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3"/>
  </p:notesMasterIdLst>
  <p:handoutMasterIdLst>
    <p:handoutMasterId r:id="rId34"/>
  </p:handoutMasterIdLst>
  <p:sldIdLst>
    <p:sldId id="256" r:id="rId2"/>
    <p:sldId id="353" r:id="rId3"/>
    <p:sldId id="356" r:id="rId4"/>
    <p:sldId id="359" r:id="rId5"/>
    <p:sldId id="363" r:id="rId6"/>
    <p:sldId id="360" r:id="rId7"/>
    <p:sldId id="351" r:id="rId8"/>
    <p:sldId id="285" r:id="rId9"/>
    <p:sldId id="341" r:id="rId10"/>
    <p:sldId id="287" r:id="rId11"/>
    <p:sldId id="328" r:id="rId12"/>
    <p:sldId id="336" r:id="rId13"/>
    <p:sldId id="337" r:id="rId14"/>
    <p:sldId id="338" r:id="rId15"/>
    <p:sldId id="352" r:id="rId16"/>
    <p:sldId id="340" r:id="rId17"/>
    <p:sldId id="289" r:id="rId18"/>
    <p:sldId id="291" r:id="rId19"/>
    <p:sldId id="361" r:id="rId20"/>
    <p:sldId id="362" r:id="rId21"/>
    <p:sldId id="311" r:id="rId22"/>
    <p:sldId id="318" r:id="rId23"/>
    <p:sldId id="357" r:id="rId24"/>
    <p:sldId id="358" r:id="rId25"/>
    <p:sldId id="293" r:id="rId26"/>
    <p:sldId id="294" r:id="rId27"/>
    <p:sldId id="295" r:id="rId28"/>
    <p:sldId id="302" r:id="rId29"/>
    <p:sldId id="296" r:id="rId30"/>
    <p:sldId id="297" r:id="rId31"/>
    <p:sldId id="314"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66"/>
    <a:srgbClr val="FFCC99"/>
    <a:srgbClr val="FFCCCC"/>
    <a:srgbClr val="FFCCFF"/>
    <a:srgbClr val="FF66FF"/>
    <a:srgbClr val="FF99FF"/>
    <a:srgbClr val="EC5EC7"/>
    <a:srgbClr val="E466DB"/>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65" autoAdjust="0"/>
    <p:restoredTop sz="75375" autoAdjust="0"/>
  </p:normalViewPr>
  <p:slideViewPr>
    <p:cSldViewPr snapToGrid="0">
      <p:cViewPr>
        <p:scale>
          <a:sx n="50" d="100"/>
          <a:sy n="50" d="100"/>
        </p:scale>
        <p:origin x="456" y="2688"/>
      </p:cViewPr>
      <p:guideLst/>
    </p:cSldViewPr>
  </p:slid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dirty="0"/>
              <a:t>売上別企業数（</a:t>
            </a:r>
            <a:r>
              <a:rPr lang="en-US" altLang="ja-JP" dirty="0"/>
              <a:t>25</a:t>
            </a:r>
            <a:r>
              <a:rPr lang="ja-JP" altLang="en-US" dirty="0"/>
              <a:t>社）</a:t>
            </a:r>
            <a:endParaRPr lang="en-US" altLang="ja-JP" dirty="0"/>
          </a:p>
        </c:rich>
      </c:tx>
      <c:layout>
        <c:manualLayout>
          <c:xMode val="edge"/>
          <c:yMode val="edge"/>
          <c:x val="0.14705882352941177"/>
          <c:y val="0.1018518518518518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825-448B-95B0-C837EB7985D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825-448B-95B0-C837EB7985D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825-448B-95B0-C837EB7985D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825-448B-95B0-C837EB7985D5}"/>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Sheet1!$C$3:$F$3</c:f>
              <c:strCache>
                <c:ptCount val="4"/>
                <c:pt idx="0">
                  <c:v>売上1000万円超</c:v>
                </c:pt>
                <c:pt idx="1">
                  <c:v>500～1000万円</c:v>
                </c:pt>
                <c:pt idx="2">
                  <c:v>100～500万円</c:v>
                </c:pt>
                <c:pt idx="3">
                  <c:v>100万円未満</c:v>
                </c:pt>
              </c:strCache>
            </c:strRef>
          </c:cat>
          <c:val>
            <c:numRef>
              <c:f>Sheet1!$C$4:$F$4</c:f>
              <c:numCache>
                <c:formatCode>General</c:formatCode>
                <c:ptCount val="4"/>
                <c:pt idx="0">
                  <c:v>3</c:v>
                </c:pt>
                <c:pt idx="1">
                  <c:v>3</c:v>
                </c:pt>
                <c:pt idx="2">
                  <c:v>7</c:v>
                </c:pt>
                <c:pt idx="3">
                  <c:v>12</c:v>
                </c:pt>
              </c:numCache>
            </c:numRef>
          </c:val>
          <c:extLst>
            <c:ext xmlns:c16="http://schemas.microsoft.com/office/drawing/2014/chart" uri="{C3380CC4-5D6E-409C-BE32-E72D297353CC}">
              <c16:uniqueId val="{00000008-D825-448B-95B0-C837EB7985D5}"/>
            </c:ext>
          </c:extLst>
        </c:ser>
        <c:dLbls>
          <c:showLegendKey val="0"/>
          <c:showVal val="0"/>
          <c:showCatName val="0"/>
          <c:showSerName val="0"/>
          <c:showPercent val="0"/>
          <c:showBubbleSize val="0"/>
          <c:showLeaderLines val="0"/>
        </c:dLbls>
        <c:firstSliceAng val="0"/>
      </c:pieChart>
      <c:spPr>
        <a:noFill/>
        <a:ln>
          <a:noFill/>
        </a:ln>
        <a:effectLst/>
      </c:spPr>
    </c:plotArea>
    <c:legend>
      <c:legendPos val="tr"/>
      <c:layout>
        <c:manualLayout>
          <c:xMode val="edge"/>
          <c:yMode val="edge"/>
          <c:x val="0.69131517935258091"/>
          <c:y val="7.6064814814814821E-2"/>
          <c:w val="0.29090638026864291"/>
          <c:h val="0.31250218722659673"/>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45448" cy="497838"/>
          </a:xfrm>
          <a:prstGeom prst="rect">
            <a:avLst/>
          </a:prstGeom>
        </p:spPr>
        <p:txBody>
          <a:bodyPr vert="horz" lIns="91267" tIns="45634" rIns="91267" bIns="45634"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850644" y="1"/>
            <a:ext cx="2945448" cy="497838"/>
          </a:xfrm>
          <a:prstGeom prst="rect">
            <a:avLst/>
          </a:prstGeom>
        </p:spPr>
        <p:txBody>
          <a:bodyPr vert="horz" lIns="91267" tIns="45634" rIns="91267" bIns="45634" rtlCol="0"/>
          <a:lstStyle>
            <a:lvl1pPr algn="r">
              <a:defRPr sz="1300"/>
            </a:lvl1pPr>
          </a:lstStyle>
          <a:p>
            <a:fld id="{1FF5520E-2C63-4898-8810-03018772DA97}" type="datetimeFigureOut">
              <a:rPr kumimoji="1" lang="ja-JP" altLang="en-US" smtClean="0"/>
              <a:t>2026/8/31</a:t>
            </a:fld>
            <a:endParaRPr kumimoji="1" lang="ja-JP" altLang="en-US"/>
          </a:p>
        </p:txBody>
      </p:sp>
      <p:sp>
        <p:nvSpPr>
          <p:cNvPr id="4" name="フッター プレースホルダー 3"/>
          <p:cNvSpPr>
            <a:spLocks noGrp="1"/>
          </p:cNvSpPr>
          <p:nvPr>
            <p:ph type="ftr" sz="quarter" idx="2"/>
          </p:nvPr>
        </p:nvSpPr>
        <p:spPr>
          <a:xfrm>
            <a:off x="4" y="9428801"/>
            <a:ext cx="2945448" cy="497838"/>
          </a:xfrm>
          <a:prstGeom prst="rect">
            <a:avLst/>
          </a:prstGeom>
        </p:spPr>
        <p:txBody>
          <a:bodyPr vert="horz" lIns="91267" tIns="45634" rIns="91267" bIns="45634"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850644" y="9428801"/>
            <a:ext cx="2945448" cy="497838"/>
          </a:xfrm>
          <a:prstGeom prst="rect">
            <a:avLst/>
          </a:prstGeom>
        </p:spPr>
        <p:txBody>
          <a:bodyPr vert="horz" lIns="91267" tIns="45634" rIns="91267" bIns="45634" rtlCol="0" anchor="b"/>
          <a:lstStyle>
            <a:lvl1pPr algn="r">
              <a:defRPr sz="1300"/>
            </a:lvl1pPr>
          </a:lstStyle>
          <a:p>
            <a:fld id="{7DD5A299-61C5-4E8C-974A-672164A704BE}" type="slidenum">
              <a:rPr kumimoji="1" lang="ja-JP" altLang="en-US" smtClean="0"/>
              <a:t>‹#›</a:t>
            </a:fld>
            <a:endParaRPr kumimoji="1" lang="ja-JP" altLang="en-US"/>
          </a:p>
        </p:txBody>
      </p:sp>
    </p:spTree>
    <p:extLst>
      <p:ext uri="{BB962C8B-B14F-4D97-AF65-F5344CB8AC3E}">
        <p14:creationId xmlns:p14="http://schemas.microsoft.com/office/powerpoint/2010/main" val="3516629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45448" cy="497838"/>
          </a:xfrm>
          <a:prstGeom prst="rect">
            <a:avLst/>
          </a:prstGeom>
        </p:spPr>
        <p:txBody>
          <a:bodyPr vert="horz" lIns="91267" tIns="45634" rIns="91267" bIns="45634"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0644" y="1"/>
            <a:ext cx="2945448" cy="497838"/>
          </a:xfrm>
          <a:prstGeom prst="rect">
            <a:avLst/>
          </a:prstGeom>
        </p:spPr>
        <p:txBody>
          <a:bodyPr vert="horz" lIns="91267" tIns="45634" rIns="91267" bIns="45634" rtlCol="0"/>
          <a:lstStyle>
            <a:lvl1pPr algn="r">
              <a:defRPr sz="1300"/>
            </a:lvl1pPr>
          </a:lstStyle>
          <a:p>
            <a:fld id="{0BFEE85A-12B6-4182-A1AA-5DD20B37548E}"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67" tIns="45634" rIns="91267" bIns="45634" rtlCol="0" anchor="ctr"/>
          <a:lstStyle/>
          <a:p>
            <a:endParaRPr lang="ja-JP" altLang="en-US"/>
          </a:p>
        </p:txBody>
      </p:sp>
      <p:sp>
        <p:nvSpPr>
          <p:cNvPr id="5" name="ノート プレースホルダー 4"/>
          <p:cNvSpPr>
            <a:spLocks noGrp="1"/>
          </p:cNvSpPr>
          <p:nvPr>
            <p:ph type="body" sz="quarter" idx="3"/>
          </p:nvPr>
        </p:nvSpPr>
        <p:spPr>
          <a:xfrm>
            <a:off x="680088" y="4777029"/>
            <a:ext cx="5437505" cy="3908187"/>
          </a:xfrm>
          <a:prstGeom prst="rect">
            <a:avLst/>
          </a:prstGeom>
        </p:spPr>
        <p:txBody>
          <a:bodyPr vert="horz" lIns="91267" tIns="45634" rIns="91267" bIns="456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28801"/>
            <a:ext cx="2945448" cy="497838"/>
          </a:xfrm>
          <a:prstGeom prst="rect">
            <a:avLst/>
          </a:prstGeom>
        </p:spPr>
        <p:txBody>
          <a:bodyPr vert="horz" lIns="91267" tIns="45634" rIns="91267" bIns="4563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0644" y="9428801"/>
            <a:ext cx="2945448" cy="497838"/>
          </a:xfrm>
          <a:prstGeom prst="rect">
            <a:avLst/>
          </a:prstGeom>
        </p:spPr>
        <p:txBody>
          <a:bodyPr vert="horz" lIns="91267" tIns="45634" rIns="91267" bIns="45634" rtlCol="0" anchor="b"/>
          <a:lstStyle>
            <a:lvl1pPr algn="r">
              <a:defRPr sz="1300"/>
            </a:lvl1pPr>
          </a:lstStyle>
          <a:p>
            <a:fld id="{0181E059-965F-43F5-8904-E9DA4F078983}" type="slidenum">
              <a:rPr kumimoji="1" lang="ja-JP" altLang="en-US" smtClean="0"/>
              <a:t>‹#›</a:t>
            </a:fld>
            <a:endParaRPr kumimoji="1" lang="ja-JP" altLang="en-US"/>
          </a:p>
        </p:txBody>
      </p:sp>
    </p:spTree>
    <p:extLst>
      <p:ext uri="{BB962C8B-B14F-4D97-AF65-F5344CB8AC3E}">
        <p14:creationId xmlns:p14="http://schemas.microsoft.com/office/powerpoint/2010/main" val="37051333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a:t>
            </a:fld>
            <a:endParaRPr kumimoji="1" lang="ja-JP" altLang="en-US"/>
          </a:p>
        </p:txBody>
      </p:sp>
    </p:spTree>
    <p:extLst>
      <p:ext uri="{BB962C8B-B14F-4D97-AF65-F5344CB8AC3E}">
        <p14:creationId xmlns:p14="http://schemas.microsoft.com/office/powerpoint/2010/main" val="3108215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10</a:t>
            </a:fld>
            <a:endParaRPr kumimoji="1" lang="ja-JP" altLang="en-US"/>
          </a:p>
        </p:txBody>
      </p:sp>
    </p:spTree>
    <p:extLst>
      <p:ext uri="{BB962C8B-B14F-4D97-AF65-F5344CB8AC3E}">
        <p14:creationId xmlns:p14="http://schemas.microsoft.com/office/powerpoint/2010/main" val="2229491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11</a:t>
            </a:fld>
            <a:endParaRPr kumimoji="1" lang="ja-JP" altLang="en-US"/>
          </a:p>
        </p:txBody>
      </p:sp>
    </p:spTree>
    <p:extLst>
      <p:ext uri="{BB962C8B-B14F-4D97-AF65-F5344CB8AC3E}">
        <p14:creationId xmlns:p14="http://schemas.microsoft.com/office/powerpoint/2010/main" val="1466628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12</a:t>
            </a:fld>
            <a:endParaRPr kumimoji="1" lang="ja-JP" altLang="en-US"/>
          </a:p>
        </p:txBody>
      </p:sp>
    </p:spTree>
    <p:extLst>
      <p:ext uri="{BB962C8B-B14F-4D97-AF65-F5344CB8AC3E}">
        <p14:creationId xmlns:p14="http://schemas.microsoft.com/office/powerpoint/2010/main" val="2482142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13</a:t>
            </a:fld>
            <a:endParaRPr kumimoji="1" lang="ja-JP" altLang="en-US"/>
          </a:p>
        </p:txBody>
      </p:sp>
    </p:spTree>
    <p:extLst>
      <p:ext uri="{BB962C8B-B14F-4D97-AF65-F5344CB8AC3E}">
        <p14:creationId xmlns:p14="http://schemas.microsoft.com/office/powerpoint/2010/main" val="3798076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14</a:t>
            </a:fld>
            <a:endParaRPr kumimoji="1" lang="ja-JP" altLang="en-US"/>
          </a:p>
        </p:txBody>
      </p:sp>
    </p:spTree>
    <p:extLst>
      <p:ext uri="{BB962C8B-B14F-4D97-AF65-F5344CB8AC3E}">
        <p14:creationId xmlns:p14="http://schemas.microsoft.com/office/powerpoint/2010/main" val="296528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15</a:t>
            </a:fld>
            <a:endParaRPr kumimoji="1" lang="ja-JP" altLang="en-US"/>
          </a:p>
        </p:txBody>
      </p:sp>
    </p:spTree>
    <p:extLst>
      <p:ext uri="{BB962C8B-B14F-4D97-AF65-F5344CB8AC3E}">
        <p14:creationId xmlns:p14="http://schemas.microsoft.com/office/powerpoint/2010/main" val="3951432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16</a:t>
            </a:fld>
            <a:endParaRPr kumimoji="1" lang="ja-JP" altLang="en-US"/>
          </a:p>
        </p:txBody>
      </p:sp>
    </p:spTree>
    <p:extLst>
      <p:ext uri="{BB962C8B-B14F-4D97-AF65-F5344CB8AC3E}">
        <p14:creationId xmlns:p14="http://schemas.microsoft.com/office/powerpoint/2010/main" val="4015742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17</a:t>
            </a:fld>
            <a:endParaRPr kumimoji="1" lang="ja-JP" altLang="en-US"/>
          </a:p>
        </p:txBody>
      </p:sp>
    </p:spTree>
    <p:extLst>
      <p:ext uri="{BB962C8B-B14F-4D97-AF65-F5344CB8AC3E}">
        <p14:creationId xmlns:p14="http://schemas.microsoft.com/office/powerpoint/2010/main" val="3259309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18</a:t>
            </a:fld>
            <a:endParaRPr kumimoji="1" lang="ja-JP" altLang="en-US"/>
          </a:p>
        </p:txBody>
      </p:sp>
    </p:spTree>
    <p:extLst>
      <p:ext uri="{BB962C8B-B14F-4D97-AF65-F5344CB8AC3E}">
        <p14:creationId xmlns:p14="http://schemas.microsoft.com/office/powerpoint/2010/main" val="386929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19</a:t>
            </a:fld>
            <a:endParaRPr kumimoji="1" lang="ja-JP" altLang="en-US"/>
          </a:p>
        </p:txBody>
      </p:sp>
    </p:spTree>
    <p:extLst>
      <p:ext uri="{BB962C8B-B14F-4D97-AF65-F5344CB8AC3E}">
        <p14:creationId xmlns:p14="http://schemas.microsoft.com/office/powerpoint/2010/main" val="253172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a:t>
            </a:fld>
            <a:endParaRPr kumimoji="1" lang="ja-JP" altLang="en-US"/>
          </a:p>
        </p:txBody>
      </p:sp>
    </p:spTree>
    <p:extLst>
      <p:ext uri="{BB962C8B-B14F-4D97-AF65-F5344CB8AC3E}">
        <p14:creationId xmlns:p14="http://schemas.microsoft.com/office/powerpoint/2010/main" val="17817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20</a:t>
            </a:fld>
            <a:endParaRPr kumimoji="1" lang="ja-JP" altLang="en-US"/>
          </a:p>
        </p:txBody>
      </p:sp>
    </p:spTree>
    <p:extLst>
      <p:ext uri="{BB962C8B-B14F-4D97-AF65-F5344CB8AC3E}">
        <p14:creationId xmlns:p14="http://schemas.microsoft.com/office/powerpoint/2010/main" val="1422282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22</a:t>
            </a:fld>
            <a:endParaRPr kumimoji="1" lang="ja-JP" altLang="en-US"/>
          </a:p>
        </p:txBody>
      </p:sp>
    </p:spTree>
    <p:extLst>
      <p:ext uri="{BB962C8B-B14F-4D97-AF65-F5344CB8AC3E}">
        <p14:creationId xmlns:p14="http://schemas.microsoft.com/office/powerpoint/2010/main" val="3938142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23</a:t>
            </a:fld>
            <a:endParaRPr kumimoji="1" lang="ja-JP" altLang="en-US"/>
          </a:p>
        </p:txBody>
      </p:sp>
    </p:spTree>
    <p:extLst>
      <p:ext uri="{BB962C8B-B14F-4D97-AF65-F5344CB8AC3E}">
        <p14:creationId xmlns:p14="http://schemas.microsoft.com/office/powerpoint/2010/main" val="911020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24</a:t>
            </a:fld>
            <a:endParaRPr kumimoji="1" lang="ja-JP" altLang="en-US"/>
          </a:p>
        </p:txBody>
      </p:sp>
    </p:spTree>
    <p:extLst>
      <p:ext uri="{BB962C8B-B14F-4D97-AF65-F5344CB8AC3E}">
        <p14:creationId xmlns:p14="http://schemas.microsoft.com/office/powerpoint/2010/main" val="911020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25</a:t>
            </a:fld>
            <a:endParaRPr kumimoji="1" lang="ja-JP" altLang="en-US"/>
          </a:p>
        </p:txBody>
      </p:sp>
    </p:spTree>
    <p:extLst>
      <p:ext uri="{BB962C8B-B14F-4D97-AF65-F5344CB8AC3E}">
        <p14:creationId xmlns:p14="http://schemas.microsoft.com/office/powerpoint/2010/main" val="1292409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26</a:t>
            </a:fld>
            <a:endParaRPr kumimoji="1" lang="ja-JP" altLang="en-US"/>
          </a:p>
        </p:txBody>
      </p:sp>
    </p:spTree>
    <p:extLst>
      <p:ext uri="{BB962C8B-B14F-4D97-AF65-F5344CB8AC3E}">
        <p14:creationId xmlns:p14="http://schemas.microsoft.com/office/powerpoint/2010/main" val="25746077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27</a:t>
            </a:fld>
            <a:endParaRPr kumimoji="1" lang="ja-JP" altLang="en-US"/>
          </a:p>
        </p:txBody>
      </p:sp>
    </p:spTree>
    <p:extLst>
      <p:ext uri="{BB962C8B-B14F-4D97-AF65-F5344CB8AC3E}">
        <p14:creationId xmlns:p14="http://schemas.microsoft.com/office/powerpoint/2010/main" val="3744580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29</a:t>
            </a:fld>
            <a:endParaRPr kumimoji="1" lang="ja-JP" altLang="en-US"/>
          </a:p>
        </p:txBody>
      </p:sp>
    </p:spTree>
    <p:extLst>
      <p:ext uri="{BB962C8B-B14F-4D97-AF65-F5344CB8AC3E}">
        <p14:creationId xmlns:p14="http://schemas.microsoft.com/office/powerpoint/2010/main" val="1318638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solidFill>
                <a:srgbClr val="FF0000"/>
              </a:solidFill>
            </a:endParaRPr>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30</a:t>
            </a:fld>
            <a:endParaRPr kumimoji="1" lang="ja-JP" altLang="en-US"/>
          </a:p>
        </p:txBody>
      </p:sp>
    </p:spTree>
    <p:extLst>
      <p:ext uri="{BB962C8B-B14F-4D97-AF65-F5344CB8AC3E}">
        <p14:creationId xmlns:p14="http://schemas.microsoft.com/office/powerpoint/2010/main" val="1308968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31</a:t>
            </a:fld>
            <a:endParaRPr kumimoji="1" lang="ja-JP" altLang="en-US"/>
          </a:p>
        </p:txBody>
      </p:sp>
    </p:spTree>
    <p:extLst>
      <p:ext uri="{BB962C8B-B14F-4D97-AF65-F5344CB8AC3E}">
        <p14:creationId xmlns:p14="http://schemas.microsoft.com/office/powerpoint/2010/main" val="11965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3</a:t>
            </a:fld>
            <a:endParaRPr kumimoji="1" lang="ja-JP" altLang="en-US"/>
          </a:p>
        </p:txBody>
      </p:sp>
    </p:spTree>
    <p:extLst>
      <p:ext uri="{BB962C8B-B14F-4D97-AF65-F5344CB8AC3E}">
        <p14:creationId xmlns:p14="http://schemas.microsoft.com/office/powerpoint/2010/main" val="4041100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4</a:t>
            </a:fld>
            <a:endParaRPr kumimoji="1" lang="ja-JP" altLang="en-US"/>
          </a:p>
        </p:txBody>
      </p:sp>
    </p:spTree>
    <p:extLst>
      <p:ext uri="{BB962C8B-B14F-4D97-AF65-F5344CB8AC3E}">
        <p14:creationId xmlns:p14="http://schemas.microsoft.com/office/powerpoint/2010/main" val="742398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457004">
              <a:defRPr/>
            </a:pPr>
            <a:fld id="{0181E059-965F-43F5-8904-E9DA4F078983}" type="slidenum">
              <a:rPr kumimoji="1" lang="ja-JP" altLang="en-US">
                <a:solidFill>
                  <a:prstClr val="black"/>
                </a:solidFill>
                <a:latin typeface="游ゴシック" panose="020F0502020204030204"/>
                <a:ea typeface="游ゴシック" panose="020B0400000000000000" pitchFamily="50" charset="-128"/>
              </a:rPr>
              <a:pPr defTabSz="457004">
                <a:defRPr/>
              </a:pPr>
              <a:t>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5987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highlight>
                <a:srgbClr val="FFFF00"/>
              </a:highlight>
            </a:endParaRPr>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6</a:t>
            </a:fld>
            <a:endParaRPr kumimoji="1" lang="ja-JP" altLang="en-US"/>
          </a:p>
        </p:txBody>
      </p:sp>
    </p:spTree>
    <p:extLst>
      <p:ext uri="{BB962C8B-B14F-4D97-AF65-F5344CB8AC3E}">
        <p14:creationId xmlns:p14="http://schemas.microsoft.com/office/powerpoint/2010/main" val="1650915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7</a:t>
            </a:fld>
            <a:endParaRPr kumimoji="1" lang="ja-JP" altLang="en-US"/>
          </a:p>
        </p:txBody>
      </p:sp>
    </p:spTree>
    <p:extLst>
      <p:ext uri="{BB962C8B-B14F-4D97-AF65-F5344CB8AC3E}">
        <p14:creationId xmlns:p14="http://schemas.microsoft.com/office/powerpoint/2010/main" val="2328682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8</a:t>
            </a:fld>
            <a:endParaRPr kumimoji="1" lang="ja-JP" altLang="en-US"/>
          </a:p>
        </p:txBody>
      </p:sp>
    </p:spTree>
    <p:extLst>
      <p:ext uri="{BB962C8B-B14F-4D97-AF65-F5344CB8AC3E}">
        <p14:creationId xmlns:p14="http://schemas.microsoft.com/office/powerpoint/2010/main" val="1439750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81E059-965F-43F5-8904-E9DA4F078983}" type="slidenum">
              <a:rPr kumimoji="1" lang="ja-JP" altLang="en-US" smtClean="0"/>
              <a:t>9</a:t>
            </a:fld>
            <a:endParaRPr kumimoji="1" lang="ja-JP" altLang="en-US"/>
          </a:p>
        </p:txBody>
      </p:sp>
    </p:spTree>
    <p:extLst>
      <p:ext uri="{BB962C8B-B14F-4D97-AF65-F5344CB8AC3E}">
        <p14:creationId xmlns:p14="http://schemas.microsoft.com/office/powerpoint/2010/main" val="3277949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AD76C97-35AD-48EF-B556-C2B58D3B2DA9}"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12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A3EA1C-C536-4D6C-9390-B641A95F63B2}"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367637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A536C41-B36D-414F-839D-3D3A1704F93A}"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174542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E6147C-2A3C-46DA-8E73-44F42F797C7D}"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3386238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CB0994-6C94-431F-BE43-F0BD590B8719}" type="datetime1">
              <a:rPr kumimoji="1" lang="ja-JP" altLang="en-US" smtClean="0"/>
              <a:t>2026/8/31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623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42EF97C-A16E-41EF-9261-0906ADC8FFA5}"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424670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A1DFA35-CFF9-4B94-8D77-205428AB445F}" type="datetime1">
              <a:rPr kumimoji="1" lang="ja-JP" altLang="en-US" smtClean="0"/>
              <a:t>2026/8/31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44454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5B47BFA-8649-4C57-966D-43C72802F4C2}" type="datetime1">
              <a:rPr kumimoji="1" lang="ja-JP" altLang="en-US" smtClean="0"/>
              <a:t>2026/8/31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3171112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10" name="日付プレースホルダー 9">
            <a:extLst>
              <a:ext uri="{FF2B5EF4-FFF2-40B4-BE49-F238E27FC236}">
                <a16:creationId xmlns:a16="http://schemas.microsoft.com/office/drawing/2014/main" id="{97A5319D-0062-4FC2-AE01-8CC0023C5CED}"/>
              </a:ext>
            </a:extLst>
          </p:cNvPr>
          <p:cNvSpPr>
            <a:spLocks noGrp="1"/>
          </p:cNvSpPr>
          <p:nvPr>
            <p:ph type="dt" sz="half" idx="10"/>
          </p:nvPr>
        </p:nvSpPr>
        <p:spPr/>
        <p:txBody>
          <a:bodyPr/>
          <a:lstStyle/>
          <a:p>
            <a:fld id="{5CA14BF1-67B0-4FEE-AEC6-32B3549C838E}" type="datetime1">
              <a:rPr kumimoji="1" lang="ja-JP" altLang="en-US" smtClean="0"/>
              <a:t>2026/8/31</a:t>
            </a:fld>
            <a:endParaRPr kumimoji="1" lang="ja-JP" altLang="en-US"/>
          </a:p>
        </p:txBody>
      </p:sp>
      <p:sp>
        <p:nvSpPr>
          <p:cNvPr id="11" name="フッター プレースホルダー 10">
            <a:extLst>
              <a:ext uri="{FF2B5EF4-FFF2-40B4-BE49-F238E27FC236}">
                <a16:creationId xmlns:a16="http://schemas.microsoft.com/office/drawing/2014/main" id="{45061926-326E-42E0-9A6A-124585BE8ECF}"/>
              </a:ext>
            </a:extLst>
          </p:cNvPr>
          <p:cNvSpPr>
            <a:spLocks noGrp="1"/>
          </p:cNvSpPr>
          <p:nvPr>
            <p:ph type="ftr" sz="quarter" idx="11"/>
          </p:nvPr>
        </p:nvSpPr>
        <p:spPr/>
        <p:txBody>
          <a:bodyPr/>
          <a:lstStyle/>
          <a:p>
            <a:endParaRPr kumimoji="1" lang="ja-JP" altLang="en-US"/>
          </a:p>
        </p:txBody>
      </p:sp>
      <p:sp>
        <p:nvSpPr>
          <p:cNvPr id="12" name="スライド番号プレースホルダー 11">
            <a:extLst>
              <a:ext uri="{FF2B5EF4-FFF2-40B4-BE49-F238E27FC236}">
                <a16:creationId xmlns:a16="http://schemas.microsoft.com/office/drawing/2014/main" id="{CE64F164-D283-45A2-9436-10C8FFBCF4D4}"/>
              </a:ext>
            </a:extLst>
          </p:cNvPr>
          <p:cNvSpPr>
            <a:spLocks noGrp="1"/>
          </p:cNvSpPr>
          <p:nvPr>
            <p:ph type="sldNum" sz="quarter" idx="12"/>
          </p:nvPr>
        </p:nvSpPr>
        <p:spPr/>
        <p:txBody>
          <a:bodyPr/>
          <a:lstStyle/>
          <a:p>
            <a:fld id="{C6678B24-D225-48CB-84C5-697AA65AEC0C}" type="slidenum">
              <a:rPr kumimoji="1" lang="ja-JP" altLang="en-US" smtClean="0"/>
              <a:pPr/>
              <a:t>‹#›</a:t>
            </a:fld>
            <a:endParaRPr kumimoji="1" lang="ja-JP" altLang="en-US"/>
          </a:p>
        </p:txBody>
      </p:sp>
    </p:spTree>
    <p:extLst>
      <p:ext uri="{BB962C8B-B14F-4D97-AF65-F5344CB8AC3E}">
        <p14:creationId xmlns:p14="http://schemas.microsoft.com/office/powerpoint/2010/main" val="158379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E529B89-6D5F-4155-914A-B52B5DE97CBE}" type="datetime1">
              <a:rPr kumimoji="1" lang="ja-JP" altLang="en-US" smtClean="0"/>
              <a:t>2026/8/31</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709641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D9DD821-23C0-4AFD-9DEA-05B90DB1FF20}" type="datetime1">
              <a:rPr kumimoji="1" lang="ja-JP" altLang="en-US" smtClean="0"/>
              <a:t>2026/8/31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6678B24-D225-48CB-84C5-697AA65AEC0C}" type="slidenum">
              <a:rPr kumimoji="1" lang="ja-JP" altLang="en-US" smtClean="0"/>
              <a:t>‹#›</a:t>
            </a:fld>
            <a:endParaRPr kumimoji="1" lang="ja-JP" altLang="en-US"/>
          </a:p>
        </p:txBody>
      </p:sp>
    </p:spTree>
    <p:extLst>
      <p:ext uri="{BB962C8B-B14F-4D97-AF65-F5344CB8AC3E}">
        <p14:creationId xmlns:p14="http://schemas.microsoft.com/office/powerpoint/2010/main" val="1818255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userDrawn="1"/>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CA14BF1-67B0-4FEE-AEC6-32B3549C838E}" type="datetime1">
              <a:rPr kumimoji="1" lang="ja-JP" altLang="en-US" smtClean="0"/>
              <a:t>2026/8/31</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10635748" y="6516347"/>
            <a:ext cx="1312025" cy="365125"/>
          </a:xfrm>
          <a:prstGeom prst="rect">
            <a:avLst/>
          </a:prstGeom>
        </p:spPr>
        <p:txBody>
          <a:bodyPr vert="horz" lIns="91440" tIns="45720" rIns="91440" bIns="45720" rtlCol="0" anchor="ctr"/>
          <a:lstStyle>
            <a:lvl1pPr algn="r">
              <a:defRPr sz="2400">
                <a:solidFill>
                  <a:schemeClr val="tx1"/>
                </a:solidFill>
              </a:defRPr>
            </a:lvl1pPr>
          </a:lstStyle>
          <a:p>
            <a:fld id="{C6678B24-D225-48CB-84C5-697AA65AEC0C}" type="slidenum">
              <a:rPr kumimoji="1" lang="ja-JP" altLang="en-US" smtClean="0"/>
              <a:pPr/>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2882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4AF938-F346-4729-8D37-D0605F8F65EC}"/>
              </a:ext>
            </a:extLst>
          </p:cNvPr>
          <p:cNvSpPr>
            <a:spLocks noGrp="1"/>
          </p:cNvSpPr>
          <p:nvPr>
            <p:ph type="ctrTitle"/>
          </p:nvPr>
        </p:nvSpPr>
        <p:spPr/>
        <p:txBody>
          <a:bodyPr>
            <a:normAutofit/>
          </a:bodyPr>
          <a:lstStyle/>
          <a:p>
            <a:pPr algn="ctr"/>
            <a:r>
              <a:rPr kumimoji="1" lang="ja-JP" altLang="en-US" sz="4800" dirty="0"/>
              <a:t>令和８年度</a:t>
            </a:r>
            <a:br>
              <a:rPr kumimoji="1" lang="en-US" altLang="ja-JP" sz="4800" dirty="0"/>
            </a:br>
            <a:r>
              <a:rPr kumimoji="1" lang="ja-JP" altLang="en-US" sz="4800" dirty="0"/>
              <a:t>おおさか農政アクションプラン</a:t>
            </a:r>
            <a:br>
              <a:rPr kumimoji="1" lang="en-US" altLang="ja-JP" sz="4800" dirty="0"/>
            </a:br>
            <a:r>
              <a:rPr kumimoji="1" lang="ja-JP" altLang="en-US" sz="4800" dirty="0"/>
              <a:t>評価・点検部会</a:t>
            </a:r>
          </a:p>
        </p:txBody>
      </p:sp>
      <p:sp>
        <p:nvSpPr>
          <p:cNvPr id="3" name="字幕 2">
            <a:extLst>
              <a:ext uri="{FF2B5EF4-FFF2-40B4-BE49-F238E27FC236}">
                <a16:creationId xmlns:a16="http://schemas.microsoft.com/office/drawing/2014/main" id="{BBE86D83-0F4D-4843-9779-98E495FB7CA4}"/>
              </a:ext>
            </a:extLst>
          </p:cNvPr>
          <p:cNvSpPr>
            <a:spLocks noGrp="1"/>
          </p:cNvSpPr>
          <p:nvPr>
            <p:ph type="subTitle" idx="1"/>
          </p:nvPr>
        </p:nvSpPr>
        <p:spPr/>
        <p:txBody>
          <a:bodyPr>
            <a:normAutofit/>
          </a:bodyPr>
          <a:lstStyle/>
          <a:p>
            <a:pPr algn="ctr"/>
            <a:r>
              <a:rPr kumimoji="1" lang="ja-JP" altLang="en-US" sz="2800" dirty="0"/>
              <a:t>令和７年度の実績について</a:t>
            </a:r>
          </a:p>
        </p:txBody>
      </p:sp>
      <p:sp>
        <p:nvSpPr>
          <p:cNvPr id="6" name="スライド番号プレースホルダー 5">
            <a:extLst>
              <a:ext uri="{FF2B5EF4-FFF2-40B4-BE49-F238E27FC236}">
                <a16:creationId xmlns:a16="http://schemas.microsoft.com/office/drawing/2014/main" id="{905B984A-E3E2-4CCE-B241-62158DA54AFE}"/>
              </a:ext>
            </a:extLst>
          </p:cNvPr>
          <p:cNvSpPr>
            <a:spLocks noGrp="1"/>
          </p:cNvSpPr>
          <p:nvPr>
            <p:ph type="sldNum" sz="quarter" idx="12"/>
          </p:nvPr>
        </p:nvSpPr>
        <p:spPr/>
        <p:txBody>
          <a:bodyPr/>
          <a:lstStyle/>
          <a:p>
            <a:fld id="{C6678B24-D225-48CB-84C5-697AA65AEC0C}" type="slidenum">
              <a:rPr kumimoji="1" lang="ja-JP" altLang="en-US" smtClean="0"/>
              <a:t>1</a:t>
            </a:fld>
            <a:endParaRPr kumimoji="1" lang="ja-JP" altLang="en-US"/>
          </a:p>
        </p:txBody>
      </p:sp>
      <p:sp>
        <p:nvSpPr>
          <p:cNvPr id="4" name="テキスト ボックス 3"/>
          <p:cNvSpPr txBox="1"/>
          <p:nvPr/>
        </p:nvSpPr>
        <p:spPr>
          <a:xfrm>
            <a:off x="10555941" y="416859"/>
            <a:ext cx="1102659" cy="369332"/>
          </a:xfrm>
          <a:prstGeom prst="rect">
            <a:avLst/>
          </a:prstGeom>
          <a:noFill/>
          <a:ln>
            <a:solidFill>
              <a:schemeClr val="tx1"/>
            </a:solidFill>
          </a:ln>
        </p:spPr>
        <p:txBody>
          <a:bodyPr wrap="square" rtlCol="0">
            <a:spAutoFit/>
          </a:bodyPr>
          <a:lstStyle/>
          <a:p>
            <a:pPr algn="ctr"/>
            <a:r>
              <a:rPr kumimoji="1" lang="ja-JP" altLang="en-US" dirty="0"/>
              <a:t>資料３</a:t>
            </a:r>
          </a:p>
        </p:txBody>
      </p:sp>
    </p:spTree>
    <p:extLst>
      <p:ext uri="{BB962C8B-B14F-4D97-AF65-F5344CB8AC3E}">
        <p14:creationId xmlns:p14="http://schemas.microsoft.com/office/powerpoint/2010/main" val="391213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（３）　マーケットインの発想による重点品目の生産振興</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295135" y="1107231"/>
            <a:ext cx="11797717"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年後の目標：大阪産</a:t>
            </a:r>
            <a:r>
              <a:rPr kumimoji="1" lang="en-US" altLang="ja-JP" sz="2400" dirty="0"/>
              <a:t>(</a:t>
            </a:r>
            <a:r>
              <a:rPr kumimoji="1" lang="ja-JP" altLang="en-US" sz="2400" dirty="0"/>
              <a:t>もん</a:t>
            </a:r>
            <a:r>
              <a:rPr kumimoji="1" lang="en-US" altLang="ja-JP" sz="2400" dirty="0"/>
              <a:t>)</a:t>
            </a:r>
            <a:r>
              <a:rPr kumimoji="1" lang="ja-JP" altLang="en-US" sz="2400" dirty="0"/>
              <a:t>グローアッププランの目標達成　　</a:t>
            </a:r>
            <a:r>
              <a:rPr kumimoji="1" lang="en-US" altLang="ja-JP" sz="2400" dirty="0"/>
              <a:t>10.8</a:t>
            </a:r>
            <a:r>
              <a:rPr kumimoji="1" lang="ja-JP" altLang="en-US" sz="2400" dirty="0"/>
              <a:t>億円</a:t>
            </a:r>
            <a:r>
              <a:rPr kumimoji="1" lang="en-US" altLang="ja-JP" sz="1400" dirty="0"/>
              <a:t>(R3)</a:t>
            </a:r>
            <a:r>
              <a:rPr kumimoji="1" lang="ja-JP" altLang="en-US" sz="2400" dirty="0"/>
              <a:t>　⇒　</a:t>
            </a:r>
            <a:r>
              <a:rPr kumimoji="1" lang="en-US" altLang="ja-JP" sz="2400" dirty="0"/>
              <a:t>15.3</a:t>
            </a:r>
            <a:r>
              <a:rPr kumimoji="1" lang="ja-JP" altLang="en-US" sz="2400" dirty="0"/>
              <a:t>億円</a:t>
            </a:r>
            <a:r>
              <a:rPr kumimoji="1" lang="en-US" altLang="ja-JP" sz="1400" dirty="0"/>
              <a:t>(R8)</a:t>
            </a:r>
            <a:endParaRPr kumimoji="1" lang="ja-JP" altLang="en-US" sz="2400" dirty="0"/>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61257" y="2039026"/>
            <a:ext cx="5159156" cy="4524315"/>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販売額</a:t>
            </a:r>
            <a:r>
              <a:rPr kumimoji="1" lang="ja-JP" altLang="en-US" sz="2400" dirty="0">
                <a:solidFill>
                  <a:srgbClr val="FF0000"/>
                </a:solidFill>
              </a:rPr>
              <a:t>　</a:t>
            </a:r>
            <a:r>
              <a:rPr kumimoji="1" lang="en-US" altLang="ja-JP" sz="2400" dirty="0"/>
              <a:t>14.3</a:t>
            </a:r>
            <a:r>
              <a:rPr kumimoji="1" lang="ja-JP" altLang="en-US" sz="2400" dirty="0"/>
              <a:t>億円</a:t>
            </a:r>
            <a:r>
              <a:rPr kumimoji="1" lang="ja-JP" altLang="en-US" dirty="0"/>
              <a:t>（</a:t>
            </a:r>
            <a:r>
              <a:rPr kumimoji="1" lang="en-US" altLang="ja-JP" dirty="0"/>
              <a:t>R3+3.5</a:t>
            </a:r>
            <a:r>
              <a:rPr kumimoji="1" lang="ja-JP" altLang="en-US" dirty="0"/>
              <a:t>億円）</a:t>
            </a:r>
            <a:endParaRPr kumimoji="1" lang="en-US" altLang="ja-JP" sz="2400" dirty="0"/>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564095" y="2039025"/>
            <a:ext cx="6377533" cy="4370427"/>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販売額　</a:t>
            </a:r>
            <a:r>
              <a:rPr kumimoji="1" lang="en-US" altLang="ja-JP" sz="2400" u="sng" dirty="0"/>
              <a:t>13.8</a:t>
            </a:r>
            <a:r>
              <a:rPr kumimoji="1" lang="ja-JP" altLang="en-US" sz="2400" u="sng" dirty="0"/>
              <a:t>億円</a:t>
            </a:r>
            <a:r>
              <a:rPr kumimoji="1" lang="ja-JP" altLang="en-US" u="sng" dirty="0"/>
              <a:t>（</a:t>
            </a:r>
            <a:r>
              <a:rPr kumimoji="1" lang="en-US" altLang="ja-JP" u="sng" dirty="0"/>
              <a:t>R3+3.0</a:t>
            </a:r>
            <a:r>
              <a:rPr kumimoji="1" lang="ja-JP" altLang="en-US" u="sng" dirty="0"/>
              <a:t>億円）</a:t>
            </a:r>
            <a:r>
              <a:rPr kumimoji="1" lang="ja-JP" altLang="en-US" sz="2400" dirty="0"/>
              <a:t>　</a:t>
            </a:r>
            <a:r>
              <a:rPr kumimoji="1" lang="en-US" altLang="ja-JP" sz="2400" b="1" dirty="0">
                <a:solidFill>
                  <a:srgbClr val="0070C0"/>
                </a:solidFill>
              </a:rPr>
              <a:t>【</a:t>
            </a:r>
            <a:r>
              <a:rPr kumimoji="1" lang="ja-JP" altLang="en-US" sz="2400" b="1" dirty="0">
                <a:solidFill>
                  <a:srgbClr val="0070C0"/>
                </a:solidFill>
              </a:rPr>
              <a:t>未達成</a:t>
            </a:r>
            <a:r>
              <a:rPr kumimoji="1" lang="en-US" altLang="ja-JP" sz="2400" b="1" dirty="0">
                <a:solidFill>
                  <a:srgbClr val="0070C0"/>
                </a:solidFill>
              </a:rPr>
              <a:t>】</a:t>
            </a:r>
          </a:p>
          <a:p>
            <a:endParaRPr kumimoji="1" lang="en-US" altLang="ja-JP" sz="2400" b="1" dirty="0">
              <a:solidFill>
                <a:srgbClr val="0070C0"/>
              </a:solidFill>
              <a:highlight>
                <a:srgbClr val="FFFF00"/>
              </a:highlight>
            </a:endParaRPr>
          </a:p>
          <a:p>
            <a:r>
              <a:rPr kumimoji="1" lang="ja-JP" altLang="en-US" sz="1400" dirty="0">
                <a:highlight>
                  <a:srgbClr val="FFFF00"/>
                </a:highlight>
              </a:rPr>
              <a:t>　 </a:t>
            </a:r>
            <a:endParaRPr kumimoji="1" lang="en-US" altLang="ja-JP" sz="2400" dirty="0">
              <a:highlight>
                <a:srgbClr val="FFFF00"/>
              </a:highlight>
            </a:endParaRPr>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graphicFrame>
        <p:nvGraphicFramePr>
          <p:cNvPr id="9" name="表 9">
            <a:extLst>
              <a:ext uri="{FF2B5EF4-FFF2-40B4-BE49-F238E27FC236}">
                <a16:creationId xmlns:a16="http://schemas.microsoft.com/office/drawing/2014/main" id="{B6E89B5F-4FA4-4EEC-A496-B77C99573A0C}"/>
              </a:ext>
            </a:extLst>
          </p:cNvPr>
          <p:cNvGraphicFramePr>
            <a:graphicFrameLocks noGrp="1"/>
          </p:cNvGraphicFramePr>
          <p:nvPr>
            <p:extLst>
              <p:ext uri="{D42A27DB-BD31-4B8C-83A1-F6EECF244321}">
                <p14:modId xmlns:p14="http://schemas.microsoft.com/office/powerpoint/2010/main" val="3143063475"/>
              </p:ext>
            </p:extLst>
          </p:nvPr>
        </p:nvGraphicFramePr>
        <p:xfrm>
          <a:off x="5773939" y="3480383"/>
          <a:ext cx="5924498" cy="2773680"/>
        </p:xfrm>
        <a:graphic>
          <a:graphicData uri="http://schemas.openxmlformats.org/drawingml/2006/table">
            <a:tbl>
              <a:tblPr firstRow="1" bandRow="1">
                <a:tableStyleId>{5C22544A-7EE6-4342-B048-85BDC9FD1C3A}</a:tableStyleId>
              </a:tblPr>
              <a:tblGrid>
                <a:gridCol w="1239199">
                  <a:extLst>
                    <a:ext uri="{9D8B030D-6E8A-4147-A177-3AD203B41FA5}">
                      <a16:colId xmlns:a16="http://schemas.microsoft.com/office/drawing/2014/main" val="399575333"/>
                    </a:ext>
                  </a:extLst>
                </a:gridCol>
                <a:gridCol w="1654963">
                  <a:extLst>
                    <a:ext uri="{9D8B030D-6E8A-4147-A177-3AD203B41FA5}">
                      <a16:colId xmlns:a16="http://schemas.microsoft.com/office/drawing/2014/main" val="3453014793"/>
                    </a:ext>
                  </a:extLst>
                </a:gridCol>
                <a:gridCol w="1591522">
                  <a:extLst>
                    <a:ext uri="{9D8B030D-6E8A-4147-A177-3AD203B41FA5}">
                      <a16:colId xmlns:a16="http://schemas.microsoft.com/office/drawing/2014/main" val="1813708567"/>
                    </a:ext>
                  </a:extLst>
                </a:gridCol>
                <a:gridCol w="1438814">
                  <a:extLst>
                    <a:ext uri="{9D8B030D-6E8A-4147-A177-3AD203B41FA5}">
                      <a16:colId xmlns:a16="http://schemas.microsoft.com/office/drawing/2014/main" val="1505749510"/>
                    </a:ext>
                  </a:extLst>
                </a:gridCol>
              </a:tblGrid>
              <a:tr h="370840">
                <a:tc>
                  <a:txBody>
                    <a:bodyPr/>
                    <a:lstStyle/>
                    <a:p>
                      <a:pPr algn="ctr"/>
                      <a:r>
                        <a:rPr kumimoji="1" lang="ja-JP" altLang="en-US" sz="2000" dirty="0">
                          <a:solidFill>
                            <a:schemeClr val="tx1"/>
                          </a:solidFill>
                        </a:rPr>
                        <a:t>品目名</a:t>
                      </a:r>
                    </a:p>
                  </a:txBody>
                  <a:tcPr anchor="ctr"/>
                </a:tc>
                <a:tc>
                  <a:txBody>
                    <a:bodyPr/>
                    <a:lstStyle/>
                    <a:p>
                      <a:pPr algn="ctr"/>
                      <a:r>
                        <a:rPr kumimoji="1" lang="ja-JP" altLang="en-US" sz="2000" dirty="0">
                          <a:solidFill>
                            <a:schemeClr val="tx1"/>
                          </a:solidFill>
                        </a:rPr>
                        <a:t>地域</a:t>
                      </a:r>
                      <a:endParaRPr kumimoji="1" lang="en-US" altLang="ja-JP" sz="2000" dirty="0">
                        <a:solidFill>
                          <a:schemeClr val="tx1"/>
                        </a:solidFill>
                      </a:endParaRPr>
                    </a:p>
                  </a:txBody>
                  <a:tcPr anchor="ctr"/>
                </a:tc>
                <a:tc>
                  <a:txBody>
                    <a:bodyPr/>
                    <a:lstStyle/>
                    <a:p>
                      <a:pPr algn="ctr"/>
                      <a:r>
                        <a:rPr kumimoji="1" lang="en-US" altLang="ja-JP" sz="2000" dirty="0">
                          <a:solidFill>
                            <a:schemeClr val="tx1"/>
                          </a:solidFill>
                        </a:rPr>
                        <a:t>R7</a:t>
                      </a:r>
                      <a:r>
                        <a:rPr kumimoji="1" lang="ja-JP" altLang="en-US" sz="2000" dirty="0">
                          <a:solidFill>
                            <a:schemeClr val="tx1"/>
                          </a:solidFill>
                        </a:rPr>
                        <a:t>販売額</a:t>
                      </a:r>
                    </a:p>
                  </a:txBody>
                  <a:tcPr anchor="ctr"/>
                </a:tc>
                <a:tc>
                  <a:txBody>
                    <a:bodyPr/>
                    <a:lstStyle/>
                    <a:p>
                      <a:pPr algn="ctr"/>
                      <a:r>
                        <a:rPr kumimoji="1" lang="en-US" altLang="ja-JP" sz="2000" dirty="0">
                          <a:solidFill>
                            <a:schemeClr val="tx1"/>
                          </a:solidFill>
                        </a:rPr>
                        <a:t>R7-6</a:t>
                      </a:r>
                      <a:r>
                        <a:rPr kumimoji="1" lang="ja-JP" altLang="en-US" sz="2000" dirty="0">
                          <a:solidFill>
                            <a:schemeClr val="tx1"/>
                          </a:solidFill>
                        </a:rPr>
                        <a:t>増減額</a:t>
                      </a:r>
                    </a:p>
                  </a:txBody>
                  <a:tcPr anchor="ctr"/>
                </a:tc>
                <a:extLst>
                  <a:ext uri="{0D108BD9-81ED-4DB2-BD59-A6C34878D82A}">
                    <a16:rowId xmlns:a16="http://schemas.microsoft.com/office/drawing/2014/main" val="4025770693"/>
                  </a:ext>
                </a:extLst>
              </a:tr>
              <a:tr h="370840">
                <a:tc>
                  <a:txBody>
                    <a:bodyPr/>
                    <a:lstStyle/>
                    <a:p>
                      <a:pPr algn="ctr"/>
                      <a:r>
                        <a:rPr kumimoji="1" lang="ja-JP" altLang="en-US" sz="2000" dirty="0">
                          <a:solidFill>
                            <a:schemeClr val="tx1"/>
                          </a:solidFill>
                        </a:rPr>
                        <a:t>ぶどう</a:t>
                      </a:r>
                    </a:p>
                  </a:txBody>
                  <a:tcPr/>
                </a:tc>
                <a:tc>
                  <a:txBody>
                    <a:bodyPr/>
                    <a:lstStyle/>
                    <a:p>
                      <a:pPr algn="ctr"/>
                      <a:r>
                        <a:rPr kumimoji="1" lang="ja-JP" altLang="en-US" sz="2000" dirty="0">
                          <a:solidFill>
                            <a:schemeClr val="tx1"/>
                          </a:solidFill>
                        </a:rPr>
                        <a:t>中部・南河内</a:t>
                      </a:r>
                    </a:p>
                  </a:txBody>
                  <a:tcPr/>
                </a:tc>
                <a:tc>
                  <a:txBody>
                    <a:bodyPr/>
                    <a:lstStyle/>
                    <a:p>
                      <a:pPr algn="r"/>
                      <a:r>
                        <a:rPr kumimoji="1" lang="en-US" altLang="ja-JP" sz="2000" dirty="0">
                          <a:solidFill>
                            <a:schemeClr val="tx1"/>
                          </a:solidFill>
                        </a:rPr>
                        <a:t>5.6</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+0.3</a:t>
                      </a:r>
                      <a:r>
                        <a:rPr kumimoji="1" lang="ja-JP" altLang="en-US" sz="2000" dirty="0">
                          <a:solidFill>
                            <a:schemeClr val="tx1"/>
                          </a:solidFill>
                        </a:rPr>
                        <a:t>億円</a:t>
                      </a:r>
                    </a:p>
                  </a:txBody>
                  <a:tcPr/>
                </a:tc>
                <a:extLst>
                  <a:ext uri="{0D108BD9-81ED-4DB2-BD59-A6C34878D82A}">
                    <a16:rowId xmlns:a16="http://schemas.microsoft.com/office/drawing/2014/main" val="92906725"/>
                  </a:ext>
                </a:extLst>
              </a:tr>
              <a:tr h="370840">
                <a:tc>
                  <a:txBody>
                    <a:bodyPr/>
                    <a:lstStyle/>
                    <a:p>
                      <a:pPr algn="ctr"/>
                      <a:r>
                        <a:rPr kumimoji="1" lang="ja-JP" altLang="en-US" sz="2000" dirty="0">
                          <a:solidFill>
                            <a:schemeClr val="tx1"/>
                          </a:solidFill>
                        </a:rPr>
                        <a:t>いちご</a:t>
                      </a:r>
                    </a:p>
                  </a:txBody>
                  <a:tcPr/>
                </a:tc>
                <a:tc>
                  <a:txBody>
                    <a:bodyPr/>
                    <a:lstStyle/>
                    <a:p>
                      <a:pPr algn="ctr"/>
                      <a:r>
                        <a:rPr kumimoji="1" lang="ja-JP" altLang="en-US" sz="2000" dirty="0">
                          <a:solidFill>
                            <a:schemeClr val="tx1"/>
                          </a:solidFill>
                        </a:rPr>
                        <a:t>北部</a:t>
                      </a:r>
                    </a:p>
                  </a:txBody>
                  <a:tcPr/>
                </a:tc>
                <a:tc>
                  <a:txBody>
                    <a:bodyPr/>
                    <a:lstStyle/>
                    <a:p>
                      <a:pPr algn="r"/>
                      <a:r>
                        <a:rPr kumimoji="1" lang="ja-JP" altLang="en-US" sz="2000" dirty="0">
                          <a:solidFill>
                            <a:schemeClr val="tx1"/>
                          </a:solidFill>
                        </a:rPr>
                        <a:t>（</a:t>
                      </a:r>
                      <a:r>
                        <a:rPr kumimoji="1" lang="en-US" altLang="ja-JP" sz="2000" dirty="0">
                          <a:solidFill>
                            <a:schemeClr val="tx1"/>
                          </a:solidFill>
                        </a:rPr>
                        <a:t>2.5</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+0.5</a:t>
                      </a:r>
                      <a:r>
                        <a:rPr kumimoji="1" lang="ja-JP" altLang="en-US" sz="2000" dirty="0">
                          <a:solidFill>
                            <a:schemeClr val="tx1"/>
                          </a:solidFill>
                        </a:rPr>
                        <a:t>億円</a:t>
                      </a:r>
                    </a:p>
                  </a:txBody>
                  <a:tcPr/>
                </a:tc>
                <a:extLst>
                  <a:ext uri="{0D108BD9-81ED-4DB2-BD59-A6C34878D82A}">
                    <a16:rowId xmlns:a16="http://schemas.microsoft.com/office/drawing/2014/main" val="3314260348"/>
                  </a:ext>
                </a:extLst>
              </a:tr>
              <a:tr h="370840">
                <a:tc>
                  <a:txBody>
                    <a:bodyPr/>
                    <a:lstStyle/>
                    <a:p>
                      <a:pPr algn="ctr"/>
                      <a:r>
                        <a:rPr kumimoji="1" lang="ja-JP" altLang="en-US" sz="2000" dirty="0">
                          <a:solidFill>
                            <a:schemeClr val="tx1"/>
                          </a:solidFill>
                        </a:rPr>
                        <a:t>きくな</a:t>
                      </a:r>
                    </a:p>
                  </a:txBody>
                  <a:tcPr/>
                </a:tc>
                <a:tc>
                  <a:txBody>
                    <a:bodyPr/>
                    <a:lstStyle/>
                    <a:p>
                      <a:pPr algn="ctr"/>
                      <a:r>
                        <a:rPr kumimoji="1" lang="ja-JP" altLang="en-US" sz="2000" dirty="0">
                          <a:solidFill>
                            <a:schemeClr val="tx1"/>
                          </a:solidFill>
                        </a:rPr>
                        <a:t>泉州</a:t>
                      </a:r>
                    </a:p>
                  </a:txBody>
                  <a:tcPr/>
                </a:tc>
                <a:tc>
                  <a:txBody>
                    <a:bodyPr/>
                    <a:lstStyle/>
                    <a:p>
                      <a:pPr algn="r"/>
                      <a:r>
                        <a:rPr kumimoji="1" lang="en-US" altLang="ja-JP" sz="2000" dirty="0">
                          <a:solidFill>
                            <a:schemeClr val="tx1"/>
                          </a:solidFill>
                        </a:rPr>
                        <a:t>3.4</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-0.1</a:t>
                      </a:r>
                      <a:r>
                        <a:rPr kumimoji="1" lang="ja-JP" altLang="en-US" sz="2000" dirty="0">
                          <a:solidFill>
                            <a:schemeClr val="tx1"/>
                          </a:solidFill>
                        </a:rPr>
                        <a:t>億円</a:t>
                      </a:r>
                    </a:p>
                  </a:txBody>
                  <a:tcPr/>
                </a:tc>
                <a:extLst>
                  <a:ext uri="{0D108BD9-81ED-4DB2-BD59-A6C34878D82A}">
                    <a16:rowId xmlns:a16="http://schemas.microsoft.com/office/drawing/2014/main" val="621441824"/>
                  </a:ext>
                </a:extLst>
              </a:tr>
              <a:tr h="370840">
                <a:tc>
                  <a:txBody>
                    <a:bodyPr/>
                    <a:lstStyle/>
                    <a:p>
                      <a:pPr algn="ctr"/>
                      <a:r>
                        <a:rPr kumimoji="1" lang="ja-JP" altLang="en-US" sz="2000" dirty="0">
                          <a:solidFill>
                            <a:schemeClr val="tx1"/>
                          </a:solidFill>
                        </a:rPr>
                        <a:t>えだまめ</a:t>
                      </a:r>
                    </a:p>
                  </a:txBody>
                  <a:tcPr/>
                </a:tc>
                <a:tc>
                  <a:txBody>
                    <a:bodyPr/>
                    <a:lstStyle/>
                    <a:p>
                      <a:pPr algn="ctr"/>
                      <a:r>
                        <a:rPr kumimoji="1" lang="ja-JP" altLang="en-US" sz="2000" dirty="0">
                          <a:solidFill>
                            <a:schemeClr val="tx1"/>
                          </a:solidFill>
                        </a:rPr>
                        <a:t>中部</a:t>
                      </a:r>
                    </a:p>
                  </a:txBody>
                  <a:tcPr/>
                </a:tc>
                <a:tc>
                  <a:txBody>
                    <a:bodyPr/>
                    <a:lstStyle/>
                    <a:p>
                      <a:pPr algn="r"/>
                      <a:r>
                        <a:rPr kumimoji="1" lang="en-US" altLang="ja-JP" sz="2000" dirty="0">
                          <a:solidFill>
                            <a:schemeClr val="tx1"/>
                          </a:solidFill>
                        </a:rPr>
                        <a:t>0.31</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+0.05</a:t>
                      </a:r>
                      <a:r>
                        <a:rPr kumimoji="1" lang="ja-JP" altLang="en-US" sz="2000" dirty="0">
                          <a:solidFill>
                            <a:schemeClr val="tx1"/>
                          </a:solidFill>
                        </a:rPr>
                        <a:t>億円</a:t>
                      </a:r>
                    </a:p>
                  </a:txBody>
                  <a:tcPr>
                    <a:solidFill>
                      <a:schemeClr val="accent1">
                        <a:lumMod val="20000"/>
                        <a:lumOff val="80000"/>
                      </a:schemeClr>
                    </a:solidFill>
                  </a:tcPr>
                </a:tc>
                <a:extLst>
                  <a:ext uri="{0D108BD9-81ED-4DB2-BD59-A6C34878D82A}">
                    <a16:rowId xmlns:a16="http://schemas.microsoft.com/office/drawing/2014/main" val="1707865191"/>
                  </a:ext>
                </a:extLst>
              </a:tr>
              <a:tr h="370840">
                <a:tc>
                  <a:txBody>
                    <a:bodyPr/>
                    <a:lstStyle/>
                    <a:p>
                      <a:pPr algn="ctr"/>
                      <a:r>
                        <a:rPr kumimoji="1" lang="ja-JP" altLang="en-US" sz="2000" dirty="0">
                          <a:solidFill>
                            <a:schemeClr val="tx1"/>
                          </a:solidFill>
                        </a:rPr>
                        <a:t>なす</a:t>
                      </a:r>
                    </a:p>
                  </a:txBody>
                  <a:tcPr/>
                </a:tc>
                <a:tc>
                  <a:txBody>
                    <a:bodyPr/>
                    <a:lstStyle/>
                    <a:p>
                      <a:pPr algn="ctr"/>
                      <a:r>
                        <a:rPr kumimoji="1" lang="ja-JP" altLang="en-US" sz="2000" dirty="0">
                          <a:solidFill>
                            <a:schemeClr val="tx1"/>
                          </a:solidFill>
                        </a:rPr>
                        <a:t>南河内</a:t>
                      </a:r>
                    </a:p>
                  </a:txBody>
                  <a:tcPr/>
                </a:tc>
                <a:tc>
                  <a:txBody>
                    <a:bodyPr/>
                    <a:lstStyle/>
                    <a:p>
                      <a:pPr algn="r"/>
                      <a:r>
                        <a:rPr kumimoji="1" lang="en-US" altLang="ja-JP" sz="2000" dirty="0">
                          <a:solidFill>
                            <a:schemeClr val="tx1"/>
                          </a:solidFill>
                        </a:rPr>
                        <a:t>2.0</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-0.21</a:t>
                      </a:r>
                      <a:r>
                        <a:rPr kumimoji="1" lang="ja-JP" altLang="en-US" sz="2000" dirty="0">
                          <a:solidFill>
                            <a:schemeClr val="tx1"/>
                          </a:solidFill>
                        </a:rPr>
                        <a:t>億円</a:t>
                      </a:r>
                    </a:p>
                  </a:txBody>
                  <a:tcPr/>
                </a:tc>
                <a:extLst>
                  <a:ext uri="{0D108BD9-81ED-4DB2-BD59-A6C34878D82A}">
                    <a16:rowId xmlns:a16="http://schemas.microsoft.com/office/drawing/2014/main" val="2640422028"/>
                  </a:ext>
                </a:extLst>
              </a:tr>
              <a:tr h="370840">
                <a:tc>
                  <a:txBody>
                    <a:bodyPr/>
                    <a:lstStyle/>
                    <a:p>
                      <a:pPr algn="ctr"/>
                      <a:r>
                        <a:rPr kumimoji="1" lang="ja-JP" altLang="en-US" sz="2000" dirty="0">
                          <a:solidFill>
                            <a:schemeClr val="tx1"/>
                          </a:solidFill>
                        </a:rPr>
                        <a:t>合計</a:t>
                      </a:r>
                    </a:p>
                  </a:txBody>
                  <a:tcPr/>
                </a:tc>
                <a:tc>
                  <a:txBody>
                    <a:bodyPr/>
                    <a:lstStyle/>
                    <a:p>
                      <a:pPr algn="ctr"/>
                      <a:endParaRPr kumimoji="1" lang="ja-JP" altLang="en-US" sz="2000" dirty="0">
                        <a:solidFill>
                          <a:schemeClr val="tx1"/>
                        </a:solidFill>
                        <a:highlight>
                          <a:srgbClr val="FFFF00"/>
                        </a:highlight>
                      </a:endParaRPr>
                    </a:p>
                  </a:txBody>
                  <a:tcPr/>
                </a:tc>
                <a:tc>
                  <a:txBody>
                    <a:bodyPr/>
                    <a:lstStyle/>
                    <a:p>
                      <a:pPr algn="r"/>
                      <a:r>
                        <a:rPr kumimoji="1" lang="en-US" altLang="ja-JP" sz="2000" dirty="0">
                          <a:solidFill>
                            <a:schemeClr val="tx1"/>
                          </a:solidFill>
                        </a:rPr>
                        <a:t>13.8</a:t>
                      </a:r>
                      <a:r>
                        <a:rPr kumimoji="1" lang="ja-JP" altLang="en-US" sz="2000" dirty="0">
                          <a:solidFill>
                            <a:schemeClr val="tx1"/>
                          </a:solidFill>
                        </a:rPr>
                        <a:t>億円</a:t>
                      </a:r>
                    </a:p>
                  </a:txBody>
                  <a:tcPr/>
                </a:tc>
                <a:tc>
                  <a:txBody>
                    <a:bodyPr/>
                    <a:lstStyle/>
                    <a:p>
                      <a:pPr algn="r"/>
                      <a:r>
                        <a:rPr kumimoji="1" lang="en-US" altLang="ja-JP" sz="2000" dirty="0">
                          <a:solidFill>
                            <a:schemeClr val="tx1"/>
                          </a:solidFill>
                        </a:rPr>
                        <a:t>+0.5</a:t>
                      </a:r>
                      <a:r>
                        <a:rPr kumimoji="1" lang="ja-JP" altLang="en-US" sz="2000" dirty="0">
                          <a:solidFill>
                            <a:schemeClr val="tx1"/>
                          </a:solidFill>
                        </a:rPr>
                        <a:t>億円</a:t>
                      </a:r>
                    </a:p>
                  </a:txBody>
                  <a:tcPr/>
                </a:tc>
                <a:extLst>
                  <a:ext uri="{0D108BD9-81ED-4DB2-BD59-A6C34878D82A}">
                    <a16:rowId xmlns:a16="http://schemas.microsoft.com/office/drawing/2014/main" val="4103435677"/>
                  </a:ext>
                </a:extLst>
              </a:tr>
            </a:tbl>
          </a:graphicData>
        </a:graphic>
      </p:graphicFrame>
      <p:sp>
        <p:nvSpPr>
          <p:cNvPr id="10" name="四角形: 角を丸くする 9">
            <a:extLst>
              <a:ext uri="{FF2B5EF4-FFF2-40B4-BE49-F238E27FC236}">
                <a16:creationId xmlns:a16="http://schemas.microsoft.com/office/drawing/2014/main" id="{5D07326E-BABD-4CF5-90D6-59AE1FE2F21C}"/>
              </a:ext>
            </a:extLst>
          </p:cNvPr>
          <p:cNvSpPr/>
          <p:nvPr/>
        </p:nvSpPr>
        <p:spPr>
          <a:xfrm>
            <a:off x="394282" y="2969443"/>
            <a:ext cx="4877514" cy="3443972"/>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687769" y="3061105"/>
            <a:ext cx="429054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solidFill>
                  <a:schemeClr val="tx1"/>
                </a:solidFill>
              </a:rPr>
              <a:t>大阪産（もん）グローアッププランの取組</a:t>
            </a: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6"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5773940" y="3148511"/>
            <a:ext cx="1931444"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品目ごとの内訳</a:t>
            </a:r>
            <a:r>
              <a:rPr lang="en-US" altLang="ja-JP" sz="1600" dirty="0">
                <a:latin typeface="ＭＳ Ｐゴシック" panose="020B0600070205080204" pitchFamily="50" charset="-128"/>
                <a:ea typeface="ＭＳ Ｐゴシック" panose="020B0600070205080204" pitchFamily="50" charset="-128"/>
              </a:rPr>
              <a:t>】</a:t>
            </a:r>
            <a:endParaRPr lang="ja-JP" altLang="en-US" sz="24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CC607AEF-5C81-4F05-A9B0-F596988C73C5}"/>
              </a:ext>
            </a:extLst>
          </p:cNvPr>
          <p:cNvSpPr txBox="1"/>
          <p:nvPr/>
        </p:nvSpPr>
        <p:spPr>
          <a:xfrm>
            <a:off x="493561" y="3303122"/>
            <a:ext cx="4694548" cy="1815882"/>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重点品目を設定し、多様な販売戦略と明確な目標を設定</a:t>
            </a:r>
          </a:p>
          <a:p>
            <a:endParaRPr lang="ja-JP" altLang="en-US" sz="800" dirty="0">
              <a:latin typeface="ＭＳ Ｐゴシック" panose="020B0600070205080204" pitchFamily="50" charset="-128"/>
              <a:ea typeface="ＭＳ Ｐゴシック" panose="020B0600070205080204" pitchFamily="50" charset="-128"/>
            </a:endParaRPr>
          </a:p>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重点品目</a:t>
            </a:r>
            <a:r>
              <a:rPr lang="en-US" altLang="ja-JP" sz="1600" dirty="0">
                <a:latin typeface="ＭＳ Ｐゴシック" panose="020B0600070205080204" pitchFamily="50" charset="-128"/>
                <a:ea typeface="ＭＳ Ｐゴシック" panose="020B0600070205080204" pitchFamily="50" charset="-128"/>
              </a:rPr>
              <a:t>】</a:t>
            </a:r>
          </a:p>
          <a:p>
            <a:r>
              <a:rPr lang="ja-JP" altLang="en-US" sz="1600" dirty="0">
                <a:latin typeface="ＭＳ Ｐゴシック" panose="020B0600070205080204" pitchFamily="50" charset="-128"/>
                <a:ea typeface="ＭＳ Ｐゴシック" panose="020B0600070205080204" pitchFamily="50" charset="-128"/>
              </a:rPr>
              <a:t>いちご、えだまめ、なす、しゅんぎく、ぶどうの５品目</a:t>
            </a:r>
          </a:p>
          <a:p>
            <a:endParaRPr lang="ja-JP" altLang="en-US" sz="800" dirty="0">
              <a:latin typeface="ＭＳ Ｐゴシック" panose="020B0600070205080204" pitchFamily="50" charset="-128"/>
              <a:ea typeface="ＭＳ Ｐゴシック" panose="020B0600070205080204" pitchFamily="50" charset="-128"/>
            </a:endParaRPr>
          </a:p>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主な取組内容</a:t>
            </a:r>
            <a:r>
              <a:rPr lang="en-US" altLang="ja-JP" sz="1600" dirty="0">
                <a:latin typeface="ＭＳ Ｐゴシック" panose="020B0600070205080204" pitchFamily="50" charset="-128"/>
                <a:ea typeface="ＭＳ Ｐゴシック" panose="020B0600070205080204" pitchFamily="50" charset="-128"/>
              </a:rPr>
              <a:t>】</a:t>
            </a:r>
          </a:p>
          <a:p>
            <a:r>
              <a:rPr lang="ja-JP" altLang="en-US" sz="1600" dirty="0">
                <a:latin typeface="ＭＳ Ｐゴシック" panose="020B0600070205080204" pitchFamily="50" charset="-128"/>
                <a:ea typeface="ＭＳ Ｐゴシック" panose="020B0600070205080204" pitchFamily="50" charset="-128"/>
              </a:rPr>
              <a:t>・飲食店と連携した大阪産（もん）のイベント開催</a:t>
            </a:r>
          </a:p>
        </p:txBody>
      </p:sp>
      <p:sp>
        <p:nvSpPr>
          <p:cNvPr id="13" name="スライド番号プレースホルダー 12">
            <a:extLst>
              <a:ext uri="{FF2B5EF4-FFF2-40B4-BE49-F238E27FC236}">
                <a16:creationId xmlns:a16="http://schemas.microsoft.com/office/drawing/2014/main" id="{BE82CB4B-CA2A-469A-AC68-460F0DAF9407}"/>
              </a:ext>
            </a:extLst>
          </p:cNvPr>
          <p:cNvSpPr>
            <a:spLocks noGrp="1"/>
          </p:cNvSpPr>
          <p:nvPr>
            <p:ph type="sldNum" sz="quarter" idx="12"/>
          </p:nvPr>
        </p:nvSpPr>
        <p:spPr/>
        <p:txBody>
          <a:bodyPr/>
          <a:lstStyle/>
          <a:p>
            <a:fld id="{C6678B24-D225-48CB-84C5-697AA65AEC0C}" type="slidenum">
              <a:rPr kumimoji="1" lang="ja-JP" altLang="en-US" smtClean="0"/>
              <a:t>10</a:t>
            </a:fld>
            <a:endParaRPr kumimoji="1" lang="ja-JP" altLang="en-US"/>
          </a:p>
        </p:txBody>
      </p:sp>
      <p:pic>
        <p:nvPicPr>
          <p:cNvPr id="20" name="図 19">
            <a:extLst>
              <a:ext uri="{FF2B5EF4-FFF2-40B4-BE49-F238E27FC236}">
                <a16:creationId xmlns:a16="http://schemas.microsoft.com/office/drawing/2014/main" id="{A89C7736-59D5-4A37-B303-A7B0D94966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9227" y="5204599"/>
            <a:ext cx="973411" cy="1123220"/>
          </a:xfrm>
          <a:prstGeom prst="rect">
            <a:avLst/>
          </a:prstGeom>
        </p:spPr>
      </p:pic>
      <p:sp>
        <p:nvSpPr>
          <p:cNvPr id="21" name="テキスト ボックス 20">
            <a:extLst>
              <a:ext uri="{FF2B5EF4-FFF2-40B4-BE49-F238E27FC236}">
                <a16:creationId xmlns:a16="http://schemas.microsoft.com/office/drawing/2014/main" id="{7993428D-14EF-4ACC-B2C1-F2E41546163F}"/>
              </a:ext>
            </a:extLst>
          </p:cNvPr>
          <p:cNvSpPr txBox="1"/>
          <p:nvPr/>
        </p:nvSpPr>
        <p:spPr>
          <a:xfrm>
            <a:off x="10013257" y="3168452"/>
            <a:ext cx="1931444"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いちごは見込額</a:t>
            </a:r>
            <a:endParaRPr lang="ja-JP" altLang="en-US" sz="24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90298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11</a:t>
            </a:fld>
            <a:endParaRPr kumimoji="1" lang="ja-JP" altLang="en-US"/>
          </a:p>
        </p:txBody>
      </p:sp>
      <p:pic>
        <p:nvPicPr>
          <p:cNvPr id="16" name="図 15">
            <a:extLst>
              <a:ext uri="{FF2B5EF4-FFF2-40B4-BE49-F238E27FC236}">
                <a16:creationId xmlns:a16="http://schemas.microsoft.com/office/drawing/2014/main" id="{C12FB53F-BC97-4482-95CF-1AA0BE35F6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64054" y="948967"/>
            <a:ext cx="510850" cy="510850"/>
          </a:xfrm>
          <a:prstGeom prst="rect">
            <a:avLst/>
          </a:prstGeom>
        </p:spPr>
      </p:pic>
      <p:pic>
        <p:nvPicPr>
          <p:cNvPr id="18" name="図 17">
            <a:extLst>
              <a:ext uri="{FF2B5EF4-FFF2-40B4-BE49-F238E27FC236}">
                <a16:creationId xmlns:a16="http://schemas.microsoft.com/office/drawing/2014/main" id="{281488B0-A2D5-450E-B93B-237A60295D1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02115" y="3211108"/>
            <a:ext cx="508290" cy="508290"/>
          </a:xfrm>
          <a:prstGeom prst="rect">
            <a:avLst/>
          </a:prstGeom>
        </p:spPr>
      </p:pic>
      <p:pic>
        <p:nvPicPr>
          <p:cNvPr id="22" name="図 21">
            <a:extLst>
              <a:ext uri="{FF2B5EF4-FFF2-40B4-BE49-F238E27FC236}">
                <a16:creationId xmlns:a16="http://schemas.microsoft.com/office/drawing/2014/main" id="{4BBF21BD-5130-4D0B-8E9D-605B12518B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80910" y="960809"/>
            <a:ext cx="510850" cy="510850"/>
          </a:xfrm>
          <a:prstGeom prst="rect">
            <a:avLst/>
          </a:prstGeom>
        </p:spPr>
      </p:pic>
      <p:pic>
        <p:nvPicPr>
          <p:cNvPr id="23" name="図 22">
            <a:extLst>
              <a:ext uri="{FF2B5EF4-FFF2-40B4-BE49-F238E27FC236}">
                <a16:creationId xmlns:a16="http://schemas.microsoft.com/office/drawing/2014/main" id="{87605AF6-5B91-4F2E-B05B-7AD0701CC42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6290" y="3238813"/>
            <a:ext cx="508290" cy="508290"/>
          </a:xfrm>
          <a:prstGeom prst="rect">
            <a:avLst/>
          </a:prstGeom>
        </p:spPr>
      </p:pic>
      <p:sp>
        <p:nvSpPr>
          <p:cNvPr id="8" name="二等辺三角形 7">
            <a:extLst>
              <a:ext uri="{FF2B5EF4-FFF2-40B4-BE49-F238E27FC236}">
                <a16:creationId xmlns:a16="http://schemas.microsoft.com/office/drawing/2014/main" id="{8D80026A-FD52-4766-980A-B9C39FB7CF52}"/>
              </a:ext>
            </a:extLst>
          </p:cNvPr>
          <p:cNvSpPr/>
          <p:nvPr/>
        </p:nvSpPr>
        <p:spPr>
          <a:xfrm rot="5400000">
            <a:off x="5430650" y="2459903"/>
            <a:ext cx="1155611" cy="155782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9D876456-B917-4F31-A37E-67E75E7E687E}"/>
              </a:ext>
            </a:extLst>
          </p:cNvPr>
          <p:cNvSpPr txBox="1"/>
          <p:nvPr/>
        </p:nvSpPr>
        <p:spPr>
          <a:xfrm>
            <a:off x="5150118" y="3064834"/>
            <a:ext cx="1557820" cy="369332"/>
          </a:xfrm>
          <a:prstGeom prst="rect">
            <a:avLst/>
          </a:prstGeom>
          <a:noFill/>
        </p:spPr>
        <p:txBody>
          <a:bodyPr wrap="square" rtlCol="0">
            <a:spAutoFit/>
          </a:bodyPr>
          <a:lstStyle/>
          <a:p>
            <a:r>
              <a:rPr kumimoji="1" lang="ja-JP" altLang="en-US" dirty="0"/>
              <a:t>経営体あたり</a:t>
            </a:r>
          </a:p>
        </p:txBody>
      </p:sp>
      <p:sp>
        <p:nvSpPr>
          <p:cNvPr id="25" name="テキスト ボックス 24">
            <a:extLst>
              <a:ext uri="{FF2B5EF4-FFF2-40B4-BE49-F238E27FC236}">
                <a16:creationId xmlns:a16="http://schemas.microsoft.com/office/drawing/2014/main" id="{1ED36730-D04C-43CA-B60C-23B5B8CD8497}"/>
              </a:ext>
            </a:extLst>
          </p:cNvPr>
          <p:cNvSpPr txBox="1"/>
          <p:nvPr/>
        </p:nvSpPr>
        <p:spPr>
          <a:xfrm>
            <a:off x="1485100" y="5679736"/>
            <a:ext cx="3744445" cy="461665"/>
          </a:xfrm>
          <a:prstGeom prst="rect">
            <a:avLst/>
          </a:prstGeom>
          <a:noFill/>
        </p:spPr>
        <p:txBody>
          <a:bodyPr wrap="square" rtlCol="0">
            <a:spAutoFit/>
          </a:bodyPr>
          <a:lstStyle/>
          <a:p>
            <a:r>
              <a:rPr kumimoji="1" lang="ja-JP" altLang="en-US" sz="2400" dirty="0"/>
              <a:t>販売額は徐々に増加</a:t>
            </a:r>
            <a:endParaRPr kumimoji="1" lang="en-US" altLang="ja-JP" sz="2400" dirty="0"/>
          </a:p>
        </p:txBody>
      </p:sp>
      <p:sp>
        <p:nvSpPr>
          <p:cNvPr id="19" name="テキスト ボックス 18">
            <a:extLst>
              <a:ext uri="{FF2B5EF4-FFF2-40B4-BE49-F238E27FC236}">
                <a16:creationId xmlns:a16="http://schemas.microsoft.com/office/drawing/2014/main" id="{5797E75B-2925-4ACF-BE41-43B0BDE07969}"/>
              </a:ext>
            </a:extLst>
          </p:cNvPr>
          <p:cNvSpPr txBox="1"/>
          <p:nvPr/>
        </p:nvSpPr>
        <p:spPr>
          <a:xfrm>
            <a:off x="7276565" y="5541237"/>
            <a:ext cx="4743127" cy="646331"/>
          </a:xfrm>
          <a:prstGeom prst="rect">
            <a:avLst/>
          </a:prstGeom>
          <a:noFill/>
        </p:spPr>
        <p:txBody>
          <a:bodyPr wrap="square" rtlCol="0">
            <a:spAutoFit/>
          </a:bodyPr>
          <a:lstStyle/>
          <a:p>
            <a:r>
              <a:rPr kumimoji="1" lang="ja-JP" altLang="en-US" sz="2400" dirty="0"/>
              <a:t>平均値、中央値も増加傾向</a:t>
            </a:r>
            <a:endParaRPr kumimoji="1" lang="en-US" altLang="ja-JP" sz="2400" dirty="0"/>
          </a:p>
          <a:p>
            <a:r>
              <a:rPr kumimoji="1" lang="en-US" altLang="ja-JP" sz="1100" dirty="0"/>
              <a:t>※</a:t>
            </a:r>
            <a:r>
              <a:rPr kumimoji="1" lang="ja-JP" altLang="en-US" sz="1100" dirty="0"/>
              <a:t>いちごは新規就農者の加入により中央値は横ばい</a:t>
            </a:r>
            <a:endParaRPr kumimoji="1" lang="ja-JP" altLang="en-US" sz="2400" dirty="0"/>
          </a:p>
        </p:txBody>
      </p:sp>
      <p:sp>
        <p:nvSpPr>
          <p:cNvPr id="26" name="テキスト ボックス 25">
            <a:extLst>
              <a:ext uri="{FF2B5EF4-FFF2-40B4-BE49-F238E27FC236}">
                <a16:creationId xmlns:a16="http://schemas.microsoft.com/office/drawing/2014/main" id="{504EF67E-A0FA-4249-A7E2-3662AFC00AAE}"/>
              </a:ext>
            </a:extLst>
          </p:cNvPr>
          <p:cNvSpPr txBox="1"/>
          <p:nvPr/>
        </p:nvSpPr>
        <p:spPr>
          <a:xfrm>
            <a:off x="224146" y="520687"/>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pic>
        <p:nvPicPr>
          <p:cNvPr id="3" name="図 2">
            <a:extLst>
              <a:ext uri="{FF2B5EF4-FFF2-40B4-BE49-F238E27FC236}">
                <a16:creationId xmlns:a16="http://schemas.microsoft.com/office/drawing/2014/main" id="{6C1310A1-75E9-94A5-D094-616AEA40E7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991972"/>
            <a:ext cx="5608806" cy="2219136"/>
          </a:xfrm>
          <a:prstGeom prst="rect">
            <a:avLst/>
          </a:prstGeom>
        </p:spPr>
      </p:pic>
      <p:pic>
        <p:nvPicPr>
          <p:cNvPr id="7" name="図 6">
            <a:extLst>
              <a:ext uri="{FF2B5EF4-FFF2-40B4-BE49-F238E27FC236}">
                <a16:creationId xmlns:a16="http://schemas.microsoft.com/office/drawing/2014/main" id="{BB84992B-BA6F-D67C-2B32-BC9EBF201BA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1838" y="3363484"/>
            <a:ext cx="4608280" cy="2262010"/>
          </a:xfrm>
          <a:prstGeom prst="rect">
            <a:avLst/>
          </a:prstGeom>
        </p:spPr>
      </p:pic>
      <p:pic>
        <p:nvPicPr>
          <p:cNvPr id="10" name="図 9">
            <a:extLst>
              <a:ext uri="{FF2B5EF4-FFF2-40B4-BE49-F238E27FC236}">
                <a16:creationId xmlns:a16="http://schemas.microsoft.com/office/drawing/2014/main" id="{C9DB8556-4725-C73B-EDFA-C3CD0B38EF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52315" y="3494145"/>
            <a:ext cx="5822185" cy="2127688"/>
          </a:xfrm>
          <a:prstGeom prst="rect">
            <a:avLst/>
          </a:prstGeom>
        </p:spPr>
      </p:pic>
      <p:pic>
        <p:nvPicPr>
          <p:cNvPr id="5" name="図 4">
            <a:extLst>
              <a:ext uri="{FF2B5EF4-FFF2-40B4-BE49-F238E27FC236}">
                <a16:creationId xmlns:a16="http://schemas.microsoft.com/office/drawing/2014/main" id="{C4CFAAC3-1FAE-9219-7531-29B3DC29847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0575" y="1154513"/>
            <a:ext cx="4627265" cy="2011854"/>
          </a:xfrm>
          <a:prstGeom prst="rect">
            <a:avLst/>
          </a:prstGeom>
        </p:spPr>
      </p:pic>
    </p:spTree>
    <p:extLst>
      <p:ext uri="{BB962C8B-B14F-4D97-AF65-F5344CB8AC3E}">
        <p14:creationId xmlns:p14="http://schemas.microsoft.com/office/powerpoint/2010/main" val="142538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12</a:t>
            </a:fld>
            <a:endParaRPr kumimoji="1" lang="ja-JP" altLang="en-US"/>
          </a:p>
        </p:txBody>
      </p:sp>
      <p:sp>
        <p:nvSpPr>
          <p:cNvPr id="23" name="テキスト ボックス 22">
            <a:extLst>
              <a:ext uri="{FF2B5EF4-FFF2-40B4-BE49-F238E27FC236}">
                <a16:creationId xmlns:a16="http://schemas.microsoft.com/office/drawing/2014/main" id="{F5B9AA5E-0E64-4C30-B0B7-58A54C9C2CE1}"/>
              </a:ext>
            </a:extLst>
          </p:cNvPr>
          <p:cNvSpPr txBox="1"/>
          <p:nvPr/>
        </p:nvSpPr>
        <p:spPr>
          <a:xfrm>
            <a:off x="7399171" y="4215217"/>
            <a:ext cx="3770833" cy="584775"/>
          </a:xfrm>
          <a:prstGeom prst="rect">
            <a:avLst/>
          </a:prstGeom>
          <a:solidFill>
            <a:schemeClr val="accent1">
              <a:lumMod val="20000"/>
              <a:lumOff val="80000"/>
            </a:schemeClr>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dirty="0">
                <a:solidFill>
                  <a:prstClr val="black"/>
                </a:solidFill>
                <a:latin typeface="+mn-ea"/>
              </a:rPr>
              <a:t>R5</a:t>
            </a:r>
            <a:r>
              <a:rPr kumimoji="1" lang="ja-JP" altLang="en-US" sz="1600" dirty="0">
                <a:solidFill>
                  <a:prstClr val="black"/>
                </a:solidFill>
                <a:latin typeface="+mn-ea"/>
              </a:rPr>
              <a:t>→</a:t>
            </a:r>
            <a:r>
              <a:rPr kumimoji="1" lang="en-US" altLang="ja-JP" sz="1600" dirty="0">
                <a:solidFill>
                  <a:prstClr val="black"/>
                </a:solidFill>
                <a:latin typeface="+mn-ea"/>
              </a:rPr>
              <a:t>R6</a:t>
            </a:r>
            <a:r>
              <a:rPr kumimoji="1" lang="ja-JP" altLang="en-US" sz="1600" dirty="0">
                <a:solidFill>
                  <a:prstClr val="black"/>
                </a:solidFill>
                <a:latin typeface="+mn-ea"/>
              </a:rPr>
              <a:t>にかけては出荷メインの農業者の面積拡大により上昇</a:t>
            </a:r>
            <a:endParaRPr kumimoji="1" lang="ja-JP" altLang="en-US" sz="1600" i="0" u="sng" strike="noStrike" kern="1200" cap="none" spc="0" normalizeH="0" baseline="0" noProof="0" dirty="0">
              <a:ln>
                <a:noFill/>
              </a:ln>
              <a:solidFill>
                <a:srgbClr val="FF0000"/>
              </a:solidFill>
              <a:effectLst/>
              <a:uLnTx/>
              <a:uFillTx/>
              <a:latin typeface="+mn-ea"/>
            </a:endParaRPr>
          </a:p>
        </p:txBody>
      </p:sp>
      <p:sp>
        <p:nvSpPr>
          <p:cNvPr id="3" name="乗算記号 2">
            <a:extLst>
              <a:ext uri="{FF2B5EF4-FFF2-40B4-BE49-F238E27FC236}">
                <a16:creationId xmlns:a16="http://schemas.microsoft.com/office/drawing/2014/main" id="{43744226-FDD3-463A-8EF1-5980527B09BA}"/>
              </a:ext>
            </a:extLst>
          </p:cNvPr>
          <p:cNvSpPr/>
          <p:nvPr/>
        </p:nvSpPr>
        <p:spPr>
          <a:xfrm>
            <a:off x="5713945" y="2494512"/>
            <a:ext cx="914400" cy="914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19CAD44-8112-4B21-A59D-71C9F4D555F7}"/>
              </a:ext>
            </a:extLst>
          </p:cNvPr>
          <p:cNvSpPr txBox="1"/>
          <p:nvPr/>
        </p:nvSpPr>
        <p:spPr>
          <a:xfrm>
            <a:off x="1977832" y="4215215"/>
            <a:ext cx="1227706" cy="338554"/>
          </a:xfrm>
          <a:prstGeom prst="rect">
            <a:avLst/>
          </a:prstGeom>
          <a:solidFill>
            <a:schemeClr val="accent1">
              <a:lumMod val="20000"/>
              <a:lumOff val="80000"/>
            </a:schemeClr>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dirty="0">
                <a:solidFill>
                  <a:prstClr val="black"/>
                </a:solidFill>
                <a:latin typeface="+mn-ea"/>
              </a:rPr>
              <a:t>増加傾向</a:t>
            </a:r>
            <a:endParaRPr kumimoji="1" lang="ja-JP" altLang="en-US" sz="1600" i="0" u="sng" strike="noStrike" kern="1200" cap="none" spc="0" normalizeH="0" baseline="0" noProof="0" dirty="0">
              <a:ln>
                <a:noFill/>
              </a:ln>
              <a:solidFill>
                <a:srgbClr val="FF0000"/>
              </a:solidFill>
              <a:effectLst/>
              <a:uLnTx/>
              <a:uFillTx/>
              <a:latin typeface="+mn-ea"/>
            </a:endParaRPr>
          </a:p>
        </p:txBody>
      </p:sp>
      <p:sp>
        <p:nvSpPr>
          <p:cNvPr id="18" name="テキスト ボックス 17">
            <a:extLst>
              <a:ext uri="{FF2B5EF4-FFF2-40B4-BE49-F238E27FC236}">
                <a16:creationId xmlns:a16="http://schemas.microsoft.com/office/drawing/2014/main" id="{A2ADB906-07DD-4AD8-9F2A-98ADA99A1A6A}"/>
              </a:ext>
            </a:extLst>
          </p:cNvPr>
          <p:cNvSpPr txBox="1"/>
          <p:nvPr/>
        </p:nvSpPr>
        <p:spPr>
          <a:xfrm>
            <a:off x="759491" y="4656060"/>
            <a:ext cx="4369939"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solidFill>
                  <a:prstClr val="black"/>
                </a:solidFill>
                <a:latin typeface="+mn-ea"/>
              </a:rPr>
              <a:t>→反収</a:t>
            </a:r>
            <a:r>
              <a:rPr kumimoji="1" lang="en-US" altLang="ja-JP" sz="2000" b="1" dirty="0">
                <a:solidFill>
                  <a:prstClr val="black"/>
                </a:solidFill>
                <a:latin typeface="+mn-ea"/>
              </a:rPr>
              <a:t>or/and</a:t>
            </a:r>
            <a:r>
              <a:rPr kumimoji="1" lang="ja-JP" altLang="en-US" sz="2000" b="1" dirty="0">
                <a:solidFill>
                  <a:prstClr val="black"/>
                </a:solidFill>
                <a:latin typeface="+mn-ea"/>
              </a:rPr>
              <a:t>単価が増加</a:t>
            </a:r>
            <a:endParaRPr kumimoji="1" lang="ja-JP" altLang="en-US" sz="2000" b="1" i="0" u="sng" strike="noStrike" kern="1200" cap="none" spc="0" normalizeH="0" baseline="0" noProof="0" dirty="0">
              <a:ln>
                <a:noFill/>
              </a:ln>
              <a:solidFill>
                <a:srgbClr val="FF0000"/>
              </a:solidFill>
              <a:effectLst/>
              <a:uLnTx/>
              <a:uFillTx/>
              <a:latin typeface="+mn-ea"/>
            </a:endParaRPr>
          </a:p>
        </p:txBody>
      </p:sp>
      <p:sp>
        <p:nvSpPr>
          <p:cNvPr id="20" name="テキスト ボックス 19">
            <a:extLst>
              <a:ext uri="{FF2B5EF4-FFF2-40B4-BE49-F238E27FC236}">
                <a16:creationId xmlns:a16="http://schemas.microsoft.com/office/drawing/2014/main" id="{264EADBC-A095-4AE0-89F1-0C260CDEA582}"/>
              </a:ext>
            </a:extLst>
          </p:cNvPr>
          <p:cNvSpPr txBox="1"/>
          <p:nvPr/>
        </p:nvSpPr>
        <p:spPr>
          <a:xfrm>
            <a:off x="3656163" y="5130597"/>
            <a:ext cx="7943958" cy="400110"/>
          </a:xfrm>
          <a:prstGeom prst="rect">
            <a:avLst/>
          </a:prstGeom>
          <a:solidFill>
            <a:srgbClr val="FFFF00"/>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solidFill>
                  <a:prstClr val="black"/>
                </a:solidFill>
                <a:latin typeface="+mn-ea"/>
              </a:rPr>
              <a:t>府の取組例：シャインマスカットの共販体制の構築、大阪ぶどうの</a:t>
            </a:r>
            <a:r>
              <a:rPr kumimoji="1" lang="en-US" altLang="ja-JP" sz="2000" b="1" dirty="0">
                <a:solidFill>
                  <a:prstClr val="black"/>
                </a:solidFill>
                <a:latin typeface="+mn-ea"/>
              </a:rPr>
              <a:t>PR</a:t>
            </a:r>
            <a:endParaRPr kumimoji="1" lang="ja-JP" altLang="en-US" sz="2000" b="1" i="0" u="sng" strike="noStrike" kern="1200" cap="none" spc="0" normalizeH="0" baseline="0" noProof="0" dirty="0">
              <a:ln>
                <a:noFill/>
              </a:ln>
              <a:solidFill>
                <a:srgbClr val="FF0000"/>
              </a:solidFill>
              <a:effectLst/>
              <a:uLnTx/>
              <a:uFillTx/>
              <a:latin typeface="+mn-ea"/>
            </a:endParaRPr>
          </a:p>
        </p:txBody>
      </p:sp>
      <p:sp>
        <p:nvSpPr>
          <p:cNvPr id="21" name="テキスト ボックス 20">
            <a:extLst>
              <a:ext uri="{FF2B5EF4-FFF2-40B4-BE49-F238E27FC236}">
                <a16:creationId xmlns:a16="http://schemas.microsoft.com/office/drawing/2014/main" id="{68DA5E65-3BD0-4E6F-9EC8-A701889E6615}"/>
              </a:ext>
            </a:extLst>
          </p:cNvPr>
          <p:cNvSpPr txBox="1"/>
          <p:nvPr/>
        </p:nvSpPr>
        <p:spPr>
          <a:xfrm>
            <a:off x="2245576" y="5602363"/>
            <a:ext cx="9535298" cy="707886"/>
          </a:xfrm>
          <a:prstGeom prst="rect">
            <a:avLst/>
          </a:prstGeom>
          <a:solidFill>
            <a:srgbClr val="FFFF00"/>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府の取組例：換気装置の普及による労力削減→管理時間の確保に繋がりロス削減</a:t>
            </a:r>
            <a:endParaRPr kumimoji="1" lang="en-US" altLang="ja-JP" sz="2000" b="1" dirty="0">
              <a:latin typeface="+mn-ea"/>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　　　　　　　　 反収の高いシャインマスカットへの改植の支援</a:t>
            </a:r>
            <a:r>
              <a:rPr kumimoji="1" lang="ja-JP" altLang="en-US" sz="1400" b="1" dirty="0">
                <a:latin typeface="+mn-ea"/>
              </a:rPr>
              <a:t>（栽培マニュアル 等）</a:t>
            </a:r>
            <a:endParaRPr kumimoji="1" lang="ja-JP" altLang="en-US" sz="2000" b="1" i="0" u="sng" strike="noStrike" kern="1200" cap="none" spc="0" normalizeH="0" baseline="0" noProof="0" dirty="0">
              <a:ln>
                <a:noFill/>
              </a:ln>
              <a:effectLst/>
              <a:uLnTx/>
              <a:uFillTx/>
              <a:latin typeface="+mn-ea"/>
            </a:endParaRPr>
          </a:p>
        </p:txBody>
      </p:sp>
      <p:sp>
        <p:nvSpPr>
          <p:cNvPr id="7" name="フリーフォーム: 図形 6">
            <a:extLst>
              <a:ext uri="{FF2B5EF4-FFF2-40B4-BE49-F238E27FC236}">
                <a16:creationId xmlns:a16="http://schemas.microsoft.com/office/drawing/2014/main" id="{EB4615D5-5085-40A2-B027-9AB18339C0BF}"/>
              </a:ext>
            </a:extLst>
          </p:cNvPr>
          <p:cNvSpPr/>
          <p:nvPr/>
        </p:nvSpPr>
        <p:spPr>
          <a:xfrm>
            <a:off x="1382233" y="5057360"/>
            <a:ext cx="829339" cy="786809"/>
          </a:xfrm>
          <a:custGeom>
            <a:avLst/>
            <a:gdLst>
              <a:gd name="connsiteX0" fmla="*/ 0 w 829339"/>
              <a:gd name="connsiteY0" fmla="*/ 0 h 786809"/>
              <a:gd name="connsiteX1" fmla="*/ 0 w 829339"/>
              <a:gd name="connsiteY1" fmla="*/ 786809 h 786809"/>
              <a:gd name="connsiteX2" fmla="*/ 829339 w 829339"/>
              <a:gd name="connsiteY2" fmla="*/ 786809 h 786809"/>
            </a:gdLst>
            <a:ahLst/>
            <a:cxnLst>
              <a:cxn ang="0">
                <a:pos x="connsiteX0" y="connsiteY0"/>
              </a:cxn>
              <a:cxn ang="0">
                <a:pos x="connsiteX1" y="connsiteY1"/>
              </a:cxn>
              <a:cxn ang="0">
                <a:pos x="connsiteX2" y="connsiteY2"/>
              </a:cxn>
            </a:cxnLst>
            <a:rect l="l" t="t" r="r" b="b"/>
            <a:pathLst>
              <a:path w="829339" h="786809">
                <a:moveTo>
                  <a:pt x="0" y="0"/>
                </a:moveTo>
                <a:lnTo>
                  <a:pt x="0" y="786809"/>
                </a:lnTo>
                <a:lnTo>
                  <a:pt x="829339" y="786809"/>
                </a:ln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22" name="フリーフォーム: 図形 21">
            <a:extLst>
              <a:ext uri="{FF2B5EF4-FFF2-40B4-BE49-F238E27FC236}">
                <a16:creationId xmlns:a16="http://schemas.microsoft.com/office/drawing/2014/main" id="{2CA2B2A0-033C-47EB-B966-4D85D182F770}"/>
              </a:ext>
            </a:extLst>
          </p:cNvPr>
          <p:cNvSpPr/>
          <p:nvPr/>
        </p:nvSpPr>
        <p:spPr>
          <a:xfrm>
            <a:off x="2529790" y="5057361"/>
            <a:ext cx="1126373" cy="297710"/>
          </a:xfrm>
          <a:custGeom>
            <a:avLst/>
            <a:gdLst>
              <a:gd name="connsiteX0" fmla="*/ 0 w 829339"/>
              <a:gd name="connsiteY0" fmla="*/ 0 h 786809"/>
              <a:gd name="connsiteX1" fmla="*/ 0 w 829339"/>
              <a:gd name="connsiteY1" fmla="*/ 786809 h 786809"/>
              <a:gd name="connsiteX2" fmla="*/ 829339 w 829339"/>
              <a:gd name="connsiteY2" fmla="*/ 786809 h 786809"/>
            </a:gdLst>
            <a:ahLst/>
            <a:cxnLst>
              <a:cxn ang="0">
                <a:pos x="connsiteX0" y="connsiteY0"/>
              </a:cxn>
              <a:cxn ang="0">
                <a:pos x="connsiteX1" y="connsiteY1"/>
              </a:cxn>
              <a:cxn ang="0">
                <a:pos x="connsiteX2" y="connsiteY2"/>
              </a:cxn>
            </a:cxnLst>
            <a:rect l="l" t="t" r="r" b="b"/>
            <a:pathLst>
              <a:path w="829339" h="786809">
                <a:moveTo>
                  <a:pt x="0" y="0"/>
                </a:moveTo>
                <a:lnTo>
                  <a:pt x="0" y="786809"/>
                </a:lnTo>
                <a:lnTo>
                  <a:pt x="829339" y="786809"/>
                </a:ln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46048DC-5277-4D8F-832F-1AF1793929AE}"/>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24" name="正方形/長方形 23">
            <a:extLst>
              <a:ext uri="{FF2B5EF4-FFF2-40B4-BE49-F238E27FC236}">
                <a16:creationId xmlns:a16="http://schemas.microsoft.com/office/drawing/2014/main" id="{398350C0-787B-4C99-975F-0C45FD81A918}"/>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pic>
        <p:nvPicPr>
          <p:cNvPr id="26" name="図 25">
            <a:extLst>
              <a:ext uri="{FF2B5EF4-FFF2-40B4-BE49-F238E27FC236}">
                <a16:creationId xmlns:a16="http://schemas.microsoft.com/office/drawing/2014/main" id="{9C9BAB86-20AA-4DE5-A278-DF3C66A537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44891" y="93834"/>
            <a:ext cx="1221197" cy="1221197"/>
          </a:xfrm>
          <a:prstGeom prst="rect">
            <a:avLst/>
          </a:prstGeom>
        </p:spPr>
      </p:pic>
      <p:sp>
        <p:nvSpPr>
          <p:cNvPr id="30" name="テキスト ボックス 29">
            <a:extLst>
              <a:ext uri="{FF2B5EF4-FFF2-40B4-BE49-F238E27FC236}">
                <a16:creationId xmlns:a16="http://schemas.microsoft.com/office/drawing/2014/main" id="{4FD48526-665A-47B5-8019-24C4BA9E0FFF}"/>
              </a:ext>
            </a:extLst>
          </p:cNvPr>
          <p:cNvSpPr txBox="1"/>
          <p:nvPr/>
        </p:nvSpPr>
        <p:spPr>
          <a:xfrm>
            <a:off x="585627" y="1215109"/>
            <a:ext cx="4543803"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農業者</a:t>
            </a:r>
            <a:r>
              <a:rPr kumimoji="1" lang="ja-JP" altLang="en-US" sz="2000" b="1" dirty="0">
                <a:solidFill>
                  <a:prstClr val="black"/>
                </a:solidFill>
                <a:latin typeface="+mn-ea"/>
              </a:rPr>
              <a:t>の面積当たり販売額（万円</a:t>
            </a:r>
            <a:r>
              <a:rPr kumimoji="1" lang="en-US" altLang="ja-JP" sz="2000" b="1" dirty="0">
                <a:solidFill>
                  <a:prstClr val="black"/>
                </a:solidFill>
                <a:latin typeface="+mn-ea"/>
              </a:rPr>
              <a:t>/10a</a:t>
            </a:r>
            <a:r>
              <a:rPr kumimoji="1" lang="ja-JP" altLang="en-US" sz="2000" b="1" dirty="0">
                <a:solidFill>
                  <a:prstClr val="black"/>
                </a:solidFill>
                <a:latin typeface="+mn-ea"/>
              </a:rPr>
              <a:t>）</a:t>
            </a:r>
            <a:endParaRPr kumimoji="1" lang="ja-JP" altLang="en-US" sz="2000" b="1" i="0" u="sng" strike="noStrike" kern="1200" cap="none" spc="0" normalizeH="0" baseline="0" noProof="0" dirty="0">
              <a:ln>
                <a:noFill/>
              </a:ln>
              <a:solidFill>
                <a:srgbClr val="FF0000"/>
              </a:solidFill>
              <a:effectLst/>
              <a:uLnTx/>
              <a:uFillTx/>
              <a:latin typeface="+mn-ea"/>
            </a:endParaRPr>
          </a:p>
        </p:txBody>
      </p:sp>
      <p:sp>
        <p:nvSpPr>
          <p:cNvPr id="31" name="テキスト ボックス 30">
            <a:extLst>
              <a:ext uri="{FF2B5EF4-FFF2-40B4-BE49-F238E27FC236}">
                <a16:creationId xmlns:a16="http://schemas.microsoft.com/office/drawing/2014/main" id="{2954543C-3450-4BA1-BD97-8D57D78BA09D}"/>
              </a:ext>
            </a:extLst>
          </p:cNvPr>
          <p:cNvSpPr txBox="1"/>
          <p:nvPr/>
        </p:nvSpPr>
        <p:spPr>
          <a:xfrm>
            <a:off x="7914139" y="1161008"/>
            <a:ext cx="2543515"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農業者あたり面積（</a:t>
            </a:r>
            <a:r>
              <a:rPr kumimoji="1" lang="en-US" altLang="ja-JP" sz="2000" b="1" dirty="0">
                <a:latin typeface="+mn-ea"/>
              </a:rPr>
              <a:t>a</a:t>
            </a:r>
            <a:r>
              <a:rPr kumimoji="1" lang="ja-JP" altLang="en-US" sz="2000" b="1" dirty="0">
                <a:latin typeface="+mn-ea"/>
              </a:rPr>
              <a:t>）</a:t>
            </a:r>
            <a:endParaRPr kumimoji="1" lang="ja-JP" altLang="en-US" sz="2000" b="1" i="0" u="sng" strike="noStrike" kern="1200" cap="none" spc="0" normalizeH="0" baseline="0" noProof="0" dirty="0">
              <a:ln>
                <a:noFill/>
              </a:ln>
              <a:effectLst/>
              <a:uLnTx/>
              <a:uFillTx/>
              <a:latin typeface="+mn-ea"/>
            </a:endParaRPr>
          </a:p>
        </p:txBody>
      </p:sp>
      <p:sp>
        <p:nvSpPr>
          <p:cNvPr id="27" name="テキスト ボックス 26">
            <a:extLst>
              <a:ext uri="{FF2B5EF4-FFF2-40B4-BE49-F238E27FC236}">
                <a16:creationId xmlns:a16="http://schemas.microsoft.com/office/drawing/2014/main" id="{60096C4C-C082-4470-AAA0-29D5CCE2D423}"/>
              </a:ext>
            </a:extLst>
          </p:cNvPr>
          <p:cNvSpPr txBox="1"/>
          <p:nvPr/>
        </p:nvSpPr>
        <p:spPr>
          <a:xfrm>
            <a:off x="518252" y="850646"/>
            <a:ext cx="1690753" cy="461665"/>
          </a:xfrm>
          <a:prstGeom prst="rect">
            <a:avLst/>
          </a:prstGeom>
          <a:noFill/>
        </p:spPr>
        <p:txBody>
          <a:bodyPr wrap="square" rtlCol="0">
            <a:spAutoFit/>
          </a:bodyPr>
          <a:lstStyle/>
          <a:p>
            <a:r>
              <a:rPr kumimoji="1" lang="en-US" altLang="ja-JP" sz="2400" dirty="0"/>
              <a:t>【</a:t>
            </a:r>
            <a:r>
              <a:rPr kumimoji="1" lang="ja-JP" altLang="en-US" sz="2400" dirty="0"/>
              <a:t>ぶどう</a:t>
            </a:r>
            <a:r>
              <a:rPr kumimoji="1" lang="en-US" altLang="ja-JP" sz="2400" dirty="0"/>
              <a:t>】</a:t>
            </a:r>
            <a:endParaRPr kumimoji="1" lang="ja-JP" altLang="en-US" sz="2400" dirty="0"/>
          </a:p>
        </p:txBody>
      </p:sp>
      <p:sp>
        <p:nvSpPr>
          <p:cNvPr id="29" name="テキスト ボックス 28">
            <a:extLst>
              <a:ext uri="{FF2B5EF4-FFF2-40B4-BE49-F238E27FC236}">
                <a16:creationId xmlns:a16="http://schemas.microsoft.com/office/drawing/2014/main" id="{D4A66FA3-4C35-4946-98C1-67F56FC95342}"/>
              </a:ext>
            </a:extLst>
          </p:cNvPr>
          <p:cNvSpPr txBox="1"/>
          <p:nvPr/>
        </p:nvSpPr>
        <p:spPr>
          <a:xfrm>
            <a:off x="306331" y="520041"/>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pic>
        <p:nvPicPr>
          <p:cNvPr id="8" name="図 7">
            <a:extLst>
              <a:ext uri="{FF2B5EF4-FFF2-40B4-BE49-F238E27FC236}">
                <a16:creationId xmlns:a16="http://schemas.microsoft.com/office/drawing/2014/main" id="{21505D46-0431-536A-8FB1-EBCF4510EF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7447" y="1512395"/>
            <a:ext cx="5200339" cy="2694666"/>
          </a:xfrm>
          <a:prstGeom prst="rect">
            <a:avLst/>
          </a:prstGeom>
        </p:spPr>
      </p:pic>
      <p:pic>
        <p:nvPicPr>
          <p:cNvPr id="10" name="図 9">
            <a:extLst>
              <a:ext uri="{FF2B5EF4-FFF2-40B4-BE49-F238E27FC236}">
                <a16:creationId xmlns:a16="http://schemas.microsoft.com/office/drawing/2014/main" id="{9B213A41-EDBC-472E-510D-EC0E57A28DA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6731" y="1585554"/>
            <a:ext cx="5157663" cy="2621507"/>
          </a:xfrm>
          <a:prstGeom prst="rect">
            <a:avLst/>
          </a:prstGeom>
        </p:spPr>
      </p:pic>
    </p:spTree>
    <p:extLst>
      <p:ext uri="{BB962C8B-B14F-4D97-AF65-F5344CB8AC3E}">
        <p14:creationId xmlns:p14="http://schemas.microsoft.com/office/powerpoint/2010/main" val="2187935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13</a:t>
            </a:fld>
            <a:endParaRPr kumimoji="1" lang="ja-JP" altLang="en-US"/>
          </a:p>
        </p:txBody>
      </p:sp>
      <p:sp>
        <p:nvSpPr>
          <p:cNvPr id="23" name="テキスト ボックス 22">
            <a:extLst>
              <a:ext uri="{FF2B5EF4-FFF2-40B4-BE49-F238E27FC236}">
                <a16:creationId xmlns:a16="http://schemas.microsoft.com/office/drawing/2014/main" id="{F5B9AA5E-0E64-4C30-B0B7-58A54C9C2CE1}"/>
              </a:ext>
            </a:extLst>
          </p:cNvPr>
          <p:cNvSpPr txBox="1"/>
          <p:nvPr/>
        </p:nvSpPr>
        <p:spPr>
          <a:xfrm>
            <a:off x="8728102" y="4160375"/>
            <a:ext cx="1258379" cy="338554"/>
          </a:xfrm>
          <a:prstGeom prst="rect">
            <a:avLst/>
          </a:prstGeom>
          <a:solidFill>
            <a:schemeClr val="accent1">
              <a:lumMod val="20000"/>
              <a:lumOff val="80000"/>
            </a:schemeClr>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dirty="0">
                <a:solidFill>
                  <a:prstClr val="black"/>
                </a:solidFill>
                <a:latin typeface="+mn-ea"/>
              </a:rPr>
              <a:t>ほぼ一定</a:t>
            </a:r>
            <a:endParaRPr kumimoji="1" lang="ja-JP" altLang="en-US" sz="1600" i="0" u="sng" strike="noStrike" kern="1200" cap="none" spc="0" normalizeH="0" baseline="0" noProof="0" dirty="0">
              <a:ln>
                <a:noFill/>
              </a:ln>
              <a:solidFill>
                <a:srgbClr val="FF0000"/>
              </a:solidFill>
              <a:effectLst/>
              <a:uLnTx/>
              <a:uFillTx/>
              <a:latin typeface="+mn-ea"/>
            </a:endParaRPr>
          </a:p>
        </p:txBody>
      </p:sp>
      <p:sp>
        <p:nvSpPr>
          <p:cNvPr id="3" name="乗算記号 2">
            <a:extLst>
              <a:ext uri="{FF2B5EF4-FFF2-40B4-BE49-F238E27FC236}">
                <a16:creationId xmlns:a16="http://schemas.microsoft.com/office/drawing/2014/main" id="{43744226-FDD3-463A-8EF1-5980527B09BA}"/>
              </a:ext>
            </a:extLst>
          </p:cNvPr>
          <p:cNvSpPr/>
          <p:nvPr/>
        </p:nvSpPr>
        <p:spPr>
          <a:xfrm>
            <a:off x="5791201" y="2537776"/>
            <a:ext cx="914400" cy="914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19CAD44-8112-4B21-A59D-71C9F4D555F7}"/>
              </a:ext>
            </a:extLst>
          </p:cNvPr>
          <p:cNvSpPr txBox="1"/>
          <p:nvPr/>
        </p:nvSpPr>
        <p:spPr>
          <a:xfrm>
            <a:off x="1012234" y="4021649"/>
            <a:ext cx="3690588" cy="584775"/>
          </a:xfrm>
          <a:prstGeom prst="rect">
            <a:avLst/>
          </a:prstGeom>
          <a:solidFill>
            <a:schemeClr val="accent1">
              <a:lumMod val="20000"/>
              <a:lumOff val="80000"/>
            </a:schemeClr>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dirty="0">
                <a:solidFill>
                  <a:prstClr val="black"/>
                </a:solidFill>
                <a:latin typeface="+mn-ea"/>
              </a:rPr>
              <a:t>R4</a:t>
            </a:r>
            <a:r>
              <a:rPr kumimoji="1" lang="ja-JP" altLang="en-US" sz="1600" dirty="0">
                <a:solidFill>
                  <a:prstClr val="black"/>
                </a:solidFill>
                <a:latin typeface="+mn-ea"/>
              </a:rPr>
              <a:t>に</a:t>
            </a:r>
            <a:r>
              <a:rPr kumimoji="1" lang="en-US" altLang="ja-JP" sz="1600" dirty="0">
                <a:solidFill>
                  <a:prstClr val="black"/>
                </a:solidFill>
                <a:latin typeface="+mn-ea"/>
              </a:rPr>
              <a:t>12</a:t>
            </a:r>
            <a:r>
              <a:rPr kumimoji="1" lang="ja-JP" altLang="en-US" sz="1600" dirty="0">
                <a:solidFill>
                  <a:prstClr val="black"/>
                </a:solidFill>
                <a:latin typeface="+mn-ea"/>
              </a:rPr>
              <a:t>月の寒さにより特に新規就農者で収量が減少。その後は増加。</a:t>
            </a:r>
            <a:endParaRPr kumimoji="1" lang="ja-JP" altLang="en-US" sz="1600" i="0" u="sng" strike="noStrike" kern="1200" cap="none" spc="0" normalizeH="0" baseline="0" noProof="0" dirty="0">
              <a:ln>
                <a:noFill/>
              </a:ln>
              <a:solidFill>
                <a:srgbClr val="FF0000"/>
              </a:solidFill>
              <a:effectLst/>
              <a:uLnTx/>
              <a:uFillTx/>
              <a:latin typeface="+mn-ea"/>
            </a:endParaRPr>
          </a:p>
        </p:txBody>
      </p:sp>
      <p:sp>
        <p:nvSpPr>
          <p:cNvPr id="18" name="テキスト ボックス 17">
            <a:extLst>
              <a:ext uri="{FF2B5EF4-FFF2-40B4-BE49-F238E27FC236}">
                <a16:creationId xmlns:a16="http://schemas.microsoft.com/office/drawing/2014/main" id="{A2ADB906-07DD-4AD8-9F2A-98ADA99A1A6A}"/>
              </a:ext>
            </a:extLst>
          </p:cNvPr>
          <p:cNvSpPr txBox="1"/>
          <p:nvPr/>
        </p:nvSpPr>
        <p:spPr>
          <a:xfrm>
            <a:off x="759491" y="4676963"/>
            <a:ext cx="4369939"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solidFill>
                  <a:prstClr val="black"/>
                </a:solidFill>
                <a:latin typeface="+mn-ea"/>
              </a:rPr>
              <a:t>→反収</a:t>
            </a:r>
            <a:r>
              <a:rPr kumimoji="1" lang="en-US" altLang="ja-JP" sz="2000" b="1" dirty="0">
                <a:solidFill>
                  <a:prstClr val="black"/>
                </a:solidFill>
                <a:latin typeface="+mn-ea"/>
              </a:rPr>
              <a:t>or/and</a:t>
            </a:r>
            <a:r>
              <a:rPr kumimoji="1" lang="ja-JP" altLang="en-US" sz="2000" b="1" dirty="0">
                <a:solidFill>
                  <a:prstClr val="black"/>
                </a:solidFill>
                <a:latin typeface="+mn-ea"/>
              </a:rPr>
              <a:t>単価が増加</a:t>
            </a:r>
            <a:endParaRPr kumimoji="1" lang="ja-JP" altLang="en-US" sz="2000" b="1" i="0" u="sng" strike="noStrike" kern="1200" cap="none" spc="0" normalizeH="0" baseline="0" noProof="0" dirty="0">
              <a:ln>
                <a:noFill/>
              </a:ln>
              <a:solidFill>
                <a:srgbClr val="FF0000"/>
              </a:solidFill>
              <a:effectLst/>
              <a:uLnTx/>
              <a:uFillTx/>
              <a:latin typeface="+mn-ea"/>
            </a:endParaRPr>
          </a:p>
        </p:txBody>
      </p:sp>
      <p:sp>
        <p:nvSpPr>
          <p:cNvPr id="21" name="テキスト ボックス 20">
            <a:extLst>
              <a:ext uri="{FF2B5EF4-FFF2-40B4-BE49-F238E27FC236}">
                <a16:creationId xmlns:a16="http://schemas.microsoft.com/office/drawing/2014/main" id="{68DA5E65-3BD0-4E6F-9EC8-A701889E6615}"/>
              </a:ext>
            </a:extLst>
          </p:cNvPr>
          <p:cNvSpPr txBox="1"/>
          <p:nvPr/>
        </p:nvSpPr>
        <p:spPr>
          <a:xfrm>
            <a:off x="2245576" y="5883541"/>
            <a:ext cx="8963530" cy="338554"/>
          </a:xfrm>
          <a:prstGeom prst="rect">
            <a:avLst/>
          </a:prstGeom>
          <a:solidFill>
            <a:srgbClr val="FFFF00"/>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府の取組例：</a:t>
            </a:r>
            <a:r>
              <a:rPr lang="ja-JP" altLang="en-US" sz="1600" b="1" dirty="0">
                <a:solidFill>
                  <a:prstClr val="black"/>
                </a:solidFill>
                <a:latin typeface="Calibri" panose="020F0502020204030204"/>
                <a:ea typeface="ＭＳ Ｐゴシック" panose="020B0600070205080204" pitchFamily="50" charset="-128"/>
              </a:rPr>
              <a:t>リアルタイム栄養診断や環境センシング機器による分析結果をベースとした技術指導</a:t>
            </a:r>
            <a:endParaRPr lang="en-US" altLang="ja-JP" sz="1600" b="1" dirty="0">
              <a:solidFill>
                <a:prstClr val="black"/>
              </a:solidFill>
              <a:latin typeface="Calibri" panose="020F0502020204030204"/>
              <a:ea typeface="ＭＳ Ｐゴシック" panose="020B0600070205080204" pitchFamily="50" charset="-128"/>
            </a:endParaRPr>
          </a:p>
        </p:txBody>
      </p:sp>
      <p:sp>
        <p:nvSpPr>
          <p:cNvPr id="7" name="フリーフォーム: 図形 6">
            <a:extLst>
              <a:ext uri="{FF2B5EF4-FFF2-40B4-BE49-F238E27FC236}">
                <a16:creationId xmlns:a16="http://schemas.microsoft.com/office/drawing/2014/main" id="{EB4615D5-5085-40A2-B027-9AB18339C0BF}"/>
              </a:ext>
            </a:extLst>
          </p:cNvPr>
          <p:cNvSpPr/>
          <p:nvPr/>
        </p:nvSpPr>
        <p:spPr>
          <a:xfrm>
            <a:off x="1382233" y="5136121"/>
            <a:ext cx="829339" cy="897092"/>
          </a:xfrm>
          <a:custGeom>
            <a:avLst/>
            <a:gdLst>
              <a:gd name="connsiteX0" fmla="*/ 0 w 829339"/>
              <a:gd name="connsiteY0" fmla="*/ 0 h 786809"/>
              <a:gd name="connsiteX1" fmla="*/ 0 w 829339"/>
              <a:gd name="connsiteY1" fmla="*/ 786809 h 786809"/>
              <a:gd name="connsiteX2" fmla="*/ 829339 w 829339"/>
              <a:gd name="connsiteY2" fmla="*/ 786809 h 786809"/>
            </a:gdLst>
            <a:ahLst/>
            <a:cxnLst>
              <a:cxn ang="0">
                <a:pos x="connsiteX0" y="connsiteY0"/>
              </a:cxn>
              <a:cxn ang="0">
                <a:pos x="connsiteX1" y="connsiteY1"/>
              </a:cxn>
              <a:cxn ang="0">
                <a:pos x="connsiteX2" y="connsiteY2"/>
              </a:cxn>
            </a:cxnLst>
            <a:rect l="l" t="t" r="r" b="b"/>
            <a:pathLst>
              <a:path w="829339" h="786809">
                <a:moveTo>
                  <a:pt x="0" y="0"/>
                </a:moveTo>
                <a:lnTo>
                  <a:pt x="0" y="786809"/>
                </a:lnTo>
                <a:lnTo>
                  <a:pt x="829339" y="786809"/>
                </a:ln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22" name="フリーフォーム: 図形 21">
            <a:extLst>
              <a:ext uri="{FF2B5EF4-FFF2-40B4-BE49-F238E27FC236}">
                <a16:creationId xmlns:a16="http://schemas.microsoft.com/office/drawing/2014/main" id="{2CA2B2A0-033C-47EB-B966-4D85D182F770}"/>
              </a:ext>
            </a:extLst>
          </p:cNvPr>
          <p:cNvSpPr/>
          <p:nvPr/>
        </p:nvSpPr>
        <p:spPr>
          <a:xfrm>
            <a:off x="2529790" y="5047418"/>
            <a:ext cx="1126373" cy="297710"/>
          </a:xfrm>
          <a:custGeom>
            <a:avLst/>
            <a:gdLst>
              <a:gd name="connsiteX0" fmla="*/ 0 w 829339"/>
              <a:gd name="connsiteY0" fmla="*/ 0 h 786809"/>
              <a:gd name="connsiteX1" fmla="*/ 0 w 829339"/>
              <a:gd name="connsiteY1" fmla="*/ 786809 h 786809"/>
              <a:gd name="connsiteX2" fmla="*/ 829339 w 829339"/>
              <a:gd name="connsiteY2" fmla="*/ 786809 h 786809"/>
            </a:gdLst>
            <a:ahLst/>
            <a:cxnLst>
              <a:cxn ang="0">
                <a:pos x="connsiteX0" y="connsiteY0"/>
              </a:cxn>
              <a:cxn ang="0">
                <a:pos x="connsiteX1" y="connsiteY1"/>
              </a:cxn>
              <a:cxn ang="0">
                <a:pos x="connsiteX2" y="connsiteY2"/>
              </a:cxn>
            </a:cxnLst>
            <a:rect l="l" t="t" r="r" b="b"/>
            <a:pathLst>
              <a:path w="829339" h="786809">
                <a:moveTo>
                  <a:pt x="0" y="0"/>
                </a:moveTo>
                <a:lnTo>
                  <a:pt x="0" y="786809"/>
                </a:lnTo>
                <a:lnTo>
                  <a:pt x="829339" y="786809"/>
                </a:lnTo>
              </a:path>
            </a:pathLst>
          </a:custGeom>
          <a:ln>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7F9F32C1-F25E-45E6-A3AF-288682D22C25}"/>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25" name="正方形/長方形 24">
            <a:extLst>
              <a:ext uri="{FF2B5EF4-FFF2-40B4-BE49-F238E27FC236}">
                <a16:creationId xmlns:a16="http://schemas.microsoft.com/office/drawing/2014/main" id="{0E487F41-C3BA-4441-9B2D-F8EAB3E2568F}"/>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pic>
        <p:nvPicPr>
          <p:cNvPr id="31" name="図 30">
            <a:extLst>
              <a:ext uri="{FF2B5EF4-FFF2-40B4-BE49-F238E27FC236}">
                <a16:creationId xmlns:a16="http://schemas.microsoft.com/office/drawing/2014/main" id="{E07C5C9B-AC06-48CE-A86D-0FB1DF2FDE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23066" y="274941"/>
            <a:ext cx="937387" cy="937387"/>
          </a:xfrm>
          <a:prstGeom prst="rect">
            <a:avLst/>
          </a:prstGeom>
        </p:spPr>
      </p:pic>
      <p:sp>
        <p:nvSpPr>
          <p:cNvPr id="33" name="テキスト ボックス 32">
            <a:extLst>
              <a:ext uri="{FF2B5EF4-FFF2-40B4-BE49-F238E27FC236}">
                <a16:creationId xmlns:a16="http://schemas.microsoft.com/office/drawing/2014/main" id="{30BDAE4B-0B66-4ED2-8712-3E871B8DD376}"/>
              </a:ext>
            </a:extLst>
          </p:cNvPr>
          <p:cNvSpPr txBox="1"/>
          <p:nvPr/>
        </p:nvSpPr>
        <p:spPr>
          <a:xfrm>
            <a:off x="585627" y="1196953"/>
            <a:ext cx="4543803"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農業者の面積当たり販売額（万円</a:t>
            </a:r>
            <a:r>
              <a:rPr kumimoji="1" lang="en-US" altLang="ja-JP" sz="2000" b="1" dirty="0">
                <a:latin typeface="+mn-ea"/>
              </a:rPr>
              <a:t>/10a</a:t>
            </a:r>
            <a:r>
              <a:rPr kumimoji="1" lang="ja-JP" altLang="en-US" sz="2000" b="1" dirty="0">
                <a:latin typeface="+mn-ea"/>
              </a:rPr>
              <a:t>）</a:t>
            </a:r>
            <a:endParaRPr kumimoji="1" lang="ja-JP" altLang="en-US" sz="2000" b="1" i="0" u="sng" strike="noStrike" kern="1200" cap="none" spc="0" normalizeH="0" baseline="0" noProof="0" dirty="0">
              <a:ln>
                <a:noFill/>
              </a:ln>
              <a:effectLst/>
              <a:uLnTx/>
              <a:uFillTx/>
              <a:latin typeface="+mn-ea"/>
            </a:endParaRPr>
          </a:p>
        </p:txBody>
      </p:sp>
      <p:sp>
        <p:nvSpPr>
          <p:cNvPr id="34" name="テキスト ボックス 33">
            <a:extLst>
              <a:ext uri="{FF2B5EF4-FFF2-40B4-BE49-F238E27FC236}">
                <a16:creationId xmlns:a16="http://schemas.microsoft.com/office/drawing/2014/main" id="{548EC5D0-FFD9-41C5-B014-069CA0ED8E4E}"/>
              </a:ext>
            </a:extLst>
          </p:cNvPr>
          <p:cNvSpPr txBox="1"/>
          <p:nvPr/>
        </p:nvSpPr>
        <p:spPr>
          <a:xfrm>
            <a:off x="7914139" y="1196953"/>
            <a:ext cx="2543515" cy="40011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dirty="0">
                <a:latin typeface="+mn-ea"/>
              </a:rPr>
              <a:t>農業者あたり面積（</a:t>
            </a:r>
            <a:r>
              <a:rPr kumimoji="1" lang="en-US" altLang="ja-JP" sz="2000" b="1" dirty="0">
                <a:latin typeface="+mn-ea"/>
              </a:rPr>
              <a:t>a</a:t>
            </a:r>
            <a:r>
              <a:rPr kumimoji="1" lang="ja-JP" altLang="en-US" sz="2000" b="1" dirty="0">
                <a:latin typeface="+mn-ea"/>
              </a:rPr>
              <a:t>）</a:t>
            </a:r>
            <a:endParaRPr kumimoji="1" lang="ja-JP" altLang="en-US" sz="2000" b="1" i="0" u="sng" strike="noStrike" kern="1200" cap="none" spc="0" normalizeH="0" baseline="0" noProof="0" dirty="0">
              <a:ln>
                <a:noFill/>
              </a:ln>
              <a:effectLst/>
              <a:uLnTx/>
              <a:uFillTx/>
              <a:latin typeface="+mn-ea"/>
            </a:endParaRPr>
          </a:p>
        </p:txBody>
      </p:sp>
      <p:sp>
        <p:nvSpPr>
          <p:cNvPr id="27" name="テキスト ボックス 26">
            <a:extLst>
              <a:ext uri="{FF2B5EF4-FFF2-40B4-BE49-F238E27FC236}">
                <a16:creationId xmlns:a16="http://schemas.microsoft.com/office/drawing/2014/main" id="{20CFF8B3-5EC5-4EB3-8025-AD10423E2074}"/>
              </a:ext>
            </a:extLst>
          </p:cNvPr>
          <p:cNvSpPr txBox="1"/>
          <p:nvPr/>
        </p:nvSpPr>
        <p:spPr>
          <a:xfrm>
            <a:off x="498795" y="863287"/>
            <a:ext cx="1690753" cy="400110"/>
          </a:xfrm>
          <a:prstGeom prst="rect">
            <a:avLst/>
          </a:prstGeom>
          <a:noFill/>
        </p:spPr>
        <p:txBody>
          <a:bodyPr wrap="square" rtlCol="0">
            <a:spAutoFit/>
          </a:bodyPr>
          <a:lstStyle/>
          <a:p>
            <a:r>
              <a:rPr kumimoji="1" lang="en-US" altLang="ja-JP" sz="2000" dirty="0"/>
              <a:t>【</a:t>
            </a:r>
            <a:r>
              <a:rPr kumimoji="1" lang="ja-JP" altLang="en-US" sz="2000" dirty="0"/>
              <a:t>いちご</a:t>
            </a:r>
            <a:r>
              <a:rPr kumimoji="1" lang="en-US" altLang="ja-JP" sz="2000" dirty="0"/>
              <a:t>】</a:t>
            </a:r>
            <a:endParaRPr kumimoji="1" lang="ja-JP" altLang="en-US" sz="2000" dirty="0"/>
          </a:p>
        </p:txBody>
      </p:sp>
      <p:sp>
        <p:nvSpPr>
          <p:cNvPr id="28" name="テキスト ボックス 27">
            <a:extLst>
              <a:ext uri="{FF2B5EF4-FFF2-40B4-BE49-F238E27FC236}">
                <a16:creationId xmlns:a16="http://schemas.microsoft.com/office/drawing/2014/main" id="{1A65859F-B245-4D39-8242-33851F923B98}"/>
              </a:ext>
            </a:extLst>
          </p:cNvPr>
          <p:cNvSpPr txBox="1"/>
          <p:nvPr/>
        </p:nvSpPr>
        <p:spPr>
          <a:xfrm>
            <a:off x="298461" y="519661"/>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pic>
        <p:nvPicPr>
          <p:cNvPr id="4" name="図 3">
            <a:extLst>
              <a:ext uri="{FF2B5EF4-FFF2-40B4-BE49-F238E27FC236}">
                <a16:creationId xmlns:a16="http://schemas.microsoft.com/office/drawing/2014/main" id="{A20C4985-22CA-327E-ADB0-4E8940F729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8795" y="1598477"/>
            <a:ext cx="5102794" cy="2511770"/>
          </a:xfrm>
          <a:prstGeom prst="rect">
            <a:avLst/>
          </a:prstGeom>
        </p:spPr>
      </p:pic>
      <p:pic>
        <p:nvPicPr>
          <p:cNvPr id="8" name="図 7">
            <a:extLst>
              <a:ext uri="{FF2B5EF4-FFF2-40B4-BE49-F238E27FC236}">
                <a16:creationId xmlns:a16="http://schemas.microsoft.com/office/drawing/2014/main" id="{C250F63D-0C1B-ECDC-94A2-1E124BFF742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45894" y="1678639"/>
            <a:ext cx="5127180" cy="2505673"/>
          </a:xfrm>
          <a:prstGeom prst="rect">
            <a:avLst/>
          </a:prstGeom>
        </p:spPr>
      </p:pic>
      <p:sp>
        <p:nvSpPr>
          <p:cNvPr id="11" name="テキスト ボックス 10">
            <a:extLst>
              <a:ext uri="{FF2B5EF4-FFF2-40B4-BE49-F238E27FC236}">
                <a16:creationId xmlns:a16="http://schemas.microsoft.com/office/drawing/2014/main" id="{29A729A8-FD2B-756B-E159-B97C58F3DC9F}"/>
              </a:ext>
            </a:extLst>
          </p:cNvPr>
          <p:cNvSpPr txBox="1"/>
          <p:nvPr/>
        </p:nvSpPr>
        <p:spPr>
          <a:xfrm>
            <a:off x="3748631" y="5136121"/>
            <a:ext cx="5816610" cy="584775"/>
          </a:xfrm>
          <a:prstGeom prst="rect">
            <a:avLst/>
          </a:prstGeom>
          <a:solidFill>
            <a:srgbClr val="FFFF00"/>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府の取組例：北摂いちごの</a:t>
            </a:r>
            <a:r>
              <a:rPr kumimoji="1" lang="en-US" altLang="ja-JP" sz="1600" b="1" dirty="0">
                <a:solidFill>
                  <a:prstClr val="black"/>
                </a:solidFill>
                <a:latin typeface="+mn-ea"/>
              </a:rPr>
              <a:t>PR</a:t>
            </a:r>
            <a:r>
              <a:rPr kumimoji="1" lang="ja-JP" altLang="en-US" sz="1600" b="1" dirty="0">
                <a:solidFill>
                  <a:prstClr val="black"/>
                </a:solidFill>
                <a:latin typeface="+mn-ea"/>
              </a:rPr>
              <a:t>イベント（大型テナントでのイベント、直売所マップ、スタンプラリー）</a:t>
            </a:r>
            <a:endParaRPr kumimoji="1" lang="ja-JP" altLang="en-US" sz="1600" b="1" i="0" u="sng" strike="noStrike" kern="1200" cap="none" spc="0" normalizeH="0" baseline="0" noProof="0" dirty="0">
              <a:ln>
                <a:noFill/>
              </a:ln>
              <a:solidFill>
                <a:srgbClr val="FF0000"/>
              </a:solidFill>
              <a:effectLst/>
              <a:uLnTx/>
              <a:uFillTx/>
              <a:latin typeface="+mn-ea"/>
            </a:endParaRPr>
          </a:p>
        </p:txBody>
      </p:sp>
    </p:spTree>
    <p:extLst>
      <p:ext uri="{BB962C8B-B14F-4D97-AF65-F5344CB8AC3E}">
        <p14:creationId xmlns:p14="http://schemas.microsoft.com/office/powerpoint/2010/main" val="1707088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図 42">
            <a:extLst>
              <a:ext uri="{FF2B5EF4-FFF2-40B4-BE49-F238E27FC236}">
                <a16:creationId xmlns:a16="http://schemas.microsoft.com/office/drawing/2014/main" id="{E860D0BD-14E7-C4AD-98BF-5E5CA39EA7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0039" y="1571080"/>
            <a:ext cx="3613779" cy="2361003"/>
          </a:xfrm>
          <a:prstGeom prst="rect">
            <a:avLst/>
          </a:prstGeom>
        </p:spPr>
      </p:pic>
      <p:pic>
        <p:nvPicPr>
          <p:cNvPr id="33" name="図 32">
            <a:extLst>
              <a:ext uri="{FF2B5EF4-FFF2-40B4-BE49-F238E27FC236}">
                <a16:creationId xmlns:a16="http://schemas.microsoft.com/office/drawing/2014/main" id="{E9AA06BD-8FF5-F342-BDD7-70386F97A0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4226" y="1752004"/>
            <a:ext cx="3897639" cy="2365384"/>
          </a:xfrm>
          <a:prstGeom prst="rect">
            <a:avLst/>
          </a:prstGeom>
        </p:spPr>
      </p:pic>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14</a:t>
            </a:fld>
            <a:endParaRPr kumimoji="1" lang="ja-JP" altLang="en-US"/>
          </a:p>
        </p:txBody>
      </p:sp>
      <p:sp>
        <p:nvSpPr>
          <p:cNvPr id="25" name="テキスト ボックス 24">
            <a:extLst>
              <a:ext uri="{FF2B5EF4-FFF2-40B4-BE49-F238E27FC236}">
                <a16:creationId xmlns:a16="http://schemas.microsoft.com/office/drawing/2014/main" id="{1ED36730-D04C-43CA-B60C-23B5B8CD8497}"/>
              </a:ext>
            </a:extLst>
          </p:cNvPr>
          <p:cNvSpPr txBox="1"/>
          <p:nvPr/>
        </p:nvSpPr>
        <p:spPr>
          <a:xfrm>
            <a:off x="619867" y="4004202"/>
            <a:ext cx="3430316" cy="1077218"/>
          </a:xfrm>
          <a:prstGeom prst="rect">
            <a:avLst/>
          </a:prstGeom>
          <a:noFill/>
          <a:ln>
            <a:noFill/>
          </a:ln>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1" sz="1600" b="1">
                <a:solidFill>
                  <a:prstClr val="black"/>
                </a:solidFill>
                <a:latin typeface="+mn-ea"/>
              </a:defRPr>
            </a:lvl1pPr>
          </a:lstStyle>
          <a:p>
            <a:r>
              <a:rPr kumimoji="1" lang="ja-JP" altLang="en-US" sz="1600" b="1"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rPr>
              <a:t>Ｅが全体の</a:t>
            </a:r>
            <a:r>
              <a:rPr kumimoji="1" lang="en-US" altLang="ja-JP" sz="1600" b="1" dirty="0">
                <a:solidFill>
                  <a:schemeClr val="tx1"/>
                </a:solidFill>
                <a:latin typeface="Calibri" panose="020F0502020204030204"/>
                <a:ea typeface="ＭＳ Ｐゴシック" panose="020B0600070205080204" pitchFamily="50" charset="-128"/>
              </a:rPr>
              <a:t>90</a:t>
            </a:r>
            <a:r>
              <a:rPr kumimoji="1" lang="en-US" altLang="ja-JP" sz="1600" b="1"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rPr>
              <a:t>%</a:t>
            </a:r>
            <a:r>
              <a:rPr kumimoji="1" lang="ja-JP" altLang="en-US" sz="1600" b="1"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rPr>
              <a:t>を占める</a:t>
            </a:r>
          </a:p>
          <a:p>
            <a:endParaRPr lang="en-US" altLang="ja-JP" dirty="0">
              <a:solidFill>
                <a:schemeClr val="tx1"/>
              </a:solidFill>
            </a:endParaRPr>
          </a:p>
          <a:p>
            <a:r>
              <a:rPr lang="ja-JP" altLang="en-US" dirty="0">
                <a:solidFill>
                  <a:schemeClr val="tx1"/>
                </a:solidFill>
              </a:rPr>
              <a:t>徐々に増加しているものの、</a:t>
            </a:r>
            <a:endParaRPr lang="en-US" altLang="ja-JP" dirty="0">
              <a:solidFill>
                <a:schemeClr val="tx1"/>
              </a:solidFill>
            </a:endParaRPr>
          </a:p>
          <a:p>
            <a:r>
              <a:rPr lang="en-US" altLang="ja-JP" dirty="0">
                <a:solidFill>
                  <a:schemeClr val="tx1"/>
                </a:solidFill>
              </a:rPr>
              <a:t>R6</a:t>
            </a:r>
            <a:r>
              <a:rPr lang="ja-JP" altLang="en-US" dirty="0">
                <a:solidFill>
                  <a:schemeClr val="tx1"/>
                </a:solidFill>
              </a:rPr>
              <a:t>→</a:t>
            </a:r>
            <a:r>
              <a:rPr lang="en-US" altLang="ja-JP" dirty="0">
                <a:solidFill>
                  <a:schemeClr val="tx1"/>
                </a:solidFill>
              </a:rPr>
              <a:t>R7</a:t>
            </a:r>
            <a:r>
              <a:rPr lang="ja-JP" altLang="en-US" dirty="0">
                <a:solidFill>
                  <a:schemeClr val="tx1"/>
                </a:solidFill>
              </a:rPr>
              <a:t>は販売額は微減</a:t>
            </a:r>
          </a:p>
        </p:txBody>
      </p:sp>
      <p:pic>
        <p:nvPicPr>
          <p:cNvPr id="28" name="図 27">
            <a:extLst>
              <a:ext uri="{FF2B5EF4-FFF2-40B4-BE49-F238E27FC236}">
                <a16:creationId xmlns:a16="http://schemas.microsoft.com/office/drawing/2014/main" id="{756AAECE-FF5F-4B0A-A354-AA2C679B81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6330" y="1133312"/>
            <a:ext cx="744243" cy="629350"/>
          </a:xfrm>
          <a:prstGeom prst="rect">
            <a:avLst/>
          </a:prstGeom>
        </p:spPr>
      </p:pic>
      <p:pic>
        <p:nvPicPr>
          <p:cNvPr id="29" name="図 28">
            <a:extLst>
              <a:ext uri="{FF2B5EF4-FFF2-40B4-BE49-F238E27FC236}">
                <a16:creationId xmlns:a16="http://schemas.microsoft.com/office/drawing/2014/main" id="{BAA88E8C-F2C0-4BAC-A70B-FB51DFC7AE0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71770" y="1079175"/>
            <a:ext cx="857677" cy="678040"/>
          </a:xfrm>
          <a:prstGeom prst="rect">
            <a:avLst/>
          </a:prstGeom>
        </p:spPr>
      </p:pic>
      <p:pic>
        <p:nvPicPr>
          <p:cNvPr id="30" name="図 29">
            <a:extLst>
              <a:ext uri="{FF2B5EF4-FFF2-40B4-BE49-F238E27FC236}">
                <a16:creationId xmlns:a16="http://schemas.microsoft.com/office/drawing/2014/main" id="{D7A0E1E4-0E1C-48D6-8C51-7DD9E591142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69565" y="1090188"/>
            <a:ext cx="547696" cy="607324"/>
          </a:xfrm>
          <a:prstGeom prst="rect">
            <a:avLst/>
          </a:prstGeom>
        </p:spPr>
      </p:pic>
      <p:sp>
        <p:nvSpPr>
          <p:cNvPr id="18" name="テキスト ボックス 17">
            <a:extLst>
              <a:ext uri="{FF2B5EF4-FFF2-40B4-BE49-F238E27FC236}">
                <a16:creationId xmlns:a16="http://schemas.microsoft.com/office/drawing/2014/main" id="{5400A793-C21D-4AB2-B32C-59BAC26B3122}"/>
              </a:ext>
            </a:extLst>
          </p:cNvPr>
          <p:cNvSpPr txBox="1"/>
          <p:nvPr/>
        </p:nvSpPr>
        <p:spPr>
          <a:xfrm>
            <a:off x="1019322" y="1269393"/>
            <a:ext cx="2468149" cy="338554"/>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きくな販売額（億円）</a:t>
            </a:r>
            <a:endParaRPr kumimoji="1" lang="ja-JP" altLang="en-US" sz="1600" b="1" i="0" u="sng" strike="noStrike" kern="1200" cap="none" spc="0" normalizeH="0" baseline="0" noProof="0" dirty="0">
              <a:ln>
                <a:noFill/>
              </a:ln>
              <a:solidFill>
                <a:srgbClr val="FF0000"/>
              </a:solidFill>
              <a:effectLst/>
              <a:uLnTx/>
              <a:uFillTx/>
              <a:latin typeface="+mn-ea"/>
            </a:endParaRPr>
          </a:p>
        </p:txBody>
      </p:sp>
      <p:sp>
        <p:nvSpPr>
          <p:cNvPr id="19" name="テキスト ボックス 18">
            <a:extLst>
              <a:ext uri="{FF2B5EF4-FFF2-40B4-BE49-F238E27FC236}">
                <a16:creationId xmlns:a16="http://schemas.microsoft.com/office/drawing/2014/main" id="{63CABFBD-9874-47F1-A565-00CAE8BF5661}"/>
              </a:ext>
            </a:extLst>
          </p:cNvPr>
          <p:cNvSpPr txBox="1"/>
          <p:nvPr/>
        </p:nvSpPr>
        <p:spPr>
          <a:xfrm>
            <a:off x="5029918" y="1224573"/>
            <a:ext cx="3154053" cy="338554"/>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えだまめ販売額（千円）</a:t>
            </a:r>
            <a:endParaRPr kumimoji="1" lang="ja-JP" altLang="en-US" sz="1600" b="1" i="0" u="sng" strike="noStrike" kern="1200" cap="none" spc="0" normalizeH="0" baseline="0" noProof="0" dirty="0">
              <a:ln>
                <a:noFill/>
              </a:ln>
              <a:solidFill>
                <a:srgbClr val="FF0000"/>
              </a:solidFill>
              <a:effectLst/>
              <a:uLnTx/>
              <a:uFillTx/>
              <a:latin typeface="+mn-ea"/>
            </a:endParaRPr>
          </a:p>
        </p:txBody>
      </p:sp>
      <p:sp>
        <p:nvSpPr>
          <p:cNvPr id="20" name="テキスト ボックス 19">
            <a:extLst>
              <a:ext uri="{FF2B5EF4-FFF2-40B4-BE49-F238E27FC236}">
                <a16:creationId xmlns:a16="http://schemas.microsoft.com/office/drawing/2014/main" id="{72E79A3C-FDDC-4F23-9876-2820F4F7BD4E}"/>
              </a:ext>
            </a:extLst>
          </p:cNvPr>
          <p:cNvSpPr txBox="1"/>
          <p:nvPr/>
        </p:nvSpPr>
        <p:spPr>
          <a:xfrm>
            <a:off x="9252882" y="1225500"/>
            <a:ext cx="2280937" cy="33670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なす販売額（千円）</a:t>
            </a:r>
            <a:endParaRPr kumimoji="1" lang="ja-JP" altLang="en-US" sz="1600" b="1" i="0" u="sng" strike="noStrike" kern="1200" cap="none" spc="0" normalizeH="0" baseline="0" noProof="0" dirty="0">
              <a:ln>
                <a:noFill/>
              </a:ln>
              <a:solidFill>
                <a:srgbClr val="FF0000"/>
              </a:solidFill>
              <a:effectLst/>
              <a:uLnTx/>
              <a:uFillTx/>
              <a:latin typeface="+mn-ea"/>
            </a:endParaRPr>
          </a:p>
        </p:txBody>
      </p:sp>
      <p:sp>
        <p:nvSpPr>
          <p:cNvPr id="21" name="テキスト ボックス 20">
            <a:extLst>
              <a:ext uri="{FF2B5EF4-FFF2-40B4-BE49-F238E27FC236}">
                <a16:creationId xmlns:a16="http://schemas.microsoft.com/office/drawing/2014/main" id="{88924F61-6637-4E35-AAD0-20AAA2B8F17E}"/>
              </a:ext>
            </a:extLst>
          </p:cNvPr>
          <p:cNvSpPr txBox="1"/>
          <p:nvPr/>
        </p:nvSpPr>
        <p:spPr>
          <a:xfrm>
            <a:off x="4759369" y="3996740"/>
            <a:ext cx="3321026" cy="58477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市場合計について、</a:t>
            </a:r>
            <a:r>
              <a:rPr kumimoji="1" lang="en-US" altLang="ja-JP" sz="1600" b="1" dirty="0">
                <a:solidFill>
                  <a:prstClr val="black"/>
                </a:solidFill>
                <a:latin typeface="+mn-ea"/>
              </a:rPr>
              <a:t>R7</a:t>
            </a:r>
            <a:r>
              <a:rPr kumimoji="1" lang="ja-JP" altLang="en-US" sz="1600" b="1" dirty="0">
                <a:solidFill>
                  <a:prstClr val="black"/>
                </a:solidFill>
                <a:latin typeface="+mn-ea"/>
              </a:rPr>
              <a:t>は</a:t>
            </a:r>
            <a:r>
              <a:rPr kumimoji="1" lang="en-US" altLang="ja-JP" sz="1600" b="1" dirty="0">
                <a:solidFill>
                  <a:prstClr val="black"/>
                </a:solidFill>
                <a:latin typeface="+mn-ea"/>
              </a:rPr>
              <a:t>R6</a:t>
            </a:r>
            <a:r>
              <a:rPr kumimoji="1" lang="ja-JP" altLang="en-US" sz="1600" b="1" dirty="0">
                <a:solidFill>
                  <a:prstClr val="black"/>
                </a:solidFill>
                <a:latin typeface="+mn-ea"/>
              </a:rPr>
              <a:t>（凶作）よりは増加</a:t>
            </a:r>
            <a:endParaRPr kumimoji="1" lang="en-US" altLang="ja-JP" sz="1600" b="1" dirty="0">
              <a:solidFill>
                <a:prstClr val="black"/>
              </a:solidFill>
              <a:latin typeface="+mn-ea"/>
            </a:endParaRPr>
          </a:p>
        </p:txBody>
      </p:sp>
      <p:sp>
        <p:nvSpPr>
          <p:cNvPr id="22" name="テキスト ボックス 21">
            <a:extLst>
              <a:ext uri="{FF2B5EF4-FFF2-40B4-BE49-F238E27FC236}">
                <a16:creationId xmlns:a16="http://schemas.microsoft.com/office/drawing/2014/main" id="{29130907-9157-45BA-AD26-D633FB2B2511}"/>
              </a:ext>
            </a:extLst>
          </p:cNvPr>
          <p:cNvSpPr txBox="1"/>
          <p:nvPr/>
        </p:nvSpPr>
        <p:spPr>
          <a:xfrm>
            <a:off x="8698923" y="3995217"/>
            <a:ext cx="3248850" cy="58477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a:solidFill>
                  <a:prstClr val="black"/>
                </a:solidFill>
                <a:latin typeface="+mn-ea"/>
              </a:rPr>
              <a:t>近年、徐々に減少傾向</a:t>
            </a:r>
            <a:endParaRPr kumimoji="1" lang="en-US" altLang="ja-JP" sz="1600" b="1" dirty="0">
              <a:solidFill>
                <a:prstClr val="black"/>
              </a:solidFill>
              <a:latin typeface="+mn-ea"/>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b="1" dirty="0">
                <a:solidFill>
                  <a:prstClr val="black"/>
                </a:solidFill>
                <a:latin typeface="+mn-ea"/>
              </a:rPr>
              <a:t>R2</a:t>
            </a:r>
            <a:r>
              <a:rPr kumimoji="1" lang="ja-JP" altLang="en-US" sz="1600" b="1" dirty="0">
                <a:solidFill>
                  <a:prstClr val="black"/>
                </a:solidFill>
                <a:latin typeface="+mn-ea"/>
              </a:rPr>
              <a:t>当初（</a:t>
            </a:r>
            <a:r>
              <a:rPr kumimoji="1" lang="en-US" altLang="ja-JP" sz="1600" b="1" dirty="0">
                <a:solidFill>
                  <a:prstClr val="black"/>
                </a:solidFill>
                <a:latin typeface="+mn-ea"/>
              </a:rPr>
              <a:t>2</a:t>
            </a:r>
            <a:r>
              <a:rPr kumimoji="1" lang="ja-JP" altLang="en-US" sz="1600" b="1" dirty="0">
                <a:solidFill>
                  <a:prstClr val="black"/>
                </a:solidFill>
                <a:latin typeface="+mn-ea"/>
              </a:rPr>
              <a:t>億円）と</a:t>
            </a:r>
            <a:r>
              <a:rPr kumimoji="1" lang="en-US" altLang="ja-JP" sz="1600" b="1" dirty="0">
                <a:solidFill>
                  <a:prstClr val="black"/>
                </a:solidFill>
                <a:latin typeface="+mn-ea"/>
              </a:rPr>
              <a:t>R7</a:t>
            </a:r>
            <a:r>
              <a:rPr kumimoji="1" lang="ja-JP" altLang="en-US" sz="1600" b="1" dirty="0">
                <a:solidFill>
                  <a:prstClr val="black"/>
                </a:solidFill>
                <a:latin typeface="+mn-ea"/>
              </a:rPr>
              <a:t>はほぼ同水準</a:t>
            </a:r>
            <a:endParaRPr kumimoji="1" lang="en-US" altLang="ja-JP" sz="1600" b="1" dirty="0">
              <a:solidFill>
                <a:prstClr val="black"/>
              </a:solidFill>
              <a:latin typeface="+mn-ea"/>
            </a:endParaRPr>
          </a:p>
        </p:txBody>
      </p:sp>
      <p:sp>
        <p:nvSpPr>
          <p:cNvPr id="24" name="テキスト ボックス 23">
            <a:extLst>
              <a:ext uri="{FF2B5EF4-FFF2-40B4-BE49-F238E27FC236}">
                <a16:creationId xmlns:a16="http://schemas.microsoft.com/office/drawing/2014/main" id="{66974E11-A735-4EC1-A2B7-E270E4669F8C}"/>
              </a:ext>
            </a:extLst>
          </p:cNvPr>
          <p:cNvSpPr txBox="1"/>
          <p:nvPr/>
        </p:nvSpPr>
        <p:spPr>
          <a:xfrm>
            <a:off x="341647" y="534978"/>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sp>
        <p:nvSpPr>
          <p:cNvPr id="27" name="テキスト ボックス 26">
            <a:extLst>
              <a:ext uri="{FF2B5EF4-FFF2-40B4-BE49-F238E27FC236}">
                <a16:creationId xmlns:a16="http://schemas.microsoft.com/office/drawing/2014/main" id="{824F8F02-4BFD-44F7-AB35-D4CC5CFAB223}"/>
              </a:ext>
            </a:extLst>
          </p:cNvPr>
          <p:cNvSpPr txBox="1"/>
          <p:nvPr/>
        </p:nvSpPr>
        <p:spPr>
          <a:xfrm>
            <a:off x="5159549" y="4783013"/>
            <a:ext cx="6501490" cy="584775"/>
          </a:xfrm>
          <a:prstGeom prst="rect">
            <a:avLst/>
          </a:prstGeom>
          <a:noFill/>
        </p:spPr>
        <p:txBody>
          <a:bodyPr wrap="square" rtlCol="0">
            <a:spAutoFit/>
          </a:bodyPr>
          <a:lstStyle/>
          <a:p>
            <a:r>
              <a:rPr kumimoji="1" lang="ja-JP" altLang="en-US" sz="1600" dirty="0"/>
              <a:t>なす、えだまめに関しては、データの積算元以外の独自販路</a:t>
            </a:r>
            <a:r>
              <a:rPr kumimoji="1" lang="ja-JP" altLang="en-US" sz="1100" dirty="0"/>
              <a:t>（民間仲卸会社 等）</a:t>
            </a:r>
            <a:r>
              <a:rPr kumimoji="1" lang="ja-JP" altLang="en-US" sz="1600" dirty="0"/>
              <a:t>への販路変更も要因として考えられる。</a:t>
            </a:r>
          </a:p>
        </p:txBody>
      </p:sp>
      <p:sp>
        <p:nvSpPr>
          <p:cNvPr id="7" name="矢印: 右 6">
            <a:extLst>
              <a:ext uri="{FF2B5EF4-FFF2-40B4-BE49-F238E27FC236}">
                <a16:creationId xmlns:a16="http://schemas.microsoft.com/office/drawing/2014/main" id="{4E6F01EA-A182-4670-A653-A5E22A97106E}"/>
              </a:ext>
            </a:extLst>
          </p:cNvPr>
          <p:cNvSpPr/>
          <p:nvPr/>
        </p:nvSpPr>
        <p:spPr>
          <a:xfrm>
            <a:off x="4722672" y="4906591"/>
            <a:ext cx="428839" cy="2767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7" name="図 46">
            <a:extLst>
              <a:ext uri="{FF2B5EF4-FFF2-40B4-BE49-F238E27FC236}">
                <a16:creationId xmlns:a16="http://schemas.microsoft.com/office/drawing/2014/main" id="{EABAE514-455F-3DAC-A0D3-FA417DC2939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58990" y="1654067"/>
            <a:ext cx="3548751" cy="2307151"/>
          </a:xfrm>
          <a:prstGeom prst="rect">
            <a:avLst/>
          </a:prstGeom>
        </p:spPr>
      </p:pic>
    </p:spTree>
    <p:extLst>
      <p:ext uri="{BB962C8B-B14F-4D97-AF65-F5344CB8AC3E}">
        <p14:creationId xmlns:p14="http://schemas.microsoft.com/office/powerpoint/2010/main" val="4174238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721C1CC-2B90-E22C-7D92-0D685B066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1090" y="1088404"/>
            <a:ext cx="9065538" cy="3657917"/>
          </a:xfrm>
          <a:prstGeom prst="rect">
            <a:avLst/>
          </a:prstGeom>
        </p:spPr>
      </p:pic>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15</a:t>
            </a:fld>
            <a:endParaRPr kumimoji="1" lang="ja-JP" altLang="en-US"/>
          </a:p>
        </p:txBody>
      </p:sp>
      <p:sp>
        <p:nvSpPr>
          <p:cNvPr id="16" name="正方形/長方形 15">
            <a:extLst>
              <a:ext uri="{FF2B5EF4-FFF2-40B4-BE49-F238E27FC236}">
                <a16:creationId xmlns:a16="http://schemas.microsoft.com/office/drawing/2014/main" id="{8253F105-45B5-4038-8B64-5CABE646D965}"/>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18" name="正方形/長方形 17">
            <a:extLst>
              <a:ext uri="{FF2B5EF4-FFF2-40B4-BE49-F238E27FC236}">
                <a16:creationId xmlns:a16="http://schemas.microsoft.com/office/drawing/2014/main" id="{D85364E9-130A-48FB-B568-A2BE446F44DD}"/>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pic>
        <p:nvPicPr>
          <p:cNvPr id="20" name="図 19">
            <a:extLst>
              <a:ext uri="{FF2B5EF4-FFF2-40B4-BE49-F238E27FC236}">
                <a16:creationId xmlns:a16="http://schemas.microsoft.com/office/drawing/2014/main" id="{CDF832E9-05AC-4328-957D-1A970D2998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50474" y="146562"/>
            <a:ext cx="1011787" cy="855592"/>
          </a:xfrm>
          <a:prstGeom prst="rect">
            <a:avLst/>
          </a:prstGeom>
        </p:spPr>
      </p:pic>
      <p:sp>
        <p:nvSpPr>
          <p:cNvPr id="25" name="テキスト ボックス 24">
            <a:extLst>
              <a:ext uri="{FF2B5EF4-FFF2-40B4-BE49-F238E27FC236}">
                <a16:creationId xmlns:a16="http://schemas.microsoft.com/office/drawing/2014/main" id="{960C4762-44EB-40B8-8A12-16F26D4DB65F}"/>
              </a:ext>
            </a:extLst>
          </p:cNvPr>
          <p:cNvSpPr txBox="1"/>
          <p:nvPr/>
        </p:nvSpPr>
        <p:spPr>
          <a:xfrm>
            <a:off x="6374816" y="5183611"/>
            <a:ext cx="4252100" cy="369332"/>
          </a:xfrm>
          <a:prstGeom prst="rect">
            <a:avLst/>
          </a:prstGeom>
          <a:noFill/>
          <a:ln w="28575">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dirty="0">
                <a:solidFill>
                  <a:prstClr val="black"/>
                </a:solidFill>
                <a:latin typeface="Calibri" panose="020F0502020204030204"/>
                <a:ea typeface="ＭＳ Ｐゴシック" panose="020B0600070205080204" pitchFamily="50" charset="-128"/>
              </a:rPr>
              <a:t>は種時期の高温により出荷量が減少傾向</a:t>
            </a:r>
          </a:p>
        </p:txBody>
      </p:sp>
      <p:sp>
        <p:nvSpPr>
          <p:cNvPr id="27" name="テキスト ボックス 26">
            <a:extLst>
              <a:ext uri="{FF2B5EF4-FFF2-40B4-BE49-F238E27FC236}">
                <a16:creationId xmlns:a16="http://schemas.microsoft.com/office/drawing/2014/main" id="{DA09398B-881B-4F01-9D21-1DBDB38E85D2}"/>
              </a:ext>
            </a:extLst>
          </p:cNvPr>
          <p:cNvSpPr txBox="1"/>
          <p:nvPr/>
        </p:nvSpPr>
        <p:spPr>
          <a:xfrm>
            <a:off x="279213" y="534100"/>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sp>
        <p:nvSpPr>
          <p:cNvPr id="28" name="テキスト ボックス 27">
            <a:extLst>
              <a:ext uri="{FF2B5EF4-FFF2-40B4-BE49-F238E27FC236}">
                <a16:creationId xmlns:a16="http://schemas.microsoft.com/office/drawing/2014/main" id="{62C1D331-66B0-40FE-AC07-9BE6404D0DF5}"/>
              </a:ext>
            </a:extLst>
          </p:cNvPr>
          <p:cNvSpPr txBox="1"/>
          <p:nvPr/>
        </p:nvSpPr>
        <p:spPr>
          <a:xfrm>
            <a:off x="446504" y="953466"/>
            <a:ext cx="1690753" cy="400110"/>
          </a:xfrm>
          <a:prstGeom prst="rect">
            <a:avLst/>
          </a:prstGeom>
          <a:noFill/>
        </p:spPr>
        <p:txBody>
          <a:bodyPr wrap="square" rtlCol="0">
            <a:spAutoFit/>
          </a:bodyPr>
          <a:lstStyle/>
          <a:p>
            <a:r>
              <a:rPr kumimoji="1" lang="en-US" altLang="ja-JP" sz="2000" dirty="0"/>
              <a:t>【</a:t>
            </a:r>
            <a:r>
              <a:rPr kumimoji="1" lang="ja-JP" altLang="en-US" sz="2000" dirty="0"/>
              <a:t>きくな</a:t>
            </a:r>
            <a:r>
              <a:rPr kumimoji="1" lang="en-US" altLang="ja-JP" sz="2000" dirty="0"/>
              <a:t>】</a:t>
            </a:r>
            <a:endParaRPr kumimoji="1" lang="ja-JP" altLang="en-US" sz="2000" dirty="0"/>
          </a:p>
        </p:txBody>
      </p:sp>
      <p:sp>
        <p:nvSpPr>
          <p:cNvPr id="19" name="テキスト ボックス 18">
            <a:extLst>
              <a:ext uri="{FF2B5EF4-FFF2-40B4-BE49-F238E27FC236}">
                <a16:creationId xmlns:a16="http://schemas.microsoft.com/office/drawing/2014/main" id="{B0F1A6FA-2D96-4076-94F5-67A764590209}"/>
              </a:ext>
            </a:extLst>
          </p:cNvPr>
          <p:cNvSpPr txBox="1"/>
          <p:nvPr/>
        </p:nvSpPr>
        <p:spPr>
          <a:xfrm>
            <a:off x="1502454" y="5693634"/>
            <a:ext cx="9187092" cy="923330"/>
          </a:xfrm>
          <a:prstGeom prst="rect">
            <a:avLst/>
          </a:prstGeom>
          <a:solidFill>
            <a:srgbClr val="FFFF00"/>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府の今後の取組：</a:t>
            </a:r>
            <a:r>
              <a:rPr kumimoji="1" lang="ja-JP" altLang="en-US" b="1" dirty="0">
                <a:latin typeface="Calibri" panose="020F0502020204030204"/>
                <a:ea typeface="ＭＳ Ｐゴシック" panose="020B0600070205080204" pitchFamily="50" charset="-128"/>
              </a:rPr>
              <a:t>春の供給過多の対策として、販路開拓及び消費拡大</a:t>
            </a:r>
            <a:r>
              <a:rPr kumimoji="1" lang="ja-JP" altLang="en-US"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に向けた取組</a:t>
            </a:r>
            <a:endParaRPr kumimoji="1" lang="en-US" altLang="ja-JP"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b="1" dirty="0">
                <a:latin typeface="Calibri" panose="020F0502020204030204"/>
                <a:ea typeface="ＭＳ Ｐゴシック" panose="020B0600070205080204" pitchFamily="50" charset="-128"/>
              </a:rPr>
              <a:t>　　　　　　　　　　　</a:t>
            </a:r>
            <a:r>
              <a:rPr kumimoji="1" lang="ja-JP" altLang="en-US"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（展示商談会出展、</a:t>
            </a:r>
            <a:r>
              <a:rPr kumimoji="1" lang="ja-JP" altLang="en-US" b="1" dirty="0">
                <a:latin typeface="Calibri" panose="020F0502020204030204"/>
                <a:ea typeface="ＭＳ Ｐゴシック" panose="020B0600070205080204" pitchFamily="50" charset="-128"/>
              </a:rPr>
              <a:t>量販店</a:t>
            </a:r>
            <a:r>
              <a:rPr kumimoji="1" lang="ja-JP" altLang="en-US"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での販売促進　等）</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b="1" dirty="0">
                <a:latin typeface="Calibri" panose="020F0502020204030204"/>
                <a:ea typeface="ＭＳ Ｐゴシック" panose="020B0600070205080204" pitchFamily="50" charset="-128"/>
              </a:rPr>
              <a:t>　　　　　　　　　　　 </a:t>
            </a:r>
            <a:r>
              <a:rPr kumimoji="1" lang="ja-JP" altLang="en-US"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秋の安定的な出荷量確保に向けた高温対策への取組</a:t>
            </a:r>
            <a:endParaRPr kumimoji="1" lang="en-US" altLang="ja-JP" b="1"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sp>
        <p:nvSpPr>
          <p:cNvPr id="12" name="正方形/長方形 11">
            <a:extLst>
              <a:ext uri="{FF2B5EF4-FFF2-40B4-BE49-F238E27FC236}">
                <a16:creationId xmlns:a16="http://schemas.microsoft.com/office/drawing/2014/main" id="{4F159902-3A0B-4CC3-995A-50AD015C89D6}"/>
              </a:ext>
            </a:extLst>
          </p:cNvPr>
          <p:cNvSpPr/>
          <p:nvPr/>
        </p:nvSpPr>
        <p:spPr>
          <a:xfrm>
            <a:off x="7841411" y="1690777"/>
            <a:ext cx="1233579" cy="23840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3" name="正方形/長方形 12">
            <a:extLst>
              <a:ext uri="{FF2B5EF4-FFF2-40B4-BE49-F238E27FC236}">
                <a16:creationId xmlns:a16="http://schemas.microsoft.com/office/drawing/2014/main" id="{A19EFD9F-9CBB-4771-9BF8-79DF9C20BD56}"/>
              </a:ext>
            </a:extLst>
          </p:cNvPr>
          <p:cNvSpPr/>
          <p:nvPr/>
        </p:nvSpPr>
        <p:spPr>
          <a:xfrm>
            <a:off x="3338004" y="1690777"/>
            <a:ext cx="1906856" cy="23840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pSp>
        <p:nvGrpSpPr>
          <p:cNvPr id="10" name="グループ化 9">
            <a:extLst>
              <a:ext uri="{FF2B5EF4-FFF2-40B4-BE49-F238E27FC236}">
                <a16:creationId xmlns:a16="http://schemas.microsoft.com/office/drawing/2014/main" id="{5F6CF1A9-8C21-48EE-B2E2-78B69560B807}"/>
              </a:ext>
            </a:extLst>
          </p:cNvPr>
          <p:cNvGrpSpPr/>
          <p:nvPr/>
        </p:nvGrpSpPr>
        <p:grpSpPr>
          <a:xfrm>
            <a:off x="3911495" y="2443377"/>
            <a:ext cx="1050207" cy="299102"/>
            <a:chOff x="-2755726" y="2875267"/>
            <a:chExt cx="1207622" cy="315323"/>
          </a:xfrm>
        </p:grpSpPr>
        <p:sp>
          <p:nvSpPr>
            <p:cNvPr id="9" name="吹き出し: 角を丸めた四角形 8">
              <a:extLst>
                <a:ext uri="{FF2B5EF4-FFF2-40B4-BE49-F238E27FC236}">
                  <a16:creationId xmlns:a16="http://schemas.microsoft.com/office/drawing/2014/main" id="{1B43895A-4524-4829-9E3E-C892EB719DBF}"/>
                </a:ext>
              </a:extLst>
            </p:cNvPr>
            <p:cNvSpPr/>
            <p:nvPr/>
          </p:nvSpPr>
          <p:spPr>
            <a:xfrm>
              <a:off x="-2755726" y="2882813"/>
              <a:ext cx="1190637" cy="307777"/>
            </a:xfrm>
            <a:prstGeom prst="wedgeRoundRectCallout">
              <a:avLst>
                <a:gd name="adj1" fmla="val -21885"/>
                <a:gd name="adj2" fmla="val 10726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0867F58-0842-4613-811B-F5DE386373C4}"/>
                </a:ext>
              </a:extLst>
            </p:cNvPr>
            <p:cNvSpPr txBox="1"/>
            <p:nvPr/>
          </p:nvSpPr>
          <p:spPr>
            <a:xfrm>
              <a:off x="-2738741" y="2875267"/>
              <a:ext cx="1190637" cy="276999"/>
            </a:xfrm>
            <a:prstGeom prst="rect">
              <a:avLst/>
            </a:prstGeom>
            <a:noFill/>
          </p:spPr>
          <p:txBody>
            <a:bodyPr wrap="square" rtlCol="0">
              <a:spAutoFit/>
            </a:bodyPr>
            <a:lstStyle/>
            <a:p>
              <a:pPr algn="ctr"/>
              <a:r>
                <a:rPr kumimoji="1" lang="en-US" altLang="ja-JP" sz="1200" dirty="0">
                  <a:latin typeface="+mn-ea"/>
                </a:rPr>
                <a:t>R4</a:t>
              </a:r>
              <a:r>
                <a:rPr kumimoji="1" lang="ja-JP" altLang="en-US" sz="1200" dirty="0">
                  <a:latin typeface="+mn-ea"/>
                </a:rPr>
                <a:t>データなし</a:t>
              </a:r>
            </a:p>
          </p:txBody>
        </p:sp>
      </p:grpSp>
      <p:sp>
        <p:nvSpPr>
          <p:cNvPr id="11" name="矢印: 下 10">
            <a:extLst>
              <a:ext uri="{FF2B5EF4-FFF2-40B4-BE49-F238E27FC236}">
                <a16:creationId xmlns:a16="http://schemas.microsoft.com/office/drawing/2014/main" id="{70C7C9D0-6E52-4790-AC9F-4B10861F03DE}"/>
              </a:ext>
            </a:extLst>
          </p:cNvPr>
          <p:cNvSpPr/>
          <p:nvPr/>
        </p:nvSpPr>
        <p:spPr>
          <a:xfrm>
            <a:off x="3750830" y="4762583"/>
            <a:ext cx="971431" cy="299102"/>
          </a:xfrm>
          <a:prstGeom prst="downArrow">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下 23">
            <a:extLst>
              <a:ext uri="{FF2B5EF4-FFF2-40B4-BE49-F238E27FC236}">
                <a16:creationId xmlns:a16="http://schemas.microsoft.com/office/drawing/2014/main" id="{C3CDBE9C-8B54-4ACE-9E78-25ECA5EBA9A1}"/>
              </a:ext>
            </a:extLst>
          </p:cNvPr>
          <p:cNvSpPr/>
          <p:nvPr/>
        </p:nvSpPr>
        <p:spPr>
          <a:xfrm>
            <a:off x="7972484" y="4776632"/>
            <a:ext cx="971431" cy="299102"/>
          </a:xfrm>
          <a:prstGeom prst="downArrow">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89354D3-D0FD-F757-EE1D-2768736119A6}"/>
              </a:ext>
            </a:extLst>
          </p:cNvPr>
          <p:cNvSpPr txBox="1"/>
          <p:nvPr/>
        </p:nvSpPr>
        <p:spPr>
          <a:xfrm>
            <a:off x="2674070" y="5130761"/>
            <a:ext cx="3168489" cy="369332"/>
          </a:xfrm>
          <a:prstGeom prst="rect">
            <a:avLst/>
          </a:prstGeom>
          <a:noFill/>
          <a:ln w="28575">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mn-ea"/>
                <a:cs typeface="+mn-cs"/>
              </a:rPr>
              <a:t>供給過多による単価減少</a:t>
            </a:r>
            <a:endParaRPr kumimoji="1" lang="en-US" altLang="ja-JP" b="1" dirty="0">
              <a:solidFill>
                <a:prstClr val="black"/>
              </a:solidFill>
              <a:latin typeface="+mn-ea"/>
            </a:endParaRPr>
          </a:p>
        </p:txBody>
      </p:sp>
    </p:spTree>
    <p:extLst>
      <p:ext uri="{BB962C8B-B14F-4D97-AF65-F5344CB8AC3E}">
        <p14:creationId xmlns:p14="http://schemas.microsoft.com/office/powerpoint/2010/main" val="2247283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E120BCD5-F7A5-4C08-AE87-14F2BF12EA9F}"/>
              </a:ext>
            </a:extLst>
          </p:cNvPr>
          <p:cNvSpPr>
            <a:spLocks noGrp="1"/>
          </p:cNvSpPr>
          <p:nvPr>
            <p:ph type="sldNum" sz="quarter" idx="12"/>
          </p:nvPr>
        </p:nvSpPr>
        <p:spPr/>
        <p:txBody>
          <a:bodyPr/>
          <a:lstStyle/>
          <a:p>
            <a:fld id="{C6678B24-D225-48CB-84C5-697AA65AEC0C}" type="slidenum">
              <a:rPr kumimoji="1" lang="ja-JP" altLang="en-US" smtClean="0"/>
              <a:t>16</a:t>
            </a:fld>
            <a:endParaRPr kumimoji="1" lang="ja-JP" altLang="en-US"/>
          </a:p>
        </p:txBody>
      </p:sp>
      <p:sp>
        <p:nvSpPr>
          <p:cNvPr id="12" name="正方形/長方形 11">
            <a:extLst>
              <a:ext uri="{FF2B5EF4-FFF2-40B4-BE49-F238E27FC236}">
                <a16:creationId xmlns:a16="http://schemas.microsoft.com/office/drawing/2014/main" id="{E991418C-3B39-46E4-A116-7687E0515FEE}"/>
              </a:ext>
            </a:extLst>
          </p:cNvPr>
          <p:cNvSpPr/>
          <p:nvPr/>
        </p:nvSpPr>
        <p:spPr>
          <a:xfrm>
            <a:off x="0" y="543814"/>
            <a:ext cx="12192000" cy="33855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13" name="正方形/長方形 12">
            <a:extLst>
              <a:ext uri="{FF2B5EF4-FFF2-40B4-BE49-F238E27FC236}">
                <a16:creationId xmlns:a16="http://schemas.microsoft.com/office/drawing/2014/main" id="{6DC29A97-E39C-4F74-993A-EF1604A289CA}"/>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15" name="テキスト ボックス 14">
            <a:extLst>
              <a:ext uri="{FF2B5EF4-FFF2-40B4-BE49-F238E27FC236}">
                <a16:creationId xmlns:a16="http://schemas.microsoft.com/office/drawing/2014/main" id="{E419F019-139F-423B-A38D-DB779881EFC6}"/>
              </a:ext>
            </a:extLst>
          </p:cNvPr>
          <p:cNvSpPr txBox="1"/>
          <p:nvPr/>
        </p:nvSpPr>
        <p:spPr>
          <a:xfrm>
            <a:off x="255017" y="554228"/>
            <a:ext cx="7092840" cy="400110"/>
          </a:xfrm>
          <a:prstGeom prst="rect">
            <a:avLst/>
          </a:prstGeom>
          <a:noFill/>
        </p:spPr>
        <p:txBody>
          <a:bodyPr wrap="square" rtlCol="0">
            <a:spAutoFit/>
          </a:bodyPr>
          <a:lstStyle/>
          <a:p>
            <a:r>
              <a:rPr kumimoji="1" lang="ja-JP" altLang="en-US" sz="2000" dirty="0"/>
              <a:t>（３）　マーケットインの発想による重点品目の生産振興</a:t>
            </a:r>
          </a:p>
        </p:txBody>
      </p:sp>
      <p:graphicFrame>
        <p:nvGraphicFramePr>
          <p:cNvPr id="7" name="表 2">
            <a:extLst>
              <a:ext uri="{FF2B5EF4-FFF2-40B4-BE49-F238E27FC236}">
                <a16:creationId xmlns:a16="http://schemas.microsoft.com/office/drawing/2014/main" id="{3D79F3EA-0DC5-4D67-89B6-DB20707D9174}"/>
              </a:ext>
            </a:extLst>
          </p:cNvPr>
          <p:cNvGraphicFramePr>
            <a:graphicFrameLocks noGrp="1"/>
          </p:cNvGraphicFramePr>
          <p:nvPr>
            <p:extLst>
              <p:ext uri="{D42A27DB-BD31-4B8C-83A1-F6EECF244321}">
                <p14:modId xmlns:p14="http://schemas.microsoft.com/office/powerpoint/2010/main" val="589213881"/>
              </p:ext>
            </p:extLst>
          </p:nvPr>
        </p:nvGraphicFramePr>
        <p:xfrm>
          <a:off x="413166" y="1659474"/>
          <a:ext cx="11534608" cy="2748280"/>
        </p:xfrm>
        <a:graphic>
          <a:graphicData uri="http://schemas.openxmlformats.org/drawingml/2006/table">
            <a:tbl>
              <a:tblPr firstRow="1" bandRow="1">
                <a:tableStyleId>{5C22544A-7EE6-4342-B048-85BDC9FD1C3A}</a:tableStyleId>
              </a:tblPr>
              <a:tblGrid>
                <a:gridCol w="1174258">
                  <a:extLst>
                    <a:ext uri="{9D8B030D-6E8A-4147-A177-3AD203B41FA5}">
                      <a16:colId xmlns:a16="http://schemas.microsoft.com/office/drawing/2014/main" val="2238528724"/>
                    </a:ext>
                  </a:extLst>
                </a:gridCol>
                <a:gridCol w="3097592">
                  <a:extLst>
                    <a:ext uri="{9D8B030D-6E8A-4147-A177-3AD203B41FA5}">
                      <a16:colId xmlns:a16="http://schemas.microsoft.com/office/drawing/2014/main" val="2931263872"/>
                    </a:ext>
                  </a:extLst>
                </a:gridCol>
                <a:gridCol w="3809308">
                  <a:extLst>
                    <a:ext uri="{9D8B030D-6E8A-4147-A177-3AD203B41FA5}">
                      <a16:colId xmlns:a16="http://schemas.microsoft.com/office/drawing/2014/main" val="2094437291"/>
                    </a:ext>
                  </a:extLst>
                </a:gridCol>
                <a:gridCol w="3453450">
                  <a:extLst>
                    <a:ext uri="{9D8B030D-6E8A-4147-A177-3AD203B41FA5}">
                      <a16:colId xmlns:a16="http://schemas.microsoft.com/office/drawing/2014/main" val="70621404"/>
                    </a:ext>
                  </a:extLst>
                </a:gridCol>
              </a:tblGrid>
              <a:tr h="370840">
                <a:tc>
                  <a:txBody>
                    <a:bodyPr/>
                    <a:lstStyle/>
                    <a:p>
                      <a:r>
                        <a:rPr kumimoji="1" lang="ja-JP" altLang="en-US" dirty="0"/>
                        <a:t>品目</a:t>
                      </a:r>
                    </a:p>
                  </a:txBody>
                  <a:tcPr/>
                </a:tc>
                <a:tc>
                  <a:txBody>
                    <a:bodyPr/>
                    <a:lstStyle/>
                    <a:p>
                      <a:r>
                        <a:rPr kumimoji="1" lang="ja-JP" altLang="en-US" dirty="0"/>
                        <a:t>まとめ</a:t>
                      </a:r>
                    </a:p>
                  </a:txBody>
                  <a:tcPr/>
                </a:tc>
                <a:tc>
                  <a:txBody>
                    <a:bodyPr/>
                    <a:lstStyle/>
                    <a:p>
                      <a:r>
                        <a:rPr kumimoji="1" lang="ja-JP" altLang="en-US" dirty="0"/>
                        <a:t>要因考察</a:t>
                      </a:r>
                    </a:p>
                  </a:txBody>
                  <a:tcPr/>
                </a:tc>
                <a:tc>
                  <a:txBody>
                    <a:bodyPr/>
                    <a:lstStyle/>
                    <a:p>
                      <a:r>
                        <a:rPr kumimoji="1" lang="ja-JP" altLang="en-US" dirty="0"/>
                        <a:t>今後</a:t>
                      </a:r>
                    </a:p>
                  </a:txBody>
                  <a:tcPr/>
                </a:tc>
                <a:extLst>
                  <a:ext uri="{0D108BD9-81ED-4DB2-BD59-A6C34878D82A}">
                    <a16:rowId xmlns:a16="http://schemas.microsoft.com/office/drawing/2014/main" val="2963950513"/>
                  </a:ext>
                </a:extLst>
              </a:tr>
              <a:tr h="370840">
                <a:tc>
                  <a:txBody>
                    <a:bodyPr/>
                    <a:lstStyle/>
                    <a:p>
                      <a:r>
                        <a:rPr kumimoji="1" lang="ja-JP" altLang="en-US" dirty="0"/>
                        <a:t>ぶどう</a:t>
                      </a:r>
                      <a:endParaRPr kumimoji="1" lang="en-US" altLang="ja-JP" dirty="0"/>
                    </a:p>
                    <a:p>
                      <a:r>
                        <a:rPr kumimoji="1" lang="ja-JP" altLang="en-US" dirty="0"/>
                        <a:t>いちご</a:t>
                      </a:r>
                    </a:p>
                  </a:txBody>
                  <a:tcPr/>
                </a:tc>
                <a:tc>
                  <a:txBody>
                    <a:bodyPr/>
                    <a:lstStyle/>
                    <a:p>
                      <a:r>
                        <a:rPr kumimoji="1" lang="ja-JP" altLang="en-US" dirty="0"/>
                        <a:t>個々の</a:t>
                      </a:r>
                      <a:r>
                        <a:rPr kumimoji="1" lang="ja-JP" altLang="en-US" dirty="0">
                          <a:solidFill>
                            <a:schemeClr val="tx1"/>
                          </a:solidFill>
                        </a:rPr>
                        <a:t>農業者の販売額が着実に増加</a:t>
                      </a:r>
                    </a:p>
                  </a:txBody>
                  <a:tcPr/>
                </a:tc>
                <a:tc>
                  <a:txBody>
                    <a:bodyPr/>
                    <a:lstStyle/>
                    <a:p>
                      <a:r>
                        <a:rPr kumimoji="1" lang="ja-JP" altLang="en-US" dirty="0"/>
                        <a:t>消費者ニーズを捉えての品種変更、完熟販売。</a:t>
                      </a:r>
                      <a:endParaRPr kumimoji="1" lang="en-US" altLang="ja-JP" dirty="0"/>
                    </a:p>
                    <a:p>
                      <a:r>
                        <a:rPr kumimoji="1" lang="ja-JP" altLang="en-US" dirty="0"/>
                        <a:t>新規就農者でも経営が成立する者が比較的多い。</a:t>
                      </a:r>
                    </a:p>
                  </a:txBody>
                  <a:tcPr/>
                </a:tc>
                <a:tc>
                  <a:txBody>
                    <a:bodyPr/>
                    <a:lstStyle/>
                    <a:p>
                      <a:r>
                        <a:rPr kumimoji="1" lang="ja-JP" altLang="en-US" dirty="0"/>
                        <a:t>引き続き、大阪の主力品目として生産力、販売力を強化</a:t>
                      </a:r>
                      <a:endParaRPr kumimoji="1" lang="en-US" altLang="ja-JP" dirty="0"/>
                    </a:p>
                  </a:txBody>
                  <a:tcPr/>
                </a:tc>
                <a:extLst>
                  <a:ext uri="{0D108BD9-81ED-4DB2-BD59-A6C34878D82A}">
                    <a16:rowId xmlns:a16="http://schemas.microsoft.com/office/drawing/2014/main" val="1993354949"/>
                  </a:ext>
                </a:extLst>
              </a:tr>
              <a:tr h="813045">
                <a:tc>
                  <a:txBody>
                    <a:bodyPr/>
                    <a:lstStyle/>
                    <a:p>
                      <a:r>
                        <a:rPr kumimoji="1" lang="ja-JP" altLang="en-US" dirty="0"/>
                        <a:t>きくな</a:t>
                      </a:r>
                      <a:endParaRPr kumimoji="1" lang="en-US" altLang="ja-JP" dirty="0"/>
                    </a:p>
                  </a:txBody>
                  <a:tcPr/>
                </a:tc>
                <a:tc>
                  <a:txBody>
                    <a:bodyPr/>
                    <a:lstStyle/>
                    <a:p>
                      <a:r>
                        <a:rPr kumimoji="1" lang="ja-JP" altLang="en-US" dirty="0"/>
                        <a:t>販売額は増加してきているものの</a:t>
                      </a:r>
                      <a:endParaRPr kumimoji="1" lang="en-US" altLang="ja-JP" dirty="0"/>
                    </a:p>
                    <a:p>
                      <a:r>
                        <a:rPr kumimoji="1" lang="ja-JP" altLang="en-US" dirty="0"/>
                        <a:t>他産地含めた市場の需給バランスによる影響が大きい</a:t>
                      </a:r>
                    </a:p>
                  </a:txBody>
                  <a:tcPr/>
                </a:tc>
                <a:tc>
                  <a:txBody>
                    <a:bodyPr/>
                    <a:lstStyle/>
                    <a:p>
                      <a:r>
                        <a:rPr kumimoji="1" lang="ja-JP" altLang="en-US" dirty="0"/>
                        <a:t>高温などの気候変動の影響を受ける。</a:t>
                      </a:r>
                      <a:endParaRPr kumimoji="1" lang="en-US" altLang="ja-JP" dirty="0"/>
                    </a:p>
                    <a:p>
                      <a:r>
                        <a:rPr kumimoji="1" lang="ja-JP" altLang="en-US" dirty="0"/>
                        <a:t>軟弱野菜であり、コールドチェーンが発達した現代では付加価値がつけにくくなってきている。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高温対策への取組、新たな販路開拓及び量販店への</a:t>
                      </a:r>
                      <a:r>
                        <a:rPr kumimoji="1" lang="en-US" altLang="ja-JP" dirty="0">
                          <a:solidFill>
                            <a:schemeClr val="tx1"/>
                          </a:solidFill>
                        </a:rPr>
                        <a:t>PR</a:t>
                      </a:r>
                      <a:endParaRPr kumimoji="1" lang="ja-JP" altLang="en-US" dirty="0">
                        <a:solidFill>
                          <a:schemeClr val="tx1"/>
                        </a:solidFill>
                      </a:endParaRPr>
                    </a:p>
                  </a:txBody>
                  <a:tcPr/>
                </a:tc>
                <a:extLst>
                  <a:ext uri="{0D108BD9-81ED-4DB2-BD59-A6C34878D82A}">
                    <a16:rowId xmlns:a16="http://schemas.microsoft.com/office/drawing/2014/main" val="89248984"/>
                  </a:ext>
                </a:extLst>
              </a:tr>
            </a:tbl>
          </a:graphicData>
        </a:graphic>
      </p:graphicFrame>
      <p:sp>
        <p:nvSpPr>
          <p:cNvPr id="8" name="テキスト ボックス 7">
            <a:extLst>
              <a:ext uri="{FF2B5EF4-FFF2-40B4-BE49-F238E27FC236}">
                <a16:creationId xmlns:a16="http://schemas.microsoft.com/office/drawing/2014/main" id="{C57A3520-ACAB-4466-8843-50D10A6B776A}"/>
              </a:ext>
            </a:extLst>
          </p:cNvPr>
          <p:cNvSpPr txBox="1"/>
          <p:nvPr/>
        </p:nvSpPr>
        <p:spPr>
          <a:xfrm>
            <a:off x="536448" y="4769361"/>
            <a:ext cx="9863327" cy="830997"/>
          </a:xfrm>
          <a:prstGeom prst="rect">
            <a:avLst/>
          </a:prstGeom>
          <a:noFill/>
        </p:spPr>
        <p:txBody>
          <a:bodyPr wrap="square" rtlCol="0">
            <a:spAutoFit/>
          </a:bodyPr>
          <a:lstStyle/>
          <a:p>
            <a:r>
              <a:rPr kumimoji="1" lang="ja-JP" altLang="en-US" sz="1600" dirty="0"/>
              <a:t>なす、えだまめに関しては、市場以外の独自販路</a:t>
            </a:r>
            <a:r>
              <a:rPr kumimoji="1" lang="ja-JP" altLang="en-US" sz="1100" dirty="0"/>
              <a:t>（民間仲卸会社 等）</a:t>
            </a:r>
            <a:r>
              <a:rPr kumimoji="1" lang="ja-JP" altLang="en-US" sz="1600" dirty="0"/>
              <a:t>の販売額の把握が困難な状況である。</a:t>
            </a:r>
            <a:endParaRPr kumimoji="1" lang="en-US" altLang="ja-JP" sz="1600" dirty="0"/>
          </a:p>
          <a:p>
            <a:r>
              <a:rPr kumimoji="1" lang="ja-JP" altLang="en-US" sz="1600" dirty="0"/>
              <a:t>今後、市場出荷が形成され、かつ独自販路も拡大している品目では、出荷データと併せて個別経営体のデータも把握することが必要。</a:t>
            </a:r>
          </a:p>
        </p:txBody>
      </p:sp>
    </p:spTree>
    <p:extLst>
      <p:ext uri="{BB962C8B-B14F-4D97-AF65-F5344CB8AC3E}">
        <p14:creationId xmlns:p14="http://schemas.microsoft.com/office/powerpoint/2010/main" val="327020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（４）　成長と持続を支える生産基盤の整備</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832863" y="1095813"/>
            <a:ext cx="8902464"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年後の目標：農地集積集約を目的とした基盤整備の面積　</a:t>
            </a:r>
            <a:r>
              <a:rPr kumimoji="1" lang="en-US" altLang="ja-JP" sz="2400" dirty="0"/>
              <a:t>56ha</a:t>
            </a:r>
            <a:endParaRPr kumimoji="1" lang="ja-JP" altLang="en-US" sz="2400" dirty="0"/>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300017" y="2039026"/>
            <a:ext cx="5159156" cy="4524315"/>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整備面積　＋</a:t>
            </a:r>
            <a:r>
              <a:rPr kumimoji="1" lang="en-US" altLang="ja-JP" sz="2400" dirty="0"/>
              <a:t>9.2ha </a:t>
            </a:r>
            <a:r>
              <a:rPr kumimoji="1" lang="ja-JP" altLang="en-US" sz="2400" dirty="0"/>
              <a:t>（計 ＋</a:t>
            </a:r>
            <a:r>
              <a:rPr kumimoji="1" lang="en-US" altLang="ja-JP" sz="2400" dirty="0"/>
              <a:t>50.1ha</a:t>
            </a:r>
            <a:r>
              <a:rPr kumimoji="1" lang="ja-JP" altLang="en-US" sz="2400" dirty="0"/>
              <a:t>）</a:t>
            </a:r>
            <a:endParaRPr kumimoji="1" lang="en-US" altLang="ja-JP" sz="2400" dirty="0"/>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564095" y="2039024"/>
            <a:ext cx="6377533" cy="450000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整備面積　</a:t>
            </a:r>
            <a:r>
              <a:rPr kumimoji="1" lang="ja-JP" altLang="en-US" sz="2400" u="sng" dirty="0"/>
              <a:t>＋</a:t>
            </a:r>
            <a:r>
              <a:rPr kumimoji="1" lang="en-US" altLang="ja-JP" sz="2400" u="sng" dirty="0"/>
              <a:t>5.1ha</a:t>
            </a:r>
            <a:r>
              <a:rPr kumimoji="1" lang="ja-JP" altLang="en-US" sz="2400" u="sng" dirty="0"/>
              <a:t>（計 ＋</a:t>
            </a:r>
            <a:r>
              <a:rPr kumimoji="1" lang="en-US" altLang="ja-JP" sz="2400" u="sng" dirty="0"/>
              <a:t>33.9ha</a:t>
            </a:r>
            <a:r>
              <a:rPr kumimoji="1" lang="ja-JP" altLang="en-US" sz="2400" u="sng" dirty="0"/>
              <a:t>）</a:t>
            </a:r>
            <a:r>
              <a:rPr kumimoji="1" lang="ja-JP" altLang="en-US" sz="2400" dirty="0"/>
              <a:t>　</a:t>
            </a:r>
            <a:r>
              <a:rPr kumimoji="1" lang="en-US" altLang="ja-JP" sz="2400" b="1" dirty="0">
                <a:solidFill>
                  <a:srgbClr val="0070C0"/>
                </a:solidFill>
              </a:rPr>
              <a:t>【</a:t>
            </a:r>
            <a:r>
              <a:rPr kumimoji="1" lang="ja-JP" altLang="en-US" sz="2400" b="1" dirty="0">
                <a:solidFill>
                  <a:srgbClr val="0070C0"/>
                </a:solidFill>
              </a:rPr>
              <a:t>未達成</a:t>
            </a:r>
            <a:r>
              <a:rPr kumimoji="1" lang="en-US" altLang="ja-JP" sz="2400" b="1" dirty="0">
                <a:solidFill>
                  <a:srgbClr val="0070C0"/>
                </a:solidFill>
              </a:rPr>
              <a:t>】</a:t>
            </a:r>
          </a:p>
          <a:p>
            <a:endParaRPr kumimoji="1" lang="en-US" altLang="ja-JP" sz="2400" dirty="0">
              <a:highlight>
                <a:srgbClr val="FFFF00"/>
              </a:highlight>
            </a:endParaRPr>
          </a:p>
          <a:p>
            <a:r>
              <a:rPr kumimoji="1" lang="ja-JP" altLang="en-US" sz="1400" dirty="0">
                <a:highlight>
                  <a:srgbClr val="FFFF00"/>
                </a:highlight>
              </a:rPr>
              <a:t>　 </a:t>
            </a:r>
            <a:endParaRPr kumimoji="1" lang="en-US" altLang="ja-JP" sz="2400" dirty="0">
              <a:highlight>
                <a:srgbClr val="FFFF00"/>
              </a:highlight>
            </a:endParaRPr>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graphicFrame>
        <p:nvGraphicFramePr>
          <p:cNvPr id="9" name="表 9">
            <a:extLst>
              <a:ext uri="{FF2B5EF4-FFF2-40B4-BE49-F238E27FC236}">
                <a16:creationId xmlns:a16="http://schemas.microsoft.com/office/drawing/2014/main" id="{B6E89B5F-4FA4-4EEC-A496-B77C99573A0C}"/>
              </a:ext>
            </a:extLst>
          </p:cNvPr>
          <p:cNvGraphicFramePr>
            <a:graphicFrameLocks noGrp="1"/>
          </p:cNvGraphicFramePr>
          <p:nvPr>
            <p:extLst>
              <p:ext uri="{D42A27DB-BD31-4B8C-83A1-F6EECF244321}">
                <p14:modId xmlns:p14="http://schemas.microsoft.com/office/powerpoint/2010/main" val="3100977316"/>
              </p:ext>
            </p:extLst>
          </p:nvPr>
        </p:nvGraphicFramePr>
        <p:xfrm>
          <a:off x="5759491" y="3147099"/>
          <a:ext cx="5938948" cy="1981200"/>
        </p:xfrm>
        <a:graphic>
          <a:graphicData uri="http://schemas.openxmlformats.org/drawingml/2006/table">
            <a:tbl>
              <a:tblPr firstRow="1" bandRow="1">
                <a:tableStyleId>{5C22544A-7EE6-4342-B048-85BDC9FD1C3A}</a:tableStyleId>
              </a:tblPr>
              <a:tblGrid>
                <a:gridCol w="2130744">
                  <a:extLst>
                    <a:ext uri="{9D8B030D-6E8A-4147-A177-3AD203B41FA5}">
                      <a16:colId xmlns:a16="http://schemas.microsoft.com/office/drawing/2014/main" val="399575333"/>
                    </a:ext>
                  </a:extLst>
                </a:gridCol>
                <a:gridCol w="1737763">
                  <a:extLst>
                    <a:ext uri="{9D8B030D-6E8A-4147-A177-3AD203B41FA5}">
                      <a16:colId xmlns:a16="http://schemas.microsoft.com/office/drawing/2014/main" val="3453014793"/>
                    </a:ext>
                  </a:extLst>
                </a:gridCol>
                <a:gridCol w="2070441">
                  <a:extLst>
                    <a:ext uri="{9D8B030D-6E8A-4147-A177-3AD203B41FA5}">
                      <a16:colId xmlns:a16="http://schemas.microsoft.com/office/drawing/2014/main" val="1813708567"/>
                    </a:ext>
                  </a:extLst>
                </a:gridCol>
              </a:tblGrid>
              <a:tr h="370840">
                <a:tc>
                  <a:txBody>
                    <a:bodyPr/>
                    <a:lstStyle/>
                    <a:p>
                      <a:pPr algn="ctr"/>
                      <a:r>
                        <a:rPr kumimoji="1" lang="ja-JP" altLang="en-US" sz="2000" dirty="0">
                          <a:solidFill>
                            <a:schemeClr val="tx1"/>
                          </a:solidFill>
                        </a:rPr>
                        <a:t>地区名</a:t>
                      </a:r>
                    </a:p>
                  </a:txBody>
                  <a:tcPr anchor="ctr"/>
                </a:tc>
                <a:tc>
                  <a:txBody>
                    <a:bodyPr/>
                    <a:lstStyle/>
                    <a:p>
                      <a:pPr algn="ctr"/>
                      <a:r>
                        <a:rPr kumimoji="1" lang="ja-JP" altLang="en-US" sz="2000" dirty="0">
                          <a:solidFill>
                            <a:schemeClr val="tx1"/>
                          </a:solidFill>
                        </a:rPr>
                        <a:t>市町村</a:t>
                      </a:r>
                      <a:endParaRPr kumimoji="1" lang="en-US" altLang="ja-JP" sz="2000" dirty="0">
                        <a:solidFill>
                          <a:schemeClr val="tx1"/>
                        </a:solidFill>
                      </a:endParaRPr>
                    </a:p>
                  </a:txBody>
                  <a:tcPr anchor="ctr"/>
                </a:tc>
                <a:tc>
                  <a:txBody>
                    <a:bodyPr/>
                    <a:lstStyle/>
                    <a:p>
                      <a:pPr algn="ctr"/>
                      <a:r>
                        <a:rPr kumimoji="1" lang="ja-JP" altLang="en-US" sz="2000" dirty="0">
                          <a:solidFill>
                            <a:schemeClr val="tx1"/>
                          </a:solidFill>
                        </a:rPr>
                        <a:t>整備面積</a:t>
                      </a:r>
                    </a:p>
                  </a:txBody>
                  <a:tcPr anchor="ctr"/>
                </a:tc>
                <a:extLst>
                  <a:ext uri="{0D108BD9-81ED-4DB2-BD59-A6C34878D82A}">
                    <a16:rowId xmlns:a16="http://schemas.microsoft.com/office/drawing/2014/main" val="4025770693"/>
                  </a:ext>
                </a:extLst>
              </a:tr>
              <a:tr h="370840">
                <a:tc>
                  <a:txBody>
                    <a:bodyPr/>
                    <a:lstStyle/>
                    <a:p>
                      <a:pPr algn="ctr"/>
                      <a:r>
                        <a:rPr kumimoji="1" lang="ja-JP" altLang="en-US" sz="2000" dirty="0">
                          <a:solidFill>
                            <a:schemeClr val="tx1"/>
                          </a:solidFill>
                        </a:rPr>
                        <a:t>高山地区</a:t>
                      </a:r>
                    </a:p>
                  </a:txBody>
                  <a:tcPr/>
                </a:tc>
                <a:tc>
                  <a:txBody>
                    <a:bodyPr/>
                    <a:lstStyle/>
                    <a:p>
                      <a:pPr algn="ctr"/>
                      <a:r>
                        <a:rPr kumimoji="1" lang="ja-JP" altLang="en-US" sz="2000" dirty="0">
                          <a:solidFill>
                            <a:schemeClr val="tx1"/>
                          </a:solidFill>
                        </a:rPr>
                        <a:t>豊能町</a:t>
                      </a:r>
                    </a:p>
                  </a:txBody>
                  <a:tcPr/>
                </a:tc>
                <a:tc>
                  <a:txBody>
                    <a:bodyPr/>
                    <a:lstStyle/>
                    <a:p>
                      <a:pPr algn="ctr"/>
                      <a:r>
                        <a:rPr kumimoji="1" lang="en-US" altLang="ja-JP" sz="2000" dirty="0">
                          <a:solidFill>
                            <a:schemeClr val="tx1"/>
                          </a:solidFill>
                        </a:rPr>
                        <a:t>3.8ha</a:t>
                      </a:r>
                      <a:endParaRPr kumimoji="1" lang="ja-JP" altLang="en-US" sz="2000" dirty="0">
                        <a:solidFill>
                          <a:schemeClr val="tx1"/>
                        </a:solidFill>
                      </a:endParaRPr>
                    </a:p>
                  </a:txBody>
                  <a:tcPr/>
                </a:tc>
                <a:extLst>
                  <a:ext uri="{0D108BD9-81ED-4DB2-BD59-A6C34878D82A}">
                    <a16:rowId xmlns:a16="http://schemas.microsoft.com/office/drawing/2014/main" val="4129899030"/>
                  </a:ext>
                </a:extLst>
              </a:tr>
              <a:tr h="370840">
                <a:tc>
                  <a:txBody>
                    <a:bodyPr/>
                    <a:lstStyle/>
                    <a:p>
                      <a:pPr algn="ctr"/>
                      <a:r>
                        <a:rPr kumimoji="1" lang="ja-JP" altLang="en-US" sz="2000" dirty="0">
                          <a:solidFill>
                            <a:schemeClr val="tx1"/>
                          </a:solidFill>
                        </a:rPr>
                        <a:t>加納・寺田地区</a:t>
                      </a:r>
                    </a:p>
                  </a:txBody>
                  <a:tcPr/>
                </a:tc>
                <a:tc>
                  <a:txBody>
                    <a:bodyPr/>
                    <a:lstStyle/>
                    <a:p>
                      <a:pPr algn="ctr"/>
                      <a:r>
                        <a:rPr kumimoji="1" lang="ja-JP" altLang="en-US" sz="2000" dirty="0">
                          <a:solidFill>
                            <a:schemeClr val="tx1"/>
                          </a:solidFill>
                        </a:rPr>
                        <a:t>河南町</a:t>
                      </a:r>
                    </a:p>
                  </a:txBody>
                  <a:tcPr/>
                </a:tc>
                <a:tc>
                  <a:txBody>
                    <a:bodyPr/>
                    <a:lstStyle/>
                    <a:p>
                      <a:pPr algn="ctr"/>
                      <a:r>
                        <a:rPr kumimoji="1" lang="en-US" altLang="ja-JP" sz="2000" dirty="0">
                          <a:solidFill>
                            <a:schemeClr val="tx1"/>
                          </a:solidFill>
                        </a:rPr>
                        <a:t>1.2ha</a:t>
                      </a:r>
                      <a:endParaRPr kumimoji="1" lang="ja-JP" altLang="en-US" sz="2000" dirty="0">
                        <a:solidFill>
                          <a:schemeClr val="tx1"/>
                        </a:solidFill>
                      </a:endParaRPr>
                    </a:p>
                  </a:txBody>
                  <a:tcPr/>
                </a:tc>
                <a:extLst>
                  <a:ext uri="{0D108BD9-81ED-4DB2-BD59-A6C34878D82A}">
                    <a16:rowId xmlns:a16="http://schemas.microsoft.com/office/drawing/2014/main" val="2982685849"/>
                  </a:ext>
                </a:extLst>
              </a:tr>
              <a:tr h="370840">
                <a:tc>
                  <a:txBody>
                    <a:bodyPr/>
                    <a:lstStyle/>
                    <a:p>
                      <a:pPr algn="ctr"/>
                      <a:r>
                        <a:rPr kumimoji="1" lang="ja-JP" altLang="en-US" sz="2000" dirty="0">
                          <a:solidFill>
                            <a:schemeClr val="tx1"/>
                          </a:solidFill>
                        </a:rPr>
                        <a:t>伏見堂地区</a:t>
                      </a:r>
                    </a:p>
                  </a:txBody>
                  <a:tcPr/>
                </a:tc>
                <a:tc>
                  <a:txBody>
                    <a:bodyPr/>
                    <a:lstStyle/>
                    <a:p>
                      <a:pPr algn="ctr"/>
                      <a:r>
                        <a:rPr kumimoji="1" lang="ja-JP" altLang="en-US" sz="2000" dirty="0">
                          <a:solidFill>
                            <a:schemeClr val="tx1"/>
                          </a:solidFill>
                        </a:rPr>
                        <a:t>富田林市</a:t>
                      </a:r>
                    </a:p>
                  </a:txBody>
                  <a:tcPr/>
                </a:tc>
                <a:tc>
                  <a:txBody>
                    <a:bodyPr/>
                    <a:lstStyle/>
                    <a:p>
                      <a:pPr algn="ctr"/>
                      <a:r>
                        <a:rPr kumimoji="1" lang="en-US" altLang="ja-JP" sz="2000" dirty="0">
                          <a:solidFill>
                            <a:schemeClr val="tx1"/>
                          </a:solidFill>
                        </a:rPr>
                        <a:t>0.1ha</a:t>
                      </a:r>
                      <a:endParaRPr kumimoji="1" lang="ja-JP" altLang="en-US" sz="2000" dirty="0">
                        <a:solidFill>
                          <a:schemeClr val="tx1"/>
                        </a:solidFill>
                      </a:endParaRPr>
                    </a:p>
                  </a:txBody>
                  <a:tcPr/>
                </a:tc>
                <a:extLst>
                  <a:ext uri="{0D108BD9-81ED-4DB2-BD59-A6C34878D82A}">
                    <a16:rowId xmlns:a16="http://schemas.microsoft.com/office/drawing/2014/main" val="117161256"/>
                  </a:ext>
                </a:extLst>
              </a:tr>
              <a:tr h="370840">
                <a:tc>
                  <a:txBody>
                    <a:bodyPr/>
                    <a:lstStyle/>
                    <a:p>
                      <a:pPr algn="ctr"/>
                      <a:r>
                        <a:rPr kumimoji="1" lang="ja-JP" altLang="en-US" sz="2000" dirty="0">
                          <a:solidFill>
                            <a:schemeClr val="tx1"/>
                          </a:solidFill>
                        </a:rPr>
                        <a:t>合計</a:t>
                      </a:r>
                    </a:p>
                  </a:txBody>
                  <a:tcPr/>
                </a:tc>
                <a:tc>
                  <a:txBody>
                    <a:bodyPr/>
                    <a:lstStyle/>
                    <a:p>
                      <a:pPr algn="ctr"/>
                      <a:endParaRPr kumimoji="1" lang="ja-JP" altLang="en-US" sz="2000" dirty="0">
                        <a:solidFill>
                          <a:schemeClr val="tx1"/>
                        </a:solidFill>
                        <a:highlight>
                          <a:srgbClr val="FFFF00"/>
                        </a:highlight>
                      </a:endParaRPr>
                    </a:p>
                  </a:txBody>
                  <a:tcPr/>
                </a:tc>
                <a:tc>
                  <a:txBody>
                    <a:bodyPr/>
                    <a:lstStyle/>
                    <a:p>
                      <a:pPr algn="ctr"/>
                      <a:r>
                        <a:rPr kumimoji="1" lang="en-US" altLang="ja-JP" sz="2000" dirty="0">
                          <a:solidFill>
                            <a:schemeClr val="tx1"/>
                          </a:solidFill>
                        </a:rPr>
                        <a:t>5.1ha</a:t>
                      </a:r>
                      <a:endParaRPr kumimoji="1" lang="ja-JP" altLang="en-US" sz="2000" dirty="0">
                        <a:solidFill>
                          <a:schemeClr val="tx1"/>
                        </a:solidFill>
                      </a:endParaRPr>
                    </a:p>
                  </a:txBody>
                  <a:tcPr/>
                </a:tc>
                <a:extLst>
                  <a:ext uri="{0D108BD9-81ED-4DB2-BD59-A6C34878D82A}">
                    <a16:rowId xmlns:a16="http://schemas.microsoft.com/office/drawing/2014/main" val="4103435677"/>
                  </a:ext>
                </a:extLst>
              </a:tr>
            </a:tbl>
          </a:graphicData>
        </a:graphic>
      </p:graphicFrame>
      <p:sp>
        <p:nvSpPr>
          <p:cNvPr id="10" name="四角形: 角を丸くする 9">
            <a:extLst>
              <a:ext uri="{FF2B5EF4-FFF2-40B4-BE49-F238E27FC236}">
                <a16:creationId xmlns:a16="http://schemas.microsoft.com/office/drawing/2014/main" id="{5D07326E-BABD-4CF5-90D6-59AE1FE2F21C}"/>
              </a:ext>
            </a:extLst>
          </p:cNvPr>
          <p:cNvSpPr/>
          <p:nvPr/>
        </p:nvSpPr>
        <p:spPr>
          <a:xfrm>
            <a:off x="394282" y="2969443"/>
            <a:ext cx="4877514" cy="3443972"/>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687769" y="3061105"/>
            <a:ext cx="429054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solidFill>
                  <a:schemeClr val="tx1"/>
                </a:solidFill>
              </a:rPr>
              <a:t>整備地区紹介（高山地区）</a:t>
            </a: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6"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5773940" y="2818304"/>
            <a:ext cx="1931444"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地区ごとの内訳</a:t>
            </a:r>
            <a:r>
              <a:rPr lang="en-US" altLang="ja-JP" sz="1600" dirty="0">
                <a:latin typeface="ＭＳ Ｐゴシック" panose="020B0600070205080204" pitchFamily="50" charset="-128"/>
                <a:ea typeface="ＭＳ Ｐゴシック" panose="020B0600070205080204" pitchFamily="50" charset="-128"/>
              </a:rPr>
              <a:t>】</a:t>
            </a:r>
            <a:endParaRPr lang="ja-JP" altLang="en-US" sz="24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CC607AEF-5C81-4F05-A9B0-F596988C73C5}"/>
              </a:ext>
            </a:extLst>
          </p:cNvPr>
          <p:cNvSpPr txBox="1"/>
          <p:nvPr/>
        </p:nvSpPr>
        <p:spPr>
          <a:xfrm>
            <a:off x="493561" y="3303122"/>
            <a:ext cx="2825372" cy="3046988"/>
          </a:xfrm>
          <a:prstGeom prst="rect">
            <a:avLst/>
          </a:prstGeom>
          <a:noFill/>
        </p:spPr>
        <p:txBody>
          <a:bodyPr wrap="square" rtlCol="0">
            <a:spAutoFit/>
          </a:bodyPr>
          <a:lstStyle/>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事業主体：大阪府</a:t>
            </a:r>
          </a:p>
          <a:p>
            <a:r>
              <a:rPr lang="ja-JP" altLang="en-US" sz="1600" dirty="0">
                <a:latin typeface="ＭＳ Ｐゴシック" panose="020B0600070205080204" pitchFamily="50" charset="-128"/>
                <a:ea typeface="ＭＳ Ｐゴシック" panose="020B0600070205080204" pitchFamily="50" charset="-128"/>
              </a:rPr>
              <a:t>市 町 村：豊能町</a:t>
            </a:r>
          </a:p>
          <a:p>
            <a:r>
              <a:rPr lang="ja-JP" altLang="en-US" sz="1600" dirty="0">
                <a:latin typeface="ＭＳ Ｐゴシック" panose="020B0600070205080204" pitchFamily="50" charset="-128"/>
                <a:ea typeface="ＭＳ Ｐゴシック" panose="020B0600070205080204" pitchFamily="50" charset="-128"/>
              </a:rPr>
              <a:t>事業期間：</a:t>
            </a:r>
            <a:r>
              <a:rPr lang="en-US" altLang="ja-JP" sz="1600" dirty="0">
                <a:latin typeface="ＭＳ Ｐゴシック" panose="020B0600070205080204" pitchFamily="50" charset="-128"/>
                <a:ea typeface="ＭＳ Ｐゴシック" panose="020B0600070205080204" pitchFamily="50" charset="-128"/>
              </a:rPr>
              <a:t>R4</a:t>
            </a:r>
            <a:r>
              <a:rPr lang="ja-JP" altLang="en-US" sz="1600" dirty="0">
                <a:latin typeface="ＭＳ Ｐゴシック" panose="020B0600070205080204" pitchFamily="50" charset="-128"/>
                <a:ea typeface="ＭＳ Ｐゴシック" panose="020B0600070205080204" pitchFamily="50" charset="-128"/>
              </a:rPr>
              <a:t>～</a:t>
            </a:r>
            <a:r>
              <a:rPr lang="en-US" altLang="ja-JP" sz="1600" dirty="0">
                <a:latin typeface="ＭＳ Ｐゴシック" panose="020B0600070205080204" pitchFamily="50" charset="-128"/>
                <a:ea typeface="ＭＳ Ｐゴシック" panose="020B0600070205080204" pitchFamily="50" charset="-128"/>
              </a:rPr>
              <a:t>R10</a:t>
            </a:r>
          </a:p>
          <a:p>
            <a:r>
              <a:rPr lang="ja-JP" altLang="en-US" sz="1600" dirty="0">
                <a:latin typeface="ＭＳ Ｐゴシック" panose="020B0600070205080204" pitchFamily="50" charset="-128"/>
                <a:ea typeface="ＭＳ Ｐゴシック" panose="020B0600070205080204" pitchFamily="50" charset="-128"/>
              </a:rPr>
              <a:t>受益者数：</a:t>
            </a:r>
            <a:r>
              <a:rPr lang="en-US" altLang="ja-JP" sz="1600" dirty="0">
                <a:latin typeface="ＭＳ Ｐゴシック" panose="020B0600070205080204" pitchFamily="50" charset="-128"/>
                <a:ea typeface="ＭＳ Ｐゴシック" panose="020B0600070205080204" pitchFamily="50" charset="-128"/>
              </a:rPr>
              <a:t>35</a:t>
            </a:r>
            <a:r>
              <a:rPr lang="ja-JP" altLang="en-US" sz="1600" dirty="0">
                <a:latin typeface="ＭＳ Ｐゴシック" panose="020B0600070205080204" pitchFamily="50" charset="-128"/>
                <a:ea typeface="ＭＳ Ｐゴシック" panose="020B0600070205080204" pitchFamily="50" charset="-128"/>
              </a:rPr>
              <a:t>戸</a:t>
            </a:r>
          </a:p>
          <a:p>
            <a:endParaRPr lang="ja-JP" altLang="en-US" sz="1600" dirty="0">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・担い手不足の解消、高収益農業への転換を図るために、</a:t>
            </a:r>
            <a:r>
              <a:rPr lang="en-US" altLang="ja-JP" sz="1600" dirty="0">
                <a:latin typeface="ＭＳ Ｐゴシック" panose="020B0600070205080204" pitchFamily="50" charset="-128"/>
                <a:ea typeface="ＭＳ Ｐゴシック" panose="020B0600070205080204" pitchFamily="50" charset="-128"/>
              </a:rPr>
              <a:t>9.2ha</a:t>
            </a:r>
            <a:r>
              <a:rPr lang="ja-JP" altLang="en-US" sz="1600" dirty="0">
                <a:latin typeface="ＭＳ Ｐゴシック" panose="020B0600070205080204" pitchFamily="50" charset="-128"/>
                <a:ea typeface="ＭＳ Ｐゴシック" panose="020B0600070205080204" pitchFamily="50" charset="-128"/>
              </a:rPr>
              <a:t>のほ場整備を実施</a:t>
            </a:r>
          </a:p>
          <a:p>
            <a:r>
              <a:rPr lang="ja-JP" altLang="en-US" sz="1600" dirty="0">
                <a:latin typeface="ＭＳ Ｐゴシック" panose="020B0600070205080204" pitchFamily="50" charset="-128"/>
                <a:ea typeface="ＭＳ Ｐゴシック" panose="020B0600070205080204" pitchFamily="50" charset="-128"/>
              </a:rPr>
              <a:t>・整備後の農地では、食品加工業者が自社製品の原料とする有機野菜の栽培を実施。</a:t>
            </a:r>
          </a:p>
        </p:txBody>
      </p:sp>
      <p:sp>
        <p:nvSpPr>
          <p:cNvPr id="23" name="四角形: 角を丸くする 22">
            <a:extLst>
              <a:ext uri="{FF2B5EF4-FFF2-40B4-BE49-F238E27FC236}">
                <a16:creationId xmlns:a16="http://schemas.microsoft.com/office/drawing/2014/main" id="{F32E1FFD-6779-4B92-8D33-162263AD9879}"/>
              </a:ext>
            </a:extLst>
          </p:cNvPr>
          <p:cNvSpPr/>
          <p:nvPr/>
        </p:nvSpPr>
        <p:spPr>
          <a:xfrm>
            <a:off x="5794957" y="5204942"/>
            <a:ext cx="6072636" cy="1265653"/>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37126EE1-777D-4290-A298-0CC7B9126A29}"/>
              </a:ext>
            </a:extLst>
          </p:cNvPr>
          <p:cNvSpPr txBox="1"/>
          <p:nvPr/>
        </p:nvSpPr>
        <p:spPr>
          <a:xfrm>
            <a:off x="5887735" y="5279870"/>
            <a:ext cx="5909983" cy="1200329"/>
          </a:xfrm>
          <a:prstGeom prst="rect">
            <a:avLst/>
          </a:prstGeom>
          <a:noFill/>
        </p:spPr>
        <p:txBody>
          <a:bodyPr wrap="square" rtlCol="0">
            <a:spAutoFit/>
          </a:bodyPr>
          <a:lstStyle/>
          <a:p>
            <a:r>
              <a:rPr kumimoji="1" lang="ja-JP" altLang="en-US" sz="2400" dirty="0"/>
              <a:t>牧地区での現場対応により実績が少なくなっているが、</a:t>
            </a:r>
            <a:r>
              <a:rPr kumimoji="1" lang="en-US" altLang="ja-JP" sz="2400" dirty="0"/>
              <a:t>5</a:t>
            </a:r>
            <a:r>
              <a:rPr kumimoji="1" lang="ja-JP" altLang="en-US" sz="2400" dirty="0"/>
              <a:t>年後の目標達成に向け、各地区の事業推進を図る</a:t>
            </a:r>
            <a:endParaRPr kumimoji="1" lang="en-US" altLang="ja-JP" sz="2400" dirty="0"/>
          </a:p>
        </p:txBody>
      </p:sp>
      <p:sp>
        <p:nvSpPr>
          <p:cNvPr id="13" name="スライド番号プレースホルダー 12">
            <a:extLst>
              <a:ext uri="{FF2B5EF4-FFF2-40B4-BE49-F238E27FC236}">
                <a16:creationId xmlns:a16="http://schemas.microsoft.com/office/drawing/2014/main" id="{E412621A-72AA-4C52-8426-4EED62F6F748}"/>
              </a:ext>
            </a:extLst>
          </p:cNvPr>
          <p:cNvSpPr>
            <a:spLocks noGrp="1"/>
          </p:cNvSpPr>
          <p:nvPr>
            <p:ph type="sldNum" sz="quarter" idx="12"/>
          </p:nvPr>
        </p:nvSpPr>
        <p:spPr/>
        <p:txBody>
          <a:bodyPr/>
          <a:lstStyle/>
          <a:p>
            <a:fld id="{C6678B24-D225-48CB-84C5-697AA65AEC0C}" type="slidenum">
              <a:rPr kumimoji="1" lang="ja-JP" altLang="en-US" smtClean="0"/>
              <a:t>17</a:t>
            </a:fld>
            <a:endParaRPr kumimoji="1" lang="ja-JP" altLang="en-US"/>
          </a:p>
        </p:txBody>
      </p:sp>
      <p:grpSp>
        <p:nvGrpSpPr>
          <p:cNvPr id="47" name="グループ化 46">
            <a:extLst>
              <a:ext uri="{FF2B5EF4-FFF2-40B4-BE49-F238E27FC236}">
                <a16:creationId xmlns:a16="http://schemas.microsoft.com/office/drawing/2014/main" id="{B7DA71D4-0FA5-46AF-B3C5-4347B3B4D4D1}"/>
              </a:ext>
            </a:extLst>
          </p:cNvPr>
          <p:cNvGrpSpPr>
            <a:grpSpLocks noChangeAspect="1"/>
          </p:cNvGrpSpPr>
          <p:nvPr/>
        </p:nvGrpSpPr>
        <p:grpSpPr>
          <a:xfrm>
            <a:off x="3388579" y="3359671"/>
            <a:ext cx="1102988" cy="2986782"/>
            <a:chOff x="7336769" y="2035545"/>
            <a:chExt cx="2776396" cy="7518200"/>
          </a:xfrm>
        </p:grpSpPr>
        <p:pic>
          <p:nvPicPr>
            <p:cNvPr id="48" name="図 47">
              <a:extLst>
                <a:ext uri="{FF2B5EF4-FFF2-40B4-BE49-F238E27FC236}">
                  <a16:creationId xmlns:a16="http://schemas.microsoft.com/office/drawing/2014/main" id="{458A49DF-999D-4AA5-9290-841B0E0EC6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4965867" y="4406447"/>
              <a:ext cx="7518200" cy="2776396"/>
            </a:xfrm>
            <a:prstGeom prst="rect">
              <a:avLst/>
            </a:prstGeom>
          </p:spPr>
        </p:pic>
        <p:pic>
          <p:nvPicPr>
            <p:cNvPr id="49" name="図 48">
              <a:extLst>
                <a:ext uri="{FF2B5EF4-FFF2-40B4-BE49-F238E27FC236}">
                  <a16:creationId xmlns:a16="http://schemas.microsoft.com/office/drawing/2014/main" id="{B9E40E2D-53A4-4658-B9F5-2BB63EC594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58614" y="2563201"/>
              <a:ext cx="334349" cy="606681"/>
            </a:xfrm>
            <a:prstGeom prst="rect">
              <a:avLst/>
            </a:prstGeom>
          </p:spPr>
        </p:pic>
        <p:sp>
          <p:nvSpPr>
            <p:cNvPr id="50" name="フリーフォーム: 図形 49">
              <a:extLst>
                <a:ext uri="{FF2B5EF4-FFF2-40B4-BE49-F238E27FC236}">
                  <a16:creationId xmlns:a16="http://schemas.microsoft.com/office/drawing/2014/main" id="{C9B379BB-6716-416C-865C-55A3599CCD35}"/>
                </a:ext>
              </a:extLst>
            </p:cNvPr>
            <p:cNvSpPr/>
            <p:nvPr/>
          </p:nvSpPr>
          <p:spPr>
            <a:xfrm rot="5400000">
              <a:off x="8957092" y="1998182"/>
              <a:ext cx="327284" cy="502610"/>
            </a:xfrm>
            <a:custGeom>
              <a:avLst/>
              <a:gdLst>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483870 w 514350"/>
                <a:gd name="connsiteY14" fmla="*/ 2476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323684 w 514350"/>
                <a:gd name="connsiteY14" fmla="*/ 8847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483870"/>
                <a:gd name="connsiteY0" fmla="*/ 457200 h 621030"/>
                <a:gd name="connsiteX1" fmla="*/ 41910 w 483870"/>
                <a:gd name="connsiteY1" fmla="*/ 502920 h 621030"/>
                <a:gd name="connsiteX2" fmla="*/ 72390 w 483870"/>
                <a:gd name="connsiteY2" fmla="*/ 512445 h 621030"/>
                <a:gd name="connsiteX3" fmla="*/ 93345 w 483870"/>
                <a:gd name="connsiteY3" fmla="*/ 531495 h 621030"/>
                <a:gd name="connsiteX4" fmla="*/ 140970 w 483870"/>
                <a:gd name="connsiteY4" fmla="*/ 563880 h 621030"/>
                <a:gd name="connsiteX5" fmla="*/ 152400 w 483870"/>
                <a:gd name="connsiteY5" fmla="*/ 598170 h 621030"/>
                <a:gd name="connsiteX6" fmla="*/ 217170 w 483870"/>
                <a:gd name="connsiteY6" fmla="*/ 621030 h 621030"/>
                <a:gd name="connsiteX7" fmla="*/ 238125 w 483870"/>
                <a:gd name="connsiteY7" fmla="*/ 527685 h 621030"/>
                <a:gd name="connsiteX8" fmla="*/ 255270 w 483870"/>
                <a:gd name="connsiteY8" fmla="*/ 483870 h 621030"/>
                <a:gd name="connsiteX9" fmla="*/ 403860 w 483870"/>
                <a:gd name="connsiteY9" fmla="*/ 289560 h 621030"/>
                <a:gd name="connsiteX10" fmla="*/ 434340 w 483870"/>
                <a:gd name="connsiteY10" fmla="*/ 245745 h 621030"/>
                <a:gd name="connsiteX11" fmla="*/ 457200 w 483870"/>
                <a:gd name="connsiteY11" fmla="*/ 167640 h 621030"/>
                <a:gd name="connsiteX12" fmla="*/ 483870 w 483870"/>
                <a:gd name="connsiteY12" fmla="*/ 121920 h 621030"/>
                <a:gd name="connsiteX13" fmla="*/ 314116 w 483870"/>
                <a:gd name="connsiteY13" fmla="*/ 172423 h 621030"/>
                <a:gd name="connsiteX14" fmla="*/ 323684 w 483870"/>
                <a:gd name="connsiteY14" fmla="*/ 88475 h 621030"/>
                <a:gd name="connsiteX15" fmla="*/ 375285 w 483870"/>
                <a:gd name="connsiteY15" fmla="*/ 43815 h 621030"/>
                <a:gd name="connsiteX16" fmla="*/ 293370 w 483870"/>
                <a:gd name="connsiteY16" fmla="*/ 0 h 621030"/>
                <a:gd name="connsiteX17" fmla="*/ 270510 w 483870"/>
                <a:gd name="connsiteY17" fmla="*/ 45720 h 621030"/>
                <a:gd name="connsiteX18" fmla="*/ 238125 w 483870"/>
                <a:gd name="connsiteY18" fmla="*/ 51435 h 621030"/>
                <a:gd name="connsiteX19" fmla="*/ 120015 w 483870"/>
                <a:gd name="connsiteY19" fmla="*/ 182880 h 621030"/>
                <a:gd name="connsiteX20" fmla="*/ 87630 w 483870"/>
                <a:gd name="connsiteY20" fmla="*/ 217170 h 621030"/>
                <a:gd name="connsiteX21" fmla="*/ 81915 w 483870"/>
                <a:gd name="connsiteY21" fmla="*/ 274320 h 621030"/>
                <a:gd name="connsiteX22" fmla="*/ 93345 w 483870"/>
                <a:gd name="connsiteY22" fmla="*/ 320040 h 621030"/>
                <a:gd name="connsiteX23" fmla="*/ 93345 w 483870"/>
                <a:gd name="connsiteY23" fmla="*/ 352425 h 621030"/>
                <a:gd name="connsiteX24" fmla="*/ 68580 w 483870"/>
                <a:gd name="connsiteY24" fmla="*/ 400050 h 621030"/>
                <a:gd name="connsiteX25" fmla="*/ 47625 w 483870"/>
                <a:gd name="connsiteY25" fmla="*/ 426720 h 621030"/>
                <a:gd name="connsiteX26" fmla="*/ 0 w 483870"/>
                <a:gd name="connsiteY26" fmla="*/ 457200 h 621030"/>
                <a:gd name="connsiteX0" fmla="*/ 0 w 457200"/>
                <a:gd name="connsiteY0" fmla="*/ 457200 h 621030"/>
                <a:gd name="connsiteX1" fmla="*/ 41910 w 457200"/>
                <a:gd name="connsiteY1" fmla="*/ 502920 h 621030"/>
                <a:gd name="connsiteX2" fmla="*/ 72390 w 457200"/>
                <a:gd name="connsiteY2" fmla="*/ 512445 h 621030"/>
                <a:gd name="connsiteX3" fmla="*/ 93345 w 457200"/>
                <a:gd name="connsiteY3" fmla="*/ 531495 h 621030"/>
                <a:gd name="connsiteX4" fmla="*/ 140970 w 457200"/>
                <a:gd name="connsiteY4" fmla="*/ 563880 h 621030"/>
                <a:gd name="connsiteX5" fmla="*/ 152400 w 457200"/>
                <a:gd name="connsiteY5" fmla="*/ 598170 h 621030"/>
                <a:gd name="connsiteX6" fmla="*/ 217170 w 457200"/>
                <a:gd name="connsiteY6" fmla="*/ 621030 h 621030"/>
                <a:gd name="connsiteX7" fmla="*/ 238125 w 457200"/>
                <a:gd name="connsiteY7" fmla="*/ 527685 h 621030"/>
                <a:gd name="connsiteX8" fmla="*/ 255270 w 457200"/>
                <a:gd name="connsiteY8" fmla="*/ 483870 h 621030"/>
                <a:gd name="connsiteX9" fmla="*/ 403860 w 457200"/>
                <a:gd name="connsiteY9" fmla="*/ 289560 h 621030"/>
                <a:gd name="connsiteX10" fmla="*/ 434340 w 457200"/>
                <a:gd name="connsiteY10" fmla="*/ 245745 h 621030"/>
                <a:gd name="connsiteX11" fmla="*/ 457200 w 457200"/>
                <a:gd name="connsiteY11" fmla="*/ 167640 h 621030"/>
                <a:gd name="connsiteX12" fmla="*/ 314116 w 457200"/>
                <a:gd name="connsiteY12" fmla="*/ 172423 h 621030"/>
                <a:gd name="connsiteX13" fmla="*/ 323684 w 457200"/>
                <a:gd name="connsiteY13" fmla="*/ 88475 h 621030"/>
                <a:gd name="connsiteX14" fmla="*/ 375285 w 457200"/>
                <a:gd name="connsiteY14" fmla="*/ 43815 h 621030"/>
                <a:gd name="connsiteX15" fmla="*/ 293370 w 457200"/>
                <a:gd name="connsiteY15" fmla="*/ 0 h 621030"/>
                <a:gd name="connsiteX16" fmla="*/ 270510 w 457200"/>
                <a:gd name="connsiteY16" fmla="*/ 45720 h 621030"/>
                <a:gd name="connsiteX17" fmla="*/ 238125 w 457200"/>
                <a:gd name="connsiteY17" fmla="*/ 51435 h 621030"/>
                <a:gd name="connsiteX18" fmla="*/ 120015 w 457200"/>
                <a:gd name="connsiteY18" fmla="*/ 182880 h 621030"/>
                <a:gd name="connsiteX19" fmla="*/ 87630 w 457200"/>
                <a:gd name="connsiteY19" fmla="*/ 217170 h 621030"/>
                <a:gd name="connsiteX20" fmla="*/ 81915 w 457200"/>
                <a:gd name="connsiteY20" fmla="*/ 274320 h 621030"/>
                <a:gd name="connsiteX21" fmla="*/ 93345 w 457200"/>
                <a:gd name="connsiteY21" fmla="*/ 320040 h 621030"/>
                <a:gd name="connsiteX22" fmla="*/ 93345 w 457200"/>
                <a:gd name="connsiteY22" fmla="*/ 352425 h 621030"/>
                <a:gd name="connsiteX23" fmla="*/ 68580 w 457200"/>
                <a:gd name="connsiteY23" fmla="*/ 400050 h 621030"/>
                <a:gd name="connsiteX24" fmla="*/ 47625 w 457200"/>
                <a:gd name="connsiteY24" fmla="*/ 426720 h 621030"/>
                <a:gd name="connsiteX25" fmla="*/ 0 w 457200"/>
                <a:gd name="connsiteY25" fmla="*/ 457200 h 621030"/>
                <a:gd name="connsiteX0" fmla="*/ 0 w 457203"/>
                <a:gd name="connsiteY0" fmla="*/ 457200 h 621030"/>
                <a:gd name="connsiteX1" fmla="*/ 41910 w 457203"/>
                <a:gd name="connsiteY1" fmla="*/ 502920 h 621030"/>
                <a:gd name="connsiteX2" fmla="*/ 72390 w 457203"/>
                <a:gd name="connsiteY2" fmla="*/ 512445 h 621030"/>
                <a:gd name="connsiteX3" fmla="*/ 93345 w 457203"/>
                <a:gd name="connsiteY3" fmla="*/ 531495 h 621030"/>
                <a:gd name="connsiteX4" fmla="*/ 140970 w 457203"/>
                <a:gd name="connsiteY4" fmla="*/ 563880 h 621030"/>
                <a:gd name="connsiteX5" fmla="*/ 152400 w 457203"/>
                <a:gd name="connsiteY5" fmla="*/ 598170 h 621030"/>
                <a:gd name="connsiteX6" fmla="*/ 217170 w 457203"/>
                <a:gd name="connsiteY6" fmla="*/ 621030 h 621030"/>
                <a:gd name="connsiteX7" fmla="*/ 238125 w 457203"/>
                <a:gd name="connsiteY7" fmla="*/ 527685 h 621030"/>
                <a:gd name="connsiteX8" fmla="*/ 255270 w 457203"/>
                <a:gd name="connsiteY8" fmla="*/ 483870 h 621030"/>
                <a:gd name="connsiteX9" fmla="*/ 403860 w 457203"/>
                <a:gd name="connsiteY9" fmla="*/ 289560 h 621030"/>
                <a:gd name="connsiteX10" fmla="*/ 434340 w 457203"/>
                <a:gd name="connsiteY10" fmla="*/ 245745 h 621030"/>
                <a:gd name="connsiteX11" fmla="*/ 457203 w 457203"/>
                <a:gd name="connsiteY11" fmla="*/ 167640 h 621030"/>
                <a:gd name="connsiteX12" fmla="*/ 314116 w 457203"/>
                <a:gd name="connsiteY12" fmla="*/ 172423 h 621030"/>
                <a:gd name="connsiteX13" fmla="*/ 323684 w 457203"/>
                <a:gd name="connsiteY13" fmla="*/ 88475 h 621030"/>
                <a:gd name="connsiteX14" fmla="*/ 375285 w 457203"/>
                <a:gd name="connsiteY14" fmla="*/ 43815 h 621030"/>
                <a:gd name="connsiteX15" fmla="*/ 293370 w 457203"/>
                <a:gd name="connsiteY15" fmla="*/ 0 h 621030"/>
                <a:gd name="connsiteX16" fmla="*/ 270510 w 457203"/>
                <a:gd name="connsiteY16" fmla="*/ 45720 h 621030"/>
                <a:gd name="connsiteX17" fmla="*/ 238125 w 457203"/>
                <a:gd name="connsiteY17" fmla="*/ 51435 h 621030"/>
                <a:gd name="connsiteX18" fmla="*/ 120015 w 457203"/>
                <a:gd name="connsiteY18" fmla="*/ 182880 h 621030"/>
                <a:gd name="connsiteX19" fmla="*/ 87630 w 457203"/>
                <a:gd name="connsiteY19" fmla="*/ 217170 h 621030"/>
                <a:gd name="connsiteX20" fmla="*/ 81915 w 457203"/>
                <a:gd name="connsiteY20" fmla="*/ 274320 h 621030"/>
                <a:gd name="connsiteX21" fmla="*/ 93345 w 457203"/>
                <a:gd name="connsiteY21" fmla="*/ 320040 h 621030"/>
                <a:gd name="connsiteX22" fmla="*/ 93345 w 457203"/>
                <a:gd name="connsiteY22" fmla="*/ 352425 h 621030"/>
                <a:gd name="connsiteX23" fmla="*/ 68580 w 457203"/>
                <a:gd name="connsiteY23" fmla="*/ 400050 h 621030"/>
                <a:gd name="connsiteX24" fmla="*/ 47625 w 457203"/>
                <a:gd name="connsiteY24" fmla="*/ 426720 h 621030"/>
                <a:gd name="connsiteX25" fmla="*/ 0 w 457203"/>
                <a:gd name="connsiteY25" fmla="*/ 457200 h 621030"/>
                <a:gd name="connsiteX0" fmla="*/ 0 w 434340"/>
                <a:gd name="connsiteY0" fmla="*/ 457200 h 621030"/>
                <a:gd name="connsiteX1" fmla="*/ 41910 w 434340"/>
                <a:gd name="connsiteY1" fmla="*/ 502920 h 621030"/>
                <a:gd name="connsiteX2" fmla="*/ 72390 w 434340"/>
                <a:gd name="connsiteY2" fmla="*/ 512445 h 621030"/>
                <a:gd name="connsiteX3" fmla="*/ 93345 w 434340"/>
                <a:gd name="connsiteY3" fmla="*/ 531495 h 621030"/>
                <a:gd name="connsiteX4" fmla="*/ 140970 w 434340"/>
                <a:gd name="connsiteY4" fmla="*/ 563880 h 621030"/>
                <a:gd name="connsiteX5" fmla="*/ 152400 w 434340"/>
                <a:gd name="connsiteY5" fmla="*/ 598170 h 621030"/>
                <a:gd name="connsiteX6" fmla="*/ 217170 w 434340"/>
                <a:gd name="connsiteY6" fmla="*/ 621030 h 621030"/>
                <a:gd name="connsiteX7" fmla="*/ 238125 w 434340"/>
                <a:gd name="connsiteY7" fmla="*/ 527685 h 621030"/>
                <a:gd name="connsiteX8" fmla="*/ 255270 w 434340"/>
                <a:gd name="connsiteY8" fmla="*/ 483870 h 621030"/>
                <a:gd name="connsiteX9" fmla="*/ 403860 w 434340"/>
                <a:gd name="connsiteY9" fmla="*/ 289560 h 621030"/>
                <a:gd name="connsiteX10" fmla="*/ 434340 w 434340"/>
                <a:gd name="connsiteY10" fmla="*/ 245745 h 621030"/>
                <a:gd name="connsiteX11" fmla="*/ 314116 w 434340"/>
                <a:gd name="connsiteY11" fmla="*/ 172423 h 621030"/>
                <a:gd name="connsiteX12" fmla="*/ 323684 w 434340"/>
                <a:gd name="connsiteY12" fmla="*/ 88475 h 621030"/>
                <a:gd name="connsiteX13" fmla="*/ 375285 w 434340"/>
                <a:gd name="connsiteY13" fmla="*/ 43815 h 621030"/>
                <a:gd name="connsiteX14" fmla="*/ 293370 w 434340"/>
                <a:gd name="connsiteY14" fmla="*/ 0 h 621030"/>
                <a:gd name="connsiteX15" fmla="*/ 270510 w 434340"/>
                <a:gd name="connsiteY15" fmla="*/ 45720 h 621030"/>
                <a:gd name="connsiteX16" fmla="*/ 238125 w 434340"/>
                <a:gd name="connsiteY16" fmla="*/ 51435 h 621030"/>
                <a:gd name="connsiteX17" fmla="*/ 120015 w 434340"/>
                <a:gd name="connsiteY17" fmla="*/ 182880 h 621030"/>
                <a:gd name="connsiteX18" fmla="*/ 87630 w 434340"/>
                <a:gd name="connsiteY18" fmla="*/ 217170 h 621030"/>
                <a:gd name="connsiteX19" fmla="*/ 81915 w 434340"/>
                <a:gd name="connsiteY19" fmla="*/ 274320 h 621030"/>
                <a:gd name="connsiteX20" fmla="*/ 93345 w 434340"/>
                <a:gd name="connsiteY20" fmla="*/ 320040 h 621030"/>
                <a:gd name="connsiteX21" fmla="*/ 93345 w 434340"/>
                <a:gd name="connsiteY21" fmla="*/ 352425 h 621030"/>
                <a:gd name="connsiteX22" fmla="*/ 68580 w 434340"/>
                <a:gd name="connsiteY22" fmla="*/ 400050 h 621030"/>
                <a:gd name="connsiteX23" fmla="*/ 47625 w 434340"/>
                <a:gd name="connsiteY23" fmla="*/ 426720 h 621030"/>
                <a:gd name="connsiteX24" fmla="*/ 0 w 434340"/>
                <a:gd name="connsiteY24" fmla="*/ 457200 h 621030"/>
                <a:gd name="connsiteX0" fmla="*/ 0 w 403860"/>
                <a:gd name="connsiteY0" fmla="*/ 457200 h 621030"/>
                <a:gd name="connsiteX1" fmla="*/ 41910 w 403860"/>
                <a:gd name="connsiteY1" fmla="*/ 502920 h 621030"/>
                <a:gd name="connsiteX2" fmla="*/ 72390 w 403860"/>
                <a:gd name="connsiteY2" fmla="*/ 512445 h 621030"/>
                <a:gd name="connsiteX3" fmla="*/ 93345 w 403860"/>
                <a:gd name="connsiteY3" fmla="*/ 531495 h 621030"/>
                <a:gd name="connsiteX4" fmla="*/ 140970 w 403860"/>
                <a:gd name="connsiteY4" fmla="*/ 563880 h 621030"/>
                <a:gd name="connsiteX5" fmla="*/ 152400 w 403860"/>
                <a:gd name="connsiteY5" fmla="*/ 598170 h 621030"/>
                <a:gd name="connsiteX6" fmla="*/ 217170 w 403860"/>
                <a:gd name="connsiteY6" fmla="*/ 621030 h 621030"/>
                <a:gd name="connsiteX7" fmla="*/ 238125 w 403860"/>
                <a:gd name="connsiteY7" fmla="*/ 527685 h 621030"/>
                <a:gd name="connsiteX8" fmla="*/ 255270 w 403860"/>
                <a:gd name="connsiteY8" fmla="*/ 483870 h 621030"/>
                <a:gd name="connsiteX9" fmla="*/ 403860 w 403860"/>
                <a:gd name="connsiteY9" fmla="*/ 289560 h 621030"/>
                <a:gd name="connsiteX10" fmla="*/ 250489 w 403860"/>
                <a:gd name="connsiteY10" fmla="*/ 278511 h 621030"/>
                <a:gd name="connsiteX11" fmla="*/ 314116 w 403860"/>
                <a:gd name="connsiteY11" fmla="*/ 172423 h 621030"/>
                <a:gd name="connsiteX12" fmla="*/ 323684 w 403860"/>
                <a:gd name="connsiteY12" fmla="*/ 88475 h 621030"/>
                <a:gd name="connsiteX13" fmla="*/ 375285 w 403860"/>
                <a:gd name="connsiteY13" fmla="*/ 43815 h 621030"/>
                <a:gd name="connsiteX14" fmla="*/ 293370 w 403860"/>
                <a:gd name="connsiteY14" fmla="*/ 0 h 621030"/>
                <a:gd name="connsiteX15" fmla="*/ 270510 w 403860"/>
                <a:gd name="connsiteY15" fmla="*/ 45720 h 621030"/>
                <a:gd name="connsiteX16" fmla="*/ 238125 w 403860"/>
                <a:gd name="connsiteY16" fmla="*/ 51435 h 621030"/>
                <a:gd name="connsiteX17" fmla="*/ 120015 w 403860"/>
                <a:gd name="connsiteY17" fmla="*/ 182880 h 621030"/>
                <a:gd name="connsiteX18" fmla="*/ 87630 w 403860"/>
                <a:gd name="connsiteY18" fmla="*/ 217170 h 621030"/>
                <a:gd name="connsiteX19" fmla="*/ 81915 w 403860"/>
                <a:gd name="connsiteY19" fmla="*/ 274320 h 621030"/>
                <a:gd name="connsiteX20" fmla="*/ 93345 w 403860"/>
                <a:gd name="connsiteY20" fmla="*/ 320040 h 621030"/>
                <a:gd name="connsiteX21" fmla="*/ 93345 w 403860"/>
                <a:gd name="connsiteY21" fmla="*/ 352425 h 621030"/>
                <a:gd name="connsiteX22" fmla="*/ 68580 w 403860"/>
                <a:gd name="connsiteY22" fmla="*/ 400050 h 621030"/>
                <a:gd name="connsiteX23" fmla="*/ 47625 w 403860"/>
                <a:gd name="connsiteY23" fmla="*/ 426720 h 621030"/>
                <a:gd name="connsiteX24" fmla="*/ 0 w 403860"/>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55270 w 375285"/>
                <a:gd name="connsiteY8" fmla="*/ 483870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13402 w 375285"/>
                <a:gd name="connsiteY8" fmla="*/ 421979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13402 w 375285"/>
                <a:gd name="connsiteY7" fmla="*/ 421979 h 621030"/>
                <a:gd name="connsiteX8" fmla="*/ 250952 w 375285"/>
                <a:gd name="connsiteY8" fmla="*/ 356911 h 621030"/>
                <a:gd name="connsiteX9" fmla="*/ 250489 w 375285"/>
                <a:gd name="connsiteY9" fmla="*/ 278511 h 621030"/>
                <a:gd name="connsiteX10" fmla="*/ 314116 w 375285"/>
                <a:gd name="connsiteY10" fmla="*/ 172423 h 621030"/>
                <a:gd name="connsiteX11" fmla="*/ 323684 w 375285"/>
                <a:gd name="connsiteY11" fmla="*/ 88475 h 621030"/>
                <a:gd name="connsiteX12" fmla="*/ 375285 w 375285"/>
                <a:gd name="connsiteY12" fmla="*/ 43815 h 621030"/>
                <a:gd name="connsiteX13" fmla="*/ 293370 w 375285"/>
                <a:gd name="connsiteY13" fmla="*/ 0 h 621030"/>
                <a:gd name="connsiteX14" fmla="*/ 270510 w 375285"/>
                <a:gd name="connsiteY14" fmla="*/ 45720 h 621030"/>
                <a:gd name="connsiteX15" fmla="*/ 238125 w 375285"/>
                <a:gd name="connsiteY15" fmla="*/ 51435 h 621030"/>
                <a:gd name="connsiteX16" fmla="*/ 120015 w 375285"/>
                <a:gd name="connsiteY16" fmla="*/ 182880 h 621030"/>
                <a:gd name="connsiteX17" fmla="*/ 87630 w 375285"/>
                <a:gd name="connsiteY17" fmla="*/ 217170 h 621030"/>
                <a:gd name="connsiteX18" fmla="*/ 81915 w 375285"/>
                <a:gd name="connsiteY18" fmla="*/ 274320 h 621030"/>
                <a:gd name="connsiteX19" fmla="*/ 93345 w 375285"/>
                <a:gd name="connsiteY19" fmla="*/ 320040 h 621030"/>
                <a:gd name="connsiteX20" fmla="*/ 93345 w 375285"/>
                <a:gd name="connsiteY20" fmla="*/ 352425 h 621030"/>
                <a:gd name="connsiteX21" fmla="*/ 68580 w 375285"/>
                <a:gd name="connsiteY21" fmla="*/ 400050 h 621030"/>
                <a:gd name="connsiteX22" fmla="*/ 47625 w 375285"/>
                <a:gd name="connsiteY22" fmla="*/ 426720 h 621030"/>
                <a:gd name="connsiteX23" fmla="*/ 0 w 375285"/>
                <a:gd name="connsiteY23" fmla="*/ 457200 h 621030"/>
                <a:gd name="connsiteX0" fmla="*/ 0 w 375285"/>
                <a:gd name="connsiteY0" fmla="*/ 457200 h 598170"/>
                <a:gd name="connsiteX1" fmla="*/ 41910 w 375285"/>
                <a:gd name="connsiteY1" fmla="*/ 502920 h 598170"/>
                <a:gd name="connsiteX2" fmla="*/ 72390 w 375285"/>
                <a:gd name="connsiteY2" fmla="*/ 512445 h 598170"/>
                <a:gd name="connsiteX3" fmla="*/ 93345 w 375285"/>
                <a:gd name="connsiteY3" fmla="*/ 531495 h 598170"/>
                <a:gd name="connsiteX4" fmla="*/ 140970 w 375285"/>
                <a:gd name="connsiteY4" fmla="*/ 563880 h 598170"/>
                <a:gd name="connsiteX5" fmla="*/ 152400 w 375285"/>
                <a:gd name="connsiteY5" fmla="*/ 598170 h 598170"/>
                <a:gd name="connsiteX6" fmla="*/ 213402 w 375285"/>
                <a:gd name="connsiteY6" fmla="*/ 421979 h 598170"/>
                <a:gd name="connsiteX7" fmla="*/ 250952 w 375285"/>
                <a:gd name="connsiteY7" fmla="*/ 356911 h 598170"/>
                <a:gd name="connsiteX8" fmla="*/ 250489 w 375285"/>
                <a:gd name="connsiteY8" fmla="*/ 278511 h 598170"/>
                <a:gd name="connsiteX9" fmla="*/ 314116 w 375285"/>
                <a:gd name="connsiteY9" fmla="*/ 172423 h 598170"/>
                <a:gd name="connsiteX10" fmla="*/ 323684 w 375285"/>
                <a:gd name="connsiteY10" fmla="*/ 88475 h 598170"/>
                <a:gd name="connsiteX11" fmla="*/ 375285 w 375285"/>
                <a:gd name="connsiteY11" fmla="*/ 43815 h 598170"/>
                <a:gd name="connsiteX12" fmla="*/ 293370 w 375285"/>
                <a:gd name="connsiteY12" fmla="*/ 0 h 598170"/>
                <a:gd name="connsiteX13" fmla="*/ 270510 w 375285"/>
                <a:gd name="connsiteY13" fmla="*/ 45720 h 598170"/>
                <a:gd name="connsiteX14" fmla="*/ 238125 w 375285"/>
                <a:gd name="connsiteY14" fmla="*/ 51435 h 598170"/>
                <a:gd name="connsiteX15" fmla="*/ 120015 w 375285"/>
                <a:gd name="connsiteY15" fmla="*/ 182880 h 598170"/>
                <a:gd name="connsiteX16" fmla="*/ 87630 w 375285"/>
                <a:gd name="connsiteY16" fmla="*/ 217170 h 598170"/>
                <a:gd name="connsiteX17" fmla="*/ 81915 w 375285"/>
                <a:gd name="connsiteY17" fmla="*/ 274320 h 598170"/>
                <a:gd name="connsiteX18" fmla="*/ 93345 w 375285"/>
                <a:gd name="connsiteY18" fmla="*/ 320040 h 598170"/>
                <a:gd name="connsiteX19" fmla="*/ 93345 w 375285"/>
                <a:gd name="connsiteY19" fmla="*/ 352425 h 598170"/>
                <a:gd name="connsiteX20" fmla="*/ 68580 w 375285"/>
                <a:gd name="connsiteY20" fmla="*/ 400050 h 598170"/>
                <a:gd name="connsiteX21" fmla="*/ 47625 w 375285"/>
                <a:gd name="connsiteY21" fmla="*/ 426720 h 598170"/>
                <a:gd name="connsiteX22" fmla="*/ 0 w 375285"/>
                <a:gd name="connsiteY22" fmla="*/ 457200 h 598170"/>
                <a:gd name="connsiteX0" fmla="*/ 0 w 375285"/>
                <a:gd name="connsiteY0" fmla="*/ 457200 h 576326"/>
                <a:gd name="connsiteX1" fmla="*/ 41910 w 375285"/>
                <a:gd name="connsiteY1" fmla="*/ 502920 h 576326"/>
                <a:gd name="connsiteX2" fmla="*/ 72390 w 375285"/>
                <a:gd name="connsiteY2" fmla="*/ 512445 h 576326"/>
                <a:gd name="connsiteX3" fmla="*/ 93345 w 375285"/>
                <a:gd name="connsiteY3" fmla="*/ 531495 h 576326"/>
                <a:gd name="connsiteX4" fmla="*/ 140970 w 375285"/>
                <a:gd name="connsiteY4" fmla="*/ 563880 h 576326"/>
                <a:gd name="connsiteX5" fmla="*/ 156040 w 375285"/>
                <a:gd name="connsiteY5" fmla="*/ 576326 h 576326"/>
                <a:gd name="connsiteX6" fmla="*/ 213402 w 375285"/>
                <a:gd name="connsiteY6" fmla="*/ 421979 h 576326"/>
                <a:gd name="connsiteX7" fmla="*/ 250952 w 375285"/>
                <a:gd name="connsiteY7" fmla="*/ 356911 h 576326"/>
                <a:gd name="connsiteX8" fmla="*/ 250489 w 375285"/>
                <a:gd name="connsiteY8" fmla="*/ 278511 h 576326"/>
                <a:gd name="connsiteX9" fmla="*/ 314116 w 375285"/>
                <a:gd name="connsiteY9" fmla="*/ 172423 h 576326"/>
                <a:gd name="connsiteX10" fmla="*/ 323684 w 375285"/>
                <a:gd name="connsiteY10" fmla="*/ 88475 h 576326"/>
                <a:gd name="connsiteX11" fmla="*/ 375285 w 375285"/>
                <a:gd name="connsiteY11" fmla="*/ 43815 h 576326"/>
                <a:gd name="connsiteX12" fmla="*/ 293370 w 375285"/>
                <a:gd name="connsiteY12" fmla="*/ 0 h 576326"/>
                <a:gd name="connsiteX13" fmla="*/ 270510 w 375285"/>
                <a:gd name="connsiteY13" fmla="*/ 45720 h 576326"/>
                <a:gd name="connsiteX14" fmla="*/ 238125 w 375285"/>
                <a:gd name="connsiteY14" fmla="*/ 51435 h 576326"/>
                <a:gd name="connsiteX15" fmla="*/ 120015 w 375285"/>
                <a:gd name="connsiteY15" fmla="*/ 182880 h 576326"/>
                <a:gd name="connsiteX16" fmla="*/ 87630 w 375285"/>
                <a:gd name="connsiteY16" fmla="*/ 217170 h 576326"/>
                <a:gd name="connsiteX17" fmla="*/ 81915 w 375285"/>
                <a:gd name="connsiteY17" fmla="*/ 274320 h 576326"/>
                <a:gd name="connsiteX18" fmla="*/ 93345 w 375285"/>
                <a:gd name="connsiteY18" fmla="*/ 320040 h 576326"/>
                <a:gd name="connsiteX19" fmla="*/ 93345 w 375285"/>
                <a:gd name="connsiteY19" fmla="*/ 352425 h 576326"/>
                <a:gd name="connsiteX20" fmla="*/ 68580 w 375285"/>
                <a:gd name="connsiteY20" fmla="*/ 400050 h 576326"/>
                <a:gd name="connsiteX21" fmla="*/ 47625 w 375285"/>
                <a:gd name="connsiteY21" fmla="*/ 426720 h 576326"/>
                <a:gd name="connsiteX22" fmla="*/ 0 w 375285"/>
                <a:gd name="connsiteY22" fmla="*/ 457200 h 57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5285" h="576326">
                  <a:moveTo>
                    <a:pt x="0" y="457200"/>
                  </a:moveTo>
                  <a:lnTo>
                    <a:pt x="41910" y="502920"/>
                  </a:lnTo>
                  <a:lnTo>
                    <a:pt x="72390" y="512445"/>
                  </a:lnTo>
                  <a:lnTo>
                    <a:pt x="93345" y="531495"/>
                  </a:lnTo>
                  <a:lnTo>
                    <a:pt x="140970" y="563880"/>
                  </a:lnTo>
                  <a:lnTo>
                    <a:pt x="156040" y="576326"/>
                  </a:lnTo>
                  <a:lnTo>
                    <a:pt x="213402" y="421979"/>
                  </a:lnTo>
                  <a:lnTo>
                    <a:pt x="250952" y="356911"/>
                  </a:lnTo>
                  <a:cubicBezTo>
                    <a:pt x="250798" y="330778"/>
                    <a:pt x="250643" y="304644"/>
                    <a:pt x="250489" y="278511"/>
                  </a:cubicBezTo>
                  <a:lnTo>
                    <a:pt x="314116" y="172423"/>
                  </a:lnTo>
                  <a:lnTo>
                    <a:pt x="323684" y="88475"/>
                  </a:lnTo>
                  <a:lnTo>
                    <a:pt x="375285" y="43815"/>
                  </a:lnTo>
                  <a:lnTo>
                    <a:pt x="293370" y="0"/>
                  </a:lnTo>
                  <a:lnTo>
                    <a:pt x="270510" y="45720"/>
                  </a:lnTo>
                  <a:lnTo>
                    <a:pt x="238125" y="51435"/>
                  </a:lnTo>
                  <a:lnTo>
                    <a:pt x="120015" y="182880"/>
                  </a:lnTo>
                  <a:lnTo>
                    <a:pt x="87630" y="217170"/>
                  </a:lnTo>
                  <a:lnTo>
                    <a:pt x="81915" y="274320"/>
                  </a:lnTo>
                  <a:lnTo>
                    <a:pt x="93345" y="320040"/>
                  </a:lnTo>
                  <a:lnTo>
                    <a:pt x="93345" y="352425"/>
                  </a:lnTo>
                  <a:lnTo>
                    <a:pt x="68580" y="400050"/>
                  </a:lnTo>
                  <a:lnTo>
                    <a:pt x="47625" y="426720"/>
                  </a:lnTo>
                  <a:lnTo>
                    <a:pt x="0" y="457200"/>
                  </a:lnTo>
                  <a:close/>
                </a:path>
              </a:pathLst>
            </a:custGeom>
            <a:solidFill>
              <a:srgbClr val="FF0000">
                <a:alpha val="3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フリーフォーム: 図形 50">
              <a:extLst>
                <a:ext uri="{FF2B5EF4-FFF2-40B4-BE49-F238E27FC236}">
                  <a16:creationId xmlns:a16="http://schemas.microsoft.com/office/drawing/2014/main" id="{2BA3CCD8-C775-49D2-83DD-86369FB4F4FF}"/>
                </a:ext>
              </a:extLst>
            </p:cNvPr>
            <p:cNvSpPr/>
            <p:nvPr/>
          </p:nvSpPr>
          <p:spPr>
            <a:xfrm rot="5400000">
              <a:off x="8313198" y="2434240"/>
              <a:ext cx="1215284" cy="993060"/>
            </a:xfrm>
            <a:custGeom>
              <a:avLst/>
              <a:gdLst>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168400 w 2161540"/>
                <a:gd name="connsiteY16" fmla="*/ 1198880 h 1412240"/>
                <a:gd name="connsiteX17" fmla="*/ 1206500 w 2161540"/>
                <a:gd name="connsiteY17" fmla="*/ 1277620 h 1412240"/>
                <a:gd name="connsiteX18" fmla="*/ 1668780 w 2161540"/>
                <a:gd name="connsiteY18" fmla="*/ 1412240 h 1412240"/>
                <a:gd name="connsiteX19" fmla="*/ 1704340 w 2161540"/>
                <a:gd name="connsiteY19" fmla="*/ 1285240 h 1412240"/>
                <a:gd name="connsiteX20" fmla="*/ 1912620 w 2161540"/>
                <a:gd name="connsiteY20" fmla="*/ 1384300 h 1412240"/>
                <a:gd name="connsiteX21" fmla="*/ 2161540 w 2161540"/>
                <a:gd name="connsiteY21" fmla="*/ 1084580 h 1412240"/>
                <a:gd name="connsiteX22" fmla="*/ 2044700 w 2161540"/>
                <a:gd name="connsiteY22" fmla="*/ 1038860 h 1412240"/>
                <a:gd name="connsiteX23" fmla="*/ 1950720 w 2161540"/>
                <a:gd name="connsiteY23" fmla="*/ 1043940 h 1412240"/>
                <a:gd name="connsiteX24" fmla="*/ 1925320 w 2161540"/>
                <a:gd name="connsiteY24" fmla="*/ 1046480 h 1412240"/>
                <a:gd name="connsiteX25" fmla="*/ 1841500 w 2161540"/>
                <a:gd name="connsiteY25" fmla="*/ 1018540 h 1412240"/>
                <a:gd name="connsiteX26" fmla="*/ 1778000 w 2161540"/>
                <a:gd name="connsiteY26" fmla="*/ 1008380 h 1412240"/>
                <a:gd name="connsiteX27" fmla="*/ 1704340 w 2161540"/>
                <a:gd name="connsiteY27" fmla="*/ 1016000 h 1412240"/>
                <a:gd name="connsiteX28" fmla="*/ 1612900 w 2161540"/>
                <a:gd name="connsiteY28" fmla="*/ 990600 h 1412240"/>
                <a:gd name="connsiteX29" fmla="*/ 1549400 w 2161540"/>
                <a:gd name="connsiteY29" fmla="*/ 980440 h 1412240"/>
                <a:gd name="connsiteX30" fmla="*/ 1468120 w 2161540"/>
                <a:gd name="connsiteY30" fmla="*/ 927100 h 1412240"/>
                <a:gd name="connsiteX31" fmla="*/ 1303020 w 2161540"/>
                <a:gd name="connsiteY31" fmla="*/ 868680 h 1412240"/>
                <a:gd name="connsiteX32" fmla="*/ 1252220 w 2161540"/>
                <a:gd name="connsiteY32" fmla="*/ 843280 h 1412240"/>
                <a:gd name="connsiteX33" fmla="*/ 1236980 w 2161540"/>
                <a:gd name="connsiteY33" fmla="*/ 789940 h 1412240"/>
                <a:gd name="connsiteX34" fmla="*/ 1254760 w 2161540"/>
                <a:gd name="connsiteY34" fmla="*/ 629920 h 1412240"/>
                <a:gd name="connsiteX35" fmla="*/ 1277620 w 2161540"/>
                <a:gd name="connsiteY35" fmla="*/ 609600 h 1412240"/>
                <a:gd name="connsiteX36" fmla="*/ 1203960 w 2161540"/>
                <a:gd name="connsiteY36" fmla="*/ 591820 h 1412240"/>
                <a:gd name="connsiteX37" fmla="*/ 1150620 w 2161540"/>
                <a:gd name="connsiteY37" fmla="*/ 556260 h 1412240"/>
                <a:gd name="connsiteX38" fmla="*/ 1132840 w 2161540"/>
                <a:gd name="connsiteY38" fmla="*/ 543560 h 1412240"/>
                <a:gd name="connsiteX39" fmla="*/ 1087120 w 2161540"/>
                <a:gd name="connsiteY39" fmla="*/ 502920 h 1412240"/>
                <a:gd name="connsiteX40" fmla="*/ 975360 w 2161540"/>
                <a:gd name="connsiteY40" fmla="*/ 411480 h 1412240"/>
                <a:gd name="connsiteX41" fmla="*/ 886460 w 2161540"/>
                <a:gd name="connsiteY41" fmla="*/ 350520 h 1412240"/>
                <a:gd name="connsiteX42" fmla="*/ 805180 w 2161540"/>
                <a:gd name="connsiteY42" fmla="*/ 259080 h 1412240"/>
                <a:gd name="connsiteX43" fmla="*/ 759460 w 2161540"/>
                <a:gd name="connsiteY43" fmla="*/ 210820 h 1412240"/>
                <a:gd name="connsiteX44" fmla="*/ 701040 w 2161540"/>
                <a:gd name="connsiteY44" fmla="*/ 96520 h 1412240"/>
                <a:gd name="connsiteX45" fmla="*/ 688340 w 2161540"/>
                <a:gd name="connsiteY45" fmla="*/ 78740 h 1412240"/>
                <a:gd name="connsiteX46" fmla="*/ 624840 w 2161540"/>
                <a:gd name="connsiteY46" fmla="*/ 30480 h 1412240"/>
                <a:gd name="connsiteX47" fmla="*/ 556260 w 2161540"/>
                <a:gd name="connsiteY47" fmla="*/ 12700 h 1412240"/>
                <a:gd name="connsiteX48" fmla="*/ 492760 w 2161540"/>
                <a:gd name="connsiteY48" fmla="*/ 0 h 1412240"/>
                <a:gd name="connsiteX49" fmla="*/ 454660 w 2161540"/>
                <a:gd name="connsiteY49" fmla="*/ 20320 h 1412240"/>
                <a:gd name="connsiteX50" fmla="*/ 454660 w 2161540"/>
                <a:gd name="connsiteY50" fmla="*/ 50800 h 1412240"/>
                <a:gd name="connsiteX51" fmla="*/ 505460 w 2161540"/>
                <a:gd name="connsiteY51" fmla="*/ 106680 h 1412240"/>
                <a:gd name="connsiteX52" fmla="*/ 579120 w 2161540"/>
                <a:gd name="connsiteY52"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912620 w 2161540"/>
                <a:gd name="connsiteY19" fmla="*/ 1384300 h 1412240"/>
                <a:gd name="connsiteX20" fmla="*/ 2161540 w 2161540"/>
                <a:gd name="connsiteY20" fmla="*/ 1084580 h 1412240"/>
                <a:gd name="connsiteX21" fmla="*/ 2044700 w 2161540"/>
                <a:gd name="connsiteY21" fmla="*/ 1038860 h 1412240"/>
                <a:gd name="connsiteX22" fmla="*/ 1950720 w 2161540"/>
                <a:gd name="connsiteY22" fmla="*/ 1043940 h 1412240"/>
                <a:gd name="connsiteX23" fmla="*/ 1925320 w 2161540"/>
                <a:gd name="connsiteY23" fmla="*/ 1046480 h 1412240"/>
                <a:gd name="connsiteX24" fmla="*/ 1841500 w 2161540"/>
                <a:gd name="connsiteY24" fmla="*/ 1018540 h 1412240"/>
                <a:gd name="connsiteX25" fmla="*/ 1778000 w 2161540"/>
                <a:gd name="connsiteY25" fmla="*/ 1008380 h 1412240"/>
                <a:gd name="connsiteX26" fmla="*/ 1704340 w 2161540"/>
                <a:gd name="connsiteY26" fmla="*/ 1016000 h 1412240"/>
                <a:gd name="connsiteX27" fmla="*/ 1612900 w 2161540"/>
                <a:gd name="connsiteY27" fmla="*/ 990600 h 1412240"/>
                <a:gd name="connsiteX28" fmla="*/ 1549400 w 2161540"/>
                <a:gd name="connsiteY28" fmla="*/ 980440 h 1412240"/>
                <a:gd name="connsiteX29" fmla="*/ 1468120 w 2161540"/>
                <a:gd name="connsiteY29" fmla="*/ 927100 h 1412240"/>
                <a:gd name="connsiteX30" fmla="*/ 1303020 w 2161540"/>
                <a:gd name="connsiteY30" fmla="*/ 868680 h 1412240"/>
                <a:gd name="connsiteX31" fmla="*/ 1252220 w 2161540"/>
                <a:gd name="connsiteY31" fmla="*/ 843280 h 1412240"/>
                <a:gd name="connsiteX32" fmla="*/ 1236980 w 2161540"/>
                <a:gd name="connsiteY32" fmla="*/ 789940 h 1412240"/>
                <a:gd name="connsiteX33" fmla="*/ 1254760 w 2161540"/>
                <a:gd name="connsiteY33" fmla="*/ 629920 h 1412240"/>
                <a:gd name="connsiteX34" fmla="*/ 1277620 w 2161540"/>
                <a:gd name="connsiteY34" fmla="*/ 609600 h 1412240"/>
                <a:gd name="connsiteX35" fmla="*/ 1203960 w 2161540"/>
                <a:gd name="connsiteY35" fmla="*/ 591820 h 1412240"/>
                <a:gd name="connsiteX36" fmla="*/ 1150620 w 2161540"/>
                <a:gd name="connsiteY36" fmla="*/ 556260 h 1412240"/>
                <a:gd name="connsiteX37" fmla="*/ 1132840 w 2161540"/>
                <a:gd name="connsiteY37" fmla="*/ 543560 h 1412240"/>
                <a:gd name="connsiteX38" fmla="*/ 1087120 w 2161540"/>
                <a:gd name="connsiteY38" fmla="*/ 502920 h 1412240"/>
                <a:gd name="connsiteX39" fmla="*/ 975360 w 2161540"/>
                <a:gd name="connsiteY39" fmla="*/ 411480 h 1412240"/>
                <a:gd name="connsiteX40" fmla="*/ 886460 w 2161540"/>
                <a:gd name="connsiteY40" fmla="*/ 350520 h 1412240"/>
                <a:gd name="connsiteX41" fmla="*/ 805180 w 2161540"/>
                <a:gd name="connsiteY41" fmla="*/ 259080 h 1412240"/>
                <a:gd name="connsiteX42" fmla="*/ 759460 w 2161540"/>
                <a:gd name="connsiteY42" fmla="*/ 210820 h 1412240"/>
                <a:gd name="connsiteX43" fmla="*/ 701040 w 2161540"/>
                <a:gd name="connsiteY43" fmla="*/ 96520 h 1412240"/>
                <a:gd name="connsiteX44" fmla="*/ 688340 w 2161540"/>
                <a:gd name="connsiteY44" fmla="*/ 78740 h 1412240"/>
                <a:gd name="connsiteX45" fmla="*/ 624840 w 2161540"/>
                <a:gd name="connsiteY45" fmla="*/ 30480 h 1412240"/>
                <a:gd name="connsiteX46" fmla="*/ 556260 w 2161540"/>
                <a:gd name="connsiteY46" fmla="*/ 12700 h 1412240"/>
                <a:gd name="connsiteX47" fmla="*/ 492760 w 2161540"/>
                <a:gd name="connsiteY47" fmla="*/ 0 h 1412240"/>
                <a:gd name="connsiteX48" fmla="*/ 454660 w 2161540"/>
                <a:gd name="connsiteY48" fmla="*/ 20320 h 1412240"/>
                <a:gd name="connsiteX49" fmla="*/ 454660 w 2161540"/>
                <a:gd name="connsiteY49" fmla="*/ 50800 h 1412240"/>
                <a:gd name="connsiteX50" fmla="*/ 505460 w 2161540"/>
                <a:gd name="connsiteY50" fmla="*/ 106680 h 1412240"/>
                <a:gd name="connsiteX51" fmla="*/ 579120 w 2161540"/>
                <a:gd name="connsiteY51"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68348 w 2161540"/>
                <a:gd name="connsiteY19" fmla="*/ 1323743 h 1412240"/>
                <a:gd name="connsiteX20" fmla="*/ 1912620 w 2161540"/>
                <a:gd name="connsiteY20" fmla="*/ 1384300 h 1412240"/>
                <a:gd name="connsiteX21" fmla="*/ 2161540 w 2161540"/>
                <a:gd name="connsiteY21" fmla="*/ 1084580 h 1412240"/>
                <a:gd name="connsiteX22" fmla="*/ 2044700 w 2161540"/>
                <a:gd name="connsiteY22" fmla="*/ 1038860 h 1412240"/>
                <a:gd name="connsiteX23" fmla="*/ 1950720 w 2161540"/>
                <a:gd name="connsiteY23" fmla="*/ 1043940 h 1412240"/>
                <a:gd name="connsiteX24" fmla="*/ 1925320 w 2161540"/>
                <a:gd name="connsiteY24" fmla="*/ 1046480 h 1412240"/>
                <a:gd name="connsiteX25" fmla="*/ 1841500 w 2161540"/>
                <a:gd name="connsiteY25" fmla="*/ 1018540 h 1412240"/>
                <a:gd name="connsiteX26" fmla="*/ 1778000 w 2161540"/>
                <a:gd name="connsiteY26" fmla="*/ 1008380 h 1412240"/>
                <a:gd name="connsiteX27" fmla="*/ 1704340 w 2161540"/>
                <a:gd name="connsiteY27" fmla="*/ 1016000 h 1412240"/>
                <a:gd name="connsiteX28" fmla="*/ 1612900 w 2161540"/>
                <a:gd name="connsiteY28" fmla="*/ 990600 h 1412240"/>
                <a:gd name="connsiteX29" fmla="*/ 1549400 w 2161540"/>
                <a:gd name="connsiteY29" fmla="*/ 980440 h 1412240"/>
                <a:gd name="connsiteX30" fmla="*/ 1468120 w 2161540"/>
                <a:gd name="connsiteY30" fmla="*/ 927100 h 1412240"/>
                <a:gd name="connsiteX31" fmla="*/ 1303020 w 2161540"/>
                <a:gd name="connsiteY31" fmla="*/ 868680 h 1412240"/>
                <a:gd name="connsiteX32" fmla="*/ 1252220 w 2161540"/>
                <a:gd name="connsiteY32" fmla="*/ 843280 h 1412240"/>
                <a:gd name="connsiteX33" fmla="*/ 1236980 w 2161540"/>
                <a:gd name="connsiteY33" fmla="*/ 789940 h 1412240"/>
                <a:gd name="connsiteX34" fmla="*/ 1254760 w 2161540"/>
                <a:gd name="connsiteY34" fmla="*/ 629920 h 1412240"/>
                <a:gd name="connsiteX35" fmla="*/ 1277620 w 2161540"/>
                <a:gd name="connsiteY35" fmla="*/ 609600 h 1412240"/>
                <a:gd name="connsiteX36" fmla="*/ 1203960 w 2161540"/>
                <a:gd name="connsiteY36" fmla="*/ 591820 h 1412240"/>
                <a:gd name="connsiteX37" fmla="*/ 1150620 w 2161540"/>
                <a:gd name="connsiteY37" fmla="*/ 556260 h 1412240"/>
                <a:gd name="connsiteX38" fmla="*/ 1132840 w 2161540"/>
                <a:gd name="connsiteY38" fmla="*/ 543560 h 1412240"/>
                <a:gd name="connsiteX39" fmla="*/ 1087120 w 2161540"/>
                <a:gd name="connsiteY39" fmla="*/ 502920 h 1412240"/>
                <a:gd name="connsiteX40" fmla="*/ 975360 w 2161540"/>
                <a:gd name="connsiteY40" fmla="*/ 411480 h 1412240"/>
                <a:gd name="connsiteX41" fmla="*/ 886460 w 2161540"/>
                <a:gd name="connsiteY41" fmla="*/ 350520 h 1412240"/>
                <a:gd name="connsiteX42" fmla="*/ 805180 w 2161540"/>
                <a:gd name="connsiteY42" fmla="*/ 259080 h 1412240"/>
                <a:gd name="connsiteX43" fmla="*/ 759460 w 2161540"/>
                <a:gd name="connsiteY43" fmla="*/ 210820 h 1412240"/>
                <a:gd name="connsiteX44" fmla="*/ 701040 w 2161540"/>
                <a:gd name="connsiteY44" fmla="*/ 96520 h 1412240"/>
                <a:gd name="connsiteX45" fmla="*/ 688340 w 2161540"/>
                <a:gd name="connsiteY45" fmla="*/ 78740 h 1412240"/>
                <a:gd name="connsiteX46" fmla="*/ 624840 w 2161540"/>
                <a:gd name="connsiteY46" fmla="*/ 30480 h 1412240"/>
                <a:gd name="connsiteX47" fmla="*/ 556260 w 2161540"/>
                <a:gd name="connsiteY47" fmla="*/ 12700 h 1412240"/>
                <a:gd name="connsiteX48" fmla="*/ 492760 w 2161540"/>
                <a:gd name="connsiteY48" fmla="*/ 0 h 1412240"/>
                <a:gd name="connsiteX49" fmla="*/ 454660 w 2161540"/>
                <a:gd name="connsiteY49" fmla="*/ 20320 h 1412240"/>
                <a:gd name="connsiteX50" fmla="*/ 454660 w 2161540"/>
                <a:gd name="connsiteY50" fmla="*/ 50800 h 1412240"/>
                <a:gd name="connsiteX51" fmla="*/ 505460 w 2161540"/>
                <a:gd name="connsiteY51" fmla="*/ 106680 h 1412240"/>
                <a:gd name="connsiteX52" fmla="*/ 579120 w 2161540"/>
                <a:gd name="connsiteY52"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68348 w 2161540"/>
                <a:gd name="connsiteY19" fmla="*/ 1323743 h 1412240"/>
                <a:gd name="connsiteX20" fmla="*/ 1844556 w 2161540"/>
                <a:gd name="connsiteY20" fmla="*/ 1357905 h 1412240"/>
                <a:gd name="connsiteX21" fmla="*/ 1912620 w 2161540"/>
                <a:gd name="connsiteY21" fmla="*/ 1384300 h 1412240"/>
                <a:gd name="connsiteX22" fmla="*/ 2161540 w 2161540"/>
                <a:gd name="connsiteY22" fmla="*/ 1084580 h 1412240"/>
                <a:gd name="connsiteX23" fmla="*/ 2044700 w 2161540"/>
                <a:gd name="connsiteY23" fmla="*/ 1038860 h 1412240"/>
                <a:gd name="connsiteX24" fmla="*/ 1950720 w 2161540"/>
                <a:gd name="connsiteY24" fmla="*/ 1043940 h 1412240"/>
                <a:gd name="connsiteX25" fmla="*/ 1925320 w 2161540"/>
                <a:gd name="connsiteY25" fmla="*/ 1046480 h 1412240"/>
                <a:gd name="connsiteX26" fmla="*/ 1841500 w 2161540"/>
                <a:gd name="connsiteY26" fmla="*/ 1018540 h 1412240"/>
                <a:gd name="connsiteX27" fmla="*/ 1778000 w 2161540"/>
                <a:gd name="connsiteY27" fmla="*/ 1008380 h 1412240"/>
                <a:gd name="connsiteX28" fmla="*/ 1704340 w 2161540"/>
                <a:gd name="connsiteY28" fmla="*/ 1016000 h 1412240"/>
                <a:gd name="connsiteX29" fmla="*/ 1612900 w 2161540"/>
                <a:gd name="connsiteY29" fmla="*/ 990600 h 1412240"/>
                <a:gd name="connsiteX30" fmla="*/ 1549400 w 2161540"/>
                <a:gd name="connsiteY30" fmla="*/ 980440 h 1412240"/>
                <a:gd name="connsiteX31" fmla="*/ 1468120 w 2161540"/>
                <a:gd name="connsiteY31" fmla="*/ 927100 h 1412240"/>
                <a:gd name="connsiteX32" fmla="*/ 1303020 w 2161540"/>
                <a:gd name="connsiteY32" fmla="*/ 868680 h 1412240"/>
                <a:gd name="connsiteX33" fmla="*/ 1252220 w 2161540"/>
                <a:gd name="connsiteY33" fmla="*/ 843280 h 1412240"/>
                <a:gd name="connsiteX34" fmla="*/ 1236980 w 2161540"/>
                <a:gd name="connsiteY34" fmla="*/ 789940 h 1412240"/>
                <a:gd name="connsiteX35" fmla="*/ 1254760 w 2161540"/>
                <a:gd name="connsiteY35" fmla="*/ 629920 h 1412240"/>
                <a:gd name="connsiteX36" fmla="*/ 1277620 w 2161540"/>
                <a:gd name="connsiteY36" fmla="*/ 609600 h 1412240"/>
                <a:gd name="connsiteX37" fmla="*/ 1203960 w 2161540"/>
                <a:gd name="connsiteY37" fmla="*/ 591820 h 1412240"/>
                <a:gd name="connsiteX38" fmla="*/ 1150620 w 2161540"/>
                <a:gd name="connsiteY38" fmla="*/ 556260 h 1412240"/>
                <a:gd name="connsiteX39" fmla="*/ 1132840 w 2161540"/>
                <a:gd name="connsiteY39" fmla="*/ 543560 h 1412240"/>
                <a:gd name="connsiteX40" fmla="*/ 1087120 w 2161540"/>
                <a:gd name="connsiteY40" fmla="*/ 502920 h 1412240"/>
                <a:gd name="connsiteX41" fmla="*/ 975360 w 2161540"/>
                <a:gd name="connsiteY41" fmla="*/ 411480 h 1412240"/>
                <a:gd name="connsiteX42" fmla="*/ 886460 w 2161540"/>
                <a:gd name="connsiteY42" fmla="*/ 350520 h 1412240"/>
                <a:gd name="connsiteX43" fmla="*/ 805180 w 2161540"/>
                <a:gd name="connsiteY43" fmla="*/ 259080 h 1412240"/>
                <a:gd name="connsiteX44" fmla="*/ 759460 w 2161540"/>
                <a:gd name="connsiteY44" fmla="*/ 210820 h 1412240"/>
                <a:gd name="connsiteX45" fmla="*/ 701040 w 2161540"/>
                <a:gd name="connsiteY45" fmla="*/ 96520 h 1412240"/>
                <a:gd name="connsiteX46" fmla="*/ 688340 w 2161540"/>
                <a:gd name="connsiteY46" fmla="*/ 78740 h 1412240"/>
                <a:gd name="connsiteX47" fmla="*/ 624840 w 2161540"/>
                <a:gd name="connsiteY47" fmla="*/ 30480 h 1412240"/>
                <a:gd name="connsiteX48" fmla="*/ 556260 w 2161540"/>
                <a:gd name="connsiteY48" fmla="*/ 12700 h 1412240"/>
                <a:gd name="connsiteX49" fmla="*/ 492760 w 2161540"/>
                <a:gd name="connsiteY49" fmla="*/ 0 h 1412240"/>
                <a:gd name="connsiteX50" fmla="*/ 454660 w 2161540"/>
                <a:gd name="connsiteY50" fmla="*/ 20320 h 1412240"/>
                <a:gd name="connsiteX51" fmla="*/ 454660 w 2161540"/>
                <a:gd name="connsiteY51" fmla="*/ 50800 h 1412240"/>
                <a:gd name="connsiteX52" fmla="*/ 505460 w 2161540"/>
                <a:gd name="connsiteY52" fmla="*/ 106680 h 1412240"/>
                <a:gd name="connsiteX53" fmla="*/ 579120 w 2161540"/>
                <a:gd name="connsiteY53"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94629 w 2161540"/>
                <a:gd name="connsiteY19" fmla="*/ 1271186 h 1412240"/>
                <a:gd name="connsiteX20" fmla="*/ 1844556 w 2161540"/>
                <a:gd name="connsiteY20" fmla="*/ 1357905 h 1412240"/>
                <a:gd name="connsiteX21" fmla="*/ 1912620 w 2161540"/>
                <a:gd name="connsiteY21" fmla="*/ 1384300 h 1412240"/>
                <a:gd name="connsiteX22" fmla="*/ 2161540 w 2161540"/>
                <a:gd name="connsiteY22" fmla="*/ 1084580 h 1412240"/>
                <a:gd name="connsiteX23" fmla="*/ 2044700 w 2161540"/>
                <a:gd name="connsiteY23" fmla="*/ 1038860 h 1412240"/>
                <a:gd name="connsiteX24" fmla="*/ 1950720 w 2161540"/>
                <a:gd name="connsiteY24" fmla="*/ 1043940 h 1412240"/>
                <a:gd name="connsiteX25" fmla="*/ 1925320 w 2161540"/>
                <a:gd name="connsiteY25" fmla="*/ 1046480 h 1412240"/>
                <a:gd name="connsiteX26" fmla="*/ 1841500 w 2161540"/>
                <a:gd name="connsiteY26" fmla="*/ 1018540 h 1412240"/>
                <a:gd name="connsiteX27" fmla="*/ 1778000 w 2161540"/>
                <a:gd name="connsiteY27" fmla="*/ 1008380 h 1412240"/>
                <a:gd name="connsiteX28" fmla="*/ 1704340 w 2161540"/>
                <a:gd name="connsiteY28" fmla="*/ 1016000 h 1412240"/>
                <a:gd name="connsiteX29" fmla="*/ 1612900 w 2161540"/>
                <a:gd name="connsiteY29" fmla="*/ 990600 h 1412240"/>
                <a:gd name="connsiteX30" fmla="*/ 1549400 w 2161540"/>
                <a:gd name="connsiteY30" fmla="*/ 980440 h 1412240"/>
                <a:gd name="connsiteX31" fmla="*/ 1468120 w 2161540"/>
                <a:gd name="connsiteY31" fmla="*/ 927100 h 1412240"/>
                <a:gd name="connsiteX32" fmla="*/ 1303020 w 2161540"/>
                <a:gd name="connsiteY32" fmla="*/ 868680 h 1412240"/>
                <a:gd name="connsiteX33" fmla="*/ 1252220 w 2161540"/>
                <a:gd name="connsiteY33" fmla="*/ 843280 h 1412240"/>
                <a:gd name="connsiteX34" fmla="*/ 1236980 w 2161540"/>
                <a:gd name="connsiteY34" fmla="*/ 789940 h 1412240"/>
                <a:gd name="connsiteX35" fmla="*/ 1254760 w 2161540"/>
                <a:gd name="connsiteY35" fmla="*/ 629920 h 1412240"/>
                <a:gd name="connsiteX36" fmla="*/ 1277620 w 2161540"/>
                <a:gd name="connsiteY36" fmla="*/ 609600 h 1412240"/>
                <a:gd name="connsiteX37" fmla="*/ 1203960 w 2161540"/>
                <a:gd name="connsiteY37" fmla="*/ 591820 h 1412240"/>
                <a:gd name="connsiteX38" fmla="*/ 1150620 w 2161540"/>
                <a:gd name="connsiteY38" fmla="*/ 556260 h 1412240"/>
                <a:gd name="connsiteX39" fmla="*/ 1132840 w 2161540"/>
                <a:gd name="connsiteY39" fmla="*/ 543560 h 1412240"/>
                <a:gd name="connsiteX40" fmla="*/ 1087120 w 2161540"/>
                <a:gd name="connsiteY40" fmla="*/ 502920 h 1412240"/>
                <a:gd name="connsiteX41" fmla="*/ 975360 w 2161540"/>
                <a:gd name="connsiteY41" fmla="*/ 411480 h 1412240"/>
                <a:gd name="connsiteX42" fmla="*/ 886460 w 2161540"/>
                <a:gd name="connsiteY42" fmla="*/ 350520 h 1412240"/>
                <a:gd name="connsiteX43" fmla="*/ 805180 w 2161540"/>
                <a:gd name="connsiteY43" fmla="*/ 259080 h 1412240"/>
                <a:gd name="connsiteX44" fmla="*/ 759460 w 2161540"/>
                <a:gd name="connsiteY44" fmla="*/ 210820 h 1412240"/>
                <a:gd name="connsiteX45" fmla="*/ 701040 w 2161540"/>
                <a:gd name="connsiteY45" fmla="*/ 96520 h 1412240"/>
                <a:gd name="connsiteX46" fmla="*/ 688340 w 2161540"/>
                <a:gd name="connsiteY46" fmla="*/ 78740 h 1412240"/>
                <a:gd name="connsiteX47" fmla="*/ 624840 w 2161540"/>
                <a:gd name="connsiteY47" fmla="*/ 30480 h 1412240"/>
                <a:gd name="connsiteX48" fmla="*/ 556260 w 2161540"/>
                <a:gd name="connsiteY48" fmla="*/ 12700 h 1412240"/>
                <a:gd name="connsiteX49" fmla="*/ 492760 w 2161540"/>
                <a:gd name="connsiteY49" fmla="*/ 0 h 1412240"/>
                <a:gd name="connsiteX50" fmla="*/ 454660 w 2161540"/>
                <a:gd name="connsiteY50" fmla="*/ 20320 h 1412240"/>
                <a:gd name="connsiteX51" fmla="*/ 454660 w 2161540"/>
                <a:gd name="connsiteY51" fmla="*/ 50800 h 1412240"/>
                <a:gd name="connsiteX52" fmla="*/ 505460 w 2161540"/>
                <a:gd name="connsiteY52" fmla="*/ 106680 h 1412240"/>
                <a:gd name="connsiteX53" fmla="*/ 579120 w 2161540"/>
                <a:gd name="connsiteY53"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94629 w 2161540"/>
                <a:gd name="connsiteY19" fmla="*/ 1271186 h 1412240"/>
                <a:gd name="connsiteX20" fmla="*/ 1786746 w 2161540"/>
                <a:gd name="connsiteY20" fmla="*/ 1352649 h 1412240"/>
                <a:gd name="connsiteX21" fmla="*/ 1912620 w 2161540"/>
                <a:gd name="connsiteY21" fmla="*/ 1384300 h 1412240"/>
                <a:gd name="connsiteX22" fmla="*/ 2161540 w 2161540"/>
                <a:gd name="connsiteY22" fmla="*/ 1084580 h 1412240"/>
                <a:gd name="connsiteX23" fmla="*/ 2044700 w 2161540"/>
                <a:gd name="connsiteY23" fmla="*/ 1038860 h 1412240"/>
                <a:gd name="connsiteX24" fmla="*/ 1950720 w 2161540"/>
                <a:gd name="connsiteY24" fmla="*/ 1043940 h 1412240"/>
                <a:gd name="connsiteX25" fmla="*/ 1925320 w 2161540"/>
                <a:gd name="connsiteY25" fmla="*/ 1046480 h 1412240"/>
                <a:gd name="connsiteX26" fmla="*/ 1841500 w 2161540"/>
                <a:gd name="connsiteY26" fmla="*/ 1018540 h 1412240"/>
                <a:gd name="connsiteX27" fmla="*/ 1778000 w 2161540"/>
                <a:gd name="connsiteY27" fmla="*/ 1008380 h 1412240"/>
                <a:gd name="connsiteX28" fmla="*/ 1704340 w 2161540"/>
                <a:gd name="connsiteY28" fmla="*/ 1016000 h 1412240"/>
                <a:gd name="connsiteX29" fmla="*/ 1612900 w 2161540"/>
                <a:gd name="connsiteY29" fmla="*/ 990600 h 1412240"/>
                <a:gd name="connsiteX30" fmla="*/ 1549400 w 2161540"/>
                <a:gd name="connsiteY30" fmla="*/ 980440 h 1412240"/>
                <a:gd name="connsiteX31" fmla="*/ 1468120 w 2161540"/>
                <a:gd name="connsiteY31" fmla="*/ 927100 h 1412240"/>
                <a:gd name="connsiteX32" fmla="*/ 1303020 w 2161540"/>
                <a:gd name="connsiteY32" fmla="*/ 868680 h 1412240"/>
                <a:gd name="connsiteX33" fmla="*/ 1252220 w 2161540"/>
                <a:gd name="connsiteY33" fmla="*/ 843280 h 1412240"/>
                <a:gd name="connsiteX34" fmla="*/ 1236980 w 2161540"/>
                <a:gd name="connsiteY34" fmla="*/ 789940 h 1412240"/>
                <a:gd name="connsiteX35" fmla="*/ 1254760 w 2161540"/>
                <a:gd name="connsiteY35" fmla="*/ 629920 h 1412240"/>
                <a:gd name="connsiteX36" fmla="*/ 1277620 w 2161540"/>
                <a:gd name="connsiteY36" fmla="*/ 609600 h 1412240"/>
                <a:gd name="connsiteX37" fmla="*/ 1203960 w 2161540"/>
                <a:gd name="connsiteY37" fmla="*/ 591820 h 1412240"/>
                <a:gd name="connsiteX38" fmla="*/ 1150620 w 2161540"/>
                <a:gd name="connsiteY38" fmla="*/ 556260 h 1412240"/>
                <a:gd name="connsiteX39" fmla="*/ 1132840 w 2161540"/>
                <a:gd name="connsiteY39" fmla="*/ 543560 h 1412240"/>
                <a:gd name="connsiteX40" fmla="*/ 1087120 w 2161540"/>
                <a:gd name="connsiteY40" fmla="*/ 502920 h 1412240"/>
                <a:gd name="connsiteX41" fmla="*/ 975360 w 2161540"/>
                <a:gd name="connsiteY41" fmla="*/ 411480 h 1412240"/>
                <a:gd name="connsiteX42" fmla="*/ 886460 w 2161540"/>
                <a:gd name="connsiteY42" fmla="*/ 350520 h 1412240"/>
                <a:gd name="connsiteX43" fmla="*/ 805180 w 2161540"/>
                <a:gd name="connsiteY43" fmla="*/ 259080 h 1412240"/>
                <a:gd name="connsiteX44" fmla="*/ 759460 w 2161540"/>
                <a:gd name="connsiteY44" fmla="*/ 210820 h 1412240"/>
                <a:gd name="connsiteX45" fmla="*/ 701040 w 2161540"/>
                <a:gd name="connsiteY45" fmla="*/ 96520 h 1412240"/>
                <a:gd name="connsiteX46" fmla="*/ 688340 w 2161540"/>
                <a:gd name="connsiteY46" fmla="*/ 78740 h 1412240"/>
                <a:gd name="connsiteX47" fmla="*/ 624840 w 2161540"/>
                <a:gd name="connsiteY47" fmla="*/ 30480 h 1412240"/>
                <a:gd name="connsiteX48" fmla="*/ 556260 w 2161540"/>
                <a:gd name="connsiteY48" fmla="*/ 12700 h 1412240"/>
                <a:gd name="connsiteX49" fmla="*/ 492760 w 2161540"/>
                <a:gd name="connsiteY49" fmla="*/ 0 h 1412240"/>
                <a:gd name="connsiteX50" fmla="*/ 454660 w 2161540"/>
                <a:gd name="connsiteY50" fmla="*/ 20320 h 1412240"/>
                <a:gd name="connsiteX51" fmla="*/ 454660 w 2161540"/>
                <a:gd name="connsiteY51" fmla="*/ 50800 h 1412240"/>
                <a:gd name="connsiteX52" fmla="*/ 505460 w 2161540"/>
                <a:gd name="connsiteY52" fmla="*/ 106680 h 1412240"/>
                <a:gd name="connsiteX53" fmla="*/ 579120 w 2161540"/>
                <a:gd name="connsiteY53"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94629 w 2161540"/>
                <a:gd name="connsiteY19" fmla="*/ 1271186 h 1412240"/>
                <a:gd name="connsiteX20" fmla="*/ 1784121 w 2161540"/>
                <a:gd name="connsiteY20" fmla="*/ 1326370 h 1412240"/>
                <a:gd name="connsiteX21" fmla="*/ 1912620 w 2161540"/>
                <a:gd name="connsiteY21" fmla="*/ 1384300 h 1412240"/>
                <a:gd name="connsiteX22" fmla="*/ 2161540 w 2161540"/>
                <a:gd name="connsiteY22" fmla="*/ 1084580 h 1412240"/>
                <a:gd name="connsiteX23" fmla="*/ 2044700 w 2161540"/>
                <a:gd name="connsiteY23" fmla="*/ 1038860 h 1412240"/>
                <a:gd name="connsiteX24" fmla="*/ 1950720 w 2161540"/>
                <a:gd name="connsiteY24" fmla="*/ 1043940 h 1412240"/>
                <a:gd name="connsiteX25" fmla="*/ 1925320 w 2161540"/>
                <a:gd name="connsiteY25" fmla="*/ 1046480 h 1412240"/>
                <a:gd name="connsiteX26" fmla="*/ 1841500 w 2161540"/>
                <a:gd name="connsiteY26" fmla="*/ 1018540 h 1412240"/>
                <a:gd name="connsiteX27" fmla="*/ 1778000 w 2161540"/>
                <a:gd name="connsiteY27" fmla="*/ 1008380 h 1412240"/>
                <a:gd name="connsiteX28" fmla="*/ 1704340 w 2161540"/>
                <a:gd name="connsiteY28" fmla="*/ 1016000 h 1412240"/>
                <a:gd name="connsiteX29" fmla="*/ 1612900 w 2161540"/>
                <a:gd name="connsiteY29" fmla="*/ 990600 h 1412240"/>
                <a:gd name="connsiteX30" fmla="*/ 1549400 w 2161540"/>
                <a:gd name="connsiteY30" fmla="*/ 980440 h 1412240"/>
                <a:gd name="connsiteX31" fmla="*/ 1468120 w 2161540"/>
                <a:gd name="connsiteY31" fmla="*/ 927100 h 1412240"/>
                <a:gd name="connsiteX32" fmla="*/ 1303020 w 2161540"/>
                <a:gd name="connsiteY32" fmla="*/ 868680 h 1412240"/>
                <a:gd name="connsiteX33" fmla="*/ 1252220 w 2161540"/>
                <a:gd name="connsiteY33" fmla="*/ 843280 h 1412240"/>
                <a:gd name="connsiteX34" fmla="*/ 1236980 w 2161540"/>
                <a:gd name="connsiteY34" fmla="*/ 789940 h 1412240"/>
                <a:gd name="connsiteX35" fmla="*/ 1254760 w 2161540"/>
                <a:gd name="connsiteY35" fmla="*/ 629920 h 1412240"/>
                <a:gd name="connsiteX36" fmla="*/ 1277620 w 2161540"/>
                <a:gd name="connsiteY36" fmla="*/ 609600 h 1412240"/>
                <a:gd name="connsiteX37" fmla="*/ 1203960 w 2161540"/>
                <a:gd name="connsiteY37" fmla="*/ 591820 h 1412240"/>
                <a:gd name="connsiteX38" fmla="*/ 1150620 w 2161540"/>
                <a:gd name="connsiteY38" fmla="*/ 556260 h 1412240"/>
                <a:gd name="connsiteX39" fmla="*/ 1132840 w 2161540"/>
                <a:gd name="connsiteY39" fmla="*/ 543560 h 1412240"/>
                <a:gd name="connsiteX40" fmla="*/ 1087120 w 2161540"/>
                <a:gd name="connsiteY40" fmla="*/ 502920 h 1412240"/>
                <a:gd name="connsiteX41" fmla="*/ 975360 w 2161540"/>
                <a:gd name="connsiteY41" fmla="*/ 411480 h 1412240"/>
                <a:gd name="connsiteX42" fmla="*/ 886460 w 2161540"/>
                <a:gd name="connsiteY42" fmla="*/ 350520 h 1412240"/>
                <a:gd name="connsiteX43" fmla="*/ 805180 w 2161540"/>
                <a:gd name="connsiteY43" fmla="*/ 259080 h 1412240"/>
                <a:gd name="connsiteX44" fmla="*/ 759460 w 2161540"/>
                <a:gd name="connsiteY44" fmla="*/ 210820 h 1412240"/>
                <a:gd name="connsiteX45" fmla="*/ 701040 w 2161540"/>
                <a:gd name="connsiteY45" fmla="*/ 96520 h 1412240"/>
                <a:gd name="connsiteX46" fmla="*/ 688340 w 2161540"/>
                <a:gd name="connsiteY46" fmla="*/ 78740 h 1412240"/>
                <a:gd name="connsiteX47" fmla="*/ 624840 w 2161540"/>
                <a:gd name="connsiteY47" fmla="*/ 30480 h 1412240"/>
                <a:gd name="connsiteX48" fmla="*/ 556260 w 2161540"/>
                <a:gd name="connsiteY48" fmla="*/ 12700 h 1412240"/>
                <a:gd name="connsiteX49" fmla="*/ 492760 w 2161540"/>
                <a:gd name="connsiteY49" fmla="*/ 0 h 1412240"/>
                <a:gd name="connsiteX50" fmla="*/ 454660 w 2161540"/>
                <a:gd name="connsiteY50" fmla="*/ 20320 h 1412240"/>
                <a:gd name="connsiteX51" fmla="*/ 454660 w 2161540"/>
                <a:gd name="connsiteY51" fmla="*/ 50800 h 1412240"/>
                <a:gd name="connsiteX52" fmla="*/ 505460 w 2161540"/>
                <a:gd name="connsiteY52" fmla="*/ 106680 h 1412240"/>
                <a:gd name="connsiteX53" fmla="*/ 579120 w 2161540"/>
                <a:gd name="connsiteY53" fmla="*/ 147320 h 1412240"/>
                <a:gd name="connsiteX0" fmla="*/ 579120 w 2161540"/>
                <a:gd name="connsiteY0" fmla="*/ 147320 h 1412240"/>
                <a:gd name="connsiteX1" fmla="*/ 452120 w 2161540"/>
                <a:gd name="connsiteY1" fmla="*/ 195580 h 1412240"/>
                <a:gd name="connsiteX2" fmla="*/ 335280 w 2161540"/>
                <a:gd name="connsiteY2" fmla="*/ 309880 h 1412240"/>
                <a:gd name="connsiteX3" fmla="*/ 304800 w 2161540"/>
                <a:gd name="connsiteY3" fmla="*/ 299720 h 1412240"/>
                <a:gd name="connsiteX4" fmla="*/ 261620 w 2161540"/>
                <a:gd name="connsiteY4" fmla="*/ 350520 h 1412240"/>
                <a:gd name="connsiteX5" fmla="*/ 246380 w 2161540"/>
                <a:gd name="connsiteY5" fmla="*/ 441960 h 1412240"/>
                <a:gd name="connsiteX6" fmla="*/ 210820 w 2161540"/>
                <a:gd name="connsiteY6" fmla="*/ 487680 h 1412240"/>
                <a:gd name="connsiteX7" fmla="*/ 99060 w 2161540"/>
                <a:gd name="connsiteY7" fmla="*/ 632460 h 1412240"/>
                <a:gd name="connsiteX8" fmla="*/ 53340 w 2161540"/>
                <a:gd name="connsiteY8" fmla="*/ 693420 h 1412240"/>
                <a:gd name="connsiteX9" fmla="*/ 0 w 2161540"/>
                <a:gd name="connsiteY9" fmla="*/ 904240 h 1412240"/>
                <a:gd name="connsiteX10" fmla="*/ 5080 w 2161540"/>
                <a:gd name="connsiteY10" fmla="*/ 916940 h 1412240"/>
                <a:gd name="connsiteX11" fmla="*/ 86360 w 2161540"/>
                <a:gd name="connsiteY11" fmla="*/ 947420 h 1412240"/>
                <a:gd name="connsiteX12" fmla="*/ 218440 w 2161540"/>
                <a:gd name="connsiteY12" fmla="*/ 970280 h 1412240"/>
                <a:gd name="connsiteX13" fmla="*/ 370840 w 2161540"/>
                <a:gd name="connsiteY13" fmla="*/ 916940 h 1412240"/>
                <a:gd name="connsiteX14" fmla="*/ 452120 w 2161540"/>
                <a:gd name="connsiteY14" fmla="*/ 1041400 h 1412240"/>
                <a:gd name="connsiteX15" fmla="*/ 1102360 w 2161540"/>
                <a:gd name="connsiteY15" fmla="*/ 1234440 h 1412240"/>
                <a:gd name="connsiteX16" fmla="*/ 1206500 w 2161540"/>
                <a:gd name="connsiteY16" fmla="*/ 1277620 h 1412240"/>
                <a:gd name="connsiteX17" fmla="*/ 1668780 w 2161540"/>
                <a:gd name="connsiteY17" fmla="*/ 1412240 h 1412240"/>
                <a:gd name="connsiteX18" fmla="*/ 1704340 w 2161540"/>
                <a:gd name="connsiteY18" fmla="*/ 1285240 h 1412240"/>
                <a:gd name="connsiteX19" fmla="*/ 1768354 w 2161540"/>
                <a:gd name="connsiteY19" fmla="*/ 1273814 h 1412240"/>
                <a:gd name="connsiteX20" fmla="*/ 1784121 w 2161540"/>
                <a:gd name="connsiteY20" fmla="*/ 1326370 h 1412240"/>
                <a:gd name="connsiteX21" fmla="*/ 1912620 w 2161540"/>
                <a:gd name="connsiteY21" fmla="*/ 1384300 h 1412240"/>
                <a:gd name="connsiteX22" fmla="*/ 2161540 w 2161540"/>
                <a:gd name="connsiteY22" fmla="*/ 1084580 h 1412240"/>
                <a:gd name="connsiteX23" fmla="*/ 2044700 w 2161540"/>
                <a:gd name="connsiteY23" fmla="*/ 1038860 h 1412240"/>
                <a:gd name="connsiteX24" fmla="*/ 1950720 w 2161540"/>
                <a:gd name="connsiteY24" fmla="*/ 1043940 h 1412240"/>
                <a:gd name="connsiteX25" fmla="*/ 1925320 w 2161540"/>
                <a:gd name="connsiteY25" fmla="*/ 1046480 h 1412240"/>
                <a:gd name="connsiteX26" fmla="*/ 1841500 w 2161540"/>
                <a:gd name="connsiteY26" fmla="*/ 1018540 h 1412240"/>
                <a:gd name="connsiteX27" fmla="*/ 1778000 w 2161540"/>
                <a:gd name="connsiteY27" fmla="*/ 1008380 h 1412240"/>
                <a:gd name="connsiteX28" fmla="*/ 1704340 w 2161540"/>
                <a:gd name="connsiteY28" fmla="*/ 1016000 h 1412240"/>
                <a:gd name="connsiteX29" fmla="*/ 1612900 w 2161540"/>
                <a:gd name="connsiteY29" fmla="*/ 990600 h 1412240"/>
                <a:gd name="connsiteX30" fmla="*/ 1549400 w 2161540"/>
                <a:gd name="connsiteY30" fmla="*/ 980440 h 1412240"/>
                <a:gd name="connsiteX31" fmla="*/ 1468120 w 2161540"/>
                <a:gd name="connsiteY31" fmla="*/ 927100 h 1412240"/>
                <a:gd name="connsiteX32" fmla="*/ 1303020 w 2161540"/>
                <a:gd name="connsiteY32" fmla="*/ 868680 h 1412240"/>
                <a:gd name="connsiteX33" fmla="*/ 1252220 w 2161540"/>
                <a:gd name="connsiteY33" fmla="*/ 843280 h 1412240"/>
                <a:gd name="connsiteX34" fmla="*/ 1236980 w 2161540"/>
                <a:gd name="connsiteY34" fmla="*/ 789940 h 1412240"/>
                <a:gd name="connsiteX35" fmla="*/ 1254760 w 2161540"/>
                <a:gd name="connsiteY35" fmla="*/ 629920 h 1412240"/>
                <a:gd name="connsiteX36" fmla="*/ 1277620 w 2161540"/>
                <a:gd name="connsiteY36" fmla="*/ 609600 h 1412240"/>
                <a:gd name="connsiteX37" fmla="*/ 1203960 w 2161540"/>
                <a:gd name="connsiteY37" fmla="*/ 591820 h 1412240"/>
                <a:gd name="connsiteX38" fmla="*/ 1150620 w 2161540"/>
                <a:gd name="connsiteY38" fmla="*/ 556260 h 1412240"/>
                <a:gd name="connsiteX39" fmla="*/ 1132840 w 2161540"/>
                <a:gd name="connsiteY39" fmla="*/ 543560 h 1412240"/>
                <a:gd name="connsiteX40" fmla="*/ 1087120 w 2161540"/>
                <a:gd name="connsiteY40" fmla="*/ 502920 h 1412240"/>
                <a:gd name="connsiteX41" fmla="*/ 975360 w 2161540"/>
                <a:gd name="connsiteY41" fmla="*/ 411480 h 1412240"/>
                <a:gd name="connsiteX42" fmla="*/ 886460 w 2161540"/>
                <a:gd name="connsiteY42" fmla="*/ 350520 h 1412240"/>
                <a:gd name="connsiteX43" fmla="*/ 805180 w 2161540"/>
                <a:gd name="connsiteY43" fmla="*/ 259080 h 1412240"/>
                <a:gd name="connsiteX44" fmla="*/ 759460 w 2161540"/>
                <a:gd name="connsiteY44" fmla="*/ 210820 h 1412240"/>
                <a:gd name="connsiteX45" fmla="*/ 701040 w 2161540"/>
                <a:gd name="connsiteY45" fmla="*/ 96520 h 1412240"/>
                <a:gd name="connsiteX46" fmla="*/ 688340 w 2161540"/>
                <a:gd name="connsiteY46" fmla="*/ 78740 h 1412240"/>
                <a:gd name="connsiteX47" fmla="*/ 624840 w 2161540"/>
                <a:gd name="connsiteY47" fmla="*/ 30480 h 1412240"/>
                <a:gd name="connsiteX48" fmla="*/ 556260 w 2161540"/>
                <a:gd name="connsiteY48" fmla="*/ 12700 h 1412240"/>
                <a:gd name="connsiteX49" fmla="*/ 492760 w 2161540"/>
                <a:gd name="connsiteY49" fmla="*/ 0 h 1412240"/>
                <a:gd name="connsiteX50" fmla="*/ 454660 w 2161540"/>
                <a:gd name="connsiteY50" fmla="*/ 20320 h 1412240"/>
                <a:gd name="connsiteX51" fmla="*/ 454660 w 2161540"/>
                <a:gd name="connsiteY51" fmla="*/ 50800 h 1412240"/>
                <a:gd name="connsiteX52" fmla="*/ 505460 w 2161540"/>
                <a:gd name="connsiteY52" fmla="*/ 106680 h 1412240"/>
                <a:gd name="connsiteX53" fmla="*/ 579120 w 2161540"/>
                <a:gd name="connsiteY53" fmla="*/ 147320 h 1412240"/>
                <a:gd name="connsiteX0" fmla="*/ 618710 w 2201130"/>
                <a:gd name="connsiteY0" fmla="*/ 147320 h 1412240"/>
                <a:gd name="connsiteX1" fmla="*/ 491710 w 2201130"/>
                <a:gd name="connsiteY1" fmla="*/ 195580 h 1412240"/>
                <a:gd name="connsiteX2" fmla="*/ 374870 w 2201130"/>
                <a:gd name="connsiteY2" fmla="*/ 309880 h 1412240"/>
                <a:gd name="connsiteX3" fmla="*/ 344390 w 2201130"/>
                <a:gd name="connsiteY3" fmla="*/ 299720 h 1412240"/>
                <a:gd name="connsiteX4" fmla="*/ 301210 w 2201130"/>
                <a:gd name="connsiteY4" fmla="*/ 350520 h 1412240"/>
                <a:gd name="connsiteX5" fmla="*/ 285970 w 2201130"/>
                <a:gd name="connsiteY5" fmla="*/ 441960 h 1412240"/>
                <a:gd name="connsiteX6" fmla="*/ 250410 w 2201130"/>
                <a:gd name="connsiteY6" fmla="*/ 487680 h 1412240"/>
                <a:gd name="connsiteX7" fmla="*/ 138650 w 2201130"/>
                <a:gd name="connsiteY7" fmla="*/ 632460 h 1412240"/>
                <a:gd name="connsiteX8" fmla="*/ 92930 w 2201130"/>
                <a:gd name="connsiteY8" fmla="*/ 693420 h 1412240"/>
                <a:gd name="connsiteX9" fmla="*/ 39590 w 2201130"/>
                <a:gd name="connsiteY9" fmla="*/ 904240 h 1412240"/>
                <a:gd name="connsiteX10" fmla="*/ 0 w 2201130"/>
                <a:gd name="connsiteY10" fmla="*/ 924823 h 1412240"/>
                <a:gd name="connsiteX11" fmla="*/ 125950 w 2201130"/>
                <a:gd name="connsiteY11" fmla="*/ 947420 h 1412240"/>
                <a:gd name="connsiteX12" fmla="*/ 258030 w 2201130"/>
                <a:gd name="connsiteY12" fmla="*/ 970280 h 1412240"/>
                <a:gd name="connsiteX13" fmla="*/ 410430 w 2201130"/>
                <a:gd name="connsiteY13" fmla="*/ 916940 h 1412240"/>
                <a:gd name="connsiteX14" fmla="*/ 491710 w 2201130"/>
                <a:gd name="connsiteY14" fmla="*/ 1041400 h 1412240"/>
                <a:gd name="connsiteX15" fmla="*/ 1141950 w 2201130"/>
                <a:gd name="connsiteY15" fmla="*/ 1234440 h 1412240"/>
                <a:gd name="connsiteX16" fmla="*/ 1246090 w 2201130"/>
                <a:gd name="connsiteY16" fmla="*/ 1277620 h 1412240"/>
                <a:gd name="connsiteX17" fmla="*/ 1708370 w 2201130"/>
                <a:gd name="connsiteY17" fmla="*/ 1412240 h 1412240"/>
                <a:gd name="connsiteX18" fmla="*/ 1743930 w 2201130"/>
                <a:gd name="connsiteY18" fmla="*/ 1285240 h 1412240"/>
                <a:gd name="connsiteX19" fmla="*/ 1807944 w 2201130"/>
                <a:gd name="connsiteY19" fmla="*/ 1273814 h 1412240"/>
                <a:gd name="connsiteX20" fmla="*/ 1823711 w 2201130"/>
                <a:gd name="connsiteY20" fmla="*/ 1326370 h 1412240"/>
                <a:gd name="connsiteX21" fmla="*/ 1952210 w 2201130"/>
                <a:gd name="connsiteY21" fmla="*/ 1384300 h 1412240"/>
                <a:gd name="connsiteX22" fmla="*/ 2201130 w 2201130"/>
                <a:gd name="connsiteY22" fmla="*/ 1084580 h 1412240"/>
                <a:gd name="connsiteX23" fmla="*/ 2084290 w 2201130"/>
                <a:gd name="connsiteY23" fmla="*/ 1038860 h 1412240"/>
                <a:gd name="connsiteX24" fmla="*/ 1990310 w 2201130"/>
                <a:gd name="connsiteY24" fmla="*/ 1043940 h 1412240"/>
                <a:gd name="connsiteX25" fmla="*/ 1964910 w 2201130"/>
                <a:gd name="connsiteY25" fmla="*/ 1046480 h 1412240"/>
                <a:gd name="connsiteX26" fmla="*/ 1881090 w 2201130"/>
                <a:gd name="connsiteY26" fmla="*/ 1018540 h 1412240"/>
                <a:gd name="connsiteX27" fmla="*/ 1817590 w 2201130"/>
                <a:gd name="connsiteY27" fmla="*/ 1008380 h 1412240"/>
                <a:gd name="connsiteX28" fmla="*/ 1743930 w 2201130"/>
                <a:gd name="connsiteY28" fmla="*/ 1016000 h 1412240"/>
                <a:gd name="connsiteX29" fmla="*/ 1652490 w 2201130"/>
                <a:gd name="connsiteY29" fmla="*/ 990600 h 1412240"/>
                <a:gd name="connsiteX30" fmla="*/ 1588990 w 2201130"/>
                <a:gd name="connsiteY30" fmla="*/ 980440 h 1412240"/>
                <a:gd name="connsiteX31" fmla="*/ 1507710 w 2201130"/>
                <a:gd name="connsiteY31" fmla="*/ 927100 h 1412240"/>
                <a:gd name="connsiteX32" fmla="*/ 1342610 w 2201130"/>
                <a:gd name="connsiteY32" fmla="*/ 868680 h 1412240"/>
                <a:gd name="connsiteX33" fmla="*/ 1291810 w 2201130"/>
                <a:gd name="connsiteY33" fmla="*/ 843280 h 1412240"/>
                <a:gd name="connsiteX34" fmla="*/ 1276570 w 2201130"/>
                <a:gd name="connsiteY34" fmla="*/ 789940 h 1412240"/>
                <a:gd name="connsiteX35" fmla="*/ 1294350 w 2201130"/>
                <a:gd name="connsiteY35" fmla="*/ 629920 h 1412240"/>
                <a:gd name="connsiteX36" fmla="*/ 1317210 w 2201130"/>
                <a:gd name="connsiteY36" fmla="*/ 609600 h 1412240"/>
                <a:gd name="connsiteX37" fmla="*/ 1243550 w 2201130"/>
                <a:gd name="connsiteY37" fmla="*/ 591820 h 1412240"/>
                <a:gd name="connsiteX38" fmla="*/ 1190210 w 2201130"/>
                <a:gd name="connsiteY38" fmla="*/ 556260 h 1412240"/>
                <a:gd name="connsiteX39" fmla="*/ 1172430 w 2201130"/>
                <a:gd name="connsiteY39" fmla="*/ 543560 h 1412240"/>
                <a:gd name="connsiteX40" fmla="*/ 1126710 w 2201130"/>
                <a:gd name="connsiteY40" fmla="*/ 502920 h 1412240"/>
                <a:gd name="connsiteX41" fmla="*/ 1014950 w 2201130"/>
                <a:gd name="connsiteY41" fmla="*/ 411480 h 1412240"/>
                <a:gd name="connsiteX42" fmla="*/ 926050 w 2201130"/>
                <a:gd name="connsiteY42" fmla="*/ 350520 h 1412240"/>
                <a:gd name="connsiteX43" fmla="*/ 844770 w 2201130"/>
                <a:gd name="connsiteY43" fmla="*/ 259080 h 1412240"/>
                <a:gd name="connsiteX44" fmla="*/ 799050 w 2201130"/>
                <a:gd name="connsiteY44" fmla="*/ 210820 h 1412240"/>
                <a:gd name="connsiteX45" fmla="*/ 740630 w 2201130"/>
                <a:gd name="connsiteY45" fmla="*/ 96520 h 1412240"/>
                <a:gd name="connsiteX46" fmla="*/ 727930 w 2201130"/>
                <a:gd name="connsiteY46" fmla="*/ 78740 h 1412240"/>
                <a:gd name="connsiteX47" fmla="*/ 664430 w 2201130"/>
                <a:gd name="connsiteY47" fmla="*/ 30480 h 1412240"/>
                <a:gd name="connsiteX48" fmla="*/ 595850 w 2201130"/>
                <a:gd name="connsiteY48" fmla="*/ 12700 h 1412240"/>
                <a:gd name="connsiteX49" fmla="*/ 532350 w 2201130"/>
                <a:gd name="connsiteY49" fmla="*/ 0 h 1412240"/>
                <a:gd name="connsiteX50" fmla="*/ 494250 w 2201130"/>
                <a:gd name="connsiteY50" fmla="*/ 20320 h 1412240"/>
                <a:gd name="connsiteX51" fmla="*/ 494250 w 2201130"/>
                <a:gd name="connsiteY51" fmla="*/ 50800 h 1412240"/>
                <a:gd name="connsiteX52" fmla="*/ 545050 w 2201130"/>
                <a:gd name="connsiteY52" fmla="*/ 106680 h 1412240"/>
                <a:gd name="connsiteX53" fmla="*/ 618710 w 2201130"/>
                <a:gd name="connsiteY53" fmla="*/ 147320 h 1412240"/>
                <a:gd name="connsiteX0" fmla="*/ 623790 w 2206210"/>
                <a:gd name="connsiteY0" fmla="*/ 147320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98010 w 2206210"/>
                <a:gd name="connsiteY8" fmla="*/ 693420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499330 w 2206210"/>
                <a:gd name="connsiteY51" fmla="*/ 50800 h 1412240"/>
                <a:gd name="connsiteX52" fmla="*/ 550130 w 2206210"/>
                <a:gd name="connsiteY52" fmla="*/ 106680 h 1412240"/>
                <a:gd name="connsiteX53" fmla="*/ 623790 w 2206210"/>
                <a:gd name="connsiteY53" fmla="*/ 147320 h 1412240"/>
                <a:gd name="connsiteX0" fmla="*/ 623790 w 2206210"/>
                <a:gd name="connsiteY0" fmla="*/ 147320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499330 w 2206210"/>
                <a:gd name="connsiteY51" fmla="*/ 50800 h 1412240"/>
                <a:gd name="connsiteX52" fmla="*/ 550130 w 2206210"/>
                <a:gd name="connsiteY52" fmla="*/ 106680 h 1412240"/>
                <a:gd name="connsiteX53" fmla="*/ 623790 w 2206210"/>
                <a:gd name="connsiteY53" fmla="*/ 147320 h 1412240"/>
                <a:gd name="connsiteX0" fmla="*/ 623790 w 2206210"/>
                <a:gd name="connsiteY0" fmla="*/ 147320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499330 w 2206210"/>
                <a:gd name="connsiteY51" fmla="*/ 50800 h 1412240"/>
                <a:gd name="connsiteX52" fmla="*/ 550133 w 2206210"/>
                <a:gd name="connsiteY52" fmla="*/ 106680 h 1412240"/>
                <a:gd name="connsiteX53" fmla="*/ 623790 w 2206210"/>
                <a:gd name="connsiteY53" fmla="*/ 147320 h 1412240"/>
                <a:gd name="connsiteX0" fmla="*/ 567970 w 2206210"/>
                <a:gd name="connsiteY0" fmla="*/ 166736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499330 w 2206210"/>
                <a:gd name="connsiteY51" fmla="*/ 50800 h 1412240"/>
                <a:gd name="connsiteX52" fmla="*/ 550133 w 2206210"/>
                <a:gd name="connsiteY52" fmla="*/ 106680 h 1412240"/>
                <a:gd name="connsiteX53" fmla="*/ 567970 w 2206210"/>
                <a:gd name="connsiteY53" fmla="*/ 166736 h 1412240"/>
                <a:gd name="connsiteX0" fmla="*/ 567970 w 2206210"/>
                <a:gd name="connsiteY0" fmla="*/ 166736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499330 w 2206210"/>
                <a:gd name="connsiteY51" fmla="*/ 50800 h 1412240"/>
                <a:gd name="connsiteX52" fmla="*/ 671491 w 2206210"/>
                <a:gd name="connsiteY52" fmla="*/ 235317 h 1412240"/>
                <a:gd name="connsiteX53" fmla="*/ 567970 w 2206210"/>
                <a:gd name="connsiteY53" fmla="*/ 166736 h 1412240"/>
                <a:gd name="connsiteX0" fmla="*/ 567970 w 2206210"/>
                <a:gd name="connsiteY0" fmla="*/ 166736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499330 w 2206210"/>
                <a:gd name="connsiteY50" fmla="*/ 20320 h 1412240"/>
                <a:gd name="connsiteX51" fmla="*/ 688648 w 2206210"/>
                <a:gd name="connsiteY51" fmla="*/ 303218 h 1412240"/>
                <a:gd name="connsiteX52" fmla="*/ 671491 w 2206210"/>
                <a:gd name="connsiteY52" fmla="*/ 235317 h 1412240"/>
                <a:gd name="connsiteX53" fmla="*/ 567970 w 2206210"/>
                <a:gd name="connsiteY53" fmla="*/ 166736 h 1412240"/>
                <a:gd name="connsiteX0" fmla="*/ 567970 w 2206210"/>
                <a:gd name="connsiteY0" fmla="*/ 166736 h 1412240"/>
                <a:gd name="connsiteX1" fmla="*/ 496790 w 2206210"/>
                <a:gd name="connsiteY1" fmla="*/ 195580 h 1412240"/>
                <a:gd name="connsiteX2" fmla="*/ 379950 w 2206210"/>
                <a:gd name="connsiteY2" fmla="*/ 309880 h 1412240"/>
                <a:gd name="connsiteX3" fmla="*/ 349470 w 2206210"/>
                <a:gd name="connsiteY3" fmla="*/ 299720 h 1412240"/>
                <a:gd name="connsiteX4" fmla="*/ 306290 w 2206210"/>
                <a:gd name="connsiteY4" fmla="*/ 350520 h 1412240"/>
                <a:gd name="connsiteX5" fmla="*/ 291050 w 2206210"/>
                <a:gd name="connsiteY5" fmla="*/ 441960 h 1412240"/>
                <a:gd name="connsiteX6" fmla="*/ 255490 w 2206210"/>
                <a:gd name="connsiteY6" fmla="*/ 487680 h 1412240"/>
                <a:gd name="connsiteX7" fmla="*/ 143730 w 2206210"/>
                <a:gd name="connsiteY7" fmla="*/ 632460 h 1412240"/>
                <a:gd name="connsiteX8" fmla="*/ 87502 w 2206210"/>
                <a:gd name="connsiteY8" fmla="*/ 688163 h 1412240"/>
                <a:gd name="connsiteX9" fmla="*/ 0 w 2206210"/>
                <a:gd name="connsiteY9" fmla="*/ 864822 h 1412240"/>
                <a:gd name="connsiteX10" fmla="*/ 5080 w 2206210"/>
                <a:gd name="connsiteY10" fmla="*/ 924823 h 1412240"/>
                <a:gd name="connsiteX11" fmla="*/ 131030 w 2206210"/>
                <a:gd name="connsiteY11" fmla="*/ 947420 h 1412240"/>
                <a:gd name="connsiteX12" fmla="*/ 263110 w 2206210"/>
                <a:gd name="connsiteY12" fmla="*/ 970280 h 1412240"/>
                <a:gd name="connsiteX13" fmla="*/ 415510 w 2206210"/>
                <a:gd name="connsiteY13" fmla="*/ 916940 h 1412240"/>
                <a:gd name="connsiteX14" fmla="*/ 496790 w 2206210"/>
                <a:gd name="connsiteY14" fmla="*/ 1041400 h 1412240"/>
                <a:gd name="connsiteX15" fmla="*/ 1147030 w 2206210"/>
                <a:gd name="connsiteY15" fmla="*/ 1234440 h 1412240"/>
                <a:gd name="connsiteX16" fmla="*/ 1251170 w 2206210"/>
                <a:gd name="connsiteY16" fmla="*/ 1277620 h 1412240"/>
                <a:gd name="connsiteX17" fmla="*/ 1713450 w 2206210"/>
                <a:gd name="connsiteY17" fmla="*/ 1412240 h 1412240"/>
                <a:gd name="connsiteX18" fmla="*/ 1749010 w 2206210"/>
                <a:gd name="connsiteY18" fmla="*/ 1285240 h 1412240"/>
                <a:gd name="connsiteX19" fmla="*/ 1813024 w 2206210"/>
                <a:gd name="connsiteY19" fmla="*/ 1273814 h 1412240"/>
                <a:gd name="connsiteX20" fmla="*/ 1828791 w 2206210"/>
                <a:gd name="connsiteY20" fmla="*/ 1326370 h 1412240"/>
                <a:gd name="connsiteX21" fmla="*/ 1957290 w 2206210"/>
                <a:gd name="connsiteY21" fmla="*/ 1384300 h 1412240"/>
                <a:gd name="connsiteX22" fmla="*/ 2206210 w 2206210"/>
                <a:gd name="connsiteY22" fmla="*/ 1084580 h 1412240"/>
                <a:gd name="connsiteX23" fmla="*/ 2089370 w 2206210"/>
                <a:gd name="connsiteY23" fmla="*/ 1038860 h 1412240"/>
                <a:gd name="connsiteX24" fmla="*/ 1995390 w 2206210"/>
                <a:gd name="connsiteY24" fmla="*/ 1043940 h 1412240"/>
                <a:gd name="connsiteX25" fmla="*/ 1969990 w 2206210"/>
                <a:gd name="connsiteY25" fmla="*/ 1046480 h 1412240"/>
                <a:gd name="connsiteX26" fmla="*/ 1886170 w 2206210"/>
                <a:gd name="connsiteY26" fmla="*/ 1018540 h 1412240"/>
                <a:gd name="connsiteX27" fmla="*/ 1822670 w 2206210"/>
                <a:gd name="connsiteY27" fmla="*/ 1008380 h 1412240"/>
                <a:gd name="connsiteX28" fmla="*/ 1749010 w 2206210"/>
                <a:gd name="connsiteY28" fmla="*/ 1016000 h 1412240"/>
                <a:gd name="connsiteX29" fmla="*/ 1657570 w 2206210"/>
                <a:gd name="connsiteY29" fmla="*/ 990600 h 1412240"/>
                <a:gd name="connsiteX30" fmla="*/ 1594070 w 2206210"/>
                <a:gd name="connsiteY30" fmla="*/ 980440 h 1412240"/>
                <a:gd name="connsiteX31" fmla="*/ 1512790 w 2206210"/>
                <a:gd name="connsiteY31" fmla="*/ 927100 h 1412240"/>
                <a:gd name="connsiteX32" fmla="*/ 1347690 w 2206210"/>
                <a:gd name="connsiteY32" fmla="*/ 868680 h 1412240"/>
                <a:gd name="connsiteX33" fmla="*/ 1296890 w 2206210"/>
                <a:gd name="connsiteY33" fmla="*/ 843280 h 1412240"/>
                <a:gd name="connsiteX34" fmla="*/ 1281650 w 2206210"/>
                <a:gd name="connsiteY34" fmla="*/ 789940 h 1412240"/>
                <a:gd name="connsiteX35" fmla="*/ 1299430 w 2206210"/>
                <a:gd name="connsiteY35" fmla="*/ 629920 h 1412240"/>
                <a:gd name="connsiteX36" fmla="*/ 1322290 w 2206210"/>
                <a:gd name="connsiteY36" fmla="*/ 609600 h 1412240"/>
                <a:gd name="connsiteX37" fmla="*/ 1248630 w 2206210"/>
                <a:gd name="connsiteY37" fmla="*/ 591820 h 1412240"/>
                <a:gd name="connsiteX38" fmla="*/ 1195290 w 2206210"/>
                <a:gd name="connsiteY38" fmla="*/ 556260 h 1412240"/>
                <a:gd name="connsiteX39" fmla="*/ 1177510 w 2206210"/>
                <a:gd name="connsiteY39" fmla="*/ 543560 h 1412240"/>
                <a:gd name="connsiteX40" fmla="*/ 1131790 w 2206210"/>
                <a:gd name="connsiteY40" fmla="*/ 502920 h 1412240"/>
                <a:gd name="connsiteX41" fmla="*/ 1020030 w 2206210"/>
                <a:gd name="connsiteY41" fmla="*/ 411480 h 1412240"/>
                <a:gd name="connsiteX42" fmla="*/ 931130 w 2206210"/>
                <a:gd name="connsiteY42" fmla="*/ 350520 h 1412240"/>
                <a:gd name="connsiteX43" fmla="*/ 849850 w 2206210"/>
                <a:gd name="connsiteY43" fmla="*/ 259080 h 1412240"/>
                <a:gd name="connsiteX44" fmla="*/ 804130 w 2206210"/>
                <a:gd name="connsiteY44" fmla="*/ 210820 h 1412240"/>
                <a:gd name="connsiteX45" fmla="*/ 745710 w 2206210"/>
                <a:gd name="connsiteY45" fmla="*/ 96520 h 1412240"/>
                <a:gd name="connsiteX46" fmla="*/ 733010 w 2206210"/>
                <a:gd name="connsiteY46" fmla="*/ 78740 h 1412240"/>
                <a:gd name="connsiteX47" fmla="*/ 669510 w 2206210"/>
                <a:gd name="connsiteY47" fmla="*/ 30480 h 1412240"/>
                <a:gd name="connsiteX48" fmla="*/ 600930 w 2206210"/>
                <a:gd name="connsiteY48" fmla="*/ 12700 h 1412240"/>
                <a:gd name="connsiteX49" fmla="*/ 537430 w 2206210"/>
                <a:gd name="connsiteY49" fmla="*/ 0 h 1412240"/>
                <a:gd name="connsiteX50" fmla="*/ 654669 w 2206210"/>
                <a:gd name="connsiteY50" fmla="*/ 413512 h 1412240"/>
                <a:gd name="connsiteX51" fmla="*/ 688648 w 2206210"/>
                <a:gd name="connsiteY51" fmla="*/ 303218 h 1412240"/>
                <a:gd name="connsiteX52" fmla="*/ 671491 w 2206210"/>
                <a:gd name="connsiteY52" fmla="*/ 235317 h 1412240"/>
                <a:gd name="connsiteX53" fmla="*/ 567970 w 2206210"/>
                <a:gd name="connsiteY53" fmla="*/ 166736 h 1412240"/>
                <a:gd name="connsiteX0" fmla="*/ 567970 w 2206210"/>
                <a:gd name="connsiteY0" fmla="*/ 154036 h 1399540"/>
                <a:gd name="connsiteX1" fmla="*/ 496790 w 2206210"/>
                <a:gd name="connsiteY1" fmla="*/ 182880 h 1399540"/>
                <a:gd name="connsiteX2" fmla="*/ 379950 w 2206210"/>
                <a:gd name="connsiteY2" fmla="*/ 297180 h 1399540"/>
                <a:gd name="connsiteX3" fmla="*/ 349470 w 2206210"/>
                <a:gd name="connsiteY3" fmla="*/ 287020 h 1399540"/>
                <a:gd name="connsiteX4" fmla="*/ 306290 w 2206210"/>
                <a:gd name="connsiteY4" fmla="*/ 337820 h 1399540"/>
                <a:gd name="connsiteX5" fmla="*/ 291050 w 2206210"/>
                <a:gd name="connsiteY5" fmla="*/ 429260 h 1399540"/>
                <a:gd name="connsiteX6" fmla="*/ 255490 w 2206210"/>
                <a:gd name="connsiteY6" fmla="*/ 474980 h 1399540"/>
                <a:gd name="connsiteX7" fmla="*/ 143730 w 2206210"/>
                <a:gd name="connsiteY7" fmla="*/ 619760 h 1399540"/>
                <a:gd name="connsiteX8" fmla="*/ 87502 w 2206210"/>
                <a:gd name="connsiteY8" fmla="*/ 675463 h 1399540"/>
                <a:gd name="connsiteX9" fmla="*/ 0 w 2206210"/>
                <a:gd name="connsiteY9" fmla="*/ 852122 h 1399540"/>
                <a:gd name="connsiteX10" fmla="*/ 5080 w 2206210"/>
                <a:gd name="connsiteY10" fmla="*/ 912123 h 1399540"/>
                <a:gd name="connsiteX11" fmla="*/ 131030 w 2206210"/>
                <a:gd name="connsiteY11" fmla="*/ 934720 h 1399540"/>
                <a:gd name="connsiteX12" fmla="*/ 263110 w 2206210"/>
                <a:gd name="connsiteY12" fmla="*/ 957580 h 1399540"/>
                <a:gd name="connsiteX13" fmla="*/ 415510 w 2206210"/>
                <a:gd name="connsiteY13" fmla="*/ 904240 h 1399540"/>
                <a:gd name="connsiteX14" fmla="*/ 496790 w 2206210"/>
                <a:gd name="connsiteY14" fmla="*/ 1028700 h 1399540"/>
                <a:gd name="connsiteX15" fmla="*/ 1147030 w 2206210"/>
                <a:gd name="connsiteY15" fmla="*/ 1221740 h 1399540"/>
                <a:gd name="connsiteX16" fmla="*/ 1251170 w 2206210"/>
                <a:gd name="connsiteY16" fmla="*/ 1264920 h 1399540"/>
                <a:gd name="connsiteX17" fmla="*/ 1713450 w 2206210"/>
                <a:gd name="connsiteY17" fmla="*/ 1399540 h 1399540"/>
                <a:gd name="connsiteX18" fmla="*/ 1749010 w 2206210"/>
                <a:gd name="connsiteY18" fmla="*/ 1272540 h 1399540"/>
                <a:gd name="connsiteX19" fmla="*/ 1813024 w 2206210"/>
                <a:gd name="connsiteY19" fmla="*/ 1261114 h 1399540"/>
                <a:gd name="connsiteX20" fmla="*/ 1828791 w 2206210"/>
                <a:gd name="connsiteY20" fmla="*/ 1313670 h 1399540"/>
                <a:gd name="connsiteX21" fmla="*/ 1957290 w 2206210"/>
                <a:gd name="connsiteY21" fmla="*/ 1371600 h 1399540"/>
                <a:gd name="connsiteX22" fmla="*/ 2206210 w 2206210"/>
                <a:gd name="connsiteY22" fmla="*/ 1071880 h 1399540"/>
                <a:gd name="connsiteX23" fmla="*/ 2089370 w 2206210"/>
                <a:gd name="connsiteY23" fmla="*/ 1026160 h 1399540"/>
                <a:gd name="connsiteX24" fmla="*/ 1995390 w 2206210"/>
                <a:gd name="connsiteY24" fmla="*/ 1031240 h 1399540"/>
                <a:gd name="connsiteX25" fmla="*/ 1969990 w 2206210"/>
                <a:gd name="connsiteY25" fmla="*/ 1033780 h 1399540"/>
                <a:gd name="connsiteX26" fmla="*/ 1886170 w 2206210"/>
                <a:gd name="connsiteY26" fmla="*/ 1005840 h 1399540"/>
                <a:gd name="connsiteX27" fmla="*/ 1822670 w 2206210"/>
                <a:gd name="connsiteY27" fmla="*/ 995680 h 1399540"/>
                <a:gd name="connsiteX28" fmla="*/ 1749010 w 2206210"/>
                <a:gd name="connsiteY28" fmla="*/ 1003300 h 1399540"/>
                <a:gd name="connsiteX29" fmla="*/ 1657570 w 2206210"/>
                <a:gd name="connsiteY29" fmla="*/ 977900 h 1399540"/>
                <a:gd name="connsiteX30" fmla="*/ 1594070 w 2206210"/>
                <a:gd name="connsiteY30" fmla="*/ 967740 h 1399540"/>
                <a:gd name="connsiteX31" fmla="*/ 1512790 w 2206210"/>
                <a:gd name="connsiteY31" fmla="*/ 914400 h 1399540"/>
                <a:gd name="connsiteX32" fmla="*/ 1347690 w 2206210"/>
                <a:gd name="connsiteY32" fmla="*/ 855980 h 1399540"/>
                <a:gd name="connsiteX33" fmla="*/ 1296890 w 2206210"/>
                <a:gd name="connsiteY33" fmla="*/ 830580 h 1399540"/>
                <a:gd name="connsiteX34" fmla="*/ 1281650 w 2206210"/>
                <a:gd name="connsiteY34" fmla="*/ 777240 h 1399540"/>
                <a:gd name="connsiteX35" fmla="*/ 1299430 w 2206210"/>
                <a:gd name="connsiteY35" fmla="*/ 617220 h 1399540"/>
                <a:gd name="connsiteX36" fmla="*/ 1322290 w 2206210"/>
                <a:gd name="connsiteY36" fmla="*/ 596900 h 1399540"/>
                <a:gd name="connsiteX37" fmla="*/ 1248630 w 2206210"/>
                <a:gd name="connsiteY37" fmla="*/ 579120 h 1399540"/>
                <a:gd name="connsiteX38" fmla="*/ 1195290 w 2206210"/>
                <a:gd name="connsiteY38" fmla="*/ 543560 h 1399540"/>
                <a:gd name="connsiteX39" fmla="*/ 1177510 w 2206210"/>
                <a:gd name="connsiteY39" fmla="*/ 530860 h 1399540"/>
                <a:gd name="connsiteX40" fmla="*/ 1131790 w 2206210"/>
                <a:gd name="connsiteY40" fmla="*/ 490220 h 1399540"/>
                <a:gd name="connsiteX41" fmla="*/ 1020030 w 2206210"/>
                <a:gd name="connsiteY41" fmla="*/ 398780 h 1399540"/>
                <a:gd name="connsiteX42" fmla="*/ 931130 w 2206210"/>
                <a:gd name="connsiteY42" fmla="*/ 337820 h 1399540"/>
                <a:gd name="connsiteX43" fmla="*/ 849850 w 2206210"/>
                <a:gd name="connsiteY43" fmla="*/ 246380 h 1399540"/>
                <a:gd name="connsiteX44" fmla="*/ 804130 w 2206210"/>
                <a:gd name="connsiteY44" fmla="*/ 198120 h 1399540"/>
                <a:gd name="connsiteX45" fmla="*/ 745710 w 2206210"/>
                <a:gd name="connsiteY45" fmla="*/ 83820 h 1399540"/>
                <a:gd name="connsiteX46" fmla="*/ 733010 w 2206210"/>
                <a:gd name="connsiteY46" fmla="*/ 66040 h 1399540"/>
                <a:gd name="connsiteX47" fmla="*/ 669510 w 2206210"/>
                <a:gd name="connsiteY47" fmla="*/ 17780 h 1399540"/>
                <a:gd name="connsiteX48" fmla="*/ 600930 w 2206210"/>
                <a:gd name="connsiteY48" fmla="*/ 0 h 1399540"/>
                <a:gd name="connsiteX49" fmla="*/ 661216 w 2206210"/>
                <a:gd name="connsiteY49" fmla="*/ 509128 h 1399540"/>
                <a:gd name="connsiteX50" fmla="*/ 654669 w 2206210"/>
                <a:gd name="connsiteY50" fmla="*/ 400812 h 1399540"/>
                <a:gd name="connsiteX51" fmla="*/ 688648 w 2206210"/>
                <a:gd name="connsiteY51" fmla="*/ 290518 h 1399540"/>
                <a:gd name="connsiteX52" fmla="*/ 671491 w 2206210"/>
                <a:gd name="connsiteY52" fmla="*/ 222617 h 1399540"/>
                <a:gd name="connsiteX53" fmla="*/ 567970 w 2206210"/>
                <a:gd name="connsiteY53" fmla="*/ 154036 h 1399540"/>
                <a:gd name="connsiteX0" fmla="*/ 567970 w 2206210"/>
                <a:gd name="connsiteY0" fmla="*/ 136256 h 1381760"/>
                <a:gd name="connsiteX1" fmla="*/ 496790 w 2206210"/>
                <a:gd name="connsiteY1" fmla="*/ 165100 h 1381760"/>
                <a:gd name="connsiteX2" fmla="*/ 379950 w 2206210"/>
                <a:gd name="connsiteY2" fmla="*/ 279400 h 1381760"/>
                <a:gd name="connsiteX3" fmla="*/ 349470 w 2206210"/>
                <a:gd name="connsiteY3" fmla="*/ 269240 h 1381760"/>
                <a:gd name="connsiteX4" fmla="*/ 306290 w 2206210"/>
                <a:gd name="connsiteY4" fmla="*/ 320040 h 1381760"/>
                <a:gd name="connsiteX5" fmla="*/ 291050 w 2206210"/>
                <a:gd name="connsiteY5" fmla="*/ 411480 h 1381760"/>
                <a:gd name="connsiteX6" fmla="*/ 255490 w 2206210"/>
                <a:gd name="connsiteY6" fmla="*/ 457200 h 1381760"/>
                <a:gd name="connsiteX7" fmla="*/ 143730 w 2206210"/>
                <a:gd name="connsiteY7" fmla="*/ 601980 h 1381760"/>
                <a:gd name="connsiteX8" fmla="*/ 87502 w 2206210"/>
                <a:gd name="connsiteY8" fmla="*/ 657683 h 1381760"/>
                <a:gd name="connsiteX9" fmla="*/ 0 w 2206210"/>
                <a:gd name="connsiteY9" fmla="*/ 834342 h 1381760"/>
                <a:gd name="connsiteX10" fmla="*/ 5080 w 2206210"/>
                <a:gd name="connsiteY10" fmla="*/ 894343 h 1381760"/>
                <a:gd name="connsiteX11" fmla="*/ 131030 w 2206210"/>
                <a:gd name="connsiteY11" fmla="*/ 916940 h 1381760"/>
                <a:gd name="connsiteX12" fmla="*/ 263110 w 2206210"/>
                <a:gd name="connsiteY12" fmla="*/ 939800 h 1381760"/>
                <a:gd name="connsiteX13" fmla="*/ 415510 w 2206210"/>
                <a:gd name="connsiteY13" fmla="*/ 886460 h 1381760"/>
                <a:gd name="connsiteX14" fmla="*/ 496790 w 2206210"/>
                <a:gd name="connsiteY14" fmla="*/ 1010920 h 1381760"/>
                <a:gd name="connsiteX15" fmla="*/ 1147030 w 2206210"/>
                <a:gd name="connsiteY15" fmla="*/ 1203960 h 1381760"/>
                <a:gd name="connsiteX16" fmla="*/ 1251170 w 2206210"/>
                <a:gd name="connsiteY16" fmla="*/ 1247140 h 1381760"/>
                <a:gd name="connsiteX17" fmla="*/ 1713450 w 2206210"/>
                <a:gd name="connsiteY17" fmla="*/ 1381760 h 1381760"/>
                <a:gd name="connsiteX18" fmla="*/ 1749010 w 2206210"/>
                <a:gd name="connsiteY18" fmla="*/ 1254760 h 1381760"/>
                <a:gd name="connsiteX19" fmla="*/ 1813024 w 2206210"/>
                <a:gd name="connsiteY19" fmla="*/ 1243334 h 1381760"/>
                <a:gd name="connsiteX20" fmla="*/ 1828791 w 2206210"/>
                <a:gd name="connsiteY20" fmla="*/ 1295890 h 1381760"/>
                <a:gd name="connsiteX21" fmla="*/ 1957290 w 2206210"/>
                <a:gd name="connsiteY21" fmla="*/ 1353820 h 1381760"/>
                <a:gd name="connsiteX22" fmla="*/ 2206210 w 2206210"/>
                <a:gd name="connsiteY22" fmla="*/ 1054100 h 1381760"/>
                <a:gd name="connsiteX23" fmla="*/ 2089370 w 2206210"/>
                <a:gd name="connsiteY23" fmla="*/ 1008380 h 1381760"/>
                <a:gd name="connsiteX24" fmla="*/ 1995390 w 2206210"/>
                <a:gd name="connsiteY24" fmla="*/ 1013460 h 1381760"/>
                <a:gd name="connsiteX25" fmla="*/ 1969990 w 2206210"/>
                <a:gd name="connsiteY25" fmla="*/ 1016000 h 1381760"/>
                <a:gd name="connsiteX26" fmla="*/ 1886170 w 2206210"/>
                <a:gd name="connsiteY26" fmla="*/ 988060 h 1381760"/>
                <a:gd name="connsiteX27" fmla="*/ 1822670 w 2206210"/>
                <a:gd name="connsiteY27" fmla="*/ 977900 h 1381760"/>
                <a:gd name="connsiteX28" fmla="*/ 1749010 w 2206210"/>
                <a:gd name="connsiteY28" fmla="*/ 985520 h 1381760"/>
                <a:gd name="connsiteX29" fmla="*/ 1657570 w 2206210"/>
                <a:gd name="connsiteY29" fmla="*/ 960120 h 1381760"/>
                <a:gd name="connsiteX30" fmla="*/ 1594070 w 2206210"/>
                <a:gd name="connsiteY30" fmla="*/ 949960 h 1381760"/>
                <a:gd name="connsiteX31" fmla="*/ 1512790 w 2206210"/>
                <a:gd name="connsiteY31" fmla="*/ 896620 h 1381760"/>
                <a:gd name="connsiteX32" fmla="*/ 1347690 w 2206210"/>
                <a:gd name="connsiteY32" fmla="*/ 838200 h 1381760"/>
                <a:gd name="connsiteX33" fmla="*/ 1296890 w 2206210"/>
                <a:gd name="connsiteY33" fmla="*/ 812800 h 1381760"/>
                <a:gd name="connsiteX34" fmla="*/ 1281650 w 2206210"/>
                <a:gd name="connsiteY34" fmla="*/ 759460 h 1381760"/>
                <a:gd name="connsiteX35" fmla="*/ 1299430 w 2206210"/>
                <a:gd name="connsiteY35" fmla="*/ 599440 h 1381760"/>
                <a:gd name="connsiteX36" fmla="*/ 1322290 w 2206210"/>
                <a:gd name="connsiteY36" fmla="*/ 579120 h 1381760"/>
                <a:gd name="connsiteX37" fmla="*/ 1248630 w 2206210"/>
                <a:gd name="connsiteY37" fmla="*/ 561340 h 1381760"/>
                <a:gd name="connsiteX38" fmla="*/ 1195290 w 2206210"/>
                <a:gd name="connsiteY38" fmla="*/ 525780 h 1381760"/>
                <a:gd name="connsiteX39" fmla="*/ 1177510 w 2206210"/>
                <a:gd name="connsiteY39" fmla="*/ 513080 h 1381760"/>
                <a:gd name="connsiteX40" fmla="*/ 1131790 w 2206210"/>
                <a:gd name="connsiteY40" fmla="*/ 472440 h 1381760"/>
                <a:gd name="connsiteX41" fmla="*/ 1020030 w 2206210"/>
                <a:gd name="connsiteY41" fmla="*/ 381000 h 1381760"/>
                <a:gd name="connsiteX42" fmla="*/ 931130 w 2206210"/>
                <a:gd name="connsiteY42" fmla="*/ 320040 h 1381760"/>
                <a:gd name="connsiteX43" fmla="*/ 849850 w 2206210"/>
                <a:gd name="connsiteY43" fmla="*/ 228600 h 1381760"/>
                <a:gd name="connsiteX44" fmla="*/ 804130 w 2206210"/>
                <a:gd name="connsiteY44" fmla="*/ 180340 h 1381760"/>
                <a:gd name="connsiteX45" fmla="*/ 745710 w 2206210"/>
                <a:gd name="connsiteY45" fmla="*/ 66040 h 1381760"/>
                <a:gd name="connsiteX46" fmla="*/ 733010 w 2206210"/>
                <a:gd name="connsiteY46" fmla="*/ 48260 h 1381760"/>
                <a:gd name="connsiteX47" fmla="*/ 669510 w 2206210"/>
                <a:gd name="connsiteY47" fmla="*/ 0 h 1381760"/>
                <a:gd name="connsiteX48" fmla="*/ 683456 w 2206210"/>
                <a:gd name="connsiteY48" fmla="*/ 555018 h 1381760"/>
                <a:gd name="connsiteX49" fmla="*/ 661216 w 2206210"/>
                <a:gd name="connsiteY49" fmla="*/ 491348 h 1381760"/>
                <a:gd name="connsiteX50" fmla="*/ 654669 w 2206210"/>
                <a:gd name="connsiteY50" fmla="*/ 383032 h 1381760"/>
                <a:gd name="connsiteX51" fmla="*/ 688648 w 2206210"/>
                <a:gd name="connsiteY51" fmla="*/ 272738 h 1381760"/>
                <a:gd name="connsiteX52" fmla="*/ 671491 w 2206210"/>
                <a:gd name="connsiteY52" fmla="*/ 204837 h 1381760"/>
                <a:gd name="connsiteX53" fmla="*/ 567970 w 2206210"/>
                <a:gd name="connsiteY53" fmla="*/ 136256 h 1381760"/>
                <a:gd name="connsiteX0" fmla="*/ 567970 w 2206210"/>
                <a:gd name="connsiteY0" fmla="*/ 87996 h 1333500"/>
                <a:gd name="connsiteX1" fmla="*/ 496790 w 2206210"/>
                <a:gd name="connsiteY1" fmla="*/ 116840 h 1333500"/>
                <a:gd name="connsiteX2" fmla="*/ 379950 w 2206210"/>
                <a:gd name="connsiteY2" fmla="*/ 231140 h 1333500"/>
                <a:gd name="connsiteX3" fmla="*/ 349470 w 2206210"/>
                <a:gd name="connsiteY3" fmla="*/ 220980 h 1333500"/>
                <a:gd name="connsiteX4" fmla="*/ 306290 w 2206210"/>
                <a:gd name="connsiteY4" fmla="*/ 271780 h 1333500"/>
                <a:gd name="connsiteX5" fmla="*/ 291050 w 2206210"/>
                <a:gd name="connsiteY5" fmla="*/ 363220 h 1333500"/>
                <a:gd name="connsiteX6" fmla="*/ 255490 w 2206210"/>
                <a:gd name="connsiteY6" fmla="*/ 408940 h 1333500"/>
                <a:gd name="connsiteX7" fmla="*/ 143730 w 2206210"/>
                <a:gd name="connsiteY7" fmla="*/ 553720 h 1333500"/>
                <a:gd name="connsiteX8" fmla="*/ 87502 w 2206210"/>
                <a:gd name="connsiteY8" fmla="*/ 609423 h 1333500"/>
                <a:gd name="connsiteX9" fmla="*/ 0 w 2206210"/>
                <a:gd name="connsiteY9" fmla="*/ 786082 h 1333500"/>
                <a:gd name="connsiteX10" fmla="*/ 5080 w 2206210"/>
                <a:gd name="connsiteY10" fmla="*/ 846083 h 1333500"/>
                <a:gd name="connsiteX11" fmla="*/ 131030 w 2206210"/>
                <a:gd name="connsiteY11" fmla="*/ 868680 h 1333500"/>
                <a:gd name="connsiteX12" fmla="*/ 263110 w 2206210"/>
                <a:gd name="connsiteY12" fmla="*/ 891540 h 1333500"/>
                <a:gd name="connsiteX13" fmla="*/ 415510 w 2206210"/>
                <a:gd name="connsiteY13" fmla="*/ 838200 h 1333500"/>
                <a:gd name="connsiteX14" fmla="*/ 496790 w 2206210"/>
                <a:gd name="connsiteY14" fmla="*/ 962660 h 1333500"/>
                <a:gd name="connsiteX15" fmla="*/ 1147030 w 2206210"/>
                <a:gd name="connsiteY15" fmla="*/ 1155700 h 1333500"/>
                <a:gd name="connsiteX16" fmla="*/ 1251170 w 2206210"/>
                <a:gd name="connsiteY16" fmla="*/ 1198880 h 1333500"/>
                <a:gd name="connsiteX17" fmla="*/ 1713450 w 2206210"/>
                <a:gd name="connsiteY17" fmla="*/ 1333500 h 1333500"/>
                <a:gd name="connsiteX18" fmla="*/ 1749010 w 2206210"/>
                <a:gd name="connsiteY18" fmla="*/ 1206500 h 1333500"/>
                <a:gd name="connsiteX19" fmla="*/ 1813024 w 2206210"/>
                <a:gd name="connsiteY19" fmla="*/ 1195074 h 1333500"/>
                <a:gd name="connsiteX20" fmla="*/ 1828791 w 2206210"/>
                <a:gd name="connsiteY20" fmla="*/ 1247630 h 1333500"/>
                <a:gd name="connsiteX21" fmla="*/ 1957290 w 2206210"/>
                <a:gd name="connsiteY21" fmla="*/ 1305560 h 1333500"/>
                <a:gd name="connsiteX22" fmla="*/ 2206210 w 2206210"/>
                <a:gd name="connsiteY22" fmla="*/ 1005840 h 1333500"/>
                <a:gd name="connsiteX23" fmla="*/ 2089370 w 2206210"/>
                <a:gd name="connsiteY23" fmla="*/ 960120 h 1333500"/>
                <a:gd name="connsiteX24" fmla="*/ 1995390 w 2206210"/>
                <a:gd name="connsiteY24" fmla="*/ 965200 h 1333500"/>
                <a:gd name="connsiteX25" fmla="*/ 1969990 w 2206210"/>
                <a:gd name="connsiteY25" fmla="*/ 967740 h 1333500"/>
                <a:gd name="connsiteX26" fmla="*/ 1886170 w 2206210"/>
                <a:gd name="connsiteY26" fmla="*/ 939800 h 1333500"/>
                <a:gd name="connsiteX27" fmla="*/ 1822670 w 2206210"/>
                <a:gd name="connsiteY27" fmla="*/ 929640 h 1333500"/>
                <a:gd name="connsiteX28" fmla="*/ 1749010 w 2206210"/>
                <a:gd name="connsiteY28" fmla="*/ 937260 h 1333500"/>
                <a:gd name="connsiteX29" fmla="*/ 1657570 w 2206210"/>
                <a:gd name="connsiteY29" fmla="*/ 911860 h 1333500"/>
                <a:gd name="connsiteX30" fmla="*/ 1594070 w 2206210"/>
                <a:gd name="connsiteY30" fmla="*/ 901700 h 1333500"/>
                <a:gd name="connsiteX31" fmla="*/ 1512790 w 2206210"/>
                <a:gd name="connsiteY31" fmla="*/ 848360 h 1333500"/>
                <a:gd name="connsiteX32" fmla="*/ 1347690 w 2206210"/>
                <a:gd name="connsiteY32" fmla="*/ 789940 h 1333500"/>
                <a:gd name="connsiteX33" fmla="*/ 1296890 w 2206210"/>
                <a:gd name="connsiteY33" fmla="*/ 764540 h 1333500"/>
                <a:gd name="connsiteX34" fmla="*/ 1281650 w 2206210"/>
                <a:gd name="connsiteY34" fmla="*/ 711200 h 1333500"/>
                <a:gd name="connsiteX35" fmla="*/ 1299430 w 2206210"/>
                <a:gd name="connsiteY35" fmla="*/ 551180 h 1333500"/>
                <a:gd name="connsiteX36" fmla="*/ 1322290 w 2206210"/>
                <a:gd name="connsiteY36" fmla="*/ 530860 h 1333500"/>
                <a:gd name="connsiteX37" fmla="*/ 1248630 w 2206210"/>
                <a:gd name="connsiteY37" fmla="*/ 513080 h 1333500"/>
                <a:gd name="connsiteX38" fmla="*/ 1195290 w 2206210"/>
                <a:gd name="connsiteY38" fmla="*/ 477520 h 1333500"/>
                <a:gd name="connsiteX39" fmla="*/ 1177510 w 2206210"/>
                <a:gd name="connsiteY39" fmla="*/ 464820 h 1333500"/>
                <a:gd name="connsiteX40" fmla="*/ 1131790 w 2206210"/>
                <a:gd name="connsiteY40" fmla="*/ 424180 h 1333500"/>
                <a:gd name="connsiteX41" fmla="*/ 1020030 w 2206210"/>
                <a:gd name="connsiteY41" fmla="*/ 332740 h 1333500"/>
                <a:gd name="connsiteX42" fmla="*/ 931130 w 2206210"/>
                <a:gd name="connsiteY42" fmla="*/ 271780 h 1333500"/>
                <a:gd name="connsiteX43" fmla="*/ 849850 w 2206210"/>
                <a:gd name="connsiteY43" fmla="*/ 180340 h 1333500"/>
                <a:gd name="connsiteX44" fmla="*/ 804130 w 2206210"/>
                <a:gd name="connsiteY44" fmla="*/ 132080 h 1333500"/>
                <a:gd name="connsiteX45" fmla="*/ 745710 w 2206210"/>
                <a:gd name="connsiteY45" fmla="*/ 17780 h 1333500"/>
                <a:gd name="connsiteX46" fmla="*/ 733010 w 2206210"/>
                <a:gd name="connsiteY46" fmla="*/ 0 h 1333500"/>
                <a:gd name="connsiteX47" fmla="*/ 744753 w 2206210"/>
                <a:gd name="connsiteY47" fmla="*/ 556091 h 1333500"/>
                <a:gd name="connsiteX48" fmla="*/ 683456 w 2206210"/>
                <a:gd name="connsiteY48" fmla="*/ 506758 h 1333500"/>
                <a:gd name="connsiteX49" fmla="*/ 661216 w 2206210"/>
                <a:gd name="connsiteY49" fmla="*/ 443088 h 1333500"/>
                <a:gd name="connsiteX50" fmla="*/ 654669 w 2206210"/>
                <a:gd name="connsiteY50" fmla="*/ 334772 h 1333500"/>
                <a:gd name="connsiteX51" fmla="*/ 688648 w 2206210"/>
                <a:gd name="connsiteY51" fmla="*/ 224478 h 1333500"/>
                <a:gd name="connsiteX52" fmla="*/ 671491 w 2206210"/>
                <a:gd name="connsiteY52" fmla="*/ 156577 h 1333500"/>
                <a:gd name="connsiteX53" fmla="*/ 567970 w 2206210"/>
                <a:gd name="connsiteY53" fmla="*/ 87996 h 1333500"/>
                <a:gd name="connsiteX0" fmla="*/ 567970 w 2206210"/>
                <a:gd name="connsiteY0" fmla="*/ 70216 h 1315720"/>
                <a:gd name="connsiteX1" fmla="*/ 496790 w 2206210"/>
                <a:gd name="connsiteY1" fmla="*/ 99060 h 1315720"/>
                <a:gd name="connsiteX2" fmla="*/ 379950 w 2206210"/>
                <a:gd name="connsiteY2" fmla="*/ 213360 h 1315720"/>
                <a:gd name="connsiteX3" fmla="*/ 349470 w 2206210"/>
                <a:gd name="connsiteY3" fmla="*/ 203200 h 1315720"/>
                <a:gd name="connsiteX4" fmla="*/ 306290 w 2206210"/>
                <a:gd name="connsiteY4" fmla="*/ 254000 h 1315720"/>
                <a:gd name="connsiteX5" fmla="*/ 291050 w 2206210"/>
                <a:gd name="connsiteY5" fmla="*/ 345440 h 1315720"/>
                <a:gd name="connsiteX6" fmla="*/ 255490 w 2206210"/>
                <a:gd name="connsiteY6" fmla="*/ 391160 h 1315720"/>
                <a:gd name="connsiteX7" fmla="*/ 143730 w 2206210"/>
                <a:gd name="connsiteY7" fmla="*/ 535940 h 1315720"/>
                <a:gd name="connsiteX8" fmla="*/ 87502 w 2206210"/>
                <a:gd name="connsiteY8" fmla="*/ 591643 h 1315720"/>
                <a:gd name="connsiteX9" fmla="*/ 0 w 2206210"/>
                <a:gd name="connsiteY9" fmla="*/ 768302 h 1315720"/>
                <a:gd name="connsiteX10" fmla="*/ 5080 w 2206210"/>
                <a:gd name="connsiteY10" fmla="*/ 828303 h 1315720"/>
                <a:gd name="connsiteX11" fmla="*/ 131030 w 2206210"/>
                <a:gd name="connsiteY11" fmla="*/ 850900 h 1315720"/>
                <a:gd name="connsiteX12" fmla="*/ 263110 w 2206210"/>
                <a:gd name="connsiteY12" fmla="*/ 873760 h 1315720"/>
                <a:gd name="connsiteX13" fmla="*/ 415510 w 2206210"/>
                <a:gd name="connsiteY13" fmla="*/ 820420 h 1315720"/>
                <a:gd name="connsiteX14" fmla="*/ 496790 w 2206210"/>
                <a:gd name="connsiteY14" fmla="*/ 944880 h 1315720"/>
                <a:gd name="connsiteX15" fmla="*/ 1147030 w 2206210"/>
                <a:gd name="connsiteY15" fmla="*/ 1137920 h 1315720"/>
                <a:gd name="connsiteX16" fmla="*/ 1251170 w 2206210"/>
                <a:gd name="connsiteY16" fmla="*/ 1181100 h 1315720"/>
                <a:gd name="connsiteX17" fmla="*/ 1713450 w 2206210"/>
                <a:gd name="connsiteY17" fmla="*/ 1315720 h 1315720"/>
                <a:gd name="connsiteX18" fmla="*/ 1749010 w 2206210"/>
                <a:gd name="connsiteY18" fmla="*/ 1188720 h 1315720"/>
                <a:gd name="connsiteX19" fmla="*/ 1813024 w 2206210"/>
                <a:gd name="connsiteY19" fmla="*/ 1177294 h 1315720"/>
                <a:gd name="connsiteX20" fmla="*/ 1828791 w 2206210"/>
                <a:gd name="connsiteY20" fmla="*/ 1229850 h 1315720"/>
                <a:gd name="connsiteX21" fmla="*/ 1957290 w 2206210"/>
                <a:gd name="connsiteY21" fmla="*/ 1287780 h 1315720"/>
                <a:gd name="connsiteX22" fmla="*/ 2206210 w 2206210"/>
                <a:gd name="connsiteY22" fmla="*/ 988060 h 1315720"/>
                <a:gd name="connsiteX23" fmla="*/ 2089370 w 2206210"/>
                <a:gd name="connsiteY23" fmla="*/ 942340 h 1315720"/>
                <a:gd name="connsiteX24" fmla="*/ 1995390 w 2206210"/>
                <a:gd name="connsiteY24" fmla="*/ 947420 h 1315720"/>
                <a:gd name="connsiteX25" fmla="*/ 1969990 w 2206210"/>
                <a:gd name="connsiteY25" fmla="*/ 949960 h 1315720"/>
                <a:gd name="connsiteX26" fmla="*/ 1886170 w 2206210"/>
                <a:gd name="connsiteY26" fmla="*/ 922020 h 1315720"/>
                <a:gd name="connsiteX27" fmla="*/ 1822670 w 2206210"/>
                <a:gd name="connsiteY27" fmla="*/ 911860 h 1315720"/>
                <a:gd name="connsiteX28" fmla="*/ 1749010 w 2206210"/>
                <a:gd name="connsiteY28" fmla="*/ 919480 h 1315720"/>
                <a:gd name="connsiteX29" fmla="*/ 1657570 w 2206210"/>
                <a:gd name="connsiteY29" fmla="*/ 894080 h 1315720"/>
                <a:gd name="connsiteX30" fmla="*/ 1594070 w 2206210"/>
                <a:gd name="connsiteY30" fmla="*/ 883920 h 1315720"/>
                <a:gd name="connsiteX31" fmla="*/ 1512790 w 2206210"/>
                <a:gd name="connsiteY31" fmla="*/ 830580 h 1315720"/>
                <a:gd name="connsiteX32" fmla="*/ 1347690 w 2206210"/>
                <a:gd name="connsiteY32" fmla="*/ 772160 h 1315720"/>
                <a:gd name="connsiteX33" fmla="*/ 1296890 w 2206210"/>
                <a:gd name="connsiteY33" fmla="*/ 746760 h 1315720"/>
                <a:gd name="connsiteX34" fmla="*/ 1281650 w 2206210"/>
                <a:gd name="connsiteY34" fmla="*/ 693420 h 1315720"/>
                <a:gd name="connsiteX35" fmla="*/ 1299430 w 2206210"/>
                <a:gd name="connsiteY35" fmla="*/ 533400 h 1315720"/>
                <a:gd name="connsiteX36" fmla="*/ 1322290 w 2206210"/>
                <a:gd name="connsiteY36" fmla="*/ 513080 h 1315720"/>
                <a:gd name="connsiteX37" fmla="*/ 1248630 w 2206210"/>
                <a:gd name="connsiteY37" fmla="*/ 495300 h 1315720"/>
                <a:gd name="connsiteX38" fmla="*/ 1195290 w 2206210"/>
                <a:gd name="connsiteY38" fmla="*/ 459740 h 1315720"/>
                <a:gd name="connsiteX39" fmla="*/ 1177510 w 2206210"/>
                <a:gd name="connsiteY39" fmla="*/ 447040 h 1315720"/>
                <a:gd name="connsiteX40" fmla="*/ 1131790 w 2206210"/>
                <a:gd name="connsiteY40" fmla="*/ 406400 h 1315720"/>
                <a:gd name="connsiteX41" fmla="*/ 1020030 w 2206210"/>
                <a:gd name="connsiteY41" fmla="*/ 314960 h 1315720"/>
                <a:gd name="connsiteX42" fmla="*/ 931130 w 2206210"/>
                <a:gd name="connsiteY42" fmla="*/ 254000 h 1315720"/>
                <a:gd name="connsiteX43" fmla="*/ 849850 w 2206210"/>
                <a:gd name="connsiteY43" fmla="*/ 162560 h 1315720"/>
                <a:gd name="connsiteX44" fmla="*/ 804130 w 2206210"/>
                <a:gd name="connsiteY44" fmla="*/ 114300 h 1315720"/>
                <a:gd name="connsiteX45" fmla="*/ 745710 w 2206210"/>
                <a:gd name="connsiteY45" fmla="*/ 0 h 1315720"/>
                <a:gd name="connsiteX46" fmla="*/ 757280 w 2206210"/>
                <a:gd name="connsiteY46" fmla="*/ 620550 h 1315720"/>
                <a:gd name="connsiteX47" fmla="*/ 744753 w 2206210"/>
                <a:gd name="connsiteY47" fmla="*/ 538311 h 1315720"/>
                <a:gd name="connsiteX48" fmla="*/ 683456 w 2206210"/>
                <a:gd name="connsiteY48" fmla="*/ 488978 h 1315720"/>
                <a:gd name="connsiteX49" fmla="*/ 661216 w 2206210"/>
                <a:gd name="connsiteY49" fmla="*/ 425308 h 1315720"/>
                <a:gd name="connsiteX50" fmla="*/ 654669 w 2206210"/>
                <a:gd name="connsiteY50" fmla="*/ 316992 h 1315720"/>
                <a:gd name="connsiteX51" fmla="*/ 688648 w 2206210"/>
                <a:gd name="connsiteY51" fmla="*/ 206698 h 1315720"/>
                <a:gd name="connsiteX52" fmla="*/ 671491 w 2206210"/>
                <a:gd name="connsiteY52" fmla="*/ 138797 h 1315720"/>
                <a:gd name="connsiteX53" fmla="*/ 567970 w 2206210"/>
                <a:gd name="connsiteY53" fmla="*/ 70216 h 1315720"/>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0 w 2206210"/>
                <a:gd name="connsiteY43" fmla="*/ 92344 h 1245504"/>
                <a:gd name="connsiteX44" fmla="*/ 804130 w 2206210"/>
                <a:gd name="connsiteY44" fmla="*/ 44084 h 1245504"/>
                <a:gd name="connsiteX45" fmla="*/ 806388 w 2206210"/>
                <a:gd name="connsiteY45" fmla="*/ 609375 h 1245504"/>
                <a:gd name="connsiteX46" fmla="*/ 757280 w 2206210"/>
                <a:gd name="connsiteY46" fmla="*/ 550334 h 1245504"/>
                <a:gd name="connsiteX47" fmla="*/ 744753 w 2206210"/>
                <a:gd name="connsiteY47" fmla="*/ 468095 h 1245504"/>
                <a:gd name="connsiteX48" fmla="*/ 683456 w 2206210"/>
                <a:gd name="connsiteY48" fmla="*/ 418762 h 1245504"/>
                <a:gd name="connsiteX49" fmla="*/ 661216 w 2206210"/>
                <a:gd name="connsiteY49" fmla="*/ 355092 h 1245504"/>
                <a:gd name="connsiteX50" fmla="*/ 654669 w 2206210"/>
                <a:gd name="connsiteY50" fmla="*/ 246776 h 1245504"/>
                <a:gd name="connsiteX51" fmla="*/ 688648 w 2206210"/>
                <a:gd name="connsiteY51" fmla="*/ 136482 h 1245504"/>
                <a:gd name="connsiteX52" fmla="*/ 671491 w 2206210"/>
                <a:gd name="connsiteY52" fmla="*/ 68581 h 1245504"/>
                <a:gd name="connsiteX53" fmla="*/ 567970 w 2206210"/>
                <a:gd name="connsiteY53"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0 w 2206210"/>
                <a:gd name="connsiteY43" fmla="*/ 92344 h 1245504"/>
                <a:gd name="connsiteX44" fmla="*/ 918207 w 2206210"/>
                <a:gd name="connsiteY44" fmla="*/ 522224 h 1245504"/>
                <a:gd name="connsiteX45" fmla="*/ 806388 w 2206210"/>
                <a:gd name="connsiteY45" fmla="*/ 609375 h 1245504"/>
                <a:gd name="connsiteX46" fmla="*/ 757280 w 2206210"/>
                <a:gd name="connsiteY46" fmla="*/ 550334 h 1245504"/>
                <a:gd name="connsiteX47" fmla="*/ 744753 w 2206210"/>
                <a:gd name="connsiteY47" fmla="*/ 468095 h 1245504"/>
                <a:gd name="connsiteX48" fmla="*/ 683456 w 2206210"/>
                <a:gd name="connsiteY48" fmla="*/ 418762 h 1245504"/>
                <a:gd name="connsiteX49" fmla="*/ 661216 w 2206210"/>
                <a:gd name="connsiteY49" fmla="*/ 355092 h 1245504"/>
                <a:gd name="connsiteX50" fmla="*/ 654669 w 2206210"/>
                <a:gd name="connsiteY50" fmla="*/ 246776 h 1245504"/>
                <a:gd name="connsiteX51" fmla="*/ 688648 w 2206210"/>
                <a:gd name="connsiteY51" fmla="*/ 136482 h 1245504"/>
                <a:gd name="connsiteX52" fmla="*/ 671491 w 2206210"/>
                <a:gd name="connsiteY52" fmla="*/ 68581 h 1245504"/>
                <a:gd name="connsiteX53" fmla="*/ 567970 w 2206210"/>
                <a:gd name="connsiteY53"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0 w 2206210"/>
                <a:gd name="connsiteY43" fmla="*/ 92344 h 1245504"/>
                <a:gd name="connsiteX44" fmla="*/ 918207 w 2206210"/>
                <a:gd name="connsiteY44" fmla="*/ 522224 h 1245504"/>
                <a:gd name="connsiteX45" fmla="*/ 757280 w 2206210"/>
                <a:gd name="connsiteY45" fmla="*/ 550334 h 1245504"/>
                <a:gd name="connsiteX46" fmla="*/ 744753 w 2206210"/>
                <a:gd name="connsiteY46" fmla="*/ 468095 h 1245504"/>
                <a:gd name="connsiteX47" fmla="*/ 683456 w 2206210"/>
                <a:gd name="connsiteY47" fmla="*/ 418762 h 1245504"/>
                <a:gd name="connsiteX48" fmla="*/ 661216 w 2206210"/>
                <a:gd name="connsiteY48" fmla="*/ 355092 h 1245504"/>
                <a:gd name="connsiteX49" fmla="*/ 654669 w 2206210"/>
                <a:gd name="connsiteY49" fmla="*/ 246776 h 1245504"/>
                <a:gd name="connsiteX50" fmla="*/ 688648 w 2206210"/>
                <a:gd name="connsiteY50" fmla="*/ 136482 h 1245504"/>
                <a:gd name="connsiteX51" fmla="*/ 671491 w 2206210"/>
                <a:gd name="connsiteY51" fmla="*/ 68581 h 1245504"/>
                <a:gd name="connsiteX52" fmla="*/ 567970 w 2206210"/>
                <a:gd name="connsiteY52"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0 w 2206210"/>
                <a:gd name="connsiteY43" fmla="*/ 92344 h 1245504"/>
                <a:gd name="connsiteX44" fmla="*/ 918207 w 2206210"/>
                <a:gd name="connsiteY44" fmla="*/ 522224 h 1245504"/>
                <a:gd name="connsiteX45" fmla="*/ 757280 w 2206210"/>
                <a:gd name="connsiteY45" fmla="*/ 550334 h 1245504"/>
                <a:gd name="connsiteX46" fmla="*/ 744753 w 2206210"/>
                <a:gd name="connsiteY46" fmla="*/ 468095 h 1245504"/>
                <a:gd name="connsiteX47" fmla="*/ 683456 w 2206210"/>
                <a:gd name="connsiteY47" fmla="*/ 418762 h 1245504"/>
                <a:gd name="connsiteX48" fmla="*/ 661216 w 2206210"/>
                <a:gd name="connsiteY48" fmla="*/ 355092 h 1245504"/>
                <a:gd name="connsiteX49" fmla="*/ 654669 w 2206210"/>
                <a:gd name="connsiteY49" fmla="*/ 246776 h 1245504"/>
                <a:gd name="connsiteX50" fmla="*/ 688648 w 2206210"/>
                <a:gd name="connsiteY50" fmla="*/ 136482 h 1245504"/>
                <a:gd name="connsiteX51" fmla="*/ 671491 w 2206210"/>
                <a:gd name="connsiteY51" fmla="*/ 68581 h 1245504"/>
                <a:gd name="connsiteX52" fmla="*/ 567970 w 2206210"/>
                <a:gd name="connsiteY52"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0 w 2206210"/>
                <a:gd name="connsiteY43" fmla="*/ 92344 h 1245504"/>
                <a:gd name="connsiteX44" fmla="*/ 757280 w 2206210"/>
                <a:gd name="connsiteY44" fmla="*/ 550334 h 1245504"/>
                <a:gd name="connsiteX45" fmla="*/ 744753 w 2206210"/>
                <a:gd name="connsiteY45" fmla="*/ 468095 h 1245504"/>
                <a:gd name="connsiteX46" fmla="*/ 683456 w 2206210"/>
                <a:gd name="connsiteY46" fmla="*/ 418762 h 1245504"/>
                <a:gd name="connsiteX47" fmla="*/ 661216 w 2206210"/>
                <a:gd name="connsiteY47" fmla="*/ 355092 h 1245504"/>
                <a:gd name="connsiteX48" fmla="*/ 654669 w 2206210"/>
                <a:gd name="connsiteY48" fmla="*/ 246776 h 1245504"/>
                <a:gd name="connsiteX49" fmla="*/ 688648 w 2206210"/>
                <a:gd name="connsiteY49" fmla="*/ 136482 h 1245504"/>
                <a:gd name="connsiteX50" fmla="*/ 671491 w 2206210"/>
                <a:gd name="connsiteY50" fmla="*/ 68581 h 1245504"/>
                <a:gd name="connsiteX51" fmla="*/ 567970 w 2206210"/>
                <a:gd name="connsiteY51"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849853 w 2206210"/>
                <a:gd name="connsiteY43" fmla="*/ 92343 h 1245504"/>
                <a:gd name="connsiteX44" fmla="*/ 757280 w 2206210"/>
                <a:gd name="connsiteY44" fmla="*/ 550334 h 1245504"/>
                <a:gd name="connsiteX45" fmla="*/ 744753 w 2206210"/>
                <a:gd name="connsiteY45" fmla="*/ 468095 h 1245504"/>
                <a:gd name="connsiteX46" fmla="*/ 683456 w 2206210"/>
                <a:gd name="connsiteY46" fmla="*/ 418762 h 1245504"/>
                <a:gd name="connsiteX47" fmla="*/ 661216 w 2206210"/>
                <a:gd name="connsiteY47" fmla="*/ 355092 h 1245504"/>
                <a:gd name="connsiteX48" fmla="*/ 654669 w 2206210"/>
                <a:gd name="connsiteY48" fmla="*/ 246776 h 1245504"/>
                <a:gd name="connsiteX49" fmla="*/ 688648 w 2206210"/>
                <a:gd name="connsiteY49" fmla="*/ 136482 h 1245504"/>
                <a:gd name="connsiteX50" fmla="*/ 671491 w 2206210"/>
                <a:gd name="connsiteY50" fmla="*/ 68581 h 1245504"/>
                <a:gd name="connsiteX51" fmla="*/ 567970 w 2206210"/>
                <a:gd name="connsiteY51"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931130 w 2206210"/>
                <a:gd name="connsiteY42" fmla="*/ 183784 h 1245504"/>
                <a:gd name="connsiteX43" fmla="*/ 757280 w 2206210"/>
                <a:gd name="connsiteY43" fmla="*/ 550334 h 1245504"/>
                <a:gd name="connsiteX44" fmla="*/ 744753 w 2206210"/>
                <a:gd name="connsiteY44" fmla="*/ 468095 h 1245504"/>
                <a:gd name="connsiteX45" fmla="*/ 683456 w 2206210"/>
                <a:gd name="connsiteY45" fmla="*/ 418762 h 1245504"/>
                <a:gd name="connsiteX46" fmla="*/ 661216 w 2206210"/>
                <a:gd name="connsiteY46" fmla="*/ 355092 h 1245504"/>
                <a:gd name="connsiteX47" fmla="*/ 654669 w 2206210"/>
                <a:gd name="connsiteY47" fmla="*/ 246776 h 1245504"/>
                <a:gd name="connsiteX48" fmla="*/ 688648 w 2206210"/>
                <a:gd name="connsiteY48" fmla="*/ 136482 h 1245504"/>
                <a:gd name="connsiteX49" fmla="*/ 671491 w 2206210"/>
                <a:gd name="connsiteY49" fmla="*/ 68581 h 1245504"/>
                <a:gd name="connsiteX50" fmla="*/ 567970 w 2206210"/>
                <a:gd name="connsiteY5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1020030 w 2206210"/>
                <a:gd name="connsiteY41" fmla="*/ 244744 h 1245504"/>
                <a:gd name="connsiteX42" fmla="*/ 829194 w 2206210"/>
                <a:gd name="connsiteY42" fmla="*/ 632801 h 1245504"/>
                <a:gd name="connsiteX43" fmla="*/ 757280 w 2206210"/>
                <a:gd name="connsiteY43" fmla="*/ 550334 h 1245504"/>
                <a:gd name="connsiteX44" fmla="*/ 744753 w 2206210"/>
                <a:gd name="connsiteY44" fmla="*/ 468095 h 1245504"/>
                <a:gd name="connsiteX45" fmla="*/ 683456 w 2206210"/>
                <a:gd name="connsiteY45" fmla="*/ 418762 h 1245504"/>
                <a:gd name="connsiteX46" fmla="*/ 661216 w 2206210"/>
                <a:gd name="connsiteY46" fmla="*/ 355092 h 1245504"/>
                <a:gd name="connsiteX47" fmla="*/ 654669 w 2206210"/>
                <a:gd name="connsiteY47" fmla="*/ 246776 h 1245504"/>
                <a:gd name="connsiteX48" fmla="*/ 688648 w 2206210"/>
                <a:gd name="connsiteY48" fmla="*/ 136482 h 1245504"/>
                <a:gd name="connsiteX49" fmla="*/ 671491 w 2206210"/>
                <a:gd name="connsiteY49" fmla="*/ 68581 h 1245504"/>
                <a:gd name="connsiteX50" fmla="*/ 567970 w 2206210"/>
                <a:gd name="connsiteY5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131790 w 2206210"/>
                <a:gd name="connsiteY40" fmla="*/ 336184 h 1245504"/>
                <a:gd name="connsiteX41" fmla="*/ 901103 w 2206210"/>
                <a:gd name="connsiteY41" fmla="*/ 667061 h 1245504"/>
                <a:gd name="connsiteX42" fmla="*/ 829194 w 2206210"/>
                <a:gd name="connsiteY42" fmla="*/ 632801 h 1245504"/>
                <a:gd name="connsiteX43" fmla="*/ 757280 w 2206210"/>
                <a:gd name="connsiteY43" fmla="*/ 550334 h 1245504"/>
                <a:gd name="connsiteX44" fmla="*/ 744753 w 2206210"/>
                <a:gd name="connsiteY44" fmla="*/ 468095 h 1245504"/>
                <a:gd name="connsiteX45" fmla="*/ 683456 w 2206210"/>
                <a:gd name="connsiteY45" fmla="*/ 418762 h 1245504"/>
                <a:gd name="connsiteX46" fmla="*/ 661216 w 2206210"/>
                <a:gd name="connsiteY46" fmla="*/ 355092 h 1245504"/>
                <a:gd name="connsiteX47" fmla="*/ 654669 w 2206210"/>
                <a:gd name="connsiteY47" fmla="*/ 246776 h 1245504"/>
                <a:gd name="connsiteX48" fmla="*/ 688648 w 2206210"/>
                <a:gd name="connsiteY48" fmla="*/ 136482 h 1245504"/>
                <a:gd name="connsiteX49" fmla="*/ 671491 w 2206210"/>
                <a:gd name="connsiteY49" fmla="*/ 68581 h 1245504"/>
                <a:gd name="connsiteX50" fmla="*/ 567970 w 2206210"/>
                <a:gd name="connsiteY5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177510 w 2206210"/>
                <a:gd name="connsiteY39" fmla="*/ 376824 h 1245504"/>
                <a:gd name="connsiteX40" fmla="*/ 1279848 w 2206210"/>
                <a:gd name="connsiteY40" fmla="*/ 792480 h 1245504"/>
                <a:gd name="connsiteX41" fmla="*/ 901103 w 2206210"/>
                <a:gd name="connsiteY41" fmla="*/ 667061 h 1245504"/>
                <a:gd name="connsiteX42" fmla="*/ 829194 w 2206210"/>
                <a:gd name="connsiteY42" fmla="*/ 632801 h 1245504"/>
                <a:gd name="connsiteX43" fmla="*/ 757280 w 2206210"/>
                <a:gd name="connsiteY43" fmla="*/ 550334 h 1245504"/>
                <a:gd name="connsiteX44" fmla="*/ 744753 w 2206210"/>
                <a:gd name="connsiteY44" fmla="*/ 468095 h 1245504"/>
                <a:gd name="connsiteX45" fmla="*/ 683456 w 2206210"/>
                <a:gd name="connsiteY45" fmla="*/ 418762 h 1245504"/>
                <a:gd name="connsiteX46" fmla="*/ 661216 w 2206210"/>
                <a:gd name="connsiteY46" fmla="*/ 355092 h 1245504"/>
                <a:gd name="connsiteX47" fmla="*/ 654669 w 2206210"/>
                <a:gd name="connsiteY47" fmla="*/ 246776 h 1245504"/>
                <a:gd name="connsiteX48" fmla="*/ 688648 w 2206210"/>
                <a:gd name="connsiteY48" fmla="*/ 136482 h 1245504"/>
                <a:gd name="connsiteX49" fmla="*/ 671491 w 2206210"/>
                <a:gd name="connsiteY49" fmla="*/ 68581 h 1245504"/>
                <a:gd name="connsiteX50" fmla="*/ 567970 w 2206210"/>
                <a:gd name="connsiteY5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195290 w 2206210"/>
                <a:gd name="connsiteY38" fmla="*/ 389524 h 1245504"/>
                <a:gd name="connsiteX39" fmla="*/ 1437215 w 2206210"/>
                <a:gd name="connsiteY39" fmla="*/ 842829 h 1245504"/>
                <a:gd name="connsiteX40" fmla="*/ 1279848 w 2206210"/>
                <a:gd name="connsiteY40" fmla="*/ 792480 h 1245504"/>
                <a:gd name="connsiteX41" fmla="*/ 901103 w 2206210"/>
                <a:gd name="connsiteY41" fmla="*/ 667061 h 1245504"/>
                <a:gd name="connsiteX42" fmla="*/ 829194 w 2206210"/>
                <a:gd name="connsiteY42" fmla="*/ 632801 h 1245504"/>
                <a:gd name="connsiteX43" fmla="*/ 757280 w 2206210"/>
                <a:gd name="connsiteY43" fmla="*/ 550334 h 1245504"/>
                <a:gd name="connsiteX44" fmla="*/ 744753 w 2206210"/>
                <a:gd name="connsiteY44" fmla="*/ 468095 h 1245504"/>
                <a:gd name="connsiteX45" fmla="*/ 683456 w 2206210"/>
                <a:gd name="connsiteY45" fmla="*/ 418762 h 1245504"/>
                <a:gd name="connsiteX46" fmla="*/ 661216 w 2206210"/>
                <a:gd name="connsiteY46" fmla="*/ 355092 h 1245504"/>
                <a:gd name="connsiteX47" fmla="*/ 654669 w 2206210"/>
                <a:gd name="connsiteY47" fmla="*/ 246776 h 1245504"/>
                <a:gd name="connsiteX48" fmla="*/ 688648 w 2206210"/>
                <a:gd name="connsiteY48" fmla="*/ 136482 h 1245504"/>
                <a:gd name="connsiteX49" fmla="*/ 671491 w 2206210"/>
                <a:gd name="connsiteY49" fmla="*/ 68581 h 1245504"/>
                <a:gd name="connsiteX50" fmla="*/ 567970 w 2206210"/>
                <a:gd name="connsiteY5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248630 w 2206210"/>
                <a:gd name="connsiteY37" fmla="*/ 425084 h 1245504"/>
                <a:gd name="connsiteX38" fmla="*/ 1437215 w 2206210"/>
                <a:gd name="connsiteY38" fmla="*/ 842829 h 1245504"/>
                <a:gd name="connsiteX39" fmla="*/ 1279848 w 2206210"/>
                <a:gd name="connsiteY39" fmla="*/ 792480 h 1245504"/>
                <a:gd name="connsiteX40" fmla="*/ 901103 w 2206210"/>
                <a:gd name="connsiteY40" fmla="*/ 667061 h 1245504"/>
                <a:gd name="connsiteX41" fmla="*/ 829194 w 2206210"/>
                <a:gd name="connsiteY41" fmla="*/ 632801 h 1245504"/>
                <a:gd name="connsiteX42" fmla="*/ 757280 w 2206210"/>
                <a:gd name="connsiteY42" fmla="*/ 550334 h 1245504"/>
                <a:gd name="connsiteX43" fmla="*/ 744753 w 2206210"/>
                <a:gd name="connsiteY43" fmla="*/ 468095 h 1245504"/>
                <a:gd name="connsiteX44" fmla="*/ 683456 w 2206210"/>
                <a:gd name="connsiteY44" fmla="*/ 418762 h 1245504"/>
                <a:gd name="connsiteX45" fmla="*/ 661216 w 2206210"/>
                <a:gd name="connsiteY45" fmla="*/ 355092 h 1245504"/>
                <a:gd name="connsiteX46" fmla="*/ 654669 w 2206210"/>
                <a:gd name="connsiteY46" fmla="*/ 246776 h 1245504"/>
                <a:gd name="connsiteX47" fmla="*/ 688648 w 2206210"/>
                <a:gd name="connsiteY47" fmla="*/ 136482 h 1245504"/>
                <a:gd name="connsiteX48" fmla="*/ 671491 w 2206210"/>
                <a:gd name="connsiteY48" fmla="*/ 68581 h 1245504"/>
                <a:gd name="connsiteX49" fmla="*/ 567970 w 2206210"/>
                <a:gd name="connsiteY49"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322290 w 2206210"/>
                <a:gd name="connsiteY36" fmla="*/ 442864 h 1245504"/>
                <a:gd name="connsiteX37" fmla="*/ 1437215 w 2206210"/>
                <a:gd name="connsiteY37" fmla="*/ 842829 h 1245504"/>
                <a:gd name="connsiteX38" fmla="*/ 1279848 w 2206210"/>
                <a:gd name="connsiteY38" fmla="*/ 792480 h 1245504"/>
                <a:gd name="connsiteX39" fmla="*/ 901103 w 2206210"/>
                <a:gd name="connsiteY39" fmla="*/ 667061 h 1245504"/>
                <a:gd name="connsiteX40" fmla="*/ 829194 w 2206210"/>
                <a:gd name="connsiteY40" fmla="*/ 632801 h 1245504"/>
                <a:gd name="connsiteX41" fmla="*/ 757280 w 2206210"/>
                <a:gd name="connsiteY41" fmla="*/ 550334 h 1245504"/>
                <a:gd name="connsiteX42" fmla="*/ 744753 w 2206210"/>
                <a:gd name="connsiteY42" fmla="*/ 468095 h 1245504"/>
                <a:gd name="connsiteX43" fmla="*/ 683456 w 2206210"/>
                <a:gd name="connsiteY43" fmla="*/ 418762 h 1245504"/>
                <a:gd name="connsiteX44" fmla="*/ 661216 w 2206210"/>
                <a:gd name="connsiteY44" fmla="*/ 355092 h 1245504"/>
                <a:gd name="connsiteX45" fmla="*/ 654669 w 2206210"/>
                <a:gd name="connsiteY45" fmla="*/ 246776 h 1245504"/>
                <a:gd name="connsiteX46" fmla="*/ 688648 w 2206210"/>
                <a:gd name="connsiteY46" fmla="*/ 136482 h 1245504"/>
                <a:gd name="connsiteX47" fmla="*/ 671491 w 2206210"/>
                <a:gd name="connsiteY47" fmla="*/ 68581 h 1245504"/>
                <a:gd name="connsiteX48" fmla="*/ 567970 w 2206210"/>
                <a:gd name="connsiteY48"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299430 w 2206210"/>
                <a:gd name="connsiteY35" fmla="*/ 463184 h 1245504"/>
                <a:gd name="connsiteX36" fmla="*/ 1437215 w 2206210"/>
                <a:gd name="connsiteY36" fmla="*/ 842829 h 1245504"/>
                <a:gd name="connsiteX37" fmla="*/ 1279848 w 2206210"/>
                <a:gd name="connsiteY37" fmla="*/ 792480 h 1245504"/>
                <a:gd name="connsiteX38" fmla="*/ 901103 w 2206210"/>
                <a:gd name="connsiteY38" fmla="*/ 667061 h 1245504"/>
                <a:gd name="connsiteX39" fmla="*/ 829194 w 2206210"/>
                <a:gd name="connsiteY39" fmla="*/ 632801 h 1245504"/>
                <a:gd name="connsiteX40" fmla="*/ 757280 w 2206210"/>
                <a:gd name="connsiteY40" fmla="*/ 550334 h 1245504"/>
                <a:gd name="connsiteX41" fmla="*/ 744753 w 2206210"/>
                <a:gd name="connsiteY41" fmla="*/ 468095 h 1245504"/>
                <a:gd name="connsiteX42" fmla="*/ 683456 w 2206210"/>
                <a:gd name="connsiteY42" fmla="*/ 418762 h 1245504"/>
                <a:gd name="connsiteX43" fmla="*/ 661216 w 2206210"/>
                <a:gd name="connsiteY43" fmla="*/ 355092 h 1245504"/>
                <a:gd name="connsiteX44" fmla="*/ 654669 w 2206210"/>
                <a:gd name="connsiteY44" fmla="*/ 246776 h 1245504"/>
                <a:gd name="connsiteX45" fmla="*/ 688648 w 2206210"/>
                <a:gd name="connsiteY45" fmla="*/ 136482 h 1245504"/>
                <a:gd name="connsiteX46" fmla="*/ 671491 w 2206210"/>
                <a:gd name="connsiteY46" fmla="*/ 68581 h 1245504"/>
                <a:gd name="connsiteX47" fmla="*/ 567970 w 2206210"/>
                <a:gd name="connsiteY47"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96890 w 2206210"/>
                <a:gd name="connsiteY33" fmla="*/ 676544 h 1245504"/>
                <a:gd name="connsiteX34" fmla="*/ 1281650 w 2206210"/>
                <a:gd name="connsiteY34" fmla="*/ 623204 h 1245504"/>
                <a:gd name="connsiteX35" fmla="*/ 1437215 w 2206210"/>
                <a:gd name="connsiteY35" fmla="*/ 842829 h 1245504"/>
                <a:gd name="connsiteX36" fmla="*/ 1279848 w 2206210"/>
                <a:gd name="connsiteY36" fmla="*/ 792480 h 1245504"/>
                <a:gd name="connsiteX37" fmla="*/ 901103 w 2206210"/>
                <a:gd name="connsiteY37" fmla="*/ 667061 h 1245504"/>
                <a:gd name="connsiteX38" fmla="*/ 829194 w 2206210"/>
                <a:gd name="connsiteY38" fmla="*/ 632801 h 1245504"/>
                <a:gd name="connsiteX39" fmla="*/ 757280 w 2206210"/>
                <a:gd name="connsiteY39" fmla="*/ 550334 h 1245504"/>
                <a:gd name="connsiteX40" fmla="*/ 744753 w 2206210"/>
                <a:gd name="connsiteY40" fmla="*/ 468095 h 1245504"/>
                <a:gd name="connsiteX41" fmla="*/ 683456 w 2206210"/>
                <a:gd name="connsiteY41" fmla="*/ 418762 h 1245504"/>
                <a:gd name="connsiteX42" fmla="*/ 661216 w 2206210"/>
                <a:gd name="connsiteY42" fmla="*/ 355092 h 1245504"/>
                <a:gd name="connsiteX43" fmla="*/ 654669 w 2206210"/>
                <a:gd name="connsiteY43" fmla="*/ 246776 h 1245504"/>
                <a:gd name="connsiteX44" fmla="*/ 688648 w 2206210"/>
                <a:gd name="connsiteY44" fmla="*/ 136482 h 1245504"/>
                <a:gd name="connsiteX45" fmla="*/ 671491 w 2206210"/>
                <a:gd name="connsiteY45" fmla="*/ 68581 h 1245504"/>
                <a:gd name="connsiteX46" fmla="*/ 567970 w 2206210"/>
                <a:gd name="connsiteY46"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281650 w 2206210"/>
                <a:gd name="connsiteY33" fmla="*/ 623204 h 1245504"/>
                <a:gd name="connsiteX34" fmla="*/ 1437215 w 2206210"/>
                <a:gd name="connsiteY34" fmla="*/ 842829 h 1245504"/>
                <a:gd name="connsiteX35" fmla="*/ 1279848 w 2206210"/>
                <a:gd name="connsiteY35" fmla="*/ 792480 h 1245504"/>
                <a:gd name="connsiteX36" fmla="*/ 901103 w 2206210"/>
                <a:gd name="connsiteY36" fmla="*/ 667061 h 1245504"/>
                <a:gd name="connsiteX37" fmla="*/ 829194 w 2206210"/>
                <a:gd name="connsiteY37" fmla="*/ 632801 h 1245504"/>
                <a:gd name="connsiteX38" fmla="*/ 757280 w 2206210"/>
                <a:gd name="connsiteY38" fmla="*/ 550334 h 1245504"/>
                <a:gd name="connsiteX39" fmla="*/ 744753 w 2206210"/>
                <a:gd name="connsiteY39" fmla="*/ 468095 h 1245504"/>
                <a:gd name="connsiteX40" fmla="*/ 683456 w 2206210"/>
                <a:gd name="connsiteY40" fmla="*/ 418762 h 1245504"/>
                <a:gd name="connsiteX41" fmla="*/ 661216 w 2206210"/>
                <a:gd name="connsiteY41" fmla="*/ 355092 h 1245504"/>
                <a:gd name="connsiteX42" fmla="*/ 654669 w 2206210"/>
                <a:gd name="connsiteY42" fmla="*/ 246776 h 1245504"/>
                <a:gd name="connsiteX43" fmla="*/ 688648 w 2206210"/>
                <a:gd name="connsiteY43" fmla="*/ 136482 h 1245504"/>
                <a:gd name="connsiteX44" fmla="*/ 671491 w 2206210"/>
                <a:gd name="connsiteY44" fmla="*/ 68581 h 1245504"/>
                <a:gd name="connsiteX45" fmla="*/ 567970 w 2206210"/>
                <a:gd name="connsiteY45"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347690 w 2206210"/>
                <a:gd name="connsiteY32" fmla="*/ 701944 h 1245504"/>
                <a:gd name="connsiteX33" fmla="*/ 1437215 w 2206210"/>
                <a:gd name="connsiteY33" fmla="*/ 842829 h 1245504"/>
                <a:gd name="connsiteX34" fmla="*/ 1279848 w 2206210"/>
                <a:gd name="connsiteY34" fmla="*/ 792480 h 1245504"/>
                <a:gd name="connsiteX35" fmla="*/ 901103 w 2206210"/>
                <a:gd name="connsiteY35" fmla="*/ 667061 h 1245504"/>
                <a:gd name="connsiteX36" fmla="*/ 829194 w 2206210"/>
                <a:gd name="connsiteY36" fmla="*/ 632801 h 1245504"/>
                <a:gd name="connsiteX37" fmla="*/ 757280 w 2206210"/>
                <a:gd name="connsiteY37" fmla="*/ 550334 h 1245504"/>
                <a:gd name="connsiteX38" fmla="*/ 744753 w 2206210"/>
                <a:gd name="connsiteY38" fmla="*/ 468095 h 1245504"/>
                <a:gd name="connsiteX39" fmla="*/ 683456 w 2206210"/>
                <a:gd name="connsiteY39" fmla="*/ 418762 h 1245504"/>
                <a:gd name="connsiteX40" fmla="*/ 661216 w 2206210"/>
                <a:gd name="connsiteY40" fmla="*/ 355092 h 1245504"/>
                <a:gd name="connsiteX41" fmla="*/ 654669 w 2206210"/>
                <a:gd name="connsiteY41" fmla="*/ 246776 h 1245504"/>
                <a:gd name="connsiteX42" fmla="*/ 688648 w 2206210"/>
                <a:gd name="connsiteY42" fmla="*/ 136482 h 1245504"/>
                <a:gd name="connsiteX43" fmla="*/ 671491 w 2206210"/>
                <a:gd name="connsiteY43" fmla="*/ 68581 h 1245504"/>
                <a:gd name="connsiteX44" fmla="*/ 567970 w 2206210"/>
                <a:gd name="connsiteY44"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512790 w 2206210"/>
                <a:gd name="connsiteY31" fmla="*/ 760364 h 1245504"/>
                <a:gd name="connsiteX32" fmla="*/ 1437215 w 2206210"/>
                <a:gd name="connsiteY32" fmla="*/ 842829 h 1245504"/>
                <a:gd name="connsiteX33" fmla="*/ 1279848 w 2206210"/>
                <a:gd name="connsiteY33" fmla="*/ 792480 h 1245504"/>
                <a:gd name="connsiteX34" fmla="*/ 901103 w 2206210"/>
                <a:gd name="connsiteY34" fmla="*/ 667061 h 1245504"/>
                <a:gd name="connsiteX35" fmla="*/ 829194 w 2206210"/>
                <a:gd name="connsiteY35" fmla="*/ 632801 h 1245504"/>
                <a:gd name="connsiteX36" fmla="*/ 757280 w 2206210"/>
                <a:gd name="connsiteY36" fmla="*/ 550334 h 1245504"/>
                <a:gd name="connsiteX37" fmla="*/ 744753 w 2206210"/>
                <a:gd name="connsiteY37" fmla="*/ 468095 h 1245504"/>
                <a:gd name="connsiteX38" fmla="*/ 683456 w 2206210"/>
                <a:gd name="connsiteY38" fmla="*/ 418762 h 1245504"/>
                <a:gd name="connsiteX39" fmla="*/ 661216 w 2206210"/>
                <a:gd name="connsiteY39" fmla="*/ 355092 h 1245504"/>
                <a:gd name="connsiteX40" fmla="*/ 654669 w 2206210"/>
                <a:gd name="connsiteY40" fmla="*/ 246776 h 1245504"/>
                <a:gd name="connsiteX41" fmla="*/ 688648 w 2206210"/>
                <a:gd name="connsiteY41" fmla="*/ 136482 h 1245504"/>
                <a:gd name="connsiteX42" fmla="*/ 671491 w 2206210"/>
                <a:gd name="connsiteY42" fmla="*/ 68581 h 1245504"/>
                <a:gd name="connsiteX43" fmla="*/ 567970 w 2206210"/>
                <a:gd name="connsiteY43"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594070 w 2206210"/>
                <a:gd name="connsiteY30" fmla="*/ 813704 h 1245504"/>
                <a:gd name="connsiteX31" fmla="*/ 1437215 w 2206210"/>
                <a:gd name="connsiteY31" fmla="*/ 842829 h 1245504"/>
                <a:gd name="connsiteX32" fmla="*/ 1279848 w 2206210"/>
                <a:gd name="connsiteY32" fmla="*/ 792480 h 1245504"/>
                <a:gd name="connsiteX33" fmla="*/ 901103 w 2206210"/>
                <a:gd name="connsiteY33" fmla="*/ 667061 h 1245504"/>
                <a:gd name="connsiteX34" fmla="*/ 829194 w 2206210"/>
                <a:gd name="connsiteY34" fmla="*/ 632801 h 1245504"/>
                <a:gd name="connsiteX35" fmla="*/ 757280 w 2206210"/>
                <a:gd name="connsiteY35" fmla="*/ 550334 h 1245504"/>
                <a:gd name="connsiteX36" fmla="*/ 744753 w 2206210"/>
                <a:gd name="connsiteY36" fmla="*/ 468095 h 1245504"/>
                <a:gd name="connsiteX37" fmla="*/ 683456 w 2206210"/>
                <a:gd name="connsiteY37" fmla="*/ 418762 h 1245504"/>
                <a:gd name="connsiteX38" fmla="*/ 661216 w 2206210"/>
                <a:gd name="connsiteY38" fmla="*/ 355092 h 1245504"/>
                <a:gd name="connsiteX39" fmla="*/ 654669 w 2206210"/>
                <a:gd name="connsiteY39" fmla="*/ 246776 h 1245504"/>
                <a:gd name="connsiteX40" fmla="*/ 688648 w 2206210"/>
                <a:gd name="connsiteY40" fmla="*/ 136482 h 1245504"/>
                <a:gd name="connsiteX41" fmla="*/ 671491 w 2206210"/>
                <a:gd name="connsiteY41" fmla="*/ 68581 h 1245504"/>
                <a:gd name="connsiteX42" fmla="*/ 567970 w 2206210"/>
                <a:gd name="connsiteY42"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657570 w 2206210"/>
                <a:gd name="connsiteY29" fmla="*/ 823864 h 1245504"/>
                <a:gd name="connsiteX30" fmla="*/ 1437215 w 2206210"/>
                <a:gd name="connsiteY30" fmla="*/ 842829 h 1245504"/>
                <a:gd name="connsiteX31" fmla="*/ 1279848 w 2206210"/>
                <a:gd name="connsiteY31" fmla="*/ 792480 h 1245504"/>
                <a:gd name="connsiteX32" fmla="*/ 901103 w 2206210"/>
                <a:gd name="connsiteY32" fmla="*/ 667061 h 1245504"/>
                <a:gd name="connsiteX33" fmla="*/ 829194 w 2206210"/>
                <a:gd name="connsiteY33" fmla="*/ 632801 h 1245504"/>
                <a:gd name="connsiteX34" fmla="*/ 757280 w 2206210"/>
                <a:gd name="connsiteY34" fmla="*/ 550334 h 1245504"/>
                <a:gd name="connsiteX35" fmla="*/ 744753 w 2206210"/>
                <a:gd name="connsiteY35" fmla="*/ 468095 h 1245504"/>
                <a:gd name="connsiteX36" fmla="*/ 683456 w 2206210"/>
                <a:gd name="connsiteY36" fmla="*/ 418762 h 1245504"/>
                <a:gd name="connsiteX37" fmla="*/ 661216 w 2206210"/>
                <a:gd name="connsiteY37" fmla="*/ 355092 h 1245504"/>
                <a:gd name="connsiteX38" fmla="*/ 654669 w 2206210"/>
                <a:gd name="connsiteY38" fmla="*/ 246776 h 1245504"/>
                <a:gd name="connsiteX39" fmla="*/ 688648 w 2206210"/>
                <a:gd name="connsiteY39" fmla="*/ 136482 h 1245504"/>
                <a:gd name="connsiteX40" fmla="*/ 671491 w 2206210"/>
                <a:gd name="connsiteY40" fmla="*/ 68581 h 1245504"/>
                <a:gd name="connsiteX41" fmla="*/ 567970 w 2206210"/>
                <a:gd name="connsiteY41"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749010 w 2206210"/>
                <a:gd name="connsiteY28" fmla="*/ 849264 h 1245504"/>
                <a:gd name="connsiteX29" fmla="*/ 1437215 w 2206210"/>
                <a:gd name="connsiteY29" fmla="*/ 842829 h 1245504"/>
                <a:gd name="connsiteX30" fmla="*/ 1279848 w 2206210"/>
                <a:gd name="connsiteY30" fmla="*/ 792480 h 1245504"/>
                <a:gd name="connsiteX31" fmla="*/ 901103 w 2206210"/>
                <a:gd name="connsiteY31" fmla="*/ 667061 h 1245504"/>
                <a:gd name="connsiteX32" fmla="*/ 829194 w 2206210"/>
                <a:gd name="connsiteY32" fmla="*/ 632801 h 1245504"/>
                <a:gd name="connsiteX33" fmla="*/ 757280 w 2206210"/>
                <a:gd name="connsiteY33" fmla="*/ 550334 h 1245504"/>
                <a:gd name="connsiteX34" fmla="*/ 744753 w 2206210"/>
                <a:gd name="connsiteY34" fmla="*/ 468095 h 1245504"/>
                <a:gd name="connsiteX35" fmla="*/ 683456 w 2206210"/>
                <a:gd name="connsiteY35" fmla="*/ 418762 h 1245504"/>
                <a:gd name="connsiteX36" fmla="*/ 661216 w 2206210"/>
                <a:gd name="connsiteY36" fmla="*/ 355092 h 1245504"/>
                <a:gd name="connsiteX37" fmla="*/ 654669 w 2206210"/>
                <a:gd name="connsiteY37" fmla="*/ 246776 h 1245504"/>
                <a:gd name="connsiteX38" fmla="*/ 688648 w 2206210"/>
                <a:gd name="connsiteY38" fmla="*/ 136482 h 1245504"/>
                <a:gd name="connsiteX39" fmla="*/ 671491 w 2206210"/>
                <a:gd name="connsiteY39" fmla="*/ 68581 h 1245504"/>
                <a:gd name="connsiteX40" fmla="*/ 567970 w 2206210"/>
                <a:gd name="connsiteY40"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822670 w 2206210"/>
                <a:gd name="connsiteY27" fmla="*/ 841644 h 1245504"/>
                <a:gd name="connsiteX28" fmla="*/ 1437215 w 2206210"/>
                <a:gd name="connsiteY28" fmla="*/ 842829 h 1245504"/>
                <a:gd name="connsiteX29" fmla="*/ 1279848 w 2206210"/>
                <a:gd name="connsiteY29" fmla="*/ 792480 h 1245504"/>
                <a:gd name="connsiteX30" fmla="*/ 901103 w 2206210"/>
                <a:gd name="connsiteY30" fmla="*/ 667061 h 1245504"/>
                <a:gd name="connsiteX31" fmla="*/ 829194 w 2206210"/>
                <a:gd name="connsiteY31" fmla="*/ 632801 h 1245504"/>
                <a:gd name="connsiteX32" fmla="*/ 757280 w 2206210"/>
                <a:gd name="connsiteY32" fmla="*/ 550334 h 1245504"/>
                <a:gd name="connsiteX33" fmla="*/ 744753 w 2206210"/>
                <a:gd name="connsiteY33" fmla="*/ 468095 h 1245504"/>
                <a:gd name="connsiteX34" fmla="*/ 683456 w 2206210"/>
                <a:gd name="connsiteY34" fmla="*/ 418762 h 1245504"/>
                <a:gd name="connsiteX35" fmla="*/ 661216 w 2206210"/>
                <a:gd name="connsiteY35" fmla="*/ 355092 h 1245504"/>
                <a:gd name="connsiteX36" fmla="*/ 654669 w 2206210"/>
                <a:gd name="connsiteY36" fmla="*/ 246776 h 1245504"/>
                <a:gd name="connsiteX37" fmla="*/ 688648 w 2206210"/>
                <a:gd name="connsiteY37" fmla="*/ 136482 h 1245504"/>
                <a:gd name="connsiteX38" fmla="*/ 671491 w 2206210"/>
                <a:gd name="connsiteY38" fmla="*/ 68581 h 1245504"/>
                <a:gd name="connsiteX39" fmla="*/ 567970 w 2206210"/>
                <a:gd name="connsiteY39"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886170 w 2206210"/>
                <a:gd name="connsiteY26" fmla="*/ 851804 h 1245504"/>
                <a:gd name="connsiteX27" fmla="*/ 1437215 w 2206210"/>
                <a:gd name="connsiteY27" fmla="*/ 842829 h 1245504"/>
                <a:gd name="connsiteX28" fmla="*/ 1279848 w 2206210"/>
                <a:gd name="connsiteY28" fmla="*/ 792480 h 1245504"/>
                <a:gd name="connsiteX29" fmla="*/ 901103 w 2206210"/>
                <a:gd name="connsiteY29" fmla="*/ 667061 h 1245504"/>
                <a:gd name="connsiteX30" fmla="*/ 829194 w 2206210"/>
                <a:gd name="connsiteY30" fmla="*/ 632801 h 1245504"/>
                <a:gd name="connsiteX31" fmla="*/ 757280 w 2206210"/>
                <a:gd name="connsiteY31" fmla="*/ 550334 h 1245504"/>
                <a:gd name="connsiteX32" fmla="*/ 744753 w 2206210"/>
                <a:gd name="connsiteY32" fmla="*/ 468095 h 1245504"/>
                <a:gd name="connsiteX33" fmla="*/ 683456 w 2206210"/>
                <a:gd name="connsiteY33" fmla="*/ 418762 h 1245504"/>
                <a:gd name="connsiteX34" fmla="*/ 661216 w 2206210"/>
                <a:gd name="connsiteY34" fmla="*/ 355092 h 1245504"/>
                <a:gd name="connsiteX35" fmla="*/ 654669 w 2206210"/>
                <a:gd name="connsiteY35" fmla="*/ 246776 h 1245504"/>
                <a:gd name="connsiteX36" fmla="*/ 688648 w 2206210"/>
                <a:gd name="connsiteY36" fmla="*/ 136482 h 1245504"/>
                <a:gd name="connsiteX37" fmla="*/ 671491 w 2206210"/>
                <a:gd name="connsiteY37" fmla="*/ 68581 h 1245504"/>
                <a:gd name="connsiteX38" fmla="*/ 567970 w 2206210"/>
                <a:gd name="connsiteY38"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969990 w 2206210"/>
                <a:gd name="connsiteY25" fmla="*/ 879744 h 1245504"/>
                <a:gd name="connsiteX26" fmla="*/ 1437215 w 2206210"/>
                <a:gd name="connsiteY26" fmla="*/ 842829 h 1245504"/>
                <a:gd name="connsiteX27" fmla="*/ 1279848 w 2206210"/>
                <a:gd name="connsiteY27" fmla="*/ 792480 h 1245504"/>
                <a:gd name="connsiteX28" fmla="*/ 901103 w 2206210"/>
                <a:gd name="connsiteY28" fmla="*/ 667061 h 1245504"/>
                <a:gd name="connsiteX29" fmla="*/ 829194 w 2206210"/>
                <a:gd name="connsiteY29" fmla="*/ 632801 h 1245504"/>
                <a:gd name="connsiteX30" fmla="*/ 757280 w 2206210"/>
                <a:gd name="connsiteY30" fmla="*/ 550334 h 1245504"/>
                <a:gd name="connsiteX31" fmla="*/ 744753 w 2206210"/>
                <a:gd name="connsiteY31" fmla="*/ 468095 h 1245504"/>
                <a:gd name="connsiteX32" fmla="*/ 683456 w 2206210"/>
                <a:gd name="connsiteY32" fmla="*/ 418762 h 1245504"/>
                <a:gd name="connsiteX33" fmla="*/ 661216 w 2206210"/>
                <a:gd name="connsiteY33" fmla="*/ 355092 h 1245504"/>
                <a:gd name="connsiteX34" fmla="*/ 654669 w 2206210"/>
                <a:gd name="connsiteY34" fmla="*/ 246776 h 1245504"/>
                <a:gd name="connsiteX35" fmla="*/ 688648 w 2206210"/>
                <a:gd name="connsiteY35" fmla="*/ 136482 h 1245504"/>
                <a:gd name="connsiteX36" fmla="*/ 671491 w 2206210"/>
                <a:gd name="connsiteY36" fmla="*/ 68581 h 1245504"/>
                <a:gd name="connsiteX37" fmla="*/ 567970 w 2206210"/>
                <a:gd name="connsiteY37"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995390 w 2206210"/>
                <a:gd name="connsiteY24" fmla="*/ 877204 h 1245504"/>
                <a:gd name="connsiteX25" fmla="*/ 1437215 w 2206210"/>
                <a:gd name="connsiteY25" fmla="*/ 842829 h 1245504"/>
                <a:gd name="connsiteX26" fmla="*/ 1279848 w 2206210"/>
                <a:gd name="connsiteY26" fmla="*/ 792480 h 1245504"/>
                <a:gd name="connsiteX27" fmla="*/ 901103 w 2206210"/>
                <a:gd name="connsiteY27" fmla="*/ 667061 h 1245504"/>
                <a:gd name="connsiteX28" fmla="*/ 829194 w 2206210"/>
                <a:gd name="connsiteY28" fmla="*/ 632801 h 1245504"/>
                <a:gd name="connsiteX29" fmla="*/ 757280 w 2206210"/>
                <a:gd name="connsiteY29" fmla="*/ 550334 h 1245504"/>
                <a:gd name="connsiteX30" fmla="*/ 744753 w 2206210"/>
                <a:gd name="connsiteY30" fmla="*/ 468095 h 1245504"/>
                <a:gd name="connsiteX31" fmla="*/ 683456 w 2206210"/>
                <a:gd name="connsiteY31" fmla="*/ 418762 h 1245504"/>
                <a:gd name="connsiteX32" fmla="*/ 661216 w 2206210"/>
                <a:gd name="connsiteY32" fmla="*/ 355092 h 1245504"/>
                <a:gd name="connsiteX33" fmla="*/ 654669 w 2206210"/>
                <a:gd name="connsiteY33" fmla="*/ 246776 h 1245504"/>
                <a:gd name="connsiteX34" fmla="*/ 688648 w 2206210"/>
                <a:gd name="connsiteY34" fmla="*/ 136482 h 1245504"/>
                <a:gd name="connsiteX35" fmla="*/ 671491 w 2206210"/>
                <a:gd name="connsiteY35" fmla="*/ 68581 h 1245504"/>
                <a:gd name="connsiteX36" fmla="*/ 567970 w 2206210"/>
                <a:gd name="connsiteY36"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2089370 w 2206210"/>
                <a:gd name="connsiteY23" fmla="*/ 872124 h 1245504"/>
                <a:gd name="connsiteX24" fmla="*/ 1437215 w 2206210"/>
                <a:gd name="connsiteY24" fmla="*/ 842829 h 1245504"/>
                <a:gd name="connsiteX25" fmla="*/ 1279848 w 2206210"/>
                <a:gd name="connsiteY25" fmla="*/ 792480 h 1245504"/>
                <a:gd name="connsiteX26" fmla="*/ 901103 w 2206210"/>
                <a:gd name="connsiteY26" fmla="*/ 667061 h 1245504"/>
                <a:gd name="connsiteX27" fmla="*/ 829194 w 2206210"/>
                <a:gd name="connsiteY27" fmla="*/ 632801 h 1245504"/>
                <a:gd name="connsiteX28" fmla="*/ 757280 w 2206210"/>
                <a:gd name="connsiteY28" fmla="*/ 550334 h 1245504"/>
                <a:gd name="connsiteX29" fmla="*/ 744753 w 2206210"/>
                <a:gd name="connsiteY29" fmla="*/ 468095 h 1245504"/>
                <a:gd name="connsiteX30" fmla="*/ 683456 w 2206210"/>
                <a:gd name="connsiteY30" fmla="*/ 418762 h 1245504"/>
                <a:gd name="connsiteX31" fmla="*/ 661216 w 2206210"/>
                <a:gd name="connsiteY31" fmla="*/ 355092 h 1245504"/>
                <a:gd name="connsiteX32" fmla="*/ 654669 w 2206210"/>
                <a:gd name="connsiteY32" fmla="*/ 246776 h 1245504"/>
                <a:gd name="connsiteX33" fmla="*/ 688648 w 2206210"/>
                <a:gd name="connsiteY33" fmla="*/ 136482 h 1245504"/>
                <a:gd name="connsiteX34" fmla="*/ 671491 w 2206210"/>
                <a:gd name="connsiteY34" fmla="*/ 68581 h 1245504"/>
                <a:gd name="connsiteX35" fmla="*/ 567970 w 2206210"/>
                <a:gd name="connsiteY35" fmla="*/ 0 h 1245504"/>
                <a:gd name="connsiteX0" fmla="*/ 567970 w 2206210"/>
                <a:gd name="connsiteY0" fmla="*/ 0 h 1245504"/>
                <a:gd name="connsiteX1" fmla="*/ 496790 w 2206210"/>
                <a:gd name="connsiteY1" fmla="*/ 28844 h 1245504"/>
                <a:gd name="connsiteX2" fmla="*/ 379950 w 2206210"/>
                <a:gd name="connsiteY2" fmla="*/ 143144 h 1245504"/>
                <a:gd name="connsiteX3" fmla="*/ 349470 w 2206210"/>
                <a:gd name="connsiteY3" fmla="*/ 132984 h 1245504"/>
                <a:gd name="connsiteX4" fmla="*/ 306290 w 2206210"/>
                <a:gd name="connsiteY4" fmla="*/ 183784 h 1245504"/>
                <a:gd name="connsiteX5" fmla="*/ 291050 w 2206210"/>
                <a:gd name="connsiteY5" fmla="*/ 275224 h 1245504"/>
                <a:gd name="connsiteX6" fmla="*/ 255490 w 2206210"/>
                <a:gd name="connsiteY6" fmla="*/ 320944 h 1245504"/>
                <a:gd name="connsiteX7" fmla="*/ 143730 w 2206210"/>
                <a:gd name="connsiteY7" fmla="*/ 465724 h 1245504"/>
                <a:gd name="connsiteX8" fmla="*/ 87502 w 2206210"/>
                <a:gd name="connsiteY8" fmla="*/ 521427 h 1245504"/>
                <a:gd name="connsiteX9" fmla="*/ 0 w 2206210"/>
                <a:gd name="connsiteY9" fmla="*/ 698086 h 1245504"/>
                <a:gd name="connsiteX10" fmla="*/ 5080 w 2206210"/>
                <a:gd name="connsiteY10" fmla="*/ 758087 h 1245504"/>
                <a:gd name="connsiteX11" fmla="*/ 131030 w 2206210"/>
                <a:gd name="connsiteY11" fmla="*/ 780684 h 1245504"/>
                <a:gd name="connsiteX12" fmla="*/ 263110 w 2206210"/>
                <a:gd name="connsiteY12" fmla="*/ 803544 h 1245504"/>
                <a:gd name="connsiteX13" fmla="*/ 415510 w 2206210"/>
                <a:gd name="connsiteY13" fmla="*/ 750204 h 1245504"/>
                <a:gd name="connsiteX14" fmla="*/ 496790 w 2206210"/>
                <a:gd name="connsiteY14" fmla="*/ 874664 h 1245504"/>
                <a:gd name="connsiteX15" fmla="*/ 1147030 w 2206210"/>
                <a:gd name="connsiteY15" fmla="*/ 1067704 h 1245504"/>
                <a:gd name="connsiteX16" fmla="*/ 1251170 w 2206210"/>
                <a:gd name="connsiteY16" fmla="*/ 1110884 h 1245504"/>
                <a:gd name="connsiteX17" fmla="*/ 1713450 w 2206210"/>
                <a:gd name="connsiteY17" fmla="*/ 1245504 h 1245504"/>
                <a:gd name="connsiteX18" fmla="*/ 1749010 w 2206210"/>
                <a:gd name="connsiteY18" fmla="*/ 1118504 h 1245504"/>
                <a:gd name="connsiteX19" fmla="*/ 1813024 w 2206210"/>
                <a:gd name="connsiteY19" fmla="*/ 1107078 h 1245504"/>
                <a:gd name="connsiteX20" fmla="*/ 1828791 w 2206210"/>
                <a:gd name="connsiteY20" fmla="*/ 1159634 h 1245504"/>
                <a:gd name="connsiteX21" fmla="*/ 1957290 w 2206210"/>
                <a:gd name="connsiteY21" fmla="*/ 1217564 h 1245504"/>
                <a:gd name="connsiteX22" fmla="*/ 2206210 w 2206210"/>
                <a:gd name="connsiteY22" fmla="*/ 917844 h 1245504"/>
                <a:gd name="connsiteX23" fmla="*/ 1437215 w 2206210"/>
                <a:gd name="connsiteY23" fmla="*/ 842829 h 1245504"/>
                <a:gd name="connsiteX24" fmla="*/ 1279848 w 2206210"/>
                <a:gd name="connsiteY24" fmla="*/ 792480 h 1245504"/>
                <a:gd name="connsiteX25" fmla="*/ 901103 w 2206210"/>
                <a:gd name="connsiteY25" fmla="*/ 667061 h 1245504"/>
                <a:gd name="connsiteX26" fmla="*/ 829194 w 2206210"/>
                <a:gd name="connsiteY26" fmla="*/ 632801 h 1245504"/>
                <a:gd name="connsiteX27" fmla="*/ 757280 w 2206210"/>
                <a:gd name="connsiteY27" fmla="*/ 550334 h 1245504"/>
                <a:gd name="connsiteX28" fmla="*/ 744753 w 2206210"/>
                <a:gd name="connsiteY28" fmla="*/ 468095 h 1245504"/>
                <a:gd name="connsiteX29" fmla="*/ 683456 w 2206210"/>
                <a:gd name="connsiteY29" fmla="*/ 418762 h 1245504"/>
                <a:gd name="connsiteX30" fmla="*/ 661216 w 2206210"/>
                <a:gd name="connsiteY30" fmla="*/ 355092 h 1245504"/>
                <a:gd name="connsiteX31" fmla="*/ 654669 w 2206210"/>
                <a:gd name="connsiteY31" fmla="*/ 246776 h 1245504"/>
                <a:gd name="connsiteX32" fmla="*/ 688648 w 2206210"/>
                <a:gd name="connsiteY32" fmla="*/ 136482 h 1245504"/>
                <a:gd name="connsiteX33" fmla="*/ 671491 w 2206210"/>
                <a:gd name="connsiteY33" fmla="*/ 68581 h 1245504"/>
                <a:gd name="connsiteX34" fmla="*/ 567970 w 2206210"/>
                <a:gd name="connsiteY34" fmla="*/ 0 h 1245504"/>
                <a:gd name="connsiteX0" fmla="*/ 567970 w 1957290"/>
                <a:gd name="connsiteY0" fmla="*/ 0 h 1245504"/>
                <a:gd name="connsiteX1" fmla="*/ 496790 w 1957290"/>
                <a:gd name="connsiteY1" fmla="*/ 28844 h 1245504"/>
                <a:gd name="connsiteX2" fmla="*/ 379950 w 1957290"/>
                <a:gd name="connsiteY2" fmla="*/ 143144 h 1245504"/>
                <a:gd name="connsiteX3" fmla="*/ 349470 w 1957290"/>
                <a:gd name="connsiteY3" fmla="*/ 132984 h 1245504"/>
                <a:gd name="connsiteX4" fmla="*/ 306290 w 1957290"/>
                <a:gd name="connsiteY4" fmla="*/ 183784 h 1245504"/>
                <a:gd name="connsiteX5" fmla="*/ 291050 w 1957290"/>
                <a:gd name="connsiteY5" fmla="*/ 275224 h 1245504"/>
                <a:gd name="connsiteX6" fmla="*/ 255490 w 1957290"/>
                <a:gd name="connsiteY6" fmla="*/ 320944 h 1245504"/>
                <a:gd name="connsiteX7" fmla="*/ 143730 w 1957290"/>
                <a:gd name="connsiteY7" fmla="*/ 465724 h 1245504"/>
                <a:gd name="connsiteX8" fmla="*/ 87502 w 1957290"/>
                <a:gd name="connsiteY8" fmla="*/ 521427 h 1245504"/>
                <a:gd name="connsiteX9" fmla="*/ 0 w 1957290"/>
                <a:gd name="connsiteY9" fmla="*/ 698086 h 1245504"/>
                <a:gd name="connsiteX10" fmla="*/ 5080 w 1957290"/>
                <a:gd name="connsiteY10" fmla="*/ 758087 h 1245504"/>
                <a:gd name="connsiteX11" fmla="*/ 131030 w 1957290"/>
                <a:gd name="connsiteY11" fmla="*/ 780684 h 1245504"/>
                <a:gd name="connsiteX12" fmla="*/ 263110 w 1957290"/>
                <a:gd name="connsiteY12" fmla="*/ 803544 h 1245504"/>
                <a:gd name="connsiteX13" fmla="*/ 415510 w 1957290"/>
                <a:gd name="connsiteY13" fmla="*/ 750204 h 1245504"/>
                <a:gd name="connsiteX14" fmla="*/ 496790 w 1957290"/>
                <a:gd name="connsiteY14" fmla="*/ 874664 h 1245504"/>
                <a:gd name="connsiteX15" fmla="*/ 1147030 w 1957290"/>
                <a:gd name="connsiteY15" fmla="*/ 1067704 h 1245504"/>
                <a:gd name="connsiteX16" fmla="*/ 1251170 w 1957290"/>
                <a:gd name="connsiteY16" fmla="*/ 1110884 h 1245504"/>
                <a:gd name="connsiteX17" fmla="*/ 1713450 w 1957290"/>
                <a:gd name="connsiteY17" fmla="*/ 1245504 h 1245504"/>
                <a:gd name="connsiteX18" fmla="*/ 1749010 w 1957290"/>
                <a:gd name="connsiteY18" fmla="*/ 1118504 h 1245504"/>
                <a:gd name="connsiteX19" fmla="*/ 1813024 w 1957290"/>
                <a:gd name="connsiteY19" fmla="*/ 1107078 h 1245504"/>
                <a:gd name="connsiteX20" fmla="*/ 1828791 w 1957290"/>
                <a:gd name="connsiteY20" fmla="*/ 1159634 h 1245504"/>
                <a:gd name="connsiteX21" fmla="*/ 1957290 w 1957290"/>
                <a:gd name="connsiteY21" fmla="*/ 1217564 h 1245504"/>
                <a:gd name="connsiteX22" fmla="*/ 1437215 w 1957290"/>
                <a:gd name="connsiteY22" fmla="*/ 842829 h 1245504"/>
                <a:gd name="connsiteX23" fmla="*/ 1279848 w 1957290"/>
                <a:gd name="connsiteY23" fmla="*/ 792480 h 1245504"/>
                <a:gd name="connsiteX24" fmla="*/ 901103 w 1957290"/>
                <a:gd name="connsiteY24" fmla="*/ 667061 h 1245504"/>
                <a:gd name="connsiteX25" fmla="*/ 829194 w 1957290"/>
                <a:gd name="connsiteY25" fmla="*/ 632801 h 1245504"/>
                <a:gd name="connsiteX26" fmla="*/ 757280 w 1957290"/>
                <a:gd name="connsiteY26" fmla="*/ 550334 h 1245504"/>
                <a:gd name="connsiteX27" fmla="*/ 744753 w 1957290"/>
                <a:gd name="connsiteY27" fmla="*/ 468095 h 1245504"/>
                <a:gd name="connsiteX28" fmla="*/ 683456 w 1957290"/>
                <a:gd name="connsiteY28" fmla="*/ 418762 h 1245504"/>
                <a:gd name="connsiteX29" fmla="*/ 661216 w 1957290"/>
                <a:gd name="connsiteY29" fmla="*/ 355092 h 1245504"/>
                <a:gd name="connsiteX30" fmla="*/ 654669 w 1957290"/>
                <a:gd name="connsiteY30" fmla="*/ 246776 h 1245504"/>
                <a:gd name="connsiteX31" fmla="*/ 688648 w 1957290"/>
                <a:gd name="connsiteY31" fmla="*/ 136482 h 1245504"/>
                <a:gd name="connsiteX32" fmla="*/ 671491 w 1957290"/>
                <a:gd name="connsiteY32" fmla="*/ 68581 h 1245504"/>
                <a:gd name="connsiteX33" fmla="*/ 567970 w 1957290"/>
                <a:gd name="connsiteY33" fmla="*/ 0 h 1245504"/>
                <a:gd name="connsiteX0" fmla="*/ 567970 w 1828791"/>
                <a:gd name="connsiteY0" fmla="*/ 0 h 1245504"/>
                <a:gd name="connsiteX1" fmla="*/ 496790 w 1828791"/>
                <a:gd name="connsiteY1" fmla="*/ 28844 h 1245504"/>
                <a:gd name="connsiteX2" fmla="*/ 379950 w 1828791"/>
                <a:gd name="connsiteY2" fmla="*/ 143144 h 1245504"/>
                <a:gd name="connsiteX3" fmla="*/ 349470 w 1828791"/>
                <a:gd name="connsiteY3" fmla="*/ 132984 h 1245504"/>
                <a:gd name="connsiteX4" fmla="*/ 306290 w 1828791"/>
                <a:gd name="connsiteY4" fmla="*/ 183784 h 1245504"/>
                <a:gd name="connsiteX5" fmla="*/ 291050 w 1828791"/>
                <a:gd name="connsiteY5" fmla="*/ 275224 h 1245504"/>
                <a:gd name="connsiteX6" fmla="*/ 255490 w 1828791"/>
                <a:gd name="connsiteY6" fmla="*/ 320944 h 1245504"/>
                <a:gd name="connsiteX7" fmla="*/ 143730 w 1828791"/>
                <a:gd name="connsiteY7" fmla="*/ 465724 h 1245504"/>
                <a:gd name="connsiteX8" fmla="*/ 87502 w 1828791"/>
                <a:gd name="connsiteY8" fmla="*/ 521427 h 1245504"/>
                <a:gd name="connsiteX9" fmla="*/ 0 w 1828791"/>
                <a:gd name="connsiteY9" fmla="*/ 698086 h 1245504"/>
                <a:gd name="connsiteX10" fmla="*/ 5080 w 1828791"/>
                <a:gd name="connsiteY10" fmla="*/ 758087 h 1245504"/>
                <a:gd name="connsiteX11" fmla="*/ 131030 w 1828791"/>
                <a:gd name="connsiteY11" fmla="*/ 780684 h 1245504"/>
                <a:gd name="connsiteX12" fmla="*/ 263110 w 1828791"/>
                <a:gd name="connsiteY12" fmla="*/ 803544 h 1245504"/>
                <a:gd name="connsiteX13" fmla="*/ 415510 w 1828791"/>
                <a:gd name="connsiteY13" fmla="*/ 750204 h 1245504"/>
                <a:gd name="connsiteX14" fmla="*/ 496790 w 1828791"/>
                <a:gd name="connsiteY14" fmla="*/ 874664 h 1245504"/>
                <a:gd name="connsiteX15" fmla="*/ 1147030 w 1828791"/>
                <a:gd name="connsiteY15" fmla="*/ 1067704 h 1245504"/>
                <a:gd name="connsiteX16" fmla="*/ 1251170 w 1828791"/>
                <a:gd name="connsiteY16" fmla="*/ 1110884 h 1245504"/>
                <a:gd name="connsiteX17" fmla="*/ 1713450 w 1828791"/>
                <a:gd name="connsiteY17" fmla="*/ 1245504 h 1245504"/>
                <a:gd name="connsiteX18" fmla="*/ 1749010 w 1828791"/>
                <a:gd name="connsiteY18" fmla="*/ 1118504 h 1245504"/>
                <a:gd name="connsiteX19" fmla="*/ 1813024 w 1828791"/>
                <a:gd name="connsiteY19" fmla="*/ 1107078 h 1245504"/>
                <a:gd name="connsiteX20" fmla="*/ 1828791 w 1828791"/>
                <a:gd name="connsiteY20" fmla="*/ 1159634 h 1245504"/>
                <a:gd name="connsiteX21" fmla="*/ 1437215 w 1828791"/>
                <a:gd name="connsiteY21" fmla="*/ 842829 h 1245504"/>
                <a:gd name="connsiteX22" fmla="*/ 1279848 w 1828791"/>
                <a:gd name="connsiteY22" fmla="*/ 792480 h 1245504"/>
                <a:gd name="connsiteX23" fmla="*/ 901103 w 1828791"/>
                <a:gd name="connsiteY23" fmla="*/ 667061 h 1245504"/>
                <a:gd name="connsiteX24" fmla="*/ 829194 w 1828791"/>
                <a:gd name="connsiteY24" fmla="*/ 632801 h 1245504"/>
                <a:gd name="connsiteX25" fmla="*/ 757280 w 1828791"/>
                <a:gd name="connsiteY25" fmla="*/ 550334 h 1245504"/>
                <a:gd name="connsiteX26" fmla="*/ 744753 w 1828791"/>
                <a:gd name="connsiteY26" fmla="*/ 468095 h 1245504"/>
                <a:gd name="connsiteX27" fmla="*/ 683456 w 1828791"/>
                <a:gd name="connsiteY27" fmla="*/ 418762 h 1245504"/>
                <a:gd name="connsiteX28" fmla="*/ 661216 w 1828791"/>
                <a:gd name="connsiteY28" fmla="*/ 355092 h 1245504"/>
                <a:gd name="connsiteX29" fmla="*/ 654669 w 1828791"/>
                <a:gd name="connsiteY29" fmla="*/ 246776 h 1245504"/>
                <a:gd name="connsiteX30" fmla="*/ 688648 w 1828791"/>
                <a:gd name="connsiteY30" fmla="*/ 136482 h 1245504"/>
                <a:gd name="connsiteX31" fmla="*/ 671491 w 1828791"/>
                <a:gd name="connsiteY31" fmla="*/ 68581 h 1245504"/>
                <a:gd name="connsiteX32" fmla="*/ 567970 w 1828791"/>
                <a:gd name="connsiteY32" fmla="*/ 0 h 1245504"/>
                <a:gd name="connsiteX0" fmla="*/ 567970 w 1813024"/>
                <a:gd name="connsiteY0" fmla="*/ 0 h 1245504"/>
                <a:gd name="connsiteX1" fmla="*/ 496790 w 1813024"/>
                <a:gd name="connsiteY1" fmla="*/ 28844 h 1245504"/>
                <a:gd name="connsiteX2" fmla="*/ 379950 w 1813024"/>
                <a:gd name="connsiteY2" fmla="*/ 143144 h 1245504"/>
                <a:gd name="connsiteX3" fmla="*/ 349470 w 1813024"/>
                <a:gd name="connsiteY3" fmla="*/ 132984 h 1245504"/>
                <a:gd name="connsiteX4" fmla="*/ 306290 w 1813024"/>
                <a:gd name="connsiteY4" fmla="*/ 183784 h 1245504"/>
                <a:gd name="connsiteX5" fmla="*/ 291050 w 1813024"/>
                <a:gd name="connsiteY5" fmla="*/ 275224 h 1245504"/>
                <a:gd name="connsiteX6" fmla="*/ 255490 w 1813024"/>
                <a:gd name="connsiteY6" fmla="*/ 320944 h 1245504"/>
                <a:gd name="connsiteX7" fmla="*/ 143730 w 1813024"/>
                <a:gd name="connsiteY7" fmla="*/ 465724 h 1245504"/>
                <a:gd name="connsiteX8" fmla="*/ 87502 w 1813024"/>
                <a:gd name="connsiteY8" fmla="*/ 521427 h 1245504"/>
                <a:gd name="connsiteX9" fmla="*/ 0 w 1813024"/>
                <a:gd name="connsiteY9" fmla="*/ 698086 h 1245504"/>
                <a:gd name="connsiteX10" fmla="*/ 5080 w 1813024"/>
                <a:gd name="connsiteY10" fmla="*/ 758087 h 1245504"/>
                <a:gd name="connsiteX11" fmla="*/ 131030 w 1813024"/>
                <a:gd name="connsiteY11" fmla="*/ 780684 h 1245504"/>
                <a:gd name="connsiteX12" fmla="*/ 263110 w 1813024"/>
                <a:gd name="connsiteY12" fmla="*/ 803544 h 1245504"/>
                <a:gd name="connsiteX13" fmla="*/ 415510 w 1813024"/>
                <a:gd name="connsiteY13" fmla="*/ 750204 h 1245504"/>
                <a:gd name="connsiteX14" fmla="*/ 496790 w 1813024"/>
                <a:gd name="connsiteY14" fmla="*/ 874664 h 1245504"/>
                <a:gd name="connsiteX15" fmla="*/ 1147030 w 1813024"/>
                <a:gd name="connsiteY15" fmla="*/ 1067704 h 1245504"/>
                <a:gd name="connsiteX16" fmla="*/ 1251170 w 1813024"/>
                <a:gd name="connsiteY16" fmla="*/ 1110884 h 1245504"/>
                <a:gd name="connsiteX17" fmla="*/ 1713450 w 1813024"/>
                <a:gd name="connsiteY17" fmla="*/ 1245504 h 1245504"/>
                <a:gd name="connsiteX18" fmla="*/ 1749010 w 1813024"/>
                <a:gd name="connsiteY18" fmla="*/ 1118504 h 1245504"/>
                <a:gd name="connsiteX19" fmla="*/ 1813024 w 1813024"/>
                <a:gd name="connsiteY19" fmla="*/ 1107078 h 1245504"/>
                <a:gd name="connsiteX20" fmla="*/ 1437215 w 1813024"/>
                <a:gd name="connsiteY20" fmla="*/ 842829 h 1245504"/>
                <a:gd name="connsiteX21" fmla="*/ 1279848 w 1813024"/>
                <a:gd name="connsiteY21" fmla="*/ 792480 h 1245504"/>
                <a:gd name="connsiteX22" fmla="*/ 901103 w 1813024"/>
                <a:gd name="connsiteY22" fmla="*/ 667061 h 1245504"/>
                <a:gd name="connsiteX23" fmla="*/ 829194 w 1813024"/>
                <a:gd name="connsiteY23" fmla="*/ 632801 h 1245504"/>
                <a:gd name="connsiteX24" fmla="*/ 757280 w 1813024"/>
                <a:gd name="connsiteY24" fmla="*/ 550334 h 1245504"/>
                <a:gd name="connsiteX25" fmla="*/ 744753 w 1813024"/>
                <a:gd name="connsiteY25" fmla="*/ 468095 h 1245504"/>
                <a:gd name="connsiteX26" fmla="*/ 683456 w 1813024"/>
                <a:gd name="connsiteY26" fmla="*/ 418762 h 1245504"/>
                <a:gd name="connsiteX27" fmla="*/ 661216 w 1813024"/>
                <a:gd name="connsiteY27" fmla="*/ 355092 h 1245504"/>
                <a:gd name="connsiteX28" fmla="*/ 654669 w 1813024"/>
                <a:gd name="connsiteY28" fmla="*/ 246776 h 1245504"/>
                <a:gd name="connsiteX29" fmla="*/ 688648 w 1813024"/>
                <a:gd name="connsiteY29" fmla="*/ 136482 h 1245504"/>
                <a:gd name="connsiteX30" fmla="*/ 671491 w 1813024"/>
                <a:gd name="connsiteY30" fmla="*/ 68581 h 1245504"/>
                <a:gd name="connsiteX31" fmla="*/ 567970 w 1813024"/>
                <a:gd name="connsiteY31" fmla="*/ 0 h 1245504"/>
                <a:gd name="connsiteX0" fmla="*/ 567970 w 1749010"/>
                <a:gd name="connsiteY0" fmla="*/ 0 h 1245504"/>
                <a:gd name="connsiteX1" fmla="*/ 496790 w 1749010"/>
                <a:gd name="connsiteY1" fmla="*/ 28844 h 1245504"/>
                <a:gd name="connsiteX2" fmla="*/ 379950 w 1749010"/>
                <a:gd name="connsiteY2" fmla="*/ 143144 h 1245504"/>
                <a:gd name="connsiteX3" fmla="*/ 349470 w 1749010"/>
                <a:gd name="connsiteY3" fmla="*/ 132984 h 1245504"/>
                <a:gd name="connsiteX4" fmla="*/ 306290 w 1749010"/>
                <a:gd name="connsiteY4" fmla="*/ 183784 h 1245504"/>
                <a:gd name="connsiteX5" fmla="*/ 291050 w 1749010"/>
                <a:gd name="connsiteY5" fmla="*/ 275224 h 1245504"/>
                <a:gd name="connsiteX6" fmla="*/ 255490 w 1749010"/>
                <a:gd name="connsiteY6" fmla="*/ 320944 h 1245504"/>
                <a:gd name="connsiteX7" fmla="*/ 143730 w 1749010"/>
                <a:gd name="connsiteY7" fmla="*/ 465724 h 1245504"/>
                <a:gd name="connsiteX8" fmla="*/ 87502 w 1749010"/>
                <a:gd name="connsiteY8" fmla="*/ 521427 h 1245504"/>
                <a:gd name="connsiteX9" fmla="*/ 0 w 1749010"/>
                <a:gd name="connsiteY9" fmla="*/ 698086 h 1245504"/>
                <a:gd name="connsiteX10" fmla="*/ 5080 w 1749010"/>
                <a:gd name="connsiteY10" fmla="*/ 758087 h 1245504"/>
                <a:gd name="connsiteX11" fmla="*/ 131030 w 1749010"/>
                <a:gd name="connsiteY11" fmla="*/ 780684 h 1245504"/>
                <a:gd name="connsiteX12" fmla="*/ 263110 w 1749010"/>
                <a:gd name="connsiteY12" fmla="*/ 803544 h 1245504"/>
                <a:gd name="connsiteX13" fmla="*/ 415510 w 1749010"/>
                <a:gd name="connsiteY13" fmla="*/ 750204 h 1245504"/>
                <a:gd name="connsiteX14" fmla="*/ 496790 w 1749010"/>
                <a:gd name="connsiteY14" fmla="*/ 874664 h 1245504"/>
                <a:gd name="connsiteX15" fmla="*/ 1147030 w 1749010"/>
                <a:gd name="connsiteY15" fmla="*/ 1067704 h 1245504"/>
                <a:gd name="connsiteX16" fmla="*/ 1251170 w 1749010"/>
                <a:gd name="connsiteY16" fmla="*/ 1110884 h 1245504"/>
                <a:gd name="connsiteX17" fmla="*/ 1713450 w 1749010"/>
                <a:gd name="connsiteY17" fmla="*/ 1245504 h 1245504"/>
                <a:gd name="connsiteX18" fmla="*/ 1749010 w 1749010"/>
                <a:gd name="connsiteY18" fmla="*/ 1118504 h 1245504"/>
                <a:gd name="connsiteX19" fmla="*/ 1437215 w 1749010"/>
                <a:gd name="connsiteY19" fmla="*/ 842829 h 1245504"/>
                <a:gd name="connsiteX20" fmla="*/ 1279848 w 1749010"/>
                <a:gd name="connsiteY20" fmla="*/ 792480 h 1245504"/>
                <a:gd name="connsiteX21" fmla="*/ 901103 w 1749010"/>
                <a:gd name="connsiteY21" fmla="*/ 667061 h 1245504"/>
                <a:gd name="connsiteX22" fmla="*/ 829194 w 1749010"/>
                <a:gd name="connsiteY22" fmla="*/ 632801 h 1245504"/>
                <a:gd name="connsiteX23" fmla="*/ 757280 w 1749010"/>
                <a:gd name="connsiteY23" fmla="*/ 550334 h 1245504"/>
                <a:gd name="connsiteX24" fmla="*/ 744753 w 1749010"/>
                <a:gd name="connsiteY24" fmla="*/ 468095 h 1245504"/>
                <a:gd name="connsiteX25" fmla="*/ 683456 w 1749010"/>
                <a:gd name="connsiteY25" fmla="*/ 418762 h 1245504"/>
                <a:gd name="connsiteX26" fmla="*/ 661216 w 1749010"/>
                <a:gd name="connsiteY26" fmla="*/ 355092 h 1245504"/>
                <a:gd name="connsiteX27" fmla="*/ 654669 w 1749010"/>
                <a:gd name="connsiteY27" fmla="*/ 246776 h 1245504"/>
                <a:gd name="connsiteX28" fmla="*/ 688648 w 1749010"/>
                <a:gd name="connsiteY28" fmla="*/ 136482 h 1245504"/>
                <a:gd name="connsiteX29" fmla="*/ 671491 w 1749010"/>
                <a:gd name="connsiteY29" fmla="*/ 68581 h 1245504"/>
                <a:gd name="connsiteX30" fmla="*/ 567970 w 1749010"/>
                <a:gd name="connsiteY30" fmla="*/ 0 h 1245504"/>
                <a:gd name="connsiteX0" fmla="*/ 567970 w 1713450"/>
                <a:gd name="connsiteY0" fmla="*/ 0 h 1245504"/>
                <a:gd name="connsiteX1" fmla="*/ 496790 w 1713450"/>
                <a:gd name="connsiteY1" fmla="*/ 28844 h 1245504"/>
                <a:gd name="connsiteX2" fmla="*/ 379950 w 1713450"/>
                <a:gd name="connsiteY2" fmla="*/ 143144 h 1245504"/>
                <a:gd name="connsiteX3" fmla="*/ 349470 w 1713450"/>
                <a:gd name="connsiteY3" fmla="*/ 132984 h 1245504"/>
                <a:gd name="connsiteX4" fmla="*/ 306290 w 1713450"/>
                <a:gd name="connsiteY4" fmla="*/ 183784 h 1245504"/>
                <a:gd name="connsiteX5" fmla="*/ 291050 w 1713450"/>
                <a:gd name="connsiteY5" fmla="*/ 275224 h 1245504"/>
                <a:gd name="connsiteX6" fmla="*/ 255490 w 1713450"/>
                <a:gd name="connsiteY6" fmla="*/ 320944 h 1245504"/>
                <a:gd name="connsiteX7" fmla="*/ 143730 w 1713450"/>
                <a:gd name="connsiteY7" fmla="*/ 465724 h 1245504"/>
                <a:gd name="connsiteX8" fmla="*/ 87502 w 1713450"/>
                <a:gd name="connsiteY8" fmla="*/ 521427 h 1245504"/>
                <a:gd name="connsiteX9" fmla="*/ 0 w 1713450"/>
                <a:gd name="connsiteY9" fmla="*/ 698086 h 1245504"/>
                <a:gd name="connsiteX10" fmla="*/ 5080 w 1713450"/>
                <a:gd name="connsiteY10" fmla="*/ 758087 h 1245504"/>
                <a:gd name="connsiteX11" fmla="*/ 131030 w 1713450"/>
                <a:gd name="connsiteY11" fmla="*/ 780684 h 1245504"/>
                <a:gd name="connsiteX12" fmla="*/ 263110 w 1713450"/>
                <a:gd name="connsiteY12" fmla="*/ 803544 h 1245504"/>
                <a:gd name="connsiteX13" fmla="*/ 415510 w 1713450"/>
                <a:gd name="connsiteY13" fmla="*/ 750204 h 1245504"/>
                <a:gd name="connsiteX14" fmla="*/ 496790 w 1713450"/>
                <a:gd name="connsiteY14" fmla="*/ 874664 h 1245504"/>
                <a:gd name="connsiteX15" fmla="*/ 1147030 w 1713450"/>
                <a:gd name="connsiteY15" fmla="*/ 1067704 h 1245504"/>
                <a:gd name="connsiteX16" fmla="*/ 1251170 w 1713450"/>
                <a:gd name="connsiteY16" fmla="*/ 1110884 h 1245504"/>
                <a:gd name="connsiteX17" fmla="*/ 1713450 w 1713450"/>
                <a:gd name="connsiteY17" fmla="*/ 1245504 h 1245504"/>
                <a:gd name="connsiteX18" fmla="*/ 1437215 w 1713450"/>
                <a:gd name="connsiteY18" fmla="*/ 842829 h 1245504"/>
                <a:gd name="connsiteX19" fmla="*/ 1279848 w 1713450"/>
                <a:gd name="connsiteY19" fmla="*/ 792480 h 1245504"/>
                <a:gd name="connsiteX20" fmla="*/ 901103 w 1713450"/>
                <a:gd name="connsiteY20" fmla="*/ 667061 h 1245504"/>
                <a:gd name="connsiteX21" fmla="*/ 829194 w 1713450"/>
                <a:gd name="connsiteY21" fmla="*/ 632801 h 1245504"/>
                <a:gd name="connsiteX22" fmla="*/ 757280 w 1713450"/>
                <a:gd name="connsiteY22" fmla="*/ 550334 h 1245504"/>
                <a:gd name="connsiteX23" fmla="*/ 744753 w 1713450"/>
                <a:gd name="connsiteY23" fmla="*/ 468095 h 1245504"/>
                <a:gd name="connsiteX24" fmla="*/ 683456 w 1713450"/>
                <a:gd name="connsiteY24" fmla="*/ 418762 h 1245504"/>
                <a:gd name="connsiteX25" fmla="*/ 661216 w 1713450"/>
                <a:gd name="connsiteY25" fmla="*/ 355092 h 1245504"/>
                <a:gd name="connsiteX26" fmla="*/ 654669 w 1713450"/>
                <a:gd name="connsiteY26" fmla="*/ 246776 h 1245504"/>
                <a:gd name="connsiteX27" fmla="*/ 688648 w 1713450"/>
                <a:gd name="connsiteY27" fmla="*/ 136482 h 1245504"/>
                <a:gd name="connsiteX28" fmla="*/ 671491 w 1713450"/>
                <a:gd name="connsiteY28" fmla="*/ 68581 h 1245504"/>
                <a:gd name="connsiteX29" fmla="*/ 567970 w 1713450"/>
                <a:gd name="connsiteY29" fmla="*/ 0 h 1245504"/>
                <a:gd name="connsiteX0" fmla="*/ 567970 w 1437216"/>
                <a:gd name="connsiteY0" fmla="*/ 0 h 1138710"/>
                <a:gd name="connsiteX1" fmla="*/ 496790 w 1437216"/>
                <a:gd name="connsiteY1" fmla="*/ 28844 h 1138710"/>
                <a:gd name="connsiteX2" fmla="*/ 379950 w 1437216"/>
                <a:gd name="connsiteY2" fmla="*/ 143144 h 1138710"/>
                <a:gd name="connsiteX3" fmla="*/ 349470 w 1437216"/>
                <a:gd name="connsiteY3" fmla="*/ 132984 h 1138710"/>
                <a:gd name="connsiteX4" fmla="*/ 306290 w 1437216"/>
                <a:gd name="connsiteY4" fmla="*/ 183784 h 1138710"/>
                <a:gd name="connsiteX5" fmla="*/ 291050 w 1437216"/>
                <a:gd name="connsiteY5" fmla="*/ 275224 h 1138710"/>
                <a:gd name="connsiteX6" fmla="*/ 255490 w 1437216"/>
                <a:gd name="connsiteY6" fmla="*/ 320944 h 1138710"/>
                <a:gd name="connsiteX7" fmla="*/ 143730 w 1437216"/>
                <a:gd name="connsiteY7" fmla="*/ 465724 h 1138710"/>
                <a:gd name="connsiteX8" fmla="*/ 87502 w 1437216"/>
                <a:gd name="connsiteY8" fmla="*/ 521427 h 1138710"/>
                <a:gd name="connsiteX9" fmla="*/ 0 w 1437216"/>
                <a:gd name="connsiteY9" fmla="*/ 698086 h 1138710"/>
                <a:gd name="connsiteX10" fmla="*/ 5080 w 1437216"/>
                <a:gd name="connsiteY10" fmla="*/ 758087 h 1138710"/>
                <a:gd name="connsiteX11" fmla="*/ 131030 w 1437216"/>
                <a:gd name="connsiteY11" fmla="*/ 780684 h 1138710"/>
                <a:gd name="connsiteX12" fmla="*/ 263110 w 1437216"/>
                <a:gd name="connsiteY12" fmla="*/ 803544 h 1138710"/>
                <a:gd name="connsiteX13" fmla="*/ 415510 w 1437216"/>
                <a:gd name="connsiteY13" fmla="*/ 750204 h 1138710"/>
                <a:gd name="connsiteX14" fmla="*/ 496790 w 1437216"/>
                <a:gd name="connsiteY14" fmla="*/ 874664 h 1138710"/>
                <a:gd name="connsiteX15" fmla="*/ 1147030 w 1437216"/>
                <a:gd name="connsiteY15" fmla="*/ 1067704 h 1138710"/>
                <a:gd name="connsiteX16" fmla="*/ 1251170 w 1437216"/>
                <a:gd name="connsiteY16" fmla="*/ 1110884 h 1138710"/>
                <a:gd name="connsiteX17" fmla="*/ 1334823 w 1437216"/>
                <a:gd name="connsiteY17" fmla="*/ 1138710 h 1138710"/>
                <a:gd name="connsiteX18" fmla="*/ 1437215 w 1437216"/>
                <a:gd name="connsiteY18" fmla="*/ 842829 h 1138710"/>
                <a:gd name="connsiteX19" fmla="*/ 1279848 w 1437216"/>
                <a:gd name="connsiteY19" fmla="*/ 792480 h 1138710"/>
                <a:gd name="connsiteX20" fmla="*/ 901103 w 1437216"/>
                <a:gd name="connsiteY20" fmla="*/ 667061 h 1138710"/>
                <a:gd name="connsiteX21" fmla="*/ 829194 w 1437216"/>
                <a:gd name="connsiteY21" fmla="*/ 632801 h 1138710"/>
                <a:gd name="connsiteX22" fmla="*/ 757280 w 1437216"/>
                <a:gd name="connsiteY22" fmla="*/ 550334 h 1138710"/>
                <a:gd name="connsiteX23" fmla="*/ 744753 w 1437216"/>
                <a:gd name="connsiteY23" fmla="*/ 468095 h 1138710"/>
                <a:gd name="connsiteX24" fmla="*/ 683456 w 1437216"/>
                <a:gd name="connsiteY24" fmla="*/ 418762 h 1138710"/>
                <a:gd name="connsiteX25" fmla="*/ 661216 w 1437216"/>
                <a:gd name="connsiteY25" fmla="*/ 355092 h 1138710"/>
                <a:gd name="connsiteX26" fmla="*/ 654669 w 1437216"/>
                <a:gd name="connsiteY26" fmla="*/ 246776 h 1138710"/>
                <a:gd name="connsiteX27" fmla="*/ 688648 w 1437216"/>
                <a:gd name="connsiteY27" fmla="*/ 136482 h 1138710"/>
                <a:gd name="connsiteX28" fmla="*/ 671491 w 1437216"/>
                <a:gd name="connsiteY28" fmla="*/ 68581 h 1138710"/>
                <a:gd name="connsiteX29" fmla="*/ 567970 w 1437216"/>
                <a:gd name="connsiteY29" fmla="*/ 0 h 1138710"/>
                <a:gd name="connsiteX0" fmla="*/ 567970 w 1437215"/>
                <a:gd name="connsiteY0" fmla="*/ 0 h 1138710"/>
                <a:gd name="connsiteX1" fmla="*/ 496790 w 1437215"/>
                <a:gd name="connsiteY1" fmla="*/ 28844 h 1138710"/>
                <a:gd name="connsiteX2" fmla="*/ 379950 w 1437215"/>
                <a:gd name="connsiteY2" fmla="*/ 143144 h 1138710"/>
                <a:gd name="connsiteX3" fmla="*/ 349470 w 1437215"/>
                <a:gd name="connsiteY3" fmla="*/ 132984 h 1138710"/>
                <a:gd name="connsiteX4" fmla="*/ 306290 w 1437215"/>
                <a:gd name="connsiteY4" fmla="*/ 183784 h 1138710"/>
                <a:gd name="connsiteX5" fmla="*/ 291050 w 1437215"/>
                <a:gd name="connsiteY5" fmla="*/ 275224 h 1138710"/>
                <a:gd name="connsiteX6" fmla="*/ 255490 w 1437215"/>
                <a:gd name="connsiteY6" fmla="*/ 320944 h 1138710"/>
                <a:gd name="connsiteX7" fmla="*/ 143730 w 1437215"/>
                <a:gd name="connsiteY7" fmla="*/ 465724 h 1138710"/>
                <a:gd name="connsiteX8" fmla="*/ 87502 w 1437215"/>
                <a:gd name="connsiteY8" fmla="*/ 521427 h 1138710"/>
                <a:gd name="connsiteX9" fmla="*/ 0 w 1437215"/>
                <a:gd name="connsiteY9" fmla="*/ 698086 h 1138710"/>
                <a:gd name="connsiteX10" fmla="*/ 5080 w 1437215"/>
                <a:gd name="connsiteY10" fmla="*/ 758087 h 1138710"/>
                <a:gd name="connsiteX11" fmla="*/ 131030 w 1437215"/>
                <a:gd name="connsiteY11" fmla="*/ 780684 h 1138710"/>
                <a:gd name="connsiteX12" fmla="*/ 263110 w 1437215"/>
                <a:gd name="connsiteY12" fmla="*/ 803544 h 1138710"/>
                <a:gd name="connsiteX13" fmla="*/ 415510 w 1437215"/>
                <a:gd name="connsiteY13" fmla="*/ 750204 h 1138710"/>
                <a:gd name="connsiteX14" fmla="*/ 496790 w 1437215"/>
                <a:gd name="connsiteY14" fmla="*/ 874664 h 1138710"/>
                <a:gd name="connsiteX15" fmla="*/ 1147030 w 1437215"/>
                <a:gd name="connsiteY15" fmla="*/ 1067704 h 1138710"/>
                <a:gd name="connsiteX16" fmla="*/ 1251170 w 1437215"/>
                <a:gd name="connsiteY16" fmla="*/ 1110884 h 1138710"/>
                <a:gd name="connsiteX17" fmla="*/ 1334823 w 1437215"/>
                <a:gd name="connsiteY17" fmla="*/ 1138710 h 1138710"/>
                <a:gd name="connsiteX18" fmla="*/ 1437215 w 1437215"/>
                <a:gd name="connsiteY18" fmla="*/ 842829 h 1138710"/>
                <a:gd name="connsiteX19" fmla="*/ 1279848 w 1437215"/>
                <a:gd name="connsiteY19" fmla="*/ 792480 h 1138710"/>
                <a:gd name="connsiteX20" fmla="*/ 1204966 w 1437215"/>
                <a:gd name="connsiteY20" fmla="*/ 721219 h 1138710"/>
                <a:gd name="connsiteX21" fmla="*/ 901103 w 1437215"/>
                <a:gd name="connsiteY21" fmla="*/ 667061 h 1138710"/>
                <a:gd name="connsiteX22" fmla="*/ 829194 w 1437215"/>
                <a:gd name="connsiteY22" fmla="*/ 632801 h 1138710"/>
                <a:gd name="connsiteX23" fmla="*/ 757280 w 1437215"/>
                <a:gd name="connsiteY23" fmla="*/ 550334 h 1138710"/>
                <a:gd name="connsiteX24" fmla="*/ 744753 w 1437215"/>
                <a:gd name="connsiteY24" fmla="*/ 468095 h 1138710"/>
                <a:gd name="connsiteX25" fmla="*/ 683456 w 1437215"/>
                <a:gd name="connsiteY25" fmla="*/ 418762 h 1138710"/>
                <a:gd name="connsiteX26" fmla="*/ 661216 w 1437215"/>
                <a:gd name="connsiteY26" fmla="*/ 355092 h 1138710"/>
                <a:gd name="connsiteX27" fmla="*/ 654669 w 1437215"/>
                <a:gd name="connsiteY27" fmla="*/ 246776 h 1138710"/>
                <a:gd name="connsiteX28" fmla="*/ 688648 w 1437215"/>
                <a:gd name="connsiteY28" fmla="*/ 136482 h 1138710"/>
                <a:gd name="connsiteX29" fmla="*/ 671491 w 1437215"/>
                <a:gd name="connsiteY29" fmla="*/ 68581 h 1138710"/>
                <a:gd name="connsiteX30" fmla="*/ 567970 w 1437215"/>
                <a:gd name="connsiteY30" fmla="*/ 0 h 1138710"/>
                <a:gd name="connsiteX0" fmla="*/ 562890 w 1432135"/>
                <a:gd name="connsiteY0" fmla="*/ 0 h 1138710"/>
                <a:gd name="connsiteX1" fmla="*/ 491710 w 1432135"/>
                <a:gd name="connsiteY1" fmla="*/ 28844 h 1138710"/>
                <a:gd name="connsiteX2" fmla="*/ 374870 w 1432135"/>
                <a:gd name="connsiteY2" fmla="*/ 143144 h 1138710"/>
                <a:gd name="connsiteX3" fmla="*/ 344390 w 1432135"/>
                <a:gd name="connsiteY3" fmla="*/ 132984 h 1138710"/>
                <a:gd name="connsiteX4" fmla="*/ 301210 w 1432135"/>
                <a:gd name="connsiteY4" fmla="*/ 183784 h 1138710"/>
                <a:gd name="connsiteX5" fmla="*/ 285970 w 1432135"/>
                <a:gd name="connsiteY5" fmla="*/ 275224 h 1138710"/>
                <a:gd name="connsiteX6" fmla="*/ 250410 w 1432135"/>
                <a:gd name="connsiteY6" fmla="*/ 320944 h 1138710"/>
                <a:gd name="connsiteX7" fmla="*/ 138650 w 1432135"/>
                <a:gd name="connsiteY7" fmla="*/ 465724 h 1138710"/>
                <a:gd name="connsiteX8" fmla="*/ 82422 w 1432135"/>
                <a:gd name="connsiteY8" fmla="*/ 521427 h 1138710"/>
                <a:gd name="connsiteX9" fmla="*/ 33753 w 1432135"/>
                <a:gd name="connsiteY9" fmla="*/ 579157 h 1138710"/>
                <a:gd name="connsiteX10" fmla="*/ 0 w 1432135"/>
                <a:gd name="connsiteY10" fmla="*/ 758087 h 1138710"/>
                <a:gd name="connsiteX11" fmla="*/ 125950 w 1432135"/>
                <a:gd name="connsiteY11" fmla="*/ 780684 h 1138710"/>
                <a:gd name="connsiteX12" fmla="*/ 258030 w 1432135"/>
                <a:gd name="connsiteY12" fmla="*/ 803544 h 1138710"/>
                <a:gd name="connsiteX13" fmla="*/ 410430 w 1432135"/>
                <a:gd name="connsiteY13" fmla="*/ 750204 h 1138710"/>
                <a:gd name="connsiteX14" fmla="*/ 491710 w 1432135"/>
                <a:gd name="connsiteY14" fmla="*/ 874664 h 1138710"/>
                <a:gd name="connsiteX15" fmla="*/ 1141950 w 1432135"/>
                <a:gd name="connsiteY15" fmla="*/ 1067704 h 1138710"/>
                <a:gd name="connsiteX16" fmla="*/ 1246090 w 1432135"/>
                <a:gd name="connsiteY16" fmla="*/ 1110884 h 1138710"/>
                <a:gd name="connsiteX17" fmla="*/ 1329743 w 1432135"/>
                <a:gd name="connsiteY17" fmla="*/ 1138710 h 1138710"/>
                <a:gd name="connsiteX18" fmla="*/ 1432135 w 1432135"/>
                <a:gd name="connsiteY18" fmla="*/ 842829 h 1138710"/>
                <a:gd name="connsiteX19" fmla="*/ 1274768 w 1432135"/>
                <a:gd name="connsiteY19" fmla="*/ 792480 h 1138710"/>
                <a:gd name="connsiteX20" fmla="*/ 1199886 w 1432135"/>
                <a:gd name="connsiteY20" fmla="*/ 721219 h 1138710"/>
                <a:gd name="connsiteX21" fmla="*/ 896023 w 1432135"/>
                <a:gd name="connsiteY21" fmla="*/ 667061 h 1138710"/>
                <a:gd name="connsiteX22" fmla="*/ 824114 w 1432135"/>
                <a:gd name="connsiteY22" fmla="*/ 632801 h 1138710"/>
                <a:gd name="connsiteX23" fmla="*/ 752200 w 1432135"/>
                <a:gd name="connsiteY23" fmla="*/ 550334 h 1138710"/>
                <a:gd name="connsiteX24" fmla="*/ 739673 w 1432135"/>
                <a:gd name="connsiteY24" fmla="*/ 468095 h 1138710"/>
                <a:gd name="connsiteX25" fmla="*/ 678376 w 1432135"/>
                <a:gd name="connsiteY25" fmla="*/ 418762 h 1138710"/>
                <a:gd name="connsiteX26" fmla="*/ 656136 w 1432135"/>
                <a:gd name="connsiteY26" fmla="*/ 355092 h 1138710"/>
                <a:gd name="connsiteX27" fmla="*/ 649589 w 1432135"/>
                <a:gd name="connsiteY27" fmla="*/ 246776 h 1138710"/>
                <a:gd name="connsiteX28" fmla="*/ 683568 w 1432135"/>
                <a:gd name="connsiteY28" fmla="*/ 136482 h 1138710"/>
                <a:gd name="connsiteX29" fmla="*/ 666411 w 1432135"/>
                <a:gd name="connsiteY29" fmla="*/ 68581 h 1138710"/>
                <a:gd name="connsiteX30" fmla="*/ 562890 w 1432135"/>
                <a:gd name="connsiteY30" fmla="*/ 0 h 1138710"/>
                <a:gd name="connsiteX0" fmla="*/ 529137 w 1398382"/>
                <a:gd name="connsiteY0" fmla="*/ 0 h 1138710"/>
                <a:gd name="connsiteX1" fmla="*/ 457957 w 1398382"/>
                <a:gd name="connsiteY1" fmla="*/ 28844 h 1138710"/>
                <a:gd name="connsiteX2" fmla="*/ 341117 w 1398382"/>
                <a:gd name="connsiteY2" fmla="*/ 143144 h 1138710"/>
                <a:gd name="connsiteX3" fmla="*/ 310637 w 1398382"/>
                <a:gd name="connsiteY3" fmla="*/ 132984 h 1138710"/>
                <a:gd name="connsiteX4" fmla="*/ 267457 w 1398382"/>
                <a:gd name="connsiteY4" fmla="*/ 183784 h 1138710"/>
                <a:gd name="connsiteX5" fmla="*/ 252217 w 1398382"/>
                <a:gd name="connsiteY5" fmla="*/ 275224 h 1138710"/>
                <a:gd name="connsiteX6" fmla="*/ 216657 w 1398382"/>
                <a:gd name="connsiteY6" fmla="*/ 320944 h 1138710"/>
                <a:gd name="connsiteX7" fmla="*/ 104897 w 1398382"/>
                <a:gd name="connsiteY7" fmla="*/ 465724 h 1138710"/>
                <a:gd name="connsiteX8" fmla="*/ 48669 w 1398382"/>
                <a:gd name="connsiteY8" fmla="*/ 521427 h 1138710"/>
                <a:gd name="connsiteX9" fmla="*/ 0 w 1398382"/>
                <a:gd name="connsiteY9" fmla="*/ 579157 h 1138710"/>
                <a:gd name="connsiteX10" fmla="*/ 60904 w 1398382"/>
                <a:gd name="connsiteY10" fmla="*/ 775078 h 1138710"/>
                <a:gd name="connsiteX11" fmla="*/ 92197 w 1398382"/>
                <a:gd name="connsiteY11" fmla="*/ 780684 h 1138710"/>
                <a:gd name="connsiteX12" fmla="*/ 224277 w 1398382"/>
                <a:gd name="connsiteY12" fmla="*/ 803544 h 1138710"/>
                <a:gd name="connsiteX13" fmla="*/ 376677 w 1398382"/>
                <a:gd name="connsiteY13" fmla="*/ 750204 h 1138710"/>
                <a:gd name="connsiteX14" fmla="*/ 457957 w 1398382"/>
                <a:gd name="connsiteY14" fmla="*/ 874664 h 1138710"/>
                <a:gd name="connsiteX15" fmla="*/ 1108197 w 1398382"/>
                <a:gd name="connsiteY15" fmla="*/ 1067704 h 1138710"/>
                <a:gd name="connsiteX16" fmla="*/ 1212337 w 1398382"/>
                <a:gd name="connsiteY16" fmla="*/ 1110884 h 1138710"/>
                <a:gd name="connsiteX17" fmla="*/ 1295990 w 1398382"/>
                <a:gd name="connsiteY17" fmla="*/ 1138710 h 1138710"/>
                <a:gd name="connsiteX18" fmla="*/ 1398382 w 1398382"/>
                <a:gd name="connsiteY18" fmla="*/ 842829 h 1138710"/>
                <a:gd name="connsiteX19" fmla="*/ 1241015 w 1398382"/>
                <a:gd name="connsiteY19" fmla="*/ 792480 h 1138710"/>
                <a:gd name="connsiteX20" fmla="*/ 1166133 w 1398382"/>
                <a:gd name="connsiteY20" fmla="*/ 721219 h 1138710"/>
                <a:gd name="connsiteX21" fmla="*/ 862270 w 1398382"/>
                <a:gd name="connsiteY21" fmla="*/ 667061 h 1138710"/>
                <a:gd name="connsiteX22" fmla="*/ 790361 w 1398382"/>
                <a:gd name="connsiteY22" fmla="*/ 632801 h 1138710"/>
                <a:gd name="connsiteX23" fmla="*/ 718447 w 1398382"/>
                <a:gd name="connsiteY23" fmla="*/ 550334 h 1138710"/>
                <a:gd name="connsiteX24" fmla="*/ 705920 w 1398382"/>
                <a:gd name="connsiteY24" fmla="*/ 468095 h 1138710"/>
                <a:gd name="connsiteX25" fmla="*/ 644623 w 1398382"/>
                <a:gd name="connsiteY25" fmla="*/ 418762 h 1138710"/>
                <a:gd name="connsiteX26" fmla="*/ 622383 w 1398382"/>
                <a:gd name="connsiteY26" fmla="*/ 355092 h 1138710"/>
                <a:gd name="connsiteX27" fmla="*/ 615836 w 1398382"/>
                <a:gd name="connsiteY27" fmla="*/ 246776 h 1138710"/>
                <a:gd name="connsiteX28" fmla="*/ 649815 w 1398382"/>
                <a:gd name="connsiteY28" fmla="*/ 136482 h 1138710"/>
                <a:gd name="connsiteX29" fmla="*/ 632658 w 1398382"/>
                <a:gd name="connsiteY29" fmla="*/ 68581 h 1138710"/>
                <a:gd name="connsiteX30" fmla="*/ 529137 w 1398382"/>
                <a:gd name="connsiteY30" fmla="*/ 0 h 1138710"/>
                <a:gd name="connsiteX0" fmla="*/ 529137 w 1398382"/>
                <a:gd name="connsiteY0" fmla="*/ 0 h 1138710"/>
                <a:gd name="connsiteX1" fmla="*/ 457957 w 1398382"/>
                <a:gd name="connsiteY1" fmla="*/ 28844 h 1138710"/>
                <a:gd name="connsiteX2" fmla="*/ 341117 w 1398382"/>
                <a:gd name="connsiteY2" fmla="*/ 143144 h 1138710"/>
                <a:gd name="connsiteX3" fmla="*/ 310637 w 1398382"/>
                <a:gd name="connsiteY3" fmla="*/ 132984 h 1138710"/>
                <a:gd name="connsiteX4" fmla="*/ 267457 w 1398382"/>
                <a:gd name="connsiteY4" fmla="*/ 183784 h 1138710"/>
                <a:gd name="connsiteX5" fmla="*/ 252217 w 1398382"/>
                <a:gd name="connsiteY5" fmla="*/ 275224 h 1138710"/>
                <a:gd name="connsiteX6" fmla="*/ 216657 w 1398382"/>
                <a:gd name="connsiteY6" fmla="*/ 320944 h 1138710"/>
                <a:gd name="connsiteX7" fmla="*/ 104897 w 1398382"/>
                <a:gd name="connsiteY7" fmla="*/ 465724 h 1138710"/>
                <a:gd name="connsiteX8" fmla="*/ 48669 w 1398382"/>
                <a:gd name="connsiteY8" fmla="*/ 521427 h 1138710"/>
                <a:gd name="connsiteX9" fmla="*/ 0 w 1398382"/>
                <a:gd name="connsiteY9" fmla="*/ 579157 h 1138710"/>
                <a:gd name="connsiteX10" fmla="*/ 90918 w 1398382"/>
                <a:gd name="connsiteY10" fmla="*/ 631416 h 1138710"/>
                <a:gd name="connsiteX11" fmla="*/ 60904 w 1398382"/>
                <a:gd name="connsiteY11" fmla="*/ 775078 h 1138710"/>
                <a:gd name="connsiteX12" fmla="*/ 92197 w 1398382"/>
                <a:gd name="connsiteY12" fmla="*/ 780684 h 1138710"/>
                <a:gd name="connsiteX13" fmla="*/ 224277 w 1398382"/>
                <a:gd name="connsiteY13" fmla="*/ 803544 h 1138710"/>
                <a:gd name="connsiteX14" fmla="*/ 376677 w 1398382"/>
                <a:gd name="connsiteY14" fmla="*/ 750204 h 1138710"/>
                <a:gd name="connsiteX15" fmla="*/ 457957 w 1398382"/>
                <a:gd name="connsiteY15" fmla="*/ 874664 h 1138710"/>
                <a:gd name="connsiteX16" fmla="*/ 1108197 w 1398382"/>
                <a:gd name="connsiteY16" fmla="*/ 1067704 h 1138710"/>
                <a:gd name="connsiteX17" fmla="*/ 1212337 w 1398382"/>
                <a:gd name="connsiteY17" fmla="*/ 1110884 h 1138710"/>
                <a:gd name="connsiteX18" fmla="*/ 1295990 w 1398382"/>
                <a:gd name="connsiteY18" fmla="*/ 1138710 h 1138710"/>
                <a:gd name="connsiteX19" fmla="*/ 1398382 w 1398382"/>
                <a:gd name="connsiteY19" fmla="*/ 842829 h 1138710"/>
                <a:gd name="connsiteX20" fmla="*/ 1241015 w 1398382"/>
                <a:gd name="connsiteY20" fmla="*/ 792480 h 1138710"/>
                <a:gd name="connsiteX21" fmla="*/ 1166133 w 1398382"/>
                <a:gd name="connsiteY21" fmla="*/ 721219 h 1138710"/>
                <a:gd name="connsiteX22" fmla="*/ 862270 w 1398382"/>
                <a:gd name="connsiteY22" fmla="*/ 667061 h 1138710"/>
                <a:gd name="connsiteX23" fmla="*/ 790361 w 1398382"/>
                <a:gd name="connsiteY23" fmla="*/ 632801 h 1138710"/>
                <a:gd name="connsiteX24" fmla="*/ 718447 w 1398382"/>
                <a:gd name="connsiteY24" fmla="*/ 550334 h 1138710"/>
                <a:gd name="connsiteX25" fmla="*/ 705920 w 1398382"/>
                <a:gd name="connsiteY25" fmla="*/ 468095 h 1138710"/>
                <a:gd name="connsiteX26" fmla="*/ 644623 w 1398382"/>
                <a:gd name="connsiteY26" fmla="*/ 418762 h 1138710"/>
                <a:gd name="connsiteX27" fmla="*/ 622383 w 1398382"/>
                <a:gd name="connsiteY27" fmla="*/ 355092 h 1138710"/>
                <a:gd name="connsiteX28" fmla="*/ 615836 w 1398382"/>
                <a:gd name="connsiteY28" fmla="*/ 246776 h 1138710"/>
                <a:gd name="connsiteX29" fmla="*/ 649815 w 1398382"/>
                <a:gd name="connsiteY29" fmla="*/ 136482 h 1138710"/>
                <a:gd name="connsiteX30" fmla="*/ 632658 w 1398382"/>
                <a:gd name="connsiteY30" fmla="*/ 68581 h 1138710"/>
                <a:gd name="connsiteX31" fmla="*/ 529137 w 1398382"/>
                <a:gd name="connsiteY31" fmla="*/ 0 h 1138710"/>
                <a:gd name="connsiteX0" fmla="*/ 524282 w 1393527"/>
                <a:gd name="connsiteY0" fmla="*/ 0 h 1138710"/>
                <a:gd name="connsiteX1" fmla="*/ 453102 w 1393527"/>
                <a:gd name="connsiteY1" fmla="*/ 28844 h 1138710"/>
                <a:gd name="connsiteX2" fmla="*/ 336262 w 1393527"/>
                <a:gd name="connsiteY2" fmla="*/ 143144 h 1138710"/>
                <a:gd name="connsiteX3" fmla="*/ 305782 w 1393527"/>
                <a:gd name="connsiteY3" fmla="*/ 132984 h 1138710"/>
                <a:gd name="connsiteX4" fmla="*/ 262602 w 1393527"/>
                <a:gd name="connsiteY4" fmla="*/ 183784 h 1138710"/>
                <a:gd name="connsiteX5" fmla="*/ 247362 w 1393527"/>
                <a:gd name="connsiteY5" fmla="*/ 275224 h 1138710"/>
                <a:gd name="connsiteX6" fmla="*/ 211802 w 1393527"/>
                <a:gd name="connsiteY6" fmla="*/ 320944 h 1138710"/>
                <a:gd name="connsiteX7" fmla="*/ 100042 w 1393527"/>
                <a:gd name="connsiteY7" fmla="*/ 465724 h 1138710"/>
                <a:gd name="connsiteX8" fmla="*/ 43814 w 1393527"/>
                <a:gd name="connsiteY8" fmla="*/ 521427 h 1138710"/>
                <a:gd name="connsiteX9" fmla="*/ 0 w 1393527"/>
                <a:gd name="connsiteY9" fmla="*/ 588866 h 1138710"/>
                <a:gd name="connsiteX10" fmla="*/ 86063 w 1393527"/>
                <a:gd name="connsiteY10" fmla="*/ 631416 h 1138710"/>
                <a:gd name="connsiteX11" fmla="*/ 56049 w 1393527"/>
                <a:gd name="connsiteY11" fmla="*/ 775078 h 1138710"/>
                <a:gd name="connsiteX12" fmla="*/ 87342 w 1393527"/>
                <a:gd name="connsiteY12" fmla="*/ 780684 h 1138710"/>
                <a:gd name="connsiteX13" fmla="*/ 219422 w 1393527"/>
                <a:gd name="connsiteY13" fmla="*/ 803544 h 1138710"/>
                <a:gd name="connsiteX14" fmla="*/ 371822 w 1393527"/>
                <a:gd name="connsiteY14" fmla="*/ 750204 h 1138710"/>
                <a:gd name="connsiteX15" fmla="*/ 453102 w 1393527"/>
                <a:gd name="connsiteY15" fmla="*/ 874664 h 1138710"/>
                <a:gd name="connsiteX16" fmla="*/ 1103342 w 1393527"/>
                <a:gd name="connsiteY16" fmla="*/ 1067704 h 1138710"/>
                <a:gd name="connsiteX17" fmla="*/ 1207482 w 1393527"/>
                <a:gd name="connsiteY17" fmla="*/ 1110884 h 1138710"/>
                <a:gd name="connsiteX18" fmla="*/ 1291135 w 1393527"/>
                <a:gd name="connsiteY18" fmla="*/ 1138710 h 1138710"/>
                <a:gd name="connsiteX19" fmla="*/ 1393527 w 1393527"/>
                <a:gd name="connsiteY19" fmla="*/ 842829 h 1138710"/>
                <a:gd name="connsiteX20" fmla="*/ 1236160 w 1393527"/>
                <a:gd name="connsiteY20" fmla="*/ 792480 h 1138710"/>
                <a:gd name="connsiteX21" fmla="*/ 1161278 w 1393527"/>
                <a:gd name="connsiteY21" fmla="*/ 721219 h 1138710"/>
                <a:gd name="connsiteX22" fmla="*/ 857415 w 1393527"/>
                <a:gd name="connsiteY22" fmla="*/ 667061 h 1138710"/>
                <a:gd name="connsiteX23" fmla="*/ 785506 w 1393527"/>
                <a:gd name="connsiteY23" fmla="*/ 632801 h 1138710"/>
                <a:gd name="connsiteX24" fmla="*/ 713592 w 1393527"/>
                <a:gd name="connsiteY24" fmla="*/ 550334 h 1138710"/>
                <a:gd name="connsiteX25" fmla="*/ 701065 w 1393527"/>
                <a:gd name="connsiteY25" fmla="*/ 468095 h 1138710"/>
                <a:gd name="connsiteX26" fmla="*/ 639768 w 1393527"/>
                <a:gd name="connsiteY26" fmla="*/ 418762 h 1138710"/>
                <a:gd name="connsiteX27" fmla="*/ 617528 w 1393527"/>
                <a:gd name="connsiteY27" fmla="*/ 355092 h 1138710"/>
                <a:gd name="connsiteX28" fmla="*/ 610981 w 1393527"/>
                <a:gd name="connsiteY28" fmla="*/ 246776 h 1138710"/>
                <a:gd name="connsiteX29" fmla="*/ 644960 w 1393527"/>
                <a:gd name="connsiteY29" fmla="*/ 136482 h 1138710"/>
                <a:gd name="connsiteX30" fmla="*/ 627803 w 1393527"/>
                <a:gd name="connsiteY30" fmla="*/ 68581 h 1138710"/>
                <a:gd name="connsiteX31" fmla="*/ 524282 w 1393527"/>
                <a:gd name="connsiteY31" fmla="*/ 0 h 1138710"/>
                <a:gd name="connsiteX0" fmla="*/ 524282 w 1393527"/>
                <a:gd name="connsiteY0" fmla="*/ 0 h 1138710"/>
                <a:gd name="connsiteX1" fmla="*/ 453102 w 1393527"/>
                <a:gd name="connsiteY1" fmla="*/ 28844 h 1138710"/>
                <a:gd name="connsiteX2" fmla="*/ 336262 w 1393527"/>
                <a:gd name="connsiteY2" fmla="*/ 143144 h 1138710"/>
                <a:gd name="connsiteX3" fmla="*/ 305782 w 1393527"/>
                <a:gd name="connsiteY3" fmla="*/ 132984 h 1138710"/>
                <a:gd name="connsiteX4" fmla="*/ 262602 w 1393527"/>
                <a:gd name="connsiteY4" fmla="*/ 183784 h 1138710"/>
                <a:gd name="connsiteX5" fmla="*/ 247362 w 1393527"/>
                <a:gd name="connsiteY5" fmla="*/ 275224 h 1138710"/>
                <a:gd name="connsiteX6" fmla="*/ 211802 w 1393527"/>
                <a:gd name="connsiteY6" fmla="*/ 320944 h 1138710"/>
                <a:gd name="connsiteX7" fmla="*/ 100042 w 1393527"/>
                <a:gd name="connsiteY7" fmla="*/ 465724 h 1138710"/>
                <a:gd name="connsiteX8" fmla="*/ 53523 w 1393527"/>
                <a:gd name="connsiteY8" fmla="*/ 516572 h 1138710"/>
                <a:gd name="connsiteX9" fmla="*/ 0 w 1393527"/>
                <a:gd name="connsiteY9" fmla="*/ 588866 h 1138710"/>
                <a:gd name="connsiteX10" fmla="*/ 86063 w 1393527"/>
                <a:gd name="connsiteY10" fmla="*/ 631416 h 1138710"/>
                <a:gd name="connsiteX11" fmla="*/ 56049 w 1393527"/>
                <a:gd name="connsiteY11" fmla="*/ 775078 h 1138710"/>
                <a:gd name="connsiteX12" fmla="*/ 87342 w 1393527"/>
                <a:gd name="connsiteY12" fmla="*/ 780684 h 1138710"/>
                <a:gd name="connsiteX13" fmla="*/ 219422 w 1393527"/>
                <a:gd name="connsiteY13" fmla="*/ 803544 h 1138710"/>
                <a:gd name="connsiteX14" fmla="*/ 371822 w 1393527"/>
                <a:gd name="connsiteY14" fmla="*/ 750204 h 1138710"/>
                <a:gd name="connsiteX15" fmla="*/ 453102 w 1393527"/>
                <a:gd name="connsiteY15" fmla="*/ 874664 h 1138710"/>
                <a:gd name="connsiteX16" fmla="*/ 1103342 w 1393527"/>
                <a:gd name="connsiteY16" fmla="*/ 1067704 h 1138710"/>
                <a:gd name="connsiteX17" fmla="*/ 1207482 w 1393527"/>
                <a:gd name="connsiteY17" fmla="*/ 1110884 h 1138710"/>
                <a:gd name="connsiteX18" fmla="*/ 1291135 w 1393527"/>
                <a:gd name="connsiteY18" fmla="*/ 1138710 h 1138710"/>
                <a:gd name="connsiteX19" fmla="*/ 1393527 w 1393527"/>
                <a:gd name="connsiteY19" fmla="*/ 842829 h 1138710"/>
                <a:gd name="connsiteX20" fmla="*/ 1236160 w 1393527"/>
                <a:gd name="connsiteY20" fmla="*/ 792480 h 1138710"/>
                <a:gd name="connsiteX21" fmla="*/ 1161278 w 1393527"/>
                <a:gd name="connsiteY21" fmla="*/ 721219 h 1138710"/>
                <a:gd name="connsiteX22" fmla="*/ 857415 w 1393527"/>
                <a:gd name="connsiteY22" fmla="*/ 667061 h 1138710"/>
                <a:gd name="connsiteX23" fmla="*/ 785506 w 1393527"/>
                <a:gd name="connsiteY23" fmla="*/ 632801 h 1138710"/>
                <a:gd name="connsiteX24" fmla="*/ 713592 w 1393527"/>
                <a:gd name="connsiteY24" fmla="*/ 550334 h 1138710"/>
                <a:gd name="connsiteX25" fmla="*/ 701065 w 1393527"/>
                <a:gd name="connsiteY25" fmla="*/ 468095 h 1138710"/>
                <a:gd name="connsiteX26" fmla="*/ 639768 w 1393527"/>
                <a:gd name="connsiteY26" fmla="*/ 418762 h 1138710"/>
                <a:gd name="connsiteX27" fmla="*/ 617528 w 1393527"/>
                <a:gd name="connsiteY27" fmla="*/ 355092 h 1138710"/>
                <a:gd name="connsiteX28" fmla="*/ 610981 w 1393527"/>
                <a:gd name="connsiteY28" fmla="*/ 246776 h 1138710"/>
                <a:gd name="connsiteX29" fmla="*/ 644960 w 1393527"/>
                <a:gd name="connsiteY29" fmla="*/ 136482 h 1138710"/>
                <a:gd name="connsiteX30" fmla="*/ 627803 w 1393527"/>
                <a:gd name="connsiteY30" fmla="*/ 68581 h 1138710"/>
                <a:gd name="connsiteX31" fmla="*/ 524282 w 1393527"/>
                <a:gd name="connsiteY31" fmla="*/ 0 h 113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93527" h="1138710">
                  <a:moveTo>
                    <a:pt x="524282" y="0"/>
                  </a:moveTo>
                  <a:lnTo>
                    <a:pt x="453102" y="28844"/>
                  </a:lnTo>
                  <a:lnTo>
                    <a:pt x="336262" y="143144"/>
                  </a:lnTo>
                  <a:lnTo>
                    <a:pt x="305782" y="132984"/>
                  </a:lnTo>
                  <a:lnTo>
                    <a:pt x="262602" y="183784"/>
                  </a:lnTo>
                  <a:lnTo>
                    <a:pt x="247362" y="275224"/>
                  </a:lnTo>
                  <a:lnTo>
                    <a:pt x="211802" y="320944"/>
                  </a:lnTo>
                  <a:lnTo>
                    <a:pt x="100042" y="465724"/>
                  </a:lnTo>
                  <a:lnTo>
                    <a:pt x="53523" y="516572"/>
                  </a:lnTo>
                  <a:lnTo>
                    <a:pt x="0" y="588866"/>
                  </a:lnTo>
                  <a:cubicBezTo>
                    <a:pt x="6844" y="616803"/>
                    <a:pt x="79219" y="603479"/>
                    <a:pt x="86063" y="631416"/>
                  </a:cubicBezTo>
                  <a:lnTo>
                    <a:pt x="56049" y="775078"/>
                  </a:lnTo>
                  <a:lnTo>
                    <a:pt x="87342" y="780684"/>
                  </a:lnTo>
                  <a:lnTo>
                    <a:pt x="219422" y="803544"/>
                  </a:lnTo>
                  <a:lnTo>
                    <a:pt x="371822" y="750204"/>
                  </a:lnTo>
                  <a:lnTo>
                    <a:pt x="453102" y="874664"/>
                  </a:lnTo>
                  <a:lnTo>
                    <a:pt x="1103342" y="1067704"/>
                  </a:lnTo>
                  <a:lnTo>
                    <a:pt x="1207482" y="1110884"/>
                  </a:lnTo>
                  <a:lnTo>
                    <a:pt x="1291135" y="1138710"/>
                  </a:lnTo>
                  <a:lnTo>
                    <a:pt x="1393527" y="842829"/>
                  </a:lnTo>
                  <a:lnTo>
                    <a:pt x="1236160" y="792480"/>
                  </a:lnTo>
                  <a:cubicBezTo>
                    <a:pt x="1196636" y="781671"/>
                    <a:pt x="1200802" y="732028"/>
                    <a:pt x="1161278" y="721219"/>
                  </a:cubicBezTo>
                  <a:lnTo>
                    <a:pt x="857415" y="667061"/>
                  </a:lnTo>
                  <a:lnTo>
                    <a:pt x="785506" y="632801"/>
                  </a:lnTo>
                  <a:lnTo>
                    <a:pt x="713592" y="550334"/>
                  </a:lnTo>
                  <a:lnTo>
                    <a:pt x="701065" y="468095"/>
                  </a:lnTo>
                  <a:lnTo>
                    <a:pt x="639768" y="418762"/>
                  </a:lnTo>
                  <a:lnTo>
                    <a:pt x="617528" y="355092"/>
                  </a:lnTo>
                  <a:lnTo>
                    <a:pt x="610981" y="246776"/>
                  </a:lnTo>
                  <a:lnTo>
                    <a:pt x="644960" y="136482"/>
                  </a:lnTo>
                  <a:lnTo>
                    <a:pt x="627803" y="68581"/>
                  </a:lnTo>
                  <a:lnTo>
                    <a:pt x="524282" y="0"/>
                  </a:lnTo>
                  <a:close/>
                </a:path>
              </a:pathLst>
            </a:cu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2" name="テキスト ボックス 51">
              <a:extLst>
                <a:ext uri="{FF2B5EF4-FFF2-40B4-BE49-F238E27FC236}">
                  <a16:creationId xmlns:a16="http://schemas.microsoft.com/office/drawing/2014/main" id="{DFCA09BE-A90E-4433-8A35-1C01F83C8F8A}"/>
                </a:ext>
              </a:extLst>
            </p:cNvPr>
            <p:cNvSpPr txBox="1"/>
            <p:nvPr/>
          </p:nvSpPr>
          <p:spPr>
            <a:xfrm>
              <a:off x="8452769" y="8167305"/>
              <a:ext cx="1550129" cy="619777"/>
            </a:xfrm>
            <a:prstGeom prst="rect">
              <a:avLst/>
            </a:prstGeom>
            <a:solidFill>
              <a:schemeClr val="bg1"/>
            </a:solidFill>
            <a:ln w="12700">
              <a:solidFill>
                <a:srgbClr val="00FF00"/>
              </a:solidFill>
            </a:ln>
          </p:spPr>
          <p:txBody>
            <a:bodyPr wrap="square" tIns="0" bIns="0" rtlCol="0">
              <a:spAutoFit/>
            </a:bodyPr>
            <a:lstStyle/>
            <a:p>
              <a:pPr algn="ctr"/>
              <a:r>
                <a:rPr kumimoji="1" lang="ja-JP" altLang="en-US" sz="800" dirty="0"/>
                <a:t>食品加工業者</a:t>
              </a:r>
            </a:p>
          </p:txBody>
        </p:sp>
        <p:sp>
          <p:nvSpPr>
            <p:cNvPr id="53" name="フリーフォーム: 図形 52">
              <a:extLst>
                <a:ext uri="{FF2B5EF4-FFF2-40B4-BE49-F238E27FC236}">
                  <a16:creationId xmlns:a16="http://schemas.microsoft.com/office/drawing/2014/main" id="{D6B46DAF-C60C-48BD-ABF8-DAE2684B474A}"/>
                </a:ext>
              </a:extLst>
            </p:cNvPr>
            <p:cNvSpPr/>
            <p:nvPr/>
          </p:nvSpPr>
          <p:spPr>
            <a:xfrm rot="5400000">
              <a:off x="8265937" y="4404751"/>
              <a:ext cx="824024" cy="555994"/>
            </a:xfrm>
            <a:custGeom>
              <a:avLst/>
              <a:gdLst>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815340 w 1351280"/>
                <a:gd name="connsiteY43" fmla="*/ 43180 h 972820"/>
                <a:gd name="connsiteX44" fmla="*/ 749300 w 1351280"/>
                <a:gd name="connsiteY44" fmla="*/ 144780 h 972820"/>
                <a:gd name="connsiteX45" fmla="*/ 805180 w 1351280"/>
                <a:gd name="connsiteY45" fmla="*/ 208280 h 972820"/>
                <a:gd name="connsiteX46" fmla="*/ 825500 w 1351280"/>
                <a:gd name="connsiteY46" fmla="*/ 256540 h 972820"/>
                <a:gd name="connsiteX47" fmla="*/ 805180 w 1351280"/>
                <a:gd name="connsiteY47" fmla="*/ 340360 h 972820"/>
                <a:gd name="connsiteX48" fmla="*/ 782320 w 1351280"/>
                <a:gd name="connsiteY48" fmla="*/ 373380 h 972820"/>
                <a:gd name="connsiteX49" fmla="*/ 695960 w 1351280"/>
                <a:gd name="connsiteY49" fmla="*/ 393700 h 972820"/>
                <a:gd name="connsiteX50" fmla="*/ 662940 w 1351280"/>
                <a:gd name="connsiteY50" fmla="*/ 335280 h 972820"/>
                <a:gd name="connsiteX51" fmla="*/ 500380 w 1351280"/>
                <a:gd name="connsiteY51" fmla="*/ 388620 h 972820"/>
                <a:gd name="connsiteX52" fmla="*/ 426720 w 1351280"/>
                <a:gd name="connsiteY52" fmla="*/ 426720 h 972820"/>
                <a:gd name="connsiteX53" fmla="*/ 314960 w 1351280"/>
                <a:gd name="connsiteY53" fmla="*/ 525780 h 972820"/>
                <a:gd name="connsiteX54" fmla="*/ 337820 w 1351280"/>
                <a:gd name="connsiteY54" fmla="*/ 632460 h 972820"/>
                <a:gd name="connsiteX55" fmla="*/ 297180 w 1351280"/>
                <a:gd name="connsiteY55" fmla="*/ 640080 h 972820"/>
                <a:gd name="connsiteX56" fmla="*/ 119380 w 1351280"/>
                <a:gd name="connsiteY56" fmla="*/ 576580 h 972820"/>
                <a:gd name="connsiteX57" fmla="*/ 101600 w 1351280"/>
                <a:gd name="connsiteY57" fmla="*/ 553720 h 972820"/>
                <a:gd name="connsiteX58" fmla="*/ 55880 w 1351280"/>
                <a:gd name="connsiteY58" fmla="*/ 548640 h 972820"/>
                <a:gd name="connsiteX59" fmla="*/ 15240 w 1351280"/>
                <a:gd name="connsiteY59" fmla="*/ 561340 h 972820"/>
                <a:gd name="connsiteX60" fmla="*/ 0 w 1351280"/>
                <a:gd name="connsiteY60"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815340 w 1351280"/>
                <a:gd name="connsiteY43" fmla="*/ 43180 h 972820"/>
                <a:gd name="connsiteX44" fmla="*/ 749300 w 1351280"/>
                <a:gd name="connsiteY44" fmla="*/ 144780 h 972820"/>
                <a:gd name="connsiteX45" fmla="*/ 805180 w 1351280"/>
                <a:gd name="connsiteY45" fmla="*/ 208280 h 972820"/>
                <a:gd name="connsiteX46" fmla="*/ 825500 w 1351280"/>
                <a:gd name="connsiteY46" fmla="*/ 256540 h 972820"/>
                <a:gd name="connsiteX47" fmla="*/ 782320 w 1351280"/>
                <a:gd name="connsiteY47" fmla="*/ 373380 h 972820"/>
                <a:gd name="connsiteX48" fmla="*/ 695960 w 1351280"/>
                <a:gd name="connsiteY48" fmla="*/ 393700 h 972820"/>
                <a:gd name="connsiteX49" fmla="*/ 662940 w 1351280"/>
                <a:gd name="connsiteY49" fmla="*/ 335280 h 972820"/>
                <a:gd name="connsiteX50" fmla="*/ 500380 w 1351280"/>
                <a:gd name="connsiteY50" fmla="*/ 388620 h 972820"/>
                <a:gd name="connsiteX51" fmla="*/ 426720 w 1351280"/>
                <a:gd name="connsiteY51" fmla="*/ 426720 h 972820"/>
                <a:gd name="connsiteX52" fmla="*/ 314960 w 1351280"/>
                <a:gd name="connsiteY52" fmla="*/ 525780 h 972820"/>
                <a:gd name="connsiteX53" fmla="*/ 337820 w 1351280"/>
                <a:gd name="connsiteY53" fmla="*/ 632460 h 972820"/>
                <a:gd name="connsiteX54" fmla="*/ 297180 w 1351280"/>
                <a:gd name="connsiteY54" fmla="*/ 640080 h 972820"/>
                <a:gd name="connsiteX55" fmla="*/ 119380 w 1351280"/>
                <a:gd name="connsiteY55" fmla="*/ 576580 h 972820"/>
                <a:gd name="connsiteX56" fmla="*/ 101600 w 1351280"/>
                <a:gd name="connsiteY56" fmla="*/ 553720 h 972820"/>
                <a:gd name="connsiteX57" fmla="*/ 55880 w 1351280"/>
                <a:gd name="connsiteY57" fmla="*/ 548640 h 972820"/>
                <a:gd name="connsiteX58" fmla="*/ 15240 w 1351280"/>
                <a:gd name="connsiteY58" fmla="*/ 561340 h 972820"/>
                <a:gd name="connsiteX59" fmla="*/ 0 w 1351280"/>
                <a:gd name="connsiteY59"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815340 w 1351280"/>
                <a:gd name="connsiteY43" fmla="*/ 43180 h 972820"/>
                <a:gd name="connsiteX44" fmla="*/ 749300 w 1351280"/>
                <a:gd name="connsiteY44" fmla="*/ 144780 h 972820"/>
                <a:gd name="connsiteX45" fmla="*/ 805180 w 1351280"/>
                <a:gd name="connsiteY45" fmla="*/ 208280 h 972820"/>
                <a:gd name="connsiteX46" fmla="*/ 782320 w 1351280"/>
                <a:gd name="connsiteY46" fmla="*/ 373380 h 972820"/>
                <a:gd name="connsiteX47" fmla="*/ 695960 w 1351280"/>
                <a:gd name="connsiteY47" fmla="*/ 393700 h 972820"/>
                <a:gd name="connsiteX48" fmla="*/ 662940 w 1351280"/>
                <a:gd name="connsiteY48" fmla="*/ 335280 h 972820"/>
                <a:gd name="connsiteX49" fmla="*/ 500380 w 1351280"/>
                <a:gd name="connsiteY49" fmla="*/ 388620 h 972820"/>
                <a:gd name="connsiteX50" fmla="*/ 426720 w 1351280"/>
                <a:gd name="connsiteY50" fmla="*/ 426720 h 972820"/>
                <a:gd name="connsiteX51" fmla="*/ 314960 w 1351280"/>
                <a:gd name="connsiteY51" fmla="*/ 525780 h 972820"/>
                <a:gd name="connsiteX52" fmla="*/ 337820 w 1351280"/>
                <a:gd name="connsiteY52" fmla="*/ 632460 h 972820"/>
                <a:gd name="connsiteX53" fmla="*/ 297180 w 1351280"/>
                <a:gd name="connsiteY53" fmla="*/ 640080 h 972820"/>
                <a:gd name="connsiteX54" fmla="*/ 119380 w 1351280"/>
                <a:gd name="connsiteY54" fmla="*/ 576580 h 972820"/>
                <a:gd name="connsiteX55" fmla="*/ 101600 w 1351280"/>
                <a:gd name="connsiteY55" fmla="*/ 553720 h 972820"/>
                <a:gd name="connsiteX56" fmla="*/ 55880 w 1351280"/>
                <a:gd name="connsiteY56" fmla="*/ 548640 h 972820"/>
                <a:gd name="connsiteX57" fmla="*/ 15240 w 1351280"/>
                <a:gd name="connsiteY57" fmla="*/ 561340 h 972820"/>
                <a:gd name="connsiteX58" fmla="*/ 0 w 1351280"/>
                <a:gd name="connsiteY58"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815340 w 1351280"/>
                <a:gd name="connsiteY43" fmla="*/ 43180 h 972820"/>
                <a:gd name="connsiteX44" fmla="*/ 749300 w 1351280"/>
                <a:gd name="connsiteY44" fmla="*/ 144780 h 972820"/>
                <a:gd name="connsiteX45" fmla="*/ 782320 w 1351280"/>
                <a:gd name="connsiteY45" fmla="*/ 373380 h 972820"/>
                <a:gd name="connsiteX46" fmla="*/ 695960 w 1351280"/>
                <a:gd name="connsiteY46" fmla="*/ 393700 h 972820"/>
                <a:gd name="connsiteX47" fmla="*/ 662940 w 1351280"/>
                <a:gd name="connsiteY47" fmla="*/ 335280 h 972820"/>
                <a:gd name="connsiteX48" fmla="*/ 500380 w 1351280"/>
                <a:gd name="connsiteY48" fmla="*/ 388620 h 972820"/>
                <a:gd name="connsiteX49" fmla="*/ 426720 w 1351280"/>
                <a:gd name="connsiteY49" fmla="*/ 426720 h 972820"/>
                <a:gd name="connsiteX50" fmla="*/ 314960 w 1351280"/>
                <a:gd name="connsiteY50" fmla="*/ 525780 h 972820"/>
                <a:gd name="connsiteX51" fmla="*/ 337820 w 1351280"/>
                <a:gd name="connsiteY51" fmla="*/ 632460 h 972820"/>
                <a:gd name="connsiteX52" fmla="*/ 297180 w 1351280"/>
                <a:gd name="connsiteY52" fmla="*/ 640080 h 972820"/>
                <a:gd name="connsiteX53" fmla="*/ 119380 w 1351280"/>
                <a:gd name="connsiteY53" fmla="*/ 576580 h 972820"/>
                <a:gd name="connsiteX54" fmla="*/ 101600 w 1351280"/>
                <a:gd name="connsiteY54" fmla="*/ 553720 h 972820"/>
                <a:gd name="connsiteX55" fmla="*/ 55880 w 1351280"/>
                <a:gd name="connsiteY55" fmla="*/ 548640 h 972820"/>
                <a:gd name="connsiteX56" fmla="*/ 15240 w 1351280"/>
                <a:gd name="connsiteY56" fmla="*/ 561340 h 972820"/>
                <a:gd name="connsiteX57" fmla="*/ 0 w 1351280"/>
                <a:gd name="connsiteY57"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815340 w 1351280"/>
                <a:gd name="connsiteY43" fmla="*/ 43180 h 972820"/>
                <a:gd name="connsiteX44" fmla="*/ 782320 w 1351280"/>
                <a:gd name="connsiteY44" fmla="*/ 373380 h 972820"/>
                <a:gd name="connsiteX45" fmla="*/ 695960 w 1351280"/>
                <a:gd name="connsiteY45" fmla="*/ 393700 h 972820"/>
                <a:gd name="connsiteX46" fmla="*/ 662940 w 1351280"/>
                <a:gd name="connsiteY46" fmla="*/ 335280 h 972820"/>
                <a:gd name="connsiteX47" fmla="*/ 500380 w 1351280"/>
                <a:gd name="connsiteY47" fmla="*/ 388620 h 972820"/>
                <a:gd name="connsiteX48" fmla="*/ 426720 w 1351280"/>
                <a:gd name="connsiteY48" fmla="*/ 426720 h 972820"/>
                <a:gd name="connsiteX49" fmla="*/ 314960 w 1351280"/>
                <a:gd name="connsiteY49" fmla="*/ 525780 h 972820"/>
                <a:gd name="connsiteX50" fmla="*/ 337820 w 1351280"/>
                <a:gd name="connsiteY50" fmla="*/ 632460 h 972820"/>
                <a:gd name="connsiteX51" fmla="*/ 297180 w 1351280"/>
                <a:gd name="connsiteY51" fmla="*/ 640080 h 972820"/>
                <a:gd name="connsiteX52" fmla="*/ 119380 w 1351280"/>
                <a:gd name="connsiteY52" fmla="*/ 576580 h 972820"/>
                <a:gd name="connsiteX53" fmla="*/ 101600 w 1351280"/>
                <a:gd name="connsiteY53" fmla="*/ 553720 h 972820"/>
                <a:gd name="connsiteX54" fmla="*/ 55880 w 1351280"/>
                <a:gd name="connsiteY54" fmla="*/ 548640 h 972820"/>
                <a:gd name="connsiteX55" fmla="*/ 15240 w 1351280"/>
                <a:gd name="connsiteY55" fmla="*/ 561340 h 972820"/>
                <a:gd name="connsiteX56" fmla="*/ 0 w 1351280"/>
                <a:gd name="connsiteY56"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949960 w 1351280"/>
                <a:gd name="connsiteY42" fmla="*/ 20320 h 972820"/>
                <a:gd name="connsiteX43" fmla="*/ 782320 w 1351280"/>
                <a:gd name="connsiteY43" fmla="*/ 373380 h 972820"/>
                <a:gd name="connsiteX44" fmla="*/ 695960 w 1351280"/>
                <a:gd name="connsiteY44" fmla="*/ 393700 h 972820"/>
                <a:gd name="connsiteX45" fmla="*/ 662940 w 1351280"/>
                <a:gd name="connsiteY45" fmla="*/ 335280 h 972820"/>
                <a:gd name="connsiteX46" fmla="*/ 500380 w 1351280"/>
                <a:gd name="connsiteY46" fmla="*/ 388620 h 972820"/>
                <a:gd name="connsiteX47" fmla="*/ 426720 w 1351280"/>
                <a:gd name="connsiteY47" fmla="*/ 426720 h 972820"/>
                <a:gd name="connsiteX48" fmla="*/ 314960 w 1351280"/>
                <a:gd name="connsiteY48" fmla="*/ 525780 h 972820"/>
                <a:gd name="connsiteX49" fmla="*/ 337820 w 1351280"/>
                <a:gd name="connsiteY49" fmla="*/ 632460 h 972820"/>
                <a:gd name="connsiteX50" fmla="*/ 297180 w 1351280"/>
                <a:gd name="connsiteY50" fmla="*/ 640080 h 972820"/>
                <a:gd name="connsiteX51" fmla="*/ 119380 w 1351280"/>
                <a:gd name="connsiteY51" fmla="*/ 576580 h 972820"/>
                <a:gd name="connsiteX52" fmla="*/ 101600 w 1351280"/>
                <a:gd name="connsiteY52" fmla="*/ 553720 h 972820"/>
                <a:gd name="connsiteX53" fmla="*/ 55880 w 1351280"/>
                <a:gd name="connsiteY53" fmla="*/ 548640 h 972820"/>
                <a:gd name="connsiteX54" fmla="*/ 15240 w 1351280"/>
                <a:gd name="connsiteY54" fmla="*/ 561340 h 972820"/>
                <a:gd name="connsiteX55" fmla="*/ 0 w 1351280"/>
                <a:gd name="connsiteY55"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1046480 w 1351280"/>
                <a:gd name="connsiteY41" fmla="*/ 38100 h 972820"/>
                <a:gd name="connsiteX42" fmla="*/ 782320 w 1351280"/>
                <a:gd name="connsiteY42" fmla="*/ 373380 h 972820"/>
                <a:gd name="connsiteX43" fmla="*/ 695960 w 1351280"/>
                <a:gd name="connsiteY43" fmla="*/ 393700 h 972820"/>
                <a:gd name="connsiteX44" fmla="*/ 662940 w 1351280"/>
                <a:gd name="connsiteY44" fmla="*/ 335280 h 972820"/>
                <a:gd name="connsiteX45" fmla="*/ 500380 w 1351280"/>
                <a:gd name="connsiteY45" fmla="*/ 388620 h 972820"/>
                <a:gd name="connsiteX46" fmla="*/ 426720 w 1351280"/>
                <a:gd name="connsiteY46" fmla="*/ 426720 h 972820"/>
                <a:gd name="connsiteX47" fmla="*/ 314960 w 1351280"/>
                <a:gd name="connsiteY47" fmla="*/ 525780 h 972820"/>
                <a:gd name="connsiteX48" fmla="*/ 337820 w 1351280"/>
                <a:gd name="connsiteY48" fmla="*/ 632460 h 972820"/>
                <a:gd name="connsiteX49" fmla="*/ 297180 w 1351280"/>
                <a:gd name="connsiteY49" fmla="*/ 640080 h 972820"/>
                <a:gd name="connsiteX50" fmla="*/ 119380 w 1351280"/>
                <a:gd name="connsiteY50" fmla="*/ 576580 h 972820"/>
                <a:gd name="connsiteX51" fmla="*/ 101600 w 1351280"/>
                <a:gd name="connsiteY51" fmla="*/ 553720 h 972820"/>
                <a:gd name="connsiteX52" fmla="*/ 55880 w 1351280"/>
                <a:gd name="connsiteY52" fmla="*/ 548640 h 972820"/>
                <a:gd name="connsiteX53" fmla="*/ 15240 w 1351280"/>
                <a:gd name="connsiteY53" fmla="*/ 561340 h 972820"/>
                <a:gd name="connsiteX54" fmla="*/ 0 w 1351280"/>
                <a:gd name="connsiteY54"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1104900 w 1351280"/>
                <a:gd name="connsiteY40" fmla="*/ 0 h 972820"/>
                <a:gd name="connsiteX41" fmla="*/ 782320 w 1351280"/>
                <a:gd name="connsiteY41" fmla="*/ 373380 h 972820"/>
                <a:gd name="connsiteX42" fmla="*/ 695960 w 1351280"/>
                <a:gd name="connsiteY42" fmla="*/ 393700 h 972820"/>
                <a:gd name="connsiteX43" fmla="*/ 662940 w 1351280"/>
                <a:gd name="connsiteY43" fmla="*/ 335280 h 972820"/>
                <a:gd name="connsiteX44" fmla="*/ 500380 w 1351280"/>
                <a:gd name="connsiteY44" fmla="*/ 388620 h 972820"/>
                <a:gd name="connsiteX45" fmla="*/ 426720 w 1351280"/>
                <a:gd name="connsiteY45" fmla="*/ 426720 h 972820"/>
                <a:gd name="connsiteX46" fmla="*/ 314960 w 1351280"/>
                <a:gd name="connsiteY46" fmla="*/ 525780 h 972820"/>
                <a:gd name="connsiteX47" fmla="*/ 337820 w 1351280"/>
                <a:gd name="connsiteY47" fmla="*/ 632460 h 972820"/>
                <a:gd name="connsiteX48" fmla="*/ 297180 w 1351280"/>
                <a:gd name="connsiteY48" fmla="*/ 640080 h 972820"/>
                <a:gd name="connsiteX49" fmla="*/ 119380 w 1351280"/>
                <a:gd name="connsiteY49" fmla="*/ 576580 h 972820"/>
                <a:gd name="connsiteX50" fmla="*/ 101600 w 1351280"/>
                <a:gd name="connsiteY50" fmla="*/ 553720 h 972820"/>
                <a:gd name="connsiteX51" fmla="*/ 55880 w 1351280"/>
                <a:gd name="connsiteY51" fmla="*/ 548640 h 972820"/>
                <a:gd name="connsiteX52" fmla="*/ 15240 w 1351280"/>
                <a:gd name="connsiteY52" fmla="*/ 561340 h 972820"/>
                <a:gd name="connsiteX53" fmla="*/ 0 w 1351280"/>
                <a:gd name="connsiteY53" fmla="*/ 622300 h 972820"/>
                <a:gd name="connsiteX0" fmla="*/ 0 w 1351280"/>
                <a:gd name="connsiteY0" fmla="*/ 622300 h 972820"/>
                <a:gd name="connsiteX1" fmla="*/ 68580 w 1351280"/>
                <a:gd name="connsiteY1" fmla="*/ 660400 h 972820"/>
                <a:gd name="connsiteX2" fmla="*/ 226060 w 1351280"/>
                <a:gd name="connsiteY2" fmla="*/ 731520 h 972820"/>
                <a:gd name="connsiteX3" fmla="*/ 243840 w 1351280"/>
                <a:gd name="connsiteY3" fmla="*/ 754380 h 972820"/>
                <a:gd name="connsiteX4" fmla="*/ 182880 w 1351280"/>
                <a:gd name="connsiteY4" fmla="*/ 805180 h 972820"/>
                <a:gd name="connsiteX5" fmla="*/ 144780 w 1351280"/>
                <a:gd name="connsiteY5" fmla="*/ 861060 h 972820"/>
                <a:gd name="connsiteX6" fmla="*/ 342900 w 1351280"/>
                <a:gd name="connsiteY6" fmla="*/ 972820 h 972820"/>
                <a:gd name="connsiteX7" fmla="*/ 375920 w 1351280"/>
                <a:gd name="connsiteY7" fmla="*/ 889000 h 972820"/>
                <a:gd name="connsiteX8" fmla="*/ 482600 w 1351280"/>
                <a:gd name="connsiteY8" fmla="*/ 889000 h 972820"/>
                <a:gd name="connsiteX9" fmla="*/ 525780 w 1351280"/>
                <a:gd name="connsiteY9" fmla="*/ 906780 h 972820"/>
                <a:gd name="connsiteX10" fmla="*/ 558800 w 1351280"/>
                <a:gd name="connsiteY10" fmla="*/ 965200 h 972820"/>
                <a:gd name="connsiteX11" fmla="*/ 622300 w 1351280"/>
                <a:gd name="connsiteY11" fmla="*/ 914400 h 972820"/>
                <a:gd name="connsiteX12" fmla="*/ 645160 w 1351280"/>
                <a:gd name="connsiteY12" fmla="*/ 894080 h 972820"/>
                <a:gd name="connsiteX13" fmla="*/ 652780 w 1351280"/>
                <a:gd name="connsiteY13" fmla="*/ 833120 h 972820"/>
                <a:gd name="connsiteX14" fmla="*/ 675640 w 1351280"/>
                <a:gd name="connsiteY14" fmla="*/ 754380 h 972820"/>
                <a:gd name="connsiteX15" fmla="*/ 675640 w 1351280"/>
                <a:gd name="connsiteY15" fmla="*/ 726440 h 972820"/>
                <a:gd name="connsiteX16" fmla="*/ 739140 w 1351280"/>
                <a:gd name="connsiteY16" fmla="*/ 698500 h 972820"/>
                <a:gd name="connsiteX17" fmla="*/ 853440 w 1351280"/>
                <a:gd name="connsiteY17" fmla="*/ 594360 h 972820"/>
                <a:gd name="connsiteX18" fmla="*/ 894080 w 1351280"/>
                <a:gd name="connsiteY18" fmla="*/ 558800 h 972820"/>
                <a:gd name="connsiteX19" fmla="*/ 944880 w 1351280"/>
                <a:gd name="connsiteY19" fmla="*/ 558800 h 972820"/>
                <a:gd name="connsiteX20" fmla="*/ 944880 w 1351280"/>
                <a:gd name="connsiteY20" fmla="*/ 533400 h 972820"/>
                <a:gd name="connsiteX21" fmla="*/ 891540 w 1351280"/>
                <a:gd name="connsiteY21" fmla="*/ 523240 h 972820"/>
                <a:gd name="connsiteX22" fmla="*/ 716280 w 1351280"/>
                <a:gd name="connsiteY22" fmla="*/ 528320 h 972820"/>
                <a:gd name="connsiteX23" fmla="*/ 805180 w 1351280"/>
                <a:gd name="connsiteY23" fmla="*/ 444500 h 972820"/>
                <a:gd name="connsiteX24" fmla="*/ 789940 w 1351280"/>
                <a:gd name="connsiteY24" fmla="*/ 360680 h 972820"/>
                <a:gd name="connsiteX25" fmla="*/ 845820 w 1351280"/>
                <a:gd name="connsiteY25" fmla="*/ 363220 h 972820"/>
                <a:gd name="connsiteX26" fmla="*/ 1038860 w 1351280"/>
                <a:gd name="connsiteY26" fmla="*/ 373380 h 972820"/>
                <a:gd name="connsiteX27" fmla="*/ 1104900 w 1351280"/>
                <a:gd name="connsiteY27" fmla="*/ 403860 h 972820"/>
                <a:gd name="connsiteX28" fmla="*/ 1061720 w 1351280"/>
                <a:gd name="connsiteY28" fmla="*/ 508000 h 972820"/>
                <a:gd name="connsiteX29" fmla="*/ 1061720 w 1351280"/>
                <a:gd name="connsiteY29" fmla="*/ 563880 h 972820"/>
                <a:gd name="connsiteX30" fmla="*/ 1112520 w 1351280"/>
                <a:gd name="connsiteY30" fmla="*/ 594360 h 972820"/>
                <a:gd name="connsiteX31" fmla="*/ 1158240 w 1351280"/>
                <a:gd name="connsiteY31" fmla="*/ 609600 h 972820"/>
                <a:gd name="connsiteX32" fmla="*/ 1226820 w 1351280"/>
                <a:gd name="connsiteY32" fmla="*/ 596900 h 972820"/>
                <a:gd name="connsiteX33" fmla="*/ 1275080 w 1351280"/>
                <a:gd name="connsiteY33" fmla="*/ 596900 h 972820"/>
                <a:gd name="connsiteX34" fmla="*/ 1254760 w 1351280"/>
                <a:gd name="connsiteY34" fmla="*/ 523240 h 972820"/>
                <a:gd name="connsiteX35" fmla="*/ 1348740 w 1351280"/>
                <a:gd name="connsiteY35" fmla="*/ 238760 h 972820"/>
                <a:gd name="connsiteX36" fmla="*/ 1351280 w 1351280"/>
                <a:gd name="connsiteY36" fmla="*/ 190500 h 972820"/>
                <a:gd name="connsiteX37" fmla="*/ 1188720 w 1351280"/>
                <a:gd name="connsiteY37" fmla="*/ 180340 h 972820"/>
                <a:gd name="connsiteX38" fmla="*/ 1163320 w 1351280"/>
                <a:gd name="connsiteY38" fmla="*/ 119380 h 972820"/>
                <a:gd name="connsiteX39" fmla="*/ 1173480 w 1351280"/>
                <a:gd name="connsiteY39" fmla="*/ 0 h 972820"/>
                <a:gd name="connsiteX40" fmla="*/ 782320 w 1351280"/>
                <a:gd name="connsiteY40" fmla="*/ 373380 h 972820"/>
                <a:gd name="connsiteX41" fmla="*/ 695960 w 1351280"/>
                <a:gd name="connsiteY41" fmla="*/ 393700 h 972820"/>
                <a:gd name="connsiteX42" fmla="*/ 662940 w 1351280"/>
                <a:gd name="connsiteY42" fmla="*/ 335280 h 972820"/>
                <a:gd name="connsiteX43" fmla="*/ 500380 w 1351280"/>
                <a:gd name="connsiteY43" fmla="*/ 388620 h 972820"/>
                <a:gd name="connsiteX44" fmla="*/ 426720 w 1351280"/>
                <a:gd name="connsiteY44" fmla="*/ 426720 h 972820"/>
                <a:gd name="connsiteX45" fmla="*/ 314960 w 1351280"/>
                <a:gd name="connsiteY45" fmla="*/ 525780 h 972820"/>
                <a:gd name="connsiteX46" fmla="*/ 337820 w 1351280"/>
                <a:gd name="connsiteY46" fmla="*/ 632460 h 972820"/>
                <a:gd name="connsiteX47" fmla="*/ 297180 w 1351280"/>
                <a:gd name="connsiteY47" fmla="*/ 640080 h 972820"/>
                <a:gd name="connsiteX48" fmla="*/ 119380 w 1351280"/>
                <a:gd name="connsiteY48" fmla="*/ 576580 h 972820"/>
                <a:gd name="connsiteX49" fmla="*/ 101600 w 1351280"/>
                <a:gd name="connsiteY49" fmla="*/ 553720 h 972820"/>
                <a:gd name="connsiteX50" fmla="*/ 55880 w 1351280"/>
                <a:gd name="connsiteY50" fmla="*/ 548640 h 972820"/>
                <a:gd name="connsiteX51" fmla="*/ 15240 w 1351280"/>
                <a:gd name="connsiteY51" fmla="*/ 561340 h 972820"/>
                <a:gd name="connsiteX52" fmla="*/ 0 w 1351280"/>
                <a:gd name="connsiteY52" fmla="*/ 622300 h 972820"/>
                <a:gd name="connsiteX0" fmla="*/ 0 w 1351280"/>
                <a:gd name="connsiteY0" fmla="*/ 502920 h 853440"/>
                <a:gd name="connsiteX1" fmla="*/ 68580 w 1351280"/>
                <a:gd name="connsiteY1" fmla="*/ 541020 h 853440"/>
                <a:gd name="connsiteX2" fmla="*/ 226060 w 1351280"/>
                <a:gd name="connsiteY2" fmla="*/ 612140 h 853440"/>
                <a:gd name="connsiteX3" fmla="*/ 243840 w 1351280"/>
                <a:gd name="connsiteY3" fmla="*/ 635000 h 853440"/>
                <a:gd name="connsiteX4" fmla="*/ 182880 w 1351280"/>
                <a:gd name="connsiteY4" fmla="*/ 685800 h 853440"/>
                <a:gd name="connsiteX5" fmla="*/ 144780 w 1351280"/>
                <a:gd name="connsiteY5" fmla="*/ 741680 h 853440"/>
                <a:gd name="connsiteX6" fmla="*/ 342900 w 1351280"/>
                <a:gd name="connsiteY6" fmla="*/ 853440 h 853440"/>
                <a:gd name="connsiteX7" fmla="*/ 375920 w 1351280"/>
                <a:gd name="connsiteY7" fmla="*/ 769620 h 853440"/>
                <a:gd name="connsiteX8" fmla="*/ 482600 w 1351280"/>
                <a:gd name="connsiteY8" fmla="*/ 769620 h 853440"/>
                <a:gd name="connsiteX9" fmla="*/ 525780 w 1351280"/>
                <a:gd name="connsiteY9" fmla="*/ 787400 h 853440"/>
                <a:gd name="connsiteX10" fmla="*/ 558800 w 1351280"/>
                <a:gd name="connsiteY10" fmla="*/ 845820 h 853440"/>
                <a:gd name="connsiteX11" fmla="*/ 622300 w 1351280"/>
                <a:gd name="connsiteY11" fmla="*/ 795020 h 853440"/>
                <a:gd name="connsiteX12" fmla="*/ 645160 w 1351280"/>
                <a:gd name="connsiteY12" fmla="*/ 774700 h 853440"/>
                <a:gd name="connsiteX13" fmla="*/ 652780 w 1351280"/>
                <a:gd name="connsiteY13" fmla="*/ 713740 h 853440"/>
                <a:gd name="connsiteX14" fmla="*/ 675640 w 1351280"/>
                <a:gd name="connsiteY14" fmla="*/ 635000 h 853440"/>
                <a:gd name="connsiteX15" fmla="*/ 675640 w 1351280"/>
                <a:gd name="connsiteY15" fmla="*/ 607060 h 853440"/>
                <a:gd name="connsiteX16" fmla="*/ 739140 w 1351280"/>
                <a:gd name="connsiteY16" fmla="*/ 579120 h 853440"/>
                <a:gd name="connsiteX17" fmla="*/ 853440 w 1351280"/>
                <a:gd name="connsiteY17" fmla="*/ 474980 h 853440"/>
                <a:gd name="connsiteX18" fmla="*/ 894080 w 1351280"/>
                <a:gd name="connsiteY18" fmla="*/ 439420 h 853440"/>
                <a:gd name="connsiteX19" fmla="*/ 944880 w 1351280"/>
                <a:gd name="connsiteY19" fmla="*/ 439420 h 853440"/>
                <a:gd name="connsiteX20" fmla="*/ 944880 w 1351280"/>
                <a:gd name="connsiteY20" fmla="*/ 414020 h 853440"/>
                <a:gd name="connsiteX21" fmla="*/ 891540 w 1351280"/>
                <a:gd name="connsiteY21" fmla="*/ 403860 h 853440"/>
                <a:gd name="connsiteX22" fmla="*/ 716280 w 1351280"/>
                <a:gd name="connsiteY22" fmla="*/ 408940 h 853440"/>
                <a:gd name="connsiteX23" fmla="*/ 805180 w 1351280"/>
                <a:gd name="connsiteY23" fmla="*/ 325120 h 853440"/>
                <a:gd name="connsiteX24" fmla="*/ 789940 w 1351280"/>
                <a:gd name="connsiteY24" fmla="*/ 241300 h 853440"/>
                <a:gd name="connsiteX25" fmla="*/ 845820 w 1351280"/>
                <a:gd name="connsiteY25" fmla="*/ 243840 h 853440"/>
                <a:gd name="connsiteX26" fmla="*/ 1038860 w 1351280"/>
                <a:gd name="connsiteY26" fmla="*/ 254000 h 853440"/>
                <a:gd name="connsiteX27" fmla="*/ 1104900 w 1351280"/>
                <a:gd name="connsiteY27" fmla="*/ 284480 h 853440"/>
                <a:gd name="connsiteX28" fmla="*/ 1061720 w 1351280"/>
                <a:gd name="connsiteY28" fmla="*/ 388620 h 853440"/>
                <a:gd name="connsiteX29" fmla="*/ 1061720 w 1351280"/>
                <a:gd name="connsiteY29" fmla="*/ 444500 h 853440"/>
                <a:gd name="connsiteX30" fmla="*/ 1112520 w 1351280"/>
                <a:gd name="connsiteY30" fmla="*/ 474980 h 853440"/>
                <a:gd name="connsiteX31" fmla="*/ 1158240 w 1351280"/>
                <a:gd name="connsiteY31" fmla="*/ 490220 h 853440"/>
                <a:gd name="connsiteX32" fmla="*/ 1226820 w 1351280"/>
                <a:gd name="connsiteY32" fmla="*/ 477520 h 853440"/>
                <a:gd name="connsiteX33" fmla="*/ 1275080 w 1351280"/>
                <a:gd name="connsiteY33" fmla="*/ 477520 h 853440"/>
                <a:gd name="connsiteX34" fmla="*/ 1254760 w 1351280"/>
                <a:gd name="connsiteY34" fmla="*/ 403860 h 853440"/>
                <a:gd name="connsiteX35" fmla="*/ 1348740 w 1351280"/>
                <a:gd name="connsiteY35" fmla="*/ 119380 h 853440"/>
                <a:gd name="connsiteX36" fmla="*/ 1351280 w 1351280"/>
                <a:gd name="connsiteY36" fmla="*/ 71120 h 853440"/>
                <a:gd name="connsiteX37" fmla="*/ 1188720 w 1351280"/>
                <a:gd name="connsiteY37" fmla="*/ 60960 h 853440"/>
                <a:gd name="connsiteX38" fmla="*/ 1163320 w 1351280"/>
                <a:gd name="connsiteY38" fmla="*/ 0 h 853440"/>
                <a:gd name="connsiteX39" fmla="*/ 782320 w 1351280"/>
                <a:gd name="connsiteY39" fmla="*/ 254000 h 853440"/>
                <a:gd name="connsiteX40" fmla="*/ 695960 w 1351280"/>
                <a:gd name="connsiteY40" fmla="*/ 274320 h 853440"/>
                <a:gd name="connsiteX41" fmla="*/ 662940 w 1351280"/>
                <a:gd name="connsiteY41" fmla="*/ 215900 h 853440"/>
                <a:gd name="connsiteX42" fmla="*/ 500380 w 1351280"/>
                <a:gd name="connsiteY42" fmla="*/ 269240 h 853440"/>
                <a:gd name="connsiteX43" fmla="*/ 426720 w 1351280"/>
                <a:gd name="connsiteY43" fmla="*/ 307340 h 853440"/>
                <a:gd name="connsiteX44" fmla="*/ 314960 w 1351280"/>
                <a:gd name="connsiteY44" fmla="*/ 406400 h 853440"/>
                <a:gd name="connsiteX45" fmla="*/ 337820 w 1351280"/>
                <a:gd name="connsiteY45" fmla="*/ 513080 h 853440"/>
                <a:gd name="connsiteX46" fmla="*/ 297180 w 1351280"/>
                <a:gd name="connsiteY46" fmla="*/ 520700 h 853440"/>
                <a:gd name="connsiteX47" fmla="*/ 119380 w 1351280"/>
                <a:gd name="connsiteY47" fmla="*/ 457200 h 853440"/>
                <a:gd name="connsiteX48" fmla="*/ 101600 w 1351280"/>
                <a:gd name="connsiteY48" fmla="*/ 434340 h 853440"/>
                <a:gd name="connsiteX49" fmla="*/ 55880 w 1351280"/>
                <a:gd name="connsiteY49" fmla="*/ 429260 h 853440"/>
                <a:gd name="connsiteX50" fmla="*/ 15240 w 1351280"/>
                <a:gd name="connsiteY50" fmla="*/ 441960 h 853440"/>
                <a:gd name="connsiteX51" fmla="*/ 0 w 1351280"/>
                <a:gd name="connsiteY51" fmla="*/ 502920 h 853440"/>
                <a:gd name="connsiteX0" fmla="*/ 0 w 1351280"/>
                <a:gd name="connsiteY0" fmla="*/ 441960 h 792480"/>
                <a:gd name="connsiteX1" fmla="*/ 68580 w 1351280"/>
                <a:gd name="connsiteY1" fmla="*/ 480060 h 792480"/>
                <a:gd name="connsiteX2" fmla="*/ 226060 w 1351280"/>
                <a:gd name="connsiteY2" fmla="*/ 551180 h 792480"/>
                <a:gd name="connsiteX3" fmla="*/ 243840 w 1351280"/>
                <a:gd name="connsiteY3" fmla="*/ 574040 h 792480"/>
                <a:gd name="connsiteX4" fmla="*/ 182880 w 1351280"/>
                <a:gd name="connsiteY4" fmla="*/ 624840 h 792480"/>
                <a:gd name="connsiteX5" fmla="*/ 144780 w 1351280"/>
                <a:gd name="connsiteY5" fmla="*/ 680720 h 792480"/>
                <a:gd name="connsiteX6" fmla="*/ 342900 w 1351280"/>
                <a:gd name="connsiteY6" fmla="*/ 792480 h 792480"/>
                <a:gd name="connsiteX7" fmla="*/ 375920 w 1351280"/>
                <a:gd name="connsiteY7" fmla="*/ 708660 h 792480"/>
                <a:gd name="connsiteX8" fmla="*/ 482600 w 1351280"/>
                <a:gd name="connsiteY8" fmla="*/ 708660 h 792480"/>
                <a:gd name="connsiteX9" fmla="*/ 525780 w 1351280"/>
                <a:gd name="connsiteY9" fmla="*/ 726440 h 792480"/>
                <a:gd name="connsiteX10" fmla="*/ 558800 w 1351280"/>
                <a:gd name="connsiteY10" fmla="*/ 784860 h 792480"/>
                <a:gd name="connsiteX11" fmla="*/ 622300 w 1351280"/>
                <a:gd name="connsiteY11" fmla="*/ 734060 h 792480"/>
                <a:gd name="connsiteX12" fmla="*/ 645160 w 1351280"/>
                <a:gd name="connsiteY12" fmla="*/ 713740 h 792480"/>
                <a:gd name="connsiteX13" fmla="*/ 652780 w 1351280"/>
                <a:gd name="connsiteY13" fmla="*/ 652780 h 792480"/>
                <a:gd name="connsiteX14" fmla="*/ 675640 w 1351280"/>
                <a:gd name="connsiteY14" fmla="*/ 574040 h 792480"/>
                <a:gd name="connsiteX15" fmla="*/ 675640 w 1351280"/>
                <a:gd name="connsiteY15" fmla="*/ 546100 h 792480"/>
                <a:gd name="connsiteX16" fmla="*/ 739140 w 1351280"/>
                <a:gd name="connsiteY16" fmla="*/ 518160 h 792480"/>
                <a:gd name="connsiteX17" fmla="*/ 853440 w 1351280"/>
                <a:gd name="connsiteY17" fmla="*/ 414020 h 792480"/>
                <a:gd name="connsiteX18" fmla="*/ 894080 w 1351280"/>
                <a:gd name="connsiteY18" fmla="*/ 378460 h 792480"/>
                <a:gd name="connsiteX19" fmla="*/ 944880 w 1351280"/>
                <a:gd name="connsiteY19" fmla="*/ 378460 h 792480"/>
                <a:gd name="connsiteX20" fmla="*/ 944880 w 1351280"/>
                <a:gd name="connsiteY20" fmla="*/ 353060 h 792480"/>
                <a:gd name="connsiteX21" fmla="*/ 891540 w 1351280"/>
                <a:gd name="connsiteY21" fmla="*/ 342900 h 792480"/>
                <a:gd name="connsiteX22" fmla="*/ 716280 w 1351280"/>
                <a:gd name="connsiteY22" fmla="*/ 347980 h 792480"/>
                <a:gd name="connsiteX23" fmla="*/ 805180 w 1351280"/>
                <a:gd name="connsiteY23" fmla="*/ 264160 h 792480"/>
                <a:gd name="connsiteX24" fmla="*/ 789940 w 1351280"/>
                <a:gd name="connsiteY24" fmla="*/ 180340 h 792480"/>
                <a:gd name="connsiteX25" fmla="*/ 845820 w 1351280"/>
                <a:gd name="connsiteY25" fmla="*/ 182880 h 792480"/>
                <a:gd name="connsiteX26" fmla="*/ 1038860 w 1351280"/>
                <a:gd name="connsiteY26" fmla="*/ 193040 h 792480"/>
                <a:gd name="connsiteX27" fmla="*/ 1104900 w 1351280"/>
                <a:gd name="connsiteY27" fmla="*/ 223520 h 792480"/>
                <a:gd name="connsiteX28" fmla="*/ 1061720 w 1351280"/>
                <a:gd name="connsiteY28" fmla="*/ 327660 h 792480"/>
                <a:gd name="connsiteX29" fmla="*/ 1061720 w 1351280"/>
                <a:gd name="connsiteY29" fmla="*/ 383540 h 792480"/>
                <a:gd name="connsiteX30" fmla="*/ 1112520 w 1351280"/>
                <a:gd name="connsiteY30" fmla="*/ 414020 h 792480"/>
                <a:gd name="connsiteX31" fmla="*/ 1158240 w 1351280"/>
                <a:gd name="connsiteY31" fmla="*/ 429260 h 792480"/>
                <a:gd name="connsiteX32" fmla="*/ 1226820 w 1351280"/>
                <a:gd name="connsiteY32" fmla="*/ 416560 h 792480"/>
                <a:gd name="connsiteX33" fmla="*/ 1275080 w 1351280"/>
                <a:gd name="connsiteY33" fmla="*/ 416560 h 792480"/>
                <a:gd name="connsiteX34" fmla="*/ 1254760 w 1351280"/>
                <a:gd name="connsiteY34" fmla="*/ 342900 h 792480"/>
                <a:gd name="connsiteX35" fmla="*/ 1348740 w 1351280"/>
                <a:gd name="connsiteY35" fmla="*/ 58420 h 792480"/>
                <a:gd name="connsiteX36" fmla="*/ 1351280 w 1351280"/>
                <a:gd name="connsiteY36" fmla="*/ 10160 h 792480"/>
                <a:gd name="connsiteX37" fmla="*/ 1188720 w 1351280"/>
                <a:gd name="connsiteY37" fmla="*/ 0 h 792480"/>
                <a:gd name="connsiteX38" fmla="*/ 782320 w 1351280"/>
                <a:gd name="connsiteY38" fmla="*/ 193040 h 792480"/>
                <a:gd name="connsiteX39" fmla="*/ 695960 w 1351280"/>
                <a:gd name="connsiteY39" fmla="*/ 213360 h 792480"/>
                <a:gd name="connsiteX40" fmla="*/ 662940 w 1351280"/>
                <a:gd name="connsiteY40" fmla="*/ 154940 h 792480"/>
                <a:gd name="connsiteX41" fmla="*/ 500380 w 1351280"/>
                <a:gd name="connsiteY41" fmla="*/ 208280 h 792480"/>
                <a:gd name="connsiteX42" fmla="*/ 426720 w 1351280"/>
                <a:gd name="connsiteY42" fmla="*/ 246380 h 792480"/>
                <a:gd name="connsiteX43" fmla="*/ 314960 w 1351280"/>
                <a:gd name="connsiteY43" fmla="*/ 345440 h 792480"/>
                <a:gd name="connsiteX44" fmla="*/ 337820 w 1351280"/>
                <a:gd name="connsiteY44" fmla="*/ 452120 h 792480"/>
                <a:gd name="connsiteX45" fmla="*/ 297180 w 1351280"/>
                <a:gd name="connsiteY45" fmla="*/ 459740 h 792480"/>
                <a:gd name="connsiteX46" fmla="*/ 119380 w 1351280"/>
                <a:gd name="connsiteY46" fmla="*/ 396240 h 792480"/>
                <a:gd name="connsiteX47" fmla="*/ 101600 w 1351280"/>
                <a:gd name="connsiteY47" fmla="*/ 373380 h 792480"/>
                <a:gd name="connsiteX48" fmla="*/ 55880 w 1351280"/>
                <a:gd name="connsiteY48" fmla="*/ 368300 h 792480"/>
                <a:gd name="connsiteX49" fmla="*/ 15240 w 1351280"/>
                <a:gd name="connsiteY49" fmla="*/ 381000 h 792480"/>
                <a:gd name="connsiteX50" fmla="*/ 0 w 1351280"/>
                <a:gd name="connsiteY50" fmla="*/ 441960 h 792480"/>
                <a:gd name="connsiteX0" fmla="*/ 0 w 1351280"/>
                <a:gd name="connsiteY0" fmla="*/ 431801 h 782321"/>
                <a:gd name="connsiteX1" fmla="*/ 68580 w 1351280"/>
                <a:gd name="connsiteY1" fmla="*/ 469901 h 782321"/>
                <a:gd name="connsiteX2" fmla="*/ 226060 w 1351280"/>
                <a:gd name="connsiteY2" fmla="*/ 541021 h 782321"/>
                <a:gd name="connsiteX3" fmla="*/ 243840 w 1351280"/>
                <a:gd name="connsiteY3" fmla="*/ 563881 h 782321"/>
                <a:gd name="connsiteX4" fmla="*/ 182880 w 1351280"/>
                <a:gd name="connsiteY4" fmla="*/ 614681 h 782321"/>
                <a:gd name="connsiteX5" fmla="*/ 144780 w 1351280"/>
                <a:gd name="connsiteY5" fmla="*/ 670561 h 782321"/>
                <a:gd name="connsiteX6" fmla="*/ 342900 w 1351280"/>
                <a:gd name="connsiteY6" fmla="*/ 782321 h 782321"/>
                <a:gd name="connsiteX7" fmla="*/ 375920 w 1351280"/>
                <a:gd name="connsiteY7" fmla="*/ 698501 h 782321"/>
                <a:gd name="connsiteX8" fmla="*/ 482600 w 1351280"/>
                <a:gd name="connsiteY8" fmla="*/ 698501 h 782321"/>
                <a:gd name="connsiteX9" fmla="*/ 525780 w 1351280"/>
                <a:gd name="connsiteY9" fmla="*/ 716281 h 782321"/>
                <a:gd name="connsiteX10" fmla="*/ 558800 w 1351280"/>
                <a:gd name="connsiteY10" fmla="*/ 774701 h 782321"/>
                <a:gd name="connsiteX11" fmla="*/ 622300 w 1351280"/>
                <a:gd name="connsiteY11" fmla="*/ 723901 h 782321"/>
                <a:gd name="connsiteX12" fmla="*/ 645160 w 1351280"/>
                <a:gd name="connsiteY12" fmla="*/ 703581 h 782321"/>
                <a:gd name="connsiteX13" fmla="*/ 652780 w 1351280"/>
                <a:gd name="connsiteY13" fmla="*/ 642621 h 782321"/>
                <a:gd name="connsiteX14" fmla="*/ 675640 w 1351280"/>
                <a:gd name="connsiteY14" fmla="*/ 563881 h 782321"/>
                <a:gd name="connsiteX15" fmla="*/ 675640 w 1351280"/>
                <a:gd name="connsiteY15" fmla="*/ 535941 h 782321"/>
                <a:gd name="connsiteX16" fmla="*/ 739140 w 1351280"/>
                <a:gd name="connsiteY16" fmla="*/ 508001 h 782321"/>
                <a:gd name="connsiteX17" fmla="*/ 853440 w 1351280"/>
                <a:gd name="connsiteY17" fmla="*/ 403861 h 782321"/>
                <a:gd name="connsiteX18" fmla="*/ 894080 w 1351280"/>
                <a:gd name="connsiteY18" fmla="*/ 368301 h 782321"/>
                <a:gd name="connsiteX19" fmla="*/ 944880 w 1351280"/>
                <a:gd name="connsiteY19" fmla="*/ 368301 h 782321"/>
                <a:gd name="connsiteX20" fmla="*/ 944880 w 1351280"/>
                <a:gd name="connsiteY20" fmla="*/ 342901 h 782321"/>
                <a:gd name="connsiteX21" fmla="*/ 891540 w 1351280"/>
                <a:gd name="connsiteY21" fmla="*/ 332741 h 782321"/>
                <a:gd name="connsiteX22" fmla="*/ 716280 w 1351280"/>
                <a:gd name="connsiteY22" fmla="*/ 337821 h 782321"/>
                <a:gd name="connsiteX23" fmla="*/ 805180 w 1351280"/>
                <a:gd name="connsiteY23" fmla="*/ 254001 h 782321"/>
                <a:gd name="connsiteX24" fmla="*/ 789940 w 1351280"/>
                <a:gd name="connsiteY24" fmla="*/ 170181 h 782321"/>
                <a:gd name="connsiteX25" fmla="*/ 845820 w 1351280"/>
                <a:gd name="connsiteY25" fmla="*/ 172721 h 782321"/>
                <a:gd name="connsiteX26" fmla="*/ 1038860 w 1351280"/>
                <a:gd name="connsiteY26" fmla="*/ 182881 h 782321"/>
                <a:gd name="connsiteX27" fmla="*/ 1104900 w 1351280"/>
                <a:gd name="connsiteY27" fmla="*/ 213361 h 782321"/>
                <a:gd name="connsiteX28" fmla="*/ 1061720 w 1351280"/>
                <a:gd name="connsiteY28" fmla="*/ 317501 h 782321"/>
                <a:gd name="connsiteX29" fmla="*/ 1061720 w 1351280"/>
                <a:gd name="connsiteY29" fmla="*/ 373381 h 782321"/>
                <a:gd name="connsiteX30" fmla="*/ 1112520 w 1351280"/>
                <a:gd name="connsiteY30" fmla="*/ 403861 h 782321"/>
                <a:gd name="connsiteX31" fmla="*/ 1158240 w 1351280"/>
                <a:gd name="connsiteY31" fmla="*/ 419101 h 782321"/>
                <a:gd name="connsiteX32" fmla="*/ 1226820 w 1351280"/>
                <a:gd name="connsiteY32" fmla="*/ 406401 h 782321"/>
                <a:gd name="connsiteX33" fmla="*/ 1275080 w 1351280"/>
                <a:gd name="connsiteY33" fmla="*/ 406401 h 782321"/>
                <a:gd name="connsiteX34" fmla="*/ 1254760 w 1351280"/>
                <a:gd name="connsiteY34" fmla="*/ 332741 h 782321"/>
                <a:gd name="connsiteX35" fmla="*/ 1348740 w 1351280"/>
                <a:gd name="connsiteY35" fmla="*/ 48261 h 782321"/>
                <a:gd name="connsiteX36" fmla="*/ 1351280 w 1351280"/>
                <a:gd name="connsiteY36" fmla="*/ 1 h 782321"/>
                <a:gd name="connsiteX37" fmla="*/ 782320 w 1351280"/>
                <a:gd name="connsiteY37" fmla="*/ 182881 h 782321"/>
                <a:gd name="connsiteX38" fmla="*/ 695960 w 1351280"/>
                <a:gd name="connsiteY38" fmla="*/ 203201 h 782321"/>
                <a:gd name="connsiteX39" fmla="*/ 662940 w 1351280"/>
                <a:gd name="connsiteY39" fmla="*/ 144781 h 782321"/>
                <a:gd name="connsiteX40" fmla="*/ 500380 w 1351280"/>
                <a:gd name="connsiteY40" fmla="*/ 198121 h 782321"/>
                <a:gd name="connsiteX41" fmla="*/ 426720 w 1351280"/>
                <a:gd name="connsiteY41" fmla="*/ 236221 h 782321"/>
                <a:gd name="connsiteX42" fmla="*/ 314960 w 1351280"/>
                <a:gd name="connsiteY42" fmla="*/ 335281 h 782321"/>
                <a:gd name="connsiteX43" fmla="*/ 337820 w 1351280"/>
                <a:gd name="connsiteY43" fmla="*/ 441961 h 782321"/>
                <a:gd name="connsiteX44" fmla="*/ 297180 w 1351280"/>
                <a:gd name="connsiteY44" fmla="*/ 449581 h 782321"/>
                <a:gd name="connsiteX45" fmla="*/ 119380 w 1351280"/>
                <a:gd name="connsiteY45" fmla="*/ 386081 h 782321"/>
                <a:gd name="connsiteX46" fmla="*/ 101600 w 1351280"/>
                <a:gd name="connsiteY46" fmla="*/ 363221 h 782321"/>
                <a:gd name="connsiteX47" fmla="*/ 55880 w 1351280"/>
                <a:gd name="connsiteY47" fmla="*/ 358141 h 782321"/>
                <a:gd name="connsiteX48" fmla="*/ 15240 w 1351280"/>
                <a:gd name="connsiteY48" fmla="*/ 370841 h 782321"/>
                <a:gd name="connsiteX49" fmla="*/ 0 w 1351280"/>
                <a:gd name="connsiteY49" fmla="*/ 431801 h 782321"/>
                <a:gd name="connsiteX0" fmla="*/ 0 w 1348740"/>
                <a:gd name="connsiteY0" fmla="*/ 383540 h 734060"/>
                <a:gd name="connsiteX1" fmla="*/ 68580 w 1348740"/>
                <a:gd name="connsiteY1" fmla="*/ 421640 h 734060"/>
                <a:gd name="connsiteX2" fmla="*/ 226060 w 1348740"/>
                <a:gd name="connsiteY2" fmla="*/ 492760 h 734060"/>
                <a:gd name="connsiteX3" fmla="*/ 243840 w 1348740"/>
                <a:gd name="connsiteY3" fmla="*/ 515620 h 734060"/>
                <a:gd name="connsiteX4" fmla="*/ 182880 w 1348740"/>
                <a:gd name="connsiteY4" fmla="*/ 566420 h 734060"/>
                <a:gd name="connsiteX5" fmla="*/ 144780 w 1348740"/>
                <a:gd name="connsiteY5" fmla="*/ 622300 h 734060"/>
                <a:gd name="connsiteX6" fmla="*/ 342900 w 1348740"/>
                <a:gd name="connsiteY6" fmla="*/ 734060 h 734060"/>
                <a:gd name="connsiteX7" fmla="*/ 375920 w 1348740"/>
                <a:gd name="connsiteY7" fmla="*/ 650240 h 734060"/>
                <a:gd name="connsiteX8" fmla="*/ 482600 w 1348740"/>
                <a:gd name="connsiteY8" fmla="*/ 650240 h 734060"/>
                <a:gd name="connsiteX9" fmla="*/ 525780 w 1348740"/>
                <a:gd name="connsiteY9" fmla="*/ 668020 h 734060"/>
                <a:gd name="connsiteX10" fmla="*/ 558800 w 1348740"/>
                <a:gd name="connsiteY10" fmla="*/ 726440 h 734060"/>
                <a:gd name="connsiteX11" fmla="*/ 622300 w 1348740"/>
                <a:gd name="connsiteY11" fmla="*/ 675640 h 734060"/>
                <a:gd name="connsiteX12" fmla="*/ 645160 w 1348740"/>
                <a:gd name="connsiteY12" fmla="*/ 655320 h 734060"/>
                <a:gd name="connsiteX13" fmla="*/ 652780 w 1348740"/>
                <a:gd name="connsiteY13" fmla="*/ 594360 h 734060"/>
                <a:gd name="connsiteX14" fmla="*/ 675640 w 1348740"/>
                <a:gd name="connsiteY14" fmla="*/ 515620 h 734060"/>
                <a:gd name="connsiteX15" fmla="*/ 675640 w 1348740"/>
                <a:gd name="connsiteY15" fmla="*/ 487680 h 734060"/>
                <a:gd name="connsiteX16" fmla="*/ 739140 w 1348740"/>
                <a:gd name="connsiteY16" fmla="*/ 459740 h 734060"/>
                <a:gd name="connsiteX17" fmla="*/ 853440 w 1348740"/>
                <a:gd name="connsiteY17" fmla="*/ 355600 h 734060"/>
                <a:gd name="connsiteX18" fmla="*/ 894080 w 1348740"/>
                <a:gd name="connsiteY18" fmla="*/ 320040 h 734060"/>
                <a:gd name="connsiteX19" fmla="*/ 944880 w 1348740"/>
                <a:gd name="connsiteY19" fmla="*/ 320040 h 734060"/>
                <a:gd name="connsiteX20" fmla="*/ 944880 w 1348740"/>
                <a:gd name="connsiteY20" fmla="*/ 294640 h 734060"/>
                <a:gd name="connsiteX21" fmla="*/ 891540 w 1348740"/>
                <a:gd name="connsiteY21" fmla="*/ 284480 h 734060"/>
                <a:gd name="connsiteX22" fmla="*/ 716280 w 1348740"/>
                <a:gd name="connsiteY22" fmla="*/ 289560 h 734060"/>
                <a:gd name="connsiteX23" fmla="*/ 805180 w 1348740"/>
                <a:gd name="connsiteY23" fmla="*/ 205740 h 734060"/>
                <a:gd name="connsiteX24" fmla="*/ 789940 w 1348740"/>
                <a:gd name="connsiteY24" fmla="*/ 121920 h 734060"/>
                <a:gd name="connsiteX25" fmla="*/ 845820 w 1348740"/>
                <a:gd name="connsiteY25" fmla="*/ 124460 h 734060"/>
                <a:gd name="connsiteX26" fmla="*/ 1038860 w 1348740"/>
                <a:gd name="connsiteY26" fmla="*/ 134620 h 734060"/>
                <a:gd name="connsiteX27" fmla="*/ 1104900 w 1348740"/>
                <a:gd name="connsiteY27" fmla="*/ 165100 h 734060"/>
                <a:gd name="connsiteX28" fmla="*/ 1061720 w 1348740"/>
                <a:gd name="connsiteY28" fmla="*/ 269240 h 734060"/>
                <a:gd name="connsiteX29" fmla="*/ 1061720 w 1348740"/>
                <a:gd name="connsiteY29" fmla="*/ 325120 h 734060"/>
                <a:gd name="connsiteX30" fmla="*/ 1112520 w 1348740"/>
                <a:gd name="connsiteY30" fmla="*/ 355600 h 734060"/>
                <a:gd name="connsiteX31" fmla="*/ 1158240 w 1348740"/>
                <a:gd name="connsiteY31" fmla="*/ 370840 h 734060"/>
                <a:gd name="connsiteX32" fmla="*/ 1226820 w 1348740"/>
                <a:gd name="connsiteY32" fmla="*/ 358140 h 734060"/>
                <a:gd name="connsiteX33" fmla="*/ 1275080 w 1348740"/>
                <a:gd name="connsiteY33" fmla="*/ 358140 h 734060"/>
                <a:gd name="connsiteX34" fmla="*/ 1254760 w 1348740"/>
                <a:gd name="connsiteY34" fmla="*/ 284480 h 734060"/>
                <a:gd name="connsiteX35" fmla="*/ 1348740 w 1348740"/>
                <a:gd name="connsiteY35" fmla="*/ 0 h 734060"/>
                <a:gd name="connsiteX36" fmla="*/ 782320 w 1348740"/>
                <a:gd name="connsiteY36" fmla="*/ 134620 h 734060"/>
                <a:gd name="connsiteX37" fmla="*/ 695960 w 1348740"/>
                <a:gd name="connsiteY37" fmla="*/ 154940 h 734060"/>
                <a:gd name="connsiteX38" fmla="*/ 662940 w 1348740"/>
                <a:gd name="connsiteY38" fmla="*/ 96520 h 734060"/>
                <a:gd name="connsiteX39" fmla="*/ 500380 w 1348740"/>
                <a:gd name="connsiteY39" fmla="*/ 149860 h 734060"/>
                <a:gd name="connsiteX40" fmla="*/ 426720 w 1348740"/>
                <a:gd name="connsiteY40" fmla="*/ 187960 h 734060"/>
                <a:gd name="connsiteX41" fmla="*/ 314960 w 1348740"/>
                <a:gd name="connsiteY41" fmla="*/ 287020 h 734060"/>
                <a:gd name="connsiteX42" fmla="*/ 337820 w 1348740"/>
                <a:gd name="connsiteY42" fmla="*/ 393700 h 734060"/>
                <a:gd name="connsiteX43" fmla="*/ 297180 w 1348740"/>
                <a:gd name="connsiteY43" fmla="*/ 401320 h 734060"/>
                <a:gd name="connsiteX44" fmla="*/ 119380 w 1348740"/>
                <a:gd name="connsiteY44" fmla="*/ 337820 h 734060"/>
                <a:gd name="connsiteX45" fmla="*/ 101600 w 1348740"/>
                <a:gd name="connsiteY45" fmla="*/ 314960 h 734060"/>
                <a:gd name="connsiteX46" fmla="*/ 55880 w 1348740"/>
                <a:gd name="connsiteY46" fmla="*/ 309880 h 734060"/>
                <a:gd name="connsiteX47" fmla="*/ 15240 w 1348740"/>
                <a:gd name="connsiteY47" fmla="*/ 322580 h 734060"/>
                <a:gd name="connsiteX48" fmla="*/ 0 w 1348740"/>
                <a:gd name="connsiteY48" fmla="*/ 383540 h 734060"/>
                <a:gd name="connsiteX0" fmla="*/ 0 w 1275080"/>
                <a:gd name="connsiteY0" fmla="*/ 287020 h 637540"/>
                <a:gd name="connsiteX1" fmla="*/ 68580 w 1275080"/>
                <a:gd name="connsiteY1" fmla="*/ 325120 h 637540"/>
                <a:gd name="connsiteX2" fmla="*/ 226060 w 1275080"/>
                <a:gd name="connsiteY2" fmla="*/ 396240 h 637540"/>
                <a:gd name="connsiteX3" fmla="*/ 243840 w 1275080"/>
                <a:gd name="connsiteY3" fmla="*/ 419100 h 637540"/>
                <a:gd name="connsiteX4" fmla="*/ 182880 w 1275080"/>
                <a:gd name="connsiteY4" fmla="*/ 469900 h 637540"/>
                <a:gd name="connsiteX5" fmla="*/ 144780 w 1275080"/>
                <a:gd name="connsiteY5" fmla="*/ 525780 h 637540"/>
                <a:gd name="connsiteX6" fmla="*/ 342900 w 1275080"/>
                <a:gd name="connsiteY6" fmla="*/ 637540 h 637540"/>
                <a:gd name="connsiteX7" fmla="*/ 375920 w 1275080"/>
                <a:gd name="connsiteY7" fmla="*/ 553720 h 637540"/>
                <a:gd name="connsiteX8" fmla="*/ 482600 w 1275080"/>
                <a:gd name="connsiteY8" fmla="*/ 553720 h 637540"/>
                <a:gd name="connsiteX9" fmla="*/ 525780 w 1275080"/>
                <a:gd name="connsiteY9" fmla="*/ 571500 h 637540"/>
                <a:gd name="connsiteX10" fmla="*/ 558800 w 1275080"/>
                <a:gd name="connsiteY10" fmla="*/ 629920 h 637540"/>
                <a:gd name="connsiteX11" fmla="*/ 622300 w 1275080"/>
                <a:gd name="connsiteY11" fmla="*/ 579120 h 637540"/>
                <a:gd name="connsiteX12" fmla="*/ 645160 w 1275080"/>
                <a:gd name="connsiteY12" fmla="*/ 558800 h 637540"/>
                <a:gd name="connsiteX13" fmla="*/ 652780 w 1275080"/>
                <a:gd name="connsiteY13" fmla="*/ 497840 h 637540"/>
                <a:gd name="connsiteX14" fmla="*/ 675640 w 1275080"/>
                <a:gd name="connsiteY14" fmla="*/ 419100 h 637540"/>
                <a:gd name="connsiteX15" fmla="*/ 675640 w 1275080"/>
                <a:gd name="connsiteY15" fmla="*/ 391160 h 637540"/>
                <a:gd name="connsiteX16" fmla="*/ 739140 w 1275080"/>
                <a:gd name="connsiteY16" fmla="*/ 363220 h 637540"/>
                <a:gd name="connsiteX17" fmla="*/ 853440 w 1275080"/>
                <a:gd name="connsiteY17" fmla="*/ 259080 h 637540"/>
                <a:gd name="connsiteX18" fmla="*/ 894080 w 1275080"/>
                <a:gd name="connsiteY18" fmla="*/ 223520 h 637540"/>
                <a:gd name="connsiteX19" fmla="*/ 944880 w 1275080"/>
                <a:gd name="connsiteY19" fmla="*/ 223520 h 637540"/>
                <a:gd name="connsiteX20" fmla="*/ 944880 w 1275080"/>
                <a:gd name="connsiteY20" fmla="*/ 198120 h 637540"/>
                <a:gd name="connsiteX21" fmla="*/ 891540 w 1275080"/>
                <a:gd name="connsiteY21" fmla="*/ 187960 h 637540"/>
                <a:gd name="connsiteX22" fmla="*/ 716280 w 1275080"/>
                <a:gd name="connsiteY22" fmla="*/ 193040 h 637540"/>
                <a:gd name="connsiteX23" fmla="*/ 805180 w 1275080"/>
                <a:gd name="connsiteY23" fmla="*/ 109220 h 637540"/>
                <a:gd name="connsiteX24" fmla="*/ 789940 w 1275080"/>
                <a:gd name="connsiteY24" fmla="*/ 25400 h 637540"/>
                <a:gd name="connsiteX25" fmla="*/ 845820 w 1275080"/>
                <a:gd name="connsiteY25" fmla="*/ 27940 h 637540"/>
                <a:gd name="connsiteX26" fmla="*/ 1038860 w 1275080"/>
                <a:gd name="connsiteY26" fmla="*/ 38100 h 637540"/>
                <a:gd name="connsiteX27" fmla="*/ 1104900 w 1275080"/>
                <a:gd name="connsiteY27" fmla="*/ 68580 h 637540"/>
                <a:gd name="connsiteX28" fmla="*/ 1061720 w 1275080"/>
                <a:gd name="connsiteY28" fmla="*/ 172720 h 637540"/>
                <a:gd name="connsiteX29" fmla="*/ 1061720 w 1275080"/>
                <a:gd name="connsiteY29" fmla="*/ 228600 h 637540"/>
                <a:gd name="connsiteX30" fmla="*/ 1112520 w 1275080"/>
                <a:gd name="connsiteY30" fmla="*/ 259080 h 637540"/>
                <a:gd name="connsiteX31" fmla="*/ 1158240 w 1275080"/>
                <a:gd name="connsiteY31" fmla="*/ 274320 h 637540"/>
                <a:gd name="connsiteX32" fmla="*/ 1226820 w 1275080"/>
                <a:gd name="connsiteY32" fmla="*/ 261620 h 637540"/>
                <a:gd name="connsiteX33" fmla="*/ 1275080 w 1275080"/>
                <a:gd name="connsiteY33" fmla="*/ 261620 h 637540"/>
                <a:gd name="connsiteX34" fmla="*/ 1254760 w 1275080"/>
                <a:gd name="connsiteY34" fmla="*/ 187960 h 637540"/>
                <a:gd name="connsiteX35" fmla="*/ 782320 w 1275080"/>
                <a:gd name="connsiteY35" fmla="*/ 38100 h 637540"/>
                <a:gd name="connsiteX36" fmla="*/ 695960 w 1275080"/>
                <a:gd name="connsiteY36" fmla="*/ 58420 h 637540"/>
                <a:gd name="connsiteX37" fmla="*/ 662940 w 1275080"/>
                <a:gd name="connsiteY37" fmla="*/ 0 h 637540"/>
                <a:gd name="connsiteX38" fmla="*/ 500380 w 1275080"/>
                <a:gd name="connsiteY38" fmla="*/ 53340 h 637540"/>
                <a:gd name="connsiteX39" fmla="*/ 426720 w 1275080"/>
                <a:gd name="connsiteY39" fmla="*/ 91440 h 637540"/>
                <a:gd name="connsiteX40" fmla="*/ 314960 w 1275080"/>
                <a:gd name="connsiteY40" fmla="*/ 190500 h 637540"/>
                <a:gd name="connsiteX41" fmla="*/ 337820 w 1275080"/>
                <a:gd name="connsiteY41" fmla="*/ 297180 h 637540"/>
                <a:gd name="connsiteX42" fmla="*/ 297180 w 1275080"/>
                <a:gd name="connsiteY42" fmla="*/ 304800 h 637540"/>
                <a:gd name="connsiteX43" fmla="*/ 119380 w 1275080"/>
                <a:gd name="connsiteY43" fmla="*/ 241300 h 637540"/>
                <a:gd name="connsiteX44" fmla="*/ 101600 w 1275080"/>
                <a:gd name="connsiteY44" fmla="*/ 218440 h 637540"/>
                <a:gd name="connsiteX45" fmla="*/ 55880 w 1275080"/>
                <a:gd name="connsiteY45" fmla="*/ 213360 h 637540"/>
                <a:gd name="connsiteX46" fmla="*/ 15240 w 1275080"/>
                <a:gd name="connsiteY46" fmla="*/ 226060 h 637540"/>
                <a:gd name="connsiteX47" fmla="*/ 0 w 1275080"/>
                <a:gd name="connsiteY47" fmla="*/ 287020 h 637540"/>
                <a:gd name="connsiteX0" fmla="*/ 0 w 1275080"/>
                <a:gd name="connsiteY0" fmla="*/ 287020 h 637540"/>
                <a:gd name="connsiteX1" fmla="*/ 68580 w 1275080"/>
                <a:gd name="connsiteY1" fmla="*/ 325120 h 637540"/>
                <a:gd name="connsiteX2" fmla="*/ 226060 w 1275080"/>
                <a:gd name="connsiteY2" fmla="*/ 396240 h 637540"/>
                <a:gd name="connsiteX3" fmla="*/ 243840 w 1275080"/>
                <a:gd name="connsiteY3" fmla="*/ 419100 h 637540"/>
                <a:gd name="connsiteX4" fmla="*/ 182880 w 1275080"/>
                <a:gd name="connsiteY4" fmla="*/ 469900 h 637540"/>
                <a:gd name="connsiteX5" fmla="*/ 144780 w 1275080"/>
                <a:gd name="connsiteY5" fmla="*/ 525780 h 637540"/>
                <a:gd name="connsiteX6" fmla="*/ 342900 w 1275080"/>
                <a:gd name="connsiteY6" fmla="*/ 637540 h 637540"/>
                <a:gd name="connsiteX7" fmla="*/ 375920 w 1275080"/>
                <a:gd name="connsiteY7" fmla="*/ 553720 h 637540"/>
                <a:gd name="connsiteX8" fmla="*/ 482600 w 1275080"/>
                <a:gd name="connsiteY8" fmla="*/ 553720 h 637540"/>
                <a:gd name="connsiteX9" fmla="*/ 525780 w 1275080"/>
                <a:gd name="connsiteY9" fmla="*/ 571500 h 637540"/>
                <a:gd name="connsiteX10" fmla="*/ 558800 w 1275080"/>
                <a:gd name="connsiteY10" fmla="*/ 629920 h 637540"/>
                <a:gd name="connsiteX11" fmla="*/ 622300 w 1275080"/>
                <a:gd name="connsiteY11" fmla="*/ 579120 h 637540"/>
                <a:gd name="connsiteX12" fmla="*/ 645160 w 1275080"/>
                <a:gd name="connsiteY12" fmla="*/ 558800 h 637540"/>
                <a:gd name="connsiteX13" fmla="*/ 652780 w 1275080"/>
                <a:gd name="connsiteY13" fmla="*/ 497840 h 637540"/>
                <a:gd name="connsiteX14" fmla="*/ 675640 w 1275080"/>
                <a:gd name="connsiteY14" fmla="*/ 419100 h 637540"/>
                <a:gd name="connsiteX15" fmla="*/ 675640 w 1275080"/>
                <a:gd name="connsiteY15" fmla="*/ 391160 h 637540"/>
                <a:gd name="connsiteX16" fmla="*/ 739140 w 1275080"/>
                <a:gd name="connsiteY16" fmla="*/ 363220 h 637540"/>
                <a:gd name="connsiteX17" fmla="*/ 853440 w 1275080"/>
                <a:gd name="connsiteY17" fmla="*/ 259080 h 637540"/>
                <a:gd name="connsiteX18" fmla="*/ 894080 w 1275080"/>
                <a:gd name="connsiteY18" fmla="*/ 223520 h 637540"/>
                <a:gd name="connsiteX19" fmla="*/ 944880 w 1275080"/>
                <a:gd name="connsiteY19" fmla="*/ 223520 h 637540"/>
                <a:gd name="connsiteX20" fmla="*/ 944880 w 1275080"/>
                <a:gd name="connsiteY20" fmla="*/ 198120 h 637540"/>
                <a:gd name="connsiteX21" fmla="*/ 891540 w 1275080"/>
                <a:gd name="connsiteY21" fmla="*/ 187960 h 637540"/>
                <a:gd name="connsiteX22" fmla="*/ 716280 w 1275080"/>
                <a:gd name="connsiteY22" fmla="*/ 193040 h 637540"/>
                <a:gd name="connsiteX23" fmla="*/ 805180 w 1275080"/>
                <a:gd name="connsiteY23" fmla="*/ 109220 h 637540"/>
                <a:gd name="connsiteX24" fmla="*/ 789940 w 1275080"/>
                <a:gd name="connsiteY24" fmla="*/ 25400 h 637540"/>
                <a:gd name="connsiteX25" fmla="*/ 845820 w 1275080"/>
                <a:gd name="connsiteY25" fmla="*/ 27940 h 637540"/>
                <a:gd name="connsiteX26" fmla="*/ 1038860 w 1275080"/>
                <a:gd name="connsiteY26" fmla="*/ 38100 h 637540"/>
                <a:gd name="connsiteX27" fmla="*/ 1104900 w 1275080"/>
                <a:gd name="connsiteY27" fmla="*/ 68580 h 637540"/>
                <a:gd name="connsiteX28" fmla="*/ 1061720 w 1275080"/>
                <a:gd name="connsiteY28" fmla="*/ 172720 h 637540"/>
                <a:gd name="connsiteX29" fmla="*/ 1061720 w 1275080"/>
                <a:gd name="connsiteY29" fmla="*/ 228600 h 637540"/>
                <a:gd name="connsiteX30" fmla="*/ 1112520 w 1275080"/>
                <a:gd name="connsiteY30" fmla="*/ 259080 h 637540"/>
                <a:gd name="connsiteX31" fmla="*/ 1158240 w 1275080"/>
                <a:gd name="connsiteY31" fmla="*/ 274320 h 637540"/>
                <a:gd name="connsiteX32" fmla="*/ 1226820 w 1275080"/>
                <a:gd name="connsiteY32" fmla="*/ 261620 h 637540"/>
                <a:gd name="connsiteX33" fmla="*/ 1275080 w 1275080"/>
                <a:gd name="connsiteY33" fmla="*/ 261620 h 637540"/>
                <a:gd name="connsiteX34" fmla="*/ 782320 w 1275080"/>
                <a:gd name="connsiteY34" fmla="*/ 38100 h 637540"/>
                <a:gd name="connsiteX35" fmla="*/ 695960 w 1275080"/>
                <a:gd name="connsiteY35" fmla="*/ 58420 h 637540"/>
                <a:gd name="connsiteX36" fmla="*/ 662940 w 1275080"/>
                <a:gd name="connsiteY36" fmla="*/ 0 h 637540"/>
                <a:gd name="connsiteX37" fmla="*/ 500380 w 1275080"/>
                <a:gd name="connsiteY37" fmla="*/ 53340 h 637540"/>
                <a:gd name="connsiteX38" fmla="*/ 426720 w 1275080"/>
                <a:gd name="connsiteY38" fmla="*/ 91440 h 637540"/>
                <a:gd name="connsiteX39" fmla="*/ 314960 w 1275080"/>
                <a:gd name="connsiteY39" fmla="*/ 190500 h 637540"/>
                <a:gd name="connsiteX40" fmla="*/ 337820 w 1275080"/>
                <a:gd name="connsiteY40" fmla="*/ 297180 h 637540"/>
                <a:gd name="connsiteX41" fmla="*/ 297180 w 1275080"/>
                <a:gd name="connsiteY41" fmla="*/ 304800 h 637540"/>
                <a:gd name="connsiteX42" fmla="*/ 119380 w 1275080"/>
                <a:gd name="connsiteY42" fmla="*/ 241300 h 637540"/>
                <a:gd name="connsiteX43" fmla="*/ 101600 w 1275080"/>
                <a:gd name="connsiteY43" fmla="*/ 218440 h 637540"/>
                <a:gd name="connsiteX44" fmla="*/ 55880 w 1275080"/>
                <a:gd name="connsiteY44" fmla="*/ 213360 h 637540"/>
                <a:gd name="connsiteX45" fmla="*/ 15240 w 1275080"/>
                <a:gd name="connsiteY45" fmla="*/ 226060 h 637540"/>
                <a:gd name="connsiteX46" fmla="*/ 0 w 1275080"/>
                <a:gd name="connsiteY46" fmla="*/ 287020 h 637540"/>
                <a:gd name="connsiteX0" fmla="*/ 0 w 1226820"/>
                <a:gd name="connsiteY0" fmla="*/ 287020 h 637540"/>
                <a:gd name="connsiteX1" fmla="*/ 68580 w 1226820"/>
                <a:gd name="connsiteY1" fmla="*/ 325120 h 637540"/>
                <a:gd name="connsiteX2" fmla="*/ 226060 w 1226820"/>
                <a:gd name="connsiteY2" fmla="*/ 396240 h 637540"/>
                <a:gd name="connsiteX3" fmla="*/ 243840 w 1226820"/>
                <a:gd name="connsiteY3" fmla="*/ 419100 h 637540"/>
                <a:gd name="connsiteX4" fmla="*/ 182880 w 1226820"/>
                <a:gd name="connsiteY4" fmla="*/ 469900 h 637540"/>
                <a:gd name="connsiteX5" fmla="*/ 144780 w 1226820"/>
                <a:gd name="connsiteY5" fmla="*/ 525780 h 637540"/>
                <a:gd name="connsiteX6" fmla="*/ 342900 w 1226820"/>
                <a:gd name="connsiteY6" fmla="*/ 637540 h 637540"/>
                <a:gd name="connsiteX7" fmla="*/ 375920 w 1226820"/>
                <a:gd name="connsiteY7" fmla="*/ 553720 h 637540"/>
                <a:gd name="connsiteX8" fmla="*/ 482600 w 1226820"/>
                <a:gd name="connsiteY8" fmla="*/ 553720 h 637540"/>
                <a:gd name="connsiteX9" fmla="*/ 525780 w 1226820"/>
                <a:gd name="connsiteY9" fmla="*/ 571500 h 637540"/>
                <a:gd name="connsiteX10" fmla="*/ 558800 w 1226820"/>
                <a:gd name="connsiteY10" fmla="*/ 629920 h 637540"/>
                <a:gd name="connsiteX11" fmla="*/ 622300 w 1226820"/>
                <a:gd name="connsiteY11" fmla="*/ 579120 h 637540"/>
                <a:gd name="connsiteX12" fmla="*/ 645160 w 1226820"/>
                <a:gd name="connsiteY12" fmla="*/ 558800 h 637540"/>
                <a:gd name="connsiteX13" fmla="*/ 652780 w 1226820"/>
                <a:gd name="connsiteY13" fmla="*/ 497840 h 637540"/>
                <a:gd name="connsiteX14" fmla="*/ 675640 w 1226820"/>
                <a:gd name="connsiteY14" fmla="*/ 419100 h 637540"/>
                <a:gd name="connsiteX15" fmla="*/ 675640 w 1226820"/>
                <a:gd name="connsiteY15" fmla="*/ 391160 h 637540"/>
                <a:gd name="connsiteX16" fmla="*/ 739140 w 1226820"/>
                <a:gd name="connsiteY16" fmla="*/ 363220 h 637540"/>
                <a:gd name="connsiteX17" fmla="*/ 853440 w 1226820"/>
                <a:gd name="connsiteY17" fmla="*/ 259080 h 637540"/>
                <a:gd name="connsiteX18" fmla="*/ 894080 w 1226820"/>
                <a:gd name="connsiteY18" fmla="*/ 223520 h 637540"/>
                <a:gd name="connsiteX19" fmla="*/ 944880 w 1226820"/>
                <a:gd name="connsiteY19" fmla="*/ 223520 h 637540"/>
                <a:gd name="connsiteX20" fmla="*/ 944880 w 1226820"/>
                <a:gd name="connsiteY20" fmla="*/ 198120 h 637540"/>
                <a:gd name="connsiteX21" fmla="*/ 891540 w 1226820"/>
                <a:gd name="connsiteY21" fmla="*/ 187960 h 637540"/>
                <a:gd name="connsiteX22" fmla="*/ 716280 w 1226820"/>
                <a:gd name="connsiteY22" fmla="*/ 193040 h 637540"/>
                <a:gd name="connsiteX23" fmla="*/ 805180 w 1226820"/>
                <a:gd name="connsiteY23" fmla="*/ 109220 h 637540"/>
                <a:gd name="connsiteX24" fmla="*/ 789940 w 1226820"/>
                <a:gd name="connsiteY24" fmla="*/ 25400 h 637540"/>
                <a:gd name="connsiteX25" fmla="*/ 845820 w 1226820"/>
                <a:gd name="connsiteY25" fmla="*/ 27940 h 637540"/>
                <a:gd name="connsiteX26" fmla="*/ 1038860 w 1226820"/>
                <a:gd name="connsiteY26" fmla="*/ 38100 h 637540"/>
                <a:gd name="connsiteX27" fmla="*/ 1104900 w 1226820"/>
                <a:gd name="connsiteY27" fmla="*/ 68580 h 637540"/>
                <a:gd name="connsiteX28" fmla="*/ 1061720 w 1226820"/>
                <a:gd name="connsiteY28" fmla="*/ 172720 h 637540"/>
                <a:gd name="connsiteX29" fmla="*/ 1061720 w 1226820"/>
                <a:gd name="connsiteY29" fmla="*/ 228600 h 637540"/>
                <a:gd name="connsiteX30" fmla="*/ 1112520 w 1226820"/>
                <a:gd name="connsiteY30" fmla="*/ 259080 h 637540"/>
                <a:gd name="connsiteX31" fmla="*/ 1158240 w 1226820"/>
                <a:gd name="connsiteY31" fmla="*/ 274320 h 637540"/>
                <a:gd name="connsiteX32" fmla="*/ 1226820 w 1226820"/>
                <a:gd name="connsiteY32" fmla="*/ 261620 h 637540"/>
                <a:gd name="connsiteX33" fmla="*/ 782320 w 1226820"/>
                <a:gd name="connsiteY33" fmla="*/ 38100 h 637540"/>
                <a:gd name="connsiteX34" fmla="*/ 695960 w 1226820"/>
                <a:gd name="connsiteY34" fmla="*/ 58420 h 637540"/>
                <a:gd name="connsiteX35" fmla="*/ 662940 w 1226820"/>
                <a:gd name="connsiteY35" fmla="*/ 0 h 637540"/>
                <a:gd name="connsiteX36" fmla="*/ 500380 w 1226820"/>
                <a:gd name="connsiteY36" fmla="*/ 53340 h 637540"/>
                <a:gd name="connsiteX37" fmla="*/ 426720 w 1226820"/>
                <a:gd name="connsiteY37" fmla="*/ 91440 h 637540"/>
                <a:gd name="connsiteX38" fmla="*/ 314960 w 1226820"/>
                <a:gd name="connsiteY38" fmla="*/ 190500 h 637540"/>
                <a:gd name="connsiteX39" fmla="*/ 337820 w 1226820"/>
                <a:gd name="connsiteY39" fmla="*/ 297180 h 637540"/>
                <a:gd name="connsiteX40" fmla="*/ 297180 w 1226820"/>
                <a:gd name="connsiteY40" fmla="*/ 304800 h 637540"/>
                <a:gd name="connsiteX41" fmla="*/ 119380 w 1226820"/>
                <a:gd name="connsiteY41" fmla="*/ 241300 h 637540"/>
                <a:gd name="connsiteX42" fmla="*/ 101600 w 1226820"/>
                <a:gd name="connsiteY42" fmla="*/ 218440 h 637540"/>
                <a:gd name="connsiteX43" fmla="*/ 55880 w 1226820"/>
                <a:gd name="connsiteY43" fmla="*/ 213360 h 637540"/>
                <a:gd name="connsiteX44" fmla="*/ 15240 w 1226820"/>
                <a:gd name="connsiteY44" fmla="*/ 226060 h 637540"/>
                <a:gd name="connsiteX45" fmla="*/ 0 w 1226820"/>
                <a:gd name="connsiteY45" fmla="*/ 287020 h 637540"/>
                <a:gd name="connsiteX0" fmla="*/ 0 w 1158240"/>
                <a:gd name="connsiteY0" fmla="*/ 287020 h 637540"/>
                <a:gd name="connsiteX1" fmla="*/ 68580 w 1158240"/>
                <a:gd name="connsiteY1" fmla="*/ 325120 h 637540"/>
                <a:gd name="connsiteX2" fmla="*/ 226060 w 1158240"/>
                <a:gd name="connsiteY2" fmla="*/ 396240 h 637540"/>
                <a:gd name="connsiteX3" fmla="*/ 243840 w 1158240"/>
                <a:gd name="connsiteY3" fmla="*/ 419100 h 637540"/>
                <a:gd name="connsiteX4" fmla="*/ 182880 w 1158240"/>
                <a:gd name="connsiteY4" fmla="*/ 469900 h 637540"/>
                <a:gd name="connsiteX5" fmla="*/ 144780 w 1158240"/>
                <a:gd name="connsiteY5" fmla="*/ 525780 h 637540"/>
                <a:gd name="connsiteX6" fmla="*/ 342900 w 1158240"/>
                <a:gd name="connsiteY6" fmla="*/ 637540 h 637540"/>
                <a:gd name="connsiteX7" fmla="*/ 375920 w 1158240"/>
                <a:gd name="connsiteY7" fmla="*/ 553720 h 637540"/>
                <a:gd name="connsiteX8" fmla="*/ 482600 w 1158240"/>
                <a:gd name="connsiteY8" fmla="*/ 553720 h 637540"/>
                <a:gd name="connsiteX9" fmla="*/ 525780 w 1158240"/>
                <a:gd name="connsiteY9" fmla="*/ 571500 h 637540"/>
                <a:gd name="connsiteX10" fmla="*/ 558800 w 1158240"/>
                <a:gd name="connsiteY10" fmla="*/ 629920 h 637540"/>
                <a:gd name="connsiteX11" fmla="*/ 622300 w 1158240"/>
                <a:gd name="connsiteY11" fmla="*/ 579120 h 637540"/>
                <a:gd name="connsiteX12" fmla="*/ 645160 w 1158240"/>
                <a:gd name="connsiteY12" fmla="*/ 558800 h 637540"/>
                <a:gd name="connsiteX13" fmla="*/ 652780 w 1158240"/>
                <a:gd name="connsiteY13" fmla="*/ 497840 h 637540"/>
                <a:gd name="connsiteX14" fmla="*/ 675640 w 1158240"/>
                <a:gd name="connsiteY14" fmla="*/ 419100 h 637540"/>
                <a:gd name="connsiteX15" fmla="*/ 675640 w 1158240"/>
                <a:gd name="connsiteY15" fmla="*/ 391160 h 637540"/>
                <a:gd name="connsiteX16" fmla="*/ 739140 w 1158240"/>
                <a:gd name="connsiteY16" fmla="*/ 363220 h 637540"/>
                <a:gd name="connsiteX17" fmla="*/ 853440 w 1158240"/>
                <a:gd name="connsiteY17" fmla="*/ 259080 h 637540"/>
                <a:gd name="connsiteX18" fmla="*/ 894080 w 1158240"/>
                <a:gd name="connsiteY18" fmla="*/ 223520 h 637540"/>
                <a:gd name="connsiteX19" fmla="*/ 944880 w 1158240"/>
                <a:gd name="connsiteY19" fmla="*/ 223520 h 637540"/>
                <a:gd name="connsiteX20" fmla="*/ 944880 w 1158240"/>
                <a:gd name="connsiteY20" fmla="*/ 198120 h 637540"/>
                <a:gd name="connsiteX21" fmla="*/ 891540 w 1158240"/>
                <a:gd name="connsiteY21" fmla="*/ 187960 h 637540"/>
                <a:gd name="connsiteX22" fmla="*/ 716280 w 1158240"/>
                <a:gd name="connsiteY22" fmla="*/ 193040 h 637540"/>
                <a:gd name="connsiteX23" fmla="*/ 805180 w 1158240"/>
                <a:gd name="connsiteY23" fmla="*/ 109220 h 637540"/>
                <a:gd name="connsiteX24" fmla="*/ 789940 w 1158240"/>
                <a:gd name="connsiteY24" fmla="*/ 25400 h 637540"/>
                <a:gd name="connsiteX25" fmla="*/ 845820 w 1158240"/>
                <a:gd name="connsiteY25" fmla="*/ 27940 h 637540"/>
                <a:gd name="connsiteX26" fmla="*/ 1038860 w 1158240"/>
                <a:gd name="connsiteY26" fmla="*/ 38100 h 637540"/>
                <a:gd name="connsiteX27" fmla="*/ 1104900 w 1158240"/>
                <a:gd name="connsiteY27" fmla="*/ 68580 h 637540"/>
                <a:gd name="connsiteX28" fmla="*/ 1061720 w 1158240"/>
                <a:gd name="connsiteY28" fmla="*/ 172720 h 637540"/>
                <a:gd name="connsiteX29" fmla="*/ 1061720 w 1158240"/>
                <a:gd name="connsiteY29" fmla="*/ 228600 h 637540"/>
                <a:gd name="connsiteX30" fmla="*/ 1112520 w 1158240"/>
                <a:gd name="connsiteY30" fmla="*/ 259080 h 637540"/>
                <a:gd name="connsiteX31" fmla="*/ 1158240 w 1158240"/>
                <a:gd name="connsiteY31" fmla="*/ 274320 h 637540"/>
                <a:gd name="connsiteX32" fmla="*/ 782320 w 1158240"/>
                <a:gd name="connsiteY32" fmla="*/ 38100 h 637540"/>
                <a:gd name="connsiteX33" fmla="*/ 695960 w 1158240"/>
                <a:gd name="connsiteY33" fmla="*/ 58420 h 637540"/>
                <a:gd name="connsiteX34" fmla="*/ 662940 w 1158240"/>
                <a:gd name="connsiteY34" fmla="*/ 0 h 637540"/>
                <a:gd name="connsiteX35" fmla="*/ 500380 w 1158240"/>
                <a:gd name="connsiteY35" fmla="*/ 53340 h 637540"/>
                <a:gd name="connsiteX36" fmla="*/ 426720 w 1158240"/>
                <a:gd name="connsiteY36" fmla="*/ 91440 h 637540"/>
                <a:gd name="connsiteX37" fmla="*/ 314960 w 1158240"/>
                <a:gd name="connsiteY37" fmla="*/ 190500 h 637540"/>
                <a:gd name="connsiteX38" fmla="*/ 337820 w 1158240"/>
                <a:gd name="connsiteY38" fmla="*/ 297180 h 637540"/>
                <a:gd name="connsiteX39" fmla="*/ 297180 w 1158240"/>
                <a:gd name="connsiteY39" fmla="*/ 304800 h 637540"/>
                <a:gd name="connsiteX40" fmla="*/ 119380 w 1158240"/>
                <a:gd name="connsiteY40" fmla="*/ 241300 h 637540"/>
                <a:gd name="connsiteX41" fmla="*/ 101600 w 1158240"/>
                <a:gd name="connsiteY41" fmla="*/ 218440 h 637540"/>
                <a:gd name="connsiteX42" fmla="*/ 55880 w 1158240"/>
                <a:gd name="connsiteY42" fmla="*/ 213360 h 637540"/>
                <a:gd name="connsiteX43" fmla="*/ 15240 w 1158240"/>
                <a:gd name="connsiteY43" fmla="*/ 226060 h 637540"/>
                <a:gd name="connsiteX44" fmla="*/ 0 w 1158240"/>
                <a:gd name="connsiteY44" fmla="*/ 287020 h 637540"/>
                <a:gd name="connsiteX0" fmla="*/ 0 w 1112520"/>
                <a:gd name="connsiteY0" fmla="*/ 287020 h 637540"/>
                <a:gd name="connsiteX1" fmla="*/ 68580 w 1112520"/>
                <a:gd name="connsiteY1" fmla="*/ 325120 h 637540"/>
                <a:gd name="connsiteX2" fmla="*/ 226060 w 1112520"/>
                <a:gd name="connsiteY2" fmla="*/ 396240 h 637540"/>
                <a:gd name="connsiteX3" fmla="*/ 243840 w 1112520"/>
                <a:gd name="connsiteY3" fmla="*/ 419100 h 637540"/>
                <a:gd name="connsiteX4" fmla="*/ 182880 w 1112520"/>
                <a:gd name="connsiteY4" fmla="*/ 469900 h 637540"/>
                <a:gd name="connsiteX5" fmla="*/ 144780 w 1112520"/>
                <a:gd name="connsiteY5" fmla="*/ 525780 h 637540"/>
                <a:gd name="connsiteX6" fmla="*/ 342900 w 1112520"/>
                <a:gd name="connsiteY6" fmla="*/ 637540 h 637540"/>
                <a:gd name="connsiteX7" fmla="*/ 375920 w 1112520"/>
                <a:gd name="connsiteY7" fmla="*/ 553720 h 637540"/>
                <a:gd name="connsiteX8" fmla="*/ 482600 w 1112520"/>
                <a:gd name="connsiteY8" fmla="*/ 553720 h 637540"/>
                <a:gd name="connsiteX9" fmla="*/ 525780 w 1112520"/>
                <a:gd name="connsiteY9" fmla="*/ 571500 h 637540"/>
                <a:gd name="connsiteX10" fmla="*/ 558800 w 1112520"/>
                <a:gd name="connsiteY10" fmla="*/ 629920 h 637540"/>
                <a:gd name="connsiteX11" fmla="*/ 622300 w 1112520"/>
                <a:gd name="connsiteY11" fmla="*/ 579120 h 637540"/>
                <a:gd name="connsiteX12" fmla="*/ 645160 w 1112520"/>
                <a:gd name="connsiteY12" fmla="*/ 558800 h 637540"/>
                <a:gd name="connsiteX13" fmla="*/ 652780 w 1112520"/>
                <a:gd name="connsiteY13" fmla="*/ 497840 h 637540"/>
                <a:gd name="connsiteX14" fmla="*/ 675640 w 1112520"/>
                <a:gd name="connsiteY14" fmla="*/ 419100 h 637540"/>
                <a:gd name="connsiteX15" fmla="*/ 675640 w 1112520"/>
                <a:gd name="connsiteY15" fmla="*/ 391160 h 637540"/>
                <a:gd name="connsiteX16" fmla="*/ 739140 w 1112520"/>
                <a:gd name="connsiteY16" fmla="*/ 363220 h 637540"/>
                <a:gd name="connsiteX17" fmla="*/ 853440 w 1112520"/>
                <a:gd name="connsiteY17" fmla="*/ 259080 h 637540"/>
                <a:gd name="connsiteX18" fmla="*/ 894080 w 1112520"/>
                <a:gd name="connsiteY18" fmla="*/ 223520 h 637540"/>
                <a:gd name="connsiteX19" fmla="*/ 944880 w 1112520"/>
                <a:gd name="connsiteY19" fmla="*/ 223520 h 637540"/>
                <a:gd name="connsiteX20" fmla="*/ 944880 w 1112520"/>
                <a:gd name="connsiteY20" fmla="*/ 198120 h 637540"/>
                <a:gd name="connsiteX21" fmla="*/ 891540 w 1112520"/>
                <a:gd name="connsiteY21" fmla="*/ 187960 h 637540"/>
                <a:gd name="connsiteX22" fmla="*/ 716280 w 1112520"/>
                <a:gd name="connsiteY22" fmla="*/ 193040 h 637540"/>
                <a:gd name="connsiteX23" fmla="*/ 805180 w 1112520"/>
                <a:gd name="connsiteY23" fmla="*/ 109220 h 637540"/>
                <a:gd name="connsiteX24" fmla="*/ 789940 w 1112520"/>
                <a:gd name="connsiteY24" fmla="*/ 25400 h 637540"/>
                <a:gd name="connsiteX25" fmla="*/ 845820 w 1112520"/>
                <a:gd name="connsiteY25" fmla="*/ 27940 h 637540"/>
                <a:gd name="connsiteX26" fmla="*/ 1038860 w 1112520"/>
                <a:gd name="connsiteY26" fmla="*/ 38100 h 637540"/>
                <a:gd name="connsiteX27" fmla="*/ 1104900 w 1112520"/>
                <a:gd name="connsiteY27" fmla="*/ 68580 h 637540"/>
                <a:gd name="connsiteX28" fmla="*/ 1061720 w 1112520"/>
                <a:gd name="connsiteY28" fmla="*/ 172720 h 637540"/>
                <a:gd name="connsiteX29" fmla="*/ 1061720 w 1112520"/>
                <a:gd name="connsiteY29" fmla="*/ 228600 h 637540"/>
                <a:gd name="connsiteX30" fmla="*/ 1112520 w 1112520"/>
                <a:gd name="connsiteY30" fmla="*/ 259080 h 637540"/>
                <a:gd name="connsiteX31" fmla="*/ 782320 w 1112520"/>
                <a:gd name="connsiteY31" fmla="*/ 38100 h 637540"/>
                <a:gd name="connsiteX32" fmla="*/ 695960 w 1112520"/>
                <a:gd name="connsiteY32" fmla="*/ 58420 h 637540"/>
                <a:gd name="connsiteX33" fmla="*/ 662940 w 1112520"/>
                <a:gd name="connsiteY33" fmla="*/ 0 h 637540"/>
                <a:gd name="connsiteX34" fmla="*/ 500380 w 1112520"/>
                <a:gd name="connsiteY34" fmla="*/ 53340 h 637540"/>
                <a:gd name="connsiteX35" fmla="*/ 426720 w 1112520"/>
                <a:gd name="connsiteY35" fmla="*/ 91440 h 637540"/>
                <a:gd name="connsiteX36" fmla="*/ 314960 w 1112520"/>
                <a:gd name="connsiteY36" fmla="*/ 190500 h 637540"/>
                <a:gd name="connsiteX37" fmla="*/ 337820 w 1112520"/>
                <a:gd name="connsiteY37" fmla="*/ 297180 h 637540"/>
                <a:gd name="connsiteX38" fmla="*/ 297180 w 1112520"/>
                <a:gd name="connsiteY38" fmla="*/ 304800 h 637540"/>
                <a:gd name="connsiteX39" fmla="*/ 119380 w 1112520"/>
                <a:gd name="connsiteY39" fmla="*/ 241300 h 637540"/>
                <a:gd name="connsiteX40" fmla="*/ 101600 w 1112520"/>
                <a:gd name="connsiteY40" fmla="*/ 218440 h 637540"/>
                <a:gd name="connsiteX41" fmla="*/ 55880 w 1112520"/>
                <a:gd name="connsiteY41" fmla="*/ 213360 h 637540"/>
                <a:gd name="connsiteX42" fmla="*/ 15240 w 1112520"/>
                <a:gd name="connsiteY42" fmla="*/ 226060 h 637540"/>
                <a:gd name="connsiteX43" fmla="*/ 0 w 1112520"/>
                <a:gd name="connsiteY43" fmla="*/ 287020 h 637540"/>
                <a:gd name="connsiteX0" fmla="*/ 0 w 1104900"/>
                <a:gd name="connsiteY0" fmla="*/ 287020 h 637540"/>
                <a:gd name="connsiteX1" fmla="*/ 68580 w 1104900"/>
                <a:gd name="connsiteY1" fmla="*/ 325120 h 637540"/>
                <a:gd name="connsiteX2" fmla="*/ 226060 w 1104900"/>
                <a:gd name="connsiteY2" fmla="*/ 396240 h 637540"/>
                <a:gd name="connsiteX3" fmla="*/ 243840 w 1104900"/>
                <a:gd name="connsiteY3" fmla="*/ 419100 h 637540"/>
                <a:gd name="connsiteX4" fmla="*/ 182880 w 1104900"/>
                <a:gd name="connsiteY4" fmla="*/ 469900 h 637540"/>
                <a:gd name="connsiteX5" fmla="*/ 144780 w 1104900"/>
                <a:gd name="connsiteY5" fmla="*/ 525780 h 637540"/>
                <a:gd name="connsiteX6" fmla="*/ 342900 w 1104900"/>
                <a:gd name="connsiteY6" fmla="*/ 637540 h 637540"/>
                <a:gd name="connsiteX7" fmla="*/ 375920 w 1104900"/>
                <a:gd name="connsiteY7" fmla="*/ 553720 h 637540"/>
                <a:gd name="connsiteX8" fmla="*/ 482600 w 1104900"/>
                <a:gd name="connsiteY8" fmla="*/ 553720 h 637540"/>
                <a:gd name="connsiteX9" fmla="*/ 525780 w 1104900"/>
                <a:gd name="connsiteY9" fmla="*/ 571500 h 637540"/>
                <a:gd name="connsiteX10" fmla="*/ 558800 w 1104900"/>
                <a:gd name="connsiteY10" fmla="*/ 629920 h 637540"/>
                <a:gd name="connsiteX11" fmla="*/ 622300 w 1104900"/>
                <a:gd name="connsiteY11" fmla="*/ 579120 h 637540"/>
                <a:gd name="connsiteX12" fmla="*/ 645160 w 1104900"/>
                <a:gd name="connsiteY12" fmla="*/ 558800 h 637540"/>
                <a:gd name="connsiteX13" fmla="*/ 652780 w 1104900"/>
                <a:gd name="connsiteY13" fmla="*/ 497840 h 637540"/>
                <a:gd name="connsiteX14" fmla="*/ 675640 w 1104900"/>
                <a:gd name="connsiteY14" fmla="*/ 419100 h 637540"/>
                <a:gd name="connsiteX15" fmla="*/ 675640 w 1104900"/>
                <a:gd name="connsiteY15" fmla="*/ 391160 h 637540"/>
                <a:gd name="connsiteX16" fmla="*/ 739140 w 1104900"/>
                <a:gd name="connsiteY16" fmla="*/ 363220 h 637540"/>
                <a:gd name="connsiteX17" fmla="*/ 853440 w 1104900"/>
                <a:gd name="connsiteY17" fmla="*/ 259080 h 637540"/>
                <a:gd name="connsiteX18" fmla="*/ 894080 w 1104900"/>
                <a:gd name="connsiteY18" fmla="*/ 223520 h 637540"/>
                <a:gd name="connsiteX19" fmla="*/ 944880 w 1104900"/>
                <a:gd name="connsiteY19" fmla="*/ 223520 h 637540"/>
                <a:gd name="connsiteX20" fmla="*/ 944880 w 1104900"/>
                <a:gd name="connsiteY20" fmla="*/ 198120 h 637540"/>
                <a:gd name="connsiteX21" fmla="*/ 891540 w 1104900"/>
                <a:gd name="connsiteY21" fmla="*/ 187960 h 637540"/>
                <a:gd name="connsiteX22" fmla="*/ 716280 w 1104900"/>
                <a:gd name="connsiteY22" fmla="*/ 193040 h 637540"/>
                <a:gd name="connsiteX23" fmla="*/ 805180 w 1104900"/>
                <a:gd name="connsiteY23" fmla="*/ 109220 h 637540"/>
                <a:gd name="connsiteX24" fmla="*/ 789940 w 1104900"/>
                <a:gd name="connsiteY24" fmla="*/ 25400 h 637540"/>
                <a:gd name="connsiteX25" fmla="*/ 845820 w 1104900"/>
                <a:gd name="connsiteY25" fmla="*/ 27940 h 637540"/>
                <a:gd name="connsiteX26" fmla="*/ 1038860 w 1104900"/>
                <a:gd name="connsiteY26" fmla="*/ 38100 h 637540"/>
                <a:gd name="connsiteX27" fmla="*/ 1104900 w 1104900"/>
                <a:gd name="connsiteY27" fmla="*/ 68580 h 637540"/>
                <a:gd name="connsiteX28" fmla="*/ 1061720 w 1104900"/>
                <a:gd name="connsiteY28" fmla="*/ 172720 h 637540"/>
                <a:gd name="connsiteX29" fmla="*/ 1061720 w 1104900"/>
                <a:gd name="connsiteY29" fmla="*/ 228600 h 637540"/>
                <a:gd name="connsiteX30" fmla="*/ 782320 w 1104900"/>
                <a:gd name="connsiteY30" fmla="*/ 38100 h 637540"/>
                <a:gd name="connsiteX31" fmla="*/ 695960 w 1104900"/>
                <a:gd name="connsiteY31" fmla="*/ 58420 h 637540"/>
                <a:gd name="connsiteX32" fmla="*/ 662940 w 1104900"/>
                <a:gd name="connsiteY32" fmla="*/ 0 h 637540"/>
                <a:gd name="connsiteX33" fmla="*/ 500380 w 1104900"/>
                <a:gd name="connsiteY33" fmla="*/ 53340 h 637540"/>
                <a:gd name="connsiteX34" fmla="*/ 426720 w 1104900"/>
                <a:gd name="connsiteY34" fmla="*/ 91440 h 637540"/>
                <a:gd name="connsiteX35" fmla="*/ 314960 w 1104900"/>
                <a:gd name="connsiteY35" fmla="*/ 190500 h 637540"/>
                <a:gd name="connsiteX36" fmla="*/ 337820 w 1104900"/>
                <a:gd name="connsiteY36" fmla="*/ 297180 h 637540"/>
                <a:gd name="connsiteX37" fmla="*/ 297180 w 1104900"/>
                <a:gd name="connsiteY37" fmla="*/ 304800 h 637540"/>
                <a:gd name="connsiteX38" fmla="*/ 119380 w 1104900"/>
                <a:gd name="connsiteY38" fmla="*/ 241300 h 637540"/>
                <a:gd name="connsiteX39" fmla="*/ 101600 w 1104900"/>
                <a:gd name="connsiteY39" fmla="*/ 218440 h 637540"/>
                <a:gd name="connsiteX40" fmla="*/ 55880 w 1104900"/>
                <a:gd name="connsiteY40" fmla="*/ 213360 h 637540"/>
                <a:gd name="connsiteX41" fmla="*/ 15240 w 1104900"/>
                <a:gd name="connsiteY41" fmla="*/ 226060 h 637540"/>
                <a:gd name="connsiteX42" fmla="*/ 0 w 1104900"/>
                <a:gd name="connsiteY42" fmla="*/ 287020 h 637540"/>
                <a:gd name="connsiteX0" fmla="*/ 0 w 1104900"/>
                <a:gd name="connsiteY0" fmla="*/ 287020 h 637540"/>
                <a:gd name="connsiteX1" fmla="*/ 68580 w 1104900"/>
                <a:gd name="connsiteY1" fmla="*/ 325120 h 637540"/>
                <a:gd name="connsiteX2" fmla="*/ 226060 w 1104900"/>
                <a:gd name="connsiteY2" fmla="*/ 396240 h 637540"/>
                <a:gd name="connsiteX3" fmla="*/ 243840 w 1104900"/>
                <a:gd name="connsiteY3" fmla="*/ 419100 h 637540"/>
                <a:gd name="connsiteX4" fmla="*/ 182880 w 1104900"/>
                <a:gd name="connsiteY4" fmla="*/ 469900 h 637540"/>
                <a:gd name="connsiteX5" fmla="*/ 144780 w 1104900"/>
                <a:gd name="connsiteY5" fmla="*/ 525780 h 637540"/>
                <a:gd name="connsiteX6" fmla="*/ 342900 w 1104900"/>
                <a:gd name="connsiteY6" fmla="*/ 637540 h 637540"/>
                <a:gd name="connsiteX7" fmla="*/ 375920 w 1104900"/>
                <a:gd name="connsiteY7" fmla="*/ 553720 h 637540"/>
                <a:gd name="connsiteX8" fmla="*/ 482600 w 1104900"/>
                <a:gd name="connsiteY8" fmla="*/ 553720 h 637540"/>
                <a:gd name="connsiteX9" fmla="*/ 525780 w 1104900"/>
                <a:gd name="connsiteY9" fmla="*/ 571500 h 637540"/>
                <a:gd name="connsiteX10" fmla="*/ 558800 w 1104900"/>
                <a:gd name="connsiteY10" fmla="*/ 629920 h 637540"/>
                <a:gd name="connsiteX11" fmla="*/ 622300 w 1104900"/>
                <a:gd name="connsiteY11" fmla="*/ 579120 h 637540"/>
                <a:gd name="connsiteX12" fmla="*/ 645160 w 1104900"/>
                <a:gd name="connsiteY12" fmla="*/ 558800 h 637540"/>
                <a:gd name="connsiteX13" fmla="*/ 652780 w 1104900"/>
                <a:gd name="connsiteY13" fmla="*/ 497840 h 637540"/>
                <a:gd name="connsiteX14" fmla="*/ 675640 w 1104900"/>
                <a:gd name="connsiteY14" fmla="*/ 419100 h 637540"/>
                <a:gd name="connsiteX15" fmla="*/ 675640 w 1104900"/>
                <a:gd name="connsiteY15" fmla="*/ 391160 h 637540"/>
                <a:gd name="connsiteX16" fmla="*/ 739140 w 1104900"/>
                <a:gd name="connsiteY16" fmla="*/ 363220 h 637540"/>
                <a:gd name="connsiteX17" fmla="*/ 853440 w 1104900"/>
                <a:gd name="connsiteY17" fmla="*/ 259080 h 637540"/>
                <a:gd name="connsiteX18" fmla="*/ 894080 w 1104900"/>
                <a:gd name="connsiteY18" fmla="*/ 223520 h 637540"/>
                <a:gd name="connsiteX19" fmla="*/ 944880 w 1104900"/>
                <a:gd name="connsiteY19" fmla="*/ 223520 h 637540"/>
                <a:gd name="connsiteX20" fmla="*/ 944880 w 1104900"/>
                <a:gd name="connsiteY20" fmla="*/ 198120 h 637540"/>
                <a:gd name="connsiteX21" fmla="*/ 891540 w 1104900"/>
                <a:gd name="connsiteY21" fmla="*/ 187960 h 637540"/>
                <a:gd name="connsiteX22" fmla="*/ 716280 w 1104900"/>
                <a:gd name="connsiteY22" fmla="*/ 193040 h 637540"/>
                <a:gd name="connsiteX23" fmla="*/ 805180 w 1104900"/>
                <a:gd name="connsiteY23" fmla="*/ 109220 h 637540"/>
                <a:gd name="connsiteX24" fmla="*/ 789940 w 1104900"/>
                <a:gd name="connsiteY24" fmla="*/ 25400 h 637540"/>
                <a:gd name="connsiteX25" fmla="*/ 845820 w 1104900"/>
                <a:gd name="connsiteY25" fmla="*/ 27940 h 637540"/>
                <a:gd name="connsiteX26" fmla="*/ 1038860 w 1104900"/>
                <a:gd name="connsiteY26" fmla="*/ 38100 h 637540"/>
                <a:gd name="connsiteX27" fmla="*/ 1104900 w 1104900"/>
                <a:gd name="connsiteY27" fmla="*/ 68580 h 637540"/>
                <a:gd name="connsiteX28" fmla="*/ 1061720 w 1104900"/>
                <a:gd name="connsiteY28" fmla="*/ 172720 h 637540"/>
                <a:gd name="connsiteX29" fmla="*/ 782320 w 1104900"/>
                <a:gd name="connsiteY29" fmla="*/ 38100 h 637540"/>
                <a:gd name="connsiteX30" fmla="*/ 695960 w 1104900"/>
                <a:gd name="connsiteY30" fmla="*/ 58420 h 637540"/>
                <a:gd name="connsiteX31" fmla="*/ 662940 w 1104900"/>
                <a:gd name="connsiteY31" fmla="*/ 0 h 637540"/>
                <a:gd name="connsiteX32" fmla="*/ 500380 w 1104900"/>
                <a:gd name="connsiteY32" fmla="*/ 53340 h 637540"/>
                <a:gd name="connsiteX33" fmla="*/ 426720 w 1104900"/>
                <a:gd name="connsiteY33" fmla="*/ 91440 h 637540"/>
                <a:gd name="connsiteX34" fmla="*/ 314960 w 1104900"/>
                <a:gd name="connsiteY34" fmla="*/ 190500 h 637540"/>
                <a:gd name="connsiteX35" fmla="*/ 337820 w 1104900"/>
                <a:gd name="connsiteY35" fmla="*/ 297180 h 637540"/>
                <a:gd name="connsiteX36" fmla="*/ 297180 w 1104900"/>
                <a:gd name="connsiteY36" fmla="*/ 304800 h 637540"/>
                <a:gd name="connsiteX37" fmla="*/ 119380 w 1104900"/>
                <a:gd name="connsiteY37" fmla="*/ 241300 h 637540"/>
                <a:gd name="connsiteX38" fmla="*/ 101600 w 1104900"/>
                <a:gd name="connsiteY38" fmla="*/ 218440 h 637540"/>
                <a:gd name="connsiteX39" fmla="*/ 55880 w 1104900"/>
                <a:gd name="connsiteY39" fmla="*/ 213360 h 637540"/>
                <a:gd name="connsiteX40" fmla="*/ 15240 w 1104900"/>
                <a:gd name="connsiteY40" fmla="*/ 226060 h 637540"/>
                <a:gd name="connsiteX41" fmla="*/ 0 w 1104900"/>
                <a:gd name="connsiteY41" fmla="*/ 287020 h 637540"/>
                <a:gd name="connsiteX0" fmla="*/ 0 w 1104900"/>
                <a:gd name="connsiteY0" fmla="*/ 287020 h 637540"/>
                <a:gd name="connsiteX1" fmla="*/ 68580 w 1104900"/>
                <a:gd name="connsiteY1" fmla="*/ 325120 h 637540"/>
                <a:gd name="connsiteX2" fmla="*/ 226060 w 1104900"/>
                <a:gd name="connsiteY2" fmla="*/ 396240 h 637540"/>
                <a:gd name="connsiteX3" fmla="*/ 243840 w 1104900"/>
                <a:gd name="connsiteY3" fmla="*/ 419100 h 637540"/>
                <a:gd name="connsiteX4" fmla="*/ 182880 w 1104900"/>
                <a:gd name="connsiteY4" fmla="*/ 469900 h 637540"/>
                <a:gd name="connsiteX5" fmla="*/ 144780 w 1104900"/>
                <a:gd name="connsiteY5" fmla="*/ 525780 h 637540"/>
                <a:gd name="connsiteX6" fmla="*/ 342900 w 1104900"/>
                <a:gd name="connsiteY6" fmla="*/ 637540 h 637540"/>
                <a:gd name="connsiteX7" fmla="*/ 375920 w 1104900"/>
                <a:gd name="connsiteY7" fmla="*/ 553720 h 637540"/>
                <a:gd name="connsiteX8" fmla="*/ 482600 w 1104900"/>
                <a:gd name="connsiteY8" fmla="*/ 553720 h 637540"/>
                <a:gd name="connsiteX9" fmla="*/ 525780 w 1104900"/>
                <a:gd name="connsiteY9" fmla="*/ 571500 h 637540"/>
                <a:gd name="connsiteX10" fmla="*/ 558800 w 1104900"/>
                <a:gd name="connsiteY10" fmla="*/ 629920 h 637540"/>
                <a:gd name="connsiteX11" fmla="*/ 622300 w 1104900"/>
                <a:gd name="connsiteY11" fmla="*/ 579120 h 637540"/>
                <a:gd name="connsiteX12" fmla="*/ 645160 w 1104900"/>
                <a:gd name="connsiteY12" fmla="*/ 558800 h 637540"/>
                <a:gd name="connsiteX13" fmla="*/ 652780 w 1104900"/>
                <a:gd name="connsiteY13" fmla="*/ 497840 h 637540"/>
                <a:gd name="connsiteX14" fmla="*/ 675640 w 1104900"/>
                <a:gd name="connsiteY14" fmla="*/ 419100 h 637540"/>
                <a:gd name="connsiteX15" fmla="*/ 675640 w 1104900"/>
                <a:gd name="connsiteY15" fmla="*/ 391160 h 637540"/>
                <a:gd name="connsiteX16" fmla="*/ 739140 w 1104900"/>
                <a:gd name="connsiteY16" fmla="*/ 363220 h 637540"/>
                <a:gd name="connsiteX17" fmla="*/ 853440 w 1104900"/>
                <a:gd name="connsiteY17" fmla="*/ 259080 h 637540"/>
                <a:gd name="connsiteX18" fmla="*/ 894080 w 1104900"/>
                <a:gd name="connsiteY18" fmla="*/ 223520 h 637540"/>
                <a:gd name="connsiteX19" fmla="*/ 944880 w 1104900"/>
                <a:gd name="connsiteY19" fmla="*/ 223520 h 637540"/>
                <a:gd name="connsiteX20" fmla="*/ 944880 w 1104900"/>
                <a:gd name="connsiteY20" fmla="*/ 198120 h 637540"/>
                <a:gd name="connsiteX21" fmla="*/ 891540 w 1104900"/>
                <a:gd name="connsiteY21" fmla="*/ 187960 h 637540"/>
                <a:gd name="connsiteX22" fmla="*/ 716280 w 1104900"/>
                <a:gd name="connsiteY22" fmla="*/ 193040 h 637540"/>
                <a:gd name="connsiteX23" fmla="*/ 805180 w 1104900"/>
                <a:gd name="connsiteY23" fmla="*/ 109220 h 637540"/>
                <a:gd name="connsiteX24" fmla="*/ 789940 w 1104900"/>
                <a:gd name="connsiteY24" fmla="*/ 25400 h 637540"/>
                <a:gd name="connsiteX25" fmla="*/ 845820 w 1104900"/>
                <a:gd name="connsiteY25" fmla="*/ 27940 h 637540"/>
                <a:gd name="connsiteX26" fmla="*/ 1038860 w 1104900"/>
                <a:gd name="connsiteY26" fmla="*/ 38100 h 637540"/>
                <a:gd name="connsiteX27" fmla="*/ 1104900 w 1104900"/>
                <a:gd name="connsiteY27" fmla="*/ 68580 h 637540"/>
                <a:gd name="connsiteX28" fmla="*/ 782320 w 1104900"/>
                <a:gd name="connsiteY28" fmla="*/ 38100 h 637540"/>
                <a:gd name="connsiteX29" fmla="*/ 695960 w 1104900"/>
                <a:gd name="connsiteY29" fmla="*/ 58420 h 637540"/>
                <a:gd name="connsiteX30" fmla="*/ 662940 w 1104900"/>
                <a:gd name="connsiteY30" fmla="*/ 0 h 637540"/>
                <a:gd name="connsiteX31" fmla="*/ 500380 w 1104900"/>
                <a:gd name="connsiteY31" fmla="*/ 53340 h 637540"/>
                <a:gd name="connsiteX32" fmla="*/ 426720 w 1104900"/>
                <a:gd name="connsiteY32" fmla="*/ 91440 h 637540"/>
                <a:gd name="connsiteX33" fmla="*/ 314960 w 1104900"/>
                <a:gd name="connsiteY33" fmla="*/ 190500 h 637540"/>
                <a:gd name="connsiteX34" fmla="*/ 337820 w 1104900"/>
                <a:gd name="connsiteY34" fmla="*/ 297180 h 637540"/>
                <a:gd name="connsiteX35" fmla="*/ 297180 w 1104900"/>
                <a:gd name="connsiteY35" fmla="*/ 304800 h 637540"/>
                <a:gd name="connsiteX36" fmla="*/ 119380 w 1104900"/>
                <a:gd name="connsiteY36" fmla="*/ 241300 h 637540"/>
                <a:gd name="connsiteX37" fmla="*/ 101600 w 1104900"/>
                <a:gd name="connsiteY37" fmla="*/ 218440 h 637540"/>
                <a:gd name="connsiteX38" fmla="*/ 55880 w 1104900"/>
                <a:gd name="connsiteY38" fmla="*/ 213360 h 637540"/>
                <a:gd name="connsiteX39" fmla="*/ 15240 w 1104900"/>
                <a:gd name="connsiteY39" fmla="*/ 226060 h 637540"/>
                <a:gd name="connsiteX40" fmla="*/ 0 w 1104900"/>
                <a:gd name="connsiteY40" fmla="*/ 287020 h 637540"/>
                <a:gd name="connsiteX0" fmla="*/ 0 w 1104900"/>
                <a:gd name="connsiteY0" fmla="*/ 287020 h 637540"/>
                <a:gd name="connsiteX1" fmla="*/ 68580 w 1104900"/>
                <a:gd name="connsiteY1" fmla="*/ 325120 h 637540"/>
                <a:gd name="connsiteX2" fmla="*/ 226060 w 1104900"/>
                <a:gd name="connsiteY2" fmla="*/ 396240 h 637540"/>
                <a:gd name="connsiteX3" fmla="*/ 243840 w 1104900"/>
                <a:gd name="connsiteY3" fmla="*/ 419100 h 637540"/>
                <a:gd name="connsiteX4" fmla="*/ 182880 w 1104900"/>
                <a:gd name="connsiteY4" fmla="*/ 469900 h 637540"/>
                <a:gd name="connsiteX5" fmla="*/ 144780 w 1104900"/>
                <a:gd name="connsiteY5" fmla="*/ 525780 h 637540"/>
                <a:gd name="connsiteX6" fmla="*/ 342900 w 1104900"/>
                <a:gd name="connsiteY6" fmla="*/ 637540 h 637540"/>
                <a:gd name="connsiteX7" fmla="*/ 375920 w 1104900"/>
                <a:gd name="connsiteY7" fmla="*/ 553720 h 637540"/>
                <a:gd name="connsiteX8" fmla="*/ 482600 w 1104900"/>
                <a:gd name="connsiteY8" fmla="*/ 553720 h 637540"/>
                <a:gd name="connsiteX9" fmla="*/ 525780 w 1104900"/>
                <a:gd name="connsiteY9" fmla="*/ 571500 h 637540"/>
                <a:gd name="connsiteX10" fmla="*/ 558800 w 1104900"/>
                <a:gd name="connsiteY10" fmla="*/ 629920 h 637540"/>
                <a:gd name="connsiteX11" fmla="*/ 622300 w 1104900"/>
                <a:gd name="connsiteY11" fmla="*/ 579120 h 637540"/>
                <a:gd name="connsiteX12" fmla="*/ 645160 w 1104900"/>
                <a:gd name="connsiteY12" fmla="*/ 558800 h 637540"/>
                <a:gd name="connsiteX13" fmla="*/ 652780 w 1104900"/>
                <a:gd name="connsiteY13" fmla="*/ 497840 h 637540"/>
                <a:gd name="connsiteX14" fmla="*/ 675640 w 1104900"/>
                <a:gd name="connsiteY14" fmla="*/ 419100 h 637540"/>
                <a:gd name="connsiteX15" fmla="*/ 675640 w 1104900"/>
                <a:gd name="connsiteY15" fmla="*/ 391160 h 637540"/>
                <a:gd name="connsiteX16" fmla="*/ 739140 w 1104900"/>
                <a:gd name="connsiteY16" fmla="*/ 363220 h 637540"/>
                <a:gd name="connsiteX17" fmla="*/ 853440 w 1104900"/>
                <a:gd name="connsiteY17" fmla="*/ 259080 h 637540"/>
                <a:gd name="connsiteX18" fmla="*/ 894080 w 1104900"/>
                <a:gd name="connsiteY18" fmla="*/ 223520 h 637540"/>
                <a:gd name="connsiteX19" fmla="*/ 944880 w 1104900"/>
                <a:gd name="connsiteY19" fmla="*/ 223520 h 637540"/>
                <a:gd name="connsiteX20" fmla="*/ 944880 w 1104900"/>
                <a:gd name="connsiteY20" fmla="*/ 198120 h 637540"/>
                <a:gd name="connsiteX21" fmla="*/ 891540 w 1104900"/>
                <a:gd name="connsiteY21" fmla="*/ 187960 h 637540"/>
                <a:gd name="connsiteX22" fmla="*/ 716280 w 1104900"/>
                <a:gd name="connsiteY22" fmla="*/ 193040 h 637540"/>
                <a:gd name="connsiteX23" fmla="*/ 805180 w 1104900"/>
                <a:gd name="connsiteY23" fmla="*/ 109220 h 637540"/>
                <a:gd name="connsiteX24" fmla="*/ 789940 w 1104900"/>
                <a:gd name="connsiteY24" fmla="*/ 25400 h 637540"/>
                <a:gd name="connsiteX25" fmla="*/ 845820 w 1104900"/>
                <a:gd name="connsiteY25" fmla="*/ 27940 h 637540"/>
                <a:gd name="connsiteX26" fmla="*/ 1104900 w 1104900"/>
                <a:gd name="connsiteY26" fmla="*/ 68580 h 637540"/>
                <a:gd name="connsiteX27" fmla="*/ 782320 w 1104900"/>
                <a:gd name="connsiteY27" fmla="*/ 38100 h 637540"/>
                <a:gd name="connsiteX28" fmla="*/ 695960 w 1104900"/>
                <a:gd name="connsiteY28" fmla="*/ 58420 h 637540"/>
                <a:gd name="connsiteX29" fmla="*/ 662940 w 1104900"/>
                <a:gd name="connsiteY29" fmla="*/ 0 h 637540"/>
                <a:gd name="connsiteX30" fmla="*/ 500380 w 1104900"/>
                <a:gd name="connsiteY30" fmla="*/ 53340 h 637540"/>
                <a:gd name="connsiteX31" fmla="*/ 426720 w 1104900"/>
                <a:gd name="connsiteY31" fmla="*/ 91440 h 637540"/>
                <a:gd name="connsiteX32" fmla="*/ 314960 w 1104900"/>
                <a:gd name="connsiteY32" fmla="*/ 190500 h 637540"/>
                <a:gd name="connsiteX33" fmla="*/ 337820 w 1104900"/>
                <a:gd name="connsiteY33" fmla="*/ 297180 h 637540"/>
                <a:gd name="connsiteX34" fmla="*/ 297180 w 1104900"/>
                <a:gd name="connsiteY34" fmla="*/ 304800 h 637540"/>
                <a:gd name="connsiteX35" fmla="*/ 119380 w 1104900"/>
                <a:gd name="connsiteY35" fmla="*/ 241300 h 637540"/>
                <a:gd name="connsiteX36" fmla="*/ 101600 w 1104900"/>
                <a:gd name="connsiteY36" fmla="*/ 218440 h 637540"/>
                <a:gd name="connsiteX37" fmla="*/ 55880 w 1104900"/>
                <a:gd name="connsiteY37" fmla="*/ 213360 h 637540"/>
                <a:gd name="connsiteX38" fmla="*/ 15240 w 1104900"/>
                <a:gd name="connsiteY38" fmla="*/ 226060 h 637540"/>
                <a:gd name="connsiteX39" fmla="*/ 0 w 1104900"/>
                <a:gd name="connsiteY39" fmla="*/ 287020 h 637540"/>
                <a:gd name="connsiteX0" fmla="*/ 0 w 944880"/>
                <a:gd name="connsiteY0" fmla="*/ 287020 h 637540"/>
                <a:gd name="connsiteX1" fmla="*/ 68580 w 944880"/>
                <a:gd name="connsiteY1" fmla="*/ 325120 h 637540"/>
                <a:gd name="connsiteX2" fmla="*/ 226060 w 944880"/>
                <a:gd name="connsiteY2" fmla="*/ 396240 h 637540"/>
                <a:gd name="connsiteX3" fmla="*/ 243840 w 944880"/>
                <a:gd name="connsiteY3" fmla="*/ 419100 h 637540"/>
                <a:gd name="connsiteX4" fmla="*/ 182880 w 944880"/>
                <a:gd name="connsiteY4" fmla="*/ 469900 h 637540"/>
                <a:gd name="connsiteX5" fmla="*/ 144780 w 944880"/>
                <a:gd name="connsiteY5" fmla="*/ 525780 h 637540"/>
                <a:gd name="connsiteX6" fmla="*/ 342900 w 944880"/>
                <a:gd name="connsiteY6" fmla="*/ 637540 h 637540"/>
                <a:gd name="connsiteX7" fmla="*/ 375920 w 944880"/>
                <a:gd name="connsiteY7" fmla="*/ 553720 h 637540"/>
                <a:gd name="connsiteX8" fmla="*/ 482600 w 944880"/>
                <a:gd name="connsiteY8" fmla="*/ 553720 h 637540"/>
                <a:gd name="connsiteX9" fmla="*/ 525780 w 944880"/>
                <a:gd name="connsiteY9" fmla="*/ 571500 h 637540"/>
                <a:gd name="connsiteX10" fmla="*/ 558800 w 944880"/>
                <a:gd name="connsiteY10" fmla="*/ 629920 h 637540"/>
                <a:gd name="connsiteX11" fmla="*/ 622300 w 944880"/>
                <a:gd name="connsiteY11" fmla="*/ 579120 h 637540"/>
                <a:gd name="connsiteX12" fmla="*/ 645160 w 944880"/>
                <a:gd name="connsiteY12" fmla="*/ 558800 h 637540"/>
                <a:gd name="connsiteX13" fmla="*/ 652780 w 944880"/>
                <a:gd name="connsiteY13" fmla="*/ 497840 h 637540"/>
                <a:gd name="connsiteX14" fmla="*/ 675640 w 944880"/>
                <a:gd name="connsiteY14" fmla="*/ 419100 h 637540"/>
                <a:gd name="connsiteX15" fmla="*/ 675640 w 944880"/>
                <a:gd name="connsiteY15" fmla="*/ 391160 h 637540"/>
                <a:gd name="connsiteX16" fmla="*/ 739140 w 944880"/>
                <a:gd name="connsiteY16" fmla="*/ 363220 h 637540"/>
                <a:gd name="connsiteX17" fmla="*/ 853440 w 944880"/>
                <a:gd name="connsiteY17" fmla="*/ 259080 h 637540"/>
                <a:gd name="connsiteX18" fmla="*/ 894080 w 944880"/>
                <a:gd name="connsiteY18" fmla="*/ 223520 h 637540"/>
                <a:gd name="connsiteX19" fmla="*/ 944880 w 944880"/>
                <a:gd name="connsiteY19" fmla="*/ 223520 h 637540"/>
                <a:gd name="connsiteX20" fmla="*/ 944880 w 944880"/>
                <a:gd name="connsiteY20" fmla="*/ 198120 h 637540"/>
                <a:gd name="connsiteX21" fmla="*/ 891540 w 944880"/>
                <a:gd name="connsiteY21" fmla="*/ 187960 h 637540"/>
                <a:gd name="connsiteX22" fmla="*/ 716280 w 944880"/>
                <a:gd name="connsiteY22" fmla="*/ 193040 h 637540"/>
                <a:gd name="connsiteX23" fmla="*/ 805180 w 944880"/>
                <a:gd name="connsiteY23" fmla="*/ 109220 h 637540"/>
                <a:gd name="connsiteX24" fmla="*/ 789940 w 944880"/>
                <a:gd name="connsiteY24" fmla="*/ 25400 h 637540"/>
                <a:gd name="connsiteX25" fmla="*/ 845820 w 944880"/>
                <a:gd name="connsiteY25" fmla="*/ 27940 h 637540"/>
                <a:gd name="connsiteX26" fmla="*/ 782320 w 944880"/>
                <a:gd name="connsiteY26" fmla="*/ 38100 h 637540"/>
                <a:gd name="connsiteX27" fmla="*/ 695960 w 944880"/>
                <a:gd name="connsiteY27" fmla="*/ 58420 h 637540"/>
                <a:gd name="connsiteX28" fmla="*/ 662940 w 944880"/>
                <a:gd name="connsiteY28" fmla="*/ 0 h 637540"/>
                <a:gd name="connsiteX29" fmla="*/ 500380 w 944880"/>
                <a:gd name="connsiteY29" fmla="*/ 53340 h 637540"/>
                <a:gd name="connsiteX30" fmla="*/ 426720 w 944880"/>
                <a:gd name="connsiteY30" fmla="*/ 91440 h 637540"/>
                <a:gd name="connsiteX31" fmla="*/ 314960 w 944880"/>
                <a:gd name="connsiteY31" fmla="*/ 190500 h 637540"/>
                <a:gd name="connsiteX32" fmla="*/ 337820 w 944880"/>
                <a:gd name="connsiteY32" fmla="*/ 297180 h 637540"/>
                <a:gd name="connsiteX33" fmla="*/ 297180 w 944880"/>
                <a:gd name="connsiteY33" fmla="*/ 304800 h 637540"/>
                <a:gd name="connsiteX34" fmla="*/ 119380 w 944880"/>
                <a:gd name="connsiteY34" fmla="*/ 241300 h 637540"/>
                <a:gd name="connsiteX35" fmla="*/ 101600 w 944880"/>
                <a:gd name="connsiteY35" fmla="*/ 218440 h 637540"/>
                <a:gd name="connsiteX36" fmla="*/ 55880 w 944880"/>
                <a:gd name="connsiteY36" fmla="*/ 213360 h 637540"/>
                <a:gd name="connsiteX37" fmla="*/ 15240 w 944880"/>
                <a:gd name="connsiteY37" fmla="*/ 226060 h 637540"/>
                <a:gd name="connsiteX38" fmla="*/ 0 w 944880"/>
                <a:gd name="connsiteY38" fmla="*/ 287020 h 637540"/>
                <a:gd name="connsiteX0" fmla="*/ 0 w 944880"/>
                <a:gd name="connsiteY0" fmla="*/ 287020 h 637540"/>
                <a:gd name="connsiteX1" fmla="*/ 68580 w 944880"/>
                <a:gd name="connsiteY1" fmla="*/ 325120 h 637540"/>
                <a:gd name="connsiteX2" fmla="*/ 226060 w 944880"/>
                <a:gd name="connsiteY2" fmla="*/ 396240 h 637540"/>
                <a:gd name="connsiteX3" fmla="*/ 243840 w 944880"/>
                <a:gd name="connsiteY3" fmla="*/ 419100 h 637540"/>
                <a:gd name="connsiteX4" fmla="*/ 182880 w 944880"/>
                <a:gd name="connsiteY4" fmla="*/ 469900 h 637540"/>
                <a:gd name="connsiteX5" fmla="*/ 144780 w 944880"/>
                <a:gd name="connsiteY5" fmla="*/ 525780 h 637540"/>
                <a:gd name="connsiteX6" fmla="*/ 342900 w 944880"/>
                <a:gd name="connsiteY6" fmla="*/ 637540 h 637540"/>
                <a:gd name="connsiteX7" fmla="*/ 375920 w 944880"/>
                <a:gd name="connsiteY7" fmla="*/ 553720 h 637540"/>
                <a:gd name="connsiteX8" fmla="*/ 482600 w 944880"/>
                <a:gd name="connsiteY8" fmla="*/ 553720 h 637540"/>
                <a:gd name="connsiteX9" fmla="*/ 525780 w 944880"/>
                <a:gd name="connsiteY9" fmla="*/ 571500 h 637540"/>
                <a:gd name="connsiteX10" fmla="*/ 558800 w 944880"/>
                <a:gd name="connsiteY10" fmla="*/ 629920 h 637540"/>
                <a:gd name="connsiteX11" fmla="*/ 622300 w 944880"/>
                <a:gd name="connsiteY11" fmla="*/ 579120 h 637540"/>
                <a:gd name="connsiteX12" fmla="*/ 645160 w 944880"/>
                <a:gd name="connsiteY12" fmla="*/ 558800 h 637540"/>
                <a:gd name="connsiteX13" fmla="*/ 652780 w 944880"/>
                <a:gd name="connsiteY13" fmla="*/ 497840 h 637540"/>
                <a:gd name="connsiteX14" fmla="*/ 675640 w 944880"/>
                <a:gd name="connsiteY14" fmla="*/ 419100 h 637540"/>
                <a:gd name="connsiteX15" fmla="*/ 675640 w 944880"/>
                <a:gd name="connsiteY15" fmla="*/ 391160 h 637540"/>
                <a:gd name="connsiteX16" fmla="*/ 739140 w 944880"/>
                <a:gd name="connsiteY16" fmla="*/ 363220 h 637540"/>
                <a:gd name="connsiteX17" fmla="*/ 853440 w 944880"/>
                <a:gd name="connsiteY17" fmla="*/ 259080 h 637540"/>
                <a:gd name="connsiteX18" fmla="*/ 894080 w 944880"/>
                <a:gd name="connsiteY18" fmla="*/ 223520 h 637540"/>
                <a:gd name="connsiteX19" fmla="*/ 944880 w 944880"/>
                <a:gd name="connsiteY19" fmla="*/ 223520 h 637540"/>
                <a:gd name="connsiteX20" fmla="*/ 944880 w 944880"/>
                <a:gd name="connsiteY20" fmla="*/ 198120 h 637540"/>
                <a:gd name="connsiteX21" fmla="*/ 891540 w 944880"/>
                <a:gd name="connsiteY21" fmla="*/ 187960 h 637540"/>
                <a:gd name="connsiteX22" fmla="*/ 716280 w 944880"/>
                <a:gd name="connsiteY22" fmla="*/ 193040 h 637540"/>
                <a:gd name="connsiteX23" fmla="*/ 805180 w 944880"/>
                <a:gd name="connsiteY23" fmla="*/ 109220 h 637540"/>
                <a:gd name="connsiteX24" fmla="*/ 789940 w 944880"/>
                <a:gd name="connsiteY24" fmla="*/ 25400 h 637540"/>
                <a:gd name="connsiteX25" fmla="*/ 782320 w 944880"/>
                <a:gd name="connsiteY25" fmla="*/ 38100 h 637540"/>
                <a:gd name="connsiteX26" fmla="*/ 695960 w 944880"/>
                <a:gd name="connsiteY26" fmla="*/ 58420 h 637540"/>
                <a:gd name="connsiteX27" fmla="*/ 662940 w 944880"/>
                <a:gd name="connsiteY27" fmla="*/ 0 h 637540"/>
                <a:gd name="connsiteX28" fmla="*/ 500380 w 944880"/>
                <a:gd name="connsiteY28" fmla="*/ 53340 h 637540"/>
                <a:gd name="connsiteX29" fmla="*/ 426720 w 944880"/>
                <a:gd name="connsiteY29" fmla="*/ 91440 h 637540"/>
                <a:gd name="connsiteX30" fmla="*/ 314960 w 944880"/>
                <a:gd name="connsiteY30" fmla="*/ 190500 h 637540"/>
                <a:gd name="connsiteX31" fmla="*/ 337820 w 944880"/>
                <a:gd name="connsiteY31" fmla="*/ 297180 h 637540"/>
                <a:gd name="connsiteX32" fmla="*/ 297180 w 944880"/>
                <a:gd name="connsiteY32" fmla="*/ 304800 h 637540"/>
                <a:gd name="connsiteX33" fmla="*/ 119380 w 944880"/>
                <a:gd name="connsiteY33" fmla="*/ 241300 h 637540"/>
                <a:gd name="connsiteX34" fmla="*/ 101600 w 944880"/>
                <a:gd name="connsiteY34" fmla="*/ 218440 h 637540"/>
                <a:gd name="connsiteX35" fmla="*/ 55880 w 944880"/>
                <a:gd name="connsiteY35" fmla="*/ 213360 h 637540"/>
                <a:gd name="connsiteX36" fmla="*/ 15240 w 944880"/>
                <a:gd name="connsiteY36" fmla="*/ 226060 h 637540"/>
                <a:gd name="connsiteX37" fmla="*/ 0 w 944880"/>
                <a:gd name="connsiteY37" fmla="*/ 287020 h 63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44880" h="637540">
                  <a:moveTo>
                    <a:pt x="0" y="287020"/>
                  </a:moveTo>
                  <a:lnTo>
                    <a:pt x="68580" y="325120"/>
                  </a:lnTo>
                  <a:lnTo>
                    <a:pt x="226060" y="396240"/>
                  </a:lnTo>
                  <a:lnTo>
                    <a:pt x="243840" y="419100"/>
                  </a:lnTo>
                  <a:lnTo>
                    <a:pt x="182880" y="469900"/>
                  </a:lnTo>
                  <a:lnTo>
                    <a:pt x="144780" y="525780"/>
                  </a:lnTo>
                  <a:lnTo>
                    <a:pt x="342900" y="637540"/>
                  </a:lnTo>
                  <a:lnTo>
                    <a:pt x="375920" y="553720"/>
                  </a:lnTo>
                  <a:lnTo>
                    <a:pt x="482600" y="553720"/>
                  </a:lnTo>
                  <a:lnTo>
                    <a:pt x="525780" y="571500"/>
                  </a:lnTo>
                  <a:lnTo>
                    <a:pt x="558800" y="629920"/>
                  </a:lnTo>
                  <a:lnTo>
                    <a:pt x="622300" y="579120"/>
                  </a:lnTo>
                  <a:lnTo>
                    <a:pt x="645160" y="558800"/>
                  </a:lnTo>
                  <a:lnTo>
                    <a:pt x="652780" y="497840"/>
                  </a:lnTo>
                  <a:lnTo>
                    <a:pt x="675640" y="419100"/>
                  </a:lnTo>
                  <a:lnTo>
                    <a:pt x="675640" y="391160"/>
                  </a:lnTo>
                  <a:lnTo>
                    <a:pt x="739140" y="363220"/>
                  </a:lnTo>
                  <a:lnTo>
                    <a:pt x="853440" y="259080"/>
                  </a:lnTo>
                  <a:lnTo>
                    <a:pt x="894080" y="223520"/>
                  </a:lnTo>
                  <a:lnTo>
                    <a:pt x="944880" y="223520"/>
                  </a:lnTo>
                  <a:lnTo>
                    <a:pt x="944880" y="198120"/>
                  </a:lnTo>
                  <a:lnTo>
                    <a:pt x="891540" y="187960"/>
                  </a:lnTo>
                  <a:lnTo>
                    <a:pt x="716280" y="193040"/>
                  </a:lnTo>
                  <a:lnTo>
                    <a:pt x="805180" y="109220"/>
                  </a:lnTo>
                  <a:lnTo>
                    <a:pt x="789940" y="25400"/>
                  </a:lnTo>
                  <a:lnTo>
                    <a:pt x="782320" y="38100"/>
                  </a:lnTo>
                  <a:lnTo>
                    <a:pt x="695960" y="58420"/>
                  </a:lnTo>
                  <a:lnTo>
                    <a:pt x="662940" y="0"/>
                  </a:lnTo>
                  <a:lnTo>
                    <a:pt x="500380" y="53340"/>
                  </a:lnTo>
                  <a:lnTo>
                    <a:pt x="426720" y="91440"/>
                  </a:lnTo>
                  <a:lnTo>
                    <a:pt x="314960" y="190500"/>
                  </a:lnTo>
                  <a:lnTo>
                    <a:pt x="337820" y="297180"/>
                  </a:lnTo>
                  <a:lnTo>
                    <a:pt x="297180" y="304800"/>
                  </a:lnTo>
                  <a:lnTo>
                    <a:pt x="119380" y="241300"/>
                  </a:lnTo>
                  <a:lnTo>
                    <a:pt x="101600" y="218440"/>
                  </a:lnTo>
                  <a:lnTo>
                    <a:pt x="55880" y="213360"/>
                  </a:lnTo>
                  <a:lnTo>
                    <a:pt x="15240" y="226060"/>
                  </a:lnTo>
                  <a:lnTo>
                    <a:pt x="0" y="287020"/>
                  </a:lnTo>
                  <a:close/>
                </a:path>
              </a:pathLst>
            </a:custGeom>
            <a:solidFill>
              <a:srgbClr val="FF0000">
                <a:alpha val="50000"/>
              </a:srgbClr>
            </a:solid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5" name="テキスト ボックス 54">
              <a:extLst>
                <a:ext uri="{FF2B5EF4-FFF2-40B4-BE49-F238E27FC236}">
                  <a16:creationId xmlns:a16="http://schemas.microsoft.com/office/drawing/2014/main" id="{C593C15F-3C0E-4D24-B9D5-BF83A8F9FB07}"/>
                </a:ext>
              </a:extLst>
            </p:cNvPr>
            <p:cNvSpPr txBox="1"/>
            <p:nvPr/>
          </p:nvSpPr>
          <p:spPr>
            <a:xfrm rot="17311141">
              <a:off x="6799210" y="3212981"/>
              <a:ext cx="2225383" cy="493926"/>
            </a:xfrm>
            <a:prstGeom prst="rect">
              <a:avLst/>
            </a:prstGeom>
            <a:solidFill>
              <a:schemeClr val="bg1"/>
            </a:solidFill>
          </p:spPr>
          <p:txBody>
            <a:bodyPr wrap="square" rtlCol="0">
              <a:spAutoFit/>
            </a:bodyPr>
            <a:lstStyle/>
            <a:p>
              <a:pPr algn="ctr"/>
              <a:r>
                <a:rPr kumimoji="1" lang="ja-JP" altLang="en-US" sz="800" dirty="0">
                  <a:latin typeface="Meiryo UI" panose="020B0604030504040204" pitchFamily="50" charset="-128"/>
                  <a:ea typeface="Meiryo UI" panose="020B0604030504040204" pitchFamily="50" charset="-128"/>
                </a:rPr>
                <a:t>府道茨木能勢線</a:t>
              </a:r>
            </a:p>
          </p:txBody>
        </p:sp>
        <p:sp>
          <p:nvSpPr>
            <p:cNvPr id="56" name="フリーフォーム: 図形 55">
              <a:extLst>
                <a:ext uri="{FF2B5EF4-FFF2-40B4-BE49-F238E27FC236}">
                  <a16:creationId xmlns:a16="http://schemas.microsoft.com/office/drawing/2014/main" id="{3AA8E116-D2FF-4560-9F74-3BF763365026}"/>
                </a:ext>
              </a:extLst>
            </p:cNvPr>
            <p:cNvSpPr/>
            <p:nvPr/>
          </p:nvSpPr>
          <p:spPr>
            <a:xfrm>
              <a:off x="8733780" y="3987609"/>
              <a:ext cx="142088" cy="254382"/>
            </a:xfrm>
            <a:custGeom>
              <a:avLst/>
              <a:gdLst>
                <a:gd name="connsiteX0" fmla="*/ 34376 w 142088"/>
                <a:gd name="connsiteY0" fmla="*/ 0 h 254382"/>
                <a:gd name="connsiteX1" fmla="*/ 41252 w 142088"/>
                <a:gd name="connsiteY1" fmla="*/ 93961 h 254382"/>
                <a:gd name="connsiteX2" fmla="*/ 0 w 142088"/>
                <a:gd name="connsiteY2" fmla="*/ 233756 h 254382"/>
                <a:gd name="connsiteX3" fmla="*/ 91670 w 142088"/>
                <a:gd name="connsiteY3" fmla="*/ 254382 h 254382"/>
                <a:gd name="connsiteX4" fmla="*/ 142088 w 142088"/>
                <a:gd name="connsiteY4" fmla="*/ 130629 h 254382"/>
                <a:gd name="connsiteX5" fmla="*/ 103128 w 142088"/>
                <a:gd name="connsiteY5" fmla="*/ 6875 h 254382"/>
                <a:gd name="connsiteX6" fmla="*/ 34376 w 142088"/>
                <a:gd name="connsiteY6" fmla="*/ 0 h 25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088" h="254382">
                  <a:moveTo>
                    <a:pt x="34376" y="0"/>
                  </a:moveTo>
                  <a:lnTo>
                    <a:pt x="41252" y="93961"/>
                  </a:lnTo>
                  <a:lnTo>
                    <a:pt x="0" y="233756"/>
                  </a:lnTo>
                  <a:lnTo>
                    <a:pt x="91670" y="254382"/>
                  </a:lnTo>
                  <a:lnTo>
                    <a:pt x="142088" y="130629"/>
                  </a:lnTo>
                  <a:lnTo>
                    <a:pt x="103128" y="6875"/>
                  </a:lnTo>
                  <a:lnTo>
                    <a:pt x="34376" y="0"/>
                  </a:lnTo>
                  <a:close/>
                </a:path>
              </a:pathLst>
            </a:cu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フリーフォーム: 図形 56">
              <a:extLst>
                <a:ext uri="{FF2B5EF4-FFF2-40B4-BE49-F238E27FC236}">
                  <a16:creationId xmlns:a16="http://schemas.microsoft.com/office/drawing/2014/main" id="{A5D9DADE-C8C1-4B58-BEB4-9775DF6D7EA4}"/>
                </a:ext>
              </a:extLst>
            </p:cNvPr>
            <p:cNvSpPr/>
            <p:nvPr/>
          </p:nvSpPr>
          <p:spPr>
            <a:xfrm>
              <a:off x="8729197" y="4920343"/>
              <a:ext cx="547723" cy="538556"/>
            </a:xfrm>
            <a:custGeom>
              <a:avLst/>
              <a:gdLst>
                <a:gd name="connsiteX0" fmla="*/ 220006 w 547723"/>
                <a:gd name="connsiteY0" fmla="*/ 43543 h 538556"/>
                <a:gd name="connsiteX1" fmla="*/ 208547 w 547723"/>
                <a:gd name="connsiteY1" fmla="*/ 277299 h 538556"/>
                <a:gd name="connsiteX2" fmla="*/ 171880 w 547723"/>
                <a:gd name="connsiteY2" fmla="*/ 297925 h 538556"/>
                <a:gd name="connsiteX3" fmla="*/ 13750 w 547723"/>
                <a:gd name="connsiteY3" fmla="*/ 300216 h 538556"/>
                <a:gd name="connsiteX4" fmla="*/ 0 w 547723"/>
                <a:gd name="connsiteY4" fmla="*/ 446887 h 538556"/>
                <a:gd name="connsiteX5" fmla="*/ 61877 w 547723"/>
                <a:gd name="connsiteY5" fmla="*/ 456054 h 538556"/>
                <a:gd name="connsiteX6" fmla="*/ 77919 w 547723"/>
                <a:gd name="connsiteY6" fmla="*/ 472096 h 538556"/>
                <a:gd name="connsiteX7" fmla="*/ 183338 w 547723"/>
                <a:gd name="connsiteY7" fmla="*/ 449179 h 538556"/>
                <a:gd name="connsiteX8" fmla="*/ 359801 w 547723"/>
                <a:gd name="connsiteY8" fmla="*/ 538556 h 538556"/>
                <a:gd name="connsiteX9" fmla="*/ 362093 w 547723"/>
                <a:gd name="connsiteY9" fmla="*/ 352926 h 538556"/>
                <a:gd name="connsiteX10" fmla="*/ 396469 w 547723"/>
                <a:gd name="connsiteY10" fmla="*/ 362093 h 538556"/>
                <a:gd name="connsiteX11" fmla="*/ 481263 w 547723"/>
                <a:gd name="connsiteY11" fmla="*/ 449179 h 538556"/>
                <a:gd name="connsiteX12" fmla="*/ 520223 w 547723"/>
                <a:gd name="connsiteY12" fmla="*/ 456054 h 538556"/>
                <a:gd name="connsiteX13" fmla="*/ 547723 w 547723"/>
                <a:gd name="connsiteY13" fmla="*/ 334592 h 538556"/>
                <a:gd name="connsiteX14" fmla="*/ 501889 w 547723"/>
                <a:gd name="connsiteY14" fmla="*/ 240631 h 538556"/>
                <a:gd name="connsiteX15" fmla="*/ 529389 w 547723"/>
                <a:gd name="connsiteY15" fmla="*/ 135212 h 538556"/>
                <a:gd name="connsiteX16" fmla="*/ 508764 w 547723"/>
                <a:gd name="connsiteY16" fmla="*/ 52710 h 538556"/>
                <a:gd name="connsiteX17" fmla="*/ 391886 w 547723"/>
                <a:gd name="connsiteY17" fmla="*/ 0 h 538556"/>
                <a:gd name="connsiteX18" fmla="*/ 307092 w 547723"/>
                <a:gd name="connsiteY18" fmla="*/ 59585 h 538556"/>
                <a:gd name="connsiteX19" fmla="*/ 220006 w 547723"/>
                <a:gd name="connsiteY19" fmla="*/ 43543 h 53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7723" h="538556">
                  <a:moveTo>
                    <a:pt x="220006" y="43543"/>
                  </a:moveTo>
                  <a:lnTo>
                    <a:pt x="208547" y="277299"/>
                  </a:lnTo>
                  <a:lnTo>
                    <a:pt x="171880" y="297925"/>
                  </a:lnTo>
                  <a:lnTo>
                    <a:pt x="13750" y="300216"/>
                  </a:lnTo>
                  <a:lnTo>
                    <a:pt x="0" y="446887"/>
                  </a:lnTo>
                  <a:lnTo>
                    <a:pt x="61877" y="456054"/>
                  </a:lnTo>
                  <a:lnTo>
                    <a:pt x="77919" y="472096"/>
                  </a:lnTo>
                  <a:lnTo>
                    <a:pt x="183338" y="449179"/>
                  </a:lnTo>
                  <a:lnTo>
                    <a:pt x="359801" y="538556"/>
                  </a:lnTo>
                  <a:lnTo>
                    <a:pt x="362093" y="352926"/>
                  </a:lnTo>
                  <a:lnTo>
                    <a:pt x="396469" y="362093"/>
                  </a:lnTo>
                  <a:lnTo>
                    <a:pt x="481263" y="449179"/>
                  </a:lnTo>
                  <a:lnTo>
                    <a:pt x="520223" y="456054"/>
                  </a:lnTo>
                  <a:lnTo>
                    <a:pt x="547723" y="334592"/>
                  </a:lnTo>
                  <a:lnTo>
                    <a:pt x="501889" y="240631"/>
                  </a:lnTo>
                  <a:lnTo>
                    <a:pt x="529389" y="135212"/>
                  </a:lnTo>
                  <a:lnTo>
                    <a:pt x="508764" y="52710"/>
                  </a:lnTo>
                  <a:lnTo>
                    <a:pt x="391886" y="0"/>
                  </a:lnTo>
                  <a:lnTo>
                    <a:pt x="307092" y="59585"/>
                  </a:lnTo>
                  <a:lnTo>
                    <a:pt x="220006" y="43543"/>
                  </a:lnTo>
                  <a:close/>
                </a:path>
              </a:pathLst>
            </a:custGeom>
            <a:solidFill>
              <a:srgbClr val="FF0000">
                <a:alpha val="5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フリーフォーム: 図形 57">
              <a:extLst>
                <a:ext uri="{FF2B5EF4-FFF2-40B4-BE49-F238E27FC236}">
                  <a16:creationId xmlns:a16="http://schemas.microsoft.com/office/drawing/2014/main" id="{6866A6BA-F3EE-42AA-95CB-298A4D1DE799}"/>
                </a:ext>
              </a:extLst>
            </p:cNvPr>
            <p:cNvSpPr/>
            <p:nvPr/>
          </p:nvSpPr>
          <p:spPr>
            <a:xfrm>
              <a:off x="7526039" y="7796463"/>
              <a:ext cx="921275" cy="643976"/>
            </a:xfrm>
            <a:custGeom>
              <a:avLst/>
              <a:gdLst>
                <a:gd name="connsiteX0" fmla="*/ 799814 w 921275"/>
                <a:gd name="connsiteY0" fmla="*/ 20626 h 643976"/>
                <a:gd name="connsiteX1" fmla="*/ 708144 w 921275"/>
                <a:gd name="connsiteY1" fmla="*/ 0 h 643976"/>
                <a:gd name="connsiteX2" fmla="*/ 641684 w 921275"/>
                <a:gd name="connsiteY2" fmla="*/ 55002 h 643976"/>
                <a:gd name="connsiteX3" fmla="*/ 446887 w 921275"/>
                <a:gd name="connsiteY3" fmla="*/ 103128 h 643976"/>
                <a:gd name="connsiteX4" fmla="*/ 380427 w 921275"/>
                <a:gd name="connsiteY4" fmla="*/ 130629 h 643976"/>
                <a:gd name="connsiteX5" fmla="*/ 302508 w 921275"/>
                <a:gd name="connsiteY5" fmla="*/ 217714 h 643976"/>
                <a:gd name="connsiteX6" fmla="*/ 245215 w 921275"/>
                <a:gd name="connsiteY6" fmla="*/ 295633 h 643976"/>
                <a:gd name="connsiteX7" fmla="*/ 153546 w 921275"/>
                <a:gd name="connsiteY7" fmla="*/ 334593 h 643976"/>
                <a:gd name="connsiteX8" fmla="*/ 0 w 921275"/>
                <a:gd name="connsiteY8" fmla="*/ 609600 h 643976"/>
                <a:gd name="connsiteX9" fmla="*/ 4584 w 921275"/>
                <a:gd name="connsiteY9" fmla="*/ 643976 h 643976"/>
                <a:gd name="connsiteX10" fmla="*/ 144379 w 921275"/>
                <a:gd name="connsiteY10" fmla="*/ 490430 h 643976"/>
                <a:gd name="connsiteX11" fmla="*/ 332301 w 921275"/>
                <a:gd name="connsiteY11" fmla="*/ 511056 h 643976"/>
                <a:gd name="connsiteX12" fmla="*/ 421678 w 921275"/>
                <a:gd name="connsiteY12" fmla="*/ 410220 h 643976"/>
                <a:gd name="connsiteX13" fmla="*/ 545432 w 921275"/>
                <a:gd name="connsiteY13" fmla="*/ 309384 h 643976"/>
                <a:gd name="connsiteX14" fmla="*/ 694394 w 921275"/>
                <a:gd name="connsiteY14" fmla="*/ 265841 h 643976"/>
                <a:gd name="connsiteX15" fmla="*/ 774605 w 921275"/>
                <a:gd name="connsiteY15" fmla="*/ 258966 h 643976"/>
                <a:gd name="connsiteX16" fmla="*/ 896066 w 921275"/>
                <a:gd name="connsiteY16" fmla="*/ 137504 h 643976"/>
                <a:gd name="connsiteX17" fmla="*/ 921275 w 921275"/>
                <a:gd name="connsiteY17" fmla="*/ 73335 h 643976"/>
                <a:gd name="connsiteX18" fmla="*/ 799814 w 921275"/>
                <a:gd name="connsiteY18" fmla="*/ 20626 h 643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275" h="643976">
                  <a:moveTo>
                    <a:pt x="799814" y="20626"/>
                  </a:moveTo>
                  <a:lnTo>
                    <a:pt x="708144" y="0"/>
                  </a:lnTo>
                  <a:lnTo>
                    <a:pt x="641684" y="55002"/>
                  </a:lnTo>
                  <a:lnTo>
                    <a:pt x="446887" y="103128"/>
                  </a:lnTo>
                  <a:lnTo>
                    <a:pt x="380427" y="130629"/>
                  </a:lnTo>
                  <a:lnTo>
                    <a:pt x="302508" y="217714"/>
                  </a:lnTo>
                  <a:lnTo>
                    <a:pt x="245215" y="295633"/>
                  </a:lnTo>
                  <a:lnTo>
                    <a:pt x="153546" y="334593"/>
                  </a:lnTo>
                  <a:lnTo>
                    <a:pt x="0" y="609600"/>
                  </a:lnTo>
                  <a:lnTo>
                    <a:pt x="4584" y="643976"/>
                  </a:lnTo>
                  <a:lnTo>
                    <a:pt x="144379" y="490430"/>
                  </a:lnTo>
                  <a:lnTo>
                    <a:pt x="332301" y="511056"/>
                  </a:lnTo>
                  <a:lnTo>
                    <a:pt x="421678" y="410220"/>
                  </a:lnTo>
                  <a:lnTo>
                    <a:pt x="545432" y="309384"/>
                  </a:lnTo>
                  <a:lnTo>
                    <a:pt x="694394" y="265841"/>
                  </a:lnTo>
                  <a:lnTo>
                    <a:pt x="774605" y="258966"/>
                  </a:lnTo>
                  <a:lnTo>
                    <a:pt x="896066" y="137504"/>
                  </a:lnTo>
                  <a:lnTo>
                    <a:pt x="921275" y="73335"/>
                  </a:lnTo>
                  <a:lnTo>
                    <a:pt x="799814" y="20626"/>
                  </a:lnTo>
                  <a:close/>
                </a:path>
              </a:pathLst>
            </a:cu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フリーフォーム: 図形 58">
              <a:extLst>
                <a:ext uri="{FF2B5EF4-FFF2-40B4-BE49-F238E27FC236}">
                  <a16:creationId xmlns:a16="http://schemas.microsoft.com/office/drawing/2014/main" id="{C62AB4E5-7A0F-4EA1-99B0-1392B99BBADE}"/>
                </a:ext>
              </a:extLst>
            </p:cNvPr>
            <p:cNvSpPr/>
            <p:nvPr/>
          </p:nvSpPr>
          <p:spPr>
            <a:xfrm>
              <a:off x="7580169" y="7858340"/>
              <a:ext cx="940481" cy="1606502"/>
            </a:xfrm>
            <a:custGeom>
              <a:avLst/>
              <a:gdLst>
                <a:gd name="connsiteX0" fmla="*/ 201672 w 1049612"/>
                <a:gd name="connsiteY0" fmla="*/ 460637 h 1606502"/>
                <a:gd name="connsiteX1" fmla="*/ 57293 w 1049612"/>
                <a:gd name="connsiteY1" fmla="*/ 618767 h 1606502"/>
                <a:gd name="connsiteX2" fmla="*/ 4583 w 1049612"/>
                <a:gd name="connsiteY2" fmla="*/ 712728 h 1606502"/>
                <a:gd name="connsiteX3" fmla="*/ 0 w 1049612"/>
                <a:gd name="connsiteY3" fmla="*/ 756271 h 1606502"/>
                <a:gd name="connsiteX4" fmla="*/ 34376 w 1049612"/>
                <a:gd name="connsiteY4" fmla="*/ 868565 h 1606502"/>
                <a:gd name="connsiteX5" fmla="*/ 13750 w 1049612"/>
                <a:gd name="connsiteY5" fmla="*/ 964818 h 1606502"/>
                <a:gd name="connsiteX6" fmla="*/ 43542 w 1049612"/>
                <a:gd name="connsiteY6" fmla="*/ 1024403 h 1606502"/>
                <a:gd name="connsiteX7" fmla="*/ 91669 w 1049612"/>
                <a:gd name="connsiteY7" fmla="*/ 1031278 h 1606502"/>
                <a:gd name="connsiteX8" fmla="*/ 155837 w 1049612"/>
                <a:gd name="connsiteY8" fmla="*/ 1258159 h 1606502"/>
                <a:gd name="connsiteX9" fmla="*/ 208547 w 1049612"/>
                <a:gd name="connsiteY9" fmla="*/ 1336078 h 1606502"/>
                <a:gd name="connsiteX10" fmla="*/ 350634 w 1049612"/>
                <a:gd name="connsiteY10" fmla="*/ 1498791 h 1606502"/>
                <a:gd name="connsiteX11" fmla="*/ 513347 w 1049612"/>
                <a:gd name="connsiteY11" fmla="*/ 1551501 h 1606502"/>
                <a:gd name="connsiteX12" fmla="*/ 627933 w 1049612"/>
                <a:gd name="connsiteY12" fmla="*/ 1606502 h 1606502"/>
                <a:gd name="connsiteX13" fmla="*/ 655434 w 1049612"/>
                <a:gd name="connsiteY13" fmla="*/ 1478165 h 1606502"/>
                <a:gd name="connsiteX14" fmla="*/ 703560 w 1049612"/>
                <a:gd name="connsiteY14" fmla="*/ 1478165 h 1606502"/>
                <a:gd name="connsiteX15" fmla="*/ 655434 w 1049612"/>
                <a:gd name="connsiteY15" fmla="*/ 1326911 h 1606502"/>
                <a:gd name="connsiteX16" fmla="*/ 524806 w 1049612"/>
                <a:gd name="connsiteY16" fmla="*/ 1152740 h 1606502"/>
                <a:gd name="connsiteX17" fmla="*/ 449179 w 1049612"/>
                <a:gd name="connsiteY17" fmla="*/ 1116072 h 1606502"/>
                <a:gd name="connsiteX18" fmla="*/ 359801 w 1049612"/>
                <a:gd name="connsiteY18" fmla="*/ 987735 h 1606502"/>
                <a:gd name="connsiteX19" fmla="*/ 295633 w 1049612"/>
                <a:gd name="connsiteY19" fmla="*/ 834189 h 1606502"/>
                <a:gd name="connsiteX20" fmla="*/ 288757 w 1049612"/>
                <a:gd name="connsiteY20" fmla="*/ 678352 h 1606502"/>
                <a:gd name="connsiteX21" fmla="*/ 391885 w 1049612"/>
                <a:gd name="connsiteY21" fmla="*/ 575224 h 1606502"/>
                <a:gd name="connsiteX22" fmla="*/ 451470 w 1049612"/>
                <a:gd name="connsiteY22" fmla="*/ 520222 h 1606502"/>
                <a:gd name="connsiteX23" fmla="*/ 577515 w 1049612"/>
                <a:gd name="connsiteY23" fmla="*/ 476680 h 1606502"/>
                <a:gd name="connsiteX24" fmla="*/ 662309 w 1049612"/>
                <a:gd name="connsiteY24" fmla="*/ 444595 h 1606502"/>
                <a:gd name="connsiteX25" fmla="*/ 719603 w 1049612"/>
                <a:gd name="connsiteY25" fmla="*/ 275007 h 1606502"/>
                <a:gd name="connsiteX26" fmla="*/ 841064 w 1049612"/>
                <a:gd name="connsiteY26" fmla="*/ 295633 h 1606502"/>
                <a:gd name="connsiteX27" fmla="*/ 905233 w 1049612"/>
                <a:gd name="connsiteY27" fmla="*/ 288758 h 1606502"/>
                <a:gd name="connsiteX28" fmla="*/ 999194 w 1049612"/>
                <a:gd name="connsiteY28" fmla="*/ 222298 h 1606502"/>
                <a:gd name="connsiteX29" fmla="*/ 1047320 w 1049612"/>
                <a:gd name="connsiteY29" fmla="*/ 148962 h 1606502"/>
                <a:gd name="connsiteX30" fmla="*/ 1047320 w 1049612"/>
                <a:gd name="connsiteY30" fmla="*/ 36668 h 1606502"/>
                <a:gd name="connsiteX31" fmla="*/ 1049612 w 1049612"/>
                <a:gd name="connsiteY31" fmla="*/ 0 h 1606502"/>
                <a:gd name="connsiteX32" fmla="*/ 990027 w 1049612"/>
                <a:gd name="connsiteY32" fmla="*/ 18334 h 1606502"/>
                <a:gd name="connsiteX33" fmla="*/ 935025 w 1049612"/>
                <a:gd name="connsiteY33" fmla="*/ 148962 h 1606502"/>
                <a:gd name="connsiteX34" fmla="*/ 799813 w 1049612"/>
                <a:gd name="connsiteY34" fmla="*/ 222298 h 1606502"/>
                <a:gd name="connsiteX35" fmla="*/ 705852 w 1049612"/>
                <a:gd name="connsiteY35" fmla="*/ 249798 h 1606502"/>
                <a:gd name="connsiteX36" fmla="*/ 536264 w 1049612"/>
                <a:gd name="connsiteY36" fmla="*/ 330009 h 1606502"/>
                <a:gd name="connsiteX37" fmla="*/ 435428 w 1049612"/>
                <a:gd name="connsiteY37" fmla="*/ 435428 h 1606502"/>
                <a:gd name="connsiteX38" fmla="*/ 389594 w 1049612"/>
                <a:gd name="connsiteY38" fmla="*/ 472096 h 1606502"/>
                <a:gd name="connsiteX39" fmla="*/ 201672 w 1049612"/>
                <a:gd name="connsiteY39" fmla="*/ 460637 h 1606502"/>
                <a:gd name="connsiteX0" fmla="*/ 389594 w 1049612"/>
                <a:gd name="connsiteY0" fmla="*/ 472096 h 1606502"/>
                <a:gd name="connsiteX1" fmla="*/ 57293 w 1049612"/>
                <a:gd name="connsiteY1" fmla="*/ 618767 h 1606502"/>
                <a:gd name="connsiteX2" fmla="*/ 4583 w 1049612"/>
                <a:gd name="connsiteY2" fmla="*/ 712728 h 1606502"/>
                <a:gd name="connsiteX3" fmla="*/ 0 w 1049612"/>
                <a:gd name="connsiteY3" fmla="*/ 756271 h 1606502"/>
                <a:gd name="connsiteX4" fmla="*/ 34376 w 1049612"/>
                <a:gd name="connsiteY4" fmla="*/ 868565 h 1606502"/>
                <a:gd name="connsiteX5" fmla="*/ 13750 w 1049612"/>
                <a:gd name="connsiteY5" fmla="*/ 964818 h 1606502"/>
                <a:gd name="connsiteX6" fmla="*/ 43542 w 1049612"/>
                <a:gd name="connsiteY6" fmla="*/ 1024403 h 1606502"/>
                <a:gd name="connsiteX7" fmla="*/ 91669 w 1049612"/>
                <a:gd name="connsiteY7" fmla="*/ 1031278 h 1606502"/>
                <a:gd name="connsiteX8" fmla="*/ 155837 w 1049612"/>
                <a:gd name="connsiteY8" fmla="*/ 1258159 h 1606502"/>
                <a:gd name="connsiteX9" fmla="*/ 208547 w 1049612"/>
                <a:gd name="connsiteY9" fmla="*/ 1336078 h 1606502"/>
                <a:gd name="connsiteX10" fmla="*/ 350634 w 1049612"/>
                <a:gd name="connsiteY10" fmla="*/ 1498791 h 1606502"/>
                <a:gd name="connsiteX11" fmla="*/ 513347 w 1049612"/>
                <a:gd name="connsiteY11" fmla="*/ 1551501 h 1606502"/>
                <a:gd name="connsiteX12" fmla="*/ 627933 w 1049612"/>
                <a:gd name="connsiteY12" fmla="*/ 1606502 h 1606502"/>
                <a:gd name="connsiteX13" fmla="*/ 655434 w 1049612"/>
                <a:gd name="connsiteY13" fmla="*/ 1478165 h 1606502"/>
                <a:gd name="connsiteX14" fmla="*/ 703560 w 1049612"/>
                <a:gd name="connsiteY14" fmla="*/ 1478165 h 1606502"/>
                <a:gd name="connsiteX15" fmla="*/ 655434 w 1049612"/>
                <a:gd name="connsiteY15" fmla="*/ 1326911 h 1606502"/>
                <a:gd name="connsiteX16" fmla="*/ 524806 w 1049612"/>
                <a:gd name="connsiteY16" fmla="*/ 1152740 h 1606502"/>
                <a:gd name="connsiteX17" fmla="*/ 449179 w 1049612"/>
                <a:gd name="connsiteY17" fmla="*/ 1116072 h 1606502"/>
                <a:gd name="connsiteX18" fmla="*/ 359801 w 1049612"/>
                <a:gd name="connsiteY18" fmla="*/ 987735 h 1606502"/>
                <a:gd name="connsiteX19" fmla="*/ 295633 w 1049612"/>
                <a:gd name="connsiteY19" fmla="*/ 834189 h 1606502"/>
                <a:gd name="connsiteX20" fmla="*/ 288757 w 1049612"/>
                <a:gd name="connsiteY20" fmla="*/ 678352 h 1606502"/>
                <a:gd name="connsiteX21" fmla="*/ 391885 w 1049612"/>
                <a:gd name="connsiteY21" fmla="*/ 575224 h 1606502"/>
                <a:gd name="connsiteX22" fmla="*/ 451470 w 1049612"/>
                <a:gd name="connsiteY22" fmla="*/ 520222 h 1606502"/>
                <a:gd name="connsiteX23" fmla="*/ 577515 w 1049612"/>
                <a:gd name="connsiteY23" fmla="*/ 476680 h 1606502"/>
                <a:gd name="connsiteX24" fmla="*/ 662309 w 1049612"/>
                <a:gd name="connsiteY24" fmla="*/ 444595 h 1606502"/>
                <a:gd name="connsiteX25" fmla="*/ 719603 w 1049612"/>
                <a:gd name="connsiteY25" fmla="*/ 275007 h 1606502"/>
                <a:gd name="connsiteX26" fmla="*/ 841064 w 1049612"/>
                <a:gd name="connsiteY26" fmla="*/ 295633 h 1606502"/>
                <a:gd name="connsiteX27" fmla="*/ 905233 w 1049612"/>
                <a:gd name="connsiteY27" fmla="*/ 288758 h 1606502"/>
                <a:gd name="connsiteX28" fmla="*/ 999194 w 1049612"/>
                <a:gd name="connsiteY28" fmla="*/ 222298 h 1606502"/>
                <a:gd name="connsiteX29" fmla="*/ 1047320 w 1049612"/>
                <a:gd name="connsiteY29" fmla="*/ 148962 h 1606502"/>
                <a:gd name="connsiteX30" fmla="*/ 1047320 w 1049612"/>
                <a:gd name="connsiteY30" fmla="*/ 36668 h 1606502"/>
                <a:gd name="connsiteX31" fmla="*/ 1049612 w 1049612"/>
                <a:gd name="connsiteY31" fmla="*/ 0 h 1606502"/>
                <a:gd name="connsiteX32" fmla="*/ 990027 w 1049612"/>
                <a:gd name="connsiteY32" fmla="*/ 18334 h 1606502"/>
                <a:gd name="connsiteX33" fmla="*/ 935025 w 1049612"/>
                <a:gd name="connsiteY33" fmla="*/ 148962 h 1606502"/>
                <a:gd name="connsiteX34" fmla="*/ 799813 w 1049612"/>
                <a:gd name="connsiteY34" fmla="*/ 222298 h 1606502"/>
                <a:gd name="connsiteX35" fmla="*/ 705852 w 1049612"/>
                <a:gd name="connsiteY35" fmla="*/ 249798 h 1606502"/>
                <a:gd name="connsiteX36" fmla="*/ 536264 w 1049612"/>
                <a:gd name="connsiteY36" fmla="*/ 330009 h 1606502"/>
                <a:gd name="connsiteX37" fmla="*/ 435428 w 1049612"/>
                <a:gd name="connsiteY37" fmla="*/ 435428 h 1606502"/>
                <a:gd name="connsiteX38" fmla="*/ 389594 w 1049612"/>
                <a:gd name="connsiteY38" fmla="*/ 472096 h 1606502"/>
                <a:gd name="connsiteX0" fmla="*/ 389594 w 1049612"/>
                <a:gd name="connsiteY0" fmla="*/ 472096 h 1606502"/>
                <a:gd name="connsiteX1" fmla="*/ 4583 w 1049612"/>
                <a:gd name="connsiteY1" fmla="*/ 712728 h 1606502"/>
                <a:gd name="connsiteX2" fmla="*/ 0 w 1049612"/>
                <a:gd name="connsiteY2" fmla="*/ 756271 h 1606502"/>
                <a:gd name="connsiteX3" fmla="*/ 34376 w 1049612"/>
                <a:gd name="connsiteY3" fmla="*/ 868565 h 1606502"/>
                <a:gd name="connsiteX4" fmla="*/ 13750 w 1049612"/>
                <a:gd name="connsiteY4" fmla="*/ 964818 h 1606502"/>
                <a:gd name="connsiteX5" fmla="*/ 43542 w 1049612"/>
                <a:gd name="connsiteY5" fmla="*/ 1024403 h 1606502"/>
                <a:gd name="connsiteX6" fmla="*/ 91669 w 1049612"/>
                <a:gd name="connsiteY6" fmla="*/ 1031278 h 1606502"/>
                <a:gd name="connsiteX7" fmla="*/ 155837 w 1049612"/>
                <a:gd name="connsiteY7" fmla="*/ 1258159 h 1606502"/>
                <a:gd name="connsiteX8" fmla="*/ 208547 w 1049612"/>
                <a:gd name="connsiteY8" fmla="*/ 1336078 h 1606502"/>
                <a:gd name="connsiteX9" fmla="*/ 350634 w 1049612"/>
                <a:gd name="connsiteY9" fmla="*/ 1498791 h 1606502"/>
                <a:gd name="connsiteX10" fmla="*/ 513347 w 1049612"/>
                <a:gd name="connsiteY10" fmla="*/ 1551501 h 1606502"/>
                <a:gd name="connsiteX11" fmla="*/ 627933 w 1049612"/>
                <a:gd name="connsiteY11" fmla="*/ 1606502 h 1606502"/>
                <a:gd name="connsiteX12" fmla="*/ 655434 w 1049612"/>
                <a:gd name="connsiteY12" fmla="*/ 1478165 h 1606502"/>
                <a:gd name="connsiteX13" fmla="*/ 703560 w 1049612"/>
                <a:gd name="connsiteY13" fmla="*/ 1478165 h 1606502"/>
                <a:gd name="connsiteX14" fmla="*/ 655434 w 1049612"/>
                <a:gd name="connsiteY14" fmla="*/ 1326911 h 1606502"/>
                <a:gd name="connsiteX15" fmla="*/ 524806 w 1049612"/>
                <a:gd name="connsiteY15" fmla="*/ 1152740 h 1606502"/>
                <a:gd name="connsiteX16" fmla="*/ 449179 w 1049612"/>
                <a:gd name="connsiteY16" fmla="*/ 1116072 h 1606502"/>
                <a:gd name="connsiteX17" fmla="*/ 359801 w 1049612"/>
                <a:gd name="connsiteY17" fmla="*/ 987735 h 1606502"/>
                <a:gd name="connsiteX18" fmla="*/ 295633 w 1049612"/>
                <a:gd name="connsiteY18" fmla="*/ 834189 h 1606502"/>
                <a:gd name="connsiteX19" fmla="*/ 288757 w 1049612"/>
                <a:gd name="connsiteY19" fmla="*/ 678352 h 1606502"/>
                <a:gd name="connsiteX20" fmla="*/ 391885 w 1049612"/>
                <a:gd name="connsiteY20" fmla="*/ 575224 h 1606502"/>
                <a:gd name="connsiteX21" fmla="*/ 451470 w 1049612"/>
                <a:gd name="connsiteY21" fmla="*/ 520222 h 1606502"/>
                <a:gd name="connsiteX22" fmla="*/ 577515 w 1049612"/>
                <a:gd name="connsiteY22" fmla="*/ 476680 h 1606502"/>
                <a:gd name="connsiteX23" fmla="*/ 662309 w 1049612"/>
                <a:gd name="connsiteY23" fmla="*/ 444595 h 1606502"/>
                <a:gd name="connsiteX24" fmla="*/ 719603 w 1049612"/>
                <a:gd name="connsiteY24" fmla="*/ 275007 h 1606502"/>
                <a:gd name="connsiteX25" fmla="*/ 841064 w 1049612"/>
                <a:gd name="connsiteY25" fmla="*/ 295633 h 1606502"/>
                <a:gd name="connsiteX26" fmla="*/ 905233 w 1049612"/>
                <a:gd name="connsiteY26" fmla="*/ 288758 h 1606502"/>
                <a:gd name="connsiteX27" fmla="*/ 999194 w 1049612"/>
                <a:gd name="connsiteY27" fmla="*/ 222298 h 1606502"/>
                <a:gd name="connsiteX28" fmla="*/ 1047320 w 1049612"/>
                <a:gd name="connsiteY28" fmla="*/ 148962 h 1606502"/>
                <a:gd name="connsiteX29" fmla="*/ 1047320 w 1049612"/>
                <a:gd name="connsiteY29" fmla="*/ 36668 h 1606502"/>
                <a:gd name="connsiteX30" fmla="*/ 1049612 w 1049612"/>
                <a:gd name="connsiteY30" fmla="*/ 0 h 1606502"/>
                <a:gd name="connsiteX31" fmla="*/ 990027 w 1049612"/>
                <a:gd name="connsiteY31" fmla="*/ 18334 h 1606502"/>
                <a:gd name="connsiteX32" fmla="*/ 935025 w 1049612"/>
                <a:gd name="connsiteY32" fmla="*/ 148962 h 1606502"/>
                <a:gd name="connsiteX33" fmla="*/ 799813 w 1049612"/>
                <a:gd name="connsiteY33" fmla="*/ 222298 h 1606502"/>
                <a:gd name="connsiteX34" fmla="*/ 705852 w 1049612"/>
                <a:gd name="connsiteY34" fmla="*/ 249798 h 1606502"/>
                <a:gd name="connsiteX35" fmla="*/ 536264 w 1049612"/>
                <a:gd name="connsiteY35" fmla="*/ 330009 h 1606502"/>
                <a:gd name="connsiteX36" fmla="*/ 435428 w 1049612"/>
                <a:gd name="connsiteY36" fmla="*/ 435428 h 1606502"/>
                <a:gd name="connsiteX37" fmla="*/ 389594 w 1049612"/>
                <a:gd name="connsiteY37" fmla="*/ 472096 h 1606502"/>
                <a:gd name="connsiteX0" fmla="*/ 389594 w 1049612"/>
                <a:gd name="connsiteY0" fmla="*/ 472096 h 1606502"/>
                <a:gd name="connsiteX1" fmla="*/ 0 w 1049612"/>
                <a:gd name="connsiteY1" fmla="*/ 756271 h 1606502"/>
                <a:gd name="connsiteX2" fmla="*/ 34376 w 1049612"/>
                <a:gd name="connsiteY2" fmla="*/ 868565 h 1606502"/>
                <a:gd name="connsiteX3" fmla="*/ 13750 w 1049612"/>
                <a:gd name="connsiteY3" fmla="*/ 964818 h 1606502"/>
                <a:gd name="connsiteX4" fmla="*/ 43542 w 1049612"/>
                <a:gd name="connsiteY4" fmla="*/ 1024403 h 1606502"/>
                <a:gd name="connsiteX5" fmla="*/ 91669 w 1049612"/>
                <a:gd name="connsiteY5" fmla="*/ 1031278 h 1606502"/>
                <a:gd name="connsiteX6" fmla="*/ 155837 w 1049612"/>
                <a:gd name="connsiteY6" fmla="*/ 1258159 h 1606502"/>
                <a:gd name="connsiteX7" fmla="*/ 208547 w 1049612"/>
                <a:gd name="connsiteY7" fmla="*/ 1336078 h 1606502"/>
                <a:gd name="connsiteX8" fmla="*/ 350634 w 1049612"/>
                <a:gd name="connsiteY8" fmla="*/ 1498791 h 1606502"/>
                <a:gd name="connsiteX9" fmla="*/ 513347 w 1049612"/>
                <a:gd name="connsiteY9" fmla="*/ 1551501 h 1606502"/>
                <a:gd name="connsiteX10" fmla="*/ 627933 w 1049612"/>
                <a:gd name="connsiteY10" fmla="*/ 1606502 h 1606502"/>
                <a:gd name="connsiteX11" fmla="*/ 655434 w 1049612"/>
                <a:gd name="connsiteY11" fmla="*/ 1478165 h 1606502"/>
                <a:gd name="connsiteX12" fmla="*/ 703560 w 1049612"/>
                <a:gd name="connsiteY12" fmla="*/ 1478165 h 1606502"/>
                <a:gd name="connsiteX13" fmla="*/ 655434 w 1049612"/>
                <a:gd name="connsiteY13" fmla="*/ 1326911 h 1606502"/>
                <a:gd name="connsiteX14" fmla="*/ 524806 w 1049612"/>
                <a:gd name="connsiteY14" fmla="*/ 1152740 h 1606502"/>
                <a:gd name="connsiteX15" fmla="*/ 449179 w 1049612"/>
                <a:gd name="connsiteY15" fmla="*/ 1116072 h 1606502"/>
                <a:gd name="connsiteX16" fmla="*/ 359801 w 1049612"/>
                <a:gd name="connsiteY16" fmla="*/ 987735 h 1606502"/>
                <a:gd name="connsiteX17" fmla="*/ 295633 w 1049612"/>
                <a:gd name="connsiteY17" fmla="*/ 834189 h 1606502"/>
                <a:gd name="connsiteX18" fmla="*/ 288757 w 1049612"/>
                <a:gd name="connsiteY18" fmla="*/ 678352 h 1606502"/>
                <a:gd name="connsiteX19" fmla="*/ 391885 w 1049612"/>
                <a:gd name="connsiteY19" fmla="*/ 575224 h 1606502"/>
                <a:gd name="connsiteX20" fmla="*/ 451470 w 1049612"/>
                <a:gd name="connsiteY20" fmla="*/ 520222 h 1606502"/>
                <a:gd name="connsiteX21" fmla="*/ 577515 w 1049612"/>
                <a:gd name="connsiteY21" fmla="*/ 476680 h 1606502"/>
                <a:gd name="connsiteX22" fmla="*/ 662309 w 1049612"/>
                <a:gd name="connsiteY22" fmla="*/ 444595 h 1606502"/>
                <a:gd name="connsiteX23" fmla="*/ 719603 w 1049612"/>
                <a:gd name="connsiteY23" fmla="*/ 275007 h 1606502"/>
                <a:gd name="connsiteX24" fmla="*/ 841064 w 1049612"/>
                <a:gd name="connsiteY24" fmla="*/ 295633 h 1606502"/>
                <a:gd name="connsiteX25" fmla="*/ 905233 w 1049612"/>
                <a:gd name="connsiteY25" fmla="*/ 288758 h 1606502"/>
                <a:gd name="connsiteX26" fmla="*/ 999194 w 1049612"/>
                <a:gd name="connsiteY26" fmla="*/ 222298 h 1606502"/>
                <a:gd name="connsiteX27" fmla="*/ 1047320 w 1049612"/>
                <a:gd name="connsiteY27" fmla="*/ 148962 h 1606502"/>
                <a:gd name="connsiteX28" fmla="*/ 1047320 w 1049612"/>
                <a:gd name="connsiteY28" fmla="*/ 36668 h 1606502"/>
                <a:gd name="connsiteX29" fmla="*/ 1049612 w 1049612"/>
                <a:gd name="connsiteY29" fmla="*/ 0 h 1606502"/>
                <a:gd name="connsiteX30" fmla="*/ 990027 w 1049612"/>
                <a:gd name="connsiteY30" fmla="*/ 18334 h 1606502"/>
                <a:gd name="connsiteX31" fmla="*/ 935025 w 1049612"/>
                <a:gd name="connsiteY31" fmla="*/ 148962 h 1606502"/>
                <a:gd name="connsiteX32" fmla="*/ 799813 w 1049612"/>
                <a:gd name="connsiteY32" fmla="*/ 222298 h 1606502"/>
                <a:gd name="connsiteX33" fmla="*/ 705852 w 1049612"/>
                <a:gd name="connsiteY33" fmla="*/ 249798 h 1606502"/>
                <a:gd name="connsiteX34" fmla="*/ 536264 w 1049612"/>
                <a:gd name="connsiteY34" fmla="*/ 330009 h 1606502"/>
                <a:gd name="connsiteX35" fmla="*/ 435428 w 1049612"/>
                <a:gd name="connsiteY35" fmla="*/ 435428 h 1606502"/>
                <a:gd name="connsiteX36" fmla="*/ 389594 w 1049612"/>
                <a:gd name="connsiteY36" fmla="*/ 472096 h 1606502"/>
                <a:gd name="connsiteX0" fmla="*/ 375844 w 1035862"/>
                <a:gd name="connsiteY0" fmla="*/ 472096 h 1606502"/>
                <a:gd name="connsiteX1" fmla="*/ 20626 w 1035862"/>
                <a:gd name="connsiteY1" fmla="*/ 868565 h 1606502"/>
                <a:gd name="connsiteX2" fmla="*/ 0 w 1035862"/>
                <a:gd name="connsiteY2" fmla="*/ 964818 h 1606502"/>
                <a:gd name="connsiteX3" fmla="*/ 29792 w 1035862"/>
                <a:gd name="connsiteY3" fmla="*/ 1024403 h 1606502"/>
                <a:gd name="connsiteX4" fmla="*/ 77919 w 1035862"/>
                <a:gd name="connsiteY4" fmla="*/ 1031278 h 1606502"/>
                <a:gd name="connsiteX5" fmla="*/ 142087 w 1035862"/>
                <a:gd name="connsiteY5" fmla="*/ 1258159 h 1606502"/>
                <a:gd name="connsiteX6" fmla="*/ 194797 w 1035862"/>
                <a:gd name="connsiteY6" fmla="*/ 1336078 h 1606502"/>
                <a:gd name="connsiteX7" fmla="*/ 336884 w 1035862"/>
                <a:gd name="connsiteY7" fmla="*/ 1498791 h 1606502"/>
                <a:gd name="connsiteX8" fmla="*/ 499597 w 1035862"/>
                <a:gd name="connsiteY8" fmla="*/ 1551501 h 1606502"/>
                <a:gd name="connsiteX9" fmla="*/ 614183 w 1035862"/>
                <a:gd name="connsiteY9" fmla="*/ 1606502 h 1606502"/>
                <a:gd name="connsiteX10" fmla="*/ 641684 w 1035862"/>
                <a:gd name="connsiteY10" fmla="*/ 1478165 h 1606502"/>
                <a:gd name="connsiteX11" fmla="*/ 689810 w 1035862"/>
                <a:gd name="connsiteY11" fmla="*/ 1478165 h 1606502"/>
                <a:gd name="connsiteX12" fmla="*/ 641684 w 1035862"/>
                <a:gd name="connsiteY12" fmla="*/ 1326911 h 1606502"/>
                <a:gd name="connsiteX13" fmla="*/ 511056 w 1035862"/>
                <a:gd name="connsiteY13" fmla="*/ 1152740 h 1606502"/>
                <a:gd name="connsiteX14" fmla="*/ 435429 w 1035862"/>
                <a:gd name="connsiteY14" fmla="*/ 1116072 h 1606502"/>
                <a:gd name="connsiteX15" fmla="*/ 346051 w 1035862"/>
                <a:gd name="connsiteY15" fmla="*/ 987735 h 1606502"/>
                <a:gd name="connsiteX16" fmla="*/ 281883 w 1035862"/>
                <a:gd name="connsiteY16" fmla="*/ 834189 h 1606502"/>
                <a:gd name="connsiteX17" fmla="*/ 275007 w 1035862"/>
                <a:gd name="connsiteY17" fmla="*/ 678352 h 1606502"/>
                <a:gd name="connsiteX18" fmla="*/ 378135 w 1035862"/>
                <a:gd name="connsiteY18" fmla="*/ 575224 h 1606502"/>
                <a:gd name="connsiteX19" fmla="*/ 437720 w 1035862"/>
                <a:gd name="connsiteY19" fmla="*/ 520222 h 1606502"/>
                <a:gd name="connsiteX20" fmla="*/ 563765 w 1035862"/>
                <a:gd name="connsiteY20" fmla="*/ 476680 h 1606502"/>
                <a:gd name="connsiteX21" fmla="*/ 648559 w 1035862"/>
                <a:gd name="connsiteY21" fmla="*/ 444595 h 1606502"/>
                <a:gd name="connsiteX22" fmla="*/ 705853 w 1035862"/>
                <a:gd name="connsiteY22" fmla="*/ 275007 h 1606502"/>
                <a:gd name="connsiteX23" fmla="*/ 827314 w 1035862"/>
                <a:gd name="connsiteY23" fmla="*/ 295633 h 1606502"/>
                <a:gd name="connsiteX24" fmla="*/ 891483 w 1035862"/>
                <a:gd name="connsiteY24" fmla="*/ 288758 h 1606502"/>
                <a:gd name="connsiteX25" fmla="*/ 985444 w 1035862"/>
                <a:gd name="connsiteY25" fmla="*/ 222298 h 1606502"/>
                <a:gd name="connsiteX26" fmla="*/ 1033570 w 1035862"/>
                <a:gd name="connsiteY26" fmla="*/ 148962 h 1606502"/>
                <a:gd name="connsiteX27" fmla="*/ 1033570 w 1035862"/>
                <a:gd name="connsiteY27" fmla="*/ 36668 h 1606502"/>
                <a:gd name="connsiteX28" fmla="*/ 1035862 w 1035862"/>
                <a:gd name="connsiteY28" fmla="*/ 0 h 1606502"/>
                <a:gd name="connsiteX29" fmla="*/ 976277 w 1035862"/>
                <a:gd name="connsiteY29" fmla="*/ 18334 h 1606502"/>
                <a:gd name="connsiteX30" fmla="*/ 921275 w 1035862"/>
                <a:gd name="connsiteY30" fmla="*/ 148962 h 1606502"/>
                <a:gd name="connsiteX31" fmla="*/ 786063 w 1035862"/>
                <a:gd name="connsiteY31" fmla="*/ 222298 h 1606502"/>
                <a:gd name="connsiteX32" fmla="*/ 692102 w 1035862"/>
                <a:gd name="connsiteY32" fmla="*/ 249798 h 1606502"/>
                <a:gd name="connsiteX33" fmla="*/ 522514 w 1035862"/>
                <a:gd name="connsiteY33" fmla="*/ 330009 h 1606502"/>
                <a:gd name="connsiteX34" fmla="*/ 421678 w 1035862"/>
                <a:gd name="connsiteY34" fmla="*/ 435428 h 1606502"/>
                <a:gd name="connsiteX35" fmla="*/ 375844 w 1035862"/>
                <a:gd name="connsiteY35" fmla="*/ 472096 h 1606502"/>
                <a:gd name="connsiteX0" fmla="*/ 375844 w 1035862"/>
                <a:gd name="connsiteY0" fmla="*/ 472096 h 1606502"/>
                <a:gd name="connsiteX1" fmla="*/ 230176 w 1035862"/>
                <a:gd name="connsiteY1" fmla="*/ 673302 h 1606502"/>
                <a:gd name="connsiteX2" fmla="*/ 0 w 1035862"/>
                <a:gd name="connsiteY2" fmla="*/ 964818 h 1606502"/>
                <a:gd name="connsiteX3" fmla="*/ 29792 w 1035862"/>
                <a:gd name="connsiteY3" fmla="*/ 1024403 h 1606502"/>
                <a:gd name="connsiteX4" fmla="*/ 77919 w 1035862"/>
                <a:gd name="connsiteY4" fmla="*/ 1031278 h 1606502"/>
                <a:gd name="connsiteX5" fmla="*/ 142087 w 1035862"/>
                <a:gd name="connsiteY5" fmla="*/ 1258159 h 1606502"/>
                <a:gd name="connsiteX6" fmla="*/ 194797 w 1035862"/>
                <a:gd name="connsiteY6" fmla="*/ 1336078 h 1606502"/>
                <a:gd name="connsiteX7" fmla="*/ 336884 w 1035862"/>
                <a:gd name="connsiteY7" fmla="*/ 1498791 h 1606502"/>
                <a:gd name="connsiteX8" fmla="*/ 499597 w 1035862"/>
                <a:gd name="connsiteY8" fmla="*/ 1551501 h 1606502"/>
                <a:gd name="connsiteX9" fmla="*/ 614183 w 1035862"/>
                <a:gd name="connsiteY9" fmla="*/ 1606502 h 1606502"/>
                <a:gd name="connsiteX10" fmla="*/ 641684 w 1035862"/>
                <a:gd name="connsiteY10" fmla="*/ 1478165 h 1606502"/>
                <a:gd name="connsiteX11" fmla="*/ 689810 w 1035862"/>
                <a:gd name="connsiteY11" fmla="*/ 1478165 h 1606502"/>
                <a:gd name="connsiteX12" fmla="*/ 641684 w 1035862"/>
                <a:gd name="connsiteY12" fmla="*/ 1326911 h 1606502"/>
                <a:gd name="connsiteX13" fmla="*/ 511056 w 1035862"/>
                <a:gd name="connsiteY13" fmla="*/ 1152740 h 1606502"/>
                <a:gd name="connsiteX14" fmla="*/ 435429 w 1035862"/>
                <a:gd name="connsiteY14" fmla="*/ 1116072 h 1606502"/>
                <a:gd name="connsiteX15" fmla="*/ 346051 w 1035862"/>
                <a:gd name="connsiteY15" fmla="*/ 987735 h 1606502"/>
                <a:gd name="connsiteX16" fmla="*/ 281883 w 1035862"/>
                <a:gd name="connsiteY16" fmla="*/ 834189 h 1606502"/>
                <a:gd name="connsiteX17" fmla="*/ 275007 w 1035862"/>
                <a:gd name="connsiteY17" fmla="*/ 678352 h 1606502"/>
                <a:gd name="connsiteX18" fmla="*/ 378135 w 1035862"/>
                <a:gd name="connsiteY18" fmla="*/ 575224 h 1606502"/>
                <a:gd name="connsiteX19" fmla="*/ 437720 w 1035862"/>
                <a:gd name="connsiteY19" fmla="*/ 520222 h 1606502"/>
                <a:gd name="connsiteX20" fmla="*/ 563765 w 1035862"/>
                <a:gd name="connsiteY20" fmla="*/ 476680 h 1606502"/>
                <a:gd name="connsiteX21" fmla="*/ 648559 w 1035862"/>
                <a:gd name="connsiteY21" fmla="*/ 444595 h 1606502"/>
                <a:gd name="connsiteX22" fmla="*/ 705853 w 1035862"/>
                <a:gd name="connsiteY22" fmla="*/ 275007 h 1606502"/>
                <a:gd name="connsiteX23" fmla="*/ 827314 w 1035862"/>
                <a:gd name="connsiteY23" fmla="*/ 295633 h 1606502"/>
                <a:gd name="connsiteX24" fmla="*/ 891483 w 1035862"/>
                <a:gd name="connsiteY24" fmla="*/ 288758 h 1606502"/>
                <a:gd name="connsiteX25" fmla="*/ 985444 w 1035862"/>
                <a:gd name="connsiteY25" fmla="*/ 222298 h 1606502"/>
                <a:gd name="connsiteX26" fmla="*/ 1033570 w 1035862"/>
                <a:gd name="connsiteY26" fmla="*/ 148962 h 1606502"/>
                <a:gd name="connsiteX27" fmla="*/ 1033570 w 1035862"/>
                <a:gd name="connsiteY27" fmla="*/ 36668 h 1606502"/>
                <a:gd name="connsiteX28" fmla="*/ 1035862 w 1035862"/>
                <a:gd name="connsiteY28" fmla="*/ 0 h 1606502"/>
                <a:gd name="connsiteX29" fmla="*/ 976277 w 1035862"/>
                <a:gd name="connsiteY29" fmla="*/ 18334 h 1606502"/>
                <a:gd name="connsiteX30" fmla="*/ 921275 w 1035862"/>
                <a:gd name="connsiteY30" fmla="*/ 148962 h 1606502"/>
                <a:gd name="connsiteX31" fmla="*/ 786063 w 1035862"/>
                <a:gd name="connsiteY31" fmla="*/ 222298 h 1606502"/>
                <a:gd name="connsiteX32" fmla="*/ 692102 w 1035862"/>
                <a:gd name="connsiteY32" fmla="*/ 249798 h 1606502"/>
                <a:gd name="connsiteX33" fmla="*/ 522514 w 1035862"/>
                <a:gd name="connsiteY33" fmla="*/ 330009 h 1606502"/>
                <a:gd name="connsiteX34" fmla="*/ 421678 w 1035862"/>
                <a:gd name="connsiteY34" fmla="*/ 435428 h 1606502"/>
                <a:gd name="connsiteX35" fmla="*/ 375844 w 1035862"/>
                <a:gd name="connsiteY35" fmla="*/ 472096 h 1606502"/>
                <a:gd name="connsiteX0" fmla="*/ 346052 w 1006070"/>
                <a:gd name="connsiteY0" fmla="*/ 472096 h 1606502"/>
                <a:gd name="connsiteX1" fmla="*/ 200384 w 1006070"/>
                <a:gd name="connsiteY1" fmla="*/ 673302 h 1606502"/>
                <a:gd name="connsiteX2" fmla="*/ 176583 w 1006070"/>
                <a:gd name="connsiteY2" fmla="*/ 828293 h 1606502"/>
                <a:gd name="connsiteX3" fmla="*/ 0 w 1006070"/>
                <a:gd name="connsiteY3" fmla="*/ 1024403 h 1606502"/>
                <a:gd name="connsiteX4" fmla="*/ 48127 w 1006070"/>
                <a:gd name="connsiteY4" fmla="*/ 1031278 h 1606502"/>
                <a:gd name="connsiteX5" fmla="*/ 112295 w 1006070"/>
                <a:gd name="connsiteY5" fmla="*/ 1258159 h 1606502"/>
                <a:gd name="connsiteX6" fmla="*/ 165005 w 1006070"/>
                <a:gd name="connsiteY6" fmla="*/ 1336078 h 1606502"/>
                <a:gd name="connsiteX7" fmla="*/ 307092 w 1006070"/>
                <a:gd name="connsiteY7" fmla="*/ 1498791 h 1606502"/>
                <a:gd name="connsiteX8" fmla="*/ 469805 w 1006070"/>
                <a:gd name="connsiteY8" fmla="*/ 1551501 h 1606502"/>
                <a:gd name="connsiteX9" fmla="*/ 584391 w 1006070"/>
                <a:gd name="connsiteY9" fmla="*/ 1606502 h 1606502"/>
                <a:gd name="connsiteX10" fmla="*/ 611892 w 1006070"/>
                <a:gd name="connsiteY10" fmla="*/ 1478165 h 1606502"/>
                <a:gd name="connsiteX11" fmla="*/ 660018 w 1006070"/>
                <a:gd name="connsiteY11" fmla="*/ 1478165 h 1606502"/>
                <a:gd name="connsiteX12" fmla="*/ 611892 w 1006070"/>
                <a:gd name="connsiteY12" fmla="*/ 1326911 h 1606502"/>
                <a:gd name="connsiteX13" fmla="*/ 481264 w 1006070"/>
                <a:gd name="connsiteY13" fmla="*/ 1152740 h 1606502"/>
                <a:gd name="connsiteX14" fmla="*/ 405637 w 1006070"/>
                <a:gd name="connsiteY14" fmla="*/ 1116072 h 1606502"/>
                <a:gd name="connsiteX15" fmla="*/ 316259 w 1006070"/>
                <a:gd name="connsiteY15" fmla="*/ 987735 h 1606502"/>
                <a:gd name="connsiteX16" fmla="*/ 252091 w 1006070"/>
                <a:gd name="connsiteY16" fmla="*/ 834189 h 1606502"/>
                <a:gd name="connsiteX17" fmla="*/ 245215 w 1006070"/>
                <a:gd name="connsiteY17" fmla="*/ 678352 h 1606502"/>
                <a:gd name="connsiteX18" fmla="*/ 348343 w 1006070"/>
                <a:gd name="connsiteY18" fmla="*/ 575224 h 1606502"/>
                <a:gd name="connsiteX19" fmla="*/ 407928 w 1006070"/>
                <a:gd name="connsiteY19" fmla="*/ 520222 h 1606502"/>
                <a:gd name="connsiteX20" fmla="*/ 533973 w 1006070"/>
                <a:gd name="connsiteY20" fmla="*/ 476680 h 1606502"/>
                <a:gd name="connsiteX21" fmla="*/ 618767 w 1006070"/>
                <a:gd name="connsiteY21" fmla="*/ 444595 h 1606502"/>
                <a:gd name="connsiteX22" fmla="*/ 676061 w 1006070"/>
                <a:gd name="connsiteY22" fmla="*/ 275007 h 1606502"/>
                <a:gd name="connsiteX23" fmla="*/ 797522 w 1006070"/>
                <a:gd name="connsiteY23" fmla="*/ 295633 h 1606502"/>
                <a:gd name="connsiteX24" fmla="*/ 861691 w 1006070"/>
                <a:gd name="connsiteY24" fmla="*/ 288758 h 1606502"/>
                <a:gd name="connsiteX25" fmla="*/ 955652 w 1006070"/>
                <a:gd name="connsiteY25" fmla="*/ 222298 h 1606502"/>
                <a:gd name="connsiteX26" fmla="*/ 1003778 w 1006070"/>
                <a:gd name="connsiteY26" fmla="*/ 148962 h 1606502"/>
                <a:gd name="connsiteX27" fmla="*/ 1003778 w 1006070"/>
                <a:gd name="connsiteY27" fmla="*/ 36668 h 1606502"/>
                <a:gd name="connsiteX28" fmla="*/ 1006070 w 1006070"/>
                <a:gd name="connsiteY28" fmla="*/ 0 h 1606502"/>
                <a:gd name="connsiteX29" fmla="*/ 946485 w 1006070"/>
                <a:gd name="connsiteY29" fmla="*/ 18334 h 1606502"/>
                <a:gd name="connsiteX30" fmla="*/ 891483 w 1006070"/>
                <a:gd name="connsiteY30" fmla="*/ 148962 h 1606502"/>
                <a:gd name="connsiteX31" fmla="*/ 756271 w 1006070"/>
                <a:gd name="connsiteY31" fmla="*/ 222298 h 1606502"/>
                <a:gd name="connsiteX32" fmla="*/ 662310 w 1006070"/>
                <a:gd name="connsiteY32" fmla="*/ 249798 h 1606502"/>
                <a:gd name="connsiteX33" fmla="*/ 492722 w 1006070"/>
                <a:gd name="connsiteY33" fmla="*/ 330009 h 1606502"/>
                <a:gd name="connsiteX34" fmla="*/ 391886 w 1006070"/>
                <a:gd name="connsiteY34" fmla="*/ 435428 h 1606502"/>
                <a:gd name="connsiteX35" fmla="*/ 346052 w 1006070"/>
                <a:gd name="connsiteY35" fmla="*/ 472096 h 1606502"/>
                <a:gd name="connsiteX0" fmla="*/ 297925 w 957943"/>
                <a:gd name="connsiteY0" fmla="*/ 472096 h 1606502"/>
                <a:gd name="connsiteX1" fmla="*/ 152257 w 957943"/>
                <a:gd name="connsiteY1" fmla="*/ 673302 h 1606502"/>
                <a:gd name="connsiteX2" fmla="*/ 128456 w 957943"/>
                <a:gd name="connsiteY2" fmla="*/ 828293 h 1606502"/>
                <a:gd name="connsiteX3" fmla="*/ 28073 w 957943"/>
                <a:gd name="connsiteY3" fmla="*/ 997415 h 1606502"/>
                <a:gd name="connsiteX4" fmla="*/ 0 w 957943"/>
                <a:gd name="connsiteY4" fmla="*/ 1031278 h 1606502"/>
                <a:gd name="connsiteX5" fmla="*/ 64168 w 957943"/>
                <a:gd name="connsiteY5" fmla="*/ 1258159 h 1606502"/>
                <a:gd name="connsiteX6" fmla="*/ 116878 w 957943"/>
                <a:gd name="connsiteY6" fmla="*/ 1336078 h 1606502"/>
                <a:gd name="connsiteX7" fmla="*/ 258965 w 957943"/>
                <a:gd name="connsiteY7" fmla="*/ 1498791 h 1606502"/>
                <a:gd name="connsiteX8" fmla="*/ 421678 w 957943"/>
                <a:gd name="connsiteY8" fmla="*/ 1551501 h 1606502"/>
                <a:gd name="connsiteX9" fmla="*/ 536264 w 957943"/>
                <a:gd name="connsiteY9" fmla="*/ 1606502 h 1606502"/>
                <a:gd name="connsiteX10" fmla="*/ 563765 w 957943"/>
                <a:gd name="connsiteY10" fmla="*/ 1478165 h 1606502"/>
                <a:gd name="connsiteX11" fmla="*/ 611891 w 957943"/>
                <a:gd name="connsiteY11" fmla="*/ 1478165 h 1606502"/>
                <a:gd name="connsiteX12" fmla="*/ 563765 w 957943"/>
                <a:gd name="connsiteY12" fmla="*/ 1326911 h 1606502"/>
                <a:gd name="connsiteX13" fmla="*/ 433137 w 957943"/>
                <a:gd name="connsiteY13" fmla="*/ 1152740 h 1606502"/>
                <a:gd name="connsiteX14" fmla="*/ 357510 w 957943"/>
                <a:gd name="connsiteY14" fmla="*/ 1116072 h 1606502"/>
                <a:gd name="connsiteX15" fmla="*/ 268132 w 957943"/>
                <a:gd name="connsiteY15" fmla="*/ 987735 h 1606502"/>
                <a:gd name="connsiteX16" fmla="*/ 203964 w 957943"/>
                <a:gd name="connsiteY16" fmla="*/ 834189 h 1606502"/>
                <a:gd name="connsiteX17" fmla="*/ 197088 w 957943"/>
                <a:gd name="connsiteY17" fmla="*/ 678352 h 1606502"/>
                <a:gd name="connsiteX18" fmla="*/ 300216 w 957943"/>
                <a:gd name="connsiteY18" fmla="*/ 575224 h 1606502"/>
                <a:gd name="connsiteX19" fmla="*/ 359801 w 957943"/>
                <a:gd name="connsiteY19" fmla="*/ 520222 h 1606502"/>
                <a:gd name="connsiteX20" fmla="*/ 485846 w 957943"/>
                <a:gd name="connsiteY20" fmla="*/ 476680 h 1606502"/>
                <a:gd name="connsiteX21" fmla="*/ 570640 w 957943"/>
                <a:gd name="connsiteY21" fmla="*/ 444595 h 1606502"/>
                <a:gd name="connsiteX22" fmla="*/ 627934 w 957943"/>
                <a:gd name="connsiteY22" fmla="*/ 275007 h 1606502"/>
                <a:gd name="connsiteX23" fmla="*/ 749395 w 957943"/>
                <a:gd name="connsiteY23" fmla="*/ 295633 h 1606502"/>
                <a:gd name="connsiteX24" fmla="*/ 813564 w 957943"/>
                <a:gd name="connsiteY24" fmla="*/ 288758 h 1606502"/>
                <a:gd name="connsiteX25" fmla="*/ 907525 w 957943"/>
                <a:gd name="connsiteY25" fmla="*/ 222298 h 1606502"/>
                <a:gd name="connsiteX26" fmla="*/ 955651 w 957943"/>
                <a:gd name="connsiteY26" fmla="*/ 148962 h 1606502"/>
                <a:gd name="connsiteX27" fmla="*/ 955651 w 957943"/>
                <a:gd name="connsiteY27" fmla="*/ 36668 h 1606502"/>
                <a:gd name="connsiteX28" fmla="*/ 957943 w 957943"/>
                <a:gd name="connsiteY28" fmla="*/ 0 h 1606502"/>
                <a:gd name="connsiteX29" fmla="*/ 898358 w 957943"/>
                <a:gd name="connsiteY29" fmla="*/ 18334 h 1606502"/>
                <a:gd name="connsiteX30" fmla="*/ 843356 w 957943"/>
                <a:gd name="connsiteY30" fmla="*/ 148962 h 1606502"/>
                <a:gd name="connsiteX31" fmla="*/ 708144 w 957943"/>
                <a:gd name="connsiteY31" fmla="*/ 222298 h 1606502"/>
                <a:gd name="connsiteX32" fmla="*/ 614183 w 957943"/>
                <a:gd name="connsiteY32" fmla="*/ 249798 h 1606502"/>
                <a:gd name="connsiteX33" fmla="*/ 444595 w 957943"/>
                <a:gd name="connsiteY33" fmla="*/ 330009 h 1606502"/>
                <a:gd name="connsiteX34" fmla="*/ 343759 w 957943"/>
                <a:gd name="connsiteY34" fmla="*/ 435428 h 1606502"/>
                <a:gd name="connsiteX35" fmla="*/ 297925 w 957943"/>
                <a:gd name="connsiteY35" fmla="*/ 472096 h 1606502"/>
                <a:gd name="connsiteX0" fmla="*/ 297925 w 957943"/>
                <a:gd name="connsiteY0" fmla="*/ 472096 h 1606502"/>
                <a:gd name="connsiteX1" fmla="*/ 152257 w 957943"/>
                <a:gd name="connsiteY1" fmla="*/ 673302 h 1606502"/>
                <a:gd name="connsiteX2" fmla="*/ 103056 w 957943"/>
                <a:gd name="connsiteY2" fmla="*/ 806068 h 1606502"/>
                <a:gd name="connsiteX3" fmla="*/ 28073 w 957943"/>
                <a:gd name="connsiteY3" fmla="*/ 997415 h 1606502"/>
                <a:gd name="connsiteX4" fmla="*/ 0 w 957943"/>
                <a:gd name="connsiteY4" fmla="*/ 1031278 h 1606502"/>
                <a:gd name="connsiteX5" fmla="*/ 64168 w 957943"/>
                <a:gd name="connsiteY5" fmla="*/ 1258159 h 1606502"/>
                <a:gd name="connsiteX6" fmla="*/ 116878 w 957943"/>
                <a:gd name="connsiteY6" fmla="*/ 1336078 h 1606502"/>
                <a:gd name="connsiteX7" fmla="*/ 258965 w 957943"/>
                <a:gd name="connsiteY7" fmla="*/ 1498791 h 1606502"/>
                <a:gd name="connsiteX8" fmla="*/ 421678 w 957943"/>
                <a:gd name="connsiteY8" fmla="*/ 1551501 h 1606502"/>
                <a:gd name="connsiteX9" fmla="*/ 536264 w 957943"/>
                <a:gd name="connsiteY9" fmla="*/ 1606502 h 1606502"/>
                <a:gd name="connsiteX10" fmla="*/ 563765 w 957943"/>
                <a:gd name="connsiteY10" fmla="*/ 1478165 h 1606502"/>
                <a:gd name="connsiteX11" fmla="*/ 611891 w 957943"/>
                <a:gd name="connsiteY11" fmla="*/ 1478165 h 1606502"/>
                <a:gd name="connsiteX12" fmla="*/ 563765 w 957943"/>
                <a:gd name="connsiteY12" fmla="*/ 1326911 h 1606502"/>
                <a:gd name="connsiteX13" fmla="*/ 433137 w 957943"/>
                <a:gd name="connsiteY13" fmla="*/ 1152740 h 1606502"/>
                <a:gd name="connsiteX14" fmla="*/ 357510 w 957943"/>
                <a:gd name="connsiteY14" fmla="*/ 1116072 h 1606502"/>
                <a:gd name="connsiteX15" fmla="*/ 268132 w 957943"/>
                <a:gd name="connsiteY15" fmla="*/ 987735 h 1606502"/>
                <a:gd name="connsiteX16" fmla="*/ 203964 w 957943"/>
                <a:gd name="connsiteY16" fmla="*/ 834189 h 1606502"/>
                <a:gd name="connsiteX17" fmla="*/ 197088 w 957943"/>
                <a:gd name="connsiteY17" fmla="*/ 678352 h 1606502"/>
                <a:gd name="connsiteX18" fmla="*/ 300216 w 957943"/>
                <a:gd name="connsiteY18" fmla="*/ 575224 h 1606502"/>
                <a:gd name="connsiteX19" fmla="*/ 359801 w 957943"/>
                <a:gd name="connsiteY19" fmla="*/ 520222 h 1606502"/>
                <a:gd name="connsiteX20" fmla="*/ 485846 w 957943"/>
                <a:gd name="connsiteY20" fmla="*/ 476680 h 1606502"/>
                <a:gd name="connsiteX21" fmla="*/ 570640 w 957943"/>
                <a:gd name="connsiteY21" fmla="*/ 444595 h 1606502"/>
                <a:gd name="connsiteX22" fmla="*/ 627934 w 957943"/>
                <a:gd name="connsiteY22" fmla="*/ 275007 h 1606502"/>
                <a:gd name="connsiteX23" fmla="*/ 749395 w 957943"/>
                <a:gd name="connsiteY23" fmla="*/ 295633 h 1606502"/>
                <a:gd name="connsiteX24" fmla="*/ 813564 w 957943"/>
                <a:gd name="connsiteY24" fmla="*/ 288758 h 1606502"/>
                <a:gd name="connsiteX25" fmla="*/ 907525 w 957943"/>
                <a:gd name="connsiteY25" fmla="*/ 222298 h 1606502"/>
                <a:gd name="connsiteX26" fmla="*/ 955651 w 957943"/>
                <a:gd name="connsiteY26" fmla="*/ 148962 h 1606502"/>
                <a:gd name="connsiteX27" fmla="*/ 955651 w 957943"/>
                <a:gd name="connsiteY27" fmla="*/ 36668 h 1606502"/>
                <a:gd name="connsiteX28" fmla="*/ 957943 w 957943"/>
                <a:gd name="connsiteY28" fmla="*/ 0 h 1606502"/>
                <a:gd name="connsiteX29" fmla="*/ 898358 w 957943"/>
                <a:gd name="connsiteY29" fmla="*/ 18334 h 1606502"/>
                <a:gd name="connsiteX30" fmla="*/ 843356 w 957943"/>
                <a:gd name="connsiteY30" fmla="*/ 148962 h 1606502"/>
                <a:gd name="connsiteX31" fmla="*/ 708144 w 957943"/>
                <a:gd name="connsiteY31" fmla="*/ 222298 h 1606502"/>
                <a:gd name="connsiteX32" fmla="*/ 614183 w 957943"/>
                <a:gd name="connsiteY32" fmla="*/ 249798 h 1606502"/>
                <a:gd name="connsiteX33" fmla="*/ 444595 w 957943"/>
                <a:gd name="connsiteY33" fmla="*/ 330009 h 1606502"/>
                <a:gd name="connsiteX34" fmla="*/ 343759 w 957943"/>
                <a:gd name="connsiteY34" fmla="*/ 435428 h 1606502"/>
                <a:gd name="connsiteX35" fmla="*/ 297925 w 957943"/>
                <a:gd name="connsiteY35" fmla="*/ 472096 h 1606502"/>
                <a:gd name="connsiteX0" fmla="*/ 280463 w 940481"/>
                <a:gd name="connsiteY0" fmla="*/ 472096 h 1606502"/>
                <a:gd name="connsiteX1" fmla="*/ 134795 w 940481"/>
                <a:gd name="connsiteY1" fmla="*/ 673302 h 1606502"/>
                <a:gd name="connsiteX2" fmla="*/ 85594 w 940481"/>
                <a:gd name="connsiteY2" fmla="*/ 806068 h 1606502"/>
                <a:gd name="connsiteX3" fmla="*/ 10611 w 940481"/>
                <a:gd name="connsiteY3" fmla="*/ 997415 h 1606502"/>
                <a:gd name="connsiteX4" fmla="*/ 0 w 940481"/>
                <a:gd name="connsiteY4" fmla="*/ 1040803 h 1606502"/>
                <a:gd name="connsiteX5" fmla="*/ 46706 w 940481"/>
                <a:gd name="connsiteY5" fmla="*/ 1258159 h 1606502"/>
                <a:gd name="connsiteX6" fmla="*/ 99416 w 940481"/>
                <a:gd name="connsiteY6" fmla="*/ 1336078 h 1606502"/>
                <a:gd name="connsiteX7" fmla="*/ 241503 w 940481"/>
                <a:gd name="connsiteY7" fmla="*/ 1498791 h 1606502"/>
                <a:gd name="connsiteX8" fmla="*/ 404216 w 940481"/>
                <a:gd name="connsiteY8" fmla="*/ 1551501 h 1606502"/>
                <a:gd name="connsiteX9" fmla="*/ 518802 w 940481"/>
                <a:gd name="connsiteY9" fmla="*/ 1606502 h 1606502"/>
                <a:gd name="connsiteX10" fmla="*/ 546303 w 940481"/>
                <a:gd name="connsiteY10" fmla="*/ 1478165 h 1606502"/>
                <a:gd name="connsiteX11" fmla="*/ 594429 w 940481"/>
                <a:gd name="connsiteY11" fmla="*/ 1478165 h 1606502"/>
                <a:gd name="connsiteX12" fmla="*/ 546303 w 940481"/>
                <a:gd name="connsiteY12" fmla="*/ 1326911 h 1606502"/>
                <a:gd name="connsiteX13" fmla="*/ 415675 w 940481"/>
                <a:gd name="connsiteY13" fmla="*/ 1152740 h 1606502"/>
                <a:gd name="connsiteX14" fmla="*/ 340048 w 940481"/>
                <a:gd name="connsiteY14" fmla="*/ 1116072 h 1606502"/>
                <a:gd name="connsiteX15" fmla="*/ 250670 w 940481"/>
                <a:gd name="connsiteY15" fmla="*/ 987735 h 1606502"/>
                <a:gd name="connsiteX16" fmla="*/ 186502 w 940481"/>
                <a:gd name="connsiteY16" fmla="*/ 834189 h 1606502"/>
                <a:gd name="connsiteX17" fmla="*/ 179626 w 940481"/>
                <a:gd name="connsiteY17" fmla="*/ 678352 h 1606502"/>
                <a:gd name="connsiteX18" fmla="*/ 282754 w 940481"/>
                <a:gd name="connsiteY18" fmla="*/ 575224 h 1606502"/>
                <a:gd name="connsiteX19" fmla="*/ 342339 w 940481"/>
                <a:gd name="connsiteY19" fmla="*/ 520222 h 1606502"/>
                <a:gd name="connsiteX20" fmla="*/ 468384 w 940481"/>
                <a:gd name="connsiteY20" fmla="*/ 476680 h 1606502"/>
                <a:gd name="connsiteX21" fmla="*/ 553178 w 940481"/>
                <a:gd name="connsiteY21" fmla="*/ 444595 h 1606502"/>
                <a:gd name="connsiteX22" fmla="*/ 610472 w 940481"/>
                <a:gd name="connsiteY22" fmla="*/ 275007 h 1606502"/>
                <a:gd name="connsiteX23" fmla="*/ 731933 w 940481"/>
                <a:gd name="connsiteY23" fmla="*/ 295633 h 1606502"/>
                <a:gd name="connsiteX24" fmla="*/ 796102 w 940481"/>
                <a:gd name="connsiteY24" fmla="*/ 288758 h 1606502"/>
                <a:gd name="connsiteX25" fmla="*/ 890063 w 940481"/>
                <a:gd name="connsiteY25" fmla="*/ 222298 h 1606502"/>
                <a:gd name="connsiteX26" fmla="*/ 938189 w 940481"/>
                <a:gd name="connsiteY26" fmla="*/ 148962 h 1606502"/>
                <a:gd name="connsiteX27" fmla="*/ 938189 w 940481"/>
                <a:gd name="connsiteY27" fmla="*/ 36668 h 1606502"/>
                <a:gd name="connsiteX28" fmla="*/ 940481 w 940481"/>
                <a:gd name="connsiteY28" fmla="*/ 0 h 1606502"/>
                <a:gd name="connsiteX29" fmla="*/ 880896 w 940481"/>
                <a:gd name="connsiteY29" fmla="*/ 18334 h 1606502"/>
                <a:gd name="connsiteX30" fmla="*/ 825894 w 940481"/>
                <a:gd name="connsiteY30" fmla="*/ 148962 h 1606502"/>
                <a:gd name="connsiteX31" fmla="*/ 690682 w 940481"/>
                <a:gd name="connsiteY31" fmla="*/ 222298 h 1606502"/>
                <a:gd name="connsiteX32" fmla="*/ 596721 w 940481"/>
                <a:gd name="connsiteY32" fmla="*/ 249798 h 1606502"/>
                <a:gd name="connsiteX33" fmla="*/ 427133 w 940481"/>
                <a:gd name="connsiteY33" fmla="*/ 330009 h 1606502"/>
                <a:gd name="connsiteX34" fmla="*/ 326297 w 940481"/>
                <a:gd name="connsiteY34" fmla="*/ 435428 h 1606502"/>
                <a:gd name="connsiteX35" fmla="*/ 280463 w 940481"/>
                <a:gd name="connsiteY35" fmla="*/ 472096 h 1606502"/>
                <a:gd name="connsiteX0" fmla="*/ 324913 w 940481"/>
                <a:gd name="connsiteY0" fmla="*/ 459396 h 1606502"/>
                <a:gd name="connsiteX1" fmla="*/ 134795 w 940481"/>
                <a:gd name="connsiteY1" fmla="*/ 673302 h 1606502"/>
                <a:gd name="connsiteX2" fmla="*/ 85594 w 940481"/>
                <a:gd name="connsiteY2" fmla="*/ 806068 h 1606502"/>
                <a:gd name="connsiteX3" fmla="*/ 10611 w 940481"/>
                <a:gd name="connsiteY3" fmla="*/ 997415 h 1606502"/>
                <a:gd name="connsiteX4" fmla="*/ 0 w 940481"/>
                <a:gd name="connsiteY4" fmla="*/ 1040803 h 1606502"/>
                <a:gd name="connsiteX5" fmla="*/ 46706 w 940481"/>
                <a:gd name="connsiteY5" fmla="*/ 1258159 h 1606502"/>
                <a:gd name="connsiteX6" fmla="*/ 99416 w 940481"/>
                <a:gd name="connsiteY6" fmla="*/ 1336078 h 1606502"/>
                <a:gd name="connsiteX7" fmla="*/ 241503 w 940481"/>
                <a:gd name="connsiteY7" fmla="*/ 1498791 h 1606502"/>
                <a:gd name="connsiteX8" fmla="*/ 404216 w 940481"/>
                <a:gd name="connsiteY8" fmla="*/ 1551501 h 1606502"/>
                <a:gd name="connsiteX9" fmla="*/ 518802 w 940481"/>
                <a:gd name="connsiteY9" fmla="*/ 1606502 h 1606502"/>
                <a:gd name="connsiteX10" fmla="*/ 546303 w 940481"/>
                <a:gd name="connsiteY10" fmla="*/ 1478165 h 1606502"/>
                <a:gd name="connsiteX11" fmla="*/ 594429 w 940481"/>
                <a:gd name="connsiteY11" fmla="*/ 1478165 h 1606502"/>
                <a:gd name="connsiteX12" fmla="*/ 546303 w 940481"/>
                <a:gd name="connsiteY12" fmla="*/ 1326911 h 1606502"/>
                <a:gd name="connsiteX13" fmla="*/ 415675 w 940481"/>
                <a:gd name="connsiteY13" fmla="*/ 1152740 h 1606502"/>
                <a:gd name="connsiteX14" fmla="*/ 340048 w 940481"/>
                <a:gd name="connsiteY14" fmla="*/ 1116072 h 1606502"/>
                <a:gd name="connsiteX15" fmla="*/ 250670 w 940481"/>
                <a:gd name="connsiteY15" fmla="*/ 987735 h 1606502"/>
                <a:gd name="connsiteX16" fmla="*/ 186502 w 940481"/>
                <a:gd name="connsiteY16" fmla="*/ 834189 h 1606502"/>
                <a:gd name="connsiteX17" fmla="*/ 179626 w 940481"/>
                <a:gd name="connsiteY17" fmla="*/ 678352 h 1606502"/>
                <a:gd name="connsiteX18" fmla="*/ 282754 w 940481"/>
                <a:gd name="connsiteY18" fmla="*/ 575224 h 1606502"/>
                <a:gd name="connsiteX19" fmla="*/ 342339 w 940481"/>
                <a:gd name="connsiteY19" fmla="*/ 520222 h 1606502"/>
                <a:gd name="connsiteX20" fmla="*/ 468384 w 940481"/>
                <a:gd name="connsiteY20" fmla="*/ 476680 h 1606502"/>
                <a:gd name="connsiteX21" fmla="*/ 553178 w 940481"/>
                <a:gd name="connsiteY21" fmla="*/ 444595 h 1606502"/>
                <a:gd name="connsiteX22" fmla="*/ 610472 w 940481"/>
                <a:gd name="connsiteY22" fmla="*/ 275007 h 1606502"/>
                <a:gd name="connsiteX23" fmla="*/ 731933 w 940481"/>
                <a:gd name="connsiteY23" fmla="*/ 295633 h 1606502"/>
                <a:gd name="connsiteX24" fmla="*/ 796102 w 940481"/>
                <a:gd name="connsiteY24" fmla="*/ 288758 h 1606502"/>
                <a:gd name="connsiteX25" fmla="*/ 890063 w 940481"/>
                <a:gd name="connsiteY25" fmla="*/ 222298 h 1606502"/>
                <a:gd name="connsiteX26" fmla="*/ 938189 w 940481"/>
                <a:gd name="connsiteY26" fmla="*/ 148962 h 1606502"/>
                <a:gd name="connsiteX27" fmla="*/ 938189 w 940481"/>
                <a:gd name="connsiteY27" fmla="*/ 36668 h 1606502"/>
                <a:gd name="connsiteX28" fmla="*/ 940481 w 940481"/>
                <a:gd name="connsiteY28" fmla="*/ 0 h 1606502"/>
                <a:gd name="connsiteX29" fmla="*/ 880896 w 940481"/>
                <a:gd name="connsiteY29" fmla="*/ 18334 h 1606502"/>
                <a:gd name="connsiteX30" fmla="*/ 825894 w 940481"/>
                <a:gd name="connsiteY30" fmla="*/ 148962 h 1606502"/>
                <a:gd name="connsiteX31" fmla="*/ 690682 w 940481"/>
                <a:gd name="connsiteY31" fmla="*/ 222298 h 1606502"/>
                <a:gd name="connsiteX32" fmla="*/ 596721 w 940481"/>
                <a:gd name="connsiteY32" fmla="*/ 249798 h 1606502"/>
                <a:gd name="connsiteX33" fmla="*/ 427133 w 940481"/>
                <a:gd name="connsiteY33" fmla="*/ 330009 h 1606502"/>
                <a:gd name="connsiteX34" fmla="*/ 326297 w 940481"/>
                <a:gd name="connsiteY34" fmla="*/ 435428 h 1606502"/>
                <a:gd name="connsiteX35" fmla="*/ 324913 w 940481"/>
                <a:gd name="connsiteY35" fmla="*/ 459396 h 1606502"/>
                <a:gd name="connsiteX0" fmla="*/ 302688 w 940481"/>
                <a:gd name="connsiteY0" fmla="*/ 472096 h 1606502"/>
                <a:gd name="connsiteX1" fmla="*/ 134795 w 940481"/>
                <a:gd name="connsiteY1" fmla="*/ 673302 h 1606502"/>
                <a:gd name="connsiteX2" fmla="*/ 85594 w 940481"/>
                <a:gd name="connsiteY2" fmla="*/ 806068 h 1606502"/>
                <a:gd name="connsiteX3" fmla="*/ 10611 w 940481"/>
                <a:gd name="connsiteY3" fmla="*/ 997415 h 1606502"/>
                <a:gd name="connsiteX4" fmla="*/ 0 w 940481"/>
                <a:gd name="connsiteY4" fmla="*/ 1040803 h 1606502"/>
                <a:gd name="connsiteX5" fmla="*/ 46706 w 940481"/>
                <a:gd name="connsiteY5" fmla="*/ 1258159 h 1606502"/>
                <a:gd name="connsiteX6" fmla="*/ 99416 w 940481"/>
                <a:gd name="connsiteY6" fmla="*/ 1336078 h 1606502"/>
                <a:gd name="connsiteX7" fmla="*/ 241503 w 940481"/>
                <a:gd name="connsiteY7" fmla="*/ 1498791 h 1606502"/>
                <a:gd name="connsiteX8" fmla="*/ 404216 w 940481"/>
                <a:gd name="connsiteY8" fmla="*/ 1551501 h 1606502"/>
                <a:gd name="connsiteX9" fmla="*/ 518802 w 940481"/>
                <a:gd name="connsiteY9" fmla="*/ 1606502 h 1606502"/>
                <a:gd name="connsiteX10" fmla="*/ 546303 w 940481"/>
                <a:gd name="connsiteY10" fmla="*/ 1478165 h 1606502"/>
                <a:gd name="connsiteX11" fmla="*/ 594429 w 940481"/>
                <a:gd name="connsiteY11" fmla="*/ 1478165 h 1606502"/>
                <a:gd name="connsiteX12" fmla="*/ 546303 w 940481"/>
                <a:gd name="connsiteY12" fmla="*/ 1326911 h 1606502"/>
                <a:gd name="connsiteX13" fmla="*/ 415675 w 940481"/>
                <a:gd name="connsiteY13" fmla="*/ 1152740 h 1606502"/>
                <a:gd name="connsiteX14" fmla="*/ 340048 w 940481"/>
                <a:gd name="connsiteY14" fmla="*/ 1116072 h 1606502"/>
                <a:gd name="connsiteX15" fmla="*/ 250670 w 940481"/>
                <a:gd name="connsiteY15" fmla="*/ 987735 h 1606502"/>
                <a:gd name="connsiteX16" fmla="*/ 186502 w 940481"/>
                <a:gd name="connsiteY16" fmla="*/ 834189 h 1606502"/>
                <a:gd name="connsiteX17" fmla="*/ 179626 w 940481"/>
                <a:gd name="connsiteY17" fmla="*/ 678352 h 1606502"/>
                <a:gd name="connsiteX18" fmla="*/ 282754 w 940481"/>
                <a:gd name="connsiteY18" fmla="*/ 575224 h 1606502"/>
                <a:gd name="connsiteX19" fmla="*/ 342339 w 940481"/>
                <a:gd name="connsiteY19" fmla="*/ 520222 h 1606502"/>
                <a:gd name="connsiteX20" fmla="*/ 468384 w 940481"/>
                <a:gd name="connsiteY20" fmla="*/ 476680 h 1606502"/>
                <a:gd name="connsiteX21" fmla="*/ 553178 w 940481"/>
                <a:gd name="connsiteY21" fmla="*/ 444595 h 1606502"/>
                <a:gd name="connsiteX22" fmla="*/ 610472 w 940481"/>
                <a:gd name="connsiteY22" fmla="*/ 275007 h 1606502"/>
                <a:gd name="connsiteX23" fmla="*/ 731933 w 940481"/>
                <a:gd name="connsiteY23" fmla="*/ 295633 h 1606502"/>
                <a:gd name="connsiteX24" fmla="*/ 796102 w 940481"/>
                <a:gd name="connsiteY24" fmla="*/ 288758 h 1606502"/>
                <a:gd name="connsiteX25" fmla="*/ 890063 w 940481"/>
                <a:gd name="connsiteY25" fmla="*/ 222298 h 1606502"/>
                <a:gd name="connsiteX26" fmla="*/ 938189 w 940481"/>
                <a:gd name="connsiteY26" fmla="*/ 148962 h 1606502"/>
                <a:gd name="connsiteX27" fmla="*/ 938189 w 940481"/>
                <a:gd name="connsiteY27" fmla="*/ 36668 h 1606502"/>
                <a:gd name="connsiteX28" fmla="*/ 940481 w 940481"/>
                <a:gd name="connsiteY28" fmla="*/ 0 h 1606502"/>
                <a:gd name="connsiteX29" fmla="*/ 880896 w 940481"/>
                <a:gd name="connsiteY29" fmla="*/ 18334 h 1606502"/>
                <a:gd name="connsiteX30" fmla="*/ 825894 w 940481"/>
                <a:gd name="connsiteY30" fmla="*/ 148962 h 1606502"/>
                <a:gd name="connsiteX31" fmla="*/ 690682 w 940481"/>
                <a:gd name="connsiteY31" fmla="*/ 222298 h 1606502"/>
                <a:gd name="connsiteX32" fmla="*/ 596721 w 940481"/>
                <a:gd name="connsiteY32" fmla="*/ 249798 h 1606502"/>
                <a:gd name="connsiteX33" fmla="*/ 427133 w 940481"/>
                <a:gd name="connsiteY33" fmla="*/ 330009 h 1606502"/>
                <a:gd name="connsiteX34" fmla="*/ 326297 w 940481"/>
                <a:gd name="connsiteY34" fmla="*/ 435428 h 1606502"/>
                <a:gd name="connsiteX35" fmla="*/ 302688 w 940481"/>
                <a:gd name="connsiteY35" fmla="*/ 472096 h 1606502"/>
                <a:gd name="connsiteX0" fmla="*/ 302688 w 940481"/>
                <a:gd name="connsiteY0" fmla="*/ 472096 h 1606502"/>
                <a:gd name="connsiteX1" fmla="*/ 233506 w 940481"/>
                <a:gd name="connsiteY1" fmla="*/ 572873 h 1606502"/>
                <a:gd name="connsiteX2" fmla="*/ 134795 w 940481"/>
                <a:gd name="connsiteY2" fmla="*/ 673302 h 1606502"/>
                <a:gd name="connsiteX3" fmla="*/ 85594 w 940481"/>
                <a:gd name="connsiteY3" fmla="*/ 806068 h 1606502"/>
                <a:gd name="connsiteX4" fmla="*/ 10611 w 940481"/>
                <a:gd name="connsiteY4" fmla="*/ 997415 h 1606502"/>
                <a:gd name="connsiteX5" fmla="*/ 0 w 940481"/>
                <a:gd name="connsiteY5" fmla="*/ 1040803 h 1606502"/>
                <a:gd name="connsiteX6" fmla="*/ 46706 w 940481"/>
                <a:gd name="connsiteY6" fmla="*/ 1258159 h 1606502"/>
                <a:gd name="connsiteX7" fmla="*/ 99416 w 940481"/>
                <a:gd name="connsiteY7" fmla="*/ 1336078 h 1606502"/>
                <a:gd name="connsiteX8" fmla="*/ 241503 w 940481"/>
                <a:gd name="connsiteY8" fmla="*/ 1498791 h 1606502"/>
                <a:gd name="connsiteX9" fmla="*/ 404216 w 940481"/>
                <a:gd name="connsiteY9" fmla="*/ 1551501 h 1606502"/>
                <a:gd name="connsiteX10" fmla="*/ 518802 w 940481"/>
                <a:gd name="connsiteY10" fmla="*/ 1606502 h 1606502"/>
                <a:gd name="connsiteX11" fmla="*/ 546303 w 940481"/>
                <a:gd name="connsiteY11" fmla="*/ 1478165 h 1606502"/>
                <a:gd name="connsiteX12" fmla="*/ 594429 w 940481"/>
                <a:gd name="connsiteY12" fmla="*/ 1478165 h 1606502"/>
                <a:gd name="connsiteX13" fmla="*/ 546303 w 940481"/>
                <a:gd name="connsiteY13" fmla="*/ 1326911 h 1606502"/>
                <a:gd name="connsiteX14" fmla="*/ 415675 w 940481"/>
                <a:gd name="connsiteY14" fmla="*/ 1152740 h 1606502"/>
                <a:gd name="connsiteX15" fmla="*/ 340048 w 940481"/>
                <a:gd name="connsiteY15" fmla="*/ 1116072 h 1606502"/>
                <a:gd name="connsiteX16" fmla="*/ 250670 w 940481"/>
                <a:gd name="connsiteY16" fmla="*/ 987735 h 1606502"/>
                <a:gd name="connsiteX17" fmla="*/ 186502 w 940481"/>
                <a:gd name="connsiteY17" fmla="*/ 834189 h 1606502"/>
                <a:gd name="connsiteX18" fmla="*/ 179626 w 940481"/>
                <a:gd name="connsiteY18" fmla="*/ 678352 h 1606502"/>
                <a:gd name="connsiteX19" fmla="*/ 282754 w 940481"/>
                <a:gd name="connsiteY19" fmla="*/ 575224 h 1606502"/>
                <a:gd name="connsiteX20" fmla="*/ 342339 w 940481"/>
                <a:gd name="connsiteY20" fmla="*/ 520222 h 1606502"/>
                <a:gd name="connsiteX21" fmla="*/ 468384 w 940481"/>
                <a:gd name="connsiteY21" fmla="*/ 476680 h 1606502"/>
                <a:gd name="connsiteX22" fmla="*/ 553178 w 940481"/>
                <a:gd name="connsiteY22" fmla="*/ 444595 h 1606502"/>
                <a:gd name="connsiteX23" fmla="*/ 610472 w 940481"/>
                <a:gd name="connsiteY23" fmla="*/ 275007 h 1606502"/>
                <a:gd name="connsiteX24" fmla="*/ 731933 w 940481"/>
                <a:gd name="connsiteY24" fmla="*/ 295633 h 1606502"/>
                <a:gd name="connsiteX25" fmla="*/ 796102 w 940481"/>
                <a:gd name="connsiteY25" fmla="*/ 288758 h 1606502"/>
                <a:gd name="connsiteX26" fmla="*/ 890063 w 940481"/>
                <a:gd name="connsiteY26" fmla="*/ 222298 h 1606502"/>
                <a:gd name="connsiteX27" fmla="*/ 938189 w 940481"/>
                <a:gd name="connsiteY27" fmla="*/ 148962 h 1606502"/>
                <a:gd name="connsiteX28" fmla="*/ 938189 w 940481"/>
                <a:gd name="connsiteY28" fmla="*/ 36668 h 1606502"/>
                <a:gd name="connsiteX29" fmla="*/ 940481 w 940481"/>
                <a:gd name="connsiteY29" fmla="*/ 0 h 1606502"/>
                <a:gd name="connsiteX30" fmla="*/ 880896 w 940481"/>
                <a:gd name="connsiteY30" fmla="*/ 18334 h 1606502"/>
                <a:gd name="connsiteX31" fmla="*/ 825894 w 940481"/>
                <a:gd name="connsiteY31" fmla="*/ 148962 h 1606502"/>
                <a:gd name="connsiteX32" fmla="*/ 690682 w 940481"/>
                <a:gd name="connsiteY32" fmla="*/ 222298 h 1606502"/>
                <a:gd name="connsiteX33" fmla="*/ 596721 w 940481"/>
                <a:gd name="connsiteY33" fmla="*/ 249798 h 1606502"/>
                <a:gd name="connsiteX34" fmla="*/ 427133 w 940481"/>
                <a:gd name="connsiteY34" fmla="*/ 330009 h 1606502"/>
                <a:gd name="connsiteX35" fmla="*/ 326297 w 940481"/>
                <a:gd name="connsiteY35" fmla="*/ 435428 h 1606502"/>
                <a:gd name="connsiteX36" fmla="*/ 302688 w 940481"/>
                <a:gd name="connsiteY36" fmla="*/ 472096 h 160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40481" h="1606502">
                  <a:moveTo>
                    <a:pt x="302688" y="472096"/>
                  </a:moveTo>
                  <a:cubicBezTo>
                    <a:pt x="272748" y="505688"/>
                    <a:pt x="263446" y="539281"/>
                    <a:pt x="233506" y="572873"/>
                  </a:cubicBezTo>
                  <a:lnTo>
                    <a:pt x="134795" y="673302"/>
                  </a:lnTo>
                  <a:lnTo>
                    <a:pt x="85594" y="806068"/>
                  </a:lnTo>
                  <a:lnTo>
                    <a:pt x="10611" y="997415"/>
                  </a:lnTo>
                  <a:lnTo>
                    <a:pt x="0" y="1040803"/>
                  </a:lnTo>
                  <a:lnTo>
                    <a:pt x="46706" y="1258159"/>
                  </a:lnTo>
                  <a:lnTo>
                    <a:pt x="99416" y="1336078"/>
                  </a:lnTo>
                  <a:lnTo>
                    <a:pt x="241503" y="1498791"/>
                  </a:lnTo>
                  <a:lnTo>
                    <a:pt x="404216" y="1551501"/>
                  </a:lnTo>
                  <a:lnTo>
                    <a:pt x="518802" y="1606502"/>
                  </a:lnTo>
                  <a:lnTo>
                    <a:pt x="546303" y="1478165"/>
                  </a:lnTo>
                  <a:lnTo>
                    <a:pt x="594429" y="1478165"/>
                  </a:lnTo>
                  <a:lnTo>
                    <a:pt x="546303" y="1326911"/>
                  </a:lnTo>
                  <a:lnTo>
                    <a:pt x="415675" y="1152740"/>
                  </a:lnTo>
                  <a:lnTo>
                    <a:pt x="340048" y="1116072"/>
                  </a:lnTo>
                  <a:lnTo>
                    <a:pt x="250670" y="987735"/>
                  </a:lnTo>
                  <a:lnTo>
                    <a:pt x="186502" y="834189"/>
                  </a:lnTo>
                  <a:lnTo>
                    <a:pt x="179626" y="678352"/>
                  </a:lnTo>
                  <a:lnTo>
                    <a:pt x="282754" y="575224"/>
                  </a:lnTo>
                  <a:lnTo>
                    <a:pt x="342339" y="520222"/>
                  </a:lnTo>
                  <a:lnTo>
                    <a:pt x="468384" y="476680"/>
                  </a:lnTo>
                  <a:lnTo>
                    <a:pt x="553178" y="444595"/>
                  </a:lnTo>
                  <a:lnTo>
                    <a:pt x="610472" y="275007"/>
                  </a:lnTo>
                  <a:lnTo>
                    <a:pt x="731933" y="295633"/>
                  </a:lnTo>
                  <a:lnTo>
                    <a:pt x="796102" y="288758"/>
                  </a:lnTo>
                  <a:lnTo>
                    <a:pt x="890063" y="222298"/>
                  </a:lnTo>
                  <a:lnTo>
                    <a:pt x="938189" y="148962"/>
                  </a:lnTo>
                  <a:lnTo>
                    <a:pt x="938189" y="36668"/>
                  </a:lnTo>
                  <a:lnTo>
                    <a:pt x="940481" y="0"/>
                  </a:lnTo>
                  <a:lnTo>
                    <a:pt x="880896" y="18334"/>
                  </a:lnTo>
                  <a:lnTo>
                    <a:pt x="825894" y="148962"/>
                  </a:lnTo>
                  <a:lnTo>
                    <a:pt x="690682" y="222298"/>
                  </a:lnTo>
                  <a:lnTo>
                    <a:pt x="596721" y="249798"/>
                  </a:lnTo>
                  <a:lnTo>
                    <a:pt x="427133" y="330009"/>
                  </a:lnTo>
                  <a:lnTo>
                    <a:pt x="326297" y="435428"/>
                  </a:lnTo>
                  <a:cubicBezTo>
                    <a:pt x="325836" y="443417"/>
                    <a:pt x="303149" y="464107"/>
                    <a:pt x="302688" y="472096"/>
                  </a:cubicBezTo>
                  <a:close/>
                </a:path>
              </a:pathLst>
            </a:custGeom>
            <a:solidFill>
              <a:srgbClr val="00FF00">
                <a:alpha val="50196"/>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03655F1-0A31-4D1A-8055-FCB8FDC09D4E}"/>
                </a:ext>
              </a:extLst>
            </p:cNvPr>
            <p:cNvSpPr txBox="1"/>
            <p:nvPr/>
          </p:nvSpPr>
          <p:spPr>
            <a:xfrm>
              <a:off x="8425387" y="8893054"/>
              <a:ext cx="1558028" cy="542306"/>
            </a:xfrm>
            <a:prstGeom prst="rect">
              <a:avLst/>
            </a:prstGeom>
            <a:solidFill>
              <a:schemeClr val="bg1"/>
            </a:solidFill>
            <a:ln w="12700">
              <a:solidFill>
                <a:srgbClr val="FF0000"/>
              </a:solidFill>
              <a:prstDash val="solid"/>
            </a:ln>
          </p:spPr>
          <p:txBody>
            <a:bodyPr wrap="square" rtlCol="0">
              <a:spAutoFit/>
            </a:bodyPr>
            <a:lstStyle/>
            <a:p>
              <a:pPr algn="ctr"/>
              <a:r>
                <a:rPr kumimoji="1" lang="ja-JP" altLang="en-US" sz="800" dirty="0"/>
                <a:t>地元法人</a:t>
              </a:r>
              <a:endParaRPr kumimoji="1" lang="en-US" altLang="ja-JP" sz="800" dirty="0"/>
            </a:p>
          </p:txBody>
        </p:sp>
        <p:sp>
          <p:nvSpPr>
            <p:cNvPr id="61" name="フリーフォーム: 図形 60">
              <a:extLst>
                <a:ext uri="{FF2B5EF4-FFF2-40B4-BE49-F238E27FC236}">
                  <a16:creationId xmlns:a16="http://schemas.microsoft.com/office/drawing/2014/main" id="{237522DD-E814-4BEC-B706-C081DAAF3C50}"/>
                </a:ext>
              </a:extLst>
            </p:cNvPr>
            <p:cNvSpPr/>
            <p:nvPr/>
          </p:nvSpPr>
          <p:spPr>
            <a:xfrm>
              <a:off x="8284191" y="5506872"/>
              <a:ext cx="914400" cy="1446662"/>
            </a:xfrm>
            <a:custGeom>
              <a:avLst/>
              <a:gdLst>
                <a:gd name="connsiteX0" fmla="*/ 470848 w 914400"/>
                <a:gd name="connsiteY0" fmla="*/ 0 h 1446662"/>
                <a:gd name="connsiteX1" fmla="*/ 368490 w 914400"/>
                <a:gd name="connsiteY1" fmla="*/ 81886 h 1446662"/>
                <a:gd name="connsiteX2" fmla="*/ 334370 w 914400"/>
                <a:gd name="connsiteY2" fmla="*/ 88710 h 1446662"/>
                <a:gd name="connsiteX3" fmla="*/ 204716 w 914400"/>
                <a:gd name="connsiteY3" fmla="*/ 218364 h 1446662"/>
                <a:gd name="connsiteX4" fmla="*/ 27296 w 914400"/>
                <a:gd name="connsiteY4" fmla="*/ 375313 h 1446662"/>
                <a:gd name="connsiteX5" fmla="*/ 0 w 914400"/>
                <a:gd name="connsiteY5" fmla="*/ 477671 h 1446662"/>
                <a:gd name="connsiteX6" fmla="*/ 150125 w 914400"/>
                <a:gd name="connsiteY6" fmla="*/ 771098 h 1446662"/>
                <a:gd name="connsiteX7" fmla="*/ 307075 w 914400"/>
                <a:gd name="connsiteY7" fmla="*/ 914400 h 1446662"/>
                <a:gd name="connsiteX8" fmla="*/ 348018 w 914400"/>
                <a:gd name="connsiteY8" fmla="*/ 1078173 h 1446662"/>
                <a:gd name="connsiteX9" fmla="*/ 266131 w 914400"/>
                <a:gd name="connsiteY9" fmla="*/ 1337480 h 1446662"/>
                <a:gd name="connsiteX10" fmla="*/ 266131 w 914400"/>
                <a:gd name="connsiteY10" fmla="*/ 1446662 h 1446662"/>
                <a:gd name="connsiteX11" fmla="*/ 375313 w 914400"/>
                <a:gd name="connsiteY11" fmla="*/ 1433015 h 1446662"/>
                <a:gd name="connsiteX12" fmla="*/ 388961 w 914400"/>
                <a:gd name="connsiteY12" fmla="*/ 1385247 h 1446662"/>
                <a:gd name="connsiteX13" fmla="*/ 593678 w 914400"/>
                <a:gd name="connsiteY13" fmla="*/ 1323832 h 1446662"/>
                <a:gd name="connsiteX14" fmla="*/ 723331 w 914400"/>
                <a:gd name="connsiteY14" fmla="*/ 1337480 h 1446662"/>
                <a:gd name="connsiteX15" fmla="*/ 812042 w 914400"/>
                <a:gd name="connsiteY15" fmla="*/ 1378424 h 1446662"/>
                <a:gd name="connsiteX16" fmla="*/ 914400 w 914400"/>
                <a:gd name="connsiteY16" fmla="*/ 1419367 h 1446662"/>
                <a:gd name="connsiteX17" fmla="*/ 873457 w 914400"/>
                <a:gd name="connsiteY17" fmla="*/ 1105468 h 1446662"/>
                <a:gd name="connsiteX18" fmla="*/ 730155 w 914400"/>
                <a:gd name="connsiteY18" fmla="*/ 1030406 h 1446662"/>
                <a:gd name="connsiteX19" fmla="*/ 689212 w 914400"/>
                <a:gd name="connsiteY19" fmla="*/ 784746 h 1446662"/>
                <a:gd name="connsiteX20" fmla="*/ 566382 w 914400"/>
                <a:gd name="connsiteY20" fmla="*/ 627797 h 1446662"/>
                <a:gd name="connsiteX21" fmla="*/ 450376 w 914400"/>
                <a:gd name="connsiteY21" fmla="*/ 559558 h 1446662"/>
                <a:gd name="connsiteX22" fmla="*/ 464024 w 914400"/>
                <a:gd name="connsiteY22" fmla="*/ 368489 h 1446662"/>
                <a:gd name="connsiteX23" fmla="*/ 504967 w 914400"/>
                <a:gd name="connsiteY23" fmla="*/ 109182 h 1446662"/>
                <a:gd name="connsiteX24" fmla="*/ 470848 w 914400"/>
                <a:gd name="connsiteY24" fmla="*/ 0 h 144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14400" h="1446662">
                  <a:moveTo>
                    <a:pt x="470848" y="0"/>
                  </a:moveTo>
                  <a:lnTo>
                    <a:pt x="368490" y="81886"/>
                  </a:lnTo>
                  <a:lnTo>
                    <a:pt x="334370" y="88710"/>
                  </a:lnTo>
                  <a:lnTo>
                    <a:pt x="204716" y="218364"/>
                  </a:lnTo>
                  <a:lnTo>
                    <a:pt x="27296" y="375313"/>
                  </a:lnTo>
                  <a:lnTo>
                    <a:pt x="0" y="477671"/>
                  </a:lnTo>
                  <a:lnTo>
                    <a:pt x="150125" y="771098"/>
                  </a:lnTo>
                  <a:lnTo>
                    <a:pt x="307075" y="914400"/>
                  </a:lnTo>
                  <a:lnTo>
                    <a:pt x="348018" y="1078173"/>
                  </a:lnTo>
                  <a:lnTo>
                    <a:pt x="266131" y="1337480"/>
                  </a:lnTo>
                  <a:lnTo>
                    <a:pt x="266131" y="1446662"/>
                  </a:lnTo>
                  <a:lnTo>
                    <a:pt x="375313" y="1433015"/>
                  </a:lnTo>
                  <a:lnTo>
                    <a:pt x="388961" y="1385247"/>
                  </a:lnTo>
                  <a:lnTo>
                    <a:pt x="593678" y="1323832"/>
                  </a:lnTo>
                  <a:lnTo>
                    <a:pt x="723331" y="1337480"/>
                  </a:lnTo>
                  <a:lnTo>
                    <a:pt x="812042" y="1378424"/>
                  </a:lnTo>
                  <a:lnTo>
                    <a:pt x="914400" y="1419367"/>
                  </a:lnTo>
                  <a:lnTo>
                    <a:pt x="873457" y="1105468"/>
                  </a:lnTo>
                  <a:lnTo>
                    <a:pt x="730155" y="1030406"/>
                  </a:lnTo>
                  <a:lnTo>
                    <a:pt x="689212" y="784746"/>
                  </a:lnTo>
                  <a:lnTo>
                    <a:pt x="566382" y="627797"/>
                  </a:lnTo>
                  <a:lnTo>
                    <a:pt x="450376" y="559558"/>
                  </a:lnTo>
                  <a:lnTo>
                    <a:pt x="464024" y="368489"/>
                  </a:lnTo>
                  <a:lnTo>
                    <a:pt x="504967" y="109182"/>
                  </a:lnTo>
                  <a:lnTo>
                    <a:pt x="470848" y="0"/>
                  </a:lnTo>
                  <a:close/>
                </a:path>
              </a:pathLst>
            </a:cu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フリーフォーム: 図形 61">
              <a:extLst>
                <a:ext uri="{FF2B5EF4-FFF2-40B4-BE49-F238E27FC236}">
                  <a16:creationId xmlns:a16="http://schemas.microsoft.com/office/drawing/2014/main" id="{1098B13C-0589-4D83-9851-9E5011233BB2}"/>
                </a:ext>
              </a:extLst>
            </p:cNvPr>
            <p:cNvSpPr/>
            <p:nvPr/>
          </p:nvSpPr>
          <p:spPr>
            <a:xfrm>
              <a:off x="8591413" y="6680383"/>
              <a:ext cx="1312394" cy="674288"/>
            </a:xfrm>
            <a:custGeom>
              <a:avLst/>
              <a:gdLst>
                <a:gd name="connsiteX0" fmla="*/ 0 w 1312394"/>
                <a:gd name="connsiteY0" fmla="*/ 286161 h 674288"/>
                <a:gd name="connsiteX1" fmla="*/ 9868 w 1312394"/>
                <a:gd name="connsiteY1" fmla="*/ 467067 h 674288"/>
                <a:gd name="connsiteX2" fmla="*/ 75652 w 1312394"/>
                <a:gd name="connsiteY2" fmla="*/ 618371 h 674288"/>
                <a:gd name="connsiteX3" fmla="*/ 62495 w 1312394"/>
                <a:gd name="connsiteY3" fmla="*/ 670998 h 674288"/>
                <a:gd name="connsiteX4" fmla="*/ 335499 w 1312394"/>
                <a:gd name="connsiteY4" fmla="*/ 661131 h 674288"/>
                <a:gd name="connsiteX5" fmla="*/ 437465 w 1312394"/>
                <a:gd name="connsiteY5" fmla="*/ 674288 h 674288"/>
                <a:gd name="connsiteX6" fmla="*/ 641396 w 1312394"/>
                <a:gd name="connsiteY6" fmla="*/ 608503 h 674288"/>
                <a:gd name="connsiteX7" fmla="*/ 990052 w 1312394"/>
                <a:gd name="connsiteY7" fmla="*/ 605214 h 674288"/>
                <a:gd name="connsiteX8" fmla="*/ 967027 w 1312394"/>
                <a:gd name="connsiteY8" fmla="*/ 470357 h 674288"/>
                <a:gd name="connsiteX9" fmla="*/ 967027 w 1312394"/>
                <a:gd name="connsiteY9" fmla="*/ 424308 h 674288"/>
                <a:gd name="connsiteX10" fmla="*/ 1161091 w 1312394"/>
                <a:gd name="connsiteY10" fmla="*/ 430886 h 674288"/>
                <a:gd name="connsiteX11" fmla="*/ 1299237 w 1312394"/>
                <a:gd name="connsiteY11" fmla="*/ 414440 h 674288"/>
                <a:gd name="connsiteX12" fmla="*/ 1312394 w 1312394"/>
                <a:gd name="connsiteY12" fmla="*/ 305896 h 674288"/>
                <a:gd name="connsiteX13" fmla="*/ 1272924 w 1312394"/>
                <a:gd name="connsiteY13" fmla="*/ 249980 h 674288"/>
                <a:gd name="connsiteX14" fmla="*/ 1233453 w 1312394"/>
                <a:gd name="connsiteY14" fmla="*/ 200641 h 674288"/>
                <a:gd name="connsiteX15" fmla="*/ 1200561 w 1312394"/>
                <a:gd name="connsiteY15" fmla="*/ 88808 h 674288"/>
                <a:gd name="connsiteX16" fmla="*/ 1200561 w 1312394"/>
                <a:gd name="connsiteY16" fmla="*/ 0 h 674288"/>
                <a:gd name="connsiteX17" fmla="*/ 1154512 w 1312394"/>
                <a:gd name="connsiteY17" fmla="*/ 49338 h 674288"/>
                <a:gd name="connsiteX18" fmla="*/ 1128199 w 1312394"/>
                <a:gd name="connsiteY18" fmla="*/ 108544 h 674288"/>
                <a:gd name="connsiteX19" fmla="*/ 1144645 w 1312394"/>
                <a:gd name="connsiteY19" fmla="*/ 184195 h 674288"/>
                <a:gd name="connsiteX20" fmla="*/ 1045968 w 1312394"/>
                <a:gd name="connsiteY20" fmla="*/ 273004 h 674288"/>
                <a:gd name="connsiteX21" fmla="*/ 980184 w 1312394"/>
                <a:gd name="connsiteY21" fmla="*/ 249980 h 674288"/>
                <a:gd name="connsiteX22" fmla="*/ 973606 w 1312394"/>
                <a:gd name="connsiteY22" fmla="*/ 161171 h 674288"/>
                <a:gd name="connsiteX23" fmla="*/ 930846 w 1312394"/>
                <a:gd name="connsiteY23" fmla="*/ 177617 h 674288"/>
                <a:gd name="connsiteX24" fmla="*/ 914400 w 1312394"/>
                <a:gd name="connsiteY24" fmla="*/ 220377 h 674288"/>
                <a:gd name="connsiteX25" fmla="*/ 822302 w 1312394"/>
                <a:gd name="connsiteY25" fmla="*/ 246690 h 674288"/>
                <a:gd name="connsiteX26" fmla="*/ 717047 w 1312394"/>
                <a:gd name="connsiteY26" fmla="*/ 276293 h 674288"/>
                <a:gd name="connsiteX27" fmla="*/ 638106 w 1312394"/>
                <a:gd name="connsiteY27" fmla="*/ 289450 h 674288"/>
                <a:gd name="connsiteX28" fmla="*/ 539430 w 1312394"/>
                <a:gd name="connsiteY28" fmla="*/ 240112 h 674288"/>
                <a:gd name="connsiteX29" fmla="*/ 430886 w 1312394"/>
                <a:gd name="connsiteY29" fmla="*/ 203931 h 674288"/>
                <a:gd name="connsiteX30" fmla="*/ 289450 w 1312394"/>
                <a:gd name="connsiteY30" fmla="*/ 177617 h 674288"/>
                <a:gd name="connsiteX31" fmla="*/ 157882 w 1312394"/>
                <a:gd name="connsiteY31" fmla="*/ 213798 h 674288"/>
                <a:gd name="connsiteX32" fmla="*/ 95387 w 1312394"/>
                <a:gd name="connsiteY32" fmla="*/ 230244 h 674288"/>
                <a:gd name="connsiteX33" fmla="*/ 85519 w 1312394"/>
                <a:gd name="connsiteY33" fmla="*/ 269715 h 674288"/>
                <a:gd name="connsiteX34" fmla="*/ 0 w 1312394"/>
                <a:gd name="connsiteY34" fmla="*/ 286161 h 67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12394" h="674288">
                  <a:moveTo>
                    <a:pt x="0" y="286161"/>
                  </a:moveTo>
                  <a:lnTo>
                    <a:pt x="9868" y="467067"/>
                  </a:lnTo>
                  <a:lnTo>
                    <a:pt x="75652" y="618371"/>
                  </a:lnTo>
                  <a:lnTo>
                    <a:pt x="62495" y="670998"/>
                  </a:lnTo>
                  <a:lnTo>
                    <a:pt x="335499" y="661131"/>
                  </a:lnTo>
                  <a:lnTo>
                    <a:pt x="437465" y="674288"/>
                  </a:lnTo>
                  <a:lnTo>
                    <a:pt x="641396" y="608503"/>
                  </a:lnTo>
                  <a:lnTo>
                    <a:pt x="990052" y="605214"/>
                  </a:lnTo>
                  <a:lnTo>
                    <a:pt x="967027" y="470357"/>
                  </a:lnTo>
                  <a:lnTo>
                    <a:pt x="967027" y="424308"/>
                  </a:lnTo>
                  <a:lnTo>
                    <a:pt x="1161091" y="430886"/>
                  </a:lnTo>
                  <a:lnTo>
                    <a:pt x="1299237" y="414440"/>
                  </a:lnTo>
                  <a:lnTo>
                    <a:pt x="1312394" y="305896"/>
                  </a:lnTo>
                  <a:lnTo>
                    <a:pt x="1272924" y="249980"/>
                  </a:lnTo>
                  <a:lnTo>
                    <a:pt x="1233453" y="200641"/>
                  </a:lnTo>
                  <a:lnTo>
                    <a:pt x="1200561" y="88808"/>
                  </a:lnTo>
                  <a:lnTo>
                    <a:pt x="1200561" y="0"/>
                  </a:lnTo>
                  <a:lnTo>
                    <a:pt x="1154512" y="49338"/>
                  </a:lnTo>
                  <a:lnTo>
                    <a:pt x="1128199" y="108544"/>
                  </a:lnTo>
                  <a:lnTo>
                    <a:pt x="1144645" y="184195"/>
                  </a:lnTo>
                  <a:lnTo>
                    <a:pt x="1045968" y="273004"/>
                  </a:lnTo>
                  <a:lnTo>
                    <a:pt x="980184" y="249980"/>
                  </a:lnTo>
                  <a:lnTo>
                    <a:pt x="973606" y="161171"/>
                  </a:lnTo>
                  <a:lnTo>
                    <a:pt x="930846" y="177617"/>
                  </a:lnTo>
                  <a:lnTo>
                    <a:pt x="914400" y="220377"/>
                  </a:lnTo>
                  <a:lnTo>
                    <a:pt x="822302" y="246690"/>
                  </a:lnTo>
                  <a:lnTo>
                    <a:pt x="717047" y="276293"/>
                  </a:lnTo>
                  <a:lnTo>
                    <a:pt x="638106" y="289450"/>
                  </a:lnTo>
                  <a:lnTo>
                    <a:pt x="539430" y="240112"/>
                  </a:lnTo>
                  <a:lnTo>
                    <a:pt x="430886" y="203931"/>
                  </a:lnTo>
                  <a:lnTo>
                    <a:pt x="289450" y="177617"/>
                  </a:lnTo>
                  <a:lnTo>
                    <a:pt x="157882" y="213798"/>
                  </a:lnTo>
                  <a:lnTo>
                    <a:pt x="95387" y="230244"/>
                  </a:lnTo>
                  <a:lnTo>
                    <a:pt x="85519" y="269715"/>
                  </a:lnTo>
                  <a:lnTo>
                    <a:pt x="0" y="286161"/>
                  </a:lnTo>
                  <a:close/>
                </a:path>
              </a:pathLst>
            </a:custGeom>
            <a:solidFill>
              <a:srgbClr val="FF00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フリーフォーム: 図形 62">
              <a:extLst>
                <a:ext uri="{FF2B5EF4-FFF2-40B4-BE49-F238E27FC236}">
                  <a16:creationId xmlns:a16="http://schemas.microsoft.com/office/drawing/2014/main" id="{7E57BD3A-3E70-4463-BF98-07018A6025AD}"/>
                </a:ext>
              </a:extLst>
            </p:cNvPr>
            <p:cNvSpPr/>
            <p:nvPr/>
          </p:nvSpPr>
          <p:spPr>
            <a:xfrm>
              <a:off x="8842684" y="2227574"/>
              <a:ext cx="489607" cy="278724"/>
            </a:xfrm>
            <a:custGeom>
              <a:avLst/>
              <a:gdLst>
                <a:gd name="connsiteX0" fmla="*/ 34376 w 142088"/>
                <a:gd name="connsiteY0" fmla="*/ 0 h 254382"/>
                <a:gd name="connsiteX1" fmla="*/ 41252 w 142088"/>
                <a:gd name="connsiteY1" fmla="*/ 93961 h 254382"/>
                <a:gd name="connsiteX2" fmla="*/ 0 w 142088"/>
                <a:gd name="connsiteY2" fmla="*/ 233756 h 254382"/>
                <a:gd name="connsiteX3" fmla="*/ 91670 w 142088"/>
                <a:gd name="connsiteY3" fmla="*/ 254382 h 254382"/>
                <a:gd name="connsiteX4" fmla="*/ 142088 w 142088"/>
                <a:gd name="connsiteY4" fmla="*/ 130629 h 254382"/>
                <a:gd name="connsiteX5" fmla="*/ 103128 w 142088"/>
                <a:gd name="connsiteY5" fmla="*/ 6875 h 254382"/>
                <a:gd name="connsiteX6" fmla="*/ 34376 w 142088"/>
                <a:gd name="connsiteY6" fmla="*/ 0 h 254382"/>
                <a:gd name="connsiteX0" fmla="*/ 0 w 652225"/>
                <a:gd name="connsiteY0" fmla="*/ 0 h 411545"/>
                <a:gd name="connsiteX1" fmla="*/ 551389 w 652225"/>
                <a:gd name="connsiteY1" fmla="*/ 251124 h 411545"/>
                <a:gd name="connsiteX2" fmla="*/ 510137 w 652225"/>
                <a:gd name="connsiteY2" fmla="*/ 390919 h 411545"/>
                <a:gd name="connsiteX3" fmla="*/ 601807 w 652225"/>
                <a:gd name="connsiteY3" fmla="*/ 411545 h 411545"/>
                <a:gd name="connsiteX4" fmla="*/ 652225 w 652225"/>
                <a:gd name="connsiteY4" fmla="*/ 287792 h 411545"/>
                <a:gd name="connsiteX5" fmla="*/ 613265 w 652225"/>
                <a:gd name="connsiteY5" fmla="*/ 164038 h 411545"/>
                <a:gd name="connsiteX6" fmla="*/ 0 w 652225"/>
                <a:gd name="connsiteY6" fmla="*/ 0 h 411545"/>
                <a:gd name="connsiteX0" fmla="*/ 24873 w 677098"/>
                <a:gd name="connsiteY0" fmla="*/ 0 h 411545"/>
                <a:gd name="connsiteX1" fmla="*/ 0 w 677098"/>
                <a:gd name="connsiteY1" fmla="*/ 55862 h 411545"/>
                <a:gd name="connsiteX2" fmla="*/ 535010 w 677098"/>
                <a:gd name="connsiteY2" fmla="*/ 390919 h 411545"/>
                <a:gd name="connsiteX3" fmla="*/ 626680 w 677098"/>
                <a:gd name="connsiteY3" fmla="*/ 411545 h 411545"/>
                <a:gd name="connsiteX4" fmla="*/ 677098 w 677098"/>
                <a:gd name="connsiteY4" fmla="*/ 287792 h 411545"/>
                <a:gd name="connsiteX5" fmla="*/ 638138 w 677098"/>
                <a:gd name="connsiteY5" fmla="*/ 164038 h 411545"/>
                <a:gd name="connsiteX6" fmla="*/ 24873 w 677098"/>
                <a:gd name="connsiteY6" fmla="*/ 0 h 411545"/>
                <a:gd name="connsiteX0" fmla="*/ 24873 w 677098"/>
                <a:gd name="connsiteY0" fmla="*/ 0 h 411545"/>
                <a:gd name="connsiteX1" fmla="*/ 0 w 677098"/>
                <a:gd name="connsiteY1" fmla="*/ 55862 h 411545"/>
                <a:gd name="connsiteX2" fmla="*/ 444523 w 677098"/>
                <a:gd name="connsiteY2" fmla="*/ 282969 h 411545"/>
                <a:gd name="connsiteX3" fmla="*/ 626680 w 677098"/>
                <a:gd name="connsiteY3" fmla="*/ 411545 h 411545"/>
                <a:gd name="connsiteX4" fmla="*/ 677098 w 677098"/>
                <a:gd name="connsiteY4" fmla="*/ 287792 h 411545"/>
                <a:gd name="connsiteX5" fmla="*/ 638138 w 677098"/>
                <a:gd name="connsiteY5" fmla="*/ 164038 h 411545"/>
                <a:gd name="connsiteX6" fmla="*/ 24873 w 677098"/>
                <a:gd name="connsiteY6" fmla="*/ 0 h 411545"/>
                <a:gd name="connsiteX0" fmla="*/ 24873 w 677098"/>
                <a:gd name="connsiteY0" fmla="*/ 0 h 411545"/>
                <a:gd name="connsiteX1" fmla="*/ 0 w 677098"/>
                <a:gd name="connsiteY1" fmla="*/ 55862 h 411545"/>
                <a:gd name="connsiteX2" fmla="*/ 444523 w 677098"/>
                <a:gd name="connsiteY2" fmla="*/ 282969 h 411545"/>
                <a:gd name="connsiteX3" fmla="*/ 626680 w 677098"/>
                <a:gd name="connsiteY3" fmla="*/ 411545 h 411545"/>
                <a:gd name="connsiteX4" fmla="*/ 677098 w 677098"/>
                <a:gd name="connsiteY4" fmla="*/ 287792 h 411545"/>
                <a:gd name="connsiteX5" fmla="*/ 495263 w 677098"/>
                <a:gd name="connsiteY5" fmla="*/ 184675 h 411545"/>
                <a:gd name="connsiteX6" fmla="*/ 24873 w 677098"/>
                <a:gd name="connsiteY6" fmla="*/ 0 h 411545"/>
                <a:gd name="connsiteX0" fmla="*/ 24873 w 677098"/>
                <a:gd name="connsiteY0" fmla="*/ 0 h 411545"/>
                <a:gd name="connsiteX1" fmla="*/ 0 w 677098"/>
                <a:gd name="connsiteY1" fmla="*/ 55862 h 411545"/>
                <a:gd name="connsiteX2" fmla="*/ 444523 w 677098"/>
                <a:gd name="connsiteY2" fmla="*/ 282969 h 411545"/>
                <a:gd name="connsiteX3" fmla="*/ 626680 w 677098"/>
                <a:gd name="connsiteY3" fmla="*/ 411545 h 411545"/>
                <a:gd name="connsiteX4" fmla="*/ 677098 w 677098"/>
                <a:gd name="connsiteY4" fmla="*/ 287792 h 411545"/>
                <a:gd name="connsiteX5" fmla="*/ 280950 w 677098"/>
                <a:gd name="connsiteY5" fmla="*/ 79900 h 411545"/>
                <a:gd name="connsiteX6" fmla="*/ 24873 w 677098"/>
                <a:gd name="connsiteY6" fmla="*/ 0 h 411545"/>
                <a:gd name="connsiteX0" fmla="*/ 24873 w 626680"/>
                <a:gd name="connsiteY0" fmla="*/ 0 h 411545"/>
                <a:gd name="connsiteX1" fmla="*/ 0 w 626680"/>
                <a:gd name="connsiteY1" fmla="*/ 55862 h 411545"/>
                <a:gd name="connsiteX2" fmla="*/ 444523 w 626680"/>
                <a:gd name="connsiteY2" fmla="*/ 282969 h 411545"/>
                <a:gd name="connsiteX3" fmla="*/ 626680 w 626680"/>
                <a:gd name="connsiteY3" fmla="*/ 411545 h 411545"/>
                <a:gd name="connsiteX4" fmla="*/ 488185 w 626680"/>
                <a:gd name="connsiteY4" fmla="*/ 189367 h 411545"/>
                <a:gd name="connsiteX5" fmla="*/ 280950 w 626680"/>
                <a:gd name="connsiteY5" fmla="*/ 79900 h 411545"/>
                <a:gd name="connsiteX6" fmla="*/ 24873 w 626680"/>
                <a:gd name="connsiteY6" fmla="*/ 0 h 411545"/>
                <a:gd name="connsiteX0" fmla="*/ 24873 w 512380"/>
                <a:gd name="connsiteY0" fmla="*/ 0 h 295657"/>
                <a:gd name="connsiteX1" fmla="*/ 0 w 512380"/>
                <a:gd name="connsiteY1" fmla="*/ 55862 h 295657"/>
                <a:gd name="connsiteX2" fmla="*/ 444523 w 512380"/>
                <a:gd name="connsiteY2" fmla="*/ 282969 h 295657"/>
                <a:gd name="connsiteX3" fmla="*/ 512380 w 512380"/>
                <a:gd name="connsiteY3" fmla="*/ 295657 h 295657"/>
                <a:gd name="connsiteX4" fmla="*/ 488185 w 512380"/>
                <a:gd name="connsiteY4" fmla="*/ 189367 h 295657"/>
                <a:gd name="connsiteX5" fmla="*/ 280950 w 512380"/>
                <a:gd name="connsiteY5" fmla="*/ 79900 h 295657"/>
                <a:gd name="connsiteX6" fmla="*/ 24873 w 512380"/>
                <a:gd name="connsiteY6" fmla="*/ 0 h 295657"/>
                <a:gd name="connsiteX0" fmla="*/ 24873 w 512380"/>
                <a:gd name="connsiteY0" fmla="*/ 0 h 295657"/>
                <a:gd name="connsiteX1" fmla="*/ 0 w 512380"/>
                <a:gd name="connsiteY1" fmla="*/ 55862 h 295657"/>
                <a:gd name="connsiteX2" fmla="*/ 187348 w 512380"/>
                <a:gd name="connsiteY2" fmla="*/ 163906 h 295657"/>
                <a:gd name="connsiteX3" fmla="*/ 512380 w 512380"/>
                <a:gd name="connsiteY3" fmla="*/ 295657 h 295657"/>
                <a:gd name="connsiteX4" fmla="*/ 488185 w 512380"/>
                <a:gd name="connsiteY4" fmla="*/ 189367 h 295657"/>
                <a:gd name="connsiteX5" fmla="*/ 280950 w 512380"/>
                <a:gd name="connsiteY5" fmla="*/ 79900 h 295657"/>
                <a:gd name="connsiteX6" fmla="*/ 24873 w 512380"/>
                <a:gd name="connsiteY6" fmla="*/ 0 h 295657"/>
                <a:gd name="connsiteX0" fmla="*/ 24873 w 488185"/>
                <a:gd name="connsiteY0" fmla="*/ 0 h 282957"/>
                <a:gd name="connsiteX1" fmla="*/ 0 w 488185"/>
                <a:gd name="connsiteY1" fmla="*/ 55862 h 282957"/>
                <a:gd name="connsiteX2" fmla="*/ 187348 w 488185"/>
                <a:gd name="connsiteY2" fmla="*/ 163906 h 282957"/>
                <a:gd name="connsiteX3" fmla="*/ 431417 w 488185"/>
                <a:gd name="connsiteY3" fmla="*/ 282957 h 282957"/>
                <a:gd name="connsiteX4" fmla="*/ 488185 w 488185"/>
                <a:gd name="connsiteY4" fmla="*/ 189367 h 282957"/>
                <a:gd name="connsiteX5" fmla="*/ 280950 w 488185"/>
                <a:gd name="connsiteY5" fmla="*/ 79900 h 282957"/>
                <a:gd name="connsiteX6" fmla="*/ 24873 w 488185"/>
                <a:gd name="connsiteY6"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431417 w 488185"/>
                <a:gd name="connsiteY4" fmla="*/ 282957 h 282957"/>
                <a:gd name="connsiteX5" fmla="*/ 488185 w 488185"/>
                <a:gd name="connsiteY5" fmla="*/ 189367 h 282957"/>
                <a:gd name="connsiteX6" fmla="*/ 280950 w 488185"/>
                <a:gd name="connsiteY6" fmla="*/ 79900 h 282957"/>
                <a:gd name="connsiteX7" fmla="*/ 24873 w 488185"/>
                <a:gd name="connsiteY7"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280950 w 488185"/>
                <a:gd name="connsiteY7" fmla="*/ 79900 h 282957"/>
                <a:gd name="connsiteX8" fmla="*/ 24873 w 488185"/>
                <a:gd name="connsiteY8"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280950 w 488185"/>
                <a:gd name="connsiteY7" fmla="*/ 79900 h 282957"/>
                <a:gd name="connsiteX8" fmla="*/ 106497 w 488185"/>
                <a:gd name="connsiteY8" fmla="*/ 48696 h 282957"/>
                <a:gd name="connsiteX9" fmla="*/ 24873 w 488185"/>
                <a:gd name="connsiteY9"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222213 w 488185"/>
                <a:gd name="connsiteY7" fmla="*/ 91012 h 282957"/>
                <a:gd name="connsiteX8" fmla="*/ 106497 w 488185"/>
                <a:gd name="connsiteY8" fmla="*/ 48696 h 282957"/>
                <a:gd name="connsiteX9" fmla="*/ 24873 w 488185"/>
                <a:gd name="connsiteY9"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289060 w 488185"/>
                <a:gd name="connsiteY7" fmla="*/ 96321 h 282957"/>
                <a:gd name="connsiteX8" fmla="*/ 222213 w 488185"/>
                <a:gd name="connsiteY8" fmla="*/ 91012 h 282957"/>
                <a:gd name="connsiteX9" fmla="*/ 106497 w 488185"/>
                <a:gd name="connsiteY9" fmla="*/ 48696 h 282957"/>
                <a:gd name="connsiteX10" fmla="*/ 24873 w 488185"/>
                <a:gd name="connsiteY10"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338272 w 488185"/>
                <a:gd name="connsiteY7" fmla="*/ 155059 h 282957"/>
                <a:gd name="connsiteX8" fmla="*/ 289060 w 488185"/>
                <a:gd name="connsiteY8" fmla="*/ 96321 h 282957"/>
                <a:gd name="connsiteX9" fmla="*/ 222213 w 488185"/>
                <a:gd name="connsiteY9" fmla="*/ 91012 h 282957"/>
                <a:gd name="connsiteX10" fmla="*/ 106497 w 488185"/>
                <a:gd name="connsiteY10" fmla="*/ 48696 h 282957"/>
                <a:gd name="connsiteX11" fmla="*/ 24873 w 488185"/>
                <a:gd name="connsiteY11"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325572 w 488185"/>
                <a:gd name="connsiteY7" fmla="*/ 120134 h 282957"/>
                <a:gd name="connsiteX8" fmla="*/ 289060 w 488185"/>
                <a:gd name="connsiteY8" fmla="*/ 96321 h 282957"/>
                <a:gd name="connsiteX9" fmla="*/ 222213 w 488185"/>
                <a:gd name="connsiteY9" fmla="*/ 91012 h 282957"/>
                <a:gd name="connsiteX10" fmla="*/ 106497 w 488185"/>
                <a:gd name="connsiteY10" fmla="*/ 48696 h 282957"/>
                <a:gd name="connsiteX11" fmla="*/ 24873 w 488185"/>
                <a:gd name="connsiteY11" fmla="*/ 0 h 282957"/>
                <a:gd name="connsiteX0" fmla="*/ 24873 w 488185"/>
                <a:gd name="connsiteY0" fmla="*/ 0 h 282957"/>
                <a:gd name="connsiteX1" fmla="*/ 0 w 488185"/>
                <a:gd name="connsiteY1" fmla="*/ 55862 h 282957"/>
                <a:gd name="connsiteX2" fmla="*/ 187348 w 488185"/>
                <a:gd name="connsiteY2" fmla="*/ 163906 h 282957"/>
                <a:gd name="connsiteX3" fmla="*/ 301760 w 488185"/>
                <a:gd name="connsiteY3" fmla="*/ 245546 h 282957"/>
                <a:gd name="connsiteX4" fmla="*/ 376372 w 488185"/>
                <a:gd name="connsiteY4" fmla="*/ 256659 h 282957"/>
                <a:gd name="connsiteX5" fmla="*/ 431417 w 488185"/>
                <a:gd name="connsiteY5" fmla="*/ 282957 h 282957"/>
                <a:gd name="connsiteX6" fmla="*/ 488185 w 488185"/>
                <a:gd name="connsiteY6" fmla="*/ 189367 h 282957"/>
                <a:gd name="connsiteX7" fmla="*/ 390660 w 488185"/>
                <a:gd name="connsiteY7" fmla="*/ 158234 h 282957"/>
                <a:gd name="connsiteX8" fmla="*/ 325572 w 488185"/>
                <a:gd name="connsiteY8" fmla="*/ 120134 h 282957"/>
                <a:gd name="connsiteX9" fmla="*/ 289060 w 488185"/>
                <a:gd name="connsiteY9" fmla="*/ 96321 h 282957"/>
                <a:gd name="connsiteX10" fmla="*/ 222213 w 488185"/>
                <a:gd name="connsiteY10" fmla="*/ 91012 h 282957"/>
                <a:gd name="connsiteX11" fmla="*/ 106497 w 488185"/>
                <a:gd name="connsiteY11" fmla="*/ 48696 h 282957"/>
                <a:gd name="connsiteX12" fmla="*/ 24873 w 488185"/>
                <a:gd name="connsiteY12" fmla="*/ 0 h 282957"/>
                <a:gd name="connsiteX0" fmla="*/ 24873 w 488336"/>
                <a:gd name="connsiteY0" fmla="*/ 0 h 282957"/>
                <a:gd name="connsiteX1" fmla="*/ 0 w 488336"/>
                <a:gd name="connsiteY1" fmla="*/ 55862 h 282957"/>
                <a:gd name="connsiteX2" fmla="*/ 187348 w 488336"/>
                <a:gd name="connsiteY2" fmla="*/ 163906 h 282957"/>
                <a:gd name="connsiteX3" fmla="*/ 301760 w 488336"/>
                <a:gd name="connsiteY3" fmla="*/ 245546 h 282957"/>
                <a:gd name="connsiteX4" fmla="*/ 376372 w 488336"/>
                <a:gd name="connsiteY4" fmla="*/ 256659 h 282957"/>
                <a:gd name="connsiteX5" fmla="*/ 431417 w 488336"/>
                <a:gd name="connsiteY5" fmla="*/ 282957 h 282957"/>
                <a:gd name="connsiteX6" fmla="*/ 488185 w 488336"/>
                <a:gd name="connsiteY6" fmla="*/ 189367 h 282957"/>
                <a:gd name="connsiteX7" fmla="*/ 446222 w 488336"/>
                <a:gd name="connsiteY7" fmla="*/ 156646 h 282957"/>
                <a:gd name="connsiteX8" fmla="*/ 390660 w 488336"/>
                <a:gd name="connsiteY8" fmla="*/ 158234 h 282957"/>
                <a:gd name="connsiteX9" fmla="*/ 325572 w 488336"/>
                <a:gd name="connsiteY9" fmla="*/ 120134 h 282957"/>
                <a:gd name="connsiteX10" fmla="*/ 289060 w 488336"/>
                <a:gd name="connsiteY10" fmla="*/ 96321 h 282957"/>
                <a:gd name="connsiteX11" fmla="*/ 222213 w 488336"/>
                <a:gd name="connsiteY11" fmla="*/ 91012 h 282957"/>
                <a:gd name="connsiteX12" fmla="*/ 106497 w 488336"/>
                <a:gd name="connsiteY12" fmla="*/ 48696 h 282957"/>
                <a:gd name="connsiteX13" fmla="*/ 24873 w 488336"/>
                <a:gd name="connsiteY13" fmla="*/ 0 h 282957"/>
                <a:gd name="connsiteX0" fmla="*/ 24873 w 488336"/>
                <a:gd name="connsiteY0" fmla="*/ 0 h 282957"/>
                <a:gd name="connsiteX1" fmla="*/ 0 w 488336"/>
                <a:gd name="connsiteY1" fmla="*/ 55862 h 282957"/>
                <a:gd name="connsiteX2" fmla="*/ 87446 w 488336"/>
                <a:gd name="connsiteY2" fmla="*/ 74096 h 282957"/>
                <a:gd name="connsiteX3" fmla="*/ 187348 w 488336"/>
                <a:gd name="connsiteY3" fmla="*/ 163906 h 282957"/>
                <a:gd name="connsiteX4" fmla="*/ 301760 w 488336"/>
                <a:gd name="connsiteY4" fmla="*/ 245546 h 282957"/>
                <a:gd name="connsiteX5" fmla="*/ 376372 w 488336"/>
                <a:gd name="connsiteY5" fmla="*/ 256659 h 282957"/>
                <a:gd name="connsiteX6" fmla="*/ 431417 w 488336"/>
                <a:gd name="connsiteY6" fmla="*/ 282957 h 282957"/>
                <a:gd name="connsiteX7" fmla="*/ 488185 w 488336"/>
                <a:gd name="connsiteY7" fmla="*/ 189367 h 282957"/>
                <a:gd name="connsiteX8" fmla="*/ 446222 w 488336"/>
                <a:gd name="connsiteY8" fmla="*/ 156646 h 282957"/>
                <a:gd name="connsiteX9" fmla="*/ 390660 w 488336"/>
                <a:gd name="connsiteY9" fmla="*/ 158234 h 282957"/>
                <a:gd name="connsiteX10" fmla="*/ 325572 w 488336"/>
                <a:gd name="connsiteY10" fmla="*/ 120134 h 282957"/>
                <a:gd name="connsiteX11" fmla="*/ 289060 w 488336"/>
                <a:gd name="connsiteY11" fmla="*/ 96321 h 282957"/>
                <a:gd name="connsiteX12" fmla="*/ 222213 w 488336"/>
                <a:gd name="connsiteY12" fmla="*/ 91012 h 282957"/>
                <a:gd name="connsiteX13" fmla="*/ 106497 w 488336"/>
                <a:gd name="connsiteY13" fmla="*/ 48696 h 282957"/>
                <a:gd name="connsiteX14" fmla="*/ 24873 w 488336"/>
                <a:gd name="connsiteY14" fmla="*/ 0 h 282957"/>
                <a:gd name="connsiteX0" fmla="*/ 24873 w 489607"/>
                <a:gd name="connsiteY0" fmla="*/ 0 h 282957"/>
                <a:gd name="connsiteX1" fmla="*/ 0 w 489607"/>
                <a:gd name="connsiteY1" fmla="*/ 55862 h 282957"/>
                <a:gd name="connsiteX2" fmla="*/ 87446 w 489607"/>
                <a:gd name="connsiteY2" fmla="*/ 74096 h 282957"/>
                <a:gd name="connsiteX3" fmla="*/ 187348 w 489607"/>
                <a:gd name="connsiteY3" fmla="*/ 163906 h 282957"/>
                <a:gd name="connsiteX4" fmla="*/ 301760 w 489607"/>
                <a:gd name="connsiteY4" fmla="*/ 245546 h 282957"/>
                <a:gd name="connsiteX5" fmla="*/ 376372 w 489607"/>
                <a:gd name="connsiteY5" fmla="*/ 256659 h 282957"/>
                <a:gd name="connsiteX6" fmla="*/ 431417 w 489607"/>
                <a:gd name="connsiteY6" fmla="*/ 282957 h 282957"/>
                <a:gd name="connsiteX7" fmla="*/ 488185 w 489607"/>
                <a:gd name="connsiteY7" fmla="*/ 189367 h 282957"/>
                <a:gd name="connsiteX8" fmla="*/ 463241 w 489607"/>
                <a:gd name="connsiteY8" fmla="*/ 169023 h 282957"/>
                <a:gd name="connsiteX9" fmla="*/ 446222 w 489607"/>
                <a:gd name="connsiteY9" fmla="*/ 156646 h 282957"/>
                <a:gd name="connsiteX10" fmla="*/ 390660 w 489607"/>
                <a:gd name="connsiteY10" fmla="*/ 158234 h 282957"/>
                <a:gd name="connsiteX11" fmla="*/ 325572 w 489607"/>
                <a:gd name="connsiteY11" fmla="*/ 120134 h 282957"/>
                <a:gd name="connsiteX12" fmla="*/ 289060 w 489607"/>
                <a:gd name="connsiteY12" fmla="*/ 96321 h 282957"/>
                <a:gd name="connsiteX13" fmla="*/ 222213 w 489607"/>
                <a:gd name="connsiteY13" fmla="*/ 91012 h 282957"/>
                <a:gd name="connsiteX14" fmla="*/ 106497 w 489607"/>
                <a:gd name="connsiteY14" fmla="*/ 48696 h 282957"/>
                <a:gd name="connsiteX15" fmla="*/ 24873 w 489607"/>
                <a:gd name="connsiteY15" fmla="*/ 0 h 282957"/>
                <a:gd name="connsiteX0" fmla="*/ 16406 w 489607"/>
                <a:gd name="connsiteY0" fmla="*/ 0 h 278724"/>
                <a:gd name="connsiteX1" fmla="*/ 0 w 489607"/>
                <a:gd name="connsiteY1" fmla="*/ 51629 h 278724"/>
                <a:gd name="connsiteX2" fmla="*/ 87446 w 489607"/>
                <a:gd name="connsiteY2" fmla="*/ 69863 h 278724"/>
                <a:gd name="connsiteX3" fmla="*/ 187348 w 489607"/>
                <a:gd name="connsiteY3" fmla="*/ 159673 h 278724"/>
                <a:gd name="connsiteX4" fmla="*/ 301760 w 489607"/>
                <a:gd name="connsiteY4" fmla="*/ 241313 h 278724"/>
                <a:gd name="connsiteX5" fmla="*/ 376372 w 489607"/>
                <a:gd name="connsiteY5" fmla="*/ 252426 h 278724"/>
                <a:gd name="connsiteX6" fmla="*/ 431417 w 489607"/>
                <a:gd name="connsiteY6" fmla="*/ 278724 h 278724"/>
                <a:gd name="connsiteX7" fmla="*/ 488185 w 489607"/>
                <a:gd name="connsiteY7" fmla="*/ 185134 h 278724"/>
                <a:gd name="connsiteX8" fmla="*/ 463241 w 489607"/>
                <a:gd name="connsiteY8" fmla="*/ 164790 h 278724"/>
                <a:gd name="connsiteX9" fmla="*/ 446222 w 489607"/>
                <a:gd name="connsiteY9" fmla="*/ 152413 h 278724"/>
                <a:gd name="connsiteX10" fmla="*/ 390660 w 489607"/>
                <a:gd name="connsiteY10" fmla="*/ 154001 h 278724"/>
                <a:gd name="connsiteX11" fmla="*/ 325572 w 489607"/>
                <a:gd name="connsiteY11" fmla="*/ 115901 h 278724"/>
                <a:gd name="connsiteX12" fmla="*/ 289060 w 489607"/>
                <a:gd name="connsiteY12" fmla="*/ 92088 h 278724"/>
                <a:gd name="connsiteX13" fmla="*/ 222213 w 489607"/>
                <a:gd name="connsiteY13" fmla="*/ 86779 h 278724"/>
                <a:gd name="connsiteX14" fmla="*/ 106497 w 489607"/>
                <a:gd name="connsiteY14" fmla="*/ 44463 h 278724"/>
                <a:gd name="connsiteX15" fmla="*/ 16406 w 489607"/>
                <a:gd name="connsiteY15" fmla="*/ 0 h 278724"/>
                <a:gd name="connsiteX0" fmla="*/ 16406 w 489607"/>
                <a:gd name="connsiteY0" fmla="*/ 0 h 278724"/>
                <a:gd name="connsiteX1" fmla="*/ 0 w 489607"/>
                <a:gd name="connsiteY1" fmla="*/ 51629 h 278724"/>
                <a:gd name="connsiteX2" fmla="*/ 87446 w 489607"/>
                <a:gd name="connsiteY2" fmla="*/ 69863 h 278724"/>
                <a:gd name="connsiteX3" fmla="*/ 187348 w 489607"/>
                <a:gd name="connsiteY3" fmla="*/ 159673 h 278724"/>
                <a:gd name="connsiteX4" fmla="*/ 301760 w 489607"/>
                <a:gd name="connsiteY4" fmla="*/ 241313 h 278724"/>
                <a:gd name="connsiteX5" fmla="*/ 376372 w 489607"/>
                <a:gd name="connsiteY5" fmla="*/ 252426 h 278724"/>
                <a:gd name="connsiteX6" fmla="*/ 431417 w 489607"/>
                <a:gd name="connsiteY6" fmla="*/ 278724 h 278724"/>
                <a:gd name="connsiteX7" fmla="*/ 488185 w 489607"/>
                <a:gd name="connsiteY7" fmla="*/ 185134 h 278724"/>
                <a:gd name="connsiteX8" fmla="*/ 463241 w 489607"/>
                <a:gd name="connsiteY8" fmla="*/ 164790 h 278724"/>
                <a:gd name="connsiteX9" fmla="*/ 446222 w 489607"/>
                <a:gd name="connsiteY9" fmla="*/ 152413 h 278724"/>
                <a:gd name="connsiteX10" fmla="*/ 390660 w 489607"/>
                <a:gd name="connsiteY10" fmla="*/ 154001 h 278724"/>
                <a:gd name="connsiteX11" fmla="*/ 325572 w 489607"/>
                <a:gd name="connsiteY11" fmla="*/ 115901 h 278724"/>
                <a:gd name="connsiteX12" fmla="*/ 289060 w 489607"/>
                <a:gd name="connsiteY12" fmla="*/ 92088 h 278724"/>
                <a:gd name="connsiteX13" fmla="*/ 222213 w 489607"/>
                <a:gd name="connsiteY13" fmla="*/ 86779 h 278724"/>
                <a:gd name="connsiteX14" fmla="*/ 131897 w 489607"/>
                <a:gd name="connsiteY14" fmla="*/ 52930 h 278724"/>
                <a:gd name="connsiteX15" fmla="*/ 16406 w 489607"/>
                <a:gd name="connsiteY15" fmla="*/ 0 h 278724"/>
                <a:gd name="connsiteX0" fmla="*/ 16406 w 489607"/>
                <a:gd name="connsiteY0" fmla="*/ 0 h 278724"/>
                <a:gd name="connsiteX1" fmla="*/ 0 w 489607"/>
                <a:gd name="connsiteY1" fmla="*/ 51629 h 278724"/>
                <a:gd name="connsiteX2" fmla="*/ 87446 w 489607"/>
                <a:gd name="connsiteY2" fmla="*/ 69863 h 278724"/>
                <a:gd name="connsiteX3" fmla="*/ 187348 w 489607"/>
                <a:gd name="connsiteY3" fmla="*/ 159673 h 278724"/>
                <a:gd name="connsiteX4" fmla="*/ 301760 w 489607"/>
                <a:gd name="connsiteY4" fmla="*/ 241313 h 278724"/>
                <a:gd name="connsiteX5" fmla="*/ 376372 w 489607"/>
                <a:gd name="connsiteY5" fmla="*/ 252426 h 278724"/>
                <a:gd name="connsiteX6" fmla="*/ 431417 w 489607"/>
                <a:gd name="connsiteY6" fmla="*/ 278724 h 278724"/>
                <a:gd name="connsiteX7" fmla="*/ 488185 w 489607"/>
                <a:gd name="connsiteY7" fmla="*/ 185134 h 278724"/>
                <a:gd name="connsiteX8" fmla="*/ 463241 w 489607"/>
                <a:gd name="connsiteY8" fmla="*/ 164790 h 278724"/>
                <a:gd name="connsiteX9" fmla="*/ 446222 w 489607"/>
                <a:gd name="connsiteY9" fmla="*/ 152413 h 278724"/>
                <a:gd name="connsiteX10" fmla="*/ 390660 w 489607"/>
                <a:gd name="connsiteY10" fmla="*/ 154001 h 278724"/>
                <a:gd name="connsiteX11" fmla="*/ 325572 w 489607"/>
                <a:gd name="connsiteY11" fmla="*/ 115901 h 278724"/>
                <a:gd name="connsiteX12" fmla="*/ 289060 w 489607"/>
                <a:gd name="connsiteY12" fmla="*/ 94205 h 278724"/>
                <a:gd name="connsiteX13" fmla="*/ 222213 w 489607"/>
                <a:gd name="connsiteY13" fmla="*/ 86779 h 278724"/>
                <a:gd name="connsiteX14" fmla="*/ 131897 w 489607"/>
                <a:gd name="connsiteY14" fmla="*/ 52930 h 278724"/>
                <a:gd name="connsiteX15" fmla="*/ 16406 w 489607"/>
                <a:gd name="connsiteY15" fmla="*/ 0 h 278724"/>
                <a:gd name="connsiteX0" fmla="*/ 16406 w 489607"/>
                <a:gd name="connsiteY0" fmla="*/ 0 h 278724"/>
                <a:gd name="connsiteX1" fmla="*/ 0 w 489607"/>
                <a:gd name="connsiteY1" fmla="*/ 51629 h 278724"/>
                <a:gd name="connsiteX2" fmla="*/ 87446 w 489607"/>
                <a:gd name="connsiteY2" fmla="*/ 69863 h 278724"/>
                <a:gd name="connsiteX3" fmla="*/ 187348 w 489607"/>
                <a:gd name="connsiteY3" fmla="*/ 159673 h 278724"/>
                <a:gd name="connsiteX4" fmla="*/ 301760 w 489607"/>
                <a:gd name="connsiteY4" fmla="*/ 241313 h 278724"/>
                <a:gd name="connsiteX5" fmla="*/ 376372 w 489607"/>
                <a:gd name="connsiteY5" fmla="*/ 252426 h 278724"/>
                <a:gd name="connsiteX6" fmla="*/ 431417 w 489607"/>
                <a:gd name="connsiteY6" fmla="*/ 278724 h 278724"/>
                <a:gd name="connsiteX7" fmla="*/ 488185 w 489607"/>
                <a:gd name="connsiteY7" fmla="*/ 185134 h 278724"/>
                <a:gd name="connsiteX8" fmla="*/ 463241 w 489607"/>
                <a:gd name="connsiteY8" fmla="*/ 164790 h 278724"/>
                <a:gd name="connsiteX9" fmla="*/ 446222 w 489607"/>
                <a:gd name="connsiteY9" fmla="*/ 152413 h 278724"/>
                <a:gd name="connsiteX10" fmla="*/ 390660 w 489607"/>
                <a:gd name="connsiteY10" fmla="*/ 154001 h 278724"/>
                <a:gd name="connsiteX11" fmla="*/ 325572 w 489607"/>
                <a:gd name="connsiteY11" fmla="*/ 115901 h 278724"/>
                <a:gd name="connsiteX12" fmla="*/ 289060 w 489607"/>
                <a:gd name="connsiteY12" fmla="*/ 94205 h 278724"/>
                <a:gd name="connsiteX13" fmla="*/ 220096 w 489607"/>
                <a:gd name="connsiteY13" fmla="*/ 86779 h 278724"/>
                <a:gd name="connsiteX14" fmla="*/ 131897 w 489607"/>
                <a:gd name="connsiteY14" fmla="*/ 52930 h 278724"/>
                <a:gd name="connsiteX15" fmla="*/ 16406 w 489607"/>
                <a:gd name="connsiteY15" fmla="*/ 0 h 27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607" h="278724">
                  <a:moveTo>
                    <a:pt x="16406" y="0"/>
                  </a:moveTo>
                  <a:lnTo>
                    <a:pt x="0" y="51629"/>
                  </a:lnTo>
                  <a:cubicBezTo>
                    <a:pt x="25445" y="67232"/>
                    <a:pt x="62001" y="54260"/>
                    <a:pt x="87446" y="69863"/>
                  </a:cubicBezTo>
                  <a:lnTo>
                    <a:pt x="187348" y="159673"/>
                  </a:lnTo>
                  <a:cubicBezTo>
                    <a:pt x="233423" y="181066"/>
                    <a:pt x="255685" y="219920"/>
                    <a:pt x="301760" y="241313"/>
                  </a:cubicBezTo>
                  <a:cubicBezTo>
                    <a:pt x="325572" y="248192"/>
                    <a:pt x="352560" y="245547"/>
                    <a:pt x="376372" y="252426"/>
                  </a:cubicBezTo>
                  <a:lnTo>
                    <a:pt x="431417" y="278724"/>
                  </a:lnTo>
                  <a:lnTo>
                    <a:pt x="488185" y="185134"/>
                  </a:lnTo>
                  <a:cubicBezTo>
                    <a:pt x="495870" y="166145"/>
                    <a:pt x="470235" y="170243"/>
                    <a:pt x="463241" y="164790"/>
                  </a:cubicBezTo>
                  <a:cubicBezTo>
                    <a:pt x="456247" y="159337"/>
                    <a:pt x="460700" y="154211"/>
                    <a:pt x="446222" y="152413"/>
                  </a:cubicBezTo>
                  <a:cubicBezTo>
                    <a:pt x="431744" y="150615"/>
                    <a:pt x="410768" y="161409"/>
                    <a:pt x="390660" y="154001"/>
                  </a:cubicBezTo>
                  <a:cubicBezTo>
                    <a:pt x="370552" y="146593"/>
                    <a:pt x="345415" y="124103"/>
                    <a:pt x="325572" y="115901"/>
                  </a:cubicBezTo>
                  <a:cubicBezTo>
                    <a:pt x="305729" y="107699"/>
                    <a:pt x="316341" y="103027"/>
                    <a:pt x="289060" y="94205"/>
                  </a:cubicBezTo>
                  <a:lnTo>
                    <a:pt x="220096" y="86779"/>
                  </a:lnTo>
                  <a:cubicBezTo>
                    <a:pt x="168295" y="70557"/>
                    <a:pt x="183698" y="69152"/>
                    <a:pt x="131897" y="52930"/>
                  </a:cubicBezTo>
                  <a:lnTo>
                    <a:pt x="16406" y="0"/>
                  </a:lnTo>
                  <a:close/>
                </a:path>
              </a:pathLst>
            </a:cu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フリーフォーム: 図形 63">
              <a:extLst>
                <a:ext uri="{FF2B5EF4-FFF2-40B4-BE49-F238E27FC236}">
                  <a16:creationId xmlns:a16="http://schemas.microsoft.com/office/drawing/2014/main" id="{D2A66B77-F75D-4D35-93DA-745B912FA43C}"/>
                </a:ext>
              </a:extLst>
            </p:cNvPr>
            <p:cNvSpPr/>
            <p:nvPr/>
          </p:nvSpPr>
          <p:spPr>
            <a:xfrm>
              <a:off x="8334215" y="3639028"/>
              <a:ext cx="287278" cy="541389"/>
            </a:xfrm>
            <a:custGeom>
              <a:avLst/>
              <a:gdLst>
                <a:gd name="connsiteX0" fmla="*/ 34376 w 142088"/>
                <a:gd name="connsiteY0" fmla="*/ 0 h 254382"/>
                <a:gd name="connsiteX1" fmla="*/ 41252 w 142088"/>
                <a:gd name="connsiteY1" fmla="*/ 93961 h 254382"/>
                <a:gd name="connsiteX2" fmla="*/ 0 w 142088"/>
                <a:gd name="connsiteY2" fmla="*/ 233756 h 254382"/>
                <a:gd name="connsiteX3" fmla="*/ 91670 w 142088"/>
                <a:gd name="connsiteY3" fmla="*/ 254382 h 254382"/>
                <a:gd name="connsiteX4" fmla="*/ 142088 w 142088"/>
                <a:gd name="connsiteY4" fmla="*/ 130629 h 254382"/>
                <a:gd name="connsiteX5" fmla="*/ 103128 w 142088"/>
                <a:gd name="connsiteY5" fmla="*/ 6875 h 254382"/>
                <a:gd name="connsiteX6" fmla="*/ 34376 w 142088"/>
                <a:gd name="connsiteY6" fmla="*/ 0 h 254382"/>
                <a:gd name="connsiteX0" fmla="*/ 34376 w 268228"/>
                <a:gd name="connsiteY0" fmla="*/ 0 h 254382"/>
                <a:gd name="connsiteX1" fmla="*/ 41252 w 268228"/>
                <a:gd name="connsiteY1" fmla="*/ 93961 h 254382"/>
                <a:gd name="connsiteX2" fmla="*/ 0 w 268228"/>
                <a:gd name="connsiteY2" fmla="*/ 233756 h 254382"/>
                <a:gd name="connsiteX3" fmla="*/ 91670 w 268228"/>
                <a:gd name="connsiteY3" fmla="*/ 254382 h 254382"/>
                <a:gd name="connsiteX4" fmla="*/ 142088 w 268228"/>
                <a:gd name="connsiteY4" fmla="*/ 130629 h 254382"/>
                <a:gd name="connsiteX5" fmla="*/ 268228 w 268228"/>
                <a:gd name="connsiteY5" fmla="*/ 15342 h 254382"/>
                <a:gd name="connsiteX6" fmla="*/ 34376 w 268228"/>
                <a:gd name="connsiteY6" fmla="*/ 0 h 254382"/>
                <a:gd name="connsiteX0" fmla="*/ 23793 w 268228"/>
                <a:gd name="connsiteY0" fmla="*/ 0 h 313649"/>
                <a:gd name="connsiteX1" fmla="*/ 41252 w 268228"/>
                <a:gd name="connsiteY1" fmla="*/ 153228 h 313649"/>
                <a:gd name="connsiteX2" fmla="*/ 0 w 268228"/>
                <a:gd name="connsiteY2" fmla="*/ 293023 h 313649"/>
                <a:gd name="connsiteX3" fmla="*/ 91670 w 268228"/>
                <a:gd name="connsiteY3" fmla="*/ 313649 h 313649"/>
                <a:gd name="connsiteX4" fmla="*/ 142088 w 268228"/>
                <a:gd name="connsiteY4" fmla="*/ 189896 h 313649"/>
                <a:gd name="connsiteX5" fmla="*/ 268228 w 268228"/>
                <a:gd name="connsiteY5" fmla="*/ 74609 h 313649"/>
                <a:gd name="connsiteX6" fmla="*/ 23793 w 268228"/>
                <a:gd name="connsiteY6" fmla="*/ 0 h 313649"/>
                <a:gd name="connsiteX0" fmla="*/ 35458 w 279893"/>
                <a:gd name="connsiteY0" fmla="*/ 0 h 313649"/>
                <a:gd name="connsiteX1" fmla="*/ 0 w 279893"/>
                <a:gd name="connsiteY1" fmla="*/ 153228 h 313649"/>
                <a:gd name="connsiteX2" fmla="*/ 11665 w 279893"/>
                <a:gd name="connsiteY2" fmla="*/ 293023 h 313649"/>
                <a:gd name="connsiteX3" fmla="*/ 103335 w 279893"/>
                <a:gd name="connsiteY3" fmla="*/ 313649 h 313649"/>
                <a:gd name="connsiteX4" fmla="*/ 153753 w 279893"/>
                <a:gd name="connsiteY4" fmla="*/ 189896 h 313649"/>
                <a:gd name="connsiteX5" fmla="*/ 279893 w 279893"/>
                <a:gd name="connsiteY5" fmla="*/ 74609 h 313649"/>
                <a:gd name="connsiteX6" fmla="*/ 35458 w 279893"/>
                <a:gd name="connsiteY6" fmla="*/ 0 h 313649"/>
                <a:gd name="connsiteX0" fmla="*/ 35458 w 279893"/>
                <a:gd name="connsiteY0" fmla="*/ 0 h 313649"/>
                <a:gd name="connsiteX1" fmla="*/ 0 w 279893"/>
                <a:gd name="connsiteY1" fmla="*/ 153228 h 313649"/>
                <a:gd name="connsiteX2" fmla="*/ 67917 w 279893"/>
                <a:gd name="connsiteY2" fmla="*/ 179440 h 313649"/>
                <a:gd name="connsiteX3" fmla="*/ 11665 w 279893"/>
                <a:gd name="connsiteY3" fmla="*/ 293023 h 313649"/>
                <a:gd name="connsiteX4" fmla="*/ 103335 w 279893"/>
                <a:gd name="connsiteY4" fmla="*/ 313649 h 313649"/>
                <a:gd name="connsiteX5" fmla="*/ 153753 w 279893"/>
                <a:gd name="connsiteY5" fmla="*/ 189896 h 313649"/>
                <a:gd name="connsiteX6" fmla="*/ 279893 w 279893"/>
                <a:gd name="connsiteY6" fmla="*/ 74609 h 313649"/>
                <a:gd name="connsiteX7" fmla="*/ 35458 w 279893"/>
                <a:gd name="connsiteY7" fmla="*/ 0 h 313649"/>
                <a:gd name="connsiteX0" fmla="*/ 36493 w 280928"/>
                <a:gd name="connsiteY0" fmla="*/ 0 h 329006"/>
                <a:gd name="connsiteX1" fmla="*/ 1035 w 280928"/>
                <a:gd name="connsiteY1" fmla="*/ 153228 h 329006"/>
                <a:gd name="connsiteX2" fmla="*/ 68952 w 280928"/>
                <a:gd name="connsiteY2" fmla="*/ 179440 h 329006"/>
                <a:gd name="connsiteX3" fmla="*/ 0 w 280928"/>
                <a:gd name="connsiteY3" fmla="*/ 329006 h 329006"/>
                <a:gd name="connsiteX4" fmla="*/ 104370 w 280928"/>
                <a:gd name="connsiteY4" fmla="*/ 313649 h 329006"/>
                <a:gd name="connsiteX5" fmla="*/ 154788 w 280928"/>
                <a:gd name="connsiteY5" fmla="*/ 189896 h 329006"/>
                <a:gd name="connsiteX6" fmla="*/ 280928 w 280928"/>
                <a:gd name="connsiteY6" fmla="*/ 74609 h 329006"/>
                <a:gd name="connsiteX7" fmla="*/ 36493 w 280928"/>
                <a:gd name="connsiteY7" fmla="*/ 0 h 329006"/>
                <a:gd name="connsiteX0" fmla="*/ 36493 w 280928"/>
                <a:gd name="connsiteY0" fmla="*/ 0 h 521083"/>
                <a:gd name="connsiteX1" fmla="*/ 1035 w 280928"/>
                <a:gd name="connsiteY1" fmla="*/ 153228 h 521083"/>
                <a:gd name="connsiteX2" fmla="*/ 68952 w 280928"/>
                <a:gd name="connsiteY2" fmla="*/ 179440 h 521083"/>
                <a:gd name="connsiteX3" fmla="*/ 0 w 280928"/>
                <a:gd name="connsiteY3" fmla="*/ 329006 h 521083"/>
                <a:gd name="connsiteX4" fmla="*/ 212320 w 280928"/>
                <a:gd name="connsiteY4" fmla="*/ 521083 h 521083"/>
                <a:gd name="connsiteX5" fmla="*/ 154788 w 280928"/>
                <a:gd name="connsiteY5" fmla="*/ 189896 h 521083"/>
                <a:gd name="connsiteX6" fmla="*/ 280928 w 280928"/>
                <a:gd name="connsiteY6" fmla="*/ 74609 h 521083"/>
                <a:gd name="connsiteX7" fmla="*/ 36493 w 280928"/>
                <a:gd name="connsiteY7" fmla="*/ 0 h 521083"/>
                <a:gd name="connsiteX0" fmla="*/ 36493 w 280928"/>
                <a:gd name="connsiteY0" fmla="*/ 0 h 521083"/>
                <a:gd name="connsiteX1" fmla="*/ 1035 w 280928"/>
                <a:gd name="connsiteY1" fmla="*/ 153228 h 521083"/>
                <a:gd name="connsiteX2" fmla="*/ 68952 w 280928"/>
                <a:gd name="connsiteY2" fmla="*/ 179440 h 521083"/>
                <a:gd name="connsiteX3" fmla="*/ 0 w 280928"/>
                <a:gd name="connsiteY3" fmla="*/ 329006 h 521083"/>
                <a:gd name="connsiteX4" fmla="*/ 212320 w 280928"/>
                <a:gd name="connsiteY4" fmla="*/ 521083 h 521083"/>
                <a:gd name="connsiteX5" fmla="*/ 246752 w 280928"/>
                <a:gd name="connsiteY5" fmla="*/ 446139 h 521083"/>
                <a:gd name="connsiteX6" fmla="*/ 154788 w 280928"/>
                <a:gd name="connsiteY6" fmla="*/ 189896 h 521083"/>
                <a:gd name="connsiteX7" fmla="*/ 280928 w 280928"/>
                <a:gd name="connsiteY7" fmla="*/ 74609 h 521083"/>
                <a:gd name="connsiteX8" fmla="*/ 36493 w 280928"/>
                <a:gd name="connsiteY8" fmla="*/ 0 h 521083"/>
                <a:gd name="connsiteX0" fmla="*/ 36493 w 280928"/>
                <a:gd name="connsiteY0" fmla="*/ 0 h 521083"/>
                <a:gd name="connsiteX1" fmla="*/ 1035 w 280928"/>
                <a:gd name="connsiteY1" fmla="*/ 153228 h 521083"/>
                <a:gd name="connsiteX2" fmla="*/ 68952 w 280928"/>
                <a:gd name="connsiteY2" fmla="*/ 179440 h 521083"/>
                <a:gd name="connsiteX3" fmla="*/ 0 w 280928"/>
                <a:gd name="connsiteY3" fmla="*/ 329006 h 521083"/>
                <a:gd name="connsiteX4" fmla="*/ 212320 w 280928"/>
                <a:gd name="connsiteY4" fmla="*/ 521083 h 521083"/>
                <a:gd name="connsiteX5" fmla="*/ 246752 w 280928"/>
                <a:gd name="connsiteY5" fmla="*/ 446139 h 521083"/>
                <a:gd name="connsiteX6" fmla="*/ 260621 w 280928"/>
                <a:gd name="connsiteY6" fmla="*/ 134862 h 521083"/>
                <a:gd name="connsiteX7" fmla="*/ 280928 w 280928"/>
                <a:gd name="connsiteY7" fmla="*/ 74609 h 521083"/>
                <a:gd name="connsiteX8" fmla="*/ 36493 w 280928"/>
                <a:gd name="connsiteY8" fmla="*/ 0 h 521083"/>
                <a:gd name="connsiteX0" fmla="*/ 36493 w 280928"/>
                <a:gd name="connsiteY0" fmla="*/ 0 h 521083"/>
                <a:gd name="connsiteX1" fmla="*/ 1035 w 280928"/>
                <a:gd name="connsiteY1" fmla="*/ 153228 h 521083"/>
                <a:gd name="connsiteX2" fmla="*/ 68952 w 280928"/>
                <a:gd name="connsiteY2" fmla="*/ 179440 h 521083"/>
                <a:gd name="connsiteX3" fmla="*/ 0 w 280928"/>
                <a:gd name="connsiteY3" fmla="*/ 329006 h 521083"/>
                <a:gd name="connsiteX4" fmla="*/ 212320 w 280928"/>
                <a:gd name="connsiteY4" fmla="*/ 521083 h 521083"/>
                <a:gd name="connsiteX5" fmla="*/ 246752 w 280928"/>
                <a:gd name="connsiteY5" fmla="*/ 446139 h 521083"/>
                <a:gd name="connsiteX6" fmla="*/ 278502 w 280928"/>
                <a:gd name="connsiteY6" fmla="*/ 217539 h 521083"/>
                <a:gd name="connsiteX7" fmla="*/ 260621 w 280928"/>
                <a:gd name="connsiteY7" fmla="*/ 134862 h 521083"/>
                <a:gd name="connsiteX8" fmla="*/ 280928 w 280928"/>
                <a:gd name="connsiteY8" fmla="*/ 74609 h 521083"/>
                <a:gd name="connsiteX9" fmla="*/ 36493 w 280928"/>
                <a:gd name="connsiteY9" fmla="*/ 0 h 521083"/>
                <a:gd name="connsiteX0" fmla="*/ 36493 w 280928"/>
                <a:gd name="connsiteY0" fmla="*/ 0 h 446139"/>
                <a:gd name="connsiteX1" fmla="*/ 1035 w 280928"/>
                <a:gd name="connsiteY1" fmla="*/ 153228 h 446139"/>
                <a:gd name="connsiteX2" fmla="*/ 68952 w 280928"/>
                <a:gd name="connsiteY2" fmla="*/ 179440 h 446139"/>
                <a:gd name="connsiteX3" fmla="*/ 0 w 280928"/>
                <a:gd name="connsiteY3" fmla="*/ 329006 h 446139"/>
                <a:gd name="connsiteX4" fmla="*/ 246752 w 280928"/>
                <a:gd name="connsiteY4" fmla="*/ 446139 h 446139"/>
                <a:gd name="connsiteX5" fmla="*/ 278502 w 280928"/>
                <a:gd name="connsiteY5" fmla="*/ 217539 h 446139"/>
                <a:gd name="connsiteX6" fmla="*/ 260621 w 280928"/>
                <a:gd name="connsiteY6" fmla="*/ 134862 h 446139"/>
                <a:gd name="connsiteX7" fmla="*/ 280928 w 280928"/>
                <a:gd name="connsiteY7" fmla="*/ 74609 h 446139"/>
                <a:gd name="connsiteX8" fmla="*/ 36493 w 280928"/>
                <a:gd name="connsiteY8" fmla="*/ 0 h 446139"/>
                <a:gd name="connsiteX0" fmla="*/ 36493 w 280928"/>
                <a:gd name="connsiteY0" fmla="*/ 0 h 541389"/>
                <a:gd name="connsiteX1" fmla="*/ 1035 w 280928"/>
                <a:gd name="connsiteY1" fmla="*/ 153228 h 541389"/>
                <a:gd name="connsiteX2" fmla="*/ 68952 w 280928"/>
                <a:gd name="connsiteY2" fmla="*/ 179440 h 541389"/>
                <a:gd name="connsiteX3" fmla="*/ 0 w 280928"/>
                <a:gd name="connsiteY3" fmla="*/ 329006 h 541389"/>
                <a:gd name="connsiteX4" fmla="*/ 210768 w 280928"/>
                <a:gd name="connsiteY4" fmla="*/ 541389 h 541389"/>
                <a:gd name="connsiteX5" fmla="*/ 246752 w 280928"/>
                <a:gd name="connsiteY5" fmla="*/ 446139 h 541389"/>
                <a:gd name="connsiteX6" fmla="*/ 278502 w 280928"/>
                <a:gd name="connsiteY6" fmla="*/ 217539 h 541389"/>
                <a:gd name="connsiteX7" fmla="*/ 260621 w 280928"/>
                <a:gd name="connsiteY7" fmla="*/ 134862 h 541389"/>
                <a:gd name="connsiteX8" fmla="*/ 280928 w 280928"/>
                <a:gd name="connsiteY8" fmla="*/ 74609 h 541389"/>
                <a:gd name="connsiteX9" fmla="*/ 36493 w 280928"/>
                <a:gd name="connsiteY9" fmla="*/ 0 h 541389"/>
                <a:gd name="connsiteX0" fmla="*/ 42843 w 287278"/>
                <a:gd name="connsiteY0" fmla="*/ 0 h 541389"/>
                <a:gd name="connsiteX1" fmla="*/ 7385 w 287278"/>
                <a:gd name="connsiteY1" fmla="*/ 153228 h 541389"/>
                <a:gd name="connsiteX2" fmla="*/ 75302 w 287278"/>
                <a:gd name="connsiteY2" fmla="*/ 179440 h 541389"/>
                <a:gd name="connsiteX3" fmla="*/ 0 w 287278"/>
                <a:gd name="connsiteY3" fmla="*/ 333240 h 541389"/>
                <a:gd name="connsiteX4" fmla="*/ 217118 w 287278"/>
                <a:gd name="connsiteY4" fmla="*/ 541389 h 541389"/>
                <a:gd name="connsiteX5" fmla="*/ 253102 w 287278"/>
                <a:gd name="connsiteY5" fmla="*/ 446139 h 541389"/>
                <a:gd name="connsiteX6" fmla="*/ 284852 w 287278"/>
                <a:gd name="connsiteY6" fmla="*/ 217539 h 541389"/>
                <a:gd name="connsiteX7" fmla="*/ 266971 w 287278"/>
                <a:gd name="connsiteY7" fmla="*/ 134862 h 541389"/>
                <a:gd name="connsiteX8" fmla="*/ 287278 w 287278"/>
                <a:gd name="connsiteY8" fmla="*/ 74609 h 541389"/>
                <a:gd name="connsiteX9" fmla="*/ 42843 w 287278"/>
                <a:gd name="connsiteY9" fmla="*/ 0 h 541389"/>
                <a:gd name="connsiteX0" fmla="*/ 42843 w 287278"/>
                <a:gd name="connsiteY0" fmla="*/ 0 h 541389"/>
                <a:gd name="connsiteX1" fmla="*/ 7385 w 287278"/>
                <a:gd name="connsiteY1" fmla="*/ 153228 h 541389"/>
                <a:gd name="connsiteX2" fmla="*/ 75302 w 287278"/>
                <a:gd name="connsiteY2" fmla="*/ 179440 h 541389"/>
                <a:gd name="connsiteX3" fmla="*/ 0 w 287278"/>
                <a:gd name="connsiteY3" fmla="*/ 333240 h 541389"/>
                <a:gd name="connsiteX4" fmla="*/ 217118 w 287278"/>
                <a:gd name="connsiteY4" fmla="*/ 541389 h 541389"/>
                <a:gd name="connsiteX5" fmla="*/ 253102 w 287278"/>
                <a:gd name="connsiteY5" fmla="*/ 446139 h 541389"/>
                <a:gd name="connsiteX6" fmla="*/ 244635 w 287278"/>
                <a:gd name="connsiteY6" fmla="*/ 342422 h 541389"/>
                <a:gd name="connsiteX7" fmla="*/ 284852 w 287278"/>
                <a:gd name="connsiteY7" fmla="*/ 217539 h 541389"/>
                <a:gd name="connsiteX8" fmla="*/ 266971 w 287278"/>
                <a:gd name="connsiteY8" fmla="*/ 134862 h 541389"/>
                <a:gd name="connsiteX9" fmla="*/ 287278 w 287278"/>
                <a:gd name="connsiteY9" fmla="*/ 74609 h 541389"/>
                <a:gd name="connsiteX10" fmla="*/ 42843 w 287278"/>
                <a:gd name="connsiteY10" fmla="*/ 0 h 54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7278" h="541389">
                  <a:moveTo>
                    <a:pt x="42843" y="0"/>
                  </a:moveTo>
                  <a:lnTo>
                    <a:pt x="7385" y="153228"/>
                  </a:lnTo>
                  <a:cubicBezTo>
                    <a:pt x="7446" y="169021"/>
                    <a:pt x="75241" y="163647"/>
                    <a:pt x="75302" y="179440"/>
                  </a:cubicBezTo>
                  <a:lnTo>
                    <a:pt x="0" y="333240"/>
                  </a:lnTo>
                  <a:cubicBezTo>
                    <a:pt x="37095" y="350412"/>
                    <a:pt x="180023" y="524217"/>
                    <a:pt x="217118" y="541389"/>
                  </a:cubicBezTo>
                  <a:lnTo>
                    <a:pt x="253102" y="446139"/>
                  </a:lnTo>
                  <a:cubicBezTo>
                    <a:pt x="261216" y="412978"/>
                    <a:pt x="239343" y="380522"/>
                    <a:pt x="244635" y="342422"/>
                  </a:cubicBezTo>
                  <a:cubicBezTo>
                    <a:pt x="249927" y="304322"/>
                    <a:pt x="284657" y="252132"/>
                    <a:pt x="284852" y="217539"/>
                  </a:cubicBezTo>
                  <a:lnTo>
                    <a:pt x="266971" y="134862"/>
                  </a:lnTo>
                  <a:lnTo>
                    <a:pt x="287278" y="74609"/>
                  </a:lnTo>
                  <a:lnTo>
                    <a:pt x="42843" y="0"/>
                  </a:lnTo>
                  <a:close/>
                </a:path>
              </a:pathLst>
            </a:cu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フリーフォーム: 図形 64">
              <a:extLst>
                <a:ext uri="{FF2B5EF4-FFF2-40B4-BE49-F238E27FC236}">
                  <a16:creationId xmlns:a16="http://schemas.microsoft.com/office/drawing/2014/main" id="{4B9F0559-B28A-4955-B176-C9E97D52A499}"/>
                </a:ext>
              </a:extLst>
            </p:cNvPr>
            <p:cNvSpPr/>
            <p:nvPr/>
          </p:nvSpPr>
          <p:spPr>
            <a:xfrm rot="5400000">
              <a:off x="8871106" y="2734095"/>
              <a:ext cx="645976" cy="645641"/>
            </a:xfrm>
            <a:custGeom>
              <a:avLst/>
              <a:gdLst>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483870 w 514350"/>
                <a:gd name="connsiteY14" fmla="*/ 2476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323684 w 514350"/>
                <a:gd name="connsiteY14" fmla="*/ 8847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483870"/>
                <a:gd name="connsiteY0" fmla="*/ 457200 h 621030"/>
                <a:gd name="connsiteX1" fmla="*/ 41910 w 483870"/>
                <a:gd name="connsiteY1" fmla="*/ 502920 h 621030"/>
                <a:gd name="connsiteX2" fmla="*/ 72390 w 483870"/>
                <a:gd name="connsiteY2" fmla="*/ 512445 h 621030"/>
                <a:gd name="connsiteX3" fmla="*/ 93345 w 483870"/>
                <a:gd name="connsiteY3" fmla="*/ 531495 h 621030"/>
                <a:gd name="connsiteX4" fmla="*/ 140970 w 483870"/>
                <a:gd name="connsiteY4" fmla="*/ 563880 h 621030"/>
                <a:gd name="connsiteX5" fmla="*/ 152400 w 483870"/>
                <a:gd name="connsiteY5" fmla="*/ 598170 h 621030"/>
                <a:gd name="connsiteX6" fmla="*/ 217170 w 483870"/>
                <a:gd name="connsiteY6" fmla="*/ 621030 h 621030"/>
                <a:gd name="connsiteX7" fmla="*/ 238125 w 483870"/>
                <a:gd name="connsiteY7" fmla="*/ 527685 h 621030"/>
                <a:gd name="connsiteX8" fmla="*/ 255270 w 483870"/>
                <a:gd name="connsiteY8" fmla="*/ 483870 h 621030"/>
                <a:gd name="connsiteX9" fmla="*/ 403860 w 483870"/>
                <a:gd name="connsiteY9" fmla="*/ 289560 h 621030"/>
                <a:gd name="connsiteX10" fmla="*/ 434340 w 483870"/>
                <a:gd name="connsiteY10" fmla="*/ 245745 h 621030"/>
                <a:gd name="connsiteX11" fmla="*/ 457200 w 483870"/>
                <a:gd name="connsiteY11" fmla="*/ 167640 h 621030"/>
                <a:gd name="connsiteX12" fmla="*/ 483870 w 483870"/>
                <a:gd name="connsiteY12" fmla="*/ 121920 h 621030"/>
                <a:gd name="connsiteX13" fmla="*/ 314116 w 483870"/>
                <a:gd name="connsiteY13" fmla="*/ 172423 h 621030"/>
                <a:gd name="connsiteX14" fmla="*/ 323684 w 483870"/>
                <a:gd name="connsiteY14" fmla="*/ 88475 h 621030"/>
                <a:gd name="connsiteX15" fmla="*/ 375285 w 483870"/>
                <a:gd name="connsiteY15" fmla="*/ 43815 h 621030"/>
                <a:gd name="connsiteX16" fmla="*/ 293370 w 483870"/>
                <a:gd name="connsiteY16" fmla="*/ 0 h 621030"/>
                <a:gd name="connsiteX17" fmla="*/ 270510 w 483870"/>
                <a:gd name="connsiteY17" fmla="*/ 45720 h 621030"/>
                <a:gd name="connsiteX18" fmla="*/ 238125 w 483870"/>
                <a:gd name="connsiteY18" fmla="*/ 51435 h 621030"/>
                <a:gd name="connsiteX19" fmla="*/ 120015 w 483870"/>
                <a:gd name="connsiteY19" fmla="*/ 182880 h 621030"/>
                <a:gd name="connsiteX20" fmla="*/ 87630 w 483870"/>
                <a:gd name="connsiteY20" fmla="*/ 217170 h 621030"/>
                <a:gd name="connsiteX21" fmla="*/ 81915 w 483870"/>
                <a:gd name="connsiteY21" fmla="*/ 274320 h 621030"/>
                <a:gd name="connsiteX22" fmla="*/ 93345 w 483870"/>
                <a:gd name="connsiteY22" fmla="*/ 320040 h 621030"/>
                <a:gd name="connsiteX23" fmla="*/ 93345 w 483870"/>
                <a:gd name="connsiteY23" fmla="*/ 352425 h 621030"/>
                <a:gd name="connsiteX24" fmla="*/ 68580 w 483870"/>
                <a:gd name="connsiteY24" fmla="*/ 400050 h 621030"/>
                <a:gd name="connsiteX25" fmla="*/ 47625 w 483870"/>
                <a:gd name="connsiteY25" fmla="*/ 426720 h 621030"/>
                <a:gd name="connsiteX26" fmla="*/ 0 w 483870"/>
                <a:gd name="connsiteY26" fmla="*/ 457200 h 621030"/>
                <a:gd name="connsiteX0" fmla="*/ 0 w 457200"/>
                <a:gd name="connsiteY0" fmla="*/ 457200 h 621030"/>
                <a:gd name="connsiteX1" fmla="*/ 41910 w 457200"/>
                <a:gd name="connsiteY1" fmla="*/ 502920 h 621030"/>
                <a:gd name="connsiteX2" fmla="*/ 72390 w 457200"/>
                <a:gd name="connsiteY2" fmla="*/ 512445 h 621030"/>
                <a:gd name="connsiteX3" fmla="*/ 93345 w 457200"/>
                <a:gd name="connsiteY3" fmla="*/ 531495 h 621030"/>
                <a:gd name="connsiteX4" fmla="*/ 140970 w 457200"/>
                <a:gd name="connsiteY4" fmla="*/ 563880 h 621030"/>
                <a:gd name="connsiteX5" fmla="*/ 152400 w 457200"/>
                <a:gd name="connsiteY5" fmla="*/ 598170 h 621030"/>
                <a:gd name="connsiteX6" fmla="*/ 217170 w 457200"/>
                <a:gd name="connsiteY6" fmla="*/ 621030 h 621030"/>
                <a:gd name="connsiteX7" fmla="*/ 238125 w 457200"/>
                <a:gd name="connsiteY7" fmla="*/ 527685 h 621030"/>
                <a:gd name="connsiteX8" fmla="*/ 255270 w 457200"/>
                <a:gd name="connsiteY8" fmla="*/ 483870 h 621030"/>
                <a:gd name="connsiteX9" fmla="*/ 403860 w 457200"/>
                <a:gd name="connsiteY9" fmla="*/ 289560 h 621030"/>
                <a:gd name="connsiteX10" fmla="*/ 434340 w 457200"/>
                <a:gd name="connsiteY10" fmla="*/ 245745 h 621030"/>
                <a:gd name="connsiteX11" fmla="*/ 457200 w 457200"/>
                <a:gd name="connsiteY11" fmla="*/ 167640 h 621030"/>
                <a:gd name="connsiteX12" fmla="*/ 314116 w 457200"/>
                <a:gd name="connsiteY12" fmla="*/ 172423 h 621030"/>
                <a:gd name="connsiteX13" fmla="*/ 323684 w 457200"/>
                <a:gd name="connsiteY13" fmla="*/ 88475 h 621030"/>
                <a:gd name="connsiteX14" fmla="*/ 375285 w 457200"/>
                <a:gd name="connsiteY14" fmla="*/ 43815 h 621030"/>
                <a:gd name="connsiteX15" fmla="*/ 293370 w 457200"/>
                <a:gd name="connsiteY15" fmla="*/ 0 h 621030"/>
                <a:gd name="connsiteX16" fmla="*/ 270510 w 457200"/>
                <a:gd name="connsiteY16" fmla="*/ 45720 h 621030"/>
                <a:gd name="connsiteX17" fmla="*/ 238125 w 457200"/>
                <a:gd name="connsiteY17" fmla="*/ 51435 h 621030"/>
                <a:gd name="connsiteX18" fmla="*/ 120015 w 457200"/>
                <a:gd name="connsiteY18" fmla="*/ 182880 h 621030"/>
                <a:gd name="connsiteX19" fmla="*/ 87630 w 457200"/>
                <a:gd name="connsiteY19" fmla="*/ 217170 h 621030"/>
                <a:gd name="connsiteX20" fmla="*/ 81915 w 457200"/>
                <a:gd name="connsiteY20" fmla="*/ 274320 h 621030"/>
                <a:gd name="connsiteX21" fmla="*/ 93345 w 457200"/>
                <a:gd name="connsiteY21" fmla="*/ 320040 h 621030"/>
                <a:gd name="connsiteX22" fmla="*/ 93345 w 457200"/>
                <a:gd name="connsiteY22" fmla="*/ 352425 h 621030"/>
                <a:gd name="connsiteX23" fmla="*/ 68580 w 457200"/>
                <a:gd name="connsiteY23" fmla="*/ 400050 h 621030"/>
                <a:gd name="connsiteX24" fmla="*/ 47625 w 457200"/>
                <a:gd name="connsiteY24" fmla="*/ 426720 h 621030"/>
                <a:gd name="connsiteX25" fmla="*/ 0 w 457200"/>
                <a:gd name="connsiteY25" fmla="*/ 457200 h 621030"/>
                <a:gd name="connsiteX0" fmla="*/ 0 w 457203"/>
                <a:gd name="connsiteY0" fmla="*/ 457200 h 621030"/>
                <a:gd name="connsiteX1" fmla="*/ 41910 w 457203"/>
                <a:gd name="connsiteY1" fmla="*/ 502920 h 621030"/>
                <a:gd name="connsiteX2" fmla="*/ 72390 w 457203"/>
                <a:gd name="connsiteY2" fmla="*/ 512445 h 621030"/>
                <a:gd name="connsiteX3" fmla="*/ 93345 w 457203"/>
                <a:gd name="connsiteY3" fmla="*/ 531495 h 621030"/>
                <a:gd name="connsiteX4" fmla="*/ 140970 w 457203"/>
                <a:gd name="connsiteY4" fmla="*/ 563880 h 621030"/>
                <a:gd name="connsiteX5" fmla="*/ 152400 w 457203"/>
                <a:gd name="connsiteY5" fmla="*/ 598170 h 621030"/>
                <a:gd name="connsiteX6" fmla="*/ 217170 w 457203"/>
                <a:gd name="connsiteY6" fmla="*/ 621030 h 621030"/>
                <a:gd name="connsiteX7" fmla="*/ 238125 w 457203"/>
                <a:gd name="connsiteY7" fmla="*/ 527685 h 621030"/>
                <a:gd name="connsiteX8" fmla="*/ 255270 w 457203"/>
                <a:gd name="connsiteY8" fmla="*/ 483870 h 621030"/>
                <a:gd name="connsiteX9" fmla="*/ 403860 w 457203"/>
                <a:gd name="connsiteY9" fmla="*/ 289560 h 621030"/>
                <a:gd name="connsiteX10" fmla="*/ 434340 w 457203"/>
                <a:gd name="connsiteY10" fmla="*/ 245745 h 621030"/>
                <a:gd name="connsiteX11" fmla="*/ 457203 w 457203"/>
                <a:gd name="connsiteY11" fmla="*/ 167640 h 621030"/>
                <a:gd name="connsiteX12" fmla="*/ 314116 w 457203"/>
                <a:gd name="connsiteY12" fmla="*/ 172423 h 621030"/>
                <a:gd name="connsiteX13" fmla="*/ 323684 w 457203"/>
                <a:gd name="connsiteY13" fmla="*/ 88475 h 621030"/>
                <a:gd name="connsiteX14" fmla="*/ 375285 w 457203"/>
                <a:gd name="connsiteY14" fmla="*/ 43815 h 621030"/>
                <a:gd name="connsiteX15" fmla="*/ 293370 w 457203"/>
                <a:gd name="connsiteY15" fmla="*/ 0 h 621030"/>
                <a:gd name="connsiteX16" fmla="*/ 270510 w 457203"/>
                <a:gd name="connsiteY16" fmla="*/ 45720 h 621030"/>
                <a:gd name="connsiteX17" fmla="*/ 238125 w 457203"/>
                <a:gd name="connsiteY17" fmla="*/ 51435 h 621030"/>
                <a:gd name="connsiteX18" fmla="*/ 120015 w 457203"/>
                <a:gd name="connsiteY18" fmla="*/ 182880 h 621030"/>
                <a:gd name="connsiteX19" fmla="*/ 87630 w 457203"/>
                <a:gd name="connsiteY19" fmla="*/ 217170 h 621030"/>
                <a:gd name="connsiteX20" fmla="*/ 81915 w 457203"/>
                <a:gd name="connsiteY20" fmla="*/ 274320 h 621030"/>
                <a:gd name="connsiteX21" fmla="*/ 93345 w 457203"/>
                <a:gd name="connsiteY21" fmla="*/ 320040 h 621030"/>
                <a:gd name="connsiteX22" fmla="*/ 93345 w 457203"/>
                <a:gd name="connsiteY22" fmla="*/ 352425 h 621030"/>
                <a:gd name="connsiteX23" fmla="*/ 68580 w 457203"/>
                <a:gd name="connsiteY23" fmla="*/ 400050 h 621030"/>
                <a:gd name="connsiteX24" fmla="*/ 47625 w 457203"/>
                <a:gd name="connsiteY24" fmla="*/ 426720 h 621030"/>
                <a:gd name="connsiteX25" fmla="*/ 0 w 457203"/>
                <a:gd name="connsiteY25" fmla="*/ 457200 h 621030"/>
                <a:gd name="connsiteX0" fmla="*/ 0 w 434340"/>
                <a:gd name="connsiteY0" fmla="*/ 457200 h 621030"/>
                <a:gd name="connsiteX1" fmla="*/ 41910 w 434340"/>
                <a:gd name="connsiteY1" fmla="*/ 502920 h 621030"/>
                <a:gd name="connsiteX2" fmla="*/ 72390 w 434340"/>
                <a:gd name="connsiteY2" fmla="*/ 512445 h 621030"/>
                <a:gd name="connsiteX3" fmla="*/ 93345 w 434340"/>
                <a:gd name="connsiteY3" fmla="*/ 531495 h 621030"/>
                <a:gd name="connsiteX4" fmla="*/ 140970 w 434340"/>
                <a:gd name="connsiteY4" fmla="*/ 563880 h 621030"/>
                <a:gd name="connsiteX5" fmla="*/ 152400 w 434340"/>
                <a:gd name="connsiteY5" fmla="*/ 598170 h 621030"/>
                <a:gd name="connsiteX6" fmla="*/ 217170 w 434340"/>
                <a:gd name="connsiteY6" fmla="*/ 621030 h 621030"/>
                <a:gd name="connsiteX7" fmla="*/ 238125 w 434340"/>
                <a:gd name="connsiteY7" fmla="*/ 527685 h 621030"/>
                <a:gd name="connsiteX8" fmla="*/ 255270 w 434340"/>
                <a:gd name="connsiteY8" fmla="*/ 483870 h 621030"/>
                <a:gd name="connsiteX9" fmla="*/ 403860 w 434340"/>
                <a:gd name="connsiteY9" fmla="*/ 289560 h 621030"/>
                <a:gd name="connsiteX10" fmla="*/ 434340 w 434340"/>
                <a:gd name="connsiteY10" fmla="*/ 245745 h 621030"/>
                <a:gd name="connsiteX11" fmla="*/ 314116 w 434340"/>
                <a:gd name="connsiteY11" fmla="*/ 172423 h 621030"/>
                <a:gd name="connsiteX12" fmla="*/ 323684 w 434340"/>
                <a:gd name="connsiteY12" fmla="*/ 88475 h 621030"/>
                <a:gd name="connsiteX13" fmla="*/ 375285 w 434340"/>
                <a:gd name="connsiteY13" fmla="*/ 43815 h 621030"/>
                <a:gd name="connsiteX14" fmla="*/ 293370 w 434340"/>
                <a:gd name="connsiteY14" fmla="*/ 0 h 621030"/>
                <a:gd name="connsiteX15" fmla="*/ 270510 w 434340"/>
                <a:gd name="connsiteY15" fmla="*/ 45720 h 621030"/>
                <a:gd name="connsiteX16" fmla="*/ 238125 w 434340"/>
                <a:gd name="connsiteY16" fmla="*/ 51435 h 621030"/>
                <a:gd name="connsiteX17" fmla="*/ 120015 w 434340"/>
                <a:gd name="connsiteY17" fmla="*/ 182880 h 621030"/>
                <a:gd name="connsiteX18" fmla="*/ 87630 w 434340"/>
                <a:gd name="connsiteY18" fmla="*/ 217170 h 621030"/>
                <a:gd name="connsiteX19" fmla="*/ 81915 w 434340"/>
                <a:gd name="connsiteY19" fmla="*/ 274320 h 621030"/>
                <a:gd name="connsiteX20" fmla="*/ 93345 w 434340"/>
                <a:gd name="connsiteY20" fmla="*/ 320040 h 621030"/>
                <a:gd name="connsiteX21" fmla="*/ 93345 w 434340"/>
                <a:gd name="connsiteY21" fmla="*/ 352425 h 621030"/>
                <a:gd name="connsiteX22" fmla="*/ 68580 w 434340"/>
                <a:gd name="connsiteY22" fmla="*/ 400050 h 621030"/>
                <a:gd name="connsiteX23" fmla="*/ 47625 w 434340"/>
                <a:gd name="connsiteY23" fmla="*/ 426720 h 621030"/>
                <a:gd name="connsiteX24" fmla="*/ 0 w 434340"/>
                <a:gd name="connsiteY24" fmla="*/ 457200 h 621030"/>
                <a:gd name="connsiteX0" fmla="*/ 0 w 403860"/>
                <a:gd name="connsiteY0" fmla="*/ 457200 h 621030"/>
                <a:gd name="connsiteX1" fmla="*/ 41910 w 403860"/>
                <a:gd name="connsiteY1" fmla="*/ 502920 h 621030"/>
                <a:gd name="connsiteX2" fmla="*/ 72390 w 403860"/>
                <a:gd name="connsiteY2" fmla="*/ 512445 h 621030"/>
                <a:gd name="connsiteX3" fmla="*/ 93345 w 403860"/>
                <a:gd name="connsiteY3" fmla="*/ 531495 h 621030"/>
                <a:gd name="connsiteX4" fmla="*/ 140970 w 403860"/>
                <a:gd name="connsiteY4" fmla="*/ 563880 h 621030"/>
                <a:gd name="connsiteX5" fmla="*/ 152400 w 403860"/>
                <a:gd name="connsiteY5" fmla="*/ 598170 h 621030"/>
                <a:gd name="connsiteX6" fmla="*/ 217170 w 403860"/>
                <a:gd name="connsiteY6" fmla="*/ 621030 h 621030"/>
                <a:gd name="connsiteX7" fmla="*/ 238125 w 403860"/>
                <a:gd name="connsiteY7" fmla="*/ 527685 h 621030"/>
                <a:gd name="connsiteX8" fmla="*/ 255270 w 403860"/>
                <a:gd name="connsiteY8" fmla="*/ 483870 h 621030"/>
                <a:gd name="connsiteX9" fmla="*/ 403860 w 403860"/>
                <a:gd name="connsiteY9" fmla="*/ 289560 h 621030"/>
                <a:gd name="connsiteX10" fmla="*/ 250489 w 403860"/>
                <a:gd name="connsiteY10" fmla="*/ 278511 h 621030"/>
                <a:gd name="connsiteX11" fmla="*/ 314116 w 403860"/>
                <a:gd name="connsiteY11" fmla="*/ 172423 h 621030"/>
                <a:gd name="connsiteX12" fmla="*/ 323684 w 403860"/>
                <a:gd name="connsiteY12" fmla="*/ 88475 h 621030"/>
                <a:gd name="connsiteX13" fmla="*/ 375285 w 403860"/>
                <a:gd name="connsiteY13" fmla="*/ 43815 h 621030"/>
                <a:gd name="connsiteX14" fmla="*/ 293370 w 403860"/>
                <a:gd name="connsiteY14" fmla="*/ 0 h 621030"/>
                <a:gd name="connsiteX15" fmla="*/ 270510 w 403860"/>
                <a:gd name="connsiteY15" fmla="*/ 45720 h 621030"/>
                <a:gd name="connsiteX16" fmla="*/ 238125 w 403860"/>
                <a:gd name="connsiteY16" fmla="*/ 51435 h 621030"/>
                <a:gd name="connsiteX17" fmla="*/ 120015 w 403860"/>
                <a:gd name="connsiteY17" fmla="*/ 182880 h 621030"/>
                <a:gd name="connsiteX18" fmla="*/ 87630 w 403860"/>
                <a:gd name="connsiteY18" fmla="*/ 217170 h 621030"/>
                <a:gd name="connsiteX19" fmla="*/ 81915 w 403860"/>
                <a:gd name="connsiteY19" fmla="*/ 274320 h 621030"/>
                <a:gd name="connsiteX20" fmla="*/ 93345 w 403860"/>
                <a:gd name="connsiteY20" fmla="*/ 320040 h 621030"/>
                <a:gd name="connsiteX21" fmla="*/ 93345 w 403860"/>
                <a:gd name="connsiteY21" fmla="*/ 352425 h 621030"/>
                <a:gd name="connsiteX22" fmla="*/ 68580 w 403860"/>
                <a:gd name="connsiteY22" fmla="*/ 400050 h 621030"/>
                <a:gd name="connsiteX23" fmla="*/ 47625 w 403860"/>
                <a:gd name="connsiteY23" fmla="*/ 426720 h 621030"/>
                <a:gd name="connsiteX24" fmla="*/ 0 w 403860"/>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55270 w 375285"/>
                <a:gd name="connsiteY8" fmla="*/ 483870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13402 w 375285"/>
                <a:gd name="connsiteY8" fmla="*/ 421979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13402 w 375285"/>
                <a:gd name="connsiteY7" fmla="*/ 421979 h 621030"/>
                <a:gd name="connsiteX8" fmla="*/ 250952 w 375285"/>
                <a:gd name="connsiteY8" fmla="*/ 356911 h 621030"/>
                <a:gd name="connsiteX9" fmla="*/ 250489 w 375285"/>
                <a:gd name="connsiteY9" fmla="*/ 278511 h 621030"/>
                <a:gd name="connsiteX10" fmla="*/ 314116 w 375285"/>
                <a:gd name="connsiteY10" fmla="*/ 172423 h 621030"/>
                <a:gd name="connsiteX11" fmla="*/ 323684 w 375285"/>
                <a:gd name="connsiteY11" fmla="*/ 88475 h 621030"/>
                <a:gd name="connsiteX12" fmla="*/ 375285 w 375285"/>
                <a:gd name="connsiteY12" fmla="*/ 43815 h 621030"/>
                <a:gd name="connsiteX13" fmla="*/ 293370 w 375285"/>
                <a:gd name="connsiteY13" fmla="*/ 0 h 621030"/>
                <a:gd name="connsiteX14" fmla="*/ 270510 w 375285"/>
                <a:gd name="connsiteY14" fmla="*/ 45720 h 621030"/>
                <a:gd name="connsiteX15" fmla="*/ 238125 w 375285"/>
                <a:gd name="connsiteY15" fmla="*/ 51435 h 621030"/>
                <a:gd name="connsiteX16" fmla="*/ 120015 w 375285"/>
                <a:gd name="connsiteY16" fmla="*/ 182880 h 621030"/>
                <a:gd name="connsiteX17" fmla="*/ 87630 w 375285"/>
                <a:gd name="connsiteY17" fmla="*/ 217170 h 621030"/>
                <a:gd name="connsiteX18" fmla="*/ 81915 w 375285"/>
                <a:gd name="connsiteY18" fmla="*/ 274320 h 621030"/>
                <a:gd name="connsiteX19" fmla="*/ 93345 w 375285"/>
                <a:gd name="connsiteY19" fmla="*/ 320040 h 621030"/>
                <a:gd name="connsiteX20" fmla="*/ 93345 w 375285"/>
                <a:gd name="connsiteY20" fmla="*/ 352425 h 621030"/>
                <a:gd name="connsiteX21" fmla="*/ 68580 w 375285"/>
                <a:gd name="connsiteY21" fmla="*/ 400050 h 621030"/>
                <a:gd name="connsiteX22" fmla="*/ 47625 w 375285"/>
                <a:gd name="connsiteY22" fmla="*/ 426720 h 621030"/>
                <a:gd name="connsiteX23" fmla="*/ 0 w 375285"/>
                <a:gd name="connsiteY23" fmla="*/ 457200 h 621030"/>
                <a:gd name="connsiteX0" fmla="*/ 0 w 375285"/>
                <a:gd name="connsiteY0" fmla="*/ 457200 h 598170"/>
                <a:gd name="connsiteX1" fmla="*/ 41910 w 375285"/>
                <a:gd name="connsiteY1" fmla="*/ 502920 h 598170"/>
                <a:gd name="connsiteX2" fmla="*/ 72390 w 375285"/>
                <a:gd name="connsiteY2" fmla="*/ 512445 h 598170"/>
                <a:gd name="connsiteX3" fmla="*/ 93345 w 375285"/>
                <a:gd name="connsiteY3" fmla="*/ 531495 h 598170"/>
                <a:gd name="connsiteX4" fmla="*/ 140970 w 375285"/>
                <a:gd name="connsiteY4" fmla="*/ 563880 h 598170"/>
                <a:gd name="connsiteX5" fmla="*/ 152400 w 375285"/>
                <a:gd name="connsiteY5" fmla="*/ 598170 h 598170"/>
                <a:gd name="connsiteX6" fmla="*/ 213402 w 375285"/>
                <a:gd name="connsiteY6" fmla="*/ 421979 h 598170"/>
                <a:gd name="connsiteX7" fmla="*/ 250952 w 375285"/>
                <a:gd name="connsiteY7" fmla="*/ 356911 h 598170"/>
                <a:gd name="connsiteX8" fmla="*/ 250489 w 375285"/>
                <a:gd name="connsiteY8" fmla="*/ 278511 h 598170"/>
                <a:gd name="connsiteX9" fmla="*/ 314116 w 375285"/>
                <a:gd name="connsiteY9" fmla="*/ 172423 h 598170"/>
                <a:gd name="connsiteX10" fmla="*/ 323684 w 375285"/>
                <a:gd name="connsiteY10" fmla="*/ 88475 h 598170"/>
                <a:gd name="connsiteX11" fmla="*/ 375285 w 375285"/>
                <a:gd name="connsiteY11" fmla="*/ 43815 h 598170"/>
                <a:gd name="connsiteX12" fmla="*/ 293370 w 375285"/>
                <a:gd name="connsiteY12" fmla="*/ 0 h 598170"/>
                <a:gd name="connsiteX13" fmla="*/ 270510 w 375285"/>
                <a:gd name="connsiteY13" fmla="*/ 45720 h 598170"/>
                <a:gd name="connsiteX14" fmla="*/ 238125 w 375285"/>
                <a:gd name="connsiteY14" fmla="*/ 51435 h 598170"/>
                <a:gd name="connsiteX15" fmla="*/ 120015 w 375285"/>
                <a:gd name="connsiteY15" fmla="*/ 182880 h 598170"/>
                <a:gd name="connsiteX16" fmla="*/ 87630 w 375285"/>
                <a:gd name="connsiteY16" fmla="*/ 217170 h 598170"/>
                <a:gd name="connsiteX17" fmla="*/ 81915 w 375285"/>
                <a:gd name="connsiteY17" fmla="*/ 274320 h 598170"/>
                <a:gd name="connsiteX18" fmla="*/ 93345 w 375285"/>
                <a:gd name="connsiteY18" fmla="*/ 320040 h 598170"/>
                <a:gd name="connsiteX19" fmla="*/ 93345 w 375285"/>
                <a:gd name="connsiteY19" fmla="*/ 352425 h 598170"/>
                <a:gd name="connsiteX20" fmla="*/ 68580 w 375285"/>
                <a:gd name="connsiteY20" fmla="*/ 400050 h 598170"/>
                <a:gd name="connsiteX21" fmla="*/ 47625 w 375285"/>
                <a:gd name="connsiteY21" fmla="*/ 426720 h 598170"/>
                <a:gd name="connsiteX22" fmla="*/ 0 w 375285"/>
                <a:gd name="connsiteY22" fmla="*/ 457200 h 598170"/>
                <a:gd name="connsiteX0" fmla="*/ 0 w 375285"/>
                <a:gd name="connsiteY0" fmla="*/ 457200 h 576326"/>
                <a:gd name="connsiteX1" fmla="*/ 41910 w 375285"/>
                <a:gd name="connsiteY1" fmla="*/ 502920 h 576326"/>
                <a:gd name="connsiteX2" fmla="*/ 72390 w 375285"/>
                <a:gd name="connsiteY2" fmla="*/ 512445 h 576326"/>
                <a:gd name="connsiteX3" fmla="*/ 93345 w 375285"/>
                <a:gd name="connsiteY3" fmla="*/ 531495 h 576326"/>
                <a:gd name="connsiteX4" fmla="*/ 140970 w 375285"/>
                <a:gd name="connsiteY4" fmla="*/ 563880 h 576326"/>
                <a:gd name="connsiteX5" fmla="*/ 156040 w 375285"/>
                <a:gd name="connsiteY5" fmla="*/ 576326 h 576326"/>
                <a:gd name="connsiteX6" fmla="*/ 213402 w 375285"/>
                <a:gd name="connsiteY6" fmla="*/ 421979 h 576326"/>
                <a:gd name="connsiteX7" fmla="*/ 250952 w 375285"/>
                <a:gd name="connsiteY7" fmla="*/ 356911 h 576326"/>
                <a:gd name="connsiteX8" fmla="*/ 250489 w 375285"/>
                <a:gd name="connsiteY8" fmla="*/ 278511 h 576326"/>
                <a:gd name="connsiteX9" fmla="*/ 314116 w 375285"/>
                <a:gd name="connsiteY9" fmla="*/ 172423 h 576326"/>
                <a:gd name="connsiteX10" fmla="*/ 323684 w 375285"/>
                <a:gd name="connsiteY10" fmla="*/ 88475 h 576326"/>
                <a:gd name="connsiteX11" fmla="*/ 375285 w 375285"/>
                <a:gd name="connsiteY11" fmla="*/ 43815 h 576326"/>
                <a:gd name="connsiteX12" fmla="*/ 293370 w 375285"/>
                <a:gd name="connsiteY12" fmla="*/ 0 h 576326"/>
                <a:gd name="connsiteX13" fmla="*/ 270510 w 375285"/>
                <a:gd name="connsiteY13" fmla="*/ 45720 h 576326"/>
                <a:gd name="connsiteX14" fmla="*/ 238125 w 375285"/>
                <a:gd name="connsiteY14" fmla="*/ 51435 h 576326"/>
                <a:gd name="connsiteX15" fmla="*/ 120015 w 375285"/>
                <a:gd name="connsiteY15" fmla="*/ 182880 h 576326"/>
                <a:gd name="connsiteX16" fmla="*/ 87630 w 375285"/>
                <a:gd name="connsiteY16" fmla="*/ 217170 h 576326"/>
                <a:gd name="connsiteX17" fmla="*/ 81915 w 375285"/>
                <a:gd name="connsiteY17" fmla="*/ 274320 h 576326"/>
                <a:gd name="connsiteX18" fmla="*/ 93345 w 375285"/>
                <a:gd name="connsiteY18" fmla="*/ 320040 h 576326"/>
                <a:gd name="connsiteX19" fmla="*/ 93345 w 375285"/>
                <a:gd name="connsiteY19" fmla="*/ 352425 h 576326"/>
                <a:gd name="connsiteX20" fmla="*/ 68580 w 375285"/>
                <a:gd name="connsiteY20" fmla="*/ 400050 h 576326"/>
                <a:gd name="connsiteX21" fmla="*/ 47625 w 375285"/>
                <a:gd name="connsiteY21" fmla="*/ 426720 h 576326"/>
                <a:gd name="connsiteX22" fmla="*/ 0 w 375285"/>
                <a:gd name="connsiteY22" fmla="*/ 457200 h 576326"/>
                <a:gd name="connsiteX0" fmla="*/ 0 w 455380"/>
                <a:gd name="connsiteY0" fmla="*/ 406231 h 576326"/>
                <a:gd name="connsiteX1" fmla="*/ 122005 w 455380"/>
                <a:gd name="connsiteY1" fmla="*/ 502920 h 576326"/>
                <a:gd name="connsiteX2" fmla="*/ 152485 w 455380"/>
                <a:gd name="connsiteY2" fmla="*/ 512445 h 576326"/>
                <a:gd name="connsiteX3" fmla="*/ 173440 w 455380"/>
                <a:gd name="connsiteY3" fmla="*/ 531495 h 576326"/>
                <a:gd name="connsiteX4" fmla="*/ 221065 w 455380"/>
                <a:gd name="connsiteY4" fmla="*/ 563880 h 576326"/>
                <a:gd name="connsiteX5" fmla="*/ 236135 w 455380"/>
                <a:gd name="connsiteY5" fmla="*/ 576326 h 576326"/>
                <a:gd name="connsiteX6" fmla="*/ 293497 w 455380"/>
                <a:gd name="connsiteY6" fmla="*/ 421979 h 576326"/>
                <a:gd name="connsiteX7" fmla="*/ 331047 w 455380"/>
                <a:gd name="connsiteY7" fmla="*/ 356911 h 576326"/>
                <a:gd name="connsiteX8" fmla="*/ 330584 w 455380"/>
                <a:gd name="connsiteY8" fmla="*/ 278511 h 576326"/>
                <a:gd name="connsiteX9" fmla="*/ 394211 w 455380"/>
                <a:gd name="connsiteY9" fmla="*/ 172423 h 576326"/>
                <a:gd name="connsiteX10" fmla="*/ 403779 w 455380"/>
                <a:gd name="connsiteY10" fmla="*/ 88475 h 576326"/>
                <a:gd name="connsiteX11" fmla="*/ 455380 w 455380"/>
                <a:gd name="connsiteY11" fmla="*/ 43815 h 576326"/>
                <a:gd name="connsiteX12" fmla="*/ 373465 w 455380"/>
                <a:gd name="connsiteY12" fmla="*/ 0 h 576326"/>
                <a:gd name="connsiteX13" fmla="*/ 350605 w 455380"/>
                <a:gd name="connsiteY13" fmla="*/ 45720 h 576326"/>
                <a:gd name="connsiteX14" fmla="*/ 318220 w 455380"/>
                <a:gd name="connsiteY14" fmla="*/ 51435 h 576326"/>
                <a:gd name="connsiteX15" fmla="*/ 200110 w 455380"/>
                <a:gd name="connsiteY15" fmla="*/ 182880 h 576326"/>
                <a:gd name="connsiteX16" fmla="*/ 167725 w 455380"/>
                <a:gd name="connsiteY16" fmla="*/ 217170 h 576326"/>
                <a:gd name="connsiteX17" fmla="*/ 162010 w 455380"/>
                <a:gd name="connsiteY17" fmla="*/ 274320 h 576326"/>
                <a:gd name="connsiteX18" fmla="*/ 173440 w 455380"/>
                <a:gd name="connsiteY18" fmla="*/ 320040 h 576326"/>
                <a:gd name="connsiteX19" fmla="*/ 173440 w 455380"/>
                <a:gd name="connsiteY19" fmla="*/ 352425 h 576326"/>
                <a:gd name="connsiteX20" fmla="*/ 148675 w 455380"/>
                <a:gd name="connsiteY20" fmla="*/ 400050 h 576326"/>
                <a:gd name="connsiteX21" fmla="*/ 127720 w 455380"/>
                <a:gd name="connsiteY21" fmla="*/ 426720 h 576326"/>
                <a:gd name="connsiteX22" fmla="*/ 0 w 455380"/>
                <a:gd name="connsiteY22" fmla="*/ 406231 h 576326"/>
                <a:gd name="connsiteX0" fmla="*/ 0 w 455380"/>
                <a:gd name="connsiteY0" fmla="*/ 406231 h 576326"/>
                <a:gd name="connsiteX1" fmla="*/ 122005 w 455380"/>
                <a:gd name="connsiteY1" fmla="*/ 502920 h 576326"/>
                <a:gd name="connsiteX2" fmla="*/ 152485 w 455380"/>
                <a:gd name="connsiteY2" fmla="*/ 512445 h 576326"/>
                <a:gd name="connsiteX3" fmla="*/ 173440 w 455380"/>
                <a:gd name="connsiteY3" fmla="*/ 531495 h 576326"/>
                <a:gd name="connsiteX4" fmla="*/ 221065 w 455380"/>
                <a:gd name="connsiteY4" fmla="*/ 563880 h 576326"/>
                <a:gd name="connsiteX5" fmla="*/ 236135 w 455380"/>
                <a:gd name="connsiteY5" fmla="*/ 576326 h 576326"/>
                <a:gd name="connsiteX6" fmla="*/ 293497 w 455380"/>
                <a:gd name="connsiteY6" fmla="*/ 421979 h 576326"/>
                <a:gd name="connsiteX7" fmla="*/ 331047 w 455380"/>
                <a:gd name="connsiteY7" fmla="*/ 356911 h 576326"/>
                <a:gd name="connsiteX8" fmla="*/ 330584 w 455380"/>
                <a:gd name="connsiteY8" fmla="*/ 278511 h 576326"/>
                <a:gd name="connsiteX9" fmla="*/ 394211 w 455380"/>
                <a:gd name="connsiteY9" fmla="*/ 172423 h 576326"/>
                <a:gd name="connsiteX10" fmla="*/ 403779 w 455380"/>
                <a:gd name="connsiteY10" fmla="*/ 88475 h 576326"/>
                <a:gd name="connsiteX11" fmla="*/ 455380 w 455380"/>
                <a:gd name="connsiteY11" fmla="*/ 43815 h 576326"/>
                <a:gd name="connsiteX12" fmla="*/ 373465 w 455380"/>
                <a:gd name="connsiteY12" fmla="*/ 0 h 576326"/>
                <a:gd name="connsiteX13" fmla="*/ 350605 w 455380"/>
                <a:gd name="connsiteY13" fmla="*/ 45720 h 576326"/>
                <a:gd name="connsiteX14" fmla="*/ 318220 w 455380"/>
                <a:gd name="connsiteY14" fmla="*/ 51435 h 576326"/>
                <a:gd name="connsiteX15" fmla="*/ 200110 w 455380"/>
                <a:gd name="connsiteY15" fmla="*/ 182880 h 576326"/>
                <a:gd name="connsiteX16" fmla="*/ 167725 w 455380"/>
                <a:gd name="connsiteY16" fmla="*/ 217170 h 576326"/>
                <a:gd name="connsiteX17" fmla="*/ 162010 w 455380"/>
                <a:gd name="connsiteY17" fmla="*/ 274320 h 576326"/>
                <a:gd name="connsiteX18" fmla="*/ 173440 w 455380"/>
                <a:gd name="connsiteY18" fmla="*/ 320040 h 576326"/>
                <a:gd name="connsiteX19" fmla="*/ 173440 w 455380"/>
                <a:gd name="connsiteY19" fmla="*/ 352425 h 576326"/>
                <a:gd name="connsiteX20" fmla="*/ 148675 w 455380"/>
                <a:gd name="connsiteY20" fmla="*/ 400050 h 576326"/>
                <a:gd name="connsiteX21" fmla="*/ 50053 w 455380"/>
                <a:gd name="connsiteY21" fmla="*/ 184010 h 576326"/>
                <a:gd name="connsiteX22" fmla="*/ 0 w 455380"/>
                <a:gd name="connsiteY22" fmla="*/ 406231 h 576326"/>
                <a:gd name="connsiteX0" fmla="*/ 161994 w 617374"/>
                <a:gd name="connsiteY0" fmla="*/ 428498 h 598593"/>
                <a:gd name="connsiteX1" fmla="*/ 283999 w 617374"/>
                <a:gd name="connsiteY1" fmla="*/ 525187 h 598593"/>
                <a:gd name="connsiteX2" fmla="*/ 314479 w 617374"/>
                <a:gd name="connsiteY2" fmla="*/ 534712 h 598593"/>
                <a:gd name="connsiteX3" fmla="*/ 335434 w 617374"/>
                <a:gd name="connsiteY3" fmla="*/ 553762 h 598593"/>
                <a:gd name="connsiteX4" fmla="*/ 383059 w 617374"/>
                <a:gd name="connsiteY4" fmla="*/ 586147 h 598593"/>
                <a:gd name="connsiteX5" fmla="*/ 398129 w 617374"/>
                <a:gd name="connsiteY5" fmla="*/ 598593 h 598593"/>
                <a:gd name="connsiteX6" fmla="*/ 455491 w 617374"/>
                <a:gd name="connsiteY6" fmla="*/ 444246 h 598593"/>
                <a:gd name="connsiteX7" fmla="*/ 493041 w 617374"/>
                <a:gd name="connsiteY7" fmla="*/ 379178 h 598593"/>
                <a:gd name="connsiteX8" fmla="*/ 492578 w 617374"/>
                <a:gd name="connsiteY8" fmla="*/ 300778 h 598593"/>
                <a:gd name="connsiteX9" fmla="*/ 556205 w 617374"/>
                <a:gd name="connsiteY9" fmla="*/ 194690 h 598593"/>
                <a:gd name="connsiteX10" fmla="*/ 565773 w 617374"/>
                <a:gd name="connsiteY10" fmla="*/ 110742 h 598593"/>
                <a:gd name="connsiteX11" fmla="*/ 617374 w 617374"/>
                <a:gd name="connsiteY11" fmla="*/ 66082 h 598593"/>
                <a:gd name="connsiteX12" fmla="*/ 535459 w 617374"/>
                <a:gd name="connsiteY12" fmla="*/ 22267 h 598593"/>
                <a:gd name="connsiteX13" fmla="*/ 512599 w 617374"/>
                <a:gd name="connsiteY13" fmla="*/ 67987 h 598593"/>
                <a:gd name="connsiteX14" fmla="*/ 480214 w 617374"/>
                <a:gd name="connsiteY14" fmla="*/ 73702 h 598593"/>
                <a:gd name="connsiteX15" fmla="*/ 362104 w 617374"/>
                <a:gd name="connsiteY15" fmla="*/ 205147 h 598593"/>
                <a:gd name="connsiteX16" fmla="*/ 329719 w 617374"/>
                <a:gd name="connsiteY16" fmla="*/ 239437 h 598593"/>
                <a:gd name="connsiteX17" fmla="*/ 324004 w 617374"/>
                <a:gd name="connsiteY17" fmla="*/ 296587 h 598593"/>
                <a:gd name="connsiteX18" fmla="*/ 335434 w 617374"/>
                <a:gd name="connsiteY18" fmla="*/ 342307 h 598593"/>
                <a:gd name="connsiteX19" fmla="*/ 335434 w 617374"/>
                <a:gd name="connsiteY19" fmla="*/ 374692 h 598593"/>
                <a:gd name="connsiteX20" fmla="*/ 0 w 617374"/>
                <a:gd name="connsiteY20" fmla="*/ 0 h 598593"/>
                <a:gd name="connsiteX21" fmla="*/ 212047 w 617374"/>
                <a:gd name="connsiteY21" fmla="*/ 206277 h 598593"/>
                <a:gd name="connsiteX22" fmla="*/ 161994 w 617374"/>
                <a:gd name="connsiteY22" fmla="*/ 428498 h 598593"/>
                <a:gd name="connsiteX0" fmla="*/ 161994 w 617374"/>
                <a:gd name="connsiteY0" fmla="*/ 517385 h 687480"/>
                <a:gd name="connsiteX1" fmla="*/ 283999 w 617374"/>
                <a:gd name="connsiteY1" fmla="*/ 614074 h 687480"/>
                <a:gd name="connsiteX2" fmla="*/ 314479 w 617374"/>
                <a:gd name="connsiteY2" fmla="*/ 623599 h 687480"/>
                <a:gd name="connsiteX3" fmla="*/ 335434 w 617374"/>
                <a:gd name="connsiteY3" fmla="*/ 642649 h 687480"/>
                <a:gd name="connsiteX4" fmla="*/ 383059 w 617374"/>
                <a:gd name="connsiteY4" fmla="*/ 675034 h 687480"/>
                <a:gd name="connsiteX5" fmla="*/ 398129 w 617374"/>
                <a:gd name="connsiteY5" fmla="*/ 687480 h 687480"/>
                <a:gd name="connsiteX6" fmla="*/ 455491 w 617374"/>
                <a:gd name="connsiteY6" fmla="*/ 533133 h 687480"/>
                <a:gd name="connsiteX7" fmla="*/ 493041 w 617374"/>
                <a:gd name="connsiteY7" fmla="*/ 468065 h 687480"/>
                <a:gd name="connsiteX8" fmla="*/ 492578 w 617374"/>
                <a:gd name="connsiteY8" fmla="*/ 389665 h 687480"/>
                <a:gd name="connsiteX9" fmla="*/ 556205 w 617374"/>
                <a:gd name="connsiteY9" fmla="*/ 283577 h 687480"/>
                <a:gd name="connsiteX10" fmla="*/ 565773 w 617374"/>
                <a:gd name="connsiteY10" fmla="*/ 199629 h 687480"/>
                <a:gd name="connsiteX11" fmla="*/ 617374 w 617374"/>
                <a:gd name="connsiteY11" fmla="*/ 154969 h 687480"/>
                <a:gd name="connsiteX12" fmla="*/ 535459 w 617374"/>
                <a:gd name="connsiteY12" fmla="*/ 111154 h 687480"/>
                <a:gd name="connsiteX13" fmla="*/ 512599 w 617374"/>
                <a:gd name="connsiteY13" fmla="*/ 156874 h 687480"/>
                <a:gd name="connsiteX14" fmla="*/ 480214 w 617374"/>
                <a:gd name="connsiteY14" fmla="*/ 162589 h 687480"/>
                <a:gd name="connsiteX15" fmla="*/ 362104 w 617374"/>
                <a:gd name="connsiteY15" fmla="*/ 294034 h 687480"/>
                <a:gd name="connsiteX16" fmla="*/ 329719 w 617374"/>
                <a:gd name="connsiteY16" fmla="*/ 328324 h 687480"/>
                <a:gd name="connsiteX17" fmla="*/ 324004 w 617374"/>
                <a:gd name="connsiteY17" fmla="*/ 385474 h 687480"/>
                <a:gd name="connsiteX18" fmla="*/ 335434 w 617374"/>
                <a:gd name="connsiteY18" fmla="*/ 431194 h 687480"/>
                <a:gd name="connsiteX19" fmla="*/ 90299 w 617374"/>
                <a:gd name="connsiteY19" fmla="*/ 0 h 687480"/>
                <a:gd name="connsiteX20" fmla="*/ 0 w 617374"/>
                <a:gd name="connsiteY20" fmla="*/ 88887 h 687480"/>
                <a:gd name="connsiteX21" fmla="*/ 212047 w 617374"/>
                <a:gd name="connsiteY21" fmla="*/ 295164 h 687480"/>
                <a:gd name="connsiteX22" fmla="*/ 161994 w 617374"/>
                <a:gd name="connsiteY22" fmla="*/ 517385 h 687480"/>
                <a:gd name="connsiteX0" fmla="*/ 161994 w 617374"/>
                <a:gd name="connsiteY0" fmla="*/ 428498 h 598593"/>
                <a:gd name="connsiteX1" fmla="*/ 283999 w 617374"/>
                <a:gd name="connsiteY1" fmla="*/ 525187 h 598593"/>
                <a:gd name="connsiteX2" fmla="*/ 314479 w 617374"/>
                <a:gd name="connsiteY2" fmla="*/ 534712 h 598593"/>
                <a:gd name="connsiteX3" fmla="*/ 335434 w 617374"/>
                <a:gd name="connsiteY3" fmla="*/ 553762 h 598593"/>
                <a:gd name="connsiteX4" fmla="*/ 383059 w 617374"/>
                <a:gd name="connsiteY4" fmla="*/ 586147 h 598593"/>
                <a:gd name="connsiteX5" fmla="*/ 398129 w 617374"/>
                <a:gd name="connsiteY5" fmla="*/ 598593 h 598593"/>
                <a:gd name="connsiteX6" fmla="*/ 455491 w 617374"/>
                <a:gd name="connsiteY6" fmla="*/ 444246 h 598593"/>
                <a:gd name="connsiteX7" fmla="*/ 493041 w 617374"/>
                <a:gd name="connsiteY7" fmla="*/ 379178 h 598593"/>
                <a:gd name="connsiteX8" fmla="*/ 492578 w 617374"/>
                <a:gd name="connsiteY8" fmla="*/ 300778 h 598593"/>
                <a:gd name="connsiteX9" fmla="*/ 556205 w 617374"/>
                <a:gd name="connsiteY9" fmla="*/ 194690 h 598593"/>
                <a:gd name="connsiteX10" fmla="*/ 565773 w 617374"/>
                <a:gd name="connsiteY10" fmla="*/ 110742 h 598593"/>
                <a:gd name="connsiteX11" fmla="*/ 617374 w 617374"/>
                <a:gd name="connsiteY11" fmla="*/ 66082 h 598593"/>
                <a:gd name="connsiteX12" fmla="*/ 535459 w 617374"/>
                <a:gd name="connsiteY12" fmla="*/ 22267 h 598593"/>
                <a:gd name="connsiteX13" fmla="*/ 512599 w 617374"/>
                <a:gd name="connsiteY13" fmla="*/ 67987 h 598593"/>
                <a:gd name="connsiteX14" fmla="*/ 480214 w 617374"/>
                <a:gd name="connsiteY14" fmla="*/ 73702 h 598593"/>
                <a:gd name="connsiteX15" fmla="*/ 362104 w 617374"/>
                <a:gd name="connsiteY15" fmla="*/ 205147 h 598593"/>
                <a:gd name="connsiteX16" fmla="*/ 329719 w 617374"/>
                <a:gd name="connsiteY16" fmla="*/ 239437 h 598593"/>
                <a:gd name="connsiteX17" fmla="*/ 324004 w 617374"/>
                <a:gd name="connsiteY17" fmla="*/ 296587 h 598593"/>
                <a:gd name="connsiteX18" fmla="*/ 335434 w 617374"/>
                <a:gd name="connsiteY18" fmla="*/ 342307 h 598593"/>
                <a:gd name="connsiteX19" fmla="*/ 0 w 617374"/>
                <a:gd name="connsiteY19" fmla="*/ 0 h 598593"/>
                <a:gd name="connsiteX20" fmla="*/ 212047 w 617374"/>
                <a:gd name="connsiteY20" fmla="*/ 206277 h 598593"/>
                <a:gd name="connsiteX21" fmla="*/ 161994 w 617374"/>
                <a:gd name="connsiteY21" fmla="*/ 428498 h 598593"/>
                <a:gd name="connsiteX0" fmla="*/ 161994 w 617374"/>
                <a:gd name="connsiteY0" fmla="*/ 428498 h 598593"/>
                <a:gd name="connsiteX1" fmla="*/ 283999 w 617374"/>
                <a:gd name="connsiteY1" fmla="*/ 525187 h 598593"/>
                <a:gd name="connsiteX2" fmla="*/ 314479 w 617374"/>
                <a:gd name="connsiteY2" fmla="*/ 534712 h 598593"/>
                <a:gd name="connsiteX3" fmla="*/ 335434 w 617374"/>
                <a:gd name="connsiteY3" fmla="*/ 553762 h 598593"/>
                <a:gd name="connsiteX4" fmla="*/ 383059 w 617374"/>
                <a:gd name="connsiteY4" fmla="*/ 586147 h 598593"/>
                <a:gd name="connsiteX5" fmla="*/ 398129 w 617374"/>
                <a:gd name="connsiteY5" fmla="*/ 598593 h 598593"/>
                <a:gd name="connsiteX6" fmla="*/ 455491 w 617374"/>
                <a:gd name="connsiteY6" fmla="*/ 444246 h 598593"/>
                <a:gd name="connsiteX7" fmla="*/ 493041 w 617374"/>
                <a:gd name="connsiteY7" fmla="*/ 379178 h 598593"/>
                <a:gd name="connsiteX8" fmla="*/ 492578 w 617374"/>
                <a:gd name="connsiteY8" fmla="*/ 300778 h 598593"/>
                <a:gd name="connsiteX9" fmla="*/ 556205 w 617374"/>
                <a:gd name="connsiteY9" fmla="*/ 194690 h 598593"/>
                <a:gd name="connsiteX10" fmla="*/ 565773 w 617374"/>
                <a:gd name="connsiteY10" fmla="*/ 110742 h 598593"/>
                <a:gd name="connsiteX11" fmla="*/ 617374 w 617374"/>
                <a:gd name="connsiteY11" fmla="*/ 66082 h 598593"/>
                <a:gd name="connsiteX12" fmla="*/ 535459 w 617374"/>
                <a:gd name="connsiteY12" fmla="*/ 22267 h 598593"/>
                <a:gd name="connsiteX13" fmla="*/ 512599 w 617374"/>
                <a:gd name="connsiteY13" fmla="*/ 67987 h 598593"/>
                <a:gd name="connsiteX14" fmla="*/ 480214 w 617374"/>
                <a:gd name="connsiteY14" fmla="*/ 73702 h 598593"/>
                <a:gd name="connsiteX15" fmla="*/ 362104 w 617374"/>
                <a:gd name="connsiteY15" fmla="*/ 205147 h 598593"/>
                <a:gd name="connsiteX16" fmla="*/ 329719 w 617374"/>
                <a:gd name="connsiteY16" fmla="*/ 239437 h 598593"/>
                <a:gd name="connsiteX17" fmla="*/ 324004 w 617374"/>
                <a:gd name="connsiteY17" fmla="*/ 296587 h 598593"/>
                <a:gd name="connsiteX18" fmla="*/ 153404 w 617374"/>
                <a:gd name="connsiteY18" fmla="*/ 14647 h 598593"/>
                <a:gd name="connsiteX19" fmla="*/ 0 w 617374"/>
                <a:gd name="connsiteY19" fmla="*/ 0 h 598593"/>
                <a:gd name="connsiteX20" fmla="*/ 212047 w 617374"/>
                <a:gd name="connsiteY20" fmla="*/ 206277 h 598593"/>
                <a:gd name="connsiteX21" fmla="*/ 161994 w 617374"/>
                <a:gd name="connsiteY21" fmla="*/ 428498 h 598593"/>
                <a:gd name="connsiteX0" fmla="*/ 161994 w 617374"/>
                <a:gd name="connsiteY0" fmla="*/ 428498 h 598593"/>
                <a:gd name="connsiteX1" fmla="*/ 283999 w 617374"/>
                <a:gd name="connsiteY1" fmla="*/ 525187 h 598593"/>
                <a:gd name="connsiteX2" fmla="*/ 314479 w 617374"/>
                <a:gd name="connsiteY2" fmla="*/ 534712 h 598593"/>
                <a:gd name="connsiteX3" fmla="*/ 335434 w 617374"/>
                <a:gd name="connsiteY3" fmla="*/ 553762 h 598593"/>
                <a:gd name="connsiteX4" fmla="*/ 383059 w 617374"/>
                <a:gd name="connsiteY4" fmla="*/ 586147 h 598593"/>
                <a:gd name="connsiteX5" fmla="*/ 398129 w 617374"/>
                <a:gd name="connsiteY5" fmla="*/ 598593 h 598593"/>
                <a:gd name="connsiteX6" fmla="*/ 455491 w 617374"/>
                <a:gd name="connsiteY6" fmla="*/ 444246 h 598593"/>
                <a:gd name="connsiteX7" fmla="*/ 493041 w 617374"/>
                <a:gd name="connsiteY7" fmla="*/ 379178 h 598593"/>
                <a:gd name="connsiteX8" fmla="*/ 492578 w 617374"/>
                <a:gd name="connsiteY8" fmla="*/ 300778 h 598593"/>
                <a:gd name="connsiteX9" fmla="*/ 556205 w 617374"/>
                <a:gd name="connsiteY9" fmla="*/ 194690 h 598593"/>
                <a:gd name="connsiteX10" fmla="*/ 565773 w 617374"/>
                <a:gd name="connsiteY10" fmla="*/ 110742 h 598593"/>
                <a:gd name="connsiteX11" fmla="*/ 617374 w 617374"/>
                <a:gd name="connsiteY11" fmla="*/ 66082 h 598593"/>
                <a:gd name="connsiteX12" fmla="*/ 535459 w 617374"/>
                <a:gd name="connsiteY12" fmla="*/ 22267 h 598593"/>
                <a:gd name="connsiteX13" fmla="*/ 512599 w 617374"/>
                <a:gd name="connsiteY13" fmla="*/ 67987 h 598593"/>
                <a:gd name="connsiteX14" fmla="*/ 480214 w 617374"/>
                <a:gd name="connsiteY14" fmla="*/ 73702 h 598593"/>
                <a:gd name="connsiteX15" fmla="*/ 362104 w 617374"/>
                <a:gd name="connsiteY15" fmla="*/ 205147 h 598593"/>
                <a:gd name="connsiteX16" fmla="*/ 329719 w 617374"/>
                <a:gd name="connsiteY16" fmla="*/ 239437 h 598593"/>
                <a:gd name="connsiteX17" fmla="*/ 153404 w 617374"/>
                <a:gd name="connsiteY17" fmla="*/ 14647 h 598593"/>
                <a:gd name="connsiteX18" fmla="*/ 0 w 617374"/>
                <a:gd name="connsiteY18" fmla="*/ 0 h 598593"/>
                <a:gd name="connsiteX19" fmla="*/ 212047 w 617374"/>
                <a:gd name="connsiteY19" fmla="*/ 206277 h 598593"/>
                <a:gd name="connsiteX20" fmla="*/ 161994 w 617374"/>
                <a:gd name="connsiteY20" fmla="*/ 428498 h 598593"/>
                <a:gd name="connsiteX0" fmla="*/ 161994 w 617374"/>
                <a:gd name="connsiteY0" fmla="*/ 428498 h 678094"/>
                <a:gd name="connsiteX1" fmla="*/ 293710 w 617374"/>
                <a:gd name="connsiteY1" fmla="*/ 678094 h 678094"/>
                <a:gd name="connsiteX2" fmla="*/ 314479 w 617374"/>
                <a:gd name="connsiteY2" fmla="*/ 534712 h 678094"/>
                <a:gd name="connsiteX3" fmla="*/ 335434 w 617374"/>
                <a:gd name="connsiteY3" fmla="*/ 553762 h 678094"/>
                <a:gd name="connsiteX4" fmla="*/ 383059 w 617374"/>
                <a:gd name="connsiteY4" fmla="*/ 586147 h 678094"/>
                <a:gd name="connsiteX5" fmla="*/ 398129 w 617374"/>
                <a:gd name="connsiteY5" fmla="*/ 598593 h 678094"/>
                <a:gd name="connsiteX6" fmla="*/ 455491 w 617374"/>
                <a:gd name="connsiteY6" fmla="*/ 444246 h 678094"/>
                <a:gd name="connsiteX7" fmla="*/ 493041 w 617374"/>
                <a:gd name="connsiteY7" fmla="*/ 379178 h 678094"/>
                <a:gd name="connsiteX8" fmla="*/ 492578 w 617374"/>
                <a:gd name="connsiteY8" fmla="*/ 300778 h 678094"/>
                <a:gd name="connsiteX9" fmla="*/ 556205 w 617374"/>
                <a:gd name="connsiteY9" fmla="*/ 194690 h 678094"/>
                <a:gd name="connsiteX10" fmla="*/ 565773 w 617374"/>
                <a:gd name="connsiteY10" fmla="*/ 110742 h 678094"/>
                <a:gd name="connsiteX11" fmla="*/ 617374 w 617374"/>
                <a:gd name="connsiteY11" fmla="*/ 66082 h 678094"/>
                <a:gd name="connsiteX12" fmla="*/ 535459 w 617374"/>
                <a:gd name="connsiteY12" fmla="*/ 22267 h 678094"/>
                <a:gd name="connsiteX13" fmla="*/ 512599 w 617374"/>
                <a:gd name="connsiteY13" fmla="*/ 67987 h 678094"/>
                <a:gd name="connsiteX14" fmla="*/ 480214 w 617374"/>
                <a:gd name="connsiteY14" fmla="*/ 73702 h 678094"/>
                <a:gd name="connsiteX15" fmla="*/ 362104 w 617374"/>
                <a:gd name="connsiteY15" fmla="*/ 205147 h 678094"/>
                <a:gd name="connsiteX16" fmla="*/ 329719 w 617374"/>
                <a:gd name="connsiteY16" fmla="*/ 239437 h 678094"/>
                <a:gd name="connsiteX17" fmla="*/ 153404 w 617374"/>
                <a:gd name="connsiteY17" fmla="*/ 14647 h 678094"/>
                <a:gd name="connsiteX18" fmla="*/ 0 w 617374"/>
                <a:gd name="connsiteY18" fmla="*/ 0 h 678094"/>
                <a:gd name="connsiteX19" fmla="*/ 212047 w 617374"/>
                <a:gd name="connsiteY19" fmla="*/ 206277 h 678094"/>
                <a:gd name="connsiteX20" fmla="*/ 161994 w 617374"/>
                <a:gd name="connsiteY20" fmla="*/ 428498 h 678094"/>
                <a:gd name="connsiteX0" fmla="*/ 161994 w 617374"/>
                <a:gd name="connsiteY0" fmla="*/ 428498 h 678094"/>
                <a:gd name="connsiteX1" fmla="*/ 293710 w 617374"/>
                <a:gd name="connsiteY1" fmla="*/ 678094 h 678094"/>
                <a:gd name="connsiteX2" fmla="*/ 335434 w 617374"/>
                <a:gd name="connsiteY2" fmla="*/ 553762 h 678094"/>
                <a:gd name="connsiteX3" fmla="*/ 383059 w 617374"/>
                <a:gd name="connsiteY3" fmla="*/ 586147 h 678094"/>
                <a:gd name="connsiteX4" fmla="*/ 398129 w 617374"/>
                <a:gd name="connsiteY4" fmla="*/ 598593 h 678094"/>
                <a:gd name="connsiteX5" fmla="*/ 455491 w 617374"/>
                <a:gd name="connsiteY5" fmla="*/ 444246 h 678094"/>
                <a:gd name="connsiteX6" fmla="*/ 493041 w 617374"/>
                <a:gd name="connsiteY6" fmla="*/ 379178 h 678094"/>
                <a:gd name="connsiteX7" fmla="*/ 492578 w 617374"/>
                <a:gd name="connsiteY7" fmla="*/ 300778 h 678094"/>
                <a:gd name="connsiteX8" fmla="*/ 556205 w 617374"/>
                <a:gd name="connsiteY8" fmla="*/ 194690 h 678094"/>
                <a:gd name="connsiteX9" fmla="*/ 565773 w 617374"/>
                <a:gd name="connsiteY9" fmla="*/ 110742 h 678094"/>
                <a:gd name="connsiteX10" fmla="*/ 617374 w 617374"/>
                <a:gd name="connsiteY10" fmla="*/ 66082 h 678094"/>
                <a:gd name="connsiteX11" fmla="*/ 535459 w 617374"/>
                <a:gd name="connsiteY11" fmla="*/ 22267 h 678094"/>
                <a:gd name="connsiteX12" fmla="*/ 512599 w 617374"/>
                <a:gd name="connsiteY12" fmla="*/ 67987 h 678094"/>
                <a:gd name="connsiteX13" fmla="*/ 480214 w 617374"/>
                <a:gd name="connsiteY13" fmla="*/ 73702 h 678094"/>
                <a:gd name="connsiteX14" fmla="*/ 362104 w 617374"/>
                <a:gd name="connsiteY14" fmla="*/ 205147 h 678094"/>
                <a:gd name="connsiteX15" fmla="*/ 329719 w 617374"/>
                <a:gd name="connsiteY15" fmla="*/ 239437 h 678094"/>
                <a:gd name="connsiteX16" fmla="*/ 153404 w 617374"/>
                <a:gd name="connsiteY16" fmla="*/ 14647 h 678094"/>
                <a:gd name="connsiteX17" fmla="*/ 0 w 617374"/>
                <a:gd name="connsiteY17" fmla="*/ 0 h 678094"/>
                <a:gd name="connsiteX18" fmla="*/ 212047 w 617374"/>
                <a:gd name="connsiteY18" fmla="*/ 206277 h 678094"/>
                <a:gd name="connsiteX19" fmla="*/ 161994 w 617374"/>
                <a:gd name="connsiteY19" fmla="*/ 428498 h 678094"/>
                <a:gd name="connsiteX0" fmla="*/ 161994 w 617374"/>
                <a:gd name="connsiteY0" fmla="*/ 428498 h 678094"/>
                <a:gd name="connsiteX1" fmla="*/ 293710 w 617374"/>
                <a:gd name="connsiteY1" fmla="*/ 678094 h 678094"/>
                <a:gd name="connsiteX2" fmla="*/ 383059 w 617374"/>
                <a:gd name="connsiteY2" fmla="*/ 586147 h 678094"/>
                <a:gd name="connsiteX3" fmla="*/ 398129 w 617374"/>
                <a:gd name="connsiteY3" fmla="*/ 598593 h 678094"/>
                <a:gd name="connsiteX4" fmla="*/ 455491 w 617374"/>
                <a:gd name="connsiteY4" fmla="*/ 444246 h 678094"/>
                <a:gd name="connsiteX5" fmla="*/ 493041 w 617374"/>
                <a:gd name="connsiteY5" fmla="*/ 379178 h 678094"/>
                <a:gd name="connsiteX6" fmla="*/ 492578 w 617374"/>
                <a:gd name="connsiteY6" fmla="*/ 300778 h 678094"/>
                <a:gd name="connsiteX7" fmla="*/ 556205 w 617374"/>
                <a:gd name="connsiteY7" fmla="*/ 194690 h 678094"/>
                <a:gd name="connsiteX8" fmla="*/ 565773 w 617374"/>
                <a:gd name="connsiteY8" fmla="*/ 110742 h 678094"/>
                <a:gd name="connsiteX9" fmla="*/ 617374 w 617374"/>
                <a:gd name="connsiteY9" fmla="*/ 66082 h 678094"/>
                <a:gd name="connsiteX10" fmla="*/ 535459 w 617374"/>
                <a:gd name="connsiteY10" fmla="*/ 22267 h 678094"/>
                <a:gd name="connsiteX11" fmla="*/ 512599 w 617374"/>
                <a:gd name="connsiteY11" fmla="*/ 67987 h 678094"/>
                <a:gd name="connsiteX12" fmla="*/ 480214 w 617374"/>
                <a:gd name="connsiteY12" fmla="*/ 73702 h 678094"/>
                <a:gd name="connsiteX13" fmla="*/ 362104 w 617374"/>
                <a:gd name="connsiteY13" fmla="*/ 205147 h 678094"/>
                <a:gd name="connsiteX14" fmla="*/ 329719 w 617374"/>
                <a:gd name="connsiteY14" fmla="*/ 239437 h 678094"/>
                <a:gd name="connsiteX15" fmla="*/ 153404 w 617374"/>
                <a:gd name="connsiteY15" fmla="*/ 14647 h 678094"/>
                <a:gd name="connsiteX16" fmla="*/ 0 w 617374"/>
                <a:gd name="connsiteY16" fmla="*/ 0 h 678094"/>
                <a:gd name="connsiteX17" fmla="*/ 212047 w 617374"/>
                <a:gd name="connsiteY17" fmla="*/ 206277 h 678094"/>
                <a:gd name="connsiteX18" fmla="*/ 161994 w 617374"/>
                <a:gd name="connsiteY18" fmla="*/ 428498 h 678094"/>
                <a:gd name="connsiteX0" fmla="*/ 161994 w 617374"/>
                <a:gd name="connsiteY0" fmla="*/ 428498 h 678094"/>
                <a:gd name="connsiteX1" fmla="*/ 293710 w 617374"/>
                <a:gd name="connsiteY1" fmla="*/ 678094 h 678094"/>
                <a:gd name="connsiteX2" fmla="*/ 398129 w 617374"/>
                <a:gd name="connsiteY2" fmla="*/ 598593 h 678094"/>
                <a:gd name="connsiteX3" fmla="*/ 455491 w 617374"/>
                <a:gd name="connsiteY3" fmla="*/ 444246 h 678094"/>
                <a:gd name="connsiteX4" fmla="*/ 493041 w 617374"/>
                <a:gd name="connsiteY4" fmla="*/ 379178 h 678094"/>
                <a:gd name="connsiteX5" fmla="*/ 492578 w 617374"/>
                <a:gd name="connsiteY5" fmla="*/ 300778 h 678094"/>
                <a:gd name="connsiteX6" fmla="*/ 556205 w 617374"/>
                <a:gd name="connsiteY6" fmla="*/ 194690 h 678094"/>
                <a:gd name="connsiteX7" fmla="*/ 565773 w 617374"/>
                <a:gd name="connsiteY7" fmla="*/ 110742 h 678094"/>
                <a:gd name="connsiteX8" fmla="*/ 617374 w 617374"/>
                <a:gd name="connsiteY8" fmla="*/ 66082 h 678094"/>
                <a:gd name="connsiteX9" fmla="*/ 535459 w 617374"/>
                <a:gd name="connsiteY9" fmla="*/ 22267 h 678094"/>
                <a:gd name="connsiteX10" fmla="*/ 512599 w 617374"/>
                <a:gd name="connsiteY10" fmla="*/ 67987 h 678094"/>
                <a:gd name="connsiteX11" fmla="*/ 480214 w 617374"/>
                <a:gd name="connsiteY11" fmla="*/ 73702 h 678094"/>
                <a:gd name="connsiteX12" fmla="*/ 362104 w 617374"/>
                <a:gd name="connsiteY12" fmla="*/ 205147 h 678094"/>
                <a:gd name="connsiteX13" fmla="*/ 329719 w 617374"/>
                <a:gd name="connsiteY13" fmla="*/ 239437 h 678094"/>
                <a:gd name="connsiteX14" fmla="*/ 153404 w 617374"/>
                <a:gd name="connsiteY14" fmla="*/ 14647 h 678094"/>
                <a:gd name="connsiteX15" fmla="*/ 0 w 617374"/>
                <a:gd name="connsiteY15" fmla="*/ 0 h 678094"/>
                <a:gd name="connsiteX16" fmla="*/ 212047 w 617374"/>
                <a:gd name="connsiteY16" fmla="*/ 206277 h 678094"/>
                <a:gd name="connsiteX17" fmla="*/ 161994 w 617374"/>
                <a:gd name="connsiteY17" fmla="*/ 428498 h 678094"/>
                <a:gd name="connsiteX0" fmla="*/ 161994 w 617374"/>
                <a:gd name="connsiteY0" fmla="*/ 428498 h 715093"/>
                <a:gd name="connsiteX1" fmla="*/ 293710 w 617374"/>
                <a:gd name="connsiteY1" fmla="*/ 678094 h 715093"/>
                <a:gd name="connsiteX2" fmla="*/ 555895 w 617374"/>
                <a:gd name="connsiteY2" fmla="*/ 715094 h 715093"/>
                <a:gd name="connsiteX3" fmla="*/ 455491 w 617374"/>
                <a:gd name="connsiteY3" fmla="*/ 444246 h 715093"/>
                <a:gd name="connsiteX4" fmla="*/ 493041 w 617374"/>
                <a:gd name="connsiteY4" fmla="*/ 379178 h 715093"/>
                <a:gd name="connsiteX5" fmla="*/ 492578 w 617374"/>
                <a:gd name="connsiteY5" fmla="*/ 300778 h 715093"/>
                <a:gd name="connsiteX6" fmla="*/ 556205 w 617374"/>
                <a:gd name="connsiteY6" fmla="*/ 194690 h 715093"/>
                <a:gd name="connsiteX7" fmla="*/ 565773 w 617374"/>
                <a:gd name="connsiteY7" fmla="*/ 110742 h 715093"/>
                <a:gd name="connsiteX8" fmla="*/ 617374 w 617374"/>
                <a:gd name="connsiteY8" fmla="*/ 66082 h 715093"/>
                <a:gd name="connsiteX9" fmla="*/ 535459 w 617374"/>
                <a:gd name="connsiteY9" fmla="*/ 22267 h 715093"/>
                <a:gd name="connsiteX10" fmla="*/ 512599 w 617374"/>
                <a:gd name="connsiteY10" fmla="*/ 67987 h 715093"/>
                <a:gd name="connsiteX11" fmla="*/ 480214 w 617374"/>
                <a:gd name="connsiteY11" fmla="*/ 73702 h 715093"/>
                <a:gd name="connsiteX12" fmla="*/ 362104 w 617374"/>
                <a:gd name="connsiteY12" fmla="*/ 205147 h 715093"/>
                <a:gd name="connsiteX13" fmla="*/ 329719 w 617374"/>
                <a:gd name="connsiteY13" fmla="*/ 239437 h 715093"/>
                <a:gd name="connsiteX14" fmla="*/ 153404 w 617374"/>
                <a:gd name="connsiteY14" fmla="*/ 14647 h 715093"/>
                <a:gd name="connsiteX15" fmla="*/ 0 w 617374"/>
                <a:gd name="connsiteY15" fmla="*/ 0 h 715093"/>
                <a:gd name="connsiteX16" fmla="*/ 212047 w 617374"/>
                <a:gd name="connsiteY16" fmla="*/ 206277 h 715093"/>
                <a:gd name="connsiteX17" fmla="*/ 161994 w 617374"/>
                <a:gd name="connsiteY17" fmla="*/ 428498 h 715093"/>
                <a:gd name="connsiteX0" fmla="*/ 161994 w 617374"/>
                <a:gd name="connsiteY0" fmla="*/ 428498 h 715094"/>
                <a:gd name="connsiteX1" fmla="*/ 293710 w 617374"/>
                <a:gd name="connsiteY1" fmla="*/ 678094 h 715094"/>
                <a:gd name="connsiteX2" fmla="*/ 555895 w 617374"/>
                <a:gd name="connsiteY2" fmla="*/ 715094 h 715094"/>
                <a:gd name="connsiteX3" fmla="*/ 571992 w 617374"/>
                <a:gd name="connsiteY3" fmla="*/ 669967 h 715094"/>
                <a:gd name="connsiteX4" fmla="*/ 493041 w 617374"/>
                <a:gd name="connsiteY4" fmla="*/ 379178 h 715094"/>
                <a:gd name="connsiteX5" fmla="*/ 492578 w 617374"/>
                <a:gd name="connsiteY5" fmla="*/ 300778 h 715094"/>
                <a:gd name="connsiteX6" fmla="*/ 556205 w 617374"/>
                <a:gd name="connsiteY6" fmla="*/ 194690 h 715094"/>
                <a:gd name="connsiteX7" fmla="*/ 565773 w 617374"/>
                <a:gd name="connsiteY7" fmla="*/ 110742 h 715094"/>
                <a:gd name="connsiteX8" fmla="*/ 617374 w 617374"/>
                <a:gd name="connsiteY8" fmla="*/ 66082 h 715094"/>
                <a:gd name="connsiteX9" fmla="*/ 535459 w 617374"/>
                <a:gd name="connsiteY9" fmla="*/ 22267 h 715094"/>
                <a:gd name="connsiteX10" fmla="*/ 512599 w 617374"/>
                <a:gd name="connsiteY10" fmla="*/ 67987 h 715094"/>
                <a:gd name="connsiteX11" fmla="*/ 480214 w 617374"/>
                <a:gd name="connsiteY11" fmla="*/ 73702 h 715094"/>
                <a:gd name="connsiteX12" fmla="*/ 362104 w 617374"/>
                <a:gd name="connsiteY12" fmla="*/ 205147 h 715094"/>
                <a:gd name="connsiteX13" fmla="*/ 329719 w 617374"/>
                <a:gd name="connsiteY13" fmla="*/ 239437 h 715094"/>
                <a:gd name="connsiteX14" fmla="*/ 153404 w 617374"/>
                <a:gd name="connsiteY14" fmla="*/ 14647 h 715094"/>
                <a:gd name="connsiteX15" fmla="*/ 0 w 617374"/>
                <a:gd name="connsiteY15" fmla="*/ 0 h 715094"/>
                <a:gd name="connsiteX16" fmla="*/ 212047 w 617374"/>
                <a:gd name="connsiteY16" fmla="*/ 206277 h 715094"/>
                <a:gd name="connsiteX17" fmla="*/ 161994 w 617374"/>
                <a:gd name="connsiteY17" fmla="*/ 428498 h 715094"/>
                <a:gd name="connsiteX0" fmla="*/ 161994 w 684370"/>
                <a:gd name="connsiteY0" fmla="*/ 428498 h 722852"/>
                <a:gd name="connsiteX1" fmla="*/ 293710 w 684370"/>
                <a:gd name="connsiteY1" fmla="*/ 678094 h 722852"/>
                <a:gd name="connsiteX2" fmla="*/ 555895 w 684370"/>
                <a:gd name="connsiteY2" fmla="*/ 715094 h 722852"/>
                <a:gd name="connsiteX3" fmla="*/ 571992 w 684370"/>
                <a:gd name="connsiteY3" fmla="*/ 669967 h 722852"/>
                <a:gd name="connsiteX4" fmla="*/ 682950 w 684370"/>
                <a:gd name="connsiteY4" fmla="*/ 709153 h 722852"/>
                <a:gd name="connsiteX5" fmla="*/ 493041 w 684370"/>
                <a:gd name="connsiteY5" fmla="*/ 379178 h 722852"/>
                <a:gd name="connsiteX6" fmla="*/ 492578 w 684370"/>
                <a:gd name="connsiteY6" fmla="*/ 300778 h 722852"/>
                <a:gd name="connsiteX7" fmla="*/ 556205 w 684370"/>
                <a:gd name="connsiteY7" fmla="*/ 194690 h 722852"/>
                <a:gd name="connsiteX8" fmla="*/ 565773 w 684370"/>
                <a:gd name="connsiteY8" fmla="*/ 110742 h 722852"/>
                <a:gd name="connsiteX9" fmla="*/ 617374 w 684370"/>
                <a:gd name="connsiteY9" fmla="*/ 66082 h 722852"/>
                <a:gd name="connsiteX10" fmla="*/ 535459 w 684370"/>
                <a:gd name="connsiteY10" fmla="*/ 22267 h 722852"/>
                <a:gd name="connsiteX11" fmla="*/ 512599 w 684370"/>
                <a:gd name="connsiteY11" fmla="*/ 67987 h 722852"/>
                <a:gd name="connsiteX12" fmla="*/ 480214 w 684370"/>
                <a:gd name="connsiteY12" fmla="*/ 73702 h 722852"/>
                <a:gd name="connsiteX13" fmla="*/ 362104 w 684370"/>
                <a:gd name="connsiteY13" fmla="*/ 205147 h 722852"/>
                <a:gd name="connsiteX14" fmla="*/ 329719 w 684370"/>
                <a:gd name="connsiteY14" fmla="*/ 239437 h 722852"/>
                <a:gd name="connsiteX15" fmla="*/ 153404 w 684370"/>
                <a:gd name="connsiteY15" fmla="*/ 14647 h 722852"/>
                <a:gd name="connsiteX16" fmla="*/ 0 w 684370"/>
                <a:gd name="connsiteY16" fmla="*/ 0 h 722852"/>
                <a:gd name="connsiteX17" fmla="*/ 212047 w 684370"/>
                <a:gd name="connsiteY17" fmla="*/ 206277 h 722852"/>
                <a:gd name="connsiteX18" fmla="*/ 161994 w 684370"/>
                <a:gd name="connsiteY18" fmla="*/ 428498 h 722852"/>
                <a:gd name="connsiteX0" fmla="*/ 161994 w 617374"/>
                <a:gd name="connsiteY0" fmla="*/ 428498 h 715094"/>
                <a:gd name="connsiteX1" fmla="*/ 293710 w 617374"/>
                <a:gd name="connsiteY1" fmla="*/ 678094 h 715094"/>
                <a:gd name="connsiteX2" fmla="*/ 555895 w 617374"/>
                <a:gd name="connsiteY2" fmla="*/ 715094 h 715094"/>
                <a:gd name="connsiteX3" fmla="*/ 571992 w 617374"/>
                <a:gd name="connsiteY3" fmla="*/ 669967 h 715094"/>
                <a:gd name="connsiteX4" fmla="*/ 493041 w 617374"/>
                <a:gd name="connsiteY4" fmla="*/ 379178 h 715094"/>
                <a:gd name="connsiteX5" fmla="*/ 492578 w 617374"/>
                <a:gd name="connsiteY5" fmla="*/ 300778 h 715094"/>
                <a:gd name="connsiteX6" fmla="*/ 556205 w 617374"/>
                <a:gd name="connsiteY6" fmla="*/ 194690 h 715094"/>
                <a:gd name="connsiteX7" fmla="*/ 565773 w 617374"/>
                <a:gd name="connsiteY7" fmla="*/ 110742 h 715094"/>
                <a:gd name="connsiteX8" fmla="*/ 617374 w 617374"/>
                <a:gd name="connsiteY8" fmla="*/ 66082 h 715094"/>
                <a:gd name="connsiteX9" fmla="*/ 535459 w 617374"/>
                <a:gd name="connsiteY9" fmla="*/ 22267 h 715094"/>
                <a:gd name="connsiteX10" fmla="*/ 512599 w 617374"/>
                <a:gd name="connsiteY10" fmla="*/ 67987 h 715094"/>
                <a:gd name="connsiteX11" fmla="*/ 480214 w 617374"/>
                <a:gd name="connsiteY11" fmla="*/ 73702 h 715094"/>
                <a:gd name="connsiteX12" fmla="*/ 362104 w 617374"/>
                <a:gd name="connsiteY12" fmla="*/ 205147 h 715094"/>
                <a:gd name="connsiteX13" fmla="*/ 329719 w 617374"/>
                <a:gd name="connsiteY13" fmla="*/ 239437 h 715094"/>
                <a:gd name="connsiteX14" fmla="*/ 153404 w 617374"/>
                <a:gd name="connsiteY14" fmla="*/ 14647 h 715094"/>
                <a:gd name="connsiteX15" fmla="*/ 0 w 617374"/>
                <a:gd name="connsiteY15" fmla="*/ 0 h 715094"/>
                <a:gd name="connsiteX16" fmla="*/ 212047 w 617374"/>
                <a:gd name="connsiteY16" fmla="*/ 206277 h 715094"/>
                <a:gd name="connsiteX17" fmla="*/ 161994 w 617374"/>
                <a:gd name="connsiteY17" fmla="*/ 428498 h 715094"/>
                <a:gd name="connsiteX0" fmla="*/ 161994 w 693539"/>
                <a:gd name="connsiteY0" fmla="*/ 428498 h 720917"/>
                <a:gd name="connsiteX1" fmla="*/ 293710 w 693539"/>
                <a:gd name="connsiteY1" fmla="*/ 678094 h 720917"/>
                <a:gd name="connsiteX2" fmla="*/ 555895 w 693539"/>
                <a:gd name="connsiteY2" fmla="*/ 715094 h 720917"/>
                <a:gd name="connsiteX3" fmla="*/ 571992 w 693539"/>
                <a:gd name="connsiteY3" fmla="*/ 669967 h 720917"/>
                <a:gd name="connsiteX4" fmla="*/ 692658 w 693539"/>
                <a:gd name="connsiteY4" fmla="*/ 709153 h 720917"/>
                <a:gd name="connsiteX5" fmla="*/ 493041 w 693539"/>
                <a:gd name="connsiteY5" fmla="*/ 379178 h 720917"/>
                <a:gd name="connsiteX6" fmla="*/ 492578 w 693539"/>
                <a:gd name="connsiteY6" fmla="*/ 300778 h 720917"/>
                <a:gd name="connsiteX7" fmla="*/ 556205 w 693539"/>
                <a:gd name="connsiteY7" fmla="*/ 194690 h 720917"/>
                <a:gd name="connsiteX8" fmla="*/ 565773 w 693539"/>
                <a:gd name="connsiteY8" fmla="*/ 110742 h 720917"/>
                <a:gd name="connsiteX9" fmla="*/ 617374 w 693539"/>
                <a:gd name="connsiteY9" fmla="*/ 66082 h 720917"/>
                <a:gd name="connsiteX10" fmla="*/ 535459 w 693539"/>
                <a:gd name="connsiteY10" fmla="*/ 22267 h 720917"/>
                <a:gd name="connsiteX11" fmla="*/ 512599 w 693539"/>
                <a:gd name="connsiteY11" fmla="*/ 67987 h 720917"/>
                <a:gd name="connsiteX12" fmla="*/ 480214 w 693539"/>
                <a:gd name="connsiteY12" fmla="*/ 73702 h 720917"/>
                <a:gd name="connsiteX13" fmla="*/ 362104 w 693539"/>
                <a:gd name="connsiteY13" fmla="*/ 205147 h 720917"/>
                <a:gd name="connsiteX14" fmla="*/ 329719 w 693539"/>
                <a:gd name="connsiteY14" fmla="*/ 239437 h 720917"/>
                <a:gd name="connsiteX15" fmla="*/ 153404 w 693539"/>
                <a:gd name="connsiteY15" fmla="*/ 14647 h 720917"/>
                <a:gd name="connsiteX16" fmla="*/ 0 w 693539"/>
                <a:gd name="connsiteY16" fmla="*/ 0 h 720917"/>
                <a:gd name="connsiteX17" fmla="*/ 212047 w 693539"/>
                <a:gd name="connsiteY17" fmla="*/ 206277 h 720917"/>
                <a:gd name="connsiteX18" fmla="*/ 161994 w 693539"/>
                <a:gd name="connsiteY18" fmla="*/ 428498 h 720917"/>
                <a:gd name="connsiteX0" fmla="*/ 161994 w 714107"/>
                <a:gd name="connsiteY0" fmla="*/ 428498 h 720917"/>
                <a:gd name="connsiteX1" fmla="*/ 293710 w 714107"/>
                <a:gd name="connsiteY1" fmla="*/ 678094 h 720917"/>
                <a:gd name="connsiteX2" fmla="*/ 555895 w 714107"/>
                <a:gd name="connsiteY2" fmla="*/ 715094 h 720917"/>
                <a:gd name="connsiteX3" fmla="*/ 571992 w 714107"/>
                <a:gd name="connsiteY3" fmla="*/ 669967 h 720917"/>
                <a:gd name="connsiteX4" fmla="*/ 692658 w 714107"/>
                <a:gd name="connsiteY4" fmla="*/ 709153 h 720917"/>
                <a:gd name="connsiteX5" fmla="*/ 699935 w 714107"/>
                <a:gd name="connsiteY5" fmla="*/ 599932 h 720917"/>
                <a:gd name="connsiteX6" fmla="*/ 493041 w 714107"/>
                <a:gd name="connsiteY6" fmla="*/ 379178 h 720917"/>
                <a:gd name="connsiteX7" fmla="*/ 492578 w 714107"/>
                <a:gd name="connsiteY7" fmla="*/ 300778 h 720917"/>
                <a:gd name="connsiteX8" fmla="*/ 556205 w 714107"/>
                <a:gd name="connsiteY8" fmla="*/ 194690 h 720917"/>
                <a:gd name="connsiteX9" fmla="*/ 565773 w 714107"/>
                <a:gd name="connsiteY9" fmla="*/ 110742 h 720917"/>
                <a:gd name="connsiteX10" fmla="*/ 617374 w 714107"/>
                <a:gd name="connsiteY10" fmla="*/ 66082 h 720917"/>
                <a:gd name="connsiteX11" fmla="*/ 535459 w 714107"/>
                <a:gd name="connsiteY11" fmla="*/ 22267 h 720917"/>
                <a:gd name="connsiteX12" fmla="*/ 512599 w 714107"/>
                <a:gd name="connsiteY12" fmla="*/ 67987 h 720917"/>
                <a:gd name="connsiteX13" fmla="*/ 480214 w 714107"/>
                <a:gd name="connsiteY13" fmla="*/ 73702 h 720917"/>
                <a:gd name="connsiteX14" fmla="*/ 362104 w 714107"/>
                <a:gd name="connsiteY14" fmla="*/ 205147 h 720917"/>
                <a:gd name="connsiteX15" fmla="*/ 329719 w 714107"/>
                <a:gd name="connsiteY15" fmla="*/ 239437 h 720917"/>
                <a:gd name="connsiteX16" fmla="*/ 153404 w 714107"/>
                <a:gd name="connsiteY16" fmla="*/ 14647 h 720917"/>
                <a:gd name="connsiteX17" fmla="*/ 0 w 714107"/>
                <a:gd name="connsiteY17" fmla="*/ 0 h 720917"/>
                <a:gd name="connsiteX18" fmla="*/ 212047 w 714107"/>
                <a:gd name="connsiteY18" fmla="*/ 206277 h 720917"/>
                <a:gd name="connsiteX19" fmla="*/ 161994 w 714107"/>
                <a:gd name="connsiteY19"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617374 w 714141"/>
                <a:gd name="connsiteY9" fmla="*/ 66082 h 720917"/>
                <a:gd name="connsiteX10" fmla="*/ 535459 w 714141"/>
                <a:gd name="connsiteY10" fmla="*/ 22267 h 720917"/>
                <a:gd name="connsiteX11" fmla="*/ 512599 w 714141"/>
                <a:gd name="connsiteY11" fmla="*/ 67987 h 720917"/>
                <a:gd name="connsiteX12" fmla="*/ 480214 w 714141"/>
                <a:gd name="connsiteY12" fmla="*/ 73702 h 720917"/>
                <a:gd name="connsiteX13" fmla="*/ 362104 w 714141"/>
                <a:gd name="connsiteY13" fmla="*/ 205147 h 720917"/>
                <a:gd name="connsiteX14" fmla="*/ 329719 w 714141"/>
                <a:gd name="connsiteY14" fmla="*/ 239437 h 720917"/>
                <a:gd name="connsiteX15" fmla="*/ 153404 w 714141"/>
                <a:gd name="connsiteY15" fmla="*/ 14647 h 720917"/>
                <a:gd name="connsiteX16" fmla="*/ 0 w 714141"/>
                <a:gd name="connsiteY16" fmla="*/ 0 h 720917"/>
                <a:gd name="connsiteX17" fmla="*/ 212047 w 714141"/>
                <a:gd name="connsiteY17" fmla="*/ 206277 h 720917"/>
                <a:gd name="connsiteX18" fmla="*/ 161994 w 714141"/>
                <a:gd name="connsiteY18"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617374 w 714141"/>
                <a:gd name="connsiteY9" fmla="*/ 66082 h 720917"/>
                <a:gd name="connsiteX10" fmla="*/ 535459 w 714141"/>
                <a:gd name="connsiteY10" fmla="*/ 22267 h 720917"/>
                <a:gd name="connsiteX11" fmla="*/ 512599 w 714141"/>
                <a:gd name="connsiteY11" fmla="*/ 67987 h 720917"/>
                <a:gd name="connsiteX12" fmla="*/ 480214 w 714141"/>
                <a:gd name="connsiteY12" fmla="*/ 73702 h 720917"/>
                <a:gd name="connsiteX13" fmla="*/ 468900 w 714141"/>
                <a:gd name="connsiteY13" fmla="*/ 394461 h 720917"/>
                <a:gd name="connsiteX14" fmla="*/ 329719 w 714141"/>
                <a:gd name="connsiteY14" fmla="*/ 239437 h 720917"/>
                <a:gd name="connsiteX15" fmla="*/ 153404 w 714141"/>
                <a:gd name="connsiteY15" fmla="*/ 14647 h 720917"/>
                <a:gd name="connsiteX16" fmla="*/ 0 w 714141"/>
                <a:gd name="connsiteY16" fmla="*/ 0 h 720917"/>
                <a:gd name="connsiteX17" fmla="*/ 212047 w 714141"/>
                <a:gd name="connsiteY17" fmla="*/ 206277 h 720917"/>
                <a:gd name="connsiteX18" fmla="*/ 161994 w 714141"/>
                <a:gd name="connsiteY18"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617374 w 714141"/>
                <a:gd name="connsiteY9" fmla="*/ 66082 h 720917"/>
                <a:gd name="connsiteX10" fmla="*/ 535459 w 714141"/>
                <a:gd name="connsiteY10" fmla="*/ 22267 h 720917"/>
                <a:gd name="connsiteX11" fmla="*/ 512599 w 714141"/>
                <a:gd name="connsiteY11" fmla="*/ 67987 h 720917"/>
                <a:gd name="connsiteX12" fmla="*/ 468900 w 714141"/>
                <a:gd name="connsiteY12" fmla="*/ 394461 h 720917"/>
                <a:gd name="connsiteX13" fmla="*/ 329719 w 714141"/>
                <a:gd name="connsiteY13" fmla="*/ 239437 h 720917"/>
                <a:gd name="connsiteX14" fmla="*/ 153404 w 714141"/>
                <a:gd name="connsiteY14" fmla="*/ 14647 h 720917"/>
                <a:gd name="connsiteX15" fmla="*/ 0 w 714141"/>
                <a:gd name="connsiteY15" fmla="*/ 0 h 720917"/>
                <a:gd name="connsiteX16" fmla="*/ 212047 w 714141"/>
                <a:gd name="connsiteY16" fmla="*/ 206277 h 720917"/>
                <a:gd name="connsiteX17" fmla="*/ 161994 w 714141"/>
                <a:gd name="connsiteY17"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617374 w 714141"/>
                <a:gd name="connsiteY9" fmla="*/ 66082 h 720917"/>
                <a:gd name="connsiteX10" fmla="*/ 535459 w 714141"/>
                <a:gd name="connsiteY10" fmla="*/ 22267 h 720917"/>
                <a:gd name="connsiteX11" fmla="*/ 468900 w 714141"/>
                <a:gd name="connsiteY11" fmla="*/ 394461 h 720917"/>
                <a:gd name="connsiteX12" fmla="*/ 329719 w 714141"/>
                <a:gd name="connsiteY12" fmla="*/ 239437 h 720917"/>
                <a:gd name="connsiteX13" fmla="*/ 153404 w 714141"/>
                <a:gd name="connsiteY13" fmla="*/ 14647 h 720917"/>
                <a:gd name="connsiteX14" fmla="*/ 0 w 714141"/>
                <a:gd name="connsiteY14" fmla="*/ 0 h 720917"/>
                <a:gd name="connsiteX15" fmla="*/ 212047 w 714141"/>
                <a:gd name="connsiteY15" fmla="*/ 206277 h 720917"/>
                <a:gd name="connsiteX16" fmla="*/ 161994 w 714141"/>
                <a:gd name="connsiteY16"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617374 w 714141"/>
                <a:gd name="connsiteY9" fmla="*/ 66082 h 720917"/>
                <a:gd name="connsiteX10" fmla="*/ 468900 w 714141"/>
                <a:gd name="connsiteY10" fmla="*/ 394461 h 720917"/>
                <a:gd name="connsiteX11" fmla="*/ 329719 w 714141"/>
                <a:gd name="connsiteY11" fmla="*/ 239437 h 720917"/>
                <a:gd name="connsiteX12" fmla="*/ 153404 w 714141"/>
                <a:gd name="connsiteY12" fmla="*/ 14647 h 720917"/>
                <a:gd name="connsiteX13" fmla="*/ 0 w 714141"/>
                <a:gd name="connsiteY13" fmla="*/ 0 h 720917"/>
                <a:gd name="connsiteX14" fmla="*/ 212047 w 714141"/>
                <a:gd name="connsiteY14" fmla="*/ 206277 h 720917"/>
                <a:gd name="connsiteX15" fmla="*/ 161994 w 714141"/>
                <a:gd name="connsiteY15"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565773 w 714141"/>
                <a:gd name="connsiteY8" fmla="*/ 110742 h 720917"/>
                <a:gd name="connsiteX9" fmla="*/ 468900 w 714141"/>
                <a:gd name="connsiteY9" fmla="*/ 394461 h 720917"/>
                <a:gd name="connsiteX10" fmla="*/ 329719 w 714141"/>
                <a:gd name="connsiteY10" fmla="*/ 239437 h 720917"/>
                <a:gd name="connsiteX11" fmla="*/ 153404 w 714141"/>
                <a:gd name="connsiteY11" fmla="*/ 14647 h 720917"/>
                <a:gd name="connsiteX12" fmla="*/ 0 w 714141"/>
                <a:gd name="connsiteY12" fmla="*/ 0 h 720917"/>
                <a:gd name="connsiteX13" fmla="*/ 212047 w 714141"/>
                <a:gd name="connsiteY13" fmla="*/ 206277 h 720917"/>
                <a:gd name="connsiteX14" fmla="*/ 161994 w 714141"/>
                <a:gd name="connsiteY14" fmla="*/ 428498 h 720917"/>
                <a:gd name="connsiteX0" fmla="*/ 161994 w 714141"/>
                <a:gd name="connsiteY0" fmla="*/ 428498 h 720917"/>
                <a:gd name="connsiteX1" fmla="*/ 293710 w 714141"/>
                <a:gd name="connsiteY1" fmla="*/ 678094 h 720917"/>
                <a:gd name="connsiteX2" fmla="*/ 555895 w 714141"/>
                <a:gd name="connsiteY2" fmla="*/ 715094 h 720917"/>
                <a:gd name="connsiteX3" fmla="*/ 571992 w 714141"/>
                <a:gd name="connsiteY3" fmla="*/ 669967 h 720917"/>
                <a:gd name="connsiteX4" fmla="*/ 692658 w 714141"/>
                <a:gd name="connsiteY4" fmla="*/ 709153 h 720917"/>
                <a:gd name="connsiteX5" fmla="*/ 699935 w 714141"/>
                <a:gd name="connsiteY5" fmla="*/ 599932 h 720917"/>
                <a:gd name="connsiteX6" fmla="*/ 492578 w 714141"/>
                <a:gd name="connsiteY6" fmla="*/ 300778 h 720917"/>
                <a:gd name="connsiteX7" fmla="*/ 556205 w 714141"/>
                <a:gd name="connsiteY7" fmla="*/ 194690 h 720917"/>
                <a:gd name="connsiteX8" fmla="*/ 468900 w 714141"/>
                <a:gd name="connsiteY8" fmla="*/ 394461 h 720917"/>
                <a:gd name="connsiteX9" fmla="*/ 329719 w 714141"/>
                <a:gd name="connsiteY9" fmla="*/ 239437 h 720917"/>
                <a:gd name="connsiteX10" fmla="*/ 153404 w 714141"/>
                <a:gd name="connsiteY10" fmla="*/ 14647 h 720917"/>
                <a:gd name="connsiteX11" fmla="*/ 0 w 714141"/>
                <a:gd name="connsiteY11" fmla="*/ 0 h 720917"/>
                <a:gd name="connsiteX12" fmla="*/ 212047 w 714141"/>
                <a:gd name="connsiteY12" fmla="*/ 206277 h 720917"/>
                <a:gd name="connsiteX13" fmla="*/ 161994 w 714141"/>
                <a:gd name="connsiteY13" fmla="*/ 428498 h 720917"/>
                <a:gd name="connsiteX0" fmla="*/ 161994 w 709444"/>
                <a:gd name="connsiteY0" fmla="*/ 428498 h 720917"/>
                <a:gd name="connsiteX1" fmla="*/ 293710 w 709444"/>
                <a:gd name="connsiteY1" fmla="*/ 678094 h 720917"/>
                <a:gd name="connsiteX2" fmla="*/ 555895 w 709444"/>
                <a:gd name="connsiteY2" fmla="*/ 715094 h 720917"/>
                <a:gd name="connsiteX3" fmla="*/ 571992 w 709444"/>
                <a:gd name="connsiteY3" fmla="*/ 669967 h 720917"/>
                <a:gd name="connsiteX4" fmla="*/ 692658 w 709444"/>
                <a:gd name="connsiteY4" fmla="*/ 709153 h 720917"/>
                <a:gd name="connsiteX5" fmla="*/ 699935 w 709444"/>
                <a:gd name="connsiteY5" fmla="*/ 599932 h 720917"/>
                <a:gd name="connsiteX6" fmla="*/ 556205 w 709444"/>
                <a:gd name="connsiteY6" fmla="*/ 194690 h 720917"/>
                <a:gd name="connsiteX7" fmla="*/ 468900 w 709444"/>
                <a:gd name="connsiteY7" fmla="*/ 394461 h 720917"/>
                <a:gd name="connsiteX8" fmla="*/ 329719 w 709444"/>
                <a:gd name="connsiteY8" fmla="*/ 239437 h 720917"/>
                <a:gd name="connsiteX9" fmla="*/ 153404 w 709444"/>
                <a:gd name="connsiteY9" fmla="*/ 14647 h 720917"/>
                <a:gd name="connsiteX10" fmla="*/ 0 w 709444"/>
                <a:gd name="connsiteY10" fmla="*/ 0 h 720917"/>
                <a:gd name="connsiteX11" fmla="*/ 212047 w 709444"/>
                <a:gd name="connsiteY11" fmla="*/ 206277 h 720917"/>
                <a:gd name="connsiteX12" fmla="*/ 161994 w 709444"/>
                <a:gd name="connsiteY12" fmla="*/ 428498 h 720917"/>
                <a:gd name="connsiteX0" fmla="*/ 161994 w 715891"/>
                <a:gd name="connsiteY0" fmla="*/ 428498 h 720917"/>
                <a:gd name="connsiteX1" fmla="*/ 293710 w 715891"/>
                <a:gd name="connsiteY1" fmla="*/ 678094 h 720917"/>
                <a:gd name="connsiteX2" fmla="*/ 555895 w 715891"/>
                <a:gd name="connsiteY2" fmla="*/ 715094 h 720917"/>
                <a:gd name="connsiteX3" fmla="*/ 571992 w 715891"/>
                <a:gd name="connsiteY3" fmla="*/ 669967 h 720917"/>
                <a:gd name="connsiteX4" fmla="*/ 692658 w 715891"/>
                <a:gd name="connsiteY4" fmla="*/ 709153 h 720917"/>
                <a:gd name="connsiteX5" fmla="*/ 699935 w 715891"/>
                <a:gd name="connsiteY5" fmla="*/ 599932 h 720917"/>
                <a:gd name="connsiteX6" fmla="*/ 468900 w 715891"/>
                <a:gd name="connsiteY6" fmla="*/ 394461 h 720917"/>
                <a:gd name="connsiteX7" fmla="*/ 329719 w 715891"/>
                <a:gd name="connsiteY7" fmla="*/ 239437 h 720917"/>
                <a:gd name="connsiteX8" fmla="*/ 153404 w 715891"/>
                <a:gd name="connsiteY8" fmla="*/ 14647 h 720917"/>
                <a:gd name="connsiteX9" fmla="*/ 0 w 715891"/>
                <a:gd name="connsiteY9" fmla="*/ 0 h 720917"/>
                <a:gd name="connsiteX10" fmla="*/ 212047 w 715891"/>
                <a:gd name="connsiteY10" fmla="*/ 206277 h 720917"/>
                <a:gd name="connsiteX11" fmla="*/ 161994 w 715891"/>
                <a:gd name="connsiteY11" fmla="*/ 428498 h 720917"/>
                <a:gd name="connsiteX0" fmla="*/ 161994 w 733804"/>
                <a:gd name="connsiteY0" fmla="*/ 428498 h 720917"/>
                <a:gd name="connsiteX1" fmla="*/ 293710 w 733804"/>
                <a:gd name="connsiteY1" fmla="*/ 678094 h 720917"/>
                <a:gd name="connsiteX2" fmla="*/ 555895 w 733804"/>
                <a:gd name="connsiteY2" fmla="*/ 715094 h 720917"/>
                <a:gd name="connsiteX3" fmla="*/ 571992 w 733804"/>
                <a:gd name="connsiteY3" fmla="*/ 669967 h 720917"/>
                <a:gd name="connsiteX4" fmla="*/ 692658 w 733804"/>
                <a:gd name="connsiteY4" fmla="*/ 709153 h 720917"/>
                <a:gd name="connsiteX5" fmla="*/ 721782 w 733804"/>
                <a:gd name="connsiteY5" fmla="*/ 585369 h 720917"/>
                <a:gd name="connsiteX6" fmla="*/ 468900 w 733804"/>
                <a:gd name="connsiteY6" fmla="*/ 394461 h 720917"/>
                <a:gd name="connsiteX7" fmla="*/ 329719 w 733804"/>
                <a:gd name="connsiteY7" fmla="*/ 239437 h 720917"/>
                <a:gd name="connsiteX8" fmla="*/ 153404 w 733804"/>
                <a:gd name="connsiteY8" fmla="*/ 14647 h 720917"/>
                <a:gd name="connsiteX9" fmla="*/ 0 w 733804"/>
                <a:gd name="connsiteY9" fmla="*/ 0 h 720917"/>
                <a:gd name="connsiteX10" fmla="*/ 212047 w 733804"/>
                <a:gd name="connsiteY10" fmla="*/ 206277 h 720917"/>
                <a:gd name="connsiteX11" fmla="*/ 161994 w 733804"/>
                <a:gd name="connsiteY11" fmla="*/ 428498 h 720917"/>
                <a:gd name="connsiteX0" fmla="*/ 161994 w 733805"/>
                <a:gd name="connsiteY0" fmla="*/ 428498 h 720917"/>
                <a:gd name="connsiteX1" fmla="*/ 293710 w 733805"/>
                <a:gd name="connsiteY1" fmla="*/ 678094 h 720917"/>
                <a:gd name="connsiteX2" fmla="*/ 555895 w 733805"/>
                <a:gd name="connsiteY2" fmla="*/ 715094 h 720917"/>
                <a:gd name="connsiteX3" fmla="*/ 571992 w 733805"/>
                <a:gd name="connsiteY3" fmla="*/ 669967 h 720917"/>
                <a:gd name="connsiteX4" fmla="*/ 692658 w 733805"/>
                <a:gd name="connsiteY4" fmla="*/ 709153 h 720917"/>
                <a:gd name="connsiteX5" fmla="*/ 721782 w 733805"/>
                <a:gd name="connsiteY5" fmla="*/ 585369 h 720917"/>
                <a:gd name="connsiteX6" fmla="*/ 468900 w 733805"/>
                <a:gd name="connsiteY6" fmla="*/ 394461 h 720917"/>
                <a:gd name="connsiteX7" fmla="*/ 329719 w 733805"/>
                <a:gd name="connsiteY7" fmla="*/ 239437 h 720917"/>
                <a:gd name="connsiteX8" fmla="*/ 153404 w 733805"/>
                <a:gd name="connsiteY8" fmla="*/ 14647 h 720917"/>
                <a:gd name="connsiteX9" fmla="*/ 0 w 733805"/>
                <a:gd name="connsiteY9" fmla="*/ 0 h 720917"/>
                <a:gd name="connsiteX10" fmla="*/ 212047 w 733805"/>
                <a:gd name="connsiteY10" fmla="*/ 206277 h 720917"/>
                <a:gd name="connsiteX11" fmla="*/ 161994 w 733805"/>
                <a:gd name="connsiteY11" fmla="*/ 428498 h 720917"/>
                <a:gd name="connsiteX0" fmla="*/ 161994 w 693539"/>
                <a:gd name="connsiteY0" fmla="*/ 428498 h 720917"/>
                <a:gd name="connsiteX1" fmla="*/ 293710 w 693539"/>
                <a:gd name="connsiteY1" fmla="*/ 678094 h 720917"/>
                <a:gd name="connsiteX2" fmla="*/ 555895 w 693539"/>
                <a:gd name="connsiteY2" fmla="*/ 715094 h 720917"/>
                <a:gd name="connsiteX3" fmla="*/ 571992 w 693539"/>
                <a:gd name="connsiteY3" fmla="*/ 669967 h 720917"/>
                <a:gd name="connsiteX4" fmla="*/ 692658 w 693539"/>
                <a:gd name="connsiteY4" fmla="*/ 709153 h 720917"/>
                <a:gd name="connsiteX5" fmla="*/ 468900 w 693539"/>
                <a:gd name="connsiteY5" fmla="*/ 394461 h 720917"/>
                <a:gd name="connsiteX6" fmla="*/ 329719 w 693539"/>
                <a:gd name="connsiteY6" fmla="*/ 239437 h 720917"/>
                <a:gd name="connsiteX7" fmla="*/ 153404 w 693539"/>
                <a:gd name="connsiteY7" fmla="*/ 14647 h 720917"/>
                <a:gd name="connsiteX8" fmla="*/ 0 w 693539"/>
                <a:gd name="connsiteY8" fmla="*/ 0 h 720917"/>
                <a:gd name="connsiteX9" fmla="*/ 212047 w 693539"/>
                <a:gd name="connsiteY9" fmla="*/ 206277 h 720917"/>
                <a:gd name="connsiteX10" fmla="*/ 161994 w 693539"/>
                <a:gd name="connsiteY10" fmla="*/ 428498 h 720917"/>
                <a:gd name="connsiteX0" fmla="*/ 161994 w 693539"/>
                <a:gd name="connsiteY0" fmla="*/ 428498 h 720917"/>
                <a:gd name="connsiteX1" fmla="*/ 293710 w 693539"/>
                <a:gd name="connsiteY1" fmla="*/ 678094 h 720917"/>
                <a:gd name="connsiteX2" fmla="*/ 555895 w 693539"/>
                <a:gd name="connsiteY2" fmla="*/ 715094 h 720917"/>
                <a:gd name="connsiteX3" fmla="*/ 571992 w 693539"/>
                <a:gd name="connsiteY3" fmla="*/ 669967 h 720917"/>
                <a:gd name="connsiteX4" fmla="*/ 692658 w 693539"/>
                <a:gd name="connsiteY4" fmla="*/ 709153 h 720917"/>
                <a:gd name="connsiteX5" fmla="*/ 639257 w 693539"/>
                <a:gd name="connsiteY5" fmla="*/ 531973 h 720917"/>
                <a:gd name="connsiteX6" fmla="*/ 468900 w 693539"/>
                <a:gd name="connsiteY6" fmla="*/ 394461 h 720917"/>
                <a:gd name="connsiteX7" fmla="*/ 329719 w 693539"/>
                <a:gd name="connsiteY7" fmla="*/ 239437 h 720917"/>
                <a:gd name="connsiteX8" fmla="*/ 153404 w 693539"/>
                <a:gd name="connsiteY8" fmla="*/ 14647 h 720917"/>
                <a:gd name="connsiteX9" fmla="*/ 0 w 693539"/>
                <a:gd name="connsiteY9" fmla="*/ 0 h 720917"/>
                <a:gd name="connsiteX10" fmla="*/ 212047 w 693539"/>
                <a:gd name="connsiteY10" fmla="*/ 206277 h 720917"/>
                <a:gd name="connsiteX11" fmla="*/ 161994 w 693539"/>
                <a:gd name="connsiteY11" fmla="*/ 428498 h 720917"/>
                <a:gd name="connsiteX0" fmla="*/ 161994 w 711597"/>
                <a:gd name="connsiteY0" fmla="*/ 428498 h 720917"/>
                <a:gd name="connsiteX1" fmla="*/ 293710 w 711597"/>
                <a:gd name="connsiteY1" fmla="*/ 678094 h 720917"/>
                <a:gd name="connsiteX2" fmla="*/ 555895 w 711597"/>
                <a:gd name="connsiteY2" fmla="*/ 715094 h 720917"/>
                <a:gd name="connsiteX3" fmla="*/ 571992 w 711597"/>
                <a:gd name="connsiteY3" fmla="*/ 669967 h 720917"/>
                <a:gd name="connsiteX4" fmla="*/ 692658 w 711597"/>
                <a:gd name="connsiteY4" fmla="*/ 709153 h 720917"/>
                <a:gd name="connsiteX5" fmla="*/ 707215 w 711597"/>
                <a:gd name="connsiteY5" fmla="*/ 599932 h 720917"/>
                <a:gd name="connsiteX6" fmla="*/ 639257 w 711597"/>
                <a:gd name="connsiteY6" fmla="*/ 531973 h 720917"/>
                <a:gd name="connsiteX7" fmla="*/ 468900 w 711597"/>
                <a:gd name="connsiteY7" fmla="*/ 394461 h 720917"/>
                <a:gd name="connsiteX8" fmla="*/ 329719 w 711597"/>
                <a:gd name="connsiteY8" fmla="*/ 239437 h 720917"/>
                <a:gd name="connsiteX9" fmla="*/ 153404 w 711597"/>
                <a:gd name="connsiteY9" fmla="*/ 14647 h 720917"/>
                <a:gd name="connsiteX10" fmla="*/ 0 w 711597"/>
                <a:gd name="connsiteY10" fmla="*/ 0 h 720917"/>
                <a:gd name="connsiteX11" fmla="*/ 212047 w 711597"/>
                <a:gd name="connsiteY11" fmla="*/ 206277 h 720917"/>
                <a:gd name="connsiteX12" fmla="*/ 161994 w 711597"/>
                <a:gd name="connsiteY12" fmla="*/ 428498 h 720917"/>
                <a:gd name="connsiteX0" fmla="*/ 161994 w 711597"/>
                <a:gd name="connsiteY0" fmla="*/ 428498 h 720917"/>
                <a:gd name="connsiteX1" fmla="*/ 293710 w 711597"/>
                <a:gd name="connsiteY1" fmla="*/ 678094 h 720917"/>
                <a:gd name="connsiteX2" fmla="*/ 555895 w 711597"/>
                <a:gd name="connsiteY2" fmla="*/ 715094 h 720917"/>
                <a:gd name="connsiteX3" fmla="*/ 571992 w 711597"/>
                <a:gd name="connsiteY3" fmla="*/ 669967 h 720917"/>
                <a:gd name="connsiteX4" fmla="*/ 692658 w 711597"/>
                <a:gd name="connsiteY4" fmla="*/ 709153 h 720917"/>
                <a:gd name="connsiteX5" fmla="*/ 707215 w 711597"/>
                <a:gd name="connsiteY5" fmla="*/ 599932 h 720917"/>
                <a:gd name="connsiteX6" fmla="*/ 629548 w 711597"/>
                <a:gd name="connsiteY6" fmla="*/ 573233 h 720917"/>
                <a:gd name="connsiteX7" fmla="*/ 639257 w 711597"/>
                <a:gd name="connsiteY7" fmla="*/ 531973 h 720917"/>
                <a:gd name="connsiteX8" fmla="*/ 468900 w 711597"/>
                <a:gd name="connsiteY8" fmla="*/ 394461 h 720917"/>
                <a:gd name="connsiteX9" fmla="*/ 329719 w 711597"/>
                <a:gd name="connsiteY9" fmla="*/ 239437 h 720917"/>
                <a:gd name="connsiteX10" fmla="*/ 153404 w 711597"/>
                <a:gd name="connsiteY10" fmla="*/ 14647 h 720917"/>
                <a:gd name="connsiteX11" fmla="*/ 0 w 711597"/>
                <a:gd name="connsiteY11" fmla="*/ 0 h 720917"/>
                <a:gd name="connsiteX12" fmla="*/ 212047 w 711597"/>
                <a:gd name="connsiteY12" fmla="*/ 206277 h 720917"/>
                <a:gd name="connsiteX13" fmla="*/ 161994 w 711597"/>
                <a:gd name="connsiteY13" fmla="*/ 428498 h 720917"/>
                <a:gd name="connsiteX0" fmla="*/ 161994 w 711597"/>
                <a:gd name="connsiteY0" fmla="*/ 428498 h 720917"/>
                <a:gd name="connsiteX1" fmla="*/ 284002 w 711597"/>
                <a:gd name="connsiteY1" fmla="*/ 651396 h 720917"/>
                <a:gd name="connsiteX2" fmla="*/ 555895 w 711597"/>
                <a:gd name="connsiteY2" fmla="*/ 715094 h 720917"/>
                <a:gd name="connsiteX3" fmla="*/ 571992 w 711597"/>
                <a:gd name="connsiteY3" fmla="*/ 669967 h 720917"/>
                <a:gd name="connsiteX4" fmla="*/ 692658 w 711597"/>
                <a:gd name="connsiteY4" fmla="*/ 709153 h 720917"/>
                <a:gd name="connsiteX5" fmla="*/ 707215 w 711597"/>
                <a:gd name="connsiteY5" fmla="*/ 599932 h 720917"/>
                <a:gd name="connsiteX6" fmla="*/ 629548 w 711597"/>
                <a:gd name="connsiteY6" fmla="*/ 573233 h 720917"/>
                <a:gd name="connsiteX7" fmla="*/ 639257 w 711597"/>
                <a:gd name="connsiteY7" fmla="*/ 531973 h 720917"/>
                <a:gd name="connsiteX8" fmla="*/ 468900 w 711597"/>
                <a:gd name="connsiteY8" fmla="*/ 394461 h 720917"/>
                <a:gd name="connsiteX9" fmla="*/ 329719 w 711597"/>
                <a:gd name="connsiteY9" fmla="*/ 239437 h 720917"/>
                <a:gd name="connsiteX10" fmla="*/ 153404 w 711597"/>
                <a:gd name="connsiteY10" fmla="*/ 14647 h 720917"/>
                <a:gd name="connsiteX11" fmla="*/ 0 w 711597"/>
                <a:gd name="connsiteY11" fmla="*/ 0 h 720917"/>
                <a:gd name="connsiteX12" fmla="*/ 212047 w 711597"/>
                <a:gd name="connsiteY12" fmla="*/ 206277 h 720917"/>
                <a:gd name="connsiteX13" fmla="*/ 161994 w 711597"/>
                <a:gd name="connsiteY13" fmla="*/ 428498 h 720917"/>
                <a:gd name="connsiteX0" fmla="*/ 161994 w 711597"/>
                <a:gd name="connsiteY0" fmla="*/ 428498 h 720917"/>
                <a:gd name="connsiteX1" fmla="*/ 238784 w 711597"/>
                <a:gd name="connsiteY1" fmla="*/ 527119 h 720917"/>
                <a:gd name="connsiteX2" fmla="*/ 284002 w 711597"/>
                <a:gd name="connsiteY2" fmla="*/ 651396 h 720917"/>
                <a:gd name="connsiteX3" fmla="*/ 555895 w 711597"/>
                <a:gd name="connsiteY3" fmla="*/ 715094 h 720917"/>
                <a:gd name="connsiteX4" fmla="*/ 571992 w 711597"/>
                <a:gd name="connsiteY4" fmla="*/ 669967 h 720917"/>
                <a:gd name="connsiteX5" fmla="*/ 692658 w 711597"/>
                <a:gd name="connsiteY5" fmla="*/ 709153 h 720917"/>
                <a:gd name="connsiteX6" fmla="*/ 707215 w 711597"/>
                <a:gd name="connsiteY6" fmla="*/ 599932 h 720917"/>
                <a:gd name="connsiteX7" fmla="*/ 629548 w 711597"/>
                <a:gd name="connsiteY7" fmla="*/ 573233 h 720917"/>
                <a:gd name="connsiteX8" fmla="*/ 639257 w 711597"/>
                <a:gd name="connsiteY8" fmla="*/ 531973 h 720917"/>
                <a:gd name="connsiteX9" fmla="*/ 468900 w 711597"/>
                <a:gd name="connsiteY9" fmla="*/ 394461 h 720917"/>
                <a:gd name="connsiteX10" fmla="*/ 329719 w 711597"/>
                <a:gd name="connsiteY10" fmla="*/ 239437 h 720917"/>
                <a:gd name="connsiteX11" fmla="*/ 153404 w 711597"/>
                <a:gd name="connsiteY11" fmla="*/ 14647 h 720917"/>
                <a:gd name="connsiteX12" fmla="*/ 0 w 711597"/>
                <a:gd name="connsiteY12" fmla="*/ 0 h 720917"/>
                <a:gd name="connsiteX13" fmla="*/ 212047 w 711597"/>
                <a:gd name="connsiteY13" fmla="*/ 206277 h 720917"/>
                <a:gd name="connsiteX14" fmla="*/ 161994 w 711597"/>
                <a:gd name="connsiteY14" fmla="*/ 428498 h 720917"/>
                <a:gd name="connsiteX0" fmla="*/ 178984 w 728587"/>
                <a:gd name="connsiteY0" fmla="*/ 450342 h 742761"/>
                <a:gd name="connsiteX1" fmla="*/ 255774 w 728587"/>
                <a:gd name="connsiteY1" fmla="*/ 548963 h 742761"/>
                <a:gd name="connsiteX2" fmla="*/ 300992 w 728587"/>
                <a:gd name="connsiteY2" fmla="*/ 673240 h 742761"/>
                <a:gd name="connsiteX3" fmla="*/ 572885 w 728587"/>
                <a:gd name="connsiteY3" fmla="*/ 736938 h 742761"/>
                <a:gd name="connsiteX4" fmla="*/ 588982 w 728587"/>
                <a:gd name="connsiteY4" fmla="*/ 691811 h 742761"/>
                <a:gd name="connsiteX5" fmla="*/ 709648 w 728587"/>
                <a:gd name="connsiteY5" fmla="*/ 730997 h 742761"/>
                <a:gd name="connsiteX6" fmla="*/ 724205 w 728587"/>
                <a:gd name="connsiteY6" fmla="*/ 621776 h 742761"/>
                <a:gd name="connsiteX7" fmla="*/ 646538 w 728587"/>
                <a:gd name="connsiteY7" fmla="*/ 595077 h 742761"/>
                <a:gd name="connsiteX8" fmla="*/ 656247 w 728587"/>
                <a:gd name="connsiteY8" fmla="*/ 553817 h 742761"/>
                <a:gd name="connsiteX9" fmla="*/ 485890 w 728587"/>
                <a:gd name="connsiteY9" fmla="*/ 416305 h 742761"/>
                <a:gd name="connsiteX10" fmla="*/ 346709 w 728587"/>
                <a:gd name="connsiteY10" fmla="*/ 261281 h 742761"/>
                <a:gd name="connsiteX11" fmla="*/ 170394 w 728587"/>
                <a:gd name="connsiteY11" fmla="*/ 36491 h 742761"/>
                <a:gd name="connsiteX12" fmla="*/ 0 w 728587"/>
                <a:gd name="connsiteY12" fmla="*/ 0 h 742761"/>
                <a:gd name="connsiteX13" fmla="*/ 229037 w 728587"/>
                <a:gd name="connsiteY13" fmla="*/ 228121 h 742761"/>
                <a:gd name="connsiteX14" fmla="*/ 178984 w 728587"/>
                <a:gd name="connsiteY14" fmla="*/ 450342 h 742761"/>
                <a:gd name="connsiteX0" fmla="*/ 178984 w 728587"/>
                <a:gd name="connsiteY0" fmla="*/ 450342 h 742761"/>
                <a:gd name="connsiteX1" fmla="*/ 255774 w 728587"/>
                <a:gd name="connsiteY1" fmla="*/ 548963 h 742761"/>
                <a:gd name="connsiteX2" fmla="*/ 300992 w 728587"/>
                <a:gd name="connsiteY2" fmla="*/ 673240 h 742761"/>
                <a:gd name="connsiteX3" fmla="*/ 572885 w 728587"/>
                <a:gd name="connsiteY3" fmla="*/ 736938 h 742761"/>
                <a:gd name="connsiteX4" fmla="*/ 588982 w 728587"/>
                <a:gd name="connsiteY4" fmla="*/ 691811 h 742761"/>
                <a:gd name="connsiteX5" fmla="*/ 709648 w 728587"/>
                <a:gd name="connsiteY5" fmla="*/ 730997 h 742761"/>
                <a:gd name="connsiteX6" fmla="*/ 724205 w 728587"/>
                <a:gd name="connsiteY6" fmla="*/ 621776 h 742761"/>
                <a:gd name="connsiteX7" fmla="*/ 646538 w 728587"/>
                <a:gd name="connsiteY7" fmla="*/ 595077 h 742761"/>
                <a:gd name="connsiteX8" fmla="*/ 656247 w 728587"/>
                <a:gd name="connsiteY8" fmla="*/ 553817 h 742761"/>
                <a:gd name="connsiteX9" fmla="*/ 485890 w 728587"/>
                <a:gd name="connsiteY9" fmla="*/ 416305 h 742761"/>
                <a:gd name="connsiteX10" fmla="*/ 346709 w 728587"/>
                <a:gd name="connsiteY10" fmla="*/ 261281 h 742761"/>
                <a:gd name="connsiteX11" fmla="*/ 170394 w 728587"/>
                <a:gd name="connsiteY11" fmla="*/ 36491 h 742761"/>
                <a:gd name="connsiteX12" fmla="*/ 0 w 728587"/>
                <a:gd name="connsiteY12" fmla="*/ 0 h 742761"/>
                <a:gd name="connsiteX13" fmla="*/ 229037 w 728587"/>
                <a:gd name="connsiteY13" fmla="*/ 228121 h 742761"/>
                <a:gd name="connsiteX14" fmla="*/ 207235 w 728587"/>
                <a:gd name="connsiteY14" fmla="*/ 323242 h 742761"/>
                <a:gd name="connsiteX15" fmla="*/ 178984 w 728587"/>
                <a:gd name="connsiteY15" fmla="*/ 450342 h 742761"/>
                <a:gd name="connsiteX0" fmla="*/ 178984 w 728587"/>
                <a:gd name="connsiteY0" fmla="*/ 450342 h 742761"/>
                <a:gd name="connsiteX1" fmla="*/ 255774 w 728587"/>
                <a:gd name="connsiteY1" fmla="*/ 548963 h 742761"/>
                <a:gd name="connsiteX2" fmla="*/ 300992 w 728587"/>
                <a:gd name="connsiteY2" fmla="*/ 673240 h 742761"/>
                <a:gd name="connsiteX3" fmla="*/ 572885 w 728587"/>
                <a:gd name="connsiteY3" fmla="*/ 736938 h 742761"/>
                <a:gd name="connsiteX4" fmla="*/ 588982 w 728587"/>
                <a:gd name="connsiteY4" fmla="*/ 691811 h 742761"/>
                <a:gd name="connsiteX5" fmla="*/ 709648 w 728587"/>
                <a:gd name="connsiteY5" fmla="*/ 730997 h 742761"/>
                <a:gd name="connsiteX6" fmla="*/ 724205 w 728587"/>
                <a:gd name="connsiteY6" fmla="*/ 621776 h 742761"/>
                <a:gd name="connsiteX7" fmla="*/ 646538 w 728587"/>
                <a:gd name="connsiteY7" fmla="*/ 595077 h 742761"/>
                <a:gd name="connsiteX8" fmla="*/ 656247 w 728587"/>
                <a:gd name="connsiteY8" fmla="*/ 553817 h 742761"/>
                <a:gd name="connsiteX9" fmla="*/ 485890 w 728587"/>
                <a:gd name="connsiteY9" fmla="*/ 416305 h 742761"/>
                <a:gd name="connsiteX10" fmla="*/ 346709 w 728587"/>
                <a:gd name="connsiteY10" fmla="*/ 261281 h 742761"/>
                <a:gd name="connsiteX11" fmla="*/ 170394 w 728587"/>
                <a:gd name="connsiteY11" fmla="*/ 36491 h 742761"/>
                <a:gd name="connsiteX12" fmla="*/ 0 w 728587"/>
                <a:gd name="connsiteY12" fmla="*/ 0 h 742761"/>
                <a:gd name="connsiteX13" fmla="*/ 161121 w 728587"/>
                <a:gd name="connsiteY13" fmla="*/ 126646 h 742761"/>
                <a:gd name="connsiteX14" fmla="*/ 229037 w 728587"/>
                <a:gd name="connsiteY14" fmla="*/ 228121 h 742761"/>
                <a:gd name="connsiteX15" fmla="*/ 207235 w 728587"/>
                <a:gd name="connsiteY15" fmla="*/ 323242 h 742761"/>
                <a:gd name="connsiteX16" fmla="*/ 178984 w 728587"/>
                <a:gd name="connsiteY16" fmla="*/ 450342 h 742761"/>
                <a:gd name="connsiteX0" fmla="*/ 191116 w 740719"/>
                <a:gd name="connsiteY0" fmla="*/ 447916 h 740335"/>
                <a:gd name="connsiteX1" fmla="*/ 267906 w 740719"/>
                <a:gd name="connsiteY1" fmla="*/ 546537 h 740335"/>
                <a:gd name="connsiteX2" fmla="*/ 313124 w 740719"/>
                <a:gd name="connsiteY2" fmla="*/ 670814 h 740335"/>
                <a:gd name="connsiteX3" fmla="*/ 585017 w 740719"/>
                <a:gd name="connsiteY3" fmla="*/ 734512 h 740335"/>
                <a:gd name="connsiteX4" fmla="*/ 601114 w 740719"/>
                <a:gd name="connsiteY4" fmla="*/ 689385 h 740335"/>
                <a:gd name="connsiteX5" fmla="*/ 721780 w 740719"/>
                <a:gd name="connsiteY5" fmla="*/ 728571 h 740335"/>
                <a:gd name="connsiteX6" fmla="*/ 736337 w 740719"/>
                <a:gd name="connsiteY6" fmla="*/ 619350 h 740335"/>
                <a:gd name="connsiteX7" fmla="*/ 658670 w 740719"/>
                <a:gd name="connsiteY7" fmla="*/ 592651 h 740335"/>
                <a:gd name="connsiteX8" fmla="*/ 668379 w 740719"/>
                <a:gd name="connsiteY8" fmla="*/ 551391 h 740335"/>
                <a:gd name="connsiteX9" fmla="*/ 498022 w 740719"/>
                <a:gd name="connsiteY9" fmla="*/ 413879 h 740335"/>
                <a:gd name="connsiteX10" fmla="*/ 358841 w 740719"/>
                <a:gd name="connsiteY10" fmla="*/ 258855 h 740335"/>
                <a:gd name="connsiteX11" fmla="*/ 182526 w 740719"/>
                <a:gd name="connsiteY11" fmla="*/ 34065 h 740335"/>
                <a:gd name="connsiteX12" fmla="*/ 0 w 740719"/>
                <a:gd name="connsiteY12" fmla="*/ 0 h 740335"/>
                <a:gd name="connsiteX13" fmla="*/ 173253 w 740719"/>
                <a:gd name="connsiteY13" fmla="*/ 124220 h 740335"/>
                <a:gd name="connsiteX14" fmla="*/ 241169 w 740719"/>
                <a:gd name="connsiteY14" fmla="*/ 225695 h 740335"/>
                <a:gd name="connsiteX15" fmla="*/ 219367 w 740719"/>
                <a:gd name="connsiteY15" fmla="*/ 320816 h 740335"/>
                <a:gd name="connsiteX16" fmla="*/ 191116 w 740719"/>
                <a:gd name="connsiteY16" fmla="*/ 447916 h 740335"/>
                <a:gd name="connsiteX0" fmla="*/ 191116 w 740719"/>
                <a:gd name="connsiteY0" fmla="*/ 447916 h 740335"/>
                <a:gd name="connsiteX1" fmla="*/ 267906 w 740719"/>
                <a:gd name="connsiteY1" fmla="*/ 546537 h 740335"/>
                <a:gd name="connsiteX2" fmla="*/ 313124 w 740719"/>
                <a:gd name="connsiteY2" fmla="*/ 670814 h 740335"/>
                <a:gd name="connsiteX3" fmla="*/ 585017 w 740719"/>
                <a:gd name="connsiteY3" fmla="*/ 734512 h 740335"/>
                <a:gd name="connsiteX4" fmla="*/ 601114 w 740719"/>
                <a:gd name="connsiteY4" fmla="*/ 689385 h 740335"/>
                <a:gd name="connsiteX5" fmla="*/ 721780 w 740719"/>
                <a:gd name="connsiteY5" fmla="*/ 728571 h 740335"/>
                <a:gd name="connsiteX6" fmla="*/ 736337 w 740719"/>
                <a:gd name="connsiteY6" fmla="*/ 619350 h 740335"/>
                <a:gd name="connsiteX7" fmla="*/ 658670 w 740719"/>
                <a:gd name="connsiteY7" fmla="*/ 592651 h 740335"/>
                <a:gd name="connsiteX8" fmla="*/ 668379 w 740719"/>
                <a:gd name="connsiteY8" fmla="*/ 551391 h 740335"/>
                <a:gd name="connsiteX9" fmla="*/ 498022 w 740719"/>
                <a:gd name="connsiteY9" fmla="*/ 413879 h 740335"/>
                <a:gd name="connsiteX10" fmla="*/ 358841 w 740719"/>
                <a:gd name="connsiteY10" fmla="*/ 258855 h 740335"/>
                <a:gd name="connsiteX11" fmla="*/ 165540 w 740719"/>
                <a:gd name="connsiteY11" fmla="*/ 36492 h 740335"/>
                <a:gd name="connsiteX12" fmla="*/ 0 w 740719"/>
                <a:gd name="connsiteY12" fmla="*/ 0 h 740335"/>
                <a:gd name="connsiteX13" fmla="*/ 173253 w 740719"/>
                <a:gd name="connsiteY13" fmla="*/ 124220 h 740335"/>
                <a:gd name="connsiteX14" fmla="*/ 241169 w 740719"/>
                <a:gd name="connsiteY14" fmla="*/ 225695 h 740335"/>
                <a:gd name="connsiteX15" fmla="*/ 219367 w 740719"/>
                <a:gd name="connsiteY15" fmla="*/ 320816 h 740335"/>
                <a:gd name="connsiteX16" fmla="*/ 191116 w 740719"/>
                <a:gd name="connsiteY16" fmla="*/ 447916 h 740335"/>
                <a:gd name="connsiteX0" fmla="*/ 191116 w 740719"/>
                <a:gd name="connsiteY0" fmla="*/ 447916 h 740335"/>
                <a:gd name="connsiteX1" fmla="*/ 267906 w 740719"/>
                <a:gd name="connsiteY1" fmla="*/ 546537 h 740335"/>
                <a:gd name="connsiteX2" fmla="*/ 313124 w 740719"/>
                <a:gd name="connsiteY2" fmla="*/ 670814 h 740335"/>
                <a:gd name="connsiteX3" fmla="*/ 585017 w 740719"/>
                <a:gd name="connsiteY3" fmla="*/ 734512 h 740335"/>
                <a:gd name="connsiteX4" fmla="*/ 601114 w 740719"/>
                <a:gd name="connsiteY4" fmla="*/ 689385 h 740335"/>
                <a:gd name="connsiteX5" fmla="*/ 721780 w 740719"/>
                <a:gd name="connsiteY5" fmla="*/ 728571 h 740335"/>
                <a:gd name="connsiteX6" fmla="*/ 736337 w 740719"/>
                <a:gd name="connsiteY6" fmla="*/ 619350 h 740335"/>
                <a:gd name="connsiteX7" fmla="*/ 658670 w 740719"/>
                <a:gd name="connsiteY7" fmla="*/ 592651 h 740335"/>
                <a:gd name="connsiteX8" fmla="*/ 668379 w 740719"/>
                <a:gd name="connsiteY8" fmla="*/ 551391 h 740335"/>
                <a:gd name="connsiteX9" fmla="*/ 498022 w 740719"/>
                <a:gd name="connsiteY9" fmla="*/ 413879 h 740335"/>
                <a:gd name="connsiteX10" fmla="*/ 358841 w 740719"/>
                <a:gd name="connsiteY10" fmla="*/ 258855 h 740335"/>
                <a:gd name="connsiteX11" fmla="*/ 265483 w 740719"/>
                <a:gd name="connsiteY11" fmla="*/ 180043 h 740335"/>
                <a:gd name="connsiteX12" fmla="*/ 165540 w 740719"/>
                <a:gd name="connsiteY12" fmla="*/ 36492 h 740335"/>
                <a:gd name="connsiteX13" fmla="*/ 0 w 740719"/>
                <a:gd name="connsiteY13" fmla="*/ 0 h 740335"/>
                <a:gd name="connsiteX14" fmla="*/ 173253 w 740719"/>
                <a:gd name="connsiteY14" fmla="*/ 124220 h 740335"/>
                <a:gd name="connsiteX15" fmla="*/ 241169 w 740719"/>
                <a:gd name="connsiteY15" fmla="*/ 225695 h 740335"/>
                <a:gd name="connsiteX16" fmla="*/ 219367 w 740719"/>
                <a:gd name="connsiteY16" fmla="*/ 320816 h 740335"/>
                <a:gd name="connsiteX17" fmla="*/ 191116 w 740719"/>
                <a:gd name="connsiteY17" fmla="*/ 447916 h 740335"/>
                <a:gd name="connsiteX0" fmla="*/ 191116 w 740719"/>
                <a:gd name="connsiteY0" fmla="*/ 447916 h 740335"/>
                <a:gd name="connsiteX1" fmla="*/ 267906 w 740719"/>
                <a:gd name="connsiteY1" fmla="*/ 546537 h 740335"/>
                <a:gd name="connsiteX2" fmla="*/ 313124 w 740719"/>
                <a:gd name="connsiteY2" fmla="*/ 670814 h 740335"/>
                <a:gd name="connsiteX3" fmla="*/ 585017 w 740719"/>
                <a:gd name="connsiteY3" fmla="*/ 734512 h 740335"/>
                <a:gd name="connsiteX4" fmla="*/ 601114 w 740719"/>
                <a:gd name="connsiteY4" fmla="*/ 689385 h 740335"/>
                <a:gd name="connsiteX5" fmla="*/ 721780 w 740719"/>
                <a:gd name="connsiteY5" fmla="*/ 728571 h 740335"/>
                <a:gd name="connsiteX6" fmla="*/ 736337 w 740719"/>
                <a:gd name="connsiteY6" fmla="*/ 619350 h 740335"/>
                <a:gd name="connsiteX7" fmla="*/ 658670 w 740719"/>
                <a:gd name="connsiteY7" fmla="*/ 592651 h 740335"/>
                <a:gd name="connsiteX8" fmla="*/ 668379 w 740719"/>
                <a:gd name="connsiteY8" fmla="*/ 551391 h 740335"/>
                <a:gd name="connsiteX9" fmla="*/ 498022 w 740719"/>
                <a:gd name="connsiteY9" fmla="*/ 413879 h 740335"/>
                <a:gd name="connsiteX10" fmla="*/ 406255 w 740719"/>
                <a:gd name="connsiteY10" fmla="*/ 340233 h 740335"/>
                <a:gd name="connsiteX11" fmla="*/ 358841 w 740719"/>
                <a:gd name="connsiteY11" fmla="*/ 258855 h 740335"/>
                <a:gd name="connsiteX12" fmla="*/ 265483 w 740719"/>
                <a:gd name="connsiteY12" fmla="*/ 180043 h 740335"/>
                <a:gd name="connsiteX13" fmla="*/ 165540 w 740719"/>
                <a:gd name="connsiteY13" fmla="*/ 36492 h 740335"/>
                <a:gd name="connsiteX14" fmla="*/ 0 w 740719"/>
                <a:gd name="connsiteY14" fmla="*/ 0 h 740335"/>
                <a:gd name="connsiteX15" fmla="*/ 173253 w 740719"/>
                <a:gd name="connsiteY15" fmla="*/ 124220 h 740335"/>
                <a:gd name="connsiteX16" fmla="*/ 241169 w 740719"/>
                <a:gd name="connsiteY16" fmla="*/ 225695 h 740335"/>
                <a:gd name="connsiteX17" fmla="*/ 219367 w 740719"/>
                <a:gd name="connsiteY17" fmla="*/ 320816 h 740335"/>
                <a:gd name="connsiteX18" fmla="*/ 191116 w 740719"/>
                <a:gd name="connsiteY18" fmla="*/ 447916 h 74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0719" h="740335">
                  <a:moveTo>
                    <a:pt x="191116" y="447916"/>
                  </a:moveTo>
                  <a:cubicBezTo>
                    <a:pt x="210240" y="480790"/>
                    <a:pt x="248782" y="513663"/>
                    <a:pt x="267906" y="546537"/>
                  </a:cubicBezTo>
                  <a:lnTo>
                    <a:pt x="313124" y="670814"/>
                  </a:lnTo>
                  <a:lnTo>
                    <a:pt x="585017" y="734512"/>
                  </a:lnTo>
                  <a:lnTo>
                    <a:pt x="601114" y="689385"/>
                  </a:lnTo>
                  <a:cubicBezTo>
                    <a:pt x="596400" y="658056"/>
                    <a:pt x="734939" y="777036"/>
                    <a:pt x="721780" y="728571"/>
                  </a:cubicBezTo>
                  <a:cubicBezTo>
                    <a:pt x="740676" y="722562"/>
                    <a:pt x="745237" y="648880"/>
                    <a:pt x="736337" y="619350"/>
                  </a:cubicBezTo>
                  <a:cubicBezTo>
                    <a:pt x="731482" y="595079"/>
                    <a:pt x="669996" y="603978"/>
                    <a:pt x="658670" y="592651"/>
                  </a:cubicBezTo>
                  <a:cubicBezTo>
                    <a:pt x="647344" y="581325"/>
                    <a:pt x="700817" y="579569"/>
                    <a:pt x="668379" y="551391"/>
                  </a:cubicBezTo>
                  <a:cubicBezTo>
                    <a:pt x="635941" y="523214"/>
                    <a:pt x="539283" y="450690"/>
                    <a:pt x="498022" y="413879"/>
                  </a:cubicBezTo>
                  <a:cubicBezTo>
                    <a:pt x="472286" y="386094"/>
                    <a:pt x="431991" y="368018"/>
                    <a:pt x="406255" y="340233"/>
                  </a:cubicBezTo>
                  <a:lnTo>
                    <a:pt x="358841" y="258855"/>
                  </a:lnTo>
                  <a:cubicBezTo>
                    <a:pt x="335002" y="230158"/>
                    <a:pt x="289322" y="208740"/>
                    <a:pt x="265483" y="180043"/>
                  </a:cubicBezTo>
                  <a:lnTo>
                    <a:pt x="165540" y="36492"/>
                  </a:lnTo>
                  <a:lnTo>
                    <a:pt x="0" y="0"/>
                  </a:lnTo>
                  <a:cubicBezTo>
                    <a:pt x="46425" y="45452"/>
                    <a:pt x="126828" y="78768"/>
                    <a:pt x="173253" y="124220"/>
                  </a:cubicBezTo>
                  <a:lnTo>
                    <a:pt x="241169" y="225695"/>
                  </a:lnTo>
                  <a:cubicBezTo>
                    <a:pt x="234710" y="262257"/>
                    <a:pt x="225826" y="284254"/>
                    <a:pt x="219367" y="320816"/>
                  </a:cubicBezTo>
                  <a:lnTo>
                    <a:pt x="191116" y="447916"/>
                  </a:lnTo>
                  <a:close/>
                </a:path>
              </a:pathLst>
            </a:custGeom>
            <a:solidFill>
              <a:srgbClr val="FF0000">
                <a:alpha val="3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6" name="フリーフォーム: 図形 65">
              <a:extLst>
                <a:ext uri="{FF2B5EF4-FFF2-40B4-BE49-F238E27FC236}">
                  <a16:creationId xmlns:a16="http://schemas.microsoft.com/office/drawing/2014/main" id="{7764F376-BD15-4CA9-B11F-4072980734E2}"/>
                </a:ext>
              </a:extLst>
            </p:cNvPr>
            <p:cNvSpPr/>
            <p:nvPr/>
          </p:nvSpPr>
          <p:spPr>
            <a:xfrm rot="5400000">
              <a:off x="8416699" y="3433539"/>
              <a:ext cx="209982" cy="299361"/>
            </a:xfrm>
            <a:custGeom>
              <a:avLst/>
              <a:gdLst>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483870 w 514350"/>
                <a:gd name="connsiteY14" fmla="*/ 2476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323684 w 514350"/>
                <a:gd name="connsiteY14" fmla="*/ 8847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483870"/>
                <a:gd name="connsiteY0" fmla="*/ 457200 h 621030"/>
                <a:gd name="connsiteX1" fmla="*/ 41910 w 483870"/>
                <a:gd name="connsiteY1" fmla="*/ 502920 h 621030"/>
                <a:gd name="connsiteX2" fmla="*/ 72390 w 483870"/>
                <a:gd name="connsiteY2" fmla="*/ 512445 h 621030"/>
                <a:gd name="connsiteX3" fmla="*/ 93345 w 483870"/>
                <a:gd name="connsiteY3" fmla="*/ 531495 h 621030"/>
                <a:gd name="connsiteX4" fmla="*/ 140970 w 483870"/>
                <a:gd name="connsiteY4" fmla="*/ 563880 h 621030"/>
                <a:gd name="connsiteX5" fmla="*/ 152400 w 483870"/>
                <a:gd name="connsiteY5" fmla="*/ 598170 h 621030"/>
                <a:gd name="connsiteX6" fmla="*/ 217170 w 483870"/>
                <a:gd name="connsiteY6" fmla="*/ 621030 h 621030"/>
                <a:gd name="connsiteX7" fmla="*/ 238125 w 483870"/>
                <a:gd name="connsiteY7" fmla="*/ 527685 h 621030"/>
                <a:gd name="connsiteX8" fmla="*/ 255270 w 483870"/>
                <a:gd name="connsiteY8" fmla="*/ 483870 h 621030"/>
                <a:gd name="connsiteX9" fmla="*/ 403860 w 483870"/>
                <a:gd name="connsiteY9" fmla="*/ 289560 h 621030"/>
                <a:gd name="connsiteX10" fmla="*/ 434340 w 483870"/>
                <a:gd name="connsiteY10" fmla="*/ 245745 h 621030"/>
                <a:gd name="connsiteX11" fmla="*/ 457200 w 483870"/>
                <a:gd name="connsiteY11" fmla="*/ 167640 h 621030"/>
                <a:gd name="connsiteX12" fmla="*/ 483870 w 483870"/>
                <a:gd name="connsiteY12" fmla="*/ 121920 h 621030"/>
                <a:gd name="connsiteX13" fmla="*/ 314116 w 483870"/>
                <a:gd name="connsiteY13" fmla="*/ 172423 h 621030"/>
                <a:gd name="connsiteX14" fmla="*/ 323684 w 483870"/>
                <a:gd name="connsiteY14" fmla="*/ 88475 h 621030"/>
                <a:gd name="connsiteX15" fmla="*/ 375285 w 483870"/>
                <a:gd name="connsiteY15" fmla="*/ 43815 h 621030"/>
                <a:gd name="connsiteX16" fmla="*/ 293370 w 483870"/>
                <a:gd name="connsiteY16" fmla="*/ 0 h 621030"/>
                <a:gd name="connsiteX17" fmla="*/ 270510 w 483870"/>
                <a:gd name="connsiteY17" fmla="*/ 45720 h 621030"/>
                <a:gd name="connsiteX18" fmla="*/ 238125 w 483870"/>
                <a:gd name="connsiteY18" fmla="*/ 51435 h 621030"/>
                <a:gd name="connsiteX19" fmla="*/ 120015 w 483870"/>
                <a:gd name="connsiteY19" fmla="*/ 182880 h 621030"/>
                <a:gd name="connsiteX20" fmla="*/ 87630 w 483870"/>
                <a:gd name="connsiteY20" fmla="*/ 217170 h 621030"/>
                <a:gd name="connsiteX21" fmla="*/ 81915 w 483870"/>
                <a:gd name="connsiteY21" fmla="*/ 274320 h 621030"/>
                <a:gd name="connsiteX22" fmla="*/ 93345 w 483870"/>
                <a:gd name="connsiteY22" fmla="*/ 320040 h 621030"/>
                <a:gd name="connsiteX23" fmla="*/ 93345 w 483870"/>
                <a:gd name="connsiteY23" fmla="*/ 352425 h 621030"/>
                <a:gd name="connsiteX24" fmla="*/ 68580 w 483870"/>
                <a:gd name="connsiteY24" fmla="*/ 400050 h 621030"/>
                <a:gd name="connsiteX25" fmla="*/ 47625 w 483870"/>
                <a:gd name="connsiteY25" fmla="*/ 426720 h 621030"/>
                <a:gd name="connsiteX26" fmla="*/ 0 w 483870"/>
                <a:gd name="connsiteY26" fmla="*/ 457200 h 621030"/>
                <a:gd name="connsiteX0" fmla="*/ 0 w 457200"/>
                <a:gd name="connsiteY0" fmla="*/ 457200 h 621030"/>
                <a:gd name="connsiteX1" fmla="*/ 41910 w 457200"/>
                <a:gd name="connsiteY1" fmla="*/ 502920 h 621030"/>
                <a:gd name="connsiteX2" fmla="*/ 72390 w 457200"/>
                <a:gd name="connsiteY2" fmla="*/ 512445 h 621030"/>
                <a:gd name="connsiteX3" fmla="*/ 93345 w 457200"/>
                <a:gd name="connsiteY3" fmla="*/ 531495 h 621030"/>
                <a:gd name="connsiteX4" fmla="*/ 140970 w 457200"/>
                <a:gd name="connsiteY4" fmla="*/ 563880 h 621030"/>
                <a:gd name="connsiteX5" fmla="*/ 152400 w 457200"/>
                <a:gd name="connsiteY5" fmla="*/ 598170 h 621030"/>
                <a:gd name="connsiteX6" fmla="*/ 217170 w 457200"/>
                <a:gd name="connsiteY6" fmla="*/ 621030 h 621030"/>
                <a:gd name="connsiteX7" fmla="*/ 238125 w 457200"/>
                <a:gd name="connsiteY7" fmla="*/ 527685 h 621030"/>
                <a:gd name="connsiteX8" fmla="*/ 255270 w 457200"/>
                <a:gd name="connsiteY8" fmla="*/ 483870 h 621030"/>
                <a:gd name="connsiteX9" fmla="*/ 403860 w 457200"/>
                <a:gd name="connsiteY9" fmla="*/ 289560 h 621030"/>
                <a:gd name="connsiteX10" fmla="*/ 434340 w 457200"/>
                <a:gd name="connsiteY10" fmla="*/ 245745 h 621030"/>
                <a:gd name="connsiteX11" fmla="*/ 457200 w 457200"/>
                <a:gd name="connsiteY11" fmla="*/ 167640 h 621030"/>
                <a:gd name="connsiteX12" fmla="*/ 314116 w 457200"/>
                <a:gd name="connsiteY12" fmla="*/ 172423 h 621030"/>
                <a:gd name="connsiteX13" fmla="*/ 323684 w 457200"/>
                <a:gd name="connsiteY13" fmla="*/ 88475 h 621030"/>
                <a:gd name="connsiteX14" fmla="*/ 375285 w 457200"/>
                <a:gd name="connsiteY14" fmla="*/ 43815 h 621030"/>
                <a:gd name="connsiteX15" fmla="*/ 293370 w 457200"/>
                <a:gd name="connsiteY15" fmla="*/ 0 h 621030"/>
                <a:gd name="connsiteX16" fmla="*/ 270510 w 457200"/>
                <a:gd name="connsiteY16" fmla="*/ 45720 h 621030"/>
                <a:gd name="connsiteX17" fmla="*/ 238125 w 457200"/>
                <a:gd name="connsiteY17" fmla="*/ 51435 h 621030"/>
                <a:gd name="connsiteX18" fmla="*/ 120015 w 457200"/>
                <a:gd name="connsiteY18" fmla="*/ 182880 h 621030"/>
                <a:gd name="connsiteX19" fmla="*/ 87630 w 457200"/>
                <a:gd name="connsiteY19" fmla="*/ 217170 h 621030"/>
                <a:gd name="connsiteX20" fmla="*/ 81915 w 457200"/>
                <a:gd name="connsiteY20" fmla="*/ 274320 h 621030"/>
                <a:gd name="connsiteX21" fmla="*/ 93345 w 457200"/>
                <a:gd name="connsiteY21" fmla="*/ 320040 h 621030"/>
                <a:gd name="connsiteX22" fmla="*/ 93345 w 457200"/>
                <a:gd name="connsiteY22" fmla="*/ 352425 h 621030"/>
                <a:gd name="connsiteX23" fmla="*/ 68580 w 457200"/>
                <a:gd name="connsiteY23" fmla="*/ 400050 h 621030"/>
                <a:gd name="connsiteX24" fmla="*/ 47625 w 457200"/>
                <a:gd name="connsiteY24" fmla="*/ 426720 h 621030"/>
                <a:gd name="connsiteX25" fmla="*/ 0 w 457200"/>
                <a:gd name="connsiteY25" fmla="*/ 457200 h 621030"/>
                <a:gd name="connsiteX0" fmla="*/ 0 w 457203"/>
                <a:gd name="connsiteY0" fmla="*/ 457200 h 621030"/>
                <a:gd name="connsiteX1" fmla="*/ 41910 w 457203"/>
                <a:gd name="connsiteY1" fmla="*/ 502920 h 621030"/>
                <a:gd name="connsiteX2" fmla="*/ 72390 w 457203"/>
                <a:gd name="connsiteY2" fmla="*/ 512445 h 621030"/>
                <a:gd name="connsiteX3" fmla="*/ 93345 w 457203"/>
                <a:gd name="connsiteY3" fmla="*/ 531495 h 621030"/>
                <a:gd name="connsiteX4" fmla="*/ 140970 w 457203"/>
                <a:gd name="connsiteY4" fmla="*/ 563880 h 621030"/>
                <a:gd name="connsiteX5" fmla="*/ 152400 w 457203"/>
                <a:gd name="connsiteY5" fmla="*/ 598170 h 621030"/>
                <a:gd name="connsiteX6" fmla="*/ 217170 w 457203"/>
                <a:gd name="connsiteY6" fmla="*/ 621030 h 621030"/>
                <a:gd name="connsiteX7" fmla="*/ 238125 w 457203"/>
                <a:gd name="connsiteY7" fmla="*/ 527685 h 621030"/>
                <a:gd name="connsiteX8" fmla="*/ 255270 w 457203"/>
                <a:gd name="connsiteY8" fmla="*/ 483870 h 621030"/>
                <a:gd name="connsiteX9" fmla="*/ 403860 w 457203"/>
                <a:gd name="connsiteY9" fmla="*/ 289560 h 621030"/>
                <a:gd name="connsiteX10" fmla="*/ 434340 w 457203"/>
                <a:gd name="connsiteY10" fmla="*/ 245745 h 621030"/>
                <a:gd name="connsiteX11" fmla="*/ 457203 w 457203"/>
                <a:gd name="connsiteY11" fmla="*/ 167640 h 621030"/>
                <a:gd name="connsiteX12" fmla="*/ 314116 w 457203"/>
                <a:gd name="connsiteY12" fmla="*/ 172423 h 621030"/>
                <a:gd name="connsiteX13" fmla="*/ 323684 w 457203"/>
                <a:gd name="connsiteY13" fmla="*/ 88475 h 621030"/>
                <a:gd name="connsiteX14" fmla="*/ 375285 w 457203"/>
                <a:gd name="connsiteY14" fmla="*/ 43815 h 621030"/>
                <a:gd name="connsiteX15" fmla="*/ 293370 w 457203"/>
                <a:gd name="connsiteY15" fmla="*/ 0 h 621030"/>
                <a:gd name="connsiteX16" fmla="*/ 270510 w 457203"/>
                <a:gd name="connsiteY16" fmla="*/ 45720 h 621030"/>
                <a:gd name="connsiteX17" fmla="*/ 238125 w 457203"/>
                <a:gd name="connsiteY17" fmla="*/ 51435 h 621030"/>
                <a:gd name="connsiteX18" fmla="*/ 120015 w 457203"/>
                <a:gd name="connsiteY18" fmla="*/ 182880 h 621030"/>
                <a:gd name="connsiteX19" fmla="*/ 87630 w 457203"/>
                <a:gd name="connsiteY19" fmla="*/ 217170 h 621030"/>
                <a:gd name="connsiteX20" fmla="*/ 81915 w 457203"/>
                <a:gd name="connsiteY20" fmla="*/ 274320 h 621030"/>
                <a:gd name="connsiteX21" fmla="*/ 93345 w 457203"/>
                <a:gd name="connsiteY21" fmla="*/ 320040 h 621030"/>
                <a:gd name="connsiteX22" fmla="*/ 93345 w 457203"/>
                <a:gd name="connsiteY22" fmla="*/ 352425 h 621030"/>
                <a:gd name="connsiteX23" fmla="*/ 68580 w 457203"/>
                <a:gd name="connsiteY23" fmla="*/ 400050 h 621030"/>
                <a:gd name="connsiteX24" fmla="*/ 47625 w 457203"/>
                <a:gd name="connsiteY24" fmla="*/ 426720 h 621030"/>
                <a:gd name="connsiteX25" fmla="*/ 0 w 457203"/>
                <a:gd name="connsiteY25" fmla="*/ 457200 h 621030"/>
                <a:gd name="connsiteX0" fmla="*/ 0 w 434340"/>
                <a:gd name="connsiteY0" fmla="*/ 457200 h 621030"/>
                <a:gd name="connsiteX1" fmla="*/ 41910 w 434340"/>
                <a:gd name="connsiteY1" fmla="*/ 502920 h 621030"/>
                <a:gd name="connsiteX2" fmla="*/ 72390 w 434340"/>
                <a:gd name="connsiteY2" fmla="*/ 512445 h 621030"/>
                <a:gd name="connsiteX3" fmla="*/ 93345 w 434340"/>
                <a:gd name="connsiteY3" fmla="*/ 531495 h 621030"/>
                <a:gd name="connsiteX4" fmla="*/ 140970 w 434340"/>
                <a:gd name="connsiteY4" fmla="*/ 563880 h 621030"/>
                <a:gd name="connsiteX5" fmla="*/ 152400 w 434340"/>
                <a:gd name="connsiteY5" fmla="*/ 598170 h 621030"/>
                <a:gd name="connsiteX6" fmla="*/ 217170 w 434340"/>
                <a:gd name="connsiteY6" fmla="*/ 621030 h 621030"/>
                <a:gd name="connsiteX7" fmla="*/ 238125 w 434340"/>
                <a:gd name="connsiteY7" fmla="*/ 527685 h 621030"/>
                <a:gd name="connsiteX8" fmla="*/ 255270 w 434340"/>
                <a:gd name="connsiteY8" fmla="*/ 483870 h 621030"/>
                <a:gd name="connsiteX9" fmla="*/ 403860 w 434340"/>
                <a:gd name="connsiteY9" fmla="*/ 289560 h 621030"/>
                <a:gd name="connsiteX10" fmla="*/ 434340 w 434340"/>
                <a:gd name="connsiteY10" fmla="*/ 245745 h 621030"/>
                <a:gd name="connsiteX11" fmla="*/ 314116 w 434340"/>
                <a:gd name="connsiteY11" fmla="*/ 172423 h 621030"/>
                <a:gd name="connsiteX12" fmla="*/ 323684 w 434340"/>
                <a:gd name="connsiteY12" fmla="*/ 88475 h 621030"/>
                <a:gd name="connsiteX13" fmla="*/ 375285 w 434340"/>
                <a:gd name="connsiteY13" fmla="*/ 43815 h 621030"/>
                <a:gd name="connsiteX14" fmla="*/ 293370 w 434340"/>
                <a:gd name="connsiteY14" fmla="*/ 0 h 621030"/>
                <a:gd name="connsiteX15" fmla="*/ 270510 w 434340"/>
                <a:gd name="connsiteY15" fmla="*/ 45720 h 621030"/>
                <a:gd name="connsiteX16" fmla="*/ 238125 w 434340"/>
                <a:gd name="connsiteY16" fmla="*/ 51435 h 621030"/>
                <a:gd name="connsiteX17" fmla="*/ 120015 w 434340"/>
                <a:gd name="connsiteY17" fmla="*/ 182880 h 621030"/>
                <a:gd name="connsiteX18" fmla="*/ 87630 w 434340"/>
                <a:gd name="connsiteY18" fmla="*/ 217170 h 621030"/>
                <a:gd name="connsiteX19" fmla="*/ 81915 w 434340"/>
                <a:gd name="connsiteY19" fmla="*/ 274320 h 621030"/>
                <a:gd name="connsiteX20" fmla="*/ 93345 w 434340"/>
                <a:gd name="connsiteY20" fmla="*/ 320040 h 621030"/>
                <a:gd name="connsiteX21" fmla="*/ 93345 w 434340"/>
                <a:gd name="connsiteY21" fmla="*/ 352425 h 621030"/>
                <a:gd name="connsiteX22" fmla="*/ 68580 w 434340"/>
                <a:gd name="connsiteY22" fmla="*/ 400050 h 621030"/>
                <a:gd name="connsiteX23" fmla="*/ 47625 w 434340"/>
                <a:gd name="connsiteY23" fmla="*/ 426720 h 621030"/>
                <a:gd name="connsiteX24" fmla="*/ 0 w 434340"/>
                <a:gd name="connsiteY24" fmla="*/ 457200 h 621030"/>
                <a:gd name="connsiteX0" fmla="*/ 0 w 403860"/>
                <a:gd name="connsiteY0" fmla="*/ 457200 h 621030"/>
                <a:gd name="connsiteX1" fmla="*/ 41910 w 403860"/>
                <a:gd name="connsiteY1" fmla="*/ 502920 h 621030"/>
                <a:gd name="connsiteX2" fmla="*/ 72390 w 403860"/>
                <a:gd name="connsiteY2" fmla="*/ 512445 h 621030"/>
                <a:gd name="connsiteX3" fmla="*/ 93345 w 403860"/>
                <a:gd name="connsiteY3" fmla="*/ 531495 h 621030"/>
                <a:gd name="connsiteX4" fmla="*/ 140970 w 403860"/>
                <a:gd name="connsiteY4" fmla="*/ 563880 h 621030"/>
                <a:gd name="connsiteX5" fmla="*/ 152400 w 403860"/>
                <a:gd name="connsiteY5" fmla="*/ 598170 h 621030"/>
                <a:gd name="connsiteX6" fmla="*/ 217170 w 403860"/>
                <a:gd name="connsiteY6" fmla="*/ 621030 h 621030"/>
                <a:gd name="connsiteX7" fmla="*/ 238125 w 403860"/>
                <a:gd name="connsiteY7" fmla="*/ 527685 h 621030"/>
                <a:gd name="connsiteX8" fmla="*/ 255270 w 403860"/>
                <a:gd name="connsiteY8" fmla="*/ 483870 h 621030"/>
                <a:gd name="connsiteX9" fmla="*/ 403860 w 403860"/>
                <a:gd name="connsiteY9" fmla="*/ 289560 h 621030"/>
                <a:gd name="connsiteX10" fmla="*/ 250489 w 403860"/>
                <a:gd name="connsiteY10" fmla="*/ 278511 h 621030"/>
                <a:gd name="connsiteX11" fmla="*/ 314116 w 403860"/>
                <a:gd name="connsiteY11" fmla="*/ 172423 h 621030"/>
                <a:gd name="connsiteX12" fmla="*/ 323684 w 403860"/>
                <a:gd name="connsiteY12" fmla="*/ 88475 h 621030"/>
                <a:gd name="connsiteX13" fmla="*/ 375285 w 403860"/>
                <a:gd name="connsiteY13" fmla="*/ 43815 h 621030"/>
                <a:gd name="connsiteX14" fmla="*/ 293370 w 403860"/>
                <a:gd name="connsiteY14" fmla="*/ 0 h 621030"/>
                <a:gd name="connsiteX15" fmla="*/ 270510 w 403860"/>
                <a:gd name="connsiteY15" fmla="*/ 45720 h 621030"/>
                <a:gd name="connsiteX16" fmla="*/ 238125 w 403860"/>
                <a:gd name="connsiteY16" fmla="*/ 51435 h 621030"/>
                <a:gd name="connsiteX17" fmla="*/ 120015 w 403860"/>
                <a:gd name="connsiteY17" fmla="*/ 182880 h 621030"/>
                <a:gd name="connsiteX18" fmla="*/ 87630 w 403860"/>
                <a:gd name="connsiteY18" fmla="*/ 217170 h 621030"/>
                <a:gd name="connsiteX19" fmla="*/ 81915 w 403860"/>
                <a:gd name="connsiteY19" fmla="*/ 274320 h 621030"/>
                <a:gd name="connsiteX20" fmla="*/ 93345 w 403860"/>
                <a:gd name="connsiteY20" fmla="*/ 320040 h 621030"/>
                <a:gd name="connsiteX21" fmla="*/ 93345 w 403860"/>
                <a:gd name="connsiteY21" fmla="*/ 352425 h 621030"/>
                <a:gd name="connsiteX22" fmla="*/ 68580 w 403860"/>
                <a:gd name="connsiteY22" fmla="*/ 400050 h 621030"/>
                <a:gd name="connsiteX23" fmla="*/ 47625 w 403860"/>
                <a:gd name="connsiteY23" fmla="*/ 426720 h 621030"/>
                <a:gd name="connsiteX24" fmla="*/ 0 w 403860"/>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55270 w 375285"/>
                <a:gd name="connsiteY8" fmla="*/ 483870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13402 w 375285"/>
                <a:gd name="connsiteY8" fmla="*/ 421979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13402 w 375285"/>
                <a:gd name="connsiteY7" fmla="*/ 421979 h 621030"/>
                <a:gd name="connsiteX8" fmla="*/ 250952 w 375285"/>
                <a:gd name="connsiteY8" fmla="*/ 356911 h 621030"/>
                <a:gd name="connsiteX9" fmla="*/ 250489 w 375285"/>
                <a:gd name="connsiteY9" fmla="*/ 278511 h 621030"/>
                <a:gd name="connsiteX10" fmla="*/ 314116 w 375285"/>
                <a:gd name="connsiteY10" fmla="*/ 172423 h 621030"/>
                <a:gd name="connsiteX11" fmla="*/ 323684 w 375285"/>
                <a:gd name="connsiteY11" fmla="*/ 88475 h 621030"/>
                <a:gd name="connsiteX12" fmla="*/ 375285 w 375285"/>
                <a:gd name="connsiteY12" fmla="*/ 43815 h 621030"/>
                <a:gd name="connsiteX13" fmla="*/ 293370 w 375285"/>
                <a:gd name="connsiteY13" fmla="*/ 0 h 621030"/>
                <a:gd name="connsiteX14" fmla="*/ 270510 w 375285"/>
                <a:gd name="connsiteY14" fmla="*/ 45720 h 621030"/>
                <a:gd name="connsiteX15" fmla="*/ 238125 w 375285"/>
                <a:gd name="connsiteY15" fmla="*/ 51435 h 621030"/>
                <a:gd name="connsiteX16" fmla="*/ 120015 w 375285"/>
                <a:gd name="connsiteY16" fmla="*/ 182880 h 621030"/>
                <a:gd name="connsiteX17" fmla="*/ 87630 w 375285"/>
                <a:gd name="connsiteY17" fmla="*/ 217170 h 621030"/>
                <a:gd name="connsiteX18" fmla="*/ 81915 w 375285"/>
                <a:gd name="connsiteY18" fmla="*/ 274320 h 621030"/>
                <a:gd name="connsiteX19" fmla="*/ 93345 w 375285"/>
                <a:gd name="connsiteY19" fmla="*/ 320040 h 621030"/>
                <a:gd name="connsiteX20" fmla="*/ 93345 w 375285"/>
                <a:gd name="connsiteY20" fmla="*/ 352425 h 621030"/>
                <a:gd name="connsiteX21" fmla="*/ 68580 w 375285"/>
                <a:gd name="connsiteY21" fmla="*/ 400050 h 621030"/>
                <a:gd name="connsiteX22" fmla="*/ 47625 w 375285"/>
                <a:gd name="connsiteY22" fmla="*/ 426720 h 621030"/>
                <a:gd name="connsiteX23" fmla="*/ 0 w 375285"/>
                <a:gd name="connsiteY23" fmla="*/ 457200 h 621030"/>
                <a:gd name="connsiteX0" fmla="*/ 0 w 375285"/>
                <a:gd name="connsiteY0" fmla="*/ 457200 h 598170"/>
                <a:gd name="connsiteX1" fmla="*/ 41910 w 375285"/>
                <a:gd name="connsiteY1" fmla="*/ 502920 h 598170"/>
                <a:gd name="connsiteX2" fmla="*/ 72390 w 375285"/>
                <a:gd name="connsiteY2" fmla="*/ 512445 h 598170"/>
                <a:gd name="connsiteX3" fmla="*/ 93345 w 375285"/>
                <a:gd name="connsiteY3" fmla="*/ 531495 h 598170"/>
                <a:gd name="connsiteX4" fmla="*/ 140970 w 375285"/>
                <a:gd name="connsiteY4" fmla="*/ 563880 h 598170"/>
                <a:gd name="connsiteX5" fmla="*/ 152400 w 375285"/>
                <a:gd name="connsiteY5" fmla="*/ 598170 h 598170"/>
                <a:gd name="connsiteX6" fmla="*/ 213402 w 375285"/>
                <a:gd name="connsiteY6" fmla="*/ 421979 h 598170"/>
                <a:gd name="connsiteX7" fmla="*/ 250952 w 375285"/>
                <a:gd name="connsiteY7" fmla="*/ 356911 h 598170"/>
                <a:gd name="connsiteX8" fmla="*/ 250489 w 375285"/>
                <a:gd name="connsiteY8" fmla="*/ 278511 h 598170"/>
                <a:gd name="connsiteX9" fmla="*/ 314116 w 375285"/>
                <a:gd name="connsiteY9" fmla="*/ 172423 h 598170"/>
                <a:gd name="connsiteX10" fmla="*/ 323684 w 375285"/>
                <a:gd name="connsiteY10" fmla="*/ 88475 h 598170"/>
                <a:gd name="connsiteX11" fmla="*/ 375285 w 375285"/>
                <a:gd name="connsiteY11" fmla="*/ 43815 h 598170"/>
                <a:gd name="connsiteX12" fmla="*/ 293370 w 375285"/>
                <a:gd name="connsiteY12" fmla="*/ 0 h 598170"/>
                <a:gd name="connsiteX13" fmla="*/ 270510 w 375285"/>
                <a:gd name="connsiteY13" fmla="*/ 45720 h 598170"/>
                <a:gd name="connsiteX14" fmla="*/ 238125 w 375285"/>
                <a:gd name="connsiteY14" fmla="*/ 51435 h 598170"/>
                <a:gd name="connsiteX15" fmla="*/ 120015 w 375285"/>
                <a:gd name="connsiteY15" fmla="*/ 182880 h 598170"/>
                <a:gd name="connsiteX16" fmla="*/ 87630 w 375285"/>
                <a:gd name="connsiteY16" fmla="*/ 217170 h 598170"/>
                <a:gd name="connsiteX17" fmla="*/ 81915 w 375285"/>
                <a:gd name="connsiteY17" fmla="*/ 274320 h 598170"/>
                <a:gd name="connsiteX18" fmla="*/ 93345 w 375285"/>
                <a:gd name="connsiteY18" fmla="*/ 320040 h 598170"/>
                <a:gd name="connsiteX19" fmla="*/ 93345 w 375285"/>
                <a:gd name="connsiteY19" fmla="*/ 352425 h 598170"/>
                <a:gd name="connsiteX20" fmla="*/ 68580 w 375285"/>
                <a:gd name="connsiteY20" fmla="*/ 400050 h 598170"/>
                <a:gd name="connsiteX21" fmla="*/ 47625 w 375285"/>
                <a:gd name="connsiteY21" fmla="*/ 426720 h 598170"/>
                <a:gd name="connsiteX22" fmla="*/ 0 w 375285"/>
                <a:gd name="connsiteY22" fmla="*/ 457200 h 598170"/>
                <a:gd name="connsiteX0" fmla="*/ 0 w 375285"/>
                <a:gd name="connsiteY0" fmla="*/ 457200 h 576326"/>
                <a:gd name="connsiteX1" fmla="*/ 41910 w 375285"/>
                <a:gd name="connsiteY1" fmla="*/ 502920 h 576326"/>
                <a:gd name="connsiteX2" fmla="*/ 72390 w 375285"/>
                <a:gd name="connsiteY2" fmla="*/ 512445 h 576326"/>
                <a:gd name="connsiteX3" fmla="*/ 93345 w 375285"/>
                <a:gd name="connsiteY3" fmla="*/ 531495 h 576326"/>
                <a:gd name="connsiteX4" fmla="*/ 140970 w 375285"/>
                <a:gd name="connsiteY4" fmla="*/ 563880 h 576326"/>
                <a:gd name="connsiteX5" fmla="*/ 156040 w 375285"/>
                <a:gd name="connsiteY5" fmla="*/ 576326 h 576326"/>
                <a:gd name="connsiteX6" fmla="*/ 213402 w 375285"/>
                <a:gd name="connsiteY6" fmla="*/ 421979 h 576326"/>
                <a:gd name="connsiteX7" fmla="*/ 250952 w 375285"/>
                <a:gd name="connsiteY7" fmla="*/ 356911 h 576326"/>
                <a:gd name="connsiteX8" fmla="*/ 250489 w 375285"/>
                <a:gd name="connsiteY8" fmla="*/ 278511 h 576326"/>
                <a:gd name="connsiteX9" fmla="*/ 314116 w 375285"/>
                <a:gd name="connsiteY9" fmla="*/ 172423 h 576326"/>
                <a:gd name="connsiteX10" fmla="*/ 323684 w 375285"/>
                <a:gd name="connsiteY10" fmla="*/ 88475 h 576326"/>
                <a:gd name="connsiteX11" fmla="*/ 375285 w 375285"/>
                <a:gd name="connsiteY11" fmla="*/ 43815 h 576326"/>
                <a:gd name="connsiteX12" fmla="*/ 293370 w 375285"/>
                <a:gd name="connsiteY12" fmla="*/ 0 h 576326"/>
                <a:gd name="connsiteX13" fmla="*/ 270510 w 375285"/>
                <a:gd name="connsiteY13" fmla="*/ 45720 h 576326"/>
                <a:gd name="connsiteX14" fmla="*/ 238125 w 375285"/>
                <a:gd name="connsiteY14" fmla="*/ 51435 h 576326"/>
                <a:gd name="connsiteX15" fmla="*/ 120015 w 375285"/>
                <a:gd name="connsiteY15" fmla="*/ 182880 h 576326"/>
                <a:gd name="connsiteX16" fmla="*/ 87630 w 375285"/>
                <a:gd name="connsiteY16" fmla="*/ 217170 h 576326"/>
                <a:gd name="connsiteX17" fmla="*/ 81915 w 375285"/>
                <a:gd name="connsiteY17" fmla="*/ 274320 h 576326"/>
                <a:gd name="connsiteX18" fmla="*/ 93345 w 375285"/>
                <a:gd name="connsiteY18" fmla="*/ 320040 h 576326"/>
                <a:gd name="connsiteX19" fmla="*/ 93345 w 375285"/>
                <a:gd name="connsiteY19" fmla="*/ 352425 h 576326"/>
                <a:gd name="connsiteX20" fmla="*/ 68580 w 375285"/>
                <a:gd name="connsiteY20" fmla="*/ 400050 h 576326"/>
                <a:gd name="connsiteX21" fmla="*/ 47625 w 375285"/>
                <a:gd name="connsiteY21" fmla="*/ 426720 h 576326"/>
                <a:gd name="connsiteX22" fmla="*/ 0 w 375285"/>
                <a:gd name="connsiteY22" fmla="*/ 457200 h 576326"/>
                <a:gd name="connsiteX0" fmla="*/ 0 w 375285"/>
                <a:gd name="connsiteY0" fmla="*/ 457200 h 576326"/>
                <a:gd name="connsiteX1" fmla="*/ 72390 w 375285"/>
                <a:gd name="connsiteY1" fmla="*/ 512445 h 576326"/>
                <a:gd name="connsiteX2" fmla="*/ 93345 w 375285"/>
                <a:gd name="connsiteY2" fmla="*/ 531495 h 576326"/>
                <a:gd name="connsiteX3" fmla="*/ 140970 w 375285"/>
                <a:gd name="connsiteY3" fmla="*/ 563880 h 576326"/>
                <a:gd name="connsiteX4" fmla="*/ 156040 w 375285"/>
                <a:gd name="connsiteY4" fmla="*/ 576326 h 576326"/>
                <a:gd name="connsiteX5" fmla="*/ 213402 w 375285"/>
                <a:gd name="connsiteY5" fmla="*/ 421979 h 576326"/>
                <a:gd name="connsiteX6" fmla="*/ 250952 w 375285"/>
                <a:gd name="connsiteY6" fmla="*/ 356911 h 576326"/>
                <a:gd name="connsiteX7" fmla="*/ 250489 w 375285"/>
                <a:gd name="connsiteY7" fmla="*/ 278511 h 576326"/>
                <a:gd name="connsiteX8" fmla="*/ 314116 w 375285"/>
                <a:gd name="connsiteY8" fmla="*/ 172423 h 576326"/>
                <a:gd name="connsiteX9" fmla="*/ 323684 w 375285"/>
                <a:gd name="connsiteY9" fmla="*/ 88475 h 576326"/>
                <a:gd name="connsiteX10" fmla="*/ 375285 w 375285"/>
                <a:gd name="connsiteY10" fmla="*/ 43815 h 576326"/>
                <a:gd name="connsiteX11" fmla="*/ 293370 w 375285"/>
                <a:gd name="connsiteY11" fmla="*/ 0 h 576326"/>
                <a:gd name="connsiteX12" fmla="*/ 270510 w 375285"/>
                <a:gd name="connsiteY12" fmla="*/ 45720 h 576326"/>
                <a:gd name="connsiteX13" fmla="*/ 238125 w 375285"/>
                <a:gd name="connsiteY13" fmla="*/ 51435 h 576326"/>
                <a:gd name="connsiteX14" fmla="*/ 120015 w 375285"/>
                <a:gd name="connsiteY14" fmla="*/ 182880 h 576326"/>
                <a:gd name="connsiteX15" fmla="*/ 87630 w 375285"/>
                <a:gd name="connsiteY15" fmla="*/ 217170 h 576326"/>
                <a:gd name="connsiteX16" fmla="*/ 81915 w 375285"/>
                <a:gd name="connsiteY16" fmla="*/ 274320 h 576326"/>
                <a:gd name="connsiteX17" fmla="*/ 93345 w 375285"/>
                <a:gd name="connsiteY17" fmla="*/ 320040 h 576326"/>
                <a:gd name="connsiteX18" fmla="*/ 93345 w 375285"/>
                <a:gd name="connsiteY18" fmla="*/ 352425 h 576326"/>
                <a:gd name="connsiteX19" fmla="*/ 68580 w 375285"/>
                <a:gd name="connsiteY19" fmla="*/ 400050 h 576326"/>
                <a:gd name="connsiteX20" fmla="*/ 47625 w 375285"/>
                <a:gd name="connsiteY20" fmla="*/ 426720 h 576326"/>
                <a:gd name="connsiteX21" fmla="*/ 0 w 375285"/>
                <a:gd name="connsiteY21" fmla="*/ 457200 h 576326"/>
                <a:gd name="connsiteX0" fmla="*/ 0 w 375285"/>
                <a:gd name="connsiteY0" fmla="*/ 457200 h 576326"/>
                <a:gd name="connsiteX1" fmla="*/ 93345 w 375285"/>
                <a:gd name="connsiteY1" fmla="*/ 531495 h 576326"/>
                <a:gd name="connsiteX2" fmla="*/ 140970 w 375285"/>
                <a:gd name="connsiteY2" fmla="*/ 563880 h 576326"/>
                <a:gd name="connsiteX3" fmla="*/ 156040 w 375285"/>
                <a:gd name="connsiteY3" fmla="*/ 576326 h 576326"/>
                <a:gd name="connsiteX4" fmla="*/ 213402 w 375285"/>
                <a:gd name="connsiteY4" fmla="*/ 421979 h 576326"/>
                <a:gd name="connsiteX5" fmla="*/ 250952 w 375285"/>
                <a:gd name="connsiteY5" fmla="*/ 356911 h 576326"/>
                <a:gd name="connsiteX6" fmla="*/ 250489 w 375285"/>
                <a:gd name="connsiteY6" fmla="*/ 278511 h 576326"/>
                <a:gd name="connsiteX7" fmla="*/ 314116 w 375285"/>
                <a:gd name="connsiteY7" fmla="*/ 172423 h 576326"/>
                <a:gd name="connsiteX8" fmla="*/ 323684 w 375285"/>
                <a:gd name="connsiteY8" fmla="*/ 88475 h 576326"/>
                <a:gd name="connsiteX9" fmla="*/ 375285 w 375285"/>
                <a:gd name="connsiteY9" fmla="*/ 43815 h 576326"/>
                <a:gd name="connsiteX10" fmla="*/ 293370 w 375285"/>
                <a:gd name="connsiteY10" fmla="*/ 0 h 576326"/>
                <a:gd name="connsiteX11" fmla="*/ 270510 w 375285"/>
                <a:gd name="connsiteY11" fmla="*/ 45720 h 576326"/>
                <a:gd name="connsiteX12" fmla="*/ 238125 w 375285"/>
                <a:gd name="connsiteY12" fmla="*/ 51435 h 576326"/>
                <a:gd name="connsiteX13" fmla="*/ 120015 w 375285"/>
                <a:gd name="connsiteY13" fmla="*/ 182880 h 576326"/>
                <a:gd name="connsiteX14" fmla="*/ 87630 w 375285"/>
                <a:gd name="connsiteY14" fmla="*/ 217170 h 576326"/>
                <a:gd name="connsiteX15" fmla="*/ 81915 w 375285"/>
                <a:gd name="connsiteY15" fmla="*/ 274320 h 576326"/>
                <a:gd name="connsiteX16" fmla="*/ 93345 w 375285"/>
                <a:gd name="connsiteY16" fmla="*/ 320040 h 576326"/>
                <a:gd name="connsiteX17" fmla="*/ 93345 w 375285"/>
                <a:gd name="connsiteY17" fmla="*/ 352425 h 576326"/>
                <a:gd name="connsiteX18" fmla="*/ 68580 w 375285"/>
                <a:gd name="connsiteY18" fmla="*/ 400050 h 576326"/>
                <a:gd name="connsiteX19" fmla="*/ 47625 w 375285"/>
                <a:gd name="connsiteY19" fmla="*/ 426720 h 576326"/>
                <a:gd name="connsiteX20" fmla="*/ 0 w 375285"/>
                <a:gd name="connsiteY20" fmla="*/ 457200 h 576326"/>
                <a:gd name="connsiteX0" fmla="*/ 0 w 375285"/>
                <a:gd name="connsiteY0" fmla="*/ 457200 h 576326"/>
                <a:gd name="connsiteX1" fmla="*/ 140970 w 375285"/>
                <a:gd name="connsiteY1" fmla="*/ 563880 h 576326"/>
                <a:gd name="connsiteX2" fmla="*/ 156040 w 375285"/>
                <a:gd name="connsiteY2" fmla="*/ 576326 h 576326"/>
                <a:gd name="connsiteX3" fmla="*/ 213402 w 375285"/>
                <a:gd name="connsiteY3" fmla="*/ 421979 h 576326"/>
                <a:gd name="connsiteX4" fmla="*/ 250952 w 375285"/>
                <a:gd name="connsiteY4" fmla="*/ 356911 h 576326"/>
                <a:gd name="connsiteX5" fmla="*/ 250489 w 375285"/>
                <a:gd name="connsiteY5" fmla="*/ 278511 h 576326"/>
                <a:gd name="connsiteX6" fmla="*/ 314116 w 375285"/>
                <a:gd name="connsiteY6" fmla="*/ 172423 h 576326"/>
                <a:gd name="connsiteX7" fmla="*/ 323684 w 375285"/>
                <a:gd name="connsiteY7" fmla="*/ 88475 h 576326"/>
                <a:gd name="connsiteX8" fmla="*/ 375285 w 375285"/>
                <a:gd name="connsiteY8" fmla="*/ 43815 h 576326"/>
                <a:gd name="connsiteX9" fmla="*/ 293370 w 375285"/>
                <a:gd name="connsiteY9" fmla="*/ 0 h 576326"/>
                <a:gd name="connsiteX10" fmla="*/ 270510 w 375285"/>
                <a:gd name="connsiteY10" fmla="*/ 45720 h 576326"/>
                <a:gd name="connsiteX11" fmla="*/ 238125 w 375285"/>
                <a:gd name="connsiteY11" fmla="*/ 51435 h 576326"/>
                <a:gd name="connsiteX12" fmla="*/ 120015 w 375285"/>
                <a:gd name="connsiteY12" fmla="*/ 182880 h 576326"/>
                <a:gd name="connsiteX13" fmla="*/ 87630 w 375285"/>
                <a:gd name="connsiteY13" fmla="*/ 217170 h 576326"/>
                <a:gd name="connsiteX14" fmla="*/ 81915 w 375285"/>
                <a:gd name="connsiteY14" fmla="*/ 274320 h 576326"/>
                <a:gd name="connsiteX15" fmla="*/ 93345 w 375285"/>
                <a:gd name="connsiteY15" fmla="*/ 320040 h 576326"/>
                <a:gd name="connsiteX16" fmla="*/ 93345 w 375285"/>
                <a:gd name="connsiteY16" fmla="*/ 352425 h 576326"/>
                <a:gd name="connsiteX17" fmla="*/ 68580 w 375285"/>
                <a:gd name="connsiteY17" fmla="*/ 400050 h 576326"/>
                <a:gd name="connsiteX18" fmla="*/ 47625 w 375285"/>
                <a:gd name="connsiteY18" fmla="*/ 426720 h 576326"/>
                <a:gd name="connsiteX19" fmla="*/ 0 w 375285"/>
                <a:gd name="connsiteY19"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93345 w 375285"/>
                <a:gd name="connsiteY14" fmla="*/ 320040 h 576326"/>
                <a:gd name="connsiteX15" fmla="*/ 93345 w 375285"/>
                <a:gd name="connsiteY15" fmla="*/ 352425 h 576326"/>
                <a:gd name="connsiteX16" fmla="*/ 68580 w 375285"/>
                <a:gd name="connsiteY16" fmla="*/ 400050 h 576326"/>
                <a:gd name="connsiteX17" fmla="*/ 47625 w 375285"/>
                <a:gd name="connsiteY17" fmla="*/ 426720 h 576326"/>
                <a:gd name="connsiteX18" fmla="*/ 0 w 375285"/>
                <a:gd name="connsiteY18"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93345 w 375285"/>
                <a:gd name="connsiteY14" fmla="*/ 320040 h 576326"/>
                <a:gd name="connsiteX15" fmla="*/ 93345 w 375285"/>
                <a:gd name="connsiteY15" fmla="*/ 352425 h 576326"/>
                <a:gd name="connsiteX16" fmla="*/ 68580 w 375285"/>
                <a:gd name="connsiteY16" fmla="*/ 400050 h 576326"/>
                <a:gd name="connsiteX17" fmla="*/ 0 w 375285"/>
                <a:gd name="connsiteY17"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93345 w 375285"/>
                <a:gd name="connsiteY14" fmla="*/ 320040 h 576326"/>
                <a:gd name="connsiteX15" fmla="*/ 93345 w 375285"/>
                <a:gd name="connsiteY15" fmla="*/ 352425 h 576326"/>
                <a:gd name="connsiteX16" fmla="*/ 0 w 375285"/>
                <a:gd name="connsiteY16"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93345 w 375285"/>
                <a:gd name="connsiteY14" fmla="*/ 320040 h 576326"/>
                <a:gd name="connsiteX15" fmla="*/ 0 w 375285"/>
                <a:gd name="connsiteY15"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0 w 375285"/>
                <a:gd name="connsiteY14"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1915 w 375285"/>
                <a:gd name="connsiteY12" fmla="*/ 274320 h 576326"/>
                <a:gd name="connsiteX13" fmla="*/ 0 w 375285"/>
                <a:gd name="connsiteY13"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120015 w 375285"/>
                <a:gd name="connsiteY10" fmla="*/ 182880 h 576326"/>
                <a:gd name="connsiteX11" fmla="*/ 81915 w 375285"/>
                <a:gd name="connsiteY11" fmla="*/ 274320 h 576326"/>
                <a:gd name="connsiteX12" fmla="*/ 0 w 375285"/>
                <a:gd name="connsiteY12"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120015 w 375285"/>
                <a:gd name="connsiteY9" fmla="*/ 182880 h 576326"/>
                <a:gd name="connsiteX10" fmla="*/ 81915 w 375285"/>
                <a:gd name="connsiteY10" fmla="*/ 274320 h 576326"/>
                <a:gd name="connsiteX11" fmla="*/ 0 w 375285"/>
                <a:gd name="connsiteY11" fmla="*/ 457200 h 576326"/>
                <a:gd name="connsiteX0" fmla="*/ 0 w 375285"/>
                <a:gd name="connsiteY0" fmla="*/ 457200 h 576326"/>
                <a:gd name="connsiteX1" fmla="*/ 156040 w 375285"/>
                <a:gd name="connsiteY1" fmla="*/ 576326 h 576326"/>
                <a:gd name="connsiteX2" fmla="*/ 250952 w 375285"/>
                <a:gd name="connsiteY2" fmla="*/ 356911 h 576326"/>
                <a:gd name="connsiteX3" fmla="*/ 250489 w 375285"/>
                <a:gd name="connsiteY3" fmla="*/ 278511 h 576326"/>
                <a:gd name="connsiteX4" fmla="*/ 314116 w 375285"/>
                <a:gd name="connsiteY4" fmla="*/ 172423 h 576326"/>
                <a:gd name="connsiteX5" fmla="*/ 323684 w 375285"/>
                <a:gd name="connsiteY5" fmla="*/ 88475 h 576326"/>
                <a:gd name="connsiteX6" fmla="*/ 375285 w 375285"/>
                <a:gd name="connsiteY6" fmla="*/ 43815 h 576326"/>
                <a:gd name="connsiteX7" fmla="*/ 293370 w 375285"/>
                <a:gd name="connsiteY7" fmla="*/ 0 h 576326"/>
                <a:gd name="connsiteX8" fmla="*/ 120015 w 375285"/>
                <a:gd name="connsiteY8" fmla="*/ 182880 h 576326"/>
                <a:gd name="connsiteX9" fmla="*/ 81915 w 375285"/>
                <a:gd name="connsiteY9" fmla="*/ 274320 h 576326"/>
                <a:gd name="connsiteX10" fmla="*/ 0 w 375285"/>
                <a:gd name="connsiteY10" fmla="*/ 457200 h 576326"/>
                <a:gd name="connsiteX0" fmla="*/ 0 w 394701"/>
                <a:gd name="connsiteY0" fmla="*/ 530013 h 576326"/>
                <a:gd name="connsiteX1" fmla="*/ 175456 w 394701"/>
                <a:gd name="connsiteY1" fmla="*/ 576326 h 576326"/>
                <a:gd name="connsiteX2" fmla="*/ 270368 w 394701"/>
                <a:gd name="connsiteY2" fmla="*/ 356911 h 576326"/>
                <a:gd name="connsiteX3" fmla="*/ 269905 w 394701"/>
                <a:gd name="connsiteY3" fmla="*/ 278511 h 576326"/>
                <a:gd name="connsiteX4" fmla="*/ 333532 w 394701"/>
                <a:gd name="connsiteY4" fmla="*/ 172423 h 576326"/>
                <a:gd name="connsiteX5" fmla="*/ 343100 w 394701"/>
                <a:gd name="connsiteY5" fmla="*/ 88475 h 576326"/>
                <a:gd name="connsiteX6" fmla="*/ 394701 w 394701"/>
                <a:gd name="connsiteY6" fmla="*/ 43815 h 576326"/>
                <a:gd name="connsiteX7" fmla="*/ 312786 w 394701"/>
                <a:gd name="connsiteY7" fmla="*/ 0 h 576326"/>
                <a:gd name="connsiteX8" fmla="*/ 139431 w 394701"/>
                <a:gd name="connsiteY8" fmla="*/ 182880 h 576326"/>
                <a:gd name="connsiteX9" fmla="*/ 101331 w 394701"/>
                <a:gd name="connsiteY9" fmla="*/ 274320 h 576326"/>
                <a:gd name="connsiteX10" fmla="*/ 0 w 394701"/>
                <a:gd name="connsiteY10" fmla="*/ 530013 h 576326"/>
                <a:gd name="connsiteX0" fmla="*/ 0 w 394701"/>
                <a:gd name="connsiteY0" fmla="*/ 530013 h 576326"/>
                <a:gd name="connsiteX1" fmla="*/ 175456 w 394701"/>
                <a:gd name="connsiteY1" fmla="*/ 576326 h 576326"/>
                <a:gd name="connsiteX2" fmla="*/ 269905 w 394701"/>
                <a:gd name="connsiteY2" fmla="*/ 278511 h 576326"/>
                <a:gd name="connsiteX3" fmla="*/ 333532 w 394701"/>
                <a:gd name="connsiteY3" fmla="*/ 172423 h 576326"/>
                <a:gd name="connsiteX4" fmla="*/ 343100 w 394701"/>
                <a:gd name="connsiteY4" fmla="*/ 88475 h 576326"/>
                <a:gd name="connsiteX5" fmla="*/ 394701 w 394701"/>
                <a:gd name="connsiteY5" fmla="*/ 43815 h 576326"/>
                <a:gd name="connsiteX6" fmla="*/ 312786 w 394701"/>
                <a:gd name="connsiteY6" fmla="*/ 0 h 576326"/>
                <a:gd name="connsiteX7" fmla="*/ 139431 w 394701"/>
                <a:gd name="connsiteY7" fmla="*/ 182880 h 576326"/>
                <a:gd name="connsiteX8" fmla="*/ 101331 w 394701"/>
                <a:gd name="connsiteY8" fmla="*/ 274320 h 576326"/>
                <a:gd name="connsiteX9" fmla="*/ 0 w 394701"/>
                <a:gd name="connsiteY9" fmla="*/ 530013 h 576326"/>
                <a:gd name="connsiteX0" fmla="*/ 0 w 394701"/>
                <a:gd name="connsiteY0" fmla="*/ 530013 h 576326"/>
                <a:gd name="connsiteX1" fmla="*/ 175456 w 394701"/>
                <a:gd name="connsiteY1" fmla="*/ 576326 h 576326"/>
                <a:gd name="connsiteX2" fmla="*/ 269905 w 394701"/>
                <a:gd name="connsiteY2" fmla="*/ 278511 h 576326"/>
                <a:gd name="connsiteX3" fmla="*/ 343100 w 394701"/>
                <a:gd name="connsiteY3" fmla="*/ 88475 h 576326"/>
                <a:gd name="connsiteX4" fmla="*/ 394701 w 394701"/>
                <a:gd name="connsiteY4" fmla="*/ 43815 h 576326"/>
                <a:gd name="connsiteX5" fmla="*/ 312786 w 394701"/>
                <a:gd name="connsiteY5" fmla="*/ 0 h 576326"/>
                <a:gd name="connsiteX6" fmla="*/ 139431 w 394701"/>
                <a:gd name="connsiteY6" fmla="*/ 182880 h 576326"/>
                <a:gd name="connsiteX7" fmla="*/ 101331 w 394701"/>
                <a:gd name="connsiteY7" fmla="*/ 274320 h 576326"/>
                <a:gd name="connsiteX8" fmla="*/ 0 w 394701"/>
                <a:gd name="connsiteY8" fmla="*/ 530013 h 576326"/>
                <a:gd name="connsiteX0" fmla="*/ 0 w 394701"/>
                <a:gd name="connsiteY0" fmla="*/ 530013 h 576326"/>
                <a:gd name="connsiteX1" fmla="*/ 175456 w 394701"/>
                <a:gd name="connsiteY1" fmla="*/ 576326 h 576326"/>
                <a:gd name="connsiteX2" fmla="*/ 269905 w 394701"/>
                <a:gd name="connsiteY2" fmla="*/ 278511 h 576326"/>
                <a:gd name="connsiteX3" fmla="*/ 394701 w 394701"/>
                <a:gd name="connsiteY3" fmla="*/ 43815 h 576326"/>
                <a:gd name="connsiteX4" fmla="*/ 312786 w 394701"/>
                <a:gd name="connsiteY4" fmla="*/ 0 h 576326"/>
                <a:gd name="connsiteX5" fmla="*/ 139431 w 394701"/>
                <a:gd name="connsiteY5" fmla="*/ 182880 h 576326"/>
                <a:gd name="connsiteX6" fmla="*/ 101331 w 394701"/>
                <a:gd name="connsiteY6" fmla="*/ 274320 h 576326"/>
                <a:gd name="connsiteX7" fmla="*/ 0 w 394701"/>
                <a:gd name="connsiteY7" fmla="*/ 530013 h 576326"/>
                <a:gd name="connsiteX0" fmla="*/ 0 w 312786"/>
                <a:gd name="connsiteY0" fmla="*/ 530013 h 576326"/>
                <a:gd name="connsiteX1" fmla="*/ 175456 w 312786"/>
                <a:gd name="connsiteY1" fmla="*/ 576326 h 576326"/>
                <a:gd name="connsiteX2" fmla="*/ 269905 w 312786"/>
                <a:gd name="connsiteY2" fmla="*/ 278511 h 576326"/>
                <a:gd name="connsiteX3" fmla="*/ 312786 w 312786"/>
                <a:gd name="connsiteY3" fmla="*/ 0 h 576326"/>
                <a:gd name="connsiteX4" fmla="*/ 139431 w 312786"/>
                <a:gd name="connsiteY4" fmla="*/ 182880 h 576326"/>
                <a:gd name="connsiteX5" fmla="*/ 101331 w 312786"/>
                <a:gd name="connsiteY5" fmla="*/ 274320 h 576326"/>
                <a:gd name="connsiteX6" fmla="*/ 0 w 312786"/>
                <a:gd name="connsiteY6" fmla="*/ 530013 h 576326"/>
                <a:gd name="connsiteX0" fmla="*/ 0 w 269905"/>
                <a:gd name="connsiteY0" fmla="*/ 347133 h 393446"/>
                <a:gd name="connsiteX1" fmla="*/ 175456 w 269905"/>
                <a:gd name="connsiteY1" fmla="*/ 393446 h 393446"/>
                <a:gd name="connsiteX2" fmla="*/ 269905 w 269905"/>
                <a:gd name="connsiteY2" fmla="*/ 95631 h 393446"/>
                <a:gd name="connsiteX3" fmla="*/ 139431 w 269905"/>
                <a:gd name="connsiteY3" fmla="*/ 0 h 393446"/>
                <a:gd name="connsiteX4" fmla="*/ 101331 w 269905"/>
                <a:gd name="connsiteY4" fmla="*/ 91440 h 393446"/>
                <a:gd name="connsiteX5" fmla="*/ 0 w 269905"/>
                <a:gd name="connsiteY5" fmla="*/ 347133 h 393446"/>
                <a:gd name="connsiteX0" fmla="*/ 0 w 269905"/>
                <a:gd name="connsiteY0" fmla="*/ 347133 h 393446"/>
                <a:gd name="connsiteX1" fmla="*/ 175456 w 269905"/>
                <a:gd name="connsiteY1" fmla="*/ 393446 h 393446"/>
                <a:gd name="connsiteX2" fmla="*/ 269905 w 269905"/>
                <a:gd name="connsiteY2" fmla="*/ 95631 h 393446"/>
                <a:gd name="connsiteX3" fmla="*/ 139431 w 269905"/>
                <a:gd name="connsiteY3" fmla="*/ 0 h 393446"/>
                <a:gd name="connsiteX4" fmla="*/ 91625 w 269905"/>
                <a:gd name="connsiteY4" fmla="*/ 40470 h 393446"/>
                <a:gd name="connsiteX5" fmla="*/ 0 w 269905"/>
                <a:gd name="connsiteY5" fmla="*/ 347133 h 393446"/>
                <a:gd name="connsiteX0" fmla="*/ 0 w 269905"/>
                <a:gd name="connsiteY0" fmla="*/ 306663 h 352976"/>
                <a:gd name="connsiteX1" fmla="*/ 175456 w 269905"/>
                <a:gd name="connsiteY1" fmla="*/ 352976 h 352976"/>
                <a:gd name="connsiteX2" fmla="*/ 269905 w 269905"/>
                <a:gd name="connsiteY2" fmla="*/ 55161 h 352976"/>
                <a:gd name="connsiteX3" fmla="*/ 141860 w 269905"/>
                <a:gd name="connsiteY3" fmla="*/ 39624 h 352976"/>
                <a:gd name="connsiteX4" fmla="*/ 91625 w 269905"/>
                <a:gd name="connsiteY4" fmla="*/ 0 h 352976"/>
                <a:gd name="connsiteX5" fmla="*/ 0 w 269905"/>
                <a:gd name="connsiteY5" fmla="*/ 306663 h 352976"/>
                <a:gd name="connsiteX0" fmla="*/ 0 w 245636"/>
                <a:gd name="connsiteY0" fmla="*/ 306663 h 352976"/>
                <a:gd name="connsiteX1" fmla="*/ 175456 w 245636"/>
                <a:gd name="connsiteY1" fmla="*/ 352976 h 352976"/>
                <a:gd name="connsiteX2" fmla="*/ 245636 w 245636"/>
                <a:gd name="connsiteY2" fmla="*/ 67296 h 352976"/>
                <a:gd name="connsiteX3" fmla="*/ 141860 w 245636"/>
                <a:gd name="connsiteY3" fmla="*/ 39624 h 352976"/>
                <a:gd name="connsiteX4" fmla="*/ 91625 w 245636"/>
                <a:gd name="connsiteY4" fmla="*/ 0 h 352976"/>
                <a:gd name="connsiteX5" fmla="*/ 0 w 245636"/>
                <a:gd name="connsiteY5" fmla="*/ 306663 h 352976"/>
                <a:gd name="connsiteX0" fmla="*/ 0 w 245636"/>
                <a:gd name="connsiteY0" fmla="*/ 306663 h 343267"/>
                <a:gd name="connsiteX1" fmla="*/ 175456 w 245636"/>
                <a:gd name="connsiteY1" fmla="*/ 343267 h 343267"/>
                <a:gd name="connsiteX2" fmla="*/ 245636 w 245636"/>
                <a:gd name="connsiteY2" fmla="*/ 67296 h 343267"/>
                <a:gd name="connsiteX3" fmla="*/ 141860 w 245636"/>
                <a:gd name="connsiteY3" fmla="*/ 39624 h 343267"/>
                <a:gd name="connsiteX4" fmla="*/ 91625 w 245636"/>
                <a:gd name="connsiteY4" fmla="*/ 0 h 343267"/>
                <a:gd name="connsiteX5" fmla="*/ 0 w 245636"/>
                <a:gd name="connsiteY5" fmla="*/ 306663 h 343267"/>
                <a:gd name="connsiteX0" fmla="*/ 0 w 240779"/>
                <a:gd name="connsiteY0" fmla="*/ 287245 h 343267"/>
                <a:gd name="connsiteX1" fmla="*/ 170599 w 240779"/>
                <a:gd name="connsiteY1" fmla="*/ 343267 h 343267"/>
                <a:gd name="connsiteX2" fmla="*/ 240779 w 240779"/>
                <a:gd name="connsiteY2" fmla="*/ 67296 h 343267"/>
                <a:gd name="connsiteX3" fmla="*/ 137003 w 240779"/>
                <a:gd name="connsiteY3" fmla="*/ 39624 h 343267"/>
                <a:gd name="connsiteX4" fmla="*/ 86768 w 240779"/>
                <a:gd name="connsiteY4" fmla="*/ 0 h 343267"/>
                <a:gd name="connsiteX5" fmla="*/ 0 w 240779"/>
                <a:gd name="connsiteY5" fmla="*/ 287245 h 34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779" h="343267">
                  <a:moveTo>
                    <a:pt x="0" y="287245"/>
                  </a:moveTo>
                  <a:lnTo>
                    <a:pt x="170599" y="343267"/>
                  </a:lnTo>
                  <a:lnTo>
                    <a:pt x="240779" y="67296"/>
                  </a:lnTo>
                  <a:lnTo>
                    <a:pt x="137003" y="39624"/>
                  </a:lnTo>
                  <a:lnTo>
                    <a:pt x="86768" y="0"/>
                  </a:lnTo>
                  <a:lnTo>
                    <a:pt x="0" y="287245"/>
                  </a:lnTo>
                  <a:close/>
                </a:path>
              </a:pathLst>
            </a:custGeom>
            <a:solidFill>
              <a:srgbClr val="FF0000">
                <a:alpha val="3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7" name="フリーフォーム: 図形 66">
              <a:extLst>
                <a:ext uri="{FF2B5EF4-FFF2-40B4-BE49-F238E27FC236}">
                  <a16:creationId xmlns:a16="http://schemas.microsoft.com/office/drawing/2014/main" id="{99882D7F-5B99-4E8F-AF50-E1B684326DD2}"/>
                </a:ext>
              </a:extLst>
            </p:cNvPr>
            <p:cNvSpPr/>
            <p:nvPr/>
          </p:nvSpPr>
          <p:spPr>
            <a:xfrm rot="5400000">
              <a:off x="7408159" y="8396938"/>
              <a:ext cx="513885" cy="339578"/>
            </a:xfrm>
            <a:custGeom>
              <a:avLst/>
              <a:gdLst>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483870 w 514350"/>
                <a:gd name="connsiteY14" fmla="*/ 2476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514350"/>
                <a:gd name="connsiteY0" fmla="*/ 457200 h 621030"/>
                <a:gd name="connsiteX1" fmla="*/ 41910 w 514350"/>
                <a:gd name="connsiteY1" fmla="*/ 502920 h 621030"/>
                <a:gd name="connsiteX2" fmla="*/ 72390 w 514350"/>
                <a:gd name="connsiteY2" fmla="*/ 512445 h 621030"/>
                <a:gd name="connsiteX3" fmla="*/ 93345 w 514350"/>
                <a:gd name="connsiteY3" fmla="*/ 531495 h 621030"/>
                <a:gd name="connsiteX4" fmla="*/ 140970 w 514350"/>
                <a:gd name="connsiteY4" fmla="*/ 563880 h 621030"/>
                <a:gd name="connsiteX5" fmla="*/ 152400 w 514350"/>
                <a:gd name="connsiteY5" fmla="*/ 598170 h 621030"/>
                <a:gd name="connsiteX6" fmla="*/ 217170 w 514350"/>
                <a:gd name="connsiteY6" fmla="*/ 621030 h 621030"/>
                <a:gd name="connsiteX7" fmla="*/ 238125 w 514350"/>
                <a:gd name="connsiteY7" fmla="*/ 527685 h 621030"/>
                <a:gd name="connsiteX8" fmla="*/ 255270 w 514350"/>
                <a:gd name="connsiteY8" fmla="*/ 483870 h 621030"/>
                <a:gd name="connsiteX9" fmla="*/ 403860 w 514350"/>
                <a:gd name="connsiteY9" fmla="*/ 289560 h 621030"/>
                <a:gd name="connsiteX10" fmla="*/ 434340 w 514350"/>
                <a:gd name="connsiteY10" fmla="*/ 245745 h 621030"/>
                <a:gd name="connsiteX11" fmla="*/ 457200 w 514350"/>
                <a:gd name="connsiteY11" fmla="*/ 167640 h 621030"/>
                <a:gd name="connsiteX12" fmla="*/ 483870 w 514350"/>
                <a:gd name="connsiteY12" fmla="*/ 121920 h 621030"/>
                <a:gd name="connsiteX13" fmla="*/ 514350 w 514350"/>
                <a:gd name="connsiteY13" fmla="*/ 70485 h 621030"/>
                <a:gd name="connsiteX14" fmla="*/ 323684 w 514350"/>
                <a:gd name="connsiteY14" fmla="*/ 88475 h 621030"/>
                <a:gd name="connsiteX15" fmla="*/ 375285 w 514350"/>
                <a:gd name="connsiteY15" fmla="*/ 43815 h 621030"/>
                <a:gd name="connsiteX16" fmla="*/ 293370 w 514350"/>
                <a:gd name="connsiteY16" fmla="*/ 0 h 621030"/>
                <a:gd name="connsiteX17" fmla="*/ 270510 w 514350"/>
                <a:gd name="connsiteY17" fmla="*/ 45720 h 621030"/>
                <a:gd name="connsiteX18" fmla="*/ 238125 w 514350"/>
                <a:gd name="connsiteY18" fmla="*/ 51435 h 621030"/>
                <a:gd name="connsiteX19" fmla="*/ 120015 w 514350"/>
                <a:gd name="connsiteY19" fmla="*/ 182880 h 621030"/>
                <a:gd name="connsiteX20" fmla="*/ 87630 w 514350"/>
                <a:gd name="connsiteY20" fmla="*/ 217170 h 621030"/>
                <a:gd name="connsiteX21" fmla="*/ 81915 w 514350"/>
                <a:gd name="connsiteY21" fmla="*/ 274320 h 621030"/>
                <a:gd name="connsiteX22" fmla="*/ 93345 w 514350"/>
                <a:gd name="connsiteY22" fmla="*/ 320040 h 621030"/>
                <a:gd name="connsiteX23" fmla="*/ 93345 w 514350"/>
                <a:gd name="connsiteY23" fmla="*/ 352425 h 621030"/>
                <a:gd name="connsiteX24" fmla="*/ 68580 w 514350"/>
                <a:gd name="connsiteY24" fmla="*/ 400050 h 621030"/>
                <a:gd name="connsiteX25" fmla="*/ 47625 w 514350"/>
                <a:gd name="connsiteY25" fmla="*/ 426720 h 621030"/>
                <a:gd name="connsiteX26" fmla="*/ 0 w 514350"/>
                <a:gd name="connsiteY26" fmla="*/ 457200 h 621030"/>
                <a:gd name="connsiteX0" fmla="*/ 0 w 483870"/>
                <a:gd name="connsiteY0" fmla="*/ 457200 h 621030"/>
                <a:gd name="connsiteX1" fmla="*/ 41910 w 483870"/>
                <a:gd name="connsiteY1" fmla="*/ 502920 h 621030"/>
                <a:gd name="connsiteX2" fmla="*/ 72390 w 483870"/>
                <a:gd name="connsiteY2" fmla="*/ 512445 h 621030"/>
                <a:gd name="connsiteX3" fmla="*/ 93345 w 483870"/>
                <a:gd name="connsiteY3" fmla="*/ 531495 h 621030"/>
                <a:gd name="connsiteX4" fmla="*/ 140970 w 483870"/>
                <a:gd name="connsiteY4" fmla="*/ 563880 h 621030"/>
                <a:gd name="connsiteX5" fmla="*/ 152400 w 483870"/>
                <a:gd name="connsiteY5" fmla="*/ 598170 h 621030"/>
                <a:gd name="connsiteX6" fmla="*/ 217170 w 483870"/>
                <a:gd name="connsiteY6" fmla="*/ 621030 h 621030"/>
                <a:gd name="connsiteX7" fmla="*/ 238125 w 483870"/>
                <a:gd name="connsiteY7" fmla="*/ 527685 h 621030"/>
                <a:gd name="connsiteX8" fmla="*/ 255270 w 483870"/>
                <a:gd name="connsiteY8" fmla="*/ 483870 h 621030"/>
                <a:gd name="connsiteX9" fmla="*/ 403860 w 483870"/>
                <a:gd name="connsiteY9" fmla="*/ 289560 h 621030"/>
                <a:gd name="connsiteX10" fmla="*/ 434340 w 483870"/>
                <a:gd name="connsiteY10" fmla="*/ 245745 h 621030"/>
                <a:gd name="connsiteX11" fmla="*/ 457200 w 483870"/>
                <a:gd name="connsiteY11" fmla="*/ 167640 h 621030"/>
                <a:gd name="connsiteX12" fmla="*/ 483870 w 483870"/>
                <a:gd name="connsiteY12" fmla="*/ 121920 h 621030"/>
                <a:gd name="connsiteX13" fmla="*/ 314116 w 483870"/>
                <a:gd name="connsiteY13" fmla="*/ 172423 h 621030"/>
                <a:gd name="connsiteX14" fmla="*/ 323684 w 483870"/>
                <a:gd name="connsiteY14" fmla="*/ 88475 h 621030"/>
                <a:gd name="connsiteX15" fmla="*/ 375285 w 483870"/>
                <a:gd name="connsiteY15" fmla="*/ 43815 h 621030"/>
                <a:gd name="connsiteX16" fmla="*/ 293370 w 483870"/>
                <a:gd name="connsiteY16" fmla="*/ 0 h 621030"/>
                <a:gd name="connsiteX17" fmla="*/ 270510 w 483870"/>
                <a:gd name="connsiteY17" fmla="*/ 45720 h 621030"/>
                <a:gd name="connsiteX18" fmla="*/ 238125 w 483870"/>
                <a:gd name="connsiteY18" fmla="*/ 51435 h 621030"/>
                <a:gd name="connsiteX19" fmla="*/ 120015 w 483870"/>
                <a:gd name="connsiteY19" fmla="*/ 182880 h 621030"/>
                <a:gd name="connsiteX20" fmla="*/ 87630 w 483870"/>
                <a:gd name="connsiteY20" fmla="*/ 217170 h 621030"/>
                <a:gd name="connsiteX21" fmla="*/ 81915 w 483870"/>
                <a:gd name="connsiteY21" fmla="*/ 274320 h 621030"/>
                <a:gd name="connsiteX22" fmla="*/ 93345 w 483870"/>
                <a:gd name="connsiteY22" fmla="*/ 320040 h 621030"/>
                <a:gd name="connsiteX23" fmla="*/ 93345 w 483870"/>
                <a:gd name="connsiteY23" fmla="*/ 352425 h 621030"/>
                <a:gd name="connsiteX24" fmla="*/ 68580 w 483870"/>
                <a:gd name="connsiteY24" fmla="*/ 400050 h 621030"/>
                <a:gd name="connsiteX25" fmla="*/ 47625 w 483870"/>
                <a:gd name="connsiteY25" fmla="*/ 426720 h 621030"/>
                <a:gd name="connsiteX26" fmla="*/ 0 w 483870"/>
                <a:gd name="connsiteY26" fmla="*/ 457200 h 621030"/>
                <a:gd name="connsiteX0" fmla="*/ 0 w 457200"/>
                <a:gd name="connsiteY0" fmla="*/ 457200 h 621030"/>
                <a:gd name="connsiteX1" fmla="*/ 41910 w 457200"/>
                <a:gd name="connsiteY1" fmla="*/ 502920 h 621030"/>
                <a:gd name="connsiteX2" fmla="*/ 72390 w 457200"/>
                <a:gd name="connsiteY2" fmla="*/ 512445 h 621030"/>
                <a:gd name="connsiteX3" fmla="*/ 93345 w 457200"/>
                <a:gd name="connsiteY3" fmla="*/ 531495 h 621030"/>
                <a:gd name="connsiteX4" fmla="*/ 140970 w 457200"/>
                <a:gd name="connsiteY4" fmla="*/ 563880 h 621030"/>
                <a:gd name="connsiteX5" fmla="*/ 152400 w 457200"/>
                <a:gd name="connsiteY5" fmla="*/ 598170 h 621030"/>
                <a:gd name="connsiteX6" fmla="*/ 217170 w 457200"/>
                <a:gd name="connsiteY6" fmla="*/ 621030 h 621030"/>
                <a:gd name="connsiteX7" fmla="*/ 238125 w 457200"/>
                <a:gd name="connsiteY7" fmla="*/ 527685 h 621030"/>
                <a:gd name="connsiteX8" fmla="*/ 255270 w 457200"/>
                <a:gd name="connsiteY8" fmla="*/ 483870 h 621030"/>
                <a:gd name="connsiteX9" fmla="*/ 403860 w 457200"/>
                <a:gd name="connsiteY9" fmla="*/ 289560 h 621030"/>
                <a:gd name="connsiteX10" fmla="*/ 434340 w 457200"/>
                <a:gd name="connsiteY10" fmla="*/ 245745 h 621030"/>
                <a:gd name="connsiteX11" fmla="*/ 457200 w 457200"/>
                <a:gd name="connsiteY11" fmla="*/ 167640 h 621030"/>
                <a:gd name="connsiteX12" fmla="*/ 314116 w 457200"/>
                <a:gd name="connsiteY12" fmla="*/ 172423 h 621030"/>
                <a:gd name="connsiteX13" fmla="*/ 323684 w 457200"/>
                <a:gd name="connsiteY13" fmla="*/ 88475 h 621030"/>
                <a:gd name="connsiteX14" fmla="*/ 375285 w 457200"/>
                <a:gd name="connsiteY14" fmla="*/ 43815 h 621030"/>
                <a:gd name="connsiteX15" fmla="*/ 293370 w 457200"/>
                <a:gd name="connsiteY15" fmla="*/ 0 h 621030"/>
                <a:gd name="connsiteX16" fmla="*/ 270510 w 457200"/>
                <a:gd name="connsiteY16" fmla="*/ 45720 h 621030"/>
                <a:gd name="connsiteX17" fmla="*/ 238125 w 457200"/>
                <a:gd name="connsiteY17" fmla="*/ 51435 h 621030"/>
                <a:gd name="connsiteX18" fmla="*/ 120015 w 457200"/>
                <a:gd name="connsiteY18" fmla="*/ 182880 h 621030"/>
                <a:gd name="connsiteX19" fmla="*/ 87630 w 457200"/>
                <a:gd name="connsiteY19" fmla="*/ 217170 h 621030"/>
                <a:gd name="connsiteX20" fmla="*/ 81915 w 457200"/>
                <a:gd name="connsiteY20" fmla="*/ 274320 h 621030"/>
                <a:gd name="connsiteX21" fmla="*/ 93345 w 457200"/>
                <a:gd name="connsiteY21" fmla="*/ 320040 h 621030"/>
                <a:gd name="connsiteX22" fmla="*/ 93345 w 457200"/>
                <a:gd name="connsiteY22" fmla="*/ 352425 h 621030"/>
                <a:gd name="connsiteX23" fmla="*/ 68580 w 457200"/>
                <a:gd name="connsiteY23" fmla="*/ 400050 h 621030"/>
                <a:gd name="connsiteX24" fmla="*/ 47625 w 457200"/>
                <a:gd name="connsiteY24" fmla="*/ 426720 h 621030"/>
                <a:gd name="connsiteX25" fmla="*/ 0 w 457200"/>
                <a:gd name="connsiteY25" fmla="*/ 457200 h 621030"/>
                <a:gd name="connsiteX0" fmla="*/ 0 w 457203"/>
                <a:gd name="connsiteY0" fmla="*/ 457200 h 621030"/>
                <a:gd name="connsiteX1" fmla="*/ 41910 w 457203"/>
                <a:gd name="connsiteY1" fmla="*/ 502920 h 621030"/>
                <a:gd name="connsiteX2" fmla="*/ 72390 w 457203"/>
                <a:gd name="connsiteY2" fmla="*/ 512445 h 621030"/>
                <a:gd name="connsiteX3" fmla="*/ 93345 w 457203"/>
                <a:gd name="connsiteY3" fmla="*/ 531495 h 621030"/>
                <a:gd name="connsiteX4" fmla="*/ 140970 w 457203"/>
                <a:gd name="connsiteY4" fmla="*/ 563880 h 621030"/>
                <a:gd name="connsiteX5" fmla="*/ 152400 w 457203"/>
                <a:gd name="connsiteY5" fmla="*/ 598170 h 621030"/>
                <a:gd name="connsiteX6" fmla="*/ 217170 w 457203"/>
                <a:gd name="connsiteY6" fmla="*/ 621030 h 621030"/>
                <a:gd name="connsiteX7" fmla="*/ 238125 w 457203"/>
                <a:gd name="connsiteY7" fmla="*/ 527685 h 621030"/>
                <a:gd name="connsiteX8" fmla="*/ 255270 w 457203"/>
                <a:gd name="connsiteY8" fmla="*/ 483870 h 621030"/>
                <a:gd name="connsiteX9" fmla="*/ 403860 w 457203"/>
                <a:gd name="connsiteY9" fmla="*/ 289560 h 621030"/>
                <a:gd name="connsiteX10" fmla="*/ 434340 w 457203"/>
                <a:gd name="connsiteY10" fmla="*/ 245745 h 621030"/>
                <a:gd name="connsiteX11" fmla="*/ 457203 w 457203"/>
                <a:gd name="connsiteY11" fmla="*/ 167640 h 621030"/>
                <a:gd name="connsiteX12" fmla="*/ 314116 w 457203"/>
                <a:gd name="connsiteY12" fmla="*/ 172423 h 621030"/>
                <a:gd name="connsiteX13" fmla="*/ 323684 w 457203"/>
                <a:gd name="connsiteY13" fmla="*/ 88475 h 621030"/>
                <a:gd name="connsiteX14" fmla="*/ 375285 w 457203"/>
                <a:gd name="connsiteY14" fmla="*/ 43815 h 621030"/>
                <a:gd name="connsiteX15" fmla="*/ 293370 w 457203"/>
                <a:gd name="connsiteY15" fmla="*/ 0 h 621030"/>
                <a:gd name="connsiteX16" fmla="*/ 270510 w 457203"/>
                <a:gd name="connsiteY16" fmla="*/ 45720 h 621030"/>
                <a:gd name="connsiteX17" fmla="*/ 238125 w 457203"/>
                <a:gd name="connsiteY17" fmla="*/ 51435 h 621030"/>
                <a:gd name="connsiteX18" fmla="*/ 120015 w 457203"/>
                <a:gd name="connsiteY18" fmla="*/ 182880 h 621030"/>
                <a:gd name="connsiteX19" fmla="*/ 87630 w 457203"/>
                <a:gd name="connsiteY19" fmla="*/ 217170 h 621030"/>
                <a:gd name="connsiteX20" fmla="*/ 81915 w 457203"/>
                <a:gd name="connsiteY20" fmla="*/ 274320 h 621030"/>
                <a:gd name="connsiteX21" fmla="*/ 93345 w 457203"/>
                <a:gd name="connsiteY21" fmla="*/ 320040 h 621030"/>
                <a:gd name="connsiteX22" fmla="*/ 93345 w 457203"/>
                <a:gd name="connsiteY22" fmla="*/ 352425 h 621030"/>
                <a:gd name="connsiteX23" fmla="*/ 68580 w 457203"/>
                <a:gd name="connsiteY23" fmla="*/ 400050 h 621030"/>
                <a:gd name="connsiteX24" fmla="*/ 47625 w 457203"/>
                <a:gd name="connsiteY24" fmla="*/ 426720 h 621030"/>
                <a:gd name="connsiteX25" fmla="*/ 0 w 457203"/>
                <a:gd name="connsiteY25" fmla="*/ 457200 h 621030"/>
                <a:gd name="connsiteX0" fmla="*/ 0 w 434340"/>
                <a:gd name="connsiteY0" fmla="*/ 457200 h 621030"/>
                <a:gd name="connsiteX1" fmla="*/ 41910 w 434340"/>
                <a:gd name="connsiteY1" fmla="*/ 502920 h 621030"/>
                <a:gd name="connsiteX2" fmla="*/ 72390 w 434340"/>
                <a:gd name="connsiteY2" fmla="*/ 512445 h 621030"/>
                <a:gd name="connsiteX3" fmla="*/ 93345 w 434340"/>
                <a:gd name="connsiteY3" fmla="*/ 531495 h 621030"/>
                <a:gd name="connsiteX4" fmla="*/ 140970 w 434340"/>
                <a:gd name="connsiteY4" fmla="*/ 563880 h 621030"/>
                <a:gd name="connsiteX5" fmla="*/ 152400 w 434340"/>
                <a:gd name="connsiteY5" fmla="*/ 598170 h 621030"/>
                <a:gd name="connsiteX6" fmla="*/ 217170 w 434340"/>
                <a:gd name="connsiteY6" fmla="*/ 621030 h 621030"/>
                <a:gd name="connsiteX7" fmla="*/ 238125 w 434340"/>
                <a:gd name="connsiteY7" fmla="*/ 527685 h 621030"/>
                <a:gd name="connsiteX8" fmla="*/ 255270 w 434340"/>
                <a:gd name="connsiteY8" fmla="*/ 483870 h 621030"/>
                <a:gd name="connsiteX9" fmla="*/ 403860 w 434340"/>
                <a:gd name="connsiteY9" fmla="*/ 289560 h 621030"/>
                <a:gd name="connsiteX10" fmla="*/ 434340 w 434340"/>
                <a:gd name="connsiteY10" fmla="*/ 245745 h 621030"/>
                <a:gd name="connsiteX11" fmla="*/ 314116 w 434340"/>
                <a:gd name="connsiteY11" fmla="*/ 172423 h 621030"/>
                <a:gd name="connsiteX12" fmla="*/ 323684 w 434340"/>
                <a:gd name="connsiteY12" fmla="*/ 88475 h 621030"/>
                <a:gd name="connsiteX13" fmla="*/ 375285 w 434340"/>
                <a:gd name="connsiteY13" fmla="*/ 43815 h 621030"/>
                <a:gd name="connsiteX14" fmla="*/ 293370 w 434340"/>
                <a:gd name="connsiteY14" fmla="*/ 0 h 621030"/>
                <a:gd name="connsiteX15" fmla="*/ 270510 w 434340"/>
                <a:gd name="connsiteY15" fmla="*/ 45720 h 621030"/>
                <a:gd name="connsiteX16" fmla="*/ 238125 w 434340"/>
                <a:gd name="connsiteY16" fmla="*/ 51435 h 621030"/>
                <a:gd name="connsiteX17" fmla="*/ 120015 w 434340"/>
                <a:gd name="connsiteY17" fmla="*/ 182880 h 621030"/>
                <a:gd name="connsiteX18" fmla="*/ 87630 w 434340"/>
                <a:gd name="connsiteY18" fmla="*/ 217170 h 621030"/>
                <a:gd name="connsiteX19" fmla="*/ 81915 w 434340"/>
                <a:gd name="connsiteY19" fmla="*/ 274320 h 621030"/>
                <a:gd name="connsiteX20" fmla="*/ 93345 w 434340"/>
                <a:gd name="connsiteY20" fmla="*/ 320040 h 621030"/>
                <a:gd name="connsiteX21" fmla="*/ 93345 w 434340"/>
                <a:gd name="connsiteY21" fmla="*/ 352425 h 621030"/>
                <a:gd name="connsiteX22" fmla="*/ 68580 w 434340"/>
                <a:gd name="connsiteY22" fmla="*/ 400050 h 621030"/>
                <a:gd name="connsiteX23" fmla="*/ 47625 w 434340"/>
                <a:gd name="connsiteY23" fmla="*/ 426720 h 621030"/>
                <a:gd name="connsiteX24" fmla="*/ 0 w 434340"/>
                <a:gd name="connsiteY24" fmla="*/ 457200 h 621030"/>
                <a:gd name="connsiteX0" fmla="*/ 0 w 403860"/>
                <a:gd name="connsiteY0" fmla="*/ 457200 h 621030"/>
                <a:gd name="connsiteX1" fmla="*/ 41910 w 403860"/>
                <a:gd name="connsiteY1" fmla="*/ 502920 h 621030"/>
                <a:gd name="connsiteX2" fmla="*/ 72390 w 403860"/>
                <a:gd name="connsiteY2" fmla="*/ 512445 h 621030"/>
                <a:gd name="connsiteX3" fmla="*/ 93345 w 403860"/>
                <a:gd name="connsiteY3" fmla="*/ 531495 h 621030"/>
                <a:gd name="connsiteX4" fmla="*/ 140970 w 403860"/>
                <a:gd name="connsiteY4" fmla="*/ 563880 h 621030"/>
                <a:gd name="connsiteX5" fmla="*/ 152400 w 403860"/>
                <a:gd name="connsiteY5" fmla="*/ 598170 h 621030"/>
                <a:gd name="connsiteX6" fmla="*/ 217170 w 403860"/>
                <a:gd name="connsiteY6" fmla="*/ 621030 h 621030"/>
                <a:gd name="connsiteX7" fmla="*/ 238125 w 403860"/>
                <a:gd name="connsiteY7" fmla="*/ 527685 h 621030"/>
                <a:gd name="connsiteX8" fmla="*/ 255270 w 403860"/>
                <a:gd name="connsiteY8" fmla="*/ 483870 h 621030"/>
                <a:gd name="connsiteX9" fmla="*/ 403860 w 403860"/>
                <a:gd name="connsiteY9" fmla="*/ 289560 h 621030"/>
                <a:gd name="connsiteX10" fmla="*/ 250489 w 403860"/>
                <a:gd name="connsiteY10" fmla="*/ 278511 h 621030"/>
                <a:gd name="connsiteX11" fmla="*/ 314116 w 403860"/>
                <a:gd name="connsiteY11" fmla="*/ 172423 h 621030"/>
                <a:gd name="connsiteX12" fmla="*/ 323684 w 403860"/>
                <a:gd name="connsiteY12" fmla="*/ 88475 h 621030"/>
                <a:gd name="connsiteX13" fmla="*/ 375285 w 403860"/>
                <a:gd name="connsiteY13" fmla="*/ 43815 h 621030"/>
                <a:gd name="connsiteX14" fmla="*/ 293370 w 403860"/>
                <a:gd name="connsiteY14" fmla="*/ 0 h 621030"/>
                <a:gd name="connsiteX15" fmla="*/ 270510 w 403860"/>
                <a:gd name="connsiteY15" fmla="*/ 45720 h 621030"/>
                <a:gd name="connsiteX16" fmla="*/ 238125 w 403860"/>
                <a:gd name="connsiteY16" fmla="*/ 51435 h 621030"/>
                <a:gd name="connsiteX17" fmla="*/ 120015 w 403860"/>
                <a:gd name="connsiteY17" fmla="*/ 182880 h 621030"/>
                <a:gd name="connsiteX18" fmla="*/ 87630 w 403860"/>
                <a:gd name="connsiteY18" fmla="*/ 217170 h 621030"/>
                <a:gd name="connsiteX19" fmla="*/ 81915 w 403860"/>
                <a:gd name="connsiteY19" fmla="*/ 274320 h 621030"/>
                <a:gd name="connsiteX20" fmla="*/ 93345 w 403860"/>
                <a:gd name="connsiteY20" fmla="*/ 320040 h 621030"/>
                <a:gd name="connsiteX21" fmla="*/ 93345 w 403860"/>
                <a:gd name="connsiteY21" fmla="*/ 352425 h 621030"/>
                <a:gd name="connsiteX22" fmla="*/ 68580 w 403860"/>
                <a:gd name="connsiteY22" fmla="*/ 400050 h 621030"/>
                <a:gd name="connsiteX23" fmla="*/ 47625 w 403860"/>
                <a:gd name="connsiteY23" fmla="*/ 426720 h 621030"/>
                <a:gd name="connsiteX24" fmla="*/ 0 w 403860"/>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55270 w 375285"/>
                <a:gd name="connsiteY8" fmla="*/ 483870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38125 w 375285"/>
                <a:gd name="connsiteY7" fmla="*/ 527685 h 621030"/>
                <a:gd name="connsiteX8" fmla="*/ 213402 w 375285"/>
                <a:gd name="connsiteY8" fmla="*/ 421979 h 621030"/>
                <a:gd name="connsiteX9" fmla="*/ 250952 w 375285"/>
                <a:gd name="connsiteY9" fmla="*/ 356911 h 621030"/>
                <a:gd name="connsiteX10" fmla="*/ 250489 w 375285"/>
                <a:gd name="connsiteY10" fmla="*/ 278511 h 621030"/>
                <a:gd name="connsiteX11" fmla="*/ 314116 w 375285"/>
                <a:gd name="connsiteY11" fmla="*/ 172423 h 621030"/>
                <a:gd name="connsiteX12" fmla="*/ 323684 w 375285"/>
                <a:gd name="connsiteY12" fmla="*/ 88475 h 621030"/>
                <a:gd name="connsiteX13" fmla="*/ 375285 w 375285"/>
                <a:gd name="connsiteY13" fmla="*/ 43815 h 621030"/>
                <a:gd name="connsiteX14" fmla="*/ 293370 w 375285"/>
                <a:gd name="connsiteY14" fmla="*/ 0 h 621030"/>
                <a:gd name="connsiteX15" fmla="*/ 270510 w 375285"/>
                <a:gd name="connsiteY15" fmla="*/ 45720 h 621030"/>
                <a:gd name="connsiteX16" fmla="*/ 238125 w 375285"/>
                <a:gd name="connsiteY16" fmla="*/ 51435 h 621030"/>
                <a:gd name="connsiteX17" fmla="*/ 120015 w 375285"/>
                <a:gd name="connsiteY17" fmla="*/ 182880 h 621030"/>
                <a:gd name="connsiteX18" fmla="*/ 87630 w 375285"/>
                <a:gd name="connsiteY18" fmla="*/ 217170 h 621030"/>
                <a:gd name="connsiteX19" fmla="*/ 81915 w 375285"/>
                <a:gd name="connsiteY19" fmla="*/ 274320 h 621030"/>
                <a:gd name="connsiteX20" fmla="*/ 93345 w 375285"/>
                <a:gd name="connsiteY20" fmla="*/ 320040 h 621030"/>
                <a:gd name="connsiteX21" fmla="*/ 93345 w 375285"/>
                <a:gd name="connsiteY21" fmla="*/ 352425 h 621030"/>
                <a:gd name="connsiteX22" fmla="*/ 68580 w 375285"/>
                <a:gd name="connsiteY22" fmla="*/ 400050 h 621030"/>
                <a:gd name="connsiteX23" fmla="*/ 47625 w 375285"/>
                <a:gd name="connsiteY23" fmla="*/ 426720 h 621030"/>
                <a:gd name="connsiteX24" fmla="*/ 0 w 375285"/>
                <a:gd name="connsiteY24" fmla="*/ 457200 h 621030"/>
                <a:gd name="connsiteX0" fmla="*/ 0 w 375285"/>
                <a:gd name="connsiteY0" fmla="*/ 457200 h 621030"/>
                <a:gd name="connsiteX1" fmla="*/ 41910 w 375285"/>
                <a:gd name="connsiteY1" fmla="*/ 502920 h 621030"/>
                <a:gd name="connsiteX2" fmla="*/ 72390 w 375285"/>
                <a:gd name="connsiteY2" fmla="*/ 512445 h 621030"/>
                <a:gd name="connsiteX3" fmla="*/ 93345 w 375285"/>
                <a:gd name="connsiteY3" fmla="*/ 531495 h 621030"/>
                <a:gd name="connsiteX4" fmla="*/ 140970 w 375285"/>
                <a:gd name="connsiteY4" fmla="*/ 563880 h 621030"/>
                <a:gd name="connsiteX5" fmla="*/ 152400 w 375285"/>
                <a:gd name="connsiteY5" fmla="*/ 598170 h 621030"/>
                <a:gd name="connsiteX6" fmla="*/ 217170 w 375285"/>
                <a:gd name="connsiteY6" fmla="*/ 621030 h 621030"/>
                <a:gd name="connsiteX7" fmla="*/ 213402 w 375285"/>
                <a:gd name="connsiteY7" fmla="*/ 421979 h 621030"/>
                <a:gd name="connsiteX8" fmla="*/ 250952 w 375285"/>
                <a:gd name="connsiteY8" fmla="*/ 356911 h 621030"/>
                <a:gd name="connsiteX9" fmla="*/ 250489 w 375285"/>
                <a:gd name="connsiteY9" fmla="*/ 278511 h 621030"/>
                <a:gd name="connsiteX10" fmla="*/ 314116 w 375285"/>
                <a:gd name="connsiteY10" fmla="*/ 172423 h 621030"/>
                <a:gd name="connsiteX11" fmla="*/ 323684 w 375285"/>
                <a:gd name="connsiteY11" fmla="*/ 88475 h 621030"/>
                <a:gd name="connsiteX12" fmla="*/ 375285 w 375285"/>
                <a:gd name="connsiteY12" fmla="*/ 43815 h 621030"/>
                <a:gd name="connsiteX13" fmla="*/ 293370 w 375285"/>
                <a:gd name="connsiteY13" fmla="*/ 0 h 621030"/>
                <a:gd name="connsiteX14" fmla="*/ 270510 w 375285"/>
                <a:gd name="connsiteY14" fmla="*/ 45720 h 621030"/>
                <a:gd name="connsiteX15" fmla="*/ 238125 w 375285"/>
                <a:gd name="connsiteY15" fmla="*/ 51435 h 621030"/>
                <a:gd name="connsiteX16" fmla="*/ 120015 w 375285"/>
                <a:gd name="connsiteY16" fmla="*/ 182880 h 621030"/>
                <a:gd name="connsiteX17" fmla="*/ 87630 w 375285"/>
                <a:gd name="connsiteY17" fmla="*/ 217170 h 621030"/>
                <a:gd name="connsiteX18" fmla="*/ 81915 w 375285"/>
                <a:gd name="connsiteY18" fmla="*/ 274320 h 621030"/>
                <a:gd name="connsiteX19" fmla="*/ 93345 w 375285"/>
                <a:gd name="connsiteY19" fmla="*/ 320040 h 621030"/>
                <a:gd name="connsiteX20" fmla="*/ 93345 w 375285"/>
                <a:gd name="connsiteY20" fmla="*/ 352425 h 621030"/>
                <a:gd name="connsiteX21" fmla="*/ 68580 w 375285"/>
                <a:gd name="connsiteY21" fmla="*/ 400050 h 621030"/>
                <a:gd name="connsiteX22" fmla="*/ 47625 w 375285"/>
                <a:gd name="connsiteY22" fmla="*/ 426720 h 621030"/>
                <a:gd name="connsiteX23" fmla="*/ 0 w 375285"/>
                <a:gd name="connsiteY23" fmla="*/ 457200 h 621030"/>
                <a:gd name="connsiteX0" fmla="*/ 0 w 375285"/>
                <a:gd name="connsiteY0" fmla="*/ 457200 h 598170"/>
                <a:gd name="connsiteX1" fmla="*/ 41910 w 375285"/>
                <a:gd name="connsiteY1" fmla="*/ 502920 h 598170"/>
                <a:gd name="connsiteX2" fmla="*/ 72390 w 375285"/>
                <a:gd name="connsiteY2" fmla="*/ 512445 h 598170"/>
                <a:gd name="connsiteX3" fmla="*/ 93345 w 375285"/>
                <a:gd name="connsiteY3" fmla="*/ 531495 h 598170"/>
                <a:gd name="connsiteX4" fmla="*/ 140970 w 375285"/>
                <a:gd name="connsiteY4" fmla="*/ 563880 h 598170"/>
                <a:gd name="connsiteX5" fmla="*/ 152400 w 375285"/>
                <a:gd name="connsiteY5" fmla="*/ 598170 h 598170"/>
                <a:gd name="connsiteX6" fmla="*/ 213402 w 375285"/>
                <a:gd name="connsiteY6" fmla="*/ 421979 h 598170"/>
                <a:gd name="connsiteX7" fmla="*/ 250952 w 375285"/>
                <a:gd name="connsiteY7" fmla="*/ 356911 h 598170"/>
                <a:gd name="connsiteX8" fmla="*/ 250489 w 375285"/>
                <a:gd name="connsiteY8" fmla="*/ 278511 h 598170"/>
                <a:gd name="connsiteX9" fmla="*/ 314116 w 375285"/>
                <a:gd name="connsiteY9" fmla="*/ 172423 h 598170"/>
                <a:gd name="connsiteX10" fmla="*/ 323684 w 375285"/>
                <a:gd name="connsiteY10" fmla="*/ 88475 h 598170"/>
                <a:gd name="connsiteX11" fmla="*/ 375285 w 375285"/>
                <a:gd name="connsiteY11" fmla="*/ 43815 h 598170"/>
                <a:gd name="connsiteX12" fmla="*/ 293370 w 375285"/>
                <a:gd name="connsiteY12" fmla="*/ 0 h 598170"/>
                <a:gd name="connsiteX13" fmla="*/ 270510 w 375285"/>
                <a:gd name="connsiteY13" fmla="*/ 45720 h 598170"/>
                <a:gd name="connsiteX14" fmla="*/ 238125 w 375285"/>
                <a:gd name="connsiteY14" fmla="*/ 51435 h 598170"/>
                <a:gd name="connsiteX15" fmla="*/ 120015 w 375285"/>
                <a:gd name="connsiteY15" fmla="*/ 182880 h 598170"/>
                <a:gd name="connsiteX16" fmla="*/ 87630 w 375285"/>
                <a:gd name="connsiteY16" fmla="*/ 217170 h 598170"/>
                <a:gd name="connsiteX17" fmla="*/ 81915 w 375285"/>
                <a:gd name="connsiteY17" fmla="*/ 274320 h 598170"/>
                <a:gd name="connsiteX18" fmla="*/ 93345 w 375285"/>
                <a:gd name="connsiteY18" fmla="*/ 320040 h 598170"/>
                <a:gd name="connsiteX19" fmla="*/ 93345 w 375285"/>
                <a:gd name="connsiteY19" fmla="*/ 352425 h 598170"/>
                <a:gd name="connsiteX20" fmla="*/ 68580 w 375285"/>
                <a:gd name="connsiteY20" fmla="*/ 400050 h 598170"/>
                <a:gd name="connsiteX21" fmla="*/ 47625 w 375285"/>
                <a:gd name="connsiteY21" fmla="*/ 426720 h 598170"/>
                <a:gd name="connsiteX22" fmla="*/ 0 w 375285"/>
                <a:gd name="connsiteY22" fmla="*/ 457200 h 598170"/>
                <a:gd name="connsiteX0" fmla="*/ 0 w 375285"/>
                <a:gd name="connsiteY0" fmla="*/ 457200 h 576326"/>
                <a:gd name="connsiteX1" fmla="*/ 41910 w 375285"/>
                <a:gd name="connsiteY1" fmla="*/ 502920 h 576326"/>
                <a:gd name="connsiteX2" fmla="*/ 72390 w 375285"/>
                <a:gd name="connsiteY2" fmla="*/ 512445 h 576326"/>
                <a:gd name="connsiteX3" fmla="*/ 93345 w 375285"/>
                <a:gd name="connsiteY3" fmla="*/ 531495 h 576326"/>
                <a:gd name="connsiteX4" fmla="*/ 140970 w 375285"/>
                <a:gd name="connsiteY4" fmla="*/ 563880 h 576326"/>
                <a:gd name="connsiteX5" fmla="*/ 156040 w 375285"/>
                <a:gd name="connsiteY5" fmla="*/ 576326 h 576326"/>
                <a:gd name="connsiteX6" fmla="*/ 213402 w 375285"/>
                <a:gd name="connsiteY6" fmla="*/ 421979 h 576326"/>
                <a:gd name="connsiteX7" fmla="*/ 250952 w 375285"/>
                <a:gd name="connsiteY7" fmla="*/ 356911 h 576326"/>
                <a:gd name="connsiteX8" fmla="*/ 250489 w 375285"/>
                <a:gd name="connsiteY8" fmla="*/ 278511 h 576326"/>
                <a:gd name="connsiteX9" fmla="*/ 314116 w 375285"/>
                <a:gd name="connsiteY9" fmla="*/ 172423 h 576326"/>
                <a:gd name="connsiteX10" fmla="*/ 323684 w 375285"/>
                <a:gd name="connsiteY10" fmla="*/ 88475 h 576326"/>
                <a:gd name="connsiteX11" fmla="*/ 375285 w 375285"/>
                <a:gd name="connsiteY11" fmla="*/ 43815 h 576326"/>
                <a:gd name="connsiteX12" fmla="*/ 293370 w 375285"/>
                <a:gd name="connsiteY12" fmla="*/ 0 h 576326"/>
                <a:gd name="connsiteX13" fmla="*/ 270510 w 375285"/>
                <a:gd name="connsiteY13" fmla="*/ 45720 h 576326"/>
                <a:gd name="connsiteX14" fmla="*/ 238125 w 375285"/>
                <a:gd name="connsiteY14" fmla="*/ 51435 h 576326"/>
                <a:gd name="connsiteX15" fmla="*/ 120015 w 375285"/>
                <a:gd name="connsiteY15" fmla="*/ 182880 h 576326"/>
                <a:gd name="connsiteX16" fmla="*/ 87630 w 375285"/>
                <a:gd name="connsiteY16" fmla="*/ 217170 h 576326"/>
                <a:gd name="connsiteX17" fmla="*/ 81915 w 375285"/>
                <a:gd name="connsiteY17" fmla="*/ 274320 h 576326"/>
                <a:gd name="connsiteX18" fmla="*/ 93345 w 375285"/>
                <a:gd name="connsiteY18" fmla="*/ 320040 h 576326"/>
                <a:gd name="connsiteX19" fmla="*/ 93345 w 375285"/>
                <a:gd name="connsiteY19" fmla="*/ 352425 h 576326"/>
                <a:gd name="connsiteX20" fmla="*/ 68580 w 375285"/>
                <a:gd name="connsiteY20" fmla="*/ 400050 h 576326"/>
                <a:gd name="connsiteX21" fmla="*/ 47625 w 375285"/>
                <a:gd name="connsiteY21" fmla="*/ 426720 h 576326"/>
                <a:gd name="connsiteX22" fmla="*/ 0 w 375285"/>
                <a:gd name="connsiteY22" fmla="*/ 457200 h 576326"/>
                <a:gd name="connsiteX0" fmla="*/ 0 w 375285"/>
                <a:gd name="connsiteY0" fmla="*/ 457200 h 576326"/>
                <a:gd name="connsiteX1" fmla="*/ 72390 w 375285"/>
                <a:gd name="connsiteY1" fmla="*/ 512445 h 576326"/>
                <a:gd name="connsiteX2" fmla="*/ 93345 w 375285"/>
                <a:gd name="connsiteY2" fmla="*/ 531495 h 576326"/>
                <a:gd name="connsiteX3" fmla="*/ 140970 w 375285"/>
                <a:gd name="connsiteY3" fmla="*/ 563880 h 576326"/>
                <a:gd name="connsiteX4" fmla="*/ 156040 w 375285"/>
                <a:gd name="connsiteY4" fmla="*/ 576326 h 576326"/>
                <a:gd name="connsiteX5" fmla="*/ 213402 w 375285"/>
                <a:gd name="connsiteY5" fmla="*/ 421979 h 576326"/>
                <a:gd name="connsiteX6" fmla="*/ 250952 w 375285"/>
                <a:gd name="connsiteY6" fmla="*/ 356911 h 576326"/>
                <a:gd name="connsiteX7" fmla="*/ 250489 w 375285"/>
                <a:gd name="connsiteY7" fmla="*/ 278511 h 576326"/>
                <a:gd name="connsiteX8" fmla="*/ 314116 w 375285"/>
                <a:gd name="connsiteY8" fmla="*/ 172423 h 576326"/>
                <a:gd name="connsiteX9" fmla="*/ 323684 w 375285"/>
                <a:gd name="connsiteY9" fmla="*/ 88475 h 576326"/>
                <a:gd name="connsiteX10" fmla="*/ 375285 w 375285"/>
                <a:gd name="connsiteY10" fmla="*/ 43815 h 576326"/>
                <a:gd name="connsiteX11" fmla="*/ 293370 w 375285"/>
                <a:gd name="connsiteY11" fmla="*/ 0 h 576326"/>
                <a:gd name="connsiteX12" fmla="*/ 270510 w 375285"/>
                <a:gd name="connsiteY12" fmla="*/ 45720 h 576326"/>
                <a:gd name="connsiteX13" fmla="*/ 238125 w 375285"/>
                <a:gd name="connsiteY13" fmla="*/ 51435 h 576326"/>
                <a:gd name="connsiteX14" fmla="*/ 120015 w 375285"/>
                <a:gd name="connsiteY14" fmla="*/ 182880 h 576326"/>
                <a:gd name="connsiteX15" fmla="*/ 87630 w 375285"/>
                <a:gd name="connsiteY15" fmla="*/ 217170 h 576326"/>
                <a:gd name="connsiteX16" fmla="*/ 81915 w 375285"/>
                <a:gd name="connsiteY16" fmla="*/ 274320 h 576326"/>
                <a:gd name="connsiteX17" fmla="*/ 93345 w 375285"/>
                <a:gd name="connsiteY17" fmla="*/ 320040 h 576326"/>
                <a:gd name="connsiteX18" fmla="*/ 93345 w 375285"/>
                <a:gd name="connsiteY18" fmla="*/ 352425 h 576326"/>
                <a:gd name="connsiteX19" fmla="*/ 68580 w 375285"/>
                <a:gd name="connsiteY19" fmla="*/ 400050 h 576326"/>
                <a:gd name="connsiteX20" fmla="*/ 47625 w 375285"/>
                <a:gd name="connsiteY20" fmla="*/ 426720 h 576326"/>
                <a:gd name="connsiteX21" fmla="*/ 0 w 375285"/>
                <a:gd name="connsiteY21" fmla="*/ 457200 h 576326"/>
                <a:gd name="connsiteX0" fmla="*/ 0 w 375285"/>
                <a:gd name="connsiteY0" fmla="*/ 457200 h 576326"/>
                <a:gd name="connsiteX1" fmla="*/ 93345 w 375285"/>
                <a:gd name="connsiteY1" fmla="*/ 531495 h 576326"/>
                <a:gd name="connsiteX2" fmla="*/ 140970 w 375285"/>
                <a:gd name="connsiteY2" fmla="*/ 563880 h 576326"/>
                <a:gd name="connsiteX3" fmla="*/ 156040 w 375285"/>
                <a:gd name="connsiteY3" fmla="*/ 576326 h 576326"/>
                <a:gd name="connsiteX4" fmla="*/ 213402 w 375285"/>
                <a:gd name="connsiteY4" fmla="*/ 421979 h 576326"/>
                <a:gd name="connsiteX5" fmla="*/ 250952 w 375285"/>
                <a:gd name="connsiteY5" fmla="*/ 356911 h 576326"/>
                <a:gd name="connsiteX6" fmla="*/ 250489 w 375285"/>
                <a:gd name="connsiteY6" fmla="*/ 278511 h 576326"/>
                <a:gd name="connsiteX7" fmla="*/ 314116 w 375285"/>
                <a:gd name="connsiteY7" fmla="*/ 172423 h 576326"/>
                <a:gd name="connsiteX8" fmla="*/ 323684 w 375285"/>
                <a:gd name="connsiteY8" fmla="*/ 88475 h 576326"/>
                <a:gd name="connsiteX9" fmla="*/ 375285 w 375285"/>
                <a:gd name="connsiteY9" fmla="*/ 43815 h 576326"/>
                <a:gd name="connsiteX10" fmla="*/ 293370 w 375285"/>
                <a:gd name="connsiteY10" fmla="*/ 0 h 576326"/>
                <a:gd name="connsiteX11" fmla="*/ 270510 w 375285"/>
                <a:gd name="connsiteY11" fmla="*/ 45720 h 576326"/>
                <a:gd name="connsiteX12" fmla="*/ 238125 w 375285"/>
                <a:gd name="connsiteY12" fmla="*/ 51435 h 576326"/>
                <a:gd name="connsiteX13" fmla="*/ 120015 w 375285"/>
                <a:gd name="connsiteY13" fmla="*/ 182880 h 576326"/>
                <a:gd name="connsiteX14" fmla="*/ 87630 w 375285"/>
                <a:gd name="connsiteY14" fmla="*/ 217170 h 576326"/>
                <a:gd name="connsiteX15" fmla="*/ 81915 w 375285"/>
                <a:gd name="connsiteY15" fmla="*/ 274320 h 576326"/>
                <a:gd name="connsiteX16" fmla="*/ 93345 w 375285"/>
                <a:gd name="connsiteY16" fmla="*/ 320040 h 576326"/>
                <a:gd name="connsiteX17" fmla="*/ 93345 w 375285"/>
                <a:gd name="connsiteY17" fmla="*/ 352425 h 576326"/>
                <a:gd name="connsiteX18" fmla="*/ 68580 w 375285"/>
                <a:gd name="connsiteY18" fmla="*/ 400050 h 576326"/>
                <a:gd name="connsiteX19" fmla="*/ 47625 w 375285"/>
                <a:gd name="connsiteY19" fmla="*/ 426720 h 576326"/>
                <a:gd name="connsiteX20" fmla="*/ 0 w 375285"/>
                <a:gd name="connsiteY20" fmla="*/ 457200 h 576326"/>
                <a:gd name="connsiteX0" fmla="*/ 0 w 375285"/>
                <a:gd name="connsiteY0" fmla="*/ 457200 h 576326"/>
                <a:gd name="connsiteX1" fmla="*/ 140970 w 375285"/>
                <a:gd name="connsiteY1" fmla="*/ 563880 h 576326"/>
                <a:gd name="connsiteX2" fmla="*/ 156040 w 375285"/>
                <a:gd name="connsiteY2" fmla="*/ 576326 h 576326"/>
                <a:gd name="connsiteX3" fmla="*/ 213402 w 375285"/>
                <a:gd name="connsiteY3" fmla="*/ 421979 h 576326"/>
                <a:gd name="connsiteX4" fmla="*/ 250952 w 375285"/>
                <a:gd name="connsiteY4" fmla="*/ 356911 h 576326"/>
                <a:gd name="connsiteX5" fmla="*/ 250489 w 375285"/>
                <a:gd name="connsiteY5" fmla="*/ 278511 h 576326"/>
                <a:gd name="connsiteX6" fmla="*/ 314116 w 375285"/>
                <a:gd name="connsiteY6" fmla="*/ 172423 h 576326"/>
                <a:gd name="connsiteX7" fmla="*/ 323684 w 375285"/>
                <a:gd name="connsiteY7" fmla="*/ 88475 h 576326"/>
                <a:gd name="connsiteX8" fmla="*/ 375285 w 375285"/>
                <a:gd name="connsiteY8" fmla="*/ 43815 h 576326"/>
                <a:gd name="connsiteX9" fmla="*/ 293370 w 375285"/>
                <a:gd name="connsiteY9" fmla="*/ 0 h 576326"/>
                <a:gd name="connsiteX10" fmla="*/ 270510 w 375285"/>
                <a:gd name="connsiteY10" fmla="*/ 45720 h 576326"/>
                <a:gd name="connsiteX11" fmla="*/ 238125 w 375285"/>
                <a:gd name="connsiteY11" fmla="*/ 51435 h 576326"/>
                <a:gd name="connsiteX12" fmla="*/ 120015 w 375285"/>
                <a:gd name="connsiteY12" fmla="*/ 182880 h 576326"/>
                <a:gd name="connsiteX13" fmla="*/ 87630 w 375285"/>
                <a:gd name="connsiteY13" fmla="*/ 217170 h 576326"/>
                <a:gd name="connsiteX14" fmla="*/ 81915 w 375285"/>
                <a:gd name="connsiteY14" fmla="*/ 274320 h 576326"/>
                <a:gd name="connsiteX15" fmla="*/ 93345 w 375285"/>
                <a:gd name="connsiteY15" fmla="*/ 320040 h 576326"/>
                <a:gd name="connsiteX16" fmla="*/ 93345 w 375285"/>
                <a:gd name="connsiteY16" fmla="*/ 352425 h 576326"/>
                <a:gd name="connsiteX17" fmla="*/ 68580 w 375285"/>
                <a:gd name="connsiteY17" fmla="*/ 400050 h 576326"/>
                <a:gd name="connsiteX18" fmla="*/ 47625 w 375285"/>
                <a:gd name="connsiteY18" fmla="*/ 426720 h 576326"/>
                <a:gd name="connsiteX19" fmla="*/ 0 w 375285"/>
                <a:gd name="connsiteY19" fmla="*/ 457200 h 576326"/>
                <a:gd name="connsiteX0" fmla="*/ 0 w 375285"/>
                <a:gd name="connsiteY0" fmla="*/ 457200 h 576326"/>
                <a:gd name="connsiteX1" fmla="*/ 156040 w 375285"/>
                <a:gd name="connsiteY1" fmla="*/ 576326 h 576326"/>
                <a:gd name="connsiteX2" fmla="*/ 213402 w 375285"/>
                <a:gd name="connsiteY2" fmla="*/ 421979 h 576326"/>
                <a:gd name="connsiteX3" fmla="*/ 250952 w 375285"/>
                <a:gd name="connsiteY3" fmla="*/ 356911 h 576326"/>
                <a:gd name="connsiteX4" fmla="*/ 250489 w 375285"/>
                <a:gd name="connsiteY4" fmla="*/ 278511 h 576326"/>
                <a:gd name="connsiteX5" fmla="*/ 314116 w 375285"/>
                <a:gd name="connsiteY5" fmla="*/ 172423 h 576326"/>
                <a:gd name="connsiteX6" fmla="*/ 323684 w 375285"/>
                <a:gd name="connsiteY6" fmla="*/ 88475 h 576326"/>
                <a:gd name="connsiteX7" fmla="*/ 375285 w 375285"/>
                <a:gd name="connsiteY7" fmla="*/ 43815 h 576326"/>
                <a:gd name="connsiteX8" fmla="*/ 293370 w 375285"/>
                <a:gd name="connsiteY8" fmla="*/ 0 h 576326"/>
                <a:gd name="connsiteX9" fmla="*/ 270510 w 375285"/>
                <a:gd name="connsiteY9" fmla="*/ 45720 h 576326"/>
                <a:gd name="connsiteX10" fmla="*/ 238125 w 375285"/>
                <a:gd name="connsiteY10" fmla="*/ 51435 h 576326"/>
                <a:gd name="connsiteX11" fmla="*/ 120015 w 375285"/>
                <a:gd name="connsiteY11" fmla="*/ 182880 h 576326"/>
                <a:gd name="connsiteX12" fmla="*/ 87630 w 375285"/>
                <a:gd name="connsiteY12" fmla="*/ 217170 h 576326"/>
                <a:gd name="connsiteX13" fmla="*/ 81915 w 375285"/>
                <a:gd name="connsiteY13" fmla="*/ 274320 h 576326"/>
                <a:gd name="connsiteX14" fmla="*/ 93345 w 375285"/>
                <a:gd name="connsiteY14" fmla="*/ 320040 h 576326"/>
                <a:gd name="connsiteX15" fmla="*/ 93345 w 375285"/>
                <a:gd name="connsiteY15" fmla="*/ 352425 h 576326"/>
                <a:gd name="connsiteX16" fmla="*/ 68580 w 375285"/>
                <a:gd name="connsiteY16" fmla="*/ 400050 h 576326"/>
                <a:gd name="connsiteX17" fmla="*/ 47625 w 375285"/>
                <a:gd name="connsiteY17" fmla="*/ 426720 h 576326"/>
                <a:gd name="connsiteX18" fmla="*/ 0 w 375285"/>
                <a:gd name="connsiteY18" fmla="*/ 457200 h 576326"/>
                <a:gd name="connsiteX0" fmla="*/ 0 w 375285"/>
                <a:gd name="connsiteY0" fmla="*/ 457200 h 625476"/>
                <a:gd name="connsiteX1" fmla="*/ 363558 w 375285"/>
                <a:gd name="connsiteY1" fmla="*/ 625476 h 625476"/>
                <a:gd name="connsiteX2" fmla="*/ 213402 w 375285"/>
                <a:gd name="connsiteY2" fmla="*/ 421979 h 625476"/>
                <a:gd name="connsiteX3" fmla="*/ 250952 w 375285"/>
                <a:gd name="connsiteY3" fmla="*/ 356911 h 625476"/>
                <a:gd name="connsiteX4" fmla="*/ 250489 w 375285"/>
                <a:gd name="connsiteY4" fmla="*/ 278511 h 625476"/>
                <a:gd name="connsiteX5" fmla="*/ 314116 w 375285"/>
                <a:gd name="connsiteY5" fmla="*/ 172423 h 625476"/>
                <a:gd name="connsiteX6" fmla="*/ 323684 w 375285"/>
                <a:gd name="connsiteY6" fmla="*/ 88475 h 625476"/>
                <a:gd name="connsiteX7" fmla="*/ 375285 w 375285"/>
                <a:gd name="connsiteY7" fmla="*/ 43815 h 625476"/>
                <a:gd name="connsiteX8" fmla="*/ 293370 w 375285"/>
                <a:gd name="connsiteY8" fmla="*/ 0 h 625476"/>
                <a:gd name="connsiteX9" fmla="*/ 270510 w 375285"/>
                <a:gd name="connsiteY9" fmla="*/ 45720 h 625476"/>
                <a:gd name="connsiteX10" fmla="*/ 238125 w 375285"/>
                <a:gd name="connsiteY10" fmla="*/ 51435 h 625476"/>
                <a:gd name="connsiteX11" fmla="*/ 120015 w 375285"/>
                <a:gd name="connsiteY11" fmla="*/ 182880 h 625476"/>
                <a:gd name="connsiteX12" fmla="*/ 87630 w 375285"/>
                <a:gd name="connsiteY12" fmla="*/ 217170 h 625476"/>
                <a:gd name="connsiteX13" fmla="*/ 81915 w 375285"/>
                <a:gd name="connsiteY13" fmla="*/ 274320 h 625476"/>
                <a:gd name="connsiteX14" fmla="*/ 93345 w 375285"/>
                <a:gd name="connsiteY14" fmla="*/ 320040 h 625476"/>
                <a:gd name="connsiteX15" fmla="*/ 93345 w 375285"/>
                <a:gd name="connsiteY15" fmla="*/ 352425 h 625476"/>
                <a:gd name="connsiteX16" fmla="*/ 68580 w 375285"/>
                <a:gd name="connsiteY16" fmla="*/ 400050 h 625476"/>
                <a:gd name="connsiteX17" fmla="*/ 47625 w 375285"/>
                <a:gd name="connsiteY17" fmla="*/ 426720 h 625476"/>
                <a:gd name="connsiteX18" fmla="*/ 0 w 375285"/>
                <a:gd name="connsiteY18" fmla="*/ 457200 h 625476"/>
                <a:gd name="connsiteX0" fmla="*/ 183555 w 327659"/>
                <a:gd name="connsiteY0" fmla="*/ 560959 h 625476"/>
                <a:gd name="connsiteX1" fmla="*/ 315932 w 327659"/>
                <a:gd name="connsiteY1" fmla="*/ 625476 h 625476"/>
                <a:gd name="connsiteX2" fmla="*/ 165776 w 327659"/>
                <a:gd name="connsiteY2" fmla="*/ 421979 h 625476"/>
                <a:gd name="connsiteX3" fmla="*/ 203326 w 327659"/>
                <a:gd name="connsiteY3" fmla="*/ 356911 h 625476"/>
                <a:gd name="connsiteX4" fmla="*/ 202863 w 327659"/>
                <a:gd name="connsiteY4" fmla="*/ 278511 h 625476"/>
                <a:gd name="connsiteX5" fmla="*/ 266490 w 327659"/>
                <a:gd name="connsiteY5" fmla="*/ 172423 h 625476"/>
                <a:gd name="connsiteX6" fmla="*/ 276058 w 327659"/>
                <a:gd name="connsiteY6" fmla="*/ 88475 h 625476"/>
                <a:gd name="connsiteX7" fmla="*/ 327659 w 327659"/>
                <a:gd name="connsiteY7" fmla="*/ 43815 h 625476"/>
                <a:gd name="connsiteX8" fmla="*/ 245744 w 327659"/>
                <a:gd name="connsiteY8" fmla="*/ 0 h 625476"/>
                <a:gd name="connsiteX9" fmla="*/ 222884 w 327659"/>
                <a:gd name="connsiteY9" fmla="*/ 45720 h 625476"/>
                <a:gd name="connsiteX10" fmla="*/ 190499 w 327659"/>
                <a:gd name="connsiteY10" fmla="*/ 51435 h 625476"/>
                <a:gd name="connsiteX11" fmla="*/ 72389 w 327659"/>
                <a:gd name="connsiteY11" fmla="*/ 182880 h 625476"/>
                <a:gd name="connsiteX12" fmla="*/ 40004 w 327659"/>
                <a:gd name="connsiteY12" fmla="*/ 217170 h 625476"/>
                <a:gd name="connsiteX13" fmla="*/ 34289 w 327659"/>
                <a:gd name="connsiteY13" fmla="*/ 274320 h 625476"/>
                <a:gd name="connsiteX14" fmla="*/ 45719 w 327659"/>
                <a:gd name="connsiteY14" fmla="*/ 320040 h 625476"/>
                <a:gd name="connsiteX15" fmla="*/ 45719 w 327659"/>
                <a:gd name="connsiteY15" fmla="*/ 352425 h 625476"/>
                <a:gd name="connsiteX16" fmla="*/ 20954 w 327659"/>
                <a:gd name="connsiteY16" fmla="*/ 400050 h 625476"/>
                <a:gd name="connsiteX17" fmla="*/ -1 w 327659"/>
                <a:gd name="connsiteY17" fmla="*/ 426720 h 625476"/>
                <a:gd name="connsiteX18" fmla="*/ 183555 w 327659"/>
                <a:gd name="connsiteY18" fmla="*/ 560959 h 625476"/>
                <a:gd name="connsiteX0" fmla="*/ 162601 w 306705"/>
                <a:gd name="connsiteY0" fmla="*/ 560959 h 625476"/>
                <a:gd name="connsiteX1" fmla="*/ 294978 w 306705"/>
                <a:gd name="connsiteY1" fmla="*/ 625476 h 625476"/>
                <a:gd name="connsiteX2" fmla="*/ 144822 w 306705"/>
                <a:gd name="connsiteY2" fmla="*/ 421979 h 625476"/>
                <a:gd name="connsiteX3" fmla="*/ 182372 w 306705"/>
                <a:gd name="connsiteY3" fmla="*/ 356911 h 625476"/>
                <a:gd name="connsiteX4" fmla="*/ 181909 w 306705"/>
                <a:gd name="connsiteY4" fmla="*/ 278511 h 625476"/>
                <a:gd name="connsiteX5" fmla="*/ 245536 w 306705"/>
                <a:gd name="connsiteY5" fmla="*/ 172423 h 625476"/>
                <a:gd name="connsiteX6" fmla="*/ 255104 w 306705"/>
                <a:gd name="connsiteY6" fmla="*/ 88475 h 625476"/>
                <a:gd name="connsiteX7" fmla="*/ 306705 w 306705"/>
                <a:gd name="connsiteY7" fmla="*/ 43815 h 625476"/>
                <a:gd name="connsiteX8" fmla="*/ 224790 w 306705"/>
                <a:gd name="connsiteY8" fmla="*/ 0 h 625476"/>
                <a:gd name="connsiteX9" fmla="*/ 201930 w 306705"/>
                <a:gd name="connsiteY9" fmla="*/ 45720 h 625476"/>
                <a:gd name="connsiteX10" fmla="*/ 169545 w 306705"/>
                <a:gd name="connsiteY10" fmla="*/ 51435 h 625476"/>
                <a:gd name="connsiteX11" fmla="*/ 51435 w 306705"/>
                <a:gd name="connsiteY11" fmla="*/ 182880 h 625476"/>
                <a:gd name="connsiteX12" fmla="*/ 19050 w 306705"/>
                <a:gd name="connsiteY12" fmla="*/ 217170 h 625476"/>
                <a:gd name="connsiteX13" fmla="*/ 13335 w 306705"/>
                <a:gd name="connsiteY13" fmla="*/ 274320 h 625476"/>
                <a:gd name="connsiteX14" fmla="*/ 24765 w 306705"/>
                <a:gd name="connsiteY14" fmla="*/ 320040 h 625476"/>
                <a:gd name="connsiteX15" fmla="*/ 24765 w 306705"/>
                <a:gd name="connsiteY15" fmla="*/ 352425 h 625476"/>
                <a:gd name="connsiteX16" fmla="*/ 0 w 306705"/>
                <a:gd name="connsiteY16" fmla="*/ 400050 h 625476"/>
                <a:gd name="connsiteX17" fmla="*/ 15454 w 306705"/>
                <a:gd name="connsiteY17" fmla="*/ 412156 h 625476"/>
                <a:gd name="connsiteX18" fmla="*/ 162601 w 306705"/>
                <a:gd name="connsiteY18" fmla="*/ 560959 h 625476"/>
                <a:gd name="connsiteX0" fmla="*/ 149266 w 293370"/>
                <a:gd name="connsiteY0" fmla="*/ 560959 h 625476"/>
                <a:gd name="connsiteX1" fmla="*/ 281643 w 293370"/>
                <a:gd name="connsiteY1" fmla="*/ 625476 h 625476"/>
                <a:gd name="connsiteX2" fmla="*/ 131487 w 293370"/>
                <a:gd name="connsiteY2" fmla="*/ 421979 h 625476"/>
                <a:gd name="connsiteX3" fmla="*/ 169037 w 293370"/>
                <a:gd name="connsiteY3" fmla="*/ 356911 h 625476"/>
                <a:gd name="connsiteX4" fmla="*/ 168574 w 293370"/>
                <a:gd name="connsiteY4" fmla="*/ 278511 h 625476"/>
                <a:gd name="connsiteX5" fmla="*/ 232201 w 293370"/>
                <a:gd name="connsiteY5" fmla="*/ 172423 h 625476"/>
                <a:gd name="connsiteX6" fmla="*/ 241769 w 293370"/>
                <a:gd name="connsiteY6" fmla="*/ 88475 h 625476"/>
                <a:gd name="connsiteX7" fmla="*/ 293370 w 293370"/>
                <a:gd name="connsiteY7" fmla="*/ 43815 h 625476"/>
                <a:gd name="connsiteX8" fmla="*/ 211455 w 293370"/>
                <a:gd name="connsiteY8" fmla="*/ 0 h 625476"/>
                <a:gd name="connsiteX9" fmla="*/ 188595 w 293370"/>
                <a:gd name="connsiteY9" fmla="*/ 45720 h 625476"/>
                <a:gd name="connsiteX10" fmla="*/ 156210 w 293370"/>
                <a:gd name="connsiteY10" fmla="*/ 51435 h 625476"/>
                <a:gd name="connsiteX11" fmla="*/ 38100 w 293370"/>
                <a:gd name="connsiteY11" fmla="*/ 182880 h 625476"/>
                <a:gd name="connsiteX12" fmla="*/ 5715 w 293370"/>
                <a:gd name="connsiteY12" fmla="*/ 217170 h 625476"/>
                <a:gd name="connsiteX13" fmla="*/ 0 w 293370"/>
                <a:gd name="connsiteY13" fmla="*/ 274320 h 625476"/>
                <a:gd name="connsiteX14" fmla="*/ 11430 w 293370"/>
                <a:gd name="connsiteY14" fmla="*/ 320040 h 625476"/>
                <a:gd name="connsiteX15" fmla="*/ 11430 w 293370"/>
                <a:gd name="connsiteY15" fmla="*/ 352425 h 625476"/>
                <a:gd name="connsiteX16" fmla="*/ 2119 w 293370"/>
                <a:gd name="connsiteY16" fmla="*/ 412156 h 625476"/>
                <a:gd name="connsiteX17" fmla="*/ 149266 w 293370"/>
                <a:gd name="connsiteY17" fmla="*/ 560959 h 625476"/>
                <a:gd name="connsiteX0" fmla="*/ 149266 w 293370"/>
                <a:gd name="connsiteY0" fmla="*/ 560959 h 625476"/>
                <a:gd name="connsiteX1" fmla="*/ 281643 w 293370"/>
                <a:gd name="connsiteY1" fmla="*/ 625476 h 625476"/>
                <a:gd name="connsiteX2" fmla="*/ 131487 w 293370"/>
                <a:gd name="connsiteY2" fmla="*/ 421979 h 625476"/>
                <a:gd name="connsiteX3" fmla="*/ 169037 w 293370"/>
                <a:gd name="connsiteY3" fmla="*/ 356911 h 625476"/>
                <a:gd name="connsiteX4" fmla="*/ 168574 w 293370"/>
                <a:gd name="connsiteY4" fmla="*/ 278511 h 625476"/>
                <a:gd name="connsiteX5" fmla="*/ 232201 w 293370"/>
                <a:gd name="connsiteY5" fmla="*/ 172423 h 625476"/>
                <a:gd name="connsiteX6" fmla="*/ 241769 w 293370"/>
                <a:gd name="connsiteY6" fmla="*/ 88475 h 625476"/>
                <a:gd name="connsiteX7" fmla="*/ 293370 w 293370"/>
                <a:gd name="connsiteY7" fmla="*/ 43815 h 625476"/>
                <a:gd name="connsiteX8" fmla="*/ 211455 w 293370"/>
                <a:gd name="connsiteY8" fmla="*/ 0 h 625476"/>
                <a:gd name="connsiteX9" fmla="*/ 188595 w 293370"/>
                <a:gd name="connsiteY9" fmla="*/ 45720 h 625476"/>
                <a:gd name="connsiteX10" fmla="*/ 156210 w 293370"/>
                <a:gd name="connsiteY10" fmla="*/ 51435 h 625476"/>
                <a:gd name="connsiteX11" fmla="*/ 38100 w 293370"/>
                <a:gd name="connsiteY11" fmla="*/ 182880 h 625476"/>
                <a:gd name="connsiteX12" fmla="*/ 5715 w 293370"/>
                <a:gd name="connsiteY12" fmla="*/ 217170 h 625476"/>
                <a:gd name="connsiteX13" fmla="*/ 0 w 293370"/>
                <a:gd name="connsiteY13" fmla="*/ 274320 h 625476"/>
                <a:gd name="connsiteX14" fmla="*/ 11430 w 293370"/>
                <a:gd name="connsiteY14" fmla="*/ 320040 h 625476"/>
                <a:gd name="connsiteX15" fmla="*/ 2119 w 293370"/>
                <a:gd name="connsiteY15" fmla="*/ 412156 h 625476"/>
                <a:gd name="connsiteX16" fmla="*/ 149266 w 293370"/>
                <a:gd name="connsiteY16" fmla="*/ 560959 h 625476"/>
                <a:gd name="connsiteX0" fmla="*/ 149266 w 293370"/>
                <a:gd name="connsiteY0" fmla="*/ 560959 h 625476"/>
                <a:gd name="connsiteX1" fmla="*/ 281643 w 293370"/>
                <a:gd name="connsiteY1" fmla="*/ 625476 h 625476"/>
                <a:gd name="connsiteX2" fmla="*/ 131487 w 293370"/>
                <a:gd name="connsiteY2" fmla="*/ 421979 h 625476"/>
                <a:gd name="connsiteX3" fmla="*/ 169037 w 293370"/>
                <a:gd name="connsiteY3" fmla="*/ 356911 h 625476"/>
                <a:gd name="connsiteX4" fmla="*/ 168574 w 293370"/>
                <a:gd name="connsiteY4" fmla="*/ 278511 h 625476"/>
                <a:gd name="connsiteX5" fmla="*/ 232201 w 293370"/>
                <a:gd name="connsiteY5" fmla="*/ 172423 h 625476"/>
                <a:gd name="connsiteX6" fmla="*/ 241769 w 293370"/>
                <a:gd name="connsiteY6" fmla="*/ 88475 h 625476"/>
                <a:gd name="connsiteX7" fmla="*/ 293370 w 293370"/>
                <a:gd name="connsiteY7" fmla="*/ 43815 h 625476"/>
                <a:gd name="connsiteX8" fmla="*/ 211455 w 293370"/>
                <a:gd name="connsiteY8" fmla="*/ 0 h 625476"/>
                <a:gd name="connsiteX9" fmla="*/ 188595 w 293370"/>
                <a:gd name="connsiteY9" fmla="*/ 45720 h 625476"/>
                <a:gd name="connsiteX10" fmla="*/ 156210 w 293370"/>
                <a:gd name="connsiteY10" fmla="*/ 51435 h 625476"/>
                <a:gd name="connsiteX11" fmla="*/ 38100 w 293370"/>
                <a:gd name="connsiteY11" fmla="*/ 182880 h 625476"/>
                <a:gd name="connsiteX12" fmla="*/ 5715 w 293370"/>
                <a:gd name="connsiteY12" fmla="*/ 217170 h 625476"/>
                <a:gd name="connsiteX13" fmla="*/ 0 w 293370"/>
                <a:gd name="connsiteY13" fmla="*/ 274320 h 625476"/>
                <a:gd name="connsiteX14" fmla="*/ 2119 w 293370"/>
                <a:gd name="connsiteY14" fmla="*/ 412156 h 625476"/>
                <a:gd name="connsiteX15" fmla="*/ 149266 w 293370"/>
                <a:gd name="connsiteY15" fmla="*/ 560959 h 625476"/>
                <a:gd name="connsiteX0" fmla="*/ 149266 w 293370"/>
                <a:gd name="connsiteY0" fmla="*/ 560959 h 625476"/>
                <a:gd name="connsiteX1" fmla="*/ 281643 w 293370"/>
                <a:gd name="connsiteY1" fmla="*/ 625476 h 625476"/>
                <a:gd name="connsiteX2" fmla="*/ 131487 w 293370"/>
                <a:gd name="connsiteY2" fmla="*/ 421979 h 625476"/>
                <a:gd name="connsiteX3" fmla="*/ 169037 w 293370"/>
                <a:gd name="connsiteY3" fmla="*/ 356911 h 625476"/>
                <a:gd name="connsiteX4" fmla="*/ 168574 w 293370"/>
                <a:gd name="connsiteY4" fmla="*/ 278511 h 625476"/>
                <a:gd name="connsiteX5" fmla="*/ 232201 w 293370"/>
                <a:gd name="connsiteY5" fmla="*/ 172423 h 625476"/>
                <a:gd name="connsiteX6" fmla="*/ 241769 w 293370"/>
                <a:gd name="connsiteY6" fmla="*/ 88475 h 625476"/>
                <a:gd name="connsiteX7" fmla="*/ 293370 w 293370"/>
                <a:gd name="connsiteY7" fmla="*/ 43815 h 625476"/>
                <a:gd name="connsiteX8" fmla="*/ 211455 w 293370"/>
                <a:gd name="connsiteY8" fmla="*/ 0 h 625476"/>
                <a:gd name="connsiteX9" fmla="*/ 188595 w 293370"/>
                <a:gd name="connsiteY9" fmla="*/ 45720 h 625476"/>
                <a:gd name="connsiteX10" fmla="*/ 156210 w 293370"/>
                <a:gd name="connsiteY10" fmla="*/ 51435 h 625476"/>
                <a:gd name="connsiteX11" fmla="*/ 38100 w 293370"/>
                <a:gd name="connsiteY11" fmla="*/ 182880 h 625476"/>
                <a:gd name="connsiteX12" fmla="*/ 0 w 293370"/>
                <a:gd name="connsiteY12" fmla="*/ 274320 h 625476"/>
                <a:gd name="connsiteX13" fmla="*/ 2119 w 293370"/>
                <a:gd name="connsiteY13" fmla="*/ 412156 h 625476"/>
                <a:gd name="connsiteX14" fmla="*/ 149266 w 293370"/>
                <a:gd name="connsiteY14" fmla="*/ 560959 h 625476"/>
                <a:gd name="connsiteX0" fmla="*/ 147166 w 291270"/>
                <a:gd name="connsiteY0" fmla="*/ 560959 h 625476"/>
                <a:gd name="connsiteX1" fmla="*/ 279543 w 291270"/>
                <a:gd name="connsiteY1" fmla="*/ 625476 h 625476"/>
                <a:gd name="connsiteX2" fmla="*/ 129387 w 291270"/>
                <a:gd name="connsiteY2" fmla="*/ 421979 h 625476"/>
                <a:gd name="connsiteX3" fmla="*/ 166937 w 291270"/>
                <a:gd name="connsiteY3" fmla="*/ 356911 h 625476"/>
                <a:gd name="connsiteX4" fmla="*/ 166474 w 291270"/>
                <a:gd name="connsiteY4" fmla="*/ 278511 h 625476"/>
                <a:gd name="connsiteX5" fmla="*/ 230101 w 291270"/>
                <a:gd name="connsiteY5" fmla="*/ 172423 h 625476"/>
                <a:gd name="connsiteX6" fmla="*/ 239669 w 291270"/>
                <a:gd name="connsiteY6" fmla="*/ 88475 h 625476"/>
                <a:gd name="connsiteX7" fmla="*/ 291270 w 291270"/>
                <a:gd name="connsiteY7" fmla="*/ 43815 h 625476"/>
                <a:gd name="connsiteX8" fmla="*/ 209355 w 291270"/>
                <a:gd name="connsiteY8" fmla="*/ 0 h 625476"/>
                <a:gd name="connsiteX9" fmla="*/ 186495 w 291270"/>
                <a:gd name="connsiteY9" fmla="*/ 45720 h 625476"/>
                <a:gd name="connsiteX10" fmla="*/ 154110 w 291270"/>
                <a:gd name="connsiteY10" fmla="*/ 51435 h 625476"/>
                <a:gd name="connsiteX11" fmla="*/ 36000 w 291270"/>
                <a:gd name="connsiteY11" fmla="*/ 182880 h 625476"/>
                <a:gd name="connsiteX12" fmla="*/ 17923 w 291270"/>
                <a:gd name="connsiteY12" fmla="*/ 236093 h 625476"/>
                <a:gd name="connsiteX13" fmla="*/ 19 w 291270"/>
                <a:gd name="connsiteY13" fmla="*/ 412156 h 625476"/>
                <a:gd name="connsiteX14" fmla="*/ 147166 w 291270"/>
                <a:gd name="connsiteY14" fmla="*/ 560959 h 625476"/>
                <a:gd name="connsiteX0" fmla="*/ 147166 w 291270"/>
                <a:gd name="connsiteY0" fmla="*/ 560959 h 625476"/>
                <a:gd name="connsiteX1" fmla="*/ 279543 w 291270"/>
                <a:gd name="connsiteY1" fmla="*/ 625476 h 625476"/>
                <a:gd name="connsiteX2" fmla="*/ 129387 w 291270"/>
                <a:gd name="connsiteY2" fmla="*/ 421979 h 625476"/>
                <a:gd name="connsiteX3" fmla="*/ 166937 w 291270"/>
                <a:gd name="connsiteY3" fmla="*/ 356911 h 625476"/>
                <a:gd name="connsiteX4" fmla="*/ 166474 w 291270"/>
                <a:gd name="connsiteY4" fmla="*/ 278511 h 625476"/>
                <a:gd name="connsiteX5" fmla="*/ 230101 w 291270"/>
                <a:gd name="connsiteY5" fmla="*/ 172423 h 625476"/>
                <a:gd name="connsiteX6" fmla="*/ 239669 w 291270"/>
                <a:gd name="connsiteY6" fmla="*/ 88475 h 625476"/>
                <a:gd name="connsiteX7" fmla="*/ 291270 w 291270"/>
                <a:gd name="connsiteY7" fmla="*/ 43815 h 625476"/>
                <a:gd name="connsiteX8" fmla="*/ 209355 w 291270"/>
                <a:gd name="connsiteY8" fmla="*/ 0 h 625476"/>
                <a:gd name="connsiteX9" fmla="*/ 186495 w 291270"/>
                <a:gd name="connsiteY9" fmla="*/ 45720 h 625476"/>
                <a:gd name="connsiteX10" fmla="*/ 154110 w 291270"/>
                <a:gd name="connsiteY10" fmla="*/ 51435 h 625476"/>
                <a:gd name="connsiteX11" fmla="*/ 17923 w 291270"/>
                <a:gd name="connsiteY11" fmla="*/ 236093 h 625476"/>
                <a:gd name="connsiteX12" fmla="*/ 19 w 291270"/>
                <a:gd name="connsiteY12" fmla="*/ 412156 h 625476"/>
                <a:gd name="connsiteX13" fmla="*/ 147166 w 291270"/>
                <a:gd name="connsiteY13" fmla="*/ 560959 h 625476"/>
                <a:gd name="connsiteX0" fmla="*/ 147166 w 353287"/>
                <a:gd name="connsiteY0" fmla="*/ 560959 h 625476"/>
                <a:gd name="connsiteX1" fmla="*/ 279543 w 353287"/>
                <a:gd name="connsiteY1" fmla="*/ 625476 h 625476"/>
                <a:gd name="connsiteX2" fmla="*/ 353287 w 353287"/>
                <a:gd name="connsiteY2" fmla="*/ 562144 h 625476"/>
                <a:gd name="connsiteX3" fmla="*/ 166937 w 353287"/>
                <a:gd name="connsiteY3" fmla="*/ 356911 h 625476"/>
                <a:gd name="connsiteX4" fmla="*/ 166474 w 353287"/>
                <a:gd name="connsiteY4" fmla="*/ 278511 h 625476"/>
                <a:gd name="connsiteX5" fmla="*/ 230101 w 353287"/>
                <a:gd name="connsiteY5" fmla="*/ 172423 h 625476"/>
                <a:gd name="connsiteX6" fmla="*/ 239669 w 353287"/>
                <a:gd name="connsiteY6" fmla="*/ 88475 h 625476"/>
                <a:gd name="connsiteX7" fmla="*/ 291270 w 353287"/>
                <a:gd name="connsiteY7" fmla="*/ 43815 h 625476"/>
                <a:gd name="connsiteX8" fmla="*/ 209355 w 353287"/>
                <a:gd name="connsiteY8" fmla="*/ 0 h 625476"/>
                <a:gd name="connsiteX9" fmla="*/ 186495 w 353287"/>
                <a:gd name="connsiteY9" fmla="*/ 45720 h 625476"/>
                <a:gd name="connsiteX10" fmla="*/ 154110 w 353287"/>
                <a:gd name="connsiteY10" fmla="*/ 51435 h 625476"/>
                <a:gd name="connsiteX11" fmla="*/ 17923 w 353287"/>
                <a:gd name="connsiteY11" fmla="*/ 236093 h 625476"/>
                <a:gd name="connsiteX12" fmla="*/ 19 w 353287"/>
                <a:gd name="connsiteY12" fmla="*/ 412156 h 625476"/>
                <a:gd name="connsiteX13" fmla="*/ 147166 w 353287"/>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166474 w 589251"/>
                <a:gd name="connsiteY4" fmla="*/ 278511 h 625476"/>
                <a:gd name="connsiteX5" fmla="*/ 230101 w 589251"/>
                <a:gd name="connsiteY5" fmla="*/ 172423 h 625476"/>
                <a:gd name="connsiteX6" fmla="*/ 239669 w 589251"/>
                <a:gd name="connsiteY6" fmla="*/ 88475 h 625476"/>
                <a:gd name="connsiteX7" fmla="*/ 291270 w 589251"/>
                <a:gd name="connsiteY7" fmla="*/ 43815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511513 h 625476"/>
                <a:gd name="connsiteX5" fmla="*/ 230101 w 589251"/>
                <a:gd name="connsiteY5" fmla="*/ 172423 h 625476"/>
                <a:gd name="connsiteX6" fmla="*/ 239669 w 589251"/>
                <a:gd name="connsiteY6" fmla="*/ 88475 h 625476"/>
                <a:gd name="connsiteX7" fmla="*/ 291270 w 589251"/>
                <a:gd name="connsiteY7" fmla="*/ 43815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496951 h 625476"/>
                <a:gd name="connsiteX5" fmla="*/ 230101 w 589251"/>
                <a:gd name="connsiteY5" fmla="*/ 172423 h 625476"/>
                <a:gd name="connsiteX6" fmla="*/ 239669 w 589251"/>
                <a:gd name="connsiteY6" fmla="*/ 88475 h 625476"/>
                <a:gd name="connsiteX7" fmla="*/ 291270 w 589251"/>
                <a:gd name="connsiteY7" fmla="*/ 43815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496951 h 625476"/>
                <a:gd name="connsiteX5" fmla="*/ 381187 w 589251"/>
                <a:gd name="connsiteY5" fmla="*/ 463677 h 625476"/>
                <a:gd name="connsiteX6" fmla="*/ 239669 w 589251"/>
                <a:gd name="connsiteY6" fmla="*/ 88475 h 625476"/>
                <a:gd name="connsiteX7" fmla="*/ 291270 w 589251"/>
                <a:gd name="connsiteY7" fmla="*/ 43815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496951 h 625476"/>
                <a:gd name="connsiteX5" fmla="*/ 381187 w 589251"/>
                <a:gd name="connsiteY5" fmla="*/ 463677 h 625476"/>
                <a:gd name="connsiteX6" fmla="*/ 190520 w 589251"/>
                <a:gd name="connsiteY6" fmla="*/ 414315 h 625476"/>
                <a:gd name="connsiteX7" fmla="*/ 291270 w 589251"/>
                <a:gd name="connsiteY7" fmla="*/ 43815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496951 h 625476"/>
                <a:gd name="connsiteX5" fmla="*/ 381187 w 589251"/>
                <a:gd name="connsiteY5" fmla="*/ 463677 h 625476"/>
                <a:gd name="connsiteX6" fmla="*/ 190520 w 589251"/>
                <a:gd name="connsiteY6" fmla="*/ 414315 h 625476"/>
                <a:gd name="connsiteX7" fmla="*/ 114699 w 589251"/>
                <a:gd name="connsiteY7" fmla="*/ 327787 h 625476"/>
                <a:gd name="connsiteX8" fmla="*/ 209355 w 589251"/>
                <a:gd name="connsiteY8" fmla="*/ 0 h 625476"/>
                <a:gd name="connsiteX9" fmla="*/ 186495 w 589251"/>
                <a:gd name="connsiteY9" fmla="*/ 45720 h 625476"/>
                <a:gd name="connsiteX10" fmla="*/ 154110 w 589251"/>
                <a:gd name="connsiteY10" fmla="*/ 51435 h 625476"/>
                <a:gd name="connsiteX11" fmla="*/ 17923 w 589251"/>
                <a:gd name="connsiteY11" fmla="*/ 236093 h 625476"/>
                <a:gd name="connsiteX12" fmla="*/ 19 w 589251"/>
                <a:gd name="connsiteY12" fmla="*/ 412156 h 625476"/>
                <a:gd name="connsiteX13" fmla="*/ 147166 w 589251"/>
                <a:gd name="connsiteY13" fmla="*/ 560959 h 625476"/>
                <a:gd name="connsiteX0" fmla="*/ 147166 w 589251"/>
                <a:gd name="connsiteY0" fmla="*/ 560959 h 625476"/>
                <a:gd name="connsiteX1" fmla="*/ 279543 w 589251"/>
                <a:gd name="connsiteY1" fmla="*/ 625476 h 625476"/>
                <a:gd name="connsiteX2" fmla="*/ 353287 w 589251"/>
                <a:gd name="connsiteY2" fmla="*/ 562144 h 625476"/>
                <a:gd name="connsiteX3" fmla="*/ 589251 w 589251"/>
                <a:gd name="connsiteY3" fmla="*/ 548045 h 625476"/>
                <a:gd name="connsiteX4" fmla="*/ 479570 w 589251"/>
                <a:gd name="connsiteY4" fmla="*/ 496951 h 625476"/>
                <a:gd name="connsiteX5" fmla="*/ 381187 w 589251"/>
                <a:gd name="connsiteY5" fmla="*/ 463677 h 625476"/>
                <a:gd name="connsiteX6" fmla="*/ 190520 w 589251"/>
                <a:gd name="connsiteY6" fmla="*/ 414315 h 625476"/>
                <a:gd name="connsiteX7" fmla="*/ 114699 w 589251"/>
                <a:gd name="connsiteY7" fmla="*/ 327787 h 625476"/>
                <a:gd name="connsiteX8" fmla="*/ 209355 w 589251"/>
                <a:gd name="connsiteY8" fmla="*/ 0 h 625476"/>
                <a:gd name="connsiteX9" fmla="*/ 154110 w 589251"/>
                <a:gd name="connsiteY9" fmla="*/ 51435 h 625476"/>
                <a:gd name="connsiteX10" fmla="*/ 17923 w 589251"/>
                <a:gd name="connsiteY10" fmla="*/ 236093 h 625476"/>
                <a:gd name="connsiteX11" fmla="*/ 19 w 589251"/>
                <a:gd name="connsiteY11" fmla="*/ 412156 h 625476"/>
                <a:gd name="connsiteX12" fmla="*/ 147166 w 589251"/>
                <a:gd name="connsiteY12" fmla="*/ 560959 h 625476"/>
                <a:gd name="connsiteX0" fmla="*/ 147166 w 589251"/>
                <a:gd name="connsiteY0" fmla="*/ 509524 h 574041"/>
                <a:gd name="connsiteX1" fmla="*/ 279543 w 589251"/>
                <a:gd name="connsiteY1" fmla="*/ 574041 h 574041"/>
                <a:gd name="connsiteX2" fmla="*/ 353287 w 589251"/>
                <a:gd name="connsiteY2" fmla="*/ 510709 h 574041"/>
                <a:gd name="connsiteX3" fmla="*/ 589251 w 589251"/>
                <a:gd name="connsiteY3" fmla="*/ 496610 h 574041"/>
                <a:gd name="connsiteX4" fmla="*/ 479570 w 589251"/>
                <a:gd name="connsiteY4" fmla="*/ 445516 h 574041"/>
                <a:gd name="connsiteX5" fmla="*/ 381187 w 589251"/>
                <a:gd name="connsiteY5" fmla="*/ 412242 h 574041"/>
                <a:gd name="connsiteX6" fmla="*/ 190520 w 589251"/>
                <a:gd name="connsiteY6" fmla="*/ 362880 h 574041"/>
                <a:gd name="connsiteX7" fmla="*/ 114699 w 589251"/>
                <a:gd name="connsiteY7" fmla="*/ 276352 h 574041"/>
                <a:gd name="connsiteX8" fmla="*/ 154110 w 589251"/>
                <a:gd name="connsiteY8" fmla="*/ 0 h 574041"/>
                <a:gd name="connsiteX9" fmla="*/ 17923 w 589251"/>
                <a:gd name="connsiteY9" fmla="*/ 184658 h 574041"/>
                <a:gd name="connsiteX10" fmla="*/ 19 w 589251"/>
                <a:gd name="connsiteY10" fmla="*/ 360721 h 574041"/>
                <a:gd name="connsiteX11" fmla="*/ 147166 w 589251"/>
                <a:gd name="connsiteY11" fmla="*/ 509524 h 574041"/>
                <a:gd name="connsiteX0" fmla="*/ 147166 w 589251"/>
                <a:gd name="connsiteY0" fmla="*/ 324866 h 389383"/>
                <a:gd name="connsiteX1" fmla="*/ 279543 w 589251"/>
                <a:gd name="connsiteY1" fmla="*/ 389383 h 389383"/>
                <a:gd name="connsiteX2" fmla="*/ 353287 w 589251"/>
                <a:gd name="connsiteY2" fmla="*/ 326051 h 389383"/>
                <a:gd name="connsiteX3" fmla="*/ 589251 w 589251"/>
                <a:gd name="connsiteY3" fmla="*/ 311952 h 389383"/>
                <a:gd name="connsiteX4" fmla="*/ 479570 w 589251"/>
                <a:gd name="connsiteY4" fmla="*/ 260858 h 389383"/>
                <a:gd name="connsiteX5" fmla="*/ 381187 w 589251"/>
                <a:gd name="connsiteY5" fmla="*/ 227584 h 389383"/>
                <a:gd name="connsiteX6" fmla="*/ 190520 w 589251"/>
                <a:gd name="connsiteY6" fmla="*/ 178222 h 389383"/>
                <a:gd name="connsiteX7" fmla="*/ 114699 w 589251"/>
                <a:gd name="connsiteY7" fmla="*/ 91694 h 389383"/>
                <a:gd name="connsiteX8" fmla="*/ 17923 w 589251"/>
                <a:gd name="connsiteY8" fmla="*/ 0 h 389383"/>
                <a:gd name="connsiteX9" fmla="*/ 19 w 589251"/>
                <a:gd name="connsiteY9" fmla="*/ 176063 h 389383"/>
                <a:gd name="connsiteX10" fmla="*/ 147166 w 589251"/>
                <a:gd name="connsiteY10" fmla="*/ 324866 h 389383"/>
                <a:gd name="connsiteX0" fmla="*/ 147166 w 589251"/>
                <a:gd name="connsiteY0" fmla="*/ 324866 h 389383"/>
                <a:gd name="connsiteX1" fmla="*/ 279543 w 589251"/>
                <a:gd name="connsiteY1" fmla="*/ 389383 h 389383"/>
                <a:gd name="connsiteX2" fmla="*/ 353287 w 589251"/>
                <a:gd name="connsiteY2" fmla="*/ 326051 h 389383"/>
                <a:gd name="connsiteX3" fmla="*/ 425027 w 589251"/>
                <a:gd name="connsiteY3" fmla="*/ 302838 h 389383"/>
                <a:gd name="connsiteX4" fmla="*/ 589251 w 589251"/>
                <a:gd name="connsiteY4" fmla="*/ 311952 h 389383"/>
                <a:gd name="connsiteX5" fmla="*/ 479570 w 589251"/>
                <a:gd name="connsiteY5" fmla="*/ 260858 h 389383"/>
                <a:gd name="connsiteX6" fmla="*/ 381187 w 589251"/>
                <a:gd name="connsiteY6" fmla="*/ 227584 h 389383"/>
                <a:gd name="connsiteX7" fmla="*/ 190520 w 589251"/>
                <a:gd name="connsiteY7" fmla="*/ 178222 h 389383"/>
                <a:gd name="connsiteX8" fmla="*/ 114699 w 589251"/>
                <a:gd name="connsiteY8" fmla="*/ 91694 h 389383"/>
                <a:gd name="connsiteX9" fmla="*/ 17923 w 589251"/>
                <a:gd name="connsiteY9" fmla="*/ 0 h 389383"/>
                <a:gd name="connsiteX10" fmla="*/ 19 w 589251"/>
                <a:gd name="connsiteY10" fmla="*/ 176063 h 389383"/>
                <a:gd name="connsiteX11" fmla="*/ 147166 w 589251"/>
                <a:gd name="connsiteY11" fmla="*/ 324866 h 389383"/>
                <a:gd name="connsiteX0" fmla="*/ 147166 w 589251"/>
                <a:gd name="connsiteY0" fmla="*/ 324866 h 389383"/>
                <a:gd name="connsiteX1" fmla="*/ 279543 w 589251"/>
                <a:gd name="connsiteY1" fmla="*/ 389383 h 389383"/>
                <a:gd name="connsiteX2" fmla="*/ 353287 w 589251"/>
                <a:gd name="connsiteY2" fmla="*/ 326051 h 389383"/>
                <a:gd name="connsiteX3" fmla="*/ 425027 w 589251"/>
                <a:gd name="connsiteY3" fmla="*/ 302838 h 389383"/>
                <a:gd name="connsiteX4" fmla="*/ 589251 w 589251"/>
                <a:gd name="connsiteY4" fmla="*/ 311952 h 389383"/>
                <a:gd name="connsiteX5" fmla="*/ 381187 w 589251"/>
                <a:gd name="connsiteY5" fmla="*/ 227584 h 389383"/>
                <a:gd name="connsiteX6" fmla="*/ 190520 w 589251"/>
                <a:gd name="connsiteY6" fmla="*/ 178222 h 389383"/>
                <a:gd name="connsiteX7" fmla="*/ 114699 w 589251"/>
                <a:gd name="connsiteY7" fmla="*/ 91694 h 389383"/>
                <a:gd name="connsiteX8" fmla="*/ 17923 w 589251"/>
                <a:gd name="connsiteY8" fmla="*/ 0 h 389383"/>
                <a:gd name="connsiteX9" fmla="*/ 19 w 589251"/>
                <a:gd name="connsiteY9" fmla="*/ 176063 h 389383"/>
                <a:gd name="connsiteX10" fmla="*/ 147166 w 589251"/>
                <a:gd name="connsiteY10" fmla="*/ 324866 h 389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251" h="389383">
                  <a:moveTo>
                    <a:pt x="147166" y="324866"/>
                  </a:moveTo>
                  <a:lnTo>
                    <a:pt x="279543" y="389383"/>
                  </a:lnTo>
                  <a:lnTo>
                    <a:pt x="353287" y="326051"/>
                  </a:lnTo>
                  <a:cubicBezTo>
                    <a:pt x="375987" y="324381"/>
                    <a:pt x="402327" y="304508"/>
                    <a:pt x="425027" y="302838"/>
                  </a:cubicBezTo>
                  <a:lnTo>
                    <a:pt x="589251" y="311952"/>
                  </a:lnTo>
                  <a:cubicBezTo>
                    <a:pt x="581944" y="299410"/>
                    <a:pt x="447642" y="249872"/>
                    <a:pt x="381187" y="227584"/>
                  </a:cubicBezTo>
                  <a:lnTo>
                    <a:pt x="190520" y="178222"/>
                  </a:lnTo>
                  <a:lnTo>
                    <a:pt x="114699" y="91694"/>
                  </a:lnTo>
                  <a:lnTo>
                    <a:pt x="17923" y="0"/>
                  </a:lnTo>
                  <a:cubicBezTo>
                    <a:pt x="18629" y="45945"/>
                    <a:pt x="-687" y="130118"/>
                    <a:pt x="19" y="176063"/>
                  </a:cubicBezTo>
                  <a:lnTo>
                    <a:pt x="147166" y="324866"/>
                  </a:lnTo>
                  <a:close/>
                </a:path>
              </a:pathLst>
            </a:custGeom>
            <a:solidFill>
              <a:srgbClr val="FF0000">
                <a:alpha val="3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Tree>
    <p:extLst>
      <p:ext uri="{BB962C8B-B14F-4D97-AF65-F5344CB8AC3E}">
        <p14:creationId xmlns:p14="http://schemas.microsoft.com/office/powerpoint/2010/main" val="1916322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83F1B66-E492-4638-825B-821396D9DCB7}"/>
              </a:ext>
            </a:extLst>
          </p:cNvPr>
          <p:cNvSpPr>
            <a:spLocks noGrp="1"/>
          </p:cNvSpPr>
          <p:nvPr>
            <p:ph type="sldNum" sz="quarter" idx="12"/>
          </p:nvPr>
        </p:nvSpPr>
        <p:spPr/>
        <p:txBody>
          <a:bodyPr/>
          <a:lstStyle/>
          <a:p>
            <a:fld id="{C6678B24-D225-48CB-84C5-697AA65AEC0C}" type="slidenum">
              <a:rPr kumimoji="1" lang="ja-JP" altLang="en-US" smtClean="0"/>
              <a:t>18</a:t>
            </a:fld>
            <a:endParaRPr kumimoji="1" lang="ja-JP" altLang="en-US"/>
          </a:p>
        </p:txBody>
      </p:sp>
      <p:pic>
        <p:nvPicPr>
          <p:cNvPr id="6" name="図 5">
            <a:extLst>
              <a:ext uri="{FF2B5EF4-FFF2-40B4-BE49-F238E27FC236}">
                <a16:creationId xmlns:a16="http://schemas.microsoft.com/office/drawing/2014/main" id="{53FCFC98-75E0-48FD-95D4-4530893F1D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62356" y="1240884"/>
            <a:ext cx="5780958" cy="3952798"/>
          </a:xfrm>
          <a:prstGeom prst="rect">
            <a:avLst/>
          </a:prstGeom>
        </p:spPr>
      </p:pic>
      <p:pic>
        <p:nvPicPr>
          <p:cNvPr id="7" name="図 6">
            <a:extLst>
              <a:ext uri="{FF2B5EF4-FFF2-40B4-BE49-F238E27FC236}">
                <a16:creationId xmlns:a16="http://schemas.microsoft.com/office/drawing/2014/main" id="{BC730D30-5239-4A13-9D19-EE2E0DB79EB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98528" y="1240884"/>
            <a:ext cx="5015951" cy="3952798"/>
          </a:xfrm>
          <a:prstGeom prst="rect">
            <a:avLst/>
          </a:prstGeom>
        </p:spPr>
      </p:pic>
      <p:sp>
        <p:nvSpPr>
          <p:cNvPr id="8" name="矢印: 右 7">
            <a:extLst>
              <a:ext uri="{FF2B5EF4-FFF2-40B4-BE49-F238E27FC236}">
                <a16:creationId xmlns:a16="http://schemas.microsoft.com/office/drawing/2014/main" id="{B1D75EE0-422B-4AD0-A045-17FC99F6B293}"/>
              </a:ext>
            </a:extLst>
          </p:cNvPr>
          <p:cNvSpPr/>
          <p:nvPr/>
        </p:nvSpPr>
        <p:spPr>
          <a:xfrm>
            <a:off x="5572575" y="2652896"/>
            <a:ext cx="431685" cy="932786"/>
          </a:xfrm>
          <a:prstGeom prst="rightArrow">
            <a:avLst>
              <a:gd name="adj1" fmla="val 69826"/>
              <a:gd name="adj2" fmla="val 5000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E421D8A-74CC-4F69-AF17-F1373256AF2F}"/>
              </a:ext>
            </a:extLst>
          </p:cNvPr>
          <p:cNvSpPr txBox="1"/>
          <p:nvPr/>
        </p:nvSpPr>
        <p:spPr>
          <a:xfrm>
            <a:off x="4650708" y="1418097"/>
            <a:ext cx="648000" cy="246221"/>
          </a:xfrm>
          <a:prstGeom prst="rect">
            <a:avLst/>
          </a:prstGeom>
          <a:solidFill>
            <a:schemeClr val="bg1"/>
          </a:solidFill>
          <a:ln w="12700">
            <a:noFill/>
            <a:prstDash val="solid"/>
          </a:ln>
        </p:spPr>
        <p:txBody>
          <a:bodyPr wrap="square" rtlCol="0">
            <a:spAutoFit/>
          </a:bodyPr>
          <a:lstStyle/>
          <a:p>
            <a:pPr algn="ctr"/>
            <a:r>
              <a:rPr lang="ja-JP" altLang="en-US" sz="1000" dirty="0"/>
              <a:t>整備前</a:t>
            </a:r>
            <a:endParaRPr kumimoji="1" lang="en-US" altLang="ja-JP" sz="1000" dirty="0"/>
          </a:p>
        </p:txBody>
      </p:sp>
      <p:sp>
        <p:nvSpPr>
          <p:cNvPr id="10" name="テキスト ボックス 9">
            <a:extLst>
              <a:ext uri="{FF2B5EF4-FFF2-40B4-BE49-F238E27FC236}">
                <a16:creationId xmlns:a16="http://schemas.microsoft.com/office/drawing/2014/main" id="{F1A26783-8190-4E42-BA47-D3AA97D889C5}"/>
              </a:ext>
            </a:extLst>
          </p:cNvPr>
          <p:cNvSpPr txBox="1"/>
          <p:nvPr/>
        </p:nvSpPr>
        <p:spPr>
          <a:xfrm>
            <a:off x="11145472" y="1418097"/>
            <a:ext cx="648000" cy="246221"/>
          </a:xfrm>
          <a:prstGeom prst="rect">
            <a:avLst/>
          </a:prstGeom>
          <a:solidFill>
            <a:schemeClr val="bg1"/>
          </a:solidFill>
          <a:ln w="12700">
            <a:noFill/>
            <a:prstDash val="solid"/>
          </a:ln>
        </p:spPr>
        <p:txBody>
          <a:bodyPr wrap="square" rtlCol="0">
            <a:spAutoFit/>
          </a:bodyPr>
          <a:lstStyle/>
          <a:p>
            <a:pPr algn="ctr"/>
            <a:r>
              <a:rPr lang="ja-JP" altLang="en-US" sz="1000" dirty="0"/>
              <a:t>整備後</a:t>
            </a:r>
            <a:endParaRPr kumimoji="1" lang="en-US" altLang="ja-JP" sz="1000" dirty="0"/>
          </a:p>
        </p:txBody>
      </p:sp>
      <p:sp>
        <p:nvSpPr>
          <p:cNvPr id="11" name="四角形: 角を丸くする 10">
            <a:extLst>
              <a:ext uri="{FF2B5EF4-FFF2-40B4-BE49-F238E27FC236}">
                <a16:creationId xmlns:a16="http://schemas.microsoft.com/office/drawing/2014/main" id="{E88E891F-2C10-45B7-B96C-D671F3D952AE}"/>
              </a:ext>
            </a:extLst>
          </p:cNvPr>
          <p:cNvSpPr/>
          <p:nvPr/>
        </p:nvSpPr>
        <p:spPr>
          <a:xfrm>
            <a:off x="569481" y="452574"/>
            <a:ext cx="3340746"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高山地区</a:t>
            </a:r>
          </a:p>
        </p:txBody>
      </p:sp>
      <p:pic>
        <p:nvPicPr>
          <p:cNvPr id="12" name="図 11">
            <a:extLst>
              <a:ext uri="{FF2B5EF4-FFF2-40B4-BE49-F238E27FC236}">
                <a16:creationId xmlns:a16="http://schemas.microsoft.com/office/drawing/2014/main" id="{8E342B9A-FE85-4D2E-9409-2CDA0F89F76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788417" y="4140580"/>
            <a:ext cx="3061699" cy="2106203"/>
          </a:xfrm>
          <a:prstGeom prst="roundRect">
            <a:avLst>
              <a:gd name="adj" fmla="val 14448"/>
            </a:avLst>
          </a:prstGeom>
          <a:solidFill>
            <a:srgbClr val="FFFFFF">
              <a:shade val="85000"/>
            </a:srgbClr>
          </a:solidFill>
          <a:ln>
            <a:noFill/>
          </a:ln>
          <a:effectLst/>
        </p:spPr>
      </p:pic>
    </p:spTree>
    <p:extLst>
      <p:ext uri="{BB962C8B-B14F-4D97-AF65-F5344CB8AC3E}">
        <p14:creationId xmlns:p14="http://schemas.microsoft.com/office/powerpoint/2010/main" val="260707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8675354" cy="523220"/>
          </a:xfrm>
          <a:prstGeom prst="rect">
            <a:avLst/>
          </a:prstGeom>
          <a:noFill/>
        </p:spPr>
        <p:txBody>
          <a:bodyPr wrap="square" rtlCol="0">
            <a:spAutoFit/>
          </a:bodyPr>
          <a:lstStyle/>
          <a:p>
            <a:r>
              <a:rPr kumimoji="1" lang="ja-JP" altLang="en-US" sz="2800" dirty="0"/>
              <a:t>（４）　成長と持続を支える生産基盤の整備</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6" y="1107231"/>
            <a:ext cx="8425566" cy="461665"/>
          </a:xfrm>
          <a:prstGeom prst="rect">
            <a:avLst/>
          </a:prstGeom>
          <a:noFill/>
          <a:ln>
            <a:noFill/>
          </a:ln>
        </p:spPr>
        <p:txBody>
          <a:bodyPr wrap="square" rtlCol="0">
            <a:spAutoFit/>
          </a:bodyPr>
          <a:lstStyle/>
          <a:p>
            <a:r>
              <a:rPr kumimoji="1" lang="ja-JP" altLang="en-US" sz="2400" dirty="0"/>
              <a:t>◆取組による効果・新たな指標検討</a:t>
            </a:r>
          </a:p>
        </p:txBody>
      </p:sp>
      <p:sp>
        <p:nvSpPr>
          <p:cNvPr id="7" name="テキスト ボックス 6">
            <a:extLst>
              <a:ext uri="{FF2B5EF4-FFF2-40B4-BE49-F238E27FC236}">
                <a16:creationId xmlns:a16="http://schemas.microsoft.com/office/drawing/2014/main" id="{FAE0D8A3-3F42-4F6C-B213-06186D538F09}"/>
              </a:ext>
            </a:extLst>
          </p:cNvPr>
          <p:cNvSpPr txBox="1"/>
          <p:nvPr/>
        </p:nvSpPr>
        <p:spPr>
          <a:xfrm>
            <a:off x="389640" y="1832163"/>
            <a:ext cx="11412718"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○基盤整備による効果</a:t>
            </a:r>
            <a:endParaRPr kumimoji="1" lang="en-US" altLang="ja-JP" sz="2000" b="1"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800" b="1"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a:t>
            </a:r>
            <a:r>
              <a:rPr kumimoji="1" lang="en-US" altLang="ja-JP"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56ha</a:t>
            </a:r>
            <a:r>
              <a:rPr kumimoji="1" lang="ja-JP" altLang="en-US"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の基盤整備（５地区）により生産額増</a:t>
            </a:r>
            <a:r>
              <a:rPr kumimoji="1" lang="en-US" altLang="ja-JP" sz="2000" b="0" i="0" u="none" strike="noStrike" kern="1200" cap="none" spc="0" normalizeH="0" baseline="3000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a:t>
            </a:r>
            <a:r>
              <a:rPr kumimoji="1" lang="ja-JP" altLang="en-US" sz="2000" b="0" i="0" u="none" strike="noStrike" kern="1200" cap="none" spc="0" normalizeH="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　　　　　  　　　　　　　　　　　　</a:t>
            </a:r>
            <a:r>
              <a:rPr kumimoji="1" lang="en-US" altLang="ja-JP" sz="1200" b="0" i="0" u="none" strike="noStrike" kern="1200" cap="none" spc="0" normalizeH="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a:t>
            </a:r>
            <a:r>
              <a:rPr kumimoji="1" lang="ja-JP" altLang="en-US" sz="1200" b="0" i="0" u="none" strike="noStrike" kern="1200" cap="none" spc="0" normalizeH="0" baseline="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rPr>
              <a:t>事業計画書及び生産者からのヒアリングにより算出</a:t>
            </a:r>
            <a:endParaRPr kumimoji="1" lang="en-US" altLang="ja-JP" sz="2000" b="0" i="0" u="none" strike="noStrike" kern="1200" cap="none" spc="0" normalizeH="0" noProof="0" dirty="0">
              <a:ln>
                <a:noFill/>
              </a:ln>
              <a:solidFill>
                <a:prstClr val="black">
                  <a:lumMod val="75000"/>
                  <a:lumOff val="25000"/>
                </a:prstClr>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97D8A857-BE58-4333-B854-829F771D2D14}"/>
              </a:ext>
            </a:extLst>
          </p:cNvPr>
          <p:cNvSpPr>
            <a:spLocks noGrp="1"/>
          </p:cNvSpPr>
          <p:nvPr>
            <p:ph type="sldNum" sz="quarter" idx="12"/>
          </p:nvPr>
        </p:nvSpPr>
        <p:spPr/>
        <p:txBody>
          <a:bodyPr/>
          <a:lstStyle/>
          <a:p>
            <a:fld id="{C6678B24-D225-48CB-84C5-697AA65AEC0C}" type="slidenum">
              <a:rPr kumimoji="1" lang="ja-JP" altLang="en-US" smtClean="0"/>
              <a:t>19</a:t>
            </a:fld>
            <a:endParaRPr kumimoji="1" lang="ja-JP" altLang="en-US"/>
          </a:p>
        </p:txBody>
      </p:sp>
      <p:sp>
        <p:nvSpPr>
          <p:cNvPr id="14" name="テキスト ボックス 13">
            <a:extLst>
              <a:ext uri="{FF2B5EF4-FFF2-40B4-BE49-F238E27FC236}">
                <a16:creationId xmlns:a16="http://schemas.microsoft.com/office/drawing/2014/main" id="{02934E57-F435-4FC2-876A-5A26D1A70323}"/>
              </a:ext>
            </a:extLst>
          </p:cNvPr>
          <p:cNvSpPr txBox="1"/>
          <p:nvPr/>
        </p:nvSpPr>
        <p:spPr>
          <a:xfrm>
            <a:off x="535055" y="5603232"/>
            <a:ext cx="11267303" cy="830997"/>
          </a:xfrm>
          <a:prstGeom prst="rect">
            <a:avLst/>
          </a:prstGeom>
          <a:noFill/>
          <a:ln w="25400" cmpd="dbl">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整備農地での営農状況を調査し、整備後の生産額増加を算出。</a:t>
            </a: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地区全域で</a:t>
            </a:r>
            <a:r>
              <a:rPr kumimoji="1" lang="ja-JP" altLang="en-US" sz="24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整備が完了した地区では、生産額の増加が確認できた</a:t>
            </a: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endParaRPr kumimoji="1" lang="en-US" altLang="ja-JP" sz="24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graphicFrame>
        <p:nvGraphicFramePr>
          <p:cNvPr id="13" name="表 8">
            <a:extLst>
              <a:ext uri="{FF2B5EF4-FFF2-40B4-BE49-F238E27FC236}">
                <a16:creationId xmlns:a16="http://schemas.microsoft.com/office/drawing/2014/main" id="{990DAA4E-AB0C-4875-B678-B2020A6074FC}"/>
              </a:ext>
            </a:extLst>
          </p:cNvPr>
          <p:cNvGraphicFramePr>
            <a:graphicFrameLocks noGrp="1"/>
          </p:cNvGraphicFramePr>
          <p:nvPr/>
        </p:nvGraphicFramePr>
        <p:xfrm>
          <a:off x="412146" y="2695782"/>
          <a:ext cx="11444232" cy="2498160"/>
        </p:xfrm>
        <a:graphic>
          <a:graphicData uri="http://schemas.openxmlformats.org/drawingml/2006/table">
            <a:tbl>
              <a:tblPr firstRow="1" bandRow="1">
                <a:tableStyleId>{5C22544A-7EE6-4342-B048-85BDC9FD1C3A}</a:tableStyleId>
              </a:tblPr>
              <a:tblGrid>
                <a:gridCol w="1202771">
                  <a:extLst>
                    <a:ext uri="{9D8B030D-6E8A-4147-A177-3AD203B41FA5}">
                      <a16:colId xmlns:a16="http://schemas.microsoft.com/office/drawing/2014/main" val="3864943112"/>
                    </a:ext>
                  </a:extLst>
                </a:gridCol>
                <a:gridCol w="695929">
                  <a:extLst>
                    <a:ext uri="{9D8B030D-6E8A-4147-A177-3AD203B41FA5}">
                      <a16:colId xmlns:a16="http://schemas.microsoft.com/office/drawing/2014/main" val="1649816747"/>
                    </a:ext>
                  </a:extLst>
                </a:gridCol>
                <a:gridCol w="966360">
                  <a:extLst>
                    <a:ext uri="{9D8B030D-6E8A-4147-A177-3AD203B41FA5}">
                      <a16:colId xmlns:a16="http://schemas.microsoft.com/office/drawing/2014/main" val="2381849627"/>
                    </a:ext>
                  </a:extLst>
                </a:gridCol>
                <a:gridCol w="961457">
                  <a:extLst>
                    <a:ext uri="{9D8B030D-6E8A-4147-A177-3AD203B41FA5}">
                      <a16:colId xmlns:a16="http://schemas.microsoft.com/office/drawing/2014/main" val="3504055638"/>
                    </a:ext>
                  </a:extLst>
                </a:gridCol>
                <a:gridCol w="2085855">
                  <a:extLst>
                    <a:ext uri="{9D8B030D-6E8A-4147-A177-3AD203B41FA5}">
                      <a16:colId xmlns:a16="http://schemas.microsoft.com/office/drawing/2014/main" val="1832714089"/>
                    </a:ext>
                  </a:extLst>
                </a:gridCol>
                <a:gridCol w="1265064">
                  <a:extLst>
                    <a:ext uri="{9D8B030D-6E8A-4147-A177-3AD203B41FA5}">
                      <a16:colId xmlns:a16="http://schemas.microsoft.com/office/drawing/2014/main" val="3181915411"/>
                    </a:ext>
                  </a:extLst>
                </a:gridCol>
                <a:gridCol w="1390031">
                  <a:extLst>
                    <a:ext uri="{9D8B030D-6E8A-4147-A177-3AD203B41FA5}">
                      <a16:colId xmlns:a16="http://schemas.microsoft.com/office/drawing/2014/main" val="320352481"/>
                    </a:ext>
                  </a:extLst>
                </a:gridCol>
                <a:gridCol w="1387012">
                  <a:extLst>
                    <a:ext uri="{9D8B030D-6E8A-4147-A177-3AD203B41FA5}">
                      <a16:colId xmlns:a16="http://schemas.microsoft.com/office/drawing/2014/main" val="373079866"/>
                    </a:ext>
                  </a:extLst>
                </a:gridCol>
                <a:gridCol w="1489753">
                  <a:extLst>
                    <a:ext uri="{9D8B030D-6E8A-4147-A177-3AD203B41FA5}">
                      <a16:colId xmlns:a16="http://schemas.microsoft.com/office/drawing/2014/main" val="2543315566"/>
                    </a:ext>
                  </a:extLst>
                </a:gridCol>
              </a:tblGrid>
              <a:tr h="187086">
                <a:tc>
                  <a:txBody>
                    <a:bodyPr/>
                    <a:lstStyle/>
                    <a:p>
                      <a:pPr algn="ctr"/>
                      <a:r>
                        <a:rPr kumimoji="1" lang="ja-JP" altLang="en-US" sz="1400" dirty="0">
                          <a:solidFill>
                            <a:schemeClr val="tx1"/>
                          </a:solidFill>
                        </a:rPr>
                        <a:t>地区名</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面積</a:t>
                      </a:r>
                      <a:endParaRPr kumimoji="1" lang="en-US" altLang="ja-JP" sz="14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a:t>
                      </a:r>
                      <a:r>
                        <a:rPr kumimoji="1" lang="en-US" altLang="ja-JP" sz="1400" dirty="0">
                          <a:solidFill>
                            <a:schemeClr val="tx1"/>
                          </a:solidFill>
                        </a:rPr>
                        <a:t>ha</a:t>
                      </a:r>
                      <a:r>
                        <a:rPr kumimoji="1" lang="ja-JP" altLang="en-US" sz="1400" dirty="0">
                          <a:solidFill>
                            <a:schemeClr val="tx1"/>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整備済</a:t>
                      </a:r>
                      <a:endParaRPr kumimoji="1" lang="en-US" altLang="ja-JP" sz="14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面積（</a:t>
                      </a:r>
                      <a:r>
                        <a:rPr kumimoji="1" lang="en-US" altLang="ja-JP" sz="1400" dirty="0">
                          <a:solidFill>
                            <a:schemeClr val="tx1"/>
                          </a:solidFill>
                        </a:rPr>
                        <a:t>ha</a:t>
                      </a:r>
                      <a:r>
                        <a:rPr kumimoji="1" lang="ja-JP" altLang="en-US" sz="1400" dirty="0">
                          <a:solidFill>
                            <a:schemeClr val="tx1"/>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作付面積</a:t>
                      </a:r>
                      <a:r>
                        <a:rPr kumimoji="1" lang="en-US" altLang="ja-JP" sz="1400" dirty="0">
                          <a:solidFill>
                            <a:schemeClr val="tx1"/>
                          </a:solidFill>
                        </a:rPr>
                        <a:t>(ha)</a:t>
                      </a:r>
                      <a:endParaRPr kumimoji="1" lang="ja-JP" alt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主要転換作物</a:t>
                      </a:r>
                    </a:p>
                  </a:txBody>
                  <a:tcPr anchor="ctr"/>
                </a:tc>
                <a:tc>
                  <a:txBody>
                    <a:bodyPr/>
                    <a:lstStyle/>
                    <a:p>
                      <a:pPr algn="ctr"/>
                      <a:r>
                        <a:rPr kumimoji="1" lang="ja-JP" altLang="en-US" sz="1400" dirty="0">
                          <a:solidFill>
                            <a:schemeClr val="tx1"/>
                          </a:solidFill>
                        </a:rPr>
                        <a:t>整備前生産額</a:t>
                      </a:r>
                      <a:endParaRPr kumimoji="1" lang="en-US" altLang="ja-JP" sz="1400" dirty="0">
                        <a:solidFill>
                          <a:schemeClr val="tx1"/>
                        </a:solidFill>
                      </a:endParaRPr>
                    </a:p>
                    <a:p>
                      <a:pPr algn="ctr"/>
                      <a:r>
                        <a:rPr kumimoji="1" lang="ja-JP" altLang="en-US" sz="1400" dirty="0">
                          <a:solidFill>
                            <a:schemeClr val="tx1"/>
                          </a:solidFill>
                        </a:rPr>
                        <a:t>（千円）</a:t>
                      </a:r>
                    </a:p>
                  </a:txBody>
                  <a:tcPr anchor="ctr"/>
                </a:tc>
                <a:tc>
                  <a:txBody>
                    <a:bodyPr/>
                    <a:lstStyle/>
                    <a:p>
                      <a:pPr algn="ctr"/>
                      <a:r>
                        <a:rPr kumimoji="1" lang="ja-JP" altLang="en-US" sz="1400" dirty="0">
                          <a:solidFill>
                            <a:schemeClr val="tx1"/>
                          </a:solidFill>
                        </a:rPr>
                        <a:t>整備後目標</a:t>
                      </a:r>
                      <a:endParaRPr kumimoji="1" lang="en-US" altLang="ja-JP" sz="1400" dirty="0">
                        <a:solidFill>
                          <a:schemeClr val="tx1"/>
                        </a:solidFill>
                      </a:endParaRPr>
                    </a:p>
                    <a:p>
                      <a:pPr algn="ctr"/>
                      <a:r>
                        <a:rPr kumimoji="1" lang="ja-JP" altLang="en-US" sz="1400" dirty="0">
                          <a:solidFill>
                            <a:schemeClr val="tx1"/>
                          </a:solidFill>
                        </a:rPr>
                        <a:t>生産額（千円）</a:t>
                      </a:r>
                      <a:endParaRPr kumimoji="1" lang="en-US" altLang="ja-JP" sz="1400" dirty="0">
                        <a:solidFill>
                          <a:schemeClr val="tx1"/>
                        </a:solidFill>
                      </a:endParaRPr>
                    </a:p>
                  </a:txBody>
                  <a:tcPr anchor="ctr"/>
                </a:tc>
                <a:tc>
                  <a:txBody>
                    <a:bodyPr/>
                    <a:lstStyle/>
                    <a:p>
                      <a:pPr algn="ctr"/>
                      <a:r>
                        <a:rPr kumimoji="1" lang="ja-JP" altLang="en-US" sz="1400" dirty="0">
                          <a:solidFill>
                            <a:schemeClr val="tx1"/>
                          </a:solidFill>
                        </a:rPr>
                        <a:t>整備後実績</a:t>
                      </a:r>
                      <a:endParaRPr kumimoji="1" lang="en-US" altLang="ja-JP" sz="1400" dirty="0">
                        <a:solidFill>
                          <a:schemeClr val="tx1"/>
                        </a:solidFill>
                      </a:endParaRPr>
                    </a:p>
                    <a:p>
                      <a:pPr algn="ctr"/>
                      <a:r>
                        <a:rPr kumimoji="1" lang="ja-JP" altLang="en-US" sz="1400" dirty="0">
                          <a:solidFill>
                            <a:schemeClr val="tx1"/>
                          </a:solidFill>
                        </a:rPr>
                        <a:t>生産額（千円）</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面積当たり増加額（千円</a:t>
                      </a:r>
                      <a:r>
                        <a:rPr kumimoji="1" lang="en-US" altLang="ja-JP" sz="1400" dirty="0">
                          <a:solidFill>
                            <a:schemeClr val="tx1"/>
                          </a:solidFill>
                        </a:rPr>
                        <a:t>/ha</a:t>
                      </a:r>
                      <a:r>
                        <a:rPr kumimoji="1" lang="ja-JP" altLang="en-US" sz="1400" dirty="0">
                          <a:solidFill>
                            <a:schemeClr val="tx1"/>
                          </a:solidFill>
                        </a:rPr>
                        <a:t>）</a:t>
                      </a:r>
                    </a:p>
                  </a:txBody>
                  <a:tcPr anchor="ctr"/>
                </a:tc>
                <a:extLst>
                  <a:ext uri="{0D108BD9-81ED-4DB2-BD59-A6C34878D82A}">
                    <a16:rowId xmlns:a16="http://schemas.microsoft.com/office/drawing/2014/main" val="3376575063"/>
                  </a:ext>
                </a:extLst>
              </a:tr>
              <a:tr h="396000">
                <a:tc>
                  <a:txBody>
                    <a:bodyPr/>
                    <a:lstStyle/>
                    <a:p>
                      <a:pPr algn="ctr"/>
                      <a:r>
                        <a:rPr kumimoji="1" lang="ja-JP" altLang="en-US" sz="1600" dirty="0"/>
                        <a:t>岸和田丘陵</a:t>
                      </a:r>
                    </a:p>
                  </a:txBody>
                  <a:tcPr anchor="ctr"/>
                </a:tc>
                <a:tc>
                  <a:txBody>
                    <a:bodyPr/>
                    <a:lstStyle/>
                    <a:p>
                      <a:pPr algn="ctr"/>
                      <a:r>
                        <a:rPr kumimoji="1" lang="en-US" altLang="ja-JP" dirty="0"/>
                        <a:t>13.0</a:t>
                      </a:r>
                      <a:endParaRPr kumimoji="1" lang="ja-JP" altLang="en-US" dirty="0"/>
                    </a:p>
                  </a:txBody>
                  <a:tcPr/>
                </a:tc>
                <a:tc>
                  <a:txBody>
                    <a:bodyPr/>
                    <a:lstStyle/>
                    <a:p>
                      <a:pPr algn="ctr"/>
                      <a:r>
                        <a:rPr kumimoji="1" lang="en-US" altLang="ja-JP" dirty="0"/>
                        <a:t>13.0</a:t>
                      </a:r>
                      <a:endParaRPr kumimoji="1" lang="ja-JP" altLang="en-US" dirty="0"/>
                    </a:p>
                  </a:txBody>
                  <a:tcPr/>
                </a:tc>
                <a:tc>
                  <a:txBody>
                    <a:bodyPr/>
                    <a:lstStyle/>
                    <a:p>
                      <a:pPr algn="ctr"/>
                      <a:r>
                        <a:rPr kumimoji="1" lang="en-US" altLang="ja-JP" dirty="0">
                          <a:solidFill>
                            <a:schemeClr val="tx1"/>
                          </a:solidFill>
                        </a:rPr>
                        <a:t>6.2</a:t>
                      </a:r>
                      <a:endParaRPr kumimoji="1" lang="ja-JP" altLang="en-US" dirty="0">
                        <a:solidFill>
                          <a:schemeClr val="tx1"/>
                        </a:solidFill>
                      </a:endParaRPr>
                    </a:p>
                  </a:txBody>
                  <a:tcPr/>
                </a:tc>
                <a:tc>
                  <a:txBody>
                    <a:bodyPr/>
                    <a:lstStyle/>
                    <a:p>
                      <a:pPr algn="ctr"/>
                      <a:r>
                        <a:rPr kumimoji="1" lang="ja-JP" altLang="en-US" dirty="0">
                          <a:solidFill>
                            <a:schemeClr val="tx1"/>
                          </a:solidFill>
                        </a:rPr>
                        <a:t>水なす、きくな</a:t>
                      </a:r>
                    </a:p>
                  </a:txBody>
                  <a:tcPr/>
                </a:tc>
                <a:tc>
                  <a:txBody>
                    <a:bodyPr/>
                    <a:lstStyle/>
                    <a:p>
                      <a:pPr algn="ctr"/>
                      <a:r>
                        <a:rPr kumimoji="1" lang="en-US" altLang="ja-JP" dirty="0">
                          <a:solidFill>
                            <a:schemeClr val="tx1"/>
                          </a:solidFill>
                        </a:rPr>
                        <a:t>82,362</a:t>
                      </a:r>
                    </a:p>
                  </a:txBody>
                  <a:tcPr anchor="ctr"/>
                </a:tc>
                <a:tc>
                  <a:txBody>
                    <a:bodyPr/>
                    <a:lstStyle/>
                    <a:p>
                      <a:pPr algn="ctr"/>
                      <a:r>
                        <a:rPr kumimoji="1" lang="en-US" altLang="ja-JP" dirty="0">
                          <a:solidFill>
                            <a:schemeClr val="tx1"/>
                          </a:solidFill>
                        </a:rPr>
                        <a:t>321,625</a:t>
                      </a:r>
                      <a:endParaRPr kumimoji="1" lang="ja-JP" altLang="en-US" dirty="0">
                        <a:solidFill>
                          <a:schemeClr val="tx1"/>
                        </a:solidFill>
                      </a:endParaRPr>
                    </a:p>
                  </a:txBody>
                  <a:tcPr anchor="ctr"/>
                </a:tc>
                <a:tc>
                  <a:txBody>
                    <a:bodyPr/>
                    <a:lstStyle/>
                    <a:p>
                      <a:pPr algn="ctr"/>
                      <a:r>
                        <a:rPr kumimoji="1" lang="en-US" altLang="ja-JP" dirty="0">
                          <a:solidFill>
                            <a:schemeClr val="tx1"/>
                          </a:solidFill>
                        </a:rPr>
                        <a:t>217,354</a:t>
                      </a:r>
                      <a:endParaRPr kumimoji="1" lang="ja-JP" altLang="en-US" dirty="0">
                        <a:solidFill>
                          <a:schemeClr val="tx1"/>
                        </a:solidFill>
                      </a:endParaRPr>
                    </a:p>
                  </a:txBody>
                  <a:tcPr anchor="ctr"/>
                </a:tc>
                <a:tc>
                  <a:txBody>
                    <a:bodyPr/>
                    <a:lstStyle/>
                    <a:p>
                      <a:pPr algn="ctr"/>
                      <a:r>
                        <a:rPr kumimoji="1" lang="en-US" altLang="ja-JP" dirty="0">
                          <a:solidFill>
                            <a:schemeClr val="tx1"/>
                          </a:solidFill>
                        </a:rPr>
                        <a:t>10,384</a:t>
                      </a:r>
                      <a:endParaRPr kumimoji="1" lang="ja-JP" altLang="en-US" dirty="0">
                        <a:solidFill>
                          <a:schemeClr val="tx1"/>
                        </a:solidFill>
                      </a:endParaRPr>
                    </a:p>
                  </a:txBody>
                  <a:tcPr anchor="ctr"/>
                </a:tc>
                <a:extLst>
                  <a:ext uri="{0D108BD9-81ED-4DB2-BD59-A6C34878D82A}">
                    <a16:rowId xmlns:a16="http://schemas.microsoft.com/office/drawing/2014/main" val="3002673264"/>
                  </a:ext>
                </a:extLst>
              </a:tr>
              <a:tr h="396000">
                <a:tc>
                  <a:txBody>
                    <a:bodyPr/>
                    <a:lstStyle/>
                    <a:p>
                      <a:pPr algn="ctr"/>
                      <a:r>
                        <a:rPr kumimoji="1" lang="ja-JP" altLang="en-US" sz="1600" dirty="0"/>
                        <a:t>牧</a:t>
                      </a:r>
                    </a:p>
                  </a:txBody>
                  <a:tcPr anchor="ctr"/>
                </a:tc>
                <a:tc>
                  <a:txBody>
                    <a:bodyPr/>
                    <a:lstStyle/>
                    <a:p>
                      <a:pPr algn="ctr"/>
                      <a:r>
                        <a:rPr kumimoji="1" lang="en-US" altLang="ja-JP" dirty="0"/>
                        <a:t>16.8</a:t>
                      </a:r>
                      <a:endParaRPr kumimoji="1" lang="ja-JP" altLang="en-US" dirty="0"/>
                    </a:p>
                  </a:txBody>
                  <a:tcPr/>
                </a:tc>
                <a:tc>
                  <a:txBody>
                    <a:bodyPr/>
                    <a:lstStyle/>
                    <a:p>
                      <a:pPr algn="ctr"/>
                      <a:r>
                        <a:rPr kumimoji="1" lang="en-US" altLang="ja-JP" dirty="0"/>
                        <a:t>5.0</a:t>
                      </a:r>
                      <a:endParaRPr kumimoji="1" lang="ja-JP" altLang="en-US" dirty="0"/>
                    </a:p>
                  </a:txBody>
                  <a:tcPr/>
                </a:tc>
                <a:tc>
                  <a:txBody>
                    <a:bodyPr/>
                    <a:lstStyle/>
                    <a:p>
                      <a:pPr algn="ctr"/>
                      <a:r>
                        <a:rPr kumimoji="1" lang="en-US" altLang="ja-JP" dirty="0">
                          <a:solidFill>
                            <a:schemeClr val="tx1"/>
                          </a:solidFill>
                        </a:rPr>
                        <a:t>5.0</a:t>
                      </a:r>
                      <a:endParaRPr kumimoji="1" lang="ja-JP" altLang="en-US" dirty="0">
                        <a:solidFill>
                          <a:schemeClr val="tx1"/>
                        </a:solidFill>
                      </a:endParaRPr>
                    </a:p>
                  </a:txBody>
                  <a:tcPr/>
                </a:tc>
                <a:tc>
                  <a:txBody>
                    <a:bodyPr/>
                    <a:lstStyle/>
                    <a:p>
                      <a:pPr algn="ctr"/>
                      <a:r>
                        <a:rPr kumimoji="1" lang="ja-JP" altLang="en-US" dirty="0">
                          <a:solidFill>
                            <a:schemeClr val="tx1"/>
                          </a:solidFill>
                        </a:rPr>
                        <a:t>ねぎ、きくな</a:t>
                      </a:r>
                    </a:p>
                  </a:txBody>
                  <a:tcPr/>
                </a:tc>
                <a:tc>
                  <a:txBody>
                    <a:bodyPr/>
                    <a:lstStyle/>
                    <a:p>
                      <a:pPr algn="ctr"/>
                      <a:r>
                        <a:rPr kumimoji="1" lang="en-US" altLang="ja-JP" dirty="0">
                          <a:solidFill>
                            <a:schemeClr val="tx1"/>
                          </a:solidFill>
                        </a:rPr>
                        <a:t>7,172</a:t>
                      </a:r>
                      <a:endParaRPr kumimoji="1" lang="ja-JP" altLang="en-US" dirty="0">
                        <a:solidFill>
                          <a:schemeClr val="tx1"/>
                        </a:solidFill>
                      </a:endParaRPr>
                    </a:p>
                  </a:txBody>
                  <a:tcPr anchor="ctr"/>
                </a:tc>
                <a:tc>
                  <a:txBody>
                    <a:bodyPr/>
                    <a:lstStyle/>
                    <a:p>
                      <a:pPr algn="ctr"/>
                      <a:r>
                        <a:rPr kumimoji="1" lang="en-US" altLang="ja-JP" dirty="0">
                          <a:solidFill>
                            <a:schemeClr val="tx1"/>
                          </a:solidFill>
                        </a:rPr>
                        <a:t>22,207</a:t>
                      </a:r>
                      <a:endParaRPr kumimoji="1" lang="ja-JP" altLang="en-US" dirty="0">
                        <a:solidFill>
                          <a:schemeClr val="tx1"/>
                        </a:solidFill>
                      </a:endParaRPr>
                    </a:p>
                  </a:txBody>
                  <a:tcPr anchor="ctr"/>
                </a:tc>
                <a:tc>
                  <a:txBody>
                    <a:bodyPr/>
                    <a:lstStyle/>
                    <a:p>
                      <a:pPr algn="ctr"/>
                      <a:r>
                        <a:rPr kumimoji="1" lang="en-US" altLang="ja-JP" dirty="0">
                          <a:solidFill>
                            <a:schemeClr val="tx1"/>
                          </a:solidFill>
                        </a:rPr>
                        <a:t>8,413</a:t>
                      </a:r>
                      <a:endParaRPr kumimoji="1" lang="ja-JP" altLang="en-US" dirty="0">
                        <a:solidFill>
                          <a:schemeClr val="tx1"/>
                        </a:solidFill>
                      </a:endParaRPr>
                    </a:p>
                  </a:txBody>
                  <a:tcPr anchor="ctr"/>
                </a:tc>
                <a:tc>
                  <a:txBody>
                    <a:bodyPr/>
                    <a:lstStyle/>
                    <a:p>
                      <a:pPr algn="ctr"/>
                      <a:r>
                        <a:rPr kumimoji="1" lang="en-US" altLang="ja-JP" dirty="0">
                          <a:solidFill>
                            <a:schemeClr val="tx1"/>
                          </a:solidFill>
                        </a:rPr>
                        <a:t>248</a:t>
                      </a:r>
                      <a:endParaRPr kumimoji="1" lang="ja-JP" altLang="en-US" dirty="0">
                        <a:solidFill>
                          <a:schemeClr val="tx1"/>
                        </a:solidFill>
                      </a:endParaRPr>
                    </a:p>
                  </a:txBody>
                  <a:tcPr anchor="ctr"/>
                </a:tc>
                <a:extLst>
                  <a:ext uri="{0D108BD9-81ED-4DB2-BD59-A6C34878D82A}">
                    <a16:rowId xmlns:a16="http://schemas.microsoft.com/office/drawing/2014/main" val="3871719879"/>
                  </a:ext>
                </a:extLst>
              </a:tr>
              <a:tr h="396000">
                <a:tc>
                  <a:txBody>
                    <a:bodyPr/>
                    <a:lstStyle/>
                    <a:p>
                      <a:pPr algn="ctr"/>
                      <a:r>
                        <a:rPr kumimoji="1" lang="ja-JP" altLang="en-US" sz="1600" dirty="0"/>
                        <a:t>伏見堂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11.1</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solidFill>
                            <a:schemeClr val="tx1"/>
                          </a:solidFill>
                        </a:rPr>
                        <a:t>10.9</a:t>
                      </a:r>
                      <a:endParaRPr kumimoji="1" lang="ja-JP" altLang="en-US"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solidFill>
                            <a:schemeClr val="tx1"/>
                          </a:solidFill>
                        </a:rPr>
                        <a:t>6.2</a:t>
                      </a:r>
                      <a:endParaRPr kumimoji="1" lang="ja-JP" altLang="en-US"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ねぎ、レタス</a:t>
                      </a:r>
                    </a:p>
                  </a:txBody>
                  <a:tcPr/>
                </a:tc>
                <a:tc>
                  <a:txBody>
                    <a:bodyPr/>
                    <a:lstStyle/>
                    <a:p>
                      <a:pPr algn="ctr"/>
                      <a:r>
                        <a:rPr kumimoji="1" lang="en-US" altLang="ja-JP" dirty="0">
                          <a:solidFill>
                            <a:schemeClr val="tx1"/>
                          </a:solidFill>
                        </a:rPr>
                        <a:t>45,357</a:t>
                      </a:r>
                      <a:endParaRPr kumimoji="1" lang="ja-JP" altLang="en-US" dirty="0">
                        <a:solidFill>
                          <a:schemeClr val="tx1"/>
                        </a:solidFill>
                      </a:endParaRPr>
                    </a:p>
                  </a:txBody>
                  <a:tcPr anchor="ctr"/>
                </a:tc>
                <a:tc>
                  <a:txBody>
                    <a:bodyPr/>
                    <a:lstStyle/>
                    <a:p>
                      <a:pPr algn="ctr"/>
                      <a:r>
                        <a:rPr kumimoji="1" lang="en-US" altLang="ja-JP" dirty="0">
                          <a:solidFill>
                            <a:schemeClr val="tx1"/>
                          </a:solidFill>
                        </a:rPr>
                        <a:t>242,984</a:t>
                      </a:r>
                      <a:endParaRPr kumimoji="1" lang="ja-JP" altLang="en-US" dirty="0">
                        <a:solidFill>
                          <a:schemeClr val="tx1"/>
                        </a:solidFill>
                      </a:endParaRPr>
                    </a:p>
                  </a:txBody>
                  <a:tcPr anchor="ctr"/>
                </a:tc>
                <a:tc>
                  <a:txBody>
                    <a:bodyPr/>
                    <a:lstStyle/>
                    <a:p>
                      <a:pPr algn="ctr"/>
                      <a:r>
                        <a:rPr kumimoji="1" lang="en-US" altLang="ja-JP" dirty="0">
                          <a:solidFill>
                            <a:schemeClr val="tx1"/>
                          </a:solidFill>
                        </a:rPr>
                        <a:t>169,196</a:t>
                      </a:r>
                      <a:endParaRPr kumimoji="1" lang="ja-JP" altLang="en-US" dirty="0">
                        <a:solidFill>
                          <a:schemeClr val="tx1"/>
                        </a:solidFill>
                      </a:endParaRPr>
                    </a:p>
                  </a:txBody>
                  <a:tcPr anchor="ctr"/>
                </a:tc>
                <a:tc>
                  <a:txBody>
                    <a:bodyPr/>
                    <a:lstStyle/>
                    <a:p>
                      <a:pPr algn="ctr"/>
                      <a:r>
                        <a:rPr kumimoji="1" lang="en-US" altLang="ja-JP" dirty="0">
                          <a:solidFill>
                            <a:schemeClr val="tx1"/>
                          </a:solidFill>
                        </a:rPr>
                        <a:t>11,361</a:t>
                      </a:r>
                      <a:endParaRPr kumimoji="1" lang="ja-JP" altLang="en-US" dirty="0">
                        <a:solidFill>
                          <a:schemeClr val="tx1"/>
                        </a:solidFill>
                      </a:endParaRPr>
                    </a:p>
                  </a:txBody>
                  <a:tcPr anchor="ctr"/>
                </a:tc>
                <a:extLst>
                  <a:ext uri="{0D108BD9-81ED-4DB2-BD59-A6C34878D82A}">
                    <a16:rowId xmlns:a16="http://schemas.microsoft.com/office/drawing/2014/main" val="3392284795"/>
                  </a:ext>
                </a:extLst>
              </a:tr>
              <a:tr h="396000">
                <a:tc>
                  <a:txBody>
                    <a:bodyPr/>
                    <a:lstStyle/>
                    <a:p>
                      <a:pPr algn="ctr"/>
                      <a:r>
                        <a:rPr kumimoji="1" lang="ja-JP" altLang="en-US" sz="1600" dirty="0"/>
                        <a:t>高山</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9.2</a:t>
                      </a:r>
                      <a:endParaRPr kumimoji="1" lang="ja-JP" altLang="en-US" dirty="0"/>
                    </a:p>
                  </a:txBody>
                  <a:tcPr/>
                </a:tc>
                <a:tc>
                  <a:txBody>
                    <a:bodyPr/>
                    <a:lstStyle/>
                    <a:p>
                      <a:pPr algn="ctr"/>
                      <a:r>
                        <a:rPr kumimoji="1" lang="en-US" altLang="ja-JP" dirty="0">
                          <a:solidFill>
                            <a:schemeClr val="tx1"/>
                          </a:solidFill>
                        </a:rPr>
                        <a:t>3.8</a:t>
                      </a:r>
                      <a:endParaRPr kumimoji="1" lang="ja-JP" altLang="en-US" dirty="0">
                        <a:solidFill>
                          <a:schemeClr val="tx1"/>
                        </a:solidFill>
                      </a:endParaRPr>
                    </a:p>
                  </a:txBody>
                  <a:tcPr/>
                </a:tc>
                <a:tc>
                  <a:txBody>
                    <a:bodyPr/>
                    <a:lstStyle/>
                    <a:p>
                      <a:pPr algn="ctr"/>
                      <a:r>
                        <a:rPr kumimoji="1" lang="en-US" altLang="ja-JP" dirty="0">
                          <a:solidFill>
                            <a:schemeClr val="tx1"/>
                          </a:solidFill>
                        </a:rPr>
                        <a:t>1.8</a:t>
                      </a:r>
                      <a:endParaRPr kumimoji="1" lang="ja-JP" altLang="en-US" dirty="0">
                        <a:solidFill>
                          <a:schemeClr val="tx1"/>
                        </a:solidFill>
                      </a:endParaRPr>
                    </a:p>
                  </a:txBody>
                  <a:tcPr/>
                </a:tc>
                <a:tc>
                  <a:txBody>
                    <a:bodyPr/>
                    <a:lstStyle/>
                    <a:p>
                      <a:pPr algn="ctr"/>
                      <a:r>
                        <a:rPr kumimoji="1" lang="ja-JP" altLang="en-US" dirty="0">
                          <a:solidFill>
                            <a:schemeClr val="tx1"/>
                          </a:solidFill>
                        </a:rPr>
                        <a:t>たまねぎ、ニンニク</a:t>
                      </a:r>
                    </a:p>
                  </a:txBody>
                  <a:tcPr/>
                </a:tc>
                <a:tc>
                  <a:txBody>
                    <a:bodyPr/>
                    <a:lstStyle/>
                    <a:p>
                      <a:pPr algn="ctr"/>
                      <a:r>
                        <a:rPr kumimoji="1" lang="en-US" altLang="ja-JP" dirty="0">
                          <a:solidFill>
                            <a:schemeClr val="tx1"/>
                          </a:solidFill>
                        </a:rPr>
                        <a:t>5,953</a:t>
                      </a:r>
                      <a:endParaRPr kumimoji="1" lang="ja-JP" altLang="en-US" dirty="0">
                        <a:solidFill>
                          <a:schemeClr val="tx1"/>
                        </a:solidFill>
                      </a:endParaRPr>
                    </a:p>
                  </a:txBody>
                  <a:tcPr anchor="ctr"/>
                </a:tc>
                <a:tc>
                  <a:txBody>
                    <a:bodyPr/>
                    <a:lstStyle/>
                    <a:p>
                      <a:pPr algn="ctr"/>
                      <a:r>
                        <a:rPr kumimoji="1" lang="en-US" altLang="ja-JP" dirty="0">
                          <a:solidFill>
                            <a:schemeClr val="tx1"/>
                          </a:solidFill>
                        </a:rPr>
                        <a:t>18,557</a:t>
                      </a:r>
                      <a:endParaRPr kumimoji="1" lang="ja-JP" altLang="en-US" dirty="0">
                        <a:solidFill>
                          <a:schemeClr val="tx1"/>
                        </a:solidFill>
                      </a:endParaRPr>
                    </a:p>
                  </a:txBody>
                  <a:tcPr anchor="ctr"/>
                </a:tc>
                <a:tc>
                  <a:txBody>
                    <a:bodyPr/>
                    <a:lstStyle/>
                    <a:p>
                      <a:pPr algn="ctr"/>
                      <a:r>
                        <a:rPr kumimoji="1" lang="en-US" altLang="ja-JP" dirty="0">
                          <a:solidFill>
                            <a:schemeClr val="tx1"/>
                          </a:solidFill>
                        </a:rPr>
                        <a:t>10,016</a:t>
                      </a:r>
                      <a:endParaRPr kumimoji="1" lang="ja-JP" altLang="en-US" dirty="0">
                        <a:solidFill>
                          <a:schemeClr val="tx1"/>
                        </a:solidFill>
                      </a:endParaRPr>
                    </a:p>
                  </a:txBody>
                  <a:tcPr anchor="ctr"/>
                </a:tc>
                <a:tc>
                  <a:txBody>
                    <a:bodyPr/>
                    <a:lstStyle/>
                    <a:p>
                      <a:pPr algn="ctr"/>
                      <a:r>
                        <a:rPr kumimoji="1" lang="en-US" altLang="ja-JP" dirty="0">
                          <a:solidFill>
                            <a:schemeClr val="tx1"/>
                          </a:solidFill>
                        </a:rPr>
                        <a:t>1,069</a:t>
                      </a:r>
                      <a:endParaRPr kumimoji="1" lang="ja-JP" altLang="en-US" dirty="0">
                        <a:solidFill>
                          <a:schemeClr val="tx1"/>
                        </a:solidFill>
                      </a:endParaRPr>
                    </a:p>
                  </a:txBody>
                  <a:tcPr anchor="ctr"/>
                </a:tc>
                <a:extLst>
                  <a:ext uri="{0D108BD9-81ED-4DB2-BD59-A6C34878D82A}">
                    <a16:rowId xmlns:a16="http://schemas.microsoft.com/office/drawing/2014/main" val="1137943059"/>
                  </a:ext>
                </a:extLst>
              </a:tr>
              <a:tr h="396000">
                <a:tc>
                  <a:txBody>
                    <a:bodyPr/>
                    <a:lstStyle/>
                    <a:p>
                      <a:pPr algn="ctr"/>
                      <a:r>
                        <a:rPr kumimoji="1" lang="ja-JP" altLang="en-US" sz="1600" dirty="0"/>
                        <a:t>加納・寺田</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6.0</a:t>
                      </a:r>
                      <a:endParaRPr kumimoji="1" lang="ja-JP" altLang="en-US" dirty="0"/>
                    </a:p>
                  </a:txBody>
                  <a:tcPr/>
                </a:tc>
                <a:tc>
                  <a:txBody>
                    <a:bodyPr/>
                    <a:lstStyle/>
                    <a:p>
                      <a:pPr algn="ctr"/>
                      <a:r>
                        <a:rPr kumimoji="1" lang="en-US" altLang="ja-JP" dirty="0">
                          <a:solidFill>
                            <a:schemeClr val="tx1"/>
                          </a:solidFill>
                        </a:rPr>
                        <a:t>1.2</a:t>
                      </a:r>
                      <a:endParaRPr kumimoji="1" lang="ja-JP" altLang="en-US" dirty="0">
                        <a:solidFill>
                          <a:schemeClr val="tx1"/>
                        </a:solidFill>
                      </a:endParaRPr>
                    </a:p>
                  </a:txBody>
                  <a:tcPr/>
                </a:tc>
                <a:tc>
                  <a:txBody>
                    <a:bodyPr/>
                    <a:lstStyle/>
                    <a:p>
                      <a:pPr algn="ctr"/>
                      <a:r>
                        <a:rPr kumimoji="1" lang="en-US" altLang="ja-JP" dirty="0">
                          <a:solidFill>
                            <a:schemeClr val="tx1"/>
                          </a:solidFill>
                        </a:rPr>
                        <a:t>1.2</a:t>
                      </a:r>
                      <a:endParaRPr kumimoji="1" lang="ja-JP" altLang="en-US" dirty="0">
                        <a:solidFill>
                          <a:schemeClr val="tx1"/>
                        </a:solidFill>
                      </a:endParaRPr>
                    </a:p>
                  </a:txBody>
                  <a:tcPr/>
                </a:tc>
                <a:tc>
                  <a:txBody>
                    <a:bodyPr/>
                    <a:lstStyle/>
                    <a:p>
                      <a:pPr algn="ctr"/>
                      <a:r>
                        <a:rPr kumimoji="1" lang="ja-JP" altLang="en-US" dirty="0">
                          <a:solidFill>
                            <a:schemeClr val="tx1"/>
                          </a:solidFill>
                        </a:rPr>
                        <a:t>ねぎ、イチゴ</a:t>
                      </a:r>
                    </a:p>
                  </a:txBody>
                  <a:tcPr/>
                </a:tc>
                <a:tc>
                  <a:txBody>
                    <a:bodyPr/>
                    <a:lstStyle/>
                    <a:p>
                      <a:pPr algn="ctr"/>
                      <a:r>
                        <a:rPr kumimoji="1" lang="en-US" altLang="ja-JP" dirty="0">
                          <a:solidFill>
                            <a:schemeClr val="tx1"/>
                          </a:solidFill>
                        </a:rPr>
                        <a:t>1,327</a:t>
                      </a:r>
                      <a:endParaRPr kumimoji="1" lang="ja-JP" altLang="en-US" dirty="0">
                        <a:solidFill>
                          <a:schemeClr val="tx1"/>
                        </a:solidFill>
                      </a:endParaRPr>
                    </a:p>
                  </a:txBody>
                  <a:tcPr anchor="ctr"/>
                </a:tc>
                <a:tc>
                  <a:txBody>
                    <a:bodyPr/>
                    <a:lstStyle/>
                    <a:p>
                      <a:pPr algn="ctr"/>
                      <a:r>
                        <a:rPr kumimoji="1" lang="en-US" altLang="ja-JP" dirty="0">
                          <a:solidFill>
                            <a:schemeClr val="tx1"/>
                          </a:solidFill>
                        </a:rPr>
                        <a:t>10,527</a:t>
                      </a:r>
                      <a:endParaRPr kumimoji="1" lang="ja-JP" altLang="en-US" dirty="0">
                        <a:solidFill>
                          <a:schemeClr val="tx1"/>
                        </a:solidFill>
                      </a:endParaRPr>
                    </a:p>
                  </a:txBody>
                  <a:tcPr anchor="ctr"/>
                </a:tc>
                <a:tc>
                  <a:txBody>
                    <a:bodyPr/>
                    <a:lstStyle/>
                    <a:p>
                      <a:pPr algn="ctr"/>
                      <a:r>
                        <a:rPr kumimoji="1" lang="en-US" altLang="ja-JP" dirty="0">
                          <a:solidFill>
                            <a:schemeClr val="tx1"/>
                          </a:solidFill>
                        </a:rPr>
                        <a:t>1,405</a:t>
                      </a:r>
                      <a:endParaRPr kumimoji="1" lang="ja-JP" altLang="en-US" dirty="0">
                        <a:solidFill>
                          <a:schemeClr val="tx1"/>
                        </a:solidFill>
                      </a:endParaRPr>
                    </a:p>
                  </a:txBody>
                  <a:tcPr anchor="ctr"/>
                </a:tc>
                <a:tc>
                  <a:txBody>
                    <a:bodyPr/>
                    <a:lstStyle/>
                    <a:p>
                      <a:pPr algn="ctr"/>
                      <a:r>
                        <a:rPr kumimoji="1" lang="en-US" altLang="ja-JP" dirty="0">
                          <a:solidFill>
                            <a:schemeClr val="tx1"/>
                          </a:solidFill>
                        </a:rPr>
                        <a:t>65</a:t>
                      </a:r>
                      <a:endParaRPr kumimoji="1" lang="ja-JP" altLang="en-US" dirty="0">
                        <a:solidFill>
                          <a:schemeClr val="tx1"/>
                        </a:solidFill>
                      </a:endParaRPr>
                    </a:p>
                  </a:txBody>
                  <a:tcPr anchor="ctr"/>
                </a:tc>
                <a:extLst>
                  <a:ext uri="{0D108BD9-81ED-4DB2-BD59-A6C34878D82A}">
                    <a16:rowId xmlns:a16="http://schemas.microsoft.com/office/drawing/2014/main" val="226777118"/>
                  </a:ext>
                </a:extLst>
              </a:tr>
            </a:tbl>
          </a:graphicData>
        </a:graphic>
      </p:graphicFrame>
      <p:sp>
        <p:nvSpPr>
          <p:cNvPr id="12" name="正方形/長方形 11">
            <a:extLst>
              <a:ext uri="{FF2B5EF4-FFF2-40B4-BE49-F238E27FC236}">
                <a16:creationId xmlns:a16="http://schemas.microsoft.com/office/drawing/2014/main" id="{3E19E3CA-E18A-4522-862B-16B695B2E609}"/>
              </a:ext>
            </a:extLst>
          </p:cNvPr>
          <p:cNvSpPr/>
          <p:nvPr/>
        </p:nvSpPr>
        <p:spPr>
          <a:xfrm>
            <a:off x="399265" y="3230345"/>
            <a:ext cx="11466738" cy="3499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 name="四角形: 角を丸くする 14">
            <a:extLst>
              <a:ext uri="{FF2B5EF4-FFF2-40B4-BE49-F238E27FC236}">
                <a16:creationId xmlns:a16="http://schemas.microsoft.com/office/drawing/2014/main" id="{CB1537F8-250D-4059-8B85-9FF65F551440}"/>
              </a:ext>
            </a:extLst>
          </p:cNvPr>
          <p:cNvSpPr/>
          <p:nvPr/>
        </p:nvSpPr>
        <p:spPr>
          <a:xfrm>
            <a:off x="412146" y="5486397"/>
            <a:ext cx="11390212" cy="1064669"/>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正方形/長方形 7">
            <a:extLst>
              <a:ext uri="{FF2B5EF4-FFF2-40B4-BE49-F238E27FC236}">
                <a16:creationId xmlns:a16="http://schemas.microsoft.com/office/drawing/2014/main" id="{6366A30B-05D2-1B55-AAB6-801F8F58EDB6}"/>
              </a:ext>
            </a:extLst>
          </p:cNvPr>
          <p:cNvSpPr/>
          <p:nvPr/>
        </p:nvSpPr>
        <p:spPr>
          <a:xfrm>
            <a:off x="396837" y="4032367"/>
            <a:ext cx="11466738" cy="3499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0197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3B3B3A30-3AA5-711C-F53A-343AE13078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8338" y="3792614"/>
            <a:ext cx="6169687" cy="2639797"/>
          </a:xfrm>
          <a:prstGeom prst="rect">
            <a:avLst/>
          </a:prstGeom>
        </p:spPr>
      </p:pic>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14139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（１）　意欲の高い農業者の経営改善支援</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10430897" cy="461665"/>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5</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年後の目標：育成対象農業者約</a:t>
            </a: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150</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名の販売額向上</a:t>
            </a: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30</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en-US" altLang="ja-JP" sz="2400" b="0" i="0" u="none" strike="noStrike" kern="1200" cap="none" spc="0" normalizeH="0" baseline="0" noProof="0" dirty="0">
                <a:ln>
                  <a:noFill/>
                </a:ln>
                <a:effectLst/>
                <a:uLnTx/>
                <a:uFillTx/>
                <a:latin typeface="+mn-ea"/>
                <a:cs typeface="+mn-cs"/>
              </a:rPr>
              <a:t>R3</a:t>
            </a: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販売額</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6</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億円）</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50373" y="1933822"/>
            <a:ext cx="5159156" cy="4524315"/>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経営強化農業者</a:t>
            </a:r>
            <a:r>
              <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100</a:t>
            </a: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名に</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対し、</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販売額向上支援（</a:t>
            </a:r>
            <a:r>
              <a:rPr kumimoji="1" lang="en-US" altLang="ja-JP" sz="2400" b="0" i="0" u="none" strike="noStrike" kern="1200" cap="none" spc="0" normalizeH="0" baseline="0" noProof="0" dirty="0">
                <a:ln>
                  <a:noFill/>
                </a:ln>
                <a:solidFill>
                  <a:prstClr val="black"/>
                </a:solidFill>
                <a:effectLst/>
                <a:uLnTx/>
                <a:uFillTx/>
                <a:latin typeface="+mn-ea"/>
                <a:cs typeface="+mn-cs"/>
              </a:rPr>
              <a:t>R3</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販売額</a:t>
            </a: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+4.8</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億円）</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dirty="0">
              <a:solidFill>
                <a:prstClr val="black"/>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dirty="0">
              <a:solidFill>
                <a:prstClr val="black"/>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dirty="0">
              <a:solidFill>
                <a:prstClr val="black"/>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dirty="0">
              <a:solidFill>
                <a:prstClr val="black"/>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dirty="0">
              <a:solidFill>
                <a:prstClr val="black"/>
              </a:solidFill>
              <a:latin typeface="Calibri" panose="020F0502020204030204"/>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553211" y="1933822"/>
            <a:ext cx="6377533" cy="4524315"/>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経営強化農業者</a:t>
            </a:r>
            <a:r>
              <a:rPr kumimoji="1" lang="en-US" altLang="ja-JP" sz="2400"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151</a:t>
            </a:r>
            <a:r>
              <a:rPr kumimoji="1" lang="ja-JP" altLang="en-US" sz="2400"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名</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に対し支援を実施し、</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販売額向上を実現（</a:t>
            </a:r>
            <a:r>
              <a:rPr kumimoji="1" lang="en-US" altLang="ja-JP" sz="2400" b="0" i="0" u="none" strike="noStrike" kern="1200" cap="none" spc="0" normalizeH="0" baseline="0" noProof="0" dirty="0">
                <a:ln>
                  <a:noFill/>
                </a:ln>
                <a:solidFill>
                  <a:prstClr val="black"/>
                </a:solidFill>
                <a:effectLst/>
                <a:uLnTx/>
                <a:uFillTx/>
                <a:latin typeface="+mn-ea"/>
                <a:cs typeface="+mn-cs"/>
              </a:rPr>
              <a:t>R3</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販売額</a:t>
            </a:r>
            <a:r>
              <a:rPr kumimoji="1" lang="en-US" altLang="ja-JP" sz="2400"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+7.9</a:t>
            </a:r>
            <a:r>
              <a:rPr kumimoji="1" lang="ja-JP" altLang="en-US" sz="2400"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億円</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a:t>
            </a:r>
            <a:r>
              <a:rPr kumimoji="1" lang="ja-JP" altLang="en-US"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達成</a:t>
            </a:r>
            <a:r>
              <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dirty="0">
              <a:solidFill>
                <a:srgbClr val="FF0000"/>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dirty="0">
              <a:solidFill>
                <a:srgbClr val="FF0000"/>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dirty="0">
              <a:solidFill>
                <a:srgbClr val="FF0000"/>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dirty="0">
              <a:solidFill>
                <a:srgbClr val="FF0000"/>
              </a:solidFill>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1" dirty="0">
              <a:solidFill>
                <a:srgbClr val="FF0000"/>
              </a:solidFill>
              <a:latin typeface="Calibri" panose="020F0502020204030204"/>
              <a:ea typeface="ＭＳ Ｐゴシック" panose="020B0600070205080204" pitchFamily="50" charset="-128"/>
            </a:endParaRPr>
          </a:p>
        </p:txBody>
      </p:sp>
      <p:sp>
        <p:nvSpPr>
          <p:cNvPr id="10" name="四角形: 角を丸くする 9">
            <a:extLst>
              <a:ext uri="{FF2B5EF4-FFF2-40B4-BE49-F238E27FC236}">
                <a16:creationId xmlns:a16="http://schemas.microsoft.com/office/drawing/2014/main" id="{5D07326E-BABD-4CF5-90D6-59AE1FE2F21C}"/>
              </a:ext>
            </a:extLst>
          </p:cNvPr>
          <p:cNvSpPr/>
          <p:nvPr/>
        </p:nvSpPr>
        <p:spPr>
          <a:xfrm>
            <a:off x="339058" y="3230523"/>
            <a:ext cx="4850511" cy="2916000"/>
          </a:xfrm>
          <a:prstGeom prst="roundRect">
            <a:avLst>
              <a:gd name="adj" fmla="val 3942"/>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9C5B6067-4402-4BDB-B07C-38D237F4A848}"/>
              </a:ext>
            </a:extLst>
          </p:cNvPr>
          <p:cNvSpPr/>
          <p:nvPr/>
        </p:nvSpPr>
        <p:spPr>
          <a:xfrm>
            <a:off x="454323" y="3336530"/>
            <a:ext cx="3789155" cy="3693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経営強化コンサルプロジェクト事業</a:t>
            </a:r>
          </a:p>
        </p:txBody>
      </p:sp>
      <p:sp>
        <p:nvSpPr>
          <p:cNvPr id="12" name="テキスト ボックス 11">
            <a:extLst>
              <a:ext uri="{FF2B5EF4-FFF2-40B4-BE49-F238E27FC236}">
                <a16:creationId xmlns:a16="http://schemas.microsoft.com/office/drawing/2014/main" id="{8C8CE863-DCB0-446B-AD93-648E8F7D8A1B}"/>
              </a:ext>
            </a:extLst>
          </p:cNvPr>
          <p:cNvSpPr txBox="1"/>
          <p:nvPr/>
        </p:nvSpPr>
        <p:spPr>
          <a:xfrm>
            <a:off x="326563" y="3781675"/>
            <a:ext cx="485051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農業者へ専門家を派遣し、普及指導員との個別指導で経営課題を解決し販売額向上を支援</a:t>
            </a:r>
            <a:endParaRPr kumimoji="0" lang="ja-JP" altLang="en-US" sz="2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39FDAFB7-C692-4A42-A6E6-8F84FD83547B}"/>
              </a:ext>
            </a:extLst>
          </p:cNvPr>
          <p:cNvSpPr txBox="1"/>
          <p:nvPr/>
        </p:nvSpPr>
        <p:spPr>
          <a:xfrm>
            <a:off x="303177" y="4633738"/>
            <a:ext cx="3668671" cy="166199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【R7</a:t>
            </a: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派遣内容</a:t>
            </a:r>
            <a:r>
              <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36</a:t>
            </a: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者</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（うち新規８者</a:t>
            </a: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指導内容</a:t>
            </a:r>
            <a:r>
              <a:rPr kumimoji="0" lang="en-US" altLang="ja-JP"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・規模拡大に向けた経営計画の作成</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・常時雇用確保のための環境整備　ほか</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50372" y="1754929"/>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R7</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53211" y="1754929"/>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R7</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実績</a:t>
            </a:r>
          </a:p>
        </p:txBody>
      </p:sp>
      <p:pic>
        <p:nvPicPr>
          <p:cNvPr id="16" name="図 15">
            <a:extLst>
              <a:ext uri="{FF2B5EF4-FFF2-40B4-BE49-F238E27FC236}">
                <a16:creationId xmlns:a16="http://schemas.microsoft.com/office/drawing/2014/main" id="{F1F38FA5-FB9F-4A67-86E1-93E1F7E767C0}"/>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3215858" y="4455897"/>
            <a:ext cx="1839577" cy="1095248"/>
          </a:xfrm>
          <a:prstGeom prst="rect">
            <a:avLst/>
          </a:prstGeom>
          <a:noFill/>
          <a:ln>
            <a:noFill/>
          </a:ln>
        </p:spPr>
      </p:pic>
      <p:sp>
        <p:nvSpPr>
          <p:cNvPr id="18" name="テキスト ボックス 17">
            <a:extLst>
              <a:ext uri="{FF2B5EF4-FFF2-40B4-BE49-F238E27FC236}">
                <a16:creationId xmlns:a16="http://schemas.microsoft.com/office/drawing/2014/main" id="{46866134-523E-4F17-8005-A4C5F3D67204}"/>
              </a:ext>
            </a:extLst>
          </p:cNvPr>
          <p:cNvSpPr txBox="1"/>
          <p:nvPr/>
        </p:nvSpPr>
        <p:spPr>
          <a:xfrm>
            <a:off x="5553211" y="3230523"/>
            <a:ext cx="531917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0" lang="ja-JP" altLang="en-US"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販売額の増減ごとの内訳</a:t>
            </a:r>
            <a:r>
              <a:rPr kumimoji="0" lang="en-US" altLang="ja-JP"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0" lang="ja-JP" altLang="en-US" sz="28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5" name="スライド番号プレースホルダー 14">
            <a:extLst>
              <a:ext uri="{FF2B5EF4-FFF2-40B4-BE49-F238E27FC236}">
                <a16:creationId xmlns:a16="http://schemas.microsoft.com/office/drawing/2014/main" id="{BE630729-DCEF-4A78-AC7B-21B8383581C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3" name="テキスト ボックス 12">
            <a:extLst>
              <a:ext uri="{FF2B5EF4-FFF2-40B4-BE49-F238E27FC236}">
                <a16:creationId xmlns:a16="http://schemas.microsoft.com/office/drawing/2014/main" id="{1695A4D5-B0F1-49A1-94D0-B521E8A180D1}"/>
              </a:ext>
            </a:extLst>
          </p:cNvPr>
          <p:cNvSpPr txBox="1"/>
          <p:nvPr/>
        </p:nvSpPr>
        <p:spPr>
          <a:xfrm>
            <a:off x="8802350" y="4790742"/>
            <a:ext cx="1321196" cy="338554"/>
          </a:xfrm>
          <a:prstGeom prst="rect">
            <a:avLst/>
          </a:prstGeom>
          <a:solidFill>
            <a:schemeClr val="bg1"/>
          </a:solidFill>
        </p:spPr>
        <p:txBody>
          <a:bodyPr wrap="none" rtlCol="0">
            <a:spAutoFit/>
          </a:bodyPr>
          <a:lstStyle/>
          <a:p>
            <a:r>
              <a:rPr kumimoji="1" lang="en-US" altLang="ja-JP" sz="1600" dirty="0">
                <a:solidFill>
                  <a:schemeClr val="tx1"/>
                </a:solidFill>
              </a:rPr>
              <a:t>121</a:t>
            </a:r>
            <a:r>
              <a:rPr kumimoji="1" lang="ja-JP" altLang="en-US" sz="1600" dirty="0">
                <a:solidFill>
                  <a:schemeClr val="tx1"/>
                </a:solidFill>
              </a:rPr>
              <a:t>名（</a:t>
            </a:r>
            <a:r>
              <a:rPr kumimoji="1" lang="en-US" altLang="ja-JP" sz="1600" dirty="0">
                <a:solidFill>
                  <a:schemeClr val="tx1"/>
                </a:solidFill>
              </a:rPr>
              <a:t>80</a:t>
            </a:r>
            <a:r>
              <a:rPr kumimoji="1" lang="ja-JP" altLang="en-US" sz="1600" dirty="0">
                <a:solidFill>
                  <a:schemeClr val="tx1"/>
                </a:solidFill>
              </a:rPr>
              <a:t>％）</a:t>
            </a:r>
          </a:p>
        </p:txBody>
      </p:sp>
      <p:sp>
        <p:nvSpPr>
          <p:cNvPr id="22" name="テキスト ボックス 21">
            <a:extLst>
              <a:ext uri="{FF2B5EF4-FFF2-40B4-BE49-F238E27FC236}">
                <a16:creationId xmlns:a16="http://schemas.microsoft.com/office/drawing/2014/main" id="{D79FF4B5-E9C3-4FFB-BA8D-3EE99FDB1169}"/>
              </a:ext>
            </a:extLst>
          </p:cNvPr>
          <p:cNvSpPr txBox="1"/>
          <p:nvPr/>
        </p:nvSpPr>
        <p:spPr>
          <a:xfrm>
            <a:off x="7219216" y="3794136"/>
            <a:ext cx="1217000" cy="338554"/>
          </a:xfrm>
          <a:prstGeom prst="rect">
            <a:avLst/>
          </a:prstGeom>
          <a:solidFill>
            <a:schemeClr val="bg1"/>
          </a:solidFill>
        </p:spPr>
        <p:txBody>
          <a:bodyPr wrap="none" rtlCol="0">
            <a:spAutoFit/>
          </a:bodyPr>
          <a:lstStyle/>
          <a:p>
            <a:r>
              <a:rPr kumimoji="1" lang="en-US" altLang="ja-JP" sz="1600" dirty="0">
                <a:solidFill>
                  <a:schemeClr val="tx1"/>
                </a:solidFill>
              </a:rPr>
              <a:t>24</a:t>
            </a:r>
            <a:r>
              <a:rPr kumimoji="1" lang="ja-JP" altLang="en-US" sz="1600" dirty="0">
                <a:solidFill>
                  <a:schemeClr val="tx1"/>
                </a:solidFill>
              </a:rPr>
              <a:t>名（</a:t>
            </a:r>
            <a:r>
              <a:rPr kumimoji="1" lang="en-US" altLang="ja-JP" sz="1600" dirty="0">
                <a:solidFill>
                  <a:schemeClr val="tx1"/>
                </a:solidFill>
              </a:rPr>
              <a:t>16</a:t>
            </a:r>
            <a:r>
              <a:rPr kumimoji="1" lang="ja-JP" altLang="en-US" sz="1600" dirty="0">
                <a:solidFill>
                  <a:schemeClr val="tx1"/>
                </a:solidFill>
              </a:rPr>
              <a:t>％）</a:t>
            </a:r>
          </a:p>
        </p:txBody>
      </p:sp>
      <p:sp>
        <p:nvSpPr>
          <p:cNvPr id="23" name="テキスト ボックス 22">
            <a:extLst>
              <a:ext uri="{FF2B5EF4-FFF2-40B4-BE49-F238E27FC236}">
                <a16:creationId xmlns:a16="http://schemas.microsoft.com/office/drawing/2014/main" id="{0786456E-01F1-4A5F-A5FC-F1443A9F9D46}"/>
              </a:ext>
            </a:extLst>
          </p:cNvPr>
          <p:cNvSpPr txBox="1"/>
          <p:nvPr/>
        </p:nvSpPr>
        <p:spPr>
          <a:xfrm>
            <a:off x="7054917" y="4522375"/>
            <a:ext cx="950901" cy="338554"/>
          </a:xfrm>
          <a:prstGeom prst="rect">
            <a:avLst/>
          </a:prstGeom>
          <a:solidFill>
            <a:schemeClr val="bg1"/>
          </a:solidFill>
        </p:spPr>
        <p:txBody>
          <a:bodyPr wrap="none" rtlCol="0">
            <a:spAutoFit/>
          </a:bodyPr>
          <a:lstStyle/>
          <a:p>
            <a:r>
              <a:rPr kumimoji="1" lang="en-US" altLang="ja-JP" sz="1600" dirty="0">
                <a:solidFill>
                  <a:schemeClr val="tx1"/>
                </a:solidFill>
              </a:rPr>
              <a:t>6</a:t>
            </a:r>
            <a:r>
              <a:rPr kumimoji="1" lang="ja-JP" altLang="en-US" sz="1600" dirty="0">
                <a:solidFill>
                  <a:schemeClr val="tx1"/>
                </a:solidFill>
              </a:rPr>
              <a:t>名（</a:t>
            </a:r>
            <a:r>
              <a:rPr kumimoji="1" lang="en-US" altLang="ja-JP" sz="1600" dirty="0">
                <a:solidFill>
                  <a:schemeClr val="tx1"/>
                </a:solidFill>
              </a:rPr>
              <a:t>4%</a:t>
            </a:r>
            <a:r>
              <a:rPr kumimoji="1" lang="ja-JP" altLang="en-US" sz="1600" dirty="0">
                <a:solidFill>
                  <a:schemeClr val="tx1"/>
                </a:solidFill>
              </a:rPr>
              <a:t>）</a:t>
            </a:r>
          </a:p>
        </p:txBody>
      </p:sp>
      <p:sp>
        <p:nvSpPr>
          <p:cNvPr id="24" name="テキスト ボックス 23">
            <a:extLst>
              <a:ext uri="{FF2B5EF4-FFF2-40B4-BE49-F238E27FC236}">
                <a16:creationId xmlns:a16="http://schemas.microsoft.com/office/drawing/2014/main" id="{DF2BD7F4-F188-4AF9-90ED-CB971635274D}"/>
              </a:ext>
            </a:extLst>
          </p:cNvPr>
          <p:cNvSpPr txBox="1"/>
          <p:nvPr/>
        </p:nvSpPr>
        <p:spPr>
          <a:xfrm>
            <a:off x="9651444" y="3363249"/>
            <a:ext cx="2201497" cy="861774"/>
          </a:xfrm>
          <a:prstGeom prst="rect">
            <a:avLst/>
          </a:prstGeom>
          <a:solidFill>
            <a:schemeClr val="bg1"/>
          </a:solidFill>
          <a:ln>
            <a:solidFill>
              <a:schemeClr val="tx1"/>
            </a:solidFill>
          </a:ln>
        </p:spPr>
        <p:txBody>
          <a:bodyPr wrap="square" rtlCol="0">
            <a:spAutoFit/>
          </a:bodyPr>
          <a:lstStyle/>
          <a:p>
            <a:r>
              <a:rPr kumimoji="1" lang="ja-JP" altLang="en-US" sz="1600" dirty="0">
                <a:latin typeface="+mn-ea"/>
              </a:rPr>
              <a:t>主な増加要因：</a:t>
            </a:r>
            <a:endParaRPr kumimoji="1" lang="en-US" altLang="ja-JP" sz="1600" dirty="0">
              <a:latin typeface="+mn-ea"/>
            </a:endParaRPr>
          </a:p>
          <a:p>
            <a:r>
              <a:rPr kumimoji="1" lang="ja-JP" altLang="en-US" sz="1600" dirty="0">
                <a:solidFill>
                  <a:schemeClr val="tx1"/>
                </a:solidFill>
                <a:latin typeface="+mn-ea"/>
              </a:rPr>
              <a:t>規模拡大、単価アップ、</a:t>
            </a:r>
            <a:endParaRPr kumimoji="1" lang="en-US" altLang="ja-JP" sz="1600" dirty="0">
              <a:solidFill>
                <a:schemeClr val="tx1"/>
              </a:solidFill>
              <a:latin typeface="+mn-ea"/>
            </a:endParaRPr>
          </a:p>
          <a:p>
            <a:r>
              <a:rPr kumimoji="1" lang="ja-JP" altLang="en-US" sz="1600" dirty="0">
                <a:solidFill>
                  <a:schemeClr val="tx1"/>
                </a:solidFill>
                <a:latin typeface="+mn-ea"/>
              </a:rPr>
              <a:t>反収アップ</a:t>
            </a:r>
          </a:p>
        </p:txBody>
      </p:sp>
      <p:sp>
        <p:nvSpPr>
          <p:cNvPr id="25" name="テキスト ボックス 24">
            <a:extLst>
              <a:ext uri="{FF2B5EF4-FFF2-40B4-BE49-F238E27FC236}">
                <a16:creationId xmlns:a16="http://schemas.microsoft.com/office/drawing/2014/main" id="{F76218A9-CA67-40D9-9562-614B7B34A5EE}"/>
              </a:ext>
            </a:extLst>
          </p:cNvPr>
          <p:cNvSpPr txBox="1"/>
          <p:nvPr/>
        </p:nvSpPr>
        <p:spPr>
          <a:xfrm>
            <a:off x="5645378" y="5003521"/>
            <a:ext cx="1989610" cy="830997"/>
          </a:xfrm>
          <a:prstGeom prst="rect">
            <a:avLst/>
          </a:prstGeom>
          <a:solidFill>
            <a:schemeClr val="bg1"/>
          </a:solidFill>
          <a:ln>
            <a:solidFill>
              <a:schemeClr val="tx1"/>
            </a:solidFill>
          </a:ln>
        </p:spPr>
        <p:txBody>
          <a:bodyPr wrap="square" rtlCol="0">
            <a:spAutoFit/>
          </a:bodyPr>
          <a:lstStyle/>
          <a:p>
            <a:r>
              <a:rPr kumimoji="1" lang="ja-JP" altLang="en-US" sz="1600" dirty="0"/>
              <a:t>主な減少要因：</a:t>
            </a:r>
            <a:endParaRPr kumimoji="1" lang="en-US" altLang="ja-JP" sz="1600" dirty="0"/>
          </a:p>
          <a:p>
            <a:r>
              <a:rPr kumimoji="1" lang="ja-JP" altLang="en-US" sz="1600" dirty="0">
                <a:solidFill>
                  <a:schemeClr val="tx1"/>
                </a:solidFill>
              </a:rPr>
              <a:t>高温による反収減少、</a:t>
            </a:r>
            <a:endParaRPr kumimoji="1" lang="en-US" altLang="ja-JP" sz="1600" dirty="0">
              <a:solidFill>
                <a:schemeClr val="tx1"/>
              </a:solidFill>
            </a:endParaRPr>
          </a:p>
          <a:p>
            <a:r>
              <a:rPr kumimoji="1" lang="ja-JP" altLang="en-US" sz="1600" dirty="0">
                <a:solidFill>
                  <a:schemeClr val="tx1"/>
                </a:solidFill>
              </a:rPr>
              <a:t>生産技術が未熟</a:t>
            </a:r>
          </a:p>
        </p:txBody>
      </p:sp>
      <p:cxnSp>
        <p:nvCxnSpPr>
          <p:cNvPr id="27" name="直線コネクタ 26">
            <a:extLst>
              <a:ext uri="{FF2B5EF4-FFF2-40B4-BE49-F238E27FC236}">
                <a16:creationId xmlns:a16="http://schemas.microsoft.com/office/drawing/2014/main" id="{24F742E1-E106-4C4E-AF92-0B444286C4C8}"/>
              </a:ext>
            </a:extLst>
          </p:cNvPr>
          <p:cNvCxnSpPr>
            <a:cxnSpLocks/>
            <a:endCxn id="24" idx="2"/>
          </p:cNvCxnSpPr>
          <p:nvPr/>
        </p:nvCxnSpPr>
        <p:spPr>
          <a:xfrm flipV="1">
            <a:off x="9651444" y="4225023"/>
            <a:ext cx="1100749" cy="56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5F80B46C-D656-47E2-8AFB-13A909360BEF}"/>
              </a:ext>
            </a:extLst>
          </p:cNvPr>
          <p:cNvCxnSpPr>
            <a:cxnSpLocks/>
          </p:cNvCxnSpPr>
          <p:nvPr/>
        </p:nvCxnSpPr>
        <p:spPr>
          <a:xfrm flipV="1">
            <a:off x="6605210" y="4212864"/>
            <a:ext cx="615777" cy="745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488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（５）　スマート技術導入の推進</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261254" y="1095813"/>
            <a:ext cx="11669489"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年後の目標：スマート農業技術を導入する農業者　</a:t>
            </a:r>
            <a:r>
              <a:rPr kumimoji="1" lang="en-US" altLang="ja-JP" sz="2400" dirty="0"/>
              <a:t>180</a:t>
            </a:r>
            <a:r>
              <a:rPr kumimoji="1" lang="ja-JP" altLang="en-US" sz="2400" dirty="0"/>
              <a:t>名　（令和３年度末時点：</a:t>
            </a:r>
            <a:r>
              <a:rPr kumimoji="1" lang="en-US" altLang="ja-JP" sz="2400" dirty="0"/>
              <a:t>95</a:t>
            </a:r>
            <a:r>
              <a:rPr kumimoji="1" lang="ja-JP" altLang="en-US" sz="2400" dirty="0"/>
              <a:t>名）</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152400" y="1905178"/>
            <a:ext cx="5264401" cy="446276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000" dirty="0"/>
              <a:t>新たにスマート農業技術を導入する農業者</a:t>
            </a:r>
            <a:r>
              <a:rPr kumimoji="1" lang="en-US" altLang="ja-JP" sz="2000" dirty="0"/>
              <a:t>20</a:t>
            </a:r>
            <a:r>
              <a:rPr kumimoji="1" lang="ja-JP" altLang="en-US" sz="2000" dirty="0"/>
              <a:t>名</a:t>
            </a:r>
            <a:endParaRPr kumimoji="1" lang="en-US" altLang="ja-JP" sz="2000" dirty="0"/>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564481" y="1905178"/>
            <a:ext cx="6548750" cy="4524315"/>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導入した農業者　</a:t>
            </a:r>
            <a:r>
              <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28</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名</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defTabSz="457200">
              <a:defRPr/>
            </a:pPr>
            <a:r>
              <a:rPr lang="ja-JP" altLang="en-US" dirty="0">
                <a:solidFill>
                  <a:prstClr val="black"/>
                </a:solidFill>
                <a:latin typeface="Calibri" panose="020F0502020204030204"/>
                <a:ea typeface="ＭＳ Ｐゴシック" panose="020B0600070205080204" pitchFamily="50" charset="-128"/>
              </a:rPr>
              <a:t>（うち</a:t>
            </a:r>
            <a:r>
              <a:rPr kumimoji="1" lang="ja-JP" altLang="en-US"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新たにスマート農業技術を導入した農業者 </a:t>
            </a:r>
            <a:r>
              <a:rPr kumimoji="1" lang="en-US" altLang="ja-JP" u="sng" dirty="0">
                <a:solidFill>
                  <a:prstClr val="black"/>
                </a:solidFill>
                <a:latin typeface="Calibri" panose="020F0502020204030204"/>
                <a:ea typeface="ＭＳ Ｐゴシック" panose="020B0600070205080204" pitchFamily="50" charset="-128"/>
              </a:rPr>
              <a:t>19</a:t>
            </a:r>
            <a:r>
              <a:rPr kumimoji="1" lang="ja-JP" altLang="en-US"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名</a:t>
            </a:r>
            <a:r>
              <a:rPr kumimoji="1" lang="ja-JP" altLang="en-US" b="0" i="0"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lang="en-US" altLang="ja-JP" b="1" dirty="0">
                <a:solidFill>
                  <a:srgbClr val="FF0000"/>
                </a:solidFill>
              </a:rPr>
              <a:t>【</a:t>
            </a:r>
            <a:r>
              <a:rPr lang="ja-JP" altLang="en-US" b="1" dirty="0">
                <a:solidFill>
                  <a:srgbClr val="FF0000"/>
                </a:solidFill>
              </a:rPr>
              <a:t>概ね達成</a:t>
            </a:r>
            <a:r>
              <a:rPr lang="en-US" altLang="ja-JP" b="1" dirty="0">
                <a:solidFill>
                  <a:srgbClr val="FF0000"/>
                </a:solidFill>
              </a:rPr>
              <a:t>】</a:t>
            </a:r>
            <a:endParaRPr kumimoji="1" lang="en-US" altLang="ja-JP" b="0"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defTabSz="457200">
              <a:defRPr/>
            </a:pPr>
            <a:r>
              <a:rPr lang="ja-JP" altLang="en-US" sz="2400" dirty="0">
                <a:solidFill>
                  <a:prstClr val="black"/>
                </a:solidFill>
              </a:rPr>
              <a:t>技術導入数　</a:t>
            </a:r>
            <a:r>
              <a:rPr lang="en-US" altLang="ja-JP" sz="2400" dirty="0">
                <a:solidFill>
                  <a:prstClr val="black"/>
                </a:solidFill>
              </a:rPr>
              <a:t>37</a:t>
            </a:r>
            <a:r>
              <a:rPr lang="ja-JP" altLang="en-US" sz="2400" dirty="0">
                <a:solidFill>
                  <a:prstClr val="black"/>
                </a:solidFill>
              </a:rPr>
              <a:t>件</a:t>
            </a:r>
            <a:endParaRPr lang="en-US" altLang="ja-JP" sz="2400" dirty="0">
              <a:solidFill>
                <a:prstClr val="black"/>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600" dirty="0">
                <a:solidFill>
                  <a:prstClr val="black"/>
                </a:solidFill>
                <a:latin typeface="Calibri" panose="020F0502020204030204"/>
                <a:ea typeface="ＭＳ Ｐゴシック" panose="020B0600070205080204" pitchFamily="50" charset="-128"/>
              </a:rPr>
              <a:t>（うち新たにスマート農業技術を導入した農業者の技術導入件数：</a:t>
            </a:r>
            <a:r>
              <a:rPr lang="en-US" altLang="ja-JP" sz="1600" dirty="0">
                <a:solidFill>
                  <a:prstClr val="black"/>
                </a:solidFill>
                <a:latin typeface="Calibri" panose="020F0502020204030204"/>
                <a:ea typeface="ＭＳ Ｐゴシック" panose="020B0600070205080204" pitchFamily="50" charset="-128"/>
              </a:rPr>
              <a:t>30</a:t>
            </a:r>
            <a:r>
              <a:rPr lang="ja-JP" altLang="en-US" sz="1600" dirty="0">
                <a:solidFill>
                  <a:prstClr val="black"/>
                </a:solidFill>
                <a:latin typeface="Calibri" panose="020F0502020204030204"/>
                <a:ea typeface="ＭＳ Ｐゴシック" panose="020B0600070205080204" pitchFamily="50" charset="-128"/>
              </a:rPr>
              <a:t>件</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endParaRPr kumimoji="1" lang="en-US" altLang="ja-JP" sz="2400" dirty="0"/>
          </a:p>
          <a:p>
            <a:r>
              <a:rPr kumimoji="1" lang="ja-JP" altLang="en-US" sz="1400" dirty="0">
                <a:highlight>
                  <a:srgbClr val="FFFF00"/>
                </a:highlight>
              </a:rPr>
              <a:t>　</a:t>
            </a:r>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graphicFrame>
        <p:nvGraphicFramePr>
          <p:cNvPr id="9" name="表 9">
            <a:extLst>
              <a:ext uri="{FF2B5EF4-FFF2-40B4-BE49-F238E27FC236}">
                <a16:creationId xmlns:a16="http://schemas.microsoft.com/office/drawing/2014/main" id="{B6E89B5F-4FA4-4EEC-A496-B77C99573A0C}"/>
              </a:ext>
            </a:extLst>
          </p:cNvPr>
          <p:cNvGraphicFramePr>
            <a:graphicFrameLocks noGrp="1"/>
          </p:cNvGraphicFramePr>
          <p:nvPr/>
        </p:nvGraphicFramePr>
        <p:xfrm>
          <a:off x="5710600" y="4018607"/>
          <a:ext cx="6021249" cy="2250440"/>
        </p:xfrm>
        <a:graphic>
          <a:graphicData uri="http://schemas.openxmlformats.org/drawingml/2006/table">
            <a:tbl>
              <a:tblPr firstRow="1" bandRow="1">
                <a:tableStyleId>{5C22544A-7EE6-4342-B048-85BDC9FD1C3A}</a:tableStyleId>
              </a:tblPr>
              <a:tblGrid>
                <a:gridCol w="3777414">
                  <a:extLst>
                    <a:ext uri="{9D8B030D-6E8A-4147-A177-3AD203B41FA5}">
                      <a16:colId xmlns:a16="http://schemas.microsoft.com/office/drawing/2014/main" val="399575333"/>
                    </a:ext>
                  </a:extLst>
                </a:gridCol>
                <a:gridCol w="2243835">
                  <a:extLst>
                    <a:ext uri="{9D8B030D-6E8A-4147-A177-3AD203B41FA5}">
                      <a16:colId xmlns:a16="http://schemas.microsoft.com/office/drawing/2014/main" val="3453014793"/>
                    </a:ext>
                  </a:extLst>
                </a:gridCol>
              </a:tblGrid>
              <a:tr h="370840">
                <a:tc>
                  <a:txBody>
                    <a:bodyPr/>
                    <a:lstStyle/>
                    <a:p>
                      <a:pPr algn="ctr"/>
                      <a:r>
                        <a:rPr kumimoji="1" lang="ja-JP" altLang="en-US" sz="2000" dirty="0">
                          <a:solidFill>
                            <a:schemeClr val="tx1"/>
                          </a:solidFill>
                        </a:rPr>
                        <a:t>導入機器</a:t>
                      </a:r>
                    </a:p>
                  </a:txBody>
                  <a:tcPr anchor="ctr"/>
                </a:tc>
                <a:tc>
                  <a:txBody>
                    <a:bodyPr/>
                    <a:lstStyle/>
                    <a:p>
                      <a:pPr algn="ctr"/>
                      <a:r>
                        <a:rPr kumimoji="1" lang="ja-JP" altLang="en-US" sz="2000" dirty="0">
                          <a:solidFill>
                            <a:schemeClr val="tx1"/>
                          </a:solidFill>
                        </a:rPr>
                        <a:t>件数</a:t>
                      </a:r>
                      <a:endParaRPr kumimoji="1" lang="en-US" altLang="ja-JP" sz="2000" dirty="0">
                        <a:solidFill>
                          <a:schemeClr val="tx1"/>
                        </a:solidFill>
                      </a:endParaRPr>
                    </a:p>
                  </a:txBody>
                  <a:tcPr anchor="ctr"/>
                </a:tc>
                <a:extLst>
                  <a:ext uri="{0D108BD9-81ED-4DB2-BD59-A6C34878D82A}">
                    <a16:rowId xmlns:a16="http://schemas.microsoft.com/office/drawing/2014/main" val="4025770693"/>
                  </a:ext>
                </a:extLst>
              </a:tr>
              <a:tr h="370840">
                <a:tc>
                  <a:txBody>
                    <a:bodyPr/>
                    <a:lstStyle/>
                    <a:p>
                      <a:pPr algn="ctr"/>
                      <a:r>
                        <a:rPr kumimoji="1" lang="en-US" altLang="ja-JP" sz="1800" dirty="0"/>
                        <a:t>CO2</a:t>
                      </a:r>
                      <a:r>
                        <a:rPr kumimoji="1" lang="ja-JP" altLang="en-US" sz="1800" dirty="0"/>
                        <a:t>施肥装置</a:t>
                      </a:r>
                    </a:p>
                  </a:txBody>
                  <a:tcPr/>
                </a:tc>
                <a:tc>
                  <a:txBody>
                    <a:bodyPr/>
                    <a:lstStyle/>
                    <a:p>
                      <a:pPr algn="ctr"/>
                      <a:r>
                        <a:rPr kumimoji="1" lang="ja-JP" altLang="en-US" sz="1800" dirty="0"/>
                        <a:t>２件（２件）</a:t>
                      </a:r>
                    </a:p>
                  </a:txBody>
                  <a:tcPr/>
                </a:tc>
                <a:extLst>
                  <a:ext uri="{0D108BD9-81ED-4DB2-BD59-A6C34878D82A}">
                    <a16:rowId xmlns:a16="http://schemas.microsoft.com/office/drawing/2014/main" val="4129899030"/>
                  </a:ext>
                </a:extLst>
              </a:tr>
              <a:tr h="370840">
                <a:tc>
                  <a:txBody>
                    <a:bodyPr/>
                    <a:lstStyle/>
                    <a:p>
                      <a:pPr algn="ctr"/>
                      <a:r>
                        <a:rPr kumimoji="1" lang="ja-JP" altLang="en-US" sz="1800" dirty="0"/>
                        <a:t>自動かん水</a:t>
                      </a:r>
                    </a:p>
                  </a:txBody>
                  <a:tcPr/>
                </a:tc>
                <a:tc>
                  <a:txBody>
                    <a:bodyPr/>
                    <a:lstStyle/>
                    <a:p>
                      <a:pPr algn="ctr"/>
                      <a:r>
                        <a:rPr kumimoji="1" lang="ja-JP" altLang="en-US" sz="1800" dirty="0"/>
                        <a:t>６件（３件）</a:t>
                      </a:r>
                    </a:p>
                  </a:txBody>
                  <a:tcPr/>
                </a:tc>
                <a:extLst>
                  <a:ext uri="{0D108BD9-81ED-4DB2-BD59-A6C34878D82A}">
                    <a16:rowId xmlns:a16="http://schemas.microsoft.com/office/drawing/2014/main" val="1707865191"/>
                  </a:ext>
                </a:extLst>
              </a:tr>
              <a:tr h="370840">
                <a:tc>
                  <a:txBody>
                    <a:bodyPr/>
                    <a:lstStyle/>
                    <a:p>
                      <a:pPr algn="ctr"/>
                      <a:r>
                        <a:rPr kumimoji="1" lang="ja-JP" altLang="en-US" sz="1800" dirty="0"/>
                        <a:t>省力化機器（自動かん水除く）</a:t>
                      </a:r>
                      <a:endParaRPr kumimoji="1" lang="en-US" altLang="ja-JP" sz="1800" dirty="0"/>
                    </a:p>
                  </a:txBody>
                  <a:tcPr/>
                </a:tc>
                <a:tc>
                  <a:txBody>
                    <a:bodyPr/>
                    <a:lstStyle/>
                    <a:p>
                      <a:pPr algn="ctr"/>
                      <a:r>
                        <a:rPr kumimoji="1" lang="en-US" altLang="ja-JP" sz="1800" dirty="0"/>
                        <a:t>19</a:t>
                      </a:r>
                      <a:r>
                        <a:rPr kumimoji="1" lang="ja-JP" altLang="en-US" sz="1800" dirty="0"/>
                        <a:t>件（</a:t>
                      </a:r>
                      <a:r>
                        <a:rPr kumimoji="1" lang="en-US" altLang="ja-JP" sz="1800" dirty="0"/>
                        <a:t>15</a:t>
                      </a:r>
                      <a:r>
                        <a:rPr kumimoji="1" lang="ja-JP" altLang="en-US" sz="1800" dirty="0"/>
                        <a:t>件）</a:t>
                      </a:r>
                    </a:p>
                  </a:txBody>
                  <a:tcPr/>
                </a:tc>
                <a:extLst>
                  <a:ext uri="{0D108BD9-81ED-4DB2-BD59-A6C34878D82A}">
                    <a16:rowId xmlns:a16="http://schemas.microsoft.com/office/drawing/2014/main" val="4045963437"/>
                  </a:ext>
                </a:extLst>
              </a:tr>
              <a:tr h="370840">
                <a:tc>
                  <a:txBody>
                    <a:bodyPr/>
                    <a:lstStyle/>
                    <a:p>
                      <a:pPr algn="ctr"/>
                      <a:r>
                        <a:rPr kumimoji="1" lang="ja-JP" altLang="en-US" sz="1800" dirty="0"/>
                        <a:t>その他（センシング等）</a:t>
                      </a:r>
                      <a:endParaRPr kumimoji="1" lang="en-US" altLang="ja-JP" sz="1800" dirty="0"/>
                    </a:p>
                  </a:txBody>
                  <a:tcPr/>
                </a:tc>
                <a:tc>
                  <a:txBody>
                    <a:bodyPr/>
                    <a:lstStyle/>
                    <a:p>
                      <a:pPr algn="ctr"/>
                      <a:r>
                        <a:rPr kumimoji="1" lang="en-US" altLang="ja-JP" sz="1800" dirty="0"/>
                        <a:t>10</a:t>
                      </a:r>
                      <a:r>
                        <a:rPr kumimoji="1" lang="ja-JP" altLang="en-US" sz="1800" dirty="0"/>
                        <a:t>件（</a:t>
                      </a:r>
                      <a:r>
                        <a:rPr kumimoji="1" lang="en-US" altLang="ja-JP" sz="1800" dirty="0"/>
                        <a:t>10</a:t>
                      </a:r>
                      <a:r>
                        <a:rPr kumimoji="1" lang="ja-JP" altLang="en-US" sz="1800" dirty="0"/>
                        <a:t>件）</a:t>
                      </a:r>
                    </a:p>
                  </a:txBody>
                  <a:tcPr/>
                </a:tc>
                <a:extLst>
                  <a:ext uri="{0D108BD9-81ED-4DB2-BD59-A6C34878D82A}">
                    <a16:rowId xmlns:a16="http://schemas.microsoft.com/office/drawing/2014/main" val="2596049246"/>
                  </a:ext>
                </a:extLst>
              </a:tr>
              <a:tr h="370840">
                <a:tc>
                  <a:txBody>
                    <a:bodyPr/>
                    <a:lstStyle/>
                    <a:p>
                      <a:pPr algn="ctr"/>
                      <a:r>
                        <a:rPr kumimoji="1" lang="ja-JP" altLang="en-US" sz="1800" dirty="0"/>
                        <a:t>合計</a:t>
                      </a:r>
                    </a:p>
                  </a:txBody>
                  <a:tcPr/>
                </a:tc>
                <a:tc>
                  <a:txBody>
                    <a:bodyPr/>
                    <a:lstStyle/>
                    <a:p>
                      <a:pPr algn="ctr"/>
                      <a:r>
                        <a:rPr kumimoji="1" lang="en-US" altLang="ja-JP" sz="1800" dirty="0"/>
                        <a:t>37</a:t>
                      </a:r>
                      <a:r>
                        <a:rPr kumimoji="1" lang="ja-JP" altLang="en-US" sz="1800" dirty="0"/>
                        <a:t>件（</a:t>
                      </a:r>
                      <a:r>
                        <a:rPr kumimoji="1" lang="en-US" altLang="ja-JP" sz="1800" dirty="0"/>
                        <a:t>30</a:t>
                      </a:r>
                      <a:r>
                        <a:rPr kumimoji="1" lang="ja-JP" altLang="en-US" sz="1800" dirty="0"/>
                        <a:t>件）</a:t>
                      </a:r>
                    </a:p>
                  </a:txBody>
                  <a:tcPr/>
                </a:tc>
                <a:extLst>
                  <a:ext uri="{0D108BD9-81ED-4DB2-BD59-A6C34878D82A}">
                    <a16:rowId xmlns:a16="http://schemas.microsoft.com/office/drawing/2014/main" val="1385203922"/>
                  </a:ext>
                </a:extLst>
              </a:tr>
            </a:tbl>
          </a:graphicData>
        </a:graphic>
      </p:graphicFrame>
      <p:sp>
        <p:nvSpPr>
          <p:cNvPr id="11" name="正方形/長方形 10">
            <a:extLst>
              <a:ext uri="{FF2B5EF4-FFF2-40B4-BE49-F238E27FC236}">
                <a16:creationId xmlns:a16="http://schemas.microsoft.com/office/drawing/2014/main" id="{9C5B6067-4402-4BDB-B07C-38D237F4A848}"/>
              </a:ext>
            </a:extLst>
          </p:cNvPr>
          <p:cNvSpPr/>
          <p:nvPr/>
        </p:nvSpPr>
        <p:spPr>
          <a:xfrm>
            <a:off x="460151" y="4886551"/>
            <a:ext cx="2217317" cy="2513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導入事例</a:t>
            </a:r>
            <a:r>
              <a:rPr kumimoji="1" lang="ja-JP" altLang="en-US" sz="1800" b="1" dirty="0">
                <a:solidFill>
                  <a:schemeClr val="tx1"/>
                </a:solidFill>
              </a:rPr>
              <a:t>紹介</a:t>
            </a:r>
            <a:endParaRPr kumimoji="1" lang="ja-JP" altLang="en-US" sz="1800" b="1" dirty="0">
              <a:solidFill>
                <a:schemeClr val="tx1"/>
              </a:solidFill>
              <a:highlight>
                <a:srgbClr val="FFFF00"/>
              </a:highlight>
            </a:endParaRP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158546" y="1818806"/>
            <a:ext cx="1440000" cy="31693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57950" y="1808799"/>
            <a:ext cx="1440000" cy="33855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5714791" y="3718620"/>
            <a:ext cx="6232981"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導入内訳</a:t>
            </a:r>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　　　　　　　　　　　　　　　　　　　　　　　　　　　　　　 （）：新規　　　</a:t>
            </a:r>
            <a:endParaRPr lang="ja-JP" altLang="en-US" sz="24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CC607AEF-5C81-4F05-A9B0-F596988C73C5}"/>
              </a:ext>
            </a:extLst>
          </p:cNvPr>
          <p:cNvSpPr txBox="1"/>
          <p:nvPr/>
        </p:nvSpPr>
        <p:spPr>
          <a:xfrm>
            <a:off x="239722" y="5179244"/>
            <a:ext cx="3973113" cy="1077218"/>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機 器 名：自動開閉装置</a:t>
            </a:r>
          </a:p>
          <a:p>
            <a:r>
              <a:rPr lang="ja-JP" altLang="en-US" sz="1600" dirty="0">
                <a:latin typeface="ＭＳ Ｐゴシック" panose="020B0600070205080204" pitchFamily="50" charset="-128"/>
                <a:ea typeface="ＭＳ Ｐゴシック" panose="020B0600070205080204" pitchFamily="50" charset="-128"/>
              </a:rPr>
              <a:t>品　　 目：水なす・ミニトマト等</a:t>
            </a:r>
            <a:endParaRPr lang="en-US" altLang="ja-JP" sz="1600" dirty="0">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・ハウス換気を自動化することで、管理作業省力化と効率化</a:t>
            </a:r>
          </a:p>
        </p:txBody>
      </p:sp>
      <p:sp>
        <p:nvSpPr>
          <p:cNvPr id="13" name="スライド番号プレースホルダー 12">
            <a:extLst>
              <a:ext uri="{FF2B5EF4-FFF2-40B4-BE49-F238E27FC236}">
                <a16:creationId xmlns:a16="http://schemas.microsoft.com/office/drawing/2014/main" id="{28DC98E6-E906-41D8-88C6-EA9C9246DA25}"/>
              </a:ext>
            </a:extLst>
          </p:cNvPr>
          <p:cNvSpPr>
            <a:spLocks noGrp="1"/>
          </p:cNvSpPr>
          <p:nvPr>
            <p:ph type="sldNum" sz="quarter" idx="12"/>
          </p:nvPr>
        </p:nvSpPr>
        <p:spPr/>
        <p:txBody>
          <a:bodyPr/>
          <a:lstStyle/>
          <a:p>
            <a:fld id="{C6678B24-D225-48CB-84C5-697AA65AEC0C}" type="slidenum">
              <a:rPr kumimoji="1" lang="ja-JP" altLang="en-US" smtClean="0"/>
              <a:t>20</a:t>
            </a:fld>
            <a:endParaRPr kumimoji="1" lang="ja-JP" altLang="en-US"/>
          </a:p>
        </p:txBody>
      </p:sp>
      <p:pic>
        <p:nvPicPr>
          <p:cNvPr id="10" name="図 9">
            <a:extLst>
              <a:ext uri="{FF2B5EF4-FFF2-40B4-BE49-F238E27FC236}">
                <a16:creationId xmlns:a16="http://schemas.microsoft.com/office/drawing/2014/main" id="{FCAF2C24-8573-4C60-BB27-E928229906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256" y="2670257"/>
            <a:ext cx="3434855" cy="2161536"/>
          </a:xfrm>
          <a:prstGeom prst="rect">
            <a:avLst/>
          </a:prstGeom>
        </p:spPr>
      </p:pic>
      <p:pic>
        <p:nvPicPr>
          <p:cNvPr id="12" name="図 11">
            <a:extLst>
              <a:ext uri="{FF2B5EF4-FFF2-40B4-BE49-F238E27FC236}">
                <a16:creationId xmlns:a16="http://schemas.microsoft.com/office/drawing/2014/main" id="{098BAD33-B8D0-409A-836E-B9D80B69D3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68618" y="5030652"/>
            <a:ext cx="933760" cy="1246422"/>
          </a:xfrm>
          <a:prstGeom prst="rect">
            <a:avLst/>
          </a:prstGeom>
        </p:spPr>
      </p:pic>
    </p:spTree>
    <p:extLst>
      <p:ext uri="{BB962C8B-B14F-4D97-AF65-F5344CB8AC3E}">
        <p14:creationId xmlns:p14="http://schemas.microsoft.com/office/powerpoint/2010/main" val="432062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86753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（５）　スマート技術導入の推進</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10237112"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◆取組による効果、スマート農業推進指針改定にあわせた新たな指標</a:t>
            </a:r>
            <a:r>
              <a:rPr kumimoji="1" lang="ja-JP" altLang="en-US" sz="2400" dirty="0">
                <a:solidFill>
                  <a:prstClr val="black"/>
                </a:solidFill>
                <a:latin typeface="Calibri" panose="020F0502020204030204"/>
                <a:ea typeface="ＭＳ Ｐゴシック" panose="020B0600070205080204" pitchFamily="50" charset="-128"/>
              </a:rPr>
              <a:t>の設定</a:t>
            </a: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3" name="テキスト ボックス 12">
            <a:extLst>
              <a:ext uri="{FF2B5EF4-FFF2-40B4-BE49-F238E27FC236}">
                <a16:creationId xmlns:a16="http://schemas.microsoft.com/office/drawing/2014/main" id="{16A6803F-DD4C-401B-9C87-AD98E19409C4}"/>
              </a:ext>
            </a:extLst>
          </p:cNvPr>
          <p:cNvSpPr txBox="1"/>
          <p:nvPr/>
        </p:nvSpPr>
        <p:spPr>
          <a:xfrm>
            <a:off x="97725" y="1788294"/>
            <a:ext cx="11733772" cy="47089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◆取組による効果</a:t>
            </a: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1AD33637-DD08-4F00-9A15-CF2BC5E3C11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2" name="テキスト ボックス 11">
            <a:extLst>
              <a:ext uri="{FF2B5EF4-FFF2-40B4-BE49-F238E27FC236}">
                <a16:creationId xmlns:a16="http://schemas.microsoft.com/office/drawing/2014/main" id="{4FCD3B3B-6E95-4A78-A302-AA7064FF4934}"/>
              </a:ext>
            </a:extLst>
          </p:cNvPr>
          <p:cNvSpPr txBox="1"/>
          <p:nvPr/>
        </p:nvSpPr>
        <p:spPr>
          <a:xfrm>
            <a:off x="250807" y="2089428"/>
            <a:ext cx="600171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①施設園芸データ駆動型スマート農業推進対策事業</a:t>
            </a:r>
            <a:endParaRPr kumimoji="1" lang="en-US" altLang="ja-JP" sz="16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データの収集、蓄積、見える化</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実績</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・センシング機器によるデータ蓄積と分析：分析件数　</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R7</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25</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件　</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dirty="0">
                <a:solidFill>
                  <a:prstClr val="black"/>
                </a:solidFill>
                <a:latin typeface="Calibri" panose="020F0502020204030204"/>
                <a:ea typeface="ＭＳ Ｐゴシック" panose="020B0600070205080204" pitchFamily="50" charset="-128"/>
              </a:rPr>
              <a:t>マニュアル</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等の作成：水なす、いちご、ぶどう</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効果</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データや指針等を活用した指導を実践　　　　</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highlight>
                <a:srgbClr val="FFFF00"/>
              </a:highlight>
              <a:uLnTx/>
              <a:uFillTx/>
              <a:latin typeface="Calibri" panose="020F0502020204030204"/>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5D8A50FF-0523-4366-8856-709BCC773354}"/>
              </a:ext>
            </a:extLst>
          </p:cNvPr>
          <p:cNvSpPr txBox="1"/>
          <p:nvPr/>
        </p:nvSpPr>
        <p:spPr>
          <a:xfrm>
            <a:off x="159966" y="4033532"/>
            <a:ext cx="5484897"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②スマート農業</a:t>
            </a:r>
            <a:r>
              <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DIY</a:t>
            </a: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事業　</a:t>
            </a: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自作することで低コストに自動かん水設備等を導入</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実績</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】R7</a:t>
            </a:r>
            <a:r>
              <a:rPr kumimoji="1" lang="ja-JP" altLang="en-US" sz="1600" dirty="0">
                <a:solidFill>
                  <a:prstClr val="black"/>
                </a:solidFill>
                <a:latin typeface="Calibri" panose="020F0502020204030204"/>
                <a:ea typeface="ＭＳ Ｐゴシック" panose="020B0600070205080204" pitchFamily="50" charset="-128"/>
              </a:rPr>
              <a:t>：</a:t>
            </a:r>
            <a:r>
              <a:rPr kumimoji="1" lang="en-US" altLang="ja-JP" sz="1600" dirty="0">
                <a:solidFill>
                  <a:prstClr val="black"/>
                </a:solidFill>
                <a:latin typeface="Calibri" panose="020F0502020204030204"/>
                <a:ea typeface="ＭＳ Ｐゴシック" panose="020B0600070205080204" pitchFamily="50" charset="-128"/>
              </a:rPr>
              <a:t>9</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件　</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効果</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電気を引けないほ場など現地にあったスマート機器導入が可能</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9" name="テキスト ボックス 18">
            <a:extLst>
              <a:ext uri="{FF2B5EF4-FFF2-40B4-BE49-F238E27FC236}">
                <a16:creationId xmlns:a16="http://schemas.microsoft.com/office/drawing/2014/main" id="{8157CB76-CA5D-43C0-8ADA-D8E2CA8767A9}"/>
              </a:ext>
            </a:extLst>
          </p:cNvPr>
          <p:cNvSpPr txBox="1"/>
          <p:nvPr/>
        </p:nvSpPr>
        <p:spPr>
          <a:xfrm>
            <a:off x="5943349" y="5160231"/>
            <a:ext cx="5348411" cy="1354217"/>
          </a:xfrm>
          <a:prstGeom prst="rect">
            <a:avLst/>
          </a:prstGeom>
          <a:solidFill>
            <a:srgbClr val="FFCC99"/>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◆大阪農業</a:t>
            </a:r>
            <a:r>
              <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DX</a:t>
            </a:r>
            <a:r>
              <a:rPr kumimoji="1" lang="ja-JP"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推進戦略の方向性</a:t>
            </a: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①１施設園芸での更なる収益⼒の向上</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16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1600" b="1"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指標設定</a:t>
            </a:r>
            <a:endParaRPr kumimoji="1" lang="en-US" altLang="ja-JP" sz="1600" b="1" i="0" u="sng"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②持続的成⻑を⽀える</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DX</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の展開</a:t>
            </a:r>
            <a:endPar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③⽣産体制全般にわたる⼤阪型農業</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DX</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の構築</a:t>
            </a:r>
            <a:endParaRPr kumimoji="1" lang="en-US" altLang="ja-JP"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0" name="テキスト ボックス 19">
            <a:extLst>
              <a:ext uri="{FF2B5EF4-FFF2-40B4-BE49-F238E27FC236}">
                <a16:creationId xmlns:a16="http://schemas.microsoft.com/office/drawing/2014/main" id="{5540849A-1C4C-4BF2-A229-969152D1F5F8}"/>
              </a:ext>
            </a:extLst>
          </p:cNvPr>
          <p:cNvSpPr txBox="1"/>
          <p:nvPr/>
        </p:nvSpPr>
        <p:spPr>
          <a:xfrm>
            <a:off x="5923474" y="2345579"/>
            <a:ext cx="3665562" cy="2347054"/>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1" name="テキスト ボックス 20">
            <a:extLst>
              <a:ext uri="{FF2B5EF4-FFF2-40B4-BE49-F238E27FC236}">
                <a16:creationId xmlns:a16="http://schemas.microsoft.com/office/drawing/2014/main" id="{0B3D35A7-8362-4049-9427-9513971AFF71}"/>
              </a:ext>
            </a:extLst>
          </p:cNvPr>
          <p:cNvSpPr txBox="1"/>
          <p:nvPr/>
        </p:nvSpPr>
        <p:spPr>
          <a:xfrm>
            <a:off x="9701807" y="2279431"/>
            <a:ext cx="2030388" cy="2376000"/>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pic>
        <p:nvPicPr>
          <p:cNvPr id="23" name="図 22">
            <a:extLst>
              <a:ext uri="{FF2B5EF4-FFF2-40B4-BE49-F238E27FC236}">
                <a16:creationId xmlns:a16="http://schemas.microsoft.com/office/drawing/2014/main" id="{D9914559-4954-4DFF-BCEC-6229051C4A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19615" y="2406779"/>
            <a:ext cx="1002585" cy="1404786"/>
          </a:xfrm>
          <a:prstGeom prst="rect">
            <a:avLst/>
          </a:prstGeom>
        </p:spPr>
      </p:pic>
      <p:pic>
        <p:nvPicPr>
          <p:cNvPr id="25" name="図 24">
            <a:extLst>
              <a:ext uri="{FF2B5EF4-FFF2-40B4-BE49-F238E27FC236}">
                <a16:creationId xmlns:a16="http://schemas.microsoft.com/office/drawing/2014/main" id="{8BF10693-8BEF-4707-B4CA-60E8E47836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11285" y="3097593"/>
            <a:ext cx="752770" cy="1108246"/>
          </a:xfrm>
          <a:prstGeom prst="rect">
            <a:avLst/>
          </a:prstGeom>
        </p:spPr>
      </p:pic>
      <p:sp>
        <p:nvSpPr>
          <p:cNvPr id="22" name="テキスト ボックス 21">
            <a:extLst>
              <a:ext uri="{FF2B5EF4-FFF2-40B4-BE49-F238E27FC236}">
                <a16:creationId xmlns:a16="http://schemas.microsoft.com/office/drawing/2014/main" id="{7C777147-7AC0-4053-954E-2AF1B1B610F3}"/>
              </a:ext>
            </a:extLst>
          </p:cNvPr>
          <p:cNvSpPr txBox="1"/>
          <p:nvPr/>
        </p:nvSpPr>
        <p:spPr>
          <a:xfrm>
            <a:off x="6013743" y="4365907"/>
            <a:ext cx="15133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水なすマニュアル</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9FC89F88-29B5-4A7D-8AB0-50FFF397A6B7}"/>
              </a:ext>
            </a:extLst>
          </p:cNvPr>
          <p:cNvSpPr txBox="1"/>
          <p:nvPr/>
        </p:nvSpPr>
        <p:spPr>
          <a:xfrm>
            <a:off x="7880985" y="4287216"/>
            <a:ext cx="17080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Calibri" panose="020F0502020204030204"/>
                <a:ea typeface="ＭＳ Ｐゴシック" panose="020B0600070205080204" pitchFamily="50" charset="-128"/>
              </a:rPr>
              <a:t>いちごマニュアル</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4" name="テキスト ボックス 23">
            <a:extLst>
              <a:ext uri="{FF2B5EF4-FFF2-40B4-BE49-F238E27FC236}">
                <a16:creationId xmlns:a16="http://schemas.microsoft.com/office/drawing/2014/main" id="{AEE6328B-F4AE-41B0-B00A-D2E67D89254C}"/>
              </a:ext>
            </a:extLst>
          </p:cNvPr>
          <p:cNvSpPr txBox="1"/>
          <p:nvPr/>
        </p:nvSpPr>
        <p:spPr>
          <a:xfrm>
            <a:off x="9805828" y="4016713"/>
            <a:ext cx="198569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DIY</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事業によるかん水装置</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6" name="テキスト ボックス 25">
            <a:extLst>
              <a:ext uri="{FF2B5EF4-FFF2-40B4-BE49-F238E27FC236}">
                <a16:creationId xmlns:a16="http://schemas.microsoft.com/office/drawing/2014/main" id="{1D655A7A-DC86-42C9-BC5F-D11E98A929E1}"/>
              </a:ext>
            </a:extLst>
          </p:cNvPr>
          <p:cNvSpPr txBox="1"/>
          <p:nvPr/>
        </p:nvSpPr>
        <p:spPr>
          <a:xfrm>
            <a:off x="123754" y="5607147"/>
            <a:ext cx="6325977"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Calibri" panose="020F0502020204030204"/>
                <a:ea typeface="ＭＳ Ｐゴシック" panose="020B0600070205080204" pitchFamily="50" charset="-128"/>
              </a:rPr>
              <a:t>③新たな指標の策定（大阪農業</a:t>
            </a:r>
            <a:r>
              <a:rPr kumimoji="1" lang="en-US" altLang="ja-JP" dirty="0">
                <a:solidFill>
                  <a:prstClr val="black"/>
                </a:solidFill>
                <a:latin typeface="Calibri" panose="020F0502020204030204"/>
                <a:ea typeface="ＭＳ Ｐゴシック" panose="020B0600070205080204" pitchFamily="50" charset="-128"/>
              </a:rPr>
              <a:t>DX</a:t>
            </a:r>
            <a:r>
              <a:rPr kumimoji="1" lang="ja-JP" altLang="en-US" dirty="0">
                <a:solidFill>
                  <a:prstClr val="black"/>
                </a:solidFill>
                <a:latin typeface="Calibri" panose="020F0502020204030204"/>
                <a:ea typeface="ＭＳ Ｐゴシック" panose="020B0600070205080204" pitchFamily="50" charset="-128"/>
              </a:rPr>
              <a:t>推進戦略）</a:t>
            </a:r>
            <a:endParaRPr kumimoji="1" lang="en-US" altLang="ja-JP"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p>
        </p:txBody>
      </p:sp>
      <p:pic>
        <p:nvPicPr>
          <p:cNvPr id="28" name="図 27">
            <a:extLst>
              <a:ext uri="{FF2B5EF4-FFF2-40B4-BE49-F238E27FC236}">
                <a16:creationId xmlns:a16="http://schemas.microsoft.com/office/drawing/2014/main" id="{411EE84F-0F26-4B92-A7B7-0FA755AFA1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0421" y="2450636"/>
            <a:ext cx="1710305" cy="1270100"/>
          </a:xfrm>
          <a:prstGeom prst="rect">
            <a:avLst/>
          </a:prstGeom>
        </p:spPr>
      </p:pic>
      <p:pic>
        <p:nvPicPr>
          <p:cNvPr id="16" name="図 15">
            <a:extLst>
              <a:ext uri="{FF2B5EF4-FFF2-40B4-BE49-F238E27FC236}">
                <a16:creationId xmlns:a16="http://schemas.microsoft.com/office/drawing/2014/main" id="{D6A3E984-EAEF-4F57-9994-2D2EF03C15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38260" y="3212970"/>
            <a:ext cx="1752414" cy="993154"/>
          </a:xfrm>
          <a:prstGeom prst="rect">
            <a:avLst/>
          </a:prstGeom>
        </p:spPr>
      </p:pic>
      <p:pic>
        <p:nvPicPr>
          <p:cNvPr id="9" name="図 8">
            <a:extLst>
              <a:ext uri="{FF2B5EF4-FFF2-40B4-BE49-F238E27FC236}">
                <a16:creationId xmlns:a16="http://schemas.microsoft.com/office/drawing/2014/main" id="{B604092A-A40D-40B8-AB0E-FC3FEE4798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45807" y="2826015"/>
            <a:ext cx="1642420" cy="1066249"/>
          </a:xfrm>
          <a:prstGeom prst="rect">
            <a:avLst/>
          </a:prstGeom>
        </p:spPr>
      </p:pic>
    </p:spTree>
    <p:extLst>
      <p:ext uri="{BB962C8B-B14F-4D97-AF65-F5344CB8AC3E}">
        <p14:creationId xmlns:p14="http://schemas.microsoft.com/office/powerpoint/2010/main" val="2241135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86753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（５）　スマート技術導入の推進</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10237112"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◆取組による効果、スマート農業推進指針改定にあわせた新たな指標</a:t>
            </a:r>
            <a:r>
              <a:rPr kumimoji="1" lang="ja-JP" altLang="en-US" sz="2400" dirty="0">
                <a:solidFill>
                  <a:prstClr val="black"/>
                </a:solidFill>
                <a:latin typeface="Calibri" panose="020F0502020204030204"/>
                <a:ea typeface="ＭＳ Ｐゴシック" panose="020B0600070205080204" pitchFamily="50" charset="-128"/>
              </a:rPr>
              <a:t>の設定</a:t>
            </a: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1AD33637-DD08-4F00-9A15-CF2BC5E3C11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pic>
        <p:nvPicPr>
          <p:cNvPr id="28" name="図 27">
            <a:extLst>
              <a:ext uri="{FF2B5EF4-FFF2-40B4-BE49-F238E27FC236}">
                <a16:creationId xmlns:a16="http://schemas.microsoft.com/office/drawing/2014/main" id="{01F1CE07-0E4F-411F-AB79-19C8CD51B6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3245" y="1617418"/>
            <a:ext cx="8452079" cy="5069805"/>
          </a:xfrm>
          <a:prstGeom prst="rect">
            <a:avLst/>
          </a:prstGeom>
        </p:spPr>
      </p:pic>
      <p:sp>
        <p:nvSpPr>
          <p:cNvPr id="29" name="テキスト ボックス 28">
            <a:extLst>
              <a:ext uri="{FF2B5EF4-FFF2-40B4-BE49-F238E27FC236}">
                <a16:creationId xmlns:a16="http://schemas.microsoft.com/office/drawing/2014/main" id="{02B33B40-3B7C-438B-9F8F-F0A65214CE40}"/>
              </a:ext>
            </a:extLst>
          </p:cNvPr>
          <p:cNvSpPr txBox="1"/>
          <p:nvPr/>
        </p:nvSpPr>
        <p:spPr>
          <a:xfrm>
            <a:off x="133564" y="1836816"/>
            <a:ext cx="2839681" cy="646331"/>
          </a:xfrm>
          <a:prstGeom prst="rect">
            <a:avLst/>
          </a:prstGeom>
          <a:noFill/>
        </p:spPr>
        <p:txBody>
          <a:bodyPr wrap="square" rtlCol="0">
            <a:spAutoFit/>
          </a:bodyPr>
          <a:lstStyle/>
          <a:p>
            <a:pPr lvl="0">
              <a:defRPr/>
            </a:pPr>
            <a:r>
              <a:rPr kumimoji="1" lang="ja-JP" altLang="en-US" i="0" strike="noStrike" kern="1200" cap="none" spc="0" normalizeH="0" baseline="0" noProof="0" dirty="0">
                <a:ln>
                  <a:noFill/>
                </a:ln>
                <a:solidFill>
                  <a:prstClr val="black"/>
                </a:solidFill>
                <a:effectLst/>
                <a:uLnTx/>
                <a:uFillTx/>
                <a:latin typeface="+mj-ea"/>
                <a:ea typeface="+mj-ea"/>
                <a:cs typeface="+mn-cs"/>
              </a:rPr>
              <a:t>大阪農業</a:t>
            </a:r>
            <a:r>
              <a:rPr kumimoji="1" lang="en-US" altLang="ja-JP" i="0" strike="noStrike" kern="1200" cap="none" spc="0" normalizeH="0" baseline="0" noProof="0" dirty="0">
                <a:ln>
                  <a:noFill/>
                </a:ln>
                <a:solidFill>
                  <a:prstClr val="black"/>
                </a:solidFill>
                <a:effectLst/>
                <a:uLnTx/>
                <a:uFillTx/>
                <a:latin typeface="+mj-ea"/>
                <a:ea typeface="+mj-ea"/>
                <a:cs typeface="+mn-cs"/>
              </a:rPr>
              <a:t>DX</a:t>
            </a:r>
            <a:r>
              <a:rPr kumimoji="1" lang="ja-JP" altLang="en-US" i="0" strike="noStrike" kern="1200" cap="none" spc="0" normalizeH="0" baseline="0" noProof="0" dirty="0">
                <a:ln>
                  <a:noFill/>
                </a:ln>
                <a:solidFill>
                  <a:prstClr val="black"/>
                </a:solidFill>
                <a:effectLst/>
                <a:uLnTx/>
                <a:uFillTx/>
                <a:latin typeface="+mj-ea"/>
                <a:ea typeface="+mj-ea"/>
                <a:cs typeface="+mn-cs"/>
              </a:rPr>
              <a:t>推進戦略</a:t>
            </a:r>
            <a:endParaRPr kumimoji="1" lang="en-US" altLang="ja-JP" i="0" strike="noStrike" kern="1200" cap="none" spc="0" normalizeH="0" baseline="0" noProof="0" dirty="0">
              <a:ln>
                <a:noFill/>
              </a:ln>
              <a:solidFill>
                <a:prstClr val="black"/>
              </a:solidFill>
              <a:effectLst/>
              <a:uLnTx/>
              <a:uFillTx/>
              <a:latin typeface="+mj-ea"/>
              <a:ea typeface="+mj-ea"/>
              <a:cs typeface="+mn-cs"/>
            </a:endParaRPr>
          </a:p>
          <a:p>
            <a:pPr lvl="0">
              <a:defRPr/>
            </a:pPr>
            <a:r>
              <a:rPr kumimoji="1" lang="ja-JP" altLang="en-US" dirty="0">
                <a:solidFill>
                  <a:prstClr val="black"/>
                </a:solidFill>
                <a:latin typeface="+mj-ea"/>
                <a:ea typeface="+mj-ea"/>
              </a:rPr>
              <a:t>の策定（</a:t>
            </a:r>
            <a:r>
              <a:rPr kumimoji="1" lang="en-US" altLang="ja-JP" dirty="0">
                <a:solidFill>
                  <a:prstClr val="black"/>
                </a:solidFill>
                <a:latin typeface="+mj-ea"/>
                <a:ea typeface="+mj-ea"/>
              </a:rPr>
              <a:t>R8</a:t>
            </a:r>
            <a:r>
              <a:rPr kumimoji="1" lang="ja-JP" altLang="en-US" dirty="0">
                <a:solidFill>
                  <a:prstClr val="black"/>
                </a:solidFill>
                <a:latin typeface="+mj-ea"/>
                <a:ea typeface="+mj-ea"/>
              </a:rPr>
              <a:t>年３月）</a:t>
            </a:r>
            <a:endParaRPr kumimoji="1" lang="ja-JP" altLang="en-US" i="0" strike="noStrike" kern="1200" cap="none" spc="0" normalizeH="0" baseline="0" noProof="0" dirty="0">
              <a:ln>
                <a:noFill/>
              </a:ln>
              <a:solidFill>
                <a:prstClr val="black"/>
              </a:solidFill>
              <a:effectLst/>
              <a:uLnTx/>
              <a:uFillTx/>
              <a:latin typeface="+mj-ea"/>
              <a:ea typeface="+mj-ea"/>
              <a:cs typeface="+mn-cs"/>
            </a:endParaRPr>
          </a:p>
        </p:txBody>
      </p:sp>
    </p:spTree>
    <p:extLst>
      <p:ext uri="{BB962C8B-B14F-4D97-AF65-F5344CB8AC3E}">
        <p14:creationId xmlns:p14="http://schemas.microsoft.com/office/powerpoint/2010/main" val="167993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29541"/>
            <a:ext cx="12192000" cy="10936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95664"/>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8675354" cy="523220"/>
          </a:xfrm>
          <a:prstGeom prst="rect">
            <a:avLst/>
          </a:prstGeom>
          <a:noFill/>
        </p:spPr>
        <p:txBody>
          <a:bodyPr wrap="square" rtlCol="0">
            <a:spAutoFit/>
          </a:bodyPr>
          <a:lstStyle/>
          <a:p>
            <a:r>
              <a:rPr kumimoji="1" lang="ja-JP" altLang="en-US" sz="2800" dirty="0"/>
              <a:t>（５）　スマート技術導入の推進</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386150" y="1075825"/>
            <a:ext cx="8425566" cy="461665"/>
          </a:xfrm>
          <a:prstGeom prst="rect">
            <a:avLst/>
          </a:prstGeom>
          <a:noFill/>
          <a:ln>
            <a:noFill/>
          </a:ln>
        </p:spPr>
        <p:txBody>
          <a:bodyPr wrap="square" rtlCol="0">
            <a:spAutoFit/>
          </a:bodyPr>
          <a:lstStyle/>
          <a:p>
            <a:r>
              <a:rPr kumimoji="1" lang="ja-JP" altLang="en-US" sz="2400" dirty="0"/>
              <a:t>◆スマート農業推進指針改定にあわせた新たな指標の設定</a:t>
            </a:r>
          </a:p>
        </p:txBody>
      </p:sp>
      <p:sp>
        <p:nvSpPr>
          <p:cNvPr id="6" name="スライド番号プレースホルダー 5">
            <a:extLst>
              <a:ext uri="{FF2B5EF4-FFF2-40B4-BE49-F238E27FC236}">
                <a16:creationId xmlns:a16="http://schemas.microsoft.com/office/drawing/2014/main" id="{1AD33637-DD08-4F00-9A15-CF2BC5E3C11F}"/>
              </a:ext>
            </a:extLst>
          </p:cNvPr>
          <p:cNvSpPr>
            <a:spLocks noGrp="1"/>
          </p:cNvSpPr>
          <p:nvPr>
            <p:ph type="sldNum" sz="quarter" idx="12"/>
          </p:nvPr>
        </p:nvSpPr>
        <p:spPr/>
        <p:txBody>
          <a:bodyPr/>
          <a:lstStyle/>
          <a:p>
            <a:fld id="{C6678B24-D225-48CB-84C5-697AA65AEC0C}" type="slidenum">
              <a:rPr kumimoji="1" lang="ja-JP" altLang="en-US" smtClean="0"/>
              <a:t>23</a:t>
            </a:fld>
            <a:endParaRPr kumimoji="1" lang="ja-JP" altLang="en-US"/>
          </a:p>
        </p:txBody>
      </p:sp>
      <p:sp>
        <p:nvSpPr>
          <p:cNvPr id="8" name="テキスト ボックス 7">
            <a:extLst>
              <a:ext uri="{FF2B5EF4-FFF2-40B4-BE49-F238E27FC236}">
                <a16:creationId xmlns:a16="http://schemas.microsoft.com/office/drawing/2014/main" id="{196F51C5-15F6-4C0B-80DD-B43570AFA87C}"/>
              </a:ext>
            </a:extLst>
          </p:cNvPr>
          <p:cNvSpPr txBox="1"/>
          <p:nvPr/>
        </p:nvSpPr>
        <p:spPr>
          <a:xfrm>
            <a:off x="127819" y="1609698"/>
            <a:ext cx="813915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i="0" strike="noStrike" kern="1200" cap="none" spc="0" normalizeH="0" baseline="0" noProof="0" dirty="0">
                <a:ln>
                  <a:noFill/>
                </a:ln>
                <a:solidFill>
                  <a:prstClr val="black"/>
                </a:solidFill>
                <a:effectLst/>
                <a:uLnTx/>
                <a:uFillTx/>
                <a:latin typeface="+mj-ea"/>
                <a:ea typeface="+mj-ea"/>
                <a:cs typeface="+mn-cs"/>
              </a:rPr>
              <a:t>大阪農業</a:t>
            </a:r>
            <a:r>
              <a:rPr kumimoji="1" lang="en-US" altLang="ja-JP" i="0" strike="noStrike" kern="1200" cap="none" spc="0" normalizeH="0" baseline="0" noProof="0" dirty="0">
                <a:ln>
                  <a:noFill/>
                </a:ln>
                <a:solidFill>
                  <a:prstClr val="black"/>
                </a:solidFill>
                <a:effectLst/>
                <a:uLnTx/>
                <a:uFillTx/>
                <a:latin typeface="+mj-ea"/>
                <a:ea typeface="+mj-ea"/>
                <a:cs typeface="+mn-cs"/>
              </a:rPr>
              <a:t>DX</a:t>
            </a:r>
            <a:r>
              <a:rPr kumimoji="1" lang="ja-JP" altLang="en-US" i="0" strike="noStrike" kern="1200" cap="none" spc="0" normalizeH="0" baseline="0" noProof="0" dirty="0">
                <a:ln>
                  <a:noFill/>
                </a:ln>
                <a:solidFill>
                  <a:prstClr val="black"/>
                </a:solidFill>
                <a:effectLst/>
                <a:uLnTx/>
                <a:uFillTx/>
                <a:latin typeface="+mj-ea"/>
                <a:ea typeface="+mj-ea"/>
                <a:cs typeface="+mn-cs"/>
              </a:rPr>
              <a:t>推進戦略（</a:t>
            </a:r>
            <a:r>
              <a:rPr kumimoji="1" lang="en-US" altLang="ja-JP" i="0" strike="noStrike" kern="1200" cap="none" spc="0" normalizeH="0" baseline="0" noProof="0" dirty="0">
                <a:ln>
                  <a:noFill/>
                </a:ln>
                <a:solidFill>
                  <a:prstClr val="black"/>
                </a:solidFill>
                <a:effectLst/>
                <a:uLnTx/>
                <a:uFillTx/>
                <a:latin typeface="+mj-ea"/>
                <a:ea typeface="+mj-ea"/>
                <a:cs typeface="+mn-cs"/>
              </a:rPr>
              <a:t>R8</a:t>
            </a:r>
            <a:r>
              <a:rPr kumimoji="1" lang="ja-JP" altLang="en-US" i="0" strike="noStrike" kern="1200" cap="none" spc="0" normalizeH="0" baseline="0" noProof="0" dirty="0">
                <a:ln>
                  <a:noFill/>
                </a:ln>
                <a:solidFill>
                  <a:prstClr val="black"/>
                </a:solidFill>
                <a:effectLst/>
                <a:uLnTx/>
                <a:uFillTx/>
                <a:latin typeface="+mj-ea"/>
                <a:ea typeface="+mj-ea"/>
                <a:cs typeface="+mn-cs"/>
              </a:rPr>
              <a:t>年３月）において、</a:t>
            </a:r>
            <a:endParaRPr kumimoji="1" lang="en-US" altLang="ja-JP" i="0" strike="noStrike" kern="1200" cap="none" spc="0" normalizeH="0" baseline="0" noProof="0" dirty="0">
              <a:ln>
                <a:noFill/>
              </a:ln>
              <a:solidFill>
                <a:prstClr val="black"/>
              </a:solidFill>
              <a:effectLst/>
              <a:uLnTx/>
              <a:uFillTx/>
              <a:latin typeface="+mj-ea"/>
              <a:ea typeface="+mj-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i="0" strike="noStrike" kern="1200" cap="none" spc="0" normalizeH="0" baseline="0" noProof="0" dirty="0">
                <a:ln>
                  <a:noFill/>
                </a:ln>
                <a:solidFill>
                  <a:prstClr val="black"/>
                </a:solidFill>
                <a:effectLst/>
                <a:uLnTx/>
                <a:uFillTx/>
                <a:latin typeface="+mj-ea"/>
                <a:ea typeface="+mj-ea"/>
                <a:cs typeface="+mn-cs"/>
              </a:rPr>
              <a:t>施設園芸のスマート農業技術（データ駆動型農業）での品目別指標を設定</a:t>
            </a:r>
          </a:p>
        </p:txBody>
      </p:sp>
      <p:sp>
        <p:nvSpPr>
          <p:cNvPr id="9" name="テキスト ボックス 8">
            <a:extLst>
              <a:ext uri="{FF2B5EF4-FFF2-40B4-BE49-F238E27FC236}">
                <a16:creationId xmlns:a16="http://schemas.microsoft.com/office/drawing/2014/main" id="{D3E013D3-D17F-4AFD-B394-5254B95282A2}"/>
              </a:ext>
            </a:extLst>
          </p:cNvPr>
          <p:cNvSpPr txBox="1"/>
          <p:nvPr/>
        </p:nvSpPr>
        <p:spPr>
          <a:xfrm>
            <a:off x="8684027" y="1782278"/>
            <a:ext cx="3380154" cy="738664"/>
          </a:xfrm>
          <a:prstGeom prst="rect">
            <a:avLst/>
          </a:prstGeom>
          <a:noFill/>
        </p:spPr>
        <p:txBody>
          <a:bodyPr wrap="square" rtlCol="0">
            <a:spAutoFit/>
          </a:bodyPr>
          <a:lstStyle/>
          <a:p>
            <a:r>
              <a:rPr kumimoji="1" lang="ja-JP" altLang="en-US" sz="1400" dirty="0"/>
              <a:t>網掛け：</a:t>
            </a:r>
            <a:r>
              <a:rPr kumimoji="1" lang="ja-JP" altLang="en-US" sz="1400" dirty="0">
                <a:highlight>
                  <a:srgbClr val="FFFF00"/>
                </a:highlight>
              </a:rPr>
              <a:t>目標値</a:t>
            </a:r>
            <a:r>
              <a:rPr kumimoji="1" lang="ja-JP" altLang="en-US" sz="1400" dirty="0"/>
              <a:t>　</a:t>
            </a:r>
            <a:r>
              <a:rPr kumimoji="1" lang="ja-JP" altLang="en-US" sz="1400" dirty="0">
                <a:highlight>
                  <a:srgbClr val="00FF00"/>
                </a:highlight>
              </a:rPr>
              <a:t>効果値</a:t>
            </a:r>
            <a:r>
              <a:rPr kumimoji="1" lang="ja-JP" altLang="en-US" sz="1400" dirty="0">
                <a:highlight>
                  <a:srgbClr val="FFFFFF"/>
                </a:highlight>
              </a:rPr>
              <a:t>　</a:t>
            </a:r>
            <a:r>
              <a:rPr kumimoji="1" lang="en-US" altLang="ja-JP" sz="1400" dirty="0">
                <a:highlight>
                  <a:srgbClr val="FFCC99"/>
                </a:highlight>
              </a:rPr>
              <a:t>R7</a:t>
            </a:r>
            <a:r>
              <a:rPr kumimoji="1" lang="ja-JP" altLang="en-US" sz="1400" dirty="0">
                <a:highlight>
                  <a:srgbClr val="FFCC99"/>
                </a:highlight>
              </a:rPr>
              <a:t>実績値</a:t>
            </a:r>
            <a:r>
              <a:rPr kumimoji="1" lang="en-US" altLang="ja-JP" sz="1400" dirty="0"/>
              <a:t>*</a:t>
            </a:r>
            <a:r>
              <a:rPr kumimoji="1" lang="en-US" altLang="ja-JP" sz="1400" dirty="0">
                <a:highlight>
                  <a:srgbClr val="FFCC99"/>
                </a:highlight>
              </a:rPr>
              <a:t> </a:t>
            </a:r>
          </a:p>
          <a:p>
            <a:r>
              <a:rPr kumimoji="1" lang="en-US" altLang="ja-JP" sz="1400" dirty="0"/>
              <a:t>*</a:t>
            </a:r>
            <a:r>
              <a:rPr kumimoji="1" lang="ja-JP" altLang="en-US" sz="1400" dirty="0"/>
              <a:t>水なす、いちごは</a:t>
            </a:r>
            <a:r>
              <a:rPr kumimoji="1" lang="en-US" altLang="ja-JP" sz="1400" dirty="0"/>
              <a:t>R6-7</a:t>
            </a:r>
            <a:r>
              <a:rPr kumimoji="1" lang="ja-JP" altLang="en-US" sz="1400" dirty="0"/>
              <a:t>実績</a:t>
            </a:r>
            <a:endParaRPr kumimoji="1" lang="en-US" altLang="ja-JP" sz="1400" dirty="0"/>
          </a:p>
          <a:p>
            <a:endParaRPr kumimoji="1" lang="ja-JP" altLang="en-US" sz="1400" dirty="0">
              <a:highlight>
                <a:srgbClr val="00FF00"/>
              </a:highlight>
            </a:endParaRPr>
          </a:p>
        </p:txBody>
      </p:sp>
      <p:graphicFrame>
        <p:nvGraphicFramePr>
          <p:cNvPr id="3" name="表 2">
            <a:extLst>
              <a:ext uri="{FF2B5EF4-FFF2-40B4-BE49-F238E27FC236}">
                <a16:creationId xmlns:a16="http://schemas.microsoft.com/office/drawing/2014/main" id="{24E3098E-B6CD-40DE-8F63-446458FA65EE}"/>
              </a:ext>
            </a:extLst>
          </p:cNvPr>
          <p:cNvGraphicFramePr>
            <a:graphicFrameLocks noGrp="1"/>
          </p:cNvGraphicFramePr>
          <p:nvPr/>
        </p:nvGraphicFramePr>
        <p:xfrm>
          <a:off x="386150" y="2354967"/>
          <a:ext cx="11328638" cy="3688155"/>
        </p:xfrm>
        <a:graphic>
          <a:graphicData uri="http://schemas.openxmlformats.org/drawingml/2006/table">
            <a:tbl>
              <a:tblPr>
                <a:tableStyleId>{5940675A-B579-460E-94D1-54222C63F5DA}</a:tableStyleId>
              </a:tblPr>
              <a:tblGrid>
                <a:gridCol w="735955">
                  <a:extLst>
                    <a:ext uri="{9D8B030D-6E8A-4147-A177-3AD203B41FA5}">
                      <a16:colId xmlns:a16="http://schemas.microsoft.com/office/drawing/2014/main" val="3344492232"/>
                    </a:ext>
                  </a:extLst>
                </a:gridCol>
                <a:gridCol w="1073269">
                  <a:extLst>
                    <a:ext uri="{9D8B030D-6E8A-4147-A177-3AD203B41FA5}">
                      <a16:colId xmlns:a16="http://schemas.microsoft.com/office/drawing/2014/main" val="1445804937"/>
                    </a:ext>
                  </a:extLst>
                </a:gridCol>
                <a:gridCol w="1689464">
                  <a:extLst>
                    <a:ext uri="{9D8B030D-6E8A-4147-A177-3AD203B41FA5}">
                      <a16:colId xmlns:a16="http://schemas.microsoft.com/office/drawing/2014/main" val="1390622109"/>
                    </a:ext>
                  </a:extLst>
                </a:gridCol>
                <a:gridCol w="1072925">
                  <a:extLst>
                    <a:ext uri="{9D8B030D-6E8A-4147-A177-3AD203B41FA5}">
                      <a16:colId xmlns:a16="http://schemas.microsoft.com/office/drawing/2014/main" val="781122703"/>
                    </a:ext>
                  </a:extLst>
                </a:gridCol>
                <a:gridCol w="2328862">
                  <a:extLst>
                    <a:ext uri="{9D8B030D-6E8A-4147-A177-3AD203B41FA5}">
                      <a16:colId xmlns:a16="http://schemas.microsoft.com/office/drawing/2014/main" val="2832643300"/>
                    </a:ext>
                  </a:extLst>
                </a:gridCol>
                <a:gridCol w="1438070">
                  <a:extLst>
                    <a:ext uri="{9D8B030D-6E8A-4147-A177-3AD203B41FA5}">
                      <a16:colId xmlns:a16="http://schemas.microsoft.com/office/drawing/2014/main" val="2266979822"/>
                    </a:ext>
                  </a:extLst>
                </a:gridCol>
                <a:gridCol w="1703575">
                  <a:extLst>
                    <a:ext uri="{9D8B030D-6E8A-4147-A177-3AD203B41FA5}">
                      <a16:colId xmlns:a16="http://schemas.microsoft.com/office/drawing/2014/main" val="2766637537"/>
                    </a:ext>
                  </a:extLst>
                </a:gridCol>
                <a:gridCol w="1286518">
                  <a:extLst>
                    <a:ext uri="{9D8B030D-6E8A-4147-A177-3AD203B41FA5}">
                      <a16:colId xmlns:a16="http://schemas.microsoft.com/office/drawing/2014/main" val="3829767809"/>
                    </a:ext>
                  </a:extLst>
                </a:gridCol>
              </a:tblGrid>
              <a:tr h="471042">
                <a:tc>
                  <a:txBody>
                    <a:bodyPr/>
                    <a:lstStyle/>
                    <a:p>
                      <a:pPr algn="ctr" rtl="0" fontAlgn="ctr"/>
                      <a:r>
                        <a:rPr lang="ja-JP" altLang="en-US" sz="1000" u="none" strike="noStrike" dirty="0">
                          <a:effectLst/>
                        </a:rPr>
                        <a:t>品目</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ja-JP" altLang="en-US" sz="1000" u="none" strike="noStrike" dirty="0">
                          <a:effectLst/>
                        </a:rPr>
                        <a:t>対象地域</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ja-JP" altLang="en-US" sz="1000" u="none" strike="noStrike" dirty="0">
                          <a:effectLst/>
                        </a:rPr>
                        <a:t>導入技術</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ja-JP" altLang="en-US" sz="1000" u="none" strike="noStrike" dirty="0">
                          <a:effectLst/>
                        </a:rPr>
                        <a:t>高品質化</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ja-JP" altLang="en-US" sz="1000" u="none" strike="noStrike" dirty="0">
                          <a:effectLst/>
                        </a:rPr>
                        <a:t>高収量化</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marL="0" indent="0" algn="ctr" rtl="0" fontAlgn="ctr"/>
                      <a:r>
                        <a:rPr lang="ja-JP" altLang="en-US" sz="1000" u="none" strike="noStrike" dirty="0">
                          <a:effectLst/>
                        </a:rPr>
                        <a:t>省力化</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ja-JP" altLang="en-US" sz="1000" u="none" strike="noStrike" dirty="0">
                          <a:effectLst/>
                        </a:rPr>
                        <a:t>導入</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p>
                      <a:pPr algn="ctr" rtl="0" fontAlgn="ctr"/>
                      <a:r>
                        <a:rPr lang="ja-JP" altLang="en-US" sz="1000" u="none" strike="noStrike" dirty="0">
                          <a:effectLst/>
                        </a:rPr>
                        <a:t>面積</a:t>
                      </a:r>
                      <a:endParaRPr lang="ja-JP"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tc>
                  <a:txBody>
                    <a:bodyPr/>
                    <a:lstStyle/>
                    <a:p>
                      <a:pPr algn="ctr" rtl="0" fontAlgn="ctr"/>
                      <a:r>
                        <a:rPr lang="zh-TW" altLang="en-US" sz="1000" u="none" strike="noStrike" dirty="0">
                          <a:effectLst/>
                        </a:rPr>
                        <a:t>産出額増目標</a:t>
                      </a:r>
                      <a:r>
                        <a:rPr lang="en-US" altLang="zh-TW" sz="1000" u="none" strike="noStrike" dirty="0">
                          <a:effectLst/>
                        </a:rPr>
                        <a:t>(</a:t>
                      </a:r>
                      <a:r>
                        <a:rPr lang="zh-TW" altLang="en-US" sz="1000" u="none" strike="noStrike" dirty="0">
                          <a:effectLst/>
                        </a:rPr>
                        <a:t>年間</a:t>
                      </a:r>
                      <a:r>
                        <a:rPr lang="en-US" altLang="zh-TW" sz="1000" u="none" strike="noStrike" dirty="0">
                          <a:effectLst/>
                        </a:rPr>
                        <a:t>)</a:t>
                      </a:r>
                      <a:endParaRPr lang="zh-TW" altLang="en-US" sz="10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solidFill>
                      <a:srgbClr val="FFCC99"/>
                    </a:solidFill>
                  </a:tcPr>
                </a:tc>
                <a:extLst>
                  <a:ext uri="{0D108BD9-81ED-4DB2-BD59-A6C34878D82A}">
                    <a16:rowId xmlns:a16="http://schemas.microsoft.com/office/drawing/2014/main" val="1131871000"/>
                  </a:ext>
                </a:extLst>
              </a:tr>
              <a:tr h="1117793">
                <a:tc>
                  <a:txBody>
                    <a:bodyPr/>
                    <a:lstStyle/>
                    <a:p>
                      <a:pPr algn="ctr" rtl="0" fontAlgn="ctr"/>
                      <a:r>
                        <a:rPr lang="ja-JP" altLang="en-US" sz="1200" b="1" u="none" strike="noStrike" dirty="0">
                          <a:effectLst/>
                        </a:rPr>
                        <a:t>ぶどう</a:t>
                      </a:r>
                      <a:endParaRPr lang="ja-JP" altLang="en-US" sz="12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tc>
                <a:tc>
                  <a:txBody>
                    <a:bodyPr/>
                    <a:lstStyle/>
                    <a:p>
                      <a:pPr algn="just" rtl="0" fontAlgn="ctr"/>
                      <a:r>
                        <a:rPr lang="ja-JP" altLang="en-US" sz="1200" u="none" strike="noStrike" dirty="0">
                          <a:effectLst/>
                        </a:rPr>
                        <a:t>　羽曳野市</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太子町</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柏原市</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交野市 等</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just" rtl="0" fontAlgn="ctr"/>
                      <a:r>
                        <a:rPr lang="ja-JP" altLang="en-US" sz="1200" u="none" strike="noStrike" dirty="0">
                          <a:effectLst/>
                        </a:rPr>
                        <a:t>　ハウス自動開閉</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環境センシング</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just" rtl="0" fontAlgn="ctr"/>
                      <a:r>
                        <a:rPr lang="ja-JP" altLang="en-US" sz="1200" u="none" strike="noStrike" dirty="0">
                          <a:effectLst/>
                        </a:rPr>
                        <a:t>　収穫期前進</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en-US" altLang="ja-JP" sz="1200" u="none" strike="noStrike">
                          <a:effectLst/>
                          <a:highlight>
                            <a:srgbClr val="00FF00"/>
                          </a:highlight>
                        </a:rPr>
                        <a:t>370</a:t>
                      </a:r>
                      <a:r>
                        <a:rPr lang="ja-JP" altLang="en-US" sz="1200" u="none" strike="noStrike" dirty="0">
                          <a:effectLst/>
                          <a:highlight>
                            <a:srgbClr val="00FF00"/>
                          </a:highlight>
                        </a:rPr>
                        <a:t>千円増</a:t>
                      </a:r>
                      <a:endParaRPr lang="ja-JP" altLang="en-US" sz="1200" b="0" i="0" u="none" strike="noStrike" dirty="0">
                        <a:solidFill>
                          <a:srgbClr val="000000"/>
                        </a:solidFill>
                        <a:effectLst/>
                        <a:highlight>
                          <a:srgbClr val="00FF00"/>
                        </a:highligh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a:t>
                      </a:r>
                      <a:r>
                        <a:rPr lang="en-US" altLang="ja-JP" sz="1200" u="none" strike="noStrike" dirty="0">
                          <a:effectLst/>
                        </a:rPr>
                        <a:t>(2300</a:t>
                      </a:r>
                      <a:r>
                        <a:rPr lang="ja-JP" altLang="en-US" sz="1200" u="none" strike="noStrike" dirty="0">
                          <a:effectLst/>
                        </a:rPr>
                        <a:t>千円</a:t>
                      </a:r>
                      <a:endParaRPr lang="en-US" altLang="ja-JP" sz="1200" u="none" strike="noStrike" dirty="0">
                        <a:effectLst/>
                      </a:endParaRPr>
                    </a:p>
                    <a:p>
                      <a:pPr algn="just" rtl="0" fontAlgn="ctr"/>
                      <a:r>
                        <a:rPr lang="ja-JP" altLang="en-US" sz="1200" u="none" strike="noStrike" dirty="0">
                          <a:effectLst/>
                        </a:rPr>
                        <a:t>　→</a:t>
                      </a:r>
                      <a:r>
                        <a:rPr lang="en-US" altLang="ja-JP" sz="1200" u="none" strike="noStrike" dirty="0">
                          <a:effectLst/>
                        </a:rPr>
                        <a:t>2670</a:t>
                      </a:r>
                      <a:r>
                        <a:rPr lang="ja-JP" altLang="en-US" sz="1200" u="none" strike="noStrike" dirty="0">
                          <a:effectLst/>
                        </a:rPr>
                        <a:t>千円</a:t>
                      </a:r>
                      <a:r>
                        <a:rPr lang="en-US" altLang="ja-JP" sz="1200" u="none" strike="noStrike" dirty="0">
                          <a:effectLst/>
                        </a:rPr>
                        <a:t>)</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fontAlgn="t"/>
                      <a:r>
                        <a:rPr lang="ja-JP" altLang="en-US" sz="1200" u="none" strike="noStrike" dirty="0">
                          <a:effectLst/>
                        </a:rPr>
                        <a:t>　</a:t>
                      </a:r>
                      <a:endParaRPr lang="ja-JP" altLang="en-US" sz="12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ctr"/>
                </a:tc>
                <a:tc>
                  <a:txBody>
                    <a:bodyPr/>
                    <a:lstStyle/>
                    <a:p>
                      <a:pPr algn="l" fontAlgn="t"/>
                      <a:r>
                        <a:rPr lang="ja-JP" altLang="en-US" sz="1200" u="none" strike="noStrike" dirty="0">
                          <a:effectLst/>
                        </a:rPr>
                        <a:t>　</a:t>
                      </a:r>
                      <a:endParaRPr lang="ja-JP" altLang="en-US" sz="1200" b="0" i="0" u="none" strike="noStrike" dirty="0">
                        <a:solidFill>
                          <a:srgbClr val="000000"/>
                        </a:solidFill>
                        <a:effectLst/>
                        <a:latin typeface="Arial" panose="020B0604020202020204" pitchFamily="34" charset="0"/>
                        <a:ea typeface="Yu Gothic" panose="020B0400000000000000" pitchFamily="50" charset="-128"/>
                      </a:endParaRPr>
                    </a:p>
                  </a:txBody>
                  <a:tcPr marL="0" marR="0" marT="0" marB="0"/>
                </a:tc>
                <a:tc>
                  <a:txBody>
                    <a:bodyPr/>
                    <a:lstStyle/>
                    <a:p>
                      <a:pPr marL="92075" indent="0" algn="just" rtl="0" fontAlgn="ctr"/>
                      <a:r>
                        <a:rPr lang="en-US" altLang="zh-TW" sz="1200" u="none" strike="noStrike" dirty="0">
                          <a:effectLst/>
                          <a:highlight>
                            <a:srgbClr val="00FF00"/>
                          </a:highlight>
                        </a:rPr>
                        <a:t>25</a:t>
                      </a:r>
                      <a:r>
                        <a:rPr lang="zh-TW" altLang="en-US" sz="1200" u="none" strike="noStrike" dirty="0">
                          <a:effectLst/>
                          <a:highlight>
                            <a:srgbClr val="00FF00"/>
                          </a:highlight>
                        </a:rPr>
                        <a:t>時間以上削減</a:t>
                      </a:r>
                      <a:endParaRPr lang="zh-TW" altLang="en-US" sz="1200" b="0" i="0" u="none" strike="noStrike" dirty="0">
                        <a:solidFill>
                          <a:srgbClr val="000000"/>
                        </a:solidFill>
                        <a:effectLst/>
                        <a:highlight>
                          <a:srgbClr val="00FF00"/>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marL="92075" indent="0" algn="just" rtl="0" fontAlgn="ctr"/>
                      <a:r>
                        <a:rPr lang="en-US" sz="1200" u="none" strike="noStrike" dirty="0">
                          <a:effectLst/>
                          <a:highlight>
                            <a:srgbClr val="FFFF00"/>
                          </a:highlight>
                        </a:rPr>
                        <a:t>20ha </a:t>
                      </a:r>
                      <a:r>
                        <a:rPr lang="ja-JP" altLang="en-US" sz="1200" u="none" strike="noStrike" dirty="0">
                          <a:effectLst/>
                          <a:highlight>
                            <a:srgbClr val="FFFF00"/>
                          </a:highlight>
                        </a:rPr>
                        <a:t>（</a:t>
                      </a:r>
                      <a:r>
                        <a:rPr lang="en-US" altLang="ja-JP" sz="1200" u="none" strike="noStrike" dirty="0">
                          <a:effectLst/>
                          <a:highlight>
                            <a:srgbClr val="FFFF00"/>
                          </a:highlight>
                        </a:rPr>
                        <a:t>R12</a:t>
                      </a:r>
                      <a:r>
                        <a:rPr lang="ja-JP" altLang="en-US" sz="1200" u="none" strike="noStrike" dirty="0">
                          <a:effectLst/>
                          <a:highlight>
                            <a:srgbClr val="FFFF00"/>
                          </a:highlight>
                        </a:rPr>
                        <a:t>年）</a:t>
                      </a:r>
                      <a:endParaRPr lang="en-US" sz="1200" b="0" i="0" u="none"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a:t>
                      </a:r>
                      <a:r>
                        <a:rPr lang="en-US" altLang="ja-JP" sz="1200" u="none" strike="noStrike" dirty="0">
                          <a:effectLst/>
                        </a:rPr>
                        <a:t>(</a:t>
                      </a:r>
                      <a:r>
                        <a:rPr lang="ja-JP" altLang="en-US" sz="1200" u="none" strike="noStrike" dirty="0">
                          <a:effectLst/>
                        </a:rPr>
                        <a:t>加温栽培</a:t>
                      </a:r>
                      <a:r>
                        <a:rPr lang="en-US" altLang="ja-JP" sz="1200" u="none" strike="noStrike" dirty="0">
                          <a:effectLst/>
                        </a:rPr>
                        <a:t>25ha</a:t>
                      </a:r>
                      <a:r>
                        <a:rPr lang="ja-JP" altLang="en-US" sz="1200" u="none" strike="noStrike" dirty="0">
                          <a:effectLst/>
                        </a:rPr>
                        <a:t>の</a:t>
                      </a:r>
                      <a:r>
                        <a:rPr lang="en-US" altLang="ja-JP" sz="1200" u="none" strike="noStrike" dirty="0">
                          <a:effectLst/>
                        </a:rPr>
                        <a:t>8</a:t>
                      </a:r>
                      <a:r>
                        <a:rPr lang="ja-JP" altLang="en-US" sz="1200" u="none" strike="noStrike" dirty="0">
                          <a:effectLst/>
                        </a:rPr>
                        <a:t>割</a:t>
                      </a:r>
                      <a:r>
                        <a:rPr lang="en-US" altLang="ja-JP" sz="1200" u="none" strike="noStrike" dirty="0">
                          <a:effectLst/>
                        </a:rPr>
                        <a:t>)</a:t>
                      </a:r>
                    </a:p>
                    <a:p>
                      <a:pPr algn="just" rtl="0" fontAlgn="ct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実績：</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12ha(8.9ha)</a:t>
                      </a:r>
                    </a:p>
                  </a:txBody>
                  <a:tcPr marL="0" marR="0" marT="0" marB="0" anchor="ctr"/>
                </a:tc>
                <a:tc>
                  <a:txBody>
                    <a:bodyPr/>
                    <a:lstStyle/>
                    <a:p>
                      <a:pPr marL="92075" indent="0" algn="just" rtl="0" fontAlgn="ctr"/>
                      <a:r>
                        <a:rPr lang="en-US" altLang="ja-JP" sz="1200" u="none" strike="noStrike" dirty="0">
                          <a:effectLst/>
                        </a:rPr>
                        <a:t>74,000</a:t>
                      </a:r>
                      <a:r>
                        <a:rPr lang="ja-JP" altLang="en-US" sz="1200" u="none" strike="noStrike" dirty="0">
                          <a:effectLst/>
                        </a:rPr>
                        <a:t>千円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en-US" sz="1200" u="none" strike="noStrike" dirty="0">
                          <a:effectLst/>
                        </a:rPr>
                        <a:t>(R12</a:t>
                      </a:r>
                      <a:r>
                        <a:rPr lang="ja-JP" altLang="en-US" sz="1200" u="none" strike="noStrike" dirty="0">
                          <a:effectLst/>
                        </a:rPr>
                        <a:t>年</a:t>
                      </a:r>
                      <a:r>
                        <a:rPr lang="en-US" altLang="ja-JP" sz="1200" u="none" strike="noStrike" dirty="0">
                          <a:effectLst/>
                        </a:rPr>
                        <a:t>)</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3019805663"/>
                  </a:ext>
                </a:extLst>
              </a:tr>
              <a:tr h="1125162">
                <a:tc>
                  <a:txBody>
                    <a:bodyPr/>
                    <a:lstStyle/>
                    <a:p>
                      <a:pPr algn="ctr" rtl="0" fontAlgn="ctr"/>
                      <a:r>
                        <a:rPr lang="ja-JP" altLang="en-US" sz="1200" b="1" u="none" strike="noStrike" dirty="0">
                          <a:effectLst/>
                        </a:rPr>
                        <a:t>水なす</a:t>
                      </a:r>
                      <a:endParaRPr lang="ja-JP" altLang="en-US" sz="12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tc>
                <a:tc>
                  <a:txBody>
                    <a:bodyPr/>
                    <a:lstStyle/>
                    <a:p>
                      <a:pPr algn="just" rtl="0" fontAlgn="ctr"/>
                      <a:r>
                        <a:rPr lang="ja-JP" altLang="en-US" sz="1200" u="none" strike="noStrike" dirty="0">
                          <a:effectLst/>
                        </a:rPr>
                        <a:t>　岸和田市</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泉佐野市</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ja-JP" altLang="en-US" sz="1200" u="none" strike="noStrike" dirty="0">
                          <a:effectLst/>
                        </a:rPr>
                        <a:t>　貝塚市 等</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fontAlgn="t"/>
                      <a:r>
                        <a:rPr lang="ja-JP" altLang="en-US" sz="1200" u="none" strike="noStrike" dirty="0">
                          <a:effectLst/>
                        </a:rPr>
                        <a:t>　</a:t>
                      </a:r>
                      <a:endParaRPr lang="ja-JP" altLang="en-US" sz="12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ctr"/>
                </a:tc>
                <a:tc>
                  <a:txBody>
                    <a:bodyPr/>
                    <a:lstStyle/>
                    <a:p>
                      <a:pPr algn="just" rtl="0" fontAlgn="ctr"/>
                      <a:r>
                        <a:rPr lang="ja-JP" altLang="en-US" sz="1200" u="none" strike="noStrike" dirty="0">
                          <a:effectLst/>
                        </a:rPr>
                        <a:t>　環境センシング</a:t>
                      </a:r>
                      <a:endParaRPr lang="en-US" altLang="ja-JP" sz="1200" u="none" strike="noStrike" dirty="0">
                        <a:effectLst/>
                      </a:endParaRPr>
                    </a:p>
                    <a:p>
                      <a:pPr algn="just" rtl="0" fontAlgn="ctr"/>
                      <a:r>
                        <a:rPr lang="ja-JP" altLang="en-US" sz="1200" u="none" strike="noStrike" dirty="0">
                          <a:effectLst/>
                        </a:rPr>
                        <a:t>　換気自動化</a:t>
                      </a:r>
                      <a:endParaRPr lang="en-US" altLang="ja-JP" sz="1200" u="none" strike="noStrike" dirty="0">
                        <a:effectLst/>
                      </a:endParaRPr>
                    </a:p>
                    <a:p>
                      <a:pPr algn="just" rtl="0" fontAlgn="ctr"/>
                      <a:r>
                        <a:rPr lang="ja-JP" altLang="en-US" sz="1200" u="none" strike="noStrike" dirty="0">
                          <a:effectLst/>
                        </a:rPr>
                        <a:t>　自動かん水</a:t>
                      </a:r>
                      <a:endParaRPr lang="en-US" altLang="ja-JP" sz="1200" u="none" strike="noStrike" dirty="0">
                        <a:effectLst/>
                      </a:endParaRPr>
                    </a:p>
                    <a:p>
                      <a:pPr algn="just" rtl="0" fontAlgn="ctr"/>
                      <a:r>
                        <a:rPr lang="ja-JP" altLang="en-US" sz="1200" u="none" strike="noStrike" dirty="0">
                          <a:effectLst/>
                        </a:rPr>
                        <a:t>　</a:t>
                      </a:r>
                      <a:r>
                        <a:rPr lang="en-US" altLang="ja-JP" sz="1200" u="none" strike="noStrike" dirty="0">
                          <a:effectLst/>
                        </a:rPr>
                        <a:t>CO2</a:t>
                      </a:r>
                      <a:r>
                        <a:rPr lang="ja-JP" altLang="en-US" sz="1200" u="none" strike="noStrike" dirty="0">
                          <a:effectLst/>
                        </a:rPr>
                        <a:t>施用</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t"/>
                      <a:r>
                        <a:rPr lang="ja-JP" altLang="en-US" sz="1200" u="none" strike="noStrike" dirty="0">
                          <a:effectLst/>
                        </a:rPr>
                        <a:t>　</a:t>
                      </a:r>
                      <a:endParaRPr lang="ja-JP" altLang="en-US" sz="1200" b="0" i="0" u="none" strike="noStrike" dirty="0">
                        <a:solidFill>
                          <a:srgbClr val="000000"/>
                        </a:solidFill>
                        <a:effectLst/>
                        <a:latin typeface="Arial" panose="020B0604020202020204" pitchFamily="34" charset="0"/>
                        <a:ea typeface="Yu Gothic" panose="020B0400000000000000" pitchFamily="50" charset="-128"/>
                      </a:endParaRPr>
                    </a:p>
                  </a:txBody>
                  <a:tcPr marL="0" marR="0" marT="0" marB="0"/>
                </a:tc>
                <a:tc>
                  <a:txBody>
                    <a:bodyPr/>
                    <a:lstStyle/>
                    <a:p>
                      <a:pPr marL="92075" indent="0" algn="just" rtl="0" fontAlgn="ctr"/>
                      <a:r>
                        <a:rPr lang="en-US" sz="1200" u="none" strike="noStrike" dirty="0">
                          <a:effectLst/>
                          <a:highlight>
                            <a:srgbClr val="FFFF00"/>
                          </a:highlight>
                        </a:rPr>
                        <a:t>11t→15t</a:t>
                      </a:r>
                      <a:r>
                        <a:rPr lang="ja-JP" altLang="en-US" sz="1200" u="none" strike="noStrike" dirty="0">
                          <a:effectLst/>
                          <a:highlight>
                            <a:srgbClr val="FFFF00"/>
                          </a:highlight>
                        </a:rPr>
                        <a:t>確保</a:t>
                      </a:r>
                      <a:r>
                        <a:rPr lang="en-US" altLang="ja-JP" sz="1200" u="none" strike="noStrike" dirty="0">
                          <a:effectLst/>
                        </a:rPr>
                        <a:t>(</a:t>
                      </a:r>
                      <a:r>
                        <a:rPr lang="ja-JP" altLang="en-US" sz="1200" u="none" strike="noStrike" dirty="0">
                          <a:effectLst/>
                        </a:rPr>
                        <a:t>就農</a:t>
                      </a:r>
                      <a:r>
                        <a:rPr lang="en-US" altLang="ja-JP" sz="1200" u="none" strike="noStrike" dirty="0">
                          <a:effectLst/>
                        </a:rPr>
                        <a:t>5</a:t>
                      </a:r>
                      <a:r>
                        <a:rPr lang="ja-JP" altLang="en-US" sz="1200" u="none" strike="noStrike" dirty="0">
                          <a:effectLst/>
                        </a:rPr>
                        <a:t>年後</a:t>
                      </a:r>
                      <a:r>
                        <a:rPr lang="en-US" altLang="ja-JP" sz="1200" u="none" strike="noStrike" dirty="0">
                          <a:effectLst/>
                        </a:rPr>
                        <a:t>)</a:t>
                      </a:r>
                      <a:endParaRPr lang="ja-JP" altLang="en-US" sz="1200" b="0" i="0" u="none" strike="noStrike" dirty="0">
                        <a:solidFill>
                          <a:srgbClr val="000000"/>
                        </a:solidFill>
                        <a:effectLst/>
                        <a:highlight>
                          <a:srgbClr val="FFFF00"/>
                        </a:highlight>
                        <a:latin typeface="游ゴシック" panose="020B0400000000000000" pitchFamily="50" charset="-128"/>
                        <a:ea typeface="游ゴシック" panose="020B0400000000000000" pitchFamily="50" charset="-128"/>
                      </a:endParaRPr>
                    </a:p>
                    <a:p>
                      <a:pPr marL="92075" indent="0"/>
                      <a:r>
                        <a:rPr lang="ja-JP" altLang="en-US" sz="1200" u="none" strike="noStrike" dirty="0">
                          <a:effectLst/>
                          <a:highlight>
                            <a:srgbClr val="FFFF00"/>
                          </a:highlight>
                        </a:rPr>
                        <a:t>更に</a:t>
                      </a:r>
                      <a:r>
                        <a:rPr lang="en-US" altLang="ja-JP" sz="1200" u="none" strike="noStrike" dirty="0">
                          <a:effectLst/>
                          <a:highlight>
                            <a:srgbClr val="FFFF00"/>
                          </a:highlight>
                        </a:rPr>
                        <a:t>20</a:t>
                      </a:r>
                      <a:r>
                        <a:rPr lang="en-US" sz="1200" u="none" strike="noStrike" dirty="0">
                          <a:effectLst/>
                          <a:highlight>
                            <a:srgbClr val="FFFF00"/>
                          </a:highlight>
                        </a:rPr>
                        <a:t>t</a:t>
                      </a:r>
                      <a:r>
                        <a:rPr lang="ja-JP" altLang="en-US" sz="1200" u="none" strike="noStrike" dirty="0">
                          <a:effectLst/>
                          <a:highlight>
                            <a:srgbClr val="FFFF00"/>
                          </a:highlight>
                        </a:rPr>
                        <a:t>へ　　</a:t>
                      </a:r>
                      <a:r>
                        <a:rPr lang="en-US" altLang="ja-JP" sz="1200" u="none" strike="noStrike" dirty="0">
                          <a:effectLst/>
                        </a:rPr>
                        <a:t>(</a:t>
                      </a:r>
                      <a:r>
                        <a:rPr lang="ja-JP" altLang="en-US" sz="1200" u="none" strike="noStrike" dirty="0">
                          <a:effectLst/>
                        </a:rPr>
                        <a:t>就農</a:t>
                      </a:r>
                      <a:r>
                        <a:rPr lang="en-US" altLang="ja-JP" sz="1200" u="none" strike="noStrike" dirty="0">
                          <a:effectLst/>
                        </a:rPr>
                        <a:t>10</a:t>
                      </a:r>
                      <a:r>
                        <a:rPr lang="ja-JP" altLang="en-US" sz="1200" u="none" strike="noStrike" dirty="0">
                          <a:effectLst/>
                        </a:rPr>
                        <a:t>年後</a:t>
                      </a:r>
                      <a:r>
                        <a:rPr lang="en-US" altLang="ja-JP" sz="1200" u="none" strike="noStrike" dirty="0">
                          <a:effectLst/>
                        </a:rPr>
                        <a:t>)</a:t>
                      </a:r>
                    </a:p>
                    <a:p>
                      <a:pPr marL="92075" indent="-92075"/>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実績（現況値）：</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11t</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13.4t</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a:t>
                      </a:r>
                      <a:endPar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algn="just" rtl="0" fontAlgn="ctr"/>
                      <a:r>
                        <a:rPr lang="ja-JP" altLang="en-US" sz="1200" u="none" strike="noStrike" dirty="0">
                          <a:effectLst/>
                        </a:rPr>
                        <a:t>　</a:t>
                      </a:r>
                      <a:r>
                        <a:rPr lang="en-US" altLang="zh-TW" sz="1200" u="none" strike="noStrike" dirty="0">
                          <a:effectLst/>
                          <a:highlight>
                            <a:srgbClr val="00FF00"/>
                          </a:highlight>
                        </a:rPr>
                        <a:t>20</a:t>
                      </a:r>
                      <a:r>
                        <a:rPr lang="zh-TW" altLang="en-US" sz="1200" u="none" strike="noStrike" dirty="0">
                          <a:effectLst/>
                          <a:highlight>
                            <a:srgbClr val="00FF00"/>
                          </a:highlight>
                        </a:rPr>
                        <a:t>時間以上削減</a:t>
                      </a:r>
                      <a:endParaRPr lang="zh-TW" altLang="en-US" sz="1200" b="0" i="0" u="none" strike="noStrike" dirty="0">
                        <a:solidFill>
                          <a:srgbClr val="000000"/>
                        </a:solidFill>
                        <a:effectLst/>
                        <a:highlight>
                          <a:srgbClr val="00FF00"/>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marL="92075" marR="0" lvl="0" indent="0" algn="just" defTabSz="914400" rtl="0" eaLnBrk="1" fontAlgn="ctr" latinLnBrk="0" hangingPunct="1">
                        <a:lnSpc>
                          <a:spcPct val="100000"/>
                        </a:lnSpc>
                        <a:spcBef>
                          <a:spcPts val="0"/>
                        </a:spcBef>
                        <a:spcAft>
                          <a:spcPts val="0"/>
                        </a:spcAft>
                        <a:buClrTx/>
                        <a:buSzTx/>
                        <a:buFontTx/>
                        <a:buNone/>
                        <a:tabLst/>
                        <a:defRPr/>
                      </a:pPr>
                      <a:r>
                        <a:rPr lang="en-US" sz="1200" u="none" strike="noStrike" dirty="0">
                          <a:effectLst/>
                          <a:highlight>
                            <a:srgbClr val="FFFFFF"/>
                          </a:highlight>
                        </a:rPr>
                        <a:t> </a:t>
                      </a:r>
                      <a:r>
                        <a:rPr lang="en-US" sz="1200" u="none" strike="noStrike" dirty="0">
                          <a:effectLst/>
                          <a:highlight>
                            <a:srgbClr val="FFFF00"/>
                          </a:highlight>
                        </a:rPr>
                        <a:t>1.2ha</a:t>
                      </a:r>
                      <a:r>
                        <a:rPr lang="ja-JP" altLang="en-US" sz="1200" u="none" strike="noStrike" dirty="0">
                          <a:effectLst/>
                          <a:highlight>
                            <a:srgbClr val="FFFF00"/>
                          </a:highlight>
                        </a:rPr>
                        <a:t>（</a:t>
                      </a:r>
                      <a:r>
                        <a:rPr lang="en-US" altLang="ja-JP" sz="1200" u="none" strike="noStrike" dirty="0">
                          <a:effectLst/>
                          <a:highlight>
                            <a:srgbClr val="FFFF00"/>
                          </a:highlight>
                        </a:rPr>
                        <a:t>R12</a:t>
                      </a:r>
                      <a:r>
                        <a:rPr lang="ja-JP" altLang="en-US" sz="1200" u="none" strike="noStrike" dirty="0">
                          <a:effectLst/>
                          <a:highlight>
                            <a:srgbClr val="FFFF00"/>
                          </a:highlight>
                        </a:rPr>
                        <a:t>年）</a:t>
                      </a:r>
                      <a:endParaRPr lang="en-US" sz="1200" b="0" i="0" u="none"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p>
                      <a:pPr algn="just" rtl="0" fontAlgn="ctr"/>
                      <a:r>
                        <a:rPr lang="en-US" altLang="ja-JP" sz="1200" u="none" strike="noStrike" dirty="0">
                          <a:effectLst/>
                        </a:rPr>
                        <a:t>  (</a:t>
                      </a:r>
                      <a:r>
                        <a:rPr lang="ja-JP" altLang="en-US" sz="1200" u="none" strike="noStrike" dirty="0">
                          <a:effectLst/>
                        </a:rPr>
                        <a:t>促成栽培</a:t>
                      </a:r>
                      <a:r>
                        <a:rPr lang="en-US" altLang="ja-JP" sz="1200" u="none" strike="noStrike" dirty="0">
                          <a:effectLst/>
                        </a:rPr>
                        <a:t>2ha</a:t>
                      </a:r>
                      <a:r>
                        <a:rPr lang="ja-JP" altLang="en-US" sz="1200" u="none" strike="noStrike" dirty="0">
                          <a:effectLst/>
                        </a:rPr>
                        <a:t>の</a:t>
                      </a:r>
                      <a:r>
                        <a:rPr lang="en-US" altLang="ja-JP" sz="1200" u="none" strike="noStrike" dirty="0">
                          <a:effectLst/>
                        </a:rPr>
                        <a:t>6</a:t>
                      </a:r>
                      <a:r>
                        <a:rPr lang="ja-JP" altLang="en-US" sz="1200" u="none" strike="noStrike" dirty="0">
                          <a:effectLst/>
                        </a:rPr>
                        <a:t>割</a:t>
                      </a:r>
                      <a:r>
                        <a:rPr lang="en-US" altLang="ja-JP" sz="1200" u="none" strike="noStrike" dirty="0">
                          <a:effectLst/>
                        </a:rPr>
                        <a:t>)</a:t>
                      </a:r>
                    </a:p>
                    <a:p>
                      <a:pPr algn="just" rtl="0" fontAlgn="ct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 </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実績：</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0.54ha(0.36ha)</a:t>
                      </a:r>
                    </a:p>
                    <a:p>
                      <a:pPr marL="92075" indent="0" algn="just" rtl="0" fontAlgn="ctr"/>
                      <a:endPar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marL="92075" indent="0" algn="just" rtl="0" fontAlgn="ctr"/>
                      <a:r>
                        <a:rPr lang="en-US" altLang="ja-JP" sz="1200" u="none" strike="noStrike" dirty="0">
                          <a:effectLst/>
                        </a:rPr>
                        <a:t>46,800</a:t>
                      </a:r>
                      <a:r>
                        <a:rPr lang="ja-JP" altLang="en-US" sz="1200" u="none" strike="noStrike" dirty="0">
                          <a:effectLst/>
                        </a:rPr>
                        <a:t>千円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en-US" sz="1200" u="none" strike="noStrike" dirty="0">
                          <a:effectLst/>
                        </a:rPr>
                        <a:t>(R12</a:t>
                      </a:r>
                      <a:r>
                        <a:rPr lang="ja-JP" altLang="en-US" sz="1200" u="none" strike="noStrike" dirty="0">
                          <a:effectLst/>
                        </a:rPr>
                        <a:t>年</a:t>
                      </a:r>
                      <a:r>
                        <a:rPr lang="en-US" altLang="ja-JP" sz="1200" u="none" strike="noStrike" dirty="0">
                          <a:effectLst/>
                        </a:rPr>
                        <a:t>)</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fontAlgn="t"/>
                      <a:endParaRPr lang="ja-JP" altLang="en-US" sz="12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ctr"/>
                </a:tc>
                <a:extLst>
                  <a:ext uri="{0D108BD9-81ED-4DB2-BD59-A6C34878D82A}">
                    <a16:rowId xmlns:a16="http://schemas.microsoft.com/office/drawing/2014/main" val="2828948243"/>
                  </a:ext>
                </a:extLst>
              </a:tr>
              <a:tr h="974158">
                <a:tc>
                  <a:txBody>
                    <a:bodyPr/>
                    <a:lstStyle/>
                    <a:p>
                      <a:pPr algn="ctr" rtl="0" fontAlgn="ctr"/>
                      <a:r>
                        <a:rPr lang="ja-JP" altLang="en-US" sz="1200" b="1" u="none" strike="noStrike" dirty="0">
                          <a:effectLst/>
                        </a:rPr>
                        <a:t>いちご</a:t>
                      </a:r>
                      <a:endParaRPr lang="ja-JP" altLang="en-US" sz="1200" b="1" i="0" u="none" strike="noStrike" dirty="0">
                        <a:solidFill>
                          <a:srgbClr val="FFFFFF"/>
                        </a:solidFill>
                        <a:effectLst/>
                        <a:latin typeface="Arial" panose="020B0604020202020204" pitchFamily="34" charset="0"/>
                        <a:ea typeface="Yu Gothic" panose="020B0400000000000000" pitchFamily="50" charset="-128"/>
                      </a:endParaRPr>
                    </a:p>
                  </a:txBody>
                  <a:tcPr marL="0" marR="0" marT="0" marB="0" anchor="ctr"/>
                </a:tc>
                <a:tc>
                  <a:txBody>
                    <a:bodyPr/>
                    <a:lstStyle/>
                    <a:p>
                      <a:pPr algn="just" rtl="0" fontAlgn="ctr"/>
                      <a:r>
                        <a:rPr lang="ja-JP" altLang="en-US" sz="1200" u="none" strike="noStrike" dirty="0">
                          <a:effectLst/>
                        </a:rPr>
                        <a:t>　全域</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just" rtl="0" fontAlgn="ctr"/>
                      <a:r>
                        <a:rPr lang="ja-JP" altLang="en-US" sz="1200" u="none" strike="noStrike" dirty="0">
                          <a:effectLst/>
                        </a:rPr>
                        <a:t>　環境センシング</a:t>
                      </a:r>
                      <a:endParaRPr lang="en-US" altLang="ja-JP" sz="1200" u="none" strike="noStrike" dirty="0">
                        <a:effectLst/>
                      </a:endParaRPr>
                    </a:p>
                    <a:p>
                      <a:pPr algn="just" rtl="0" fontAlgn="ctr"/>
                      <a:r>
                        <a:rPr lang="ja-JP" altLang="en-US" sz="1200" u="none" strike="noStrike" dirty="0">
                          <a:effectLst/>
                        </a:rPr>
                        <a:t>　</a:t>
                      </a:r>
                      <a:r>
                        <a:rPr lang="en-US" altLang="ja-JP" sz="1200" u="none" strike="noStrike" dirty="0">
                          <a:effectLst/>
                        </a:rPr>
                        <a:t>CO2</a:t>
                      </a:r>
                      <a:r>
                        <a:rPr lang="ja-JP" altLang="en-US" sz="1200" u="none" strike="noStrike" dirty="0">
                          <a:effectLst/>
                        </a:rPr>
                        <a:t>施用</a:t>
                      </a:r>
                      <a:endParaRPr lang="en-US" altLang="ja-JP" sz="1200" u="none" strike="noStrike" dirty="0">
                        <a:effectLst/>
                      </a:endParaRPr>
                    </a:p>
                    <a:p>
                      <a:pPr algn="just" rtl="0" fontAlgn="ctr"/>
                      <a:r>
                        <a:rPr lang="ja-JP" altLang="en-US" sz="1200" u="none" strike="noStrike" dirty="0">
                          <a:effectLst/>
                        </a:rPr>
                        <a:t>　日射比例かん水</a:t>
                      </a:r>
                      <a:endParaRPr lang="en-US" altLang="ja-JP" sz="1200" u="none" strike="noStrike" dirty="0">
                        <a:effectLst/>
                      </a:endParaRPr>
                    </a:p>
                    <a:p>
                      <a:pPr algn="just" rtl="0" fontAlgn="ctr"/>
                      <a:r>
                        <a:rPr lang="ja-JP" altLang="en-US" sz="1200" u="none" strike="noStrike" dirty="0">
                          <a:effectLst/>
                        </a:rPr>
                        <a:t>　細霧冷房</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t"/>
                      <a:r>
                        <a:rPr lang="ja-JP" altLang="en-US" sz="1200" u="none" strike="noStrike">
                          <a:effectLst/>
                          <a:highlight>
                            <a:srgbClr val="FFFFFF"/>
                          </a:highlight>
                        </a:rPr>
                        <a:t>　</a:t>
                      </a:r>
                      <a:endParaRPr lang="ja-JP" altLang="en-US" sz="1200" b="0" i="0" u="none" strike="noStrike">
                        <a:solidFill>
                          <a:srgbClr val="000000"/>
                        </a:solidFill>
                        <a:effectLst/>
                        <a:highlight>
                          <a:srgbClr val="FFFFFF"/>
                        </a:highlight>
                        <a:latin typeface="Arial" panose="020B0604020202020204" pitchFamily="34" charset="0"/>
                        <a:ea typeface="Yu Gothic" panose="020B0400000000000000" pitchFamily="50" charset="-128"/>
                      </a:endParaRPr>
                    </a:p>
                  </a:txBody>
                  <a:tcPr marL="0" marR="0" marT="0" marB="0"/>
                </a:tc>
                <a:tc>
                  <a:txBody>
                    <a:bodyPr/>
                    <a:lstStyle/>
                    <a:p>
                      <a:pPr marL="92075" indent="0" algn="just" rtl="0" fontAlgn="ctr"/>
                      <a:r>
                        <a:rPr lang="en-US" sz="1200" u="none" strike="noStrike" dirty="0">
                          <a:effectLst/>
                          <a:highlight>
                            <a:srgbClr val="FFFF00"/>
                          </a:highlight>
                        </a:rPr>
                        <a:t>2.5t→3.6t</a:t>
                      </a:r>
                      <a:r>
                        <a:rPr lang="ja-JP" altLang="en-US" sz="1200" u="none" strike="noStrike" dirty="0">
                          <a:effectLst/>
                          <a:highlight>
                            <a:srgbClr val="FFFF00"/>
                          </a:highlight>
                        </a:rPr>
                        <a:t>確保</a:t>
                      </a:r>
                      <a:r>
                        <a:rPr lang="en-US" altLang="ja-JP" sz="1200" u="none" strike="noStrike" dirty="0">
                          <a:effectLst/>
                          <a:highlight>
                            <a:srgbClr val="FFFFFF"/>
                          </a:highlight>
                        </a:rPr>
                        <a:t>(</a:t>
                      </a:r>
                      <a:r>
                        <a:rPr lang="ja-JP" altLang="en-US" sz="1200" u="none" strike="noStrike" dirty="0">
                          <a:effectLst/>
                          <a:highlight>
                            <a:srgbClr val="FFFFFF"/>
                          </a:highlight>
                        </a:rPr>
                        <a:t>就農</a:t>
                      </a:r>
                      <a:r>
                        <a:rPr lang="en-US" altLang="ja-JP" sz="1200" u="none" strike="noStrike" dirty="0">
                          <a:effectLst/>
                          <a:highlight>
                            <a:srgbClr val="FFFFFF"/>
                          </a:highlight>
                        </a:rPr>
                        <a:t>5</a:t>
                      </a:r>
                      <a:r>
                        <a:rPr lang="ja-JP" altLang="en-US" sz="1200" u="none" strike="noStrike" dirty="0">
                          <a:effectLst/>
                          <a:highlight>
                            <a:srgbClr val="FFFFFF"/>
                          </a:highlight>
                        </a:rPr>
                        <a:t>年後</a:t>
                      </a:r>
                      <a:r>
                        <a:rPr lang="en-US" altLang="ja-JP" sz="1200" u="none" strike="noStrike" dirty="0">
                          <a:effectLst/>
                          <a:highlight>
                            <a:srgbClr val="FFFFFF"/>
                          </a:highlight>
                        </a:rPr>
                        <a:t>)</a:t>
                      </a:r>
                      <a:r>
                        <a:rPr lang="ja-JP" altLang="en-US" sz="1200" b="0" i="0" u="none" strike="noStrike" dirty="0">
                          <a:solidFill>
                            <a:srgbClr val="000000"/>
                          </a:solidFill>
                          <a:effectLst/>
                          <a:highlight>
                            <a:srgbClr val="FFFFFF"/>
                          </a:highlight>
                          <a:latin typeface="游ゴシック" panose="020B0400000000000000" pitchFamily="50" charset="-128"/>
                          <a:ea typeface="游ゴシック" panose="020B0400000000000000" pitchFamily="50" charset="-128"/>
                        </a:rPr>
                        <a:t>　　</a:t>
                      </a:r>
                      <a:endParaRPr lang="en-US" altLang="ja-JP" sz="1200" b="0" i="0" u="none" strike="noStrike" dirty="0">
                        <a:solidFill>
                          <a:srgbClr val="000000"/>
                        </a:solidFill>
                        <a:effectLst/>
                        <a:highlight>
                          <a:srgbClr val="FFFFFF"/>
                        </a:highlight>
                        <a:latin typeface="游ゴシック" panose="020B0400000000000000" pitchFamily="50" charset="-128"/>
                        <a:ea typeface="游ゴシック" panose="020B0400000000000000" pitchFamily="50" charset="-128"/>
                      </a:endParaRPr>
                    </a:p>
                    <a:p>
                      <a:pPr marL="92075" indent="0" algn="just" rtl="0" fontAlgn="ctr"/>
                      <a:r>
                        <a:rPr lang="ja-JP" altLang="en-US" sz="1200" b="0" u="none" strike="noStrike" dirty="0">
                          <a:effectLst/>
                          <a:highlight>
                            <a:srgbClr val="FFFF00"/>
                          </a:highlight>
                        </a:rPr>
                        <a:t>更に</a:t>
                      </a:r>
                      <a:r>
                        <a:rPr lang="en-US" altLang="ja-JP" sz="1200" b="0" u="none" strike="noStrike" dirty="0">
                          <a:effectLst/>
                          <a:highlight>
                            <a:srgbClr val="FFFF00"/>
                          </a:highlight>
                        </a:rPr>
                        <a:t>5</a:t>
                      </a:r>
                      <a:r>
                        <a:rPr lang="en-US" sz="1200" b="0" u="none" strike="noStrike" dirty="0">
                          <a:effectLst/>
                          <a:highlight>
                            <a:srgbClr val="FFFF00"/>
                          </a:highlight>
                        </a:rPr>
                        <a:t>t</a:t>
                      </a:r>
                      <a:r>
                        <a:rPr lang="ja-JP" altLang="en-US" sz="1200" b="0" u="none" strike="noStrike" dirty="0">
                          <a:effectLst/>
                          <a:highlight>
                            <a:srgbClr val="FFFF00"/>
                          </a:highlight>
                        </a:rPr>
                        <a:t>へ </a:t>
                      </a:r>
                      <a:r>
                        <a:rPr lang="ja-JP" altLang="en-US" sz="1200" b="0" u="none" strike="noStrike" dirty="0">
                          <a:effectLst/>
                        </a:rPr>
                        <a:t>　  </a:t>
                      </a:r>
                      <a:r>
                        <a:rPr lang="ja-JP" altLang="en-US" sz="1200" b="1" u="none" strike="noStrike" dirty="0">
                          <a:effectLst/>
                        </a:rPr>
                        <a:t>　</a:t>
                      </a:r>
                      <a:r>
                        <a:rPr lang="en-US" altLang="ja-JP" sz="1200" u="none" strike="noStrike" dirty="0">
                          <a:effectLst/>
                          <a:highlight>
                            <a:srgbClr val="FFFFFF"/>
                          </a:highlight>
                        </a:rPr>
                        <a:t>(</a:t>
                      </a:r>
                      <a:r>
                        <a:rPr lang="ja-JP" altLang="en-US" sz="1200" u="none" strike="noStrike" dirty="0">
                          <a:effectLst/>
                          <a:highlight>
                            <a:srgbClr val="FFFFFF"/>
                          </a:highlight>
                        </a:rPr>
                        <a:t>就農</a:t>
                      </a:r>
                      <a:r>
                        <a:rPr lang="en-US" altLang="ja-JP" sz="1200" u="none" strike="noStrike" dirty="0">
                          <a:effectLst/>
                          <a:highlight>
                            <a:srgbClr val="FFFFFF"/>
                          </a:highlight>
                        </a:rPr>
                        <a:t>10</a:t>
                      </a:r>
                      <a:r>
                        <a:rPr lang="ja-JP" altLang="en-US" sz="1200" u="none" strike="noStrike" dirty="0">
                          <a:effectLst/>
                          <a:highlight>
                            <a:srgbClr val="FFFFFF"/>
                          </a:highlight>
                        </a:rPr>
                        <a:t>年後</a:t>
                      </a:r>
                      <a:r>
                        <a:rPr lang="en-US" altLang="ja-JP" sz="1200" u="none" strike="noStrike" dirty="0">
                          <a:effectLst/>
                          <a:highlight>
                            <a:srgbClr val="FFFFFF"/>
                          </a:highlight>
                        </a:rPr>
                        <a:t>)</a:t>
                      </a:r>
                    </a:p>
                    <a:p>
                      <a:pPr marL="92075" indent="0" algn="just" rtl="0" fontAlgn="ctr"/>
                      <a:endParaRPr lang="en-US" altLang="ja-JP" sz="1200" b="0" i="0" u="none" strike="noStrike" dirty="0">
                        <a:solidFill>
                          <a:srgbClr val="000000"/>
                        </a:solidFill>
                        <a:effectLst/>
                        <a:highlight>
                          <a:srgbClr val="FFFFFF"/>
                        </a:highlight>
                        <a:latin typeface="游ゴシック" panose="020B0400000000000000" pitchFamily="50" charset="-128"/>
                        <a:ea typeface="游ゴシック" panose="020B0400000000000000" pitchFamily="50" charset="-128"/>
                      </a:endParaRPr>
                    </a:p>
                    <a:p>
                      <a:pPr marL="92075" indent="0" algn="just" rtl="0" fontAlgn="ct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実績（現況値）：</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2.5t</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1.9t</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a:t>
                      </a:r>
                      <a:endPar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algn="l" fontAlgn="t"/>
                      <a:r>
                        <a:rPr lang="ja-JP" altLang="en-US" sz="1200" u="none" strike="noStrike" dirty="0">
                          <a:effectLst/>
                        </a:rPr>
                        <a:t>　</a:t>
                      </a:r>
                      <a:endParaRPr lang="ja-JP" altLang="en-US" sz="1200" b="0" i="0" u="none" strike="noStrike" dirty="0">
                        <a:solidFill>
                          <a:srgbClr val="000000"/>
                        </a:solidFill>
                        <a:effectLst/>
                        <a:latin typeface="Arial" panose="020B0604020202020204" pitchFamily="34" charset="0"/>
                        <a:ea typeface="Yu Gothic" panose="020B0400000000000000" pitchFamily="50" charset="-128"/>
                      </a:endParaRPr>
                    </a:p>
                  </a:txBody>
                  <a:tcPr marL="0" marR="0" marT="0" marB="0"/>
                </a:tc>
                <a:tc>
                  <a:txBody>
                    <a:bodyPr/>
                    <a:lstStyle/>
                    <a:p>
                      <a:pPr marL="92075" marR="0" lvl="0" indent="0" algn="just" defTabSz="914400" rtl="0" eaLnBrk="1" fontAlgn="ctr" latinLnBrk="0" hangingPunct="1">
                        <a:lnSpc>
                          <a:spcPct val="100000"/>
                        </a:lnSpc>
                        <a:spcBef>
                          <a:spcPts val="0"/>
                        </a:spcBef>
                        <a:spcAft>
                          <a:spcPts val="0"/>
                        </a:spcAft>
                        <a:buClrTx/>
                        <a:buSzTx/>
                        <a:buFontTx/>
                        <a:buNone/>
                        <a:tabLst/>
                        <a:defRPr/>
                      </a:pPr>
                      <a:r>
                        <a:rPr lang="en-US" sz="1200" u="none" strike="noStrike" dirty="0">
                          <a:effectLst/>
                          <a:highlight>
                            <a:srgbClr val="FFFFFF"/>
                          </a:highlight>
                        </a:rPr>
                        <a:t> </a:t>
                      </a:r>
                      <a:r>
                        <a:rPr lang="en-US" sz="1200" u="none" strike="noStrike" dirty="0">
                          <a:effectLst/>
                          <a:highlight>
                            <a:srgbClr val="FFFF00"/>
                          </a:highlight>
                        </a:rPr>
                        <a:t>3.6ha  </a:t>
                      </a:r>
                      <a:r>
                        <a:rPr lang="ja-JP" altLang="en-US" sz="1200" u="none" strike="noStrike" dirty="0">
                          <a:effectLst/>
                          <a:highlight>
                            <a:srgbClr val="FFFF00"/>
                          </a:highlight>
                        </a:rPr>
                        <a:t>（</a:t>
                      </a:r>
                      <a:r>
                        <a:rPr lang="en-US" altLang="ja-JP" sz="1200" u="none" strike="noStrike" dirty="0">
                          <a:effectLst/>
                          <a:highlight>
                            <a:srgbClr val="FFFF00"/>
                          </a:highlight>
                        </a:rPr>
                        <a:t>R12</a:t>
                      </a:r>
                      <a:r>
                        <a:rPr lang="ja-JP" altLang="en-US" sz="1200" u="none" strike="noStrike" dirty="0">
                          <a:effectLst/>
                          <a:highlight>
                            <a:srgbClr val="FFFF00"/>
                          </a:highlight>
                        </a:rPr>
                        <a:t>年）</a:t>
                      </a:r>
                      <a:endParaRPr lang="en-US" sz="1200" b="0" i="0" u="none"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p>
                      <a:pPr algn="just" rtl="0" fontAlgn="ctr"/>
                      <a:r>
                        <a:rPr lang="en-US" altLang="ja-JP" sz="1200" u="none" strike="noStrike" dirty="0">
                          <a:effectLst/>
                        </a:rPr>
                        <a:t>  (</a:t>
                      </a:r>
                      <a:r>
                        <a:rPr lang="ja-JP" altLang="en-US" sz="1200" u="none" strike="noStrike" dirty="0">
                          <a:effectLst/>
                        </a:rPr>
                        <a:t>対象</a:t>
                      </a:r>
                      <a:r>
                        <a:rPr lang="en-US" sz="1200" u="none" strike="noStrike" dirty="0">
                          <a:effectLst/>
                        </a:rPr>
                        <a:t>6ha</a:t>
                      </a:r>
                      <a:r>
                        <a:rPr lang="ja-JP" altLang="en-US" sz="1200" u="none" strike="noStrike" dirty="0">
                          <a:effectLst/>
                        </a:rPr>
                        <a:t>の</a:t>
                      </a:r>
                      <a:r>
                        <a:rPr lang="en-US" altLang="ja-JP" sz="1200" u="none" strike="noStrike" dirty="0">
                          <a:effectLst/>
                        </a:rPr>
                        <a:t>6</a:t>
                      </a:r>
                      <a:r>
                        <a:rPr lang="ja-JP" altLang="en-US" sz="1200" u="none" strike="noStrike" dirty="0">
                          <a:effectLst/>
                        </a:rPr>
                        <a:t>割</a:t>
                      </a:r>
                      <a:r>
                        <a:rPr lang="en-US" altLang="ja-JP" sz="1200" u="none" strike="noStrike" dirty="0">
                          <a:effectLst/>
                        </a:rPr>
                        <a:t>)</a:t>
                      </a:r>
                    </a:p>
                    <a:p>
                      <a:pPr algn="just" rtl="0" fontAlgn="ct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rtl="0" fontAlgn="ct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  </a:t>
                      </a:r>
                      <a:r>
                        <a:rPr lang="ja-JP" altLang="en-US"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実績：</a:t>
                      </a:r>
                      <a:r>
                        <a:rPr lang="en-US" altLang="ja-JP" sz="1200" b="1" i="0" u="sng"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rPr>
                        <a:t>0.81ha(0.61ha)</a:t>
                      </a:r>
                      <a:endParaRPr lang="en-US" altLang="ja-JP" sz="1200" b="1" i="0" u="none" strike="noStrike" dirty="0">
                        <a:solidFill>
                          <a:srgbClr val="000000"/>
                        </a:solidFill>
                        <a:effectLst/>
                        <a:highlight>
                          <a:srgbClr val="FFCC99"/>
                        </a:highlight>
                        <a:latin typeface="游ゴシック" panose="020B0400000000000000" pitchFamily="50" charset="-128"/>
                        <a:ea typeface="游ゴシック" panose="020B0400000000000000" pitchFamily="50" charset="-128"/>
                      </a:endParaRPr>
                    </a:p>
                  </a:txBody>
                  <a:tcPr marL="0" marR="0" marT="0" marB="0" anchor="ctr"/>
                </a:tc>
                <a:tc>
                  <a:txBody>
                    <a:bodyPr/>
                    <a:lstStyle/>
                    <a:p>
                      <a:pPr marL="92075" indent="0" algn="just" rtl="0" fontAlgn="ctr"/>
                      <a:r>
                        <a:rPr lang="en-US" altLang="ja-JP" sz="1200" u="none" strike="noStrike" dirty="0">
                          <a:effectLst/>
                        </a:rPr>
                        <a:t>162,000</a:t>
                      </a:r>
                      <a:r>
                        <a:rPr lang="ja-JP" altLang="en-US" sz="1200" u="none" strike="noStrike" dirty="0">
                          <a:effectLst/>
                        </a:rPr>
                        <a:t>千円</a:t>
                      </a: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92075" indent="0" algn="just" rtl="0" fontAlgn="ctr"/>
                      <a:r>
                        <a:rPr lang="en-US" sz="1200" u="none" strike="noStrike" dirty="0">
                          <a:effectLst/>
                        </a:rPr>
                        <a:t>(R12</a:t>
                      </a:r>
                      <a:r>
                        <a:rPr lang="ja-JP" altLang="en-US" sz="1200" u="none" strike="noStrike" dirty="0">
                          <a:effectLst/>
                        </a:rPr>
                        <a:t>年</a:t>
                      </a:r>
                      <a:r>
                        <a:rPr lang="en-US" altLang="ja-JP" sz="1200" u="none" strike="noStrike" dirty="0">
                          <a:effectLst/>
                        </a:rPr>
                        <a:t>)</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gn="just" fontAlgn="t"/>
                      <a:r>
                        <a:rPr lang="ja-JP" altLang="en-US" sz="1200" u="none" strike="noStrike" dirty="0">
                          <a:effectLst/>
                        </a:rPr>
                        <a:t>　</a:t>
                      </a:r>
                      <a:endParaRPr lang="ja-JP" altLang="en-US" sz="1200" b="0" i="0" u="none" strike="noStrike" dirty="0">
                        <a:solidFill>
                          <a:srgbClr val="000000"/>
                        </a:solidFill>
                        <a:effectLst/>
                        <a:latin typeface="Yu Gothic" panose="020B0400000000000000" pitchFamily="50" charset="-128"/>
                        <a:ea typeface="Yu Gothic" panose="020B0400000000000000" pitchFamily="50" charset="-128"/>
                      </a:endParaRPr>
                    </a:p>
                    <a:p>
                      <a:pPr algn="just" fontAlgn="t"/>
                      <a:r>
                        <a:rPr lang="ja-JP" altLang="en-US" sz="1200" u="none" strike="noStrike" dirty="0">
                          <a:effectLst/>
                        </a:rPr>
                        <a:t>　</a:t>
                      </a:r>
                      <a:endParaRPr lang="ja-JP" altLang="en-US" sz="12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ctr"/>
                </a:tc>
                <a:extLst>
                  <a:ext uri="{0D108BD9-81ED-4DB2-BD59-A6C34878D82A}">
                    <a16:rowId xmlns:a16="http://schemas.microsoft.com/office/drawing/2014/main" val="4211629361"/>
                  </a:ext>
                </a:extLst>
              </a:tr>
            </a:tbl>
          </a:graphicData>
        </a:graphic>
      </p:graphicFrame>
    </p:spTree>
    <p:extLst>
      <p:ext uri="{BB962C8B-B14F-4D97-AF65-F5344CB8AC3E}">
        <p14:creationId xmlns:p14="http://schemas.microsoft.com/office/powerpoint/2010/main" val="2051873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CA29794-B286-4BB1-B043-41C201046B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77468" y="4197897"/>
            <a:ext cx="4330098" cy="2602666"/>
          </a:xfrm>
          <a:prstGeom prst="rect">
            <a:avLst/>
          </a:prstGeom>
        </p:spPr>
      </p:pic>
      <p:pic>
        <p:nvPicPr>
          <p:cNvPr id="9" name="図 8">
            <a:extLst>
              <a:ext uri="{FF2B5EF4-FFF2-40B4-BE49-F238E27FC236}">
                <a16:creationId xmlns:a16="http://schemas.microsoft.com/office/drawing/2014/main" id="{0FF90A77-8010-4F03-A4B7-1405E31CD3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3941" y="1579579"/>
            <a:ext cx="4356139" cy="2618318"/>
          </a:xfrm>
          <a:prstGeom prst="rect">
            <a:avLst/>
          </a:prstGeom>
        </p:spPr>
      </p:pic>
      <p:sp>
        <p:nvSpPr>
          <p:cNvPr id="17" name="正方形/長方形 16">
            <a:extLst>
              <a:ext uri="{FF2B5EF4-FFF2-40B4-BE49-F238E27FC236}">
                <a16:creationId xmlns:a16="http://schemas.microsoft.com/office/drawing/2014/main" id="{88934490-B241-4CFE-B4A2-C120C72FF10E}"/>
              </a:ext>
            </a:extLst>
          </p:cNvPr>
          <p:cNvSpPr/>
          <p:nvPr/>
        </p:nvSpPr>
        <p:spPr>
          <a:xfrm>
            <a:off x="0" y="483823"/>
            <a:ext cx="12192000" cy="109367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95664"/>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8675354" cy="523220"/>
          </a:xfrm>
          <a:prstGeom prst="rect">
            <a:avLst/>
          </a:prstGeom>
          <a:noFill/>
        </p:spPr>
        <p:txBody>
          <a:bodyPr wrap="square" rtlCol="0">
            <a:spAutoFit/>
          </a:bodyPr>
          <a:lstStyle/>
          <a:p>
            <a:r>
              <a:rPr kumimoji="1" lang="ja-JP" altLang="en-US" sz="2800" dirty="0"/>
              <a:t>（５）　スマート技術導入の推進</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386149" y="1075825"/>
            <a:ext cx="10009601" cy="461665"/>
          </a:xfrm>
          <a:prstGeom prst="rect">
            <a:avLst/>
          </a:prstGeom>
          <a:noFill/>
          <a:ln>
            <a:noFill/>
          </a:ln>
        </p:spPr>
        <p:txBody>
          <a:bodyPr wrap="square" rtlCol="0">
            <a:spAutoFit/>
          </a:bodyPr>
          <a:lstStyle/>
          <a:p>
            <a:r>
              <a:rPr kumimoji="1" lang="ja-JP" altLang="en-US" sz="2400" dirty="0"/>
              <a:t>◆スマート農業技術導入効果の検討（いちご）</a:t>
            </a:r>
          </a:p>
        </p:txBody>
      </p:sp>
      <p:sp>
        <p:nvSpPr>
          <p:cNvPr id="14" name="テキスト ボックス 13">
            <a:extLst>
              <a:ext uri="{FF2B5EF4-FFF2-40B4-BE49-F238E27FC236}">
                <a16:creationId xmlns:a16="http://schemas.microsoft.com/office/drawing/2014/main" id="{0F710A3C-BFA5-457C-805D-9A3B0E726FFE}"/>
              </a:ext>
            </a:extLst>
          </p:cNvPr>
          <p:cNvSpPr txBox="1"/>
          <p:nvPr/>
        </p:nvSpPr>
        <p:spPr>
          <a:xfrm>
            <a:off x="669487" y="4685556"/>
            <a:ext cx="4980928" cy="107721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dirty="0"/>
              <a:t>CO2</a:t>
            </a:r>
            <a:r>
              <a:rPr kumimoji="1" lang="ja-JP" altLang="en-US" sz="1600" dirty="0"/>
              <a:t>施用装置、自動換気装置を導入している農家の単収は導入していない農家の約２倍</a:t>
            </a:r>
            <a:endParaRPr kumimoji="1" lang="en-US" altLang="ja-JP" sz="1600" dirty="0"/>
          </a:p>
          <a:p>
            <a:pPr marL="285750" indent="-285750">
              <a:buFont typeface="Arial" panose="020B0604020202020204" pitchFamily="34" charset="0"/>
              <a:buChar char="•"/>
            </a:pPr>
            <a:r>
              <a:rPr kumimoji="1" lang="ja-JP" altLang="en-US" sz="1600" dirty="0"/>
              <a:t>篤農家の単収（</a:t>
            </a:r>
            <a:r>
              <a:rPr kumimoji="1" lang="en-US" altLang="ja-JP" sz="1600" dirty="0"/>
              <a:t>4.8t/10a</a:t>
            </a:r>
            <a:r>
              <a:rPr kumimoji="1" lang="ja-JP" altLang="en-US" sz="1600" dirty="0"/>
              <a:t>）とは開きがあり、引き続きデータに基づく栽培指導が必要</a:t>
            </a:r>
          </a:p>
        </p:txBody>
      </p:sp>
      <p:sp>
        <p:nvSpPr>
          <p:cNvPr id="15" name="矢印: 右 14">
            <a:extLst>
              <a:ext uri="{FF2B5EF4-FFF2-40B4-BE49-F238E27FC236}">
                <a16:creationId xmlns:a16="http://schemas.microsoft.com/office/drawing/2014/main" id="{BB1E709F-C2B9-4D46-88EB-41AE6A952986}"/>
              </a:ext>
            </a:extLst>
          </p:cNvPr>
          <p:cNvSpPr/>
          <p:nvPr/>
        </p:nvSpPr>
        <p:spPr>
          <a:xfrm>
            <a:off x="344817" y="4872013"/>
            <a:ext cx="324670" cy="550415"/>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a:extLst>
              <a:ext uri="{FF2B5EF4-FFF2-40B4-BE49-F238E27FC236}">
                <a16:creationId xmlns:a16="http://schemas.microsoft.com/office/drawing/2014/main" id="{D42E4135-12F0-43AF-8870-B18FB33F5E26}"/>
              </a:ext>
            </a:extLst>
          </p:cNvPr>
          <p:cNvCxnSpPr/>
          <p:nvPr/>
        </p:nvCxnSpPr>
        <p:spPr>
          <a:xfrm>
            <a:off x="8780016" y="2050742"/>
            <a:ext cx="0" cy="1757778"/>
          </a:xfrm>
          <a:prstGeom prst="line">
            <a:avLst/>
          </a:prstGeom>
          <a:ln w="38100">
            <a:prstDash val="dash"/>
          </a:ln>
        </p:spPr>
        <p:style>
          <a:lnRef idx="1">
            <a:schemeClr val="dk1"/>
          </a:lnRef>
          <a:fillRef idx="0">
            <a:schemeClr val="dk1"/>
          </a:fillRef>
          <a:effectRef idx="0">
            <a:schemeClr val="dk1"/>
          </a:effectRef>
          <a:fontRef idx="minor">
            <a:schemeClr val="tx1"/>
          </a:fontRef>
        </p:style>
      </p:cxnSp>
      <p:cxnSp>
        <p:nvCxnSpPr>
          <p:cNvPr id="33" name="直線コネクタ 32">
            <a:extLst>
              <a:ext uri="{FF2B5EF4-FFF2-40B4-BE49-F238E27FC236}">
                <a16:creationId xmlns:a16="http://schemas.microsoft.com/office/drawing/2014/main" id="{D0E6C39C-B56C-4503-87D8-B1F8ACB5BB6F}"/>
              </a:ext>
            </a:extLst>
          </p:cNvPr>
          <p:cNvCxnSpPr/>
          <p:nvPr/>
        </p:nvCxnSpPr>
        <p:spPr>
          <a:xfrm>
            <a:off x="8780016" y="4686279"/>
            <a:ext cx="0" cy="1757778"/>
          </a:xfrm>
          <a:prstGeom prst="line">
            <a:avLst/>
          </a:prstGeom>
          <a:ln w="38100">
            <a:prstDash val="dash"/>
          </a:ln>
        </p:spPr>
        <p:style>
          <a:lnRef idx="1">
            <a:schemeClr val="dk1"/>
          </a:lnRef>
          <a:fillRef idx="0">
            <a:schemeClr val="dk1"/>
          </a:fillRef>
          <a:effectRef idx="0">
            <a:schemeClr val="dk1"/>
          </a:effectRef>
          <a:fontRef idx="minor">
            <a:schemeClr val="tx1"/>
          </a:fontRef>
        </p:style>
      </p:cxnSp>
      <p:sp>
        <p:nvSpPr>
          <p:cNvPr id="36" name="テキスト ボックス 35">
            <a:extLst>
              <a:ext uri="{FF2B5EF4-FFF2-40B4-BE49-F238E27FC236}">
                <a16:creationId xmlns:a16="http://schemas.microsoft.com/office/drawing/2014/main" id="{12EEB410-F150-4E72-8B91-59496524864F}"/>
              </a:ext>
            </a:extLst>
          </p:cNvPr>
          <p:cNvSpPr txBox="1"/>
          <p:nvPr/>
        </p:nvSpPr>
        <p:spPr>
          <a:xfrm>
            <a:off x="8936610" y="2074425"/>
            <a:ext cx="2636668" cy="461665"/>
          </a:xfrm>
          <a:prstGeom prst="rect">
            <a:avLst/>
          </a:prstGeom>
          <a:solidFill>
            <a:schemeClr val="bg1"/>
          </a:solidFill>
        </p:spPr>
        <p:txBody>
          <a:bodyPr wrap="square" rtlCol="0">
            <a:spAutoFit/>
          </a:bodyPr>
          <a:lstStyle/>
          <a:p>
            <a:r>
              <a:rPr kumimoji="1" lang="ja-JP" altLang="en-US" sz="1200" dirty="0"/>
              <a:t>データ駆動型農業の栽培マニュアル（</a:t>
            </a:r>
            <a:r>
              <a:rPr kumimoji="1" lang="en-US" altLang="ja-JP" sz="1200" dirty="0"/>
              <a:t>R5.2</a:t>
            </a:r>
            <a:r>
              <a:rPr kumimoji="1" lang="ja-JP" altLang="en-US" sz="1200" dirty="0"/>
              <a:t>月）に基づく技術指導</a:t>
            </a:r>
          </a:p>
        </p:txBody>
      </p:sp>
      <p:sp>
        <p:nvSpPr>
          <p:cNvPr id="37" name="テキスト ボックス 36">
            <a:extLst>
              <a:ext uri="{FF2B5EF4-FFF2-40B4-BE49-F238E27FC236}">
                <a16:creationId xmlns:a16="http://schemas.microsoft.com/office/drawing/2014/main" id="{8BF4CD31-BD55-427A-9A80-B3042D3C4902}"/>
              </a:ext>
            </a:extLst>
          </p:cNvPr>
          <p:cNvSpPr txBox="1"/>
          <p:nvPr/>
        </p:nvSpPr>
        <p:spPr>
          <a:xfrm>
            <a:off x="8890526" y="4675091"/>
            <a:ext cx="2636668" cy="461665"/>
          </a:xfrm>
          <a:prstGeom prst="rect">
            <a:avLst/>
          </a:prstGeom>
          <a:noFill/>
        </p:spPr>
        <p:txBody>
          <a:bodyPr wrap="square" rtlCol="0">
            <a:spAutoFit/>
          </a:bodyPr>
          <a:lstStyle/>
          <a:p>
            <a:r>
              <a:rPr kumimoji="1" lang="ja-JP" altLang="en-US" sz="1200" dirty="0"/>
              <a:t>データ駆動型農業の栽培マニュアル（</a:t>
            </a:r>
            <a:r>
              <a:rPr kumimoji="1" lang="en-US" altLang="ja-JP" sz="1200" dirty="0"/>
              <a:t>R5.2</a:t>
            </a:r>
            <a:r>
              <a:rPr kumimoji="1" lang="ja-JP" altLang="en-US" sz="1200" dirty="0"/>
              <a:t>月）に基づく技術指導</a:t>
            </a:r>
          </a:p>
        </p:txBody>
      </p:sp>
      <p:sp>
        <p:nvSpPr>
          <p:cNvPr id="38" name="矢印: 右 37">
            <a:extLst>
              <a:ext uri="{FF2B5EF4-FFF2-40B4-BE49-F238E27FC236}">
                <a16:creationId xmlns:a16="http://schemas.microsoft.com/office/drawing/2014/main" id="{71D9A938-19FA-4694-86C9-84D0B6B1D822}"/>
              </a:ext>
            </a:extLst>
          </p:cNvPr>
          <p:cNvSpPr/>
          <p:nvPr/>
        </p:nvSpPr>
        <p:spPr>
          <a:xfrm>
            <a:off x="8824402" y="2170848"/>
            <a:ext cx="129958" cy="2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矢印: 右 38">
            <a:extLst>
              <a:ext uri="{FF2B5EF4-FFF2-40B4-BE49-F238E27FC236}">
                <a16:creationId xmlns:a16="http://schemas.microsoft.com/office/drawing/2014/main" id="{1533725E-4EB8-4AAA-BFAC-83821CECF5C4}"/>
              </a:ext>
            </a:extLst>
          </p:cNvPr>
          <p:cNvSpPr/>
          <p:nvPr/>
        </p:nvSpPr>
        <p:spPr>
          <a:xfrm>
            <a:off x="8824402" y="4725324"/>
            <a:ext cx="129958" cy="2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 name="直線矢印コネクタ 17">
            <a:extLst>
              <a:ext uri="{FF2B5EF4-FFF2-40B4-BE49-F238E27FC236}">
                <a16:creationId xmlns:a16="http://schemas.microsoft.com/office/drawing/2014/main" id="{E3F10064-C5FD-443B-AC70-6A3F16F198F8}"/>
              </a:ext>
            </a:extLst>
          </p:cNvPr>
          <p:cNvCxnSpPr>
            <a:cxnSpLocks/>
          </p:cNvCxnSpPr>
          <p:nvPr/>
        </p:nvCxnSpPr>
        <p:spPr>
          <a:xfrm flipV="1">
            <a:off x="5572060" y="2928378"/>
            <a:ext cx="554289" cy="25138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9" name="直線矢印コネクタ 18">
            <a:extLst>
              <a:ext uri="{FF2B5EF4-FFF2-40B4-BE49-F238E27FC236}">
                <a16:creationId xmlns:a16="http://schemas.microsoft.com/office/drawing/2014/main" id="{5CFA9E66-C03F-4C99-81EE-B3618B552157}"/>
              </a:ext>
            </a:extLst>
          </p:cNvPr>
          <p:cNvCxnSpPr>
            <a:cxnSpLocks/>
          </p:cNvCxnSpPr>
          <p:nvPr/>
        </p:nvCxnSpPr>
        <p:spPr>
          <a:xfrm>
            <a:off x="5572060" y="3179760"/>
            <a:ext cx="554289" cy="238540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7" name="吹き出し: 四角形 6">
            <a:extLst>
              <a:ext uri="{FF2B5EF4-FFF2-40B4-BE49-F238E27FC236}">
                <a16:creationId xmlns:a16="http://schemas.microsoft.com/office/drawing/2014/main" id="{8C0A82FA-C56A-4985-AE86-AE7B1F4AD63E}"/>
              </a:ext>
            </a:extLst>
          </p:cNvPr>
          <p:cNvSpPr/>
          <p:nvPr/>
        </p:nvSpPr>
        <p:spPr>
          <a:xfrm>
            <a:off x="10502663" y="3716500"/>
            <a:ext cx="1622202" cy="859356"/>
          </a:xfrm>
          <a:prstGeom prst="wedgeRectCallout">
            <a:avLst>
              <a:gd name="adj1" fmla="val -67350"/>
              <a:gd name="adj2" fmla="val -58368"/>
            </a:avLst>
          </a:prstGeom>
        </p:spPr>
        <p:style>
          <a:lnRef idx="2">
            <a:schemeClr val="dk1"/>
          </a:lnRef>
          <a:fillRef idx="1">
            <a:schemeClr val="lt1"/>
          </a:fillRef>
          <a:effectRef idx="0">
            <a:schemeClr val="dk1"/>
          </a:effectRef>
          <a:fontRef idx="minor">
            <a:schemeClr val="dk1"/>
          </a:fontRef>
        </p:style>
        <p:txBody>
          <a:bodyPr rtlCol="0" anchor="ctr"/>
          <a:lstStyle/>
          <a:p>
            <a:r>
              <a:rPr kumimoji="1" lang="ja-JP" altLang="en-US" sz="1200" dirty="0"/>
              <a:t>センシング農家切替のためデータなし</a:t>
            </a:r>
            <a:endParaRPr kumimoji="1" lang="en-US" altLang="ja-JP" sz="1200" dirty="0"/>
          </a:p>
          <a:p>
            <a:r>
              <a:rPr kumimoji="1" lang="ja-JP" altLang="en-US" sz="1200" dirty="0"/>
              <a:t>（農家</a:t>
            </a:r>
            <a:r>
              <a:rPr kumimoji="1" lang="en-US" altLang="ja-JP" sz="1200" dirty="0"/>
              <a:t>C</a:t>
            </a:r>
            <a:r>
              <a:rPr kumimoji="1" lang="ja-JP" altLang="en-US" sz="1200" dirty="0"/>
              <a:t>）</a:t>
            </a:r>
          </a:p>
        </p:txBody>
      </p:sp>
      <p:sp>
        <p:nvSpPr>
          <p:cNvPr id="25" name="吹き出し: 四角形 24">
            <a:extLst>
              <a:ext uri="{FF2B5EF4-FFF2-40B4-BE49-F238E27FC236}">
                <a16:creationId xmlns:a16="http://schemas.microsoft.com/office/drawing/2014/main" id="{F8B6EED7-2725-4B9E-9DA8-929C0DF854A5}"/>
              </a:ext>
            </a:extLst>
          </p:cNvPr>
          <p:cNvSpPr/>
          <p:nvPr/>
        </p:nvSpPr>
        <p:spPr>
          <a:xfrm>
            <a:off x="10502663" y="5795764"/>
            <a:ext cx="1622202" cy="859356"/>
          </a:xfrm>
          <a:prstGeom prst="wedgeRectCallout">
            <a:avLst>
              <a:gd name="adj1" fmla="val -59688"/>
              <a:gd name="adj2" fmla="val 3616"/>
            </a:avLst>
          </a:prstGeom>
        </p:spPr>
        <p:style>
          <a:lnRef idx="2">
            <a:schemeClr val="dk1"/>
          </a:lnRef>
          <a:fillRef idx="1">
            <a:schemeClr val="lt1"/>
          </a:fillRef>
          <a:effectRef idx="0">
            <a:schemeClr val="dk1"/>
          </a:effectRef>
          <a:fontRef idx="minor">
            <a:schemeClr val="dk1"/>
          </a:fontRef>
        </p:style>
        <p:txBody>
          <a:bodyPr rtlCol="0" anchor="ctr"/>
          <a:lstStyle/>
          <a:p>
            <a:r>
              <a:rPr kumimoji="1" lang="ja-JP" altLang="en-US" sz="1200" dirty="0"/>
              <a:t>センシング農家切替のためデータなし</a:t>
            </a:r>
            <a:endParaRPr kumimoji="1" lang="en-US" altLang="ja-JP" sz="1200" dirty="0"/>
          </a:p>
          <a:p>
            <a:r>
              <a:rPr kumimoji="1" lang="ja-JP" altLang="en-US" sz="1200" dirty="0"/>
              <a:t>（農家</a:t>
            </a:r>
            <a:r>
              <a:rPr kumimoji="1" lang="en-US" altLang="ja-JP" sz="1200" dirty="0"/>
              <a:t>F</a:t>
            </a:r>
            <a:r>
              <a:rPr kumimoji="1" lang="ja-JP" altLang="en-US" sz="1200" dirty="0"/>
              <a:t>）</a:t>
            </a:r>
          </a:p>
        </p:txBody>
      </p:sp>
      <p:pic>
        <p:nvPicPr>
          <p:cNvPr id="8" name="図 7">
            <a:extLst>
              <a:ext uri="{FF2B5EF4-FFF2-40B4-BE49-F238E27FC236}">
                <a16:creationId xmlns:a16="http://schemas.microsoft.com/office/drawing/2014/main" id="{694A3857-1B6B-4AC3-9FD2-7DC127EF45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1764" y="1561735"/>
            <a:ext cx="5185911" cy="3117064"/>
          </a:xfrm>
          <a:prstGeom prst="rect">
            <a:avLst/>
          </a:prstGeom>
        </p:spPr>
      </p:pic>
      <p:cxnSp>
        <p:nvCxnSpPr>
          <p:cNvPr id="10" name="直線コネクタ 9">
            <a:extLst>
              <a:ext uri="{FF2B5EF4-FFF2-40B4-BE49-F238E27FC236}">
                <a16:creationId xmlns:a16="http://schemas.microsoft.com/office/drawing/2014/main" id="{43BE51F7-F758-4B6A-9748-0F209AC264FF}"/>
              </a:ext>
            </a:extLst>
          </p:cNvPr>
          <p:cNvCxnSpPr>
            <a:cxnSpLocks/>
          </p:cNvCxnSpPr>
          <p:nvPr/>
        </p:nvCxnSpPr>
        <p:spPr>
          <a:xfrm flipV="1">
            <a:off x="6420751" y="2521258"/>
            <a:ext cx="3889897" cy="10991"/>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1D0C912-5D47-484C-B123-BDBB15381D97}"/>
              </a:ext>
            </a:extLst>
          </p:cNvPr>
          <p:cNvSpPr txBox="1"/>
          <p:nvPr/>
        </p:nvSpPr>
        <p:spPr>
          <a:xfrm>
            <a:off x="6440362" y="2249754"/>
            <a:ext cx="2636668" cy="276999"/>
          </a:xfrm>
          <a:prstGeom prst="rect">
            <a:avLst/>
          </a:prstGeom>
          <a:noFill/>
        </p:spPr>
        <p:txBody>
          <a:bodyPr wrap="square" rtlCol="0">
            <a:spAutoFit/>
          </a:bodyPr>
          <a:lstStyle/>
          <a:p>
            <a:r>
              <a:rPr kumimoji="1" lang="en-US" altLang="ja-JP" sz="1200" dirty="0">
                <a:solidFill>
                  <a:srgbClr val="FF0000"/>
                </a:solidFill>
              </a:rPr>
              <a:t>3.6</a:t>
            </a:r>
            <a:r>
              <a:rPr kumimoji="1" lang="ja-JP" altLang="en-US" sz="1200" dirty="0">
                <a:solidFill>
                  <a:srgbClr val="FF0000"/>
                </a:solidFill>
              </a:rPr>
              <a:t>ｔ</a:t>
            </a:r>
            <a:r>
              <a:rPr kumimoji="1" lang="en-US" altLang="ja-JP" sz="1200" dirty="0">
                <a:solidFill>
                  <a:srgbClr val="FF0000"/>
                </a:solidFill>
              </a:rPr>
              <a:t>/10 a</a:t>
            </a:r>
            <a:endParaRPr kumimoji="1" lang="ja-JP" altLang="en-US" sz="1200" dirty="0">
              <a:solidFill>
                <a:srgbClr val="FF0000"/>
              </a:solidFill>
            </a:endParaRPr>
          </a:p>
        </p:txBody>
      </p:sp>
      <p:cxnSp>
        <p:nvCxnSpPr>
          <p:cNvPr id="27" name="直線コネクタ 26">
            <a:extLst>
              <a:ext uri="{FF2B5EF4-FFF2-40B4-BE49-F238E27FC236}">
                <a16:creationId xmlns:a16="http://schemas.microsoft.com/office/drawing/2014/main" id="{F0BEB524-372E-453C-9450-0C9D206B6CC7}"/>
              </a:ext>
            </a:extLst>
          </p:cNvPr>
          <p:cNvCxnSpPr>
            <a:cxnSpLocks/>
          </p:cNvCxnSpPr>
          <p:nvPr/>
        </p:nvCxnSpPr>
        <p:spPr>
          <a:xfrm flipV="1">
            <a:off x="6365047" y="4707555"/>
            <a:ext cx="3889897" cy="10991"/>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0282BE7B-FFEB-4563-BF33-27A26A189E0C}"/>
              </a:ext>
            </a:extLst>
          </p:cNvPr>
          <p:cNvSpPr txBox="1"/>
          <p:nvPr/>
        </p:nvSpPr>
        <p:spPr>
          <a:xfrm>
            <a:off x="6386206" y="4420240"/>
            <a:ext cx="2636668" cy="276999"/>
          </a:xfrm>
          <a:prstGeom prst="rect">
            <a:avLst/>
          </a:prstGeom>
          <a:noFill/>
        </p:spPr>
        <p:txBody>
          <a:bodyPr wrap="square" rtlCol="0">
            <a:spAutoFit/>
          </a:bodyPr>
          <a:lstStyle/>
          <a:p>
            <a:r>
              <a:rPr kumimoji="1" lang="en-US" altLang="ja-JP" sz="1200" dirty="0">
                <a:solidFill>
                  <a:srgbClr val="FF0000"/>
                </a:solidFill>
              </a:rPr>
              <a:t>5</a:t>
            </a:r>
            <a:r>
              <a:rPr kumimoji="1" lang="ja-JP" altLang="en-US" sz="1200" dirty="0">
                <a:solidFill>
                  <a:srgbClr val="FF0000"/>
                </a:solidFill>
              </a:rPr>
              <a:t>ｔ</a:t>
            </a:r>
            <a:r>
              <a:rPr kumimoji="1" lang="en-US" altLang="ja-JP" sz="1200" dirty="0">
                <a:solidFill>
                  <a:srgbClr val="FF0000"/>
                </a:solidFill>
              </a:rPr>
              <a:t>/10 a </a:t>
            </a:r>
            <a:endParaRPr kumimoji="1" lang="ja-JP" altLang="en-US" sz="1200" dirty="0">
              <a:solidFill>
                <a:srgbClr val="FF0000"/>
              </a:solidFill>
            </a:endParaRPr>
          </a:p>
        </p:txBody>
      </p:sp>
    </p:spTree>
    <p:extLst>
      <p:ext uri="{BB962C8B-B14F-4D97-AF65-F5344CB8AC3E}">
        <p14:creationId xmlns:p14="http://schemas.microsoft.com/office/powerpoint/2010/main" val="3304142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0FE8885-D8B9-44D8-A611-12C1368B5E34}"/>
              </a:ext>
            </a:extLst>
          </p:cNvPr>
          <p:cNvSpPr txBox="1"/>
          <p:nvPr/>
        </p:nvSpPr>
        <p:spPr>
          <a:xfrm>
            <a:off x="5564095" y="2039025"/>
            <a:ext cx="6377533" cy="450000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登録者数　</a:t>
            </a:r>
            <a:r>
              <a:rPr kumimoji="1" lang="en-US" altLang="ja-JP" sz="2400" u="sng" dirty="0"/>
              <a:t>429</a:t>
            </a:r>
            <a:r>
              <a:rPr kumimoji="1" lang="ja-JP" altLang="en-US" sz="2400" u="sng" dirty="0"/>
              <a:t>者</a:t>
            </a:r>
            <a:r>
              <a:rPr kumimoji="1" lang="ja-JP" altLang="en-US" sz="2400" dirty="0"/>
              <a:t>　</a:t>
            </a:r>
            <a:r>
              <a:rPr kumimoji="1" lang="en-US" altLang="ja-JP" sz="2400" b="1" dirty="0">
                <a:solidFill>
                  <a:srgbClr val="FF0000"/>
                </a:solidFill>
              </a:rPr>
              <a:t>【</a:t>
            </a:r>
            <a:r>
              <a:rPr kumimoji="1" lang="ja-JP" altLang="en-US" sz="2400" b="1" dirty="0">
                <a:solidFill>
                  <a:srgbClr val="FF0000"/>
                </a:solidFill>
              </a:rPr>
              <a:t>達成</a:t>
            </a:r>
            <a:r>
              <a:rPr kumimoji="1" lang="en-US" altLang="ja-JP" sz="2400" b="1" dirty="0">
                <a:solidFill>
                  <a:srgbClr val="FF0000"/>
                </a:solidFill>
              </a:rPr>
              <a:t>】</a:t>
            </a:r>
            <a:r>
              <a:rPr kumimoji="1" lang="ja-JP" altLang="en-US" sz="2400" b="1" dirty="0">
                <a:solidFill>
                  <a:srgbClr val="FF0000"/>
                </a:solidFill>
              </a:rPr>
              <a:t>　</a:t>
            </a:r>
            <a:endParaRPr kumimoji="1" lang="en-US" altLang="ja-JP" sz="2400" b="1" dirty="0">
              <a:solidFill>
                <a:srgbClr val="FF0000"/>
              </a:solidFill>
            </a:endParaRPr>
          </a:p>
          <a:p>
            <a:endParaRPr kumimoji="1" lang="en-US" altLang="ja-JP" sz="2400" dirty="0">
              <a:highlight>
                <a:srgbClr val="FFFF00"/>
              </a:highlight>
            </a:endParaRPr>
          </a:p>
          <a:p>
            <a:r>
              <a:rPr kumimoji="1" lang="ja-JP" altLang="en-US" sz="1400" dirty="0">
                <a:highlight>
                  <a:srgbClr val="FFFF00"/>
                </a:highlight>
              </a:rPr>
              <a:t>　 </a:t>
            </a:r>
            <a:endParaRPr kumimoji="1" lang="en-US" altLang="ja-JP" sz="2400" dirty="0">
              <a:highlight>
                <a:srgbClr val="FFFF00"/>
              </a:highlight>
            </a:endParaRPr>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28" name="四角形: 角を丸くする 27">
            <a:extLst>
              <a:ext uri="{FF2B5EF4-FFF2-40B4-BE49-F238E27FC236}">
                <a16:creationId xmlns:a16="http://schemas.microsoft.com/office/drawing/2014/main" id="{2AA36D4A-2548-486A-A422-52C77218EE0D}"/>
              </a:ext>
            </a:extLst>
          </p:cNvPr>
          <p:cNvSpPr/>
          <p:nvPr/>
        </p:nvSpPr>
        <p:spPr>
          <a:xfrm>
            <a:off x="5680117" y="2890684"/>
            <a:ext cx="6250625" cy="3596475"/>
          </a:xfrm>
          <a:prstGeom prst="roundRect">
            <a:avLst>
              <a:gd name="adj" fmla="val 6389"/>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47F148B0-5E85-43FB-9CFB-C2CD91B27D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5216" y="3668930"/>
            <a:ext cx="2990213" cy="1740701"/>
          </a:xfrm>
          <a:prstGeom prst="rect">
            <a:avLst/>
          </a:prstGeom>
        </p:spPr>
      </p:pic>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くらし</a:t>
            </a:r>
            <a:r>
              <a:rPr kumimoji="1" lang="en-US" altLang="ja-JP" sz="2800" dirty="0">
                <a:solidFill>
                  <a:schemeClr val="tx1"/>
                </a:solidFill>
              </a:rPr>
              <a:t>】</a:t>
            </a:r>
            <a:r>
              <a:rPr kumimoji="1" lang="ja-JP" altLang="en-US" sz="2800" dirty="0">
                <a:solidFill>
                  <a:schemeClr val="tx1"/>
                </a:solidFill>
              </a:rPr>
              <a:t>　豊かな食や農に接する機会の充実 </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（１）　大阪産</a:t>
            </a:r>
            <a:r>
              <a:rPr kumimoji="1" lang="en-US" altLang="ja-JP" sz="2800" dirty="0"/>
              <a:t>(</a:t>
            </a:r>
            <a:r>
              <a:rPr kumimoji="1" lang="ja-JP" altLang="en-US" sz="2800" dirty="0"/>
              <a:t>もん</a:t>
            </a:r>
            <a:r>
              <a:rPr kumimoji="1" lang="en-US" altLang="ja-JP" sz="2800" dirty="0"/>
              <a:t>)</a:t>
            </a:r>
            <a:r>
              <a:rPr kumimoji="1" lang="ja-JP" altLang="en-US" sz="2800" dirty="0"/>
              <a:t>購入拠点の充実</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130751" y="1152976"/>
            <a:ext cx="9721732"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年後の目標：大阪産（もん）ロゴマークの申請登録者数　</a:t>
            </a:r>
            <a:r>
              <a:rPr kumimoji="1" lang="en-US" altLang="ja-JP" sz="2400" dirty="0"/>
              <a:t>958</a:t>
            </a:r>
            <a:r>
              <a:rPr kumimoji="1" lang="ja-JP" altLang="en-US" sz="2400" dirty="0"/>
              <a:t>件⇒</a:t>
            </a:r>
            <a:r>
              <a:rPr kumimoji="1" lang="en-US" altLang="ja-JP" sz="2400" dirty="0"/>
              <a:t>1,200</a:t>
            </a:r>
            <a:r>
              <a:rPr kumimoji="1" lang="ja-JP" altLang="en-US" sz="2400" dirty="0"/>
              <a:t>件</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61257" y="2039025"/>
            <a:ext cx="5159156" cy="4524315"/>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登録者数　</a:t>
            </a:r>
            <a:r>
              <a:rPr kumimoji="1" lang="en-US" altLang="ja-JP" sz="2400" dirty="0"/>
              <a:t>30</a:t>
            </a:r>
            <a:r>
              <a:rPr kumimoji="1" lang="ja-JP" altLang="en-US" sz="2400" dirty="0"/>
              <a:t>者</a:t>
            </a:r>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10" name="四角形: 角を丸くする 9">
            <a:extLst>
              <a:ext uri="{FF2B5EF4-FFF2-40B4-BE49-F238E27FC236}">
                <a16:creationId xmlns:a16="http://schemas.microsoft.com/office/drawing/2014/main" id="{5D07326E-BABD-4CF5-90D6-59AE1FE2F21C}"/>
              </a:ext>
            </a:extLst>
          </p:cNvPr>
          <p:cNvSpPr/>
          <p:nvPr/>
        </p:nvSpPr>
        <p:spPr>
          <a:xfrm>
            <a:off x="394282" y="2890684"/>
            <a:ext cx="4877514" cy="3522731"/>
          </a:xfrm>
          <a:prstGeom prst="roundRect">
            <a:avLst>
              <a:gd name="adj" fmla="val 6389"/>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483729" y="3095873"/>
            <a:ext cx="4694548" cy="3345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solidFill>
                  <a:schemeClr val="tx1"/>
                </a:solidFill>
              </a:rPr>
              <a:t>購入拠点等の見える化（おおさかもんマップ）</a:t>
            </a: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6" y="1860133"/>
            <a:ext cx="1440000"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a:t>
            </a:r>
            <a:r>
              <a:rPr kumimoji="1" lang="ja-JP" altLang="en-US" sz="2400" dirty="0">
                <a:solidFill>
                  <a:schemeClr val="tx1"/>
                </a:solidFill>
              </a:rPr>
              <a:t>７目標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860133"/>
            <a:ext cx="1440000"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a:t>
            </a:r>
            <a:r>
              <a:rPr kumimoji="1" lang="ja-JP" altLang="en-US" sz="2400" dirty="0">
                <a:solidFill>
                  <a:schemeClr val="tx1"/>
                </a:solidFill>
              </a:rPr>
              <a:t>７実績</a:t>
            </a:r>
          </a:p>
        </p:txBody>
      </p:sp>
      <p:sp>
        <p:nvSpPr>
          <p:cNvPr id="19" name="テキスト ボックス 18">
            <a:extLst>
              <a:ext uri="{FF2B5EF4-FFF2-40B4-BE49-F238E27FC236}">
                <a16:creationId xmlns:a16="http://schemas.microsoft.com/office/drawing/2014/main" id="{CC607AEF-5C81-4F05-A9B0-F596988C73C5}"/>
              </a:ext>
            </a:extLst>
          </p:cNvPr>
          <p:cNvSpPr txBox="1"/>
          <p:nvPr/>
        </p:nvSpPr>
        <p:spPr>
          <a:xfrm>
            <a:off x="689926" y="4827987"/>
            <a:ext cx="4694548" cy="1569660"/>
          </a:xfrm>
          <a:prstGeom prst="rect">
            <a:avLst/>
          </a:prstGeom>
          <a:noFill/>
        </p:spPr>
        <p:txBody>
          <a:bodyPr wrap="square" rtlCol="0">
            <a:spAutoFit/>
          </a:bodyPr>
          <a:lstStyle/>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大阪産</a:t>
            </a:r>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もん</a:t>
            </a:r>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の購入拠点（販売店・直売所）、飲食店及び観光農園等を</a:t>
            </a:r>
            <a:r>
              <a:rPr lang="en-US" altLang="ja-JP" sz="1600" dirty="0">
                <a:latin typeface="ＭＳ Ｐゴシック" panose="020B0600070205080204" pitchFamily="50" charset="-128"/>
                <a:ea typeface="ＭＳ Ｐゴシック" panose="020B0600070205080204" pitchFamily="50" charset="-128"/>
              </a:rPr>
              <a:t>Google Map</a:t>
            </a:r>
            <a:r>
              <a:rPr lang="ja-JP" altLang="en-US" sz="1600" dirty="0">
                <a:latin typeface="ＭＳ Ｐゴシック" panose="020B0600070205080204" pitchFamily="50" charset="-128"/>
                <a:ea typeface="ＭＳ Ｐゴシック" panose="020B0600070205080204" pitchFamily="50" charset="-128"/>
              </a:rPr>
              <a:t>上に表示</a:t>
            </a:r>
            <a:endParaRPr lang="en-US" altLang="ja-JP" sz="1600" dirty="0">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a:t>
            </a:r>
            <a:r>
              <a:rPr lang="en-US" altLang="ja-JP" sz="1600" dirty="0">
                <a:latin typeface="ＭＳ Ｐゴシック" panose="020B0600070205080204" pitchFamily="50" charset="-128"/>
                <a:ea typeface="ＭＳ Ｐゴシック" panose="020B0600070205080204" pitchFamily="50" charset="-128"/>
              </a:rPr>
              <a:t>R</a:t>
            </a:r>
            <a:r>
              <a:rPr lang="ja-JP" altLang="en-US" sz="1600" dirty="0">
                <a:latin typeface="ＭＳ Ｐゴシック" panose="020B0600070205080204" pitchFamily="50" charset="-128"/>
                <a:ea typeface="ＭＳ Ｐゴシック" panose="020B0600070205080204" pitchFamily="50" charset="-128"/>
              </a:rPr>
              <a:t>７</a:t>
            </a:r>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３月開設、表示回数：</a:t>
            </a:r>
            <a:r>
              <a:rPr lang="en-US" altLang="ja-JP" sz="1600" dirty="0">
                <a:latin typeface="ＭＳ Ｐゴシック" panose="020B0600070205080204" pitchFamily="50" charset="-128"/>
                <a:ea typeface="ＭＳ Ｐゴシック" panose="020B0600070205080204" pitchFamily="50" charset="-128"/>
              </a:rPr>
              <a:t>35</a:t>
            </a:r>
            <a:r>
              <a:rPr lang="ja-JP" altLang="en-US" sz="1600" dirty="0">
                <a:latin typeface="ＭＳ Ｐゴシック" panose="020B0600070205080204" pitchFamily="50" charset="-128"/>
                <a:ea typeface="ＭＳ Ｐゴシック" panose="020B0600070205080204" pitchFamily="50" charset="-128"/>
              </a:rPr>
              <a:t>万回（</a:t>
            </a:r>
            <a:r>
              <a:rPr lang="en-US" altLang="ja-JP" sz="1600" dirty="0">
                <a:latin typeface="ＭＳ Ｐゴシック" panose="020B0600070205080204" pitchFamily="50" charset="-128"/>
                <a:ea typeface="ＭＳ Ｐゴシック" panose="020B0600070205080204" pitchFamily="50" charset="-128"/>
              </a:rPr>
              <a:t>R</a:t>
            </a:r>
            <a:r>
              <a:rPr lang="ja-JP" altLang="en-US" sz="1600" dirty="0">
                <a:latin typeface="ＭＳ Ｐゴシック" panose="020B0600070205080204" pitchFamily="50" charset="-128"/>
                <a:ea typeface="ＭＳ Ｐゴシック" panose="020B0600070205080204" pitchFamily="50" charset="-128"/>
              </a:rPr>
              <a:t>８</a:t>
            </a:r>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７月時点））</a:t>
            </a:r>
          </a:p>
        </p:txBody>
      </p:sp>
      <p:pic>
        <p:nvPicPr>
          <p:cNvPr id="16" name="図 15">
            <a:extLst>
              <a:ext uri="{FF2B5EF4-FFF2-40B4-BE49-F238E27FC236}">
                <a16:creationId xmlns:a16="http://schemas.microsoft.com/office/drawing/2014/main" id="{F92DA04F-88EF-4499-8D08-0EA10A5093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918" y="3534212"/>
            <a:ext cx="4195834" cy="2010138"/>
          </a:xfrm>
          <a:prstGeom prst="rect">
            <a:avLst/>
          </a:prstGeom>
        </p:spPr>
      </p:pic>
      <p:sp>
        <p:nvSpPr>
          <p:cNvPr id="12" name="スライド番号プレースホルダー 11">
            <a:extLst>
              <a:ext uri="{FF2B5EF4-FFF2-40B4-BE49-F238E27FC236}">
                <a16:creationId xmlns:a16="http://schemas.microsoft.com/office/drawing/2014/main" id="{8FA0F8DE-158E-43ED-A014-347FAD4DDF24}"/>
              </a:ext>
            </a:extLst>
          </p:cNvPr>
          <p:cNvSpPr>
            <a:spLocks noGrp="1"/>
          </p:cNvSpPr>
          <p:nvPr>
            <p:ph type="sldNum" sz="quarter" idx="12"/>
          </p:nvPr>
        </p:nvSpPr>
        <p:spPr/>
        <p:txBody>
          <a:bodyPr/>
          <a:lstStyle/>
          <a:p>
            <a:fld id="{C6678B24-D225-48CB-84C5-697AA65AEC0C}" type="slidenum">
              <a:rPr kumimoji="1" lang="ja-JP" altLang="en-US" smtClean="0"/>
              <a:t>25</a:t>
            </a:fld>
            <a:endParaRPr kumimoji="1" lang="ja-JP" altLang="en-US"/>
          </a:p>
        </p:txBody>
      </p:sp>
      <p:sp>
        <p:nvSpPr>
          <p:cNvPr id="18" name="正方形/長方形 17">
            <a:extLst>
              <a:ext uri="{FF2B5EF4-FFF2-40B4-BE49-F238E27FC236}">
                <a16:creationId xmlns:a16="http://schemas.microsoft.com/office/drawing/2014/main" id="{6EA28AB9-C050-4483-A7B1-97C085FBDA3C}"/>
              </a:ext>
            </a:extLst>
          </p:cNvPr>
          <p:cNvSpPr/>
          <p:nvPr/>
        </p:nvSpPr>
        <p:spPr>
          <a:xfrm>
            <a:off x="6310601" y="3062291"/>
            <a:ext cx="4139381" cy="3984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消費者向け</a:t>
            </a:r>
            <a:r>
              <a:rPr kumimoji="1" lang="en-US" altLang="ja-JP" sz="1800" b="1" dirty="0">
                <a:solidFill>
                  <a:schemeClr val="tx1"/>
                </a:solidFill>
              </a:rPr>
              <a:t>PR</a:t>
            </a:r>
            <a:r>
              <a:rPr kumimoji="1" lang="ja-JP" altLang="en-US" sz="1800" b="1" dirty="0">
                <a:solidFill>
                  <a:schemeClr val="tx1"/>
                </a:solidFill>
              </a:rPr>
              <a:t>実績</a:t>
            </a:r>
          </a:p>
        </p:txBody>
      </p:sp>
      <p:sp>
        <p:nvSpPr>
          <p:cNvPr id="20" name="テキスト ボックス 19">
            <a:extLst>
              <a:ext uri="{FF2B5EF4-FFF2-40B4-BE49-F238E27FC236}">
                <a16:creationId xmlns:a16="http://schemas.microsoft.com/office/drawing/2014/main" id="{A35D73CB-DFB7-4857-A9FC-AC38E9F05C4C}"/>
              </a:ext>
            </a:extLst>
          </p:cNvPr>
          <p:cNvSpPr txBox="1"/>
          <p:nvPr/>
        </p:nvSpPr>
        <p:spPr>
          <a:xfrm>
            <a:off x="5907196" y="6059093"/>
            <a:ext cx="3328791" cy="338554"/>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大阪・関西万博会場における</a:t>
            </a:r>
            <a:r>
              <a:rPr lang="en-US" altLang="ja-JP" sz="1600" dirty="0">
                <a:latin typeface="ＭＳ Ｐゴシック" panose="020B0600070205080204" pitchFamily="50" charset="-128"/>
                <a:ea typeface="ＭＳ Ｐゴシック" panose="020B0600070205080204" pitchFamily="50" charset="-128"/>
              </a:rPr>
              <a:t>PR</a:t>
            </a:r>
          </a:p>
        </p:txBody>
      </p:sp>
      <p:sp>
        <p:nvSpPr>
          <p:cNvPr id="21" name="テキスト ボックス 20">
            <a:extLst>
              <a:ext uri="{FF2B5EF4-FFF2-40B4-BE49-F238E27FC236}">
                <a16:creationId xmlns:a16="http://schemas.microsoft.com/office/drawing/2014/main" id="{48ECF7F4-7C42-42BB-A0F0-DE67AA983733}"/>
              </a:ext>
            </a:extLst>
          </p:cNvPr>
          <p:cNvSpPr txBox="1"/>
          <p:nvPr/>
        </p:nvSpPr>
        <p:spPr>
          <a:xfrm>
            <a:off x="9495692" y="6095941"/>
            <a:ext cx="2302026" cy="338554"/>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空港や駅における</a:t>
            </a:r>
            <a:r>
              <a:rPr lang="en-US" altLang="ja-JP" sz="1600" dirty="0">
                <a:latin typeface="ＭＳ Ｐゴシック" panose="020B0600070205080204" pitchFamily="50" charset="-128"/>
                <a:ea typeface="ＭＳ Ｐゴシック" panose="020B0600070205080204" pitchFamily="50" charset="-128"/>
              </a:rPr>
              <a:t>PR</a:t>
            </a:r>
          </a:p>
        </p:txBody>
      </p:sp>
      <p:pic>
        <p:nvPicPr>
          <p:cNvPr id="22" name="図 21">
            <a:extLst>
              <a:ext uri="{FF2B5EF4-FFF2-40B4-BE49-F238E27FC236}">
                <a16:creationId xmlns:a16="http://schemas.microsoft.com/office/drawing/2014/main" id="{D9F4230E-CE95-4CE7-8F71-0B654BB5F12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032952" y="3629200"/>
            <a:ext cx="1411168" cy="2045697"/>
          </a:xfrm>
          <a:prstGeom prst="rect">
            <a:avLst/>
          </a:prstGeom>
        </p:spPr>
      </p:pic>
      <p:pic>
        <p:nvPicPr>
          <p:cNvPr id="9" name="図 8">
            <a:extLst>
              <a:ext uri="{FF2B5EF4-FFF2-40B4-BE49-F238E27FC236}">
                <a16:creationId xmlns:a16="http://schemas.microsoft.com/office/drawing/2014/main" id="{F0F02A34-21E4-4338-ADD0-53418C6F732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66220" y="4803651"/>
            <a:ext cx="1707028" cy="932769"/>
          </a:xfrm>
          <a:prstGeom prst="rect">
            <a:avLst/>
          </a:prstGeom>
        </p:spPr>
      </p:pic>
      <p:pic>
        <p:nvPicPr>
          <p:cNvPr id="24" name="図 23">
            <a:extLst>
              <a:ext uri="{FF2B5EF4-FFF2-40B4-BE49-F238E27FC236}">
                <a16:creationId xmlns:a16="http://schemas.microsoft.com/office/drawing/2014/main" id="{6EFF252F-0B49-4E5D-BAAD-9559C6571FD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52950" y="3618456"/>
            <a:ext cx="1279848" cy="896526"/>
          </a:xfrm>
          <a:prstGeom prst="rect">
            <a:avLst/>
          </a:prstGeom>
        </p:spPr>
      </p:pic>
      <p:pic>
        <p:nvPicPr>
          <p:cNvPr id="26" name="図 25">
            <a:extLst>
              <a:ext uri="{FF2B5EF4-FFF2-40B4-BE49-F238E27FC236}">
                <a16:creationId xmlns:a16="http://schemas.microsoft.com/office/drawing/2014/main" id="{5C21703F-411B-45FD-BE0E-347D6F58CBF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5400000">
            <a:off x="10592204" y="4759845"/>
            <a:ext cx="1201340" cy="1279848"/>
          </a:xfrm>
          <a:prstGeom prst="rect">
            <a:avLst/>
          </a:prstGeom>
        </p:spPr>
      </p:pic>
      <p:sp>
        <p:nvSpPr>
          <p:cNvPr id="13" name="テキスト ボックス 12">
            <a:extLst>
              <a:ext uri="{FF2B5EF4-FFF2-40B4-BE49-F238E27FC236}">
                <a16:creationId xmlns:a16="http://schemas.microsoft.com/office/drawing/2014/main" id="{970A0360-E2CE-49A9-AB80-1E3B945AB49B}"/>
              </a:ext>
            </a:extLst>
          </p:cNvPr>
          <p:cNvSpPr txBox="1"/>
          <p:nvPr/>
        </p:nvSpPr>
        <p:spPr>
          <a:xfrm>
            <a:off x="10746658" y="4539281"/>
            <a:ext cx="1086140" cy="215444"/>
          </a:xfrm>
          <a:prstGeom prst="rect">
            <a:avLst/>
          </a:prstGeom>
          <a:noFill/>
        </p:spPr>
        <p:txBody>
          <a:bodyPr wrap="square" rtlCol="0">
            <a:spAutoFit/>
          </a:bodyPr>
          <a:lstStyle/>
          <a:p>
            <a:r>
              <a:rPr kumimoji="1" lang="ja-JP" altLang="en-US" sz="800" dirty="0"/>
              <a:t>車両内のサイネージ</a:t>
            </a:r>
          </a:p>
        </p:txBody>
      </p:sp>
      <p:sp>
        <p:nvSpPr>
          <p:cNvPr id="23" name="テキスト ボックス 22">
            <a:extLst>
              <a:ext uri="{FF2B5EF4-FFF2-40B4-BE49-F238E27FC236}">
                <a16:creationId xmlns:a16="http://schemas.microsoft.com/office/drawing/2014/main" id="{6E9E4E03-7898-4447-AD16-8E8D15E526FC}"/>
              </a:ext>
            </a:extLst>
          </p:cNvPr>
          <p:cNvSpPr txBox="1"/>
          <p:nvPr/>
        </p:nvSpPr>
        <p:spPr>
          <a:xfrm>
            <a:off x="10746657" y="6012926"/>
            <a:ext cx="1279847" cy="215444"/>
          </a:xfrm>
          <a:prstGeom prst="rect">
            <a:avLst/>
          </a:prstGeom>
          <a:noFill/>
        </p:spPr>
        <p:txBody>
          <a:bodyPr wrap="square" rtlCol="0">
            <a:spAutoFit/>
          </a:bodyPr>
          <a:lstStyle/>
          <a:p>
            <a:r>
              <a:rPr kumimoji="1" lang="ja-JP" altLang="en-US" sz="800" dirty="0"/>
              <a:t>駅構内ポスター掲示</a:t>
            </a:r>
          </a:p>
        </p:txBody>
      </p:sp>
      <p:sp>
        <p:nvSpPr>
          <p:cNvPr id="25" name="テキスト ボックス 24">
            <a:extLst>
              <a:ext uri="{FF2B5EF4-FFF2-40B4-BE49-F238E27FC236}">
                <a16:creationId xmlns:a16="http://schemas.microsoft.com/office/drawing/2014/main" id="{3DD70F3D-573A-4A17-8C6C-B9EF0977290B}"/>
              </a:ext>
            </a:extLst>
          </p:cNvPr>
          <p:cNvSpPr txBox="1"/>
          <p:nvPr/>
        </p:nvSpPr>
        <p:spPr>
          <a:xfrm>
            <a:off x="9218688" y="5705024"/>
            <a:ext cx="1279847" cy="215444"/>
          </a:xfrm>
          <a:prstGeom prst="rect">
            <a:avLst/>
          </a:prstGeom>
          <a:noFill/>
        </p:spPr>
        <p:txBody>
          <a:bodyPr wrap="square" rtlCol="0">
            <a:spAutoFit/>
          </a:bodyPr>
          <a:lstStyle/>
          <a:p>
            <a:r>
              <a:rPr kumimoji="1" lang="ja-JP" altLang="en-US" sz="800" dirty="0"/>
              <a:t>関西国際空港での</a:t>
            </a:r>
            <a:r>
              <a:rPr kumimoji="1" lang="en-US" altLang="ja-JP" sz="800" dirty="0"/>
              <a:t>PR</a:t>
            </a:r>
            <a:endParaRPr kumimoji="1" lang="ja-JP" altLang="en-US" sz="800" dirty="0"/>
          </a:p>
        </p:txBody>
      </p:sp>
      <p:sp>
        <p:nvSpPr>
          <p:cNvPr id="27" name="テキスト ボックス 26">
            <a:extLst>
              <a:ext uri="{FF2B5EF4-FFF2-40B4-BE49-F238E27FC236}">
                <a16:creationId xmlns:a16="http://schemas.microsoft.com/office/drawing/2014/main" id="{0B29FDEB-7D8A-469F-BB58-ED7862575A20}"/>
              </a:ext>
            </a:extLst>
          </p:cNvPr>
          <p:cNvSpPr txBox="1"/>
          <p:nvPr/>
        </p:nvSpPr>
        <p:spPr>
          <a:xfrm>
            <a:off x="7765521" y="5782468"/>
            <a:ext cx="914400" cy="215444"/>
          </a:xfrm>
          <a:prstGeom prst="rect">
            <a:avLst/>
          </a:prstGeom>
          <a:noFill/>
        </p:spPr>
        <p:txBody>
          <a:bodyPr wrap="square" rtlCol="0">
            <a:spAutoFit/>
          </a:bodyPr>
          <a:lstStyle/>
          <a:p>
            <a:r>
              <a:rPr kumimoji="1" lang="ja-JP" altLang="en-US" sz="800" dirty="0"/>
              <a:t>配布カード</a:t>
            </a:r>
          </a:p>
        </p:txBody>
      </p:sp>
      <p:sp>
        <p:nvSpPr>
          <p:cNvPr id="29" name="テキスト ボックス 28">
            <a:extLst>
              <a:ext uri="{FF2B5EF4-FFF2-40B4-BE49-F238E27FC236}">
                <a16:creationId xmlns:a16="http://schemas.microsoft.com/office/drawing/2014/main" id="{5E7A40F9-D7E5-449F-BE3C-299E91E8699D}"/>
              </a:ext>
            </a:extLst>
          </p:cNvPr>
          <p:cNvSpPr txBox="1"/>
          <p:nvPr/>
        </p:nvSpPr>
        <p:spPr>
          <a:xfrm>
            <a:off x="5835351" y="5458653"/>
            <a:ext cx="1469067" cy="461665"/>
          </a:xfrm>
          <a:prstGeom prst="rect">
            <a:avLst/>
          </a:prstGeom>
          <a:noFill/>
        </p:spPr>
        <p:txBody>
          <a:bodyPr wrap="square" rtlCol="0">
            <a:spAutoFit/>
          </a:bodyPr>
          <a:lstStyle/>
          <a:p>
            <a:r>
              <a:rPr kumimoji="1" lang="ja-JP" altLang="en-US" sz="800" dirty="0">
                <a:latin typeface="+mn-ea"/>
              </a:rPr>
              <a:t>大阪ウィーク</a:t>
            </a:r>
            <a:endParaRPr kumimoji="1" lang="en-US" altLang="ja-JP" sz="800" dirty="0">
              <a:latin typeface="+mn-ea"/>
            </a:endParaRPr>
          </a:p>
          <a:p>
            <a:r>
              <a:rPr lang="ja-JP" altLang="ja-JP" sz="800" kern="100" dirty="0">
                <a:effectLst/>
                <a:latin typeface="+mn-ea"/>
                <a:cs typeface="Arial" panose="020B0604020202020204" pitchFamily="34" charset="0"/>
              </a:rPr>
              <a:t>地域の魅力発見ツアー </a:t>
            </a:r>
            <a:endParaRPr lang="en-US" altLang="ja-JP" sz="800" kern="100" dirty="0">
              <a:effectLst/>
              <a:latin typeface="+mn-ea"/>
              <a:cs typeface="Arial" panose="020B0604020202020204" pitchFamily="34" charset="0"/>
            </a:endParaRPr>
          </a:p>
          <a:p>
            <a:r>
              <a:rPr lang="ja-JP" altLang="ja-JP" sz="800" kern="100" dirty="0">
                <a:effectLst/>
                <a:latin typeface="+mn-ea"/>
                <a:cs typeface="Arial" panose="020B0604020202020204" pitchFamily="34" charset="0"/>
              </a:rPr>
              <a:t>～大阪</a:t>
            </a:r>
            <a:r>
              <a:rPr lang="en-US" altLang="ja-JP" sz="800" kern="100" dirty="0">
                <a:effectLst/>
                <a:latin typeface="+mn-ea"/>
                <a:cs typeface="Arial" panose="020B0604020202020204" pitchFamily="34" charset="0"/>
              </a:rPr>
              <a:t>43</a:t>
            </a:r>
            <a:r>
              <a:rPr lang="ja-JP" altLang="ja-JP" sz="800" kern="100" dirty="0">
                <a:effectLst/>
                <a:latin typeface="+mn-ea"/>
                <a:cs typeface="Arial" panose="020B0604020202020204" pitchFamily="34" charset="0"/>
              </a:rPr>
              <a:t>市町村の見どころ～</a:t>
            </a:r>
          </a:p>
        </p:txBody>
      </p:sp>
    </p:spTree>
    <p:extLst>
      <p:ext uri="{BB962C8B-B14F-4D97-AF65-F5344CB8AC3E}">
        <p14:creationId xmlns:p14="http://schemas.microsoft.com/office/powerpoint/2010/main" val="2819263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くらし</a:t>
            </a:r>
            <a:r>
              <a:rPr kumimoji="1" lang="en-US" altLang="ja-JP" sz="2800" dirty="0">
                <a:solidFill>
                  <a:schemeClr val="tx1"/>
                </a:solidFill>
              </a:rPr>
              <a:t>】</a:t>
            </a:r>
            <a:r>
              <a:rPr kumimoji="1" lang="ja-JP" altLang="en-US" sz="2800" dirty="0">
                <a:solidFill>
                  <a:schemeClr val="tx1"/>
                </a:solidFill>
              </a:rPr>
              <a:t>　豊かな食や農に接する機会の充実</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（２）　食と農の連携による大阪産</a:t>
            </a:r>
            <a:r>
              <a:rPr kumimoji="1" lang="en-US" altLang="ja-JP" sz="2800" dirty="0"/>
              <a:t>(</a:t>
            </a:r>
            <a:r>
              <a:rPr kumimoji="1" lang="ja-JP" altLang="en-US" sz="2800" dirty="0"/>
              <a:t>もん</a:t>
            </a:r>
            <a:r>
              <a:rPr kumimoji="1" lang="en-US" altLang="ja-JP" sz="2800" dirty="0"/>
              <a:t>)</a:t>
            </a:r>
            <a:r>
              <a:rPr kumimoji="1" lang="ja-JP" altLang="en-US" sz="2800" dirty="0"/>
              <a:t>の魅力向上</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533873" y="1104146"/>
            <a:ext cx="8995867"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年後の目標：農業者と事業者のマッチング数　</a:t>
            </a:r>
            <a:r>
              <a:rPr kumimoji="1" lang="en-US" altLang="ja-JP" sz="2400" dirty="0"/>
              <a:t>1,500</a:t>
            </a:r>
            <a:r>
              <a:rPr kumimoji="1" lang="ja-JP" altLang="en-US" sz="2400" dirty="0"/>
              <a:t>件（</a:t>
            </a:r>
            <a:r>
              <a:rPr kumimoji="1" lang="en-US" altLang="ja-JP" sz="2400" dirty="0"/>
              <a:t>R4-R8</a:t>
            </a:r>
            <a:r>
              <a:rPr kumimoji="1" lang="ja-JP" altLang="en-US" sz="2400" dirty="0"/>
              <a:t>累計）</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61257" y="2039026"/>
            <a:ext cx="5333298" cy="4524315"/>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マッチング数　</a:t>
            </a:r>
            <a:r>
              <a:rPr kumimoji="1" lang="en-US" altLang="ja-JP" sz="2400" dirty="0"/>
              <a:t>200</a:t>
            </a:r>
            <a:r>
              <a:rPr kumimoji="1" lang="ja-JP" altLang="en-US" sz="2400" dirty="0"/>
              <a:t>件</a:t>
            </a:r>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719560" y="2039025"/>
            <a:ext cx="6305292" cy="450000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マッチング数　</a:t>
            </a:r>
            <a:r>
              <a:rPr kumimoji="1" lang="en-US" altLang="ja-JP" sz="2400" u="sng" dirty="0"/>
              <a:t>1,711</a:t>
            </a:r>
            <a:r>
              <a:rPr kumimoji="1" lang="ja-JP" altLang="en-US" sz="2400" u="sng" dirty="0"/>
              <a:t>件</a:t>
            </a:r>
            <a:r>
              <a:rPr kumimoji="1" lang="ja-JP" altLang="en-US" sz="2400" dirty="0"/>
              <a:t>　</a:t>
            </a:r>
            <a:r>
              <a:rPr kumimoji="1" lang="en-US" altLang="ja-JP" sz="2400" b="1" dirty="0">
                <a:solidFill>
                  <a:srgbClr val="FF0000"/>
                </a:solidFill>
              </a:rPr>
              <a:t>【</a:t>
            </a:r>
            <a:r>
              <a:rPr kumimoji="1" lang="ja-JP" altLang="en-US" sz="2400" b="1" dirty="0">
                <a:solidFill>
                  <a:srgbClr val="FF0000"/>
                </a:solidFill>
              </a:rPr>
              <a:t>達成</a:t>
            </a:r>
            <a:r>
              <a:rPr kumimoji="1" lang="en-US" altLang="ja-JP" sz="2400" b="1" dirty="0">
                <a:solidFill>
                  <a:srgbClr val="FF0000"/>
                </a:solidFill>
              </a:rPr>
              <a:t>】</a:t>
            </a:r>
          </a:p>
          <a:p>
            <a:endParaRPr kumimoji="1" lang="en-US" altLang="ja-JP" sz="2400" dirty="0">
              <a:highlight>
                <a:srgbClr val="FFFF00"/>
              </a:highlight>
            </a:endParaRPr>
          </a:p>
          <a:p>
            <a:r>
              <a:rPr kumimoji="1" lang="ja-JP" altLang="en-US" sz="1400" dirty="0">
                <a:highlight>
                  <a:srgbClr val="FFFF00"/>
                </a:highlight>
              </a:rPr>
              <a:t>　 </a:t>
            </a:r>
            <a:endParaRPr kumimoji="1" lang="en-US" altLang="ja-JP" sz="2400" dirty="0">
              <a:highlight>
                <a:srgbClr val="FFFF00"/>
              </a:highlight>
            </a:endParaRPr>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10" name="四角形: 角を丸くする 9">
            <a:extLst>
              <a:ext uri="{FF2B5EF4-FFF2-40B4-BE49-F238E27FC236}">
                <a16:creationId xmlns:a16="http://schemas.microsoft.com/office/drawing/2014/main" id="{5D07326E-BABD-4CF5-90D6-59AE1FE2F21C}"/>
              </a:ext>
            </a:extLst>
          </p:cNvPr>
          <p:cNvSpPr/>
          <p:nvPr/>
        </p:nvSpPr>
        <p:spPr>
          <a:xfrm>
            <a:off x="394281" y="2939845"/>
            <a:ext cx="5200274" cy="3473570"/>
          </a:xfrm>
          <a:prstGeom prst="roundRect">
            <a:avLst>
              <a:gd name="adj" fmla="val 439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792935" y="3061105"/>
            <a:ext cx="4140000" cy="3345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商談機会の確保状況</a:t>
            </a:r>
            <a:endParaRPr kumimoji="1" lang="ja-JP" altLang="en-US" sz="1800" b="1" dirty="0">
              <a:solidFill>
                <a:schemeClr val="tx1"/>
              </a:solidFill>
            </a:endParaRP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50372" y="1860069"/>
            <a:ext cx="1440000"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713415" y="1837031"/>
            <a:ext cx="1440000"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5819066" y="2838613"/>
            <a:ext cx="2196732"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件数内訳</a:t>
            </a:r>
            <a:r>
              <a:rPr lang="en-US" altLang="ja-JP" sz="1600" dirty="0">
                <a:latin typeface="ＭＳ Ｐゴシック" panose="020B0600070205080204" pitchFamily="50" charset="-128"/>
                <a:ea typeface="ＭＳ Ｐゴシック" panose="020B0600070205080204" pitchFamily="50" charset="-128"/>
              </a:rPr>
              <a:t>】</a:t>
            </a:r>
            <a:endParaRPr lang="ja-JP" altLang="en-US" sz="2400"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CC607AEF-5C81-4F05-A9B0-F596988C73C5}"/>
              </a:ext>
            </a:extLst>
          </p:cNvPr>
          <p:cNvSpPr txBox="1"/>
          <p:nvPr/>
        </p:nvSpPr>
        <p:spPr>
          <a:xfrm>
            <a:off x="628876" y="5021695"/>
            <a:ext cx="4835382" cy="1323439"/>
          </a:xfrm>
          <a:prstGeom prst="rect">
            <a:avLst/>
          </a:prstGeom>
          <a:noFill/>
        </p:spPr>
        <p:txBody>
          <a:bodyPr wrap="square" rtlCol="0">
            <a:spAutoFit/>
          </a:bodyPr>
          <a:lstStyle/>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endParaRPr lang="en-US" altLang="ja-JP" sz="1600" dirty="0">
              <a:highlight>
                <a:srgbClr val="FFFF00"/>
              </a:highlight>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各商談会において農業者等と事業者等との商談機会を確保</a:t>
            </a:r>
          </a:p>
        </p:txBody>
      </p:sp>
      <p:graphicFrame>
        <p:nvGraphicFramePr>
          <p:cNvPr id="15" name="表 9">
            <a:extLst>
              <a:ext uri="{FF2B5EF4-FFF2-40B4-BE49-F238E27FC236}">
                <a16:creationId xmlns:a16="http://schemas.microsoft.com/office/drawing/2014/main" id="{5ECC128A-9B5A-4739-9FC3-73E8F01483D3}"/>
              </a:ext>
            </a:extLst>
          </p:cNvPr>
          <p:cNvGraphicFramePr>
            <a:graphicFrameLocks noGrp="1"/>
          </p:cNvGraphicFramePr>
          <p:nvPr/>
        </p:nvGraphicFramePr>
        <p:xfrm>
          <a:off x="5913382" y="3282574"/>
          <a:ext cx="5996141" cy="2901192"/>
        </p:xfrm>
        <a:graphic>
          <a:graphicData uri="http://schemas.openxmlformats.org/drawingml/2006/table">
            <a:tbl>
              <a:tblPr firstRow="1" bandRow="1">
                <a:tableStyleId>{93296810-A885-4BE3-A3E7-6D5BEEA58F35}</a:tableStyleId>
              </a:tblPr>
              <a:tblGrid>
                <a:gridCol w="2405998">
                  <a:extLst>
                    <a:ext uri="{9D8B030D-6E8A-4147-A177-3AD203B41FA5}">
                      <a16:colId xmlns:a16="http://schemas.microsoft.com/office/drawing/2014/main" val="3453014793"/>
                    </a:ext>
                  </a:extLst>
                </a:gridCol>
                <a:gridCol w="2141194">
                  <a:extLst>
                    <a:ext uri="{9D8B030D-6E8A-4147-A177-3AD203B41FA5}">
                      <a16:colId xmlns:a16="http://schemas.microsoft.com/office/drawing/2014/main" val="1813708567"/>
                    </a:ext>
                  </a:extLst>
                </a:gridCol>
                <a:gridCol w="1448949">
                  <a:extLst>
                    <a:ext uri="{9D8B030D-6E8A-4147-A177-3AD203B41FA5}">
                      <a16:colId xmlns:a16="http://schemas.microsoft.com/office/drawing/2014/main" val="1671344915"/>
                    </a:ext>
                  </a:extLst>
                </a:gridCol>
              </a:tblGrid>
              <a:tr h="414456">
                <a:tc>
                  <a:txBody>
                    <a:bodyPr/>
                    <a:lstStyle/>
                    <a:p>
                      <a:pPr algn="ctr"/>
                      <a:r>
                        <a:rPr kumimoji="1" lang="ja-JP" altLang="en-US" sz="1800" dirty="0">
                          <a:solidFill>
                            <a:schemeClr val="tx1"/>
                          </a:solidFill>
                        </a:rPr>
                        <a:t>人材研修・展示会</a:t>
                      </a:r>
                      <a:endParaRPr kumimoji="1" lang="en-US" altLang="ja-JP" sz="1800" dirty="0">
                        <a:solidFill>
                          <a:schemeClr val="tx1"/>
                        </a:solidFill>
                      </a:endParaRPr>
                    </a:p>
                  </a:txBody>
                  <a:tcPr/>
                </a:tc>
                <a:tc>
                  <a:txBody>
                    <a:bodyPr/>
                    <a:lstStyle/>
                    <a:p>
                      <a:pPr algn="ctr"/>
                      <a:r>
                        <a:rPr kumimoji="1" lang="ja-JP" altLang="en-US" sz="1800" dirty="0">
                          <a:solidFill>
                            <a:schemeClr val="tx1"/>
                          </a:solidFill>
                        </a:rPr>
                        <a:t>マッチング件数</a:t>
                      </a:r>
                      <a:endParaRPr kumimoji="1" lang="en-US" altLang="ja-JP" sz="1800" dirty="0">
                        <a:solidFill>
                          <a:schemeClr val="tx1"/>
                        </a:solidFill>
                      </a:endParaRPr>
                    </a:p>
                  </a:txBody>
                  <a:tcPr/>
                </a:tc>
                <a:tc>
                  <a:txBody>
                    <a:bodyPr/>
                    <a:lstStyle/>
                    <a:p>
                      <a:pPr algn="ctr"/>
                      <a:r>
                        <a:rPr kumimoji="1" lang="ja-JP" altLang="en-US" sz="1800" dirty="0">
                          <a:solidFill>
                            <a:schemeClr val="tx1"/>
                          </a:solidFill>
                        </a:rPr>
                        <a:t>商談件数</a:t>
                      </a:r>
                      <a:endParaRPr kumimoji="1" lang="en-US" altLang="ja-JP" sz="1800" dirty="0">
                        <a:solidFill>
                          <a:schemeClr val="tx1"/>
                        </a:solidFill>
                      </a:endParaRPr>
                    </a:p>
                  </a:txBody>
                  <a:tcPr/>
                </a:tc>
                <a:extLst>
                  <a:ext uri="{0D108BD9-81ED-4DB2-BD59-A6C34878D82A}">
                    <a16:rowId xmlns:a16="http://schemas.microsoft.com/office/drawing/2014/main" val="4025770693"/>
                  </a:ext>
                </a:extLst>
              </a:tr>
              <a:tr h="414456">
                <a:tc>
                  <a:txBody>
                    <a:bodyPr/>
                    <a:lstStyle/>
                    <a:p>
                      <a:pPr algn="ctr"/>
                      <a:r>
                        <a:rPr kumimoji="1" lang="ja-JP" altLang="en-US" sz="1800" dirty="0">
                          <a:solidFill>
                            <a:schemeClr val="tx1"/>
                          </a:solidFill>
                        </a:rPr>
                        <a:t>人材育成研修</a:t>
                      </a:r>
                    </a:p>
                  </a:txBody>
                  <a:tcPr/>
                </a:tc>
                <a:tc>
                  <a:txBody>
                    <a:bodyPr/>
                    <a:lstStyle/>
                    <a:p>
                      <a:pPr algn="r"/>
                      <a:r>
                        <a:rPr kumimoji="1" lang="en-US" altLang="ja-JP" sz="1800" dirty="0">
                          <a:solidFill>
                            <a:schemeClr val="tx1"/>
                          </a:solidFill>
                        </a:rPr>
                        <a:t>45</a:t>
                      </a:r>
                      <a:r>
                        <a:rPr kumimoji="1" lang="ja-JP" altLang="en-US" sz="1800" dirty="0">
                          <a:solidFill>
                            <a:schemeClr val="tx1"/>
                          </a:solidFill>
                        </a:rPr>
                        <a:t>件  </a:t>
                      </a:r>
                      <a:r>
                        <a:rPr kumimoji="1" lang="en-US" altLang="ja-JP" sz="1800" dirty="0">
                          <a:solidFill>
                            <a:schemeClr val="tx1"/>
                          </a:solidFill>
                        </a:rPr>
                        <a:t>(15</a:t>
                      </a:r>
                      <a:r>
                        <a:rPr kumimoji="1" lang="ja-JP" altLang="en-US" sz="1800" dirty="0">
                          <a:solidFill>
                            <a:schemeClr val="tx1"/>
                          </a:solidFill>
                        </a:rPr>
                        <a:t>事業者</a:t>
                      </a:r>
                      <a:r>
                        <a:rPr kumimoji="1" lang="en-US" altLang="ja-JP" sz="1800" dirty="0">
                          <a:solidFill>
                            <a:schemeClr val="tx1"/>
                          </a:solidFill>
                        </a:rPr>
                        <a:t>)</a:t>
                      </a:r>
                      <a:endParaRPr kumimoji="1" lang="ja-JP" altLang="en-US" sz="1800" dirty="0">
                        <a:solidFill>
                          <a:schemeClr val="tx1"/>
                        </a:solidFill>
                      </a:endParaRPr>
                    </a:p>
                  </a:txBody>
                  <a:tcPr/>
                </a:tc>
                <a:tc>
                  <a:txBody>
                    <a:bodyPr/>
                    <a:lstStyle/>
                    <a:p>
                      <a:pPr algn="ctr"/>
                      <a:r>
                        <a:rPr kumimoji="1" lang="ja-JP" altLang="en-US" sz="1800" dirty="0">
                          <a:solidFill>
                            <a:schemeClr val="tx1"/>
                          </a:solidFill>
                        </a:rPr>
                        <a:t>－</a:t>
                      </a:r>
                    </a:p>
                  </a:txBody>
                  <a:tcPr/>
                </a:tc>
                <a:extLst>
                  <a:ext uri="{0D108BD9-81ED-4DB2-BD59-A6C34878D82A}">
                    <a16:rowId xmlns:a16="http://schemas.microsoft.com/office/drawing/2014/main" val="4129899030"/>
                  </a:ext>
                </a:extLst>
              </a:tr>
              <a:tr h="414456">
                <a:tc>
                  <a:txBody>
                    <a:bodyPr/>
                    <a:lstStyle/>
                    <a:p>
                      <a:pPr algn="ctr"/>
                      <a:r>
                        <a:rPr kumimoji="1" lang="en-US" altLang="ja-JP" sz="1800" dirty="0">
                          <a:solidFill>
                            <a:schemeClr val="tx1"/>
                          </a:solidFill>
                        </a:rPr>
                        <a:t>FOODEX JAPAN </a:t>
                      </a:r>
                      <a:endParaRPr kumimoji="1" lang="ja-JP" altLang="en-US" sz="1800" dirty="0">
                        <a:solidFill>
                          <a:schemeClr val="tx1"/>
                        </a:solidFill>
                      </a:endParaRPr>
                    </a:p>
                  </a:txBody>
                  <a:tcPr/>
                </a:tc>
                <a:tc>
                  <a:txBody>
                    <a:bodyPr/>
                    <a:lstStyle/>
                    <a:p>
                      <a:pPr algn="r"/>
                      <a:r>
                        <a:rPr kumimoji="1" lang="en-US" altLang="ja-JP" sz="1800" dirty="0">
                          <a:solidFill>
                            <a:schemeClr val="tx1"/>
                          </a:solidFill>
                        </a:rPr>
                        <a:t>109</a:t>
                      </a:r>
                      <a:r>
                        <a:rPr kumimoji="1" lang="ja-JP" altLang="en-US" sz="1800" dirty="0">
                          <a:solidFill>
                            <a:schemeClr val="tx1"/>
                          </a:solidFill>
                        </a:rPr>
                        <a:t>件    </a:t>
                      </a:r>
                      <a:r>
                        <a:rPr kumimoji="1" lang="en-US" altLang="ja-JP" sz="1800" dirty="0">
                          <a:solidFill>
                            <a:schemeClr val="tx1"/>
                          </a:solidFill>
                        </a:rPr>
                        <a:t>(</a:t>
                      </a:r>
                      <a:r>
                        <a:rPr kumimoji="1" lang="ja-JP" altLang="en-US" sz="1800" dirty="0">
                          <a:solidFill>
                            <a:schemeClr val="tx1"/>
                          </a:solidFill>
                        </a:rPr>
                        <a:t>２事業者</a:t>
                      </a:r>
                      <a:r>
                        <a:rPr kumimoji="1" lang="en-US" altLang="ja-JP" sz="1800" dirty="0">
                          <a:solidFill>
                            <a:schemeClr val="tx1"/>
                          </a:solidFill>
                        </a:rPr>
                        <a:t>)</a:t>
                      </a:r>
                      <a:endParaRPr kumimoji="1" lang="ja-JP" altLang="en-US" sz="1800" dirty="0">
                        <a:solidFill>
                          <a:schemeClr val="tx1"/>
                        </a:solidFill>
                      </a:endParaRPr>
                    </a:p>
                  </a:txBody>
                  <a:tcPr/>
                </a:tc>
                <a:tc>
                  <a:txBody>
                    <a:bodyPr/>
                    <a:lstStyle/>
                    <a:p>
                      <a:pPr algn="ctr"/>
                      <a:r>
                        <a:rPr kumimoji="1" lang="en-US" altLang="ja-JP" sz="1800" dirty="0">
                          <a:solidFill>
                            <a:schemeClr val="tx1"/>
                          </a:solidFill>
                        </a:rPr>
                        <a:t>12</a:t>
                      </a:r>
                      <a:r>
                        <a:rPr kumimoji="1" lang="ja-JP" altLang="en-US" sz="1800" dirty="0">
                          <a:solidFill>
                            <a:schemeClr val="tx1"/>
                          </a:solidFill>
                        </a:rPr>
                        <a:t>件</a:t>
                      </a:r>
                    </a:p>
                  </a:txBody>
                  <a:tcPr/>
                </a:tc>
                <a:extLst>
                  <a:ext uri="{0D108BD9-81ED-4DB2-BD59-A6C34878D82A}">
                    <a16:rowId xmlns:a16="http://schemas.microsoft.com/office/drawing/2014/main" val="1707865191"/>
                  </a:ext>
                </a:extLst>
              </a:tr>
              <a:tr h="414456">
                <a:tc>
                  <a:txBody>
                    <a:bodyPr/>
                    <a:lstStyle/>
                    <a:p>
                      <a:pPr algn="ctr"/>
                      <a:r>
                        <a:rPr kumimoji="1" lang="en-US" altLang="ja-JP" sz="1800" dirty="0">
                          <a:solidFill>
                            <a:schemeClr val="tx1"/>
                          </a:solidFill>
                        </a:rPr>
                        <a:t>FABEX </a:t>
                      </a:r>
                      <a:r>
                        <a:rPr kumimoji="1" lang="ja-JP" altLang="en-US" sz="1800" dirty="0">
                          <a:solidFill>
                            <a:schemeClr val="tx1"/>
                          </a:solidFill>
                        </a:rPr>
                        <a:t>関西</a:t>
                      </a:r>
                    </a:p>
                  </a:txBody>
                  <a:tcPr/>
                </a:tc>
                <a:tc>
                  <a:txBody>
                    <a:bodyPr/>
                    <a:lstStyle/>
                    <a:p>
                      <a:pPr algn="r"/>
                      <a:r>
                        <a:rPr kumimoji="1" lang="en-US" altLang="ja-JP" sz="1800" dirty="0">
                          <a:solidFill>
                            <a:schemeClr val="tx1"/>
                          </a:solidFill>
                        </a:rPr>
                        <a:t>376</a:t>
                      </a:r>
                      <a:r>
                        <a:rPr kumimoji="1" lang="ja-JP" altLang="en-US" sz="1800" dirty="0">
                          <a:solidFill>
                            <a:schemeClr val="tx1"/>
                          </a:solidFill>
                        </a:rPr>
                        <a:t>件    </a:t>
                      </a:r>
                      <a:r>
                        <a:rPr kumimoji="1" lang="en-US" altLang="ja-JP" sz="1800" dirty="0">
                          <a:solidFill>
                            <a:schemeClr val="tx1"/>
                          </a:solidFill>
                        </a:rPr>
                        <a:t>(</a:t>
                      </a:r>
                      <a:r>
                        <a:rPr kumimoji="1" lang="ja-JP" altLang="en-US" sz="1800" dirty="0">
                          <a:solidFill>
                            <a:schemeClr val="tx1"/>
                          </a:solidFill>
                        </a:rPr>
                        <a:t>９事業者</a:t>
                      </a:r>
                      <a:r>
                        <a:rPr kumimoji="1" lang="en-US" altLang="ja-JP" sz="1800" dirty="0">
                          <a:solidFill>
                            <a:schemeClr val="tx1"/>
                          </a:solidFill>
                        </a:rPr>
                        <a:t>)</a:t>
                      </a:r>
                      <a:endParaRPr kumimoji="1" lang="ja-JP" altLang="en-US" sz="1800" dirty="0">
                        <a:solidFill>
                          <a:schemeClr val="tx1"/>
                        </a:solidFill>
                      </a:endParaRPr>
                    </a:p>
                  </a:txBody>
                  <a:tcPr/>
                </a:tc>
                <a:tc>
                  <a:txBody>
                    <a:bodyPr/>
                    <a:lstStyle/>
                    <a:p>
                      <a:pPr algn="ctr"/>
                      <a:r>
                        <a:rPr kumimoji="1" lang="en-US" altLang="ja-JP" sz="1800" dirty="0">
                          <a:solidFill>
                            <a:schemeClr val="tx1"/>
                          </a:solidFill>
                        </a:rPr>
                        <a:t>135</a:t>
                      </a:r>
                      <a:r>
                        <a:rPr kumimoji="1" lang="ja-JP" altLang="en-US" sz="1800" dirty="0">
                          <a:solidFill>
                            <a:schemeClr val="tx1"/>
                          </a:solidFill>
                        </a:rPr>
                        <a:t>件</a:t>
                      </a:r>
                    </a:p>
                  </a:txBody>
                  <a:tcPr/>
                </a:tc>
                <a:extLst>
                  <a:ext uri="{0D108BD9-81ED-4DB2-BD59-A6C34878D82A}">
                    <a16:rowId xmlns:a16="http://schemas.microsoft.com/office/drawing/2014/main" val="3977654168"/>
                  </a:ext>
                </a:extLst>
              </a:tr>
              <a:tr h="414456">
                <a:tc>
                  <a:txBody>
                    <a:bodyPr/>
                    <a:lstStyle/>
                    <a:p>
                      <a:pPr algn="ctr"/>
                      <a:r>
                        <a:rPr kumimoji="1" lang="en-US" altLang="ja-JP" sz="1800" dirty="0">
                          <a:solidFill>
                            <a:schemeClr val="tx1"/>
                          </a:solidFill>
                        </a:rPr>
                        <a:t>FOOD STYLE </a:t>
                      </a:r>
                      <a:r>
                        <a:rPr kumimoji="1" lang="en-US" altLang="ja-JP" sz="1800" dirty="0" err="1">
                          <a:solidFill>
                            <a:schemeClr val="tx1"/>
                          </a:solidFill>
                        </a:rPr>
                        <a:t>kansai</a:t>
                      </a:r>
                      <a:endParaRPr kumimoji="1" lang="ja-JP" altLang="en-US" sz="1800" dirty="0">
                        <a:solidFill>
                          <a:schemeClr val="tx1"/>
                        </a:solidFill>
                      </a:endParaRPr>
                    </a:p>
                  </a:txBody>
                  <a:tcPr/>
                </a:tc>
                <a:tc>
                  <a:txBody>
                    <a:bodyPr/>
                    <a:lstStyle/>
                    <a:p>
                      <a:pPr algn="r"/>
                      <a:r>
                        <a:rPr kumimoji="1" lang="en-US" altLang="ja-JP" sz="1800" dirty="0">
                          <a:solidFill>
                            <a:schemeClr val="tx1"/>
                          </a:solidFill>
                        </a:rPr>
                        <a:t>948</a:t>
                      </a:r>
                      <a:r>
                        <a:rPr kumimoji="1" lang="ja-JP" altLang="en-US" sz="1800" dirty="0">
                          <a:solidFill>
                            <a:schemeClr val="tx1"/>
                          </a:solidFill>
                        </a:rPr>
                        <a:t>件  </a:t>
                      </a:r>
                      <a:r>
                        <a:rPr kumimoji="1" lang="en-US" altLang="ja-JP" sz="1800" dirty="0">
                          <a:solidFill>
                            <a:schemeClr val="tx1"/>
                          </a:solidFill>
                        </a:rPr>
                        <a:t>(22</a:t>
                      </a:r>
                      <a:r>
                        <a:rPr kumimoji="1" lang="ja-JP" altLang="en-US" sz="1800" dirty="0">
                          <a:solidFill>
                            <a:schemeClr val="tx1"/>
                          </a:solidFill>
                        </a:rPr>
                        <a:t>事業者</a:t>
                      </a:r>
                      <a:r>
                        <a:rPr kumimoji="1" lang="en-US" altLang="ja-JP" sz="1800" dirty="0">
                          <a:solidFill>
                            <a:schemeClr val="tx1"/>
                          </a:solidFill>
                        </a:rPr>
                        <a:t>)</a:t>
                      </a:r>
                      <a:endParaRPr kumimoji="1" lang="ja-JP" altLang="en-US" sz="1800" dirty="0">
                        <a:solidFill>
                          <a:schemeClr val="tx1"/>
                        </a:solidFill>
                      </a:endParaRPr>
                    </a:p>
                  </a:txBody>
                  <a:tcPr/>
                </a:tc>
                <a:tc>
                  <a:txBody>
                    <a:bodyPr/>
                    <a:lstStyle/>
                    <a:p>
                      <a:pPr algn="ctr"/>
                      <a:r>
                        <a:rPr kumimoji="1" lang="en-US" altLang="ja-JP" sz="1800" dirty="0">
                          <a:solidFill>
                            <a:schemeClr val="tx1"/>
                          </a:solidFill>
                        </a:rPr>
                        <a:t>235</a:t>
                      </a:r>
                      <a:r>
                        <a:rPr kumimoji="1" lang="ja-JP" altLang="en-US" sz="1800" dirty="0">
                          <a:solidFill>
                            <a:schemeClr val="tx1"/>
                          </a:solidFill>
                        </a:rPr>
                        <a:t>件</a:t>
                      </a:r>
                    </a:p>
                  </a:txBody>
                  <a:tcPr/>
                </a:tc>
                <a:extLst>
                  <a:ext uri="{0D108BD9-81ED-4DB2-BD59-A6C34878D82A}">
                    <a16:rowId xmlns:a16="http://schemas.microsoft.com/office/drawing/2014/main" val="2640422028"/>
                  </a:ext>
                </a:extLst>
              </a:tr>
              <a:tr h="414456">
                <a:tc>
                  <a:txBody>
                    <a:bodyPr/>
                    <a:lstStyle/>
                    <a:p>
                      <a:pPr algn="ctr"/>
                      <a:r>
                        <a:rPr kumimoji="1" lang="ja-JP" altLang="en-US" sz="1800" dirty="0">
                          <a:solidFill>
                            <a:schemeClr val="tx1"/>
                          </a:solidFill>
                        </a:rPr>
                        <a:t>居酒屋</a:t>
                      </a:r>
                      <a:r>
                        <a:rPr kumimoji="1" lang="en-US" altLang="ja-JP" sz="1800" dirty="0">
                          <a:solidFill>
                            <a:schemeClr val="tx1"/>
                          </a:solidFill>
                        </a:rPr>
                        <a:t>JAPAN</a:t>
                      </a:r>
                      <a:endParaRPr kumimoji="1" lang="ja-JP" altLang="en-US" sz="1800" dirty="0">
                        <a:solidFill>
                          <a:schemeClr val="tx1"/>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800" dirty="0">
                          <a:solidFill>
                            <a:schemeClr val="tx1"/>
                          </a:solidFill>
                        </a:rPr>
                        <a:t>233</a:t>
                      </a:r>
                      <a:r>
                        <a:rPr kumimoji="1" lang="ja-JP" altLang="en-US" sz="1800" dirty="0">
                          <a:solidFill>
                            <a:schemeClr val="tx1"/>
                          </a:solidFill>
                        </a:rPr>
                        <a:t>件    </a:t>
                      </a:r>
                      <a:r>
                        <a:rPr kumimoji="1" lang="en-US" altLang="ja-JP" sz="1800" dirty="0">
                          <a:solidFill>
                            <a:schemeClr val="tx1"/>
                          </a:solidFill>
                        </a:rPr>
                        <a:t>(</a:t>
                      </a:r>
                      <a:r>
                        <a:rPr kumimoji="1" lang="ja-JP" altLang="en-US" sz="1800" dirty="0">
                          <a:solidFill>
                            <a:schemeClr val="tx1"/>
                          </a:solidFill>
                        </a:rPr>
                        <a:t>３事業者</a:t>
                      </a:r>
                      <a:r>
                        <a:rPr kumimoji="1" lang="en-US" altLang="ja-JP" sz="1800" dirty="0">
                          <a:solidFill>
                            <a:schemeClr val="tx1"/>
                          </a:solidFill>
                        </a:rPr>
                        <a:t>)</a:t>
                      </a:r>
                      <a:endParaRPr kumimoji="1" lang="ja-JP" altLang="en-US" sz="180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dirty="0">
                          <a:solidFill>
                            <a:schemeClr val="tx1"/>
                          </a:solidFill>
                        </a:rPr>
                        <a:t>156</a:t>
                      </a:r>
                      <a:r>
                        <a:rPr kumimoji="1" lang="ja-JP" altLang="en-US" sz="1800" dirty="0">
                          <a:solidFill>
                            <a:schemeClr val="tx1"/>
                          </a:solidFill>
                        </a:rPr>
                        <a:t>件</a:t>
                      </a:r>
                    </a:p>
                  </a:txBody>
                  <a:tcPr/>
                </a:tc>
                <a:extLst>
                  <a:ext uri="{0D108BD9-81ED-4DB2-BD59-A6C34878D82A}">
                    <a16:rowId xmlns:a16="http://schemas.microsoft.com/office/drawing/2014/main" val="1501376827"/>
                  </a:ext>
                </a:extLst>
              </a:tr>
              <a:tr h="414456">
                <a:tc>
                  <a:txBody>
                    <a:bodyPr/>
                    <a:lstStyle/>
                    <a:p>
                      <a:pPr algn="ctr"/>
                      <a:r>
                        <a:rPr kumimoji="1" lang="ja-JP" altLang="en-US" sz="1800" dirty="0">
                          <a:solidFill>
                            <a:schemeClr val="tx1"/>
                          </a:solidFill>
                        </a:rPr>
                        <a:t>合計</a:t>
                      </a:r>
                    </a:p>
                  </a:txBody>
                  <a:tcPr/>
                </a:tc>
                <a:tc>
                  <a:txBody>
                    <a:bodyPr/>
                    <a:lstStyle/>
                    <a:p>
                      <a:pPr algn="ctr"/>
                      <a:r>
                        <a:rPr kumimoji="1" lang="en-US" altLang="ja-JP" sz="1800" dirty="0">
                          <a:solidFill>
                            <a:schemeClr val="tx1"/>
                          </a:solidFill>
                        </a:rPr>
                        <a:t>1,711</a:t>
                      </a:r>
                      <a:r>
                        <a:rPr kumimoji="1" lang="ja-JP" altLang="en-US" sz="1800" dirty="0">
                          <a:solidFill>
                            <a:schemeClr val="tx1"/>
                          </a:solidFill>
                        </a:rPr>
                        <a:t>件</a:t>
                      </a:r>
                    </a:p>
                  </a:txBody>
                  <a:tcPr/>
                </a:tc>
                <a:tc>
                  <a:txBody>
                    <a:bodyPr/>
                    <a:lstStyle/>
                    <a:p>
                      <a:pPr algn="ctr"/>
                      <a:r>
                        <a:rPr kumimoji="1" lang="en-US" altLang="ja-JP" sz="1800" dirty="0">
                          <a:solidFill>
                            <a:schemeClr val="tx1"/>
                          </a:solidFill>
                        </a:rPr>
                        <a:t>538</a:t>
                      </a:r>
                      <a:r>
                        <a:rPr kumimoji="1" lang="ja-JP" altLang="en-US" sz="1800" dirty="0">
                          <a:solidFill>
                            <a:schemeClr val="tx1"/>
                          </a:solidFill>
                        </a:rPr>
                        <a:t>件</a:t>
                      </a:r>
                    </a:p>
                  </a:txBody>
                  <a:tcPr/>
                </a:tc>
                <a:extLst>
                  <a:ext uri="{0D108BD9-81ED-4DB2-BD59-A6C34878D82A}">
                    <a16:rowId xmlns:a16="http://schemas.microsoft.com/office/drawing/2014/main" val="4103435677"/>
                  </a:ext>
                </a:extLst>
              </a:tr>
            </a:tbl>
          </a:graphicData>
        </a:graphic>
      </p:graphicFrame>
      <p:sp>
        <p:nvSpPr>
          <p:cNvPr id="12" name="スライド番号プレースホルダー 11">
            <a:extLst>
              <a:ext uri="{FF2B5EF4-FFF2-40B4-BE49-F238E27FC236}">
                <a16:creationId xmlns:a16="http://schemas.microsoft.com/office/drawing/2014/main" id="{765FDEF1-110B-416E-87AD-69751808D6C9}"/>
              </a:ext>
            </a:extLst>
          </p:cNvPr>
          <p:cNvSpPr>
            <a:spLocks noGrp="1"/>
          </p:cNvSpPr>
          <p:nvPr>
            <p:ph type="sldNum" sz="quarter" idx="12"/>
          </p:nvPr>
        </p:nvSpPr>
        <p:spPr/>
        <p:txBody>
          <a:bodyPr/>
          <a:lstStyle/>
          <a:p>
            <a:fld id="{C6678B24-D225-48CB-84C5-697AA65AEC0C}" type="slidenum">
              <a:rPr kumimoji="1" lang="ja-JP" altLang="en-US" smtClean="0"/>
              <a:t>26</a:t>
            </a:fld>
            <a:endParaRPr kumimoji="1" lang="ja-JP" altLang="en-US"/>
          </a:p>
        </p:txBody>
      </p:sp>
      <p:sp>
        <p:nvSpPr>
          <p:cNvPr id="21" name="テキスト ボックス 20">
            <a:extLst>
              <a:ext uri="{FF2B5EF4-FFF2-40B4-BE49-F238E27FC236}">
                <a16:creationId xmlns:a16="http://schemas.microsoft.com/office/drawing/2014/main" id="{8394F0FC-FE6B-4B3E-9AAD-0293A09ABB9C}"/>
              </a:ext>
            </a:extLst>
          </p:cNvPr>
          <p:cNvSpPr txBox="1"/>
          <p:nvPr/>
        </p:nvSpPr>
        <p:spPr>
          <a:xfrm>
            <a:off x="569016" y="5240461"/>
            <a:ext cx="2461498" cy="461665"/>
          </a:xfrm>
          <a:prstGeom prst="rect">
            <a:avLst/>
          </a:prstGeom>
          <a:noFill/>
        </p:spPr>
        <p:txBody>
          <a:bodyPr wrap="square">
            <a:spAutoFit/>
          </a:bodyPr>
          <a:lstStyle/>
          <a:p>
            <a:r>
              <a:rPr lang="en-US" altLang="ja-JP" sz="1200" dirty="0">
                <a:latin typeface="+mj-ea"/>
                <a:ea typeface="+mj-ea"/>
              </a:rPr>
              <a:t>FOOD STYLE kansai2025</a:t>
            </a:r>
            <a:r>
              <a:rPr lang="ja-JP" altLang="en-US" sz="1200" dirty="0">
                <a:latin typeface="+mj-ea"/>
                <a:ea typeface="+mj-ea"/>
              </a:rPr>
              <a:t>の</a:t>
            </a:r>
            <a:endParaRPr lang="en-US" altLang="ja-JP" sz="1200" dirty="0">
              <a:latin typeface="+mj-ea"/>
              <a:ea typeface="+mj-ea"/>
            </a:endParaRPr>
          </a:p>
          <a:p>
            <a:r>
              <a:rPr lang="ja-JP" altLang="en-US" sz="1200" dirty="0">
                <a:latin typeface="+mj-ea"/>
                <a:ea typeface="+mj-ea"/>
              </a:rPr>
              <a:t>商談ブース</a:t>
            </a:r>
            <a:r>
              <a:rPr lang="ja-JP" altLang="en-US" sz="900" dirty="0">
                <a:latin typeface="+mj-ea"/>
                <a:ea typeface="+mj-ea"/>
              </a:rPr>
              <a:t>（来場者数約２万５千人）</a:t>
            </a:r>
            <a:endParaRPr lang="en-US" altLang="ja-JP" sz="1200" dirty="0">
              <a:latin typeface="+mj-ea"/>
              <a:ea typeface="+mj-ea"/>
            </a:endParaRPr>
          </a:p>
        </p:txBody>
      </p:sp>
      <p:sp>
        <p:nvSpPr>
          <p:cNvPr id="22" name="テキスト ボックス 21">
            <a:extLst>
              <a:ext uri="{FF2B5EF4-FFF2-40B4-BE49-F238E27FC236}">
                <a16:creationId xmlns:a16="http://schemas.microsoft.com/office/drawing/2014/main" id="{DACA1413-8978-43E0-915A-884C21365EE4}"/>
              </a:ext>
            </a:extLst>
          </p:cNvPr>
          <p:cNvSpPr txBox="1"/>
          <p:nvPr/>
        </p:nvSpPr>
        <p:spPr>
          <a:xfrm>
            <a:off x="3155519" y="5230496"/>
            <a:ext cx="2336641" cy="461665"/>
          </a:xfrm>
          <a:prstGeom prst="rect">
            <a:avLst/>
          </a:prstGeom>
          <a:noFill/>
        </p:spPr>
        <p:txBody>
          <a:bodyPr wrap="square" rtlCol="0">
            <a:spAutoFit/>
          </a:bodyPr>
          <a:lstStyle/>
          <a:p>
            <a:r>
              <a:rPr kumimoji="1" lang="en-US" altLang="ja-JP" sz="1200" dirty="0">
                <a:latin typeface="+mn-ea"/>
              </a:rPr>
              <a:t>FOODEX JAPAN</a:t>
            </a:r>
            <a:r>
              <a:rPr lang="ja-JP" altLang="en-US" sz="1200" dirty="0">
                <a:latin typeface="+mn-ea"/>
              </a:rPr>
              <a:t>（東京）における</a:t>
            </a:r>
            <a:r>
              <a:rPr kumimoji="1" lang="en-US" altLang="ja-JP" sz="1200" dirty="0">
                <a:latin typeface="+mn-ea"/>
              </a:rPr>
              <a:t>PR</a:t>
            </a:r>
            <a:r>
              <a:rPr kumimoji="1" lang="ja-JP" altLang="en-US" sz="1200" dirty="0">
                <a:latin typeface="+mn-ea"/>
              </a:rPr>
              <a:t>ブース</a:t>
            </a:r>
            <a:r>
              <a:rPr kumimoji="1" lang="en-US" altLang="ja-JP" sz="1200" dirty="0">
                <a:latin typeface="+mn-ea"/>
              </a:rPr>
              <a:t> </a:t>
            </a:r>
            <a:r>
              <a:rPr kumimoji="1" lang="ja-JP" altLang="en-US" sz="1000" dirty="0">
                <a:latin typeface="+mn-ea"/>
              </a:rPr>
              <a:t>（来場者数約７万３千人）</a:t>
            </a:r>
            <a:endParaRPr kumimoji="1" lang="en-US" altLang="ja-JP" sz="1200" dirty="0">
              <a:latin typeface="+mn-ea"/>
            </a:endParaRPr>
          </a:p>
        </p:txBody>
      </p:sp>
      <p:pic>
        <p:nvPicPr>
          <p:cNvPr id="13" name="図 12">
            <a:extLst>
              <a:ext uri="{FF2B5EF4-FFF2-40B4-BE49-F238E27FC236}">
                <a16:creationId xmlns:a16="http://schemas.microsoft.com/office/drawing/2014/main" id="{580E0D1A-742B-4589-AB16-AE577E93DC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4253" y="3594370"/>
            <a:ext cx="2206257" cy="1616327"/>
          </a:xfrm>
          <a:prstGeom prst="rect">
            <a:avLst/>
          </a:prstGeom>
        </p:spPr>
      </p:pic>
      <p:pic>
        <p:nvPicPr>
          <p:cNvPr id="26" name="図 25">
            <a:extLst>
              <a:ext uri="{FF2B5EF4-FFF2-40B4-BE49-F238E27FC236}">
                <a16:creationId xmlns:a16="http://schemas.microsoft.com/office/drawing/2014/main" id="{E1C825E9-8AF9-4D33-B83B-AB4DE2A7200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055511" y="3578529"/>
            <a:ext cx="2336642" cy="1648010"/>
          </a:xfrm>
          <a:prstGeom prst="rect">
            <a:avLst/>
          </a:prstGeom>
        </p:spPr>
      </p:pic>
    </p:spTree>
    <p:extLst>
      <p:ext uri="{BB962C8B-B14F-4D97-AF65-F5344CB8AC3E}">
        <p14:creationId xmlns:p14="http://schemas.microsoft.com/office/powerpoint/2010/main" val="3904580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58782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くらし</a:t>
            </a:r>
            <a:r>
              <a:rPr kumimoji="1" lang="en-US" altLang="ja-JP" sz="2800" dirty="0">
                <a:solidFill>
                  <a:schemeClr val="tx1"/>
                </a:solidFill>
              </a:rPr>
              <a:t>】</a:t>
            </a:r>
            <a:r>
              <a:rPr kumimoji="1" lang="ja-JP" altLang="en-US" sz="2800" dirty="0">
                <a:solidFill>
                  <a:schemeClr val="tx1"/>
                </a:solidFill>
              </a:rPr>
              <a:t>　豊かな食や農に接する機会の充実</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（３）　脱炭素社会に貢献する農業生産　</a:t>
            </a:r>
            <a:r>
              <a:rPr kumimoji="1" lang="en-US" altLang="ja-JP" sz="2800" dirty="0"/>
              <a:t>【</a:t>
            </a:r>
            <a:r>
              <a:rPr kumimoji="1" lang="ja-JP" altLang="en-US" sz="2800" dirty="0"/>
              <a:t>参考</a:t>
            </a:r>
            <a:r>
              <a:rPr kumimoji="1" lang="en-US" altLang="ja-JP" sz="2800" dirty="0"/>
              <a:t>】</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61254" y="1357541"/>
            <a:ext cx="11680373" cy="2923877"/>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endParaRPr kumimoji="1" lang="ja-JP" altLang="en-US" sz="2400" dirty="0"/>
          </a:p>
          <a:p>
            <a:endParaRPr kumimoji="1" lang="en-US" altLang="ja-JP" sz="2400" dirty="0"/>
          </a:p>
          <a:p>
            <a:endParaRPr kumimoji="1" lang="en-US" altLang="ja-JP" sz="2400" dirty="0"/>
          </a:p>
          <a:p>
            <a:endParaRPr kumimoji="1" lang="ja-JP" altLang="en-US" sz="1000" dirty="0"/>
          </a:p>
          <a:p>
            <a:endParaRPr kumimoji="1" lang="en-US" altLang="ja-JP" sz="2400" dirty="0"/>
          </a:p>
          <a:p>
            <a:endParaRPr kumimoji="1" lang="en-US" altLang="ja-JP" sz="2400" dirty="0"/>
          </a:p>
          <a:p>
            <a:endParaRPr kumimoji="1" lang="en-US" altLang="ja-JP" sz="2400" dirty="0"/>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261254" y="4572537"/>
            <a:ext cx="11669493" cy="194400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highlight>
                  <a:srgbClr val="FFFF00"/>
                </a:highlight>
              </a:rPr>
              <a:t>　</a:t>
            </a:r>
            <a:endParaRPr kumimoji="1" lang="en-US" altLang="ja-JP" sz="2400" dirty="0">
              <a:highlight>
                <a:srgbClr val="FFFF00"/>
              </a:highlight>
            </a:endParaRPr>
          </a:p>
          <a:p>
            <a:endParaRPr kumimoji="1" lang="en-US" altLang="ja-JP" sz="2400" dirty="0">
              <a:highlight>
                <a:srgbClr val="FFFF00"/>
              </a:highlight>
            </a:endParaRPr>
          </a:p>
          <a:p>
            <a:r>
              <a:rPr kumimoji="1" lang="ja-JP" altLang="en-US" sz="1400" dirty="0">
                <a:highlight>
                  <a:srgbClr val="FFFF00"/>
                </a:highlight>
              </a:rPr>
              <a:t>　 </a:t>
            </a:r>
            <a:endParaRPr kumimoji="1" lang="en-US" altLang="ja-JP" sz="2400" dirty="0"/>
          </a:p>
          <a:p>
            <a:endParaRPr kumimoji="1" lang="en-US" altLang="ja-JP" sz="2400" dirty="0"/>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5" y="1164984"/>
            <a:ext cx="7874078"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府基本計画での環境負荷低減の最終目標（</a:t>
            </a:r>
            <a:r>
              <a:rPr kumimoji="1" lang="en-US" altLang="ja-JP" sz="2400" dirty="0">
                <a:solidFill>
                  <a:schemeClr val="tx1"/>
                </a:solidFill>
              </a:rPr>
              <a:t>R8</a:t>
            </a:r>
            <a:r>
              <a:rPr kumimoji="1" lang="ja-JP" altLang="en-US" sz="2400" dirty="0">
                <a:solidFill>
                  <a:schemeClr val="tx1"/>
                </a:solidFill>
              </a:rPr>
              <a:t>）と</a:t>
            </a:r>
            <a:r>
              <a:rPr kumimoji="1" lang="en-US" altLang="ja-JP" sz="2400" dirty="0">
                <a:solidFill>
                  <a:schemeClr val="tx1"/>
                </a:solidFill>
              </a:rPr>
              <a:t>R7</a:t>
            </a:r>
            <a:r>
              <a:rPr kumimoji="1" lang="ja-JP" altLang="en-US" sz="2400" dirty="0">
                <a:solidFill>
                  <a:schemeClr val="tx1"/>
                </a:solidFill>
              </a:rPr>
              <a:t>実績</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261253" y="4388753"/>
            <a:ext cx="6214961" cy="504000"/>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脱炭素社会実現に向けた農業関連の取組</a:t>
            </a:r>
          </a:p>
        </p:txBody>
      </p:sp>
      <p:graphicFrame>
        <p:nvGraphicFramePr>
          <p:cNvPr id="20" name="表 9">
            <a:extLst>
              <a:ext uri="{FF2B5EF4-FFF2-40B4-BE49-F238E27FC236}">
                <a16:creationId xmlns:a16="http://schemas.microsoft.com/office/drawing/2014/main" id="{5D65E202-A3E3-4CD7-92EB-D9CC3AB61841}"/>
              </a:ext>
            </a:extLst>
          </p:cNvPr>
          <p:cNvGraphicFramePr>
            <a:graphicFrameLocks noGrp="1"/>
          </p:cNvGraphicFramePr>
          <p:nvPr>
            <p:extLst>
              <p:ext uri="{D42A27DB-BD31-4B8C-83A1-F6EECF244321}">
                <p14:modId xmlns:p14="http://schemas.microsoft.com/office/powerpoint/2010/main" val="2571028631"/>
              </p:ext>
            </p:extLst>
          </p:nvPr>
        </p:nvGraphicFramePr>
        <p:xfrm>
          <a:off x="478765" y="1776319"/>
          <a:ext cx="11234469" cy="2377440"/>
        </p:xfrm>
        <a:graphic>
          <a:graphicData uri="http://schemas.openxmlformats.org/drawingml/2006/table">
            <a:tbl>
              <a:tblPr firstRow="1" bandRow="1">
                <a:tableStyleId>{93296810-A885-4BE3-A3E7-6D5BEEA58F35}</a:tableStyleId>
              </a:tblPr>
              <a:tblGrid>
                <a:gridCol w="5399932">
                  <a:extLst>
                    <a:ext uri="{9D8B030D-6E8A-4147-A177-3AD203B41FA5}">
                      <a16:colId xmlns:a16="http://schemas.microsoft.com/office/drawing/2014/main" val="3453014793"/>
                    </a:ext>
                  </a:extLst>
                </a:gridCol>
                <a:gridCol w="2931640">
                  <a:extLst>
                    <a:ext uri="{9D8B030D-6E8A-4147-A177-3AD203B41FA5}">
                      <a16:colId xmlns:a16="http://schemas.microsoft.com/office/drawing/2014/main" val="1813708567"/>
                    </a:ext>
                  </a:extLst>
                </a:gridCol>
                <a:gridCol w="2902897">
                  <a:extLst>
                    <a:ext uri="{9D8B030D-6E8A-4147-A177-3AD203B41FA5}">
                      <a16:colId xmlns:a16="http://schemas.microsoft.com/office/drawing/2014/main" val="1671344915"/>
                    </a:ext>
                  </a:extLst>
                </a:gridCol>
              </a:tblGrid>
              <a:tr h="228347">
                <a:tc>
                  <a:txBody>
                    <a:bodyPr/>
                    <a:lstStyle/>
                    <a:p>
                      <a:pPr algn="ctr"/>
                      <a:r>
                        <a:rPr kumimoji="1" lang="ja-JP" altLang="en-US" sz="2000" dirty="0">
                          <a:solidFill>
                            <a:schemeClr val="tx1"/>
                          </a:solidFill>
                        </a:rPr>
                        <a:t>項目</a:t>
                      </a:r>
                      <a:endParaRPr kumimoji="1" lang="en-US" altLang="ja-JP" sz="2000" dirty="0">
                        <a:solidFill>
                          <a:schemeClr val="tx1"/>
                        </a:solidFill>
                      </a:endParaRPr>
                    </a:p>
                  </a:txBody>
                  <a:tcPr/>
                </a:tc>
                <a:tc>
                  <a:txBody>
                    <a:bodyPr/>
                    <a:lstStyle/>
                    <a:p>
                      <a:pPr algn="ctr"/>
                      <a:r>
                        <a:rPr kumimoji="1" lang="ja-JP" altLang="en-US" sz="2000" dirty="0">
                          <a:solidFill>
                            <a:schemeClr val="tx1"/>
                          </a:solidFill>
                        </a:rPr>
                        <a:t>最終目標（</a:t>
                      </a:r>
                      <a:r>
                        <a:rPr kumimoji="1" lang="en-US" altLang="ja-JP" sz="2000" dirty="0">
                          <a:solidFill>
                            <a:schemeClr val="tx1"/>
                          </a:solidFill>
                        </a:rPr>
                        <a:t>R8</a:t>
                      </a:r>
                      <a:r>
                        <a:rPr kumimoji="1" lang="ja-JP" altLang="en-US" sz="2000" dirty="0">
                          <a:solidFill>
                            <a:schemeClr val="tx1"/>
                          </a:solidFill>
                        </a:rPr>
                        <a:t>）</a:t>
                      </a:r>
                      <a:endParaRPr kumimoji="1" lang="en-US" altLang="ja-JP" sz="2000" dirty="0">
                        <a:solidFill>
                          <a:schemeClr val="tx1"/>
                        </a:solidFill>
                      </a:endParaRPr>
                    </a:p>
                  </a:txBody>
                  <a:tcPr/>
                </a:tc>
                <a:tc>
                  <a:txBody>
                    <a:bodyPr/>
                    <a:lstStyle/>
                    <a:p>
                      <a:pPr algn="ctr"/>
                      <a:r>
                        <a:rPr kumimoji="1" lang="en-US" altLang="ja-JP" sz="2000" dirty="0">
                          <a:solidFill>
                            <a:schemeClr val="tx1"/>
                          </a:solidFill>
                        </a:rPr>
                        <a:t>R7</a:t>
                      </a:r>
                      <a:r>
                        <a:rPr kumimoji="1" lang="ja-JP" altLang="en-US" sz="2000" dirty="0">
                          <a:solidFill>
                            <a:schemeClr val="tx1"/>
                          </a:solidFill>
                        </a:rPr>
                        <a:t>実績</a:t>
                      </a:r>
                      <a:endParaRPr kumimoji="1" lang="en-US" altLang="ja-JP" sz="2000" dirty="0">
                        <a:solidFill>
                          <a:schemeClr val="tx1"/>
                        </a:solidFill>
                      </a:endParaRPr>
                    </a:p>
                  </a:txBody>
                  <a:tcPr/>
                </a:tc>
                <a:extLst>
                  <a:ext uri="{0D108BD9-81ED-4DB2-BD59-A6C34878D82A}">
                    <a16:rowId xmlns:a16="http://schemas.microsoft.com/office/drawing/2014/main" val="4025770693"/>
                  </a:ext>
                </a:extLst>
              </a:tr>
              <a:tr h="228347">
                <a:tc>
                  <a:txBody>
                    <a:bodyPr/>
                    <a:lstStyle/>
                    <a:p>
                      <a:pPr algn="ctr"/>
                      <a:r>
                        <a:rPr kumimoji="1" lang="ja-JP" altLang="en-US" sz="2000" dirty="0">
                          <a:solidFill>
                            <a:schemeClr val="tx1"/>
                          </a:solidFill>
                        </a:rPr>
                        <a:t>有機農業取組面積</a:t>
                      </a:r>
                    </a:p>
                  </a:txBody>
                  <a:tcPr/>
                </a:tc>
                <a:tc>
                  <a:txBody>
                    <a:bodyPr/>
                    <a:lstStyle/>
                    <a:p>
                      <a:pPr algn="ctr"/>
                      <a:r>
                        <a:rPr kumimoji="1" lang="en-US" altLang="ja-JP" sz="2000" dirty="0">
                          <a:solidFill>
                            <a:schemeClr val="tx1"/>
                          </a:solidFill>
                        </a:rPr>
                        <a:t>0.6%</a:t>
                      </a:r>
                      <a:r>
                        <a:rPr kumimoji="1" lang="ja-JP" altLang="en-US" sz="2000" dirty="0">
                          <a:solidFill>
                            <a:schemeClr val="tx1"/>
                          </a:solidFill>
                        </a:rPr>
                        <a:t>（</a:t>
                      </a:r>
                      <a:r>
                        <a:rPr kumimoji="1" lang="en-US" altLang="ja-JP" sz="2000" dirty="0">
                          <a:solidFill>
                            <a:schemeClr val="tx1"/>
                          </a:solidFill>
                        </a:rPr>
                        <a:t>74ha</a:t>
                      </a:r>
                      <a:r>
                        <a:rPr kumimoji="1" lang="ja-JP" altLang="en-US" sz="2000" dirty="0">
                          <a:solidFill>
                            <a:schemeClr val="tx1"/>
                          </a:solidFill>
                        </a:rPr>
                        <a:t>）</a:t>
                      </a:r>
                    </a:p>
                  </a:txBody>
                  <a:tcPr/>
                </a:tc>
                <a:tc>
                  <a:txBody>
                    <a:bodyPr/>
                    <a:lstStyle/>
                    <a:p>
                      <a:pPr algn="ctr"/>
                      <a:r>
                        <a:rPr kumimoji="1" lang="en-US" altLang="ja-JP" sz="2000" dirty="0">
                          <a:solidFill>
                            <a:schemeClr val="tx1"/>
                          </a:solidFill>
                        </a:rPr>
                        <a:t>0.8%</a:t>
                      </a:r>
                      <a:r>
                        <a:rPr kumimoji="1" lang="ja-JP" altLang="en-US" sz="2000" dirty="0">
                          <a:solidFill>
                            <a:schemeClr val="tx1"/>
                          </a:solidFill>
                        </a:rPr>
                        <a:t>（</a:t>
                      </a:r>
                      <a:r>
                        <a:rPr kumimoji="1" lang="en-US" altLang="ja-JP" sz="2000" dirty="0">
                          <a:solidFill>
                            <a:schemeClr val="tx1"/>
                          </a:solidFill>
                        </a:rPr>
                        <a:t>103.5ha</a:t>
                      </a:r>
                      <a:r>
                        <a:rPr kumimoji="1" lang="ja-JP" altLang="en-US" sz="2000" dirty="0">
                          <a:solidFill>
                            <a:schemeClr val="tx1"/>
                          </a:solidFill>
                        </a:rPr>
                        <a:t>）</a:t>
                      </a:r>
                    </a:p>
                  </a:txBody>
                  <a:tcPr/>
                </a:tc>
                <a:extLst>
                  <a:ext uri="{0D108BD9-81ED-4DB2-BD59-A6C34878D82A}">
                    <a16:rowId xmlns:a16="http://schemas.microsoft.com/office/drawing/2014/main" val="4129899030"/>
                  </a:ext>
                </a:extLst>
              </a:tr>
              <a:tr h="228347">
                <a:tc>
                  <a:txBody>
                    <a:bodyPr/>
                    <a:lstStyle/>
                    <a:p>
                      <a:pPr algn="ctr"/>
                      <a:r>
                        <a:rPr kumimoji="1" lang="ja-JP" altLang="en-US" sz="2000" dirty="0">
                          <a:solidFill>
                            <a:schemeClr val="tx1"/>
                          </a:solidFill>
                        </a:rPr>
                        <a:t>有機農業に取組む新規就農者割合</a:t>
                      </a:r>
                    </a:p>
                  </a:txBody>
                  <a:tcPr/>
                </a:tc>
                <a:tc>
                  <a:txBody>
                    <a:bodyPr/>
                    <a:lstStyle/>
                    <a:p>
                      <a:pPr algn="ctr"/>
                      <a:r>
                        <a:rPr kumimoji="1" lang="en-US" altLang="ja-JP" sz="2000" dirty="0">
                          <a:solidFill>
                            <a:schemeClr val="tx1"/>
                          </a:solidFill>
                        </a:rPr>
                        <a:t>25%</a:t>
                      </a:r>
                      <a:r>
                        <a:rPr kumimoji="1" lang="ja-JP" altLang="en-US" sz="2000" dirty="0">
                          <a:solidFill>
                            <a:schemeClr val="tx1"/>
                          </a:solidFill>
                        </a:rPr>
                        <a:t>（</a:t>
                      </a:r>
                      <a:r>
                        <a:rPr kumimoji="1" lang="en-US" altLang="ja-JP" sz="2000" dirty="0">
                          <a:solidFill>
                            <a:schemeClr val="tx1"/>
                          </a:solidFill>
                        </a:rPr>
                        <a:t>15</a:t>
                      </a:r>
                      <a:r>
                        <a:rPr kumimoji="1" lang="ja-JP" altLang="en-US" sz="2000" dirty="0">
                          <a:solidFill>
                            <a:schemeClr val="tx1"/>
                          </a:solidFill>
                        </a:rPr>
                        <a:t>人）</a:t>
                      </a:r>
                    </a:p>
                  </a:txBody>
                  <a:tcPr/>
                </a:tc>
                <a:tc>
                  <a:txBody>
                    <a:bodyPr/>
                    <a:lstStyle/>
                    <a:p>
                      <a:pPr algn="ctr"/>
                      <a:r>
                        <a:rPr kumimoji="1" lang="en-US" altLang="ja-JP" sz="2000" dirty="0">
                          <a:solidFill>
                            <a:schemeClr val="tx1"/>
                          </a:solidFill>
                        </a:rPr>
                        <a:t>27%</a:t>
                      </a:r>
                      <a:r>
                        <a:rPr kumimoji="1" lang="ja-JP" altLang="en-US" sz="2000" dirty="0">
                          <a:solidFill>
                            <a:schemeClr val="tx1"/>
                          </a:solidFill>
                        </a:rPr>
                        <a:t>（</a:t>
                      </a:r>
                      <a:r>
                        <a:rPr kumimoji="1" lang="en-US" altLang="ja-JP" sz="2000" dirty="0">
                          <a:solidFill>
                            <a:schemeClr val="tx1"/>
                          </a:solidFill>
                        </a:rPr>
                        <a:t>23</a:t>
                      </a:r>
                      <a:r>
                        <a:rPr kumimoji="1" lang="ja-JP" altLang="en-US" sz="2000" dirty="0">
                          <a:solidFill>
                            <a:schemeClr val="tx1"/>
                          </a:solidFill>
                        </a:rPr>
                        <a:t>人）</a:t>
                      </a:r>
                    </a:p>
                  </a:txBody>
                  <a:tcPr/>
                </a:tc>
                <a:extLst>
                  <a:ext uri="{0D108BD9-81ED-4DB2-BD59-A6C34878D82A}">
                    <a16:rowId xmlns:a16="http://schemas.microsoft.com/office/drawing/2014/main" val="1707865191"/>
                  </a:ext>
                </a:extLst>
              </a:tr>
              <a:tr h="228347">
                <a:tc>
                  <a:txBody>
                    <a:bodyPr/>
                    <a:lstStyle/>
                    <a:p>
                      <a:pPr algn="ctr"/>
                      <a:r>
                        <a:rPr kumimoji="1" lang="ja-JP" altLang="en-US" sz="2000" dirty="0">
                          <a:solidFill>
                            <a:schemeClr val="tx1"/>
                          </a:solidFill>
                        </a:rPr>
                        <a:t>有機農業栽培マニュアルの作成</a:t>
                      </a:r>
                    </a:p>
                  </a:txBody>
                  <a:tcPr/>
                </a:tc>
                <a:tc>
                  <a:txBody>
                    <a:bodyPr/>
                    <a:lstStyle/>
                    <a:p>
                      <a:pPr algn="ctr"/>
                      <a:r>
                        <a:rPr kumimoji="1" lang="en-US" altLang="ja-JP" sz="2000" dirty="0">
                          <a:solidFill>
                            <a:schemeClr val="tx1"/>
                          </a:solidFill>
                        </a:rPr>
                        <a:t>5</a:t>
                      </a:r>
                      <a:r>
                        <a:rPr kumimoji="1" lang="ja-JP" altLang="en-US" sz="2000" dirty="0">
                          <a:solidFill>
                            <a:schemeClr val="tx1"/>
                          </a:solidFill>
                        </a:rPr>
                        <a:t>品目</a:t>
                      </a:r>
                    </a:p>
                  </a:txBody>
                  <a:tcPr/>
                </a:tc>
                <a:tc>
                  <a:txBody>
                    <a:bodyPr/>
                    <a:lstStyle/>
                    <a:p>
                      <a:pPr algn="ctr"/>
                      <a:r>
                        <a:rPr kumimoji="1" lang="en-US" altLang="ja-JP" sz="2000" dirty="0">
                          <a:solidFill>
                            <a:schemeClr val="tx1"/>
                          </a:solidFill>
                        </a:rPr>
                        <a:t>3</a:t>
                      </a:r>
                      <a:r>
                        <a:rPr kumimoji="1" lang="ja-JP" altLang="en-US" sz="2000" dirty="0">
                          <a:solidFill>
                            <a:schemeClr val="tx1"/>
                          </a:solidFill>
                        </a:rPr>
                        <a:t>品目</a:t>
                      </a:r>
                    </a:p>
                  </a:txBody>
                  <a:tcPr/>
                </a:tc>
                <a:extLst>
                  <a:ext uri="{0D108BD9-81ED-4DB2-BD59-A6C34878D82A}">
                    <a16:rowId xmlns:a16="http://schemas.microsoft.com/office/drawing/2014/main" val="3977654168"/>
                  </a:ext>
                </a:extLst>
              </a:tr>
              <a:tr h="228347">
                <a:tc>
                  <a:txBody>
                    <a:bodyPr/>
                    <a:lstStyle/>
                    <a:p>
                      <a:pPr algn="ctr"/>
                      <a:r>
                        <a:rPr kumimoji="1" lang="en-US" altLang="ja-JP" sz="2000" dirty="0">
                          <a:solidFill>
                            <a:schemeClr val="tx1"/>
                          </a:solidFill>
                        </a:rPr>
                        <a:t>Osaka </a:t>
                      </a:r>
                      <a:r>
                        <a:rPr kumimoji="1" lang="en-US" altLang="ja-JP" sz="2000" dirty="0" err="1">
                          <a:solidFill>
                            <a:schemeClr val="tx1"/>
                          </a:solidFill>
                        </a:rPr>
                        <a:t>AGreen</a:t>
                      </a:r>
                      <a:r>
                        <a:rPr kumimoji="1" lang="en-US" altLang="ja-JP" sz="2000" dirty="0">
                          <a:solidFill>
                            <a:schemeClr val="tx1"/>
                          </a:solidFill>
                        </a:rPr>
                        <a:t> Action </a:t>
                      </a:r>
                      <a:r>
                        <a:rPr kumimoji="1" lang="ja-JP" altLang="en-US" sz="2000" dirty="0">
                          <a:solidFill>
                            <a:schemeClr val="tx1"/>
                          </a:solidFill>
                        </a:rPr>
                        <a:t>パートナーズ数</a:t>
                      </a:r>
                    </a:p>
                  </a:txBody>
                  <a:tcPr/>
                </a:tc>
                <a:tc>
                  <a:txBody>
                    <a:bodyPr/>
                    <a:lstStyle/>
                    <a:p>
                      <a:pPr algn="ctr"/>
                      <a:r>
                        <a:rPr kumimoji="1" lang="en-US" altLang="ja-JP" sz="2000" dirty="0">
                          <a:solidFill>
                            <a:schemeClr val="tx1"/>
                          </a:solidFill>
                        </a:rPr>
                        <a:t>100</a:t>
                      </a:r>
                      <a:r>
                        <a:rPr kumimoji="1" lang="ja-JP" altLang="en-US" sz="2000" dirty="0">
                          <a:solidFill>
                            <a:schemeClr val="tx1"/>
                          </a:solidFill>
                        </a:rPr>
                        <a:t>団体</a:t>
                      </a:r>
                    </a:p>
                  </a:txBody>
                  <a:tcPr/>
                </a:tc>
                <a:tc>
                  <a:txBody>
                    <a:bodyPr/>
                    <a:lstStyle/>
                    <a:p>
                      <a:pPr algn="ctr"/>
                      <a:r>
                        <a:rPr kumimoji="1" lang="en-US" altLang="ja-JP" sz="2000" dirty="0">
                          <a:solidFill>
                            <a:schemeClr val="tx1"/>
                          </a:solidFill>
                        </a:rPr>
                        <a:t>41</a:t>
                      </a:r>
                      <a:r>
                        <a:rPr kumimoji="1" lang="ja-JP" altLang="en-US" sz="2000" dirty="0">
                          <a:solidFill>
                            <a:schemeClr val="tx1"/>
                          </a:solidFill>
                        </a:rPr>
                        <a:t>団体</a:t>
                      </a:r>
                    </a:p>
                  </a:txBody>
                  <a:tcPr/>
                </a:tc>
                <a:extLst>
                  <a:ext uri="{0D108BD9-81ED-4DB2-BD59-A6C34878D82A}">
                    <a16:rowId xmlns:a16="http://schemas.microsoft.com/office/drawing/2014/main" val="2640422028"/>
                  </a:ext>
                </a:extLst>
              </a:tr>
              <a:tr h="228347">
                <a:tc>
                  <a:txBody>
                    <a:bodyPr/>
                    <a:lstStyle/>
                    <a:p>
                      <a:pPr algn="ctr"/>
                      <a:r>
                        <a:rPr kumimoji="1" lang="en-US" altLang="ja-JP" sz="2000" dirty="0">
                          <a:solidFill>
                            <a:schemeClr val="tx1"/>
                          </a:solidFill>
                        </a:rPr>
                        <a:t>Osaka </a:t>
                      </a:r>
                      <a:r>
                        <a:rPr kumimoji="1" lang="en-US" altLang="ja-JP" sz="2000" dirty="0" err="1">
                          <a:solidFill>
                            <a:schemeClr val="tx1"/>
                          </a:solidFill>
                        </a:rPr>
                        <a:t>AGreen</a:t>
                      </a:r>
                      <a:r>
                        <a:rPr kumimoji="1" lang="en-US" altLang="ja-JP" sz="2000" dirty="0">
                          <a:solidFill>
                            <a:schemeClr val="tx1"/>
                          </a:solidFill>
                        </a:rPr>
                        <a:t> Action </a:t>
                      </a:r>
                      <a:r>
                        <a:rPr kumimoji="1" lang="ja-JP" altLang="en-US" sz="2000" dirty="0">
                          <a:solidFill>
                            <a:schemeClr val="tx1"/>
                          </a:solidFill>
                        </a:rPr>
                        <a:t>実施箇所数</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solidFill>
                            <a:schemeClr val="tx1"/>
                          </a:solidFill>
                        </a:rPr>
                        <a:t>300</a:t>
                      </a:r>
                      <a:r>
                        <a:rPr kumimoji="1" lang="ja-JP" altLang="en-US" sz="2000" dirty="0">
                          <a:solidFill>
                            <a:schemeClr val="tx1"/>
                          </a:solidFill>
                        </a:rPr>
                        <a:t>箇所</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solidFill>
                            <a:schemeClr val="tx1"/>
                          </a:solidFill>
                        </a:rPr>
                        <a:t>556</a:t>
                      </a:r>
                      <a:r>
                        <a:rPr kumimoji="1" lang="ja-JP" altLang="en-US" sz="2000" dirty="0">
                          <a:solidFill>
                            <a:schemeClr val="tx1"/>
                          </a:solidFill>
                        </a:rPr>
                        <a:t>箇所</a:t>
                      </a:r>
                    </a:p>
                  </a:txBody>
                  <a:tcPr/>
                </a:tc>
                <a:extLst>
                  <a:ext uri="{0D108BD9-81ED-4DB2-BD59-A6C34878D82A}">
                    <a16:rowId xmlns:a16="http://schemas.microsoft.com/office/drawing/2014/main" val="1501376827"/>
                  </a:ext>
                </a:extLst>
              </a:tr>
            </a:tbl>
          </a:graphicData>
        </a:graphic>
      </p:graphicFrame>
      <p:pic>
        <p:nvPicPr>
          <p:cNvPr id="21" name="図 20">
            <a:extLst>
              <a:ext uri="{FF2B5EF4-FFF2-40B4-BE49-F238E27FC236}">
                <a16:creationId xmlns:a16="http://schemas.microsoft.com/office/drawing/2014/main" id="{27AFF3B4-6BAB-446B-8E35-B32960FE01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21190" y="4932533"/>
            <a:ext cx="1564226" cy="1379963"/>
          </a:xfrm>
          <a:prstGeom prst="rect">
            <a:avLst/>
          </a:prstGeom>
          <a:ln>
            <a:noFill/>
          </a:ln>
        </p:spPr>
      </p:pic>
      <p:pic>
        <p:nvPicPr>
          <p:cNvPr id="22" name="図 21">
            <a:extLst>
              <a:ext uri="{FF2B5EF4-FFF2-40B4-BE49-F238E27FC236}">
                <a16:creationId xmlns:a16="http://schemas.microsoft.com/office/drawing/2014/main" id="{23B82734-159A-480D-B23F-D55E4E5AA7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1498" y="4704076"/>
            <a:ext cx="927899" cy="665801"/>
          </a:xfrm>
          <a:prstGeom prst="rect">
            <a:avLst/>
          </a:prstGeom>
          <a:ln>
            <a:noFill/>
          </a:ln>
        </p:spPr>
      </p:pic>
      <p:sp>
        <p:nvSpPr>
          <p:cNvPr id="23" name="テキスト ボックス 22">
            <a:extLst>
              <a:ext uri="{FF2B5EF4-FFF2-40B4-BE49-F238E27FC236}">
                <a16:creationId xmlns:a16="http://schemas.microsoft.com/office/drawing/2014/main" id="{E37EC1A5-4865-4B5E-9D34-C8C72F8964A2}"/>
              </a:ext>
            </a:extLst>
          </p:cNvPr>
          <p:cNvSpPr txBox="1"/>
          <p:nvPr/>
        </p:nvSpPr>
        <p:spPr>
          <a:xfrm>
            <a:off x="261253" y="4896552"/>
            <a:ext cx="9901421" cy="1323439"/>
          </a:xfrm>
          <a:prstGeom prst="rect">
            <a:avLst/>
          </a:prstGeom>
          <a:noFill/>
        </p:spPr>
        <p:txBody>
          <a:bodyPr wrap="square" rtlCol="0">
            <a:spAutoFit/>
          </a:bodyPr>
          <a:lstStyle/>
          <a:p>
            <a:pPr marL="342900" indent="-342900">
              <a:buFont typeface="Wingdings" panose="05000000000000000000" pitchFamily="2" charset="2"/>
              <a:buChar char="Ø"/>
              <a:defRPr/>
            </a:pP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カーボンフットプリント（</a:t>
            </a:r>
            <a:r>
              <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CFP</a:t>
            </a: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）ラベルの</a:t>
            </a:r>
            <a:r>
              <a:rPr kumimoji="1" lang="ja-JP" altLang="en-US" sz="2000" dirty="0"/>
              <a:t>掲示働きかけ  （府内個人直売所：</a:t>
            </a:r>
            <a:r>
              <a:rPr kumimoji="1" lang="en-US" altLang="ja-JP" sz="2000" dirty="0"/>
              <a:t>128</a:t>
            </a:r>
            <a:r>
              <a:rPr kumimoji="1" lang="ja-JP" altLang="en-US" sz="2000" dirty="0"/>
              <a:t>件）</a:t>
            </a:r>
            <a:endPar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342900" lvl="0" indent="-342900">
              <a:buFont typeface="Wingdings" panose="05000000000000000000" pitchFamily="2" charset="2"/>
              <a:buChar char="Ø"/>
              <a:defRPr/>
            </a:pPr>
            <a:r>
              <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Osaka </a:t>
            </a:r>
            <a:r>
              <a:rPr kumimoji="1" lang="en-US" altLang="ja-JP" sz="2000" b="0" i="0" u="none" strike="noStrike" kern="1200" cap="none" spc="0" normalizeH="0" baseline="0" noProof="0" dirty="0" err="1">
                <a:ln>
                  <a:noFill/>
                </a:ln>
                <a:effectLst/>
                <a:uLnTx/>
                <a:uFillTx/>
                <a:latin typeface="Calibri" panose="020F0502020204030204"/>
                <a:ea typeface="ＭＳ Ｐゴシック" panose="020B0600070205080204" pitchFamily="50" charset="-128"/>
                <a:cs typeface="+mn-cs"/>
              </a:rPr>
              <a:t>AGreen</a:t>
            </a:r>
            <a:r>
              <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 Action</a:t>
            </a: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に</a:t>
            </a:r>
            <a:r>
              <a:rPr kumimoji="1" lang="ja-JP" altLang="en-US" sz="2000" dirty="0"/>
              <a:t>つながる行動やパートナーズの取組</a:t>
            </a: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紹介・呼びかけ（</a:t>
            </a:r>
            <a:r>
              <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SNS</a:t>
            </a: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随時）</a:t>
            </a:r>
            <a:endPar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342900" lvl="0" indent="-342900">
              <a:buFont typeface="Wingdings" panose="05000000000000000000" pitchFamily="2" charset="2"/>
              <a:buChar char="Ø"/>
              <a:defRPr/>
            </a:pPr>
            <a:r>
              <a:rPr lang="ja-JP" altLang="en-US" sz="2000" dirty="0">
                <a:latin typeface="Calibri" panose="020F0502020204030204"/>
                <a:ea typeface="ＭＳ Ｐゴシック" panose="020B0600070205080204" pitchFamily="50" charset="-128"/>
              </a:rPr>
              <a:t>生産者の技術向上とパートナーズ増加に向けた</a:t>
            </a:r>
            <a:r>
              <a:rPr lang="en-US" altLang="ja-JP" sz="2000" dirty="0">
                <a:latin typeface="Calibri" panose="020F0502020204030204"/>
                <a:ea typeface="ＭＳ Ｐゴシック" panose="020B0600070205080204" pitchFamily="50" charset="-128"/>
              </a:rPr>
              <a:t>WEB</a:t>
            </a:r>
            <a:r>
              <a:rPr lang="ja-JP" altLang="en-US" sz="2000" dirty="0">
                <a:latin typeface="Calibri" panose="020F0502020204030204"/>
                <a:ea typeface="ＭＳ Ｐゴシック" panose="020B0600070205080204" pitchFamily="50" charset="-128"/>
              </a:rPr>
              <a:t>セミナーの開催（２回、参加者</a:t>
            </a:r>
            <a:r>
              <a:rPr lang="en-US" altLang="ja-JP" sz="2000" dirty="0">
                <a:latin typeface="Calibri" panose="020F0502020204030204"/>
                <a:ea typeface="ＭＳ Ｐゴシック" panose="020B0600070205080204" pitchFamily="50" charset="-128"/>
              </a:rPr>
              <a:t>53</a:t>
            </a:r>
            <a:r>
              <a:rPr lang="ja-JP" altLang="en-US" sz="2000" dirty="0">
                <a:latin typeface="Calibri" panose="020F0502020204030204"/>
                <a:ea typeface="ＭＳ Ｐゴシック" panose="020B0600070205080204" pitchFamily="50" charset="-128"/>
              </a:rPr>
              <a:t>人）</a:t>
            </a:r>
            <a:endPar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大阪産農産物（有機農産物・エコ農産物を含む）購入呼びかけによる地産地消の推進</a:t>
            </a:r>
            <a:endParaRPr kumimoji="1" lang="en-US" altLang="ja-JP" sz="20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sp>
        <p:nvSpPr>
          <p:cNvPr id="9" name="スライド番号プレースホルダー 8">
            <a:extLst>
              <a:ext uri="{FF2B5EF4-FFF2-40B4-BE49-F238E27FC236}">
                <a16:creationId xmlns:a16="http://schemas.microsoft.com/office/drawing/2014/main" id="{76C27DE1-8FF3-4191-AF78-116F413C4C52}"/>
              </a:ext>
            </a:extLst>
          </p:cNvPr>
          <p:cNvSpPr>
            <a:spLocks noGrp="1"/>
          </p:cNvSpPr>
          <p:nvPr>
            <p:ph type="sldNum" sz="quarter" idx="12"/>
          </p:nvPr>
        </p:nvSpPr>
        <p:spPr/>
        <p:txBody>
          <a:bodyPr/>
          <a:lstStyle/>
          <a:p>
            <a:fld id="{C6678B24-D225-48CB-84C5-697AA65AEC0C}" type="slidenum">
              <a:rPr kumimoji="1" lang="ja-JP" altLang="en-US" smtClean="0"/>
              <a:t>27</a:t>
            </a:fld>
            <a:endParaRPr kumimoji="1" lang="ja-JP" altLang="en-US"/>
          </a:p>
        </p:txBody>
      </p:sp>
      <p:sp>
        <p:nvSpPr>
          <p:cNvPr id="2" name="テキスト ボックス 1">
            <a:extLst>
              <a:ext uri="{FF2B5EF4-FFF2-40B4-BE49-F238E27FC236}">
                <a16:creationId xmlns:a16="http://schemas.microsoft.com/office/drawing/2014/main" id="{1B852F76-7BF7-451A-8EA1-B463E9C5DAAF}"/>
              </a:ext>
            </a:extLst>
          </p:cNvPr>
          <p:cNvSpPr txBox="1"/>
          <p:nvPr/>
        </p:nvSpPr>
        <p:spPr>
          <a:xfrm>
            <a:off x="10948670" y="2184826"/>
            <a:ext cx="992957" cy="369332"/>
          </a:xfrm>
          <a:prstGeom prst="rect">
            <a:avLst/>
          </a:prstGeom>
          <a:noFill/>
        </p:spPr>
        <p:txBody>
          <a:bodyPr wrap="square" rtlCol="0">
            <a:spAutoFit/>
          </a:bodyPr>
          <a:lstStyle/>
          <a:p>
            <a:r>
              <a:rPr kumimoji="1" lang="en-US" altLang="ja-JP" b="1" dirty="0">
                <a:solidFill>
                  <a:srgbClr val="FF0000"/>
                </a:solidFill>
              </a:rPr>
              <a:t>【</a:t>
            </a:r>
            <a:r>
              <a:rPr kumimoji="1" lang="ja-JP" altLang="en-US" b="1" dirty="0">
                <a:solidFill>
                  <a:srgbClr val="FF0000"/>
                </a:solidFill>
              </a:rPr>
              <a:t>達成</a:t>
            </a:r>
            <a:r>
              <a:rPr kumimoji="1" lang="en-US" altLang="ja-JP" b="1" dirty="0">
                <a:solidFill>
                  <a:srgbClr val="FF0000"/>
                </a:solidFill>
              </a:rPr>
              <a:t>】</a:t>
            </a:r>
            <a:endParaRPr kumimoji="1" lang="ja-JP" altLang="en-US" b="1" dirty="0">
              <a:solidFill>
                <a:srgbClr val="FF0000"/>
              </a:solidFill>
            </a:endParaRPr>
          </a:p>
        </p:txBody>
      </p:sp>
    </p:spTree>
    <p:extLst>
      <p:ext uri="{BB962C8B-B14F-4D97-AF65-F5344CB8AC3E}">
        <p14:creationId xmlns:p14="http://schemas.microsoft.com/office/powerpoint/2010/main" val="305058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02103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くらし</a:t>
            </a:r>
            <a:r>
              <a:rPr kumimoji="1" lang="en-US" altLang="ja-JP" sz="2800" dirty="0">
                <a:solidFill>
                  <a:schemeClr val="tx1"/>
                </a:solidFill>
              </a:rPr>
              <a:t>】</a:t>
            </a:r>
            <a:r>
              <a:rPr kumimoji="1" lang="ja-JP" altLang="en-US" sz="2800" dirty="0">
                <a:solidFill>
                  <a:schemeClr val="tx1"/>
                </a:solidFill>
              </a:rPr>
              <a:t>　豊かな食や農に接する機会の充実</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8731915" cy="523220"/>
          </a:xfrm>
          <a:prstGeom prst="rect">
            <a:avLst/>
          </a:prstGeom>
          <a:noFill/>
        </p:spPr>
        <p:txBody>
          <a:bodyPr wrap="square" rtlCol="0">
            <a:spAutoFit/>
          </a:bodyPr>
          <a:lstStyle/>
          <a:p>
            <a:r>
              <a:rPr kumimoji="1" lang="ja-JP" altLang="en-US" sz="2800" dirty="0"/>
              <a:t>（３）　脱炭素社会に貢献する農業生産　</a:t>
            </a:r>
            <a:r>
              <a:rPr kumimoji="1" lang="en-US" altLang="ja-JP" sz="2800" dirty="0"/>
              <a:t>【</a:t>
            </a:r>
            <a:r>
              <a:rPr kumimoji="1" lang="ja-JP" altLang="en-US" sz="2800" dirty="0"/>
              <a:t>参考</a:t>
            </a:r>
            <a:r>
              <a:rPr kumimoji="1" lang="en-US" altLang="ja-JP" sz="2800" dirty="0"/>
              <a:t>】</a:t>
            </a:r>
          </a:p>
        </p:txBody>
      </p:sp>
      <p:graphicFrame>
        <p:nvGraphicFramePr>
          <p:cNvPr id="20" name="表 9">
            <a:extLst>
              <a:ext uri="{FF2B5EF4-FFF2-40B4-BE49-F238E27FC236}">
                <a16:creationId xmlns:a16="http://schemas.microsoft.com/office/drawing/2014/main" id="{5D65E202-A3E3-4CD7-92EB-D9CC3AB61841}"/>
              </a:ext>
            </a:extLst>
          </p:cNvPr>
          <p:cNvGraphicFramePr>
            <a:graphicFrameLocks noGrp="1"/>
          </p:cNvGraphicFramePr>
          <p:nvPr/>
        </p:nvGraphicFramePr>
        <p:xfrm>
          <a:off x="150828" y="2476602"/>
          <a:ext cx="5740926" cy="2388756"/>
        </p:xfrm>
        <a:graphic>
          <a:graphicData uri="http://schemas.openxmlformats.org/drawingml/2006/table">
            <a:tbl>
              <a:tblPr firstRow="1" bandRow="1">
                <a:tableStyleId>{93296810-A885-4BE3-A3E7-6D5BEEA58F35}</a:tableStyleId>
              </a:tblPr>
              <a:tblGrid>
                <a:gridCol w="956821">
                  <a:extLst>
                    <a:ext uri="{9D8B030D-6E8A-4147-A177-3AD203B41FA5}">
                      <a16:colId xmlns:a16="http://schemas.microsoft.com/office/drawing/2014/main" val="3453014793"/>
                    </a:ext>
                  </a:extLst>
                </a:gridCol>
                <a:gridCol w="956821">
                  <a:extLst>
                    <a:ext uri="{9D8B030D-6E8A-4147-A177-3AD203B41FA5}">
                      <a16:colId xmlns:a16="http://schemas.microsoft.com/office/drawing/2014/main" val="1813708567"/>
                    </a:ext>
                  </a:extLst>
                </a:gridCol>
                <a:gridCol w="956821">
                  <a:extLst>
                    <a:ext uri="{9D8B030D-6E8A-4147-A177-3AD203B41FA5}">
                      <a16:colId xmlns:a16="http://schemas.microsoft.com/office/drawing/2014/main" val="2257939742"/>
                    </a:ext>
                  </a:extLst>
                </a:gridCol>
                <a:gridCol w="956821">
                  <a:extLst>
                    <a:ext uri="{9D8B030D-6E8A-4147-A177-3AD203B41FA5}">
                      <a16:colId xmlns:a16="http://schemas.microsoft.com/office/drawing/2014/main" val="3332470380"/>
                    </a:ext>
                  </a:extLst>
                </a:gridCol>
                <a:gridCol w="956821">
                  <a:extLst>
                    <a:ext uri="{9D8B030D-6E8A-4147-A177-3AD203B41FA5}">
                      <a16:colId xmlns:a16="http://schemas.microsoft.com/office/drawing/2014/main" val="2068625248"/>
                    </a:ext>
                  </a:extLst>
                </a:gridCol>
                <a:gridCol w="956821">
                  <a:extLst>
                    <a:ext uri="{9D8B030D-6E8A-4147-A177-3AD203B41FA5}">
                      <a16:colId xmlns:a16="http://schemas.microsoft.com/office/drawing/2014/main" val="1671344915"/>
                    </a:ext>
                  </a:extLst>
                </a:gridCol>
              </a:tblGrid>
              <a:tr h="395642">
                <a:tc>
                  <a:txBody>
                    <a:bodyPr/>
                    <a:lstStyle/>
                    <a:p>
                      <a:pPr algn="ctr"/>
                      <a:r>
                        <a:rPr kumimoji="1" lang="ja-JP" altLang="en-US" sz="2000" dirty="0">
                          <a:solidFill>
                            <a:schemeClr val="tx1"/>
                          </a:solidFill>
                        </a:rPr>
                        <a:t>地域</a:t>
                      </a:r>
                      <a:endParaRPr kumimoji="1" lang="en-US" altLang="ja-JP" sz="2000" dirty="0">
                        <a:solidFill>
                          <a:schemeClr val="tx1"/>
                        </a:solidFill>
                      </a:endParaRPr>
                    </a:p>
                  </a:txBody>
                  <a:tcPr/>
                </a:tc>
                <a:tc>
                  <a:txBody>
                    <a:bodyPr/>
                    <a:lstStyle/>
                    <a:p>
                      <a:pPr algn="ctr"/>
                      <a:r>
                        <a:rPr kumimoji="1" lang="en-US" altLang="ja-JP" sz="2000" dirty="0">
                          <a:solidFill>
                            <a:schemeClr val="tx1"/>
                          </a:solidFill>
                        </a:rPr>
                        <a:t>R4</a:t>
                      </a:r>
                    </a:p>
                  </a:txBody>
                  <a:tcPr/>
                </a:tc>
                <a:tc>
                  <a:txBody>
                    <a:bodyPr/>
                    <a:lstStyle/>
                    <a:p>
                      <a:pPr algn="ctr"/>
                      <a:r>
                        <a:rPr kumimoji="1" lang="en-US" altLang="ja-JP" sz="2000" dirty="0">
                          <a:solidFill>
                            <a:schemeClr val="tx1"/>
                          </a:solidFill>
                        </a:rPr>
                        <a:t>R5</a:t>
                      </a:r>
                    </a:p>
                  </a:txBody>
                  <a:tcPr/>
                </a:tc>
                <a:tc>
                  <a:txBody>
                    <a:bodyPr/>
                    <a:lstStyle/>
                    <a:p>
                      <a:pPr algn="ctr"/>
                      <a:r>
                        <a:rPr kumimoji="1" lang="en-US" altLang="ja-JP" sz="2000" dirty="0">
                          <a:solidFill>
                            <a:schemeClr val="tx1"/>
                          </a:solidFill>
                        </a:rPr>
                        <a:t>R6</a:t>
                      </a:r>
                    </a:p>
                  </a:txBody>
                  <a:tcPr/>
                </a:tc>
                <a:tc>
                  <a:txBody>
                    <a:bodyPr/>
                    <a:lstStyle/>
                    <a:p>
                      <a:pPr algn="ctr"/>
                      <a:r>
                        <a:rPr kumimoji="1" lang="en-US" altLang="ja-JP" sz="2000" dirty="0">
                          <a:solidFill>
                            <a:schemeClr val="tx1"/>
                          </a:solidFill>
                        </a:rPr>
                        <a:t>R7</a:t>
                      </a:r>
                    </a:p>
                  </a:txBody>
                  <a:tcPr/>
                </a:tc>
                <a:tc>
                  <a:txBody>
                    <a:bodyPr/>
                    <a:lstStyle/>
                    <a:p>
                      <a:pPr algn="ctr"/>
                      <a:r>
                        <a:rPr kumimoji="1" lang="ja-JP" altLang="en-US" sz="2000" dirty="0">
                          <a:solidFill>
                            <a:schemeClr val="tx1"/>
                          </a:solidFill>
                        </a:rPr>
                        <a:t>合計</a:t>
                      </a:r>
                      <a:endParaRPr kumimoji="1" lang="en-US" altLang="ja-JP" sz="2000" dirty="0">
                        <a:solidFill>
                          <a:schemeClr val="tx1"/>
                        </a:solidFill>
                      </a:endParaRPr>
                    </a:p>
                  </a:txBody>
                  <a:tcPr/>
                </a:tc>
                <a:extLst>
                  <a:ext uri="{0D108BD9-81ED-4DB2-BD59-A6C34878D82A}">
                    <a16:rowId xmlns:a16="http://schemas.microsoft.com/office/drawing/2014/main" val="4025770693"/>
                  </a:ext>
                </a:extLst>
              </a:tr>
              <a:tr h="395642">
                <a:tc>
                  <a:txBody>
                    <a:bodyPr/>
                    <a:lstStyle/>
                    <a:p>
                      <a:pPr algn="ctr"/>
                      <a:r>
                        <a:rPr kumimoji="1" lang="ja-JP" altLang="en-US" sz="2000" dirty="0"/>
                        <a:t>北部</a:t>
                      </a:r>
                    </a:p>
                  </a:txBody>
                  <a:tcPr/>
                </a:tc>
                <a:tc>
                  <a:txBody>
                    <a:bodyPr/>
                    <a:lstStyle/>
                    <a:p>
                      <a:pPr algn="ctr"/>
                      <a:r>
                        <a:rPr kumimoji="1" lang="en-US" altLang="ja-JP" sz="2000" dirty="0"/>
                        <a:t>3</a:t>
                      </a:r>
                      <a:r>
                        <a:rPr kumimoji="1" lang="ja-JP" altLang="en-US" sz="2000" dirty="0"/>
                        <a:t>（</a:t>
                      </a:r>
                      <a:r>
                        <a:rPr kumimoji="1" lang="en-US" altLang="ja-JP" sz="2000" dirty="0"/>
                        <a:t>1</a:t>
                      </a:r>
                      <a:r>
                        <a:rPr kumimoji="1" lang="ja-JP" altLang="en-US" sz="2000" dirty="0"/>
                        <a:t>）</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5</a:t>
                      </a:r>
                      <a:r>
                        <a:rPr kumimoji="1" lang="ja-JP" altLang="en-US" sz="2000" dirty="0"/>
                        <a:t>（</a:t>
                      </a:r>
                      <a:r>
                        <a:rPr kumimoji="1" lang="en-US" altLang="ja-JP" sz="2000" dirty="0"/>
                        <a:t>4</a:t>
                      </a:r>
                      <a:r>
                        <a:rPr kumimoji="1" lang="ja-JP" altLang="en-US" sz="2000" dirty="0"/>
                        <a:t>）</a:t>
                      </a:r>
                    </a:p>
                  </a:txBody>
                  <a:tcPr/>
                </a:tc>
                <a:tc>
                  <a:txBody>
                    <a:bodyPr/>
                    <a:lstStyle/>
                    <a:p>
                      <a:pPr algn="ctr"/>
                      <a:r>
                        <a:rPr kumimoji="1" lang="en-US" altLang="ja-JP" sz="2000" dirty="0"/>
                        <a:t>5</a:t>
                      </a:r>
                      <a:r>
                        <a:rPr kumimoji="1" lang="ja-JP" altLang="en-US" sz="2000" dirty="0"/>
                        <a:t>（</a:t>
                      </a:r>
                      <a:r>
                        <a:rPr kumimoji="1" lang="en-US" altLang="ja-JP" sz="2000" dirty="0"/>
                        <a:t>2</a:t>
                      </a:r>
                      <a:r>
                        <a:rPr kumimoji="1" lang="ja-JP" altLang="en-US" sz="2000" dirty="0"/>
                        <a:t>）</a:t>
                      </a:r>
                    </a:p>
                  </a:txBody>
                  <a:tcPr/>
                </a:tc>
                <a:tc>
                  <a:txBody>
                    <a:bodyPr/>
                    <a:lstStyle/>
                    <a:p>
                      <a:pPr algn="ctr"/>
                      <a:r>
                        <a:rPr kumimoji="1" lang="en-US" altLang="ja-JP" sz="2000" dirty="0"/>
                        <a:t>13</a:t>
                      </a:r>
                      <a:r>
                        <a:rPr kumimoji="1" lang="ja-JP" altLang="en-US" sz="2000" dirty="0"/>
                        <a:t>（</a:t>
                      </a:r>
                      <a:r>
                        <a:rPr kumimoji="1" lang="en-US" altLang="ja-JP" sz="2000" dirty="0"/>
                        <a:t>7</a:t>
                      </a:r>
                      <a:r>
                        <a:rPr kumimoji="1" lang="ja-JP" altLang="en-US" sz="2000" dirty="0"/>
                        <a:t>）</a:t>
                      </a:r>
                    </a:p>
                  </a:txBody>
                  <a:tcPr/>
                </a:tc>
                <a:extLst>
                  <a:ext uri="{0D108BD9-81ED-4DB2-BD59-A6C34878D82A}">
                    <a16:rowId xmlns:a16="http://schemas.microsoft.com/office/drawing/2014/main" val="4129899030"/>
                  </a:ext>
                </a:extLst>
              </a:tr>
              <a:tr h="395642">
                <a:tc>
                  <a:txBody>
                    <a:bodyPr/>
                    <a:lstStyle/>
                    <a:p>
                      <a:pPr algn="ctr"/>
                      <a:r>
                        <a:rPr kumimoji="1" lang="ja-JP" altLang="en-US" sz="2000" dirty="0"/>
                        <a:t>中部</a:t>
                      </a:r>
                    </a:p>
                  </a:txBody>
                  <a:tcPr/>
                </a:tc>
                <a:tc>
                  <a:txBody>
                    <a:bodyPr/>
                    <a:lstStyle/>
                    <a:p>
                      <a:pPr algn="ctr"/>
                      <a:r>
                        <a:rPr kumimoji="1" lang="en-US" altLang="ja-JP" sz="2000" dirty="0"/>
                        <a:t>1</a:t>
                      </a:r>
                      <a:r>
                        <a:rPr kumimoji="1" lang="ja-JP" altLang="en-US" sz="2000" dirty="0"/>
                        <a:t>（</a:t>
                      </a:r>
                      <a:r>
                        <a:rPr kumimoji="1" lang="en-US" altLang="ja-JP" sz="2000" dirty="0"/>
                        <a:t>1</a:t>
                      </a:r>
                      <a:r>
                        <a:rPr kumimoji="1" lang="ja-JP" altLang="en-US" sz="2000" dirty="0"/>
                        <a:t>）</a:t>
                      </a:r>
                    </a:p>
                  </a:txBody>
                  <a:tcPr/>
                </a:tc>
                <a:tc>
                  <a:txBody>
                    <a:bodyPr/>
                    <a:lstStyle/>
                    <a:p>
                      <a:pPr algn="ctr"/>
                      <a:r>
                        <a:rPr kumimoji="1" lang="en-US" altLang="ja-JP" sz="2000" dirty="0"/>
                        <a:t>3</a:t>
                      </a:r>
                      <a:r>
                        <a:rPr kumimoji="1" lang="ja-JP" altLang="en-US" sz="2000" dirty="0"/>
                        <a:t>（</a:t>
                      </a:r>
                      <a:r>
                        <a:rPr kumimoji="1" lang="en-US" altLang="ja-JP" sz="2000" dirty="0"/>
                        <a:t>1</a:t>
                      </a:r>
                      <a:r>
                        <a:rPr kumimoji="1" lang="ja-JP" altLang="en-US" sz="2000" dirty="0"/>
                        <a:t>）</a:t>
                      </a:r>
                    </a:p>
                  </a:txBody>
                  <a:tcPr/>
                </a:tc>
                <a:tc>
                  <a:txBody>
                    <a:bodyPr/>
                    <a:lstStyle/>
                    <a:p>
                      <a:pPr algn="ctr"/>
                      <a:r>
                        <a:rPr kumimoji="1" lang="en-US" altLang="ja-JP" sz="2000" dirty="0"/>
                        <a:t>1</a:t>
                      </a:r>
                      <a:r>
                        <a:rPr kumimoji="1" lang="ja-JP" altLang="en-US" sz="2000" dirty="0"/>
                        <a:t>（</a:t>
                      </a:r>
                      <a:r>
                        <a:rPr kumimoji="1" lang="en-US" altLang="ja-JP" sz="2000" dirty="0"/>
                        <a:t>1</a:t>
                      </a:r>
                      <a:r>
                        <a:rPr kumimoji="1" lang="ja-JP" altLang="en-US" sz="2000" dirty="0"/>
                        <a:t>）</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5</a:t>
                      </a:r>
                      <a:r>
                        <a:rPr kumimoji="1" lang="ja-JP" altLang="en-US" sz="2000" dirty="0"/>
                        <a:t>（</a:t>
                      </a:r>
                      <a:r>
                        <a:rPr kumimoji="1" lang="en-US" altLang="ja-JP" sz="2000" dirty="0"/>
                        <a:t>3</a:t>
                      </a:r>
                      <a:r>
                        <a:rPr kumimoji="1" lang="ja-JP" altLang="en-US" sz="2000" dirty="0"/>
                        <a:t>）</a:t>
                      </a:r>
                    </a:p>
                  </a:txBody>
                  <a:tcPr/>
                </a:tc>
                <a:extLst>
                  <a:ext uri="{0D108BD9-81ED-4DB2-BD59-A6C34878D82A}">
                    <a16:rowId xmlns:a16="http://schemas.microsoft.com/office/drawing/2014/main" val="1707865191"/>
                  </a:ext>
                </a:extLst>
              </a:tr>
              <a:tr h="407556">
                <a:tc>
                  <a:txBody>
                    <a:bodyPr/>
                    <a:lstStyle/>
                    <a:p>
                      <a:pPr algn="ctr"/>
                      <a:r>
                        <a:rPr kumimoji="1" lang="ja-JP" altLang="en-US" sz="2000" dirty="0"/>
                        <a:t>南河内</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1</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1</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2</a:t>
                      </a:r>
                      <a:r>
                        <a:rPr kumimoji="1" lang="ja-JP" altLang="en-US" sz="2000" dirty="0"/>
                        <a:t>（</a:t>
                      </a:r>
                      <a:r>
                        <a:rPr kumimoji="1" lang="en-US" altLang="ja-JP" sz="2000" dirty="0"/>
                        <a:t>0</a:t>
                      </a:r>
                      <a:r>
                        <a:rPr kumimoji="1" lang="ja-JP" altLang="en-US" sz="2000" dirty="0"/>
                        <a:t>）</a:t>
                      </a:r>
                    </a:p>
                  </a:txBody>
                  <a:tcPr/>
                </a:tc>
                <a:extLst>
                  <a:ext uri="{0D108BD9-81ED-4DB2-BD59-A6C34878D82A}">
                    <a16:rowId xmlns:a16="http://schemas.microsoft.com/office/drawing/2014/main" val="3977654168"/>
                  </a:ext>
                </a:extLst>
              </a:tr>
              <a:tr h="395642">
                <a:tc>
                  <a:txBody>
                    <a:bodyPr/>
                    <a:lstStyle/>
                    <a:p>
                      <a:pPr algn="ctr"/>
                      <a:r>
                        <a:rPr kumimoji="1" lang="ja-JP" altLang="en-US" sz="2000" dirty="0"/>
                        <a:t>泉州</a:t>
                      </a:r>
                    </a:p>
                  </a:txBody>
                  <a:tcPr/>
                </a:tc>
                <a:tc>
                  <a:txBody>
                    <a:bodyPr/>
                    <a:lstStyle/>
                    <a:p>
                      <a:pPr algn="ctr"/>
                      <a:r>
                        <a:rPr kumimoji="1" lang="en-US" altLang="ja-JP" sz="2000" dirty="0"/>
                        <a:t>2</a:t>
                      </a:r>
                      <a:r>
                        <a:rPr kumimoji="1" lang="ja-JP" altLang="en-US" sz="2000" dirty="0"/>
                        <a:t>（</a:t>
                      </a:r>
                      <a:r>
                        <a:rPr kumimoji="1" lang="en-US" altLang="ja-JP" sz="2000" dirty="0"/>
                        <a:t>2</a:t>
                      </a:r>
                      <a:r>
                        <a:rPr kumimoji="1" lang="ja-JP" altLang="en-US" sz="2000" dirty="0"/>
                        <a:t>）</a:t>
                      </a:r>
                    </a:p>
                  </a:txBody>
                  <a:tcPr/>
                </a:tc>
                <a:tc>
                  <a:txBody>
                    <a:bodyPr/>
                    <a:lstStyle/>
                    <a:p>
                      <a:pPr algn="ctr"/>
                      <a:r>
                        <a:rPr kumimoji="1" lang="en-US" altLang="ja-JP" sz="2000" dirty="0"/>
                        <a:t>1</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0</a:t>
                      </a:r>
                      <a:r>
                        <a:rPr kumimoji="1" lang="ja-JP" altLang="en-US" sz="2000" dirty="0"/>
                        <a:t>（</a:t>
                      </a:r>
                      <a:r>
                        <a:rPr kumimoji="1" lang="en-US" altLang="ja-JP" sz="2000" dirty="0"/>
                        <a:t>0</a:t>
                      </a:r>
                      <a:r>
                        <a:rPr kumimoji="1" lang="ja-JP" altLang="en-US" sz="2000" dirty="0"/>
                        <a:t>）</a:t>
                      </a:r>
                    </a:p>
                  </a:txBody>
                  <a:tcPr/>
                </a:tc>
                <a:tc>
                  <a:txBody>
                    <a:bodyPr/>
                    <a:lstStyle/>
                    <a:p>
                      <a:pPr algn="ctr"/>
                      <a:r>
                        <a:rPr kumimoji="1" lang="en-US" altLang="ja-JP" sz="2000" dirty="0"/>
                        <a:t>3</a:t>
                      </a:r>
                      <a:r>
                        <a:rPr kumimoji="1" lang="ja-JP" altLang="en-US" sz="2000" dirty="0"/>
                        <a:t>（</a:t>
                      </a:r>
                      <a:r>
                        <a:rPr kumimoji="1" lang="en-US" altLang="ja-JP" sz="2000" dirty="0"/>
                        <a:t>2</a:t>
                      </a:r>
                      <a:r>
                        <a:rPr kumimoji="1" lang="ja-JP" altLang="en-US" sz="2000" dirty="0"/>
                        <a:t>）</a:t>
                      </a:r>
                    </a:p>
                  </a:txBody>
                  <a:tcPr/>
                </a:tc>
                <a:extLst>
                  <a:ext uri="{0D108BD9-81ED-4DB2-BD59-A6C34878D82A}">
                    <a16:rowId xmlns:a16="http://schemas.microsoft.com/office/drawing/2014/main" val="2640422028"/>
                  </a:ext>
                </a:extLst>
              </a:tr>
              <a:tr h="395642">
                <a:tc>
                  <a:txBody>
                    <a:bodyPr/>
                    <a:lstStyle/>
                    <a:p>
                      <a:pPr algn="ctr"/>
                      <a:r>
                        <a:rPr kumimoji="1" lang="ja-JP" altLang="en-US" sz="2000" dirty="0"/>
                        <a:t>合計</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6</a:t>
                      </a:r>
                      <a:r>
                        <a:rPr kumimoji="1" lang="ja-JP" altLang="en-US" sz="2000" dirty="0"/>
                        <a:t>（</a:t>
                      </a:r>
                      <a:r>
                        <a:rPr kumimoji="1" lang="en-US" altLang="ja-JP" sz="2000" dirty="0"/>
                        <a:t>4</a:t>
                      </a:r>
                      <a:r>
                        <a:rPr kumimoji="1" lang="ja-JP" altLang="en-US" sz="20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4</a:t>
                      </a:r>
                      <a:r>
                        <a:rPr kumimoji="1" lang="ja-JP" altLang="en-US" sz="2000" dirty="0"/>
                        <a:t>（</a:t>
                      </a:r>
                      <a:r>
                        <a:rPr kumimoji="1" lang="en-US" altLang="ja-JP" sz="2000" dirty="0"/>
                        <a:t>1</a:t>
                      </a:r>
                      <a:r>
                        <a:rPr kumimoji="1" lang="ja-JP" altLang="en-US" sz="20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7</a:t>
                      </a:r>
                      <a:r>
                        <a:rPr kumimoji="1" lang="ja-JP" altLang="en-US" sz="2000" dirty="0"/>
                        <a:t>（</a:t>
                      </a:r>
                      <a:r>
                        <a:rPr kumimoji="1" lang="en-US" altLang="ja-JP" sz="2000" dirty="0"/>
                        <a:t>5</a:t>
                      </a:r>
                      <a:r>
                        <a:rPr kumimoji="1" lang="ja-JP" altLang="en-US" sz="20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6</a:t>
                      </a:r>
                      <a:r>
                        <a:rPr kumimoji="1" lang="ja-JP" altLang="en-US" sz="2000" dirty="0"/>
                        <a:t>（</a:t>
                      </a:r>
                      <a:r>
                        <a:rPr kumimoji="1" lang="en-US" altLang="ja-JP" sz="2000" dirty="0"/>
                        <a:t>2</a:t>
                      </a:r>
                      <a:r>
                        <a:rPr kumimoji="1" lang="ja-JP" altLang="en-US" sz="20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23</a:t>
                      </a:r>
                      <a:r>
                        <a:rPr kumimoji="1" lang="ja-JP" altLang="en-US" sz="2000" dirty="0"/>
                        <a:t>（</a:t>
                      </a:r>
                      <a:r>
                        <a:rPr kumimoji="1" lang="en-US" altLang="ja-JP" sz="2000" dirty="0"/>
                        <a:t>12</a:t>
                      </a:r>
                      <a:r>
                        <a:rPr kumimoji="1" lang="ja-JP" altLang="en-US" sz="2000" dirty="0"/>
                        <a:t>）</a:t>
                      </a:r>
                    </a:p>
                  </a:txBody>
                  <a:tcPr/>
                </a:tc>
                <a:extLst>
                  <a:ext uri="{0D108BD9-81ED-4DB2-BD59-A6C34878D82A}">
                    <a16:rowId xmlns:a16="http://schemas.microsoft.com/office/drawing/2014/main" val="1501376827"/>
                  </a:ext>
                </a:extLst>
              </a:tr>
            </a:tbl>
          </a:graphicData>
        </a:graphic>
      </p:graphicFrame>
      <p:sp>
        <p:nvSpPr>
          <p:cNvPr id="9" name="スライド番号プレースホルダー 8">
            <a:extLst>
              <a:ext uri="{FF2B5EF4-FFF2-40B4-BE49-F238E27FC236}">
                <a16:creationId xmlns:a16="http://schemas.microsoft.com/office/drawing/2014/main" id="{76C27DE1-8FF3-4191-AF78-116F413C4C52}"/>
              </a:ext>
            </a:extLst>
          </p:cNvPr>
          <p:cNvSpPr>
            <a:spLocks noGrp="1"/>
          </p:cNvSpPr>
          <p:nvPr>
            <p:ph type="sldNum" sz="quarter" idx="12"/>
          </p:nvPr>
        </p:nvSpPr>
        <p:spPr/>
        <p:txBody>
          <a:bodyPr/>
          <a:lstStyle/>
          <a:p>
            <a:fld id="{C6678B24-D225-48CB-84C5-697AA65AEC0C}" type="slidenum">
              <a:rPr kumimoji="1" lang="ja-JP" altLang="en-US" smtClean="0"/>
              <a:t>28</a:t>
            </a:fld>
            <a:endParaRPr kumimoji="1" lang="ja-JP" altLang="en-US"/>
          </a:p>
        </p:txBody>
      </p:sp>
      <p:sp>
        <p:nvSpPr>
          <p:cNvPr id="14" name="テキスト ボックス 13">
            <a:extLst>
              <a:ext uri="{FF2B5EF4-FFF2-40B4-BE49-F238E27FC236}">
                <a16:creationId xmlns:a16="http://schemas.microsoft.com/office/drawing/2014/main" id="{76A4C31A-BFB2-4F25-B025-0FE5466DE849}"/>
              </a:ext>
            </a:extLst>
          </p:cNvPr>
          <p:cNvSpPr txBox="1"/>
          <p:nvPr/>
        </p:nvSpPr>
        <p:spPr>
          <a:xfrm>
            <a:off x="1331176" y="1107231"/>
            <a:ext cx="8425566" cy="461665"/>
          </a:xfrm>
          <a:prstGeom prst="rect">
            <a:avLst/>
          </a:prstGeom>
          <a:noFill/>
          <a:ln>
            <a:noFill/>
          </a:ln>
        </p:spPr>
        <p:txBody>
          <a:bodyPr wrap="square" rtlCol="0">
            <a:spAutoFit/>
          </a:bodyPr>
          <a:lstStyle/>
          <a:p>
            <a:r>
              <a:rPr kumimoji="1" lang="ja-JP" altLang="en-US" sz="2400" dirty="0"/>
              <a:t>◆有機農業の新規就農者・取組面積の推移</a:t>
            </a:r>
          </a:p>
        </p:txBody>
      </p:sp>
      <p:sp>
        <p:nvSpPr>
          <p:cNvPr id="15" name="テキスト ボックス 14">
            <a:extLst>
              <a:ext uri="{FF2B5EF4-FFF2-40B4-BE49-F238E27FC236}">
                <a16:creationId xmlns:a16="http://schemas.microsoft.com/office/drawing/2014/main" id="{1D9102A5-5C00-4CCB-861F-C3FB326981DF}"/>
              </a:ext>
            </a:extLst>
          </p:cNvPr>
          <p:cNvSpPr txBox="1"/>
          <p:nvPr/>
        </p:nvSpPr>
        <p:spPr>
          <a:xfrm>
            <a:off x="412084" y="1830006"/>
            <a:ext cx="5479670" cy="646331"/>
          </a:xfrm>
          <a:prstGeom prst="rect">
            <a:avLst/>
          </a:prstGeom>
          <a:noFill/>
        </p:spPr>
        <p:txBody>
          <a:bodyPr wrap="square" rtlCol="0">
            <a:spAutoFit/>
          </a:bodyPr>
          <a:lstStyle/>
          <a:p>
            <a:pPr algn="ctr"/>
            <a:r>
              <a:rPr lang="ja-JP" altLang="en-US" dirty="0"/>
              <a:t>有機農業に取り組む新規就農者数の推移</a:t>
            </a:r>
            <a:endParaRPr lang="en-US" altLang="ja-JP" dirty="0"/>
          </a:p>
          <a:p>
            <a:pPr algn="ctr"/>
            <a:r>
              <a:rPr kumimoji="1" lang="ja-JP" altLang="en-US" dirty="0"/>
              <a:t>（カッコ内は有機農産物スタートアカデミー卒業生）</a:t>
            </a:r>
          </a:p>
        </p:txBody>
      </p:sp>
      <p:sp>
        <p:nvSpPr>
          <p:cNvPr id="18" name="テキスト ボックス 17">
            <a:extLst>
              <a:ext uri="{FF2B5EF4-FFF2-40B4-BE49-F238E27FC236}">
                <a16:creationId xmlns:a16="http://schemas.microsoft.com/office/drawing/2014/main" id="{403DF7F4-BB07-4787-88FB-BAD0721D5AC8}"/>
              </a:ext>
            </a:extLst>
          </p:cNvPr>
          <p:cNvSpPr txBox="1"/>
          <p:nvPr/>
        </p:nvSpPr>
        <p:spPr>
          <a:xfrm>
            <a:off x="5891754" y="5750769"/>
            <a:ext cx="6495689" cy="830997"/>
          </a:xfrm>
          <a:prstGeom prst="rect">
            <a:avLst/>
          </a:prstGeom>
          <a:noFill/>
        </p:spPr>
        <p:txBody>
          <a:bodyPr wrap="none" rtlCol="0">
            <a:spAutoFit/>
          </a:bodyPr>
          <a:lstStyle/>
          <a:p>
            <a:r>
              <a:rPr kumimoji="1" lang="ja-JP" altLang="en-US" sz="1600" dirty="0"/>
              <a:t>（</a:t>
            </a:r>
            <a:r>
              <a:rPr kumimoji="1" lang="en-US" altLang="ja-JP" sz="1600" dirty="0"/>
              <a:t>R6</a:t>
            </a:r>
            <a:r>
              <a:rPr kumimoji="1" lang="ja-JP" altLang="en-US" sz="1600" dirty="0"/>
              <a:t>以降に急増した理由）</a:t>
            </a:r>
            <a:endParaRPr kumimoji="1" lang="en-US" altLang="ja-JP" sz="1600" dirty="0"/>
          </a:p>
          <a:p>
            <a:pPr marL="285750" indent="-285750">
              <a:buFont typeface="Arial" panose="020B0604020202020204" pitchFamily="34" charset="0"/>
              <a:buChar char="•"/>
            </a:pPr>
            <a:r>
              <a:rPr lang="ja-JP" altLang="en-US" sz="1600" dirty="0"/>
              <a:t>酒造会社による酒米の申請</a:t>
            </a:r>
            <a:endParaRPr lang="en-US" altLang="ja-JP" sz="1600" dirty="0"/>
          </a:p>
          <a:p>
            <a:pPr marL="285750" indent="-285750">
              <a:buFont typeface="Arial" panose="020B0604020202020204" pitchFamily="34" charset="0"/>
              <a:buChar char="•"/>
            </a:pPr>
            <a:r>
              <a:rPr kumimoji="1" lang="ja-JP" altLang="en-US" sz="1600" dirty="0"/>
              <a:t>エコ認証基準の設定がない品目でエコ不使用の申請が可能となった</a:t>
            </a:r>
          </a:p>
        </p:txBody>
      </p:sp>
      <p:sp>
        <p:nvSpPr>
          <p:cNvPr id="19" name="テキスト ボックス 18">
            <a:extLst>
              <a:ext uri="{FF2B5EF4-FFF2-40B4-BE49-F238E27FC236}">
                <a16:creationId xmlns:a16="http://schemas.microsoft.com/office/drawing/2014/main" id="{9B654E49-C585-42DD-BB8E-D98EDC676C9A}"/>
              </a:ext>
            </a:extLst>
          </p:cNvPr>
          <p:cNvSpPr txBox="1"/>
          <p:nvPr/>
        </p:nvSpPr>
        <p:spPr>
          <a:xfrm>
            <a:off x="412084" y="4912453"/>
            <a:ext cx="3160676" cy="1077218"/>
          </a:xfrm>
          <a:prstGeom prst="rect">
            <a:avLst/>
          </a:prstGeom>
          <a:noFill/>
        </p:spPr>
        <p:txBody>
          <a:bodyPr wrap="square" rtlCol="0">
            <a:spAutoFit/>
          </a:bodyPr>
          <a:lstStyle/>
          <a:p>
            <a:r>
              <a:rPr kumimoji="1" lang="en-US" altLang="ja-JP" sz="1600" dirty="0"/>
              <a:t>※</a:t>
            </a:r>
            <a:r>
              <a:rPr kumimoji="1" lang="ja-JP" altLang="en-US" sz="1600" dirty="0"/>
              <a:t>有機農産物スタートアカデミー</a:t>
            </a:r>
            <a:endParaRPr kumimoji="1" lang="en-US" altLang="ja-JP" sz="1600" dirty="0"/>
          </a:p>
          <a:p>
            <a:r>
              <a:rPr lang="ja-JP" altLang="en-US" sz="1600" dirty="0"/>
              <a:t>　　</a:t>
            </a:r>
            <a:r>
              <a:rPr lang="en-US" altLang="ja-JP" sz="1600" dirty="0"/>
              <a:t>R5</a:t>
            </a:r>
            <a:r>
              <a:rPr lang="ja-JP" altLang="en-US" sz="1600" dirty="0"/>
              <a:t>～</a:t>
            </a:r>
            <a:r>
              <a:rPr lang="en-US" altLang="ja-JP" sz="1600" dirty="0"/>
              <a:t>R7</a:t>
            </a:r>
            <a:r>
              <a:rPr lang="ja-JP" altLang="en-US" sz="1600" dirty="0"/>
              <a:t>　北部地域　（能勢町）</a:t>
            </a:r>
            <a:endParaRPr lang="en-US" altLang="ja-JP" sz="1600" dirty="0"/>
          </a:p>
          <a:p>
            <a:r>
              <a:rPr kumimoji="1" lang="ja-JP" altLang="en-US" sz="1600" dirty="0"/>
              <a:t>　　</a:t>
            </a:r>
            <a:r>
              <a:rPr kumimoji="1" lang="en-US" altLang="ja-JP" sz="1600" dirty="0"/>
              <a:t>R5</a:t>
            </a:r>
            <a:r>
              <a:rPr kumimoji="1" lang="ja-JP" altLang="en-US" sz="1600" dirty="0"/>
              <a:t>　　　　中部地域　（枚方市）</a:t>
            </a:r>
            <a:endParaRPr kumimoji="1" lang="en-US" altLang="ja-JP" sz="1600" dirty="0"/>
          </a:p>
          <a:p>
            <a:r>
              <a:rPr kumimoji="1" lang="ja-JP" altLang="en-US" sz="1600" dirty="0"/>
              <a:t>　　</a:t>
            </a:r>
            <a:r>
              <a:rPr kumimoji="1" lang="en-US" altLang="ja-JP" sz="1600" dirty="0"/>
              <a:t>R4</a:t>
            </a:r>
            <a:r>
              <a:rPr kumimoji="1" lang="ja-JP" altLang="en-US" sz="1600" dirty="0"/>
              <a:t>～</a:t>
            </a:r>
            <a:r>
              <a:rPr kumimoji="1" lang="en-US" altLang="ja-JP" sz="1600" dirty="0"/>
              <a:t>R5</a:t>
            </a:r>
            <a:r>
              <a:rPr kumimoji="1" lang="ja-JP" altLang="en-US" sz="1600" dirty="0"/>
              <a:t>　泉州地域　（堺市）</a:t>
            </a:r>
          </a:p>
        </p:txBody>
      </p:sp>
      <p:sp>
        <p:nvSpPr>
          <p:cNvPr id="24" name="テキスト ボックス 23">
            <a:extLst>
              <a:ext uri="{FF2B5EF4-FFF2-40B4-BE49-F238E27FC236}">
                <a16:creationId xmlns:a16="http://schemas.microsoft.com/office/drawing/2014/main" id="{E60600AD-2FF3-424F-BA9D-F1E4B0AF3347}"/>
              </a:ext>
            </a:extLst>
          </p:cNvPr>
          <p:cNvSpPr txBox="1"/>
          <p:nvPr/>
        </p:nvSpPr>
        <p:spPr>
          <a:xfrm>
            <a:off x="261255" y="6006292"/>
            <a:ext cx="3884397" cy="338554"/>
          </a:xfrm>
          <a:prstGeom prst="rect">
            <a:avLst/>
          </a:prstGeom>
          <a:noFill/>
        </p:spPr>
        <p:txBody>
          <a:bodyPr wrap="none" rtlCol="0">
            <a:spAutoFit/>
          </a:bodyPr>
          <a:lstStyle/>
          <a:p>
            <a:r>
              <a:rPr kumimoji="1" lang="ja-JP" altLang="en-US" sz="1600" dirty="0"/>
              <a:t>（今年度も北部地域でアカデミー開催予定）</a:t>
            </a:r>
            <a:endParaRPr kumimoji="1" lang="en-US" altLang="ja-JP" sz="1600" dirty="0"/>
          </a:p>
        </p:txBody>
      </p:sp>
      <p:pic>
        <p:nvPicPr>
          <p:cNvPr id="11" name="図 10">
            <a:extLst>
              <a:ext uri="{FF2B5EF4-FFF2-40B4-BE49-F238E27FC236}">
                <a16:creationId xmlns:a16="http://schemas.microsoft.com/office/drawing/2014/main" id="{00C4FCFA-A1B7-AC66-3B2A-52CC060A08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18301" y="1780913"/>
            <a:ext cx="5688061" cy="3694496"/>
          </a:xfrm>
          <a:prstGeom prst="rect">
            <a:avLst/>
          </a:prstGeom>
        </p:spPr>
      </p:pic>
    </p:spTree>
    <p:extLst>
      <p:ext uri="{BB962C8B-B14F-4D97-AF65-F5344CB8AC3E}">
        <p14:creationId xmlns:p14="http://schemas.microsoft.com/office/powerpoint/2010/main" val="703792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地域</a:t>
            </a:r>
            <a:r>
              <a:rPr kumimoji="1" lang="en-US" altLang="ja-JP" sz="2800" dirty="0">
                <a:solidFill>
                  <a:schemeClr val="tx1"/>
                </a:solidFill>
              </a:rPr>
              <a:t>】</a:t>
            </a:r>
            <a:r>
              <a:rPr kumimoji="1" lang="ja-JP" altLang="en-US" sz="2800" dirty="0">
                <a:solidFill>
                  <a:schemeClr val="tx1"/>
                </a:solidFill>
              </a:rPr>
              <a:t>　農業・農空間を活かした新たな価値創造</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9599182" cy="523220"/>
          </a:xfrm>
          <a:prstGeom prst="rect">
            <a:avLst/>
          </a:prstGeom>
          <a:noFill/>
        </p:spPr>
        <p:txBody>
          <a:bodyPr wrap="square" rtlCol="0">
            <a:spAutoFit/>
          </a:bodyPr>
          <a:lstStyle/>
          <a:p>
            <a:r>
              <a:rPr kumimoji="1" lang="ja-JP" altLang="en-US" sz="2800" dirty="0"/>
              <a:t>（２）　農を活かした地域づくりの推進</a:t>
            </a:r>
            <a:endParaRPr kumimoji="1" lang="en-US" altLang="ja-JP" sz="2800" dirty="0"/>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533874" y="1104146"/>
            <a:ext cx="8024906"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年後の目標：農空間づくり協議会の増加　</a:t>
            </a:r>
            <a:r>
              <a:rPr kumimoji="1" lang="en-US" altLang="ja-JP" sz="2400" dirty="0"/>
              <a:t>31</a:t>
            </a:r>
            <a:r>
              <a:rPr kumimoji="1" lang="ja-JP" altLang="en-US" sz="2400" dirty="0"/>
              <a:t>（</a:t>
            </a:r>
            <a:r>
              <a:rPr kumimoji="1" lang="en-US" altLang="ja-JP" sz="2400" dirty="0"/>
              <a:t>R3</a:t>
            </a:r>
            <a:r>
              <a:rPr kumimoji="1" lang="ja-JP" altLang="en-US" sz="2400" dirty="0"/>
              <a:t>）⇒</a:t>
            </a:r>
            <a:r>
              <a:rPr kumimoji="1" lang="en-US" altLang="ja-JP" sz="2400" dirty="0"/>
              <a:t>71</a:t>
            </a:r>
            <a:r>
              <a:rPr kumimoji="1" lang="ja-JP" altLang="en-US" sz="2400" dirty="0"/>
              <a:t>（</a:t>
            </a:r>
            <a:r>
              <a:rPr kumimoji="1" lang="en-US" altLang="ja-JP" sz="2400" dirty="0"/>
              <a:t>R8</a:t>
            </a:r>
            <a:r>
              <a:rPr kumimoji="1" lang="ja-JP" altLang="en-US" sz="2400" dirty="0"/>
              <a:t>）</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261257" y="2039026"/>
            <a:ext cx="5159156" cy="830997"/>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協議会設立　８地区</a:t>
            </a:r>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564095" y="2039025"/>
            <a:ext cx="6377533" cy="830997"/>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協議会設立地区　２地区　</a:t>
            </a:r>
            <a:r>
              <a:rPr kumimoji="1" lang="en-US" altLang="ja-JP" sz="2400" b="1" dirty="0">
                <a:solidFill>
                  <a:srgbClr val="0070C0"/>
                </a:solidFill>
              </a:rPr>
              <a:t>【</a:t>
            </a:r>
            <a:r>
              <a:rPr kumimoji="1" lang="ja-JP" altLang="en-US" sz="2400" b="1" dirty="0">
                <a:solidFill>
                  <a:srgbClr val="0070C0"/>
                </a:solidFill>
              </a:rPr>
              <a:t>未達成</a:t>
            </a:r>
            <a:r>
              <a:rPr kumimoji="1" lang="en-US" altLang="ja-JP" sz="2400" b="1" dirty="0">
                <a:solidFill>
                  <a:srgbClr val="0070C0"/>
                </a:solidFill>
              </a:rPr>
              <a:t>】</a:t>
            </a:r>
            <a:r>
              <a:rPr kumimoji="1" lang="ja-JP" altLang="en-US" sz="2400" b="1" dirty="0"/>
              <a:t>　</a:t>
            </a:r>
            <a:endParaRPr kumimoji="1" lang="en-US" altLang="ja-JP" sz="2400" b="1" dirty="0"/>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6" y="1860133"/>
            <a:ext cx="1440000" cy="504000"/>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860133"/>
            <a:ext cx="1440000" cy="504000"/>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22" name="四角形: 角を丸くする 21">
            <a:extLst>
              <a:ext uri="{FF2B5EF4-FFF2-40B4-BE49-F238E27FC236}">
                <a16:creationId xmlns:a16="http://schemas.microsoft.com/office/drawing/2014/main" id="{9A8709DE-30BF-40E5-B404-A9BC16EFA30F}"/>
              </a:ext>
            </a:extLst>
          </p:cNvPr>
          <p:cNvSpPr/>
          <p:nvPr/>
        </p:nvSpPr>
        <p:spPr>
          <a:xfrm>
            <a:off x="261255" y="2969443"/>
            <a:ext cx="11680373" cy="3444643"/>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23" name="正方形/長方形 22">
            <a:extLst>
              <a:ext uri="{FF2B5EF4-FFF2-40B4-BE49-F238E27FC236}">
                <a16:creationId xmlns:a16="http://schemas.microsoft.com/office/drawing/2014/main" id="{C2890961-F41E-4FB0-88B5-1206670EB567}"/>
              </a:ext>
            </a:extLst>
          </p:cNvPr>
          <p:cNvSpPr/>
          <p:nvPr/>
        </p:nvSpPr>
        <p:spPr>
          <a:xfrm>
            <a:off x="791852" y="3076324"/>
            <a:ext cx="6287678" cy="3063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rPr>
              <a:t>地域計画策定を踏まえた今後の協議会設立について</a:t>
            </a:r>
          </a:p>
        </p:txBody>
      </p:sp>
      <p:sp>
        <p:nvSpPr>
          <p:cNvPr id="10" name="スライド番号プレースホルダー 9">
            <a:extLst>
              <a:ext uri="{FF2B5EF4-FFF2-40B4-BE49-F238E27FC236}">
                <a16:creationId xmlns:a16="http://schemas.microsoft.com/office/drawing/2014/main" id="{AEDA1146-21AF-4664-AD9F-3585D97625B6}"/>
              </a:ext>
            </a:extLst>
          </p:cNvPr>
          <p:cNvSpPr>
            <a:spLocks noGrp="1"/>
          </p:cNvSpPr>
          <p:nvPr>
            <p:ph type="sldNum" sz="quarter" idx="12"/>
          </p:nvPr>
        </p:nvSpPr>
        <p:spPr/>
        <p:txBody>
          <a:bodyPr/>
          <a:lstStyle/>
          <a:p>
            <a:fld id="{C6678B24-D225-48CB-84C5-697AA65AEC0C}" type="slidenum">
              <a:rPr kumimoji="1" lang="ja-JP" altLang="en-US" smtClean="0"/>
              <a:t>29</a:t>
            </a:fld>
            <a:endParaRPr kumimoji="1" lang="ja-JP" altLang="en-US"/>
          </a:p>
        </p:txBody>
      </p:sp>
      <p:sp>
        <p:nvSpPr>
          <p:cNvPr id="14" name="テキスト ボックス 13">
            <a:extLst>
              <a:ext uri="{FF2B5EF4-FFF2-40B4-BE49-F238E27FC236}">
                <a16:creationId xmlns:a16="http://schemas.microsoft.com/office/drawing/2014/main" id="{25E90B38-EA32-4DF0-8221-7DC58B14B944}"/>
              </a:ext>
            </a:extLst>
          </p:cNvPr>
          <p:cNvSpPr txBox="1"/>
          <p:nvPr/>
        </p:nvSpPr>
        <p:spPr>
          <a:xfrm>
            <a:off x="462116" y="3475332"/>
            <a:ext cx="10983295" cy="267765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府内３５市町村　３３</a:t>
            </a:r>
            <a:r>
              <a:rPr kumimoji="1" lang="ja-JP" altLang="en-US" sz="2400" dirty="0">
                <a:solidFill>
                  <a:prstClr val="black"/>
                </a:solidFill>
                <a:latin typeface="Calibri" panose="020F0502020204030204"/>
                <a:ea typeface="ＭＳ Ｐゴシック" panose="020B0600070205080204" pitchFamily="50" charset="-128"/>
              </a:rPr>
              <a:t>９</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地区／３４６地区（令和８年</a:t>
            </a:r>
            <a:r>
              <a:rPr kumimoji="1" lang="ja-JP" altLang="en-US" sz="2400" dirty="0">
                <a:solidFill>
                  <a:prstClr val="black"/>
                </a:solidFill>
                <a:latin typeface="Calibri" panose="020F0502020204030204"/>
                <a:ea typeface="ＭＳ Ｐゴシック" panose="020B0600070205080204" pitchFamily="50" charset="-128"/>
              </a:rPr>
              <a:t>３</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月末時点）で地域計画を策定</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ja-JP" altLang="en-US" sz="2400" dirty="0">
                <a:solidFill>
                  <a:prstClr val="black"/>
                </a:solidFill>
                <a:latin typeface="Calibri" panose="020F0502020204030204"/>
                <a:ea typeface="ＭＳ Ｐゴシック" panose="020B0600070205080204" pitchFamily="50" charset="-128"/>
              </a:rPr>
              <a:t>地域計画を検討した地域の協議の場における話し合いの継続、地域計画のブラッシュアップを通じ、</a:t>
            </a:r>
            <a:r>
              <a:rPr lang="ja-JP" altLang="en-US" sz="2400" u="sng" dirty="0">
                <a:solidFill>
                  <a:prstClr val="black"/>
                </a:solidFill>
                <a:latin typeface="Calibri" panose="020F0502020204030204"/>
                <a:ea typeface="ＭＳ Ｐゴシック" panose="020B0600070205080204" pitchFamily="50" charset="-128"/>
              </a:rPr>
              <a:t>協議の場から条例に基づく協議会へのステップアップを促進</a:t>
            </a:r>
            <a:endParaRPr lang="en-US" altLang="ja-JP" sz="2400" u="sng" dirty="0">
              <a:solidFill>
                <a:prstClr val="black"/>
              </a:solidFill>
              <a:latin typeface="Calibri" panose="020F0502020204030204"/>
              <a:ea typeface="ＭＳ Ｐゴシック" panose="020B0600070205080204" pitchFamily="50" charset="-128"/>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altLang="ja-JP" sz="2400" dirty="0">
              <a:solidFill>
                <a:prstClr val="black"/>
              </a:solidFill>
              <a:latin typeface="Calibri" panose="020F0502020204030204"/>
              <a:ea typeface="ＭＳ Ｐゴシック" panose="020B0600070205080204" pitchFamily="50" charset="-128"/>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ja-JP" altLang="en-US" sz="2400" u="sng" dirty="0">
                <a:solidFill>
                  <a:prstClr val="black"/>
                </a:solidFill>
                <a:latin typeface="Calibri" panose="020F0502020204030204"/>
                <a:ea typeface="ＭＳ Ｐゴシック" panose="020B0600070205080204" pitchFamily="50" charset="-128"/>
              </a:rPr>
              <a:t>対象とする地域については、市町村及び各農と緑の総合事務所と協議・選定し、協議会設立を加速化させていく</a:t>
            </a:r>
            <a:endParaRPr lang="en-US" altLang="ja-JP" sz="2400" u="sng" dirty="0">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047786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491563"/>
            <a:ext cx="12192000" cy="9989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90473"/>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02548"/>
            <a:ext cx="66639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（１）　意欲の高い農業者の経営改善支援</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6" y="1028853"/>
            <a:ext cx="9908324"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◆経営改善内容の分析・今後の取組～販売額増加した担い手～</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3844FCA9-417E-449D-AD82-40218B696F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graphicFrame>
        <p:nvGraphicFramePr>
          <p:cNvPr id="10" name="表 7">
            <a:extLst>
              <a:ext uri="{FF2B5EF4-FFF2-40B4-BE49-F238E27FC236}">
                <a16:creationId xmlns:a16="http://schemas.microsoft.com/office/drawing/2014/main" id="{DBD69A04-DB0E-62FA-8621-E07862676134}"/>
              </a:ext>
            </a:extLst>
          </p:cNvPr>
          <p:cNvGraphicFramePr>
            <a:graphicFrameLocks noGrp="1"/>
          </p:cNvGraphicFramePr>
          <p:nvPr>
            <p:extLst>
              <p:ext uri="{D42A27DB-BD31-4B8C-83A1-F6EECF244321}">
                <p14:modId xmlns:p14="http://schemas.microsoft.com/office/powerpoint/2010/main" val="2295105310"/>
              </p:ext>
            </p:extLst>
          </p:nvPr>
        </p:nvGraphicFramePr>
        <p:xfrm>
          <a:off x="221036" y="1582264"/>
          <a:ext cx="11686516" cy="4649654"/>
        </p:xfrm>
        <a:graphic>
          <a:graphicData uri="http://schemas.openxmlformats.org/drawingml/2006/table">
            <a:tbl>
              <a:tblPr firstRow="1" bandRow="1">
                <a:tableStyleId>{5C22544A-7EE6-4342-B048-85BDC9FD1C3A}</a:tableStyleId>
              </a:tblPr>
              <a:tblGrid>
                <a:gridCol w="794923">
                  <a:extLst>
                    <a:ext uri="{9D8B030D-6E8A-4147-A177-3AD203B41FA5}">
                      <a16:colId xmlns:a16="http://schemas.microsoft.com/office/drawing/2014/main" val="1689204515"/>
                    </a:ext>
                  </a:extLst>
                </a:gridCol>
                <a:gridCol w="1956667">
                  <a:extLst>
                    <a:ext uri="{9D8B030D-6E8A-4147-A177-3AD203B41FA5}">
                      <a16:colId xmlns:a16="http://schemas.microsoft.com/office/drawing/2014/main" val="426248557"/>
                    </a:ext>
                  </a:extLst>
                </a:gridCol>
                <a:gridCol w="1405575">
                  <a:extLst>
                    <a:ext uri="{9D8B030D-6E8A-4147-A177-3AD203B41FA5}">
                      <a16:colId xmlns:a16="http://schemas.microsoft.com/office/drawing/2014/main" val="1721184567"/>
                    </a:ext>
                  </a:extLst>
                </a:gridCol>
                <a:gridCol w="1415835">
                  <a:extLst>
                    <a:ext uri="{9D8B030D-6E8A-4147-A177-3AD203B41FA5}">
                      <a16:colId xmlns:a16="http://schemas.microsoft.com/office/drawing/2014/main" val="2924589706"/>
                    </a:ext>
                  </a:extLst>
                </a:gridCol>
                <a:gridCol w="1384673">
                  <a:extLst>
                    <a:ext uri="{9D8B030D-6E8A-4147-A177-3AD203B41FA5}">
                      <a16:colId xmlns:a16="http://schemas.microsoft.com/office/drawing/2014/main" val="3550557108"/>
                    </a:ext>
                  </a:extLst>
                </a:gridCol>
                <a:gridCol w="1736172">
                  <a:extLst>
                    <a:ext uri="{9D8B030D-6E8A-4147-A177-3AD203B41FA5}">
                      <a16:colId xmlns:a16="http://schemas.microsoft.com/office/drawing/2014/main" val="3245405050"/>
                    </a:ext>
                  </a:extLst>
                </a:gridCol>
                <a:gridCol w="2992671">
                  <a:extLst>
                    <a:ext uri="{9D8B030D-6E8A-4147-A177-3AD203B41FA5}">
                      <a16:colId xmlns:a16="http://schemas.microsoft.com/office/drawing/2014/main" val="3224524922"/>
                    </a:ext>
                  </a:extLst>
                </a:gridCol>
              </a:tblGrid>
              <a:tr h="448074">
                <a:tc>
                  <a:txBody>
                    <a:bodyPr/>
                    <a:lstStyle/>
                    <a:p>
                      <a:pPr algn="ctr"/>
                      <a:r>
                        <a:rPr kumimoji="1" lang="ja-JP" altLang="en-US" sz="1200" dirty="0">
                          <a:latin typeface="+mn-ea"/>
                          <a:ea typeface="+mn-ea"/>
                        </a:rPr>
                        <a:t>農業者</a:t>
                      </a:r>
                    </a:p>
                  </a:txBody>
                  <a:tcPr anchor="ctr"/>
                </a:tc>
                <a:tc>
                  <a:txBody>
                    <a:bodyPr/>
                    <a:lstStyle/>
                    <a:p>
                      <a:pPr algn="ctr"/>
                      <a:r>
                        <a:rPr kumimoji="1" lang="ja-JP" altLang="en-US" sz="1200" dirty="0">
                          <a:latin typeface="+mn-ea"/>
                          <a:ea typeface="+mn-ea"/>
                        </a:rPr>
                        <a:t>品目</a:t>
                      </a:r>
                    </a:p>
                  </a:txBody>
                  <a:tcPr anchor="ctr"/>
                </a:tc>
                <a:tc>
                  <a:txBody>
                    <a:bodyPr/>
                    <a:lstStyle/>
                    <a:p>
                      <a:pPr algn="ctr"/>
                      <a:r>
                        <a:rPr kumimoji="1" lang="ja-JP" altLang="en-US" sz="1200" dirty="0">
                          <a:latin typeface="+mn-ea"/>
                          <a:ea typeface="+mn-ea"/>
                        </a:rPr>
                        <a:t>増加額</a:t>
                      </a:r>
                      <a:endParaRPr kumimoji="1" lang="en-US" altLang="ja-JP" sz="1200" dirty="0">
                        <a:latin typeface="+mn-ea"/>
                        <a:ea typeface="+mn-ea"/>
                      </a:endParaRPr>
                    </a:p>
                    <a:p>
                      <a:pPr algn="ctr"/>
                      <a:r>
                        <a:rPr kumimoji="1" lang="ja-JP" altLang="en-US" sz="1200" dirty="0">
                          <a:latin typeface="+mn-ea"/>
                          <a:ea typeface="+mn-ea"/>
                        </a:rPr>
                        <a:t>（</a:t>
                      </a:r>
                      <a:r>
                        <a:rPr kumimoji="1" lang="en-US" altLang="ja-JP" sz="1200" dirty="0">
                          <a:latin typeface="+mn-ea"/>
                          <a:ea typeface="+mn-ea"/>
                        </a:rPr>
                        <a:t>R7-</a:t>
                      </a:r>
                      <a:r>
                        <a:rPr kumimoji="1" lang="ja-JP" altLang="en-US" sz="1200" dirty="0">
                          <a:latin typeface="+mn-ea"/>
                          <a:ea typeface="+mn-ea"/>
                        </a:rPr>
                        <a:t> </a:t>
                      </a:r>
                      <a:r>
                        <a:rPr kumimoji="1" lang="en-US" altLang="ja-JP" sz="1200" dirty="0">
                          <a:latin typeface="+mn-ea"/>
                          <a:ea typeface="+mn-ea"/>
                        </a:rPr>
                        <a:t>R3</a:t>
                      </a:r>
                      <a:r>
                        <a:rPr kumimoji="1" lang="ja-JP" altLang="en-US" sz="1200" dirty="0">
                          <a:latin typeface="+mn-ea"/>
                          <a:ea typeface="+mn-ea"/>
                        </a:rPr>
                        <a:t>）</a:t>
                      </a:r>
                    </a:p>
                  </a:txBody>
                  <a:tcPr anchor="ctr"/>
                </a:tc>
                <a:tc>
                  <a:txBody>
                    <a:bodyPr/>
                    <a:lstStyle/>
                    <a:p>
                      <a:pPr algn="ctr"/>
                      <a:r>
                        <a:rPr kumimoji="1" lang="ja-JP" altLang="en-US" sz="1200" dirty="0">
                          <a:latin typeface="+mn-ea"/>
                          <a:ea typeface="+mn-ea"/>
                        </a:rPr>
                        <a:t>増加率</a:t>
                      </a:r>
                      <a:endParaRPr kumimoji="1" lang="en-US" altLang="ja-JP" sz="12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a:t>
                      </a:r>
                      <a:r>
                        <a:rPr kumimoji="1" lang="en-US" altLang="ja-JP" sz="1200" dirty="0">
                          <a:latin typeface="+mn-ea"/>
                          <a:ea typeface="+mn-ea"/>
                        </a:rPr>
                        <a:t>R7/</a:t>
                      </a:r>
                      <a:r>
                        <a:rPr kumimoji="1" lang="ja-JP" altLang="en-US" sz="1200" dirty="0">
                          <a:latin typeface="+mn-ea"/>
                          <a:ea typeface="+mn-ea"/>
                        </a:rPr>
                        <a:t> </a:t>
                      </a:r>
                      <a:r>
                        <a:rPr kumimoji="1" lang="en-US" altLang="ja-JP" sz="1200" dirty="0">
                          <a:latin typeface="+mn-ea"/>
                          <a:ea typeface="+mn-ea"/>
                        </a:rPr>
                        <a:t>R3</a:t>
                      </a:r>
                      <a:r>
                        <a:rPr kumimoji="1" lang="ja-JP" altLang="en-US" sz="1200" dirty="0">
                          <a:latin typeface="+mn-ea"/>
                          <a:ea typeface="+mn-ea"/>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販売額増加</a:t>
                      </a:r>
                      <a:endParaRPr kumimoji="1" lang="en-US" altLang="ja-JP" sz="1200" dirty="0">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要因</a:t>
                      </a:r>
                    </a:p>
                  </a:txBody>
                  <a:tcPr anchor="ctr"/>
                </a:tc>
                <a:tc>
                  <a:txBody>
                    <a:bodyPr/>
                    <a:lstStyle/>
                    <a:p>
                      <a:pPr algn="ctr"/>
                      <a:r>
                        <a:rPr kumimoji="1" lang="ja-JP" altLang="en-US" sz="1200" dirty="0">
                          <a:latin typeface="+mn-ea"/>
                          <a:ea typeface="+mn-ea"/>
                        </a:rPr>
                        <a:t>経営改善</a:t>
                      </a:r>
                      <a:endParaRPr kumimoji="1" lang="en-US" altLang="ja-JP" sz="1200" dirty="0">
                        <a:latin typeface="+mn-ea"/>
                        <a:ea typeface="+mn-ea"/>
                      </a:endParaRPr>
                    </a:p>
                    <a:p>
                      <a:pPr algn="ctr"/>
                      <a:r>
                        <a:rPr kumimoji="1" lang="ja-JP" altLang="en-US" sz="1200" dirty="0">
                          <a:latin typeface="+mn-ea"/>
                          <a:ea typeface="+mn-ea"/>
                        </a:rPr>
                        <a:t>内容</a:t>
                      </a:r>
                    </a:p>
                  </a:txBody>
                  <a:tcPr anchor="ctr"/>
                </a:tc>
                <a:tc>
                  <a:txBody>
                    <a:bodyPr/>
                    <a:lstStyle/>
                    <a:p>
                      <a:pPr algn="ctr"/>
                      <a:r>
                        <a:rPr kumimoji="1" lang="ja-JP" altLang="en-US" sz="1200" dirty="0">
                          <a:latin typeface="+mn-ea"/>
                          <a:ea typeface="+mn-ea"/>
                        </a:rPr>
                        <a:t>大阪府の支援内容</a:t>
                      </a:r>
                    </a:p>
                  </a:txBody>
                  <a:tcPr anchor="ctr"/>
                </a:tc>
                <a:extLst>
                  <a:ext uri="{0D108BD9-81ED-4DB2-BD59-A6C34878D82A}">
                    <a16:rowId xmlns:a16="http://schemas.microsoft.com/office/drawing/2014/main" val="3296113015"/>
                  </a:ext>
                </a:extLst>
              </a:tr>
              <a:tr h="450307">
                <a:tc>
                  <a:txBody>
                    <a:bodyPr/>
                    <a:lstStyle/>
                    <a:p>
                      <a:pPr algn="ctr"/>
                      <a:r>
                        <a:rPr kumimoji="1" lang="en-US" altLang="ja-JP" sz="1200" dirty="0">
                          <a:solidFill>
                            <a:schemeClr val="tx1"/>
                          </a:solidFill>
                          <a:latin typeface="+mn-ea"/>
                          <a:ea typeface="+mn-ea"/>
                        </a:rPr>
                        <a:t>A</a:t>
                      </a:r>
                      <a:endParaRPr kumimoji="1" lang="ja-JP" altLang="en-US" sz="1200" dirty="0">
                        <a:solidFill>
                          <a:schemeClr val="tx1"/>
                        </a:solidFill>
                        <a:latin typeface="+mn-ea"/>
                        <a:ea typeface="+mn-ea"/>
                      </a:endParaRPr>
                    </a:p>
                  </a:txBody>
                  <a:tcPr anchor="ctr"/>
                </a:tc>
                <a:tc>
                  <a:txBody>
                    <a:bodyPr/>
                    <a:lstStyle/>
                    <a:p>
                      <a:pPr algn="ctr"/>
                      <a:r>
                        <a:rPr kumimoji="1" lang="ja-JP" altLang="en-US" sz="1200" dirty="0">
                          <a:solidFill>
                            <a:schemeClr val="tx1"/>
                          </a:solidFill>
                          <a:latin typeface="+mn-ea"/>
                          <a:ea typeface="+mn-ea"/>
                        </a:rPr>
                        <a:t>施設野菜</a:t>
                      </a:r>
                    </a:p>
                  </a:txBody>
                  <a:tcPr anchor="ctr"/>
                </a:tc>
                <a:tc>
                  <a:txBody>
                    <a:bodyPr/>
                    <a:lstStyle/>
                    <a:p>
                      <a:pPr algn="ctr"/>
                      <a:r>
                        <a:rPr kumimoji="1" lang="en-US" altLang="ja-JP" sz="1200" dirty="0">
                          <a:solidFill>
                            <a:schemeClr val="tx1"/>
                          </a:solidFill>
                          <a:latin typeface="+mn-ea"/>
                          <a:ea typeface="+mn-ea"/>
                        </a:rPr>
                        <a:t>5,700</a:t>
                      </a:r>
                      <a:r>
                        <a:rPr kumimoji="1" lang="ja-JP" altLang="en-US" sz="1200" dirty="0">
                          <a:solidFill>
                            <a:schemeClr val="tx1"/>
                          </a:solidFill>
                          <a:latin typeface="+mn-ea"/>
                          <a:ea typeface="+mn-ea"/>
                        </a:rPr>
                        <a:t>万円</a:t>
                      </a:r>
                      <a:endParaRPr kumimoji="1" lang="en-US" altLang="ja-JP" sz="1200" dirty="0">
                        <a:solidFill>
                          <a:schemeClr val="tx1"/>
                        </a:solidFill>
                        <a:latin typeface="+mn-ea"/>
                        <a:ea typeface="+mn-ea"/>
                      </a:endParaRPr>
                    </a:p>
                  </a:txBody>
                  <a:tcPr anchor="ctr"/>
                </a:tc>
                <a:tc>
                  <a:txBody>
                    <a:bodyPr/>
                    <a:lstStyle/>
                    <a:p>
                      <a:pPr algn="ctr"/>
                      <a:r>
                        <a:rPr kumimoji="1" lang="en-US" altLang="ja-JP" sz="1200" dirty="0">
                          <a:solidFill>
                            <a:schemeClr val="tx1"/>
                          </a:solidFill>
                          <a:latin typeface="+mn-ea"/>
                          <a:ea typeface="+mn-ea"/>
                        </a:rPr>
                        <a:t>538</a:t>
                      </a:r>
                      <a:r>
                        <a:rPr kumimoji="1" lang="ja-JP" altLang="en-US" sz="1200" dirty="0">
                          <a:solidFill>
                            <a:schemeClr val="tx1"/>
                          </a:solidFill>
                          <a:latin typeface="+mn-ea"/>
                          <a:ea typeface="+mn-ea"/>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反収アップ</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販路拡大</a:t>
                      </a:r>
                      <a:endParaRPr kumimoji="1" lang="en-US" altLang="ja-JP" sz="1200" b="0" u="none"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品質向上</a:t>
                      </a:r>
                      <a:endParaRPr kumimoji="1" lang="en-US" altLang="ja-JP" sz="1200" b="0" u="none" dirty="0">
                        <a:solidFill>
                          <a:schemeClr val="tx1"/>
                        </a:solidFill>
                        <a:latin typeface="+mn-ea"/>
                        <a:ea typeface="+mn-ea"/>
                      </a:endParaRPr>
                    </a:p>
                  </a:txBody>
                  <a:tcPr anchor="ctr"/>
                </a:tc>
                <a:tc>
                  <a:txBody>
                    <a:bodyPr/>
                    <a:lstStyle/>
                    <a:p>
                      <a:pPr algn="ctr" fontAlgn="ctr"/>
                      <a:r>
                        <a:rPr lang="ja-JP" altLang="en-US" sz="1200" b="0" i="0" u="none" strike="noStrike" dirty="0">
                          <a:solidFill>
                            <a:schemeClr val="tx1"/>
                          </a:solidFill>
                          <a:effectLst/>
                          <a:latin typeface="+mn-ea"/>
                          <a:ea typeface="+mn-ea"/>
                        </a:rPr>
                        <a:t>栽培技術指導（品質向上）</a:t>
                      </a:r>
                      <a:endParaRPr lang="ja-JP" altLang="en-US" sz="1200" b="0" i="0" u="none" strike="sngStrike" dirty="0">
                        <a:solidFill>
                          <a:schemeClr val="tx1"/>
                        </a:solidFill>
                        <a:effectLst/>
                        <a:highlight>
                          <a:srgbClr val="FFFF00"/>
                        </a:highlight>
                        <a:latin typeface="+mn-ea"/>
                        <a:ea typeface="+mn-ea"/>
                      </a:endParaRPr>
                    </a:p>
                  </a:txBody>
                  <a:tcPr marL="0" marR="0" marT="0" marB="0" anchor="ctr"/>
                </a:tc>
                <a:extLst>
                  <a:ext uri="{0D108BD9-81ED-4DB2-BD59-A6C34878D82A}">
                    <a16:rowId xmlns:a16="http://schemas.microsoft.com/office/drawing/2014/main" val="41781554"/>
                  </a:ext>
                </a:extLst>
              </a:tr>
              <a:tr h="450307">
                <a:tc>
                  <a:txBody>
                    <a:bodyPr/>
                    <a:lstStyle/>
                    <a:p>
                      <a:pPr algn="ctr" fontAlgn="ctr"/>
                      <a:r>
                        <a:rPr lang="en-US" altLang="ja-JP" sz="1200" b="0" i="0" u="none" strike="noStrike" dirty="0">
                          <a:solidFill>
                            <a:schemeClr val="tx1"/>
                          </a:solidFill>
                          <a:effectLst/>
                          <a:latin typeface="+mn-ea"/>
                          <a:ea typeface="+mn-ea"/>
                        </a:rPr>
                        <a:t>B</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果樹</a:t>
                      </a:r>
                    </a:p>
                  </a:txBody>
                  <a:tcPr marL="0" marR="0" marT="0" marB="0" anchor="ctr"/>
                </a:tc>
                <a:tc>
                  <a:txBody>
                    <a:bodyPr/>
                    <a:lstStyle/>
                    <a:p>
                      <a:pPr algn="ctr"/>
                      <a:r>
                        <a:rPr kumimoji="1" lang="en-US" altLang="ja-JP" sz="1200" dirty="0">
                          <a:solidFill>
                            <a:schemeClr val="tx1"/>
                          </a:solidFill>
                          <a:latin typeface="+mn-ea"/>
                          <a:ea typeface="+mn-ea"/>
                        </a:rPr>
                        <a:t>2,000</a:t>
                      </a:r>
                      <a:r>
                        <a:rPr kumimoji="1" lang="ja-JP" altLang="en-US" sz="1200" dirty="0">
                          <a:solidFill>
                            <a:schemeClr val="tx1"/>
                          </a:solidFill>
                          <a:latin typeface="+mn-ea"/>
                          <a:ea typeface="+mn-ea"/>
                        </a:rPr>
                        <a:t>万円</a:t>
                      </a:r>
                    </a:p>
                  </a:txBody>
                  <a:tcPr anchor="ctr"/>
                </a:tc>
                <a:tc>
                  <a:txBody>
                    <a:bodyPr/>
                    <a:lstStyle/>
                    <a:p>
                      <a:pPr algn="ctr"/>
                      <a:r>
                        <a:rPr kumimoji="1" lang="en-US" altLang="ja-JP" sz="1200" dirty="0">
                          <a:solidFill>
                            <a:schemeClr val="tx1"/>
                          </a:solidFill>
                          <a:latin typeface="+mn-ea"/>
                          <a:ea typeface="+mn-ea"/>
                        </a:rPr>
                        <a:t>233</a:t>
                      </a:r>
                      <a:r>
                        <a:rPr kumimoji="1" lang="ja-JP" altLang="en-US" sz="1200" dirty="0">
                          <a:solidFill>
                            <a:schemeClr val="tx1"/>
                          </a:solidFill>
                          <a:latin typeface="+mn-ea"/>
                          <a:ea typeface="+mn-ea"/>
                        </a:rPr>
                        <a:t>％</a:t>
                      </a:r>
                    </a:p>
                  </a:txBody>
                  <a:tcPr anchor="ctr"/>
                </a:tc>
                <a:tc>
                  <a:txBody>
                    <a:bodyPr/>
                    <a:lstStyle/>
                    <a:p>
                      <a:pPr algn="ctr"/>
                      <a:r>
                        <a:rPr kumimoji="1" lang="ja-JP" altLang="en-US" sz="1200" b="0" u="none" dirty="0">
                          <a:solidFill>
                            <a:schemeClr val="tx1"/>
                          </a:solidFill>
                          <a:latin typeface="+mn-ea"/>
                          <a:ea typeface="+mn-ea"/>
                        </a:rPr>
                        <a:t>単価アップ</a:t>
                      </a:r>
                      <a:endParaRPr kumimoji="1" lang="en-US" altLang="ja-JP" sz="1200" b="0" u="none" dirty="0">
                        <a:solidFill>
                          <a:schemeClr val="tx1"/>
                        </a:solidFill>
                        <a:latin typeface="+mn-ea"/>
                        <a:ea typeface="+mn-ea"/>
                      </a:endParaRPr>
                    </a:p>
                  </a:txBody>
                  <a:tcPr anchor="ctr"/>
                </a:tc>
                <a:tc>
                  <a:txBody>
                    <a:bodyPr/>
                    <a:lstStyle/>
                    <a:p>
                      <a:pPr algn="ctr"/>
                      <a:r>
                        <a:rPr kumimoji="1" lang="ja-JP" altLang="en-US" sz="1200" b="0" u="none" dirty="0">
                          <a:solidFill>
                            <a:schemeClr val="tx1"/>
                          </a:solidFill>
                          <a:latin typeface="+mn-ea"/>
                          <a:ea typeface="+mn-ea"/>
                        </a:rPr>
                        <a:t>ブランド化</a:t>
                      </a:r>
                      <a:endParaRPr kumimoji="1" lang="en-US" altLang="ja-JP" sz="1200" b="0" u="none" dirty="0">
                        <a:solidFill>
                          <a:schemeClr val="tx1"/>
                        </a:solidFill>
                        <a:latin typeface="+mn-ea"/>
                        <a:ea typeface="+mn-ea"/>
                      </a:endParaRPr>
                    </a:p>
                    <a:p>
                      <a:pPr algn="ctr"/>
                      <a:r>
                        <a:rPr kumimoji="1" lang="ja-JP" altLang="en-US" sz="1200" b="0" u="none" dirty="0">
                          <a:solidFill>
                            <a:schemeClr val="tx1"/>
                          </a:solidFill>
                          <a:latin typeface="+mn-ea"/>
                          <a:ea typeface="+mn-ea"/>
                        </a:rPr>
                        <a:t>品質向上</a:t>
                      </a:r>
                      <a:endParaRPr kumimoji="1" lang="en-US" altLang="ja-JP" sz="1200" b="0" u="none" dirty="0">
                        <a:solidFill>
                          <a:schemeClr val="tx1"/>
                        </a:solidFill>
                        <a:latin typeface="+mn-ea"/>
                        <a:ea typeface="+mn-ea"/>
                      </a:endParaRPr>
                    </a:p>
                  </a:txBody>
                  <a:tcPr anchor="ctr"/>
                </a:tc>
                <a:tc>
                  <a:txBody>
                    <a:bodyPr/>
                    <a:lstStyle/>
                    <a:p>
                      <a:pPr algn="ctr" fontAlgn="ctr"/>
                      <a:r>
                        <a:rPr lang="ja-JP" altLang="en-US" sz="1200" b="0" i="0" u="none" strike="noStrike" dirty="0">
                          <a:solidFill>
                            <a:schemeClr val="tx1"/>
                          </a:solidFill>
                          <a:effectLst/>
                          <a:latin typeface="+mn-ea"/>
                          <a:ea typeface="+mn-ea"/>
                        </a:rPr>
                        <a:t>コンサル事業（ブランド化）</a:t>
                      </a:r>
                      <a:endParaRPr lang="en-US" altLang="ja-JP" sz="1200" b="0" i="0" u="none" strike="noStrike" dirty="0">
                        <a:solidFill>
                          <a:schemeClr val="tx1"/>
                        </a:solidFill>
                        <a:effectLst/>
                        <a:latin typeface="+mn-ea"/>
                        <a:ea typeface="+mn-ea"/>
                      </a:endParaRPr>
                    </a:p>
                    <a:p>
                      <a:pPr algn="ctr" fontAlgn="ctr"/>
                      <a:r>
                        <a:rPr lang="ja-JP" altLang="en-US" sz="1200" b="0" i="0" u="none" strike="noStrike" dirty="0">
                          <a:solidFill>
                            <a:schemeClr val="tx1"/>
                          </a:solidFill>
                          <a:effectLst/>
                          <a:latin typeface="+mn-ea"/>
                          <a:ea typeface="+mn-ea"/>
                        </a:rPr>
                        <a:t>栽培技術指導（品質向上）</a:t>
                      </a:r>
                      <a:endParaRPr lang="en-US" altLang="ja-JP" sz="1200" b="0" i="0" u="none" strike="noStrike" dirty="0">
                        <a:solidFill>
                          <a:schemeClr val="tx1"/>
                        </a:solidFill>
                        <a:effectLst/>
                        <a:latin typeface="+mn-ea"/>
                        <a:ea typeface="+mn-ea"/>
                      </a:endParaRPr>
                    </a:p>
                  </a:txBody>
                  <a:tcPr marL="0" marR="0" marT="0" marB="0" anchor="ctr"/>
                </a:tc>
                <a:extLst>
                  <a:ext uri="{0D108BD9-81ED-4DB2-BD59-A6C34878D82A}">
                    <a16:rowId xmlns:a16="http://schemas.microsoft.com/office/drawing/2014/main" val="944917401"/>
                  </a:ext>
                </a:extLst>
              </a:tr>
              <a:tr h="450307">
                <a:tc>
                  <a:txBody>
                    <a:bodyPr/>
                    <a:lstStyle/>
                    <a:p>
                      <a:pPr algn="ctr" fontAlgn="ctr"/>
                      <a:r>
                        <a:rPr lang="en-US" altLang="ja-JP" sz="1200" b="0" i="0" u="none" strike="noStrike" dirty="0">
                          <a:solidFill>
                            <a:schemeClr val="tx1"/>
                          </a:solidFill>
                          <a:effectLst/>
                          <a:latin typeface="+mn-ea"/>
                          <a:ea typeface="+mn-ea"/>
                        </a:rPr>
                        <a:t>C</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露地野菜</a:t>
                      </a:r>
                    </a:p>
                  </a:txBody>
                  <a:tcPr marL="0" marR="0" marT="0" marB="0" anchor="ctr"/>
                </a:tc>
                <a:tc>
                  <a:txBody>
                    <a:bodyPr/>
                    <a:lstStyle/>
                    <a:p>
                      <a:pPr algn="ctr"/>
                      <a:r>
                        <a:rPr kumimoji="1" lang="en-US" altLang="ja-JP" sz="1200" dirty="0">
                          <a:solidFill>
                            <a:schemeClr val="tx1"/>
                          </a:solidFill>
                          <a:latin typeface="+mn-ea"/>
                          <a:ea typeface="+mn-ea"/>
                        </a:rPr>
                        <a:t>1,300</a:t>
                      </a:r>
                      <a:r>
                        <a:rPr kumimoji="1" lang="ja-JP" altLang="en-US" sz="1200" dirty="0">
                          <a:solidFill>
                            <a:schemeClr val="tx1"/>
                          </a:solidFill>
                          <a:latin typeface="+mn-ea"/>
                          <a:ea typeface="+mn-ea"/>
                        </a:rPr>
                        <a:t>万円</a:t>
                      </a:r>
                      <a:endParaRPr kumimoji="1" lang="en-US" altLang="ja-JP" sz="1200" dirty="0">
                        <a:solidFill>
                          <a:schemeClr val="tx1"/>
                        </a:solidFill>
                        <a:latin typeface="+mn-ea"/>
                        <a:ea typeface="+mn-ea"/>
                      </a:endParaRPr>
                    </a:p>
                  </a:txBody>
                  <a:tcPr anchor="ctr"/>
                </a:tc>
                <a:tc>
                  <a:txBody>
                    <a:bodyPr/>
                    <a:lstStyle/>
                    <a:p>
                      <a:pPr algn="ctr"/>
                      <a:r>
                        <a:rPr kumimoji="1" lang="en-US" altLang="ja-JP" sz="1200" dirty="0">
                          <a:solidFill>
                            <a:schemeClr val="tx1"/>
                          </a:solidFill>
                          <a:latin typeface="+mn-ea"/>
                          <a:ea typeface="+mn-ea"/>
                        </a:rPr>
                        <a:t>208</a:t>
                      </a:r>
                      <a:r>
                        <a:rPr kumimoji="1" lang="ja-JP" altLang="en-US" sz="1200" dirty="0">
                          <a:solidFill>
                            <a:schemeClr val="tx1"/>
                          </a:solidFill>
                          <a:latin typeface="+mn-ea"/>
                          <a:ea typeface="+mn-ea"/>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人材確保</a:t>
                      </a:r>
                      <a:endParaRPr kumimoji="1" lang="en-US" altLang="ja-JP" sz="1200" b="0" u="none" dirty="0">
                        <a:solidFill>
                          <a:schemeClr val="tx1"/>
                        </a:solidFill>
                        <a:latin typeface="+mn-ea"/>
                        <a:ea typeface="+mn-ea"/>
                      </a:endParaRPr>
                    </a:p>
                  </a:txBody>
                  <a:tcPr anchor="ctr"/>
                </a:tc>
                <a:tc>
                  <a:txBody>
                    <a:bodyPr/>
                    <a:lstStyle/>
                    <a:p>
                      <a:pPr algn="ctr" fontAlgn="ct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栽培技術指導（人材育成）</a:t>
                      </a:r>
                    </a:p>
                  </a:txBody>
                  <a:tcPr marL="0" marR="0" marT="0" marB="0" anchor="ctr"/>
                </a:tc>
                <a:extLst>
                  <a:ext uri="{0D108BD9-81ED-4DB2-BD59-A6C34878D82A}">
                    <a16:rowId xmlns:a16="http://schemas.microsoft.com/office/drawing/2014/main" val="2298305945"/>
                  </a:ext>
                </a:extLst>
              </a:tr>
              <a:tr h="450307">
                <a:tc>
                  <a:txBody>
                    <a:bodyPr/>
                    <a:lstStyle/>
                    <a:p>
                      <a:pPr algn="ctr" fontAlgn="ctr"/>
                      <a:r>
                        <a:rPr lang="en-US" altLang="ja-JP" sz="1200" b="0" i="0" u="none" strike="noStrike" dirty="0">
                          <a:solidFill>
                            <a:schemeClr val="tx1"/>
                          </a:solidFill>
                          <a:effectLst/>
                          <a:latin typeface="+mn-ea"/>
                          <a:ea typeface="+mn-ea"/>
                        </a:rPr>
                        <a:t>D</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果樹</a:t>
                      </a:r>
                    </a:p>
                  </a:txBody>
                  <a:tcPr marL="0" marR="0" marT="0" marB="0" anchor="ctr"/>
                </a:tc>
                <a:tc>
                  <a:txBody>
                    <a:bodyPr/>
                    <a:lstStyle/>
                    <a:p>
                      <a:pPr algn="ctr"/>
                      <a:r>
                        <a:rPr kumimoji="1" lang="en-US" altLang="ja-JP" sz="1200" dirty="0">
                          <a:solidFill>
                            <a:schemeClr val="tx1"/>
                          </a:solidFill>
                          <a:latin typeface="+mn-ea"/>
                          <a:ea typeface="+mn-ea"/>
                        </a:rPr>
                        <a:t>1,500</a:t>
                      </a:r>
                      <a:r>
                        <a:rPr kumimoji="1" lang="ja-JP" altLang="en-US" sz="1200" dirty="0">
                          <a:solidFill>
                            <a:schemeClr val="tx1"/>
                          </a:solidFill>
                          <a:latin typeface="+mn-ea"/>
                          <a:ea typeface="+mn-ea"/>
                        </a:rPr>
                        <a:t>万円</a:t>
                      </a:r>
                    </a:p>
                  </a:txBody>
                  <a:tcPr anchor="ctr"/>
                </a:tc>
                <a:tc>
                  <a:txBody>
                    <a:bodyPr/>
                    <a:lstStyle/>
                    <a:p>
                      <a:pPr algn="ctr" fontAlgn="ctr"/>
                      <a:r>
                        <a:rPr lang="en-US" altLang="ja-JP" sz="1200" b="0" i="0" u="none" strike="noStrike" dirty="0">
                          <a:solidFill>
                            <a:schemeClr val="tx1"/>
                          </a:solidFill>
                          <a:effectLst/>
                          <a:latin typeface="+mn-ea"/>
                          <a:ea typeface="+mn-ea"/>
                        </a:rPr>
                        <a:t>200</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p>
                      <a:pPr algn="ctr"/>
                      <a:r>
                        <a:rPr kumimoji="1" lang="ja-JP" altLang="en-US" sz="1200" b="0" u="none" dirty="0">
                          <a:solidFill>
                            <a:schemeClr val="tx1"/>
                          </a:solidFill>
                          <a:latin typeface="+mn-ea"/>
                          <a:ea typeface="+mn-ea"/>
                        </a:rPr>
                        <a:t>単価アップ</a:t>
                      </a:r>
                    </a:p>
                  </a:txBody>
                  <a:tcPr anchor="ctr"/>
                </a:tc>
                <a:tc>
                  <a:txBody>
                    <a:bodyPr/>
                    <a:lstStyle/>
                    <a:p>
                      <a:pPr algn="ctr"/>
                      <a:r>
                        <a:rPr kumimoji="1" lang="ja-JP" altLang="en-US" sz="1200" b="0" u="none" dirty="0">
                          <a:solidFill>
                            <a:schemeClr val="tx1"/>
                          </a:solidFill>
                          <a:latin typeface="+mn-ea"/>
                          <a:ea typeface="+mn-ea"/>
                        </a:rPr>
                        <a:t>省力化</a:t>
                      </a:r>
                      <a:endParaRPr kumimoji="1" lang="en-US" altLang="ja-JP" sz="1200" b="0" u="none" dirty="0">
                        <a:solidFill>
                          <a:schemeClr val="tx1"/>
                        </a:solidFill>
                        <a:latin typeface="+mn-ea"/>
                        <a:ea typeface="+mn-ea"/>
                      </a:endParaRPr>
                    </a:p>
                    <a:p>
                      <a:pPr algn="ctr"/>
                      <a:r>
                        <a:rPr kumimoji="1" lang="ja-JP" altLang="en-US" sz="1200" b="0" u="none" dirty="0">
                          <a:solidFill>
                            <a:schemeClr val="tx1"/>
                          </a:solidFill>
                          <a:latin typeface="+mn-ea"/>
                          <a:ea typeface="+mn-ea"/>
                        </a:rPr>
                        <a:t>販路開拓</a:t>
                      </a:r>
                    </a:p>
                  </a:txBody>
                  <a:tcPr anchor="ctr"/>
                </a:tc>
                <a:tc>
                  <a:txBody>
                    <a:bodyPr/>
                    <a:lstStyle/>
                    <a:p>
                      <a:pPr algn="ctr" fontAlgn="ctr"/>
                      <a:r>
                        <a:rPr lang="ja-JP" altLang="en-US" sz="1200" b="0" i="0" u="none" strike="noStrike" dirty="0">
                          <a:solidFill>
                            <a:schemeClr val="tx1"/>
                          </a:solidFill>
                          <a:effectLst/>
                          <a:latin typeface="+mn-ea"/>
                          <a:ea typeface="+mn-ea"/>
                        </a:rPr>
                        <a:t>府単独</a:t>
                      </a: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事業</a:t>
                      </a:r>
                      <a:r>
                        <a:rPr lang="ja-JP" altLang="en-US" sz="1200" b="0" i="0" u="none" strike="noStrike" dirty="0">
                          <a:solidFill>
                            <a:schemeClr val="tx1"/>
                          </a:solidFill>
                          <a:effectLst/>
                          <a:latin typeface="+mn-ea"/>
                          <a:ea typeface="+mn-ea"/>
                        </a:rPr>
                        <a:t>支援</a:t>
                      </a:r>
                      <a:r>
                        <a:rPr lang="zh-TW" altLang="en-US" sz="1200" b="0" i="0" u="none" strike="noStrike" dirty="0">
                          <a:solidFill>
                            <a:schemeClr val="tx1"/>
                          </a:solidFill>
                          <a:effectLst/>
                          <a:latin typeface="+mn-ea"/>
                          <a:ea typeface="+mn-ea"/>
                        </a:rPr>
                        <a:t>（</a:t>
                      </a:r>
                      <a:r>
                        <a:rPr lang="ja-JP" altLang="en-US" sz="1200" b="0" i="0" u="none" strike="noStrike" dirty="0">
                          <a:solidFill>
                            <a:schemeClr val="tx1"/>
                          </a:solidFill>
                          <a:effectLst/>
                          <a:latin typeface="+mn-ea"/>
                          <a:ea typeface="+mn-ea"/>
                        </a:rPr>
                        <a:t>スマート機器導入</a:t>
                      </a:r>
                      <a:r>
                        <a:rPr lang="zh-TW" altLang="en-US" sz="1200" b="0" i="0" u="none" strike="noStrike" dirty="0">
                          <a:solidFill>
                            <a:schemeClr val="tx1"/>
                          </a:solidFill>
                          <a:effectLst/>
                          <a:latin typeface="+mn-ea"/>
                          <a:ea typeface="+mn-ea"/>
                        </a:rPr>
                        <a:t>）</a:t>
                      </a:r>
                    </a:p>
                    <a:p>
                      <a:pPr algn="ctr" fontAlgn="ct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栽培技術指導</a:t>
                      </a:r>
                    </a:p>
                  </a:txBody>
                  <a:tcPr marL="0" marR="0" marT="0" marB="0" anchor="ctr"/>
                </a:tc>
                <a:extLst>
                  <a:ext uri="{0D108BD9-81ED-4DB2-BD59-A6C34878D82A}">
                    <a16:rowId xmlns:a16="http://schemas.microsoft.com/office/drawing/2014/main" val="3850903221"/>
                  </a:ext>
                </a:extLst>
              </a:tr>
              <a:tr h="450307">
                <a:tc>
                  <a:txBody>
                    <a:bodyPr/>
                    <a:lstStyle/>
                    <a:p>
                      <a:pPr algn="ctr" fontAlgn="ctr"/>
                      <a:r>
                        <a:rPr lang="en-US" altLang="ja-JP" sz="1200" b="0" i="0" u="none" strike="noStrike" dirty="0">
                          <a:solidFill>
                            <a:schemeClr val="tx1"/>
                          </a:solidFill>
                          <a:effectLst/>
                          <a:latin typeface="+mn-ea"/>
                          <a:ea typeface="+mn-ea"/>
                        </a:rPr>
                        <a:t>E</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果樹</a:t>
                      </a: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1,000</a:t>
                      </a:r>
                      <a:r>
                        <a:rPr lang="ja-JP" altLang="en-US" sz="1200" b="0" i="0" u="none" strike="noStrike" dirty="0">
                          <a:solidFill>
                            <a:schemeClr val="tx1"/>
                          </a:solidFill>
                          <a:effectLst/>
                          <a:latin typeface="+mn-ea"/>
                          <a:ea typeface="+mn-ea"/>
                        </a:rPr>
                        <a:t>万円</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200</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p>
                      <a:pPr algn="ctr"/>
                      <a:r>
                        <a:rPr kumimoji="1" lang="ja-JP" altLang="en-US" sz="1200" b="0" u="none" dirty="0">
                          <a:solidFill>
                            <a:schemeClr val="tx1"/>
                          </a:solidFill>
                          <a:latin typeface="+mn-ea"/>
                          <a:ea typeface="+mn-ea"/>
                        </a:rPr>
                        <a:t>単価アップ</a:t>
                      </a:r>
                    </a:p>
                  </a:txBody>
                  <a:tcPr anchor="ctr"/>
                </a:tc>
                <a:tc>
                  <a:txBody>
                    <a:bodyPr/>
                    <a:lstStyle/>
                    <a:p>
                      <a:pPr algn="ctr"/>
                      <a:r>
                        <a:rPr kumimoji="1" lang="ja-JP" altLang="en-US" sz="1200" b="0" u="none" dirty="0">
                          <a:solidFill>
                            <a:schemeClr val="tx1"/>
                          </a:solidFill>
                          <a:latin typeface="+mn-ea"/>
                          <a:ea typeface="+mn-ea"/>
                        </a:rPr>
                        <a:t>省力化</a:t>
                      </a:r>
                      <a:endParaRPr kumimoji="1" lang="en-US" altLang="ja-JP" sz="1200" b="0" u="none" dirty="0">
                        <a:solidFill>
                          <a:schemeClr val="tx1"/>
                        </a:solidFill>
                        <a:latin typeface="+mn-ea"/>
                        <a:ea typeface="+mn-ea"/>
                      </a:endParaRPr>
                    </a:p>
                    <a:p>
                      <a:pPr algn="ctr"/>
                      <a:r>
                        <a:rPr kumimoji="1" lang="ja-JP" altLang="en-US" sz="1200" b="0" u="none" dirty="0">
                          <a:solidFill>
                            <a:schemeClr val="tx1"/>
                          </a:solidFill>
                          <a:latin typeface="+mn-ea"/>
                          <a:ea typeface="+mn-ea"/>
                        </a:rPr>
                        <a:t>販路開拓</a:t>
                      </a:r>
                    </a:p>
                  </a:txBody>
                  <a:tcPr anchor="ctr"/>
                </a:tc>
                <a:tc>
                  <a:txBody>
                    <a:bodyPr/>
                    <a:lstStyle/>
                    <a:p>
                      <a:pPr algn="ctr" fontAlgn="ctr"/>
                      <a:r>
                        <a:rPr lang="ja-JP" altLang="en-US" sz="1200" b="0" i="0" u="none" strike="noStrike" dirty="0">
                          <a:solidFill>
                            <a:schemeClr val="tx1"/>
                          </a:solidFill>
                          <a:effectLst/>
                          <a:latin typeface="+mn-ea"/>
                          <a:ea typeface="+mn-ea"/>
                        </a:rPr>
                        <a:t>府単独</a:t>
                      </a: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事業</a:t>
                      </a:r>
                      <a:r>
                        <a:rPr lang="ja-JP"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支</a:t>
                      </a:r>
                      <a:r>
                        <a:rPr lang="ja-JP" altLang="en-US" sz="1200" b="0" i="0" u="none" strike="noStrike" dirty="0">
                          <a:solidFill>
                            <a:schemeClr val="tx1"/>
                          </a:solidFill>
                          <a:effectLst/>
                          <a:latin typeface="+mn-ea"/>
                          <a:ea typeface="+mn-ea"/>
                        </a:rPr>
                        <a:t>援</a:t>
                      </a:r>
                      <a:r>
                        <a:rPr lang="zh-TW" altLang="en-US" sz="1200" b="0" i="0" u="none" strike="noStrike" dirty="0">
                          <a:solidFill>
                            <a:schemeClr val="tx1"/>
                          </a:solidFill>
                          <a:effectLst/>
                          <a:latin typeface="+mn-ea"/>
                          <a:ea typeface="+mn-ea"/>
                        </a:rPr>
                        <a:t>（</a:t>
                      </a:r>
                      <a:r>
                        <a:rPr lang="ja-JP" altLang="en-US" sz="1200" b="0" i="0" u="none" strike="noStrike" dirty="0">
                          <a:solidFill>
                            <a:schemeClr val="tx1"/>
                          </a:solidFill>
                          <a:effectLst/>
                          <a:latin typeface="+mn-ea"/>
                          <a:ea typeface="+mn-ea"/>
                        </a:rPr>
                        <a:t>スマート機器導入</a:t>
                      </a:r>
                      <a:r>
                        <a:rPr lang="zh-TW" altLang="en-US" sz="1200" b="0" i="0" u="none" strike="noStrike" dirty="0">
                          <a:solidFill>
                            <a:schemeClr val="tx1"/>
                          </a:solidFill>
                          <a:effectLst/>
                          <a:latin typeface="+mn-ea"/>
                          <a:ea typeface="+mn-ea"/>
                        </a:rPr>
                        <a:t>）</a:t>
                      </a:r>
                    </a:p>
                    <a:p>
                      <a:pPr algn="ctr" fontAlgn="ct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栽培技術指導</a:t>
                      </a:r>
                    </a:p>
                  </a:txBody>
                  <a:tcPr marL="0" marR="0" marT="0" marB="0" anchor="ctr"/>
                </a:tc>
                <a:extLst>
                  <a:ext uri="{0D108BD9-81ED-4DB2-BD59-A6C34878D82A}">
                    <a16:rowId xmlns:a16="http://schemas.microsoft.com/office/drawing/2014/main" val="1392838948"/>
                  </a:ext>
                </a:extLst>
              </a:tr>
              <a:tr h="537689">
                <a:tc>
                  <a:txBody>
                    <a:bodyPr/>
                    <a:lstStyle/>
                    <a:p>
                      <a:pPr algn="ctr" fontAlgn="ctr"/>
                      <a:r>
                        <a:rPr lang="en-US" altLang="ja-JP" sz="1200" b="0" i="0" u="none" strike="noStrike" dirty="0">
                          <a:solidFill>
                            <a:schemeClr val="tx1"/>
                          </a:solidFill>
                          <a:effectLst/>
                          <a:latin typeface="+mn-ea"/>
                          <a:ea typeface="+mn-ea"/>
                        </a:rPr>
                        <a:t>F</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施設野菜、露地野菜</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3,000</a:t>
                      </a:r>
                      <a:r>
                        <a:rPr lang="ja-JP" altLang="en-US" sz="1200" b="0" i="0" u="none" strike="noStrike" dirty="0">
                          <a:solidFill>
                            <a:schemeClr val="tx1"/>
                          </a:solidFill>
                          <a:effectLst/>
                          <a:latin typeface="+mn-ea"/>
                          <a:ea typeface="+mn-ea"/>
                        </a:rPr>
                        <a:t>万円</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a:r>
                        <a:rPr kumimoji="1" lang="en-US" altLang="ja-JP" sz="1200" dirty="0">
                          <a:solidFill>
                            <a:schemeClr val="tx1"/>
                          </a:solidFill>
                          <a:latin typeface="+mn-ea"/>
                          <a:ea typeface="+mn-ea"/>
                        </a:rPr>
                        <a:t>200</a:t>
                      </a:r>
                      <a:r>
                        <a:rPr kumimoji="1" lang="ja-JP" altLang="en-US" sz="1200" dirty="0">
                          <a:solidFill>
                            <a:schemeClr val="tx1"/>
                          </a:solidFill>
                          <a:latin typeface="+mn-ea"/>
                          <a:ea typeface="+mn-ea"/>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反収アップ</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人材確保</a:t>
                      </a:r>
                      <a:endParaRPr kumimoji="1" lang="en-US" altLang="ja-JP" sz="1200" b="0" u="none"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収量向上</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n-ea"/>
                          <a:ea typeface="+mn-ea"/>
                        </a:rPr>
                        <a:t>栽培技術指導（</a:t>
                      </a:r>
                      <a:r>
                        <a:rPr kumimoji="1" lang="ja-JP" altLang="en-US" sz="1200" b="0" u="none" dirty="0">
                          <a:solidFill>
                            <a:schemeClr val="tx1"/>
                          </a:solidFill>
                          <a:latin typeface="+mn-ea"/>
                          <a:ea typeface="+mn-ea"/>
                        </a:rPr>
                        <a:t>収量向上</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p>
                      <a:pPr algn="ctr" fontAlgn="ctr"/>
                      <a:r>
                        <a:rPr lang="ja-JP" altLang="en-US" sz="1200" b="0" i="0" u="none" strike="noStrike" dirty="0">
                          <a:solidFill>
                            <a:schemeClr val="tx1"/>
                          </a:solidFill>
                          <a:effectLst/>
                          <a:latin typeface="+mn-ea"/>
                          <a:ea typeface="+mn-ea"/>
                        </a:rPr>
                        <a:t>販路拡大支援</a:t>
                      </a:r>
                      <a:endParaRPr lang="en-US" altLang="ja-JP" sz="1200" b="0" i="0" u="none" strike="noStrike" dirty="0">
                        <a:solidFill>
                          <a:schemeClr val="tx1"/>
                        </a:solidFill>
                        <a:effectLst/>
                        <a:latin typeface="+mn-ea"/>
                        <a:ea typeface="+mn-ea"/>
                      </a:endParaRPr>
                    </a:p>
                    <a:p>
                      <a:pPr algn="ctr" fontAlgn="ctr"/>
                      <a:r>
                        <a:rPr lang="ja-JP" altLang="en-US" sz="1200" b="0" i="0" u="none" strike="noStrike" dirty="0">
                          <a:solidFill>
                            <a:schemeClr val="tx1"/>
                          </a:solidFill>
                          <a:effectLst/>
                          <a:latin typeface="+mn-ea"/>
                          <a:ea typeface="+mn-ea"/>
                        </a:rPr>
                        <a:t>（トップセールス農業経営セミナー）</a:t>
                      </a:r>
                    </a:p>
                  </a:txBody>
                  <a:tcPr marL="0" marR="0" marT="0" marB="0" anchor="ctr"/>
                </a:tc>
                <a:extLst>
                  <a:ext uri="{0D108BD9-81ED-4DB2-BD59-A6C34878D82A}">
                    <a16:rowId xmlns:a16="http://schemas.microsoft.com/office/drawing/2014/main" val="3117016675"/>
                  </a:ext>
                </a:extLst>
              </a:tr>
              <a:tr h="450307">
                <a:tc>
                  <a:txBody>
                    <a:bodyPr/>
                    <a:lstStyle/>
                    <a:p>
                      <a:pPr algn="ctr" fontAlgn="ctr"/>
                      <a:r>
                        <a:rPr lang="en-US" altLang="ja-JP" sz="1200" b="0" i="0" u="none" strike="noStrike" dirty="0">
                          <a:solidFill>
                            <a:schemeClr val="tx1"/>
                          </a:solidFill>
                          <a:effectLst/>
                          <a:latin typeface="+mn-ea"/>
                          <a:ea typeface="+mn-ea"/>
                        </a:rPr>
                        <a:t>G</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作業受託</a:t>
                      </a:r>
                    </a:p>
                  </a:txBody>
                  <a:tcPr marL="0" marR="0" marT="0" marB="0" anchor="ctr"/>
                </a:tc>
                <a:tc>
                  <a:txBody>
                    <a:bodyPr/>
                    <a:lstStyle/>
                    <a:p>
                      <a:pPr algn="ctr"/>
                      <a:r>
                        <a:rPr kumimoji="1" lang="en-US" altLang="ja-JP" sz="1200" dirty="0">
                          <a:solidFill>
                            <a:schemeClr val="tx1"/>
                          </a:solidFill>
                          <a:latin typeface="+mn-ea"/>
                          <a:ea typeface="+mn-ea"/>
                        </a:rPr>
                        <a:t>7,311</a:t>
                      </a:r>
                      <a:r>
                        <a:rPr kumimoji="1" lang="ja-JP" altLang="en-US" sz="1200" dirty="0">
                          <a:solidFill>
                            <a:schemeClr val="tx1"/>
                          </a:solidFill>
                          <a:latin typeface="+mn-ea"/>
                          <a:ea typeface="+mn-ea"/>
                        </a:rPr>
                        <a:t>万円</a:t>
                      </a:r>
                    </a:p>
                  </a:txBody>
                  <a:tcPr anchor="ctr"/>
                </a:tc>
                <a:tc>
                  <a:txBody>
                    <a:bodyPr/>
                    <a:lstStyle/>
                    <a:p>
                      <a:pPr algn="ctr"/>
                      <a:r>
                        <a:rPr kumimoji="1" lang="en-US" altLang="ja-JP" sz="1200" dirty="0">
                          <a:solidFill>
                            <a:schemeClr val="tx1"/>
                          </a:solidFill>
                          <a:latin typeface="+mn-ea"/>
                          <a:ea typeface="+mn-ea"/>
                        </a:rPr>
                        <a:t>195</a:t>
                      </a:r>
                      <a:r>
                        <a:rPr kumimoji="1" lang="ja-JP" altLang="en-US" sz="1200" dirty="0">
                          <a:solidFill>
                            <a:schemeClr val="tx1"/>
                          </a:solidFill>
                          <a:latin typeface="+mn-ea"/>
                          <a:ea typeface="+mn-ea"/>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n-ea"/>
                          <a:ea typeface="+mn-ea"/>
                        </a:rPr>
                        <a:t>規模拡大</a:t>
                      </a:r>
                      <a:endParaRPr kumimoji="1" lang="en-US" altLang="ja-JP" sz="1200" b="1" u="sng"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人材確保</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有利販売</a:t>
                      </a:r>
                      <a:endParaRPr kumimoji="1" lang="en-US" altLang="ja-JP" sz="1200" b="0" u="none" dirty="0">
                        <a:solidFill>
                          <a:schemeClr val="tx1"/>
                        </a:solidFill>
                        <a:latin typeface="+mn-ea"/>
                        <a:ea typeface="+mn-ea"/>
                      </a:endParaRPr>
                    </a:p>
                  </a:txBody>
                  <a:tcPr anchor="ctr"/>
                </a:tc>
                <a:tc>
                  <a:txBody>
                    <a:bodyPr/>
                    <a:lstStyle/>
                    <a:p>
                      <a:pPr algn="ctr" fontAlgn="ctr"/>
                      <a:r>
                        <a:rPr lang="ja-JP" altLang="en-US" sz="1200" b="0" i="0" u="none" strike="noStrike" dirty="0">
                          <a:solidFill>
                            <a:schemeClr val="tx1"/>
                          </a:solidFill>
                          <a:effectLst/>
                          <a:latin typeface="+mn-ea"/>
                          <a:ea typeface="+mn-ea"/>
                        </a:rPr>
                        <a:t>事業展開支援</a:t>
                      </a:r>
                    </a:p>
                  </a:txBody>
                  <a:tcPr marL="0" marR="0" marT="0" marB="0" anchor="ctr"/>
                </a:tc>
                <a:extLst>
                  <a:ext uri="{0D108BD9-81ED-4DB2-BD59-A6C34878D82A}">
                    <a16:rowId xmlns:a16="http://schemas.microsoft.com/office/drawing/2014/main" val="2295635397"/>
                  </a:ext>
                </a:extLst>
              </a:tr>
              <a:tr h="450307">
                <a:tc>
                  <a:txBody>
                    <a:bodyPr/>
                    <a:lstStyle/>
                    <a:p>
                      <a:pPr algn="ctr" fontAlgn="ctr"/>
                      <a:r>
                        <a:rPr lang="en-US" altLang="ja-JP" sz="1200" b="0" i="0" u="none" strike="noStrike" dirty="0">
                          <a:solidFill>
                            <a:schemeClr val="tx1"/>
                          </a:solidFill>
                          <a:effectLst/>
                          <a:latin typeface="+mn-ea"/>
                          <a:ea typeface="+mn-ea"/>
                        </a:rPr>
                        <a:t>H</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露地野菜＋水稲</a:t>
                      </a: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1,009</a:t>
                      </a:r>
                      <a:r>
                        <a:rPr lang="ja-JP" altLang="en-US" sz="1200" b="0" i="0" u="none" strike="noStrike" dirty="0">
                          <a:solidFill>
                            <a:schemeClr val="tx1"/>
                          </a:solidFill>
                          <a:effectLst/>
                          <a:latin typeface="+mn-ea"/>
                          <a:ea typeface="+mn-ea"/>
                        </a:rPr>
                        <a:t>万円</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172</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n-ea"/>
                          <a:ea typeface="+mn-ea"/>
                        </a:rPr>
                        <a:t>規模拡大</a:t>
                      </a:r>
                      <a:endParaRPr kumimoji="1" lang="en-US" altLang="ja-JP" sz="1200" b="0" u="none"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反収アップ</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有利販売</a:t>
                      </a:r>
                      <a:endParaRPr kumimoji="1" lang="en-US" altLang="ja-JP" sz="1200" b="0" u="none"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生産技術向上</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n-ea"/>
                          <a:ea typeface="+mn-ea"/>
                        </a:rPr>
                        <a:t>コンサル事業（規模拡大、集客力向上）</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n-ea"/>
                          <a:ea typeface="+mn-ea"/>
                        </a:rPr>
                        <a:t>栽培技術指導（</a:t>
                      </a:r>
                      <a:r>
                        <a:rPr kumimoji="1" lang="ja-JP" altLang="en-US" sz="1200" b="0" u="none" dirty="0">
                          <a:solidFill>
                            <a:schemeClr val="tx1"/>
                          </a:solidFill>
                          <a:latin typeface="+mn-ea"/>
                          <a:ea typeface="+mn-ea"/>
                        </a:rPr>
                        <a:t>生産技術向上</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extLst>
                  <a:ext uri="{0D108BD9-81ED-4DB2-BD59-A6C34878D82A}">
                    <a16:rowId xmlns:a16="http://schemas.microsoft.com/office/drawing/2014/main" val="2296459101"/>
                  </a:ext>
                </a:extLst>
              </a:tr>
              <a:tr h="450307">
                <a:tc>
                  <a:txBody>
                    <a:bodyPr/>
                    <a:lstStyle/>
                    <a:p>
                      <a:pPr algn="ctr" fontAlgn="ctr"/>
                      <a:r>
                        <a:rPr lang="en-US" altLang="ja-JP" sz="1200" b="0" i="0" u="none" strike="noStrike" dirty="0">
                          <a:solidFill>
                            <a:schemeClr val="tx1"/>
                          </a:solidFill>
                          <a:effectLst/>
                          <a:latin typeface="+mn-ea"/>
                          <a:ea typeface="+mn-ea"/>
                        </a:rPr>
                        <a:t>I</a:t>
                      </a:r>
                      <a:endParaRPr lang="ja-JP" altLang="en-US" sz="1200" b="0" i="0" u="none" strike="noStrike" dirty="0">
                        <a:solidFill>
                          <a:schemeClr val="tx1"/>
                        </a:solidFill>
                        <a:effectLst/>
                        <a:latin typeface="+mn-ea"/>
                        <a:ea typeface="+mn-ea"/>
                      </a:endParaRPr>
                    </a:p>
                  </a:txBody>
                  <a:tcPr marL="0" marR="0" marT="0" marB="0" anchor="ctr"/>
                </a:tc>
                <a:tc>
                  <a:txBody>
                    <a:bodyPr/>
                    <a:lstStyle/>
                    <a:p>
                      <a:pPr algn="ctr" fontAlgn="ctr"/>
                      <a:r>
                        <a:rPr lang="ja-JP" altLang="en-US" sz="1200" b="0" i="0" u="none" strike="noStrike" dirty="0">
                          <a:solidFill>
                            <a:schemeClr val="tx1"/>
                          </a:solidFill>
                          <a:effectLst/>
                          <a:latin typeface="+mn-ea"/>
                          <a:ea typeface="+mn-ea"/>
                        </a:rPr>
                        <a:t>施設野菜</a:t>
                      </a: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923</a:t>
                      </a:r>
                      <a:r>
                        <a:rPr lang="ja-JP" altLang="en-US" sz="1200" b="0" i="0" u="none" strike="noStrike" dirty="0">
                          <a:solidFill>
                            <a:schemeClr val="tx1"/>
                          </a:solidFill>
                          <a:effectLst/>
                          <a:latin typeface="+mn-ea"/>
                          <a:ea typeface="+mn-ea"/>
                        </a:rPr>
                        <a:t>万円</a:t>
                      </a:r>
                      <a:endParaRPr lang="en-US" altLang="ja-JP" sz="1200" b="0" i="0" u="none" strike="noStrike" dirty="0">
                        <a:solidFill>
                          <a:schemeClr val="tx1"/>
                        </a:solidFill>
                        <a:effectLst/>
                        <a:latin typeface="+mn-ea"/>
                        <a:ea typeface="+mn-ea"/>
                      </a:endParaRPr>
                    </a:p>
                  </a:txBody>
                  <a:tcPr marL="0" marR="0" marT="0" marB="0" anchor="ctr"/>
                </a:tc>
                <a:tc>
                  <a:txBody>
                    <a:bodyPr/>
                    <a:lstStyle/>
                    <a:p>
                      <a:pPr algn="ctr" fontAlgn="ctr"/>
                      <a:r>
                        <a:rPr lang="en-US" altLang="ja-JP" sz="1200" b="0" i="0" u="none" strike="noStrike" dirty="0">
                          <a:solidFill>
                            <a:schemeClr val="tx1"/>
                          </a:solidFill>
                          <a:effectLst/>
                          <a:latin typeface="+mn-ea"/>
                          <a:ea typeface="+mn-ea"/>
                        </a:rPr>
                        <a:t>167</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反収アップ</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mn-ea"/>
                          <a:ea typeface="+mn-ea"/>
                        </a:rPr>
                        <a:t>生産技術向上</a:t>
                      </a:r>
                      <a:endParaRPr kumimoji="1" lang="en-US" altLang="ja-JP" sz="1200" b="0" u="none" dirty="0">
                        <a:solidFill>
                          <a:schemeClr val="tx1"/>
                        </a:solidFill>
                        <a:latin typeface="+mn-ea"/>
                        <a:ea typeface="+mn-ea"/>
                      </a:endParaRPr>
                    </a:p>
                  </a:txBody>
                  <a:tcPr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n-ea"/>
                          <a:ea typeface="+mn-ea"/>
                        </a:rPr>
                        <a:t>栽培技術指導（</a:t>
                      </a:r>
                      <a:r>
                        <a:rPr kumimoji="1" lang="ja-JP" altLang="en-US" sz="1200" b="0" u="none" dirty="0">
                          <a:solidFill>
                            <a:schemeClr val="tx1"/>
                          </a:solidFill>
                          <a:latin typeface="+mn-ea"/>
                          <a:ea typeface="+mn-ea"/>
                        </a:rPr>
                        <a:t>生産技術向上</a:t>
                      </a:r>
                      <a:r>
                        <a:rPr lang="ja-JP" altLang="en-US" sz="1200" b="0" i="0" u="none" strike="noStrike" dirty="0">
                          <a:solidFill>
                            <a:schemeClr val="tx1"/>
                          </a:solidFill>
                          <a:effectLst/>
                          <a:latin typeface="+mn-ea"/>
                          <a:ea typeface="+mn-ea"/>
                        </a:rPr>
                        <a:t>）</a:t>
                      </a:r>
                      <a:endParaRPr lang="en-US" altLang="ja-JP" sz="1200" b="0" i="0" u="none" strike="noStrike" dirty="0">
                        <a:solidFill>
                          <a:schemeClr val="tx1"/>
                        </a:solidFill>
                        <a:effectLst/>
                        <a:latin typeface="+mn-ea"/>
                        <a:ea typeface="+mn-ea"/>
                      </a:endParaRPr>
                    </a:p>
                  </a:txBody>
                  <a:tcPr marL="0" marR="0" marT="0" marB="0" anchor="ctr"/>
                </a:tc>
                <a:extLst>
                  <a:ext uri="{0D108BD9-81ED-4DB2-BD59-A6C34878D82A}">
                    <a16:rowId xmlns:a16="http://schemas.microsoft.com/office/drawing/2014/main" val="444376729"/>
                  </a:ext>
                </a:extLst>
              </a:tr>
            </a:tbl>
          </a:graphicData>
        </a:graphic>
      </p:graphicFrame>
      <p:sp>
        <p:nvSpPr>
          <p:cNvPr id="12" name="テキスト ボックス 11">
            <a:extLst>
              <a:ext uri="{FF2B5EF4-FFF2-40B4-BE49-F238E27FC236}">
                <a16:creationId xmlns:a16="http://schemas.microsoft.com/office/drawing/2014/main" id="{35AD862D-A71D-4615-B05F-5FBC2C2C4273}"/>
              </a:ext>
            </a:extLst>
          </p:cNvPr>
          <p:cNvSpPr txBox="1"/>
          <p:nvPr/>
        </p:nvSpPr>
        <p:spPr>
          <a:xfrm>
            <a:off x="168784" y="6211669"/>
            <a:ext cx="11453924" cy="61555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経営強化農業者</a:t>
            </a:r>
            <a:r>
              <a:rPr kumimoji="1" lang="en-US" altLang="ja-JP" sz="18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r>
              <a:rPr kumimoji="1" lang="ja-JP" altLang="en-US" sz="18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の販売額増加率上位９人の増加要因を分析したところ、</a:t>
            </a:r>
            <a:r>
              <a:rPr kumimoji="1" lang="ja-JP" altLang="en-US" sz="18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９人中７人が規模拡大により販売額が増加　</a:t>
            </a:r>
            <a:r>
              <a:rPr kumimoji="1" lang="en-US" altLang="ja-JP" sz="1600" b="0" i="0"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r>
              <a:rPr kumimoji="1" lang="en-US" altLang="ja-JP" sz="1600" dirty="0"/>
              <a:t>R3</a:t>
            </a:r>
            <a:r>
              <a:rPr kumimoji="1" lang="ja-JP" altLang="en-US" sz="1600" dirty="0"/>
              <a:t>年時点で販売額</a:t>
            </a:r>
            <a:r>
              <a:rPr kumimoji="1" lang="en-US" altLang="ja-JP" sz="1600" dirty="0"/>
              <a:t>1000</a:t>
            </a:r>
            <a:r>
              <a:rPr kumimoji="1" lang="ja-JP" altLang="en-US" sz="1600" dirty="0"/>
              <a:t>万円の農業者</a:t>
            </a:r>
            <a:endParaRPr kumimoji="1" lang="en-US" altLang="ja-JP" sz="18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637054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34721412-3FBB-47B4-A291-9673346B2E49}"/>
              </a:ext>
            </a:extLst>
          </p:cNvPr>
          <p:cNvSpPr txBox="1"/>
          <p:nvPr/>
        </p:nvSpPr>
        <p:spPr>
          <a:xfrm>
            <a:off x="5564095" y="2039023"/>
            <a:ext cx="6377533" cy="4370427"/>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府民参加</a:t>
            </a:r>
            <a:r>
              <a:rPr kumimoji="1" lang="en-US" altLang="ja-JP" sz="2400" u="sng" dirty="0"/>
              <a:t>49,567</a:t>
            </a:r>
            <a:r>
              <a:rPr kumimoji="1" lang="ja-JP" altLang="en-US" sz="2400" u="sng" dirty="0"/>
              <a:t>人</a:t>
            </a:r>
            <a:r>
              <a:rPr kumimoji="1" lang="en-US" altLang="ja-JP" sz="2400" u="sng" dirty="0"/>
              <a:t>(</a:t>
            </a:r>
            <a:r>
              <a:rPr kumimoji="1" lang="ja-JP" altLang="en-US" sz="2400" u="sng" dirty="0"/>
              <a:t>前年度</a:t>
            </a:r>
            <a:r>
              <a:rPr kumimoji="1" lang="en-US" altLang="ja-JP" sz="2400" u="sng" dirty="0"/>
              <a:t>+3,184</a:t>
            </a:r>
            <a:r>
              <a:rPr kumimoji="1" lang="ja-JP" altLang="en-US" sz="2400" u="sng" dirty="0"/>
              <a:t>人</a:t>
            </a:r>
            <a:r>
              <a:rPr kumimoji="1" lang="en-US" altLang="ja-JP" sz="2400" u="sng" dirty="0"/>
              <a:t>)</a:t>
            </a:r>
            <a:r>
              <a:rPr kumimoji="1" lang="en-US" altLang="ja-JP" sz="2400" b="1" dirty="0">
                <a:solidFill>
                  <a:srgbClr val="FF0000"/>
                </a:solidFill>
              </a:rPr>
              <a:t>【</a:t>
            </a:r>
            <a:r>
              <a:rPr kumimoji="1" lang="ja-JP" altLang="en-US" sz="2400" b="1" dirty="0">
                <a:solidFill>
                  <a:srgbClr val="FF0000"/>
                </a:solidFill>
              </a:rPr>
              <a:t>概ね達成</a:t>
            </a:r>
            <a:r>
              <a:rPr kumimoji="1" lang="en-US" altLang="ja-JP" sz="2400" b="1" dirty="0">
                <a:solidFill>
                  <a:srgbClr val="FF0000"/>
                </a:solidFill>
              </a:rPr>
              <a:t>】</a:t>
            </a:r>
            <a:r>
              <a:rPr kumimoji="1" lang="ja-JP" altLang="en-US" sz="2400" b="1" dirty="0">
                <a:solidFill>
                  <a:srgbClr val="FF0000"/>
                </a:solidFill>
              </a:rPr>
              <a:t>　</a:t>
            </a:r>
            <a:endParaRPr kumimoji="1" lang="en-US" altLang="ja-JP" sz="2400" b="1" dirty="0">
              <a:solidFill>
                <a:srgbClr val="FF0000"/>
              </a:solidFill>
            </a:endParaRPr>
          </a:p>
          <a:p>
            <a:endParaRPr kumimoji="1" lang="en-US" altLang="ja-JP" sz="2400" dirty="0">
              <a:highlight>
                <a:srgbClr val="FFFF00"/>
              </a:highlight>
            </a:endParaRPr>
          </a:p>
          <a:p>
            <a:r>
              <a:rPr kumimoji="1" lang="ja-JP" altLang="en-US" sz="1400" dirty="0">
                <a:highlight>
                  <a:srgbClr val="FFFF00"/>
                </a:highlight>
              </a:rPr>
              <a:t>　 </a:t>
            </a:r>
            <a:endParaRPr kumimoji="1" lang="en-US" altLang="ja-JP" sz="2400" dirty="0">
              <a:highlight>
                <a:srgbClr val="FFFF00"/>
              </a:highlight>
            </a:endParaRPr>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13" name="テキスト ボックス 12">
            <a:extLst>
              <a:ext uri="{FF2B5EF4-FFF2-40B4-BE49-F238E27FC236}">
                <a16:creationId xmlns:a16="http://schemas.microsoft.com/office/drawing/2014/main" id="{6AF3CF76-6873-4958-8329-82745CFD5C23}"/>
              </a:ext>
            </a:extLst>
          </p:cNvPr>
          <p:cNvSpPr txBox="1"/>
          <p:nvPr/>
        </p:nvSpPr>
        <p:spPr>
          <a:xfrm>
            <a:off x="261257" y="2039026"/>
            <a:ext cx="5159156" cy="450000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府民参加　</a:t>
            </a:r>
            <a:r>
              <a:rPr kumimoji="1" lang="en-US" altLang="ja-JP" sz="2400" dirty="0"/>
              <a:t>57,000</a:t>
            </a:r>
            <a:r>
              <a:rPr kumimoji="1" lang="ja-JP" altLang="en-US" sz="2400" dirty="0"/>
              <a:t>人　（</a:t>
            </a:r>
            <a:r>
              <a:rPr kumimoji="1" lang="en-US" altLang="ja-JP" sz="2400" dirty="0"/>
              <a:t>+7,500</a:t>
            </a:r>
            <a:r>
              <a:rPr kumimoji="1" lang="ja-JP" altLang="en-US" sz="2400" dirty="0"/>
              <a:t>人）</a:t>
            </a:r>
          </a:p>
          <a:p>
            <a:endParaRPr kumimoji="1" lang="ja-JP" altLang="en-US"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en-US" altLang="ja-JP" sz="2400" dirty="0"/>
          </a:p>
          <a:p>
            <a:endParaRPr kumimoji="1" lang="ja-JP" altLang="en-US" sz="2400" dirty="0"/>
          </a:p>
        </p:txBody>
      </p:sp>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地域</a:t>
            </a:r>
            <a:r>
              <a:rPr kumimoji="1" lang="en-US" altLang="ja-JP" sz="2800" dirty="0">
                <a:solidFill>
                  <a:schemeClr val="tx1"/>
                </a:solidFill>
              </a:rPr>
              <a:t>】</a:t>
            </a:r>
            <a:r>
              <a:rPr kumimoji="1" lang="ja-JP" altLang="en-US" sz="2800" dirty="0">
                <a:solidFill>
                  <a:schemeClr val="tx1"/>
                </a:solidFill>
              </a:rPr>
              <a:t>　農業・農空間を活かした新たな価値創造</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9599182" cy="523220"/>
          </a:xfrm>
          <a:prstGeom prst="rect">
            <a:avLst/>
          </a:prstGeom>
          <a:noFill/>
        </p:spPr>
        <p:txBody>
          <a:bodyPr wrap="square" rtlCol="0">
            <a:spAutoFit/>
          </a:bodyPr>
          <a:lstStyle/>
          <a:p>
            <a:r>
              <a:rPr kumimoji="1" lang="ja-JP" altLang="en-US" sz="2800" dirty="0"/>
              <a:t>（３）　農を知り、農に参画する機会の充実</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383356" y="1123410"/>
            <a:ext cx="11425287"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年後の目標：農空間づくりに参加する府民の増加　</a:t>
            </a:r>
            <a:r>
              <a:rPr kumimoji="1" lang="en-US" altLang="ja-JP" sz="2400" dirty="0"/>
              <a:t>49,500</a:t>
            </a:r>
            <a:r>
              <a:rPr kumimoji="1" lang="ja-JP" altLang="en-US" sz="2400" dirty="0"/>
              <a:t>人（</a:t>
            </a:r>
            <a:r>
              <a:rPr kumimoji="1" lang="en-US" altLang="ja-JP" sz="2400" dirty="0"/>
              <a:t>H30</a:t>
            </a:r>
            <a:r>
              <a:rPr kumimoji="1" lang="ja-JP" altLang="en-US" sz="2400" dirty="0"/>
              <a:t>）　➡　</a:t>
            </a:r>
            <a:r>
              <a:rPr kumimoji="1" lang="en-US" altLang="ja-JP" sz="2400" dirty="0"/>
              <a:t>62,000</a:t>
            </a:r>
            <a:r>
              <a:rPr kumimoji="1" lang="ja-JP" altLang="en-US" sz="2400" dirty="0"/>
              <a:t>人（</a:t>
            </a:r>
            <a:r>
              <a:rPr kumimoji="1" lang="en-US" altLang="ja-JP" sz="2400" dirty="0"/>
              <a:t>R8</a:t>
            </a:r>
            <a:r>
              <a:rPr kumimoji="1" lang="ja-JP" altLang="en-US" sz="2400" dirty="0"/>
              <a:t>）</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860133"/>
            <a:ext cx="1440000" cy="504000"/>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4" name="四角形: 角を丸くする 13">
            <a:extLst>
              <a:ext uri="{FF2B5EF4-FFF2-40B4-BE49-F238E27FC236}">
                <a16:creationId xmlns:a16="http://schemas.microsoft.com/office/drawing/2014/main" id="{7F861329-E0DE-4DE6-9DB7-776A687DBA08}"/>
              </a:ext>
            </a:extLst>
          </p:cNvPr>
          <p:cNvSpPr/>
          <p:nvPr/>
        </p:nvSpPr>
        <p:spPr>
          <a:xfrm>
            <a:off x="394282" y="2969443"/>
            <a:ext cx="4877514" cy="3443972"/>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E62E5F3A-42D4-49CB-9499-6E153F5C43AF}"/>
              </a:ext>
            </a:extLst>
          </p:cNvPr>
          <p:cNvSpPr/>
          <p:nvPr/>
        </p:nvSpPr>
        <p:spPr>
          <a:xfrm>
            <a:off x="792935" y="3061105"/>
            <a:ext cx="4140000" cy="3345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solidFill>
                  <a:schemeClr val="tx1"/>
                </a:solidFill>
              </a:rPr>
              <a:t>農空間訪問ツアー</a:t>
            </a:r>
          </a:p>
        </p:txBody>
      </p:sp>
      <p:sp>
        <p:nvSpPr>
          <p:cNvPr id="19" name="テキスト ボックス 18">
            <a:extLst>
              <a:ext uri="{FF2B5EF4-FFF2-40B4-BE49-F238E27FC236}">
                <a16:creationId xmlns:a16="http://schemas.microsoft.com/office/drawing/2014/main" id="{4CAC87BC-A235-4D01-B73A-92FD9978762C}"/>
              </a:ext>
            </a:extLst>
          </p:cNvPr>
          <p:cNvSpPr txBox="1"/>
          <p:nvPr/>
        </p:nvSpPr>
        <p:spPr>
          <a:xfrm>
            <a:off x="5759491" y="2926870"/>
            <a:ext cx="2196732"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人数内訳</a:t>
            </a:r>
            <a:r>
              <a:rPr lang="en-US" altLang="ja-JP" sz="1600" dirty="0">
                <a:latin typeface="ＭＳ Ｐゴシック" panose="020B0600070205080204" pitchFamily="50" charset="-128"/>
                <a:ea typeface="ＭＳ Ｐゴシック" panose="020B0600070205080204" pitchFamily="50" charset="-128"/>
              </a:rPr>
              <a:t>】</a:t>
            </a:r>
            <a:endParaRPr lang="ja-JP" altLang="en-US" sz="2400" dirty="0">
              <a:latin typeface="ＭＳ Ｐゴシック" panose="020B0600070205080204" pitchFamily="50" charset="-128"/>
              <a:ea typeface="ＭＳ Ｐゴシック" panose="020B0600070205080204" pitchFamily="50" charset="-128"/>
            </a:endParaRPr>
          </a:p>
        </p:txBody>
      </p:sp>
      <p:graphicFrame>
        <p:nvGraphicFramePr>
          <p:cNvPr id="20" name="表 9">
            <a:extLst>
              <a:ext uri="{FF2B5EF4-FFF2-40B4-BE49-F238E27FC236}">
                <a16:creationId xmlns:a16="http://schemas.microsoft.com/office/drawing/2014/main" id="{A7B7E51E-7DC6-4C86-B67D-3CCA033DA9DE}"/>
              </a:ext>
            </a:extLst>
          </p:cNvPr>
          <p:cNvGraphicFramePr>
            <a:graphicFrameLocks noGrp="1"/>
          </p:cNvGraphicFramePr>
          <p:nvPr/>
        </p:nvGraphicFramePr>
        <p:xfrm>
          <a:off x="5603471" y="3262859"/>
          <a:ext cx="6298779" cy="2895600"/>
        </p:xfrm>
        <a:graphic>
          <a:graphicData uri="http://schemas.openxmlformats.org/drawingml/2006/table">
            <a:tbl>
              <a:tblPr firstRow="1" bandRow="1">
                <a:tableStyleId>{5C22544A-7EE6-4342-B048-85BDC9FD1C3A}</a:tableStyleId>
              </a:tblPr>
              <a:tblGrid>
                <a:gridCol w="4480755">
                  <a:extLst>
                    <a:ext uri="{9D8B030D-6E8A-4147-A177-3AD203B41FA5}">
                      <a16:colId xmlns:a16="http://schemas.microsoft.com/office/drawing/2014/main" val="3453014793"/>
                    </a:ext>
                  </a:extLst>
                </a:gridCol>
                <a:gridCol w="1818024">
                  <a:extLst>
                    <a:ext uri="{9D8B030D-6E8A-4147-A177-3AD203B41FA5}">
                      <a16:colId xmlns:a16="http://schemas.microsoft.com/office/drawing/2014/main" val="1813708567"/>
                    </a:ext>
                  </a:extLst>
                </a:gridCol>
              </a:tblGrid>
              <a:tr h="370840">
                <a:tc>
                  <a:txBody>
                    <a:bodyPr/>
                    <a:lstStyle/>
                    <a:p>
                      <a:pPr algn="ctr"/>
                      <a:r>
                        <a:rPr kumimoji="1" lang="ja-JP" altLang="en-US" sz="2000" dirty="0">
                          <a:solidFill>
                            <a:schemeClr val="tx1"/>
                          </a:solidFill>
                        </a:rPr>
                        <a:t>取組</a:t>
                      </a:r>
                      <a:endParaRPr kumimoji="1" lang="en-US" altLang="ja-JP" sz="2000" dirty="0">
                        <a:solidFill>
                          <a:schemeClr val="tx1"/>
                        </a:solidFill>
                      </a:endParaRPr>
                    </a:p>
                  </a:txBody>
                  <a:tcPr>
                    <a:solidFill>
                      <a:srgbClr val="FF66FF"/>
                    </a:solidFill>
                  </a:tcPr>
                </a:tc>
                <a:tc>
                  <a:txBody>
                    <a:bodyPr/>
                    <a:lstStyle/>
                    <a:p>
                      <a:pPr algn="ctr"/>
                      <a:r>
                        <a:rPr kumimoji="1" lang="ja-JP" altLang="en-US" sz="2000" dirty="0">
                          <a:solidFill>
                            <a:schemeClr val="tx1"/>
                          </a:solidFill>
                        </a:rPr>
                        <a:t>人数</a:t>
                      </a:r>
                      <a:endParaRPr kumimoji="1" lang="en-US" altLang="ja-JP" sz="2000" dirty="0">
                        <a:solidFill>
                          <a:schemeClr val="tx1"/>
                        </a:solidFill>
                      </a:endParaRPr>
                    </a:p>
                  </a:txBody>
                  <a:tcPr>
                    <a:solidFill>
                      <a:srgbClr val="FF66FF"/>
                    </a:solidFill>
                  </a:tcPr>
                </a:tc>
                <a:extLst>
                  <a:ext uri="{0D108BD9-81ED-4DB2-BD59-A6C34878D82A}">
                    <a16:rowId xmlns:a16="http://schemas.microsoft.com/office/drawing/2014/main" val="4025770693"/>
                  </a:ext>
                </a:extLst>
              </a:tr>
              <a:tr h="370840">
                <a:tc>
                  <a:txBody>
                    <a:bodyPr/>
                    <a:lstStyle/>
                    <a:p>
                      <a:pPr algn="ctr"/>
                      <a:r>
                        <a:rPr kumimoji="1" lang="ja-JP" altLang="en-US" sz="2000" dirty="0">
                          <a:latin typeface="ＭＳ Ｐゴシック" panose="020B0600070205080204" pitchFamily="50" charset="-128"/>
                          <a:ea typeface="ＭＳ Ｐゴシック" panose="020B0600070205080204" pitchFamily="50" charset="-128"/>
                        </a:rPr>
                        <a:t>府民活動</a:t>
                      </a:r>
                      <a:endParaRPr kumimoji="1" lang="en-US" altLang="ja-JP" sz="2000" dirty="0">
                        <a:latin typeface="ＭＳ Ｐゴシック" panose="020B0600070205080204" pitchFamily="50" charset="-128"/>
                        <a:ea typeface="ＭＳ Ｐゴシック" panose="020B0600070205080204" pitchFamily="50" charset="-128"/>
                      </a:endParaRPr>
                    </a:p>
                    <a:p>
                      <a:pPr algn="ctr"/>
                      <a:r>
                        <a:rPr kumimoji="1" lang="ja-JP" altLang="en-US" sz="2000" dirty="0">
                          <a:latin typeface="ＭＳ Ｐゴシック" panose="020B0600070205080204" pitchFamily="50" charset="-128"/>
                          <a:ea typeface="+mn-ea"/>
                        </a:rPr>
                        <a:t>（地域で定着した保全活動）</a:t>
                      </a:r>
                      <a:endParaRPr kumimoji="1" lang="ja-JP" altLang="en-US" sz="2000" dirty="0">
                        <a:latin typeface="ＭＳ Ｐゴシック" panose="020B0600070205080204" pitchFamily="50" charset="-128"/>
                        <a:ea typeface="ＭＳ Ｐゴシック" panose="020B0600070205080204" pitchFamily="50" charset="-128"/>
                      </a:endParaRPr>
                    </a:p>
                  </a:txBody>
                  <a:tcPr>
                    <a:solidFill>
                      <a:srgbClr val="FF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solidFill>
                            <a:schemeClr val="tx1"/>
                          </a:solidFill>
                        </a:rPr>
                        <a:t>35,912</a:t>
                      </a:r>
                      <a:r>
                        <a:rPr kumimoji="1" lang="ja-JP" altLang="en-US" sz="2000" dirty="0">
                          <a:solidFill>
                            <a:schemeClr val="tx1"/>
                          </a:solidFill>
                        </a:rPr>
                        <a:t>人</a:t>
                      </a:r>
                      <a:endParaRPr kumimoji="1" lang="en-US" altLang="ja-JP" sz="20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solidFill>
                        </a:rPr>
                        <a:t>（</a:t>
                      </a:r>
                      <a:r>
                        <a:rPr kumimoji="1" lang="en-US" altLang="ja-JP" sz="2000" dirty="0">
                          <a:solidFill>
                            <a:schemeClr val="tx1"/>
                          </a:solidFill>
                        </a:rPr>
                        <a:t>+921</a:t>
                      </a:r>
                      <a:r>
                        <a:rPr kumimoji="1" lang="ja-JP" altLang="en-US" sz="2000" dirty="0">
                          <a:solidFill>
                            <a:schemeClr val="tx1"/>
                          </a:solidFill>
                        </a:rPr>
                        <a:t>人）</a:t>
                      </a:r>
                    </a:p>
                  </a:txBody>
                  <a:tcPr anchor="b">
                    <a:solidFill>
                      <a:srgbClr val="FFCCFF"/>
                    </a:solidFill>
                  </a:tcPr>
                </a:tc>
                <a:extLst>
                  <a:ext uri="{0D108BD9-81ED-4DB2-BD59-A6C34878D82A}">
                    <a16:rowId xmlns:a16="http://schemas.microsoft.com/office/drawing/2014/main" val="1819219094"/>
                  </a:ext>
                </a:extLst>
              </a:tr>
              <a:tr h="370840">
                <a:tc>
                  <a:txBody>
                    <a:bodyPr/>
                    <a:lstStyle/>
                    <a:p>
                      <a:pPr algn="ctr"/>
                      <a:r>
                        <a:rPr kumimoji="1" lang="ja-JP" altLang="en-US" sz="2000" dirty="0">
                          <a:latin typeface="ＭＳ Ｐゴシック" panose="020B0600070205080204" pitchFamily="50" charset="-128"/>
                          <a:ea typeface="ＭＳ Ｐゴシック" panose="020B0600070205080204" pitchFamily="50" charset="-128"/>
                        </a:rPr>
                        <a:t>府有施設での農業体験者</a:t>
                      </a:r>
                      <a:endParaRPr kumimoji="1" lang="en-US" altLang="ja-JP" sz="2000" dirty="0">
                        <a:latin typeface="ＭＳ Ｐゴシック" panose="020B0600070205080204" pitchFamily="50" charset="-128"/>
                        <a:ea typeface="ＭＳ Ｐゴシック" panose="020B0600070205080204" pitchFamily="50" charset="-128"/>
                      </a:endParaRPr>
                    </a:p>
                    <a:p>
                      <a:pPr algn="ctr"/>
                      <a:r>
                        <a:rPr kumimoji="1" lang="ja-JP" altLang="en-US" sz="2000" dirty="0">
                          <a:latin typeface="ＭＳ Ｐゴシック" panose="020B0600070205080204" pitchFamily="50" charset="-128"/>
                          <a:ea typeface="ＭＳ Ｐゴシック" panose="020B0600070205080204" pitchFamily="50" charset="-128"/>
                        </a:rPr>
                        <a:t>（府立花の文化園＆府立農業公園）</a:t>
                      </a:r>
                    </a:p>
                  </a:txBody>
                  <a:tcPr>
                    <a:solidFill>
                      <a:srgbClr val="FFFFFF"/>
                    </a:solidFill>
                  </a:tcPr>
                </a:tc>
                <a:tc>
                  <a:txBody>
                    <a:bodyPr/>
                    <a:lstStyle/>
                    <a:p>
                      <a:pPr algn="ctr"/>
                      <a:r>
                        <a:rPr kumimoji="1" lang="en-US" altLang="ja-JP" sz="2000" dirty="0">
                          <a:solidFill>
                            <a:schemeClr val="tx1"/>
                          </a:solidFill>
                        </a:rPr>
                        <a:t>10,207</a:t>
                      </a:r>
                      <a:r>
                        <a:rPr kumimoji="1" lang="ja-JP" altLang="en-US" sz="2000" dirty="0">
                          <a:solidFill>
                            <a:schemeClr val="tx1"/>
                          </a:solidFill>
                        </a:rPr>
                        <a:t>人</a:t>
                      </a:r>
                      <a:endParaRPr kumimoji="1" lang="en-US" altLang="ja-JP" sz="2000" dirty="0">
                        <a:solidFill>
                          <a:schemeClr val="tx1"/>
                        </a:solidFill>
                      </a:endParaRPr>
                    </a:p>
                    <a:p>
                      <a:pPr algn="ctr"/>
                      <a:r>
                        <a:rPr kumimoji="1" lang="ja-JP" altLang="en-US" sz="2000" dirty="0">
                          <a:solidFill>
                            <a:schemeClr val="tx1"/>
                          </a:solidFill>
                        </a:rPr>
                        <a:t>（</a:t>
                      </a:r>
                      <a:r>
                        <a:rPr kumimoji="1" lang="en-US" altLang="ja-JP" sz="2000" dirty="0">
                          <a:solidFill>
                            <a:schemeClr val="tx1"/>
                          </a:solidFill>
                        </a:rPr>
                        <a:t>-670</a:t>
                      </a:r>
                      <a:r>
                        <a:rPr kumimoji="1" lang="ja-JP" altLang="en-US" sz="2000" dirty="0">
                          <a:solidFill>
                            <a:schemeClr val="tx1"/>
                          </a:solidFill>
                        </a:rPr>
                        <a:t>人）</a:t>
                      </a:r>
                    </a:p>
                  </a:txBody>
                  <a:tcPr anchor="b">
                    <a:solidFill>
                      <a:srgbClr val="FFFFFF"/>
                    </a:solidFill>
                  </a:tcPr>
                </a:tc>
                <a:extLst>
                  <a:ext uri="{0D108BD9-81ED-4DB2-BD59-A6C34878D82A}">
                    <a16:rowId xmlns:a16="http://schemas.microsoft.com/office/drawing/2014/main" val="4129899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tx1"/>
                          </a:solidFill>
                          <a:effectLst/>
                          <a:uLnTx/>
                          <a:uFillTx/>
                          <a:latin typeface="+mn-lt"/>
                          <a:ea typeface="+mn-ea"/>
                          <a:cs typeface="+mn-cs"/>
                        </a:rPr>
                        <a:t>民間活力を活かした機会提供</a:t>
                      </a:r>
                      <a:endParaRPr kumimoji="1" lang="en-US" altLang="ja-JP" sz="2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chemeClr val="tx1"/>
                          </a:solidFill>
                          <a:effectLst/>
                          <a:uLnTx/>
                          <a:uFillTx/>
                          <a:latin typeface="+mn-lt"/>
                          <a:ea typeface="+mn-ea"/>
                          <a:cs typeface="+mn-cs"/>
                        </a:rPr>
                        <a:t>（農空間訪問ツアー等）</a:t>
                      </a:r>
                    </a:p>
                  </a:txBody>
                  <a:tcPr>
                    <a:solidFill>
                      <a:srgbClr val="FFCCFF"/>
                    </a:solidFill>
                  </a:tcPr>
                </a:tc>
                <a:tc>
                  <a:txBody>
                    <a:bodyPr/>
                    <a:lstStyle/>
                    <a:p>
                      <a:pPr algn="ctr"/>
                      <a:r>
                        <a:rPr kumimoji="1" lang="en-US" altLang="ja-JP" sz="2000" dirty="0">
                          <a:solidFill>
                            <a:schemeClr val="tx1"/>
                          </a:solidFill>
                        </a:rPr>
                        <a:t>3,448</a:t>
                      </a:r>
                      <a:r>
                        <a:rPr kumimoji="1" lang="ja-JP" altLang="en-US" sz="2000" dirty="0">
                          <a:solidFill>
                            <a:schemeClr val="tx1"/>
                          </a:solidFill>
                        </a:rPr>
                        <a:t>人</a:t>
                      </a:r>
                      <a:endParaRPr kumimoji="1" lang="en-US" altLang="ja-JP" sz="2000" dirty="0">
                        <a:solidFill>
                          <a:schemeClr val="tx1"/>
                        </a:solidFill>
                      </a:endParaRPr>
                    </a:p>
                    <a:p>
                      <a:pPr algn="ctr"/>
                      <a:r>
                        <a:rPr kumimoji="1" lang="ja-JP" altLang="en-US" sz="2000" dirty="0">
                          <a:solidFill>
                            <a:schemeClr val="tx1"/>
                          </a:solidFill>
                        </a:rPr>
                        <a:t>（</a:t>
                      </a:r>
                      <a:r>
                        <a:rPr kumimoji="1" lang="en-US" altLang="ja-JP" sz="2000" dirty="0">
                          <a:solidFill>
                            <a:schemeClr val="tx1"/>
                          </a:solidFill>
                        </a:rPr>
                        <a:t>+2,933</a:t>
                      </a:r>
                      <a:r>
                        <a:rPr kumimoji="1" lang="ja-JP" altLang="en-US" sz="2000" dirty="0">
                          <a:solidFill>
                            <a:schemeClr val="tx1"/>
                          </a:solidFill>
                        </a:rPr>
                        <a:t>人）</a:t>
                      </a:r>
                    </a:p>
                  </a:txBody>
                  <a:tcPr anchor="b">
                    <a:solidFill>
                      <a:srgbClr val="FFCCFF"/>
                    </a:solidFill>
                  </a:tcPr>
                </a:tc>
                <a:extLst>
                  <a:ext uri="{0D108BD9-81ED-4DB2-BD59-A6C34878D82A}">
                    <a16:rowId xmlns:a16="http://schemas.microsoft.com/office/drawing/2014/main" val="8660835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合計</a:t>
                      </a:r>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solidFill>
                            <a:schemeClr val="tx1"/>
                          </a:solidFill>
                        </a:rPr>
                        <a:t>49,567</a:t>
                      </a:r>
                      <a:r>
                        <a:rPr kumimoji="1" lang="ja-JP" altLang="en-US" sz="2000" dirty="0">
                          <a:solidFill>
                            <a:schemeClr val="tx1"/>
                          </a:solidFill>
                        </a:rPr>
                        <a:t>人</a:t>
                      </a:r>
                    </a:p>
                  </a:txBody>
                  <a:tcPr>
                    <a:solidFill>
                      <a:schemeClr val="bg1">
                        <a:lumMod val="95000"/>
                      </a:schemeClr>
                    </a:solidFill>
                  </a:tcPr>
                </a:tc>
                <a:extLst>
                  <a:ext uri="{0D108BD9-81ED-4DB2-BD59-A6C34878D82A}">
                    <a16:rowId xmlns:a16="http://schemas.microsoft.com/office/drawing/2014/main" val="810389122"/>
                  </a:ext>
                </a:extLst>
              </a:tr>
            </a:tbl>
          </a:graphicData>
        </a:graphic>
      </p:graphicFrame>
      <p:sp>
        <p:nvSpPr>
          <p:cNvPr id="8" name="スライド番号プレースホルダー 7">
            <a:extLst>
              <a:ext uri="{FF2B5EF4-FFF2-40B4-BE49-F238E27FC236}">
                <a16:creationId xmlns:a16="http://schemas.microsoft.com/office/drawing/2014/main" id="{9F3F7F5D-8CA0-43C3-B52F-8DE773827FD8}"/>
              </a:ext>
            </a:extLst>
          </p:cNvPr>
          <p:cNvSpPr>
            <a:spLocks noGrp="1"/>
          </p:cNvSpPr>
          <p:nvPr>
            <p:ph type="sldNum" sz="quarter" idx="12"/>
          </p:nvPr>
        </p:nvSpPr>
        <p:spPr/>
        <p:txBody>
          <a:bodyPr/>
          <a:lstStyle/>
          <a:p>
            <a:fld id="{C6678B24-D225-48CB-84C5-697AA65AEC0C}" type="slidenum">
              <a:rPr kumimoji="1" lang="ja-JP" altLang="en-US" smtClean="0"/>
              <a:t>30</a:t>
            </a:fld>
            <a:endParaRPr kumimoji="1" lang="ja-JP" altLang="en-US"/>
          </a:p>
        </p:txBody>
      </p:sp>
      <p:sp>
        <p:nvSpPr>
          <p:cNvPr id="22" name="テキスト ボックス 21">
            <a:extLst>
              <a:ext uri="{FF2B5EF4-FFF2-40B4-BE49-F238E27FC236}">
                <a16:creationId xmlns:a16="http://schemas.microsoft.com/office/drawing/2014/main" id="{94E5DB50-7BA2-4A7C-BE18-C20D4F4CD002}"/>
              </a:ext>
            </a:extLst>
          </p:cNvPr>
          <p:cNvSpPr txBox="1"/>
          <p:nvPr/>
        </p:nvSpPr>
        <p:spPr>
          <a:xfrm>
            <a:off x="261257" y="2039026"/>
            <a:ext cx="5159156" cy="4499998"/>
          </a:xfrm>
          <a:prstGeom prst="rect">
            <a:avLst/>
          </a:prstGeom>
          <a:noFill/>
          <a:ln>
            <a:solidFill>
              <a:schemeClr val="tx1"/>
            </a:solid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府民参加</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mj-ea"/>
              <a:ea typeface="+mj-ea"/>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400" b="1" dirty="0">
                <a:solidFill>
                  <a:prstClr val="black"/>
                </a:solidFill>
                <a:latin typeface="+mj-ea"/>
                <a:ea typeface="+mj-ea"/>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j-ea"/>
                <a:ea typeface="+mj-ea"/>
              </a:rPr>
              <a:t>     </a:t>
            </a:r>
            <a:r>
              <a:rPr kumimoji="1" lang="ja-JP" altLang="en-US" sz="1600" b="1" i="0" u="none" strike="noStrike" kern="1200" cap="none" spc="0" normalizeH="0" baseline="0" noProof="0" dirty="0">
                <a:ln>
                  <a:noFill/>
                </a:ln>
                <a:effectLst/>
                <a:uLnTx/>
                <a:uFillTx/>
                <a:latin typeface="+mj-ea"/>
                <a:ea typeface="+mj-ea"/>
              </a:rPr>
              <a:t>生産者の想いや、地域の風景、気候、風土　歴史、</a:t>
            </a:r>
            <a:endParaRPr kumimoji="1" lang="en-US" altLang="ja-JP" sz="1600" b="1" i="0" u="none" strike="noStrike" kern="1200" cap="none" spc="0" normalizeH="0" baseline="0" noProof="0" dirty="0">
              <a:ln>
                <a:noFill/>
              </a:ln>
              <a:effectLst/>
              <a:uLnTx/>
              <a:uFillTx/>
              <a:latin typeface="+mj-ea"/>
              <a:ea typeface="+mj-ea"/>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600" b="1" dirty="0">
                <a:latin typeface="+mj-ea"/>
                <a:ea typeface="+mj-ea"/>
              </a:rPr>
              <a:t>　　</a:t>
            </a:r>
            <a:r>
              <a:rPr kumimoji="1" lang="ja-JP" altLang="en-US" sz="1600" b="1" i="0" u="none" strike="noStrike" kern="1200" cap="none" spc="0" normalizeH="0" baseline="0" noProof="0" dirty="0">
                <a:ln>
                  <a:noFill/>
                </a:ln>
                <a:effectLst/>
                <a:uLnTx/>
                <a:uFillTx/>
                <a:latin typeface="+mj-ea"/>
                <a:ea typeface="+mj-ea"/>
              </a:rPr>
              <a:t>文化などの魅力を五感で感じ、「食」と「農」の繋がり</a:t>
            </a:r>
            <a:endParaRPr kumimoji="1" lang="en-US" altLang="ja-JP" sz="1600" b="1" i="0" u="none" strike="noStrike" kern="1200" cap="none" spc="0" normalizeH="0" baseline="0" noProof="0" dirty="0">
              <a:ln>
                <a:noFill/>
              </a:ln>
              <a:effectLst/>
              <a:uLnTx/>
              <a:uFillTx/>
              <a:latin typeface="+mj-ea"/>
              <a:ea typeface="+mj-ea"/>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600" b="1" dirty="0">
                <a:latin typeface="+mj-ea"/>
                <a:ea typeface="+mj-ea"/>
              </a:rPr>
              <a:t>　　</a:t>
            </a:r>
            <a:r>
              <a:rPr kumimoji="1" lang="ja-JP" altLang="en-US" sz="1600" b="1" i="0" u="none" strike="noStrike" kern="1200" cap="none" spc="0" normalizeH="0" baseline="0" noProof="0" dirty="0">
                <a:ln>
                  <a:noFill/>
                </a:ln>
                <a:effectLst/>
                <a:uLnTx/>
                <a:uFillTx/>
                <a:latin typeface="+mj-ea"/>
                <a:ea typeface="+mj-ea"/>
              </a:rPr>
              <a:t>を現場で体感してもらう「農空間訪問ツアー」を実施</a:t>
            </a:r>
            <a:endParaRPr kumimoji="1" lang="en-US" altLang="ja-JP" sz="1600" b="1" i="0" u="none" strike="noStrike" kern="1200" cap="none" spc="0" normalizeH="0" baseline="0" noProof="0" dirty="0">
              <a:ln>
                <a:noFill/>
              </a:ln>
              <a:effectLst/>
              <a:uLnTx/>
              <a:uFillTx/>
              <a:latin typeface="+mj-ea"/>
              <a:ea typeface="+mj-e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200" dirty="0">
              <a:solidFill>
                <a:prstClr val="black"/>
              </a:solidFill>
              <a:latin typeface="UD デジタル 教科書体 NP-R" panose="02020400000000000000" pitchFamily="18" charset="-128"/>
              <a:ea typeface="UD デジタル 教科書体 NP-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1200" dirty="0">
              <a:solidFill>
                <a:prstClr val="black"/>
              </a:solidFill>
              <a:latin typeface="UD デジタル 教科書体 NP-R" panose="02020400000000000000" pitchFamily="18" charset="-128"/>
              <a:ea typeface="UD デジタル 教科書体 NP-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defTabSz="457200">
              <a:defRPr/>
            </a:pPr>
            <a:r>
              <a:rPr kumimoji="1" lang="ja-JP" altLang="en-US" sz="1200" dirty="0">
                <a:latin typeface="UD デジタル 教科書体 N-R" panose="02020400000000000000" pitchFamily="17" charset="-128"/>
                <a:ea typeface="UD デジタル 教科書体 N-R" panose="02020400000000000000" pitchFamily="17" charset="-128"/>
              </a:rPr>
              <a:t>　　</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261256" y="1860133"/>
            <a:ext cx="1440000" cy="504000"/>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25" name="正方形/長方形 24">
            <a:extLst>
              <a:ext uri="{FF2B5EF4-FFF2-40B4-BE49-F238E27FC236}">
                <a16:creationId xmlns:a16="http://schemas.microsoft.com/office/drawing/2014/main" id="{B2EC9262-6EAB-42CD-AFB0-CE94D7527D7F}"/>
              </a:ext>
            </a:extLst>
          </p:cNvPr>
          <p:cNvSpPr/>
          <p:nvPr/>
        </p:nvSpPr>
        <p:spPr>
          <a:xfrm>
            <a:off x="595359" y="5916707"/>
            <a:ext cx="2330911" cy="419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ぶどうの商品化体験</a:t>
            </a:r>
            <a:endParaRPr kumimoji="1" lang="en-US" altLang="ja-JP" sz="1400" b="1" dirty="0">
              <a:solidFill>
                <a:schemeClr val="tx1"/>
              </a:solidFill>
            </a:endParaRPr>
          </a:p>
        </p:txBody>
      </p:sp>
      <p:sp>
        <p:nvSpPr>
          <p:cNvPr id="26" name="正方形/長方形 25">
            <a:extLst>
              <a:ext uri="{FF2B5EF4-FFF2-40B4-BE49-F238E27FC236}">
                <a16:creationId xmlns:a16="http://schemas.microsoft.com/office/drawing/2014/main" id="{08A9959B-F6E5-4803-A832-52BCB9CEE90C}"/>
              </a:ext>
            </a:extLst>
          </p:cNvPr>
          <p:cNvSpPr/>
          <p:nvPr/>
        </p:nvSpPr>
        <p:spPr>
          <a:xfrm>
            <a:off x="2877555" y="5921074"/>
            <a:ext cx="2021472" cy="419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野菜の収穫体験</a:t>
            </a:r>
          </a:p>
        </p:txBody>
      </p:sp>
      <p:sp>
        <p:nvSpPr>
          <p:cNvPr id="6" name="テキスト ボックス 5">
            <a:extLst>
              <a:ext uri="{FF2B5EF4-FFF2-40B4-BE49-F238E27FC236}">
                <a16:creationId xmlns:a16="http://schemas.microsoft.com/office/drawing/2014/main" id="{1AB296C2-1BF6-4C8F-AF19-F70019ADBC5C}"/>
              </a:ext>
            </a:extLst>
          </p:cNvPr>
          <p:cNvSpPr txBox="1"/>
          <p:nvPr/>
        </p:nvSpPr>
        <p:spPr>
          <a:xfrm>
            <a:off x="1760814" y="2412461"/>
            <a:ext cx="3006501" cy="461665"/>
          </a:xfrm>
          <a:prstGeom prst="rect">
            <a:avLst/>
          </a:prstGeom>
          <a:solidFill>
            <a:schemeClr val="bg1"/>
          </a:solidFill>
          <a:ln>
            <a:noFill/>
          </a:ln>
        </p:spPr>
        <p:txBody>
          <a:bodyPr wrap="square" rtlCol="0">
            <a:spAutoFit/>
          </a:bodyPr>
          <a:lstStyle/>
          <a:p>
            <a:r>
              <a:rPr kumimoji="1" lang="en-US" altLang="ja-JP" sz="2400" dirty="0"/>
              <a:t>59,500</a:t>
            </a:r>
            <a:r>
              <a:rPr kumimoji="1" lang="ja-JP" altLang="en-US" sz="2400" dirty="0"/>
              <a:t>人（＋</a:t>
            </a:r>
            <a:r>
              <a:rPr kumimoji="1" lang="en-US" altLang="ja-JP" sz="2400" dirty="0"/>
              <a:t>2,500</a:t>
            </a:r>
            <a:r>
              <a:rPr kumimoji="1" lang="ja-JP" altLang="en-US" sz="2400" dirty="0"/>
              <a:t>人）</a:t>
            </a:r>
          </a:p>
        </p:txBody>
      </p:sp>
      <p:pic>
        <p:nvPicPr>
          <p:cNvPr id="29" name="図 28">
            <a:extLst>
              <a:ext uri="{FF2B5EF4-FFF2-40B4-BE49-F238E27FC236}">
                <a16:creationId xmlns:a16="http://schemas.microsoft.com/office/drawing/2014/main" id="{E2401542-1224-4E92-AD29-0D36B98A89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6835" y="4548420"/>
            <a:ext cx="1871627" cy="1404037"/>
          </a:xfrm>
          <a:prstGeom prst="rect">
            <a:avLst/>
          </a:prstGeom>
        </p:spPr>
      </p:pic>
      <p:pic>
        <p:nvPicPr>
          <p:cNvPr id="30" name="図 29" descr="ケーキを切っている新郎新婦&#10;&#10;AI によって生成されたコンテンツは間違っている可能性があります。">
            <a:extLst>
              <a:ext uri="{FF2B5EF4-FFF2-40B4-BE49-F238E27FC236}">
                <a16:creationId xmlns:a16="http://schemas.microsoft.com/office/drawing/2014/main" id="{72F022CC-42D8-4964-A33A-94AD9894DB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8961" y="4400849"/>
            <a:ext cx="1163706" cy="1551608"/>
          </a:xfrm>
          <a:prstGeom prst="rect">
            <a:avLst/>
          </a:prstGeom>
        </p:spPr>
      </p:pic>
    </p:spTree>
    <p:extLst>
      <p:ext uri="{BB962C8B-B14F-4D97-AF65-F5344CB8AC3E}">
        <p14:creationId xmlns:p14="http://schemas.microsoft.com/office/powerpoint/2010/main" val="2652479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57060EE4-209E-4159-8D60-85A3F4AF6673}"/>
              </a:ext>
            </a:extLst>
          </p:cNvPr>
          <p:cNvSpPr/>
          <p:nvPr/>
        </p:nvSpPr>
        <p:spPr>
          <a:xfrm>
            <a:off x="207618" y="1551564"/>
            <a:ext cx="3600000" cy="5040000"/>
          </a:xfrm>
          <a:prstGeom prst="roundRect">
            <a:avLst>
              <a:gd name="adj" fmla="val 5717"/>
            </a:avLst>
          </a:prstGeom>
          <a:solidFill>
            <a:schemeClr val="bg1">
              <a:alpha val="47000"/>
            </a:schemeClr>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楕円 1">
            <a:extLst>
              <a:ext uri="{FF2B5EF4-FFF2-40B4-BE49-F238E27FC236}">
                <a16:creationId xmlns:a16="http://schemas.microsoft.com/office/drawing/2014/main" id="{CEDF3DB8-2707-4680-8EDC-AF1DC909B2CC}"/>
              </a:ext>
            </a:extLst>
          </p:cNvPr>
          <p:cNvSpPr/>
          <p:nvPr/>
        </p:nvSpPr>
        <p:spPr>
          <a:xfrm>
            <a:off x="959329" y="1282323"/>
            <a:ext cx="2052000" cy="54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四角形: 角を丸くする 35">
            <a:extLst>
              <a:ext uri="{FF2B5EF4-FFF2-40B4-BE49-F238E27FC236}">
                <a16:creationId xmlns:a16="http://schemas.microsoft.com/office/drawing/2014/main" id="{ABD6CA81-C6FE-4631-9FA1-A4122E4CEF40}"/>
              </a:ext>
            </a:extLst>
          </p:cNvPr>
          <p:cNvSpPr/>
          <p:nvPr/>
        </p:nvSpPr>
        <p:spPr>
          <a:xfrm>
            <a:off x="8225620" y="1551561"/>
            <a:ext cx="3600000" cy="5040000"/>
          </a:xfrm>
          <a:prstGeom prst="roundRect">
            <a:avLst>
              <a:gd name="adj" fmla="val 5717"/>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四角形: 角を丸くする 34">
            <a:extLst>
              <a:ext uri="{FF2B5EF4-FFF2-40B4-BE49-F238E27FC236}">
                <a16:creationId xmlns:a16="http://schemas.microsoft.com/office/drawing/2014/main" id="{51F66993-F4DA-487E-9472-EEE84C6CB3C4}"/>
              </a:ext>
            </a:extLst>
          </p:cNvPr>
          <p:cNvSpPr/>
          <p:nvPr/>
        </p:nvSpPr>
        <p:spPr>
          <a:xfrm>
            <a:off x="4173059" y="1551561"/>
            <a:ext cx="3600000" cy="5040000"/>
          </a:xfrm>
          <a:prstGeom prst="roundRect">
            <a:avLst>
              <a:gd name="adj" fmla="val 5717"/>
            </a:avLst>
          </a:prstGeom>
          <a:solidFill>
            <a:schemeClr val="bg1">
              <a:alpha val="47000"/>
            </a:schemeClr>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581975"/>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地域</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農業・農空間を活かした新たな価値創造</a:t>
            </a: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5" y="580926"/>
            <a:ext cx="959918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（３）　農を知り、農に参画する機会の充実</a:t>
            </a:r>
          </a:p>
        </p:txBody>
      </p:sp>
      <p:sp>
        <p:nvSpPr>
          <p:cNvPr id="6" name="スライド番号プレースホルダー 5">
            <a:extLst>
              <a:ext uri="{FF2B5EF4-FFF2-40B4-BE49-F238E27FC236}">
                <a16:creationId xmlns:a16="http://schemas.microsoft.com/office/drawing/2014/main" id="{01301E26-0593-45ED-987D-EEB0BF018ADB}"/>
              </a:ext>
            </a:extLst>
          </p:cNvPr>
          <p:cNvSpPr>
            <a:spLocks noGrp="1"/>
          </p:cNvSpPr>
          <p:nvPr>
            <p:ph type="sldNum" sz="quarter" idx="12"/>
          </p:nvPr>
        </p:nvSpPr>
        <p:spPr>
          <a:xfrm>
            <a:off x="10990465" y="6431234"/>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2" name="スライド番号プレースホルダー 5">
            <a:extLst>
              <a:ext uri="{FF2B5EF4-FFF2-40B4-BE49-F238E27FC236}">
                <a16:creationId xmlns:a16="http://schemas.microsoft.com/office/drawing/2014/main" id="{DE4A4006-0A99-493B-8B61-E69AFD913D59}"/>
              </a:ext>
            </a:extLst>
          </p:cNvPr>
          <p:cNvSpPr txBox="1">
            <a:spLocks/>
          </p:cNvSpPr>
          <p:nvPr/>
        </p:nvSpPr>
        <p:spPr>
          <a:xfrm>
            <a:off x="10990465" y="6431234"/>
            <a:ext cx="1312025"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24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pic>
        <p:nvPicPr>
          <p:cNvPr id="9" name="図 8" descr="草の上に立っている男性たち&#10;&#10;AI 生成コンテンツは誤りを含む可能性があります。">
            <a:extLst>
              <a:ext uri="{FF2B5EF4-FFF2-40B4-BE49-F238E27FC236}">
                <a16:creationId xmlns:a16="http://schemas.microsoft.com/office/drawing/2014/main" id="{5F67B761-8C79-49E8-A279-761E03A94822}"/>
              </a:ext>
            </a:extLst>
          </p:cNvPr>
          <p:cNvPicPr/>
          <p:nvPr/>
        </p:nvPicPr>
        <p:blipFill rotWithShape="1">
          <a:blip r:embed="rId3" cstate="email">
            <a:extLst>
              <a:ext uri="{28A0092B-C50C-407E-A947-70E740481C1C}">
                <a14:useLocalDpi xmlns:a14="http://schemas.microsoft.com/office/drawing/2010/main"/>
              </a:ext>
            </a:extLst>
          </a:blip>
          <a:srcRect/>
          <a:stretch/>
        </p:blipFill>
        <p:spPr>
          <a:xfrm>
            <a:off x="4538677" y="1823615"/>
            <a:ext cx="2934517" cy="1980000"/>
          </a:xfrm>
          <a:prstGeom prst="rect">
            <a:avLst/>
          </a:prstGeom>
        </p:spPr>
      </p:pic>
      <p:sp>
        <p:nvSpPr>
          <p:cNvPr id="11" name="テキスト ボックス 10">
            <a:extLst>
              <a:ext uri="{FF2B5EF4-FFF2-40B4-BE49-F238E27FC236}">
                <a16:creationId xmlns:a16="http://schemas.microsoft.com/office/drawing/2014/main" id="{1D8730E2-4737-4C09-A79A-17439DB3B6EA}"/>
              </a:ext>
            </a:extLst>
          </p:cNvPr>
          <p:cNvSpPr txBox="1"/>
          <p:nvPr/>
        </p:nvSpPr>
        <p:spPr>
          <a:xfrm>
            <a:off x="418193" y="3773552"/>
            <a:ext cx="2459328" cy="276999"/>
          </a:xfrm>
          <a:prstGeom prst="rect">
            <a:avLst/>
          </a:prstGeom>
          <a:noFill/>
        </p:spPr>
        <p:txBody>
          <a:bodyPr wrap="non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さつまいもの収穫体験（八尾市）</a:t>
            </a:r>
            <a:r>
              <a:rPr kumimoji="1" lang="en-US" altLang="ja-JP" sz="1200" dirty="0">
                <a:latin typeface="UD デジタル 教科書体 NK-R" panose="02020400000000000000" pitchFamily="18" charset="-128"/>
                <a:ea typeface="UD デジタル 教科書体 NK-R" panose="02020400000000000000" pitchFamily="18" charset="-128"/>
              </a:rPr>
              <a:t>】</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pic>
        <p:nvPicPr>
          <p:cNvPr id="13" name="図 12">
            <a:extLst>
              <a:ext uri="{FF2B5EF4-FFF2-40B4-BE49-F238E27FC236}">
                <a16:creationId xmlns:a16="http://schemas.microsoft.com/office/drawing/2014/main" id="{D3706B0F-FDA0-4E08-8743-6DAD43E5CCD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41910" y="4181056"/>
            <a:ext cx="2959113" cy="1958971"/>
          </a:xfrm>
          <a:prstGeom prst="rect">
            <a:avLst/>
          </a:prstGeom>
        </p:spPr>
      </p:pic>
      <p:sp>
        <p:nvSpPr>
          <p:cNvPr id="19" name="テキスト ボックス 18">
            <a:extLst>
              <a:ext uri="{FF2B5EF4-FFF2-40B4-BE49-F238E27FC236}">
                <a16:creationId xmlns:a16="http://schemas.microsoft.com/office/drawing/2014/main" id="{E3CF3D0F-8346-4DAE-BD72-901AA5A2DD44}"/>
              </a:ext>
            </a:extLst>
          </p:cNvPr>
          <p:cNvSpPr txBox="1"/>
          <p:nvPr/>
        </p:nvSpPr>
        <p:spPr>
          <a:xfrm>
            <a:off x="441018" y="6133762"/>
            <a:ext cx="1646605" cy="276999"/>
          </a:xfrm>
          <a:prstGeom prst="rect">
            <a:avLst/>
          </a:prstGeom>
          <a:noFill/>
        </p:spPr>
        <p:txBody>
          <a:bodyPr wrap="non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農業講座（和泉市）</a:t>
            </a:r>
            <a:r>
              <a:rPr kumimoji="1" lang="en-US" altLang="ja-JP" sz="1200" dirty="0">
                <a:latin typeface="UD デジタル 教科書体 NK-R" panose="02020400000000000000" pitchFamily="18" charset="-128"/>
                <a:ea typeface="UD デジタル 教科書体 NK-R" panose="02020400000000000000" pitchFamily="18" charset="-128"/>
              </a:rPr>
              <a:t>】</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sp>
        <p:nvSpPr>
          <p:cNvPr id="16" name="テキスト ボックス 15">
            <a:extLst>
              <a:ext uri="{FF2B5EF4-FFF2-40B4-BE49-F238E27FC236}">
                <a16:creationId xmlns:a16="http://schemas.microsoft.com/office/drawing/2014/main" id="{B7BD013C-ECAF-461E-9973-40A38BE666C0}"/>
              </a:ext>
            </a:extLst>
          </p:cNvPr>
          <p:cNvSpPr txBox="1"/>
          <p:nvPr/>
        </p:nvSpPr>
        <p:spPr>
          <a:xfrm>
            <a:off x="4414368" y="3764510"/>
            <a:ext cx="3058827" cy="461665"/>
          </a:xfrm>
          <a:prstGeom prst="rect">
            <a:avLst/>
          </a:prstGeom>
          <a:noFill/>
        </p:spPr>
        <p:txBody>
          <a:bodyPr wrap="squar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府民が参加できる農空間を増やすための</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dirty="0">
                <a:latin typeface="UD デジタル 教科書体 NK-R" panose="02020400000000000000" pitchFamily="18" charset="-128"/>
                <a:ea typeface="UD デジタル 教科書体 NK-R" panose="02020400000000000000" pitchFamily="18" charset="-128"/>
              </a:rPr>
              <a:t>遊休農地耕うん作業（河南町）</a:t>
            </a:r>
            <a:r>
              <a:rPr kumimoji="1" lang="en-US" altLang="ja-JP" sz="1200" dirty="0">
                <a:latin typeface="UD デジタル 教科書体 NK-R" panose="02020400000000000000" pitchFamily="18" charset="-128"/>
                <a:ea typeface="UD デジタル 教科書体 NK-R" panose="02020400000000000000" pitchFamily="18" charset="-128"/>
              </a:rPr>
              <a:t>】</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pic>
        <p:nvPicPr>
          <p:cNvPr id="8" name="図 7">
            <a:extLst>
              <a:ext uri="{FF2B5EF4-FFF2-40B4-BE49-F238E27FC236}">
                <a16:creationId xmlns:a16="http://schemas.microsoft.com/office/drawing/2014/main" id="{2507C341-74E6-470C-810A-AF59C6AA13A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538677" y="4190969"/>
            <a:ext cx="2934517" cy="1957951"/>
          </a:xfrm>
          <a:prstGeom prst="rect">
            <a:avLst/>
          </a:prstGeom>
        </p:spPr>
      </p:pic>
      <p:sp>
        <p:nvSpPr>
          <p:cNvPr id="21" name="テキスト ボックス 20">
            <a:extLst>
              <a:ext uri="{FF2B5EF4-FFF2-40B4-BE49-F238E27FC236}">
                <a16:creationId xmlns:a16="http://schemas.microsoft.com/office/drawing/2014/main" id="{1CB5C147-A577-488D-ADAC-E23104F23859}"/>
              </a:ext>
            </a:extLst>
          </p:cNvPr>
          <p:cNvSpPr txBox="1"/>
          <p:nvPr/>
        </p:nvSpPr>
        <p:spPr>
          <a:xfrm>
            <a:off x="4414368" y="6114416"/>
            <a:ext cx="2796934" cy="276999"/>
          </a:xfrm>
          <a:prstGeom prst="rect">
            <a:avLst/>
          </a:prstGeom>
          <a:noFill/>
        </p:spPr>
        <p:txBody>
          <a:bodyPr wrap="squar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スマート農業の展示イベント（能勢町）</a:t>
            </a:r>
            <a:r>
              <a:rPr kumimoji="1" lang="en-US" altLang="ja-JP" sz="1200" dirty="0">
                <a:latin typeface="UD デジタル 教科書体 NK-R" panose="02020400000000000000" pitchFamily="18" charset="-128"/>
                <a:ea typeface="UD デジタル 教科書体 NK-R" panose="02020400000000000000" pitchFamily="18" charset="-128"/>
              </a:rPr>
              <a:t>】</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pic>
        <p:nvPicPr>
          <p:cNvPr id="22" name="図 21">
            <a:extLst>
              <a:ext uri="{FF2B5EF4-FFF2-40B4-BE49-F238E27FC236}">
                <a16:creationId xmlns:a16="http://schemas.microsoft.com/office/drawing/2014/main" id="{9AAF8874-8D23-4A09-9CC8-1D24A1A36F4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607133" y="1805180"/>
            <a:ext cx="2934517" cy="2016870"/>
          </a:xfrm>
          <a:prstGeom prst="rect">
            <a:avLst/>
          </a:prstGeom>
        </p:spPr>
      </p:pic>
      <p:pic>
        <p:nvPicPr>
          <p:cNvPr id="25" name="図 24">
            <a:extLst>
              <a:ext uri="{FF2B5EF4-FFF2-40B4-BE49-F238E27FC236}">
                <a16:creationId xmlns:a16="http://schemas.microsoft.com/office/drawing/2014/main" id="{0832BAC2-270B-428A-8497-2035BCA360D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607133" y="4200938"/>
            <a:ext cx="2938794" cy="1958971"/>
          </a:xfrm>
          <a:prstGeom prst="rect">
            <a:avLst/>
          </a:prstGeom>
        </p:spPr>
      </p:pic>
      <p:sp>
        <p:nvSpPr>
          <p:cNvPr id="31" name="テキスト ボックス 30">
            <a:extLst>
              <a:ext uri="{FF2B5EF4-FFF2-40B4-BE49-F238E27FC236}">
                <a16:creationId xmlns:a16="http://schemas.microsoft.com/office/drawing/2014/main" id="{C203331C-2815-41F1-A6B1-4CC0F3E7F9CF}"/>
              </a:ext>
            </a:extLst>
          </p:cNvPr>
          <p:cNvSpPr txBox="1"/>
          <p:nvPr/>
        </p:nvSpPr>
        <p:spPr>
          <a:xfrm>
            <a:off x="8483270" y="6133762"/>
            <a:ext cx="3177104" cy="438582"/>
          </a:xfrm>
          <a:prstGeom prst="rect">
            <a:avLst/>
          </a:prstGeom>
          <a:noFill/>
        </p:spPr>
        <p:txBody>
          <a:bodyPr wrap="squar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道の駅「愛彩ランド」（</a:t>
            </a:r>
            <a:r>
              <a:rPr lang="ja-JP" altLang="en-US" sz="1200" dirty="0">
                <a:latin typeface="UD デジタル 教科書体 NK-R" panose="02020400000000000000" pitchFamily="18" charset="-128"/>
                <a:ea typeface="UD デジタル 教科書体 NK-R" panose="02020400000000000000" pitchFamily="18" charset="-128"/>
              </a:rPr>
              <a:t>岸和田市</a:t>
            </a:r>
            <a:r>
              <a:rPr kumimoji="1" lang="ja-JP" altLang="en-US" sz="1200" dirty="0">
                <a:latin typeface="UD デジタル 教科書体 NK-R" panose="02020400000000000000" pitchFamily="18" charset="-128"/>
                <a:ea typeface="UD デジタル 教科書体 NK-R" panose="02020400000000000000" pitchFamily="18" charset="-128"/>
              </a:rPr>
              <a:t>）</a:t>
            </a:r>
            <a:r>
              <a:rPr kumimoji="1" lang="en-US" altLang="ja-JP" sz="1200" dirty="0">
                <a:latin typeface="UD デジタル 教科書体 NK-R" panose="02020400000000000000" pitchFamily="18" charset="-128"/>
                <a:ea typeface="UD デジタル 教科書体 NK-R" panose="02020400000000000000" pitchFamily="18" charset="-128"/>
              </a:rPr>
              <a:t>】</a:t>
            </a:r>
          </a:p>
          <a:p>
            <a:r>
              <a:rPr kumimoji="1" lang="ja-JP" altLang="en-US" sz="1050" dirty="0">
                <a:latin typeface="UD デジタル 教科書体 NK-R" panose="02020400000000000000" pitchFamily="18" charset="-128"/>
                <a:ea typeface="UD デジタル 教科書体 NK-R" panose="02020400000000000000" pitchFamily="18" charset="-128"/>
              </a:rPr>
              <a:t>（出典：道の駅「愛彩ランド」</a:t>
            </a:r>
            <a:r>
              <a:rPr kumimoji="1" lang="en-US" altLang="ja-JP" sz="1050" dirty="0">
                <a:latin typeface="UD デジタル 教科書体 NK-R" panose="02020400000000000000" pitchFamily="18" charset="-128"/>
                <a:ea typeface="UD デジタル 教科書体 NK-R" panose="02020400000000000000" pitchFamily="18" charset="-128"/>
              </a:rPr>
              <a:t>HP</a:t>
            </a:r>
            <a:r>
              <a:rPr kumimoji="1" lang="ja-JP" altLang="en-US" sz="1050" dirty="0">
                <a:latin typeface="UD デジタル 教科書体 NK-R" panose="02020400000000000000" pitchFamily="18" charset="-128"/>
                <a:ea typeface="UD デジタル 教科書体 NK-R" panose="02020400000000000000" pitchFamily="18" charset="-128"/>
              </a:rPr>
              <a:t>）</a:t>
            </a:r>
          </a:p>
        </p:txBody>
      </p:sp>
      <p:sp>
        <p:nvSpPr>
          <p:cNvPr id="33" name="テキスト ボックス 32">
            <a:extLst>
              <a:ext uri="{FF2B5EF4-FFF2-40B4-BE49-F238E27FC236}">
                <a16:creationId xmlns:a16="http://schemas.microsoft.com/office/drawing/2014/main" id="{18984940-B12E-47F7-8319-3642C79C4FA4}"/>
              </a:ext>
            </a:extLst>
          </p:cNvPr>
          <p:cNvSpPr txBox="1"/>
          <p:nvPr/>
        </p:nvSpPr>
        <p:spPr>
          <a:xfrm>
            <a:off x="8498280" y="3791782"/>
            <a:ext cx="3281156" cy="438582"/>
          </a:xfrm>
          <a:prstGeom prst="rect">
            <a:avLst/>
          </a:prstGeom>
          <a:noFill/>
        </p:spPr>
        <p:txBody>
          <a:bodyPr wrap="squar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かいづか いぶきヴィレッジ（</a:t>
            </a:r>
            <a:r>
              <a:rPr lang="ja-JP" altLang="en-US" sz="1200" dirty="0">
                <a:latin typeface="UD デジタル 教科書体 NK-R" panose="02020400000000000000" pitchFamily="18" charset="-128"/>
                <a:ea typeface="UD デジタル 教科書体 NK-R" panose="02020400000000000000" pitchFamily="18" charset="-128"/>
              </a:rPr>
              <a:t>貝塚市</a:t>
            </a:r>
            <a:r>
              <a:rPr kumimoji="1" lang="ja-JP" altLang="en-US" sz="1200" dirty="0">
                <a:latin typeface="UD デジタル 教科書体 NK-R" panose="02020400000000000000" pitchFamily="18" charset="-128"/>
                <a:ea typeface="UD デジタル 教科書体 NK-R" panose="02020400000000000000" pitchFamily="18" charset="-128"/>
              </a:rPr>
              <a:t>）</a:t>
            </a:r>
            <a:r>
              <a:rPr kumimoji="1" lang="en-US" altLang="ja-JP" sz="1200" dirty="0">
                <a:latin typeface="UD デジタル 教科書体 NK-R" panose="02020400000000000000" pitchFamily="18" charset="-128"/>
                <a:ea typeface="UD デジタル 教科書体 NK-R" panose="02020400000000000000" pitchFamily="18" charset="-128"/>
              </a:rPr>
              <a:t>】</a:t>
            </a:r>
          </a:p>
          <a:p>
            <a:r>
              <a:rPr kumimoji="1" lang="ja-JP" altLang="en-US" sz="1050" dirty="0">
                <a:latin typeface="UD デジタル 教科書体 NK-R" panose="02020400000000000000" pitchFamily="18" charset="-128"/>
                <a:ea typeface="UD デジタル 教科書体 NK-R" panose="02020400000000000000" pitchFamily="18" charset="-128"/>
              </a:rPr>
              <a:t>（</a:t>
            </a:r>
            <a:r>
              <a:rPr lang="ja-JP" altLang="en-US" sz="1050" dirty="0">
                <a:latin typeface="UD デジタル 教科書体 NK-R" panose="02020400000000000000" pitchFamily="18" charset="-128"/>
                <a:ea typeface="UD デジタル 教科書体 NK-R" panose="02020400000000000000" pitchFamily="18" charset="-128"/>
              </a:rPr>
              <a:t>出典</a:t>
            </a:r>
            <a:r>
              <a:rPr lang="ja-JP" altLang="en-US" sz="1050" dirty="0">
                <a:latin typeface="UD デジタル 教科書体 NK-R" panose="02020400000000000000" pitchFamily="18" charset="-128"/>
                <a:ea typeface="UD デジタル 教科書体 NK-R" panose="02020400000000000000" pitchFamily="18" charset="-128"/>
                <a:sym typeface="Wingdings" panose="05000000000000000000" pitchFamily="2" charset="2"/>
              </a:rPr>
              <a:t>：かいづか いぶきヴィレッジ</a:t>
            </a:r>
            <a:r>
              <a:rPr lang="en-US" altLang="ja-JP" sz="1050" dirty="0">
                <a:latin typeface="UD デジタル 教科書体 NK-R" panose="02020400000000000000" pitchFamily="18" charset="-128"/>
                <a:ea typeface="UD デジタル 教科書体 NK-R" panose="02020400000000000000" pitchFamily="18" charset="-128"/>
                <a:sym typeface="Wingdings" panose="05000000000000000000" pitchFamily="2" charset="2"/>
              </a:rPr>
              <a:t>HP</a:t>
            </a:r>
            <a:r>
              <a:rPr kumimoji="1" lang="ja-JP" altLang="en-US" sz="1050" dirty="0">
                <a:latin typeface="UD デジタル 教科書体 NK-R" panose="02020400000000000000" pitchFamily="18" charset="-128"/>
                <a:ea typeface="UD デジタル 教科書体 NK-R" panose="02020400000000000000" pitchFamily="18" charset="-128"/>
              </a:rPr>
              <a:t>）</a:t>
            </a:r>
          </a:p>
        </p:txBody>
      </p:sp>
      <p:sp>
        <p:nvSpPr>
          <p:cNvPr id="26" name="テキスト ボックス 25">
            <a:extLst>
              <a:ext uri="{FF2B5EF4-FFF2-40B4-BE49-F238E27FC236}">
                <a16:creationId xmlns:a16="http://schemas.microsoft.com/office/drawing/2014/main" id="{BCDE3E62-D7FF-448B-9717-3C5FA8EB3EF9}"/>
              </a:ext>
            </a:extLst>
          </p:cNvPr>
          <p:cNvSpPr txBox="1"/>
          <p:nvPr/>
        </p:nvSpPr>
        <p:spPr>
          <a:xfrm>
            <a:off x="1165384" y="1315056"/>
            <a:ext cx="158821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Calibri" panose="020F0502020204030204"/>
                <a:ea typeface="ＭＳ Ｐゴシック" panose="020B0600070205080204" pitchFamily="50" charset="-128"/>
              </a:rPr>
              <a:t>体験・参加</a:t>
            </a:r>
            <a:endParaRPr kumimoji="1" lang="ja-JP" altLang="en-US" sz="2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4" name="楕円 33">
            <a:extLst>
              <a:ext uri="{FF2B5EF4-FFF2-40B4-BE49-F238E27FC236}">
                <a16:creationId xmlns:a16="http://schemas.microsoft.com/office/drawing/2014/main" id="{CB5E8DC7-4054-429A-9C49-6902841A0B79}"/>
              </a:ext>
            </a:extLst>
          </p:cNvPr>
          <p:cNvSpPr/>
          <p:nvPr/>
        </p:nvSpPr>
        <p:spPr>
          <a:xfrm>
            <a:off x="4914103" y="1284275"/>
            <a:ext cx="2052000" cy="50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56321480-2435-4634-95E1-3B072B5F8DA0}"/>
              </a:ext>
            </a:extLst>
          </p:cNvPr>
          <p:cNvSpPr/>
          <p:nvPr/>
        </p:nvSpPr>
        <p:spPr>
          <a:xfrm>
            <a:off x="9013293" y="1260625"/>
            <a:ext cx="2052000" cy="50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DF7AE86C-6E88-4D57-B26F-430E41576A0D}"/>
              </a:ext>
            </a:extLst>
          </p:cNvPr>
          <p:cNvSpPr txBox="1"/>
          <p:nvPr/>
        </p:nvSpPr>
        <p:spPr>
          <a:xfrm>
            <a:off x="9243173" y="1260785"/>
            <a:ext cx="159223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Calibri" panose="020F0502020204030204"/>
                <a:ea typeface="ＭＳ Ｐゴシック" panose="020B0600070205080204" pitchFamily="50" charset="-128"/>
              </a:rPr>
              <a:t>販売・交流</a:t>
            </a:r>
            <a:endParaRPr kumimoji="1" lang="ja-JP" altLang="en-US" sz="2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9" name="テキスト ボックス 28">
            <a:extLst>
              <a:ext uri="{FF2B5EF4-FFF2-40B4-BE49-F238E27FC236}">
                <a16:creationId xmlns:a16="http://schemas.microsoft.com/office/drawing/2014/main" id="{AD2FB3EF-87FF-4720-8084-47EA59CD03EA}"/>
              </a:ext>
            </a:extLst>
          </p:cNvPr>
          <p:cNvSpPr txBox="1"/>
          <p:nvPr/>
        </p:nvSpPr>
        <p:spPr>
          <a:xfrm>
            <a:off x="4880044" y="1288914"/>
            <a:ext cx="216597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Calibri" panose="020F0502020204030204"/>
                <a:ea typeface="ＭＳ Ｐゴシック" panose="020B0600070205080204" pitchFamily="50" charset="-128"/>
              </a:rPr>
              <a:t>農空間の活用</a:t>
            </a:r>
            <a:endParaRPr kumimoji="1" lang="ja-JP" altLang="en-US" sz="24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pic>
        <p:nvPicPr>
          <p:cNvPr id="10" name="図 9">
            <a:extLst>
              <a:ext uri="{FF2B5EF4-FFF2-40B4-BE49-F238E27FC236}">
                <a16:creationId xmlns:a16="http://schemas.microsoft.com/office/drawing/2014/main" id="{FBF83C02-79DF-16EF-D193-6DC9E54B7F34}"/>
              </a:ext>
            </a:extLst>
          </p:cNvPr>
          <p:cNvPicPr>
            <a:picLocks noChangeAspect="1"/>
          </p:cNvPicPr>
          <p:nvPr/>
        </p:nvPicPr>
        <p:blipFill>
          <a:blip r:embed="rId8"/>
          <a:stretch>
            <a:fillRect/>
          </a:stretch>
        </p:blipFill>
        <p:spPr>
          <a:xfrm>
            <a:off x="541910" y="1809454"/>
            <a:ext cx="2959112" cy="1991003"/>
          </a:xfrm>
          <a:prstGeom prst="rect">
            <a:avLst/>
          </a:prstGeom>
        </p:spPr>
      </p:pic>
    </p:spTree>
    <p:extLst>
      <p:ext uri="{BB962C8B-B14F-4D97-AF65-F5344CB8AC3E}">
        <p14:creationId xmlns:p14="http://schemas.microsoft.com/office/powerpoint/2010/main" val="3792951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20FE8885-D8B9-44D8-A611-12C1368B5E34}"/>
              </a:ext>
            </a:extLst>
          </p:cNvPr>
          <p:cNvSpPr txBox="1"/>
          <p:nvPr/>
        </p:nvSpPr>
        <p:spPr>
          <a:xfrm>
            <a:off x="5564095" y="1735375"/>
            <a:ext cx="6536101" cy="1154162"/>
          </a:xfrm>
          <a:prstGeom prst="rect">
            <a:avLst/>
          </a:prstGeom>
          <a:noFill/>
          <a:ln>
            <a:solidFill>
              <a:schemeClr val="tx1"/>
            </a:solidFill>
          </a:ln>
        </p:spPr>
        <p:txBody>
          <a:bodyPr wrap="square" rtlCol="0">
            <a:spAutoFit/>
          </a:bodyPr>
          <a:lstStyle/>
          <a:p>
            <a:endParaRPr kumimoji="1" lang="en-US" altLang="ja-JP" sz="2300" dirty="0"/>
          </a:p>
          <a:p>
            <a:r>
              <a:rPr kumimoji="1" lang="ja-JP" altLang="en-US" sz="2300" dirty="0"/>
              <a:t>新規就農者</a:t>
            </a:r>
            <a:r>
              <a:rPr kumimoji="1" lang="en-US" altLang="ja-JP" sz="2300" u="sng" dirty="0"/>
              <a:t>20</a:t>
            </a:r>
            <a:r>
              <a:rPr kumimoji="1" lang="ja-JP" altLang="en-US" sz="2300" u="sng" dirty="0"/>
              <a:t>人（累計</a:t>
            </a:r>
            <a:r>
              <a:rPr kumimoji="1" lang="en-US" altLang="ja-JP" sz="2300" u="sng" dirty="0"/>
              <a:t>84</a:t>
            </a:r>
            <a:r>
              <a:rPr kumimoji="1" lang="ja-JP" altLang="en-US" sz="2300" u="sng" dirty="0"/>
              <a:t>人）</a:t>
            </a:r>
            <a:r>
              <a:rPr kumimoji="1" lang="ja-JP" altLang="en-US" sz="2300" dirty="0"/>
              <a:t>を確保し、</a:t>
            </a:r>
          </a:p>
          <a:p>
            <a:r>
              <a:rPr kumimoji="1" lang="ja-JP" altLang="en-US" sz="2300" dirty="0"/>
              <a:t>販売額向上を実現（累計販売額</a:t>
            </a:r>
            <a:r>
              <a:rPr kumimoji="1" lang="ja-JP" altLang="en-US" sz="2300" u="sng" dirty="0"/>
              <a:t>＋</a:t>
            </a:r>
            <a:r>
              <a:rPr kumimoji="1" lang="en-US" altLang="ja-JP" sz="2300" u="sng" dirty="0"/>
              <a:t>2.84</a:t>
            </a:r>
            <a:r>
              <a:rPr kumimoji="1" lang="ja-JP" altLang="en-US" sz="2300" u="sng" dirty="0"/>
              <a:t>億円</a:t>
            </a:r>
            <a:r>
              <a:rPr kumimoji="1" lang="ja-JP" altLang="en-US" sz="2300" dirty="0"/>
              <a:t>）</a:t>
            </a:r>
            <a:r>
              <a:rPr kumimoji="1" lang="en-US" altLang="ja-JP" sz="2000" b="1" dirty="0">
                <a:solidFill>
                  <a:srgbClr val="FF0000"/>
                </a:solidFill>
              </a:rPr>
              <a:t>【</a:t>
            </a:r>
            <a:r>
              <a:rPr kumimoji="1" lang="ja-JP" altLang="en-US" sz="2000" b="1" dirty="0">
                <a:solidFill>
                  <a:srgbClr val="FF0000"/>
                </a:solidFill>
              </a:rPr>
              <a:t>達成</a:t>
            </a:r>
            <a:r>
              <a:rPr kumimoji="1" lang="en-US" altLang="ja-JP" sz="2000" b="1" dirty="0">
                <a:solidFill>
                  <a:srgbClr val="FF0000"/>
                </a:solidFill>
              </a:rPr>
              <a:t>】</a:t>
            </a:r>
            <a:endParaRPr kumimoji="1" lang="en-US" altLang="ja-JP" sz="2400" b="1" dirty="0">
              <a:solidFill>
                <a:srgbClr val="FF0000"/>
              </a:solidFill>
            </a:endParaRPr>
          </a:p>
        </p:txBody>
      </p:sp>
      <p:graphicFrame>
        <p:nvGraphicFramePr>
          <p:cNvPr id="25" name="表 9">
            <a:extLst>
              <a:ext uri="{FF2B5EF4-FFF2-40B4-BE49-F238E27FC236}">
                <a16:creationId xmlns:a16="http://schemas.microsoft.com/office/drawing/2014/main" id="{81985206-784B-4D2D-ACB0-1FD3678B3C23}"/>
              </a:ext>
            </a:extLst>
          </p:cNvPr>
          <p:cNvGraphicFramePr>
            <a:graphicFrameLocks noGrp="1"/>
          </p:cNvGraphicFramePr>
          <p:nvPr>
            <p:extLst>
              <p:ext uri="{D42A27DB-BD31-4B8C-83A1-F6EECF244321}">
                <p14:modId xmlns:p14="http://schemas.microsoft.com/office/powerpoint/2010/main" val="873004694"/>
              </p:ext>
            </p:extLst>
          </p:nvPr>
        </p:nvGraphicFramePr>
        <p:xfrm>
          <a:off x="5583765" y="3329589"/>
          <a:ext cx="6530433" cy="3158739"/>
        </p:xfrm>
        <a:graphic>
          <a:graphicData uri="http://schemas.openxmlformats.org/drawingml/2006/table">
            <a:tbl>
              <a:tblPr firstRow="1" bandRow="1">
                <a:tableStyleId>{5C22544A-7EE6-4342-B048-85BDC9FD1C3A}</a:tableStyleId>
              </a:tblPr>
              <a:tblGrid>
                <a:gridCol w="1898265">
                  <a:extLst>
                    <a:ext uri="{9D8B030D-6E8A-4147-A177-3AD203B41FA5}">
                      <a16:colId xmlns:a16="http://schemas.microsoft.com/office/drawing/2014/main" val="399575333"/>
                    </a:ext>
                  </a:extLst>
                </a:gridCol>
                <a:gridCol w="866508">
                  <a:extLst>
                    <a:ext uri="{9D8B030D-6E8A-4147-A177-3AD203B41FA5}">
                      <a16:colId xmlns:a16="http://schemas.microsoft.com/office/drawing/2014/main" val="3453014793"/>
                    </a:ext>
                  </a:extLst>
                </a:gridCol>
                <a:gridCol w="1255220">
                  <a:extLst>
                    <a:ext uri="{9D8B030D-6E8A-4147-A177-3AD203B41FA5}">
                      <a16:colId xmlns:a16="http://schemas.microsoft.com/office/drawing/2014/main" val="4152733615"/>
                    </a:ext>
                  </a:extLst>
                </a:gridCol>
                <a:gridCol w="1255220">
                  <a:extLst>
                    <a:ext uri="{9D8B030D-6E8A-4147-A177-3AD203B41FA5}">
                      <a16:colId xmlns:a16="http://schemas.microsoft.com/office/drawing/2014/main" val="1813708567"/>
                    </a:ext>
                  </a:extLst>
                </a:gridCol>
                <a:gridCol w="1255220">
                  <a:extLst>
                    <a:ext uri="{9D8B030D-6E8A-4147-A177-3AD203B41FA5}">
                      <a16:colId xmlns:a16="http://schemas.microsoft.com/office/drawing/2014/main" val="3482280644"/>
                    </a:ext>
                  </a:extLst>
                </a:gridCol>
              </a:tblGrid>
              <a:tr h="370840">
                <a:tc>
                  <a:txBody>
                    <a:bodyPr/>
                    <a:lstStyle/>
                    <a:p>
                      <a:pPr algn="ctr"/>
                      <a:r>
                        <a:rPr kumimoji="1" lang="ja-JP" altLang="en-US" sz="1400" dirty="0">
                          <a:solidFill>
                            <a:schemeClr val="tx1"/>
                          </a:solidFill>
                          <a:latin typeface="+mn-ea"/>
                          <a:ea typeface="+mn-ea"/>
                        </a:rPr>
                        <a:t>育成手法</a:t>
                      </a:r>
                    </a:p>
                  </a:txBody>
                  <a:tcPr anchor="ctr"/>
                </a:tc>
                <a:tc>
                  <a:txBody>
                    <a:bodyPr/>
                    <a:lstStyle/>
                    <a:p>
                      <a:pPr algn="ctr"/>
                      <a:r>
                        <a:rPr kumimoji="1" lang="ja-JP" altLang="en-US" sz="1200" dirty="0">
                          <a:solidFill>
                            <a:schemeClr val="tx1"/>
                          </a:solidFill>
                          <a:latin typeface="+mn-ea"/>
                          <a:ea typeface="+mn-ea"/>
                        </a:rPr>
                        <a:t>就農者数（</a:t>
                      </a:r>
                      <a:r>
                        <a:rPr kumimoji="1" lang="en-US" altLang="ja-JP" sz="1200" dirty="0">
                          <a:solidFill>
                            <a:schemeClr val="tx1"/>
                          </a:solidFill>
                          <a:latin typeface="+mn-ea"/>
                          <a:ea typeface="+mn-ea"/>
                        </a:rPr>
                        <a:t>R7</a:t>
                      </a:r>
                      <a:r>
                        <a:rPr kumimoji="1" lang="ja-JP" altLang="en-US" sz="1200" dirty="0">
                          <a:solidFill>
                            <a:schemeClr val="tx1"/>
                          </a:solidFill>
                          <a:latin typeface="+mn-ea"/>
                          <a:ea typeface="+mn-ea"/>
                        </a:rPr>
                        <a:t>）</a:t>
                      </a:r>
                      <a:endParaRPr kumimoji="1" lang="en-US" altLang="ja-JP" sz="1200" dirty="0">
                        <a:solidFill>
                          <a:schemeClr val="tx1"/>
                        </a:solidFill>
                        <a:latin typeface="+mn-ea"/>
                        <a:ea typeface="+mn-ea"/>
                      </a:endParaRPr>
                    </a:p>
                  </a:txBody>
                  <a:tcPr anchor="ctr"/>
                </a:tc>
                <a:tc>
                  <a:txBody>
                    <a:bodyPr/>
                    <a:lstStyle/>
                    <a:p>
                      <a:pPr algn="ctr"/>
                      <a:r>
                        <a:rPr kumimoji="1" lang="ja-JP" altLang="en-US" sz="1200" dirty="0">
                          <a:solidFill>
                            <a:schemeClr val="tx1"/>
                          </a:solidFill>
                          <a:latin typeface="+mn-ea"/>
                          <a:ea typeface="+mn-ea"/>
                        </a:rPr>
                        <a:t>累計就農者数</a:t>
                      </a:r>
                      <a:endParaRPr kumimoji="1" lang="en-US" altLang="ja-JP" sz="120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n-ea"/>
                          <a:ea typeface="+mn-ea"/>
                        </a:rPr>
                        <a:t>（</a:t>
                      </a:r>
                      <a:r>
                        <a:rPr kumimoji="1" lang="en-US" altLang="ja-JP" sz="1200" dirty="0">
                          <a:solidFill>
                            <a:schemeClr val="tx1"/>
                          </a:solidFill>
                          <a:latin typeface="+mn-ea"/>
                          <a:ea typeface="+mn-ea"/>
                        </a:rPr>
                        <a:t>R4</a:t>
                      </a:r>
                      <a:r>
                        <a:rPr kumimoji="1" lang="ja-JP" altLang="en-US" sz="1200" dirty="0">
                          <a:solidFill>
                            <a:schemeClr val="tx1"/>
                          </a:solidFill>
                          <a:latin typeface="+mn-ea"/>
                          <a:ea typeface="+mn-ea"/>
                        </a:rPr>
                        <a:t>～</a:t>
                      </a:r>
                      <a:r>
                        <a:rPr kumimoji="1" lang="en-US" altLang="ja-JP" sz="1200" dirty="0">
                          <a:solidFill>
                            <a:schemeClr val="tx1"/>
                          </a:solidFill>
                          <a:latin typeface="+mn-ea"/>
                          <a:ea typeface="+mn-ea"/>
                        </a:rPr>
                        <a:t>R7</a:t>
                      </a:r>
                      <a:r>
                        <a:rPr kumimoji="1" lang="ja-JP" altLang="en-US" sz="1200" dirty="0">
                          <a:solidFill>
                            <a:schemeClr val="tx1"/>
                          </a:solidFill>
                          <a:latin typeface="+mn-ea"/>
                          <a:ea typeface="+mn-ea"/>
                        </a:rPr>
                        <a:t>）</a:t>
                      </a:r>
                      <a:endParaRPr kumimoji="1" lang="en-US" altLang="ja-JP" sz="1200" dirty="0">
                        <a:solidFill>
                          <a:schemeClr val="tx1"/>
                        </a:solidFill>
                        <a:latin typeface="+mn-ea"/>
                        <a:ea typeface="+mn-ea"/>
                      </a:endParaRPr>
                    </a:p>
                  </a:txBody>
                  <a:tcPr anchor="ctr"/>
                </a:tc>
                <a:tc>
                  <a:txBody>
                    <a:bodyPr/>
                    <a:lstStyle/>
                    <a:p>
                      <a:pPr algn="ctr"/>
                      <a:r>
                        <a:rPr kumimoji="1" lang="ja-JP" altLang="en-US" sz="1200" dirty="0">
                          <a:solidFill>
                            <a:schemeClr val="tx1"/>
                          </a:solidFill>
                          <a:latin typeface="+mn-ea"/>
                          <a:ea typeface="+mn-ea"/>
                        </a:rPr>
                        <a:t>累計販売額（</a:t>
                      </a:r>
                      <a:r>
                        <a:rPr kumimoji="1" lang="en-US" altLang="ja-JP" sz="1200" dirty="0">
                          <a:solidFill>
                            <a:schemeClr val="tx1"/>
                          </a:solidFill>
                          <a:latin typeface="+mn-ea"/>
                          <a:ea typeface="+mn-ea"/>
                        </a:rPr>
                        <a:t>R7</a:t>
                      </a:r>
                      <a:r>
                        <a:rPr kumimoji="1" lang="ja-JP" altLang="en-US" sz="1200" dirty="0">
                          <a:solidFill>
                            <a:schemeClr val="tx1"/>
                          </a:solidFill>
                          <a:latin typeface="+mn-ea"/>
                          <a:ea typeface="+mn-ea"/>
                        </a:rPr>
                        <a:t>）</a:t>
                      </a:r>
                      <a:endParaRPr kumimoji="1" lang="en-US" altLang="ja-JP"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n-ea"/>
                          <a:ea typeface="+mn-ea"/>
                        </a:rPr>
                        <a:t>平均販売額</a:t>
                      </a:r>
                      <a:endParaRPr kumimoji="1" lang="en-US" altLang="ja-JP" sz="120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n-ea"/>
                          <a:ea typeface="+mn-ea"/>
                        </a:rPr>
                        <a:t>（</a:t>
                      </a:r>
                      <a:r>
                        <a:rPr kumimoji="1" lang="en-US" altLang="ja-JP" sz="1200" dirty="0">
                          <a:solidFill>
                            <a:schemeClr val="tx1"/>
                          </a:solidFill>
                          <a:latin typeface="+mn-ea"/>
                          <a:ea typeface="+mn-ea"/>
                        </a:rPr>
                        <a:t>R7</a:t>
                      </a:r>
                      <a:r>
                        <a:rPr kumimoji="1" lang="ja-JP" altLang="en-US" sz="1200" dirty="0">
                          <a:solidFill>
                            <a:schemeClr val="tx1"/>
                          </a:solidFill>
                          <a:latin typeface="+mn-ea"/>
                          <a:ea typeface="+mn-ea"/>
                        </a:rPr>
                        <a:t>）</a:t>
                      </a:r>
                      <a:endParaRPr kumimoji="1" lang="en-US" altLang="ja-JP" sz="1200" dirty="0">
                        <a:solidFill>
                          <a:schemeClr val="tx1"/>
                        </a:solidFill>
                        <a:latin typeface="+mn-ea"/>
                        <a:ea typeface="+mn-ea"/>
                      </a:endParaRPr>
                    </a:p>
                  </a:txBody>
                  <a:tcPr anchor="ctr"/>
                </a:tc>
                <a:extLst>
                  <a:ext uri="{0D108BD9-81ED-4DB2-BD59-A6C34878D82A}">
                    <a16:rowId xmlns:a16="http://schemas.microsoft.com/office/drawing/2014/main" val="4025770693"/>
                  </a:ext>
                </a:extLst>
              </a:tr>
              <a:tr h="370840">
                <a:tc>
                  <a:txBody>
                    <a:bodyPr/>
                    <a:lstStyle/>
                    <a:p>
                      <a:pPr algn="ctr"/>
                      <a:r>
                        <a:rPr kumimoji="1" lang="ja-JP" altLang="en-US" sz="1400" dirty="0">
                          <a:solidFill>
                            <a:schemeClr val="tx1"/>
                          </a:solidFill>
                          <a:latin typeface="+mn-ea"/>
                          <a:ea typeface="+mn-ea"/>
                        </a:rPr>
                        <a:t>いちごスタアカ</a:t>
                      </a:r>
                      <a:endParaRPr kumimoji="1" lang="en-US" altLang="ja-JP" sz="1400" dirty="0">
                        <a:solidFill>
                          <a:schemeClr val="tx1"/>
                        </a:solidFill>
                        <a:latin typeface="+mn-ea"/>
                        <a:ea typeface="+mn-ea"/>
                      </a:endParaRPr>
                    </a:p>
                  </a:txBody>
                  <a:tcPr anchor="ctr"/>
                </a:tc>
                <a:tc>
                  <a:txBody>
                    <a:bodyPr/>
                    <a:lstStyle/>
                    <a:p>
                      <a:pPr algn="ctr"/>
                      <a:r>
                        <a:rPr kumimoji="1" lang="en-US" altLang="ja-JP" sz="1400" dirty="0">
                          <a:solidFill>
                            <a:schemeClr val="tx1"/>
                          </a:solidFill>
                          <a:latin typeface="+mn-ea"/>
                          <a:ea typeface="+mn-ea"/>
                        </a:rPr>
                        <a:t>1</a:t>
                      </a:r>
                      <a:r>
                        <a:rPr kumimoji="1" lang="ja-JP" altLang="en-US" sz="1400" dirty="0">
                          <a:solidFill>
                            <a:schemeClr val="tx1"/>
                          </a:solidFill>
                          <a:latin typeface="+mn-ea"/>
                          <a:ea typeface="+mn-ea"/>
                        </a:rPr>
                        <a:t>人</a:t>
                      </a:r>
                      <a:endParaRPr kumimoji="1" lang="en-US" altLang="ja-JP" sz="1400" dirty="0">
                        <a:solidFill>
                          <a:schemeClr val="tx1"/>
                        </a:solidFill>
                        <a:latin typeface="+mn-ea"/>
                        <a:ea typeface="+mn-ea"/>
                      </a:endParaRPr>
                    </a:p>
                  </a:txBody>
                  <a:tcPr anchor="ctr"/>
                </a:tc>
                <a:tc>
                  <a:txBody>
                    <a:bodyPr/>
                    <a:lstStyle/>
                    <a:p>
                      <a:pPr algn="ctr"/>
                      <a:r>
                        <a:rPr kumimoji="1" lang="en-US" altLang="ja-JP" sz="1400" dirty="0">
                          <a:solidFill>
                            <a:schemeClr val="tx1"/>
                          </a:solidFill>
                          <a:latin typeface="+mn-ea"/>
                          <a:ea typeface="+mn-ea"/>
                        </a:rPr>
                        <a:t>9</a:t>
                      </a:r>
                      <a:r>
                        <a:rPr kumimoji="1" lang="ja-JP" altLang="en-US" sz="1400" dirty="0">
                          <a:solidFill>
                            <a:schemeClr val="tx1"/>
                          </a:solidFill>
                          <a:latin typeface="+mn-ea"/>
                          <a:ea typeface="+mn-ea"/>
                        </a:rPr>
                        <a:t>人</a:t>
                      </a:r>
                      <a:endParaRPr kumimoji="1" lang="en-US" altLang="ja-JP" sz="140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mn-ea"/>
                          <a:ea typeface="+mn-ea"/>
                        </a:rPr>
                        <a:t>（農大卒</a:t>
                      </a:r>
                      <a:r>
                        <a:rPr kumimoji="1" lang="en-US" altLang="ja-JP" sz="1050" dirty="0">
                          <a:solidFill>
                            <a:schemeClr val="tx1"/>
                          </a:solidFill>
                          <a:latin typeface="+mn-ea"/>
                          <a:ea typeface="+mn-ea"/>
                        </a:rPr>
                        <a:t>2</a:t>
                      </a:r>
                      <a:r>
                        <a:rPr kumimoji="1" lang="ja-JP" altLang="en-US" sz="1050" dirty="0">
                          <a:solidFill>
                            <a:schemeClr val="tx1"/>
                          </a:solidFill>
                          <a:latin typeface="+mn-ea"/>
                          <a:ea typeface="+mn-ea"/>
                        </a:rPr>
                        <a:t>人含む）</a:t>
                      </a:r>
                      <a:endParaRPr kumimoji="1" lang="en-US" altLang="ja-JP" sz="1050" dirty="0">
                        <a:solidFill>
                          <a:schemeClr val="tx1"/>
                        </a:solidFill>
                        <a:latin typeface="+mn-ea"/>
                        <a:ea typeface="+mn-ea"/>
                      </a:endParaRPr>
                    </a:p>
                  </a:txBody>
                  <a:tcPr anchor="ctr"/>
                </a:tc>
                <a:tc>
                  <a:txBody>
                    <a:bodyPr/>
                    <a:lstStyle/>
                    <a:p>
                      <a:pPr algn="ctr"/>
                      <a:r>
                        <a:rPr kumimoji="1" lang="en-US" altLang="ja-JP" sz="1400" dirty="0">
                          <a:solidFill>
                            <a:schemeClr val="tx1"/>
                          </a:solidFill>
                          <a:latin typeface="+mn-ea"/>
                          <a:ea typeface="+mn-ea"/>
                        </a:rPr>
                        <a:t>4,108</a:t>
                      </a:r>
                      <a:r>
                        <a:rPr kumimoji="1" lang="ja-JP" altLang="en-US" sz="1400" dirty="0">
                          <a:solidFill>
                            <a:schemeClr val="tx1"/>
                          </a:solidFill>
                          <a:latin typeface="+mn-ea"/>
                          <a:ea typeface="+mn-ea"/>
                        </a:rPr>
                        <a:t>万円</a:t>
                      </a:r>
                    </a:p>
                  </a:txBody>
                  <a:tcPr anchor="ctr"/>
                </a:tc>
                <a:tc>
                  <a:txBody>
                    <a:bodyPr/>
                    <a:lstStyle/>
                    <a:p>
                      <a:pPr algn="ctr"/>
                      <a:r>
                        <a:rPr kumimoji="1" lang="en-US" altLang="ja-JP" sz="1400" dirty="0">
                          <a:solidFill>
                            <a:schemeClr val="tx1"/>
                          </a:solidFill>
                          <a:latin typeface="+mn-ea"/>
                          <a:ea typeface="+mn-ea"/>
                        </a:rPr>
                        <a:t>456</a:t>
                      </a:r>
                      <a:r>
                        <a:rPr kumimoji="1" lang="ja-JP" altLang="en-US" sz="1400" dirty="0">
                          <a:solidFill>
                            <a:schemeClr val="tx1"/>
                          </a:solidFill>
                          <a:latin typeface="+mn-ea"/>
                          <a:ea typeface="+mn-ea"/>
                        </a:rPr>
                        <a:t>万円</a:t>
                      </a:r>
                      <a:r>
                        <a:rPr kumimoji="1" lang="en-US" altLang="ja-JP" sz="1400" dirty="0">
                          <a:solidFill>
                            <a:schemeClr val="tx1"/>
                          </a:solidFill>
                          <a:latin typeface="+mn-ea"/>
                          <a:ea typeface="+mn-ea"/>
                        </a:rPr>
                        <a:t>/</a:t>
                      </a:r>
                      <a:r>
                        <a:rPr kumimoji="1" lang="ja-JP" altLang="en-US" sz="1400" dirty="0">
                          <a:solidFill>
                            <a:schemeClr val="tx1"/>
                          </a:solidFill>
                          <a:latin typeface="+mn-ea"/>
                          <a:ea typeface="+mn-ea"/>
                        </a:rPr>
                        <a:t>人</a:t>
                      </a:r>
                    </a:p>
                  </a:txBody>
                  <a:tcPr anchor="ctr"/>
                </a:tc>
                <a:extLst>
                  <a:ext uri="{0D108BD9-81ED-4DB2-BD59-A6C34878D82A}">
                    <a16:rowId xmlns:a16="http://schemas.microsoft.com/office/drawing/2014/main" val="4129899030"/>
                  </a:ext>
                </a:extLst>
              </a:tr>
              <a:tr h="370840">
                <a:tc>
                  <a:txBody>
                    <a:bodyPr/>
                    <a:lstStyle/>
                    <a:p>
                      <a:pPr algn="ctr"/>
                      <a:r>
                        <a:rPr kumimoji="1" lang="ja-JP" altLang="en-US" sz="1400" dirty="0">
                          <a:solidFill>
                            <a:schemeClr val="tx1"/>
                          </a:solidFill>
                          <a:latin typeface="+mn-ea"/>
                          <a:ea typeface="+mn-ea"/>
                        </a:rPr>
                        <a:t>有機農産物スタアカ</a:t>
                      </a:r>
                    </a:p>
                  </a:txBody>
                  <a:tcPr/>
                </a:tc>
                <a:tc>
                  <a:txBody>
                    <a:bodyPr/>
                    <a:lstStyle/>
                    <a:p>
                      <a:pPr algn="ctr"/>
                      <a:r>
                        <a:rPr kumimoji="1" lang="en-US" altLang="ja-JP" sz="1400" dirty="0">
                          <a:solidFill>
                            <a:schemeClr val="tx1"/>
                          </a:solidFill>
                          <a:latin typeface="+mn-ea"/>
                          <a:ea typeface="+mn-ea"/>
                        </a:rPr>
                        <a:t>2</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12</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1,557</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130</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1707865191"/>
                  </a:ext>
                </a:extLst>
              </a:tr>
              <a:tr h="370840">
                <a:tc>
                  <a:txBody>
                    <a:bodyPr/>
                    <a:lstStyle/>
                    <a:p>
                      <a:pPr algn="ctr"/>
                      <a:r>
                        <a:rPr kumimoji="1" lang="ja-JP" altLang="en-US" sz="1400" dirty="0">
                          <a:solidFill>
                            <a:schemeClr val="tx1"/>
                          </a:solidFill>
                          <a:latin typeface="+mn-ea"/>
                          <a:ea typeface="+mn-ea"/>
                        </a:rPr>
                        <a:t>水なす＋きくなスタアカ</a:t>
                      </a:r>
                    </a:p>
                  </a:txBody>
                  <a:tcPr/>
                </a:tc>
                <a:tc>
                  <a:txBody>
                    <a:bodyPr/>
                    <a:lstStyle/>
                    <a:p>
                      <a:pPr algn="ctr"/>
                      <a:r>
                        <a:rPr kumimoji="1" lang="en-US" altLang="ja-JP" sz="1400" dirty="0">
                          <a:solidFill>
                            <a:schemeClr val="tx1"/>
                          </a:solidFill>
                          <a:latin typeface="+mn-ea"/>
                          <a:ea typeface="+mn-ea"/>
                        </a:rPr>
                        <a:t>0</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6</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926</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154</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3977654168"/>
                  </a:ext>
                </a:extLst>
              </a:tr>
              <a:tr h="370840">
                <a:tc>
                  <a:txBody>
                    <a:bodyPr/>
                    <a:lstStyle/>
                    <a:p>
                      <a:pPr algn="ctr"/>
                      <a:r>
                        <a:rPr kumimoji="1" lang="ja-JP" altLang="en-US" sz="1400" dirty="0">
                          <a:solidFill>
                            <a:schemeClr val="tx1"/>
                          </a:solidFill>
                          <a:latin typeface="+mn-ea"/>
                          <a:ea typeface="+mn-ea"/>
                        </a:rPr>
                        <a:t>市町村　農業塾</a:t>
                      </a:r>
                    </a:p>
                  </a:txBody>
                  <a:tcPr/>
                </a:tc>
                <a:tc>
                  <a:txBody>
                    <a:bodyPr/>
                    <a:lstStyle/>
                    <a:p>
                      <a:pPr algn="ctr"/>
                      <a:r>
                        <a:rPr kumimoji="1" lang="en-US" altLang="ja-JP" sz="1400" dirty="0">
                          <a:solidFill>
                            <a:schemeClr val="tx1"/>
                          </a:solidFill>
                          <a:latin typeface="+mn-ea"/>
                          <a:ea typeface="+mn-ea"/>
                        </a:rPr>
                        <a:t>2</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8</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1,402</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175</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2640422028"/>
                  </a:ext>
                </a:extLst>
              </a:tr>
              <a:tr h="370840">
                <a:tc>
                  <a:txBody>
                    <a:bodyPr/>
                    <a:lstStyle/>
                    <a:p>
                      <a:pPr algn="ctr"/>
                      <a:r>
                        <a:rPr kumimoji="1" lang="ja-JP" altLang="en-US" sz="1400" dirty="0">
                          <a:solidFill>
                            <a:schemeClr val="tx1"/>
                          </a:solidFill>
                          <a:latin typeface="+mn-ea"/>
                          <a:ea typeface="+mn-ea"/>
                        </a:rPr>
                        <a:t>農大</a:t>
                      </a:r>
                    </a:p>
                  </a:txBody>
                  <a:tcPr/>
                </a:tc>
                <a:tc>
                  <a:txBody>
                    <a:bodyPr/>
                    <a:lstStyle/>
                    <a:p>
                      <a:pPr algn="ctr"/>
                      <a:r>
                        <a:rPr kumimoji="1" lang="en-US" altLang="ja-JP" sz="1400" dirty="0">
                          <a:solidFill>
                            <a:schemeClr val="tx1"/>
                          </a:solidFill>
                          <a:latin typeface="+mn-ea"/>
                          <a:ea typeface="+mn-ea"/>
                        </a:rPr>
                        <a:t>6</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14</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2,427</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173</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3751336318"/>
                  </a:ext>
                </a:extLst>
              </a:tr>
              <a:tr h="382519">
                <a:tc>
                  <a:txBody>
                    <a:bodyPr/>
                    <a:lstStyle/>
                    <a:p>
                      <a:pPr algn="l"/>
                      <a:r>
                        <a:rPr kumimoji="1" lang="ja-JP" altLang="en-US" sz="1400" dirty="0">
                          <a:solidFill>
                            <a:schemeClr val="tx1"/>
                          </a:solidFill>
                          <a:latin typeface="+mn-ea"/>
                          <a:ea typeface="+mn-ea"/>
                        </a:rPr>
                        <a:t>農家研修</a:t>
                      </a:r>
                      <a:r>
                        <a:rPr kumimoji="1" lang="en-US" altLang="ja-JP" sz="1200" dirty="0">
                          <a:solidFill>
                            <a:schemeClr val="tx1"/>
                          </a:solidFill>
                          <a:latin typeface="+mn-ea"/>
                          <a:ea typeface="+mn-ea"/>
                        </a:rPr>
                        <a:t>(</a:t>
                      </a:r>
                      <a:r>
                        <a:rPr kumimoji="1" lang="ja-JP" altLang="en-US" sz="1200" dirty="0">
                          <a:solidFill>
                            <a:schemeClr val="tx1"/>
                          </a:solidFill>
                          <a:latin typeface="+mn-ea"/>
                          <a:ea typeface="+mn-ea"/>
                        </a:rPr>
                        <a:t>親元就農含む</a:t>
                      </a:r>
                      <a:r>
                        <a:rPr kumimoji="1" lang="en-US" altLang="ja-JP" sz="1200" dirty="0">
                          <a:solidFill>
                            <a:schemeClr val="tx1"/>
                          </a:solidFill>
                          <a:latin typeface="+mn-ea"/>
                          <a:ea typeface="+mn-ea"/>
                        </a:rPr>
                        <a:t>)</a:t>
                      </a:r>
                      <a:endParaRPr kumimoji="1" lang="ja-JP" altLang="en-US" sz="1400" dirty="0">
                        <a:solidFill>
                          <a:schemeClr val="tx1"/>
                        </a:solidFill>
                        <a:latin typeface="+mn-ea"/>
                        <a:ea typeface="+mn-ea"/>
                      </a:endParaRPr>
                    </a:p>
                  </a:txBody>
                  <a:tcPr/>
                </a:tc>
                <a:tc>
                  <a:txBody>
                    <a:bodyPr/>
                    <a:lstStyle/>
                    <a:p>
                      <a:pPr algn="ctr"/>
                      <a:r>
                        <a:rPr kumimoji="1" lang="en-US" altLang="ja-JP" sz="1400" dirty="0">
                          <a:solidFill>
                            <a:schemeClr val="tx1"/>
                          </a:solidFill>
                          <a:latin typeface="+mn-ea"/>
                          <a:ea typeface="+mn-ea"/>
                        </a:rPr>
                        <a:t>9</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37</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19,461</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526</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2909392706"/>
                  </a:ext>
                </a:extLst>
              </a:tr>
              <a:tr h="370840">
                <a:tc>
                  <a:txBody>
                    <a:bodyPr/>
                    <a:lstStyle/>
                    <a:p>
                      <a:pPr algn="ctr"/>
                      <a:r>
                        <a:rPr kumimoji="1" lang="ja-JP" altLang="en-US" sz="1400" dirty="0">
                          <a:solidFill>
                            <a:schemeClr val="tx1"/>
                          </a:solidFill>
                          <a:latin typeface="+mn-ea"/>
                          <a:ea typeface="+mn-ea"/>
                        </a:rPr>
                        <a:t>合計</a:t>
                      </a:r>
                    </a:p>
                  </a:txBody>
                  <a:tcPr/>
                </a:tc>
                <a:tc>
                  <a:txBody>
                    <a:bodyPr/>
                    <a:lstStyle/>
                    <a:p>
                      <a:pPr algn="ctr"/>
                      <a:r>
                        <a:rPr kumimoji="1" lang="en-US" altLang="ja-JP" sz="1400" dirty="0">
                          <a:solidFill>
                            <a:schemeClr val="tx1"/>
                          </a:solidFill>
                          <a:latin typeface="+mn-ea"/>
                          <a:ea typeface="+mn-ea"/>
                        </a:rPr>
                        <a:t>20</a:t>
                      </a:r>
                      <a:r>
                        <a:rPr kumimoji="1" lang="ja-JP" altLang="en-US" sz="1400" dirty="0">
                          <a:solidFill>
                            <a:schemeClr val="tx1"/>
                          </a:solidFill>
                          <a:latin typeface="+mn-ea"/>
                          <a:ea typeface="+mn-ea"/>
                        </a:rPr>
                        <a:t>人</a:t>
                      </a:r>
                    </a:p>
                  </a:txBody>
                  <a:tcPr/>
                </a:tc>
                <a:tc>
                  <a:txBody>
                    <a:bodyPr/>
                    <a:lstStyle/>
                    <a:p>
                      <a:pPr algn="r"/>
                      <a:r>
                        <a:rPr kumimoji="1" lang="en-US" altLang="ja-JP" sz="1400" dirty="0">
                          <a:solidFill>
                            <a:schemeClr val="tx1"/>
                          </a:solidFill>
                          <a:latin typeface="+mn-ea"/>
                          <a:ea typeface="+mn-ea"/>
                        </a:rPr>
                        <a:t>84</a:t>
                      </a:r>
                      <a:r>
                        <a:rPr kumimoji="1" lang="ja-JP" altLang="en-US" sz="1400" dirty="0">
                          <a:solidFill>
                            <a:schemeClr val="tx1"/>
                          </a:solidFill>
                          <a:latin typeface="+mn-ea"/>
                          <a:ea typeface="+mn-ea"/>
                        </a:rPr>
                        <a:t>人</a:t>
                      </a:r>
                    </a:p>
                  </a:txBody>
                  <a:tcPr/>
                </a:tc>
                <a:tc>
                  <a:txBody>
                    <a:bodyPr/>
                    <a:lstStyle/>
                    <a:p>
                      <a:pPr algn="ctr"/>
                      <a:r>
                        <a:rPr kumimoji="1" lang="en-US" altLang="ja-JP" sz="1400" dirty="0">
                          <a:solidFill>
                            <a:schemeClr val="tx1"/>
                          </a:solidFill>
                          <a:latin typeface="+mn-ea"/>
                          <a:ea typeface="+mn-ea"/>
                        </a:rPr>
                        <a:t>2</a:t>
                      </a:r>
                      <a:r>
                        <a:rPr kumimoji="1" lang="ja-JP" altLang="en-US" sz="1400" dirty="0">
                          <a:solidFill>
                            <a:schemeClr val="tx1"/>
                          </a:solidFill>
                          <a:latin typeface="+mn-ea"/>
                          <a:ea typeface="+mn-ea"/>
                        </a:rPr>
                        <a:t>億</a:t>
                      </a:r>
                      <a:r>
                        <a:rPr kumimoji="1" lang="en-US" altLang="ja-JP" sz="1400" dirty="0">
                          <a:solidFill>
                            <a:schemeClr val="tx1"/>
                          </a:solidFill>
                          <a:latin typeface="+mn-ea"/>
                          <a:ea typeface="+mn-ea"/>
                        </a:rPr>
                        <a:t>8,479</a:t>
                      </a:r>
                      <a:r>
                        <a:rPr kumimoji="1" lang="ja-JP" altLang="en-US" sz="1400" dirty="0">
                          <a:solidFill>
                            <a:schemeClr val="tx1"/>
                          </a:solidFill>
                          <a:latin typeface="+mn-ea"/>
                          <a:ea typeface="+mn-ea"/>
                        </a:rPr>
                        <a:t>万円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tx1"/>
                          </a:solidFill>
                          <a:effectLst/>
                          <a:uLnTx/>
                          <a:uFillTx/>
                          <a:latin typeface="+mn-ea"/>
                          <a:ea typeface="+mn-ea"/>
                          <a:cs typeface="+mn-cs"/>
                        </a:rPr>
                        <a:t>339</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万円</a:t>
                      </a:r>
                      <a:r>
                        <a:rPr kumimoji="1" lang="en-US" altLang="ja-JP" sz="14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1400" b="0" i="0" u="none" strike="noStrike" kern="1200" cap="none" spc="0" normalizeH="0" baseline="0" noProof="0" dirty="0">
                          <a:ln>
                            <a:noFill/>
                          </a:ln>
                          <a:solidFill>
                            <a:schemeClr val="tx1"/>
                          </a:solidFill>
                          <a:effectLst/>
                          <a:uLnTx/>
                          <a:uFillTx/>
                          <a:latin typeface="+mn-ea"/>
                          <a:ea typeface="+mn-ea"/>
                          <a:cs typeface="+mn-cs"/>
                        </a:rPr>
                        <a:t>人</a:t>
                      </a:r>
                    </a:p>
                  </a:txBody>
                  <a:tcPr/>
                </a:tc>
                <a:extLst>
                  <a:ext uri="{0D108BD9-81ED-4DB2-BD59-A6C34878D82A}">
                    <a16:rowId xmlns:a16="http://schemas.microsoft.com/office/drawing/2014/main" val="4103435677"/>
                  </a:ext>
                </a:extLst>
              </a:tr>
            </a:tbl>
          </a:graphicData>
        </a:graphic>
      </p:graphicFrame>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09994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r>
              <a:rPr kumimoji="1" lang="ja-JP" altLang="en-US" sz="2800" dirty="0"/>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9529647"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年後の目標：新規就農者</a:t>
            </a:r>
            <a:r>
              <a:rPr kumimoji="1" lang="en-US" altLang="ja-JP" sz="2400" dirty="0"/>
              <a:t>70</a:t>
            </a:r>
            <a:r>
              <a:rPr kumimoji="1" lang="ja-JP" altLang="en-US" sz="2400" dirty="0"/>
              <a:t>人の確保と生産力強化（＋３億円）</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90768" y="1735375"/>
            <a:ext cx="5401758" cy="1169551"/>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300" dirty="0"/>
              <a:t>新規就農者</a:t>
            </a:r>
            <a:r>
              <a:rPr kumimoji="1" lang="en-US" altLang="ja-JP" sz="2300" dirty="0"/>
              <a:t>20</a:t>
            </a:r>
            <a:r>
              <a:rPr kumimoji="1" lang="ja-JP" altLang="en-US" sz="2300" dirty="0"/>
              <a:t>人（累計</a:t>
            </a:r>
            <a:r>
              <a:rPr kumimoji="1" lang="en-US" altLang="ja-JP" sz="2300" dirty="0"/>
              <a:t>50 </a:t>
            </a:r>
            <a:r>
              <a:rPr kumimoji="1" lang="ja-JP" altLang="en-US" sz="2300" dirty="0"/>
              <a:t>人）を確保・育成し、生産力を強化（累計販売額＋</a:t>
            </a:r>
            <a:r>
              <a:rPr kumimoji="1" lang="en-US" altLang="ja-JP" sz="2300" dirty="0"/>
              <a:t>2.1</a:t>
            </a:r>
            <a:r>
              <a:rPr kumimoji="1" lang="ja-JP" altLang="en-US" sz="2300" dirty="0"/>
              <a:t>億円）</a:t>
            </a:r>
          </a:p>
        </p:txBody>
      </p:sp>
      <p:sp>
        <p:nvSpPr>
          <p:cNvPr id="10" name="四角形: 角を丸くする 9">
            <a:extLst>
              <a:ext uri="{FF2B5EF4-FFF2-40B4-BE49-F238E27FC236}">
                <a16:creationId xmlns:a16="http://schemas.microsoft.com/office/drawing/2014/main" id="{5D07326E-BABD-4CF5-90D6-59AE1FE2F21C}"/>
              </a:ext>
            </a:extLst>
          </p:cNvPr>
          <p:cNvSpPr/>
          <p:nvPr/>
        </p:nvSpPr>
        <p:spPr>
          <a:xfrm>
            <a:off x="103340" y="3080084"/>
            <a:ext cx="5138116" cy="3408244"/>
          </a:xfrm>
          <a:prstGeom prst="roundRect">
            <a:avLst>
              <a:gd name="adj" fmla="val 540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471791" y="3196280"/>
            <a:ext cx="4290540" cy="3409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大阪産（もん）スタートアカデミー運営事業</a:t>
            </a:r>
          </a:p>
        </p:txBody>
      </p:sp>
      <p:sp>
        <p:nvSpPr>
          <p:cNvPr id="12" name="テキスト ボックス 11">
            <a:extLst>
              <a:ext uri="{FF2B5EF4-FFF2-40B4-BE49-F238E27FC236}">
                <a16:creationId xmlns:a16="http://schemas.microsoft.com/office/drawing/2014/main" id="{8C8CE863-DCB0-446B-AD93-648E8F7D8A1B}"/>
              </a:ext>
            </a:extLst>
          </p:cNvPr>
          <p:cNvSpPr txBox="1"/>
          <p:nvPr/>
        </p:nvSpPr>
        <p:spPr>
          <a:xfrm>
            <a:off x="284865" y="3712018"/>
            <a:ext cx="4694548" cy="584775"/>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大阪の戦略品目を中心とした、</a:t>
            </a:r>
            <a:endParaRPr lang="en-US" altLang="ja-JP" sz="1600" dirty="0">
              <a:latin typeface="ＭＳ Ｐゴシック" panose="020B0600070205080204" pitchFamily="50" charset="-128"/>
              <a:ea typeface="ＭＳ Ｐゴシック" panose="020B0600070205080204" pitchFamily="50" charset="-128"/>
            </a:endParaRPr>
          </a:p>
          <a:p>
            <a:r>
              <a:rPr lang="ja-JP" altLang="en-US" sz="1600" dirty="0">
                <a:latin typeface="ＭＳ Ｐゴシック" panose="020B0600070205080204" pitchFamily="50" charset="-128"/>
                <a:ea typeface="ＭＳ Ｐゴシック" panose="020B0600070205080204" pitchFamily="50" charset="-128"/>
              </a:rPr>
              <a:t>地域密着型の新規就農研修プログラム</a:t>
            </a:r>
            <a:endParaRPr lang="en-US" altLang="ja-JP" sz="1600" dirty="0">
              <a:latin typeface="ＭＳ Ｐゴシック" panose="020B0600070205080204" pitchFamily="50" charset="-128"/>
              <a:ea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39FDAFB7-C692-4A42-A6E6-8F84FD83547B}"/>
              </a:ext>
            </a:extLst>
          </p:cNvPr>
          <p:cNvSpPr txBox="1"/>
          <p:nvPr/>
        </p:nvSpPr>
        <p:spPr>
          <a:xfrm>
            <a:off x="325071" y="4463272"/>
            <a:ext cx="4614136" cy="1077218"/>
          </a:xfrm>
          <a:prstGeom prst="rect">
            <a:avLst/>
          </a:prstGeom>
          <a:noFill/>
        </p:spPr>
        <p:txBody>
          <a:bodyPr wrap="square" rtlCol="0">
            <a:spAutoFit/>
          </a:bodyPr>
          <a:lstStyle/>
          <a:p>
            <a:r>
              <a:rPr lang="ja-JP" altLang="en-US" sz="1600" dirty="0">
                <a:latin typeface="ＭＳ Ｐゴシック" panose="020B0600070205080204" pitchFamily="50" charset="-128"/>
                <a:ea typeface="ＭＳ Ｐゴシック" panose="020B0600070205080204" pitchFamily="50" charset="-128"/>
              </a:rPr>
              <a:t>■ </a:t>
            </a:r>
            <a:r>
              <a:rPr lang="en-US" altLang="ja-JP" sz="1600" dirty="0">
                <a:latin typeface="ＭＳ Ｐゴシック" panose="020B0600070205080204" pitchFamily="50" charset="-128"/>
                <a:ea typeface="ＭＳ Ｐゴシック" panose="020B0600070205080204" pitchFamily="50" charset="-128"/>
              </a:rPr>
              <a:t>R7</a:t>
            </a:r>
            <a:r>
              <a:rPr lang="ja-JP" altLang="en-US" sz="1600" dirty="0">
                <a:latin typeface="ＭＳ Ｐゴシック" panose="020B0600070205080204" pitchFamily="50" charset="-128"/>
                <a:ea typeface="ＭＳ Ｐゴシック" panose="020B0600070205080204" pitchFamily="50" charset="-128"/>
              </a:rPr>
              <a:t>受講者：</a:t>
            </a:r>
            <a:r>
              <a:rPr lang="en-US" altLang="ja-JP" sz="1600" dirty="0">
                <a:latin typeface="ＭＳ Ｐゴシック" panose="020B0600070205080204" pitchFamily="50" charset="-128"/>
                <a:ea typeface="ＭＳ Ｐゴシック" panose="020B0600070205080204" pitchFamily="50" charset="-128"/>
              </a:rPr>
              <a:t>20</a:t>
            </a:r>
            <a:r>
              <a:rPr lang="ja-JP" altLang="en-US" sz="1600" dirty="0">
                <a:latin typeface="ＭＳ Ｐゴシック" panose="020B0600070205080204" pitchFamily="50" charset="-128"/>
                <a:ea typeface="ＭＳ Ｐゴシック" panose="020B0600070205080204" pitchFamily="50" charset="-128"/>
              </a:rPr>
              <a:t>人</a:t>
            </a:r>
          </a:p>
          <a:p>
            <a:r>
              <a:rPr lang="ja-JP" altLang="en-US" sz="1600" dirty="0">
                <a:latin typeface="ＭＳ Ｐゴシック" panose="020B0600070205080204" pitchFamily="50" charset="-128"/>
                <a:ea typeface="ＭＳ Ｐゴシック" panose="020B0600070205080204" pitchFamily="50" charset="-128"/>
              </a:rPr>
              <a:t>（いちご</a:t>
            </a:r>
            <a:r>
              <a:rPr lang="en-US" altLang="ja-JP" sz="1600" dirty="0">
                <a:latin typeface="ＭＳ Ｐゴシック" panose="020B0600070205080204" pitchFamily="50" charset="-128"/>
                <a:ea typeface="ＭＳ Ｐゴシック" panose="020B0600070205080204" pitchFamily="50" charset="-128"/>
              </a:rPr>
              <a:t>7</a:t>
            </a:r>
            <a:r>
              <a:rPr lang="ja-JP" altLang="en-US" sz="1600" dirty="0">
                <a:latin typeface="ＭＳ Ｐゴシック" panose="020B0600070205080204" pitchFamily="50" charset="-128"/>
                <a:ea typeface="ＭＳ Ｐゴシック" panose="020B0600070205080204" pitchFamily="50" charset="-128"/>
              </a:rPr>
              <a:t>人、有機農産物</a:t>
            </a:r>
            <a:r>
              <a:rPr lang="en-US" altLang="ja-JP" sz="1600" dirty="0">
                <a:latin typeface="ＭＳ Ｐゴシック" panose="020B0600070205080204" pitchFamily="50" charset="-128"/>
                <a:ea typeface="ＭＳ Ｐゴシック" panose="020B0600070205080204" pitchFamily="50" charset="-128"/>
              </a:rPr>
              <a:t>6</a:t>
            </a:r>
            <a:r>
              <a:rPr lang="ja-JP" altLang="en-US" sz="1600" dirty="0">
                <a:latin typeface="ＭＳ Ｐゴシック" panose="020B0600070205080204" pitchFamily="50" charset="-128"/>
                <a:ea typeface="ＭＳ Ｐゴシック" panose="020B0600070205080204" pitchFamily="50" charset="-128"/>
              </a:rPr>
              <a:t>人、水なす・きくな </a:t>
            </a:r>
            <a:r>
              <a:rPr lang="en-US" altLang="ja-JP" sz="1600" dirty="0">
                <a:latin typeface="ＭＳ Ｐゴシック" panose="020B0600070205080204" pitchFamily="50" charset="-128"/>
                <a:ea typeface="ＭＳ Ｐゴシック" panose="020B0600070205080204" pitchFamily="50" charset="-128"/>
              </a:rPr>
              <a:t>2</a:t>
            </a:r>
            <a:r>
              <a:rPr lang="ja-JP" altLang="en-US" sz="1600" dirty="0">
                <a:latin typeface="ＭＳ Ｐゴシック" panose="020B0600070205080204" pitchFamily="50" charset="-128"/>
                <a:ea typeface="ＭＳ Ｐゴシック" panose="020B0600070205080204" pitchFamily="50" charset="-128"/>
              </a:rPr>
              <a:t>人）</a:t>
            </a:r>
          </a:p>
          <a:p>
            <a:r>
              <a:rPr lang="ja-JP" altLang="en-US" sz="1600" dirty="0">
                <a:latin typeface="ＭＳ Ｐゴシック" panose="020B0600070205080204" pitchFamily="50" charset="-128"/>
                <a:ea typeface="ＭＳ Ｐゴシック" panose="020B0600070205080204" pitchFamily="50" charset="-128"/>
              </a:rPr>
              <a:t>■ </a:t>
            </a:r>
            <a:r>
              <a:rPr lang="en-US" altLang="ja-JP" sz="1600" dirty="0">
                <a:latin typeface="ＭＳ Ｐゴシック" panose="020B0600070205080204" pitchFamily="50" charset="-128"/>
                <a:ea typeface="ＭＳ Ｐゴシック" panose="020B0600070205080204" pitchFamily="50" charset="-128"/>
              </a:rPr>
              <a:t>R7</a:t>
            </a:r>
            <a:r>
              <a:rPr lang="ja-JP" altLang="en-US" sz="1600" dirty="0">
                <a:latin typeface="ＭＳ Ｐゴシック" panose="020B0600070205080204" pitchFamily="50" charset="-128"/>
                <a:ea typeface="ＭＳ Ｐゴシック" panose="020B0600070205080204" pitchFamily="50" charset="-128"/>
              </a:rPr>
              <a:t>年度に就農した卒業生：</a:t>
            </a:r>
            <a:r>
              <a:rPr lang="en-US" altLang="ja-JP" sz="1600" dirty="0">
                <a:latin typeface="ＭＳ Ｐゴシック" panose="020B0600070205080204" pitchFamily="50" charset="-128"/>
                <a:ea typeface="ＭＳ Ｐゴシック" panose="020B0600070205080204" pitchFamily="50" charset="-128"/>
              </a:rPr>
              <a:t>3</a:t>
            </a:r>
            <a:r>
              <a:rPr lang="ja-JP" altLang="en-US" sz="1600" dirty="0">
                <a:latin typeface="ＭＳ Ｐゴシック" panose="020B0600070205080204" pitchFamily="50" charset="-128"/>
                <a:ea typeface="ＭＳ Ｐゴシック" panose="020B0600070205080204" pitchFamily="50" charset="-128"/>
              </a:rPr>
              <a:t>人</a:t>
            </a:r>
          </a:p>
          <a:p>
            <a:r>
              <a:rPr lang="ja-JP" altLang="en-US" sz="1600" dirty="0">
                <a:latin typeface="ＭＳ Ｐゴシック" panose="020B0600070205080204" pitchFamily="50" charset="-128"/>
                <a:ea typeface="ＭＳ Ｐゴシック" panose="020B0600070205080204" pitchFamily="50" charset="-128"/>
              </a:rPr>
              <a:t>（いちご </a:t>
            </a:r>
            <a:r>
              <a:rPr lang="en-US" altLang="ja-JP" sz="1600" dirty="0">
                <a:latin typeface="ＭＳ Ｐゴシック" panose="020B0600070205080204" pitchFamily="50" charset="-128"/>
                <a:ea typeface="ＭＳ Ｐゴシック" panose="020B0600070205080204" pitchFamily="50" charset="-128"/>
              </a:rPr>
              <a:t>1</a:t>
            </a:r>
            <a:r>
              <a:rPr lang="ja-JP" altLang="en-US" sz="1600" dirty="0">
                <a:latin typeface="ＭＳ Ｐゴシック" panose="020B0600070205080204" pitchFamily="50" charset="-128"/>
                <a:ea typeface="ＭＳ Ｐゴシック" panose="020B0600070205080204" pitchFamily="50" charset="-128"/>
              </a:rPr>
              <a:t>人、有機農産物 </a:t>
            </a:r>
            <a:r>
              <a:rPr lang="en-US" altLang="ja-JP" sz="1600" dirty="0">
                <a:latin typeface="ＭＳ Ｐゴシック" panose="020B0600070205080204" pitchFamily="50" charset="-128"/>
                <a:ea typeface="ＭＳ Ｐゴシック" panose="020B0600070205080204" pitchFamily="50" charset="-128"/>
              </a:rPr>
              <a:t>2</a:t>
            </a:r>
            <a:r>
              <a:rPr lang="ja-JP" altLang="en-US" sz="1600" dirty="0">
                <a:latin typeface="ＭＳ Ｐゴシック" panose="020B0600070205080204" pitchFamily="50" charset="-128"/>
                <a:ea typeface="ＭＳ Ｐゴシック" panose="020B0600070205080204" pitchFamily="50" charset="-128"/>
              </a:rPr>
              <a:t>人、水なす＋きくな </a:t>
            </a:r>
            <a:r>
              <a:rPr lang="en-US" altLang="ja-JP" sz="1600" dirty="0">
                <a:latin typeface="ＭＳ Ｐゴシック" panose="020B0600070205080204" pitchFamily="50" charset="-128"/>
                <a:ea typeface="ＭＳ Ｐゴシック" panose="020B0600070205080204" pitchFamily="50" charset="-128"/>
              </a:rPr>
              <a:t>0</a:t>
            </a:r>
            <a:r>
              <a:rPr lang="ja-JP" altLang="en-US" sz="1600" dirty="0">
                <a:latin typeface="ＭＳ Ｐゴシック" panose="020B0600070205080204" pitchFamily="50" charset="-128"/>
                <a:ea typeface="ＭＳ Ｐゴシック" panose="020B0600070205080204" pitchFamily="50" charset="-128"/>
              </a:rPr>
              <a:t>人）</a:t>
            </a: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90768" y="1691083"/>
            <a:ext cx="1440000" cy="39707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564095" y="1691083"/>
            <a:ext cx="1440000" cy="33855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5489196" y="2878577"/>
            <a:ext cx="4763474"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育成手法の内訳</a:t>
            </a:r>
            <a:r>
              <a:rPr lang="en-US" altLang="ja-JP" sz="1600" dirty="0">
                <a:latin typeface="ＭＳ Ｐゴシック" panose="020B0600070205080204" pitchFamily="50" charset="-128"/>
                <a:ea typeface="ＭＳ Ｐゴシック" panose="020B0600070205080204" pitchFamily="50" charset="-128"/>
              </a:rPr>
              <a:t>】</a:t>
            </a:r>
            <a:r>
              <a:rPr lang="ja-JP" altLang="en-US" sz="1200" dirty="0">
                <a:latin typeface="ＭＳ Ｐゴシック" panose="020B0600070205080204" pitchFamily="50" charset="-128"/>
                <a:ea typeface="ＭＳ Ｐゴシック" panose="020B0600070205080204" pitchFamily="50" charset="-128"/>
              </a:rPr>
              <a:t>　</a:t>
            </a:r>
          </a:p>
        </p:txBody>
      </p:sp>
      <p:pic>
        <p:nvPicPr>
          <p:cNvPr id="19" name="図 18">
            <a:extLst>
              <a:ext uri="{FF2B5EF4-FFF2-40B4-BE49-F238E27FC236}">
                <a16:creationId xmlns:a16="http://schemas.microsoft.com/office/drawing/2014/main" id="{E6B782FE-B7E4-41EE-A089-17708870A6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23184" y="3658387"/>
            <a:ext cx="1035757" cy="1033003"/>
          </a:xfrm>
          <a:prstGeom prst="rect">
            <a:avLst/>
          </a:prstGeom>
          <a:ln>
            <a:noFill/>
          </a:ln>
        </p:spPr>
      </p:pic>
      <p:sp>
        <p:nvSpPr>
          <p:cNvPr id="15" name="スライド番号プレースホルダー 14">
            <a:extLst>
              <a:ext uri="{FF2B5EF4-FFF2-40B4-BE49-F238E27FC236}">
                <a16:creationId xmlns:a16="http://schemas.microsoft.com/office/drawing/2014/main" id="{0002DABC-3D11-45EB-BEA0-47636276EDF4}"/>
              </a:ext>
            </a:extLst>
          </p:cNvPr>
          <p:cNvSpPr>
            <a:spLocks noGrp="1"/>
          </p:cNvSpPr>
          <p:nvPr>
            <p:ph type="sldNum" sz="quarter" idx="12"/>
          </p:nvPr>
        </p:nvSpPr>
        <p:spPr/>
        <p:txBody>
          <a:bodyPr/>
          <a:lstStyle/>
          <a:p>
            <a:fld id="{C6678B24-D225-48CB-84C5-697AA65AEC0C}" type="slidenum">
              <a:rPr kumimoji="1" lang="ja-JP" altLang="en-US" smtClean="0"/>
              <a:t>4</a:t>
            </a:fld>
            <a:endParaRPr kumimoji="1" lang="ja-JP" altLang="en-US" dirty="0"/>
          </a:p>
        </p:txBody>
      </p:sp>
      <p:sp>
        <p:nvSpPr>
          <p:cNvPr id="20" name="正方形/長方形 19">
            <a:extLst>
              <a:ext uri="{FF2B5EF4-FFF2-40B4-BE49-F238E27FC236}">
                <a16:creationId xmlns:a16="http://schemas.microsoft.com/office/drawing/2014/main" id="{E01AE64B-C519-43C5-A6C1-D72492745BFD}"/>
              </a:ext>
            </a:extLst>
          </p:cNvPr>
          <p:cNvSpPr/>
          <p:nvPr/>
        </p:nvSpPr>
        <p:spPr>
          <a:xfrm>
            <a:off x="471791" y="5658711"/>
            <a:ext cx="4304564" cy="32820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Calibri" panose="020F0502020204030204"/>
                <a:ea typeface="ＭＳ Ｐゴシック" panose="020B0600070205080204" pitchFamily="50" charset="-128"/>
              </a:rPr>
              <a:t>市町村　</a:t>
            </a:r>
            <a:r>
              <a:rPr lang="ja-JP" altLang="en-US" b="1" dirty="0">
                <a:solidFill>
                  <a:schemeClr val="tx1"/>
                </a:solidFill>
                <a:latin typeface="Calibri" panose="020F0502020204030204"/>
                <a:ea typeface="ＭＳ Ｐゴシック" panose="020B0600070205080204" pitchFamily="50" charset="-128"/>
              </a:rPr>
              <a:t>農業塾</a:t>
            </a:r>
            <a:endParaRPr lang="en-US" altLang="ja-JP" b="1" dirty="0">
              <a:solidFill>
                <a:schemeClr val="tx1"/>
              </a:solidFill>
              <a:latin typeface="Calibri" panose="020F0502020204030204"/>
              <a:ea typeface="ＭＳ Ｐゴシック" panose="020B0600070205080204" pitchFamily="50" charset="-128"/>
            </a:endParaRPr>
          </a:p>
        </p:txBody>
      </p:sp>
      <p:sp>
        <p:nvSpPr>
          <p:cNvPr id="21" name="テキスト ボックス 20">
            <a:extLst>
              <a:ext uri="{FF2B5EF4-FFF2-40B4-BE49-F238E27FC236}">
                <a16:creationId xmlns:a16="http://schemas.microsoft.com/office/drawing/2014/main" id="{96D13CB7-9603-4AD9-A00D-03C3775D9056}"/>
              </a:ext>
            </a:extLst>
          </p:cNvPr>
          <p:cNvSpPr txBox="1"/>
          <p:nvPr/>
        </p:nvSpPr>
        <p:spPr>
          <a:xfrm>
            <a:off x="445649" y="6036976"/>
            <a:ext cx="4694548"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dirty="0">
                <a:solidFill>
                  <a:prstClr val="black"/>
                </a:solidFill>
                <a:latin typeface="ＭＳ Ｐゴシック" panose="020B0600070205080204" pitchFamily="50" charset="-128"/>
                <a:ea typeface="ＭＳ Ｐゴシック" panose="020B0600070205080204" pitchFamily="50" charset="-128"/>
              </a:rPr>
              <a:t>市町村等が地元農業者のもとで行う技術研修</a:t>
            </a:r>
            <a:endParaRPr kumimoji="0"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22" name="正方形/長方形 21">
            <a:extLst>
              <a:ext uri="{FF2B5EF4-FFF2-40B4-BE49-F238E27FC236}">
                <a16:creationId xmlns:a16="http://schemas.microsoft.com/office/drawing/2014/main" id="{3D895059-20BD-4822-8EAE-B53E24520F2A}"/>
              </a:ext>
            </a:extLst>
          </p:cNvPr>
          <p:cNvSpPr/>
          <p:nvPr/>
        </p:nvSpPr>
        <p:spPr>
          <a:xfrm>
            <a:off x="5583765" y="3781292"/>
            <a:ext cx="6530433" cy="120895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FEDA8411-0D51-716E-3248-51B1EEAEC963}"/>
              </a:ext>
            </a:extLst>
          </p:cNvPr>
          <p:cNvSpPr txBox="1"/>
          <p:nvPr/>
        </p:nvSpPr>
        <p:spPr>
          <a:xfrm>
            <a:off x="7188302" y="2897950"/>
            <a:ext cx="5138116" cy="461665"/>
          </a:xfrm>
          <a:prstGeom prst="rect">
            <a:avLst/>
          </a:prstGeom>
          <a:noFill/>
        </p:spPr>
        <p:txBody>
          <a:bodyPr wrap="square">
            <a:spAutoFit/>
          </a:bodyPr>
          <a:lstStyle/>
          <a:p>
            <a:pPr marL="0" marR="0" lvl="0" indent="0"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effectLst/>
                <a:latin typeface="+mn-ea"/>
                <a:ea typeface="+mn-ea"/>
              </a:rPr>
              <a:t>※</a:t>
            </a:r>
            <a:r>
              <a:rPr lang="ja-JP" altLang="en-US" sz="1200" b="0" i="0" u="none" strike="noStrike" dirty="0">
                <a:effectLst/>
                <a:latin typeface="+mn-ea"/>
                <a:ea typeface="+mn-ea"/>
              </a:rPr>
              <a:t>就農者数に雇用就農は含まない。</a:t>
            </a:r>
            <a:endParaRPr lang="en-US" altLang="ja-JP" sz="1200" dirty="0">
              <a:latin typeface="+mn-ea"/>
            </a:endParaRPr>
          </a:p>
          <a:p>
            <a:pPr marL="0" marR="0" lvl="0" indent="0"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effectLst/>
                <a:latin typeface="+mn-ea"/>
                <a:ea typeface="+mn-ea"/>
              </a:rPr>
              <a:t>※</a:t>
            </a:r>
            <a:r>
              <a:rPr lang="ja-JP" altLang="en-US" sz="1200" b="0" i="0" u="none" strike="noStrike" dirty="0">
                <a:effectLst/>
                <a:latin typeface="+mn-ea"/>
                <a:ea typeface="+mn-ea"/>
              </a:rPr>
              <a:t>スタアカとは、「大阪産（もん）スタートアカデミー運営事業」のことである。</a:t>
            </a:r>
            <a:endParaRPr lang="ja-JP" altLang="ja-JP" sz="1200" b="0" i="0" u="none" strike="noStrike" dirty="0">
              <a:effectLst/>
              <a:latin typeface="+mn-ea"/>
              <a:ea typeface="+mn-ea"/>
            </a:endParaRPr>
          </a:p>
        </p:txBody>
      </p:sp>
    </p:spTree>
    <p:extLst>
      <p:ext uri="{BB962C8B-B14F-4D97-AF65-F5344CB8AC3E}">
        <p14:creationId xmlns:p14="http://schemas.microsoft.com/office/powerpoint/2010/main" val="1272523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485939"/>
            <a:ext cx="12192000" cy="90972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052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11476"/>
            <a:ext cx="66639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6" y="933606"/>
            <a:ext cx="8425566"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◆新規就農者の分析・さらなる確保育成に向けた今後の取組</a:t>
            </a:r>
          </a:p>
        </p:txBody>
      </p:sp>
      <p:sp>
        <p:nvSpPr>
          <p:cNvPr id="6" name="スライド番号プレースホルダー 5">
            <a:extLst>
              <a:ext uri="{FF2B5EF4-FFF2-40B4-BE49-F238E27FC236}">
                <a16:creationId xmlns:a16="http://schemas.microsoft.com/office/drawing/2014/main" id="{63596FF7-2907-4113-B3E4-074219E1EF9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F11E575E-9313-4000-AF9A-574E5FDA70CC}"/>
              </a:ext>
            </a:extLst>
          </p:cNvPr>
          <p:cNvSpPr txBox="1"/>
          <p:nvPr/>
        </p:nvSpPr>
        <p:spPr>
          <a:xfrm>
            <a:off x="33867" y="1475004"/>
            <a:ext cx="841711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①いちご新規就農者の</a:t>
            </a:r>
            <a:r>
              <a:rPr kumimoji="1" lang="ja-JP" altLang="en-US" sz="2400" dirty="0">
                <a:solidFill>
                  <a:prstClr val="black"/>
                </a:solidFill>
                <a:latin typeface="Calibri" panose="020F0502020204030204"/>
                <a:ea typeface="ＭＳ Ｐゴシック" panose="020B0600070205080204" pitchFamily="50" charset="-128"/>
              </a:rPr>
              <a:t>販売</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額の推移</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0" name="テキスト ボックス 9">
            <a:extLst>
              <a:ext uri="{FF2B5EF4-FFF2-40B4-BE49-F238E27FC236}">
                <a16:creationId xmlns:a16="http://schemas.microsoft.com/office/drawing/2014/main" id="{CF68863E-086A-4E31-9914-ACE8F9878F04}"/>
              </a:ext>
            </a:extLst>
          </p:cNvPr>
          <p:cNvSpPr txBox="1"/>
          <p:nvPr/>
        </p:nvSpPr>
        <p:spPr>
          <a:xfrm>
            <a:off x="397489" y="6169929"/>
            <a:ext cx="1159165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いちごの新規就農者は、就農直後から販売額が伸びやすく、</a:t>
            </a:r>
            <a:r>
              <a:rPr kumimoji="0" lang="en-US" altLang="ja-JP"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3</a:t>
            </a:r>
            <a:r>
              <a:rPr kumimoji="0" lang="ja-JP" altLang="en-US"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年目には</a:t>
            </a:r>
            <a:r>
              <a:rPr kumimoji="0" lang="en-US" altLang="ja-JP"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500</a:t>
            </a:r>
            <a:r>
              <a:rPr kumimoji="0" lang="ja-JP" altLang="en-US"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万円程度に達する傾向がある。</a:t>
            </a:r>
            <a:endParaRPr kumimoji="0" lang="en-US" altLang="ja-JP"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grpSp>
        <p:nvGrpSpPr>
          <p:cNvPr id="3" name="グループ化 2">
            <a:extLst>
              <a:ext uri="{FF2B5EF4-FFF2-40B4-BE49-F238E27FC236}">
                <a16:creationId xmlns:a16="http://schemas.microsoft.com/office/drawing/2014/main" id="{266FC20E-24F0-4995-3A21-DF308482C539}"/>
              </a:ext>
            </a:extLst>
          </p:cNvPr>
          <p:cNvGrpSpPr/>
          <p:nvPr/>
        </p:nvGrpSpPr>
        <p:grpSpPr>
          <a:xfrm>
            <a:off x="449565" y="1878379"/>
            <a:ext cx="10801427" cy="4198419"/>
            <a:chOff x="449565" y="1878379"/>
            <a:chExt cx="10801427" cy="4198419"/>
          </a:xfrm>
        </p:grpSpPr>
        <p:sp>
          <p:nvSpPr>
            <p:cNvPr id="19" name="テキスト ボックス 18">
              <a:extLst>
                <a:ext uri="{FF2B5EF4-FFF2-40B4-BE49-F238E27FC236}">
                  <a16:creationId xmlns:a16="http://schemas.microsoft.com/office/drawing/2014/main" id="{3C9ACE8E-E6C4-454F-8CC5-96A07021E2E3}"/>
                </a:ext>
              </a:extLst>
            </p:cNvPr>
            <p:cNvSpPr txBox="1"/>
            <p:nvPr/>
          </p:nvSpPr>
          <p:spPr>
            <a:xfrm>
              <a:off x="449565" y="4415561"/>
              <a:ext cx="13456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Calibri" panose="020F0502020204030204"/>
                  <a:ea typeface="ＭＳ Ｐゴシック" panose="020B0600070205080204" pitchFamily="50" charset="-128"/>
                </a:rPr>
                <a:t>販売額</a:t>
              </a: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500</a:t>
              </a:r>
              <a:r>
                <a:rPr kumimoji="1" lang="ja-JP" altLang="en-US" sz="1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万円</a:t>
              </a:r>
            </a:p>
          </p:txBody>
        </p:sp>
        <p:sp>
          <p:nvSpPr>
            <p:cNvPr id="23" name="テキスト ボックス 1">
              <a:extLst>
                <a:ext uri="{FF2B5EF4-FFF2-40B4-BE49-F238E27FC236}">
                  <a16:creationId xmlns:a16="http://schemas.microsoft.com/office/drawing/2014/main" id="{B5E97B4A-358D-2E16-AD04-7460BC1C4E5B}"/>
                </a:ext>
              </a:extLst>
            </p:cNvPr>
            <p:cNvSpPr txBox="1"/>
            <p:nvPr/>
          </p:nvSpPr>
          <p:spPr>
            <a:xfrm>
              <a:off x="1695726" y="1878379"/>
              <a:ext cx="668481" cy="30480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dirty="0"/>
                <a:t>(</a:t>
              </a:r>
              <a:r>
                <a:rPr kumimoji="1" lang="ja-JP" altLang="en-US" sz="1000" dirty="0"/>
                <a:t>万円</a:t>
              </a:r>
              <a:r>
                <a:rPr kumimoji="1" lang="en-US" altLang="ja-JP" sz="1000" dirty="0"/>
                <a:t>)</a:t>
              </a:r>
              <a:endParaRPr kumimoji="1" lang="ja-JP" altLang="en-US" sz="1000" dirty="0"/>
            </a:p>
          </p:txBody>
        </p:sp>
        <p:sp>
          <p:nvSpPr>
            <p:cNvPr id="257" name="テキスト ボックス 256">
              <a:extLst>
                <a:ext uri="{FF2B5EF4-FFF2-40B4-BE49-F238E27FC236}">
                  <a16:creationId xmlns:a16="http://schemas.microsoft.com/office/drawing/2014/main" id="{4DD74A3A-D021-431D-B983-EA8B43422EE9}"/>
                </a:ext>
              </a:extLst>
            </p:cNvPr>
            <p:cNvSpPr txBox="1"/>
            <p:nvPr/>
          </p:nvSpPr>
          <p:spPr>
            <a:xfrm flipH="1">
              <a:off x="4598337" y="3705940"/>
              <a:ext cx="467224" cy="321755"/>
            </a:xfrm>
            <a:prstGeom prst="rect">
              <a:avLst/>
            </a:prstGeom>
            <a:noFill/>
          </p:spPr>
          <p:txBody>
            <a:bodyPr wrap="square" rtlCol="0">
              <a:spAutoFit/>
            </a:bodyPr>
            <a:lstStyle/>
            <a:p>
              <a:pPr>
                <a:lnSpc>
                  <a:spcPts val="600"/>
                </a:lnSpc>
              </a:pPr>
              <a:r>
                <a:rPr kumimoji="1" lang="en-US" altLang="ja-JP" sz="2800" dirty="0"/>
                <a:t>~~</a:t>
              </a:r>
              <a:endParaRPr kumimoji="1" lang="ja-JP" altLang="en-US" sz="2800" dirty="0"/>
            </a:p>
          </p:txBody>
        </p:sp>
        <p:sp>
          <p:nvSpPr>
            <p:cNvPr id="255" name="テキスト ボックス 254">
              <a:extLst>
                <a:ext uri="{FF2B5EF4-FFF2-40B4-BE49-F238E27FC236}">
                  <a16:creationId xmlns:a16="http://schemas.microsoft.com/office/drawing/2014/main" id="{847B10EE-E455-4E2A-B0B4-9B385832196D}"/>
                </a:ext>
              </a:extLst>
            </p:cNvPr>
            <p:cNvSpPr txBox="1"/>
            <p:nvPr/>
          </p:nvSpPr>
          <p:spPr>
            <a:xfrm flipH="1">
              <a:off x="1796355" y="3689498"/>
              <a:ext cx="467224" cy="321755"/>
            </a:xfrm>
            <a:prstGeom prst="rect">
              <a:avLst/>
            </a:prstGeom>
            <a:noFill/>
          </p:spPr>
          <p:txBody>
            <a:bodyPr wrap="square" rtlCol="0">
              <a:spAutoFit/>
            </a:bodyPr>
            <a:lstStyle/>
            <a:p>
              <a:pPr>
                <a:lnSpc>
                  <a:spcPts val="600"/>
                </a:lnSpc>
              </a:pPr>
              <a:r>
                <a:rPr kumimoji="1" lang="en-US" altLang="ja-JP" sz="2800" dirty="0"/>
                <a:t>~~</a:t>
              </a:r>
              <a:endParaRPr kumimoji="1" lang="ja-JP" altLang="en-US" sz="2800" dirty="0"/>
            </a:p>
          </p:txBody>
        </p:sp>
        <p:pic>
          <p:nvPicPr>
            <p:cNvPr id="28" name="図 27">
              <a:extLst>
                <a:ext uri="{FF2B5EF4-FFF2-40B4-BE49-F238E27FC236}">
                  <a16:creationId xmlns:a16="http://schemas.microsoft.com/office/drawing/2014/main" id="{2C7A4563-E9F4-E391-BE85-C498AF7CDD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4377" y="3812754"/>
              <a:ext cx="8528384" cy="2264044"/>
            </a:xfrm>
            <a:prstGeom prst="rect">
              <a:avLst/>
            </a:prstGeom>
          </p:spPr>
        </p:pic>
        <p:cxnSp>
          <p:nvCxnSpPr>
            <p:cNvPr id="13" name="直線コネクタ 12">
              <a:extLst>
                <a:ext uri="{FF2B5EF4-FFF2-40B4-BE49-F238E27FC236}">
                  <a16:creationId xmlns:a16="http://schemas.microsoft.com/office/drawing/2014/main" id="{0DCD4C3B-4320-4091-8842-F1705F964AF6}"/>
                </a:ext>
              </a:extLst>
            </p:cNvPr>
            <p:cNvCxnSpPr>
              <a:cxnSpLocks/>
            </p:cNvCxnSpPr>
            <p:nvPr/>
          </p:nvCxnSpPr>
          <p:spPr>
            <a:xfrm>
              <a:off x="1819239" y="4547678"/>
              <a:ext cx="9431753" cy="22801"/>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9EE72CCC-D98B-FC02-7F25-4D4EA5E64E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9239" y="2168417"/>
              <a:ext cx="8212528" cy="1329763"/>
            </a:xfrm>
            <a:prstGeom prst="rect">
              <a:avLst/>
            </a:prstGeom>
          </p:spPr>
        </p:pic>
      </p:grpSp>
    </p:spTree>
    <p:extLst>
      <p:ext uri="{BB962C8B-B14F-4D97-AF65-F5344CB8AC3E}">
        <p14:creationId xmlns:p14="http://schemas.microsoft.com/office/powerpoint/2010/main" val="3808724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9536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r>
              <a:rPr kumimoji="1" lang="ja-JP" altLang="en-US" sz="2800" dirty="0"/>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6" y="1107231"/>
            <a:ext cx="8425566" cy="461665"/>
          </a:xfrm>
          <a:prstGeom prst="rect">
            <a:avLst/>
          </a:prstGeom>
          <a:noFill/>
          <a:ln>
            <a:noFill/>
          </a:ln>
        </p:spPr>
        <p:txBody>
          <a:bodyPr wrap="square" rtlCol="0">
            <a:spAutoFit/>
          </a:bodyPr>
          <a:lstStyle/>
          <a:p>
            <a:r>
              <a:rPr kumimoji="1" lang="ja-JP" altLang="en-US" sz="2400" dirty="0"/>
              <a:t>◆新規就農者の分析・さらなる確保育成に向けた今後の取組</a:t>
            </a:r>
          </a:p>
        </p:txBody>
      </p:sp>
      <p:sp>
        <p:nvSpPr>
          <p:cNvPr id="6" name="スライド番号プレースホルダー 5">
            <a:extLst>
              <a:ext uri="{FF2B5EF4-FFF2-40B4-BE49-F238E27FC236}">
                <a16:creationId xmlns:a16="http://schemas.microsoft.com/office/drawing/2014/main" id="{63596FF7-2907-4113-B3E4-074219E1EF9B}"/>
              </a:ext>
            </a:extLst>
          </p:cNvPr>
          <p:cNvSpPr>
            <a:spLocks noGrp="1"/>
          </p:cNvSpPr>
          <p:nvPr>
            <p:ph type="sldNum" sz="quarter" idx="12"/>
          </p:nvPr>
        </p:nvSpPr>
        <p:spPr/>
        <p:txBody>
          <a:bodyPr/>
          <a:lstStyle/>
          <a:p>
            <a:fld id="{C6678B24-D225-48CB-84C5-697AA65AEC0C}" type="slidenum">
              <a:rPr kumimoji="1" lang="ja-JP" altLang="en-US" smtClean="0"/>
              <a:t>6</a:t>
            </a:fld>
            <a:endParaRPr kumimoji="1" lang="ja-JP" altLang="en-US"/>
          </a:p>
        </p:txBody>
      </p:sp>
      <p:sp>
        <p:nvSpPr>
          <p:cNvPr id="8" name="テキスト ボックス 7">
            <a:extLst>
              <a:ext uri="{FF2B5EF4-FFF2-40B4-BE49-F238E27FC236}">
                <a16:creationId xmlns:a16="http://schemas.microsoft.com/office/drawing/2014/main" id="{F11E575E-9313-4000-AF9A-574E5FDA70CC}"/>
              </a:ext>
            </a:extLst>
          </p:cNvPr>
          <p:cNvSpPr txBox="1"/>
          <p:nvPr/>
        </p:nvSpPr>
        <p:spPr>
          <a:xfrm>
            <a:off x="-7403" y="1561655"/>
            <a:ext cx="11412718" cy="489364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dirty="0">
                <a:latin typeface="Calibri" panose="020F0502020204030204"/>
                <a:ea typeface="ＭＳ Ｐゴシック" panose="020B0600070205080204" pitchFamily="50" charset="-128"/>
              </a:rPr>
              <a:t>②</a:t>
            </a:r>
            <a:r>
              <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就農後の主要品目別の就農状況及び</a:t>
            </a:r>
            <a:r>
              <a:rPr kumimoji="1" lang="ja-JP" altLang="en-US" sz="2400" b="0" i="0" u="none" strike="noStrike" kern="1200" cap="none" spc="0" normalizeH="0" baseline="0" noProof="0" dirty="0">
                <a:ln>
                  <a:noFill/>
                </a:ln>
                <a:effectLst/>
                <a:uLnTx/>
                <a:uFillTx/>
                <a:latin typeface="+mn-ea"/>
                <a:cs typeface="+mn-cs"/>
              </a:rPr>
              <a:t>Ｒ７平均販売額</a:t>
            </a:r>
            <a:endParaRPr kumimoji="1" lang="en-US" altLang="ja-JP" sz="2400" b="0" i="0" u="none" strike="noStrike" kern="1200" cap="none" spc="0" normalizeH="0" baseline="0" noProof="0" dirty="0">
              <a:ln>
                <a:noFill/>
              </a:ln>
              <a:effectLst/>
              <a:uLnTx/>
              <a:uFillTx/>
              <a:latin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400" dirty="0">
              <a:latin typeface="+mn-e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ja-JP" sz="2400" dirty="0">
              <a:latin typeface="Calibri" panose="020F0502020204030204"/>
              <a:ea typeface="ＭＳ Ｐゴシック"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sp>
        <p:nvSpPr>
          <p:cNvPr id="10" name="テキスト ボックス 9">
            <a:extLst>
              <a:ext uri="{FF2B5EF4-FFF2-40B4-BE49-F238E27FC236}">
                <a16:creationId xmlns:a16="http://schemas.microsoft.com/office/drawing/2014/main" id="{CF68863E-086A-4E31-9914-ACE8F9878F04}"/>
              </a:ext>
            </a:extLst>
          </p:cNvPr>
          <p:cNvSpPr txBox="1"/>
          <p:nvPr/>
        </p:nvSpPr>
        <p:spPr>
          <a:xfrm>
            <a:off x="261255" y="4884297"/>
            <a:ext cx="11686518" cy="1477328"/>
          </a:xfrm>
          <a:prstGeom prst="rect">
            <a:avLst/>
          </a:prstGeom>
          <a:noFill/>
        </p:spPr>
        <p:txBody>
          <a:bodyPr wrap="square" rtlCol="0">
            <a:spAutoFit/>
          </a:bodyPr>
          <a:lstStyle/>
          <a:p>
            <a:r>
              <a:rPr lang="ja-JP" altLang="en-US" dirty="0"/>
              <a:t>①有機農産物、いちごはスタアカ卒業生の新規就農者が多く、水なす＋きくなはそれらに比べ少ない。</a:t>
            </a:r>
            <a:endParaRPr lang="en-US" altLang="ja-JP" dirty="0"/>
          </a:p>
          <a:p>
            <a:r>
              <a:rPr lang="ja-JP" altLang="en-US" dirty="0"/>
              <a:t>②各品目の販売実績を比較すると、有機農産物は小さいが、いちごは大きい傾向がある。</a:t>
            </a:r>
            <a:endParaRPr lang="en-US" altLang="ja-JP" dirty="0"/>
          </a:p>
          <a:p>
            <a:r>
              <a:rPr lang="ja-JP" altLang="en-US" dirty="0"/>
              <a:t>③水なす＋きくなでは、Ｒ５就農者はハウス未設置であるため販売額が小さいが、Ｒ４就農者は居抜きハウスを活用して</a:t>
            </a:r>
            <a:endParaRPr lang="en-US" altLang="ja-JP" dirty="0"/>
          </a:p>
          <a:p>
            <a:r>
              <a:rPr lang="ja-JP" altLang="en-US" dirty="0"/>
              <a:t>　 栽培を開始したため、販売額が大きい。</a:t>
            </a:r>
            <a:endParaRPr lang="en-US" altLang="ja-JP" dirty="0"/>
          </a:p>
          <a:p>
            <a:r>
              <a:rPr lang="ja-JP" altLang="en-US" dirty="0"/>
              <a:t>④ぶどう及びなす＋きゅうりは、市町村農業塾や農家研修により、新規就農者の確保と販売額の向上につながっている。</a:t>
            </a:r>
            <a:endParaRPr lang="en-US" altLang="ja-JP" dirty="0"/>
          </a:p>
        </p:txBody>
      </p:sp>
      <p:sp>
        <p:nvSpPr>
          <p:cNvPr id="11" name="正方形/長方形 10">
            <a:extLst>
              <a:ext uri="{FF2B5EF4-FFF2-40B4-BE49-F238E27FC236}">
                <a16:creationId xmlns:a16="http://schemas.microsoft.com/office/drawing/2014/main" id="{AD7997F6-BD7E-4F97-A2AA-F2F603698F92}"/>
              </a:ext>
            </a:extLst>
          </p:cNvPr>
          <p:cNvSpPr/>
          <p:nvPr/>
        </p:nvSpPr>
        <p:spPr>
          <a:xfrm>
            <a:off x="6677891" y="3382789"/>
            <a:ext cx="1002384" cy="83099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 name="表 2">
            <a:extLst>
              <a:ext uri="{FF2B5EF4-FFF2-40B4-BE49-F238E27FC236}">
                <a16:creationId xmlns:a16="http://schemas.microsoft.com/office/drawing/2014/main" id="{742025A6-5E94-1FFA-3C64-0CFB0956DDA4}"/>
              </a:ext>
            </a:extLst>
          </p:cNvPr>
          <p:cNvGraphicFramePr>
            <a:graphicFrameLocks noGrp="1"/>
          </p:cNvGraphicFramePr>
          <p:nvPr>
            <p:extLst>
              <p:ext uri="{D42A27DB-BD31-4B8C-83A1-F6EECF244321}">
                <p14:modId xmlns:p14="http://schemas.microsoft.com/office/powerpoint/2010/main" val="3362708819"/>
              </p:ext>
            </p:extLst>
          </p:nvPr>
        </p:nvGraphicFramePr>
        <p:xfrm>
          <a:off x="498819" y="2095441"/>
          <a:ext cx="10090279" cy="2528515"/>
        </p:xfrm>
        <a:graphic>
          <a:graphicData uri="http://schemas.openxmlformats.org/drawingml/2006/table">
            <a:tbl>
              <a:tblPr>
                <a:tableStyleId>{5C22544A-7EE6-4342-B048-85BDC9FD1C3A}</a:tableStyleId>
              </a:tblPr>
              <a:tblGrid>
                <a:gridCol w="1477657">
                  <a:extLst>
                    <a:ext uri="{9D8B030D-6E8A-4147-A177-3AD203B41FA5}">
                      <a16:colId xmlns:a16="http://schemas.microsoft.com/office/drawing/2014/main" val="1796191430"/>
                    </a:ext>
                  </a:extLst>
                </a:gridCol>
                <a:gridCol w="1935124">
                  <a:extLst>
                    <a:ext uri="{9D8B030D-6E8A-4147-A177-3AD203B41FA5}">
                      <a16:colId xmlns:a16="http://schemas.microsoft.com/office/drawing/2014/main" val="149629020"/>
                    </a:ext>
                  </a:extLst>
                </a:gridCol>
                <a:gridCol w="2284839">
                  <a:extLst>
                    <a:ext uri="{9D8B030D-6E8A-4147-A177-3AD203B41FA5}">
                      <a16:colId xmlns:a16="http://schemas.microsoft.com/office/drawing/2014/main" val="1267886610"/>
                    </a:ext>
                  </a:extLst>
                </a:gridCol>
                <a:gridCol w="2221584">
                  <a:extLst>
                    <a:ext uri="{9D8B030D-6E8A-4147-A177-3AD203B41FA5}">
                      <a16:colId xmlns:a16="http://schemas.microsoft.com/office/drawing/2014/main" val="2980196470"/>
                    </a:ext>
                  </a:extLst>
                </a:gridCol>
                <a:gridCol w="2171075">
                  <a:extLst>
                    <a:ext uri="{9D8B030D-6E8A-4147-A177-3AD203B41FA5}">
                      <a16:colId xmlns:a16="http://schemas.microsoft.com/office/drawing/2014/main" val="4072908330"/>
                    </a:ext>
                  </a:extLst>
                </a:gridCol>
              </a:tblGrid>
              <a:tr h="459077">
                <a:tc>
                  <a:txBody>
                    <a:bodyPr/>
                    <a:lstStyle/>
                    <a:p>
                      <a:pPr algn="ctr" fontAlgn="ctr">
                        <a:buNone/>
                      </a:pPr>
                      <a:r>
                        <a:rPr lang="ja-JP" sz="1600" u="none" strike="noStrike" dirty="0">
                          <a:solidFill>
                            <a:schemeClr val="tx1"/>
                          </a:solidFill>
                          <a:effectLst/>
                          <a:latin typeface="+mn-ea"/>
                          <a:ea typeface="+mn-ea"/>
                        </a:rPr>
                        <a:t>　</a:t>
                      </a:r>
                      <a:r>
                        <a:rPr lang="ja-JP" altLang="en-US" sz="1600" u="none" strike="noStrike" dirty="0">
                          <a:solidFill>
                            <a:schemeClr val="tx1"/>
                          </a:solidFill>
                          <a:effectLst/>
                          <a:latin typeface="+mn-ea"/>
                          <a:ea typeface="+mn-ea"/>
                        </a:rPr>
                        <a:t>主要品目</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ja-JP" sz="1600" u="none" strike="noStrike" dirty="0">
                          <a:solidFill>
                            <a:schemeClr val="tx1"/>
                          </a:solidFill>
                          <a:effectLst/>
                          <a:latin typeface="+mn-ea"/>
                          <a:ea typeface="+mn-ea"/>
                        </a:rPr>
                        <a:t>累計就農者数(</a:t>
                      </a:r>
                      <a:r>
                        <a:rPr lang="ja-JP" altLang="en-US" sz="1600" u="none" strike="noStrike" dirty="0">
                          <a:solidFill>
                            <a:schemeClr val="tx1"/>
                          </a:solidFill>
                          <a:effectLst/>
                          <a:latin typeface="+mn-ea"/>
                          <a:ea typeface="+mn-ea"/>
                        </a:rPr>
                        <a:t>人</a:t>
                      </a:r>
                      <a:r>
                        <a:rPr lang="ja-JP" sz="1600" u="none" strike="noStrike" dirty="0">
                          <a:solidFill>
                            <a:schemeClr val="tx1"/>
                          </a:solidFill>
                          <a:effectLst/>
                          <a:latin typeface="+mn-ea"/>
                          <a:ea typeface="+mn-ea"/>
                        </a:rPr>
                        <a:t>)</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600" b="0" u="none" strike="noStrike" dirty="0">
                          <a:solidFill>
                            <a:schemeClr val="tx1"/>
                          </a:solidFill>
                          <a:effectLst/>
                          <a:latin typeface="+mn-ea"/>
                          <a:ea typeface="+mn-ea"/>
                        </a:rPr>
                        <a:t>R6</a:t>
                      </a:r>
                      <a:r>
                        <a:rPr lang="ja-JP" altLang="en-US" sz="1600" b="0" u="none" strike="noStrike" dirty="0">
                          <a:solidFill>
                            <a:schemeClr val="tx1"/>
                          </a:solidFill>
                          <a:effectLst/>
                          <a:latin typeface="+mn-ea"/>
                          <a:ea typeface="+mn-ea"/>
                        </a:rPr>
                        <a:t>就農者の</a:t>
                      </a:r>
                      <a:endParaRPr lang="en-US" altLang="ja-JP" sz="1600" b="0" u="none" strike="noStrike" dirty="0">
                        <a:solidFill>
                          <a:schemeClr val="tx1"/>
                        </a:solidFill>
                        <a:effectLst/>
                        <a:latin typeface="+mn-ea"/>
                        <a:ea typeface="+mn-ea"/>
                      </a:endParaRPr>
                    </a:p>
                    <a:p>
                      <a:pPr algn="ctr" fontAlgn="ctr">
                        <a:buNone/>
                      </a:pPr>
                      <a:r>
                        <a:rPr lang="en-US" altLang="ja-JP" sz="1600" b="0" u="none" strike="noStrike" dirty="0">
                          <a:solidFill>
                            <a:schemeClr val="tx1"/>
                          </a:solidFill>
                          <a:effectLst/>
                          <a:latin typeface="+mn-ea"/>
                          <a:ea typeface="+mn-ea"/>
                        </a:rPr>
                        <a:t>R7</a:t>
                      </a:r>
                      <a:r>
                        <a:rPr lang="ja-JP" altLang="en-US" sz="1600" b="0" u="none" strike="noStrike" dirty="0">
                          <a:solidFill>
                            <a:schemeClr val="tx1"/>
                          </a:solidFill>
                          <a:effectLst/>
                          <a:latin typeface="+mn-ea"/>
                          <a:ea typeface="+mn-ea"/>
                        </a:rPr>
                        <a:t>平均販売額</a:t>
                      </a:r>
                      <a:endParaRPr lang="en-US" altLang="ja-JP" sz="1600" b="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600" b="0" u="none" strike="noStrike" dirty="0">
                          <a:solidFill>
                            <a:schemeClr val="tx1"/>
                          </a:solidFill>
                          <a:effectLst/>
                          <a:latin typeface="+mn-ea"/>
                          <a:ea typeface="+mn-ea"/>
                        </a:rPr>
                        <a:t>R5</a:t>
                      </a:r>
                      <a:r>
                        <a:rPr lang="ja-JP" altLang="en-US" sz="1600" b="0" u="none" strike="noStrike" dirty="0">
                          <a:solidFill>
                            <a:schemeClr val="tx1"/>
                          </a:solidFill>
                          <a:effectLst/>
                          <a:latin typeface="+mn-ea"/>
                          <a:ea typeface="+mn-ea"/>
                        </a:rPr>
                        <a:t>就農者の</a:t>
                      </a:r>
                      <a:endParaRPr lang="en-US" altLang="ja-JP" sz="1600" b="0" u="none" strike="noStrike" dirty="0">
                        <a:solidFill>
                          <a:schemeClr val="tx1"/>
                        </a:solidFill>
                        <a:effectLst/>
                        <a:latin typeface="+mn-ea"/>
                        <a:ea typeface="+mn-ea"/>
                      </a:endParaRPr>
                    </a:p>
                    <a:p>
                      <a:pPr algn="ctr" fontAlgn="ctr">
                        <a:buNone/>
                      </a:pPr>
                      <a:r>
                        <a:rPr lang="en-US" altLang="ja-JP" sz="1600" b="0" u="none" strike="noStrike" dirty="0">
                          <a:solidFill>
                            <a:schemeClr val="tx1"/>
                          </a:solidFill>
                          <a:effectLst/>
                          <a:latin typeface="+mn-ea"/>
                          <a:ea typeface="+mn-ea"/>
                        </a:rPr>
                        <a:t>R7</a:t>
                      </a:r>
                      <a:r>
                        <a:rPr lang="ja-JP" altLang="en-US" sz="1600" b="0" u="none" strike="noStrike" dirty="0">
                          <a:solidFill>
                            <a:schemeClr val="tx1"/>
                          </a:solidFill>
                          <a:effectLst/>
                          <a:latin typeface="+mn-ea"/>
                          <a:ea typeface="+mn-ea"/>
                        </a:rPr>
                        <a:t>平均販売額</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600" b="0" u="none" strike="noStrike" dirty="0">
                          <a:solidFill>
                            <a:schemeClr val="tx1"/>
                          </a:solidFill>
                          <a:effectLst/>
                          <a:latin typeface="+mn-ea"/>
                          <a:ea typeface="+mn-ea"/>
                        </a:rPr>
                        <a:t>R4</a:t>
                      </a:r>
                      <a:r>
                        <a:rPr lang="ja-JP" altLang="en-US" sz="1600" b="0" u="none" strike="noStrike" dirty="0">
                          <a:solidFill>
                            <a:schemeClr val="tx1"/>
                          </a:solidFill>
                          <a:effectLst/>
                          <a:latin typeface="+mn-ea"/>
                          <a:ea typeface="+mn-ea"/>
                        </a:rPr>
                        <a:t>就農者の</a:t>
                      </a:r>
                      <a:endParaRPr lang="en-US" altLang="ja-JP" sz="1600" b="0" u="none" strike="noStrike" dirty="0">
                        <a:solidFill>
                          <a:schemeClr val="tx1"/>
                        </a:solidFill>
                        <a:effectLst/>
                        <a:latin typeface="+mn-ea"/>
                        <a:ea typeface="+mn-ea"/>
                      </a:endParaRPr>
                    </a:p>
                    <a:p>
                      <a:pPr algn="ctr" fontAlgn="ctr">
                        <a:buNone/>
                      </a:pPr>
                      <a:r>
                        <a:rPr lang="en-US" altLang="ja-JP" sz="1600" b="0" u="none" strike="noStrike" dirty="0">
                          <a:solidFill>
                            <a:schemeClr val="tx1"/>
                          </a:solidFill>
                          <a:effectLst/>
                          <a:latin typeface="+mn-ea"/>
                          <a:ea typeface="+mn-ea"/>
                        </a:rPr>
                        <a:t>R7</a:t>
                      </a:r>
                      <a:r>
                        <a:rPr lang="ja-JP" altLang="en-US" sz="1600" b="0" u="none" strike="noStrike" dirty="0">
                          <a:solidFill>
                            <a:schemeClr val="tx1"/>
                          </a:solidFill>
                          <a:effectLst/>
                          <a:latin typeface="+mn-ea"/>
                          <a:ea typeface="+mn-ea"/>
                        </a:rPr>
                        <a:t>平均販売額</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459939"/>
                  </a:ext>
                </a:extLst>
              </a:tr>
              <a:tr h="373052">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有機農産物</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23</a:t>
                      </a:r>
                      <a:r>
                        <a:rPr lang="ja-JP" altLang="en-US" sz="1400" b="0" i="0" u="none" strike="noStrike" dirty="0">
                          <a:solidFill>
                            <a:schemeClr val="tx1"/>
                          </a:solidFill>
                          <a:effectLst/>
                          <a:latin typeface="+mn-ea"/>
                          <a:ea typeface="+mn-ea"/>
                        </a:rPr>
                        <a:t>（内スタアカ卒業生</a:t>
                      </a:r>
                      <a:r>
                        <a:rPr lang="en-US" altLang="ja-JP" sz="1400" b="0" i="0" u="none" strike="noStrike" dirty="0">
                          <a:solidFill>
                            <a:schemeClr val="tx1"/>
                          </a:solidFill>
                          <a:effectLst/>
                          <a:latin typeface="+mn-ea"/>
                          <a:ea typeface="+mn-ea"/>
                        </a:rPr>
                        <a:t>12</a:t>
                      </a:r>
                      <a:r>
                        <a:rPr lang="ja-JP" altLang="en-US" sz="1400" b="0" i="0" u="none" strike="noStrike" dirty="0">
                          <a:solidFill>
                            <a:schemeClr val="tx1"/>
                          </a:solidFill>
                          <a:effectLst/>
                          <a:latin typeface="+mn-ea"/>
                          <a:ea typeface="+mn-ea"/>
                        </a:rPr>
                        <a:t>）</a:t>
                      </a: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73</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512</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107</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745984"/>
                  </a:ext>
                </a:extLst>
              </a:tr>
              <a:tr h="325225">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いちご</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ja-JP" sz="1400" u="none" strike="noStrike" dirty="0">
                          <a:solidFill>
                            <a:schemeClr val="tx1"/>
                          </a:solidFill>
                          <a:effectLst/>
                          <a:latin typeface="+mn-ea"/>
                          <a:ea typeface="+mn-ea"/>
                        </a:rPr>
                        <a:t>14</a:t>
                      </a:r>
                      <a:r>
                        <a:rPr lang="ja-JP" altLang="en-US" sz="1400" b="0" i="0" u="none" strike="noStrike" dirty="0">
                          <a:solidFill>
                            <a:schemeClr val="tx1"/>
                          </a:solidFill>
                          <a:effectLst/>
                          <a:latin typeface="+mn-ea"/>
                          <a:ea typeface="+mn-ea"/>
                        </a:rPr>
                        <a:t>（内スタアカ卒業生</a:t>
                      </a:r>
                      <a:r>
                        <a:rPr lang="en-US" altLang="ja-JP" sz="1400" b="0" i="0" u="none" strike="noStrike" dirty="0">
                          <a:solidFill>
                            <a:schemeClr val="tx1"/>
                          </a:solidFill>
                          <a:effectLst/>
                          <a:latin typeface="+mn-ea"/>
                          <a:ea typeface="+mn-ea"/>
                        </a:rPr>
                        <a:t>10</a:t>
                      </a:r>
                      <a:r>
                        <a:rPr lang="ja-JP" altLang="en-US" sz="1400" b="0" i="0" u="none" strike="noStrike" dirty="0">
                          <a:solidFill>
                            <a:schemeClr val="tx1"/>
                          </a:solidFill>
                          <a:effectLst/>
                          <a:latin typeface="+mn-ea"/>
                          <a:ea typeface="+mn-ea"/>
                        </a:rPr>
                        <a:t>）</a:t>
                      </a: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478</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872</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302</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8563198"/>
                  </a:ext>
                </a:extLst>
              </a:tr>
              <a:tr h="325225">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水なす</a:t>
                      </a:r>
                      <a:r>
                        <a:rPr lang="ja-JP" altLang="en-US" sz="1600" u="none" strike="noStrike" dirty="0">
                          <a:solidFill>
                            <a:schemeClr val="tx1"/>
                          </a:solidFill>
                          <a:effectLst/>
                          <a:latin typeface="+mn-ea"/>
                          <a:ea typeface="+mn-ea"/>
                        </a:rPr>
                        <a:t>＋</a:t>
                      </a:r>
                      <a:r>
                        <a:rPr lang="ja-JP" sz="1600" u="none" strike="noStrike" dirty="0">
                          <a:solidFill>
                            <a:schemeClr val="tx1"/>
                          </a:solidFill>
                          <a:effectLst/>
                          <a:latin typeface="+mn-ea"/>
                          <a:ea typeface="+mn-ea"/>
                        </a:rPr>
                        <a:t>きくな</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ja-JP" sz="1400" u="none" strike="noStrike" dirty="0">
                          <a:solidFill>
                            <a:schemeClr val="tx1"/>
                          </a:solidFill>
                          <a:effectLst/>
                          <a:latin typeface="+mn-ea"/>
                          <a:ea typeface="+mn-ea"/>
                        </a:rPr>
                        <a:t>5</a:t>
                      </a:r>
                      <a:r>
                        <a:rPr lang="ja-JP" altLang="en-US" sz="1400" b="0" i="0" u="none" strike="noStrike" dirty="0">
                          <a:solidFill>
                            <a:schemeClr val="tx1"/>
                          </a:solidFill>
                          <a:effectLst/>
                          <a:latin typeface="+mn-ea"/>
                          <a:ea typeface="+mn-ea"/>
                        </a:rPr>
                        <a:t>（内スタアカ卒業生</a:t>
                      </a:r>
                      <a:r>
                        <a:rPr lang="en-US" altLang="ja-JP" sz="1400" b="0" i="0" u="none" strike="noStrike" dirty="0">
                          <a:solidFill>
                            <a:schemeClr val="tx1"/>
                          </a:solidFill>
                          <a:effectLst/>
                          <a:latin typeface="+mn-ea"/>
                          <a:ea typeface="+mn-ea"/>
                        </a:rPr>
                        <a:t>4</a:t>
                      </a:r>
                      <a:r>
                        <a:rPr lang="ja-JP" altLang="en-US" sz="1400" b="0" i="0" u="none" strike="noStrike" dirty="0">
                          <a:solidFill>
                            <a:schemeClr val="tx1"/>
                          </a:solidFill>
                          <a:effectLst/>
                          <a:latin typeface="+mn-ea"/>
                          <a:ea typeface="+mn-ea"/>
                        </a:rPr>
                        <a:t>）</a:t>
                      </a: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105</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1,000</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910614"/>
                  </a:ext>
                </a:extLst>
              </a:tr>
              <a:tr h="325225">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ぶどう</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166</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75</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406</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094950"/>
                  </a:ext>
                </a:extLst>
              </a:tr>
              <a:tr h="366883">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トマト</a:t>
                      </a:r>
                      <a:r>
                        <a:rPr lang="ja-JP" altLang="en-US" sz="1600" u="none" strike="noStrike" dirty="0">
                          <a:solidFill>
                            <a:schemeClr val="tx1"/>
                          </a:solidFill>
                          <a:effectLst/>
                          <a:latin typeface="+mn-ea"/>
                          <a:ea typeface="+mn-ea"/>
                        </a:rPr>
                        <a:t>等</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7</a:t>
                      </a: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ja-JP" sz="1400" u="none" strike="noStrike" dirty="0">
                          <a:solidFill>
                            <a:schemeClr val="tx1"/>
                          </a:solidFill>
                          <a:effectLst/>
                          <a:latin typeface="+mn-ea"/>
                          <a:ea typeface="+mn-ea"/>
                        </a:rPr>
                        <a:t>126</a:t>
                      </a:r>
                      <a:r>
                        <a:rPr lang="ja-JP" altLang="en-US" sz="140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u="none" strike="noStrike" dirty="0">
                          <a:solidFill>
                            <a:schemeClr val="tx1"/>
                          </a:solidFill>
                          <a:effectLst/>
                          <a:latin typeface="+mn-ea"/>
                          <a:ea typeface="+mn-ea"/>
                        </a:rPr>
                        <a:t>1,000</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196</a:t>
                      </a:r>
                      <a:r>
                        <a:rPr lang="ja-JP" altLang="en-US" sz="1400" b="0" i="0" u="none" strike="noStrike" dirty="0">
                          <a:solidFill>
                            <a:schemeClr val="tx1"/>
                          </a:solidFill>
                          <a:effectLst/>
                          <a:latin typeface="+mn-ea"/>
                          <a:ea typeface="+mn-ea"/>
                        </a:rPr>
                        <a:t>万円</a:t>
                      </a:r>
                      <a:endParaRPr lang="en-US" alt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8943642"/>
                  </a:ext>
                </a:extLst>
              </a:tr>
              <a:tr h="325225">
                <a:tc>
                  <a:txBody>
                    <a:bodyPr/>
                    <a:lstStyle/>
                    <a:p>
                      <a:pPr algn="l" fontAlgn="ctr">
                        <a:buNone/>
                      </a:pPr>
                      <a:r>
                        <a:rPr lang="en-US" altLang="ja-JP" sz="1600" u="none" strike="noStrike" dirty="0">
                          <a:solidFill>
                            <a:schemeClr val="tx1"/>
                          </a:solidFill>
                          <a:effectLst/>
                          <a:latin typeface="+mn-ea"/>
                          <a:ea typeface="+mn-ea"/>
                        </a:rPr>
                        <a:t> </a:t>
                      </a:r>
                      <a:r>
                        <a:rPr lang="ja-JP" sz="1600" u="none" strike="noStrike" dirty="0">
                          <a:solidFill>
                            <a:schemeClr val="tx1"/>
                          </a:solidFill>
                          <a:effectLst/>
                          <a:latin typeface="+mn-ea"/>
                          <a:ea typeface="+mn-ea"/>
                        </a:rPr>
                        <a:t>なす</a:t>
                      </a:r>
                      <a:r>
                        <a:rPr lang="ja-JP" altLang="en-US" sz="1600" u="none" strike="noStrike" dirty="0">
                          <a:solidFill>
                            <a:schemeClr val="tx1"/>
                          </a:solidFill>
                          <a:effectLst/>
                          <a:latin typeface="+mn-ea"/>
                          <a:ea typeface="+mn-ea"/>
                        </a:rPr>
                        <a:t>＋きゅうり</a:t>
                      </a:r>
                      <a:endParaRPr lang="ja-JP" sz="16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4</a:t>
                      </a: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endParaRPr lang="ja-JP" sz="1400" b="0" i="0" u="none" strike="noStrike" dirty="0">
                        <a:solidFill>
                          <a:schemeClr val="tx1"/>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622</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altLang="ja-JP" sz="1400" b="0" i="0" u="none" strike="noStrike" dirty="0">
                          <a:solidFill>
                            <a:schemeClr val="tx1"/>
                          </a:solidFill>
                          <a:effectLst/>
                          <a:latin typeface="+mn-ea"/>
                          <a:ea typeface="+mn-ea"/>
                        </a:rPr>
                        <a:t>394</a:t>
                      </a:r>
                      <a:r>
                        <a:rPr lang="ja-JP" altLang="en-US" sz="1400" b="0" i="0" u="none" strike="noStrike" dirty="0">
                          <a:solidFill>
                            <a:schemeClr val="tx1"/>
                          </a:solidFill>
                          <a:effectLst/>
                          <a:latin typeface="+mn-ea"/>
                          <a:ea typeface="+mn-ea"/>
                        </a:rPr>
                        <a:t>万円</a:t>
                      </a:r>
                      <a:endParaRPr lang="ja-JP" sz="1400" b="0" i="0" u="none" strike="dblStrike" baseline="0" dirty="0">
                        <a:solidFill>
                          <a:srgbClr val="FF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8544387"/>
                  </a:ext>
                </a:extLst>
              </a:tr>
            </a:tbl>
          </a:graphicData>
        </a:graphic>
      </p:graphicFrame>
      <p:cxnSp>
        <p:nvCxnSpPr>
          <p:cNvPr id="15" name="直線コネクタ 14">
            <a:extLst>
              <a:ext uri="{FF2B5EF4-FFF2-40B4-BE49-F238E27FC236}">
                <a16:creationId xmlns:a16="http://schemas.microsoft.com/office/drawing/2014/main" id="{CB2C6D66-1F23-4C8D-8884-38D9D53FAE88}"/>
              </a:ext>
            </a:extLst>
          </p:cNvPr>
          <p:cNvCxnSpPr>
            <a:cxnSpLocks/>
          </p:cNvCxnSpPr>
          <p:nvPr/>
        </p:nvCxnSpPr>
        <p:spPr>
          <a:xfrm>
            <a:off x="3950192" y="3293872"/>
            <a:ext cx="2225311" cy="295393"/>
          </a:xfrm>
          <a:prstGeom prst="line">
            <a:avLst/>
          </a:prstGeom>
        </p:spPr>
        <p:style>
          <a:lnRef idx="1">
            <a:schemeClr val="dk1"/>
          </a:lnRef>
          <a:fillRef idx="0">
            <a:schemeClr val="dk1"/>
          </a:fillRef>
          <a:effectRef idx="0">
            <a:schemeClr val="dk1"/>
          </a:effectRef>
          <a:fontRef idx="minor">
            <a:schemeClr val="tx1"/>
          </a:fontRef>
        </p:style>
      </p:cxnSp>
      <p:cxnSp>
        <p:nvCxnSpPr>
          <p:cNvPr id="18" name="直線コネクタ 17">
            <a:extLst>
              <a:ext uri="{FF2B5EF4-FFF2-40B4-BE49-F238E27FC236}">
                <a16:creationId xmlns:a16="http://schemas.microsoft.com/office/drawing/2014/main" id="{CCC2BB76-26C8-4FB4-897F-39A264E2AC96}"/>
              </a:ext>
            </a:extLst>
          </p:cNvPr>
          <p:cNvCxnSpPr>
            <a:cxnSpLocks/>
          </p:cNvCxnSpPr>
          <p:nvPr/>
        </p:nvCxnSpPr>
        <p:spPr>
          <a:xfrm>
            <a:off x="3950192" y="4301376"/>
            <a:ext cx="2225311" cy="29539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3258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10180467"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◆新規就農者の分析・さらなる確保育成に向けた今後の取組　～支援策～</a:t>
            </a:r>
          </a:p>
        </p:txBody>
      </p:sp>
      <p:sp>
        <p:nvSpPr>
          <p:cNvPr id="13" name="テキスト ボックス 12">
            <a:extLst>
              <a:ext uri="{FF2B5EF4-FFF2-40B4-BE49-F238E27FC236}">
                <a16:creationId xmlns:a16="http://schemas.microsoft.com/office/drawing/2014/main" id="{16A6803F-DD4C-401B-9C87-AD98E19409C4}"/>
              </a:ext>
            </a:extLst>
          </p:cNvPr>
          <p:cNvSpPr txBox="1"/>
          <p:nvPr/>
        </p:nvSpPr>
        <p:spPr>
          <a:xfrm>
            <a:off x="98924" y="1875744"/>
            <a:ext cx="11412718" cy="415498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dirty="0">
                <a:solidFill>
                  <a:prstClr val="black"/>
                </a:solidFill>
                <a:latin typeface="Calibri" panose="020F0502020204030204"/>
                <a:ea typeface="ＭＳ Ｐゴシック" panose="020B0600070205080204" pitchFamily="50" charset="-128"/>
              </a:rPr>
              <a:t>③</a:t>
            </a: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研修以外の支援策の活用状況</a:t>
            </a: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スライド番号プレースホルダー 5">
            <a:extLst>
              <a:ext uri="{FF2B5EF4-FFF2-40B4-BE49-F238E27FC236}">
                <a16:creationId xmlns:a16="http://schemas.microsoft.com/office/drawing/2014/main" id="{63596FF7-2907-4113-B3E4-074219E1EF9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0" name="テキスト ボックス 19">
            <a:extLst>
              <a:ext uri="{FF2B5EF4-FFF2-40B4-BE49-F238E27FC236}">
                <a16:creationId xmlns:a16="http://schemas.microsoft.com/office/drawing/2014/main" id="{4D56267F-0E50-4FB6-AD16-A6E7A6242533}"/>
              </a:ext>
            </a:extLst>
          </p:cNvPr>
          <p:cNvSpPr txBox="1"/>
          <p:nvPr/>
        </p:nvSpPr>
        <p:spPr>
          <a:xfrm>
            <a:off x="0" y="5299194"/>
            <a:ext cx="11412718" cy="707886"/>
          </a:xfrm>
          <a:prstGeom prst="rect">
            <a:avLst/>
          </a:prstGeom>
          <a:noFill/>
        </p:spPr>
        <p:txBody>
          <a:bodyPr wrap="square" rtlCol="0">
            <a:spAutoFit/>
          </a:bodyPr>
          <a:lstStyle/>
          <a:p>
            <a:pPr defTabSz="914400">
              <a:defRPr/>
            </a:pPr>
            <a:r>
              <a:rPr kumimoji="1" lang="ja-JP" altLang="en-US" sz="2000" dirty="0">
                <a:latin typeface="+mn-ea"/>
              </a:rPr>
              <a:t>  </a:t>
            </a:r>
            <a:r>
              <a:rPr kumimoji="1" lang="ja-JP" altLang="en-US" sz="2000" b="0" i="0" u="none" strike="noStrike" kern="1200" cap="none" spc="0" normalizeH="0" baseline="0" noProof="0" dirty="0">
                <a:ln>
                  <a:noFill/>
                </a:ln>
                <a:effectLst/>
                <a:uLnTx/>
                <a:uFillTx/>
                <a:latin typeface="+mn-ea"/>
                <a:cs typeface="+mn-cs"/>
              </a:rPr>
              <a:t>施設が必要な品目（いちご、水なす＋きくな</a:t>
            </a:r>
            <a:r>
              <a:rPr kumimoji="1" lang="ja-JP" altLang="en-US" sz="2000" dirty="0">
                <a:latin typeface="+mn-ea"/>
              </a:rPr>
              <a:t>、ぶどう、トマト等、</a:t>
            </a:r>
            <a:r>
              <a:rPr kumimoji="1" lang="ja-JP" altLang="en-US" sz="2000" b="0" i="0" u="none" strike="noStrike" kern="1200" cap="none" spc="0" normalizeH="0" baseline="0" noProof="0" dirty="0">
                <a:ln>
                  <a:noFill/>
                </a:ln>
                <a:effectLst/>
                <a:uLnTx/>
                <a:uFillTx/>
                <a:latin typeface="+mn-ea"/>
                <a:cs typeface="+mn-cs"/>
              </a:rPr>
              <a:t>なす</a:t>
            </a:r>
            <a:r>
              <a:rPr kumimoji="1" lang="ja-JP" altLang="en-US" sz="2000" dirty="0">
                <a:latin typeface="+mn-ea"/>
              </a:rPr>
              <a:t>＋きゅうり</a:t>
            </a:r>
            <a:r>
              <a:rPr kumimoji="1" lang="ja-JP" altLang="en-US" sz="2000" b="0" i="0" u="none" strike="noStrike" kern="1200" cap="none" spc="0" normalizeH="0" baseline="0" noProof="0" dirty="0">
                <a:ln>
                  <a:noFill/>
                </a:ln>
                <a:effectLst/>
                <a:uLnTx/>
                <a:uFillTx/>
                <a:latin typeface="+mn-ea"/>
                <a:cs typeface="+mn-cs"/>
              </a:rPr>
              <a:t>）で</a:t>
            </a:r>
            <a:endParaRPr kumimoji="1" lang="en-US" altLang="ja-JP" sz="2000" b="0" i="0" u="none" strike="noStrike" kern="1200" cap="none" spc="0" normalizeH="0" baseline="0" noProof="0" dirty="0">
              <a:ln>
                <a:noFill/>
              </a:ln>
              <a:effectLst/>
              <a:uLnTx/>
              <a:uFillTx/>
              <a:latin typeface="+mn-ea"/>
              <a:cs typeface="+mn-cs"/>
            </a:endParaRPr>
          </a:p>
          <a:p>
            <a:pPr defTabSz="914400">
              <a:defRPr/>
            </a:pPr>
            <a:r>
              <a:rPr kumimoji="1" lang="ja-JP" altLang="en-US" sz="2000" dirty="0">
                <a:latin typeface="+mn-ea"/>
              </a:rPr>
              <a:t>　</a:t>
            </a:r>
            <a:r>
              <a:rPr kumimoji="1" lang="ja-JP" altLang="en-US" sz="2000" b="0" i="0" u="none" strike="noStrike" kern="1200" cap="none" spc="0" normalizeH="0" baseline="0" noProof="0" dirty="0">
                <a:ln>
                  <a:noFill/>
                </a:ln>
                <a:effectLst/>
                <a:uLnTx/>
                <a:uFillTx/>
                <a:latin typeface="+mn-ea"/>
                <a:cs typeface="+mn-cs"/>
              </a:rPr>
              <a:t>販売額を上げている多くの人は、</a:t>
            </a:r>
            <a:r>
              <a:rPr kumimoji="1" lang="ja-JP" altLang="en-US" sz="2000" dirty="0">
                <a:latin typeface="+mn-ea"/>
              </a:rPr>
              <a:t>経営発展支援</a:t>
            </a:r>
            <a:r>
              <a:rPr kumimoji="1" lang="ja-JP" altLang="en-US" sz="2000" b="0" i="0" u="none" strike="noStrike" kern="1200" cap="none" spc="0" normalizeH="0" baseline="0" noProof="0" dirty="0">
                <a:ln>
                  <a:noFill/>
                </a:ln>
                <a:effectLst/>
                <a:uLnTx/>
                <a:uFillTx/>
                <a:latin typeface="+mn-ea"/>
                <a:cs typeface="+mn-cs"/>
              </a:rPr>
              <a:t>事業（施設・機械整備）や</a:t>
            </a:r>
            <a:r>
              <a:rPr kumimoji="1" lang="ja-JP" altLang="en-US" sz="2000" dirty="0">
                <a:latin typeface="+mn-ea"/>
              </a:rPr>
              <a:t>居ぬきのハウス</a:t>
            </a:r>
            <a:r>
              <a:rPr kumimoji="1" lang="ja-JP" altLang="en-US" sz="2000" b="0" i="0" u="none" strike="noStrike" kern="1200" cap="none" spc="0" normalizeH="0" baseline="0" noProof="0" dirty="0">
                <a:ln>
                  <a:noFill/>
                </a:ln>
                <a:effectLst/>
                <a:uLnTx/>
                <a:uFillTx/>
                <a:latin typeface="+mn-ea"/>
                <a:cs typeface="+mn-cs"/>
              </a:rPr>
              <a:t>を活用している。</a:t>
            </a:r>
            <a:endParaRPr kumimoji="1" lang="en-US" altLang="ja-JP" sz="2000" b="0" i="0" u="none" strike="noStrike" kern="1200" cap="none" spc="0" normalizeH="0" baseline="0" noProof="0" dirty="0">
              <a:ln>
                <a:noFill/>
              </a:ln>
              <a:effectLst/>
              <a:uLnTx/>
              <a:uFillTx/>
              <a:latin typeface="+mn-ea"/>
              <a:cs typeface="+mn-cs"/>
            </a:endParaRPr>
          </a:p>
        </p:txBody>
      </p:sp>
      <p:graphicFrame>
        <p:nvGraphicFramePr>
          <p:cNvPr id="3" name="表 2">
            <a:extLst>
              <a:ext uri="{FF2B5EF4-FFF2-40B4-BE49-F238E27FC236}">
                <a16:creationId xmlns:a16="http://schemas.microsoft.com/office/drawing/2014/main" id="{32A1558D-2C81-4DBE-A9C9-0F03BD13DEB6}"/>
              </a:ext>
            </a:extLst>
          </p:cNvPr>
          <p:cNvGraphicFramePr>
            <a:graphicFrameLocks noGrp="1"/>
          </p:cNvGraphicFramePr>
          <p:nvPr>
            <p:extLst>
              <p:ext uri="{D42A27DB-BD31-4B8C-83A1-F6EECF244321}">
                <p14:modId xmlns:p14="http://schemas.microsoft.com/office/powerpoint/2010/main" val="3876317581"/>
              </p:ext>
            </p:extLst>
          </p:nvPr>
        </p:nvGraphicFramePr>
        <p:xfrm>
          <a:off x="105834" y="2267248"/>
          <a:ext cx="7683500" cy="2740394"/>
        </p:xfrm>
        <a:graphic>
          <a:graphicData uri="http://schemas.openxmlformats.org/drawingml/2006/table">
            <a:tbl>
              <a:tblPr/>
              <a:tblGrid>
                <a:gridCol w="1435100">
                  <a:extLst>
                    <a:ext uri="{9D8B030D-6E8A-4147-A177-3AD203B41FA5}">
                      <a16:colId xmlns:a16="http://schemas.microsoft.com/office/drawing/2014/main" val="2304358994"/>
                    </a:ext>
                  </a:extLst>
                </a:gridCol>
                <a:gridCol w="1600200">
                  <a:extLst>
                    <a:ext uri="{9D8B030D-6E8A-4147-A177-3AD203B41FA5}">
                      <a16:colId xmlns:a16="http://schemas.microsoft.com/office/drawing/2014/main" val="2030185403"/>
                    </a:ext>
                  </a:extLst>
                </a:gridCol>
                <a:gridCol w="1162050">
                  <a:extLst>
                    <a:ext uri="{9D8B030D-6E8A-4147-A177-3AD203B41FA5}">
                      <a16:colId xmlns:a16="http://schemas.microsoft.com/office/drawing/2014/main" val="3533077972"/>
                    </a:ext>
                  </a:extLst>
                </a:gridCol>
                <a:gridCol w="1162050">
                  <a:extLst>
                    <a:ext uri="{9D8B030D-6E8A-4147-A177-3AD203B41FA5}">
                      <a16:colId xmlns:a16="http://schemas.microsoft.com/office/drawing/2014/main" val="1085438768"/>
                    </a:ext>
                  </a:extLst>
                </a:gridCol>
                <a:gridCol w="1162050">
                  <a:extLst>
                    <a:ext uri="{9D8B030D-6E8A-4147-A177-3AD203B41FA5}">
                      <a16:colId xmlns:a16="http://schemas.microsoft.com/office/drawing/2014/main" val="1567256819"/>
                    </a:ext>
                  </a:extLst>
                </a:gridCol>
                <a:gridCol w="1162050">
                  <a:extLst>
                    <a:ext uri="{9D8B030D-6E8A-4147-A177-3AD203B41FA5}">
                      <a16:colId xmlns:a16="http://schemas.microsoft.com/office/drawing/2014/main" val="535796061"/>
                    </a:ext>
                  </a:extLst>
                </a:gridCol>
              </a:tblGrid>
              <a:tr h="318128">
                <a:tc>
                  <a:txBody>
                    <a:bodyPr/>
                    <a:lstStyle/>
                    <a:p>
                      <a:pPr algn="l" fontAlgn="ctr"/>
                      <a:endParaRPr lang="ja-JP" altLang="en-US" sz="1800" b="1" i="0" u="none" strike="noStrike">
                        <a:solidFill>
                          <a:schemeClr val="tx1"/>
                        </a:solidFill>
                        <a:effectLst/>
                        <a:latin typeface="游ゴシック" panose="020B0400000000000000" pitchFamily="50" charset="-128"/>
                        <a:ea typeface="游ゴシック" panose="020B0400000000000000" pitchFamily="50" charset="-128"/>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ja-JP" altLang="en-US" sz="18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ja-JP" altLang="en-US" sz="18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ja-JP" altLang="en-US" sz="1800" b="0" i="0" u="none" strike="noStrike">
                        <a:solidFill>
                          <a:schemeClr val="tx1"/>
                        </a:solidFill>
                        <a:effectLst/>
                        <a:latin typeface="游ゴシック" panose="020B0400000000000000" pitchFamily="50" charset="-128"/>
                        <a:ea typeface="游ゴシック" panose="020B0400000000000000" pitchFamily="50" charset="-128"/>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800" b="0" i="0" u="none" strike="noStrike" dirty="0">
                          <a:solidFill>
                            <a:schemeClr val="tx1"/>
                          </a:solidFill>
                          <a:effectLst/>
                          <a:latin typeface="游ゴシック" panose="020B0400000000000000" pitchFamily="50" charset="-128"/>
                          <a:ea typeface="游ゴシック" panose="020B0400000000000000" pitchFamily="50" charset="-128"/>
                        </a:rPr>
                        <a:t>                         </a:t>
                      </a:r>
                      <a:endParaRPr lang="ja-JP" altLang="en-US" sz="1800" b="0" i="0" u="none" strike="noStrike" dirty="0">
                        <a:solidFill>
                          <a:schemeClr val="tx1"/>
                        </a:solidFill>
                        <a:effectLst/>
                        <a:latin typeface="游ゴシック" panose="020B0400000000000000" pitchFamily="50" charset="-128"/>
                        <a:ea typeface="游ゴシック" panose="020B0400000000000000" pitchFamily="50" charset="-128"/>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800" b="0" i="0" u="none" strike="noStrike" dirty="0">
                          <a:solidFill>
                            <a:schemeClr val="tx1"/>
                          </a:solidFill>
                          <a:effectLst/>
                          <a:latin typeface="游ゴシック" panose="020B0400000000000000" pitchFamily="50" charset="-128"/>
                          <a:ea typeface="游ゴシック" panose="020B0400000000000000" pitchFamily="50" charset="-128"/>
                        </a:rPr>
                        <a:t>（人）</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729890"/>
                  </a:ext>
                </a:extLst>
              </a:tr>
              <a:tr h="322431">
                <a:tc>
                  <a:txBody>
                    <a:bodyPr/>
                    <a:lstStyle/>
                    <a:p>
                      <a:pPr algn="ctr"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主要品目</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就農者</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TW"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経営開始</a:t>
                      </a:r>
                      <a:endParaRPr lang="en-US" altLang="zh-TW" sz="1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zh-TW"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資金</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TW"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経営発展</a:t>
                      </a:r>
                      <a:endParaRPr lang="en-US" altLang="zh-TW" sz="1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zh-TW"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支援事業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大阪版</a:t>
                      </a:r>
                      <a:r>
                        <a:rPr lang="ja-JP"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認定</a:t>
                      </a:r>
                      <a:endParaRPr lang="en-US" altLang="ja-JP" sz="12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農業者</a:t>
                      </a:r>
                      <a:r>
                        <a:rPr lang="zh-TW" altLang="en-US" sz="1200" b="0" i="0" u="none" strike="noStrike" dirty="0">
                          <a:solidFill>
                            <a:schemeClr val="tx1"/>
                          </a:solidFill>
                          <a:effectLst/>
                          <a:latin typeface="ＭＳ Ｐゴシック" panose="020B0600070205080204" pitchFamily="50" charset="-128"/>
                          <a:ea typeface="ＭＳ Ｐゴシック" panose="020B0600070205080204" pitchFamily="50" charset="-128"/>
                        </a:rPr>
                        <a:t>支援事業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融資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56855582"/>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有機農産物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23</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（内スタアカ</a:t>
                      </a: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12</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人）</a:t>
                      </a:r>
                      <a:endParaRPr lang="ja-JP" sz="1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3108341"/>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いちご</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400" u="none" strike="noStrike" dirty="0">
                          <a:solidFill>
                            <a:schemeClr val="tx1"/>
                          </a:solidFill>
                          <a:effectLst/>
                          <a:latin typeface="ＭＳ Ｐゴシック" panose="020B0600070205080204" pitchFamily="50" charset="-128"/>
                          <a:ea typeface="ＭＳ Ｐゴシック" panose="020B0600070205080204" pitchFamily="50" charset="-128"/>
                        </a:rPr>
                        <a:t>14</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（内スタアカ</a:t>
                      </a: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10</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人）</a:t>
                      </a:r>
                      <a:endParaRPr lang="ja-JP" sz="1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0696717"/>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水なす＋きくな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ja-JP" sz="1400" u="none" strike="noStrike" dirty="0">
                          <a:solidFill>
                            <a:schemeClr val="tx1"/>
                          </a:solidFill>
                          <a:effectLst/>
                          <a:latin typeface="ＭＳ Ｐゴシック" panose="020B0600070205080204" pitchFamily="50" charset="-128"/>
                          <a:ea typeface="ＭＳ Ｐゴシック" panose="020B0600070205080204" pitchFamily="50" charset="-128"/>
                        </a:rPr>
                        <a:t>5</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（内スタアカ</a:t>
                      </a: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4</a:t>
                      </a:r>
                      <a:r>
                        <a:rPr lang="ja-JP" altLang="en-US" sz="1400" b="0" i="0" u="none" strike="noStrike" dirty="0">
                          <a:solidFill>
                            <a:schemeClr val="tx1"/>
                          </a:solidFill>
                          <a:effectLst/>
                          <a:latin typeface="ＭＳ Ｐゴシック" panose="020B0600070205080204" pitchFamily="50" charset="-128"/>
                          <a:ea typeface="ＭＳ Ｐゴシック" panose="020B0600070205080204" pitchFamily="50" charset="-128"/>
                        </a:rPr>
                        <a:t>人）</a:t>
                      </a:r>
                      <a:endParaRPr lang="ja-JP" sz="1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61327995"/>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ぶどう</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3923042"/>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トマト等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7</a:t>
                      </a:r>
                      <a:endParaRPr lang="ja-JP" sz="1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54529606"/>
                  </a:ext>
                </a:extLst>
              </a:tr>
              <a:tr h="322431">
                <a:tc>
                  <a:txBody>
                    <a:bodyPr/>
                    <a:lstStyle/>
                    <a:p>
                      <a:pPr algn="l" fontAlgn="ctr"/>
                      <a:r>
                        <a:rPr lang="ja-JP" altLang="en-US" sz="1600" b="0" i="0" u="none" strike="noStrike" dirty="0">
                          <a:solidFill>
                            <a:schemeClr val="tx1"/>
                          </a:solidFill>
                          <a:effectLst/>
                          <a:latin typeface="ＭＳ Ｐゴシック" panose="020B0600070205080204" pitchFamily="50" charset="-128"/>
                          <a:ea typeface="ＭＳ Ｐゴシック" panose="020B0600070205080204" pitchFamily="50" charset="-128"/>
                        </a:rPr>
                        <a:t> なす＋きゅうり</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US" altLang="ja-JP" sz="1400" b="0" i="0" u="none" strike="noStrike" dirty="0">
                          <a:solidFill>
                            <a:schemeClr val="tx1"/>
                          </a:solidFill>
                          <a:effectLst/>
                          <a:latin typeface="ＭＳ Ｐゴシック" panose="020B0600070205080204" pitchFamily="50" charset="-128"/>
                          <a:ea typeface="ＭＳ Ｐゴシック" panose="020B0600070205080204" pitchFamily="50" charset="-128"/>
                        </a:rPr>
                        <a:t>4</a:t>
                      </a:r>
                      <a:endParaRPr lang="ja-JP" sz="1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1600" b="0" i="0" u="none" strike="noStrike" dirty="0">
                          <a:solidFill>
                            <a:schemeClr val="tx1"/>
                          </a:solidFill>
                          <a:effectLst/>
                          <a:latin typeface="ＭＳ Ｐゴシック" panose="020B0600070205080204" pitchFamily="50" charset="-128"/>
                          <a:ea typeface="ＭＳ Ｐゴシック" panose="020B0600070205080204" pitchFamily="50" charset="-128"/>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1146057"/>
                  </a:ext>
                </a:extLst>
              </a:tr>
            </a:tbl>
          </a:graphicData>
        </a:graphic>
      </p:graphicFrame>
      <p:pic>
        <p:nvPicPr>
          <p:cNvPr id="8" name="図 7">
            <a:extLst>
              <a:ext uri="{FF2B5EF4-FFF2-40B4-BE49-F238E27FC236}">
                <a16:creationId xmlns:a16="http://schemas.microsoft.com/office/drawing/2014/main" id="{FFC1A720-59F5-95CD-75EC-8790EFBFD4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9479" y="2315893"/>
            <a:ext cx="6187976" cy="2895851"/>
          </a:xfrm>
          <a:prstGeom prst="rect">
            <a:avLst/>
          </a:prstGeom>
        </p:spPr>
      </p:pic>
    </p:spTree>
    <p:extLst>
      <p:ext uri="{BB962C8B-B14F-4D97-AF65-F5344CB8AC3E}">
        <p14:creationId xmlns:p14="http://schemas.microsoft.com/office/powerpoint/2010/main" val="2728831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2444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しごと</a:t>
            </a:r>
            <a:r>
              <a:rPr kumimoji="1" lang="en-US" altLang="ja-JP" sz="2800" dirty="0">
                <a:solidFill>
                  <a:schemeClr val="tx1"/>
                </a:solidFill>
              </a:rPr>
              <a:t>】</a:t>
            </a:r>
            <a:r>
              <a:rPr kumimoji="1" lang="ja-JP" altLang="en-US" sz="2800" dirty="0">
                <a:solidFill>
                  <a:schemeClr val="tx1"/>
                </a:solidFill>
              </a:rPr>
              <a:t>　</a:t>
            </a:r>
            <a:r>
              <a:rPr kumimoji="1" lang="ja-JP" altLang="en-US" sz="2800" b="1" dirty="0">
                <a:solidFill>
                  <a:schemeClr val="tx1"/>
                </a:solidFill>
              </a:rPr>
              <a:t>力強い大阪農業の実現</a:t>
            </a:r>
            <a:endParaRPr kumimoji="1" lang="ja-JP" altLang="en-US" sz="2800" dirty="0">
              <a:solidFill>
                <a:schemeClr val="tx1"/>
              </a:solidFill>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r>
              <a:rPr kumimoji="1" lang="ja-JP" altLang="en-US" sz="2800" dirty="0"/>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5" y="1107231"/>
            <a:ext cx="9529647" cy="461665"/>
          </a:xfrm>
          <a:prstGeom prst="rect">
            <a:avLst/>
          </a:prstGeom>
          <a:noFill/>
          <a:ln>
            <a:solidFill>
              <a:schemeClr val="tx1"/>
            </a:solidFill>
          </a:ln>
        </p:spPr>
        <p:txBody>
          <a:bodyPr wrap="square" rtlCol="0">
            <a:spAutoFit/>
          </a:bodyPr>
          <a:lstStyle/>
          <a:p>
            <a:r>
              <a:rPr kumimoji="1" lang="en-US" altLang="ja-JP" sz="2400" dirty="0"/>
              <a:t>5</a:t>
            </a:r>
            <a:r>
              <a:rPr kumimoji="1" lang="ja-JP" altLang="en-US" sz="2400" dirty="0"/>
              <a:t>年後の目標：新規参入企業</a:t>
            </a:r>
            <a:r>
              <a:rPr kumimoji="1" lang="en-US" altLang="ja-JP" sz="2400" dirty="0"/>
              <a:t>30</a:t>
            </a:r>
            <a:r>
              <a:rPr kumimoji="1" lang="ja-JP" altLang="en-US" sz="2400" dirty="0"/>
              <a:t>社の確保と生産力強化（＋４億円）</a:t>
            </a:r>
          </a:p>
        </p:txBody>
      </p:sp>
      <p:sp>
        <p:nvSpPr>
          <p:cNvPr id="6" name="テキスト ボックス 5">
            <a:extLst>
              <a:ext uri="{FF2B5EF4-FFF2-40B4-BE49-F238E27FC236}">
                <a16:creationId xmlns:a16="http://schemas.microsoft.com/office/drawing/2014/main" id="{B58B1775-A04F-4E6A-90D6-50A1E037DF6C}"/>
              </a:ext>
            </a:extLst>
          </p:cNvPr>
          <p:cNvSpPr txBox="1"/>
          <p:nvPr/>
        </p:nvSpPr>
        <p:spPr>
          <a:xfrm>
            <a:off x="108853" y="2039026"/>
            <a:ext cx="5159156" cy="1200329"/>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新規参入企業７社（累計</a:t>
            </a:r>
            <a:r>
              <a:rPr kumimoji="1" lang="en-US" altLang="ja-JP" sz="2400" dirty="0"/>
              <a:t>23</a:t>
            </a:r>
            <a:r>
              <a:rPr kumimoji="1" lang="ja-JP" altLang="en-US" sz="2400" dirty="0"/>
              <a:t>社）を確保・育成し、生産力を強化（＋</a:t>
            </a:r>
            <a:r>
              <a:rPr kumimoji="1" lang="en-US" altLang="ja-JP" sz="2400" dirty="0"/>
              <a:t>3.0</a:t>
            </a:r>
            <a:r>
              <a:rPr kumimoji="1" lang="ja-JP" altLang="en-US" sz="2400" dirty="0"/>
              <a:t>億円）</a:t>
            </a:r>
          </a:p>
        </p:txBody>
      </p:sp>
      <p:sp>
        <p:nvSpPr>
          <p:cNvPr id="8" name="テキスト ボックス 7">
            <a:extLst>
              <a:ext uri="{FF2B5EF4-FFF2-40B4-BE49-F238E27FC236}">
                <a16:creationId xmlns:a16="http://schemas.microsoft.com/office/drawing/2014/main" id="{20FE8885-D8B9-44D8-A611-12C1368B5E34}"/>
              </a:ext>
            </a:extLst>
          </p:cNvPr>
          <p:cNvSpPr txBox="1"/>
          <p:nvPr/>
        </p:nvSpPr>
        <p:spPr>
          <a:xfrm>
            <a:off x="5411691" y="2039025"/>
            <a:ext cx="6377533" cy="1569660"/>
          </a:xfrm>
          <a:prstGeom prst="rect">
            <a:avLst/>
          </a:prstGeom>
          <a:noFill/>
          <a:ln>
            <a:solidFill>
              <a:schemeClr val="tx1"/>
            </a:solidFill>
          </a:ln>
        </p:spPr>
        <p:txBody>
          <a:bodyPr wrap="square" rtlCol="0">
            <a:spAutoFit/>
          </a:bodyPr>
          <a:lstStyle/>
          <a:p>
            <a:endParaRPr kumimoji="1" lang="en-US" altLang="ja-JP" sz="1200" dirty="0"/>
          </a:p>
          <a:p>
            <a:endParaRPr kumimoji="1" lang="en-US" altLang="ja-JP" sz="1200" dirty="0"/>
          </a:p>
          <a:p>
            <a:r>
              <a:rPr kumimoji="1" lang="ja-JP" altLang="en-US" sz="2400" dirty="0"/>
              <a:t>府関与の新規参入企業</a:t>
            </a:r>
            <a:r>
              <a:rPr kumimoji="1" lang="ja-JP" altLang="en-US" sz="2400" u="sng" dirty="0"/>
              <a:t>６社（累計</a:t>
            </a:r>
            <a:r>
              <a:rPr kumimoji="1" lang="en-US" altLang="ja-JP" sz="2400" u="sng" dirty="0"/>
              <a:t>11</a:t>
            </a:r>
            <a:r>
              <a:rPr kumimoji="1" lang="ja-JP" altLang="en-US" sz="2400" u="sng" dirty="0"/>
              <a:t>社）</a:t>
            </a:r>
            <a:r>
              <a:rPr kumimoji="1" lang="ja-JP" altLang="en-US" sz="2400" dirty="0"/>
              <a:t>を確保し販売額向上を実現（</a:t>
            </a:r>
            <a:r>
              <a:rPr kumimoji="1" lang="ja-JP" altLang="en-US" sz="2400" u="sng" dirty="0"/>
              <a:t>＋</a:t>
            </a:r>
            <a:r>
              <a:rPr kumimoji="1" lang="en-US" altLang="ja-JP" sz="2400" u="sng" dirty="0"/>
              <a:t>2.9</a:t>
            </a:r>
            <a:r>
              <a:rPr kumimoji="1" lang="ja-JP" altLang="en-US" sz="2400" u="sng" dirty="0"/>
              <a:t>億円</a:t>
            </a:r>
            <a:r>
              <a:rPr kumimoji="1" lang="ja-JP" altLang="en-US" sz="2400" dirty="0"/>
              <a:t>）</a:t>
            </a:r>
            <a:endParaRPr kumimoji="1" lang="en-US" altLang="ja-JP" sz="2400" dirty="0"/>
          </a:p>
          <a:p>
            <a:r>
              <a:rPr kumimoji="1" lang="ja-JP" altLang="en-US" sz="2400" dirty="0"/>
              <a:t>　　　　</a:t>
            </a:r>
            <a:r>
              <a:rPr kumimoji="1" lang="ja-JP" altLang="en-US" sz="1400" dirty="0"/>
              <a:t>　</a:t>
            </a:r>
            <a:r>
              <a:rPr kumimoji="1" lang="en-US" altLang="ja-JP" sz="2400" b="1" dirty="0"/>
              <a:t>【</a:t>
            </a:r>
            <a:r>
              <a:rPr kumimoji="1" lang="ja-JP" altLang="en-US" sz="2400" b="1" dirty="0">
                <a:solidFill>
                  <a:srgbClr val="0070C0"/>
                </a:solidFill>
              </a:rPr>
              <a:t>参入企業数：未達成　</a:t>
            </a:r>
            <a:r>
              <a:rPr kumimoji="1" lang="ja-JP" altLang="en-US" sz="2400" b="1" dirty="0">
                <a:solidFill>
                  <a:srgbClr val="FF0000"/>
                </a:solidFill>
              </a:rPr>
              <a:t>金額：概ね達成</a:t>
            </a:r>
            <a:r>
              <a:rPr kumimoji="1" lang="en-US" altLang="ja-JP" sz="2400" b="1" dirty="0"/>
              <a:t>】</a:t>
            </a:r>
            <a:endParaRPr kumimoji="1" lang="en-US" altLang="ja-JP" sz="2400" dirty="0"/>
          </a:p>
        </p:txBody>
      </p:sp>
      <p:sp>
        <p:nvSpPr>
          <p:cNvPr id="10" name="四角形: 角を丸くする 9">
            <a:extLst>
              <a:ext uri="{FF2B5EF4-FFF2-40B4-BE49-F238E27FC236}">
                <a16:creationId xmlns:a16="http://schemas.microsoft.com/office/drawing/2014/main" id="{5D07326E-BABD-4CF5-90D6-59AE1FE2F21C}"/>
              </a:ext>
            </a:extLst>
          </p:cNvPr>
          <p:cNvSpPr/>
          <p:nvPr/>
        </p:nvSpPr>
        <p:spPr>
          <a:xfrm>
            <a:off x="56529" y="3618646"/>
            <a:ext cx="4765564" cy="3051454"/>
          </a:xfrm>
          <a:prstGeom prst="roundRect">
            <a:avLst>
              <a:gd name="adj" fmla="val 9964"/>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9C5B6067-4402-4BDB-B07C-38D237F4A848}"/>
              </a:ext>
            </a:extLst>
          </p:cNvPr>
          <p:cNvSpPr/>
          <p:nvPr/>
        </p:nvSpPr>
        <p:spPr>
          <a:xfrm>
            <a:off x="676010" y="3787290"/>
            <a:ext cx="3843645" cy="273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企業参入・定着に向けた取組</a:t>
            </a:r>
          </a:p>
        </p:txBody>
      </p:sp>
      <p:sp>
        <p:nvSpPr>
          <p:cNvPr id="12" name="テキスト ボックス 11">
            <a:extLst>
              <a:ext uri="{FF2B5EF4-FFF2-40B4-BE49-F238E27FC236}">
                <a16:creationId xmlns:a16="http://schemas.microsoft.com/office/drawing/2014/main" id="{8C8CE863-DCB0-446B-AD93-648E8F7D8A1B}"/>
              </a:ext>
            </a:extLst>
          </p:cNvPr>
          <p:cNvSpPr txBox="1"/>
          <p:nvPr/>
        </p:nvSpPr>
        <p:spPr>
          <a:xfrm>
            <a:off x="-13805" y="4146321"/>
            <a:ext cx="4835898"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・つなぐセンター相談対応：</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R5</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42</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R6:53</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R7:53</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a:t>
            </a:r>
            <a:endPar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・企業参入セミナー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R5</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26</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R6:19</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R7:20</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a:t>
            </a:r>
            <a:endPar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・農業体験交流会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R5</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3</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R6</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6</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　</a:t>
            </a:r>
            <a:r>
              <a:rPr kumimoji="0" lang="en-US" altLang="ja-JP"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R7:11</a:t>
            </a: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社</a:t>
            </a:r>
          </a:p>
          <a:p>
            <a:r>
              <a:rPr lang="ja-JP" altLang="en-US" sz="1600" dirty="0">
                <a:latin typeface="ＭＳ Ｐゴシック" panose="020B0600070205080204" pitchFamily="50" charset="-128"/>
                <a:ea typeface="ＭＳ Ｐゴシック" panose="020B0600070205080204" pitchFamily="50" charset="-128"/>
              </a:rPr>
              <a:t>・企業参入・定着アドバイザー制度</a:t>
            </a:r>
          </a:p>
        </p:txBody>
      </p:sp>
      <p:sp>
        <p:nvSpPr>
          <p:cNvPr id="14" name="テキスト ボックス 13">
            <a:extLst>
              <a:ext uri="{FF2B5EF4-FFF2-40B4-BE49-F238E27FC236}">
                <a16:creationId xmlns:a16="http://schemas.microsoft.com/office/drawing/2014/main" id="{39FDAFB7-C692-4A42-A6E6-8F84FD83547B}"/>
              </a:ext>
            </a:extLst>
          </p:cNvPr>
          <p:cNvSpPr txBox="1"/>
          <p:nvPr/>
        </p:nvSpPr>
        <p:spPr>
          <a:xfrm>
            <a:off x="197203" y="5214801"/>
            <a:ext cx="4422752" cy="800219"/>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【R7</a:t>
            </a:r>
            <a:r>
              <a:rPr lang="ja-JP" altLang="en-US" sz="1600" dirty="0">
                <a:latin typeface="ＭＳ Ｐゴシック" panose="020B0600070205080204" pitchFamily="50" charset="-128"/>
                <a:ea typeface="ＭＳ Ｐゴシック" panose="020B0600070205080204" pitchFamily="50" charset="-128"/>
              </a:rPr>
              <a:t>派遣内容</a:t>
            </a:r>
            <a:r>
              <a:rPr lang="en-US" altLang="ja-JP" sz="1600" dirty="0">
                <a:latin typeface="ＭＳ Ｐゴシック" panose="020B0600070205080204" pitchFamily="50" charset="-128"/>
                <a:ea typeface="ＭＳ Ｐゴシック" panose="020B0600070205080204" pitchFamily="50"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　７社に対し計２７回</a:t>
            </a:r>
          </a:p>
          <a:p>
            <a:endParaRPr lang="ja-JP" altLang="en-US" sz="1400" dirty="0">
              <a:latin typeface="ＭＳ Ｐゴシック" panose="020B0600070205080204" pitchFamily="50" charset="-128"/>
              <a:ea typeface="ＭＳ Ｐゴシック" panose="020B0600070205080204" pitchFamily="50" charset="-128"/>
            </a:endParaRPr>
          </a:p>
        </p:txBody>
      </p:sp>
      <p:sp>
        <p:nvSpPr>
          <p:cNvPr id="3" name="四角形: 角を丸くする 2">
            <a:extLst>
              <a:ext uri="{FF2B5EF4-FFF2-40B4-BE49-F238E27FC236}">
                <a16:creationId xmlns:a16="http://schemas.microsoft.com/office/drawing/2014/main" id="{6E088F35-0092-4D7B-BE6E-909D8BBCA2BE}"/>
              </a:ext>
            </a:extLst>
          </p:cNvPr>
          <p:cNvSpPr/>
          <p:nvPr/>
        </p:nvSpPr>
        <p:spPr>
          <a:xfrm>
            <a:off x="108852"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目標</a:t>
            </a:r>
          </a:p>
        </p:txBody>
      </p:sp>
      <p:sp>
        <p:nvSpPr>
          <p:cNvPr id="7" name="四角形: 角を丸くする 6">
            <a:extLst>
              <a:ext uri="{FF2B5EF4-FFF2-40B4-BE49-F238E27FC236}">
                <a16:creationId xmlns:a16="http://schemas.microsoft.com/office/drawing/2014/main" id="{6B21CD51-CE32-4FCA-A735-7F4B539306DE}"/>
              </a:ext>
            </a:extLst>
          </p:cNvPr>
          <p:cNvSpPr/>
          <p:nvPr/>
        </p:nvSpPr>
        <p:spPr>
          <a:xfrm>
            <a:off x="5411691" y="1860133"/>
            <a:ext cx="1440000" cy="50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R7</a:t>
            </a:r>
            <a:r>
              <a:rPr kumimoji="1" lang="ja-JP" altLang="en-US" sz="2400" dirty="0">
                <a:solidFill>
                  <a:schemeClr val="tx1"/>
                </a:solidFill>
              </a:rPr>
              <a:t>実績</a:t>
            </a:r>
          </a:p>
        </p:txBody>
      </p:sp>
      <p:sp>
        <p:nvSpPr>
          <p:cNvPr id="18" name="テキスト ボックス 17">
            <a:extLst>
              <a:ext uri="{FF2B5EF4-FFF2-40B4-BE49-F238E27FC236}">
                <a16:creationId xmlns:a16="http://schemas.microsoft.com/office/drawing/2014/main" id="{46866134-523E-4F17-8005-A4C5F3D67204}"/>
              </a:ext>
            </a:extLst>
          </p:cNvPr>
          <p:cNvSpPr txBox="1"/>
          <p:nvPr/>
        </p:nvSpPr>
        <p:spPr>
          <a:xfrm>
            <a:off x="4920247" y="3795745"/>
            <a:ext cx="1931444" cy="338554"/>
          </a:xfrm>
          <a:prstGeom prst="rect">
            <a:avLst/>
          </a:prstGeom>
          <a:noFill/>
        </p:spPr>
        <p:txBody>
          <a:bodyPr wrap="square" rtlCol="0">
            <a:spAutoFit/>
          </a:bodyPr>
          <a:lstStyle/>
          <a:p>
            <a:r>
              <a:rPr lang="en-US" altLang="ja-JP" sz="1600" dirty="0">
                <a:latin typeface="ＭＳ Ｐゴシック" panose="020B0600070205080204" pitchFamily="50" charset="-128"/>
                <a:ea typeface="ＭＳ Ｐゴシック" panose="020B0600070205080204" pitchFamily="50" charset="-128"/>
              </a:rPr>
              <a:t>【</a:t>
            </a:r>
            <a:r>
              <a:rPr lang="ja-JP" altLang="en-US" sz="1600" dirty="0">
                <a:latin typeface="ＭＳ Ｐゴシック" panose="020B0600070205080204" pitchFamily="50" charset="-128"/>
                <a:ea typeface="ＭＳ Ｐゴシック" panose="020B0600070205080204" pitchFamily="50" charset="-128"/>
              </a:rPr>
              <a:t>年度内訳</a:t>
            </a:r>
            <a:r>
              <a:rPr lang="en-US" altLang="ja-JP" sz="1600" dirty="0">
                <a:latin typeface="ＭＳ Ｐゴシック" panose="020B0600070205080204" pitchFamily="50" charset="-128"/>
                <a:ea typeface="ＭＳ Ｐゴシック" panose="020B0600070205080204" pitchFamily="50" charset="-128"/>
              </a:rPr>
              <a:t>】</a:t>
            </a:r>
            <a:endParaRPr lang="ja-JP" altLang="en-US" sz="2400" dirty="0">
              <a:latin typeface="ＭＳ Ｐゴシック" panose="020B0600070205080204" pitchFamily="50" charset="-128"/>
              <a:ea typeface="ＭＳ Ｐゴシック" panose="020B0600070205080204" pitchFamily="50" charset="-128"/>
            </a:endParaRPr>
          </a:p>
        </p:txBody>
      </p:sp>
      <p:pic>
        <p:nvPicPr>
          <p:cNvPr id="22" name="図 21">
            <a:extLst>
              <a:ext uri="{FF2B5EF4-FFF2-40B4-BE49-F238E27FC236}">
                <a16:creationId xmlns:a16="http://schemas.microsoft.com/office/drawing/2014/main" id="{45C3910C-E739-415F-9A0B-B8A78D2943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38961" y="5255261"/>
            <a:ext cx="1436290" cy="1077218"/>
          </a:xfrm>
          <a:prstGeom prst="rect">
            <a:avLst/>
          </a:prstGeom>
        </p:spPr>
      </p:pic>
      <p:sp>
        <p:nvSpPr>
          <p:cNvPr id="15" name="スライド番号プレースホルダー 14">
            <a:extLst>
              <a:ext uri="{FF2B5EF4-FFF2-40B4-BE49-F238E27FC236}">
                <a16:creationId xmlns:a16="http://schemas.microsoft.com/office/drawing/2014/main" id="{34928FA5-B44C-43D9-84AE-15E7B72D5357}"/>
              </a:ext>
            </a:extLst>
          </p:cNvPr>
          <p:cNvSpPr>
            <a:spLocks noGrp="1"/>
          </p:cNvSpPr>
          <p:nvPr>
            <p:ph type="sldNum" sz="quarter" idx="12"/>
          </p:nvPr>
        </p:nvSpPr>
        <p:spPr/>
        <p:txBody>
          <a:bodyPr/>
          <a:lstStyle/>
          <a:p>
            <a:fld id="{C6678B24-D225-48CB-84C5-697AA65AEC0C}" type="slidenum">
              <a:rPr kumimoji="1" lang="ja-JP" altLang="en-US" smtClean="0"/>
              <a:t>8</a:t>
            </a:fld>
            <a:endParaRPr kumimoji="1" lang="ja-JP" altLang="en-US"/>
          </a:p>
        </p:txBody>
      </p:sp>
      <p:sp>
        <p:nvSpPr>
          <p:cNvPr id="23" name="テキスト ボックス 22">
            <a:extLst>
              <a:ext uri="{FF2B5EF4-FFF2-40B4-BE49-F238E27FC236}">
                <a16:creationId xmlns:a16="http://schemas.microsoft.com/office/drawing/2014/main" id="{E74F1F12-7C24-4E98-B33E-AB1BB648DA68}"/>
              </a:ext>
            </a:extLst>
          </p:cNvPr>
          <p:cNvSpPr txBox="1"/>
          <p:nvPr/>
        </p:nvSpPr>
        <p:spPr>
          <a:xfrm>
            <a:off x="2889654" y="6338972"/>
            <a:ext cx="13646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企業参入セミナー</a:t>
            </a:r>
          </a:p>
        </p:txBody>
      </p:sp>
      <p:graphicFrame>
        <p:nvGraphicFramePr>
          <p:cNvPr id="16" name="表 9">
            <a:extLst>
              <a:ext uri="{FF2B5EF4-FFF2-40B4-BE49-F238E27FC236}">
                <a16:creationId xmlns:a16="http://schemas.microsoft.com/office/drawing/2014/main" id="{779E728F-1EA9-0530-0BDE-48024A433F9C}"/>
              </a:ext>
            </a:extLst>
          </p:cNvPr>
          <p:cNvGraphicFramePr>
            <a:graphicFrameLocks noGrp="1"/>
          </p:cNvGraphicFramePr>
          <p:nvPr>
            <p:extLst>
              <p:ext uri="{D42A27DB-BD31-4B8C-83A1-F6EECF244321}">
                <p14:modId xmlns:p14="http://schemas.microsoft.com/office/powerpoint/2010/main" val="2098072409"/>
              </p:ext>
            </p:extLst>
          </p:nvPr>
        </p:nvGraphicFramePr>
        <p:xfrm>
          <a:off x="5030989" y="4173426"/>
          <a:ext cx="7003287" cy="2209800"/>
        </p:xfrm>
        <a:graphic>
          <a:graphicData uri="http://schemas.openxmlformats.org/drawingml/2006/table">
            <a:tbl>
              <a:tblPr firstRow="1" bandRow="1">
                <a:tableStyleId>{5C22544A-7EE6-4342-B048-85BDC9FD1C3A}</a:tableStyleId>
              </a:tblPr>
              <a:tblGrid>
                <a:gridCol w="1397995">
                  <a:extLst>
                    <a:ext uri="{9D8B030D-6E8A-4147-A177-3AD203B41FA5}">
                      <a16:colId xmlns:a16="http://schemas.microsoft.com/office/drawing/2014/main" val="399575333"/>
                    </a:ext>
                  </a:extLst>
                </a:gridCol>
                <a:gridCol w="1401323">
                  <a:extLst>
                    <a:ext uri="{9D8B030D-6E8A-4147-A177-3AD203B41FA5}">
                      <a16:colId xmlns:a16="http://schemas.microsoft.com/office/drawing/2014/main" val="3453014793"/>
                    </a:ext>
                  </a:extLst>
                </a:gridCol>
                <a:gridCol w="1401323">
                  <a:extLst>
                    <a:ext uri="{9D8B030D-6E8A-4147-A177-3AD203B41FA5}">
                      <a16:colId xmlns:a16="http://schemas.microsoft.com/office/drawing/2014/main" val="1813708567"/>
                    </a:ext>
                  </a:extLst>
                </a:gridCol>
                <a:gridCol w="1401323">
                  <a:extLst>
                    <a:ext uri="{9D8B030D-6E8A-4147-A177-3AD203B41FA5}">
                      <a16:colId xmlns:a16="http://schemas.microsoft.com/office/drawing/2014/main" val="1836599129"/>
                    </a:ext>
                  </a:extLst>
                </a:gridCol>
                <a:gridCol w="1401323">
                  <a:extLst>
                    <a:ext uri="{9D8B030D-6E8A-4147-A177-3AD203B41FA5}">
                      <a16:colId xmlns:a16="http://schemas.microsoft.com/office/drawing/2014/main" val="1893317419"/>
                    </a:ext>
                  </a:extLst>
                </a:gridCol>
              </a:tblGrid>
              <a:tr h="370840">
                <a:tc>
                  <a:txBody>
                    <a:bodyPr/>
                    <a:lstStyle/>
                    <a:p>
                      <a:pPr algn="ctr"/>
                      <a:endParaRPr kumimoji="1" lang="ja-JP" altLang="en-US" sz="1200" dirty="0">
                        <a:solidFill>
                          <a:schemeClr val="tx1"/>
                        </a:solidFill>
                        <a:latin typeface="+mn-ea"/>
                        <a:ea typeface="+mn-ea"/>
                      </a:endParaRPr>
                    </a:p>
                  </a:txBody>
                  <a:tcPr anchor="ctr"/>
                </a:tc>
                <a:tc>
                  <a:txBody>
                    <a:bodyPr/>
                    <a:lstStyle/>
                    <a:p>
                      <a:pPr algn="ctr"/>
                      <a:r>
                        <a:rPr kumimoji="1" lang="en-US" altLang="ja-JP" sz="1200" dirty="0">
                          <a:solidFill>
                            <a:schemeClr val="tx1"/>
                          </a:solidFill>
                          <a:latin typeface="+mn-ea"/>
                          <a:ea typeface="+mn-ea"/>
                        </a:rPr>
                        <a:t>R4</a:t>
                      </a:r>
                      <a:r>
                        <a:rPr kumimoji="1" lang="ja-JP" altLang="en-US" sz="1200" dirty="0">
                          <a:solidFill>
                            <a:schemeClr val="tx1"/>
                          </a:solidFill>
                          <a:latin typeface="+mn-ea"/>
                          <a:ea typeface="+mn-ea"/>
                        </a:rPr>
                        <a:t>年度</a:t>
                      </a:r>
                      <a:endParaRPr kumimoji="1" lang="en-US" altLang="ja-JP" sz="1200" dirty="0">
                        <a:solidFill>
                          <a:schemeClr val="tx1"/>
                        </a:solidFill>
                        <a:latin typeface="+mn-ea"/>
                        <a:ea typeface="+mn-ea"/>
                      </a:endParaRPr>
                    </a:p>
                  </a:txBody>
                  <a:tcPr anchor="ctr"/>
                </a:tc>
                <a:tc>
                  <a:txBody>
                    <a:bodyPr/>
                    <a:lstStyle/>
                    <a:p>
                      <a:pPr algn="ctr"/>
                      <a:r>
                        <a:rPr kumimoji="1" lang="en-US" altLang="ja-JP" sz="1200" dirty="0">
                          <a:solidFill>
                            <a:schemeClr val="tx1"/>
                          </a:solidFill>
                          <a:latin typeface="+mn-ea"/>
                          <a:ea typeface="+mn-ea"/>
                        </a:rPr>
                        <a:t>R5</a:t>
                      </a:r>
                      <a:r>
                        <a:rPr kumimoji="1" lang="ja-JP" altLang="en-US" sz="1200" dirty="0">
                          <a:solidFill>
                            <a:schemeClr val="tx1"/>
                          </a:solidFill>
                          <a:latin typeface="+mn-ea"/>
                          <a:ea typeface="+mn-ea"/>
                        </a:rPr>
                        <a:t>年度</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n-ea"/>
                          <a:ea typeface="+mn-ea"/>
                        </a:rPr>
                        <a:t>R6</a:t>
                      </a:r>
                      <a:r>
                        <a:rPr kumimoji="1" lang="ja-JP" altLang="en-US" sz="1200" dirty="0">
                          <a:solidFill>
                            <a:schemeClr val="tx1"/>
                          </a:solidFill>
                          <a:latin typeface="+mn-ea"/>
                          <a:ea typeface="+mn-ea"/>
                        </a:rPr>
                        <a:t>年度</a:t>
                      </a:r>
                      <a:endParaRPr kumimoji="1" lang="en-US" altLang="ja-JP"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n-ea"/>
                          <a:ea typeface="+mn-ea"/>
                        </a:rPr>
                        <a:t>R7</a:t>
                      </a:r>
                      <a:r>
                        <a:rPr kumimoji="1" lang="ja-JP" altLang="en-US" sz="1200" dirty="0">
                          <a:solidFill>
                            <a:schemeClr val="tx1"/>
                          </a:solidFill>
                          <a:latin typeface="+mn-ea"/>
                          <a:ea typeface="+mn-ea"/>
                        </a:rPr>
                        <a:t>年度</a:t>
                      </a:r>
                      <a:endParaRPr kumimoji="1" lang="en-US" altLang="ja-JP" sz="1200" dirty="0">
                        <a:solidFill>
                          <a:schemeClr val="tx1"/>
                        </a:solidFill>
                        <a:latin typeface="+mn-ea"/>
                        <a:ea typeface="+mn-ea"/>
                      </a:endParaRPr>
                    </a:p>
                  </a:txBody>
                  <a:tcPr anchor="ctr"/>
                </a:tc>
                <a:extLst>
                  <a:ext uri="{0D108BD9-81ED-4DB2-BD59-A6C34878D82A}">
                    <a16:rowId xmlns:a16="http://schemas.microsoft.com/office/drawing/2014/main" val="4025770693"/>
                  </a:ext>
                </a:extLst>
              </a:tr>
              <a:tr h="370840">
                <a:tc>
                  <a:txBody>
                    <a:bodyPr/>
                    <a:lstStyle/>
                    <a:p>
                      <a:pPr algn="ctr"/>
                      <a:r>
                        <a:rPr kumimoji="1" lang="ja-JP" altLang="en-US" sz="1200" dirty="0">
                          <a:latin typeface="+mn-ea"/>
                          <a:ea typeface="+mn-ea"/>
                        </a:rPr>
                        <a:t>参入企業</a:t>
                      </a:r>
                    </a:p>
                  </a:txBody>
                  <a:tcPr anchor="ctr"/>
                </a:tc>
                <a:tc>
                  <a:txBody>
                    <a:bodyPr/>
                    <a:lstStyle/>
                    <a:p>
                      <a:pPr algn="ctr"/>
                      <a:r>
                        <a:rPr kumimoji="1" lang="en-US" altLang="ja-JP" sz="1200" dirty="0">
                          <a:solidFill>
                            <a:schemeClr val="tx1"/>
                          </a:solidFill>
                          <a:latin typeface="+mn-ea"/>
                          <a:ea typeface="+mn-ea"/>
                        </a:rPr>
                        <a:t>12</a:t>
                      </a:r>
                      <a:r>
                        <a:rPr kumimoji="1" lang="ja-JP" altLang="en-US" sz="1200" dirty="0">
                          <a:solidFill>
                            <a:schemeClr val="tx1"/>
                          </a:solidFill>
                          <a:latin typeface="+mn-ea"/>
                          <a:ea typeface="+mn-ea"/>
                        </a:rPr>
                        <a:t>社</a:t>
                      </a:r>
                      <a:endParaRPr kumimoji="1" lang="en-US" altLang="ja-JP" sz="1200" dirty="0">
                        <a:solidFill>
                          <a:schemeClr val="tx1"/>
                        </a:solidFill>
                        <a:latin typeface="+mn-ea"/>
                        <a:ea typeface="+mn-ea"/>
                      </a:endParaRPr>
                    </a:p>
                    <a:p>
                      <a:pPr algn="ctr"/>
                      <a:r>
                        <a:rPr kumimoji="1" lang="ja-JP" altLang="en-US" sz="1200" dirty="0">
                          <a:solidFill>
                            <a:schemeClr val="tx1"/>
                          </a:solidFill>
                          <a:latin typeface="+mn-ea"/>
                          <a:ea typeface="+mn-ea"/>
                        </a:rPr>
                        <a:t>（うち府関与２社）</a:t>
                      </a:r>
                    </a:p>
                  </a:txBody>
                  <a:tcPr anchor="ctr"/>
                </a:tc>
                <a:tc>
                  <a:txBody>
                    <a:bodyPr/>
                    <a:lstStyle/>
                    <a:p>
                      <a:pPr algn="ctr"/>
                      <a:r>
                        <a:rPr kumimoji="1" lang="en-US" altLang="ja-JP" sz="1200" dirty="0">
                          <a:solidFill>
                            <a:schemeClr val="tx1"/>
                          </a:solidFill>
                          <a:latin typeface="+mn-ea"/>
                          <a:ea typeface="+mn-ea"/>
                        </a:rPr>
                        <a:t>15</a:t>
                      </a:r>
                      <a:r>
                        <a:rPr kumimoji="1" lang="ja-JP" altLang="en-US" sz="1200" dirty="0">
                          <a:solidFill>
                            <a:schemeClr val="tx1"/>
                          </a:solidFill>
                          <a:latin typeface="+mn-ea"/>
                          <a:ea typeface="+mn-ea"/>
                        </a:rPr>
                        <a:t>社</a:t>
                      </a:r>
                      <a:endParaRPr kumimoji="1" lang="en-US" altLang="ja-JP" sz="1200" dirty="0">
                        <a:solidFill>
                          <a:schemeClr val="tx1"/>
                        </a:solidFill>
                        <a:latin typeface="+mn-ea"/>
                        <a:ea typeface="+mn-ea"/>
                      </a:endParaRPr>
                    </a:p>
                    <a:p>
                      <a:pPr algn="ctr"/>
                      <a:r>
                        <a:rPr kumimoji="1" lang="ja-JP" altLang="en-US" sz="1200" dirty="0">
                          <a:solidFill>
                            <a:schemeClr val="tx1"/>
                          </a:solidFill>
                          <a:latin typeface="+mn-ea"/>
                          <a:ea typeface="+mn-ea"/>
                        </a:rPr>
                        <a:t>（うち府関与２社（累計４社））</a:t>
                      </a:r>
                    </a:p>
                  </a:txBody>
                  <a:tcPr anchor="ctr"/>
                </a:tc>
                <a:tc>
                  <a:txBody>
                    <a:bodyPr/>
                    <a:lstStyle/>
                    <a:p>
                      <a:pPr algn="ctr"/>
                      <a:r>
                        <a:rPr kumimoji="1" lang="ja-JP" altLang="en-US" sz="1200" dirty="0">
                          <a:solidFill>
                            <a:schemeClr val="tx1"/>
                          </a:solidFill>
                          <a:latin typeface="+mn-ea"/>
                          <a:ea typeface="+mn-ea"/>
                        </a:rPr>
                        <a:t>５社</a:t>
                      </a:r>
                      <a:endParaRPr kumimoji="1" lang="en-US" altLang="ja-JP" sz="1200" dirty="0">
                        <a:solidFill>
                          <a:schemeClr val="tx1"/>
                        </a:solidFill>
                        <a:latin typeface="+mn-ea"/>
                        <a:ea typeface="+mn-ea"/>
                      </a:endParaRPr>
                    </a:p>
                    <a:p>
                      <a:pPr algn="ctr"/>
                      <a:r>
                        <a:rPr kumimoji="1" lang="ja-JP" altLang="en-US" sz="1200" dirty="0">
                          <a:solidFill>
                            <a:schemeClr val="tx1"/>
                          </a:solidFill>
                          <a:latin typeface="+mn-ea"/>
                          <a:ea typeface="+mn-ea"/>
                        </a:rPr>
                        <a:t>（うち府関与１社（累計５社））</a:t>
                      </a:r>
                    </a:p>
                  </a:txBody>
                  <a:tcPr anchor="ctr"/>
                </a:tc>
                <a:tc>
                  <a:txBody>
                    <a:bodyPr/>
                    <a:lstStyle/>
                    <a:p>
                      <a:pPr algn="ctr"/>
                      <a:r>
                        <a:rPr kumimoji="1" lang="ja-JP" altLang="en-US" sz="1200" dirty="0">
                          <a:solidFill>
                            <a:schemeClr val="tx1"/>
                          </a:solidFill>
                          <a:latin typeface="+mn-ea"/>
                          <a:ea typeface="+mn-ea"/>
                        </a:rPr>
                        <a:t>１３社</a:t>
                      </a:r>
                      <a:endParaRPr kumimoji="1" lang="en-US" altLang="ja-JP" sz="1200" dirty="0">
                        <a:solidFill>
                          <a:schemeClr val="tx1"/>
                        </a:solidFill>
                        <a:latin typeface="+mn-ea"/>
                        <a:ea typeface="+mn-ea"/>
                      </a:endParaRPr>
                    </a:p>
                    <a:p>
                      <a:pPr algn="ctr"/>
                      <a:r>
                        <a:rPr kumimoji="1" lang="ja-JP" altLang="en-US" sz="1200" dirty="0">
                          <a:solidFill>
                            <a:schemeClr val="tx1"/>
                          </a:solidFill>
                          <a:latin typeface="+mn-ea"/>
                          <a:ea typeface="+mn-ea"/>
                        </a:rPr>
                        <a:t>（うち府関与６社（累計</a:t>
                      </a:r>
                      <a:r>
                        <a:rPr kumimoji="1" lang="en-US" altLang="ja-JP" sz="1200" dirty="0">
                          <a:solidFill>
                            <a:schemeClr val="tx1"/>
                          </a:solidFill>
                          <a:latin typeface="+mn-ea"/>
                          <a:ea typeface="+mn-ea"/>
                        </a:rPr>
                        <a:t>1</a:t>
                      </a:r>
                      <a:r>
                        <a:rPr kumimoji="1" lang="ja-JP" altLang="en-US" sz="1200" dirty="0">
                          <a:solidFill>
                            <a:schemeClr val="tx1"/>
                          </a:solidFill>
                          <a:latin typeface="+mn-ea"/>
                          <a:ea typeface="+mn-ea"/>
                        </a:rPr>
                        <a:t>１社））</a:t>
                      </a:r>
                    </a:p>
                  </a:txBody>
                  <a:tcPr anchor="ctr"/>
                </a:tc>
                <a:extLst>
                  <a:ext uri="{0D108BD9-81ED-4DB2-BD59-A6C34878D82A}">
                    <a16:rowId xmlns:a16="http://schemas.microsoft.com/office/drawing/2014/main" val="4129899030"/>
                  </a:ext>
                </a:extLst>
              </a:tr>
              <a:tr h="370840">
                <a:tc>
                  <a:txBody>
                    <a:bodyPr/>
                    <a:lstStyle/>
                    <a:p>
                      <a:pPr algn="ctr"/>
                      <a:r>
                        <a:rPr kumimoji="1" lang="ja-JP" altLang="en-US" sz="1200" dirty="0">
                          <a:latin typeface="+mn-ea"/>
                          <a:ea typeface="+mn-ea"/>
                        </a:rPr>
                        <a:t>参入時面積</a:t>
                      </a:r>
                    </a:p>
                  </a:txBody>
                  <a:tcPr anchor="ctr"/>
                </a:tc>
                <a:tc>
                  <a:txBody>
                    <a:bodyPr/>
                    <a:lstStyle/>
                    <a:p>
                      <a:pPr algn="ctr"/>
                      <a:r>
                        <a:rPr kumimoji="1" lang="en-US" altLang="ja-JP" sz="1200" dirty="0">
                          <a:solidFill>
                            <a:schemeClr val="tx1"/>
                          </a:solidFill>
                          <a:latin typeface="+mn-ea"/>
                          <a:ea typeface="+mn-ea"/>
                        </a:rPr>
                        <a:t>3.32ha</a:t>
                      </a:r>
                      <a:endParaRPr kumimoji="1" lang="ja-JP" altLang="en-US"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n-ea"/>
                          <a:ea typeface="+mn-ea"/>
                        </a:rPr>
                        <a:t>3.74ha</a:t>
                      </a:r>
                      <a:endParaRPr kumimoji="1" lang="ja-JP" altLang="en-US"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n-ea"/>
                          <a:ea typeface="+mn-ea"/>
                        </a:rPr>
                        <a:t>1.75ha</a:t>
                      </a:r>
                      <a:endParaRPr kumimoji="1" lang="ja-JP" altLang="en-US"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n-ea"/>
                          <a:ea typeface="+mn-ea"/>
                        </a:rPr>
                        <a:t>11.67ha</a:t>
                      </a:r>
                      <a:endParaRPr kumimoji="1" lang="ja-JP" altLang="en-US" sz="1200" dirty="0">
                        <a:solidFill>
                          <a:schemeClr val="tx1"/>
                        </a:solidFill>
                        <a:latin typeface="+mn-ea"/>
                        <a:ea typeface="+mn-ea"/>
                      </a:endParaRPr>
                    </a:p>
                  </a:txBody>
                  <a:tcPr anchor="ctr"/>
                </a:tc>
                <a:extLst>
                  <a:ext uri="{0D108BD9-81ED-4DB2-BD59-A6C34878D82A}">
                    <a16:rowId xmlns:a16="http://schemas.microsoft.com/office/drawing/2014/main" val="1707865191"/>
                  </a:ext>
                </a:extLst>
              </a:tr>
              <a:tr h="370840">
                <a:tc>
                  <a:txBody>
                    <a:bodyPr/>
                    <a:lstStyle/>
                    <a:p>
                      <a:pPr algn="ctr"/>
                      <a:r>
                        <a:rPr kumimoji="1" lang="ja-JP" altLang="en-US" sz="1200" dirty="0">
                          <a:latin typeface="+mn-ea"/>
                          <a:ea typeface="+mn-ea"/>
                        </a:rPr>
                        <a:t>平均面積</a:t>
                      </a:r>
                    </a:p>
                  </a:txBody>
                  <a:tcPr anchor="ctr"/>
                </a:tc>
                <a:tc>
                  <a:txBody>
                    <a:bodyPr/>
                    <a:lstStyle/>
                    <a:p>
                      <a:pPr algn="ctr"/>
                      <a:r>
                        <a:rPr kumimoji="1" lang="en-US" altLang="ja-JP" sz="1200" dirty="0">
                          <a:solidFill>
                            <a:schemeClr val="tx1"/>
                          </a:solidFill>
                          <a:latin typeface="+mn-ea"/>
                          <a:ea typeface="+mn-ea"/>
                        </a:rPr>
                        <a:t>0.28ha/</a:t>
                      </a:r>
                      <a:r>
                        <a:rPr kumimoji="1" lang="ja-JP" altLang="en-US" sz="1200" dirty="0">
                          <a:solidFill>
                            <a:schemeClr val="tx1"/>
                          </a:solidFill>
                          <a:latin typeface="+mn-ea"/>
                          <a:ea typeface="+mn-ea"/>
                        </a:rPr>
                        <a:t>社</a:t>
                      </a:r>
                    </a:p>
                  </a:txBody>
                  <a:tcPr anchor="ctr"/>
                </a:tc>
                <a:tc>
                  <a:txBody>
                    <a:bodyPr/>
                    <a:lstStyle/>
                    <a:p>
                      <a:pPr algn="ctr"/>
                      <a:r>
                        <a:rPr kumimoji="1" lang="en-US" altLang="ja-JP" sz="1200" dirty="0">
                          <a:solidFill>
                            <a:schemeClr val="tx1"/>
                          </a:solidFill>
                          <a:latin typeface="+mn-ea"/>
                          <a:ea typeface="+mn-ea"/>
                        </a:rPr>
                        <a:t>0.25ha/</a:t>
                      </a:r>
                      <a:r>
                        <a:rPr kumimoji="1" lang="ja-JP" altLang="en-US" sz="1200" dirty="0">
                          <a:solidFill>
                            <a:schemeClr val="tx1"/>
                          </a:solidFill>
                          <a:latin typeface="+mn-ea"/>
                          <a:ea typeface="+mn-ea"/>
                        </a:rPr>
                        <a:t>社</a:t>
                      </a:r>
                    </a:p>
                  </a:txBody>
                  <a:tcPr anchor="ctr"/>
                </a:tc>
                <a:tc>
                  <a:txBody>
                    <a:bodyPr/>
                    <a:lstStyle/>
                    <a:p>
                      <a:pPr algn="ctr"/>
                      <a:r>
                        <a:rPr kumimoji="1" lang="en-US" altLang="ja-JP" sz="1200" dirty="0">
                          <a:solidFill>
                            <a:schemeClr val="tx1"/>
                          </a:solidFill>
                          <a:latin typeface="+mn-ea"/>
                          <a:ea typeface="+mn-ea"/>
                        </a:rPr>
                        <a:t>0.35ha/</a:t>
                      </a:r>
                      <a:r>
                        <a:rPr kumimoji="1" lang="ja-JP" altLang="en-US" sz="1200" dirty="0">
                          <a:solidFill>
                            <a:schemeClr val="tx1"/>
                          </a:solidFill>
                          <a:latin typeface="+mn-ea"/>
                          <a:ea typeface="+mn-ea"/>
                        </a:rPr>
                        <a:t>社</a:t>
                      </a:r>
                    </a:p>
                  </a:txBody>
                  <a:tcPr anchor="ctr"/>
                </a:tc>
                <a:tc>
                  <a:txBody>
                    <a:bodyPr/>
                    <a:lstStyle/>
                    <a:p>
                      <a:pPr algn="ctr"/>
                      <a:r>
                        <a:rPr kumimoji="1" lang="en-US" altLang="ja-JP" sz="1200" dirty="0">
                          <a:solidFill>
                            <a:schemeClr val="tx1"/>
                          </a:solidFill>
                          <a:latin typeface="+mn-ea"/>
                          <a:ea typeface="+mn-ea"/>
                        </a:rPr>
                        <a:t>0.9ha/</a:t>
                      </a:r>
                      <a:r>
                        <a:rPr kumimoji="1" lang="ja-JP" altLang="en-US" sz="1200" dirty="0">
                          <a:solidFill>
                            <a:schemeClr val="tx1"/>
                          </a:solidFill>
                          <a:latin typeface="+mn-ea"/>
                          <a:ea typeface="+mn-ea"/>
                        </a:rPr>
                        <a:t>社</a:t>
                      </a:r>
                    </a:p>
                  </a:txBody>
                  <a:tcPr anchor="ctr"/>
                </a:tc>
                <a:extLst>
                  <a:ext uri="{0D108BD9-81ED-4DB2-BD59-A6C34878D82A}">
                    <a16:rowId xmlns:a16="http://schemas.microsoft.com/office/drawing/2014/main" val="3977654168"/>
                  </a:ext>
                </a:extLst>
              </a:tr>
              <a:tr h="370840">
                <a:tc>
                  <a:txBody>
                    <a:bodyPr/>
                    <a:lstStyle/>
                    <a:p>
                      <a:pPr algn="ctr"/>
                      <a:r>
                        <a:rPr kumimoji="1" lang="ja-JP" altLang="en-US" sz="1200" dirty="0">
                          <a:latin typeface="+mn-ea"/>
                          <a:ea typeface="+mn-ea"/>
                        </a:rPr>
                        <a:t>府関与企業の</a:t>
                      </a:r>
                      <a:endParaRPr kumimoji="1" lang="en-US" altLang="ja-JP" sz="1200" dirty="0">
                        <a:latin typeface="+mn-ea"/>
                        <a:ea typeface="+mn-ea"/>
                      </a:endParaRPr>
                    </a:p>
                    <a:p>
                      <a:pPr algn="ctr"/>
                      <a:r>
                        <a:rPr kumimoji="1" lang="ja-JP" altLang="en-US" sz="1200" dirty="0">
                          <a:latin typeface="+mn-ea"/>
                          <a:ea typeface="+mn-ea"/>
                        </a:rPr>
                        <a:t>販売合計額</a:t>
                      </a:r>
                    </a:p>
                  </a:txBody>
                  <a:tcPr anchor="ctr"/>
                </a:tc>
                <a:tc>
                  <a:txBody>
                    <a:bodyPr/>
                    <a:lstStyle/>
                    <a:p>
                      <a:pPr algn="ctr"/>
                      <a:r>
                        <a:rPr kumimoji="1" lang="en-US" altLang="ja-JP" sz="1200" dirty="0">
                          <a:solidFill>
                            <a:schemeClr val="tx1"/>
                          </a:solidFill>
                          <a:latin typeface="+mn-ea"/>
                          <a:ea typeface="+mn-ea"/>
                        </a:rPr>
                        <a:t>3,600</a:t>
                      </a:r>
                      <a:r>
                        <a:rPr kumimoji="1" lang="ja-JP" altLang="en-US" sz="1200" dirty="0">
                          <a:solidFill>
                            <a:schemeClr val="tx1"/>
                          </a:solidFill>
                          <a:latin typeface="+mn-ea"/>
                          <a:ea typeface="+mn-ea"/>
                        </a:rPr>
                        <a:t>万円</a:t>
                      </a:r>
                    </a:p>
                  </a:txBody>
                  <a:tcPr anchor="ctr"/>
                </a:tc>
                <a:tc>
                  <a:txBody>
                    <a:bodyPr/>
                    <a:lstStyle/>
                    <a:p>
                      <a:pPr algn="ctr"/>
                      <a:r>
                        <a:rPr kumimoji="1" lang="en-US" altLang="ja-JP" sz="1200" dirty="0">
                          <a:solidFill>
                            <a:schemeClr val="tx1"/>
                          </a:solidFill>
                          <a:latin typeface="+mn-ea"/>
                          <a:ea typeface="+mn-ea"/>
                        </a:rPr>
                        <a:t>3,</a:t>
                      </a:r>
                      <a:r>
                        <a:rPr kumimoji="1" lang="ja-JP" altLang="en-US" sz="1200" dirty="0">
                          <a:solidFill>
                            <a:schemeClr val="tx1"/>
                          </a:solidFill>
                          <a:latin typeface="+mn-ea"/>
                          <a:ea typeface="+mn-ea"/>
                        </a:rPr>
                        <a:t>７</a:t>
                      </a:r>
                      <a:r>
                        <a:rPr kumimoji="1" lang="en-US" altLang="ja-JP" sz="1200" dirty="0">
                          <a:solidFill>
                            <a:schemeClr val="tx1"/>
                          </a:solidFill>
                          <a:latin typeface="+mn-ea"/>
                          <a:ea typeface="+mn-ea"/>
                        </a:rPr>
                        <a:t>00</a:t>
                      </a:r>
                      <a:r>
                        <a:rPr kumimoji="1" lang="ja-JP" altLang="en-US" sz="1200" dirty="0">
                          <a:solidFill>
                            <a:schemeClr val="tx1"/>
                          </a:solidFill>
                          <a:latin typeface="+mn-ea"/>
                          <a:ea typeface="+mn-ea"/>
                        </a:rPr>
                        <a:t>万円　</a:t>
                      </a:r>
                      <a:endParaRPr kumimoji="1" lang="en-US" altLang="ja-JP" sz="1200" dirty="0">
                        <a:solidFill>
                          <a:schemeClr val="tx1"/>
                        </a:solidFill>
                        <a:latin typeface="+mn-ea"/>
                        <a:ea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mn-ea"/>
                          <a:ea typeface="+mn-ea"/>
                          <a:cs typeface="+mn-cs"/>
                        </a:rPr>
                        <a:t>5,000</a:t>
                      </a:r>
                      <a:r>
                        <a:rPr kumimoji="1" lang="ja-JP" altLang="en-US" sz="1200" b="0" i="0" u="none" strike="noStrike" kern="1200" cap="none" spc="0" normalizeH="0" baseline="0" noProof="0" dirty="0">
                          <a:ln>
                            <a:noFill/>
                          </a:ln>
                          <a:solidFill>
                            <a:schemeClr val="tx1"/>
                          </a:solidFill>
                          <a:effectLst/>
                          <a:uLnTx/>
                          <a:uFillTx/>
                          <a:latin typeface="+mn-ea"/>
                          <a:ea typeface="+mn-ea"/>
                          <a:cs typeface="+mn-cs"/>
                        </a:rPr>
                        <a:t>万円</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mn-ea"/>
                          <a:ea typeface="+mn-ea"/>
                          <a:cs typeface="+mn-cs"/>
                        </a:rPr>
                        <a:t>2.9</a:t>
                      </a:r>
                      <a:r>
                        <a:rPr kumimoji="1" lang="ja-JP" altLang="en-US" sz="1200" b="0" i="0" u="none" strike="noStrike" kern="1200" cap="none" spc="0" normalizeH="0" baseline="0" noProof="0" dirty="0">
                          <a:ln>
                            <a:noFill/>
                          </a:ln>
                          <a:solidFill>
                            <a:schemeClr val="tx1"/>
                          </a:solidFill>
                          <a:effectLst/>
                          <a:uLnTx/>
                          <a:uFillTx/>
                          <a:latin typeface="+mn-ea"/>
                          <a:ea typeface="+mn-ea"/>
                          <a:cs typeface="+mn-cs"/>
                        </a:rPr>
                        <a:t>億円</a:t>
                      </a:r>
                    </a:p>
                  </a:txBody>
                  <a:tcPr anchor="ctr"/>
                </a:tc>
                <a:extLst>
                  <a:ext uri="{0D108BD9-81ED-4DB2-BD59-A6C34878D82A}">
                    <a16:rowId xmlns:a16="http://schemas.microsoft.com/office/drawing/2014/main" val="2640422028"/>
                  </a:ext>
                </a:extLst>
              </a:tr>
            </a:tbl>
          </a:graphicData>
        </a:graphic>
      </p:graphicFrame>
    </p:spTree>
    <p:extLst>
      <p:ext uri="{BB962C8B-B14F-4D97-AF65-F5344CB8AC3E}">
        <p14:creationId xmlns:p14="http://schemas.microsoft.com/office/powerpoint/2010/main" val="16985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8934490-B241-4CFE-B4A2-C120C72FF10E}"/>
              </a:ext>
            </a:extLst>
          </p:cNvPr>
          <p:cNvSpPr/>
          <p:nvPr/>
        </p:nvSpPr>
        <p:spPr>
          <a:xfrm>
            <a:off x="0" y="543814"/>
            <a:ext cx="12192000" cy="10207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4" name="正方形/長方形 3">
            <a:extLst>
              <a:ext uri="{FF2B5EF4-FFF2-40B4-BE49-F238E27FC236}">
                <a16:creationId xmlns:a16="http://schemas.microsoft.com/office/drawing/2014/main" id="{CB9A3981-1ADA-499B-8BF4-074076C9EF8B}"/>
              </a:ext>
            </a:extLst>
          </p:cNvPr>
          <p:cNvSpPr/>
          <p:nvPr/>
        </p:nvSpPr>
        <p:spPr>
          <a:xfrm>
            <a:off x="0" y="-13471"/>
            <a:ext cx="12192000" cy="5878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しごと</a:t>
            </a:r>
            <a:r>
              <a:rPr kumimoji="1" lang="en-US" altLang="ja-JP"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a:t>
            </a: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　</a:t>
            </a:r>
            <a:r>
              <a:rPr kumimoji="1" lang="ja-JP" altLang="en-US" sz="2800" b="1"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力強い大阪農業の実現</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DE4E13B-10B3-42A3-8170-79593AAC4DF7}"/>
              </a:ext>
            </a:extLst>
          </p:cNvPr>
          <p:cNvSpPr txBox="1"/>
          <p:nvPr/>
        </p:nvSpPr>
        <p:spPr>
          <a:xfrm>
            <a:off x="261256" y="580926"/>
            <a:ext cx="666397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（２）　新規就農者・企業の確保育成</a:t>
            </a:r>
          </a:p>
        </p:txBody>
      </p:sp>
      <p:sp>
        <p:nvSpPr>
          <p:cNvPr id="2" name="テキスト ボックス 1">
            <a:extLst>
              <a:ext uri="{FF2B5EF4-FFF2-40B4-BE49-F238E27FC236}">
                <a16:creationId xmlns:a16="http://schemas.microsoft.com/office/drawing/2014/main" id="{F37A38F1-1CD0-4DB8-928F-8848B6586288}"/>
              </a:ext>
            </a:extLst>
          </p:cNvPr>
          <p:cNvSpPr txBox="1"/>
          <p:nvPr/>
        </p:nvSpPr>
        <p:spPr>
          <a:xfrm>
            <a:off x="1331176" y="1107231"/>
            <a:ext cx="8425566" cy="46166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◆参入企業の分析・さらなる確保育成に向けた今後の取組</a:t>
            </a:r>
          </a:p>
        </p:txBody>
      </p:sp>
      <p:sp>
        <p:nvSpPr>
          <p:cNvPr id="6" name="スライド番号プレースホルダー 5">
            <a:extLst>
              <a:ext uri="{FF2B5EF4-FFF2-40B4-BE49-F238E27FC236}">
                <a16:creationId xmlns:a16="http://schemas.microsoft.com/office/drawing/2014/main" id="{DDBFC8A4-FBA1-4253-9888-7B752688926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678B24-D225-48CB-84C5-697AA65AEC0C}" type="slidenum">
              <a:rPr kumimoji="1" lang="ja-JP" altLang="en-US" sz="24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24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0" name="テキスト ボックス 9">
            <a:extLst>
              <a:ext uri="{FF2B5EF4-FFF2-40B4-BE49-F238E27FC236}">
                <a16:creationId xmlns:a16="http://schemas.microsoft.com/office/drawing/2014/main" id="{2BA44753-8B21-4653-A298-105884AA5C64}"/>
              </a:ext>
            </a:extLst>
          </p:cNvPr>
          <p:cNvSpPr txBox="1"/>
          <p:nvPr/>
        </p:nvSpPr>
        <p:spPr>
          <a:xfrm>
            <a:off x="377098" y="1571109"/>
            <a:ext cx="1141271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2400" dirty="0">
                <a:latin typeface="+mn-ea"/>
              </a:rPr>
              <a:t>R4</a:t>
            </a:r>
            <a:r>
              <a:rPr kumimoji="1" lang="ja-JP" altLang="en-US" sz="2400" b="0" i="0" u="none" strike="noStrike" kern="1200" cap="none" spc="0" normalizeH="0" baseline="0" noProof="0" dirty="0">
                <a:ln>
                  <a:noFill/>
                </a:ln>
                <a:effectLst/>
                <a:uLnTx/>
                <a:uFillTx/>
                <a:latin typeface="+mn-ea"/>
                <a:cs typeface="+mn-cs"/>
              </a:rPr>
              <a:t>～</a:t>
            </a:r>
            <a:r>
              <a:rPr kumimoji="1" lang="en-US" altLang="ja-JP" sz="2400" dirty="0">
                <a:latin typeface="+mn-ea"/>
              </a:rPr>
              <a:t>7</a:t>
            </a:r>
            <a:r>
              <a:rPr kumimoji="1" lang="ja-JP" altLang="en-US" sz="2400" b="0" i="0" u="none" strike="noStrike" kern="1200" cap="none" spc="0" normalizeH="0" baseline="0" noProof="0" dirty="0">
                <a:ln>
                  <a:noFill/>
                </a:ln>
                <a:effectLst/>
                <a:uLnTx/>
                <a:uFillTx/>
                <a:latin typeface="+mn-ea"/>
                <a:cs typeface="+mn-cs"/>
              </a:rPr>
              <a:t>年度　企業参入に向けた支援状況</a:t>
            </a:r>
            <a:endParaRPr kumimoji="1" lang="en-US" altLang="ja-JP" sz="2400" b="0" i="0" u="none" strike="noStrike" kern="1200" cap="none" spc="0" normalizeH="0" baseline="0" noProof="0" dirty="0">
              <a:ln>
                <a:noFill/>
              </a:ln>
              <a:effectLst/>
              <a:uLnTx/>
              <a:uFillTx/>
              <a:latin typeface="+mn-ea"/>
              <a:cs typeface="+mn-cs"/>
            </a:endParaRPr>
          </a:p>
        </p:txBody>
      </p:sp>
      <p:graphicFrame>
        <p:nvGraphicFramePr>
          <p:cNvPr id="11" name="表 9">
            <a:extLst>
              <a:ext uri="{FF2B5EF4-FFF2-40B4-BE49-F238E27FC236}">
                <a16:creationId xmlns:a16="http://schemas.microsoft.com/office/drawing/2014/main" id="{8A82587D-7D6F-4552-9995-FB2AAB0638F4}"/>
              </a:ext>
            </a:extLst>
          </p:cNvPr>
          <p:cNvGraphicFramePr>
            <a:graphicFrameLocks noGrp="1"/>
          </p:cNvGraphicFramePr>
          <p:nvPr>
            <p:extLst>
              <p:ext uri="{D42A27DB-BD31-4B8C-83A1-F6EECF244321}">
                <p14:modId xmlns:p14="http://schemas.microsoft.com/office/powerpoint/2010/main" val="3821835771"/>
              </p:ext>
            </p:extLst>
          </p:nvPr>
        </p:nvGraphicFramePr>
        <p:xfrm>
          <a:off x="347922" y="1968341"/>
          <a:ext cx="11329728" cy="1483360"/>
        </p:xfrm>
        <a:graphic>
          <a:graphicData uri="http://schemas.openxmlformats.org/drawingml/2006/table">
            <a:tbl>
              <a:tblPr firstRow="1" bandRow="1">
                <a:tableStyleId>{5C22544A-7EE6-4342-B048-85BDC9FD1C3A}</a:tableStyleId>
              </a:tblPr>
              <a:tblGrid>
                <a:gridCol w="3008736">
                  <a:extLst>
                    <a:ext uri="{9D8B030D-6E8A-4147-A177-3AD203B41FA5}">
                      <a16:colId xmlns:a16="http://schemas.microsoft.com/office/drawing/2014/main" val="3698576231"/>
                    </a:ext>
                  </a:extLst>
                </a:gridCol>
                <a:gridCol w="2080248">
                  <a:extLst>
                    <a:ext uri="{9D8B030D-6E8A-4147-A177-3AD203B41FA5}">
                      <a16:colId xmlns:a16="http://schemas.microsoft.com/office/drawing/2014/main" val="1112237534"/>
                    </a:ext>
                  </a:extLst>
                </a:gridCol>
                <a:gridCol w="2080248">
                  <a:extLst>
                    <a:ext uri="{9D8B030D-6E8A-4147-A177-3AD203B41FA5}">
                      <a16:colId xmlns:a16="http://schemas.microsoft.com/office/drawing/2014/main" val="3776511294"/>
                    </a:ext>
                  </a:extLst>
                </a:gridCol>
                <a:gridCol w="2080248">
                  <a:extLst>
                    <a:ext uri="{9D8B030D-6E8A-4147-A177-3AD203B41FA5}">
                      <a16:colId xmlns:a16="http://schemas.microsoft.com/office/drawing/2014/main" val="593698874"/>
                    </a:ext>
                  </a:extLst>
                </a:gridCol>
                <a:gridCol w="2080248">
                  <a:extLst>
                    <a:ext uri="{9D8B030D-6E8A-4147-A177-3AD203B41FA5}">
                      <a16:colId xmlns:a16="http://schemas.microsoft.com/office/drawing/2014/main" val="541727968"/>
                    </a:ext>
                  </a:extLst>
                </a:gridCol>
              </a:tblGrid>
              <a:tr h="370840">
                <a:tc>
                  <a:txBody>
                    <a:bodyPr/>
                    <a:lstStyle/>
                    <a:p>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R</a:t>
                      </a:r>
                      <a:r>
                        <a:rPr kumimoji="1" lang="ja-JP" altLang="en-US" dirty="0">
                          <a:solidFill>
                            <a:schemeClr val="tx1"/>
                          </a:solidFill>
                          <a:latin typeface="+mn-ea"/>
                          <a:ea typeface="+mn-ea"/>
                        </a:rPr>
                        <a:t>４年度</a:t>
                      </a:r>
                    </a:p>
                  </a:txBody>
                  <a:tcPr/>
                </a:tc>
                <a:tc>
                  <a:txBody>
                    <a:bodyPr/>
                    <a:lstStyle/>
                    <a:p>
                      <a:pPr algn="ctr"/>
                      <a:r>
                        <a:rPr kumimoji="1" lang="en-US" altLang="ja-JP" dirty="0">
                          <a:solidFill>
                            <a:schemeClr val="tx1"/>
                          </a:solidFill>
                          <a:latin typeface="+mn-ea"/>
                          <a:ea typeface="+mn-ea"/>
                        </a:rPr>
                        <a:t>R5</a:t>
                      </a:r>
                      <a:r>
                        <a:rPr kumimoji="1" lang="ja-JP" altLang="en-US" dirty="0">
                          <a:solidFill>
                            <a:schemeClr val="tx1"/>
                          </a:solidFill>
                          <a:latin typeface="+mn-ea"/>
                          <a:ea typeface="+mn-ea"/>
                        </a:rPr>
                        <a:t>年度</a:t>
                      </a:r>
                    </a:p>
                  </a:txBody>
                  <a:tcPr/>
                </a:tc>
                <a:tc>
                  <a:txBody>
                    <a:bodyPr/>
                    <a:lstStyle/>
                    <a:p>
                      <a:pPr algn="ctr"/>
                      <a:r>
                        <a:rPr kumimoji="1" lang="en-US" altLang="ja-JP" dirty="0">
                          <a:solidFill>
                            <a:schemeClr val="tx1"/>
                          </a:solidFill>
                          <a:latin typeface="+mn-ea"/>
                          <a:ea typeface="+mn-ea"/>
                        </a:rPr>
                        <a:t>R6</a:t>
                      </a:r>
                      <a:r>
                        <a:rPr kumimoji="1" lang="ja-JP" altLang="en-US" dirty="0">
                          <a:solidFill>
                            <a:schemeClr val="tx1"/>
                          </a:solidFill>
                          <a:latin typeface="+mn-ea"/>
                          <a:ea typeface="+mn-ea"/>
                        </a:rPr>
                        <a:t>年度</a:t>
                      </a:r>
                    </a:p>
                  </a:txBody>
                  <a:tcPr/>
                </a:tc>
                <a:tc>
                  <a:txBody>
                    <a:bodyPr/>
                    <a:lstStyle/>
                    <a:p>
                      <a:pPr algn="ctr"/>
                      <a:r>
                        <a:rPr kumimoji="1" lang="en-US" altLang="ja-JP" dirty="0">
                          <a:solidFill>
                            <a:schemeClr val="tx1"/>
                          </a:solidFill>
                          <a:latin typeface="+mn-ea"/>
                          <a:ea typeface="+mn-ea"/>
                        </a:rPr>
                        <a:t>R7</a:t>
                      </a:r>
                      <a:r>
                        <a:rPr kumimoji="1" lang="ja-JP" altLang="en-US" dirty="0">
                          <a:solidFill>
                            <a:schemeClr val="tx1"/>
                          </a:solidFill>
                          <a:latin typeface="+mn-ea"/>
                          <a:ea typeface="+mn-ea"/>
                        </a:rPr>
                        <a:t>年度</a:t>
                      </a:r>
                    </a:p>
                  </a:txBody>
                  <a:tcPr/>
                </a:tc>
                <a:extLst>
                  <a:ext uri="{0D108BD9-81ED-4DB2-BD59-A6C34878D82A}">
                    <a16:rowId xmlns:a16="http://schemas.microsoft.com/office/drawing/2014/main" val="1605652253"/>
                  </a:ext>
                </a:extLst>
              </a:tr>
              <a:tr h="370840">
                <a:tc>
                  <a:txBody>
                    <a:bodyPr/>
                    <a:lstStyle/>
                    <a:p>
                      <a:pPr algn="ctr"/>
                      <a:r>
                        <a:rPr kumimoji="1" lang="ja-JP" altLang="en-US" dirty="0">
                          <a:solidFill>
                            <a:schemeClr val="tx1"/>
                          </a:solidFill>
                          <a:latin typeface="+mn-ea"/>
                          <a:ea typeface="+mn-ea"/>
                        </a:rPr>
                        <a:t>つなぐセンター相談件数</a:t>
                      </a:r>
                    </a:p>
                  </a:txBody>
                  <a:tcPr/>
                </a:tc>
                <a:tc>
                  <a:txBody>
                    <a:bodyPr/>
                    <a:lstStyle/>
                    <a:p>
                      <a:pPr algn="ctr"/>
                      <a:r>
                        <a:rPr kumimoji="1" lang="en-US" altLang="ja-JP" dirty="0">
                          <a:solidFill>
                            <a:schemeClr val="tx1"/>
                          </a:solidFill>
                          <a:latin typeface="+mn-ea"/>
                          <a:ea typeface="+mn-ea"/>
                        </a:rPr>
                        <a:t>38</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42</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53</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53</a:t>
                      </a:r>
                      <a:endParaRPr kumimoji="1" lang="ja-JP" altLang="en-US" dirty="0">
                        <a:solidFill>
                          <a:schemeClr val="tx1"/>
                        </a:solidFill>
                        <a:latin typeface="+mn-ea"/>
                        <a:ea typeface="+mn-ea"/>
                      </a:endParaRPr>
                    </a:p>
                  </a:txBody>
                  <a:tcPr/>
                </a:tc>
                <a:extLst>
                  <a:ext uri="{0D108BD9-81ED-4DB2-BD59-A6C34878D82A}">
                    <a16:rowId xmlns:a16="http://schemas.microsoft.com/office/drawing/2014/main" val="1665232188"/>
                  </a:ext>
                </a:extLst>
              </a:tr>
              <a:tr h="370840">
                <a:tc>
                  <a:txBody>
                    <a:bodyPr/>
                    <a:lstStyle/>
                    <a:p>
                      <a:pPr algn="ctr"/>
                      <a:r>
                        <a:rPr kumimoji="1" lang="ja-JP" altLang="en-US" dirty="0">
                          <a:solidFill>
                            <a:schemeClr val="tx1"/>
                          </a:solidFill>
                          <a:latin typeface="+mn-ea"/>
                          <a:ea typeface="+mn-ea"/>
                        </a:rPr>
                        <a:t>うち現場へつないだ件数</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solidFill>
                            <a:schemeClr val="tx1"/>
                          </a:solidFill>
                          <a:latin typeface="+mn-ea"/>
                          <a:ea typeface="+mn-ea"/>
                        </a:rPr>
                        <a:t>2</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5</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2</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13</a:t>
                      </a:r>
                      <a:endParaRPr kumimoji="1" lang="ja-JP" altLang="en-US" dirty="0">
                        <a:solidFill>
                          <a:schemeClr val="tx1"/>
                        </a:solidFill>
                        <a:latin typeface="+mn-ea"/>
                        <a:ea typeface="+mn-ea"/>
                      </a:endParaRPr>
                    </a:p>
                  </a:txBody>
                  <a:tcPr/>
                </a:tc>
                <a:extLst>
                  <a:ext uri="{0D108BD9-81ED-4DB2-BD59-A6C34878D82A}">
                    <a16:rowId xmlns:a16="http://schemas.microsoft.com/office/drawing/2014/main" val="3211186325"/>
                  </a:ext>
                </a:extLst>
              </a:tr>
              <a:tr h="370840">
                <a:tc>
                  <a:txBody>
                    <a:bodyPr/>
                    <a:lstStyle/>
                    <a:p>
                      <a:pPr algn="ctr"/>
                      <a:r>
                        <a:rPr kumimoji="1" lang="ja-JP" altLang="en-US" dirty="0">
                          <a:solidFill>
                            <a:schemeClr val="tx1"/>
                          </a:solidFill>
                          <a:latin typeface="+mn-ea"/>
                          <a:ea typeface="+mn-ea"/>
                        </a:rPr>
                        <a:t>参入件数</a:t>
                      </a:r>
                    </a:p>
                  </a:txBody>
                  <a:tcPr/>
                </a:tc>
                <a:tc>
                  <a:txBody>
                    <a:bodyPr/>
                    <a:lstStyle/>
                    <a:p>
                      <a:pPr algn="ctr"/>
                      <a:r>
                        <a:rPr kumimoji="1" lang="en-US" altLang="ja-JP" dirty="0">
                          <a:solidFill>
                            <a:schemeClr val="tx1"/>
                          </a:solidFill>
                          <a:latin typeface="+mn-ea"/>
                          <a:ea typeface="+mn-ea"/>
                        </a:rPr>
                        <a:t>2</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2</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1</a:t>
                      </a:r>
                      <a:endParaRPr kumimoji="1" lang="ja-JP" altLang="en-US" dirty="0">
                        <a:solidFill>
                          <a:schemeClr val="tx1"/>
                        </a:solidFill>
                        <a:latin typeface="+mn-ea"/>
                        <a:ea typeface="+mn-ea"/>
                      </a:endParaRPr>
                    </a:p>
                  </a:txBody>
                  <a:tcPr/>
                </a:tc>
                <a:tc>
                  <a:txBody>
                    <a:bodyPr/>
                    <a:lstStyle/>
                    <a:p>
                      <a:pPr algn="ctr"/>
                      <a:r>
                        <a:rPr kumimoji="1" lang="en-US" altLang="ja-JP" dirty="0">
                          <a:solidFill>
                            <a:schemeClr val="tx1"/>
                          </a:solidFill>
                          <a:latin typeface="+mn-ea"/>
                          <a:ea typeface="+mn-ea"/>
                        </a:rPr>
                        <a:t>6</a:t>
                      </a:r>
                      <a:endParaRPr kumimoji="1" lang="ja-JP" altLang="en-US" dirty="0">
                        <a:solidFill>
                          <a:schemeClr val="tx1"/>
                        </a:solidFill>
                        <a:latin typeface="+mn-ea"/>
                        <a:ea typeface="+mn-ea"/>
                      </a:endParaRPr>
                    </a:p>
                  </a:txBody>
                  <a:tcPr/>
                </a:tc>
                <a:extLst>
                  <a:ext uri="{0D108BD9-81ED-4DB2-BD59-A6C34878D82A}">
                    <a16:rowId xmlns:a16="http://schemas.microsoft.com/office/drawing/2014/main" val="296469052"/>
                  </a:ext>
                </a:extLst>
              </a:tr>
            </a:tbl>
          </a:graphicData>
        </a:graphic>
      </p:graphicFrame>
      <p:sp>
        <p:nvSpPr>
          <p:cNvPr id="12" name="四角形: 角を丸くする 11">
            <a:extLst>
              <a:ext uri="{FF2B5EF4-FFF2-40B4-BE49-F238E27FC236}">
                <a16:creationId xmlns:a16="http://schemas.microsoft.com/office/drawing/2014/main" id="{923E6325-56DC-4974-9826-1D4FBC2AA7B0}"/>
              </a:ext>
            </a:extLst>
          </p:cNvPr>
          <p:cNvSpPr/>
          <p:nvPr/>
        </p:nvSpPr>
        <p:spPr>
          <a:xfrm>
            <a:off x="278286" y="3673030"/>
            <a:ext cx="11669487" cy="2604044"/>
          </a:xfrm>
          <a:prstGeom prst="round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aphicFrame>
        <p:nvGraphicFramePr>
          <p:cNvPr id="13" name="グラフ 12">
            <a:extLst>
              <a:ext uri="{FF2B5EF4-FFF2-40B4-BE49-F238E27FC236}">
                <a16:creationId xmlns:a16="http://schemas.microsoft.com/office/drawing/2014/main" id="{79E9231E-FE15-4EE9-B5F8-2732EE2A27EC}"/>
              </a:ext>
            </a:extLst>
          </p:cNvPr>
          <p:cNvGraphicFramePr>
            <a:graphicFrameLocks/>
          </p:cNvGraphicFramePr>
          <p:nvPr>
            <p:extLst>
              <p:ext uri="{D42A27DB-BD31-4B8C-83A1-F6EECF244321}">
                <p14:modId xmlns:p14="http://schemas.microsoft.com/office/powerpoint/2010/main" val="1682792733"/>
              </p:ext>
            </p:extLst>
          </p:nvPr>
        </p:nvGraphicFramePr>
        <p:xfrm>
          <a:off x="8271901" y="3617167"/>
          <a:ext cx="34544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6" name="テキスト ボックス 15">
            <a:extLst>
              <a:ext uri="{FF2B5EF4-FFF2-40B4-BE49-F238E27FC236}">
                <a16:creationId xmlns:a16="http://schemas.microsoft.com/office/drawing/2014/main" id="{783AF2CE-0E9C-47A6-9663-FCA94C730CA1}"/>
              </a:ext>
            </a:extLst>
          </p:cNvPr>
          <p:cNvSpPr txBox="1"/>
          <p:nvPr/>
        </p:nvSpPr>
        <p:spPr>
          <a:xfrm>
            <a:off x="377098" y="3763280"/>
            <a:ext cx="11814902" cy="2428357"/>
          </a:xfrm>
          <a:prstGeom prst="rect">
            <a:avLst/>
          </a:prstGeom>
          <a:noFill/>
        </p:spPr>
        <p:txBody>
          <a:bodyPr wrap="square" rtlCol="0">
            <a:spAutoFit/>
          </a:bodyPr>
          <a:lstStyle/>
          <a:p>
            <a:pPr marL="0" marR="0" lvl="0" indent="0" algn="l" defTabSz="457200" rtl="0" eaLnBrk="1" fontAlgn="auto" latinLnBrk="0" hangingPunct="1">
              <a:lnSpc>
                <a:spcPts val="23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企業参入の傾向と今後の方針</a:t>
            </a:r>
            <a:r>
              <a:rPr kumimoji="1" lang="en-US" altLang="ja-JP"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p>
          <a:p>
            <a:pPr marL="0" marR="0" lvl="0" indent="0" algn="l" defTabSz="457200" rtl="0" eaLnBrk="1" fontAlgn="auto" latinLnBrk="0" hangingPunct="1">
              <a:lnSpc>
                <a:spcPts val="23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・相談件数は多いが、本気で参入したいという意欲の高い企業が少ない。</a:t>
            </a:r>
            <a:endParaRPr kumimoji="1" lang="en-US" altLang="ja-JP"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ts val="23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　　⇒</a:t>
            </a:r>
            <a:r>
              <a:rPr kumimoji="1" lang="ja-JP" altLang="en-US"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意欲の高い企業に向けた広報強化</a:t>
            </a: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a:t>
            </a:r>
            <a:r>
              <a:rPr kumimoji="1" lang="ja-JP" altLang="en-US"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具的な参入事例紹介</a:t>
            </a:r>
            <a:endParaRPr kumimoji="1" lang="en-US" altLang="ja-JP"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lvl="0">
              <a:lnSpc>
                <a:spcPts val="2300"/>
              </a:lnSpc>
              <a:defRPr/>
            </a:pPr>
            <a:r>
              <a:rPr kumimoji="1" lang="ja-JP" altLang="en-US" sz="1600" dirty="0"/>
              <a:t>・昨年度、既参入企業</a:t>
            </a:r>
            <a:r>
              <a:rPr kumimoji="1" lang="en-US" altLang="ja-JP" sz="1600" dirty="0"/>
              <a:t>41</a:t>
            </a:r>
            <a:r>
              <a:rPr kumimoji="1" lang="ja-JP" altLang="en-US" sz="1600" dirty="0"/>
              <a:t>社を調査。うち経営継続は</a:t>
            </a:r>
            <a:r>
              <a:rPr kumimoji="1" lang="en-US" altLang="ja-JP" sz="1600" dirty="0"/>
              <a:t>25</a:t>
            </a:r>
            <a:r>
              <a:rPr kumimoji="1" lang="ja-JP" altLang="en-US" sz="1600" dirty="0"/>
              <a:t>社、撤退は</a:t>
            </a:r>
            <a:r>
              <a:rPr kumimoji="1" lang="en-US" altLang="ja-JP" sz="1600" dirty="0"/>
              <a:t>16</a:t>
            </a:r>
            <a:r>
              <a:rPr kumimoji="1" lang="ja-JP" altLang="en-US" sz="1600" dirty="0"/>
              <a:t>社。</a:t>
            </a:r>
            <a:endParaRPr kumimoji="1" lang="en-US" altLang="ja-JP" sz="1600" dirty="0"/>
          </a:p>
          <a:p>
            <a:pPr lvl="0">
              <a:lnSpc>
                <a:spcPts val="2300"/>
              </a:lnSpc>
              <a:defRPr/>
            </a:pPr>
            <a:r>
              <a:rPr kumimoji="1" lang="ja-JP" altLang="en-US" sz="1600" dirty="0"/>
              <a:t>　　参入前の課題：農地確保、初期投資・運転資金不足、人材確保等</a:t>
            </a:r>
            <a:endParaRPr kumimoji="1" lang="en-US" altLang="ja-JP" sz="1600" dirty="0"/>
          </a:p>
          <a:p>
            <a:pPr lvl="0">
              <a:lnSpc>
                <a:spcPts val="2300"/>
              </a:lnSpc>
              <a:defRPr/>
            </a:pPr>
            <a:r>
              <a:rPr kumimoji="1" lang="ja-JP" altLang="en-US" sz="1600" dirty="0"/>
              <a:t>　　参入後の課題：収益が計画どおりに上がらない、収量・品質が向上しない、技術不足等</a:t>
            </a:r>
            <a:endParaRPr kumimoji="1" lang="en-US" altLang="ja-JP"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ts val="23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　　⇒</a:t>
            </a:r>
            <a:r>
              <a:rPr kumimoji="1" lang="ja-JP" altLang="en-US"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農地情報の収集、農地マッチング、地元調整、営農計画作成、</a:t>
            </a:r>
            <a:r>
              <a:rPr kumimoji="1" lang="ja-JP" altLang="en-US" sz="1600" u="sng" dirty="0"/>
              <a:t>技術者養成、</a:t>
            </a:r>
            <a:r>
              <a:rPr kumimoji="1" lang="ja-JP" altLang="en-US"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定着支援等により、</a:t>
            </a:r>
            <a:endParaRPr kumimoji="1" lang="en-US" altLang="ja-JP"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a:p>
            <a:pPr marL="0" marR="0" lvl="0" indent="0" algn="l" defTabSz="457200" rtl="0" eaLnBrk="1" fontAlgn="auto" latinLnBrk="0" hangingPunct="1">
              <a:lnSpc>
                <a:spcPts val="23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　　　　</a:t>
            </a:r>
            <a:r>
              <a:rPr kumimoji="1" lang="ja-JP" altLang="en-US"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rPr>
              <a:t>農業経営の開始から経営が軌道に乗るまでの伴走支援を強化</a:t>
            </a:r>
            <a:endParaRPr kumimoji="1" lang="en-US" altLang="ja-JP" sz="1600" b="0" i="0" u="sng" strike="noStrike" kern="1200" cap="none" spc="0" normalizeH="0" baseline="0" noProof="0" dirty="0">
              <a:ln>
                <a:noFill/>
              </a:ln>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607415774"/>
      </p:ext>
    </p:extLst>
  </p:cSld>
  <p:clrMapOvr>
    <a:masterClrMapping/>
  </p:clrMapOvr>
</p:sld>
</file>

<file path=ppt/theme/theme1.xml><?xml version="1.0" encoding="utf-8"?>
<a:theme xmlns:a="http://schemas.openxmlformats.org/drawingml/2006/main" name="レトロスペクト">
  <a:themeElements>
    <a:clrScheme name="レトロスペクト">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6685</TotalTime>
  <Words>5446</Words>
  <Application>Microsoft Office PowerPoint</Application>
  <PresentationFormat>ワイド画面</PresentationFormat>
  <Paragraphs>1211</Paragraphs>
  <Slides>31</Slides>
  <Notes>29</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31</vt:i4>
      </vt:variant>
    </vt:vector>
  </HeadingPairs>
  <TitlesOfParts>
    <vt:vector size="43" baseType="lpstr">
      <vt:lpstr>Meiryo UI</vt:lpstr>
      <vt:lpstr>ＭＳ Ｐゴシック</vt:lpstr>
      <vt:lpstr>UD デジタル 教科書体 NK-R</vt:lpstr>
      <vt:lpstr>UD デジタル 教科書体 NP-R</vt:lpstr>
      <vt:lpstr>UD デジタル 教科書体 N-R</vt:lpstr>
      <vt:lpstr>游ゴシック</vt:lpstr>
      <vt:lpstr>游ゴシック</vt:lpstr>
      <vt:lpstr>Arial</vt:lpstr>
      <vt:lpstr>Calibri</vt:lpstr>
      <vt:lpstr>Calibri Light</vt:lpstr>
      <vt:lpstr>Wingdings</vt:lpstr>
      <vt:lpstr>レトロスペクト</vt:lpstr>
      <vt:lpstr>令和８年度 おおさか農政アクションプラン 評価・点検部会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大阪府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令和５年度 おおさか農政アクションプラン 評価・点検部会</dc:title>
  <dc:creator>下風　一輝</dc:creator>
  <cp:lastModifiedBy>岡田　幸一</cp:lastModifiedBy>
  <cp:revision>535</cp:revision>
  <cp:lastPrinted>2026-08-04T02:45:14Z</cp:lastPrinted>
  <dcterms:created xsi:type="dcterms:W3CDTF">2023-06-16T01:58:42Z</dcterms:created>
  <dcterms:modified xsi:type="dcterms:W3CDTF">2026-08-31T01:24:43Z</dcterms:modified>
</cp:coreProperties>
</file>