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8"/>
  </p:notesMasterIdLst>
  <p:sldIdLst>
    <p:sldId id="262" r:id="rId2"/>
    <p:sldId id="257" r:id="rId3"/>
    <p:sldId id="258" r:id="rId4"/>
    <p:sldId id="260" r:id="rId5"/>
    <p:sldId id="259" r:id="rId6"/>
    <p:sldId id="261" r:id="rId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8FB837D-C827-4EFA-A057-4D05807E0F7C}" styleName="テーマ スタイル 1 - アクセント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テーマ スタイル 1 - アクセント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テーマ スタイル 1 - アクセント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テーマ スタイル 1 - アクセント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テーマ スタイル 1 - アクセント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70" autoAdjust="0"/>
    <p:restoredTop sz="96395" autoAdjust="0"/>
  </p:normalViewPr>
  <p:slideViewPr>
    <p:cSldViewPr snapToGrid="0">
      <p:cViewPr varScale="1">
        <p:scale>
          <a:sx n="74" d="100"/>
          <a:sy n="74" d="100"/>
        </p:scale>
        <p:origin x="57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122968954197924"/>
          <c:y val="2.0499884252029268E-2"/>
          <c:w val="0.68447195381718262"/>
          <c:h val="0.97766688836383797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9E8-4A3B-805B-2618DEFBCF9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9E8-4A3B-805B-2618DEFBCF97}"/>
              </c:ext>
            </c:extLst>
          </c:dPt>
          <c:dLbls>
            <c:dLbl>
              <c:idx val="0"/>
              <c:layout>
                <c:manualLayout>
                  <c:x val="-0.23291069468605957"/>
                  <c:y val="0.1706959738998854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lnSpc>
                      <a:spcPts val="1260"/>
                    </a:lnSpc>
                    <a:defRPr sz="1050" b="0" i="0" u="none" strike="noStrike" kern="1200" baseline="0">
                      <a:solidFill>
                        <a:schemeClr val="bg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  <a:cs typeface="+mn-cs"/>
                    </a:defRPr>
                  </a:pPr>
                  <a:endParaRPr lang="ja-JP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6162130545647505"/>
                      <c:h val="0.3394511550972291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9E8-4A3B-805B-2618DEFBCF97}"/>
                </c:ext>
              </c:extLst>
            </c:dLbl>
            <c:dLbl>
              <c:idx val="1"/>
              <c:layout>
                <c:manualLayout>
                  <c:x val="0.35591750635409936"/>
                  <c:y val="-4.531002482422061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lnSpc>
                      <a:spcPts val="1260"/>
                    </a:lnSpc>
                    <a:defRPr sz="105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  <a:cs typeface="+mn-cs"/>
                    </a:defRPr>
                  </a:pPr>
                  <a:endParaRPr lang="ja-JP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9831426538535388"/>
                      <c:h val="0.2890011264744187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19E8-4A3B-805B-2618DEFBCF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val>
            <c:numRef>
              <c:f>農地利用意向!$D$3:$E$3</c:f>
              <c:numCache>
                <c:formatCode>0"ha"</c:formatCode>
                <c:ptCount val="2"/>
                <c:pt idx="0">
                  <c:v>1899.0871999999999</c:v>
                </c:pt>
                <c:pt idx="1">
                  <c:v>7580.6652000000031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農地利用意向!$D$2:$E$2</c15:sqref>
                        </c15:formulaRef>
                      </c:ext>
                    </c:extLst>
                    <c:strCache>
                      <c:ptCount val="2"/>
                      <c:pt idx="0">
                        <c:v>規模縮小などの意向のある農地面積の合計</c:v>
                      </c:pt>
                      <c:pt idx="1">
                        <c:v>その他農用地面積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4-19E8-4A3B-805B-2618DEFBCF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latin typeface="Meiryo UI" panose="020B0604030504040204" pitchFamily="50" charset="-128"/>
          <a:ea typeface="Meiryo UI" panose="020B0604030504040204" pitchFamily="50" charset="-128"/>
        </a:defRPr>
      </a:pPr>
      <a:endParaRPr lang="ja-JP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4189549818521648E-2"/>
          <c:y val="1.4842725545148766E-2"/>
          <c:w val="0.72990298150226363"/>
          <c:h val="0.97031454890970248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56E-4534-8E2D-70C24284CC6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56E-4534-8E2D-70C24284CC67}"/>
              </c:ext>
            </c:extLst>
          </c:dPt>
          <c:dLbls>
            <c:dLbl>
              <c:idx val="0"/>
              <c:layout>
                <c:manualLayout>
                  <c:x val="0.43247981144010322"/>
                  <c:y val="0.5865681514846232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none" lIns="38100" tIns="19050" rIns="38100" bIns="19050" anchor="ctr" anchorCtr="1">
                  <a:spAutoFit/>
                </a:bodyPr>
                <a:lstStyle/>
                <a:p>
                  <a:pPr>
                    <a:lnSpc>
                      <a:spcPts val="1260"/>
                    </a:lnSpc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  <a:cs typeface="+mn-cs"/>
                    </a:defRPr>
                  </a:pPr>
                  <a:endParaRPr lang="ja-JP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756E-4534-8E2D-70C24284CC67}"/>
                </c:ext>
              </c:extLst>
            </c:dLbl>
            <c:dLbl>
              <c:idx val="1"/>
              <c:layout>
                <c:manualLayout>
                  <c:x val="3.6093026281722444E-2"/>
                  <c:y val="-9.704103838305465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none" lIns="38100" tIns="19050" rIns="38100" bIns="19050" anchor="ctr" anchorCtr="1">
                  <a:spAutoFit/>
                </a:bodyPr>
                <a:lstStyle/>
                <a:p>
                  <a:pPr>
                    <a:lnSpc>
                      <a:spcPts val="1260"/>
                    </a:lnSpc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  <a:cs typeface="+mn-cs"/>
                    </a:defRPr>
                  </a:pPr>
                  <a:endParaRPr lang="ja-JP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756E-4534-8E2D-70C24284CC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lnSpc>
                    <a:spcPts val="1260"/>
                  </a:lnSpc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農地利用意向!$F$3:$G$3</c:f>
              <c:numCache>
                <c:formatCode>0"ha"</c:formatCode>
                <c:ptCount val="2"/>
                <c:pt idx="0">
                  <c:v>105.8128</c:v>
                </c:pt>
                <c:pt idx="1">
                  <c:v>9373.9396000000033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農地利用意向!$F$2:$G$2</c15:sqref>
                        </c15:formulaRef>
                      </c:ext>
                    </c:extLst>
                    <c:strCache>
                      <c:ptCount val="2"/>
                      <c:pt idx="0">
                        <c:v>今後農業を担う者が引き受ける意向のある農地面積の合計</c:v>
                      </c:pt>
                      <c:pt idx="1">
                        <c:v>その他農用地面積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4-756E-4534-8E2D-70C24284CC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Meiryo UI" panose="020B0604030504040204" pitchFamily="50" charset="-128"/>
          <a:ea typeface="Meiryo UI" panose="020B0604030504040204" pitchFamily="50" charset="-128"/>
        </a:defRPr>
      </a:pPr>
      <a:endParaRPr lang="ja-JP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904838243762605"/>
          <c:y val="4.6113636844656462E-2"/>
          <c:w val="0.57602755604481426"/>
          <c:h val="0.91271570415966086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FDC-463D-8C4F-4C6896EF3BC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FDC-463D-8C4F-4C6896EF3BC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FDC-463D-8C4F-4C6896EF3BC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FDC-463D-8C4F-4C6896EF3BC8}"/>
              </c:ext>
            </c:extLst>
          </c:dPt>
          <c:dLbls>
            <c:dLbl>
              <c:idx val="0"/>
              <c:layout>
                <c:manualLayout>
                  <c:x val="-0.14741281250318583"/>
                  <c:y val="0.1382412807129571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lnSpc>
                      <a:spcPts val="1080"/>
                    </a:lnSpc>
                    <a:defRPr sz="900" b="1" i="0" u="none" strike="noStrike" kern="1200" baseline="0">
                      <a:solidFill>
                        <a:schemeClr val="bg1"/>
                      </a:solidFill>
                      <a:latin typeface="コーポレート・ロゴ ver3 Medium" panose="02000600000000000000" pitchFamily="50" charset="-128"/>
                      <a:ea typeface="コーポレート・ロゴ ver3 Medium" panose="02000600000000000000" pitchFamily="50" charset="-128"/>
                      <a:cs typeface="+mn-cs"/>
                    </a:defRPr>
                  </a:pPr>
                  <a:endParaRPr lang="ja-JP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FDC-463D-8C4F-4C6896EF3BC8}"/>
                </c:ext>
              </c:extLst>
            </c:dLbl>
            <c:dLbl>
              <c:idx val="1"/>
              <c:layout>
                <c:manualLayout>
                  <c:x val="-2.1430246220759785E-2"/>
                  <c:y val="5.845121571611385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none" lIns="38100" tIns="19050" rIns="38100" bIns="19050" anchor="ctr" anchorCtr="1">
                  <a:spAutoFit/>
                </a:bodyPr>
                <a:lstStyle/>
                <a:p>
                  <a:pPr>
                    <a:lnSpc>
                      <a:spcPts val="1080"/>
                    </a:lnSpc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コーポレート・ロゴ ver3 Medium" panose="02000600000000000000" pitchFamily="50" charset="-128"/>
                      <a:ea typeface="コーポレート・ロゴ ver3 Medium" panose="02000600000000000000" pitchFamily="50" charset="-128"/>
                      <a:cs typeface="+mn-cs"/>
                    </a:defRPr>
                  </a:pPr>
                  <a:endParaRPr lang="ja-JP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4FDC-463D-8C4F-4C6896EF3BC8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lnSpc>
                      <a:spcPts val="1080"/>
                    </a:lnSpc>
                    <a:defRPr sz="900" b="1" i="0" u="none" strike="noStrike" kern="1200" baseline="0">
                      <a:solidFill>
                        <a:schemeClr val="bg1"/>
                      </a:solidFill>
                      <a:latin typeface="コーポレート・ロゴ ver3 Medium" panose="02000600000000000000" pitchFamily="50" charset="-128"/>
                      <a:ea typeface="コーポレート・ロゴ ver3 Medium" panose="02000600000000000000" pitchFamily="50" charset="-128"/>
                      <a:cs typeface="+mn-cs"/>
                    </a:defRPr>
                  </a:pPr>
                  <a:endParaRPr lang="ja-JP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FDC-463D-8C4F-4C6896EF3BC8}"/>
                </c:ext>
              </c:extLst>
            </c:dLbl>
            <c:dLbl>
              <c:idx val="3"/>
              <c:layout>
                <c:manualLayout>
                  <c:x val="0.23257771000519911"/>
                  <c:y val="4.310977193030455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lnSpc>
                      <a:spcPts val="1080"/>
                    </a:lnSpc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コーポレート・ロゴ ver3 Medium" panose="02000600000000000000" pitchFamily="50" charset="-128"/>
                      <a:ea typeface="コーポレート・ロゴ ver3 Medium" panose="02000600000000000000" pitchFamily="50" charset="-128"/>
                      <a:cs typeface="+mn-cs"/>
                    </a:defRPr>
                  </a:pPr>
                  <a:endParaRPr lang="ja-JP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FDC-463D-8C4F-4C6896EF3B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コーポレート・ロゴ ver3 Medium" panose="02000600000000000000" pitchFamily="50" charset="-128"/>
                    <a:ea typeface="コーポレート・ロゴ ver3 Medium" panose="02000600000000000000" pitchFamily="50" charset="-128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単純集計!$F$3:$F$6</c:f>
              <c:numCache>
                <c:formatCode>0"ha"</c:formatCode>
                <c:ptCount val="4"/>
                <c:pt idx="0">
                  <c:v>327.95420000000007</c:v>
                </c:pt>
                <c:pt idx="1">
                  <c:v>153.91</c:v>
                </c:pt>
                <c:pt idx="2">
                  <c:v>514.41930000000002</c:v>
                </c:pt>
                <c:pt idx="3">
                  <c:v>902.80369999999982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単純集計!$A$3:$A$6</c15:sqref>
                        </c15:formulaRef>
                      </c:ext>
                    </c:extLst>
                    <c:strCache>
                      <c:ptCount val="4"/>
                      <c:pt idx="0">
                        <c:v>北部</c:v>
                      </c:pt>
                      <c:pt idx="1">
                        <c:v>中部</c:v>
                      </c:pt>
                      <c:pt idx="2">
                        <c:v>南河内</c:v>
                      </c:pt>
                      <c:pt idx="3">
                        <c:v>泉州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8-4FDC-463D-8C4F-4C6896EF3B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コーポレート・ロゴ ver3 Medium" panose="02000600000000000000" pitchFamily="50" charset="-128"/>
          <a:ea typeface="コーポレート・ロゴ ver3 Medium" panose="02000600000000000000" pitchFamily="50" charset="-128"/>
        </a:defRPr>
      </a:pPr>
      <a:endParaRPr lang="ja-JP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0.43153</cdr:x>
      <cdr:y>0.08767</cdr:y>
    </cdr:from>
    <cdr:to>
      <cdr:x>0.74696</cdr:x>
      <cdr:y>0.09591</cdr:y>
    </cdr:to>
    <cdr:cxnSp macro="">
      <cdr:nvCxnSpPr>
        <cdr:cNvPr id="3" name="直線コネクタ 2">
          <a:extLst xmlns:a="http://schemas.openxmlformats.org/drawingml/2006/main">
            <a:ext uri="{FF2B5EF4-FFF2-40B4-BE49-F238E27FC236}">
              <a16:creationId xmlns:a16="http://schemas.microsoft.com/office/drawing/2014/main" id="{1AAEF7F3-F785-4AD1-BF49-7363619930BF}"/>
            </a:ext>
          </a:extLst>
        </cdr:cNvPr>
        <cdr:cNvCxnSpPr/>
      </cdr:nvCxnSpPr>
      <cdr:spPr>
        <a:xfrm xmlns:a="http://schemas.openxmlformats.org/drawingml/2006/main" flipH="1" flipV="1">
          <a:off x="981705" y="150020"/>
          <a:ext cx="717583" cy="1411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D7BDDD-3A4C-4F1D-A147-D170D97F392E}" type="datetimeFigureOut">
              <a:rPr kumimoji="1" lang="ja-JP" altLang="en-US" smtClean="0"/>
              <a:t>2025/8/19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4ABEC3-7452-49F6-8CA2-48FA329EB0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3678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ABEC3-7452-49F6-8CA2-48FA329EB05D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5867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ABEC3-7452-49F6-8CA2-48FA329EB05D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062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ABEC3-7452-49F6-8CA2-48FA329EB05D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8008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6C10711-101E-433F-BE92-AB81D3C5B2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BD093F2-F9E3-4B1C-9B7D-7A00459DDC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D4C3BC5-8DDA-432A-8637-E95115541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ECD9F-1D1B-4166-BECC-FE755FEC6446}" type="datetimeFigureOut">
              <a:rPr kumimoji="1" lang="ja-JP" altLang="en-US" smtClean="0"/>
              <a:t>2025/8/19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5A859F7-453F-4120-A416-4CE6BCACC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585FDD2-D73E-4832-82B0-78BB8D7C9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182DE-C4EA-4276-AE65-73361BB37C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5661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6B07064-08B9-4660-BBC8-E9BCEB48F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A80FB3D-9BDC-4BA3-A294-89A71F1859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BE73788-4355-42E5-8A42-0F47E9B5F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ECD9F-1D1B-4166-BECC-FE755FEC6446}" type="datetimeFigureOut">
              <a:rPr kumimoji="1" lang="ja-JP" altLang="en-US" smtClean="0"/>
              <a:t>2025/8/19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CA957A3-3019-431C-A893-8CB53B46E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F05BC9D-FE74-46C8-A4BC-26D8B5C86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182DE-C4EA-4276-AE65-73361BB37C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9595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9F608B91-7435-4442-89D7-44A8219947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150AB1C-DB89-4817-A4AB-E1141A5B9E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FEFDDB3-4C6E-4C23-80F1-6BBA39896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ECD9F-1D1B-4166-BECC-FE755FEC6446}" type="datetimeFigureOut">
              <a:rPr kumimoji="1" lang="ja-JP" altLang="en-US" smtClean="0"/>
              <a:t>2025/8/19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2322E1D-90FF-4085-84A8-EBB6531F6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256854C-C904-4844-99DE-B63A97C4D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182DE-C4EA-4276-AE65-73361BB37C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6132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7EB5637-BDCD-4478-B3F4-AA104EA0A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E103D1A-D372-4F0B-9A32-B78F8B4763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9DEDC30-3600-48A1-90F3-464AABD83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ECD9F-1D1B-4166-BECC-FE755FEC6446}" type="datetimeFigureOut">
              <a:rPr kumimoji="1" lang="ja-JP" altLang="en-US" smtClean="0"/>
              <a:t>2025/8/19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6BDBE73-A071-476E-A880-91A78CA03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3D2FD83-7A6C-4248-A576-6548926BA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182DE-C4EA-4276-AE65-73361BB37C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9665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E34FBD-369A-4141-9A9E-95DEC94D7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AE607A8-7378-4274-AD3C-44E9097632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6A4F589-2598-42EC-9938-3EB4348AA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ECD9F-1D1B-4166-BECC-FE755FEC6446}" type="datetimeFigureOut">
              <a:rPr kumimoji="1" lang="ja-JP" altLang="en-US" smtClean="0"/>
              <a:t>2025/8/19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68468E5-271E-4FDB-8BC4-E36BEF89A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B0348AA-FE61-4EC0-8FE3-D4A4ECD16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182DE-C4EA-4276-AE65-73361BB37C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729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0AC0F56-AD7D-49E5-93A3-05FE27FD2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D9B228D-6D24-4B1E-BB5E-44576BB266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C7E3FD1-A265-45AC-BA28-59737FD611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76D99E2-6073-4066-B52C-FB5857571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ECD9F-1D1B-4166-BECC-FE755FEC6446}" type="datetimeFigureOut">
              <a:rPr kumimoji="1" lang="ja-JP" altLang="en-US" smtClean="0"/>
              <a:t>2025/8/19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E4D938B-3C44-4BBF-8524-EBD4B3AC2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3831ADB-08A0-4F4E-85CE-79B00B59E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182DE-C4EA-4276-AE65-73361BB37C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663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E6D91D6-639E-4EBA-A733-191445E4F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049C28B-6F29-43A2-B531-8815E30CFA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1FDB6DB-684E-4A3F-9A8E-CB99EA5A68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7A49490-55DC-4423-B978-049BBBC5F4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D200BEC-69FF-4C9C-ACF8-C07D0AE7EF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B6933A9C-3BCB-4410-BFCA-BE82CD446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ECD9F-1D1B-4166-BECC-FE755FEC6446}" type="datetimeFigureOut">
              <a:rPr kumimoji="1" lang="ja-JP" altLang="en-US" smtClean="0"/>
              <a:t>2025/8/19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157F3484-30EE-4AD1-BF65-D08BFC465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74090DA-2691-4C6D-ABEC-F45D4ED16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182DE-C4EA-4276-AE65-73361BB37C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5610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E6EE100-285B-4E27-89B6-1FDAD13A5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978EE5C-0DEC-4004-8184-F6FB506E4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ECD9F-1D1B-4166-BECC-FE755FEC6446}" type="datetimeFigureOut">
              <a:rPr kumimoji="1" lang="ja-JP" altLang="en-US" smtClean="0"/>
              <a:t>2025/8/19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358AD7A-D127-48CA-B9AC-6306C8E4F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AC377A9-8EB7-45AB-A885-58F0653DF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182DE-C4EA-4276-AE65-73361BB37C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2904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E007F3D6-C628-44A6-B620-21983A24F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ECD9F-1D1B-4166-BECC-FE755FEC6446}" type="datetimeFigureOut">
              <a:rPr kumimoji="1" lang="ja-JP" altLang="en-US" smtClean="0"/>
              <a:t>2025/8/19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1937A96-7FDD-43D8-AABC-0F8BE9D90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F1EDE17-36FC-479C-A342-4714C416F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182DE-C4EA-4276-AE65-73361BB37C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5211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D7A43B9-81DA-4777-8884-7D13CB615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CED3A8F-2925-4F48-8735-F1A2D6658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681F038-2D33-4BE3-ABD2-7A21C79989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C95FFA9-1F50-440E-92A4-4C83245BE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ECD9F-1D1B-4166-BECC-FE755FEC6446}" type="datetimeFigureOut">
              <a:rPr kumimoji="1" lang="ja-JP" altLang="en-US" smtClean="0"/>
              <a:t>2025/8/19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B3789B0-C350-41BD-80F8-9E2A82599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2560793-0F45-4B25-AC54-DC9FA2209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182DE-C4EA-4276-AE65-73361BB37C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2952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7EAE2A-C323-4C96-9DA1-805FCE807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74949BA-A282-4F43-A744-B1F44DDD2E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1286BCA-0A15-4AC8-BCB2-453ECD67F7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60AC18A-BA1A-483B-A6D3-389807ECF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ECD9F-1D1B-4166-BECC-FE755FEC6446}" type="datetimeFigureOut">
              <a:rPr kumimoji="1" lang="ja-JP" altLang="en-US" smtClean="0"/>
              <a:t>2025/8/19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6AED6FA-F03F-4434-8617-374391C8D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B70F25D-6202-4A3B-A320-C729F92A6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182DE-C4EA-4276-AE65-73361BB37C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6324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E92FCE1-D0C0-43F9-97FA-4BBA58392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34AF4AE-0EAD-4177-87AD-836801D37C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6EED9D0-8C20-411B-A213-9FA1367890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ECD9F-1D1B-4166-BECC-FE755FEC6446}" type="datetimeFigureOut">
              <a:rPr kumimoji="1" lang="ja-JP" altLang="en-US" smtClean="0"/>
              <a:t>2025/8/19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0107DA8-A083-4943-B002-4DB3F09FDD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C5484CF-133E-4E23-BA8C-145DFE4FC6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182DE-C4EA-4276-AE65-73361BB37C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9783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chart" Target="../charts/chart3.xml"/><Relationship Id="rId3" Type="http://schemas.openxmlformats.org/officeDocument/2006/relationships/chart" Target="../charts/chart1.xml"/><Relationship Id="rId7" Type="http://schemas.openxmlformats.org/officeDocument/2006/relationships/image" Target="../media/image4.png"/><Relationship Id="rId12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09C9A31-9612-4966-BD68-0FE406105945}"/>
              </a:ext>
            </a:extLst>
          </p:cNvPr>
          <p:cNvSpPr/>
          <p:nvPr/>
        </p:nvSpPr>
        <p:spPr>
          <a:xfrm>
            <a:off x="2828925" y="1804987"/>
            <a:ext cx="6534150" cy="324802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b="1" dirty="0"/>
              <a:t>地域計画の集計結果と分析</a:t>
            </a:r>
            <a:endParaRPr kumimoji="1" lang="en-US" altLang="ja-JP" sz="3600" b="1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CA8840A-F8DC-4EB1-A729-E0C49D363334}"/>
              </a:ext>
            </a:extLst>
          </p:cNvPr>
          <p:cNvSpPr txBox="1"/>
          <p:nvPr/>
        </p:nvSpPr>
        <p:spPr>
          <a:xfrm>
            <a:off x="142875" y="183892"/>
            <a:ext cx="70104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dirty="0"/>
              <a:t>令和７年度おおさか農政アクションプラン評価・点検部会　情報提供資料</a:t>
            </a:r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33EC87E-907C-4ECC-8C55-1C5CA8FDE391}"/>
              </a:ext>
            </a:extLst>
          </p:cNvPr>
          <p:cNvSpPr txBox="1"/>
          <p:nvPr/>
        </p:nvSpPr>
        <p:spPr>
          <a:xfrm>
            <a:off x="2828925" y="5462885"/>
            <a:ext cx="65341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dirty="0"/>
              <a:t>令和７年７月</a:t>
            </a:r>
            <a:r>
              <a:rPr kumimoji="1" lang="en-US" altLang="ja-JP" dirty="0"/>
              <a:t>15</a:t>
            </a:r>
            <a:r>
              <a:rPr kumimoji="1" lang="ja-JP" altLang="en-US" dirty="0"/>
              <a:t>日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大阪府農政室推進課</a:t>
            </a:r>
          </a:p>
        </p:txBody>
      </p:sp>
    </p:spTree>
    <p:extLst>
      <p:ext uri="{BB962C8B-B14F-4D97-AF65-F5344CB8AC3E}">
        <p14:creationId xmlns:p14="http://schemas.microsoft.com/office/powerpoint/2010/main" val="1375526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タイトル 1">
            <a:extLst>
              <a:ext uri="{FF2B5EF4-FFF2-40B4-BE49-F238E27FC236}">
                <a16:creationId xmlns:a16="http://schemas.microsoft.com/office/drawing/2014/main" id="{954F775E-44AE-4D42-8F82-0D8A4A4014E6}"/>
              </a:ext>
            </a:extLst>
          </p:cNvPr>
          <p:cNvSpPr txBox="1">
            <a:spLocks/>
          </p:cNvSpPr>
          <p:nvPr/>
        </p:nvSpPr>
        <p:spPr>
          <a:xfrm>
            <a:off x="3063498" y="2556537"/>
            <a:ext cx="3205709" cy="5464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400" b="1" dirty="0"/>
              <a:t>　規模縮小意向面積（事務所割合）</a:t>
            </a:r>
          </a:p>
        </p:txBody>
      </p:sp>
      <p:graphicFrame>
        <p:nvGraphicFramePr>
          <p:cNvPr id="54" name="グラフ 53">
            <a:extLst>
              <a:ext uri="{FF2B5EF4-FFF2-40B4-BE49-F238E27FC236}">
                <a16:creationId xmlns:a16="http://schemas.microsoft.com/office/drawing/2014/main" id="{D39D0C58-D65A-4EE8-A5AC-DFECD2F329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7418277"/>
              </p:ext>
            </p:extLst>
          </p:nvPr>
        </p:nvGraphicFramePr>
        <p:xfrm>
          <a:off x="236315" y="2895808"/>
          <a:ext cx="2598689" cy="1762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44FA4F36-9337-4F4A-97A9-5C2753DC2EBD}"/>
              </a:ext>
            </a:extLst>
          </p:cNvPr>
          <p:cNvSpPr/>
          <p:nvPr/>
        </p:nvSpPr>
        <p:spPr>
          <a:xfrm>
            <a:off x="0" y="97735"/>
            <a:ext cx="12192000" cy="45816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地域計画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集計・分析</a:t>
            </a:r>
            <a:r>
              <a: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結果（概要版）</a:t>
            </a:r>
          </a:p>
        </p:txBody>
      </p:sp>
      <p:graphicFrame>
        <p:nvGraphicFramePr>
          <p:cNvPr id="20" name="表 3">
            <a:extLst>
              <a:ext uri="{FF2B5EF4-FFF2-40B4-BE49-F238E27FC236}">
                <a16:creationId xmlns:a16="http://schemas.microsoft.com/office/drawing/2014/main" id="{3F87D226-F9B1-4CD5-A57C-A1077D8B64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1060488"/>
              </p:ext>
            </p:extLst>
          </p:nvPr>
        </p:nvGraphicFramePr>
        <p:xfrm>
          <a:off x="98151" y="644700"/>
          <a:ext cx="4296697" cy="2004800"/>
        </p:xfrm>
        <a:graphic>
          <a:graphicData uri="http://schemas.openxmlformats.org/drawingml/2006/table">
            <a:tbl>
              <a:tblPr firstRow="1" bandRow="1"/>
              <a:tblGrid>
                <a:gridCol w="2192594">
                  <a:extLst>
                    <a:ext uri="{9D8B030D-6E8A-4147-A177-3AD203B41FA5}">
                      <a16:colId xmlns:a16="http://schemas.microsoft.com/office/drawing/2014/main" val="3526697088"/>
                    </a:ext>
                  </a:extLst>
                </a:gridCol>
                <a:gridCol w="2104103">
                  <a:extLst>
                    <a:ext uri="{9D8B030D-6E8A-4147-A177-3AD203B41FA5}">
                      <a16:colId xmlns:a16="http://schemas.microsoft.com/office/drawing/2014/main" val="1848758374"/>
                    </a:ext>
                  </a:extLst>
                </a:gridCol>
              </a:tblGrid>
              <a:tr h="347461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地域計画策定状況</a:t>
                      </a:r>
                      <a:r>
                        <a:rPr kumimoji="1" lang="ja-JP" altLang="en-US" sz="105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（令和７年５月末時点）</a:t>
                      </a:r>
                      <a:endParaRPr kumimoji="1" lang="ja-JP" alt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400" dirty="0"/>
                        <a:t>策定状況</a:t>
                      </a:r>
                      <a:endParaRPr kumimoji="1" lang="ja-JP" altLang="en-US" sz="14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02133"/>
                  </a:ext>
                </a:extLst>
              </a:tr>
              <a:tr h="361339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kumimoji="1" lang="ja-JP" altLang="en-US" sz="1200" dirty="0"/>
                        <a:t>市町村数</a:t>
                      </a:r>
                      <a:endParaRPr kumimoji="1" lang="ja-JP" altLang="en-US" sz="12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200" dirty="0"/>
                        <a:t>35 </a:t>
                      </a:r>
                      <a:r>
                        <a:rPr kumimoji="1" lang="ja-JP" altLang="en-US" sz="1200" dirty="0"/>
                        <a:t>市町村</a:t>
                      </a:r>
                      <a:endParaRPr kumimoji="1" lang="ja-JP" altLang="en-US" sz="12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4249324"/>
                  </a:ext>
                </a:extLst>
              </a:tr>
              <a:tr h="32400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kumimoji="1" lang="ja-JP" altLang="en-US" sz="1200" dirty="0"/>
                        <a:t>地区数</a:t>
                      </a:r>
                      <a:endParaRPr kumimoji="1" lang="ja-JP" altLang="en-US" sz="12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200" dirty="0"/>
                        <a:t>331 </a:t>
                      </a:r>
                      <a:r>
                        <a:rPr lang="ja-JP" altLang="en-US" sz="1200" dirty="0"/>
                        <a:t>/ </a:t>
                      </a:r>
                      <a:r>
                        <a:rPr lang="en-US" altLang="ja-JP" sz="1200" dirty="0"/>
                        <a:t>346 </a:t>
                      </a:r>
                      <a:r>
                        <a:rPr lang="ja-JP" altLang="en-US" sz="1200" dirty="0"/>
                        <a:t>地区（</a:t>
                      </a:r>
                      <a:r>
                        <a:rPr lang="en-US" altLang="ja-JP" sz="1200" dirty="0"/>
                        <a:t>96%</a:t>
                      </a:r>
                      <a:r>
                        <a:rPr lang="ja-JP" altLang="en-US" sz="1200" dirty="0"/>
                        <a:t>）</a:t>
                      </a:r>
                      <a:endParaRPr kumimoji="1" lang="ja-JP" altLang="en-US" sz="12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0109188"/>
                  </a:ext>
                </a:extLst>
              </a:tr>
              <a:tr h="32400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kumimoji="1" lang="ja-JP" altLang="en-US" sz="1200" dirty="0"/>
                        <a:t>集落数</a:t>
                      </a:r>
                      <a:endParaRPr kumimoji="1" lang="ja-JP" altLang="en-US" sz="12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ja-JP" altLang="en-US" sz="1200" dirty="0"/>
                        <a:t>650 / 689 集落</a:t>
                      </a:r>
                      <a:endParaRPr kumimoji="1" lang="ja-JP" altLang="en-US" sz="12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7870826"/>
                  </a:ext>
                </a:extLst>
              </a:tr>
              <a:tr h="32400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kumimoji="1" lang="ja-JP" altLang="en-US" sz="1200" dirty="0"/>
                        <a:t>計画区域内の農用地等面積</a:t>
                      </a:r>
                      <a:endParaRPr kumimoji="1" lang="ja-JP" altLang="en-US" sz="12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200" dirty="0"/>
                        <a:t>9,480 ha</a:t>
                      </a:r>
                      <a:endParaRPr kumimoji="1" lang="ja-JP" altLang="en-US" sz="12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0845559"/>
                  </a:ext>
                </a:extLst>
              </a:tr>
              <a:tr h="32400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kumimoji="1" lang="ja-JP" altLang="en-US" sz="1200" dirty="0"/>
                        <a:t>国版担い手数</a:t>
                      </a:r>
                      <a:endParaRPr kumimoji="1" lang="ja-JP" altLang="en-US" sz="12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200" dirty="0"/>
                        <a:t>延べ </a:t>
                      </a:r>
                      <a:r>
                        <a:rPr kumimoji="1" lang="en-US" altLang="ja-JP" sz="1200" dirty="0"/>
                        <a:t>1,116 </a:t>
                      </a:r>
                      <a:r>
                        <a:rPr kumimoji="1" lang="ja-JP" altLang="en-US" sz="1200" dirty="0"/>
                        <a:t>人</a:t>
                      </a:r>
                      <a:endParaRPr kumimoji="1" lang="ja-JP" altLang="en-US" sz="12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2055030"/>
                  </a:ext>
                </a:extLst>
              </a:tr>
            </a:tbl>
          </a:graphicData>
        </a:graphic>
      </p:graphicFrame>
      <p:pic>
        <p:nvPicPr>
          <p:cNvPr id="26" name="図 25">
            <a:extLst>
              <a:ext uri="{FF2B5EF4-FFF2-40B4-BE49-F238E27FC236}">
                <a16:creationId xmlns:a16="http://schemas.microsoft.com/office/drawing/2014/main" id="{8ADB783C-18B8-46FD-BD50-5CDD5660048D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t="12199"/>
          <a:stretch/>
        </p:blipFill>
        <p:spPr>
          <a:xfrm>
            <a:off x="72994" y="5080103"/>
            <a:ext cx="3215349" cy="1673125"/>
          </a:xfrm>
          <a:prstGeom prst="rect">
            <a:avLst/>
          </a:prstGeom>
          <a:ln>
            <a:noFill/>
          </a:ln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7F67326A-FC6E-499B-ABE7-2C4EA99F8DF2}"/>
              </a:ext>
            </a:extLst>
          </p:cNvPr>
          <p:cNvPicPr>
            <a:picLocks/>
          </p:cNvPicPr>
          <p:nvPr/>
        </p:nvPicPr>
        <p:blipFill rotWithShape="1">
          <a:blip r:embed="rId5"/>
          <a:srcRect t="10570"/>
          <a:stretch/>
        </p:blipFill>
        <p:spPr>
          <a:xfrm>
            <a:off x="3306402" y="5042236"/>
            <a:ext cx="3876444" cy="1758617"/>
          </a:xfrm>
          <a:prstGeom prst="rect">
            <a:avLst/>
          </a:prstGeom>
          <a:ln>
            <a:noFill/>
          </a:ln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2CFDC69F-F5CA-4588-A8F0-D40D0DE19B0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1497" r="4586"/>
          <a:stretch/>
        </p:blipFill>
        <p:spPr>
          <a:xfrm>
            <a:off x="7285549" y="5065958"/>
            <a:ext cx="2448914" cy="1734895"/>
          </a:xfrm>
          <a:prstGeom prst="rect">
            <a:avLst/>
          </a:prstGeom>
          <a:ln>
            <a:noFill/>
          </a:ln>
        </p:spPr>
      </p:pic>
      <p:sp>
        <p:nvSpPr>
          <p:cNvPr id="22" name="タイトル 1">
            <a:extLst>
              <a:ext uri="{FF2B5EF4-FFF2-40B4-BE49-F238E27FC236}">
                <a16:creationId xmlns:a16="http://schemas.microsoft.com/office/drawing/2014/main" id="{02D14DD3-0A7A-43F4-B1B2-F8161BC8C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3184" y="606409"/>
            <a:ext cx="1395942" cy="357390"/>
          </a:xfrm>
        </p:spPr>
        <p:txBody>
          <a:bodyPr>
            <a:normAutofit/>
          </a:bodyPr>
          <a:lstStyle/>
          <a:p>
            <a:r>
              <a:rPr kumimoji="1" lang="ja-JP" altLang="en-US" sz="1400" b="1" dirty="0"/>
              <a:t>　</a:t>
            </a:r>
            <a:r>
              <a:rPr lang="ja-JP" altLang="en-US" sz="1400" b="1" dirty="0"/>
              <a:t>農用地等面積</a:t>
            </a:r>
            <a:endParaRPr kumimoji="1" lang="ja-JP" altLang="en-US" sz="1400" b="1" dirty="0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C6392412-0B9D-4D47-BBD6-D618AABB7E3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040" t="12956"/>
          <a:stretch/>
        </p:blipFill>
        <p:spPr>
          <a:xfrm>
            <a:off x="4394848" y="879048"/>
            <a:ext cx="2568117" cy="1813657"/>
          </a:xfrm>
          <a:prstGeom prst="rect">
            <a:avLst/>
          </a:prstGeom>
        </p:spPr>
      </p:pic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6614912F-1C10-4372-8816-C79C12AB0B11}"/>
              </a:ext>
            </a:extLst>
          </p:cNvPr>
          <p:cNvSpPr/>
          <p:nvPr/>
        </p:nvSpPr>
        <p:spPr>
          <a:xfrm>
            <a:off x="9136633" y="2676186"/>
            <a:ext cx="2953092" cy="2004800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DD8F4221-6640-484D-916C-AE1B1A4C4AF6}"/>
              </a:ext>
            </a:extLst>
          </p:cNvPr>
          <p:cNvSpPr/>
          <p:nvPr/>
        </p:nvSpPr>
        <p:spPr>
          <a:xfrm>
            <a:off x="6997987" y="644389"/>
            <a:ext cx="2533095" cy="2004800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9015E067-3121-41AA-B426-76600CA698BC}"/>
              </a:ext>
            </a:extLst>
          </p:cNvPr>
          <p:cNvSpPr/>
          <p:nvPr/>
        </p:nvSpPr>
        <p:spPr>
          <a:xfrm>
            <a:off x="9556630" y="644234"/>
            <a:ext cx="2533095" cy="2004800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タイトル 1">
            <a:extLst>
              <a:ext uri="{FF2B5EF4-FFF2-40B4-BE49-F238E27FC236}">
                <a16:creationId xmlns:a16="http://schemas.microsoft.com/office/drawing/2014/main" id="{2E0AF157-C116-4391-A971-B458C96399A6}"/>
              </a:ext>
            </a:extLst>
          </p:cNvPr>
          <p:cNvSpPr txBox="1">
            <a:spLocks/>
          </p:cNvSpPr>
          <p:nvPr/>
        </p:nvSpPr>
        <p:spPr>
          <a:xfrm>
            <a:off x="7596849" y="618834"/>
            <a:ext cx="1395942" cy="3573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400" b="1" dirty="0"/>
              <a:t>農業を担う者数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0CBDFB4-76BE-4E37-90D4-4FE2A83E765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0241" t="13220" r="11535" b="1647"/>
          <a:stretch/>
        </p:blipFill>
        <p:spPr>
          <a:xfrm>
            <a:off x="7384199" y="868549"/>
            <a:ext cx="2011181" cy="1740408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9C519D06-73AB-4D9C-BF85-82A2F0C2DEF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76642" y="1072101"/>
            <a:ext cx="1040413" cy="292617"/>
          </a:xfrm>
          <a:prstGeom prst="rect">
            <a:avLst/>
          </a:prstGeom>
        </p:spPr>
      </p:pic>
      <p:sp>
        <p:nvSpPr>
          <p:cNvPr id="33" name="タイトル 1">
            <a:extLst>
              <a:ext uri="{FF2B5EF4-FFF2-40B4-BE49-F238E27FC236}">
                <a16:creationId xmlns:a16="http://schemas.microsoft.com/office/drawing/2014/main" id="{E03903DF-BC5C-4AB4-B5A7-D95158A20060}"/>
              </a:ext>
            </a:extLst>
          </p:cNvPr>
          <p:cNvSpPr txBox="1">
            <a:spLocks/>
          </p:cNvSpPr>
          <p:nvPr/>
        </p:nvSpPr>
        <p:spPr>
          <a:xfrm>
            <a:off x="10090243" y="618834"/>
            <a:ext cx="1395942" cy="3573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400" b="1" dirty="0"/>
              <a:t>担い手属性割合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923E2DE1-7E26-425F-AE1A-6B1E38E1547B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2346" r="8326"/>
          <a:stretch/>
        </p:blipFill>
        <p:spPr>
          <a:xfrm>
            <a:off x="9501657" y="908627"/>
            <a:ext cx="2620741" cy="1740407"/>
          </a:xfrm>
          <a:prstGeom prst="rect">
            <a:avLst/>
          </a:prstGeom>
        </p:spPr>
      </p:pic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72EEB1A0-A000-43CB-8AAB-CC0D12D44F99}"/>
              </a:ext>
            </a:extLst>
          </p:cNvPr>
          <p:cNvSpPr/>
          <p:nvPr/>
        </p:nvSpPr>
        <p:spPr>
          <a:xfrm>
            <a:off x="96651" y="2676186"/>
            <a:ext cx="2953092" cy="2004800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4B1EA1B0-8AB1-40E0-9819-104E9DDA90F4}"/>
              </a:ext>
            </a:extLst>
          </p:cNvPr>
          <p:cNvSpPr/>
          <p:nvPr/>
        </p:nvSpPr>
        <p:spPr>
          <a:xfrm>
            <a:off x="3099857" y="2676186"/>
            <a:ext cx="2953092" cy="2004800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05C358CC-4D33-4C22-8D6A-6E3D201EA3D5}"/>
              </a:ext>
            </a:extLst>
          </p:cNvPr>
          <p:cNvSpPr/>
          <p:nvPr/>
        </p:nvSpPr>
        <p:spPr>
          <a:xfrm>
            <a:off x="6122113" y="2676186"/>
            <a:ext cx="2953092" cy="2004800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B373F74F-1C11-470C-BB08-DDBA1CBCF4CC}"/>
              </a:ext>
            </a:extLst>
          </p:cNvPr>
          <p:cNvSpPr/>
          <p:nvPr/>
        </p:nvSpPr>
        <p:spPr>
          <a:xfrm>
            <a:off x="4425564" y="644234"/>
            <a:ext cx="2533095" cy="2004800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タイトル 1">
            <a:extLst>
              <a:ext uri="{FF2B5EF4-FFF2-40B4-BE49-F238E27FC236}">
                <a16:creationId xmlns:a16="http://schemas.microsoft.com/office/drawing/2014/main" id="{2D573D75-2C7E-4AA1-BCD4-251C69B96B64}"/>
              </a:ext>
            </a:extLst>
          </p:cNvPr>
          <p:cNvSpPr txBox="1">
            <a:spLocks/>
          </p:cNvSpPr>
          <p:nvPr/>
        </p:nvSpPr>
        <p:spPr>
          <a:xfrm>
            <a:off x="579792" y="2588852"/>
            <a:ext cx="1845150" cy="4449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400" b="1" dirty="0"/>
              <a:t>　規模縮小意向面積</a:t>
            </a:r>
          </a:p>
        </p:txBody>
      </p:sp>
      <p:sp>
        <p:nvSpPr>
          <p:cNvPr id="43" name="タイトル 1">
            <a:extLst>
              <a:ext uri="{FF2B5EF4-FFF2-40B4-BE49-F238E27FC236}">
                <a16:creationId xmlns:a16="http://schemas.microsoft.com/office/drawing/2014/main" id="{909030D5-6456-47D8-8505-76DD9890E8C5}"/>
              </a:ext>
            </a:extLst>
          </p:cNvPr>
          <p:cNvSpPr txBox="1">
            <a:spLocks/>
          </p:cNvSpPr>
          <p:nvPr/>
        </p:nvSpPr>
        <p:spPr>
          <a:xfrm>
            <a:off x="6690501" y="2648045"/>
            <a:ext cx="1963409" cy="3737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400" b="1" dirty="0"/>
              <a:t>担い手引受意向面積</a:t>
            </a:r>
          </a:p>
        </p:txBody>
      </p:sp>
      <p:sp>
        <p:nvSpPr>
          <p:cNvPr id="44" name="タイトル 1">
            <a:extLst>
              <a:ext uri="{FF2B5EF4-FFF2-40B4-BE49-F238E27FC236}">
                <a16:creationId xmlns:a16="http://schemas.microsoft.com/office/drawing/2014/main" id="{90D20FB4-BB6C-40A0-9515-19F41AE1499E}"/>
              </a:ext>
            </a:extLst>
          </p:cNvPr>
          <p:cNvSpPr txBox="1">
            <a:spLocks/>
          </p:cNvSpPr>
          <p:nvPr/>
        </p:nvSpPr>
        <p:spPr>
          <a:xfrm>
            <a:off x="9183616" y="2631300"/>
            <a:ext cx="2860817" cy="3573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400" b="1" dirty="0"/>
              <a:t>　農業を担う者経営面積（事務所割合）</a:t>
            </a:r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BE1F4691-EC08-46F7-BCB8-8630541039B5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6287" r="10744"/>
          <a:stretch/>
        </p:blipFill>
        <p:spPr>
          <a:xfrm>
            <a:off x="9551357" y="2805223"/>
            <a:ext cx="2561014" cy="1843723"/>
          </a:xfrm>
          <a:prstGeom prst="rect">
            <a:avLst/>
          </a:prstGeom>
        </p:spPr>
      </p:pic>
      <p:sp>
        <p:nvSpPr>
          <p:cNvPr id="47" name="タイトル 1">
            <a:extLst>
              <a:ext uri="{FF2B5EF4-FFF2-40B4-BE49-F238E27FC236}">
                <a16:creationId xmlns:a16="http://schemas.microsoft.com/office/drawing/2014/main" id="{66665C60-B15F-47C7-AF75-9FE3B2456AAC}"/>
              </a:ext>
            </a:extLst>
          </p:cNvPr>
          <p:cNvSpPr txBox="1">
            <a:spLocks/>
          </p:cNvSpPr>
          <p:nvPr/>
        </p:nvSpPr>
        <p:spPr>
          <a:xfrm>
            <a:off x="334508" y="4704666"/>
            <a:ext cx="2681867" cy="4449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400" b="1" dirty="0"/>
              <a:t>　担い手属性割合（事務所別）</a:t>
            </a: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CA45B81E-9704-4C20-AB3A-082C9108F374}"/>
              </a:ext>
            </a:extLst>
          </p:cNvPr>
          <p:cNvSpPr/>
          <p:nvPr/>
        </p:nvSpPr>
        <p:spPr>
          <a:xfrm>
            <a:off x="96651" y="4720914"/>
            <a:ext cx="3115033" cy="2096683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E5D5E82B-E185-42A1-8458-495AA4C1E293}"/>
              </a:ext>
            </a:extLst>
          </p:cNvPr>
          <p:cNvSpPr/>
          <p:nvPr/>
        </p:nvSpPr>
        <p:spPr>
          <a:xfrm>
            <a:off x="3258845" y="4717902"/>
            <a:ext cx="3924001" cy="2096683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タイトル 1">
            <a:extLst>
              <a:ext uri="{FF2B5EF4-FFF2-40B4-BE49-F238E27FC236}">
                <a16:creationId xmlns:a16="http://schemas.microsoft.com/office/drawing/2014/main" id="{26966ABC-D4C5-443A-A672-E5BB2391D969}"/>
              </a:ext>
            </a:extLst>
          </p:cNvPr>
          <p:cNvSpPr txBox="1">
            <a:spLocks/>
          </p:cNvSpPr>
          <p:nvPr/>
        </p:nvSpPr>
        <p:spPr>
          <a:xfrm>
            <a:off x="4038360" y="4786462"/>
            <a:ext cx="2681867" cy="2234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400" b="1" dirty="0"/>
              <a:t>　担い手一人当たりの経営面積</a:t>
            </a:r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FD4586A0-DDFD-4DA1-8D4E-345021CBC035}"/>
              </a:ext>
            </a:extLst>
          </p:cNvPr>
          <p:cNvSpPr/>
          <p:nvPr/>
        </p:nvSpPr>
        <p:spPr>
          <a:xfrm>
            <a:off x="7208271" y="4717902"/>
            <a:ext cx="2714112" cy="2096683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タイトル 1">
            <a:extLst>
              <a:ext uri="{FF2B5EF4-FFF2-40B4-BE49-F238E27FC236}">
                <a16:creationId xmlns:a16="http://schemas.microsoft.com/office/drawing/2014/main" id="{B44AD416-0EAB-4011-BC4A-B12508B1A85D}"/>
              </a:ext>
            </a:extLst>
          </p:cNvPr>
          <p:cNvSpPr txBox="1">
            <a:spLocks/>
          </p:cNvSpPr>
          <p:nvPr/>
        </p:nvSpPr>
        <p:spPr>
          <a:xfrm>
            <a:off x="7396191" y="4757036"/>
            <a:ext cx="1842199" cy="2234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400" b="1" dirty="0"/>
              <a:t>　現在の集積率（平均）</a:t>
            </a:r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B59A6219-6370-436B-A865-CF36D0338352}"/>
              </a:ext>
            </a:extLst>
          </p:cNvPr>
          <p:cNvSpPr/>
          <p:nvPr/>
        </p:nvSpPr>
        <p:spPr>
          <a:xfrm>
            <a:off x="9949763" y="4714076"/>
            <a:ext cx="2139962" cy="2096683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タイトル 1">
            <a:extLst>
              <a:ext uri="{FF2B5EF4-FFF2-40B4-BE49-F238E27FC236}">
                <a16:creationId xmlns:a16="http://schemas.microsoft.com/office/drawing/2014/main" id="{F92A6029-3AE6-42A7-A2AF-5F50FA5AD343}"/>
              </a:ext>
            </a:extLst>
          </p:cNvPr>
          <p:cNvSpPr txBox="1">
            <a:spLocks/>
          </p:cNvSpPr>
          <p:nvPr/>
        </p:nvSpPr>
        <p:spPr>
          <a:xfrm>
            <a:off x="9909991" y="4732534"/>
            <a:ext cx="2547475" cy="2405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200" b="1" dirty="0"/>
              <a:t>参考：地域計画アンケート</a:t>
            </a:r>
          </a:p>
        </p:txBody>
      </p:sp>
      <p:graphicFrame>
        <p:nvGraphicFramePr>
          <p:cNvPr id="45" name="表 44">
            <a:extLst>
              <a:ext uri="{FF2B5EF4-FFF2-40B4-BE49-F238E27FC236}">
                <a16:creationId xmlns:a16="http://schemas.microsoft.com/office/drawing/2014/main" id="{9D95A129-D6D5-492A-9007-28C9A20FE2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8697720"/>
              </p:ext>
            </p:extLst>
          </p:nvPr>
        </p:nvGraphicFramePr>
        <p:xfrm>
          <a:off x="10035538" y="5688600"/>
          <a:ext cx="2011085" cy="754286"/>
        </p:xfrm>
        <a:graphic>
          <a:graphicData uri="http://schemas.openxmlformats.org/drawingml/2006/table">
            <a:tbl>
              <a:tblPr/>
              <a:tblGrid>
                <a:gridCol w="1348742">
                  <a:extLst>
                    <a:ext uri="{9D8B030D-6E8A-4147-A177-3AD203B41FA5}">
                      <a16:colId xmlns:a16="http://schemas.microsoft.com/office/drawing/2014/main" val="824248886"/>
                    </a:ext>
                  </a:extLst>
                </a:gridCol>
                <a:gridCol w="662343">
                  <a:extLst>
                    <a:ext uri="{9D8B030D-6E8A-4147-A177-3AD203B41FA5}">
                      <a16:colId xmlns:a16="http://schemas.microsoft.com/office/drawing/2014/main" val="3136974415"/>
                    </a:ext>
                  </a:extLst>
                </a:gridCol>
              </a:tblGrid>
              <a:tr h="377143">
                <a:tc>
                  <a:txBody>
                    <a:bodyPr/>
                    <a:lstStyle/>
                    <a:p>
                      <a:pPr lvl="0" algn="ctr" fontAlgn="ctr"/>
                      <a:r>
                        <a:rPr lang="ja-JP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回答あり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lvl="0" algn="ctr" fontAlgn="ctr"/>
                      <a:r>
                        <a:rPr lang="ja-JP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（拡大・維持・縮小等）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78.2%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1088240"/>
                  </a:ext>
                </a:extLst>
              </a:tr>
              <a:tr h="377143">
                <a:tc>
                  <a:txBody>
                    <a:bodyPr/>
                    <a:lstStyle/>
                    <a:p>
                      <a:pPr lvl="0" algn="ctr" fontAlgn="ctr"/>
                      <a:r>
                        <a:rPr lang="ja-JP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未回答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lvl="0" algn="ctr" fontAlgn="ctr"/>
                      <a:r>
                        <a:rPr lang="ja-JP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（その他含む）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21.8%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8237279"/>
                  </a:ext>
                </a:extLst>
              </a:tr>
            </a:tbl>
          </a:graphicData>
        </a:graphic>
      </p:graphicFrame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89079C96-B77D-46BE-ACBD-7CA16B2444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4049853"/>
              </p:ext>
            </p:extLst>
          </p:nvPr>
        </p:nvGraphicFramePr>
        <p:xfrm>
          <a:off x="10035538" y="4945646"/>
          <a:ext cx="2007026" cy="320040"/>
        </p:xfrm>
        <a:graphic>
          <a:graphicData uri="http://schemas.openxmlformats.org/drawingml/2006/table">
            <a:tbl>
              <a:tblPr/>
              <a:tblGrid>
                <a:gridCol w="1362456">
                  <a:extLst>
                    <a:ext uri="{9D8B030D-6E8A-4147-A177-3AD203B41FA5}">
                      <a16:colId xmlns:a16="http://schemas.microsoft.com/office/drawing/2014/main" val="1695106389"/>
                    </a:ext>
                  </a:extLst>
                </a:gridCol>
                <a:gridCol w="644570">
                  <a:extLst>
                    <a:ext uri="{9D8B030D-6E8A-4147-A177-3AD203B41FA5}">
                      <a16:colId xmlns:a16="http://schemas.microsoft.com/office/drawing/2014/main" val="1706109565"/>
                    </a:ext>
                  </a:extLst>
                </a:gridCol>
              </a:tblGrid>
              <a:tr h="30301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回収率</a:t>
                      </a:r>
                      <a:endParaRPr lang="en-US" altLang="zh-CN" sz="1100" b="1" i="0" u="none" strike="noStrike" dirty="0">
                        <a:solidFill>
                          <a:srgbClr val="FFFFFF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 fontAlgn="ctr"/>
                      <a:r>
                        <a:rPr lang="zh-CN" alt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（地区平均）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68.7%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2664124"/>
                  </a:ext>
                </a:extLst>
              </a:tr>
            </a:tbl>
          </a:graphicData>
        </a:graphic>
      </p:graphicFrame>
      <p:sp>
        <p:nvSpPr>
          <p:cNvPr id="55" name="タイトル 1">
            <a:extLst>
              <a:ext uri="{FF2B5EF4-FFF2-40B4-BE49-F238E27FC236}">
                <a16:creationId xmlns:a16="http://schemas.microsoft.com/office/drawing/2014/main" id="{6D9E68AA-EBB2-4C33-9E0E-4346FED84763}"/>
              </a:ext>
            </a:extLst>
          </p:cNvPr>
          <p:cNvSpPr txBox="1">
            <a:spLocks/>
          </p:cNvSpPr>
          <p:nvPr/>
        </p:nvSpPr>
        <p:spPr>
          <a:xfrm>
            <a:off x="9932696" y="5296339"/>
            <a:ext cx="2189702" cy="3616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100" dirty="0"/>
              <a:t>回収したアンケートのうち</a:t>
            </a:r>
            <a:endParaRPr lang="en-US" altLang="ja-JP" sz="1100" dirty="0"/>
          </a:p>
          <a:p>
            <a:r>
              <a:rPr lang="ja-JP" altLang="en-US" sz="1100" dirty="0"/>
              <a:t>農地の利用意向に関する回答</a:t>
            </a:r>
          </a:p>
        </p:txBody>
      </p:sp>
      <p:sp>
        <p:nvSpPr>
          <p:cNvPr id="57" name="タイトル 1">
            <a:extLst>
              <a:ext uri="{FF2B5EF4-FFF2-40B4-BE49-F238E27FC236}">
                <a16:creationId xmlns:a16="http://schemas.microsoft.com/office/drawing/2014/main" id="{CF9B9C37-72A4-44A2-8CB5-339DE84488C6}"/>
              </a:ext>
            </a:extLst>
          </p:cNvPr>
          <p:cNvSpPr txBox="1">
            <a:spLocks/>
          </p:cNvSpPr>
          <p:nvPr/>
        </p:nvSpPr>
        <p:spPr>
          <a:xfrm>
            <a:off x="9999661" y="6439245"/>
            <a:ext cx="2090064" cy="3616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2075" indent="-92075"/>
            <a:r>
              <a:rPr lang="en-US" altLang="ja-JP" sz="900" dirty="0"/>
              <a:t>※</a:t>
            </a:r>
            <a:r>
              <a:rPr lang="ja-JP" altLang="en-US" sz="900" dirty="0"/>
              <a:t>地域によってアンケートの取り方が異なる（人数、戸数、面積等）ため参考値</a:t>
            </a: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C1C1A56B-15F6-4E54-AC74-367E48069F83}"/>
              </a:ext>
            </a:extLst>
          </p:cNvPr>
          <p:cNvSpPr txBox="1"/>
          <p:nvPr/>
        </p:nvSpPr>
        <p:spPr>
          <a:xfrm>
            <a:off x="1661480" y="2972298"/>
            <a:ext cx="1096098" cy="276999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lIns="36000" tIns="0" rIns="3600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eiryo UI"/>
                <a:ea typeface="Meiryo UI"/>
                <a:cs typeface="+mn-cs"/>
              </a:rPr>
              <a:t>規模縮小などの意向のある農地面積</a:t>
            </a: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10B2DAD3-4D04-4275-9CDB-99ADF5B06026}"/>
              </a:ext>
            </a:extLst>
          </p:cNvPr>
          <p:cNvSpPr txBox="1"/>
          <p:nvPr/>
        </p:nvSpPr>
        <p:spPr>
          <a:xfrm>
            <a:off x="1062489" y="3979353"/>
            <a:ext cx="946340" cy="138499"/>
          </a:xfrm>
          <a:prstGeom prst="rect">
            <a:avLst/>
          </a:prstGeom>
          <a:noFill/>
        </p:spPr>
        <p:txBody>
          <a:bodyPr wrap="none" lIns="36000" tIns="0" rIns="3600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eiryo UI"/>
                <a:ea typeface="Meiryo UI"/>
                <a:cs typeface="+mn-cs"/>
              </a:rPr>
              <a:t>その他農用地面積</a:t>
            </a:r>
          </a:p>
        </p:txBody>
      </p:sp>
      <p:graphicFrame>
        <p:nvGraphicFramePr>
          <p:cNvPr id="59" name="グラフ 58">
            <a:extLst>
              <a:ext uri="{FF2B5EF4-FFF2-40B4-BE49-F238E27FC236}">
                <a16:creationId xmlns:a16="http://schemas.microsoft.com/office/drawing/2014/main" id="{AB24EC05-ED24-464A-AF55-079CFB05C5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6006002"/>
              </p:ext>
            </p:extLst>
          </p:nvPr>
        </p:nvGraphicFramePr>
        <p:xfrm>
          <a:off x="6690501" y="2946667"/>
          <a:ext cx="2274927" cy="1711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CAA7DCCF-3F08-4692-B77A-E0BC38FCC8E8}"/>
              </a:ext>
            </a:extLst>
          </p:cNvPr>
          <p:cNvSpPr txBox="1"/>
          <p:nvPr/>
        </p:nvSpPr>
        <p:spPr>
          <a:xfrm>
            <a:off x="8442977" y="2990510"/>
            <a:ext cx="625657" cy="87568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lIns="36000" tIns="0" rIns="3600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900" dirty="0">
                <a:latin typeface="Meiryo UI"/>
                <a:ea typeface="Meiryo UI"/>
              </a:rPr>
              <a:t>今後農業を担う者が引き受ける意向のある農地面積</a:t>
            </a:r>
            <a:endParaRPr kumimoji="1" lang="ja-JP" altLang="en-US" sz="9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4F5B14D0-D8A9-4ADF-BAFC-4A5F404C9038}"/>
              </a:ext>
            </a:extLst>
          </p:cNvPr>
          <p:cNvSpPr txBox="1"/>
          <p:nvPr/>
        </p:nvSpPr>
        <p:spPr>
          <a:xfrm>
            <a:off x="7150566" y="3975646"/>
            <a:ext cx="946340" cy="138499"/>
          </a:xfrm>
          <a:prstGeom prst="rect">
            <a:avLst/>
          </a:prstGeom>
          <a:noFill/>
        </p:spPr>
        <p:txBody>
          <a:bodyPr wrap="none" lIns="36000" tIns="0" rIns="3600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eiryo UI"/>
                <a:ea typeface="Meiryo UI"/>
                <a:cs typeface="+mn-cs"/>
              </a:rPr>
              <a:t>その他農用地面積</a:t>
            </a: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99C8299F-93E6-42C1-82D4-E710808A6220}"/>
              </a:ext>
            </a:extLst>
          </p:cNvPr>
          <p:cNvSpPr txBox="1"/>
          <p:nvPr/>
        </p:nvSpPr>
        <p:spPr>
          <a:xfrm>
            <a:off x="3335789" y="2976385"/>
            <a:ext cx="846954" cy="138499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3600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900" dirty="0">
                <a:latin typeface="Meiryo UI"/>
                <a:ea typeface="Meiryo UI"/>
              </a:rPr>
              <a:t>府全体</a:t>
            </a:r>
            <a:r>
              <a:rPr lang="en-US" altLang="ja-JP" sz="900" dirty="0">
                <a:latin typeface="Meiryo UI"/>
                <a:ea typeface="Meiryo UI"/>
              </a:rPr>
              <a:t>1899ha</a:t>
            </a:r>
            <a:endParaRPr kumimoji="1" lang="ja-JP" altLang="en-US" sz="9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graphicFrame>
        <p:nvGraphicFramePr>
          <p:cNvPr id="64" name="グラフ 63">
            <a:extLst>
              <a:ext uri="{FF2B5EF4-FFF2-40B4-BE49-F238E27FC236}">
                <a16:creationId xmlns:a16="http://schemas.microsoft.com/office/drawing/2014/main" id="{E408B20C-41BE-4040-BE49-7F607E332C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9161572"/>
              </p:ext>
            </p:extLst>
          </p:nvPr>
        </p:nvGraphicFramePr>
        <p:xfrm>
          <a:off x="3231857" y="2912143"/>
          <a:ext cx="2832652" cy="1793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  <p:extLst>
      <p:ext uri="{BB962C8B-B14F-4D97-AF65-F5344CB8AC3E}">
        <p14:creationId xmlns:p14="http://schemas.microsoft.com/office/powerpoint/2010/main" val="1117446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DEC33366-6991-4F20-9D98-CFE246A20EE1}"/>
              </a:ext>
            </a:extLst>
          </p:cNvPr>
          <p:cNvSpPr/>
          <p:nvPr/>
        </p:nvSpPr>
        <p:spPr>
          <a:xfrm>
            <a:off x="32938" y="4972373"/>
            <a:ext cx="12080746" cy="18103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DB2F3AD-4DD9-4A24-AD29-8296CE54D5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73" y="376013"/>
            <a:ext cx="4023616" cy="1731545"/>
          </a:xfrm>
          <a:prstGeom prst="rect">
            <a:avLst/>
          </a:prstGeom>
        </p:spPr>
      </p:pic>
      <p:sp>
        <p:nvSpPr>
          <p:cNvPr id="6" name="タイトル 1">
            <a:extLst>
              <a:ext uri="{FF2B5EF4-FFF2-40B4-BE49-F238E27FC236}">
                <a16:creationId xmlns:a16="http://schemas.microsoft.com/office/drawing/2014/main" id="{AE02E66F-D034-4ECE-8BB1-F15FE34F2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190" y="63061"/>
            <a:ext cx="3020646" cy="357390"/>
          </a:xfrm>
        </p:spPr>
        <p:txBody>
          <a:bodyPr>
            <a:normAutofit fontScale="90000"/>
          </a:bodyPr>
          <a:lstStyle/>
          <a:p>
            <a:r>
              <a:rPr kumimoji="1" lang="ja-JP" altLang="en-US" sz="1400" b="1" dirty="0"/>
              <a:t>　地域農業の現状及び課題に関する分類 </a:t>
            </a:r>
          </a:p>
        </p:txBody>
      </p:sp>
      <p:sp>
        <p:nvSpPr>
          <p:cNvPr id="10" name="テキスト ボックス 4">
            <a:extLst>
              <a:ext uri="{FF2B5EF4-FFF2-40B4-BE49-F238E27FC236}">
                <a16:creationId xmlns:a16="http://schemas.microsoft.com/office/drawing/2014/main" id="{8500BD1B-28AE-4D13-BA8E-AA44A1ACA475}"/>
              </a:ext>
            </a:extLst>
          </p:cNvPr>
          <p:cNvSpPr txBox="1"/>
          <p:nvPr/>
        </p:nvSpPr>
        <p:spPr>
          <a:xfrm>
            <a:off x="78316" y="5440026"/>
            <a:ext cx="5318132" cy="430887"/>
          </a:xfrm>
          <a:prstGeom prst="rect">
            <a:avLst/>
          </a:prstGeom>
          <a:noFill/>
          <a:ln w="63500" cmpd="sng">
            <a:noFill/>
          </a:ln>
        </p:spPr>
        <p:txBody>
          <a:bodyPr wrap="square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p"/>
            </a:pPr>
            <a:r>
              <a:rPr lang="ja-JP" altLang="en-US" dirty="0">
                <a:latin typeface="+mn-ea"/>
              </a:rPr>
              <a:t>府全体の約２割の農用地面積で担い手が不在となる可能性</a:t>
            </a:r>
            <a:endParaRPr lang="en-US" altLang="ja-JP" dirty="0">
              <a:latin typeface="+mn-ea"/>
            </a:endParaRPr>
          </a:p>
          <a:p>
            <a:r>
              <a:rPr lang="ja-JP" altLang="en-US" b="1" dirty="0">
                <a:latin typeface="+mn-ea"/>
              </a:rPr>
              <a:t>　　⇒既存担い手だけではカバーしきれない、新たな担い手の確保が必要</a:t>
            </a:r>
            <a:endParaRPr lang="en-US" altLang="ja-JP" b="1" dirty="0">
              <a:latin typeface="+mn-ea"/>
            </a:endParaRPr>
          </a:p>
        </p:txBody>
      </p:sp>
      <p:sp>
        <p:nvSpPr>
          <p:cNvPr id="11" name="テキスト ボックス 4">
            <a:extLst>
              <a:ext uri="{FF2B5EF4-FFF2-40B4-BE49-F238E27FC236}">
                <a16:creationId xmlns:a16="http://schemas.microsoft.com/office/drawing/2014/main" id="{894073DF-4447-4926-ABE5-C1E7B133290E}"/>
              </a:ext>
            </a:extLst>
          </p:cNvPr>
          <p:cNvSpPr txBox="1"/>
          <p:nvPr/>
        </p:nvSpPr>
        <p:spPr>
          <a:xfrm>
            <a:off x="78316" y="5873110"/>
            <a:ext cx="5318132" cy="430887"/>
          </a:xfrm>
          <a:prstGeom prst="rect">
            <a:avLst/>
          </a:prstGeom>
          <a:noFill/>
          <a:ln w="127000" cmpd="dbl">
            <a:noFill/>
          </a:ln>
        </p:spPr>
        <p:txBody>
          <a:bodyPr wrap="square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p"/>
            </a:pPr>
            <a:r>
              <a:rPr lang="ja-JP" altLang="en-US" dirty="0">
                <a:latin typeface="+mn-ea"/>
              </a:rPr>
              <a:t>認定新規就農者は農業を担う者の約４％、市町村により大小あり</a:t>
            </a:r>
            <a:endParaRPr lang="en-US" altLang="ja-JP" dirty="0">
              <a:latin typeface="+mn-ea"/>
            </a:endParaRPr>
          </a:p>
          <a:p>
            <a:pPr marL="307975" indent="-307975"/>
            <a:r>
              <a:rPr lang="ja-JP" altLang="en-US" b="1" dirty="0">
                <a:latin typeface="+mn-ea"/>
              </a:rPr>
              <a:t>　　⇒新規就農者を確保できているところは、地域としての受入態勢が整っている</a:t>
            </a:r>
            <a:endParaRPr lang="en-US" altLang="ja-JP" b="1" dirty="0">
              <a:latin typeface="+mn-ea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745C6EB-3F4D-476E-9780-25F9CA556542}"/>
              </a:ext>
            </a:extLst>
          </p:cNvPr>
          <p:cNvSpPr txBox="1"/>
          <p:nvPr/>
        </p:nvSpPr>
        <p:spPr>
          <a:xfrm>
            <a:off x="5832142" y="5002373"/>
            <a:ext cx="5318131" cy="430887"/>
          </a:xfrm>
          <a:prstGeom prst="rect">
            <a:avLst/>
          </a:prstGeom>
          <a:noFill/>
          <a:ln w="127000" cmpd="dbl">
            <a:noFill/>
          </a:ln>
        </p:spPr>
        <p:txBody>
          <a:bodyPr wrap="square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p"/>
            </a:pPr>
            <a:r>
              <a:rPr lang="ja-JP" altLang="en-US" dirty="0">
                <a:latin typeface="+mn-ea"/>
              </a:rPr>
              <a:t>ぶどう産地は集積率も高く、担い手がしっかりと経営している</a:t>
            </a:r>
            <a:endParaRPr lang="en-US" altLang="ja-JP" dirty="0">
              <a:latin typeface="+mn-ea"/>
            </a:endParaRPr>
          </a:p>
          <a:p>
            <a:r>
              <a:rPr lang="ja-JP" altLang="en-US" b="1" dirty="0">
                <a:latin typeface="+mn-ea"/>
              </a:rPr>
              <a:t>　　⇒産地全体で品目のまとまりがあり儲かる農業が確立されている</a:t>
            </a:r>
            <a:endParaRPr lang="en-US" altLang="ja-JP" b="1" dirty="0">
              <a:latin typeface="+mn-ea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7055A35-5EB1-41E9-90C2-AF7F524724E3}"/>
              </a:ext>
            </a:extLst>
          </p:cNvPr>
          <p:cNvSpPr txBox="1"/>
          <p:nvPr/>
        </p:nvSpPr>
        <p:spPr>
          <a:xfrm>
            <a:off x="5832143" y="5440026"/>
            <a:ext cx="5318131" cy="430887"/>
          </a:xfrm>
          <a:prstGeom prst="rect">
            <a:avLst/>
          </a:prstGeom>
          <a:noFill/>
          <a:ln w="127000" cmpd="dbl">
            <a:noFill/>
          </a:ln>
        </p:spPr>
        <p:txBody>
          <a:bodyPr wrap="square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ja-JP" alt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区画整理による農地の集積・集約の効果は明らかで、導入を検討している</a:t>
            </a:r>
            <a:r>
              <a:rPr lang="ja-JP" altLang="en-US" dirty="0">
                <a:solidFill>
                  <a:prstClr val="black"/>
                </a:solidFill>
                <a:latin typeface="+mn-ea"/>
              </a:rPr>
              <a:t>地域</a:t>
            </a:r>
            <a:r>
              <a:rPr kumimoji="1" lang="ja-JP" alt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が多数</a:t>
            </a:r>
            <a:endParaRPr lang="en-US" altLang="ja-JP" dirty="0">
              <a:solidFill>
                <a:prstClr val="black"/>
              </a:solidFill>
              <a:latin typeface="+mn-ea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ja-JP" altLang="en-US" b="1" dirty="0">
                <a:solidFill>
                  <a:prstClr val="black"/>
                </a:solidFill>
                <a:latin typeface="+mn-ea"/>
              </a:rPr>
              <a:t>　　⇒</a:t>
            </a: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規模縮小意向が高く、区画整理を検討している地区には事業の導入の可能性がある</a:t>
            </a:r>
            <a:endParaRPr kumimoji="1" lang="en-US" altLang="ja-JP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74DB481-E26F-4E8F-8761-D5F15C724354}"/>
              </a:ext>
            </a:extLst>
          </p:cNvPr>
          <p:cNvSpPr txBox="1"/>
          <p:nvPr/>
        </p:nvSpPr>
        <p:spPr>
          <a:xfrm>
            <a:off x="5832143" y="5907679"/>
            <a:ext cx="4246812" cy="430887"/>
          </a:xfrm>
          <a:prstGeom prst="rect">
            <a:avLst/>
          </a:prstGeom>
          <a:noFill/>
          <a:ln w="127000" cmpd="dbl">
            <a:noFill/>
          </a:ln>
        </p:spPr>
        <p:txBody>
          <a:bodyPr wrap="square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p"/>
            </a:pPr>
            <a:r>
              <a:rPr lang="ja-JP" altLang="en-US" dirty="0">
                <a:latin typeface="+mn-ea"/>
              </a:rPr>
              <a:t>地域の課題や方向性が明確でない地区も多い</a:t>
            </a:r>
            <a:endParaRPr lang="en-US" altLang="ja-JP" dirty="0">
              <a:latin typeface="+mn-ea"/>
            </a:endParaRPr>
          </a:p>
          <a:p>
            <a:r>
              <a:rPr lang="ja-JP" altLang="en-US" b="1" dirty="0">
                <a:latin typeface="+mn-ea"/>
              </a:rPr>
              <a:t>　　⇒地域での話し合いを継続し、将来像を共通認識とする必要がある</a:t>
            </a:r>
            <a:endParaRPr lang="en-US" altLang="ja-JP" b="1" dirty="0">
              <a:latin typeface="+mn-ea"/>
            </a:endParaRP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B2918BE0-9B94-4D8D-9979-5A567AD782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532"/>
          <a:stretch/>
        </p:blipFill>
        <p:spPr>
          <a:xfrm>
            <a:off x="8293924" y="2627929"/>
            <a:ext cx="3766737" cy="2035662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8EDCA2D6-D3EE-4B70-ACAE-D33CB364B05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2755"/>
          <a:stretch/>
        </p:blipFill>
        <p:spPr>
          <a:xfrm>
            <a:off x="4285229" y="377766"/>
            <a:ext cx="3856574" cy="1733261"/>
          </a:xfrm>
          <a:prstGeom prst="rect">
            <a:avLst/>
          </a:prstGeom>
        </p:spPr>
      </p:pic>
      <p:sp>
        <p:nvSpPr>
          <p:cNvPr id="28" name="タイトル 1">
            <a:extLst>
              <a:ext uri="{FF2B5EF4-FFF2-40B4-BE49-F238E27FC236}">
                <a16:creationId xmlns:a16="http://schemas.microsoft.com/office/drawing/2014/main" id="{310391C3-6AAA-4766-ACAB-33D7409A1089}"/>
              </a:ext>
            </a:extLst>
          </p:cNvPr>
          <p:cNvSpPr txBox="1">
            <a:spLocks/>
          </p:cNvSpPr>
          <p:nvPr/>
        </p:nvSpPr>
        <p:spPr>
          <a:xfrm>
            <a:off x="628379" y="2277376"/>
            <a:ext cx="2271184" cy="3573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400" b="1" dirty="0"/>
              <a:t>　ぶどう産地の集積率比較 </a:t>
            </a:r>
          </a:p>
        </p:txBody>
      </p:sp>
      <p:sp>
        <p:nvSpPr>
          <p:cNvPr id="29" name="タイトル 1">
            <a:extLst>
              <a:ext uri="{FF2B5EF4-FFF2-40B4-BE49-F238E27FC236}">
                <a16:creationId xmlns:a16="http://schemas.microsoft.com/office/drawing/2014/main" id="{D915A8C6-89E4-4B69-B8F1-B986C53DE10B}"/>
              </a:ext>
            </a:extLst>
          </p:cNvPr>
          <p:cNvSpPr txBox="1">
            <a:spLocks/>
          </p:cNvSpPr>
          <p:nvPr/>
        </p:nvSpPr>
        <p:spPr>
          <a:xfrm>
            <a:off x="4703193" y="63061"/>
            <a:ext cx="3020646" cy="3573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400" b="1" dirty="0"/>
              <a:t>　地域農業の将来の在り方に関する分類</a:t>
            </a:r>
          </a:p>
        </p:txBody>
      </p:sp>
      <p:sp>
        <p:nvSpPr>
          <p:cNvPr id="31" name="タイトル 1">
            <a:extLst>
              <a:ext uri="{FF2B5EF4-FFF2-40B4-BE49-F238E27FC236}">
                <a16:creationId xmlns:a16="http://schemas.microsoft.com/office/drawing/2014/main" id="{E32608E9-D931-4195-B849-415743C21830}"/>
              </a:ext>
            </a:extLst>
          </p:cNvPr>
          <p:cNvSpPr txBox="1">
            <a:spLocks/>
          </p:cNvSpPr>
          <p:nvPr/>
        </p:nvSpPr>
        <p:spPr>
          <a:xfrm>
            <a:off x="8833196" y="53323"/>
            <a:ext cx="3020646" cy="3573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400" b="1" dirty="0"/>
              <a:t>　放棄される恐れがある農地面積</a:t>
            </a:r>
          </a:p>
        </p:txBody>
      </p:sp>
      <p:pic>
        <p:nvPicPr>
          <p:cNvPr id="34" name="図 33">
            <a:extLst>
              <a:ext uri="{FF2B5EF4-FFF2-40B4-BE49-F238E27FC236}">
                <a16:creationId xmlns:a16="http://schemas.microsoft.com/office/drawing/2014/main" id="{1AD5C898-29FE-421F-9CE5-252FD4F967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788" y="2556079"/>
            <a:ext cx="3150365" cy="2361963"/>
          </a:xfrm>
          <a:prstGeom prst="rect">
            <a:avLst/>
          </a:prstGeom>
        </p:spPr>
      </p:pic>
      <p:sp>
        <p:nvSpPr>
          <p:cNvPr id="35" name="タイトル 1">
            <a:extLst>
              <a:ext uri="{FF2B5EF4-FFF2-40B4-BE49-F238E27FC236}">
                <a16:creationId xmlns:a16="http://schemas.microsoft.com/office/drawing/2014/main" id="{97EB11BA-8F90-424C-A095-0C766CFA89A6}"/>
              </a:ext>
            </a:extLst>
          </p:cNvPr>
          <p:cNvSpPr txBox="1">
            <a:spLocks/>
          </p:cNvSpPr>
          <p:nvPr/>
        </p:nvSpPr>
        <p:spPr>
          <a:xfrm>
            <a:off x="4240081" y="2309420"/>
            <a:ext cx="3020646" cy="3573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400" b="1" dirty="0"/>
              <a:t>　基盤整備事業への取組に関する分類 </a:t>
            </a:r>
          </a:p>
        </p:txBody>
      </p:sp>
      <p:sp>
        <p:nvSpPr>
          <p:cNvPr id="36" name="タイトル 1">
            <a:extLst>
              <a:ext uri="{FF2B5EF4-FFF2-40B4-BE49-F238E27FC236}">
                <a16:creationId xmlns:a16="http://schemas.microsoft.com/office/drawing/2014/main" id="{68CAAD92-6610-4FE6-B475-197461DCAB05}"/>
              </a:ext>
            </a:extLst>
          </p:cNvPr>
          <p:cNvSpPr txBox="1">
            <a:spLocks/>
          </p:cNvSpPr>
          <p:nvPr/>
        </p:nvSpPr>
        <p:spPr>
          <a:xfrm>
            <a:off x="8937930" y="2328153"/>
            <a:ext cx="3020646" cy="3573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400" b="1" dirty="0"/>
              <a:t>　区画整理の有無と集積率の関係</a:t>
            </a: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5F0C2D6A-463E-4EB1-9582-49CC608ED087}"/>
              </a:ext>
            </a:extLst>
          </p:cNvPr>
          <p:cNvSpPr/>
          <p:nvPr/>
        </p:nvSpPr>
        <p:spPr>
          <a:xfrm>
            <a:off x="32938" y="2289210"/>
            <a:ext cx="3337424" cy="2628831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ABFBC3EB-1482-4545-8495-E1ED06B56668}"/>
              </a:ext>
            </a:extLst>
          </p:cNvPr>
          <p:cNvSpPr/>
          <p:nvPr/>
        </p:nvSpPr>
        <p:spPr>
          <a:xfrm>
            <a:off x="3448566" y="2289210"/>
            <a:ext cx="4697849" cy="2628831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2E8FDE7E-CBDD-4A99-B23B-541AF57F6C6C}"/>
              </a:ext>
            </a:extLst>
          </p:cNvPr>
          <p:cNvSpPr/>
          <p:nvPr/>
        </p:nvSpPr>
        <p:spPr>
          <a:xfrm>
            <a:off x="8224061" y="2289210"/>
            <a:ext cx="3889623" cy="2628831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B2E518EF-300D-44D5-8403-898A66FDFABD}"/>
              </a:ext>
            </a:extLst>
          </p:cNvPr>
          <p:cNvSpPr/>
          <p:nvPr/>
        </p:nvSpPr>
        <p:spPr>
          <a:xfrm>
            <a:off x="32938" y="75264"/>
            <a:ext cx="4101151" cy="2159614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6B0681AD-F206-4349-917D-86B8F3FADB2F}"/>
              </a:ext>
            </a:extLst>
          </p:cNvPr>
          <p:cNvSpPr/>
          <p:nvPr/>
        </p:nvSpPr>
        <p:spPr>
          <a:xfrm>
            <a:off x="4233218" y="75264"/>
            <a:ext cx="3913198" cy="2159614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232402D2-9647-4AAE-A3C3-B6B3ED6E437A}"/>
              </a:ext>
            </a:extLst>
          </p:cNvPr>
          <p:cNvSpPr/>
          <p:nvPr/>
        </p:nvSpPr>
        <p:spPr>
          <a:xfrm>
            <a:off x="8236420" y="75264"/>
            <a:ext cx="3877264" cy="2159614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EF4986EE-5692-40CF-850C-AC79596CFE69}"/>
              </a:ext>
            </a:extLst>
          </p:cNvPr>
          <p:cNvSpPr txBox="1"/>
          <p:nvPr/>
        </p:nvSpPr>
        <p:spPr>
          <a:xfrm>
            <a:off x="109139" y="5049307"/>
            <a:ext cx="1814912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 sz="1400" b="1" dirty="0"/>
              <a:t>地域計画からの推察</a:t>
            </a:r>
          </a:p>
        </p:txBody>
      </p:sp>
      <p:graphicFrame>
        <p:nvGraphicFramePr>
          <p:cNvPr id="27" name="表 26">
            <a:extLst>
              <a:ext uri="{FF2B5EF4-FFF2-40B4-BE49-F238E27FC236}">
                <a16:creationId xmlns:a16="http://schemas.microsoft.com/office/drawing/2014/main" id="{4EFBF234-16D3-4FDF-9673-4C772BAE54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240892"/>
              </p:ext>
            </p:extLst>
          </p:nvPr>
        </p:nvGraphicFramePr>
        <p:xfrm>
          <a:off x="8292943" y="347855"/>
          <a:ext cx="3767717" cy="1699498"/>
        </p:xfrm>
        <a:graphic>
          <a:graphicData uri="http://schemas.openxmlformats.org/drawingml/2006/table">
            <a:tbl>
              <a:tblPr/>
              <a:tblGrid>
                <a:gridCol w="698485">
                  <a:extLst>
                    <a:ext uri="{9D8B030D-6E8A-4147-A177-3AD203B41FA5}">
                      <a16:colId xmlns:a16="http://schemas.microsoft.com/office/drawing/2014/main" val="3918329892"/>
                    </a:ext>
                  </a:extLst>
                </a:gridCol>
                <a:gridCol w="982104">
                  <a:extLst>
                    <a:ext uri="{9D8B030D-6E8A-4147-A177-3AD203B41FA5}">
                      <a16:colId xmlns:a16="http://schemas.microsoft.com/office/drawing/2014/main" val="1217001941"/>
                    </a:ext>
                  </a:extLst>
                </a:gridCol>
                <a:gridCol w="1208742">
                  <a:extLst>
                    <a:ext uri="{9D8B030D-6E8A-4147-A177-3AD203B41FA5}">
                      <a16:colId xmlns:a16="http://schemas.microsoft.com/office/drawing/2014/main" val="3457426318"/>
                    </a:ext>
                  </a:extLst>
                </a:gridCol>
                <a:gridCol w="878386">
                  <a:extLst>
                    <a:ext uri="{9D8B030D-6E8A-4147-A177-3AD203B41FA5}">
                      <a16:colId xmlns:a16="http://schemas.microsoft.com/office/drawing/2014/main" val="223816708"/>
                    </a:ext>
                  </a:extLst>
                </a:gridCol>
              </a:tblGrid>
              <a:tr h="526493"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1400"/>
                        </a:lnSpc>
                      </a:pPr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4043" marR="4043" marT="4043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1400"/>
                        </a:lnSpc>
                      </a:pPr>
                      <a:r>
                        <a:rPr lang="ja-JP" alt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+mn-ea"/>
                          <a:ea typeface="+mn-ea"/>
                        </a:rPr>
                        <a:t>放棄される恐れのある農地面積</a:t>
                      </a:r>
                      <a:r>
                        <a:rPr lang="en-US" altLang="ja-JP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+mn-ea"/>
                          <a:ea typeface="+mn-ea"/>
                        </a:rPr>
                        <a:t>(ha)</a:t>
                      </a:r>
                    </a:p>
                  </a:txBody>
                  <a:tcPr marL="4043" marR="4043" marT="4043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1400"/>
                        </a:lnSpc>
                      </a:pPr>
                      <a:r>
                        <a:rPr lang="zh-TW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ea"/>
                          <a:ea typeface="+mn-ea"/>
                        </a:rPr>
                        <a:t>農用地面積比率</a:t>
                      </a:r>
                      <a:br>
                        <a:rPr lang="zh-TW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ea"/>
                          <a:ea typeface="+mn-ea"/>
                        </a:rPr>
                      </a:br>
                      <a:r>
                        <a:rPr lang="zh-TW" alt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ea"/>
                          <a:ea typeface="+mn-ea"/>
                        </a:rPr>
                        <a:t>（放棄面積</a:t>
                      </a:r>
                      <a:r>
                        <a:rPr lang="en-US" altLang="zh-TW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zh-TW" alt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ea"/>
                          <a:ea typeface="+mn-ea"/>
                        </a:rPr>
                        <a:t>農用地）</a:t>
                      </a:r>
                      <a:endParaRPr lang="zh-TW" alt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043" marR="4043" marT="4043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1400"/>
                        </a:lnSpc>
                      </a:pPr>
                      <a:r>
                        <a:rPr lang="ja-JP" alt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+mn-ea"/>
                          <a:ea typeface="+mn-ea"/>
                        </a:rPr>
                        <a:t>現在の</a:t>
                      </a:r>
                      <a:endParaRPr lang="en-US" altLang="ja-JP" sz="1100" b="1" i="0" u="none" strike="noStrike" dirty="0">
                        <a:solidFill>
                          <a:srgbClr val="FFFFFF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 rtl="0" fontAlgn="ctr">
                        <a:lnSpc>
                          <a:spcPts val="1400"/>
                        </a:lnSpc>
                      </a:pPr>
                      <a:r>
                        <a:rPr lang="ja-JP" alt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+mn-ea"/>
                          <a:ea typeface="+mn-ea"/>
                        </a:rPr>
                        <a:t>国担い手数</a:t>
                      </a:r>
                      <a:r>
                        <a:rPr lang="en-US" altLang="ja-JP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ja-JP" alt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+mn-ea"/>
                          <a:ea typeface="+mn-ea"/>
                        </a:rPr>
                        <a:t>人）</a:t>
                      </a:r>
                    </a:p>
                  </a:txBody>
                  <a:tcPr marL="4043" marR="4043" marT="4043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3330212"/>
                  </a:ext>
                </a:extLst>
              </a:tr>
              <a:tr h="232411">
                <a:tc>
                  <a:txBody>
                    <a:bodyPr/>
                    <a:lstStyle/>
                    <a:p>
                      <a:pPr lvl="0" algn="ctr" rtl="0" fontAlgn="ctr">
                        <a:lnSpc>
                          <a:spcPts val="1400"/>
                        </a:lnSpc>
                      </a:pPr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北部</a:t>
                      </a:r>
                    </a:p>
                  </a:txBody>
                  <a:tcPr marL="4043" marR="4043" marT="4043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1400"/>
                        </a:lnSpc>
                      </a:pPr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281.1</a:t>
                      </a:r>
                    </a:p>
                  </a:txBody>
                  <a:tcPr marL="4043" marR="4043" marT="4043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1400"/>
                        </a:lnSpc>
                      </a:pPr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12.2%</a:t>
                      </a:r>
                    </a:p>
                  </a:txBody>
                  <a:tcPr marL="4043" marR="4043" marT="4043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1400"/>
                        </a:lnSpc>
                      </a:pPr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131</a:t>
                      </a:r>
                    </a:p>
                  </a:txBody>
                  <a:tcPr marL="4043" marR="4043" marT="4043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6399599"/>
                  </a:ext>
                </a:extLst>
              </a:tr>
              <a:tr h="232411"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1400"/>
                        </a:lnSpc>
                      </a:pPr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中部</a:t>
                      </a:r>
                    </a:p>
                  </a:txBody>
                  <a:tcPr marL="4043" marR="4043" marT="4043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1400"/>
                        </a:lnSpc>
                      </a:pPr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141.2</a:t>
                      </a:r>
                    </a:p>
                  </a:txBody>
                  <a:tcPr marL="4043" marR="4043" marT="4043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1400"/>
                        </a:lnSpc>
                      </a:pPr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20.7%</a:t>
                      </a:r>
                    </a:p>
                  </a:txBody>
                  <a:tcPr marL="4043" marR="4043" marT="4043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1400"/>
                        </a:lnSpc>
                      </a:pPr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</a:t>
                      </a:r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043" marR="4043" marT="4043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5739349"/>
                  </a:ext>
                </a:extLst>
              </a:tr>
              <a:tr h="232411"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1400"/>
                        </a:lnSpc>
                      </a:pPr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南河内</a:t>
                      </a:r>
                    </a:p>
                  </a:txBody>
                  <a:tcPr marL="4043" marR="4043" marT="4043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1400"/>
                        </a:lnSpc>
                      </a:pPr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499.8</a:t>
                      </a:r>
                    </a:p>
                  </a:txBody>
                  <a:tcPr marL="4043" marR="4043" marT="4043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1400"/>
                        </a:lnSpc>
                      </a:pPr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24.0%</a:t>
                      </a:r>
                    </a:p>
                  </a:txBody>
                  <a:tcPr marL="4043" marR="4043" marT="4043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1400"/>
                        </a:lnSpc>
                      </a:pPr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257</a:t>
                      </a:r>
                    </a:p>
                  </a:txBody>
                  <a:tcPr marL="4043" marR="4043" marT="4043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6328974"/>
                  </a:ext>
                </a:extLst>
              </a:tr>
              <a:tr h="232411"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1400"/>
                        </a:lnSpc>
                      </a:pPr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泉州</a:t>
                      </a:r>
                    </a:p>
                  </a:txBody>
                  <a:tcPr marL="4043" marR="4043" marT="4043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1400"/>
                        </a:lnSpc>
                      </a:pPr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871.1</a:t>
                      </a:r>
                    </a:p>
                  </a:txBody>
                  <a:tcPr marL="4043" marR="4043" marT="4043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1400"/>
                        </a:lnSpc>
                      </a:pPr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19.8%</a:t>
                      </a:r>
                    </a:p>
                  </a:txBody>
                  <a:tcPr marL="4043" marR="4043" marT="4043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1400"/>
                        </a:lnSpc>
                      </a:pPr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648</a:t>
                      </a:r>
                    </a:p>
                  </a:txBody>
                  <a:tcPr marL="4043" marR="4043" marT="4043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6766474"/>
                  </a:ext>
                </a:extLst>
              </a:tr>
              <a:tr h="232411">
                <a:tc>
                  <a:txBody>
                    <a:bodyPr/>
                    <a:lstStyle/>
                    <a:p>
                      <a:pPr marL="0" indent="0" algn="ctr" fontAlgn="ctr">
                        <a:lnSpc>
                          <a:spcPts val="1400"/>
                        </a:lnSpc>
                      </a:pPr>
                      <a:r>
                        <a:rPr lang="ja-JP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合計</a:t>
                      </a:r>
                    </a:p>
                  </a:txBody>
                  <a:tcPr marL="4043" marR="4043" marT="4043" marB="0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1400"/>
                        </a:lnSpc>
                      </a:pPr>
                      <a:r>
                        <a:rPr lang="en-US" altLang="ja-JP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1793.3</a:t>
                      </a:r>
                    </a:p>
                  </a:txBody>
                  <a:tcPr marL="4043" marR="4043" marT="4043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1400"/>
                        </a:lnSpc>
                      </a:pPr>
                      <a:r>
                        <a:rPr lang="en-US" altLang="ja-JP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18.9</a:t>
                      </a:r>
                      <a:r>
                        <a:rPr lang="ja-JP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％</a:t>
                      </a:r>
                      <a:endParaRPr lang="en-US" altLang="ja-JP" sz="14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043" marR="4043" marT="4043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1400"/>
                        </a:lnSpc>
                      </a:pPr>
                      <a:r>
                        <a:rPr lang="en-US" altLang="ja-JP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1,116</a:t>
                      </a:r>
                    </a:p>
                  </a:txBody>
                  <a:tcPr marL="4043" marR="4043" marT="4043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4579880"/>
                  </a:ext>
                </a:extLst>
              </a:tr>
            </a:tbl>
          </a:graphicData>
        </a:graphic>
      </p:graphicFrame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74C5D69A-B617-4B11-936C-DD59B11E0D0A}"/>
              </a:ext>
            </a:extLst>
          </p:cNvPr>
          <p:cNvSpPr txBox="1"/>
          <p:nvPr/>
        </p:nvSpPr>
        <p:spPr>
          <a:xfrm>
            <a:off x="8213828" y="2020081"/>
            <a:ext cx="392692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放棄の恐れのある面積＝縮小意向の農地面積ー引き受け意向のある農地面積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631BD49-29EC-4445-9376-B1E56A1AF0B7}"/>
              </a:ext>
            </a:extLst>
          </p:cNvPr>
          <p:cNvSpPr txBox="1"/>
          <p:nvPr/>
        </p:nvSpPr>
        <p:spPr>
          <a:xfrm>
            <a:off x="2983866" y="6455909"/>
            <a:ext cx="5954064" cy="307777"/>
          </a:xfrm>
          <a:prstGeom prst="rect">
            <a:avLst/>
          </a:prstGeom>
          <a:noFill/>
          <a:ln w="127000" cmpd="dbl">
            <a:noFill/>
          </a:ln>
        </p:spPr>
        <p:txBody>
          <a:bodyPr wrap="square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400" b="1" dirty="0">
                <a:latin typeface="+mn-ea"/>
              </a:rPr>
              <a:t>地域計画の分析結果をベースに大阪農政の方向性や新たな施策を検討</a:t>
            </a:r>
            <a:endParaRPr lang="en-US" altLang="ja-JP" sz="1400" b="1" dirty="0">
              <a:latin typeface="+mn-ea"/>
            </a:endParaRPr>
          </a:p>
        </p:txBody>
      </p:sp>
      <p:sp>
        <p:nvSpPr>
          <p:cNvPr id="2" name="二等辺三角形 1">
            <a:extLst>
              <a:ext uri="{FF2B5EF4-FFF2-40B4-BE49-F238E27FC236}">
                <a16:creationId xmlns:a16="http://schemas.microsoft.com/office/drawing/2014/main" id="{74B00D6F-45CD-4102-B13E-3BFBE428D6E4}"/>
              </a:ext>
            </a:extLst>
          </p:cNvPr>
          <p:cNvSpPr/>
          <p:nvPr/>
        </p:nvSpPr>
        <p:spPr>
          <a:xfrm rot="5400000">
            <a:off x="2758762" y="6565571"/>
            <a:ext cx="177743" cy="9062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F0E659EF-CE5B-4634-914E-725B7F54174A}"/>
              </a:ext>
            </a:extLst>
          </p:cNvPr>
          <p:cNvCxnSpPr>
            <a:cxnSpLocks/>
          </p:cNvCxnSpPr>
          <p:nvPr/>
        </p:nvCxnSpPr>
        <p:spPr>
          <a:xfrm>
            <a:off x="32938" y="6408219"/>
            <a:ext cx="12080746" cy="3271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3C39F44-BEC9-4F87-A09B-9161AD747AA8}"/>
              </a:ext>
            </a:extLst>
          </p:cNvPr>
          <p:cNvSpPr txBox="1"/>
          <p:nvPr/>
        </p:nvSpPr>
        <p:spPr>
          <a:xfrm>
            <a:off x="9700394" y="4599828"/>
            <a:ext cx="5597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00" dirty="0"/>
              <a:t>97</a:t>
            </a:r>
            <a:r>
              <a:rPr kumimoji="1" lang="ja-JP" altLang="en-US" sz="900" dirty="0"/>
              <a:t>地区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173B1F9A-29DB-47D9-B6D1-F11F1DBE32D6}"/>
              </a:ext>
            </a:extLst>
          </p:cNvPr>
          <p:cNvSpPr txBox="1"/>
          <p:nvPr/>
        </p:nvSpPr>
        <p:spPr>
          <a:xfrm>
            <a:off x="10889346" y="4606299"/>
            <a:ext cx="63190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900" dirty="0"/>
              <a:t>234</a:t>
            </a:r>
            <a:r>
              <a:rPr kumimoji="1" lang="ja-JP" altLang="en-US" sz="900" dirty="0"/>
              <a:t>地区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36E1DF86-BBDE-4589-879E-F78FC66436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7371" y="2718566"/>
            <a:ext cx="4755572" cy="217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691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D77AB7D-541B-4DCA-8B70-87AF094BE6FA}"/>
              </a:ext>
            </a:extLst>
          </p:cNvPr>
          <p:cNvSpPr/>
          <p:nvPr/>
        </p:nvSpPr>
        <p:spPr>
          <a:xfrm>
            <a:off x="12700" y="10891"/>
            <a:ext cx="4775200" cy="45816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地域計画の分析（基盤整備と集積率）</a:t>
            </a:r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75B4DD66-ECA5-4120-A860-FD1691CE79F8}"/>
              </a:ext>
            </a:extLst>
          </p:cNvPr>
          <p:cNvCxnSpPr>
            <a:cxnSpLocks/>
          </p:cNvCxnSpPr>
          <p:nvPr/>
        </p:nvCxnSpPr>
        <p:spPr>
          <a:xfrm>
            <a:off x="461962" y="3559175"/>
            <a:ext cx="11268075" cy="0"/>
          </a:xfrm>
          <a:prstGeom prst="straightConnector1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28FC0E0C-1B79-4498-A0E7-4552907CDCAA}"/>
              </a:ext>
            </a:extLst>
          </p:cNvPr>
          <p:cNvCxnSpPr>
            <a:cxnSpLocks/>
          </p:cNvCxnSpPr>
          <p:nvPr/>
        </p:nvCxnSpPr>
        <p:spPr>
          <a:xfrm>
            <a:off x="6067425" y="202354"/>
            <a:ext cx="0" cy="6372000"/>
          </a:xfrm>
          <a:prstGeom prst="straightConnector1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8253322-AB5B-4847-9B28-D0F98E1BE9E9}"/>
              </a:ext>
            </a:extLst>
          </p:cNvPr>
          <p:cNvSpPr txBox="1"/>
          <p:nvPr/>
        </p:nvSpPr>
        <p:spPr>
          <a:xfrm>
            <a:off x="5431394" y="-4798"/>
            <a:ext cx="13292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 dirty="0"/>
              <a:t>区画整理あり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C702F48-FB16-4EE7-A8CC-60EE3C0BC93F}"/>
              </a:ext>
            </a:extLst>
          </p:cNvPr>
          <p:cNvSpPr txBox="1"/>
          <p:nvPr/>
        </p:nvSpPr>
        <p:spPr>
          <a:xfrm>
            <a:off x="5353" y="2961947"/>
            <a:ext cx="430887" cy="111825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1600" b="1" dirty="0"/>
              <a:t>集積率　低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C8E0BAD-F2D7-4B43-9FD9-9D2D4B8E8A53}"/>
              </a:ext>
            </a:extLst>
          </p:cNvPr>
          <p:cNvSpPr txBox="1"/>
          <p:nvPr/>
        </p:nvSpPr>
        <p:spPr>
          <a:xfrm>
            <a:off x="11759911" y="3024826"/>
            <a:ext cx="430887" cy="111825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1600" b="1" dirty="0"/>
              <a:t>集積率　高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F7FF9EA-87AA-4956-8241-1319D4941420}"/>
              </a:ext>
            </a:extLst>
          </p:cNvPr>
          <p:cNvSpPr txBox="1"/>
          <p:nvPr/>
        </p:nvSpPr>
        <p:spPr>
          <a:xfrm>
            <a:off x="6159870" y="3677539"/>
            <a:ext cx="353943" cy="28181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eaVert" wrap="square" rtlCol="0">
            <a:spAutoFit/>
          </a:bodyPr>
          <a:lstStyle/>
          <a:p>
            <a:pPr algn="ctr"/>
            <a:r>
              <a:rPr kumimoji="1" lang="ja-JP" altLang="en-US" sz="1100" b="1" dirty="0"/>
              <a:t>区画整理なし・集積率高</a:t>
            </a:r>
            <a:endParaRPr kumimoji="1" lang="en-US" altLang="ja-JP" sz="1100" b="1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709A1CA-F501-4528-8E1A-7400D9A8B467}"/>
              </a:ext>
            </a:extLst>
          </p:cNvPr>
          <p:cNvSpPr txBox="1"/>
          <p:nvPr/>
        </p:nvSpPr>
        <p:spPr>
          <a:xfrm>
            <a:off x="486525" y="3674130"/>
            <a:ext cx="369332" cy="2825044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eaVert" wrap="square" rtlCol="0">
            <a:spAutoFit/>
          </a:bodyPr>
          <a:lstStyle/>
          <a:p>
            <a:pPr algn="ctr"/>
            <a:r>
              <a:rPr kumimoji="1" lang="ja-JP" altLang="en-US" sz="1200" b="1" dirty="0">
                <a:solidFill>
                  <a:schemeClr val="bg1"/>
                </a:solidFill>
              </a:rPr>
              <a:t>区画整理なし・集積率低</a:t>
            </a:r>
            <a:endParaRPr kumimoji="1" lang="en-US" altLang="ja-JP" sz="1200" b="1" dirty="0">
              <a:solidFill>
                <a:schemeClr val="bg1"/>
              </a:solidFill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0F05FAC0-A258-4220-B7D8-E5C83FC2AC75}"/>
              </a:ext>
            </a:extLst>
          </p:cNvPr>
          <p:cNvSpPr txBox="1"/>
          <p:nvPr/>
        </p:nvSpPr>
        <p:spPr>
          <a:xfrm>
            <a:off x="479228" y="504868"/>
            <a:ext cx="369332" cy="29241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eaVert" wrap="square" rtlCol="0">
            <a:spAutoFit/>
          </a:bodyPr>
          <a:lstStyle/>
          <a:p>
            <a:pPr algn="ctr"/>
            <a:r>
              <a:rPr kumimoji="1" lang="ja-JP" altLang="en-US" sz="1200" b="1" dirty="0"/>
              <a:t>区画整理あり・集積率低</a:t>
            </a:r>
            <a:endParaRPr kumimoji="1" lang="en-US" altLang="ja-JP" sz="1200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3010C66-CC99-45FE-B9A5-3B2C03CD0A09}"/>
              </a:ext>
            </a:extLst>
          </p:cNvPr>
          <p:cNvSpPr txBox="1"/>
          <p:nvPr/>
        </p:nvSpPr>
        <p:spPr>
          <a:xfrm>
            <a:off x="5462403" y="6511348"/>
            <a:ext cx="13949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 dirty="0"/>
              <a:t>区画整理なし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44726F82-A8A8-4569-8088-029BE010A97C}"/>
              </a:ext>
            </a:extLst>
          </p:cNvPr>
          <p:cNvSpPr txBox="1"/>
          <p:nvPr/>
        </p:nvSpPr>
        <p:spPr>
          <a:xfrm>
            <a:off x="6159870" y="468693"/>
            <a:ext cx="369332" cy="296506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vert="eaVert" wrap="square" rtlCol="0">
            <a:spAutoFit/>
          </a:bodyPr>
          <a:lstStyle/>
          <a:p>
            <a:pPr algn="ctr"/>
            <a:r>
              <a:rPr kumimoji="1" lang="ja-JP" altLang="en-US" sz="1200" b="1" dirty="0">
                <a:solidFill>
                  <a:schemeClr val="bg1"/>
                </a:solidFill>
              </a:rPr>
              <a:t>区画整理あり・集積率高</a:t>
            </a:r>
            <a:endParaRPr kumimoji="1" lang="en-US" altLang="ja-JP" sz="1200" dirty="0">
              <a:solidFill>
                <a:schemeClr val="bg1"/>
              </a:solidFill>
            </a:endParaRPr>
          </a:p>
        </p:txBody>
      </p:sp>
      <p:graphicFrame>
        <p:nvGraphicFramePr>
          <p:cNvPr id="27" name="表 2">
            <a:extLst>
              <a:ext uri="{FF2B5EF4-FFF2-40B4-BE49-F238E27FC236}">
                <a16:creationId xmlns:a16="http://schemas.microsoft.com/office/drawing/2014/main" id="{9E7E9098-A197-4259-A2DC-C716AE5526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274826"/>
              </p:ext>
            </p:extLst>
          </p:nvPr>
        </p:nvGraphicFramePr>
        <p:xfrm>
          <a:off x="6571891" y="3674130"/>
          <a:ext cx="5158146" cy="28181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94483">
                  <a:extLst>
                    <a:ext uri="{9D8B030D-6E8A-4147-A177-3AD203B41FA5}">
                      <a16:colId xmlns:a16="http://schemas.microsoft.com/office/drawing/2014/main" val="406847895"/>
                    </a:ext>
                  </a:extLst>
                </a:gridCol>
                <a:gridCol w="859691">
                  <a:extLst>
                    <a:ext uri="{9D8B030D-6E8A-4147-A177-3AD203B41FA5}">
                      <a16:colId xmlns:a16="http://schemas.microsoft.com/office/drawing/2014/main" val="3076973804"/>
                    </a:ext>
                  </a:extLst>
                </a:gridCol>
                <a:gridCol w="2303972">
                  <a:extLst>
                    <a:ext uri="{9D8B030D-6E8A-4147-A177-3AD203B41FA5}">
                      <a16:colId xmlns:a16="http://schemas.microsoft.com/office/drawing/2014/main" val="2817425208"/>
                    </a:ext>
                  </a:extLst>
                </a:gridCol>
              </a:tblGrid>
              <a:tr h="35227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>
                          <a:latin typeface="+mj-ea"/>
                          <a:ea typeface="+mj-ea"/>
                        </a:rPr>
                        <a:t>項　　目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>
                          <a:latin typeface="+mj-ea"/>
                          <a:ea typeface="+mj-ea"/>
                        </a:rPr>
                        <a:t>平均値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特徴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4952504"/>
                  </a:ext>
                </a:extLst>
              </a:tr>
              <a:tr h="352271">
                <a:tc>
                  <a:txBody>
                    <a:bodyPr/>
                    <a:lstStyle/>
                    <a:p>
                      <a:r>
                        <a:rPr lang="ja-JP" altLang="en-US" sz="1200" b="0" dirty="0">
                          <a:latin typeface="+mj-ea"/>
                          <a:ea typeface="+mj-ea"/>
                        </a:rPr>
                        <a:t>担い手数</a:t>
                      </a:r>
                      <a:endParaRPr kumimoji="1" lang="ja-JP" altLang="en-US" sz="1200" b="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13</a:t>
                      </a:r>
                      <a:r>
                        <a:rPr kumimoji="1" lang="ja-JP" altLang="en-US" sz="1200" b="1" dirty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人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 rowSpan="7">
                  <a:txBody>
                    <a:bodyPr/>
                    <a:lstStyle/>
                    <a:p>
                      <a:pPr marL="171450" indent="-171450" algn="l">
                        <a:buFont typeface="Wingdings" panose="05000000000000000000" pitchFamily="2" charset="2"/>
                        <a:buChar char="Ø"/>
                      </a:pPr>
                      <a:r>
                        <a:rPr kumimoji="1" lang="ja-JP" altLang="en-US" sz="12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担い手が多い</a:t>
                      </a:r>
                      <a:endParaRPr kumimoji="1" lang="en-US" altLang="ja-JP" sz="12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Ø"/>
                      </a:pPr>
                      <a:r>
                        <a:rPr kumimoji="1" lang="ja-JP" altLang="en-US" sz="12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利用者が少ない</a:t>
                      </a:r>
                      <a:endParaRPr kumimoji="1" lang="en-US" altLang="ja-JP" sz="12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Ø"/>
                      </a:pPr>
                      <a:r>
                        <a:rPr kumimoji="1" lang="ja-JP" altLang="en-US" sz="12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規模縮小意向が少ない</a:t>
                      </a:r>
                      <a:endParaRPr kumimoji="1" lang="en-US" altLang="ja-JP" sz="12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Ø"/>
                      </a:pPr>
                      <a:r>
                        <a:rPr kumimoji="1" lang="ja-JP" altLang="en-US" sz="12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担い手、利用者ともに経営規模が大きい</a:t>
                      </a:r>
                      <a:endParaRPr kumimoji="1" lang="en-US" altLang="ja-JP" sz="12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7021304"/>
                  </a:ext>
                </a:extLst>
              </a:tr>
              <a:tr h="352271">
                <a:tc>
                  <a:txBody>
                    <a:bodyPr/>
                    <a:lstStyle/>
                    <a:p>
                      <a:r>
                        <a:rPr lang="ja-JP" altLang="en-US" sz="1200" b="0" dirty="0">
                          <a:latin typeface="+mj-ea"/>
                          <a:ea typeface="+mj-ea"/>
                        </a:rPr>
                        <a:t>担い手集積率</a:t>
                      </a:r>
                      <a:endParaRPr kumimoji="1" lang="ja-JP" altLang="en-US" sz="1200" b="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b="0" dirty="0">
                          <a:latin typeface="+mj-ea"/>
                          <a:ea typeface="+mj-ea"/>
                        </a:rPr>
                        <a:t>32.1%</a:t>
                      </a:r>
                      <a:endParaRPr kumimoji="1" lang="ja-JP" altLang="en-US" sz="1200" b="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200" b="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46496504"/>
                  </a:ext>
                </a:extLst>
              </a:tr>
              <a:tr h="352271">
                <a:tc>
                  <a:txBody>
                    <a:bodyPr/>
                    <a:lstStyle/>
                    <a:p>
                      <a:r>
                        <a:rPr lang="ja-JP" altLang="en-US" sz="1200" b="0" dirty="0">
                          <a:latin typeface="+mj-ea"/>
                          <a:ea typeface="+mj-ea"/>
                        </a:rPr>
                        <a:t>利用者数</a:t>
                      </a:r>
                      <a:endParaRPr kumimoji="1" lang="ja-JP" altLang="en-US" sz="1200" b="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>
                          <a:latin typeface="+mj-ea"/>
                          <a:ea typeface="+mj-ea"/>
                        </a:rPr>
                        <a:t>7</a:t>
                      </a:r>
                      <a:r>
                        <a:rPr kumimoji="1" lang="ja-JP" altLang="en-US" sz="1200" b="0" dirty="0">
                          <a:latin typeface="+mj-ea"/>
                          <a:ea typeface="+mj-ea"/>
                        </a:rPr>
                        <a:t>人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200" b="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0537714"/>
                  </a:ext>
                </a:extLst>
              </a:tr>
              <a:tr h="352271">
                <a:tc>
                  <a:txBody>
                    <a:bodyPr/>
                    <a:lstStyle/>
                    <a:p>
                      <a:r>
                        <a:rPr lang="ja-JP" altLang="en-US" sz="1200" b="0" dirty="0">
                          <a:latin typeface="+mj-ea"/>
                          <a:ea typeface="+mj-ea"/>
                        </a:rPr>
                        <a:t>利用者を含む集積率　　　</a:t>
                      </a:r>
                      <a:endParaRPr kumimoji="1" lang="ja-JP" altLang="en-US" sz="1200" b="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>
                          <a:latin typeface="+mj-ea"/>
                          <a:ea typeface="+mj-ea"/>
                        </a:rPr>
                        <a:t>41.9%</a:t>
                      </a:r>
                      <a:endParaRPr kumimoji="1" lang="ja-JP" altLang="en-US" sz="1200" b="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200" b="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5078307"/>
                  </a:ext>
                </a:extLst>
              </a:tr>
              <a:tr h="352271">
                <a:tc>
                  <a:txBody>
                    <a:bodyPr/>
                    <a:lstStyle/>
                    <a:p>
                      <a:r>
                        <a:rPr lang="ja-JP" altLang="en-US" sz="1200" b="0" dirty="0">
                          <a:latin typeface="+mj-ea"/>
                          <a:ea typeface="+mj-ea"/>
                        </a:rPr>
                        <a:t>規模縮小意向の割合</a:t>
                      </a:r>
                      <a:endParaRPr kumimoji="1" lang="ja-JP" altLang="en-US" sz="1200" b="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b="1" dirty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13.4%</a:t>
                      </a:r>
                      <a:endParaRPr kumimoji="1" lang="ja-JP" altLang="en-US" sz="1200" b="1" dirty="0">
                        <a:solidFill>
                          <a:srgbClr val="FF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200" b="0" dirty="0">
                        <a:solidFill>
                          <a:srgbClr val="FF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41478888"/>
                  </a:ext>
                </a:extLst>
              </a:tr>
              <a:tr h="352271">
                <a:tc>
                  <a:txBody>
                    <a:bodyPr/>
                    <a:lstStyle/>
                    <a:p>
                      <a:r>
                        <a:rPr kumimoji="1" lang="ja-JP" altLang="en-US" sz="1200" b="0" dirty="0">
                          <a:latin typeface="+mj-ea"/>
                          <a:ea typeface="+mj-ea"/>
                        </a:rPr>
                        <a:t>担い手の平均経営面積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>
                          <a:latin typeface="+mj-ea"/>
                          <a:ea typeface="+mj-ea"/>
                        </a:rPr>
                        <a:t>0.8ha</a:t>
                      </a:r>
                      <a:endParaRPr kumimoji="1" lang="ja-JP" altLang="en-US" sz="1200" b="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200" b="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4553229"/>
                  </a:ext>
                </a:extLst>
              </a:tr>
              <a:tr h="352271">
                <a:tc>
                  <a:txBody>
                    <a:bodyPr/>
                    <a:lstStyle/>
                    <a:p>
                      <a:r>
                        <a:rPr kumimoji="1" lang="ja-JP" altLang="en-US" sz="1200" b="0" dirty="0">
                          <a:latin typeface="+mj-ea"/>
                          <a:ea typeface="+mj-ea"/>
                        </a:rPr>
                        <a:t>利用者を含む平均経営面積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>
                          <a:latin typeface="+mj-ea"/>
                          <a:ea typeface="+mj-ea"/>
                        </a:rPr>
                        <a:t>0.6ha</a:t>
                      </a:r>
                      <a:endParaRPr kumimoji="1" lang="ja-JP" altLang="en-US" sz="1200" b="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200" b="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7060793"/>
                  </a:ext>
                </a:extLst>
              </a:tr>
            </a:tbl>
          </a:graphicData>
        </a:graphic>
      </p:graphicFrame>
      <p:graphicFrame>
        <p:nvGraphicFramePr>
          <p:cNvPr id="28" name="表 2">
            <a:extLst>
              <a:ext uri="{FF2B5EF4-FFF2-40B4-BE49-F238E27FC236}">
                <a16:creationId xmlns:a16="http://schemas.microsoft.com/office/drawing/2014/main" id="{BF26A49C-43EB-4633-9287-1452736D03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902760"/>
              </p:ext>
            </p:extLst>
          </p:nvPr>
        </p:nvGraphicFramePr>
        <p:xfrm>
          <a:off x="908500" y="3674131"/>
          <a:ext cx="5060501" cy="28215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61700">
                  <a:extLst>
                    <a:ext uri="{9D8B030D-6E8A-4147-A177-3AD203B41FA5}">
                      <a16:colId xmlns:a16="http://schemas.microsoft.com/office/drawing/2014/main" val="406847895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3076973804"/>
                    </a:ext>
                  </a:extLst>
                </a:gridCol>
                <a:gridCol w="2311401">
                  <a:extLst>
                    <a:ext uri="{9D8B030D-6E8A-4147-A177-3AD203B41FA5}">
                      <a16:colId xmlns:a16="http://schemas.microsoft.com/office/drawing/2014/main" val="2817425208"/>
                    </a:ext>
                  </a:extLst>
                </a:gridCol>
              </a:tblGrid>
              <a:tr h="35269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項目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平均値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特徴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4952504"/>
                  </a:ext>
                </a:extLst>
              </a:tr>
              <a:tr h="352697">
                <a:tc>
                  <a:txBody>
                    <a:bodyPr/>
                    <a:lstStyle/>
                    <a:p>
                      <a:r>
                        <a:rPr lang="ja-JP" altLang="en-US" sz="1200" b="0" dirty="0">
                          <a:latin typeface="+mj-ea"/>
                          <a:ea typeface="+mj-ea"/>
                        </a:rPr>
                        <a:t>担い手数</a:t>
                      </a:r>
                      <a:endParaRPr kumimoji="1" lang="ja-JP" altLang="en-US" sz="1200" b="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>
                          <a:latin typeface="+mj-ea"/>
                          <a:ea typeface="+mj-ea"/>
                        </a:rPr>
                        <a:t>0</a:t>
                      </a:r>
                      <a:r>
                        <a:rPr kumimoji="1" lang="ja-JP" altLang="en-US" sz="1200" b="0" dirty="0">
                          <a:latin typeface="+mj-ea"/>
                          <a:ea typeface="+mj-ea"/>
                        </a:rPr>
                        <a:t>人</a:t>
                      </a:r>
                    </a:p>
                  </a:txBody>
                  <a:tcPr anchor="ctr"/>
                </a:tc>
                <a:tc rowSpan="7">
                  <a:txBody>
                    <a:bodyPr/>
                    <a:lstStyle/>
                    <a:p>
                      <a:pPr marL="171450" indent="-171450" algn="l">
                        <a:buFont typeface="Wingdings" panose="05000000000000000000" pitchFamily="2" charset="2"/>
                        <a:buChar char="Ø"/>
                      </a:pPr>
                      <a:r>
                        <a:rPr kumimoji="1" lang="ja-JP" altLang="en-US" sz="12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利用者への集積は進んでいる</a:t>
                      </a:r>
                      <a:endParaRPr kumimoji="1" lang="en-US" altLang="ja-JP" sz="12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Ø"/>
                      </a:pPr>
                      <a:r>
                        <a:rPr kumimoji="1" lang="ja-JP" altLang="en-US" sz="12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経営規模は区画整理済み地区より僅かに小さい</a:t>
                      </a:r>
                      <a:endParaRPr kumimoji="1" lang="en-US" altLang="ja-JP" sz="12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2010155"/>
                  </a:ext>
                </a:extLst>
              </a:tr>
              <a:tr h="352697">
                <a:tc>
                  <a:txBody>
                    <a:bodyPr/>
                    <a:lstStyle/>
                    <a:p>
                      <a:r>
                        <a:rPr lang="ja-JP" altLang="en-US" sz="1200" b="0" dirty="0">
                          <a:latin typeface="+mj-ea"/>
                          <a:ea typeface="+mj-ea"/>
                        </a:rPr>
                        <a:t>担い手集積率</a:t>
                      </a:r>
                      <a:endParaRPr kumimoji="1" lang="ja-JP" altLang="en-US" sz="1200" b="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b="0" dirty="0">
                          <a:latin typeface="+mj-ea"/>
                          <a:ea typeface="+mj-ea"/>
                        </a:rPr>
                        <a:t>0.0%</a:t>
                      </a:r>
                      <a:endParaRPr kumimoji="1" lang="ja-JP" altLang="en-US" sz="1200" b="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200" b="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46496504"/>
                  </a:ext>
                </a:extLst>
              </a:tr>
              <a:tr h="352697">
                <a:tc>
                  <a:txBody>
                    <a:bodyPr/>
                    <a:lstStyle/>
                    <a:p>
                      <a:r>
                        <a:rPr lang="ja-JP" altLang="en-US" sz="1200" b="0" dirty="0">
                          <a:latin typeface="+mj-ea"/>
                          <a:ea typeface="+mj-ea"/>
                        </a:rPr>
                        <a:t>利用者数</a:t>
                      </a:r>
                      <a:endParaRPr kumimoji="1" lang="ja-JP" altLang="en-US" sz="1200" b="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>
                          <a:latin typeface="+mj-ea"/>
                          <a:ea typeface="+mj-ea"/>
                        </a:rPr>
                        <a:t>11</a:t>
                      </a:r>
                      <a:r>
                        <a:rPr kumimoji="1" lang="ja-JP" altLang="en-US" sz="1200" b="0" dirty="0">
                          <a:latin typeface="+mj-ea"/>
                          <a:ea typeface="+mj-ea"/>
                        </a:rPr>
                        <a:t>人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200" b="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0537714"/>
                  </a:ext>
                </a:extLst>
              </a:tr>
              <a:tr h="352697">
                <a:tc>
                  <a:txBody>
                    <a:bodyPr/>
                    <a:lstStyle/>
                    <a:p>
                      <a:r>
                        <a:rPr lang="ja-JP" altLang="en-US" sz="1200" b="0" dirty="0">
                          <a:latin typeface="+mj-ea"/>
                          <a:ea typeface="+mj-ea"/>
                        </a:rPr>
                        <a:t>利用者を含む集積率　　　</a:t>
                      </a:r>
                      <a:endParaRPr kumimoji="1" lang="ja-JP" altLang="en-US" sz="1200" b="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>
                          <a:latin typeface="+mj-ea"/>
                          <a:ea typeface="+mj-ea"/>
                        </a:rPr>
                        <a:t>19.2%</a:t>
                      </a:r>
                      <a:endParaRPr kumimoji="1" lang="ja-JP" altLang="en-US" sz="1200" b="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200" b="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5078307"/>
                  </a:ext>
                </a:extLst>
              </a:tr>
              <a:tr h="352697">
                <a:tc>
                  <a:txBody>
                    <a:bodyPr/>
                    <a:lstStyle/>
                    <a:p>
                      <a:r>
                        <a:rPr lang="ja-JP" altLang="en-US" sz="1200" b="0" dirty="0">
                          <a:latin typeface="+mj-ea"/>
                          <a:ea typeface="+mj-ea"/>
                        </a:rPr>
                        <a:t>規模縮小意向の割合</a:t>
                      </a:r>
                      <a:endParaRPr kumimoji="1" lang="ja-JP" altLang="en-US" sz="1200" b="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b="0" dirty="0">
                          <a:latin typeface="+mj-ea"/>
                          <a:ea typeface="+mj-ea"/>
                        </a:rPr>
                        <a:t>16.9%</a:t>
                      </a:r>
                      <a:endParaRPr kumimoji="1" lang="ja-JP" altLang="en-US" sz="1200" b="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200" b="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41478888"/>
                  </a:ext>
                </a:extLst>
              </a:tr>
              <a:tr h="352697">
                <a:tc>
                  <a:txBody>
                    <a:bodyPr/>
                    <a:lstStyle/>
                    <a:p>
                      <a:r>
                        <a:rPr kumimoji="1" lang="ja-JP" altLang="en-US" sz="1200" b="0" dirty="0">
                          <a:latin typeface="+mj-ea"/>
                          <a:ea typeface="+mj-ea"/>
                        </a:rPr>
                        <a:t>担い手の平均経営面積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>
                          <a:latin typeface="+mj-ea"/>
                          <a:ea typeface="+mj-ea"/>
                        </a:rPr>
                        <a:t>0.0ha</a:t>
                      </a:r>
                      <a:endParaRPr kumimoji="1" lang="ja-JP" altLang="en-US" sz="1200" b="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200" b="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4553229"/>
                  </a:ext>
                </a:extLst>
              </a:tr>
              <a:tr h="352697">
                <a:tc>
                  <a:txBody>
                    <a:bodyPr/>
                    <a:lstStyle/>
                    <a:p>
                      <a:r>
                        <a:rPr kumimoji="1" lang="ja-JP" altLang="en-US" sz="1200" b="0" dirty="0">
                          <a:latin typeface="+mj-ea"/>
                          <a:ea typeface="+mj-ea"/>
                        </a:rPr>
                        <a:t>利用者を含む平均経営面積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>
                          <a:latin typeface="+mj-ea"/>
                          <a:ea typeface="+mj-ea"/>
                        </a:rPr>
                        <a:t>0.3ha</a:t>
                      </a:r>
                      <a:endParaRPr kumimoji="1" lang="ja-JP" altLang="en-US" sz="1200" b="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200" b="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7060793"/>
                  </a:ext>
                </a:extLst>
              </a:tr>
            </a:tbl>
          </a:graphicData>
        </a:graphic>
      </p:graphicFrame>
      <p:graphicFrame>
        <p:nvGraphicFramePr>
          <p:cNvPr id="29" name="表 2">
            <a:extLst>
              <a:ext uri="{FF2B5EF4-FFF2-40B4-BE49-F238E27FC236}">
                <a16:creationId xmlns:a16="http://schemas.microsoft.com/office/drawing/2014/main" id="{5B78F504-7785-4B83-8606-5894D02297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3107325"/>
              </p:ext>
            </p:extLst>
          </p:nvPr>
        </p:nvGraphicFramePr>
        <p:xfrm>
          <a:off x="901995" y="501737"/>
          <a:ext cx="5067005" cy="29272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69613">
                  <a:extLst>
                    <a:ext uri="{9D8B030D-6E8A-4147-A177-3AD203B41FA5}">
                      <a16:colId xmlns:a16="http://schemas.microsoft.com/office/drawing/2014/main" val="406847895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76973804"/>
                    </a:ext>
                  </a:extLst>
                </a:gridCol>
                <a:gridCol w="2284592">
                  <a:extLst>
                    <a:ext uri="{9D8B030D-6E8A-4147-A177-3AD203B41FA5}">
                      <a16:colId xmlns:a16="http://schemas.microsoft.com/office/drawing/2014/main" val="2817425208"/>
                    </a:ext>
                  </a:extLst>
                </a:gridCol>
              </a:tblGrid>
              <a:tr h="36590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>
                          <a:latin typeface="+mj-ea"/>
                          <a:ea typeface="+mj-ea"/>
                        </a:rPr>
                        <a:t>項目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>
                          <a:latin typeface="+mj-ea"/>
                          <a:ea typeface="+mj-ea"/>
                        </a:rPr>
                        <a:t>平均値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特徴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4952504"/>
                  </a:ext>
                </a:extLst>
              </a:tr>
              <a:tr h="365908">
                <a:tc>
                  <a:txBody>
                    <a:bodyPr/>
                    <a:lstStyle/>
                    <a:p>
                      <a:r>
                        <a:rPr lang="ja-JP" altLang="en-US" sz="1200" b="0" dirty="0">
                          <a:latin typeface="+mj-ea"/>
                          <a:ea typeface="+mj-ea"/>
                        </a:rPr>
                        <a:t>担い手数</a:t>
                      </a:r>
                      <a:endParaRPr kumimoji="1" lang="ja-JP" altLang="en-US" sz="1200" b="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>
                          <a:latin typeface="+mj-ea"/>
                          <a:ea typeface="+mj-ea"/>
                        </a:rPr>
                        <a:t>2</a:t>
                      </a:r>
                      <a:r>
                        <a:rPr kumimoji="1" lang="ja-JP" altLang="en-US" sz="1200" b="0" dirty="0">
                          <a:latin typeface="+mj-ea"/>
                          <a:ea typeface="+mj-ea"/>
                        </a:rPr>
                        <a:t>人</a:t>
                      </a:r>
                    </a:p>
                  </a:txBody>
                  <a:tcPr anchor="ctr"/>
                </a:tc>
                <a:tc rowSpan="7">
                  <a:txBody>
                    <a:bodyPr/>
                    <a:lstStyle/>
                    <a:p>
                      <a:pPr marL="171450" indent="-171450" algn="l">
                        <a:buFont typeface="Wingdings" panose="05000000000000000000" pitchFamily="2" charset="2"/>
                        <a:buChar char="Ø"/>
                      </a:pPr>
                      <a:r>
                        <a:rPr kumimoji="1" lang="ja-JP" altLang="en-US" sz="12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担い手が少ない</a:t>
                      </a:r>
                      <a:endParaRPr kumimoji="1" lang="en-US" altLang="ja-JP" sz="12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Ø"/>
                      </a:pPr>
                      <a:r>
                        <a:rPr kumimoji="1" lang="ja-JP" altLang="en-US" sz="12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利用者が多い</a:t>
                      </a:r>
                      <a:endParaRPr kumimoji="1" lang="en-US" altLang="ja-JP" sz="12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Ø"/>
                      </a:pPr>
                      <a:r>
                        <a:rPr kumimoji="1" lang="ja-JP" altLang="en-US" sz="12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利用者を含む集積率が低い</a:t>
                      </a:r>
                      <a:endParaRPr kumimoji="1" lang="en-US" altLang="ja-JP" sz="12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Ø"/>
                      </a:pPr>
                      <a:r>
                        <a:rPr kumimoji="1" lang="ja-JP" altLang="en-US" sz="12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規模縮小意向が多い</a:t>
                      </a:r>
                      <a:endParaRPr kumimoji="1" lang="en-US" altLang="ja-JP" sz="12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Ø"/>
                      </a:pPr>
                      <a:r>
                        <a:rPr kumimoji="1" lang="ja-JP" altLang="en-US" sz="12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経営規模は区画整理なし地区より僅かに大きい</a:t>
                      </a:r>
                      <a:endParaRPr kumimoji="1" lang="en-US" altLang="ja-JP" sz="12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81462225"/>
                  </a:ext>
                </a:extLst>
              </a:tr>
              <a:tr h="365908">
                <a:tc>
                  <a:txBody>
                    <a:bodyPr/>
                    <a:lstStyle/>
                    <a:p>
                      <a:r>
                        <a:rPr lang="ja-JP" altLang="en-US" sz="1200" b="0" dirty="0">
                          <a:latin typeface="+mj-ea"/>
                          <a:ea typeface="+mj-ea"/>
                        </a:rPr>
                        <a:t>担い手集積率</a:t>
                      </a:r>
                      <a:endParaRPr kumimoji="1" lang="ja-JP" altLang="en-US" sz="1200" b="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b="0" dirty="0">
                          <a:latin typeface="+mj-ea"/>
                          <a:ea typeface="+mj-ea"/>
                        </a:rPr>
                        <a:t>1.9%</a:t>
                      </a:r>
                      <a:endParaRPr kumimoji="1" lang="ja-JP" altLang="en-US" sz="1200" b="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200" b="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46496504"/>
                  </a:ext>
                </a:extLst>
              </a:tr>
              <a:tr h="365908">
                <a:tc>
                  <a:txBody>
                    <a:bodyPr/>
                    <a:lstStyle/>
                    <a:p>
                      <a:r>
                        <a:rPr lang="ja-JP" altLang="en-US" sz="1200" b="0" dirty="0">
                          <a:latin typeface="+mj-ea"/>
                          <a:ea typeface="+mj-ea"/>
                        </a:rPr>
                        <a:t>利用者数</a:t>
                      </a:r>
                      <a:endParaRPr kumimoji="1" lang="ja-JP" altLang="en-US" sz="1200" b="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19</a:t>
                      </a:r>
                      <a:r>
                        <a:rPr kumimoji="1" lang="ja-JP" altLang="en-US" sz="1200" b="1" dirty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人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200" b="0" dirty="0">
                        <a:solidFill>
                          <a:srgbClr val="FF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0537714"/>
                  </a:ext>
                </a:extLst>
              </a:tr>
              <a:tr h="365908">
                <a:tc>
                  <a:txBody>
                    <a:bodyPr/>
                    <a:lstStyle/>
                    <a:p>
                      <a:r>
                        <a:rPr lang="ja-JP" altLang="en-US" sz="1200" b="0" dirty="0">
                          <a:latin typeface="+mj-ea"/>
                          <a:ea typeface="+mj-ea"/>
                        </a:rPr>
                        <a:t>利用者を含む集積率　　　</a:t>
                      </a:r>
                      <a:endParaRPr kumimoji="1" lang="ja-JP" altLang="en-US" sz="1200" b="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12.1%</a:t>
                      </a:r>
                      <a:endParaRPr kumimoji="1" lang="ja-JP" altLang="en-US" sz="12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200" b="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5078307"/>
                  </a:ext>
                </a:extLst>
              </a:tr>
              <a:tr h="365908">
                <a:tc>
                  <a:txBody>
                    <a:bodyPr/>
                    <a:lstStyle/>
                    <a:p>
                      <a:r>
                        <a:rPr lang="ja-JP" altLang="en-US" sz="1200" b="0" dirty="0">
                          <a:latin typeface="+mj-ea"/>
                          <a:ea typeface="+mj-ea"/>
                        </a:rPr>
                        <a:t>規模縮小意向の割合</a:t>
                      </a:r>
                      <a:endParaRPr kumimoji="1" lang="ja-JP" altLang="en-US" sz="1200" b="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29.2%</a:t>
                      </a:r>
                      <a:endParaRPr kumimoji="1" lang="ja-JP" altLang="en-US" sz="12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200" b="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41478888"/>
                  </a:ext>
                </a:extLst>
              </a:tr>
              <a:tr h="365908">
                <a:tc>
                  <a:txBody>
                    <a:bodyPr/>
                    <a:lstStyle/>
                    <a:p>
                      <a:r>
                        <a:rPr kumimoji="1" lang="ja-JP" altLang="en-US" sz="1200" b="0" dirty="0">
                          <a:latin typeface="+mj-ea"/>
                          <a:ea typeface="+mj-ea"/>
                        </a:rPr>
                        <a:t>担い手の平均経営面積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>
                          <a:latin typeface="+mj-ea"/>
                          <a:ea typeface="+mj-ea"/>
                        </a:rPr>
                        <a:t>0.4ha</a:t>
                      </a:r>
                      <a:endParaRPr kumimoji="1" lang="ja-JP" altLang="en-US" sz="1200" b="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200" b="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4553229"/>
                  </a:ext>
                </a:extLst>
              </a:tr>
              <a:tr h="365908">
                <a:tc>
                  <a:txBody>
                    <a:bodyPr/>
                    <a:lstStyle/>
                    <a:p>
                      <a:r>
                        <a:rPr kumimoji="1" lang="ja-JP" altLang="en-US" sz="1200" b="0" dirty="0">
                          <a:latin typeface="+mj-ea"/>
                          <a:ea typeface="+mj-ea"/>
                        </a:rPr>
                        <a:t>利用者を含む平均経営面積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>
                          <a:latin typeface="+mj-ea"/>
                          <a:ea typeface="+mj-ea"/>
                        </a:rPr>
                        <a:t>0.4ha</a:t>
                      </a:r>
                      <a:endParaRPr kumimoji="1" lang="ja-JP" altLang="en-US" sz="1200" b="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200" b="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7060793"/>
                  </a:ext>
                </a:extLst>
              </a:tr>
            </a:tbl>
          </a:graphicData>
        </a:graphic>
      </p:graphicFrame>
      <p:graphicFrame>
        <p:nvGraphicFramePr>
          <p:cNvPr id="30" name="表 2">
            <a:extLst>
              <a:ext uri="{FF2B5EF4-FFF2-40B4-BE49-F238E27FC236}">
                <a16:creationId xmlns:a16="http://schemas.microsoft.com/office/drawing/2014/main" id="{738EB5A2-DB8E-4D28-B7F9-CC67023139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9098641"/>
              </p:ext>
            </p:extLst>
          </p:nvPr>
        </p:nvGraphicFramePr>
        <p:xfrm>
          <a:off x="6557660" y="469053"/>
          <a:ext cx="5149247" cy="29599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91042">
                  <a:extLst>
                    <a:ext uri="{9D8B030D-6E8A-4147-A177-3AD203B41FA5}">
                      <a16:colId xmlns:a16="http://schemas.microsoft.com/office/drawing/2014/main" val="406847895"/>
                    </a:ext>
                  </a:extLst>
                </a:gridCol>
                <a:gridCol w="858208">
                  <a:extLst>
                    <a:ext uri="{9D8B030D-6E8A-4147-A177-3AD203B41FA5}">
                      <a16:colId xmlns:a16="http://schemas.microsoft.com/office/drawing/2014/main" val="3076973804"/>
                    </a:ext>
                  </a:extLst>
                </a:gridCol>
                <a:gridCol w="2299997">
                  <a:extLst>
                    <a:ext uri="{9D8B030D-6E8A-4147-A177-3AD203B41FA5}">
                      <a16:colId xmlns:a16="http://schemas.microsoft.com/office/drawing/2014/main" val="2817425208"/>
                    </a:ext>
                  </a:extLst>
                </a:gridCol>
              </a:tblGrid>
              <a:tr h="36999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項　　目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平均値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b="1" dirty="0">
                          <a:solidFill>
                            <a:schemeClr val="bg1"/>
                          </a:solidFill>
                        </a:rPr>
                        <a:t>特徴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4952504"/>
                  </a:ext>
                </a:extLst>
              </a:tr>
              <a:tr h="369993">
                <a:tc>
                  <a:txBody>
                    <a:bodyPr/>
                    <a:lstStyle/>
                    <a:p>
                      <a:r>
                        <a:rPr lang="ja-JP" altLang="en-US" sz="1200" b="0" dirty="0">
                          <a:latin typeface="+mj-ea"/>
                          <a:ea typeface="+mj-ea"/>
                        </a:rPr>
                        <a:t>担い手数</a:t>
                      </a:r>
                      <a:endParaRPr kumimoji="1" lang="ja-JP" altLang="en-US" sz="1200" b="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>
                          <a:latin typeface="+mj-ea"/>
                          <a:ea typeface="+mj-ea"/>
                        </a:rPr>
                        <a:t>6</a:t>
                      </a:r>
                      <a:r>
                        <a:rPr kumimoji="1" lang="ja-JP" altLang="en-US" sz="1200" b="0" dirty="0">
                          <a:latin typeface="+mj-ea"/>
                          <a:ea typeface="+mj-ea"/>
                        </a:rPr>
                        <a:t>人</a:t>
                      </a:r>
                    </a:p>
                  </a:txBody>
                  <a:tcPr anchor="ctr"/>
                </a:tc>
                <a:tc rowSpan="7"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Ø"/>
                      </a:pPr>
                      <a:r>
                        <a:rPr lang="ja-JP" altLang="en-US" sz="1200" dirty="0">
                          <a:solidFill>
                            <a:schemeClr val="tx1"/>
                          </a:solidFill>
                        </a:rPr>
                        <a:t>担い手が少ない</a:t>
                      </a:r>
                      <a:endParaRPr lang="en-US" altLang="ja-JP" sz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>
                        <a:buFont typeface="Wingdings" panose="05000000000000000000" pitchFamily="2" charset="2"/>
                        <a:buChar char="Ø"/>
                      </a:pPr>
                      <a:r>
                        <a:rPr lang="ja-JP" altLang="en-US" sz="1200" dirty="0">
                          <a:solidFill>
                            <a:schemeClr val="tx1"/>
                          </a:solidFill>
                        </a:rPr>
                        <a:t>利用者が少ない</a:t>
                      </a:r>
                      <a:endParaRPr lang="en-US" altLang="ja-JP" sz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>
                        <a:buFont typeface="Wingdings" panose="05000000000000000000" pitchFamily="2" charset="2"/>
                        <a:buChar char="Ø"/>
                      </a:pPr>
                      <a:r>
                        <a:rPr lang="ja-JP" altLang="en-US" sz="1200" dirty="0">
                          <a:solidFill>
                            <a:schemeClr val="tx1"/>
                          </a:solidFill>
                        </a:rPr>
                        <a:t>規模縮小意向割合が少ない</a:t>
                      </a:r>
                      <a:endParaRPr lang="en-US" altLang="ja-JP" sz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>
                        <a:buFont typeface="Wingdings" panose="05000000000000000000" pitchFamily="2" charset="2"/>
                        <a:buChar char="Ø"/>
                      </a:pPr>
                      <a:r>
                        <a:rPr lang="ja-JP" altLang="en-US" sz="1200" dirty="0">
                          <a:solidFill>
                            <a:schemeClr val="tx1"/>
                          </a:solidFill>
                        </a:rPr>
                        <a:t>担い手、利用者ともに経営規模がかなり大きい</a:t>
                      </a:r>
                      <a:endParaRPr lang="en-US" altLang="ja-JP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09613298"/>
                  </a:ext>
                </a:extLst>
              </a:tr>
              <a:tr h="369993">
                <a:tc>
                  <a:txBody>
                    <a:bodyPr/>
                    <a:lstStyle/>
                    <a:p>
                      <a:r>
                        <a:rPr lang="ja-JP" altLang="en-US" sz="1200" b="0" dirty="0">
                          <a:latin typeface="+mj-ea"/>
                          <a:ea typeface="+mj-ea"/>
                        </a:rPr>
                        <a:t>担い手集積率</a:t>
                      </a:r>
                      <a:endParaRPr kumimoji="1" lang="ja-JP" altLang="en-US" sz="1200" b="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b="1" dirty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52.3%</a:t>
                      </a:r>
                      <a:endParaRPr kumimoji="1" lang="ja-JP" altLang="en-US" sz="1200" b="1" dirty="0">
                        <a:solidFill>
                          <a:srgbClr val="FF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ja-JP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46496504"/>
                  </a:ext>
                </a:extLst>
              </a:tr>
              <a:tr h="369993">
                <a:tc>
                  <a:txBody>
                    <a:bodyPr/>
                    <a:lstStyle/>
                    <a:p>
                      <a:r>
                        <a:rPr lang="ja-JP" altLang="en-US" sz="1200" b="0" dirty="0">
                          <a:latin typeface="+mj-ea"/>
                          <a:ea typeface="+mj-ea"/>
                        </a:rPr>
                        <a:t>利用者数</a:t>
                      </a:r>
                      <a:endParaRPr kumimoji="1" lang="ja-JP" altLang="en-US" sz="1200" b="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>
                          <a:latin typeface="+mj-ea"/>
                          <a:ea typeface="+mj-ea"/>
                        </a:rPr>
                        <a:t>8</a:t>
                      </a:r>
                      <a:r>
                        <a:rPr kumimoji="1" lang="ja-JP" altLang="en-US" sz="1200" b="0" dirty="0">
                          <a:latin typeface="+mj-ea"/>
                          <a:ea typeface="+mj-ea"/>
                        </a:rPr>
                        <a:t>人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ja-JP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0537714"/>
                  </a:ext>
                </a:extLst>
              </a:tr>
              <a:tr h="369993">
                <a:tc>
                  <a:txBody>
                    <a:bodyPr/>
                    <a:lstStyle/>
                    <a:p>
                      <a:r>
                        <a:rPr lang="ja-JP" altLang="en-US" sz="1200" b="0" dirty="0">
                          <a:latin typeface="+mj-ea"/>
                          <a:ea typeface="+mj-ea"/>
                        </a:rPr>
                        <a:t>利用者を含む集積率　　　</a:t>
                      </a:r>
                      <a:endParaRPr kumimoji="1" lang="ja-JP" altLang="en-US" sz="1200" b="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61.5%</a:t>
                      </a:r>
                      <a:endParaRPr kumimoji="1" lang="ja-JP" altLang="en-US" sz="1200" b="1" dirty="0">
                        <a:solidFill>
                          <a:srgbClr val="FF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ja-JP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5078307"/>
                  </a:ext>
                </a:extLst>
              </a:tr>
              <a:tr h="369993">
                <a:tc>
                  <a:txBody>
                    <a:bodyPr/>
                    <a:lstStyle/>
                    <a:p>
                      <a:r>
                        <a:rPr lang="ja-JP" altLang="en-US" sz="1200" b="0" dirty="0">
                          <a:latin typeface="+mj-ea"/>
                          <a:ea typeface="+mj-ea"/>
                        </a:rPr>
                        <a:t>規模縮小意向の割合</a:t>
                      </a:r>
                      <a:endParaRPr kumimoji="1" lang="ja-JP" altLang="en-US" sz="1200" b="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b="0" dirty="0">
                          <a:latin typeface="+mj-ea"/>
                          <a:ea typeface="+mj-ea"/>
                        </a:rPr>
                        <a:t>15.5%</a:t>
                      </a:r>
                      <a:endParaRPr kumimoji="1" lang="ja-JP" altLang="en-US" sz="1200" b="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ja-JP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41478888"/>
                  </a:ext>
                </a:extLst>
              </a:tr>
              <a:tr h="369993">
                <a:tc>
                  <a:txBody>
                    <a:bodyPr/>
                    <a:lstStyle/>
                    <a:p>
                      <a:r>
                        <a:rPr kumimoji="1" lang="ja-JP" altLang="en-US" sz="1200" b="0" dirty="0">
                          <a:latin typeface="+mj-ea"/>
                          <a:ea typeface="+mj-ea"/>
                        </a:rPr>
                        <a:t>担い手の平均経営面積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2.7ha</a:t>
                      </a:r>
                      <a:endParaRPr kumimoji="1" lang="ja-JP" altLang="en-US" sz="1200" b="1" dirty="0">
                        <a:solidFill>
                          <a:srgbClr val="FF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ja-JP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4553229"/>
                  </a:ext>
                </a:extLst>
              </a:tr>
              <a:tr h="369993">
                <a:tc>
                  <a:txBody>
                    <a:bodyPr/>
                    <a:lstStyle/>
                    <a:p>
                      <a:r>
                        <a:rPr kumimoji="1" lang="ja-JP" altLang="en-US" sz="1200" b="0" dirty="0">
                          <a:latin typeface="+mj-ea"/>
                          <a:ea typeface="+mj-ea"/>
                        </a:rPr>
                        <a:t>利用者を含む平均経営面積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1.4ha</a:t>
                      </a:r>
                      <a:endParaRPr kumimoji="1" lang="ja-JP" altLang="en-US" sz="1200" b="1" dirty="0">
                        <a:solidFill>
                          <a:srgbClr val="FF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ja-JP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7060793"/>
                  </a:ext>
                </a:extLst>
              </a:tr>
            </a:tbl>
          </a:graphicData>
        </a:graphic>
      </p:graphicFrame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2B0ED81-C9D8-4008-A42B-9D03DB7E5DFD}"/>
              </a:ext>
            </a:extLst>
          </p:cNvPr>
          <p:cNvSpPr txBox="1"/>
          <p:nvPr/>
        </p:nvSpPr>
        <p:spPr>
          <a:xfrm>
            <a:off x="9618648" y="2731114"/>
            <a:ext cx="184713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eiryo UI"/>
                <a:ea typeface="Meiryo UI"/>
                <a:cs typeface="+mn-cs"/>
              </a:rPr>
              <a:t>担い手、利用者への集積・集約化が進んでいる</a:t>
            </a:r>
            <a:endParaRPr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CA72F24-5D2C-45EF-8719-847369A092AF}"/>
              </a:ext>
            </a:extLst>
          </p:cNvPr>
          <p:cNvSpPr txBox="1"/>
          <p:nvPr/>
        </p:nvSpPr>
        <p:spPr>
          <a:xfrm>
            <a:off x="3829177" y="953492"/>
            <a:ext cx="1935737" cy="430887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dirty="0"/>
              <a:t>区画整理あり地区で</a:t>
            </a:r>
            <a:endParaRPr kumimoji="1" lang="en-US" altLang="ja-JP" sz="1100" dirty="0"/>
          </a:p>
          <a:p>
            <a:pPr algn="ctr"/>
            <a:r>
              <a:rPr kumimoji="1" lang="ja-JP" altLang="en-US" sz="1100" dirty="0"/>
              <a:t>集積率の低い</a:t>
            </a:r>
            <a:r>
              <a:rPr kumimoji="1" lang="en-US" altLang="ja-JP" sz="1100" dirty="0"/>
              <a:t>10</a:t>
            </a:r>
            <a:r>
              <a:rPr kumimoji="1" lang="ja-JP" altLang="en-US" sz="1100" dirty="0"/>
              <a:t>地区の集計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DBF64AF9-9460-4961-A905-1E0FF7D2E2EE}"/>
              </a:ext>
            </a:extLst>
          </p:cNvPr>
          <p:cNvSpPr txBox="1"/>
          <p:nvPr/>
        </p:nvSpPr>
        <p:spPr>
          <a:xfrm>
            <a:off x="9574345" y="951372"/>
            <a:ext cx="1935737" cy="430887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dirty="0"/>
              <a:t>区画整理あり地区で</a:t>
            </a:r>
            <a:endParaRPr kumimoji="1" lang="en-US" altLang="ja-JP" sz="1100" dirty="0"/>
          </a:p>
          <a:p>
            <a:pPr algn="ctr"/>
            <a:r>
              <a:rPr kumimoji="1" lang="ja-JP" altLang="en-US" sz="1100" dirty="0"/>
              <a:t>集積率の高い</a:t>
            </a:r>
            <a:r>
              <a:rPr kumimoji="1" lang="en-US" altLang="ja-JP" sz="1100" dirty="0"/>
              <a:t>10</a:t>
            </a:r>
            <a:r>
              <a:rPr kumimoji="1" lang="ja-JP" altLang="en-US" sz="1100" dirty="0"/>
              <a:t>地区の集計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A67CC92-69AA-468E-A193-461CAFFAD4F3}"/>
              </a:ext>
            </a:extLst>
          </p:cNvPr>
          <p:cNvSpPr txBox="1"/>
          <p:nvPr/>
        </p:nvSpPr>
        <p:spPr>
          <a:xfrm>
            <a:off x="9664449" y="4176791"/>
            <a:ext cx="1935737" cy="430887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dirty="0"/>
              <a:t>区画整理なし地区で</a:t>
            </a:r>
            <a:endParaRPr kumimoji="1" lang="en-US" altLang="ja-JP" sz="1100" dirty="0"/>
          </a:p>
          <a:p>
            <a:pPr algn="ctr"/>
            <a:r>
              <a:rPr kumimoji="1" lang="ja-JP" altLang="en-US" sz="1100" dirty="0"/>
              <a:t>集積率の高い</a:t>
            </a:r>
            <a:r>
              <a:rPr kumimoji="1" lang="en-US" altLang="ja-JP" sz="1100" dirty="0"/>
              <a:t>10</a:t>
            </a:r>
            <a:r>
              <a:rPr kumimoji="1" lang="ja-JP" altLang="en-US" sz="1100" dirty="0"/>
              <a:t>地区の集計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D0AA671E-FCE0-44E0-818A-3E5972A1924C}"/>
              </a:ext>
            </a:extLst>
          </p:cNvPr>
          <p:cNvSpPr txBox="1"/>
          <p:nvPr/>
        </p:nvSpPr>
        <p:spPr>
          <a:xfrm>
            <a:off x="3850690" y="4144115"/>
            <a:ext cx="1935737" cy="430887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dirty="0"/>
              <a:t>区画整理なし地区で</a:t>
            </a:r>
            <a:endParaRPr kumimoji="1" lang="en-US" altLang="ja-JP" sz="1100" dirty="0"/>
          </a:p>
          <a:p>
            <a:pPr algn="ctr"/>
            <a:r>
              <a:rPr kumimoji="1" lang="ja-JP" altLang="en-US" sz="1100" dirty="0"/>
              <a:t>担い手不在</a:t>
            </a:r>
            <a:r>
              <a:rPr kumimoji="1" lang="en-US" altLang="ja-JP" sz="1100" dirty="0"/>
              <a:t>108</a:t>
            </a:r>
            <a:r>
              <a:rPr kumimoji="1" lang="ja-JP" altLang="en-US" sz="1100" dirty="0"/>
              <a:t>地区の集計</a:t>
            </a:r>
          </a:p>
        </p:txBody>
      </p:sp>
    </p:spTree>
    <p:extLst>
      <p:ext uri="{BB962C8B-B14F-4D97-AF65-F5344CB8AC3E}">
        <p14:creationId xmlns:p14="http://schemas.microsoft.com/office/powerpoint/2010/main" val="2247251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5FDCB854-BE21-4FB7-9B33-86A2F289A2EA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907200" y="3848400"/>
            <a:ext cx="5094000" cy="230400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73C51182-E35E-4C06-B3FF-B4A30D0A8469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602400" y="3848400"/>
            <a:ext cx="5198400" cy="230400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30282AD9-29AF-4FB8-AD20-463A74BCEB69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6552000" y="507600"/>
            <a:ext cx="5198400" cy="24120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E9EBF786-09D2-48FE-B139-B6A0F0136153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921600" y="507600"/>
            <a:ext cx="5094000" cy="2412000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088BB14C-BE53-432C-8880-78AB16268532}"/>
              </a:ext>
            </a:extLst>
          </p:cNvPr>
          <p:cNvSpPr/>
          <p:nvPr/>
        </p:nvSpPr>
        <p:spPr>
          <a:xfrm>
            <a:off x="12700" y="10891"/>
            <a:ext cx="4775200" cy="45816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地域計画の分析（基盤整備と集積率）</a:t>
            </a: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0F0C819E-63E1-40DE-9C66-9E0D487E8F58}"/>
              </a:ext>
            </a:extLst>
          </p:cNvPr>
          <p:cNvCxnSpPr>
            <a:cxnSpLocks/>
          </p:cNvCxnSpPr>
          <p:nvPr/>
        </p:nvCxnSpPr>
        <p:spPr>
          <a:xfrm>
            <a:off x="6096000" y="202354"/>
            <a:ext cx="0" cy="6372000"/>
          </a:xfrm>
          <a:prstGeom prst="straightConnector1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CFF3086-8BB3-45AB-9422-4C23D77234A9}"/>
              </a:ext>
            </a:extLst>
          </p:cNvPr>
          <p:cNvSpPr txBox="1"/>
          <p:nvPr/>
        </p:nvSpPr>
        <p:spPr>
          <a:xfrm>
            <a:off x="5174592" y="-4491"/>
            <a:ext cx="13292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 dirty="0"/>
              <a:t>区画整理あり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03A939E-7F2A-4624-80A2-8A5540264551}"/>
              </a:ext>
            </a:extLst>
          </p:cNvPr>
          <p:cNvSpPr txBox="1"/>
          <p:nvPr/>
        </p:nvSpPr>
        <p:spPr>
          <a:xfrm>
            <a:off x="5353" y="3228647"/>
            <a:ext cx="430887" cy="111825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1600" b="1" dirty="0"/>
              <a:t>集積率　低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E7F3DF4-EF16-4E91-A4F3-89BF18939348}"/>
              </a:ext>
            </a:extLst>
          </p:cNvPr>
          <p:cNvSpPr txBox="1"/>
          <p:nvPr/>
        </p:nvSpPr>
        <p:spPr>
          <a:xfrm>
            <a:off x="11759911" y="3291526"/>
            <a:ext cx="430887" cy="111825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1600" b="1" dirty="0"/>
              <a:t>集積率　高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50955A16-68FB-4BA6-ACAF-912E3B92D372}"/>
              </a:ext>
            </a:extLst>
          </p:cNvPr>
          <p:cNvSpPr txBox="1"/>
          <p:nvPr/>
        </p:nvSpPr>
        <p:spPr>
          <a:xfrm>
            <a:off x="1297977" y="6147551"/>
            <a:ext cx="338906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b="1" dirty="0"/>
              <a:t>担い手は不在であるが、利用者による集積は進んでいる</a:t>
            </a:r>
            <a:endParaRPr lang="en-US" altLang="ja-JP" sz="11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1100" dirty="0"/>
              <a:t>自己耕作の継続意向が高い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1100" dirty="0"/>
              <a:t>地域内での小規模な農地貸借は進んでいる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9A3022C9-E1D9-4F34-A895-7D4C9F080A26}"/>
              </a:ext>
            </a:extLst>
          </p:cNvPr>
          <p:cNvSpPr txBox="1"/>
          <p:nvPr/>
        </p:nvSpPr>
        <p:spPr>
          <a:xfrm>
            <a:off x="892773" y="6146800"/>
            <a:ext cx="369332" cy="668403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vert="eaVert"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bg1"/>
                </a:solidFill>
              </a:rPr>
              <a:t>考察</a:t>
            </a:r>
            <a:endParaRPr kumimoji="1" lang="en-US" altLang="ja-JP" sz="1200" dirty="0">
              <a:solidFill>
                <a:schemeClr val="bg1"/>
              </a:solidFill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39CF7CF6-FA01-49AB-9DFE-372C794025CF}"/>
              </a:ext>
            </a:extLst>
          </p:cNvPr>
          <p:cNvSpPr txBox="1"/>
          <p:nvPr/>
        </p:nvSpPr>
        <p:spPr>
          <a:xfrm>
            <a:off x="6164157" y="3843330"/>
            <a:ext cx="353943" cy="29718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eaVert" wrap="square" rtlCol="0">
            <a:spAutoFit/>
          </a:bodyPr>
          <a:lstStyle/>
          <a:p>
            <a:pPr algn="ctr"/>
            <a:r>
              <a:rPr kumimoji="1" lang="ja-JP" altLang="en-US" sz="1100" b="1" dirty="0"/>
              <a:t>区画整理なし・集積率高</a:t>
            </a:r>
            <a:endParaRPr kumimoji="1" lang="en-US" altLang="ja-JP" sz="1100" b="1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A027B7BE-083B-4AAD-AFA7-2A4E8CEA1B38}"/>
              </a:ext>
            </a:extLst>
          </p:cNvPr>
          <p:cNvSpPr txBox="1"/>
          <p:nvPr/>
        </p:nvSpPr>
        <p:spPr>
          <a:xfrm>
            <a:off x="7093465" y="6124094"/>
            <a:ext cx="37433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b="1" dirty="0"/>
              <a:t>多数の担い手がそれぞれの経営規模拡大により集積率が向上</a:t>
            </a:r>
            <a:endParaRPr kumimoji="1" lang="en-US" altLang="ja-JP" sz="11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1100" dirty="0"/>
              <a:t>産地形成が進んでいる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1100" dirty="0"/>
              <a:t>農業塾による担い手の育成・確保体制が整っている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1100" dirty="0"/>
              <a:t>食品加工企業等による契約栽培体制がある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4A7AE662-550D-4A5E-A4B7-4EDFA23D5E31}"/>
              </a:ext>
            </a:extLst>
          </p:cNvPr>
          <p:cNvSpPr txBox="1"/>
          <p:nvPr/>
        </p:nvSpPr>
        <p:spPr>
          <a:xfrm>
            <a:off x="6597688" y="6184817"/>
            <a:ext cx="369332" cy="6303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eaVert" wrap="square" rtlCol="0">
            <a:spAutoFit/>
          </a:bodyPr>
          <a:lstStyle/>
          <a:p>
            <a:pPr algn="ctr"/>
            <a:r>
              <a:rPr kumimoji="1" lang="ja-JP" altLang="en-US" sz="1200" dirty="0"/>
              <a:t>考察</a:t>
            </a:r>
            <a:endParaRPr kumimoji="1" lang="en-US" altLang="ja-JP" sz="1200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1D560C20-D2DE-4327-B564-64088FD93E95}"/>
              </a:ext>
            </a:extLst>
          </p:cNvPr>
          <p:cNvSpPr txBox="1"/>
          <p:nvPr/>
        </p:nvSpPr>
        <p:spPr>
          <a:xfrm>
            <a:off x="473339" y="3841164"/>
            <a:ext cx="353943" cy="2974039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eaVert" wrap="square" rtlCol="0">
            <a:spAutoFit/>
          </a:bodyPr>
          <a:lstStyle/>
          <a:p>
            <a:pPr algn="ctr"/>
            <a:r>
              <a:rPr kumimoji="1" lang="ja-JP" altLang="en-US" sz="1100" b="1" dirty="0">
                <a:solidFill>
                  <a:schemeClr val="bg1"/>
                </a:solidFill>
              </a:rPr>
              <a:t>区画整理なし・集積率低</a:t>
            </a:r>
            <a:endParaRPr kumimoji="1" lang="en-US" altLang="ja-JP" sz="1100" b="1" dirty="0">
              <a:solidFill>
                <a:schemeClr val="bg1"/>
              </a:solidFill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0A69B9F8-3EA7-477C-BE26-C58618D4D40F}"/>
              </a:ext>
            </a:extLst>
          </p:cNvPr>
          <p:cNvSpPr txBox="1"/>
          <p:nvPr/>
        </p:nvSpPr>
        <p:spPr>
          <a:xfrm>
            <a:off x="1455309" y="2916000"/>
            <a:ext cx="3844322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b="1" dirty="0"/>
              <a:t>経営規模拡大を目指す担い手が少なく集積率が低迷</a:t>
            </a:r>
            <a:endParaRPr lang="en-US" altLang="ja-JP" sz="11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1100" dirty="0"/>
              <a:t>兼業農家による水稲栽培が主要品目</a:t>
            </a:r>
            <a:endParaRPr lang="en-US" altLang="ja-JP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1100" dirty="0"/>
              <a:t>集積を図る担い手、経営規模拡大を目指す担い手が少ない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28DBC6E5-27E5-47F3-9F3B-7E25A711D9D3}"/>
              </a:ext>
            </a:extLst>
          </p:cNvPr>
          <p:cNvSpPr txBox="1"/>
          <p:nvPr/>
        </p:nvSpPr>
        <p:spPr>
          <a:xfrm>
            <a:off x="485092" y="504867"/>
            <a:ext cx="353943" cy="318280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eaVert" wrap="square" rtlCol="0">
            <a:spAutoFit/>
          </a:bodyPr>
          <a:lstStyle/>
          <a:p>
            <a:pPr algn="ctr"/>
            <a:r>
              <a:rPr kumimoji="1" lang="ja-JP" altLang="en-US" sz="1100" b="1" dirty="0"/>
              <a:t>区画整理あり・集積率低</a:t>
            </a:r>
            <a:endParaRPr kumimoji="1" lang="en-US" altLang="ja-JP" sz="1100" b="1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450F472F-E58D-4A62-8C4C-1BAB01EAFC19}"/>
              </a:ext>
            </a:extLst>
          </p:cNvPr>
          <p:cNvSpPr txBox="1"/>
          <p:nvPr/>
        </p:nvSpPr>
        <p:spPr>
          <a:xfrm>
            <a:off x="920955" y="2944800"/>
            <a:ext cx="369332" cy="745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eaVert" wrap="square" rtlCol="0">
            <a:spAutoFit/>
          </a:bodyPr>
          <a:lstStyle/>
          <a:p>
            <a:pPr algn="ctr"/>
            <a:r>
              <a:rPr kumimoji="1" lang="ja-JP" altLang="en-US" sz="1200" dirty="0"/>
              <a:t>考察</a:t>
            </a:r>
            <a:endParaRPr kumimoji="1" lang="en-US" altLang="ja-JP" sz="1200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17C219E7-8572-4757-B630-C65144610FE0}"/>
              </a:ext>
            </a:extLst>
          </p:cNvPr>
          <p:cNvSpPr txBox="1"/>
          <p:nvPr/>
        </p:nvSpPr>
        <p:spPr>
          <a:xfrm>
            <a:off x="6970750" y="2915101"/>
            <a:ext cx="46955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b="1" dirty="0"/>
              <a:t>少数の担い手への農地の集積により集積率が向上</a:t>
            </a:r>
            <a:endParaRPr lang="en-US" altLang="ja-JP" sz="11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1100" dirty="0"/>
              <a:t>機構関連農地整備による農地の集積・集約化、集落営農組織、企業誘致</a:t>
            </a:r>
            <a:endParaRPr lang="en-US" altLang="ja-JP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1100" dirty="0"/>
              <a:t>新規就農者・企業参入、篤農家への集積</a:t>
            </a:r>
            <a:endParaRPr lang="en-US" altLang="ja-JP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1100" dirty="0"/>
              <a:t>観光農園（いちご等）による活性化</a:t>
            </a:r>
            <a:endParaRPr lang="en-US" altLang="ja-JP" sz="1100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EFB21973-DB8A-4809-844C-CC7C6D93914A}"/>
              </a:ext>
            </a:extLst>
          </p:cNvPr>
          <p:cNvSpPr txBox="1"/>
          <p:nvPr/>
        </p:nvSpPr>
        <p:spPr>
          <a:xfrm>
            <a:off x="6149859" y="469054"/>
            <a:ext cx="353943" cy="321861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vert="eaVert" wrap="square" rtlCol="0">
            <a:spAutoFit/>
          </a:bodyPr>
          <a:lstStyle/>
          <a:p>
            <a:pPr algn="ctr"/>
            <a:r>
              <a:rPr kumimoji="1" lang="ja-JP" altLang="en-US" sz="1100" b="1" dirty="0">
                <a:solidFill>
                  <a:schemeClr val="bg1"/>
                </a:solidFill>
              </a:rPr>
              <a:t>区画整理あり・集積率</a:t>
            </a:r>
            <a:r>
              <a:rPr lang="ja-JP" altLang="en-US" sz="1100" b="1" dirty="0">
                <a:solidFill>
                  <a:schemeClr val="bg1"/>
                </a:solidFill>
              </a:rPr>
              <a:t>高</a:t>
            </a:r>
            <a:endParaRPr lang="en-US" altLang="ja-JP" sz="1100" b="1" dirty="0">
              <a:solidFill>
                <a:schemeClr val="bg1"/>
              </a:solidFill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1CD1BD87-0C08-47CA-B42F-C1F127EB477D}"/>
              </a:ext>
            </a:extLst>
          </p:cNvPr>
          <p:cNvSpPr txBox="1"/>
          <p:nvPr/>
        </p:nvSpPr>
        <p:spPr>
          <a:xfrm>
            <a:off x="6552610" y="2943627"/>
            <a:ext cx="369332" cy="74404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vert="eaVert"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bg1"/>
                </a:solidFill>
              </a:rPr>
              <a:t>考察</a:t>
            </a:r>
            <a:endParaRPr kumimoji="1" lang="en-US" altLang="ja-JP" sz="1200" dirty="0">
              <a:solidFill>
                <a:schemeClr val="bg1"/>
              </a:solidFill>
            </a:endParaRPr>
          </a:p>
        </p:txBody>
      </p: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35595960-CA2D-4DDC-9BF9-4CD9491C8C82}"/>
              </a:ext>
            </a:extLst>
          </p:cNvPr>
          <p:cNvCxnSpPr>
            <a:cxnSpLocks/>
          </p:cNvCxnSpPr>
          <p:nvPr/>
        </p:nvCxnSpPr>
        <p:spPr>
          <a:xfrm>
            <a:off x="461962" y="3749675"/>
            <a:ext cx="11268075" cy="0"/>
          </a:xfrm>
          <a:prstGeom prst="straightConnector1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58E01DD-E6B7-4A08-8D6A-1C64E22CA827}"/>
              </a:ext>
            </a:extLst>
          </p:cNvPr>
          <p:cNvSpPr txBox="1"/>
          <p:nvPr/>
        </p:nvSpPr>
        <p:spPr>
          <a:xfrm>
            <a:off x="5262411" y="6527197"/>
            <a:ext cx="13949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 dirty="0"/>
              <a:t>区画整理なし</a:t>
            </a:r>
          </a:p>
        </p:txBody>
      </p:sp>
    </p:spTree>
    <p:extLst>
      <p:ext uri="{BB962C8B-B14F-4D97-AF65-F5344CB8AC3E}">
        <p14:creationId xmlns:p14="http://schemas.microsoft.com/office/powerpoint/2010/main" val="397615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C517AAF-3DC6-471D-BFE5-52729BC8ACA8}"/>
              </a:ext>
            </a:extLst>
          </p:cNvPr>
          <p:cNvSpPr txBox="1"/>
          <p:nvPr/>
        </p:nvSpPr>
        <p:spPr>
          <a:xfrm>
            <a:off x="106375" y="7920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>
                <a:latin typeface="+mn-ea"/>
              </a:rPr>
              <a:t>＜考察＞</a:t>
            </a:r>
            <a:endParaRPr kumimoji="1" lang="ja-JP" altLang="en-US" b="1" dirty="0">
              <a:latin typeface="+mn-ea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868FC6E-0F42-448B-A451-62C09BA5F5EF}"/>
              </a:ext>
            </a:extLst>
          </p:cNvPr>
          <p:cNvSpPr txBox="1"/>
          <p:nvPr/>
        </p:nvSpPr>
        <p:spPr>
          <a:xfrm>
            <a:off x="232491" y="1205250"/>
            <a:ext cx="6867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>
                <a:latin typeface="+mn-ea"/>
              </a:rPr>
              <a:t>今後、耕作者が減少する恐れのある農地を担い手へ集積するためには、</a:t>
            </a:r>
            <a:endParaRPr lang="en-US" altLang="ja-JP" b="1" dirty="0">
              <a:latin typeface="+mn-ea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51CC96F-4E9A-4E02-B262-5E3BD7FAD016}"/>
              </a:ext>
            </a:extLst>
          </p:cNvPr>
          <p:cNvSpPr txBox="1"/>
          <p:nvPr/>
        </p:nvSpPr>
        <p:spPr>
          <a:xfrm>
            <a:off x="5879878" y="1878022"/>
            <a:ext cx="19207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latin typeface="+mn-ea"/>
              </a:rPr>
              <a:t>地域の担い手</a:t>
            </a:r>
            <a:endParaRPr kumimoji="1" lang="en-US" altLang="ja-JP" b="1" dirty="0">
              <a:latin typeface="+mn-ea"/>
            </a:endParaRPr>
          </a:p>
          <a:p>
            <a:r>
              <a:rPr kumimoji="1" lang="ja-JP" altLang="en-US" b="1" dirty="0">
                <a:latin typeface="+mn-ea"/>
              </a:rPr>
              <a:t>集落営農組織</a:t>
            </a:r>
            <a:endParaRPr kumimoji="1" lang="en-US" altLang="ja-JP" b="1" dirty="0">
              <a:latin typeface="+mn-ea"/>
            </a:endParaRPr>
          </a:p>
          <a:p>
            <a:r>
              <a:rPr kumimoji="1" lang="ja-JP" altLang="en-US" b="1" dirty="0">
                <a:latin typeface="+mn-ea"/>
              </a:rPr>
              <a:t>企業・新規就農者</a:t>
            </a:r>
            <a:endParaRPr kumimoji="1" lang="en-US" altLang="ja-JP" b="1" dirty="0">
              <a:latin typeface="+mn-ea"/>
            </a:endParaRPr>
          </a:p>
          <a:p>
            <a:r>
              <a:rPr lang="ja-JP" altLang="en-US" b="1" dirty="0">
                <a:latin typeface="+mn-ea"/>
              </a:rPr>
              <a:t>観光農園</a:t>
            </a:r>
            <a:endParaRPr kumimoji="1" lang="ja-JP" altLang="en-US" b="1" dirty="0">
              <a:latin typeface="+mn-ea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79A4430-8EE5-4CE8-A1E8-387212251A06}"/>
              </a:ext>
            </a:extLst>
          </p:cNvPr>
          <p:cNvSpPr txBox="1"/>
          <p:nvPr/>
        </p:nvSpPr>
        <p:spPr>
          <a:xfrm>
            <a:off x="660373" y="2262581"/>
            <a:ext cx="3877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latin typeface="+mn-ea"/>
              </a:rPr>
              <a:t>機構関連農地整備事業等の区画整理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D3CED03-1C83-40E0-9A49-B6E5F5BC093E}"/>
              </a:ext>
            </a:extLst>
          </p:cNvPr>
          <p:cNvSpPr txBox="1"/>
          <p:nvPr/>
        </p:nvSpPr>
        <p:spPr>
          <a:xfrm>
            <a:off x="4859470" y="226258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latin typeface="+mn-ea"/>
              </a:rPr>
              <a:t>＋</a:t>
            </a:r>
          </a:p>
        </p:txBody>
      </p:sp>
      <p:sp>
        <p:nvSpPr>
          <p:cNvPr id="9" name="左中かっこ 8">
            <a:extLst>
              <a:ext uri="{FF2B5EF4-FFF2-40B4-BE49-F238E27FC236}">
                <a16:creationId xmlns:a16="http://schemas.microsoft.com/office/drawing/2014/main" id="{1BC6DE03-3940-486C-85E2-8E6D924C1899}"/>
              </a:ext>
            </a:extLst>
          </p:cNvPr>
          <p:cNvSpPr/>
          <p:nvPr/>
        </p:nvSpPr>
        <p:spPr>
          <a:xfrm>
            <a:off x="5596080" y="1847081"/>
            <a:ext cx="241739" cy="1200329"/>
          </a:xfrm>
          <a:prstGeom prst="leftBrace">
            <a:avLst>
              <a:gd name="adj1" fmla="val 13117"/>
              <a:gd name="adj2" fmla="val 49124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FEB7A0E-E747-47B9-AC02-F7B4A3701151}"/>
              </a:ext>
            </a:extLst>
          </p:cNvPr>
          <p:cNvSpPr txBox="1"/>
          <p:nvPr/>
        </p:nvSpPr>
        <p:spPr>
          <a:xfrm>
            <a:off x="8523188" y="2262579"/>
            <a:ext cx="3196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latin typeface="+mn-ea"/>
              </a:rPr>
              <a:t>への集積・集約化が最も効果的</a:t>
            </a:r>
            <a:endParaRPr kumimoji="1" lang="en-US" altLang="ja-JP" b="1" dirty="0">
              <a:latin typeface="+mn-ea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18F3DCA-077B-433E-A20A-573FFA91D286}"/>
              </a:ext>
            </a:extLst>
          </p:cNvPr>
          <p:cNvSpPr txBox="1"/>
          <p:nvPr/>
        </p:nvSpPr>
        <p:spPr>
          <a:xfrm>
            <a:off x="660373" y="3607905"/>
            <a:ext cx="3289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latin typeface="+mn-ea"/>
              </a:rPr>
              <a:t>区画整理が進めにくい地域でも、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C863C1A-4345-41DB-8FCD-69EA5BB5B6D7}"/>
              </a:ext>
            </a:extLst>
          </p:cNvPr>
          <p:cNvSpPr txBox="1"/>
          <p:nvPr/>
        </p:nvSpPr>
        <p:spPr>
          <a:xfrm>
            <a:off x="1473214" y="3977237"/>
            <a:ext cx="47804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kumimoji="1" lang="ja-JP" altLang="en-US" b="1" dirty="0">
                <a:latin typeface="+mn-ea"/>
              </a:rPr>
              <a:t>産地形成</a:t>
            </a:r>
            <a:endParaRPr kumimoji="1" lang="en-US" altLang="ja-JP" b="1" dirty="0">
              <a:latin typeface="+mn-ea"/>
            </a:endParaRP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kumimoji="1" lang="ja-JP" altLang="en-US" b="1" dirty="0">
                <a:latin typeface="+mn-ea"/>
              </a:rPr>
              <a:t>地域ぐるみの新規就農者の育成・確保の体制</a:t>
            </a:r>
            <a:endParaRPr kumimoji="1" lang="en-US" altLang="ja-JP" b="1" dirty="0">
              <a:latin typeface="+mn-ea"/>
            </a:endParaRP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kumimoji="1" lang="ja-JP" altLang="en-US" b="1" dirty="0">
                <a:latin typeface="+mn-ea"/>
              </a:rPr>
              <a:t>企業と連携した営農体制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49D3319-4B9E-45F8-8BE7-5CB197C3A89F}"/>
              </a:ext>
            </a:extLst>
          </p:cNvPr>
          <p:cNvSpPr txBox="1"/>
          <p:nvPr/>
        </p:nvSpPr>
        <p:spPr>
          <a:xfrm>
            <a:off x="7062250" y="4254236"/>
            <a:ext cx="3672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latin typeface="+mn-ea"/>
              </a:rPr>
              <a:t>を進めることにより農地の集積が促進</a:t>
            </a:r>
            <a:endParaRPr kumimoji="1" lang="en-US" altLang="ja-JP" b="1" dirty="0">
              <a:latin typeface="+mn-ea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BC923C8-6B72-4727-B0EB-068B7EAB08F4}"/>
              </a:ext>
            </a:extLst>
          </p:cNvPr>
          <p:cNvSpPr txBox="1"/>
          <p:nvPr/>
        </p:nvSpPr>
        <p:spPr>
          <a:xfrm>
            <a:off x="660373" y="5283418"/>
            <a:ext cx="5043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latin typeface="+mn-ea"/>
              </a:rPr>
              <a:t>区画整理だけでは、農地の集積・集約化は進まない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FD228BC-3F82-4CD6-9115-A048AE2FD022}"/>
              </a:ext>
            </a:extLst>
          </p:cNvPr>
          <p:cNvSpPr txBox="1"/>
          <p:nvPr/>
        </p:nvSpPr>
        <p:spPr>
          <a:xfrm>
            <a:off x="660373" y="5873712"/>
            <a:ext cx="7741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latin typeface="+mn-ea"/>
              </a:rPr>
              <a:t>区画整理済みの農地の積極的活用は最優先、　担い手の参入促進等　が必須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68C63011-3C75-4371-A29E-0C6156126410}"/>
              </a:ext>
            </a:extLst>
          </p:cNvPr>
          <p:cNvSpPr/>
          <p:nvPr/>
        </p:nvSpPr>
        <p:spPr>
          <a:xfrm>
            <a:off x="12700" y="10891"/>
            <a:ext cx="4775200" cy="45816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地域計画の分析（基盤整備と集積率）</a:t>
            </a:r>
          </a:p>
        </p:txBody>
      </p:sp>
    </p:spTree>
    <p:extLst>
      <p:ext uri="{BB962C8B-B14F-4D97-AF65-F5344CB8AC3E}">
        <p14:creationId xmlns:p14="http://schemas.microsoft.com/office/powerpoint/2010/main" val="14610907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2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1278</Words>
  <Application>Microsoft Office PowerPoint</Application>
  <PresentationFormat>ワイド画面</PresentationFormat>
  <Paragraphs>246</Paragraphs>
  <Slides>6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3" baseType="lpstr">
      <vt:lpstr>Meiryo UI</vt:lpstr>
      <vt:lpstr>コーポレート・ロゴ ver3 Medium</vt:lpstr>
      <vt:lpstr>游ゴシック</vt:lpstr>
      <vt:lpstr>Arial</vt:lpstr>
      <vt:lpstr>Calibri</vt:lpstr>
      <vt:lpstr>Wingdings</vt:lpstr>
      <vt:lpstr>Office テーマ</vt:lpstr>
      <vt:lpstr>PowerPoint プレゼンテーション</vt:lpstr>
      <vt:lpstr>　農用地等面積</vt:lpstr>
      <vt:lpstr>　地域農業の現状及び課題に関する分類 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2025-08-19T05:44:36Z</dcterms:created>
  <dcterms:modified xsi:type="dcterms:W3CDTF">2025-08-19T05:44:55Z</dcterms:modified>
</cp:coreProperties>
</file>