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Lst>
  <p:notesMasterIdLst>
    <p:notesMasterId r:id="rId3"/>
  </p:notesMasterIdLst>
  <p:handoutMasterIdLst>
    <p:handoutMasterId r:id="rId4"/>
  </p:handoutMasterIdLst>
  <p:sldIdLst>
    <p:sldId id="279" r:id="rId2"/>
  </p:sldIdLst>
  <p:sldSz cx="12192000" cy="6858000"/>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FFCCFF"/>
    <a:srgbClr val="CC00CC"/>
    <a:srgbClr val="FFCCCC"/>
    <a:srgbClr val="FFCC99"/>
    <a:srgbClr val="FF99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72" y="56"/>
      </p:cViewPr>
      <p:guideLst/>
    </p:cSldViewPr>
  </p:slideViewPr>
  <p:notesTextViewPr>
    <p:cViewPr>
      <p:scale>
        <a:sx n="1" d="1"/>
        <a:sy n="1" d="1"/>
      </p:scale>
      <p:origin x="0" y="0"/>
    </p:cViewPr>
  </p:notesTextViewPr>
  <p:notesViewPr>
    <p:cSldViewPr snapToGrid="0">
      <p:cViewPr varScale="1">
        <p:scale>
          <a:sx n="47" d="100"/>
          <a:sy n="47" d="100"/>
        </p:scale>
        <p:origin x="2792"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13" y="1"/>
            <a:ext cx="2880101" cy="490354"/>
          </a:xfrm>
          <a:prstGeom prst="rect">
            <a:avLst/>
          </a:prstGeom>
        </p:spPr>
        <p:txBody>
          <a:bodyPr vert="horz" lIns="89675" tIns="44838" rIns="89675" bIns="44838" rtlCol="0"/>
          <a:lstStyle>
            <a:lvl1pPr algn="r">
              <a:defRPr sz="1200"/>
            </a:lvl1pPr>
          </a:lstStyle>
          <a:p>
            <a:fld id="{1FF5520E-2C63-4898-8810-03018772DA97}" type="datetimeFigureOut">
              <a:rPr kumimoji="1" lang="ja-JP" altLang="en-US" smtClean="0"/>
              <a:t>2025/3/19</a:t>
            </a:fld>
            <a:endParaRPr kumimoji="1" lang="ja-JP" altLang="en-US"/>
          </a:p>
        </p:txBody>
      </p:sp>
      <p:sp>
        <p:nvSpPr>
          <p:cNvPr id="4" name="フッター プレースホルダー 3"/>
          <p:cNvSpPr>
            <a:spLocks noGrp="1"/>
          </p:cNvSpPr>
          <p:nvPr>
            <p:ph type="ftr" sz="quarter" idx="2"/>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13" y="9287059"/>
            <a:ext cx="2880101" cy="490354"/>
          </a:xfrm>
          <a:prstGeom prst="rect">
            <a:avLst/>
          </a:prstGeom>
        </p:spPr>
        <p:txBody>
          <a:bodyPr vert="horz" lIns="89675" tIns="44838" rIns="89675" bIns="44838" rtlCol="0" anchor="b"/>
          <a:lstStyle>
            <a:lvl1pPr algn="r">
              <a:defRPr sz="1200"/>
            </a:lvl1pPr>
          </a:lstStyle>
          <a:p>
            <a:fld id="{7DD5A299-61C5-4E8C-974A-672164A704BE}" type="slidenum">
              <a:rPr kumimoji="1" lang="ja-JP" altLang="en-US" smtClean="0"/>
              <a:t>‹#›</a:t>
            </a:fld>
            <a:endParaRPr kumimoji="1" lang="ja-JP" altLang="en-US"/>
          </a:p>
        </p:txBody>
      </p:sp>
    </p:spTree>
    <p:extLst>
      <p:ext uri="{BB962C8B-B14F-4D97-AF65-F5344CB8AC3E}">
        <p14:creationId xmlns:p14="http://schemas.microsoft.com/office/powerpoint/2010/main" val="35166291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0BFEE85A-12B6-4182-A1AA-5DD20B37548E}" type="datetimeFigureOut">
              <a:rPr kumimoji="1" lang="ja-JP" altLang="en-US" smtClean="0"/>
              <a:t>2025/3/19</a:t>
            </a:fld>
            <a:endParaRPr kumimoji="1" lang="ja-JP" altLang="en-US"/>
          </a:p>
        </p:txBody>
      </p:sp>
      <p:sp>
        <p:nvSpPr>
          <p:cNvPr id="4" name="スライド イメージ プレースホルダー 3"/>
          <p:cNvSpPr>
            <a:spLocks noGrp="1" noRot="1" noChangeAspect="1"/>
          </p:cNvSpPr>
          <p:nvPr>
            <p:ph type="sldImg" idx="2"/>
          </p:nvPr>
        </p:nvSpPr>
        <p:spPr>
          <a:xfrm>
            <a:off x="390525" y="1222375"/>
            <a:ext cx="586581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0181E059-965F-43F5-8904-E9DA4F078983}" type="slidenum">
              <a:rPr kumimoji="1" lang="ja-JP" altLang="en-US" smtClean="0"/>
              <a:t>‹#›</a:t>
            </a:fld>
            <a:endParaRPr kumimoji="1" lang="ja-JP" altLang="en-US"/>
          </a:p>
        </p:txBody>
      </p:sp>
    </p:spTree>
    <p:extLst>
      <p:ext uri="{BB962C8B-B14F-4D97-AF65-F5344CB8AC3E}">
        <p14:creationId xmlns:p14="http://schemas.microsoft.com/office/powerpoint/2010/main" val="37051333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3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spTree>
    <p:extLst>
      <p:ext uri="{BB962C8B-B14F-4D97-AF65-F5344CB8AC3E}">
        <p14:creationId xmlns:p14="http://schemas.microsoft.com/office/powerpoint/2010/main" val="367637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spTree>
    <p:extLst>
      <p:ext uri="{BB962C8B-B14F-4D97-AF65-F5344CB8AC3E}">
        <p14:creationId xmlns:p14="http://schemas.microsoft.com/office/powerpoint/2010/main" val="1745424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spTree>
    <p:extLst>
      <p:ext uri="{BB962C8B-B14F-4D97-AF65-F5344CB8AC3E}">
        <p14:creationId xmlns:p14="http://schemas.microsoft.com/office/powerpoint/2010/main" val="338623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4623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spTree>
    <p:extLst>
      <p:ext uri="{BB962C8B-B14F-4D97-AF65-F5344CB8AC3E}">
        <p14:creationId xmlns:p14="http://schemas.microsoft.com/office/powerpoint/2010/main" val="4246702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spTree>
    <p:extLst>
      <p:ext uri="{BB962C8B-B14F-4D97-AF65-F5344CB8AC3E}">
        <p14:creationId xmlns:p14="http://schemas.microsoft.com/office/powerpoint/2010/main" val="444548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spTree>
    <p:extLst>
      <p:ext uri="{BB962C8B-B14F-4D97-AF65-F5344CB8AC3E}">
        <p14:creationId xmlns:p14="http://schemas.microsoft.com/office/powerpoint/2010/main" val="317111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spTree>
    <p:extLst>
      <p:ext uri="{BB962C8B-B14F-4D97-AF65-F5344CB8AC3E}">
        <p14:creationId xmlns:p14="http://schemas.microsoft.com/office/powerpoint/2010/main" val="1583795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8EA6E19-B027-44C1-BF54-A4B850141349}"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6678B24-D225-48CB-84C5-697AA65AEC0C}" type="slidenum">
              <a:rPr kumimoji="1" lang="ja-JP" altLang="en-US" smtClean="0"/>
              <a:t>‹#›</a:t>
            </a:fld>
            <a:endParaRPr kumimoji="1" lang="ja-JP" altLang="en-US"/>
          </a:p>
        </p:txBody>
      </p:sp>
    </p:spTree>
    <p:extLst>
      <p:ext uri="{BB962C8B-B14F-4D97-AF65-F5344CB8AC3E}">
        <p14:creationId xmlns:p14="http://schemas.microsoft.com/office/powerpoint/2010/main" val="709641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8EA6E19-B027-44C1-BF54-A4B850141349}" type="datetimeFigureOut">
              <a:rPr kumimoji="1" lang="ja-JP" altLang="en-US" smtClean="0"/>
              <a:t>2025/3/19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678B24-D225-48CB-84C5-697AA65AEC0C}" type="slidenum">
              <a:rPr kumimoji="1" lang="ja-JP" altLang="en-US" smtClean="0"/>
              <a:t>‹#›</a:t>
            </a:fld>
            <a:endParaRPr kumimoji="1" lang="ja-JP" altLang="en-US"/>
          </a:p>
        </p:txBody>
      </p:sp>
    </p:spTree>
    <p:extLst>
      <p:ext uri="{BB962C8B-B14F-4D97-AF65-F5344CB8AC3E}">
        <p14:creationId xmlns:p14="http://schemas.microsoft.com/office/powerpoint/2010/main" val="1818255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8EA6E19-B027-44C1-BF54-A4B850141349}" type="datetimeFigureOut">
              <a:rPr kumimoji="1" lang="ja-JP" altLang="en-US" smtClean="0"/>
              <a:t>2025/3/19</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6678B24-D225-48CB-84C5-697AA65AEC0C}"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2882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14B035E4-1171-4964-A916-89124F3FC41F}"/>
              </a:ext>
            </a:extLst>
          </p:cNvPr>
          <p:cNvPicPr>
            <a:picLocks noChangeAspect="1"/>
          </p:cNvPicPr>
          <p:nvPr/>
        </p:nvPicPr>
        <p:blipFill>
          <a:blip r:embed="rId2"/>
          <a:stretch>
            <a:fillRect/>
          </a:stretch>
        </p:blipFill>
        <p:spPr>
          <a:xfrm>
            <a:off x="1048408" y="749225"/>
            <a:ext cx="10491950" cy="3995971"/>
          </a:xfrm>
          <a:prstGeom prst="rect">
            <a:avLst/>
          </a:prstGeom>
        </p:spPr>
      </p:pic>
      <p:sp>
        <p:nvSpPr>
          <p:cNvPr id="2" name="四角形: 角を丸くする 1">
            <a:extLst>
              <a:ext uri="{FF2B5EF4-FFF2-40B4-BE49-F238E27FC236}">
                <a16:creationId xmlns:a16="http://schemas.microsoft.com/office/drawing/2014/main" id="{90BAADD3-0141-4C0F-AF73-AF2F16C31FF0}"/>
              </a:ext>
            </a:extLst>
          </p:cNvPr>
          <p:cNvSpPr/>
          <p:nvPr/>
        </p:nvSpPr>
        <p:spPr>
          <a:xfrm>
            <a:off x="728533" y="248353"/>
            <a:ext cx="2465308" cy="374571"/>
          </a:xfrm>
          <a:prstGeom prst="roundRect">
            <a:avLst/>
          </a:prstGeom>
          <a:ln/>
        </p:spPr>
        <p:style>
          <a:lnRef idx="1">
            <a:schemeClr val="accent1"/>
          </a:lnRef>
          <a:fillRef idx="2">
            <a:schemeClr val="accent1"/>
          </a:fillRef>
          <a:effectRef idx="1">
            <a:schemeClr val="accent1"/>
          </a:effectRef>
          <a:fontRef idx="minor">
            <a:schemeClr val="dk1"/>
          </a:fontRef>
        </p:style>
        <p:txBody>
          <a:bodyPr wrap="none" rtlCol="0" anchor="ctr">
            <a:spAutoFit/>
          </a:bodyPr>
          <a:lstStyle/>
          <a:p>
            <a:pPr algn="ctr"/>
            <a:r>
              <a:rPr kumimoji="1" lang="ja-JP" altLang="en-US" sz="1600" dirty="0">
                <a:solidFill>
                  <a:schemeClr val="tx1"/>
                </a:solidFill>
                <a:latin typeface="+mn-ea"/>
              </a:rPr>
              <a:t>地域計画策定の取組状況</a:t>
            </a:r>
          </a:p>
        </p:txBody>
      </p:sp>
      <p:sp>
        <p:nvSpPr>
          <p:cNvPr id="4" name="テキスト ボックス 3">
            <a:extLst>
              <a:ext uri="{FF2B5EF4-FFF2-40B4-BE49-F238E27FC236}">
                <a16:creationId xmlns:a16="http://schemas.microsoft.com/office/drawing/2014/main" id="{2538AFA3-9E9D-43C3-AD6B-F9E5E09F8DC4}"/>
              </a:ext>
            </a:extLst>
          </p:cNvPr>
          <p:cNvSpPr txBox="1"/>
          <p:nvPr/>
        </p:nvSpPr>
        <p:spPr>
          <a:xfrm>
            <a:off x="1318721" y="5604077"/>
            <a:ext cx="9249633" cy="584775"/>
          </a:xfrm>
          <a:prstGeom prst="rect">
            <a:avLst/>
          </a:prstGeom>
          <a:noFill/>
        </p:spPr>
        <p:txBody>
          <a:bodyPr wrap="square">
            <a:spAutoFit/>
          </a:bodyPr>
          <a:lstStyle/>
          <a:p>
            <a:r>
              <a:rPr lang="ja-JP" altLang="en-US" sz="1600" dirty="0">
                <a:latin typeface="+mn-ea"/>
              </a:rPr>
              <a:t>今後、地域計画の成果をもとに、市町村等と連携して地域の具体的な課題解決方策を提案していくとともに、大阪農業の現状を踏まえた新たな重点施策を検討していく。</a:t>
            </a:r>
          </a:p>
        </p:txBody>
      </p:sp>
      <p:sp>
        <p:nvSpPr>
          <p:cNvPr id="5" name="四角形: 角を丸くする 4">
            <a:extLst>
              <a:ext uri="{FF2B5EF4-FFF2-40B4-BE49-F238E27FC236}">
                <a16:creationId xmlns:a16="http://schemas.microsoft.com/office/drawing/2014/main" id="{1ECD9E91-4D3B-4C9C-83BC-1C571743A51E}"/>
              </a:ext>
            </a:extLst>
          </p:cNvPr>
          <p:cNvSpPr/>
          <p:nvPr/>
        </p:nvSpPr>
        <p:spPr>
          <a:xfrm>
            <a:off x="1162456" y="5572185"/>
            <a:ext cx="9710823" cy="671559"/>
          </a:xfrm>
          <a:prstGeom prst="round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2773AA8-8167-4D1D-9637-E092A1B06DEA}"/>
              </a:ext>
            </a:extLst>
          </p:cNvPr>
          <p:cNvSpPr txBox="1"/>
          <p:nvPr/>
        </p:nvSpPr>
        <p:spPr>
          <a:xfrm>
            <a:off x="8579791" y="4711561"/>
            <a:ext cx="1989628" cy="253916"/>
          </a:xfrm>
          <a:prstGeom prst="rect">
            <a:avLst/>
          </a:prstGeom>
          <a:noFill/>
        </p:spPr>
        <p:txBody>
          <a:bodyPr wrap="square">
            <a:spAutoFit/>
          </a:bodyPr>
          <a:lstStyle/>
          <a:p>
            <a:r>
              <a:rPr lang="en-US" altLang="ja-JP" sz="1050" dirty="0">
                <a:latin typeface="+mn-ea"/>
              </a:rPr>
              <a:t>※</a:t>
            </a:r>
            <a:r>
              <a:rPr lang="ja-JP" altLang="en-US" sz="1050" dirty="0">
                <a:latin typeface="+mn-ea"/>
              </a:rPr>
              <a:t>協議結果の</a:t>
            </a:r>
            <a:r>
              <a:rPr lang="en-US" altLang="ja-JP" sz="1050" dirty="0">
                <a:latin typeface="+mn-ea"/>
              </a:rPr>
              <a:t>HP</a:t>
            </a:r>
            <a:r>
              <a:rPr lang="ja-JP" altLang="en-US" sz="1050" dirty="0">
                <a:latin typeface="+mn-ea"/>
              </a:rPr>
              <a:t>未公表を含む</a:t>
            </a:r>
          </a:p>
        </p:txBody>
      </p:sp>
      <p:sp>
        <p:nvSpPr>
          <p:cNvPr id="8" name="テキスト ボックス 7">
            <a:extLst>
              <a:ext uri="{FF2B5EF4-FFF2-40B4-BE49-F238E27FC236}">
                <a16:creationId xmlns:a16="http://schemas.microsoft.com/office/drawing/2014/main" id="{CD02C176-8462-49B8-AF3B-5B7F286DEAC9}"/>
              </a:ext>
            </a:extLst>
          </p:cNvPr>
          <p:cNvSpPr txBox="1"/>
          <p:nvPr/>
        </p:nvSpPr>
        <p:spPr>
          <a:xfrm>
            <a:off x="980387" y="4965477"/>
            <a:ext cx="9400346" cy="523220"/>
          </a:xfrm>
          <a:prstGeom prst="rect">
            <a:avLst/>
          </a:prstGeom>
          <a:noFill/>
        </p:spPr>
        <p:txBody>
          <a:bodyPr wrap="square">
            <a:spAutoFit/>
          </a:bodyPr>
          <a:lstStyle/>
          <a:p>
            <a:pPr marL="285750" indent="-285750">
              <a:buFont typeface="Arial" panose="020B0604020202020204" pitchFamily="34" charset="0"/>
              <a:buChar char="•"/>
            </a:pPr>
            <a:r>
              <a:rPr kumimoji="1" lang="ja-JP" altLang="en-US" sz="1400" dirty="0"/>
              <a:t>地域計画策定済　　８地区</a:t>
            </a:r>
            <a:endParaRPr kumimoji="1" lang="en-US" altLang="ja-JP" sz="1400" dirty="0"/>
          </a:p>
          <a:p>
            <a:pPr lvl="1"/>
            <a:r>
              <a:rPr kumimoji="1" lang="ja-JP" altLang="en-US" sz="1400" dirty="0"/>
              <a:t>（羽曳野市碓井、古市・水守、河原城・埴生野</a:t>
            </a:r>
            <a:r>
              <a:rPr kumimoji="1" lang="en-US" altLang="ja-JP" sz="1400" dirty="0"/>
              <a:t> </a:t>
            </a:r>
            <a:r>
              <a:rPr kumimoji="1" lang="ja-JP" altLang="en-US" sz="1400"/>
              <a:t>、　柏原市横尾、奥山、円明、　島本町高浜、東大寺</a:t>
            </a:r>
            <a:r>
              <a:rPr kumimoji="1" lang="ja-JP" altLang="en-US" sz="1400" dirty="0"/>
              <a:t>）</a:t>
            </a:r>
            <a:endParaRPr kumimoji="1" lang="en-US" altLang="ja-JP" sz="1400" dirty="0"/>
          </a:p>
        </p:txBody>
      </p:sp>
      <p:sp>
        <p:nvSpPr>
          <p:cNvPr id="9" name="テキスト ボックス 8">
            <a:extLst>
              <a:ext uri="{FF2B5EF4-FFF2-40B4-BE49-F238E27FC236}">
                <a16:creationId xmlns:a16="http://schemas.microsoft.com/office/drawing/2014/main" id="{641F0545-7847-49EC-AAF9-9243A22DF7B7}"/>
              </a:ext>
            </a:extLst>
          </p:cNvPr>
          <p:cNvSpPr txBox="1"/>
          <p:nvPr/>
        </p:nvSpPr>
        <p:spPr>
          <a:xfrm>
            <a:off x="9749221" y="749225"/>
            <a:ext cx="819133" cy="253916"/>
          </a:xfrm>
          <a:prstGeom prst="rect">
            <a:avLst/>
          </a:prstGeom>
          <a:noFill/>
        </p:spPr>
        <p:txBody>
          <a:bodyPr wrap="square">
            <a:spAutoFit/>
          </a:bodyPr>
          <a:lstStyle/>
          <a:p>
            <a:r>
              <a:rPr lang="en-US" altLang="ja-JP" sz="1050" dirty="0">
                <a:latin typeface="+mn-ea"/>
              </a:rPr>
              <a:t>※</a:t>
            </a:r>
            <a:endParaRPr lang="ja-JP" altLang="en-US" sz="1050" dirty="0">
              <a:latin typeface="+mn-ea"/>
            </a:endParaRPr>
          </a:p>
        </p:txBody>
      </p:sp>
      <p:sp>
        <p:nvSpPr>
          <p:cNvPr id="10" name="テキスト ボックス 9">
            <a:extLst>
              <a:ext uri="{FF2B5EF4-FFF2-40B4-BE49-F238E27FC236}">
                <a16:creationId xmlns:a16="http://schemas.microsoft.com/office/drawing/2014/main" id="{2D70B827-734D-4E56-BD4B-BA2C4FA54624}"/>
              </a:ext>
            </a:extLst>
          </p:cNvPr>
          <p:cNvSpPr txBox="1"/>
          <p:nvPr/>
        </p:nvSpPr>
        <p:spPr>
          <a:xfrm>
            <a:off x="10568354" y="179281"/>
            <a:ext cx="1102659" cy="369332"/>
          </a:xfrm>
          <a:prstGeom prst="rect">
            <a:avLst/>
          </a:prstGeom>
          <a:noFill/>
          <a:ln>
            <a:solidFill>
              <a:schemeClr val="tx1"/>
            </a:solidFill>
          </a:ln>
        </p:spPr>
        <p:txBody>
          <a:bodyPr wrap="square" rtlCol="0">
            <a:spAutoFit/>
          </a:bodyPr>
          <a:lstStyle/>
          <a:p>
            <a:pPr algn="ctr"/>
            <a:r>
              <a:rPr kumimoji="1" lang="ja-JP" altLang="en-US" dirty="0"/>
              <a:t>資料５</a:t>
            </a:r>
          </a:p>
        </p:txBody>
      </p:sp>
    </p:spTree>
    <p:extLst>
      <p:ext uri="{BB962C8B-B14F-4D97-AF65-F5344CB8AC3E}">
        <p14:creationId xmlns:p14="http://schemas.microsoft.com/office/powerpoint/2010/main" val="980199106"/>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94</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游ゴシック</vt:lpstr>
      <vt:lpstr>Arial</vt:lpstr>
      <vt:lpstr>Calibri</vt:lpstr>
      <vt:lpstr>Calibri Light</vt:lpstr>
      <vt:lpstr>レトロスペクト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2025-03-19T01:10:36Z</dcterms:created>
  <dcterms:modified xsi:type="dcterms:W3CDTF">2025-03-19T01:10:47Z</dcterms:modified>
</cp:coreProperties>
</file>