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81" r:id="rId4"/>
    <p:sldId id="274" r:id="rId5"/>
    <p:sldId id="280" r:id="rId6"/>
  </p:sldIdLst>
  <p:sldSz cx="12192000" cy="6858000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FF"/>
    <a:srgbClr val="FF66FF"/>
    <a:srgbClr val="CC00CC"/>
    <a:srgbClr val="FFCCCC"/>
    <a:srgbClr val="FF99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213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1FF5520E-2C63-4898-8810-03018772DA97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213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7DD5A299-61C5-4E8C-974A-672164A70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629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1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0BFEE85A-12B6-4182-A1AA-5DD20B37548E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581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705215"/>
            <a:ext cx="5316870" cy="384943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0181E059-965F-43F5-8904-E9DA4F078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13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1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3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2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23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62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70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54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11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79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64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25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8EA6E19-B027-44C1-BF54-A4B85014134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678B24-D225-48CB-84C5-697AA65AE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AF938-F346-4729-8D37-D0605F8F65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800" dirty="0"/>
              <a:t>令和６年度</a:t>
            </a:r>
            <a:br>
              <a:rPr kumimoji="1" lang="en-US" altLang="ja-JP" sz="4800" dirty="0"/>
            </a:br>
            <a:r>
              <a:rPr kumimoji="1" lang="ja-JP" altLang="en-US" sz="4800" dirty="0"/>
              <a:t>第２回おおさか農政アクションプラン</a:t>
            </a:r>
            <a:br>
              <a:rPr kumimoji="1" lang="en-US" altLang="ja-JP" sz="4800" dirty="0"/>
            </a:br>
            <a:r>
              <a:rPr kumimoji="1" lang="ja-JP" altLang="en-US" sz="4800" dirty="0"/>
              <a:t>評価・点検部会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E86D83-0F4D-4843-9779-98E495FB7C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2800" dirty="0"/>
              <a:t>達成目標の中間成果</a:t>
            </a:r>
            <a:r>
              <a:rPr kumimoji="1" lang="ja-JP" altLang="en-US" sz="2800" dirty="0"/>
              <a:t>について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555941" y="416859"/>
            <a:ext cx="11026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391213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B9A3981-1ADA-499B-8BF4-074076C9EF8B}"/>
              </a:ext>
            </a:extLst>
          </p:cNvPr>
          <p:cNvSpPr/>
          <p:nvPr/>
        </p:nvSpPr>
        <p:spPr>
          <a:xfrm>
            <a:off x="261257" y="261257"/>
            <a:ext cx="11691257" cy="5878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</a:rPr>
              <a:t>しごと</a:t>
            </a:r>
            <a:r>
              <a:rPr kumimoji="1" lang="en-US" altLang="ja-JP" sz="2400" dirty="0">
                <a:solidFill>
                  <a:schemeClr val="tx1"/>
                </a:solidFill>
              </a:rPr>
              <a:t>】</a:t>
            </a:r>
            <a:r>
              <a:rPr kumimoji="1"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力強い大阪農業の実現</a:t>
            </a:r>
            <a:r>
              <a:rPr kumimoji="1" lang="ja-JP" altLang="en-US" sz="2400" dirty="0">
                <a:solidFill>
                  <a:schemeClr val="tx1"/>
                </a:solidFill>
              </a:rPr>
              <a:t>　～成長し、持続する農業へ～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A703254-4C55-49C3-8DC4-B0E72D057FA3}"/>
              </a:ext>
            </a:extLst>
          </p:cNvPr>
          <p:cNvSpPr/>
          <p:nvPr/>
        </p:nvSpPr>
        <p:spPr>
          <a:xfrm>
            <a:off x="261257" y="261257"/>
            <a:ext cx="11691257" cy="1265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E4E13B-10B3-42A3-8170-79593AAC4DF7}"/>
              </a:ext>
            </a:extLst>
          </p:cNvPr>
          <p:cNvSpPr txBox="1"/>
          <p:nvPr/>
        </p:nvSpPr>
        <p:spPr>
          <a:xfrm>
            <a:off x="261257" y="977115"/>
            <a:ext cx="1166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５年後の達成目標：農業算出額の増加</a:t>
            </a:r>
            <a:r>
              <a:rPr kumimoji="1" lang="en-US" altLang="ja-JP" sz="2400" baseline="30000" dirty="0"/>
              <a:t>※</a:t>
            </a:r>
            <a:r>
              <a:rPr kumimoji="1" lang="ja-JP" altLang="en-US" sz="2400" dirty="0"/>
              <a:t>　２２７億円（</a:t>
            </a:r>
            <a:r>
              <a:rPr kumimoji="1" lang="en-US" altLang="ja-JP" sz="2400" dirty="0"/>
              <a:t>R3</a:t>
            </a:r>
            <a:r>
              <a:rPr kumimoji="1" lang="ja-JP" altLang="en-US" sz="2400" dirty="0"/>
              <a:t>）　⇒　</a:t>
            </a:r>
            <a:r>
              <a:rPr kumimoji="1" lang="ja-JP" altLang="en-US" sz="2400" b="1" u="sng" dirty="0"/>
              <a:t>２５０億円</a:t>
            </a:r>
            <a:r>
              <a:rPr kumimoji="1" lang="ja-JP" altLang="en-US" sz="2400" dirty="0"/>
              <a:t>（</a:t>
            </a:r>
            <a:r>
              <a:rPr kumimoji="1" lang="en-US" altLang="ja-JP" sz="2400" dirty="0"/>
              <a:t>R8</a:t>
            </a:r>
            <a:r>
              <a:rPr kumimoji="1" lang="ja-JP" altLang="en-US" sz="2400" dirty="0"/>
              <a:t>）　　　</a:t>
            </a:r>
            <a:r>
              <a:rPr kumimoji="1" lang="en-US" altLang="ja-JP" sz="1200" dirty="0"/>
              <a:t>※</a:t>
            </a:r>
            <a:r>
              <a:rPr kumimoji="1" lang="ja-JP" altLang="en-US" sz="1200" dirty="0"/>
              <a:t>米・畜産除く</a:t>
            </a:r>
            <a:endParaRPr kumimoji="1" lang="ja-JP" altLang="en-US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8B1775-A04F-4E6A-90D6-50A1E037DF6C}"/>
              </a:ext>
            </a:extLst>
          </p:cNvPr>
          <p:cNvSpPr txBox="1"/>
          <p:nvPr/>
        </p:nvSpPr>
        <p:spPr>
          <a:xfrm>
            <a:off x="261257" y="2086461"/>
            <a:ext cx="116694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pPr algn="ctr"/>
            <a:r>
              <a:rPr kumimoji="1" lang="ja-JP" altLang="en-US" sz="2400" dirty="0"/>
              <a:t>　</a:t>
            </a:r>
            <a:r>
              <a:rPr kumimoji="1" lang="en-US" altLang="ja-JP" sz="2400" dirty="0"/>
              <a:t>R5</a:t>
            </a:r>
            <a:r>
              <a:rPr kumimoji="1" lang="ja-JP" altLang="en-US" sz="2400" dirty="0"/>
              <a:t>農業算出額（生産農業所得統計より）　　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２５０億円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達成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】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E088F35-0092-4D7B-BE6E-909D8BBCA2BE}"/>
              </a:ext>
            </a:extLst>
          </p:cNvPr>
          <p:cNvSpPr/>
          <p:nvPr/>
        </p:nvSpPr>
        <p:spPr>
          <a:xfrm>
            <a:off x="261255" y="1870031"/>
            <a:ext cx="2217993" cy="3813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R6</a:t>
            </a:r>
            <a:r>
              <a:rPr kumimoji="1" lang="ja-JP" altLang="en-US" sz="2400" dirty="0">
                <a:solidFill>
                  <a:schemeClr val="tx1"/>
                </a:solidFill>
              </a:rPr>
              <a:t>中間実績</a:t>
            </a:r>
          </a:p>
        </p:txBody>
      </p:sp>
      <p:sp>
        <p:nvSpPr>
          <p:cNvPr id="13" name="矢印: 山形 12">
            <a:extLst>
              <a:ext uri="{FF2B5EF4-FFF2-40B4-BE49-F238E27FC236}">
                <a16:creationId xmlns:a16="http://schemas.microsoft.com/office/drawing/2014/main" id="{CA36B3A2-23DA-40EC-97C7-ED5239519376}"/>
              </a:ext>
            </a:extLst>
          </p:cNvPr>
          <p:cNvSpPr/>
          <p:nvPr/>
        </p:nvSpPr>
        <p:spPr>
          <a:xfrm rot="5400000">
            <a:off x="5905300" y="1188967"/>
            <a:ext cx="381398" cy="126588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D84CFE81-1D32-49DB-8AC0-440281A5F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5" y="3300170"/>
            <a:ext cx="3217235" cy="193376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42756D8-046C-4131-BB1A-96618DFFC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1707" y="3300170"/>
            <a:ext cx="3217235" cy="1933764"/>
          </a:xfrm>
          <a:prstGeom prst="rect">
            <a:avLst/>
          </a:prstGeom>
        </p:spPr>
      </p:pic>
      <p:graphicFrame>
        <p:nvGraphicFramePr>
          <p:cNvPr id="19" name="表 19">
            <a:extLst>
              <a:ext uri="{FF2B5EF4-FFF2-40B4-BE49-F238E27FC236}">
                <a16:creationId xmlns:a16="http://schemas.microsoft.com/office/drawing/2014/main" id="{DE7FF31C-D479-4192-9666-080B9DBB5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39121"/>
              </p:ext>
            </p:extLst>
          </p:nvPr>
        </p:nvGraphicFramePr>
        <p:xfrm>
          <a:off x="7287360" y="3204256"/>
          <a:ext cx="4239966" cy="193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661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3704231518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544239891"/>
                    </a:ext>
                  </a:extLst>
                </a:gridCol>
              </a:tblGrid>
              <a:tr h="35968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R3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R4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R5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ぶどう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36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ぶどう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37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ぶどう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37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ねぎ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29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ねぎ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30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ねぎ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31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53530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なす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20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19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21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165099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なす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19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なす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21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76213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きくな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14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きくな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14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きくな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17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44387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B2E3B69-E0BB-4134-A9DF-A7FC44E91023}"/>
              </a:ext>
            </a:extLst>
          </p:cNvPr>
          <p:cNvSpPr txBox="1"/>
          <p:nvPr/>
        </p:nvSpPr>
        <p:spPr>
          <a:xfrm>
            <a:off x="7282360" y="2825497"/>
            <a:ext cx="423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産出額上位５品目（１位の米除く）</a:t>
            </a:r>
          </a:p>
        </p:txBody>
      </p:sp>
      <p:sp>
        <p:nvSpPr>
          <p:cNvPr id="21" name="吹き出し: 四角形 20">
            <a:extLst>
              <a:ext uri="{FF2B5EF4-FFF2-40B4-BE49-F238E27FC236}">
                <a16:creationId xmlns:a16="http://schemas.microsoft.com/office/drawing/2014/main" id="{94DA839E-DE5C-4C25-884F-65AB5C48CA21}"/>
              </a:ext>
            </a:extLst>
          </p:cNvPr>
          <p:cNvSpPr/>
          <p:nvPr/>
        </p:nvSpPr>
        <p:spPr>
          <a:xfrm>
            <a:off x="261253" y="5088049"/>
            <a:ext cx="3217235" cy="1194626"/>
          </a:xfrm>
          <a:custGeom>
            <a:avLst/>
            <a:gdLst>
              <a:gd name="connsiteX0" fmla="*/ 0 w 3217235"/>
              <a:gd name="connsiteY0" fmla="*/ 0 h 1119770"/>
              <a:gd name="connsiteX1" fmla="*/ 536206 w 3217235"/>
              <a:gd name="connsiteY1" fmla="*/ 0 h 1119770"/>
              <a:gd name="connsiteX2" fmla="*/ 944773 w 3217235"/>
              <a:gd name="connsiteY2" fmla="*/ -370263 h 1119770"/>
              <a:gd name="connsiteX3" fmla="*/ 1340515 w 3217235"/>
              <a:gd name="connsiteY3" fmla="*/ 0 h 1119770"/>
              <a:gd name="connsiteX4" fmla="*/ 3217235 w 3217235"/>
              <a:gd name="connsiteY4" fmla="*/ 0 h 1119770"/>
              <a:gd name="connsiteX5" fmla="*/ 3217235 w 3217235"/>
              <a:gd name="connsiteY5" fmla="*/ 186628 h 1119770"/>
              <a:gd name="connsiteX6" fmla="*/ 3217235 w 3217235"/>
              <a:gd name="connsiteY6" fmla="*/ 186628 h 1119770"/>
              <a:gd name="connsiteX7" fmla="*/ 3217235 w 3217235"/>
              <a:gd name="connsiteY7" fmla="*/ 466571 h 1119770"/>
              <a:gd name="connsiteX8" fmla="*/ 3217235 w 3217235"/>
              <a:gd name="connsiteY8" fmla="*/ 1119770 h 1119770"/>
              <a:gd name="connsiteX9" fmla="*/ 1340515 w 3217235"/>
              <a:gd name="connsiteY9" fmla="*/ 1119770 h 1119770"/>
              <a:gd name="connsiteX10" fmla="*/ 536206 w 3217235"/>
              <a:gd name="connsiteY10" fmla="*/ 1119770 h 1119770"/>
              <a:gd name="connsiteX11" fmla="*/ 536206 w 3217235"/>
              <a:gd name="connsiteY11" fmla="*/ 1119770 h 1119770"/>
              <a:gd name="connsiteX12" fmla="*/ 0 w 3217235"/>
              <a:gd name="connsiteY12" fmla="*/ 1119770 h 1119770"/>
              <a:gd name="connsiteX13" fmla="*/ 0 w 3217235"/>
              <a:gd name="connsiteY13" fmla="*/ 466571 h 1119770"/>
              <a:gd name="connsiteX14" fmla="*/ 0 w 3217235"/>
              <a:gd name="connsiteY14" fmla="*/ 186628 h 1119770"/>
              <a:gd name="connsiteX15" fmla="*/ 0 w 3217235"/>
              <a:gd name="connsiteY15" fmla="*/ 186628 h 1119770"/>
              <a:gd name="connsiteX16" fmla="*/ 0 w 3217235"/>
              <a:gd name="connsiteY16" fmla="*/ 0 h 1119770"/>
              <a:gd name="connsiteX0" fmla="*/ 0 w 3217235"/>
              <a:gd name="connsiteY0" fmla="*/ 370263 h 1490033"/>
              <a:gd name="connsiteX1" fmla="*/ 760141 w 3217235"/>
              <a:gd name="connsiteY1" fmla="*/ 360933 h 1490033"/>
              <a:gd name="connsiteX2" fmla="*/ 944773 w 3217235"/>
              <a:gd name="connsiteY2" fmla="*/ 0 h 1490033"/>
              <a:gd name="connsiteX3" fmla="*/ 1340515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760141 w 3217235"/>
              <a:gd name="connsiteY1" fmla="*/ 360933 h 1490033"/>
              <a:gd name="connsiteX2" fmla="*/ 944773 w 3217235"/>
              <a:gd name="connsiteY2" fmla="*/ 0 h 1490033"/>
              <a:gd name="connsiteX3" fmla="*/ 1041936 w 3217235"/>
              <a:gd name="connsiteY3" fmla="*/ 36093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760141 w 3217235"/>
              <a:gd name="connsiteY1" fmla="*/ 360933 h 1490033"/>
              <a:gd name="connsiteX2" fmla="*/ 944773 w 3217235"/>
              <a:gd name="connsiteY2" fmla="*/ 0 h 1490033"/>
              <a:gd name="connsiteX3" fmla="*/ 1088589 w 3217235"/>
              <a:gd name="connsiteY3" fmla="*/ 36093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760141 w 3217235"/>
              <a:gd name="connsiteY1" fmla="*/ 360933 h 1490033"/>
              <a:gd name="connsiteX2" fmla="*/ 916781 w 3217235"/>
              <a:gd name="connsiteY2" fmla="*/ 0 h 1490033"/>
              <a:gd name="connsiteX3" fmla="*/ 1088589 w 3217235"/>
              <a:gd name="connsiteY3" fmla="*/ 36093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454239 h 1574009"/>
              <a:gd name="connsiteX1" fmla="*/ 760141 w 3217235"/>
              <a:gd name="connsiteY1" fmla="*/ 444909 h 1574009"/>
              <a:gd name="connsiteX2" fmla="*/ 954103 w 3217235"/>
              <a:gd name="connsiteY2" fmla="*/ 0 h 1574009"/>
              <a:gd name="connsiteX3" fmla="*/ 1088589 w 3217235"/>
              <a:gd name="connsiteY3" fmla="*/ 444909 h 1574009"/>
              <a:gd name="connsiteX4" fmla="*/ 3217235 w 3217235"/>
              <a:gd name="connsiteY4" fmla="*/ 454239 h 1574009"/>
              <a:gd name="connsiteX5" fmla="*/ 3217235 w 3217235"/>
              <a:gd name="connsiteY5" fmla="*/ 640867 h 1574009"/>
              <a:gd name="connsiteX6" fmla="*/ 3217235 w 3217235"/>
              <a:gd name="connsiteY6" fmla="*/ 640867 h 1574009"/>
              <a:gd name="connsiteX7" fmla="*/ 3217235 w 3217235"/>
              <a:gd name="connsiteY7" fmla="*/ 920810 h 1574009"/>
              <a:gd name="connsiteX8" fmla="*/ 3217235 w 3217235"/>
              <a:gd name="connsiteY8" fmla="*/ 1574009 h 1574009"/>
              <a:gd name="connsiteX9" fmla="*/ 1340515 w 3217235"/>
              <a:gd name="connsiteY9" fmla="*/ 1574009 h 1574009"/>
              <a:gd name="connsiteX10" fmla="*/ 536206 w 3217235"/>
              <a:gd name="connsiteY10" fmla="*/ 1574009 h 1574009"/>
              <a:gd name="connsiteX11" fmla="*/ 536206 w 3217235"/>
              <a:gd name="connsiteY11" fmla="*/ 1574009 h 1574009"/>
              <a:gd name="connsiteX12" fmla="*/ 0 w 3217235"/>
              <a:gd name="connsiteY12" fmla="*/ 1574009 h 1574009"/>
              <a:gd name="connsiteX13" fmla="*/ 0 w 3217235"/>
              <a:gd name="connsiteY13" fmla="*/ 920810 h 1574009"/>
              <a:gd name="connsiteX14" fmla="*/ 0 w 3217235"/>
              <a:gd name="connsiteY14" fmla="*/ 640867 h 1574009"/>
              <a:gd name="connsiteX15" fmla="*/ 0 w 3217235"/>
              <a:gd name="connsiteY15" fmla="*/ 640867 h 1574009"/>
              <a:gd name="connsiteX16" fmla="*/ 0 w 3217235"/>
              <a:gd name="connsiteY16" fmla="*/ 454239 h 1574009"/>
              <a:gd name="connsiteX0" fmla="*/ 0 w 3217235"/>
              <a:gd name="connsiteY0" fmla="*/ 454239 h 1574009"/>
              <a:gd name="connsiteX1" fmla="*/ 312271 w 3217235"/>
              <a:gd name="connsiteY1" fmla="*/ 444909 h 1574009"/>
              <a:gd name="connsiteX2" fmla="*/ 954103 w 3217235"/>
              <a:gd name="connsiteY2" fmla="*/ 0 h 1574009"/>
              <a:gd name="connsiteX3" fmla="*/ 1088589 w 3217235"/>
              <a:gd name="connsiteY3" fmla="*/ 444909 h 1574009"/>
              <a:gd name="connsiteX4" fmla="*/ 3217235 w 3217235"/>
              <a:gd name="connsiteY4" fmla="*/ 454239 h 1574009"/>
              <a:gd name="connsiteX5" fmla="*/ 3217235 w 3217235"/>
              <a:gd name="connsiteY5" fmla="*/ 640867 h 1574009"/>
              <a:gd name="connsiteX6" fmla="*/ 3217235 w 3217235"/>
              <a:gd name="connsiteY6" fmla="*/ 640867 h 1574009"/>
              <a:gd name="connsiteX7" fmla="*/ 3217235 w 3217235"/>
              <a:gd name="connsiteY7" fmla="*/ 920810 h 1574009"/>
              <a:gd name="connsiteX8" fmla="*/ 3217235 w 3217235"/>
              <a:gd name="connsiteY8" fmla="*/ 1574009 h 1574009"/>
              <a:gd name="connsiteX9" fmla="*/ 1340515 w 3217235"/>
              <a:gd name="connsiteY9" fmla="*/ 1574009 h 1574009"/>
              <a:gd name="connsiteX10" fmla="*/ 536206 w 3217235"/>
              <a:gd name="connsiteY10" fmla="*/ 1574009 h 1574009"/>
              <a:gd name="connsiteX11" fmla="*/ 536206 w 3217235"/>
              <a:gd name="connsiteY11" fmla="*/ 1574009 h 1574009"/>
              <a:gd name="connsiteX12" fmla="*/ 0 w 3217235"/>
              <a:gd name="connsiteY12" fmla="*/ 1574009 h 1574009"/>
              <a:gd name="connsiteX13" fmla="*/ 0 w 3217235"/>
              <a:gd name="connsiteY13" fmla="*/ 920810 h 1574009"/>
              <a:gd name="connsiteX14" fmla="*/ 0 w 3217235"/>
              <a:gd name="connsiteY14" fmla="*/ 640867 h 1574009"/>
              <a:gd name="connsiteX15" fmla="*/ 0 w 3217235"/>
              <a:gd name="connsiteY15" fmla="*/ 640867 h 1574009"/>
              <a:gd name="connsiteX16" fmla="*/ 0 w 3217235"/>
              <a:gd name="connsiteY16" fmla="*/ 454239 h 1574009"/>
              <a:gd name="connsiteX0" fmla="*/ 0 w 3217235"/>
              <a:gd name="connsiteY0" fmla="*/ 454239 h 1574009"/>
              <a:gd name="connsiteX1" fmla="*/ 312271 w 3217235"/>
              <a:gd name="connsiteY1" fmla="*/ 444909 h 1574009"/>
              <a:gd name="connsiteX2" fmla="*/ 954103 w 3217235"/>
              <a:gd name="connsiteY2" fmla="*/ 0 h 1574009"/>
              <a:gd name="connsiteX3" fmla="*/ 594066 w 3217235"/>
              <a:gd name="connsiteY3" fmla="*/ 463570 h 1574009"/>
              <a:gd name="connsiteX4" fmla="*/ 3217235 w 3217235"/>
              <a:gd name="connsiteY4" fmla="*/ 454239 h 1574009"/>
              <a:gd name="connsiteX5" fmla="*/ 3217235 w 3217235"/>
              <a:gd name="connsiteY5" fmla="*/ 640867 h 1574009"/>
              <a:gd name="connsiteX6" fmla="*/ 3217235 w 3217235"/>
              <a:gd name="connsiteY6" fmla="*/ 640867 h 1574009"/>
              <a:gd name="connsiteX7" fmla="*/ 3217235 w 3217235"/>
              <a:gd name="connsiteY7" fmla="*/ 920810 h 1574009"/>
              <a:gd name="connsiteX8" fmla="*/ 3217235 w 3217235"/>
              <a:gd name="connsiteY8" fmla="*/ 1574009 h 1574009"/>
              <a:gd name="connsiteX9" fmla="*/ 1340515 w 3217235"/>
              <a:gd name="connsiteY9" fmla="*/ 1574009 h 1574009"/>
              <a:gd name="connsiteX10" fmla="*/ 536206 w 3217235"/>
              <a:gd name="connsiteY10" fmla="*/ 1574009 h 1574009"/>
              <a:gd name="connsiteX11" fmla="*/ 536206 w 3217235"/>
              <a:gd name="connsiteY11" fmla="*/ 1574009 h 1574009"/>
              <a:gd name="connsiteX12" fmla="*/ 0 w 3217235"/>
              <a:gd name="connsiteY12" fmla="*/ 1574009 h 1574009"/>
              <a:gd name="connsiteX13" fmla="*/ 0 w 3217235"/>
              <a:gd name="connsiteY13" fmla="*/ 920810 h 1574009"/>
              <a:gd name="connsiteX14" fmla="*/ 0 w 3217235"/>
              <a:gd name="connsiteY14" fmla="*/ 640867 h 1574009"/>
              <a:gd name="connsiteX15" fmla="*/ 0 w 3217235"/>
              <a:gd name="connsiteY15" fmla="*/ 640867 h 1574009"/>
              <a:gd name="connsiteX16" fmla="*/ 0 w 3217235"/>
              <a:gd name="connsiteY16" fmla="*/ 454239 h 1574009"/>
              <a:gd name="connsiteX0" fmla="*/ 0 w 3217235"/>
              <a:gd name="connsiteY0" fmla="*/ 454239 h 1574009"/>
              <a:gd name="connsiteX1" fmla="*/ 312271 w 3217235"/>
              <a:gd name="connsiteY1" fmla="*/ 444909 h 1574009"/>
              <a:gd name="connsiteX2" fmla="*/ 954103 w 3217235"/>
              <a:gd name="connsiteY2" fmla="*/ 0 h 1574009"/>
              <a:gd name="connsiteX3" fmla="*/ 603396 w 3217235"/>
              <a:gd name="connsiteY3" fmla="*/ 472901 h 1574009"/>
              <a:gd name="connsiteX4" fmla="*/ 3217235 w 3217235"/>
              <a:gd name="connsiteY4" fmla="*/ 454239 h 1574009"/>
              <a:gd name="connsiteX5" fmla="*/ 3217235 w 3217235"/>
              <a:gd name="connsiteY5" fmla="*/ 640867 h 1574009"/>
              <a:gd name="connsiteX6" fmla="*/ 3217235 w 3217235"/>
              <a:gd name="connsiteY6" fmla="*/ 640867 h 1574009"/>
              <a:gd name="connsiteX7" fmla="*/ 3217235 w 3217235"/>
              <a:gd name="connsiteY7" fmla="*/ 920810 h 1574009"/>
              <a:gd name="connsiteX8" fmla="*/ 3217235 w 3217235"/>
              <a:gd name="connsiteY8" fmla="*/ 1574009 h 1574009"/>
              <a:gd name="connsiteX9" fmla="*/ 1340515 w 3217235"/>
              <a:gd name="connsiteY9" fmla="*/ 1574009 h 1574009"/>
              <a:gd name="connsiteX10" fmla="*/ 536206 w 3217235"/>
              <a:gd name="connsiteY10" fmla="*/ 1574009 h 1574009"/>
              <a:gd name="connsiteX11" fmla="*/ 536206 w 3217235"/>
              <a:gd name="connsiteY11" fmla="*/ 1574009 h 1574009"/>
              <a:gd name="connsiteX12" fmla="*/ 0 w 3217235"/>
              <a:gd name="connsiteY12" fmla="*/ 1574009 h 1574009"/>
              <a:gd name="connsiteX13" fmla="*/ 0 w 3217235"/>
              <a:gd name="connsiteY13" fmla="*/ 920810 h 1574009"/>
              <a:gd name="connsiteX14" fmla="*/ 0 w 3217235"/>
              <a:gd name="connsiteY14" fmla="*/ 640867 h 1574009"/>
              <a:gd name="connsiteX15" fmla="*/ 0 w 3217235"/>
              <a:gd name="connsiteY15" fmla="*/ 640867 h 1574009"/>
              <a:gd name="connsiteX16" fmla="*/ 0 w 3217235"/>
              <a:gd name="connsiteY16" fmla="*/ 454239 h 1574009"/>
              <a:gd name="connsiteX0" fmla="*/ 0 w 3217235"/>
              <a:gd name="connsiteY0" fmla="*/ 454239 h 1574009"/>
              <a:gd name="connsiteX1" fmla="*/ 312271 w 3217235"/>
              <a:gd name="connsiteY1" fmla="*/ 444909 h 1574009"/>
              <a:gd name="connsiteX2" fmla="*/ 954103 w 3217235"/>
              <a:gd name="connsiteY2" fmla="*/ 0 h 1574009"/>
              <a:gd name="connsiteX3" fmla="*/ 603396 w 3217235"/>
              <a:gd name="connsiteY3" fmla="*/ 444909 h 1574009"/>
              <a:gd name="connsiteX4" fmla="*/ 3217235 w 3217235"/>
              <a:gd name="connsiteY4" fmla="*/ 454239 h 1574009"/>
              <a:gd name="connsiteX5" fmla="*/ 3217235 w 3217235"/>
              <a:gd name="connsiteY5" fmla="*/ 640867 h 1574009"/>
              <a:gd name="connsiteX6" fmla="*/ 3217235 w 3217235"/>
              <a:gd name="connsiteY6" fmla="*/ 640867 h 1574009"/>
              <a:gd name="connsiteX7" fmla="*/ 3217235 w 3217235"/>
              <a:gd name="connsiteY7" fmla="*/ 920810 h 1574009"/>
              <a:gd name="connsiteX8" fmla="*/ 3217235 w 3217235"/>
              <a:gd name="connsiteY8" fmla="*/ 1574009 h 1574009"/>
              <a:gd name="connsiteX9" fmla="*/ 1340515 w 3217235"/>
              <a:gd name="connsiteY9" fmla="*/ 1574009 h 1574009"/>
              <a:gd name="connsiteX10" fmla="*/ 536206 w 3217235"/>
              <a:gd name="connsiteY10" fmla="*/ 1574009 h 1574009"/>
              <a:gd name="connsiteX11" fmla="*/ 536206 w 3217235"/>
              <a:gd name="connsiteY11" fmla="*/ 1574009 h 1574009"/>
              <a:gd name="connsiteX12" fmla="*/ 0 w 3217235"/>
              <a:gd name="connsiteY12" fmla="*/ 1574009 h 1574009"/>
              <a:gd name="connsiteX13" fmla="*/ 0 w 3217235"/>
              <a:gd name="connsiteY13" fmla="*/ 920810 h 1574009"/>
              <a:gd name="connsiteX14" fmla="*/ 0 w 3217235"/>
              <a:gd name="connsiteY14" fmla="*/ 640867 h 1574009"/>
              <a:gd name="connsiteX15" fmla="*/ 0 w 3217235"/>
              <a:gd name="connsiteY15" fmla="*/ 640867 h 1574009"/>
              <a:gd name="connsiteX16" fmla="*/ 0 w 3217235"/>
              <a:gd name="connsiteY16" fmla="*/ 454239 h 1574009"/>
              <a:gd name="connsiteX0" fmla="*/ 0 w 3217235"/>
              <a:gd name="connsiteY0" fmla="*/ 388924 h 1508694"/>
              <a:gd name="connsiteX1" fmla="*/ 312271 w 3217235"/>
              <a:gd name="connsiteY1" fmla="*/ 379594 h 1508694"/>
              <a:gd name="connsiteX2" fmla="*/ 767491 w 3217235"/>
              <a:gd name="connsiteY2" fmla="*/ 0 h 1508694"/>
              <a:gd name="connsiteX3" fmla="*/ 603396 w 3217235"/>
              <a:gd name="connsiteY3" fmla="*/ 379594 h 1508694"/>
              <a:gd name="connsiteX4" fmla="*/ 3217235 w 3217235"/>
              <a:gd name="connsiteY4" fmla="*/ 388924 h 1508694"/>
              <a:gd name="connsiteX5" fmla="*/ 3217235 w 3217235"/>
              <a:gd name="connsiteY5" fmla="*/ 575552 h 1508694"/>
              <a:gd name="connsiteX6" fmla="*/ 3217235 w 3217235"/>
              <a:gd name="connsiteY6" fmla="*/ 575552 h 1508694"/>
              <a:gd name="connsiteX7" fmla="*/ 3217235 w 3217235"/>
              <a:gd name="connsiteY7" fmla="*/ 855495 h 1508694"/>
              <a:gd name="connsiteX8" fmla="*/ 3217235 w 3217235"/>
              <a:gd name="connsiteY8" fmla="*/ 1508694 h 1508694"/>
              <a:gd name="connsiteX9" fmla="*/ 1340515 w 3217235"/>
              <a:gd name="connsiteY9" fmla="*/ 1508694 h 1508694"/>
              <a:gd name="connsiteX10" fmla="*/ 536206 w 3217235"/>
              <a:gd name="connsiteY10" fmla="*/ 1508694 h 1508694"/>
              <a:gd name="connsiteX11" fmla="*/ 536206 w 3217235"/>
              <a:gd name="connsiteY11" fmla="*/ 1508694 h 1508694"/>
              <a:gd name="connsiteX12" fmla="*/ 0 w 3217235"/>
              <a:gd name="connsiteY12" fmla="*/ 1508694 h 1508694"/>
              <a:gd name="connsiteX13" fmla="*/ 0 w 3217235"/>
              <a:gd name="connsiteY13" fmla="*/ 855495 h 1508694"/>
              <a:gd name="connsiteX14" fmla="*/ 0 w 3217235"/>
              <a:gd name="connsiteY14" fmla="*/ 575552 h 1508694"/>
              <a:gd name="connsiteX15" fmla="*/ 0 w 3217235"/>
              <a:gd name="connsiteY15" fmla="*/ 575552 h 1508694"/>
              <a:gd name="connsiteX16" fmla="*/ 0 w 3217235"/>
              <a:gd name="connsiteY16" fmla="*/ 388924 h 150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17235" h="1508694">
                <a:moveTo>
                  <a:pt x="0" y="388924"/>
                </a:moveTo>
                <a:lnTo>
                  <a:pt x="312271" y="379594"/>
                </a:lnTo>
                <a:lnTo>
                  <a:pt x="767491" y="0"/>
                </a:lnTo>
                <a:lnTo>
                  <a:pt x="603396" y="379594"/>
                </a:lnTo>
                <a:lnTo>
                  <a:pt x="3217235" y="388924"/>
                </a:lnTo>
                <a:lnTo>
                  <a:pt x="3217235" y="575552"/>
                </a:lnTo>
                <a:lnTo>
                  <a:pt x="3217235" y="575552"/>
                </a:lnTo>
                <a:lnTo>
                  <a:pt x="3217235" y="855495"/>
                </a:lnTo>
                <a:lnTo>
                  <a:pt x="3217235" y="1508694"/>
                </a:lnTo>
                <a:lnTo>
                  <a:pt x="1340515" y="1508694"/>
                </a:lnTo>
                <a:lnTo>
                  <a:pt x="536206" y="1508694"/>
                </a:lnTo>
                <a:lnTo>
                  <a:pt x="536206" y="1508694"/>
                </a:lnTo>
                <a:lnTo>
                  <a:pt x="0" y="1508694"/>
                </a:lnTo>
                <a:lnTo>
                  <a:pt x="0" y="855495"/>
                </a:lnTo>
                <a:lnTo>
                  <a:pt x="0" y="575552"/>
                </a:lnTo>
                <a:lnTo>
                  <a:pt x="0" y="575552"/>
                </a:lnTo>
                <a:lnTo>
                  <a:pt x="0" y="388924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大阪府の算出額は年々</a:t>
            </a:r>
            <a:r>
              <a:rPr kumimoji="1" lang="ja-JP" altLang="en-US" u="sng" dirty="0">
                <a:solidFill>
                  <a:schemeClr val="tx1"/>
                </a:solidFill>
              </a:rPr>
              <a:t>増加</a:t>
            </a:r>
            <a:endParaRPr kumimoji="1" lang="en-US" altLang="ja-JP" u="sng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（上昇率全国平均は</a:t>
            </a:r>
            <a:r>
              <a:rPr kumimoji="1" lang="en-US" altLang="ja-JP" dirty="0">
                <a:solidFill>
                  <a:schemeClr val="tx1"/>
                </a:solidFill>
              </a:rPr>
              <a:t>104%</a:t>
            </a:r>
            <a:r>
              <a:rPr kumimoji="1" lang="ja-JP" altLang="en-US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22" name="吹き出し: 四角形 21">
            <a:extLst>
              <a:ext uri="{FF2B5EF4-FFF2-40B4-BE49-F238E27FC236}">
                <a16:creationId xmlns:a16="http://schemas.microsoft.com/office/drawing/2014/main" id="{3725F245-E145-40B9-8EB3-1141CD422DFC}"/>
              </a:ext>
            </a:extLst>
          </p:cNvPr>
          <p:cNvSpPr/>
          <p:nvPr/>
        </p:nvSpPr>
        <p:spPr>
          <a:xfrm>
            <a:off x="3511707" y="5144032"/>
            <a:ext cx="3217235" cy="1138644"/>
          </a:xfrm>
          <a:custGeom>
            <a:avLst/>
            <a:gdLst>
              <a:gd name="connsiteX0" fmla="*/ 0 w 3217235"/>
              <a:gd name="connsiteY0" fmla="*/ 0 h 1119770"/>
              <a:gd name="connsiteX1" fmla="*/ 536206 w 3217235"/>
              <a:gd name="connsiteY1" fmla="*/ 0 h 1119770"/>
              <a:gd name="connsiteX2" fmla="*/ 944773 w 3217235"/>
              <a:gd name="connsiteY2" fmla="*/ -370263 h 1119770"/>
              <a:gd name="connsiteX3" fmla="*/ 1340515 w 3217235"/>
              <a:gd name="connsiteY3" fmla="*/ 0 h 1119770"/>
              <a:gd name="connsiteX4" fmla="*/ 3217235 w 3217235"/>
              <a:gd name="connsiteY4" fmla="*/ 0 h 1119770"/>
              <a:gd name="connsiteX5" fmla="*/ 3217235 w 3217235"/>
              <a:gd name="connsiteY5" fmla="*/ 186628 h 1119770"/>
              <a:gd name="connsiteX6" fmla="*/ 3217235 w 3217235"/>
              <a:gd name="connsiteY6" fmla="*/ 186628 h 1119770"/>
              <a:gd name="connsiteX7" fmla="*/ 3217235 w 3217235"/>
              <a:gd name="connsiteY7" fmla="*/ 466571 h 1119770"/>
              <a:gd name="connsiteX8" fmla="*/ 3217235 w 3217235"/>
              <a:gd name="connsiteY8" fmla="*/ 1119770 h 1119770"/>
              <a:gd name="connsiteX9" fmla="*/ 1340515 w 3217235"/>
              <a:gd name="connsiteY9" fmla="*/ 1119770 h 1119770"/>
              <a:gd name="connsiteX10" fmla="*/ 536206 w 3217235"/>
              <a:gd name="connsiteY10" fmla="*/ 1119770 h 1119770"/>
              <a:gd name="connsiteX11" fmla="*/ 536206 w 3217235"/>
              <a:gd name="connsiteY11" fmla="*/ 1119770 h 1119770"/>
              <a:gd name="connsiteX12" fmla="*/ 0 w 3217235"/>
              <a:gd name="connsiteY12" fmla="*/ 1119770 h 1119770"/>
              <a:gd name="connsiteX13" fmla="*/ 0 w 3217235"/>
              <a:gd name="connsiteY13" fmla="*/ 466571 h 1119770"/>
              <a:gd name="connsiteX14" fmla="*/ 0 w 3217235"/>
              <a:gd name="connsiteY14" fmla="*/ 186628 h 1119770"/>
              <a:gd name="connsiteX15" fmla="*/ 0 w 3217235"/>
              <a:gd name="connsiteY15" fmla="*/ 186628 h 1119770"/>
              <a:gd name="connsiteX16" fmla="*/ 0 w 3217235"/>
              <a:gd name="connsiteY16" fmla="*/ 0 h 1119770"/>
              <a:gd name="connsiteX0" fmla="*/ 0 w 3217235"/>
              <a:gd name="connsiteY0" fmla="*/ 370263 h 1490033"/>
              <a:gd name="connsiteX1" fmla="*/ 713487 w 3217235"/>
              <a:gd name="connsiteY1" fmla="*/ 370263 h 1490033"/>
              <a:gd name="connsiteX2" fmla="*/ 944773 w 3217235"/>
              <a:gd name="connsiteY2" fmla="*/ 0 h 1490033"/>
              <a:gd name="connsiteX3" fmla="*/ 1340515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713487 w 3217235"/>
              <a:gd name="connsiteY1" fmla="*/ 370263 h 1490033"/>
              <a:gd name="connsiteX2" fmla="*/ 944773 w 3217235"/>
              <a:gd name="connsiteY2" fmla="*/ 0 h 1490033"/>
              <a:gd name="connsiteX3" fmla="*/ 1135241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713487 w 3217235"/>
              <a:gd name="connsiteY1" fmla="*/ 370263 h 1490033"/>
              <a:gd name="connsiteX2" fmla="*/ 944773 w 3217235"/>
              <a:gd name="connsiteY2" fmla="*/ 0 h 1490033"/>
              <a:gd name="connsiteX3" fmla="*/ 1079257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358923 w 3217235"/>
              <a:gd name="connsiteY1" fmla="*/ 370263 h 1490033"/>
              <a:gd name="connsiteX2" fmla="*/ 944773 w 3217235"/>
              <a:gd name="connsiteY2" fmla="*/ 0 h 1490033"/>
              <a:gd name="connsiteX3" fmla="*/ 1079257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358923 w 3217235"/>
              <a:gd name="connsiteY1" fmla="*/ 370263 h 1490033"/>
              <a:gd name="connsiteX2" fmla="*/ 944773 w 3217235"/>
              <a:gd name="connsiteY2" fmla="*/ 0 h 1490033"/>
              <a:gd name="connsiteX3" fmla="*/ 631388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32941 h 1452711"/>
              <a:gd name="connsiteX1" fmla="*/ 358923 w 3217235"/>
              <a:gd name="connsiteY1" fmla="*/ 332941 h 1452711"/>
              <a:gd name="connsiteX2" fmla="*/ 776822 w 3217235"/>
              <a:gd name="connsiteY2" fmla="*/ 0 h 1452711"/>
              <a:gd name="connsiteX3" fmla="*/ 631388 w 3217235"/>
              <a:gd name="connsiteY3" fmla="*/ 332941 h 1452711"/>
              <a:gd name="connsiteX4" fmla="*/ 3217235 w 3217235"/>
              <a:gd name="connsiteY4" fmla="*/ 332941 h 1452711"/>
              <a:gd name="connsiteX5" fmla="*/ 3217235 w 3217235"/>
              <a:gd name="connsiteY5" fmla="*/ 519569 h 1452711"/>
              <a:gd name="connsiteX6" fmla="*/ 3217235 w 3217235"/>
              <a:gd name="connsiteY6" fmla="*/ 519569 h 1452711"/>
              <a:gd name="connsiteX7" fmla="*/ 3217235 w 3217235"/>
              <a:gd name="connsiteY7" fmla="*/ 799512 h 1452711"/>
              <a:gd name="connsiteX8" fmla="*/ 3217235 w 3217235"/>
              <a:gd name="connsiteY8" fmla="*/ 1452711 h 1452711"/>
              <a:gd name="connsiteX9" fmla="*/ 1340515 w 3217235"/>
              <a:gd name="connsiteY9" fmla="*/ 1452711 h 1452711"/>
              <a:gd name="connsiteX10" fmla="*/ 536206 w 3217235"/>
              <a:gd name="connsiteY10" fmla="*/ 1452711 h 1452711"/>
              <a:gd name="connsiteX11" fmla="*/ 536206 w 3217235"/>
              <a:gd name="connsiteY11" fmla="*/ 1452711 h 1452711"/>
              <a:gd name="connsiteX12" fmla="*/ 0 w 3217235"/>
              <a:gd name="connsiteY12" fmla="*/ 1452711 h 1452711"/>
              <a:gd name="connsiteX13" fmla="*/ 0 w 3217235"/>
              <a:gd name="connsiteY13" fmla="*/ 799512 h 1452711"/>
              <a:gd name="connsiteX14" fmla="*/ 0 w 3217235"/>
              <a:gd name="connsiteY14" fmla="*/ 519569 h 1452711"/>
              <a:gd name="connsiteX15" fmla="*/ 0 w 3217235"/>
              <a:gd name="connsiteY15" fmla="*/ 519569 h 1452711"/>
              <a:gd name="connsiteX16" fmla="*/ 0 w 3217235"/>
              <a:gd name="connsiteY16" fmla="*/ 332941 h 1452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17235" h="1452711">
                <a:moveTo>
                  <a:pt x="0" y="332941"/>
                </a:moveTo>
                <a:lnTo>
                  <a:pt x="358923" y="332941"/>
                </a:lnTo>
                <a:lnTo>
                  <a:pt x="776822" y="0"/>
                </a:lnTo>
                <a:lnTo>
                  <a:pt x="631388" y="332941"/>
                </a:lnTo>
                <a:lnTo>
                  <a:pt x="3217235" y="332941"/>
                </a:lnTo>
                <a:lnTo>
                  <a:pt x="3217235" y="519569"/>
                </a:lnTo>
                <a:lnTo>
                  <a:pt x="3217235" y="519569"/>
                </a:lnTo>
                <a:lnTo>
                  <a:pt x="3217235" y="799512"/>
                </a:lnTo>
                <a:lnTo>
                  <a:pt x="3217235" y="1452711"/>
                </a:lnTo>
                <a:lnTo>
                  <a:pt x="1340515" y="1452711"/>
                </a:lnTo>
                <a:lnTo>
                  <a:pt x="536206" y="1452711"/>
                </a:lnTo>
                <a:lnTo>
                  <a:pt x="536206" y="1452711"/>
                </a:lnTo>
                <a:lnTo>
                  <a:pt x="0" y="1452711"/>
                </a:lnTo>
                <a:lnTo>
                  <a:pt x="0" y="799512"/>
                </a:lnTo>
                <a:lnTo>
                  <a:pt x="0" y="519569"/>
                </a:lnTo>
                <a:lnTo>
                  <a:pt x="0" y="519569"/>
                </a:lnTo>
                <a:lnTo>
                  <a:pt x="0" y="332941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大阪府の農業所得も</a:t>
            </a:r>
            <a:r>
              <a:rPr kumimoji="1" lang="en-US" altLang="ja-JP" dirty="0">
                <a:solidFill>
                  <a:schemeClr val="tx1"/>
                </a:solidFill>
              </a:rPr>
              <a:t>R5</a:t>
            </a:r>
            <a:r>
              <a:rPr kumimoji="1" lang="ja-JP" altLang="en-US" dirty="0">
                <a:solidFill>
                  <a:schemeClr val="tx1"/>
                </a:solidFill>
              </a:rPr>
              <a:t>は</a:t>
            </a:r>
            <a:r>
              <a:rPr kumimoji="1" lang="ja-JP" altLang="en-US" u="sng" dirty="0">
                <a:solidFill>
                  <a:schemeClr val="tx1"/>
                </a:solidFill>
              </a:rPr>
              <a:t>増加</a:t>
            </a:r>
            <a:endParaRPr kumimoji="1" lang="en-US" altLang="ja-JP" u="sng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（上昇率全国平均は</a:t>
            </a:r>
            <a:r>
              <a:rPr kumimoji="1" lang="en-US" altLang="ja-JP" dirty="0">
                <a:solidFill>
                  <a:schemeClr val="tx1"/>
                </a:solidFill>
              </a:rPr>
              <a:t>99%</a:t>
            </a:r>
            <a:r>
              <a:rPr kumimoji="1" lang="ja-JP" altLang="en-US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DE675DD6-449C-4FBF-9A93-D026E5AE2F23}"/>
              </a:ext>
            </a:extLst>
          </p:cNvPr>
          <p:cNvSpPr/>
          <p:nvPr/>
        </p:nvSpPr>
        <p:spPr>
          <a:xfrm>
            <a:off x="6994688" y="5404207"/>
            <a:ext cx="4789770" cy="119253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E5459FD-D3AF-43D4-AB37-378F8668E1F7}"/>
              </a:ext>
            </a:extLst>
          </p:cNvPr>
          <p:cNvSpPr txBox="1"/>
          <p:nvPr/>
        </p:nvSpPr>
        <p:spPr>
          <a:xfrm>
            <a:off x="6994688" y="5489050"/>
            <a:ext cx="47897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＜参考：算出額・農業所得の算出方法＞</a:t>
            </a:r>
            <a:endParaRPr kumimoji="1" lang="en-US" altLang="ja-JP" sz="1200" dirty="0"/>
          </a:p>
          <a:p>
            <a:r>
              <a:rPr kumimoji="1" lang="ja-JP" altLang="en-US" sz="1200" dirty="0"/>
              <a:t>○農業総産出額　生産量</a:t>
            </a:r>
            <a:r>
              <a:rPr kumimoji="1" lang="en-US" altLang="ja-JP" sz="1200" dirty="0"/>
              <a:t>×</a:t>
            </a:r>
            <a:r>
              <a:rPr kumimoji="1" lang="ja-JP" altLang="en-US" sz="1200" dirty="0"/>
              <a:t>価格－中間生産物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○生産農業所得　農業総算出額－物的経費（間接税・固定資本減耗・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　　　　　　　中間経費）＋経常補助金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814B23C-7F78-41C7-B38A-A59A7546A82A}"/>
              </a:ext>
            </a:extLst>
          </p:cNvPr>
          <p:cNvSpPr txBox="1"/>
          <p:nvPr/>
        </p:nvSpPr>
        <p:spPr>
          <a:xfrm>
            <a:off x="9230093" y="5125241"/>
            <a:ext cx="2554365" cy="278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赤字はグローアップ重点品目</a:t>
            </a: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B6AC8E3F-B284-4198-ABB1-089055A4463D}"/>
              </a:ext>
            </a:extLst>
          </p:cNvPr>
          <p:cNvCxnSpPr>
            <a:cxnSpLocks/>
          </p:cNvCxnSpPr>
          <p:nvPr/>
        </p:nvCxnSpPr>
        <p:spPr>
          <a:xfrm flipV="1">
            <a:off x="986319" y="3714162"/>
            <a:ext cx="1966970" cy="104277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825B871-55DC-40E2-9216-ACB0E6C08FC6}"/>
              </a:ext>
            </a:extLst>
          </p:cNvPr>
          <p:cNvSpPr txBox="1"/>
          <p:nvPr/>
        </p:nvSpPr>
        <p:spPr>
          <a:xfrm>
            <a:off x="1078785" y="3693614"/>
            <a:ext cx="91440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/>
              <a:t>R3</a:t>
            </a:r>
            <a:r>
              <a:rPr kumimoji="1" lang="ja-JP" altLang="en-US" sz="1050" dirty="0"/>
              <a:t>から</a:t>
            </a:r>
            <a:r>
              <a:rPr kumimoji="1" lang="en-US" altLang="ja-JP" sz="1050" dirty="0"/>
              <a:t>R5</a:t>
            </a:r>
            <a:r>
              <a:rPr kumimoji="1" lang="ja-JP" altLang="en-US" sz="1050" dirty="0"/>
              <a:t>で</a:t>
            </a:r>
            <a:r>
              <a:rPr kumimoji="1" lang="en-US" altLang="ja-JP" sz="1050" u="sng" dirty="0">
                <a:solidFill>
                  <a:srgbClr val="FF0000"/>
                </a:solidFill>
              </a:rPr>
              <a:t>113%</a:t>
            </a:r>
            <a:r>
              <a:rPr kumimoji="1" lang="ja-JP" altLang="en-US" sz="1050" u="sng" dirty="0">
                <a:solidFill>
                  <a:srgbClr val="FF0000"/>
                </a:solidFill>
              </a:rPr>
              <a:t>上昇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AEB0500-C4FE-49EE-A3C4-C31D8FCD6B9C}"/>
              </a:ext>
            </a:extLst>
          </p:cNvPr>
          <p:cNvSpPr txBox="1"/>
          <p:nvPr/>
        </p:nvSpPr>
        <p:spPr>
          <a:xfrm>
            <a:off x="4387065" y="3742894"/>
            <a:ext cx="1075991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/>
              <a:t>R3</a:t>
            </a:r>
            <a:r>
              <a:rPr kumimoji="1" lang="ja-JP" altLang="en-US" sz="1050" dirty="0"/>
              <a:t>・</a:t>
            </a:r>
            <a:r>
              <a:rPr kumimoji="1" lang="en-US" altLang="ja-JP" sz="1050" dirty="0"/>
              <a:t>R4</a:t>
            </a:r>
            <a:r>
              <a:rPr kumimoji="1" lang="ja-JP" altLang="en-US" sz="1050" dirty="0"/>
              <a:t>から</a:t>
            </a:r>
            <a:r>
              <a:rPr kumimoji="1" lang="en-US" altLang="ja-JP" sz="1050" dirty="0"/>
              <a:t>R5</a:t>
            </a:r>
            <a:r>
              <a:rPr kumimoji="1" lang="ja-JP" altLang="en-US" sz="1050" dirty="0"/>
              <a:t>で</a:t>
            </a:r>
            <a:r>
              <a:rPr kumimoji="1" lang="en-US" altLang="ja-JP" sz="1050" u="sng" dirty="0">
                <a:solidFill>
                  <a:srgbClr val="FF0000"/>
                </a:solidFill>
              </a:rPr>
              <a:t>109%</a:t>
            </a:r>
            <a:r>
              <a:rPr kumimoji="1" lang="ja-JP" altLang="en-US" sz="1050" u="sng" dirty="0">
                <a:solidFill>
                  <a:srgbClr val="FF0000"/>
                </a:solidFill>
              </a:rPr>
              <a:t>上昇</a:t>
            </a:r>
          </a:p>
        </p:txBody>
      </p:sp>
    </p:spTree>
    <p:extLst>
      <p:ext uri="{BB962C8B-B14F-4D97-AF65-F5344CB8AC3E}">
        <p14:creationId xmlns:p14="http://schemas.microsoft.com/office/powerpoint/2010/main" val="274494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C68734A-6F3A-6703-25C4-465C7F49C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142AF477-C5A6-4608-870F-F729608A1EEA}"/>
              </a:ext>
            </a:extLst>
          </p:cNvPr>
          <p:cNvSpPr/>
          <p:nvPr/>
        </p:nvSpPr>
        <p:spPr>
          <a:xfrm>
            <a:off x="10156752" y="4876400"/>
            <a:ext cx="1687945" cy="15146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・地域での育成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・マッチング強化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・農外の企業参入</a:t>
            </a:r>
            <a:endParaRPr kumimoji="1"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72B6BDAD-8E52-42D8-AACD-5A54D3F6E8C6}"/>
              </a:ext>
            </a:extLst>
          </p:cNvPr>
          <p:cNvSpPr/>
          <p:nvPr/>
        </p:nvSpPr>
        <p:spPr>
          <a:xfrm>
            <a:off x="10160026" y="3455496"/>
            <a:ext cx="1687945" cy="12658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・産地ブランド化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・有機農業の拡大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・飲食店活用</a:t>
            </a:r>
            <a:endParaRPr kumimoji="1"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0C8FBAB-08ED-4504-A5B0-AD0B75F10F8C}"/>
              </a:ext>
            </a:extLst>
          </p:cNvPr>
          <p:cNvSpPr/>
          <p:nvPr/>
        </p:nvSpPr>
        <p:spPr>
          <a:xfrm>
            <a:off x="10163150" y="2028662"/>
            <a:ext cx="1687945" cy="12658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・基盤整備の推進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・スマート農業による温度等の管理</a:t>
            </a:r>
            <a:endParaRPr kumimoji="1"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95A2484-8400-CEE7-D4F9-156073FB679F}"/>
              </a:ext>
            </a:extLst>
          </p:cNvPr>
          <p:cNvSpPr/>
          <p:nvPr/>
        </p:nvSpPr>
        <p:spPr>
          <a:xfrm>
            <a:off x="261257" y="261257"/>
            <a:ext cx="11691257" cy="5878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</a:rPr>
              <a:t>しごと</a:t>
            </a:r>
            <a:r>
              <a:rPr kumimoji="1" lang="en-US" altLang="ja-JP" sz="2400" dirty="0">
                <a:solidFill>
                  <a:schemeClr val="tx1"/>
                </a:solidFill>
              </a:rPr>
              <a:t>】</a:t>
            </a:r>
            <a:r>
              <a:rPr kumimoji="1"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力強い大阪農業の実現</a:t>
            </a:r>
            <a:r>
              <a:rPr kumimoji="1" lang="ja-JP" altLang="en-US" sz="2400" dirty="0">
                <a:solidFill>
                  <a:schemeClr val="tx1"/>
                </a:solidFill>
              </a:rPr>
              <a:t>　～成長し、持続する農業へ～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E8CC895-6780-03E5-E089-B306073D9617}"/>
              </a:ext>
            </a:extLst>
          </p:cNvPr>
          <p:cNvSpPr/>
          <p:nvPr/>
        </p:nvSpPr>
        <p:spPr>
          <a:xfrm>
            <a:off x="261257" y="261257"/>
            <a:ext cx="11691257" cy="1265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DFBAD0-B233-E758-22BB-B8131F1E6A6D}"/>
              </a:ext>
            </a:extLst>
          </p:cNvPr>
          <p:cNvSpPr txBox="1"/>
          <p:nvPr/>
        </p:nvSpPr>
        <p:spPr>
          <a:xfrm>
            <a:off x="261257" y="977115"/>
            <a:ext cx="1166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＜参考＞　産出額増加の要因分析</a:t>
            </a:r>
          </a:p>
        </p:txBody>
      </p:sp>
      <p:graphicFrame>
        <p:nvGraphicFramePr>
          <p:cNvPr id="19" name="表 19">
            <a:extLst>
              <a:ext uri="{FF2B5EF4-FFF2-40B4-BE49-F238E27FC236}">
                <a16:creationId xmlns:a16="http://schemas.microsoft.com/office/drawing/2014/main" id="{7762B839-BFFA-A007-1703-D45D80C1A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471659"/>
              </p:ext>
            </p:extLst>
          </p:nvPr>
        </p:nvGraphicFramePr>
        <p:xfrm>
          <a:off x="261257" y="2028662"/>
          <a:ext cx="4239966" cy="193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661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3704231518"/>
                    </a:ext>
                  </a:extLst>
                </a:gridCol>
                <a:gridCol w="706661">
                  <a:extLst>
                    <a:ext uri="{9D8B030D-6E8A-4147-A177-3AD203B41FA5}">
                      <a16:colId xmlns:a16="http://schemas.microsoft.com/office/drawing/2014/main" val="544239891"/>
                    </a:ext>
                  </a:extLst>
                </a:gridCol>
              </a:tblGrid>
              <a:tr h="35968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R3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R4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R5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ぶどう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36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ぶどう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37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ぶどう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37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ねぎ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29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ねぎ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30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ねぎ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31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53530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なす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20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19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21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165099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なす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19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なす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21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76213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きくな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14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きくな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14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きくな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17</a:t>
                      </a:r>
                      <a:r>
                        <a:rPr kumimoji="1" lang="ja-JP" altLang="en-US" sz="1200" dirty="0"/>
                        <a:t>億円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44387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FF7350F-4B5D-1ED3-92F7-86FD49CED6CB}"/>
              </a:ext>
            </a:extLst>
          </p:cNvPr>
          <p:cNvSpPr txBox="1"/>
          <p:nvPr/>
        </p:nvSpPr>
        <p:spPr>
          <a:xfrm>
            <a:off x="261257" y="1655171"/>
            <a:ext cx="423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産出額上位５品目（１位の米除く）</a:t>
            </a:r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E0C0C410-2D8D-4765-C222-A1FCEFE6B287}"/>
              </a:ext>
            </a:extLst>
          </p:cNvPr>
          <p:cNvSpPr/>
          <p:nvPr/>
        </p:nvSpPr>
        <p:spPr>
          <a:xfrm>
            <a:off x="4549163" y="2024503"/>
            <a:ext cx="525741" cy="4372318"/>
          </a:xfrm>
          <a:prstGeom prst="homePlate">
            <a:avLst>
              <a:gd name="adj" fmla="val 63319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出荷量減↓単価上昇？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AC53F4-F394-193E-23AA-B5CFB5946E62}"/>
              </a:ext>
            </a:extLst>
          </p:cNvPr>
          <p:cNvSpPr txBox="1"/>
          <p:nvPr/>
        </p:nvSpPr>
        <p:spPr>
          <a:xfrm>
            <a:off x="221137" y="4088439"/>
            <a:ext cx="423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５品目の出荷量推移</a:t>
            </a:r>
          </a:p>
        </p:txBody>
      </p:sp>
      <p:graphicFrame>
        <p:nvGraphicFramePr>
          <p:cNvPr id="8" name="表 19">
            <a:extLst>
              <a:ext uri="{FF2B5EF4-FFF2-40B4-BE49-F238E27FC236}">
                <a16:creationId xmlns:a16="http://schemas.microsoft.com/office/drawing/2014/main" id="{D32F9619-15E9-B793-8157-1C1446F8A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386372"/>
              </p:ext>
            </p:extLst>
          </p:nvPr>
        </p:nvGraphicFramePr>
        <p:xfrm>
          <a:off x="261255" y="4457771"/>
          <a:ext cx="4239968" cy="193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992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1059992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059992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1059992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</a:tblGrid>
              <a:tr h="3596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品目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ぶどう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3,710t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3,510t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3,410t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ねぎ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5,790t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5,900t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5,540t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53530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なす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6,260t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5,940t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5,450t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165099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10,800t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11,200t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10,300t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76213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</a:rPr>
                        <a:t>きくな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3,220t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3,160t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3,040t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4438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936D3C-2EFC-410C-8EEE-DACF19D743CC}"/>
              </a:ext>
            </a:extLst>
          </p:cNvPr>
          <p:cNvSpPr txBox="1"/>
          <p:nvPr/>
        </p:nvSpPr>
        <p:spPr>
          <a:xfrm>
            <a:off x="5206249" y="1649435"/>
            <a:ext cx="423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５品目の取引価格推移（府中央卸売市場）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3692A5E-3FA4-41CB-9CB0-B658A6C11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576" y="2024503"/>
            <a:ext cx="4239967" cy="2480152"/>
          </a:xfrm>
          <a:prstGeom prst="rect">
            <a:avLst/>
          </a:prstGeom>
        </p:spPr>
      </p:pic>
      <p:sp>
        <p:nvSpPr>
          <p:cNvPr id="12" name="吹き出し: 四角形 21">
            <a:extLst>
              <a:ext uri="{FF2B5EF4-FFF2-40B4-BE49-F238E27FC236}">
                <a16:creationId xmlns:a16="http://schemas.microsoft.com/office/drawing/2014/main" id="{DA4C2C9D-107D-48F2-9F9B-800B42F64D81}"/>
              </a:ext>
            </a:extLst>
          </p:cNvPr>
          <p:cNvSpPr/>
          <p:nvPr/>
        </p:nvSpPr>
        <p:spPr>
          <a:xfrm>
            <a:off x="5122844" y="4295268"/>
            <a:ext cx="4239967" cy="1055802"/>
          </a:xfrm>
          <a:custGeom>
            <a:avLst/>
            <a:gdLst>
              <a:gd name="connsiteX0" fmla="*/ 0 w 3217235"/>
              <a:gd name="connsiteY0" fmla="*/ 0 h 1119770"/>
              <a:gd name="connsiteX1" fmla="*/ 536206 w 3217235"/>
              <a:gd name="connsiteY1" fmla="*/ 0 h 1119770"/>
              <a:gd name="connsiteX2" fmla="*/ 944773 w 3217235"/>
              <a:gd name="connsiteY2" fmla="*/ -370263 h 1119770"/>
              <a:gd name="connsiteX3" fmla="*/ 1340515 w 3217235"/>
              <a:gd name="connsiteY3" fmla="*/ 0 h 1119770"/>
              <a:gd name="connsiteX4" fmla="*/ 3217235 w 3217235"/>
              <a:gd name="connsiteY4" fmla="*/ 0 h 1119770"/>
              <a:gd name="connsiteX5" fmla="*/ 3217235 w 3217235"/>
              <a:gd name="connsiteY5" fmla="*/ 186628 h 1119770"/>
              <a:gd name="connsiteX6" fmla="*/ 3217235 w 3217235"/>
              <a:gd name="connsiteY6" fmla="*/ 186628 h 1119770"/>
              <a:gd name="connsiteX7" fmla="*/ 3217235 w 3217235"/>
              <a:gd name="connsiteY7" fmla="*/ 466571 h 1119770"/>
              <a:gd name="connsiteX8" fmla="*/ 3217235 w 3217235"/>
              <a:gd name="connsiteY8" fmla="*/ 1119770 h 1119770"/>
              <a:gd name="connsiteX9" fmla="*/ 1340515 w 3217235"/>
              <a:gd name="connsiteY9" fmla="*/ 1119770 h 1119770"/>
              <a:gd name="connsiteX10" fmla="*/ 536206 w 3217235"/>
              <a:gd name="connsiteY10" fmla="*/ 1119770 h 1119770"/>
              <a:gd name="connsiteX11" fmla="*/ 536206 w 3217235"/>
              <a:gd name="connsiteY11" fmla="*/ 1119770 h 1119770"/>
              <a:gd name="connsiteX12" fmla="*/ 0 w 3217235"/>
              <a:gd name="connsiteY12" fmla="*/ 1119770 h 1119770"/>
              <a:gd name="connsiteX13" fmla="*/ 0 w 3217235"/>
              <a:gd name="connsiteY13" fmla="*/ 466571 h 1119770"/>
              <a:gd name="connsiteX14" fmla="*/ 0 w 3217235"/>
              <a:gd name="connsiteY14" fmla="*/ 186628 h 1119770"/>
              <a:gd name="connsiteX15" fmla="*/ 0 w 3217235"/>
              <a:gd name="connsiteY15" fmla="*/ 186628 h 1119770"/>
              <a:gd name="connsiteX16" fmla="*/ 0 w 3217235"/>
              <a:gd name="connsiteY16" fmla="*/ 0 h 1119770"/>
              <a:gd name="connsiteX0" fmla="*/ 0 w 3217235"/>
              <a:gd name="connsiteY0" fmla="*/ 370263 h 1490033"/>
              <a:gd name="connsiteX1" fmla="*/ 713487 w 3217235"/>
              <a:gd name="connsiteY1" fmla="*/ 370263 h 1490033"/>
              <a:gd name="connsiteX2" fmla="*/ 944773 w 3217235"/>
              <a:gd name="connsiteY2" fmla="*/ 0 h 1490033"/>
              <a:gd name="connsiteX3" fmla="*/ 1340515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713487 w 3217235"/>
              <a:gd name="connsiteY1" fmla="*/ 370263 h 1490033"/>
              <a:gd name="connsiteX2" fmla="*/ 944773 w 3217235"/>
              <a:gd name="connsiteY2" fmla="*/ 0 h 1490033"/>
              <a:gd name="connsiteX3" fmla="*/ 1135241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713487 w 3217235"/>
              <a:gd name="connsiteY1" fmla="*/ 370263 h 1490033"/>
              <a:gd name="connsiteX2" fmla="*/ 944773 w 3217235"/>
              <a:gd name="connsiteY2" fmla="*/ 0 h 1490033"/>
              <a:gd name="connsiteX3" fmla="*/ 1079257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358923 w 3217235"/>
              <a:gd name="connsiteY1" fmla="*/ 370263 h 1490033"/>
              <a:gd name="connsiteX2" fmla="*/ 944773 w 3217235"/>
              <a:gd name="connsiteY2" fmla="*/ 0 h 1490033"/>
              <a:gd name="connsiteX3" fmla="*/ 1079257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70263 h 1490033"/>
              <a:gd name="connsiteX1" fmla="*/ 358923 w 3217235"/>
              <a:gd name="connsiteY1" fmla="*/ 370263 h 1490033"/>
              <a:gd name="connsiteX2" fmla="*/ 944773 w 3217235"/>
              <a:gd name="connsiteY2" fmla="*/ 0 h 1490033"/>
              <a:gd name="connsiteX3" fmla="*/ 631388 w 3217235"/>
              <a:gd name="connsiteY3" fmla="*/ 370263 h 1490033"/>
              <a:gd name="connsiteX4" fmla="*/ 3217235 w 3217235"/>
              <a:gd name="connsiteY4" fmla="*/ 370263 h 1490033"/>
              <a:gd name="connsiteX5" fmla="*/ 3217235 w 3217235"/>
              <a:gd name="connsiteY5" fmla="*/ 556891 h 1490033"/>
              <a:gd name="connsiteX6" fmla="*/ 3217235 w 3217235"/>
              <a:gd name="connsiteY6" fmla="*/ 556891 h 1490033"/>
              <a:gd name="connsiteX7" fmla="*/ 3217235 w 3217235"/>
              <a:gd name="connsiteY7" fmla="*/ 836834 h 1490033"/>
              <a:gd name="connsiteX8" fmla="*/ 3217235 w 3217235"/>
              <a:gd name="connsiteY8" fmla="*/ 1490033 h 1490033"/>
              <a:gd name="connsiteX9" fmla="*/ 1340515 w 3217235"/>
              <a:gd name="connsiteY9" fmla="*/ 1490033 h 1490033"/>
              <a:gd name="connsiteX10" fmla="*/ 536206 w 3217235"/>
              <a:gd name="connsiteY10" fmla="*/ 1490033 h 1490033"/>
              <a:gd name="connsiteX11" fmla="*/ 536206 w 3217235"/>
              <a:gd name="connsiteY11" fmla="*/ 1490033 h 1490033"/>
              <a:gd name="connsiteX12" fmla="*/ 0 w 3217235"/>
              <a:gd name="connsiteY12" fmla="*/ 1490033 h 1490033"/>
              <a:gd name="connsiteX13" fmla="*/ 0 w 3217235"/>
              <a:gd name="connsiteY13" fmla="*/ 836834 h 1490033"/>
              <a:gd name="connsiteX14" fmla="*/ 0 w 3217235"/>
              <a:gd name="connsiteY14" fmla="*/ 556891 h 1490033"/>
              <a:gd name="connsiteX15" fmla="*/ 0 w 3217235"/>
              <a:gd name="connsiteY15" fmla="*/ 556891 h 1490033"/>
              <a:gd name="connsiteX16" fmla="*/ 0 w 3217235"/>
              <a:gd name="connsiteY16" fmla="*/ 370263 h 1490033"/>
              <a:gd name="connsiteX0" fmla="*/ 0 w 3217235"/>
              <a:gd name="connsiteY0" fmla="*/ 332941 h 1452711"/>
              <a:gd name="connsiteX1" fmla="*/ 358923 w 3217235"/>
              <a:gd name="connsiteY1" fmla="*/ 332941 h 1452711"/>
              <a:gd name="connsiteX2" fmla="*/ 776822 w 3217235"/>
              <a:gd name="connsiteY2" fmla="*/ 0 h 1452711"/>
              <a:gd name="connsiteX3" fmla="*/ 631388 w 3217235"/>
              <a:gd name="connsiteY3" fmla="*/ 332941 h 1452711"/>
              <a:gd name="connsiteX4" fmla="*/ 3217235 w 3217235"/>
              <a:gd name="connsiteY4" fmla="*/ 332941 h 1452711"/>
              <a:gd name="connsiteX5" fmla="*/ 3217235 w 3217235"/>
              <a:gd name="connsiteY5" fmla="*/ 519569 h 1452711"/>
              <a:gd name="connsiteX6" fmla="*/ 3217235 w 3217235"/>
              <a:gd name="connsiteY6" fmla="*/ 519569 h 1452711"/>
              <a:gd name="connsiteX7" fmla="*/ 3217235 w 3217235"/>
              <a:gd name="connsiteY7" fmla="*/ 799512 h 1452711"/>
              <a:gd name="connsiteX8" fmla="*/ 3217235 w 3217235"/>
              <a:gd name="connsiteY8" fmla="*/ 1452711 h 1452711"/>
              <a:gd name="connsiteX9" fmla="*/ 1340515 w 3217235"/>
              <a:gd name="connsiteY9" fmla="*/ 1452711 h 1452711"/>
              <a:gd name="connsiteX10" fmla="*/ 536206 w 3217235"/>
              <a:gd name="connsiteY10" fmla="*/ 1452711 h 1452711"/>
              <a:gd name="connsiteX11" fmla="*/ 536206 w 3217235"/>
              <a:gd name="connsiteY11" fmla="*/ 1452711 h 1452711"/>
              <a:gd name="connsiteX12" fmla="*/ 0 w 3217235"/>
              <a:gd name="connsiteY12" fmla="*/ 1452711 h 1452711"/>
              <a:gd name="connsiteX13" fmla="*/ 0 w 3217235"/>
              <a:gd name="connsiteY13" fmla="*/ 799512 h 1452711"/>
              <a:gd name="connsiteX14" fmla="*/ 0 w 3217235"/>
              <a:gd name="connsiteY14" fmla="*/ 519569 h 1452711"/>
              <a:gd name="connsiteX15" fmla="*/ 0 w 3217235"/>
              <a:gd name="connsiteY15" fmla="*/ 519569 h 1452711"/>
              <a:gd name="connsiteX16" fmla="*/ 0 w 3217235"/>
              <a:gd name="connsiteY16" fmla="*/ 332941 h 1452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17235" h="1452711">
                <a:moveTo>
                  <a:pt x="0" y="332941"/>
                </a:moveTo>
                <a:lnTo>
                  <a:pt x="358923" y="332941"/>
                </a:lnTo>
                <a:lnTo>
                  <a:pt x="776822" y="0"/>
                </a:lnTo>
                <a:lnTo>
                  <a:pt x="631388" y="332941"/>
                </a:lnTo>
                <a:lnTo>
                  <a:pt x="3217235" y="332941"/>
                </a:lnTo>
                <a:lnTo>
                  <a:pt x="3217235" y="519569"/>
                </a:lnTo>
                <a:lnTo>
                  <a:pt x="3217235" y="519569"/>
                </a:lnTo>
                <a:lnTo>
                  <a:pt x="3217235" y="799512"/>
                </a:lnTo>
                <a:lnTo>
                  <a:pt x="3217235" y="1452711"/>
                </a:lnTo>
                <a:lnTo>
                  <a:pt x="1340515" y="1452711"/>
                </a:lnTo>
                <a:lnTo>
                  <a:pt x="536206" y="1452711"/>
                </a:lnTo>
                <a:lnTo>
                  <a:pt x="536206" y="1452711"/>
                </a:lnTo>
                <a:lnTo>
                  <a:pt x="0" y="1452711"/>
                </a:lnTo>
                <a:lnTo>
                  <a:pt x="0" y="799512"/>
                </a:lnTo>
                <a:lnTo>
                  <a:pt x="0" y="519569"/>
                </a:lnTo>
                <a:lnTo>
                  <a:pt x="0" y="519569"/>
                </a:lnTo>
                <a:lnTo>
                  <a:pt x="0" y="332941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u="sng" dirty="0">
                <a:solidFill>
                  <a:schemeClr val="tx1"/>
                </a:solidFill>
              </a:rPr>
              <a:t>各品目で単価は上昇傾向</a:t>
            </a:r>
            <a:endParaRPr kumimoji="1" lang="en-US" altLang="ja-JP" u="sng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u="sng" dirty="0">
                <a:solidFill>
                  <a:schemeClr val="tx1"/>
                </a:solidFill>
              </a:rPr>
              <a:t>（</a:t>
            </a:r>
            <a:r>
              <a:rPr kumimoji="1" lang="en-US" altLang="ja-JP" u="sng" dirty="0">
                <a:solidFill>
                  <a:schemeClr val="tx1"/>
                </a:solidFill>
              </a:rPr>
              <a:t>R4</a:t>
            </a:r>
            <a:r>
              <a:rPr kumimoji="1" lang="ja-JP" altLang="en-US" u="sng" dirty="0">
                <a:solidFill>
                  <a:schemeClr val="tx1"/>
                </a:solidFill>
              </a:rPr>
              <a:t>→</a:t>
            </a:r>
            <a:r>
              <a:rPr kumimoji="1" lang="en-US" altLang="ja-JP" u="sng" dirty="0">
                <a:solidFill>
                  <a:schemeClr val="tx1"/>
                </a:solidFill>
              </a:rPr>
              <a:t>R5</a:t>
            </a:r>
            <a:r>
              <a:rPr kumimoji="1" lang="ja-JP" altLang="en-US" u="sng" dirty="0">
                <a:solidFill>
                  <a:schemeClr val="tx1"/>
                </a:solidFill>
              </a:rPr>
              <a:t>で約</a:t>
            </a:r>
            <a:r>
              <a:rPr kumimoji="1" lang="en-US" altLang="ja-JP" u="sng" dirty="0">
                <a:solidFill>
                  <a:schemeClr val="tx1"/>
                </a:solidFill>
              </a:rPr>
              <a:t>10%</a:t>
            </a:r>
            <a:r>
              <a:rPr kumimoji="1" lang="ja-JP" altLang="en-US" u="sng" dirty="0">
                <a:solidFill>
                  <a:schemeClr val="tx1"/>
                </a:solidFill>
              </a:rPr>
              <a:t>上昇）</a:t>
            </a:r>
            <a:endParaRPr kumimoji="1" lang="en-US" altLang="ja-JP" u="sng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81F560-5A63-4002-87BD-5623A54DA1AB}"/>
              </a:ext>
            </a:extLst>
          </p:cNvPr>
          <p:cNvSpPr txBox="1"/>
          <p:nvPr/>
        </p:nvSpPr>
        <p:spPr>
          <a:xfrm>
            <a:off x="5146398" y="5473491"/>
            <a:ext cx="4239967" cy="923330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単価の上昇要因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dirty="0"/>
              <a:t>・全国的に気候変動の影響で出荷量減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chemeClr val="tx1"/>
                </a:solidFill>
              </a:rPr>
              <a:t>・資材価格高騰の影響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19BDFFC-A1C5-4121-B7B6-EB87D6E4F98A}"/>
              </a:ext>
            </a:extLst>
          </p:cNvPr>
          <p:cNvSpPr/>
          <p:nvPr/>
        </p:nvSpPr>
        <p:spPr>
          <a:xfrm>
            <a:off x="10163150" y="2028662"/>
            <a:ext cx="1687945" cy="44116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生産量の安定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2D29FBBA-E368-4080-81B1-47D7047579CA}"/>
              </a:ext>
            </a:extLst>
          </p:cNvPr>
          <p:cNvSpPr/>
          <p:nvPr/>
        </p:nvSpPr>
        <p:spPr>
          <a:xfrm>
            <a:off x="9511888" y="2018767"/>
            <a:ext cx="525741" cy="4372318"/>
          </a:xfrm>
          <a:prstGeom prst="homePlate">
            <a:avLst>
              <a:gd name="adj" fmla="val 63319"/>
            </a:avLst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さらなる産出額増に向け</a:t>
            </a:r>
            <a:r>
              <a:rPr kumimoji="1" lang="en-US" altLang="ja-JP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DCAEF818-CDDD-4DE2-85F6-03F595D15EE7}"/>
              </a:ext>
            </a:extLst>
          </p:cNvPr>
          <p:cNvSpPr/>
          <p:nvPr/>
        </p:nvSpPr>
        <p:spPr>
          <a:xfrm>
            <a:off x="10163150" y="3429000"/>
            <a:ext cx="1687945" cy="4642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付加価値向上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63D4AFC5-0DB2-4AAB-93F5-96ABB17BC0CA}"/>
              </a:ext>
            </a:extLst>
          </p:cNvPr>
          <p:cNvSpPr/>
          <p:nvPr/>
        </p:nvSpPr>
        <p:spPr>
          <a:xfrm>
            <a:off x="10160026" y="4876400"/>
            <a:ext cx="1687945" cy="646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担い手確保・育成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3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346481C-0858-4E63-A7CF-9FA5CDB151E9}"/>
              </a:ext>
            </a:extLst>
          </p:cNvPr>
          <p:cNvSpPr/>
          <p:nvPr/>
        </p:nvSpPr>
        <p:spPr>
          <a:xfrm>
            <a:off x="261257" y="271249"/>
            <a:ext cx="11691257" cy="587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</a:rPr>
              <a:t>くらし</a:t>
            </a:r>
            <a:r>
              <a:rPr kumimoji="1" lang="en-US" altLang="ja-JP" sz="2400" dirty="0">
                <a:solidFill>
                  <a:schemeClr val="tx1"/>
                </a:solidFill>
              </a:rPr>
              <a:t>】</a:t>
            </a:r>
            <a:r>
              <a:rPr kumimoji="1"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豊かな食や農に接する機会の充実　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～農を通じた脱炭素社会への貢献～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A703254-4C55-49C3-8DC4-B0E72D057FA3}"/>
              </a:ext>
            </a:extLst>
          </p:cNvPr>
          <p:cNvSpPr/>
          <p:nvPr/>
        </p:nvSpPr>
        <p:spPr>
          <a:xfrm>
            <a:off x="261257" y="261258"/>
            <a:ext cx="11691257" cy="124240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E4E13B-10B3-42A3-8170-79593AAC4DF7}"/>
              </a:ext>
            </a:extLst>
          </p:cNvPr>
          <p:cNvSpPr txBox="1"/>
          <p:nvPr/>
        </p:nvSpPr>
        <p:spPr>
          <a:xfrm>
            <a:off x="261256" y="977115"/>
            <a:ext cx="11669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５年後の達成目標：大阪産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もん</a:t>
            </a:r>
            <a:r>
              <a:rPr kumimoji="1" lang="en-US" altLang="ja-JP" sz="2400" dirty="0"/>
              <a:t>)</a:t>
            </a:r>
            <a:r>
              <a:rPr kumimoji="1" lang="ja-JP" altLang="en-US" sz="2400" dirty="0"/>
              <a:t>を日常的に購入している人の割合　</a:t>
            </a:r>
            <a:r>
              <a:rPr kumimoji="1" lang="ja-JP" altLang="en-US" sz="2400" b="1" u="sng" dirty="0"/>
              <a:t>５割以上</a:t>
            </a:r>
            <a:r>
              <a:rPr kumimoji="1" lang="ja-JP" altLang="en-US" sz="2400" dirty="0"/>
              <a:t>（</a:t>
            </a:r>
            <a:r>
              <a:rPr kumimoji="1" lang="en-US" altLang="ja-JP" sz="2400" dirty="0"/>
              <a:t>R8</a:t>
            </a:r>
            <a:r>
              <a:rPr kumimoji="1" lang="ja-JP" altLang="en-US" sz="2400" dirty="0"/>
              <a:t>）　　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8B1775-A04F-4E6A-90D6-50A1E037DF6C}"/>
              </a:ext>
            </a:extLst>
          </p:cNvPr>
          <p:cNvSpPr txBox="1"/>
          <p:nvPr/>
        </p:nvSpPr>
        <p:spPr>
          <a:xfrm>
            <a:off x="252896" y="2081677"/>
            <a:ext cx="116694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pPr algn="ctr"/>
            <a:r>
              <a:rPr kumimoji="1" lang="ja-JP" altLang="en-US" sz="2400" dirty="0"/>
              <a:t>大阪産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もん</a:t>
            </a:r>
            <a:r>
              <a:rPr kumimoji="1" lang="en-US" altLang="ja-JP" sz="2400" dirty="0"/>
              <a:t>)</a:t>
            </a:r>
            <a:r>
              <a:rPr kumimoji="1" lang="ja-JP" altLang="en-US" sz="2400" dirty="0"/>
              <a:t>を日常的に購入している人の割合　</a:t>
            </a:r>
            <a:r>
              <a:rPr kumimoji="1" lang="en-US" altLang="ja-JP" sz="2400" b="1" u="sng" dirty="0">
                <a:solidFill>
                  <a:srgbClr val="FF0000"/>
                </a:solidFill>
              </a:rPr>
              <a:t>32.6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％</a:t>
            </a:r>
            <a:r>
              <a:rPr kumimoji="1" lang="ja-JP" altLang="en-US" sz="2400" dirty="0"/>
              <a:t>　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未達成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】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府実施アンケート調査結果より</a:t>
            </a:r>
            <a:endParaRPr kumimoji="1" lang="ja-JP" altLang="en-US" sz="24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E088F35-0092-4D7B-BE6E-909D8BBCA2BE}"/>
              </a:ext>
            </a:extLst>
          </p:cNvPr>
          <p:cNvSpPr/>
          <p:nvPr/>
        </p:nvSpPr>
        <p:spPr>
          <a:xfrm>
            <a:off x="261256" y="1888874"/>
            <a:ext cx="2265128" cy="38139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R6</a:t>
            </a:r>
            <a:r>
              <a:rPr kumimoji="1" lang="ja-JP" altLang="en-US" sz="2400" dirty="0">
                <a:solidFill>
                  <a:schemeClr val="tx1"/>
                </a:solidFill>
              </a:rPr>
              <a:t>中間実績</a:t>
            </a:r>
          </a:p>
        </p:txBody>
      </p:sp>
      <p:sp>
        <p:nvSpPr>
          <p:cNvPr id="21" name="矢印: 山形 20">
            <a:extLst>
              <a:ext uri="{FF2B5EF4-FFF2-40B4-BE49-F238E27FC236}">
                <a16:creationId xmlns:a16="http://schemas.microsoft.com/office/drawing/2014/main" id="{9F525C07-F336-4C52-80D3-9A17F9204257}"/>
              </a:ext>
            </a:extLst>
          </p:cNvPr>
          <p:cNvSpPr/>
          <p:nvPr/>
        </p:nvSpPr>
        <p:spPr>
          <a:xfrm rot="5400000">
            <a:off x="5905300" y="1188967"/>
            <a:ext cx="381398" cy="1265885"/>
          </a:xfrm>
          <a:prstGeom prst="chevr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6D39E7A-CABE-4690-A715-51FA0C052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4" y="3025396"/>
            <a:ext cx="2825836" cy="1566729"/>
          </a:xfrm>
          <a:prstGeom prst="rect">
            <a:avLst/>
          </a:prstGeom>
          <a:ln>
            <a:noFill/>
          </a:ln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0928887-22B1-4A14-82B9-BFEA0A1A2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292" y="3053297"/>
            <a:ext cx="2986346" cy="135347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7D70C11-D1A7-4489-97F4-67F02C6866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759" y="4403929"/>
            <a:ext cx="2986346" cy="15929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AA2D9AE-D2EA-480C-93BF-955320811B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255" y="4433887"/>
            <a:ext cx="2825836" cy="1589331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63BF8D9-421D-4A6D-9380-7257E6BFBB7A}"/>
              </a:ext>
            </a:extLst>
          </p:cNvPr>
          <p:cNvSpPr txBox="1"/>
          <p:nvPr/>
        </p:nvSpPr>
        <p:spPr>
          <a:xfrm>
            <a:off x="238694" y="2726265"/>
            <a:ext cx="5337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アンケート回答の割合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98FA4554-1651-40DC-9D64-AC8E31C7D599}"/>
              </a:ext>
            </a:extLst>
          </p:cNvPr>
          <p:cNvSpPr/>
          <p:nvPr/>
        </p:nvSpPr>
        <p:spPr>
          <a:xfrm>
            <a:off x="261254" y="5856237"/>
            <a:ext cx="5805852" cy="832818"/>
          </a:xfrm>
          <a:custGeom>
            <a:avLst/>
            <a:gdLst>
              <a:gd name="connsiteX0" fmla="*/ 0 w 5972693"/>
              <a:gd name="connsiteY0" fmla="*/ 0 h 646330"/>
              <a:gd name="connsiteX1" fmla="*/ 995449 w 5972693"/>
              <a:gd name="connsiteY1" fmla="*/ 0 h 646330"/>
              <a:gd name="connsiteX2" fmla="*/ 2628045 w 5972693"/>
              <a:gd name="connsiteY2" fmla="*/ -232569 h 646330"/>
              <a:gd name="connsiteX3" fmla="*/ 2488622 w 5972693"/>
              <a:gd name="connsiteY3" fmla="*/ 0 h 646330"/>
              <a:gd name="connsiteX4" fmla="*/ 5972693 w 5972693"/>
              <a:gd name="connsiteY4" fmla="*/ 0 h 646330"/>
              <a:gd name="connsiteX5" fmla="*/ 5972693 w 5972693"/>
              <a:gd name="connsiteY5" fmla="*/ 107722 h 646330"/>
              <a:gd name="connsiteX6" fmla="*/ 5972693 w 5972693"/>
              <a:gd name="connsiteY6" fmla="*/ 107722 h 646330"/>
              <a:gd name="connsiteX7" fmla="*/ 5972693 w 5972693"/>
              <a:gd name="connsiteY7" fmla="*/ 269304 h 646330"/>
              <a:gd name="connsiteX8" fmla="*/ 5972693 w 5972693"/>
              <a:gd name="connsiteY8" fmla="*/ 646330 h 646330"/>
              <a:gd name="connsiteX9" fmla="*/ 2488622 w 5972693"/>
              <a:gd name="connsiteY9" fmla="*/ 646330 h 646330"/>
              <a:gd name="connsiteX10" fmla="*/ 995449 w 5972693"/>
              <a:gd name="connsiteY10" fmla="*/ 646330 h 646330"/>
              <a:gd name="connsiteX11" fmla="*/ 995449 w 5972693"/>
              <a:gd name="connsiteY11" fmla="*/ 646330 h 646330"/>
              <a:gd name="connsiteX12" fmla="*/ 0 w 5972693"/>
              <a:gd name="connsiteY12" fmla="*/ 646330 h 646330"/>
              <a:gd name="connsiteX13" fmla="*/ 0 w 5972693"/>
              <a:gd name="connsiteY13" fmla="*/ 269304 h 646330"/>
              <a:gd name="connsiteX14" fmla="*/ 0 w 5972693"/>
              <a:gd name="connsiteY14" fmla="*/ 107722 h 646330"/>
              <a:gd name="connsiteX15" fmla="*/ 0 w 5972693"/>
              <a:gd name="connsiteY15" fmla="*/ 107722 h 646330"/>
              <a:gd name="connsiteX16" fmla="*/ 0 w 5972693"/>
              <a:gd name="connsiteY16" fmla="*/ 0 h 646330"/>
              <a:gd name="connsiteX0" fmla="*/ 0 w 5972693"/>
              <a:gd name="connsiteY0" fmla="*/ 232569 h 878899"/>
              <a:gd name="connsiteX1" fmla="*/ 995449 w 5972693"/>
              <a:gd name="connsiteY1" fmla="*/ 232569 h 878899"/>
              <a:gd name="connsiteX2" fmla="*/ 2628045 w 5972693"/>
              <a:gd name="connsiteY2" fmla="*/ 0 h 878899"/>
              <a:gd name="connsiteX3" fmla="*/ 1455688 w 5972693"/>
              <a:gd name="connsiteY3" fmla="*/ 232569 h 878899"/>
              <a:gd name="connsiteX4" fmla="*/ 5972693 w 5972693"/>
              <a:gd name="connsiteY4" fmla="*/ 232569 h 878899"/>
              <a:gd name="connsiteX5" fmla="*/ 5972693 w 5972693"/>
              <a:gd name="connsiteY5" fmla="*/ 340291 h 878899"/>
              <a:gd name="connsiteX6" fmla="*/ 5972693 w 5972693"/>
              <a:gd name="connsiteY6" fmla="*/ 340291 h 878899"/>
              <a:gd name="connsiteX7" fmla="*/ 5972693 w 5972693"/>
              <a:gd name="connsiteY7" fmla="*/ 501873 h 878899"/>
              <a:gd name="connsiteX8" fmla="*/ 5972693 w 5972693"/>
              <a:gd name="connsiteY8" fmla="*/ 878899 h 878899"/>
              <a:gd name="connsiteX9" fmla="*/ 2488622 w 5972693"/>
              <a:gd name="connsiteY9" fmla="*/ 878899 h 878899"/>
              <a:gd name="connsiteX10" fmla="*/ 995449 w 5972693"/>
              <a:gd name="connsiteY10" fmla="*/ 878899 h 878899"/>
              <a:gd name="connsiteX11" fmla="*/ 995449 w 5972693"/>
              <a:gd name="connsiteY11" fmla="*/ 878899 h 878899"/>
              <a:gd name="connsiteX12" fmla="*/ 0 w 5972693"/>
              <a:gd name="connsiteY12" fmla="*/ 878899 h 878899"/>
              <a:gd name="connsiteX13" fmla="*/ 0 w 5972693"/>
              <a:gd name="connsiteY13" fmla="*/ 501873 h 878899"/>
              <a:gd name="connsiteX14" fmla="*/ 0 w 5972693"/>
              <a:gd name="connsiteY14" fmla="*/ 340291 h 878899"/>
              <a:gd name="connsiteX15" fmla="*/ 0 w 5972693"/>
              <a:gd name="connsiteY15" fmla="*/ 340291 h 878899"/>
              <a:gd name="connsiteX16" fmla="*/ 0 w 5972693"/>
              <a:gd name="connsiteY16" fmla="*/ 232569 h 878899"/>
              <a:gd name="connsiteX0" fmla="*/ 0 w 5972693"/>
              <a:gd name="connsiteY0" fmla="*/ 274903 h 921233"/>
              <a:gd name="connsiteX1" fmla="*/ 995449 w 5972693"/>
              <a:gd name="connsiteY1" fmla="*/ 274903 h 921233"/>
              <a:gd name="connsiteX2" fmla="*/ 2484111 w 5972693"/>
              <a:gd name="connsiteY2" fmla="*/ 0 h 921233"/>
              <a:gd name="connsiteX3" fmla="*/ 1455688 w 5972693"/>
              <a:gd name="connsiteY3" fmla="*/ 274903 h 921233"/>
              <a:gd name="connsiteX4" fmla="*/ 5972693 w 5972693"/>
              <a:gd name="connsiteY4" fmla="*/ 274903 h 921233"/>
              <a:gd name="connsiteX5" fmla="*/ 5972693 w 5972693"/>
              <a:gd name="connsiteY5" fmla="*/ 382625 h 921233"/>
              <a:gd name="connsiteX6" fmla="*/ 5972693 w 5972693"/>
              <a:gd name="connsiteY6" fmla="*/ 382625 h 921233"/>
              <a:gd name="connsiteX7" fmla="*/ 5972693 w 5972693"/>
              <a:gd name="connsiteY7" fmla="*/ 544207 h 921233"/>
              <a:gd name="connsiteX8" fmla="*/ 5972693 w 5972693"/>
              <a:gd name="connsiteY8" fmla="*/ 921233 h 921233"/>
              <a:gd name="connsiteX9" fmla="*/ 2488622 w 5972693"/>
              <a:gd name="connsiteY9" fmla="*/ 921233 h 921233"/>
              <a:gd name="connsiteX10" fmla="*/ 995449 w 5972693"/>
              <a:gd name="connsiteY10" fmla="*/ 921233 h 921233"/>
              <a:gd name="connsiteX11" fmla="*/ 995449 w 5972693"/>
              <a:gd name="connsiteY11" fmla="*/ 921233 h 921233"/>
              <a:gd name="connsiteX12" fmla="*/ 0 w 5972693"/>
              <a:gd name="connsiteY12" fmla="*/ 921233 h 921233"/>
              <a:gd name="connsiteX13" fmla="*/ 0 w 5972693"/>
              <a:gd name="connsiteY13" fmla="*/ 544207 h 921233"/>
              <a:gd name="connsiteX14" fmla="*/ 0 w 5972693"/>
              <a:gd name="connsiteY14" fmla="*/ 382625 h 921233"/>
              <a:gd name="connsiteX15" fmla="*/ 0 w 5972693"/>
              <a:gd name="connsiteY15" fmla="*/ 382625 h 921233"/>
              <a:gd name="connsiteX16" fmla="*/ 0 w 5972693"/>
              <a:gd name="connsiteY16" fmla="*/ 274903 h 921233"/>
              <a:gd name="connsiteX0" fmla="*/ 0 w 5972693"/>
              <a:gd name="connsiteY0" fmla="*/ 274903 h 921233"/>
              <a:gd name="connsiteX1" fmla="*/ 402783 w 5972693"/>
              <a:gd name="connsiteY1" fmla="*/ 283370 h 921233"/>
              <a:gd name="connsiteX2" fmla="*/ 2484111 w 5972693"/>
              <a:gd name="connsiteY2" fmla="*/ 0 h 921233"/>
              <a:gd name="connsiteX3" fmla="*/ 1455688 w 5972693"/>
              <a:gd name="connsiteY3" fmla="*/ 274903 h 921233"/>
              <a:gd name="connsiteX4" fmla="*/ 5972693 w 5972693"/>
              <a:gd name="connsiteY4" fmla="*/ 274903 h 921233"/>
              <a:gd name="connsiteX5" fmla="*/ 5972693 w 5972693"/>
              <a:gd name="connsiteY5" fmla="*/ 382625 h 921233"/>
              <a:gd name="connsiteX6" fmla="*/ 5972693 w 5972693"/>
              <a:gd name="connsiteY6" fmla="*/ 382625 h 921233"/>
              <a:gd name="connsiteX7" fmla="*/ 5972693 w 5972693"/>
              <a:gd name="connsiteY7" fmla="*/ 544207 h 921233"/>
              <a:gd name="connsiteX8" fmla="*/ 5972693 w 5972693"/>
              <a:gd name="connsiteY8" fmla="*/ 921233 h 921233"/>
              <a:gd name="connsiteX9" fmla="*/ 2488622 w 5972693"/>
              <a:gd name="connsiteY9" fmla="*/ 921233 h 921233"/>
              <a:gd name="connsiteX10" fmla="*/ 995449 w 5972693"/>
              <a:gd name="connsiteY10" fmla="*/ 921233 h 921233"/>
              <a:gd name="connsiteX11" fmla="*/ 995449 w 5972693"/>
              <a:gd name="connsiteY11" fmla="*/ 921233 h 921233"/>
              <a:gd name="connsiteX12" fmla="*/ 0 w 5972693"/>
              <a:gd name="connsiteY12" fmla="*/ 921233 h 921233"/>
              <a:gd name="connsiteX13" fmla="*/ 0 w 5972693"/>
              <a:gd name="connsiteY13" fmla="*/ 544207 h 921233"/>
              <a:gd name="connsiteX14" fmla="*/ 0 w 5972693"/>
              <a:gd name="connsiteY14" fmla="*/ 382625 h 921233"/>
              <a:gd name="connsiteX15" fmla="*/ 0 w 5972693"/>
              <a:gd name="connsiteY15" fmla="*/ 382625 h 921233"/>
              <a:gd name="connsiteX16" fmla="*/ 0 w 5972693"/>
              <a:gd name="connsiteY16" fmla="*/ 274903 h 921233"/>
              <a:gd name="connsiteX0" fmla="*/ 0 w 5972693"/>
              <a:gd name="connsiteY0" fmla="*/ 274903 h 921233"/>
              <a:gd name="connsiteX1" fmla="*/ 402783 w 5972693"/>
              <a:gd name="connsiteY1" fmla="*/ 283370 h 921233"/>
              <a:gd name="connsiteX2" fmla="*/ 2484111 w 5972693"/>
              <a:gd name="connsiteY2" fmla="*/ 0 h 921233"/>
              <a:gd name="connsiteX3" fmla="*/ 846088 w 5972693"/>
              <a:gd name="connsiteY3" fmla="*/ 274903 h 921233"/>
              <a:gd name="connsiteX4" fmla="*/ 5972693 w 5972693"/>
              <a:gd name="connsiteY4" fmla="*/ 274903 h 921233"/>
              <a:gd name="connsiteX5" fmla="*/ 5972693 w 5972693"/>
              <a:gd name="connsiteY5" fmla="*/ 382625 h 921233"/>
              <a:gd name="connsiteX6" fmla="*/ 5972693 w 5972693"/>
              <a:gd name="connsiteY6" fmla="*/ 382625 h 921233"/>
              <a:gd name="connsiteX7" fmla="*/ 5972693 w 5972693"/>
              <a:gd name="connsiteY7" fmla="*/ 544207 h 921233"/>
              <a:gd name="connsiteX8" fmla="*/ 5972693 w 5972693"/>
              <a:gd name="connsiteY8" fmla="*/ 921233 h 921233"/>
              <a:gd name="connsiteX9" fmla="*/ 2488622 w 5972693"/>
              <a:gd name="connsiteY9" fmla="*/ 921233 h 921233"/>
              <a:gd name="connsiteX10" fmla="*/ 995449 w 5972693"/>
              <a:gd name="connsiteY10" fmla="*/ 921233 h 921233"/>
              <a:gd name="connsiteX11" fmla="*/ 995449 w 5972693"/>
              <a:gd name="connsiteY11" fmla="*/ 921233 h 921233"/>
              <a:gd name="connsiteX12" fmla="*/ 0 w 5972693"/>
              <a:gd name="connsiteY12" fmla="*/ 921233 h 921233"/>
              <a:gd name="connsiteX13" fmla="*/ 0 w 5972693"/>
              <a:gd name="connsiteY13" fmla="*/ 544207 h 921233"/>
              <a:gd name="connsiteX14" fmla="*/ 0 w 5972693"/>
              <a:gd name="connsiteY14" fmla="*/ 382625 h 921233"/>
              <a:gd name="connsiteX15" fmla="*/ 0 w 5972693"/>
              <a:gd name="connsiteY15" fmla="*/ 382625 h 921233"/>
              <a:gd name="connsiteX16" fmla="*/ 0 w 5972693"/>
              <a:gd name="connsiteY16" fmla="*/ 274903 h 921233"/>
              <a:gd name="connsiteX0" fmla="*/ 0 w 5972693"/>
              <a:gd name="connsiteY0" fmla="*/ 241036 h 887366"/>
              <a:gd name="connsiteX1" fmla="*/ 402783 w 5972693"/>
              <a:gd name="connsiteY1" fmla="*/ 249503 h 887366"/>
              <a:gd name="connsiteX2" fmla="*/ 833111 w 5972693"/>
              <a:gd name="connsiteY2" fmla="*/ 0 h 887366"/>
              <a:gd name="connsiteX3" fmla="*/ 846088 w 5972693"/>
              <a:gd name="connsiteY3" fmla="*/ 241036 h 887366"/>
              <a:gd name="connsiteX4" fmla="*/ 5972693 w 5972693"/>
              <a:gd name="connsiteY4" fmla="*/ 241036 h 887366"/>
              <a:gd name="connsiteX5" fmla="*/ 5972693 w 5972693"/>
              <a:gd name="connsiteY5" fmla="*/ 348758 h 887366"/>
              <a:gd name="connsiteX6" fmla="*/ 5972693 w 5972693"/>
              <a:gd name="connsiteY6" fmla="*/ 348758 h 887366"/>
              <a:gd name="connsiteX7" fmla="*/ 5972693 w 5972693"/>
              <a:gd name="connsiteY7" fmla="*/ 510340 h 887366"/>
              <a:gd name="connsiteX8" fmla="*/ 5972693 w 5972693"/>
              <a:gd name="connsiteY8" fmla="*/ 887366 h 887366"/>
              <a:gd name="connsiteX9" fmla="*/ 2488622 w 5972693"/>
              <a:gd name="connsiteY9" fmla="*/ 887366 h 887366"/>
              <a:gd name="connsiteX10" fmla="*/ 995449 w 5972693"/>
              <a:gd name="connsiteY10" fmla="*/ 887366 h 887366"/>
              <a:gd name="connsiteX11" fmla="*/ 995449 w 5972693"/>
              <a:gd name="connsiteY11" fmla="*/ 887366 h 887366"/>
              <a:gd name="connsiteX12" fmla="*/ 0 w 5972693"/>
              <a:gd name="connsiteY12" fmla="*/ 887366 h 887366"/>
              <a:gd name="connsiteX13" fmla="*/ 0 w 5972693"/>
              <a:gd name="connsiteY13" fmla="*/ 510340 h 887366"/>
              <a:gd name="connsiteX14" fmla="*/ 0 w 5972693"/>
              <a:gd name="connsiteY14" fmla="*/ 348758 h 887366"/>
              <a:gd name="connsiteX15" fmla="*/ 0 w 5972693"/>
              <a:gd name="connsiteY15" fmla="*/ 348758 h 887366"/>
              <a:gd name="connsiteX16" fmla="*/ 0 w 5972693"/>
              <a:gd name="connsiteY16" fmla="*/ 241036 h 887366"/>
              <a:gd name="connsiteX0" fmla="*/ 0 w 5972693"/>
              <a:gd name="connsiteY0" fmla="*/ 241036 h 887366"/>
              <a:gd name="connsiteX1" fmla="*/ 402783 w 5972693"/>
              <a:gd name="connsiteY1" fmla="*/ 249503 h 887366"/>
              <a:gd name="connsiteX2" fmla="*/ 833111 w 5972693"/>
              <a:gd name="connsiteY2" fmla="*/ 0 h 887366"/>
              <a:gd name="connsiteX3" fmla="*/ 676755 w 5972693"/>
              <a:gd name="connsiteY3" fmla="*/ 241036 h 887366"/>
              <a:gd name="connsiteX4" fmla="*/ 5972693 w 5972693"/>
              <a:gd name="connsiteY4" fmla="*/ 241036 h 887366"/>
              <a:gd name="connsiteX5" fmla="*/ 5972693 w 5972693"/>
              <a:gd name="connsiteY5" fmla="*/ 348758 h 887366"/>
              <a:gd name="connsiteX6" fmla="*/ 5972693 w 5972693"/>
              <a:gd name="connsiteY6" fmla="*/ 348758 h 887366"/>
              <a:gd name="connsiteX7" fmla="*/ 5972693 w 5972693"/>
              <a:gd name="connsiteY7" fmla="*/ 510340 h 887366"/>
              <a:gd name="connsiteX8" fmla="*/ 5972693 w 5972693"/>
              <a:gd name="connsiteY8" fmla="*/ 887366 h 887366"/>
              <a:gd name="connsiteX9" fmla="*/ 2488622 w 5972693"/>
              <a:gd name="connsiteY9" fmla="*/ 887366 h 887366"/>
              <a:gd name="connsiteX10" fmla="*/ 995449 w 5972693"/>
              <a:gd name="connsiteY10" fmla="*/ 887366 h 887366"/>
              <a:gd name="connsiteX11" fmla="*/ 995449 w 5972693"/>
              <a:gd name="connsiteY11" fmla="*/ 887366 h 887366"/>
              <a:gd name="connsiteX12" fmla="*/ 0 w 5972693"/>
              <a:gd name="connsiteY12" fmla="*/ 887366 h 887366"/>
              <a:gd name="connsiteX13" fmla="*/ 0 w 5972693"/>
              <a:gd name="connsiteY13" fmla="*/ 510340 h 887366"/>
              <a:gd name="connsiteX14" fmla="*/ 0 w 5972693"/>
              <a:gd name="connsiteY14" fmla="*/ 348758 h 887366"/>
              <a:gd name="connsiteX15" fmla="*/ 0 w 5972693"/>
              <a:gd name="connsiteY15" fmla="*/ 348758 h 887366"/>
              <a:gd name="connsiteX16" fmla="*/ 0 w 5972693"/>
              <a:gd name="connsiteY16" fmla="*/ 241036 h 887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72693" h="887366">
                <a:moveTo>
                  <a:pt x="0" y="241036"/>
                </a:moveTo>
                <a:lnTo>
                  <a:pt x="402783" y="249503"/>
                </a:lnTo>
                <a:lnTo>
                  <a:pt x="833111" y="0"/>
                </a:lnTo>
                <a:lnTo>
                  <a:pt x="676755" y="241036"/>
                </a:lnTo>
                <a:lnTo>
                  <a:pt x="5972693" y="241036"/>
                </a:lnTo>
                <a:lnTo>
                  <a:pt x="5972693" y="348758"/>
                </a:lnTo>
                <a:lnTo>
                  <a:pt x="5972693" y="348758"/>
                </a:lnTo>
                <a:lnTo>
                  <a:pt x="5972693" y="510340"/>
                </a:lnTo>
                <a:lnTo>
                  <a:pt x="5972693" y="887366"/>
                </a:lnTo>
                <a:lnTo>
                  <a:pt x="2488622" y="887366"/>
                </a:lnTo>
                <a:lnTo>
                  <a:pt x="995449" y="887366"/>
                </a:lnTo>
                <a:lnTo>
                  <a:pt x="995449" y="887366"/>
                </a:lnTo>
                <a:lnTo>
                  <a:pt x="0" y="887366"/>
                </a:lnTo>
                <a:lnTo>
                  <a:pt x="0" y="510340"/>
                </a:lnTo>
                <a:lnTo>
                  <a:pt x="0" y="348758"/>
                </a:lnTo>
                <a:lnTo>
                  <a:pt x="0" y="348758"/>
                </a:lnTo>
                <a:lnTo>
                  <a:pt x="0" y="241036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購入している人の割合は</a:t>
            </a:r>
            <a:r>
              <a:rPr kumimoji="1" lang="ja-JP" altLang="en-US" u="sng" dirty="0">
                <a:solidFill>
                  <a:schemeClr val="tx1"/>
                </a:solidFill>
              </a:rPr>
              <a:t>低調であり</a:t>
            </a:r>
            <a:r>
              <a:rPr kumimoji="1" lang="en-US" altLang="ja-JP" u="sng" dirty="0">
                <a:solidFill>
                  <a:schemeClr val="tx1"/>
                </a:solidFill>
              </a:rPr>
              <a:t>20</a:t>
            </a:r>
            <a:r>
              <a:rPr kumimoji="1" lang="ja-JP" altLang="en-US" u="sng" dirty="0">
                <a:solidFill>
                  <a:schemeClr val="tx1"/>
                </a:solidFill>
              </a:rPr>
              <a:t>代</a:t>
            </a:r>
            <a:r>
              <a:rPr kumimoji="1" lang="en-US" altLang="ja-JP" u="sng" dirty="0">
                <a:solidFill>
                  <a:schemeClr val="tx1"/>
                </a:solidFill>
              </a:rPr>
              <a:t>30</a:t>
            </a:r>
            <a:r>
              <a:rPr kumimoji="1" lang="ja-JP" altLang="en-US" u="sng" dirty="0">
                <a:solidFill>
                  <a:schemeClr val="tx1"/>
                </a:solidFill>
              </a:rPr>
              <a:t>代で特に低い</a:t>
            </a:r>
            <a:endParaRPr kumimoji="1" lang="en-US" altLang="ja-JP" u="sng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（前回</a:t>
            </a:r>
            <a:r>
              <a:rPr kumimoji="1" lang="en-US" altLang="ja-JP" dirty="0">
                <a:solidFill>
                  <a:schemeClr val="tx1"/>
                </a:solidFill>
              </a:rPr>
              <a:t>(R4)</a:t>
            </a:r>
            <a:r>
              <a:rPr kumimoji="1" lang="ja-JP" altLang="en-US" dirty="0">
                <a:solidFill>
                  <a:schemeClr val="tx1"/>
                </a:solidFill>
              </a:rPr>
              <a:t>結果は</a:t>
            </a:r>
            <a:r>
              <a:rPr kumimoji="1" lang="en-US" altLang="ja-JP" dirty="0">
                <a:solidFill>
                  <a:schemeClr val="tx1"/>
                </a:solidFill>
              </a:rPr>
              <a:t>41.1%</a:t>
            </a:r>
            <a:r>
              <a:rPr kumimoji="1" lang="ja-JP" altLang="en-US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97D7045-27E6-4943-8DB5-F92F7D566B67}"/>
              </a:ext>
            </a:extLst>
          </p:cNvPr>
          <p:cNvSpPr txBox="1"/>
          <p:nvPr/>
        </p:nvSpPr>
        <p:spPr>
          <a:xfrm>
            <a:off x="6151746" y="2736145"/>
            <a:ext cx="5337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◆購入している場所の割合（複数回答可）</a:t>
            </a:r>
          </a:p>
        </p:txBody>
      </p:sp>
      <p:graphicFrame>
        <p:nvGraphicFramePr>
          <p:cNvPr id="17" name="表 19">
            <a:extLst>
              <a:ext uri="{FF2B5EF4-FFF2-40B4-BE49-F238E27FC236}">
                <a16:creationId xmlns:a16="http://schemas.microsoft.com/office/drawing/2014/main" id="{F98FAA39-D089-4D5B-9AE0-69D6E3CB5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148337"/>
              </p:ext>
            </p:extLst>
          </p:nvPr>
        </p:nvGraphicFramePr>
        <p:xfrm>
          <a:off x="6233946" y="3053427"/>
          <a:ext cx="5688438" cy="64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073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948073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023335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872811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  <a:gridCol w="1078537">
                  <a:extLst>
                    <a:ext uri="{9D8B030D-6E8A-4147-A177-3AD203B41FA5}">
                      <a16:colId xmlns:a16="http://schemas.microsoft.com/office/drawing/2014/main" val="3704231518"/>
                    </a:ext>
                  </a:extLst>
                </a:gridCol>
                <a:gridCol w="817609">
                  <a:extLst>
                    <a:ext uri="{9D8B030D-6E8A-4147-A177-3AD203B41FA5}">
                      <a16:colId xmlns:a16="http://schemas.microsoft.com/office/drawing/2014/main" val="544239891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百貨店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スーパー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ネット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直売所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無人直売所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その他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17.2%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</a:rPr>
                        <a:t>81.0%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14.1%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</a:rPr>
                        <a:t>33.4%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6.7%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1.5%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AB3C2B3-B0F2-4C53-AEFD-965DF09E48A4}"/>
              </a:ext>
            </a:extLst>
          </p:cNvPr>
          <p:cNvSpPr txBox="1"/>
          <p:nvPr/>
        </p:nvSpPr>
        <p:spPr>
          <a:xfrm>
            <a:off x="6159791" y="3658820"/>
            <a:ext cx="5337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◆購入している理由（複数回答可）</a:t>
            </a:r>
          </a:p>
        </p:txBody>
      </p:sp>
      <p:graphicFrame>
        <p:nvGraphicFramePr>
          <p:cNvPr id="19" name="表 19">
            <a:extLst>
              <a:ext uri="{FF2B5EF4-FFF2-40B4-BE49-F238E27FC236}">
                <a16:creationId xmlns:a16="http://schemas.microsoft.com/office/drawing/2014/main" id="{4DAD33CF-9B33-4FE7-B8BA-0DA1A823F8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203944"/>
              </p:ext>
            </p:extLst>
          </p:nvPr>
        </p:nvGraphicFramePr>
        <p:xfrm>
          <a:off x="6241049" y="3951480"/>
          <a:ext cx="5674232" cy="64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558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1418558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531169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1305947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美味しいから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新鮮だから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安心だから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地場産だから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54.9%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54.0%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40.8%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55.5%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790198D-9980-447C-8A1D-204C74C2B495}"/>
              </a:ext>
            </a:extLst>
          </p:cNvPr>
          <p:cNvSpPr txBox="1"/>
          <p:nvPr/>
        </p:nvSpPr>
        <p:spPr>
          <a:xfrm>
            <a:off x="6159791" y="4572253"/>
            <a:ext cx="5337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◆購入しない理由（複数回答可）</a:t>
            </a:r>
          </a:p>
        </p:txBody>
      </p:sp>
      <p:graphicFrame>
        <p:nvGraphicFramePr>
          <p:cNvPr id="22" name="表 19">
            <a:extLst>
              <a:ext uri="{FF2B5EF4-FFF2-40B4-BE49-F238E27FC236}">
                <a16:creationId xmlns:a16="http://schemas.microsoft.com/office/drawing/2014/main" id="{3A2F288A-4289-4433-A828-A0235C610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96527"/>
              </p:ext>
            </p:extLst>
          </p:nvPr>
        </p:nvGraphicFramePr>
        <p:xfrm>
          <a:off x="6241049" y="4862713"/>
          <a:ext cx="5674232" cy="64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151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1687548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買える場所が無い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品質が良くない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値段が高い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</a:rPr>
                        <a:t>産地にこだわりが無い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</a:rPr>
                        <a:t>46.0%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2.2%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15.9%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</a:rPr>
                        <a:t>45.5%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2592A3-762E-5FB0-909B-E338A0DB8666}"/>
              </a:ext>
            </a:extLst>
          </p:cNvPr>
          <p:cNvSpPr txBox="1"/>
          <p:nvPr/>
        </p:nvSpPr>
        <p:spPr>
          <a:xfrm>
            <a:off x="6264076" y="5765725"/>
            <a:ext cx="5688438" cy="923330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購入しない人からは買える場所が無く、産地にこだわりが無いという回答が多い</a:t>
            </a:r>
            <a:r>
              <a:rPr kumimoji="1" lang="ja-JP" altLang="en-US" dirty="0"/>
              <a:t>ことから、</a:t>
            </a:r>
            <a:r>
              <a:rPr kumimoji="1" lang="ja-JP" altLang="en-US" u="sng" dirty="0">
                <a:solidFill>
                  <a:schemeClr val="tx1"/>
                </a:solidFill>
              </a:rPr>
              <a:t>購入拠点</a:t>
            </a:r>
            <a:r>
              <a:rPr kumimoji="1" lang="ja-JP" altLang="en-US" u="sng" dirty="0"/>
              <a:t>を</a:t>
            </a:r>
            <a:r>
              <a:rPr kumimoji="1" lang="ja-JP" altLang="en-US" u="sng" dirty="0">
                <a:solidFill>
                  <a:schemeClr val="tx1"/>
                </a:solidFill>
              </a:rPr>
              <a:t>充実し、大阪産</a:t>
            </a:r>
            <a:r>
              <a:rPr kumimoji="1" lang="en-US" altLang="ja-JP" u="sng" dirty="0">
                <a:solidFill>
                  <a:schemeClr val="tx1"/>
                </a:solidFill>
              </a:rPr>
              <a:t>(</a:t>
            </a:r>
            <a:r>
              <a:rPr kumimoji="1" lang="ja-JP" altLang="en-US" u="sng" dirty="0">
                <a:solidFill>
                  <a:schemeClr val="tx1"/>
                </a:solidFill>
              </a:rPr>
              <a:t>もん</a:t>
            </a:r>
            <a:r>
              <a:rPr kumimoji="1" lang="en-US" altLang="ja-JP" u="sng" dirty="0">
                <a:solidFill>
                  <a:schemeClr val="tx1"/>
                </a:solidFill>
              </a:rPr>
              <a:t>)</a:t>
            </a:r>
            <a:r>
              <a:rPr kumimoji="1" lang="ja-JP" altLang="en-US" u="sng" dirty="0">
                <a:solidFill>
                  <a:schemeClr val="tx1"/>
                </a:solidFill>
              </a:rPr>
              <a:t>を手に取ってもらえるよう魅力向上に取り組む</a:t>
            </a:r>
            <a:r>
              <a:rPr kumimoji="1" lang="ja-JP" altLang="en-US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89C3095E-5A15-36F7-2E94-564C78F65527}"/>
              </a:ext>
            </a:extLst>
          </p:cNvPr>
          <p:cNvSpPr/>
          <p:nvPr/>
        </p:nvSpPr>
        <p:spPr>
          <a:xfrm rot="10800000">
            <a:off x="8223031" y="5508167"/>
            <a:ext cx="1710267" cy="290581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79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DF3BE44-438E-CEAE-A7F2-0F726FC8CC83}"/>
              </a:ext>
            </a:extLst>
          </p:cNvPr>
          <p:cNvSpPr/>
          <p:nvPr/>
        </p:nvSpPr>
        <p:spPr>
          <a:xfrm>
            <a:off x="238694" y="4205126"/>
            <a:ext cx="11885573" cy="256820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2D350A4-7042-4D8C-AD16-E33D0E8DD124}"/>
              </a:ext>
            </a:extLst>
          </p:cNvPr>
          <p:cNvSpPr/>
          <p:nvPr/>
        </p:nvSpPr>
        <p:spPr>
          <a:xfrm>
            <a:off x="261255" y="270684"/>
            <a:ext cx="11691259" cy="587829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地域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】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農業・農空間を活かした新たな価値創造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～ポストコロナの新たなライフスタイルを実現～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A703254-4C55-49C3-8DC4-B0E72D057FA3}"/>
              </a:ext>
            </a:extLst>
          </p:cNvPr>
          <p:cNvSpPr/>
          <p:nvPr/>
        </p:nvSpPr>
        <p:spPr>
          <a:xfrm>
            <a:off x="261257" y="261257"/>
            <a:ext cx="11691257" cy="1260185"/>
          </a:xfrm>
          <a:prstGeom prst="rect">
            <a:avLst/>
          </a:prstGeom>
          <a:noFill/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E4E13B-10B3-42A3-8170-79593AAC4DF7}"/>
              </a:ext>
            </a:extLst>
          </p:cNvPr>
          <p:cNvSpPr txBox="1"/>
          <p:nvPr/>
        </p:nvSpPr>
        <p:spPr>
          <a:xfrm>
            <a:off x="261256" y="977115"/>
            <a:ext cx="11691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５年後の達成目標：農に関わる人の数</a:t>
            </a:r>
            <a:r>
              <a:rPr kumimoji="1" lang="en-US" altLang="ja-JP" sz="2400" baseline="30000" dirty="0"/>
              <a:t>※</a:t>
            </a:r>
            <a:r>
              <a:rPr kumimoji="1" lang="ja-JP" altLang="en-US" sz="2400" dirty="0"/>
              <a:t>　</a:t>
            </a:r>
            <a:r>
              <a:rPr kumimoji="1" lang="ja-JP" altLang="en-US" sz="2400" b="1" u="sng" dirty="0"/>
              <a:t>１００万人以上</a:t>
            </a:r>
            <a:r>
              <a:rPr kumimoji="1" lang="ja-JP" altLang="en-US" sz="2400" dirty="0"/>
              <a:t>（</a:t>
            </a:r>
            <a:r>
              <a:rPr kumimoji="1" lang="en-US" altLang="ja-JP" sz="2400" dirty="0"/>
              <a:t>R8</a:t>
            </a:r>
            <a:r>
              <a:rPr kumimoji="1" lang="ja-JP" altLang="en-US" sz="2400" dirty="0"/>
              <a:t>）　　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8B1775-A04F-4E6A-90D6-50A1E037DF6C}"/>
              </a:ext>
            </a:extLst>
          </p:cNvPr>
          <p:cNvSpPr txBox="1"/>
          <p:nvPr/>
        </p:nvSpPr>
        <p:spPr>
          <a:xfrm>
            <a:off x="261254" y="2105107"/>
            <a:ext cx="1169125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農に関わる人の数　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Calibri" panose="020F0502020204030204"/>
                <a:ea typeface="ＭＳ Ｐゴシック" panose="020B0600070205080204" pitchFamily="50" charset="-128"/>
              </a:rPr>
              <a:t>１２６万人</a:t>
            </a:r>
            <a:r>
              <a:rPr kumimoji="1" lang="ja-JP" altLang="en-US" sz="2400" b="1" dirty="0">
                <a:solidFill>
                  <a:srgbClr val="FF0000"/>
                </a:solidFill>
                <a:latin typeface="Calibri" panose="020F0502020204030204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2400" b="1" dirty="0">
                <a:solidFill>
                  <a:srgbClr val="FF0000"/>
                </a:solidFill>
                <a:latin typeface="Calibri" panose="020F0502020204030204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2400" b="1" dirty="0">
                <a:solidFill>
                  <a:srgbClr val="FF0000"/>
                </a:solidFill>
                <a:latin typeface="Calibri" panose="020F0502020204030204"/>
                <a:ea typeface="ＭＳ Ｐゴシック" panose="020B0600070205080204" pitchFamily="50" charset="-128"/>
              </a:rPr>
              <a:t>達成</a:t>
            </a:r>
            <a:r>
              <a:rPr kumimoji="1" lang="en-US" altLang="ja-JP" sz="2400" b="1" dirty="0">
                <a:solidFill>
                  <a:srgbClr val="FF0000"/>
                </a:solidFill>
                <a:latin typeface="Calibri" panose="020F0502020204030204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2400" b="1" dirty="0">
                <a:solidFill>
                  <a:srgbClr val="FF0000"/>
                </a:solidFill>
                <a:latin typeface="Calibri" panose="020F0502020204030204"/>
                <a:ea typeface="ＭＳ Ｐゴシック" panose="020B0600070205080204" pitchFamily="50" charset="-128"/>
              </a:rPr>
              <a:t>　　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　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府実施アンケート調査結果より換算</a:t>
            </a:r>
            <a:r>
              <a:rPr kumimoji="1" lang="ja-JP" altLang="en-US" sz="1400" b="1" dirty="0">
                <a:solidFill>
                  <a:srgbClr val="FF0000"/>
                </a:solidFill>
                <a:latin typeface="Calibri" panose="020F0502020204030204"/>
                <a:ea typeface="ＭＳ Ｐゴシック" panose="020B0600070205080204" pitchFamily="50" charset="-128"/>
              </a:rPr>
              <a:t>　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E088F35-0092-4D7B-BE6E-909D8BBCA2BE}"/>
              </a:ext>
            </a:extLst>
          </p:cNvPr>
          <p:cNvSpPr/>
          <p:nvPr/>
        </p:nvSpPr>
        <p:spPr>
          <a:xfrm>
            <a:off x="261255" y="1917159"/>
            <a:ext cx="2287381" cy="381398"/>
          </a:xfrm>
          <a:prstGeom prst="roundRect">
            <a:avLst/>
          </a:prstGeom>
          <a:solidFill>
            <a:srgbClr val="FFCC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R6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中間実績</a:t>
            </a:r>
          </a:p>
        </p:txBody>
      </p:sp>
      <p:sp>
        <p:nvSpPr>
          <p:cNvPr id="20" name="矢印: 山形 19">
            <a:extLst>
              <a:ext uri="{FF2B5EF4-FFF2-40B4-BE49-F238E27FC236}">
                <a16:creationId xmlns:a16="http://schemas.microsoft.com/office/drawing/2014/main" id="{4E3F23B3-4710-43C2-8C38-921AF1A866FD}"/>
              </a:ext>
            </a:extLst>
          </p:cNvPr>
          <p:cNvSpPr/>
          <p:nvPr/>
        </p:nvSpPr>
        <p:spPr>
          <a:xfrm rot="5400000">
            <a:off x="5905300" y="1188967"/>
            <a:ext cx="381398" cy="1265885"/>
          </a:xfrm>
          <a:prstGeom prst="chevron">
            <a:avLst/>
          </a:prstGeom>
          <a:solidFill>
            <a:srgbClr val="FFCC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750197-9B82-4800-B658-37FBD609467B}"/>
              </a:ext>
            </a:extLst>
          </p:cNvPr>
          <p:cNvSpPr txBox="1"/>
          <p:nvPr/>
        </p:nvSpPr>
        <p:spPr>
          <a:xfrm>
            <a:off x="238694" y="2798322"/>
            <a:ext cx="5337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アンケート回答の割合</a:t>
            </a:r>
          </a:p>
        </p:txBody>
      </p:sp>
      <p:graphicFrame>
        <p:nvGraphicFramePr>
          <p:cNvPr id="9" name="表 19">
            <a:extLst>
              <a:ext uri="{FF2B5EF4-FFF2-40B4-BE49-F238E27FC236}">
                <a16:creationId xmlns:a16="http://schemas.microsoft.com/office/drawing/2014/main" id="{56F5A5F3-465C-4D65-BC79-E0A6A75EB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299080"/>
              </p:ext>
            </p:extLst>
          </p:nvPr>
        </p:nvGraphicFramePr>
        <p:xfrm>
          <a:off x="258244" y="3120624"/>
          <a:ext cx="5715340" cy="64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835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1515023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593130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1178352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農業に従事</a:t>
                      </a:r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法人・農家に雇用</a:t>
                      </a:r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その他の関わり</a:t>
                      </a:r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関わりなし</a:t>
                      </a:r>
                    </a:p>
                  </a:txBody>
                  <a:tcP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3.8%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6.8%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5.3%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85.6%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A014DC-0249-4071-A012-29E0DBC5C849}"/>
              </a:ext>
            </a:extLst>
          </p:cNvPr>
          <p:cNvSpPr txBox="1"/>
          <p:nvPr/>
        </p:nvSpPr>
        <p:spPr>
          <a:xfrm>
            <a:off x="107066" y="3776506"/>
            <a:ext cx="60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⇒関わりがある人の割合　</a:t>
            </a:r>
            <a:r>
              <a:rPr kumimoji="1" lang="en-US" altLang="ja-JP" dirty="0"/>
              <a:t>14.4%×880</a:t>
            </a:r>
            <a:r>
              <a:rPr kumimoji="1" lang="ja-JP" altLang="en-US" dirty="0"/>
              <a:t>万人＝</a:t>
            </a:r>
            <a:r>
              <a:rPr kumimoji="1" lang="en-US" altLang="ja-JP" u="sng" dirty="0">
                <a:solidFill>
                  <a:srgbClr val="FF0000"/>
                </a:solidFill>
              </a:rPr>
              <a:t>126</a:t>
            </a:r>
            <a:r>
              <a:rPr kumimoji="1" lang="ja-JP" altLang="en-US" u="sng" dirty="0">
                <a:solidFill>
                  <a:srgbClr val="FF0000"/>
                </a:solidFill>
              </a:rPr>
              <a:t>万人換算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2FE905-9AE3-8159-2A56-01AEF7846369}"/>
              </a:ext>
            </a:extLst>
          </p:cNvPr>
          <p:cNvSpPr txBox="1"/>
          <p:nvPr/>
        </p:nvSpPr>
        <p:spPr>
          <a:xfrm>
            <a:off x="258244" y="4515995"/>
            <a:ext cx="5337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◆農業を体験する人の割合（複数回答可）</a:t>
            </a:r>
          </a:p>
        </p:txBody>
      </p:sp>
      <p:graphicFrame>
        <p:nvGraphicFramePr>
          <p:cNvPr id="4" name="表 19">
            <a:extLst>
              <a:ext uri="{FF2B5EF4-FFF2-40B4-BE49-F238E27FC236}">
                <a16:creationId xmlns:a16="http://schemas.microsoft.com/office/drawing/2014/main" id="{8C4679C9-2990-86C8-E665-F425883D2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316507"/>
              </p:ext>
            </p:extLst>
          </p:nvPr>
        </p:nvGraphicFramePr>
        <p:xfrm>
          <a:off x="258244" y="4825431"/>
          <a:ext cx="5715339" cy="771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45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1032934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  <a:gridCol w="1421527">
                  <a:extLst>
                    <a:ext uri="{9D8B030D-6E8A-4147-A177-3AD203B41FA5}">
                      <a16:colId xmlns:a16="http://schemas.microsoft.com/office/drawing/2014/main" val="1737591056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市民農園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家庭菜園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農業ボランティア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農業公園・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観光農園</a:t>
                      </a:r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農業体験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（収穫体験など）</a:t>
                      </a:r>
                    </a:p>
                  </a:txBody>
                  <a:tcP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3.1%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10.5%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2.9%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7.4%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11.7%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4C00B9E-E31F-691D-FABC-D048FAB77DE5}"/>
              </a:ext>
            </a:extLst>
          </p:cNvPr>
          <p:cNvSpPr txBox="1"/>
          <p:nvPr/>
        </p:nvSpPr>
        <p:spPr>
          <a:xfrm>
            <a:off x="238694" y="5603722"/>
            <a:ext cx="5552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◆農を学ぶ人、農に関わり働く人の割合（複数回答可）</a:t>
            </a:r>
          </a:p>
        </p:txBody>
      </p:sp>
      <p:graphicFrame>
        <p:nvGraphicFramePr>
          <p:cNvPr id="12" name="表 19">
            <a:extLst>
              <a:ext uri="{FF2B5EF4-FFF2-40B4-BE49-F238E27FC236}">
                <a16:creationId xmlns:a16="http://schemas.microsoft.com/office/drawing/2014/main" id="{05AA8D06-25B6-9644-0BF6-7DA58B5E8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533816"/>
              </p:ext>
            </p:extLst>
          </p:nvPr>
        </p:nvGraphicFramePr>
        <p:xfrm>
          <a:off x="261254" y="5919591"/>
          <a:ext cx="5712329" cy="771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468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1112144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210733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1134533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  <a:gridCol w="1054451">
                  <a:extLst>
                    <a:ext uri="{9D8B030D-6E8A-4147-A177-3AD203B41FA5}">
                      <a16:colId xmlns:a16="http://schemas.microsoft.com/office/drawing/2014/main" val="1737591056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農業大学校・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農芸高校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農業関連の専門学校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地域の農家・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農業塾など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行政・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JA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などの職員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農業関連企業社員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2.5%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4.8%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2.7%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1.5%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1.4%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743B14-A9D5-8A54-5E7D-6BF29D91767C}"/>
              </a:ext>
            </a:extLst>
          </p:cNvPr>
          <p:cNvSpPr txBox="1"/>
          <p:nvPr/>
        </p:nvSpPr>
        <p:spPr>
          <a:xfrm>
            <a:off x="6095999" y="4490082"/>
            <a:ext cx="5953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◆農に関する地域づくりに参加する人の割合（複数回答可）</a:t>
            </a:r>
          </a:p>
        </p:txBody>
      </p:sp>
      <p:graphicFrame>
        <p:nvGraphicFramePr>
          <p:cNvPr id="14" name="表 19">
            <a:extLst>
              <a:ext uri="{FF2B5EF4-FFF2-40B4-BE49-F238E27FC236}">
                <a16:creationId xmlns:a16="http://schemas.microsoft.com/office/drawing/2014/main" id="{5E766EA3-6442-2457-7517-D37FC2E89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3084"/>
              </p:ext>
            </p:extLst>
          </p:nvPr>
        </p:nvGraphicFramePr>
        <p:xfrm>
          <a:off x="6127771" y="4883408"/>
          <a:ext cx="5824742" cy="64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318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2910424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農地・施設を守る活動に参加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景観形成の活動に参加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5.9%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6.4%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6C2EC6-9DC1-E8EE-D392-B0E91FC00E7E}"/>
              </a:ext>
            </a:extLst>
          </p:cNvPr>
          <p:cNvSpPr txBox="1"/>
          <p:nvPr/>
        </p:nvSpPr>
        <p:spPr>
          <a:xfrm>
            <a:off x="6095999" y="5604037"/>
            <a:ext cx="6214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◆大阪農業（大阪産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もん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）を応援する人の割合（複数回答可）</a:t>
            </a:r>
          </a:p>
        </p:txBody>
      </p:sp>
      <p:graphicFrame>
        <p:nvGraphicFramePr>
          <p:cNvPr id="17" name="表 19">
            <a:extLst>
              <a:ext uri="{FF2B5EF4-FFF2-40B4-BE49-F238E27FC236}">
                <a16:creationId xmlns:a16="http://schemas.microsoft.com/office/drawing/2014/main" id="{1A620AFF-EB4C-DB90-AA09-42DFAF4A2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360135"/>
              </p:ext>
            </p:extLst>
          </p:nvPr>
        </p:nvGraphicFramePr>
        <p:xfrm>
          <a:off x="6127771" y="5926869"/>
          <a:ext cx="5824742" cy="771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202">
                  <a:extLst>
                    <a:ext uri="{9D8B030D-6E8A-4147-A177-3AD203B41FA5}">
                      <a16:colId xmlns:a16="http://schemas.microsoft.com/office/drawing/2014/main" val="3347040946"/>
                    </a:ext>
                  </a:extLst>
                </a:gridCol>
                <a:gridCol w="1390752">
                  <a:extLst>
                    <a:ext uri="{9D8B030D-6E8A-4147-A177-3AD203B41FA5}">
                      <a16:colId xmlns:a16="http://schemas.microsoft.com/office/drawing/2014/main" val="463719794"/>
                    </a:ext>
                  </a:extLst>
                </a:gridCol>
                <a:gridCol w="1514039">
                  <a:extLst>
                    <a:ext uri="{9D8B030D-6E8A-4147-A177-3AD203B41FA5}">
                      <a16:colId xmlns:a16="http://schemas.microsoft.com/office/drawing/2014/main" val="1867478138"/>
                    </a:ext>
                  </a:extLst>
                </a:gridCol>
                <a:gridCol w="1418749">
                  <a:extLst>
                    <a:ext uri="{9D8B030D-6E8A-4147-A177-3AD203B41FA5}">
                      <a16:colId xmlns:a16="http://schemas.microsoft.com/office/drawing/2014/main" val="1153965237"/>
                    </a:ext>
                  </a:extLst>
                </a:gridCol>
              </a:tblGrid>
              <a:tr h="330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マルシェ等に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参加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ふるさと納税で購入</a:t>
                      </a: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クラウドファウンディングで支援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大阪農業者の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</a:rPr>
                        <a:t>SNS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で関心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06026"/>
                  </a:ext>
                </a:extLst>
              </a:tr>
              <a:tr h="314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7.1%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5.9%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5.2%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5.2%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18925"/>
                  </a:ext>
                </a:extLst>
              </a:tr>
            </a:tbl>
          </a:graphicData>
        </a:graphic>
      </p:graphicFrame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66714C9B-D181-B99A-3B66-B3AF3C62C12A}"/>
              </a:ext>
            </a:extLst>
          </p:cNvPr>
          <p:cNvSpPr/>
          <p:nvPr/>
        </p:nvSpPr>
        <p:spPr>
          <a:xfrm>
            <a:off x="249973" y="4205126"/>
            <a:ext cx="11863013" cy="290581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>
                <a:solidFill>
                  <a:schemeClr val="tx1"/>
                </a:solidFill>
              </a:rPr>
              <a:t>農への関わりに関する回答内容　詳細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4BB0163-9A81-A883-05CF-E13897F4FE52}"/>
              </a:ext>
            </a:extLst>
          </p:cNvPr>
          <p:cNvSpPr txBox="1"/>
          <p:nvPr/>
        </p:nvSpPr>
        <p:spPr>
          <a:xfrm>
            <a:off x="6131576" y="3129336"/>
            <a:ext cx="5953358" cy="923330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家庭菜園や農業体験などは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割以上で経験があることから、</a:t>
            </a:r>
            <a:r>
              <a:rPr kumimoji="1" lang="ja-JP" altLang="en-US" u="sng" dirty="0"/>
              <a:t>規模に関わらず農に親しむ取組を続け、大阪農業を応援してもらえるよう幅広い形で府民に対し</a:t>
            </a:r>
            <a:r>
              <a:rPr kumimoji="1" lang="en-US" altLang="ja-JP" u="sng" dirty="0"/>
              <a:t>PR</a:t>
            </a:r>
            <a:r>
              <a:rPr kumimoji="1" lang="ja-JP" altLang="en-US" u="sng" dirty="0"/>
              <a:t>していくことが必要</a:t>
            </a:r>
            <a:r>
              <a:rPr kumimoji="1" lang="ja-JP" altLang="en-US" dirty="0"/>
              <a:t>。</a:t>
            </a:r>
            <a:endParaRPr kumimoji="1" lang="en-US" altLang="ja-JP" dirty="0"/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3A2E851B-11BF-003A-5834-E3B85F6C8814}"/>
              </a:ext>
            </a:extLst>
          </p:cNvPr>
          <p:cNvSpPr/>
          <p:nvPr/>
        </p:nvSpPr>
        <p:spPr>
          <a:xfrm>
            <a:off x="8932333" y="4013963"/>
            <a:ext cx="1710267" cy="290581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276504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1045</Words>
  <Application>Microsoft Office PowerPoint</Application>
  <PresentationFormat>ワイド画面</PresentationFormat>
  <Paragraphs>236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游ゴシック</vt:lpstr>
      <vt:lpstr>Calibri</vt:lpstr>
      <vt:lpstr>Calibri Light</vt:lpstr>
      <vt:lpstr>レトロスペクト</vt:lpstr>
      <vt:lpstr>令和６年度 第２回おおさか農政アクションプラン 評価・点検部会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2025-03-19T00:48:43Z</dcterms:created>
  <dcterms:modified xsi:type="dcterms:W3CDTF">2025-03-19T00:49:06Z</dcterms:modified>
</cp:coreProperties>
</file>