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66" r:id="rId2"/>
  </p:sldIdLst>
  <p:sldSz cx="12801600" cy="9601200" type="A3"/>
  <p:notesSz cx="6807200" cy="9939338"/>
  <p:defaultTextStyle>
    <a:defPPr>
      <a:defRPr lang="en-US"/>
    </a:defPPr>
    <a:lvl1pPr marL="0" algn="l" defTabSz="457117" rtl="0" eaLnBrk="1" latinLnBrk="0" hangingPunct="1">
      <a:defRPr sz="1800" kern="1200">
        <a:solidFill>
          <a:schemeClr val="tx1"/>
        </a:solidFill>
        <a:latin typeface="+mn-lt"/>
        <a:ea typeface="+mn-ea"/>
        <a:cs typeface="+mn-cs"/>
      </a:defRPr>
    </a:lvl1pPr>
    <a:lvl2pPr marL="457117" algn="l" defTabSz="457117" rtl="0" eaLnBrk="1" latinLnBrk="0" hangingPunct="1">
      <a:defRPr sz="1800" kern="1200">
        <a:solidFill>
          <a:schemeClr val="tx1"/>
        </a:solidFill>
        <a:latin typeface="+mn-lt"/>
        <a:ea typeface="+mn-ea"/>
        <a:cs typeface="+mn-cs"/>
      </a:defRPr>
    </a:lvl2pPr>
    <a:lvl3pPr marL="914235" algn="l" defTabSz="457117" rtl="0" eaLnBrk="1" latinLnBrk="0" hangingPunct="1">
      <a:defRPr sz="1800" kern="1200">
        <a:solidFill>
          <a:schemeClr val="tx1"/>
        </a:solidFill>
        <a:latin typeface="+mn-lt"/>
        <a:ea typeface="+mn-ea"/>
        <a:cs typeface="+mn-cs"/>
      </a:defRPr>
    </a:lvl3pPr>
    <a:lvl4pPr marL="1371352" algn="l" defTabSz="457117" rtl="0" eaLnBrk="1" latinLnBrk="0" hangingPunct="1">
      <a:defRPr sz="1800" kern="1200">
        <a:solidFill>
          <a:schemeClr val="tx1"/>
        </a:solidFill>
        <a:latin typeface="+mn-lt"/>
        <a:ea typeface="+mn-ea"/>
        <a:cs typeface="+mn-cs"/>
      </a:defRPr>
    </a:lvl4pPr>
    <a:lvl5pPr marL="1828470" algn="l" defTabSz="457117" rtl="0" eaLnBrk="1" latinLnBrk="0" hangingPunct="1">
      <a:defRPr sz="1800" kern="1200">
        <a:solidFill>
          <a:schemeClr val="tx1"/>
        </a:solidFill>
        <a:latin typeface="+mn-lt"/>
        <a:ea typeface="+mn-ea"/>
        <a:cs typeface="+mn-cs"/>
      </a:defRPr>
    </a:lvl5pPr>
    <a:lvl6pPr marL="2285587" algn="l" defTabSz="457117" rtl="0" eaLnBrk="1" latinLnBrk="0" hangingPunct="1">
      <a:defRPr sz="1800" kern="1200">
        <a:solidFill>
          <a:schemeClr val="tx1"/>
        </a:solidFill>
        <a:latin typeface="+mn-lt"/>
        <a:ea typeface="+mn-ea"/>
        <a:cs typeface="+mn-cs"/>
      </a:defRPr>
    </a:lvl6pPr>
    <a:lvl7pPr marL="2742705" algn="l" defTabSz="457117" rtl="0" eaLnBrk="1" latinLnBrk="0" hangingPunct="1">
      <a:defRPr sz="1800" kern="1200">
        <a:solidFill>
          <a:schemeClr val="tx1"/>
        </a:solidFill>
        <a:latin typeface="+mn-lt"/>
        <a:ea typeface="+mn-ea"/>
        <a:cs typeface="+mn-cs"/>
      </a:defRPr>
    </a:lvl7pPr>
    <a:lvl8pPr marL="3199822" algn="l" defTabSz="457117" rtl="0" eaLnBrk="1" latinLnBrk="0" hangingPunct="1">
      <a:defRPr sz="1800" kern="1200">
        <a:solidFill>
          <a:schemeClr val="tx1"/>
        </a:solidFill>
        <a:latin typeface="+mn-lt"/>
        <a:ea typeface="+mn-ea"/>
        <a:cs typeface="+mn-cs"/>
      </a:defRPr>
    </a:lvl8pPr>
    <a:lvl9pPr marL="3656940" algn="l" defTabSz="45711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5D"/>
    <a:srgbClr val="4472C4"/>
    <a:srgbClr val="FFFF85"/>
    <a:srgbClr val="FF99CC"/>
    <a:srgbClr val="92D050"/>
    <a:srgbClr val="BDD7EE"/>
    <a:srgbClr val="FFFFFF"/>
    <a:srgbClr val="FFB7B7"/>
    <a:srgbClr val="B4DE86"/>
    <a:srgbClr val="FF9B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4" autoAdjust="0"/>
    <p:restoredTop sz="93537" autoAdjust="0"/>
  </p:normalViewPr>
  <p:slideViewPr>
    <p:cSldViewPr snapToGrid="0">
      <p:cViewPr varScale="1">
        <p:scale>
          <a:sx n="49" d="100"/>
          <a:sy n="49" d="100"/>
        </p:scale>
        <p:origin x="147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8559"/>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8559"/>
          </a:xfrm>
          <a:prstGeom prst="rect">
            <a:avLst/>
          </a:prstGeom>
        </p:spPr>
        <p:txBody>
          <a:bodyPr vert="horz" lIns="62993" tIns="31497" rIns="62993" bIns="31497" rtlCol="0"/>
          <a:lstStyle>
            <a:lvl1pPr algn="r">
              <a:defRPr sz="800"/>
            </a:lvl1pPr>
          </a:lstStyle>
          <a:p>
            <a:fld id="{7E397CDA-5885-455E-9374-469547E49349}" type="datetimeFigureOut">
              <a:rPr kumimoji="1" lang="ja-JP" altLang="en-US" smtClean="0"/>
              <a:t>2024/7/30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83532"/>
            <a:ext cx="5445978" cy="3913800"/>
          </a:xfrm>
          <a:prstGeom prst="rect">
            <a:avLst/>
          </a:prstGeom>
        </p:spPr>
        <p:txBody>
          <a:bodyPr vert="horz" lIns="62993" tIns="31497" rIns="62993" bIns="314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79"/>
            <a:ext cx="2949678" cy="498559"/>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8559"/>
          </a:xfrm>
          <a:prstGeom prst="rect">
            <a:avLst/>
          </a:prstGeom>
        </p:spPr>
        <p:txBody>
          <a:bodyPr vert="horz" lIns="62993" tIns="31497" rIns="62993" bIns="31497" rtlCol="0" anchor="b"/>
          <a:lstStyle>
            <a:lvl1pPr algn="r">
              <a:defRPr sz="800"/>
            </a:lvl1pPr>
          </a:lstStyle>
          <a:p>
            <a:fld id="{1FE6D31F-BEAB-4E4D-9344-481A7F2891A3}" type="slidenum">
              <a:rPr kumimoji="1" lang="ja-JP" altLang="en-US" smtClean="0"/>
              <a:t>‹#›</a:t>
            </a:fld>
            <a:endParaRPr kumimoji="1" lang="ja-JP" altLang="en-US"/>
          </a:p>
        </p:txBody>
      </p:sp>
    </p:spTree>
    <p:extLst>
      <p:ext uri="{BB962C8B-B14F-4D97-AF65-F5344CB8AC3E}">
        <p14:creationId xmlns:p14="http://schemas.microsoft.com/office/powerpoint/2010/main" val="29749404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2024/7/30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484972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2024/7/30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795067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8"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3"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2024/7/30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739221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2024/7/30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2256895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4"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4"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2024/7/30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293454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1"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1"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0BBADA3-5AA8-46D3-AE79-99E0622FE9FA}" type="datetimeFigureOut">
              <a:rPr kumimoji="1" lang="ja-JP" altLang="en-US" smtClean="0"/>
              <a:t>2024/7/30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666881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2"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2"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0BBADA3-5AA8-46D3-AE79-99E0622FE9FA}" type="datetimeFigureOut">
              <a:rPr kumimoji="1" lang="ja-JP" altLang="en-US" smtClean="0"/>
              <a:t>2024/7/30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410621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0BBADA3-5AA8-46D3-AE79-99E0622FE9FA}" type="datetimeFigureOut">
              <a:rPr kumimoji="1" lang="ja-JP" altLang="en-US" smtClean="0"/>
              <a:t>2024/7/30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68877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BBADA3-5AA8-46D3-AE79-99E0622FE9FA}" type="datetimeFigureOut">
              <a:rPr kumimoji="1" lang="ja-JP" altLang="en-US" smtClean="0"/>
              <a:t>2024/7/30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472168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8" y="1382399"/>
            <a:ext cx="6480811"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BBADA3-5AA8-46D3-AE79-99E0622FE9FA}" type="datetimeFigureOut">
              <a:rPr kumimoji="1" lang="ja-JP" altLang="en-US" smtClean="0"/>
              <a:t>2024/7/30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250557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8" y="1382399"/>
            <a:ext cx="6480811"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BBADA3-5AA8-46D3-AE79-99E0622FE9FA}" type="datetimeFigureOut">
              <a:rPr kumimoji="1" lang="ja-JP" altLang="en-US" smtClean="0"/>
              <a:t>2024/7/30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1410962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1"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1"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1" y="8898894"/>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0BBADA3-5AA8-46D3-AE79-99E0622FE9FA}" type="datetimeFigureOut">
              <a:rPr kumimoji="1" lang="ja-JP" altLang="en-US" smtClean="0"/>
              <a:t>2024/7/30</a:t>
            </a:fld>
            <a:endParaRPr kumimoji="1" lang="ja-JP" altLang="en-US"/>
          </a:p>
        </p:txBody>
      </p:sp>
      <p:sp>
        <p:nvSpPr>
          <p:cNvPr id="5" name="Footer Placeholder 4"/>
          <p:cNvSpPr>
            <a:spLocks noGrp="1"/>
          </p:cNvSpPr>
          <p:nvPr>
            <p:ph type="ftr" sz="quarter" idx="3"/>
          </p:nvPr>
        </p:nvSpPr>
        <p:spPr>
          <a:xfrm>
            <a:off x="4240531" y="8898894"/>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1" y="8898894"/>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477430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jpe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jpeg"/><Relationship Id="rId2" Type="http://schemas.openxmlformats.org/officeDocument/2006/relationships/image" Target="../media/image1.jpg"/><Relationship Id="rId16"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jpeg"/><Relationship Id="rId4" Type="http://schemas.openxmlformats.org/officeDocument/2006/relationships/image" Target="../media/image3.emf"/><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ctangle 31"/>
          <p:cNvSpPr>
            <a:spLocks noChangeArrowheads="1"/>
          </p:cNvSpPr>
          <p:nvPr/>
        </p:nvSpPr>
        <p:spPr bwMode="auto">
          <a:xfrm>
            <a:off x="0" y="486467"/>
            <a:ext cx="8297886" cy="45719"/>
          </a:xfrm>
          <a:prstGeom prst="rect">
            <a:avLst/>
          </a:prstGeom>
          <a:solidFill>
            <a:srgbClr val="00FF00"/>
          </a:solidFill>
          <a:ln w="9525">
            <a:solidFill>
              <a:srgbClr val="00FF00"/>
            </a:solidFill>
            <a:miter lim="800000"/>
            <a:headEnd/>
            <a:tailEnd/>
          </a:ln>
        </p:spPr>
        <p:txBody>
          <a:bodyP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endParaRPr lang="ja-JP" altLang="en-US"/>
          </a:p>
        </p:txBody>
      </p:sp>
      <p:sp>
        <p:nvSpPr>
          <p:cNvPr id="139" name="Rectangle 32"/>
          <p:cNvSpPr>
            <a:spLocks noChangeArrowheads="1"/>
          </p:cNvSpPr>
          <p:nvPr/>
        </p:nvSpPr>
        <p:spPr bwMode="auto">
          <a:xfrm>
            <a:off x="8292011" y="485913"/>
            <a:ext cx="539750" cy="45719"/>
          </a:xfrm>
          <a:prstGeom prst="rect">
            <a:avLst/>
          </a:prstGeom>
          <a:solidFill>
            <a:srgbClr val="008000"/>
          </a:solidFill>
          <a:ln w="9525">
            <a:solidFill>
              <a:srgbClr val="008000"/>
            </a:solidFill>
            <a:miter lim="800000"/>
            <a:headEnd/>
            <a:tailEnd/>
          </a:ln>
        </p:spPr>
        <p:txBody>
          <a:bodyP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endParaRPr lang="ja-JP" altLang="en-US"/>
          </a:p>
        </p:txBody>
      </p:sp>
      <p:sp>
        <p:nvSpPr>
          <p:cNvPr id="137" name="Rectangle 30"/>
          <p:cNvSpPr>
            <a:spLocks noChangeArrowheads="1"/>
          </p:cNvSpPr>
          <p:nvPr/>
        </p:nvSpPr>
        <p:spPr bwMode="auto">
          <a:xfrm>
            <a:off x="8292011" y="225607"/>
            <a:ext cx="545624" cy="260377"/>
          </a:xfrm>
          <a:prstGeom prst="rect">
            <a:avLst/>
          </a:prstGeom>
          <a:solidFill>
            <a:srgbClr val="00FF00"/>
          </a:solidFill>
          <a:ln w="9525">
            <a:solidFill>
              <a:srgbClr val="00FF00"/>
            </a:solidFill>
            <a:miter lim="800000"/>
            <a:headEnd/>
            <a:tailEnd/>
          </a:ln>
        </p:spPr>
        <p:txBody>
          <a:bodyP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endParaRPr lang="ja-JP" altLang="en-US"/>
          </a:p>
        </p:txBody>
      </p:sp>
      <p:sp>
        <p:nvSpPr>
          <p:cNvPr id="140" name="Rectangle 29"/>
          <p:cNvSpPr>
            <a:spLocks noChangeArrowheads="1"/>
          </p:cNvSpPr>
          <p:nvPr/>
        </p:nvSpPr>
        <p:spPr bwMode="auto">
          <a:xfrm>
            <a:off x="0" y="230445"/>
            <a:ext cx="8297885" cy="254858"/>
          </a:xfrm>
          <a:prstGeom prst="rect">
            <a:avLst/>
          </a:prstGeom>
          <a:solidFill>
            <a:srgbClr val="008000"/>
          </a:solidFill>
          <a:ln w="9525">
            <a:solidFill>
              <a:srgbClr val="008000"/>
            </a:solidFill>
            <a:miter lim="800000"/>
            <a:headEnd/>
            <a:tailEnd/>
          </a:ln>
        </p:spPr>
        <p:txBody>
          <a:bodyPr lIns="74295" tIns="8890" rIns="74295" bIns="8890" anchor="ct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lvl="0" eaLnBrk="1" hangingPunct="1"/>
            <a:r>
              <a:rPr lang="ja-JP" altLang="en-US" sz="1600" i="0" dirty="0">
                <a:solidFill>
                  <a:srgbClr val="FFFFFF"/>
                </a:solidFill>
                <a:latin typeface="HGP創英角ｺﾞｼｯｸUB" pitchFamily="50" charset="-128"/>
                <a:ea typeface="ＭＳ Ｐゴシック"/>
              </a:rPr>
              <a:t>　　　おおさか農政アクションプラン（令和４年３月策定）　概要　</a:t>
            </a:r>
            <a:endParaRPr lang="ja-JP" altLang="ja-JP" sz="1600" i="0" dirty="0">
              <a:solidFill>
                <a:prstClr val="black"/>
              </a:solidFill>
              <a:latin typeface="Calibri"/>
              <a:ea typeface="ＭＳ Ｐゴシック"/>
            </a:endParaRPr>
          </a:p>
        </p:txBody>
      </p:sp>
      <p:sp>
        <p:nvSpPr>
          <p:cNvPr id="110" name="角丸四角形 109"/>
          <p:cNvSpPr/>
          <p:nvPr/>
        </p:nvSpPr>
        <p:spPr>
          <a:xfrm>
            <a:off x="4867236" y="816618"/>
            <a:ext cx="7705764" cy="3029503"/>
          </a:xfrm>
          <a:prstGeom prst="roundRect">
            <a:avLst>
              <a:gd name="adj" fmla="val 0"/>
            </a:avLst>
          </a:prstGeom>
          <a:noFill/>
          <a:ln w="12700">
            <a:solidFill>
              <a:srgbClr val="BDD7EE"/>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latin typeface="Meiryo UI" panose="020B0604030504040204" pitchFamily="50" charset="-128"/>
                <a:ea typeface="Meiryo UI" panose="020B0604030504040204" pitchFamily="50" charset="-128"/>
              </a:rPr>
              <a:t>１．力強い大阪農業の実現　～成長し、持続する農業へ～　</a:t>
            </a:r>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88" name="角丸四角形 87"/>
          <p:cNvSpPr/>
          <p:nvPr/>
        </p:nvSpPr>
        <p:spPr>
          <a:xfrm>
            <a:off x="4791119" y="673813"/>
            <a:ext cx="7858081" cy="7979326"/>
          </a:xfrm>
          <a:prstGeom prst="roundRect">
            <a:avLst>
              <a:gd name="adj" fmla="val 1383"/>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a:extLst>
              <a:ext uri="{FF2B5EF4-FFF2-40B4-BE49-F238E27FC236}">
                <a16:creationId xmlns:a16="http://schemas.microsoft.com/office/drawing/2014/main" id="{245FAADF-40E5-47FD-99D0-4E1A7E90F8A3}"/>
              </a:ext>
            </a:extLst>
          </p:cNvPr>
          <p:cNvSpPr txBox="1"/>
          <p:nvPr/>
        </p:nvSpPr>
        <p:spPr>
          <a:xfrm>
            <a:off x="4867235" y="570870"/>
            <a:ext cx="1256839" cy="230832"/>
          </a:xfrm>
          <a:prstGeom prst="rect">
            <a:avLst/>
          </a:prstGeom>
          <a:solidFill>
            <a:schemeClr val="accent1"/>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取り組む施策</a:t>
            </a:r>
          </a:p>
        </p:txBody>
      </p:sp>
      <p:sp>
        <p:nvSpPr>
          <p:cNvPr id="89" name="角丸四角形 88"/>
          <p:cNvSpPr/>
          <p:nvPr/>
        </p:nvSpPr>
        <p:spPr>
          <a:xfrm>
            <a:off x="4867236" y="3886893"/>
            <a:ext cx="7705764" cy="2475957"/>
          </a:xfrm>
          <a:prstGeom prst="roundRect">
            <a:avLst>
              <a:gd name="adj" fmla="val 0"/>
            </a:avLst>
          </a:prstGeom>
          <a:no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latin typeface="Meiryo UI" panose="020B0604030504040204" pitchFamily="50" charset="-128"/>
                <a:ea typeface="Meiryo UI" panose="020B0604030504040204" pitchFamily="50" charset="-128"/>
              </a:rPr>
              <a:t>２．豊かな食や農に接する機会の充実　～農を通じた脱炭素社会への貢献～　</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94" name="角丸四角形 93"/>
          <p:cNvSpPr/>
          <p:nvPr/>
        </p:nvSpPr>
        <p:spPr>
          <a:xfrm>
            <a:off x="4867236" y="6403622"/>
            <a:ext cx="7705764" cy="2186017"/>
          </a:xfrm>
          <a:prstGeom prst="roundRect">
            <a:avLst>
              <a:gd name="adj" fmla="val 0"/>
            </a:avLst>
          </a:prstGeom>
          <a:noFill/>
          <a:ln w="12700">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latin typeface="Meiryo UI" panose="020B0604030504040204" pitchFamily="50" charset="-128"/>
                <a:ea typeface="Meiryo UI" panose="020B0604030504040204" pitchFamily="50" charset="-128"/>
              </a:rPr>
              <a:t>３．農業・農空間を活かした新たな価値創造　～ポストコロナの新たなライフスタイルを実現～</a:t>
            </a:r>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131" name="正方形/長方形 130"/>
          <p:cNvSpPr/>
          <p:nvPr/>
        </p:nvSpPr>
        <p:spPr>
          <a:xfrm>
            <a:off x="8354931" y="2077168"/>
            <a:ext cx="4272412" cy="913070"/>
          </a:xfrm>
          <a:prstGeom prst="rect">
            <a:avLst/>
          </a:prstGeom>
        </p:spPr>
        <p:txBody>
          <a:bodyPr wrap="square">
            <a:spAutoFit/>
          </a:bodyPr>
          <a:lstStyle/>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5" name="角丸四角形 164"/>
          <p:cNvSpPr/>
          <p:nvPr/>
        </p:nvSpPr>
        <p:spPr>
          <a:xfrm>
            <a:off x="4798319" y="8817972"/>
            <a:ext cx="7858081" cy="671376"/>
          </a:xfrm>
          <a:prstGeom prst="roundRect">
            <a:avLst>
              <a:gd name="adj" fmla="val 11936"/>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66" name="テキスト ボックス 165">
            <a:extLst>
              <a:ext uri="{FF2B5EF4-FFF2-40B4-BE49-F238E27FC236}">
                <a16:creationId xmlns:a16="http://schemas.microsoft.com/office/drawing/2014/main" id="{245FAADF-40E5-47FD-99D0-4E1A7E90F8A3}"/>
              </a:ext>
            </a:extLst>
          </p:cNvPr>
          <p:cNvSpPr txBox="1"/>
          <p:nvPr/>
        </p:nvSpPr>
        <p:spPr>
          <a:xfrm>
            <a:off x="4846408" y="8693911"/>
            <a:ext cx="1267598" cy="230832"/>
          </a:xfrm>
          <a:prstGeom prst="rect">
            <a:avLst/>
          </a:prstGeom>
          <a:solidFill>
            <a:schemeClr val="accent1"/>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推進にあたって</a:t>
            </a:r>
          </a:p>
        </p:txBody>
      </p:sp>
      <p:sp>
        <p:nvSpPr>
          <p:cNvPr id="169" name="正方形/長方形 168">
            <a:extLst>
              <a:ext uri="{FF2B5EF4-FFF2-40B4-BE49-F238E27FC236}">
                <a16:creationId xmlns:a16="http://schemas.microsoft.com/office/drawing/2014/main" id="{9A43B394-B848-4B12-AEDB-2C2E5AAD522A}"/>
              </a:ext>
            </a:extLst>
          </p:cNvPr>
          <p:cNvSpPr/>
          <p:nvPr/>
        </p:nvSpPr>
        <p:spPr>
          <a:xfrm>
            <a:off x="8877136" y="1160326"/>
            <a:ext cx="3559687" cy="2310889"/>
          </a:xfrm>
          <a:prstGeom prst="rect">
            <a:avLst/>
          </a:prstGeom>
          <a:ln>
            <a:noFill/>
          </a:ln>
        </p:spPr>
        <p:txBody>
          <a:bodyPr wrap="square">
            <a:spAutoFit/>
          </a:bodyPr>
          <a:lstStyle/>
          <a:p>
            <a:r>
              <a:rPr kumimoji="1" lang="ja-JP" altLang="en-US" sz="1000" b="1" dirty="0">
                <a:latin typeface="Meiryo UI" panose="020B0604030504040204" pitchFamily="50" charset="-128"/>
                <a:ea typeface="Meiryo UI" panose="020B0604030504040204" pitchFamily="50" charset="-128"/>
              </a:rPr>
              <a:t>●主な施策等</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大阪産（もん）スタートアカデミー運営</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☆施設園芸データ駆動型スマート農業推進対策事業</a:t>
            </a: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0" name="正方形/長方形 189">
            <a:extLst>
              <a:ext uri="{FF2B5EF4-FFF2-40B4-BE49-F238E27FC236}">
                <a16:creationId xmlns:a16="http://schemas.microsoft.com/office/drawing/2014/main" id="{9A43B394-B848-4B12-AEDB-2C2E5AAD522A}"/>
              </a:ext>
            </a:extLst>
          </p:cNvPr>
          <p:cNvSpPr/>
          <p:nvPr/>
        </p:nvSpPr>
        <p:spPr>
          <a:xfrm>
            <a:off x="4904268" y="8905693"/>
            <a:ext cx="7616780" cy="592470"/>
          </a:xfrm>
          <a:prstGeom prst="rect">
            <a:avLst/>
          </a:prstGeom>
        </p:spPr>
        <p:txBody>
          <a:bodyPr wrap="square">
            <a:spAutoFit/>
          </a:bodyPr>
          <a:lstStyle/>
          <a:p>
            <a:pPr defTabSz="914400">
              <a:lnSpc>
                <a:spcPts val="1300"/>
              </a:lnSpc>
              <a:defRPr/>
            </a:pPr>
            <a:r>
              <a:rPr kumimoji="1" lang="ja-JP" altLang="en-US" sz="1000" dirty="0">
                <a:latin typeface="Meiryo UI" panose="020B0604030504040204" pitchFamily="50" charset="-128"/>
                <a:ea typeface="Meiryo UI" panose="020B0604030504040204" pitchFamily="50" charset="-128"/>
              </a:rPr>
              <a:t>〇農業者や農業団体、関係機関に加え、府民や企業など幅広い主体がそれぞれの役割を果たしつつ、協働で取り組みます。</a:t>
            </a:r>
            <a:endParaRPr kumimoji="1" lang="en-US" altLang="ja-JP" sz="1000" dirty="0">
              <a:latin typeface="Meiryo UI" panose="020B0604030504040204" pitchFamily="50" charset="-128"/>
              <a:ea typeface="Meiryo UI" panose="020B0604030504040204" pitchFamily="50" charset="-128"/>
            </a:endParaRPr>
          </a:p>
          <a:p>
            <a:pPr defTabSz="914400">
              <a:lnSpc>
                <a:spcPts val="1300"/>
              </a:lnSpc>
              <a:defRPr/>
            </a:pPr>
            <a:r>
              <a:rPr kumimoji="1" lang="ja-JP" altLang="en-US" sz="1000" dirty="0">
                <a:latin typeface="Meiryo UI" panose="020B0604030504040204" pitchFamily="50" charset="-128"/>
                <a:ea typeface="Meiryo UI" panose="020B0604030504040204" pitchFamily="50" charset="-128"/>
              </a:rPr>
              <a:t>〇大阪の強みである企業や大学・研究機関の集積を生かして積極的に交流し、知見を取り込み、柔軟に施策の見直しを実施します。</a:t>
            </a:r>
          </a:p>
          <a:p>
            <a:pPr defTabSz="914400">
              <a:lnSpc>
                <a:spcPts val="1300"/>
              </a:lnSpc>
              <a:defRPr/>
            </a:pPr>
            <a:r>
              <a:rPr kumimoji="1" lang="ja-JP" altLang="en-US" sz="1000" dirty="0">
                <a:latin typeface="Meiryo UI" panose="020B0604030504040204" pitchFamily="50" charset="-128"/>
                <a:ea typeface="Meiryo UI" panose="020B0604030504040204" pitchFamily="50" charset="-128"/>
              </a:rPr>
              <a:t>〇各施策・事業についてはその取り組み状況を個別に把握し、毎年度</a:t>
            </a:r>
            <a:r>
              <a:rPr kumimoji="1" lang="en-US" altLang="ja-JP" sz="1000" dirty="0">
                <a:latin typeface="Meiryo UI" panose="020B0604030504040204" pitchFamily="50" charset="-128"/>
                <a:ea typeface="Meiryo UI" panose="020B0604030504040204" pitchFamily="50" charset="-128"/>
              </a:rPr>
              <a:t>PDCA</a:t>
            </a:r>
            <a:r>
              <a:rPr kumimoji="1" lang="ja-JP" altLang="en-US" sz="1000" dirty="0">
                <a:latin typeface="Meiryo UI" panose="020B0604030504040204" pitchFamily="50" charset="-128"/>
                <a:ea typeface="Meiryo UI" panose="020B0604030504040204" pitchFamily="50" charset="-128"/>
              </a:rPr>
              <a:t>サイクルによって進行管理を行います。</a:t>
            </a:r>
          </a:p>
        </p:txBody>
      </p:sp>
      <p:sp>
        <p:nvSpPr>
          <p:cNvPr id="95" name="正方形/長方形 94">
            <a:extLst>
              <a:ext uri="{FF2B5EF4-FFF2-40B4-BE49-F238E27FC236}">
                <a16:creationId xmlns:a16="http://schemas.microsoft.com/office/drawing/2014/main" id="{9A43B394-B848-4B12-AEDB-2C2E5AAD522A}"/>
              </a:ext>
            </a:extLst>
          </p:cNvPr>
          <p:cNvSpPr/>
          <p:nvPr/>
        </p:nvSpPr>
        <p:spPr>
          <a:xfrm>
            <a:off x="9057206" y="6897612"/>
            <a:ext cx="3661016" cy="1477328"/>
          </a:xfrm>
          <a:prstGeom prst="rect">
            <a:avLst/>
          </a:prstGeom>
          <a:ln>
            <a:noFill/>
          </a:ln>
        </p:spPr>
        <p:txBody>
          <a:bodyPr wrap="square">
            <a:spAutoFit/>
          </a:bodyPr>
          <a:lstStyle/>
          <a:p>
            <a:r>
              <a:rPr kumimoji="1" lang="ja-JP" altLang="en-US" sz="1000" b="1" dirty="0">
                <a:latin typeface="Meiryo UI" panose="020B0604030504040204" pitchFamily="50" charset="-128"/>
                <a:ea typeface="Meiryo UI" panose="020B0604030504040204" pitchFamily="50" charset="-128"/>
              </a:rPr>
              <a:t>●主な施策</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☆ハートフルアグリ</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400" dirty="0">
              <a:latin typeface="Meiryo UI" panose="020B0604030504040204" pitchFamily="50" charset="-128"/>
              <a:ea typeface="Meiryo UI" panose="020B0604030504040204" pitchFamily="50" charset="-128"/>
            </a:endParaRPr>
          </a:p>
        </p:txBody>
      </p:sp>
      <p:sp>
        <p:nvSpPr>
          <p:cNvPr id="96" name="正方形/長方形 95">
            <a:extLst>
              <a:ext uri="{FF2B5EF4-FFF2-40B4-BE49-F238E27FC236}">
                <a16:creationId xmlns:a16="http://schemas.microsoft.com/office/drawing/2014/main" id="{9A43B394-B848-4B12-AEDB-2C2E5AAD522A}"/>
              </a:ext>
            </a:extLst>
          </p:cNvPr>
          <p:cNvSpPr/>
          <p:nvPr/>
        </p:nvSpPr>
        <p:spPr>
          <a:xfrm>
            <a:off x="8817548" y="4312838"/>
            <a:ext cx="3831570" cy="1631216"/>
          </a:xfrm>
          <a:prstGeom prst="rect">
            <a:avLst/>
          </a:prstGeom>
          <a:ln>
            <a:noFill/>
          </a:ln>
        </p:spPr>
        <p:txBody>
          <a:bodyPr wrap="square">
            <a:spAutoFit/>
          </a:bodyPr>
          <a:lstStyle/>
          <a:p>
            <a:r>
              <a:rPr kumimoji="1" lang="ja-JP" altLang="en-US" sz="1000" b="1" dirty="0">
                <a:latin typeface="Meiryo UI" panose="020B0604030504040204" pitchFamily="50" charset="-128"/>
                <a:ea typeface="Meiryo UI" panose="020B0604030504040204" pitchFamily="50" charset="-128"/>
              </a:rPr>
              <a:t>●主な施策</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☆大阪農産物魅力向上・価値創造事業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solidFill>
                <a:prstClr val="black"/>
              </a:solidFill>
              <a:latin typeface="Meiryo UI" panose="020B0604030504040204" pitchFamily="50" charset="-128"/>
              <a:ea typeface="Meiryo UI" panose="020B0604030504040204" pitchFamily="50" charset="-128"/>
            </a:endParaRPr>
          </a:p>
          <a:p>
            <a:endParaRPr kumimoji="1" lang="en-US" altLang="ja-JP" sz="1000" dirty="0">
              <a:solidFill>
                <a:prstClr val="black"/>
              </a:solidFill>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Osaka A</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Green Action </a:t>
            </a:r>
          </a:p>
        </p:txBody>
      </p:sp>
      <p:sp>
        <p:nvSpPr>
          <p:cNvPr id="155" name="正方形/長方形 154">
            <a:extLst>
              <a:ext uri="{FF2B5EF4-FFF2-40B4-BE49-F238E27FC236}">
                <a16:creationId xmlns:a16="http://schemas.microsoft.com/office/drawing/2014/main" id="{DF6BF1BE-B4F5-4E30-B392-43950B79FC45}"/>
              </a:ext>
            </a:extLst>
          </p:cNvPr>
          <p:cNvSpPr/>
          <p:nvPr/>
        </p:nvSpPr>
        <p:spPr>
          <a:xfrm>
            <a:off x="10264339" y="1885646"/>
            <a:ext cx="2146426" cy="548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800" b="1" dirty="0">
                <a:solidFill>
                  <a:schemeClr val="tx1"/>
                </a:solidFill>
              </a:rPr>
              <a:t>・大阪の戦略品目を中心とした新規就農研修の開催</a:t>
            </a:r>
            <a:endParaRPr kumimoji="1" lang="en-US" altLang="ja-JP" sz="800" b="1" dirty="0">
              <a:solidFill>
                <a:schemeClr val="tx1"/>
              </a:solidFill>
            </a:endParaRPr>
          </a:p>
          <a:p>
            <a:pPr>
              <a:lnSpc>
                <a:spcPct val="150000"/>
              </a:lnSpc>
            </a:pPr>
            <a:r>
              <a:rPr kumimoji="1" lang="ja-JP" altLang="en-US" sz="800" b="1" dirty="0">
                <a:solidFill>
                  <a:schemeClr val="tx1"/>
                </a:solidFill>
              </a:rPr>
              <a:t>・</a:t>
            </a:r>
            <a:r>
              <a:rPr kumimoji="1" lang="en-US" altLang="ja-JP" sz="800" b="1" dirty="0">
                <a:solidFill>
                  <a:schemeClr val="tx1"/>
                </a:solidFill>
              </a:rPr>
              <a:t>R5</a:t>
            </a:r>
            <a:r>
              <a:rPr kumimoji="1" lang="ja-JP" altLang="en-US" sz="800" b="1" dirty="0">
                <a:solidFill>
                  <a:schemeClr val="tx1"/>
                </a:solidFill>
              </a:rPr>
              <a:t>よりコース増設（有機農産物コース）</a:t>
            </a:r>
            <a:endParaRPr kumimoji="1" lang="en-US" altLang="ja-JP" sz="800" b="1" dirty="0">
              <a:solidFill>
                <a:schemeClr val="tx1"/>
              </a:solidFill>
            </a:endParaRPr>
          </a:p>
        </p:txBody>
      </p:sp>
      <p:sp>
        <p:nvSpPr>
          <p:cNvPr id="157" name="正方形/長方形 156">
            <a:extLst>
              <a:ext uri="{FF2B5EF4-FFF2-40B4-BE49-F238E27FC236}">
                <a16:creationId xmlns:a16="http://schemas.microsoft.com/office/drawing/2014/main" id="{DF6BF1BE-B4F5-4E30-B392-43950B79FC45}"/>
              </a:ext>
            </a:extLst>
          </p:cNvPr>
          <p:cNvSpPr/>
          <p:nvPr/>
        </p:nvSpPr>
        <p:spPr>
          <a:xfrm>
            <a:off x="10207999" y="4984640"/>
            <a:ext cx="1915528" cy="529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b="1" dirty="0">
                <a:solidFill>
                  <a:schemeClr val="tx1"/>
                </a:solidFill>
              </a:rPr>
              <a:t>・高付加価値農産物の栽培実証・普及</a:t>
            </a:r>
            <a:endParaRPr kumimoji="1" lang="en-US" altLang="ja-JP" sz="800" b="1" dirty="0">
              <a:solidFill>
                <a:schemeClr val="tx1"/>
              </a:solidFill>
            </a:endParaRPr>
          </a:p>
          <a:p>
            <a:endParaRPr kumimoji="1" lang="en-US" altLang="ja-JP" sz="800" b="1" dirty="0">
              <a:solidFill>
                <a:schemeClr val="tx1"/>
              </a:solidFill>
            </a:endParaRPr>
          </a:p>
          <a:p>
            <a:r>
              <a:rPr kumimoji="1" lang="ja-JP" altLang="en-US" sz="800" b="1" dirty="0">
                <a:solidFill>
                  <a:schemeClr val="tx1"/>
                </a:solidFill>
              </a:rPr>
              <a:t>・高付加価値農産物の利用形態の検討</a:t>
            </a:r>
            <a:endParaRPr kumimoji="1" lang="en-US" altLang="ja-JP" sz="800" b="1" dirty="0">
              <a:solidFill>
                <a:schemeClr val="tx1"/>
              </a:solidFill>
            </a:endParaRPr>
          </a:p>
        </p:txBody>
      </p:sp>
      <p:pic>
        <p:nvPicPr>
          <p:cNvPr id="11" name="図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307897" y="4903510"/>
            <a:ext cx="887874" cy="665906"/>
          </a:xfrm>
          <a:prstGeom prst="rect">
            <a:avLst/>
          </a:prstGeom>
          <a:ln>
            <a:noFill/>
          </a:ln>
        </p:spPr>
      </p:pic>
      <p:pic>
        <p:nvPicPr>
          <p:cNvPr id="304" name="図 8"/>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71055" y="1755203"/>
            <a:ext cx="432585" cy="35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3" name="正方形/長方形 272"/>
          <p:cNvSpPr/>
          <p:nvPr/>
        </p:nvSpPr>
        <p:spPr>
          <a:xfrm>
            <a:off x="8354931" y="2077168"/>
            <a:ext cx="4272412" cy="913070"/>
          </a:xfrm>
          <a:prstGeom prst="rect">
            <a:avLst/>
          </a:prstGeom>
        </p:spPr>
        <p:txBody>
          <a:bodyPr wrap="square">
            <a:spAutoFit/>
          </a:bodyPr>
          <a:lstStyle/>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75" name="図 67"/>
          <p:cNvPicPr>
            <a:picLocks noChangeAspect="1"/>
          </p:cNvPicPr>
          <p:nvPr/>
        </p:nvPicPr>
        <p:blipFill rotWithShape="1">
          <a:blip r:embed="rId4" cstate="hqprint">
            <a:extLst>
              <a:ext uri="{28A0092B-C50C-407E-A947-70E740481C1C}">
                <a14:useLocalDpi xmlns:a14="http://schemas.microsoft.com/office/drawing/2010/main" val="0"/>
              </a:ext>
            </a:extLst>
          </a:blip>
          <a:srcRect t="-1" b="5223"/>
          <a:stretch/>
        </p:blipFill>
        <p:spPr bwMode="auto">
          <a:xfrm>
            <a:off x="8893873" y="2912478"/>
            <a:ext cx="919517" cy="57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7" name="正方形/長方形 276">
            <a:extLst>
              <a:ext uri="{FF2B5EF4-FFF2-40B4-BE49-F238E27FC236}">
                <a16:creationId xmlns:a16="http://schemas.microsoft.com/office/drawing/2014/main" id="{DF6BF1BE-B4F5-4E30-B392-43950B79FC45}"/>
              </a:ext>
            </a:extLst>
          </p:cNvPr>
          <p:cNvSpPr/>
          <p:nvPr/>
        </p:nvSpPr>
        <p:spPr>
          <a:xfrm>
            <a:off x="9813390" y="3077959"/>
            <a:ext cx="2835726" cy="302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kumimoji="1" lang="ja-JP" altLang="en-US" sz="800" b="1" dirty="0">
                <a:solidFill>
                  <a:schemeClr val="tx1"/>
                </a:solidFill>
              </a:rPr>
              <a:t>・各産地における最適な栽培環境を標準化</a:t>
            </a:r>
            <a:endParaRPr kumimoji="1" lang="en-US" altLang="ja-JP" sz="800" b="1" dirty="0">
              <a:solidFill>
                <a:schemeClr val="tx1"/>
              </a:solidFill>
            </a:endParaRPr>
          </a:p>
          <a:p>
            <a:pPr>
              <a:lnSpc>
                <a:spcPts val="1200"/>
              </a:lnSpc>
            </a:pPr>
            <a:r>
              <a:rPr kumimoji="1" lang="ja-JP" altLang="en-US" sz="800" b="1" dirty="0">
                <a:solidFill>
                  <a:schemeClr val="tx1"/>
                </a:solidFill>
              </a:rPr>
              <a:t>　（モデル作成）</a:t>
            </a:r>
            <a:endParaRPr kumimoji="1" lang="en-US" altLang="ja-JP" sz="800" b="1" dirty="0">
              <a:solidFill>
                <a:schemeClr val="tx1"/>
              </a:solidFill>
            </a:endParaRPr>
          </a:p>
          <a:p>
            <a:pPr>
              <a:lnSpc>
                <a:spcPts val="1200"/>
              </a:lnSpc>
            </a:pPr>
            <a:r>
              <a:rPr kumimoji="1" lang="ja-JP" altLang="en-US" sz="800" b="1" dirty="0">
                <a:solidFill>
                  <a:schemeClr val="tx1"/>
                </a:solidFill>
              </a:rPr>
              <a:t>・各栽培施設のデータを統合・分析するシステムの導入</a:t>
            </a:r>
            <a:endParaRPr kumimoji="1" lang="en-US" altLang="ja-JP" sz="800" b="1" dirty="0">
              <a:solidFill>
                <a:schemeClr val="tx1"/>
              </a:solidFill>
            </a:endParaRPr>
          </a:p>
        </p:txBody>
      </p:sp>
      <p:sp>
        <p:nvSpPr>
          <p:cNvPr id="100" name="正方形/長方形 99"/>
          <p:cNvSpPr/>
          <p:nvPr/>
        </p:nvSpPr>
        <p:spPr>
          <a:xfrm>
            <a:off x="10299979" y="7555220"/>
            <a:ext cx="2297554" cy="830997"/>
          </a:xfrm>
          <a:prstGeom prst="rect">
            <a:avLst/>
          </a:prstGeom>
        </p:spPr>
        <p:txBody>
          <a:bodyPr wrap="square">
            <a:spAutoFit/>
          </a:bodyPr>
          <a:lstStyle/>
          <a:p>
            <a:pPr marL="85725" indent="-85725" defTabSz="914400" fontAlgn="base">
              <a:lnSpc>
                <a:spcPct val="150000"/>
              </a:lnSpc>
              <a:spcBef>
                <a:spcPct val="0"/>
              </a:spcBef>
              <a:spcAft>
                <a:spcPct val="0"/>
              </a:spcAft>
              <a:buFont typeface="Arial" panose="020B0604020202020204" pitchFamily="34" charset="0"/>
              <a:buChar char="•"/>
              <a:defRPr/>
            </a:pPr>
            <a:r>
              <a:rPr kumimoji="1" lang="ja-JP" altLang="en-US" sz="800" b="1" dirty="0">
                <a:latin typeface="+mn-ea"/>
              </a:rPr>
              <a:t>府内の企業や事業者を対象としたハートフルネットワークを設立し、取組拡大の支援</a:t>
            </a:r>
            <a:endParaRPr kumimoji="1" lang="en-US" altLang="ja-JP" sz="800" b="1" dirty="0">
              <a:latin typeface="+mn-ea"/>
            </a:endParaRPr>
          </a:p>
          <a:p>
            <a:pPr marL="85725" indent="-85725" defTabSz="914400" fontAlgn="base">
              <a:lnSpc>
                <a:spcPct val="150000"/>
              </a:lnSpc>
              <a:spcBef>
                <a:spcPct val="0"/>
              </a:spcBef>
              <a:spcAft>
                <a:spcPct val="0"/>
              </a:spcAft>
              <a:buFont typeface="Arial" panose="020B0604020202020204" pitchFamily="34" charset="0"/>
              <a:buChar char="•"/>
              <a:defRPr/>
            </a:pPr>
            <a:endParaRPr kumimoji="1" lang="en-US" altLang="ja-JP" sz="800" b="1" dirty="0">
              <a:latin typeface="+mn-ea"/>
            </a:endParaRPr>
          </a:p>
          <a:p>
            <a:pPr marL="85725" indent="-85725" defTabSz="914400" fontAlgn="base">
              <a:lnSpc>
                <a:spcPct val="150000"/>
              </a:lnSpc>
              <a:spcBef>
                <a:spcPct val="0"/>
              </a:spcBef>
              <a:spcAft>
                <a:spcPct val="0"/>
              </a:spcAft>
              <a:buFont typeface="Arial" panose="020B0604020202020204" pitchFamily="34" charset="0"/>
              <a:buChar char="•"/>
              <a:defRPr/>
            </a:pPr>
            <a:r>
              <a:rPr kumimoji="1" lang="ja-JP" altLang="en-US" sz="800" b="1" dirty="0">
                <a:latin typeface="+mn-ea"/>
              </a:rPr>
              <a:t>企業参入・定着アドバイザーの設置</a:t>
            </a:r>
            <a:endParaRPr kumimoji="1" lang="en-US" altLang="ja-JP" sz="800" b="1" dirty="0">
              <a:latin typeface="+mn-ea"/>
            </a:endParaRPr>
          </a:p>
        </p:txBody>
      </p:sp>
      <p:sp>
        <p:nvSpPr>
          <p:cNvPr id="112" name="角丸四角形 111"/>
          <p:cNvSpPr/>
          <p:nvPr/>
        </p:nvSpPr>
        <p:spPr>
          <a:xfrm>
            <a:off x="11767504" y="894094"/>
            <a:ext cx="780841" cy="272415"/>
          </a:xfrm>
          <a:prstGeom prst="roundRect">
            <a:avLst/>
          </a:prstGeom>
          <a:solidFill>
            <a:srgbClr val="BDD7EE"/>
          </a:solidFill>
        </p:spPr>
        <p:txBody>
          <a:bodyPr wrap="square">
            <a:spAutoFit/>
          </a:body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しごと</a:t>
            </a:r>
          </a:p>
        </p:txBody>
      </p:sp>
      <p:sp>
        <p:nvSpPr>
          <p:cNvPr id="113" name="角丸四角形 112"/>
          <p:cNvSpPr/>
          <p:nvPr/>
        </p:nvSpPr>
        <p:spPr>
          <a:xfrm>
            <a:off x="11779018" y="3970060"/>
            <a:ext cx="757815" cy="272415"/>
          </a:xfrm>
          <a:prstGeom prst="roundRect">
            <a:avLst/>
          </a:prstGeom>
          <a:solidFill>
            <a:srgbClr val="92D050"/>
          </a:solidFill>
        </p:spPr>
        <p:txBody>
          <a:bodyPr wrap="square">
            <a:spAutoFit/>
          </a:body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くらし</a:t>
            </a:r>
          </a:p>
        </p:txBody>
      </p:sp>
      <p:sp>
        <p:nvSpPr>
          <p:cNvPr id="114" name="角丸四角形 113"/>
          <p:cNvSpPr/>
          <p:nvPr/>
        </p:nvSpPr>
        <p:spPr>
          <a:xfrm>
            <a:off x="11779018" y="6479878"/>
            <a:ext cx="758317" cy="272415"/>
          </a:xfrm>
          <a:prstGeom prst="roundRect">
            <a:avLst/>
          </a:prstGeom>
          <a:solidFill>
            <a:srgbClr val="FF99CC"/>
          </a:solidFill>
        </p:spPr>
        <p:txBody>
          <a:bodyPr wrap="square">
            <a:spAutoFit/>
          </a:body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地域</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テキスト ボックス 117"/>
          <p:cNvSpPr txBox="1"/>
          <p:nvPr/>
        </p:nvSpPr>
        <p:spPr>
          <a:xfrm>
            <a:off x="4963935" y="1093948"/>
            <a:ext cx="3445250" cy="411257"/>
          </a:xfrm>
          <a:prstGeom prst="rect">
            <a:avLst/>
          </a:prstGeom>
          <a:noFill/>
          <a:ln>
            <a:solidFill>
              <a:schemeClr val="accent6">
                <a:lumMod val="50000"/>
              </a:schemeClr>
            </a:solidFill>
          </a:ln>
        </p:spPr>
        <p:txBody>
          <a:bodyPr wrap="square" lIns="36000" tIns="36000" rIns="36000" bIns="36000" rtlCol="0">
            <a:spAutoFit/>
          </a:bodyPr>
          <a:lstStyle/>
          <a:p>
            <a:r>
              <a:rPr kumimoji="1" lang="ja-JP" altLang="en-US" sz="1100" dirty="0"/>
              <a:t>＜</a:t>
            </a:r>
            <a:r>
              <a:rPr kumimoji="1" lang="en-US" altLang="ja-JP" sz="1100" dirty="0"/>
              <a:t>5</a:t>
            </a:r>
            <a:r>
              <a:rPr kumimoji="1" lang="ja-JP" altLang="en-US" sz="1100" dirty="0"/>
              <a:t>年後目標＞</a:t>
            </a:r>
            <a:endParaRPr kumimoji="1" lang="en-US" altLang="ja-JP" sz="1100" dirty="0"/>
          </a:p>
          <a:p>
            <a:r>
              <a:rPr kumimoji="1" lang="ja-JP" altLang="en-US" sz="1100" dirty="0"/>
              <a:t>　農業産出額の増加 </a:t>
            </a:r>
            <a:r>
              <a:rPr kumimoji="1" lang="en-US" altLang="ja-JP" sz="800" dirty="0"/>
              <a:t>(</a:t>
            </a:r>
            <a:r>
              <a:rPr kumimoji="1" lang="ja-JP" altLang="en-US" sz="800" dirty="0"/>
              <a:t>米・畜産除く</a:t>
            </a:r>
            <a:r>
              <a:rPr kumimoji="1" lang="en-US" altLang="ja-JP" sz="800" dirty="0"/>
              <a:t>)</a:t>
            </a:r>
            <a:r>
              <a:rPr kumimoji="1" lang="ja-JP" altLang="en-US" sz="1100" dirty="0"/>
              <a:t>　</a:t>
            </a:r>
            <a:r>
              <a:rPr kumimoji="1" lang="en-US" altLang="ja-JP" sz="1100" dirty="0"/>
              <a:t>227</a:t>
            </a:r>
            <a:r>
              <a:rPr kumimoji="1" lang="ja-JP" altLang="en-US" sz="1100" dirty="0"/>
              <a:t>億円➡ </a:t>
            </a:r>
            <a:r>
              <a:rPr kumimoji="1" lang="en-US" altLang="ja-JP" sz="1100" dirty="0"/>
              <a:t>250</a:t>
            </a:r>
            <a:r>
              <a:rPr kumimoji="1" lang="ja-JP" altLang="en-US" sz="1100" dirty="0"/>
              <a:t>億円</a:t>
            </a:r>
          </a:p>
        </p:txBody>
      </p:sp>
      <p:sp>
        <p:nvSpPr>
          <p:cNvPr id="119" name="テキスト ボックス 118"/>
          <p:cNvSpPr txBox="1"/>
          <p:nvPr/>
        </p:nvSpPr>
        <p:spPr>
          <a:xfrm>
            <a:off x="4968772" y="4158099"/>
            <a:ext cx="3907046" cy="430887"/>
          </a:xfrm>
          <a:prstGeom prst="rect">
            <a:avLst/>
          </a:prstGeom>
          <a:noFill/>
          <a:ln>
            <a:solidFill>
              <a:schemeClr val="accent6">
                <a:lumMod val="50000"/>
              </a:schemeClr>
            </a:solidFill>
          </a:ln>
        </p:spPr>
        <p:txBody>
          <a:bodyPr wrap="square" rtlCol="0">
            <a:spAutoFit/>
          </a:bodyPr>
          <a:lstStyle/>
          <a:p>
            <a:r>
              <a:rPr kumimoji="1" lang="ja-JP" altLang="en-US" sz="1100" dirty="0"/>
              <a:t>＜</a:t>
            </a:r>
            <a:r>
              <a:rPr kumimoji="1" lang="en-US" altLang="ja-JP" sz="1100" dirty="0"/>
              <a:t>5</a:t>
            </a:r>
            <a:r>
              <a:rPr kumimoji="1" lang="ja-JP" altLang="en-US" sz="1100" dirty="0"/>
              <a:t>年後目標＞</a:t>
            </a:r>
            <a:endParaRPr kumimoji="1" lang="en-US" altLang="ja-JP" sz="1100" dirty="0"/>
          </a:p>
          <a:p>
            <a:r>
              <a:rPr kumimoji="1" lang="ja-JP" altLang="en-US" sz="1100" dirty="0"/>
              <a:t>　大阪産</a:t>
            </a:r>
            <a:r>
              <a:rPr kumimoji="1" lang="en-US" altLang="ja-JP" sz="1100" dirty="0"/>
              <a:t>(</a:t>
            </a:r>
            <a:r>
              <a:rPr kumimoji="1" lang="ja-JP" altLang="en-US" sz="1100" dirty="0"/>
              <a:t>もん</a:t>
            </a:r>
            <a:r>
              <a:rPr kumimoji="1" lang="en-US" altLang="ja-JP" sz="1100" dirty="0"/>
              <a:t>)</a:t>
            </a:r>
            <a:r>
              <a:rPr kumimoji="1" lang="ja-JP" altLang="en-US" sz="1100" dirty="0"/>
              <a:t>を日常的に購入している人の割合　５割以上</a:t>
            </a:r>
            <a:r>
              <a:rPr kumimoji="1" lang="ja-JP" altLang="en-US" sz="800" dirty="0"/>
              <a:t>　</a:t>
            </a:r>
          </a:p>
        </p:txBody>
      </p:sp>
      <p:sp>
        <p:nvSpPr>
          <p:cNvPr id="120" name="テキスト ボックス 119"/>
          <p:cNvSpPr txBox="1"/>
          <p:nvPr/>
        </p:nvSpPr>
        <p:spPr>
          <a:xfrm>
            <a:off x="4963524" y="6688793"/>
            <a:ext cx="3541220" cy="430887"/>
          </a:xfrm>
          <a:prstGeom prst="rect">
            <a:avLst/>
          </a:prstGeom>
          <a:noFill/>
          <a:ln>
            <a:solidFill>
              <a:schemeClr val="accent6">
                <a:lumMod val="50000"/>
              </a:schemeClr>
            </a:solidFill>
          </a:ln>
        </p:spPr>
        <p:txBody>
          <a:bodyPr wrap="square" rtlCol="0">
            <a:spAutoFit/>
          </a:bodyPr>
          <a:lstStyle/>
          <a:p>
            <a:r>
              <a:rPr kumimoji="1" lang="ja-JP" altLang="en-US" sz="1100" dirty="0"/>
              <a:t>＜</a:t>
            </a:r>
            <a:r>
              <a:rPr kumimoji="1" lang="en-US" altLang="ja-JP" sz="1100" dirty="0"/>
              <a:t>5</a:t>
            </a:r>
            <a:r>
              <a:rPr kumimoji="1" lang="ja-JP" altLang="en-US" sz="1100" dirty="0"/>
              <a:t>年後目標＞</a:t>
            </a:r>
            <a:endParaRPr kumimoji="1" lang="en-US" altLang="ja-JP" sz="1100" dirty="0"/>
          </a:p>
          <a:p>
            <a:r>
              <a:rPr kumimoji="1" lang="ja-JP" altLang="en-US" sz="1100" dirty="0"/>
              <a:t>　農に関わる人の数　１００万人以上</a:t>
            </a:r>
          </a:p>
        </p:txBody>
      </p:sp>
      <p:sp>
        <p:nvSpPr>
          <p:cNvPr id="121" name="正方形/長方形 120"/>
          <p:cNvSpPr/>
          <p:nvPr/>
        </p:nvSpPr>
        <p:spPr>
          <a:xfrm>
            <a:off x="4730420" y="1482327"/>
            <a:ext cx="4042769" cy="2402384"/>
          </a:xfrm>
          <a:prstGeom prst="rect">
            <a:avLst/>
          </a:prstGeom>
        </p:spPr>
        <p:txBody>
          <a:bodyPr wrap="square" tIns="36000">
            <a:spAutoFit/>
          </a:bodyPr>
          <a:lstStyle/>
          <a:p>
            <a:pPr>
              <a:lnSpc>
                <a:spcPct val="1500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意欲の高い農業者の経営改善支援</a:t>
            </a:r>
            <a:endParaRPr kumimoji="1" lang="en-US" altLang="ja-JP" sz="1050" b="1" dirty="0">
              <a:latin typeface="Meiryo UI" panose="020B0604030504040204" pitchFamily="50" charset="-128"/>
              <a:ea typeface="Meiryo UI" panose="020B0604030504040204" pitchFamily="50" charset="-128"/>
            </a:endParaRPr>
          </a:p>
          <a:p>
            <a:pPr lvl="0"/>
            <a:r>
              <a:rPr kumimoji="1" lang="ja-JP" altLang="en-US" sz="10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・経営拡大意向を有する農業者等への集中的な支援</a:t>
            </a:r>
            <a:endParaRPr kumimoji="1" lang="en-US" altLang="ja-JP" sz="900"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(2)</a:t>
            </a:r>
            <a:r>
              <a:rPr kumimoji="1" lang="ja-JP" altLang="en-US" sz="1050" b="1" dirty="0">
                <a:latin typeface="Meiryo UI" panose="020B0604030504040204" pitchFamily="50" charset="-128"/>
                <a:ea typeface="Meiryo UI" panose="020B0604030504040204" pitchFamily="50" charset="-128"/>
              </a:rPr>
              <a:t>新規就農者・企業の確保育成</a:t>
            </a:r>
            <a:endParaRPr kumimoji="1" lang="en-US" altLang="ja-JP" sz="1050" b="1" dirty="0">
              <a:latin typeface="Meiryo UI" panose="020B0604030504040204" pitchFamily="50" charset="-128"/>
              <a:ea typeface="Meiryo UI" panose="020B0604030504040204" pitchFamily="50" charset="-128"/>
            </a:endParaRPr>
          </a:p>
          <a:p>
            <a:pPr lvl="0"/>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　</a:t>
            </a:r>
            <a:r>
              <a:rPr kumimoji="1" lang="ja-JP" altLang="en-US" sz="900" u="sng" dirty="0">
                <a:solidFill>
                  <a:prstClr val="black"/>
                </a:solidFill>
                <a:latin typeface="Meiryo UI" panose="020B0604030504040204" pitchFamily="50" charset="-128"/>
                <a:ea typeface="Meiryo UI" panose="020B0604030504040204" pitchFamily="50" charset="-128"/>
              </a:rPr>
              <a:t>・地域密着型の新規就農者確保対策や高収益を目指す企業の参入促進</a:t>
            </a:r>
          </a:p>
          <a:p>
            <a:r>
              <a:rPr kumimoji="1" lang="ja-JP" altLang="en-US" sz="10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・農業関連ビジネスのスタートアップ支援（食品産業等）</a:t>
            </a:r>
            <a:endParaRPr kumimoji="1" lang="en-US" altLang="ja-JP" sz="900"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(3)</a:t>
            </a:r>
            <a:r>
              <a:rPr kumimoji="1" lang="ja-JP" altLang="en-US" sz="1050" b="1" dirty="0">
                <a:latin typeface="Meiryo UI" panose="020B0604030504040204" pitchFamily="50" charset="-128"/>
                <a:ea typeface="Meiryo UI" panose="020B0604030504040204" pitchFamily="50" charset="-128"/>
              </a:rPr>
              <a:t>マーケットインの発想による重点品目の生産振興</a:t>
            </a:r>
            <a:endParaRPr kumimoji="1" lang="en-US" altLang="ja-JP" sz="1050" b="1" dirty="0">
              <a:latin typeface="Meiryo UI" panose="020B0604030504040204" pitchFamily="50" charset="-128"/>
              <a:ea typeface="Meiryo UI" panose="020B0604030504040204" pitchFamily="50" charset="-128"/>
            </a:endParaRPr>
          </a:p>
          <a:p>
            <a:pPr lvl="0"/>
            <a:r>
              <a:rPr kumimoji="1" lang="ja-JP" altLang="en-US" sz="10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・生産技術と生産体制の強化による地域農業の活性化</a:t>
            </a: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・重点品目：いちご、えだまめ、ぶどう、なす、きくな</a:t>
            </a:r>
            <a:endParaRPr kumimoji="1" lang="en-US" altLang="ja-JP" sz="900"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(4)</a:t>
            </a:r>
            <a:r>
              <a:rPr kumimoji="1" lang="ja-JP" altLang="en-US" sz="1050" b="1" dirty="0">
                <a:latin typeface="Meiryo UI" panose="020B0604030504040204" pitchFamily="50" charset="-128"/>
                <a:ea typeface="Meiryo UI" panose="020B0604030504040204" pitchFamily="50" charset="-128"/>
              </a:rPr>
              <a:t>成長を支える生産基盤の整備　</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・農地の集積集約を進める基盤整備の推進</a:t>
            </a:r>
            <a:endParaRPr kumimoji="1" lang="en-US" altLang="ja-JP" sz="900" dirty="0">
              <a:latin typeface="Meiryo UI" panose="020B0604030504040204" pitchFamily="50" charset="-128"/>
              <a:ea typeface="Meiryo UI" panose="020B0604030504040204" pitchFamily="50" charset="-128"/>
            </a:endParaRPr>
          </a:p>
          <a:p>
            <a:pPr>
              <a:lnSpc>
                <a:spcPct val="1500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(5)</a:t>
            </a:r>
            <a:r>
              <a:rPr kumimoji="1" lang="ja-JP" altLang="en-US" sz="1050" b="1" dirty="0">
                <a:latin typeface="Meiryo UI" panose="020B0604030504040204" pitchFamily="50" charset="-128"/>
                <a:ea typeface="Meiryo UI" panose="020B0604030504040204" pitchFamily="50" charset="-128"/>
              </a:rPr>
              <a:t>成長と持続に資するスマート技術導入の推進</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・高品質化や省力化・労務管理等による収益性向上・経営拡大支援</a:t>
            </a:r>
            <a:endParaRPr kumimoji="1" lang="en-US" altLang="ja-JP" sz="900" u="sng" dirty="0">
              <a:latin typeface="Meiryo UI" panose="020B0604030504040204" pitchFamily="50" charset="-128"/>
              <a:ea typeface="Meiryo UI" panose="020B0604030504040204" pitchFamily="50" charset="-128"/>
            </a:endParaRPr>
          </a:p>
        </p:txBody>
      </p:sp>
      <p:sp>
        <p:nvSpPr>
          <p:cNvPr id="122" name="正方形/長方形 121"/>
          <p:cNvSpPr/>
          <p:nvPr/>
        </p:nvSpPr>
        <p:spPr>
          <a:xfrm>
            <a:off x="4929553" y="7150784"/>
            <a:ext cx="4837971" cy="1438855"/>
          </a:xfrm>
          <a:prstGeom prst="rect">
            <a:avLst/>
          </a:prstGeom>
        </p:spPr>
        <p:txBody>
          <a:bodyPr wrap="square">
            <a:spAutoFit/>
          </a:bodyPr>
          <a:lstStyle/>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農業・農空間と府民をつなぐ機能の充実</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・多様な担い手のマッチングや、府民が農空間づくりに気軽に参加できる機能の充実</a:t>
            </a: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(2)</a:t>
            </a:r>
            <a:r>
              <a:rPr kumimoji="1" lang="ja-JP" altLang="en-US" sz="1050" b="1" dirty="0">
                <a:latin typeface="Meiryo UI" panose="020B0604030504040204" pitchFamily="50" charset="-128"/>
                <a:ea typeface="Meiryo UI" panose="020B0604030504040204" pitchFamily="50" charset="-128"/>
              </a:rPr>
              <a:t>農を活かした地域づくりの推進</a:t>
            </a:r>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・地域の農空間を活用する将来像の検討と実現、きめ細やかな基盤整備</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(3)</a:t>
            </a:r>
            <a:r>
              <a:rPr kumimoji="1" lang="ja-JP" altLang="en-US" sz="1050" b="1" dirty="0">
                <a:latin typeface="Meiryo UI" panose="020B0604030504040204" pitchFamily="50" charset="-128"/>
                <a:ea typeface="Meiryo UI" panose="020B0604030504040204" pitchFamily="50" charset="-128"/>
              </a:rPr>
              <a:t>農を知り、農に参画する機会の充実</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・民間活力による農の体験機会の創出</a:t>
            </a:r>
            <a:endParaRPr kumimoji="1" lang="en-US" altLang="ja-JP" sz="90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・ハートフルアグリや副業、半農半</a:t>
            </a:r>
            <a:r>
              <a:rPr kumimoji="1" lang="en-US" altLang="ja-JP" sz="900" u="sng" dirty="0">
                <a:latin typeface="Meiryo UI" panose="020B0604030504040204" pitchFamily="50" charset="-128"/>
                <a:ea typeface="Meiryo UI" panose="020B0604030504040204" pitchFamily="50" charset="-128"/>
              </a:rPr>
              <a:t>X</a:t>
            </a:r>
            <a:r>
              <a:rPr kumimoji="1" lang="ja-JP" altLang="en-US" sz="900" u="sng" dirty="0">
                <a:latin typeface="Meiryo UI" panose="020B0604030504040204" pitchFamily="50" charset="-128"/>
                <a:ea typeface="Meiryo UI" panose="020B0604030504040204" pitchFamily="50" charset="-128"/>
              </a:rPr>
              <a:t>等を通じた農業参画の促進</a:t>
            </a:r>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p:txBody>
      </p:sp>
      <p:sp>
        <p:nvSpPr>
          <p:cNvPr id="123" name="正方形/長方形 122"/>
          <p:cNvSpPr/>
          <p:nvPr/>
        </p:nvSpPr>
        <p:spPr>
          <a:xfrm>
            <a:off x="4920575" y="4604589"/>
            <a:ext cx="4471075" cy="1772280"/>
          </a:xfrm>
          <a:prstGeom prst="rect">
            <a:avLst/>
          </a:prstGeom>
        </p:spPr>
        <p:txBody>
          <a:bodyPr wrap="square">
            <a:spAutoFit/>
          </a:bodyPr>
          <a:lstStyle/>
          <a:p>
            <a:pPr lvl="0">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大阪産</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もん</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購入拠点の充実</a:t>
            </a:r>
            <a:endParaRPr kumimoji="1" lang="en-US" altLang="ja-JP" sz="1050" b="1" dirty="0">
              <a:latin typeface="Meiryo UI" panose="020B0604030504040204" pitchFamily="50" charset="-128"/>
              <a:ea typeface="Meiryo UI" panose="020B0604030504040204" pitchFamily="50" charset="-128"/>
            </a:endParaRPr>
          </a:p>
          <a:p>
            <a:pPr lvl="0">
              <a:lnSpc>
                <a:spcPts val="15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・購入機会の飛躍的拡大（都心部でのインショップ、</a:t>
            </a:r>
            <a:r>
              <a:rPr kumimoji="1" lang="en-US" altLang="ja-JP" sz="900" dirty="0">
                <a:solidFill>
                  <a:prstClr val="black"/>
                </a:solidFill>
                <a:latin typeface="Meiryo UI" panose="020B0604030504040204" pitchFamily="50" charset="-128"/>
                <a:ea typeface="Meiryo UI" panose="020B0604030504040204" pitchFamily="50" charset="-128"/>
              </a:rPr>
              <a:t>EC</a:t>
            </a:r>
            <a:r>
              <a:rPr kumimoji="1" lang="ja-JP" altLang="en-US" sz="900" dirty="0">
                <a:solidFill>
                  <a:prstClr val="black"/>
                </a:solidFill>
                <a:latin typeface="Meiryo UI" panose="020B0604030504040204" pitchFamily="50" charset="-128"/>
                <a:ea typeface="Meiryo UI" panose="020B0604030504040204" pitchFamily="50" charset="-128"/>
              </a:rPr>
              <a:t>サイト等での販売拡大）</a:t>
            </a:r>
            <a:endParaRPr kumimoji="1" lang="en-US" altLang="ja-JP" sz="900" dirty="0">
              <a:solidFill>
                <a:prstClr val="black"/>
              </a:solidFill>
              <a:latin typeface="Meiryo UI" panose="020B0604030504040204" pitchFamily="50" charset="-128"/>
              <a:ea typeface="Meiryo UI" panose="020B0604030504040204" pitchFamily="50" charset="-128"/>
            </a:endParaRPr>
          </a:p>
          <a:p>
            <a:pPr lvl="0">
              <a:lnSpc>
                <a:spcPts val="15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・フードマイレージの削減につながる</a:t>
            </a:r>
            <a:r>
              <a:rPr kumimoji="1" lang="ja-JP" altLang="en-US" sz="900" dirty="0">
                <a:latin typeface="Meiryo UI" panose="020B0604030504040204" pitchFamily="50" charset="-128"/>
                <a:ea typeface="Meiryo UI" panose="020B0604030504040204" pitchFamily="50" charset="-128"/>
              </a:rPr>
              <a:t>効率的なサプライチェーンの構築</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(2)</a:t>
            </a:r>
            <a:r>
              <a:rPr kumimoji="1" lang="ja-JP" altLang="en-US" sz="1050" b="1" dirty="0">
                <a:latin typeface="Meiryo UI" panose="020B0604030504040204" pitchFamily="50" charset="-128"/>
                <a:ea typeface="Meiryo UI" panose="020B0604030504040204" pitchFamily="50" charset="-128"/>
              </a:rPr>
              <a:t>食と農の連携による大阪産</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もん</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の魅力向上</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・万博を見据えた食味や機能性（健康増進等）を高める技術の実証と生産拡大</a:t>
            </a:r>
            <a:endParaRPr kumimoji="1" lang="en-US" altLang="ja-JP" sz="900" u="sng"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・食農連携等による販売促進や６次産業化の推進</a:t>
            </a:r>
            <a:endParaRPr kumimoji="1" lang="en-US" altLang="ja-JP" sz="900" b="1" dirty="0">
              <a:latin typeface="Meiryo UI" panose="020B0604030504040204" pitchFamily="50" charset="-128"/>
              <a:ea typeface="Meiryo UI" panose="020B0604030504040204" pitchFamily="50" charset="-128"/>
            </a:endParaRP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(3)</a:t>
            </a:r>
            <a:r>
              <a:rPr kumimoji="1" lang="ja-JP" altLang="en-US" sz="1050" b="1" dirty="0">
                <a:latin typeface="Meiryo UI" panose="020B0604030504040204" pitchFamily="50" charset="-128"/>
                <a:ea typeface="Meiryo UI" panose="020B0604030504040204" pitchFamily="50" charset="-128"/>
              </a:rPr>
              <a:t>農分野での脱炭素社会への貢献</a:t>
            </a:r>
            <a:endParaRPr kumimoji="1" lang="en-US" altLang="ja-JP" sz="1050" b="1"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　　　 ・生産者の育成</a:t>
            </a:r>
            <a:r>
              <a:rPr kumimoji="1" lang="ja-JP" altLang="en-US" sz="900">
                <a:latin typeface="Meiryo UI" panose="020B0604030504040204" pitchFamily="50" charset="-128"/>
                <a:ea typeface="Meiryo UI" panose="020B0604030504040204" pitchFamily="50" charset="-128"/>
              </a:rPr>
              <a:t>や取扱店舗とのマッチング等による有機</a:t>
            </a:r>
            <a:r>
              <a:rPr kumimoji="1" lang="ja-JP" altLang="en-US" sz="900" dirty="0">
                <a:latin typeface="Meiryo UI" panose="020B0604030504040204" pitchFamily="50" charset="-128"/>
                <a:ea typeface="Meiryo UI" panose="020B0604030504040204" pitchFamily="50" charset="-128"/>
              </a:rPr>
              <a:t>農業の推進</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・事業者や消費者の行動変革を促す脱炭素活動の推進</a:t>
            </a:r>
            <a:endParaRPr kumimoji="1" lang="en-US" altLang="ja-JP" sz="900" b="1" u="sng" dirty="0">
              <a:latin typeface="Meiryo UI" panose="020B0604030504040204" pitchFamily="50" charset="-128"/>
              <a:ea typeface="Meiryo UI" panose="020B0604030504040204" pitchFamily="50" charset="-128"/>
            </a:endParaRPr>
          </a:p>
        </p:txBody>
      </p:sp>
      <p:sp>
        <p:nvSpPr>
          <p:cNvPr id="124" name="角丸四角形 123"/>
          <p:cNvSpPr/>
          <p:nvPr/>
        </p:nvSpPr>
        <p:spPr>
          <a:xfrm>
            <a:off x="46467" y="691670"/>
            <a:ext cx="4670511" cy="936463"/>
          </a:xfrm>
          <a:prstGeom prst="roundRect">
            <a:avLst>
              <a:gd name="adj" fmla="val 11176"/>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160"/>
              </a:lnSpc>
            </a:pPr>
            <a:endParaRPr kumimoji="1" lang="ja-JP" altLang="en-US" dirty="0"/>
          </a:p>
        </p:txBody>
      </p:sp>
      <p:sp>
        <p:nvSpPr>
          <p:cNvPr id="125" name="テキスト ボックス 124">
            <a:extLst>
              <a:ext uri="{FF2B5EF4-FFF2-40B4-BE49-F238E27FC236}">
                <a16:creationId xmlns:a16="http://schemas.microsoft.com/office/drawing/2014/main" id="{245FAADF-40E5-47FD-99D0-4E1A7E90F8A3}"/>
              </a:ext>
            </a:extLst>
          </p:cNvPr>
          <p:cNvSpPr txBox="1"/>
          <p:nvPr/>
        </p:nvSpPr>
        <p:spPr>
          <a:xfrm>
            <a:off x="50317" y="596716"/>
            <a:ext cx="1535794" cy="230832"/>
          </a:xfrm>
          <a:prstGeom prst="rect">
            <a:avLst/>
          </a:prstGeom>
          <a:solidFill>
            <a:schemeClr val="accent1"/>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プラン策定の目的</a:t>
            </a:r>
          </a:p>
        </p:txBody>
      </p:sp>
      <p:sp>
        <p:nvSpPr>
          <p:cNvPr id="126" name="角丸四角形 125"/>
          <p:cNvSpPr/>
          <p:nvPr/>
        </p:nvSpPr>
        <p:spPr>
          <a:xfrm>
            <a:off x="37525" y="1860870"/>
            <a:ext cx="4681531" cy="2631825"/>
          </a:xfrm>
          <a:prstGeom prst="roundRect">
            <a:avLst>
              <a:gd name="adj" fmla="val 2964"/>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正方形/長方形 126"/>
          <p:cNvSpPr/>
          <p:nvPr/>
        </p:nvSpPr>
        <p:spPr>
          <a:xfrm>
            <a:off x="-6785" y="6428841"/>
            <a:ext cx="4637139" cy="669414"/>
          </a:xfrm>
          <a:prstGeom prst="rect">
            <a:avLst/>
          </a:prstGeom>
        </p:spPr>
        <p:txBody>
          <a:bodyPr wrap="square">
            <a:spAutoFit/>
          </a:bodyPr>
          <a:lstStyle/>
          <a:p>
            <a:pPr marL="85725" indent="-85725">
              <a:lnSpc>
                <a:spcPts val="15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将来像の実現のため、農業の持続的成長の実現、環境貢献への社会的要請、新たな価値の創造、の視点で、３つの方向性で施策を展開し、農業イノベーションを生み出していく。</a:t>
            </a:r>
          </a:p>
        </p:txBody>
      </p:sp>
      <p:sp>
        <p:nvSpPr>
          <p:cNvPr id="130" name="正方形/長方形 129"/>
          <p:cNvSpPr/>
          <p:nvPr/>
        </p:nvSpPr>
        <p:spPr>
          <a:xfrm>
            <a:off x="51823" y="4862876"/>
            <a:ext cx="4637139" cy="276742"/>
          </a:xfrm>
          <a:prstGeom prst="rect">
            <a:avLst/>
          </a:prstGeom>
        </p:spPr>
        <p:txBody>
          <a:bodyPr wrap="square">
            <a:spAutoFit/>
          </a:bodyPr>
          <a:lstStyle/>
          <a:p>
            <a:pPr marL="85725" indent="-85725">
              <a:lnSpc>
                <a:spcPts val="16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〇将来像（現プランから継承）</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正方形/長方形 132"/>
          <p:cNvSpPr/>
          <p:nvPr/>
        </p:nvSpPr>
        <p:spPr>
          <a:xfrm>
            <a:off x="45972" y="784803"/>
            <a:ext cx="4637139" cy="854080"/>
          </a:xfrm>
          <a:prstGeom prst="rect">
            <a:avLst/>
          </a:prstGeom>
        </p:spPr>
        <p:txBody>
          <a:bodyPr wrap="square">
            <a:spAutoFit/>
          </a:bodyPr>
          <a:lstStyle/>
          <a:p>
            <a:pPr>
              <a:lnSpc>
                <a:spcPct val="1500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〇目的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現プランの計画期間の終了に伴い、目指すべき将来像を継承しつつ、</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これまでの取組成果や社会情勢を踏まえ、施策の充実を図る。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〇計画期間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令和４年度～令和８年度の５年間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楕円 133"/>
          <p:cNvSpPr/>
          <p:nvPr/>
        </p:nvSpPr>
        <p:spPr>
          <a:xfrm>
            <a:off x="234390" y="7783404"/>
            <a:ext cx="4406589" cy="1100175"/>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楕円 134"/>
          <p:cNvSpPr/>
          <p:nvPr/>
        </p:nvSpPr>
        <p:spPr>
          <a:xfrm>
            <a:off x="805101" y="7984291"/>
            <a:ext cx="3215270" cy="7305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0" name="角丸四角形 149"/>
          <p:cNvSpPr/>
          <p:nvPr/>
        </p:nvSpPr>
        <p:spPr>
          <a:xfrm>
            <a:off x="1769968" y="8452543"/>
            <a:ext cx="1145292" cy="561856"/>
          </a:xfrm>
          <a:prstGeom prst="roundRect">
            <a:avLst/>
          </a:prstGeom>
          <a:solidFill>
            <a:srgbClr val="92D050"/>
          </a:solidFill>
        </p:spPr>
        <p:txBody>
          <a:bodyPr wrap="square">
            <a:spAutoFit/>
          </a:bodyP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くらし</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豊かな食や農に接する機会の充実</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52" name="Picture 2" descr="\\172.23.5.1\kyoutuu\0020 地域政策室\写真\151002　牧\★採用\⑧　間引き作業.jpg"/>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t="9882"/>
          <a:stretch/>
        </p:blipFill>
        <p:spPr bwMode="auto">
          <a:xfrm>
            <a:off x="3636264" y="7310657"/>
            <a:ext cx="1031172" cy="696913"/>
          </a:xfrm>
          <a:prstGeom prst="rect">
            <a:avLst/>
          </a:prstGeom>
          <a:noFill/>
          <a:extLst>
            <a:ext uri="{909E8E84-426E-40DD-AFC4-6F175D3DCCD1}">
              <a14:hiddenFill xmlns:a14="http://schemas.microsoft.com/office/drawing/2010/main">
                <a:solidFill>
                  <a:srgbClr val="FFFFFF"/>
                </a:solidFill>
              </a14:hiddenFill>
            </a:ext>
          </a:extLst>
        </p:spPr>
      </p:pic>
      <p:sp>
        <p:nvSpPr>
          <p:cNvPr id="159" name="正方形/長方形 158"/>
          <p:cNvSpPr/>
          <p:nvPr/>
        </p:nvSpPr>
        <p:spPr>
          <a:xfrm>
            <a:off x="88503" y="5220215"/>
            <a:ext cx="4565106" cy="1102891"/>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60" name="テキスト ボックス 159">
            <a:extLst>
              <a:ext uri="{FF2B5EF4-FFF2-40B4-BE49-F238E27FC236}">
                <a16:creationId xmlns:a16="http://schemas.microsoft.com/office/drawing/2014/main" id="{245FAADF-40E5-47FD-99D0-4E1A7E90F8A3}"/>
              </a:ext>
            </a:extLst>
          </p:cNvPr>
          <p:cNvSpPr txBox="1"/>
          <p:nvPr/>
        </p:nvSpPr>
        <p:spPr>
          <a:xfrm>
            <a:off x="88672" y="5212547"/>
            <a:ext cx="4567966" cy="323165"/>
          </a:xfrm>
          <a:prstGeom prst="rect">
            <a:avLst/>
          </a:prstGeom>
          <a:solidFill>
            <a:srgbClr val="92D050"/>
          </a:solidFill>
          <a:ln>
            <a:noFill/>
          </a:ln>
        </p:spPr>
        <p:txBody>
          <a:bodyPr wrap="square" bIns="0" rtlCol="0">
            <a:spAutoFit/>
          </a:bodyPr>
          <a:lstStyle/>
          <a:p>
            <a:pPr algn="ctr">
              <a:lnSpc>
                <a:spcPct val="150000"/>
              </a:lnSpc>
            </a:pPr>
            <a:r>
              <a:rPr kumimoji="1" lang="ja-JP" altLang="en-US" sz="1200" b="1" dirty="0">
                <a:latin typeface="メイリオ" panose="020B0604030504040204" pitchFamily="50" charset="-128"/>
                <a:ea typeface="メイリオ" panose="020B0604030504040204" pitchFamily="50" charset="-128"/>
              </a:rPr>
              <a:t>府民とともに未来へつむぐ豊かな「農」</a:t>
            </a:r>
          </a:p>
        </p:txBody>
      </p:sp>
      <p:sp>
        <p:nvSpPr>
          <p:cNvPr id="161" name="テキスト ボックス 160">
            <a:extLst>
              <a:ext uri="{FF2B5EF4-FFF2-40B4-BE49-F238E27FC236}">
                <a16:creationId xmlns:a16="http://schemas.microsoft.com/office/drawing/2014/main" id="{245FAADF-40E5-47FD-99D0-4E1A7E90F8A3}"/>
              </a:ext>
            </a:extLst>
          </p:cNvPr>
          <p:cNvSpPr txBox="1"/>
          <p:nvPr/>
        </p:nvSpPr>
        <p:spPr>
          <a:xfrm>
            <a:off x="37525" y="1758954"/>
            <a:ext cx="2921129" cy="230832"/>
          </a:xfrm>
          <a:prstGeom prst="rect">
            <a:avLst/>
          </a:prstGeom>
          <a:solidFill>
            <a:srgbClr val="4472C4"/>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これまでの取組成果と課題・社会情勢</a:t>
            </a:r>
          </a:p>
        </p:txBody>
      </p:sp>
      <p:sp>
        <p:nvSpPr>
          <p:cNvPr id="167" name="角丸四角形 166"/>
          <p:cNvSpPr/>
          <p:nvPr/>
        </p:nvSpPr>
        <p:spPr>
          <a:xfrm>
            <a:off x="45943" y="4675776"/>
            <a:ext cx="4681531" cy="4812089"/>
          </a:xfrm>
          <a:prstGeom prst="roundRect">
            <a:avLst>
              <a:gd name="adj" fmla="val 2964"/>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テキスト ボックス 167">
            <a:extLst>
              <a:ext uri="{FF2B5EF4-FFF2-40B4-BE49-F238E27FC236}">
                <a16:creationId xmlns:a16="http://schemas.microsoft.com/office/drawing/2014/main" id="{245FAADF-40E5-47FD-99D0-4E1A7E90F8A3}"/>
              </a:ext>
            </a:extLst>
          </p:cNvPr>
          <p:cNvSpPr txBox="1"/>
          <p:nvPr/>
        </p:nvSpPr>
        <p:spPr>
          <a:xfrm>
            <a:off x="42914" y="4573292"/>
            <a:ext cx="2244429" cy="232691"/>
          </a:xfrm>
          <a:prstGeom prst="rect">
            <a:avLst/>
          </a:prstGeom>
          <a:solidFill>
            <a:srgbClr val="4472C4"/>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めざす将来像と取組の方向性</a:t>
            </a:r>
          </a:p>
        </p:txBody>
      </p:sp>
      <p:graphicFrame>
        <p:nvGraphicFramePr>
          <p:cNvPr id="170" name="表 169"/>
          <p:cNvGraphicFramePr>
            <a:graphicFrameLocks noGrp="1"/>
          </p:cNvGraphicFramePr>
          <p:nvPr>
            <p:extLst>
              <p:ext uri="{D42A27DB-BD31-4B8C-83A1-F6EECF244321}">
                <p14:modId xmlns:p14="http://schemas.microsoft.com/office/powerpoint/2010/main" val="1305493334"/>
              </p:ext>
            </p:extLst>
          </p:nvPr>
        </p:nvGraphicFramePr>
        <p:xfrm>
          <a:off x="251345" y="2022645"/>
          <a:ext cx="4428822" cy="396240"/>
        </p:xfrm>
        <a:graphic>
          <a:graphicData uri="http://schemas.openxmlformats.org/drawingml/2006/table">
            <a:tbl>
              <a:tblPr firstRow="1" bandRow="1">
                <a:tableStyleId>{5940675A-B579-460E-94D1-54222C63F5DA}</a:tableStyleId>
              </a:tblPr>
              <a:tblGrid>
                <a:gridCol w="2014964">
                  <a:extLst>
                    <a:ext uri="{9D8B030D-6E8A-4147-A177-3AD203B41FA5}">
                      <a16:colId xmlns:a16="http://schemas.microsoft.com/office/drawing/2014/main" val="2416807781"/>
                    </a:ext>
                  </a:extLst>
                </a:gridCol>
                <a:gridCol w="2413858">
                  <a:extLst>
                    <a:ext uri="{9D8B030D-6E8A-4147-A177-3AD203B41FA5}">
                      <a16:colId xmlns:a16="http://schemas.microsoft.com/office/drawing/2014/main" val="327853397"/>
                    </a:ext>
                  </a:extLst>
                </a:gridCol>
              </a:tblGrid>
              <a:tr h="35239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経営改善をめざす農家の経営強化や新規参入の確保に一定の成果。</a:t>
                      </a:r>
                      <a:endParaRPr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府全体の産出額は減少、更なる経営力強化と企業・新規就農者の確保が必要。</a:t>
                      </a:r>
                      <a:endParaRPr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19298043"/>
                  </a:ext>
                </a:extLst>
              </a:tr>
            </a:tbl>
          </a:graphicData>
        </a:graphic>
      </p:graphicFrame>
      <p:graphicFrame>
        <p:nvGraphicFramePr>
          <p:cNvPr id="171" name="表 170"/>
          <p:cNvGraphicFramePr>
            <a:graphicFrameLocks noGrp="1"/>
          </p:cNvGraphicFramePr>
          <p:nvPr>
            <p:extLst>
              <p:ext uri="{D42A27DB-BD31-4B8C-83A1-F6EECF244321}">
                <p14:modId xmlns:p14="http://schemas.microsoft.com/office/powerpoint/2010/main" val="3709026864"/>
              </p:ext>
            </p:extLst>
          </p:nvPr>
        </p:nvGraphicFramePr>
        <p:xfrm>
          <a:off x="251987" y="2515228"/>
          <a:ext cx="4378367" cy="399989"/>
        </p:xfrm>
        <a:graphic>
          <a:graphicData uri="http://schemas.openxmlformats.org/drawingml/2006/table">
            <a:tbl>
              <a:tblPr firstRow="1" bandRow="1">
                <a:tableStyleId>{5940675A-B579-460E-94D1-54222C63F5DA}</a:tableStyleId>
              </a:tblPr>
              <a:tblGrid>
                <a:gridCol w="1947689">
                  <a:extLst>
                    <a:ext uri="{9D8B030D-6E8A-4147-A177-3AD203B41FA5}">
                      <a16:colId xmlns:a16="http://schemas.microsoft.com/office/drawing/2014/main" val="2416807781"/>
                    </a:ext>
                  </a:extLst>
                </a:gridCol>
                <a:gridCol w="2430678">
                  <a:extLst>
                    <a:ext uri="{9D8B030D-6E8A-4147-A177-3AD203B41FA5}">
                      <a16:colId xmlns:a16="http://schemas.microsoft.com/office/drawing/2014/main" val="327853397"/>
                    </a:ext>
                  </a:extLst>
                </a:gridCol>
              </a:tblGrid>
              <a:tr h="399989">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地産地消の拠点数は増加、大阪産</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もん</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の認知度も上昇。</a:t>
                      </a:r>
                      <a:endParaRPr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購入手段の多様化等を踏まえた大阪産</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もん</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の購入機会の拡大が必要。</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19192538"/>
                  </a:ext>
                </a:extLst>
              </a:tr>
            </a:tbl>
          </a:graphicData>
        </a:graphic>
      </p:graphicFrame>
      <p:graphicFrame>
        <p:nvGraphicFramePr>
          <p:cNvPr id="172" name="表 171"/>
          <p:cNvGraphicFramePr>
            <a:graphicFrameLocks noGrp="1"/>
          </p:cNvGraphicFramePr>
          <p:nvPr>
            <p:extLst>
              <p:ext uri="{D42A27DB-BD31-4B8C-83A1-F6EECF244321}">
                <p14:modId xmlns:p14="http://schemas.microsoft.com/office/powerpoint/2010/main" val="1400361852"/>
              </p:ext>
            </p:extLst>
          </p:nvPr>
        </p:nvGraphicFramePr>
        <p:xfrm>
          <a:off x="270735" y="3001831"/>
          <a:ext cx="4474980" cy="447813"/>
        </p:xfrm>
        <a:graphic>
          <a:graphicData uri="http://schemas.openxmlformats.org/drawingml/2006/table">
            <a:tbl>
              <a:tblPr firstRow="1" bandRow="1">
                <a:tableStyleId>{5940675A-B579-460E-94D1-54222C63F5DA}</a:tableStyleId>
              </a:tblPr>
              <a:tblGrid>
                <a:gridCol w="1956983">
                  <a:extLst>
                    <a:ext uri="{9D8B030D-6E8A-4147-A177-3AD203B41FA5}">
                      <a16:colId xmlns:a16="http://schemas.microsoft.com/office/drawing/2014/main" val="2416807781"/>
                    </a:ext>
                  </a:extLst>
                </a:gridCol>
                <a:gridCol w="2517997">
                  <a:extLst>
                    <a:ext uri="{9D8B030D-6E8A-4147-A177-3AD203B41FA5}">
                      <a16:colId xmlns:a16="http://schemas.microsoft.com/office/drawing/2014/main" val="327853397"/>
                    </a:ext>
                  </a:extLst>
                </a:gridCol>
              </a:tblGrid>
              <a:tr h="447813">
                <a:tc>
                  <a:txBody>
                    <a:bodyPr/>
                    <a:lstStyle/>
                    <a:p>
                      <a:r>
                        <a:rPr lang="ja-JP" altLang="en-US" sz="1000" dirty="0">
                          <a:solidFill>
                            <a:schemeClr val="tx1"/>
                          </a:solidFill>
                          <a:latin typeface="Meiryo UI" panose="020B0604030504040204" pitchFamily="50" charset="-128"/>
                          <a:ea typeface="Meiryo UI" panose="020B0604030504040204" pitchFamily="50" charset="-128"/>
                        </a:rPr>
                        <a:t>農空間づくり活動への参加数は約</a:t>
                      </a:r>
                      <a:r>
                        <a:rPr lang="en-US" altLang="ja-JP" sz="1000" dirty="0">
                          <a:solidFill>
                            <a:schemeClr val="tx1"/>
                          </a:solidFill>
                          <a:latin typeface="Meiryo UI" panose="020B0604030504040204" pitchFamily="50" charset="-128"/>
                          <a:ea typeface="Meiryo UI" panose="020B0604030504040204" pitchFamily="50" charset="-128"/>
                        </a:rPr>
                        <a:t>1</a:t>
                      </a:r>
                      <a:r>
                        <a:rPr lang="ja-JP" altLang="en-US" sz="1000" dirty="0">
                          <a:solidFill>
                            <a:schemeClr val="tx1"/>
                          </a:solidFill>
                          <a:latin typeface="Meiryo UI" panose="020B0604030504040204" pitchFamily="50" charset="-128"/>
                          <a:ea typeface="Meiryo UI" panose="020B0604030504040204" pitchFamily="50" charset="-128"/>
                        </a:rPr>
                        <a:t>万人増加</a:t>
                      </a:r>
                      <a:r>
                        <a:rPr lang="en-US" altLang="ja-JP" sz="1000" dirty="0">
                          <a:solidFill>
                            <a:schemeClr val="tx1"/>
                          </a:solidFill>
                          <a:latin typeface="Meiryo UI" panose="020B0604030504040204" pitchFamily="50" charset="-128"/>
                          <a:ea typeface="Meiryo UI" panose="020B0604030504040204" pitchFamily="50" charset="-128"/>
                        </a:rPr>
                        <a:t>(R1)</a:t>
                      </a:r>
                      <a:r>
                        <a:rPr lang="ja-JP" altLang="en-US" sz="1000" dirty="0" err="1">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a:t>
                      </a:r>
                      <a:r>
                        <a:rPr lang="en-US" altLang="ja-JP" sz="800" dirty="0">
                          <a:solidFill>
                            <a:schemeClr val="tx1"/>
                          </a:solidFill>
                          <a:latin typeface="Meiryo UI" panose="020B0604030504040204" pitchFamily="50" charset="-128"/>
                          <a:ea typeface="Meiryo UI" panose="020B0604030504040204" pitchFamily="50" charset="-128"/>
                        </a:rPr>
                        <a:t>※R2</a:t>
                      </a:r>
                      <a:r>
                        <a:rPr lang="ja-JP" altLang="en-US" sz="800" dirty="0">
                          <a:solidFill>
                            <a:schemeClr val="tx1"/>
                          </a:solidFill>
                          <a:latin typeface="Meiryo UI" panose="020B0604030504040204" pitchFamily="50" charset="-128"/>
                          <a:ea typeface="Meiryo UI" panose="020B0604030504040204" pitchFamily="50" charset="-128"/>
                        </a:rPr>
                        <a:t>は減少）</a:t>
                      </a:r>
                      <a:endParaRPr kumimoji="1" lang="ja-JP" altLang="en-US" sz="10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農家数が減少する中、多様な交流による活性化等、地域の「農」を支える仕組みが必要。</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3331569"/>
                  </a:ext>
                </a:extLst>
              </a:tr>
            </a:tbl>
          </a:graphicData>
        </a:graphic>
      </p:graphicFrame>
      <p:sp>
        <p:nvSpPr>
          <p:cNvPr id="173" name="テキスト ボックス 172"/>
          <p:cNvSpPr txBox="1"/>
          <p:nvPr/>
        </p:nvSpPr>
        <p:spPr>
          <a:xfrm>
            <a:off x="107336" y="2035016"/>
            <a:ext cx="138499" cy="393447"/>
          </a:xfrm>
          <a:prstGeom prst="rect">
            <a:avLst/>
          </a:prstGeom>
          <a:solidFill>
            <a:srgbClr val="BDD7EE"/>
          </a:solidFill>
        </p:spPr>
        <p:txBody>
          <a:bodyPr vert="eaVert" wrap="square" lIns="0" tIns="0" rIns="0" bIns="0" rtlCol="0">
            <a:spAutoFit/>
          </a:bodyPr>
          <a:lstStyle/>
          <a:p>
            <a:pPr algn="ctr"/>
            <a:r>
              <a:rPr kumimoji="1" lang="ja-JP" altLang="en-US" sz="900" b="1" dirty="0"/>
              <a:t>しごと</a:t>
            </a:r>
          </a:p>
        </p:txBody>
      </p:sp>
      <p:sp>
        <p:nvSpPr>
          <p:cNvPr id="174" name="テキスト ボックス 173"/>
          <p:cNvSpPr txBox="1"/>
          <p:nvPr/>
        </p:nvSpPr>
        <p:spPr>
          <a:xfrm>
            <a:off x="107336" y="2533824"/>
            <a:ext cx="138499" cy="393447"/>
          </a:xfrm>
          <a:prstGeom prst="rect">
            <a:avLst/>
          </a:prstGeom>
          <a:solidFill>
            <a:srgbClr val="92D050"/>
          </a:solidFill>
        </p:spPr>
        <p:txBody>
          <a:bodyPr vert="eaVert" wrap="square" lIns="0" tIns="0" rIns="0" bIns="0" rtlCol="0">
            <a:spAutoFit/>
          </a:bodyPr>
          <a:lstStyle/>
          <a:p>
            <a:pPr algn="ctr"/>
            <a:r>
              <a:rPr kumimoji="1" lang="ja-JP" altLang="en-US" sz="900" b="1" dirty="0"/>
              <a:t>くらし</a:t>
            </a:r>
          </a:p>
        </p:txBody>
      </p:sp>
      <p:sp>
        <p:nvSpPr>
          <p:cNvPr id="175" name="テキスト ボックス 174"/>
          <p:cNvSpPr txBox="1"/>
          <p:nvPr/>
        </p:nvSpPr>
        <p:spPr>
          <a:xfrm>
            <a:off x="104463" y="3012614"/>
            <a:ext cx="138499" cy="393447"/>
          </a:xfrm>
          <a:prstGeom prst="rect">
            <a:avLst/>
          </a:prstGeom>
          <a:solidFill>
            <a:srgbClr val="FF99CC"/>
          </a:solidFill>
        </p:spPr>
        <p:txBody>
          <a:bodyPr vert="eaVert" wrap="square" lIns="0" tIns="0" rIns="0" bIns="0" rtlCol="0">
            <a:spAutoFit/>
          </a:bodyPr>
          <a:lstStyle/>
          <a:p>
            <a:pPr algn="ctr"/>
            <a:r>
              <a:rPr kumimoji="1" lang="ja-JP" altLang="en-US" sz="900" b="1" dirty="0"/>
              <a:t>地　域</a:t>
            </a:r>
          </a:p>
        </p:txBody>
      </p:sp>
      <p:sp>
        <p:nvSpPr>
          <p:cNvPr id="176" name="二等辺三角形 175">
            <a:extLst>
              <a:ext uri="{FF2B5EF4-FFF2-40B4-BE49-F238E27FC236}">
                <a16:creationId xmlns:a16="http://schemas.microsoft.com/office/drawing/2014/main" id="{F6A83A65-0ADF-45E2-8CFE-550EB803586E}"/>
              </a:ext>
            </a:extLst>
          </p:cNvPr>
          <p:cNvSpPr/>
          <p:nvPr/>
        </p:nvSpPr>
        <p:spPr>
          <a:xfrm rot="5400000">
            <a:off x="2088752" y="2185218"/>
            <a:ext cx="291780" cy="80165"/>
          </a:xfrm>
          <a:prstGeom prst="triangle">
            <a:avLst>
              <a:gd name="adj" fmla="val 46022"/>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二等辺三角形 176">
            <a:extLst>
              <a:ext uri="{FF2B5EF4-FFF2-40B4-BE49-F238E27FC236}">
                <a16:creationId xmlns:a16="http://schemas.microsoft.com/office/drawing/2014/main" id="{F6A83A65-0ADF-45E2-8CFE-550EB803586E}"/>
              </a:ext>
            </a:extLst>
          </p:cNvPr>
          <p:cNvSpPr/>
          <p:nvPr/>
        </p:nvSpPr>
        <p:spPr>
          <a:xfrm rot="5400000">
            <a:off x="2088751" y="2683945"/>
            <a:ext cx="291780" cy="80165"/>
          </a:xfrm>
          <a:prstGeom prst="triangle">
            <a:avLst>
              <a:gd name="adj" fmla="val 46022"/>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二等辺三角形 177">
            <a:extLst>
              <a:ext uri="{FF2B5EF4-FFF2-40B4-BE49-F238E27FC236}">
                <a16:creationId xmlns:a16="http://schemas.microsoft.com/office/drawing/2014/main" id="{F6A83A65-0ADF-45E2-8CFE-550EB803586E}"/>
              </a:ext>
            </a:extLst>
          </p:cNvPr>
          <p:cNvSpPr/>
          <p:nvPr/>
        </p:nvSpPr>
        <p:spPr>
          <a:xfrm rot="5400000">
            <a:off x="2088751" y="3162087"/>
            <a:ext cx="291780" cy="80165"/>
          </a:xfrm>
          <a:prstGeom prst="triangle">
            <a:avLst>
              <a:gd name="adj" fmla="val 46022"/>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テキスト ボックス 178"/>
          <p:cNvSpPr txBox="1"/>
          <p:nvPr/>
        </p:nvSpPr>
        <p:spPr>
          <a:xfrm>
            <a:off x="41627" y="3399071"/>
            <a:ext cx="4661502" cy="1061829"/>
          </a:xfrm>
          <a:prstGeom prst="rect">
            <a:avLst/>
          </a:prstGeom>
          <a:noFill/>
        </p:spPr>
        <p:txBody>
          <a:bodyPr wrap="square" rtlCol="0">
            <a:spAutoFit/>
          </a:bodyPr>
          <a:lstStyle/>
          <a:p>
            <a:pPr>
              <a:lnSpc>
                <a:spcPct val="150000"/>
              </a:lnSpc>
            </a:pPr>
            <a:r>
              <a:rPr kumimoji="1" lang="ja-JP" altLang="en-US" sz="1050" b="1" dirty="0">
                <a:latin typeface="Meiryo UI" panose="020B0604030504040204" pitchFamily="50" charset="-128"/>
                <a:ea typeface="Meiryo UI" panose="020B0604030504040204" pitchFamily="50" charset="-128"/>
              </a:rPr>
              <a:t>〇社会情勢の変化への対応</a:t>
            </a:r>
            <a:endParaRPr kumimoji="1" lang="en-US" altLang="ja-JP" sz="1050" b="1"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SDG</a:t>
            </a:r>
            <a:r>
              <a:rPr kumimoji="1" lang="ja-JP" altLang="en-US" sz="1050" dirty="0" err="1">
                <a:latin typeface="Meiryo UI" panose="020B0604030504040204" pitchFamily="50" charset="-128"/>
                <a:ea typeface="Meiryo UI" panose="020B0604030504040204" pitchFamily="50" charset="-128"/>
              </a:rPr>
              <a:t>ｓ</a:t>
            </a:r>
            <a:r>
              <a:rPr kumimoji="1" lang="ja-JP" altLang="en-US" sz="1050" dirty="0">
                <a:latin typeface="Meiryo UI" panose="020B0604030504040204" pitchFamily="50" charset="-128"/>
                <a:ea typeface="Meiryo UI" panose="020B0604030504040204" pitchFamily="50" charset="-128"/>
              </a:rPr>
              <a:t>や脱炭素社会の実現に向けた農業分野での貢献が求められる。</a:t>
            </a:r>
            <a:endParaRPr kumimoji="1" lang="en-US" altLang="ja-JP" sz="1050" dirty="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2025</a:t>
            </a:r>
            <a:r>
              <a:rPr lang="ja-JP" altLang="en-US" sz="1050" dirty="0">
                <a:latin typeface="Meiryo UI" panose="020B0604030504040204" pitchFamily="50" charset="-128"/>
                <a:ea typeface="Meiryo UI" panose="020B0604030504040204" pitchFamily="50" charset="-128"/>
              </a:rPr>
              <a:t>大阪・関西万博での</a:t>
            </a:r>
            <a:r>
              <a:rPr lang="en-US" altLang="ja-JP" sz="1050" dirty="0">
                <a:latin typeface="Meiryo UI" panose="020B0604030504040204" pitchFamily="50" charset="-128"/>
                <a:ea typeface="Meiryo UI" panose="020B0604030504040204" pitchFamily="50" charset="-128"/>
              </a:rPr>
              <a:t>PR</a:t>
            </a:r>
            <a:r>
              <a:rPr lang="ja-JP" altLang="en-US" sz="1050" dirty="0">
                <a:latin typeface="Meiryo UI" panose="020B0604030504040204" pitchFamily="50" charset="-128"/>
                <a:ea typeface="Meiryo UI" panose="020B0604030504040204" pitchFamily="50" charset="-128"/>
              </a:rPr>
              <a:t>に向けた大阪産</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もん</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のさらなる魅力向上が必要。</a:t>
            </a:r>
            <a:endParaRPr lang="en-US" altLang="ja-JP" sz="1050" b="1" u="sng" dirty="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・コロナ禍における価値観の変化より関心が高まった農あるライフスタイルの定着が必要。</a:t>
            </a:r>
          </a:p>
        </p:txBody>
      </p:sp>
      <p:pic>
        <p:nvPicPr>
          <p:cNvPr id="154" name="図 153">
            <a:extLst>
              <a:ext uri="{FF2B5EF4-FFF2-40B4-BE49-F238E27FC236}">
                <a16:creationId xmlns:a16="http://schemas.microsoft.com/office/drawing/2014/main" id="{76777942-2EE0-4B13-B7D6-91549CE06D53}"/>
              </a:ext>
            </a:extLst>
          </p:cNvPr>
          <p:cNvPicPr>
            <a:picLocks noChangeAspect="1"/>
          </p:cNvPicPr>
          <p:nvPr/>
        </p:nvPicPr>
        <p:blipFill>
          <a:blip r:embed="rId6"/>
          <a:stretch>
            <a:fillRect/>
          </a:stretch>
        </p:blipFill>
        <p:spPr>
          <a:xfrm>
            <a:off x="414074" y="8685513"/>
            <a:ext cx="1253182" cy="742481"/>
          </a:xfrm>
          <a:prstGeom prst="rect">
            <a:avLst/>
          </a:prstGeom>
        </p:spPr>
      </p:pic>
      <p:sp>
        <p:nvSpPr>
          <p:cNvPr id="87" name="正方形/長方形 86"/>
          <p:cNvSpPr/>
          <p:nvPr/>
        </p:nvSpPr>
        <p:spPr>
          <a:xfrm>
            <a:off x="30297" y="5557075"/>
            <a:ext cx="4637139" cy="707886"/>
          </a:xfrm>
          <a:prstGeom prst="rect">
            <a:avLst/>
          </a:prstGeom>
        </p:spPr>
        <p:txBody>
          <a:bodyPr wrap="square">
            <a:spAutoFit/>
          </a:bodyPr>
          <a:lstStyle/>
          <a:p>
            <a:pPr marL="85725" indent="-857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大阪らしい豊かな府民生活が実現できるよう、府民とともに農を活かし、農業・農空間が有する農産物の生産・供給を基礎として多様な機能が発揮され、次代に継承していくことをめざす。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a:extLst>
              <a:ext uri="{FF2B5EF4-FFF2-40B4-BE49-F238E27FC236}">
                <a16:creationId xmlns:a16="http://schemas.microsoft.com/office/drawing/2014/main" id="{DF6BF1BE-B4F5-4E30-B392-43950B79FC45}"/>
              </a:ext>
            </a:extLst>
          </p:cNvPr>
          <p:cNvSpPr/>
          <p:nvPr/>
        </p:nvSpPr>
        <p:spPr>
          <a:xfrm>
            <a:off x="9057206" y="5906649"/>
            <a:ext cx="2078031" cy="427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b="1" dirty="0">
                <a:solidFill>
                  <a:schemeClr val="tx1"/>
                </a:solidFill>
              </a:rPr>
              <a:t>・農に関わる生産者や事業者の脱炭素</a:t>
            </a:r>
            <a:endParaRPr kumimoji="1" lang="en-US" altLang="ja-JP" sz="800" b="1" dirty="0">
              <a:solidFill>
                <a:schemeClr val="tx1"/>
              </a:solidFill>
            </a:endParaRPr>
          </a:p>
          <a:p>
            <a:r>
              <a:rPr kumimoji="1" lang="ja-JP" altLang="en-US" sz="800" b="1" dirty="0">
                <a:solidFill>
                  <a:schemeClr val="tx1"/>
                </a:solidFill>
              </a:rPr>
              <a:t>　に繋がる活動をシンボルロゴで発信</a:t>
            </a:r>
            <a:endParaRPr kumimoji="1" lang="en-US" altLang="ja-JP" sz="800" b="1" dirty="0">
              <a:solidFill>
                <a:schemeClr val="tx1"/>
              </a:solidFill>
            </a:endParaRPr>
          </a:p>
          <a:p>
            <a:r>
              <a:rPr kumimoji="1" lang="ja-JP" altLang="en-US" sz="800" b="1" dirty="0">
                <a:solidFill>
                  <a:schemeClr val="tx1"/>
                </a:solidFill>
              </a:rPr>
              <a:t>（</a:t>
            </a:r>
            <a:r>
              <a:rPr kumimoji="1" lang="en-US" altLang="ja-JP" sz="800" b="1" dirty="0">
                <a:solidFill>
                  <a:schemeClr val="tx1"/>
                </a:solidFill>
              </a:rPr>
              <a:t>SNS</a:t>
            </a:r>
            <a:r>
              <a:rPr kumimoji="1" lang="ja-JP" altLang="en-US" sz="800" b="1" dirty="0" err="1">
                <a:solidFill>
                  <a:schemeClr val="tx1"/>
                </a:solidFill>
              </a:rPr>
              <a:t>、</a:t>
            </a:r>
            <a:r>
              <a:rPr kumimoji="1" lang="ja-JP" altLang="en-US" sz="800" b="1" dirty="0">
                <a:solidFill>
                  <a:schemeClr val="tx1"/>
                </a:solidFill>
              </a:rPr>
              <a:t>パートナーズイベント　等）</a:t>
            </a:r>
            <a:endParaRPr kumimoji="1" lang="en-US" altLang="ja-JP" sz="800" b="1" dirty="0">
              <a:solidFill>
                <a:schemeClr val="tx1"/>
              </a:solidFill>
            </a:endParaRPr>
          </a:p>
        </p:txBody>
      </p:sp>
      <p:pic>
        <p:nvPicPr>
          <p:cNvPr id="4" name="図 3"/>
          <p:cNvPicPr>
            <a:picLocks noChangeAspect="1"/>
          </p:cNvPicPr>
          <p:nvPr/>
        </p:nvPicPr>
        <p:blipFill>
          <a:blip r:embed="rId7"/>
          <a:stretch>
            <a:fillRect/>
          </a:stretch>
        </p:blipFill>
        <p:spPr>
          <a:xfrm>
            <a:off x="11208674" y="5658417"/>
            <a:ext cx="1040513" cy="681980"/>
          </a:xfrm>
          <a:prstGeom prst="rect">
            <a:avLst/>
          </a:prstGeom>
        </p:spPr>
      </p:pic>
      <p:grpSp>
        <p:nvGrpSpPr>
          <p:cNvPr id="2" name="グループ化 1">
            <a:extLst>
              <a:ext uri="{FF2B5EF4-FFF2-40B4-BE49-F238E27FC236}">
                <a16:creationId xmlns:a16="http://schemas.microsoft.com/office/drawing/2014/main" id="{BA48F880-2B36-4DD4-B94B-EEACFC2DFB07}"/>
              </a:ext>
            </a:extLst>
          </p:cNvPr>
          <p:cNvGrpSpPr/>
          <p:nvPr/>
        </p:nvGrpSpPr>
        <p:grpSpPr>
          <a:xfrm>
            <a:off x="9680816" y="205451"/>
            <a:ext cx="2598938" cy="368659"/>
            <a:chOff x="9680816" y="205451"/>
            <a:chExt cx="2598938" cy="368659"/>
          </a:xfrm>
        </p:grpSpPr>
        <p:grpSp>
          <p:nvGrpSpPr>
            <p:cNvPr id="3" name="グループ化 2"/>
            <p:cNvGrpSpPr/>
            <p:nvPr/>
          </p:nvGrpSpPr>
          <p:grpSpPr>
            <a:xfrm>
              <a:off x="9680816" y="207075"/>
              <a:ext cx="2217306" cy="367035"/>
              <a:chOff x="13193656" y="2085407"/>
              <a:chExt cx="2217306" cy="367035"/>
            </a:xfrm>
          </p:grpSpPr>
          <p:pic>
            <p:nvPicPr>
              <p:cNvPr id="84" name="図 83"/>
              <p:cNvPicPr>
                <a:picLocks noChangeAspect="1"/>
              </p:cNvPicPr>
              <p:nvPr/>
            </p:nvPicPr>
            <p:blipFill>
              <a:blip r:embed="rId8"/>
              <a:stretch>
                <a:fillRect/>
              </a:stretch>
            </p:blipFill>
            <p:spPr>
              <a:xfrm>
                <a:off x="13193656" y="2085407"/>
                <a:ext cx="360000" cy="360000"/>
              </a:xfrm>
              <a:prstGeom prst="rect">
                <a:avLst/>
              </a:prstGeom>
            </p:spPr>
          </p:pic>
          <p:pic>
            <p:nvPicPr>
              <p:cNvPr id="85" name="図 84"/>
              <p:cNvPicPr>
                <a:picLocks noChangeAspect="1"/>
              </p:cNvPicPr>
              <p:nvPr/>
            </p:nvPicPr>
            <p:blipFill>
              <a:blip r:embed="rId9"/>
              <a:stretch>
                <a:fillRect/>
              </a:stretch>
            </p:blipFill>
            <p:spPr>
              <a:xfrm>
                <a:off x="13926569" y="2088190"/>
                <a:ext cx="360000" cy="362150"/>
              </a:xfrm>
              <a:prstGeom prst="rect">
                <a:avLst/>
              </a:prstGeom>
            </p:spPr>
          </p:pic>
          <p:pic>
            <p:nvPicPr>
              <p:cNvPr id="86" name="図 85"/>
              <p:cNvPicPr>
                <a:picLocks noChangeAspect="1"/>
              </p:cNvPicPr>
              <p:nvPr/>
            </p:nvPicPr>
            <p:blipFill>
              <a:blip r:embed="rId10"/>
              <a:stretch>
                <a:fillRect/>
              </a:stretch>
            </p:blipFill>
            <p:spPr>
              <a:xfrm>
                <a:off x="14678603" y="2092442"/>
                <a:ext cx="360000" cy="360000"/>
              </a:xfrm>
              <a:prstGeom prst="rect">
                <a:avLst/>
              </a:prstGeom>
            </p:spPr>
          </p:pic>
          <p:pic>
            <p:nvPicPr>
              <p:cNvPr id="90" name="図 89"/>
              <p:cNvPicPr>
                <a:picLocks noChangeAspect="1"/>
              </p:cNvPicPr>
              <p:nvPr/>
            </p:nvPicPr>
            <p:blipFill>
              <a:blip r:embed="rId11"/>
              <a:stretch>
                <a:fillRect/>
              </a:stretch>
            </p:blipFill>
            <p:spPr>
              <a:xfrm>
                <a:off x="13561366" y="2090340"/>
                <a:ext cx="360000" cy="360000"/>
              </a:xfrm>
              <a:prstGeom prst="rect">
                <a:avLst/>
              </a:prstGeom>
            </p:spPr>
          </p:pic>
          <p:pic>
            <p:nvPicPr>
              <p:cNvPr id="93" name="図 92"/>
              <p:cNvPicPr>
                <a:picLocks noChangeAspect="1"/>
              </p:cNvPicPr>
              <p:nvPr/>
            </p:nvPicPr>
            <p:blipFill>
              <a:blip r:embed="rId12"/>
              <a:stretch>
                <a:fillRect/>
              </a:stretch>
            </p:blipFill>
            <p:spPr>
              <a:xfrm>
                <a:off x="15050962" y="2089820"/>
                <a:ext cx="360000" cy="360000"/>
              </a:xfrm>
              <a:prstGeom prst="rect">
                <a:avLst/>
              </a:prstGeom>
            </p:spPr>
          </p:pic>
        </p:grpSp>
        <p:pic>
          <p:nvPicPr>
            <p:cNvPr id="77" name="図 76">
              <a:extLst>
                <a:ext uri="{FF2B5EF4-FFF2-40B4-BE49-F238E27FC236}">
                  <a16:creationId xmlns:a16="http://schemas.microsoft.com/office/drawing/2014/main" id="{7BA189CA-B77F-4E9C-AF4F-1BA729A2F9AA}"/>
                </a:ext>
              </a:extLst>
            </p:cNvPr>
            <p:cNvPicPr>
              <a:picLocks noChangeAspect="1"/>
            </p:cNvPicPr>
            <p:nvPr/>
          </p:nvPicPr>
          <p:blipFill>
            <a:blip r:embed="rId13"/>
            <a:stretch>
              <a:fillRect/>
            </a:stretch>
          </p:blipFill>
          <p:spPr>
            <a:xfrm>
              <a:off x="11917797" y="212098"/>
              <a:ext cx="361957" cy="361956"/>
            </a:xfrm>
            <a:prstGeom prst="rect">
              <a:avLst/>
            </a:prstGeom>
          </p:spPr>
        </p:pic>
        <p:pic>
          <p:nvPicPr>
            <p:cNvPr id="78" name="図 77" descr="https://imacocollabo.or.jp/wp-content/uploads/2018/02/sdg_icon_11_ja-300x300.png">
              <a:extLst>
                <a:ext uri="{FF2B5EF4-FFF2-40B4-BE49-F238E27FC236}">
                  <a16:creationId xmlns:a16="http://schemas.microsoft.com/office/drawing/2014/main" id="{03242AC7-48C1-4D02-9761-5CDCF3EA68E9}"/>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783421" y="205451"/>
              <a:ext cx="360829" cy="360829"/>
            </a:xfrm>
            <a:prstGeom prst="rect">
              <a:avLst/>
            </a:prstGeom>
            <a:noFill/>
            <a:extLst>
              <a:ext uri="{909E8E84-426E-40DD-AFC4-6F175D3DCCD1}">
                <a14:hiddenFill xmlns:a14="http://schemas.microsoft.com/office/drawing/2010/main">
                  <a:solidFill>
                    <a:srgbClr val="FFFFFF"/>
                  </a:solidFill>
                </a14:hiddenFill>
              </a:ext>
            </a:extLst>
          </p:spPr>
        </p:pic>
      </p:grpSp>
      <p:pic>
        <p:nvPicPr>
          <p:cNvPr id="91" name="図 90">
            <a:extLst>
              <a:ext uri="{FF2B5EF4-FFF2-40B4-BE49-F238E27FC236}">
                <a16:creationId xmlns:a16="http://schemas.microsoft.com/office/drawing/2014/main" id="{9AB31971-4920-4451-9EEB-6AADBE6C3452}"/>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101393" y="7164067"/>
            <a:ext cx="1025676" cy="769257"/>
          </a:xfrm>
          <a:prstGeom prst="rect">
            <a:avLst/>
          </a:prstGeom>
        </p:spPr>
      </p:pic>
      <p:pic>
        <p:nvPicPr>
          <p:cNvPr id="92" name="図 91">
            <a:extLst>
              <a:ext uri="{FF2B5EF4-FFF2-40B4-BE49-F238E27FC236}">
                <a16:creationId xmlns:a16="http://schemas.microsoft.com/office/drawing/2014/main" id="{68B9D1C9-18A0-40D3-B861-4CDC2E943C2C}"/>
              </a:ext>
            </a:extLst>
          </p:cNvPr>
          <p:cNvPicPr>
            <a:picLocks noChangeAspect="1"/>
          </p:cNvPicPr>
          <p:nvPr/>
        </p:nvPicPr>
        <p:blipFill>
          <a:blip r:embed="rId16" cstate="screen">
            <a:extLst>
              <a:ext uri="{28A0092B-C50C-407E-A947-70E740481C1C}">
                <a14:useLocalDpi xmlns:a14="http://schemas.microsoft.com/office/drawing/2010/main"/>
              </a:ext>
            </a:extLst>
          </a:blip>
          <a:stretch>
            <a:fillRect/>
          </a:stretch>
        </p:blipFill>
        <p:spPr>
          <a:xfrm>
            <a:off x="3028448" y="8678073"/>
            <a:ext cx="1014431" cy="760824"/>
          </a:xfrm>
          <a:prstGeom prst="rect">
            <a:avLst/>
          </a:prstGeom>
        </p:spPr>
      </p:pic>
      <p:sp>
        <p:nvSpPr>
          <p:cNvPr id="158" name="角丸四角形 157"/>
          <p:cNvSpPr/>
          <p:nvPr/>
        </p:nvSpPr>
        <p:spPr>
          <a:xfrm>
            <a:off x="2442563" y="7547416"/>
            <a:ext cx="1232916" cy="561856"/>
          </a:xfrm>
          <a:prstGeom prst="roundRect">
            <a:avLst/>
          </a:prstGeom>
          <a:solidFill>
            <a:srgbClr val="FF99CC"/>
          </a:solidFill>
        </p:spPr>
        <p:txBody>
          <a:bodyPr wrap="square">
            <a:spAutoFit/>
          </a:bodyP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地域</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農業・農空間を活かした新たな価値創造</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97" name="図 96">
            <a:extLst>
              <a:ext uri="{FF2B5EF4-FFF2-40B4-BE49-F238E27FC236}">
                <a16:creationId xmlns:a16="http://schemas.microsoft.com/office/drawing/2014/main" id="{76BD4E57-ADC6-48C2-96D7-D877CD4332E6}"/>
              </a:ext>
            </a:extLst>
          </p:cNvPr>
          <p:cNvPicPr>
            <a:picLocks noChangeAspect="1"/>
          </p:cNvPicPr>
          <p:nvPr/>
        </p:nvPicPr>
        <p:blipFill>
          <a:blip r:embed="rId17" cstate="screen">
            <a:extLst>
              <a:ext uri="{28A0092B-C50C-407E-A947-70E740481C1C}">
                <a14:useLocalDpi xmlns:a14="http://schemas.microsoft.com/office/drawing/2010/main"/>
              </a:ext>
            </a:extLst>
          </a:blip>
          <a:stretch>
            <a:fillRect/>
          </a:stretch>
        </p:blipFill>
        <p:spPr>
          <a:xfrm>
            <a:off x="1127070" y="7159893"/>
            <a:ext cx="296358" cy="395144"/>
          </a:xfrm>
          <a:prstGeom prst="rect">
            <a:avLst/>
          </a:prstGeom>
        </p:spPr>
      </p:pic>
      <p:sp>
        <p:nvSpPr>
          <p:cNvPr id="156" name="角丸四角形 155"/>
          <p:cNvSpPr/>
          <p:nvPr/>
        </p:nvSpPr>
        <p:spPr>
          <a:xfrm>
            <a:off x="998099" y="7547091"/>
            <a:ext cx="1236542" cy="561856"/>
          </a:xfrm>
          <a:prstGeom prst="roundRect">
            <a:avLst/>
          </a:prstGeom>
          <a:solidFill>
            <a:srgbClr val="BDD7EE"/>
          </a:solidFill>
        </p:spPr>
        <p:txBody>
          <a:bodyPr wrap="square">
            <a:spAutoFit/>
          </a:bodyP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しごと</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力強い大阪農業</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の実現</a:t>
            </a:r>
          </a:p>
        </p:txBody>
      </p:sp>
      <p:pic>
        <p:nvPicPr>
          <p:cNvPr id="98" name="図 97"/>
          <p:cNvPicPr>
            <a:picLocks noChangeAspect="1"/>
          </p:cNvPicPr>
          <p:nvPr/>
        </p:nvPicPr>
        <p:blipFill>
          <a:blip r:embed="rId18" cstate="hqprint">
            <a:extLst>
              <a:ext uri="{28A0092B-C50C-407E-A947-70E740481C1C}">
                <a14:useLocalDpi xmlns:a14="http://schemas.microsoft.com/office/drawing/2010/main" val="0"/>
              </a:ext>
            </a:extLst>
          </a:blip>
          <a:stretch>
            <a:fillRect/>
          </a:stretch>
        </p:blipFill>
        <p:spPr>
          <a:xfrm>
            <a:off x="9151276" y="7487392"/>
            <a:ext cx="1201116" cy="900838"/>
          </a:xfrm>
          <a:prstGeom prst="rect">
            <a:avLst/>
          </a:prstGeom>
        </p:spPr>
      </p:pic>
      <p:pic>
        <p:nvPicPr>
          <p:cNvPr id="81" name="図 80"/>
          <p:cNvPicPr>
            <a:picLocks noChangeAspect="1"/>
          </p:cNvPicPr>
          <p:nvPr/>
        </p:nvPicPr>
        <p:blipFill>
          <a:blip r:embed="rId19" cstate="hqprint">
            <a:extLst>
              <a:ext uri="{28A0092B-C50C-407E-A947-70E740481C1C}">
                <a14:useLocalDpi xmlns:a14="http://schemas.microsoft.com/office/drawing/2010/main" val="0"/>
              </a:ext>
            </a:extLst>
          </a:blip>
          <a:stretch>
            <a:fillRect/>
          </a:stretch>
        </p:blipFill>
        <p:spPr>
          <a:xfrm>
            <a:off x="9119194" y="1754104"/>
            <a:ext cx="599747" cy="840883"/>
          </a:xfrm>
          <a:prstGeom prst="rect">
            <a:avLst/>
          </a:prstGeom>
        </p:spPr>
      </p:pic>
    </p:spTree>
    <p:extLst>
      <p:ext uri="{BB962C8B-B14F-4D97-AF65-F5344CB8AC3E}">
        <p14:creationId xmlns:p14="http://schemas.microsoft.com/office/powerpoint/2010/main" val="35246300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1341</Words>
  <Application>Microsoft Office PowerPoint</Application>
  <PresentationFormat>A3 297x420 mm</PresentationFormat>
  <Paragraphs>137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Meiryo UI</vt: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2022-03-29T08:24:09Z</dcterms:created>
  <dcterms:modified xsi:type="dcterms:W3CDTF">2024-07-30T05:19:06Z</dcterms:modified>
</cp:coreProperties>
</file>