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Lst>
  <p:notesMasterIdLst>
    <p:notesMasterId r:id="rId3"/>
  </p:notesMasterIdLst>
  <p:sldIdLst>
    <p:sldId id="269" r:id="rId2"/>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99"/>
    <a:srgbClr val="FF7C80"/>
    <a:srgbClr val="FFCCFF"/>
    <a:srgbClr val="00CC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4746" autoAdjust="0"/>
  </p:normalViewPr>
  <p:slideViewPr>
    <p:cSldViewPr>
      <p:cViewPr varScale="1">
        <p:scale>
          <a:sx n="90" d="100"/>
          <a:sy n="90" d="100"/>
        </p:scale>
        <p:origin x="336" y="66"/>
      </p:cViewPr>
      <p:guideLst>
        <p:guide orient="horz" pos="2160"/>
        <p:guide pos="312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
            <a:ext cx="2948468" cy="496427"/>
          </a:xfrm>
          <a:prstGeom prst="rect">
            <a:avLst/>
          </a:prstGeom>
          <a:noFill/>
          <a:ln>
            <a:noFill/>
          </a:ln>
          <a:effectLst/>
        </p:spPr>
        <p:txBody>
          <a:bodyPr vert="horz" wrap="square" lIns="91418" tIns="45709" rIns="91418" bIns="45709" numCol="1" anchor="t" anchorCtr="0" compatLnSpc="1">
            <a:prstTxWarp prst="textNoShape">
              <a:avLst/>
            </a:prstTxWarp>
          </a:bodyPr>
          <a:lstStyle>
            <a:lvl1pPr eaLnBrk="1" hangingPunct="1">
              <a:defRPr sz="1300">
                <a:latin typeface="Arial" charset="0"/>
                <a:ea typeface="ＭＳ Ｐゴシック" charset="-128"/>
              </a:defRPr>
            </a:lvl1pPr>
          </a:lstStyle>
          <a:p>
            <a:pPr>
              <a:defRPr/>
            </a:pPr>
            <a:endParaRPr lang="en-US" altLang="ja-JP"/>
          </a:p>
        </p:txBody>
      </p:sp>
      <p:sp>
        <p:nvSpPr>
          <p:cNvPr id="3075" name="Rectangle 3"/>
          <p:cNvSpPr>
            <a:spLocks noGrp="1" noChangeArrowheads="1"/>
          </p:cNvSpPr>
          <p:nvPr>
            <p:ph type="dt" idx="1"/>
          </p:nvPr>
        </p:nvSpPr>
        <p:spPr bwMode="auto">
          <a:xfrm>
            <a:off x="3855689" y="1"/>
            <a:ext cx="2949990" cy="496427"/>
          </a:xfrm>
          <a:prstGeom prst="rect">
            <a:avLst/>
          </a:prstGeom>
          <a:noFill/>
          <a:ln>
            <a:noFill/>
          </a:ln>
          <a:effectLst/>
        </p:spPr>
        <p:txBody>
          <a:bodyPr vert="horz" wrap="square" lIns="91418" tIns="45709" rIns="91418" bIns="45709" numCol="1" anchor="t" anchorCtr="0" compatLnSpc="1">
            <a:prstTxWarp prst="textNoShape">
              <a:avLst/>
            </a:prstTxWarp>
          </a:bodyPr>
          <a:lstStyle>
            <a:lvl1pPr algn="r" eaLnBrk="1" hangingPunct="1">
              <a:defRPr sz="1300">
                <a:latin typeface="Arial" charset="0"/>
                <a:ea typeface="ＭＳ Ｐゴシック" charset="-128"/>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712788" y="746125"/>
            <a:ext cx="5381625"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1938" y="4722226"/>
            <a:ext cx="5443325" cy="4470929"/>
          </a:xfrm>
          <a:prstGeom prst="rect">
            <a:avLst/>
          </a:prstGeom>
          <a:noFill/>
          <a:ln>
            <a:noFill/>
          </a:ln>
          <a:effectLst/>
        </p:spPr>
        <p:txBody>
          <a:bodyPr vert="horz" wrap="square" lIns="91418" tIns="45709" rIns="91418" bIns="45709"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078" name="Rectangle 6"/>
          <p:cNvSpPr>
            <a:spLocks noGrp="1" noChangeArrowheads="1"/>
          </p:cNvSpPr>
          <p:nvPr>
            <p:ph type="ftr" sz="quarter" idx="4"/>
          </p:nvPr>
        </p:nvSpPr>
        <p:spPr bwMode="auto">
          <a:xfrm>
            <a:off x="0" y="9441369"/>
            <a:ext cx="2948468" cy="496427"/>
          </a:xfrm>
          <a:prstGeom prst="rect">
            <a:avLst/>
          </a:prstGeom>
          <a:noFill/>
          <a:ln>
            <a:noFill/>
          </a:ln>
          <a:effectLst/>
        </p:spPr>
        <p:txBody>
          <a:bodyPr vert="horz" wrap="square" lIns="91418" tIns="45709" rIns="91418" bIns="45709" numCol="1" anchor="b" anchorCtr="0" compatLnSpc="1">
            <a:prstTxWarp prst="textNoShape">
              <a:avLst/>
            </a:prstTxWarp>
          </a:bodyPr>
          <a:lstStyle>
            <a:lvl1pPr eaLnBrk="1" hangingPunct="1">
              <a:defRPr sz="1300">
                <a:latin typeface="Arial" charset="0"/>
                <a:ea typeface="ＭＳ Ｐゴシック" charset="-128"/>
              </a:defRPr>
            </a:lvl1pPr>
          </a:lstStyle>
          <a:p>
            <a:pPr>
              <a:defRPr/>
            </a:pPr>
            <a:endParaRPr lang="en-US" altLang="ja-JP"/>
          </a:p>
        </p:txBody>
      </p:sp>
      <p:sp>
        <p:nvSpPr>
          <p:cNvPr id="3079" name="Rectangle 7"/>
          <p:cNvSpPr>
            <a:spLocks noGrp="1" noChangeArrowheads="1"/>
          </p:cNvSpPr>
          <p:nvPr>
            <p:ph type="sldNum" sz="quarter" idx="5"/>
          </p:nvPr>
        </p:nvSpPr>
        <p:spPr bwMode="auto">
          <a:xfrm>
            <a:off x="3855689" y="9441369"/>
            <a:ext cx="2949990" cy="496427"/>
          </a:xfrm>
          <a:prstGeom prst="rect">
            <a:avLst/>
          </a:prstGeom>
          <a:noFill/>
          <a:ln>
            <a:noFill/>
          </a:ln>
          <a:effectLst/>
        </p:spPr>
        <p:txBody>
          <a:bodyPr vert="horz" wrap="square" lIns="91418" tIns="45709" rIns="91418" bIns="45709" numCol="1" anchor="b" anchorCtr="0" compatLnSpc="1">
            <a:prstTxWarp prst="textNoShape">
              <a:avLst/>
            </a:prstTxWarp>
          </a:bodyPr>
          <a:lstStyle>
            <a:lvl1pPr algn="r" eaLnBrk="1" hangingPunct="1">
              <a:defRPr sz="1300"/>
            </a:lvl1pPr>
          </a:lstStyle>
          <a:p>
            <a:fld id="{CEFC858D-6873-47A1-8DB8-00A97D9DBBE5}"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F203F812-BA90-4D86-B16B-DE3D75887725}" type="slidenum">
              <a:rPr lang="en-US" altLang="ja-JP"/>
              <a:pPr/>
              <a:t>‹#›</a:t>
            </a:fld>
            <a:endParaRPr lang="en-US" altLang="ja-JP"/>
          </a:p>
        </p:txBody>
      </p:sp>
    </p:spTree>
    <p:extLst>
      <p:ext uri="{BB962C8B-B14F-4D97-AF65-F5344CB8AC3E}">
        <p14:creationId xmlns:p14="http://schemas.microsoft.com/office/powerpoint/2010/main" val="1762957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70E9ED7B-4F9C-474E-B3E5-BC3BA29BBD71}" type="slidenum">
              <a:rPr lang="en-US" altLang="ja-JP"/>
              <a:pPr/>
              <a:t>‹#›</a:t>
            </a:fld>
            <a:endParaRPr lang="en-US" altLang="ja-JP"/>
          </a:p>
        </p:txBody>
      </p:sp>
    </p:spTree>
    <p:extLst>
      <p:ext uri="{BB962C8B-B14F-4D97-AF65-F5344CB8AC3E}">
        <p14:creationId xmlns:p14="http://schemas.microsoft.com/office/powerpoint/2010/main" val="118303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4638"/>
            <a:ext cx="65341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DDB59C65-B4CC-428A-A2F2-9355B598E30E}" type="slidenum">
              <a:rPr lang="en-US" altLang="ja-JP"/>
              <a:pPr/>
              <a:t>‹#›</a:t>
            </a:fld>
            <a:endParaRPr lang="en-US" altLang="ja-JP"/>
          </a:p>
        </p:txBody>
      </p:sp>
    </p:spTree>
    <p:extLst>
      <p:ext uri="{BB962C8B-B14F-4D97-AF65-F5344CB8AC3E}">
        <p14:creationId xmlns:p14="http://schemas.microsoft.com/office/powerpoint/2010/main" val="3446269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0"/>
            <a:ext cx="43815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quarter" idx="2"/>
          </p:nvPr>
        </p:nvSpPr>
        <p:spPr>
          <a:xfrm>
            <a:off x="5029200" y="1600200"/>
            <a:ext cx="4381500" cy="21859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ー 4"/>
          <p:cNvSpPr>
            <a:spLocks noGrp="1"/>
          </p:cNvSpPr>
          <p:nvPr>
            <p:ph sz="quarter" idx="3"/>
          </p:nvPr>
        </p:nvSpPr>
        <p:spPr>
          <a:xfrm>
            <a:off x="5029200" y="3938588"/>
            <a:ext cx="4381500" cy="21875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p:cNvSpPr>
            <a:spLocks noGrp="1" noChangeArrowheads="1"/>
          </p:cNvSpPr>
          <p:nvPr>
            <p:ph type="sldNum" sz="quarter" idx="12"/>
          </p:nvPr>
        </p:nvSpPr>
        <p:spPr>
          <a:ln/>
        </p:spPr>
        <p:txBody>
          <a:bodyPr/>
          <a:lstStyle>
            <a:lvl1pPr>
              <a:defRPr/>
            </a:lvl1pPr>
          </a:lstStyle>
          <a:p>
            <a:fld id="{FDF05485-2FED-43C4-B7F1-ECA7F58EC7C3}" type="slidenum">
              <a:rPr lang="en-US" altLang="ja-JP"/>
              <a:pPr/>
              <a:t>‹#›</a:t>
            </a:fld>
            <a:endParaRPr lang="en-US" altLang="ja-JP"/>
          </a:p>
        </p:txBody>
      </p:sp>
    </p:spTree>
    <p:extLst>
      <p:ext uri="{BB962C8B-B14F-4D97-AF65-F5344CB8AC3E}">
        <p14:creationId xmlns:p14="http://schemas.microsoft.com/office/powerpoint/2010/main" val="2283749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B12A49B2-D1AD-4A12-AC8F-581DE7DB53ED}" type="slidenum">
              <a:rPr lang="en-US" altLang="ja-JP"/>
              <a:pPr/>
              <a:t>‹#›</a:t>
            </a:fld>
            <a:endParaRPr lang="en-US" altLang="ja-JP"/>
          </a:p>
        </p:txBody>
      </p:sp>
    </p:spTree>
    <p:extLst>
      <p:ext uri="{BB962C8B-B14F-4D97-AF65-F5344CB8AC3E}">
        <p14:creationId xmlns:p14="http://schemas.microsoft.com/office/powerpoint/2010/main" val="2554469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A949964B-75B7-479B-81CD-24DAFFDF2732}" type="slidenum">
              <a:rPr lang="en-US" altLang="ja-JP"/>
              <a:pPr/>
              <a:t>‹#›</a:t>
            </a:fld>
            <a:endParaRPr lang="en-US" altLang="ja-JP"/>
          </a:p>
        </p:txBody>
      </p:sp>
    </p:spTree>
    <p:extLst>
      <p:ext uri="{BB962C8B-B14F-4D97-AF65-F5344CB8AC3E}">
        <p14:creationId xmlns:p14="http://schemas.microsoft.com/office/powerpoint/2010/main" val="610603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7F49EF64-8215-4993-A8AE-78F0CE36BA1B}" type="slidenum">
              <a:rPr lang="en-US" altLang="ja-JP"/>
              <a:pPr/>
              <a:t>‹#›</a:t>
            </a:fld>
            <a:endParaRPr lang="en-US" altLang="ja-JP"/>
          </a:p>
        </p:txBody>
      </p:sp>
    </p:spTree>
    <p:extLst>
      <p:ext uri="{BB962C8B-B14F-4D97-AF65-F5344CB8AC3E}">
        <p14:creationId xmlns:p14="http://schemas.microsoft.com/office/powerpoint/2010/main" val="3759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fld id="{430962F5-4DE9-476C-9BF2-0100296007C9}" type="slidenum">
              <a:rPr lang="en-US" altLang="ja-JP"/>
              <a:pPr/>
              <a:t>‹#›</a:t>
            </a:fld>
            <a:endParaRPr lang="en-US" altLang="ja-JP"/>
          </a:p>
        </p:txBody>
      </p:sp>
    </p:spTree>
    <p:extLst>
      <p:ext uri="{BB962C8B-B14F-4D97-AF65-F5344CB8AC3E}">
        <p14:creationId xmlns:p14="http://schemas.microsoft.com/office/powerpoint/2010/main" val="36494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fld id="{E5302324-4A0E-4363-9F92-5DC8A411A169}" type="slidenum">
              <a:rPr lang="en-US" altLang="ja-JP"/>
              <a:pPr/>
              <a:t>‹#›</a:t>
            </a:fld>
            <a:endParaRPr lang="en-US" altLang="ja-JP"/>
          </a:p>
        </p:txBody>
      </p:sp>
    </p:spTree>
    <p:extLst>
      <p:ext uri="{BB962C8B-B14F-4D97-AF65-F5344CB8AC3E}">
        <p14:creationId xmlns:p14="http://schemas.microsoft.com/office/powerpoint/2010/main" val="1559456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fld id="{68A3FE34-8355-4144-82B0-837DF89B3863}" type="slidenum">
              <a:rPr lang="en-US" altLang="ja-JP"/>
              <a:pPr/>
              <a:t>‹#›</a:t>
            </a:fld>
            <a:endParaRPr lang="en-US" altLang="ja-JP"/>
          </a:p>
        </p:txBody>
      </p:sp>
    </p:spTree>
    <p:extLst>
      <p:ext uri="{BB962C8B-B14F-4D97-AF65-F5344CB8AC3E}">
        <p14:creationId xmlns:p14="http://schemas.microsoft.com/office/powerpoint/2010/main" val="741809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3FC56017-B695-4147-A940-F0FA4662BC41}" type="slidenum">
              <a:rPr lang="en-US" altLang="ja-JP"/>
              <a:pPr/>
              <a:t>‹#›</a:t>
            </a:fld>
            <a:endParaRPr lang="en-US" altLang="ja-JP"/>
          </a:p>
        </p:txBody>
      </p:sp>
    </p:spTree>
    <p:extLst>
      <p:ext uri="{BB962C8B-B14F-4D97-AF65-F5344CB8AC3E}">
        <p14:creationId xmlns:p14="http://schemas.microsoft.com/office/powerpoint/2010/main" val="3625823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2B25720F-2307-4C8A-962C-D526BE177D1C}" type="slidenum">
              <a:rPr lang="en-US" altLang="ja-JP"/>
              <a:pPr/>
              <a:t>‹#›</a:t>
            </a:fld>
            <a:endParaRPr lang="en-US" altLang="ja-JP"/>
          </a:p>
        </p:txBody>
      </p:sp>
    </p:spTree>
    <p:extLst>
      <p:ext uri="{BB962C8B-B14F-4D97-AF65-F5344CB8AC3E}">
        <p14:creationId xmlns:p14="http://schemas.microsoft.com/office/powerpoint/2010/main" val="1374962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0"/>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p:spPr>
        <p:txBody>
          <a:bodyPr vert="horz" wrap="square" lIns="91430" tIns="45715" rIns="91430" bIns="45715" numCol="1" anchor="t" anchorCtr="0" compatLnSpc="1">
            <a:prstTxWarp prst="textNoShape">
              <a:avLst/>
            </a:prstTxWarp>
          </a:bodyPr>
          <a:lstStyle>
            <a:lvl1pPr eaLnBrk="1" hangingPunct="1">
              <a:defRPr sz="1400">
                <a:latin typeface="Arial" charset="0"/>
              </a:defRPr>
            </a:lvl1pPr>
          </a:lstStyle>
          <a:p>
            <a:pPr>
              <a:defRPr/>
            </a:pPr>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p:spPr>
        <p:txBody>
          <a:bodyPr vert="horz" wrap="square" lIns="91430" tIns="45715" rIns="91430" bIns="45715" numCol="1" anchor="t" anchorCtr="0" compatLnSpc="1">
            <a:prstTxWarp prst="textNoShape">
              <a:avLst/>
            </a:prstTxWarp>
          </a:bodyPr>
          <a:lstStyle>
            <a:lvl1pPr algn="ctr" eaLnBrk="1" hangingPunct="1">
              <a:defRPr sz="1400">
                <a:latin typeface="Arial" charset="0"/>
              </a:defRPr>
            </a:lvl1pPr>
          </a:lstStyle>
          <a:p>
            <a:pPr>
              <a:defRPr/>
            </a:pPr>
            <a:endParaRPr lang="en-US" altLang="ja-JP"/>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p:spPr>
        <p:txBody>
          <a:bodyPr vert="horz" wrap="square" lIns="91430" tIns="45715" rIns="91430" bIns="45715" numCol="1" anchor="t" anchorCtr="0" compatLnSpc="1">
            <a:prstTxWarp prst="textNoShape">
              <a:avLst/>
            </a:prstTxWarp>
          </a:bodyPr>
          <a:lstStyle>
            <a:lvl1pPr algn="r" eaLnBrk="1" hangingPunct="1">
              <a:defRPr sz="1400"/>
            </a:lvl1pPr>
          </a:lstStyle>
          <a:p>
            <a:fld id="{57105466-85B2-4729-83D4-AF37F632AF7E}"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正方形/長方形 85"/>
          <p:cNvSpPr/>
          <p:nvPr/>
        </p:nvSpPr>
        <p:spPr>
          <a:xfrm>
            <a:off x="147530" y="835577"/>
            <a:ext cx="9613900" cy="1628514"/>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3074" name="Rectangle 3"/>
          <p:cNvSpPr>
            <a:spLocks noChangeArrowheads="1"/>
          </p:cNvSpPr>
          <p:nvPr/>
        </p:nvSpPr>
        <p:spPr bwMode="auto">
          <a:xfrm>
            <a:off x="74613" y="116632"/>
            <a:ext cx="9742487" cy="382587"/>
          </a:xfrm>
          <a:prstGeom prst="rect">
            <a:avLst/>
          </a:prstGeom>
          <a:solidFill>
            <a:schemeClr val="accent2"/>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wrap="none" lIns="91430" tIns="45715" rIns="91430" bIns="45715"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dirty="0">
                <a:solidFill>
                  <a:schemeClr val="bg1"/>
                </a:solidFill>
                <a:latin typeface="Meiryo UI" panose="020B0604030504040204" pitchFamily="50" charset="-128"/>
                <a:ea typeface="Meiryo UI" panose="020B0604030504040204" pitchFamily="50" charset="-128"/>
              </a:rPr>
              <a:t>地域計画策定等の支援</a:t>
            </a:r>
          </a:p>
        </p:txBody>
      </p:sp>
      <p:sp>
        <p:nvSpPr>
          <p:cNvPr id="57" name="正方形/長方形 56"/>
          <p:cNvSpPr/>
          <p:nvPr/>
        </p:nvSpPr>
        <p:spPr>
          <a:xfrm>
            <a:off x="163636" y="2688558"/>
            <a:ext cx="9613900" cy="2063624"/>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3078" name="AutoShape 7"/>
          <p:cNvSpPr>
            <a:spLocks noChangeArrowheads="1"/>
          </p:cNvSpPr>
          <p:nvPr/>
        </p:nvSpPr>
        <p:spPr bwMode="auto">
          <a:xfrm>
            <a:off x="235643" y="2519934"/>
            <a:ext cx="1693021" cy="358592"/>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886" tIns="18000" rIns="86886" bIns="18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latin typeface="Meiryo UI" panose="020B0604030504040204" pitchFamily="50" charset="-128"/>
                <a:ea typeface="Meiryo UI" panose="020B0604030504040204" pitchFamily="50" charset="-128"/>
              </a:rPr>
              <a:t>大阪府としての目的</a:t>
            </a:r>
          </a:p>
        </p:txBody>
      </p:sp>
      <p:sp>
        <p:nvSpPr>
          <p:cNvPr id="58" name="正方形/長方形 57"/>
          <p:cNvSpPr/>
          <p:nvPr/>
        </p:nvSpPr>
        <p:spPr>
          <a:xfrm>
            <a:off x="8905875" y="156319"/>
            <a:ext cx="800100" cy="409575"/>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tIns="0" bIns="0" anchor="ctr"/>
          <a:lstStyle/>
          <a:p>
            <a:pPr algn="ctr">
              <a:spcAft>
                <a:spcPts val="0"/>
              </a:spcAft>
              <a:defRPr/>
            </a:pPr>
            <a:r>
              <a:rPr lang="ja-JP" sz="1400" kern="100" smtClean="0">
                <a:ea typeface="Meiryo UI" panose="020B0604030504040204" pitchFamily="50" charset="-128"/>
                <a:cs typeface="Times New Roman" panose="02020603050405020304" pitchFamily="18" charset="0"/>
              </a:rPr>
              <a:t>資料</a:t>
            </a:r>
            <a:r>
              <a:rPr lang="ja-JP" altLang="en-US" sz="1400" kern="100">
                <a:ea typeface="Meiryo UI" panose="020B0604030504040204" pitchFamily="50" charset="-128"/>
                <a:cs typeface="Times New Roman" panose="02020603050405020304" pitchFamily="18" charset="0"/>
              </a:rPr>
              <a:t>６</a:t>
            </a:r>
            <a:endParaRPr lang="ja-JP" sz="1050" kern="100" dirty="0">
              <a:ea typeface="ＭＳ 明朝" panose="02020609040205080304" pitchFamily="17" charset="-128"/>
              <a:cs typeface="Times New Roman" panose="02020603050405020304" pitchFamily="18" charset="0"/>
            </a:endParaRPr>
          </a:p>
        </p:txBody>
      </p:sp>
      <p:sp>
        <p:nvSpPr>
          <p:cNvPr id="146" name="正方形/長方形 145"/>
          <p:cNvSpPr/>
          <p:nvPr/>
        </p:nvSpPr>
        <p:spPr>
          <a:xfrm>
            <a:off x="156973" y="4992813"/>
            <a:ext cx="9620562" cy="1844608"/>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3083" name="AutoShape 12"/>
          <p:cNvSpPr>
            <a:spLocks noChangeArrowheads="1"/>
          </p:cNvSpPr>
          <p:nvPr/>
        </p:nvSpPr>
        <p:spPr bwMode="auto">
          <a:xfrm>
            <a:off x="241494" y="4824189"/>
            <a:ext cx="1399138" cy="360000"/>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886" tIns="18000" rIns="86886" bIns="18000"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latin typeface="Meiryo UI" panose="020B0604030504040204" pitchFamily="50" charset="-128"/>
                <a:ea typeface="Meiryo UI" panose="020B0604030504040204" pitchFamily="50" charset="-128"/>
              </a:rPr>
              <a:t>市町村への支援</a:t>
            </a:r>
          </a:p>
        </p:txBody>
      </p:sp>
      <p:sp>
        <p:nvSpPr>
          <p:cNvPr id="41" name="正方形/長方形 4"/>
          <p:cNvSpPr>
            <a:spLocks noChangeArrowheads="1"/>
          </p:cNvSpPr>
          <p:nvPr/>
        </p:nvSpPr>
        <p:spPr bwMode="auto">
          <a:xfrm>
            <a:off x="5397702" y="3121983"/>
            <a:ext cx="4379834" cy="1361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96" tIns="45700" rIns="91396" bIns="45700" anchor="ctr">
            <a:spAutoFit/>
          </a:bodyPr>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eaLnBrk="1" hangingPunct="1">
              <a:lnSpc>
                <a:spcPts val="1500"/>
              </a:lnSpc>
              <a:spcBef>
                <a:spcPts val="600"/>
              </a:spcBef>
            </a:pPr>
            <a:endParaRPr lang="en-US" altLang="ja-JP" sz="1600" i="0" dirty="0">
              <a:latin typeface="Meiryo UI" panose="020B0604030504040204" pitchFamily="50" charset="-128"/>
              <a:ea typeface="Meiryo UI" panose="020B0604030504040204" pitchFamily="50" charset="-128"/>
            </a:endParaRPr>
          </a:p>
          <a:p>
            <a:pPr eaLnBrk="1" hangingPunct="1">
              <a:lnSpc>
                <a:spcPts val="1500"/>
              </a:lnSpc>
              <a:spcBef>
                <a:spcPts val="600"/>
              </a:spcBef>
            </a:pPr>
            <a:r>
              <a:rPr lang="ja-JP" altLang="en-US" sz="1600" i="0" dirty="0">
                <a:latin typeface="Meiryo UI" panose="020B0604030504040204" pitchFamily="50" charset="-128"/>
                <a:ea typeface="Meiryo UI" panose="020B0604030504040204" pitchFamily="50" charset="-128"/>
              </a:rPr>
              <a:t>・新規就農・企業参入の確保・育成</a:t>
            </a:r>
            <a:r>
              <a:rPr lang="ja-JP" altLang="en-US" sz="1600" b="0" i="0" dirty="0">
                <a:latin typeface="Meiryo UI" panose="020B0604030504040204" pitchFamily="50" charset="-128"/>
                <a:ea typeface="Meiryo UI" panose="020B0604030504040204" pitchFamily="50" charset="-128"/>
              </a:rPr>
              <a:t>　　</a:t>
            </a:r>
            <a:endParaRPr lang="en-US" altLang="ja-JP" sz="1600" b="0" i="0" dirty="0">
              <a:latin typeface="Meiryo UI" panose="020B0604030504040204" pitchFamily="50" charset="-128"/>
              <a:ea typeface="Meiryo UI" panose="020B0604030504040204" pitchFamily="50" charset="-128"/>
            </a:endParaRPr>
          </a:p>
          <a:p>
            <a:pPr eaLnBrk="1" hangingPunct="1">
              <a:lnSpc>
                <a:spcPts val="1500"/>
              </a:lnSpc>
              <a:spcBef>
                <a:spcPts val="600"/>
              </a:spcBef>
            </a:pPr>
            <a:r>
              <a:rPr lang="ja-JP" altLang="en-US" sz="1600" i="0" dirty="0">
                <a:latin typeface="Meiryo UI" panose="020B0604030504040204" pitchFamily="50" charset="-128"/>
                <a:ea typeface="Meiryo UI" panose="020B0604030504040204" pitchFamily="50" charset="-128"/>
              </a:rPr>
              <a:t>・担い手の規模拡大</a:t>
            </a:r>
            <a:r>
              <a:rPr lang="ja-JP" altLang="en-US" sz="1600" b="0" i="0" dirty="0">
                <a:latin typeface="Meiryo UI" panose="020B0604030504040204" pitchFamily="50" charset="-128"/>
                <a:ea typeface="Meiryo UI" panose="020B0604030504040204" pitchFamily="50" charset="-128"/>
              </a:rPr>
              <a:t>　　　　　　　　　　　</a:t>
            </a:r>
            <a:endParaRPr lang="en-US" altLang="ja-JP" sz="1600" b="0" i="0" dirty="0">
              <a:latin typeface="Meiryo UI" panose="020B0604030504040204" pitchFamily="50" charset="-128"/>
              <a:ea typeface="Meiryo UI" panose="020B0604030504040204" pitchFamily="50" charset="-128"/>
            </a:endParaRPr>
          </a:p>
          <a:p>
            <a:pPr eaLnBrk="1" hangingPunct="1">
              <a:lnSpc>
                <a:spcPts val="1500"/>
              </a:lnSpc>
              <a:spcBef>
                <a:spcPts val="600"/>
              </a:spcBef>
            </a:pPr>
            <a:r>
              <a:rPr lang="ja-JP" altLang="en-US" sz="1600" i="0" dirty="0">
                <a:latin typeface="Meiryo UI" panose="020B0604030504040204" pitchFamily="50" charset="-128"/>
                <a:ea typeface="Meiryo UI" panose="020B0604030504040204" pitchFamily="50" charset="-128"/>
              </a:rPr>
              <a:t>・基盤整備事業の導入・</a:t>
            </a:r>
            <a:r>
              <a:rPr lang="ja-JP" altLang="en-US" sz="1600" i="0" dirty="0" smtClean="0">
                <a:latin typeface="Meiryo UI" panose="020B0604030504040204" pitchFamily="50" charset="-128"/>
                <a:ea typeface="Meiryo UI" panose="020B0604030504040204" pitchFamily="50" charset="-128"/>
              </a:rPr>
              <a:t>推進</a:t>
            </a:r>
            <a:endParaRPr lang="en-US" altLang="ja-JP" sz="1600" b="0" i="0" dirty="0">
              <a:latin typeface="Meiryo UI" panose="020B0604030504040204" pitchFamily="50" charset="-128"/>
              <a:ea typeface="Meiryo UI" panose="020B0604030504040204" pitchFamily="50" charset="-128"/>
            </a:endParaRPr>
          </a:p>
          <a:p>
            <a:pPr eaLnBrk="1" hangingPunct="1">
              <a:lnSpc>
                <a:spcPts val="1500"/>
              </a:lnSpc>
              <a:spcBef>
                <a:spcPts val="600"/>
              </a:spcBef>
            </a:pPr>
            <a:r>
              <a:rPr lang="ja-JP" altLang="en-US" sz="1600" i="0" dirty="0" smtClean="0">
                <a:latin typeface="Meiryo UI" panose="020B0604030504040204" pitchFamily="50" charset="-128"/>
                <a:ea typeface="Meiryo UI" panose="020B0604030504040204" pitchFamily="50" charset="-128"/>
              </a:rPr>
              <a:t>・農地保全・新しい価値創造</a:t>
            </a:r>
            <a:r>
              <a:rPr lang="ja-JP" altLang="en-US" sz="1600" i="0" dirty="0">
                <a:latin typeface="Meiryo UI" panose="020B0604030504040204" pitchFamily="50" charset="-128"/>
                <a:ea typeface="Meiryo UI" panose="020B0604030504040204" pitchFamily="50" charset="-128"/>
              </a:rPr>
              <a:t>　　　</a:t>
            </a:r>
            <a:r>
              <a:rPr lang="ja-JP" altLang="en-US" sz="1600" b="0" i="0" dirty="0">
                <a:latin typeface="Meiryo UI" panose="020B0604030504040204" pitchFamily="50" charset="-128"/>
                <a:ea typeface="Meiryo UI" panose="020B0604030504040204" pitchFamily="50" charset="-128"/>
              </a:rPr>
              <a:t>　　　</a:t>
            </a:r>
          </a:p>
        </p:txBody>
      </p:sp>
      <p:sp>
        <p:nvSpPr>
          <p:cNvPr id="44" name="二等辺三角形 2"/>
          <p:cNvSpPr>
            <a:spLocks noChangeArrowheads="1"/>
          </p:cNvSpPr>
          <p:nvPr/>
        </p:nvSpPr>
        <p:spPr bwMode="auto">
          <a:xfrm rot="16200000" flipV="1">
            <a:off x="4431853" y="3542437"/>
            <a:ext cx="898525" cy="431800"/>
          </a:xfrm>
          <a:prstGeom prst="triangle">
            <a:avLst>
              <a:gd name="adj" fmla="val 50000"/>
            </a:avLst>
          </a:prstGeom>
          <a:solidFill>
            <a:schemeClr val="accent2"/>
          </a:solidFill>
          <a:ln>
            <a:noFill/>
          </a:ln>
          <a:extLst>
            <a:ext uri="{91240B29-F687-4F45-9708-019B960494DF}">
              <a14:hiddenLine xmlns:a14="http://schemas.microsoft.com/office/drawing/2010/main" w="9525">
                <a:solidFill>
                  <a:srgbClr val="000000"/>
                </a:solidFill>
                <a:prstDash val="sysDash"/>
                <a:miter lim="800000"/>
                <a:headEnd/>
                <a:tailEnd/>
              </a14:hiddenLine>
            </a:ext>
          </a:extLst>
        </p:spPr>
        <p:txBody>
          <a:bodyPr lIns="91396" tIns="45700" rIns="91396" bIns="45700" anchor="ctr">
            <a:spAutoFit/>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200"/>
          </a:p>
        </p:txBody>
      </p:sp>
      <p:sp>
        <p:nvSpPr>
          <p:cNvPr id="46" name="正方形/長方形 4"/>
          <p:cNvSpPr>
            <a:spLocks noChangeArrowheads="1"/>
          </p:cNvSpPr>
          <p:nvPr/>
        </p:nvSpPr>
        <p:spPr bwMode="auto">
          <a:xfrm>
            <a:off x="163636" y="3004286"/>
            <a:ext cx="2485108" cy="307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96" tIns="45700" rIns="91396" bIns="45700" anchor="ctr">
            <a:spAutoFit/>
          </a:bodyPr>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pPr>
            <a:r>
              <a:rPr lang="ja-JP" altLang="en-US" sz="1400" b="0" i="0" dirty="0">
                <a:latin typeface="Meiryo UI" panose="020B0604030504040204" pitchFamily="50" charset="-128"/>
                <a:ea typeface="Meiryo UI" panose="020B0604030504040204" pitchFamily="50" charset="-128"/>
              </a:rPr>
              <a:t>＜地域計画策定による効果＞　</a:t>
            </a:r>
          </a:p>
        </p:txBody>
      </p:sp>
      <p:sp>
        <p:nvSpPr>
          <p:cNvPr id="47" name="正方形/長方形 4"/>
          <p:cNvSpPr>
            <a:spLocks noChangeArrowheads="1"/>
          </p:cNvSpPr>
          <p:nvPr/>
        </p:nvSpPr>
        <p:spPr bwMode="auto">
          <a:xfrm>
            <a:off x="5111952" y="3023990"/>
            <a:ext cx="3935396" cy="307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96" tIns="45700" rIns="91396" bIns="45700" anchor="ctr">
            <a:spAutoFit/>
          </a:bodyPr>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pPr>
            <a:r>
              <a:rPr lang="ja-JP" altLang="en-US" sz="1400" i="0" dirty="0">
                <a:latin typeface="Meiryo UI" panose="020B0604030504040204" pitchFamily="50" charset="-128"/>
                <a:ea typeface="Meiryo UI" panose="020B0604030504040204" pitchFamily="50" charset="-128"/>
              </a:rPr>
              <a:t>＜おおさか農政アクションプランの目標を実現＞　</a:t>
            </a:r>
          </a:p>
        </p:txBody>
      </p:sp>
      <p:sp>
        <p:nvSpPr>
          <p:cNvPr id="48" name="正方形/長方形 128"/>
          <p:cNvSpPr>
            <a:spLocks noChangeArrowheads="1"/>
          </p:cNvSpPr>
          <p:nvPr/>
        </p:nvSpPr>
        <p:spPr bwMode="auto">
          <a:xfrm>
            <a:off x="75677" y="3297551"/>
            <a:ext cx="4661299" cy="1310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eaLnBrk="1" hangingPunct="1">
              <a:lnSpc>
                <a:spcPts val="1900"/>
              </a:lnSpc>
            </a:pPr>
            <a:r>
              <a:rPr lang="ja-JP" altLang="en-US" sz="1400" b="0" i="0" dirty="0">
                <a:latin typeface="Meiryo UI" panose="020B0604030504040204" pitchFamily="50" charset="-128"/>
                <a:ea typeface="Meiryo UI" panose="020B0604030504040204" pitchFamily="50" charset="-128"/>
              </a:rPr>
              <a:t>　〇地域農業の担い手に計画的・面的な農地集約が可能</a:t>
            </a:r>
          </a:p>
          <a:p>
            <a:pPr eaLnBrk="1" hangingPunct="1">
              <a:lnSpc>
                <a:spcPts val="1900"/>
              </a:lnSpc>
            </a:pPr>
            <a:r>
              <a:rPr lang="ja-JP" altLang="en-US" sz="1400" b="0" i="0" dirty="0">
                <a:latin typeface="Meiryo UI" panose="020B0604030504040204" pitchFamily="50" charset="-128"/>
                <a:ea typeface="Meiryo UI" panose="020B0604030504040204" pitchFamily="50" charset="-128"/>
              </a:rPr>
              <a:t>　〇貸借希望農地の把握による新規就農・企業参入の促進</a:t>
            </a:r>
          </a:p>
          <a:p>
            <a:pPr eaLnBrk="1" hangingPunct="1">
              <a:lnSpc>
                <a:spcPts val="1900"/>
              </a:lnSpc>
            </a:pPr>
            <a:r>
              <a:rPr lang="ja-JP" altLang="en-US" sz="1400" b="0" i="0" dirty="0">
                <a:latin typeface="Meiryo UI" panose="020B0604030504040204" pitchFamily="50" charset="-128"/>
                <a:ea typeface="Meiryo UI" panose="020B0604030504040204" pitchFamily="50" charset="-128"/>
              </a:rPr>
              <a:t>　〇国の補助事業や融資等の優遇措置の活用が可能</a:t>
            </a:r>
          </a:p>
          <a:p>
            <a:pPr eaLnBrk="1" hangingPunct="1">
              <a:lnSpc>
                <a:spcPts val="1900"/>
              </a:lnSpc>
            </a:pPr>
            <a:r>
              <a:rPr lang="ja-JP" altLang="en-US" sz="1400" b="0" i="0" dirty="0">
                <a:latin typeface="Meiryo UI" panose="020B0604030504040204" pitchFamily="50" charset="-128"/>
                <a:ea typeface="Meiryo UI" panose="020B0604030504040204" pitchFamily="50" charset="-128"/>
              </a:rPr>
              <a:t>　〇効率的な農地利用に向けた基盤整備の合意</a:t>
            </a:r>
            <a:r>
              <a:rPr lang="ja-JP" altLang="en-US" sz="1400" b="0" i="0" dirty="0" smtClean="0">
                <a:latin typeface="Meiryo UI" panose="020B0604030504040204" pitchFamily="50" charset="-128"/>
                <a:ea typeface="Meiryo UI" panose="020B0604030504040204" pitchFamily="50" charset="-128"/>
              </a:rPr>
              <a:t>形成</a:t>
            </a:r>
            <a:endParaRPr lang="en-US" altLang="ja-JP" sz="1400" b="0" i="0" dirty="0" smtClean="0">
              <a:latin typeface="Meiryo UI" panose="020B0604030504040204" pitchFamily="50" charset="-128"/>
              <a:ea typeface="Meiryo UI" panose="020B0604030504040204" pitchFamily="50" charset="-128"/>
            </a:endParaRPr>
          </a:p>
          <a:p>
            <a:pPr eaLnBrk="1" hangingPunct="1">
              <a:lnSpc>
                <a:spcPts val="1900"/>
              </a:lnSpc>
            </a:pPr>
            <a:r>
              <a:rPr lang="ja-JP" altLang="en-US" sz="1400" b="0" i="0" dirty="0" smtClean="0">
                <a:latin typeface="Meiryo UI" panose="020B0604030504040204" pitchFamily="50" charset="-128"/>
                <a:ea typeface="Meiryo UI" panose="020B0604030504040204" pitchFamily="50" charset="-128"/>
              </a:rPr>
              <a:t>　〇府民協働活動等による農地保全活動の契機</a:t>
            </a:r>
            <a:endParaRPr lang="ja-JP" altLang="en-US" sz="1400" b="0" i="0" dirty="0">
              <a:latin typeface="Meiryo UI" panose="020B0604030504040204" pitchFamily="50" charset="-128"/>
              <a:ea typeface="Meiryo UI" panose="020B0604030504040204" pitchFamily="50" charset="-128"/>
            </a:endParaRPr>
          </a:p>
        </p:txBody>
      </p:sp>
      <p:grpSp>
        <p:nvGrpSpPr>
          <p:cNvPr id="52" name="グループ化 4"/>
          <p:cNvGrpSpPr>
            <a:grpSpLocks/>
          </p:cNvGrpSpPr>
          <p:nvPr/>
        </p:nvGrpSpPr>
        <p:grpSpPr bwMode="auto">
          <a:xfrm>
            <a:off x="203200" y="5226958"/>
            <a:ext cx="9502775" cy="1831211"/>
            <a:chOff x="484829" y="3572197"/>
            <a:chExt cx="9503738" cy="2296085"/>
          </a:xfrm>
        </p:grpSpPr>
        <p:sp>
          <p:nvSpPr>
            <p:cNvPr id="53" name="正方形/長方形 13"/>
            <p:cNvSpPr>
              <a:spLocks noChangeArrowheads="1"/>
            </p:cNvSpPr>
            <p:nvPr/>
          </p:nvSpPr>
          <p:spPr bwMode="auto">
            <a:xfrm>
              <a:off x="484829" y="3572197"/>
              <a:ext cx="9503738" cy="1932763"/>
            </a:xfrm>
            <a:prstGeom prst="rect">
              <a:avLst/>
            </a:prstGeom>
            <a:noFill/>
            <a:ln>
              <a:noFill/>
            </a:ln>
          </p:spPr>
          <p:txBody>
            <a:bodyPr wrap="square">
              <a:spAutoFit/>
            </a:bodyPr>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marL="265113" indent="-171450">
                <a:lnSpc>
                  <a:spcPts val="1500"/>
                </a:lnSpc>
                <a:spcBef>
                  <a:spcPts val="600"/>
                </a:spcBef>
                <a:buFont typeface="Wingdings" panose="05000000000000000000" pitchFamily="2" charset="2"/>
                <a:buChar char="Ø"/>
                <a:defRPr/>
              </a:pPr>
              <a:r>
                <a:rPr lang="ja-JP" altLang="en-US" sz="1400" b="0" i="0" dirty="0" smtClean="0">
                  <a:latin typeface="Meiryo UI" panose="020B0604030504040204" pitchFamily="50" charset="-128"/>
                  <a:ea typeface="Meiryo UI" panose="020B0604030504040204" pitchFamily="50" charset="-128"/>
                </a:rPr>
                <a:t>農政室に</a:t>
              </a:r>
              <a:r>
                <a:rPr lang="ja-JP" altLang="en-US" sz="1400" b="0" i="0" dirty="0">
                  <a:latin typeface="Meiryo UI" panose="020B0604030504040204" pitchFamily="50" charset="-128"/>
                  <a:ea typeface="Meiryo UI" panose="020B0604030504040204" pitchFamily="50" charset="-128"/>
                </a:rPr>
                <a:t>地域計画推進</a:t>
              </a:r>
              <a:r>
                <a:rPr lang="ja-JP" altLang="en-US" sz="1400" b="0" i="0" dirty="0" smtClean="0">
                  <a:latin typeface="Meiryo UI" panose="020B0604030504040204" pitchFamily="50" charset="-128"/>
                  <a:ea typeface="Meiryo UI" panose="020B0604030504040204" pitchFamily="50" charset="-128"/>
                </a:rPr>
                <a:t>チーム</a:t>
              </a:r>
              <a:r>
                <a:rPr lang="ja-JP" altLang="en-US" sz="1400" b="0" i="0" dirty="0">
                  <a:latin typeface="Meiryo UI" panose="020B0604030504040204" pitchFamily="50" charset="-128"/>
                  <a:ea typeface="Meiryo UI" panose="020B0604030504040204" pitchFamily="50" charset="-128"/>
                </a:rPr>
                <a:t>（４名</a:t>
              </a:r>
              <a:r>
                <a:rPr lang="ja-JP" altLang="en-US" sz="1400" b="0" i="0" dirty="0" smtClean="0">
                  <a:latin typeface="Meiryo UI" panose="020B0604030504040204" pitchFamily="50" charset="-128"/>
                  <a:ea typeface="Meiryo UI" panose="020B0604030504040204" pitchFamily="50" charset="-128"/>
                </a:rPr>
                <a:t>）を設置するとともに、</a:t>
              </a:r>
              <a:r>
                <a:rPr lang="ja-JP" altLang="en-US" sz="1400" b="0" i="0" dirty="0">
                  <a:latin typeface="Meiryo UI" panose="020B0604030504040204" pitchFamily="50" charset="-128"/>
                  <a:ea typeface="Meiryo UI" panose="020B0604030504040204" pitchFamily="50" charset="-128"/>
                </a:rPr>
                <a:t>各農と緑の総合事務所に地域計画担当者を</a:t>
              </a:r>
              <a:r>
                <a:rPr lang="ja-JP" altLang="en-US" sz="1400" b="0" i="0" dirty="0" smtClean="0">
                  <a:latin typeface="Meiryo UI" panose="020B0604030504040204" pitchFamily="50" charset="-128"/>
                  <a:ea typeface="Meiryo UI" panose="020B0604030504040204" pitchFamily="50" charset="-128"/>
                </a:rPr>
                <a:t>設置</a:t>
              </a:r>
              <a:endParaRPr lang="en-US" altLang="ja-JP" sz="1400" b="0" i="0" dirty="0" smtClean="0">
                <a:latin typeface="Meiryo UI" panose="020B0604030504040204" pitchFamily="50" charset="-128"/>
                <a:ea typeface="Meiryo UI" panose="020B0604030504040204" pitchFamily="50" charset="-128"/>
              </a:endParaRPr>
            </a:p>
            <a:p>
              <a:pPr marL="265113" indent="-171450">
                <a:lnSpc>
                  <a:spcPts val="1500"/>
                </a:lnSpc>
                <a:spcBef>
                  <a:spcPts val="600"/>
                </a:spcBef>
                <a:buFont typeface="Wingdings" panose="05000000000000000000" pitchFamily="2" charset="2"/>
                <a:buChar char="Ø"/>
                <a:defRPr/>
              </a:pPr>
              <a:r>
                <a:rPr lang="ja-JP" altLang="en-US" sz="1400" b="0" i="0" dirty="0">
                  <a:latin typeface="Meiryo UI" pitchFamily="50" charset="-128"/>
                  <a:ea typeface="Meiryo UI" pitchFamily="50" charset="-128"/>
                  <a:cs typeface="Meiryo UI" pitchFamily="50" charset="-128"/>
                </a:rPr>
                <a:t>農業委員会に対し、地域の特性に応じた指導・助言等を行う支援員（５名）を派遣するとともに、話し合いの合意形成を図るための専門家を確保するなどの費用を市町村・農業委員会へ補助（当初予算：</a:t>
              </a:r>
              <a:r>
                <a:rPr lang="en-US" altLang="ja-JP" sz="1400" b="0" i="0" dirty="0">
                  <a:latin typeface="Meiryo UI" pitchFamily="50" charset="-128"/>
                  <a:ea typeface="Meiryo UI" pitchFamily="50" charset="-128"/>
                  <a:cs typeface="Meiryo UI" pitchFamily="50" charset="-128"/>
                </a:rPr>
                <a:t>148,891</a:t>
              </a:r>
              <a:r>
                <a:rPr lang="ja-JP" altLang="en-US" sz="1400" b="0" i="0" dirty="0">
                  <a:latin typeface="Meiryo UI" pitchFamily="50" charset="-128"/>
                  <a:ea typeface="Meiryo UI" pitchFamily="50" charset="-128"/>
                  <a:cs typeface="Meiryo UI" pitchFamily="50" charset="-128"/>
                </a:rPr>
                <a:t>千円）</a:t>
              </a:r>
              <a:endParaRPr lang="en-US" altLang="ja-JP" sz="1400" b="0" i="0" dirty="0">
                <a:latin typeface="Meiryo UI" pitchFamily="50" charset="-128"/>
                <a:ea typeface="Meiryo UI" pitchFamily="50" charset="-128"/>
                <a:cs typeface="Meiryo UI" pitchFamily="50" charset="-128"/>
              </a:endParaRPr>
            </a:p>
            <a:p>
              <a:pPr marL="265113" indent="-171450">
                <a:lnSpc>
                  <a:spcPts val="1500"/>
                </a:lnSpc>
                <a:spcBef>
                  <a:spcPts val="600"/>
                </a:spcBef>
                <a:buFont typeface="Wingdings" panose="05000000000000000000" pitchFamily="2" charset="2"/>
                <a:buChar char="Ø"/>
                <a:defRPr/>
              </a:pPr>
              <a:r>
                <a:rPr lang="ja-JP" altLang="en-US" sz="1400" b="0" i="0" dirty="0" smtClean="0">
                  <a:latin typeface="Meiryo UI" pitchFamily="50" charset="-128"/>
                  <a:ea typeface="Meiryo UI" pitchFamily="50" charset="-128"/>
                  <a:cs typeface="Meiryo UI" pitchFamily="50" charset="-128"/>
                </a:rPr>
                <a:t>大阪府版</a:t>
              </a:r>
              <a:r>
                <a:rPr lang="ja-JP" altLang="en-US" sz="1400" b="0" i="0" dirty="0">
                  <a:latin typeface="Meiryo UI" pitchFamily="50" charset="-128"/>
                  <a:ea typeface="Meiryo UI" pitchFamily="50" charset="-128"/>
                  <a:cs typeface="Meiryo UI" pitchFamily="50" charset="-128"/>
                </a:rPr>
                <a:t>「地域計画策定・実行」の</a:t>
              </a:r>
              <a:r>
                <a:rPr lang="ja-JP" altLang="en-US" sz="1400" b="0" i="0" dirty="0" smtClean="0">
                  <a:latin typeface="Meiryo UI" pitchFamily="50" charset="-128"/>
                  <a:ea typeface="Meiryo UI" pitchFamily="50" charset="-128"/>
                  <a:cs typeface="Meiryo UI" pitchFamily="50" charset="-128"/>
                </a:rPr>
                <a:t>手引きの</a:t>
              </a:r>
              <a:r>
                <a:rPr lang="ja-JP" altLang="en-US" sz="1400" b="0" i="0" dirty="0">
                  <a:latin typeface="Meiryo UI" pitchFamily="50" charset="-128"/>
                  <a:ea typeface="Meiryo UI" pitchFamily="50" charset="-128"/>
                  <a:cs typeface="Meiryo UI" pitchFamily="50" charset="-128"/>
                </a:rPr>
                <a:t>作成・配布</a:t>
              </a:r>
              <a:endParaRPr lang="en-US" altLang="ja-JP" sz="1400" b="0" i="0" dirty="0" smtClean="0">
                <a:latin typeface="Meiryo UI" pitchFamily="50" charset="-128"/>
                <a:ea typeface="Meiryo UI" pitchFamily="50" charset="-128"/>
                <a:cs typeface="Meiryo UI" pitchFamily="50" charset="-128"/>
              </a:endParaRPr>
            </a:p>
            <a:p>
              <a:pPr marL="265113" indent="-171450">
                <a:lnSpc>
                  <a:spcPts val="1500"/>
                </a:lnSpc>
                <a:spcBef>
                  <a:spcPts val="600"/>
                </a:spcBef>
                <a:buFont typeface="Wingdings" panose="05000000000000000000" pitchFamily="2" charset="2"/>
                <a:buChar char="Ø"/>
                <a:defRPr/>
              </a:pPr>
              <a:r>
                <a:rPr lang="ja-JP" altLang="en-US" sz="1400" b="0" i="0" dirty="0" smtClean="0">
                  <a:latin typeface="Meiryo UI" pitchFamily="50" charset="-128"/>
                  <a:ea typeface="Meiryo UI" pitchFamily="50" charset="-128"/>
                  <a:cs typeface="Meiryo UI" pitchFamily="50" charset="-128"/>
                </a:rPr>
                <a:t>クラウドサービス</a:t>
              </a:r>
              <a:r>
                <a:rPr lang="ja-JP" altLang="en-US" sz="1400" b="0" i="0" dirty="0">
                  <a:latin typeface="Meiryo UI" pitchFamily="50" charset="-128"/>
                  <a:ea typeface="Meiryo UI" pitchFamily="50" charset="-128"/>
                  <a:cs typeface="Meiryo UI" pitchFamily="50" charset="-128"/>
                </a:rPr>
                <a:t>を活用したアンケート</a:t>
              </a:r>
              <a:r>
                <a:rPr lang="ja-JP" altLang="en-US" sz="1400" b="0" i="0" dirty="0" smtClean="0">
                  <a:latin typeface="Meiryo UI" pitchFamily="50" charset="-128"/>
                  <a:ea typeface="Meiryo UI" pitchFamily="50" charset="-128"/>
                  <a:cs typeface="Meiryo UI" pitchFamily="50" charset="-128"/>
                </a:rPr>
                <a:t>調査の作成（</a:t>
              </a:r>
              <a:r>
                <a:rPr lang="en-US" altLang="ja-JP" sz="1400" b="0" i="0" dirty="0" smtClean="0">
                  <a:latin typeface="Meiryo UI" pitchFamily="50" charset="-128"/>
                  <a:ea typeface="Meiryo UI" pitchFamily="50" charset="-128"/>
                  <a:cs typeface="Meiryo UI" pitchFamily="50" charset="-128"/>
                </a:rPr>
                <a:t>10</a:t>
              </a:r>
              <a:r>
                <a:rPr lang="ja-JP" altLang="en-US" sz="1400" b="0" i="0" dirty="0" smtClean="0">
                  <a:latin typeface="Meiryo UI" pitchFamily="50" charset="-128"/>
                  <a:ea typeface="Meiryo UI" pitchFamily="50" charset="-128"/>
                  <a:cs typeface="Meiryo UI" pitchFamily="50" charset="-128"/>
                </a:rPr>
                <a:t>市町村）、</a:t>
              </a:r>
              <a:r>
                <a:rPr lang="ja-JP" altLang="en-US" sz="1400" b="0" i="0" dirty="0">
                  <a:latin typeface="Meiryo UI" pitchFamily="50" charset="-128"/>
                  <a:ea typeface="Meiryo UI" pitchFamily="50" charset="-128"/>
                  <a:cs typeface="Meiryo UI" pitchFamily="50" charset="-128"/>
                </a:rPr>
                <a:t>調査結果の地図化の支援</a:t>
              </a:r>
              <a:r>
                <a:rPr lang="ja-JP" altLang="en-US" sz="1400" b="0" i="0" dirty="0" smtClean="0">
                  <a:latin typeface="Meiryo UI" pitchFamily="50" charset="-128"/>
                  <a:ea typeface="Meiryo UI" pitchFamily="50" charset="-128"/>
                  <a:cs typeface="Meiryo UI" pitchFamily="50" charset="-128"/>
                </a:rPr>
                <a:t>（</a:t>
              </a:r>
              <a:r>
                <a:rPr lang="en-US" altLang="ja-JP" sz="1400" b="0" i="0" dirty="0" smtClean="0">
                  <a:latin typeface="Meiryo UI" pitchFamily="50" charset="-128"/>
                  <a:ea typeface="Meiryo UI" pitchFamily="50" charset="-128"/>
                  <a:cs typeface="Meiryo UI" pitchFamily="50" charset="-128"/>
                </a:rPr>
                <a:t>12</a:t>
              </a:r>
              <a:r>
                <a:rPr lang="ja-JP" altLang="en-US" sz="1400" b="0" i="0" dirty="0" smtClean="0">
                  <a:latin typeface="Meiryo UI" pitchFamily="50" charset="-128"/>
                  <a:ea typeface="Meiryo UI" pitchFamily="50" charset="-128"/>
                  <a:cs typeface="Meiryo UI" pitchFamily="50" charset="-128"/>
                </a:rPr>
                <a:t>市町村</a:t>
              </a:r>
              <a:r>
                <a:rPr lang="ja-JP" altLang="en-US" sz="1400" b="0" i="0" dirty="0">
                  <a:latin typeface="Meiryo UI" pitchFamily="50" charset="-128"/>
                  <a:ea typeface="Meiryo UI" pitchFamily="50" charset="-128"/>
                  <a:cs typeface="Meiryo UI" pitchFamily="50" charset="-128"/>
                </a:rPr>
                <a:t>）</a:t>
              </a:r>
              <a:endParaRPr lang="en-US" altLang="ja-JP" sz="1400" i="0" dirty="0">
                <a:latin typeface="Meiryo UI" pitchFamily="50" charset="-128"/>
                <a:ea typeface="Meiryo UI" pitchFamily="50" charset="-128"/>
                <a:cs typeface="Meiryo UI" pitchFamily="50" charset="-128"/>
              </a:endParaRPr>
            </a:p>
            <a:p>
              <a:pPr marL="265113" indent="-171450">
                <a:lnSpc>
                  <a:spcPts val="1400"/>
                </a:lnSpc>
                <a:spcBef>
                  <a:spcPts val="600"/>
                </a:spcBef>
                <a:buFont typeface="Wingdings" panose="05000000000000000000" pitchFamily="2" charset="2"/>
                <a:buChar char="Ø"/>
                <a:defRPr/>
              </a:pPr>
              <a:r>
                <a:rPr lang="ja-JP" altLang="en-US" sz="1400" b="0" i="0" dirty="0">
                  <a:latin typeface="Meiryo UI" pitchFamily="50" charset="-128"/>
                  <a:ea typeface="Meiryo UI" pitchFamily="50" charset="-128"/>
                  <a:cs typeface="Meiryo UI" pitchFamily="50" charset="-128"/>
                </a:rPr>
                <a:t>生産振興</a:t>
              </a:r>
              <a:r>
                <a:rPr lang="ja-JP" altLang="en-US" sz="1400" b="0" i="0" dirty="0" smtClean="0">
                  <a:latin typeface="Meiryo UI" pitchFamily="50" charset="-128"/>
                  <a:ea typeface="Meiryo UI" pitchFamily="50" charset="-128"/>
                  <a:cs typeface="Meiryo UI" pitchFamily="50" charset="-128"/>
                </a:rPr>
                <a:t>等につながる地域計画作成のための伴走支援、地域</a:t>
              </a:r>
              <a:r>
                <a:rPr lang="ja-JP" altLang="en-US" sz="1400" b="0" i="0" dirty="0">
                  <a:latin typeface="Meiryo UI" pitchFamily="50" charset="-128"/>
                  <a:ea typeface="Meiryo UI" pitchFamily="50" charset="-128"/>
                  <a:cs typeface="Meiryo UI" pitchFamily="50" charset="-128"/>
                </a:rPr>
                <a:t>計画に位置付ける担い手などの情報の提供やマッチングの</a:t>
              </a:r>
              <a:r>
                <a:rPr lang="ja-JP" altLang="en-US" sz="1400" b="0" i="0" dirty="0" smtClean="0">
                  <a:latin typeface="Meiryo UI" pitchFamily="50" charset="-128"/>
                  <a:ea typeface="Meiryo UI" pitchFamily="50" charset="-128"/>
                  <a:cs typeface="Meiryo UI" pitchFamily="50" charset="-128"/>
                </a:rPr>
                <a:t>実施</a:t>
              </a:r>
              <a:endParaRPr lang="en-US" altLang="ja-JP" sz="1400" b="0" i="0" dirty="0">
                <a:latin typeface="Meiryo UI" pitchFamily="50" charset="-128"/>
                <a:ea typeface="Meiryo UI" pitchFamily="50" charset="-128"/>
                <a:cs typeface="Meiryo UI" pitchFamily="50" charset="-128"/>
              </a:endParaRPr>
            </a:p>
          </p:txBody>
        </p:sp>
        <p:sp>
          <p:nvSpPr>
            <p:cNvPr id="56" name="テキスト ボックス 96"/>
            <p:cNvSpPr txBox="1">
              <a:spLocks noChangeArrowheads="1"/>
            </p:cNvSpPr>
            <p:nvPr/>
          </p:nvSpPr>
          <p:spPr bwMode="auto">
            <a:xfrm>
              <a:off x="5404163" y="5591495"/>
              <a:ext cx="184750" cy="276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endParaRPr lang="ja-JP" altLang="en-US" i="0" dirty="0">
                <a:latin typeface="Meiryo UI" panose="020B0604030504040204" pitchFamily="50" charset="-128"/>
                <a:ea typeface="Meiryo UI" panose="020B0604030504040204" pitchFamily="50" charset="-128"/>
              </a:endParaRPr>
            </a:p>
          </p:txBody>
        </p:sp>
      </p:grpSp>
      <p:sp>
        <p:nvSpPr>
          <p:cNvPr id="71" name="角丸四角形 70"/>
          <p:cNvSpPr/>
          <p:nvPr/>
        </p:nvSpPr>
        <p:spPr bwMode="auto">
          <a:xfrm>
            <a:off x="229511" y="1162534"/>
            <a:ext cx="4651481" cy="1041620"/>
          </a:xfrm>
          <a:prstGeom prst="roundRect">
            <a:avLst>
              <a:gd name="adj" fmla="val 0"/>
            </a:avLst>
          </a:prstGeom>
          <a:noFill/>
          <a:ln w="19050">
            <a:noFill/>
          </a:ln>
        </p:spPr>
        <p:style>
          <a:lnRef idx="2">
            <a:schemeClr val="accent4"/>
          </a:lnRef>
          <a:fillRef idx="1">
            <a:schemeClr val="lt1"/>
          </a:fillRef>
          <a:effectRef idx="0">
            <a:schemeClr val="accent4"/>
          </a:effectRef>
          <a:fontRef idx="minor">
            <a:schemeClr val="dk1"/>
          </a:fontRef>
        </p:style>
        <p:txBody>
          <a:bodyPr lIns="91396" tIns="72000" rIns="91396" bIns="0" anchor="ctr"/>
          <a:lstStyle/>
          <a:p>
            <a:pPr>
              <a:defRPr/>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b="0" i="0" dirty="0">
                <a:solidFill>
                  <a:schemeClr val="tx1"/>
                </a:solidFill>
                <a:latin typeface="Meiryo UI" pitchFamily="50" charset="-128"/>
                <a:ea typeface="Meiryo UI" pitchFamily="50" charset="-128"/>
                <a:cs typeface="Meiryo UI" pitchFamily="50" charset="-128"/>
              </a:rPr>
              <a:t>地域での話し合いにより、目指すべき将来の農地利用の姿を明確化する地域計画を定め、地域内外から農地の受け手を幅広く確保しつつ、農地の集積・集約化等を進めるため、令和</a:t>
            </a:r>
            <a:r>
              <a:rPr lang="en-US" altLang="ja-JP" sz="1400" b="0" i="0" dirty="0">
                <a:solidFill>
                  <a:schemeClr val="tx1"/>
                </a:solidFill>
                <a:latin typeface="Meiryo UI" pitchFamily="50" charset="-128"/>
                <a:ea typeface="Meiryo UI" pitchFamily="50" charset="-128"/>
                <a:cs typeface="Meiryo UI" pitchFamily="50" charset="-128"/>
              </a:rPr>
              <a:t>4</a:t>
            </a:r>
            <a:r>
              <a:rPr lang="ja-JP" altLang="en-US" sz="1400" b="0" i="0" dirty="0">
                <a:solidFill>
                  <a:schemeClr val="tx1"/>
                </a:solidFill>
                <a:latin typeface="Meiryo UI" pitchFamily="50" charset="-128"/>
                <a:ea typeface="Meiryo UI" pitchFamily="50" charset="-128"/>
                <a:cs typeface="Meiryo UI" pitchFamily="50" charset="-128"/>
              </a:rPr>
              <a:t>年　</a:t>
            </a:r>
            <a:r>
              <a:rPr lang="en-US" altLang="ja-JP" sz="1400" b="0" i="0" dirty="0">
                <a:solidFill>
                  <a:schemeClr val="tx1"/>
                </a:solidFill>
                <a:latin typeface="Meiryo UI" pitchFamily="50" charset="-128"/>
                <a:ea typeface="Meiryo UI" pitchFamily="50" charset="-128"/>
                <a:cs typeface="Meiryo UI" pitchFamily="50" charset="-128"/>
              </a:rPr>
              <a:t>5</a:t>
            </a:r>
            <a:r>
              <a:rPr lang="ja-JP" altLang="en-US" sz="1400" b="0" i="0" dirty="0">
                <a:solidFill>
                  <a:schemeClr val="tx1"/>
                </a:solidFill>
                <a:latin typeface="Meiryo UI" pitchFamily="50" charset="-128"/>
                <a:ea typeface="Meiryo UI" pitchFamily="50" charset="-128"/>
                <a:cs typeface="Meiryo UI" pitchFamily="50" charset="-128"/>
              </a:rPr>
              <a:t>月に農業経営基盤強化促進法が改正（施行日：令和</a:t>
            </a:r>
            <a:r>
              <a:rPr lang="en-US" altLang="ja-JP" sz="1400" b="0" i="0" dirty="0">
                <a:solidFill>
                  <a:schemeClr val="tx1"/>
                </a:solidFill>
                <a:latin typeface="Meiryo UI" pitchFamily="50" charset="-128"/>
                <a:ea typeface="Meiryo UI" pitchFamily="50" charset="-128"/>
                <a:cs typeface="Meiryo UI" pitchFamily="50" charset="-128"/>
              </a:rPr>
              <a:t>5</a:t>
            </a:r>
            <a:r>
              <a:rPr lang="ja-JP" altLang="en-US" sz="1400" b="0" i="0" dirty="0">
                <a:solidFill>
                  <a:schemeClr val="tx1"/>
                </a:solidFill>
                <a:latin typeface="Meiryo UI" pitchFamily="50" charset="-128"/>
                <a:ea typeface="Meiryo UI" pitchFamily="50" charset="-128"/>
                <a:cs typeface="Meiryo UI" pitchFamily="50" charset="-128"/>
              </a:rPr>
              <a:t>年　</a:t>
            </a:r>
            <a:r>
              <a:rPr lang="en-US" altLang="ja-JP" sz="1400" b="0" i="0" dirty="0">
                <a:solidFill>
                  <a:schemeClr val="tx1"/>
                </a:solidFill>
                <a:latin typeface="Meiryo UI" pitchFamily="50" charset="-128"/>
                <a:ea typeface="Meiryo UI" pitchFamily="50" charset="-128"/>
                <a:cs typeface="Meiryo UI" pitchFamily="50" charset="-128"/>
              </a:rPr>
              <a:t>4</a:t>
            </a:r>
            <a:r>
              <a:rPr lang="ja-JP" altLang="en-US" sz="1400" b="0" i="0" dirty="0">
                <a:solidFill>
                  <a:schemeClr val="tx1"/>
                </a:solidFill>
                <a:latin typeface="Meiryo UI" pitchFamily="50" charset="-128"/>
                <a:ea typeface="Meiryo UI" pitchFamily="50" charset="-128"/>
                <a:cs typeface="Meiryo UI" pitchFamily="50" charset="-128"/>
              </a:rPr>
              <a:t>月</a:t>
            </a:r>
            <a:r>
              <a:rPr lang="en-US" altLang="ja-JP" sz="1400" b="0" i="0" dirty="0">
                <a:solidFill>
                  <a:schemeClr val="tx1"/>
                </a:solidFill>
                <a:latin typeface="Meiryo UI" pitchFamily="50" charset="-128"/>
                <a:ea typeface="Meiryo UI" pitchFamily="50" charset="-128"/>
                <a:cs typeface="Meiryo UI" pitchFamily="50" charset="-128"/>
              </a:rPr>
              <a:t>1</a:t>
            </a:r>
            <a:r>
              <a:rPr lang="ja-JP" altLang="en-US" sz="1400" b="0" i="0" dirty="0">
                <a:solidFill>
                  <a:schemeClr val="tx1"/>
                </a:solidFill>
                <a:latin typeface="Meiryo UI" pitchFamily="50" charset="-128"/>
                <a:ea typeface="Meiryo UI" pitchFamily="50" charset="-128"/>
                <a:cs typeface="Meiryo UI" pitchFamily="50" charset="-128"/>
              </a:rPr>
              <a:t>日</a:t>
            </a:r>
            <a:r>
              <a:rPr lang="ja-JP" altLang="en-US" sz="1400" b="0" i="0" dirty="0" smtClean="0">
                <a:solidFill>
                  <a:schemeClr val="tx1"/>
                </a:solidFill>
                <a:latin typeface="Meiryo UI" pitchFamily="50" charset="-128"/>
                <a:ea typeface="Meiryo UI" pitchFamily="50" charset="-128"/>
                <a:cs typeface="Meiryo UI" pitchFamily="50" charset="-128"/>
              </a:rPr>
              <a:t>）＜府内対象地区：７７０集落＞</a:t>
            </a:r>
            <a:endParaRPr lang="ja-JP" altLang="en-US" sz="1400" b="0" i="0" dirty="0">
              <a:solidFill>
                <a:schemeClr val="tx1"/>
              </a:solidFill>
              <a:latin typeface="Meiryo UI" pitchFamily="50" charset="-128"/>
              <a:ea typeface="Meiryo UI" pitchFamily="50" charset="-128"/>
              <a:cs typeface="Meiryo UI" pitchFamily="50" charset="-128"/>
            </a:endParaRPr>
          </a:p>
        </p:txBody>
      </p:sp>
      <p:sp>
        <p:nvSpPr>
          <p:cNvPr id="69" name="角丸四角形 68"/>
          <p:cNvSpPr/>
          <p:nvPr/>
        </p:nvSpPr>
        <p:spPr bwMode="auto">
          <a:xfrm>
            <a:off x="4901845" y="800896"/>
            <a:ext cx="4838558" cy="1692000"/>
          </a:xfrm>
          <a:prstGeom prst="roundRect">
            <a:avLst/>
          </a:prstGeom>
          <a:solidFill>
            <a:srgbClr val="FFFF99"/>
          </a:solidFill>
          <a:ln>
            <a:solidFill>
              <a:schemeClr val="accent4"/>
            </a:solidFill>
          </a:ln>
          <a:effectLst/>
        </p:spPr>
        <p:txBody>
          <a:bodyPr wrap="square" lIns="91396" tIns="45700" rIns="91396" bIns="45700" anchor="ctr">
            <a:spAutoFit/>
          </a:bodyPr>
          <a:lstStyle/>
          <a:p>
            <a:pPr eaLnBrk="1" hangingPunct="1">
              <a:spcBef>
                <a:spcPct val="50000"/>
              </a:spcBef>
              <a:defRPr/>
            </a:pPr>
            <a:endParaRPr lang="ja-JP" altLang="en-US" dirty="0">
              <a:latin typeface="Arial" charset="0"/>
            </a:endParaRPr>
          </a:p>
        </p:txBody>
      </p:sp>
      <p:grpSp>
        <p:nvGrpSpPr>
          <p:cNvPr id="73" name="グループ化 14"/>
          <p:cNvGrpSpPr>
            <a:grpSpLocks noChangeAspect="1"/>
          </p:cNvGrpSpPr>
          <p:nvPr/>
        </p:nvGrpSpPr>
        <p:grpSpPr bwMode="auto">
          <a:xfrm>
            <a:off x="8256420" y="971627"/>
            <a:ext cx="1209675" cy="1011237"/>
            <a:chOff x="5559427" y="11801474"/>
            <a:chExt cx="1211009" cy="1010413"/>
          </a:xfrm>
        </p:grpSpPr>
        <p:pic>
          <p:nvPicPr>
            <p:cNvPr id="74" name="図 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59427" y="11801474"/>
              <a:ext cx="1211009" cy="101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 name="正方形/長方形 13"/>
            <p:cNvSpPr>
              <a:spLocks noChangeArrowheads="1"/>
            </p:cNvSpPr>
            <p:nvPr/>
          </p:nvSpPr>
          <p:spPr bwMode="auto">
            <a:xfrm>
              <a:off x="5564195" y="11804646"/>
              <a:ext cx="789857" cy="261724"/>
            </a:xfrm>
            <a:prstGeom prst="rect">
              <a:avLst/>
            </a:prstGeom>
            <a:solidFill>
              <a:schemeClr val="bg1"/>
            </a:solidFill>
            <a:ln w="12700">
              <a:solidFill>
                <a:schemeClr val="accent4"/>
              </a:solidFill>
            </a:ln>
          </p:spPr>
          <p:txBody>
            <a:bodyPr>
              <a:spAutoFit/>
            </a:bodyPr>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algn="ctr" eaLnBrk="1" hangingPunct="1">
                <a:defRPr/>
              </a:pPr>
              <a:r>
                <a:rPr lang="ja-JP" altLang="en-US" sz="1100" b="0" i="0" dirty="0">
                  <a:solidFill>
                    <a:srgbClr val="000000"/>
                  </a:solidFill>
                  <a:latin typeface="Meiryo UI" panose="020B0604030504040204" pitchFamily="50" charset="-128"/>
                  <a:ea typeface="Meiryo UI" panose="020B0604030504040204" pitchFamily="50" charset="-128"/>
                </a:rPr>
                <a:t>目標地図</a:t>
              </a:r>
              <a:endParaRPr lang="en-US" altLang="ja-JP" sz="1100" b="0" i="0" dirty="0">
                <a:latin typeface="Meiryo UI" panose="020B0604030504040204" pitchFamily="50" charset="-128"/>
                <a:ea typeface="Meiryo UI" panose="020B0604030504040204" pitchFamily="50" charset="-128"/>
              </a:endParaRPr>
            </a:p>
          </p:txBody>
        </p:sp>
        <p:sp>
          <p:nvSpPr>
            <p:cNvPr id="76" name="テキスト ボックス 77"/>
            <p:cNvSpPr txBox="1">
              <a:spLocks noChangeArrowheads="1"/>
            </p:cNvSpPr>
            <p:nvPr/>
          </p:nvSpPr>
          <p:spPr bwMode="auto">
            <a:xfrm>
              <a:off x="5818187" y="12127999"/>
              <a:ext cx="180975" cy="2460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algn="ctr"/>
              <a:r>
                <a:rPr lang="en-US" altLang="ja-JP" sz="1000" b="0" i="0">
                  <a:latin typeface="Meiryo UI" panose="020B0604030504040204" pitchFamily="50" charset="-128"/>
                  <a:ea typeface="Meiryo UI" panose="020B0604030504040204" pitchFamily="50" charset="-128"/>
                </a:rPr>
                <a:t>A</a:t>
              </a:r>
              <a:endParaRPr lang="ja-JP" altLang="en-US" sz="1000" b="0" i="0">
                <a:latin typeface="Meiryo UI" panose="020B0604030504040204" pitchFamily="50" charset="-128"/>
                <a:ea typeface="Meiryo UI" panose="020B0604030504040204" pitchFamily="50" charset="-128"/>
              </a:endParaRPr>
            </a:p>
          </p:txBody>
        </p:sp>
        <p:sp>
          <p:nvSpPr>
            <p:cNvPr id="77" name="テキスト ボックス 77"/>
            <p:cNvSpPr txBox="1">
              <a:spLocks noChangeArrowheads="1"/>
            </p:cNvSpPr>
            <p:nvPr/>
          </p:nvSpPr>
          <p:spPr bwMode="auto">
            <a:xfrm>
              <a:off x="6316661" y="12272463"/>
              <a:ext cx="180975" cy="2460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algn="ctr"/>
              <a:r>
                <a:rPr lang="en-US" altLang="ja-JP" sz="1000" b="0" i="0">
                  <a:latin typeface="Meiryo UI" panose="020B0604030504040204" pitchFamily="50" charset="-128"/>
                  <a:ea typeface="Meiryo UI" panose="020B0604030504040204" pitchFamily="50" charset="-128"/>
                </a:rPr>
                <a:t>B</a:t>
              </a:r>
              <a:endParaRPr lang="ja-JP" altLang="en-US" sz="1000" b="0" i="0">
                <a:latin typeface="Meiryo UI" panose="020B0604030504040204" pitchFamily="50" charset="-128"/>
                <a:ea typeface="Meiryo UI" panose="020B0604030504040204" pitchFamily="50" charset="-128"/>
              </a:endParaRPr>
            </a:p>
          </p:txBody>
        </p:sp>
        <p:sp>
          <p:nvSpPr>
            <p:cNvPr id="78" name="テキスト ボックス 77"/>
            <p:cNvSpPr txBox="1">
              <a:spLocks noChangeArrowheads="1"/>
            </p:cNvSpPr>
            <p:nvPr/>
          </p:nvSpPr>
          <p:spPr bwMode="auto">
            <a:xfrm>
              <a:off x="5766643" y="12531136"/>
              <a:ext cx="180975" cy="2460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algn="ctr"/>
              <a:r>
                <a:rPr lang="en-US" altLang="ja-JP" sz="1000" b="0" i="0">
                  <a:latin typeface="Meiryo UI" panose="020B0604030504040204" pitchFamily="50" charset="-128"/>
                  <a:ea typeface="Meiryo UI" panose="020B0604030504040204" pitchFamily="50" charset="-128"/>
                </a:rPr>
                <a:t>C</a:t>
              </a:r>
              <a:endParaRPr lang="ja-JP" altLang="en-US" sz="1000" b="0" i="0">
                <a:latin typeface="Meiryo UI" panose="020B0604030504040204" pitchFamily="50" charset="-128"/>
                <a:ea typeface="Meiryo UI" panose="020B0604030504040204" pitchFamily="50" charset="-128"/>
              </a:endParaRPr>
            </a:p>
          </p:txBody>
        </p:sp>
        <p:sp>
          <p:nvSpPr>
            <p:cNvPr id="79" name="テキスト ボックス 77"/>
            <p:cNvSpPr txBox="1">
              <a:spLocks noChangeArrowheads="1"/>
            </p:cNvSpPr>
            <p:nvPr/>
          </p:nvSpPr>
          <p:spPr bwMode="auto">
            <a:xfrm>
              <a:off x="6010140" y="12531136"/>
              <a:ext cx="180975" cy="2460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algn="ctr"/>
              <a:r>
                <a:rPr lang="en-US" altLang="ja-JP" sz="1000" b="0" i="0">
                  <a:latin typeface="Meiryo UI" panose="020B0604030504040204" pitchFamily="50" charset="-128"/>
                  <a:ea typeface="Meiryo UI" panose="020B0604030504040204" pitchFamily="50" charset="-128"/>
                </a:rPr>
                <a:t>D</a:t>
              </a:r>
              <a:endParaRPr lang="ja-JP" altLang="en-US" sz="1000" b="0" i="0">
                <a:latin typeface="Meiryo UI" panose="020B0604030504040204" pitchFamily="50" charset="-128"/>
                <a:ea typeface="Meiryo UI" panose="020B0604030504040204" pitchFamily="50" charset="-128"/>
              </a:endParaRPr>
            </a:p>
          </p:txBody>
        </p:sp>
      </p:grpSp>
      <p:sp>
        <p:nvSpPr>
          <p:cNvPr id="80" name="角丸四角形 9"/>
          <p:cNvSpPr>
            <a:spLocks noChangeArrowheads="1"/>
          </p:cNvSpPr>
          <p:nvPr/>
        </p:nvSpPr>
        <p:spPr bwMode="auto">
          <a:xfrm>
            <a:off x="4880992" y="1125416"/>
            <a:ext cx="3231412" cy="1327978"/>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1396" tIns="45700" rIns="91396" bIns="45700" anchor="ctr">
            <a:spAutoFit/>
          </a:bodyPr>
          <a:lstStyle>
            <a:lvl1pPr marL="171450" indent="-171450">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Char char="p"/>
            </a:pPr>
            <a:r>
              <a:rPr lang="ja-JP" altLang="en-US" b="0" i="0" dirty="0">
                <a:latin typeface="Meiryo UI" panose="020B0604030504040204" pitchFamily="50" charset="-128"/>
                <a:ea typeface="Meiryo UI" panose="020B0604030504040204" pitchFamily="50" charset="-128"/>
              </a:rPr>
              <a:t>農地ごとの利用意向を地図化した</a:t>
            </a:r>
            <a:r>
              <a:rPr lang="ja-JP" altLang="en-US" i="0" dirty="0">
                <a:latin typeface="Meiryo UI" panose="020B0604030504040204" pitchFamily="50" charset="-128"/>
                <a:ea typeface="Meiryo UI" panose="020B0604030504040204" pitchFamily="50" charset="-128"/>
              </a:rPr>
              <a:t>現況地図</a:t>
            </a:r>
            <a:r>
              <a:rPr lang="ja-JP" altLang="en-US" b="0" i="0" dirty="0">
                <a:latin typeface="Meiryo UI" panose="020B0604030504040204" pitchFamily="50" charset="-128"/>
                <a:ea typeface="Meiryo UI" panose="020B0604030504040204" pitchFamily="50" charset="-128"/>
              </a:rPr>
              <a:t>などを元に、目指すべき農業の</a:t>
            </a:r>
            <a:r>
              <a:rPr lang="ja-JP" altLang="en-US" b="0" i="0" dirty="0" smtClean="0">
                <a:latin typeface="Meiryo UI" panose="020B0604030504040204" pitchFamily="50" charset="-128"/>
                <a:ea typeface="Meiryo UI" panose="020B0604030504040204" pitchFamily="50" charset="-128"/>
              </a:rPr>
              <a:t>将来像を文書で取りまとめる。</a:t>
            </a:r>
            <a:endParaRPr lang="en-US" altLang="ja-JP" b="0" i="0" dirty="0" smtClean="0">
              <a:latin typeface="Meiryo UI" panose="020B0604030504040204" pitchFamily="50" charset="-128"/>
              <a:ea typeface="Meiryo UI" panose="020B0604030504040204" pitchFamily="50" charset="-128"/>
            </a:endParaRPr>
          </a:p>
          <a:p>
            <a:pPr eaLnBrk="1" hangingPunct="1">
              <a:buFont typeface="Wingdings" panose="05000000000000000000" pitchFamily="2" charset="2"/>
              <a:buChar char="p"/>
            </a:pPr>
            <a:r>
              <a:rPr lang="ja-JP" altLang="en-US" b="0" i="0" dirty="0" smtClean="0">
                <a:latin typeface="Meiryo UI" panose="020B0604030504040204" pitchFamily="50" charset="-128"/>
                <a:ea typeface="Meiryo UI" panose="020B0604030504040204" pitchFamily="50" charset="-128"/>
              </a:rPr>
              <a:t>地域</a:t>
            </a:r>
            <a:r>
              <a:rPr lang="ja-JP" altLang="en-US" b="0" i="0" dirty="0">
                <a:latin typeface="Meiryo UI" panose="020B0604030504040204" pitchFamily="50" charset="-128"/>
                <a:ea typeface="Meiryo UI" panose="020B0604030504040204" pitchFamily="50" charset="-128"/>
              </a:rPr>
              <a:t>農業の将来の担い手等を定め、農業者ごとに担う農地を位置付けた</a:t>
            </a:r>
            <a:r>
              <a:rPr lang="ja-JP" altLang="en-US" i="0" dirty="0">
                <a:latin typeface="Meiryo UI" panose="020B0604030504040204" pitchFamily="50" charset="-128"/>
                <a:ea typeface="Meiryo UI" panose="020B0604030504040204" pitchFamily="50" charset="-128"/>
              </a:rPr>
              <a:t>目標地図</a:t>
            </a:r>
            <a:r>
              <a:rPr lang="ja-JP" altLang="en-US" b="0" i="0" dirty="0">
                <a:latin typeface="Meiryo UI" panose="020B0604030504040204" pitchFamily="50" charset="-128"/>
                <a:ea typeface="Meiryo UI" panose="020B0604030504040204" pitchFamily="50" charset="-128"/>
              </a:rPr>
              <a:t>を加えて作成。</a:t>
            </a:r>
            <a:endParaRPr lang="en-US" altLang="ja-JP" b="0" i="0" dirty="0">
              <a:latin typeface="Meiryo UI" panose="020B0604030504040204" pitchFamily="50" charset="-128"/>
              <a:ea typeface="Meiryo UI" panose="020B0604030504040204" pitchFamily="50" charset="-128"/>
            </a:endParaRPr>
          </a:p>
        </p:txBody>
      </p:sp>
      <p:sp>
        <p:nvSpPr>
          <p:cNvPr id="81" name="正方形/長方形 13"/>
          <p:cNvSpPr>
            <a:spLocks noChangeArrowheads="1"/>
          </p:cNvSpPr>
          <p:nvPr/>
        </p:nvSpPr>
        <p:spPr bwMode="auto">
          <a:xfrm>
            <a:off x="5002634" y="872904"/>
            <a:ext cx="1606550"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0" i="0" dirty="0">
                <a:solidFill>
                  <a:srgbClr val="000000"/>
                </a:solidFill>
                <a:latin typeface="Meiryo UI" panose="020B0604030504040204" pitchFamily="50" charset="-128"/>
                <a:ea typeface="Meiryo UI" panose="020B0604030504040204" pitchFamily="50" charset="-128"/>
              </a:rPr>
              <a:t>【</a:t>
            </a:r>
            <a:r>
              <a:rPr lang="ja-JP" altLang="en-US" i="0" dirty="0">
                <a:solidFill>
                  <a:srgbClr val="000000"/>
                </a:solidFill>
                <a:latin typeface="Meiryo UI" panose="020B0604030504040204" pitchFamily="50" charset="-128"/>
                <a:ea typeface="Meiryo UI" panose="020B0604030504040204" pitchFamily="50" charset="-128"/>
              </a:rPr>
              <a:t>地域計画とは</a:t>
            </a:r>
            <a:r>
              <a:rPr lang="en-US" altLang="ja-JP" b="0" i="0" dirty="0">
                <a:solidFill>
                  <a:srgbClr val="000000"/>
                </a:solidFill>
                <a:latin typeface="Meiryo UI" panose="020B0604030504040204" pitchFamily="50" charset="-128"/>
                <a:ea typeface="Meiryo UI" panose="020B0604030504040204" pitchFamily="50" charset="-128"/>
              </a:rPr>
              <a:t>】</a:t>
            </a:r>
          </a:p>
        </p:txBody>
      </p:sp>
      <p:sp>
        <p:nvSpPr>
          <p:cNvPr id="82" name="正方形/長方形 128"/>
          <p:cNvSpPr>
            <a:spLocks noChangeArrowheads="1"/>
          </p:cNvSpPr>
          <p:nvPr/>
        </p:nvSpPr>
        <p:spPr bwMode="auto">
          <a:xfrm>
            <a:off x="8103456" y="1943177"/>
            <a:ext cx="1593124"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900" b="0" i="0" dirty="0">
                <a:latin typeface="Meiryo UI" panose="020B0604030504040204" pitchFamily="50" charset="-128"/>
                <a:ea typeface="Meiryo UI" panose="020B0604030504040204" pitchFamily="50" charset="-128"/>
              </a:rPr>
              <a:t>貸付、拡大希望などの意向で農地を色分けし、将来の担い手（</a:t>
            </a:r>
            <a:r>
              <a:rPr lang="en-US" altLang="ja-JP" sz="900" b="0" i="0" dirty="0">
                <a:latin typeface="Meiryo UI" panose="020B0604030504040204" pitchFamily="50" charset="-128"/>
                <a:ea typeface="Meiryo UI" panose="020B0604030504040204" pitchFamily="50" charset="-128"/>
              </a:rPr>
              <a:t>A</a:t>
            </a:r>
            <a:r>
              <a:rPr lang="ja-JP" altLang="en-US" sz="900" b="0" i="0" dirty="0">
                <a:latin typeface="Meiryo UI" panose="020B0604030504040204" pitchFamily="50" charset="-128"/>
                <a:ea typeface="Meiryo UI" panose="020B0604030504040204" pitchFamily="50" charset="-128"/>
              </a:rPr>
              <a:t>～</a:t>
            </a:r>
            <a:r>
              <a:rPr lang="en-US" altLang="ja-JP" sz="900" b="0" i="0" dirty="0">
                <a:latin typeface="Meiryo UI" panose="020B0604030504040204" pitchFamily="50" charset="-128"/>
                <a:ea typeface="Meiryo UI" panose="020B0604030504040204" pitchFamily="50" charset="-128"/>
              </a:rPr>
              <a:t>D</a:t>
            </a:r>
            <a:r>
              <a:rPr lang="ja-JP" altLang="en-US" sz="900" b="0" i="0" dirty="0">
                <a:latin typeface="Meiryo UI" panose="020B0604030504040204" pitchFamily="50" charset="-128"/>
                <a:ea typeface="Meiryo UI" panose="020B0604030504040204" pitchFamily="50" charset="-128"/>
              </a:rPr>
              <a:t>）へ集約</a:t>
            </a:r>
            <a:endParaRPr lang="en-US" altLang="ja-JP" sz="900" b="0" i="0" dirty="0">
              <a:latin typeface="Meiryo UI" panose="020B0604030504040204" pitchFamily="50" charset="-128"/>
              <a:ea typeface="Meiryo UI" panose="020B0604030504040204" pitchFamily="50" charset="-128"/>
            </a:endParaRPr>
          </a:p>
        </p:txBody>
      </p:sp>
      <p:sp>
        <p:nvSpPr>
          <p:cNvPr id="85" name="AutoShape 7"/>
          <p:cNvSpPr>
            <a:spLocks noChangeArrowheads="1"/>
          </p:cNvSpPr>
          <p:nvPr/>
        </p:nvSpPr>
        <p:spPr bwMode="auto">
          <a:xfrm>
            <a:off x="235643" y="620688"/>
            <a:ext cx="1693021" cy="358592"/>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886" tIns="18000" rIns="86886" bIns="18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latin typeface="Meiryo UI" panose="020B0604030504040204" pitchFamily="50" charset="-128"/>
                <a:ea typeface="Meiryo UI" panose="020B0604030504040204" pitchFamily="50" charset="-128"/>
              </a:rPr>
              <a:t>法改正に伴う現状</a:t>
            </a:r>
          </a:p>
        </p:txBody>
      </p:sp>
    </p:spTree>
  </p:cSld>
  <p:clrMapOvr>
    <a:masterClrMapping/>
  </p:clrMapOvr>
</p:sld>
</file>

<file path=ppt/theme/theme1.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473</Words>
  <Application>Microsoft Office PowerPoint</Application>
  <PresentationFormat>A4 210 x 297 mm</PresentationFormat>
  <Paragraphs>32</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ＭＳ Ｐ明朝</vt:lpstr>
      <vt:lpstr>ＭＳ 明朝</vt:lpstr>
      <vt:lpstr>Arial</vt:lpstr>
      <vt:lpstr>Times New Roman</vt:lpstr>
      <vt:lpstr>Wingdings</vt:lpstr>
      <vt:lpstr>1_標準デザイン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2023-08-30T01:44:15Z</dcterms:created>
  <dcterms:modified xsi:type="dcterms:W3CDTF">2023-08-30T01:44:20Z</dcterms:modified>
</cp:coreProperties>
</file>