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1" r:id="rId1"/>
  </p:sldMasterIdLst>
  <p:notesMasterIdLst>
    <p:notesMasterId r:id="rId3"/>
  </p:notesMasterIdLst>
  <p:sldIdLst>
    <p:sldId id="269" r:id="rId2"/>
  </p:sldIdLst>
  <p:sldSz cx="9906000" cy="6858000" type="A4"/>
  <p:notesSz cx="6807200" cy="9939338"/>
  <p:defaultTex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99"/>
    <a:srgbClr val="FF7C80"/>
    <a:srgbClr val="FFCCFF"/>
    <a:srgbClr val="00CC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88" autoAdjust="0"/>
    <p:restoredTop sz="94746" autoAdjust="0"/>
  </p:normalViewPr>
  <p:slideViewPr>
    <p:cSldViewPr>
      <p:cViewPr varScale="1">
        <p:scale>
          <a:sx n="90" d="100"/>
          <a:sy n="90" d="100"/>
        </p:scale>
        <p:origin x="336" y="42"/>
      </p:cViewPr>
      <p:guideLst>
        <p:guide orient="horz" pos="2160"/>
        <p:guide pos="312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1"/>
            <a:ext cx="2948468" cy="496427"/>
          </a:xfrm>
          <a:prstGeom prst="rect">
            <a:avLst/>
          </a:prstGeom>
          <a:noFill/>
          <a:ln>
            <a:noFill/>
          </a:ln>
          <a:effectLst/>
        </p:spPr>
        <p:txBody>
          <a:bodyPr vert="horz" wrap="square" lIns="91418" tIns="45709" rIns="91418" bIns="45709" numCol="1" anchor="t" anchorCtr="0" compatLnSpc="1">
            <a:prstTxWarp prst="textNoShape">
              <a:avLst/>
            </a:prstTxWarp>
          </a:bodyPr>
          <a:lstStyle>
            <a:lvl1pPr eaLnBrk="1" hangingPunct="1">
              <a:defRPr sz="1300">
                <a:latin typeface="Arial" charset="0"/>
                <a:ea typeface="ＭＳ Ｐゴシック" charset="-128"/>
              </a:defRPr>
            </a:lvl1pPr>
          </a:lstStyle>
          <a:p>
            <a:pPr>
              <a:defRPr/>
            </a:pPr>
            <a:endParaRPr lang="en-US" altLang="ja-JP"/>
          </a:p>
        </p:txBody>
      </p:sp>
      <p:sp>
        <p:nvSpPr>
          <p:cNvPr id="3075" name="Rectangle 3"/>
          <p:cNvSpPr>
            <a:spLocks noGrp="1" noChangeArrowheads="1"/>
          </p:cNvSpPr>
          <p:nvPr>
            <p:ph type="dt" idx="1"/>
          </p:nvPr>
        </p:nvSpPr>
        <p:spPr bwMode="auto">
          <a:xfrm>
            <a:off x="3855689" y="1"/>
            <a:ext cx="2949990" cy="496427"/>
          </a:xfrm>
          <a:prstGeom prst="rect">
            <a:avLst/>
          </a:prstGeom>
          <a:noFill/>
          <a:ln>
            <a:noFill/>
          </a:ln>
          <a:effectLst/>
        </p:spPr>
        <p:txBody>
          <a:bodyPr vert="horz" wrap="square" lIns="91418" tIns="45709" rIns="91418" bIns="45709" numCol="1" anchor="t" anchorCtr="0" compatLnSpc="1">
            <a:prstTxWarp prst="textNoShape">
              <a:avLst/>
            </a:prstTxWarp>
          </a:bodyPr>
          <a:lstStyle>
            <a:lvl1pPr algn="r" eaLnBrk="1" hangingPunct="1">
              <a:defRPr sz="1300">
                <a:latin typeface="Arial" charset="0"/>
                <a:ea typeface="ＭＳ Ｐゴシック" charset="-128"/>
              </a:defRPr>
            </a:lvl1pPr>
          </a:lstStyle>
          <a:p>
            <a:pPr>
              <a:defRPr/>
            </a:pPr>
            <a:endParaRPr lang="en-US" altLang="ja-JP"/>
          </a:p>
        </p:txBody>
      </p:sp>
      <p:sp>
        <p:nvSpPr>
          <p:cNvPr id="2052" name="Rectangle 4"/>
          <p:cNvSpPr>
            <a:spLocks noGrp="1" noRot="1" noChangeAspect="1" noChangeArrowheads="1" noTextEdit="1"/>
          </p:cNvSpPr>
          <p:nvPr>
            <p:ph type="sldImg" idx="2"/>
          </p:nvPr>
        </p:nvSpPr>
        <p:spPr bwMode="auto">
          <a:xfrm>
            <a:off x="712788" y="746125"/>
            <a:ext cx="5381625" cy="37258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1938" y="4722226"/>
            <a:ext cx="5443325" cy="4470929"/>
          </a:xfrm>
          <a:prstGeom prst="rect">
            <a:avLst/>
          </a:prstGeom>
          <a:noFill/>
          <a:ln>
            <a:noFill/>
          </a:ln>
          <a:effectLst/>
        </p:spPr>
        <p:txBody>
          <a:bodyPr vert="horz" wrap="square" lIns="91418" tIns="45709" rIns="91418" bIns="45709"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3078" name="Rectangle 6"/>
          <p:cNvSpPr>
            <a:spLocks noGrp="1" noChangeArrowheads="1"/>
          </p:cNvSpPr>
          <p:nvPr>
            <p:ph type="ftr" sz="quarter" idx="4"/>
          </p:nvPr>
        </p:nvSpPr>
        <p:spPr bwMode="auto">
          <a:xfrm>
            <a:off x="0" y="9441369"/>
            <a:ext cx="2948468" cy="496427"/>
          </a:xfrm>
          <a:prstGeom prst="rect">
            <a:avLst/>
          </a:prstGeom>
          <a:noFill/>
          <a:ln>
            <a:noFill/>
          </a:ln>
          <a:effectLst/>
        </p:spPr>
        <p:txBody>
          <a:bodyPr vert="horz" wrap="square" lIns="91418" tIns="45709" rIns="91418" bIns="45709" numCol="1" anchor="b" anchorCtr="0" compatLnSpc="1">
            <a:prstTxWarp prst="textNoShape">
              <a:avLst/>
            </a:prstTxWarp>
          </a:bodyPr>
          <a:lstStyle>
            <a:lvl1pPr eaLnBrk="1" hangingPunct="1">
              <a:defRPr sz="1300">
                <a:latin typeface="Arial" charset="0"/>
                <a:ea typeface="ＭＳ Ｐゴシック" charset="-128"/>
              </a:defRPr>
            </a:lvl1pPr>
          </a:lstStyle>
          <a:p>
            <a:pPr>
              <a:defRPr/>
            </a:pPr>
            <a:endParaRPr lang="en-US" altLang="ja-JP"/>
          </a:p>
        </p:txBody>
      </p:sp>
      <p:sp>
        <p:nvSpPr>
          <p:cNvPr id="3079" name="Rectangle 7"/>
          <p:cNvSpPr>
            <a:spLocks noGrp="1" noChangeArrowheads="1"/>
          </p:cNvSpPr>
          <p:nvPr>
            <p:ph type="sldNum" sz="quarter" idx="5"/>
          </p:nvPr>
        </p:nvSpPr>
        <p:spPr bwMode="auto">
          <a:xfrm>
            <a:off x="3855689" y="9441369"/>
            <a:ext cx="2949990" cy="496427"/>
          </a:xfrm>
          <a:prstGeom prst="rect">
            <a:avLst/>
          </a:prstGeom>
          <a:noFill/>
          <a:ln>
            <a:noFill/>
          </a:ln>
          <a:effectLst/>
        </p:spPr>
        <p:txBody>
          <a:bodyPr vert="horz" wrap="square" lIns="91418" tIns="45709" rIns="91418" bIns="45709" numCol="1" anchor="b" anchorCtr="0" compatLnSpc="1">
            <a:prstTxWarp prst="textNoShape">
              <a:avLst/>
            </a:prstTxWarp>
          </a:bodyPr>
          <a:lstStyle>
            <a:lvl1pPr algn="r" eaLnBrk="1" hangingPunct="1">
              <a:defRPr sz="1300"/>
            </a:lvl1pPr>
          </a:lstStyle>
          <a:p>
            <a:fld id="{CEFC858D-6873-47A1-8DB8-00A97D9DBBE5}" type="slidenum">
              <a:rPr lang="en-US" altLang="ja-JP"/>
              <a:pPr/>
              <a:t>‹#›</a:t>
            </a:fld>
            <a:endParaRPr lang="en-US" altLang="ja-JP"/>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5"/>
            <a:ext cx="84201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fld id="{F203F812-BA90-4D86-B16B-DE3D75887725}" type="slidenum">
              <a:rPr lang="en-US" altLang="ja-JP"/>
              <a:pPr/>
              <a:t>‹#›</a:t>
            </a:fld>
            <a:endParaRPr lang="en-US" altLang="ja-JP"/>
          </a:p>
        </p:txBody>
      </p:sp>
    </p:spTree>
    <p:extLst>
      <p:ext uri="{BB962C8B-B14F-4D97-AF65-F5344CB8AC3E}">
        <p14:creationId xmlns:p14="http://schemas.microsoft.com/office/powerpoint/2010/main" val="1762957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fld id="{70E9ED7B-4F9C-474E-B3E5-BC3BA29BBD71}" type="slidenum">
              <a:rPr lang="en-US" altLang="ja-JP"/>
              <a:pPr/>
              <a:t>‹#›</a:t>
            </a:fld>
            <a:endParaRPr lang="en-US" altLang="ja-JP"/>
          </a:p>
        </p:txBody>
      </p:sp>
    </p:spTree>
    <p:extLst>
      <p:ext uri="{BB962C8B-B14F-4D97-AF65-F5344CB8AC3E}">
        <p14:creationId xmlns:p14="http://schemas.microsoft.com/office/powerpoint/2010/main" val="118303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8"/>
            <a:ext cx="222885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95300" y="274638"/>
            <a:ext cx="653415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fld id="{DDB59C65-B4CC-428A-A2F2-9355B598E30E}" type="slidenum">
              <a:rPr lang="en-US" altLang="ja-JP"/>
              <a:pPr/>
              <a:t>‹#›</a:t>
            </a:fld>
            <a:endParaRPr lang="en-US" altLang="ja-JP"/>
          </a:p>
        </p:txBody>
      </p:sp>
    </p:spTree>
    <p:extLst>
      <p:ext uri="{BB962C8B-B14F-4D97-AF65-F5344CB8AC3E}">
        <p14:creationId xmlns:p14="http://schemas.microsoft.com/office/powerpoint/2010/main" val="34462695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95300" y="1600200"/>
            <a:ext cx="43815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quarter" idx="2"/>
          </p:nvPr>
        </p:nvSpPr>
        <p:spPr>
          <a:xfrm>
            <a:off x="5029200" y="1600200"/>
            <a:ext cx="4381500" cy="21859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ー 4"/>
          <p:cNvSpPr>
            <a:spLocks noGrp="1"/>
          </p:cNvSpPr>
          <p:nvPr>
            <p:ph sz="quarter" idx="3"/>
          </p:nvPr>
        </p:nvSpPr>
        <p:spPr>
          <a:xfrm>
            <a:off x="5029200" y="3938588"/>
            <a:ext cx="4381500" cy="21875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8" name="Rectangle 6"/>
          <p:cNvSpPr>
            <a:spLocks noGrp="1" noChangeArrowheads="1"/>
          </p:cNvSpPr>
          <p:nvPr>
            <p:ph type="sldNum" sz="quarter" idx="12"/>
          </p:nvPr>
        </p:nvSpPr>
        <p:spPr>
          <a:ln/>
        </p:spPr>
        <p:txBody>
          <a:bodyPr/>
          <a:lstStyle>
            <a:lvl1pPr>
              <a:defRPr/>
            </a:lvl1pPr>
          </a:lstStyle>
          <a:p>
            <a:fld id="{FDF05485-2FED-43C4-B7F1-ECA7F58EC7C3}" type="slidenum">
              <a:rPr lang="en-US" altLang="ja-JP"/>
              <a:pPr/>
              <a:t>‹#›</a:t>
            </a:fld>
            <a:endParaRPr lang="en-US" altLang="ja-JP"/>
          </a:p>
        </p:txBody>
      </p:sp>
    </p:spTree>
    <p:extLst>
      <p:ext uri="{BB962C8B-B14F-4D97-AF65-F5344CB8AC3E}">
        <p14:creationId xmlns:p14="http://schemas.microsoft.com/office/powerpoint/2010/main" val="2283749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fld id="{B12A49B2-D1AD-4A12-AC8F-581DE7DB53ED}" type="slidenum">
              <a:rPr lang="en-US" altLang="ja-JP"/>
              <a:pPr/>
              <a:t>‹#›</a:t>
            </a:fld>
            <a:endParaRPr lang="en-US" altLang="ja-JP"/>
          </a:p>
        </p:txBody>
      </p:sp>
    </p:spTree>
    <p:extLst>
      <p:ext uri="{BB962C8B-B14F-4D97-AF65-F5344CB8AC3E}">
        <p14:creationId xmlns:p14="http://schemas.microsoft.com/office/powerpoint/2010/main" val="2554469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00"/>
            <a:ext cx="84201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fld id="{A949964B-75B7-479B-81CD-24DAFFDF2732}" type="slidenum">
              <a:rPr lang="en-US" altLang="ja-JP"/>
              <a:pPr/>
              <a:t>‹#›</a:t>
            </a:fld>
            <a:endParaRPr lang="en-US" altLang="ja-JP"/>
          </a:p>
        </p:txBody>
      </p:sp>
    </p:spTree>
    <p:extLst>
      <p:ext uri="{BB962C8B-B14F-4D97-AF65-F5344CB8AC3E}">
        <p14:creationId xmlns:p14="http://schemas.microsoft.com/office/powerpoint/2010/main" val="610603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953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50292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fld id="{7F49EF64-8215-4993-A8AE-78F0CE36BA1B}" type="slidenum">
              <a:rPr lang="en-US" altLang="ja-JP"/>
              <a:pPr/>
              <a:t>‹#›</a:t>
            </a:fld>
            <a:endParaRPr lang="en-US" altLang="ja-JP"/>
          </a:p>
        </p:txBody>
      </p:sp>
    </p:spTree>
    <p:extLst>
      <p:ext uri="{BB962C8B-B14F-4D97-AF65-F5344CB8AC3E}">
        <p14:creationId xmlns:p14="http://schemas.microsoft.com/office/powerpoint/2010/main" val="3759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fld id="{430962F5-4DE9-476C-9BF2-0100296007C9}" type="slidenum">
              <a:rPr lang="en-US" altLang="ja-JP"/>
              <a:pPr/>
              <a:t>‹#›</a:t>
            </a:fld>
            <a:endParaRPr lang="en-US" altLang="ja-JP"/>
          </a:p>
        </p:txBody>
      </p:sp>
    </p:spTree>
    <p:extLst>
      <p:ext uri="{BB962C8B-B14F-4D97-AF65-F5344CB8AC3E}">
        <p14:creationId xmlns:p14="http://schemas.microsoft.com/office/powerpoint/2010/main" val="36494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fld id="{E5302324-4A0E-4363-9F92-5DC8A411A169}" type="slidenum">
              <a:rPr lang="en-US" altLang="ja-JP"/>
              <a:pPr/>
              <a:t>‹#›</a:t>
            </a:fld>
            <a:endParaRPr lang="en-US" altLang="ja-JP"/>
          </a:p>
        </p:txBody>
      </p:sp>
    </p:spTree>
    <p:extLst>
      <p:ext uri="{BB962C8B-B14F-4D97-AF65-F5344CB8AC3E}">
        <p14:creationId xmlns:p14="http://schemas.microsoft.com/office/powerpoint/2010/main" val="1559456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fld id="{68A3FE34-8355-4144-82B0-837DF89B3863}" type="slidenum">
              <a:rPr lang="en-US" altLang="ja-JP"/>
              <a:pPr/>
              <a:t>‹#›</a:t>
            </a:fld>
            <a:endParaRPr lang="en-US" altLang="ja-JP"/>
          </a:p>
        </p:txBody>
      </p:sp>
    </p:spTree>
    <p:extLst>
      <p:ext uri="{BB962C8B-B14F-4D97-AF65-F5344CB8AC3E}">
        <p14:creationId xmlns:p14="http://schemas.microsoft.com/office/powerpoint/2010/main" val="741809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fld id="{3FC56017-B695-4147-A940-F0FA4662BC41}" type="slidenum">
              <a:rPr lang="en-US" altLang="ja-JP"/>
              <a:pPr/>
              <a:t>‹#›</a:t>
            </a:fld>
            <a:endParaRPr lang="en-US" altLang="ja-JP"/>
          </a:p>
        </p:txBody>
      </p:sp>
    </p:spTree>
    <p:extLst>
      <p:ext uri="{BB962C8B-B14F-4D97-AF65-F5344CB8AC3E}">
        <p14:creationId xmlns:p14="http://schemas.microsoft.com/office/powerpoint/2010/main" val="3625823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fld id="{2B25720F-2307-4C8A-962C-D526BE177D1C}" type="slidenum">
              <a:rPr lang="en-US" altLang="ja-JP"/>
              <a:pPr/>
              <a:t>‹#›</a:t>
            </a:fld>
            <a:endParaRPr lang="en-US" altLang="ja-JP"/>
          </a:p>
        </p:txBody>
      </p:sp>
    </p:spTree>
    <p:extLst>
      <p:ext uri="{BB962C8B-B14F-4D97-AF65-F5344CB8AC3E}">
        <p14:creationId xmlns:p14="http://schemas.microsoft.com/office/powerpoint/2010/main" val="1374962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95300" y="274638"/>
            <a:ext cx="8915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0" tIns="45715" rIns="91430" bIns="45715"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95300" y="1600200"/>
            <a:ext cx="89154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0" tIns="45715" rIns="91430" bIns="45715"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a:noFill/>
          </a:ln>
          <a:effectLst/>
        </p:spPr>
        <p:txBody>
          <a:bodyPr vert="horz" wrap="square" lIns="91430" tIns="45715" rIns="91430" bIns="45715" numCol="1" anchor="t" anchorCtr="0" compatLnSpc="1">
            <a:prstTxWarp prst="textNoShape">
              <a:avLst/>
            </a:prstTxWarp>
          </a:bodyPr>
          <a:lstStyle>
            <a:lvl1pPr eaLnBrk="1" hangingPunct="1">
              <a:defRPr sz="1400">
                <a:latin typeface="Arial" charset="0"/>
              </a:defRPr>
            </a:lvl1pPr>
          </a:lstStyle>
          <a:p>
            <a:pPr>
              <a:defRPr/>
            </a:pPr>
            <a:endParaRPr lang="en-US" altLang="ja-JP"/>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a:noFill/>
          </a:ln>
          <a:effectLst/>
        </p:spPr>
        <p:txBody>
          <a:bodyPr vert="horz" wrap="square" lIns="91430" tIns="45715" rIns="91430" bIns="45715" numCol="1" anchor="t" anchorCtr="0" compatLnSpc="1">
            <a:prstTxWarp prst="textNoShape">
              <a:avLst/>
            </a:prstTxWarp>
          </a:bodyPr>
          <a:lstStyle>
            <a:lvl1pPr algn="ctr" eaLnBrk="1" hangingPunct="1">
              <a:defRPr sz="1400">
                <a:latin typeface="Arial" charset="0"/>
              </a:defRPr>
            </a:lvl1pPr>
          </a:lstStyle>
          <a:p>
            <a:pPr>
              <a:defRPr/>
            </a:pPr>
            <a:endParaRPr lang="en-US" altLang="ja-JP"/>
          </a:p>
        </p:txBody>
      </p:sp>
      <p:sp>
        <p:nvSpPr>
          <p:cNvPr id="1030" name="Rectangle 6"/>
          <p:cNvSpPr>
            <a:spLocks noGrp="1" noChangeArrowheads="1"/>
          </p:cNvSpPr>
          <p:nvPr>
            <p:ph type="sldNum" sz="quarter" idx="4"/>
          </p:nvPr>
        </p:nvSpPr>
        <p:spPr bwMode="auto">
          <a:xfrm>
            <a:off x="7099300" y="6245225"/>
            <a:ext cx="2311400" cy="476250"/>
          </a:xfrm>
          <a:prstGeom prst="rect">
            <a:avLst/>
          </a:prstGeom>
          <a:noFill/>
          <a:ln>
            <a:noFill/>
          </a:ln>
          <a:effectLst/>
        </p:spPr>
        <p:txBody>
          <a:bodyPr vert="horz" wrap="square" lIns="91430" tIns="45715" rIns="91430" bIns="45715" numCol="1" anchor="t" anchorCtr="0" compatLnSpc="1">
            <a:prstTxWarp prst="textNoShape">
              <a:avLst/>
            </a:prstTxWarp>
          </a:bodyPr>
          <a:lstStyle>
            <a:lvl1pPr algn="r" eaLnBrk="1" hangingPunct="1">
              <a:defRPr sz="1400"/>
            </a:lvl1pPr>
          </a:lstStyle>
          <a:p>
            <a:fld id="{57105466-85B2-4729-83D4-AF37F632AF7E}" type="slidenum">
              <a:rPr lang="en-US" altLang="ja-JP"/>
              <a:pPr/>
              <a:t>‹#›</a:t>
            </a:fld>
            <a:endParaRPr lang="en-US" altLang="ja-JP"/>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ChangeArrowheads="1"/>
          </p:cNvSpPr>
          <p:nvPr/>
        </p:nvSpPr>
        <p:spPr bwMode="auto">
          <a:xfrm>
            <a:off x="74613" y="80963"/>
            <a:ext cx="9742487" cy="382587"/>
          </a:xfrm>
          <a:prstGeom prst="rect">
            <a:avLst/>
          </a:prstGeom>
          <a:solidFill>
            <a:schemeClr val="accent2"/>
          </a:solidFill>
          <a:ln>
            <a:noFill/>
          </a:ln>
          <a:effectLst>
            <a:outerShdw dist="71842" dir="27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lIns="91430" tIns="45715" rIns="91430" bIns="45715"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400" dirty="0">
                <a:solidFill>
                  <a:schemeClr val="bg1"/>
                </a:solidFill>
                <a:latin typeface="Meiryo UI" panose="020B0604030504040204" pitchFamily="50" charset="-128"/>
                <a:ea typeface="Meiryo UI" panose="020B0604030504040204" pitchFamily="50" charset="-128"/>
              </a:rPr>
              <a:t>大阪府立花の文化園　今年度からの取組み</a:t>
            </a:r>
          </a:p>
        </p:txBody>
      </p:sp>
      <p:sp>
        <p:nvSpPr>
          <p:cNvPr id="58" name="正方形/長方形 57"/>
          <p:cNvSpPr/>
          <p:nvPr/>
        </p:nvSpPr>
        <p:spPr>
          <a:xfrm>
            <a:off x="8905875" y="120650"/>
            <a:ext cx="800100" cy="409575"/>
          </a:xfrm>
          <a:prstGeom prst="rect">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tIns="0" bIns="0" anchor="ctr"/>
          <a:lstStyle/>
          <a:p>
            <a:pPr algn="ctr">
              <a:spcAft>
                <a:spcPts val="0"/>
              </a:spcAft>
              <a:defRPr/>
            </a:pPr>
            <a:r>
              <a:rPr lang="ja-JP" sz="1400" kern="100" dirty="0" smtClean="0">
                <a:ea typeface="Meiryo UI" panose="020B0604030504040204" pitchFamily="50" charset="-128"/>
                <a:cs typeface="Times New Roman" panose="02020603050405020304" pitchFamily="18" charset="0"/>
              </a:rPr>
              <a:t>資料</a:t>
            </a:r>
            <a:r>
              <a:rPr lang="ja-JP" altLang="en-US" sz="1400" kern="100" dirty="0">
                <a:ea typeface="Meiryo UI" panose="020B0604030504040204" pitchFamily="50" charset="-128"/>
                <a:cs typeface="Times New Roman" panose="02020603050405020304" pitchFamily="18" charset="0"/>
              </a:rPr>
              <a:t>５</a:t>
            </a:r>
            <a:endParaRPr lang="ja-JP" sz="1050" kern="100" dirty="0">
              <a:ea typeface="ＭＳ 明朝" panose="02020609040205080304" pitchFamily="17" charset="-128"/>
              <a:cs typeface="Times New Roman" panose="02020603050405020304" pitchFamily="18" charset="0"/>
            </a:endParaRPr>
          </a:p>
        </p:txBody>
      </p:sp>
      <p:sp>
        <p:nvSpPr>
          <p:cNvPr id="146" name="正方形/長方形 145"/>
          <p:cNvSpPr/>
          <p:nvPr/>
        </p:nvSpPr>
        <p:spPr>
          <a:xfrm>
            <a:off x="147530" y="3400063"/>
            <a:ext cx="6020479" cy="1815888"/>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3083" name="AutoShape 12"/>
          <p:cNvSpPr>
            <a:spLocks noChangeArrowheads="1"/>
          </p:cNvSpPr>
          <p:nvPr/>
        </p:nvSpPr>
        <p:spPr bwMode="auto">
          <a:xfrm>
            <a:off x="235643" y="3283628"/>
            <a:ext cx="2501341" cy="360000"/>
          </a:xfrm>
          <a:prstGeom prst="roundRect">
            <a:avLst>
              <a:gd name="adj" fmla="val 16667"/>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886" tIns="18000" rIns="86886" bIns="18000"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b="1" dirty="0">
                <a:latin typeface="Meiryo UI" panose="020B0604030504040204" pitchFamily="50" charset="-128"/>
                <a:ea typeface="Meiryo UI" panose="020B0604030504040204" pitchFamily="50" charset="-128"/>
              </a:rPr>
              <a:t>新指定管理者の主な提案概要</a:t>
            </a:r>
          </a:p>
        </p:txBody>
      </p:sp>
      <p:grpSp>
        <p:nvGrpSpPr>
          <p:cNvPr id="52" name="グループ化 4"/>
          <p:cNvGrpSpPr>
            <a:grpSpLocks/>
          </p:cNvGrpSpPr>
          <p:nvPr/>
        </p:nvGrpSpPr>
        <p:grpSpPr bwMode="auto">
          <a:xfrm>
            <a:off x="147530" y="3661677"/>
            <a:ext cx="6020479" cy="2273379"/>
            <a:chOff x="398349" y="3068754"/>
            <a:chExt cx="9352322" cy="2799528"/>
          </a:xfrm>
        </p:grpSpPr>
        <p:sp>
          <p:nvSpPr>
            <p:cNvPr id="53" name="正方形/長方形 13"/>
            <p:cNvSpPr>
              <a:spLocks noChangeArrowheads="1"/>
            </p:cNvSpPr>
            <p:nvPr/>
          </p:nvSpPr>
          <p:spPr bwMode="auto">
            <a:xfrm>
              <a:off x="398349" y="3068754"/>
              <a:ext cx="9352322" cy="1913994"/>
            </a:xfrm>
            <a:prstGeom prst="rect">
              <a:avLst/>
            </a:prstGeom>
            <a:noFill/>
            <a:ln>
              <a:noFill/>
            </a:ln>
          </p:spPr>
          <p:txBody>
            <a:bodyPr wrap="square">
              <a:spAutoFit/>
            </a:bodyPr>
            <a:lstStyle>
              <a:lvl1pPr>
                <a:defRPr kumimoji="1" sz="1200" b="1" i="1">
                  <a:solidFill>
                    <a:schemeClr val="tx1"/>
                  </a:solidFill>
                  <a:latin typeface="Arial" panose="020B0604020202020204" pitchFamily="34" charset="0"/>
                  <a:ea typeface="ＭＳ Ｐゴシック" panose="020B0600070205080204" pitchFamily="50" charset="-128"/>
                </a:defRPr>
              </a:lvl1pPr>
              <a:lvl2pPr marL="742950" indent="-285750">
                <a:defRPr kumimoji="1" sz="1200" b="1" i="1">
                  <a:solidFill>
                    <a:schemeClr val="tx1"/>
                  </a:solidFill>
                  <a:latin typeface="Arial" panose="020B0604020202020204" pitchFamily="34" charset="0"/>
                  <a:ea typeface="ＭＳ Ｐゴシック" panose="020B0600070205080204" pitchFamily="50" charset="-128"/>
                </a:defRPr>
              </a:lvl2pPr>
              <a:lvl3pPr marL="1143000" indent="-228600">
                <a:defRPr kumimoji="1" sz="1200" b="1" i="1">
                  <a:solidFill>
                    <a:schemeClr val="tx1"/>
                  </a:solidFill>
                  <a:latin typeface="Arial" panose="020B0604020202020204" pitchFamily="34" charset="0"/>
                  <a:ea typeface="ＭＳ Ｐゴシック" panose="020B0600070205080204" pitchFamily="50" charset="-128"/>
                </a:defRPr>
              </a:lvl3pPr>
              <a:lvl4pPr marL="1600200" indent="-228600">
                <a:defRPr kumimoji="1" sz="1200" b="1" i="1">
                  <a:solidFill>
                    <a:schemeClr val="tx1"/>
                  </a:solidFill>
                  <a:latin typeface="Arial" panose="020B0604020202020204" pitchFamily="34" charset="0"/>
                  <a:ea typeface="ＭＳ Ｐゴシック" panose="020B0600070205080204" pitchFamily="50" charset="-128"/>
                </a:defRPr>
              </a:lvl4pPr>
              <a:lvl5pPr marL="2057400" indent="-228600">
                <a:defRPr kumimoji="1" sz="1200" b="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9pPr>
            </a:lstStyle>
            <a:p>
              <a:pPr marL="93663">
                <a:lnSpc>
                  <a:spcPts val="1500"/>
                </a:lnSpc>
                <a:spcBef>
                  <a:spcPts val="600"/>
                </a:spcBef>
                <a:defRPr/>
              </a:pPr>
              <a:r>
                <a:rPr lang="ja-JP" altLang="en-US" sz="1400" b="0" i="0" dirty="0" smtClean="0">
                  <a:latin typeface="Meiryo UI" panose="020B0604030504040204" pitchFamily="50" charset="-128"/>
                  <a:ea typeface="Meiryo UI" panose="020B0604030504040204" pitchFamily="50" charset="-128"/>
                </a:rPr>
                <a:t>・</a:t>
              </a:r>
              <a:r>
                <a:rPr lang="en-US" altLang="ja-JP" sz="1400" b="0" i="0" dirty="0" smtClean="0">
                  <a:latin typeface="Meiryo UI" panose="020B0604030504040204" pitchFamily="50" charset="-128"/>
                  <a:ea typeface="Meiryo UI" panose="020B0604030504040204" pitchFamily="50" charset="-128"/>
                </a:rPr>
                <a:t>R5</a:t>
              </a:r>
              <a:r>
                <a:rPr lang="ja-JP" altLang="en-US" sz="1400" b="0" i="0" dirty="0" smtClean="0">
                  <a:latin typeface="Meiryo UI" panose="020B0604030504040204" pitchFamily="50" charset="-128"/>
                  <a:ea typeface="Meiryo UI" panose="020B0604030504040204" pitchFamily="50" charset="-128"/>
                </a:rPr>
                <a:t>年</a:t>
              </a:r>
              <a:r>
                <a:rPr lang="en-US" altLang="ja-JP" sz="1400" b="0" i="0" dirty="0" smtClean="0">
                  <a:latin typeface="Meiryo UI" panose="020B0604030504040204" pitchFamily="50" charset="-128"/>
                  <a:ea typeface="Meiryo UI" panose="020B0604030504040204" pitchFamily="50" charset="-128"/>
                </a:rPr>
                <a:t>4</a:t>
              </a:r>
              <a:r>
                <a:rPr lang="ja-JP" altLang="en-US" sz="1400" b="0" i="0" dirty="0" smtClean="0">
                  <a:latin typeface="Meiryo UI" panose="020B0604030504040204" pitchFamily="50" charset="-128"/>
                  <a:ea typeface="Meiryo UI" panose="020B0604030504040204" pitchFamily="50" charset="-128"/>
                </a:rPr>
                <a:t>月～</a:t>
              </a:r>
              <a:r>
                <a:rPr lang="en-US" altLang="ja-JP" sz="1400" b="0" i="0" dirty="0" smtClean="0">
                  <a:latin typeface="Meiryo UI" panose="020B0604030504040204" pitchFamily="50" charset="-128"/>
                  <a:ea typeface="Meiryo UI" panose="020B0604030504040204" pitchFamily="50" charset="-128"/>
                </a:rPr>
                <a:t>R15</a:t>
              </a:r>
              <a:r>
                <a:rPr lang="ja-JP" altLang="en-US" sz="1400" b="0" i="0" dirty="0" smtClean="0">
                  <a:latin typeface="Meiryo UI" panose="020B0604030504040204" pitchFamily="50" charset="-128"/>
                  <a:ea typeface="Meiryo UI" panose="020B0604030504040204" pitchFamily="50" charset="-128"/>
                </a:rPr>
                <a:t>年</a:t>
              </a:r>
              <a:r>
                <a:rPr lang="en-US" altLang="ja-JP" sz="1400" b="0" i="0" dirty="0" smtClean="0">
                  <a:latin typeface="Meiryo UI" panose="020B0604030504040204" pitchFamily="50" charset="-128"/>
                  <a:ea typeface="Meiryo UI" panose="020B0604030504040204" pitchFamily="50" charset="-128"/>
                </a:rPr>
                <a:t>3</a:t>
              </a:r>
              <a:r>
                <a:rPr lang="ja-JP" altLang="en-US" sz="1400" b="0" i="0" dirty="0" smtClean="0">
                  <a:latin typeface="Meiryo UI" panose="020B0604030504040204" pitchFamily="50" charset="-128"/>
                  <a:ea typeface="Meiryo UI" panose="020B0604030504040204" pitchFamily="50" charset="-128"/>
                </a:rPr>
                <a:t>月　は</a:t>
              </a:r>
              <a:r>
                <a:rPr lang="ja-JP" altLang="en-US" sz="1400" b="0" i="0" dirty="0" err="1" smtClean="0">
                  <a:latin typeface="Meiryo UI" panose="020B0604030504040204" pitchFamily="50" charset="-128"/>
                  <a:ea typeface="Meiryo UI" panose="020B0604030504040204" pitchFamily="50" charset="-128"/>
                </a:rPr>
                <a:t>なぶん</a:t>
              </a:r>
              <a:r>
                <a:rPr lang="ja-JP" altLang="en-US" sz="1400" b="0" i="0" dirty="0" smtClean="0">
                  <a:latin typeface="Meiryo UI" panose="020B0604030504040204" pitchFamily="50" charset="-128"/>
                  <a:ea typeface="Meiryo UI" panose="020B0604030504040204" pitchFamily="50" charset="-128"/>
                </a:rPr>
                <a:t>マネジメントパートナーズが指定管理。</a:t>
              </a:r>
              <a:endParaRPr lang="en-US" altLang="ja-JP" sz="1400" b="0" i="0" dirty="0" smtClean="0">
                <a:latin typeface="Meiryo UI" panose="020B0604030504040204" pitchFamily="50" charset="-128"/>
                <a:ea typeface="Meiryo UI" panose="020B0604030504040204" pitchFamily="50" charset="-128"/>
              </a:endParaRPr>
            </a:p>
            <a:p>
              <a:pPr marL="93663">
                <a:lnSpc>
                  <a:spcPts val="1500"/>
                </a:lnSpc>
                <a:spcBef>
                  <a:spcPts val="600"/>
                </a:spcBef>
                <a:defRPr/>
              </a:pPr>
              <a:r>
                <a:rPr lang="ja-JP" altLang="en-US" sz="1400" b="0" i="0" dirty="0" smtClean="0">
                  <a:latin typeface="Meiryo UI" panose="020B0604030504040204" pitchFamily="50" charset="-128"/>
                  <a:ea typeface="Meiryo UI" panose="020B0604030504040204" pitchFamily="50" charset="-128"/>
                </a:rPr>
                <a:t>・</a:t>
              </a:r>
              <a:r>
                <a:rPr lang="ja-JP" altLang="en-US" sz="1400" b="0" i="0" dirty="0">
                  <a:latin typeface="Meiryo UI" panose="020B0604030504040204" pitchFamily="50" charset="-128"/>
                  <a:ea typeface="Meiryo UI" panose="020B0604030504040204" pitchFamily="50" charset="-128"/>
                </a:rPr>
                <a:t>農業について学ぶ機会の提供（収穫体験や野菜づくり講座等</a:t>
              </a:r>
              <a:r>
                <a:rPr lang="ja-JP" altLang="en-US" sz="1400" b="0" i="0" dirty="0" smtClean="0">
                  <a:latin typeface="Meiryo UI" panose="020B0604030504040204" pitchFamily="50" charset="-128"/>
                  <a:ea typeface="Meiryo UI" panose="020B0604030504040204" pitchFamily="50" charset="-128"/>
                </a:rPr>
                <a:t>）</a:t>
              </a:r>
              <a:endParaRPr lang="en-US" altLang="ja-JP" sz="1400" b="0" i="0" dirty="0">
                <a:latin typeface="Meiryo UI" panose="020B0604030504040204" pitchFamily="50" charset="-128"/>
                <a:ea typeface="Meiryo UI" panose="020B0604030504040204" pitchFamily="50" charset="-128"/>
              </a:endParaRPr>
            </a:p>
            <a:p>
              <a:pPr marL="93663">
                <a:lnSpc>
                  <a:spcPts val="1500"/>
                </a:lnSpc>
                <a:spcBef>
                  <a:spcPts val="600"/>
                </a:spcBef>
                <a:defRPr/>
              </a:pPr>
              <a:r>
                <a:rPr lang="ja-JP" altLang="en-US" sz="1400" b="0" i="0" dirty="0" smtClean="0">
                  <a:latin typeface="Meiryo UI" panose="020B0604030504040204" pitchFamily="50" charset="-128"/>
                  <a:ea typeface="Meiryo UI" panose="020B0604030504040204" pitchFamily="50" charset="-128"/>
                </a:rPr>
                <a:t>・健康づくり</a:t>
              </a:r>
              <a:r>
                <a:rPr lang="ja-JP" altLang="en-US" sz="1400" b="0" i="0" dirty="0">
                  <a:latin typeface="Meiryo UI" panose="020B0604030504040204" pitchFamily="50" charset="-128"/>
                  <a:ea typeface="Meiryo UI" panose="020B0604030504040204" pitchFamily="50" charset="-128"/>
                </a:rPr>
                <a:t>体験の実施（園内全域を使ったノルディックウォーキングイベント）</a:t>
              </a:r>
            </a:p>
            <a:p>
              <a:pPr marL="93663">
                <a:lnSpc>
                  <a:spcPts val="1500"/>
                </a:lnSpc>
                <a:spcBef>
                  <a:spcPts val="600"/>
                </a:spcBef>
                <a:defRPr/>
              </a:pPr>
              <a:r>
                <a:rPr lang="ja-JP" altLang="en-US" sz="1400" b="0" i="0" dirty="0">
                  <a:latin typeface="Meiryo UI" panose="020B0604030504040204" pitchFamily="50" charset="-128"/>
                  <a:ea typeface="Meiryo UI" panose="020B0604030504040204" pitchFamily="50" charset="-128"/>
                </a:rPr>
                <a:t>・</a:t>
              </a:r>
              <a:r>
                <a:rPr lang="en-US" altLang="ja-JP" sz="1400" b="0" i="0" dirty="0">
                  <a:latin typeface="Meiryo UI" panose="020B0604030504040204" pitchFamily="50" charset="-128"/>
                  <a:ea typeface="Meiryo UI" panose="020B0604030504040204" pitchFamily="50" charset="-128"/>
                </a:rPr>
                <a:t>『</a:t>
              </a:r>
              <a:r>
                <a:rPr lang="ja-JP" altLang="en-US" sz="1400" b="0" i="0" dirty="0">
                  <a:latin typeface="Meiryo UI" panose="020B0604030504040204" pitchFamily="50" charset="-128"/>
                  <a:ea typeface="Meiryo UI" panose="020B0604030504040204" pitchFamily="50" charset="-128"/>
                </a:rPr>
                <a:t>シルバニアファミリー</a:t>
              </a:r>
              <a:r>
                <a:rPr lang="en-US" altLang="ja-JP" sz="1400" b="0" i="0" dirty="0">
                  <a:latin typeface="Meiryo UI" panose="020B0604030504040204" pitchFamily="50" charset="-128"/>
                  <a:ea typeface="Meiryo UI" panose="020B0604030504040204" pitchFamily="50" charset="-128"/>
                </a:rPr>
                <a:t>』</a:t>
              </a:r>
              <a:r>
                <a:rPr lang="ja-JP" altLang="en-US" sz="1400" b="0" i="0" dirty="0">
                  <a:latin typeface="Meiryo UI" panose="020B0604030504040204" pitchFamily="50" charset="-128"/>
                  <a:ea typeface="Meiryo UI" panose="020B0604030504040204" pitchFamily="50" charset="-128"/>
                </a:rPr>
                <a:t>とコラボした樹名板の設置やカフェの</a:t>
              </a:r>
              <a:r>
                <a:rPr lang="ja-JP" altLang="en-US" sz="1400" b="0" i="0" dirty="0" smtClean="0">
                  <a:latin typeface="Meiryo UI" panose="020B0604030504040204" pitchFamily="50" charset="-128"/>
                  <a:ea typeface="Meiryo UI" panose="020B0604030504040204" pitchFamily="50" charset="-128"/>
                </a:rPr>
                <a:t>運営、フォトスポット</a:t>
              </a:r>
              <a:endParaRPr lang="ja-JP" altLang="en-US" sz="1400" b="0" i="0" dirty="0">
                <a:latin typeface="Meiryo UI" panose="020B0604030504040204" pitchFamily="50" charset="-128"/>
                <a:ea typeface="Meiryo UI" panose="020B0604030504040204" pitchFamily="50" charset="-128"/>
              </a:endParaRPr>
            </a:p>
            <a:p>
              <a:pPr marL="93663">
                <a:lnSpc>
                  <a:spcPts val="1500"/>
                </a:lnSpc>
                <a:spcBef>
                  <a:spcPts val="600"/>
                </a:spcBef>
                <a:defRPr/>
              </a:pPr>
              <a:r>
                <a:rPr lang="ja-JP" altLang="en-US" sz="1400" b="0" i="0" dirty="0">
                  <a:latin typeface="Meiryo UI" panose="020B0604030504040204" pitchFamily="50" charset="-128"/>
                  <a:ea typeface="Meiryo UI" panose="020B0604030504040204" pitchFamily="50" charset="-128"/>
                </a:rPr>
                <a:t>・施設改修等への投資　（レストラン内装改修、インフォメーションカウンター設置、道の駅からの無料送迎、動物導入等）</a:t>
              </a:r>
            </a:p>
          </p:txBody>
        </p:sp>
        <p:sp>
          <p:nvSpPr>
            <p:cNvPr id="56" name="テキスト ボックス 96"/>
            <p:cNvSpPr txBox="1">
              <a:spLocks noChangeArrowheads="1"/>
            </p:cNvSpPr>
            <p:nvPr/>
          </p:nvSpPr>
          <p:spPr bwMode="auto">
            <a:xfrm>
              <a:off x="5404163" y="5591495"/>
              <a:ext cx="184750" cy="27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kumimoji="1" sz="1200" b="1" i="1">
                  <a:solidFill>
                    <a:schemeClr val="tx1"/>
                  </a:solidFill>
                  <a:latin typeface="Arial" panose="020B0604020202020204" pitchFamily="34" charset="0"/>
                  <a:ea typeface="ＭＳ Ｐゴシック" panose="020B0600070205080204" pitchFamily="50" charset="-128"/>
                </a:defRPr>
              </a:lvl1pPr>
              <a:lvl2pPr marL="742950" indent="-285750">
                <a:defRPr kumimoji="1" sz="1200" b="1" i="1">
                  <a:solidFill>
                    <a:schemeClr val="tx1"/>
                  </a:solidFill>
                  <a:latin typeface="Arial" panose="020B0604020202020204" pitchFamily="34" charset="0"/>
                  <a:ea typeface="ＭＳ Ｐゴシック" panose="020B0600070205080204" pitchFamily="50" charset="-128"/>
                </a:defRPr>
              </a:lvl2pPr>
              <a:lvl3pPr marL="1143000" indent="-228600">
                <a:defRPr kumimoji="1" sz="1200" b="1" i="1">
                  <a:solidFill>
                    <a:schemeClr val="tx1"/>
                  </a:solidFill>
                  <a:latin typeface="Arial" panose="020B0604020202020204" pitchFamily="34" charset="0"/>
                  <a:ea typeface="ＭＳ Ｐゴシック" panose="020B0600070205080204" pitchFamily="50" charset="-128"/>
                </a:defRPr>
              </a:lvl3pPr>
              <a:lvl4pPr marL="1600200" indent="-228600">
                <a:defRPr kumimoji="1" sz="1200" b="1" i="1">
                  <a:solidFill>
                    <a:schemeClr val="tx1"/>
                  </a:solidFill>
                  <a:latin typeface="Arial" panose="020B0604020202020204" pitchFamily="34" charset="0"/>
                  <a:ea typeface="ＭＳ Ｐゴシック" panose="020B0600070205080204" pitchFamily="50" charset="-128"/>
                </a:defRPr>
              </a:lvl4pPr>
              <a:lvl5pPr marL="2057400" indent="-228600">
                <a:defRPr kumimoji="1" sz="1200" b="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9pPr>
            </a:lstStyle>
            <a:p>
              <a:endParaRPr lang="ja-JP" altLang="en-US" i="0" dirty="0">
                <a:latin typeface="Meiryo UI" panose="020B0604030504040204" pitchFamily="50" charset="-128"/>
                <a:ea typeface="Meiryo UI" panose="020B0604030504040204" pitchFamily="50" charset="-128"/>
              </a:endParaRPr>
            </a:p>
          </p:txBody>
        </p:sp>
      </p:grpSp>
      <p:sp>
        <p:nvSpPr>
          <p:cNvPr id="86" name="正方形/長方形 85"/>
          <p:cNvSpPr/>
          <p:nvPr/>
        </p:nvSpPr>
        <p:spPr>
          <a:xfrm>
            <a:off x="147530" y="746105"/>
            <a:ext cx="9613358" cy="2459303"/>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sp>
        <p:nvSpPr>
          <p:cNvPr id="85" name="AutoShape 7"/>
          <p:cNvSpPr>
            <a:spLocks noChangeArrowheads="1"/>
          </p:cNvSpPr>
          <p:nvPr/>
        </p:nvSpPr>
        <p:spPr bwMode="auto">
          <a:xfrm>
            <a:off x="235643" y="633614"/>
            <a:ext cx="1693021" cy="358592"/>
          </a:xfrm>
          <a:prstGeom prst="roundRect">
            <a:avLst>
              <a:gd name="adj" fmla="val 16667"/>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886" tIns="18000" rIns="86886" bIns="1800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b="1" dirty="0">
                <a:latin typeface="Meiryo UI" panose="020B0604030504040204" pitchFamily="50" charset="-128"/>
                <a:ea typeface="Meiryo UI" panose="020B0604030504040204" pitchFamily="50" charset="-128"/>
              </a:rPr>
              <a:t>施設概要</a:t>
            </a:r>
          </a:p>
        </p:txBody>
      </p:sp>
      <p:graphicFrame>
        <p:nvGraphicFramePr>
          <p:cNvPr id="11" name="表 10"/>
          <p:cNvGraphicFramePr>
            <a:graphicFrameLocks noGrp="1"/>
          </p:cNvGraphicFramePr>
          <p:nvPr>
            <p:extLst>
              <p:ext uri="{D42A27DB-BD31-4B8C-83A1-F6EECF244321}">
                <p14:modId xmlns:p14="http://schemas.microsoft.com/office/powerpoint/2010/main" val="3529084774"/>
              </p:ext>
            </p:extLst>
          </p:nvPr>
        </p:nvGraphicFramePr>
        <p:xfrm>
          <a:off x="289532" y="1088116"/>
          <a:ext cx="7292050" cy="2067009"/>
        </p:xfrm>
        <a:graphic>
          <a:graphicData uri="http://schemas.openxmlformats.org/drawingml/2006/table">
            <a:tbl>
              <a:tblPr firstRow="1" firstCol="1" bandRow="1">
                <a:tableStyleId>{5940675A-B579-460E-94D1-54222C63F5DA}</a:tableStyleId>
              </a:tblPr>
              <a:tblGrid>
                <a:gridCol w="1855156">
                  <a:extLst>
                    <a:ext uri="{9D8B030D-6E8A-4147-A177-3AD203B41FA5}">
                      <a16:colId xmlns:a16="http://schemas.microsoft.com/office/drawing/2014/main" val="462174006"/>
                    </a:ext>
                  </a:extLst>
                </a:gridCol>
                <a:gridCol w="5436894">
                  <a:extLst>
                    <a:ext uri="{9D8B030D-6E8A-4147-A177-3AD203B41FA5}">
                      <a16:colId xmlns:a16="http://schemas.microsoft.com/office/drawing/2014/main" val="2679099206"/>
                    </a:ext>
                  </a:extLst>
                </a:gridCol>
              </a:tblGrid>
              <a:tr h="439904">
                <a:tc>
                  <a:txBody>
                    <a:bodyPr/>
                    <a:lstStyle/>
                    <a:p>
                      <a:pPr algn="dist">
                        <a:lnSpc>
                          <a:spcPts val="1400"/>
                        </a:lnSpc>
                        <a:spcAft>
                          <a:spcPts val="0"/>
                        </a:spcAft>
                      </a:pPr>
                      <a:r>
                        <a:rPr lang="ja-JP" sz="1400" kern="100" dirty="0">
                          <a:effectLst/>
                          <a:latin typeface="Meiryo UI" panose="020B0604030504040204" pitchFamily="50" charset="-128"/>
                          <a:ea typeface="Meiryo UI" panose="020B0604030504040204" pitchFamily="50" charset="-128"/>
                        </a:rPr>
                        <a:t>名称</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just">
                        <a:lnSpc>
                          <a:spcPts val="1400"/>
                        </a:lnSpc>
                        <a:spcAft>
                          <a:spcPts val="0"/>
                        </a:spcAft>
                      </a:pPr>
                      <a:r>
                        <a:rPr lang="ja-JP" sz="1400" kern="100" dirty="0">
                          <a:effectLst/>
                          <a:latin typeface="Meiryo UI" panose="020B0604030504040204" pitchFamily="50" charset="-128"/>
                          <a:ea typeface="Meiryo UI" panose="020B0604030504040204" pitchFamily="50" charset="-128"/>
                        </a:rPr>
                        <a:t>花の文化園</a:t>
                      </a:r>
                      <a:r>
                        <a:rPr lang="en-US" sz="1400" kern="100" dirty="0">
                          <a:effectLst/>
                          <a:latin typeface="Meiryo UI" panose="020B0604030504040204" pitchFamily="50" charset="-128"/>
                          <a:ea typeface="Meiryo UI" panose="020B0604030504040204" pitchFamily="50" charset="-128"/>
                        </a:rPr>
                        <a:t> with </a:t>
                      </a:r>
                      <a:r>
                        <a:rPr lang="ja-JP" sz="1400" kern="100" dirty="0">
                          <a:effectLst/>
                          <a:latin typeface="Meiryo UI" panose="020B0604030504040204" pitchFamily="50" charset="-128"/>
                          <a:ea typeface="Meiryo UI" panose="020B0604030504040204" pitchFamily="50" charset="-128"/>
                        </a:rPr>
                        <a:t>ワールドインテック　　</a:t>
                      </a:r>
                      <a:endParaRPr lang="en-US" altLang="ja-JP" sz="1400" kern="100" dirty="0">
                        <a:effectLst/>
                        <a:latin typeface="Meiryo UI" panose="020B0604030504040204" pitchFamily="50" charset="-128"/>
                        <a:ea typeface="Meiryo UI" panose="020B0604030504040204" pitchFamily="50" charset="-128"/>
                      </a:endParaRPr>
                    </a:p>
                    <a:p>
                      <a:pPr algn="just">
                        <a:lnSpc>
                          <a:spcPts val="1400"/>
                        </a:lnSpc>
                        <a:spcAft>
                          <a:spcPts val="0"/>
                        </a:spcAft>
                      </a:pPr>
                      <a:r>
                        <a:rPr lang="ja-JP" sz="1400" kern="100" dirty="0">
                          <a:effectLst/>
                          <a:latin typeface="Meiryo UI" panose="020B0604030504040204" pitchFamily="50" charset="-128"/>
                          <a:ea typeface="Meiryo UI" panose="020B0604030504040204" pitchFamily="50" charset="-128"/>
                        </a:rPr>
                        <a:t>※ネーミングライツ導入（契約料</a:t>
                      </a:r>
                      <a:r>
                        <a:rPr lang="en-US" sz="1400" kern="100" dirty="0">
                          <a:effectLst/>
                          <a:latin typeface="Meiryo UI" panose="020B0604030504040204" pitchFamily="50" charset="-128"/>
                          <a:ea typeface="Meiryo UI" panose="020B0604030504040204" pitchFamily="50" charset="-128"/>
                        </a:rPr>
                        <a:t>100</a:t>
                      </a:r>
                      <a:r>
                        <a:rPr lang="ja-JP" sz="1400" kern="100" dirty="0">
                          <a:effectLst/>
                          <a:latin typeface="Meiryo UI" panose="020B0604030504040204" pitchFamily="50" charset="-128"/>
                          <a:ea typeface="Meiryo UI" panose="020B0604030504040204" pitchFamily="50" charset="-128"/>
                        </a:rPr>
                        <a:t>千円</a:t>
                      </a:r>
                      <a:r>
                        <a:rPr lang="en-US" sz="1400" kern="100" dirty="0">
                          <a:effectLst/>
                          <a:latin typeface="Meiryo UI" panose="020B0604030504040204" pitchFamily="50" charset="-128"/>
                          <a:ea typeface="Meiryo UI" panose="020B0604030504040204" pitchFamily="50" charset="-128"/>
                        </a:rPr>
                        <a:t>/</a:t>
                      </a:r>
                      <a:r>
                        <a:rPr lang="ja-JP" sz="1400" kern="100" dirty="0">
                          <a:effectLst/>
                          <a:latin typeface="Meiryo UI" panose="020B0604030504040204" pitchFamily="50" charset="-128"/>
                          <a:ea typeface="Meiryo UI" panose="020B0604030504040204" pitchFamily="50" charset="-128"/>
                        </a:rPr>
                        <a:t>年×</a:t>
                      </a:r>
                      <a:r>
                        <a:rPr lang="en-US" sz="1400" kern="100" dirty="0">
                          <a:effectLst/>
                          <a:latin typeface="Meiryo UI" panose="020B0604030504040204" pitchFamily="50" charset="-128"/>
                          <a:ea typeface="Meiryo UI" panose="020B0604030504040204" pitchFamily="50" charset="-128"/>
                        </a:rPr>
                        <a:t>10</a:t>
                      </a:r>
                      <a:r>
                        <a:rPr lang="ja-JP" sz="1400" kern="100" dirty="0">
                          <a:effectLst/>
                          <a:latin typeface="Meiryo UI" panose="020B0604030504040204" pitchFamily="50" charset="-128"/>
                          <a:ea typeface="Meiryo UI" panose="020B0604030504040204" pitchFamily="50" charset="-128"/>
                        </a:rPr>
                        <a:t>年間）</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480412405"/>
                  </a:ext>
                </a:extLst>
              </a:tr>
              <a:tr h="258534">
                <a:tc>
                  <a:txBody>
                    <a:bodyPr/>
                    <a:lstStyle/>
                    <a:p>
                      <a:pPr algn="dist">
                        <a:lnSpc>
                          <a:spcPts val="1400"/>
                        </a:lnSpc>
                        <a:spcAft>
                          <a:spcPts val="0"/>
                        </a:spcAft>
                      </a:pPr>
                      <a:r>
                        <a:rPr lang="ja-JP" sz="1400" kern="100" dirty="0">
                          <a:effectLst/>
                          <a:latin typeface="Meiryo UI" panose="020B0604030504040204" pitchFamily="50" charset="-128"/>
                          <a:ea typeface="Meiryo UI" panose="020B0604030504040204" pitchFamily="50" charset="-128"/>
                        </a:rPr>
                        <a:t>所在地</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just">
                        <a:lnSpc>
                          <a:spcPts val="1400"/>
                        </a:lnSpc>
                        <a:spcAft>
                          <a:spcPts val="0"/>
                        </a:spcAft>
                      </a:pPr>
                      <a:r>
                        <a:rPr lang="ja-JP" sz="1400" kern="100" dirty="0">
                          <a:effectLst/>
                          <a:latin typeface="Meiryo UI" panose="020B0604030504040204" pitchFamily="50" charset="-128"/>
                          <a:ea typeface="Meiryo UI" panose="020B0604030504040204" pitchFamily="50" charset="-128"/>
                        </a:rPr>
                        <a:t>河内長野市高向</a:t>
                      </a:r>
                      <a:r>
                        <a:rPr lang="en-US" sz="1400" kern="100" dirty="0">
                          <a:effectLst/>
                          <a:latin typeface="Meiryo UI" panose="020B0604030504040204" pitchFamily="50" charset="-128"/>
                          <a:ea typeface="Meiryo UI" panose="020B0604030504040204" pitchFamily="50" charset="-128"/>
                        </a:rPr>
                        <a:t>2292-1</a:t>
                      </a:r>
                      <a:r>
                        <a:rPr lang="ja-JP" sz="1400" kern="100" dirty="0">
                          <a:effectLst/>
                          <a:latin typeface="Meiryo UI" panose="020B0604030504040204" pitchFamily="50" charset="-128"/>
                          <a:ea typeface="Meiryo UI" panose="020B0604030504040204" pitchFamily="50" charset="-128"/>
                        </a:rPr>
                        <a:t>　　※面積</a:t>
                      </a:r>
                      <a:r>
                        <a:rPr lang="en-US" sz="1400" kern="100" dirty="0">
                          <a:effectLst/>
                          <a:latin typeface="Meiryo UI" panose="020B0604030504040204" pitchFamily="50" charset="-128"/>
                          <a:ea typeface="Meiryo UI" panose="020B0604030504040204" pitchFamily="50" charset="-128"/>
                        </a:rPr>
                        <a:t>98,468</a:t>
                      </a:r>
                      <a:r>
                        <a:rPr lang="ja-JP" sz="1400" kern="100" dirty="0">
                          <a:effectLst/>
                          <a:latin typeface="Meiryo UI" panose="020B0604030504040204" pitchFamily="50" charset="-128"/>
                          <a:ea typeface="Meiryo UI" panose="020B0604030504040204" pitchFamily="50" charset="-128"/>
                        </a:rPr>
                        <a:t>㎡</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910619076"/>
                  </a:ext>
                </a:extLst>
              </a:tr>
              <a:tr h="253849">
                <a:tc>
                  <a:txBody>
                    <a:bodyPr/>
                    <a:lstStyle/>
                    <a:p>
                      <a:pPr algn="dist">
                        <a:lnSpc>
                          <a:spcPts val="1400"/>
                        </a:lnSpc>
                        <a:spcAft>
                          <a:spcPts val="0"/>
                        </a:spcAft>
                      </a:pPr>
                      <a:r>
                        <a:rPr lang="ja-JP" sz="1400" kern="100">
                          <a:effectLst/>
                          <a:latin typeface="Meiryo UI" panose="020B0604030504040204" pitchFamily="50" charset="-128"/>
                          <a:ea typeface="Meiryo UI" panose="020B0604030504040204" pitchFamily="50" charset="-128"/>
                        </a:rPr>
                        <a:t>設置年月</a:t>
                      </a:r>
                      <a:endParaRPr lang="ja-JP" sz="16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just">
                        <a:lnSpc>
                          <a:spcPts val="1400"/>
                        </a:lnSpc>
                        <a:spcAft>
                          <a:spcPts val="0"/>
                        </a:spcAft>
                      </a:pPr>
                      <a:r>
                        <a:rPr lang="ja-JP" sz="1400" kern="100" dirty="0">
                          <a:effectLst/>
                          <a:latin typeface="Meiryo UI" panose="020B0604030504040204" pitchFamily="50" charset="-128"/>
                          <a:ea typeface="Meiryo UI" panose="020B0604030504040204" pitchFamily="50" charset="-128"/>
                        </a:rPr>
                        <a:t>平成２年９月</a:t>
                      </a:r>
                      <a:r>
                        <a:rPr lang="en-US" sz="1400" kern="100" dirty="0">
                          <a:effectLst/>
                          <a:latin typeface="Meiryo UI" panose="020B0604030504040204" pitchFamily="50" charset="-128"/>
                          <a:ea typeface="Meiryo UI" panose="020B0604030504040204" pitchFamily="50" charset="-128"/>
                        </a:rPr>
                        <a:t>25</a:t>
                      </a:r>
                      <a:r>
                        <a:rPr lang="ja-JP" sz="1400" kern="100" dirty="0">
                          <a:effectLst/>
                          <a:latin typeface="Meiryo UI" panose="020B0604030504040204" pitchFamily="50" charset="-128"/>
                          <a:ea typeface="Meiryo UI" panose="020B0604030504040204" pitchFamily="50" charset="-128"/>
                        </a:rPr>
                        <a:t>日</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972056863"/>
                  </a:ext>
                </a:extLst>
              </a:tr>
              <a:tr h="689937">
                <a:tc>
                  <a:txBody>
                    <a:bodyPr/>
                    <a:lstStyle/>
                    <a:p>
                      <a:pPr algn="dist">
                        <a:lnSpc>
                          <a:spcPts val="1400"/>
                        </a:lnSpc>
                        <a:spcAft>
                          <a:spcPts val="0"/>
                        </a:spcAft>
                      </a:pPr>
                      <a:r>
                        <a:rPr lang="ja-JP" sz="1400" kern="100" dirty="0">
                          <a:effectLst/>
                          <a:latin typeface="Meiryo UI" panose="020B0604030504040204" pitchFamily="50" charset="-128"/>
                          <a:ea typeface="Meiryo UI" panose="020B0604030504040204" pitchFamily="50" charset="-128"/>
                        </a:rPr>
                        <a:t>設置の目的</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just">
                        <a:lnSpc>
                          <a:spcPts val="1400"/>
                        </a:lnSpc>
                        <a:spcAft>
                          <a:spcPts val="0"/>
                        </a:spcAft>
                      </a:pPr>
                      <a:r>
                        <a:rPr lang="en-US" sz="1400" kern="100" dirty="0">
                          <a:effectLst/>
                          <a:latin typeface="Meiryo UI" panose="020B0604030504040204" pitchFamily="50" charset="-128"/>
                          <a:ea typeface="Meiryo UI" panose="020B0604030504040204" pitchFamily="50" charset="-128"/>
                        </a:rPr>
                        <a:t>EXPO'90</a:t>
                      </a:r>
                      <a:r>
                        <a:rPr lang="ja-JP" sz="1400" kern="100" dirty="0">
                          <a:effectLst/>
                          <a:latin typeface="Meiryo UI" panose="020B0604030504040204" pitchFamily="50" charset="-128"/>
                          <a:ea typeface="Meiryo UI" panose="020B0604030504040204" pitchFamily="50" charset="-128"/>
                        </a:rPr>
                        <a:t>「国際花と緑の博覧会」を契機に花</a:t>
                      </a:r>
                      <a:r>
                        <a:rPr lang="ja-JP" sz="1400" kern="100" dirty="0" err="1">
                          <a:effectLst/>
                          <a:latin typeface="Meiryo UI" panose="020B0604030504040204" pitchFamily="50" charset="-128"/>
                          <a:ea typeface="Meiryo UI" panose="020B0604030504040204" pitchFamily="50" charset="-128"/>
                        </a:rPr>
                        <a:t>き</a:t>
                      </a:r>
                      <a:r>
                        <a:rPr lang="ja-JP" sz="1400" kern="100" dirty="0">
                          <a:effectLst/>
                          <a:latin typeface="Meiryo UI" panose="020B0604030504040204" pitchFamily="50" charset="-128"/>
                          <a:ea typeface="Meiryo UI" panose="020B0604030504040204" pitchFamily="50" charset="-128"/>
                        </a:rPr>
                        <a:t>への関心の高まりを受け設置。府民が花きを学び、花きに憩うとともに、農業の有する機能について学ぶことのできる機会や健康の増進の機会の提供を行う</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427686068"/>
                  </a:ext>
                </a:extLst>
              </a:tr>
              <a:tr h="424785">
                <a:tc>
                  <a:txBody>
                    <a:bodyPr/>
                    <a:lstStyle/>
                    <a:p>
                      <a:pPr algn="dist">
                        <a:lnSpc>
                          <a:spcPts val="1400"/>
                        </a:lnSpc>
                        <a:spcAft>
                          <a:spcPts val="0"/>
                        </a:spcAft>
                      </a:pPr>
                      <a:r>
                        <a:rPr lang="ja-JP" altLang="en-US" sz="1400" kern="100" dirty="0" smtClean="0">
                          <a:effectLst/>
                          <a:latin typeface="Meiryo UI" panose="020B0604030504040204" pitchFamily="50" charset="-128"/>
                          <a:ea typeface="Meiryo UI" panose="020B0604030504040204" pitchFamily="50" charset="-128"/>
                          <a:cs typeface="Times New Roman" panose="02020603050405020304" pitchFamily="18" charset="0"/>
                        </a:rPr>
                        <a:t>近年の年間入園者数</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just">
                        <a:lnSpc>
                          <a:spcPts val="1400"/>
                        </a:lnSpc>
                        <a:spcAft>
                          <a:spcPts val="0"/>
                        </a:spcAft>
                      </a:pPr>
                      <a:r>
                        <a:rPr lang="en-US" altLang="ja-JP" sz="1400" kern="100" dirty="0" smtClean="0">
                          <a:effectLst/>
                          <a:latin typeface="Meiryo UI" panose="020B0604030504040204" pitchFamily="50" charset="-128"/>
                          <a:ea typeface="Meiryo UI" panose="020B0604030504040204" pitchFamily="50" charset="-128"/>
                          <a:cs typeface="Times New Roman" panose="02020603050405020304" pitchFamily="18" charset="0"/>
                        </a:rPr>
                        <a:t>10</a:t>
                      </a:r>
                      <a:r>
                        <a:rPr lang="ja-JP" altLang="en-US" sz="1400" kern="100" dirty="0" smtClean="0">
                          <a:effectLst/>
                          <a:latin typeface="Meiryo UI" panose="020B0604030504040204" pitchFamily="50" charset="-128"/>
                          <a:ea typeface="Meiryo UI" panose="020B0604030504040204" pitchFamily="50" charset="-128"/>
                          <a:cs typeface="Times New Roman" panose="02020603050405020304" pitchFamily="18" charset="0"/>
                        </a:rPr>
                        <a:t>万人前後で推移</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532201840"/>
                  </a:ext>
                </a:extLst>
              </a:tr>
            </a:tbl>
          </a:graphicData>
        </a:graphic>
      </p:graphicFrame>
      <p:grpSp>
        <p:nvGrpSpPr>
          <p:cNvPr id="87" name="グループ化 86"/>
          <p:cNvGrpSpPr/>
          <p:nvPr/>
        </p:nvGrpSpPr>
        <p:grpSpPr>
          <a:xfrm>
            <a:off x="7581582" y="1209678"/>
            <a:ext cx="1979930" cy="1564497"/>
            <a:chOff x="0" y="0"/>
            <a:chExt cx="1979930" cy="1564497"/>
          </a:xfrm>
        </p:grpSpPr>
        <p:sp>
          <p:nvSpPr>
            <p:cNvPr id="88" name="テキスト ボックス 2"/>
            <p:cNvSpPr txBox="1">
              <a:spLocks noChangeArrowheads="1"/>
            </p:cNvSpPr>
            <p:nvPr/>
          </p:nvSpPr>
          <p:spPr bwMode="auto">
            <a:xfrm>
              <a:off x="1143000" y="1276350"/>
              <a:ext cx="750570" cy="288147"/>
            </a:xfrm>
            <a:prstGeom prst="rect">
              <a:avLst/>
            </a:prstGeom>
            <a:noFill/>
            <a:ln w="9525">
              <a:noFill/>
              <a:miter lim="800000"/>
              <a:headEnd/>
              <a:tailEnd/>
            </a:ln>
          </p:spPr>
          <p:txBody>
            <a:bodyPr rot="0" vert="horz" wrap="square" lIns="36000" tIns="36000" rIns="36000" bIns="36000" anchor="t" anchorCtr="0">
              <a:spAutoFit/>
            </a:bodyPr>
            <a:lstStyle/>
            <a:p>
              <a:pPr algn="r">
                <a:spcAft>
                  <a:spcPts val="0"/>
                </a:spcAft>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大温室</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89" name="図 88"/>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79930" cy="1319530"/>
            </a:xfrm>
            <a:prstGeom prst="rect">
              <a:avLst/>
            </a:prstGeom>
            <a:ln>
              <a:noFill/>
            </a:ln>
            <a:effectLst>
              <a:softEdge rad="112500"/>
            </a:effectLst>
          </p:spPr>
        </p:pic>
      </p:grpSp>
      <p:sp>
        <p:nvSpPr>
          <p:cNvPr id="90" name="正方形/長方形 89"/>
          <p:cNvSpPr/>
          <p:nvPr/>
        </p:nvSpPr>
        <p:spPr>
          <a:xfrm>
            <a:off x="6256122" y="3487963"/>
            <a:ext cx="3560978" cy="1727988"/>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91" name="AutoShape 12"/>
          <p:cNvSpPr>
            <a:spLocks noChangeArrowheads="1"/>
          </p:cNvSpPr>
          <p:nvPr/>
        </p:nvSpPr>
        <p:spPr bwMode="auto">
          <a:xfrm>
            <a:off x="6440742" y="3290637"/>
            <a:ext cx="1787579" cy="278582"/>
          </a:xfrm>
          <a:prstGeom prst="roundRect">
            <a:avLst>
              <a:gd name="adj" fmla="val 16667"/>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886" tIns="18000" rIns="86886" bIns="18000"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b="1" dirty="0">
                <a:latin typeface="Meiryo UI" panose="020B0604030504040204" pitchFamily="50" charset="-128"/>
                <a:ea typeface="Meiryo UI" panose="020B0604030504040204" pitchFamily="50" charset="-128"/>
              </a:rPr>
              <a:t>スケジュール（予定）</a:t>
            </a:r>
          </a:p>
        </p:txBody>
      </p:sp>
      <p:sp>
        <p:nvSpPr>
          <p:cNvPr id="94" name="テキスト ボックス 96"/>
          <p:cNvSpPr txBox="1">
            <a:spLocks noChangeArrowheads="1"/>
          </p:cNvSpPr>
          <p:nvPr/>
        </p:nvSpPr>
        <p:spPr bwMode="auto">
          <a:xfrm>
            <a:off x="9641957" y="5796516"/>
            <a:ext cx="118931" cy="224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kumimoji="1" sz="1200" b="1" i="1">
                <a:solidFill>
                  <a:schemeClr val="tx1"/>
                </a:solidFill>
                <a:latin typeface="Arial" panose="020B0604020202020204" pitchFamily="34" charset="0"/>
                <a:ea typeface="ＭＳ Ｐゴシック" panose="020B0600070205080204" pitchFamily="50" charset="-128"/>
              </a:defRPr>
            </a:lvl1pPr>
            <a:lvl2pPr marL="742950" indent="-285750">
              <a:defRPr kumimoji="1" sz="1200" b="1" i="1">
                <a:solidFill>
                  <a:schemeClr val="tx1"/>
                </a:solidFill>
                <a:latin typeface="Arial" panose="020B0604020202020204" pitchFamily="34" charset="0"/>
                <a:ea typeface="ＭＳ Ｐゴシック" panose="020B0600070205080204" pitchFamily="50" charset="-128"/>
              </a:defRPr>
            </a:lvl2pPr>
            <a:lvl3pPr marL="1143000" indent="-228600">
              <a:defRPr kumimoji="1" sz="1200" b="1" i="1">
                <a:solidFill>
                  <a:schemeClr val="tx1"/>
                </a:solidFill>
                <a:latin typeface="Arial" panose="020B0604020202020204" pitchFamily="34" charset="0"/>
                <a:ea typeface="ＭＳ Ｐゴシック" panose="020B0600070205080204" pitchFamily="50" charset="-128"/>
              </a:defRPr>
            </a:lvl3pPr>
            <a:lvl4pPr marL="1600200" indent="-228600">
              <a:defRPr kumimoji="1" sz="1200" b="1" i="1">
                <a:solidFill>
                  <a:schemeClr val="tx1"/>
                </a:solidFill>
                <a:latin typeface="Arial" panose="020B0604020202020204" pitchFamily="34" charset="0"/>
                <a:ea typeface="ＭＳ Ｐゴシック" panose="020B0600070205080204" pitchFamily="50" charset="-128"/>
              </a:defRPr>
            </a:lvl4pPr>
            <a:lvl5pPr marL="2057400" indent="-228600">
              <a:defRPr kumimoji="1" sz="1200" b="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9pPr>
          </a:lstStyle>
          <a:p>
            <a:endParaRPr lang="ja-JP" altLang="en-US" i="0" dirty="0">
              <a:latin typeface="Meiryo UI" panose="020B0604030504040204" pitchFamily="50" charset="-128"/>
              <a:ea typeface="Meiryo UI" panose="020B0604030504040204" pitchFamily="50" charset="-128"/>
            </a:endParaRPr>
          </a:p>
        </p:txBody>
      </p:sp>
      <p:sp>
        <p:nvSpPr>
          <p:cNvPr id="28" name="正方形/長方形 13"/>
          <p:cNvSpPr>
            <a:spLocks noChangeArrowheads="1"/>
          </p:cNvSpPr>
          <p:nvPr/>
        </p:nvSpPr>
        <p:spPr bwMode="auto">
          <a:xfrm>
            <a:off x="6190416" y="3306877"/>
            <a:ext cx="3564699" cy="1913344"/>
          </a:xfrm>
          <a:prstGeom prst="rect">
            <a:avLst/>
          </a:prstGeom>
          <a:noFill/>
          <a:ln>
            <a:noFill/>
          </a:ln>
        </p:spPr>
        <p:txBody>
          <a:bodyPr wrap="square">
            <a:spAutoFit/>
          </a:bodyPr>
          <a:lstStyle>
            <a:lvl1pPr>
              <a:defRPr kumimoji="1" sz="1200" b="1" i="1">
                <a:solidFill>
                  <a:schemeClr val="tx1"/>
                </a:solidFill>
                <a:latin typeface="Arial" panose="020B0604020202020204" pitchFamily="34" charset="0"/>
                <a:ea typeface="ＭＳ Ｐゴシック" panose="020B0600070205080204" pitchFamily="50" charset="-128"/>
              </a:defRPr>
            </a:lvl1pPr>
            <a:lvl2pPr marL="742950" indent="-285750">
              <a:defRPr kumimoji="1" sz="1200" b="1" i="1">
                <a:solidFill>
                  <a:schemeClr val="tx1"/>
                </a:solidFill>
                <a:latin typeface="Arial" panose="020B0604020202020204" pitchFamily="34" charset="0"/>
                <a:ea typeface="ＭＳ Ｐゴシック" panose="020B0600070205080204" pitchFamily="50" charset="-128"/>
              </a:defRPr>
            </a:lvl2pPr>
            <a:lvl3pPr marL="1143000" indent="-228600">
              <a:defRPr kumimoji="1" sz="1200" b="1" i="1">
                <a:solidFill>
                  <a:schemeClr val="tx1"/>
                </a:solidFill>
                <a:latin typeface="Arial" panose="020B0604020202020204" pitchFamily="34" charset="0"/>
                <a:ea typeface="ＭＳ Ｐゴシック" panose="020B0600070205080204" pitchFamily="50" charset="-128"/>
              </a:defRPr>
            </a:lvl3pPr>
            <a:lvl4pPr marL="1600200" indent="-228600">
              <a:defRPr kumimoji="1" sz="1200" b="1" i="1">
                <a:solidFill>
                  <a:schemeClr val="tx1"/>
                </a:solidFill>
                <a:latin typeface="Arial" panose="020B0604020202020204" pitchFamily="34" charset="0"/>
                <a:ea typeface="ＭＳ Ｐゴシック" panose="020B0600070205080204" pitchFamily="50" charset="-128"/>
              </a:defRPr>
            </a:lvl4pPr>
            <a:lvl5pPr marL="2057400" indent="-228600">
              <a:defRPr kumimoji="1" sz="1200" b="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9pPr>
          </a:lstStyle>
          <a:p>
            <a:pPr>
              <a:lnSpc>
                <a:spcPts val="1600"/>
              </a:lnSpc>
              <a:defRPr/>
            </a:pPr>
            <a:endParaRPr lang="en-US" altLang="ja-JP" sz="1400" b="0" i="0" dirty="0">
              <a:latin typeface="Meiryo UI" pitchFamily="50" charset="-128"/>
              <a:ea typeface="Meiryo UI" pitchFamily="50" charset="-128"/>
              <a:cs typeface="Meiryo UI" pitchFamily="50" charset="-128"/>
            </a:endParaRPr>
          </a:p>
          <a:p>
            <a:pPr marL="93663">
              <a:lnSpc>
                <a:spcPts val="1500"/>
              </a:lnSpc>
              <a:spcBef>
                <a:spcPts val="600"/>
              </a:spcBef>
              <a:defRPr/>
            </a:pPr>
            <a:r>
              <a:rPr lang="en-US" altLang="ja-JP" sz="1400" b="0" i="0" dirty="0">
                <a:latin typeface="Meiryo UI" panose="020B0604030504040204" pitchFamily="50" charset="-128"/>
                <a:ea typeface="Meiryo UI" panose="020B0604030504040204" pitchFamily="50" charset="-128"/>
              </a:rPr>
              <a:t>7</a:t>
            </a:r>
            <a:r>
              <a:rPr lang="ja-JP" altLang="en-US" sz="1400" b="0" i="0" dirty="0" smtClean="0">
                <a:latin typeface="Meiryo UI" panose="020B0604030504040204" pitchFamily="50" charset="-128"/>
                <a:ea typeface="Meiryo UI" panose="020B0604030504040204" pitchFamily="50" charset="-128"/>
              </a:rPr>
              <a:t>月</a:t>
            </a:r>
            <a:r>
              <a:rPr lang="ja-JP" altLang="en-US" sz="1400" b="0" i="0" dirty="0">
                <a:latin typeface="Meiryo UI" panose="020B0604030504040204" pitchFamily="50" charset="-128"/>
                <a:ea typeface="Meiryo UI" panose="020B0604030504040204" pitchFamily="50" charset="-128"/>
              </a:rPr>
              <a:t>：レストランリニューアル</a:t>
            </a:r>
            <a:endParaRPr lang="en-US" altLang="ja-JP" sz="1400" b="0" i="0" dirty="0">
              <a:latin typeface="Meiryo UI" panose="020B0604030504040204" pitchFamily="50" charset="-128"/>
              <a:ea typeface="Meiryo UI" panose="020B0604030504040204" pitchFamily="50" charset="-128"/>
            </a:endParaRPr>
          </a:p>
          <a:p>
            <a:pPr marL="93663">
              <a:lnSpc>
                <a:spcPts val="1500"/>
              </a:lnSpc>
              <a:spcBef>
                <a:spcPts val="600"/>
              </a:spcBef>
              <a:defRPr/>
            </a:pPr>
            <a:r>
              <a:rPr lang="ja-JP" altLang="en-US" sz="1400" b="0" i="0" dirty="0">
                <a:latin typeface="Meiryo UI" panose="020B0604030504040204" pitchFamily="50" charset="-128"/>
                <a:ea typeface="Meiryo UI" panose="020B0604030504040204" pitchFamily="50" charset="-128"/>
              </a:rPr>
              <a:t>　　　　　</a:t>
            </a:r>
            <a:r>
              <a:rPr lang="en-US" altLang="ja-JP" sz="1400" b="0" i="0" dirty="0">
                <a:latin typeface="Meiryo UI" panose="020B0604030504040204" pitchFamily="50" charset="-128"/>
                <a:ea typeface="Meiryo UI" panose="020B0604030504040204" pitchFamily="50" charset="-128"/>
              </a:rPr>
              <a:t>『</a:t>
            </a:r>
            <a:r>
              <a:rPr lang="ja-JP" altLang="en-US" sz="1400" b="0" i="0" dirty="0">
                <a:latin typeface="Meiryo UI" panose="020B0604030504040204" pitchFamily="50" charset="-128"/>
                <a:ea typeface="Meiryo UI" panose="020B0604030504040204" pitchFamily="50" charset="-128"/>
              </a:rPr>
              <a:t>シルバニアファミリー</a:t>
            </a:r>
            <a:r>
              <a:rPr lang="en-US" altLang="ja-JP" sz="1400" b="0" i="0" dirty="0">
                <a:latin typeface="Meiryo UI" panose="020B0604030504040204" pitchFamily="50" charset="-128"/>
                <a:ea typeface="Meiryo UI" panose="020B0604030504040204" pitchFamily="50" charset="-128"/>
              </a:rPr>
              <a:t>』</a:t>
            </a:r>
            <a:r>
              <a:rPr lang="ja-JP" altLang="en-US" sz="1400" b="0" i="0" dirty="0">
                <a:latin typeface="Meiryo UI" panose="020B0604030504040204" pitchFamily="50" charset="-128"/>
                <a:ea typeface="Meiryo UI" panose="020B0604030504040204" pitchFamily="50" charset="-128"/>
              </a:rPr>
              <a:t>とコラボした　　　　</a:t>
            </a:r>
            <a:endParaRPr lang="en-US" altLang="ja-JP" sz="1400" b="0" i="0" dirty="0">
              <a:latin typeface="Meiryo UI" panose="020B0604030504040204" pitchFamily="50" charset="-128"/>
              <a:ea typeface="Meiryo UI" panose="020B0604030504040204" pitchFamily="50" charset="-128"/>
            </a:endParaRPr>
          </a:p>
          <a:p>
            <a:pPr marL="93663">
              <a:lnSpc>
                <a:spcPts val="1500"/>
              </a:lnSpc>
              <a:spcBef>
                <a:spcPts val="600"/>
              </a:spcBef>
              <a:defRPr/>
            </a:pPr>
            <a:r>
              <a:rPr lang="ja-JP" altLang="en-US" sz="1400" b="0" i="0" dirty="0">
                <a:latin typeface="Meiryo UI" panose="020B0604030504040204" pitchFamily="50" charset="-128"/>
                <a:ea typeface="Meiryo UI" panose="020B0604030504040204" pitchFamily="50" charset="-128"/>
              </a:rPr>
              <a:t>　　　　フォトスポット</a:t>
            </a:r>
            <a:r>
              <a:rPr lang="ja-JP" altLang="en-US" sz="1400" b="0" i="0" dirty="0" smtClean="0">
                <a:latin typeface="Meiryo UI" panose="020B0604030504040204" pitchFamily="50" charset="-128"/>
                <a:ea typeface="Meiryo UI" panose="020B0604030504040204" pitchFamily="50" charset="-128"/>
              </a:rPr>
              <a:t>の</a:t>
            </a:r>
            <a:r>
              <a:rPr lang="ja-JP" altLang="en-US" sz="1400" b="0" i="0" dirty="0">
                <a:latin typeface="Meiryo UI" panose="020B0604030504040204" pitchFamily="50" charset="-128"/>
                <a:ea typeface="Meiryo UI" panose="020B0604030504040204" pitchFamily="50" charset="-128"/>
              </a:rPr>
              <a:t>設置やカフェの運営</a:t>
            </a:r>
          </a:p>
          <a:p>
            <a:pPr marL="93663">
              <a:lnSpc>
                <a:spcPts val="1500"/>
              </a:lnSpc>
              <a:spcBef>
                <a:spcPts val="600"/>
              </a:spcBef>
              <a:defRPr/>
            </a:pPr>
            <a:r>
              <a:rPr lang="en-US" altLang="ja-JP" sz="1400" b="0" i="0" dirty="0">
                <a:latin typeface="Meiryo UI" panose="020B0604030504040204" pitchFamily="50" charset="-128"/>
                <a:ea typeface="Meiryo UI" panose="020B0604030504040204" pitchFamily="50" charset="-128"/>
              </a:rPr>
              <a:t>10</a:t>
            </a:r>
            <a:r>
              <a:rPr lang="ja-JP" altLang="en-US" sz="1400" b="0" i="0" dirty="0" smtClean="0">
                <a:latin typeface="Meiryo UI" panose="020B0604030504040204" pitchFamily="50" charset="-128"/>
                <a:ea typeface="Meiryo UI" panose="020B0604030504040204" pitchFamily="50" charset="-128"/>
              </a:rPr>
              <a:t>月～：</a:t>
            </a:r>
            <a:r>
              <a:rPr lang="ja-JP" altLang="en-US" sz="1400" b="0" i="0" dirty="0">
                <a:latin typeface="Meiryo UI" panose="020B0604030504040204" pitchFamily="50" charset="-128"/>
                <a:ea typeface="Meiryo UI" panose="020B0604030504040204" pitchFamily="50" charset="-128"/>
              </a:rPr>
              <a:t>収穫</a:t>
            </a:r>
            <a:r>
              <a:rPr lang="ja-JP" altLang="en-US" sz="1400" b="0" i="0" dirty="0" smtClean="0">
                <a:latin typeface="Meiryo UI" panose="020B0604030504040204" pitchFamily="50" charset="-128"/>
                <a:ea typeface="Meiryo UI" panose="020B0604030504040204" pitchFamily="50" charset="-128"/>
              </a:rPr>
              <a:t>体験</a:t>
            </a:r>
            <a:r>
              <a:rPr lang="ja-JP" altLang="en-US" sz="1400" b="0" i="0" dirty="0">
                <a:latin typeface="Meiryo UI" panose="020B0604030504040204" pitchFamily="50" charset="-128"/>
                <a:ea typeface="Meiryo UI" panose="020B0604030504040204" pitchFamily="50" charset="-128"/>
              </a:rPr>
              <a:t>、</a:t>
            </a:r>
            <a:r>
              <a:rPr lang="ja-JP" altLang="en-US" sz="1400" b="0" i="0" dirty="0" smtClean="0">
                <a:latin typeface="Meiryo UI" panose="020B0604030504040204" pitchFamily="50" charset="-128"/>
                <a:ea typeface="Meiryo UI" panose="020B0604030504040204" pitchFamily="50" charset="-128"/>
              </a:rPr>
              <a:t>ノルディックウォーキング・　　　　</a:t>
            </a:r>
            <a:endParaRPr lang="en-US" altLang="ja-JP" sz="1400" b="0" i="0" dirty="0" smtClean="0">
              <a:latin typeface="Meiryo UI" panose="020B0604030504040204" pitchFamily="50" charset="-128"/>
              <a:ea typeface="Meiryo UI" panose="020B0604030504040204" pitchFamily="50" charset="-128"/>
            </a:endParaRPr>
          </a:p>
          <a:p>
            <a:pPr marL="93663">
              <a:lnSpc>
                <a:spcPts val="1500"/>
              </a:lnSpc>
              <a:spcBef>
                <a:spcPts val="600"/>
              </a:spcBef>
              <a:defRPr/>
            </a:pPr>
            <a:r>
              <a:rPr lang="ja-JP" altLang="en-US" sz="1400" b="0" i="0" dirty="0">
                <a:latin typeface="Meiryo UI" panose="020B0604030504040204" pitchFamily="50" charset="-128"/>
                <a:ea typeface="Meiryo UI" panose="020B0604030504040204" pitchFamily="50" charset="-128"/>
              </a:rPr>
              <a:t>　</a:t>
            </a:r>
            <a:r>
              <a:rPr lang="ja-JP" altLang="en-US" sz="1400" b="0" i="0" dirty="0" smtClean="0">
                <a:latin typeface="Meiryo UI" panose="020B0604030504040204" pitchFamily="50" charset="-128"/>
                <a:ea typeface="Meiryo UI" panose="020B0604030504040204" pitchFamily="50" charset="-128"/>
              </a:rPr>
              <a:t>　　　　　ツリーイングイベント</a:t>
            </a:r>
            <a:endParaRPr lang="en-US" altLang="ja-JP" sz="1400" b="0" i="0" dirty="0" smtClean="0">
              <a:latin typeface="Meiryo UI" panose="020B0604030504040204" pitchFamily="50" charset="-128"/>
              <a:ea typeface="Meiryo UI" panose="020B0604030504040204" pitchFamily="50" charset="-128"/>
            </a:endParaRPr>
          </a:p>
          <a:p>
            <a:pPr marL="93663">
              <a:lnSpc>
                <a:spcPts val="1500"/>
              </a:lnSpc>
              <a:spcBef>
                <a:spcPts val="600"/>
              </a:spcBef>
              <a:defRPr/>
            </a:pPr>
            <a:r>
              <a:rPr lang="en-US" altLang="ja-JP" sz="1400" b="0" i="0" dirty="0" smtClean="0">
                <a:latin typeface="Meiryo UI" panose="020B0604030504040204" pitchFamily="50" charset="-128"/>
                <a:ea typeface="Meiryo UI" panose="020B0604030504040204" pitchFamily="50" charset="-128"/>
              </a:rPr>
              <a:t>2</a:t>
            </a:r>
            <a:r>
              <a:rPr lang="ja-JP" altLang="en-US" sz="1400" b="0" i="0" dirty="0" smtClean="0">
                <a:latin typeface="Meiryo UI" panose="020B0604030504040204" pitchFamily="50" charset="-128"/>
                <a:ea typeface="Meiryo UI" panose="020B0604030504040204" pitchFamily="50" charset="-128"/>
              </a:rPr>
              <a:t>月：レストラン内装改修</a:t>
            </a:r>
            <a:endParaRPr lang="ja-JP" altLang="en-US" sz="1400" b="0" i="0" dirty="0">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7140" y="5292304"/>
            <a:ext cx="1751856" cy="1313892"/>
          </a:xfrm>
          <a:prstGeom prst="rect">
            <a:avLst/>
          </a:prstGeom>
        </p:spPr>
      </p:pic>
      <p:pic>
        <p:nvPicPr>
          <p:cNvPr id="3" name="図 2"/>
          <p:cNvPicPr>
            <a:picLocks noChangeAspect="1"/>
          </p:cNvPicPr>
          <p:nvPr/>
        </p:nvPicPr>
        <p:blipFill>
          <a:blip r:embed="rId4"/>
          <a:stretch>
            <a:fillRect/>
          </a:stretch>
        </p:blipFill>
        <p:spPr>
          <a:xfrm>
            <a:off x="5198344" y="5292304"/>
            <a:ext cx="1754183" cy="1313892"/>
          </a:xfrm>
          <a:prstGeom prst="rect">
            <a:avLst/>
          </a:prstGeom>
        </p:spPr>
      </p:pic>
      <p:pic>
        <p:nvPicPr>
          <p:cNvPr id="5" name="図 4"/>
          <p:cNvPicPr>
            <a:picLocks noChangeAspect="1"/>
          </p:cNvPicPr>
          <p:nvPr/>
        </p:nvPicPr>
        <p:blipFill>
          <a:blip r:embed="rId5"/>
          <a:stretch>
            <a:fillRect/>
          </a:stretch>
        </p:blipFill>
        <p:spPr>
          <a:xfrm>
            <a:off x="2936775" y="5294409"/>
            <a:ext cx="1755175" cy="1320427"/>
          </a:xfrm>
          <a:prstGeom prst="rect">
            <a:avLst/>
          </a:prstGeom>
        </p:spPr>
      </p:pic>
      <p:sp>
        <p:nvSpPr>
          <p:cNvPr id="8" name="テキスト ボックス 7"/>
          <p:cNvSpPr txBox="1"/>
          <p:nvPr/>
        </p:nvSpPr>
        <p:spPr>
          <a:xfrm>
            <a:off x="607140" y="6586878"/>
            <a:ext cx="1998781" cy="307777"/>
          </a:xfrm>
          <a:prstGeom prst="rect">
            <a:avLst/>
          </a:prstGeom>
          <a:noFill/>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rPr>
              <a:t>シルバニアフォトスポット</a:t>
            </a:r>
            <a:endParaRPr kumimoji="1" lang="ja-JP" altLang="en-US" sz="1400" dirty="0">
              <a:latin typeface="Meiryo UI" panose="020B0604030504040204" pitchFamily="50" charset="-128"/>
              <a:ea typeface="Meiryo UI" panose="020B0604030504040204" pitchFamily="50" charset="-128"/>
            </a:endParaRPr>
          </a:p>
        </p:txBody>
      </p:sp>
      <p:sp>
        <p:nvSpPr>
          <p:cNvPr id="38" name="テキスト ボックス 37"/>
          <p:cNvSpPr txBox="1"/>
          <p:nvPr/>
        </p:nvSpPr>
        <p:spPr>
          <a:xfrm>
            <a:off x="3024023" y="6594194"/>
            <a:ext cx="1998781" cy="307777"/>
          </a:xfrm>
          <a:prstGeom prst="rect">
            <a:avLst/>
          </a:prstGeom>
          <a:noFill/>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rPr>
              <a:t>レストラン（イメージ）</a:t>
            </a:r>
            <a:endParaRPr kumimoji="1" lang="ja-JP" altLang="en-US" sz="1400" dirty="0">
              <a:latin typeface="Meiryo UI" panose="020B0604030504040204" pitchFamily="50" charset="-128"/>
              <a:ea typeface="Meiryo UI" panose="020B0604030504040204" pitchFamily="50" charset="-128"/>
            </a:endParaRPr>
          </a:p>
        </p:txBody>
      </p:sp>
      <p:sp>
        <p:nvSpPr>
          <p:cNvPr id="39" name="テキスト ボックス 38"/>
          <p:cNvSpPr txBox="1"/>
          <p:nvPr/>
        </p:nvSpPr>
        <p:spPr>
          <a:xfrm>
            <a:off x="5627574" y="6594194"/>
            <a:ext cx="1080869" cy="307777"/>
          </a:xfrm>
          <a:prstGeom prst="rect">
            <a:avLst/>
          </a:prstGeom>
          <a:noFill/>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rPr>
              <a:t>収穫体験</a:t>
            </a:r>
            <a:endParaRPr kumimoji="1" lang="ja-JP" altLang="en-US" sz="1400" dirty="0">
              <a:latin typeface="Meiryo UI" panose="020B0604030504040204" pitchFamily="50" charset="-128"/>
              <a:ea typeface="Meiryo UI" panose="020B0604030504040204" pitchFamily="50" charset="-128"/>
            </a:endParaRPr>
          </a:p>
        </p:txBody>
      </p:sp>
      <p:sp>
        <p:nvSpPr>
          <p:cNvPr id="40" name="テキスト ボックス 39"/>
          <p:cNvSpPr txBox="1"/>
          <p:nvPr/>
        </p:nvSpPr>
        <p:spPr>
          <a:xfrm>
            <a:off x="7283381" y="6586877"/>
            <a:ext cx="2857021" cy="307777"/>
          </a:xfrm>
          <a:prstGeom prst="rect">
            <a:avLst/>
          </a:prstGeom>
          <a:noFill/>
        </p:spPr>
        <p:txBody>
          <a:bodyPr wrap="square" rtlCol="0">
            <a:spAutoFit/>
          </a:bodyPr>
          <a:lstStyle/>
          <a:p>
            <a:r>
              <a:rPr lang="ja-JP" altLang="en-US" sz="1400" dirty="0" smtClean="0">
                <a:latin typeface="Meiryo UI" panose="020B0604030504040204" pitchFamily="50" charset="-128"/>
                <a:ea typeface="Meiryo UI" panose="020B0604030504040204" pitchFamily="50" charset="-128"/>
              </a:rPr>
              <a:t>健康づくり（ウォーキングイベント等）</a:t>
            </a:r>
            <a:endParaRPr kumimoji="1" lang="ja-JP" altLang="en-US" sz="1400" dirty="0">
              <a:latin typeface="Meiryo UI" panose="020B0604030504040204" pitchFamily="50" charset="-128"/>
              <a:ea typeface="Meiryo UI" panose="020B0604030504040204" pitchFamily="50" charset="-128"/>
            </a:endParaRPr>
          </a:p>
        </p:txBody>
      </p:sp>
      <p:pic>
        <p:nvPicPr>
          <p:cNvPr id="9" name="図 8"/>
          <p:cNvPicPr>
            <a:picLocks noChangeAspect="1"/>
          </p:cNvPicPr>
          <p:nvPr/>
        </p:nvPicPr>
        <p:blipFill>
          <a:blip r:embed="rId6"/>
          <a:stretch>
            <a:fillRect/>
          </a:stretch>
        </p:blipFill>
        <p:spPr>
          <a:xfrm>
            <a:off x="7565973" y="5292304"/>
            <a:ext cx="1713922" cy="1283737"/>
          </a:xfrm>
          <a:prstGeom prst="rect">
            <a:avLst/>
          </a:prstGeom>
        </p:spPr>
      </p:pic>
    </p:spTree>
  </p:cSld>
  <p:clrMapOvr>
    <a:masterClrMapping/>
  </p:clrMapOvr>
</p:sld>
</file>

<file path=ppt/theme/theme1.xml><?xml version="1.0" encoding="utf-8"?>
<a:theme xmlns:a="http://schemas.openxmlformats.org/drawingml/2006/main" name="1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293</Words>
  <Application>Microsoft Office PowerPoint</Application>
  <PresentationFormat>A4 210 x 297 mm</PresentationFormat>
  <Paragraphs>33</Paragraphs>
  <Slides>1</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Meiryo UI</vt:lpstr>
      <vt:lpstr>ＭＳ Ｐゴシック</vt:lpstr>
      <vt:lpstr>ＭＳ Ｐ明朝</vt:lpstr>
      <vt:lpstr>ＭＳ 明朝</vt:lpstr>
      <vt:lpstr>Arial</vt:lpstr>
      <vt:lpstr>Times New Roman</vt:lpstr>
      <vt:lpstr>1_標準デザイン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2023-08-30T01:43:07Z</dcterms:created>
  <dcterms:modified xsi:type="dcterms:W3CDTF">2023-08-30T01:43:16Z</dcterms:modified>
</cp:coreProperties>
</file>