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sldIdLst>
    <p:sldId id="269" r:id="rId2"/>
  </p:sldIdLst>
  <p:sldSz cx="9906000" cy="6858000" type="A4"/>
  <p:notesSz cx="7099300" cy="102346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7C80"/>
    <a:srgbClr val="FFCCFF"/>
    <a:srgbClr val="00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746" autoAdjust="0"/>
  </p:normalViewPr>
  <p:slideViewPr>
    <p:cSldViewPr>
      <p:cViewPr varScale="1">
        <p:scale>
          <a:sx n="90" d="100"/>
          <a:sy n="90" d="100"/>
        </p:scale>
        <p:origin x="336" y="84"/>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4988" cy="511175"/>
          </a:xfrm>
          <a:prstGeom prst="rect">
            <a:avLst/>
          </a:prstGeom>
          <a:noFill/>
          <a:ln>
            <a:noFill/>
          </a:ln>
          <a:effectLst/>
        </p:spPr>
        <p:txBody>
          <a:bodyPr vert="horz" wrap="square" lIns="94626" tIns="47313" rIns="94626" bIns="47313" numCol="1" anchor="t" anchorCtr="0" compatLnSpc="1">
            <a:prstTxWarp prst="textNoShape">
              <a:avLst/>
            </a:prstTxWarp>
          </a:bodyPr>
          <a:lstStyle>
            <a:lvl1pPr eaLnBrk="1" hangingPunct="1">
              <a:defRPr sz="1300">
                <a:latin typeface="Arial" charset="0"/>
                <a:ea typeface="ＭＳ Ｐゴシック" charset="-128"/>
              </a:defRPr>
            </a:lvl1pPr>
          </a:lstStyle>
          <a:p>
            <a:pPr>
              <a:defRPr/>
            </a:pPr>
            <a:endParaRPr lang="en-US" altLang="ja-JP"/>
          </a:p>
        </p:txBody>
      </p:sp>
      <p:sp>
        <p:nvSpPr>
          <p:cNvPr id="3075" name="Rectangle 3"/>
          <p:cNvSpPr>
            <a:spLocks noGrp="1" noChangeArrowheads="1"/>
          </p:cNvSpPr>
          <p:nvPr>
            <p:ph type="dt" idx="1"/>
          </p:nvPr>
        </p:nvSpPr>
        <p:spPr bwMode="auto">
          <a:xfrm>
            <a:off x="4021138" y="0"/>
            <a:ext cx="3076575" cy="511175"/>
          </a:xfrm>
          <a:prstGeom prst="rect">
            <a:avLst/>
          </a:prstGeom>
          <a:noFill/>
          <a:ln>
            <a:noFill/>
          </a:ln>
          <a:effectLst/>
        </p:spPr>
        <p:txBody>
          <a:bodyPr vert="horz" wrap="square" lIns="94626" tIns="47313" rIns="94626" bIns="47313" numCol="1" anchor="t" anchorCtr="0" compatLnSpc="1">
            <a:prstTxWarp prst="textNoShape">
              <a:avLst/>
            </a:prstTxWarp>
          </a:bodyPr>
          <a:lstStyle>
            <a:lvl1pPr algn="r" eaLnBrk="1" hangingPunct="1">
              <a:defRPr sz="1300">
                <a:latin typeface="Arial" charset="0"/>
                <a:ea typeface="ＭＳ Ｐゴシック"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77875" y="768350"/>
            <a:ext cx="554355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11200" y="4862513"/>
            <a:ext cx="5676900" cy="4603750"/>
          </a:xfrm>
          <a:prstGeom prst="rect">
            <a:avLst/>
          </a:prstGeom>
          <a:noFill/>
          <a:ln>
            <a:noFill/>
          </a:ln>
          <a:effectLst/>
        </p:spPr>
        <p:txBody>
          <a:bodyPr vert="horz" wrap="square" lIns="94626" tIns="47313" rIns="94626" bIns="473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0" y="9721850"/>
            <a:ext cx="3074988" cy="511175"/>
          </a:xfrm>
          <a:prstGeom prst="rect">
            <a:avLst/>
          </a:prstGeom>
          <a:noFill/>
          <a:ln>
            <a:noFill/>
          </a:ln>
          <a:effectLst/>
        </p:spPr>
        <p:txBody>
          <a:bodyPr vert="horz" wrap="square" lIns="94626" tIns="47313" rIns="94626" bIns="47313" numCol="1" anchor="b" anchorCtr="0" compatLnSpc="1">
            <a:prstTxWarp prst="textNoShape">
              <a:avLst/>
            </a:prstTxWarp>
          </a:bodyPr>
          <a:lstStyle>
            <a:lvl1pPr eaLnBrk="1" hangingPunct="1">
              <a:defRPr sz="1300">
                <a:latin typeface="Arial" charset="0"/>
                <a:ea typeface="ＭＳ Ｐゴシック"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4021138" y="9721850"/>
            <a:ext cx="3076575" cy="511175"/>
          </a:xfrm>
          <a:prstGeom prst="rect">
            <a:avLst/>
          </a:prstGeom>
          <a:noFill/>
          <a:ln>
            <a:noFill/>
          </a:ln>
          <a:effectLst/>
        </p:spPr>
        <p:txBody>
          <a:bodyPr vert="horz" wrap="square" lIns="94626" tIns="47313" rIns="94626" bIns="47313" numCol="1" anchor="b" anchorCtr="0" compatLnSpc="1">
            <a:prstTxWarp prst="textNoShape">
              <a:avLst/>
            </a:prstTxWarp>
          </a:bodyPr>
          <a:lstStyle>
            <a:lvl1pPr algn="r" eaLnBrk="1" hangingPunct="1">
              <a:defRPr sz="1300"/>
            </a:lvl1pPr>
          </a:lstStyle>
          <a:p>
            <a:fld id="{CEFC858D-6873-47A1-8DB8-00A97D9DBBE5}"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203F812-BA90-4D86-B16B-DE3D75887725}" type="slidenum">
              <a:rPr lang="en-US" altLang="ja-JP"/>
              <a:pPr/>
              <a:t>‹#›</a:t>
            </a:fld>
            <a:endParaRPr lang="en-US" altLang="ja-JP"/>
          </a:p>
        </p:txBody>
      </p:sp>
    </p:spTree>
    <p:extLst>
      <p:ext uri="{BB962C8B-B14F-4D97-AF65-F5344CB8AC3E}">
        <p14:creationId xmlns:p14="http://schemas.microsoft.com/office/powerpoint/2010/main" val="176295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0E9ED7B-4F9C-474E-B3E5-BC3BA29BBD71}" type="slidenum">
              <a:rPr lang="en-US" altLang="ja-JP"/>
              <a:pPr/>
              <a:t>‹#›</a:t>
            </a:fld>
            <a:endParaRPr lang="en-US" altLang="ja-JP"/>
          </a:p>
        </p:txBody>
      </p:sp>
    </p:spTree>
    <p:extLst>
      <p:ext uri="{BB962C8B-B14F-4D97-AF65-F5344CB8AC3E}">
        <p14:creationId xmlns:p14="http://schemas.microsoft.com/office/powerpoint/2010/main" val="118303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DB59C65-B4CC-428A-A2F2-9355B598E30E}" type="slidenum">
              <a:rPr lang="en-US" altLang="ja-JP"/>
              <a:pPr/>
              <a:t>‹#›</a:t>
            </a:fld>
            <a:endParaRPr lang="en-US" altLang="ja-JP"/>
          </a:p>
        </p:txBody>
      </p:sp>
    </p:spTree>
    <p:extLst>
      <p:ext uri="{BB962C8B-B14F-4D97-AF65-F5344CB8AC3E}">
        <p14:creationId xmlns:p14="http://schemas.microsoft.com/office/powerpoint/2010/main" val="344626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2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0292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fld id="{FDF05485-2FED-43C4-B7F1-ECA7F58EC7C3}" type="slidenum">
              <a:rPr lang="en-US" altLang="ja-JP"/>
              <a:pPr/>
              <a:t>‹#›</a:t>
            </a:fld>
            <a:endParaRPr lang="en-US" altLang="ja-JP"/>
          </a:p>
        </p:txBody>
      </p:sp>
    </p:spTree>
    <p:extLst>
      <p:ext uri="{BB962C8B-B14F-4D97-AF65-F5344CB8AC3E}">
        <p14:creationId xmlns:p14="http://schemas.microsoft.com/office/powerpoint/2010/main" val="228374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B12A49B2-D1AD-4A12-AC8F-581DE7DB53ED}" type="slidenum">
              <a:rPr lang="en-US" altLang="ja-JP"/>
              <a:pPr/>
              <a:t>‹#›</a:t>
            </a:fld>
            <a:endParaRPr lang="en-US" altLang="ja-JP"/>
          </a:p>
        </p:txBody>
      </p:sp>
    </p:spTree>
    <p:extLst>
      <p:ext uri="{BB962C8B-B14F-4D97-AF65-F5344CB8AC3E}">
        <p14:creationId xmlns:p14="http://schemas.microsoft.com/office/powerpoint/2010/main" val="255446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949964B-75B7-479B-81CD-24DAFFDF2732}" type="slidenum">
              <a:rPr lang="en-US" altLang="ja-JP"/>
              <a:pPr/>
              <a:t>‹#›</a:t>
            </a:fld>
            <a:endParaRPr lang="en-US" altLang="ja-JP"/>
          </a:p>
        </p:txBody>
      </p:sp>
    </p:spTree>
    <p:extLst>
      <p:ext uri="{BB962C8B-B14F-4D97-AF65-F5344CB8AC3E}">
        <p14:creationId xmlns:p14="http://schemas.microsoft.com/office/powerpoint/2010/main" val="610603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7F49EF64-8215-4993-A8AE-78F0CE36BA1B}" type="slidenum">
              <a:rPr lang="en-US" altLang="ja-JP"/>
              <a:pPr/>
              <a:t>‹#›</a:t>
            </a:fld>
            <a:endParaRPr lang="en-US" altLang="ja-JP"/>
          </a:p>
        </p:txBody>
      </p:sp>
    </p:spTree>
    <p:extLst>
      <p:ext uri="{BB962C8B-B14F-4D97-AF65-F5344CB8AC3E}">
        <p14:creationId xmlns:p14="http://schemas.microsoft.com/office/powerpoint/2010/main" val="3759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30962F5-4DE9-476C-9BF2-0100296007C9}" type="slidenum">
              <a:rPr lang="en-US" altLang="ja-JP"/>
              <a:pPr/>
              <a:t>‹#›</a:t>
            </a:fld>
            <a:endParaRPr lang="en-US" altLang="ja-JP"/>
          </a:p>
        </p:txBody>
      </p:sp>
    </p:spTree>
    <p:extLst>
      <p:ext uri="{BB962C8B-B14F-4D97-AF65-F5344CB8AC3E}">
        <p14:creationId xmlns:p14="http://schemas.microsoft.com/office/powerpoint/2010/main" val="3649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E5302324-4A0E-4363-9F92-5DC8A411A169}" type="slidenum">
              <a:rPr lang="en-US" altLang="ja-JP"/>
              <a:pPr/>
              <a:t>‹#›</a:t>
            </a:fld>
            <a:endParaRPr lang="en-US" altLang="ja-JP"/>
          </a:p>
        </p:txBody>
      </p:sp>
    </p:spTree>
    <p:extLst>
      <p:ext uri="{BB962C8B-B14F-4D97-AF65-F5344CB8AC3E}">
        <p14:creationId xmlns:p14="http://schemas.microsoft.com/office/powerpoint/2010/main" val="155945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68A3FE34-8355-4144-82B0-837DF89B3863}" type="slidenum">
              <a:rPr lang="en-US" altLang="ja-JP"/>
              <a:pPr/>
              <a:t>‹#›</a:t>
            </a:fld>
            <a:endParaRPr lang="en-US" altLang="ja-JP"/>
          </a:p>
        </p:txBody>
      </p:sp>
    </p:spTree>
    <p:extLst>
      <p:ext uri="{BB962C8B-B14F-4D97-AF65-F5344CB8AC3E}">
        <p14:creationId xmlns:p14="http://schemas.microsoft.com/office/powerpoint/2010/main" val="74180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C56017-B695-4147-A940-F0FA4662BC41}" type="slidenum">
              <a:rPr lang="en-US" altLang="ja-JP"/>
              <a:pPr/>
              <a:t>‹#›</a:t>
            </a:fld>
            <a:endParaRPr lang="en-US" altLang="ja-JP"/>
          </a:p>
        </p:txBody>
      </p:sp>
    </p:spTree>
    <p:extLst>
      <p:ext uri="{BB962C8B-B14F-4D97-AF65-F5344CB8AC3E}">
        <p14:creationId xmlns:p14="http://schemas.microsoft.com/office/powerpoint/2010/main" val="362582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2B25720F-2307-4C8A-962C-D526BE177D1C}" type="slidenum">
              <a:rPr lang="en-US" altLang="ja-JP"/>
              <a:pPr/>
              <a:t>‹#›</a:t>
            </a:fld>
            <a:endParaRPr lang="en-US" altLang="ja-JP"/>
          </a:p>
        </p:txBody>
      </p:sp>
    </p:spTree>
    <p:extLst>
      <p:ext uri="{BB962C8B-B14F-4D97-AF65-F5344CB8AC3E}">
        <p14:creationId xmlns:p14="http://schemas.microsoft.com/office/powerpoint/2010/main" val="1374962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r" eaLnBrk="1" hangingPunct="1">
              <a:defRPr sz="1400"/>
            </a:lvl1pPr>
          </a:lstStyle>
          <a:p>
            <a:fld id="{57105466-85B2-4729-83D4-AF37F632AF7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74613" y="80963"/>
            <a:ext cx="9742487" cy="382587"/>
          </a:xfrm>
          <a:prstGeom prst="rect">
            <a:avLst/>
          </a:prstGeom>
          <a:solidFill>
            <a:schemeClr val="accent2"/>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91430" tIns="45715" rIns="91430" bIns="45715"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chemeClr val="bg1"/>
                </a:solidFill>
                <a:latin typeface="Meiryo UI" panose="020B0604030504040204" pitchFamily="50" charset="-128"/>
                <a:ea typeface="Meiryo UI" panose="020B0604030504040204" pitchFamily="50" charset="-128"/>
              </a:rPr>
              <a:t>担い手</a:t>
            </a:r>
            <a:r>
              <a:rPr lang="ja-JP" altLang="en-US" sz="2400" dirty="0" smtClean="0">
                <a:solidFill>
                  <a:schemeClr val="bg1"/>
                </a:solidFill>
                <a:latin typeface="Meiryo UI" panose="020B0604030504040204" pitchFamily="50" charset="-128"/>
                <a:ea typeface="Meiryo UI" panose="020B0604030504040204" pitchFamily="50" charset="-128"/>
              </a:rPr>
              <a:t>の確保・育成</a:t>
            </a:r>
            <a:endParaRPr lang="ja-JP" altLang="en-US" sz="2400" dirty="0">
              <a:solidFill>
                <a:schemeClr val="bg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163635" y="764704"/>
            <a:ext cx="9653463" cy="75689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58" name="正方形/長方形 57"/>
          <p:cNvSpPr/>
          <p:nvPr/>
        </p:nvSpPr>
        <p:spPr>
          <a:xfrm>
            <a:off x="8905875" y="120650"/>
            <a:ext cx="800100" cy="40957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tIns="0" bIns="0" anchor="ctr"/>
          <a:lstStyle/>
          <a:p>
            <a:pPr algn="ctr">
              <a:spcAft>
                <a:spcPts val="0"/>
              </a:spcAft>
              <a:defRPr/>
            </a:pPr>
            <a:r>
              <a:rPr lang="ja-JP" sz="1400" kern="100" smtClean="0">
                <a:ea typeface="Meiryo UI" panose="020B0604030504040204" pitchFamily="50" charset="-128"/>
                <a:cs typeface="Times New Roman" panose="02020603050405020304" pitchFamily="18" charset="0"/>
              </a:rPr>
              <a:t>資料</a:t>
            </a:r>
            <a:r>
              <a:rPr lang="ja-JP" altLang="en-US" sz="1400" kern="100" dirty="0">
                <a:ea typeface="Meiryo UI" panose="020B0604030504040204" pitchFamily="50" charset="-128"/>
                <a:cs typeface="Times New Roman" panose="02020603050405020304" pitchFamily="18" charset="0"/>
              </a:rPr>
              <a:t>４</a:t>
            </a:r>
            <a:endParaRPr lang="ja-JP" sz="1050" kern="100" dirty="0">
              <a:ea typeface="ＭＳ 明朝" panose="02020609040205080304" pitchFamily="17" charset="-128"/>
              <a:cs typeface="Times New Roman" panose="02020603050405020304" pitchFamily="18" charset="0"/>
            </a:endParaRPr>
          </a:p>
        </p:txBody>
      </p:sp>
      <p:sp>
        <p:nvSpPr>
          <p:cNvPr id="72" name="テキスト ボックス 71"/>
          <p:cNvSpPr txBox="1"/>
          <p:nvPr/>
        </p:nvSpPr>
        <p:spPr>
          <a:xfrm>
            <a:off x="4946177" y="1767440"/>
            <a:ext cx="4543326" cy="725455"/>
          </a:xfrm>
          <a:prstGeom prst="rect">
            <a:avLst/>
          </a:prstGeom>
          <a:noFill/>
        </p:spPr>
        <p:txBody>
          <a:bodyPr wrap="square" rtlCol="0">
            <a:spAutoFit/>
          </a:bodyPr>
          <a:lstStyle/>
          <a:p>
            <a:pPr defTabSz="590840"/>
            <a:r>
              <a:rPr kumimoji="1" lang="ja-JP" altLang="en-US" sz="1400" b="1" u="sng" dirty="0" smtClean="0">
                <a:solidFill>
                  <a:prstClr val="black"/>
                </a:solidFill>
                <a:latin typeface="Meiryo UI" panose="020B0604030504040204" pitchFamily="50" charset="-128"/>
                <a:ea typeface="Meiryo UI" panose="020B0604030504040204" pitchFamily="50" charset="-128"/>
              </a:rPr>
              <a:t>③大阪産</a:t>
            </a:r>
            <a:r>
              <a:rPr kumimoji="1" lang="ja-JP" altLang="en-US" sz="1400" b="1" u="sng" dirty="0">
                <a:solidFill>
                  <a:prstClr val="black"/>
                </a:solidFill>
                <a:latin typeface="Meiryo UI" panose="020B0604030504040204" pitchFamily="50" charset="-128"/>
                <a:ea typeface="Meiryo UI" panose="020B0604030504040204" pitchFamily="50" charset="-128"/>
              </a:rPr>
              <a:t>（もん）スタートアカデミー</a:t>
            </a:r>
            <a:endParaRPr kumimoji="1" lang="ja-JP" altLang="en-US" sz="1400" dirty="0">
              <a:solidFill>
                <a:prstClr val="black"/>
              </a:solidFill>
              <a:latin typeface="Meiryo UI" panose="020B0604030504040204" pitchFamily="50" charset="-128"/>
              <a:ea typeface="Meiryo UI" panose="020B0604030504040204" pitchFamily="50" charset="-128"/>
            </a:endParaRPr>
          </a:p>
          <a:p>
            <a:pPr defTabSz="590840"/>
            <a:r>
              <a:rPr kumimoji="1" lang="ja-JP" altLang="en-US" sz="1357" dirty="0">
                <a:solidFill>
                  <a:prstClr val="black"/>
                </a:solidFill>
                <a:latin typeface="Meiryo UI" panose="020B0604030504040204" pitchFamily="50" charset="-128"/>
                <a:ea typeface="Meiryo UI" panose="020B0604030504040204" pitchFamily="50" charset="-128"/>
              </a:rPr>
              <a:t>　大阪の戦略品目を中心とした、地域密着型の</a:t>
            </a:r>
            <a:endParaRPr kumimoji="1" lang="en-US" altLang="ja-JP" sz="1357" dirty="0">
              <a:solidFill>
                <a:prstClr val="black"/>
              </a:solidFill>
              <a:latin typeface="Meiryo UI" panose="020B0604030504040204" pitchFamily="50" charset="-128"/>
              <a:ea typeface="Meiryo UI" panose="020B0604030504040204" pitchFamily="50" charset="-128"/>
            </a:endParaRPr>
          </a:p>
          <a:p>
            <a:pPr defTabSz="590840"/>
            <a:r>
              <a:rPr kumimoji="1" lang="ja-JP" altLang="en-US" sz="1357" dirty="0">
                <a:solidFill>
                  <a:prstClr val="black"/>
                </a:solidFill>
                <a:latin typeface="Meiryo UI" panose="020B0604030504040204" pitchFamily="50" charset="-128"/>
                <a:ea typeface="Meiryo UI" panose="020B0604030504040204" pitchFamily="50" charset="-128"/>
              </a:rPr>
              <a:t>新規就農研修プログラム</a:t>
            </a:r>
          </a:p>
        </p:txBody>
      </p:sp>
      <p:sp>
        <p:nvSpPr>
          <p:cNvPr id="73" name="テキスト ボックス 72"/>
          <p:cNvSpPr txBox="1"/>
          <p:nvPr/>
        </p:nvSpPr>
        <p:spPr>
          <a:xfrm>
            <a:off x="214579" y="1767440"/>
            <a:ext cx="4520882" cy="307777"/>
          </a:xfrm>
          <a:prstGeom prst="rect">
            <a:avLst/>
          </a:prstGeom>
          <a:noFill/>
        </p:spPr>
        <p:txBody>
          <a:bodyPr wrap="square" rtlCol="0">
            <a:spAutoFit/>
          </a:bodyPr>
          <a:lstStyle/>
          <a:p>
            <a:pPr defTabSz="590840"/>
            <a:r>
              <a:rPr lang="ja-JP" altLang="en-US" sz="1400" b="1" u="sng" dirty="0">
                <a:solidFill>
                  <a:prstClr val="black"/>
                </a:solidFill>
                <a:latin typeface="Meiryo UI" panose="020B0604030504040204" pitchFamily="50" charset="-128"/>
                <a:ea typeface="Meiryo UI" panose="020B0604030504040204" pitchFamily="50" charset="-128"/>
              </a:rPr>
              <a:t>①</a:t>
            </a:r>
            <a:r>
              <a:rPr kumimoji="1" lang="ja-JP" altLang="en-US" sz="1400" b="1" u="sng" dirty="0" smtClean="0">
                <a:solidFill>
                  <a:prstClr val="black"/>
                </a:solidFill>
                <a:latin typeface="Meiryo UI" panose="020B0604030504040204" pitchFamily="50" charset="-128"/>
                <a:ea typeface="Meiryo UI" panose="020B0604030504040204" pitchFamily="50" charset="-128"/>
              </a:rPr>
              <a:t>大阪</a:t>
            </a:r>
            <a:r>
              <a:rPr kumimoji="1" lang="ja-JP" altLang="en-US" sz="1400" b="1" u="sng" dirty="0">
                <a:solidFill>
                  <a:prstClr val="black"/>
                </a:solidFill>
                <a:latin typeface="Meiryo UI" panose="020B0604030504040204" pitchFamily="50" charset="-128"/>
                <a:ea typeface="Meiryo UI" panose="020B0604030504040204" pitchFamily="50" charset="-128"/>
              </a:rPr>
              <a:t>農業つなぐセンター</a:t>
            </a:r>
            <a:endParaRPr kumimoji="1"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209465" y="4627875"/>
            <a:ext cx="2929143" cy="1560812"/>
          </a:xfrm>
          <a:prstGeom prst="rect">
            <a:avLst/>
          </a:prstGeom>
          <a:noFill/>
        </p:spPr>
        <p:txBody>
          <a:bodyPr wrap="square" rtlCol="0">
            <a:spAutoFit/>
          </a:bodyPr>
          <a:lstStyle/>
          <a:p>
            <a:pPr defTabSz="590840"/>
            <a:r>
              <a:rPr lang="ja-JP" altLang="en-US" sz="1400" b="1" u="sng" dirty="0">
                <a:solidFill>
                  <a:prstClr val="black"/>
                </a:solidFill>
                <a:latin typeface="Meiryo UI" panose="020B0604030504040204" pitchFamily="50" charset="-128"/>
                <a:ea typeface="Meiryo UI" panose="020B0604030504040204" pitchFamily="50" charset="-128"/>
              </a:rPr>
              <a:t>②</a:t>
            </a:r>
            <a:r>
              <a:rPr kumimoji="1" lang="ja-JP" altLang="en-US" sz="1400" b="1" u="sng" dirty="0" smtClean="0">
                <a:solidFill>
                  <a:prstClr val="black"/>
                </a:solidFill>
                <a:latin typeface="Meiryo UI" panose="020B0604030504040204" pitchFamily="50" charset="-128"/>
                <a:ea typeface="Meiryo UI" panose="020B0604030504040204" pitchFamily="50" charset="-128"/>
              </a:rPr>
              <a:t>企業</a:t>
            </a:r>
            <a:r>
              <a:rPr kumimoji="1" lang="ja-JP" altLang="en-US" sz="1400" b="1" u="sng" dirty="0">
                <a:solidFill>
                  <a:prstClr val="black"/>
                </a:solidFill>
                <a:latin typeface="Meiryo UI" panose="020B0604030504040204" pitchFamily="50" charset="-128"/>
                <a:ea typeface="Meiryo UI" panose="020B0604030504040204" pitchFamily="50" charset="-128"/>
              </a:rPr>
              <a:t>参入・定着支援</a:t>
            </a:r>
            <a:endParaRPr kumimoji="1" lang="en-US" altLang="ja-JP" sz="1400" b="1" u="sng" dirty="0">
              <a:solidFill>
                <a:prstClr val="black"/>
              </a:solidFill>
              <a:latin typeface="Meiryo UI" panose="020B0604030504040204" pitchFamily="50" charset="-128"/>
              <a:ea typeface="Meiryo UI" panose="020B0604030504040204" pitchFamily="50" charset="-128"/>
            </a:endParaRPr>
          </a:p>
          <a:p>
            <a:pPr marL="93663" indent="-93663" defTabSz="590840"/>
            <a:r>
              <a:rPr kumimoji="1" lang="ja-JP" altLang="en-US" sz="1357" dirty="0">
                <a:solidFill>
                  <a:prstClr val="black"/>
                </a:solidFill>
                <a:latin typeface="Meiryo UI" panose="020B0604030504040204" pitchFamily="50" charset="-128"/>
                <a:ea typeface="Meiryo UI" panose="020B0604030504040204" pitchFamily="50" charset="-128"/>
              </a:rPr>
              <a:t>・大阪府みどり公社</a:t>
            </a:r>
            <a:r>
              <a:rPr kumimoji="1" lang="ja-JP" altLang="en-US" sz="1357" dirty="0" smtClean="0">
                <a:solidFill>
                  <a:prstClr val="black"/>
                </a:solidFill>
                <a:latin typeface="Meiryo UI" panose="020B0604030504040204" pitchFamily="50" charset="-128"/>
                <a:ea typeface="Meiryo UI" panose="020B0604030504040204" pitchFamily="50" charset="-128"/>
              </a:rPr>
              <a:t>に企業</a:t>
            </a:r>
            <a:r>
              <a:rPr kumimoji="1" lang="ja-JP" altLang="en-US" sz="1357" dirty="0">
                <a:solidFill>
                  <a:prstClr val="black"/>
                </a:solidFill>
                <a:latin typeface="Meiryo UI" panose="020B0604030504040204" pitchFamily="50" charset="-128"/>
                <a:ea typeface="Meiryo UI" panose="020B0604030504040204" pitchFamily="50" charset="-128"/>
              </a:rPr>
              <a:t>参入・</a:t>
            </a:r>
            <a:r>
              <a:rPr kumimoji="1" lang="ja-JP" altLang="en-US" sz="1357" dirty="0" smtClean="0">
                <a:solidFill>
                  <a:prstClr val="black"/>
                </a:solidFill>
                <a:latin typeface="Meiryo UI" panose="020B0604030504040204" pitchFamily="50" charset="-128"/>
                <a:ea typeface="Meiryo UI" panose="020B0604030504040204" pitchFamily="50" charset="-128"/>
              </a:rPr>
              <a:t>定着</a:t>
            </a:r>
            <a:endParaRPr kumimoji="1" lang="en-US" altLang="ja-JP" sz="1357" dirty="0" smtClean="0">
              <a:solidFill>
                <a:prstClr val="black"/>
              </a:solidFill>
              <a:latin typeface="Meiryo UI" panose="020B0604030504040204" pitchFamily="50" charset="-128"/>
              <a:ea typeface="Meiryo UI" panose="020B0604030504040204" pitchFamily="50" charset="-128"/>
            </a:endParaRPr>
          </a:p>
          <a:p>
            <a:pPr marL="93663" indent="-93663" defTabSz="590840"/>
            <a:r>
              <a:rPr lang="ja-JP" altLang="en-US" sz="1357" dirty="0">
                <a:solidFill>
                  <a:prstClr val="black"/>
                </a:solidFill>
                <a:latin typeface="Meiryo UI" panose="020B0604030504040204" pitchFamily="50" charset="-128"/>
                <a:ea typeface="Meiryo UI" panose="020B0604030504040204" pitchFamily="50" charset="-128"/>
              </a:rPr>
              <a:t>　</a:t>
            </a:r>
            <a:r>
              <a:rPr kumimoji="1" lang="ja-JP" altLang="en-US" sz="1357" dirty="0" smtClean="0">
                <a:solidFill>
                  <a:prstClr val="black"/>
                </a:solidFill>
                <a:latin typeface="Meiryo UI" panose="020B0604030504040204" pitchFamily="50" charset="-128"/>
                <a:ea typeface="Meiryo UI" panose="020B0604030504040204" pitchFamily="50" charset="-128"/>
              </a:rPr>
              <a:t>アドバイザー</a:t>
            </a:r>
            <a:r>
              <a:rPr kumimoji="1" lang="ja-JP" altLang="en-US" sz="1357" dirty="0">
                <a:solidFill>
                  <a:prstClr val="black"/>
                </a:solidFill>
                <a:latin typeface="Meiryo UI" panose="020B0604030504040204" pitchFamily="50" charset="-128"/>
                <a:ea typeface="Meiryo UI" panose="020B0604030504040204" pitchFamily="50" charset="-128"/>
              </a:rPr>
              <a:t>を</a:t>
            </a:r>
            <a:r>
              <a:rPr kumimoji="1" lang="ja-JP" altLang="en-US" sz="1357" dirty="0" smtClean="0">
                <a:solidFill>
                  <a:prstClr val="black"/>
                </a:solidFill>
                <a:latin typeface="Meiryo UI" panose="020B0604030504040204" pitchFamily="50" charset="-128"/>
                <a:ea typeface="Meiryo UI" panose="020B0604030504040204" pitchFamily="50" charset="-128"/>
              </a:rPr>
              <a:t>配置</a:t>
            </a:r>
            <a:r>
              <a:rPr lang="ja-JP" altLang="en-US" sz="1357" dirty="0">
                <a:solidFill>
                  <a:prstClr val="black"/>
                </a:solidFill>
                <a:latin typeface="Meiryo UI" panose="020B0604030504040204" pitchFamily="50" charset="-128"/>
                <a:ea typeface="Meiryo UI" panose="020B0604030504040204" pitchFamily="50" charset="-128"/>
              </a:rPr>
              <a:t>し</a:t>
            </a:r>
            <a:r>
              <a:rPr kumimoji="1" lang="ja-JP" altLang="en-US" sz="1357" dirty="0" smtClean="0">
                <a:solidFill>
                  <a:prstClr val="black"/>
                </a:solidFill>
                <a:latin typeface="Meiryo UI" panose="020B0604030504040204" pitchFamily="50" charset="-128"/>
                <a:ea typeface="Meiryo UI" panose="020B0604030504040204" pitchFamily="50" charset="-128"/>
              </a:rPr>
              <a:t>、</a:t>
            </a:r>
            <a:r>
              <a:rPr lang="ja-JP" altLang="en-US" sz="1357" dirty="0">
                <a:solidFill>
                  <a:prstClr val="black"/>
                </a:solidFill>
                <a:latin typeface="Meiryo UI" panose="020B0604030504040204" pitchFamily="50" charset="-128"/>
                <a:ea typeface="Meiryo UI" panose="020B0604030504040204" pitchFamily="50" charset="-128"/>
              </a:rPr>
              <a:t>参入準備から経営安定まで一貫した支援</a:t>
            </a:r>
            <a:r>
              <a:rPr lang="ja-JP" altLang="en-US" sz="1357" dirty="0" smtClean="0">
                <a:solidFill>
                  <a:prstClr val="black"/>
                </a:solidFill>
                <a:latin typeface="Meiryo UI" panose="020B0604030504040204" pitchFamily="50" charset="-128"/>
                <a:ea typeface="Meiryo UI" panose="020B0604030504040204" pitchFamily="50" charset="-128"/>
              </a:rPr>
              <a:t>を</a:t>
            </a:r>
            <a:r>
              <a:rPr lang="ja-JP" altLang="en-US" sz="1357" dirty="0">
                <a:solidFill>
                  <a:prstClr val="black"/>
                </a:solidFill>
                <a:latin typeface="Meiryo UI" panose="020B0604030504040204" pitchFamily="50" charset="-128"/>
                <a:ea typeface="Meiryo UI" panose="020B0604030504040204" pitchFamily="50" charset="-128"/>
              </a:rPr>
              <a:t>実施</a:t>
            </a:r>
            <a:endParaRPr lang="en-US" altLang="ja-JP" sz="1357" dirty="0" smtClean="0">
              <a:solidFill>
                <a:prstClr val="black"/>
              </a:solidFill>
              <a:latin typeface="Meiryo UI" panose="020B0604030504040204" pitchFamily="50" charset="-128"/>
              <a:ea typeface="Meiryo UI" panose="020B0604030504040204" pitchFamily="50" charset="-128"/>
            </a:endParaRPr>
          </a:p>
          <a:p>
            <a:pPr defTabSz="590840"/>
            <a:endParaRPr kumimoji="1" lang="en-US" altLang="ja-JP" sz="1357" dirty="0">
              <a:solidFill>
                <a:prstClr val="black"/>
              </a:solidFill>
              <a:latin typeface="Meiryo UI" panose="020B0604030504040204" pitchFamily="50" charset="-128"/>
              <a:ea typeface="Meiryo UI" panose="020B0604030504040204" pitchFamily="50" charset="-128"/>
            </a:endParaRPr>
          </a:p>
          <a:p>
            <a:pPr marL="121041" indent="-121041" defTabSz="590840"/>
            <a:r>
              <a:rPr kumimoji="1" lang="ja-JP" altLang="en-US" sz="1357" dirty="0">
                <a:solidFill>
                  <a:prstClr val="black"/>
                </a:solidFill>
                <a:latin typeface="Meiryo UI" panose="020B0604030504040204" pitchFamily="50" charset="-128"/>
                <a:ea typeface="Meiryo UI" panose="020B0604030504040204" pitchFamily="50" charset="-128"/>
              </a:rPr>
              <a:t>➤現在７社に対し、栽培技術・経営指導を実施</a:t>
            </a:r>
          </a:p>
        </p:txBody>
      </p:sp>
      <p:sp>
        <p:nvSpPr>
          <p:cNvPr id="99" name="正方形/長方形 98"/>
          <p:cNvSpPr/>
          <p:nvPr/>
        </p:nvSpPr>
        <p:spPr>
          <a:xfrm>
            <a:off x="4883702" y="1700806"/>
            <a:ext cx="4900868" cy="31413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endParaRPr kumimoji="1" lang="ja-JP" altLang="en-US" sz="2068">
              <a:solidFill>
                <a:prstClr val="white"/>
              </a:solidFill>
              <a:latin typeface="Calibri" panose="020F0502020204030204"/>
              <a:ea typeface="游ゴシック" panose="020B0400000000000000" pitchFamily="50" charset="-128"/>
            </a:endParaRPr>
          </a:p>
        </p:txBody>
      </p:sp>
      <p:sp>
        <p:nvSpPr>
          <p:cNvPr id="101" name="正方形/長方形 100"/>
          <p:cNvSpPr/>
          <p:nvPr/>
        </p:nvSpPr>
        <p:spPr>
          <a:xfrm>
            <a:off x="209465" y="1700806"/>
            <a:ext cx="4671527" cy="27693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endParaRPr kumimoji="1" lang="ja-JP" altLang="en-US" sz="2068">
              <a:solidFill>
                <a:prstClr val="white"/>
              </a:solidFill>
              <a:latin typeface="Calibri" panose="020F0502020204030204"/>
              <a:ea typeface="游ゴシック" panose="020B0400000000000000" pitchFamily="50" charset="-128"/>
            </a:endParaRPr>
          </a:p>
        </p:txBody>
      </p:sp>
      <p:sp>
        <p:nvSpPr>
          <p:cNvPr id="102" name="正方形/長方形 101"/>
          <p:cNvSpPr/>
          <p:nvPr/>
        </p:nvSpPr>
        <p:spPr>
          <a:xfrm>
            <a:off x="200474" y="4470148"/>
            <a:ext cx="4680518" cy="1983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endParaRPr kumimoji="1" lang="ja-JP" altLang="en-US" sz="2068">
              <a:solidFill>
                <a:prstClr val="white"/>
              </a:solidFill>
              <a:latin typeface="Calibri" panose="020F0502020204030204"/>
              <a:ea typeface="游ゴシック" panose="020B0400000000000000" pitchFamily="50" charset="-128"/>
            </a:endParaRPr>
          </a:p>
        </p:txBody>
      </p:sp>
      <p:sp>
        <p:nvSpPr>
          <p:cNvPr id="104" name="テキスト ボックス 103"/>
          <p:cNvSpPr txBox="1"/>
          <p:nvPr/>
        </p:nvSpPr>
        <p:spPr>
          <a:xfrm>
            <a:off x="200474" y="860204"/>
            <a:ext cx="9599584" cy="510011"/>
          </a:xfrm>
          <a:prstGeom prst="rect">
            <a:avLst/>
          </a:prstGeom>
          <a:noFill/>
        </p:spPr>
        <p:txBody>
          <a:bodyPr wrap="square" rtlCol="0">
            <a:spAutoFit/>
          </a:bodyPr>
          <a:lstStyle/>
          <a:p>
            <a:pPr defTabSz="590840"/>
            <a:r>
              <a:rPr kumimoji="1" lang="ja-JP" altLang="en-US" sz="1357" dirty="0">
                <a:solidFill>
                  <a:prstClr val="black"/>
                </a:solidFill>
                <a:latin typeface="Meiryo UI" panose="020B0604030504040204" pitchFamily="50" charset="-128"/>
                <a:ea typeface="Meiryo UI" panose="020B0604030504040204" pitchFamily="50" charset="-128"/>
              </a:rPr>
              <a:t>　おおさか農政アクションプランにおける「新規就農者・企業の確保育成」の目標達成ならびに、</a:t>
            </a:r>
            <a:endParaRPr kumimoji="1" lang="en-US" altLang="ja-JP" sz="1357" dirty="0">
              <a:solidFill>
                <a:prstClr val="black"/>
              </a:solidFill>
              <a:latin typeface="Meiryo UI" panose="020B0604030504040204" pitchFamily="50" charset="-128"/>
              <a:ea typeface="Meiryo UI" panose="020B0604030504040204" pitchFamily="50" charset="-128"/>
            </a:endParaRPr>
          </a:p>
          <a:p>
            <a:pPr defTabSz="590840"/>
            <a:r>
              <a:rPr kumimoji="1" lang="ja-JP" altLang="en-US" sz="1357" dirty="0">
                <a:solidFill>
                  <a:prstClr val="black"/>
                </a:solidFill>
                <a:latin typeface="Meiryo UI" panose="020B0604030504040204" pitchFamily="50" charset="-128"/>
                <a:ea typeface="Meiryo UI" panose="020B0604030504040204" pitchFamily="50" charset="-128"/>
              </a:rPr>
              <a:t>みどりの食料システム法に係る府基本計画の目標である、有機農業に取り組む新規就農者</a:t>
            </a:r>
            <a:r>
              <a:rPr kumimoji="1" lang="ja-JP" altLang="en-US" sz="1357" dirty="0" smtClean="0">
                <a:solidFill>
                  <a:prstClr val="black"/>
                </a:solidFill>
                <a:latin typeface="Meiryo UI" panose="020B0604030504040204" pitchFamily="50" charset="-128"/>
                <a:ea typeface="Meiryo UI" panose="020B0604030504040204" pitchFamily="50" charset="-128"/>
              </a:rPr>
              <a:t>の</a:t>
            </a:r>
            <a:r>
              <a:rPr lang="ja-JP" altLang="en-US" sz="1357" dirty="0">
                <a:latin typeface="Meiryo UI" panose="020B0604030504040204" pitchFamily="50" charset="-128"/>
                <a:ea typeface="Meiryo UI" panose="020B0604030504040204" pitchFamily="50" charset="-128"/>
              </a:rPr>
              <a:t>確保</a:t>
            </a:r>
            <a:r>
              <a:rPr kumimoji="1" lang="ja-JP" altLang="en-US" sz="1357" dirty="0" smtClean="0">
                <a:solidFill>
                  <a:prstClr val="black"/>
                </a:solidFill>
                <a:latin typeface="Meiryo UI" panose="020B0604030504040204" pitchFamily="50" charset="-128"/>
                <a:ea typeface="Meiryo UI" panose="020B0604030504040204" pitchFamily="50" charset="-128"/>
              </a:rPr>
              <a:t>に</a:t>
            </a:r>
            <a:r>
              <a:rPr kumimoji="1" lang="ja-JP" altLang="en-US" sz="1357" dirty="0">
                <a:solidFill>
                  <a:prstClr val="black"/>
                </a:solidFill>
                <a:latin typeface="Meiryo UI" panose="020B0604030504040204" pitchFamily="50" charset="-128"/>
                <a:ea typeface="Meiryo UI" panose="020B0604030504040204" pitchFamily="50" charset="-128"/>
              </a:rPr>
              <a:t>向けて</a:t>
            </a:r>
            <a:r>
              <a:rPr kumimoji="1" lang="ja-JP" altLang="en-US" sz="1357" dirty="0" smtClean="0">
                <a:solidFill>
                  <a:prstClr val="black"/>
                </a:solidFill>
                <a:latin typeface="Meiryo UI" panose="020B0604030504040204" pitchFamily="50" charset="-128"/>
                <a:ea typeface="Meiryo UI" panose="020B0604030504040204" pitchFamily="50" charset="-128"/>
              </a:rPr>
              <a:t>、</a:t>
            </a:r>
            <a:r>
              <a:rPr lang="ja-JP" altLang="en-US" sz="1357" dirty="0" smtClean="0">
                <a:solidFill>
                  <a:prstClr val="black"/>
                </a:solidFill>
                <a:latin typeface="Meiryo UI" panose="020B0604030504040204" pitchFamily="50" charset="-128"/>
                <a:ea typeface="Meiryo UI" panose="020B0604030504040204" pitchFamily="50" charset="-128"/>
              </a:rPr>
              <a:t>以下</a:t>
            </a:r>
            <a:r>
              <a:rPr lang="ja-JP" altLang="en-US" sz="1357" dirty="0">
                <a:solidFill>
                  <a:prstClr val="black"/>
                </a:solidFill>
                <a:latin typeface="Meiryo UI" panose="020B0604030504040204" pitchFamily="50" charset="-128"/>
                <a:ea typeface="Meiryo UI" panose="020B0604030504040204" pitchFamily="50" charset="-128"/>
              </a:rPr>
              <a:t>の取組みを実施</a:t>
            </a:r>
            <a:r>
              <a:rPr kumimoji="1" lang="ja-JP" altLang="en-US" sz="1357" dirty="0">
                <a:solidFill>
                  <a:prstClr val="black"/>
                </a:solidFill>
                <a:latin typeface="Meiryo UI" panose="020B0604030504040204" pitchFamily="50" charset="-128"/>
                <a:ea typeface="Meiryo UI" panose="020B0604030504040204" pitchFamily="50" charset="-128"/>
              </a:rPr>
              <a:t>。</a:t>
            </a:r>
          </a:p>
        </p:txBody>
      </p:sp>
      <p:graphicFrame>
        <p:nvGraphicFramePr>
          <p:cNvPr id="37" name="表 13">
            <a:extLst>
              <a:ext uri="{FF2B5EF4-FFF2-40B4-BE49-F238E27FC236}">
                <a16:creationId xmlns:a16="http://schemas.microsoft.com/office/drawing/2014/main" id="{956AC43A-E4CF-478D-B22B-841354518610}"/>
              </a:ext>
            </a:extLst>
          </p:cNvPr>
          <p:cNvGraphicFramePr>
            <a:graphicFrameLocks noGrp="1"/>
          </p:cNvGraphicFramePr>
          <p:nvPr>
            <p:extLst>
              <p:ext uri="{D42A27DB-BD31-4B8C-83A1-F6EECF244321}">
                <p14:modId xmlns:p14="http://schemas.microsoft.com/office/powerpoint/2010/main" val="854586973"/>
              </p:ext>
            </p:extLst>
          </p:nvPr>
        </p:nvGraphicFramePr>
        <p:xfrm>
          <a:off x="4979839" y="2562501"/>
          <a:ext cx="4754711" cy="1408176"/>
        </p:xfrm>
        <a:graphic>
          <a:graphicData uri="http://schemas.openxmlformats.org/drawingml/2006/table">
            <a:tbl>
              <a:tblPr firstRow="1" bandRow="1">
                <a:tableStyleId>{5940675A-B579-460E-94D1-54222C63F5DA}</a:tableStyleId>
              </a:tblPr>
              <a:tblGrid>
                <a:gridCol w="1184577">
                  <a:extLst>
                    <a:ext uri="{9D8B030D-6E8A-4147-A177-3AD203B41FA5}">
                      <a16:colId xmlns:a16="http://schemas.microsoft.com/office/drawing/2014/main" val="300835361"/>
                    </a:ext>
                  </a:extLst>
                </a:gridCol>
                <a:gridCol w="3570134">
                  <a:extLst>
                    <a:ext uri="{9D8B030D-6E8A-4147-A177-3AD203B41FA5}">
                      <a16:colId xmlns:a16="http://schemas.microsoft.com/office/drawing/2014/main" val="1916027496"/>
                    </a:ext>
                  </a:extLst>
                </a:gridCol>
              </a:tblGrid>
              <a:tr h="202105">
                <a:tc>
                  <a:txBody>
                    <a:bodyPr/>
                    <a:lstStyle/>
                    <a:p>
                      <a:pPr algn="ctr"/>
                      <a:r>
                        <a:rPr kumimoji="1" lang="ja-JP" altLang="en-US" sz="1360" dirty="0">
                          <a:latin typeface="Meiryo UI" panose="020B0604030504040204" pitchFamily="50" charset="-128"/>
                          <a:ea typeface="Meiryo UI" panose="020B0604030504040204" pitchFamily="50" charset="-128"/>
                        </a:rPr>
                        <a:t>品目</a:t>
                      </a:r>
                      <a:endParaRPr kumimoji="1" lang="ja-JP" altLang="en-US" sz="1360" dirty="0">
                        <a:solidFill>
                          <a:schemeClr val="bg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360" dirty="0">
                          <a:latin typeface="Meiryo UI" panose="020B0604030504040204" pitchFamily="50" charset="-128"/>
                          <a:ea typeface="Meiryo UI" panose="020B0604030504040204" pitchFamily="50" charset="-128"/>
                        </a:rPr>
                        <a:t>展開地</a:t>
                      </a:r>
                      <a:endParaRPr kumimoji="1" lang="ja-JP" altLang="en-US" sz="1360" dirty="0">
                        <a:solidFill>
                          <a:schemeClr val="bg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8151793"/>
                  </a:ext>
                </a:extLst>
              </a:tr>
              <a:tr h="221269">
                <a:tc>
                  <a:txBody>
                    <a:bodyPr/>
                    <a:lstStyle/>
                    <a:p>
                      <a:r>
                        <a:rPr kumimoji="1" lang="ja-JP" altLang="en-US" sz="1360" dirty="0">
                          <a:latin typeface="Meiryo UI" panose="020B0604030504040204" pitchFamily="50" charset="-128"/>
                          <a:ea typeface="Meiryo UI" panose="020B0604030504040204" pitchFamily="50" charset="-128"/>
                        </a:rPr>
                        <a:t>水なす・きくな</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360" dirty="0">
                          <a:latin typeface="Meiryo UI" panose="020B0604030504040204" pitchFamily="50" charset="-128"/>
                          <a:ea typeface="Meiryo UI" panose="020B0604030504040204" pitchFamily="50" charset="-128"/>
                        </a:rPr>
                        <a:t>泉州地域（貝塚市・泉佐野市）</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06255949"/>
                  </a:ext>
                </a:extLst>
              </a:tr>
              <a:tr h="221269">
                <a:tc>
                  <a:txBody>
                    <a:bodyPr/>
                    <a:lstStyle/>
                    <a:p>
                      <a:r>
                        <a:rPr kumimoji="1" lang="ja-JP" altLang="en-US" sz="1360" dirty="0">
                          <a:latin typeface="Meiryo UI" panose="020B0604030504040204" pitchFamily="50" charset="-128"/>
                          <a:ea typeface="Meiryo UI" panose="020B0604030504040204" pitchFamily="50" charset="-128"/>
                        </a:rPr>
                        <a:t>いちご</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360" dirty="0">
                          <a:latin typeface="Meiryo UI" panose="020B0604030504040204" pitchFamily="50" charset="-128"/>
                          <a:ea typeface="Meiryo UI" panose="020B0604030504040204" pitchFamily="50" charset="-128"/>
                        </a:rPr>
                        <a:t>南河内地域（河南町・千早赤阪村）</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60653645"/>
                  </a:ext>
                </a:extLst>
              </a:tr>
              <a:tr h="221269">
                <a:tc>
                  <a:txBody>
                    <a:bodyPr/>
                    <a:lstStyle/>
                    <a:p>
                      <a:r>
                        <a:rPr kumimoji="1" lang="ja-JP" altLang="en-US" sz="1360" dirty="0">
                          <a:latin typeface="Meiryo UI" panose="020B0604030504040204" pitchFamily="50" charset="-128"/>
                          <a:ea typeface="Meiryo UI" panose="020B0604030504040204" pitchFamily="50" charset="-128"/>
                        </a:rPr>
                        <a:t>有機農産物</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360" dirty="0">
                          <a:latin typeface="Meiryo UI" panose="020B0604030504040204" pitchFamily="50" charset="-128"/>
                          <a:ea typeface="Meiryo UI" panose="020B0604030504040204" pitchFamily="50" charset="-128"/>
                        </a:rPr>
                        <a:t>北部地域（能勢町）、</a:t>
                      </a:r>
                      <a:r>
                        <a:rPr kumimoji="1" lang="ja-JP" altLang="en-US" sz="1360" b="1" dirty="0">
                          <a:solidFill>
                            <a:srgbClr val="FF0000"/>
                          </a:solidFill>
                          <a:latin typeface="Meiryo UI" panose="020B0604030504040204" pitchFamily="50" charset="-128"/>
                          <a:ea typeface="Meiryo UI" panose="020B0604030504040204" pitchFamily="50" charset="-128"/>
                        </a:rPr>
                        <a:t>中部地域（</a:t>
                      </a:r>
                      <a:r>
                        <a:rPr kumimoji="1" lang="ja-JP" altLang="en-US" sz="1360" b="1" dirty="0" smtClean="0">
                          <a:solidFill>
                            <a:srgbClr val="FF0000"/>
                          </a:solidFill>
                          <a:latin typeface="Meiryo UI" panose="020B0604030504040204" pitchFamily="50" charset="-128"/>
                          <a:ea typeface="Meiryo UI" panose="020B0604030504040204" pitchFamily="50" charset="-128"/>
                        </a:rPr>
                        <a:t>枚方市）</a:t>
                      </a:r>
                      <a:endParaRPr kumimoji="1" lang="en-US" altLang="ja-JP" sz="1360" b="0" dirty="0">
                        <a:solidFill>
                          <a:srgbClr val="FF0000"/>
                        </a:solidFill>
                        <a:latin typeface="Meiryo UI" panose="020B0604030504040204" pitchFamily="50" charset="-128"/>
                        <a:ea typeface="Meiryo UI" panose="020B0604030504040204" pitchFamily="50" charset="-128"/>
                      </a:endParaRPr>
                    </a:p>
                    <a:p>
                      <a:r>
                        <a:rPr kumimoji="1" lang="ja-JP" altLang="en-US" sz="1360" dirty="0" smtClean="0">
                          <a:latin typeface="Meiryo UI" panose="020B0604030504040204" pitchFamily="50" charset="-128"/>
                          <a:ea typeface="Meiryo UI" panose="020B0604030504040204" pitchFamily="50" charset="-128"/>
                        </a:rPr>
                        <a:t>泉州</a:t>
                      </a:r>
                      <a:r>
                        <a:rPr kumimoji="1" lang="ja-JP" altLang="en-US" sz="1360" dirty="0">
                          <a:latin typeface="Meiryo UI" panose="020B0604030504040204" pitchFamily="50" charset="-128"/>
                          <a:ea typeface="Meiryo UI" panose="020B0604030504040204" pitchFamily="50" charset="-128"/>
                        </a:rPr>
                        <a:t>地域（堺市</a:t>
                      </a:r>
                      <a:r>
                        <a:rPr kumimoji="1" lang="ja-JP" altLang="en-US" sz="1360" dirty="0" smtClean="0">
                          <a:latin typeface="Meiryo UI" panose="020B0604030504040204" pitchFamily="50" charset="-128"/>
                          <a:ea typeface="Meiryo UI" panose="020B0604030504040204" pitchFamily="50" charset="-128"/>
                        </a:rPr>
                        <a:t>）　　　　　　　</a:t>
                      </a:r>
                      <a:r>
                        <a:rPr lang="en-US" altLang="ja-JP" sz="1400" b="1" dirty="0" smtClean="0">
                          <a:solidFill>
                            <a:srgbClr val="FF0000"/>
                          </a:solidFill>
                          <a:latin typeface="Meiryo UI" panose="020B0604030504040204" pitchFamily="50" charset="-128"/>
                          <a:ea typeface="Meiryo UI" panose="020B0604030504040204" pitchFamily="50" charset="-128"/>
                        </a:rPr>
                        <a:t>※R5</a:t>
                      </a:r>
                      <a:r>
                        <a:rPr lang="ja-JP" altLang="en-US" sz="1400" b="1" dirty="0" smtClean="0">
                          <a:solidFill>
                            <a:srgbClr val="FF0000"/>
                          </a:solidFill>
                          <a:latin typeface="Meiryo UI" panose="020B0604030504040204" pitchFamily="50" charset="-128"/>
                          <a:ea typeface="Meiryo UI" panose="020B0604030504040204" pitchFamily="50" charset="-128"/>
                        </a:rPr>
                        <a:t>年度拡充</a:t>
                      </a:r>
                      <a:r>
                        <a:rPr kumimoji="1" lang="ja-JP" altLang="en-US" sz="1360" dirty="0" smtClean="0">
                          <a:latin typeface="Meiryo UI" panose="020B0604030504040204" pitchFamily="50" charset="-128"/>
                          <a:ea typeface="Meiryo UI" panose="020B0604030504040204" pitchFamily="50" charset="-128"/>
                        </a:rPr>
                        <a:t>　</a:t>
                      </a:r>
                      <a:endParaRPr kumimoji="1" lang="ja-JP" altLang="en-US" sz="1360" b="1"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5425664"/>
                  </a:ext>
                </a:extLst>
              </a:tr>
            </a:tbl>
          </a:graphicData>
        </a:graphic>
      </p:graphicFrame>
      <p:sp>
        <p:nvSpPr>
          <p:cNvPr id="38" name="テキスト ボックス 37">
            <a:extLst>
              <a:ext uri="{FF2B5EF4-FFF2-40B4-BE49-F238E27FC236}">
                <a16:creationId xmlns:a16="http://schemas.microsoft.com/office/drawing/2014/main" id="{3F259CCF-BA2D-46AF-9057-30E930939F37}"/>
              </a:ext>
            </a:extLst>
          </p:cNvPr>
          <p:cNvSpPr txBox="1"/>
          <p:nvPr/>
        </p:nvSpPr>
        <p:spPr>
          <a:xfrm>
            <a:off x="5062473" y="4111907"/>
            <a:ext cx="4543326" cy="510011"/>
          </a:xfrm>
          <a:prstGeom prst="rect">
            <a:avLst/>
          </a:prstGeom>
          <a:noFill/>
        </p:spPr>
        <p:txBody>
          <a:bodyPr wrap="square" rtlCol="0">
            <a:spAutoFit/>
          </a:bodyPr>
          <a:lstStyle/>
          <a:p>
            <a:pPr defTabSz="590840"/>
            <a:r>
              <a:rPr lang="en-US" altLang="ja-JP" sz="1357" dirty="0">
                <a:solidFill>
                  <a:prstClr val="black"/>
                </a:solidFill>
                <a:latin typeface="Meiryo UI" panose="020B0604030504040204" pitchFamily="50" charset="-128"/>
                <a:ea typeface="Meiryo UI" panose="020B0604030504040204" pitchFamily="50" charset="-128"/>
              </a:rPr>
              <a:t>【R5</a:t>
            </a:r>
            <a:r>
              <a:rPr lang="ja-JP" altLang="en-US" sz="1357" dirty="0" smtClean="0">
                <a:solidFill>
                  <a:prstClr val="black"/>
                </a:solidFill>
                <a:latin typeface="Meiryo UI" panose="020B0604030504040204" pitchFamily="50" charset="-128"/>
                <a:ea typeface="Meiryo UI" panose="020B0604030504040204" pitchFamily="50" charset="-128"/>
              </a:rPr>
              <a:t>受講者</a:t>
            </a:r>
            <a:r>
              <a:rPr lang="en-US" altLang="ja-JP" sz="1357" dirty="0" smtClean="0">
                <a:solidFill>
                  <a:prstClr val="black"/>
                </a:solidFill>
                <a:latin typeface="Meiryo UI" panose="020B0604030504040204" pitchFamily="50" charset="-128"/>
                <a:ea typeface="Meiryo UI" panose="020B0604030504040204" pitchFamily="50" charset="-128"/>
              </a:rPr>
              <a:t>】 </a:t>
            </a:r>
            <a:r>
              <a:rPr kumimoji="1" lang="en-US" altLang="ja-JP" sz="1357" dirty="0" smtClean="0">
                <a:solidFill>
                  <a:prstClr val="black"/>
                </a:solidFill>
                <a:latin typeface="Meiryo UI" panose="020B0604030504040204" pitchFamily="50" charset="-128"/>
                <a:ea typeface="Meiryo UI" panose="020B0604030504040204" pitchFamily="50" charset="-128"/>
              </a:rPr>
              <a:t>34</a:t>
            </a:r>
            <a:r>
              <a:rPr kumimoji="1" lang="ja-JP" altLang="en-US" sz="1357" dirty="0" smtClean="0">
                <a:solidFill>
                  <a:prstClr val="black"/>
                </a:solidFill>
                <a:latin typeface="Meiryo UI" panose="020B0604030504040204" pitchFamily="50" charset="-128"/>
                <a:ea typeface="Meiryo UI" panose="020B0604030504040204" pitchFamily="50" charset="-128"/>
              </a:rPr>
              <a:t>名　</a:t>
            </a:r>
            <a:r>
              <a:rPr kumimoji="1" lang="en-US" altLang="ja-JP" sz="1357" dirty="0" smtClean="0">
                <a:solidFill>
                  <a:prstClr val="black"/>
                </a:solidFill>
                <a:latin typeface="Meiryo UI" panose="020B0604030504040204" pitchFamily="50" charset="-128"/>
                <a:ea typeface="Meiryo UI" panose="020B0604030504040204" pitchFamily="50" charset="-128"/>
              </a:rPr>
              <a:t>(</a:t>
            </a:r>
            <a:r>
              <a:rPr kumimoji="1" lang="ja-JP" altLang="en-US" sz="1357" dirty="0" smtClean="0">
                <a:solidFill>
                  <a:prstClr val="black"/>
                </a:solidFill>
                <a:latin typeface="Meiryo UI" panose="020B0604030504040204" pitchFamily="50" charset="-128"/>
                <a:ea typeface="Meiryo UI" panose="020B0604030504040204" pitchFamily="50" charset="-128"/>
              </a:rPr>
              <a:t>申込み</a:t>
            </a:r>
            <a:r>
              <a:rPr lang="en-US" altLang="ja-JP" sz="1357" dirty="0">
                <a:solidFill>
                  <a:prstClr val="black"/>
                </a:solidFill>
                <a:latin typeface="Meiryo UI" panose="020B0604030504040204" pitchFamily="50" charset="-128"/>
                <a:ea typeface="Meiryo UI" panose="020B0604030504040204" pitchFamily="50" charset="-128"/>
              </a:rPr>
              <a:t>61</a:t>
            </a:r>
            <a:r>
              <a:rPr kumimoji="1" lang="ja-JP" altLang="en-US" sz="1357" dirty="0" smtClean="0">
                <a:solidFill>
                  <a:prstClr val="black"/>
                </a:solidFill>
                <a:latin typeface="Meiryo UI" panose="020B0604030504040204" pitchFamily="50" charset="-128"/>
                <a:ea typeface="Meiryo UI" panose="020B0604030504040204" pitchFamily="50" charset="-128"/>
              </a:rPr>
              <a:t>名）</a:t>
            </a:r>
            <a:endParaRPr kumimoji="1" lang="ja-JP" altLang="en-US" sz="1357" dirty="0">
              <a:solidFill>
                <a:prstClr val="black"/>
              </a:solidFill>
              <a:latin typeface="Meiryo UI" panose="020B0604030504040204" pitchFamily="50" charset="-128"/>
              <a:ea typeface="Meiryo UI" panose="020B0604030504040204" pitchFamily="50" charset="-128"/>
            </a:endParaRPr>
          </a:p>
          <a:p>
            <a:pPr defTabSz="590840"/>
            <a:r>
              <a:rPr lang="ja-JP" altLang="en-US" sz="1357" dirty="0">
                <a:solidFill>
                  <a:prstClr val="black"/>
                </a:solidFill>
                <a:latin typeface="Meiryo UI" panose="020B0604030504040204" pitchFamily="50" charset="-128"/>
                <a:ea typeface="Meiryo UI" panose="020B0604030504040204" pitchFamily="50" charset="-128"/>
              </a:rPr>
              <a:t> </a:t>
            </a:r>
            <a:r>
              <a:rPr lang="ja-JP" altLang="en-US" sz="1357" dirty="0" smtClean="0">
                <a:solidFill>
                  <a:prstClr val="black"/>
                </a:solidFill>
                <a:latin typeface="Meiryo UI" panose="020B0604030504040204" pitchFamily="50" charset="-128"/>
                <a:ea typeface="Meiryo UI" panose="020B0604030504040204" pitchFamily="50" charset="-128"/>
              </a:rPr>
              <a:t>内訳：</a:t>
            </a:r>
            <a:r>
              <a:rPr kumimoji="1" lang="ja-JP" altLang="en-US" sz="1357" dirty="0" smtClean="0">
                <a:solidFill>
                  <a:prstClr val="black"/>
                </a:solidFill>
                <a:latin typeface="Meiryo UI" panose="020B0604030504040204" pitchFamily="50" charset="-128"/>
                <a:ea typeface="Meiryo UI" panose="020B0604030504040204" pitchFamily="50" charset="-128"/>
              </a:rPr>
              <a:t>水</a:t>
            </a:r>
            <a:r>
              <a:rPr kumimoji="1" lang="ja-JP" altLang="en-US" sz="1357" dirty="0">
                <a:solidFill>
                  <a:prstClr val="black"/>
                </a:solidFill>
                <a:latin typeface="Meiryo UI" panose="020B0604030504040204" pitchFamily="50" charset="-128"/>
                <a:ea typeface="Meiryo UI" panose="020B0604030504040204" pitchFamily="50" charset="-128"/>
              </a:rPr>
              <a:t>なす・</a:t>
            </a:r>
            <a:r>
              <a:rPr kumimoji="1" lang="ja-JP" altLang="en-US" sz="1357" dirty="0" smtClean="0">
                <a:solidFill>
                  <a:prstClr val="black"/>
                </a:solidFill>
                <a:latin typeface="Meiryo UI" panose="020B0604030504040204" pitchFamily="50" charset="-128"/>
                <a:ea typeface="Meiryo UI" panose="020B0604030504040204" pitchFamily="50" charset="-128"/>
              </a:rPr>
              <a:t>きくな</a:t>
            </a:r>
            <a:r>
              <a:rPr lang="en-US" altLang="ja-JP" sz="1357" dirty="0" smtClean="0">
                <a:solidFill>
                  <a:prstClr val="black"/>
                </a:solidFill>
                <a:latin typeface="Meiryo UI" panose="020B0604030504040204" pitchFamily="50" charset="-128"/>
                <a:ea typeface="Meiryo UI" panose="020B0604030504040204" pitchFamily="50" charset="-128"/>
              </a:rPr>
              <a:t>12</a:t>
            </a:r>
            <a:r>
              <a:rPr kumimoji="1" lang="ja-JP" altLang="en-US" sz="1357" dirty="0" smtClean="0">
                <a:solidFill>
                  <a:prstClr val="black"/>
                </a:solidFill>
                <a:latin typeface="Meiryo UI" panose="020B0604030504040204" pitchFamily="50" charset="-128"/>
                <a:ea typeface="Meiryo UI" panose="020B0604030504040204" pitchFamily="50" charset="-128"/>
              </a:rPr>
              <a:t>名</a:t>
            </a:r>
            <a:r>
              <a:rPr kumimoji="1" lang="ja-JP" altLang="en-US" sz="1357" dirty="0">
                <a:solidFill>
                  <a:prstClr val="black"/>
                </a:solidFill>
                <a:latin typeface="Meiryo UI" panose="020B0604030504040204" pitchFamily="50" charset="-128"/>
                <a:ea typeface="Meiryo UI" panose="020B0604030504040204" pitchFamily="50" charset="-128"/>
              </a:rPr>
              <a:t>、</a:t>
            </a:r>
            <a:r>
              <a:rPr kumimoji="1" lang="ja-JP" altLang="en-US" sz="1357" dirty="0" smtClean="0">
                <a:solidFill>
                  <a:prstClr val="black"/>
                </a:solidFill>
                <a:latin typeface="Meiryo UI" panose="020B0604030504040204" pitchFamily="50" charset="-128"/>
                <a:ea typeface="Meiryo UI" panose="020B0604030504040204" pitchFamily="50" charset="-128"/>
              </a:rPr>
              <a:t>いちご６名</a:t>
            </a:r>
            <a:r>
              <a:rPr kumimoji="1" lang="ja-JP" altLang="en-US" sz="1357" dirty="0">
                <a:solidFill>
                  <a:prstClr val="black"/>
                </a:solidFill>
                <a:latin typeface="Meiryo UI" panose="020B0604030504040204" pitchFamily="50" charset="-128"/>
                <a:ea typeface="Meiryo UI" panose="020B0604030504040204" pitchFamily="50" charset="-128"/>
              </a:rPr>
              <a:t>、有機</a:t>
            </a:r>
            <a:r>
              <a:rPr kumimoji="1" lang="ja-JP" altLang="en-US" sz="1357" dirty="0" smtClean="0">
                <a:solidFill>
                  <a:prstClr val="black"/>
                </a:solidFill>
                <a:latin typeface="Meiryo UI" panose="020B0604030504040204" pitchFamily="50" charset="-128"/>
                <a:ea typeface="Meiryo UI" panose="020B0604030504040204" pitchFamily="50" charset="-128"/>
              </a:rPr>
              <a:t>農産物</a:t>
            </a:r>
            <a:r>
              <a:rPr kumimoji="1" lang="en-US" altLang="ja-JP" sz="1357" dirty="0" smtClean="0">
                <a:solidFill>
                  <a:prstClr val="black"/>
                </a:solidFill>
                <a:latin typeface="Meiryo UI" panose="020B0604030504040204" pitchFamily="50" charset="-128"/>
                <a:ea typeface="Meiryo UI" panose="020B0604030504040204" pitchFamily="50" charset="-128"/>
              </a:rPr>
              <a:t>16</a:t>
            </a:r>
            <a:r>
              <a:rPr kumimoji="1" lang="ja-JP" altLang="en-US" sz="1357" dirty="0" smtClean="0">
                <a:solidFill>
                  <a:prstClr val="black"/>
                </a:solidFill>
                <a:latin typeface="Meiryo UI" panose="020B0604030504040204" pitchFamily="50" charset="-128"/>
                <a:ea typeface="Meiryo UI" panose="020B0604030504040204" pitchFamily="50" charset="-128"/>
              </a:rPr>
              <a:t>名</a:t>
            </a:r>
            <a:r>
              <a:rPr kumimoji="1" lang="ja-JP" altLang="en-US" sz="1357" dirty="0">
                <a:solidFill>
                  <a:prstClr val="black"/>
                </a:solidFill>
                <a:latin typeface="Meiryo UI" panose="020B0604030504040204" pitchFamily="50" charset="-128"/>
                <a:ea typeface="Meiryo UI" panose="020B0604030504040204" pitchFamily="50" charset="-128"/>
              </a:rPr>
              <a:t>　　</a:t>
            </a:r>
          </a:p>
        </p:txBody>
      </p:sp>
      <p:pic>
        <p:nvPicPr>
          <p:cNvPr id="4" name="図 3" descr="Web サイト が含まれている画像&#10;&#10;自動的に生成された説明">
            <a:extLst>
              <a:ext uri="{FF2B5EF4-FFF2-40B4-BE49-F238E27FC236}">
                <a16:creationId xmlns:a16="http://schemas.microsoft.com/office/drawing/2014/main" id="{E1417D22-084D-4812-8D30-386E98E57C8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689598" y="1756079"/>
            <a:ext cx="966465" cy="1318676"/>
          </a:xfrm>
          <a:prstGeom prst="rect">
            <a:avLst/>
          </a:prstGeom>
        </p:spPr>
      </p:pic>
      <p:grpSp>
        <p:nvGrpSpPr>
          <p:cNvPr id="43" name="グループ化 42">
            <a:extLst>
              <a:ext uri="{FF2B5EF4-FFF2-40B4-BE49-F238E27FC236}">
                <a16:creationId xmlns:a16="http://schemas.microsoft.com/office/drawing/2014/main" id="{A14123E6-8C93-4F0B-8C60-862D55A03F39}"/>
              </a:ext>
            </a:extLst>
          </p:cNvPr>
          <p:cNvGrpSpPr/>
          <p:nvPr/>
        </p:nvGrpSpPr>
        <p:grpSpPr>
          <a:xfrm>
            <a:off x="3150320" y="3041916"/>
            <a:ext cx="1322719" cy="1146332"/>
            <a:chOff x="7081157" y="5427110"/>
            <a:chExt cx="1322719" cy="1146332"/>
          </a:xfrm>
        </p:grpSpPr>
        <p:pic>
          <p:nvPicPr>
            <p:cNvPr id="44" name="図 43">
              <a:extLst>
                <a:ext uri="{FF2B5EF4-FFF2-40B4-BE49-F238E27FC236}">
                  <a16:creationId xmlns:a16="http://schemas.microsoft.com/office/drawing/2014/main" id="{024064DE-D217-41D8-ADD8-9196E799695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081157" y="5427110"/>
              <a:ext cx="1283306" cy="897113"/>
            </a:xfrm>
            <a:prstGeom prst="rect">
              <a:avLst/>
            </a:prstGeom>
          </p:spPr>
        </p:pic>
        <p:sp>
          <p:nvSpPr>
            <p:cNvPr id="45" name="テキスト ボックス 44">
              <a:extLst>
                <a:ext uri="{FF2B5EF4-FFF2-40B4-BE49-F238E27FC236}">
                  <a16:creationId xmlns:a16="http://schemas.microsoft.com/office/drawing/2014/main" id="{8D175C97-ABE1-416D-86B0-8B025F2BE06D}"/>
                </a:ext>
              </a:extLst>
            </p:cNvPr>
            <p:cNvSpPr txBox="1"/>
            <p:nvPr/>
          </p:nvSpPr>
          <p:spPr>
            <a:xfrm>
              <a:off x="7081157" y="6327221"/>
              <a:ext cx="1322719"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新規就農相談対応</a:t>
              </a:r>
              <a:endParaRPr lang="ja-JP" altLang="ja-JP" sz="1000" dirty="0">
                <a:latin typeface="Meiryo UI" panose="020B0604030504040204" pitchFamily="50" charset="-128"/>
                <a:ea typeface="Meiryo UI" panose="020B0604030504040204" pitchFamily="50" charset="-128"/>
              </a:endParaRPr>
            </a:p>
          </p:txBody>
        </p:sp>
      </p:grpSp>
      <p:sp>
        <p:nvSpPr>
          <p:cNvPr id="47" name="テキスト ボックス 46">
            <a:extLst>
              <a:ext uri="{FF2B5EF4-FFF2-40B4-BE49-F238E27FC236}">
                <a16:creationId xmlns:a16="http://schemas.microsoft.com/office/drawing/2014/main" id="{35E18940-4D2F-4980-A7EA-55ECB6DE724F}"/>
              </a:ext>
            </a:extLst>
          </p:cNvPr>
          <p:cNvSpPr txBox="1"/>
          <p:nvPr/>
        </p:nvSpPr>
        <p:spPr>
          <a:xfrm>
            <a:off x="283529" y="3018477"/>
            <a:ext cx="2745293" cy="738664"/>
          </a:xfrm>
          <a:prstGeom prst="rect">
            <a:avLst/>
          </a:prstGeom>
          <a:noFill/>
        </p:spPr>
        <p:txBody>
          <a:bodyPr wrap="square">
            <a:spAutoFit/>
          </a:bodyPr>
          <a:lstStyle/>
          <a:p>
            <a:r>
              <a:rPr lang="ja-JP" altLang="en-US" sz="1360" dirty="0">
                <a:latin typeface="Meiryo UI" panose="020B0604030504040204" pitchFamily="50" charset="-128"/>
                <a:ea typeface="Meiryo UI" panose="020B0604030504040204" pitchFamily="50" charset="-128"/>
              </a:rPr>
              <a:t>➤令和５年度は、就農相談対応　専門の非常勤職員を雇用・設置し、　つなぐセンターの初期相談を充実</a:t>
            </a:r>
          </a:p>
        </p:txBody>
      </p:sp>
      <p:sp>
        <p:nvSpPr>
          <p:cNvPr id="49" name="テキスト ボックス 48">
            <a:extLst>
              <a:ext uri="{FF2B5EF4-FFF2-40B4-BE49-F238E27FC236}">
                <a16:creationId xmlns:a16="http://schemas.microsoft.com/office/drawing/2014/main" id="{9A594151-E022-41CC-A4B2-148A06F75A89}"/>
              </a:ext>
            </a:extLst>
          </p:cNvPr>
          <p:cNvSpPr txBox="1"/>
          <p:nvPr/>
        </p:nvSpPr>
        <p:spPr>
          <a:xfrm>
            <a:off x="251972" y="2067466"/>
            <a:ext cx="4620304" cy="929485"/>
          </a:xfrm>
          <a:prstGeom prst="rect">
            <a:avLst/>
          </a:prstGeom>
          <a:noFill/>
        </p:spPr>
        <p:txBody>
          <a:bodyPr wrap="square">
            <a:spAutoFit/>
          </a:bodyPr>
          <a:lstStyle/>
          <a:p>
            <a:r>
              <a:rPr lang="ja-JP" altLang="en-US" sz="1360" dirty="0">
                <a:latin typeface="Meiryo UI" panose="020B0604030504040204" pitchFamily="50" charset="-128"/>
                <a:ea typeface="Meiryo UI" panose="020B0604030504040204" pitchFamily="50" charset="-128"/>
              </a:rPr>
              <a:t>　これまでの</a:t>
            </a:r>
            <a:r>
              <a:rPr lang="ja-JP" altLang="en-US" sz="1360" dirty="0" smtClean="0">
                <a:latin typeface="Meiryo UI" panose="020B0604030504040204" pitchFamily="50" charset="-128"/>
                <a:ea typeface="Meiryo UI" panose="020B0604030504040204" pitchFamily="50" charset="-128"/>
              </a:rPr>
              <a:t>新規就農やハートフルアグリによる企業参入の相談対応に</a:t>
            </a:r>
            <a:r>
              <a:rPr lang="ja-JP" altLang="en-US" sz="1360" dirty="0">
                <a:latin typeface="Meiryo UI" panose="020B0604030504040204" pitchFamily="50" charset="-128"/>
                <a:ea typeface="Meiryo UI" panose="020B0604030504040204" pitchFamily="50" charset="-128"/>
              </a:rPr>
              <a:t>加え、マルチワーク等で農業に取り組む方や副業等に農業を取り入れる企業と農家のマッチングを行い、</a:t>
            </a:r>
            <a:r>
              <a:rPr lang="ja-JP" altLang="en-US" sz="1360" dirty="0" smtClean="0">
                <a:latin typeface="Meiryo UI" panose="020B0604030504040204" pitchFamily="50" charset="-128"/>
                <a:ea typeface="Meiryo UI" panose="020B0604030504040204" pitchFamily="50" charset="-128"/>
              </a:rPr>
              <a:t>半農半</a:t>
            </a:r>
            <a:r>
              <a:rPr lang="en-US" altLang="ja-JP" sz="1360" dirty="0">
                <a:latin typeface="Meiryo UI" panose="020B0604030504040204" pitchFamily="50" charset="-128"/>
                <a:ea typeface="Meiryo UI" panose="020B0604030504040204" pitchFamily="50" charset="-128"/>
              </a:rPr>
              <a:t>X</a:t>
            </a:r>
            <a:r>
              <a:rPr lang="ja-JP" altLang="en-US" sz="1360" dirty="0">
                <a:latin typeface="Meiryo UI" panose="020B0604030504040204" pitchFamily="50" charset="-128"/>
                <a:ea typeface="Meiryo UI" panose="020B0604030504040204" pitchFamily="50" charset="-128"/>
              </a:rPr>
              <a:t>や副業など、府民のライフスタイルに応じた農業への参画を促進</a:t>
            </a:r>
          </a:p>
        </p:txBody>
      </p:sp>
      <p:sp>
        <p:nvSpPr>
          <p:cNvPr id="23" name="正方形/長方形 22"/>
          <p:cNvSpPr/>
          <p:nvPr/>
        </p:nvSpPr>
        <p:spPr>
          <a:xfrm>
            <a:off x="4884970" y="4842119"/>
            <a:ext cx="4899600" cy="1604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0840"/>
            <a:endParaRPr kumimoji="1" lang="ja-JP" altLang="en-US" sz="2068">
              <a:solidFill>
                <a:prstClr val="white"/>
              </a:solidFill>
              <a:latin typeface="Calibri" panose="020F0502020204030204"/>
              <a:ea typeface="游ゴシック" panose="020B0400000000000000" pitchFamily="50" charset="-128"/>
            </a:endParaRPr>
          </a:p>
        </p:txBody>
      </p:sp>
      <p:sp>
        <p:nvSpPr>
          <p:cNvPr id="24" name="テキスト ボックス 23"/>
          <p:cNvSpPr txBox="1"/>
          <p:nvPr/>
        </p:nvSpPr>
        <p:spPr>
          <a:xfrm>
            <a:off x="4946177" y="4941167"/>
            <a:ext cx="4784749" cy="1560812"/>
          </a:xfrm>
          <a:prstGeom prst="rect">
            <a:avLst/>
          </a:prstGeom>
          <a:noFill/>
        </p:spPr>
        <p:txBody>
          <a:bodyPr wrap="square" rtlCol="0">
            <a:spAutoFit/>
          </a:bodyPr>
          <a:lstStyle/>
          <a:p>
            <a:pPr defTabSz="590840"/>
            <a:r>
              <a:rPr lang="ja-JP" altLang="en-US" sz="1400" b="1" u="sng" dirty="0" smtClean="0">
                <a:solidFill>
                  <a:prstClr val="black"/>
                </a:solidFill>
                <a:latin typeface="Meiryo UI" panose="020B0604030504040204" pitchFamily="50" charset="-128"/>
                <a:ea typeface="Meiryo UI" panose="020B0604030504040204" pitchFamily="50" charset="-128"/>
              </a:rPr>
              <a:t>④新規就農者育成総合対策</a:t>
            </a:r>
            <a:endParaRPr kumimoji="1" lang="en-US" altLang="ja-JP" sz="1400" b="1" u="sng" dirty="0">
              <a:solidFill>
                <a:prstClr val="black"/>
              </a:solidFill>
              <a:latin typeface="Meiryo UI" panose="020B0604030504040204" pitchFamily="50" charset="-128"/>
              <a:ea typeface="Meiryo UI" panose="020B0604030504040204" pitchFamily="50" charset="-128"/>
            </a:endParaRPr>
          </a:p>
          <a:p>
            <a:pPr defTabSz="590840"/>
            <a:r>
              <a:rPr kumimoji="1" lang="ja-JP" altLang="en-US" sz="1357" dirty="0" smtClean="0">
                <a:solidFill>
                  <a:prstClr val="black"/>
                </a:solidFill>
                <a:latin typeface="Meiryo UI" panose="020B0604030504040204" pitchFamily="50" charset="-128"/>
                <a:ea typeface="Meiryo UI" panose="020B0604030504040204" pitchFamily="50" charset="-128"/>
              </a:rPr>
              <a:t>・国事業を活用</a:t>
            </a:r>
            <a:r>
              <a:rPr lang="ja-JP" altLang="en-US" sz="1357" dirty="0">
                <a:solidFill>
                  <a:prstClr val="black"/>
                </a:solidFill>
                <a:latin typeface="Meiryo UI" panose="020B0604030504040204" pitchFamily="50" charset="-128"/>
                <a:ea typeface="Meiryo UI" panose="020B0604030504040204" pitchFamily="50" charset="-128"/>
              </a:rPr>
              <a:t>し、就農前の研修段階及び経営の不安定な就農初期段階の青年就農者</a:t>
            </a:r>
            <a:r>
              <a:rPr lang="ja-JP" altLang="en-US" sz="1357" dirty="0" smtClean="0">
                <a:solidFill>
                  <a:prstClr val="black"/>
                </a:solidFill>
                <a:latin typeface="Meiryo UI" panose="020B0604030504040204" pitchFamily="50" charset="-128"/>
                <a:ea typeface="Meiryo UI" panose="020B0604030504040204" pitchFamily="50" charset="-128"/>
              </a:rPr>
              <a:t>に資金を交付、施設・機械導入を支援</a:t>
            </a:r>
            <a:endParaRPr lang="en-US" altLang="ja-JP" sz="1357" dirty="0" smtClean="0">
              <a:solidFill>
                <a:prstClr val="black"/>
              </a:solidFill>
              <a:latin typeface="Meiryo UI" panose="020B0604030504040204" pitchFamily="50" charset="-128"/>
              <a:ea typeface="Meiryo UI" panose="020B0604030504040204" pitchFamily="50" charset="-128"/>
            </a:endParaRPr>
          </a:p>
          <a:p>
            <a:pPr defTabSz="590840"/>
            <a:r>
              <a:rPr lang="ja-JP" altLang="en-US" sz="1357" dirty="0" smtClean="0">
                <a:solidFill>
                  <a:prstClr val="black"/>
                </a:solidFill>
                <a:latin typeface="Meiryo UI" panose="020B0604030504040204" pitchFamily="50" charset="-128"/>
                <a:ea typeface="Meiryo UI" panose="020B0604030504040204" pitchFamily="50" charset="-128"/>
              </a:rPr>
              <a:t>➤</a:t>
            </a:r>
            <a:r>
              <a:rPr lang="ja-JP" altLang="en-US" sz="1357" dirty="0">
                <a:solidFill>
                  <a:prstClr val="black"/>
                </a:solidFill>
                <a:latin typeface="Meiryo UI" panose="020B0604030504040204" pitchFamily="50" charset="-128"/>
                <a:ea typeface="Meiryo UI" panose="020B0604030504040204" pitchFamily="50" charset="-128"/>
              </a:rPr>
              <a:t>就農準備</a:t>
            </a:r>
            <a:r>
              <a:rPr lang="ja-JP" altLang="en-US" sz="1357" dirty="0" smtClean="0">
                <a:solidFill>
                  <a:prstClr val="black"/>
                </a:solidFill>
                <a:latin typeface="Meiryo UI" panose="020B0604030504040204" pitchFamily="50" charset="-128"/>
                <a:ea typeface="Meiryo UI" panose="020B0604030504040204" pitchFamily="50" charset="-128"/>
              </a:rPr>
              <a:t>資金：</a:t>
            </a:r>
            <a:r>
              <a:rPr lang="ja-JP" altLang="en-US" sz="1357" dirty="0" smtClean="0">
                <a:latin typeface="Meiryo UI" panose="020B0604030504040204" pitchFamily="50" charset="-128"/>
                <a:ea typeface="Meiryo UI" panose="020B0604030504040204" pitchFamily="50" charset="-128"/>
              </a:rPr>
              <a:t>５名</a:t>
            </a:r>
            <a:r>
              <a:rPr lang="ja-JP" altLang="en-US" sz="1357" dirty="0">
                <a:latin typeface="Meiryo UI" panose="020B0604030504040204" pitchFamily="50" charset="-128"/>
                <a:ea typeface="Meiryo UI" panose="020B0604030504040204" pitchFamily="50" charset="-128"/>
              </a:rPr>
              <a:t>交付</a:t>
            </a:r>
            <a:r>
              <a:rPr lang="ja-JP" altLang="en-US" sz="1357" dirty="0" smtClean="0">
                <a:latin typeface="Meiryo UI" panose="020B0604030504040204" pitchFamily="50" charset="-128"/>
                <a:ea typeface="Meiryo UI" panose="020B0604030504040204" pitchFamily="50" charset="-128"/>
              </a:rPr>
              <a:t>予定</a:t>
            </a:r>
            <a:endParaRPr lang="en-US" altLang="ja-JP" sz="1357" dirty="0" smtClean="0">
              <a:latin typeface="Meiryo UI" panose="020B0604030504040204" pitchFamily="50" charset="-128"/>
              <a:ea typeface="Meiryo UI" panose="020B0604030504040204" pitchFamily="50" charset="-128"/>
            </a:endParaRPr>
          </a:p>
          <a:p>
            <a:pPr defTabSz="590840"/>
            <a:r>
              <a:rPr lang="ja-JP" altLang="en-US" sz="1357" dirty="0" smtClean="0">
                <a:latin typeface="Meiryo UI" panose="020B0604030504040204" pitchFamily="50" charset="-128"/>
                <a:ea typeface="Meiryo UI" panose="020B0604030504040204" pitchFamily="50" charset="-128"/>
              </a:rPr>
              <a:t>➤経営開始資金：</a:t>
            </a:r>
            <a:r>
              <a:rPr lang="en-US" altLang="ja-JP" sz="1357" dirty="0" smtClean="0">
                <a:latin typeface="Meiryo UI" panose="020B0604030504040204" pitchFamily="50" charset="-128"/>
                <a:ea typeface="Meiryo UI" panose="020B0604030504040204" pitchFamily="50" charset="-128"/>
              </a:rPr>
              <a:t>33</a:t>
            </a:r>
            <a:r>
              <a:rPr lang="ja-JP" altLang="en-US" sz="1357" dirty="0" smtClean="0">
                <a:latin typeface="Meiryo UI" panose="020B0604030504040204" pitchFamily="50" charset="-128"/>
                <a:ea typeface="Meiryo UI" panose="020B0604030504040204" pitchFamily="50" charset="-128"/>
              </a:rPr>
              <a:t>名交付予定（旧事業の交付予定</a:t>
            </a:r>
            <a:r>
              <a:rPr lang="en-US" altLang="ja-JP" sz="1357" dirty="0" smtClean="0">
                <a:latin typeface="Meiryo UI" panose="020B0604030504040204" pitchFamily="50" charset="-128"/>
                <a:ea typeface="Meiryo UI" panose="020B0604030504040204" pitchFamily="50" charset="-128"/>
              </a:rPr>
              <a:t>56</a:t>
            </a:r>
            <a:r>
              <a:rPr lang="ja-JP" altLang="en-US" sz="1357" dirty="0" smtClean="0">
                <a:latin typeface="Meiryo UI" panose="020B0604030504040204" pitchFamily="50" charset="-128"/>
                <a:ea typeface="Meiryo UI" panose="020B0604030504040204" pitchFamily="50" charset="-128"/>
              </a:rPr>
              <a:t>名）</a:t>
            </a:r>
            <a:endParaRPr lang="en-US" altLang="ja-JP" sz="1357" dirty="0" smtClean="0">
              <a:latin typeface="Meiryo UI" panose="020B0604030504040204" pitchFamily="50" charset="-128"/>
              <a:ea typeface="Meiryo UI" panose="020B0604030504040204" pitchFamily="50" charset="-128"/>
            </a:endParaRPr>
          </a:p>
          <a:p>
            <a:pPr defTabSz="590840"/>
            <a:r>
              <a:rPr lang="ja-JP" altLang="en-US" sz="1357" b="1" dirty="0" smtClean="0">
                <a:solidFill>
                  <a:srgbClr val="FF0000"/>
                </a:solidFill>
                <a:latin typeface="Meiryo UI" panose="020B0604030504040204" pitchFamily="50" charset="-128"/>
                <a:ea typeface="Meiryo UI" panose="020B0604030504040204" pitchFamily="50" charset="-128"/>
              </a:rPr>
              <a:t>➤経営発展支援事業：</a:t>
            </a:r>
            <a:r>
              <a:rPr lang="en-US" altLang="ja-JP" sz="1357" b="1" dirty="0" smtClean="0">
                <a:solidFill>
                  <a:srgbClr val="FF0000"/>
                </a:solidFill>
                <a:latin typeface="Meiryo UI" panose="020B0604030504040204" pitchFamily="50" charset="-128"/>
                <a:ea typeface="Meiryo UI" panose="020B0604030504040204" pitchFamily="50" charset="-128"/>
              </a:rPr>
              <a:t>19</a:t>
            </a:r>
            <a:r>
              <a:rPr lang="ja-JP" altLang="en-US" sz="1357" b="1" dirty="0" smtClean="0">
                <a:solidFill>
                  <a:srgbClr val="FF0000"/>
                </a:solidFill>
                <a:latin typeface="Meiryo UI" panose="020B0604030504040204" pitchFamily="50" charset="-128"/>
                <a:ea typeface="Meiryo UI" panose="020B0604030504040204" pitchFamily="50" charset="-128"/>
              </a:rPr>
              <a:t>名活用予定（約</a:t>
            </a:r>
            <a:r>
              <a:rPr lang="en-US" altLang="ja-JP" sz="1357" b="1" dirty="0" smtClean="0">
                <a:solidFill>
                  <a:srgbClr val="FF0000"/>
                </a:solidFill>
                <a:latin typeface="Meiryo UI" panose="020B0604030504040204" pitchFamily="50" charset="-128"/>
                <a:ea typeface="Meiryo UI" panose="020B0604030504040204" pitchFamily="50" charset="-128"/>
              </a:rPr>
              <a:t>9,200</a:t>
            </a:r>
            <a:r>
              <a:rPr lang="ja-JP" altLang="en-US" sz="1357" b="1" dirty="0" smtClean="0">
                <a:solidFill>
                  <a:srgbClr val="FF0000"/>
                </a:solidFill>
                <a:latin typeface="Meiryo UI" panose="020B0604030504040204" pitchFamily="50" charset="-128"/>
                <a:ea typeface="Meiryo UI" panose="020B0604030504040204" pitchFamily="50" charset="-128"/>
              </a:rPr>
              <a:t>万円）</a:t>
            </a:r>
            <a:endParaRPr lang="en-US" altLang="ja-JP" sz="1357" b="1" dirty="0" smtClean="0">
              <a:solidFill>
                <a:srgbClr val="FF0000"/>
              </a:solidFill>
              <a:latin typeface="Meiryo UI" panose="020B0604030504040204" pitchFamily="50" charset="-128"/>
              <a:ea typeface="Meiryo UI" panose="020B0604030504040204" pitchFamily="50" charset="-128"/>
            </a:endParaRPr>
          </a:p>
          <a:p>
            <a:pPr defTabSz="590840"/>
            <a:r>
              <a:rPr kumimoji="1" lang="ja-JP" altLang="en-US" sz="1357" dirty="0">
                <a:solidFill>
                  <a:prstClr val="black"/>
                </a:solidFill>
                <a:latin typeface="Meiryo UI" panose="020B0604030504040204" pitchFamily="50" charset="-128"/>
                <a:ea typeface="Meiryo UI" panose="020B0604030504040204" pitchFamily="50" charset="-128"/>
              </a:rPr>
              <a:t>　</a:t>
            </a:r>
            <a:r>
              <a:rPr kumimoji="1" lang="ja-JP" altLang="en-US" sz="1357" dirty="0" smtClean="0">
                <a:solidFill>
                  <a:prstClr val="black"/>
                </a:solidFill>
                <a:latin typeface="Meiryo UI" panose="020B0604030504040204" pitchFamily="50" charset="-128"/>
                <a:ea typeface="Meiryo UI" panose="020B0604030504040204" pitchFamily="50" charset="-128"/>
              </a:rPr>
              <a:t>　　　　　　　　　　　　　　　　　　　　　　　　　　</a:t>
            </a:r>
            <a:r>
              <a:rPr lang="en-US" altLang="ja-JP" sz="1360" b="1" dirty="0">
                <a:solidFill>
                  <a:srgbClr val="FF0000"/>
                </a:solidFill>
                <a:latin typeface="Meiryo UI" panose="020B0604030504040204" pitchFamily="50" charset="-128"/>
                <a:ea typeface="Meiryo UI" panose="020B0604030504040204" pitchFamily="50" charset="-128"/>
              </a:rPr>
              <a:t>※R5</a:t>
            </a:r>
            <a:r>
              <a:rPr lang="ja-JP" altLang="en-US" sz="1360" b="1" dirty="0">
                <a:solidFill>
                  <a:srgbClr val="FF0000"/>
                </a:solidFill>
                <a:latin typeface="Meiryo UI" panose="020B0604030504040204" pitchFamily="50" charset="-128"/>
                <a:ea typeface="Meiryo UI" panose="020B0604030504040204" pitchFamily="50" charset="-128"/>
              </a:rPr>
              <a:t>年度拡充</a:t>
            </a:r>
            <a:r>
              <a:rPr kumimoji="1" lang="ja-JP" altLang="en-US" sz="1357" dirty="0" smtClean="0">
                <a:solidFill>
                  <a:prstClr val="black"/>
                </a:solidFill>
                <a:latin typeface="Meiryo UI" panose="020B0604030504040204" pitchFamily="50" charset="-128"/>
                <a:ea typeface="Meiryo UI" panose="020B0604030504040204" pitchFamily="50" charset="-128"/>
              </a:rPr>
              <a:t>　　　</a:t>
            </a:r>
            <a:endParaRPr kumimoji="1" lang="en-US" altLang="ja-JP" sz="1357"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3F259CCF-BA2D-46AF-9057-30E930939F37}"/>
              </a:ext>
            </a:extLst>
          </p:cNvPr>
          <p:cNvSpPr txBox="1"/>
          <p:nvPr/>
        </p:nvSpPr>
        <p:spPr>
          <a:xfrm>
            <a:off x="319552" y="3813595"/>
            <a:ext cx="1908519" cy="301173"/>
          </a:xfrm>
          <a:prstGeom prst="rect">
            <a:avLst/>
          </a:prstGeom>
          <a:noFill/>
        </p:spPr>
        <p:txBody>
          <a:bodyPr wrap="square" rtlCol="0">
            <a:spAutoFit/>
          </a:bodyPr>
          <a:lstStyle/>
          <a:p>
            <a:pPr defTabSz="590840"/>
            <a:r>
              <a:rPr lang="en-US" altLang="ja-JP" sz="1357" dirty="0">
                <a:solidFill>
                  <a:prstClr val="black"/>
                </a:solidFill>
                <a:latin typeface="Meiryo UI" panose="020B0604030504040204" pitchFamily="50" charset="-128"/>
                <a:ea typeface="Meiryo UI" panose="020B0604030504040204" pitchFamily="50" charset="-128"/>
              </a:rPr>
              <a:t>【</a:t>
            </a:r>
            <a:r>
              <a:rPr lang="en-US" altLang="ja-JP" sz="1357" dirty="0" smtClean="0">
                <a:solidFill>
                  <a:prstClr val="black"/>
                </a:solidFill>
                <a:latin typeface="Meiryo UI" panose="020B0604030504040204" pitchFamily="50" charset="-128"/>
                <a:ea typeface="Meiryo UI" panose="020B0604030504040204" pitchFamily="50" charset="-128"/>
              </a:rPr>
              <a:t>R</a:t>
            </a:r>
            <a:r>
              <a:rPr lang="ja-JP" altLang="en-US" sz="1357" dirty="0" smtClean="0">
                <a:solidFill>
                  <a:prstClr val="black"/>
                </a:solidFill>
                <a:latin typeface="Meiryo UI" panose="020B0604030504040204" pitchFamily="50" charset="-128"/>
                <a:ea typeface="Meiryo UI" panose="020B0604030504040204" pitchFamily="50" charset="-128"/>
              </a:rPr>
              <a:t>４実績</a:t>
            </a:r>
            <a:r>
              <a:rPr lang="en-US" altLang="ja-JP" sz="1357" dirty="0" smtClean="0">
                <a:solidFill>
                  <a:prstClr val="black"/>
                </a:solidFill>
                <a:latin typeface="Meiryo UI" panose="020B0604030504040204" pitchFamily="50" charset="-128"/>
                <a:ea typeface="Meiryo UI" panose="020B0604030504040204" pitchFamily="50" charset="-128"/>
              </a:rPr>
              <a:t>】211</a:t>
            </a:r>
            <a:r>
              <a:rPr lang="ja-JP" altLang="en-US" sz="1357" dirty="0" smtClean="0">
                <a:solidFill>
                  <a:prstClr val="black"/>
                </a:solidFill>
                <a:latin typeface="Meiryo UI" panose="020B0604030504040204" pitchFamily="50" charset="-128"/>
                <a:ea typeface="Meiryo UI" panose="020B0604030504040204" pitchFamily="50" charset="-128"/>
              </a:rPr>
              <a:t>件</a:t>
            </a:r>
            <a:endParaRPr kumimoji="1" lang="ja-JP" altLang="en-US" sz="1357" dirty="0">
              <a:solidFill>
                <a:prstClr val="black"/>
              </a:solidFill>
              <a:latin typeface="Meiryo UI" panose="020B0604030504040204" pitchFamily="50" charset="-128"/>
              <a:ea typeface="Meiryo UI" panose="020B0604030504040204" pitchFamily="50" charset="-128"/>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9815" y="4929074"/>
            <a:ext cx="1427239" cy="1065336"/>
          </a:xfrm>
          <a:prstGeom prst="rect">
            <a:avLst/>
          </a:prstGeom>
          <a:noFill/>
          <a:ln>
            <a:noFill/>
          </a:ln>
        </p:spPr>
      </p:pic>
      <p:sp>
        <p:nvSpPr>
          <p:cNvPr id="27" name="テキスト ボックス 26">
            <a:extLst>
              <a:ext uri="{FF2B5EF4-FFF2-40B4-BE49-F238E27FC236}">
                <a16:creationId xmlns:a16="http://schemas.microsoft.com/office/drawing/2014/main" id="{8D175C97-ABE1-416D-86B0-8B025F2BE06D}"/>
              </a:ext>
            </a:extLst>
          </p:cNvPr>
          <p:cNvSpPr txBox="1"/>
          <p:nvPr/>
        </p:nvSpPr>
        <p:spPr>
          <a:xfrm>
            <a:off x="3199815" y="6017101"/>
            <a:ext cx="1436185" cy="246221"/>
          </a:xfrm>
          <a:prstGeom prst="rect">
            <a:avLst/>
          </a:prstGeom>
          <a:noFill/>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rPr>
              <a:t>相談対応（イメージ）</a:t>
            </a:r>
            <a:endParaRPr lang="ja-JP" altLang="ja-JP" sz="1000" dirty="0">
              <a:latin typeface="Meiryo UI" panose="020B0604030504040204" pitchFamily="50" charset="-128"/>
              <a:ea typeface="Meiryo UI" panose="020B0604030504040204" pitchFamily="50" charset="-128"/>
            </a:endParaRPr>
          </a:p>
        </p:txBody>
      </p:sp>
    </p:spTree>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422</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Ｐ明朝</vt:lpstr>
      <vt:lpstr>ＭＳ 明朝</vt:lpstr>
      <vt:lpstr>游ゴシック</vt:lpstr>
      <vt:lpstr>Arial</vt:lpstr>
      <vt:lpstr>Calibri</vt:lpstr>
      <vt:lpstr>Times New Roman</vt:lpstr>
      <vt:lpstr>1_標準デザイン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2023-08-30T01:42:04Z</dcterms:created>
  <dcterms:modified xsi:type="dcterms:W3CDTF">2023-08-30T01:42:12Z</dcterms:modified>
</cp:coreProperties>
</file>