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FF"/>
    <a:srgbClr val="CC00CC"/>
    <a:srgbClr val="FFCCCC"/>
    <a:srgbClr val="FFCC99"/>
    <a:srgbClr val="FF99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114"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1FF5520E-2C63-4898-8810-03018772DA97}" type="datetimeFigureOut">
              <a:rPr kumimoji="1" lang="ja-JP" altLang="en-US" smtClean="0"/>
              <a:t>2023/8/30</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DD5A299-61C5-4E8C-974A-672164A704BE}" type="slidenum">
              <a:rPr kumimoji="1" lang="ja-JP" altLang="en-US" smtClean="0"/>
              <a:t>‹#›</a:t>
            </a:fld>
            <a:endParaRPr kumimoji="1" lang="ja-JP" altLang="en-US"/>
          </a:p>
        </p:txBody>
      </p:sp>
    </p:spTree>
    <p:extLst>
      <p:ext uri="{BB962C8B-B14F-4D97-AF65-F5344CB8AC3E}">
        <p14:creationId xmlns:p14="http://schemas.microsoft.com/office/powerpoint/2010/main" val="3516629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BFEE85A-12B6-4182-A1AA-5DD20B37548E}" type="datetimeFigureOut">
              <a:rPr kumimoji="1" lang="ja-JP" altLang="en-US" smtClean="0"/>
              <a:t>2023/8/30</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0181E059-965F-43F5-8904-E9DA4F078983}" type="slidenum">
              <a:rPr kumimoji="1" lang="ja-JP" altLang="en-US" smtClean="0"/>
              <a:t>‹#›</a:t>
            </a:fld>
            <a:endParaRPr kumimoji="1" lang="ja-JP" altLang="en-US"/>
          </a:p>
        </p:txBody>
      </p:sp>
    </p:spTree>
    <p:extLst>
      <p:ext uri="{BB962C8B-B14F-4D97-AF65-F5344CB8AC3E}">
        <p14:creationId xmlns:p14="http://schemas.microsoft.com/office/powerpoint/2010/main" val="37051333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EA6E19-B027-44C1-BF54-A4B850141349}" type="datetimeFigureOut">
              <a:rPr kumimoji="1" lang="ja-JP" altLang="en-US" smtClean="0"/>
              <a:t>2023/8/30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1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EA6E19-B027-44C1-BF54-A4B850141349}" type="datetimeFigureOut">
              <a:rPr kumimoji="1" lang="ja-JP" altLang="en-US" smtClean="0"/>
              <a:t>2023/8/30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6763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EA6E19-B027-44C1-BF54-A4B850141349}" type="datetimeFigureOut">
              <a:rPr kumimoji="1" lang="ja-JP" altLang="en-US" smtClean="0"/>
              <a:t>2023/8/30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74542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EA6E19-B027-44C1-BF54-A4B850141349}" type="datetimeFigureOut">
              <a:rPr kumimoji="1" lang="ja-JP" altLang="en-US" smtClean="0"/>
              <a:t>2023/8/30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38623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8EA6E19-B027-44C1-BF54-A4B850141349}" type="datetimeFigureOut">
              <a:rPr kumimoji="1" lang="ja-JP" altLang="en-US" smtClean="0"/>
              <a:t>2023/8/30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62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8EA6E19-B027-44C1-BF54-A4B850141349}" type="datetimeFigureOut">
              <a:rPr kumimoji="1" lang="ja-JP" altLang="en-US" smtClean="0"/>
              <a:t>2023/8/30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24670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8EA6E19-B027-44C1-BF54-A4B850141349}" type="datetimeFigureOut">
              <a:rPr kumimoji="1" lang="ja-JP" altLang="en-US" smtClean="0"/>
              <a:t>2023/8/30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4454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8EA6E19-B027-44C1-BF54-A4B850141349}" type="datetimeFigureOut">
              <a:rPr kumimoji="1" lang="ja-JP" altLang="en-US" smtClean="0"/>
              <a:t>2023/8/30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171112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8EA6E19-B027-44C1-BF54-A4B850141349}" type="datetimeFigureOut">
              <a:rPr kumimoji="1" lang="ja-JP" altLang="en-US" smtClean="0"/>
              <a:t>2023/8/30</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583795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8EA6E19-B027-44C1-BF54-A4B850141349}" type="datetimeFigureOut">
              <a:rPr kumimoji="1" lang="ja-JP" altLang="en-US" smtClean="0"/>
              <a:t>2023/8/30</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70964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8EA6E19-B027-44C1-BF54-A4B850141349}" type="datetimeFigureOut">
              <a:rPr kumimoji="1" lang="ja-JP" altLang="en-US" smtClean="0"/>
              <a:t>2023/8/30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81825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8EA6E19-B027-44C1-BF54-A4B850141349}" type="datetimeFigureOut">
              <a:rPr kumimoji="1" lang="ja-JP" altLang="en-US" smtClean="0"/>
              <a:t>2023/8/30</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6678B24-D225-48CB-84C5-697AA65AEC0C}"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288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4AF938-F346-4729-8D37-D0605F8F65EC}"/>
              </a:ext>
            </a:extLst>
          </p:cNvPr>
          <p:cNvSpPr>
            <a:spLocks noGrp="1"/>
          </p:cNvSpPr>
          <p:nvPr>
            <p:ph type="ctrTitle"/>
          </p:nvPr>
        </p:nvSpPr>
        <p:spPr/>
        <p:txBody>
          <a:bodyPr>
            <a:normAutofit/>
          </a:bodyPr>
          <a:lstStyle/>
          <a:p>
            <a:pPr algn="ctr"/>
            <a:r>
              <a:rPr kumimoji="1" lang="ja-JP" altLang="en-US" sz="4800" dirty="0"/>
              <a:t>令和５年度</a:t>
            </a:r>
            <a:r>
              <a:rPr kumimoji="1" lang="en-US" altLang="ja-JP" sz="4800" dirty="0"/>
              <a:t/>
            </a:r>
            <a:br>
              <a:rPr kumimoji="1" lang="en-US" altLang="ja-JP" sz="4800" dirty="0"/>
            </a:br>
            <a:r>
              <a:rPr kumimoji="1" lang="ja-JP" altLang="en-US" sz="4800" dirty="0"/>
              <a:t>おおさか農政アクションプラン</a:t>
            </a:r>
            <a:r>
              <a:rPr kumimoji="1" lang="en-US" altLang="ja-JP" sz="4800" dirty="0"/>
              <a:t/>
            </a:r>
            <a:br>
              <a:rPr kumimoji="1" lang="en-US" altLang="ja-JP" sz="4800" dirty="0"/>
            </a:br>
            <a:r>
              <a:rPr kumimoji="1" lang="ja-JP" altLang="en-US" sz="4800" dirty="0"/>
              <a:t>評価・点検部会</a:t>
            </a:r>
          </a:p>
        </p:txBody>
      </p:sp>
      <p:sp>
        <p:nvSpPr>
          <p:cNvPr id="3" name="字幕 2">
            <a:extLst>
              <a:ext uri="{FF2B5EF4-FFF2-40B4-BE49-F238E27FC236}">
                <a16:creationId xmlns:a16="http://schemas.microsoft.com/office/drawing/2014/main" id="{BBE86D83-0F4D-4843-9779-98E495FB7CA4}"/>
              </a:ext>
            </a:extLst>
          </p:cNvPr>
          <p:cNvSpPr>
            <a:spLocks noGrp="1"/>
          </p:cNvSpPr>
          <p:nvPr>
            <p:ph type="subTitle" idx="1"/>
          </p:nvPr>
        </p:nvSpPr>
        <p:spPr/>
        <p:txBody>
          <a:bodyPr>
            <a:normAutofit/>
          </a:bodyPr>
          <a:lstStyle/>
          <a:p>
            <a:pPr algn="ctr"/>
            <a:r>
              <a:rPr kumimoji="1" lang="ja-JP" altLang="en-US" sz="2800" dirty="0"/>
              <a:t>令和４年度の実績について</a:t>
            </a:r>
          </a:p>
        </p:txBody>
      </p:sp>
      <p:sp>
        <p:nvSpPr>
          <p:cNvPr id="4" name="テキスト ボックス 3"/>
          <p:cNvSpPr txBox="1"/>
          <p:nvPr/>
        </p:nvSpPr>
        <p:spPr>
          <a:xfrm>
            <a:off x="10555941" y="416859"/>
            <a:ext cx="1102659" cy="369332"/>
          </a:xfrm>
          <a:prstGeom prst="rect">
            <a:avLst/>
          </a:prstGeom>
          <a:noFill/>
          <a:ln>
            <a:solidFill>
              <a:schemeClr val="tx1"/>
            </a:solidFill>
          </a:ln>
        </p:spPr>
        <p:txBody>
          <a:bodyPr wrap="square" rtlCol="0">
            <a:spAutoFit/>
          </a:bodyPr>
          <a:lstStyle/>
          <a:p>
            <a:pPr algn="ctr"/>
            <a:r>
              <a:rPr kumimoji="1" lang="ja-JP" altLang="en-US" dirty="0" smtClean="0"/>
              <a:t>資料３</a:t>
            </a:r>
            <a:endParaRPr kumimoji="1" lang="ja-JP" altLang="en-US" dirty="0"/>
          </a:p>
        </p:txBody>
      </p:sp>
    </p:spTree>
    <p:extLst>
      <p:ext uri="{BB962C8B-B14F-4D97-AF65-F5344CB8AC3E}">
        <p14:creationId xmlns:p14="http://schemas.microsoft.com/office/powerpoint/2010/main" val="3912137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117446" y="261257"/>
            <a:ext cx="11887199" cy="587829"/>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rPr>
              <a:t>3. 【</a:t>
            </a:r>
            <a:r>
              <a:rPr kumimoji="1" lang="ja-JP" altLang="en-US" sz="2400" dirty="0">
                <a:solidFill>
                  <a:schemeClr val="tx1"/>
                </a:solidFill>
              </a:rPr>
              <a:t>地域</a:t>
            </a:r>
            <a:r>
              <a:rPr kumimoji="1" lang="en-US" altLang="ja-JP" sz="2400" dirty="0">
                <a:solidFill>
                  <a:schemeClr val="tx1"/>
                </a:solidFill>
              </a:rPr>
              <a:t>】</a:t>
            </a:r>
            <a:r>
              <a:rPr kumimoji="1" lang="ja-JP" altLang="en-US" sz="2400" b="1" dirty="0">
                <a:solidFill>
                  <a:schemeClr val="tx1"/>
                </a:solidFill>
                <a:latin typeface="Meiryo UI" panose="020B0604030504040204" pitchFamily="50" charset="-128"/>
                <a:ea typeface="Meiryo UI" panose="020B0604030504040204" pitchFamily="50" charset="-128"/>
              </a:rPr>
              <a:t>農業・農空間を活かした新たな価値創造</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～ポストコロナの新たなライフスタイルを実現～</a:t>
            </a:r>
            <a:endParaRPr kumimoji="1" lang="ja-JP" altLang="en-US" sz="2400" dirty="0">
              <a:solidFill>
                <a:schemeClr val="tx1"/>
              </a:solidFill>
            </a:endParaRPr>
          </a:p>
        </p:txBody>
      </p:sp>
      <p:sp>
        <p:nvSpPr>
          <p:cNvPr id="5" name="テキスト ボックス 4">
            <a:extLst>
              <a:ext uri="{FF2B5EF4-FFF2-40B4-BE49-F238E27FC236}">
                <a16:creationId xmlns:a16="http://schemas.microsoft.com/office/drawing/2014/main" id="{6DE4E13B-10B3-42A3-8170-79593AAC4DF7}"/>
              </a:ext>
            </a:extLst>
          </p:cNvPr>
          <p:cNvSpPr txBox="1"/>
          <p:nvPr/>
        </p:nvSpPr>
        <p:spPr>
          <a:xfrm>
            <a:off x="261257" y="1231641"/>
            <a:ext cx="5963374" cy="461665"/>
          </a:xfrm>
          <a:prstGeom prst="rect">
            <a:avLst/>
          </a:prstGeom>
          <a:noFill/>
        </p:spPr>
        <p:txBody>
          <a:bodyPr wrap="square" rtlCol="0">
            <a:spAutoFit/>
          </a:bodyPr>
          <a:lstStyle/>
          <a:p>
            <a:r>
              <a:rPr kumimoji="1" lang="ja-JP" altLang="en-US" sz="2400" dirty="0"/>
              <a:t>（２）　農を活かした地域づくりの推進</a:t>
            </a:r>
          </a:p>
        </p:txBody>
      </p:sp>
      <p:sp>
        <p:nvSpPr>
          <p:cNvPr id="2" name="テキスト ボックス 1">
            <a:extLst>
              <a:ext uri="{FF2B5EF4-FFF2-40B4-BE49-F238E27FC236}">
                <a16:creationId xmlns:a16="http://schemas.microsoft.com/office/drawing/2014/main" id="{F37A38F1-1CD0-4DB8-928F-8848B6586288}"/>
              </a:ext>
            </a:extLst>
          </p:cNvPr>
          <p:cNvSpPr txBox="1"/>
          <p:nvPr/>
        </p:nvSpPr>
        <p:spPr>
          <a:xfrm>
            <a:off x="394282" y="1644974"/>
            <a:ext cx="8380601" cy="461665"/>
          </a:xfrm>
          <a:prstGeom prst="rect">
            <a:avLst/>
          </a:prstGeom>
          <a:noFill/>
          <a:ln>
            <a:solidFill>
              <a:schemeClr val="tx1"/>
            </a:solidFill>
          </a:ln>
        </p:spPr>
        <p:txBody>
          <a:bodyPr wrap="square" rtlCol="0">
            <a:spAutoFit/>
          </a:bodyPr>
          <a:lstStyle/>
          <a:p>
            <a:r>
              <a:rPr kumimoji="1" lang="en-US" altLang="ja-JP" sz="2400" dirty="0"/>
              <a:t>5</a:t>
            </a:r>
            <a:r>
              <a:rPr kumimoji="1" lang="ja-JP" altLang="en-US" sz="2400" dirty="0"/>
              <a:t>年後の目標：農空間づくり協議会の増加　</a:t>
            </a:r>
            <a:r>
              <a:rPr kumimoji="1" lang="en-US" altLang="ja-JP" sz="2400" dirty="0"/>
              <a:t>31</a:t>
            </a:r>
            <a:r>
              <a:rPr kumimoji="1" lang="ja-JP" altLang="en-US" sz="2400" dirty="0"/>
              <a:t>（</a:t>
            </a:r>
            <a:r>
              <a:rPr kumimoji="1" lang="en-US" altLang="ja-JP" sz="2400" dirty="0"/>
              <a:t>R3</a:t>
            </a:r>
            <a:r>
              <a:rPr kumimoji="1" lang="ja-JP" altLang="en-US" sz="2400" dirty="0"/>
              <a:t>）⇒</a:t>
            </a:r>
            <a:r>
              <a:rPr kumimoji="1" lang="en-US" altLang="ja-JP" sz="2400" dirty="0"/>
              <a:t>71</a:t>
            </a:r>
            <a:r>
              <a:rPr kumimoji="1" lang="ja-JP" altLang="en-US" sz="2400" dirty="0"/>
              <a:t>（</a:t>
            </a:r>
            <a:r>
              <a:rPr kumimoji="1" lang="en-US" altLang="ja-JP" sz="2400" dirty="0"/>
              <a:t>R8</a:t>
            </a:r>
            <a:r>
              <a:rPr kumimoji="1" lang="ja-JP" altLang="en-US" sz="2400" dirty="0"/>
              <a:t>）</a:t>
            </a:r>
          </a:p>
        </p:txBody>
      </p:sp>
      <p:sp>
        <p:nvSpPr>
          <p:cNvPr id="3" name="四角形: 角を丸くする 2">
            <a:extLst>
              <a:ext uri="{FF2B5EF4-FFF2-40B4-BE49-F238E27FC236}">
                <a16:creationId xmlns:a16="http://schemas.microsoft.com/office/drawing/2014/main" id="{6E088F35-0092-4D7B-BE6E-909D8BBCA2BE}"/>
              </a:ext>
            </a:extLst>
          </p:cNvPr>
          <p:cNvSpPr/>
          <p:nvPr/>
        </p:nvSpPr>
        <p:spPr>
          <a:xfrm>
            <a:off x="394281" y="2210024"/>
            <a:ext cx="1273153" cy="401813"/>
          </a:xfrm>
          <a:prstGeom prst="round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目標</a:t>
            </a:r>
          </a:p>
        </p:txBody>
      </p:sp>
      <p:sp>
        <p:nvSpPr>
          <p:cNvPr id="6" name="テキスト ボックス 5">
            <a:extLst>
              <a:ext uri="{FF2B5EF4-FFF2-40B4-BE49-F238E27FC236}">
                <a16:creationId xmlns:a16="http://schemas.microsoft.com/office/drawing/2014/main" id="{B58B1775-A04F-4E6A-90D6-50A1E037DF6C}"/>
              </a:ext>
            </a:extLst>
          </p:cNvPr>
          <p:cNvSpPr txBox="1"/>
          <p:nvPr/>
        </p:nvSpPr>
        <p:spPr>
          <a:xfrm>
            <a:off x="394281" y="2715803"/>
            <a:ext cx="3021270" cy="461665"/>
          </a:xfrm>
          <a:prstGeom prst="rect">
            <a:avLst/>
          </a:prstGeom>
          <a:noFill/>
          <a:ln>
            <a:solidFill>
              <a:schemeClr val="tx1"/>
            </a:solidFill>
          </a:ln>
        </p:spPr>
        <p:txBody>
          <a:bodyPr wrap="square" rtlCol="0">
            <a:spAutoFit/>
          </a:bodyPr>
          <a:lstStyle/>
          <a:p>
            <a:r>
              <a:rPr kumimoji="1" lang="ja-JP" altLang="en-US" sz="2400" dirty="0"/>
              <a:t>協議会設立　</a:t>
            </a:r>
            <a:r>
              <a:rPr kumimoji="1" lang="en-US" altLang="ja-JP" sz="2400" dirty="0"/>
              <a:t>8</a:t>
            </a:r>
            <a:r>
              <a:rPr kumimoji="1" lang="ja-JP" altLang="en-US" sz="2400" dirty="0"/>
              <a:t>地区</a:t>
            </a:r>
          </a:p>
        </p:txBody>
      </p:sp>
      <p:sp>
        <p:nvSpPr>
          <p:cNvPr id="7" name="四角形: 角を丸くする 6">
            <a:extLst>
              <a:ext uri="{FF2B5EF4-FFF2-40B4-BE49-F238E27FC236}">
                <a16:creationId xmlns:a16="http://schemas.microsoft.com/office/drawing/2014/main" id="{6B21CD51-CE32-4FCA-A735-7F4B539306DE}"/>
              </a:ext>
            </a:extLst>
          </p:cNvPr>
          <p:cNvSpPr/>
          <p:nvPr/>
        </p:nvSpPr>
        <p:spPr>
          <a:xfrm>
            <a:off x="7235454" y="2186620"/>
            <a:ext cx="1209300" cy="400441"/>
          </a:xfrm>
          <a:prstGeom prst="round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実績</a:t>
            </a:r>
          </a:p>
        </p:txBody>
      </p:sp>
      <p:sp>
        <p:nvSpPr>
          <p:cNvPr id="8" name="テキスト ボックス 7">
            <a:extLst>
              <a:ext uri="{FF2B5EF4-FFF2-40B4-BE49-F238E27FC236}">
                <a16:creationId xmlns:a16="http://schemas.microsoft.com/office/drawing/2014/main" id="{20FE8885-D8B9-44D8-A611-12C1368B5E34}"/>
              </a:ext>
            </a:extLst>
          </p:cNvPr>
          <p:cNvSpPr txBox="1"/>
          <p:nvPr/>
        </p:nvSpPr>
        <p:spPr>
          <a:xfrm>
            <a:off x="7235454" y="2715803"/>
            <a:ext cx="2890182" cy="461665"/>
          </a:xfrm>
          <a:prstGeom prst="rect">
            <a:avLst/>
          </a:prstGeom>
          <a:noFill/>
          <a:ln>
            <a:solidFill>
              <a:schemeClr val="tx1"/>
            </a:solidFill>
          </a:ln>
        </p:spPr>
        <p:txBody>
          <a:bodyPr wrap="square" rtlCol="0">
            <a:spAutoFit/>
          </a:bodyPr>
          <a:lstStyle/>
          <a:p>
            <a:r>
              <a:rPr kumimoji="1" lang="ja-JP" altLang="en-US" sz="2400" dirty="0"/>
              <a:t>協議会設立　</a:t>
            </a:r>
            <a:r>
              <a:rPr kumimoji="1" lang="en-US" altLang="ja-JP" sz="2400" dirty="0"/>
              <a:t>4</a:t>
            </a:r>
            <a:r>
              <a:rPr kumimoji="1" lang="ja-JP" altLang="en-US" sz="2400" dirty="0"/>
              <a:t>地区</a:t>
            </a:r>
          </a:p>
        </p:txBody>
      </p:sp>
      <p:graphicFrame>
        <p:nvGraphicFramePr>
          <p:cNvPr id="11" name="表 9">
            <a:extLst>
              <a:ext uri="{FF2B5EF4-FFF2-40B4-BE49-F238E27FC236}">
                <a16:creationId xmlns:a16="http://schemas.microsoft.com/office/drawing/2014/main" id="{18E12BCA-52B9-4E46-B986-4D7EB019C0FC}"/>
              </a:ext>
            </a:extLst>
          </p:cNvPr>
          <p:cNvGraphicFramePr>
            <a:graphicFrameLocks noGrp="1"/>
          </p:cNvGraphicFramePr>
          <p:nvPr>
            <p:extLst>
              <p:ext uri="{D42A27DB-BD31-4B8C-83A1-F6EECF244321}">
                <p14:modId xmlns:p14="http://schemas.microsoft.com/office/powerpoint/2010/main" val="3605706781"/>
              </p:ext>
            </p:extLst>
          </p:nvPr>
        </p:nvGraphicFramePr>
        <p:xfrm>
          <a:off x="7235454" y="3292283"/>
          <a:ext cx="4607827" cy="1981200"/>
        </p:xfrm>
        <a:graphic>
          <a:graphicData uri="http://schemas.openxmlformats.org/drawingml/2006/table">
            <a:tbl>
              <a:tblPr firstRow="1" bandRow="1">
                <a:tableStyleId>{5C22544A-7EE6-4342-B048-85BDC9FD1C3A}</a:tableStyleId>
              </a:tblPr>
              <a:tblGrid>
                <a:gridCol w="2321827">
                  <a:extLst>
                    <a:ext uri="{9D8B030D-6E8A-4147-A177-3AD203B41FA5}">
                      <a16:colId xmlns:a16="http://schemas.microsoft.com/office/drawing/2014/main" val="1813708567"/>
                    </a:ext>
                  </a:extLst>
                </a:gridCol>
                <a:gridCol w="2286000">
                  <a:extLst>
                    <a:ext uri="{9D8B030D-6E8A-4147-A177-3AD203B41FA5}">
                      <a16:colId xmlns:a16="http://schemas.microsoft.com/office/drawing/2014/main" val="2315276718"/>
                    </a:ext>
                  </a:extLst>
                </a:gridCol>
              </a:tblGrid>
              <a:tr h="370840">
                <a:tc>
                  <a:txBody>
                    <a:bodyPr/>
                    <a:lstStyle/>
                    <a:p>
                      <a:pPr algn="ctr"/>
                      <a:r>
                        <a:rPr kumimoji="1" lang="ja-JP" altLang="en-US" sz="2000" dirty="0"/>
                        <a:t>市</a:t>
                      </a:r>
                      <a:endParaRPr kumimoji="1" lang="en-US" altLang="ja-JP" sz="2000" dirty="0"/>
                    </a:p>
                  </a:txBody>
                  <a:tcPr/>
                </a:tc>
                <a:tc>
                  <a:txBody>
                    <a:bodyPr/>
                    <a:lstStyle/>
                    <a:p>
                      <a:pPr algn="ctr"/>
                      <a:r>
                        <a:rPr kumimoji="1" lang="ja-JP" altLang="en-US" sz="2000" dirty="0"/>
                        <a:t>地区名</a:t>
                      </a:r>
                      <a:endParaRPr kumimoji="1" lang="en-US" altLang="ja-JP" sz="2000" dirty="0"/>
                    </a:p>
                  </a:txBody>
                  <a:tcPr/>
                </a:tc>
                <a:extLst>
                  <a:ext uri="{0D108BD9-81ED-4DB2-BD59-A6C34878D82A}">
                    <a16:rowId xmlns:a16="http://schemas.microsoft.com/office/drawing/2014/main" val="4025770693"/>
                  </a:ext>
                </a:extLst>
              </a:tr>
              <a:tr h="370840">
                <a:tc>
                  <a:txBody>
                    <a:bodyPr/>
                    <a:lstStyle/>
                    <a:p>
                      <a:pPr algn="ctr"/>
                      <a:r>
                        <a:rPr kumimoji="1" lang="ja-JP" altLang="en-US" sz="2000" dirty="0"/>
                        <a:t>柏原市</a:t>
                      </a:r>
                    </a:p>
                  </a:txBody>
                  <a:tcPr/>
                </a:tc>
                <a:tc>
                  <a:txBody>
                    <a:bodyPr/>
                    <a:lstStyle/>
                    <a:p>
                      <a:pPr algn="ctr"/>
                      <a:r>
                        <a:rPr kumimoji="1" lang="zh-CN" altLang="en-US" sz="2000" dirty="0">
                          <a:latin typeface="ＭＳ Ｐゴシック" panose="020B0600070205080204" pitchFamily="50" charset="-128"/>
                          <a:ea typeface="ＭＳ Ｐゴシック" panose="020B0600070205080204" pitchFamily="50" charset="-128"/>
                        </a:rPr>
                        <a:t>雁多尾畑地区</a:t>
                      </a:r>
                      <a:endParaRPr kumimoji="1" lang="ja-JP" altLang="en-US" sz="200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4129899030"/>
                  </a:ext>
                </a:extLst>
              </a:tr>
              <a:tr h="370840">
                <a:tc>
                  <a:txBody>
                    <a:bodyPr/>
                    <a:lstStyle/>
                    <a:p>
                      <a:pPr algn="ctr"/>
                      <a:r>
                        <a:rPr kumimoji="1" lang="ja-JP" altLang="en-US" sz="2000" dirty="0"/>
                        <a:t>大東市</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u="none" strike="noStrike" kern="1200" cap="none" spc="0" normalizeH="0" baseline="0" noProof="0" dirty="0">
                          <a:ln>
                            <a:noFill/>
                          </a:ln>
                          <a:solidFill>
                            <a:prstClr val="black"/>
                          </a:solidFill>
                          <a:effectLst/>
                          <a:uLnTx/>
                          <a:uFillTx/>
                        </a:rPr>
                        <a:t>四条地区</a:t>
                      </a: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txBody>
                  <a:tcPr/>
                </a:tc>
                <a:extLst>
                  <a:ext uri="{0D108BD9-81ED-4DB2-BD59-A6C34878D82A}">
                    <a16:rowId xmlns:a16="http://schemas.microsoft.com/office/drawing/2014/main" val="1707865191"/>
                  </a:ext>
                </a:extLst>
              </a:tr>
              <a:tr h="370840">
                <a:tc>
                  <a:txBody>
                    <a:bodyPr/>
                    <a:lstStyle/>
                    <a:p>
                      <a:pPr algn="ctr"/>
                      <a:r>
                        <a:rPr kumimoji="1" lang="ja-JP" altLang="en-US" sz="2000" dirty="0"/>
                        <a:t>交野市・寝屋川市</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u="none" strike="noStrike" kern="1200" cap="none" spc="0" normalizeH="0" baseline="0" noProof="0" dirty="0">
                          <a:ln>
                            <a:noFill/>
                          </a:ln>
                          <a:solidFill>
                            <a:prstClr val="black"/>
                          </a:solidFill>
                          <a:effectLst/>
                          <a:uLnTx/>
                          <a:uFillTx/>
                        </a:rPr>
                        <a:t>大谷養水地区</a:t>
                      </a: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txBody>
                  <a:tcPr/>
                </a:tc>
                <a:extLst>
                  <a:ext uri="{0D108BD9-81ED-4DB2-BD59-A6C34878D82A}">
                    <a16:rowId xmlns:a16="http://schemas.microsoft.com/office/drawing/2014/main" val="3977654168"/>
                  </a:ext>
                </a:extLst>
              </a:tr>
              <a:tr h="370840">
                <a:tc>
                  <a:txBody>
                    <a:bodyPr/>
                    <a:lstStyle/>
                    <a:p>
                      <a:pPr algn="ctr"/>
                      <a:r>
                        <a:rPr kumimoji="1" lang="ja-JP" altLang="en-US" sz="2000" dirty="0"/>
                        <a:t>和泉市</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u="none" strike="noStrike" kern="1200" cap="none" spc="0" normalizeH="0" baseline="0" noProof="0" dirty="0">
                          <a:ln>
                            <a:noFill/>
                          </a:ln>
                          <a:solidFill>
                            <a:prstClr val="black"/>
                          </a:solidFill>
                          <a:effectLst/>
                          <a:uLnTx/>
                          <a:uFillTx/>
                        </a:rPr>
                        <a:t>阪本地区</a:t>
                      </a: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txBody>
                  <a:tcPr/>
                </a:tc>
                <a:extLst>
                  <a:ext uri="{0D108BD9-81ED-4DB2-BD59-A6C34878D82A}">
                    <a16:rowId xmlns:a16="http://schemas.microsoft.com/office/drawing/2014/main" val="2640422028"/>
                  </a:ext>
                </a:extLst>
              </a:tr>
            </a:tbl>
          </a:graphicData>
        </a:graphic>
      </p:graphicFrame>
      <p:sp>
        <p:nvSpPr>
          <p:cNvPr id="12" name="テキスト ボックス 11">
            <a:extLst>
              <a:ext uri="{FF2B5EF4-FFF2-40B4-BE49-F238E27FC236}">
                <a16:creationId xmlns:a16="http://schemas.microsoft.com/office/drawing/2014/main" id="{826FB801-DB53-4D09-ABE8-9E1D1902326B}"/>
              </a:ext>
            </a:extLst>
          </p:cNvPr>
          <p:cNvSpPr txBox="1"/>
          <p:nvPr/>
        </p:nvSpPr>
        <p:spPr>
          <a:xfrm>
            <a:off x="7099053" y="5399967"/>
            <a:ext cx="5048987" cy="1200329"/>
          </a:xfrm>
          <a:prstGeom prst="rect">
            <a:avLst/>
          </a:prstGeom>
          <a:noFill/>
          <a:ln>
            <a:solidFill>
              <a:schemeClr val="tx1"/>
            </a:solidFill>
          </a:ln>
        </p:spPr>
        <p:txBody>
          <a:bodyPr wrap="square" rtlCol="0">
            <a:spAutoFit/>
          </a:bodyPr>
          <a:lstStyle/>
          <a:p>
            <a:r>
              <a:rPr kumimoji="1" lang="ja-JP" altLang="en-US" sz="2400" dirty="0"/>
              <a:t>地域計画の策定に向けた協議に注力</a:t>
            </a:r>
            <a:endParaRPr kumimoji="1" lang="en-US" altLang="ja-JP" sz="2400" dirty="0"/>
          </a:p>
          <a:p>
            <a:r>
              <a:rPr kumimoji="1" lang="en-US" altLang="ja-JP" sz="2400" dirty="0"/>
              <a:t>R5</a:t>
            </a:r>
            <a:r>
              <a:rPr kumimoji="1" lang="ja-JP" altLang="en-US" sz="2400" dirty="0"/>
              <a:t>・</a:t>
            </a:r>
            <a:r>
              <a:rPr kumimoji="1" lang="en-US" altLang="ja-JP" sz="2400" dirty="0"/>
              <a:t>R6</a:t>
            </a:r>
            <a:r>
              <a:rPr kumimoji="1" lang="ja-JP" altLang="en-US" sz="2400" dirty="0"/>
              <a:t>年度は地域計画策定支援に</a:t>
            </a:r>
            <a:r>
              <a:rPr kumimoji="1" lang="ja-JP" altLang="en-US" sz="2400" dirty="0" smtClean="0"/>
              <a:t>取り組む（</a:t>
            </a:r>
            <a:r>
              <a:rPr kumimoji="1" lang="ja-JP" altLang="en-US" sz="2400" dirty="0"/>
              <a:t>府内</a:t>
            </a:r>
            <a:r>
              <a:rPr kumimoji="1" lang="en-US" altLang="ja-JP" sz="2400" dirty="0"/>
              <a:t>770</a:t>
            </a:r>
            <a:r>
              <a:rPr kumimoji="1" lang="ja-JP" altLang="en-US" sz="2400" dirty="0"/>
              <a:t>集落）</a:t>
            </a:r>
            <a:endParaRPr kumimoji="1" lang="en-US" altLang="ja-JP" sz="2400" dirty="0"/>
          </a:p>
        </p:txBody>
      </p:sp>
      <p:sp>
        <p:nvSpPr>
          <p:cNvPr id="13" name="角丸四角形 12">
            <a:extLst>
              <a:ext uri="{FF2B5EF4-FFF2-40B4-BE49-F238E27FC236}">
                <a16:creationId xmlns:a16="http://schemas.microsoft.com/office/drawing/2014/main" id="{5D07326E-BABD-4CF5-90D6-59AE1FE2F21C}"/>
              </a:ext>
            </a:extLst>
          </p:cNvPr>
          <p:cNvSpPr/>
          <p:nvPr/>
        </p:nvSpPr>
        <p:spPr>
          <a:xfrm>
            <a:off x="394282" y="3281435"/>
            <a:ext cx="6704772" cy="32873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4B3F08E3-771D-47F6-AB7C-326E2B70FB14}"/>
              </a:ext>
            </a:extLst>
          </p:cNvPr>
          <p:cNvSpPr/>
          <p:nvPr/>
        </p:nvSpPr>
        <p:spPr>
          <a:xfrm>
            <a:off x="751341" y="3375578"/>
            <a:ext cx="1797295" cy="2752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協議会活動事例</a:t>
            </a:r>
          </a:p>
        </p:txBody>
      </p:sp>
      <p:sp>
        <p:nvSpPr>
          <p:cNvPr id="15" name="正方形/長方形 14"/>
          <p:cNvSpPr/>
          <p:nvPr/>
        </p:nvSpPr>
        <p:spPr>
          <a:xfrm>
            <a:off x="654206" y="3751129"/>
            <a:ext cx="821059" cy="230832"/>
          </a:xfrm>
          <a:prstGeom prst="rect">
            <a:avLst/>
          </a:prstGeom>
        </p:spPr>
        <p:txBody>
          <a:bodyPr wrap="none">
            <a:spAutoFit/>
          </a:bodyPr>
          <a:lstStyle/>
          <a:p>
            <a:r>
              <a:rPr kumimoji="1" lang="ja-JP" altLang="en-US" sz="900" dirty="0">
                <a:latin typeface="ＭＳ Ｐゴシック" panose="020B0600070205080204" pitchFamily="50" charset="-128"/>
                <a:ea typeface="ＭＳ Ｐゴシック" panose="020B0600070205080204" pitchFamily="50" charset="-128"/>
              </a:rPr>
              <a:t>かりん</a:t>
            </a:r>
            <a:r>
              <a:rPr kumimoji="1" lang="ja-JP" altLang="en-US" sz="900" dirty="0" err="1">
                <a:latin typeface="ＭＳ Ｐゴシック" panose="020B0600070205080204" pitchFamily="50" charset="-128"/>
                <a:ea typeface="ＭＳ Ｐゴシック" panose="020B0600070205080204" pitchFamily="50" charset="-128"/>
              </a:rPr>
              <a:t>どばた</a:t>
            </a:r>
            <a:endParaRPr lang="ja-JP" altLang="en-US" sz="900" dirty="0"/>
          </a:p>
        </p:txBody>
      </p:sp>
      <p:sp>
        <p:nvSpPr>
          <p:cNvPr id="16" name="正方形/長方形 15"/>
          <p:cNvSpPr/>
          <p:nvPr/>
        </p:nvSpPr>
        <p:spPr>
          <a:xfrm>
            <a:off x="401894" y="3855766"/>
            <a:ext cx="2146742" cy="307777"/>
          </a:xfrm>
          <a:prstGeom prst="rect">
            <a:avLst/>
          </a:prstGeom>
        </p:spPr>
        <p:txBody>
          <a:bodyPr wrap="none">
            <a:spAutoFit/>
          </a:bodyPr>
          <a:lstStyle/>
          <a:p>
            <a:r>
              <a:rPr kumimoji="1" lang="ja-JP" altLang="en-US" sz="1400" dirty="0">
                <a:latin typeface="ＭＳ Ｐゴシック" panose="020B0600070205080204" pitchFamily="50" charset="-128"/>
              </a:rPr>
              <a:t>〇</a:t>
            </a:r>
            <a:r>
              <a:rPr kumimoji="1" lang="zh-CN" altLang="en-US" sz="1400" dirty="0">
                <a:latin typeface="ＭＳ Ｐゴシック" panose="020B0600070205080204" pitchFamily="50" charset="-128"/>
                <a:ea typeface="ＭＳ Ｐゴシック" panose="020B0600070205080204" pitchFamily="50" charset="-128"/>
              </a:rPr>
              <a:t>雁多尾畑地区</a:t>
            </a:r>
            <a:r>
              <a:rPr kumimoji="1" lang="ja-JP" altLang="en-US" sz="1400" dirty="0">
                <a:latin typeface="ＭＳ Ｐゴシック" panose="020B0600070205080204" pitchFamily="50" charset="-128"/>
              </a:rPr>
              <a:t>（柏原市</a:t>
            </a:r>
            <a:r>
              <a:rPr kumimoji="1" lang="ja-JP" altLang="en-US" sz="1200" dirty="0">
                <a:latin typeface="ＭＳ Ｐゴシック" panose="020B0600070205080204" pitchFamily="50" charset="-128"/>
              </a:rPr>
              <a:t>）</a:t>
            </a:r>
            <a:endParaRPr kumimoji="1" lang="en-US" altLang="zh-CN" sz="1200" dirty="0">
              <a:latin typeface="ＭＳ Ｐゴシック" panose="020B0600070205080204" pitchFamily="50" charset="-128"/>
              <a:ea typeface="ＭＳ Ｐゴシック" panose="020B0600070205080204" pitchFamily="50" charset="-128"/>
            </a:endParaRPr>
          </a:p>
        </p:txBody>
      </p:sp>
      <p:sp>
        <p:nvSpPr>
          <p:cNvPr id="17" name="正方形/長方形 16"/>
          <p:cNvSpPr/>
          <p:nvPr/>
        </p:nvSpPr>
        <p:spPr>
          <a:xfrm>
            <a:off x="438241" y="4085346"/>
            <a:ext cx="3898280" cy="954107"/>
          </a:xfrm>
          <a:prstGeom prst="rect">
            <a:avLst/>
          </a:prstGeom>
        </p:spPr>
        <p:txBody>
          <a:bodyPr wrap="square">
            <a:spAutoFit/>
          </a:bodyPr>
          <a:lstStyle/>
          <a:p>
            <a:pPr marL="180000" indent="-180000">
              <a:buFont typeface="Arial" panose="020B0604020202020204" pitchFamily="34" charset="0"/>
              <a:buChar char="•"/>
            </a:pPr>
            <a:r>
              <a:rPr kumimoji="1" lang="en-US" altLang="ja-JP" sz="1400" dirty="0">
                <a:latin typeface="ＭＳ Ｐゴシック" panose="020B0600070205080204" pitchFamily="50" charset="-128"/>
                <a:ea typeface="ＭＳ Ｐゴシック" panose="020B0600070205080204" pitchFamily="50" charset="-128"/>
              </a:rPr>
              <a:t>R4</a:t>
            </a:r>
            <a:r>
              <a:rPr kumimoji="1" lang="ja-JP" altLang="en-US" sz="1400" dirty="0">
                <a:latin typeface="ＭＳ Ｐゴシック" panose="020B0600070205080204" pitchFamily="50" charset="-128"/>
                <a:ea typeface="ＭＳ Ｐゴシック" panose="020B0600070205080204" pitchFamily="50" charset="-128"/>
              </a:rPr>
              <a:t>年度より農空間多面的機能支払事業を活用し、農地維持活動（農地法面の草刈り等）、資源向上活動（農村環境保全活動；遊休農地を活用した景観作物の栽培）を実施。</a:t>
            </a:r>
          </a:p>
        </p:txBody>
      </p:sp>
      <p:sp>
        <p:nvSpPr>
          <p:cNvPr id="18" name="正方形/長方形 17"/>
          <p:cNvSpPr/>
          <p:nvPr/>
        </p:nvSpPr>
        <p:spPr>
          <a:xfrm>
            <a:off x="401894" y="5011276"/>
            <a:ext cx="1800493" cy="307777"/>
          </a:xfrm>
          <a:prstGeom prst="rect">
            <a:avLst/>
          </a:prstGeom>
        </p:spPr>
        <p:txBody>
          <a:bodyPr wrap="none">
            <a:spAutoFit/>
          </a:bodyPr>
          <a:lstStyle/>
          <a:p>
            <a:r>
              <a:rPr kumimoji="1" lang="ja-JP" altLang="en-US" sz="1400" dirty="0">
                <a:latin typeface="ＭＳ Ｐゴシック" panose="020B0600070205080204" pitchFamily="50" charset="-128"/>
              </a:rPr>
              <a:t>〇阪本</a:t>
            </a:r>
            <a:r>
              <a:rPr kumimoji="1" lang="zh-CN" altLang="en-US" sz="1400" dirty="0">
                <a:latin typeface="ＭＳ Ｐゴシック" panose="020B0600070205080204" pitchFamily="50" charset="-128"/>
                <a:ea typeface="ＭＳ Ｐゴシック" panose="020B0600070205080204" pitchFamily="50" charset="-128"/>
              </a:rPr>
              <a:t>地区</a:t>
            </a:r>
            <a:r>
              <a:rPr kumimoji="1" lang="ja-JP" altLang="en-US" sz="1400" dirty="0">
                <a:latin typeface="ＭＳ Ｐゴシック" panose="020B0600070205080204" pitchFamily="50" charset="-128"/>
              </a:rPr>
              <a:t>（和泉市）</a:t>
            </a:r>
            <a:endParaRPr kumimoji="1" lang="en-US" altLang="zh-CN" sz="1400" dirty="0">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438241" y="5246223"/>
            <a:ext cx="3795290" cy="738664"/>
          </a:xfrm>
          <a:prstGeom prst="rect">
            <a:avLst/>
          </a:prstGeom>
        </p:spPr>
        <p:txBody>
          <a:bodyPr wrap="square">
            <a:spAutoFit/>
          </a:bodyPr>
          <a:lstStyle/>
          <a:p>
            <a:pPr marL="180000" indent="-180000">
              <a:buFont typeface="Arial" panose="020B0604020202020204" pitchFamily="34" charset="0"/>
              <a:buChar char="•"/>
            </a:pPr>
            <a:r>
              <a:rPr kumimoji="1" lang="ja-JP" altLang="en-US" sz="1400" dirty="0">
                <a:latin typeface="ＭＳ Ｐゴシック" panose="020B0600070205080204" pitchFamily="50" charset="-128"/>
              </a:rPr>
              <a:t>地域の農地を未来に引き継ぐため、</a:t>
            </a:r>
            <a:r>
              <a:rPr kumimoji="1" lang="ja-JP" altLang="en-US" sz="1400" dirty="0" err="1">
                <a:latin typeface="ＭＳ Ｐゴシック" panose="020B0600070205080204" pitchFamily="50" charset="-128"/>
              </a:rPr>
              <a:t>ほ</a:t>
            </a:r>
            <a:r>
              <a:rPr kumimoji="1" lang="ja-JP" altLang="en-US" sz="1400" dirty="0">
                <a:latin typeface="ＭＳ Ｐゴシック" panose="020B0600070205080204" pitchFamily="50" charset="-128"/>
              </a:rPr>
              <a:t>場整備事業導入に向けた話し合いの場として協議会を設立。</a:t>
            </a:r>
            <a:endParaRPr kumimoji="1" lang="en-US" altLang="ja-JP" sz="1400" dirty="0">
              <a:latin typeface="ＭＳ Ｐゴシック" panose="020B0600070205080204" pitchFamily="50" charset="-128"/>
            </a:endParaRPr>
          </a:p>
        </p:txBody>
      </p:sp>
      <p:sp>
        <p:nvSpPr>
          <p:cNvPr id="20" name="正方形/長方形 19"/>
          <p:cNvSpPr/>
          <p:nvPr/>
        </p:nvSpPr>
        <p:spPr>
          <a:xfrm>
            <a:off x="438241" y="5894009"/>
            <a:ext cx="3921002" cy="523220"/>
          </a:xfrm>
          <a:prstGeom prst="rect">
            <a:avLst/>
          </a:prstGeom>
        </p:spPr>
        <p:txBody>
          <a:bodyPr wrap="square">
            <a:spAutoFit/>
          </a:bodyPr>
          <a:lstStyle/>
          <a:p>
            <a:pPr marL="180000" indent="-180000">
              <a:buFont typeface="Arial" panose="020B0604020202020204" pitchFamily="34" charset="0"/>
              <a:buChar char="•"/>
            </a:pPr>
            <a:r>
              <a:rPr kumimoji="1" lang="en-US" altLang="ja-JP" sz="1400" dirty="0">
                <a:latin typeface="ＭＳ Ｐゴシック" panose="020B0600070205080204" pitchFamily="50" charset="-128"/>
              </a:rPr>
              <a:t>R6</a:t>
            </a:r>
            <a:r>
              <a:rPr kumimoji="1" lang="ja-JP" altLang="en-US" sz="1400" dirty="0">
                <a:latin typeface="ＭＳ Ｐゴシック" panose="020B0600070205080204" pitchFamily="50" charset="-128"/>
              </a:rPr>
              <a:t>農地中間管理機構関連農地整備事業実施計画費要求（</a:t>
            </a:r>
            <a:r>
              <a:rPr kumimoji="1" lang="en-US" altLang="ja-JP" sz="1400" dirty="0">
                <a:latin typeface="ＭＳ Ｐゴシック" panose="020B0600070205080204" pitchFamily="50" charset="-128"/>
              </a:rPr>
              <a:t>8</a:t>
            </a:r>
            <a:r>
              <a:rPr kumimoji="1" lang="ja-JP" altLang="en-US" sz="1400" dirty="0">
                <a:latin typeface="ＭＳ Ｐゴシック" panose="020B0600070205080204" pitchFamily="50" charset="-128"/>
              </a:rPr>
              <a:t>月目途）に向け、仮同意徴収中。</a:t>
            </a:r>
          </a:p>
        </p:txBody>
      </p:sp>
      <p:pic>
        <p:nvPicPr>
          <p:cNvPr id="21" name="図 20"/>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264603" y="3556615"/>
            <a:ext cx="1489421" cy="1114942"/>
          </a:xfrm>
          <a:prstGeom prst="rect">
            <a:avLst/>
          </a:prstGeom>
          <a:ln w="12700">
            <a:solidFill>
              <a:schemeClr val="bg1"/>
            </a:solidFill>
          </a:ln>
        </p:spPr>
      </p:pic>
      <p:pic>
        <p:nvPicPr>
          <p:cNvPr id="22" name="図 21"/>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5754024" y="3556615"/>
            <a:ext cx="1229063" cy="1181333"/>
          </a:xfrm>
          <a:prstGeom prst="rect">
            <a:avLst/>
          </a:prstGeom>
          <a:ln w="12700">
            <a:solidFill>
              <a:schemeClr val="bg1"/>
            </a:solidFill>
          </a:ln>
        </p:spPr>
      </p:pic>
      <p:pic>
        <p:nvPicPr>
          <p:cNvPr id="23" name="図 22"/>
          <p:cNvPicPr>
            <a:picLocks noChangeAspect="1"/>
          </p:cNvPicPr>
          <p:nvPr/>
        </p:nvPicPr>
        <p:blipFill rotWithShape="1">
          <a:blip r:embed="rId4" cstate="print">
            <a:extLst>
              <a:ext uri="{28A0092B-C50C-407E-A947-70E740481C1C}">
                <a14:useLocalDpi xmlns:a14="http://schemas.microsoft.com/office/drawing/2010/main"/>
              </a:ext>
            </a:extLst>
          </a:blip>
          <a:srcRect t="4707"/>
          <a:stretch/>
        </p:blipFill>
        <p:spPr>
          <a:xfrm>
            <a:off x="4261434" y="4946737"/>
            <a:ext cx="1409291" cy="880890"/>
          </a:xfrm>
          <a:prstGeom prst="rect">
            <a:avLst/>
          </a:prstGeom>
          <a:ln w="12700">
            <a:solidFill>
              <a:schemeClr val="bg1"/>
            </a:solidFill>
          </a:ln>
        </p:spPr>
      </p:pic>
      <p:pic>
        <p:nvPicPr>
          <p:cNvPr id="24" name="図 23"/>
          <p:cNvPicPr>
            <a:picLocks noChangeAspect="1"/>
          </p:cNvPicPr>
          <p:nvPr/>
        </p:nvPicPr>
        <p:blipFill rotWithShape="1">
          <a:blip r:embed="rId5" cstate="print">
            <a:extLst>
              <a:ext uri="{28A0092B-C50C-407E-A947-70E740481C1C}">
                <a14:useLocalDpi xmlns:a14="http://schemas.microsoft.com/office/drawing/2010/main"/>
              </a:ext>
            </a:extLst>
          </a:blip>
          <a:srcRect t="14561"/>
          <a:stretch/>
        </p:blipFill>
        <p:spPr>
          <a:xfrm>
            <a:off x="5724165" y="4928595"/>
            <a:ext cx="1374888" cy="880890"/>
          </a:xfrm>
          <a:prstGeom prst="rect">
            <a:avLst/>
          </a:prstGeom>
          <a:ln w="12700">
            <a:solidFill>
              <a:schemeClr val="bg1"/>
            </a:solidFill>
          </a:ln>
        </p:spPr>
      </p:pic>
      <p:pic>
        <p:nvPicPr>
          <p:cNvPr id="25" name="図 24"/>
          <p:cNvPicPr>
            <a:picLocks noChangeAspect="1"/>
          </p:cNvPicPr>
          <p:nvPr/>
        </p:nvPicPr>
        <p:blipFill rotWithShape="1">
          <a:blip r:embed="rId6" cstate="print">
            <a:extLst>
              <a:ext uri="{28A0092B-C50C-407E-A947-70E740481C1C}">
                <a14:useLocalDpi xmlns:a14="http://schemas.microsoft.com/office/drawing/2010/main"/>
              </a:ext>
            </a:extLst>
          </a:blip>
          <a:srcRect t="16582"/>
          <a:stretch/>
        </p:blipFill>
        <p:spPr>
          <a:xfrm>
            <a:off x="4883288" y="5643915"/>
            <a:ext cx="1409290" cy="881567"/>
          </a:xfrm>
          <a:prstGeom prst="rect">
            <a:avLst/>
          </a:prstGeom>
          <a:ln w="12700">
            <a:solidFill>
              <a:schemeClr val="bg1"/>
            </a:solidFill>
          </a:ln>
        </p:spPr>
      </p:pic>
    </p:spTree>
    <p:extLst>
      <p:ext uri="{BB962C8B-B14F-4D97-AF65-F5344CB8AC3E}">
        <p14:creationId xmlns:p14="http://schemas.microsoft.com/office/powerpoint/2010/main" val="304201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117446" y="261257"/>
            <a:ext cx="11887199" cy="587829"/>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rPr>
              <a:t>3. 【</a:t>
            </a:r>
            <a:r>
              <a:rPr kumimoji="1" lang="ja-JP" altLang="en-US" sz="2400" dirty="0">
                <a:solidFill>
                  <a:schemeClr val="tx1"/>
                </a:solidFill>
              </a:rPr>
              <a:t>地域</a:t>
            </a:r>
            <a:r>
              <a:rPr kumimoji="1" lang="en-US" altLang="ja-JP" sz="2400" dirty="0">
                <a:solidFill>
                  <a:schemeClr val="tx1"/>
                </a:solidFill>
              </a:rPr>
              <a:t>】</a:t>
            </a:r>
            <a:r>
              <a:rPr kumimoji="1" lang="ja-JP" altLang="en-US" sz="2400" b="1" dirty="0">
                <a:solidFill>
                  <a:schemeClr val="tx1"/>
                </a:solidFill>
                <a:latin typeface="Meiryo UI" panose="020B0604030504040204" pitchFamily="50" charset="-128"/>
                <a:ea typeface="Meiryo UI" panose="020B0604030504040204" pitchFamily="50" charset="-128"/>
              </a:rPr>
              <a:t>農業・農空間を活かした新たな価値創造</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～ポストコロナの新たなライフスタイルを実現～</a:t>
            </a:r>
            <a:endParaRPr kumimoji="1" lang="ja-JP" altLang="en-US" sz="2400" dirty="0">
              <a:solidFill>
                <a:schemeClr val="tx1"/>
              </a:solidFill>
            </a:endParaRPr>
          </a:p>
        </p:txBody>
      </p:sp>
      <p:sp>
        <p:nvSpPr>
          <p:cNvPr id="5" name="テキスト ボックス 4">
            <a:extLst>
              <a:ext uri="{FF2B5EF4-FFF2-40B4-BE49-F238E27FC236}">
                <a16:creationId xmlns:a16="http://schemas.microsoft.com/office/drawing/2014/main" id="{6DE4E13B-10B3-42A3-8170-79593AAC4DF7}"/>
              </a:ext>
            </a:extLst>
          </p:cNvPr>
          <p:cNvSpPr txBox="1"/>
          <p:nvPr/>
        </p:nvSpPr>
        <p:spPr>
          <a:xfrm>
            <a:off x="261257" y="1231641"/>
            <a:ext cx="5963374" cy="461665"/>
          </a:xfrm>
          <a:prstGeom prst="rect">
            <a:avLst/>
          </a:prstGeom>
          <a:noFill/>
        </p:spPr>
        <p:txBody>
          <a:bodyPr wrap="square" rtlCol="0">
            <a:spAutoFit/>
          </a:bodyPr>
          <a:lstStyle/>
          <a:p>
            <a:r>
              <a:rPr kumimoji="1" lang="ja-JP" altLang="en-US" sz="2400" dirty="0"/>
              <a:t>（３）　農を知り、農に参画する機会の充実</a:t>
            </a:r>
          </a:p>
        </p:txBody>
      </p:sp>
      <p:sp>
        <p:nvSpPr>
          <p:cNvPr id="2" name="テキスト ボックス 1">
            <a:extLst>
              <a:ext uri="{FF2B5EF4-FFF2-40B4-BE49-F238E27FC236}">
                <a16:creationId xmlns:a16="http://schemas.microsoft.com/office/drawing/2014/main" id="{F37A38F1-1CD0-4DB8-928F-8848B6586288}"/>
              </a:ext>
            </a:extLst>
          </p:cNvPr>
          <p:cNvSpPr txBox="1"/>
          <p:nvPr/>
        </p:nvSpPr>
        <p:spPr>
          <a:xfrm>
            <a:off x="394282" y="1644974"/>
            <a:ext cx="11304659" cy="461665"/>
          </a:xfrm>
          <a:prstGeom prst="rect">
            <a:avLst/>
          </a:prstGeom>
          <a:noFill/>
          <a:ln>
            <a:solidFill>
              <a:schemeClr val="tx1"/>
            </a:solidFill>
          </a:ln>
        </p:spPr>
        <p:txBody>
          <a:bodyPr wrap="square" rtlCol="0">
            <a:spAutoFit/>
          </a:bodyPr>
          <a:lstStyle/>
          <a:p>
            <a:r>
              <a:rPr kumimoji="1" lang="en-US" altLang="ja-JP" sz="2400" dirty="0"/>
              <a:t>5</a:t>
            </a:r>
            <a:r>
              <a:rPr kumimoji="1" lang="ja-JP" altLang="en-US" sz="2400" dirty="0"/>
              <a:t>年後の目標：農空間づくりに参加する府民の増加　</a:t>
            </a:r>
            <a:r>
              <a:rPr kumimoji="1" lang="en-US" altLang="ja-JP" sz="2400" dirty="0"/>
              <a:t>49,500</a:t>
            </a:r>
            <a:r>
              <a:rPr kumimoji="1" lang="ja-JP" altLang="en-US" sz="2400" dirty="0"/>
              <a:t>人（</a:t>
            </a:r>
            <a:r>
              <a:rPr kumimoji="1" lang="en-US" altLang="ja-JP" sz="2400" dirty="0"/>
              <a:t>H30</a:t>
            </a:r>
            <a:r>
              <a:rPr kumimoji="1" lang="ja-JP" altLang="en-US" sz="2400" dirty="0"/>
              <a:t>）　➡　</a:t>
            </a:r>
            <a:r>
              <a:rPr kumimoji="1" lang="en-US" altLang="ja-JP" sz="2400" dirty="0"/>
              <a:t>62,000</a:t>
            </a:r>
            <a:r>
              <a:rPr kumimoji="1" lang="ja-JP" altLang="en-US" sz="2400" dirty="0"/>
              <a:t>人（</a:t>
            </a:r>
            <a:r>
              <a:rPr kumimoji="1" lang="en-US" altLang="ja-JP" sz="2400" dirty="0"/>
              <a:t>R8</a:t>
            </a:r>
            <a:r>
              <a:rPr kumimoji="1" lang="ja-JP" altLang="en-US" sz="2400" dirty="0"/>
              <a:t>）</a:t>
            </a:r>
          </a:p>
        </p:txBody>
      </p:sp>
      <p:sp>
        <p:nvSpPr>
          <p:cNvPr id="3" name="四角形: 角を丸くする 2">
            <a:extLst>
              <a:ext uri="{FF2B5EF4-FFF2-40B4-BE49-F238E27FC236}">
                <a16:creationId xmlns:a16="http://schemas.microsoft.com/office/drawing/2014/main" id="{6E088F35-0092-4D7B-BE6E-909D8BBCA2BE}"/>
              </a:ext>
            </a:extLst>
          </p:cNvPr>
          <p:cNvSpPr/>
          <p:nvPr/>
        </p:nvSpPr>
        <p:spPr>
          <a:xfrm>
            <a:off x="394282" y="2210860"/>
            <a:ext cx="1340389" cy="367660"/>
          </a:xfrm>
          <a:prstGeom prst="round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目標</a:t>
            </a:r>
          </a:p>
        </p:txBody>
      </p:sp>
      <p:sp>
        <p:nvSpPr>
          <p:cNvPr id="6" name="テキスト ボックス 5">
            <a:extLst>
              <a:ext uri="{FF2B5EF4-FFF2-40B4-BE49-F238E27FC236}">
                <a16:creationId xmlns:a16="http://schemas.microsoft.com/office/drawing/2014/main" id="{B58B1775-A04F-4E6A-90D6-50A1E037DF6C}"/>
              </a:ext>
            </a:extLst>
          </p:cNvPr>
          <p:cNvSpPr txBox="1"/>
          <p:nvPr/>
        </p:nvSpPr>
        <p:spPr>
          <a:xfrm>
            <a:off x="366517" y="2679000"/>
            <a:ext cx="4564565" cy="461665"/>
          </a:xfrm>
          <a:prstGeom prst="rect">
            <a:avLst/>
          </a:prstGeom>
          <a:noFill/>
          <a:ln>
            <a:solidFill>
              <a:schemeClr val="tx1"/>
            </a:solidFill>
          </a:ln>
        </p:spPr>
        <p:txBody>
          <a:bodyPr wrap="square" rtlCol="0">
            <a:spAutoFit/>
          </a:bodyPr>
          <a:lstStyle/>
          <a:p>
            <a:r>
              <a:rPr kumimoji="1" lang="ja-JP" altLang="en-US" sz="2400" dirty="0"/>
              <a:t>府民参加　</a:t>
            </a:r>
            <a:r>
              <a:rPr kumimoji="1" lang="en-US" altLang="ja-JP" sz="2400" dirty="0"/>
              <a:t>52,000</a:t>
            </a:r>
            <a:r>
              <a:rPr kumimoji="1" lang="ja-JP" altLang="en-US" sz="2400" dirty="0"/>
              <a:t>人　（</a:t>
            </a:r>
            <a:r>
              <a:rPr kumimoji="1" lang="en-US" altLang="ja-JP" sz="2400" dirty="0"/>
              <a:t>+2,500</a:t>
            </a:r>
            <a:r>
              <a:rPr kumimoji="1" lang="ja-JP" altLang="en-US" sz="2400" dirty="0"/>
              <a:t>人）</a:t>
            </a:r>
          </a:p>
        </p:txBody>
      </p:sp>
      <p:sp>
        <p:nvSpPr>
          <p:cNvPr id="7" name="四角形: 角を丸くする 6">
            <a:extLst>
              <a:ext uri="{FF2B5EF4-FFF2-40B4-BE49-F238E27FC236}">
                <a16:creationId xmlns:a16="http://schemas.microsoft.com/office/drawing/2014/main" id="{6B21CD51-CE32-4FCA-A735-7F4B539306DE}"/>
              </a:ext>
            </a:extLst>
          </p:cNvPr>
          <p:cNvSpPr/>
          <p:nvPr/>
        </p:nvSpPr>
        <p:spPr>
          <a:xfrm>
            <a:off x="5553210" y="2210860"/>
            <a:ext cx="1277895" cy="412604"/>
          </a:xfrm>
          <a:prstGeom prst="round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実績</a:t>
            </a:r>
          </a:p>
        </p:txBody>
      </p:sp>
      <p:sp>
        <p:nvSpPr>
          <p:cNvPr id="8" name="テキスト ボックス 7">
            <a:extLst>
              <a:ext uri="{FF2B5EF4-FFF2-40B4-BE49-F238E27FC236}">
                <a16:creationId xmlns:a16="http://schemas.microsoft.com/office/drawing/2014/main" id="{20FE8885-D8B9-44D8-A611-12C1368B5E34}"/>
              </a:ext>
            </a:extLst>
          </p:cNvPr>
          <p:cNvSpPr txBox="1"/>
          <p:nvPr/>
        </p:nvSpPr>
        <p:spPr>
          <a:xfrm>
            <a:off x="5553210" y="2678999"/>
            <a:ext cx="4814472" cy="461665"/>
          </a:xfrm>
          <a:prstGeom prst="rect">
            <a:avLst/>
          </a:prstGeom>
          <a:noFill/>
          <a:ln>
            <a:solidFill>
              <a:schemeClr val="tx1"/>
            </a:solidFill>
          </a:ln>
        </p:spPr>
        <p:txBody>
          <a:bodyPr wrap="square" rtlCol="0">
            <a:spAutoFit/>
          </a:bodyPr>
          <a:lstStyle/>
          <a:p>
            <a:r>
              <a:rPr kumimoji="1" lang="ja-JP" altLang="en-US" sz="2400" dirty="0"/>
              <a:t>府民参加　</a:t>
            </a:r>
            <a:r>
              <a:rPr kumimoji="1" lang="en-US" altLang="ja-JP" sz="2400" dirty="0" smtClean="0"/>
              <a:t>26,319</a:t>
            </a:r>
            <a:r>
              <a:rPr kumimoji="1" lang="ja-JP" altLang="en-US" sz="2400" dirty="0" smtClean="0"/>
              <a:t>人</a:t>
            </a:r>
            <a:r>
              <a:rPr kumimoji="1" lang="ja-JP" altLang="en-US" sz="2400" dirty="0"/>
              <a:t>　（</a:t>
            </a:r>
            <a:r>
              <a:rPr kumimoji="1" lang="en-US" altLang="ja-JP" sz="2400" dirty="0"/>
              <a:t>–</a:t>
            </a:r>
            <a:r>
              <a:rPr kumimoji="1" lang="en-US" altLang="ja-JP" sz="2400" dirty="0" smtClean="0"/>
              <a:t>23,181</a:t>
            </a:r>
            <a:r>
              <a:rPr kumimoji="1" lang="ja-JP" altLang="en-US" sz="2400" dirty="0" smtClean="0"/>
              <a:t>人）</a:t>
            </a:r>
            <a:endParaRPr kumimoji="1" lang="ja-JP" altLang="en-US" sz="2400" dirty="0"/>
          </a:p>
        </p:txBody>
      </p:sp>
      <p:sp>
        <p:nvSpPr>
          <p:cNvPr id="10" name="四角形: 角を丸くする 9">
            <a:extLst>
              <a:ext uri="{FF2B5EF4-FFF2-40B4-BE49-F238E27FC236}">
                <a16:creationId xmlns:a16="http://schemas.microsoft.com/office/drawing/2014/main" id="{5D07326E-BABD-4CF5-90D6-59AE1FE2F21C}"/>
              </a:ext>
            </a:extLst>
          </p:cNvPr>
          <p:cNvSpPr/>
          <p:nvPr/>
        </p:nvSpPr>
        <p:spPr>
          <a:xfrm>
            <a:off x="394282" y="3241145"/>
            <a:ext cx="4916250" cy="2910819"/>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graphicFrame>
        <p:nvGraphicFramePr>
          <p:cNvPr id="11" name="表 9">
            <a:extLst>
              <a:ext uri="{FF2B5EF4-FFF2-40B4-BE49-F238E27FC236}">
                <a16:creationId xmlns:a16="http://schemas.microsoft.com/office/drawing/2014/main" id="{18E12BCA-52B9-4E46-B986-4D7EB019C0FC}"/>
              </a:ext>
            </a:extLst>
          </p:cNvPr>
          <p:cNvGraphicFramePr>
            <a:graphicFrameLocks noGrp="1"/>
          </p:cNvGraphicFramePr>
          <p:nvPr>
            <p:extLst>
              <p:ext uri="{D42A27DB-BD31-4B8C-83A1-F6EECF244321}">
                <p14:modId xmlns:p14="http://schemas.microsoft.com/office/powerpoint/2010/main" val="3431133858"/>
              </p:ext>
            </p:extLst>
          </p:nvPr>
        </p:nvGraphicFramePr>
        <p:xfrm>
          <a:off x="5553210" y="3744525"/>
          <a:ext cx="4916250" cy="1584960"/>
        </p:xfrm>
        <a:graphic>
          <a:graphicData uri="http://schemas.openxmlformats.org/drawingml/2006/table">
            <a:tbl>
              <a:tblPr firstRow="1" bandRow="1">
                <a:tableStyleId>{5C22544A-7EE6-4342-B048-85BDC9FD1C3A}</a:tableStyleId>
              </a:tblPr>
              <a:tblGrid>
                <a:gridCol w="3053894">
                  <a:extLst>
                    <a:ext uri="{9D8B030D-6E8A-4147-A177-3AD203B41FA5}">
                      <a16:colId xmlns:a16="http://schemas.microsoft.com/office/drawing/2014/main" val="3453014793"/>
                    </a:ext>
                  </a:extLst>
                </a:gridCol>
                <a:gridCol w="1862356">
                  <a:extLst>
                    <a:ext uri="{9D8B030D-6E8A-4147-A177-3AD203B41FA5}">
                      <a16:colId xmlns:a16="http://schemas.microsoft.com/office/drawing/2014/main" val="1813708567"/>
                    </a:ext>
                  </a:extLst>
                </a:gridCol>
              </a:tblGrid>
              <a:tr h="370840">
                <a:tc>
                  <a:txBody>
                    <a:bodyPr/>
                    <a:lstStyle/>
                    <a:p>
                      <a:pPr algn="ctr"/>
                      <a:r>
                        <a:rPr kumimoji="1" lang="ja-JP" altLang="en-US" sz="2000" dirty="0"/>
                        <a:t>取組</a:t>
                      </a:r>
                      <a:endParaRPr kumimoji="1" lang="en-US" altLang="ja-JP" sz="2000" dirty="0"/>
                    </a:p>
                  </a:txBody>
                  <a:tcPr/>
                </a:tc>
                <a:tc>
                  <a:txBody>
                    <a:bodyPr/>
                    <a:lstStyle/>
                    <a:p>
                      <a:pPr algn="ctr"/>
                      <a:r>
                        <a:rPr kumimoji="1" lang="ja-JP" altLang="en-US" sz="2000" dirty="0"/>
                        <a:t>人数</a:t>
                      </a:r>
                      <a:endParaRPr kumimoji="1" lang="en-US" altLang="ja-JP" sz="2000" dirty="0"/>
                    </a:p>
                  </a:txBody>
                  <a:tcPr/>
                </a:tc>
                <a:extLst>
                  <a:ext uri="{0D108BD9-81ED-4DB2-BD59-A6C34878D82A}">
                    <a16:rowId xmlns:a16="http://schemas.microsoft.com/office/drawing/2014/main" val="4025770693"/>
                  </a:ext>
                </a:extLst>
              </a:tr>
              <a:tr h="370840">
                <a:tc>
                  <a:txBody>
                    <a:bodyPr/>
                    <a:lstStyle/>
                    <a:p>
                      <a:pPr algn="ctr"/>
                      <a:r>
                        <a:rPr kumimoji="1" lang="ja-JP" altLang="en-US" sz="2000" dirty="0">
                          <a:latin typeface="ＭＳ Ｐゴシック" panose="020B0600070205080204" pitchFamily="50" charset="-128"/>
                          <a:ea typeface="ＭＳ Ｐゴシック" panose="020B0600070205080204" pitchFamily="50" charset="-128"/>
                        </a:rPr>
                        <a:t>府有施設での農業体験者</a:t>
                      </a:r>
                    </a:p>
                  </a:txBody>
                  <a:tcPr/>
                </a:tc>
                <a:tc>
                  <a:txBody>
                    <a:bodyPr/>
                    <a:lstStyle/>
                    <a:p>
                      <a:pPr algn="ctr"/>
                      <a:r>
                        <a:rPr kumimoji="1" lang="en-US" altLang="ja-JP" sz="2000" dirty="0"/>
                        <a:t>1,011</a:t>
                      </a:r>
                      <a:r>
                        <a:rPr kumimoji="1" lang="ja-JP" altLang="en-US" sz="2000" dirty="0"/>
                        <a:t>人</a:t>
                      </a:r>
                    </a:p>
                  </a:txBody>
                  <a:tcPr/>
                </a:tc>
                <a:extLst>
                  <a:ext uri="{0D108BD9-81ED-4DB2-BD59-A6C34878D82A}">
                    <a16:rowId xmlns:a16="http://schemas.microsoft.com/office/drawing/2014/main" val="412989903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SNS</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フォロワー数増加</a:t>
                      </a:r>
                    </a:p>
                  </a:txBody>
                  <a:tcPr/>
                </a:tc>
                <a:tc>
                  <a:txBody>
                    <a:bodyPr/>
                    <a:lstStyle/>
                    <a:p>
                      <a:pPr algn="ctr"/>
                      <a:r>
                        <a:rPr kumimoji="1" lang="en-US" altLang="ja-JP" sz="2000" dirty="0"/>
                        <a:t>1,063</a:t>
                      </a:r>
                      <a:r>
                        <a:rPr kumimoji="1" lang="ja-JP" altLang="en-US" sz="2000" dirty="0"/>
                        <a:t>人</a:t>
                      </a:r>
                    </a:p>
                  </a:txBody>
                  <a:tcPr/>
                </a:tc>
                <a:extLst>
                  <a:ext uri="{0D108BD9-81ED-4DB2-BD59-A6C34878D82A}">
                    <a16:rowId xmlns:a16="http://schemas.microsoft.com/office/drawing/2014/main" val="170786519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農に関するイベント参加者</a:t>
                      </a:r>
                    </a:p>
                  </a:txBody>
                  <a:tcPr/>
                </a:tc>
                <a:tc>
                  <a:txBody>
                    <a:bodyPr/>
                    <a:lstStyle/>
                    <a:p>
                      <a:pPr algn="ctr"/>
                      <a:r>
                        <a:rPr kumimoji="1" lang="en-US" altLang="ja-JP" sz="2000" dirty="0"/>
                        <a:t>56</a:t>
                      </a:r>
                      <a:r>
                        <a:rPr kumimoji="1" lang="ja-JP" altLang="en-US" sz="2000" dirty="0"/>
                        <a:t>人</a:t>
                      </a:r>
                    </a:p>
                  </a:txBody>
                  <a:tcPr/>
                </a:tc>
                <a:extLst>
                  <a:ext uri="{0D108BD9-81ED-4DB2-BD59-A6C34878D82A}">
                    <a16:rowId xmlns:a16="http://schemas.microsoft.com/office/drawing/2014/main" val="3977654168"/>
                  </a:ext>
                </a:extLst>
              </a:tr>
            </a:tbl>
          </a:graphicData>
        </a:graphic>
      </p:graphicFrame>
      <p:sp>
        <p:nvSpPr>
          <p:cNvPr id="12" name="テキスト ボックス 11">
            <a:extLst>
              <a:ext uri="{FF2B5EF4-FFF2-40B4-BE49-F238E27FC236}">
                <a16:creationId xmlns:a16="http://schemas.microsoft.com/office/drawing/2014/main" id="{826FB801-DB53-4D09-ABE8-9E1D1902326B}"/>
              </a:ext>
            </a:extLst>
          </p:cNvPr>
          <p:cNvSpPr txBox="1"/>
          <p:nvPr/>
        </p:nvSpPr>
        <p:spPr>
          <a:xfrm>
            <a:off x="5435434" y="5443098"/>
            <a:ext cx="6424872" cy="1200329"/>
          </a:xfrm>
          <a:prstGeom prst="rect">
            <a:avLst/>
          </a:prstGeom>
          <a:noFill/>
          <a:ln>
            <a:solidFill>
              <a:schemeClr val="tx1"/>
            </a:solidFill>
          </a:ln>
        </p:spPr>
        <p:txBody>
          <a:bodyPr wrap="square" rtlCol="0">
            <a:spAutoFit/>
          </a:bodyPr>
          <a:lstStyle/>
          <a:p>
            <a:r>
              <a:rPr kumimoji="1" lang="ja-JP" altLang="en-US" sz="2400" dirty="0"/>
              <a:t>コロナウイルスの影響が続き参加者が伸び悩み。</a:t>
            </a:r>
            <a:endParaRPr kumimoji="1" lang="en-US" altLang="ja-JP" sz="2400" dirty="0"/>
          </a:p>
          <a:p>
            <a:r>
              <a:rPr kumimoji="1" lang="en-US" altLang="ja-JP" sz="2400" dirty="0"/>
              <a:t>R5</a:t>
            </a:r>
            <a:r>
              <a:rPr kumimoji="1" lang="ja-JP" altLang="en-US" sz="2400" dirty="0"/>
              <a:t>年度より活動を積極的に働きかけ、参加者数を盛り返す。</a:t>
            </a:r>
            <a:endParaRPr kumimoji="1" lang="en-US" altLang="ja-JP" sz="2400" dirty="0"/>
          </a:p>
        </p:txBody>
      </p:sp>
      <p:sp>
        <p:nvSpPr>
          <p:cNvPr id="13" name="正方形/長方形 12">
            <a:extLst>
              <a:ext uri="{FF2B5EF4-FFF2-40B4-BE49-F238E27FC236}">
                <a16:creationId xmlns:a16="http://schemas.microsoft.com/office/drawing/2014/main" id="{4B3F08E3-771D-47F6-AB7C-326E2B70FB14}"/>
              </a:ext>
            </a:extLst>
          </p:cNvPr>
          <p:cNvSpPr/>
          <p:nvPr/>
        </p:nvSpPr>
        <p:spPr>
          <a:xfrm>
            <a:off x="606489" y="3325923"/>
            <a:ext cx="2883225" cy="307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農空間ライフステーション事業</a:t>
            </a:r>
          </a:p>
        </p:txBody>
      </p:sp>
      <p:sp>
        <p:nvSpPr>
          <p:cNvPr id="14" name="テキスト ボックス 13">
            <a:extLst>
              <a:ext uri="{FF2B5EF4-FFF2-40B4-BE49-F238E27FC236}">
                <a16:creationId xmlns:a16="http://schemas.microsoft.com/office/drawing/2014/main" id="{6FBF7DB0-67B1-4E05-9254-FEA02812AD61}"/>
              </a:ext>
            </a:extLst>
          </p:cNvPr>
          <p:cNvSpPr txBox="1"/>
          <p:nvPr/>
        </p:nvSpPr>
        <p:spPr>
          <a:xfrm>
            <a:off x="500089" y="3651919"/>
            <a:ext cx="4754225" cy="523220"/>
          </a:xfrm>
          <a:prstGeom prst="rect">
            <a:avLst/>
          </a:prstGeom>
          <a:noFill/>
        </p:spPr>
        <p:txBody>
          <a:bodyPr wrap="square" rtlCol="0">
            <a:spAutoFit/>
          </a:bodyPr>
          <a:lstStyle/>
          <a:p>
            <a:r>
              <a:rPr lang="ja-JP" altLang="en-US" sz="1400" dirty="0">
                <a:latin typeface="ＭＳ Ｐゴシック" panose="020B0600070205080204" pitchFamily="50" charset="-128"/>
              </a:rPr>
              <a:t>府内で農空間の保全活動を行っている団体の活動の活性化に取組むとともに、より多くの府民に農にふれる機会を提供</a:t>
            </a:r>
            <a:r>
              <a:rPr lang="ja-JP" altLang="en-US" sz="1400" dirty="0">
                <a:latin typeface="ＭＳ Ｐゴシック" panose="020B0600070205080204" pitchFamily="50" charset="-128"/>
                <a:ea typeface="ＭＳ Ｐゴシック" panose="020B0600070205080204" pitchFamily="50" charset="-128"/>
              </a:rPr>
              <a:t>。</a:t>
            </a:r>
            <a:endParaRPr lang="ja-JP" altLang="en-US" sz="2000"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ACB38ACD-31CF-4FAE-B264-F29049690342}"/>
              </a:ext>
            </a:extLst>
          </p:cNvPr>
          <p:cNvSpPr txBox="1"/>
          <p:nvPr/>
        </p:nvSpPr>
        <p:spPr>
          <a:xfrm>
            <a:off x="552641" y="4140094"/>
            <a:ext cx="2956210" cy="1169551"/>
          </a:xfrm>
          <a:prstGeom prst="rect">
            <a:avLst/>
          </a:prstGeom>
          <a:noFill/>
        </p:spPr>
        <p:txBody>
          <a:bodyPr wrap="square" rtlCol="0">
            <a:spAutoFit/>
          </a:bodyPr>
          <a:lstStyle/>
          <a:p>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取組内容</a:t>
            </a:r>
            <a:r>
              <a:rPr lang="en-US" altLang="ja-JP" sz="1400" dirty="0">
                <a:latin typeface="ＭＳ Ｐゴシック" panose="020B0600070205080204" pitchFamily="50" charset="-128"/>
                <a:ea typeface="ＭＳ Ｐゴシック" panose="020B0600070205080204" pitchFamily="50" charset="-128"/>
              </a:rPr>
              <a:t>】</a:t>
            </a:r>
          </a:p>
          <a:p>
            <a:r>
              <a:rPr lang="ja-JP" altLang="en-US" sz="1400" dirty="0">
                <a:latin typeface="ＭＳ Ｐゴシック" panose="020B0600070205080204" pitchFamily="50" charset="-128"/>
                <a:ea typeface="ＭＳ Ｐゴシック" panose="020B0600070205080204" pitchFamily="50" charset="-128"/>
              </a:rPr>
              <a:t>　・総合ポータルサイトの作成</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rPr>
              <a:t>情報の一元化により、登録団体の活動に関する情報が得られ、参加促進につながる</a:t>
            </a:r>
            <a:endParaRPr lang="en-US" altLang="ja-JP" sz="1400" dirty="0">
              <a:latin typeface="ＭＳ Ｐゴシック" panose="020B0600070205080204" pitchFamily="50" charset="-128"/>
            </a:endParaRPr>
          </a:p>
        </p:txBody>
      </p:sp>
      <p:sp>
        <p:nvSpPr>
          <p:cNvPr id="17" name="正方形/長方形 16">
            <a:extLst>
              <a:ext uri="{FF2B5EF4-FFF2-40B4-BE49-F238E27FC236}">
                <a16:creationId xmlns:a16="http://schemas.microsoft.com/office/drawing/2014/main" id="{CACB0C32-E3D3-4861-B92F-5B78988F38F6}"/>
              </a:ext>
            </a:extLst>
          </p:cNvPr>
          <p:cNvSpPr/>
          <p:nvPr/>
        </p:nvSpPr>
        <p:spPr>
          <a:xfrm>
            <a:off x="3707669" y="5833932"/>
            <a:ext cx="1223413" cy="230832"/>
          </a:xfrm>
          <a:prstGeom prst="rect">
            <a:avLst/>
          </a:prstGeom>
        </p:spPr>
        <p:txBody>
          <a:bodyPr wrap="none">
            <a:spAutoFit/>
          </a:bodyPr>
          <a:lstStyle/>
          <a:p>
            <a:pPr algn="ctr">
              <a:spcAft>
                <a:spcPts val="0"/>
              </a:spcAft>
              <a:defRPr/>
            </a:pPr>
            <a:r>
              <a:rPr lang="ja-JP" altLang="en-US" sz="9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事業の効果イメージ</a:t>
            </a:r>
            <a:endParaRPr lang="ja-JP" altLang="ja-JP" sz="1050" b="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8" name="図 2"/>
          <p:cNvPicPr>
            <a:picLocks noChangeAspect="1"/>
          </p:cNvPicPr>
          <p:nvPr/>
        </p:nvPicPr>
        <p:blipFill>
          <a:blip r:embed="rId2" cstate="hqprint">
            <a:extLst>
              <a:ext uri="{28A0092B-C50C-407E-A947-70E740481C1C}">
                <a14:useLocalDpi xmlns:a14="http://schemas.microsoft.com/office/drawing/2010/main" val="0"/>
              </a:ext>
            </a:extLst>
          </a:blip>
          <a:srcRect l="6573" t="19650" r="7043" b="33582"/>
          <a:stretch>
            <a:fillRect/>
          </a:stretch>
        </p:blipFill>
        <p:spPr bwMode="auto">
          <a:xfrm>
            <a:off x="556307" y="5239410"/>
            <a:ext cx="1452642" cy="594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3"/>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4359" y="5056703"/>
            <a:ext cx="1288958" cy="10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681449" y="4150386"/>
            <a:ext cx="1277398" cy="168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正方形/長方形 20">
            <a:extLst>
              <a:ext uri="{FF2B5EF4-FFF2-40B4-BE49-F238E27FC236}">
                <a16:creationId xmlns:a16="http://schemas.microsoft.com/office/drawing/2014/main" id="{4B3F08E3-771D-47F6-AB7C-326E2B70FB14}"/>
              </a:ext>
            </a:extLst>
          </p:cNvPr>
          <p:cNvSpPr/>
          <p:nvPr/>
        </p:nvSpPr>
        <p:spPr>
          <a:xfrm>
            <a:off x="5553210" y="3323003"/>
            <a:ext cx="2513229" cy="307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令和</a:t>
            </a:r>
            <a:r>
              <a:rPr kumimoji="1" lang="en-US" altLang="ja-JP" sz="2000" b="1" dirty="0">
                <a:solidFill>
                  <a:schemeClr val="tx1"/>
                </a:solidFill>
              </a:rPr>
              <a:t>4</a:t>
            </a:r>
            <a:r>
              <a:rPr kumimoji="1" lang="ja-JP" altLang="en-US" sz="2000" b="1" dirty="0">
                <a:solidFill>
                  <a:schemeClr val="tx1"/>
                </a:solidFill>
              </a:rPr>
              <a:t>年度の取組</a:t>
            </a:r>
          </a:p>
        </p:txBody>
      </p:sp>
    </p:spTree>
    <p:extLst>
      <p:ext uri="{BB962C8B-B14F-4D97-AF65-F5344CB8AC3E}">
        <p14:creationId xmlns:p14="http://schemas.microsoft.com/office/powerpoint/2010/main" val="228688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261257" y="261257"/>
            <a:ext cx="11691257"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rPr>
              <a:t>1. 【</a:t>
            </a:r>
            <a:r>
              <a:rPr kumimoji="1" lang="ja-JP" altLang="en-US" sz="2400" dirty="0">
                <a:solidFill>
                  <a:schemeClr val="tx1"/>
                </a:solidFill>
              </a:rPr>
              <a:t>しごと</a:t>
            </a:r>
            <a:r>
              <a:rPr kumimoji="1" lang="en-US" altLang="ja-JP" sz="2400" dirty="0">
                <a:solidFill>
                  <a:schemeClr val="tx1"/>
                </a:solidFill>
              </a:rPr>
              <a:t>】</a:t>
            </a:r>
            <a:r>
              <a:rPr kumimoji="1" lang="ja-JP" altLang="en-US" sz="2400" dirty="0">
                <a:solidFill>
                  <a:schemeClr val="tx1"/>
                </a:solidFill>
              </a:rPr>
              <a:t>　</a:t>
            </a:r>
            <a:r>
              <a:rPr kumimoji="1" lang="ja-JP" altLang="en-US" sz="2400" b="1" dirty="0">
                <a:solidFill>
                  <a:schemeClr val="tx1"/>
                </a:solidFill>
              </a:rPr>
              <a:t>力強い大阪農業の実現</a:t>
            </a:r>
            <a:r>
              <a:rPr kumimoji="1" lang="ja-JP" altLang="en-US" sz="2400" dirty="0">
                <a:solidFill>
                  <a:schemeClr val="tx1"/>
                </a:solidFill>
              </a:rPr>
              <a:t>　～成長し、持続する農業へ～</a:t>
            </a:r>
          </a:p>
        </p:txBody>
      </p:sp>
      <p:sp>
        <p:nvSpPr>
          <p:cNvPr id="5" name="テキスト ボックス 4">
            <a:extLst>
              <a:ext uri="{FF2B5EF4-FFF2-40B4-BE49-F238E27FC236}">
                <a16:creationId xmlns:a16="http://schemas.microsoft.com/office/drawing/2014/main" id="{6DE4E13B-10B3-42A3-8170-79593AAC4DF7}"/>
              </a:ext>
            </a:extLst>
          </p:cNvPr>
          <p:cNvSpPr txBox="1"/>
          <p:nvPr/>
        </p:nvSpPr>
        <p:spPr>
          <a:xfrm>
            <a:off x="261257" y="1231641"/>
            <a:ext cx="6663978" cy="461665"/>
          </a:xfrm>
          <a:prstGeom prst="rect">
            <a:avLst/>
          </a:prstGeom>
          <a:noFill/>
        </p:spPr>
        <p:txBody>
          <a:bodyPr wrap="square" rtlCol="0">
            <a:spAutoFit/>
          </a:bodyPr>
          <a:lstStyle/>
          <a:p>
            <a:r>
              <a:rPr kumimoji="1" lang="ja-JP" altLang="en-US" sz="2400" dirty="0"/>
              <a:t>（１）　意欲の高い農業者の経営改善支援</a:t>
            </a:r>
          </a:p>
        </p:txBody>
      </p:sp>
      <p:sp>
        <p:nvSpPr>
          <p:cNvPr id="2" name="テキスト ボックス 1">
            <a:extLst>
              <a:ext uri="{FF2B5EF4-FFF2-40B4-BE49-F238E27FC236}">
                <a16:creationId xmlns:a16="http://schemas.microsoft.com/office/drawing/2014/main" id="{F37A38F1-1CD0-4DB8-928F-8848B6586288}"/>
              </a:ext>
            </a:extLst>
          </p:cNvPr>
          <p:cNvSpPr txBox="1"/>
          <p:nvPr/>
        </p:nvSpPr>
        <p:spPr>
          <a:xfrm>
            <a:off x="394282" y="1644974"/>
            <a:ext cx="9529647" cy="461665"/>
          </a:xfrm>
          <a:prstGeom prst="rect">
            <a:avLst/>
          </a:prstGeom>
          <a:noFill/>
          <a:ln>
            <a:solidFill>
              <a:schemeClr val="tx1"/>
            </a:solidFill>
          </a:ln>
        </p:spPr>
        <p:txBody>
          <a:bodyPr wrap="square" rtlCol="0">
            <a:spAutoFit/>
          </a:bodyPr>
          <a:lstStyle/>
          <a:p>
            <a:r>
              <a:rPr kumimoji="1" lang="en-US" altLang="ja-JP" sz="2400" dirty="0"/>
              <a:t>5</a:t>
            </a:r>
            <a:r>
              <a:rPr kumimoji="1" lang="ja-JP" altLang="en-US" sz="2400" dirty="0"/>
              <a:t>年後の目標：育成対象農業者約</a:t>
            </a:r>
            <a:r>
              <a:rPr kumimoji="1" lang="en-US" altLang="ja-JP" sz="2400" dirty="0"/>
              <a:t>150</a:t>
            </a:r>
            <a:r>
              <a:rPr kumimoji="1" lang="ja-JP" altLang="en-US" sz="2400" dirty="0"/>
              <a:t>名の販売額向上</a:t>
            </a:r>
            <a:r>
              <a:rPr kumimoji="1" lang="en-US" altLang="ja-JP" sz="2400" dirty="0"/>
              <a:t>30</a:t>
            </a:r>
            <a:r>
              <a:rPr kumimoji="1" lang="ja-JP" altLang="en-US" sz="2400" dirty="0"/>
              <a:t>％（＋</a:t>
            </a:r>
            <a:r>
              <a:rPr kumimoji="1" lang="en-US" altLang="ja-JP" sz="2400" dirty="0"/>
              <a:t>6</a:t>
            </a:r>
            <a:r>
              <a:rPr kumimoji="1" lang="ja-JP" altLang="en-US" sz="2400" dirty="0"/>
              <a:t>億円）</a:t>
            </a:r>
          </a:p>
        </p:txBody>
      </p:sp>
      <p:sp>
        <p:nvSpPr>
          <p:cNvPr id="3" name="四角形: 角を丸くする 2">
            <a:extLst>
              <a:ext uri="{FF2B5EF4-FFF2-40B4-BE49-F238E27FC236}">
                <a16:creationId xmlns:a16="http://schemas.microsoft.com/office/drawing/2014/main" id="{6E088F35-0092-4D7B-BE6E-909D8BBCA2BE}"/>
              </a:ext>
            </a:extLst>
          </p:cNvPr>
          <p:cNvSpPr/>
          <p:nvPr/>
        </p:nvSpPr>
        <p:spPr>
          <a:xfrm>
            <a:off x="394282" y="2256999"/>
            <a:ext cx="1394177" cy="3813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目標</a:t>
            </a:r>
          </a:p>
        </p:txBody>
      </p:sp>
      <p:sp>
        <p:nvSpPr>
          <p:cNvPr id="6" name="テキスト ボックス 5">
            <a:extLst>
              <a:ext uri="{FF2B5EF4-FFF2-40B4-BE49-F238E27FC236}">
                <a16:creationId xmlns:a16="http://schemas.microsoft.com/office/drawing/2014/main" id="{B58B1775-A04F-4E6A-90D6-50A1E037DF6C}"/>
              </a:ext>
            </a:extLst>
          </p:cNvPr>
          <p:cNvSpPr txBox="1"/>
          <p:nvPr/>
        </p:nvSpPr>
        <p:spPr>
          <a:xfrm>
            <a:off x="394282" y="2706201"/>
            <a:ext cx="4285293" cy="830997"/>
          </a:xfrm>
          <a:prstGeom prst="rect">
            <a:avLst/>
          </a:prstGeom>
          <a:noFill/>
          <a:ln>
            <a:solidFill>
              <a:schemeClr val="tx1"/>
            </a:solidFill>
          </a:ln>
        </p:spPr>
        <p:txBody>
          <a:bodyPr wrap="square" rtlCol="0">
            <a:spAutoFit/>
          </a:bodyPr>
          <a:lstStyle/>
          <a:p>
            <a:r>
              <a:rPr kumimoji="1" lang="ja-JP" altLang="en-US" sz="2400" dirty="0"/>
              <a:t>育成対象農業者約</a:t>
            </a:r>
            <a:r>
              <a:rPr kumimoji="1" lang="en-US" altLang="ja-JP" sz="2400" dirty="0"/>
              <a:t>100</a:t>
            </a:r>
            <a:r>
              <a:rPr kumimoji="1" lang="ja-JP" altLang="en-US" sz="2400" dirty="0"/>
              <a:t>名</a:t>
            </a:r>
            <a:endParaRPr kumimoji="1" lang="en-US" altLang="ja-JP" sz="2400" dirty="0"/>
          </a:p>
          <a:p>
            <a:r>
              <a:rPr kumimoji="1" lang="ja-JP" altLang="en-US" sz="2400" dirty="0"/>
              <a:t>販売額向上（＋</a:t>
            </a:r>
            <a:r>
              <a:rPr kumimoji="1" lang="en-US" altLang="ja-JP" sz="2400" dirty="0"/>
              <a:t>1.2</a:t>
            </a:r>
            <a:r>
              <a:rPr kumimoji="1" lang="ja-JP" altLang="en-US" sz="2400" dirty="0"/>
              <a:t>億円）</a:t>
            </a:r>
          </a:p>
        </p:txBody>
      </p:sp>
      <p:sp>
        <p:nvSpPr>
          <p:cNvPr id="7" name="四角形: 角を丸くする 6">
            <a:extLst>
              <a:ext uri="{FF2B5EF4-FFF2-40B4-BE49-F238E27FC236}">
                <a16:creationId xmlns:a16="http://schemas.microsoft.com/office/drawing/2014/main" id="{6B21CD51-CE32-4FCA-A735-7F4B539306DE}"/>
              </a:ext>
            </a:extLst>
          </p:cNvPr>
          <p:cNvSpPr/>
          <p:nvPr/>
        </p:nvSpPr>
        <p:spPr>
          <a:xfrm>
            <a:off x="5553211" y="2284886"/>
            <a:ext cx="1210660" cy="39427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実績</a:t>
            </a:r>
          </a:p>
        </p:txBody>
      </p:sp>
      <p:sp>
        <p:nvSpPr>
          <p:cNvPr id="8" name="テキスト ボックス 7">
            <a:extLst>
              <a:ext uri="{FF2B5EF4-FFF2-40B4-BE49-F238E27FC236}">
                <a16:creationId xmlns:a16="http://schemas.microsoft.com/office/drawing/2014/main" id="{20FE8885-D8B9-44D8-A611-12C1368B5E34}"/>
              </a:ext>
            </a:extLst>
          </p:cNvPr>
          <p:cNvSpPr txBox="1"/>
          <p:nvPr/>
        </p:nvSpPr>
        <p:spPr>
          <a:xfrm>
            <a:off x="5553211" y="2721772"/>
            <a:ext cx="4222801" cy="830997"/>
          </a:xfrm>
          <a:prstGeom prst="rect">
            <a:avLst/>
          </a:prstGeom>
          <a:noFill/>
          <a:ln>
            <a:solidFill>
              <a:schemeClr val="tx1"/>
            </a:solidFill>
          </a:ln>
        </p:spPr>
        <p:txBody>
          <a:bodyPr wrap="square" rtlCol="0">
            <a:spAutoFit/>
          </a:bodyPr>
          <a:lstStyle/>
          <a:p>
            <a:r>
              <a:rPr kumimoji="1" lang="ja-JP" altLang="en-US" sz="2400" dirty="0"/>
              <a:t>育成対象農業者</a:t>
            </a:r>
            <a:r>
              <a:rPr kumimoji="1" lang="en-US" altLang="ja-JP" sz="2400" dirty="0"/>
              <a:t>116</a:t>
            </a:r>
            <a:r>
              <a:rPr kumimoji="1" lang="ja-JP" altLang="en-US" sz="2400" dirty="0"/>
              <a:t>名</a:t>
            </a:r>
            <a:endParaRPr kumimoji="1" lang="en-US" altLang="ja-JP" sz="2400" dirty="0"/>
          </a:p>
          <a:p>
            <a:r>
              <a:rPr kumimoji="1" lang="ja-JP" altLang="en-US" sz="2400" dirty="0"/>
              <a:t>販売額向上を実現（＋</a:t>
            </a:r>
            <a:r>
              <a:rPr kumimoji="1" lang="en-US" altLang="ja-JP" sz="2400" dirty="0"/>
              <a:t>1.4</a:t>
            </a:r>
            <a:r>
              <a:rPr kumimoji="1" lang="ja-JP" altLang="en-US" sz="2400" dirty="0"/>
              <a:t>億円）</a:t>
            </a:r>
          </a:p>
        </p:txBody>
      </p:sp>
      <p:graphicFrame>
        <p:nvGraphicFramePr>
          <p:cNvPr id="9" name="表 9">
            <a:extLst>
              <a:ext uri="{FF2B5EF4-FFF2-40B4-BE49-F238E27FC236}">
                <a16:creationId xmlns:a16="http://schemas.microsoft.com/office/drawing/2014/main" id="{B6E89B5F-4FA4-4EEC-A496-B77C99573A0C}"/>
              </a:ext>
            </a:extLst>
          </p:cNvPr>
          <p:cNvGraphicFramePr>
            <a:graphicFrameLocks noGrp="1"/>
          </p:cNvGraphicFramePr>
          <p:nvPr>
            <p:extLst>
              <p:ext uri="{D42A27DB-BD31-4B8C-83A1-F6EECF244321}">
                <p14:modId xmlns:p14="http://schemas.microsoft.com/office/powerpoint/2010/main" val="2767751523"/>
              </p:ext>
            </p:extLst>
          </p:nvPr>
        </p:nvGraphicFramePr>
        <p:xfrm>
          <a:off x="5553211" y="3731175"/>
          <a:ext cx="6399303" cy="2682240"/>
        </p:xfrm>
        <a:graphic>
          <a:graphicData uri="http://schemas.openxmlformats.org/drawingml/2006/table">
            <a:tbl>
              <a:tblPr firstRow="1" bandRow="1">
                <a:tableStyleId>{93296810-A885-4BE3-A3E7-6D5BEEA58F35}</a:tableStyleId>
              </a:tblPr>
              <a:tblGrid>
                <a:gridCol w="1342539">
                  <a:extLst>
                    <a:ext uri="{9D8B030D-6E8A-4147-A177-3AD203B41FA5}">
                      <a16:colId xmlns:a16="http://schemas.microsoft.com/office/drawing/2014/main" val="399575333"/>
                    </a:ext>
                  </a:extLst>
                </a:gridCol>
                <a:gridCol w="2449090">
                  <a:extLst>
                    <a:ext uri="{9D8B030D-6E8A-4147-A177-3AD203B41FA5}">
                      <a16:colId xmlns:a16="http://schemas.microsoft.com/office/drawing/2014/main" val="3453014793"/>
                    </a:ext>
                  </a:extLst>
                </a:gridCol>
                <a:gridCol w="2607674">
                  <a:extLst>
                    <a:ext uri="{9D8B030D-6E8A-4147-A177-3AD203B41FA5}">
                      <a16:colId xmlns:a16="http://schemas.microsoft.com/office/drawing/2014/main" val="1813708567"/>
                    </a:ext>
                  </a:extLst>
                </a:gridCol>
              </a:tblGrid>
              <a:tr h="370840">
                <a:tc>
                  <a:txBody>
                    <a:bodyPr/>
                    <a:lstStyle/>
                    <a:p>
                      <a:pPr algn="ctr"/>
                      <a:r>
                        <a:rPr kumimoji="1" lang="ja-JP" altLang="en-US" sz="2000" dirty="0"/>
                        <a:t>事務所名</a:t>
                      </a:r>
                    </a:p>
                  </a:txBody>
                  <a:tcPr/>
                </a:tc>
                <a:tc>
                  <a:txBody>
                    <a:bodyPr/>
                    <a:lstStyle/>
                    <a:p>
                      <a:pPr algn="ctr"/>
                      <a:r>
                        <a:rPr kumimoji="1" lang="ja-JP" altLang="en-US" sz="2000" dirty="0"/>
                        <a:t>育成対象農業者</a:t>
                      </a:r>
                      <a:endParaRPr kumimoji="1" lang="en-US" altLang="ja-JP" sz="2000" dirty="0"/>
                    </a:p>
                    <a:p>
                      <a:pPr algn="ctr"/>
                      <a:r>
                        <a:rPr kumimoji="1" lang="ja-JP" altLang="en-US" sz="2000" dirty="0"/>
                        <a:t>（経営強化農業者）</a:t>
                      </a:r>
                    </a:p>
                  </a:txBody>
                  <a:tcPr/>
                </a:tc>
                <a:tc>
                  <a:txBody>
                    <a:bodyPr/>
                    <a:lstStyle/>
                    <a:p>
                      <a:pPr algn="ctr"/>
                      <a:r>
                        <a:rPr kumimoji="1" lang="ja-JP" altLang="en-US" sz="2000" dirty="0"/>
                        <a:t>販売額増加額</a:t>
                      </a:r>
                      <a:endParaRPr kumimoji="1" lang="en-US" altLang="ja-JP" sz="2000" dirty="0"/>
                    </a:p>
                    <a:p>
                      <a:pPr algn="ctr"/>
                      <a:r>
                        <a:rPr kumimoji="1" lang="en-US" altLang="ja-JP" sz="2000" dirty="0"/>
                        <a:t>(R4</a:t>
                      </a:r>
                      <a:r>
                        <a:rPr kumimoji="1" lang="ja-JP" altLang="en-US" sz="2000" dirty="0"/>
                        <a:t>販売額</a:t>
                      </a:r>
                      <a:r>
                        <a:rPr kumimoji="1" lang="en-US" altLang="ja-JP" sz="2000" dirty="0"/>
                        <a:t>-R3</a:t>
                      </a:r>
                      <a:r>
                        <a:rPr kumimoji="1" lang="ja-JP" altLang="en-US" sz="2000" dirty="0"/>
                        <a:t>販売額</a:t>
                      </a:r>
                      <a:r>
                        <a:rPr kumimoji="1" lang="en-US" altLang="ja-JP" sz="2000" dirty="0"/>
                        <a:t>)</a:t>
                      </a:r>
                      <a:endParaRPr kumimoji="1" lang="ja-JP" altLang="en-US" sz="2000" dirty="0"/>
                    </a:p>
                  </a:txBody>
                  <a:tcPr/>
                </a:tc>
                <a:extLst>
                  <a:ext uri="{0D108BD9-81ED-4DB2-BD59-A6C34878D82A}">
                    <a16:rowId xmlns:a16="http://schemas.microsoft.com/office/drawing/2014/main" val="4025770693"/>
                  </a:ext>
                </a:extLst>
              </a:tr>
              <a:tr h="370840">
                <a:tc>
                  <a:txBody>
                    <a:bodyPr/>
                    <a:lstStyle/>
                    <a:p>
                      <a:pPr algn="ctr"/>
                      <a:r>
                        <a:rPr kumimoji="1" lang="ja-JP" altLang="en-US" sz="2000" dirty="0"/>
                        <a:t>北部</a:t>
                      </a:r>
                    </a:p>
                  </a:txBody>
                  <a:tcPr/>
                </a:tc>
                <a:tc>
                  <a:txBody>
                    <a:bodyPr/>
                    <a:lstStyle/>
                    <a:p>
                      <a:pPr algn="ctr"/>
                      <a:r>
                        <a:rPr kumimoji="1" lang="en-US" altLang="ja-JP" sz="2000" dirty="0"/>
                        <a:t>11</a:t>
                      </a:r>
                      <a:r>
                        <a:rPr kumimoji="1" lang="ja-JP" altLang="en-US" sz="2000" dirty="0"/>
                        <a:t>名</a:t>
                      </a:r>
                    </a:p>
                  </a:txBody>
                  <a:tcPr/>
                </a:tc>
                <a:tc>
                  <a:txBody>
                    <a:bodyPr/>
                    <a:lstStyle/>
                    <a:p>
                      <a:pPr algn="ctr"/>
                      <a:r>
                        <a:rPr kumimoji="1" lang="en-US" altLang="ja-JP" sz="2000" dirty="0"/>
                        <a:t>1,118</a:t>
                      </a:r>
                      <a:r>
                        <a:rPr kumimoji="1" lang="ja-JP" altLang="en-US" sz="2000" dirty="0"/>
                        <a:t>万円</a:t>
                      </a:r>
                    </a:p>
                  </a:txBody>
                  <a:tcPr/>
                </a:tc>
                <a:extLst>
                  <a:ext uri="{0D108BD9-81ED-4DB2-BD59-A6C34878D82A}">
                    <a16:rowId xmlns:a16="http://schemas.microsoft.com/office/drawing/2014/main" val="4129899030"/>
                  </a:ext>
                </a:extLst>
              </a:tr>
              <a:tr h="370840">
                <a:tc>
                  <a:txBody>
                    <a:bodyPr/>
                    <a:lstStyle/>
                    <a:p>
                      <a:pPr algn="ctr"/>
                      <a:r>
                        <a:rPr kumimoji="1" lang="ja-JP" altLang="en-US" sz="2000" dirty="0"/>
                        <a:t>中部</a:t>
                      </a:r>
                    </a:p>
                  </a:txBody>
                  <a:tcPr/>
                </a:tc>
                <a:tc>
                  <a:txBody>
                    <a:bodyPr/>
                    <a:lstStyle/>
                    <a:p>
                      <a:pPr algn="ctr"/>
                      <a:r>
                        <a:rPr kumimoji="1" lang="en-US" altLang="ja-JP" sz="2000" dirty="0"/>
                        <a:t>35</a:t>
                      </a:r>
                      <a:r>
                        <a:rPr kumimoji="1" lang="ja-JP" altLang="en-US" sz="2000" dirty="0"/>
                        <a:t>名</a:t>
                      </a:r>
                    </a:p>
                  </a:txBody>
                  <a:tcPr/>
                </a:tc>
                <a:tc>
                  <a:txBody>
                    <a:bodyPr/>
                    <a:lstStyle/>
                    <a:p>
                      <a:pPr algn="ctr"/>
                      <a:r>
                        <a:rPr kumimoji="1" lang="en-US" altLang="ja-JP" sz="2000" dirty="0"/>
                        <a:t>3,375</a:t>
                      </a:r>
                      <a:r>
                        <a:rPr kumimoji="1" lang="ja-JP" altLang="en-US" sz="2000" dirty="0"/>
                        <a:t>万円</a:t>
                      </a:r>
                    </a:p>
                  </a:txBody>
                  <a:tcPr/>
                </a:tc>
                <a:extLst>
                  <a:ext uri="{0D108BD9-81ED-4DB2-BD59-A6C34878D82A}">
                    <a16:rowId xmlns:a16="http://schemas.microsoft.com/office/drawing/2014/main" val="1707865191"/>
                  </a:ext>
                </a:extLst>
              </a:tr>
              <a:tr h="370840">
                <a:tc>
                  <a:txBody>
                    <a:bodyPr/>
                    <a:lstStyle/>
                    <a:p>
                      <a:pPr algn="ctr"/>
                      <a:r>
                        <a:rPr kumimoji="1" lang="ja-JP" altLang="en-US" sz="2000" dirty="0"/>
                        <a:t>南河内</a:t>
                      </a:r>
                    </a:p>
                  </a:txBody>
                  <a:tcPr/>
                </a:tc>
                <a:tc>
                  <a:txBody>
                    <a:bodyPr/>
                    <a:lstStyle/>
                    <a:p>
                      <a:pPr algn="ctr"/>
                      <a:r>
                        <a:rPr kumimoji="1" lang="en-US" altLang="ja-JP" sz="2000" dirty="0"/>
                        <a:t>22</a:t>
                      </a:r>
                      <a:r>
                        <a:rPr kumimoji="1" lang="ja-JP" altLang="en-US" sz="2000" dirty="0"/>
                        <a:t>名</a:t>
                      </a:r>
                    </a:p>
                  </a:txBody>
                  <a:tcPr/>
                </a:tc>
                <a:tc>
                  <a:txBody>
                    <a:bodyPr/>
                    <a:lstStyle/>
                    <a:p>
                      <a:pPr algn="ctr"/>
                      <a:r>
                        <a:rPr kumimoji="1" lang="en-US" altLang="ja-JP" sz="2000" dirty="0"/>
                        <a:t>4,920</a:t>
                      </a:r>
                      <a:r>
                        <a:rPr kumimoji="1" lang="ja-JP" altLang="en-US" sz="2000" dirty="0"/>
                        <a:t>万円</a:t>
                      </a:r>
                    </a:p>
                  </a:txBody>
                  <a:tcPr/>
                </a:tc>
                <a:extLst>
                  <a:ext uri="{0D108BD9-81ED-4DB2-BD59-A6C34878D82A}">
                    <a16:rowId xmlns:a16="http://schemas.microsoft.com/office/drawing/2014/main" val="3977654168"/>
                  </a:ext>
                </a:extLst>
              </a:tr>
              <a:tr h="370840">
                <a:tc>
                  <a:txBody>
                    <a:bodyPr/>
                    <a:lstStyle/>
                    <a:p>
                      <a:pPr algn="ctr"/>
                      <a:r>
                        <a:rPr kumimoji="1" lang="ja-JP" altLang="en-US" sz="2000" dirty="0"/>
                        <a:t>泉州</a:t>
                      </a:r>
                    </a:p>
                  </a:txBody>
                  <a:tcPr/>
                </a:tc>
                <a:tc>
                  <a:txBody>
                    <a:bodyPr/>
                    <a:lstStyle/>
                    <a:p>
                      <a:pPr algn="ctr"/>
                      <a:r>
                        <a:rPr kumimoji="1" lang="en-US" altLang="ja-JP" sz="2000" dirty="0"/>
                        <a:t>48</a:t>
                      </a:r>
                      <a:r>
                        <a:rPr kumimoji="1" lang="ja-JP" altLang="en-US" sz="2000" dirty="0"/>
                        <a:t>名</a:t>
                      </a:r>
                    </a:p>
                  </a:txBody>
                  <a:tcPr/>
                </a:tc>
                <a:tc>
                  <a:txBody>
                    <a:bodyPr/>
                    <a:lstStyle/>
                    <a:p>
                      <a:pPr algn="ctr"/>
                      <a:r>
                        <a:rPr kumimoji="1" lang="en-US" altLang="ja-JP" sz="2000" dirty="0"/>
                        <a:t>4,585</a:t>
                      </a:r>
                      <a:r>
                        <a:rPr kumimoji="1" lang="ja-JP" altLang="en-US" sz="2000" dirty="0"/>
                        <a:t>万円</a:t>
                      </a:r>
                    </a:p>
                  </a:txBody>
                  <a:tcPr/>
                </a:tc>
                <a:extLst>
                  <a:ext uri="{0D108BD9-81ED-4DB2-BD59-A6C34878D82A}">
                    <a16:rowId xmlns:a16="http://schemas.microsoft.com/office/drawing/2014/main" val="2640422028"/>
                  </a:ext>
                </a:extLst>
              </a:tr>
              <a:tr h="370840">
                <a:tc>
                  <a:txBody>
                    <a:bodyPr/>
                    <a:lstStyle/>
                    <a:p>
                      <a:pPr algn="ctr"/>
                      <a:r>
                        <a:rPr kumimoji="1" lang="ja-JP" altLang="en-US" sz="2000" dirty="0"/>
                        <a:t>合計</a:t>
                      </a:r>
                    </a:p>
                  </a:txBody>
                  <a:tcPr/>
                </a:tc>
                <a:tc>
                  <a:txBody>
                    <a:bodyPr/>
                    <a:lstStyle/>
                    <a:p>
                      <a:pPr algn="ctr"/>
                      <a:r>
                        <a:rPr kumimoji="1" lang="en-US" altLang="ja-JP" sz="2000" dirty="0"/>
                        <a:t>116</a:t>
                      </a:r>
                      <a:r>
                        <a:rPr kumimoji="1" lang="ja-JP" altLang="en-US" sz="2000" dirty="0"/>
                        <a:t>名</a:t>
                      </a:r>
                    </a:p>
                  </a:txBody>
                  <a:tcPr/>
                </a:tc>
                <a:tc>
                  <a:txBody>
                    <a:bodyPr/>
                    <a:lstStyle/>
                    <a:p>
                      <a:pPr algn="ctr"/>
                      <a:r>
                        <a:rPr kumimoji="1" lang="en-US" altLang="ja-JP" sz="2000" dirty="0"/>
                        <a:t>1</a:t>
                      </a:r>
                      <a:r>
                        <a:rPr kumimoji="1" lang="ja-JP" altLang="en-US" sz="2000" dirty="0"/>
                        <a:t>億</a:t>
                      </a:r>
                      <a:r>
                        <a:rPr kumimoji="1" lang="en-US" altLang="ja-JP" sz="2000" dirty="0"/>
                        <a:t>3,998</a:t>
                      </a:r>
                      <a:r>
                        <a:rPr kumimoji="1" lang="ja-JP" altLang="en-US" sz="2000" dirty="0"/>
                        <a:t>万円</a:t>
                      </a:r>
                    </a:p>
                  </a:txBody>
                  <a:tcPr/>
                </a:tc>
                <a:extLst>
                  <a:ext uri="{0D108BD9-81ED-4DB2-BD59-A6C34878D82A}">
                    <a16:rowId xmlns:a16="http://schemas.microsoft.com/office/drawing/2014/main" val="4103435677"/>
                  </a:ext>
                </a:extLst>
              </a:tr>
            </a:tbl>
          </a:graphicData>
        </a:graphic>
      </p:graphicFrame>
      <p:sp>
        <p:nvSpPr>
          <p:cNvPr id="10" name="四角形: 角を丸くする 9">
            <a:extLst>
              <a:ext uri="{FF2B5EF4-FFF2-40B4-BE49-F238E27FC236}">
                <a16:creationId xmlns:a16="http://schemas.microsoft.com/office/drawing/2014/main" id="{5D07326E-BABD-4CF5-90D6-59AE1FE2F21C}"/>
              </a:ext>
            </a:extLst>
          </p:cNvPr>
          <p:cNvSpPr/>
          <p:nvPr/>
        </p:nvSpPr>
        <p:spPr>
          <a:xfrm>
            <a:off x="394282" y="3731175"/>
            <a:ext cx="4877514" cy="249428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9C5B6067-4402-4BDB-B07C-38D237F4A848}"/>
              </a:ext>
            </a:extLst>
          </p:cNvPr>
          <p:cNvSpPr/>
          <p:nvPr/>
        </p:nvSpPr>
        <p:spPr>
          <a:xfrm>
            <a:off x="587828" y="3784389"/>
            <a:ext cx="3365607" cy="2960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経営強化コンサルプロジェクト事業</a:t>
            </a:r>
          </a:p>
        </p:txBody>
      </p:sp>
      <p:sp>
        <p:nvSpPr>
          <p:cNvPr id="12" name="テキスト ボックス 11">
            <a:extLst>
              <a:ext uri="{FF2B5EF4-FFF2-40B4-BE49-F238E27FC236}">
                <a16:creationId xmlns:a16="http://schemas.microsoft.com/office/drawing/2014/main" id="{8C8CE863-DCB0-446B-AD93-648E8F7D8A1B}"/>
              </a:ext>
            </a:extLst>
          </p:cNvPr>
          <p:cNvSpPr txBox="1"/>
          <p:nvPr/>
        </p:nvSpPr>
        <p:spPr>
          <a:xfrm>
            <a:off x="587828" y="4105071"/>
            <a:ext cx="4482222" cy="523220"/>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農業者へ専門家を派遣し、普及指導員との個別指導で経営課題を解決し販売額向上を支援。</a:t>
            </a:r>
            <a:endParaRPr lang="ja-JP" altLang="en-US" sz="2000" dirty="0">
              <a:latin typeface="ＭＳ Ｐゴシック" panose="020B0600070205080204" pitchFamily="50" charset="-128"/>
              <a:ea typeface="ＭＳ Ｐゴシック" panose="020B0600070205080204" pitchFamily="50" charset="-128"/>
            </a:endParaRPr>
          </a:p>
        </p:txBody>
      </p:sp>
      <p:pic>
        <p:nvPicPr>
          <p:cNvPr id="13" name="図 12">
            <a:extLst>
              <a:ext uri="{FF2B5EF4-FFF2-40B4-BE49-F238E27FC236}">
                <a16:creationId xmlns:a16="http://schemas.microsoft.com/office/drawing/2014/main" id="{379202CC-6230-43BD-987C-3DB24A0FDDE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350493" y="4763355"/>
            <a:ext cx="1719557" cy="1161863"/>
          </a:xfrm>
          <a:prstGeom prst="rect">
            <a:avLst/>
          </a:prstGeom>
        </p:spPr>
      </p:pic>
      <p:sp>
        <p:nvSpPr>
          <p:cNvPr id="14" name="テキスト ボックス 13">
            <a:extLst>
              <a:ext uri="{FF2B5EF4-FFF2-40B4-BE49-F238E27FC236}">
                <a16:creationId xmlns:a16="http://schemas.microsoft.com/office/drawing/2014/main" id="{39FDAFB7-C692-4A42-A6E6-8F84FD83547B}"/>
              </a:ext>
            </a:extLst>
          </p:cNvPr>
          <p:cNvSpPr txBox="1"/>
          <p:nvPr/>
        </p:nvSpPr>
        <p:spPr>
          <a:xfrm>
            <a:off x="394283" y="4548922"/>
            <a:ext cx="2956210" cy="1815882"/>
          </a:xfrm>
          <a:prstGeom prst="rect">
            <a:avLst/>
          </a:prstGeom>
          <a:noFill/>
        </p:spPr>
        <p:txBody>
          <a:bodyPr wrap="square" rtlCol="0">
            <a:spAutoFit/>
          </a:bodyPr>
          <a:lstStyle/>
          <a:p>
            <a:r>
              <a:rPr lang="en-US" altLang="ja-JP" sz="1400" dirty="0">
                <a:latin typeface="ＭＳ Ｐゴシック" panose="020B0600070205080204" pitchFamily="50" charset="-128"/>
                <a:ea typeface="ＭＳ Ｐゴシック" panose="020B0600070205080204" pitchFamily="50" charset="-128"/>
              </a:rPr>
              <a:t>【R4</a:t>
            </a:r>
            <a:r>
              <a:rPr lang="ja-JP" altLang="en-US" sz="1400" dirty="0">
                <a:latin typeface="ＭＳ Ｐゴシック" panose="020B0600070205080204" pitchFamily="50" charset="-128"/>
                <a:ea typeface="ＭＳ Ｐゴシック" panose="020B0600070205080204" pitchFamily="50" charset="-128"/>
              </a:rPr>
              <a:t>派遣実績</a:t>
            </a:r>
            <a:r>
              <a:rPr lang="en-US" altLang="ja-JP" sz="1400" dirty="0">
                <a:latin typeface="ＭＳ Ｐゴシック" panose="020B0600070205080204" pitchFamily="50" charset="-128"/>
                <a:ea typeface="ＭＳ Ｐゴシック" panose="020B0600070205080204" pitchFamily="50" charset="-128"/>
              </a:rPr>
              <a:t>】</a:t>
            </a: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42</a:t>
            </a:r>
            <a:r>
              <a:rPr lang="ja-JP" altLang="en-US" sz="1400" dirty="0">
                <a:latin typeface="ＭＳ Ｐゴシック" panose="020B0600070205080204" pitchFamily="50" charset="-128"/>
                <a:ea typeface="ＭＳ Ｐゴシック" panose="020B0600070205080204" pitchFamily="50" charset="-128"/>
              </a:rPr>
              <a:t>名（新規</a:t>
            </a:r>
            <a:r>
              <a:rPr lang="en-US" altLang="ja-JP" sz="1400" dirty="0">
                <a:latin typeface="ＭＳ Ｐゴシック" panose="020B0600070205080204" pitchFamily="50" charset="-128"/>
                <a:ea typeface="ＭＳ Ｐゴシック" panose="020B0600070205080204" pitchFamily="50" charset="-128"/>
              </a:rPr>
              <a:t>8</a:t>
            </a:r>
            <a:r>
              <a:rPr lang="ja-JP" altLang="en-US" sz="1400" dirty="0">
                <a:latin typeface="ＭＳ Ｐゴシック" panose="020B0600070205080204" pitchFamily="50" charset="-128"/>
                <a:ea typeface="ＭＳ Ｐゴシック" panose="020B0600070205080204" pitchFamily="50" charset="-128"/>
              </a:rPr>
              <a:t>名）</a:t>
            </a:r>
            <a:endParaRPr lang="en-US" altLang="ja-JP" sz="1400" dirty="0">
              <a:latin typeface="ＭＳ Ｐゴシック" panose="020B0600070205080204" pitchFamily="50" charset="-128"/>
              <a:ea typeface="ＭＳ Ｐゴシック" panose="020B0600070205080204" pitchFamily="50" charset="-128"/>
            </a:endParaRPr>
          </a:p>
          <a:p>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指導内容</a:t>
            </a:r>
            <a:r>
              <a:rPr lang="en-US" altLang="ja-JP" sz="1400" dirty="0">
                <a:latin typeface="ＭＳ Ｐゴシック" panose="020B0600070205080204" pitchFamily="50" charset="-128"/>
                <a:ea typeface="ＭＳ Ｐゴシック" panose="020B0600070205080204" pitchFamily="50" charset="-128"/>
              </a:rPr>
              <a:t>】</a:t>
            </a:r>
          </a:p>
          <a:p>
            <a:r>
              <a:rPr lang="ja-JP" altLang="en-US" sz="1400" dirty="0">
                <a:latin typeface="ＭＳ Ｐゴシック" panose="020B0600070205080204" pitchFamily="50" charset="-128"/>
                <a:ea typeface="ＭＳ Ｐゴシック" panose="020B0600070205080204" pitchFamily="50" charset="-128"/>
              </a:rPr>
              <a:t>・長期雇用のための労働条件の設定、</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環境整備</a:t>
            </a:r>
          </a:p>
          <a:p>
            <a:r>
              <a:rPr lang="ja-JP" altLang="en-US"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rPr>
              <a:t>高級価格帯ギフトセットの商品開発</a:t>
            </a:r>
            <a:endParaRPr lang="en-US" altLang="ja-JP" sz="1400" dirty="0">
              <a:latin typeface="ＭＳ Ｐゴシック" panose="020B0600070205080204" pitchFamily="50" charset="-128"/>
            </a:endParaRPr>
          </a:p>
          <a:p>
            <a:r>
              <a:rPr lang="ja-JP" altLang="en-US" sz="1400" dirty="0">
                <a:latin typeface="ＭＳ Ｐゴシック" panose="020B0600070205080204" pitchFamily="50" charset="-128"/>
              </a:rPr>
              <a:t>  支援　他</a:t>
            </a:r>
            <a:endParaRPr lang="ja-JP" altLang="en-US" sz="1400" dirty="0">
              <a:latin typeface="ＭＳ Ｐゴシック" panose="020B0600070205080204" pitchFamily="50" charset="-128"/>
              <a:ea typeface="ＭＳ Ｐゴシック" panose="020B0600070205080204" pitchFamily="50" charset="-128"/>
            </a:endParaRPr>
          </a:p>
          <a:p>
            <a:endParaRPr lang="ja-JP" altLang="en-US"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4494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261257" y="261257"/>
            <a:ext cx="11691257"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rPr>
              <a:t>1. 【</a:t>
            </a:r>
            <a:r>
              <a:rPr kumimoji="1" lang="ja-JP" altLang="en-US" sz="2400" dirty="0">
                <a:solidFill>
                  <a:schemeClr val="tx1"/>
                </a:solidFill>
              </a:rPr>
              <a:t>しごと</a:t>
            </a:r>
            <a:r>
              <a:rPr kumimoji="1" lang="en-US" altLang="ja-JP" sz="2400" dirty="0">
                <a:solidFill>
                  <a:schemeClr val="tx1"/>
                </a:solidFill>
              </a:rPr>
              <a:t>】</a:t>
            </a:r>
            <a:r>
              <a:rPr kumimoji="1" lang="ja-JP" altLang="en-US" sz="2400" dirty="0">
                <a:solidFill>
                  <a:schemeClr val="tx1"/>
                </a:solidFill>
              </a:rPr>
              <a:t>　</a:t>
            </a:r>
            <a:r>
              <a:rPr kumimoji="1" lang="ja-JP" altLang="en-US" sz="2400" b="1" dirty="0">
                <a:solidFill>
                  <a:schemeClr val="tx1"/>
                </a:solidFill>
              </a:rPr>
              <a:t>力強い大阪農業の実現</a:t>
            </a:r>
            <a:r>
              <a:rPr kumimoji="1" lang="ja-JP" altLang="en-US" sz="2400" dirty="0">
                <a:solidFill>
                  <a:schemeClr val="tx1"/>
                </a:solidFill>
              </a:rPr>
              <a:t>　～成長し、持続する農業へ～</a:t>
            </a:r>
          </a:p>
        </p:txBody>
      </p:sp>
      <p:sp>
        <p:nvSpPr>
          <p:cNvPr id="5" name="テキスト ボックス 4">
            <a:extLst>
              <a:ext uri="{FF2B5EF4-FFF2-40B4-BE49-F238E27FC236}">
                <a16:creationId xmlns:a16="http://schemas.microsoft.com/office/drawing/2014/main" id="{6DE4E13B-10B3-42A3-8170-79593AAC4DF7}"/>
              </a:ext>
            </a:extLst>
          </p:cNvPr>
          <p:cNvSpPr txBox="1"/>
          <p:nvPr/>
        </p:nvSpPr>
        <p:spPr>
          <a:xfrm>
            <a:off x="261257" y="1231641"/>
            <a:ext cx="5141167" cy="461665"/>
          </a:xfrm>
          <a:prstGeom prst="rect">
            <a:avLst/>
          </a:prstGeom>
          <a:noFill/>
        </p:spPr>
        <p:txBody>
          <a:bodyPr wrap="square" rtlCol="0">
            <a:spAutoFit/>
          </a:bodyPr>
          <a:lstStyle/>
          <a:p>
            <a:r>
              <a:rPr kumimoji="1" lang="ja-JP" altLang="en-US" sz="2400" dirty="0"/>
              <a:t>（２）　新規就農者・企業の確保育成</a:t>
            </a:r>
          </a:p>
        </p:txBody>
      </p:sp>
      <p:sp>
        <p:nvSpPr>
          <p:cNvPr id="2" name="テキスト ボックス 1">
            <a:extLst>
              <a:ext uri="{FF2B5EF4-FFF2-40B4-BE49-F238E27FC236}">
                <a16:creationId xmlns:a16="http://schemas.microsoft.com/office/drawing/2014/main" id="{F37A38F1-1CD0-4DB8-928F-8848B6586288}"/>
              </a:ext>
            </a:extLst>
          </p:cNvPr>
          <p:cNvSpPr txBox="1"/>
          <p:nvPr/>
        </p:nvSpPr>
        <p:spPr>
          <a:xfrm>
            <a:off x="394282" y="1644974"/>
            <a:ext cx="8749718" cy="461665"/>
          </a:xfrm>
          <a:prstGeom prst="rect">
            <a:avLst/>
          </a:prstGeom>
          <a:noFill/>
          <a:ln>
            <a:solidFill>
              <a:schemeClr val="tx1"/>
            </a:solidFill>
          </a:ln>
        </p:spPr>
        <p:txBody>
          <a:bodyPr wrap="square" rtlCol="0">
            <a:spAutoFit/>
          </a:bodyPr>
          <a:lstStyle/>
          <a:p>
            <a:r>
              <a:rPr kumimoji="1" lang="en-US" altLang="ja-JP" sz="2400" dirty="0"/>
              <a:t>5</a:t>
            </a:r>
            <a:r>
              <a:rPr kumimoji="1" lang="ja-JP" altLang="en-US" sz="2400" dirty="0"/>
              <a:t>年後の目標：新規就農者</a:t>
            </a:r>
            <a:r>
              <a:rPr kumimoji="1" lang="en-US" altLang="ja-JP" sz="2400" dirty="0"/>
              <a:t>70</a:t>
            </a:r>
            <a:r>
              <a:rPr kumimoji="1" lang="ja-JP" altLang="en-US" sz="2400" dirty="0"/>
              <a:t>名の確保と生産力強化（＋３億円）</a:t>
            </a:r>
          </a:p>
        </p:txBody>
      </p:sp>
      <p:sp>
        <p:nvSpPr>
          <p:cNvPr id="3" name="四角形: 角を丸くする 2">
            <a:extLst>
              <a:ext uri="{FF2B5EF4-FFF2-40B4-BE49-F238E27FC236}">
                <a16:creationId xmlns:a16="http://schemas.microsoft.com/office/drawing/2014/main" id="{6E088F35-0092-4D7B-BE6E-909D8BBCA2BE}"/>
              </a:ext>
            </a:extLst>
          </p:cNvPr>
          <p:cNvSpPr/>
          <p:nvPr/>
        </p:nvSpPr>
        <p:spPr>
          <a:xfrm>
            <a:off x="394282" y="2225665"/>
            <a:ext cx="1326942" cy="3777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目標</a:t>
            </a:r>
          </a:p>
        </p:txBody>
      </p:sp>
      <p:sp>
        <p:nvSpPr>
          <p:cNvPr id="6" name="テキスト ボックス 5">
            <a:extLst>
              <a:ext uri="{FF2B5EF4-FFF2-40B4-BE49-F238E27FC236}">
                <a16:creationId xmlns:a16="http://schemas.microsoft.com/office/drawing/2014/main" id="{B58B1775-A04F-4E6A-90D6-50A1E037DF6C}"/>
              </a:ext>
            </a:extLst>
          </p:cNvPr>
          <p:cNvSpPr txBox="1"/>
          <p:nvPr/>
        </p:nvSpPr>
        <p:spPr>
          <a:xfrm>
            <a:off x="394282" y="2691189"/>
            <a:ext cx="4285293" cy="830997"/>
          </a:xfrm>
          <a:prstGeom prst="rect">
            <a:avLst/>
          </a:prstGeom>
          <a:noFill/>
          <a:ln>
            <a:solidFill>
              <a:schemeClr val="tx1"/>
            </a:solidFill>
          </a:ln>
        </p:spPr>
        <p:txBody>
          <a:bodyPr wrap="square" rtlCol="0">
            <a:spAutoFit/>
          </a:bodyPr>
          <a:lstStyle/>
          <a:p>
            <a:r>
              <a:rPr kumimoji="1" lang="ja-JP" altLang="en-US" sz="2400" dirty="0"/>
              <a:t>新規就農者</a:t>
            </a:r>
            <a:r>
              <a:rPr kumimoji="1" lang="en-US" altLang="ja-JP" sz="2400" dirty="0"/>
              <a:t>10</a:t>
            </a:r>
            <a:r>
              <a:rPr kumimoji="1" lang="ja-JP" altLang="en-US" sz="2400" dirty="0"/>
              <a:t>名の確保</a:t>
            </a:r>
            <a:endParaRPr kumimoji="1" lang="en-US" altLang="ja-JP" sz="2400" dirty="0"/>
          </a:p>
          <a:p>
            <a:r>
              <a:rPr kumimoji="1" lang="ja-JP" altLang="en-US" sz="2400" dirty="0"/>
              <a:t>生産力強化（＋</a:t>
            </a:r>
            <a:r>
              <a:rPr kumimoji="1" lang="en-US" altLang="ja-JP" sz="2400" dirty="0"/>
              <a:t>0.4</a:t>
            </a:r>
            <a:r>
              <a:rPr kumimoji="1" lang="ja-JP" altLang="en-US" sz="2400" dirty="0"/>
              <a:t>億円）</a:t>
            </a:r>
          </a:p>
        </p:txBody>
      </p:sp>
      <p:sp>
        <p:nvSpPr>
          <p:cNvPr id="7" name="四角形: 角を丸くする 6">
            <a:extLst>
              <a:ext uri="{FF2B5EF4-FFF2-40B4-BE49-F238E27FC236}">
                <a16:creationId xmlns:a16="http://schemas.microsoft.com/office/drawing/2014/main" id="{6B21CD51-CE32-4FCA-A735-7F4B539306DE}"/>
              </a:ext>
            </a:extLst>
          </p:cNvPr>
          <p:cNvSpPr/>
          <p:nvPr/>
        </p:nvSpPr>
        <p:spPr>
          <a:xfrm>
            <a:off x="5553209" y="2235231"/>
            <a:ext cx="1264448" cy="3745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実績</a:t>
            </a:r>
          </a:p>
        </p:txBody>
      </p:sp>
      <p:sp>
        <p:nvSpPr>
          <p:cNvPr id="8" name="テキスト ボックス 7">
            <a:extLst>
              <a:ext uri="{FF2B5EF4-FFF2-40B4-BE49-F238E27FC236}">
                <a16:creationId xmlns:a16="http://schemas.microsoft.com/office/drawing/2014/main" id="{20FE8885-D8B9-44D8-A611-12C1368B5E34}"/>
              </a:ext>
            </a:extLst>
          </p:cNvPr>
          <p:cNvSpPr txBox="1"/>
          <p:nvPr/>
        </p:nvSpPr>
        <p:spPr>
          <a:xfrm>
            <a:off x="5553209" y="2691189"/>
            <a:ext cx="5244778" cy="830997"/>
          </a:xfrm>
          <a:prstGeom prst="rect">
            <a:avLst/>
          </a:prstGeom>
          <a:noFill/>
          <a:ln>
            <a:solidFill>
              <a:schemeClr val="tx1"/>
            </a:solidFill>
          </a:ln>
        </p:spPr>
        <p:txBody>
          <a:bodyPr wrap="square" rtlCol="0">
            <a:spAutoFit/>
          </a:bodyPr>
          <a:lstStyle/>
          <a:p>
            <a:r>
              <a:rPr kumimoji="1" lang="ja-JP" altLang="en-US" sz="2400" dirty="0"/>
              <a:t>新規就農者</a:t>
            </a:r>
            <a:r>
              <a:rPr kumimoji="1" lang="en-US" altLang="ja-JP" sz="2400" dirty="0"/>
              <a:t>13</a:t>
            </a:r>
            <a:r>
              <a:rPr kumimoji="1" lang="ja-JP" altLang="en-US" sz="2400" dirty="0"/>
              <a:t>名を確保したが、</a:t>
            </a:r>
            <a:endParaRPr kumimoji="1" lang="en-US" altLang="ja-JP" sz="2400" dirty="0"/>
          </a:p>
          <a:p>
            <a:r>
              <a:rPr kumimoji="1" lang="ja-JP" altLang="en-US" sz="2400" dirty="0"/>
              <a:t>販売実績が目標未達成（＋</a:t>
            </a:r>
            <a:r>
              <a:rPr kumimoji="1" lang="en-US" altLang="ja-JP" sz="2400" dirty="0"/>
              <a:t>0.04</a:t>
            </a:r>
            <a:r>
              <a:rPr kumimoji="1" lang="ja-JP" altLang="en-US" sz="2400" dirty="0"/>
              <a:t>億円）</a:t>
            </a:r>
          </a:p>
        </p:txBody>
      </p:sp>
      <p:graphicFrame>
        <p:nvGraphicFramePr>
          <p:cNvPr id="9" name="表 9">
            <a:extLst>
              <a:ext uri="{FF2B5EF4-FFF2-40B4-BE49-F238E27FC236}">
                <a16:creationId xmlns:a16="http://schemas.microsoft.com/office/drawing/2014/main" id="{B6E89B5F-4FA4-4EEC-A496-B77C99573A0C}"/>
              </a:ext>
            </a:extLst>
          </p:cNvPr>
          <p:cNvGraphicFramePr>
            <a:graphicFrameLocks noGrp="1"/>
          </p:cNvGraphicFramePr>
          <p:nvPr>
            <p:extLst>
              <p:ext uri="{D42A27DB-BD31-4B8C-83A1-F6EECF244321}">
                <p14:modId xmlns:p14="http://schemas.microsoft.com/office/powerpoint/2010/main" val="1139629008"/>
              </p:ext>
            </p:extLst>
          </p:nvPr>
        </p:nvGraphicFramePr>
        <p:xfrm>
          <a:off x="5552606" y="3550828"/>
          <a:ext cx="5805483" cy="2377440"/>
        </p:xfrm>
        <a:graphic>
          <a:graphicData uri="http://schemas.openxmlformats.org/drawingml/2006/table">
            <a:tbl>
              <a:tblPr firstRow="1" bandRow="1">
                <a:tableStyleId>{93296810-A885-4BE3-A3E7-6D5BEEA58F35}</a:tableStyleId>
              </a:tblPr>
              <a:tblGrid>
                <a:gridCol w="1217959">
                  <a:extLst>
                    <a:ext uri="{9D8B030D-6E8A-4147-A177-3AD203B41FA5}">
                      <a16:colId xmlns:a16="http://schemas.microsoft.com/office/drawing/2014/main" val="399575333"/>
                    </a:ext>
                  </a:extLst>
                </a:gridCol>
                <a:gridCol w="2221828">
                  <a:extLst>
                    <a:ext uri="{9D8B030D-6E8A-4147-A177-3AD203B41FA5}">
                      <a16:colId xmlns:a16="http://schemas.microsoft.com/office/drawing/2014/main" val="3453014793"/>
                    </a:ext>
                  </a:extLst>
                </a:gridCol>
                <a:gridCol w="2365696">
                  <a:extLst>
                    <a:ext uri="{9D8B030D-6E8A-4147-A177-3AD203B41FA5}">
                      <a16:colId xmlns:a16="http://schemas.microsoft.com/office/drawing/2014/main" val="1813708567"/>
                    </a:ext>
                  </a:extLst>
                </a:gridCol>
              </a:tblGrid>
              <a:tr h="370840">
                <a:tc>
                  <a:txBody>
                    <a:bodyPr/>
                    <a:lstStyle/>
                    <a:p>
                      <a:pPr algn="ctr"/>
                      <a:r>
                        <a:rPr kumimoji="1" lang="ja-JP" altLang="en-US" sz="2000" dirty="0"/>
                        <a:t>事務所名</a:t>
                      </a:r>
                    </a:p>
                  </a:txBody>
                  <a:tcPr/>
                </a:tc>
                <a:tc>
                  <a:txBody>
                    <a:bodyPr/>
                    <a:lstStyle/>
                    <a:p>
                      <a:pPr algn="ctr"/>
                      <a:r>
                        <a:rPr kumimoji="1" lang="ja-JP" altLang="en-US" sz="2000" dirty="0"/>
                        <a:t>新規就農者</a:t>
                      </a:r>
                      <a:endParaRPr kumimoji="1" lang="en-US" altLang="ja-JP" sz="2000" dirty="0"/>
                    </a:p>
                  </a:txBody>
                  <a:tcPr/>
                </a:tc>
                <a:tc>
                  <a:txBody>
                    <a:bodyPr/>
                    <a:lstStyle/>
                    <a:p>
                      <a:pPr algn="ctr"/>
                      <a:r>
                        <a:rPr kumimoji="1" lang="ja-JP" altLang="en-US" sz="2000" dirty="0"/>
                        <a:t>販売額</a:t>
                      </a:r>
                      <a:endParaRPr kumimoji="1" lang="en-US" altLang="ja-JP" sz="2000" dirty="0"/>
                    </a:p>
                  </a:txBody>
                  <a:tcPr/>
                </a:tc>
                <a:extLst>
                  <a:ext uri="{0D108BD9-81ED-4DB2-BD59-A6C34878D82A}">
                    <a16:rowId xmlns:a16="http://schemas.microsoft.com/office/drawing/2014/main" val="4025770693"/>
                  </a:ext>
                </a:extLst>
              </a:tr>
              <a:tr h="370840">
                <a:tc>
                  <a:txBody>
                    <a:bodyPr/>
                    <a:lstStyle/>
                    <a:p>
                      <a:pPr algn="ctr"/>
                      <a:r>
                        <a:rPr kumimoji="1" lang="ja-JP" altLang="en-US" sz="2000" dirty="0"/>
                        <a:t>北部</a:t>
                      </a:r>
                    </a:p>
                  </a:txBody>
                  <a:tcPr/>
                </a:tc>
                <a:tc>
                  <a:txBody>
                    <a:bodyPr/>
                    <a:lstStyle/>
                    <a:p>
                      <a:pPr algn="ctr"/>
                      <a:r>
                        <a:rPr kumimoji="1" lang="en-US" altLang="ja-JP" sz="2000" dirty="0"/>
                        <a:t>3</a:t>
                      </a:r>
                      <a:r>
                        <a:rPr kumimoji="1" lang="ja-JP" altLang="en-US" sz="2000" dirty="0"/>
                        <a:t>名</a:t>
                      </a:r>
                    </a:p>
                  </a:txBody>
                  <a:tcPr/>
                </a:tc>
                <a:tc>
                  <a:txBody>
                    <a:bodyPr/>
                    <a:lstStyle/>
                    <a:p>
                      <a:pPr algn="ctr"/>
                      <a:r>
                        <a:rPr kumimoji="1" lang="en-US" altLang="ja-JP" sz="2000" dirty="0"/>
                        <a:t>66</a:t>
                      </a:r>
                      <a:r>
                        <a:rPr kumimoji="1" lang="ja-JP" altLang="en-US" sz="2000" dirty="0"/>
                        <a:t>万円</a:t>
                      </a:r>
                    </a:p>
                  </a:txBody>
                  <a:tcPr/>
                </a:tc>
                <a:extLst>
                  <a:ext uri="{0D108BD9-81ED-4DB2-BD59-A6C34878D82A}">
                    <a16:rowId xmlns:a16="http://schemas.microsoft.com/office/drawing/2014/main" val="4129899030"/>
                  </a:ext>
                </a:extLst>
              </a:tr>
              <a:tr h="370840">
                <a:tc>
                  <a:txBody>
                    <a:bodyPr/>
                    <a:lstStyle/>
                    <a:p>
                      <a:pPr algn="ctr"/>
                      <a:r>
                        <a:rPr kumimoji="1" lang="ja-JP" altLang="en-US" sz="2000" dirty="0"/>
                        <a:t>中部</a:t>
                      </a:r>
                    </a:p>
                  </a:txBody>
                  <a:tcPr/>
                </a:tc>
                <a:tc>
                  <a:txBody>
                    <a:bodyPr/>
                    <a:lstStyle/>
                    <a:p>
                      <a:pPr algn="ctr"/>
                      <a:r>
                        <a:rPr kumimoji="1" lang="en-US" altLang="ja-JP" sz="2000" dirty="0"/>
                        <a:t>2</a:t>
                      </a:r>
                      <a:r>
                        <a:rPr kumimoji="1" lang="ja-JP" altLang="en-US" sz="2000" dirty="0"/>
                        <a:t>名</a:t>
                      </a:r>
                    </a:p>
                  </a:txBody>
                  <a:tcPr/>
                </a:tc>
                <a:tc>
                  <a:txBody>
                    <a:bodyPr/>
                    <a:lstStyle/>
                    <a:p>
                      <a:pPr algn="ctr"/>
                      <a:r>
                        <a:rPr kumimoji="1" lang="en-US" altLang="ja-JP" sz="2000" dirty="0"/>
                        <a:t>245</a:t>
                      </a:r>
                      <a:r>
                        <a:rPr kumimoji="1" lang="ja-JP" altLang="en-US" sz="2000" dirty="0"/>
                        <a:t>万円</a:t>
                      </a:r>
                    </a:p>
                  </a:txBody>
                  <a:tcPr/>
                </a:tc>
                <a:extLst>
                  <a:ext uri="{0D108BD9-81ED-4DB2-BD59-A6C34878D82A}">
                    <a16:rowId xmlns:a16="http://schemas.microsoft.com/office/drawing/2014/main" val="1707865191"/>
                  </a:ext>
                </a:extLst>
              </a:tr>
              <a:tr h="370840">
                <a:tc>
                  <a:txBody>
                    <a:bodyPr/>
                    <a:lstStyle/>
                    <a:p>
                      <a:pPr algn="ctr"/>
                      <a:r>
                        <a:rPr kumimoji="1" lang="ja-JP" altLang="en-US" sz="2000" dirty="0"/>
                        <a:t>南河内</a:t>
                      </a:r>
                    </a:p>
                  </a:txBody>
                  <a:tcPr/>
                </a:tc>
                <a:tc>
                  <a:txBody>
                    <a:bodyPr/>
                    <a:lstStyle/>
                    <a:p>
                      <a:pPr algn="ctr"/>
                      <a:r>
                        <a:rPr kumimoji="1" lang="en-US" altLang="ja-JP" sz="2000" dirty="0"/>
                        <a:t>4</a:t>
                      </a:r>
                      <a:r>
                        <a:rPr kumimoji="1" lang="ja-JP" altLang="en-US" sz="2000" dirty="0"/>
                        <a:t>名</a:t>
                      </a:r>
                    </a:p>
                  </a:txBody>
                  <a:tcPr/>
                </a:tc>
                <a:tc>
                  <a:txBody>
                    <a:bodyPr/>
                    <a:lstStyle/>
                    <a:p>
                      <a:pPr algn="ctr"/>
                      <a:r>
                        <a:rPr kumimoji="1" lang="en-US" altLang="ja-JP" sz="2000" dirty="0"/>
                        <a:t>0</a:t>
                      </a:r>
                      <a:r>
                        <a:rPr kumimoji="1" lang="ja-JP" altLang="en-US" sz="2000" dirty="0"/>
                        <a:t>万円</a:t>
                      </a:r>
                    </a:p>
                  </a:txBody>
                  <a:tcPr/>
                </a:tc>
                <a:extLst>
                  <a:ext uri="{0D108BD9-81ED-4DB2-BD59-A6C34878D82A}">
                    <a16:rowId xmlns:a16="http://schemas.microsoft.com/office/drawing/2014/main" val="3977654168"/>
                  </a:ext>
                </a:extLst>
              </a:tr>
              <a:tr h="370840">
                <a:tc>
                  <a:txBody>
                    <a:bodyPr/>
                    <a:lstStyle/>
                    <a:p>
                      <a:pPr algn="ctr"/>
                      <a:r>
                        <a:rPr kumimoji="1" lang="ja-JP" altLang="en-US" sz="2000" dirty="0"/>
                        <a:t>泉州</a:t>
                      </a:r>
                    </a:p>
                  </a:txBody>
                  <a:tcPr/>
                </a:tc>
                <a:tc>
                  <a:txBody>
                    <a:bodyPr/>
                    <a:lstStyle/>
                    <a:p>
                      <a:pPr algn="ctr"/>
                      <a:r>
                        <a:rPr kumimoji="1" lang="en-US" altLang="ja-JP" sz="2000" dirty="0"/>
                        <a:t>4</a:t>
                      </a:r>
                      <a:r>
                        <a:rPr kumimoji="1" lang="ja-JP" altLang="en-US" sz="2000" dirty="0"/>
                        <a:t>名</a:t>
                      </a:r>
                    </a:p>
                  </a:txBody>
                  <a:tcPr/>
                </a:tc>
                <a:tc>
                  <a:txBody>
                    <a:bodyPr/>
                    <a:lstStyle/>
                    <a:p>
                      <a:pPr algn="ctr"/>
                      <a:r>
                        <a:rPr kumimoji="1" lang="en-US" altLang="ja-JP" sz="2000" dirty="0"/>
                        <a:t>100</a:t>
                      </a:r>
                      <a:r>
                        <a:rPr kumimoji="1" lang="ja-JP" altLang="en-US" sz="2000" dirty="0"/>
                        <a:t>万円</a:t>
                      </a:r>
                    </a:p>
                  </a:txBody>
                  <a:tcPr/>
                </a:tc>
                <a:extLst>
                  <a:ext uri="{0D108BD9-81ED-4DB2-BD59-A6C34878D82A}">
                    <a16:rowId xmlns:a16="http://schemas.microsoft.com/office/drawing/2014/main" val="2640422028"/>
                  </a:ext>
                </a:extLst>
              </a:tr>
              <a:tr h="370840">
                <a:tc>
                  <a:txBody>
                    <a:bodyPr/>
                    <a:lstStyle/>
                    <a:p>
                      <a:pPr algn="ctr"/>
                      <a:r>
                        <a:rPr kumimoji="1" lang="ja-JP" altLang="en-US" sz="2000" dirty="0"/>
                        <a:t>合計</a:t>
                      </a:r>
                    </a:p>
                  </a:txBody>
                  <a:tcPr/>
                </a:tc>
                <a:tc>
                  <a:txBody>
                    <a:bodyPr/>
                    <a:lstStyle/>
                    <a:p>
                      <a:pPr algn="ctr"/>
                      <a:r>
                        <a:rPr kumimoji="1" lang="en-US" altLang="ja-JP" sz="2000" dirty="0"/>
                        <a:t>13</a:t>
                      </a:r>
                      <a:r>
                        <a:rPr kumimoji="1" lang="ja-JP" altLang="en-US" sz="2000" dirty="0"/>
                        <a:t>名</a:t>
                      </a:r>
                    </a:p>
                  </a:txBody>
                  <a:tcPr/>
                </a:tc>
                <a:tc>
                  <a:txBody>
                    <a:bodyPr/>
                    <a:lstStyle/>
                    <a:p>
                      <a:pPr algn="ctr"/>
                      <a:r>
                        <a:rPr kumimoji="1" lang="en-US" altLang="ja-JP" sz="2000" dirty="0"/>
                        <a:t>411</a:t>
                      </a:r>
                      <a:r>
                        <a:rPr kumimoji="1" lang="ja-JP" altLang="en-US" sz="2000" dirty="0"/>
                        <a:t>万円</a:t>
                      </a:r>
                    </a:p>
                  </a:txBody>
                  <a:tcPr/>
                </a:tc>
                <a:extLst>
                  <a:ext uri="{0D108BD9-81ED-4DB2-BD59-A6C34878D82A}">
                    <a16:rowId xmlns:a16="http://schemas.microsoft.com/office/drawing/2014/main" val="4103435677"/>
                  </a:ext>
                </a:extLst>
              </a:tr>
            </a:tbl>
          </a:graphicData>
        </a:graphic>
      </p:graphicFrame>
      <p:sp>
        <p:nvSpPr>
          <p:cNvPr id="10" name="四角形: 角を丸くする 9">
            <a:extLst>
              <a:ext uri="{FF2B5EF4-FFF2-40B4-BE49-F238E27FC236}">
                <a16:creationId xmlns:a16="http://schemas.microsoft.com/office/drawing/2014/main" id="{5D07326E-BABD-4CF5-90D6-59AE1FE2F21C}"/>
              </a:ext>
            </a:extLst>
          </p:cNvPr>
          <p:cNvSpPr/>
          <p:nvPr/>
        </p:nvSpPr>
        <p:spPr>
          <a:xfrm>
            <a:off x="394282" y="3609943"/>
            <a:ext cx="5008142" cy="231832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11" name="テキスト ボックス 10">
            <a:extLst>
              <a:ext uri="{FF2B5EF4-FFF2-40B4-BE49-F238E27FC236}">
                <a16:creationId xmlns:a16="http://schemas.microsoft.com/office/drawing/2014/main" id="{370EF996-93F7-49F1-A77D-034377006CCA}"/>
              </a:ext>
            </a:extLst>
          </p:cNvPr>
          <p:cNvSpPr txBox="1"/>
          <p:nvPr/>
        </p:nvSpPr>
        <p:spPr>
          <a:xfrm>
            <a:off x="5187032" y="5956910"/>
            <a:ext cx="6832717" cy="830997"/>
          </a:xfrm>
          <a:prstGeom prst="rect">
            <a:avLst/>
          </a:prstGeom>
          <a:noFill/>
          <a:ln>
            <a:solidFill>
              <a:schemeClr val="tx1"/>
            </a:solidFill>
          </a:ln>
        </p:spPr>
        <p:txBody>
          <a:bodyPr wrap="square" rtlCol="0">
            <a:spAutoFit/>
          </a:bodyPr>
          <a:lstStyle/>
          <a:p>
            <a:r>
              <a:rPr kumimoji="1" lang="ja-JP" altLang="en-US" sz="2400" dirty="0"/>
              <a:t>就農初年度であることから販売実績がない者も多い。</a:t>
            </a:r>
            <a:endParaRPr kumimoji="1" lang="en-US" altLang="ja-JP" sz="2400" dirty="0"/>
          </a:p>
          <a:p>
            <a:r>
              <a:rPr kumimoji="1" lang="en-US" altLang="ja-JP" sz="2400" dirty="0"/>
              <a:t>R5</a:t>
            </a:r>
            <a:r>
              <a:rPr kumimoji="1" lang="ja-JP" altLang="en-US" sz="2400" dirty="0"/>
              <a:t>年度以降に販売が本格化する見込。</a:t>
            </a:r>
          </a:p>
        </p:txBody>
      </p:sp>
      <p:sp>
        <p:nvSpPr>
          <p:cNvPr id="12" name="正方形/長方形 11">
            <a:extLst>
              <a:ext uri="{FF2B5EF4-FFF2-40B4-BE49-F238E27FC236}">
                <a16:creationId xmlns:a16="http://schemas.microsoft.com/office/drawing/2014/main" id="{8770C34C-4429-4D1B-BEA9-89C208DAF948}"/>
              </a:ext>
            </a:extLst>
          </p:cNvPr>
          <p:cNvSpPr/>
          <p:nvPr/>
        </p:nvSpPr>
        <p:spPr>
          <a:xfrm>
            <a:off x="643261" y="3684108"/>
            <a:ext cx="4377157" cy="233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大阪産（もん）</a:t>
            </a:r>
            <a:r>
              <a:rPr kumimoji="1" lang="ja-JP" altLang="en-US" sz="1600" b="1" dirty="0" smtClean="0">
                <a:solidFill>
                  <a:schemeClr val="tx1"/>
                </a:solidFill>
              </a:rPr>
              <a:t>スタートアカデミー</a:t>
            </a:r>
            <a:r>
              <a:rPr kumimoji="1" lang="ja-JP" altLang="en-US" sz="1600" b="1" dirty="0">
                <a:solidFill>
                  <a:schemeClr val="tx1"/>
                </a:solidFill>
              </a:rPr>
              <a:t>運営事業</a:t>
            </a:r>
          </a:p>
        </p:txBody>
      </p:sp>
      <p:sp>
        <p:nvSpPr>
          <p:cNvPr id="13" name="テキスト ボックス 12">
            <a:extLst>
              <a:ext uri="{FF2B5EF4-FFF2-40B4-BE49-F238E27FC236}">
                <a16:creationId xmlns:a16="http://schemas.microsoft.com/office/drawing/2014/main" id="{B2E2E44B-4723-49CA-83A8-526F2BC2B014}"/>
              </a:ext>
            </a:extLst>
          </p:cNvPr>
          <p:cNvSpPr txBox="1"/>
          <p:nvPr/>
        </p:nvSpPr>
        <p:spPr>
          <a:xfrm>
            <a:off x="422275" y="3884991"/>
            <a:ext cx="5008141" cy="523220"/>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大阪の戦略品目を中心とした、地域密着型の新規就農研修プログラム。</a:t>
            </a:r>
            <a:endParaRPr lang="ja-JP" altLang="en-US" sz="2000"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98D800EE-B55B-4C38-BF66-78E35E344659}"/>
              </a:ext>
            </a:extLst>
          </p:cNvPr>
          <p:cNvSpPr txBox="1"/>
          <p:nvPr/>
        </p:nvSpPr>
        <p:spPr>
          <a:xfrm>
            <a:off x="430380" y="4285643"/>
            <a:ext cx="3941407" cy="1815882"/>
          </a:xfrm>
          <a:prstGeom prst="rect">
            <a:avLst/>
          </a:prstGeom>
          <a:noFill/>
        </p:spPr>
        <p:txBody>
          <a:bodyPr wrap="square" rtlCol="0">
            <a:spAutoFit/>
          </a:bodyPr>
          <a:lstStyle/>
          <a:p>
            <a:r>
              <a:rPr lang="en-US" altLang="ja-JP" sz="1400" dirty="0">
                <a:latin typeface="ＭＳ Ｐゴシック" panose="020B0600070205080204" pitchFamily="50" charset="-128"/>
                <a:ea typeface="ＭＳ Ｐゴシック" panose="020B0600070205080204" pitchFamily="50" charset="-128"/>
              </a:rPr>
              <a:t>【R4</a:t>
            </a:r>
            <a:r>
              <a:rPr lang="ja-JP" altLang="en-US" sz="1400" dirty="0">
                <a:latin typeface="ＭＳ Ｐゴシック" panose="020B0600070205080204" pitchFamily="50" charset="-128"/>
                <a:ea typeface="ＭＳ Ｐゴシック" panose="020B0600070205080204" pitchFamily="50" charset="-128"/>
              </a:rPr>
              <a:t>受講者</a:t>
            </a:r>
            <a:r>
              <a:rPr lang="en-US" altLang="ja-JP" sz="1400" dirty="0">
                <a:latin typeface="ＭＳ Ｐゴシック" panose="020B0600070205080204" pitchFamily="50" charset="-128"/>
                <a:ea typeface="ＭＳ Ｐゴシック" panose="020B0600070205080204" pitchFamily="50" charset="-128"/>
              </a:rPr>
              <a:t>】</a:t>
            </a: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ea typeface="ＭＳ Ｐゴシック" panose="020B0600070205080204" pitchFamily="50" charset="-128"/>
              </a:rPr>
              <a:t>27</a:t>
            </a:r>
            <a:r>
              <a:rPr lang="ja-JP" altLang="en-US" sz="1400" dirty="0">
                <a:latin typeface="ＭＳ Ｐゴシック" panose="020B0600070205080204" pitchFamily="50" charset="-128"/>
                <a:ea typeface="ＭＳ Ｐゴシック" panose="020B0600070205080204" pitchFamily="50" charset="-128"/>
              </a:rPr>
              <a:t>名</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（いちご</a:t>
            </a:r>
            <a:r>
              <a:rPr lang="en-US" altLang="ja-JP" sz="1400" dirty="0">
                <a:latin typeface="ＭＳ Ｐゴシック" panose="020B0600070205080204" pitchFamily="50" charset="-128"/>
                <a:ea typeface="ＭＳ Ｐゴシック" panose="020B0600070205080204" pitchFamily="50" charset="-128"/>
              </a:rPr>
              <a:t>13</a:t>
            </a:r>
            <a:r>
              <a:rPr lang="ja-JP" altLang="en-US" sz="1400" dirty="0">
                <a:latin typeface="ＭＳ Ｐゴシック" panose="020B0600070205080204" pitchFamily="50" charset="-128"/>
                <a:ea typeface="ＭＳ Ｐゴシック" panose="020B0600070205080204" pitchFamily="50" charset="-128"/>
              </a:rPr>
              <a:t>名、有機農産物</a:t>
            </a:r>
            <a:r>
              <a:rPr lang="en-US" altLang="ja-JP" sz="1400" dirty="0">
                <a:latin typeface="ＭＳ Ｐゴシック" panose="020B0600070205080204" pitchFamily="50" charset="-128"/>
                <a:ea typeface="ＭＳ Ｐゴシック" panose="020B0600070205080204" pitchFamily="50" charset="-128"/>
              </a:rPr>
              <a:t>5</a:t>
            </a:r>
            <a:r>
              <a:rPr lang="ja-JP" altLang="en-US" sz="1400" dirty="0">
                <a:latin typeface="ＭＳ Ｐゴシック" panose="020B0600070205080204" pitchFamily="50" charset="-128"/>
                <a:ea typeface="ＭＳ Ｐゴシック" panose="020B0600070205080204" pitchFamily="50" charset="-128"/>
              </a:rPr>
              <a:t>名</a:t>
            </a:r>
            <a:r>
              <a:rPr lang="ja-JP" altLang="en-US" sz="1400" dirty="0" smtClean="0">
                <a:latin typeface="ＭＳ Ｐゴシック" panose="020B0600070205080204" pitchFamily="50" charset="-128"/>
                <a:ea typeface="ＭＳ Ｐゴシック" panose="020B0600070205080204" pitchFamily="50" charset="-128"/>
              </a:rPr>
              <a:t>、</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水</a:t>
            </a:r>
            <a:r>
              <a:rPr lang="ja-JP" altLang="en-US" sz="1400" dirty="0">
                <a:latin typeface="ＭＳ Ｐゴシック" panose="020B0600070205080204" pitchFamily="50" charset="-128"/>
                <a:ea typeface="ＭＳ Ｐゴシック" panose="020B0600070205080204" pitchFamily="50" charset="-128"/>
              </a:rPr>
              <a:t>なす・きくな</a:t>
            </a:r>
            <a:r>
              <a:rPr lang="en-US" altLang="ja-JP" sz="1400" dirty="0">
                <a:latin typeface="ＭＳ Ｐゴシック" panose="020B0600070205080204" pitchFamily="50" charset="-128"/>
                <a:ea typeface="ＭＳ Ｐゴシック" panose="020B0600070205080204" pitchFamily="50" charset="-128"/>
              </a:rPr>
              <a:t>9</a:t>
            </a:r>
            <a:r>
              <a:rPr lang="ja-JP" altLang="en-US" sz="1400" dirty="0">
                <a:latin typeface="ＭＳ Ｐゴシック" panose="020B0600070205080204" pitchFamily="50" charset="-128"/>
                <a:ea typeface="ＭＳ Ｐゴシック" panose="020B0600070205080204" pitchFamily="50" charset="-128"/>
              </a:rPr>
              <a:t>名</a:t>
            </a:r>
            <a:r>
              <a:rPr lang="ja-JP" altLang="en-US" sz="1400" dirty="0" smtClean="0">
                <a:latin typeface="ＭＳ Ｐゴシック" panose="020B0600070205080204" pitchFamily="50" charset="-128"/>
                <a:ea typeface="ＭＳ Ｐゴシック" panose="020B0600070205080204" pitchFamily="50" charset="-128"/>
              </a:rPr>
              <a:t>）</a:t>
            </a:r>
            <a:endParaRPr lang="en-US" altLang="ja-JP" sz="1400" dirty="0">
              <a:latin typeface="ＭＳ Ｐゴシック" panose="020B0600070205080204" pitchFamily="50" charset="-128"/>
              <a:ea typeface="ＭＳ Ｐゴシック" panose="020B0600070205080204" pitchFamily="50" charset="-128"/>
            </a:endParaRPr>
          </a:p>
          <a:p>
            <a:r>
              <a:rPr lang="en-US" altLang="ja-JP" sz="1400" dirty="0">
                <a:latin typeface="ＭＳ Ｐゴシック" panose="020B0600070205080204" pitchFamily="50" charset="-128"/>
                <a:ea typeface="ＭＳ Ｐゴシック" panose="020B0600070205080204" pitchFamily="50" charset="-128"/>
              </a:rPr>
              <a:t>【R4</a:t>
            </a:r>
            <a:r>
              <a:rPr lang="ja-JP" altLang="en-US" sz="1400" dirty="0">
                <a:latin typeface="ＭＳ Ｐゴシック" panose="020B0600070205080204" pitchFamily="50" charset="-128"/>
                <a:ea typeface="ＭＳ Ｐゴシック" panose="020B0600070205080204" pitchFamily="50" charset="-128"/>
              </a:rPr>
              <a:t>年度に就農した</a:t>
            </a:r>
            <a:r>
              <a:rPr lang="en-US" altLang="ja-JP" sz="1400" dirty="0">
                <a:latin typeface="ＭＳ Ｐゴシック" panose="020B0600070205080204" pitchFamily="50" charset="-128"/>
                <a:ea typeface="ＭＳ Ｐゴシック" panose="020B0600070205080204" pitchFamily="50" charset="-128"/>
              </a:rPr>
              <a:t>R3</a:t>
            </a:r>
            <a:r>
              <a:rPr lang="ja-JP" altLang="en-US" sz="1400" dirty="0">
                <a:latin typeface="ＭＳ Ｐゴシック" panose="020B0600070205080204" pitchFamily="50" charset="-128"/>
                <a:ea typeface="ＭＳ Ｐゴシック" panose="020B0600070205080204" pitchFamily="50" charset="-128"/>
              </a:rPr>
              <a:t>年度卒業生</a:t>
            </a:r>
            <a:r>
              <a:rPr lang="en-US" altLang="ja-JP" sz="1400" dirty="0">
                <a:latin typeface="ＭＳ Ｐゴシック" panose="020B0600070205080204" pitchFamily="50" charset="-128"/>
                <a:ea typeface="ＭＳ Ｐゴシック" panose="020B0600070205080204" pitchFamily="50" charset="-128"/>
              </a:rPr>
              <a:t>】</a:t>
            </a:r>
          </a:p>
          <a:p>
            <a:r>
              <a:rPr lang="ja-JP" altLang="en-US" sz="1400" dirty="0">
                <a:latin typeface="ＭＳ Ｐゴシック" panose="020B0600070205080204" pitchFamily="50" charset="-128"/>
                <a:ea typeface="ＭＳ Ｐゴシック" panose="020B0600070205080204" pitchFamily="50" charset="-128"/>
              </a:rPr>
              <a:t>　　</a:t>
            </a:r>
            <a:r>
              <a:rPr lang="en-US" altLang="ja-JP" sz="1400" dirty="0">
                <a:latin typeface="ＭＳ Ｐゴシック" panose="020B0600070205080204" pitchFamily="50" charset="-128"/>
              </a:rPr>
              <a:t>7</a:t>
            </a:r>
            <a:r>
              <a:rPr lang="ja-JP" altLang="en-US" sz="1400" dirty="0">
                <a:latin typeface="ＭＳ Ｐゴシック" panose="020B0600070205080204" pitchFamily="50" charset="-128"/>
              </a:rPr>
              <a:t>名</a:t>
            </a:r>
            <a:endParaRPr lang="en-US" altLang="ja-JP" sz="1400" dirty="0">
              <a:latin typeface="ＭＳ Ｐゴシック" panose="020B0600070205080204" pitchFamily="50" charset="-128"/>
            </a:endParaRPr>
          </a:p>
          <a:p>
            <a:r>
              <a:rPr lang="ja-JP" altLang="en-US" sz="1400" dirty="0">
                <a:latin typeface="ＭＳ Ｐゴシック" panose="020B0600070205080204" pitchFamily="50" charset="-128"/>
              </a:rPr>
              <a:t>（いちご</a:t>
            </a:r>
            <a:r>
              <a:rPr lang="en-US" altLang="ja-JP" sz="1400" dirty="0">
                <a:latin typeface="ＭＳ Ｐゴシック" panose="020B0600070205080204" pitchFamily="50" charset="-128"/>
              </a:rPr>
              <a:t>3</a:t>
            </a:r>
            <a:r>
              <a:rPr lang="ja-JP" altLang="en-US" sz="1400" dirty="0">
                <a:latin typeface="ＭＳ Ｐゴシック" panose="020B0600070205080204" pitchFamily="50" charset="-128"/>
              </a:rPr>
              <a:t>名、有機農産物</a:t>
            </a:r>
            <a:r>
              <a:rPr lang="en-US" altLang="ja-JP" sz="1400" dirty="0">
                <a:latin typeface="ＭＳ Ｐゴシック" panose="020B0600070205080204" pitchFamily="50" charset="-128"/>
              </a:rPr>
              <a:t>3</a:t>
            </a:r>
            <a:r>
              <a:rPr lang="ja-JP" altLang="en-US" sz="1400" dirty="0">
                <a:latin typeface="ＭＳ Ｐゴシック" panose="020B0600070205080204" pitchFamily="50" charset="-128"/>
              </a:rPr>
              <a:t>名、水なす＋きくな</a:t>
            </a:r>
            <a:r>
              <a:rPr lang="en-US" altLang="ja-JP" sz="1400" dirty="0">
                <a:latin typeface="ＭＳ Ｐゴシック" panose="020B0600070205080204" pitchFamily="50" charset="-128"/>
              </a:rPr>
              <a:t>1</a:t>
            </a:r>
            <a:r>
              <a:rPr lang="ja-JP" altLang="en-US" sz="1400" dirty="0">
                <a:latin typeface="ＭＳ Ｐゴシック" panose="020B0600070205080204" pitchFamily="50" charset="-128"/>
              </a:rPr>
              <a:t>名）</a:t>
            </a:r>
          </a:p>
          <a:p>
            <a:endParaRPr lang="ja-JP" altLang="en-US" sz="1400" dirty="0">
              <a:latin typeface="ＭＳ Ｐゴシック" panose="020B0600070205080204" pitchFamily="50" charset="-128"/>
              <a:ea typeface="ＭＳ Ｐゴシック" panose="020B0600070205080204" pitchFamily="50" charset="-128"/>
            </a:endParaRPr>
          </a:p>
        </p:txBody>
      </p:sp>
      <p:pic>
        <p:nvPicPr>
          <p:cNvPr id="16" name="図 1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12916" y="4351138"/>
            <a:ext cx="1218106" cy="1214867"/>
          </a:xfrm>
          <a:prstGeom prst="rect">
            <a:avLst/>
          </a:prstGeom>
        </p:spPr>
      </p:pic>
    </p:spTree>
    <p:extLst>
      <p:ext uri="{BB962C8B-B14F-4D97-AF65-F5344CB8AC3E}">
        <p14:creationId xmlns:p14="http://schemas.microsoft.com/office/powerpoint/2010/main" val="384429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261257" y="261257"/>
            <a:ext cx="11691257"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rPr>
              <a:t>1. 【</a:t>
            </a:r>
            <a:r>
              <a:rPr kumimoji="1" lang="ja-JP" altLang="en-US" sz="2400" dirty="0">
                <a:solidFill>
                  <a:schemeClr val="tx1"/>
                </a:solidFill>
              </a:rPr>
              <a:t>しごと</a:t>
            </a:r>
            <a:r>
              <a:rPr kumimoji="1" lang="en-US" altLang="ja-JP" sz="2400" dirty="0">
                <a:solidFill>
                  <a:schemeClr val="tx1"/>
                </a:solidFill>
              </a:rPr>
              <a:t>】</a:t>
            </a:r>
            <a:r>
              <a:rPr kumimoji="1" lang="ja-JP" altLang="en-US" sz="2400" dirty="0">
                <a:solidFill>
                  <a:schemeClr val="tx1"/>
                </a:solidFill>
              </a:rPr>
              <a:t>　</a:t>
            </a:r>
            <a:r>
              <a:rPr kumimoji="1" lang="ja-JP" altLang="en-US" sz="2400" b="1" dirty="0">
                <a:solidFill>
                  <a:schemeClr val="tx1"/>
                </a:solidFill>
              </a:rPr>
              <a:t>力強い大阪農業の実現</a:t>
            </a:r>
            <a:r>
              <a:rPr kumimoji="1" lang="ja-JP" altLang="en-US" sz="2400" dirty="0">
                <a:solidFill>
                  <a:schemeClr val="tx1"/>
                </a:solidFill>
              </a:rPr>
              <a:t>　～成長し、持続する農業へ～</a:t>
            </a:r>
          </a:p>
        </p:txBody>
      </p:sp>
      <p:sp>
        <p:nvSpPr>
          <p:cNvPr id="5" name="テキスト ボックス 4">
            <a:extLst>
              <a:ext uri="{FF2B5EF4-FFF2-40B4-BE49-F238E27FC236}">
                <a16:creationId xmlns:a16="http://schemas.microsoft.com/office/drawing/2014/main" id="{6DE4E13B-10B3-42A3-8170-79593AAC4DF7}"/>
              </a:ext>
            </a:extLst>
          </p:cNvPr>
          <p:cNvSpPr txBox="1"/>
          <p:nvPr/>
        </p:nvSpPr>
        <p:spPr>
          <a:xfrm>
            <a:off x="261257" y="1231641"/>
            <a:ext cx="6072308" cy="461665"/>
          </a:xfrm>
          <a:prstGeom prst="rect">
            <a:avLst/>
          </a:prstGeom>
          <a:noFill/>
        </p:spPr>
        <p:txBody>
          <a:bodyPr wrap="square" rtlCol="0">
            <a:spAutoFit/>
          </a:bodyPr>
          <a:lstStyle/>
          <a:p>
            <a:r>
              <a:rPr kumimoji="1" lang="ja-JP" altLang="en-US" sz="2400" dirty="0"/>
              <a:t>（２）　新規就農者・企業の確保育成</a:t>
            </a:r>
          </a:p>
        </p:txBody>
      </p:sp>
      <p:sp>
        <p:nvSpPr>
          <p:cNvPr id="2" name="テキスト ボックス 1">
            <a:extLst>
              <a:ext uri="{FF2B5EF4-FFF2-40B4-BE49-F238E27FC236}">
                <a16:creationId xmlns:a16="http://schemas.microsoft.com/office/drawing/2014/main" id="{F37A38F1-1CD0-4DB8-928F-8848B6586288}"/>
              </a:ext>
            </a:extLst>
          </p:cNvPr>
          <p:cNvSpPr txBox="1"/>
          <p:nvPr/>
        </p:nvSpPr>
        <p:spPr>
          <a:xfrm>
            <a:off x="394282" y="1644974"/>
            <a:ext cx="9166577" cy="461665"/>
          </a:xfrm>
          <a:prstGeom prst="rect">
            <a:avLst/>
          </a:prstGeom>
          <a:noFill/>
          <a:ln>
            <a:solidFill>
              <a:schemeClr val="tx1"/>
            </a:solidFill>
          </a:ln>
        </p:spPr>
        <p:txBody>
          <a:bodyPr wrap="square" rtlCol="0">
            <a:spAutoFit/>
          </a:bodyPr>
          <a:lstStyle/>
          <a:p>
            <a:r>
              <a:rPr kumimoji="1" lang="en-US" altLang="ja-JP" sz="2400" dirty="0"/>
              <a:t>5</a:t>
            </a:r>
            <a:r>
              <a:rPr kumimoji="1" lang="ja-JP" altLang="en-US" sz="2400" dirty="0"/>
              <a:t>年後の目標：新規参入企業</a:t>
            </a:r>
            <a:r>
              <a:rPr kumimoji="1" lang="en-US" altLang="ja-JP" sz="2400" dirty="0"/>
              <a:t>30</a:t>
            </a:r>
            <a:r>
              <a:rPr kumimoji="1" lang="ja-JP" altLang="en-US" sz="2400" dirty="0"/>
              <a:t>社の確保と生産力強化（＋４億円）</a:t>
            </a:r>
          </a:p>
        </p:txBody>
      </p:sp>
      <p:sp>
        <p:nvSpPr>
          <p:cNvPr id="3" name="四角形: 角を丸くする 2">
            <a:extLst>
              <a:ext uri="{FF2B5EF4-FFF2-40B4-BE49-F238E27FC236}">
                <a16:creationId xmlns:a16="http://schemas.microsoft.com/office/drawing/2014/main" id="{6E088F35-0092-4D7B-BE6E-909D8BBCA2BE}"/>
              </a:ext>
            </a:extLst>
          </p:cNvPr>
          <p:cNvSpPr/>
          <p:nvPr/>
        </p:nvSpPr>
        <p:spPr>
          <a:xfrm>
            <a:off x="394282" y="2219973"/>
            <a:ext cx="1259706" cy="3563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目標</a:t>
            </a:r>
          </a:p>
        </p:txBody>
      </p:sp>
      <p:sp>
        <p:nvSpPr>
          <p:cNvPr id="6" name="テキスト ボックス 5">
            <a:extLst>
              <a:ext uri="{FF2B5EF4-FFF2-40B4-BE49-F238E27FC236}">
                <a16:creationId xmlns:a16="http://schemas.microsoft.com/office/drawing/2014/main" id="{B58B1775-A04F-4E6A-90D6-50A1E037DF6C}"/>
              </a:ext>
            </a:extLst>
          </p:cNvPr>
          <p:cNvSpPr txBox="1"/>
          <p:nvPr/>
        </p:nvSpPr>
        <p:spPr>
          <a:xfrm>
            <a:off x="394283" y="2647794"/>
            <a:ext cx="4069216" cy="830997"/>
          </a:xfrm>
          <a:prstGeom prst="rect">
            <a:avLst/>
          </a:prstGeom>
          <a:noFill/>
          <a:ln>
            <a:solidFill>
              <a:schemeClr val="tx1"/>
            </a:solidFill>
          </a:ln>
        </p:spPr>
        <p:txBody>
          <a:bodyPr wrap="square" rtlCol="0">
            <a:spAutoFit/>
          </a:bodyPr>
          <a:lstStyle/>
          <a:p>
            <a:r>
              <a:rPr kumimoji="1" lang="ja-JP" altLang="en-US" sz="2400" dirty="0"/>
              <a:t>新規参入企業</a:t>
            </a:r>
            <a:r>
              <a:rPr kumimoji="1" lang="en-US" altLang="ja-JP" sz="2400" dirty="0"/>
              <a:t>3</a:t>
            </a:r>
            <a:r>
              <a:rPr kumimoji="1" lang="ja-JP" altLang="en-US" sz="2400" dirty="0"/>
              <a:t>社の確保</a:t>
            </a:r>
            <a:endParaRPr kumimoji="1" lang="en-US" altLang="ja-JP" sz="2400" dirty="0"/>
          </a:p>
          <a:p>
            <a:r>
              <a:rPr kumimoji="1" lang="ja-JP" altLang="en-US" sz="2400" dirty="0"/>
              <a:t>生産力強化（＋</a:t>
            </a:r>
            <a:r>
              <a:rPr kumimoji="1" lang="en-US" altLang="ja-JP" sz="2400" dirty="0"/>
              <a:t>0.4</a:t>
            </a:r>
            <a:r>
              <a:rPr kumimoji="1" lang="ja-JP" altLang="en-US" sz="2400" dirty="0"/>
              <a:t>億円）</a:t>
            </a:r>
          </a:p>
        </p:txBody>
      </p:sp>
      <p:sp>
        <p:nvSpPr>
          <p:cNvPr id="7" name="四角形: 角を丸くする 6">
            <a:extLst>
              <a:ext uri="{FF2B5EF4-FFF2-40B4-BE49-F238E27FC236}">
                <a16:creationId xmlns:a16="http://schemas.microsoft.com/office/drawing/2014/main" id="{6B21CD51-CE32-4FCA-A735-7F4B539306DE}"/>
              </a:ext>
            </a:extLst>
          </p:cNvPr>
          <p:cNvSpPr/>
          <p:nvPr/>
        </p:nvSpPr>
        <p:spPr>
          <a:xfrm>
            <a:off x="5553210" y="2191544"/>
            <a:ext cx="1345130" cy="38479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実績</a:t>
            </a:r>
          </a:p>
        </p:txBody>
      </p:sp>
      <p:sp>
        <p:nvSpPr>
          <p:cNvPr id="8" name="テキスト ボックス 7">
            <a:extLst>
              <a:ext uri="{FF2B5EF4-FFF2-40B4-BE49-F238E27FC236}">
                <a16:creationId xmlns:a16="http://schemas.microsoft.com/office/drawing/2014/main" id="{20FE8885-D8B9-44D8-A611-12C1368B5E34}"/>
              </a:ext>
            </a:extLst>
          </p:cNvPr>
          <p:cNvSpPr txBox="1"/>
          <p:nvPr/>
        </p:nvSpPr>
        <p:spPr>
          <a:xfrm>
            <a:off x="5553210" y="2661245"/>
            <a:ext cx="5123755" cy="830997"/>
          </a:xfrm>
          <a:prstGeom prst="rect">
            <a:avLst/>
          </a:prstGeom>
          <a:noFill/>
          <a:ln>
            <a:solidFill>
              <a:schemeClr val="tx1"/>
            </a:solidFill>
          </a:ln>
        </p:spPr>
        <p:txBody>
          <a:bodyPr wrap="square" rtlCol="0">
            <a:spAutoFit/>
          </a:bodyPr>
          <a:lstStyle/>
          <a:p>
            <a:r>
              <a:rPr kumimoji="1" lang="ja-JP" altLang="en-US" sz="2400" dirty="0"/>
              <a:t>新規参入企業</a:t>
            </a:r>
            <a:r>
              <a:rPr kumimoji="1" lang="en-US" altLang="ja-JP" sz="2400" dirty="0"/>
              <a:t>2</a:t>
            </a:r>
            <a:r>
              <a:rPr kumimoji="1" lang="ja-JP" altLang="en-US" sz="2400" dirty="0"/>
              <a:t>社を確保したが、</a:t>
            </a:r>
            <a:endParaRPr kumimoji="1" lang="en-US" altLang="ja-JP" sz="2400" dirty="0"/>
          </a:p>
          <a:p>
            <a:r>
              <a:rPr kumimoji="1" lang="ja-JP" altLang="en-US" sz="2400" dirty="0"/>
              <a:t>販売実績が目標未達成（＋</a:t>
            </a:r>
            <a:r>
              <a:rPr kumimoji="1" lang="en-US" altLang="ja-JP" sz="2400" dirty="0"/>
              <a:t>0</a:t>
            </a:r>
            <a:r>
              <a:rPr kumimoji="1" lang="ja-JP" altLang="en-US" sz="2400" dirty="0"/>
              <a:t>億円）</a:t>
            </a:r>
          </a:p>
        </p:txBody>
      </p:sp>
      <p:graphicFrame>
        <p:nvGraphicFramePr>
          <p:cNvPr id="9" name="表 9">
            <a:extLst>
              <a:ext uri="{FF2B5EF4-FFF2-40B4-BE49-F238E27FC236}">
                <a16:creationId xmlns:a16="http://schemas.microsoft.com/office/drawing/2014/main" id="{B6E89B5F-4FA4-4EEC-A496-B77C99573A0C}"/>
              </a:ext>
            </a:extLst>
          </p:cNvPr>
          <p:cNvGraphicFramePr>
            <a:graphicFrameLocks noGrp="1"/>
          </p:cNvGraphicFramePr>
          <p:nvPr>
            <p:extLst>
              <p:ext uri="{D42A27DB-BD31-4B8C-83A1-F6EECF244321}">
                <p14:modId xmlns:p14="http://schemas.microsoft.com/office/powerpoint/2010/main" val="1751739686"/>
              </p:ext>
            </p:extLst>
          </p:nvPr>
        </p:nvGraphicFramePr>
        <p:xfrm>
          <a:off x="5553210" y="3549599"/>
          <a:ext cx="4587524" cy="792480"/>
        </p:xfrm>
        <a:graphic>
          <a:graphicData uri="http://schemas.openxmlformats.org/drawingml/2006/table">
            <a:tbl>
              <a:tblPr firstRow="1" bandRow="1">
                <a:tableStyleId>{93296810-A885-4BE3-A3E7-6D5BEEA58F35}</a:tableStyleId>
              </a:tblPr>
              <a:tblGrid>
                <a:gridCol w="2221828">
                  <a:extLst>
                    <a:ext uri="{9D8B030D-6E8A-4147-A177-3AD203B41FA5}">
                      <a16:colId xmlns:a16="http://schemas.microsoft.com/office/drawing/2014/main" val="3453014793"/>
                    </a:ext>
                  </a:extLst>
                </a:gridCol>
                <a:gridCol w="2365696">
                  <a:extLst>
                    <a:ext uri="{9D8B030D-6E8A-4147-A177-3AD203B41FA5}">
                      <a16:colId xmlns:a16="http://schemas.microsoft.com/office/drawing/2014/main" val="1813708567"/>
                    </a:ext>
                  </a:extLst>
                </a:gridCol>
              </a:tblGrid>
              <a:tr h="370840">
                <a:tc>
                  <a:txBody>
                    <a:bodyPr/>
                    <a:lstStyle/>
                    <a:p>
                      <a:pPr algn="ctr"/>
                      <a:r>
                        <a:rPr kumimoji="1" lang="ja-JP" altLang="en-US" sz="2000" dirty="0"/>
                        <a:t>参入企業</a:t>
                      </a:r>
                      <a:endParaRPr kumimoji="1" lang="en-US" altLang="ja-JP" sz="2000" dirty="0"/>
                    </a:p>
                  </a:txBody>
                  <a:tcPr/>
                </a:tc>
                <a:tc>
                  <a:txBody>
                    <a:bodyPr/>
                    <a:lstStyle/>
                    <a:p>
                      <a:pPr algn="ctr"/>
                      <a:r>
                        <a:rPr kumimoji="1" lang="ja-JP" altLang="en-US" sz="2000" dirty="0"/>
                        <a:t>販売額</a:t>
                      </a:r>
                      <a:endParaRPr kumimoji="1" lang="en-US" altLang="ja-JP" sz="2000" dirty="0"/>
                    </a:p>
                  </a:txBody>
                  <a:tcPr/>
                </a:tc>
                <a:extLst>
                  <a:ext uri="{0D108BD9-81ED-4DB2-BD59-A6C34878D82A}">
                    <a16:rowId xmlns:a16="http://schemas.microsoft.com/office/drawing/2014/main" val="4025770693"/>
                  </a:ext>
                </a:extLst>
              </a:tr>
              <a:tr h="370840">
                <a:tc>
                  <a:txBody>
                    <a:bodyPr/>
                    <a:lstStyle/>
                    <a:p>
                      <a:pPr algn="ctr"/>
                      <a:r>
                        <a:rPr kumimoji="1" lang="en-US" altLang="ja-JP" sz="2000" dirty="0"/>
                        <a:t>2</a:t>
                      </a:r>
                      <a:r>
                        <a:rPr kumimoji="1" lang="ja-JP" altLang="en-US" sz="2000" dirty="0"/>
                        <a:t>社</a:t>
                      </a:r>
                    </a:p>
                  </a:txBody>
                  <a:tcPr/>
                </a:tc>
                <a:tc>
                  <a:txBody>
                    <a:bodyPr/>
                    <a:lstStyle/>
                    <a:p>
                      <a:pPr algn="ctr"/>
                      <a:r>
                        <a:rPr kumimoji="1" lang="en-US" altLang="ja-JP" sz="2000" dirty="0"/>
                        <a:t>0</a:t>
                      </a:r>
                      <a:r>
                        <a:rPr kumimoji="1" lang="ja-JP" altLang="en-US" sz="2000" dirty="0"/>
                        <a:t>万円</a:t>
                      </a:r>
                    </a:p>
                  </a:txBody>
                  <a:tcPr/>
                </a:tc>
                <a:extLst>
                  <a:ext uri="{0D108BD9-81ED-4DB2-BD59-A6C34878D82A}">
                    <a16:rowId xmlns:a16="http://schemas.microsoft.com/office/drawing/2014/main" val="4129899030"/>
                  </a:ext>
                </a:extLst>
              </a:tr>
            </a:tbl>
          </a:graphicData>
        </a:graphic>
      </p:graphicFrame>
      <p:sp>
        <p:nvSpPr>
          <p:cNvPr id="11" name="テキスト ボックス 10">
            <a:extLst>
              <a:ext uri="{FF2B5EF4-FFF2-40B4-BE49-F238E27FC236}">
                <a16:creationId xmlns:a16="http://schemas.microsoft.com/office/drawing/2014/main" id="{370EF996-93F7-49F1-A77D-034377006CCA}"/>
              </a:ext>
            </a:extLst>
          </p:cNvPr>
          <p:cNvSpPr txBox="1"/>
          <p:nvPr/>
        </p:nvSpPr>
        <p:spPr>
          <a:xfrm>
            <a:off x="5553210" y="5950412"/>
            <a:ext cx="6159178" cy="830997"/>
          </a:xfrm>
          <a:prstGeom prst="rect">
            <a:avLst/>
          </a:prstGeom>
          <a:noFill/>
          <a:ln>
            <a:solidFill>
              <a:schemeClr val="tx1"/>
            </a:solidFill>
          </a:ln>
        </p:spPr>
        <p:txBody>
          <a:bodyPr wrap="square" rtlCol="0">
            <a:spAutoFit/>
          </a:bodyPr>
          <a:lstStyle/>
          <a:p>
            <a:r>
              <a:rPr kumimoji="1" lang="ja-JP" altLang="en-US" sz="2400" dirty="0"/>
              <a:t>参入が年度後半であったため、販売実績なし。</a:t>
            </a:r>
            <a:endParaRPr kumimoji="1" lang="en-US" altLang="ja-JP" sz="2400" dirty="0"/>
          </a:p>
          <a:p>
            <a:r>
              <a:rPr kumimoji="1" lang="en-US" altLang="ja-JP" sz="2400" dirty="0"/>
              <a:t>R5</a:t>
            </a:r>
            <a:r>
              <a:rPr kumimoji="1" lang="ja-JP" altLang="en-US" sz="2400" dirty="0"/>
              <a:t>年度以降に販売額が伸びる見込。</a:t>
            </a:r>
          </a:p>
        </p:txBody>
      </p:sp>
      <p:sp>
        <p:nvSpPr>
          <p:cNvPr id="12" name="四角形: 角を丸くする 11">
            <a:extLst>
              <a:ext uri="{FF2B5EF4-FFF2-40B4-BE49-F238E27FC236}">
                <a16:creationId xmlns:a16="http://schemas.microsoft.com/office/drawing/2014/main" id="{209FD7B5-75BC-4A6B-9D2B-DEFB48CE87E5}"/>
              </a:ext>
            </a:extLst>
          </p:cNvPr>
          <p:cNvSpPr/>
          <p:nvPr/>
        </p:nvSpPr>
        <p:spPr>
          <a:xfrm>
            <a:off x="5568893" y="4486755"/>
            <a:ext cx="5789800" cy="131984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13" name="正方形/長方形 12">
            <a:extLst>
              <a:ext uri="{FF2B5EF4-FFF2-40B4-BE49-F238E27FC236}">
                <a16:creationId xmlns:a16="http://schemas.microsoft.com/office/drawing/2014/main" id="{228F7871-A9A8-4164-A7CC-7D595DCDFF4A}"/>
              </a:ext>
            </a:extLst>
          </p:cNvPr>
          <p:cNvSpPr/>
          <p:nvPr/>
        </p:nvSpPr>
        <p:spPr>
          <a:xfrm>
            <a:off x="5710334" y="4555053"/>
            <a:ext cx="2947103" cy="3454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参入企業の紹介（近鉄百貨店）</a:t>
            </a:r>
          </a:p>
        </p:txBody>
      </p:sp>
      <p:sp>
        <p:nvSpPr>
          <p:cNvPr id="14" name="テキスト ボックス 13">
            <a:extLst>
              <a:ext uri="{FF2B5EF4-FFF2-40B4-BE49-F238E27FC236}">
                <a16:creationId xmlns:a16="http://schemas.microsoft.com/office/drawing/2014/main" id="{15BDE527-9D64-45D0-8296-B889C4EC127E}"/>
              </a:ext>
            </a:extLst>
          </p:cNvPr>
          <p:cNvSpPr txBox="1"/>
          <p:nvPr/>
        </p:nvSpPr>
        <p:spPr>
          <a:xfrm>
            <a:off x="5658513" y="4900505"/>
            <a:ext cx="3214900" cy="954107"/>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大阪産（もん）スタートアカデミーで研修を受け、河南町に参入。</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栽培面積：</a:t>
            </a:r>
            <a:r>
              <a:rPr lang="en-US" altLang="ja-JP" sz="1400" dirty="0">
                <a:latin typeface="ＭＳ Ｐゴシック" panose="020B0600070205080204" pitchFamily="50" charset="-128"/>
                <a:ea typeface="ＭＳ Ｐゴシック" panose="020B0600070205080204" pitchFamily="50" charset="-128"/>
              </a:rPr>
              <a:t>40a</a:t>
            </a:r>
          </a:p>
          <a:p>
            <a:r>
              <a:rPr lang="ja-JP" altLang="en-US" sz="1400" dirty="0">
                <a:latin typeface="ＭＳ Ｐゴシック" panose="020B0600070205080204" pitchFamily="50" charset="-128"/>
                <a:ea typeface="ＭＳ Ｐゴシック" panose="020B0600070205080204" pitchFamily="50" charset="-128"/>
              </a:rPr>
              <a:t>　栽培作物：いちご</a:t>
            </a:r>
          </a:p>
        </p:txBody>
      </p:sp>
      <p:pic>
        <p:nvPicPr>
          <p:cNvPr id="16" name="図 15"/>
          <p:cNvPicPr>
            <a:picLocks noChangeAspect="1"/>
          </p:cNvPicPr>
          <p:nvPr/>
        </p:nvPicPr>
        <p:blipFill rotWithShape="1">
          <a:blip r:embed="rId2"/>
          <a:srcRect r="5312" b="30796"/>
          <a:stretch/>
        </p:blipFill>
        <p:spPr>
          <a:xfrm>
            <a:off x="9071150" y="4633449"/>
            <a:ext cx="1873830" cy="1028472"/>
          </a:xfrm>
          <a:prstGeom prst="rect">
            <a:avLst/>
          </a:prstGeom>
        </p:spPr>
      </p:pic>
      <p:pic>
        <p:nvPicPr>
          <p:cNvPr id="17" name="図 1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200180" y="3639218"/>
            <a:ext cx="3263319" cy="2447489"/>
          </a:xfrm>
          <a:prstGeom prst="rect">
            <a:avLst/>
          </a:prstGeom>
        </p:spPr>
      </p:pic>
      <p:sp>
        <p:nvSpPr>
          <p:cNvPr id="18" name="正方形/長方形 17">
            <a:extLst>
              <a:ext uri="{FF2B5EF4-FFF2-40B4-BE49-F238E27FC236}">
                <a16:creationId xmlns:a16="http://schemas.microsoft.com/office/drawing/2014/main" id="{CACB0C32-E3D3-4861-B92F-5B78988F38F6}"/>
              </a:ext>
            </a:extLst>
          </p:cNvPr>
          <p:cNvSpPr/>
          <p:nvPr/>
        </p:nvSpPr>
        <p:spPr>
          <a:xfrm>
            <a:off x="1046741" y="6158161"/>
            <a:ext cx="3570208" cy="276999"/>
          </a:xfrm>
          <a:prstGeom prst="rect">
            <a:avLst/>
          </a:prstGeom>
        </p:spPr>
        <p:txBody>
          <a:bodyPr wrap="none">
            <a:spAutoFit/>
          </a:bodyPr>
          <a:lstStyle/>
          <a:p>
            <a:pPr algn="ctr">
              <a:spcAft>
                <a:spcPts val="0"/>
              </a:spcAft>
              <a:defRPr/>
            </a:pPr>
            <a:r>
              <a:rPr lang="ja-JP" altLang="en-US" sz="12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国主催の企業参入セミナーでの大阪ブースの様子</a:t>
            </a:r>
            <a:endParaRPr lang="ja-JP" altLang="ja-JP" sz="1600" b="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696440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261257" y="261257"/>
            <a:ext cx="11691257"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rPr>
              <a:t>1. 【</a:t>
            </a:r>
            <a:r>
              <a:rPr kumimoji="1" lang="ja-JP" altLang="en-US" sz="2400" dirty="0">
                <a:solidFill>
                  <a:schemeClr val="tx1"/>
                </a:solidFill>
              </a:rPr>
              <a:t>しごと</a:t>
            </a:r>
            <a:r>
              <a:rPr kumimoji="1" lang="en-US" altLang="ja-JP" sz="2400" dirty="0">
                <a:solidFill>
                  <a:schemeClr val="tx1"/>
                </a:solidFill>
              </a:rPr>
              <a:t>】</a:t>
            </a:r>
            <a:r>
              <a:rPr kumimoji="1" lang="ja-JP" altLang="en-US" sz="2400" dirty="0">
                <a:solidFill>
                  <a:schemeClr val="tx1"/>
                </a:solidFill>
              </a:rPr>
              <a:t>　</a:t>
            </a:r>
            <a:r>
              <a:rPr kumimoji="1" lang="ja-JP" altLang="en-US" sz="2400" b="1" dirty="0">
                <a:solidFill>
                  <a:schemeClr val="tx1"/>
                </a:solidFill>
              </a:rPr>
              <a:t>力強い大阪農業の実現</a:t>
            </a:r>
            <a:r>
              <a:rPr kumimoji="1" lang="ja-JP" altLang="en-US" sz="2400" dirty="0">
                <a:solidFill>
                  <a:schemeClr val="tx1"/>
                </a:solidFill>
              </a:rPr>
              <a:t>　～成長し、持続する農業へ～</a:t>
            </a:r>
          </a:p>
        </p:txBody>
      </p:sp>
      <p:sp>
        <p:nvSpPr>
          <p:cNvPr id="5" name="テキスト ボックス 4">
            <a:extLst>
              <a:ext uri="{FF2B5EF4-FFF2-40B4-BE49-F238E27FC236}">
                <a16:creationId xmlns:a16="http://schemas.microsoft.com/office/drawing/2014/main" id="{6DE4E13B-10B3-42A3-8170-79593AAC4DF7}"/>
              </a:ext>
            </a:extLst>
          </p:cNvPr>
          <p:cNvSpPr txBox="1"/>
          <p:nvPr/>
        </p:nvSpPr>
        <p:spPr>
          <a:xfrm>
            <a:off x="261257" y="1231641"/>
            <a:ext cx="7847319" cy="461665"/>
          </a:xfrm>
          <a:prstGeom prst="rect">
            <a:avLst/>
          </a:prstGeom>
          <a:noFill/>
        </p:spPr>
        <p:txBody>
          <a:bodyPr wrap="square" rtlCol="0">
            <a:spAutoFit/>
          </a:bodyPr>
          <a:lstStyle/>
          <a:p>
            <a:r>
              <a:rPr kumimoji="1" lang="ja-JP" altLang="en-US" sz="2400" dirty="0"/>
              <a:t>（３）　マーケットインの発想による重点品目の生産振興</a:t>
            </a:r>
          </a:p>
        </p:txBody>
      </p:sp>
      <p:sp>
        <p:nvSpPr>
          <p:cNvPr id="2" name="テキスト ボックス 1">
            <a:extLst>
              <a:ext uri="{FF2B5EF4-FFF2-40B4-BE49-F238E27FC236}">
                <a16:creationId xmlns:a16="http://schemas.microsoft.com/office/drawing/2014/main" id="{F37A38F1-1CD0-4DB8-928F-8848B6586288}"/>
              </a:ext>
            </a:extLst>
          </p:cNvPr>
          <p:cNvSpPr txBox="1"/>
          <p:nvPr/>
        </p:nvSpPr>
        <p:spPr>
          <a:xfrm>
            <a:off x="394282" y="1644974"/>
            <a:ext cx="11304659" cy="461665"/>
          </a:xfrm>
          <a:prstGeom prst="rect">
            <a:avLst/>
          </a:prstGeom>
          <a:noFill/>
          <a:ln>
            <a:solidFill>
              <a:schemeClr val="tx1"/>
            </a:solidFill>
          </a:ln>
        </p:spPr>
        <p:txBody>
          <a:bodyPr wrap="square" rtlCol="0">
            <a:spAutoFit/>
          </a:bodyPr>
          <a:lstStyle/>
          <a:p>
            <a:r>
              <a:rPr kumimoji="1" lang="en-US" altLang="ja-JP" sz="2400" dirty="0"/>
              <a:t>5</a:t>
            </a:r>
            <a:r>
              <a:rPr kumimoji="1" lang="ja-JP" altLang="en-US" sz="2400" dirty="0"/>
              <a:t>年後の目標</a:t>
            </a:r>
            <a:r>
              <a:rPr kumimoji="1" lang="ja-JP" altLang="en-US" sz="2400" dirty="0" smtClean="0"/>
              <a:t>：大阪産</a:t>
            </a:r>
            <a:r>
              <a:rPr kumimoji="1" lang="en-US" altLang="ja-JP" sz="2400" dirty="0"/>
              <a:t>(</a:t>
            </a:r>
            <a:r>
              <a:rPr kumimoji="1" lang="ja-JP" altLang="en-US" sz="2400" dirty="0"/>
              <a:t>もん</a:t>
            </a:r>
            <a:r>
              <a:rPr kumimoji="1" lang="en-US" altLang="ja-JP" sz="2400" dirty="0"/>
              <a:t>)</a:t>
            </a:r>
            <a:r>
              <a:rPr kumimoji="1" lang="ja-JP" altLang="en-US" sz="2400" dirty="0"/>
              <a:t>グローアッププランの目標</a:t>
            </a:r>
            <a:r>
              <a:rPr kumimoji="1" lang="ja-JP" altLang="en-US" sz="2400" dirty="0" smtClean="0"/>
              <a:t>達成　　</a:t>
            </a:r>
            <a:r>
              <a:rPr kumimoji="1" lang="en-US" altLang="ja-JP" sz="2400" dirty="0" smtClean="0"/>
              <a:t>10.8</a:t>
            </a:r>
            <a:r>
              <a:rPr kumimoji="1" lang="ja-JP" altLang="en-US" sz="2400" dirty="0"/>
              <a:t>億円　⇒　</a:t>
            </a:r>
            <a:r>
              <a:rPr kumimoji="1" lang="en-US" altLang="ja-JP" sz="2400" dirty="0"/>
              <a:t>15.3</a:t>
            </a:r>
            <a:r>
              <a:rPr kumimoji="1" lang="ja-JP" altLang="en-US" sz="2400" dirty="0"/>
              <a:t>億円</a:t>
            </a:r>
          </a:p>
        </p:txBody>
      </p:sp>
      <p:sp>
        <p:nvSpPr>
          <p:cNvPr id="3" name="四角形: 角を丸くする 2">
            <a:extLst>
              <a:ext uri="{FF2B5EF4-FFF2-40B4-BE49-F238E27FC236}">
                <a16:creationId xmlns:a16="http://schemas.microsoft.com/office/drawing/2014/main" id="{6E088F35-0092-4D7B-BE6E-909D8BBCA2BE}"/>
              </a:ext>
            </a:extLst>
          </p:cNvPr>
          <p:cNvSpPr/>
          <p:nvPr/>
        </p:nvSpPr>
        <p:spPr>
          <a:xfrm>
            <a:off x="394282" y="2182702"/>
            <a:ext cx="1340389" cy="4075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目標</a:t>
            </a:r>
          </a:p>
        </p:txBody>
      </p:sp>
      <p:sp>
        <p:nvSpPr>
          <p:cNvPr id="6" name="テキスト ボックス 5">
            <a:extLst>
              <a:ext uri="{FF2B5EF4-FFF2-40B4-BE49-F238E27FC236}">
                <a16:creationId xmlns:a16="http://schemas.microsoft.com/office/drawing/2014/main" id="{B58B1775-A04F-4E6A-90D6-50A1E037DF6C}"/>
              </a:ext>
            </a:extLst>
          </p:cNvPr>
          <p:cNvSpPr txBox="1"/>
          <p:nvPr/>
        </p:nvSpPr>
        <p:spPr>
          <a:xfrm>
            <a:off x="394282" y="2671694"/>
            <a:ext cx="4702152" cy="461665"/>
          </a:xfrm>
          <a:prstGeom prst="rect">
            <a:avLst/>
          </a:prstGeom>
          <a:noFill/>
          <a:ln>
            <a:solidFill>
              <a:schemeClr val="tx1"/>
            </a:solidFill>
          </a:ln>
        </p:spPr>
        <p:txBody>
          <a:bodyPr wrap="square" rtlCol="0">
            <a:spAutoFit/>
          </a:bodyPr>
          <a:lstStyle/>
          <a:p>
            <a:r>
              <a:rPr kumimoji="1" lang="ja-JP" altLang="en-US" sz="2400" dirty="0"/>
              <a:t>目標金額　 </a:t>
            </a:r>
            <a:r>
              <a:rPr kumimoji="1" lang="en-US" altLang="ja-JP" sz="2400" dirty="0" smtClean="0"/>
              <a:t>11.5</a:t>
            </a:r>
            <a:r>
              <a:rPr kumimoji="1" lang="ja-JP" altLang="en-US" sz="2400" dirty="0" smtClean="0"/>
              <a:t>億円（＋</a:t>
            </a:r>
            <a:r>
              <a:rPr kumimoji="1" lang="en-US" altLang="ja-JP" sz="2400" dirty="0"/>
              <a:t>0.7</a:t>
            </a:r>
            <a:r>
              <a:rPr kumimoji="1" lang="ja-JP" altLang="en-US" sz="2400" dirty="0"/>
              <a:t>億</a:t>
            </a:r>
            <a:r>
              <a:rPr kumimoji="1" lang="ja-JP" altLang="en-US" sz="2400" dirty="0" smtClean="0"/>
              <a:t>円）</a:t>
            </a:r>
            <a:endParaRPr kumimoji="1" lang="ja-JP" altLang="en-US" sz="2400" dirty="0"/>
          </a:p>
        </p:txBody>
      </p:sp>
      <p:sp>
        <p:nvSpPr>
          <p:cNvPr id="7" name="四角形: 角を丸くする 6">
            <a:extLst>
              <a:ext uri="{FF2B5EF4-FFF2-40B4-BE49-F238E27FC236}">
                <a16:creationId xmlns:a16="http://schemas.microsoft.com/office/drawing/2014/main" id="{6B21CD51-CE32-4FCA-A735-7F4B539306DE}"/>
              </a:ext>
            </a:extLst>
          </p:cNvPr>
          <p:cNvSpPr/>
          <p:nvPr/>
        </p:nvSpPr>
        <p:spPr>
          <a:xfrm>
            <a:off x="5553210" y="2218940"/>
            <a:ext cx="1264448" cy="3713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実績</a:t>
            </a:r>
          </a:p>
        </p:txBody>
      </p:sp>
      <p:sp>
        <p:nvSpPr>
          <p:cNvPr id="8" name="テキスト ボックス 7">
            <a:extLst>
              <a:ext uri="{FF2B5EF4-FFF2-40B4-BE49-F238E27FC236}">
                <a16:creationId xmlns:a16="http://schemas.microsoft.com/office/drawing/2014/main" id="{20FE8885-D8B9-44D8-A611-12C1368B5E34}"/>
              </a:ext>
            </a:extLst>
          </p:cNvPr>
          <p:cNvSpPr txBox="1"/>
          <p:nvPr/>
        </p:nvSpPr>
        <p:spPr>
          <a:xfrm>
            <a:off x="5553210" y="2671694"/>
            <a:ext cx="4653108" cy="461665"/>
          </a:xfrm>
          <a:prstGeom prst="rect">
            <a:avLst/>
          </a:prstGeom>
          <a:noFill/>
          <a:ln>
            <a:solidFill>
              <a:schemeClr val="tx1"/>
            </a:solidFill>
          </a:ln>
        </p:spPr>
        <p:txBody>
          <a:bodyPr wrap="square" rtlCol="0">
            <a:spAutoFit/>
          </a:bodyPr>
          <a:lstStyle/>
          <a:p>
            <a:r>
              <a:rPr kumimoji="1" lang="ja-JP" altLang="en-US" sz="2400" dirty="0"/>
              <a:t>目標金額　 </a:t>
            </a:r>
            <a:r>
              <a:rPr kumimoji="1" lang="en-US" altLang="ja-JP" sz="2400" dirty="0" smtClean="0"/>
              <a:t>12.1</a:t>
            </a:r>
            <a:r>
              <a:rPr kumimoji="1" lang="ja-JP" altLang="en-US" sz="2400" dirty="0" smtClean="0"/>
              <a:t>億円（＋</a:t>
            </a:r>
            <a:r>
              <a:rPr kumimoji="1" lang="en-US" altLang="ja-JP" sz="2400" dirty="0"/>
              <a:t>1.3</a:t>
            </a:r>
            <a:r>
              <a:rPr kumimoji="1" lang="ja-JP" altLang="en-US" sz="2400" dirty="0"/>
              <a:t>億</a:t>
            </a:r>
            <a:r>
              <a:rPr kumimoji="1" lang="ja-JP" altLang="en-US" sz="2400" dirty="0" smtClean="0"/>
              <a:t>円）</a:t>
            </a:r>
            <a:endParaRPr kumimoji="1" lang="ja-JP" altLang="en-US" sz="2400" dirty="0"/>
          </a:p>
        </p:txBody>
      </p:sp>
      <p:sp>
        <p:nvSpPr>
          <p:cNvPr id="10" name="角丸四角形 9">
            <a:extLst>
              <a:ext uri="{FF2B5EF4-FFF2-40B4-BE49-F238E27FC236}">
                <a16:creationId xmlns:a16="http://schemas.microsoft.com/office/drawing/2014/main" id="{5D07326E-BABD-4CF5-90D6-59AE1FE2F21C}"/>
              </a:ext>
            </a:extLst>
          </p:cNvPr>
          <p:cNvSpPr/>
          <p:nvPr/>
        </p:nvSpPr>
        <p:spPr>
          <a:xfrm>
            <a:off x="394282" y="3243404"/>
            <a:ext cx="4900389" cy="2563193"/>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p:txBody>
      </p:sp>
      <p:graphicFrame>
        <p:nvGraphicFramePr>
          <p:cNvPr id="11" name="表 9">
            <a:extLst>
              <a:ext uri="{FF2B5EF4-FFF2-40B4-BE49-F238E27FC236}">
                <a16:creationId xmlns:a16="http://schemas.microsoft.com/office/drawing/2014/main" id="{B6E89B5F-4FA4-4EEC-A496-B77C99573A0C}"/>
              </a:ext>
            </a:extLst>
          </p:cNvPr>
          <p:cNvGraphicFramePr>
            <a:graphicFrameLocks noGrp="1"/>
          </p:cNvGraphicFramePr>
          <p:nvPr>
            <p:extLst>
              <p:ext uri="{D42A27DB-BD31-4B8C-83A1-F6EECF244321}">
                <p14:modId xmlns:p14="http://schemas.microsoft.com/office/powerpoint/2010/main" val="700709598"/>
              </p:ext>
            </p:extLst>
          </p:nvPr>
        </p:nvGraphicFramePr>
        <p:xfrm>
          <a:off x="5553210" y="3243405"/>
          <a:ext cx="6145731" cy="2818893"/>
        </p:xfrm>
        <a:graphic>
          <a:graphicData uri="http://schemas.openxmlformats.org/drawingml/2006/table">
            <a:tbl>
              <a:tblPr firstRow="1" bandRow="1">
                <a:tableStyleId>{93296810-A885-4BE3-A3E7-6D5BEEA58F35}</a:tableStyleId>
              </a:tblPr>
              <a:tblGrid>
                <a:gridCol w="1836787">
                  <a:extLst>
                    <a:ext uri="{9D8B030D-6E8A-4147-A177-3AD203B41FA5}">
                      <a16:colId xmlns:a16="http://schemas.microsoft.com/office/drawing/2014/main" val="399575333"/>
                    </a:ext>
                  </a:extLst>
                </a:gridCol>
                <a:gridCol w="1637044">
                  <a:extLst>
                    <a:ext uri="{9D8B030D-6E8A-4147-A177-3AD203B41FA5}">
                      <a16:colId xmlns:a16="http://schemas.microsoft.com/office/drawing/2014/main" val="3453014793"/>
                    </a:ext>
                  </a:extLst>
                </a:gridCol>
                <a:gridCol w="2671900">
                  <a:extLst>
                    <a:ext uri="{9D8B030D-6E8A-4147-A177-3AD203B41FA5}">
                      <a16:colId xmlns:a16="http://schemas.microsoft.com/office/drawing/2014/main" val="1813708567"/>
                    </a:ext>
                  </a:extLst>
                </a:gridCol>
              </a:tblGrid>
              <a:tr h="402699">
                <a:tc>
                  <a:txBody>
                    <a:bodyPr/>
                    <a:lstStyle/>
                    <a:p>
                      <a:pPr algn="ctr"/>
                      <a:r>
                        <a:rPr kumimoji="1" lang="ja-JP" altLang="en-US" sz="2000" dirty="0"/>
                        <a:t>事務所名</a:t>
                      </a:r>
                    </a:p>
                  </a:txBody>
                  <a:tcPr/>
                </a:tc>
                <a:tc>
                  <a:txBody>
                    <a:bodyPr/>
                    <a:lstStyle/>
                    <a:p>
                      <a:pPr algn="ctr"/>
                      <a:r>
                        <a:rPr kumimoji="1" lang="ja-JP" altLang="en-US" sz="2000" dirty="0"/>
                        <a:t>品目</a:t>
                      </a:r>
                      <a:endParaRPr kumimoji="1" lang="en-US" altLang="ja-JP" sz="2000" dirty="0"/>
                    </a:p>
                  </a:txBody>
                  <a:tcPr/>
                </a:tc>
                <a:tc>
                  <a:txBody>
                    <a:bodyPr/>
                    <a:lstStyle/>
                    <a:p>
                      <a:pPr algn="ctr"/>
                      <a:r>
                        <a:rPr kumimoji="1" lang="ja-JP" altLang="en-US" sz="2000" dirty="0"/>
                        <a:t>販売額</a:t>
                      </a:r>
                      <a:endParaRPr kumimoji="1" lang="en-US" altLang="ja-JP" sz="2000" dirty="0"/>
                    </a:p>
                  </a:txBody>
                  <a:tcPr/>
                </a:tc>
                <a:extLst>
                  <a:ext uri="{0D108BD9-81ED-4DB2-BD59-A6C34878D82A}">
                    <a16:rowId xmlns:a16="http://schemas.microsoft.com/office/drawing/2014/main" val="4025770693"/>
                  </a:ext>
                </a:extLst>
              </a:tr>
              <a:tr h="402699">
                <a:tc>
                  <a:txBody>
                    <a:bodyPr/>
                    <a:lstStyle/>
                    <a:p>
                      <a:pPr algn="ctr"/>
                      <a:r>
                        <a:rPr kumimoji="1" lang="ja-JP" altLang="en-US" sz="2000" dirty="0"/>
                        <a:t>北部</a:t>
                      </a:r>
                    </a:p>
                  </a:txBody>
                  <a:tcPr/>
                </a:tc>
                <a:tc>
                  <a:txBody>
                    <a:bodyPr/>
                    <a:lstStyle/>
                    <a:p>
                      <a:pPr algn="ctr"/>
                      <a:r>
                        <a:rPr kumimoji="1" lang="ja-JP" altLang="en-US" sz="2000" dirty="0"/>
                        <a:t>いちご</a:t>
                      </a:r>
                    </a:p>
                  </a:txBody>
                  <a:tcPr/>
                </a:tc>
                <a:tc>
                  <a:txBody>
                    <a:bodyPr/>
                    <a:lstStyle/>
                    <a:p>
                      <a:pPr algn="ctr"/>
                      <a:r>
                        <a:rPr kumimoji="1" lang="en-US" altLang="ja-JP" sz="2000" dirty="0" smtClean="0"/>
                        <a:t>1.2</a:t>
                      </a:r>
                      <a:r>
                        <a:rPr kumimoji="1" lang="ja-JP" altLang="en-US" sz="2000" dirty="0" smtClean="0"/>
                        <a:t>億円 </a:t>
                      </a:r>
                      <a:r>
                        <a:rPr kumimoji="1" lang="en-US" altLang="ja-JP" sz="2000" dirty="0" smtClean="0"/>
                        <a:t>(+0.5</a:t>
                      </a:r>
                      <a:r>
                        <a:rPr kumimoji="1" lang="ja-JP" altLang="en-US" sz="2000" dirty="0" smtClean="0"/>
                        <a:t>億円</a:t>
                      </a:r>
                      <a:r>
                        <a:rPr kumimoji="1" lang="en-US" altLang="ja-JP" sz="2000" dirty="0" smtClean="0"/>
                        <a:t>)</a:t>
                      </a:r>
                      <a:endParaRPr kumimoji="1" lang="ja-JP" altLang="en-US" sz="2000" dirty="0"/>
                    </a:p>
                  </a:txBody>
                  <a:tcPr/>
                </a:tc>
                <a:extLst>
                  <a:ext uri="{0D108BD9-81ED-4DB2-BD59-A6C34878D82A}">
                    <a16:rowId xmlns:a16="http://schemas.microsoft.com/office/drawing/2014/main" val="4129899030"/>
                  </a:ext>
                </a:extLst>
              </a:tr>
              <a:tr h="402699">
                <a:tc>
                  <a:txBody>
                    <a:bodyPr/>
                    <a:lstStyle/>
                    <a:p>
                      <a:pPr algn="ctr"/>
                      <a:r>
                        <a:rPr kumimoji="1" lang="ja-JP" altLang="en-US" sz="2000" dirty="0"/>
                        <a:t>中部</a:t>
                      </a:r>
                    </a:p>
                  </a:txBody>
                  <a:tcPr/>
                </a:tc>
                <a:tc>
                  <a:txBody>
                    <a:bodyPr/>
                    <a:lstStyle/>
                    <a:p>
                      <a:pPr algn="ctr"/>
                      <a:r>
                        <a:rPr kumimoji="1" lang="ja-JP" altLang="en-US" sz="2000" dirty="0" smtClean="0"/>
                        <a:t>えだまめ</a:t>
                      </a:r>
                      <a:endParaRPr kumimoji="1" lang="ja-JP" altLang="en-US" sz="2000" dirty="0"/>
                    </a:p>
                  </a:txBody>
                  <a:tcPr/>
                </a:tc>
                <a:tc>
                  <a:txBody>
                    <a:bodyPr/>
                    <a:lstStyle/>
                    <a:p>
                      <a:pPr algn="ctr"/>
                      <a:r>
                        <a:rPr kumimoji="1" lang="en-US" altLang="ja-JP" sz="2000" dirty="0" smtClean="0"/>
                        <a:t>0.43</a:t>
                      </a:r>
                      <a:r>
                        <a:rPr kumimoji="1" lang="ja-JP" altLang="en-US" sz="2000" dirty="0" smtClean="0"/>
                        <a:t>億円 </a:t>
                      </a:r>
                      <a:r>
                        <a:rPr kumimoji="1" lang="en-US" altLang="ja-JP" sz="2000" dirty="0" smtClean="0"/>
                        <a:t>(+0.04</a:t>
                      </a:r>
                      <a:r>
                        <a:rPr kumimoji="1" lang="ja-JP" altLang="en-US" sz="2000" dirty="0" smtClean="0"/>
                        <a:t>億円</a:t>
                      </a:r>
                      <a:r>
                        <a:rPr kumimoji="1" lang="en-US" altLang="ja-JP" sz="2000" dirty="0" smtClean="0"/>
                        <a:t>)</a:t>
                      </a:r>
                      <a:endParaRPr kumimoji="1" lang="ja-JP" altLang="en-US" sz="2000" dirty="0"/>
                    </a:p>
                  </a:txBody>
                  <a:tcPr/>
                </a:tc>
                <a:extLst>
                  <a:ext uri="{0D108BD9-81ED-4DB2-BD59-A6C34878D82A}">
                    <a16:rowId xmlns:a16="http://schemas.microsoft.com/office/drawing/2014/main" val="1707865191"/>
                  </a:ext>
                </a:extLst>
              </a:tr>
              <a:tr h="402699">
                <a:tc>
                  <a:txBody>
                    <a:bodyPr/>
                    <a:lstStyle/>
                    <a:p>
                      <a:pPr algn="ctr"/>
                      <a:r>
                        <a:rPr kumimoji="1" lang="ja-JP" altLang="en-US" sz="2000" dirty="0"/>
                        <a:t>中部・南河内</a:t>
                      </a:r>
                    </a:p>
                  </a:txBody>
                  <a:tcPr/>
                </a:tc>
                <a:tc>
                  <a:txBody>
                    <a:bodyPr/>
                    <a:lstStyle/>
                    <a:p>
                      <a:pPr algn="ctr"/>
                      <a:r>
                        <a:rPr kumimoji="1" lang="ja-JP" altLang="en-US" sz="2000" dirty="0"/>
                        <a:t>ぶどう</a:t>
                      </a:r>
                    </a:p>
                  </a:txBody>
                  <a:tcPr/>
                </a:tc>
                <a:tc>
                  <a:txBody>
                    <a:bodyPr/>
                    <a:lstStyle/>
                    <a:p>
                      <a:pPr algn="ctr"/>
                      <a:r>
                        <a:rPr kumimoji="1" lang="en-US" altLang="ja-JP" sz="2000" dirty="0" smtClean="0"/>
                        <a:t>5.06</a:t>
                      </a:r>
                      <a:r>
                        <a:rPr kumimoji="1" lang="ja-JP" altLang="en-US" sz="2000" dirty="0" smtClean="0"/>
                        <a:t>億円 </a:t>
                      </a:r>
                      <a:r>
                        <a:rPr kumimoji="1" lang="en-US" altLang="ja-JP" sz="2000" dirty="0" smtClean="0"/>
                        <a:t>(+0.56</a:t>
                      </a:r>
                      <a:r>
                        <a:rPr kumimoji="1" lang="ja-JP" altLang="en-US" sz="2000" dirty="0" smtClean="0"/>
                        <a:t>億円</a:t>
                      </a:r>
                      <a:r>
                        <a:rPr kumimoji="1" lang="en-US" altLang="ja-JP" sz="2000" dirty="0" smtClean="0"/>
                        <a:t>)</a:t>
                      </a:r>
                      <a:endParaRPr kumimoji="1" lang="ja-JP" altLang="en-US" sz="2000" dirty="0"/>
                    </a:p>
                  </a:txBody>
                  <a:tcPr/>
                </a:tc>
                <a:extLst>
                  <a:ext uri="{0D108BD9-81ED-4DB2-BD59-A6C34878D82A}">
                    <a16:rowId xmlns:a16="http://schemas.microsoft.com/office/drawing/2014/main" val="3977654168"/>
                  </a:ext>
                </a:extLst>
              </a:tr>
              <a:tr h="402699">
                <a:tc>
                  <a:txBody>
                    <a:bodyPr/>
                    <a:lstStyle/>
                    <a:p>
                      <a:pPr algn="ctr"/>
                      <a:r>
                        <a:rPr kumimoji="1" lang="ja-JP" altLang="en-US" sz="2000" dirty="0"/>
                        <a:t>南河内</a:t>
                      </a:r>
                    </a:p>
                  </a:txBody>
                  <a:tcPr/>
                </a:tc>
                <a:tc>
                  <a:txBody>
                    <a:bodyPr/>
                    <a:lstStyle/>
                    <a:p>
                      <a:pPr algn="ctr"/>
                      <a:r>
                        <a:rPr kumimoji="1" lang="ja-JP" altLang="en-US" sz="2000" dirty="0"/>
                        <a:t>なす</a:t>
                      </a:r>
                    </a:p>
                  </a:txBody>
                  <a:tcPr/>
                </a:tc>
                <a:tc>
                  <a:txBody>
                    <a:bodyPr/>
                    <a:lstStyle/>
                    <a:p>
                      <a:pPr algn="ctr"/>
                      <a:r>
                        <a:rPr kumimoji="1" lang="en-US" altLang="ja-JP" sz="2000" dirty="0" smtClean="0"/>
                        <a:t>2.4</a:t>
                      </a:r>
                      <a:r>
                        <a:rPr kumimoji="1" lang="ja-JP" altLang="en-US" sz="2000" dirty="0" smtClean="0"/>
                        <a:t>億円 </a:t>
                      </a:r>
                      <a:r>
                        <a:rPr kumimoji="1" lang="en-US" altLang="ja-JP" sz="2000" dirty="0" smtClean="0"/>
                        <a:t>(+0.4</a:t>
                      </a:r>
                      <a:r>
                        <a:rPr kumimoji="1" lang="ja-JP" altLang="en-US" sz="2000" dirty="0" smtClean="0"/>
                        <a:t>億円</a:t>
                      </a:r>
                      <a:r>
                        <a:rPr kumimoji="1" lang="en-US" altLang="ja-JP" sz="2000" dirty="0" smtClean="0"/>
                        <a:t>)</a:t>
                      </a:r>
                      <a:endParaRPr kumimoji="1" lang="ja-JP" altLang="en-US" sz="2000" dirty="0"/>
                    </a:p>
                  </a:txBody>
                  <a:tcPr/>
                </a:tc>
                <a:extLst>
                  <a:ext uri="{0D108BD9-81ED-4DB2-BD59-A6C34878D82A}">
                    <a16:rowId xmlns:a16="http://schemas.microsoft.com/office/drawing/2014/main" val="2640422028"/>
                  </a:ext>
                </a:extLst>
              </a:tr>
              <a:tr h="402699">
                <a:tc>
                  <a:txBody>
                    <a:bodyPr/>
                    <a:lstStyle/>
                    <a:p>
                      <a:pPr algn="ctr"/>
                      <a:r>
                        <a:rPr kumimoji="1" lang="ja-JP" altLang="en-US" sz="2000" dirty="0"/>
                        <a:t>泉州</a:t>
                      </a:r>
                    </a:p>
                  </a:txBody>
                  <a:tcPr/>
                </a:tc>
                <a:tc>
                  <a:txBody>
                    <a:bodyPr/>
                    <a:lstStyle/>
                    <a:p>
                      <a:pPr algn="ctr"/>
                      <a:r>
                        <a:rPr kumimoji="1" lang="ja-JP" altLang="en-US" sz="2000" dirty="0"/>
                        <a:t>しゅん</a:t>
                      </a:r>
                      <a:r>
                        <a:rPr kumimoji="1" lang="ja-JP" altLang="en-US" sz="2000" dirty="0" err="1"/>
                        <a:t>ぎく</a:t>
                      </a:r>
                      <a:endParaRPr kumimoji="1" lang="ja-JP" altLang="en-US" sz="2000" dirty="0"/>
                    </a:p>
                  </a:txBody>
                  <a:tcPr/>
                </a:tc>
                <a:tc>
                  <a:txBody>
                    <a:bodyPr/>
                    <a:lstStyle/>
                    <a:p>
                      <a:pPr algn="ctr"/>
                      <a:r>
                        <a:rPr kumimoji="1" lang="en-US" altLang="ja-JP" sz="2000" dirty="0" smtClean="0"/>
                        <a:t>3</a:t>
                      </a:r>
                      <a:r>
                        <a:rPr kumimoji="1" lang="ja-JP" altLang="en-US" sz="2000" dirty="0" smtClean="0"/>
                        <a:t>億円 </a:t>
                      </a:r>
                      <a:r>
                        <a:rPr kumimoji="1" lang="en-US" altLang="ja-JP" sz="2000" dirty="0" smtClean="0"/>
                        <a:t>(-0.2</a:t>
                      </a:r>
                      <a:r>
                        <a:rPr kumimoji="1" lang="ja-JP" altLang="en-US" sz="2000" dirty="0" smtClean="0"/>
                        <a:t>億円</a:t>
                      </a:r>
                      <a:r>
                        <a:rPr kumimoji="1" lang="en-US" altLang="ja-JP" sz="2000" dirty="0" smtClean="0"/>
                        <a:t>)</a:t>
                      </a:r>
                      <a:endParaRPr kumimoji="1" lang="ja-JP" altLang="en-US" sz="2000" dirty="0"/>
                    </a:p>
                  </a:txBody>
                  <a:tcPr/>
                </a:tc>
                <a:extLst>
                  <a:ext uri="{0D108BD9-81ED-4DB2-BD59-A6C34878D82A}">
                    <a16:rowId xmlns:a16="http://schemas.microsoft.com/office/drawing/2014/main" val="2652022400"/>
                  </a:ext>
                </a:extLst>
              </a:tr>
              <a:tr h="402699">
                <a:tc>
                  <a:txBody>
                    <a:bodyPr/>
                    <a:lstStyle/>
                    <a:p>
                      <a:pPr algn="ctr"/>
                      <a:r>
                        <a:rPr kumimoji="1" lang="ja-JP" altLang="en-US" sz="2000" dirty="0"/>
                        <a:t>合計</a:t>
                      </a:r>
                    </a:p>
                  </a:txBody>
                  <a:tcPr/>
                </a:tc>
                <a:tc>
                  <a:txBody>
                    <a:bodyPr/>
                    <a:lstStyle/>
                    <a:p>
                      <a:pPr algn="ctr"/>
                      <a:endParaRPr kumimoji="1" lang="ja-JP" altLang="en-US" sz="2000" dirty="0"/>
                    </a:p>
                  </a:txBody>
                  <a:tcPr/>
                </a:tc>
                <a:tc>
                  <a:txBody>
                    <a:bodyPr/>
                    <a:lstStyle/>
                    <a:p>
                      <a:pPr algn="ctr"/>
                      <a:r>
                        <a:rPr kumimoji="1" lang="en-US" altLang="ja-JP" sz="2000" dirty="0" smtClean="0"/>
                        <a:t>12.09</a:t>
                      </a:r>
                      <a:r>
                        <a:rPr kumimoji="1" lang="ja-JP" altLang="en-US" sz="2000" dirty="0" smtClean="0"/>
                        <a:t>億円 </a:t>
                      </a:r>
                      <a:r>
                        <a:rPr kumimoji="1" lang="en-US" altLang="ja-JP" sz="2000" dirty="0" smtClean="0"/>
                        <a:t>(+1.3</a:t>
                      </a:r>
                      <a:r>
                        <a:rPr kumimoji="1" lang="ja-JP" altLang="en-US" sz="2000" dirty="0" smtClean="0"/>
                        <a:t>億円</a:t>
                      </a:r>
                      <a:r>
                        <a:rPr kumimoji="1" lang="en-US" altLang="ja-JP" sz="2000" dirty="0" smtClean="0"/>
                        <a:t>)</a:t>
                      </a:r>
                      <a:endParaRPr kumimoji="1" lang="ja-JP" altLang="en-US" sz="2000" dirty="0"/>
                    </a:p>
                  </a:txBody>
                  <a:tcPr/>
                </a:tc>
                <a:extLst>
                  <a:ext uri="{0D108BD9-81ED-4DB2-BD59-A6C34878D82A}">
                    <a16:rowId xmlns:a16="http://schemas.microsoft.com/office/drawing/2014/main" val="4103435677"/>
                  </a:ext>
                </a:extLst>
              </a:tr>
            </a:tbl>
          </a:graphicData>
        </a:graphic>
      </p:graphicFrame>
      <p:sp>
        <p:nvSpPr>
          <p:cNvPr id="12" name="正方形/長方形 11">
            <a:extLst>
              <a:ext uri="{FF2B5EF4-FFF2-40B4-BE49-F238E27FC236}">
                <a16:creationId xmlns:a16="http://schemas.microsoft.com/office/drawing/2014/main" id="{A93C272D-F65B-435B-A656-F71A34AE0958}"/>
              </a:ext>
            </a:extLst>
          </p:cNvPr>
          <p:cNvSpPr/>
          <p:nvPr/>
        </p:nvSpPr>
        <p:spPr>
          <a:xfrm>
            <a:off x="591993" y="3328414"/>
            <a:ext cx="3154570" cy="3570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大阪産（もん）グローアッププラン</a:t>
            </a:r>
            <a:endParaRPr kumimoji="1" lang="ja-JP" altLang="en-US" sz="1600" b="1" dirty="0">
              <a:solidFill>
                <a:schemeClr val="tx1"/>
              </a:solidFill>
            </a:endParaRPr>
          </a:p>
        </p:txBody>
      </p:sp>
      <p:sp>
        <p:nvSpPr>
          <p:cNvPr id="13" name="テキスト ボックス 12">
            <a:extLst>
              <a:ext uri="{FF2B5EF4-FFF2-40B4-BE49-F238E27FC236}">
                <a16:creationId xmlns:a16="http://schemas.microsoft.com/office/drawing/2014/main" id="{ED3299F9-13C9-4AA3-8A21-CAD590E8A433}"/>
              </a:ext>
            </a:extLst>
          </p:cNvPr>
          <p:cNvSpPr txBox="1"/>
          <p:nvPr/>
        </p:nvSpPr>
        <p:spPr>
          <a:xfrm>
            <a:off x="394281" y="3685440"/>
            <a:ext cx="4796283" cy="738664"/>
          </a:xfrm>
          <a:prstGeom prst="rect">
            <a:avLst/>
          </a:prstGeom>
          <a:noFill/>
        </p:spPr>
        <p:txBody>
          <a:bodyPr wrap="square" rtlCol="0">
            <a:spAutoFit/>
          </a:bodyPr>
          <a:lstStyle/>
          <a:p>
            <a:r>
              <a:rPr lang="ja-JP" altLang="en-US" sz="1400" dirty="0" smtClean="0">
                <a:latin typeface="ＭＳ Ｐゴシック" panose="020B0600070205080204" pitchFamily="50" charset="-128"/>
                <a:ea typeface="ＭＳ Ｐゴシック" panose="020B0600070205080204" pitchFamily="50" charset="-128"/>
              </a:rPr>
              <a:t>　大阪・関西万博に向け、消費者目線で大阪産（もん）の魅力を高めることでブランドを輝かせ（</a:t>
            </a:r>
            <a:r>
              <a:rPr lang="en-US" altLang="ja-JP" sz="1400" dirty="0" smtClean="0">
                <a:latin typeface="ＭＳ Ｐゴシック" panose="020B0600070205080204" pitchFamily="50" charset="-128"/>
                <a:ea typeface="ＭＳ Ｐゴシック" panose="020B0600070205080204" pitchFamily="50" charset="-128"/>
              </a:rPr>
              <a:t>GLOW</a:t>
            </a:r>
            <a:r>
              <a:rPr lang="ja-JP" altLang="en-US" sz="1400" dirty="0" smtClean="0">
                <a:latin typeface="ＭＳ Ｐゴシック" panose="020B0600070205080204" pitchFamily="50" charset="-128"/>
                <a:ea typeface="ＭＳ Ｐゴシック" panose="020B0600070205080204" pitchFamily="50" charset="-128"/>
              </a:rPr>
              <a:t>）、産地を育て、大阪農業のさらなる成長につなげる（</a:t>
            </a:r>
            <a:r>
              <a:rPr lang="en-US" altLang="ja-JP" sz="1400" dirty="0" smtClean="0">
                <a:latin typeface="ＭＳ Ｐゴシック" panose="020B0600070205080204" pitchFamily="50" charset="-128"/>
                <a:ea typeface="ＭＳ Ｐゴシック" panose="020B0600070205080204" pitchFamily="50" charset="-128"/>
              </a:rPr>
              <a:t>GROW UP</a:t>
            </a:r>
            <a:r>
              <a:rPr lang="ja-JP" altLang="en-US" sz="1400" dirty="0" smtClean="0">
                <a:latin typeface="ＭＳ Ｐゴシック" panose="020B0600070205080204" pitchFamily="50" charset="-128"/>
                <a:ea typeface="ＭＳ Ｐゴシック" panose="020B0600070205080204" pitchFamily="50" charset="-128"/>
              </a:rPr>
              <a:t>）取組。</a:t>
            </a:r>
            <a:endParaRPr lang="en-US" altLang="ja-JP" sz="1400"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ED3299F9-13C9-4AA3-8A21-CAD590E8A433}"/>
              </a:ext>
            </a:extLst>
          </p:cNvPr>
          <p:cNvSpPr txBox="1"/>
          <p:nvPr/>
        </p:nvSpPr>
        <p:spPr>
          <a:xfrm>
            <a:off x="517397" y="4466520"/>
            <a:ext cx="4777274" cy="1169551"/>
          </a:xfrm>
          <a:prstGeom prst="rect">
            <a:avLst/>
          </a:prstGeom>
          <a:noFill/>
        </p:spPr>
        <p:txBody>
          <a:bodyPr wrap="square" rtlCol="0">
            <a:spAutoFit/>
          </a:bodyPr>
          <a:lstStyle/>
          <a:p>
            <a:r>
              <a:rPr lang="ja-JP" altLang="en-US" sz="1400" dirty="0" smtClean="0">
                <a:latin typeface="ＭＳ Ｐゴシック" panose="020B0600070205080204" pitchFamily="50" charset="-128"/>
                <a:ea typeface="ＭＳ Ｐゴシック" panose="020B0600070205080204" pitchFamily="50" charset="-128"/>
              </a:rPr>
              <a:t>重点品目を設定し、品目ごとに多様な販売戦略と明確な目標を設定。</a:t>
            </a:r>
            <a:endParaRPr lang="en-US" altLang="ja-JP" sz="1400" dirty="0" smtClean="0">
              <a:latin typeface="ＭＳ Ｐゴシック" panose="020B0600070205080204" pitchFamily="50" charset="-128"/>
              <a:ea typeface="ＭＳ Ｐゴシック" panose="020B0600070205080204" pitchFamily="50" charset="-128"/>
            </a:endParaRPr>
          </a:p>
          <a:p>
            <a:endParaRPr lang="en-US" altLang="ja-JP" sz="1400" dirty="0">
              <a:latin typeface="ＭＳ Ｐゴシック" panose="020B0600070205080204" pitchFamily="50" charset="-128"/>
              <a:ea typeface="ＭＳ Ｐゴシック" panose="020B0600070205080204" pitchFamily="50" charset="-128"/>
            </a:endParaRPr>
          </a:p>
          <a:p>
            <a:r>
              <a:rPr lang="en-US" altLang="ja-JP" sz="1400" dirty="0" smtClean="0">
                <a:latin typeface="ＭＳ Ｐゴシック" panose="020B0600070205080204" pitchFamily="50" charset="-128"/>
                <a:ea typeface="ＭＳ Ｐゴシック" panose="020B0600070205080204" pitchFamily="50" charset="-128"/>
              </a:rPr>
              <a:t>【</a:t>
            </a:r>
            <a:r>
              <a:rPr lang="ja-JP" altLang="en-US" sz="1400" dirty="0" smtClean="0">
                <a:latin typeface="ＭＳ Ｐゴシック" panose="020B0600070205080204" pitchFamily="50" charset="-128"/>
                <a:ea typeface="ＭＳ Ｐゴシック" panose="020B0600070205080204" pitchFamily="50" charset="-128"/>
              </a:rPr>
              <a:t>重点品目</a:t>
            </a:r>
            <a:r>
              <a:rPr lang="en-US" altLang="ja-JP" sz="1400" dirty="0" smtClean="0">
                <a:latin typeface="ＭＳ Ｐゴシック" panose="020B0600070205080204" pitchFamily="50" charset="-128"/>
                <a:ea typeface="ＭＳ Ｐゴシック" panose="020B0600070205080204" pitchFamily="50" charset="-128"/>
              </a:rPr>
              <a:t>】</a:t>
            </a:r>
          </a:p>
          <a:p>
            <a:r>
              <a:rPr lang="ja-JP" altLang="en-US" sz="1400" dirty="0">
                <a:latin typeface="ＭＳ Ｐゴシック" panose="020B0600070205080204" pitchFamily="50" charset="-128"/>
                <a:ea typeface="ＭＳ Ｐゴシック" panose="020B0600070205080204" pitchFamily="50" charset="-128"/>
              </a:rPr>
              <a:t>いちご</a:t>
            </a:r>
            <a:r>
              <a:rPr lang="ja-JP" altLang="en-US" sz="1400" dirty="0" smtClean="0">
                <a:latin typeface="ＭＳ Ｐゴシック" panose="020B0600070205080204" pitchFamily="50" charset="-128"/>
                <a:ea typeface="ＭＳ Ｐゴシック" panose="020B0600070205080204" pitchFamily="50" charset="-128"/>
              </a:rPr>
              <a:t>、えだまめ、なす、しゅん</a:t>
            </a:r>
            <a:r>
              <a:rPr lang="ja-JP" altLang="en-US" sz="1400" dirty="0" err="1" smtClean="0">
                <a:latin typeface="ＭＳ Ｐゴシック" panose="020B0600070205080204" pitchFamily="50" charset="-128"/>
                <a:ea typeface="ＭＳ Ｐゴシック" panose="020B0600070205080204" pitchFamily="50" charset="-128"/>
              </a:rPr>
              <a:t>ぎく</a:t>
            </a:r>
            <a:r>
              <a:rPr lang="ja-JP" altLang="en-US" sz="1400" dirty="0" smtClean="0">
                <a:latin typeface="ＭＳ Ｐゴシック" panose="020B0600070205080204" pitchFamily="50" charset="-128"/>
                <a:ea typeface="ＭＳ Ｐゴシック" panose="020B0600070205080204" pitchFamily="50" charset="-128"/>
              </a:rPr>
              <a:t>、ぶどうの５品目</a:t>
            </a:r>
            <a:endParaRPr lang="en-US" altLang="ja-JP"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94070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261257" y="261257"/>
            <a:ext cx="11691257"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rPr>
              <a:t>1. 【</a:t>
            </a:r>
            <a:r>
              <a:rPr kumimoji="1" lang="ja-JP" altLang="en-US" sz="2400" dirty="0">
                <a:solidFill>
                  <a:schemeClr val="tx1"/>
                </a:solidFill>
              </a:rPr>
              <a:t>しごと</a:t>
            </a:r>
            <a:r>
              <a:rPr kumimoji="1" lang="en-US" altLang="ja-JP" sz="2400" dirty="0">
                <a:solidFill>
                  <a:schemeClr val="tx1"/>
                </a:solidFill>
              </a:rPr>
              <a:t>】</a:t>
            </a:r>
            <a:r>
              <a:rPr kumimoji="1" lang="ja-JP" altLang="en-US" sz="2400" dirty="0">
                <a:solidFill>
                  <a:schemeClr val="tx1"/>
                </a:solidFill>
              </a:rPr>
              <a:t>　</a:t>
            </a:r>
            <a:r>
              <a:rPr kumimoji="1" lang="ja-JP" altLang="en-US" sz="2400" b="1" dirty="0">
                <a:solidFill>
                  <a:schemeClr val="tx1"/>
                </a:solidFill>
              </a:rPr>
              <a:t>力強い大阪農業の実現</a:t>
            </a:r>
            <a:r>
              <a:rPr kumimoji="1" lang="ja-JP" altLang="en-US" sz="2400" dirty="0">
                <a:solidFill>
                  <a:schemeClr val="tx1"/>
                </a:solidFill>
              </a:rPr>
              <a:t>　～成長し、持続する農業へ～</a:t>
            </a:r>
          </a:p>
        </p:txBody>
      </p:sp>
      <p:sp>
        <p:nvSpPr>
          <p:cNvPr id="5" name="テキスト ボックス 4">
            <a:extLst>
              <a:ext uri="{FF2B5EF4-FFF2-40B4-BE49-F238E27FC236}">
                <a16:creationId xmlns:a16="http://schemas.microsoft.com/office/drawing/2014/main" id="{6DE4E13B-10B3-42A3-8170-79593AAC4DF7}"/>
              </a:ext>
            </a:extLst>
          </p:cNvPr>
          <p:cNvSpPr txBox="1"/>
          <p:nvPr/>
        </p:nvSpPr>
        <p:spPr>
          <a:xfrm>
            <a:off x="261257" y="1231641"/>
            <a:ext cx="6220225" cy="461665"/>
          </a:xfrm>
          <a:prstGeom prst="rect">
            <a:avLst/>
          </a:prstGeom>
          <a:noFill/>
        </p:spPr>
        <p:txBody>
          <a:bodyPr wrap="square" rtlCol="0">
            <a:spAutoFit/>
          </a:bodyPr>
          <a:lstStyle/>
          <a:p>
            <a:r>
              <a:rPr kumimoji="1" lang="ja-JP" altLang="en-US" sz="2400" dirty="0"/>
              <a:t>（４）　成長と持続を支える生産基盤の整備</a:t>
            </a:r>
          </a:p>
        </p:txBody>
      </p:sp>
      <p:sp>
        <p:nvSpPr>
          <p:cNvPr id="2" name="テキスト ボックス 1">
            <a:extLst>
              <a:ext uri="{FF2B5EF4-FFF2-40B4-BE49-F238E27FC236}">
                <a16:creationId xmlns:a16="http://schemas.microsoft.com/office/drawing/2014/main" id="{F37A38F1-1CD0-4DB8-928F-8848B6586288}"/>
              </a:ext>
            </a:extLst>
          </p:cNvPr>
          <p:cNvSpPr txBox="1"/>
          <p:nvPr/>
        </p:nvSpPr>
        <p:spPr>
          <a:xfrm>
            <a:off x="394282" y="1644974"/>
            <a:ext cx="9301047" cy="461665"/>
          </a:xfrm>
          <a:prstGeom prst="rect">
            <a:avLst/>
          </a:prstGeom>
          <a:noFill/>
          <a:ln>
            <a:solidFill>
              <a:schemeClr val="tx1"/>
            </a:solidFill>
          </a:ln>
        </p:spPr>
        <p:txBody>
          <a:bodyPr wrap="square" rtlCol="0">
            <a:spAutoFit/>
          </a:bodyPr>
          <a:lstStyle/>
          <a:p>
            <a:r>
              <a:rPr kumimoji="1" lang="en-US" altLang="ja-JP" sz="2400" dirty="0"/>
              <a:t>5</a:t>
            </a:r>
            <a:r>
              <a:rPr kumimoji="1" lang="ja-JP" altLang="en-US" sz="2400" dirty="0"/>
              <a:t>年後の目標：農地集積集約を目的とした基盤整備の面積　</a:t>
            </a:r>
            <a:r>
              <a:rPr kumimoji="1" lang="en-US" altLang="ja-JP" sz="2400" dirty="0"/>
              <a:t>56ha</a:t>
            </a:r>
            <a:endParaRPr kumimoji="1" lang="ja-JP" altLang="en-US" sz="2400" dirty="0"/>
          </a:p>
        </p:txBody>
      </p:sp>
      <p:sp>
        <p:nvSpPr>
          <p:cNvPr id="3" name="四角形: 角を丸くする 2">
            <a:extLst>
              <a:ext uri="{FF2B5EF4-FFF2-40B4-BE49-F238E27FC236}">
                <a16:creationId xmlns:a16="http://schemas.microsoft.com/office/drawing/2014/main" id="{6E088F35-0092-4D7B-BE6E-909D8BBCA2BE}"/>
              </a:ext>
            </a:extLst>
          </p:cNvPr>
          <p:cNvSpPr/>
          <p:nvPr/>
        </p:nvSpPr>
        <p:spPr>
          <a:xfrm>
            <a:off x="394282" y="2188910"/>
            <a:ext cx="1313494" cy="37228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目標</a:t>
            </a:r>
          </a:p>
        </p:txBody>
      </p:sp>
      <p:sp>
        <p:nvSpPr>
          <p:cNvPr id="6" name="テキスト ボックス 5">
            <a:extLst>
              <a:ext uri="{FF2B5EF4-FFF2-40B4-BE49-F238E27FC236}">
                <a16:creationId xmlns:a16="http://schemas.microsoft.com/office/drawing/2014/main" id="{B58B1775-A04F-4E6A-90D6-50A1E037DF6C}"/>
              </a:ext>
            </a:extLst>
          </p:cNvPr>
          <p:cNvSpPr txBox="1"/>
          <p:nvPr/>
        </p:nvSpPr>
        <p:spPr>
          <a:xfrm>
            <a:off x="394282" y="2638270"/>
            <a:ext cx="2611871" cy="461665"/>
          </a:xfrm>
          <a:prstGeom prst="rect">
            <a:avLst/>
          </a:prstGeom>
          <a:noFill/>
          <a:ln>
            <a:solidFill>
              <a:schemeClr val="tx1"/>
            </a:solidFill>
          </a:ln>
        </p:spPr>
        <p:txBody>
          <a:bodyPr wrap="square" rtlCol="0">
            <a:spAutoFit/>
          </a:bodyPr>
          <a:lstStyle/>
          <a:p>
            <a:r>
              <a:rPr kumimoji="1" lang="ja-JP" altLang="en-US" sz="2400" dirty="0"/>
              <a:t>面積　＋</a:t>
            </a:r>
            <a:r>
              <a:rPr kumimoji="1" lang="en-US" altLang="ja-JP" sz="2400" dirty="0"/>
              <a:t>13.0ha</a:t>
            </a:r>
            <a:endParaRPr kumimoji="1" lang="ja-JP" altLang="en-US" sz="2400" dirty="0"/>
          </a:p>
        </p:txBody>
      </p:sp>
      <p:sp>
        <p:nvSpPr>
          <p:cNvPr id="7" name="四角形: 角を丸くする 6">
            <a:extLst>
              <a:ext uri="{FF2B5EF4-FFF2-40B4-BE49-F238E27FC236}">
                <a16:creationId xmlns:a16="http://schemas.microsoft.com/office/drawing/2014/main" id="{6B21CD51-CE32-4FCA-A735-7F4B539306DE}"/>
              </a:ext>
            </a:extLst>
          </p:cNvPr>
          <p:cNvSpPr/>
          <p:nvPr/>
        </p:nvSpPr>
        <p:spPr>
          <a:xfrm>
            <a:off x="5551822" y="2190724"/>
            <a:ext cx="1210660" cy="3704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実績</a:t>
            </a:r>
          </a:p>
        </p:txBody>
      </p:sp>
      <p:sp>
        <p:nvSpPr>
          <p:cNvPr id="8" name="テキスト ボックス 7">
            <a:extLst>
              <a:ext uri="{FF2B5EF4-FFF2-40B4-BE49-F238E27FC236}">
                <a16:creationId xmlns:a16="http://schemas.microsoft.com/office/drawing/2014/main" id="{20FE8885-D8B9-44D8-A611-12C1368B5E34}"/>
              </a:ext>
            </a:extLst>
          </p:cNvPr>
          <p:cNvSpPr txBox="1"/>
          <p:nvPr/>
        </p:nvSpPr>
        <p:spPr>
          <a:xfrm>
            <a:off x="5553211" y="2645278"/>
            <a:ext cx="2386866" cy="461665"/>
          </a:xfrm>
          <a:prstGeom prst="rect">
            <a:avLst/>
          </a:prstGeom>
          <a:noFill/>
          <a:ln>
            <a:solidFill>
              <a:schemeClr val="tx1"/>
            </a:solidFill>
          </a:ln>
        </p:spPr>
        <p:txBody>
          <a:bodyPr wrap="square" rtlCol="0">
            <a:spAutoFit/>
          </a:bodyPr>
          <a:lstStyle/>
          <a:p>
            <a:r>
              <a:rPr kumimoji="1" lang="ja-JP" altLang="en-US" sz="2400" dirty="0"/>
              <a:t>面積　＋</a:t>
            </a:r>
            <a:r>
              <a:rPr kumimoji="1" lang="en-US" altLang="ja-JP" sz="2400" dirty="0"/>
              <a:t>5.7ha</a:t>
            </a:r>
            <a:endParaRPr kumimoji="1" lang="ja-JP" altLang="en-US" sz="2400" dirty="0"/>
          </a:p>
        </p:txBody>
      </p:sp>
      <p:graphicFrame>
        <p:nvGraphicFramePr>
          <p:cNvPr id="9" name="表 9">
            <a:extLst>
              <a:ext uri="{FF2B5EF4-FFF2-40B4-BE49-F238E27FC236}">
                <a16:creationId xmlns:a16="http://schemas.microsoft.com/office/drawing/2014/main" id="{B6E89B5F-4FA4-4EEC-A496-B77C99573A0C}"/>
              </a:ext>
            </a:extLst>
          </p:cNvPr>
          <p:cNvGraphicFramePr>
            <a:graphicFrameLocks noGrp="1"/>
          </p:cNvGraphicFramePr>
          <p:nvPr>
            <p:extLst>
              <p:ext uri="{D42A27DB-BD31-4B8C-83A1-F6EECF244321}">
                <p14:modId xmlns:p14="http://schemas.microsoft.com/office/powerpoint/2010/main" val="203497155"/>
              </p:ext>
            </p:extLst>
          </p:nvPr>
        </p:nvGraphicFramePr>
        <p:xfrm>
          <a:off x="5563315" y="3197129"/>
          <a:ext cx="4587524" cy="792480"/>
        </p:xfrm>
        <a:graphic>
          <a:graphicData uri="http://schemas.openxmlformats.org/drawingml/2006/table">
            <a:tbl>
              <a:tblPr firstRow="1" bandRow="1">
                <a:tableStyleId>{93296810-A885-4BE3-A3E7-6D5BEEA58F35}</a:tableStyleId>
              </a:tblPr>
              <a:tblGrid>
                <a:gridCol w="2221828">
                  <a:extLst>
                    <a:ext uri="{9D8B030D-6E8A-4147-A177-3AD203B41FA5}">
                      <a16:colId xmlns:a16="http://schemas.microsoft.com/office/drawing/2014/main" val="3453014793"/>
                    </a:ext>
                  </a:extLst>
                </a:gridCol>
                <a:gridCol w="2365696">
                  <a:extLst>
                    <a:ext uri="{9D8B030D-6E8A-4147-A177-3AD203B41FA5}">
                      <a16:colId xmlns:a16="http://schemas.microsoft.com/office/drawing/2014/main" val="1813708567"/>
                    </a:ext>
                  </a:extLst>
                </a:gridCol>
              </a:tblGrid>
              <a:tr h="370840">
                <a:tc>
                  <a:txBody>
                    <a:bodyPr/>
                    <a:lstStyle/>
                    <a:p>
                      <a:pPr algn="ctr"/>
                      <a:r>
                        <a:rPr kumimoji="1" lang="ja-JP" altLang="en-US" sz="2000" dirty="0"/>
                        <a:t>整備地区</a:t>
                      </a:r>
                      <a:endParaRPr kumimoji="1" lang="en-US" altLang="ja-JP" sz="2000" dirty="0"/>
                    </a:p>
                  </a:txBody>
                  <a:tcPr/>
                </a:tc>
                <a:tc>
                  <a:txBody>
                    <a:bodyPr/>
                    <a:lstStyle/>
                    <a:p>
                      <a:pPr algn="ctr"/>
                      <a:r>
                        <a:rPr kumimoji="1" lang="ja-JP" altLang="en-US" sz="2000" dirty="0"/>
                        <a:t>整備面積</a:t>
                      </a:r>
                      <a:endParaRPr kumimoji="1" lang="en-US" altLang="ja-JP" sz="2000" dirty="0"/>
                    </a:p>
                  </a:txBody>
                  <a:tcPr/>
                </a:tc>
                <a:extLst>
                  <a:ext uri="{0D108BD9-81ED-4DB2-BD59-A6C34878D82A}">
                    <a16:rowId xmlns:a16="http://schemas.microsoft.com/office/drawing/2014/main" val="4025770693"/>
                  </a:ext>
                </a:extLst>
              </a:tr>
              <a:tr h="370840">
                <a:tc>
                  <a:txBody>
                    <a:bodyPr/>
                    <a:lstStyle/>
                    <a:p>
                      <a:pPr algn="ctr"/>
                      <a:r>
                        <a:rPr kumimoji="1" lang="ja-JP" altLang="en-US" sz="2000" dirty="0"/>
                        <a:t>岸和田丘陵地区</a:t>
                      </a:r>
                    </a:p>
                  </a:txBody>
                  <a:tcPr/>
                </a:tc>
                <a:tc>
                  <a:txBody>
                    <a:bodyPr/>
                    <a:lstStyle/>
                    <a:p>
                      <a:pPr algn="ctr"/>
                      <a:r>
                        <a:rPr kumimoji="1" lang="en-US" altLang="ja-JP" sz="2000" dirty="0"/>
                        <a:t>5.7ha</a:t>
                      </a:r>
                      <a:endParaRPr kumimoji="1" lang="ja-JP" altLang="en-US" sz="2000" dirty="0"/>
                    </a:p>
                  </a:txBody>
                  <a:tcPr/>
                </a:tc>
                <a:extLst>
                  <a:ext uri="{0D108BD9-81ED-4DB2-BD59-A6C34878D82A}">
                    <a16:rowId xmlns:a16="http://schemas.microsoft.com/office/drawing/2014/main" val="4129899030"/>
                  </a:ext>
                </a:extLst>
              </a:tr>
            </a:tbl>
          </a:graphicData>
        </a:graphic>
      </p:graphicFrame>
      <p:sp>
        <p:nvSpPr>
          <p:cNvPr id="10" name="四角形: 角を丸くする 9">
            <a:extLst>
              <a:ext uri="{FF2B5EF4-FFF2-40B4-BE49-F238E27FC236}">
                <a16:creationId xmlns:a16="http://schemas.microsoft.com/office/drawing/2014/main" id="{5D07326E-BABD-4CF5-90D6-59AE1FE2F21C}"/>
              </a:ext>
            </a:extLst>
          </p:cNvPr>
          <p:cNvSpPr/>
          <p:nvPr/>
        </p:nvSpPr>
        <p:spPr>
          <a:xfrm>
            <a:off x="394282" y="3177013"/>
            <a:ext cx="5008142" cy="259177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p:txBody>
      </p:sp>
      <p:sp>
        <p:nvSpPr>
          <p:cNvPr id="11" name="テキスト ボックス 10">
            <a:extLst>
              <a:ext uri="{FF2B5EF4-FFF2-40B4-BE49-F238E27FC236}">
                <a16:creationId xmlns:a16="http://schemas.microsoft.com/office/drawing/2014/main" id="{370EF996-93F7-49F1-A77D-034377006CCA}"/>
              </a:ext>
            </a:extLst>
          </p:cNvPr>
          <p:cNvSpPr txBox="1"/>
          <p:nvPr/>
        </p:nvSpPr>
        <p:spPr>
          <a:xfrm>
            <a:off x="5553050" y="5611019"/>
            <a:ext cx="5805482" cy="830997"/>
          </a:xfrm>
          <a:prstGeom prst="rect">
            <a:avLst/>
          </a:prstGeom>
          <a:noFill/>
          <a:ln>
            <a:solidFill>
              <a:schemeClr val="tx1"/>
            </a:solidFill>
          </a:ln>
        </p:spPr>
        <p:txBody>
          <a:bodyPr wrap="square" rtlCol="0">
            <a:spAutoFit/>
          </a:bodyPr>
          <a:lstStyle/>
          <a:p>
            <a:r>
              <a:rPr kumimoji="1" lang="ja-JP" altLang="en-US" sz="2400" dirty="0"/>
              <a:t>事業費の不足により、用水施設等が未整備</a:t>
            </a:r>
            <a:endParaRPr kumimoji="1" lang="en-US" altLang="ja-JP" sz="2400" dirty="0"/>
          </a:p>
          <a:p>
            <a:r>
              <a:rPr kumimoji="1" lang="en-US" altLang="ja-JP" sz="2400" dirty="0"/>
              <a:t>R5</a:t>
            </a:r>
            <a:r>
              <a:rPr kumimoji="1" lang="ja-JP" altLang="en-US" sz="2400" dirty="0"/>
              <a:t>年度に整備予定</a:t>
            </a:r>
            <a:endParaRPr kumimoji="1" lang="en-US" altLang="ja-JP" sz="2400" dirty="0"/>
          </a:p>
        </p:txBody>
      </p:sp>
      <p:sp>
        <p:nvSpPr>
          <p:cNvPr id="13" name="正方形/長方形 12">
            <a:extLst>
              <a:ext uri="{FF2B5EF4-FFF2-40B4-BE49-F238E27FC236}">
                <a16:creationId xmlns:a16="http://schemas.microsoft.com/office/drawing/2014/main" id="{A93C272D-F65B-435B-A656-F71A34AE0958}"/>
              </a:ext>
            </a:extLst>
          </p:cNvPr>
          <p:cNvSpPr/>
          <p:nvPr/>
        </p:nvSpPr>
        <p:spPr>
          <a:xfrm>
            <a:off x="632334" y="3256291"/>
            <a:ext cx="3154570" cy="3570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整備地区紹介（岸和田丘陵地区）</a:t>
            </a:r>
          </a:p>
        </p:txBody>
      </p:sp>
      <p:sp>
        <p:nvSpPr>
          <p:cNvPr id="14" name="テキスト ボックス 13">
            <a:extLst>
              <a:ext uri="{FF2B5EF4-FFF2-40B4-BE49-F238E27FC236}">
                <a16:creationId xmlns:a16="http://schemas.microsoft.com/office/drawing/2014/main" id="{ED3299F9-13C9-4AA3-8A21-CAD590E8A433}"/>
              </a:ext>
            </a:extLst>
          </p:cNvPr>
          <p:cNvSpPr txBox="1"/>
          <p:nvPr/>
        </p:nvSpPr>
        <p:spPr>
          <a:xfrm>
            <a:off x="509716" y="3631566"/>
            <a:ext cx="4777274" cy="2031325"/>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事業主体：大阪府</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市 町 村：岸和田市</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事業期間：</a:t>
            </a:r>
            <a:r>
              <a:rPr lang="en-US" altLang="ja-JP" sz="1400" dirty="0">
                <a:latin typeface="ＭＳ Ｐゴシック" panose="020B0600070205080204" pitchFamily="50" charset="-128"/>
                <a:ea typeface="ＭＳ Ｐゴシック" panose="020B0600070205080204" pitchFamily="50" charset="-128"/>
              </a:rPr>
              <a:t>H27</a:t>
            </a:r>
            <a:r>
              <a:rPr lang="ja-JP" altLang="en-US" sz="1400" dirty="0">
                <a:latin typeface="ＭＳ Ｐゴシック" panose="020B0600070205080204" pitchFamily="50" charset="-128"/>
                <a:ea typeface="ＭＳ Ｐゴシック" panose="020B0600070205080204" pitchFamily="50" charset="-128"/>
              </a:rPr>
              <a:t>～</a:t>
            </a:r>
            <a:r>
              <a:rPr lang="en-US" altLang="ja-JP" sz="1400" dirty="0">
                <a:latin typeface="ＭＳ Ｐゴシック" panose="020B0600070205080204" pitchFamily="50" charset="-128"/>
                <a:ea typeface="ＭＳ Ｐゴシック" panose="020B0600070205080204" pitchFamily="50" charset="-128"/>
              </a:rPr>
              <a:t>R5</a:t>
            </a:r>
          </a:p>
          <a:p>
            <a:r>
              <a:rPr lang="ja-JP" altLang="en-US" sz="1400" dirty="0">
                <a:latin typeface="ＭＳ Ｐゴシック" panose="020B0600070205080204" pitchFamily="50" charset="-128"/>
                <a:ea typeface="ＭＳ Ｐゴシック" panose="020B0600070205080204" pitchFamily="50" charset="-128"/>
              </a:rPr>
              <a:t>受益者数：</a:t>
            </a:r>
            <a:r>
              <a:rPr lang="en-US" altLang="ja-JP" sz="1400" dirty="0">
                <a:latin typeface="ＭＳ Ｐゴシック" panose="020B0600070205080204" pitchFamily="50" charset="-128"/>
                <a:ea typeface="ＭＳ Ｐゴシック" panose="020B0600070205080204" pitchFamily="50" charset="-128"/>
              </a:rPr>
              <a:t>83</a:t>
            </a:r>
            <a:r>
              <a:rPr lang="ja-JP" altLang="en-US" sz="1400" dirty="0">
                <a:latin typeface="ＭＳ Ｐゴシック" panose="020B0600070205080204" pitchFamily="50" charset="-128"/>
                <a:ea typeface="ＭＳ Ｐゴシック" panose="020B0600070205080204" pitchFamily="50" charset="-128"/>
              </a:rPr>
              <a:t>名</a:t>
            </a:r>
            <a:endParaRPr lang="en-US" altLang="ja-JP" sz="1400" dirty="0">
              <a:latin typeface="ＭＳ Ｐゴシック" panose="020B0600070205080204" pitchFamily="50" charset="-128"/>
              <a:ea typeface="ＭＳ Ｐゴシック" panose="020B0600070205080204" pitchFamily="50" charset="-128"/>
            </a:endParaRPr>
          </a:p>
          <a:p>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・大消費地に近接する強みを活かし、高収益農業拠点として、</a:t>
            </a:r>
            <a:endParaRPr lang="en-US" altLang="ja-JP" sz="1400" dirty="0">
              <a:latin typeface="ＭＳ Ｐゴシック" panose="020B0600070205080204" pitchFamily="50" charset="-128"/>
              <a:ea typeface="ＭＳ Ｐゴシック" panose="020B0600070205080204" pitchFamily="50" charset="-128"/>
            </a:endParaRPr>
          </a:p>
          <a:p>
            <a:r>
              <a:rPr lang="en-US" altLang="ja-JP" sz="1400" dirty="0">
                <a:latin typeface="ＭＳ Ｐゴシック" panose="020B0600070205080204" pitchFamily="50" charset="-128"/>
                <a:ea typeface="ＭＳ Ｐゴシック" panose="020B0600070205080204" pitchFamily="50" charset="-128"/>
              </a:rPr>
              <a:t>22ha</a:t>
            </a:r>
            <a:r>
              <a:rPr lang="ja-JP" altLang="en-US" sz="1400" dirty="0">
                <a:latin typeface="ＭＳ Ｐゴシック" panose="020B0600070205080204" pitchFamily="50" charset="-128"/>
                <a:ea typeface="ＭＳ Ｐゴシック" panose="020B0600070205080204" pitchFamily="50" charset="-128"/>
              </a:rPr>
              <a:t>の整備を実施</a:t>
            </a:r>
          </a:p>
          <a:p>
            <a:r>
              <a:rPr lang="ja-JP" altLang="en-US" sz="1400" dirty="0">
                <a:latin typeface="ＭＳ Ｐゴシック" panose="020B0600070205080204" pitchFamily="50" charset="-128"/>
                <a:ea typeface="ＭＳ Ｐゴシック" panose="020B0600070205080204" pitchFamily="50" charset="-128"/>
              </a:rPr>
              <a:t>・令和４年度より地域の担い手が経営規模を拡大</a:t>
            </a:r>
            <a:r>
              <a:rPr lang="ja-JP" altLang="en-US" sz="1400" dirty="0" smtClean="0">
                <a:latin typeface="ＭＳ Ｐゴシック" panose="020B0600070205080204" pitchFamily="50" charset="-128"/>
                <a:ea typeface="ＭＳ Ｐゴシック" panose="020B0600070205080204" pitchFamily="50" charset="-128"/>
              </a:rPr>
              <a:t>、</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また</a:t>
            </a:r>
            <a:r>
              <a:rPr lang="ja-JP" altLang="en-US" sz="1400" dirty="0">
                <a:latin typeface="ＭＳ Ｐゴシック" panose="020B0600070205080204" pitchFamily="50" charset="-128"/>
                <a:ea typeface="ＭＳ Ｐゴシック" panose="020B0600070205080204" pitchFamily="50" charset="-128"/>
              </a:rPr>
              <a:t>、農福連携</a:t>
            </a:r>
            <a:r>
              <a:rPr lang="ja-JP" altLang="en-US" sz="1400" dirty="0" smtClean="0">
                <a:latin typeface="ＭＳ Ｐゴシック" panose="020B0600070205080204" pitchFamily="50" charset="-128"/>
                <a:ea typeface="ＭＳ Ｐゴシック" panose="020B0600070205080204" pitchFamily="50" charset="-128"/>
              </a:rPr>
              <a:t>に取り組む</a:t>
            </a:r>
            <a:r>
              <a:rPr lang="ja-JP" altLang="en-US" sz="1400" dirty="0">
                <a:latin typeface="ＭＳ Ｐゴシック" panose="020B0600070205080204" pitchFamily="50" charset="-128"/>
                <a:ea typeface="ＭＳ Ｐゴシック" panose="020B0600070205080204" pitchFamily="50" charset="-128"/>
              </a:rPr>
              <a:t>企業が営農開始</a:t>
            </a:r>
          </a:p>
        </p:txBody>
      </p:sp>
      <p:grpSp>
        <p:nvGrpSpPr>
          <p:cNvPr id="15" name="グループ化 2">
            <a:extLst>
              <a:ext uri="{FF2B5EF4-FFF2-40B4-BE49-F238E27FC236}">
                <a16:creationId xmlns:a16="http://schemas.microsoft.com/office/drawing/2014/main" id="{6B96ACD3-55CE-4EC8-A967-6A2236943247}"/>
              </a:ext>
            </a:extLst>
          </p:cNvPr>
          <p:cNvGrpSpPr>
            <a:grpSpLocks/>
          </p:cNvGrpSpPr>
          <p:nvPr/>
        </p:nvGrpSpPr>
        <p:grpSpPr bwMode="auto">
          <a:xfrm>
            <a:off x="3122511" y="3653057"/>
            <a:ext cx="2004586" cy="1084587"/>
            <a:chOff x="671484" y="2963863"/>
            <a:chExt cx="4057055" cy="2203610"/>
          </a:xfrm>
        </p:grpSpPr>
        <p:pic>
          <p:nvPicPr>
            <p:cNvPr id="16" name="図 1">
              <a:extLst>
                <a:ext uri="{FF2B5EF4-FFF2-40B4-BE49-F238E27FC236}">
                  <a16:creationId xmlns:a16="http://schemas.microsoft.com/office/drawing/2014/main" id="{B8BAD322-468C-45F5-BFED-C40BB73A436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71484" y="2963863"/>
              <a:ext cx="3978899" cy="210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21">
              <a:extLst>
                <a:ext uri="{FF2B5EF4-FFF2-40B4-BE49-F238E27FC236}">
                  <a16:creationId xmlns:a16="http://schemas.microsoft.com/office/drawing/2014/main" id="{7F74FA8B-9923-479A-A706-3968B2FEA5B3}"/>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544264" y="4399123"/>
              <a:ext cx="11842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図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3315" y="4184159"/>
            <a:ext cx="2311821" cy="1300399"/>
          </a:xfrm>
          <a:prstGeom prst="rect">
            <a:avLst/>
          </a:prstGeom>
        </p:spPr>
      </p:pic>
      <p:pic>
        <p:nvPicPr>
          <p:cNvPr id="19" name="図 1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40077" y="4184159"/>
            <a:ext cx="2231998" cy="1300399"/>
          </a:xfrm>
          <a:prstGeom prst="rect">
            <a:avLst/>
          </a:prstGeom>
        </p:spPr>
      </p:pic>
      <p:pic>
        <p:nvPicPr>
          <p:cNvPr id="20" name="図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37016" y="4195351"/>
            <a:ext cx="1121516" cy="1317967"/>
          </a:xfrm>
          <a:prstGeom prst="rect">
            <a:avLst/>
          </a:prstGeom>
        </p:spPr>
      </p:pic>
    </p:spTree>
    <p:extLst>
      <p:ext uri="{BB962C8B-B14F-4D97-AF65-F5344CB8AC3E}">
        <p14:creationId xmlns:p14="http://schemas.microsoft.com/office/powerpoint/2010/main" val="402256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261257" y="261257"/>
            <a:ext cx="11691257"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rPr>
              <a:t>1. 【</a:t>
            </a:r>
            <a:r>
              <a:rPr kumimoji="1" lang="ja-JP" altLang="en-US" sz="2400" dirty="0">
                <a:solidFill>
                  <a:schemeClr val="tx1"/>
                </a:solidFill>
              </a:rPr>
              <a:t>しごと</a:t>
            </a:r>
            <a:r>
              <a:rPr kumimoji="1" lang="en-US" altLang="ja-JP" sz="2400" dirty="0">
                <a:solidFill>
                  <a:schemeClr val="tx1"/>
                </a:solidFill>
              </a:rPr>
              <a:t>】</a:t>
            </a:r>
            <a:r>
              <a:rPr kumimoji="1" lang="ja-JP" altLang="en-US" sz="2400" dirty="0">
                <a:solidFill>
                  <a:schemeClr val="tx1"/>
                </a:solidFill>
              </a:rPr>
              <a:t>　</a:t>
            </a:r>
            <a:r>
              <a:rPr kumimoji="1" lang="ja-JP" altLang="en-US" sz="2400" b="1" dirty="0">
                <a:solidFill>
                  <a:schemeClr val="tx1"/>
                </a:solidFill>
              </a:rPr>
              <a:t>力強い大阪農業の実現</a:t>
            </a:r>
            <a:r>
              <a:rPr kumimoji="1" lang="ja-JP" altLang="en-US" sz="2400" dirty="0">
                <a:solidFill>
                  <a:schemeClr val="tx1"/>
                </a:solidFill>
              </a:rPr>
              <a:t>　～成長し、持続する農業へ～</a:t>
            </a:r>
          </a:p>
        </p:txBody>
      </p:sp>
      <p:sp>
        <p:nvSpPr>
          <p:cNvPr id="5" name="テキスト ボックス 4">
            <a:extLst>
              <a:ext uri="{FF2B5EF4-FFF2-40B4-BE49-F238E27FC236}">
                <a16:creationId xmlns:a16="http://schemas.microsoft.com/office/drawing/2014/main" id="{6DE4E13B-10B3-42A3-8170-79593AAC4DF7}"/>
              </a:ext>
            </a:extLst>
          </p:cNvPr>
          <p:cNvSpPr txBox="1"/>
          <p:nvPr/>
        </p:nvSpPr>
        <p:spPr>
          <a:xfrm>
            <a:off x="261257" y="1231641"/>
            <a:ext cx="5141167" cy="461665"/>
          </a:xfrm>
          <a:prstGeom prst="rect">
            <a:avLst/>
          </a:prstGeom>
          <a:noFill/>
        </p:spPr>
        <p:txBody>
          <a:bodyPr wrap="square" rtlCol="0">
            <a:spAutoFit/>
          </a:bodyPr>
          <a:lstStyle/>
          <a:p>
            <a:r>
              <a:rPr kumimoji="1" lang="ja-JP" altLang="en-US" sz="2400" dirty="0"/>
              <a:t>（５）　スマート技術導入の推進</a:t>
            </a:r>
          </a:p>
        </p:txBody>
      </p:sp>
      <p:sp>
        <p:nvSpPr>
          <p:cNvPr id="2" name="テキスト ボックス 1">
            <a:extLst>
              <a:ext uri="{FF2B5EF4-FFF2-40B4-BE49-F238E27FC236}">
                <a16:creationId xmlns:a16="http://schemas.microsoft.com/office/drawing/2014/main" id="{F37A38F1-1CD0-4DB8-928F-8848B6586288}"/>
              </a:ext>
            </a:extLst>
          </p:cNvPr>
          <p:cNvSpPr txBox="1"/>
          <p:nvPr/>
        </p:nvSpPr>
        <p:spPr>
          <a:xfrm>
            <a:off x="394281" y="1644974"/>
            <a:ext cx="11250871" cy="461665"/>
          </a:xfrm>
          <a:prstGeom prst="rect">
            <a:avLst/>
          </a:prstGeom>
          <a:noFill/>
          <a:ln>
            <a:solidFill>
              <a:schemeClr val="tx1"/>
            </a:solidFill>
          </a:ln>
        </p:spPr>
        <p:txBody>
          <a:bodyPr wrap="square" rtlCol="0">
            <a:spAutoFit/>
          </a:bodyPr>
          <a:lstStyle/>
          <a:p>
            <a:r>
              <a:rPr kumimoji="1" lang="en-US" altLang="ja-JP" sz="2400" dirty="0"/>
              <a:t>5</a:t>
            </a:r>
            <a:r>
              <a:rPr kumimoji="1" lang="ja-JP" altLang="en-US" sz="2400" dirty="0"/>
              <a:t>年後の目標：スマート農業技術を導入する農業者　</a:t>
            </a:r>
            <a:r>
              <a:rPr kumimoji="1" lang="en-US" altLang="ja-JP" sz="2400" dirty="0"/>
              <a:t>180</a:t>
            </a:r>
            <a:r>
              <a:rPr kumimoji="1" lang="ja-JP" altLang="en-US" sz="2400" dirty="0"/>
              <a:t>名　（令和３年度末時点：</a:t>
            </a:r>
            <a:r>
              <a:rPr kumimoji="1" lang="en-US" altLang="ja-JP" sz="2400" dirty="0"/>
              <a:t>95</a:t>
            </a:r>
            <a:r>
              <a:rPr kumimoji="1" lang="ja-JP" altLang="en-US" sz="2400" dirty="0"/>
              <a:t>名）</a:t>
            </a:r>
          </a:p>
        </p:txBody>
      </p:sp>
      <p:sp>
        <p:nvSpPr>
          <p:cNvPr id="3" name="四角形: 角を丸くする 2">
            <a:extLst>
              <a:ext uri="{FF2B5EF4-FFF2-40B4-BE49-F238E27FC236}">
                <a16:creationId xmlns:a16="http://schemas.microsoft.com/office/drawing/2014/main" id="{6E088F35-0092-4D7B-BE6E-909D8BBCA2BE}"/>
              </a:ext>
            </a:extLst>
          </p:cNvPr>
          <p:cNvSpPr/>
          <p:nvPr/>
        </p:nvSpPr>
        <p:spPr>
          <a:xfrm>
            <a:off x="394281" y="2231461"/>
            <a:ext cx="1232812" cy="31039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目標</a:t>
            </a:r>
          </a:p>
        </p:txBody>
      </p:sp>
      <p:sp>
        <p:nvSpPr>
          <p:cNvPr id="6" name="テキスト ボックス 5">
            <a:extLst>
              <a:ext uri="{FF2B5EF4-FFF2-40B4-BE49-F238E27FC236}">
                <a16:creationId xmlns:a16="http://schemas.microsoft.com/office/drawing/2014/main" id="{B58B1775-A04F-4E6A-90D6-50A1E037DF6C}"/>
              </a:ext>
            </a:extLst>
          </p:cNvPr>
          <p:cNvSpPr txBox="1"/>
          <p:nvPr/>
        </p:nvSpPr>
        <p:spPr>
          <a:xfrm>
            <a:off x="394281" y="2666677"/>
            <a:ext cx="3290211" cy="461665"/>
          </a:xfrm>
          <a:prstGeom prst="rect">
            <a:avLst/>
          </a:prstGeom>
          <a:noFill/>
          <a:ln>
            <a:solidFill>
              <a:schemeClr val="tx1"/>
            </a:solidFill>
          </a:ln>
        </p:spPr>
        <p:txBody>
          <a:bodyPr wrap="square" rtlCol="0">
            <a:spAutoFit/>
          </a:bodyPr>
          <a:lstStyle/>
          <a:p>
            <a:r>
              <a:rPr kumimoji="1" lang="ja-JP" altLang="en-US" sz="2400" dirty="0"/>
              <a:t>導入した農業者　</a:t>
            </a:r>
            <a:r>
              <a:rPr kumimoji="1" lang="en-US" altLang="ja-JP" sz="2400" dirty="0"/>
              <a:t>15</a:t>
            </a:r>
            <a:r>
              <a:rPr kumimoji="1" lang="ja-JP" altLang="en-US" sz="2400" dirty="0"/>
              <a:t>名</a:t>
            </a:r>
          </a:p>
        </p:txBody>
      </p:sp>
      <p:sp>
        <p:nvSpPr>
          <p:cNvPr id="7" name="四角形: 角を丸くする 6">
            <a:extLst>
              <a:ext uri="{FF2B5EF4-FFF2-40B4-BE49-F238E27FC236}">
                <a16:creationId xmlns:a16="http://schemas.microsoft.com/office/drawing/2014/main" id="{6B21CD51-CE32-4FCA-A735-7F4B539306DE}"/>
              </a:ext>
            </a:extLst>
          </p:cNvPr>
          <p:cNvSpPr/>
          <p:nvPr/>
        </p:nvSpPr>
        <p:spPr>
          <a:xfrm>
            <a:off x="5553210" y="2193622"/>
            <a:ext cx="1210660" cy="34823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実績</a:t>
            </a:r>
          </a:p>
        </p:txBody>
      </p:sp>
      <p:sp>
        <p:nvSpPr>
          <p:cNvPr id="8" name="テキスト ボックス 7">
            <a:extLst>
              <a:ext uri="{FF2B5EF4-FFF2-40B4-BE49-F238E27FC236}">
                <a16:creationId xmlns:a16="http://schemas.microsoft.com/office/drawing/2014/main" id="{20FE8885-D8B9-44D8-A611-12C1368B5E34}"/>
              </a:ext>
            </a:extLst>
          </p:cNvPr>
          <p:cNvSpPr txBox="1"/>
          <p:nvPr/>
        </p:nvSpPr>
        <p:spPr>
          <a:xfrm>
            <a:off x="5553210" y="2666677"/>
            <a:ext cx="3321849" cy="461665"/>
          </a:xfrm>
          <a:prstGeom prst="rect">
            <a:avLst/>
          </a:prstGeom>
          <a:noFill/>
          <a:ln>
            <a:solidFill>
              <a:schemeClr val="tx1"/>
            </a:solidFill>
          </a:ln>
        </p:spPr>
        <p:txBody>
          <a:bodyPr wrap="square" rtlCol="0">
            <a:spAutoFit/>
          </a:bodyPr>
          <a:lstStyle/>
          <a:p>
            <a:r>
              <a:rPr kumimoji="1" lang="ja-JP" altLang="en-US" sz="2400" dirty="0"/>
              <a:t>導入した農業者　</a:t>
            </a:r>
            <a:r>
              <a:rPr kumimoji="1" lang="en-US" altLang="ja-JP" sz="2400" dirty="0"/>
              <a:t>26</a:t>
            </a:r>
            <a:r>
              <a:rPr kumimoji="1" lang="ja-JP" altLang="en-US" sz="2400" dirty="0"/>
              <a:t>名</a:t>
            </a:r>
          </a:p>
        </p:txBody>
      </p:sp>
      <p:sp>
        <p:nvSpPr>
          <p:cNvPr id="10" name="角丸四角形 9">
            <a:extLst>
              <a:ext uri="{FF2B5EF4-FFF2-40B4-BE49-F238E27FC236}">
                <a16:creationId xmlns:a16="http://schemas.microsoft.com/office/drawing/2014/main" id="{5D07326E-BABD-4CF5-90D6-59AE1FE2F21C}"/>
              </a:ext>
            </a:extLst>
          </p:cNvPr>
          <p:cNvSpPr/>
          <p:nvPr/>
        </p:nvSpPr>
        <p:spPr>
          <a:xfrm>
            <a:off x="394282" y="3253165"/>
            <a:ext cx="5008142" cy="244838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p:txBody>
      </p:sp>
      <p:graphicFrame>
        <p:nvGraphicFramePr>
          <p:cNvPr id="11" name="表 9">
            <a:extLst>
              <a:ext uri="{FF2B5EF4-FFF2-40B4-BE49-F238E27FC236}">
                <a16:creationId xmlns:a16="http://schemas.microsoft.com/office/drawing/2014/main" id="{B6E89B5F-4FA4-4EEC-A496-B77C99573A0C}"/>
              </a:ext>
            </a:extLst>
          </p:cNvPr>
          <p:cNvGraphicFramePr>
            <a:graphicFrameLocks noGrp="1"/>
          </p:cNvGraphicFramePr>
          <p:nvPr>
            <p:extLst>
              <p:ext uri="{D42A27DB-BD31-4B8C-83A1-F6EECF244321}">
                <p14:modId xmlns:p14="http://schemas.microsoft.com/office/powerpoint/2010/main" val="3733140536"/>
              </p:ext>
            </p:extLst>
          </p:nvPr>
        </p:nvGraphicFramePr>
        <p:xfrm>
          <a:off x="5553209" y="3253164"/>
          <a:ext cx="6399305" cy="2987040"/>
        </p:xfrm>
        <a:graphic>
          <a:graphicData uri="http://schemas.openxmlformats.org/drawingml/2006/table">
            <a:tbl>
              <a:tblPr firstRow="1" bandRow="1">
                <a:tableStyleId>{93296810-A885-4BE3-A3E7-6D5BEEA58F35}</a:tableStyleId>
              </a:tblPr>
              <a:tblGrid>
                <a:gridCol w="3752156">
                  <a:extLst>
                    <a:ext uri="{9D8B030D-6E8A-4147-A177-3AD203B41FA5}">
                      <a16:colId xmlns:a16="http://schemas.microsoft.com/office/drawing/2014/main" val="399575333"/>
                    </a:ext>
                  </a:extLst>
                </a:gridCol>
                <a:gridCol w="1264022">
                  <a:extLst>
                    <a:ext uri="{9D8B030D-6E8A-4147-A177-3AD203B41FA5}">
                      <a16:colId xmlns:a16="http://schemas.microsoft.com/office/drawing/2014/main" val="3453014793"/>
                    </a:ext>
                  </a:extLst>
                </a:gridCol>
                <a:gridCol w="1383127">
                  <a:extLst>
                    <a:ext uri="{9D8B030D-6E8A-4147-A177-3AD203B41FA5}">
                      <a16:colId xmlns:a16="http://schemas.microsoft.com/office/drawing/2014/main" val="1813708567"/>
                    </a:ext>
                  </a:extLst>
                </a:gridCol>
              </a:tblGrid>
              <a:tr h="370840">
                <a:tc>
                  <a:txBody>
                    <a:bodyPr/>
                    <a:lstStyle/>
                    <a:p>
                      <a:pPr algn="ctr"/>
                      <a:r>
                        <a:rPr kumimoji="1" lang="ja-JP" altLang="en-US" sz="2000" dirty="0"/>
                        <a:t>機器内容</a:t>
                      </a:r>
                    </a:p>
                  </a:txBody>
                  <a:tcPr/>
                </a:tc>
                <a:tc>
                  <a:txBody>
                    <a:bodyPr/>
                    <a:lstStyle/>
                    <a:p>
                      <a:pPr algn="ctr"/>
                      <a:r>
                        <a:rPr kumimoji="1" lang="ja-JP" altLang="en-US" sz="2000" dirty="0"/>
                        <a:t>導入者数</a:t>
                      </a:r>
                      <a:endParaRPr kumimoji="1" lang="en-US" altLang="ja-JP" sz="2000" dirty="0"/>
                    </a:p>
                  </a:txBody>
                  <a:tcPr/>
                </a:tc>
                <a:tc>
                  <a:txBody>
                    <a:bodyPr/>
                    <a:lstStyle/>
                    <a:p>
                      <a:pPr algn="ctr"/>
                      <a:r>
                        <a:rPr kumimoji="1" lang="ja-JP" altLang="en-US" sz="2000" dirty="0"/>
                        <a:t>市町村</a:t>
                      </a:r>
                      <a:endParaRPr kumimoji="1" lang="en-US" altLang="ja-JP" sz="2000" dirty="0"/>
                    </a:p>
                  </a:txBody>
                  <a:tcPr/>
                </a:tc>
                <a:extLst>
                  <a:ext uri="{0D108BD9-81ED-4DB2-BD59-A6C34878D82A}">
                    <a16:rowId xmlns:a16="http://schemas.microsoft.com/office/drawing/2014/main" val="4025770693"/>
                  </a:ext>
                </a:extLst>
              </a:tr>
              <a:tr h="370840">
                <a:tc>
                  <a:txBody>
                    <a:bodyPr/>
                    <a:lstStyle/>
                    <a:p>
                      <a:pPr algn="ctr"/>
                      <a:r>
                        <a:rPr kumimoji="1" lang="ja-JP" altLang="en-US" sz="2000" dirty="0"/>
                        <a:t>常時監視・緊急通報システム</a:t>
                      </a:r>
                    </a:p>
                  </a:txBody>
                  <a:tcPr/>
                </a:tc>
                <a:tc>
                  <a:txBody>
                    <a:bodyPr/>
                    <a:lstStyle/>
                    <a:p>
                      <a:pPr algn="ctr"/>
                      <a:r>
                        <a:rPr kumimoji="1" lang="en-US" altLang="ja-JP" sz="2000" dirty="0"/>
                        <a:t>3</a:t>
                      </a:r>
                      <a:r>
                        <a:rPr kumimoji="1" lang="ja-JP" altLang="en-US" sz="2000" dirty="0"/>
                        <a:t>名</a:t>
                      </a:r>
                    </a:p>
                  </a:txBody>
                  <a:tcPr/>
                </a:tc>
                <a:tc>
                  <a:txBody>
                    <a:bodyPr/>
                    <a:lstStyle/>
                    <a:p>
                      <a:pPr algn="ctr"/>
                      <a:r>
                        <a:rPr kumimoji="1" lang="ja-JP" altLang="en-US" sz="2000" dirty="0"/>
                        <a:t>泉南市</a:t>
                      </a:r>
                    </a:p>
                  </a:txBody>
                  <a:tcPr/>
                </a:tc>
                <a:extLst>
                  <a:ext uri="{0D108BD9-81ED-4DB2-BD59-A6C34878D82A}">
                    <a16:rowId xmlns:a16="http://schemas.microsoft.com/office/drawing/2014/main" val="4129899030"/>
                  </a:ext>
                </a:extLst>
              </a:tr>
              <a:tr h="370840">
                <a:tc>
                  <a:txBody>
                    <a:bodyPr/>
                    <a:lstStyle/>
                    <a:p>
                      <a:pPr algn="ctr"/>
                      <a:r>
                        <a:rPr kumimoji="1" lang="ja-JP" altLang="en-US" sz="2000" dirty="0"/>
                        <a:t>自動開閉装置・ソーラー電源</a:t>
                      </a:r>
                    </a:p>
                  </a:txBody>
                  <a:tcPr/>
                </a:tc>
                <a:tc>
                  <a:txBody>
                    <a:bodyPr/>
                    <a:lstStyle/>
                    <a:p>
                      <a:pPr algn="ctr"/>
                      <a:r>
                        <a:rPr kumimoji="1" lang="en-US" altLang="ja-JP" sz="2000" dirty="0"/>
                        <a:t>3</a:t>
                      </a:r>
                      <a:r>
                        <a:rPr kumimoji="1" lang="ja-JP" altLang="en-US" sz="2000" dirty="0"/>
                        <a:t>名</a:t>
                      </a:r>
                    </a:p>
                  </a:txBody>
                  <a:tcPr/>
                </a:tc>
                <a:tc>
                  <a:txBody>
                    <a:bodyPr/>
                    <a:lstStyle/>
                    <a:p>
                      <a:pPr algn="ctr"/>
                      <a:r>
                        <a:rPr kumimoji="1" lang="ja-JP" altLang="en-US" sz="2000" dirty="0"/>
                        <a:t>富田林市</a:t>
                      </a:r>
                    </a:p>
                  </a:txBody>
                  <a:tcPr/>
                </a:tc>
                <a:extLst>
                  <a:ext uri="{0D108BD9-81ED-4DB2-BD59-A6C34878D82A}">
                    <a16:rowId xmlns:a16="http://schemas.microsoft.com/office/drawing/2014/main" val="1707865191"/>
                  </a:ext>
                </a:extLst>
              </a:tr>
              <a:tr h="370840">
                <a:tc>
                  <a:txBody>
                    <a:bodyPr/>
                    <a:lstStyle/>
                    <a:p>
                      <a:pPr algn="ctr"/>
                      <a:r>
                        <a:rPr kumimoji="1" lang="en-US" altLang="ja-JP" sz="2000" dirty="0"/>
                        <a:t>pF</a:t>
                      </a:r>
                      <a:r>
                        <a:rPr kumimoji="1" lang="ja-JP" altLang="en-US" sz="2000" dirty="0"/>
                        <a:t>メーター遠隔監視・自動かん水</a:t>
                      </a:r>
                    </a:p>
                  </a:txBody>
                  <a:tcPr/>
                </a:tc>
                <a:tc>
                  <a:txBody>
                    <a:bodyPr/>
                    <a:lstStyle/>
                    <a:p>
                      <a:pPr algn="ctr"/>
                      <a:r>
                        <a:rPr kumimoji="1" lang="en-US" altLang="ja-JP" sz="2000" dirty="0"/>
                        <a:t>3</a:t>
                      </a:r>
                      <a:r>
                        <a:rPr kumimoji="1" lang="ja-JP" altLang="en-US" sz="2000" dirty="0"/>
                        <a:t>名</a:t>
                      </a:r>
                    </a:p>
                  </a:txBody>
                  <a:tcPr/>
                </a:tc>
                <a:tc>
                  <a:txBody>
                    <a:bodyPr/>
                    <a:lstStyle/>
                    <a:p>
                      <a:pPr algn="ctr"/>
                      <a:r>
                        <a:rPr kumimoji="1" lang="ja-JP" altLang="en-US" sz="2000" dirty="0"/>
                        <a:t>岸和田市</a:t>
                      </a:r>
                    </a:p>
                  </a:txBody>
                  <a:tcPr/>
                </a:tc>
                <a:extLst>
                  <a:ext uri="{0D108BD9-81ED-4DB2-BD59-A6C34878D82A}">
                    <a16:rowId xmlns:a16="http://schemas.microsoft.com/office/drawing/2014/main" val="3977654168"/>
                  </a:ext>
                </a:extLst>
              </a:tr>
              <a:tr h="370840">
                <a:tc>
                  <a:txBody>
                    <a:bodyPr/>
                    <a:lstStyle/>
                    <a:p>
                      <a:pPr algn="ctr"/>
                      <a:r>
                        <a:rPr kumimoji="1" lang="ja-JP" altLang="en-US" sz="2000" dirty="0"/>
                        <a:t>省力化機器</a:t>
                      </a:r>
                      <a:endParaRPr kumimoji="1" lang="en-US" altLang="ja-JP" sz="2000" dirty="0"/>
                    </a:p>
                    <a:p>
                      <a:pPr algn="ctr"/>
                      <a:r>
                        <a:rPr kumimoji="1" lang="ja-JP" altLang="en-US" sz="2000" dirty="0"/>
                        <a:t>（ハウス自動開閉器、遠隔温度監視装置、農薬散布ドローン）</a:t>
                      </a:r>
                    </a:p>
                  </a:txBody>
                  <a:tcPr/>
                </a:tc>
                <a:tc>
                  <a:txBody>
                    <a:bodyPr/>
                    <a:lstStyle/>
                    <a:p>
                      <a:pPr algn="ctr"/>
                      <a:r>
                        <a:rPr kumimoji="1" lang="en-US" altLang="ja-JP" sz="2000" dirty="0"/>
                        <a:t>17</a:t>
                      </a:r>
                      <a:r>
                        <a:rPr kumimoji="1" lang="ja-JP" altLang="en-US" sz="2000" dirty="0"/>
                        <a:t>名</a:t>
                      </a:r>
                    </a:p>
                  </a:txBody>
                  <a:tcPr/>
                </a:tc>
                <a:tc>
                  <a:txBody>
                    <a:bodyPr/>
                    <a:lstStyle/>
                    <a:p>
                      <a:pPr algn="ctr"/>
                      <a:r>
                        <a:rPr kumimoji="1" lang="ja-JP" altLang="en-US" sz="2000" dirty="0"/>
                        <a:t>柏原市、</a:t>
                      </a:r>
                      <a:endParaRPr kumimoji="1" lang="en-US" altLang="ja-JP" sz="2000" dirty="0"/>
                    </a:p>
                    <a:p>
                      <a:pPr algn="ctr"/>
                      <a:r>
                        <a:rPr kumimoji="1" lang="ja-JP" altLang="en-US" sz="2000" dirty="0"/>
                        <a:t>羽曳野市、</a:t>
                      </a:r>
                      <a:endParaRPr kumimoji="1" lang="en-US" altLang="ja-JP" sz="2000" dirty="0"/>
                    </a:p>
                    <a:p>
                      <a:pPr algn="ctr"/>
                      <a:r>
                        <a:rPr kumimoji="1" lang="ja-JP" altLang="en-US" sz="2000" dirty="0"/>
                        <a:t>富田林市</a:t>
                      </a:r>
                    </a:p>
                  </a:txBody>
                  <a:tcPr/>
                </a:tc>
                <a:extLst>
                  <a:ext uri="{0D108BD9-81ED-4DB2-BD59-A6C34878D82A}">
                    <a16:rowId xmlns:a16="http://schemas.microsoft.com/office/drawing/2014/main" val="2640422028"/>
                  </a:ext>
                </a:extLst>
              </a:tr>
              <a:tr h="370840">
                <a:tc>
                  <a:txBody>
                    <a:bodyPr/>
                    <a:lstStyle/>
                    <a:p>
                      <a:pPr algn="ctr"/>
                      <a:r>
                        <a:rPr kumimoji="1" lang="ja-JP" altLang="en-US" sz="2000" dirty="0"/>
                        <a:t>合計</a:t>
                      </a:r>
                    </a:p>
                  </a:txBody>
                  <a:tcPr/>
                </a:tc>
                <a:tc>
                  <a:txBody>
                    <a:bodyPr/>
                    <a:lstStyle/>
                    <a:p>
                      <a:pPr algn="ctr"/>
                      <a:r>
                        <a:rPr kumimoji="1" lang="en-US" altLang="ja-JP" sz="2000" dirty="0"/>
                        <a:t>26</a:t>
                      </a:r>
                      <a:r>
                        <a:rPr kumimoji="1" lang="ja-JP" altLang="en-US" sz="2000" dirty="0"/>
                        <a:t>名</a:t>
                      </a:r>
                    </a:p>
                  </a:txBody>
                  <a:tcPr/>
                </a:tc>
                <a:tc>
                  <a:txBody>
                    <a:bodyPr/>
                    <a:lstStyle/>
                    <a:p>
                      <a:pPr algn="ctr"/>
                      <a:endParaRPr kumimoji="1" lang="ja-JP" altLang="en-US" sz="2000" dirty="0"/>
                    </a:p>
                  </a:txBody>
                  <a:tcPr/>
                </a:tc>
                <a:extLst>
                  <a:ext uri="{0D108BD9-81ED-4DB2-BD59-A6C34878D82A}">
                    <a16:rowId xmlns:a16="http://schemas.microsoft.com/office/drawing/2014/main" val="4103435677"/>
                  </a:ext>
                </a:extLst>
              </a:tr>
            </a:tbl>
          </a:graphicData>
        </a:graphic>
      </p:graphicFrame>
      <p:sp>
        <p:nvSpPr>
          <p:cNvPr id="12" name="正方形/長方形 11">
            <a:extLst>
              <a:ext uri="{FF2B5EF4-FFF2-40B4-BE49-F238E27FC236}">
                <a16:creationId xmlns:a16="http://schemas.microsoft.com/office/drawing/2014/main" id="{A93C272D-F65B-435B-A656-F71A34AE0958}"/>
              </a:ext>
            </a:extLst>
          </p:cNvPr>
          <p:cNvSpPr/>
          <p:nvPr/>
        </p:nvSpPr>
        <p:spPr>
          <a:xfrm>
            <a:off x="860396" y="3331354"/>
            <a:ext cx="2043631" cy="3570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導入</a:t>
            </a:r>
            <a:r>
              <a:rPr kumimoji="1" lang="ja-JP" altLang="en-US" sz="1600" b="1" dirty="0" smtClean="0">
                <a:solidFill>
                  <a:schemeClr val="tx1"/>
                </a:solidFill>
              </a:rPr>
              <a:t>事例紹介</a:t>
            </a:r>
            <a:endParaRPr kumimoji="1" lang="ja-JP" altLang="en-US" sz="1600" b="1" dirty="0">
              <a:solidFill>
                <a:schemeClr val="tx1"/>
              </a:solidFill>
            </a:endParaRPr>
          </a:p>
        </p:txBody>
      </p:sp>
      <p:sp>
        <p:nvSpPr>
          <p:cNvPr id="13" name="テキスト ボックス 12">
            <a:extLst>
              <a:ext uri="{FF2B5EF4-FFF2-40B4-BE49-F238E27FC236}">
                <a16:creationId xmlns:a16="http://schemas.microsoft.com/office/drawing/2014/main" id="{ED3299F9-13C9-4AA3-8A21-CAD590E8A433}"/>
              </a:ext>
            </a:extLst>
          </p:cNvPr>
          <p:cNvSpPr txBox="1"/>
          <p:nvPr/>
        </p:nvSpPr>
        <p:spPr>
          <a:xfrm>
            <a:off x="509716" y="4131558"/>
            <a:ext cx="4777274" cy="1384995"/>
          </a:xfrm>
          <a:prstGeom prst="rect">
            <a:avLst/>
          </a:prstGeom>
          <a:noFill/>
        </p:spPr>
        <p:txBody>
          <a:bodyPr wrap="square" rtlCol="0">
            <a:spAutoFit/>
          </a:bodyPr>
          <a:lstStyle/>
          <a:p>
            <a:r>
              <a:rPr lang="ja-JP" altLang="en-US" sz="1400" dirty="0" smtClean="0">
                <a:latin typeface="ＭＳ Ｐゴシック" panose="020B0600070205080204" pitchFamily="50" charset="-128"/>
                <a:ea typeface="ＭＳ Ｐゴシック" panose="020B0600070205080204" pitchFamily="50" charset="-128"/>
              </a:rPr>
              <a:t>機 器 名：アルスプラウト</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品　　 目：水なす</a:t>
            </a:r>
            <a:endParaRPr lang="en-US" altLang="ja-JP" sz="1400" dirty="0">
              <a:latin typeface="ＭＳ Ｐゴシック" panose="020B0600070205080204" pitchFamily="50" charset="-128"/>
              <a:ea typeface="ＭＳ Ｐゴシック" panose="020B0600070205080204" pitchFamily="50" charset="-128"/>
            </a:endParaRPr>
          </a:p>
          <a:p>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・温度、湿度、土壌水分、</a:t>
            </a:r>
            <a:r>
              <a:rPr lang="en-US" altLang="ja-JP" sz="1400" dirty="0" smtClean="0">
                <a:latin typeface="ＭＳ Ｐゴシック" panose="020B0600070205080204" pitchFamily="50" charset="-128"/>
                <a:ea typeface="ＭＳ Ｐゴシック" panose="020B0600070205080204" pitchFamily="50" charset="-128"/>
              </a:rPr>
              <a:t>CO</a:t>
            </a:r>
            <a:r>
              <a:rPr lang="ja-JP" altLang="en-US" sz="1400" dirty="0" smtClean="0">
                <a:latin typeface="ＭＳ Ｐゴシック" panose="020B0600070205080204" pitchFamily="50" charset="-128"/>
                <a:ea typeface="ＭＳ Ｐゴシック" panose="020B0600070205080204" pitchFamily="50" charset="-128"/>
              </a:rPr>
              <a:t>２濃度、日射量、</a:t>
            </a:r>
            <a:r>
              <a:rPr lang="en-US" altLang="ja-JP" sz="1400" dirty="0" smtClean="0">
                <a:latin typeface="ＭＳ Ｐゴシック" panose="020B0600070205080204" pitchFamily="50" charset="-128"/>
                <a:ea typeface="ＭＳ Ｐゴシック" panose="020B0600070205080204" pitchFamily="50" charset="-128"/>
              </a:rPr>
              <a:t>EC</a:t>
            </a:r>
            <a:r>
              <a:rPr lang="ja-JP" altLang="en-US" sz="1400" dirty="0" smtClean="0">
                <a:latin typeface="ＭＳ Ｐゴシック" panose="020B0600070205080204" pitchFamily="50" charset="-128"/>
                <a:ea typeface="ＭＳ Ｐゴシック" panose="020B0600070205080204" pitchFamily="50" charset="-128"/>
              </a:rPr>
              <a:t>の</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データをモニタリング</a:t>
            </a:r>
            <a:endParaRPr lang="en-US" altLang="ja-JP" sz="1400" dirty="0" smtClean="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・導入した農業者間でデータ比較が可能</a:t>
            </a:r>
            <a:endParaRPr lang="en-US" altLang="ja-JP" sz="1400" dirty="0" smtClean="0">
              <a:latin typeface="ＭＳ Ｐゴシック" panose="020B0600070205080204" pitchFamily="50" charset="-128"/>
              <a:ea typeface="ＭＳ Ｐゴシック" panose="020B0600070205080204" pitchFamily="50" charset="-128"/>
            </a:endParaRPr>
          </a:p>
        </p:txBody>
      </p:sp>
      <p:pic>
        <p:nvPicPr>
          <p:cNvPr id="9" name="図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18084" y="3449144"/>
            <a:ext cx="973155" cy="1297540"/>
          </a:xfrm>
          <a:prstGeom prst="rect">
            <a:avLst/>
          </a:prstGeom>
        </p:spPr>
      </p:pic>
    </p:spTree>
    <p:extLst>
      <p:ext uri="{BB962C8B-B14F-4D97-AF65-F5344CB8AC3E}">
        <p14:creationId xmlns:p14="http://schemas.microsoft.com/office/powerpoint/2010/main" val="1882070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261257" y="261257"/>
            <a:ext cx="11691257" cy="587829"/>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rPr>
              <a:t>2. 【</a:t>
            </a:r>
            <a:r>
              <a:rPr kumimoji="1" lang="ja-JP" altLang="en-US" sz="2400" dirty="0">
                <a:solidFill>
                  <a:schemeClr val="tx1"/>
                </a:solidFill>
              </a:rPr>
              <a:t>くらし</a:t>
            </a:r>
            <a:r>
              <a:rPr kumimoji="1" lang="en-US" altLang="ja-JP" sz="2400" dirty="0">
                <a:solidFill>
                  <a:schemeClr val="tx1"/>
                </a:solidFill>
              </a:rPr>
              <a:t>】</a:t>
            </a:r>
            <a:r>
              <a:rPr kumimoji="1" lang="ja-JP" altLang="en-US" sz="2400" dirty="0">
                <a:solidFill>
                  <a:schemeClr val="tx1"/>
                </a:solidFill>
              </a:rPr>
              <a:t>　</a:t>
            </a:r>
            <a:r>
              <a:rPr kumimoji="1" lang="ja-JP" altLang="en-US" sz="2400" b="1" dirty="0">
                <a:solidFill>
                  <a:schemeClr val="tx1"/>
                </a:solidFill>
                <a:latin typeface="Meiryo UI" panose="020B0604030504040204" pitchFamily="50" charset="-128"/>
                <a:ea typeface="Meiryo UI" panose="020B0604030504040204" pitchFamily="50" charset="-128"/>
              </a:rPr>
              <a:t>豊かな食や農に接する機会の充実　</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～農を通じた脱炭素社会への貢献～</a:t>
            </a:r>
            <a:endParaRPr kumimoji="1" lang="ja-JP" altLang="en-US" sz="2400" dirty="0">
              <a:solidFill>
                <a:schemeClr val="tx1"/>
              </a:solidFill>
            </a:endParaRPr>
          </a:p>
        </p:txBody>
      </p:sp>
      <p:sp>
        <p:nvSpPr>
          <p:cNvPr id="5" name="テキスト ボックス 4">
            <a:extLst>
              <a:ext uri="{FF2B5EF4-FFF2-40B4-BE49-F238E27FC236}">
                <a16:creationId xmlns:a16="http://schemas.microsoft.com/office/drawing/2014/main" id="{6DE4E13B-10B3-42A3-8170-79593AAC4DF7}"/>
              </a:ext>
            </a:extLst>
          </p:cNvPr>
          <p:cNvSpPr txBox="1"/>
          <p:nvPr/>
        </p:nvSpPr>
        <p:spPr>
          <a:xfrm>
            <a:off x="261257" y="1231641"/>
            <a:ext cx="5141167" cy="461665"/>
          </a:xfrm>
          <a:prstGeom prst="rect">
            <a:avLst/>
          </a:prstGeom>
          <a:noFill/>
        </p:spPr>
        <p:txBody>
          <a:bodyPr wrap="square" rtlCol="0">
            <a:spAutoFit/>
          </a:bodyPr>
          <a:lstStyle/>
          <a:p>
            <a:r>
              <a:rPr kumimoji="1" lang="ja-JP" altLang="en-US" sz="2400" dirty="0"/>
              <a:t>（１）　大阪産</a:t>
            </a:r>
            <a:r>
              <a:rPr kumimoji="1" lang="en-US" altLang="ja-JP" sz="2400" dirty="0"/>
              <a:t>(</a:t>
            </a:r>
            <a:r>
              <a:rPr kumimoji="1" lang="ja-JP" altLang="en-US" sz="2400" dirty="0"/>
              <a:t>もん</a:t>
            </a:r>
            <a:r>
              <a:rPr kumimoji="1" lang="en-US" altLang="ja-JP" sz="2400" dirty="0"/>
              <a:t>)</a:t>
            </a:r>
            <a:r>
              <a:rPr kumimoji="1" lang="ja-JP" altLang="en-US" sz="2400" dirty="0"/>
              <a:t>購入拠点の充実</a:t>
            </a:r>
          </a:p>
        </p:txBody>
      </p:sp>
      <p:sp>
        <p:nvSpPr>
          <p:cNvPr id="2" name="テキスト ボックス 1">
            <a:extLst>
              <a:ext uri="{FF2B5EF4-FFF2-40B4-BE49-F238E27FC236}">
                <a16:creationId xmlns:a16="http://schemas.microsoft.com/office/drawing/2014/main" id="{F37A38F1-1CD0-4DB8-928F-8848B6586288}"/>
              </a:ext>
            </a:extLst>
          </p:cNvPr>
          <p:cNvSpPr txBox="1"/>
          <p:nvPr/>
        </p:nvSpPr>
        <p:spPr>
          <a:xfrm>
            <a:off x="394282" y="1644974"/>
            <a:ext cx="9973400" cy="461665"/>
          </a:xfrm>
          <a:prstGeom prst="rect">
            <a:avLst/>
          </a:prstGeom>
          <a:noFill/>
          <a:ln>
            <a:solidFill>
              <a:schemeClr val="tx1"/>
            </a:solidFill>
          </a:ln>
        </p:spPr>
        <p:txBody>
          <a:bodyPr wrap="square" rtlCol="0">
            <a:spAutoFit/>
          </a:bodyPr>
          <a:lstStyle/>
          <a:p>
            <a:r>
              <a:rPr kumimoji="1" lang="en-US" altLang="ja-JP" sz="2400" dirty="0"/>
              <a:t>5</a:t>
            </a:r>
            <a:r>
              <a:rPr kumimoji="1" lang="ja-JP" altLang="en-US" sz="2400" dirty="0"/>
              <a:t>年後の目標：大阪産（もん）ロゴマークの申請登録者数　</a:t>
            </a:r>
            <a:r>
              <a:rPr kumimoji="1" lang="en-US" altLang="ja-JP" sz="2400" dirty="0"/>
              <a:t>958</a:t>
            </a:r>
            <a:r>
              <a:rPr kumimoji="1" lang="ja-JP" altLang="en-US" sz="2400" dirty="0"/>
              <a:t>件⇒</a:t>
            </a:r>
            <a:r>
              <a:rPr kumimoji="1" lang="en-US" altLang="ja-JP" sz="2400" dirty="0"/>
              <a:t>1,200</a:t>
            </a:r>
            <a:r>
              <a:rPr kumimoji="1" lang="ja-JP" altLang="en-US" sz="2400" dirty="0"/>
              <a:t>件</a:t>
            </a:r>
          </a:p>
        </p:txBody>
      </p:sp>
      <p:sp>
        <p:nvSpPr>
          <p:cNvPr id="3" name="四角形: 角を丸くする 2">
            <a:extLst>
              <a:ext uri="{FF2B5EF4-FFF2-40B4-BE49-F238E27FC236}">
                <a16:creationId xmlns:a16="http://schemas.microsoft.com/office/drawing/2014/main" id="{6E088F35-0092-4D7B-BE6E-909D8BBCA2BE}"/>
              </a:ext>
            </a:extLst>
          </p:cNvPr>
          <p:cNvSpPr/>
          <p:nvPr/>
        </p:nvSpPr>
        <p:spPr>
          <a:xfrm>
            <a:off x="394282" y="2214986"/>
            <a:ext cx="1407624" cy="310394"/>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目標</a:t>
            </a:r>
          </a:p>
        </p:txBody>
      </p:sp>
      <p:sp>
        <p:nvSpPr>
          <p:cNvPr id="6" name="テキスト ボックス 5">
            <a:extLst>
              <a:ext uri="{FF2B5EF4-FFF2-40B4-BE49-F238E27FC236}">
                <a16:creationId xmlns:a16="http://schemas.microsoft.com/office/drawing/2014/main" id="{B58B1775-A04F-4E6A-90D6-50A1E037DF6C}"/>
              </a:ext>
            </a:extLst>
          </p:cNvPr>
          <p:cNvSpPr txBox="1"/>
          <p:nvPr/>
        </p:nvSpPr>
        <p:spPr>
          <a:xfrm>
            <a:off x="394282" y="2624730"/>
            <a:ext cx="2651678" cy="461665"/>
          </a:xfrm>
          <a:prstGeom prst="rect">
            <a:avLst/>
          </a:prstGeom>
          <a:noFill/>
          <a:ln>
            <a:solidFill>
              <a:schemeClr val="tx1"/>
            </a:solidFill>
          </a:ln>
        </p:spPr>
        <p:txBody>
          <a:bodyPr wrap="square" rtlCol="0">
            <a:spAutoFit/>
          </a:bodyPr>
          <a:lstStyle/>
          <a:p>
            <a:r>
              <a:rPr kumimoji="1" lang="ja-JP" altLang="en-US" sz="2400" dirty="0"/>
              <a:t>登録者数　</a:t>
            </a:r>
            <a:r>
              <a:rPr kumimoji="1" lang="en-US" altLang="ja-JP" sz="2400" dirty="0"/>
              <a:t>60</a:t>
            </a:r>
            <a:r>
              <a:rPr kumimoji="1" lang="ja-JP" altLang="en-US" sz="2400" dirty="0"/>
              <a:t>名</a:t>
            </a:r>
          </a:p>
        </p:txBody>
      </p:sp>
      <p:sp>
        <p:nvSpPr>
          <p:cNvPr id="7" name="四角形: 角を丸くする 6">
            <a:extLst>
              <a:ext uri="{FF2B5EF4-FFF2-40B4-BE49-F238E27FC236}">
                <a16:creationId xmlns:a16="http://schemas.microsoft.com/office/drawing/2014/main" id="{6B21CD51-CE32-4FCA-A735-7F4B539306DE}"/>
              </a:ext>
            </a:extLst>
          </p:cNvPr>
          <p:cNvSpPr/>
          <p:nvPr/>
        </p:nvSpPr>
        <p:spPr>
          <a:xfrm>
            <a:off x="5553211" y="2248160"/>
            <a:ext cx="1358577" cy="312200"/>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実績</a:t>
            </a:r>
          </a:p>
        </p:txBody>
      </p:sp>
      <p:sp>
        <p:nvSpPr>
          <p:cNvPr id="8" name="テキスト ボックス 7">
            <a:extLst>
              <a:ext uri="{FF2B5EF4-FFF2-40B4-BE49-F238E27FC236}">
                <a16:creationId xmlns:a16="http://schemas.microsoft.com/office/drawing/2014/main" id="{20FE8885-D8B9-44D8-A611-12C1368B5E34}"/>
              </a:ext>
            </a:extLst>
          </p:cNvPr>
          <p:cNvSpPr txBox="1"/>
          <p:nvPr/>
        </p:nvSpPr>
        <p:spPr>
          <a:xfrm>
            <a:off x="5553211" y="2668450"/>
            <a:ext cx="2662942" cy="461665"/>
          </a:xfrm>
          <a:prstGeom prst="rect">
            <a:avLst/>
          </a:prstGeom>
          <a:noFill/>
          <a:ln>
            <a:solidFill>
              <a:schemeClr val="tx1"/>
            </a:solidFill>
          </a:ln>
        </p:spPr>
        <p:txBody>
          <a:bodyPr wrap="square" rtlCol="0">
            <a:spAutoFit/>
          </a:bodyPr>
          <a:lstStyle/>
          <a:p>
            <a:r>
              <a:rPr kumimoji="1" lang="ja-JP" altLang="en-US" sz="2400" dirty="0"/>
              <a:t>登録者数　</a:t>
            </a:r>
            <a:r>
              <a:rPr kumimoji="1" lang="en-US" altLang="ja-JP" sz="2400" dirty="0"/>
              <a:t>295</a:t>
            </a:r>
            <a:r>
              <a:rPr kumimoji="1" lang="ja-JP" altLang="en-US" sz="2400" dirty="0"/>
              <a:t>名</a:t>
            </a:r>
          </a:p>
        </p:txBody>
      </p:sp>
      <p:sp>
        <p:nvSpPr>
          <p:cNvPr id="10" name="角丸四角形 9">
            <a:extLst>
              <a:ext uri="{FF2B5EF4-FFF2-40B4-BE49-F238E27FC236}">
                <a16:creationId xmlns:a16="http://schemas.microsoft.com/office/drawing/2014/main" id="{5D07326E-BABD-4CF5-90D6-59AE1FE2F21C}"/>
              </a:ext>
            </a:extLst>
          </p:cNvPr>
          <p:cNvSpPr/>
          <p:nvPr/>
        </p:nvSpPr>
        <p:spPr>
          <a:xfrm>
            <a:off x="394282" y="3185745"/>
            <a:ext cx="4890412" cy="2636831"/>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p:txBody>
      </p:sp>
      <p:sp>
        <p:nvSpPr>
          <p:cNvPr id="12" name="正方形/長方形 11">
            <a:extLst>
              <a:ext uri="{FF2B5EF4-FFF2-40B4-BE49-F238E27FC236}">
                <a16:creationId xmlns:a16="http://schemas.microsoft.com/office/drawing/2014/main" id="{9ABD754F-D705-4F7E-99C6-FEE1495E7948}"/>
              </a:ext>
            </a:extLst>
          </p:cNvPr>
          <p:cNvSpPr/>
          <p:nvPr/>
        </p:nvSpPr>
        <p:spPr>
          <a:xfrm>
            <a:off x="5553211" y="3238206"/>
            <a:ext cx="4908601" cy="278607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p:txBody>
      </p:sp>
      <p:sp>
        <p:nvSpPr>
          <p:cNvPr id="11" name="正方形/長方形 10">
            <a:extLst>
              <a:ext uri="{FF2B5EF4-FFF2-40B4-BE49-F238E27FC236}">
                <a16:creationId xmlns:a16="http://schemas.microsoft.com/office/drawing/2014/main" id="{9C5B6067-4402-4BDB-B07C-38D237F4A848}"/>
              </a:ext>
            </a:extLst>
          </p:cNvPr>
          <p:cNvSpPr/>
          <p:nvPr/>
        </p:nvSpPr>
        <p:spPr>
          <a:xfrm>
            <a:off x="618861" y="3284671"/>
            <a:ext cx="3200061" cy="339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大阪産</a:t>
            </a:r>
            <a:r>
              <a:rPr kumimoji="1" lang="en-US" altLang="ja-JP" sz="1600" b="1" dirty="0">
                <a:solidFill>
                  <a:schemeClr val="tx1"/>
                </a:solidFill>
              </a:rPr>
              <a:t>(</a:t>
            </a:r>
            <a:r>
              <a:rPr kumimoji="1" lang="ja-JP" altLang="en-US" sz="1600" b="1" dirty="0">
                <a:solidFill>
                  <a:schemeClr val="tx1"/>
                </a:solidFill>
              </a:rPr>
              <a:t>もん</a:t>
            </a:r>
            <a:r>
              <a:rPr kumimoji="1" lang="en-US" altLang="ja-JP" sz="1600" b="1" dirty="0">
                <a:solidFill>
                  <a:schemeClr val="tx1"/>
                </a:solidFill>
              </a:rPr>
              <a:t>)</a:t>
            </a:r>
            <a:r>
              <a:rPr kumimoji="1" lang="ja-JP" altLang="en-US" sz="1600" b="1" dirty="0">
                <a:solidFill>
                  <a:schemeClr val="tx1"/>
                </a:solidFill>
              </a:rPr>
              <a:t>フェスタ</a:t>
            </a:r>
            <a:r>
              <a:rPr kumimoji="1" lang="en-US" altLang="ja-JP" sz="1600" b="1" dirty="0">
                <a:solidFill>
                  <a:schemeClr val="tx1"/>
                </a:solidFill>
              </a:rPr>
              <a:t>2022</a:t>
            </a:r>
            <a:r>
              <a:rPr kumimoji="1" lang="ja-JP" altLang="en-US" sz="1600" b="1" dirty="0">
                <a:solidFill>
                  <a:schemeClr val="tx1"/>
                </a:solidFill>
              </a:rPr>
              <a:t>の開催</a:t>
            </a:r>
          </a:p>
        </p:txBody>
      </p:sp>
      <p:sp>
        <p:nvSpPr>
          <p:cNvPr id="13" name="テキスト ボックス 12">
            <a:extLst>
              <a:ext uri="{FF2B5EF4-FFF2-40B4-BE49-F238E27FC236}">
                <a16:creationId xmlns:a16="http://schemas.microsoft.com/office/drawing/2014/main" id="{8C8CE863-DCB0-446B-AD93-648E8F7D8A1B}"/>
              </a:ext>
            </a:extLst>
          </p:cNvPr>
          <p:cNvSpPr txBox="1"/>
          <p:nvPr/>
        </p:nvSpPr>
        <p:spPr>
          <a:xfrm>
            <a:off x="473605" y="3617276"/>
            <a:ext cx="4482222" cy="523220"/>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大阪の新しい玄関口であるうめきた周辺で、大阪産</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もん</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smtClean="0">
                <a:latin typeface="ＭＳ Ｐゴシック" panose="020B0600070205080204" pitchFamily="50" charset="-128"/>
                <a:ea typeface="ＭＳ Ｐゴシック" panose="020B0600070205080204" pitchFamily="50" charset="-128"/>
              </a:rPr>
              <a:t>を「</a:t>
            </a:r>
            <a:r>
              <a:rPr lang="ja-JP" altLang="en-US" sz="1400" dirty="0">
                <a:latin typeface="ＭＳ Ｐゴシック" panose="020B0600070205080204" pitchFamily="50" charset="-128"/>
                <a:ea typeface="ＭＳ Ｐゴシック" panose="020B0600070205080204" pitchFamily="50" charset="-128"/>
              </a:rPr>
              <a:t>食べる」「買う」「楽しむ」体験を提供するイベントを開催。</a:t>
            </a:r>
            <a:endParaRPr lang="ja-JP" altLang="en-US" sz="2000" dirty="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39FDAFB7-C692-4A42-A6E6-8F84FD83547B}"/>
              </a:ext>
            </a:extLst>
          </p:cNvPr>
          <p:cNvSpPr txBox="1"/>
          <p:nvPr/>
        </p:nvSpPr>
        <p:spPr>
          <a:xfrm>
            <a:off x="473605" y="4248523"/>
            <a:ext cx="2505993" cy="1384995"/>
          </a:xfrm>
          <a:prstGeom prst="rect">
            <a:avLst/>
          </a:prstGeom>
          <a:noFill/>
        </p:spPr>
        <p:txBody>
          <a:bodyPr wrap="square" rtlCol="0">
            <a:spAutoFit/>
          </a:bodyPr>
          <a:lstStyle/>
          <a:p>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開催期間</a:t>
            </a:r>
            <a:r>
              <a:rPr lang="en-US" altLang="ja-JP" sz="1400" dirty="0">
                <a:latin typeface="ＭＳ Ｐゴシック" panose="020B0600070205080204" pitchFamily="50" charset="-128"/>
                <a:ea typeface="ＭＳ Ｐゴシック" panose="020B0600070205080204" pitchFamily="50" charset="-128"/>
              </a:rPr>
              <a:t>】</a:t>
            </a:r>
          </a:p>
          <a:p>
            <a:r>
              <a:rPr lang="ja-JP" altLang="en-US" sz="1400" dirty="0">
                <a:latin typeface="ＭＳ Ｐゴシック" panose="020B0600070205080204" pitchFamily="50" charset="-128"/>
                <a:ea typeface="ＭＳ Ｐゴシック" panose="020B0600070205080204" pitchFamily="50" charset="-128"/>
              </a:rPr>
              <a:t>令和</a:t>
            </a:r>
            <a:r>
              <a:rPr lang="en-US" altLang="ja-JP" sz="1400" dirty="0">
                <a:latin typeface="ＭＳ Ｐゴシック" panose="020B0600070205080204" pitchFamily="50" charset="-128"/>
                <a:ea typeface="ＭＳ Ｐゴシック" panose="020B0600070205080204" pitchFamily="50" charset="-128"/>
              </a:rPr>
              <a:t>4</a:t>
            </a:r>
            <a:r>
              <a:rPr lang="ja-JP" altLang="en-US" sz="1400" dirty="0">
                <a:latin typeface="ＭＳ Ｐゴシック" panose="020B0600070205080204" pitchFamily="50" charset="-128"/>
                <a:ea typeface="ＭＳ Ｐゴシック" panose="020B0600070205080204" pitchFamily="50" charset="-128"/>
              </a:rPr>
              <a:t>年</a:t>
            </a:r>
            <a:r>
              <a:rPr lang="en-US" altLang="ja-JP" sz="1400" dirty="0">
                <a:latin typeface="ＭＳ Ｐゴシック" panose="020B0600070205080204" pitchFamily="50" charset="-128"/>
                <a:ea typeface="ＭＳ Ｐゴシック" panose="020B0600070205080204" pitchFamily="50" charset="-128"/>
              </a:rPr>
              <a:t>4</a:t>
            </a:r>
            <a:r>
              <a:rPr lang="ja-JP" altLang="en-US" sz="1400" dirty="0">
                <a:latin typeface="ＭＳ Ｐゴシック" panose="020B0600070205080204" pitchFamily="50" charset="-128"/>
                <a:ea typeface="ＭＳ Ｐゴシック" panose="020B0600070205080204" pitchFamily="50" charset="-128"/>
              </a:rPr>
              <a:t>月</a:t>
            </a:r>
            <a:r>
              <a:rPr lang="en-US" altLang="ja-JP" sz="1400" dirty="0">
                <a:latin typeface="ＭＳ Ｐゴシック" panose="020B0600070205080204" pitchFamily="50" charset="-128"/>
                <a:ea typeface="ＭＳ Ｐゴシック" panose="020B0600070205080204" pitchFamily="50" charset="-128"/>
              </a:rPr>
              <a:t>28</a:t>
            </a:r>
            <a:r>
              <a:rPr lang="ja-JP" altLang="en-US" sz="1400" dirty="0">
                <a:latin typeface="ＭＳ Ｐゴシック" panose="020B0600070205080204" pitchFamily="50" charset="-128"/>
                <a:ea typeface="ＭＳ Ｐゴシック" panose="020B0600070205080204" pitchFamily="50" charset="-128"/>
              </a:rPr>
              <a:t>日から</a:t>
            </a:r>
            <a:r>
              <a:rPr lang="en-US" altLang="ja-JP" sz="1400" dirty="0">
                <a:latin typeface="ＭＳ Ｐゴシック" panose="020B0600070205080204" pitchFamily="50" charset="-128"/>
                <a:ea typeface="ＭＳ Ｐゴシック" panose="020B0600070205080204" pitchFamily="50" charset="-128"/>
              </a:rPr>
              <a:t>6</a:t>
            </a:r>
            <a:r>
              <a:rPr lang="ja-JP" altLang="en-US" sz="1400" dirty="0">
                <a:latin typeface="ＭＳ Ｐゴシック" panose="020B0600070205080204" pitchFamily="50" charset="-128"/>
                <a:ea typeface="ＭＳ Ｐゴシック" panose="020B0600070205080204" pitchFamily="50" charset="-128"/>
              </a:rPr>
              <a:t>月</a:t>
            </a:r>
            <a:r>
              <a:rPr lang="en-US" altLang="ja-JP" sz="1400" dirty="0">
                <a:latin typeface="ＭＳ Ｐゴシック" panose="020B0600070205080204" pitchFamily="50" charset="-128"/>
                <a:ea typeface="ＭＳ Ｐゴシック" panose="020B0600070205080204" pitchFamily="50" charset="-128"/>
              </a:rPr>
              <a:t>2</a:t>
            </a:r>
            <a:r>
              <a:rPr lang="ja-JP" altLang="en-US" sz="1400" dirty="0">
                <a:latin typeface="ＭＳ Ｐゴシック" panose="020B0600070205080204" pitchFamily="50" charset="-128"/>
                <a:ea typeface="ＭＳ Ｐゴシック" panose="020B0600070205080204" pitchFamily="50" charset="-128"/>
              </a:rPr>
              <a:t>日　</a:t>
            </a:r>
            <a:endParaRPr lang="en-US" altLang="ja-JP" sz="1400" dirty="0">
              <a:latin typeface="ＭＳ Ｐゴシック" panose="020B0600070205080204" pitchFamily="50" charset="-128"/>
              <a:ea typeface="ＭＳ Ｐゴシック" panose="020B0600070205080204" pitchFamily="50" charset="-128"/>
            </a:endParaRPr>
          </a:p>
          <a:p>
            <a:endParaRPr lang="en-US" altLang="ja-JP" sz="1400" dirty="0">
              <a:latin typeface="ＭＳ Ｐゴシック" panose="020B0600070205080204" pitchFamily="50" charset="-128"/>
              <a:ea typeface="ＭＳ Ｐゴシック" panose="020B0600070205080204" pitchFamily="50" charset="-128"/>
            </a:endParaRPr>
          </a:p>
          <a:p>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来場者数</a:t>
            </a:r>
            <a:r>
              <a:rPr lang="en-US" altLang="ja-JP" sz="1400" dirty="0">
                <a:latin typeface="ＭＳ Ｐゴシック" panose="020B0600070205080204" pitchFamily="50" charset="-128"/>
                <a:ea typeface="ＭＳ Ｐゴシック" panose="020B0600070205080204" pitchFamily="50" charset="-128"/>
              </a:rPr>
              <a:t>】</a:t>
            </a:r>
          </a:p>
          <a:p>
            <a:r>
              <a:rPr lang="ja-JP" altLang="en-US" sz="1400" dirty="0">
                <a:latin typeface="ＭＳ Ｐゴシック" panose="020B0600070205080204" pitchFamily="50" charset="-128"/>
                <a:ea typeface="ＭＳ Ｐゴシック" panose="020B0600070205080204" pitchFamily="50" charset="-128"/>
              </a:rPr>
              <a:t>大阪産</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もん</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マルシェ（</a:t>
            </a:r>
            <a:r>
              <a:rPr lang="en-US" altLang="ja-JP" sz="1400" dirty="0">
                <a:latin typeface="ＭＳ Ｐゴシック" panose="020B0600070205080204" pitchFamily="50" charset="-128"/>
                <a:ea typeface="ＭＳ Ｐゴシック" panose="020B0600070205080204" pitchFamily="50" charset="-128"/>
              </a:rPr>
              <a:t>5</a:t>
            </a:r>
            <a:r>
              <a:rPr lang="ja-JP" altLang="en-US" sz="1400" dirty="0">
                <a:latin typeface="ＭＳ Ｐゴシック" panose="020B0600070205080204" pitchFamily="50" charset="-128"/>
                <a:ea typeface="ＭＳ Ｐゴシック" panose="020B0600070205080204" pitchFamily="50" charset="-128"/>
              </a:rPr>
              <a:t>月</a:t>
            </a:r>
            <a:r>
              <a:rPr lang="en-US" altLang="ja-JP" sz="1400" dirty="0">
                <a:latin typeface="ＭＳ Ｐゴシック" panose="020B0600070205080204" pitchFamily="50" charset="-128"/>
                <a:ea typeface="ＭＳ Ｐゴシック" panose="020B0600070205080204" pitchFamily="50" charset="-128"/>
              </a:rPr>
              <a:t>27,28</a:t>
            </a:r>
            <a:r>
              <a:rPr lang="ja-JP" altLang="en-US" sz="1400" dirty="0">
                <a:latin typeface="ＭＳ Ｐゴシック" panose="020B0600070205080204" pitchFamily="50" charset="-128"/>
                <a:ea typeface="ＭＳ Ｐゴシック" panose="020B0600070205080204" pitchFamily="50" charset="-128"/>
              </a:rPr>
              <a:t>日）</a:t>
            </a:r>
            <a:r>
              <a:rPr lang="en-US" altLang="ja-JP" sz="1400" dirty="0">
                <a:latin typeface="ＭＳ Ｐゴシック" panose="020B0600070205080204" pitchFamily="50" charset="-128"/>
                <a:ea typeface="ＭＳ Ｐゴシック" panose="020B0600070205080204" pitchFamily="50" charset="-128"/>
              </a:rPr>
              <a:t>7,600</a:t>
            </a:r>
            <a:r>
              <a:rPr lang="ja-JP" altLang="en-US" sz="1400" dirty="0">
                <a:latin typeface="ＭＳ Ｐゴシック" panose="020B0600070205080204" pitchFamily="50" charset="-128"/>
                <a:ea typeface="ＭＳ Ｐゴシック" panose="020B0600070205080204" pitchFamily="50" charset="-128"/>
              </a:rPr>
              <a:t>人（</a:t>
            </a:r>
            <a:r>
              <a:rPr lang="en-US" altLang="ja-JP" sz="1400" dirty="0">
                <a:latin typeface="ＭＳ Ｐゴシック" panose="020B0600070205080204" pitchFamily="50" charset="-128"/>
                <a:ea typeface="ＭＳ Ｐゴシック" panose="020B0600070205080204" pitchFamily="50" charset="-128"/>
              </a:rPr>
              <a:t>2</a:t>
            </a:r>
            <a:r>
              <a:rPr lang="ja-JP" altLang="en-US" sz="1400" dirty="0">
                <a:latin typeface="ＭＳ Ｐゴシック" panose="020B0600070205080204" pitchFamily="50" charset="-128"/>
                <a:ea typeface="ＭＳ Ｐゴシック" panose="020B0600070205080204" pitchFamily="50" charset="-128"/>
              </a:rPr>
              <a:t>日間）</a:t>
            </a:r>
          </a:p>
        </p:txBody>
      </p:sp>
      <p:pic>
        <p:nvPicPr>
          <p:cNvPr id="15" name="図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31840" y="4248523"/>
            <a:ext cx="2193069" cy="1458158"/>
          </a:xfrm>
          <a:prstGeom prst="rect">
            <a:avLst/>
          </a:prstGeom>
        </p:spPr>
      </p:pic>
      <p:sp>
        <p:nvSpPr>
          <p:cNvPr id="16" name="正方形/長方形 15">
            <a:extLst>
              <a:ext uri="{FF2B5EF4-FFF2-40B4-BE49-F238E27FC236}">
                <a16:creationId xmlns:a16="http://schemas.microsoft.com/office/drawing/2014/main" id="{9C5B6067-4402-4BDB-B07C-38D237F4A848}"/>
              </a:ext>
            </a:extLst>
          </p:cNvPr>
          <p:cNvSpPr/>
          <p:nvPr/>
        </p:nvSpPr>
        <p:spPr>
          <a:xfrm>
            <a:off x="5624958" y="3333289"/>
            <a:ext cx="2453951" cy="30791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購入拠点事例</a:t>
            </a:r>
          </a:p>
        </p:txBody>
      </p:sp>
      <p:sp>
        <p:nvSpPr>
          <p:cNvPr id="17" name="テキスト ボックス 16">
            <a:extLst>
              <a:ext uri="{FF2B5EF4-FFF2-40B4-BE49-F238E27FC236}">
                <a16:creationId xmlns:a16="http://schemas.microsoft.com/office/drawing/2014/main" id="{39FDAFB7-C692-4A42-A6E6-8F84FD83547B}"/>
              </a:ext>
            </a:extLst>
          </p:cNvPr>
          <p:cNvSpPr txBox="1"/>
          <p:nvPr/>
        </p:nvSpPr>
        <p:spPr>
          <a:xfrm>
            <a:off x="5553211" y="3631527"/>
            <a:ext cx="4908601" cy="523220"/>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・どっこい</a:t>
            </a:r>
            <a:r>
              <a:rPr lang="ja-JP" altLang="en-US" sz="1400" dirty="0" err="1">
                <a:latin typeface="ＭＳ Ｐゴシック" panose="020B0600070205080204" pitchFamily="50" charset="-128"/>
                <a:ea typeface="ＭＳ Ｐゴシック" panose="020B0600070205080204" pitchFamily="50" charset="-128"/>
              </a:rPr>
              <a:t>しょ</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地産地消をテーマに、地元野菜、加工品の宅配サービスを実施</a:t>
            </a:r>
            <a:endParaRPr lang="en-US" altLang="ja-JP" sz="1400" dirty="0">
              <a:latin typeface="ＭＳ Ｐゴシック" panose="020B0600070205080204" pitchFamily="50" charset="-128"/>
              <a:ea typeface="ＭＳ Ｐゴシック" panose="020B0600070205080204" pitchFamily="50" charset="-128"/>
            </a:endParaRPr>
          </a:p>
        </p:txBody>
      </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835" y="4210955"/>
            <a:ext cx="3585047" cy="1790561"/>
          </a:xfrm>
          <a:prstGeom prst="rect">
            <a:avLst/>
          </a:prstGeom>
        </p:spPr>
      </p:pic>
    </p:spTree>
    <p:extLst>
      <p:ext uri="{BB962C8B-B14F-4D97-AF65-F5344CB8AC3E}">
        <p14:creationId xmlns:p14="http://schemas.microsoft.com/office/powerpoint/2010/main" val="721313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261257" y="261257"/>
            <a:ext cx="11691257" cy="587829"/>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rPr>
              <a:t>2. 【</a:t>
            </a:r>
            <a:r>
              <a:rPr kumimoji="1" lang="ja-JP" altLang="en-US" sz="2400" dirty="0">
                <a:solidFill>
                  <a:schemeClr val="tx1"/>
                </a:solidFill>
              </a:rPr>
              <a:t>くらし</a:t>
            </a:r>
            <a:r>
              <a:rPr kumimoji="1" lang="en-US" altLang="ja-JP" sz="2400" dirty="0">
                <a:solidFill>
                  <a:schemeClr val="tx1"/>
                </a:solidFill>
              </a:rPr>
              <a:t>】</a:t>
            </a:r>
            <a:r>
              <a:rPr kumimoji="1" lang="ja-JP" altLang="en-US" sz="2400" dirty="0">
                <a:solidFill>
                  <a:schemeClr val="tx1"/>
                </a:solidFill>
              </a:rPr>
              <a:t>　</a:t>
            </a:r>
            <a:r>
              <a:rPr kumimoji="1" lang="ja-JP" altLang="en-US" sz="2400" b="1" dirty="0">
                <a:solidFill>
                  <a:schemeClr val="tx1"/>
                </a:solidFill>
                <a:latin typeface="Meiryo UI" panose="020B0604030504040204" pitchFamily="50" charset="-128"/>
                <a:ea typeface="Meiryo UI" panose="020B0604030504040204" pitchFamily="50" charset="-128"/>
              </a:rPr>
              <a:t>豊かな食や農に接する機会の充実　</a:t>
            </a: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～農を通じた脱炭素社会への貢献～</a:t>
            </a:r>
            <a:endParaRPr kumimoji="1" lang="ja-JP" altLang="en-US" sz="2400" dirty="0">
              <a:solidFill>
                <a:schemeClr val="tx1"/>
              </a:solidFill>
            </a:endParaRPr>
          </a:p>
        </p:txBody>
      </p:sp>
      <p:sp>
        <p:nvSpPr>
          <p:cNvPr id="5" name="テキスト ボックス 4">
            <a:extLst>
              <a:ext uri="{FF2B5EF4-FFF2-40B4-BE49-F238E27FC236}">
                <a16:creationId xmlns:a16="http://schemas.microsoft.com/office/drawing/2014/main" id="{6DE4E13B-10B3-42A3-8170-79593AAC4DF7}"/>
              </a:ext>
            </a:extLst>
          </p:cNvPr>
          <p:cNvSpPr txBox="1"/>
          <p:nvPr/>
        </p:nvSpPr>
        <p:spPr>
          <a:xfrm>
            <a:off x="261256" y="1231641"/>
            <a:ext cx="7228755" cy="461665"/>
          </a:xfrm>
          <a:prstGeom prst="rect">
            <a:avLst/>
          </a:prstGeom>
          <a:noFill/>
        </p:spPr>
        <p:txBody>
          <a:bodyPr wrap="square" rtlCol="0">
            <a:spAutoFit/>
          </a:bodyPr>
          <a:lstStyle/>
          <a:p>
            <a:r>
              <a:rPr kumimoji="1" lang="ja-JP" altLang="en-US" sz="2400" dirty="0"/>
              <a:t>（２）　食と農の連携による大阪産</a:t>
            </a:r>
            <a:r>
              <a:rPr kumimoji="1" lang="en-US" altLang="ja-JP" sz="2400" dirty="0"/>
              <a:t>(</a:t>
            </a:r>
            <a:r>
              <a:rPr kumimoji="1" lang="ja-JP" altLang="en-US" sz="2400" dirty="0"/>
              <a:t>もん</a:t>
            </a:r>
            <a:r>
              <a:rPr kumimoji="1" lang="en-US" altLang="ja-JP" sz="2400" dirty="0"/>
              <a:t>)</a:t>
            </a:r>
            <a:r>
              <a:rPr kumimoji="1" lang="ja-JP" altLang="en-US" sz="2400" dirty="0"/>
              <a:t>の魅力向上</a:t>
            </a:r>
          </a:p>
        </p:txBody>
      </p:sp>
      <p:sp>
        <p:nvSpPr>
          <p:cNvPr id="2" name="テキスト ボックス 1">
            <a:extLst>
              <a:ext uri="{FF2B5EF4-FFF2-40B4-BE49-F238E27FC236}">
                <a16:creationId xmlns:a16="http://schemas.microsoft.com/office/drawing/2014/main" id="{F37A38F1-1CD0-4DB8-928F-8848B6586288}"/>
              </a:ext>
            </a:extLst>
          </p:cNvPr>
          <p:cNvSpPr txBox="1"/>
          <p:nvPr/>
        </p:nvSpPr>
        <p:spPr>
          <a:xfrm>
            <a:off x="394282" y="1644974"/>
            <a:ext cx="9475859" cy="461665"/>
          </a:xfrm>
          <a:prstGeom prst="rect">
            <a:avLst/>
          </a:prstGeom>
          <a:noFill/>
          <a:ln>
            <a:solidFill>
              <a:schemeClr val="tx1"/>
            </a:solidFill>
          </a:ln>
        </p:spPr>
        <p:txBody>
          <a:bodyPr wrap="square" rtlCol="0">
            <a:spAutoFit/>
          </a:bodyPr>
          <a:lstStyle/>
          <a:p>
            <a:r>
              <a:rPr kumimoji="1" lang="en-US" altLang="ja-JP" sz="2400" dirty="0"/>
              <a:t>5</a:t>
            </a:r>
            <a:r>
              <a:rPr kumimoji="1" lang="ja-JP" altLang="en-US" sz="2400" dirty="0"/>
              <a:t>年後の目標：農業者と事業者のマッチング数　</a:t>
            </a:r>
            <a:r>
              <a:rPr kumimoji="1" lang="en-US" altLang="ja-JP" sz="2400" dirty="0"/>
              <a:t>1,500</a:t>
            </a:r>
            <a:r>
              <a:rPr kumimoji="1" lang="ja-JP" altLang="en-US" sz="2400" dirty="0"/>
              <a:t>件（</a:t>
            </a:r>
            <a:r>
              <a:rPr kumimoji="1" lang="en-US" altLang="ja-JP" sz="2400" dirty="0"/>
              <a:t>R4-R8</a:t>
            </a:r>
            <a:r>
              <a:rPr kumimoji="1" lang="ja-JP" altLang="en-US" sz="2400" dirty="0"/>
              <a:t>累計）</a:t>
            </a:r>
          </a:p>
        </p:txBody>
      </p:sp>
      <p:sp>
        <p:nvSpPr>
          <p:cNvPr id="3" name="四角形: 角を丸くする 2">
            <a:extLst>
              <a:ext uri="{FF2B5EF4-FFF2-40B4-BE49-F238E27FC236}">
                <a16:creationId xmlns:a16="http://schemas.microsoft.com/office/drawing/2014/main" id="{6E088F35-0092-4D7B-BE6E-909D8BBCA2BE}"/>
              </a:ext>
            </a:extLst>
          </p:cNvPr>
          <p:cNvSpPr/>
          <p:nvPr/>
        </p:nvSpPr>
        <p:spPr>
          <a:xfrm>
            <a:off x="394282" y="2209727"/>
            <a:ext cx="1300047" cy="435821"/>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目標</a:t>
            </a:r>
          </a:p>
        </p:txBody>
      </p:sp>
      <p:sp>
        <p:nvSpPr>
          <p:cNvPr id="6" name="テキスト ボックス 5">
            <a:extLst>
              <a:ext uri="{FF2B5EF4-FFF2-40B4-BE49-F238E27FC236}">
                <a16:creationId xmlns:a16="http://schemas.microsoft.com/office/drawing/2014/main" id="{B58B1775-A04F-4E6A-90D6-50A1E037DF6C}"/>
              </a:ext>
            </a:extLst>
          </p:cNvPr>
          <p:cNvSpPr txBox="1"/>
          <p:nvPr/>
        </p:nvSpPr>
        <p:spPr>
          <a:xfrm>
            <a:off x="394282" y="2742421"/>
            <a:ext cx="3021270" cy="461665"/>
          </a:xfrm>
          <a:prstGeom prst="rect">
            <a:avLst/>
          </a:prstGeom>
          <a:noFill/>
          <a:ln>
            <a:solidFill>
              <a:schemeClr val="tx1"/>
            </a:solidFill>
          </a:ln>
        </p:spPr>
        <p:txBody>
          <a:bodyPr wrap="square" rtlCol="0">
            <a:spAutoFit/>
          </a:bodyPr>
          <a:lstStyle/>
          <a:p>
            <a:r>
              <a:rPr kumimoji="1" lang="ja-JP" altLang="en-US" sz="2400" dirty="0"/>
              <a:t>マッチング数　</a:t>
            </a:r>
            <a:r>
              <a:rPr kumimoji="1" lang="en-US" altLang="ja-JP" sz="2400" dirty="0"/>
              <a:t>380</a:t>
            </a:r>
            <a:r>
              <a:rPr kumimoji="1" lang="ja-JP" altLang="en-US" sz="2400" dirty="0"/>
              <a:t>件</a:t>
            </a:r>
          </a:p>
        </p:txBody>
      </p:sp>
      <p:sp>
        <p:nvSpPr>
          <p:cNvPr id="7" name="四角形: 角を丸くする 6">
            <a:extLst>
              <a:ext uri="{FF2B5EF4-FFF2-40B4-BE49-F238E27FC236}">
                <a16:creationId xmlns:a16="http://schemas.microsoft.com/office/drawing/2014/main" id="{6B21CD51-CE32-4FCA-A735-7F4B539306DE}"/>
              </a:ext>
            </a:extLst>
          </p:cNvPr>
          <p:cNvSpPr/>
          <p:nvPr/>
        </p:nvSpPr>
        <p:spPr>
          <a:xfrm>
            <a:off x="5553211" y="2209727"/>
            <a:ext cx="1264448" cy="435820"/>
          </a:xfrm>
          <a:prstGeom prst="round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R4</a:t>
            </a:r>
            <a:r>
              <a:rPr kumimoji="1" lang="ja-JP" altLang="en-US" sz="2400" dirty="0">
                <a:solidFill>
                  <a:schemeClr val="tx1"/>
                </a:solidFill>
              </a:rPr>
              <a:t>実績</a:t>
            </a:r>
          </a:p>
        </p:txBody>
      </p:sp>
      <p:sp>
        <p:nvSpPr>
          <p:cNvPr id="8" name="テキスト ボックス 7">
            <a:extLst>
              <a:ext uri="{FF2B5EF4-FFF2-40B4-BE49-F238E27FC236}">
                <a16:creationId xmlns:a16="http://schemas.microsoft.com/office/drawing/2014/main" id="{20FE8885-D8B9-44D8-A611-12C1368B5E34}"/>
              </a:ext>
            </a:extLst>
          </p:cNvPr>
          <p:cNvSpPr txBox="1"/>
          <p:nvPr/>
        </p:nvSpPr>
        <p:spPr>
          <a:xfrm>
            <a:off x="5553211" y="2742421"/>
            <a:ext cx="3052907" cy="461665"/>
          </a:xfrm>
          <a:prstGeom prst="rect">
            <a:avLst/>
          </a:prstGeom>
          <a:noFill/>
          <a:ln>
            <a:solidFill>
              <a:schemeClr val="tx1"/>
            </a:solidFill>
          </a:ln>
        </p:spPr>
        <p:txBody>
          <a:bodyPr wrap="square" rtlCol="0">
            <a:spAutoFit/>
          </a:bodyPr>
          <a:lstStyle/>
          <a:p>
            <a:r>
              <a:rPr kumimoji="1" lang="ja-JP" altLang="en-US" sz="2400" dirty="0"/>
              <a:t>マッチング数　</a:t>
            </a:r>
            <a:r>
              <a:rPr kumimoji="1" lang="en-US" altLang="ja-JP" sz="2400" dirty="0"/>
              <a:t>739</a:t>
            </a:r>
            <a:r>
              <a:rPr kumimoji="1" lang="ja-JP" altLang="en-US" sz="2400" dirty="0"/>
              <a:t>件</a:t>
            </a:r>
          </a:p>
        </p:txBody>
      </p:sp>
      <p:sp>
        <p:nvSpPr>
          <p:cNvPr id="10" name="角丸四角形 9">
            <a:extLst>
              <a:ext uri="{FF2B5EF4-FFF2-40B4-BE49-F238E27FC236}">
                <a16:creationId xmlns:a16="http://schemas.microsoft.com/office/drawing/2014/main" id="{5D07326E-BABD-4CF5-90D6-59AE1FE2F21C}"/>
              </a:ext>
            </a:extLst>
          </p:cNvPr>
          <p:cNvSpPr/>
          <p:nvPr/>
        </p:nvSpPr>
        <p:spPr>
          <a:xfrm>
            <a:off x="394282" y="3300959"/>
            <a:ext cx="4782402" cy="250563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p:txBody>
      </p:sp>
      <p:graphicFrame>
        <p:nvGraphicFramePr>
          <p:cNvPr id="11" name="表 9">
            <a:extLst>
              <a:ext uri="{FF2B5EF4-FFF2-40B4-BE49-F238E27FC236}">
                <a16:creationId xmlns:a16="http://schemas.microsoft.com/office/drawing/2014/main" id="{18E12BCA-52B9-4E46-B986-4D7EB019C0FC}"/>
              </a:ext>
            </a:extLst>
          </p:cNvPr>
          <p:cNvGraphicFramePr>
            <a:graphicFrameLocks noGrp="1"/>
          </p:cNvGraphicFramePr>
          <p:nvPr>
            <p:extLst>
              <p:ext uri="{D42A27DB-BD31-4B8C-83A1-F6EECF244321}">
                <p14:modId xmlns:p14="http://schemas.microsoft.com/office/powerpoint/2010/main" val="1543057919"/>
              </p:ext>
            </p:extLst>
          </p:nvPr>
        </p:nvGraphicFramePr>
        <p:xfrm>
          <a:off x="5553211" y="3326147"/>
          <a:ext cx="4895154" cy="2377440"/>
        </p:xfrm>
        <a:graphic>
          <a:graphicData uri="http://schemas.openxmlformats.org/drawingml/2006/table">
            <a:tbl>
              <a:tblPr firstRow="1" bandRow="1">
                <a:tableStyleId>{F5AB1C69-6EDB-4FF4-983F-18BD219EF322}</a:tableStyleId>
              </a:tblPr>
              <a:tblGrid>
                <a:gridCol w="2614170">
                  <a:extLst>
                    <a:ext uri="{9D8B030D-6E8A-4147-A177-3AD203B41FA5}">
                      <a16:colId xmlns:a16="http://schemas.microsoft.com/office/drawing/2014/main" val="3453014793"/>
                    </a:ext>
                  </a:extLst>
                </a:gridCol>
                <a:gridCol w="2280984">
                  <a:extLst>
                    <a:ext uri="{9D8B030D-6E8A-4147-A177-3AD203B41FA5}">
                      <a16:colId xmlns:a16="http://schemas.microsoft.com/office/drawing/2014/main" val="1813708567"/>
                    </a:ext>
                  </a:extLst>
                </a:gridCol>
              </a:tblGrid>
              <a:tr h="370840">
                <a:tc>
                  <a:txBody>
                    <a:bodyPr/>
                    <a:lstStyle/>
                    <a:p>
                      <a:pPr algn="ctr"/>
                      <a:r>
                        <a:rPr kumimoji="1" lang="ja-JP" altLang="en-US" sz="2000" dirty="0"/>
                        <a:t>人材研修・展示会</a:t>
                      </a:r>
                      <a:endParaRPr kumimoji="1" lang="en-US" altLang="ja-JP" sz="2000" dirty="0"/>
                    </a:p>
                  </a:txBody>
                  <a:tcPr/>
                </a:tc>
                <a:tc>
                  <a:txBody>
                    <a:bodyPr/>
                    <a:lstStyle/>
                    <a:p>
                      <a:pPr algn="ctr"/>
                      <a:r>
                        <a:rPr kumimoji="1" lang="ja-JP" altLang="en-US" sz="2000" dirty="0"/>
                        <a:t>マッチング件数</a:t>
                      </a:r>
                      <a:endParaRPr kumimoji="1" lang="en-US" altLang="ja-JP" sz="2000" dirty="0"/>
                    </a:p>
                  </a:txBody>
                  <a:tcPr/>
                </a:tc>
                <a:extLst>
                  <a:ext uri="{0D108BD9-81ED-4DB2-BD59-A6C34878D82A}">
                    <a16:rowId xmlns:a16="http://schemas.microsoft.com/office/drawing/2014/main" val="4025770693"/>
                  </a:ext>
                </a:extLst>
              </a:tr>
              <a:tr h="370840">
                <a:tc>
                  <a:txBody>
                    <a:bodyPr/>
                    <a:lstStyle/>
                    <a:p>
                      <a:pPr algn="ctr"/>
                      <a:r>
                        <a:rPr kumimoji="1" lang="ja-JP" altLang="en-US" sz="2000" dirty="0"/>
                        <a:t>人材育成研修</a:t>
                      </a:r>
                    </a:p>
                  </a:txBody>
                  <a:tcPr/>
                </a:tc>
                <a:tc>
                  <a:txBody>
                    <a:bodyPr/>
                    <a:lstStyle/>
                    <a:p>
                      <a:pPr algn="ctr"/>
                      <a:r>
                        <a:rPr kumimoji="1" lang="en-US" altLang="ja-JP" sz="2000" dirty="0"/>
                        <a:t>72</a:t>
                      </a:r>
                      <a:r>
                        <a:rPr kumimoji="1" lang="ja-JP" altLang="en-US" sz="2000" dirty="0"/>
                        <a:t>件 </a:t>
                      </a:r>
                      <a:r>
                        <a:rPr kumimoji="1" lang="en-US" altLang="ja-JP" sz="2000" dirty="0"/>
                        <a:t>(6</a:t>
                      </a:r>
                      <a:r>
                        <a:rPr kumimoji="1" lang="ja-JP" altLang="en-US" sz="2000" dirty="0"/>
                        <a:t>事業者</a:t>
                      </a:r>
                      <a:r>
                        <a:rPr kumimoji="1" lang="en-US" altLang="ja-JP" sz="2000" dirty="0"/>
                        <a:t>)</a:t>
                      </a:r>
                      <a:endParaRPr kumimoji="1" lang="ja-JP" altLang="en-US" sz="2000" dirty="0"/>
                    </a:p>
                  </a:txBody>
                  <a:tcPr/>
                </a:tc>
                <a:extLst>
                  <a:ext uri="{0D108BD9-81ED-4DB2-BD59-A6C34878D82A}">
                    <a16:rowId xmlns:a16="http://schemas.microsoft.com/office/drawing/2014/main" val="4129899030"/>
                  </a:ext>
                </a:extLst>
              </a:tr>
              <a:tr h="370840">
                <a:tc>
                  <a:txBody>
                    <a:bodyPr/>
                    <a:lstStyle/>
                    <a:p>
                      <a:pPr algn="ctr"/>
                      <a:r>
                        <a:rPr kumimoji="1" lang="en-US" altLang="ja-JP" sz="2000" dirty="0"/>
                        <a:t>FOODEX JAPAN in </a:t>
                      </a:r>
                      <a:r>
                        <a:rPr kumimoji="1" lang="ja-JP" altLang="en-US" sz="2000" dirty="0"/>
                        <a:t>関西</a:t>
                      </a:r>
                    </a:p>
                  </a:txBody>
                  <a:tcPr/>
                </a:tc>
                <a:tc>
                  <a:txBody>
                    <a:bodyPr/>
                    <a:lstStyle/>
                    <a:p>
                      <a:pPr algn="ctr"/>
                      <a:r>
                        <a:rPr kumimoji="1" lang="en-US" altLang="ja-JP" sz="2000" dirty="0"/>
                        <a:t>377</a:t>
                      </a:r>
                      <a:r>
                        <a:rPr kumimoji="1" lang="ja-JP" altLang="en-US" sz="2000" dirty="0"/>
                        <a:t>件 </a:t>
                      </a:r>
                      <a:r>
                        <a:rPr kumimoji="1" lang="en-US" altLang="ja-JP" sz="2000" dirty="0"/>
                        <a:t>(8</a:t>
                      </a:r>
                      <a:r>
                        <a:rPr kumimoji="1" lang="ja-JP" altLang="en-US" sz="2000" dirty="0"/>
                        <a:t>事業者</a:t>
                      </a:r>
                      <a:r>
                        <a:rPr kumimoji="1" lang="en-US" altLang="ja-JP" sz="2000" dirty="0"/>
                        <a:t>)</a:t>
                      </a:r>
                      <a:endParaRPr kumimoji="1" lang="ja-JP" altLang="en-US" sz="2000" dirty="0"/>
                    </a:p>
                  </a:txBody>
                  <a:tcPr/>
                </a:tc>
                <a:extLst>
                  <a:ext uri="{0D108BD9-81ED-4DB2-BD59-A6C34878D82A}">
                    <a16:rowId xmlns:a16="http://schemas.microsoft.com/office/drawing/2014/main" val="1707865191"/>
                  </a:ext>
                </a:extLst>
              </a:tr>
              <a:tr h="370840">
                <a:tc>
                  <a:txBody>
                    <a:bodyPr/>
                    <a:lstStyle/>
                    <a:p>
                      <a:pPr algn="ctr"/>
                      <a:r>
                        <a:rPr kumimoji="1" lang="en-US" altLang="ja-JP" sz="2000" dirty="0"/>
                        <a:t>FABEX </a:t>
                      </a:r>
                      <a:r>
                        <a:rPr kumimoji="1" lang="ja-JP" altLang="en-US" sz="2000" dirty="0"/>
                        <a:t>関西</a:t>
                      </a:r>
                    </a:p>
                  </a:txBody>
                  <a:tcPr/>
                </a:tc>
                <a:tc>
                  <a:txBody>
                    <a:bodyPr/>
                    <a:lstStyle/>
                    <a:p>
                      <a:pPr algn="ctr"/>
                      <a:r>
                        <a:rPr kumimoji="1" lang="en-US" altLang="ja-JP" sz="2000" dirty="0"/>
                        <a:t>60</a:t>
                      </a:r>
                      <a:r>
                        <a:rPr kumimoji="1" lang="ja-JP" altLang="en-US" sz="2000" dirty="0"/>
                        <a:t>件 </a:t>
                      </a:r>
                      <a:r>
                        <a:rPr kumimoji="1" lang="en-US" altLang="ja-JP" sz="2000" dirty="0"/>
                        <a:t>(1</a:t>
                      </a:r>
                      <a:r>
                        <a:rPr kumimoji="1" lang="ja-JP" altLang="en-US" sz="2000" dirty="0"/>
                        <a:t>事業者</a:t>
                      </a:r>
                      <a:r>
                        <a:rPr kumimoji="1" lang="en-US" altLang="ja-JP" sz="2000" dirty="0"/>
                        <a:t>)</a:t>
                      </a:r>
                      <a:endParaRPr kumimoji="1" lang="ja-JP" altLang="en-US" sz="2000" dirty="0"/>
                    </a:p>
                  </a:txBody>
                  <a:tcPr/>
                </a:tc>
                <a:extLst>
                  <a:ext uri="{0D108BD9-81ED-4DB2-BD59-A6C34878D82A}">
                    <a16:rowId xmlns:a16="http://schemas.microsoft.com/office/drawing/2014/main" val="3977654168"/>
                  </a:ext>
                </a:extLst>
              </a:tr>
              <a:tr h="370840">
                <a:tc>
                  <a:txBody>
                    <a:bodyPr/>
                    <a:lstStyle/>
                    <a:p>
                      <a:pPr algn="ctr"/>
                      <a:r>
                        <a:rPr kumimoji="1" lang="en-US" altLang="ja-JP" sz="2000" dirty="0"/>
                        <a:t>FOOD STYLE </a:t>
                      </a:r>
                      <a:r>
                        <a:rPr kumimoji="1" lang="en-US" altLang="ja-JP" sz="2000" dirty="0" err="1"/>
                        <a:t>kansai</a:t>
                      </a:r>
                      <a:endParaRPr kumimoji="1" lang="ja-JP" altLang="en-US" sz="2000" dirty="0"/>
                    </a:p>
                  </a:txBody>
                  <a:tcPr/>
                </a:tc>
                <a:tc>
                  <a:txBody>
                    <a:bodyPr/>
                    <a:lstStyle/>
                    <a:p>
                      <a:pPr algn="ctr"/>
                      <a:r>
                        <a:rPr kumimoji="1" lang="en-US" altLang="ja-JP" sz="2000" dirty="0"/>
                        <a:t>230</a:t>
                      </a:r>
                      <a:r>
                        <a:rPr kumimoji="1" lang="ja-JP" altLang="en-US" sz="2000" dirty="0"/>
                        <a:t>件 </a:t>
                      </a:r>
                      <a:r>
                        <a:rPr kumimoji="1" lang="en-US" altLang="ja-JP" sz="2000" dirty="0"/>
                        <a:t>(5</a:t>
                      </a:r>
                      <a:r>
                        <a:rPr kumimoji="1" lang="ja-JP" altLang="en-US" sz="2000" dirty="0"/>
                        <a:t>事業者</a:t>
                      </a:r>
                      <a:r>
                        <a:rPr kumimoji="1" lang="en-US" altLang="ja-JP" sz="2000" dirty="0"/>
                        <a:t>)</a:t>
                      </a:r>
                      <a:endParaRPr kumimoji="1" lang="ja-JP" altLang="en-US" sz="2000" dirty="0"/>
                    </a:p>
                  </a:txBody>
                  <a:tcPr/>
                </a:tc>
                <a:extLst>
                  <a:ext uri="{0D108BD9-81ED-4DB2-BD59-A6C34878D82A}">
                    <a16:rowId xmlns:a16="http://schemas.microsoft.com/office/drawing/2014/main" val="2640422028"/>
                  </a:ext>
                </a:extLst>
              </a:tr>
              <a:tr h="370840">
                <a:tc>
                  <a:txBody>
                    <a:bodyPr/>
                    <a:lstStyle/>
                    <a:p>
                      <a:pPr algn="ctr"/>
                      <a:r>
                        <a:rPr kumimoji="1" lang="ja-JP" altLang="en-US" sz="2000" dirty="0"/>
                        <a:t>合計</a:t>
                      </a:r>
                    </a:p>
                  </a:txBody>
                  <a:tcPr/>
                </a:tc>
                <a:tc>
                  <a:txBody>
                    <a:bodyPr/>
                    <a:lstStyle/>
                    <a:p>
                      <a:pPr algn="ctr"/>
                      <a:r>
                        <a:rPr kumimoji="1" lang="en-US" altLang="ja-JP" sz="2000" dirty="0"/>
                        <a:t>739</a:t>
                      </a:r>
                      <a:r>
                        <a:rPr kumimoji="1" lang="ja-JP" altLang="en-US" sz="2000" dirty="0"/>
                        <a:t>件</a:t>
                      </a:r>
                    </a:p>
                  </a:txBody>
                  <a:tcPr/>
                </a:tc>
                <a:extLst>
                  <a:ext uri="{0D108BD9-81ED-4DB2-BD59-A6C34878D82A}">
                    <a16:rowId xmlns:a16="http://schemas.microsoft.com/office/drawing/2014/main" val="4103435677"/>
                  </a:ext>
                </a:extLst>
              </a:tr>
            </a:tbl>
          </a:graphicData>
        </a:graphic>
      </p:graphicFrame>
      <p:sp>
        <p:nvSpPr>
          <p:cNvPr id="12" name="正方形/長方形 11">
            <a:extLst>
              <a:ext uri="{FF2B5EF4-FFF2-40B4-BE49-F238E27FC236}">
                <a16:creationId xmlns:a16="http://schemas.microsoft.com/office/drawing/2014/main" id="{9C5B6067-4402-4BDB-B07C-38D237F4A848}"/>
              </a:ext>
            </a:extLst>
          </p:cNvPr>
          <p:cNvSpPr/>
          <p:nvPr/>
        </p:nvSpPr>
        <p:spPr>
          <a:xfrm>
            <a:off x="582315" y="3370850"/>
            <a:ext cx="3669262" cy="3520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展示会での大阪産</a:t>
            </a:r>
            <a:r>
              <a:rPr kumimoji="1" lang="en-US" altLang="ja-JP" sz="1600" b="1" dirty="0">
                <a:solidFill>
                  <a:schemeClr val="tx1"/>
                </a:solidFill>
              </a:rPr>
              <a:t>(</a:t>
            </a:r>
            <a:r>
              <a:rPr kumimoji="1" lang="ja-JP" altLang="en-US" sz="1600" b="1" dirty="0">
                <a:solidFill>
                  <a:schemeClr val="tx1"/>
                </a:solidFill>
              </a:rPr>
              <a:t>もん</a:t>
            </a:r>
            <a:r>
              <a:rPr kumimoji="1" lang="en-US" altLang="ja-JP" sz="1600" b="1" dirty="0">
                <a:solidFill>
                  <a:schemeClr val="tx1"/>
                </a:solidFill>
              </a:rPr>
              <a:t>)</a:t>
            </a:r>
            <a:r>
              <a:rPr kumimoji="1" lang="ja-JP" altLang="en-US" sz="1600" b="1" dirty="0">
                <a:solidFill>
                  <a:schemeClr val="tx1"/>
                </a:solidFill>
              </a:rPr>
              <a:t>ブースの設置</a:t>
            </a:r>
          </a:p>
        </p:txBody>
      </p:sp>
      <p:sp>
        <p:nvSpPr>
          <p:cNvPr id="13" name="テキスト ボックス 12">
            <a:extLst>
              <a:ext uri="{FF2B5EF4-FFF2-40B4-BE49-F238E27FC236}">
                <a16:creationId xmlns:a16="http://schemas.microsoft.com/office/drawing/2014/main" id="{8C8CE863-DCB0-446B-AD93-648E8F7D8A1B}"/>
              </a:ext>
            </a:extLst>
          </p:cNvPr>
          <p:cNvSpPr txBox="1"/>
          <p:nvPr/>
        </p:nvSpPr>
        <p:spPr>
          <a:xfrm>
            <a:off x="521269" y="3792446"/>
            <a:ext cx="4333119" cy="523220"/>
          </a:xfrm>
          <a:prstGeom prst="rect">
            <a:avLst/>
          </a:prstGeom>
          <a:noFill/>
        </p:spPr>
        <p:txBody>
          <a:bodyPr wrap="square" rtlCol="0">
            <a:spAutoFit/>
          </a:bodyPr>
          <a:lstStyle/>
          <a:p>
            <a:r>
              <a:rPr lang="ja-JP" altLang="en-US" sz="1400" dirty="0">
                <a:latin typeface="ＭＳ Ｐゴシック" panose="020B0600070205080204" pitchFamily="50" charset="-128"/>
                <a:ea typeface="ＭＳ Ｐゴシック" panose="020B0600070205080204" pitchFamily="50" charset="-128"/>
              </a:rPr>
              <a:t>食に関する展示会で大阪産</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もん</a:t>
            </a:r>
            <a:r>
              <a:rPr lang="en-US" altLang="ja-JP" sz="1400" dirty="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の特設ブースを設置、マッチング機会の創出を図る。</a:t>
            </a:r>
            <a:endParaRPr lang="ja-JP" altLang="en-US" sz="2000" dirty="0">
              <a:latin typeface="ＭＳ Ｐゴシック" panose="020B0600070205080204" pitchFamily="50" charset="-128"/>
              <a:ea typeface="ＭＳ Ｐゴシック" panose="020B0600070205080204" pitchFamily="50" charset="-128"/>
            </a:endParaRPr>
          </a:p>
        </p:txBody>
      </p:sp>
      <p:pic>
        <p:nvPicPr>
          <p:cNvPr id="14" name="図 1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9101" y="4398407"/>
            <a:ext cx="1707845" cy="1280884"/>
          </a:xfrm>
          <a:prstGeom prst="rect">
            <a:avLst/>
          </a:prstGeom>
        </p:spPr>
      </p:pic>
      <p:pic>
        <p:nvPicPr>
          <p:cNvPr id="15" name="図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31765" y="4402975"/>
            <a:ext cx="1683613" cy="1262710"/>
          </a:xfrm>
          <a:prstGeom prst="rect">
            <a:avLst/>
          </a:prstGeom>
        </p:spPr>
      </p:pic>
    </p:spTree>
    <p:extLst>
      <p:ext uri="{BB962C8B-B14F-4D97-AF65-F5344CB8AC3E}">
        <p14:creationId xmlns:p14="http://schemas.microsoft.com/office/powerpoint/2010/main" val="4228052943"/>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1952</Words>
  <Application>Microsoft Office PowerPoint</Application>
  <PresentationFormat>ワイド画面</PresentationFormat>
  <Paragraphs>277</Paragraphs>
  <Slides>11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Meiryo UI</vt:lpstr>
      <vt:lpstr>ＭＳ Ｐゴシック</vt:lpstr>
      <vt:lpstr>メイリオ</vt:lpstr>
      <vt:lpstr>游ゴシック</vt:lpstr>
      <vt:lpstr>Arial</vt:lpstr>
      <vt:lpstr>Calibri</vt:lpstr>
      <vt:lpstr>Calibri Light</vt:lpstr>
      <vt:lpstr>Times New Roman</vt:lpstr>
      <vt:lpstr>レトロスペクト</vt:lpstr>
      <vt:lpstr>令和５年度 おおさか農政アクションプラン 評価・点検部会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2023-08-30T01:41:35Z</dcterms:created>
  <dcterms:modified xsi:type="dcterms:W3CDTF">2023-08-30T01:41:47Z</dcterms:modified>
</cp:coreProperties>
</file>