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643" r:id="rId2"/>
    <p:sldId id="529" r:id="rId3"/>
    <p:sldId id="648" r:id="rId4"/>
  </p:sldIdLst>
  <p:sldSz cx="12192000" cy="7200900"/>
  <p:notesSz cx="7102475" cy="10233025"/>
  <p:defaultTextStyle>
    <a:defPPr>
      <a:defRPr lang="ja-JP"/>
    </a:defPPr>
    <a:lvl1pPr marL="0" algn="l" defTabSz="91434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72" algn="l" defTabSz="91434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343" algn="l" defTabSz="91434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516" algn="l" defTabSz="91434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688" algn="l" defTabSz="91434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860" algn="l" defTabSz="91434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031" algn="l" defTabSz="91434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204" algn="l" defTabSz="91434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376" algn="l" defTabSz="91434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2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6699"/>
    <a:srgbClr val="FF66FF"/>
    <a:srgbClr val="FFFFCC"/>
    <a:srgbClr val="FF99CC"/>
    <a:srgbClr val="FFFF99"/>
    <a:srgbClr val="FFCCFF"/>
    <a:srgbClr val="FFFFFF"/>
    <a:srgbClr val="BA7A1C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濃色スタイル 1 - アクセント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3" autoAdjust="0"/>
    <p:restoredTop sz="77394" autoAdjust="0"/>
  </p:normalViewPr>
  <p:slideViewPr>
    <p:cSldViewPr snapToGrid="0">
      <p:cViewPr varScale="1">
        <p:scale>
          <a:sx n="50" d="100"/>
          <a:sy n="50" d="100"/>
        </p:scale>
        <p:origin x="1488" y="24"/>
      </p:cViewPr>
      <p:guideLst>
        <p:guide orient="horz" pos="2160"/>
        <p:guide pos="3840"/>
        <p:guide orient="horz" pos="2268"/>
      </p:guideLst>
    </p:cSldViewPr>
  </p:slideViewPr>
  <p:outlineViewPr>
    <p:cViewPr>
      <p:scale>
        <a:sx n="33" d="100"/>
        <a:sy n="33" d="100"/>
      </p:scale>
      <p:origin x="0" y="22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 varScale="1">
        <p:scale>
          <a:sx n="89" d="100"/>
          <a:sy n="89" d="100"/>
        </p:scale>
        <p:origin x="-1950" y="-102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E089AF-202A-4B36-8E0D-ECEB40951A9D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7AA41322-F8BB-41BC-9DAD-0E35B817D039}">
      <dgm:prSet phldrT="[テキスト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algn="l"/>
          <a:r>
            <a:rPr kumimoji="1" lang="ja-JP" altLang="en-US" sz="2000" b="1" dirty="0">
              <a:solidFill>
                <a:schemeClr val="tx1"/>
              </a:solidFill>
              <a:latin typeface="+mn-ea"/>
              <a:ea typeface="+mn-ea"/>
            </a:rPr>
            <a:t>・農地利用の意向把握</a:t>
          </a:r>
          <a:endParaRPr kumimoji="1" lang="en-US" altLang="ja-JP" sz="2000" b="1" dirty="0">
            <a:solidFill>
              <a:schemeClr val="tx1"/>
            </a:solidFill>
            <a:latin typeface="+mn-ea"/>
            <a:ea typeface="+mn-ea"/>
          </a:endParaRPr>
        </a:p>
        <a:p>
          <a:pPr algn="l"/>
          <a:r>
            <a:rPr kumimoji="1" lang="ja-JP" altLang="en-US" sz="2000" b="1" dirty="0">
              <a:solidFill>
                <a:schemeClr val="tx1"/>
              </a:solidFill>
              <a:latin typeface="+mn-ea"/>
              <a:ea typeface="+mn-ea"/>
            </a:rPr>
            <a:t>・現況地図作成</a:t>
          </a:r>
        </a:p>
      </dgm:t>
    </dgm:pt>
    <dgm:pt modelId="{CD639E14-12E6-4DBD-B305-4EC716AB1D59}" type="parTrans" cxnId="{B1551744-0E42-46A4-9FBB-7930B86EB1D5}">
      <dgm:prSet/>
      <dgm:spPr/>
      <dgm:t>
        <a:bodyPr/>
        <a:lstStyle/>
        <a:p>
          <a:pPr algn="l"/>
          <a:endParaRPr kumimoji="1" lang="ja-JP" altLang="en-US" sz="1200" b="1">
            <a:solidFill>
              <a:schemeClr val="tx1"/>
            </a:solidFill>
            <a:latin typeface="BIZ UDPゴシック" panose="020B0400000000000000" pitchFamily="50" charset="-128"/>
            <a:ea typeface="BIZ UDPゴシック" panose="020B0400000000000000" pitchFamily="50" charset="-128"/>
          </a:endParaRPr>
        </a:p>
      </dgm:t>
    </dgm:pt>
    <dgm:pt modelId="{30F38AF1-0CA4-4DD3-8E86-01EF81FF1413}" type="sibTrans" cxnId="{B1551744-0E42-46A4-9FBB-7930B86EB1D5}">
      <dgm:prSet/>
      <dgm:spPr/>
      <dgm:t>
        <a:bodyPr/>
        <a:lstStyle/>
        <a:p>
          <a:pPr algn="l"/>
          <a:endParaRPr kumimoji="1" lang="ja-JP" altLang="en-US" sz="1200" b="1">
            <a:solidFill>
              <a:schemeClr val="tx1"/>
            </a:solidFill>
            <a:latin typeface="BIZ UDPゴシック" panose="020B0400000000000000" pitchFamily="50" charset="-128"/>
            <a:ea typeface="BIZ UDPゴシック" panose="020B0400000000000000" pitchFamily="50" charset="-128"/>
          </a:endParaRPr>
        </a:p>
      </dgm:t>
    </dgm:pt>
    <dgm:pt modelId="{D02EDBD0-8709-4E92-86EA-E323F21C9853}">
      <dgm:prSet phldrT="[テキスト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l"/>
          <a:r>
            <a:rPr kumimoji="1" lang="ja-JP" altLang="en-US" sz="2000" b="1" dirty="0">
              <a:solidFill>
                <a:schemeClr val="tx1"/>
              </a:solidFill>
              <a:latin typeface="+mn-ea"/>
              <a:ea typeface="+mn-ea"/>
            </a:rPr>
            <a:t>・目標地図作成</a:t>
          </a:r>
          <a:endParaRPr kumimoji="1" lang="en-US" altLang="ja-JP" sz="2000" b="1" dirty="0">
            <a:solidFill>
              <a:schemeClr val="tx1"/>
            </a:solidFill>
            <a:latin typeface="+mn-ea"/>
            <a:ea typeface="+mn-ea"/>
          </a:endParaRPr>
        </a:p>
        <a:p>
          <a:pPr algn="l"/>
          <a:r>
            <a:rPr kumimoji="1" lang="ja-JP" altLang="en-US" sz="2000" b="1" dirty="0">
              <a:solidFill>
                <a:schemeClr val="tx1"/>
              </a:solidFill>
              <a:latin typeface="+mn-ea"/>
              <a:ea typeface="+mn-ea"/>
            </a:rPr>
            <a:t>・地域での話し合い</a:t>
          </a:r>
        </a:p>
      </dgm:t>
    </dgm:pt>
    <dgm:pt modelId="{64596966-B2D6-4DB7-96B3-FF7EBA8216BD}" type="parTrans" cxnId="{B4554431-8ECF-4608-B4AF-B63BD30D87B9}">
      <dgm:prSet/>
      <dgm:spPr/>
      <dgm:t>
        <a:bodyPr/>
        <a:lstStyle/>
        <a:p>
          <a:pPr algn="l"/>
          <a:endParaRPr kumimoji="1" lang="ja-JP" altLang="en-US" sz="1200" b="1">
            <a:solidFill>
              <a:schemeClr val="tx1"/>
            </a:solidFill>
            <a:latin typeface="BIZ UDPゴシック" panose="020B0400000000000000" pitchFamily="50" charset="-128"/>
            <a:ea typeface="BIZ UDPゴシック" panose="020B0400000000000000" pitchFamily="50" charset="-128"/>
          </a:endParaRPr>
        </a:p>
      </dgm:t>
    </dgm:pt>
    <dgm:pt modelId="{A71600A4-3E16-4EF4-A34C-8F6CD74D490C}" type="sibTrans" cxnId="{B4554431-8ECF-4608-B4AF-B63BD30D87B9}">
      <dgm:prSet/>
      <dgm:spPr/>
      <dgm:t>
        <a:bodyPr/>
        <a:lstStyle/>
        <a:p>
          <a:pPr algn="l"/>
          <a:endParaRPr kumimoji="1" lang="ja-JP" altLang="en-US" sz="1200" b="1">
            <a:solidFill>
              <a:schemeClr val="tx1"/>
            </a:solidFill>
            <a:latin typeface="BIZ UDPゴシック" panose="020B0400000000000000" pitchFamily="50" charset="-128"/>
            <a:ea typeface="BIZ UDPゴシック" panose="020B0400000000000000" pitchFamily="50" charset="-128"/>
          </a:endParaRPr>
        </a:p>
      </dgm:t>
    </dgm:pt>
    <dgm:pt modelId="{B61B0D64-3888-4567-84A2-6093AEEC3D5C}">
      <dgm:prSet phldrT="[テキスト]" custT="1"/>
      <dgm:spPr>
        <a:solidFill>
          <a:schemeClr val="accent2">
            <a:lumMod val="75000"/>
          </a:schemeClr>
        </a:solidFill>
      </dgm:spPr>
      <dgm:t>
        <a:bodyPr/>
        <a:lstStyle/>
        <a:p>
          <a:pPr algn="l"/>
          <a:r>
            <a:rPr kumimoji="1" lang="ja-JP" altLang="en-US" sz="2000" b="1" dirty="0">
              <a:solidFill>
                <a:schemeClr val="tx1"/>
              </a:solidFill>
              <a:latin typeface="+mn-ea"/>
              <a:ea typeface="+mn-ea"/>
            </a:rPr>
            <a:t>・計画の実現</a:t>
          </a:r>
          <a:endParaRPr kumimoji="1" lang="en-US" altLang="ja-JP" sz="2000" b="1" dirty="0">
            <a:solidFill>
              <a:schemeClr val="tx1"/>
            </a:solidFill>
            <a:latin typeface="+mn-ea"/>
            <a:ea typeface="+mn-ea"/>
          </a:endParaRPr>
        </a:p>
        <a:p>
          <a:pPr algn="l"/>
          <a:r>
            <a:rPr kumimoji="1" lang="ja-JP" altLang="en-US" sz="2000" b="1" dirty="0">
              <a:solidFill>
                <a:schemeClr val="tx1"/>
              </a:solidFill>
              <a:latin typeface="+mn-ea"/>
              <a:ea typeface="+mn-ea"/>
            </a:rPr>
            <a:t>・見直し、充実</a:t>
          </a:r>
        </a:p>
      </dgm:t>
    </dgm:pt>
    <dgm:pt modelId="{4A68C660-192E-4DE2-A846-71BF4E29F4C7}" type="parTrans" cxnId="{59DAE92B-9D67-48AE-9DC3-B5DF405DDE3E}">
      <dgm:prSet/>
      <dgm:spPr/>
      <dgm:t>
        <a:bodyPr/>
        <a:lstStyle/>
        <a:p>
          <a:pPr algn="l"/>
          <a:endParaRPr kumimoji="1" lang="ja-JP" altLang="en-US" sz="1200" b="1">
            <a:solidFill>
              <a:schemeClr val="tx1"/>
            </a:solidFill>
            <a:latin typeface="BIZ UDPゴシック" panose="020B0400000000000000" pitchFamily="50" charset="-128"/>
            <a:ea typeface="BIZ UDPゴシック" panose="020B0400000000000000" pitchFamily="50" charset="-128"/>
          </a:endParaRPr>
        </a:p>
      </dgm:t>
    </dgm:pt>
    <dgm:pt modelId="{0C3E663E-A2FB-46ED-915B-642DBED3A27E}" type="sibTrans" cxnId="{59DAE92B-9D67-48AE-9DC3-B5DF405DDE3E}">
      <dgm:prSet/>
      <dgm:spPr/>
      <dgm:t>
        <a:bodyPr/>
        <a:lstStyle/>
        <a:p>
          <a:pPr algn="l"/>
          <a:endParaRPr kumimoji="1" lang="ja-JP" altLang="en-US" sz="1200" b="1">
            <a:solidFill>
              <a:schemeClr val="tx1"/>
            </a:solidFill>
            <a:latin typeface="BIZ UDPゴシック" panose="020B0400000000000000" pitchFamily="50" charset="-128"/>
            <a:ea typeface="BIZ UDPゴシック" panose="020B0400000000000000" pitchFamily="50" charset="-128"/>
          </a:endParaRPr>
        </a:p>
      </dgm:t>
    </dgm:pt>
    <dgm:pt modelId="{ADF3CDAE-69A1-4801-AD86-AD2E30C959CD}" type="pres">
      <dgm:prSet presAssocID="{C5E089AF-202A-4B36-8E0D-ECEB40951A9D}" presName="Name0" presStyleCnt="0">
        <dgm:presLayoutVars>
          <dgm:dir/>
          <dgm:resizeHandles val="exact"/>
        </dgm:presLayoutVars>
      </dgm:prSet>
      <dgm:spPr/>
    </dgm:pt>
    <dgm:pt modelId="{5A679036-CF33-493E-A68A-D6E419026E25}" type="pres">
      <dgm:prSet presAssocID="{7AA41322-F8BB-41BC-9DAD-0E35B817D039}" presName="parTxOnly" presStyleLbl="node1" presStyleIdx="0" presStyleCnt="3" custScaleY="57065">
        <dgm:presLayoutVars>
          <dgm:bulletEnabled val="1"/>
        </dgm:presLayoutVars>
      </dgm:prSet>
      <dgm:spPr/>
    </dgm:pt>
    <dgm:pt modelId="{5EDB3970-EDBB-4722-9930-49012467FAAD}" type="pres">
      <dgm:prSet presAssocID="{30F38AF1-0CA4-4DD3-8E86-01EF81FF1413}" presName="parSpace" presStyleCnt="0"/>
      <dgm:spPr/>
    </dgm:pt>
    <dgm:pt modelId="{5054B4D3-233F-45F2-B672-1EEBA361D6AD}" type="pres">
      <dgm:prSet presAssocID="{D02EDBD0-8709-4E92-86EA-E323F21C9853}" presName="parTxOnly" presStyleLbl="node1" presStyleIdx="1" presStyleCnt="3" custScaleY="72149" custLinFactNeighborX="-416" custLinFactNeighborY="46">
        <dgm:presLayoutVars>
          <dgm:bulletEnabled val="1"/>
        </dgm:presLayoutVars>
      </dgm:prSet>
      <dgm:spPr/>
    </dgm:pt>
    <dgm:pt modelId="{B225B5BC-1694-4A99-8F64-F60EA7AE480E}" type="pres">
      <dgm:prSet presAssocID="{A71600A4-3E16-4EF4-A34C-8F6CD74D490C}" presName="parSpace" presStyleCnt="0"/>
      <dgm:spPr/>
    </dgm:pt>
    <dgm:pt modelId="{355BF12F-7F17-4E5E-A87F-5A2399016084}" type="pres">
      <dgm:prSet presAssocID="{B61B0D64-3888-4567-84A2-6093AEEC3D5C}" presName="parTxOnly" presStyleLbl="node1" presStyleIdx="2" presStyleCnt="3" custScaleY="73043" custLinFactNeighborX="572" custLinFactNeighborY="16662">
        <dgm:presLayoutVars>
          <dgm:bulletEnabled val="1"/>
        </dgm:presLayoutVars>
      </dgm:prSet>
      <dgm:spPr/>
    </dgm:pt>
  </dgm:ptLst>
  <dgm:cxnLst>
    <dgm:cxn modelId="{2D753700-8641-42C7-A42A-2462C26F6D2C}" type="presOf" srcId="{7AA41322-F8BB-41BC-9DAD-0E35B817D039}" destId="{5A679036-CF33-493E-A68A-D6E419026E25}" srcOrd="0" destOrd="0" presId="urn:microsoft.com/office/officeart/2005/8/layout/hChevron3"/>
    <dgm:cxn modelId="{1EEA9707-A155-4812-B1A8-34980429DCD9}" type="presOf" srcId="{D02EDBD0-8709-4E92-86EA-E323F21C9853}" destId="{5054B4D3-233F-45F2-B672-1EEBA361D6AD}" srcOrd="0" destOrd="0" presId="urn:microsoft.com/office/officeart/2005/8/layout/hChevron3"/>
    <dgm:cxn modelId="{59DAE92B-9D67-48AE-9DC3-B5DF405DDE3E}" srcId="{C5E089AF-202A-4B36-8E0D-ECEB40951A9D}" destId="{B61B0D64-3888-4567-84A2-6093AEEC3D5C}" srcOrd="2" destOrd="0" parTransId="{4A68C660-192E-4DE2-A846-71BF4E29F4C7}" sibTransId="{0C3E663E-A2FB-46ED-915B-642DBED3A27E}"/>
    <dgm:cxn modelId="{B4554431-8ECF-4608-B4AF-B63BD30D87B9}" srcId="{C5E089AF-202A-4B36-8E0D-ECEB40951A9D}" destId="{D02EDBD0-8709-4E92-86EA-E323F21C9853}" srcOrd="1" destOrd="0" parTransId="{64596966-B2D6-4DB7-96B3-FF7EBA8216BD}" sibTransId="{A71600A4-3E16-4EF4-A34C-8F6CD74D490C}"/>
    <dgm:cxn modelId="{B1551744-0E42-46A4-9FBB-7930B86EB1D5}" srcId="{C5E089AF-202A-4B36-8E0D-ECEB40951A9D}" destId="{7AA41322-F8BB-41BC-9DAD-0E35B817D039}" srcOrd="0" destOrd="0" parTransId="{CD639E14-12E6-4DBD-B305-4EC716AB1D59}" sibTransId="{30F38AF1-0CA4-4DD3-8E86-01EF81FF1413}"/>
    <dgm:cxn modelId="{A5EAD5A4-8A8D-4CB6-9EA4-8D286A647BF3}" type="presOf" srcId="{B61B0D64-3888-4567-84A2-6093AEEC3D5C}" destId="{355BF12F-7F17-4E5E-A87F-5A2399016084}" srcOrd="0" destOrd="0" presId="urn:microsoft.com/office/officeart/2005/8/layout/hChevron3"/>
    <dgm:cxn modelId="{9FA666DF-B089-49D3-81C7-024292384380}" type="presOf" srcId="{C5E089AF-202A-4B36-8E0D-ECEB40951A9D}" destId="{ADF3CDAE-69A1-4801-AD86-AD2E30C959CD}" srcOrd="0" destOrd="0" presId="urn:microsoft.com/office/officeart/2005/8/layout/hChevron3"/>
    <dgm:cxn modelId="{55A86AFD-97EE-41DA-8E32-FF5AC63D2FB7}" type="presParOf" srcId="{ADF3CDAE-69A1-4801-AD86-AD2E30C959CD}" destId="{5A679036-CF33-493E-A68A-D6E419026E25}" srcOrd="0" destOrd="0" presId="urn:microsoft.com/office/officeart/2005/8/layout/hChevron3"/>
    <dgm:cxn modelId="{64AFADB5-8FE8-49B8-AEDF-5B4E3F9231D4}" type="presParOf" srcId="{ADF3CDAE-69A1-4801-AD86-AD2E30C959CD}" destId="{5EDB3970-EDBB-4722-9930-49012467FAAD}" srcOrd="1" destOrd="0" presId="urn:microsoft.com/office/officeart/2005/8/layout/hChevron3"/>
    <dgm:cxn modelId="{A95EA011-A8DA-4C17-9829-539706A9C5C4}" type="presParOf" srcId="{ADF3CDAE-69A1-4801-AD86-AD2E30C959CD}" destId="{5054B4D3-233F-45F2-B672-1EEBA361D6AD}" srcOrd="2" destOrd="0" presId="urn:microsoft.com/office/officeart/2005/8/layout/hChevron3"/>
    <dgm:cxn modelId="{3422FFE7-4B7E-4BD7-9114-F266AEDA16CF}" type="presParOf" srcId="{ADF3CDAE-69A1-4801-AD86-AD2E30C959CD}" destId="{B225B5BC-1694-4A99-8F64-F60EA7AE480E}" srcOrd="3" destOrd="0" presId="urn:microsoft.com/office/officeart/2005/8/layout/hChevron3"/>
    <dgm:cxn modelId="{82C8BCD6-0F70-4E4D-804E-E487C38FA855}" type="presParOf" srcId="{ADF3CDAE-69A1-4801-AD86-AD2E30C959CD}" destId="{355BF12F-7F17-4E5E-A87F-5A2399016084}" srcOrd="4" destOrd="0" presId="urn:microsoft.com/office/officeart/2005/8/layout/hChevron3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679036-CF33-493E-A68A-D6E419026E25}">
      <dsp:nvSpPr>
        <dsp:cNvPr id="0" name=""/>
        <dsp:cNvSpPr/>
      </dsp:nvSpPr>
      <dsp:spPr>
        <a:xfrm>
          <a:off x="4509" y="0"/>
          <a:ext cx="3942901" cy="893636"/>
        </a:xfrm>
        <a:prstGeom prst="homePlate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26670" bIns="5334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b="1" kern="1200" dirty="0">
              <a:solidFill>
                <a:schemeClr val="tx1"/>
              </a:solidFill>
              <a:latin typeface="+mn-ea"/>
              <a:ea typeface="+mn-ea"/>
            </a:rPr>
            <a:t>・農地利用の意向把握</a:t>
          </a:r>
          <a:endParaRPr kumimoji="1" lang="en-US" altLang="ja-JP" sz="2000" b="1" kern="1200" dirty="0">
            <a:solidFill>
              <a:schemeClr val="tx1"/>
            </a:solidFill>
            <a:latin typeface="+mn-ea"/>
            <a:ea typeface="+mn-ea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b="1" kern="1200" dirty="0">
              <a:solidFill>
                <a:schemeClr val="tx1"/>
              </a:solidFill>
              <a:latin typeface="+mn-ea"/>
              <a:ea typeface="+mn-ea"/>
            </a:rPr>
            <a:t>・現況地図作成</a:t>
          </a:r>
        </a:p>
      </dsp:txBody>
      <dsp:txXfrm>
        <a:off x="4509" y="0"/>
        <a:ext cx="3719492" cy="893636"/>
      </dsp:txXfrm>
    </dsp:sp>
    <dsp:sp modelId="{5054B4D3-233F-45F2-B672-1EEBA361D6AD}">
      <dsp:nvSpPr>
        <dsp:cNvPr id="0" name=""/>
        <dsp:cNvSpPr/>
      </dsp:nvSpPr>
      <dsp:spPr>
        <a:xfrm>
          <a:off x="3155549" y="0"/>
          <a:ext cx="3942901" cy="893636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26670" bIns="5334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b="1" kern="1200" dirty="0">
              <a:solidFill>
                <a:schemeClr val="tx1"/>
              </a:solidFill>
              <a:latin typeface="+mn-ea"/>
              <a:ea typeface="+mn-ea"/>
            </a:rPr>
            <a:t>・目標地図作成</a:t>
          </a:r>
          <a:endParaRPr kumimoji="1" lang="en-US" altLang="ja-JP" sz="2000" b="1" kern="1200" dirty="0">
            <a:solidFill>
              <a:schemeClr val="tx1"/>
            </a:solidFill>
            <a:latin typeface="+mn-ea"/>
            <a:ea typeface="+mn-ea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b="1" kern="1200" dirty="0">
              <a:solidFill>
                <a:schemeClr val="tx1"/>
              </a:solidFill>
              <a:latin typeface="+mn-ea"/>
              <a:ea typeface="+mn-ea"/>
            </a:rPr>
            <a:t>・地域での話し合い</a:t>
          </a:r>
        </a:p>
      </dsp:txBody>
      <dsp:txXfrm>
        <a:off x="3602367" y="0"/>
        <a:ext cx="3049265" cy="893636"/>
      </dsp:txXfrm>
    </dsp:sp>
    <dsp:sp modelId="{355BF12F-7F17-4E5E-A87F-5A2399016084}">
      <dsp:nvSpPr>
        <dsp:cNvPr id="0" name=""/>
        <dsp:cNvSpPr/>
      </dsp:nvSpPr>
      <dsp:spPr>
        <a:xfrm>
          <a:off x="6317660" y="0"/>
          <a:ext cx="3942901" cy="893636"/>
        </a:xfrm>
        <a:prstGeom prst="chevron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26670" bIns="5334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b="1" kern="1200" dirty="0">
              <a:solidFill>
                <a:schemeClr val="tx1"/>
              </a:solidFill>
              <a:latin typeface="+mn-ea"/>
              <a:ea typeface="+mn-ea"/>
            </a:rPr>
            <a:t>・計画の実現</a:t>
          </a:r>
          <a:endParaRPr kumimoji="1" lang="en-US" altLang="ja-JP" sz="2000" b="1" kern="1200" dirty="0">
            <a:solidFill>
              <a:schemeClr val="tx1"/>
            </a:solidFill>
            <a:latin typeface="+mn-ea"/>
            <a:ea typeface="+mn-ea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b="1" kern="1200" dirty="0">
              <a:solidFill>
                <a:schemeClr val="tx1"/>
              </a:solidFill>
              <a:latin typeface="+mn-ea"/>
              <a:ea typeface="+mn-ea"/>
            </a:rPr>
            <a:t>・見直し、充実</a:t>
          </a:r>
        </a:p>
      </dsp:txBody>
      <dsp:txXfrm>
        <a:off x="6764478" y="0"/>
        <a:ext cx="3049265" cy="8936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6"/>
            <a:ext cx="3078513" cy="512226"/>
          </a:xfrm>
          <a:prstGeom prst="rect">
            <a:avLst/>
          </a:prstGeom>
        </p:spPr>
        <p:txBody>
          <a:bodyPr vert="horz" lIns="94712" tIns="47356" rIns="94712" bIns="473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5617443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0" y="5"/>
            <a:ext cx="3077739" cy="513428"/>
          </a:xfrm>
          <a:prstGeom prst="rect">
            <a:avLst/>
          </a:prstGeom>
        </p:spPr>
        <p:txBody>
          <a:bodyPr vert="horz" lIns="94712" tIns="47356" rIns="94712" bIns="47356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102" y="5"/>
            <a:ext cx="3077739" cy="513428"/>
          </a:xfrm>
          <a:prstGeom prst="rect">
            <a:avLst/>
          </a:prstGeom>
        </p:spPr>
        <p:txBody>
          <a:bodyPr vert="horz" lIns="94712" tIns="47356" rIns="94712" bIns="47356" rtlCol="0"/>
          <a:lstStyle>
            <a:lvl1pPr algn="r">
              <a:defRPr sz="1200"/>
            </a:lvl1pPr>
          </a:lstStyle>
          <a:p>
            <a:fld id="{90D63757-4DF2-4B37-99EE-CA86C882239E}" type="datetime1">
              <a:rPr kumimoji="1" lang="ja-JP" altLang="en-US" smtClean="0"/>
              <a:t>2024/7/30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30238" y="1281113"/>
            <a:ext cx="5842000" cy="34496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12" tIns="47356" rIns="94712" bIns="47356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248" y="4924644"/>
            <a:ext cx="5681980" cy="4029254"/>
          </a:xfrm>
          <a:prstGeom prst="rect">
            <a:avLst/>
          </a:prstGeom>
        </p:spPr>
        <p:txBody>
          <a:bodyPr vert="horz" lIns="94712" tIns="47356" rIns="94712" bIns="4735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0" y="9719607"/>
            <a:ext cx="3077739" cy="513428"/>
          </a:xfrm>
          <a:prstGeom prst="rect">
            <a:avLst/>
          </a:prstGeom>
        </p:spPr>
        <p:txBody>
          <a:bodyPr vert="horz" lIns="94712" tIns="47356" rIns="94712" bIns="47356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102" y="9719607"/>
            <a:ext cx="3077739" cy="513428"/>
          </a:xfrm>
          <a:prstGeom prst="rect">
            <a:avLst/>
          </a:prstGeom>
        </p:spPr>
        <p:txBody>
          <a:bodyPr vert="horz" lIns="94712" tIns="47356" rIns="94712" bIns="47356" rtlCol="0" anchor="b"/>
          <a:lstStyle>
            <a:lvl1pPr algn="r">
              <a:defRPr sz="1200"/>
            </a:lvl1pPr>
          </a:lstStyle>
          <a:p>
            <a:fld id="{3C347A26-6ABF-4534-9B59-20329A10BC3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1447302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34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72" algn="l" defTabSz="91434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343" algn="l" defTabSz="91434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516" algn="l" defTabSz="91434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688" algn="l" defTabSz="91434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860" algn="l" defTabSz="91434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031" algn="l" defTabSz="91434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204" algn="l" defTabSz="91434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376" algn="l" defTabSz="91434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630238" y="1281113"/>
            <a:ext cx="5842000" cy="3449637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336DC61-2F49-4F12-A8FB-C1CE31722A33}" type="datetime1">
              <a:rPr kumimoji="1" lang="ja-JP" altLang="en-US" smtClean="0"/>
              <a:t>2024/7/30</a:t>
            </a:fld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7A26-6ABF-4534-9B59-20329A10BC3A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75410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564E9DDA-1A63-4657-9452-E32F4953F582}" type="datetime1">
              <a:rPr kumimoji="1" lang="ja-JP" altLang="en-US" smtClean="0"/>
              <a:t>2024/7/30</a:t>
            </a:fld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347A26-6ABF-4534-9B59-20329A10BC3A}" type="slidenum">
              <a:rPr kumimoji="1" lang="ja-JP" altLang="en-US" smtClean="0"/>
              <a:pPr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62250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78A7ED0-F224-41CF-A14C-3DDA749507C8}" type="datetime1">
              <a:rPr kumimoji="1" lang="ja-JP" altLang="en-US" smtClean="0"/>
              <a:t>2024/7/30</a:t>
            </a:fld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347A26-6ABF-4534-9B59-20329A10BC3A}" type="slidenum">
              <a:rPr kumimoji="1" lang="ja-JP" altLang="en-US" smtClean="0"/>
              <a:pPr/>
              <a:t>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44509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78481"/>
            <a:ext cx="9144000" cy="2506980"/>
          </a:xfrm>
        </p:spPr>
        <p:txBody>
          <a:bodyPr anchor="b"/>
          <a:lstStyle>
            <a:lvl1pPr algn="ctr">
              <a:defRPr sz="61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782140"/>
            <a:ext cx="9144000" cy="17385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2" indent="0" algn="ctr">
              <a:buNone/>
              <a:defRPr sz="2100"/>
            </a:lvl2pPr>
            <a:lvl3pPr marL="914343" indent="0" algn="ctr">
              <a:buNone/>
              <a:defRPr sz="1800"/>
            </a:lvl3pPr>
            <a:lvl4pPr marL="1371516" indent="0" algn="ctr">
              <a:buNone/>
              <a:defRPr sz="1600"/>
            </a:lvl4pPr>
            <a:lvl5pPr marL="1828688" indent="0" algn="ctr">
              <a:buNone/>
              <a:defRPr sz="1600"/>
            </a:lvl5pPr>
            <a:lvl6pPr marL="2285860" indent="0" algn="ctr">
              <a:buNone/>
              <a:defRPr sz="1600"/>
            </a:lvl6pPr>
            <a:lvl7pPr marL="2743031" indent="0" algn="ctr">
              <a:buNone/>
              <a:defRPr sz="1600"/>
            </a:lvl7pPr>
            <a:lvl8pPr marL="3200204" indent="0" algn="ctr">
              <a:buNone/>
              <a:defRPr sz="1600"/>
            </a:lvl8pPr>
            <a:lvl9pPr marL="3657376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7B90D-8688-408E-8185-AB168CD79D0A}" type="datetime1">
              <a:rPr kumimoji="1" lang="ja-JP" altLang="en-US" smtClean="0"/>
              <a:t>2024/7/30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1A71-82D2-48A4-9344-32B2D313BAB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9147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05E2B-48F1-42D6-9B4B-ED94F29D3707}" type="datetime1">
              <a:rPr kumimoji="1" lang="ja-JP" altLang="en-US" smtClean="0"/>
              <a:t>2024/7/30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1A71-82D2-48A4-9344-32B2D313BAB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06728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1" y="383381"/>
            <a:ext cx="2628900" cy="610243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1" y="383381"/>
            <a:ext cx="7734300" cy="610243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7344-992C-4118-BCF8-4B20502088B5}" type="datetime1">
              <a:rPr kumimoji="1" lang="ja-JP" altLang="en-US" smtClean="0"/>
              <a:t>2024/7/30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1A71-82D2-48A4-9344-32B2D313BAB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0386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82BC0-63F8-4A70-BE51-B11B736ECA25}" type="datetime1">
              <a:rPr kumimoji="1" lang="ja-JP" altLang="en-US" smtClean="0"/>
              <a:t>2024/7/30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1A71-82D2-48A4-9344-32B2D313BAB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07145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1" y="1795225"/>
            <a:ext cx="10515600" cy="2995374"/>
          </a:xfrm>
        </p:spPr>
        <p:txBody>
          <a:bodyPr anchor="b"/>
          <a:lstStyle>
            <a:lvl1pPr>
              <a:defRPr sz="61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1" y="4818938"/>
            <a:ext cx="10515600" cy="157519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1434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8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3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7B429-3253-4484-A877-81B1D8A8642B}" type="datetime1">
              <a:rPr kumimoji="1" lang="ja-JP" altLang="en-US" smtClean="0"/>
              <a:t>2024/7/30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1A71-82D2-48A4-9344-32B2D313BAB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54331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916906"/>
            <a:ext cx="5181600" cy="456890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916906"/>
            <a:ext cx="5181600" cy="456890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DD4FA-7F82-48F2-937E-7482E1E50028}" type="datetime1">
              <a:rPr kumimoji="1" lang="ja-JP" altLang="en-US" smtClean="0"/>
              <a:t>2024/7/30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1A71-82D2-48A4-9344-32B2D313BAB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83809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83383"/>
            <a:ext cx="10515600" cy="1391841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9" y="1765221"/>
            <a:ext cx="5157787" cy="86510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2" indent="0">
              <a:buNone/>
              <a:defRPr sz="2100" b="1"/>
            </a:lvl2pPr>
            <a:lvl3pPr marL="914343" indent="0">
              <a:buNone/>
              <a:defRPr sz="1800" b="1"/>
            </a:lvl3pPr>
            <a:lvl4pPr marL="1371516" indent="0">
              <a:buNone/>
              <a:defRPr sz="1600" b="1"/>
            </a:lvl4pPr>
            <a:lvl5pPr marL="1828688" indent="0">
              <a:buNone/>
              <a:defRPr sz="1600" b="1"/>
            </a:lvl5pPr>
            <a:lvl6pPr marL="2285860" indent="0">
              <a:buNone/>
              <a:defRPr sz="1600" b="1"/>
            </a:lvl6pPr>
            <a:lvl7pPr marL="2743031" indent="0">
              <a:buNone/>
              <a:defRPr sz="1600" b="1"/>
            </a:lvl7pPr>
            <a:lvl8pPr marL="3200204" indent="0">
              <a:buNone/>
              <a:defRPr sz="1600" b="1"/>
            </a:lvl8pPr>
            <a:lvl9pPr marL="3657376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9" y="2630330"/>
            <a:ext cx="5157787" cy="3868817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1" y="1765221"/>
            <a:ext cx="5183188" cy="86510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2" indent="0">
              <a:buNone/>
              <a:defRPr sz="2100" b="1"/>
            </a:lvl2pPr>
            <a:lvl3pPr marL="914343" indent="0">
              <a:buNone/>
              <a:defRPr sz="1800" b="1"/>
            </a:lvl3pPr>
            <a:lvl4pPr marL="1371516" indent="0">
              <a:buNone/>
              <a:defRPr sz="1600" b="1"/>
            </a:lvl4pPr>
            <a:lvl5pPr marL="1828688" indent="0">
              <a:buNone/>
              <a:defRPr sz="1600" b="1"/>
            </a:lvl5pPr>
            <a:lvl6pPr marL="2285860" indent="0">
              <a:buNone/>
              <a:defRPr sz="1600" b="1"/>
            </a:lvl6pPr>
            <a:lvl7pPr marL="2743031" indent="0">
              <a:buNone/>
              <a:defRPr sz="1600" b="1"/>
            </a:lvl7pPr>
            <a:lvl8pPr marL="3200204" indent="0">
              <a:buNone/>
              <a:defRPr sz="1600" b="1"/>
            </a:lvl8pPr>
            <a:lvl9pPr marL="3657376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1" y="2630330"/>
            <a:ext cx="5183188" cy="3868817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CB9BD-9D4A-4B63-A51C-5527CE899BAC}" type="datetime1">
              <a:rPr kumimoji="1" lang="ja-JP" altLang="en-US" smtClean="0"/>
              <a:t>2024/7/30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1A71-82D2-48A4-9344-32B2D313BAB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85383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0106C-C6E7-42E9-943C-63B219F0F95F}" type="datetime1">
              <a:rPr kumimoji="1" lang="ja-JP" altLang="en-US" smtClean="0"/>
              <a:t>2024/7/30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1A71-82D2-48A4-9344-32B2D313BAB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6184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B0EE6-063A-4949-844D-7E6D933AEB2D}" type="datetime1">
              <a:rPr kumimoji="1" lang="ja-JP" altLang="en-US" smtClean="0"/>
              <a:t>2024/7/30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/>
            </a:lvl1pPr>
          </a:lstStyle>
          <a:p>
            <a:fld id="{4AC21A71-82D2-48A4-9344-32B2D313BAB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30376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90" y="480060"/>
            <a:ext cx="3932237" cy="16802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1036798"/>
            <a:ext cx="6172200" cy="51173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90" y="2160270"/>
            <a:ext cx="3932237" cy="4002167"/>
          </a:xfrm>
        </p:spPr>
        <p:txBody>
          <a:bodyPr/>
          <a:lstStyle>
            <a:lvl1pPr marL="0" indent="0">
              <a:buNone/>
              <a:defRPr sz="1600"/>
            </a:lvl1pPr>
            <a:lvl2pPr marL="457172" indent="0">
              <a:buNone/>
              <a:defRPr sz="1500"/>
            </a:lvl2pPr>
            <a:lvl3pPr marL="914343" indent="0">
              <a:buNone/>
              <a:defRPr sz="1200"/>
            </a:lvl3pPr>
            <a:lvl4pPr marL="1371516" indent="0">
              <a:buNone/>
              <a:defRPr sz="1000"/>
            </a:lvl4pPr>
            <a:lvl5pPr marL="1828688" indent="0">
              <a:buNone/>
              <a:defRPr sz="1000"/>
            </a:lvl5pPr>
            <a:lvl6pPr marL="2285860" indent="0">
              <a:buNone/>
              <a:defRPr sz="1000"/>
            </a:lvl6pPr>
            <a:lvl7pPr marL="2743031" indent="0">
              <a:buNone/>
              <a:defRPr sz="1000"/>
            </a:lvl7pPr>
            <a:lvl8pPr marL="3200204" indent="0">
              <a:buNone/>
              <a:defRPr sz="1000"/>
            </a:lvl8pPr>
            <a:lvl9pPr marL="3657376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EC2F7-AB9C-4E84-958C-777CCE9FFF90}" type="datetime1">
              <a:rPr kumimoji="1" lang="ja-JP" altLang="en-US" smtClean="0"/>
              <a:t>2024/7/30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1A71-82D2-48A4-9344-32B2D313BAB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82309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90" y="480060"/>
            <a:ext cx="3932237" cy="16802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1036798"/>
            <a:ext cx="6172200" cy="5117306"/>
          </a:xfrm>
        </p:spPr>
        <p:txBody>
          <a:bodyPr/>
          <a:lstStyle>
            <a:lvl1pPr marL="0" indent="0">
              <a:buNone/>
              <a:defRPr sz="3200"/>
            </a:lvl1pPr>
            <a:lvl2pPr marL="457172" indent="0">
              <a:buNone/>
              <a:defRPr sz="2800"/>
            </a:lvl2pPr>
            <a:lvl3pPr marL="914343" indent="0">
              <a:buNone/>
              <a:defRPr sz="2400"/>
            </a:lvl3pPr>
            <a:lvl4pPr marL="1371516" indent="0">
              <a:buNone/>
              <a:defRPr sz="2100"/>
            </a:lvl4pPr>
            <a:lvl5pPr marL="1828688" indent="0">
              <a:buNone/>
              <a:defRPr sz="2100"/>
            </a:lvl5pPr>
            <a:lvl6pPr marL="2285860" indent="0">
              <a:buNone/>
              <a:defRPr sz="2100"/>
            </a:lvl6pPr>
            <a:lvl7pPr marL="2743031" indent="0">
              <a:buNone/>
              <a:defRPr sz="2100"/>
            </a:lvl7pPr>
            <a:lvl8pPr marL="3200204" indent="0">
              <a:buNone/>
              <a:defRPr sz="2100"/>
            </a:lvl8pPr>
            <a:lvl9pPr marL="3657376" indent="0">
              <a:buNone/>
              <a:defRPr sz="21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90" y="2160270"/>
            <a:ext cx="3932237" cy="4002167"/>
          </a:xfrm>
        </p:spPr>
        <p:txBody>
          <a:bodyPr/>
          <a:lstStyle>
            <a:lvl1pPr marL="0" indent="0">
              <a:buNone/>
              <a:defRPr sz="1600"/>
            </a:lvl1pPr>
            <a:lvl2pPr marL="457172" indent="0">
              <a:buNone/>
              <a:defRPr sz="1500"/>
            </a:lvl2pPr>
            <a:lvl3pPr marL="914343" indent="0">
              <a:buNone/>
              <a:defRPr sz="1200"/>
            </a:lvl3pPr>
            <a:lvl4pPr marL="1371516" indent="0">
              <a:buNone/>
              <a:defRPr sz="1000"/>
            </a:lvl4pPr>
            <a:lvl5pPr marL="1828688" indent="0">
              <a:buNone/>
              <a:defRPr sz="1000"/>
            </a:lvl5pPr>
            <a:lvl6pPr marL="2285860" indent="0">
              <a:buNone/>
              <a:defRPr sz="1000"/>
            </a:lvl6pPr>
            <a:lvl7pPr marL="2743031" indent="0">
              <a:buNone/>
              <a:defRPr sz="1000"/>
            </a:lvl7pPr>
            <a:lvl8pPr marL="3200204" indent="0">
              <a:buNone/>
              <a:defRPr sz="1000"/>
            </a:lvl8pPr>
            <a:lvl9pPr marL="3657376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131A-ECF8-4004-AA54-282DCAADB5C3}" type="datetime1">
              <a:rPr kumimoji="1" lang="ja-JP" altLang="en-US" smtClean="0"/>
              <a:t>2024/7/30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1A71-82D2-48A4-9344-32B2D313BAB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91155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83383"/>
            <a:ext cx="10515600" cy="1391841"/>
          </a:xfrm>
          <a:prstGeom prst="rect">
            <a:avLst/>
          </a:prstGeom>
        </p:spPr>
        <p:txBody>
          <a:bodyPr vert="horz" lIns="91434" tIns="45718" rIns="91434" bIns="45718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916906"/>
            <a:ext cx="10515600" cy="4568905"/>
          </a:xfrm>
          <a:prstGeom prst="rect">
            <a:avLst/>
          </a:prstGeom>
        </p:spPr>
        <p:txBody>
          <a:bodyPr vert="horz" lIns="91434" tIns="45718" rIns="91434" bIns="45718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674169"/>
            <a:ext cx="2743200" cy="383381"/>
          </a:xfrm>
          <a:prstGeom prst="rect">
            <a:avLst/>
          </a:prstGeom>
        </p:spPr>
        <p:txBody>
          <a:bodyPr vert="horz" lIns="91434" tIns="45718" rIns="91434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EA3E4-F97E-40F8-96A4-F987F17F62D8}" type="datetime1">
              <a:rPr kumimoji="1" lang="ja-JP" altLang="en-US" smtClean="0"/>
              <a:t>2024/7/30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674169"/>
            <a:ext cx="4114800" cy="383381"/>
          </a:xfrm>
          <a:prstGeom prst="rect">
            <a:avLst/>
          </a:prstGeom>
        </p:spPr>
        <p:txBody>
          <a:bodyPr vert="horz" lIns="91434" tIns="45718" rIns="91434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674169"/>
            <a:ext cx="2743200" cy="383381"/>
          </a:xfrm>
          <a:prstGeom prst="rect">
            <a:avLst/>
          </a:prstGeom>
        </p:spPr>
        <p:txBody>
          <a:bodyPr vert="horz" lIns="91434" tIns="45718" rIns="91434" bIns="45718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21A71-82D2-48A4-9344-32B2D313BAB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89952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343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6" indent="-228586" algn="l" defTabSz="914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58" indent="-228586" algn="l" defTabSz="914343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30" indent="-228586" algn="l" defTabSz="914343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02" indent="-228586" algn="l" defTabSz="914343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74" indent="-228586" algn="l" defTabSz="914343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45" indent="-228586" algn="l" defTabSz="914343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18" indent="-228586" algn="l" defTabSz="914343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90" indent="-228586" algn="l" defTabSz="914343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62" indent="-228586" algn="l" defTabSz="914343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4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2" algn="l" defTabSz="91434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3" algn="l" defTabSz="91434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6" algn="l" defTabSz="91434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88" algn="l" defTabSz="91434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60" algn="l" defTabSz="91434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31" algn="l" defTabSz="91434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04" algn="l" defTabSz="91434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76" algn="l" defTabSz="91434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1C4368D-FFD0-4C22-8ED5-9F8072781F87}"/>
              </a:ext>
            </a:extLst>
          </p:cNvPr>
          <p:cNvSpPr/>
          <p:nvPr/>
        </p:nvSpPr>
        <p:spPr bwMode="auto">
          <a:xfrm>
            <a:off x="99252" y="616988"/>
            <a:ext cx="11916000" cy="164051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ja-JP" altLang="en-US" sz="1050" dirty="0">
              <a:latin typeface="+mn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1" y="6817519"/>
            <a:ext cx="2743200" cy="383381"/>
          </a:xfrm>
        </p:spPr>
        <p:txBody>
          <a:bodyPr/>
          <a:lstStyle/>
          <a:p>
            <a:fld id="{4AC21A71-82D2-48A4-9344-32B2D313BABA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0AF845A-E8A3-9CAA-AEB7-B11C1368DC06}"/>
              </a:ext>
            </a:extLst>
          </p:cNvPr>
          <p:cNvSpPr/>
          <p:nvPr/>
        </p:nvSpPr>
        <p:spPr>
          <a:xfrm>
            <a:off x="138000" y="-52541"/>
            <a:ext cx="1118760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ja-JP" altLang="en-US" sz="2600" b="1" dirty="0">
                <a:solidFill>
                  <a:schemeClr val="tx1"/>
                </a:solidFill>
                <a:latin typeface="+mn-ea"/>
              </a:rPr>
              <a:t>（１）地域計画策の取り組み状況</a:t>
            </a:r>
            <a:endParaRPr lang="en-US" altLang="ja-JP" sz="26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B9E726F-5886-72C9-C1F1-F79DA89B26C3}"/>
              </a:ext>
            </a:extLst>
          </p:cNvPr>
          <p:cNvSpPr/>
          <p:nvPr/>
        </p:nvSpPr>
        <p:spPr>
          <a:xfrm>
            <a:off x="99252" y="351314"/>
            <a:ext cx="11916000" cy="863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8" tIns="45715" rIns="91428" bIns="45715" rtlCol="0" anchor="ctr"/>
          <a:lstStyle/>
          <a:p>
            <a:pPr algn="ctr"/>
            <a:endParaRPr lang="ja-JP" altLang="en-US" dirty="0">
              <a:solidFill>
                <a:schemeClr val="tx2"/>
              </a:solidFill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EBDAAF67-805C-48CE-91B0-F6D6DF99C2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000" y="2853270"/>
            <a:ext cx="11916000" cy="434763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FDACA9E6-7657-450D-AD53-C5E1107DBFB1}"/>
              </a:ext>
            </a:extLst>
          </p:cNvPr>
          <p:cNvGrpSpPr/>
          <p:nvPr/>
        </p:nvGrpSpPr>
        <p:grpSpPr>
          <a:xfrm>
            <a:off x="176748" y="737854"/>
            <a:ext cx="11364497" cy="1444277"/>
            <a:chOff x="924649" y="2080223"/>
            <a:chExt cx="11364497" cy="1444277"/>
          </a:xfrm>
        </p:grpSpPr>
        <p:graphicFrame>
          <p:nvGraphicFramePr>
            <p:cNvPr id="8" name="図表 7">
              <a:extLst>
                <a:ext uri="{FF2B5EF4-FFF2-40B4-BE49-F238E27FC236}">
                  <a16:creationId xmlns:a16="http://schemas.microsoft.com/office/drawing/2014/main" id="{D4633C01-4113-4BC2-916F-890A0DACB021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103699515"/>
                </p:ext>
              </p:extLst>
            </p:nvPr>
          </p:nvGraphicFramePr>
          <p:xfrm>
            <a:off x="924649" y="2630864"/>
            <a:ext cx="10260562" cy="89363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4" r:lo="rId5" r:qs="rId6" r:cs="rId7"/>
            </a:graphicData>
          </a:graphic>
        </p:graphicFrame>
        <p:sp>
          <p:nvSpPr>
            <p:cNvPr id="10" name="Text Box 5">
              <a:extLst>
                <a:ext uri="{FF2B5EF4-FFF2-40B4-BE49-F238E27FC236}">
                  <a16:creationId xmlns:a16="http://schemas.microsoft.com/office/drawing/2014/main" id="{3A6F68BB-F8A2-4D8A-BCE9-38C6DFA631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40263" y="2291928"/>
              <a:ext cx="9671276" cy="277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6886" tIns="43443" rIns="86886" bIns="43443"/>
            <a:lstStyle>
              <a:lvl1pPr>
                <a:spcBef>
                  <a:spcPct val="20000"/>
                </a:spcBef>
                <a:buChar char="•"/>
                <a:defRPr kumimoji="1" sz="4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9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 b="1" i="0" dirty="0">
                  <a:solidFill>
                    <a:srgbClr val="000000"/>
                  </a:solidFill>
                  <a:latin typeface="+mj-ea"/>
                  <a:ea typeface="+mj-ea"/>
                </a:rPr>
                <a:t>R5</a:t>
              </a:r>
              <a:r>
                <a:rPr lang="ja-JP" altLang="en-US" sz="2000" b="1" i="0" dirty="0">
                  <a:solidFill>
                    <a:srgbClr val="000000"/>
                  </a:solidFill>
                  <a:latin typeface="+mj-ea"/>
                  <a:ea typeface="+mj-ea"/>
                </a:rPr>
                <a:t>年度　　　　　　　　　　　　　　</a:t>
              </a:r>
              <a:r>
                <a:rPr lang="en-US" altLang="ja-JP" sz="2000" b="1" i="0" dirty="0">
                  <a:solidFill>
                    <a:srgbClr val="000000"/>
                  </a:solidFill>
                  <a:latin typeface="+mj-ea"/>
                  <a:ea typeface="+mj-ea"/>
                </a:rPr>
                <a:t>R6</a:t>
              </a:r>
              <a:r>
                <a:rPr lang="ja-JP" altLang="en-US" sz="2000" b="1" i="0" dirty="0">
                  <a:solidFill>
                    <a:srgbClr val="000000"/>
                  </a:solidFill>
                  <a:latin typeface="+mj-ea"/>
                  <a:ea typeface="+mj-ea"/>
                </a:rPr>
                <a:t>年度　　　　　　　　　　　　　　</a:t>
              </a:r>
              <a:r>
                <a:rPr lang="en-US" altLang="ja-JP" sz="2000" b="1" i="0" dirty="0">
                  <a:solidFill>
                    <a:srgbClr val="000000"/>
                  </a:solidFill>
                  <a:latin typeface="+mj-ea"/>
                  <a:ea typeface="+mj-ea"/>
                </a:rPr>
                <a:t>R7</a:t>
              </a:r>
              <a:r>
                <a:rPr lang="ja-JP" altLang="en-US" sz="2000" b="1" i="0" dirty="0">
                  <a:solidFill>
                    <a:srgbClr val="000000"/>
                  </a:solidFill>
                  <a:latin typeface="+mj-ea"/>
                  <a:ea typeface="+mj-ea"/>
                </a:rPr>
                <a:t>年度以降</a:t>
              </a:r>
              <a:endParaRPr lang="en-US" altLang="ja-JP" sz="2000" b="1" i="0" dirty="0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1" name="吹き出し: 円形 1">
              <a:extLst>
                <a:ext uri="{FF2B5EF4-FFF2-40B4-BE49-F238E27FC236}">
                  <a16:creationId xmlns:a16="http://schemas.microsoft.com/office/drawing/2014/main" id="{13EB5A16-045F-4BE8-9F7A-4080F093D8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36268" y="2080223"/>
              <a:ext cx="2052878" cy="908807"/>
            </a:xfrm>
            <a:prstGeom prst="wedgeEllipseCallout">
              <a:avLst>
                <a:gd name="adj1" fmla="val -90179"/>
                <a:gd name="adj2" fmla="val 38331"/>
              </a:avLst>
            </a:prstGeom>
            <a:solidFill>
              <a:srgbClr val="FF99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396" tIns="45700" rIns="91396" bIns="45700" anchor="ctr">
              <a:spAutoFit/>
            </a:bodyPr>
            <a:lstStyle>
              <a:lvl1pPr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ja-JP" altLang="en-US" sz="1800" i="0">
                  <a:latin typeface="+mn-ea"/>
                  <a:ea typeface="+mn-ea"/>
                </a:rPr>
                <a:t>農政</a:t>
              </a:r>
              <a:r>
                <a:rPr lang="en-US" altLang="ja-JP" sz="1800" i="0">
                  <a:latin typeface="+mn-ea"/>
                  <a:ea typeface="+mn-ea"/>
                </a:rPr>
                <a:t>AP</a:t>
              </a:r>
              <a:r>
                <a:rPr lang="ja-JP" altLang="en-US" sz="1800" i="0">
                  <a:latin typeface="+mn-ea"/>
                  <a:ea typeface="+mn-ea"/>
                </a:rPr>
                <a:t>の</a:t>
              </a:r>
              <a:endParaRPr lang="en-US" altLang="ja-JP" sz="1800" i="0">
                <a:latin typeface="+mn-ea"/>
                <a:ea typeface="+mn-ea"/>
              </a:endParaRPr>
            </a:p>
            <a:p>
              <a:pPr algn="ctr" eaLnBrk="1" hangingPunct="1"/>
              <a:r>
                <a:rPr lang="ja-JP" altLang="en-US" sz="1800" i="0">
                  <a:latin typeface="+mn-ea"/>
                  <a:ea typeface="+mn-ea"/>
                </a:rPr>
                <a:t>目標達成へ</a:t>
              </a:r>
            </a:p>
          </p:txBody>
        </p:sp>
      </p:grpSp>
      <p:sp>
        <p:nvSpPr>
          <p:cNvPr id="12" name="AutoShape 4">
            <a:extLst>
              <a:ext uri="{FF2B5EF4-FFF2-40B4-BE49-F238E27FC236}">
                <a16:creationId xmlns:a16="http://schemas.microsoft.com/office/drawing/2014/main" id="{D02D7820-7608-41A8-89B8-880823B2AB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252" y="513555"/>
            <a:ext cx="4178684" cy="477054"/>
          </a:xfrm>
          <a:prstGeom prst="roundRect">
            <a:avLst>
              <a:gd name="adj" fmla="val 16667"/>
            </a:avLst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6886" tIns="43443" rIns="86886" bIns="43443" anchor="ctr"/>
          <a:lstStyle>
            <a:lvl1pPr>
              <a:spcBef>
                <a:spcPct val="20000"/>
              </a:spcBef>
              <a:buChar char="•"/>
              <a:defRPr kumimoji="1" sz="4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rgbClr val="FFFFFF"/>
                </a:solidFill>
                <a:latin typeface="+mn-ea"/>
                <a:ea typeface="+mn-ea"/>
              </a:rPr>
              <a:t>市町村と共有してるスケジュール</a:t>
            </a:r>
            <a:endParaRPr lang="ja-JP" altLang="en-US" sz="2000" b="1" i="0" dirty="0">
              <a:solidFill>
                <a:srgbClr val="FFFFFF"/>
              </a:solidFill>
              <a:latin typeface="+mn-ea"/>
              <a:ea typeface="+mn-ea"/>
            </a:endParaRPr>
          </a:p>
        </p:txBody>
      </p:sp>
      <p:sp>
        <p:nvSpPr>
          <p:cNvPr id="13" name="AutoShape 4">
            <a:extLst>
              <a:ext uri="{FF2B5EF4-FFF2-40B4-BE49-F238E27FC236}">
                <a16:creationId xmlns:a16="http://schemas.microsoft.com/office/drawing/2014/main" id="{4B0D03A7-FE1E-4B9A-B40B-8F25B468E1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000" y="2316857"/>
            <a:ext cx="2015653" cy="477054"/>
          </a:xfrm>
          <a:prstGeom prst="roundRect">
            <a:avLst>
              <a:gd name="adj" fmla="val 16667"/>
            </a:avLst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6886" tIns="43443" rIns="86886" bIns="43443" anchor="ctr"/>
          <a:lstStyle>
            <a:lvl1pPr>
              <a:spcBef>
                <a:spcPct val="20000"/>
              </a:spcBef>
              <a:buChar char="•"/>
              <a:defRPr kumimoji="1" sz="4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b="1" i="0" dirty="0">
                <a:solidFill>
                  <a:srgbClr val="FFFFFF"/>
                </a:solidFill>
                <a:latin typeface="+mn-ea"/>
                <a:ea typeface="+mn-ea"/>
              </a:rPr>
              <a:t>進捗状況</a:t>
            </a:r>
          </a:p>
        </p:txBody>
      </p:sp>
    </p:spTree>
    <p:extLst>
      <p:ext uri="{BB962C8B-B14F-4D97-AF65-F5344CB8AC3E}">
        <p14:creationId xmlns:p14="http://schemas.microsoft.com/office/powerpoint/2010/main" val="362606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4">
            <a:extLst>
              <a:ext uri="{FF2B5EF4-FFF2-40B4-BE49-F238E27FC236}">
                <a16:creationId xmlns:a16="http://schemas.microsoft.com/office/drawing/2014/main" id="{6B3D971B-63FD-744A-F8D0-AAF6FD3F95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074" y="814638"/>
            <a:ext cx="2268000" cy="360000"/>
          </a:xfrm>
          <a:prstGeom prst="roundRect">
            <a:avLst>
              <a:gd name="adj" fmla="val 16667"/>
            </a:avLst>
          </a:prstGeom>
          <a:solidFill>
            <a:srgbClr val="CC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6886" tIns="43443" rIns="86886" bIns="43443" anchor="ctr"/>
          <a:lstStyle>
            <a:lvl1pPr>
              <a:spcBef>
                <a:spcPct val="20000"/>
              </a:spcBef>
              <a:buChar char="•"/>
              <a:defRPr kumimoji="1" sz="4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b="1" i="0" dirty="0">
                <a:solidFill>
                  <a:srgbClr val="FFFFFF"/>
                </a:solidFill>
                <a:latin typeface="+mn-ea"/>
                <a:ea typeface="+mn-ea"/>
              </a:rPr>
              <a:t>取組状況と課題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59ECC5E5-9DC3-CB6C-AC9C-4F877BE36BA3}"/>
              </a:ext>
            </a:extLst>
          </p:cNvPr>
          <p:cNvSpPr/>
          <p:nvPr/>
        </p:nvSpPr>
        <p:spPr>
          <a:xfrm flipV="1">
            <a:off x="301495" y="660178"/>
            <a:ext cx="11455875" cy="457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8" tIns="45715" rIns="91428" bIns="45715" rtlCol="0" anchor="ctr"/>
          <a:lstStyle/>
          <a:p>
            <a:pPr algn="ctr"/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36C8B90-24C7-D8D3-2130-C82C42110EFE}"/>
              </a:ext>
            </a:extLst>
          </p:cNvPr>
          <p:cNvSpPr/>
          <p:nvPr/>
        </p:nvSpPr>
        <p:spPr>
          <a:xfrm>
            <a:off x="301495" y="141518"/>
            <a:ext cx="11081958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ja-JP" altLang="en-US" sz="2600" b="1" dirty="0">
                <a:solidFill>
                  <a:schemeClr val="tx1"/>
                </a:solidFill>
                <a:latin typeface="+mn-ea"/>
              </a:rPr>
              <a:t>（２）地域計画策定</a:t>
            </a:r>
            <a:r>
              <a:rPr lang="ja-JP" altLang="en-US" sz="2600" b="1" dirty="0">
                <a:latin typeface="+mn-ea"/>
              </a:rPr>
              <a:t>・実現への支援（府の方向性）</a:t>
            </a:r>
            <a:endParaRPr lang="en-US" altLang="ja-JP" sz="2600" b="1" dirty="0">
              <a:latin typeface="+mn-ea"/>
            </a:endParaRPr>
          </a:p>
        </p:txBody>
      </p:sp>
      <p:sp>
        <p:nvSpPr>
          <p:cNvPr id="8" name="スライド番号プレースホルダー 1">
            <a:extLst>
              <a:ext uri="{FF2B5EF4-FFF2-40B4-BE49-F238E27FC236}">
                <a16:creationId xmlns:a16="http://schemas.microsoft.com/office/drawing/2014/main" id="{D1B45410-5551-C5C3-25A3-BF5301BE1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1" y="6817519"/>
            <a:ext cx="2743200" cy="383381"/>
          </a:xfrm>
        </p:spPr>
        <p:txBody>
          <a:bodyPr/>
          <a:lstStyle/>
          <a:p>
            <a:fld id="{4AC21A71-82D2-48A4-9344-32B2D313BABA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6E1BC815-3A28-4808-97C1-A9F6706B1980}"/>
              </a:ext>
            </a:extLst>
          </p:cNvPr>
          <p:cNvGrpSpPr/>
          <p:nvPr/>
        </p:nvGrpSpPr>
        <p:grpSpPr>
          <a:xfrm>
            <a:off x="301495" y="1279279"/>
            <a:ext cx="11458458" cy="5715364"/>
            <a:chOff x="394933" y="963581"/>
            <a:chExt cx="11458458" cy="5428383"/>
          </a:xfrm>
        </p:grpSpPr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F58A785F-D837-2C6F-B8B4-8594C89A39C1}"/>
                </a:ext>
              </a:extLst>
            </p:cNvPr>
            <p:cNvSpPr/>
            <p:nvPr/>
          </p:nvSpPr>
          <p:spPr bwMode="auto">
            <a:xfrm>
              <a:off x="394933" y="963581"/>
              <a:ext cx="11455875" cy="318681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sz="1050" dirty="0">
                <a:latin typeface="+mn-ea"/>
              </a:endParaRPr>
            </a:p>
          </p:txBody>
        </p:sp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645B9A4F-8994-AE6B-DC01-2A7167955894}"/>
                </a:ext>
              </a:extLst>
            </p:cNvPr>
            <p:cNvSpPr/>
            <p:nvPr/>
          </p:nvSpPr>
          <p:spPr bwMode="auto">
            <a:xfrm>
              <a:off x="546370" y="2793457"/>
              <a:ext cx="11177974" cy="120292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sz="1050" dirty="0">
                <a:latin typeface="+mn-ea"/>
              </a:endParaRPr>
            </a:p>
          </p:txBody>
        </p:sp>
        <p:sp>
          <p:nvSpPr>
            <p:cNvPr id="6" name="角丸四角形 93">
              <a:extLst>
                <a:ext uri="{FF2B5EF4-FFF2-40B4-BE49-F238E27FC236}">
                  <a16:creationId xmlns:a16="http://schemas.microsoft.com/office/drawing/2014/main" id="{57C86E2F-BBBE-D2A2-CB98-B2A42E2314D0}"/>
                </a:ext>
              </a:extLst>
            </p:cNvPr>
            <p:cNvSpPr/>
            <p:nvPr/>
          </p:nvSpPr>
          <p:spPr bwMode="auto">
            <a:xfrm>
              <a:off x="417323" y="4634213"/>
              <a:ext cx="11436068" cy="1757751"/>
            </a:xfrm>
            <a:prstGeom prst="roundRect">
              <a:avLst>
                <a:gd name="adj" fmla="val 0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lIns="91396" tIns="72000" rIns="91396" bIns="0" anchor="ctr"/>
            <a:lstStyle/>
            <a:p>
              <a:pPr>
                <a:lnSpc>
                  <a:spcPts val="1600"/>
                </a:lnSpc>
                <a:defRPr/>
              </a:pPr>
              <a:endParaRPr lang="en-US" altLang="ja-JP" i="0" dirty="0">
                <a:solidFill>
                  <a:schemeClr val="tx1"/>
                </a:solidFill>
                <a:latin typeface="+mn-ea"/>
                <a:cs typeface="Meiryo UI" pitchFamily="50" charset="-128"/>
              </a:endParaRPr>
            </a:p>
          </p:txBody>
        </p:sp>
        <p:sp>
          <p:nvSpPr>
            <p:cNvPr id="38" name="AutoShape 2">
              <a:extLst>
                <a:ext uri="{FF2B5EF4-FFF2-40B4-BE49-F238E27FC236}">
                  <a16:creationId xmlns:a16="http://schemas.microsoft.com/office/drawing/2014/main" id="{30AFB6CD-90A2-38A2-D741-56D8A0399C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370" y="1060515"/>
              <a:ext cx="11153002" cy="1614848"/>
            </a:xfrm>
            <a:prstGeom prst="flowChartProcess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4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9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42" name="テキスト ボックス 106">
              <a:extLst>
                <a:ext uri="{FF2B5EF4-FFF2-40B4-BE49-F238E27FC236}">
                  <a16:creationId xmlns:a16="http://schemas.microsoft.com/office/drawing/2014/main" id="{5B086EA5-C67A-190A-2E45-CB08063476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6487" y="1439175"/>
              <a:ext cx="5969538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171450" indent="-171450"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Char char="Ø"/>
              </a:pPr>
              <a:endParaRPr lang="en-US" altLang="ja-JP" sz="2000" i="0" dirty="0">
                <a:solidFill>
                  <a:srgbClr val="000000"/>
                </a:solidFill>
                <a:latin typeface="+mn-ea"/>
                <a:ea typeface="+mn-ea"/>
              </a:endParaRPr>
            </a:p>
            <a:p>
              <a:pPr eaLnBrk="1" hangingPunct="1">
                <a:buFont typeface="Wingdings" panose="05000000000000000000" pitchFamily="2" charset="2"/>
                <a:buChar char="Ø"/>
              </a:pPr>
              <a:r>
                <a:rPr lang="ja-JP" altLang="en-US" sz="2000" i="0" dirty="0">
                  <a:solidFill>
                    <a:srgbClr val="000000"/>
                  </a:solidFill>
                  <a:latin typeface="+mn-ea"/>
                  <a:ea typeface="+mn-ea"/>
                </a:rPr>
                <a:t>支援体制を整備（本庁・出先、関係団体）</a:t>
              </a:r>
              <a:endParaRPr lang="en-US" altLang="ja-JP" sz="2000" i="0" dirty="0">
                <a:solidFill>
                  <a:srgbClr val="000000"/>
                </a:solidFill>
                <a:latin typeface="+mn-ea"/>
                <a:ea typeface="+mn-ea"/>
              </a:endParaRPr>
            </a:p>
            <a:p>
              <a:pPr>
                <a:buFont typeface="Wingdings" panose="05000000000000000000" pitchFamily="2" charset="2"/>
                <a:buChar char="Ø"/>
              </a:pPr>
              <a:r>
                <a:rPr lang="ja-JP" altLang="en-US" sz="2000" i="0" dirty="0">
                  <a:solidFill>
                    <a:srgbClr val="000000"/>
                  </a:solidFill>
                  <a:latin typeface="+mn-ea"/>
                  <a:ea typeface="+mn-ea"/>
                </a:rPr>
                <a:t>研修会の開催</a:t>
              </a:r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733F4628-BBC5-E669-89BC-CC1A24C041C3}"/>
                </a:ext>
              </a:extLst>
            </p:cNvPr>
            <p:cNvSpPr txBox="1"/>
            <p:nvPr/>
          </p:nvSpPr>
          <p:spPr>
            <a:xfrm>
              <a:off x="721459" y="3233855"/>
              <a:ext cx="11002885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ja-JP" altLang="en-US" sz="2200" b="1" i="0" kern="100" dirty="0">
                  <a:solidFill>
                    <a:srgbClr val="000000"/>
                  </a:solidFill>
                  <a:latin typeface="+mn-ea"/>
                  <a:cs typeface="Times New Roman" panose="02020603050405020304" pitchFamily="18" charset="0"/>
                </a:rPr>
                <a:t>策定期日まで残り</a:t>
              </a:r>
              <a:r>
                <a:rPr lang="ja-JP" altLang="ja-JP" sz="2200" b="1" i="0" kern="100" dirty="0">
                  <a:solidFill>
                    <a:srgbClr val="000000"/>
                  </a:solidFill>
                  <a:latin typeface="+mn-ea"/>
                  <a:cs typeface="Times New Roman" panose="02020603050405020304" pitchFamily="18" charset="0"/>
                </a:rPr>
                <a:t>１年</a:t>
              </a:r>
              <a:r>
                <a:rPr lang="ja-JP" altLang="en-US" sz="2200" b="1" i="0" kern="100" dirty="0">
                  <a:solidFill>
                    <a:srgbClr val="000000"/>
                  </a:solidFill>
                  <a:latin typeface="+mn-ea"/>
                  <a:cs typeface="Times New Roman" panose="02020603050405020304" pitchFamily="18" charset="0"/>
                </a:rPr>
                <a:t>を切り、</a:t>
              </a:r>
              <a:r>
                <a:rPr lang="ja-JP" altLang="ja-JP" sz="2200" b="1" i="0" kern="100" dirty="0">
                  <a:solidFill>
                    <a:srgbClr val="000000"/>
                  </a:solidFill>
                  <a:latin typeface="+mn-ea"/>
                  <a:cs typeface="Times New Roman" panose="02020603050405020304" pitchFamily="18" charset="0"/>
                </a:rPr>
                <a:t>円滑に地域で話し合いを進め、</a:t>
              </a:r>
              <a:r>
                <a:rPr lang="ja-JP" altLang="en-US" sz="2200" b="1" i="0" kern="100" dirty="0">
                  <a:solidFill>
                    <a:srgbClr val="000000"/>
                  </a:solidFill>
                  <a:latin typeface="+mn-ea"/>
                  <a:cs typeface="Times New Roman" panose="02020603050405020304" pitchFamily="18" charset="0"/>
                </a:rPr>
                <a:t>（土地利用の多様な意向を踏まえて）</a:t>
              </a:r>
              <a:r>
                <a:rPr lang="ja-JP" altLang="ja-JP" sz="2200" b="1" i="0" kern="100" dirty="0">
                  <a:solidFill>
                    <a:srgbClr val="000000"/>
                  </a:solidFill>
                  <a:latin typeface="+mn-ea"/>
                  <a:cs typeface="Times New Roman" panose="02020603050405020304" pitchFamily="18" charset="0"/>
                </a:rPr>
                <a:t>合意形成が図られるよう支援</a:t>
              </a:r>
              <a:endParaRPr lang="ja-JP" altLang="en-US" sz="2200" b="1" i="0" dirty="0">
                <a:latin typeface="+mn-ea"/>
              </a:endParaRPr>
            </a:p>
          </p:txBody>
        </p:sp>
        <p:sp>
          <p:nvSpPr>
            <p:cNvPr id="46" name="角丸四角形 27">
              <a:extLst>
                <a:ext uri="{FF2B5EF4-FFF2-40B4-BE49-F238E27FC236}">
                  <a16:creationId xmlns:a16="http://schemas.microsoft.com/office/drawing/2014/main" id="{7A135134-C25F-FFF4-032F-58541466B0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4433" y="2890142"/>
              <a:ext cx="900000" cy="360000"/>
            </a:xfrm>
            <a:prstGeom prst="roundRect">
              <a:avLst>
                <a:gd name="adj" fmla="val 16667"/>
              </a:avLst>
            </a:prstGeom>
            <a:solidFill>
              <a:srgbClr val="00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/>
              <a:r>
                <a:rPr lang="ja-JP" altLang="en-US" sz="2000" i="0" dirty="0">
                  <a:solidFill>
                    <a:schemeClr val="bg1"/>
                  </a:solidFill>
                  <a:latin typeface="+mn-ea"/>
                  <a:ea typeface="+mn-ea"/>
                </a:rPr>
                <a:t>課題</a:t>
              </a:r>
            </a:p>
          </p:txBody>
        </p:sp>
        <p:sp>
          <p:nvSpPr>
            <p:cNvPr id="3" name="テキスト ボックス 106">
              <a:extLst>
                <a:ext uri="{FF2B5EF4-FFF2-40B4-BE49-F238E27FC236}">
                  <a16:creationId xmlns:a16="http://schemas.microsoft.com/office/drawing/2014/main" id="{1130ECC2-35E9-C2BD-8BDB-B04DBED1D2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07940" y="1672410"/>
              <a:ext cx="4789487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171450" indent="-171450"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b="1" 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Char char="Ø"/>
              </a:pPr>
              <a:r>
                <a:rPr lang="ja-JP" altLang="en-US" sz="2000" i="0" dirty="0">
                  <a:solidFill>
                    <a:srgbClr val="000000"/>
                  </a:solidFill>
                  <a:latin typeface="+mn-ea"/>
                  <a:ea typeface="+mn-ea"/>
                </a:rPr>
                <a:t>地図作成システムの開発</a:t>
              </a:r>
              <a:endParaRPr lang="en-US" altLang="ja-JP" sz="2000" i="0" dirty="0">
                <a:solidFill>
                  <a:srgbClr val="000000"/>
                </a:solidFill>
                <a:latin typeface="+mn-ea"/>
                <a:ea typeface="+mn-ea"/>
              </a:endParaRPr>
            </a:p>
            <a:p>
              <a:pPr eaLnBrk="1" hangingPunct="1">
                <a:buFont typeface="Wingdings" panose="05000000000000000000" pitchFamily="2" charset="2"/>
                <a:buChar char="Ø"/>
              </a:pPr>
              <a:r>
                <a:rPr lang="ja-JP" altLang="en-US" sz="2000" i="0" dirty="0">
                  <a:solidFill>
                    <a:srgbClr val="000000"/>
                  </a:solidFill>
                  <a:latin typeface="+mn-ea"/>
                  <a:ea typeface="+mn-ea"/>
                </a:rPr>
                <a:t>将来像の参考となる事例集作成　など</a:t>
              </a:r>
              <a:endParaRPr lang="en-US" altLang="ja-JP" sz="2000" i="0" dirty="0">
                <a:solidFill>
                  <a:srgbClr val="000000"/>
                </a:solidFill>
                <a:latin typeface="+mn-ea"/>
                <a:ea typeface="+mn-ea"/>
              </a:endParaRPr>
            </a:p>
          </p:txBody>
        </p:sp>
        <p:sp>
          <p:nvSpPr>
            <p:cNvPr id="36" name="AutoShape 4">
              <a:extLst>
                <a:ext uri="{FF2B5EF4-FFF2-40B4-BE49-F238E27FC236}">
                  <a16:creationId xmlns:a16="http://schemas.microsoft.com/office/drawing/2014/main" id="{9AC5D13D-0652-F5F5-2598-0C853D8512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2386" y="1165807"/>
              <a:ext cx="3349284" cy="321366"/>
            </a:xfrm>
            <a:prstGeom prst="roundRect">
              <a:avLst>
                <a:gd name="adj" fmla="val 16667"/>
              </a:avLst>
            </a:prstGeom>
            <a:solidFill>
              <a:srgbClr val="002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86886" tIns="43443" rIns="86886" bIns="43443" anchor="ctr"/>
            <a:lstStyle>
              <a:lvl1pPr>
                <a:spcBef>
                  <a:spcPct val="20000"/>
                </a:spcBef>
                <a:buChar char="•"/>
                <a:defRPr kumimoji="1" sz="4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39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000" b="1" i="0" dirty="0">
                  <a:solidFill>
                    <a:srgbClr val="FFFFFF"/>
                  </a:solidFill>
                  <a:latin typeface="+mn-ea"/>
                  <a:ea typeface="+mn-ea"/>
                </a:rPr>
                <a:t>市町村へのこれまでの支援</a:t>
              </a:r>
            </a:p>
          </p:txBody>
        </p:sp>
      </p:grpSp>
      <p:sp>
        <p:nvSpPr>
          <p:cNvPr id="16" name="角丸四角形 27">
            <a:extLst>
              <a:ext uri="{FF2B5EF4-FFF2-40B4-BE49-F238E27FC236}">
                <a16:creationId xmlns:a16="http://schemas.microsoft.com/office/drawing/2014/main" id="{95AB4997-E00D-486D-9BA1-6D2D43F002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995" y="5224431"/>
            <a:ext cx="1849383" cy="293073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000" i="0" dirty="0">
                <a:solidFill>
                  <a:schemeClr val="bg1"/>
                </a:solidFill>
                <a:latin typeface="+mn-ea"/>
                <a:ea typeface="+mn-ea"/>
              </a:rPr>
              <a:t>支援の方向性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B0CB07B-A1E3-429F-86C7-5E580CD4BFB5}"/>
              </a:ext>
            </a:extLst>
          </p:cNvPr>
          <p:cNvSpPr txBox="1"/>
          <p:nvPr/>
        </p:nvSpPr>
        <p:spPr>
          <a:xfrm>
            <a:off x="628021" y="5512513"/>
            <a:ext cx="11129349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200" b="1" dirty="0">
                <a:latin typeface="+mn-ea"/>
              </a:rPr>
              <a:t>〇地域計画策定予定地区（４４４地区）の全地区において、期日（令和</a:t>
            </a:r>
            <a:r>
              <a:rPr lang="en-US" altLang="ja-JP" sz="2200" b="1" dirty="0">
                <a:latin typeface="+mn-ea"/>
              </a:rPr>
              <a:t>6</a:t>
            </a:r>
            <a:r>
              <a:rPr lang="ja-JP" altLang="en-US" sz="2200" b="1" dirty="0">
                <a:latin typeface="+mn-ea"/>
              </a:rPr>
              <a:t>年度末）までに地域</a:t>
            </a:r>
            <a:endParaRPr lang="en-US" altLang="ja-JP" sz="2200" b="1" dirty="0">
              <a:latin typeface="+mn-ea"/>
            </a:endParaRPr>
          </a:p>
          <a:p>
            <a:r>
              <a:rPr lang="ja-JP" altLang="en-US" sz="2200" b="1" dirty="0">
                <a:latin typeface="+mn-ea"/>
              </a:rPr>
              <a:t>　　計画が策定できるよう、効率的に策定するための支援を行うとともに</a:t>
            </a:r>
          </a:p>
          <a:p>
            <a:r>
              <a:rPr lang="ja-JP" altLang="en-US" sz="2200" b="1" dirty="0">
                <a:latin typeface="+mn-ea"/>
              </a:rPr>
              <a:t>〇地域計画を活用し、おおさか農政アクションプランを実現するため、重点的に取組んでいく</a:t>
            </a:r>
            <a:endParaRPr lang="en-US" altLang="ja-JP" sz="2200" b="1" dirty="0">
              <a:latin typeface="+mn-ea"/>
            </a:endParaRPr>
          </a:p>
          <a:p>
            <a:r>
              <a:rPr lang="ja-JP" altLang="en-US" sz="2200" b="1" dirty="0">
                <a:latin typeface="+mn-ea"/>
              </a:rPr>
              <a:t>　　地区を絞り込むなどして、戦略的に取組みを展開</a:t>
            </a:r>
          </a:p>
        </p:txBody>
      </p:sp>
      <p:sp>
        <p:nvSpPr>
          <p:cNvPr id="10" name="フローチャート: 組合せ 9">
            <a:extLst>
              <a:ext uri="{FF2B5EF4-FFF2-40B4-BE49-F238E27FC236}">
                <a16:creationId xmlns:a16="http://schemas.microsoft.com/office/drawing/2014/main" id="{AAD9BBA3-2791-463C-A8F6-F1E6CA72BD5B}"/>
              </a:ext>
            </a:extLst>
          </p:cNvPr>
          <p:cNvSpPr/>
          <p:nvPr/>
        </p:nvSpPr>
        <p:spPr>
          <a:xfrm>
            <a:off x="5367695" y="4759345"/>
            <a:ext cx="1323474" cy="196554"/>
          </a:xfrm>
          <a:prstGeom prst="flowChartMerge">
            <a:avLst/>
          </a:prstGeom>
          <a:solidFill>
            <a:schemeClr val="accent1"/>
          </a:solidFill>
          <a:ln w="19050">
            <a:solidFill>
              <a:schemeClr val="tx1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3701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89DFA7C3-0BB3-F833-E0D3-A8EB65288006}"/>
              </a:ext>
            </a:extLst>
          </p:cNvPr>
          <p:cNvSpPr/>
          <p:nvPr/>
        </p:nvSpPr>
        <p:spPr>
          <a:xfrm>
            <a:off x="544560" y="447308"/>
            <a:ext cx="1118760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en-US" altLang="ja-JP" sz="2600" b="1" dirty="0">
                <a:solidFill>
                  <a:schemeClr val="tx1"/>
                </a:solidFill>
                <a:latin typeface="+mn-ea"/>
              </a:rPr>
              <a:t>(3)</a:t>
            </a:r>
            <a:r>
              <a:rPr lang="ja-JP" altLang="en-US" sz="2600" b="1" dirty="0">
                <a:solidFill>
                  <a:schemeClr val="tx1"/>
                </a:solidFill>
                <a:latin typeface="+mn-ea"/>
              </a:rPr>
              <a:t> 地域計画策定</a:t>
            </a:r>
            <a:r>
              <a:rPr lang="ja-JP" altLang="en-US" sz="2600" b="1" dirty="0">
                <a:latin typeface="+mn-ea"/>
              </a:rPr>
              <a:t>・実現への支援（府の方向性）</a:t>
            </a:r>
            <a:endParaRPr lang="en-US" altLang="ja-JP" sz="2600" b="1" dirty="0">
              <a:latin typeface="+mn-ea"/>
            </a:endParaRPr>
          </a:p>
        </p:txBody>
      </p:sp>
      <p:sp>
        <p:nvSpPr>
          <p:cNvPr id="6" name="角丸四角形 93">
            <a:extLst>
              <a:ext uri="{FF2B5EF4-FFF2-40B4-BE49-F238E27FC236}">
                <a16:creationId xmlns:a16="http://schemas.microsoft.com/office/drawing/2014/main" id="{57C86E2F-BBBE-D2A2-CB98-B2A42E2314D0}"/>
              </a:ext>
            </a:extLst>
          </p:cNvPr>
          <p:cNvSpPr/>
          <p:nvPr/>
        </p:nvSpPr>
        <p:spPr bwMode="auto">
          <a:xfrm>
            <a:off x="611405" y="1577986"/>
            <a:ext cx="11081958" cy="5319247"/>
          </a:xfrm>
          <a:prstGeom prst="roundRect">
            <a:avLst>
              <a:gd name="adj" fmla="val 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91396" tIns="72000" rIns="91396" bIns="0" anchor="ctr"/>
          <a:lstStyle/>
          <a:p>
            <a:pPr>
              <a:lnSpc>
                <a:spcPts val="1600"/>
              </a:lnSpc>
              <a:defRPr/>
            </a:pPr>
            <a:endParaRPr lang="en-US" altLang="ja-JP" i="0" dirty="0">
              <a:solidFill>
                <a:schemeClr val="tx1"/>
              </a:solidFill>
              <a:latin typeface="+mn-ea"/>
              <a:cs typeface="Meiryo UI" pitchFamily="50" charset="-128"/>
            </a:endParaRPr>
          </a:p>
        </p:txBody>
      </p:sp>
      <p:sp>
        <p:nvSpPr>
          <p:cNvPr id="8" name="AutoShape 4">
            <a:extLst>
              <a:ext uri="{FF2B5EF4-FFF2-40B4-BE49-F238E27FC236}">
                <a16:creationId xmlns:a16="http://schemas.microsoft.com/office/drawing/2014/main" id="{2852FB3D-E42D-053D-DACD-64E2B0C414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318" y="1405803"/>
            <a:ext cx="5328000" cy="360000"/>
          </a:xfrm>
          <a:prstGeom prst="roundRect">
            <a:avLst>
              <a:gd name="adj" fmla="val 16667"/>
            </a:avLst>
          </a:prstGeom>
          <a:solidFill>
            <a:srgbClr val="CC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6886" tIns="43443" rIns="86886" bIns="43443" anchor="ctr"/>
          <a:lstStyle>
            <a:lvl1pPr>
              <a:spcBef>
                <a:spcPct val="20000"/>
              </a:spcBef>
              <a:buChar char="•"/>
              <a:defRPr kumimoji="1" sz="4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i="0" dirty="0">
                <a:solidFill>
                  <a:srgbClr val="FFFFFF"/>
                </a:solidFill>
                <a:latin typeface="+mn-ea"/>
                <a:ea typeface="+mn-ea"/>
              </a:rPr>
              <a:t>おおさか農政ＡＰの実現に向けた今後の取り組み</a:t>
            </a: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3BF2487B-2113-D4FC-B8CD-435607B13E50}"/>
              </a:ext>
            </a:extLst>
          </p:cNvPr>
          <p:cNvSpPr/>
          <p:nvPr/>
        </p:nvSpPr>
        <p:spPr>
          <a:xfrm>
            <a:off x="530035" y="973760"/>
            <a:ext cx="10988565" cy="4800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8" tIns="45715" rIns="91428" bIns="45715" rtlCol="0" anchor="ctr"/>
          <a:lstStyle/>
          <a:p>
            <a:pPr algn="ctr"/>
            <a:endParaRPr lang="ja-JP" altLang="en-US" dirty="0">
              <a:solidFill>
                <a:schemeClr val="tx2"/>
              </a:solidFill>
            </a:endParaRPr>
          </a:p>
        </p:txBody>
      </p:sp>
      <p:grpSp>
        <p:nvGrpSpPr>
          <p:cNvPr id="3" name="グループ化 3">
            <a:extLst>
              <a:ext uri="{FF2B5EF4-FFF2-40B4-BE49-F238E27FC236}">
                <a16:creationId xmlns:a16="http://schemas.microsoft.com/office/drawing/2014/main" id="{AD5BC11F-F21F-0564-9156-CA93ADC74D9C}"/>
              </a:ext>
            </a:extLst>
          </p:cNvPr>
          <p:cNvGrpSpPr>
            <a:grpSpLocks/>
          </p:cNvGrpSpPr>
          <p:nvPr/>
        </p:nvGrpSpPr>
        <p:grpSpPr bwMode="auto">
          <a:xfrm>
            <a:off x="6504835" y="1644015"/>
            <a:ext cx="5108924" cy="5148671"/>
            <a:chOff x="14474349" y="2483480"/>
            <a:chExt cx="3761441" cy="3972703"/>
          </a:xfrm>
        </p:grpSpPr>
        <p:grpSp>
          <p:nvGrpSpPr>
            <p:cNvPr id="4" name="グループ化 4">
              <a:extLst>
                <a:ext uri="{FF2B5EF4-FFF2-40B4-BE49-F238E27FC236}">
                  <a16:creationId xmlns:a16="http://schemas.microsoft.com/office/drawing/2014/main" id="{15C13AD8-0192-1F04-5948-359C982A60B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537340" y="2580126"/>
              <a:ext cx="3698450" cy="3814284"/>
              <a:chOff x="14528291" y="2580126"/>
              <a:chExt cx="3698450" cy="3814284"/>
            </a:xfrm>
          </p:grpSpPr>
          <p:sp>
            <p:nvSpPr>
              <p:cNvPr id="7" name="テキスト ボックス 96">
                <a:extLst>
                  <a:ext uri="{FF2B5EF4-FFF2-40B4-BE49-F238E27FC236}">
                    <a16:creationId xmlns:a16="http://schemas.microsoft.com/office/drawing/2014/main" id="{FEE17039-9A88-D777-14C1-BCF419EE36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713414" y="2580126"/>
                <a:ext cx="3513327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1200" b="1" 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 sz="1200" b="1" 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 sz="1200" b="1" 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 sz="1200" b="1" 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 sz="1200" b="1" 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b="1" 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b="1" 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b="1" 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b="1" 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r>
                  <a:rPr lang="ja-JP" altLang="en-US" sz="1400" i="0" u="sng">
                    <a:latin typeface="Meiryo UI" panose="020B0604030504040204" pitchFamily="50" charset="-128"/>
                    <a:ea typeface="Meiryo UI" panose="020B0604030504040204" pitchFamily="50" charset="-128"/>
                  </a:rPr>
                  <a:t>実現地区、策定地区の分類分けのイメージ</a:t>
                </a:r>
              </a:p>
            </p:txBody>
          </p:sp>
          <p:pic>
            <p:nvPicPr>
              <p:cNvPr id="9" name="図 7">
                <a:extLst>
                  <a:ext uri="{FF2B5EF4-FFF2-40B4-BE49-F238E27FC236}">
                    <a16:creationId xmlns:a16="http://schemas.microsoft.com/office/drawing/2014/main" id="{4F42AE92-1F14-8C57-8F39-91CC8780EEC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528291" y="2887903"/>
                <a:ext cx="3665039" cy="35065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5" name="角丸四角形 32">
              <a:extLst>
                <a:ext uri="{FF2B5EF4-FFF2-40B4-BE49-F238E27FC236}">
                  <a16:creationId xmlns:a16="http://schemas.microsoft.com/office/drawing/2014/main" id="{F701F73F-4FCF-502D-E4F0-9EF397E81B7B}"/>
                </a:ext>
              </a:extLst>
            </p:cNvPr>
            <p:cNvSpPr/>
            <p:nvPr/>
          </p:nvSpPr>
          <p:spPr bwMode="auto">
            <a:xfrm rot="10800000">
              <a:off x="14474349" y="2483480"/>
              <a:ext cx="3752661" cy="3972703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chemeClr val="bg2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67372" tIns="33686" rIns="67372" bIns="33686"/>
            <a:lstStyle/>
            <a:p>
              <a:pPr eaLnBrk="1" hangingPunct="1">
                <a:spcBef>
                  <a:spcPts val="0"/>
                </a:spcBef>
                <a:defRPr/>
              </a:pPr>
              <a:endParaRPr lang="en-US" altLang="ja-JP" sz="1029" b="0" i="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eaLnBrk="1" hangingPunct="1">
                <a:spcBef>
                  <a:spcPts val="0"/>
                </a:spcBef>
                <a:defRPr/>
              </a:pPr>
              <a:endParaRPr lang="en-US" altLang="ja-JP" sz="1123" b="0" i="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eaLnBrk="1" hangingPunct="1">
                <a:spcBef>
                  <a:spcPts val="0"/>
                </a:spcBef>
                <a:defRPr/>
              </a:pPr>
              <a:endParaRPr lang="ja-JP" altLang="ja-JP" sz="1123" b="0" i="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sp>
        <p:nvSpPr>
          <p:cNvPr id="10" name="Text Box 5">
            <a:extLst>
              <a:ext uri="{FF2B5EF4-FFF2-40B4-BE49-F238E27FC236}">
                <a16:creationId xmlns:a16="http://schemas.microsoft.com/office/drawing/2014/main" id="{D68D21B9-5050-F6B2-3AF9-C17832996B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7743" y="1943452"/>
            <a:ext cx="5404045" cy="3563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886" tIns="43443" rIns="86886" bIns="43443"/>
          <a:lstStyle>
            <a:lvl1pPr>
              <a:spcBef>
                <a:spcPct val="20000"/>
              </a:spcBef>
              <a:buChar char="•"/>
              <a:defRPr kumimoji="1" sz="4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rgbClr val="000000"/>
                </a:solidFill>
                <a:latin typeface="+mn-ea"/>
                <a:ea typeface="+mn-ea"/>
              </a:rPr>
              <a:t>〇</a:t>
            </a:r>
            <a:r>
              <a:rPr lang="ja-JP" altLang="en-US" sz="2000" i="0" dirty="0">
                <a:solidFill>
                  <a:srgbClr val="000000"/>
                </a:solidFill>
                <a:latin typeface="+mn-ea"/>
                <a:ea typeface="+mn-ea"/>
              </a:rPr>
              <a:t>地域計画を活用し、農政</a:t>
            </a:r>
            <a:r>
              <a:rPr lang="en-US" altLang="ja-JP" sz="2000" i="0" dirty="0">
                <a:solidFill>
                  <a:srgbClr val="000000"/>
                </a:solidFill>
                <a:latin typeface="+mn-ea"/>
                <a:ea typeface="+mn-ea"/>
              </a:rPr>
              <a:t>AP</a:t>
            </a:r>
            <a:r>
              <a:rPr lang="ja-JP" altLang="en-US" sz="2000" i="0" dirty="0">
                <a:solidFill>
                  <a:srgbClr val="000000"/>
                </a:solidFill>
                <a:latin typeface="+mn-ea"/>
                <a:ea typeface="+mn-ea"/>
              </a:rPr>
              <a:t>の実現に向けて</a:t>
            </a:r>
            <a:endParaRPr lang="en-US" altLang="ja-JP" sz="2000" i="0" dirty="0">
              <a:solidFill>
                <a:srgbClr val="000000"/>
              </a:solidFill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rgbClr val="000000"/>
                </a:solidFill>
                <a:latin typeface="+mn-ea"/>
                <a:ea typeface="+mn-ea"/>
              </a:rPr>
              <a:t>　　</a:t>
            </a:r>
            <a:r>
              <a:rPr lang="ja-JP" altLang="en-US" sz="2000" i="0" dirty="0">
                <a:solidFill>
                  <a:srgbClr val="000000"/>
                </a:solidFill>
                <a:latin typeface="+mn-ea"/>
                <a:ea typeface="+mn-ea"/>
              </a:rPr>
              <a:t>以下の通り地区を分類し、戦略的に取り組み</a:t>
            </a:r>
            <a:endParaRPr lang="en-US" altLang="ja-JP" sz="2000" i="0" dirty="0">
              <a:solidFill>
                <a:srgbClr val="000000"/>
              </a:solidFill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rgbClr val="000000"/>
                </a:solidFill>
                <a:latin typeface="+mn-ea"/>
                <a:ea typeface="+mn-ea"/>
              </a:rPr>
              <a:t>　　</a:t>
            </a:r>
            <a:r>
              <a:rPr lang="ja-JP" altLang="en-US" sz="2000" i="0" dirty="0">
                <a:solidFill>
                  <a:srgbClr val="000000"/>
                </a:solidFill>
                <a:latin typeface="+mn-ea"/>
                <a:ea typeface="+mn-ea"/>
              </a:rPr>
              <a:t>を展開　</a:t>
            </a:r>
            <a:endParaRPr lang="en-US" altLang="ja-JP" sz="2000" i="0" dirty="0">
              <a:solidFill>
                <a:srgbClr val="000000"/>
              </a:solidFill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rgbClr val="000000"/>
                </a:solidFill>
                <a:latin typeface="+mn-ea"/>
                <a:ea typeface="+mn-ea"/>
              </a:rPr>
              <a:t>　</a:t>
            </a:r>
            <a:endParaRPr lang="en-US" altLang="ja-JP" sz="2000" dirty="0">
              <a:solidFill>
                <a:srgbClr val="000000"/>
              </a:solidFill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i="0" dirty="0">
                <a:solidFill>
                  <a:srgbClr val="000000"/>
                </a:solidFill>
                <a:latin typeface="+mn-ea"/>
                <a:ea typeface="+mn-ea"/>
              </a:rPr>
              <a:t>【</a:t>
            </a:r>
            <a:r>
              <a:rPr lang="ja-JP" altLang="en-US" sz="2000" i="0" dirty="0">
                <a:solidFill>
                  <a:srgbClr val="000000"/>
                </a:solidFill>
                <a:latin typeface="+mn-ea"/>
                <a:ea typeface="+mn-ea"/>
              </a:rPr>
              <a:t>実現地区</a:t>
            </a:r>
            <a:r>
              <a:rPr lang="en-US" altLang="ja-JP" sz="2000" i="0" dirty="0">
                <a:solidFill>
                  <a:srgbClr val="000000"/>
                </a:solidFill>
                <a:latin typeface="+mn-ea"/>
                <a:ea typeface="+mn-ea"/>
              </a:rPr>
              <a:t>】 </a:t>
            </a:r>
            <a:r>
              <a:rPr lang="ja-JP" altLang="en-US" sz="2000" i="0" dirty="0">
                <a:solidFill>
                  <a:srgbClr val="000000"/>
                </a:solidFill>
                <a:latin typeface="+mn-ea"/>
                <a:ea typeface="+mn-ea"/>
              </a:rPr>
              <a:t>　</a:t>
            </a:r>
            <a:endParaRPr lang="en-US" altLang="ja-JP" sz="2000" i="0" dirty="0">
              <a:solidFill>
                <a:srgbClr val="000000"/>
              </a:solidFill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i="0" dirty="0">
                <a:solidFill>
                  <a:srgbClr val="000000"/>
                </a:solidFill>
                <a:latin typeface="+mn-ea"/>
                <a:ea typeface="+mn-ea"/>
              </a:rPr>
              <a:t>　</a:t>
            </a:r>
            <a:r>
              <a:rPr lang="ja-JP" altLang="en-US" sz="2000" i="0" u="sng" dirty="0">
                <a:solidFill>
                  <a:srgbClr val="000000"/>
                </a:solidFill>
                <a:latin typeface="+mn-ea"/>
                <a:ea typeface="+mn-ea"/>
              </a:rPr>
              <a:t>取組内容が濃密</a:t>
            </a:r>
            <a:r>
              <a:rPr lang="ja-JP" altLang="en-US" sz="2000" i="0" dirty="0">
                <a:solidFill>
                  <a:srgbClr val="000000"/>
                </a:solidFill>
                <a:latin typeface="+mn-ea"/>
                <a:ea typeface="+mn-ea"/>
              </a:rPr>
              <a:t>な地域計画を策定し、農政　</a:t>
            </a:r>
            <a:r>
              <a:rPr lang="ja-JP" altLang="en-US" sz="2000" dirty="0">
                <a:solidFill>
                  <a:srgbClr val="000000"/>
                </a:solidFill>
                <a:latin typeface="+mn-ea"/>
                <a:ea typeface="+mn-ea"/>
              </a:rPr>
              <a:t>　　</a:t>
            </a:r>
            <a:endParaRPr lang="en-US" altLang="ja-JP" sz="2000" dirty="0">
              <a:solidFill>
                <a:srgbClr val="000000"/>
              </a:solidFill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i="0" dirty="0">
                <a:solidFill>
                  <a:srgbClr val="000000"/>
                </a:solidFill>
                <a:latin typeface="+mn-ea"/>
                <a:ea typeface="+mn-ea"/>
              </a:rPr>
              <a:t>　</a:t>
            </a:r>
            <a:r>
              <a:rPr lang="en-US" altLang="ja-JP" sz="2000" i="0" dirty="0">
                <a:solidFill>
                  <a:srgbClr val="000000"/>
                </a:solidFill>
                <a:latin typeface="+mn-ea"/>
                <a:ea typeface="+mn-ea"/>
              </a:rPr>
              <a:t>AP</a:t>
            </a:r>
            <a:r>
              <a:rPr lang="ja-JP" altLang="en-US" sz="2000" i="0" dirty="0">
                <a:solidFill>
                  <a:srgbClr val="000000"/>
                </a:solidFill>
                <a:latin typeface="+mn-ea"/>
                <a:ea typeface="+mn-ea"/>
              </a:rPr>
              <a:t>に直結する具体的な取組実施を目指す</a:t>
            </a:r>
            <a:endParaRPr lang="en-US" altLang="ja-JP" sz="2000" i="0" dirty="0">
              <a:solidFill>
                <a:srgbClr val="000000"/>
              </a:solidFill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000" dirty="0">
              <a:solidFill>
                <a:srgbClr val="000000"/>
              </a:solidFill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i="0" dirty="0">
                <a:solidFill>
                  <a:srgbClr val="000000"/>
                </a:solidFill>
                <a:latin typeface="+mn-ea"/>
                <a:ea typeface="+mn-ea"/>
              </a:rPr>
              <a:t>【</a:t>
            </a:r>
            <a:r>
              <a:rPr lang="ja-JP" altLang="en-US" sz="2000" i="0" dirty="0">
                <a:solidFill>
                  <a:srgbClr val="000000"/>
                </a:solidFill>
                <a:latin typeface="+mn-ea"/>
                <a:ea typeface="+mn-ea"/>
              </a:rPr>
              <a:t>策定地区</a:t>
            </a:r>
            <a:r>
              <a:rPr lang="en-US" altLang="ja-JP" sz="2000" i="0" dirty="0">
                <a:solidFill>
                  <a:srgbClr val="000000"/>
                </a:solidFill>
                <a:latin typeface="+mn-ea"/>
                <a:ea typeface="+mn-ea"/>
              </a:rPr>
              <a:t>】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i="0" dirty="0">
                <a:solidFill>
                  <a:srgbClr val="000000"/>
                </a:solidFill>
                <a:latin typeface="+mn-ea"/>
                <a:ea typeface="+mn-ea"/>
              </a:rPr>
              <a:t>　期限内を計画策定を優先し、課題等の明確</a:t>
            </a:r>
            <a:endParaRPr lang="en-US" altLang="ja-JP" sz="2000" i="0" dirty="0">
              <a:solidFill>
                <a:srgbClr val="000000"/>
              </a:solidFill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rgbClr val="000000"/>
                </a:solidFill>
                <a:latin typeface="+mn-ea"/>
                <a:ea typeface="+mn-ea"/>
              </a:rPr>
              <a:t>　</a:t>
            </a:r>
            <a:r>
              <a:rPr lang="ja-JP" altLang="en-US" sz="2000" i="0" dirty="0">
                <a:solidFill>
                  <a:srgbClr val="000000"/>
                </a:solidFill>
                <a:latin typeface="+mn-ea"/>
                <a:ea typeface="+mn-ea"/>
              </a:rPr>
              <a:t>化を</a:t>
            </a:r>
            <a:r>
              <a:rPr lang="en-US" altLang="ja-JP" sz="2000" i="0" dirty="0">
                <a:solidFill>
                  <a:srgbClr val="000000"/>
                </a:solidFill>
                <a:latin typeface="+mn-ea"/>
                <a:ea typeface="+mn-ea"/>
              </a:rPr>
              <a:t>R7</a:t>
            </a:r>
            <a:r>
              <a:rPr lang="ja-JP" altLang="en-US" sz="2000" i="0" dirty="0">
                <a:solidFill>
                  <a:srgbClr val="000000"/>
                </a:solidFill>
                <a:latin typeface="+mn-ea"/>
                <a:ea typeface="+mn-ea"/>
              </a:rPr>
              <a:t>年以降も継続　</a:t>
            </a:r>
            <a:endParaRPr lang="en-US" altLang="ja-JP" sz="2000" i="0" dirty="0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11" name="吹き出し: 円形 1">
            <a:extLst>
              <a:ext uri="{FF2B5EF4-FFF2-40B4-BE49-F238E27FC236}">
                <a16:creationId xmlns:a16="http://schemas.microsoft.com/office/drawing/2014/main" id="{3A14BB2C-C597-A892-DC09-F8122E0F01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9039" y="2713582"/>
            <a:ext cx="2366814" cy="718026"/>
          </a:xfrm>
          <a:prstGeom prst="wedgeEllipseCallout">
            <a:avLst>
              <a:gd name="adj1" fmla="val -32199"/>
              <a:gd name="adj2" fmla="val -65947"/>
            </a:avLst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FFCC99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96" tIns="45700" rIns="91396" bIns="45700" anchor="ctr">
            <a:spAutoFit/>
          </a:bodyPr>
          <a:lstStyle>
            <a:lvl1pPr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ja-JP" altLang="en-US" sz="1400" i="0">
              <a:latin typeface="+mn-ea"/>
              <a:ea typeface="+mn-ea"/>
            </a:endParaRPr>
          </a:p>
        </p:txBody>
      </p:sp>
      <p:sp>
        <p:nvSpPr>
          <p:cNvPr id="12" name="テキスト ボックス 73">
            <a:extLst>
              <a:ext uri="{FF2B5EF4-FFF2-40B4-BE49-F238E27FC236}">
                <a16:creationId xmlns:a16="http://schemas.microsoft.com/office/drawing/2014/main" id="{70B9D069-3740-E6C7-FEE0-9072419530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6736" y="2810985"/>
            <a:ext cx="20996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1400" i="0" dirty="0">
                <a:latin typeface="+mn-ea"/>
                <a:ea typeface="+mn-ea"/>
              </a:rPr>
              <a:t>例）いちごアカデミー</a:t>
            </a:r>
            <a:endParaRPr lang="en-US" altLang="ja-JP" sz="1400" i="0" dirty="0">
              <a:latin typeface="+mn-ea"/>
              <a:ea typeface="+mn-ea"/>
            </a:endParaRPr>
          </a:p>
          <a:p>
            <a:pPr eaLnBrk="1" hangingPunct="1"/>
            <a:r>
              <a:rPr lang="ja-JP" altLang="en-US" sz="1400" i="0" dirty="0">
                <a:latin typeface="+mn-ea"/>
                <a:ea typeface="+mn-ea"/>
              </a:rPr>
              <a:t>　　　修了生の就農定着</a:t>
            </a:r>
          </a:p>
        </p:txBody>
      </p:sp>
      <p:sp>
        <p:nvSpPr>
          <p:cNvPr id="16" name="フローチャート: 組合せ 73">
            <a:extLst>
              <a:ext uri="{FF2B5EF4-FFF2-40B4-BE49-F238E27FC236}">
                <a16:creationId xmlns:a16="http://schemas.microsoft.com/office/drawing/2014/main" id="{35D2123A-158E-AA3B-631E-B7BFD1E130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4777" y="5513866"/>
            <a:ext cx="3609975" cy="360363"/>
          </a:xfrm>
          <a:prstGeom prst="flowChartMerge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FFCC99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96" tIns="45700" rIns="91396" bIns="45700" anchor="ctr">
            <a:spAutoFit/>
          </a:bodyPr>
          <a:lstStyle>
            <a:lvl1pPr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ja-JP" altLang="en-US"/>
          </a:p>
        </p:txBody>
      </p:sp>
      <p:sp>
        <p:nvSpPr>
          <p:cNvPr id="18" name="Text Box 5">
            <a:extLst>
              <a:ext uri="{FF2B5EF4-FFF2-40B4-BE49-F238E27FC236}">
                <a16:creationId xmlns:a16="http://schemas.microsoft.com/office/drawing/2014/main" id="{7C31A313-05AD-0150-4DB7-7B0395D8E7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2816" y="5981143"/>
            <a:ext cx="4462997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886" tIns="43443" rIns="86886" bIns="43443"/>
          <a:lstStyle>
            <a:lvl1pPr>
              <a:spcBef>
                <a:spcPct val="20000"/>
              </a:spcBef>
              <a:buChar char="•"/>
              <a:defRPr kumimoji="1" sz="4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b="1" i="0" u="sng" dirty="0">
                <a:solidFill>
                  <a:srgbClr val="000000"/>
                </a:solidFill>
                <a:latin typeface="+mn-ea"/>
                <a:ea typeface="+mn-ea"/>
              </a:rPr>
              <a:t>地域の発展、大阪農業の成長産業化へ</a:t>
            </a:r>
            <a:endParaRPr lang="en-US" altLang="ja-JP" sz="2000" b="1" i="0" u="sng" dirty="0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14" name="スライド番号プレースホルダー 1">
            <a:extLst>
              <a:ext uri="{FF2B5EF4-FFF2-40B4-BE49-F238E27FC236}">
                <a16:creationId xmlns:a16="http://schemas.microsoft.com/office/drawing/2014/main" id="{D67FC431-A72F-93E0-7437-850C6DB01D38}"/>
              </a:ext>
            </a:extLst>
          </p:cNvPr>
          <p:cNvSpPr txBox="1">
            <a:spLocks/>
          </p:cNvSpPr>
          <p:nvPr/>
        </p:nvSpPr>
        <p:spPr>
          <a:xfrm>
            <a:off x="9448801" y="6817519"/>
            <a:ext cx="2743200" cy="383381"/>
          </a:xfrm>
          <a:prstGeom prst="rect">
            <a:avLst/>
          </a:prstGeom>
        </p:spPr>
        <p:txBody>
          <a:bodyPr vert="horz" lIns="91434" tIns="45718" rIns="91434" bIns="45718" rtlCol="0" anchor="ctr"/>
          <a:lstStyle>
            <a:defPPr>
              <a:defRPr lang="ja-JP"/>
            </a:defPPr>
            <a:lvl1pPr marL="0" algn="r" defTabSz="914343" rtl="0" eaLnBrk="1" latinLnBrk="0" hangingPunct="1"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72" algn="l" defTabSz="914343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43" algn="l" defTabSz="914343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16" algn="l" defTabSz="914343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88" algn="l" defTabSz="914343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60" algn="l" defTabSz="914343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31" algn="l" defTabSz="914343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04" algn="l" defTabSz="914343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76" algn="l" defTabSz="914343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C21A71-82D2-48A4-9344-32B2D313BABA}" type="slidenum">
              <a:rPr lang="ja-JP" altLang="en-US" smtClean="0"/>
              <a:pPr/>
              <a:t>3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11031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9050">
          <a:solidFill>
            <a:schemeClr val="tx1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5875">
          <a:solidFill>
            <a:schemeClr val="tx1"/>
          </a:solidFill>
          <a:prstDash val="dash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373</Words>
  <Application>Microsoft Office PowerPoint</Application>
  <PresentationFormat>ユーザー設定</PresentationFormat>
  <Paragraphs>54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Meiryo UI</vt:lpstr>
      <vt:lpstr>ＭＳ Ｐゴシック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2024-07-30T05:18:23Z</dcterms:created>
  <dcterms:modified xsi:type="dcterms:W3CDTF">2024-07-30T05:18:30Z</dcterms:modified>
</cp:coreProperties>
</file>