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sldIdLst>
    <p:sldId id="263" r:id="rId2"/>
    <p:sldId id="264" r:id="rId3"/>
    <p:sldId id="265" r:id="rId4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746" autoAdjust="0"/>
  </p:normalViewPr>
  <p:slideViewPr>
    <p:cSldViewPr>
      <p:cViewPr varScale="1">
        <p:scale>
          <a:sx n="68" d="100"/>
          <a:sy n="68" d="100"/>
        </p:scale>
        <p:origin x="1240" y="5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A979EAD-0C18-456D-9D19-420C286F12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1D0775B-EB1A-4C2C-AF29-D857C13427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90F1200-7BC8-414F-8CC0-5040260923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162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CAEE4BC-4DAD-4871-BBA9-756A98AF9C5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9CBEAE1-C60B-40D4-9FEF-BF5814DE57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EE68561-305F-4582-860A-D5D326889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C81BA1-A155-4B39-89C2-DEC626D8BE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CE0FE9-798D-4432-B003-E045421B4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F636F9-2F15-4561-9C68-4D2C3060B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67432C-8537-46EC-A473-0E3AC1999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F1B01-1669-49F8-8399-1B628D2B1C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340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3FC542-97E0-4F84-8E69-FBF5AB209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9AD2CC-1288-464E-B279-578014C9E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F5ADB4-C025-4475-BC7C-8C07D9D38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D3C20-A34C-42A2-A98A-054A5BBFE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929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ABD22B-8BB2-4623-B448-6A9283CEB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772E1B-E119-4C35-9AEB-E4F1FBC26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54D8CC-0B54-4A1B-BF8E-DBDB393DA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527DE-ADA7-4557-8D5A-555945DFFB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72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95300" y="3938588"/>
            <a:ext cx="43815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8D8D4B-5267-469A-A6D3-9CB990BA9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302AAB-AA41-45D8-A520-47FBD75E9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F5BF06-5A93-417E-BA98-E6DD4BBFE1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C16C4-E58D-4627-A83A-20B16203FE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504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496481-C08B-4E67-A61F-7FD242250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0F7AD1-2091-4733-9E77-CB9F59563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92F7-CE71-4D3B-96B6-5D8505E41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8278C-E9D9-4349-9DB2-00A20150A7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39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A0353E-F110-4D6A-85CC-ED7977F46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C724BE-BA63-4FB2-83A5-F29F15DF0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CA3083-BFAD-409C-8D42-2766B106D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7AA17-B98E-4681-B2D2-61B7E0B3BE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688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AEF4F-E8DA-4579-B59E-2B7755A30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D12DCB-D452-4DEB-A983-79D45C657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C2275-A51D-474C-AFA9-4803AF6CB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CCC4-0588-49B6-8557-75579B5370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2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524A4C-9638-4CD5-90D3-0A68E633E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53474D-74EE-47F6-AD0C-5932AD761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F2B061-E462-422A-85AF-8AFF0DF677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E44E0-01E1-4C55-9A0D-4E02E6446A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727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735CB7-06D4-47EE-B338-539C31751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BD9C2C-D647-4797-90EE-8C8DEA594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301A41-9B94-4ECE-B654-FEADC0FE0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4D8A-74E2-473A-ABF7-7C7C1CA201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95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40CFE7-C04D-4F18-BA70-F95A0C556F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337827-5010-4CC0-A88C-97B978056D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C9E91E-21D9-4DCC-ABBF-86F02063F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C6EA2-A0FA-4E28-9DA4-3E21FD5521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368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30C2A-14D4-4DD8-BBAE-43CFE8D36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BD149-259F-441F-8B07-75BAFCA95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C2A0DB-2288-40D5-8024-EC948C23D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55FA-E8C1-4DBE-B42D-4E65D67AEC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352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8BB143-2375-4F0E-AD8F-775769341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8B3E1-DBBC-4C6C-BB20-F09A24278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21505-EC97-45D7-A0D3-6DA7EE1D7A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9663-95E2-4B12-BFD7-8266275B69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407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ECA5E8-77DE-4EE3-94AF-5514D49FD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B292A7-30B4-49D7-8B6F-A40F15979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747C94-4246-4CF1-8867-18D747BD8F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9059EBB-D89B-4FC3-BBF3-C17CD29032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362F55-6806-48CD-BA32-C8B707F7A5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249B59A-3F79-46E7-B2AE-A6A42AAE25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ECE711CF-C61F-4728-B4F3-332CCE9E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" y="279499"/>
            <a:ext cx="9566275" cy="27463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大阪産（もん）スタートアカデミーと市町村スタートアカデミーについて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8F2FAA62-7FE7-4339-B4E7-915A95C92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75" y="886167"/>
            <a:ext cx="3694865" cy="803117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ot"/>
          </a:ln>
          <a:effectLst/>
        </p:spPr>
        <p:txBody>
          <a:bodyPr lIns="86886" tIns="43443" rIns="86886" bIns="43443" anchor="t" anchorCtr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これまで、大阪産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スタートアカデミーなどの担い手確保策により、年間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人前後の新規就農者を確保してきたが、府が主体の確保策だけでは担い手の減少に到底追いつかない。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51907CFE-0BEF-447E-9FDA-3345B4D2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442" y="886167"/>
            <a:ext cx="4730070" cy="745328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ot"/>
          </a:ln>
          <a:effectLst/>
        </p:spPr>
        <p:txBody>
          <a:bodyPr lIns="86886" tIns="43443" rIns="86886" bIns="43443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0"/>
              </a:spcBef>
              <a:buFontTx/>
              <a:buNone/>
              <a:defRPr/>
            </a:pPr>
            <a:endParaRPr lang="en-US" altLang="ja-JP" sz="14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lnSpc>
                <a:spcPts val="12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15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府アカデミーに加え、市町村スタートアカデミーを実施　</a:t>
            </a:r>
            <a:endParaRPr lang="en-US" altLang="ja-JP" sz="15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lnSpc>
                <a:spcPts val="1200"/>
              </a:lnSpc>
              <a:spcBef>
                <a:spcPts val="0"/>
              </a:spcBef>
              <a:buFontTx/>
              <a:buNone/>
              <a:defRPr/>
            </a:pP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eaLnBrk="1" hangingPunct="1">
              <a:lnSpc>
                <a:spcPts val="12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アカデミー実施地域での就農を原則とする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上矢印 76">
            <a:extLst>
              <a:ext uri="{FF2B5EF4-FFF2-40B4-BE49-F238E27FC236}">
                <a16:creationId xmlns:a16="http://schemas.microsoft.com/office/drawing/2014/main" id="{DECE5E94-522E-4B3C-8822-F8AC49481A6F}"/>
              </a:ext>
            </a:extLst>
          </p:cNvPr>
          <p:cNvSpPr/>
          <p:nvPr/>
        </p:nvSpPr>
        <p:spPr>
          <a:xfrm rot="5400000">
            <a:off x="4268031" y="1157620"/>
            <a:ext cx="590089" cy="2080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F5273EEF-D4DF-4C17-A08A-91B2A801A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713142"/>
              </p:ext>
            </p:extLst>
          </p:nvPr>
        </p:nvGraphicFramePr>
        <p:xfrm>
          <a:off x="608789" y="1916831"/>
          <a:ext cx="8688422" cy="46616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8467">
                  <a:extLst>
                    <a:ext uri="{9D8B030D-6E8A-4147-A177-3AD203B41FA5}">
                      <a16:colId xmlns:a16="http://schemas.microsoft.com/office/drawing/2014/main" val="1271604312"/>
                    </a:ext>
                  </a:extLst>
                </a:gridCol>
                <a:gridCol w="3656205">
                  <a:extLst>
                    <a:ext uri="{9D8B030D-6E8A-4147-A177-3AD203B41FA5}">
                      <a16:colId xmlns:a16="http://schemas.microsoft.com/office/drawing/2014/main" val="706779592"/>
                    </a:ext>
                  </a:extLst>
                </a:gridCol>
                <a:gridCol w="3593750">
                  <a:extLst>
                    <a:ext uri="{9D8B030D-6E8A-4147-A177-3AD203B41FA5}">
                      <a16:colId xmlns:a16="http://schemas.microsoft.com/office/drawing/2014/main" val="1969127097"/>
                    </a:ext>
                  </a:extLst>
                </a:gridCol>
              </a:tblGrid>
              <a:tr h="356921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大阪産</a:t>
                      </a:r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もん</a:t>
                      </a:r>
                      <a:r>
                        <a:rPr kumimoji="1" lang="en-US" altLang="ja-JP" sz="1200" dirty="0">
                          <a:solidFill>
                            <a:schemeClr val="bg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スタートアカデミー（継続）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b="1" dirty="0">
                          <a:solidFill>
                            <a:schemeClr val="bg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市町村スタートアカデミー（新規）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059060"/>
                  </a:ext>
                </a:extLst>
              </a:tr>
              <a:tr h="37447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目的</a:t>
                      </a: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農外から年間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60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人程度の新規就農者を確保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dirty="0">
                        <a:solidFill>
                          <a:srgbClr val="FF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671026"/>
                  </a:ext>
                </a:extLst>
              </a:tr>
              <a:tr h="343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事業主体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大阪府が直接実施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市町村が実施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486236"/>
                  </a:ext>
                </a:extLst>
              </a:tr>
              <a:tr h="7977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対象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府の重点品目または有機農業での就農を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希望する府民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（品目特化型）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多品目希望または品目未確定である府民（地域限定型）</a:t>
                      </a:r>
                      <a:endParaRPr lang="en-US" altLang="ja-JP" sz="14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403273"/>
                  </a:ext>
                </a:extLst>
              </a:tr>
              <a:tr h="99566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品目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・広域的な産地育成が望ましい品目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（おおさか農政アクションプランに掲げる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重点品目）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・有機農産物など政策的な誘導が必要な品目</a:t>
                      </a:r>
                      <a:endParaRPr lang="en-US" altLang="ja-JP" sz="14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原則特化しない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728025"/>
                  </a:ext>
                </a:extLst>
              </a:tr>
              <a:tr h="7977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令和６年度</a:t>
                      </a:r>
                      <a:endParaRPr kumimoji="1" lang="en-US" altLang="ja-JP" sz="1400" b="0" u="none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実施品目（地区）</a:t>
                      </a:r>
                      <a:endParaRPr kumimoji="1" lang="en-US" altLang="ja-JP" sz="1400" b="0" u="none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・いちご（河南町・千早赤阪村）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・水なす・きくな（泉佐野市）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・有機農産物（能勢町）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</a:t>
                      </a:r>
                      <a:r>
                        <a:rPr kumimoji="1" lang="zh-TW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茨木市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（野菜全般）</a:t>
                      </a:r>
                      <a:endParaRPr kumimoji="1" lang="en-US" altLang="zh-TW" sz="14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</a:t>
                      </a:r>
                      <a:r>
                        <a:rPr kumimoji="1" lang="zh-TW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枚方市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（有機農産物）</a:t>
                      </a:r>
                      <a:endParaRPr kumimoji="1" lang="en-US" altLang="zh-TW" sz="14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220199"/>
                  </a:ext>
                </a:extLst>
              </a:tr>
              <a:tr h="9956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内容</a:t>
                      </a:r>
                      <a:endParaRPr kumimoji="1" lang="en-US" altLang="ja-JP" sz="1400" b="0" u="none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品目（大阪府の重点品目や有機農産物）に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特化し、協力農業者のもとで技術研修を実施。座学研修は府と協力農業者が実施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市町村等が地元農業者のもとで行う技術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研修等（月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15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時間以上、土日実施等）に対し、必要な資材や指導者の謝金等の運営経費を支援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6585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7665FDB-BF5C-4B0F-A887-36A35C94B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" y="180327"/>
            <a:ext cx="9566275" cy="27463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令和６年度　市町村スタートアカデミーの概要（事業計画書より抜粋）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21A6E6-1176-41AA-9B40-D32234C61E0D}"/>
              </a:ext>
            </a:extLst>
          </p:cNvPr>
          <p:cNvSpPr/>
          <p:nvPr/>
        </p:nvSpPr>
        <p:spPr>
          <a:xfrm>
            <a:off x="344488" y="692695"/>
            <a:ext cx="4464496" cy="60486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BACB38-D687-45BB-94FB-00EEAA7F8B0D}"/>
              </a:ext>
            </a:extLst>
          </p:cNvPr>
          <p:cNvSpPr txBox="1"/>
          <p:nvPr/>
        </p:nvSpPr>
        <p:spPr>
          <a:xfrm>
            <a:off x="383243" y="790769"/>
            <a:ext cx="4483656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 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茨木市　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「就農支援塾あぐりば」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実施期間：春夏コース　　令和６年５月～９月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秋冬コース　　令和６年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月～翌年２月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受講資格：茨木市内の農地で就農する意欲の高い方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原則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歳未満　　　　　　　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　　員：春夏コース　４人、秋冬コース　３人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開催内容：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修了者を「地域農家候補者」に登録。地域計画で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地域農家候補者を担い手として認定している農地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から積極的に斡旋。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修了者が地域農家に認定された場合、営農開始後、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概ね３年間は営農指導員等による営農指導を実施。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その他、営農地区の実行組合や農業委員による技術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指導等を実施。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5576CF-5B9C-40F5-B4CE-7F3DC1371D8D}"/>
              </a:ext>
            </a:extLst>
          </p:cNvPr>
          <p:cNvSpPr txBox="1"/>
          <p:nvPr/>
        </p:nvSpPr>
        <p:spPr>
          <a:xfrm>
            <a:off x="5169024" y="753696"/>
            <a:ext cx="4464496" cy="59708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 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枚方市　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「ひらかた有機農産物アカデミー」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実施期間：前期　令和６年４月～８月（または９月）　　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後期　令和６年９月～翌年２月　　　　　　　　　　　　　　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 または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月～翌年３月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受講資格：枚方市内で就農する意志のある方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原則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歳未満　　　　　　　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実施機関：①杉農園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②里山農園テロワール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　　　員：①５名程度　②７名程度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開催内容：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受講者のうち、就農に意欲的な希望者に対し、定期　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的に面談を実施。確実な就農につなげる。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就農後も市、府、ＪＡ等によるサポートチームで、技術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指導、規模拡大等に向けたフォローを実施予定。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4F73579A-BE28-41D1-AD82-3A32604EB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522043"/>
              </p:ext>
            </p:extLst>
          </p:nvPr>
        </p:nvGraphicFramePr>
        <p:xfrm>
          <a:off x="463565" y="3149279"/>
          <a:ext cx="4248472" cy="18085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92472868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3151290161"/>
                    </a:ext>
                  </a:extLst>
                </a:gridCol>
              </a:tblGrid>
              <a:tr h="406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実習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座学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01554"/>
                  </a:ext>
                </a:extLst>
              </a:tr>
              <a:tr h="1402295">
                <a:tc>
                  <a:txBody>
                    <a:bodyPr/>
                    <a:lstStyle/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・ほ場整備実習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・各作物播種または定植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・栽培管理、収穫、梱包、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出荷作業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・トラクタ等耕耘実習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・除草作業、水路清掃　等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・肥料・病害虫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・栽培管理技術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・生産履歴と農薬安全使用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・農業経営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・機械操作と安全管理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・地域調和要件　　　等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765412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61B807F-F468-47FC-AD6E-F0700835A335}"/>
              </a:ext>
            </a:extLst>
          </p:cNvPr>
          <p:cNvSpPr/>
          <p:nvPr/>
        </p:nvSpPr>
        <p:spPr>
          <a:xfrm>
            <a:off x="5097016" y="692696"/>
            <a:ext cx="4464496" cy="6048672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" name="表 7">
            <a:extLst>
              <a:ext uri="{FF2B5EF4-FFF2-40B4-BE49-F238E27FC236}">
                <a16:creationId xmlns:a16="http://schemas.microsoft.com/office/drawing/2014/main" id="{C3919D2C-B46D-48EE-8FBD-C185048FE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41988"/>
              </p:ext>
            </p:extLst>
          </p:nvPr>
        </p:nvGraphicFramePr>
        <p:xfrm>
          <a:off x="5224407" y="3859808"/>
          <a:ext cx="4248472" cy="17626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92472868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3151290161"/>
                    </a:ext>
                  </a:extLst>
                </a:gridCol>
              </a:tblGrid>
              <a:tr h="3959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実習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座学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01554"/>
                  </a:ext>
                </a:extLst>
              </a:tr>
              <a:tr h="1366758">
                <a:tc>
                  <a:txBody>
                    <a:bodyPr/>
                    <a:lstStyle/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・栽培研修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（畝づくり、播種・植え付け、 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en-US" altLang="ja-JP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栽培管理作業）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・農業機械安全講習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・販売実習　　　　　　　等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・有機農業の実情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・有機農業における野菜の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作り方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・有機ＪＡＳ認証制度　　等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ハイブリッド開催・</a:t>
                      </a:r>
                      <a:endParaRPr kumimoji="1" lang="en-US" altLang="ja-JP" sz="13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　オンデマンド配信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765412"/>
                  </a:ext>
                </a:extLst>
              </a:tr>
            </a:tbl>
          </a:graphicData>
        </a:graphic>
      </p:graphicFrame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07E4A65-073E-4065-977B-194D0178FA8D}"/>
              </a:ext>
            </a:extLst>
          </p:cNvPr>
          <p:cNvGrpSpPr/>
          <p:nvPr/>
        </p:nvGrpSpPr>
        <p:grpSpPr>
          <a:xfrm>
            <a:off x="7847247" y="2623095"/>
            <a:ext cx="1841655" cy="337910"/>
            <a:chOff x="7847247" y="2498400"/>
            <a:chExt cx="1841655" cy="337910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F0B76DD-49E5-40EE-83EB-5DA6EC2E35FE}"/>
                </a:ext>
              </a:extLst>
            </p:cNvPr>
            <p:cNvSpPr txBox="1"/>
            <p:nvPr/>
          </p:nvSpPr>
          <p:spPr>
            <a:xfrm>
              <a:off x="7930101" y="2534461"/>
              <a:ext cx="175880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3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ja-JP" altLang="en-US" sz="13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ともに市認定機関</a:t>
              </a:r>
              <a:endPara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" name="右中かっこ 9">
              <a:extLst>
                <a:ext uri="{FF2B5EF4-FFF2-40B4-BE49-F238E27FC236}">
                  <a16:creationId xmlns:a16="http://schemas.microsoft.com/office/drawing/2014/main" id="{9A180069-21CB-41F0-900F-0D694F9133A6}"/>
                </a:ext>
              </a:extLst>
            </p:cNvPr>
            <p:cNvSpPr/>
            <p:nvPr/>
          </p:nvSpPr>
          <p:spPr>
            <a:xfrm>
              <a:off x="7847247" y="2498400"/>
              <a:ext cx="144016" cy="33791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844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87C59E1-EEAF-487A-A3B9-F400C50CC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" y="180327"/>
            <a:ext cx="9566275" cy="27463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茨木市　「就農支援塾あぐりば」の様子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0DD117-E84B-4178-82A1-BA811B8DD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40" y="645516"/>
            <a:ext cx="3803915" cy="28529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73C7F81-6B0D-489E-9650-2300956E0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53" y="3717032"/>
            <a:ext cx="3803915" cy="285293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F90AC7E-4704-43D7-8299-E2498E5EF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282155"/>
            <a:ext cx="528058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9015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A4 210 x 297 mm</PresentationFormat>
  <Paragraphs>124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BIZ UDPゴシック</vt:lpstr>
      <vt:lpstr>Meiryo UI</vt:lpstr>
      <vt:lpstr>游ゴシック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2024-07-30T04:59:12Z</dcterms:created>
  <dcterms:modified xsi:type="dcterms:W3CDTF">2024-07-30T04:59:24Z</dcterms:modified>
</cp:coreProperties>
</file>