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9" r:id="rId1"/>
  </p:sldMasterIdLst>
  <p:notesMasterIdLst>
    <p:notesMasterId r:id="rId15"/>
  </p:notesMasterIdLst>
  <p:handoutMasterIdLst>
    <p:handoutMasterId r:id="rId16"/>
  </p:handoutMasterIdLst>
  <p:sldIdLst>
    <p:sldId id="256" r:id="rId2"/>
    <p:sldId id="257" r:id="rId3"/>
    <p:sldId id="279" r:id="rId4"/>
    <p:sldId id="268" r:id="rId5"/>
    <p:sldId id="269" r:id="rId6"/>
    <p:sldId id="270" r:id="rId7"/>
    <p:sldId id="271" r:id="rId8"/>
    <p:sldId id="272" r:id="rId9"/>
    <p:sldId id="274" r:id="rId10"/>
    <p:sldId id="275" r:id="rId11"/>
    <p:sldId id="276" r:id="rId12"/>
    <p:sldId id="280" r:id="rId13"/>
    <p:sldId id="278" r:id="rId14"/>
  </p:sldIdLst>
  <p:sldSz cx="12192000" cy="6858000"/>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CCFF"/>
    <a:srgbClr val="CC00CC"/>
    <a:srgbClr val="FFCCCC"/>
    <a:srgbClr val="FFCC99"/>
    <a:srgbClr val="FF99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5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101" cy="490354"/>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13" y="1"/>
            <a:ext cx="2880101" cy="490354"/>
          </a:xfrm>
          <a:prstGeom prst="rect">
            <a:avLst/>
          </a:prstGeom>
        </p:spPr>
        <p:txBody>
          <a:bodyPr vert="horz" lIns="89675" tIns="44838" rIns="89675" bIns="44838" rtlCol="0"/>
          <a:lstStyle>
            <a:lvl1pPr algn="r">
              <a:defRPr sz="1200"/>
            </a:lvl1pPr>
          </a:lstStyle>
          <a:p>
            <a:fld id="{1FF5520E-2C63-4898-8810-03018772DA97}" type="datetimeFigureOut">
              <a:rPr kumimoji="1" lang="ja-JP" altLang="en-US" smtClean="0"/>
              <a:t>2024/7/30</a:t>
            </a:fld>
            <a:endParaRPr kumimoji="1" lang="ja-JP" altLang="en-US"/>
          </a:p>
        </p:txBody>
      </p:sp>
      <p:sp>
        <p:nvSpPr>
          <p:cNvPr id="4" name="フッター プレースホルダー 3"/>
          <p:cNvSpPr>
            <a:spLocks noGrp="1"/>
          </p:cNvSpPr>
          <p:nvPr>
            <p:ph type="ftr" sz="quarter" idx="2"/>
          </p:nvPr>
        </p:nvSpPr>
        <p:spPr>
          <a:xfrm>
            <a:off x="0" y="9287059"/>
            <a:ext cx="2880101" cy="490354"/>
          </a:xfrm>
          <a:prstGeom prst="rect">
            <a:avLst/>
          </a:prstGeom>
        </p:spPr>
        <p:txBody>
          <a:bodyPr vert="horz" lIns="89675" tIns="44838" rIns="89675" bIns="4483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3" y="9287059"/>
            <a:ext cx="2880101" cy="490354"/>
          </a:xfrm>
          <a:prstGeom prst="rect">
            <a:avLst/>
          </a:prstGeom>
        </p:spPr>
        <p:txBody>
          <a:bodyPr vert="horz" lIns="89675" tIns="44838" rIns="89675" bIns="44838" rtlCol="0" anchor="b"/>
          <a:lstStyle>
            <a:lvl1pPr algn="r">
              <a:defRPr sz="1200"/>
            </a:lvl1pPr>
          </a:lstStyle>
          <a:p>
            <a:fld id="{7DD5A299-61C5-4E8C-974A-672164A704BE}" type="slidenum">
              <a:rPr kumimoji="1" lang="ja-JP" altLang="en-US" smtClean="0"/>
              <a:t>‹#›</a:t>
            </a:fld>
            <a:endParaRPr kumimoji="1" lang="ja-JP" altLang="en-US"/>
          </a:p>
        </p:txBody>
      </p:sp>
    </p:spTree>
    <p:extLst>
      <p:ext uri="{BB962C8B-B14F-4D97-AF65-F5344CB8AC3E}">
        <p14:creationId xmlns:p14="http://schemas.microsoft.com/office/powerpoint/2010/main" val="3516629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101" cy="490354"/>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13" y="1"/>
            <a:ext cx="2880101" cy="490354"/>
          </a:xfrm>
          <a:prstGeom prst="rect">
            <a:avLst/>
          </a:prstGeom>
        </p:spPr>
        <p:txBody>
          <a:bodyPr vert="horz" lIns="89675" tIns="44838" rIns="89675" bIns="44838" rtlCol="0"/>
          <a:lstStyle>
            <a:lvl1pPr algn="r">
              <a:defRPr sz="1200"/>
            </a:lvl1pPr>
          </a:lstStyle>
          <a:p>
            <a:fld id="{0BFEE85A-12B6-4182-A1AA-5DD20B37548E}" type="datetimeFigureOut">
              <a:rPr kumimoji="1" lang="ja-JP" altLang="en-US" smtClean="0"/>
              <a:t>2024/7/30</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675" tIns="44838" rIns="89675" bIns="44838" rtlCol="0" anchor="ctr"/>
          <a:lstStyle/>
          <a:p>
            <a:endParaRPr lang="ja-JP" altLang="en-US"/>
          </a:p>
        </p:txBody>
      </p:sp>
      <p:sp>
        <p:nvSpPr>
          <p:cNvPr id="5" name="ノート プレースホルダー 4"/>
          <p:cNvSpPr>
            <a:spLocks noGrp="1"/>
          </p:cNvSpPr>
          <p:nvPr>
            <p:ph type="body" sz="quarter" idx="3"/>
          </p:nvPr>
        </p:nvSpPr>
        <p:spPr>
          <a:xfrm>
            <a:off x="664997" y="4705215"/>
            <a:ext cx="5316870" cy="3849436"/>
          </a:xfrm>
          <a:prstGeom prst="rect">
            <a:avLst/>
          </a:prstGeom>
        </p:spPr>
        <p:txBody>
          <a:bodyPr vert="horz" lIns="89675" tIns="44838" rIns="89675" bIns="448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7059"/>
            <a:ext cx="2880101" cy="490354"/>
          </a:xfrm>
          <a:prstGeom prst="rect">
            <a:avLst/>
          </a:prstGeom>
        </p:spPr>
        <p:txBody>
          <a:bodyPr vert="horz" lIns="89675" tIns="44838" rIns="89675" bIns="4483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13" y="9287059"/>
            <a:ext cx="2880101" cy="490354"/>
          </a:xfrm>
          <a:prstGeom prst="rect">
            <a:avLst/>
          </a:prstGeom>
        </p:spPr>
        <p:txBody>
          <a:bodyPr vert="horz" lIns="89675" tIns="44838" rIns="89675" bIns="44838" rtlCol="0" anchor="b"/>
          <a:lstStyle>
            <a:lvl1pPr algn="r">
              <a:defRPr sz="1200"/>
            </a:lvl1pPr>
          </a:lstStyle>
          <a:p>
            <a:fld id="{0181E059-965F-43F5-8904-E9DA4F078983}" type="slidenum">
              <a:rPr kumimoji="1" lang="ja-JP" altLang="en-US" smtClean="0"/>
              <a:t>‹#›</a:t>
            </a:fld>
            <a:endParaRPr kumimoji="1" lang="ja-JP" altLang="en-US"/>
          </a:p>
        </p:txBody>
      </p:sp>
    </p:spTree>
    <p:extLst>
      <p:ext uri="{BB962C8B-B14F-4D97-AF65-F5344CB8AC3E}">
        <p14:creationId xmlns:p14="http://schemas.microsoft.com/office/powerpoint/2010/main" val="37051333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1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36763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1745424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338623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62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4246702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44454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3171112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1583795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8EA6E19-B027-44C1-BF54-A4B850141349}" type="datetimeFigureOut">
              <a:rPr kumimoji="1" lang="ja-JP" altLang="en-US" smtClean="0"/>
              <a:t>2024/7/30</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70964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EA6E19-B027-44C1-BF54-A4B850141349}" type="datetimeFigureOut">
              <a:rPr kumimoji="1" lang="ja-JP" altLang="en-US" smtClean="0"/>
              <a:t>2024/7/30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181825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8EA6E19-B027-44C1-BF54-A4B850141349}" type="datetimeFigureOut">
              <a:rPr kumimoji="1" lang="ja-JP" altLang="en-US" smtClean="0"/>
              <a:t>2024/7/30</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6678B24-D225-48CB-84C5-697AA65AEC0C}"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288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4AF938-F346-4729-8D37-D0605F8F65EC}"/>
              </a:ext>
            </a:extLst>
          </p:cNvPr>
          <p:cNvSpPr>
            <a:spLocks noGrp="1"/>
          </p:cNvSpPr>
          <p:nvPr>
            <p:ph type="ctrTitle"/>
          </p:nvPr>
        </p:nvSpPr>
        <p:spPr/>
        <p:txBody>
          <a:bodyPr>
            <a:normAutofit/>
          </a:bodyPr>
          <a:lstStyle/>
          <a:p>
            <a:pPr algn="ctr"/>
            <a:r>
              <a:rPr kumimoji="1" lang="ja-JP" altLang="en-US" sz="4800" dirty="0"/>
              <a:t>令和６年度</a:t>
            </a:r>
            <a:br>
              <a:rPr kumimoji="1" lang="en-US" altLang="ja-JP" sz="4800" dirty="0"/>
            </a:br>
            <a:r>
              <a:rPr kumimoji="1" lang="ja-JP" altLang="en-US" sz="4800" dirty="0"/>
              <a:t>おおさか農政アクションプラン</a:t>
            </a:r>
            <a:br>
              <a:rPr kumimoji="1" lang="en-US" altLang="ja-JP" sz="4800" dirty="0"/>
            </a:br>
            <a:r>
              <a:rPr kumimoji="1" lang="ja-JP" altLang="en-US" sz="4800" dirty="0"/>
              <a:t>評価・点検部会</a:t>
            </a:r>
          </a:p>
        </p:txBody>
      </p:sp>
      <p:sp>
        <p:nvSpPr>
          <p:cNvPr id="3" name="字幕 2">
            <a:extLst>
              <a:ext uri="{FF2B5EF4-FFF2-40B4-BE49-F238E27FC236}">
                <a16:creationId xmlns:a16="http://schemas.microsoft.com/office/drawing/2014/main" id="{BBE86D83-0F4D-4843-9779-98E495FB7CA4}"/>
              </a:ext>
            </a:extLst>
          </p:cNvPr>
          <p:cNvSpPr>
            <a:spLocks noGrp="1"/>
          </p:cNvSpPr>
          <p:nvPr>
            <p:ph type="subTitle" idx="1"/>
          </p:nvPr>
        </p:nvSpPr>
        <p:spPr/>
        <p:txBody>
          <a:bodyPr>
            <a:normAutofit/>
          </a:bodyPr>
          <a:lstStyle/>
          <a:p>
            <a:pPr algn="ctr"/>
            <a:r>
              <a:rPr kumimoji="1" lang="ja-JP" altLang="en-US" sz="2800" dirty="0"/>
              <a:t>令和５年度の実績について</a:t>
            </a:r>
          </a:p>
        </p:txBody>
      </p:sp>
      <p:sp>
        <p:nvSpPr>
          <p:cNvPr id="4" name="テキスト ボックス 3"/>
          <p:cNvSpPr txBox="1"/>
          <p:nvPr/>
        </p:nvSpPr>
        <p:spPr>
          <a:xfrm>
            <a:off x="10555941" y="416859"/>
            <a:ext cx="1102659" cy="369332"/>
          </a:xfrm>
          <a:prstGeom prst="rect">
            <a:avLst/>
          </a:prstGeom>
          <a:noFill/>
          <a:ln>
            <a:solidFill>
              <a:schemeClr val="tx1"/>
            </a:solidFill>
          </a:ln>
        </p:spPr>
        <p:txBody>
          <a:bodyPr wrap="square" rtlCol="0">
            <a:spAutoFit/>
          </a:bodyPr>
          <a:lstStyle/>
          <a:p>
            <a:pPr algn="ctr"/>
            <a:r>
              <a:rPr kumimoji="1" lang="ja-JP" altLang="en-US" dirty="0"/>
              <a:t>資料３</a:t>
            </a:r>
          </a:p>
        </p:txBody>
      </p:sp>
    </p:spTree>
    <p:extLst>
      <p:ext uri="{BB962C8B-B14F-4D97-AF65-F5344CB8AC3E}">
        <p14:creationId xmlns:p14="http://schemas.microsoft.com/office/powerpoint/2010/main" val="3912137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7346481C-0858-4E63-A7CF-9FA5CDB151E9}"/>
              </a:ext>
            </a:extLst>
          </p:cNvPr>
          <p:cNvSpPr/>
          <p:nvPr/>
        </p:nvSpPr>
        <p:spPr>
          <a:xfrm>
            <a:off x="261257" y="271249"/>
            <a:ext cx="11691257" cy="58782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くらし</a:t>
            </a:r>
            <a:r>
              <a:rPr kumimoji="1" lang="en-US" altLang="ja-JP" sz="2400" dirty="0">
                <a:solidFill>
                  <a:schemeClr val="tx1"/>
                </a:solidFill>
              </a:rPr>
              <a:t>】</a:t>
            </a:r>
            <a:r>
              <a:rPr kumimoji="1" lang="ja-JP" altLang="en-US" sz="2400" dirty="0">
                <a:solidFill>
                  <a:schemeClr val="tx1"/>
                </a:solidFill>
              </a:rPr>
              <a:t>　</a:t>
            </a:r>
            <a:r>
              <a:rPr kumimoji="1" lang="ja-JP" altLang="en-US" sz="2400" b="1" dirty="0">
                <a:solidFill>
                  <a:schemeClr val="tx1"/>
                </a:solidFill>
                <a:latin typeface="Meiryo UI" panose="020B0604030504040204" pitchFamily="50" charset="-128"/>
                <a:ea typeface="Meiryo UI" panose="020B0604030504040204" pitchFamily="50" charset="-128"/>
              </a:rPr>
              <a:t>豊かな食や農に接する機会の充実　</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～農を通じた脱炭素社会への貢献～</a:t>
            </a:r>
            <a:endParaRPr kumimoji="1" lang="ja-JP" altLang="en-US" sz="2400" dirty="0">
              <a:solidFill>
                <a:schemeClr val="tx1"/>
              </a:solidFill>
            </a:endParaRP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977115"/>
            <a:ext cx="7119932" cy="461665"/>
          </a:xfrm>
          <a:prstGeom prst="rect">
            <a:avLst/>
          </a:prstGeom>
          <a:noFill/>
        </p:spPr>
        <p:txBody>
          <a:bodyPr wrap="square" rtlCol="0">
            <a:spAutoFit/>
          </a:bodyPr>
          <a:lstStyle/>
          <a:p>
            <a:r>
              <a:rPr kumimoji="1" lang="ja-JP" altLang="en-US" sz="2400" dirty="0"/>
              <a:t>（２）　食と農の連携による大阪産</a:t>
            </a:r>
            <a:r>
              <a:rPr kumimoji="1" lang="en-US" altLang="ja-JP" sz="2400" dirty="0"/>
              <a:t>(</a:t>
            </a:r>
            <a:r>
              <a:rPr kumimoji="1" lang="ja-JP" altLang="en-US" sz="2400" dirty="0"/>
              <a:t>もん</a:t>
            </a:r>
            <a:r>
              <a:rPr kumimoji="1" lang="en-US" altLang="ja-JP" sz="2400" dirty="0"/>
              <a:t>)</a:t>
            </a:r>
            <a:r>
              <a:rPr kumimoji="1" lang="ja-JP" altLang="en-US" sz="2400" dirty="0"/>
              <a:t>の魅力向上</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568746" y="1478300"/>
            <a:ext cx="9017555"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年後の目標：農業者と事業者のマッチング数　</a:t>
            </a:r>
            <a:r>
              <a:rPr kumimoji="1" lang="en-US" altLang="ja-JP" sz="2400" dirty="0"/>
              <a:t>1,500</a:t>
            </a:r>
            <a:r>
              <a:rPr kumimoji="1" lang="ja-JP" altLang="en-US" sz="2400" dirty="0"/>
              <a:t>件（</a:t>
            </a:r>
            <a:r>
              <a:rPr kumimoji="1" lang="en-US" altLang="ja-JP" sz="2400" dirty="0"/>
              <a:t>R4-R8</a:t>
            </a:r>
            <a:r>
              <a:rPr kumimoji="1" lang="ja-JP" altLang="en-US" sz="2400" dirty="0"/>
              <a:t>累計）</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8" y="2303271"/>
            <a:ext cx="3330354"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マッチング数　</a:t>
            </a:r>
            <a:r>
              <a:rPr kumimoji="1" lang="en-US" altLang="ja-JP" sz="2400" dirty="0"/>
              <a:t>380</a:t>
            </a:r>
            <a:r>
              <a:rPr kumimoji="1" lang="ja-JP" altLang="en-US" sz="2400" dirty="0"/>
              <a:t>件</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778632" y="2303271"/>
            <a:ext cx="3330354"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マッチング数　</a:t>
            </a:r>
            <a:r>
              <a:rPr kumimoji="1" lang="en-US" altLang="ja-JP" sz="2400" dirty="0"/>
              <a:t>549</a:t>
            </a:r>
            <a:r>
              <a:rPr kumimoji="1" lang="ja-JP" altLang="en-US" sz="2400" dirty="0"/>
              <a:t>件</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133976"/>
            <a:ext cx="1440000" cy="381398"/>
          </a:xfrm>
          <a:prstGeom prst="roundRect">
            <a:avLst/>
          </a:prstGeom>
          <a:solidFill>
            <a:schemeClr val="accent6">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778631" y="2124965"/>
            <a:ext cx="1440000" cy="394271"/>
          </a:xfrm>
          <a:prstGeom prst="roundRect">
            <a:avLst/>
          </a:prstGeom>
          <a:solidFill>
            <a:schemeClr val="accent6">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実績</a:t>
            </a:r>
          </a:p>
        </p:txBody>
      </p:sp>
      <p:sp>
        <p:nvSpPr>
          <p:cNvPr id="26" name="角丸四角形 9">
            <a:extLst>
              <a:ext uri="{FF2B5EF4-FFF2-40B4-BE49-F238E27FC236}">
                <a16:creationId xmlns:a16="http://schemas.microsoft.com/office/drawing/2014/main" id="{0293C87F-CB08-4BF5-8745-79A2AF44C590}"/>
              </a:ext>
            </a:extLst>
          </p:cNvPr>
          <p:cNvSpPr/>
          <p:nvPr/>
        </p:nvSpPr>
        <p:spPr>
          <a:xfrm>
            <a:off x="281530" y="3210570"/>
            <a:ext cx="4895154" cy="2596027"/>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sp>
        <p:nvSpPr>
          <p:cNvPr id="27" name="正方形/長方形 26">
            <a:extLst>
              <a:ext uri="{FF2B5EF4-FFF2-40B4-BE49-F238E27FC236}">
                <a16:creationId xmlns:a16="http://schemas.microsoft.com/office/drawing/2014/main" id="{1E9BC567-AF6D-4180-9C3D-59604711BE3C}"/>
              </a:ext>
            </a:extLst>
          </p:cNvPr>
          <p:cNvSpPr/>
          <p:nvPr/>
        </p:nvSpPr>
        <p:spPr>
          <a:xfrm>
            <a:off x="582315" y="3370850"/>
            <a:ext cx="3669262" cy="3520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展示会での大阪産</a:t>
            </a:r>
            <a:r>
              <a:rPr kumimoji="1" lang="en-US" altLang="ja-JP" sz="1600" b="1" dirty="0">
                <a:solidFill>
                  <a:schemeClr val="tx1"/>
                </a:solidFill>
              </a:rPr>
              <a:t>(</a:t>
            </a:r>
            <a:r>
              <a:rPr kumimoji="1" lang="ja-JP" altLang="en-US" sz="1600" b="1" dirty="0">
                <a:solidFill>
                  <a:schemeClr val="tx1"/>
                </a:solidFill>
              </a:rPr>
              <a:t>もん</a:t>
            </a:r>
            <a:r>
              <a:rPr kumimoji="1" lang="en-US" altLang="ja-JP" sz="1600" b="1" dirty="0">
                <a:solidFill>
                  <a:schemeClr val="tx1"/>
                </a:solidFill>
              </a:rPr>
              <a:t>)</a:t>
            </a:r>
            <a:r>
              <a:rPr kumimoji="1" lang="ja-JP" altLang="en-US" sz="1600" b="1" dirty="0">
                <a:solidFill>
                  <a:schemeClr val="tx1"/>
                </a:solidFill>
              </a:rPr>
              <a:t>ブースの設置</a:t>
            </a:r>
          </a:p>
        </p:txBody>
      </p:sp>
      <p:sp>
        <p:nvSpPr>
          <p:cNvPr id="28" name="テキスト ボックス 27">
            <a:extLst>
              <a:ext uri="{FF2B5EF4-FFF2-40B4-BE49-F238E27FC236}">
                <a16:creationId xmlns:a16="http://schemas.microsoft.com/office/drawing/2014/main" id="{0C05E652-F9C1-4138-9D66-B7A361DD11CC}"/>
              </a:ext>
            </a:extLst>
          </p:cNvPr>
          <p:cNvSpPr txBox="1"/>
          <p:nvPr/>
        </p:nvSpPr>
        <p:spPr>
          <a:xfrm>
            <a:off x="521269" y="3792446"/>
            <a:ext cx="4333119" cy="523220"/>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食に関する展示会で大阪産</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もん</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の特設ブースを設置、マッチング機会の創出を図る。</a:t>
            </a:r>
            <a:endParaRPr lang="ja-JP" altLang="en-US" sz="2000" dirty="0">
              <a:latin typeface="ＭＳ Ｐゴシック" panose="020B0600070205080204" pitchFamily="50" charset="-128"/>
              <a:ea typeface="ＭＳ Ｐゴシック" panose="020B0600070205080204" pitchFamily="50" charset="-128"/>
            </a:endParaRPr>
          </a:p>
        </p:txBody>
      </p:sp>
      <p:pic>
        <p:nvPicPr>
          <p:cNvPr id="29" name="図 28">
            <a:extLst>
              <a:ext uri="{FF2B5EF4-FFF2-40B4-BE49-F238E27FC236}">
                <a16:creationId xmlns:a16="http://schemas.microsoft.com/office/drawing/2014/main" id="{7CD2ACF8-FB94-4B74-87A0-96170FBF6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101" y="4398407"/>
            <a:ext cx="1707845" cy="1280884"/>
          </a:xfrm>
          <a:prstGeom prst="rect">
            <a:avLst/>
          </a:prstGeom>
        </p:spPr>
      </p:pic>
      <p:pic>
        <p:nvPicPr>
          <p:cNvPr id="30" name="図 29">
            <a:extLst>
              <a:ext uri="{FF2B5EF4-FFF2-40B4-BE49-F238E27FC236}">
                <a16:creationId xmlns:a16="http://schemas.microsoft.com/office/drawing/2014/main" id="{2E22A582-E7DB-49FA-8AA8-EADC427A22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31765" y="4402975"/>
            <a:ext cx="1683613" cy="1262710"/>
          </a:xfrm>
          <a:prstGeom prst="rect">
            <a:avLst/>
          </a:prstGeom>
        </p:spPr>
      </p:pic>
      <p:graphicFrame>
        <p:nvGraphicFramePr>
          <p:cNvPr id="31" name="表 9">
            <a:extLst>
              <a:ext uri="{FF2B5EF4-FFF2-40B4-BE49-F238E27FC236}">
                <a16:creationId xmlns:a16="http://schemas.microsoft.com/office/drawing/2014/main" id="{C56FBEC3-9BF2-4187-A38B-D73BE8FBB930}"/>
              </a:ext>
            </a:extLst>
          </p:cNvPr>
          <p:cNvGraphicFramePr>
            <a:graphicFrameLocks noGrp="1"/>
          </p:cNvGraphicFramePr>
          <p:nvPr>
            <p:extLst>
              <p:ext uri="{D42A27DB-BD31-4B8C-83A1-F6EECF244321}">
                <p14:modId xmlns:p14="http://schemas.microsoft.com/office/powerpoint/2010/main" val="1890314293"/>
              </p:ext>
            </p:extLst>
          </p:nvPr>
        </p:nvGraphicFramePr>
        <p:xfrm>
          <a:off x="5416424" y="3210570"/>
          <a:ext cx="6494046" cy="2901192"/>
        </p:xfrm>
        <a:graphic>
          <a:graphicData uri="http://schemas.openxmlformats.org/drawingml/2006/table">
            <a:tbl>
              <a:tblPr firstRow="1" bandRow="1">
                <a:tableStyleId>{F5AB1C69-6EDB-4FF4-983F-18BD219EF322}</a:tableStyleId>
              </a:tblPr>
              <a:tblGrid>
                <a:gridCol w="2605786">
                  <a:extLst>
                    <a:ext uri="{9D8B030D-6E8A-4147-A177-3AD203B41FA5}">
                      <a16:colId xmlns:a16="http://schemas.microsoft.com/office/drawing/2014/main" val="3453014793"/>
                    </a:ext>
                  </a:extLst>
                </a:gridCol>
                <a:gridCol w="2318994">
                  <a:extLst>
                    <a:ext uri="{9D8B030D-6E8A-4147-A177-3AD203B41FA5}">
                      <a16:colId xmlns:a16="http://schemas.microsoft.com/office/drawing/2014/main" val="1813708567"/>
                    </a:ext>
                  </a:extLst>
                </a:gridCol>
                <a:gridCol w="1569266">
                  <a:extLst>
                    <a:ext uri="{9D8B030D-6E8A-4147-A177-3AD203B41FA5}">
                      <a16:colId xmlns:a16="http://schemas.microsoft.com/office/drawing/2014/main" val="1671344915"/>
                    </a:ext>
                  </a:extLst>
                </a:gridCol>
              </a:tblGrid>
              <a:tr h="414456">
                <a:tc>
                  <a:txBody>
                    <a:bodyPr/>
                    <a:lstStyle/>
                    <a:p>
                      <a:pPr algn="ctr"/>
                      <a:r>
                        <a:rPr kumimoji="1" lang="ja-JP" altLang="en-US" sz="2000" dirty="0"/>
                        <a:t>人材研修・展示会</a:t>
                      </a:r>
                      <a:endParaRPr kumimoji="1" lang="en-US" altLang="ja-JP" sz="2000" dirty="0"/>
                    </a:p>
                  </a:txBody>
                  <a:tcPr/>
                </a:tc>
                <a:tc>
                  <a:txBody>
                    <a:bodyPr/>
                    <a:lstStyle/>
                    <a:p>
                      <a:pPr algn="ctr"/>
                      <a:r>
                        <a:rPr kumimoji="1" lang="ja-JP" altLang="en-US" sz="2000" dirty="0"/>
                        <a:t>マッチング件数</a:t>
                      </a:r>
                      <a:endParaRPr kumimoji="1" lang="en-US" altLang="ja-JP" sz="2000" dirty="0"/>
                    </a:p>
                  </a:txBody>
                  <a:tcPr/>
                </a:tc>
                <a:tc>
                  <a:txBody>
                    <a:bodyPr/>
                    <a:lstStyle/>
                    <a:p>
                      <a:pPr algn="ctr"/>
                      <a:r>
                        <a:rPr kumimoji="1" lang="ja-JP" altLang="en-US" sz="2000" dirty="0"/>
                        <a:t>商談件数</a:t>
                      </a:r>
                      <a:endParaRPr kumimoji="1" lang="en-US" altLang="ja-JP" sz="2000" dirty="0"/>
                    </a:p>
                  </a:txBody>
                  <a:tcPr/>
                </a:tc>
                <a:extLst>
                  <a:ext uri="{0D108BD9-81ED-4DB2-BD59-A6C34878D82A}">
                    <a16:rowId xmlns:a16="http://schemas.microsoft.com/office/drawing/2014/main" val="4025770693"/>
                  </a:ext>
                </a:extLst>
              </a:tr>
              <a:tr h="414456">
                <a:tc>
                  <a:txBody>
                    <a:bodyPr/>
                    <a:lstStyle/>
                    <a:p>
                      <a:pPr algn="ctr"/>
                      <a:r>
                        <a:rPr kumimoji="1" lang="ja-JP" altLang="en-US" sz="2000" dirty="0"/>
                        <a:t>人材育成研修</a:t>
                      </a:r>
                    </a:p>
                  </a:txBody>
                  <a:tcPr/>
                </a:tc>
                <a:tc>
                  <a:txBody>
                    <a:bodyPr/>
                    <a:lstStyle/>
                    <a:p>
                      <a:pPr algn="ctr"/>
                      <a:r>
                        <a:rPr kumimoji="1" lang="en-US" altLang="ja-JP" sz="2000" dirty="0"/>
                        <a:t>72</a:t>
                      </a:r>
                      <a:r>
                        <a:rPr kumimoji="1" lang="ja-JP" altLang="en-US" sz="2000" dirty="0"/>
                        <a:t>件 </a:t>
                      </a:r>
                      <a:r>
                        <a:rPr kumimoji="1" lang="en-US" altLang="ja-JP" sz="2000" dirty="0"/>
                        <a:t>(18</a:t>
                      </a:r>
                      <a:r>
                        <a:rPr kumimoji="1" lang="ja-JP" altLang="en-US" sz="2000" dirty="0"/>
                        <a:t>事業者</a:t>
                      </a:r>
                      <a:r>
                        <a:rPr kumimoji="1" lang="en-US" altLang="ja-JP" sz="2000" dirty="0"/>
                        <a:t>)</a:t>
                      </a:r>
                      <a:endParaRPr kumimoji="1" lang="ja-JP" altLang="en-US" sz="2000" dirty="0"/>
                    </a:p>
                  </a:txBody>
                  <a:tcPr/>
                </a:tc>
                <a:tc>
                  <a:txBody>
                    <a:bodyPr/>
                    <a:lstStyle/>
                    <a:p>
                      <a:pPr algn="ctr"/>
                      <a:r>
                        <a:rPr kumimoji="1" lang="ja-JP" altLang="en-US" sz="2000" dirty="0"/>
                        <a:t>－</a:t>
                      </a:r>
                    </a:p>
                  </a:txBody>
                  <a:tcPr/>
                </a:tc>
                <a:extLst>
                  <a:ext uri="{0D108BD9-81ED-4DB2-BD59-A6C34878D82A}">
                    <a16:rowId xmlns:a16="http://schemas.microsoft.com/office/drawing/2014/main" val="4129899030"/>
                  </a:ext>
                </a:extLst>
              </a:tr>
              <a:tr h="414456">
                <a:tc>
                  <a:txBody>
                    <a:bodyPr/>
                    <a:lstStyle/>
                    <a:p>
                      <a:pPr algn="ctr"/>
                      <a:r>
                        <a:rPr kumimoji="1" lang="en-US" altLang="ja-JP" sz="2000" dirty="0"/>
                        <a:t>FOODEX JAPAN in </a:t>
                      </a:r>
                      <a:r>
                        <a:rPr kumimoji="1" lang="ja-JP" altLang="en-US" sz="2000" dirty="0"/>
                        <a:t>関西</a:t>
                      </a:r>
                    </a:p>
                  </a:txBody>
                  <a:tcPr/>
                </a:tc>
                <a:tc>
                  <a:txBody>
                    <a:bodyPr/>
                    <a:lstStyle/>
                    <a:p>
                      <a:pPr algn="ctr"/>
                      <a:r>
                        <a:rPr kumimoji="1" lang="en-US" altLang="ja-JP" sz="2000" dirty="0"/>
                        <a:t>20</a:t>
                      </a:r>
                      <a:r>
                        <a:rPr kumimoji="1" lang="ja-JP" altLang="en-US" sz="2000" dirty="0"/>
                        <a:t>件 </a:t>
                      </a:r>
                      <a:r>
                        <a:rPr kumimoji="1" lang="en-US" altLang="ja-JP" sz="2000" dirty="0"/>
                        <a:t>(1</a:t>
                      </a:r>
                      <a:r>
                        <a:rPr kumimoji="1" lang="ja-JP" altLang="en-US" sz="2000" dirty="0"/>
                        <a:t>事業者</a:t>
                      </a:r>
                      <a:r>
                        <a:rPr kumimoji="1" lang="en-US" altLang="ja-JP" sz="2000" dirty="0"/>
                        <a:t>)</a:t>
                      </a:r>
                      <a:endParaRPr kumimoji="1" lang="ja-JP" altLang="en-US" sz="2000" dirty="0"/>
                    </a:p>
                  </a:txBody>
                  <a:tcPr/>
                </a:tc>
                <a:tc>
                  <a:txBody>
                    <a:bodyPr/>
                    <a:lstStyle/>
                    <a:p>
                      <a:pPr algn="ctr"/>
                      <a:r>
                        <a:rPr kumimoji="1" lang="en-US" altLang="ja-JP" sz="2000" dirty="0"/>
                        <a:t>1</a:t>
                      </a:r>
                      <a:r>
                        <a:rPr kumimoji="1" lang="ja-JP" altLang="en-US" sz="2000" dirty="0"/>
                        <a:t>件</a:t>
                      </a:r>
                    </a:p>
                  </a:txBody>
                  <a:tcPr/>
                </a:tc>
                <a:extLst>
                  <a:ext uri="{0D108BD9-81ED-4DB2-BD59-A6C34878D82A}">
                    <a16:rowId xmlns:a16="http://schemas.microsoft.com/office/drawing/2014/main" val="1707865191"/>
                  </a:ext>
                </a:extLst>
              </a:tr>
              <a:tr h="414456">
                <a:tc>
                  <a:txBody>
                    <a:bodyPr/>
                    <a:lstStyle/>
                    <a:p>
                      <a:pPr algn="ctr"/>
                      <a:r>
                        <a:rPr kumimoji="1" lang="en-US" altLang="ja-JP" sz="2000" dirty="0"/>
                        <a:t>FABEX </a:t>
                      </a:r>
                      <a:r>
                        <a:rPr kumimoji="1" lang="ja-JP" altLang="en-US" sz="2000" dirty="0"/>
                        <a:t>関西</a:t>
                      </a:r>
                    </a:p>
                  </a:txBody>
                  <a:tcPr/>
                </a:tc>
                <a:tc>
                  <a:txBody>
                    <a:bodyPr/>
                    <a:lstStyle/>
                    <a:p>
                      <a:pPr algn="ctr"/>
                      <a:r>
                        <a:rPr kumimoji="1" lang="en-US" altLang="ja-JP" sz="2000" dirty="0"/>
                        <a:t>150</a:t>
                      </a:r>
                      <a:r>
                        <a:rPr kumimoji="1" lang="ja-JP" altLang="en-US" sz="2000" dirty="0"/>
                        <a:t>件 </a:t>
                      </a:r>
                      <a:r>
                        <a:rPr kumimoji="1" lang="en-US" altLang="ja-JP" sz="2000" dirty="0"/>
                        <a:t>(2</a:t>
                      </a:r>
                      <a:r>
                        <a:rPr kumimoji="1" lang="ja-JP" altLang="en-US" sz="2000" dirty="0"/>
                        <a:t>事業者</a:t>
                      </a:r>
                      <a:r>
                        <a:rPr kumimoji="1" lang="en-US" altLang="ja-JP" sz="2000" dirty="0"/>
                        <a:t>)</a:t>
                      </a:r>
                      <a:endParaRPr kumimoji="1" lang="ja-JP" altLang="en-US" sz="2000" dirty="0"/>
                    </a:p>
                  </a:txBody>
                  <a:tcPr/>
                </a:tc>
                <a:tc>
                  <a:txBody>
                    <a:bodyPr/>
                    <a:lstStyle/>
                    <a:p>
                      <a:pPr algn="ctr"/>
                      <a:r>
                        <a:rPr kumimoji="1" lang="en-US" altLang="ja-JP" sz="2000" dirty="0"/>
                        <a:t>20</a:t>
                      </a:r>
                      <a:r>
                        <a:rPr kumimoji="1" lang="ja-JP" altLang="en-US" sz="2000" dirty="0"/>
                        <a:t>件</a:t>
                      </a:r>
                    </a:p>
                  </a:txBody>
                  <a:tcPr/>
                </a:tc>
                <a:extLst>
                  <a:ext uri="{0D108BD9-81ED-4DB2-BD59-A6C34878D82A}">
                    <a16:rowId xmlns:a16="http://schemas.microsoft.com/office/drawing/2014/main" val="3977654168"/>
                  </a:ext>
                </a:extLst>
              </a:tr>
              <a:tr h="414456">
                <a:tc>
                  <a:txBody>
                    <a:bodyPr/>
                    <a:lstStyle/>
                    <a:p>
                      <a:pPr algn="ctr"/>
                      <a:r>
                        <a:rPr kumimoji="1" lang="en-US" altLang="ja-JP" sz="2000" dirty="0"/>
                        <a:t>FOOD STYLE </a:t>
                      </a:r>
                      <a:r>
                        <a:rPr kumimoji="1" lang="en-US" altLang="ja-JP" sz="2000" dirty="0" err="1"/>
                        <a:t>kansai</a:t>
                      </a:r>
                      <a:endParaRPr kumimoji="1" lang="ja-JP" altLang="en-US" sz="2000" dirty="0"/>
                    </a:p>
                  </a:txBody>
                  <a:tcPr/>
                </a:tc>
                <a:tc>
                  <a:txBody>
                    <a:bodyPr/>
                    <a:lstStyle/>
                    <a:p>
                      <a:pPr algn="ctr"/>
                      <a:r>
                        <a:rPr kumimoji="1" lang="en-US" altLang="ja-JP" sz="2000" dirty="0"/>
                        <a:t>300</a:t>
                      </a:r>
                      <a:r>
                        <a:rPr kumimoji="1" lang="ja-JP" altLang="en-US" sz="2000" dirty="0"/>
                        <a:t>件 </a:t>
                      </a:r>
                      <a:r>
                        <a:rPr kumimoji="1" lang="en-US" altLang="ja-JP" sz="2000" dirty="0"/>
                        <a:t>(6</a:t>
                      </a:r>
                      <a:r>
                        <a:rPr kumimoji="1" lang="ja-JP" altLang="en-US" sz="2000" dirty="0"/>
                        <a:t>事業者</a:t>
                      </a:r>
                      <a:r>
                        <a:rPr kumimoji="1" lang="en-US" altLang="ja-JP" sz="2000" dirty="0"/>
                        <a:t>)</a:t>
                      </a:r>
                      <a:endParaRPr kumimoji="1" lang="ja-JP" altLang="en-US" sz="2000" dirty="0"/>
                    </a:p>
                  </a:txBody>
                  <a:tcPr/>
                </a:tc>
                <a:tc>
                  <a:txBody>
                    <a:bodyPr/>
                    <a:lstStyle/>
                    <a:p>
                      <a:pPr algn="ctr"/>
                      <a:r>
                        <a:rPr kumimoji="1" lang="en-US" altLang="ja-JP" sz="2000" dirty="0"/>
                        <a:t>203</a:t>
                      </a:r>
                      <a:r>
                        <a:rPr kumimoji="1" lang="ja-JP" altLang="en-US" sz="2000" dirty="0"/>
                        <a:t>件</a:t>
                      </a:r>
                    </a:p>
                  </a:txBody>
                  <a:tcPr/>
                </a:tc>
                <a:extLst>
                  <a:ext uri="{0D108BD9-81ED-4DB2-BD59-A6C34878D82A}">
                    <a16:rowId xmlns:a16="http://schemas.microsoft.com/office/drawing/2014/main" val="2640422028"/>
                  </a:ext>
                </a:extLst>
              </a:tr>
              <a:tr h="414456">
                <a:tc>
                  <a:txBody>
                    <a:bodyPr/>
                    <a:lstStyle/>
                    <a:p>
                      <a:pPr algn="ctr"/>
                      <a:r>
                        <a:rPr kumimoji="1" lang="ja-JP" altLang="en-US" sz="2000" dirty="0"/>
                        <a:t>居酒屋</a:t>
                      </a:r>
                      <a:r>
                        <a:rPr kumimoji="1" lang="en-US" altLang="ja-JP" sz="2000" dirty="0"/>
                        <a:t>JAPAN</a:t>
                      </a:r>
                      <a:endParaRPr kumimoji="1" lang="ja-JP" alt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7</a:t>
                      </a:r>
                      <a:r>
                        <a:rPr kumimoji="1" lang="ja-JP" altLang="en-US" sz="2000" dirty="0"/>
                        <a:t>件 </a:t>
                      </a:r>
                      <a:r>
                        <a:rPr kumimoji="1" lang="en-US" altLang="ja-JP" sz="2000" dirty="0"/>
                        <a:t>(1</a:t>
                      </a:r>
                      <a:r>
                        <a:rPr kumimoji="1" lang="ja-JP" altLang="en-US" sz="2000" dirty="0"/>
                        <a:t>事業者</a:t>
                      </a:r>
                      <a:r>
                        <a:rPr kumimoji="1" lang="en-US" altLang="ja-JP" sz="2000" dirty="0"/>
                        <a:t>)</a:t>
                      </a:r>
                      <a:endParaRPr kumimoji="1" lang="ja-JP" alt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10</a:t>
                      </a:r>
                      <a:r>
                        <a:rPr kumimoji="1" lang="ja-JP" altLang="en-US" sz="2000" dirty="0"/>
                        <a:t>件</a:t>
                      </a:r>
                    </a:p>
                  </a:txBody>
                  <a:tcPr/>
                </a:tc>
                <a:extLst>
                  <a:ext uri="{0D108BD9-81ED-4DB2-BD59-A6C34878D82A}">
                    <a16:rowId xmlns:a16="http://schemas.microsoft.com/office/drawing/2014/main" val="1501376827"/>
                  </a:ext>
                </a:extLst>
              </a:tr>
              <a:tr h="414456">
                <a:tc>
                  <a:txBody>
                    <a:bodyPr/>
                    <a:lstStyle/>
                    <a:p>
                      <a:pPr algn="ctr"/>
                      <a:r>
                        <a:rPr kumimoji="1" lang="ja-JP" altLang="en-US" sz="2000" dirty="0"/>
                        <a:t>合計</a:t>
                      </a:r>
                    </a:p>
                  </a:txBody>
                  <a:tcPr/>
                </a:tc>
                <a:tc>
                  <a:txBody>
                    <a:bodyPr/>
                    <a:lstStyle/>
                    <a:p>
                      <a:pPr algn="ctr"/>
                      <a:r>
                        <a:rPr kumimoji="1" lang="en-US" altLang="ja-JP" sz="2000" dirty="0"/>
                        <a:t>549</a:t>
                      </a:r>
                      <a:r>
                        <a:rPr kumimoji="1" lang="ja-JP" altLang="en-US" sz="2000" dirty="0"/>
                        <a:t>件</a:t>
                      </a:r>
                    </a:p>
                  </a:txBody>
                  <a:tcPr/>
                </a:tc>
                <a:tc>
                  <a:txBody>
                    <a:bodyPr/>
                    <a:lstStyle/>
                    <a:p>
                      <a:pPr algn="ctr"/>
                      <a:r>
                        <a:rPr kumimoji="1" lang="en-US" altLang="ja-JP" sz="2000" dirty="0"/>
                        <a:t>234</a:t>
                      </a:r>
                      <a:r>
                        <a:rPr kumimoji="1" lang="ja-JP" altLang="en-US" sz="2000" dirty="0"/>
                        <a:t>件</a:t>
                      </a:r>
                    </a:p>
                  </a:txBody>
                  <a:tcPr/>
                </a:tc>
                <a:extLst>
                  <a:ext uri="{0D108BD9-81ED-4DB2-BD59-A6C34878D82A}">
                    <a16:rowId xmlns:a16="http://schemas.microsoft.com/office/drawing/2014/main" val="4103435677"/>
                  </a:ext>
                </a:extLst>
              </a:tr>
            </a:tbl>
          </a:graphicData>
        </a:graphic>
      </p:graphicFrame>
    </p:spTree>
    <p:extLst>
      <p:ext uri="{BB962C8B-B14F-4D97-AF65-F5344CB8AC3E}">
        <p14:creationId xmlns:p14="http://schemas.microsoft.com/office/powerpoint/2010/main" val="2099072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7346481C-0858-4E63-A7CF-9FA5CDB151E9}"/>
              </a:ext>
            </a:extLst>
          </p:cNvPr>
          <p:cNvSpPr/>
          <p:nvPr/>
        </p:nvSpPr>
        <p:spPr>
          <a:xfrm>
            <a:off x="261257" y="271249"/>
            <a:ext cx="11691257" cy="58782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くらし</a:t>
            </a:r>
            <a:r>
              <a:rPr kumimoji="1" lang="en-US" altLang="ja-JP" sz="2400" dirty="0">
                <a:solidFill>
                  <a:schemeClr val="tx1"/>
                </a:solidFill>
              </a:rPr>
              <a:t>】</a:t>
            </a:r>
            <a:r>
              <a:rPr kumimoji="1" lang="ja-JP" altLang="en-US" sz="2400" dirty="0">
                <a:solidFill>
                  <a:schemeClr val="tx1"/>
                </a:solidFill>
              </a:rPr>
              <a:t>　</a:t>
            </a:r>
            <a:r>
              <a:rPr kumimoji="1" lang="ja-JP" altLang="en-US" sz="2400" b="1" dirty="0">
                <a:solidFill>
                  <a:schemeClr val="tx1"/>
                </a:solidFill>
                <a:latin typeface="Meiryo UI" panose="020B0604030504040204" pitchFamily="50" charset="-128"/>
                <a:ea typeface="Meiryo UI" panose="020B0604030504040204" pitchFamily="50" charset="-128"/>
              </a:rPr>
              <a:t>豊かな食や農に接する機会の充実　</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～農を通じた脱炭素社会への貢献～</a:t>
            </a:r>
            <a:endParaRPr kumimoji="1" lang="ja-JP" altLang="en-US" sz="2400" dirty="0">
              <a:solidFill>
                <a:schemeClr val="tx1"/>
              </a:solidFill>
            </a:endParaRP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8"/>
            <a:ext cx="11691257" cy="127531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977115"/>
            <a:ext cx="11515215" cy="461665"/>
          </a:xfrm>
          <a:prstGeom prst="rect">
            <a:avLst/>
          </a:prstGeom>
          <a:noFill/>
        </p:spPr>
        <p:txBody>
          <a:bodyPr wrap="square" rtlCol="0">
            <a:spAutoFit/>
          </a:bodyPr>
          <a:lstStyle/>
          <a:p>
            <a:r>
              <a:rPr kumimoji="1" lang="ja-JP" altLang="en-US" sz="2400" dirty="0"/>
              <a:t>（３）　脱炭素社会に貢献する農業生産　</a:t>
            </a:r>
            <a:r>
              <a:rPr kumimoji="1" lang="en-US" altLang="ja-JP" sz="2400" dirty="0"/>
              <a:t>【</a:t>
            </a:r>
            <a:r>
              <a:rPr kumimoji="1" lang="ja-JP" altLang="en-US" sz="2400" dirty="0"/>
              <a:t>参考</a:t>
            </a:r>
            <a:r>
              <a:rPr kumimoji="1" lang="en-US" altLang="ja-JP" sz="2400" dirty="0"/>
              <a:t>】</a:t>
            </a:r>
            <a:endParaRPr kumimoji="1" lang="ja-JP" altLang="en-US" sz="2400" dirty="0"/>
          </a:p>
        </p:txBody>
      </p:sp>
      <p:sp>
        <p:nvSpPr>
          <p:cNvPr id="18" name="四角形: 角を丸くする 17">
            <a:extLst>
              <a:ext uri="{FF2B5EF4-FFF2-40B4-BE49-F238E27FC236}">
                <a16:creationId xmlns:a16="http://schemas.microsoft.com/office/drawing/2014/main" id="{C7EF28E6-DFA4-4205-9A28-D46FA5FA37DF}"/>
              </a:ext>
            </a:extLst>
          </p:cNvPr>
          <p:cNvSpPr/>
          <p:nvPr/>
        </p:nvSpPr>
        <p:spPr>
          <a:xfrm>
            <a:off x="283026" y="5948313"/>
            <a:ext cx="11669487" cy="810705"/>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0E05D8D-E32C-4F67-BA32-4012C7B3DBE9}"/>
              </a:ext>
            </a:extLst>
          </p:cNvPr>
          <p:cNvSpPr txBox="1"/>
          <p:nvPr/>
        </p:nvSpPr>
        <p:spPr>
          <a:xfrm>
            <a:off x="415528" y="5942870"/>
            <a:ext cx="11360943" cy="830997"/>
          </a:xfrm>
          <a:prstGeom prst="rect">
            <a:avLst/>
          </a:prstGeom>
          <a:noFill/>
        </p:spPr>
        <p:txBody>
          <a:bodyPr wrap="square" rtlCol="0">
            <a:spAutoFit/>
          </a:bodyPr>
          <a:lstStyle/>
          <a:p>
            <a:r>
              <a:rPr kumimoji="1" lang="ja-JP" altLang="en-US" sz="2400" dirty="0"/>
              <a:t>脱炭素社会のさらなる推進に向け、有機農業の取組拡大のみではなく、消費拡大に</a:t>
            </a:r>
            <a:endParaRPr kumimoji="1" lang="en-US" altLang="ja-JP" sz="2400" dirty="0"/>
          </a:p>
          <a:p>
            <a:r>
              <a:rPr kumimoji="1" lang="ja-JP" altLang="en-US" sz="2400" dirty="0"/>
              <a:t>向けて交流会の開催や</a:t>
            </a:r>
            <a:r>
              <a:rPr kumimoji="1" lang="en-US" altLang="ja-JP" sz="2400" dirty="0"/>
              <a:t>CFP</a:t>
            </a:r>
            <a:r>
              <a:rPr kumimoji="1" lang="ja-JP" altLang="en-US" sz="2400" dirty="0"/>
              <a:t>の表示拡大など、取組み強化を図っていく</a:t>
            </a:r>
            <a:endParaRPr kumimoji="1" lang="en-US" altLang="ja-JP" sz="2400" dirty="0"/>
          </a:p>
        </p:txBody>
      </p:sp>
      <p:sp>
        <p:nvSpPr>
          <p:cNvPr id="14" name="正方形/長方形 13">
            <a:extLst>
              <a:ext uri="{FF2B5EF4-FFF2-40B4-BE49-F238E27FC236}">
                <a16:creationId xmlns:a16="http://schemas.microsoft.com/office/drawing/2014/main" id="{68EB395E-9009-4F31-AEBE-3522BF2C398C}"/>
              </a:ext>
            </a:extLst>
          </p:cNvPr>
          <p:cNvSpPr/>
          <p:nvPr/>
        </p:nvSpPr>
        <p:spPr>
          <a:xfrm>
            <a:off x="9002597" y="3429000"/>
            <a:ext cx="2949915" cy="3873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SNS</a:t>
            </a:r>
            <a:r>
              <a:rPr kumimoji="1" lang="ja-JP" altLang="en-US" sz="2000" b="1" dirty="0">
                <a:solidFill>
                  <a:schemeClr val="tx1"/>
                </a:solidFill>
              </a:rPr>
              <a:t>やイベントでの</a:t>
            </a:r>
            <a:r>
              <a:rPr kumimoji="1" lang="en-US" altLang="ja-JP" sz="2000" b="1" dirty="0">
                <a:solidFill>
                  <a:schemeClr val="tx1"/>
                </a:solidFill>
              </a:rPr>
              <a:t>PR</a:t>
            </a:r>
            <a:endParaRPr kumimoji="1" lang="ja-JP" altLang="en-US" sz="2000" b="1" dirty="0">
              <a:solidFill>
                <a:schemeClr val="tx1"/>
              </a:solidFill>
            </a:endParaRPr>
          </a:p>
        </p:txBody>
      </p:sp>
      <p:pic>
        <p:nvPicPr>
          <p:cNvPr id="20" name="図 19">
            <a:extLst>
              <a:ext uri="{FF2B5EF4-FFF2-40B4-BE49-F238E27FC236}">
                <a16:creationId xmlns:a16="http://schemas.microsoft.com/office/drawing/2014/main" id="{4AB7452D-D3F6-4170-884A-B12408C9F958}"/>
              </a:ext>
            </a:extLst>
          </p:cNvPr>
          <p:cNvPicPr>
            <a:picLocks noChangeAspect="1"/>
          </p:cNvPicPr>
          <p:nvPr/>
        </p:nvPicPr>
        <p:blipFill>
          <a:blip r:embed="rId2"/>
          <a:stretch>
            <a:fillRect/>
          </a:stretch>
        </p:blipFill>
        <p:spPr>
          <a:xfrm>
            <a:off x="10699423" y="3908919"/>
            <a:ext cx="1077048" cy="1833082"/>
          </a:xfrm>
          <a:prstGeom prst="rect">
            <a:avLst/>
          </a:prstGeom>
        </p:spPr>
      </p:pic>
      <p:pic>
        <p:nvPicPr>
          <p:cNvPr id="21" name="図 20">
            <a:extLst>
              <a:ext uri="{FF2B5EF4-FFF2-40B4-BE49-F238E27FC236}">
                <a16:creationId xmlns:a16="http://schemas.microsoft.com/office/drawing/2014/main" id="{B006185A-7F91-4BD7-8591-808183BE3542}"/>
              </a:ext>
            </a:extLst>
          </p:cNvPr>
          <p:cNvPicPr>
            <a:picLocks noChangeAspect="1"/>
          </p:cNvPicPr>
          <p:nvPr/>
        </p:nvPicPr>
        <p:blipFill>
          <a:blip r:embed="rId3"/>
          <a:stretch>
            <a:fillRect/>
          </a:stretch>
        </p:blipFill>
        <p:spPr>
          <a:xfrm>
            <a:off x="8858379" y="4372802"/>
            <a:ext cx="1619175" cy="1428439"/>
          </a:xfrm>
          <a:prstGeom prst="rect">
            <a:avLst/>
          </a:prstGeom>
        </p:spPr>
      </p:pic>
      <p:graphicFrame>
        <p:nvGraphicFramePr>
          <p:cNvPr id="22" name="表 9">
            <a:extLst>
              <a:ext uri="{FF2B5EF4-FFF2-40B4-BE49-F238E27FC236}">
                <a16:creationId xmlns:a16="http://schemas.microsoft.com/office/drawing/2014/main" id="{30F8D318-0DD7-47C2-B60A-F3B86D381D2F}"/>
              </a:ext>
            </a:extLst>
          </p:cNvPr>
          <p:cNvGraphicFramePr>
            <a:graphicFrameLocks noGrp="1"/>
          </p:cNvGraphicFramePr>
          <p:nvPr>
            <p:extLst>
              <p:ext uri="{D42A27DB-BD31-4B8C-83A1-F6EECF244321}">
                <p14:modId xmlns:p14="http://schemas.microsoft.com/office/powerpoint/2010/main" val="2104051896"/>
              </p:ext>
            </p:extLst>
          </p:nvPr>
        </p:nvGraphicFramePr>
        <p:xfrm>
          <a:off x="326031" y="3838600"/>
          <a:ext cx="8431977" cy="2011680"/>
        </p:xfrm>
        <a:graphic>
          <a:graphicData uri="http://schemas.openxmlformats.org/drawingml/2006/table">
            <a:tbl>
              <a:tblPr firstRow="1" bandRow="1">
                <a:tableStyleId>{F5AB1C69-6EDB-4FF4-983F-18BD219EF322}</a:tableStyleId>
              </a:tblPr>
              <a:tblGrid>
                <a:gridCol w="4116573">
                  <a:extLst>
                    <a:ext uri="{9D8B030D-6E8A-4147-A177-3AD203B41FA5}">
                      <a16:colId xmlns:a16="http://schemas.microsoft.com/office/drawing/2014/main" val="3453014793"/>
                    </a:ext>
                  </a:extLst>
                </a:gridCol>
                <a:gridCol w="2277842">
                  <a:extLst>
                    <a:ext uri="{9D8B030D-6E8A-4147-A177-3AD203B41FA5}">
                      <a16:colId xmlns:a16="http://schemas.microsoft.com/office/drawing/2014/main" val="1813708567"/>
                    </a:ext>
                  </a:extLst>
                </a:gridCol>
                <a:gridCol w="2037562">
                  <a:extLst>
                    <a:ext uri="{9D8B030D-6E8A-4147-A177-3AD203B41FA5}">
                      <a16:colId xmlns:a16="http://schemas.microsoft.com/office/drawing/2014/main" val="1671344915"/>
                    </a:ext>
                  </a:extLst>
                </a:gridCol>
              </a:tblGrid>
              <a:tr h="228347">
                <a:tc>
                  <a:txBody>
                    <a:bodyPr/>
                    <a:lstStyle/>
                    <a:p>
                      <a:pPr algn="ctr"/>
                      <a:r>
                        <a:rPr kumimoji="1" lang="ja-JP" altLang="en-US" sz="1600" dirty="0"/>
                        <a:t>項目</a:t>
                      </a:r>
                      <a:endParaRPr kumimoji="1" lang="en-US" altLang="ja-JP" sz="1600" dirty="0"/>
                    </a:p>
                  </a:txBody>
                  <a:tcPr/>
                </a:tc>
                <a:tc>
                  <a:txBody>
                    <a:bodyPr/>
                    <a:lstStyle/>
                    <a:p>
                      <a:pPr algn="ctr"/>
                      <a:r>
                        <a:rPr kumimoji="1" lang="ja-JP" altLang="en-US" sz="1600" dirty="0"/>
                        <a:t>最終目標（</a:t>
                      </a:r>
                      <a:r>
                        <a:rPr kumimoji="1" lang="en-US" altLang="ja-JP" sz="1600" dirty="0"/>
                        <a:t>R8</a:t>
                      </a:r>
                      <a:r>
                        <a:rPr kumimoji="1" lang="ja-JP" altLang="en-US" sz="1600" dirty="0"/>
                        <a:t>）</a:t>
                      </a:r>
                      <a:endParaRPr kumimoji="1" lang="en-US" altLang="ja-JP" sz="1600" dirty="0"/>
                    </a:p>
                  </a:txBody>
                  <a:tcPr/>
                </a:tc>
                <a:tc>
                  <a:txBody>
                    <a:bodyPr/>
                    <a:lstStyle/>
                    <a:p>
                      <a:pPr algn="ctr"/>
                      <a:r>
                        <a:rPr kumimoji="1" lang="en-US" altLang="ja-JP" sz="1600" dirty="0"/>
                        <a:t>R5</a:t>
                      </a:r>
                      <a:r>
                        <a:rPr kumimoji="1" lang="ja-JP" altLang="en-US" sz="1600" dirty="0"/>
                        <a:t>実績</a:t>
                      </a:r>
                      <a:endParaRPr kumimoji="1" lang="en-US" altLang="ja-JP" sz="1600" dirty="0"/>
                    </a:p>
                  </a:txBody>
                  <a:tcPr/>
                </a:tc>
                <a:extLst>
                  <a:ext uri="{0D108BD9-81ED-4DB2-BD59-A6C34878D82A}">
                    <a16:rowId xmlns:a16="http://schemas.microsoft.com/office/drawing/2014/main" val="4025770693"/>
                  </a:ext>
                </a:extLst>
              </a:tr>
              <a:tr h="228347">
                <a:tc>
                  <a:txBody>
                    <a:bodyPr/>
                    <a:lstStyle/>
                    <a:p>
                      <a:pPr algn="ctr"/>
                      <a:r>
                        <a:rPr kumimoji="1" lang="ja-JP" altLang="en-US" sz="1600" dirty="0"/>
                        <a:t>有機農業取組面積</a:t>
                      </a:r>
                    </a:p>
                  </a:txBody>
                  <a:tcPr/>
                </a:tc>
                <a:tc>
                  <a:txBody>
                    <a:bodyPr/>
                    <a:lstStyle/>
                    <a:p>
                      <a:pPr algn="ctr"/>
                      <a:r>
                        <a:rPr kumimoji="1" lang="en-US" altLang="ja-JP" sz="1600" dirty="0"/>
                        <a:t>0.6%</a:t>
                      </a:r>
                      <a:r>
                        <a:rPr kumimoji="1" lang="ja-JP" altLang="en-US" sz="1600" dirty="0"/>
                        <a:t>（</a:t>
                      </a:r>
                      <a:r>
                        <a:rPr kumimoji="1" lang="en-US" altLang="ja-JP" sz="1600" dirty="0"/>
                        <a:t>74ha</a:t>
                      </a:r>
                      <a:r>
                        <a:rPr kumimoji="1" lang="ja-JP" altLang="en-US" sz="1600" dirty="0"/>
                        <a:t>）</a:t>
                      </a:r>
                    </a:p>
                  </a:txBody>
                  <a:tcPr/>
                </a:tc>
                <a:tc>
                  <a:txBody>
                    <a:bodyPr/>
                    <a:lstStyle/>
                    <a:p>
                      <a:pPr algn="ctr"/>
                      <a:r>
                        <a:rPr kumimoji="1" lang="en-US" altLang="ja-JP" sz="1600" dirty="0"/>
                        <a:t>0.3%</a:t>
                      </a:r>
                      <a:r>
                        <a:rPr kumimoji="1" lang="ja-JP" altLang="en-US" sz="1600" dirty="0"/>
                        <a:t>（</a:t>
                      </a:r>
                      <a:r>
                        <a:rPr kumimoji="1" lang="en-US" altLang="ja-JP" sz="1600" dirty="0"/>
                        <a:t>33ha</a:t>
                      </a:r>
                      <a:r>
                        <a:rPr kumimoji="1" lang="ja-JP" altLang="en-US" sz="1600" dirty="0"/>
                        <a:t>）</a:t>
                      </a:r>
                    </a:p>
                  </a:txBody>
                  <a:tcPr/>
                </a:tc>
                <a:extLst>
                  <a:ext uri="{0D108BD9-81ED-4DB2-BD59-A6C34878D82A}">
                    <a16:rowId xmlns:a16="http://schemas.microsoft.com/office/drawing/2014/main" val="4129899030"/>
                  </a:ext>
                </a:extLst>
              </a:tr>
              <a:tr h="228347">
                <a:tc>
                  <a:txBody>
                    <a:bodyPr/>
                    <a:lstStyle/>
                    <a:p>
                      <a:pPr algn="ctr"/>
                      <a:r>
                        <a:rPr kumimoji="1" lang="ja-JP" altLang="en-US" sz="1600" dirty="0"/>
                        <a:t>有機農業に取組む新規就農者割合</a:t>
                      </a:r>
                    </a:p>
                  </a:txBody>
                  <a:tcPr/>
                </a:tc>
                <a:tc>
                  <a:txBody>
                    <a:bodyPr/>
                    <a:lstStyle/>
                    <a:p>
                      <a:pPr algn="ctr"/>
                      <a:r>
                        <a:rPr kumimoji="1" lang="en-US" altLang="ja-JP" sz="1600" dirty="0"/>
                        <a:t>25%</a:t>
                      </a:r>
                      <a:r>
                        <a:rPr kumimoji="1" lang="ja-JP" altLang="en-US" sz="1600" dirty="0"/>
                        <a:t>（</a:t>
                      </a:r>
                      <a:r>
                        <a:rPr kumimoji="1" lang="en-US" altLang="ja-JP" sz="1600" dirty="0"/>
                        <a:t>15</a:t>
                      </a:r>
                      <a:r>
                        <a:rPr kumimoji="1" lang="ja-JP" altLang="en-US" sz="1600" dirty="0"/>
                        <a:t>人）</a:t>
                      </a:r>
                    </a:p>
                  </a:txBody>
                  <a:tcPr/>
                </a:tc>
                <a:tc>
                  <a:txBody>
                    <a:bodyPr/>
                    <a:lstStyle/>
                    <a:p>
                      <a:pPr algn="ctr"/>
                      <a:r>
                        <a:rPr kumimoji="1" lang="en-US" altLang="ja-JP" sz="1600" dirty="0"/>
                        <a:t>6.7%</a:t>
                      </a:r>
                      <a:r>
                        <a:rPr kumimoji="1" lang="ja-JP" altLang="en-US" sz="1600" dirty="0"/>
                        <a:t>（</a:t>
                      </a:r>
                      <a:r>
                        <a:rPr kumimoji="1" lang="en-US" altLang="ja-JP" sz="1600" dirty="0"/>
                        <a:t>3</a:t>
                      </a:r>
                      <a:r>
                        <a:rPr kumimoji="1" lang="ja-JP" altLang="en-US" sz="1600" dirty="0"/>
                        <a:t>人）</a:t>
                      </a:r>
                    </a:p>
                  </a:txBody>
                  <a:tcPr/>
                </a:tc>
                <a:extLst>
                  <a:ext uri="{0D108BD9-81ED-4DB2-BD59-A6C34878D82A}">
                    <a16:rowId xmlns:a16="http://schemas.microsoft.com/office/drawing/2014/main" val="1707865191"/>
                  </a:ext>
                </a:extLst>
              </a:tr>
              <a:tr h="228347">
                <a:tc>
                  <a:txBody>
                    <a:bodyPr/>
                    <a:lstStyle/>
                    <a:p>
                      <a:pPr algn="ctr"/>
                      <a:r>
                        <a:rPr kumimoji="1" lang="ja-JP" altLang="en-US" sz="1600" dirty="0"/>
                        <a:t>有機農業栽培マニュアルの作成</a:t>
                      </a:r>
                    </a:p>
                  </a:txBody>
                  <a:tcPr/>
                </a:tc>
                <a:tc>
                  <a:txBody>
                    <a:bodyPr/>
                    <a:lstStyle/>
                    <a:p>
                      <a:pPr algn="ctr"/>
                      <a:r>
                        <a:rPr kumimoji="1" lang="en-US" altLang="ja-JP" sz="1600" dirty="0"/>
                        <a:t>5</a:t>
                      </a:r>
                      <a:r>
                        <a:rPr kumimoji="1" lang="ja-JP" altLang="en-US" sz="1600" dirty="0"/>
                        <a:t>品目</a:t>
                      </a:r>
                    </a:p>
                  </a:txBody>
                  <a:tcPr/>
                </a:tc>
                <a:tc>
                  <a:txBody>
                    <a:bodyPr/>
                    <a:lstStyle/>
                    <a:p>
                      <a:pPr algn="ctr"/>
                      <a:r>
                        <a:rPr kumimoji="1" lang="en-US" altLang="ja-JP" sz="1600" dirty="0"/>
                        <a:t>1</a:t>
                      </a:r>
                      <a:r>
                        <a:rPr kumimoji="1" lang="ja-JP" altLang="en-US" sz="1600" dirty="0"/>
                        <a:t>品目</a:t>
                      </a:r>
                    </a:p>
                  </a:txBody>
                  <a:tcPr/>
                </a:tc>
                <a:extLst>
                  <a:ext uri="{0D108BD9-81ED-4DB2-BD59-A6C34878D82A}">
                    <a16:rowId xmlns:a16="http://schemas.microsoft.com/office/drawing/2014/main" val="3977654168"/>
                  </a:ext>
                </a:extLst>
              </a:tr>
              <a:tr h="228347">
                <a:tc>
                  <a:txBody>
                    <a:bodyPr/>
                    <a:lstStyle/>
                    <a:p>
                      <a:pPr algn="ctr"/>
                      <a:r>
                        <a:rPr kumimoji="1" lang="en-US" altLang="ja-JP" sz="1600" dirty="0"/>
                        <a:t>Osaka </a:t>
                      </a:r>
                      <a:r>
                        <a:rPr kumimoji="1" lang="en-US" altLang="ja-JP" sz="1600" dirty="0" err="1"/>
                        <a:t>AGreen</a:t>
                      </a:r>
                      <a:r>
                        <a:rPr kumimoji="1" lang="en-US" altLang="ja-JP" sz="1600" dirty="0"/>
                        <a:t> Action </a:t>
                      </a:r>
                      <a:r>
                        <a:rPr kumimoji="1" lang="ja-JP" altLang="en-US" sz="1600" dirty="0"/>
                        <a:t>パートナーズ数</a:t>
                      </a:r>
                    </a:p>
                  </a:txBody>
                  <a:tcPr/>
                </a:tc>
                <a:tc>
                  <a:txBody>
                    <a:bodyPr/>
                    <a:lstStyle/>
                    <a:p>
                      <a:pPr algn="ctr"/>
                      <a:r>
                        <a:rPr kumimoji="1" lang="en-US" altLang="ja-JP" sz="1600" dirty="0"/>
                        <a:t>100</a:t>
                      </a:r>
                      <a:r>
                        <a:rPr kumimoji="1" lang="ja-JP" altLang="en-US" sz="1600" dirty="0"/>
                        <a:t>団体</a:t>
                      </a:r>
                    </a:p>
                  </a:txBody>
                  <a:tcPr/>
                </a:tc>
                <a:tc>
                  <a:txBody>
                    <a:bodyPr/>
                    <a:lstStyle/>
                    <a:p>
                      <a:pPr algn="ctr"/>
                      <a:r>
                        <a:rPr kumimoji="1" lang="en-US" altLang="ja-JP" sz="1600" dirty="0"/>
                        <a:t>30</a:t>
                      </a:r>
                      <a:r>
                        <a:rPr kumimoji="1" lang="ja-JP" altLang="en-US" sz="1600" dirty="0"/>
                        <a:t>団体</a:t>
                      </a:r>
                    </a:p>
                  </a:txBody>
                  <a:tcPr/>
                </a:tc>
                <a:extLst>
                  <a:ext uri="{0D108BD9-81ED-4DB2-BD59-A6C34878D82A}">
                    <a16:rowId xmlns:a16="http://schemas.microsoft.com/office/drawing/2014/main" val="2640422028"/>
                  </a:ext>
                </a:extLst>
              </a:tr>
              <a:tr h="228347">
                <a:tc>
                  <a:txBody>
                    <a:bodyPr/>
                    <a:lstStyle/>
                    <a:p>
                      <a:pPr algn="ctr"/>
                      <a:r>
                        <a:rPr kumimoji="1" lang="en-US" altLang="ja-JP" sz="1600" dirty="0"/>
                        <a:t>Osaka </a:t>
                      </a:r>
                      <a:r>
                        <a:rPr kumimoji="1" lang="en-US" altLang="ja-JP" sz="1600" dirty="0" err="1"/>
                        <a:t>AGreen</a:t>
                      </a:r>
                      <a:r>
                        <a:rPr kumimoji="1" lang="en-US" altLang="ja-JP" sz="1600" dirty="0"/>
                        <a:t> Action </a:t>
                      </a:r>
                      <a:r>
                        <a:rPr kumimoji="1" lang="ja-JP" altLang="en-US" sz="1600" dirty="0"/>
                        <a:t>実施箇所数</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300</a:t>
                      </a:r>
                      <a:r>
                        <a:rPr kumimoji="1" lang="ja-JP" altLang="en-US" sz="1600" dirty="0"/>
                        <a:t>箇所</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67</a:t>
                      </a:r>
                      <a:r>
                        <a:rPr kumimoji="1" lang="ja-JP" altLang="en-US" sz="1600" dirty="0"/>
                        <a:t>箇所</a:t>
                      </a:r>
                    </a:p>
                  </a:txBody>
                  <a:tcPr/>
                </a:tc>
                <a:extLst>
                  <a:ext uri="{0D108BD9-81ED-4DB2-BD59-A6C34878D82A}">
                    <a16:rowId xmlns:a16="http://schemas.microsoft.com/office/drawing/2014/main" val="1501376827"/>
                  </a:ext>
                </a:extLst>
              </a:tr>
            </a:tbl>
          </a:graphicData>
        </a:graphic>
      </p:graphicFrame>
      <p:sp>
        <p:nvSpPr>
          <p:cNvPr id="24" name="正方形/長方形 23">
            <a:extLst>
              <a:ext uri="{FF2B5EF4-FFF2-40B4-BE49-F238E27FC236}">
                <a16:creationId xmlns:a16="http://schemas.microsoft.com/office/drawing/2014/main" id="{2B30F267-B0B3-4E02-BEFF-737FC2DFF3CD}"/>
              </a:ext>
            </a:extLst>
          </p:cNvPr>
          <p:cNvSpPr/>
          <p:nvPr/>
        </p:nvSpPr>
        <p:spPr>
          <a:xfrm>
            <a:off x="326031" y="3429000"/>
            <a:ext cx="8431976" cy="3813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府基本計画での環境負荷低減の最終目標（</a:t>
            </a:r>
            <a:r>
              <a:rPr kumimoji="1" lang="en-US" altLang="ja-JP" sz="2000" dirty="0">
                <a:solidFill>
                  <a:schemeClr val="tx1"/>
                </a:solidFill>
              </a:rPr>
              <a:t>R8</a:t>
            </a:r>
            <a:r>
              <a:rPr kumimoji="1" lang="ja-JP" altLang="en-US" sz="2000" dirty="0">
                <a:solidFill>
                  <a:schemeClr val="tx1"/>
                </a:solidFill>
              </a:rPr>
              <a:t>）と</a:t>
            </a:r>
            <a:r>
              <a:rPr kumimoji="1" lang="en-US" altLang="ja-JP" sz="2000" dirty="0">
                <a:solidFill>
                  <a:schemeClr val="tx1"/>
                </a:solidFill>
              </a:rPr>
              <a:t>R5</a:t>
            </a:r>
            <a:r>
              <a:rPr kumimoji="1" lang="ja-JP" altLang="en-US" sz="2000" dirty="0">
                <a:solidFill>
                  <a:schemeClr val="tx1"/>
                </a:solidFill>
              </a:rPr>
              <a:t>時点の実績</a:t>
            </a:r>
          </a:p>
        </p:txBody>
      </p:sp>
      <p:sp>
        <p:nvSpPr>
          <p:cNvPr id="25" name="テキスト ボックス 24">
            <a:extLst>
              <a:ext uri="{FF2B5EF4-FFF2-40B4-BE49-F238E27FC236}">
                <a16:creationId xmlns:a16="http://schemas.microsoft.com/office/drawing/2014/main" id="{4C9BE176-7E2B-456B-9C90-965F9A5FA60D}"/>
              </a:ext>
            </a:extLst>
          </p:cNvPr>
          <p:cNvSpPr txBox="1"/>
          <p:nvPr/>
        </p:nvSpPr>
        <p:spPr>
          <a:xfrm>
            <a:off x="326031" y="1727774"/>
            <a:ext cx="11626481" cy="1661993"/>
          </a:xfrm>
          <a:prstGeom prst="rect">
            <a:avLst/>
          </a:prstGeom>
          <a:noFill/>
          <a:ln>
            <a:solidFill>
              <a:schemeClr val="tx1"/>
            </a:solidFill>
          </a:ln>
        </p:spPr>
        <p:txBody>
          <a:bodyPr wrap="square" rtlCol="0">
            <a:spAutoFit/>
          </a:bodyPr>
          <a:lstStyle/>
          <a:p>
            <a:endParaRPr kumimoji="1" lang="en-US" altLang="ja-JP" sz="1200" dirty="0"/>
          </a:p>
          <a:p>
            <a:r>
              <a:rPr kumimoji="1" lang="ja-JP" altLang="en-US" dirty="0"/>
              <a:t>＜みどりの食料システム法に基づく農業者の認定＞　</a:t>
            </a:r>
            <a:endParaRPr kumimoji="1" lang="en-US" altLang="ja-JP" dirty="0"/>
          </a:p>
          <a:p>
            <a:r>
              <a:rPr kumimoji="1" lang="ja-JP" altLang="en-US" dirty="0"/>
              <a:t>　脱炭素社会の実現に向け、環境負荷の低減に取り組む農業者の５年間の事業計画を認定し、取組を支援</a:t>
            </a:r>
            <a:endParaRPr kumimoji="1" lang="en-US" altLang="ja-JP" dirty="0"/>
          </a:p>
          <a:p>
            <a:r>
              <a:rPr kumimoji="1" lang="ja-JP" altLang="en-US" dirty="0"/>
              <a:t>　　（活動事例：土づくり、化学肥料・化学農薬の使用低減、</a:t>
            </a:r>
            <a:r>
              <a:rPr lang="ja-JP" altLang="en-US" dirty="0"/>
              <a:t>温室効果ガスの排出削減など）</a:t>
            </a:r>
            <a:endParaRPr kumimoji="1" lang="en-US" altLang="ja-JP" dirty="0"/>
          </a:p>
          <a:p>
            <a:r>
              <a:rPr kumimoji="1" lang="ja-JP" altLang="en-US" dirty="0"/>
              <a:t>＜</a:t>
            </a:r>
            <a:r>
              <a:rPr kumimoji="1" lang="en-US" altLang="ja-JP" dirty="0"/>
              <a:t>Osaka </a:t>
            </a:r>
            <a:r>
              <a:rPr kumimoji="1" lang="en-US" altLang="ja-JP" dirty="0" err="1"/>
              <a:t>AGreen</a:t>
            </a:r>
            <a:r>
              <a:rPr kumimoji="1" lang="en-US" altLang="ja-JP" dirty="0"/>
              <a:t> Action</a:t>
            </a:r>
            <a:r>
              <a:rPr kumimoji="1" lang="ja-JP" altLang="en-US" dirty="0"/>
              <a:t>＞</a:t>
            </a:r>
            <a:endParaRPr kumimoji="1" lang="en-US" altLang="ja-JP" dirty="0"/>
          </a:p>
          <a:p>
            <a:r>
              <a:rPr kumimoji="1" lang="ja-JP" altLang="en-US" dirty="0"/>
              <a:t>　生産者・事業者・消費者等が一体的に取り組む府民運動であり、民間企業等のパートナーズと共に取組みを推進</a:t>
            </a:r>
            <a:endParaRPr kumimoji="1" lang="en-US" altLang="ja-JP" dirty="0"/>
          </a:p>
        </p:txBody>
      </p:sp>
      <p:sp>
        <p:nvSpPr>
          <p:cNvPr id="23" name="四角形: 角を丸くする 22">
            <a:extLst>
              <a:ext uri="{FF2B5EF4-FFF2-40B4-BE49-F238E27FC236}">
                <a16:creationId xmlns:a16="http://schemas.microsoft.com/office/drawing/2014/main" id="{5A1F8194-742C-4C72-860C-9CD5A2BF1789}"/>
              </a:ext>
            </a:extLst>
          </p:cNvPr>
          <p:cNvSpPr/>
          <p:nvPr/>
        </p:nvSpPr>
        <p:spPr>
          <a:xfrm>
            <a:off x="330161" y="1572062"/>
            <a:ext cx="2884379" cy="381398"/>
          </a:xfrm>
          <a:prstGeom prst="roundRect">
            <a:avLst/>
          </a:prstGeom>
          <a:solidFill>
            <a:schemeClr val="accent6">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主な取組内容</a:t>
            </a:r>
          </a:p>
        </p:txBody>
      </p:sp>
      <p:pic>
        <p:nvPicPr>
          <p:cNvPr id="26" name="図 25">
            <a:extLst>
              <a:ext uri="{FF2B5EF4-FFF2-40B4-BE49-F238E27FC236}">
                <a16:creationId xmlns:a16="http://schemas.microsoft.com/office/drawing/2014/main" id="{7CA1607B-3DA8-4D6C-AA83-97CDAA8B95B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46608" y="2261044"/>
            <a:ext cx="1019361" cy="731428"/>
          </a:xfrm>
          <a:prstGeom prst="rect">
            <a:avLst/>
          </a:prstGeom>
        </p:spPr>
      </p:pic>
    </p:spTree>
    <p:extLst>
      <p:ext uri="{BB962C8B-B14F-4D97-AF65-F5344CB8AC3E}">
        <p14:creationId xmlns:p14="http://schemas.microsoft.com/office/powerpoint/2010/main" val="328135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72D350A4-7042-4D8C-AD16-E33D0E8DD124}"/>
              </a:ext>
            </a:extLst>
          </p:cNvPr>
          <p:cNvSpPr/>
          <p:nvPr/>
        </p:nvSpPr>
        <p:spPr>
          <a:xfrm>
            <a:off x="261255" y="270684"/>
            <a:ext cx="11691259" cy="58782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農業・農空間を活かした新たな価値創造</a:t>
            </a:r>
            <a:r>
              <a:rPr kumimoji="0"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～ポストコロナの新たなライフスタイルを実現～</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977115"/>
            <a:ext cx="1006109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（２）　農を活かした地域づくりの推進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【R5</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は成果指標参考</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2064733" y="1467096"/>
            <a:ext cx="8084301" cy="46166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5</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年後の目標：農空間づくり協議会の増加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31</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R3</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71</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R8</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8" y="2303271"/>
            <a:ext cx="3200060" cy="64633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協議会設立　８地区</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7192653" y="2303271"/>
            <a:ext cx="3200059" cy="64633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協議会設立　３地区</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133976"/>
            <a:ext cx="1440000" cy="381398"/>
          </a:xfrm>
          <a:prstGeom prst="round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R5</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7202080" y="2124965"/>
            <a:ext cx="1440000" cy="394271"/>
          </a:xfrm>
          <a:prstGeom prst="round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R5</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実績</a:t>
            </a:r>
          </a:p>
        </p:txBody>
      </p:sp>
      <p:sp>
        <p:nvSpPr>
          <p:cNvPr id="10" name="角丸四角形 12">
            <a:extLst>
              <a:ext uri="{FF2B5EF4-FFF2-40B4-BE49-F238E27FC236}">
                <a16:creationId xmlns:a16="http://schemas.microsoft.com/office/drawing/2014/main" id="{082E1551-2DAB-418B-A37C-8C7D6D6BC9EF}"/>
              </a:ext>
            </a:extLst>
          </p:cNvPr>
          <p:cNvSpPr/>
          <p:nvPr/>
        </p:nvSpPr>
        <p:spPr>
          <a:xfrm>
            <a:off x="261256" y="3118897"/>
            <a:ext cx="6813940" cy="2296239"/>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正方形/長方形 10">
            <a:extLst>
              <a:ext uri="{FF2B5EF4-FFF2-40B4-BE49-F238E27FC236}">
                <a16:creationId xmlns:a16="http://schemas.microsoft.com/office/drawing/2014/main" id="{B125D9C3-606B-4890-9679-138882EDC160}"/>
              </a:ext>
            </a:extLst>
          </p:cNvPr>
          <p:cNvSpPr/>
          <p:nvPr/>
        </p:nvSpPr>
        <p:spPr>
          <a:xfrm>
            <a:off x="751341" y="3211504"/>
            <a:ext cx="1797295" cy="2752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協議会活動事例</a:t>
            </a:r>
          </a:p>
        </p:txBody>
      </p:sp>
      <p:sp>
        <p:nvSpPr>
          <p:cNvPr id="12" name="正方形/長方形 11">
            <a:extLst>
              <a:ext uri="{FF2B5EF4-FFF2-40B4-BE49-F238E27FC236}">
                <a16:creationId xmlns:a16="http://schemas.microsoft.com/office/drawing/2014/main" id="{9C340262-D7F0-46F7-B885-F757D3DC8FD0}"/>
              </a:ext>
            </a:extLst>
          </p:cNvPr>
          <p:cNvSpPr/>
          <p:nvPr/>
        </p:nvSpPr>
        <p:spPr>
          <a:xfrm>
            <a:off x="305135" y="3591051"/>
            <a:ext cx="2326278"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〇久米田池</a:t>
            </a:r>
            <a:r>
              <a:rPr kumimoji="1" lang="zh-CN"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地区</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（岸和田市</a:t>
            </a:r>
            <a:r>
              <a:rPr kumimoji="1" lang="ja-JP" altLang="en-US" sz="12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a:t>
            </a:r>
            <a:endParaRPr kumimoji="1" lang="en-US" altLang="zh-CN" sz="12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13" name="正方形/長方形 12">
            <a:extLst>
              <a:ext uri="{FF2B5EF4-FFF2-40B4-BE49-F238E27FC236}">
                <a16:creationId xmlns:a16="http://schemas.microsoft.com/office/drawing/2014/main" id="{1CA087E7-D585-4F81-92F8-5F819ED2F02D}"/>
              </a:ext>
            </a:extLst>
          </p:cNvPr>
          <p:cNvSpPr/>
          <p:nvPr/>
        </p:nvSpPr>
        <p:spPr>
          <a:xfrm>
            <a:off x="324755" y="3868787"/>
            <a:ext cx="3898280" cy="1384995"/>
          </a:xfrm>
          <a:prstGeom prst="rect">
            <a:avLst/>
          </a:prstGeom>
        </p:spPr>
        <p:txBody>
          <a:bodyPr wrap="square">
            <a:spAutoFit/>
          </a:bodyPr>
          <a:lstStyle/>
          <a:p>
            <a:pPr marL="180000" marR="0" lvl="0" indent="-180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世界かんがい施設遺産に登録された久米田池を水源とする地域で、農空間多面的機能支払事業を活用し、生産緑地を中心に農地維持活動（ため池や農地法面の草刈り、水路の泥上げ等）、資源向上活動（年</a:t>
            </a:r>
            <a:r>
              <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2</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回の久米田池クリーンアップ活動等）を実施</a:t>
            </a:r>
          </a:p>
        </p:txBody>
      </p:sp>
      <p:graphicFrame>
        <p:nvGraphicFramePr>
          <p:cNvPr id="23" name="表 9">
            <a:extLst>
              <a:ext uri="{FF2B5EF4-FFF2-40B4-BE49-F238E27FC236}">
                <a16:creationId xmlns:a16="http://schemas.microsoft.com/office/drawing/2014/main" id="{5FE0A4A4-A6C5-49B7-A65E-C33D8BA0A320}"/>
              </a:ext>
            </a:extLst>
          </p:cNvPr>
          <p:cNvGraphicFramePr>
            <a:graphicFrameLocks noGrp="1"/>
          </p:cNvGraphicFramePr>
          <p:nvPr>
            <p:extLst>
              <p:ext uri="{D42A27DB-BD31-4B8C-83A1-F6EECF244321}">
                <p14:modId xmlns:p14="http://schemas.microsoft.com/office/powerpoint/2010/main" val="2290089531"/>
              </p:ext>
            </p:extLst>
          </p:nvPr>
        </p:nvGraphicFramePr>
        <p:xfrm>
          <a:off x="7205124" y="3426916"/>
          <a:ext cx="4607827" cy="1584960"/>
        </p:xfrm>
        <a:graphic>
          <a:graphicData uri="http://schemas.openxmlformats.org/drawingml/2006/table">
            <a:tbl>
              <a:tblPr firstRow="1" bandRow="1">
                <a:tableStyleId>{5C22544A-7EE6-4342-B048-85BDC9FD1C3A}</a:tableStyleId>
              </a:tblPr>
              <a:tblGrid>
                <a:gridCol w="2321827">
                  <a:extLst>
                    <a:ext uri="{9D8B030D-6E8A-4147-A177-3AD203B41FA5}">
                      <a16:colId xmlns:a16="http://schemas.microsoft.com/office/drawing/2014/main" val="1813708567"/>
                    </a:ext>
                  </a:extLst>
                </a:gridCol>
                <a:gridCol w="2286000">
                  <a:extLst>
                    <a:ext uri="{9D8B030D-6E8A-4147-A177-3AD203B41FA5}">
                      <a16:colId xmlns:a16="http://schemas.microsoft.com/office/drawing/2014/main" val="2315276718"/>
                    </a:ext>
                  </a:extLst>
                </a:gridCol>
              </a:tblGrid>
              <a:tr h="370840">
                <a:tc>
                  <a:txBody>
                    <a:bodyPr/>
                    <a:lstStyle/>
                    <a:p>
                      <a:pPr algn="ctr"/>
                      <a:r>
                        <a:rPr kumimoji="1" lang="ja-JP" altLang="en-US" sz="2000" dirty="0"/>
                        <a:t>市</a:t>
                      </a:r>
                      <a:endParaRPr kumimoji="1" lang="en-US" altLang="ja-JP" sz="2000" dirty="0"/>
                    </a:p>
                  </a:txBody>
                  <a:tcPr/>
                </a:tc>
                <a:tc>
                  <a:txBody>
                    <a:bodyPr/>
                    <a:lstStyle/>
                    <a:p>
                      <a:pPr algn="ctr"/>
                      <a:r>
                        <a:rPr kumimoji="1" lang="ja-JP" altLang="en-US" sz="2000" dirty="0"/>
                        <a:t>地区名</a:t>
                      </a:r>
                      <a:endParaRPr kumimoji="1" lang="en-US" altLang="ja-JP" sz="2000" dirty="0"/>
                    </a:p>
                  </a:txBody>
                  <a:tcPr/>
                </a:tc>
                <a:extLst>
                  <a:ext uri="{0D108BD9-81ED-4DB2-BD59-A6C34878D82A}">
                    <a16:rowId xmlns:a16="http://schemas.microsoft.com/office/drawing/2014/main" val="4025770693"/>
                  </a:ext>
                </a:extLst>
              </a:tr>
              <a:tr h="370840">
                <a:tc>
                  <a:txBody>
                    <a:bodyPr/>
                    <a:lstStyle/>
                    <a:p>
                      <a:pPr algn="ctr"/>
                      <a:r>
                        <a:rPr kumimoji="1" lang="ja-JP" altLang="en-US" sz="2000" dirty="0"/>
                        <a:t>岸和田市</a:t>
                      </a:r>
                    </a:p>
                  </a:txBody>
                  <a:tcPr/>
                </a:tc>
                <a:tc>
                  <a:txBody>
                    <a:bodyPr/>
                    <a:lstStyle/>
                    <a:p>
                      <a:pPr algn="ctr"/>
                      <a:r>
                        <a:rPr kumimoji="1" lang="ja-JP" altLang="en-US" sz="2000" dirty="0">
                          <a:latin typeface="ＭＳ Ｐゴシック" panose="020B0600070205080204" pitchFamily="50" charset="-128"/>
                          <a:ea typeface="ＭＳ Ｐゴシック" panose="020B0600070205080204" pitchFamily="50" charset="-128"/>
                        </a:rPr>
                        <a:t>久米田池</a:t>
                      </a:r>
                      <a:r>
                        <a:rPr kumimoji="1" lang="zh-CN" altLang="en-US" sz="2000" dirty="0">
                          <a:latin typeface="ＭＳ Ｐゴシック" panose="020B0600070205080204" pitchFamily="50" charset="-128"/>
                          <a:ea typeface="ＭＳ Ｐゴシック" panose="020B0600070205080204" pitchFamily="50" charset="-128"/>
                        </a:rPr>
                        <a:t>地区</a:t>
                      </a:r>
                      <a:endParaRPr kumimoji="1" lang="ja-JP" altLang="en-US" sz="20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4129899030"/>
                  </a:ext>
                </a:extLst>
              </a:tr>
              <a:tr h="370840">
                <a:tc>
                  <a:txBody>
                    <a:bodyPr/>
                    <a:lstStyle/>
                    <a:p>
                      <a:pPr algn="ctr"/>
                      <a:r>
                        <a:rPr kumimoji="1" lang="ja-JP" altLang="en-US" sz="2000" dirty="0"/>
                        <a:t>泉佐野市</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u="none" strike="noStrike" kern="1200" cap="none" spc="0" normalizeH="0" baseline="0" noProof="0" dirty="0">
                          <a:ln>
                            <a:noFill/>
                          </a:ln>
                          <a:solidFill>
                            <a:prstClr val="black"/>
                          </a:solidFill>
                          <a:effectLst/>
                          <a:uLnTx/>
                          <a:uFillTx/>
                        </a:rPr>
                        <a:t>上之郷地区</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txBody>
                  <a:tcPr/>
                </a:tc>
                <a:extLst>
                  <a:ext uri="{0D108BD9-81ED-4DB2-BD59-A6C34878D82A}">
                    <a16:rowId xmlns:a16="http://schemas.microsoft.com/office/drawing/2014/main" val="1707865191"/>
                  </a:ext>
                </a:extLst>
              </a:tr>
              <a:tr h="370840">
                <a:tc>
                  <a:txBody>
                    <a:bodyPr/>
                    <a:lstStyle/>
                    <a:p>
                      <a:pPr algn="ctr"/>
                      <a:r>
                        <a:rPr kumimoji="1" lang="ja-JP" altLang="en-US" sz="2000" dirty="0"/>
                        <a:t>泉南市</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u="none" strike="noStrike" kern="1200" cap="none" spc="0" normalizeH="0" baseline="0" noProof="0" dirty="0">
                          <a:ln>
                            <a:noFill/>
                          </a:ln>
                          <a:solidFill>
                            <a:prstClr val="black"/>
                          </a:solidFill>
                          <a:effectLst/>
                          <a:uLnTx/>
                          <a:uFillTx/>
                        </a:rPr>
                        <a:t>男里地区</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txBody>
                  <a:tcPr/>
                </a:tc>
                <a:extLst>
                  <a:ext uri="{0D108BD9-81ED-4DB2-BD59-A6C34878D82A}">
                    <a16:rowId xmlns:a16="http://schemas.microsoft.com/office/drawing/2014/main" val="3977654168"/>
                  </a:ext>
                </a:extLst>
              </a:tr>
            </a:tbl>
          </a:graphicData>
        </a:graphic>
      </p:graphicFrame>
      <p:sp>
        <p:nvSpPr>
          <p:cNvPr id="25" name="四角形: 角を丸くする 24">
            <a:extLst>
              <a:ext uri="{FF2B5EF4-FFF2-40B4-BE49-F238E27FC236}">
                <a16:creationId xmlns:a16="http://schemas.microsoft.com/office/drawing/2014/main" id="{D9C04C10-622E-4E37-AE46-5B13A6E42952}"/>
              </a:ext>
            </a:extLst>
          </p:cNvPr>
          <p:cNvSpPr/>
          <p:nvPr/>
        </p:nvSpPr>
        <p:spPr>
          <a:xfrm>
            <a:off x="305135" y="5569618"/>
            <a:ext cx="11507816" cy="957686"/>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5B9E62DF-83DC-45AA-8E20-D88674A6BE52}"/>
              </a:ext>
            </a:extLst>
          </p:cNvPr>
          <p:cNvSpPr txBox="1"/>
          <p:nvPr/>
        </p:nvSpPr>
        <p:spPr>
          <a:xfrm>
            <a:off x="461913" y="5658206"/>
            <a:ext cx="1128388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地域計画策定後も、</a:t>
            </a:r>
            <a:r>
              <a:rPr kumimoji="1" lang="ja-JP"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地域計画の充実・実現に向けた話し合いの中心的役割を担う組織</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として、農空間づくり協議会設立を推進していく</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31" name="Picture 2">
            <a:extLst>
              <a:ext uri="{FF2B5EF4-FFF2-40B4-BE49-F238E27FC236}">
                <a16:creationId xmlns:a16="http://schemas.microsoft.com/office/drawing/2014/main" id="{00000000-0008-0000-0000-00009B000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933" y="3160695"/>
            <a:ext cx="1096200" cy="96142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a:extLst>
              <a:ext uri="{FF2B5EF4-FFF2-40B4-BE49-F238E27FC236}">
                <a16:creationId xmlns:a16="http://schemas.microsoft.com/office/drawing/2014/main" id="{00000000-0008-0000-0000-00009C000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46" y="4160887"/>
            <a:ext cx="1368625" cy="120277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a:extLst>
              <a:ext uri="{FF2B5EF4-FFF2-40B4-BE49-F238E27FC236}">
                <a16:creationId xmlns:a16="http://schemas.microsoft.com/office/drawing/2014/main" id="{00000000-0008-0000-0000-00009E000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6246" y="4160887"/>
            <a:ext cx="1246564" cy="120277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276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72D350A4-7042-4D8C-AD16-E33D0E8DD124}"/>
              </a:ext>
            </a:extLst>
          </p:cNvPr>
          <p:cNvSpPr/>
          <p:nvPr/>
        </p:nvSpPr>
        <p:spPr>
          <a:xfrm>
            <a:off x="261255" y="270684"/>
            <a:ext cx="11691259" cy="58782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地域</a:t>
            </a:r>
            <a:r>
              <a:rPr kumimoji="1" lang="en-US" altLang="ja-JP" sz="2400" dirty="0">
                <a:solidFill>
                  <a:schemeClr val="tx1"/>
                </a:solidFill>
              </a:rPr>
              <a:t>】</a:t>
            </a:r>
            <a:r>
              <a:rPr kumimoji="1" lang="ja-JP" altLang="en-US" sz="2400" b="1" dirty="0">
                <a:solidFill>
                  <a:schemeClr val="tx1"/>
                </a:solidFill>
                <a:latin typeface="Meiryo UI" panose="020B0604030504040204" pitchFamily="50" charset="-128"/>
                <a:ea typeface="Meiryo UI" panose="020B0604030504040204" pitchFamily="50" charset="-128"/>
              </a:rPr>
              <a:t>農業・農空間を活かした新たな価値創造</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～ポストコロナの新たなライフスタイルを実現～</a:t>
            </a:r>
            <a:endParaRPr kumimoji="1" lang="ja-JP" altLang="en-US" sz="2400" dirty="0">
              <a:solidFill>
                <a:schemeClr val="tx1"/>
              </a:solidFill>
            </a:endParaRP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7" y="977115"/>
            <a:ext cx="5834744" cy="461665"/>
          </a:xfrm>
          <a:prstGeom prst="rect">
            <a:avLst/>
          </a:prstGeom>
          <a:noFill/>
        </p:spPr>
        <p:txBody>
          <a:bodyPr wrap="square" rtlCol="0">
            <a:spAutoFit/>
          </a:bodyPr>
          <a:lstStyle/>
          <a:p>
            <a:r>
              <a:rPr kumimoji="1" lang="ja-JP" altLang="en-US" sz="2400" dirty="0"/>
              <a:t>（３）　農を知り、農に参画する機会の充実</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365622" y="1466182"/>
            <a:ext cx="11482523"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年後の目標：農空間づくりに参加する府民の増加　</a:t>
            </a:r>
            <a:r>
              <a:rPr kumimoji="1" lang="en-US" altLang="ja-JP" sz="2400" dirty="0"/>
              <a:t>49,500</a:t>
            </a:r>
            <a:r>
              <a:rPr kumimoji="1" lang="ja-JP" altLang="en-US" sz="2400" dirty="0"/>
              <a:t>人（</a:t>
            </a:r>
            <a:r>
              <a:rPr kumimoji="1" lang="en-US" altLang="ja-JP" sz="2400" dirty="0"/>
              <a:t>H30</a:t>
            </a:r>
            <a:r>
              <a:rPr kumimoji="1" lang="ja-JP" altLang="en-US" sz="2400" dirty="0"/>
              <a:t>）　➡　</a:t>
            </a:r>
            <a:r>
              <a:rPr kumimoji="1" lang="en-US" altLang="ja-JP" sz="2400" dirty="0"/>
              <a:t>62,000</a:t>
            </a:r>
            <a:r>
              <a:rPr kumimoji="1" lang="ja-JP" altLang="en-US" sz="2400" dirty="0"/>
              <a:t>人（</a:t>
            </a:r>
            <a:r>
              <a:rPr kumimoji="1" lang="en-US" altLang="ja-JP" sz="2400" dirty="0"/>
              <a:t>R8</a:t>
            </a:r>
            <a:r>
              <a:rPr kumimoji="1" lang="ja-JP" altLang="en-US" sz="2400" dirty="0"/>
              <a:t>）</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303271"/>
            <a:ext cx="4857498"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府民参加　</a:t>
            </a:r>
            <a:r>
              <a:rPr kumimoji="1" lang="en-US" altLang="ja-JP" sz="2400" dirty="0"/>
              <a:t>54,500</a:t>
            </a:r>
            <a:r>
              <a:rPr kumimoji="1" lang="ja-JP" altLang="en-US" sz="2400" dirty="0"/>
              <a:t>人　（</a:t>
            </a:r>
            <a:r>
              <a:rPr kumimoji="1" lang="en-US" altLang="ja-JP" sz="2400" dirty="0"/>
              <a:t>+5,000</a:t>
            </a:r>
            <a:r>
              <a:rPr kumimoji="1" lang="ja-JP" altLang="en-US" sz="2400" dirty="0"/>
              <a:t>人）</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49366" y="2314444"/>
            <a:ext cx="5344995"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府民参加　</a:t>
            </a:r>
            <a:r>
              <a:rPr kumimoji="1" lang="en-US" altLang="ja-JP" sz="2400" dirty="0"/>
              <a:t>43,468</a:t>
            </a:r>
            <a:r>
              <a:rPr kumimoji="1" lang="ja-JP" altLang="en-US" sz="2400" dirty="0"/>
              <a:t>人　（</a:t>
            </a:r>
            <a:r>
              <a:rPr kumimoji="1" lang="en-US" altLang="ja-JP" sz="2400" dirty="0"/>
              <a:t>R4 +17,149</a:t>
            </a:r>
            <a:r>
              <a:rPr kumimoji="1" lang="ja-JP" altLang="en-US" sz="2400" dirty="0"/>
              <a:t>人）</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133976"/>
            <a:ext cx="1440000" cy="381398"/>
          </a:xfrm>
          <a:prstGeom prst="round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49366" y="2127539"/>
            <a:ext cx="1440000" cy="394271"/>
          </a:xfrm>
          <a:prstGeom prst="round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実績</a:t>
            </a:r>
          </a:p>
        </p:txBody>
      </p:sp>
      <p:sp>
        <p:nvSpPr>
          <p:cNvPr id="28" name="四角形: 角を丸くする 27">
            <a:extLst>
              <a:ext uri="{FF2B5EF4-FFF2-40B4-BE49-F238E27FC236}">
                <a16:creationId xmlns:a16="http://schemas.microsoft.com/office/drawing/2014/main" id="{9E4C0393-3074-4D9B-97B8-6B1CEC121485}"/>
              </a:ext>
            </a:extLst>
          </p:cNvPr>
          <p:cNvSpPr/>
          <p:nvPr/>
        </p:nvSpPr>
        <p:spPr>
          <a:xfrm>
            <a:off x="261255" y="3064122"/>
            <a:ext cx="5049277" cy="2838268"/>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sp>
        <p:nvSpPr>
          <p:cNvPr id="29" name="正方形/長方形 28">
            <a:extLst>
              <a:ext uri="{FF2B5EF4-FFF2-40B4-BE49-F238E27FC236}">
                <a16:creationId xmlns:a16="http://schemas.microsoft.com/office/drawing/2014/main" id="{96CFCC5A-EE56-46A3-B687-B1FCF79CF717}"/>
              </a:ext>
            </a:extLst>
          </p:cNvPr>
          <p:cNvSpPr/>
          <p:nvPr/>
        </p:nvSpPr>
        <p:spPr>
          <a:xfrm>
            <a:off x="606445" y="3118897"/>
            <a:ext cx="2883225" cy="3079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農空間ライフステーション事業</a:t>
            </a:r>
          </a:p>
        </p:txBody>
      </p:sp>
      <p:sp>
        <p:nvSpPr>
          <p:cNvPr id="30" name="テキスト ボックス 29">
            <a:extLst>
              <a:ext uri="{FF2B5EF4-FFF2-40B4-BE49-F238E27FC236}">
                <a16:creationId xmlns:a16="http://schemas.microsoft.com/office/drawing/2014/main" id="{4E3098D3-6116-478E-BAAF-C8268623BEEF}"/>
              </a:ext>
            </a:extLst>
          </p:cNvPr>
          <p:cNvSpPr txBox="1"/>
          <p:nvPr/>
        </p:nvSpPr>
        <p:spPr>
          <a:xfrm>
            <a:off x="408780" y="3425525"/>
            <a:ext cx="4754225" cy="523220"/>
          </a:xfrm>
          <a:prstGeom prst="rect">
            <a:avLst/>
          </a:prstGeom>
          <a:noFill/>
        </p:spPr>
        <p:txBody>
          <a:bodyPr wrap="square" rtlCol="0">
            <a:spAutoFit/>
          </a:bodyPr>
          <a:lstStyle/>
          <a:p>
            <a:r>
              <a:rPr lang="ja-JP" altLang="en-US" sz="1400" dirty="0">
                <a:latin typeface="ＭＳ Ｐゴシック" panose="020B0600070205080204" pitchFamily="50" charset="-128"/>
              </a:rPr>
              <a:t>府内で農空間の保全活動を行っている団体の活動の活性化に取組むとともに、より多くの府民が農にふれる機会を提供</a:t>
            </a:r>
            <a:endParaRPr lang="ja-JP" altLang="en-US" sz="2000" dirty="0">
              <a:latin typeface="ＭＳ Ｐゴシック" panose="020B0600070205080204" pitchFamily="50" charset="-128"/>
              <a:ea typeface="ＭＳ Ｐゴシック" panose="020B0600070205080204" pitchFamily="50" charset="-128"/>
            </a:endParaRPr>
          </a:p>
        </p:txBody>
      </p:sp>
      <p:sp>
        <p:nvSpPr>
          <p:cNvPr id="31" name="テキスト ボックス 30">
            <a:extLst>
              <a:ext uri="{FF2B5EF4-FFF2-40B4-BE49-F238E27FC236}">
                <a16:creationId xmlns:a16="http://schemas.microsoft.com/office/drawing/2014/main" id="{FF6D6378-A6BD-40EB-943C-6F0E7F9A5059}"/>
              </a:ext>
            </a:extLst>
          </p:cNvPr>
          <p:cNvSpPr txBox="1"/>
          <p:nvPr/>
        </p:nvSpPr>
        <p:spPr>
          <a:xfrm>
            <a:off x="343856" y="3913096"/>
            <a:ext cx="2956210" cy="1169551"/>
          </a:xfrm>
          <a:prstGeom prst="rect">
            <a:avLst/>
          </a:prstGeom>
          <a:noFill/>
        </p:spPr>
        <p:txBody>
          <a:bodyPr wrap="square" rtlCol="0">
            <a:spAutoFit/>
          </a:bodyPr>
          <a:lstStyle/>
          <a:p>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取組内容</a:t>
            </a:r>
            <a:r>
              <a:rPr lang="en-US" altLang="ja-JP" sz="1400" dirty="0">
                <a:latin typeface="ＭＳ Ｐゴシック" panose="020B0600070205080204" pitchFamily="50" charset="-128"/>
                <a:ea typeface="ＭＳ Ｐゴシック" panose="020B0600070205080204" pitchFamily="50" charset="-128"/>
              </a:rPr>
              <a:t>】</a:t>
            </a:r>
          </a:p>
          <a:p>
            <a:r>
              <a:rPr lang="ja-JP" altLang="en-US" sz="1400" dirty="0">
                <a:latin typeface="ＭＳ Ｐゴシック" panose="020B0600070205080204" pitchFamily="50" charset="-128"/>
                <a:ea typeface="ＭＳ Ｐゴシック" panose="020B0600070205080204" pitchFamily="50" charset="-128"/>
              </a:rPr>
              <a:t>　・総合ポータルサイトの作成</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rPr>
              <a:t>情報の一元化により、登録団体の活動に関する情報が得られ、参加促進につながる</a:t>
            </a:r>
            <a:endParaRPr lang="en-US" altLang="ja-JP" sz="1400" dirty="0">
              <a:latin typeface="ＭＳ Ｐゴシック" panose="020B0600070205080204" pitchFamily="50" charset="-128"/>
            </a:endParaRPr>
          </a:p>
        </p:txBody>
      </p:sp>
      <p:pic>
        <p:nvPicPr>
          <p:cNvPr id="32" name="図 2">
            <a:extLst>
              <a:ext uri="{FF2B5EF4-FFF2-40B4-BE49-F238E27FC236}">
                <a16:creationId xmlns:a16="http://schemas.microsoft.com/office/drawing/2014/main" id="{A9BEDF52-8662-4C81-B9A3-93385225F75D}"/>
              </a:ext>
            </a:extLst>
          </p:cNvPr>
          <p:cNvPicPr>
            <a:picLocks noChangeAspect="1"/>
          </p:cNvPicPr>
          <p:nvPr/>
        </p:nvPicPr>
        <p:blipFill>
          <a:blip r:embed="rId2" cstate="hqprint">
            <a:extLst>
              <a:ext uri="{28A0092B-C50C-407E-A947-70E740481C1C}">
                <a14:useLocalDpi xmlns:a14="http://schemas.microsoft.com/office/drawing/2010/main" val="0"/>
              </a:ext>
            </a:extLst>
          </a:blip>
          <a:srcRect l="6573" t="19650" r="7043" b="33582"/>
          <a:stretch>
            <a:fillRect/>
          </a:stretch>
        </p:blipFill>
        <p:spPr bwMode="auto">
          <a:xfrm>
            <a:off x="459690" y="5041241"/>
            <a:ext cx="1452642" cy="59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3">
            <a:extLst>
              <a:ext uri="{FF2B5EF4-FFF2-40B4-BE49-F238E27FC236}">
                <a16:creationId xmlns:a16="http://schemas.microsoft.com/office/drawing/2014/main" id="{12811F96-1429-420E-A2F4-274D5EA60957}"/>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8474" y="4827639"/>
            <a:ext cx="1288958" cy="10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a:extLst>
              <a:ext uri="{FF2B5EF4-FFF2-40B4-BE49-F238E27FC236}">
                <a16:creationId xmlns:a16="http://schemas.microsoft.com/office/drawing/2014/main" id="{27F95C09-2FA9-4965-AE67-D8BF268EF66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666600" y="3985935"/>
            <a:ext cx="1277398" cy="168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正方形/長方形 34">
            <a:extLst>
              <a:ext uri="{FF2B5EF4-FFF2-40B4-BE49-F238E27FC236}">
                <a16:creationId xmlns:a16="http://schemas.microsoft.com/office/drawing/2014/main" id="{09354BA8-3B56-4EE9-A5F5-1B5FFC489AD6}"/>
              </a:ext>
            </a:extLst>
          </p:cNvPr>
          <p:cNvSpPr/>
          <p:nvPr/>
        </p:nvSpPr>
        <p:spPr>
          <a:xfrm>
            <a:off x="3714997" y="5663069"/>
            <a:ext cx="1223413" cy="230832"/>
          </a:xfrm>
          <a:prstGeom prst="rect">
            <a:avLst/>
          </a:prstGeom>
        </p:spPr>
        <p:txBody>
          <a:bodyPr wrap="none">
            <a:spAutoFit/>
          </a:bodyPr>
          <a:lstStyle/>
          <a:p>
            <a:pPr algn="ctr">
              <a:spcAft>
                <a:spcPts val="0"/>
              </a:spcAft>
              <a:defRPr/>
            </a:pPr>
            <a:r>
              <a:rPr lang="ja-JP" altLang="en-US" sz="9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事業の効果イメージ</a:t>
            </a:r>
            <a:endParaRPr lang="ja-JP" altLang="ja-JP" sz="1050" b="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6" name="正方形/長方形 35">
            <a:extLst>
              <a:ext uri="{FF2B5EF4-FFF2-40B4-BE49-F238E27FC236}">
                <a16:creationId xmlns:a16="http://schemas.microsoft.com/office/drawing/2014/main" id="{B9A30A3D-4358-40D2-BE50-2F4289A31909}"/>
              </a:ext>
            </a:extLst>
          </p:cNvPr>
          <p:cNvSpPr/>
          <p:nvPr/>
        </p:nvSpPr>
        <p:spPr>
          <a:xfrm>
            <a:off x="5549365" y="3118897"/>
            <a:ext cx="2513229" cy="3079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令和</a:t>
            </a:r>
            <a:r>
              <a:rPr kumimoji="1" lang="en-US" altLang="ja-JP" sz="2000" b="1" dirty="0">
                <a:solidFill>
                  <a:schemeClr val="tx1"/>
                </a:solidFill>
              </a:rPr>
              <a:t>5</a:t>
            </a:r>
            <a:r>
              <a:rPr kumimoji="1" lang="ja-JP" altLang="en-US" sz="2000" b="1" dirty="0">
                <a:solidFill>
                  <a:schemeClr val="tx1"/>
                </a:solidFill>
              </a:rPr>
              <a:t>年度の取組</a:t>
            </a:r>
          </a:p>
        </p:txBody>
      </p:sp>
      <p:graphicFrame>
        <p:nvGraphicFramePr>
          <p:cNvPr id="37" name="表 9">
            <a:extLst>
              <a:ext uri="{FF2B5EF4-FFF2-40B4-BE49-F238E27FC236}">
                <a16:creationId xmlns:a16="http://schemas.microsoft.com/office/drawing/2014/main" id="{4645C499-62EC-4638-9047-038FBE649356}"/>
              </a:ext>
            </a:extLst>
          </p:cNvPr>
          <p:cNvGraphicFramePr>
            <a:graphicFrameLocks noGrp="1"/>
          </p:cNvGraphicFramePr>
          <p:nvPr>
            <p:extLst>
              <p:ext uri="{D42A27DB-BD31-4B8C-83A1-F6EECF244321}">
                <p14:modId xmlns:p14="http://schemas.microsoft.com/office/powerpoint/2010/main" val="919929290"/>
              </p:ext>
            </p:extLst>
          </p:nvPr>
        </p:nvGraphicFramePr>
        <p:xfrm>
          <a:off x="5549365" y="3481497"/>
          <a:ext cx="6298779" cy="2377440"/>
        </p:xfrm>
        <a:graphic>
          <a:graphicData uri="http://schemas.openxmlformats.org/drawingml/2006/table">
            <a:tbl>
              <a:tblPr firstRow="1" bandRow="1">
                <a:tableStyleId>{5C22544A-7EE6-4342-B048-85BDC9FD1C3A}</a:tableStyleId>
              </a:tblPr>
              <a:tblGrid>
                <a:gridCol w="4480755">
                  <a:extLst>
                    <a:ext uri="{9D8B030D-6E8A-4147-A177-3AD203B41FA5}">
                      <a16:colId xmlns:a16="http://schemas.microsoft.com/office/drawing/2014/main" val="3453014793"/>
                    </a:ext>
                  </a:extLst>
                </a:gridCol>
                <a:gridCol w="1818024">
                  <a:extLst>
                    <a:ext uri="{9D8B030D-6E8A-4147-A177-3AD203B41FA5}">
                      <a16:colId xmlns:a16="http://schemas.microsoft.com/office/drawing/2014/main" val="1813708567"/>
                    </a:ext>
                  </a:extLst>
                </a:gridCol>
              </a:tblGrid>
              <a:tr h="370840">
                <a:tc>
                  <a:txBody>
                    <a:bodyPr/>
                    <a:lstStyle/>
                    <a:p>
                      <a:pPr algn="ctr"/>
                      <a:r>
                        <a:rPr kumimoji="1" lang="ja-JP" altLang="en-US" sz="2000" dirty="0"/>
                        <a:t>取組</a:t>
                      </a:r>
                      <a:endParaRPr kumimoji="1" lang="en-US" altLang="ja-JP" sz="2000" dirty="0"/>
                    </a:p>
                  </a:txBody>
                  <a:tcPr/>
                </a:tc>
                <a:tc>
                  <a:txBody>
                    <a:bodyPr/>
                    <a:lstStyle/>
                    <a:p>
                      <a:pPr algn="ctr"/>
                      <a:r>
                        <a:rPr kumimoji="1" lang="ja-JP" altLang="en-US" sz="2000" dirty="0"/>
                        <a:t>人数</a:t>
                      </a:r>
                      <a:endParaRPr kumimoji="1" lang="en-US" altLang="ja-JP" sz="2000" dirty="0"/>
                    </a:p>
                  </a:txBody>
                  <a:tcPr/>
                </a:tc>
                <a:extLst>
                  <a:ext uri="{0D108BD9-81ED-4DB2-BD59-A6C34878D82A}">
                    <a16:rowId xmlns:a16="http://schemas.microsoft.com/office/drawing/2014/main" val="4025770693"/>
                  </a:ext>
                </a:extLst>
              </a:tr>
              <a:tr h="370840">
                <a:tc>
                  <a:txBody>
                    <a:bodyPr/>
                    <a:lstStyle/>
                    <a:p>
                      <a:pPr algn="ctr"/>
                      <a:r>
                        <a:rPr kumimoji="1" lang="ja-JP" altLang="en-US" sz="2000" dirty="0">
                          <a:latin typeface="ＭＳ Ｐゴシック" panose="020B0600070205080204" pitchFamily="50" charset="-128"/>
                          <a:ea typeface="ＭＳ Ｐゴシック" panose="020B0600070205080204" pitchFamily="50" charset="-128"/>
                        </a:rPr>
                        <a:t>府民活動（自走に移行した活動を含む）</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chemeClr val="tx1"/>
                          </a:solidFill>
                        </a:rPr>
                        <a:t>33,398</a:t>
                      </a:r>
                      <a:r>
                        <a:rPr kumimoji="1" lang="ja-JP" altLang="en-US" sz="2000" dirty="0">
                          <a:solidFill>
                            <a:schemeClr val="tx1"/>
                          </a:solidFill>
                        </a:rPr>
                        <a:t>人</a:t>
                      </a:r>
                    </a:p>
                  </a:txBody>
                  <a:tcPr/>
                </a:tc>
                <a:extLst>
                  <a:ext uri="{0D108BD9-81ED-4DB2-BD59-A6C34878D82A}">
                    <a16:rowId xmlns:a16="http://schemas.microsoft.com/office/drawing/2014/main" val="1819219094"/>
                  </a:ext>
                </a:extLst>
              </a:tr>
              <a:tr h="370840">
                <a:tc>
                  <a:txBody>
                    <a:bodyPr/>
                    <a:lstStyle/>
                    <a:p>
                      <a:pPr algn="ctr"/>
                      <a:r>
                        <a:rPr kumimoji="1" lang="ja-JP" altLang="en-US" sz="2000" dirty="0">
                          <a:latin typeface="ＭＳ Ｐゴシック" panose="020B0600070205080204" pitchFamily="50" charset="-128"/>
                          <a:ea typeface="ＭＳ Ｐゴシック" panose="020B0600070205080204" pitchFamily="50" charset="-128"/>
                        </a:rPr>
                        <a:t>府有施設での農業体験者</a:t>
                      </a:r>
                    </a:p>
                  </a:txBody>
                  <a:tcPr/>
                </a:tc>
                <a:tc>
                  <a:txBody>
                    <a:bodyPr/>
                    <a:lstStyle/>
                    <a:p>
                      <a:pPr algn="ctr"/>
                      <a:r>
                        <a:rPr kumimoji="1" lang="en-US" altLang="ja-JP" sz="2000" dirty="0">
                          <a:solidFill>
                            <a:schemeClr val="tx1"/>
                          </a:solidFill>
                        </a:rPr>
                        <a:t>9,866</a:t>
                      </a:r>
                      <a:r>
                        <a:rPr kumimoji="1" lang="ja-JP" altLang="en-US" sz="2000" dirty="0">
                          <a:solidFill>
                            <a:schemeClr val="tx1"/>
                          </a:solidFill>
                        </a:rPr>
                        <a:t>人</a:t>
                      </a:r>
                    </a:p>
                  </a:txBody>
                  <a:tcPr/>
                </a:tc>
                <a:extLst>
                  <a:ext uri="{0D108BD9-81ED-4DB2-BD59-A6C34878D82A}">
                    <a16:rowId xmlns:a16="http://schemas.microsoft.com/office/drawing/2014/main" val="412989903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tx1"/>
                          </a:solidFill>
                          <a:effectLst/>
                          <a:uLnTx/>
                          <a:uFillTx/>
                          <a:latin typeface="+mn-lt"/>
                          <a:ea typeface="+mn-ea"/>
                          <a:cs typeface="+mn-cs"/>
                        </a:rPr>
                        <a:t>民間活力を活かした機会提供</a:t>
                      </a:r>
                    </a:p>
                  </a:txBody>
                  <a:tcPr/>
                </a:tc>
                <a:tc>
                  <a:txBody>
                    <a:bodyPr/>
                    <a:lstStyle/>
                    <a:p>
                      <a:pPr algn="ctr"/>
                      <a:r>
                        <a:rPr kumimoji="1" lang="en-US" altLang="ja-JP" sz="2000" dirty="0">
                          <a:solidFill>
                            <a:schemeClr val="tx1"/>
                          </a:solidFill>
                        </a:rPr>
                        <a:t>204</a:t>
                      </a:r>
                      <a:r>
                        <a:rPr kumimoji="1" lang="ja-JP" altLang="en-US" sz="2000" dirty="0">
                          <a:solidFill>
                            <a:schemeClr val="tx1"/>
                          </a:solidFill>
                        </a:rPr>
                        <a:t>人</a:t>
                      </a:r>
                    </a:p>
                  </a:txBody>
                  <a:tcPr/>
                </a:tc>
                <a:extLst>
                  <a:ext uri="{0D108BD9-81ED-4DB2-BD59-A6C34878D82A}">
                    <a16:rowId xmlns:a16="http://schemas.microsoft.com/office/drawing/2014/main" val="8660835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SNS</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フォロワー数増加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参考</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txBody>
                  <a:tcPr/>
                </a:tc>
                <a:tc>
                  <a:txBody>
                    <a:bodyPr/>
                    <a:lstStyle/>
                    <a:p>
                      <a:pPr algn="ctr"/>
                      <a:r>
                        <a:rPr kumimoji="1" lang="en-US" altLang="ja-JP" sz="2000" dirty="0">
                          <a:solidFill>
                            <a:schemeClr val="tx1"/>
                          </a:solidFill>
                        </a:rPr>
                        <a:t>1,579</a:t>
                      </a:r>
                      <a:r>
                        <a:rPr kumimoji="1" lang="ja-JP" altLang="en-US" sz="2000" dirty="0">
                          <a:solidFill>
                            <a:schemeClr val="tx1"/>
                          </a:solidFill>
                        </a:rPr>
                        <a:t>人</a:t>
                      </a:r>
                    </a:p>
                  </a:txBody>
                  <a:tcPr/>
                </a:tc>
                <a:extLst>
                  <a:ext uri="{0D108BD9-81ED-4DB2-BD59-A6C34878D82A}">
                    <a16:rowId xmlns:a16="http://schemas.microsoft.com/office/drawing/2014/main" val="170786519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合計</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chemeClr val="tx1"/>
                          </a:solidFill>
                        </a:rPr>
                        <a:t>43,468</a:t>
                      </a:r>
                      <a:r>
                        <a:rPr kumimoji="1" lang="ja-JP" altLang="en-US" sz="2000" dirty="0">
                          <a:solidFill>
                            <a:schemeClr val="tx1"/>
                          </a:solidFill>
                        </a:rPr>
                        <a:t>人</a:t>
                      </a:r>
                    </a:p>
                  </a:txBody>
                  <a:tcPr/>
                </a:tc>
                <a:extLst>
                  <a:ext uri="{0D108BD9-81ED-4DB2-BD59-A6C34878D82A}">
                    <a16:rowId xmlns:a16="http://schemas.microsoft.com/office/drawing/2014/main" val="810389122"/>
                  </a:ext>
                </a:extLst>
              </a:tr>
            </a:tbl>
          </a:graphicData>
        </a:graphic>
      </p:graphicFrame>
      <p:sp>
        <p:nvSpPr>
          <p:cNvPr id="38" name="四角形: 角を丸くする 37">
            <a:extLst>
              <a:ext uri="{FF2B5EF4-FFF2-40B4-BE49-F238E27FC236}">
                <a16:creationId xmlns:a16="http://schemas.microsoft.com/office/drawing/2014/main" id="{6ED5FDC4-AC69-40ED-9EAA-B983788B86EE}"/>
              </a:ext>
            </a:extLst>
          </p:cNvPr>
          <p:cNvSpPr/>
          <p:nvPr/>
        </p:nvSpPr>
        <p:spPr>
          <a:xfrm>
            <a:off x="283026" y="5948313"/>
            <a:ext cx="11669487" cy="810705"/>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2120B312-BB68-466F-9CCB-E83BF4573317}"/>
              </a:ext>
            </a:extLst>
          </p:cNvPr>
          <p:cNvSpPr txBox="1"/>
          <p:nvPr/>
        </p:nvSpPr>
        <p:spPr>
          <a:xfrm>
            <a:off x="454057" y="5950286"/>
            <a:ext cx="1128388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prstClr val="black"/>
                </a:solidFill>
                <a:latin typeface="Calibri" panose="020F0502020204030204"/>
                <a:ea typeface="ＭＳ Ｐゴシック" panose="020B0600070205080204" pitchFamily="50" charset="-128"/>
              </a:rPr>
              <a:t>来年度の大阪・関西万博を契機として、農空間に多くの府民が関心を寄せ活動に参加</a:t>
            </a:r>
            <a:endParaRPr kumimoji="1" lang="en-US" altLang="ja-JP" sz="2400"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prstClr val="black"/>
                </a:solidFill>
                <a:latin typeface="Calibri" panose="020F0502020204030204"/>
                <a:ea typeface="ＭＳ Ｐゴシック" panose="020B0600070205080204" pitchFamily="50" charset="-128"/>
              </a:rPr>
              <a:t>いただけるよう、</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魅力発信や農業体験等の取組みを強化していく。</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01619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B9A3981-1ADA-499B-8BF4-074076C9EF8B}"/>
              </a:ext>
            </a:extLst>
          </p:cNvPr>
          <p:cNvSpPr/>
          <p:nvPr/>
        </p:nvSpPr>
        <p:spPr>
          <a:xfrm>
            <a:off x="261257" y="261257"/>
            <a:ext cx="11691257"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しごと</a:t>
            </a:r>
            <a:r>
              <a:rPr kumimoji="1" lang="en-US" altLang="ja-JP" sz="2400" dirty="0">
                <a:solidFill>
                  <a:schemeClr val="tx1"/>
                </a:solidFill>
              </a:rPr>
              <a:t>】</a:t>
            </a:r>
            <a:r>
              <a:rPr kumimoji="1" lang="ja-JP" altLang="en-US" sz="2400" dirty="0">
                <a:solidFill>
                  <a:schemeClr val="tx1"/>
                </a:solidFill>
              </a:rPr>
              <a:t>　</a:t>
            </a:r>
            <a:r>
              <a:rPr kumimoji="1" lang="ja-JP" altLang="en-US" sz="2400" b="1" dirty="0">
                <a:solidFill>
                  <a:schemeClr val="tx1"/>
                </a:solidFill>
              </a:rPr>
              <a:t>力強い大阪農業の実現</a:t>
            </a:r>
            <a:r>
              <a:rPr kumimoji="1" lang="ja-JP" altLang="en-US" sz="2400" dirty="0">
                <a:solidFill>
                  <a:schemeClr val="tx1"/>
                </a:solidFill>
              </a:rPr>
              <a:t>　～成長し、持続する農業へ～</a:t>
            </a: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7" y="977115"/>
            <a:ext cx="6663978" cy="461665"/>
          </a:xfrm>
          <a:prstGeom prst="rect">
            <a:avLst/>
          </a:prstGeom>
          <a:noFill/>
        </p:spPr>
        <p:txBody>
          <a:bodyPr wrap="square" rtlCol="0">
            <a:spAutoFit/>
          </a:bodyPr>
          <a:lstStyle/>
          <a:p>
            <a:r>
              <a:rPr kumimoji="1" lang="ja-JP" altLang="en-US" sz="2400" dirty="0"/>
              <a:t>（１）　意欲の高い農業者の経営改善支援</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93525" y="1475288"/>
            <a:ext cx="9529647"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年後の目標：育成対象農業者約</a:t>
            </a:r>
            <a:r>
              <a:rPr kumimoji="1" lang="en-US" altLang="ja-JP" sz="2400" dirty="0"/>
              <a:t>150</a:t>
            </a:r>
            <a:r>
              <a:rPr kumimoji="1" lang="ja-JP" altLang="en-US" sz="2400" dirty="0"/>
              <a:t>名の販売額向上</a:t>
            </a:r>
            <a:r>
              <a:rPr kumimoji="1" lang="en-US" altLang="ja-JP" sz="2400" dirty="0"/>
              <a:t>30</a:t>
            </a:r>
            <a:r>
              <a:rPr kumimoji="1" lang="ja-JP" altLang="en-US" sz="2400" dirty="0"/>
              <a:t>％（＋</a:t>
            </a:r>
            <a:r>
              <a:rPr kumimoji="1" lang="en-US" altLang="ja-JP" sz="2400" dirty="0"/>
              <a:t>6</a:t>
            </a:r>
            <a:r>
              <a:rPr kumimoji="1" lang="ja-JP" altLang="en-US" sz="2400" dirty="0"/>
              <a:t>億円）</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444676"/>
            <a:ext cx="5366545" cy="1015663"/>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経営強化農業者約</a:t>
            </a:r>
            <a:r>
              <a:rPr kumimoji="1" lang="en-US" altLang="ja-JP" sz="2400" dirty="0"/>
              <a:t>100</a:t>
            </a:r>
            <a:r>
              <a:rPr kumimoji="1" lang="ja-JP" altLang="en-US" sz="2400" dirty="0"/>
              <a:t>名に対し、</a:t>
            </a:r>
            <a:endParaRPr kumimoji="1" lang="en-US" altLang="ja-JP" sz="2400" dirty="0"/>
          </a:p>
          <a:p>
            <a:r>
              <a:rPr kumimoji="1" lang="ja-JP" altLang="en-US" sz="2400" dirty="0"/>
              <a:t>　販売額向上支援（</a:t>
            </a:r>
            <a:r>
              <a:rPr kumimoji="1" lang="en-US" altLang="ja-JP" sz="2400" dirty="0"/>
              <a:t>R4</a:t>
            </a:r>
            <a:r>
              <a:rPr kumimoji="1" lang="ja-JP" altLang="en-US" sz="2400" dirty="0"/>
              <a:t>販売額＋</a:t>
            </a:r>
            <a:r>
              <a:rPr kumimoji="1" lang="en-US" altLang="ja-JP" sz="2400" dirty="0"/>
              <a:t>1.2</a:t>
            </a:r>
            <a:r>
              <a:rPr kumimoji="1" lang="ja-JP" altLang="en-US" sz="2400" dirty="0"/>
              <a:t>億円）</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778631" y="2444676"/>
            <a:ext cx="6152112" cy="1015663"/>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経営強化農業者</a:t>
            </a:r>
            <a:r>
              <a:rPr kumimoji="1" lang="en-US" altLang="ja-JP" sz="2400" dirty="0"/>
              <a:t>129</a:t>
            </a:r>
            <a:r>
              <a:rPr kumimoji="1" lang="ja-JP" altLang="en-US" sz="2400" dirty="0"/>
              <a:t>名に対し支援を実施し</a:t>
            </a:r>
            <a:endParaRPr kumimoji="1" lang="en-US" altLang="ja-JP" sz="2400" dirty="0"/>
          </a:p>
          <a:p>
            <a:r>
              <a:rPr kumimoji="1" lang="ja-JP" altLang="en-US" sz="2400" dirty="0"/>
              <a:t>　販売額向上を実現（</a:t>
            </a:r>
            <a:r>
              <a:rPr kumimoji="1" lang="en-US" altLang="ja-JP" sz="2400" u="sng" dirty="0"/>
              <a:t>R4</a:t>
            </a:r>
            <a:r>
              <a:rPr kumimoji="1" lang="ja-JP" altLang="en-US" sz="2400" u="sng" dirty="0"/>
              <a:t>販売額＋</a:t>
            </a:r>
            <a:r>
              <a:rPr kumimoji="1" lang="en-US" altLang="ja-JP" sz="2400" u="sng" dirty="0"/>
              <a:t>1.6</a:t>
            </a:r>
            <a:r>
              <a:rPr kumimoji="1" lang="ja-JP" altLang="en-US" sz="2400" u="sng" dirty="0"/>
              <a:t>億円</a:t>
            </a:r>
            <a:r>
              <a:rPr kumimoji="1" lang="ja-JP" altLang="en-US" sz="2400" dirty="0"/>
              <a:t>）</a:t>
            </a:r>
          </a:p>
        </p:txBody>
      </p:sp>
      <p:graphicFrame>
        <p:nvGraphicFramePr>
          <p:cNvPr id="9" name="表 9">
            <a:extLst>
              <a:ext uri="{FF2B5EF4-FFF2-40B4-BE49-F238E27FC236}">
                <a16:creationId xmlns:a16="http://schemas.microsoft.com/office/drawing/2014/main" id="{B6E89B5F-4FA4-4EEC-A496-B77C99573A0C}"/>
              </a:ext>
            </a:extLst>
          </p:cNvPr>
          <p:cNvGraphicFramePr>
            <a:graphicFrameLocks noGrp="1"/>
          </p:cNvGraphicFramePr>
          <p:nvPr>
            <p:extLst>
              <p:ext uri="{D42A27DB-BD31-4B8C-83A1-F6EECF244321}">
                <p14:modId xmlns:p14="http://schemas.microsoft.com/office/powerpoint/2010/main" val="2958872200"/>
              </p:ext>
            </p:extLst>
          </p:nvPr>
        </p:nvGraphicFramePr>
        <p:xfrm>
          <a:off x="5553211" y="3731175"/>
          <a:ext cx="6399303" cy="2682240"/>
        </p:xfrm>
        <a:graphic>
          <a:graphicData uri="http://schemas.openxmlformats.org/drawingml/2006/table">
            <a:tbl>
              <a:tblPr firstRow="1" bandRow="1">
                <a:tableStyleId>{93296810-A885-4BE3-A3E7-6D5BEEA58F35}</a:tableStyleId>
              </a:tblPr>
              <a:tblGrid>
                <a:gridCol w="1342539">
                  <a:extLst>
                    <a:ext uri="{9D8B030D-6E8A-4147-A177-3AD203B41FA5}">
                      <a16:colId xmlns:a16="http://schemas.microsoft.com/office/drawing/2014/main" val="399575333"/>
                    </a:ext>
                  </a:extLst>
                </a:gridCol>
                <a:gridCol w="2449090">
                  <a:extLst>
                    <a:ext uri="{9D8B030D-6E8A-4147-A177-3AD203B41FA5}">
                      <a16:colId xmlns:a16="http://schemas.microsoft.com/office/drawing/2014/main" val="3453014793"/>
                    </a:ext>
                  </a:extLst>
                </a:gridCol>
                <a:gridCol w="2607674">
                  <a:extLst>
                    <a:ext uri="{9D8B030D-6E8A-4147-A177-3AD203B41FA5}">
                      <a16:colId xmlns:a16="http://schemas.microsoft.com/office/drawing/2014/main" val="1813708567"/>
                    </a:ext>
                  </a:extLst>
                </a:gridCol>
              </a:tblGrid>
              <a:tr h="370840">
                <a:tc>
                  <a:txBody>
                    <a:bodyPr/>
                    <a:lstStyle/>
                    <a:p>
                      <a:pPr algn="ctr"/>
                      <a:r>
                        <a:rPr kumimoji="1" lang="ja-JP" altLang="en-US" sz="2000" dirty="0"/>
                        <a:t>事務所名</a:t>
                      </a:r>
                    </a:p>
                  </a:txBody>
                  <a:tcPr anchor="ctr"/>
                </a:tc>
                <a:tc>
                  <a:txBody>
                    <a:bodyPr/>
                    <a:lstStyle/>
                    <a:p>
                      <a:pPr algn="ctr"/>
                      <a:r>
                        <a:rPr kumimoji="1" lang="ja-JP" altLang="en-US" sz="2000" dirty="0"/>
                        <a:t>育成対象農業者</a:t>
                      </a:r>
                      <a:endParaRPr kumimoji="1" lang="en-US" altLang="ja-JP" sz="2000" dirty="0"/>
                    </a:p>
                    <a:p>
                      <a:pPr algn="ctr"/>
                      <a:r>
                        <a:rPr kumimoji="1" lang="ja-JP" altLang="en-US" sz="2000" dirty="0"/>
                        <a:t>（経営強化農業者）</a:t>
                      </a:r>
                    </a:p>
                  </a:txBody>
                  <a:tcPr/>
                </a:tc>
                <a:tc>
                  <a:txBody>
                    <a:bodyPr/>
                    <a:lstStyle/>
                    <a:p>
                      <a:pPr algn="ctr"/>
                      <a:r>
                        <a:rPr kumimoji="1" lang="ja-JP" altLang="en-US" sz="2000" dirty="0"/>
                        <a:t>販売額増加額</a:t>
                      </a:r>
                      <a:endParaRPr kumimoji="1" lang="en-US" altLang="ja-JP" sz="2000" dirty="0"/>
                    </a:p>
                    <a:p>
                      <a:pPr algn="ctr"/>
                      <a:r>
                        <a:rPr kumimoji="1" lang="en-US" altLang="ja-JP" sz="2000" dirty="0"/>
                        <a:t>(R5</a:t>
                      </a:r>
                      <a:r>
                        <a:rPr kumimoji="1" lang="ja-JP" altLang="en-US" sz="2000" dirty="0"/>
                        <a:t>販売額</a:t>
                      </a:r>
                      <a:r>
                        <a:rPr kumimoji="1" lang="en-US" altLang="ja-JP" sz="2000" dirty="0"/>
                        <a:t>-R4</a:t>
                      </a:r>
                      <a:r>
                        <a:rPr kumimoji="1" lang="ja-JP" altLang="en-US" sz="2000" dirty="0"/>
                        <a:t>販売額</a:t>
                      </a:r>
                      <a:r>
                        <a:rPr kumimoji="1" lang="en-US" altLang="ja-JP" sz="2000" dirty="0"/>
                        <a:t>)</a:t>
                      </a:r>
                      <a:endParaRPr kumimoji="1" lang="ja-JP" altLang="en-US" sz="2000" dirty="0"/>
                    </a:p>
                  </a:txBody>
                  <a:tcPr/>
                </a:tc>
                <a:extLst>
                  <a:ext uri="{0D108BD9-81ED-4DB2-BD59-A6C34878D82A}">
                    <a16:rowId xmlns:a16="http://schemas.microsoft.com/office/drawing/2014/main" val="4025770693"/>
                  </a:ext>
                </a:extLst>
              </a:tr>
              <a:tr h="370840">
                <a:tc>
                  <a:txBody>
                    <a:bodyPr/>
                    <a:lstStyle/>
                    <a:p>
                      <a:pPr algn="ctr"/>
                      <a:r>
                        <a:rPr kumimoji="1" lang="ja-JP" altLang="en-US" sz="2000" dirty="0"/>
                        <a:t>北部</a:t>
                      </a:r>
                    </a:p>
                  </a:txBody>
                  <a:tcPr/>
                </a:tc>
                <a:tc>
                  <a:txBody>
                    <a:bodyPr/>
                    <a:lstStyle/>
                    <a:p>
                      <a:pPr algn="ctr"/>
                      <a:r>
                        <a:rPr kumimoji="1" lang="en-US" altLang="ja-JP" sz="2000" dirty="0"/>
                        <a:t>11</a:t>
                      </a:r>
                      <a:r>
                        <a:rPr kumimoji="1" lang="ja-JP" altLang="en-US" sz="2000" dirty="0"/>
                        <a:t>名</a:t>
                      </a:r>
                    </a:p>
                  </a:txBody>
                  <a:tcPr/>
                </a:tc>
                <a:tc>
                  <a:txBody>
                    <a:bodyPr/>
                    <a:lstStyle/>
                    <a:p>
                      <a:pPr algn="ctr"/>
                      <a:r>
                        <a:rPr kumimoji="1" lang="en-US" altLang="ja-JP" sz="2000" dirty="0"/>
                        <a:t>1,782</a:t>
                      </a:r>
                      <a:r>
                        <a:rPr kumimoji="1" lang="ja-JP" altLang="en-US" sz="2000" dirty="0"/>
                        <a:t>万円</a:t>
                      </a:r>
                    </a:p>
                  </a:txBody>
                  <a:tcPr/>
                </a:tc>
                <a:extLst>
                  <a:ext uri="{0D108BD9-81ED-4DB2-BD59-A6C34878D82A}">
                    <a16:rowId xmlns:a16="http://schemas.microsoft.com/office/drawing/2014/main" val="4129899030"/>
                  </a:ext>
                </a:extLst>
              </a:tr>
              <a:tr h="370840">
                <a:tc>
                  <a:txBody>
                    <a:bodyPr/>
                    <a:lstStyle/>
                    <a:p>
                      <a:pPr algn="ctr"/>
                      <a:r>
                        <a:rPr kumimoji="1" lang="ja-JP" altLang="en-US" sz="2000" dirty="0"/>
                        <a:t>中部</a:t>
                      </a:r>
                    </a:p>
                  </a:txBody>
                  <a:tcPr/>
                </a:tc>
                <a:tc>
                  <a:txBody>
                    <a:bodyPr/>
                    <a:lstStyle/>
                    <a:p>
                      <a:pPr algn="ctr"/>
                      <a:r>
                        <a:rPr kumimoji="1" lang="en-US" altLang="ja-JP" sz="2000" dirty="0"/>
                        <a:t>35</a:t>
                      </a:r>
                      <a:r>
                        <a:rPr kumimoji="1" lang="ja-JP" altLang="en-US" sz="2000" dirty="0"/>
                        <a:t>名</a:t>
                      </a:r>
                    </a:p>
                  </a:txBody>
                  <a:tcPr/>
                </a:tc>
                <a:tc>
                  <a:txBody>
                    <a:bodyPr/>
                    <a:lstStyle/>
                    <a:p>
                      <a:pPr algn="ctr"/>
                      <a:r>
                        <a:rPr kumimoji="1" lang="en-US" altLang="ja-JP" sz="2000" dirty="0"/>
                        <a:t>5,477</a:t>
                      </a:r>
                      <a:r>
                        <a:rPr kumimoji="1" lang="ja-JP" altLang="en-US" sz="2000" dirty="0"/>
                        <a:t>万円</a:t>
                      </a:r>
                    </a:p>
                  </a:txBody>
                  <a:tcPr/>
                </a:tc>
                <a:extLst>
                  <a:ext uri="{0D108BD9-81ED-4DB2-BD59-A6C34878D82A}">
                    <a16:rowId xmlns:a16="http://schemas.microsoft.com/office/drawing/2014/main" val="1707865191"/>
                  </a:ext>
                </a:extLst>
              </a:tr>
              <a:tr h="370840">
                <a:tc>
                  <a:txBody>
                    <a:bodyPr/>
                    <a:lstStyle/>
                    <a:p>
                      <a:pPr algn="ctr"/>
                      <a:r>
                        <a:rPr kumimoji="1" lang="ja-JP" altLang="en-US" sz="2000" dirty="0"/>
                        <a:t>南河内</a:t>
                      </a:r>
                    </a:p>
                  </a:txBody>
                  <a:tcPr/>
                </a:tc>
                <a:tc>
                  <a:txBody>
                    <a:bodyPr/>
                    <a:lstStyle/>
                    <a:p>
                      <a:pPr algn="ctr"/>
                      <a:r>
                        <a:rPr kumimoji="1" lang="en-US" altLang="ja-JP" sz="2000" dirty="0"/>
                        <a:t>35</a:t>
                      </a:r>
                      <a:r>
                        <a:rPr kumimoji="1" lang="ja-JP" altLang="en-US" sz="2000" dirty="0"/>
                        <a:t>名</a:t>
                      </a:r>
                    </a:p>
                  </a:txBody>
                  <a:tcPr/>
                </a:tc>
                <a:tc>
                  <a:txBody>
                    <a:bodyPr/>
                    <a:lstStyle/>
                    <a:p>
                      <a:pPr algn="ctr"/>
                      <a:r>
                        <a:rPr kumimoji="1" lang="en-US" altLang="ja-JP" sz="2000" dirty="0"/>
                        <a:t>4,176</a:t>
                      </a:r>
                      <a:r>
                        <a:rPr kumimoji="1" lang="ja-JP" altLang="en-US" sz="2000" dirty="0"/>
                        <a:t>万円</a:t>
                      </a:r>
                    </a:p>
                  </a:txBody>
                  <a:tcPr/>
                </a:tc>
                <a:extLst>
                  <a:ext uri="{0D108BD9-81ED-4DB2-BD59-A6C34878D82A}">
                    <a16:rowId xmlns:a16="http://schemas.microsoft.com/office/drawing/2014/main" val="3977654168"/>
                  </a:ext>
                </a:extLst>
              </a:tr>
              <a:tr h="370840">
                <a:tc>
                  <a:txBody>
                    <a:bodyPr/>
                    <a:lstStyle/>
                    <a:p>
                      <a:pPr algn="ctr"/>
                      <a:r>
                        <a:rPr kumimoji="1" lang="ja-JP" altLang="en-US" sz="2000" dirty="0"/>
                        <a:t>泉州</a:t>
                      </a:r>
                    </a:p>
                  </a:txBody>
                  <a:tcPr/>
                </a:tc>
                <a:tc>
                  <a:txBody>
                    <a:bodyPr/>
                    <a:lstStyle/>
                    <a:p>
                      <a:pPr algn="ctr"/>
                      <a:r>
                        <a:rPr kumimoji="1" lang="en-US" altLang="ja-JP" sz="2000" dirty="0"/>
                        <a:t>48</a:t>
                      </a:r>
                      <a:r>
                        <a:rPr kumimoji="1" lang="ja-JP" altLang="en-US" sz="2000" dirty="0"/>
                        <a:t>名</a:t>
                      </a:r>
                    </a:p>
                  </a:txBody>
                  <a:tcPr/>
                </a:tc>
                <a:tc>
                  <a:txBody>
                    <a:bodyPr/>
                    <a:lstStyle/>
                    <a:p>
                      <a:pPr algn="ctr"/>
                      <a:r>
                        <a:rPr kumimoji="1" lang="en-US" altLang="ja-JP" sz="2000" dirty="0"/>
                        <a:t>4,862</a:t>
                      </a:r>
                      <a:r>
                        <a:rPr kumimoji="1" lang="ja-JP" altLang="en-US" sz="2000" dirty="0"/>
                        <a:t>万円</a:t>
                      </a:r>
                    </a:p>
                  </a:txBody>
                  <a:tcPr/>
                </a:tc>
                <a:extLst>
                  <a:ext uri="{0D108BD9-81ED-4DB2-BD59-A6C34878D82A}">
                    <a16:rowId xmlns:a16="http://schemas.microsoft.com/office/drawing/2014/main" val="2640422028"/>
                  </a:ext>
                </a:extLst>
              </a:tr>
              <a:tr h="370840">
                <a:tc>
                  <a:txBody>
                    <a:bodyPr/>
                    <a:lstStyle/>
                    <a:p>
                      <a:pPr algn="ctr"/>
                      <a:r>
                        <a:rPr kumimoji="1" lang="ja-JP" altLang="en-US" sz="2000" dirty="0"/>
                        <a:t>合計</a:t>
                      </a:r>
                    </a:p>
                  </a:txBody>
                  <a:tcPr/>
                </a:tc>
                <a:tc>
                  <a:txBody>
                    <a:bodyPr/>
                    <a:lstStyle/>
                    <a:p>
                      <a:pPr algn="ctr"/>
                      <a:r>
                        <a:rPr kumimoji="1" lang="en-US" altLang="ja-JP" sz="2000" dirty="0"/>
                        <a:t>129</a:t>
                      </a:r>
                      <a:r>
                        <a:rPr kumimoji="1" lang="ja-JP" altLang="en-US" sz="2000" dirty="0"/>
                        <a:t>名</a:t>
                      </a:r>
                    </a:p>
                  </a:txBody>
                  <a:tcPr/>
                </a:tc>
                <a:tc>
                  <a:txBody>
                    <a:bodyPr/>
                    <a:lstStyle/>
                    <a:p>
                      <a:pPr algn="ctr"/>
                      <a:r>
                        <a:rPr kumimoji="1" lang="en-US" altLang="ja-JP" sz="2000" dirty="0"/>
                        <a:t>1</a:t>
                      </a:r>
                      <a:r>
                        <a:rPr kumimoji="1" lang="ja-JP" altLang="en-US" sz="2000" dirty="0"/>
                        <a:t>億</a:t>
                      </a:r>
                      <a:r>
                        <a:rPr kumimoji="1" lang="en-US" altLang="ja-JP" sz="2000" dirty="0"/>
                        <a:t>6,297</a:t>
                      </a:r>
                      <a:r>
                        <a:rPr kumimoji="1" lang="ja-JP" altLang="en-US" sz="2000" dirty="0"/>
                        <a:t>万円</a:t>
                      </a:r>
                    </a:p>
                  </a:txBody>
                  <a:tcPr/>
                </a:tc>
                <a:extLst>
                  <a:ext uri="{0D108BD9-81ED-4DB2-BD59-A6C34878D82A}">
                    <a16:rowId xmlns:a16="http://schemas.microsoft.com/office/drawing/2014/main" val="4103435677"/>
                  </a:ext>
                </a:extLst>
              </a:tr>
            </a:tbl>
          </a:graphicData>
        </a:graphic>
      </p:graphicFrame>
      <p:sp>
        <p:nvSpPr>
          <p:cNvPr id="10" name="四角形: 角を丸くする 9">
            <a:extLst>
              <a:ext uri="{FF2B5EF4-FFF2-40B4-BE49-F238E27FC236}">
                <a16:creationId xmlns:a16="http://schemas.microsoft.com/office/drawing/2014/main" id="{5D07326E-BABD-4CF5-90D6-59AE1FE2F21C}"/>
              </a:ext>
            </a:extLst>
          </p:cNvPr>
          <p:cNvSpPr/>
          <p:nvPr/>
        </p:nvSpPr>
        <p:spPr>
          <a:xfrm>
            <a:off x="394282" y="3731175"/>
            <a:ext cx="4877514" cy="2418186"/>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9C5B6067-4402-4BDB-B07C-38D237F4A848}"/>
              </a:ext>
            </a:extLst>
          </p:cNvPr>
          <p:cNvSpPr/>
          <p:nvPr/>
        </p:nvSpPr>
        <p:spPr>
          <a:xfrm>
            <a:off x="587828" y="3784389"/>
            <a:ext cx="3365607" cy="2960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経営強化コンサルプロジェクト事業</a:t>
            </a:r>
          </a:p>
        </p:txBody>
      </p:sp>
      <p:sp>
        <p:nvSpPr>
          <p:cNvPr id="12" name="テキスト ボックス 11">
            <a:extLst>
              <a:ext uri="{FF2B5EF4-FFF2-40B4-BE49-F238E27FC236}">
                <a16:creationId xmlns:a16="http://schemas.microsoft.com/office/drawing/2014/main" id="{8C8CE863-DCB0-446B-AD93-648E8F7D8A1B}"/>
              </a:ext>
            </a:extLst>
          </p:cNvPr>
          <p:cNvSpPr txBox="1"/>
          <p:nvPr/>
        </p:nvSpPr>
        <p:spPr>
          <a:xfrm>
            <a:off x="587828" y="4105071"/>
            <a:ext cx="4482222" cy="523220"/>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農業者へ専門家を派遣し、普及指導員との個別指導で経営課題を解決し販売額向上を支援。</a:t>
            </a:r>
            <a:endParaRPr lang="ja-JP" altLang="en-US" sz="2000" dirty="0">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39FDAFB7-C692-4A42-A6E6-8F84FD83547B}"/>
              </a:ext>
            </a:extLst>
          </p:cNvPr>
          <p:cNvSpPr txBox="1"/>
          <p:nvPr/>
        </p:nvSpPr>
        <p:spPr>
          <a:xfrm>
            <a:off x="394282" y="4621949"/>
            <a:ext cx="2956210" cy="1600438"/>
          </a:xfrm>
          <a:prstGeom prst="rect">
            <a:avLst/>
          </a:prstGeom>
          <a:noFill/>
        </p:spPr>
        <p:txBody>
          <a:bodyPr wrap="square" rtlCol="0">
            <a:spAutoFit/>
          </a:bodyPr>
          <a:lstStyle/>
          <a:p>
            <a:r>
              <a:rPr lang="en-US" altLang="ja-JP" sz="1400" dirty="0">
                <a:latin typeface="ＭＳ Ｐゴシック" panose="020B0600070205080204" pitchFamily="50" charset="-128"/>
                <a:ea typeface="ＭＳ Ｐゴシック" panose="020B0600070205080204" pitchFamily="50" charset="-128"/>
              </a:rPr>
              <a:t>【R5</a:t>
            </a:r>
            <a:r>
              <a:rPr lang="ja-JP" altLang="en-US" sz="1400" dirty="0">
                <a:latin typeface="ＭＳ Ｐゴシック" panose="020B0600070205080204" pitchFamily="50" charset="-128"/>
                <a:ea typeface="ＭＳ Ｐゴシック" panose="020B0600070205080204" pitchFamily="50" charset="-128"/>
              </a:rPr>
              <a:t>派遣実績</a:t>
            </a:r>
            <a:r>
              <a:rPr lang="en-US" altLang="ja-JP" sz="1400" dirty="0">
                <a:latin typeface="ＭＳ Ｐゴシック" panose="020B0600070205080204" pitchFamily="50" charset="-128"/>
                <a:ea typeface="ＭＳ Ｐゴシック" panose="020B0600070205080204" pitchFamily="50" charset="-128"/>
              </a:rPr>
              <a:t>】</a:t>
            </a:r>
          </a:p>
          <a:p>
            <a:r>
              <a:rPr lang="ja-JP" altLang="en-US" sz="1400" dirty="0">
                <a:latin typeface="ＭＳ Ｐゴシック" panose="020B0600070205080204" pitchFamily="50" charset="-128"/>
                <a:ea typeface="ＭＳ Ｐゴシック" panose="020B0600070205080204" pitchFamily="50" charset="-128"/>
              </a:rPr>
              <a:t>　　</a:t>
            </a:r>
            <a:r>
              <a:rPr lang="en-US" altLang="ja-JP" sz="1400" dirty="0">
                <a:latin typeface="ＭＳ Ｐゴシック" panose="020B0600070205080204" pitchFamily="50" charset="-128"/>
                <a:ea typeface="ＭＳ Ｐゴシック" panose="020B0600070205080204" pitchFamily="50" charset="-128"/>
              </a:rPr>
              <a:t>34</a:t>
            </a:r>
            <a:r>
              <a:rPr lang="ja-JP" altLang="en-US" sz="1400" dirty="0">
                <a:latin typeface="ＭＳ Ｐゴシック" panose="020B0600070205080204" pitchFamily="50" charset="-128"/>
                <a:ea typeface="ＭＳ Ｐゴシック" panose="020B0600070205080204" pitchFamily="50" charset="-128"/>
              </a:rPr>
              <a:t>者（うち新規</a:t>
            </a:r>
            <a:r>
              <a:rPr lang="en-US" altLang="ja-JP" sz="1400" dirty="0">
                <a:latin typeface="ＭＳ Ｐゴシック" panose="020B0600070205080204" pitchFamily="50" charset="-128"/>
                <a:ea typeface="ＭＳ Ｐゴシック" panose="020B0600070205080204" pitchFamily="50" charset="-128"/>
              </a:rPr>
              <a:t>7</a:t>
            </a:r>
            <a:r>
              <a:rPr lang="ja-JP" altLang="en-US" sz="1400" dirty="0">
                <a:latin typeface="ＭＳ Ｐゴシック" panose="020B0600070205080204" pitchFamily="50" charset="-128"/>
                <a:ea typeface="ＭＳ Ｐゴシック" panose="020B0600070205080204" pitchFamily="50" charset="-128"/>
              </a:rPr>
              <a:t>者）</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endParaRPr>
          </a:p>
          <a:p>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指導内容</a:t>
            </a:r>
            <a:r>
              <a:rPr lang="en-US" altLang="ja-JP" sz="1400" dirty="0">
                <a:latin typeface="ＭＳ Ｐゴシック" panose="020B0600070205080204" pitchFamily="50" charset="-128"/>
                <a:ea typeface="ＭＳ Ｐゴシック" panose="020B0600070205080204" pitchFamily="50" charset="-128"/>
              </a:rPr>
              <a:t>】</a:t>
            </a:r>
          </a:p>
          <a:p>
            <a:r>
              <a:rPr lang="ja-JP" altLang="en-US" sz="1400" dirty="0">
                <a:latin typeface="ＭＳ Ｐゴシック" panose="020B0600070205080204" pitchFamily="50" charset="-128"/>
                <a:ea typeface="ＭＳ Ｐゴシック" panose="020B0600070205080204" pitchFamily="50" charset="-128"/>
              </a:rPr>
              <a:t>・規模拡大に向けた経営計画の作成</a:t>
            </a:r>
          </a:p>
          <a:p>
            <a:r>
              <a:rPr lang="ja-JP" altLang="en-US" sz="1400" dirty="0">
                <a:latin typeface="ＭＳ Ｐゴシック" panose="020B0600070205080204" pitchFamily="50" charset="-128"/>
                <a:ea typeface="ＭＳ Ｐゴシック" panose="020B0600070205080204" pitchFamily="50" charset="-128"/>
              </a:rPr>
              <a:t>・円滑な事業継承に向けた取組、</a:t>
            </a:r>
            <a:r>
              <a:rPr lang="ja-JP" altLang="en-US" sz="1400" dirty="0">
                <a:latin typeface="ＭＳ Ｐゴシック" panose="020B0600070205080204" pitchFamily="50" charset="-128"/>
              </a:rPr>
              <a:t>他</a:t>
            </a:r>
            <a:endParaRPr lang="ja-JP" altLang="en-US" sz="1400" dirty="0">
              <a:latin typeface="ＭＳ Ｐゴシック" panose="020B0600070205080204" pitchFamily="50" charset="-128"/>
              <a:ea typeface="ＭＳ Ｐゴシック" panose="020B0600070205080204" pitchFamily="50" charset="-128"/>
            </a:endParaRPr>
          </a:p>
          <a:p>
            <a:endParaRPr lang="ja-JP" altLang="en-US" sz="1400" dirty="0">
              <a:latin typeface="ＭＳ Ｐゴシック" panose="020B0600070205080204" pitchFamily="50" charset="-128"/>
              <a:ea typeface="ＭＳ Ｐゴシック" panose="020B0600070205080204" pitchFamily="50" charset="-128"/>
            </a:endParaRP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256527"/>
            <a:ext cx="1440000" cy="3813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778631" y="2256602"/>
            <a:ext cx="1440000" cy="3942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実績</a:t>
            </a:r>
          </a:p>
        </p:txBody>
      </p:sp>
      <p:pic>
        <p:nvPicPr>
          <p:cNvPr id="16" name="図 15">
            <a:extLst>
              <a:ext uri="{FF2B5EF4-FFF2-40B4-BE49-F238E27FC236}">
                <a16:creationId xmlns:a16="http://schemas.microsoft.com/office/drawing/2014/main" id="{F1F38FA5-FB9F-4A67-86E1-93E1F7E767C0}"/>
              </a:ext>
            </a:extLst>
          </p:cNvPr>
          <p:cNvPicPr/>
          <p:nvPr/>
        </p:nvPicPr>
        <p:blipFill rotWithShape="1">
          <a:blip r:embed="rId2">
            <a:extLst>
              <a:ext uri="{28A0092B-C50C-407E-A947-70E740481C1C}">
                <a14:useLocalDpi xmlns:a14="http://schemas.microsoft.com/office/drawing/2010/main" val="0"/>
              </a:ext>
            </a:extLst>
          </a:blip>
          <a:srcRect/>
          <a:stretch/>
        </p:blipFill>
        <p:spPr bwMode="auto">
          <a:xfrm>
            <a:off x="3230473" y="4810041"/>
            <a:ext cx="1839577" cy="1095248"/>
          </a:xfrm>
          <a:prstGeom prst="rect">
            <a:avLst/>
          </a:prstGeom>
          <a:noFill/>
          <a:ln>
            <a:noFill/>
          </a:ln>
        </p:spPr>
      </p:pic>
    </p:spTree>
    <p:extLst>
      <p:ext uri="{BB962C8B-B14F-4D97-AF65-F5344CB8AC3E}">
        <p14:creationId xmlns:p14="http://schemas.microsoft.com/office/powerpoint/2010/main" val="274494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AE9CDBF-6A0C-4213-80D9-9812753A8B63}"/>
              </a:ext>
            </a:extLst>
          </p:cNvPr>
          <p:cNvSpPr txBox="1"/>
          <p:nvPr/>
        </p:nvSpPr>
        <p:spPr>
          <a:xfrm>
            <a:off x="6500040" y="4616472"/>
            <a:ext cx="5584166" cy="20928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販売額の伸びが大きい指導内容（コンサル派遣）</a:t>
            </a:r>
            <a:endParaRPr kumimoji="1" lang="en-US" altLang="ja-JP" sz="20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〇販路拡大１１９．１％</a:t>
            </a:r>
            <a:endParaRPr kumimoji="1" lang="en-US" altLang="ja-JP"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例：販売計画の作成、</a:t>
            </a:r>
            <a:r>
              <a:rPr kumimoji="1" lang="en-US" altLang="ja-JP"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PR</a:t>
            </a:r>
            <a:r>
              <a:rPr kumimoji="1" lang="ja-JP"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シートの作成支援</a:t>
            </a:r>
            <a:endParaRPr kumimoji="1" lang="en-US" altLang="ja-JP"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〇経営改善１１２．５％</a:t>
            </a:r>
            <a:endParaRPr kumimoji="1" lang="en-US" altLang="ja-JP"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例：経営分析による栽培品目精査・新規事業の</a:t>
            </a:r>
            <a:endParaRPr kumimoji="1" lang="en-US" altLang="ja-JP"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　　　立ち上げ支援</a:t>
            </a:r>
          </a:p>
        </p:txBody>
      </p:sp>
      <p:sp>
        <p:nvSpPr>
          <p:cNvPr id="4" name="テキスト ボックス 3">
            <a:extLst>
              <a:ext uri="{FF2B5EF4-FFF2-40B4-BE49-F238E27FC236}">
                <a16:creationId xmlns:a16="http://schemas.microsoft.com/office/drawing/2014/main" id="{B24B016F-50DB-4BEB-ADCA-BA9F26632917}"/>
              </a:ext>
            </a:extLst>
          </p:cNvPr>
          <p:cNvSpPr txBox="1"/>
          <p:nvPr/>
        </p:nvSpPr>
        <p:spPr>
          <a:xfrm>
            <a:off x="6500040" y="2565010"/>
            <a:ext cx="5442369"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コンサル派遣の効果</a:t>
            </a:r>
            <a:endParaRPr kumimoji="1" lang="en-US" altLang="ja-JP" sz="20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コンサル派遣を行った農業者は販売金額の伸びがより大きい。</a:t>
            </a:r>
          </a:p>
        </p:txBody>
      </p:sp>
      <p:sp>
        <p:nvSpPr>
          <p:cNvPr id="5" name="テキスト ボックス 4">
            <a:extLst>
              <a:ext uri="{FF2B5EF4-FFF2-40B4-BE49-F238E27FC236}">
                <a16:creationId xmlns:a16="http://schemas.microsoft.com/office/drawing/2014/main" id="{6F1F52E3-3894-4E98-A0C5-ADD1DE1802D0}"/>
              </a:ext>
            </a:extLst>
          </p:cNvPr>
          <p:cNvSpPr txBox="1"/>
          <p:nvPr/>
        </p:nvSpPr>
        <p:spPr>
          <a:xfrm>
            <a:off x="6500040" y="1238212"/>
            <a:ext cx="5584166"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営農類型別販売額の伸び</a:t>
            </a:r>
            <a:endParaRPr kumimoji="1" lang="en-US" altLang="ja-JP" sz="20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露地野菜（有機栽培含む）、果樹（ぶどう）で大きい</a:t>
            </a:r>
          </a:p>
        </p:txBody>
      </p:sp>
      <p:sp>
        <p:nvSpPr>
          <p:cNvPr id="6" name="テキスト ボックス 5">
            <a:extLst>
              <a:ext uri="{FF2B5EF4-FFF2-40B4-BE49-F238E27FC236}">
                <a16:creationId xmlns:a16="http://schemas.microsoft.com/office/drawing/2014/main" id="{6FE2FC31-7E05-44F7-83D2-BA39FBFA778F}"/>
              </a:ext>
            </a:extLst>
          </p:cNvPr>
          <p:cNvSpPr txBox="1"/>
          <p:nvPr/>
        </p:nvSpPr>
        <p:spPr>
          <a:xfrm>
            <a:off x="6594934" y="3751338"/>
            <a:ext cx="4692770" cy="400110"/>
          </a:xfrm>
          <a:prstGeom prst="rect">
            <a:avLst/>
          </a:prstGeom>
          <a:noFill/>
          <a:ln w="28575">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派遣あり　１１０．１％　派遣無し１０５．９％　</a:t>
            </a:r>
          </a:p>
        </p:txBody>
      </p:sp>
      <p:pic>
        <p:nvPicPr>
          <p:cNvPr id="12" name="図 11">
            <a:extLst>
              <a:ext uri="{FF2B5EF4-FFF2-40B4-BE49-F238E27FC236}">
                <a16:creationId xmlns:a16="http://schemas.microsoft.com/office/drawing/2014/main" id="{61C50EC9-9702-4DBB-BF80-2A68DCA6109F}"/>
              </a:ext>
            </a:extLst>
          </p:cNvPr>
          <p:cNvPicPr>
            <a:picLocks noChangeAspect="1"/>
          </p:cNvPicPr>
          <p:nvPr/>
        </p:nvPicPr>
        <p:blipFill>
          <a:blip r:embed="rId2"/>
          <a:stretch>
            <a:fillRect/>
          </a:stretch>
        </p:blipFill>
        <p:spPr>
          <a:xfrm>
            <a:off x="904296" y="1044950"/>
            <a:ext cx="4787665" cy="3597614"/>
          </a:xfrm>
          <a:prstGeom prst="rect">
            <a:avLst/>
          </a:prstGeom>
        </p:spPr>
      </p:pic>
      <p:sp>
        <p:nvSpPr>
          <p:cNvPr id="13" name="テキスト ボックス 12">
            <a:extLst>
              <a:ext uri="{FF2B5EF4-FFF2-40B4-BE49-F238E27FC236}">
                <a16:creationId xmlns:a16="http://schemas.microsoft.com/office/drawing/2014/main" id="{E827072A-AFB3-410E-A490-744C2B19C53E}"/>
              </a:ext>
            </a:extLst>
          </p:cNvPr>
          <p:cNvSpPr txBox="1"/>
          <p:nvPr/>
        </p:nvSpPr>
        <p:spPr>
          <a:xfrm>
            <a:off x="2176542" y="722132"/>
            <a:ext cx="704468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育成対象農業者の販売額向上について</a:t>
            </a:r>
          </a:p>
        </p:txBody>
      </p:sp>
      <p:grpSp>
        <p:nvGrpSpPr>
          <p:cNvPr id="7" name="グループ化 6">
            <a:extLst>
              <a:ext uri="{FF2B5EF4-FFF2-40B4-BE49-F238E27FC236}">
                <a16:creationId xmlns:a16="http://schemas.microsoft.com/office/drawing/2014/main" id="{24F0A767-197A-451C-9509-6CA15D7B8A03}"/>
              </a:ext>
            </a:extLst>
          </p:cNvPr>
          <p:cNvGrpSpPr/>
          <p:nvPr/>
        </p:nvGrpSpPr>
        <p:grpSpPr>
          <a:xfrm>
            <a:off x="552135" y="4621873"/>
            <a:ext cx="5730193" cy="2111454"/>
            <a:chOff x="552135" y="4621873"/>
            <a:chExt cx="5730193" cy="2111454"/>
          </a:xfrm>
        </p:grpSpPr>
        <p:grpSp>
          <p:nvGrpSpPr>
            <p:cNvPr id="8" name="グループ化 7">
              <a:extLst>
                <a:ext uri="{FF2B5EF4-FFF2-40B4-BE49-F238E27FC236}">
                  <a16:creationId xmlns:a16="http://schemas.microsoft.com/office/drawing/2014/main" id="{DA9A5ADF-1806-4A21-A54B-B2F077A883C1}"/>
                </a:ext>
              </a:extLst>
            </p:cNvPr>
            <p:cNvGrpSpPr/>
            <p:nvPr/>
          </p:nvGrpSpPr>
          <p:grpSpPr>
            <a:xfrm>
              <a:off x="552135" y="4642564"/>
              <a:ext cx="5730193" cy="2090763"/>
              <a:chOff x="552135" y="4527150"/>
              <a:chExt cx="5730193" cy="2090763"/>
            </a:xfrm>
          </p:grpSpPr>
          <p:sp>
            <p:nvSpPr>
              <p:cNvPr id="10" name="四角形: 角を丸くする 9">
                <a:extLst>
                  <a:ext uri="{FF2B5EF4-FFF2-40B4-BE49-F238E27FC236}">
                    <a16:creationId xmlns:a16="http://schemas.microsoft.com/office/drawing/2014/main" id="{A210CEAE-2884-4AFD-BD0A-024F155D3694}"/>
                  </a:ext>
                </a:extLst>
              </p:cNvPr>
              <p:cNvSpPr/>
              <p:nvPr/>
            </p:nvSpPr>
            <p:spPr>
              <a:xfrm>
                <a:off x="552135" y="4763580"/>
                <a:ext cx="5589870" cy="1854333"/>
              </a:xfrm>
              <a:prstGeom prst="roundRect">
                <a:avLst/>
              </a:prstGeom>
              <a:ln w="2857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D199D813-A0AB-4387-82E9-1D82304BF463}"/>
                  </a:ext>
                </a:extLst>
              </p:cNvPr>
              <p:cNvSpPr txBox="1"/>
              <p:nvPr/>
            </p:nvSpPr>
            <p:spPr>
              <a:xfrm>
                <a:off x="692458" y="4527150"/>
                <a:ext cx="5589870" cy="2003041"/>
              </a:xfrm>
              <a:prstGeom prst="rect">
                <a:avLst/>
              </a:prstGeom>
              <a:noFill/>
            </p:spPr>
            <p:txBody>
              <a:bodyPr wrap="square">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氏（</a:t>
                </a:r>
                <a:r>
                  <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1,563</a:t>
                </a:r>
                <a:r>
                  <a:rPr kumimoji="1" lang="ja-JP" altLang="en-US" sz="1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万円</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204</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％）新規部門の拡大</a:t>
                </a:r>
                <a:endPar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B</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氏 （</a:t>
                </a:r>
                <a:r>
                  <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800</a:t>
                </a:r>
                <a:r>
                  <a:rPr kumimoji="1" lang="ja-JP" altLang="en-US" sz="1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万円</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127</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％）新規加工品の開発・販売</a:t>
                </a:r>
                <a:endPar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C</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氏（</a:t>
                </a:r>
                <a:r>
                  <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900</a:t>
                </a:r>
                <a:r>
                  <a:rPr kumimoji="1" lang="ja-JP" altLang="en-US" sz="1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万円</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400</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％）栽培品目精査、新規販路</a:t>
                </a:r>
                <a:endPar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D</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氏（</a:t>
                </a:r>
                <a:r>
                  <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550</a:t>
                </a:r>
                <a:r>
                  <a:rPr kumimoji="1" lang="ja-JP" altLang="en-US" sz="1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万円；</a:t>
                </a:r>
                <a:r>
                  <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650</a:t>
                </a:r>
                <a:r>
                  <a:rPr kumimoji="1" lang="ja-JP" altLang="en-US"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％）生産技術安定化、販路開拓</a:t>
                </a:r>
                <a:endParaRPr kumimoji="1" lang="en-US" altLang="ja-JP" sz="18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sp>
          <p:nvSpPr>
            <p:cNvPr id="9" name="テキスト ボックス 8">
              <a:extLst>
                <a:ext uri="{FF2B5EF4-FFF2-40B4-BE49-F238E27FC236}">
                  <a16:creationId xmlns:a16="http://schemas.microsoft.com/office/drawing/2014/main" id="{EFE8A449-6F90-4BD0-8CB4-73B81E080CAF}"/>
                </a:ext>
              </a:extLst>
            </p:cNvPr>
            <p:cNvSpPr txBox="1"/>
            <p:nvPr/>
          </p:nvSpPr>
          <p:spPr>
            <a:xfrm>
              <a:off x="698162" y="4621873"/>
              <a:ext cx="5303519" cy="400110"/>
            </a:xfrm>
            <a:prstGeom prst="rect">
              <a:avLst/>
            </a:prstGeom>
            <a:solidFill>
              <a:schemeClr val="bg1"/>
            </a:solidFill>
            <a:ln w="28575">
              <a:solidFill>
                <a:srgbClr val="92D05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特に販売額の増加が大きい農業者の支援事例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sp>
        <p:nvSpPr>
          <p:cNvPr id="14" name="正方形/長方形 13">
            <a:extLst>
              <a:ext uri="{FF2B5EF4-FFF2-40B4-BE49-F238E27FC236}">
                <a16:creationId xmlns:a16="http://schemas.microsoft.com/office/drawing/2014/main" id="{54DE9762-8B6B-4DB7-8405-348FFC619DA4}"/>
              </a:ext>
            </a:extLst>
          </p:cNvPr>
          <p:cNvSpPr/>
          <p:nvPr/>
        </p:nvSpPr>
        <p:spPr>
          <a:xfrm>
            <a:off x="296376" y="104099"/>
            <a:ext cx="11691257"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しごと</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力強い大阪農業の実現</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～成長し、持続する農業へ～</a:t>
            </a:r>
          </a:p>
        </p:txBody>
      </p:sp>
    </p:spTree>
    <p:extLst>
      <p:ext uri="{BB962C8B-B14F-4D97-AF65-F5344CB8AC3E}">
        <p14:creationId xmlns:p14="http://schemas.microsoft.com/office/powerpoint/2010/main" val="263494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B9A3981-1ADA-499B-8BF4-074076C9EF8B}"/>
              </a:ext>
            </a:extLst>
          </p:cNvPr>
          <p:cNvSpPr/>
          <p:nvPr/>
        </p:nvSpPr>
        <p:spPr>
          <a:xfrm>
            <a:off x="261257" y="261257"/>
            <a:ext cx="11691257"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しごと</a:t>
            </a:r>
            <a:r>
              <a:rPr kumimoji="1" lang="en-US" altLang="ja-JP" sz="2400" dirty="0">
                <a:solidFill>
                  <a:schemeClr val="tx1"/>
                </a:solidFill>
              </a:rPr>
              <a:t>】</a:t>
            </a:r>
            <a:r>
              <a:rPr kumimoji="1" lang="ja-JP" altLang="en-US" sz="2400" dirty="0">
                <a:solidFill>
                  <a:schemeClr val="tx1"/>
                </a:solidFill>
              </a:rPr>
              <a:t>　</a:t>
            </a:r>
            <a:r>
              <a:rPr kumimoji="1" lang="ja-JP" altLang="en-US" sz="2400" b="1" dirty="0">
                <a:solidFill>
                  <a:schemeClr val="tx1"/>
                </a:solidFill>
              </a:rPr>
              <a:t>力強い大阪農業の実現</a:t>
            </a:r>
            <a:r>
              <a:rPr kumimoji="1" lang="ja-JP" altLang="en-US" sz="2400" dirty="0">
                <a:solidFill>
                  <a:schemeClr val="tx1"/>
                </a:solidFill>
              </a:rPr>
              <a:t>　～成長し、持続する農業へ～</a:t>
            </a: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7" y="977115"/>
            <a:ext cx="6663978" cy="461665"/>
          </a:xfrm>
          <a:prstGeom prst="rect">
            <a:avLst/>
          </a:prstGeom>
          <a:noFill/>
        </p:spPr>
        <p:txBody>
          <a:bodyPr wrap="square" rtlCol="0">
            <a:spAutoFit/>
          </a:bodyPr>
          <a:lstStyle/>
          <a:p>
            <a:r>
              <a:rPr kumimoji="1" lang="ja-JP" altLang="en-US" sz="2400" dirty="0"/>
              <a:t>（２）　新規就農者・企業の確保育成</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2034548" y="1478782"/>
            <a:ext cx="8504619"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年後の目標：新規就農者</a:t>
            </a:r>
            <a:r>
              <a:rPr kumimoji="1" lang="en-US" altLang="ja-JP" sz="2400" dirty="0"/>
              <a:t>70</a:t>
            </a:r>
            <a:r>
              <a:rPr kumimoji="1" lang="ja-JP" altLang="en-US" sz="2400" dirty="0"/>
              <a:t>名の確保と生産力強化（＋３億円）</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303271"/>
            <a:ext cx="5169159" cy="1015663"/>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新規就農者</a:t>
            </a:r>
            <a:r>
              <a:rPr kumimoji="1" lang="en-US" altLang="ja-JP" sz="2400" dirty="0"/>
              <a:t>10</a:t>
            </a:r>
            <a:r>
              <a:rPr kumimoji="1" lang="ja-JP" altLang="en-US" sz="2400" dirty="0"/>
              <a:t>名を確保・育成し、</a:t>
            </a:r>
            <a:endParaRPr kumimoji="1" lang="en-US" altLang="ja-JP" sz="2400" dirty="0"/>
          </a:p>
          <a:p>
            <a:r>
              <a:rPr kumimoji="1" lang="ja-JP" altLang="en-US" sz="2400" dirty="0"/>
              <a:t>　生産力を強化（＋</a:t>
            </a:r>
            <a:r>
              <a:rPr kumimoji="1" lang="en-US" altLang="ja-JP" sz="2400" dirty="0"/>
              <a:t>0.4</a:t>
            </a:r>
            <a:r>
              <a:rPr kumimoji="1" lang="ja-JP" altLang="en-US" sz="2400" dirty="0"/>
              <a:t>億円）</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778631" y="2303271"/>
            <a:ext cx="6152112" cy="1015663"/>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新規就農者</a:t>
            </a:r>
            <a:r>
              <a:rPr kumimoji="1" lang="en-US" altLang="ja-JP" sz="2400" dirty="0"/>
              <a:t>12</a:t>
            </a:r>
            <a:r>
              <a:rPr kumimoji="1" lang="ja-JP" altLang="en-US" sz="2400" dirty="0"/>
              <a:t>名を確保したが、</a:t>
            </a:r>
            <a:endParaRPr kumimoji="1" lang="en-US" altLang="ja-JP" sz="2400" dirty="0"/>
          </a:p>
          <a:p>
            <a:r>
              <a:rPr kumimoji="1" lang="ja-JP" altLang="en-US" sz="2400" dirty="0"/>
              <a:t>　販売実績が目標未達成（</a:t>
            </a:r>
            <a:r>
              <a:rPr kumimoji="1" lang="ja-JP" altLang="en-US" sz="2400" u="sng" dirty="0"/>
              <a:t>＋</a:t>
            </a:r>
            <a:r>
              <a:rPr kumimoji="1" lang="en-US" altLang="ja-JP" sz="2400" u="sng" dirty="0"/>
              <a:t>0.13</a:t>
            </a:r>
            <a:r>
              <a:rPr kumimoji="1" lang="ja-JP" altLang="en-US" sz="2400" u="sng" dirty="0"/>
              <a:t>億円</a:t>
            </a:r>
            <a:r>
              <a:rPr kumimoji="1" lang="ja-JP" altLang="en-US" sz="2400" dirty="0"/>
              <a:t>）</a:t>
            </a:r>
          </a:p>
        </p:txBody>
      </p:sp>
      <p:graphicFrame>
        <p:nvGraphicFramePr>
          <p:cNvPr id="9" name="表 9">
            <a:extLst>
              <a:ext uri="{FF2B5EF4-FFF2-40B4-BE49-F238E27FC236}">
                <a16:creationId xmlns:a16="http://schemas.microsoft.com/office/drawing/2014/main" id="{B6E89B5F-4FA4-4EEC-A496-B77C99573A0C}"/>
              </a:ext>
            </a:extLst>
          </p:cNvPr>
          <p:cNvGraphicFramePr>
            <a:graphicFrameLocks noGrp="1"/>
          </p:cNvGraphicFramePr>
          <p:nvPr>
            <p:extLst>
              <p:ext uri="{D42A27DB-BD31-4B8C-83A1-F6EECF244321}">
                <p14:modId xmlns:p14="http://schemas.microsoft.com/office/powerpoint/2010/main" val="393324877"/>
              </p:ext>
            </p:extLst>
          </p:nvPr>
        </p:nvGraphicFramePr>
        <p:xfrm>
          <a:off x="5778631" y="3394278"/>
          <a:ext cx="6152112" cy="2377440"/>
        </p:xfrm>
        <a:graphic>
          <a:graphicData uri="http://schemas.openxmlformats.org/drawingml/2006/table">
            <a:tbl>
              <a:tblPr firstRow="1" bandRow="1">
                <a:tableStyleId>{93296810-A885-4BE3-A3E7-6D5BEEA58F35}</a:tableStyleId>
              </a:tblPr>
              <a:tblGrid>
                <a:gridCol w="1290680">
                  <a:extLst>
                    <a:ext uri="{9D8B030D-6E8A-4147-A177-3AD203B41FA5}">
                      <a16:colId xmlns:a16="http://schemas.microsoft.com/office/drawing/2014/main" val="399575333"/>
                    </a:ext>
                  </a:extLst>
                </a:gridCol>
                <a:gridCol w="2354487">
                  <a:extLst>
                    <a:ext uri="{9D8B030D-6E8A-4147-A177-3AD203B41FA5}">
                      <a16:colId xmlns:a16="http://schemas.microsoft.com/office/drawing/2014/main" val="3453014793"/>
                    </a:ext>
                  </a:extLst>
                </a:gridCol>
                <a:gridCol w="2506945">
                  <a:extLst>
                    <a:ext uri="{9D8B030D-6E8A-4147-A177-3AD203B41FA5}">
                      <a16:colId xmlns:a16="http://schemas.microsoft.com/office/drawing/2014/main" val="1813708567"/>
                    </a:ext>
                  </a:extLst>
                </a:gridCol>
              </a:tblGrid>
              <a:tr h="370840">
                <a:tc>
                  <a:txBody>
                    <a:bodyPr/>
                    <a:lstStyle/>
                    <a:p>
                      <a:pPr algn="ctr"/>
                      <a:r>
                        <a:rPr kumimoji="1" lang="ja-JP" altLang="en-US" sz="2000" dirty="0"/>
                        <a:t>事務所名</a:t>
                      </a:r>
                    </a:p>
                  </a:txBody>
                  <a:tcPr anchor="ctr"/>
                </a:tc>
                <a:tc>
                  <a:txBody>
                    <a:bodyPr/>
                    <a:lstStyle/>
                    <a:p>
                      <a:pPr algn="ctr"/>
                      <a:r>
                        <a:rPr kumimoji="1" lang="ja-JP" altLang="en-US" sz="2000" dirty="0"/>
                        <a:t>新規就農者</a:t>
                      </a:r>
                      <a:endParaRPr kumimoji="1" lang="en-US" altLang="ja-JP" sz="2000" dirty="0"/>
                    </a:p>
                  </a:txBody>
                  <a:tcPr/>
                </a:tc>
                <a:tc>
                  <a:txBody>
                    <a:bodyPr/>
                    <a:lstStyle/>
                    <a:p>
                      <a:pPr algn="ctr"/>
                      <a:r>
                        <a:rPr kumimoji="1" lang="ja-JP" altLang="en-US" sz="2000" dirty="0"/>
                        <a:t>販売額</a:t>
                      </a:r>
                      <a:endParaRPr kumimoji="1" lang="en-US" altLang="ja-JP" sz="2000" dirty="0"/>
                    </a:p>
                  </a:txBody>
                  <a:tcPr/>
                </a:tc>
                <a:extLst>
                  <a:ext uri="{0D108BD9-81ED-4DB2-BD59-A6C34878D82A}">
                    <a16:rowId xmlns:a16="http://schemas.microsoft.com/office/drawing/2014/main" val="4025770693"/>
                  </a:ext>
                </a:extLst>
              </a:tr>
              <a:tr h="370840">
                <a:tc>
                  <a:txBody>
                    <a:bodyPr/>
                    <a:lstStyle/>
                    <a:p>
                      <a:pPr algn="ctr"/>
                      <a:r>
                        <a:rPr kumimoji="1" lang="ja-JP" altLang="en-US" sz="2000" dirty="0"/>
                        <a:t>北部</a:t>
                      </a:r>
                    </a:p>
                  </a:txBody>
                  <a:tcPr/>
                </a:tc>
                <a:tc>
                  <a:txBody>
                    <a:bodyPr/>
                    <a:lstStyle/>
                    <a:p>
                      <a:pPr algn="ctr"/>
                      <a:r>
                        <a:rPr kumimoji="1" lang="en-US" altLang="ja-JP" sz="2000" dirty="0"/>
                        <a:t>3</a:t>
                      </a:r>
                      <a:r>
                        <a:rPr kumimoji="1" lang="ja-JP" altLang="en-US" sz="2000" dirty="0"/>
                        <a:t>名</a:t>
                      </a:r>
                    </a:p>
                  </a:txBody>
                  <a:tcPr/>
                </a:tc>
                <a:tc>
                  <a:txBody>
                    <a:bodyPr/>
                    <a:lstStyle/>
                    <a:p>
                      <a:pPr algn="ctr"/>
                      <a:r>
                        <a:rPr kumimoji="1" lang="en-US" altLang="ja-JP" sz="2000" dirty="0"/>
                        <a:t>10</a:t>
                      </a:r>
                      <a:r>
                        <a:rPr kumimoji="1" lang="ja-JP" altLang="en-US" sz="2000" dirty="0"/>
                        <a:t>万円</a:t>
                      </a:r>
                    </a:p>
                  </a:txBody>
                  <a:tcPr/>
                </a:tc>
                <a:extLst>
                  <a:ext uri="{0D108BD9-81ED-4DB2-BD59-A6C34878D82A}">
                    <a16:rowId xmlns:a16="http://schemas.microsoft.com/office/drawing/2014/main" val="4129899030"/>
                  </a:ext>
                </a:extLst>
              </a:tr>
              <a:tr h="370840">
                <a:tc>
                  <a:txBody>
                    <a:bodyPr/>
                    <a:lstStyle/>
                    <a:p>
                      <a:pPr algn="ctr"/>
                      <a:r>
                        <a:rPr kumimoji="1" lang="ja-JP" altLang="en-US" sz="2000" dirty="0"/>
                        <a:t>中部</a:t>
                      </a:r>
                    </a:p>
                  </a:txBody>
                  <a:tcPr/>
                </a:tc>
                <a:tc>
                  <a:txBody>
                    <a:bodyPr/>
                    <a:lstStyle/>
                    <a:p>
                      <a:pPr algn="ctr"/>
                      <a:r>
                        <a:rPr kumimoji="1" lang="en-US" altLang="ja-JP" sz="2000" dirty="0"/>
                        <a:t>1</a:t>
                      </a:r>
                      <a:r>
                        <a:rPr kumimoji="1" lang="ja-JP" altLang="en-US" sz="2000" dirty="0"/>
                        <a:t>名</a:t>
                      </a:r>
                    </a:p>
                  </a:txBody>
                  <a:tcPr/>
                </a:tc>
                <a:tc>
                  <a:txBody>
                    <a:bodyPr/>
                    <a:lstStyle/>
                    <a:p>
                      <a:pPr algn="ctr"/>
                      <a:r>
                        <a:rPr kumimoji="1" lang="en-US" altLang="ja-JP" sz="2000" dirty="0"/>
                        <a:t>770</a:t>
                      </a:r>
                      <a:r>
                        <a:rPr kumimoji="1" lang="ja-JP" altLang="en-US" sz="2000" dirty="0"/>
                        <a:t>万円</a:t>
                      </a:r>
                    </a:p>
                  </a:txBody>
                  <a:tcPr/>
                </a:tc>
                <a:extLst>
                  <a:ext uri="{0D108BD9-81ED-4DB2-BD59-A6C34878D82A}">
                    <a16:rowId xmlns:a16="http://schemas.microsoft.com/office/drawing/2014/main" val="1707865191"/>
                  </a:ext>
                </a:extLst>
              </a:tr>
              <a:tr h="370840">
                <a:tc>
                  <a:txBody>
                    <a:bodyPr/>
                    <a:lstStyle/>
                    <a:p>
                      <a:pPr algn="ctr"/>
                      <a:r>
                        <a:rPr kumimoji="1" lang="ja-JP" altLang="en-US" sz="2000" dirty="0"/>
                        <a:t>南河内</a:t>
                      </a:r>
                    </a:p>
                  </a:txBody>
                  <a:tcPr/>
                </a:tc>
                <a:tc>
                  <a:txBody>
                    <a:bodyPr/>
                    <a:lstStyle/>
                    <a:p>
                      <a:pPr algn="ctr"/>
                      <a:r>
                        <a:rPr kumimoji="1" lang="en-US" altLang="ja-JP" sz="2000" dirty="0"/>
                        <a:t>6</a:t>
                      </a:r>
                      <a:r>
                        <a:rPr kumimoji="1" lang="ja-JP" altLang="en-US" sz="2000" dirty="0"/>
                        <a:t>名</a:t>
                      </a:r>
                    </a:p>
                  </a:txBody>
                  <a:tcPr/>
                </a:tc>
                <a:tc>
                  <a:txBody>
                    <a:bodyPr/>
                    <a:lstStyle/>
                    <a:p>
                      <a:pPr algn="ctr"/>
                      <a:r>
                        <a:rPr kumimoji="1" lang="en-US" altLang="ja-JP" sz="2000" dirty="0"/>
                        <a:t>480</a:t>
                      </a:r>
                      <a:r>
                        <a:rPr kumimoji="1" lang="ja-JP" altLang="en-US" sz="2000" dirty="0"/>
                        <a:t>万円</a:t>
                      </a:r>
                    </a:p>
                  </a:txBody>
                  <a:tcPr/>
                </a:tc>
                <a:extLst>
                  <a:ext uri="{0D108BD9-81ED-4DB2-BD59-A6C34878D82A}">
                    <a16:rowId xmlns:a16="http://schemas.microsoft.com/office/drawing/2014/main" val="3977654168"/>
                  </a:ext>
                </a:extLst>
              </a:tr>
              <a:tr h="370840">
                <a:tc>
                  <a:txBody>
                    <a:bodyPr/>
                    <a:lstStyle/>
                    <a:p>
                      <a:pPr algn="ctr"/>
                      <a:r>
                        <a:rPr kumimoji="1" lang="ja-JP" altLang="en-US" sz="2000" dirty="0"/>
                        <a:t>泉州</a:t>
                      </a:r>
                    </a:p>
                  </a:txBody>
                  <a:tcPr/>
                </a:tc>
                <a:tc>
                  <a:txBody>
                    <a:bodyPr/>
                    <a:lstStyle/>
                    <a:p>
                      <a:pPr algn="ctr"/>
                      <a:r>
                        <a:rPr kumimoji="1" lang="en-US" altLang="ja-JP" sz="2000" dirty="0"/>
                        <a:t>2</a:t>
                      </a:r>
                      <a:r>
                        <a:rPr kumimoji="1" lang="ja-JP" altLang="en-US" sz="2000" dirty="0"/>
                        <a:t>名</a:t>
                      </a:r>
                    </a:p>
                  </a:txBody>
                  <a:tcPr/>
                </a:tc>
                <a:tc>
                  <a:txBody>
                    <a:bodyPr/>
                    <a:lstStyle/>
                    <a:p>
                      <a:pPr algn="ctr"/>
                      <a:r>
                        <a:rPr kumimoji="1" lang="en-US" altLang="ja-JP" sz="2000" dirty="0"/>
                        <a:t>100</a:t>
                      </a:r>
                      <a:r>
                        <a:rPr kumimoji="1" lang="ja-JP" altLang="en-US" sz="2000" dirty="0"/>
                        <a:t>万円</a:t>
                      </a:r>
                    </a:p>
                  </a:txBody>
                  <a:tcPr/>
                </a:tc>
                <a:extLst>
                  <a:ext uri="{0D108BD9-81ED-4DB2-BD59-A6C34878D82A}">
                    <a16:rowId xmlns:a16="http://schemas.microsoft.com/office/drawing/2014/main" val="2640422028"/>
                  </a:ext>
                </a:extLst>
              </a:tr>
              <a:tr h="370840">
                <a:tc>
                  <a:txBody>
                    <a:bodyPr/>
                    <a:lstStyle/>
                    <a:p>
                      <a:pPr algn="ctr"/>
                      <a:r>
                        <a:rPr kumimoji="1" lang="ja-JP" altLang="en-US" sz="2000" dirty="0"/>
                        <a:t>合計</a:t>
                      </a:r>
                    </a:p>
                  </a:txBody>
                  <a:tcPr/>
                </a:tc>
                <a:tc>
                  <a:txBody>
                    <a:bodyPr/>
                    <a:lstStyle/>
                    <a:p>
                      <a:pPr algn="ctr"/>
                      <a:r>
                        <a:rPr kumimoji="1" lang="en-US" altLang="ja-JP" sz="2000" dirty="0"/>
                        <a:t>12</a:t>
                      </a:r>
                      <a:r>
                        <a:rPr kumimoji="1" lang="ja-JP" altLang="en-US" sz="2000" dirty="0"/>
                        <a:t>名</a:t>
                      </a:r>
                    </a:p>
                  </a:txBody>
                  <a:tcPr/>
                </a:tc>
                <a:tc>
                  <a:txBody>
                    <a:bodyPr/>
                    <a:lstStyle/>
                    <a:p>
                      <a:pPr algn="ctr"/>
                      <a:r>
                        <a:rPr kumimoji="1" lang="en-US" altLang="ja-JP" sz="2000" dirty="0"/>
                        <a:t>1,360</a:t>
                      </a:r>
                      <a:r>
                        <a:rPr kumimoji="1" lang="ja-JP" altLang="en-US" sz="2000" dirty="0"/>
                        <a:t>万円</a:t>
                      </a:r>
                    </a:p>
                  </a:txBody>
                  <a:tcPr/>
                </a:tc>
                <a:extLst>
                  <a:ext uri="{0D108BD9-81ED-4DB2-BD59-A6C34878D82A}">
                    <a16:rowId xmlns:a16="http://schemas.microsoft.com/office/drawing/2014/main" val="4103435677"/>
                  </a:ext>
                </a:extLst>
              </a:tr>
            </a:tbl>
          </a:graphicData>
        </a:graphic>
      </p:graphicFrame>
      <p:sp>
        <p:nvSpPr>
          <p:cNvPr id="10" name="四角形: 角を丸くする 9">
            <a:extLst>
              <a:ext uri="{FF2B5EF4-FFF2-40B4-BE49-F238E27FC236}">
                <a16:creationId xmlns:a16="http://schemas.microsoft.com/office/drawing/2014/main" id="{5D07326E-BABD-4CF5-90D6-59AE1FE2F21C}"/>
              </a:ext>
            </a:extLst>
          </p:cNvPr>
          <p:cNvSpPr/>
          <p:nvPr/>
        </p:nvSpPr>
        <p:spPr>
          <a:xfrm>
            <a:off x="430380" y="3375736"/>
            <a:ext cx="4877514" cy="237744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133976"/>
            <a:ext cx="1440000" cy="3813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778631" y="2124965"/>
            <a:ext cx="1440000" cy="3942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実績</a:t>
            </a:r>
          </a:p>
        </p:txBody>
      </p:sp>
      <p:sp>
        <p:nvSpPr>
          <p:cNvPr id="16" name="正方形/長方形 15">
            <a:extLst>
              <a:ext uri="{FF2B5EF4-FFF2-40B4-BE49-F238E27FC236}">
                <a16:creationId xmlns:a16="http://schemas.microsoft.com/office/drawing/2014/main" id="{120DFAC7-53E7-4B6F-9797-7B02FE40BF84}"/>
              </a:ext>
            </a:extLst>
          </p:cNvPr>
          <p:cNvSpPr/>
          <p:nvPr/>
        </p:nvSpPr>
        <p:spPr>
          <a:xfrm>
            <a:off x="657257" y="3451867"/>
            <a:ext cx="4377157" cy="2337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大阪産（もん</a:t>
            </a:r>
            <a:r>
              <a:rPr kumimoji="1" lang="ja-JP" altLang="en-US" sz="1600" b="1">
                <a:solidFill>
                  <a:schemeClr val="tx1"/>
                </a:solidFill>
              </a:rPr>
              <a:t>）スタートアカデミー</a:t>
            </a:r>
            <a:r>
              <a:rPr kumimoji="1" lang="ja-JP" altLang="en-US" sz="1600" b="1" dirty="0">
                <a:solidFill>
                  <a:schemeClr val="tx1"/>
                </a:solidFill>
              </a:rPr>
              <a:t>運営事業</a:t>
            </a:r>
          </a:p>
        </p:txBody>
      </p:sp>
      <p:sp>
        <p:nvSpPr>
          <p:cNvPr id="17" name="テキスト ボックス 16">
            <a:extLst>
              <a:ext uri="{FF2B5EF4-FFF2-40B4-BE49-F238E27FC236}">
                <a16:creationId xmlns:a16="http://schemas.microsoft.com/office/drawing/2014/main" id="{85CA36E3-D4C4-4316-940B-A63D0AC3A513}"/>
              </a:ext>
            </a:extLst>
          </p:cNvPr>
          <p:cNvSpPr txBox="1"/>
          <p:nvPr/>
        </p:nvSpPr>
        <p:spPr>
          <a:xfrm>
            <a:off x="422275" y="3659643"/>
            <a:ext cx="5008141" cy="523220"/>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大阪の戦略品目を中心とした、地域密着型の新規就農研修</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プログラム。</a:t>
            </a:r>
            <a:endParaRPr lang="ja-JP" altLang="en-US" sz="2000" dirty="0">
              <a:latin typeface="ＭＳ Ｐゴシック" panose="020B0600070205080204" pitchFamily="50" charset="-128"/>
              <a:ea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16B9CDB2-5587-46AC-8837-466040F7B6D8}"/>
              </a:ext>
            </a:extLst>
          </p:cNvPr>
          <p:cNvSpPr txBox="1"/>
          <p:nvPr/>
        </p:nvSpPr>
        <p:spPr>
          <a:xfrm>
            <a:off x="657257" y="4115157"/>
            <a:ext cx="4254108" cy="1600438"/>
          </a:xfrm>
          <a:prstGeom prst="rect">
            <a:avLst/>
          </a:prstGeom>
          <a:noFill/>
        </p:spPr>
        <p:txBody>
          <a:bodyPr wrap="square" rtlCol="0">
            <a:spAutoFit/>
          </a:bodyPr>
          <a:lstStyle/>
          <a:p>
            <a:r>
              <a:rPr lang="en-US" altLang="ja-JP" sz="1400" dirty="0">
                <a:latin typeface="ＭＳ Ｐゴシック" panose="020B0600070205080204" pitchFamily="50" charset="-128"/>
                <a:ea typeface="ＭＳ Ｐゴシック" panose="020B0600070205080204" pitchFamily="50" charset="-128"/>
              </a:rPr>
              <a:t>【R5</a:t>
            </a:r>
            <a:r>
              <a:rPr lang="ja-JP" altLang="en-US" sz="1400" dirty="0">
                <a:latin typeface="ＭＳ Ｐゴシック" panose="020B0600070205080204" pitchFamily="50" charset="-128"/>
                <a:ea typeface="ＭＳ Ｐゴシック" panose="020B0600070205080204" pitchFamily="50" charset="-128"/>
              </a:rPr>
              <a:t>受講者</a:t>
            </a:r>
            <a:r>
              <a:rPr lang="en-US" altLang="ja-JP" sz="1400" dirty="0">
                <a:latin typeface="ＭＳ Ｐゴシック" panose="020B0600070205080204" pitchFamily="50" charset="-128"/>
                <a:ea typeface="ＭＳ Ｐゴシック" panose="020B0600070205080204" pitchFamily="50" charset="-128"/>
              </a:rPr>
              <a:t>】</a:t>
            </a:r>
          </a:p>
          <a:p>
            <a:r>
              <a:rPr lang="ja-JP" altLang="en-US" sz="1400" dirty="0">
                <a:latin typeface="ＭＳ Ｐゴシック" panose="020B0600070205080204" pitchFamily="50" charset="-128"/>
                <a:ea typeface="ＭＳ Ｐゴシック" panose="020B0600070205080204" pitchFamily="50" charset="-128"/>
              </a:rPr>
              <a:t>　　</a:t>
            </a:r>
            <a:r>
              <a:rPr lang="en-US" altLang="ja-JP" sz="1400" dirty="0">
                <a:latin typeface="ＭＳ Ｐゴシック" panose="020B0600070205080204" pitchFamily="50" charset="-128"/>
                <a:ea typeface="ＭＳ Ｐゴシック" panose="020B0600070205080204" pitchFamily="50" charset="-128"/>
              </a:rPr>
              <a:t>30</a:t>
            </a:r>
            <a:r>
              <a:rPr lang="ja-JP" altLang="en-US" sz="1400" dirty="0">
                <a:latin typeface="ＭＳ Ｐゴシック" panose="020B0600070205080204" pitchFamily="50" charset="-128"/>
                <a:ea typeface="ＭＳ Ｐゴシック" panose="020B0600070205080204" pitchFamily="50" charset="-128"/>
              </a:rPr>
              <a:t>名</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（いちご６名、有機農産物</a:t>
            </a:r>
            <a:r>
              <a:rPr lang="en-US" altLang="ja-JP" sz="1400" dirty="0">
                <a:latin typeface="ＭＳ Ｐゴシック" panose="020B0600070205080204" pitchFamily="50" charset="-128"/>
                <a:ea typeface="ＭＳ Ｐゴシック" panose="020B0600070205080204" pitchFamily="50" charset="-128"/>
              </a:rPr>
              <a:t>16</a:t>
            </a:r>
            <a:r>
              <a:rPr lang="ja-JP" altLang="en-US" sz="1400" dirty="0">
                <a:latin typeface="ＭＳ Ｐゴシック" panose="020B0600070205080204" pitchFamily="50" charset="-128"/>
                <a:ea typeface="ＭＳ Ｐゴシック" panose="020B0600070205080204" pitchFamily="50" charset="-128"/>
              </a:rPr>
              <a:t>名、</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水なす・きくな８名）</a:t>
            </a:r>
            <a:endParaRPr lang="en-US" altLang="ja-JP" sz="1400" dirty="0">
              <a:latin typeface="ＭＳ Ｐゴシック" panose="020B0600070205080204" pitchFamily="50" charset="-128"/>
              <a:ea typeface="ＭＳ Ｐゴシック" panose="020B0600070205080204" pitchFamily="50" charset="-128"/>
            </a:endParaRPr>
          </a:p>
          <a:p>
            <a:r>
              <a:rPr lang="en-US" altLang="ja-JP" sz="1400" dirty="0">
                <a:latin typeface="ＭＳ Ｐゴシック" panose="020B0600070205080204" pitchFamily="50" charset="-128"/>
                <a:ea typeface="ＭＳ Ｐゴシック" panose="020B0600070205080204" pitchFamily="50" charset="-128"/>
              </a:rPr>
              <a:t>【R5</a:t>
            </a:r>
            <a:r>
              <a:rPr lang="ja-JP" altLang="en-US" sz="1400" dirty="0">
                <a:latin typeface="ＭＳ Ｐゴシック" panose="020B0600070205080204" pitchFamily="50" charset="-128"/>
                <a:ea typeface="ＭＳ Ｐゴシック" panose="020B0600070205080204" pitchFamily="50" charset="-128"/>
              </a:rPr>
              <a:t>年度に就農した</a:t>
            </a:r>
            <a:r>
              <a:rPr lang="en-US" altLang="ja-JP" sz="1400" dirty="0">
                <a:latin typeface="ＭＳ Ｐゴシック" panose="020B0600070205080204" pitchFamily="50" charset="-128"/>
                <a:ea typeface="ＭＳ Ｐゴシック" panose="020B0600070205080204" pitchFamily="50" charset="-128"/>
              </a:rPr>
              <a:t>R4</a:t>
            </a:r>
            <a:r>
              <a:rPr lang="ja-JP" altLang="en-US" sz="1400" dirty="0">
                <a:latin typeface="ＭＳ Ｐゴシック" panose="020B0600070205080204" pitchFamily="50" charset="-128"/>
                <a:ea typeface="ＭＳ Ｐゴシック" panose="020B0600070205080204" pitchFamily="50" charset="-128"/>
              </a:rPr>
              <a:t>年度卒業生</a:t>
            </a:r>
            <a:r>
              <a:rPr lang="en-US" altLang="ja-JP" sz="1400" dirty="0">
                <a:latin typeface="ＭＳ Ｐゴシック" panose="020B0600070205080204" pitchFamily="50" charset="-128"/>
                <a:ea typeface="ＭＳ Ｐゴシック" panose="020B0600070205080204" pitchFamily="50" charset="-128"/>
              </a:rPr>
              <a:t>】</a:t>
            </a:r>
          </a:p>
          <a:p>
            <a:r>
              <a:rPr lang="ja-JP" altLang="en-US" sz="1400" dirty="0">
                <a:latin typeface="ＭＳ Ｐゴシック" panose="020B0600070205080204" pitchFamily="50" charset="-128"/>
                <a:ea typeface="ＭＳ Ｐゴシック" panose="020B0600070205080204" pitchFamily="50" charset="-128"/>
              </a:rPr>
              <a:t>　</a:t>
            </a:r>
            <a:r>
              <a:rPr lang="en-US" altLang="ja-JP" sz="1400" dirty="0">
                <a:latin typeface="ＭＳ Ｐゴシック" panose="020B0600070205080204" pitchFamily="50" charset="-128"/>
                <a:ea typeface="ＭＳ Ｐゴシック" panose="020B0600070205080204" pitchFamily="50" charset="-128"/>
              </a:rPr>
              <a:t>15</a:t>
            </a:r>
            <a:r>
              <a:rPr lang="ja-JP" altLang="en-US" sz="1400" dirty="0">
                <a:latin typeface="ＭＳ Ｐゴシック" panose="020B0600070205080204" pitchFamily="50" charset="-128"/>
              </a:rPr>
              <a:t>名</a:t>
            </a:r>
            <a:endParaRPr lang="en-US" altLang="ja-JP" sz="1400" dirty="0">
              <a:latin typeface="ＭＳ Ｐゴシック" panose="020B0600070205080204" pitchFamily="50" charset="-128"/>
            </a:endParaRPr>
          </a:p>
          <a:p>
            <a:r>
              <a:rPr lang="ja-JP" altLang="en-US" sz="1400" dirty="0">
                <a:latin typeface="ＭＳ Ｐゴシック" panose="020B0600070205080204" pitchFamily="50" charset="-128"/>
              </a:rPr>
              <a:t>（いちご６名、有機農産物４名、水なす＋きくな５名）</a:t>
            </a:r>
          </a:p>
        </p:txBody>
      </p:sp>
      <p:pic>
        <p:nvPicPr>
          <p:cNvPr id="19" name="図 18">
            <a:extLst>
              <a:ext uri="{FF2B5EF4-FFF2-40B4-BE49-F238E27FC236}">
                <a16:creationId xmlns:a16="http://schemas.microsoft.com/office/drawing/2014/main" id="{947CCB50-4A16-4B00-960D-19B726C3042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68302" y="4105274"/>
            <a:ext cx="1218106" cy="1214867"/>
          </a:xfrm>
          <a:prstGeom prst="rect">
            <a:avLst/>
          </a:prstGeom>
        </p:spPr>
      </p:pic>
      <p:sp>
        <p:nvSpPr>
          <p:cNvPr id="20" name="四角形: 角を丸くする 19">
            <a:extLst>
              <a:ext uri="{FF2B5EF4-FFF2-40B4-BE49-F238E27FC236}">
                <a16:creationId xmlns:a16="http://schemas.microsoft.com/office/drawing/2014/main" id="{5EE20428-89B3-4BDC-A62C-3BD753A3627B}"/>
              </a:ext>
            </a:extLst>
          </p:cNvPr>
          <p:cNvSpPr/>
          <p:nvPr/>
        </p:nvSpPr>
        <p:spPr>
          <a:xfrm>
            <a:off x="283026" y="5832469"/>
            <a:ext cx="11669487" cy="926549"/>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84DE4B6-66CF-4822-A778-BAA8D13D4EDC}"/>
              </a:ext>
            </a:extLst>
          </p:cNvPr>
          <p:cNvSpPr txBox="1"/>
          <p:nvPr/>
        </p:nvSpPr>
        <p:spPr>
          <a:xfrm>
            <a:off x="415528" y="5895735"/>
            <a:ext cx="11360943" cy="830997"/>
          </a:xfrm>
          <a:prstGeom prst="rect">
            <a:avLst/>
          </a:prstGeom>
          <a:noFill/>
        </p:spPr>
        <p:txBody>
          <a:bodyPr wrap="square" rtlCol="0">
            <a:spAutoFit/>
          </a:bodyPr>
          <a:lstStyle/>
          <a:p>
            <a:r>
              <a:rPr kumimoji="1" lang="en-US" altLang="ja-JP" sz="2400" dirty="0"/>
              <a:t>R4</a:t>
            </a:r>
            <a:r>
              <a:rPr kumimoji="1" lang="ja-JP" altLang="en-US" sz="2400" dirty="0"/>
              <a:t>就農者の販売実績は　</a:t>
            </a:r>
            <a:r>
              <a:rPr kumimoji="1" lang="en-US" altLang="ja-JP" sz="2400" u="sng" dirty="0"/>
              <a:t>0.04</a:t>
            </a:r>
            <a:r>
              <a:rPr kumimoji="1" lang="ja-JP" altLang="en-US" sz="2400" u="sng" dirty="0"/>
              <a:t>億円→</a:t>
            </a:r>
            <a:r>
              <a:rPr kumimoji="1" lang="en-US" altLang="ja-JP" sz="2400" u="sng" dirty="0"/>
              <a:t>0.32</a:t>
            </a:r>
            <a:r>
              <a:rPr kumimoji="1" lang="ja-JP" altLang="en-US" sz="2400" u="sng" dirty="0"/>
              <a:t>億円</a:t>
            </a:r>
            <a:r>
              <a:rPr kumimoji="1" lang="ja-JP" altLang="en-US" sz="2400" dirty="0"/>
              <a:t>　と伸長が見られることから、</a:t>
            </a:r>
            <a:endParaRPr kumimoji="1" lang="en-US" altLang="ja-JP" sz="2400" dirty="0"/>
          </a:p>
          <a:p>
            <a:r>
              <a:rPr kumimoji="1" lang="ja-JP" altLang="en-US" sz="2400" dirty="0"/>
              <a:t>引き続き支援を行い実績を伸ばし、</a:t>
            </a:r>
            <a:r>
              <a:rPr kumimoji="1" lang="en-US" altLang="ja-JP" sz="2400" dirty="0"/>
              <a:t>5</a:t>
            </a:r>
            <a:r>
              <a:rPr kumimoji="1" lang="ja-JP" altLang="en-US" sz="2400" dirty="0"/>
              <a:t>年後目標の＋３億円を目指し取り組んでいく。</a:t>
            </a:r>
          </a:p>
        </p:txBody>
      </p:sp>
    </p:spTree>
    <p:extLst>
      <p:ext uri="{BB962C8B-B14F-4D97-AF65-F5344CB8AC3E}">
        <p14:creationId xmlns:p14="http://schemas.microsoft.com/office/powerpoint/2010/main" val="348144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B9A3981-1ADA-499B-8BF4-074076C9EF8B}"/>
              </a:ext>
            </a:extLst>
          </p:cNvPr>
          <p:cNvSpPr/>
          <p:nvPr/>
        </p:nvSpPr>
        <p:spPr>
          <a:xfrm>
            <a:off x="261257" y="261257"/>
            <a:ext cx="11691257"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しごと</a:t>
            </a:r>
            <a:r>
              <a:rPr kumimoji="1" lang="en-US" altLang="ja-JP" sz="2400" dirty="0">
                <a:solidFill>
                  <a:schemeClr val="tx1"/>
                </a:solidFill>
              </a:rPr>
              <a:t>】</a:t>
            </a:r>
            <a:r>
              <a:rPr kumimoji="1" lang="ja-JP" altLang="en-US" sz="2400" dirty="0">
                <a:solidFill>
                  <a:schemeClr val="tx1"/>
                </a:solidFill>
              </a:rPr>
              <a:t>　</a:t>
            </a:r>
            <a:r>
              <a:rPr kumimoji="1" lang="ja-JP" altLang="en-US" sz="2400" b="1" dirty="0">
                <a:solidFill>
                  <a:schemeClr val="tx1"/>
                </a:solidFill>
              </a:rPr>
              <a:t>力強い大阪農業の実現</a:t>
            </a:r>
            <a:r>
              <a:rPr kumimoji="1" lang="ja-JP" altLang="en-US" sz="2400" dirty="0">
                <a:solidFill>
                  <a:schemeClr val="tx1"/>
                </a:solidFill>
              </a:rPr>
              <a:t>　～成長し、持続する農業へ～</a:t>
            </a: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7" y="977115"/>
            <a:ext cx="6663978" cy="461665"/>
          </a:xfrm>
          <a:prstGeom prst="rect">
            <a:avLst/>
          </a:prstGeom>
          <a:noFill/>
        </p:spPr>
        <p:txBody>
          <a:bodyPr wrap="square" rtlCol="0">
            <a:spAutoFit/>
          </a:bodyPr>
          <a:lstStyle/>
          <a:p>
            <a:r>
              <a:rPr kumimoji="1" lang="ja-JP" altLang="en-US" sz="2400" dirty="0"/>
              <a:t>（２）　新規就農者・企業の確保育成</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701256" y="1459338"/>
            <a:ext cx="8908329"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年後の目標：新規参入企業</a:t>
            </a:r>
            <a:r>
              <a:rPr kumimoji="1" lang="en-US" altLang="ja-JP" sz="2400" dirty="0"/>
              <a:t>30</a:t>
            </a:r>
            <a:r>
              <a:rPr kumimoji="1" lang="ja-JP" altLang="en-US" sz="2400" dirty="0"/>
              <a:t>社の確保と生産力強化（＋４億円）</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303271"/>
            <a:ext cx="5169159" cy="1015663"/>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新規参入企業６社を確保・育成し、</a:t>
            </a:r>
            <a:endParaRPr kumimoji="1" lang="en-US" altLang="ja-JP" sz="2400" dirty="0"/>
          </a:p>
          <a:p>
            <a:r>
              <a:rPr kumimoji="1" lang="ja-JP" altLang="en-US" sz="2400" dirty="0"/>
              <a:t>　生産力を強化（＋</a:t>
            </a:r>
            <a:r>
              <a:rPr kumimoji="1" lang="en-US" altLang="ja-JP" sz="2400" dirty="0"/>
              <a:t>0.8</a:t>
            </a:r>
            <a:r>
              <a:rPr kumimoji="1" lang="ja-JP" altLang="en-US" sz="2400" dirty="0"/>
              <a:t>億円）</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778631" y="2303271"/>
            <a:ext cx="6152112" cy="1384995"/>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新規参入企業２社</a:t>
            </a:r>
            <a:r>
              <a:rPr kumimoji="1" lang="en-US" altLang="ja-JP" sz="2400" baseline="30000" dirty="0"/>
              <a:t>※</a:t>
            </a:r>
            <a:r>
              <a:rPr kumimoji="1" lang="ja-JP" altLang="en-US" sz="2400" dirty="0"/>
              <a:t>を確保、６社に対し</a:t>
            </a:r>
            <a:endParaRPr kumimoji="1" lang="en-US" altLang="ja-JP" sz="2400" dirty="0"/>
          </a:p>
          <a:p>
            <a:r>
              <a:rPr kumimoji="1" lang="ja-JP" altLang="en-US" sz="2400" dirty="0"/>
              <a:t>　定着支援を実施したが、販売実績が</a:t>
            </a:r>
            <a:endParaRPr kumimoji="1" lang="en-US" altLang="ja-JP" sz="2400" dirty="0"/>
          </a:p>
          <a:p>
            <a:r>
              <a:rPr kumimoji="1" lang="ja-JP" altLang="en-US" sz="2400" dirty="0"/>
              <a:t>　目標未達成（＋</a:t>
            </a:r>
            <a:r>
              <a:rPr kumimoji="1" lang="en-US" altLang="ja-JP" sz="2400" dirty="0"/>
              <a:t>0.15</a:t>
            </a:r>
            <a:r>
              <a:rPr kumimoji="1" lang="ja-JP" altLang="en-US" sz="2400" dirty="0"/>
              <a:t>億円）　　  </a:t>
            </a:r>
            <a:r>
              <a:rPr kumimoji="1" lang="en-US" altLang="ja-JP" sz="1200" dirty="0"/>
              <a:t>※</a:t>
            </a:r>
            <a:r>
              <a:rPr kumimoji="1" lang="ja-JP" altLang="en-US" sz="1200" dirty="0"/>
              <a:t>市町村把握分を含むと</a:t>
            </a:r>
            <a:r>
              <a:rPr kumimoji="1" lang="en-US" altLang="ja-JP" sz="1200" dirty="0"/>
              <a:t>15</a:t>
            </a:r>
            <a:r>
              <a:rPr kumimoji="1" lang="ja-JP" altLang="en-US" sz="1200" dirty="0"/>
              <a:t>社</a:t>
            </a:r>
            <a:endParaRPr kumimoji="1" lang="ja-JP" altLang="en-US" sz="2400" dirty="0"/>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133976"/>
            <a:ext cx="1440000" cy="3813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778631" y="2124965"/>
            <a:ext cx="1440000" cy="3942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実績</a:t>
            </a:r>
          </a:p>
        </p:txBody>
      </p:sp>
      <p:sp>
        <p:nvSpPr>
          <p:cNvPr id="20" name="四角形: 角を丸くする 19">
            <a:extLst>
              <a:ext uri="{FF2B5EF4-FFF2-40B4-BE49-F238E27FC236}">
                <a16:creationId xmlns:a16="http://schemas.microsoft.com/office/drawing/2014/main" id="{5EE20428-89B3-4BDC-A62C-3BD753A3627B}"/>
              </a:ext>
            </a:extLst>
          </p:cNvPr>
          <p:cNvSpPr/>
          <p:nvPr/>
        </p:nvSpPr>
        <p:spPr>
          <a:xfrm>
            <a:off x="283026" y="5832469"/>
            <a:ext cx="11669487" cy="926549"/>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84DE4B6-66CF-4822-A778-BAA8D13D4EDC}"/>
              </a:ext>
            </a:extLst>
          </p:cNvPr>
          <p:cNvSpPr txBox="1"/>
          <p:nvPr/>
        </p:nvSpPr>
        <p:spPr>
          <a:xfrm>
            <a:off x="415528" y="5895735"/>
            <a:ext cx="11360943" cy="830997"/>
          </a:xfrm>
          <a:prstGeom prst="rect">
            <a:avLst/>
          </a:prstGeom>
          <a:noFill/>
        </p:spPr>
        <p:txBody>
          <a:bodyPr wrap="square" rtlCol="0">
            <a:spAutoFit/>
          </a:bodyPr>
          <a:lstStyle/>
          <a:p>
            <a:r>
              <a:rPr kumimoji="1" lang="ja-JP" altLang="en-US" sz="2400" dirty="0"/>
              <a:t>市町村と調整し参入した企業も多く、府は引き続き参入企業の確保に取組みながらも、</a:t>
            </a:r>
            <a:endParaRPr kumimoji="1" lang="en-US" altLang="ja-JP" sz="2400" dirty="0"/>
          </a:p>
          <a:p>
            <a:r>
              <a:rPr kumimoji="1" lang="ja-JP" altLang="en-US" sz="2400" u="sng" dirty="0"/>
              <a:t>企業の参入後の定着支援にも積極的に取組み</a:t>
            </a:r>
            <a:r>
              <a:rPr kumimoji="1" lang="ja-JP" altLang="en-US" sz="2400" dirty="0"/>
              <a:t>、販売額を向上させていく。</a:t>
            </a:r>
            <a:endParaRPr kumimoji="1" lang="en-US" altLang="ja-JP" sz="2400" dirty="0"/>
          </a:p>
        </p:txBody>
      </p:sp>
      <p:sp>
        <p:nvSpPr>
          <p:cNvPr id="25" name="四角形: 角を丸くする 24">
            <a:extLst>
              <a:ext uri="{FF2B5EF4-FFF2-40B4-BE49-F238E27FC236}">
                <a16:creationId xmlns:a16="http://schemas.microsoft.com/office/drawing/2014/main" id="{A54C793C-5D5D-481C-A7C8-1F6FD9A1212A}"/>
              </a:ext>
            </a:extLst>
          </p:cNvPr>
          <p:cNvSpPr/>
          <p:nvPr/>
        </p:nvSpPr>
        <p:spPr>
          <a:xfrm>
            <a:off x="5762537" y="3757766"/>
            <a:ext cx="6189976" cy="1978869"/>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sp>
        <p:nvSpPr>
          <p:cNvPr id="26" name="正方形/長方形 25">
            <a:extLst>
              <a:ext uri="{FF2B5EF4-FFF2-40B4-BE49-F238E27FC236}">
                <a16:creationId xmlns:a16="http://schemas.microsoft.com/office/drawing/2014/main" id="{BA0F1CFA-1D2C-4891-A68C-00A66FBA060E}"/>
              </a:ext>
            </a:extLst>
          </p:cNvPr>
          <p:cNvSpPr/>
          <p:nvPr/>
        </p:nvSpPr>
        <p:spPr>
          <a:xfrm>
            <a:off x="6011991" y="3824031"/>
            <a:ext cx="3140254" cy="5374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参入企業の紹介</a:t>
            </a:r>
            <a:endParaRPr kumimoji="1" lang="en-US" altLang="ja-JP" sz="1600" b="1" dirty="0">
              <a:solidFill>
                <a:schemeClr val="tx1"/>
              </a:solidFill>
            </a:endParaRPr>
          </a:p>
          <a:p>
            <a:pPr algn="ctr"/>
            <a:r>
              <a:rPr kumimoji="1" lang="ja-JP" altLang="en-US" sz="1600" b="1" dirty="0">
                <a:solidFill>
                  <a:schemeClr val="tx1"/>
                </a:solidFill>
              </a:rPr>
              <a:t>（</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ギャップコーポレーション</a:t>
            </a:r>
            <a:r>
              <a:rPr kumimoji="1" lang="ja-JP" altLang="en-US" sz="1600" b="1" dirty="0">
                <a:solidFill>
                  <a:schemeClr val="tx1"/>
                </a:solidFill>
              </a:rPr>
              <a:t>）</a:t>
            </a:r>
          </a:p>
        </p:txBody>
      </p:sp>
      <p:sp>
        <p:nvSpPr>
          <p:cNvPr id="27" name="テキスト ボックス 26">
            <a:extLst>
              <a:ext uri="{FF2B5EF4-FFF2-40B4-BE49-F238E27FC236}">
                <a16:creationId xmlns:a16="http://schemas.microsoft.com/office/drawing/2014/main" id="{E5C247FC-F6C7-4E4D-B30D-491F106523C9}"/>
              </a:ext>
            </a:extLst>
          </p:cNvPr>
          <p:cNvSpPr txBox="1"/>
          <p:nvPr/>
        </p:nvSpPr>
        <p:spPr>
          <a:xfrm>
            <a:off x="5871930" y="4367783"/>
            <a:ext cx="3214900"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・大阪産（もん）スタートアカデミーで研修受講（</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３年度）</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・島本町に参入（</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５年５月）：農地貸借</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・ハウス工事着工（</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５年９月）</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・いちご栽培開始（</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５年</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月）：苗定植</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・直売・摘み取り体験開始（</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６年３月）</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8" name="図 17">
            <a:extLst>
              <a:ext uri="{FF2B5EF4-FFF2-40B4-BE49-F238E27FC236}">
                <a16:creationId xmlns:a16="http://schemas.microsoft.com/office/drawing/2014/main" id="{F6E10357-BC93-46B7-B4AA-B72C3A337B2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3026" y="3401735"/>
            <a:ext cx="2638492" cy="1978869"/>
          </a:xfrm>
          <a:prstGeom prst="rect">
            <a:avLst/>
          </a:prstGeom>
        </p:spPr>
      </p:pic>
      <p:pic>
        <p:nvPicPr>
          <p:cNvPr id="19" name="図 18">
            <a:extLst>
              <a:ext uri="{FF2B5EF4-FFF2-40B4-BE49-F238E27FC236}">
                <a16:creationId xmlns:a16="http://schemas.microsoft.com/office/drawing/2014/main" id="{9135607B-5DDD-4705-829B-A9FCF4EC9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167" y="3417124"/>
            <a:ext cx="2585613" cy="1939209"/>
          </a:xfrm>
          <a:prstGeom prst="rect">
            <a:avLst/>
          </a:prstGeom>
        </p:spPr>
      </p:pic>
      <p:sp>
        <p:nvSpPr>
          <p:cNvPr id="24" name="正方形/長方形 23">
            <a:extLst>
              <a:ext uri="{FF2B5EF4-FFF2-40B4-BE49-F238E27FC236}">
                <a16:creationId xmlns:a16="http://schemas.microsoft.com/office/drawing/2014/main" id="{B8DA0396-6201-41B2-BDCA-BFA95BDAAB11}"/>
              </a:ext>
            </a:extLst>
          </p:cNvPr>
          <p:cNvSpPr/>
          <p:nvPr/>
        </p:nvSpPr>
        <p:spPr>
          <a:xfrm>
            <a:off x="525113" y="5373781"/>
            <a:ext cx="2287012"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国主催の企業参入セミナー</a:t>
            </a:r>
            <a:endParaRPr kumimoji="0" lang="en-US" altLang="ja-JP" sz="12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大阪府ブース様子</a:t>
            </a:r>
            <a:endParaRPr kumimoji="0" lang="ja-JP" altLang="ja-JP" sz="16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9BA66583-FF01-41BF-9403-7B0B2C1C6F28}"/>
              </a:ext>
            </a:extLst>
          </p:cNvPr>
          <p:cNvSpPr/>
          <p:nvPr/>
        </p:nvSpPr>
        <p:spPr>
          <a:xfrm>
            <a:off x="2740536" y="5386195"/>
            <a:ext cx="321490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府主催セミナー</a:t>
            </a:r>
            <a:endParaRPr kumimoji="0" lang="en-US" altLang="ja-JP" sz="12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参入済企業・市町村等へ個別相談</a:t>
            </a:r>
            <a:endParaRPr kumimoji="0" lang="ja-JP" altLang="ja-JP" sz="16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30" name="図 29">
            <a:extLst>
              <a:ext uri="{FF2B5EF4-FFF2-40B4-BE49-F238E27FC236}">
                <a16:creationId xmlns:a16="http://schemas.microsoft.com/office/drawing/2014/main" id="{F621076E-4F2C-46B6-9405-147728FA8233}"/>
              </a:ext>
            </a:extLst>
          </p:cNvPr>
          <p:cNvPicPr>
            <a:picLocks noChangeAspect="1"/>
          </p:cNvPicPr>
          <p:nvPr/>
        </p:nvPicPr>
        <p:blipFill>
          <a:blip r:embed="rId4"/>
          <a:stretch>
            <a:fillRect/>
          </a:stretch>
        </p:blipFill>
        <p:spPr>
          <a:xfrm>
            <a:off x="9395776" y="3866572"/>
            <a:ext cx="2182376" cy="1804098"/>
          </a:xfrm>
          <a:prstGeom prst="rect">
            <a:avLst/>
          </a:prstGeom>
        </p:spPr>
      </p:pic>
    </p:spTree>
    <p:extLst>
      <p:ext uri="{BB962C8B-B14F-4D97-AF65-F5344CB8AC3E}">
        <p14:creationId xmlns:p14="http://schemas.microsoft.com/office/powerpoint/2010/main" val="1937431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B9A3981-1ADA-499B-8BF4-074076C9EF8B}"/>
              </a:ext>
            </a:extLst>
          </p:cNvPr>
          <p:cNvSpPr/>
          <p:nvPr/>
        </p:nvSpPr>
        <p:spPr>
          <a:xfrm>
            <a:off x="261257" y="261257"/>
            <a:ext cx="11691257"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しごと</a:t>
            </a:r>
            <a:r>
              <a:rPr kumimoji="1" lang="en-US" altLang="ja-JP" sz="2400" dirty="0">
                <a:solidFill>
                  <a:schemeClr val="tx1"/>
                </a:solidFill>
              </a:rPr>
              <a:t>】</a:t>
            </a:r>
            <a:r>
              <a:rPr kumimoji="1" lang="ja-JP" altLang="en-US" sz="2400" dirty="0">
                <a:solidFill>
                  <a:schemeClr val="tx1"/>
                </a:solidFill>
              </a:rPr>
              <a:t>　</a:t>
            </a:r>
            <a:r>
              <a:rPr kumimoji="1" lang="ja-JP" altLang="en-US" sz="2400" b="1" dirty="0">
                <a:solidFill>
                  <a:schemeClr val="tx1"/>
                </a:solidFill>
              </a:rPr>
              <a:t>力強い大阪農業の実現</a:t>
            </a:r>
            <a:r>
              <a:rPr kumimoji="1" lang="ja-JP" altLang="en-US" sz="2400" dirty="0">
                <a:solidFill>
                  <a:schemeClr val="tx1"/>
                </a:solidFill>
              </a:rPr>
              <a:t>　～成長し、持続する農業へ～</a:t>
            </a: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977115"/>
            <a:ext cx="7600699" cy="461665"/>
          </a:xfrm>
          <a:prstGeom prst="rect">
            <a:avLst/>
          </a:prstGeom>
          <a:noFill/>
        </p:spPr>
        <p:txBody>
          <a:bodyPr wrap="square" rtlCol="0">
            <a:spAutoFit/>
          </a:bodyPr>
          <a:lstStyle/>
          <a:p>
            <a:r>
              <a:rPr kumimoji="1" lang="ja-JP" altLang="en-US" sz="24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492138" y="1481986"/>
            <a:ext cx="11207721"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年後の目標：大阪産</a:t>
            </a:r>
            <a:r>
              <a:rPr kumimoji="1" lang="en-US" altLang="ja-JP" sz="2400" dirty="0"/>
              <a:t>(</a:t>
            </a:r>
            <a:r>
              <a:rPr kumimoji="1" lang="ja-JP" altLang="en-US" sz="2400" dirty="0"/>
              <a:t>もん</a:t>
            </a:r>
            <a:r>
              <a:rPr kumimoji="1" lang="en-US" altLang="ja-JP" sz="2400" dirty="0"/>
              <a:t>)</a:t>
            </a:r>
            <a:r>
              <a:rPr kumimoji="1" lang="ja-JP" altLang="en-US" sz="2400" dirty="0"/>
              <a:t>グローアッププランの目標達成　　</a:t>
            </a:r>
            <a:r>
              <a:rPr kumimoji="1" lang="en-US" altLang="ja-JP" sz="2400" dirty="0"/>
              <a:t>10.8</a:t>
            </a:r>
            <a:r>
              <a:rPr kumimoji="1" lang="ja-JP" altLang="en-US" sz="2400" dirty="0"/>
              <a:t>億円　⇒　</a:t>
            </a:r>
            <a:r>
              <a:rPr kumimoji="1" lang="en-US" altLang="ja-JP" sz="2400" dirty="0"/>
              <a:t>15.3</a:t>
            </a:r>
            <a:r>
              <a:rPr kumimoji="1" lang="ja-JP" altLang="en-US" sz="2400" dirty="0"/>
              <a:t>億円</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303271"/>
            <a:ext cx="5169159"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目標金額　 </a:t>
            </a:r>
            <a:r>
              <a:rPr kumimoji="1" lang="en-US" altLang="ja-JP" sz="2400" dirty="0"/>
              <a:t>12.3</a:t>
            </a:r>
            <a:r>
              <a:rPr kumimoji="1" lang="ja-JP" altLang="en-US" sz="2400" dirty="0"/>
              <a:t>億円（＋</a:t>
            </a:r>
            <a:r>
              <a:rPr kumimoji="1" lang="en-US" altLang="ja-JP" sz="2400" dirty="0"/>
              <a:t>1.5</a:t>
            </a:r>
            <a:r>
              <a:rPr kumimoji="1" lang="ja-JP" altLang="en-US" sz="2400" dirty="0"/>
              <a:t>億円）</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778631" y="2303271"/>
            <a:ext cx="4939645"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販売額　 </a:t>
            </a:r>
            <a:r>
              <a:rPr kumimoji="1" lang="en-US" altLang="ja-JP" sz="2400" dirty="0"/>
              <a:t>12.6</a:t>
            </a:r>
            <a:r>
              <a:rPr kumimoji="1" lang="ja-JP" altLang="en-US" sz="2400" dirty="0"/>
              <a:t>億円（＋</a:t>
            </a:r>
            <a:r>
              <a:rPr kumimoji="1" lang="en-US" altLang="ja-JP" sz="2400" dirty="0"/>
              <a:t>1.8</a:t>
            </a:r>
            <a:r>
              <a:rPr kumimoji="1" lang="ja-JP" altLang="en-US" sz="2400" dirty="0"/>
              <a:t>億円）</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133976"/>
            <a:ext cx="1440000" cy="3813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778631" y="2124965"/>
            <a:ext cx="1440000" cy="3942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実績</a:t>
            </a:r>
          </a:p>
        </p:txBody>
      </p:sp>
      <p:sp>
        <p:nvSpPr>
          <p:cNvPr id="18" name="角丸四角形 9">
            <a:extLst>
              <a:ext uri="{FF2B5EF4-FFF2-40B4-BE49-F238E27FC236}">
                <a16:creationId xmlns:a16="http://schemas.microsoft.com/office/drawing/2014/main" id="{05242AD2-4AEB-46E2-A730-916C21A85858}"/>
              </a:ext>
            </a:extLst>
          </p:cNvPr>
          <p:cNvSpPr/>
          <p:nvPr/>
        </p:nvSpPr>
        <p:spPr>
          <a:xfrm>
            <a:off x="283026" y="3012868"/>
            <a:ext cx="5147390" cy="3583875"/>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sp>
        <p:nvSpPr>
          <p:cNvPr id="19" name="正方形/長方形 18">
            <a:extLst>
              <a:ext uri="{FF2B5EF4-FFF2-40B4-BE49-F238E27FC236}">
                <a16:creationId xmlns:a16="http://schemas.microsoft.com/office/drawing/2014/main" id="{AF1A72DE-0BB9-494C-9C3D-C195B90B58A8}"/>
              </a:ext>
            </a:extLst>
          </p:cNvPr>
          <p:cNvSpPr/>
          <p:nvPr/>
        </p:nvSpPr>
        <p:spPr>
          <a:xfrm>
            <a:off x="840616" y="3091738"/>
            <a:ext cx="4130836" cy="3570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大阪産（もん）グローアッププランの取組</a:t>
            </a:r>
          </a:p>
        </p:txBody>
      </p:sp>
      <p:sp>
        <p:nvSpPr>
          <p:cNvPr id="29" name="テキスト ボックス 28">
            <a:extLst>
              <a:ext uri="{FF2B5EF4-FFF2-40B4-BE49-F238E27FC236}">
                <a16:creationId xmlns:a16="http://schemas.microsoft.com/office/drawing/2014/main" id="{A83374EB-EDAA-405B-A655-45DA0A5A0920}"/>
              </a:ext>
            </a:extLst>
          </p:cNvPr>
          <p:cNvSpPr txBox="1"/>
          <p:nvPr/>
        </p:nvSpPr>
        <p:spPr>
          <a:xfrm>
            <a:off x="283027" y="3474636"/>
            <a:ext cx="5052544" cy="2893100"/>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重点品目を設定し、多様な販売戦略と明確な目標を設定</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endParaRPr>
          </a:p>
          <a:p>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重点品目</a:t>
            </a:r>
            <a:r>
              <a:rPr lang="en-US" altLang="ja-JP" sz="1400" dirty="0">
                <a:latin typeface="ＭＳ Ｐゴシック" panose="020B0600070205080204" pitchFamily="50" charset="-128"/>
                <a:ea typeface="ＭＳ Ｐゴシック" panose="020B0600070205080204" pitchFamily="50" charset="-128"/>
              </a:rPr>
              <a:t>】</a:t>
            </a:r>
          </a:p>
          <a:p>
            <a:r>
              <a:rPr lang="ja-JP" altLang="en-US" sz="1400" dirty="0">
                <a:latin typeface="ＭＳ Ｐゴシック" panose="020B0600070205080204" pitchFamily="50" charset="-128"/>
                <a:ea typeface="ＭＳ Ｐゴシック" panose="020B0600070205080204" pitchFamily="50" charset="-128"/>
              </a:rPr>
              <a:t>いちご、えだまめ、なす、しゅんぎく、ぶどうの５品目</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endParaRPr>
          </a:p>
          <a:p>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取組事例</a:t>
            </a:r>
            <a:r>
              <a:rPr lang="en-US" altLang="ja-JP" sz="1400" dirty="0">
                <a:latin typeface="ＭＳ Ｐゴシック" panose="020B0600070205080204" pitchFamily="50" charset="-128"/>
                <a:ea typeface="ＭＳ Ｐゴシック" panose="020B0600070205080204" pitchFamily="50" charset="-128"/>
              </a:rPr>
              <a:t>】</a:t>
            </a:r>
          </a:p>
          <a:p>
            <a:r>
              <a:rPr lang="ja-JP" altLang="en-US" sz="1400" dirty="0">
                <a:latin typeface="ＭＳ Ｐゴシック" panose="020B0600070205080204" pitchFamily="50" charset="-128"/>
                <a:ea typeface="ＭＳ Ｐゴシック" panose="020B0600070205080204" pitchFamily="50" charset="-128"/>
              </a:rPr>
              <a:t>・料理人やインフルエンサー等による高付加価値農産物の評価会の開催</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（元来含んでいる機能性も活かした</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消費形態・商品化等を検討。</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加えて、インバウンド需要も見据え、</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海外からの訪日客の嗜好に適した</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メニュー開発等により万博での利用促進へつなげる。）</a:t>
            </a:r>
            <a:endParaRPr lang="en-US" altLang="ja-JP" sz="1400" dirty="0">
              <a:latin typeface="ＭＳ Ｐゴシック" panose="020B0600070205080204" pitchFamily="50" charset="-128"/>
              <a:ea typeface="ＭＳ Ｐゴシック" panose="020B0600070205080204" pitchFamily="50" charset="-128"/>
            </a:endParaRPr>
          </a:p>
        </p:txBody>
      </p:sp>
      <p:graphicFrame>
        <p:nvGraphicFramePr>
          <p:cNvPr id="30" name="表 9">
            <a:extLst>
              <a:ext uri="{FF2B5EF4-FFF2-40B4-BE49-F238E27FC236}">
                <a16:creationId xmlns:a16="http://schemas.microsoft.com/office/drawing/2014/main" id="{37A2B435-6D76-418C-8761-13A60255747E}"/>
              </a:ext>
            </a:extLst>
          </p:cNvPr>
          <p:cNvGraphicFramePr>
            <a:graphicFrameLocks noGrp="1"/>
          </p:cNvGraphicFramePr>
          <p:nvPr>
            <p:extLst>
              <p:ext uri="{D42A27DB-BD31-4B8C-83A1-F6EECF244321}">
                <p14:modId xmlns:p14="http://schemas.microsoft.com/office/powerpoint/2010/main" val="937492285"/>
              </p:ext>
            </p:extLst>
          </p:nvPr>
        </p:nvGraphicFramePr>
        <p:xfrm>
          <a:off x="5785012" y="3189851"/>
          <a:ext cx="6145731" cy="2818893"/>
        </p:xfrm>
        <a:graphic>
          <a:graphicData uri="http://schemas.openxmlformats.org/drawingml/2006/table">
            <a:tbl>
              <a:tblPr firstRow="1" bandRow="1">
                <a:tableStyleId>{93296810-A885-4BE3-A3E7-6D5BEEA58F35}</a:tableStyleId>
              </a:tblPr>
              <a:tblGrid>
                <a:gridCol w="1836787">
                  <a:extLst>
                    <a:ext uri="{9D8B030D-6E8A-4147-A177-3AD203B41FA5}">
                      <a16:colId xmlns:a16="http://schemas.microsoft.com/office/drawing/2014/main" val="399575333"/>
                    </a:ext>
                  </a:extLst>
                </a:gridCol>
                <a:gridCol w="1637044">
                  <a:extLst>
                    <a:ext uri="{9D8B030D-6E8A-4147-A177-3AD203B41FA5}">
                      <a16:colId xmlns:a16="http://schemas.microsoft.com/office/drawing/2014/main" val="3453014793"/>
                    </a:ext>
                  </a:extLst>
                </a:gridCol>
                <a:gridCol w="2671900">
                  <a:extLst>
                    <a:ext uri="{9D8B030D-6E8A-4147-A177-3AD203B41FA5}">
                      <a16:colId xmlns:a16="http://schemas.microsoft.com/office/drawing/2014/main" val="1813708567"/>
                    </a:ext>
                  </a:extLst>
                </a:gridCol>
              </a:tblGrid>
              <a:tr h="402699">
                <a:tc>
                  <a:txBody>
                    <a:bodyPr/>
                    <a:lstStyle/>
                    <a:p>
                      <a:pPr algn="ctr"/>
                      <a:r>
                        <a:rPr kumimoji="1" lang="ja-JP" altLang="en-US" sz="2000" dirty="0"/>
                        <a:t>事務所名</a:t>
                      </a:r>
                    </a:p>
                  </a:txBody>
                  <a:tcPr/>
                </a:tc>
                <a:tc>
                  <a:txBody>
                    <a:bodyPr/>
                    <a:lstStyle/>
                    <a:p>
                      <a:pPr algn="ctr"/>
                      <a:r>
                        <a:rPr kumimoji="1" lang="ja-JP" altLang="en-US" sz="2000" dirty="0"/>
                        <a:t>品目</a:t>
                      </a:r>
                      <a:endParaRPr kumimoji="1" lang="en-US" altLang="ja-JP" sz="2000" dirty="0"/>
                    </a:p>
                  </a:txBody>
                  <a:tcPr/>
                </a:tc>
                <a:tc>
                  <a:txBody>
                    <a:bodyPr/>
                    <a:lstStyle/>
                    <a:p>
                      <a:pPr algn="ctr"/>
                      <a:r>
                        <a:rPr kumimoji="1" lang="ja-JP" altLang="en-US" sz="2000" dirty="0"/>
                        <a:t>販売額</a:t>
                      </a:r>
                      <a:endParaRPr kumimoji="1" lang="en-US" altLang="ja-JP" sz="2000" dirty="0"/>
                    </a:p>
                  </a:txBody>
                  <a:tcPr/>
                </a:tc>
                <a:extLst>
                  <a:ext uri="{0D108BD9-81ED-4DB2-BD59-A6C34878D82A}">
                    <a16:rowId xmlns:a16="http://schemas.microsoft.com/office/drawing/2014/main" val="4025770693"/>
                  </a:ext>
                </a:extLst>
              </a:tr>
              <a:tr h="402699">
                <a:tc>
                  <a:txBody>
                    <a:bodyPr/>
                    <a:lstStyle/>
                    <a:p>
                      <a:pPr algn="ctr"/>
                      <a:r>
                        <a:rPr kumimoji="1" lang="ja-JP" altLang="en-US" sz="2000" dirty="0"/>
                        <a:t>北部</a:t>
                      </a:r>
                    </a:p>
                  </a:txBody>
                  <a:tcPr/>
                </a:tc>
                <a:tc>
                  <a:txBody>
                    <a:bodyPr/>
                    <a:lstStyle/>
                    <a:p>
                      <a:pPr algn="ctr"/>
                      <a:r>
                        <a:rPr kumimoji="1" lang="ja-JP" altLang="en-US" sz="2000" dirty="0"/>
                        <a:t>いちご</a:t>
                      </a:r>
                    </a:p>
                  </a:txBody>
                  <a:tcPr/>
                </a:tc>
                <a:tc>
                  <a:txBody>
                    <a:bodyPr/>
                    <a:lstStyle/>
                    <a:p>
                      <a:pPr algn="ctr"/>
                      <a:r>
                        <a:rPr kumimoji="1" lang="en-US" altLang="ja-JP" sz="2000" dirty="0"/>
                        <a:t>1.4</a:t>
                      </a:r>
                      <a:r>
                        <a:rPr kumimoji="1" lang="ja-JP" altLang="en-US" sz="2000" dirty="0"/>
                        <a:t>億円 </a:t>
                      </a:r>
                      <a:r>
                        <a:rPr kumimoji="1" lang="en-US" altLang="ja-JP" sz="2000" dirty="0"/>
                        <a:t>(+0.7</a:t>
                      </a:r>
                      <a:r>
                        <a:rPr kumimoji="1" lang="ja-JP" altLang="en-US" sz="2000" dirty="0"/>
                        <a:t>億円</a:t>
                      </a:r>
                      <a:r>
                        <a:rPr kumimoji="1" lang="en-US" altLang="ja-JP" sz="2000" dirty="0"/>
                        <a:t>)</a:t>
                      </a:r>
                      <a:endParaRPr kumimoji="1" lang="ja-JP" altLang="en-US" sz="2000" dirty="0"/>
                    </a:p>
                  </a:txBody>
                  <a:tcPr/>
                </a:tc>
                <a:extLst>
                  <a:ext uri="{0D108BD9-81ED-4DB2-BD59-A6C34878D82A}">
                    <a16:rowId xmlns:a16="http://schemas.microsoft.com/office/drawing/2014/main" val="4129899030"/>
                  </a:ext>
                </a:extLst>
              </a:tr>
              <a:tr h="402699">
                <a:tc>
                  <a:txBody>
                    <a:bodyPr/>
                    <a:lstStyle/>
                    <a:p>
                      <a:pPr algn="ctr"/>
                      <a:r>
                        <a:rPr kumimoji="1" lang="ja-JP" altLang="en-US" sz="2000" dirty="0"/>
                        <a:t>中部</a:t>
                      </a:r>
                    </a:p>
                  </a:txBody>
                  <a:tcPr/>
                </a:tc>
                <a:tc>
                  <a:txBody>
                    <a:bodyPr/>
                    <a:lstStyle/>
                    <a:p>
                      <a:pPr algn="ctr"/>
                      <a:r>
                        <a:rPr kumimoji="1" lang="ja-JP" altLang="en-US" sz="2000" dirty="0"/>
                        <a:t>えだまめ</a:t>
                      </a:r>
                    </a:p>
                  </a:txBody>
                  <a:tcPr/>
                </a:tc>
                <a:tc>
                  <a:txBody>
                    <a:bodyPr/>
                    <a:lstStyle/>
                    <a:p>
                      <a:pPr algn="ctr"/>
                      <a:r>
                        <a:rPr kumimoji="1" lang="en-US" altLang="ja-JP" sz="2000" dirty="0"/>
                        <a:t>0.34</a:t>
                      </a:r>
                      <a:r>
                        <a:rPr kumimoji="1" lang="ja-JP" altLang="en-US" sz="2000" dirty="0"/>
                        <a:t>億円 </a:t>
                      </a:r>
                      <a:r>
                        <a:rPr kumimoji="1" lang="en-US" altLang="ja-JP" sz="2000" dirty="0"/>
                        <a:t>(-0.05</a:t>
                      </a:r>
                      <a:r>
                        <a:rPr kumimoji="1" lang="ja-JP" altLang="en-US" sz="2000" dirty="0"/>
                        <a:t>億円</a:t>
                      </a:r>
                      <a:r>
                        <a:rPr kumimoji="1" lang="en-US" altLang="ja-JP" sz="2000" dirty="0"/>
                        <a:t>)</a:t>
                      </a:r>
                      <a:endParaRPr kumimoji="1" lang="ja-JP" altLang="en-US" sz="2000" dirty="0"/>
                    </a:p>
                  </a:txBody>
                  <a:tcPr/>
                </a:tc>
                <a:extLst>
                  <a:ext uri="{0D108BD9-81ED-4DB2-BD59-A6C34878D82A}">
                    <a16:rowId xmlns:a16="http://schemas.microsoft.com/office/drawing/2014/main" val="1707865191"/>
                  </a:ext>
                </a:extLst>
              </a:tr>
              <a:tr h="402699">
                <a:tc>
                  <a:txBody>
                    <a:bodyPr/>
                    <a:lstStyle/>
                    <a:p>
                      <a:pPr algn="ctr"/>
                      <a:r>
                        <a:rPr kumimoji="1" lang="ja-JP" altLang="en-US" sz="2000" dirty="0"/>
                        <a:t>中部・南河内</a:t>
                      </a:r>
                    </a:p>
                  </a:txBody>
                  <a:tcPr/>
                </a:tc>
                <a:tc>
                  <a:txBody>
                    <a:bodyPr/>
                    <a:lstStyle/>
                    <a:p>
                      <a:pPr algn="ctr"/>
                      <a:r>
                        <a:rPr kumimoji="1" lang="ja-JP" altLang="en-US" sz="2000" dirty="0"/>
                        <a:t>ぶどう</a:t>
                      </a:r>
                    </a:p>
                  </a:txBody>
                  <a:tcPr/>
                </a:tc>
                <a:tc>
                  <a:txBody>
                    <a:bodyPr/>
                    <a:lstStyle/>
                    <a:p>
                      <a:pPr algn="ctr"/>
                      <a:r>
                        <a:rPr kumimoji="1" lang="en-US" altLang="ja-JP" sz="2000" dirty="0"/>
                        <a:t>5.25</a:t>
                      </a:r>
                      <a:r>
                        <a:rPr kumimoji="1" lang="ja-JP" altLang="en-US" sz="2000" dirty="0"/>
                        <a:t>億円 </a:t>
                      </a:r>
                      <a:r>
                        <a:rPr kumimoji="1" lang="en-US" altLang="ja-JP" sz="2000" dirty="0"/>
                        <a:t>(+0.79</a:t>
                      </a:r>
                      <a:r>
                        <a:rPr kumimoji="1" lang="ja-JP" altLang="en-US" sz="2000" dirty="0"/>
                        <a:t>億円</a:t>
                      </a:r>
                      <a:r>
                        <a:rPr kumimoji="1" lang="en-US" altLang="ja-JP" sz="2000" dirty="0"/>
                        <a:t>)</a:t>
                      </a:r>
                      <a:endParaRPr kumimoji="1" lang="ja-JP" altLang="en-US" sz="2000" dirty="0"/>
                    </a:p>
                  </a:txBody>
                  <a:tcPr/>
                </a:tc>
                <a:extLst>
                  <a:ext uri="{0D108BD9-81ED-4DB2-BD59-A6C34878D82A}">
                    <a16:rowId xmlns:a16="http://schemas.microsoft.com/office/drawing/2014/main" val="3977654168"/>
                  </a:ext>
                </a:extLst>
              </a:tr>
              <a:tr h="402699">
                <a:tc>
                  <a:txBody>
                    <a:bodyPr/>
                    <a:lstStyle/>
                    <a:p>
                      <a:pPr algn="ctr"/>
                      <a:r>
                        <a:rPr kumimoji="1" lang="ja-JP" altLang="en-US" sz="2000" dirty="0"/>
                        <a:t>南河内</a:t>
                      </a:r>
                    </a:p>
                  </a:txBody>
                  <a:tcPr/>
                </a:tc>
                <a:tc>
                  <a:txBody>
                    <a:bodyPr/>
                    <a:lstStyle/>
                    <a:p>
                      <a:pPr algn="ctr"/>
                      <a:r>
                        <a:rPr kumimoji="1" lang="ja-JP" altLang="en-US" sz="2000" dirty="0"/>
                        <a:t>なす</a:t>
                      </a:r>
                    </a:p>
                  </a:txBody>
                  <a:tcPr/>
                </a:tc>
                <a:tc>
                  <a:txBody>
                    <a:bodyPr/>
                    <a:lstStyle/>
                    <a:p>
                      <a:pPr algn="ctr"/>
                      <a:r>
                        <a:rPr kumimoji="1" lang="en-US" altLang="ja-JP" sz="2000" dirty="0"/>
                        <a:t>2.22</a:t>
                      </a:r>
                      <a:r>
                        <a:rPr kumimoji="1" lang="ja-JP" altLang="en-US" sz="2000" dirty="0"/>
                        <a:t>億円 </a:t>
                      </a:r>
                      <a:r>
                        <a:rPr kumimoji="1" lang="en-US" altLang="ja-JP" sz="2000" dirty="0"/>
                        <a:t>(+0.22</a:t>
                      </a:r>
                      <a:r>
                        <a:rPr kumimoji="1" lang="ja-JP" altLang="en-US" sz="2000" dirty="0"/>
                        <a:t>億円</a:t>
                      </a:r>
                      <a:r>
                        <a:rPr kumimoji="1" lang="en-US" altLang="ja-JP" sz="2000" dirty="0"/>
                        <a:t>)</a:t>
                      </a:r>
                      <a:endParaRPr kumimoji="1" lang="ja-JP" altLang="en-US" sz="2000" dirty="0"/>
                    </a:p>
                  </a:txBody>
                  <a:tcPr/>
                </a:tc>
                <a:extLst>
                  <a:ext uri="{0D108BD9-81ED-4DB2-BD59-A6C34878D82A}">
                    <a16:rowId xmlns:a16="http://schemas.microsoft.com/office/drawing/2014/main" val="2640422028"/>
                  </a:ext>
                </a:extLst>
              </a:tr>
              <a:tr h="402699">
                <a:tc>
                  <a:txBody>
                    <a:bodyPr/>
                    <a:lstStyle/>
                    <a:p>
                      <a:pPr algn="ctr"/>
                      <a:r>
                        <a:rPr kumimoji="1" lang="ja-JP" altLang="en-US" sz="2000" dirty="0"/>
                        <a:t>泉州</a:t>
                      </a:r>
                    </a:p>
                  </a:txBody>
                  <a:tcPr/>
                </a:tc>
                <a:tc>
                  <a:txBody>
                    <a:bodyPr/>
                    <a:lstStyle/>
                    <a:p>
                      <a:pPr algn="ctr"/>
                      <a:r>
                        <a:rPr kumimoji="1" lang="ja-JP" altLang="en-US" sz="2000" dirty="0"/>
                        <a:t>しゅん</a:t>
                      </a:r>
                      <a:r>
                        <a:rPr kumimoji="1" lang="ja-JP" altLang="en-US" sz="2000" dirty="0" err="1"/>
                        <a:t>ぎく</a:t>
                      </a:r>
                      <a:endParaRPr kumimoji="1" lang="ja-JP" altLang="en-US" sz="2000" dirty="0"/>
                    </a:p>
                  </a:txBody>
                  <a:tcPr/>
                </a:tc>
                <a:tc>
                  <a:txBody>
                    <a:bodyPr/>
                    <a:lstStyle/>
                    <a:p>
                      <a:pPr algn="ctr"/>
                      <a:r>
                        <a:rPr kumimoji="1" lang="en-US" altLang="ja-JP" sz="2000" dirty="0"/>
                        <a:t>3.4</a:t>
                      </a:r>
                      <a:r>
                        <a:rPr kumimoji="1" lang="ja-JP" altLang="en-US" sz="2000" dirty="0"/>
                        <a:t>億円 </a:t>
                      </a:r>
                      <a:r>
                        <a:rPr kumimoji="1" lang="en-US" altLang="ja-JP" sz="2000" dirty="0"/>
                        <a:t>(+0.2</a:t>
                      </a:r>
                      <a:r>
                        <a:rPr kumimoji="1" lang="ja-JP" altLang="en-US" sz="2000" dirty="0"/>
                        <a:t>億円</a:t>
                      </a:r>
                      <a:r>
                        <a:rPr kumimoji="1" lang="en-US" altLang="ja-JP" sz="2000" dirty="0"/>
                        <a:t>)</a:t>
                      </a:r>
                      <a:endParaRPr kumimoji="1" lang="ja-JP" altLang="en-US" sz="2000" dirty="0"/>
                    </a:p>
                  </a:txBody>
                  <a:tcPr/>
                </a:tc>
                <a:extLst>
                  <a:ext uri="{0D108BD9-81ED-4DB2-BD59-A6C34878D82A}">
                    <a16:rowId xmlns:a16="http://schemas.microsoft.com/office/drawing/2014/main" val="2652022400"/>
                  </a:ext>
                </a:extLst>
              </a:tr>
              <a:tr h="402699">
                <a:tc>
                  <a:txBody>
                    <a:bodyPr/>
                    <a:lstStyle/>
                    <a:p>
                      <a:pPr algn="ctr"/>
                      <a:r>
                        <a:rPr kumimoji="1" lang="ja-JP" altLang="en-US" sz="2000" dirty="0"/>
                        <a:t>合計</a:t>
                      </a:r>
                    </a:p>
                  </a:txBody>
                  <a:tcPr/>
                </a:tc>
                <a:tc>
                  <a:txBody>
                    <a:bodyPr/>
                    <a:lstStyle/>
                    <a:p>
                      <a:pPr algn="ctr"/>
                      <a:endParaRPr kumimoji="1" lang="ja-JP" altLang="en-US" sz="2000" dirty="0"/>
                    </a:p>
                  </a:txBody>
                  <a:tcPr/>
                </a:tc>
                <a:tc>
                  <a:txBody>
                    <a:bodyPr/>
                    <a:lstStyle/>
                    <a:p>
                      <a:pPr algn="ctr"/>
                      <a:r>
                        <a:rPr kumimoji="1" lang="en-US" altLang="ja-JP" sz="2000" dirty="0"/>
                        <a:t>12.61</a:t>
                      </a:r>
                      <a:r>
                        <a:rPr kumimoji="1" lang="ja-JP" altLang="en-US" sz="2000" dirty="0"/>
                        <a:t>億円 </a:t>
                      </a:r>
                      <a:r>
                        <a:rPr kumimoji="1" lang="en-US" altLang="ja-JP" sz="2000" dirty="0"/>
                        <a:t>(+1.86</a:t>
                      </a:r>
                      <a:r>
                        <a:rPr kumimoji="1" lang="ja-JP" altLang="en-US" sz="2000" dirty="0"/>
                        <a:t>億円</a:t>
                      </a:r>
                      <a:r>
                        <a:rPr kumimoji="1" lang="en-US" altLang="ja-JP" sz="2000" dirty="0"/>
                        <a:t>)</a:t>
                      </a:r>
                      <a:endParaRPr kumimoji="1" lang="ja-JP" altLang="en-US" sz="2000" dirty="0"/>
                    </a:p>
                  </a:txBody>
                  <a:tcPr/>
                </a:tc>
                <a:extLst>
                  <a:ext uri="{0D108BD9-81ED-4DB2-BD59-A6C34878D82A}">
                    <a16:rowId xmlns:a16="http://schemas.microsoft.com/office/drawing/2014/main" val="4103435677"/>
                  </a:ext>
                </a:extLst>
              </a:tr>
            </a:tbl>
          </a:graphicData>
        </a:graphic>
      </p:graphicFrame>
      <p:pic>
        <p:nvPicPr>
          <p:cNvPr id="14" name="図 13">
            <a:extLst>
              <a:ext uri="{FF2B5EF4-FFF2-40B4-BE49-F238E27FC236}">
                <a16:creationId xmlns:a16="http://schemas.microsoft.com/office/drawing/2014/main" id="{DC62B3EC-01D9-40E8-93F3-7E11CEB3644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96322" y="5045903"/>
            <a:ext cx="1314217" cy="962841"/>
          </a:xfrm>
          <a:prstGeom prst="rect">
            <a:avLst/>
          </a:prstGeom>
        </p:spPr>
      </p:pic>
    </p:spTree>
    <p:extLst>
      <p:ext uri="{BB962C8B-B14F-4D97-AF65-F5344CB8AC3E}">
        <p14:creationId xmlns:p14="http://schemas.microsoft.com/office/powerpoint/2010/main" val="4143710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842AF358-BA48-4FD2-B573-0110AE8B9AA6}"/>
              </a:ext>
            </a:extLst>
          </p:cNvPr>
          <p:cNvPicPr>
            <a:picLocks noChangeAspect="1"/>
          </p:cNvPicPr>
          <p:nvPr/>
        </p:nvPicPr>
        <p:blipFill>
          <a:blip r:embed="rId2"/>
          <a:stretch>
            <a:fillRect/>
          </a:stretch>
        </p:blipFill>
        <p:spPr>
          <a:xfrm>
            <a:off x="2978870" y="3426612"/>
            <a:ext cx="2282654" cy="1292515"/>
          </a:xfrm>
          <a:prstGeom prst="rect">
            <a:avLst/>
          </a:prstGeom>
        </p:spPr>
      </p:pic>
      <p:sp>
        <p:nvSpPr>
          <p:cNvPr id="4" name="正方形/長方形 3">
            <a:extLst>
              <a:ext uri="{FF2B5EF4-FFF2-40B4-BE49-F238E27FC236}">
                <a16:creationId xmlns:a16="http://schemas.microsoft.com/office/drawing/2014/main" id="{CB9A3981-1ADA-499B-8BF4-074076C9EF8B}"/>
              </a:ext>
            </a:extLst>
          </p:cNvPr>
          <p:cNvSpPr/>
          <p:nvPr/>
        </p:nvSpPr>
        <p:spPr>
          <a:xfrm>
            <a:off x="261257" y="261257"/>
            <a:ext cx="11691257"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しごと</a:t>
            </a:r>
            <a:r>
              <a:rPr kumimoji="1" lang="en-US" altLang="ja-JP" sz="2400" dirty="0">
                <a:solidFill>
                  <a:schemeClr val="tx1"/>
                </a:solidFill>
              </a:rPr>
              <a:t>】</a:t>
            </a:r>
            <a:r>
              <a:rPr kumimoji="1" lang="ja-JP" altLang="en-US" sz="2400" dirty="0">
                <a:solidFill>
                  <a:schemeClr val="tx1"/>
                </a:solidFill>
              </a:rPr>
              <a:t>　</a:t>
            </a:r>
            <a:r>
              <a:rPr kumimoji="1" lang="ja-JP" altLang="en-US" sz="2400" b="1" dirty="0">
                <a:solidFill>
                  <a:schemeClr val="tx1"/>
                </a:solidFill>
              </a:rPr>
              <a:t>力強い大阪農業の実現</a:t>
            </a:r>
            <a:r>
              <a:rPr kumimoji="1" lang="ja-JP" altLang="en-US" sz="2400" dirty="0">
                <a:solidFill>
                  <a:schemeClr val="tx1"/>
                </a:solidFill>
              </a:rPr>
              <a:t>　～成長し、持続する農業へ～</a:t>
            </a: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977115"/>
            <a:ext cx="6007569" cy="461665"/>
          </a:xfrm>
          <a:prstGeom prst="rect">
            <a:avLst/>
          </a:prstGeom>
          <a:noFill/>
        </p:spPr>
        <p:txBody>
          <a:bodyPr wrap="square" rtlCol="0">
            <a:spAutoFit/>
          </a:bodyPr>
          <a:lstStyle/>
          <a:p>
            <a:r>
              <a:rPr kumimoji="1" lang="ja-JP" altLang="en-US" sz="2400" dirty="0"/>
              <a:t>（４）　成長と持続を支える生産基盤の整備</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701256" y="1478618"/>
            <a:ext cx="8896959"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年後の目標：農地集積集約を目的とした基盤整備の面積　</a:t>
            </a:r>
            <a:r>
              <a:rPr kumimoji="1" lang="en-US" altLang="ja-JP" sz="2400" dirty="0"/>
              <a:t>56ha</a:t>
            </a:r>
            <a:endParaRPr kumimoji="1" lang="ja-JP" altLang="en-US" sz="2400" dirty="0"/>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303271"/>
            <a:ext cx="5169159"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整備面積　＋</a:t>
            </a:r>
            <a:r>
              <a:rPr kumimoji="1" lang="en-US" altLang="ja-JP" sz="2400" dirty="0"/>
              <a:t>11.1ha</a:t>
            </a:r>
            <a:r>
              <a:rPr kumimoji="1" lang="ja-JP" altLang="en-US" sz="2400" dirty="0"/>
              <a:t>（計 ＋</a:t>
            </a:r>
            <a:r>
              <a:rPr kumimoji="1" lang="en-US" altLang="ja-JP" sz="2400" dirty="0"/>
              <a:t>24.1ha</a:t>
            </a:r>
            <a:r>
              <a:rPr kumimoji="1" lang="ja-JP" altLang="en-US" sz="2400" dirty="0"/>
              <a:t>）</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778631" y="2303271"/>
            <a:ext cx="5269583"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整備面積　＋</a:t>
            </a:r>
            <a:r>
              <a:rPr kumimoji="1" lang="en-US" altLang="ja-JP" sz="2400" dirty="0"/>
              <a:t>12.3ha</a:t>
            </a:r>
            <a:r>
              <a:rPr kumimoji="1" lang="ja-JP" altLang="en-US" sz="2400" dirty="0"/>
              <a:t>（計 ＋</a:t>
            </a:r>
            <a:r>
              <a:rPr kumimoji="1" lang="en-US" altLang="ja-JP" sz="2400" dirty="0"/>
              <a:t>18.0ha</a:t>
            </a:r>
            <a:r>
              <a:rPr kumimoji="1" lang="ja-JP" altLang="en-US" sz="2400" dirty="0"/>
              <a:t>）</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133976"/>
            <a:ext cx="1440000" cy="3813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778631" y="2124965"/>
            <a:ext cx="1440000" cy="3942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実績</a:t>
            </a:r>
          </a:p>
        </p:txBody>
      </p:sp>
      <p:sp>
        <p:nvSpPr>
          <p:cNvPr id="14" name="四角形: 角を丸くする 13">
            <a:extLst>
              <a:ext uri="{FF2B5EF4-FFF2-40B4-BE49-F238E27FC236}">
                <a16:creationId xmlns:a16="http://schemas.microsoft.com/office/drawing/2014/main" id="{4AB372D0-F6ED-4E57-B82C-3EFD8D85FD2C}"/>
              </a:ext>
            </a:extLst>
          </p:cNvPr>
          <p:cNvSpPr/>
          <p:nvPr/>
        </p:nvSpPr>
        <p:spPr>
          <a:xfrm>
            <a:off x="261256" y="3177013"/>
            <a:ext cx="5141168" cy="2591776"/>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sp>
        <p:nvSpPr>
          <p:cNvPr id="16" name="正方形/長方形 15">
            <a:extLst>
              <a:ext uri="{FF2B5EF4-FFF2-40B4-BE49-F238E27FC236}">
                <a16:creationId xmlns:a16="http://schemas.microsoft.com/office/drawing/2014/main" id="{11F231C1-14FC-4969-8B1D-D3AE470A537B}"/>
              </a:ext>
            </a:extLst>
          </p:cNvPr>
          <p:cNvSpPr/>
          <p:nvPr/>
        </p:nvSpPr>
        <p:spPr>
          <a:xfrm>
            <a:off x="632334" y="3256291"/>
            <a:ext cx="3154570" cy="3570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整備地区紹介（牧地区）</a:t>
            </a:r>
          </a:p>
        </p:txBody>
      </p:sp>
      <p:sp>
        <p:nvSpPr>
          <p:cNvPr id="17" name="テキスト ボックス 16">
            <a:extLst>
              <a:ext uri="{FF2B5EF4-FFF2-40B4-BE49-F238E27FC236}">
                <a16:creationId xmlns:a16="http://schemas.microsoft.com/office/drawing/2014/main" id="{3B6BE282-3AEA-4AA5-9659-5500DD8BE420}"/>
              </a:ext>
            </a:extLst>
          </p:cNvPr>
          <p:cNvSpPr txBox="1"/>
          <p:nvPr/>
        </p:nvSpPr>
        <p:spPr>
          <a:xfrm>
            <a:off x="509716" y="3631566"/>
            <a:ext cx="4777274" cy="2031325"/>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事業主体：大阪府</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市 町 村：豊能町</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事業期間：</a:t>
            </a:r>
            <a:r>
              <a:rPr lang="en-US" altLang="ja-JP" sz="1400" dirty="0">
                <a:latin typeface="ＭＳ Ｐゴシック" panose="020B0600070205080204" pitchFamily="50" charset="-128"/>
                <a:ea typeface="ＭＳ Ｐゴシック" panose="020B0600070205080204" pitchFamily="50" charset="-128"/>
              </a:rPr>
              <a:t>R3</a:t>
            </a:r>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R7</a:t>
            </a:r>
          </a:p>
          <a:p>
            <a:r>
              <a:rPr lang="ja-JP" altLang="en-US" sz="1400" dirty="0">
                <a:latin typeface="ＭＳ Ｐゴシック" panose="020B0600070205080204" pitchFamily="50" charset="-128"/>
                <a:ea typeface="ＭＳ Ｐゴシック" panose="020B0600070205080204" pitchFamily="50" charset="-128"/>
              </a:rPr>
              <a:t>受益者数：</a:t>
            </a:r>
            <a:r>
              <a:rPr lang="en-US" altLang="ja-JP" sz="1400" dirty="0">
                <a:latin typeface="ＭＳ Ｐゴシック" panose="020B0600070205080204" pitchFamily="50" charset="-128"/>
                <a:ea typeface="ＭＳ Ｐゴシック" panose="020B0600070205080204" pitchFamily="50" charset="-128"/>
              </a:rPr>
              <a:t>37</a:t>
            </a:r>
            <a:r>
              <a:rPr lang="ja-JP" altLang="en-US" sz="1400" dirty="0">
                <a:latin typeface="ＭＳ Ｐゴシック" panose="020B0600070205080204" pitchFamily="50" charset="-128"/>
                <a:ea typeface="ＭＳ Ｐゴシック" panose="020B0600070205080204" pitchFamily="50" charset="-128"/>
              </a:rPr>
              <a:t>戸</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400" dirty="0">
              <a:highlight>
                <a:srgbClr val="FFFF00"/>
              </a:highlight>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a:ea typeface="ＭＳ Ｐゴシック"/>
              </a:rPr>
              <a:t>担い手不足の解消、高収益農業への転換を図るために、</a:t>
            </a:r>
            <a:endParaRPr lang="ja-JP" altLang="ja-JP" sz="1400" dirty="0">
              <a:latin typeface="Calibri" panose="020F0502020204030204"/>
              <a:ea typeface="ＭＳ Ｐゴシック" panose="020B0600070205080204" pitchFamily="34" charset="-128"/>
              <a:cs typeface="Calibri" panose="020F0502020204030204"/>
            </a:endParaRPr>
          </a:p>
          <a:p>
            <a:r>
              <a:rPr lang="ja-JP" altLang="en-US" sz="1400" dirty="0">
                <a:latin typeface="ＭＳ Ｐゴシック"/>
                <a:ea typeface="ＭＳ Ｐゴシック"/>
              </a:rPr>
              <a:t>  </a:t>
            </a:r>
            <a:r>
              <a:rPr lang="en-US" altLang="ja-JP" sz="1400" dirty="0">
                <a:latin typeface="ＭＳ Ｐゴシック"/>
                <a:ea typeface="ＭＳ Ｐゴシック"/>
              </a:rPr>
              <a:t>16.8</a:t>
            </a:r>
            <a:r>
              <a:rPr lang="ja-JP" altLang="en-US" sz="1400" dirty="0">
                <a:latin typeface="ＭＳ Ｐゴシック"/>
                <a:ea typeface="ＭＳ Ｐゴシック"/>
              </a:rPr>
              <a:t>haのほ場整備を実施</a:t>
            </a:r>
            <a:endParaRPr lang="ja-JP" altLang="ja-JP" sz="1400" dirty="0">
              <a:latin typeface="Calibri" panose="020F0502020204030204"/>
              <a:ea typeface="ＭＳ Ｐゴシック" panose="020B0600070205080204" pitchFamily="34" charset="-128"/>
              <a:cs typeface="Calibri" panose="020F0502020204030204"/>
            </a:endParaRPr>
          </a:p>
          <a:p>
            <a:r>
              <a:rPr lang="ja-JP" altLang="en-US" sz="1400" dirty="0">
                <a:latin typeface="ＭＳ Ｐゴシック"/>
                <a:ea typeface="ＭＳ Ｐゴシック"/>
              </a:rPr>
              <a:t>・整備後の農地は地区の主要農家が設立した有限会社に</a:t>
            </a:r>
            <a:endParaRPr lang="ja-JP" altLang="ja-JP" sz="1400" dirty="0">
              <a:latin typeface="Calibri" panose="020F0502020204030204"/>
              <a:ea typeface="ＭＳ Ｐゴシック"/>
              <a:cs typeface="Calibri"/>
            </a:endParaRPr>
          </a:p>
          <a:p>
            <a:r>
              <a:rPr lang="ja-JP" altLang="en-US" sz="1400" dirty="0">
                <a:latin typeface="ＭＳ Ｐゴシック"/>
                <a:ea typeface="ＭＳ Ｐゴシック"/>
              </a:rPr>
              <a:t>  集積・集約し、果樹栽培などの観光農業に取り組む予定</a:t>
            </a:r>
            <a:endParaRPr lang="ja-JP" altLang="ja-JP" sz="1400" dirty="0">
              <a:ea typeface="ＭＳ Ｐゴシック"/>
              <a:cs typeface="Calibri"/>
            </a:endParaRPr>
          </a:p>
        </p:txBody>
      </p:sp>
      <p:graphicFrame>
        <p:nvGraphicFramePr>
          <p:cNvPr id="23" name="表 9">
            <a:extLst>
              <a:ext uri="{FF2B5EF4-FFF2-40B4-BE49-F238E27FC236}">
                <a16:creationId xmlns:a16="http://schemas.microsoft.com/office/drawing/2014/main" id="{74D50794-6778-4C89-A580-1EA793A1D648}"/>
              </a:ext>
            </a:extLst>
          </p:cNvPr>
          <p:cNvGraphicFramePr>
            <a:graphicFrameLocks noGrp="1"/>
          </p:cNvGraphicFramePr>
          <p:nvPr>
            <p:extLst>
              <p:ext uri="{D42A27DB-BD31-4B8C-83A1-F6EECF244321}">
                <p14:modId xmlns:p14="http://schemas.microsoft.com/office/powerpoint/2010/main" val="1807133944"/>
              </p:ext>
            </p:extLst>
          </p:nvPr>
        </p:nvGraphicFramePr>
        <p:xfrm>
          <a:off x="5778632" y="3148913"/>
          <a:ext cx="5269582" cy="1584960"/>
        </p:xfrm>
        <a:graphic>
          <a:graphicData uri="http://schemas.openxmlformats.org/drawingml/2006/table">
            <a:tbl>
              <a:tblPr firstRow="1" bandRow="1">
                <a:tableStyleId>{93296810-A885-4BE3-A3E7-6D5BEEA58F35}</a:tableStyleId>
              </a:tblPr>
              <a:tblGrid>
                <a:gridCol w="2823743">
                  <a:extLst>
                    <a:ext uri="{9D8B030D-6E8A-4147-A177-3AD203B41FA5}">
                      <a16:colId xmlns:a16="http://schemas.microsoft.com/office/drawing/2014/main" val="3453014793"/>
                    </a:ext>
                  </a:extLst>
                </a:gridCol>
                <a:gridCol w="2445839">
                  <a:extLst>
                    <a:ext uri="{9D8B030D-6E8A-4147-A177-3AD203B41FA5}">
                      <a16:colId xmlns:a16="http://schemas.microsoft.com/office/drawing/2014/main" val="1813708567"/>
                    </a:ext>
                  </a:extLst>
                </a:gridCol>
              </a:tblGrid>
              <a:tr h="370840">
                <a:tc>
                  <a:txBody>
                    <a:bodyPr/>
                    <a:lstStyle/>
                    <a:p>
                      <a:pPr algn="ctr"/>
                      <a:r>
                        <a:rPr kumimoji="1" lang="ja-JP" altLang="en-US" sz="2000" dirty="0"/>
                        <a:t>整備地区</a:t>
                      </a:r>
                      <a:endParaRPr kumimoji="1" lang="en-US" altLang="ja-JP" sz="2000" dirty="0"/>
                    </a:p>
                  </a:txBody>
                  <a:tcPr/>
                </a:tc>
                <a:tc>
                  <a:txBody>
                    <a:bodyPr/>
                    <a:lstStyle/>
                    <a:p>
                      <a:pPr algn="ctr"/>
                      <a:r>
                        <a:rPr kumimoji="1" lang="ja-JP" altLang="en-US" sz="2000" dirty="0"/>
                        <a:t>整備面積</a:t>
                      </a:r>
                      <a:endParaRPr kumimoji="1" lang="en-US" altLang="ja-JP" sz="2000" dirty="0"/>
                    </a:p>
                  </a:txBody>
                  <a:tcPr/>
                </a:tc>
                <a:extLst>
                  <a:ext uri="{0D108BD9-81ED-4DB2-BD59-A6C34878D82A}">
                    <a16:rowId xmlns:a16="http://schemas.microsoft.com/office/drawing/2014/main" val="4025770693"/>
                  </a:ext>
                </a:extLst>
              </a:tr>
              <a:tr h="370840">
                <a:tc>
                  <a:txBody>
                    <a:bodyPr/>
                    <a:lstStyle/>
                    <a:p>
                      <a:pPr algn="ctr"/>
                      <a:r>
                        <a:rPr kumimoji="1" lang="ja-JP" altLang="en-US" sz="2000" dirty="0"/>
                        <a:t>岸和田丘陵地区</a:t>
                      </a:r>
                    </a:p>
                  </a:txBody>
                  <a:tcPr/>
                </a:tc>
                <a:tc>
                  <a:txBody>
                    <a:bodyPr/>
                    <a:lstStyle/>
                    <a:p>
                      <a:pPr algn="ctr"/>
                      <a:r>
                        <a:rPr kumimoji="1" lang="en-US" altLang="ja-JP" sz="2000" dirty="0"/>
                        <a:t>7.3ha</a:t>
                      </a:r>
                      <a:endParaRPr kumimoji="1" lang="ja-JP" altLang="en-US" sz="2000" dirty="0"/>
                    </a:p>
                  </a:txBody>
                  <a:tcPr/>
                </a:tc>
                <a:extLst>
                  <a:ext uri="{0D108BD9-81ED-4DB2-BD59-A6C34878D82A}">
                    <a16:rowId xmlns:a16="http://schemas.microsoft.com/office/drawing/2014/main" val="4129899030"/>
                  </a:ext>
                </a:extLst>
              </a:tr>
              <a:tr h="370840">
                <a:tc>
                  <a:txBody>
                    <a:bodyPr/>
                    <a:lstStyle/>
                    <a:p>
                      <a:pPr algn="ctr"/>
                      <a:r>
                        <a:rPr kumimoji="1" lang="ja-JP" altLang="en-US" sz="2000" dirty="0"/>
                        <a:t>牧地区</a:t>
                      </a:r>
                    </a:p>
                  </a:txBody>
                  <a:tcPr/>
                </a:tc>
                <a:tc>
                  <a:txBody>
                    <a:bodyPr/>
                    <a:lstStyle/>
                    <a:p>
                      <a:pPr algn="ctr"/>
                      <a:r>
                        <a:rPr kumimoji="1" lang="en-US" altLang="ja-JP" sz="2000" dirty="0"/>
                        <a:t>5.0ha</a:t>
                      </a:r>
                      <a:endParaRPr kumimoji="1" lang="ja-JP" altLang="en-US" sz="2000" dirty="0"/>
                    </a:p>
                  </a:txBody>
                  <a:tcPr/>
                </a:tc>
                <a:extLst>
                  <a:ext uri="{0D108BD9-81ED-4DB2-BD59-A6C34878D82A}">
                    <a16:rowId xmlns:a16="http://schemas.microsoft.com/office/drawing/2014/main" val="3607798835"/>
                  </a:ext>
                </a:extLst>
              </a:tr>
              <a:tr h="370840">
                <a:tc>
                  <a:txBody>
                    <a:bodyPr/>
                    <a:lstStyle/>
                    <a:p>
                      <a:pPr algn="ctr"/>
                      <a:r>
                        <a:rPr kumimoji="1" lang="ja-JP" altLang="en-US" sz="2000" dirty="0"/>
                        <a:t>合計</a:t>
                      </a:r>
                    </a:p>
                  </a:txBody>
                  <a:tcPr/>
                </a:tc>
                <a:tc>
                  <a:txBody>
                    <a:bodyPr/>
                    <a:lstStyle/>
                    <a:p>
                      <a:pPr algn="ctr"/>
                      <a:r>
                        <a:rPr kumimoji="1" lang="en-US" altLang="ja-JP" sz="2000" dirty="0"/>
                        <a:t>12.3ha</a:t>
                      </a:r>
                      <a:endParaRPr kumimoji="1" lang="ja-JP" altLang="en-US" sz="2000" dirty="0"/>
                    </a:p>
                  </a:txBody>
                  <a:tcPr/>
                </a:tc>
                <a:extLst>
                  <a:ext uri="{0D108BD9-81ED-4DB2-BD59-A6C34878D82A}">
                    <a16:rowId xmlns:a16="http://schemas.microsoft.com/office/drawing/2014/main" val="1067469642"/>
                  </a:ext>
                </a:extLst>
              </a:tr>
            </a:tbl>
          </a:graphicData>
        </a:graphic>
      </p:graphicFrame>
      <p:sp>
        <p:nvSpPr>
          <p:cNvPr id="24" name="四角形: 角を丸くする 23">
            <a:extLst>
              <a:ext uri="{FF2B5EF4-FFF2-40B4-BE49-F238E27FC236}">
                <a16:creationId xmlns:a16="http://schemas.microsoft.com/office/drawing/2014/main" id="{AAD2D2AE-266D-484C-A623-2F84ED43D887}"/>
              </a:ext>
            </a:extLst>
          </p:cNvPr>
          <p:cNvSpPr/>
          <p:nvPr/>
        </p:nvSpPr>
        <p:spPr>
          <a:xfrm>
            <a:off x="283026" y="5832469"/>
            <a:ext cx="11669487" cy="926549"/>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39058222-6220-4BD5-A130-C33174CF5EB2}"/>
              </a:ext>
            </a:extLst>
          </p:cNvPr>
          <p:cNvSpPr txBox="1"/>
          <p:nvPr/>
        </p:nvSpPr>
        <p:spPr>
          <a:xfrm>
            <a:off x="415528" y="5895735"/>
            <a:ext cx="11360943" cy="830997"/>
          </a:xfrm>
          <a:prstGeom prst="rect">
            <a:avLst/>
          </a:prstGeom>
          <a:noFill/>
        </p:spPr>
        <p:txBody>
          <a:bodyPr wrap="square" rtlCol="0">
            <a:spAutoFit/>
          </a:bodyPr>
          <a:lstStyle/>
          <a:p>
            <a:r>
              <a:rPr kumimoji="1" lang="ja-JP" altLang="en-US" sz="2400" dirty="0"/>
              <a:t>事業費の不足等により、用水施設等の整備が遅れているものの、</a:t>
            </a:r>
            <a:endParaRPr kumimoji="1" lang="en-US" altLang="ja-JP" sz="2400" dirty="0"/>
          </a:p>
          <a:p>
            <a:r>
              <a:rPr kumimoji="1" lang="ja-JP" altLang="en-US" sz="2400" dirty="0"/>
              <a:t>各地区の事業計画に基づき、</a:t>
            </a:r>
            <a:r>
              <a:rPr kumimoji="1" lang="en-US" altLang="ja-JP" sz="2400" dirty="0"/>
              <a:t>AP</a:t>
            </a:r>
            <a:r>
              <a:rPr kumimoji="1" lang="ja-JP" altLang="en-US" sz="2400" dirty="0"/>
              <a:t>計画期間内での整備完了に向け取り組んでいく</a:t>
            </a:r>
            <a:endParaRPr kumimoji="1" lang="en-US" altLang="ja-JP" sz="2400" dirty="0"/>
          </a:p>
        </p:txBody>
      </p:sp>
      <p:pic>
        <p:nvPicPr>
          <p:cNvPr id="27" name="図 26">
            <a:extLst>
              <a:ext uri="{FF2B5EF4-FFF2-40B4-BE49-F238E27FC236}">
                <a16:creationId xmlns:a16="http://schemas.microsoft.com/office/drawing/2014/main" id="{2C67E468-CC21-4BC7-A92B-6DE34AF6D9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39947" y="4811346"/>
            <a:ext cx="1426647" cy="936000"/>
          </a:xfrm>
          <a:prstGeom prst="rect">
            <a:avLst/>
          </a:prstGeom>
        </p:spPr>
      </p:pic>
      <p:pic>
        <p:nvPicPr>
          <p:cNvPr id="28" name="図 27">
            <a:extLst>
              <a:ext uri="{FF2B5EF4-FFF2-40B4-BE49-F238E27FC236}">
                <a16:creationId xmlns:a16="http://schemas.microsoft.com/office/drawing/2014/main" id="{FC702A75-2B0E-4510-B5A4-309FFB8C5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991" y="4811346"/>
            <a:ext cx="1664000" cy="936000"/>
          </a:xfrm>
          <a:prstGeom prst="rect">
            <a:avLst/>
          </a:prstGeom>
        </p:spPr>
      </p:pic>
      <p:pic>
        <p:nvPicPr>
          <p:cNvPr id="29" name="図 28">
            <a:extLst>
              <a:ext uri="{FF2B5EF4-FFF2-40B4-BE49-F238E27FC236}">
                <a16:creationId xmlns:a16="http://schemas.microsoft.com/office/drawing/2014/main" id="{43CF038F-22A0-4F3C-8ABA-BFFED283F6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563582" y="4789574"/>
            <a:ext cx="1480339" cy="981572"/>
          </a:xfrm>
          <a:prstGeom prst="rect">
            <a:avLst/>
          </a:prstGeom>
        </p:spPr>
      </p:pic>
    </p:spTree>
    <p:extLst>
      <p:ext uri="{BB962C8B-B14F-4D97-AF65-F5344CB8AC3E}">
        <p14:creationId xmlns:p14="http://schemas.microsoft.com/office/powerpoint/2010/main" val="1254375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B9A3981-1ADA-499B-8BF4-074076C9EF8B}"/>
              </a:ext>
            </a:extLst>
          </p:cNvPr>
          <p:cNvSpPr/>
          <p:nvPr/>
        </p:nvSpPr>
        <p:spPr>
          <a:xfrm>
            <a:off x="261257" y="261257"/>
            <a:ext cx="11691257"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しごと</a:t>
            </a:r>
            <a:r>
              <a:rPr kumimoji="1" lang="en-US" altLang="ja-JP" sz="2400" dirty="0">
                <a:solidFill>
                  <a:schemeClr val="tx1"/>
                </a:solidFill>
              </a:rPr>
              <a:t>】</a:t>
            </a:r>
            <a:r>
              <a:rPr kumimoji="1" lang="ja-JP" altLang="en-US" sz="2400" dirty="0">
                <a:solidFill>
                  <a:schemeClr val="tx1"/>
                </a:solidFill>
              </a:rPr>
              <a:t>　</a:t>
            </a:r>
            <a:r>
              <a:rPr kumimoji="1" lang="ja-JP" altLang="en-US" sz="2400" b="1" dirty="0">
                <a:solidFill>
                  <a:schemeClr val="tx1"/>
                </a:solidFill>
              </a:rPr>
              <a:t>力強い大阪農業の実現</a:t>
            </a:r>
            <a:r>
              <a:rPr kumimoji="1" lang="ja-JP" altLang="en-US" sz="2400" dirty="0">
                <a:solidFill>
                  <a:schemeClr val="tx1"/>
                </a:solidFill>
              </a:rPr>
              <a:t>　～成長し、持続する農業へ～</a:t>
            </a: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7" y="977115"/>
            <a:ext cx="4433292" cy="461665"/>
          </a:xfrm>
          <a:prstGeom prst="rect">
            <a:avLst/>
          </a:prstGeom>
          <a:noFill/>
        </p:spPr>
        <p:txBody>
          <a:bodyPr wrap="square" rtlCol="0">
            <a:spAutoFit/>
          </a:bodyPr>
          <a:lstStyle/>
          <a:p>
            <a:r>
              <a:rPr kumimoji="1" lang="ja-JP" altLang="en-US" sz="2400" dirty="0"/>
              <a:t>（５）　スマート技術導入の推進</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509716" y="1478618"/>
            <a:ext cx="11266755"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年後の目標：スマート農業技術を導入する農業者　</a:t>
            </a:r>
            <a:r>
              <a:rPr kumimoji="1" lang="en-US" altLang="ja-JP" sz="2400" dirty="0"/>
              <a:t>180</a:t>
            </a:r>
            <a:r>
              <a:rPr kumimoji="1" lang="ja-JP" altLang="en-US" sz="2400" dirty="0"/>
              <a:t>名　（令和３年度末時点：</a:t>
            </a:r>
            <a:r>
              <a:rPr kumimoji="1" lang="en-US" altLang="ja-JP" sz="2400" dirty="0"/>
              <a:t>95</a:t>
            </a:r>
            <a:r>
              <a:rPr kumimoji="1" lang="ja-JP" altLang="en-US" sz="2400" dirty="0"/>
              <a:t>名）</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8" y="2303271"/>
            <a:ext cx="3622586"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導入した農業者　</a:t>
            </a:r>
            <a:r>
              <a:rPr kumimoji="1" lang="en-US" altLang="ja-JP" sz="2400" dirty="0"/>
              <a:t>15</a:t>
            </a:r>
            <a:r>
              <a:rPr kumimoji="1" lang="ja-JP" altLang="en-US" sz="2400" dirty="0"/>
              <a:t>名</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778632" y="2303271"/>
            <a:ext cx="6152110"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導入した農業者　</a:t>
            </a:r>
            <a:r>
              <a:rPr kumimoji="1" lang="en-US" altLang="ja-JP" sz="2400" dirty="0"/>
              <a:t>17</a:t>
            </a:r>
            <a:r>
              <a:rPr kumimoji="1" lang="ja-JP" altLang="en-US" sz="2400" dirty="0"/>
              <a:t>名　（導入件数　</a:t>
            </a:r>
            <a:r>
              <a:rPr kumimoji="1" lang="en-US" altLang="ja-JP" sz="2400" dirty="0"/>
              <a:t>23</a:t>
            </a:r>
            <a:r>
              <a:rPr kumimoji="1" lang="ja-JP" altLang="en-US" sz="2400" dirty="0"/>
              <a:t>件）</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133976"/>
            <a:ext cx="1440000" cy="3813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778631" y="2124965"/>
            <a:ext cx="1440000" cy="3942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実績</a:t>
            </a:r>
          </a:p>
        </p:txBody>
      </p:sp>
      <p:sp>
        <p:nvSpPr>
          <p:cNvPr id="26" name="角丸四角形 9">
            <a:extLst>
              <a:ext uri="{FF2B5EF4-FFF2-40B4-BE49-F238E27FC236}">
                <a16:creationId xmlns:a16="http://schemas.microsoft.com/office/drawing/2014/main" id="{EDE748A4-F015-4513-A3DE-7424CAC15C19}"/>
              </a:ext>
            </a:extLst>
          </p:cNvPr>
          <p:cNvSpPr/>
          <p:nvPr/>
        </p:nvSpPr>
        <p:spPr>
          <a:xfrm>
            <a:off x="261256" y="3118896"/>
            <a:ext cx="5025734" cy="2260485"/>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sp>
        <p:nvSpPr>
          <p:cNvPr id="27" name="正方形/長方形 26">
            <a:extLst>
              <a:ext uri="{FF2B5EF4-FFF2-40B4-BE49-F238E27FC236}">
                <a16:creationId xmlns:a16="http://schemas.microsoft.com/office/drawing/2014/main" id="{F0F50DB8-8E79-4D86-9EB0-FDB6C625D12C}"/>
              </a:ext>
            </a:extLst>
          </p:cNvPr>
          <p:cNvSpPr/>
          <p:nvPr/>
        </p:nvSpPr>
        <p:spPr>
          <a:xfrm>
            <a:off x="860396" y="3212086"/>
            <a:ext cx="2043631" cy="3570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導入事例紹介</a:t>
            </a:r>
          </a:p>
        </p:txBody>
      </p:sp>
      <p:pic>
        <p:nvPicPr>
          <p:cNvPr id="28" name="図 27">
            <a:extLst>
              <a:ext uri="{FF2B5EF4-FFF2-40B4-BE49-F238E27FC236}">
                <a16:creationId xmlns:a16="http://schemas.microsoft.com/office/drawing/2014/main" id="{77D269FE-BFD4-4892-B15A-5DCF752659E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18084" y="3220547"/>
            <a:ext cx="973155" cy="1297540"/>
          </a:xfrm>
          <a:prstGeom prst="rect">
            <a:avLst/>
          </a:prstGeom>
        </p:spPr>
      </p:pic>
      <p:sp>
        <p:nvSpPr>
          <p:cNvPr id="29" name="テキスト ボックス 28">
            <a:extLst>
              <a:ext uri="{FF2B5EF4-FFF2-40B4-BE49-F238E27FC236}">
                <a16:creationId xmlns:a16="http://schemas.microsoft.com/office/drawing/2014/main" id="{A8004C21-EA44-4B50-8018-D241D33B0BAB}"/>
              </a:ext>
            </a:extLst>
          </p:cNvPr>
          <p:cNvSpPr txBox="1"/>
          <p:nvPr/>
        </p:nvSpPr>
        <p:spPr>
          <a:xfrm>
            <a:off x="509716" y="3869317"/>
            <a:ext cx="4777274" cy="1384995"/>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機 器 名：アルスプラウト</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品　　 目：水なす</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・温度、湿度、土壌水分、</a:t>
            </a:r>
            <a:r>
              <a:rPr lang="en-US" altLang="ja-JP" sz="1400" dirty="0">
                <a:latin typeface="ＭＳ Ｐゴシック" panose="020B0600070205080204" pitchFamily="50" charset="-128"/>
                <a:ea typeface="ＭＳ Ｐゴシック" panose="020B0600070205080204" pitchFamily="50" charset="-128"/>
              </a:rPr>
              <a:t>CO</a:t>
            </a:r>
            <a:r>
              <a:rPr lang="ja-JP" altLang="en-US" sz="1400" dirty="0">
                <a:latin typeface="ＭＳ Ｐゴシック" panose="020B0600070205080204" pitchFamily="50" charset="-128"/>
                <a:ea typeface="ＭＳ Ｐゴシック" panose="020B0600070205080204" pitchFamily="50" charset="-128"/>
              </a:rPr>
              <a:t>２濃度、日射量、</a:t>
            </a:r>
            <a:r>
              <a:rPr lang="en-US" altLang="ja-JP" sz="1400" dirty="0">
                <a:latin typeface="ＭＳ Ｐゴシック" panose="020B0600070205080204" pitchFamily="50" charset="-128"/>
                <a:ea typeface="ＭＳ Ｐゴシック" panose="020B0600070205080204" pitchFamily="50" charset="-128"/>
              </a:rPr>
              <a:t>EC</a:t>
            </a:r>
            <a:r>
              <a:rPr lang="ja-JP" altLang="en-US" sz="1400" dirty="0">
                <a:latin typeface="ＭＳ Ｐゴシック" panose="020B0600070205080204" pitchFamily="50" charset="-128"/>
                <a:ea typeface="ＭＳ Ｐゴシック" panose="020B0600070205080204" pitchFamily="50" charset="-128"/>
              </a:rPr>
              <a:t>の</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　データをモニタリング</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・導入した農業者間でデータ比較が可能</a:t>
            </a:r>
            <a:endParaRPr lang="en-US" altLang="ja-JP" sz="1400" dirty="0">
              <a:latin typeface="ＭＳ Ｐゴシック" panose="020B0600070205080204" pitchFamily="50" charset="-128"/>
              <a:ea typeface="ＭＳ Ｐゴシック" panose="020B0600070205080204" pitchFamily="50" charset="-128"/>
            </a:endParaRPr>
          </a:p>
        </p:txBody>
      </p:sp>
      <p:graphicFrame>
        <p:nvGraphicFramePr>
          <p:cNvPr id="30" name="表 9">
            <a:extLst>
              <a:ext uri="{FF2B5EF4-FFF2-40B4-BE49-F238E27FC236}">
                <a16:creationId xmlns:a16="http://schemas.microsoft.com/office/drawing/2014/main" id="{1D58E0E7-A2BA-473C-A059-11A33B1ADC78}"/>
              </a:ext>
            </a:extLst>
          </p:cNvPr>
          <p:cNvGraphicFramePr>
            <a:graphicFrameLocks noGrp="1"/>
          </p:cNvGraphicFramePr>
          <p:nvPr>
            <p:extLst>
              <p:ext uri="{D42A27DB-BD31-4B8C-83A1-F6EECF244321}">
                <p14:modId xmlns:p14="http://schemas.microsoft.com/office/powerpoint/2010/main" val="3712304104"/>
              </p:ext>
            </p:extLst>
          </p:nvPr>
        </p:nvGraphicFramePr>
        <p:xfrm>
          <a:off x="5553209" y="3121038"/>
          <a:ext cx="6399305" cy="3576320"/>
        </p:xfrm>
        <a:graphic>
          <a:graphicData uri="http://schemas.openxmlformats.org/drawingml/2006/table">
            <a:tbl>
              <a:tblPr firstRow="1" bandRow="1">
                <a:tableStyleId>{93296810-A885-4BE3-A3E7-6D5BEEA58F35}</a:tableStyleId>
              </a:tblPr>
              <a:tblGrid>
                <a:gridCol w="3193226">
                  <a:extLst>
                    <a:ext uri="{9D8B030D-6E8A-4147-A177-3AD203B41FA5}">
                      <a16:colId xmlns:a16="http://schemas.microsoft.com/office/drawing/2014/main" val="399575333"/>
                    </a:ext>
                  </a:extLst>
                </a:gridCol>
                <a:gridCol w="1143000">
                  <a:extLst>
                    <a:ext uri="{9D8B030D-6E8A-4147-A177-3AD203B41FA5}">
                      <a16:colId xmlns:a16="http://schemas.microsoft.com/office/drawing/2014/main" val="3453014793"/>
                    </a:ext>
                  </a:extLst>
                </a:gridCol>
                <a:gridCol w="2063079">
                  <a:extLst>
                    <a:ext uri="{9D8B030D-6E8A-4147-A177-3AD203B41FA5}">
                      <a16:colId xmlns:a16="http://schemas.microsoft.com/office/drawing/2014/main" val="1813708567"/>
                    </a:ext>
                  </a:extLst>
                </a:gridCol>
              </a:tblGrid>
              <a:tr h="370840">
                <a:tc>
                  <a:txBody>
                    <a:bodyPr/>
                    <a:lstStyle/>
                    <a:p>
                      <a:pPr algn="ctr"/>
                      <a:r>
                        <a:rPr kumimoji="1" lang="ja-JP" altLang="en-US" sz="1800" dirty="0"/>
                        <a:t>機器内容</a:t>
                      </a:r>
                    </a:p>
                  </a:txBody>
                  <a:tcPr/>
                </a:tc>
                <a:tc>
                  <a:txBody>
                    <a:bodyPr/>
                    <a:lstStyle/>
                    <a:p>
                      <a:pPr algn="ctr"/>
                      <a:r>
                        <a:rPr kumimoji="1" lang="ja-JP" altLang="en-US" sz="1800" dirty="0"/>
                        <a:t>導入件数</a:t>
                      </a:r>
                      <a:endParaRPr kumimoji="1" lang="en-US" altLang="ja-JP" sz="1800" dirty="0"/>
                    </a:p>
                  </a:txBody>
                  <a:tcPr/>
                </a:tc>
                <a:tc>
                  <a:txBody>
                    <a:bodyPr/>
                    <a:lstStyle/>
                    <a:p>
                      <a:pPr algn="ctr"/>
                      <a:r>
                        <a:rPr kumimoji="1" lang="ja-JP" altLang="en-US" sz="1800" dirty="0"/>
                        <a:t>市町村</a:t>
                      </a:r>
                      <a:endParaRPr kumimoji="1" lang="en-US" altLang="ja-JP" sz="1800" dirty="0"/>
                    </a:p>
                  </a:txBody>
                  <a:tcPr/>
                </a:tc>
                <a:extLst>
                  <a:ext uri="{0D108BD9-81ED-4DB2-BD59-A6C34878D82A}">
                    <a16:rowId xmlns:a16="http://schemas.microsoft.com/office/drawing/2014/main" val="4025770693"/>
                  </a:ext>
                </a:extLst>
              </a:tr>
              <a:tr h="370840">
                <a:tc>
                  <a:txBody>
                    <a:bodyPr/>
                    <a:lstStyle/>
                    <a:p>
                      <a:pPr algn="ctr"/>
                      <a:r>
                        <a:rPr kumimoji="1" lang="en-US" altLang="ja-JP" sz="1800" dirty="0"/>
                        <a:t>CO2</a:t>
                      </a:r>
                      <a:r>
                        <a:rPr kumimoji="1" lang="ja-JP" altLang="en-US" sz="1800" dirty="0"/>
                        <a:t>施肥装置</a:t>
                      </a:r>
                    </a:p>
                  </a:txBody>
                  <a:tcPr/>
                </a:tc>
                <a:tc>
                  <a:txBody>
                    <a:bodyPr/>
                    <a:lstStyle/>
                    <a:p>
                      <a:pPr algn="ctr"/>
                      <a:r>
                        <a:rPr kumimoji="1" lang="en-US" altLang="ja-JP" sz="1800" dirty="0"/>
                        <a:t>6</a:t>
                      </a:r>
                      <a:r>
                        <a:rPr kumimoji="1" lang="ja-JP" altLang="en-US" sz="1800" dirty="0"/>
                        <a:t>件</a:t>
                      </a:r>
                    </a:p>
                  </a:txBody>
                  <a:tcPr/>
                </a:tc>
                <a:tc>
                  <a:txBody>
                    <a:bodyPr/>
                    <a:lstStyle/>
                    <a:p>
                      <a:pPr algn="ctr"/>
                      <a:r>
                        <a:rPr kumimoji="1" lang="ja-JP" altLang="en-US" sz="1800" dirty="0"/>
                        <a:t>島本町、茨木市、枚方市、河南町</a:t>
                      </a:r>
                    </a:p>
                  </a:txBody>
                  <a:tcPr/>
                </a:tc>
                <a:extLst>
                  <a:ext uri="{0D108BD9-81ED-4DB2-BD59-A6C34878D82A}">
                    <a16:rowId xmlns:a16="http://schemas.microsoft.com/office/drawing/2014/main" val="4129899030"/>
                  </a:ext>
                </a:extLst>
              </a:tr>
              <a:tr h="370840">
                <a:tc>
                  <a:txBody>
                    <a:bodyPr/>
                    <a:lstStyle/>
                    <a:p>
                      <a:pPr algn="ctr"/>
                      <a:r>
                        <a:rPr kumimoji="1" lang="en-US" altLang="ja-JP" sz="1800" dirty="0"/>
                        <a:t>pF</a:t>
                      </a:r>
                      <a:r>
                        <a:rPr kumimoji="1" lang="ja-JP" altLang="en-US" sz="1800" dirty="0"/>
                        <a:t>メーター遠隔監視・</a:t>
                      </a:r>
                      <a:endParaRPr kumimoji="1" lang="en-US" altLang="ja-JP" sz="1800" dirty="0"/>
                    </a:p>
                    <a:p>
                      <a:pPr algn="ctr"/>
                      <a:r>
                        <a:rPr kumimoji="1" lang="ja-JP" altLang="en-US" sz="1800" dirty="0"/>
                        <a:t>自動かん水</a:t>
                      </a:r>
                    </a:p>
                  </a:txBody>
                  <a:tcPr/>
                </a:tc>
                <a:tc>
                  <a:txBody>
                    <a:bodyPr/>
                    <a:lstStyle/>
                    <a:p>
                      <a:pPr algn="ctr"/>
                      <a:r>
                        <a:rPr kumimoji="1" lang="en-US" altLang="ja-JP" sz="1800" dirty="0"/>
                        <a:t>2</a:t>
                      </a:r>
                      <a:r>
                        <a:rPr kumimoji="1" lang="ja-JP" altLang="en-US" sz="1800" dirty="0"/>
                        <a:t>件</a:t>
                      </a:r>
                    </a:p>
                  </a:txBody>
                  <a:tcPr/>
                </a:tc>
                <a:tc>
                  <a:txBody>
                    <a:bodyPr/>
                    <a:lstStyle/>
                    <a:p>
                      <a:pPr algn="ctr"/>
                      <a:r>
                        <a:rPr kumimoji="1" lang="ja-JP" altLang="en-US" sz="1800" dirty="0"/>
                        <a:t>枚方市、河南町</a:t>
                      </a:r>
                    </a:p>
                  </a:txBody>
                  <a:tcPr/>
                </a:tc>
                <a:extLst>
                  <a:ext uri="{0D108BD9-81ED-4DB2-BD59-A6C34878D82A}">
                    <a16:rowId xmlns:a16="http://schemas.microsoft.com/office/drawing/2014/main" val="3977654168"/>
                  </a:ext>
                </a:extLst>
              </a:tr>
              <a:tr h="370840">
                <a:tc>
                  <a:txBody>
                    <a:bodyPr/>
                    <a:lstStyle/>
                    <a:p>
                      <a:pPr algn="ctr"/>
                      <a:r>
                        <a:rPr kumimoji="1" lang="ja-JP" altLang="en-US" sz="1800" dirty="0"/>
                        <a:t>省力化機器</a:t>
                      </a:r>
                      <a:endParaRPr kumimoji="1" lang="en-US" altLang="ja-JP" sz="1800" dirty="0"/>
                    </a:p>
                    <a:p>
                      <a:pPr algn="ctr"/>
                      <a:r>
                        <a:rPr kumimoji="1" lang="ja-JP" altLang="en-US" sz="1800" dirty="0"/>
                        <a:t>（ハウス自動開閉器、遠隔温度監視装置、農薬散布ドローン）</a:t>
                      </a:r>
                    </a:p>
                  </a:txBody>
                  <a:tcPr/>
                </a:tc>
                <a:tc>
                  <a:txBody>
                    <a:bodyPr/>
                    <a:lstStyle/>
                    <a:p>
                      <a:pPr algn="ctr"/>
                      <a:r>
                        <a:rPr kumimoji="1" lang="en-US" altLang="ja-JP" sz="1800" dirty="0"/>
                        <a:t>11</a:t>
                      </a:r>
                      <a:r>
                        <a:rPr kumimoji="1" lang="ja-JP" altLang="en-US" sz="1800" dirty="0"/>
                        <a:t>件</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島本町、茨木市、枚方市、交野市、八尾市、千早赤坂村、岸和田市</a:t>
                      </a:r>
                    </a:p>
                  </a:txBody>
                  <a:tcPr/>
                </a:tc>
                <a:extLst>
                  <a:ext uri="{0D108BD9-81ED-4DB2-BD59-A6C34878D82A}">
                    <a16:rowId xmlns:a16="http://schemas.microsoft.com/office/drawing/2014/main" val="2640422028"/>
                  </a:ext>
                </a:extLst>
              </a:tr>
              <a:tr h="370840">
                <a:tc>
                  <a:txBody>
                    <a:bodyPr/>
                    <a:lstStyle/>
                    <a:p>
                      <a:pPr algn="ctr"/>
                      <a:r>
                        <a:rPr kumimoji="1" lang="ja-JP" altLang="en-US" sz="1800" dirty="0"/>
                        <a:t>その他</a:t>
                      </a:r>
                    </a:p>
                  </a:txBody>
                  <a:tcPr/>
                </a:tc>
                <a:tc>
                  <a:txBody>
                    <a:bodyPr/>
                    <a:lstStyle/>
                    <a:p>
                      <a:pPr algn="ctr"/>
                      <a:r>
                        <a:rPr kumimoji="1" lang="en-US" altLang="ja-JP" sz="1800" dirty="0"/>
                        <a:t>4</a:t>
                      </a:r>
                      <a:r>
                        <a:rPr kumimoji="1" lang="ja-JP" altLang="en-US" sz="1800" dirty="0"/>
                        <a:t>件</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堺市、泉南市</a:t>
                      </a:r>
                      <a:endParaRPr kumimoji="1" lang="en-US" altLang="ja-JP" sz="1800" dirty="0"/>
                    </a:p>
                  </a:txBody>
                  <a:tcPr/>
                </a:tc>
                <a:extLst>
                  <a:ext uri="{0D108BD9-81ED-4DB2-BD59-A6C34878D82A}">
                    <a16:rowId xmlns:a16="http://schemas.microsoft.com/office/drawing/2014/main" val="3359719228"/>
                  </a:ext>
                </a:extLst>
              </a:tr>
              <a:tr h="0">
                <a:tc>
                  <a:txBody>
                    <a:bodyPr/>
                    <a:lstStyle/>
                    <a:p>
                      <a:pPr algn="ctr"/>
                      <a:r>
                        <a:rPr kumimoji="1" lang="ja-JP" altLang="en-US" sz="1800" dirty="0"/>
                        <a:t>合計</a:t>
                      </a:r>
                    </a:p>
                  </a:txBody>
                  <a:tcPr/>
                </a:tc>
                <a:tc>
                  <a:txBody>
                    <a:bodyPr/>
                    <a:lstStyle/>
                    <a:p>
                      <a:pPr algn="ctr"/>
                      <a:r>
                        <a:rPr kumimoji="1" lang="en-US" altLang="ja-JP" sz="1800" dirty="0"/>
                        <a:t>23</a:t>
                      </a:r>
                      <a:r>
                        <a:rPr kumimoji="1" lang="ja-JP" altLang="en-US" sz="1800" dirty="0"/>
                        <a:t>件</a:t>
                      </a:r>
                    </a:p>
                  </a:txBody>
                  <a:tcPr/>
                </a:tc>
                <a:tc>
                  <a:txBody>
                    <a:bodyPr/>
                    <a:lstStyle/>
                    <a:p>
                      <a:pPr algn="ctr"/>
                      <a:endParaRPr kumimoji="1" lang="ja-JP" altLang="en-US" sz="1800" dirty="0"/>
                    </a:p>
                  </a:txBody>
                  <a:tcPr/>
                </a:tc>
                <a:extLst>
                  <a:ext uri="{0D108BD9-81ED-4DB2-BD59-A6C34878D82A}">
                    <a16:rowId xmlns:a16="http://schemas.microsoft.com/office/drawing/2014/main" val="4103435677"/>
                  </a:ext>
                </a:extLst>
              </a:tr>
            </a:tbl>
          </a:graphicData>
        </a:graphic>
      </p:graphicFrame>
      <p:sp>
        <p:nvSpPr>
          <p:cNvPr id="16" name="四角形: 角を丸くする 15">
            <a:extLst>
              <a:ext uri="{FF2B5EF4-FFF2-40B4-BE49-F238E27FC236}">
                <a16:creationId xmlns:a16="http://schemas.microsoft.com/office/drawing/2014/main" id="{76488C66-E93A-462F-A877-09FAC2FD37EF}"/>
              </a:ext>
            </a:extLst>
          </p:cNvPr>
          <p:cNvSpPr/>
          <p:nvPr/>
        </p:nvSpPr>
        <p:spPr>
          <a:xfrm>
            <a:off x="283027" y="5523766"/>
            <a:ext cx="5025734" cy="1235252"/>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44B879C-1296-4277-925A-F503B9306481}"/>
              </a:ext>
            </a:extLst>
          </p:cNvPr>
          <p:cNvSpPr txBox="1"/>
          <p:nvPr/>
        </p:nvSpPr>
        <p:spPr>
          <a:xfrm>
            <a:off x="399606" y="5523766"/>
            <a:ext cx="4792576" cy="1200329"/>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今年度はぶどう、いちご、水なすにおいてスマート機器導入による効果分析を実施</a:t>
            </a:r>
            <a:endParaRPr kumimoji="1" lang="en-US" altLang="ja-JP" sz="2400" dirty="0"/>
          </a:p>
        </p:txBody>
      </p:sp>
    </p:spTree>
    <p:extLst>
      <p:ext uri="{BB962C8B-B14F-4D97-AF65-F5344CB8AC3E}">
        <p14:creationId xmlns:p14="http://schemas.microsoft.com/office/powerpoint/2010/main" val="2021559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7346481C-0858-4E63-A7CF-9FA5CDB151E9}"/>
              </a:ext>
            </a:extLst>
          </p:cNvPr>
          <p:cNvSpPr/>
          <p:nvPr/>
        </p:nvSpPr>
        <p:spPr>
          <a:xfrm>
            <a:off x="261257" y="271249"/>
            <a:ext cx="11691257" cy="58782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rPr>
              <a:t>【</a:t>
            </a:r>
            <a:r>
              <a:rPr kumimoji="1" lang="ja-JP" altLang="en-US" sz="2400" dirty="0">
                <a:solidFill>
                  <a:schemeClr val="tx1"/>
                </a:solidFill>
              </a:rPr>
              <a:t>くらし</a:t>
            </a:r>
            <a:r>
              <a:rPr kumimoji="1" lang="en-US" altLang="ja-JP" sz="2400" dirty="0">
                <a:solidFill>
                  <a:schemeClr val="tx1"/>
                </a:solidFill>
              </a:rPr>
              <a:t>】</a:t>
            </a:r>
            <a:r>
              <a:rPr kumimoji="1" lang="ja-JP" altLang="en-US" sz="2400" dirty="0">
                <a:solidFill>
                  <a:schemeClr val="tx1"/>
                </a:solidFill>
              </a:rPr>
              <a:t>　</a:t>
            </a:r>
            <a:r>
              <a:rPr kumimoji="1" lang="ja-JP" altLang="en-US" sz="2400" b="1" dirty="0">
                <a:solidFill>
                  <a:schemeClr val="tx1"/>
                </a:solidFill>
                <a:latin typeface="Meiryo UI" panose="020B0604030504040204" pitchFamily="50" charset="-128"/>
                <a:ea typeface="Meiryo UI" panose="020B0604030504040204" pitchFamily="50" charset="-128"/>
              </a:rPr>
              <a:t>豊かな食や農に接する機会の充実　</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～農を通じた脱炭素社会への貢献～</a:t>
            </a:r>
            <a:endParaRPr kumimoji="1" lang="ja-JP" altLang="en-US" sz="2400" dirty="0">
              <a:solidFill>
                <a:schemeClr val="tx1"/>
              </a:solidFill>
            </a:endParaRPr>
          </a:p>
        </p:txBody>
      </p:sp>
      <p:sp>
        <p:nvSpPr>
          <p:cNvPr id="15" name="正方形/長方形 14">
            <a:extLst>
              <a:ext uri="{FF2B5EF4-FFF2-40B4-BE49-F238E27FC236}">
                <a16:creationId xmlns:a16="http://schemas.microsoft.com/office/drawing/2014/main" id="{EA703254-4C55-49C3-8DC4-B0E72D057FA3}"/>
              </a:ext>
            </a:extLst>
          </p:cNvPr>
          <p:cNvSpPr/>
          <p:nvPr/>
        </p:nvSpPr>
        <p:spPr>
          <a:xfrm>
            <a:off x="261257" y="261257"/>
            <a:ext cx="11691257" cy="180176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977115"/>
            <a:ext cx="5025733" cy="461665"/>
          </a:xfrm>
          <a:prstGeom prst="rect">
            <a:avLst/>
          </a:prstGeom>
          <a:noFill/>
        </p:spPr>
        <p:txBody>
          <a:bodyPr wrap="square" rtlCol="0">
            <a:spAutoFit/>
          </a:bodyPr>
          <a:lstStyle/>
          <a:p>
            <a:r>
              <a:rPr kumimoji="1" lang="ja-JP" altLang="en-US" sz="2400" dirty="0"/>
              <a:t>（１）　大阪産</a:t>
            </a:r>
            <a:r>
              <a:rPr kumimoji="1" lang="en-US" altLang="ja-JP" sz="2400" dirty="0"/>
              <a:t>(</a:t>
            </a:r>
            <a:r>
              <a:rPr kumimoji="1" lang="ja-JP" altLang="en-US" sz="2400" dirty="0"/>
              <a:t>もん</a:t>
            </a:r>
            <a:r>
              <a:rPr kumimoji="1" lang="en-US" altLang="ja-JP" sz="2400" dirty="0"/>
              <a:t>)</a:t>
            </a:r>
            <a:r>
              <a:rPr kumimoji="1" lang="ja-JP" altLang="en-US" sz="2400" dirty="0"/>
              <a:t>購入拠点の充実</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568746" y="1478300"/>
            <a:ext cx="9859769"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年後の目標：大阪産（もん）ロゴマークの申請登録者数　</a:t>
            </a:r>
            <a:r>
              <a:rPr kumimoji="1" lang="en-US" altLang="ja-JP" sz="2400" dirty="0"/>
              <a:t>958</a:t>
            </a:r>
            <a:r>
              <a:rPr kumimoji="1" lang="ja-JP" altLang="en-US" sz="2400" dirty="0"/>
              <a:t>件⇒</a:t>
            </a:r>
            <a:r>
              <a:rPr kumimoji="1" lang="en-US" altLang="ja-JP" sz="2400" dirty="0"/>
              <a:t>1,200</a:t>
            </a:r>
            <a:r>
              <a:rPr kumimoji="1" lang="ja-JP" altLang="en-US" sz="2400" dirty="0"/>
              <a:t>件</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8" y="2303271"/>
            <a:ext cx="2830734"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登録者数　</a:t>
            </a:r>
            <a:r>
              <a:rPr kumimoji="1" lang="en-US" altLang="ja-JP" sz="2400" dirty="0"/>
              <a:t>60</a:t>
            </a:r>
            <a:r>
              <a:rPr kumimoji="1" lang="ja-JP" altLang="en-US" sz="2400" dirty="0"/>
              <a:t>者</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778632" y="2303271"/>
            <a:ext cx="2830734" cy="646331"/>
          </a:xfrm>
          <a:prstGeom prst="rect">
            <a:avLst/>
          </a:prstGeom>
          <a:noFill/>
          <a:ln>
            <a:solidFill>
              <a:schemeClr val="tx1"/>
            </a:solidFill>
          </a:ln>
        </p:spPr>
        <p:txBody>
          <a:bodyPr wrap="square" rtlCol="0">
            <a:spAutoFit/>
          </a:bodyPr>
          <a:lstStyle/>
          <a:p>
            <a:endParaRPr kumimoji="1" lang="en-US" altLang="ja-JP" sz="1200" dirty="0"/>
          </a:p>
          <a:p>
            <a:r>
              <a:rPr kumimoji="1" lang="ja-JP" altLang="en-US" sz="2400" dirty="0"/>
              <a:t>　登録者数　</a:t>
            </a:r>
            <a:r>
              <a:rPr kumimoji="1" lang="en-US" altLang="ja-JP" sz="2400" dirty="0"/>
              <a:t>162</a:t>
            </a:r>
            <a:r>
              <a:rPr kumimoji="1" lang="ja-JP" altLang="en-US" sz="2400" dirty="0"/>
              <a:t>者</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2133976"/>
            <a:ext cx="1440000" cy="381398"/>
          </a:xfrm>
          <a:prstGeom prst="roundRect">
            <a:avLst/>
          </a:prstGeom>
          <a:solidFill>
            <a:schemeClr val="accent6">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778631" y="2124965"/>
            <a:ext cx="1440000" cy="394271"/>
          </a:xfrm>
          <a:prstGeom prst="roundRect">
            <a:avLst/>
          </a:prstGeom>
          <a:solidFill>
            <a:schemeClr val="accent6">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R5</a:t>
            </a:r>
            <a:r>
              <a:rPr kumimoji="1" lang="ja-JP" altLang="en-US" sz="2400" dirty="0">
                <a:solidFill>
                  <a:schemeClr val="tx1"/>
                </a:solidFill>
              </a:rPr>
              <a:t>実績</a:t>
            </a:r>
          </a:p>
        </p:txBody>
      </p:sp>
      <p:sp>
        <p:nvSpPr>
          <p:cNvPr id="17" name="角丸四角形 9">
            <a:extLst>
              <a:ext uri="{FF2B5EF4-FFF2-40B4-BE49-F238E27FC236}">
                <a16:creationId xmlns:a16="http://schemas.microsoft.com/office/drawing/2014/main" id="{A3C5A93B-A9F9-43EA-80E6-3FC1740B96BF}"/>
              </a:ext>
            </a:extLst>
          </p:cNvPr>
          <p:cNvSpPr/>
          <p:nvPr/>
        </p:nvSpPr>
        <p:spPr>
          <a:xfrm>
            <a:off x="261256" y="3185745"/>
            <a:ext cx="5023438" cy="2636831"/>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sp>
        <p:nvSpPr>
          <p:cNvPr id="18" name="正方形/長方形 17">
            <a:extLst>
              <a:ext uri="{FF2B5EF4-FFF2-40B4-BE49-F238E27FC236}">
                <a16:creationId xmlns:a16="http://schemas.microsoft.com/office/drawing/2014/main" id="{ECF90A5C-9A85-489E-8A85-4098BC18A7E9}"/>
              </a:ext>
            </a:extLst>
          </p:cNvPr>
          <p:cNvSpPr/>
          <p:nvPr/>
        </p:nvSpPr>
        <p:spPr>
          <a:xfrm>
            <a:off x="618861" y="3284671"/>
            <a:ext cx="3200061" cy="3394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大阪産</a:t>
            </a:r>
            <a:r>
              <a:rPr kumimoji="1" lang="en-US" altLang="ja-JP" sz="1600" b="1" dirty="0">
                <a:solidFill>
                  <a:schemeClr val="tx1"/>
                </a:solidFill>
              </a:rPr>
              <a:t>(</a:t>
            </a:r>
            <a:r>
              <a:rPr kumimoji="1" lang="ja-JP" altLang="en-US" sz="1600" b="1" dirty="0">
                <a:solidFill>
                  <a:schemeClr val="tx1"/>
                </a:solidFill>
              </a:rPr>
              <a:t>もん</a:t>
            </a:r>
            <a:r>
              <a:rPr kumimoji="1" lang="en-US" altLang="ja-JP" sz="1600" b="1" dirty="0">
                <a:solidFill>
                  <a:schemeClr val="tx1"/>
                </a:solidFill>
              </a:rPr>
              <a:t>)</a:t>
            </a:r>
            <a:r>
              <a:rPr kumimoji="1" lang="ja-JP" altLang="en-US" sz="1600" b="1" dirty="0">
                <a:solidFill>
                  <a:schemeClr val="tx1"/>
                </a:solidFill>
              </a:rPr>
              <a:t>フェスタ</a:t>
            </a:r>
            <a:r>
              <a:rPr kumimoji="1" lang="en-US" altLang="ja-JP" sz="1600" b="1" dirty="0">
                <a:solidFill>
                  <a:schemeClr val="tx1"/>
                </a:solidFill>
              </a:rPr>
              <a:t>2023</a:t>
            </a:r>
            <a:r>
              <a:rPr kumimoji="1" lang="ja-JP" altLang="en-US" sz="1600" b="1" dirty="0">
                <a:solidFill>
                  <a:schemeClr val="tx1"/>
                </a:solidFill>
              </a:rPr>
              <a:t>の開催</a:t>
            </a:r>
          </a:p>
        </p:txBody>
      </p:sp>
      <p:sp>
        <p:nvSpPr>
          <p:cNvPr id="19" name="テキスト ボックス 18">
            <a:extLst>
              <a:ext uri="{FF2B5EF4-FFF2-40B4-BE49-F238E27FC236}">
                <a16:creationId xmlns:a16="http://schemas.microsoft.com/office/drawing/2014/main" id="{2A278631-1BB9-4189-9C51-1209B2B097C1}"/>
              </a:ext>
            </a:extLst>
          </p:cNvPr>
          <p:cNvSpPr txBox="1"/>
          <p:nvPr/>
        </p:nvSpPr>
        <p:spPr>
          <a:xfrm>
            <a:off x="473605" y="3617276"/>
            <a:ext cx="4482222" cy="523220"/>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大阪の新しい玄関口であるうめきた周辺で、大阪産</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もん</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を「食べる」「買う」「楽しむ」体験を提供するイベントを開催</a:t>
            </a:r>
            <a:endParaRPr lang="ja-JP" altLang="en-US" sz="2000" dirty="0">
              <a:latin typeface="ＭＳ Ｐゴシック" panose="020B0600070205080204" pitchFamily="50" charset="-128"/>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A15DBAE8-EECF-4C81-939A-178E9EEF58C6}"/>
              </a:ext>
            </a:extLst>
          </p:cNvPr>
          <p:cNvSpPr txBox="1"/>
          <p:nvPr/>
        </p:nvSpPr>
        <p:spPr>
          <a:xfrm>
            <a:off x="388762" y="4248523"/>
            <a:ext cx="2505993" cy="1384995"/>
          </a:xfrm>
          <a:prstGeom prst="rect">
            <a:avLst/>
          </a:prstGeom>
          <a:noFill/>
        </p:spPr>
        <p:txBody>
          <a:bodyPr wrap="square" rtlCol="0">
            <a:spAutoFit/>
          </a:bodyPr>
          <a:lstStyle/>
          <a:p>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開催期間</a:t>
            </a:r>
            <a:r>
              <a:rPr lang="en-US" altLang="ja-JP" sz="1400" dirty="0">
                <a:latin typeface="ＭＳ Ｐゴシック" panose="020B0600070205080204" pitchFamily="50" charset="-128"/>
                <a:ea typeface="ＭＳ Ｐゴシック" panose="020B0600070205080204" pitchFamily="50" charset="-128"/>
              </a:rPr>
              <a:t>】</a:t>
            </a:r>
          </a:p>
          <a:p>
            <a:r>
              <a:rPr lang="ja-JP" altLang="en-US" sz="1400" dirty="0">
                <a:latin typeface="ＭＳ Ｐゴシック" panose="020B0600070205080204" pitchFamily="50" charset="-128"/>
                <a:ea typeface="ＭＳ Ｐゴシック" panose="020B0600070205080204" pitchFamily="50" charset="-128"/>
              </a:rPr>
              <a:t>令和</a:t>
            </a:r>
            <a:r>
              <a:rPr lang="en-US" altLang="ja-JP" sz="1400" dirty="0">
                <a:latin typeface="ＭＳ Ｐゴシック" panose="020B0600070205080204" pitchFamily="50" charset="-128"/>
                <a:ea typeface="ＭＳ Ｐゴシック" panose="020B0600070205080204" pitchFamily="50" charset="-128"/>
              </a:rPr>
              <a:t>5</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a:latin typeface="ＭＳ Ｐゴシック" panose="020B0600070205080204" pitchFamily="50" charset="-128"/>
                <a:ea typeface="ＭＳ Ｐゴシック" panose="020B0600070205080204" pitchFamily="50" charset="-128"/>
              </a:rPr>
              <a:t>5</a:t>
            </a:r>
            <a:r>
              <a:rPr lang="ja-JP" altLang="en-US" sz="1400" dirty="0">
                <a:latin typeface="ＭＳ Ｐゴシック" panose="020B0600070205080204" pitchFamily="50" charset="-128"/>
                <a:ea typeface="ＭＳ Ｐゴシック" panose="020B0600070205080204" pitchFamily="50" charset="-128"/>
              </a:rPr>
              <a:t>月</a:t>
            </a:r>
            <a:r>
              <a:rPr lang="en-US" altLang="ja-JP" sz="1400" dirty="0">
                <a:latin typeface="ＭＳ Ｐゴシック" panose="020B0600070205080204" pitchFamily="50" charset="-128"/>
                <a:ea typeface="ＭＳ Ｐゴシック" panose="020B0600070205080204" pitchFamily="50" charset="-128"/>
              </a:rPr>
              <a:t>20</a:t>
            </a:r>
            <a:r>
              <a:rPr lang="ja-JP" altLang="en-US" sz="1400" dirty="0">
                <a:latin typeface="ＭＳ Ｐゴシック" panose="020B0600070205080204" pitchFamily="50" charset="-128"/>
                <a:ea typeface="ＭＳ Ｐゴシック" panose="020B0600070205080204" pitchFamily="50" charset="-128"/>
              </a:rPr>
              <a:t>日から</a:t>
            </a:r>
            <a:r>
              <a:rPr lang="en-US" altLang="ja-JP" sz="1400" dirty="0">
                <a:latin typeface="ＭＳ Ｐゴシック" panose="020B0600070205080204" pitchFamily="50" charset="-128"/>
                <a:ea typeface="ＭＳ Ｐゴシック" panose="020B0600070205080204" pitchFamily="50" charset="-128"/>
              </a:rPr>
              <a:t>6</a:t>
            </a:r>
            <a:r>
              <a:rPr lang="ja-JP" altLang="en-US" sz="1400" dirty="0">
                <a:latin typeface="ＭＳ Ｐゴシック" panose="020B0600070205080204" pitchFamily="50" charset="-128"/>
                <a:ea typeface="ＭＳ Ｐゴシック" panose="020B0600070205080204" pitchFamily="50" charset="-128"/>
              </a:rPr>
              <a:t>月</a:t>
            </a:r>
            <a:r>
              <a:rPr lang="en-US" altLang="ja-JP" sz="1400" dirty="0">
                <a:latin typeface="ＭＳ Ｐゴシック" panose="020B0600070205080204" pitchFamily="50" charset="-128"/>
                <a:ea typeface="ＭＳ Ｐゴシック" panose="020B0600070205080204" pitchFamily="50" charset="-128"/>
              </a:rPr>
              <a:t>4</a:t>
            </a:r>
            <a:r>
              <a:rPr lang="ja-JP" altLang="en-US" sz="1400" dirty="0">
                <a:latin typeface="ＭＳ Ｐゴシック" panose="020B0600070205080204" pitchFamily="50" charset="-128"/>
                <a:ea typeface="ＭＳ Ｐゴシック" panose="020B0600070205080204" pitchFamily="50" charset="-128"/>
              </a:rPr>
              <a:t>日　</a:t>
            </a:r>
            <a:endParaRPr lang="en-US" altLang="ja-JP" sz="1400" dirty="0">
              <a:latin typeface="ＭＳ Ｐゴシック" panose="020B0600070205080204" pitchFamily="50" charset="-128"/>
              <a:ea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endParaRPr>
          </a:p>
          <a:p>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来場者数</a:t>
            </a:r>
            <a:r>
              <a:rPr lang="en-US" altLang="ja-JP" sz="1400" dirty="0">
                <a:latin typeface="ＭＳ Ｐゴシック" panose="020B0600070205080204" pitchFamily="50" charset="-128"/>
                <a:ea typeface="ＭＳ Ｐゴシック" panose="020B0600070205080204" pitchFamily="50" charset="-128"/>
              </a:rPr>
              <a:t>】</a:t>
            </a:r>
          </a:p>
          <a:p>
            <a:r>
              <a:rPr lang="ja-JP" altLang="en-US" sz="1400" dirty="0">
                <a:latin typeface="ＭＳ Ｐゴシック" panose="020B0600070205080204" pitchFamily="50" charset="-128"/>
                <a:ea typeface="ＭＳ Ｐゴシック" panose="020B0600070205080204" pitchFamily="50" charset="-128"/>
              </a:rPr>
              <a:t>大阪産</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もん</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マルシェ</a:t>
            </a:r>
            <a:endParaRPr lang="en-US" altLang="ja-JP" sz="1400"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5</a:t>
            </a:r>
            <a:r>
              <a:rPr lang="ja-JP" altLang="en-US" sz="1400" dirty="0">
                <a:latin typeface="ＭＳ Ｐゴシック" panose="020B0600070205080204" pitchFamily="50" charset="-128"/>
                <a:ea typeface="ＭＳ Ｐゴシック" panose="020B0600070205080204" pitchFamily="50" charset="-128"/>
              </a:rPr>
              <a:t>月</a:t>
            </a:r>
            <a:r>
              <a:rPr lang="en-US" altLang="ja-JP" sz="1400" dirty="0">
                <a:latin typeface="ＭＳ Ｐゴシック" panose="020B0600070205080204" pitchFamily="50" charset="-128"/>
                <a:ea typeface="ＭＳ Ｐゴシック" panose="020B0600070205080204" pitchFamily="50" charset="-128"/>
              </a:rPr>
              <a:t>27,28</a:t>
            </a:r>
            <a:r>
              <a:rPr lang="ja-JP" altLang="en-US" sz="1400" dirty="0">
                <a:latin typeface="ＭＳ Ｐゴシック" panose="020B0600070205080204" pitchFamily="50" charset="-128"/>
                <a:ea typeface="ＭＳ Ｐゴシック" panose="020B0600070205080204" pitchFamily="50" charset="-128"/>
              </a:rPr>
              <a:t>日）</a:t>
            </a:r>
            <a:r>
              <a:rPr lang="en-US" altLang="ja-JP" sz="1400" dirty="0">
                <a:latin typeface="ＭＳ Ｐゴシック" panose="020B0600070205080204" pitchFamily="50" charset="-128"/>
                <a:ea typeface="ＭＳ Ｐゴシック" panose="020B0600070205080204" pitchFamily="50" charset="-128"/>
              </a:rPr>
              <a:t>25,840</a:t>
            </a:r>
            <a:r>
              <a:rPr lang="ja-JP" altLang="en-US" sz="1400" dirty="0">
                <a:latin typeface="ＭＳ Ｐゴシック" panose="020B0600070205080204" pitchFamily="50" charset="-128"/>
                <a:ea typeface="ＭＳ Ｐゴシック" panose="020B0600070205080204" pitchFamily="50" charset="-128"/>
              </a:rPr>
              <a:t>人（</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日間）</a:t>
            </a:r>
          </a:p>
        </p:txBody>
      </p:sp>
      <p:sp>
        <p:nvSpPr>
          <p:cNvPr id="22" name="正方形/長方形 21">
            <a:extLst>
              <a:ext uri="{FF2B5EF4-FFF2-40B4-BE49-F238E27FC236}">
                <a16:creationId xmlns:a16="http://schemas.microsoft.com/office/drawing/2014/main" id="{A05FC598-04F0-4388-940F-D07E01317624}"/>
              </a:ext>
            </a:extLst>
          </p:cNvPr>
          <p:cNvSpPr/>
          <p:nvPr/>
        </p:nvSpPr>
        <p:spPr>
          <a:xfrm>
            <a:off x="5778631" y="3185745"/>
            <a:ext cx="5649884" cy="2875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sp>
        <p:nvSpPr>
          <p:cNvPr id="23" name="正方形/長方形 22">
            <a:extLst>
              <a:ext uri="{FF2B5EF4-FFF2-40B4-BE49-F238E27FC236}">
                <a16:creationId xmlns:a16="http://schemas.microsoft.com/office/drawing/2014/main" id="{D3F1CC96-E2B3-4D53-A378-76457A1DE4A9}"/>
              </a:ext>
            </a:extLst>
          </p:cNvPr>
          <p:cNvSpPr/>
          <p:nvPr/>
        </p:nvSpPr>
        <p:spPr>
          <a:xfrm>
            <a:off x="5967023" y="3275045"/>
            <a:ext cx="2453951" cy="3079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購入拠点事例</a:t>
            </a:r>
          </a:p>
        </p:txBody>
      </p:sp>
      <p:sp>
        <p:nvSpPr>
          <p:cNvPr id="24" name="テキスト ボックス 23">
            <a:extLst>
              <a:ext uri="{FF2B5EF4-FFF2-40B4-BE49-F238E27FC236}">
                <a16:creationId xmlns:a16="http://schemas.microsoft.com/office/drawing/2014/main" id="{D70783A2-97BC-4012-BC52-7981A8F21DF9}"/>
              </a:ext>
            </a:extLst>
          </p:cNvPr>
          <p:cNvSpPr txBox="1"/>
          <p:nvPr/>
        </p:nvSpPr>
        <p:spPr>
          <a:xfrm>
            <a:off x="5817137" y="3641959"/>
            <a:ext cx="5649884" cy="523220"/>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・給仕當田</a:t>
            </a:r>
          </a:p>
          <a:p>
            <a:r>
              <a:rPr lang="ja-JP" altLang="en-US" sz="1400" dirty="0">
                <a:latin typeface="ＭＳ Ｐゴシック" panose="020B0600070205080204" pitchFamily="50" charset="-128"/>
                <a:ea typeface="ＭＳ Ｐゴシック" panose="020B0600070205080204" pitchFamily="50" charset="-128"/>
              </a:rPr>
              <a:t>旬の食材を大阪市中央卸売市場や生産者から直接購入し、料理を提供</a:t>
            </a:r>
            <a:endParaRPr lang="en-US" altLang="ja-JP" sz="1400" dirty="0">
              <a:latin typeface="ＭＳ Ｐゴシック" panose="020B0600070205080204" pitchFamily="50" charset="-128"/>
              <a:ea typeface="ＭＳ Ｐゴシック" panose="020B0600070205080204" pitchFamily="50" charset="-128"/>
            </a:endParaRPr>
          </a:p>
        </p:txBody>
      </p:sp>
      <p:pic>
        <p:nvPicPr>
          <p:cNvPr id="26" name="図 25">
            <a:extLst>
              <a:ext uri="{FF2B5EF4-FFF2-40B4-BE49-F238E27FC236}">
                <a16:creationId xmlns:a16="http://schemas.microsoft.com/office/drawing/2014/main" id="{2D07B4EC-9C0A-40CE-9BD0-38455CDC8F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0645" y="4155612"/>
            <a:ext cx="2045182" cy="1533887"/>
          </a:xfrm>
          <a:prstGeom prst="rect">
            <a:avLst/>
          </a:prstGeom>
        </p:spPr>
      </p:pic>
      <p:pic>
        <p:nvPicPr>
          <p:cNvPr id="27" name="図 26">
            <a:extLst>
              <a:ext uri="{FF2B5EF4-FFF2-40B4-BE49-F238E27FC236}">
                <a16:creationId xmlns:a16="http://schemas.microsoft.com/office/drawing/2014/main" id="{A0D7AC6F-C61A-4E06-9592-C1B754217A37}"/>
              </a:ext>
            </a:extLst>
          </p:cNvPr>
          <p:cNvPicPr>
            <a:picLocks noChangeAspect="1"/>
          </p:cNvPicPr>
          <p:nvPr/>
        </p:nvPicPr>
        <p:blipFill>
          <a:blip r:embed="rId3"/>
          <a:stretch>
            <a:fillRect/>
          </a:stretch>
        </p:blipFill>
        <p:spPr>
          <a:xfrm>
            <a:off x="7138563" y="4298278"/>
            <a:ext cx="1503516" cy="1652875"/>
          </a:xfrm>
          <a:prstGeom prst="rect">
            <a:avLst/>
          </a:prstGeom>
        </p:spPr>
      </p:pic>
      <p:pic>
        <p:nvPicPr>
          <p:cNvPr id="28" name="図 27">
            <a:extLst>
              <a:ext uri="{FF2B5EF4-FFF2-40B4-BE49-F238E27FC236}">
                <a16:creationId xmlns:a16="http://schemas.microsoft.com/office/drawing/2014/main" id="{4A71BC0F-8EBA-422F-8DFB-29081AB75A9E}"/>
              </a:ext>
            </a:extLst>
          </p:cNvPr>
          <p:cNvPicPr>
            <a:picLocks noChangeAspect="1"/>
          </p:cNvPicPr>
          <p:nvPr/>
        </p:nvPicPr>
        <p:blipFill>
          <a:blip r:embed="rId4"/>
          <a:stretch>
            <a:fillRect/>
          </a:stretch>
        </p:blipFill>
        <p:spPr>
          <a:xfrm>
            <a:off x="8642079" y="4277379"/>
            <a:ext cx="1359932" cy="1643657"/>
          </a:xfrm>
          <a:prstGeom prst="rect">
            <a:avLst/>
          </a:prstGeom>
        </p:spPr>
      </p:pic>
    </p:spTree>
    <p:extLst>
      <p:ext uri="{BB962C8B-B14F-4D97-AF65-F5344CB8AC3E}">
        <p14:creationId xmlns:p14="http://schemas.microsoft.com/office/powerpoint/2010/main" val="3727792241"/>
      </p:ext>
    </p:extLst>
  </p:cSld>
  <p:clrMapOvr>
    <a:masterClrMapping/>
  </p:clrMapOvr>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2592</Words>
  <Application>Microsoft Office PowerPoint</Application>
  <PresentationFormat>ワイド画面</PresentationFormat>
  <Paragraphs>371</Paragraphs>
  <Slides>13</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13</vt:i4>
      </vt:variant>
    </vt:vector>
  </HeadingPairs>
  <TitlesOfParts>
    <vt:vector size="21" baseType="lpstr">
      <vt:lpstr>Meiryo UI</vt:lpstr>
      <vt:lpstr>ＭＳ Ｐゴシック</vt:lpstr>
      <vt:lpstr>メイリオ</vt:lpstr>
      <vt:lpstr>游ゴシック</vt:lpstr>
      <vt:lpstr>Arial</vt:lpstr>
      <vt:lpstr>Calibri</vt:lpstr>
      <vt:lpstr>Calibri Light</vt:lpstr>
      <vt:lpstr>レトロスペクト</vt:lpstr>
      <vt:lpstr>令和６年度 おおさか農政アクションプラン 評価・点検部会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2024-07-30T04:58:18Z</dcterms:created>
  <dcterms:modified xsi:type="dcterms:W3CDTF">2024-07-30T04:58:46Z</dcterms:modified>
</cp:coreProperties>
</file>