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8" r:id="rId2"/>
    <p:sldId id="259"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7EE"/>
    <a:srgbClr val="00B050"/>
    <a:srgbClr val="EC820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5478" autoAdjust="0"/>
  </p:normalViewPr>
  <p:slideViewPr>
    <p:cSldViewPr snapToGrid="0" showGuides="1">
      <p:cViewPr varScale="1">
        <p:scale>
          <a:sx n="52" d="100"/>
          <a:sy n="52" d="100"/>
        </p:scale>
        <p:origin x="2190" y="78"/>
      </p:cViewPr>
      <p:guideLst>
        <p:guide orient="horz" pos="314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B2A8D24-34CC-4BED-B96D-F7B3B16698F0}" type="datetimeFigureOut">
              <a:rPr kumimoji="1" lang="ja-JP" altLang="en-US" smtClean="0"/>
              <a:t>2022/12/16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ABC6C22-F310-4126-B5DA-1BC780D4F79E}" type="slidenum">
              <a:rPr kumimoji="1" lang="ja-JP" altLang="en-US" smtClean="0"/>
              <a:t>‹#›</a:t>
            </a:fld>
            <a:endParaRPr kumimoji="1" lang="ja-JP" altLang="en-US"/>
          </a:p>
        </p:txBody>
      </p:sp>
    </p:spTree>
    <p:extLst>
      <p:ext uri="{BB962C8B-B14F-4D97-AF65-F5344CB8AC3E}">
        <p14:creationId xmlns:p14="http://schemas.microsoft.com/office/powerpoint/2010/main" val="2748184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ABC6C22-F310-4126-B5DA-1BC780D4F79E}" type="slidenum">
              <a:rPr kumimoji="1" lang="ja-JP" altLang="en-US" smtClean="0"/>
              <a:t>1</a:t>
            </a:fld>
            <a:endParaRPr kumimoji="1" lang="ja-JP" altLang="en-US"/>
          </a:p>
        </p:txBody>
      </p:sp>
    </p:spTree>
    <p:extLst>
      <p:ext uri="{BB962C8B-B14F-4D97-AF65-F5344CB8AC3E}">
        <p14:creationId xmlns:p14="http://schemas.microsoft.com/office/powerpoint/2010/main" val="3544441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3692252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407805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68564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193461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217225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121691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427365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1746356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99522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3759000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87493F-AF08-43A7-A924-9EA609A75900}" type="datetimeFigureOut">
              <a:rPr kumimoji="1" lang="ja-JP" altLang="en-US" smtClean="0"/>
              <a:t>2022/12/16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1096188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187493F-AF08-43A7-A924-9EA609A75900}" type="datetimeFigureOut">
              <a:rPr kumimoji="1" lang="ja-JP" altLang="en-US" smtClean="0"/>
              <a:t>2022/12/16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93013E8-7DB7-41A0-8A52-C93EB1D012C3}" type="slidenum">
              <a:rPr kumimoji="1" lang="ja-JP" altLang="en-US" smtClean="0"/>
              <a:t>‹#›</a:t>
            </a:fld>
            <a:endParaRPr kumimoji="1" lang="ja-JP" altLang="en-US"/>
          </a:p>
        </p:txBody>
      </p:sp>
    </p:spTree>
    <p:extLst>
      <p:ext uri="{BB962C8B-B14F-4D97-AF65-F5344CB8AC3E}">
        <p14:creationId xmlns:p14="http://schemas.microsoft.com/office/powerpoint/2010/main" val="13476630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e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843811" y="4135018"/>
            <a:ext cx="5623725" cy="4742267"/>
            <a:chOff x="6016389" y="2581783"/>
            <a:chExt cx="5623725" cy="4742267"/>
          </a:xfrm>
        </p:grpSpPr>
        <p:pic>
          <p:nvPicPr>
            <p:cNvPr id="23" name="図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3824" y="2590631"/>
              <a:ext cx="4474341" cy="4733419"/>
            </a:xfrm>
            <a:prstGeom prst="rect">
              <a:avLst/>
            </a:prstGeom>
          </p:spPr>
        </p:pic>
        <p:sp>
          <p:nvSpPr>
            <p:cNvPr id="24" name="楕円 23"/>
            <p:cNvSpPr/>
            <p:nvPr/>
          </p:nvSpPr>
          <p:spPr>
            <a:xfrm>
              <a:off x="6016389" y="2581783"/>
              <a:ext cx="5623725" cy="4724193"/>
            </a:xfrm>
            <a:prstGeom prst="ellipse">
              <a:avLst/>
            </a:prstGeom>
            <a:solidFill>
              <a:schemeClr val="bg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0" name="フローチャート: 端子 109">
            <a:extLst>
              <a:ext uri="{FF2B5EF4-FFF2-40B4-BE49-F238E27FC236}">
                <a16:creationId xmlns:a16="http://schemas.microsoft.com/office/drawing/2014/main" id="{3D050BA0-588E-4EDF-9E5D-00AB282BDB24}"/>
              </a:ext>
            </a:extLst>
          </p:cNvPr>
          <p:cNvSpPr/>
          <p:nvPr/>
        </p:nvSpPr>
        <p:spPr>
          <a:xfrm>
            <a:off x="60126" y="4231183"/>
            <a:ext cx="2204949" cy="325566"/>
          </a:xfrm>
          <a:prstGeom prst="flowChartTerminator">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ローチャート: 端子 93">
            <a:extLst>
              <a:ext uri="{FF2B5EF4-FFF2-40B4-BE49-F238E27FC236}">
                <a16:creationId xmlns:a16="http://schemas.microsoft.com/office/drawing/2014/main" id="{9B856749-EE2D-44B9-88F2-A5074934F809}"/>
              </a:ext>
            </a:extLst>
          </p:cNvPr>
          <p:cNvSpPr/>
          <p:nvPr/>
        </p:nvSpPr>
        <p:spPr>
          <a:xfrm>
            <a:off x="80783" y="2973899"/>
            <a:ext cx="3479589" cy="358364"/>
          </a:xfrm>
          <a:prstGeom prst="flowChartTerminator">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端子 4">
            <a:extLst>
              <a:ext uri="{FF2B5EF4-FFF2-40B4-BE49-F238E27FC236}">
                <a16:creationId xmlns:a16="http://schemas.microsoft.com/office/drawing/2014/main" id="{1C16A17C-D951-410F-9637-9ECB593AEBAF}"/>
              </a:ext>
            </a:extLst>
          </p:cNvPr>
          <p:cNvSpPr/>
          <p:nvPr/>
        </p:nvSpPr>
        <p:spPr>
          <a:xfrm>
            <a:off x="63712" y="1660571"/>
            <a:ext cx="4481229" cy="353596"/>
          </a:xfrm>
          <a:prstGeom prst="flowChartTerminator">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5440" y="-12885"/>
            <a:ext cx="6873278" cy="155431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pic>
        <p:nvPicPr>
          <p:cNvPr id="22" name="図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4338" y="8296944"/>
            <a:ext cx="366432" cy="345903"/>
          </a:xfrm>
          <a:prstGeom prst="rect">
            <a:avLst/>
          </a:prstGeom>
        </p:spPr>
      </p:pic>
      <p:grpSp>
        <p:nvGrpSpPr>
          <p:cNvPr id="4" name="グループ化 3">
            <a:extLst>
              <a:ext uri="{FF2B5EF4-FFF2-40B4-BE49-F238E27FC236}">
                <a16:creationId xmlns:a16="http://schemas.microsoft.com/office/drawing/2014/main" id="{F31C5FAF-46A1-407A-BC13-80192F94CD15}"/>
              </a:ext>
            </a:extLst>
          </p:cNvPr>
          <p:cNvGrpSpPr/>
          <p:nvPr/>
        </p:nvGrpSpPr>
        <p:grpSpPr>
          <a:xfrm>
            <a:off x="5106049" y="1698773"/>
            <a:ext cx="1579391" cy="1180037"/>
            <a:chOff x="4842056" y="1621228"/>
            <a:chExt cx="1918247" cy="1384995"/>
          </a:xfrm>
        </p:grpSpPr>
        <p:sp>
          <p:nvSpPr>
            <p:cNvPr id="90" name="正方形/長方形 89">
              <a:extLst>
                <a:ext uri="{FF2B5EF4-FFF2-40B4-BE49-F238E27FC236}">
                  <a16:creationId xmlns:a16="http://schemas.microsoft.com/office/drawing/2014/main" id="{BD84DDBF-9F57-48B1-9CD3-9068C4C6A1CF}"/>
                </a:ext>
              </a:extLst>
            </p:cNvPr>
            <p:cNvSpPr/>
            <p:nvPr/>
          </p:nvSpPr>
          <p:spPr>
            <a:xfrm>
              <a:off x="4842056" y="1621228"/>
              <a:ext cx="1918247" cy="138499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pic>
          <p:nvPicPr>
            <p:cNvPr id="33" name="図 32"/>
            <p:cNvPicPr>
              <a:picLocks noChangeAspect="1"/>
            </p:cNvPicPr>
            <p:nvPr/>
          </p:nvPicPr>
          <p:blipFill>
            <a:blip r:embed="rId5"/>
            <a:stretch>
              <a:fillRect/>
            </a:stretch>
          </p:blipFill>
          <p:spPr>
            <a:xfrm>
              <a:off x="4950777" y="1670833"/>
              <a:ext cx="1780030" cy="1265854"/>
            </a:xfrm>
            <a:prstGeom prst="rect">
              <a:avLst/>
            </a:prstGeom>
          </p:spPr>
        </p:pic>
      </p:grpSp>
      <p:sp>
        <p:nvSpPr>
          <p:cNvPr id="63" name="フローチャート: 書類 62">
            <a:extLst>
              <a:ext uri="{FF2B5EF4-FFF2-40B4-BE49-F238E27FC236}">
                <a16:creationId xmlns:a16="http://schemas.microsoft.com/office/drawing/2014/main" id="{BF64C989-2833-4F6A-BDFC-F2E059BA895A}"/>
              </a:ext>
            </a:extLst>
          </p:cNvPr>
          <p:cNvSpPr/>
          <p:nvPr/>
        </p:nvSpPr>
        <p:spPr>
          <a:xfrm rot="10800000">
            <a:off x="-15278" y="8977203"/>
            <a:ext cx="6873278" cy="938966"/>
          </a:xfrm>
          <a:prstGeom prst="flowChartDocumen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1041D854-23E5-470F-942B-F3864C8E0D24}"/>
              </a:ext>
            </a:extLst>
          </p:cNvPr>
          <p:cNvSpPr/>
          <p:nvPr/>
        </p:nvSpPr>
        <p:spPr>
          <a:xfrm>
            <a:off x="58245" y="9177038"/>
            <a:ext cx="3231466" cy="707886"/>
          </a:xfrm>
          <a:prstGeom prst="rect">
            <a:avLst/>
          </a:prstGeom>
        </p:spPr>
        <p:txBody>
          <a:bodyPr wrap="square">
            <a:spAutoFit/>
          </a:bodyPr>
          <a:lstStyle/>
          <a:p>
            <a:pPr>
              <a:lnSpc>
                <a:spcPct val="150000"/>
              </a:lnSpc>
            </a:pPr>
            <a:r>
              <a:rPr lang="en-US" altLang="ja-JP" sz="1200" b="1" dirty="0">
                <a:latin typeface="BIZ UDPゴシック" panose="020B0400000000000000" pitchFamily="50" charset="-128"/>
                <a:ea typeface="BIZ UDPゴシック" panose="020B0400000000000000" pitchFamily="50" charset="-128"/>
              </a:rPr>
              <a:t>Osaka </a:t>
            </a:r>
            <a:r>
              <a:rPr lang="en-US" altLang="ja-JP" sz="1200" b="1" dirty="0" err="1">
                <a:latin typeface="BIZ UDPゴシック" panose="020B0400000000000000" pitchFamily="50" charset="-128"/>
                <a:ea typeface="BIZ UDPゴシック" panose="020B0400000000000000" pitchFamily="50" charset="-128"/>
              </a:rPr>
              <a:t>AGreen</a:t>
            </a:r>
            <a:r>
              <a:rPr lang="en-US" altLang="ja-JP" sz="1200" b="1" dirty="0">
                <a:latin typeface="BIZ UDPゴシック" panose="020B0400000000000000" pitchFamily="50" charset="-128"/>
                <a:ea typeface="BIZ UDPゴシック" panose="020B0400000000000000" pitchFamily="50" charset="-128"/>
              </a:rPr>
              <a:t> Action </a:t>
            </a:r>
            <a:r>
              <a:rPr lang="ja-JP" altLang="en-US" sz="1200" b="1" dirty="0">
                <a:latin typeface="BIZ UDPゴシック" panose="020B0400000000000000" pitchFamily="50" charset="-128"/>
                <a:ea typeface="BIZ UDPゴシック" panose="020B0400000000000000" pitchFamily="50" charset="-128"/>
              </a:rPr>
              <a:t>事務局</a:t>
            </a:r>
            <a:endParaRPr lang="en-US" altLang="ja-JP" sz="1200" b="1" dirty="0">
              <a:latin typeface="BIZ UDPゴシック" panose="020B0400000000000000" pitchFamily="50" charset="-128"/>
              <a:ea typeface="BIZ UDPゴシック" panose="020B0400000000000000" pitchFamily="50" charset="-128"/>
            </a:endParaRPr>
          </a:p>
          <a:p>
            <a:r>
              <a:rPr lang="ja-JP" altLang="en-US" sz="1100" dirty="0" smtClean="0">
                <a:latin typeface="BIZ UDPゴシック" panose="020B0400000000000000" pitchFamily="50" charset="-128"/>
                <a:ea typeface="BIZ UDPゴシック" panose="020B0400000000000000" pitchFamily="50" charset="-128"/>
              </a:rPr>
              <a:t>大阪府</a:t>
            </a:r>
            <a:r>
              <a:rPr lang="ja-JP" altLang="en-US" sz="1100" dirty="0">
                <a:latin typeface="BIZ UDPゴシック" panose="020B0400000000000000" pitchFamily="50" charset="-128"/>
                <a:ea typeface="BIZ UDPゴシック" panose="020B0400000000000000" pitchFamily="50" charset="-128"/>
              </a:rPr>
              <a:t>環境農林水産部農政室推進課</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smtClean="0">
                <a:latin typeface="BIZ UDPゴシック" panose="020B0400000000000000" pitchFamily="50" charset="-128"/>
                <a:ea typeface="BIZ UDPゴシック" panose="020B0400000000000000" pitchFamily="50" charset="-128"/>
              </a:rPr>
              <a:t>　　　　　　　　　　　　　　　　地産地消</a:t>
            </a:r>
            <a:r>
              <a:rPr lang="ja-JP" altLang="en-US" sz="1100" dirty="0">
                <a:latin typeface="BIZ UDPゴシック" panose="020B0400000000000000" pitchFamily="50" charset="-128"/>
                <a:ea typeface="BIZ UDPゴシック" panose="020B0400000000000000" pitchFamily="50" charset="-128"/>
              </a:rPr>
              <a:t>推進グループ</a:t>
            </a:r>
            <a:endParaRPr lang="en-US" altLang="ja-JP" sz="1100" dirty="0">
              <a:latin typeface="BIZ UDPゴシック" panose="020B0400000000000000" pitchFamily="50" charset="-128"/>
              <a:ea typeface="BIZ UDPゴシック" panose="020B0400000000000000" pitchFamily="50" charset="-128"/>
            </a:endParaRPr>
          </a:p>
        </p:txBody>
      </p:sp>
      <p:pic>
        <p:nvPicPr>
          <p:cNvPr id="66" name="図 65">
            <a:extLst>
              <a:ext uri="{FF2B5EF4-FFF2-40B4-BE49-F238E27FC236}">
                <a16:creationId xmlns:a16="http://schemas.microsoft.com/office/drawing/2014/main" id="{F38995DF-A9A9-4A44-ADFF-AA6BEFDFFAD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477141" y="9046654"/>
            <a:ext cx="582305" cy="591403"/>
          </a:xfrm>
          <a:prstGeom prst="rect">
            <a:avLst/>
          </a:prstGeom>
        </p:spPr>
      </p:pic>
      <p:pic>
        <p:nvPicPr>
          <p:cNvPr id="67" name="図 66">
            <a:extLst>
              <a:ext uri="{FF2B5EF4-FFF2-40B4-BE49-F238E27FC236}">
                <a16:creationId xmlns:a16="http://schemas.microsoft.com/office/drawing/2014/main" id="{C82A827A-5EC5-4514-90BE-3C97D0E03694}"/>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6134769" y="9084215"/>
            <a:ext cx="573206" cy="559559"/>
          </a:xfrm>
          <a:prstGeom prst="rect">
            <a:avLst/>
          </a:prstGeom>
        </p:spPr>
      </p:pic>
      <p:sp>
        <p:nvSpPr>
          <p:cNvPr id="68" name="テキスト ボックス 67">
            <a:extLst>
              <a:ext uri="{FF2B5EF4-FFF2-40B4-BE49-F238E27FC236}">
                <a16:creationId xmlns:a16="http://schemas.microsoft.com/office/drawing/2014/main" id="{D7A46A4A-2852-4F6E-BF51-7F88DB36830A}"/>
              </a:ext>
            </a:extLst>
          </p:cNvPr>
          <p:cNvSpPr txBox="1"/>
          <p:nvPr/>
        </p:nvSpPr>
        <p:spPr>
          <a:xfrm>
            <a:off x="3238042" y="9225494"/>
            <a:ext cx="1179777" cy="307777"/>
          </a:xfrm>
          <a:prstGeom prst="rect">
            <a:avLst/>
          </a:prstGeom>
          <a:noFill/>
        </p:spPr>
        <p:txBody>
          <a:bodyPr wrap="square">
            <a:spAutoFit/>
          </a:bodyPr>
          <a:lstStyle/>
          <a:p>
            <a:r>
              <a:rPr lang="en-US" altLang="ja-JP" sz="1400" b="1" dirty="0">
                <a:latin typeface="UD デジタル 教科書体 NP-B" panose="02020700000000000000" pitchFamily="18" charset="-128"/>
                <a:ea typeface="UD デジタル 教科書体 NP-B" panose="02020700000000000000" pitchFamily="18" charset="-128"/>
              </a:rPr>
              <a:t>Instagram</a:t>
            </a:r>
            <a:endParaRPr lang="ja-JP" altLang="en-US" sz="1400" dirty="0">
              <a:latin typeface="UD デジタル 教科書体 NP-B" panose="02020700000000000000" pitchFamily="18" charset="-128"/>
              <a:ea typeface="UD デジタル 教科書体 NP-B" panose="02020700000000000000" pitchFamily="18" charset="-128"/>
            </a:endParaRPr>
          </a:p>
        </p:txBody>
      </p:sp>
      <p:sp>
        <p:nvSpPr>
          <p:cNvPr id="69" name="テキスト ボックス 68">
            <a:extLst>
              <a:ext uri="{FF2B5EF4-FFF2-40B4-BE49-F238E27FC236}">
                <a16:creationId xmlns:a16="http://schemas.microsoft.com/office/drawing/2014/main" id="{616F755C-5C21-488A-9EF9-C3B9022ECFAB}"/>
              </a:ext>
            </a:extLst>
          </p:cNvPr>
          <p:cNvSpPr txBox="1"/>
          <p:nvPr/>
        </p:nvSpPr>
        <p:spPr>
          <a:xfrm>
            <a:off x="5179928" y="9232434"/>
            <a:ext cx="954841" cy="338554"/>
          </a:xfrm>
          <a:prstGeom prst="rect">
            <a:avLst/>
          </a:prstGeom>
          <a:noFill/>
        </p:spPr>
        <p:txBody>
          <a:bodyPr wrap="square">
            <a:spAutoFit/>
          </a:bodyPr>
          <a:lstStyle/>
          <a:p>
            <a:r>
              <a:rPr lang="en-US" altLang="ja-JP" sz="1600" b="1" dirty="0">
                <a:latin typeface="UD デジタル 教科書体 NP-B" panose="02020700000000000000" pitchFamily="18" charset="-128"/>
                <a:ea typeface="UD デジタル 教科書体 NP-B" panose="02020700000000000000" pitchFamily="18" charset="-128"/>
              </a:rPr>
              <a:t>Twitter</a:t>
            </a:r>
            <a:endParaRPr lang="ja-JP" altLang="en-US" sz="1600" dirty="0">
              <a:latin typeface="UD デジタル 教科書体 NP-B" panose="02020700000000000000" pitchFamily="18" charset="-128"/>
              <a:ea typeface="UD デジタル 教科書体 NP-B" panose="02020700000000000000" pitchFamily="18" charset="-128"/>
            </a:endParaRPr>
          </a:p>
        </p:txBody>
      </p:sp>
      <p:pic>
        <p:nvPicPr>
          <p:cNvPr id="70" name="図 69">
            <a:extLst>
              <a:ext uri="{FF2B5EF4-FFF2-40B4-BE49-F238E27FC236}">
                <a16:creationId xmlns:a16="http://schemas.microsoft.com/office/drawing/2014/main" id="{B52ECF13-BD8C-4C35-AE9D-DCE507B48A0D}"/>
              </a:ext>
            </a:extLst>
          </p:cNvPr>
          <p:cNvPicPr>
            <a:picLocks noChangeAspect="1"/>
          </p:cNvPicPr>
          <p:nvPr/>
        </p:nvPicPr>
        <p:blipFill rotWithShape="1">
          <a:blip r:embed="rId8"/>
          <a:srcRect l="3202" t="53206" r="5168" b="31260"/>
          <a:stretch/>
        </p:blipFill>
        <p:spPr>
          <a:xfrm>
            <a:off x="5307823" y="9671323"/>
            <a:ext cx="1413675" cy="232211"/>
          </a:xfrm>
          <a:prstGeom prst="rect">
            <a:avLst/>
          </a:prstGeom>
        </p:spPr>
      </p:pic>
      <p:pic>
        <p:nvPicPr>
          <p:cNvPr id="71" name="図 70">
            <a:extLst>
              <a:ext uri="{FF2B5EF4-FFF2-40B4-BE49-F238E27FC236}">
                <a16:creationId xmlns:a16="http://schemas.microsoft.com/office/drawing/2014/main" id="{6BF92654-E94A-4809-B975-E96A9ADD2DE8}"/>
              </a:ext>
            </a:extLst>
          </p:cNvPr>
          <p:cNvPicPr>
            <a:picLocks noChangeAspect="1"/>
          </p:cNvPicPr>
          <p:nvPr/>
        </p:nvPicPr>
        <p:blipFill rotWithShape="1">
          <a:blip r:embed="rId8"/>
          <a:srcRect l="3354" t="28924" r="3739" b="54046"/>
          <a:stretch/>
        </p:blipFill>
        <p:spPr>
          <a:xfrm>
            <a:off x="3304182" y="9671323"/>
            <a:ext cx="1775016" cy="224582"/>
          </a:xfrm>
          <a:prstGeom prst="rect">
            <a:avLst/>
          </a:prstGeom>
        </p:spPr>
      </p:pic>
      <p:sp>
        <p:nvSpPr>
          <p:cNvPr id="72" name="テキスト ボックス 71">
            <a:extLst>
              <a:ext uri="{FF2B5EF4-FFF2-40B4-BE49-F238E27FC236}">
                <a16:creationId xmlns:a16="http://schemas.microsoft.com/office/drawing/2014/main" id="{819A6A02-7347-422D-A567-236DD21835D3}"/>
              </a:ext>
            </a:extLst>
          </p:cNvPr>
          <p:cNvSpPr txBox="1"/>
          <p:nvPr/>
        </p:nvSpPr>
        <p:spPr>
          <a:xfrm>
            <a:off x="5258939" y="9682108"/>
            <a:ext cx="1273609" cy="261610"/>
          </a:xfrm>
          <a:prstGeom prst="rect">
            <a:avLst/>
          </a:prstGeom>
          <a:noFill/>
        </p:spPr>
        <p:txBody>
          <a:bodyPr wrap="square">
            <a:spAutoFit/>
          </a:bodyPr>
          <a:lstStyle/>
          <a:p>
            <a:r>
              <a:rPr lang="en-US" altLang="ja-JP" sz="1100" dirty="0" err="1">
                <a:latin typeface="メイリオ" panose="020B0604030504040204" pitchFamily="50" charset="-128"/>
                <a:ea typeface="メイリオ" panose="020B0604030504040204" pitchFamily="50" charset="-128"/>
              </a:rPr>
              <a:t>Osaka_AGreen</a:t>
            </a:r>
            <a:endParaRPr lang="ja-JP" altLang="en-US" sz="1100" dirty="0">
              <a:latin typeface="メイリオ" panose="020B0604030504040204" pitchFamily="50" charset="-128"/>
              <a:ea typeface="メイリオ" panose="020B0604030504040204" pitchFamily="50" charset="-128"/>
            </a:endParaRPr>
          </a:p>
        </p:txBody>
      </p:sp>
      <p:sp>
        <p:nvSpPr>
          <p:cNvPr id="73" name="テキスト ボックス 72">
            <a:extLst>
              <a:ext uri="{FF2B5EF4-FFF2-40B4-BE49-F238E27FC236}">
                <a16:creationId xmlns:a16="http://schemas.microsoft.com/office/drawing/2014/main" id="{D051190E-1F4A-43E2-974F-965A37D311E0}"/>
              </a:ext>
            </a:extLst>
          </p:cNvPr>
          <p:cNvSpPr txBox="1"/>
          <p:nvPr/>
        </p:nvSpPr>
        <p:spPr>
          <a:xfrm>
            <a:off x="3260045" y="9659330"/>
            <a:ext cx="1558965" cy="253916"/>
          </a:xfrm>
          <a:prstGeom prst="rect">
            <a:avLst/>
          </a:prstGeom>
          <a:noFill/>
        </p:spPr>
        <p:txBody>
          <a:bodyPr wrap="square">
            <a:spAutoFit/>
          </a:bodyPr>
          <a:lstStyle/>
          <a:p>
            <a:r>
              <a:rPr lang="en-US" altLang="ja-JP" sz="1050" dirty="0" err="1">
                <a:latin typeface="メイリオ" panose="020B0604030504040204" pitchFamily="50" charset="-128"/>
                <a:ea typeface="メイリオ" panose="020B0604030504040204" pitchFamily="50" charset="-128"/>
              </a:rPr>
              <a:t>osaka_agreenaction</a:t>
            </a:r>
            <a:endParaRPr lang="ja-JP" altLang="en-US" sz="1050" dirty="0">
              <a:latin typeface="メイリオ" panose="020B0604030504040204" pitchFamily="50" charset="-128"/>
              <a:ea typeface="メイリオ" panose="020B0604030504040204" pitchFamily="50" charset="-128"/>
            </a:endParaRPr>
          </a:p>
        </p:txBody>
      </p:sp>
      <p:sp>
        <p:nvSpPr>
          <p:cNvPr id="87" name="正方形/長方形 86">
            <a:extLst>
              <a:ext uri="{FF2B5EF4-FFF2-40B4-BE49-F238E27FC236}">
                <a16:creationId xmlns:a16="http://schemas.microsoft.com/office/drawing/2014/main" id="{E240012E-2B88-451D-BE61-81A2F54346C3}"/>
              </a:ext>
            </a:extLst>
          </p:cNvPr>
          <p:cNvSpPr/>
          <p:nvPr/>
        </p:nvSpPr>
        <p:spPr>
          <a:xfrm>
            <a:off x="303411" y="108878"/>
            <a:ext cx="5531398" cy="369332"/>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「食」と「農」分野での脱炭素社会の実現を共にめざす</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89" name="正方形/長方形 88">
            <a:extLst>
              <a:ext uri="{FF2B5EF4-FFF2-40B4-BE49-F238E27FC236}">
                <a16:creationId xmlns:a16="http://schemas.microsoft.com/office/drawing/2014/main" id="{2CD14C45-5DB7-483B-85DC-C48D7E6F52CA}"/>
              </a:ext>
            </a:extLst>
          </p:cNvPr>
          <p:cNvSpPr/>
          <p:nvPr/>
        </p:nvSpPr>
        <p:spPr>
          <a:xfrm>
            <a:off x="431745" y="451907"/>
            <a:ext cx="6192236" cy="1077218"/>
          </a:xfrm>
          <a:prstGeom prst="rect">
            <a:avLst/>
          </a:prstGeom>
        </p:spPr>
        <p:txBody>
          <a:bodyPr wrap="square">
            <a:spAutoFit/>
          </a:bodyPr>
          <a:lstStyle/>
          <a:p>
            <a:r>
              <a:rPr lang="en-US" altLang="ja-JP" sz="3200" dirty="0">
                <a:latin typeface="UD デジタル 教科書体 NK-B" panose="02020700000000000000" pitchFamily="18" charset="-128"/>
                <a:ea typeface="UD デジタル 教科書体 NK-B" panose="02020700000000000000" pitchFamily="18" charset="-128"/>
              </a:rPr>
              <a:t>Osaka </a:t>
            </a:r>
            <a:r>
              <a:rPr lang="en-US" altLang="ja-JP" sz="3200" dirty="0" err="1">
                <a:latin typeface="UD デジタル 教科書体 NK-B" panose="02020700000000000000" pitchFamily="18" charset="-128"/>
                <a:ea typeface="UD デジタル 教科書体 NK-B" panose="02020700000000000000" pitchFamily="18" charset="-128"/>
              </a:rPr>
              <a:t>AGreen</a:t>
            </a:r>
            <a:r>
              <a:rPr lang="en-US" altLang="ja-JP" sz="3200" dirty="0">
                <a:latin typeface="UD デジタル 教科書体 NK-B" panose="02020700000000000000" pitchFamily="18" charset="-128"/>
                <a:ea typeface="UD デジタル 教科書体 NK-B" panose="02020700000000000000" pitchFamily="18" charset="-128"/>
              </a:rPr>
              <a:t> Action</a:t>
            </a:r>
          </a:p>
          <a:p>
            <a:r>
              <a:rPr lang="ja-JP" altLang="en-US" sz="3200" dirty="0">
                <a:latin typeface="UD デジタル 教科書体 NK-B" panose="02020700000000000000" pitchFamily="18" charset="-128"/>
                <a:ea typeface="UD デジタル 教科書体 NK-B" panose="02020700000000000000" pitchFamily="18" charset="-128"/>
              </a:rPr>
              <a:t>　　　　　　　　　パートナー募集中！！</a:t>
            </a:r>
            <a:endParaRPr lang="en-US" altLang="ja-JP" sz="3200" dirty="0">
              <a:latin typeface="UD デジタル 教科書体 NK-B" panose="02020700000000000000" pitchFamily="18" charset="-128"/>
              <a:ea typeface="UD デジタル 教科書体 NK-B" panose="02020700000000000000" pitchFamily="18" charset="-128"/>
            </a:endParaRPr>
          </a:p>
        </p:txBody>
      </p:sp>
      <p:sp>
        <p:nvSpPr>
          <p:cNvPr id="91" name="テキスト ボックス 90">
            <a:extLst>
              <a:ext uri="{FF2B5EF4-FFF2-40B4-BE49-F238E27FC236}">
                <a16:creationId xmlns:a16="http://schemas.microsoft.com/office/drawing/2014/main" id="{CF9B1F53-ABDF-4E89-A7A8-3FCDF806DF6F}"/>
              </a:ext>
            </a:extLst>
          </p:cNvPr>
          <p:cNvSpPr txBox="1"/>
          <p:nvPr/>
        </p:nvSpPr>
        <p:spPr>
          <a:xfrm>
            <a:off x="143148" y="1691811"/>
            <a:ext cx="6490719" cy="276999"/>
          </a:xfrm>
          <a:prstGeom prst="rect">
            <a:avLst/>
          </a:prstGeom>
          <a:noFill/>
        </p:spPr>
        <p:txBody>
          <a:bodyPr wrap="square">
            <a:spAutoFit/>
          </a:bodyPr>
          <a:lstStyle/>
          <a:p>
            <a:r>
              <a:rPr lang="en-US" altLang="ja-JP" sz="1200" dirty="0">
                <a:latin typeface="BIZ UDPゴシック" panose="020B0400000000000000" pitchFamily="50" charset="-128"/>
                <a:ea typeface="BIZ UDPゴシック" panose="020B0400000000000000" pitchFamily="50" charset="-128"/>
              </a:rPr>
              <a:t>Osaka </a:t>
            </a:r>
            <a:r>
              <a:rPr lang="en-US" altLang="ja-JP" sz="1200" dirty="0" err="1">
                <a:latin typeface="BIZ UDPゴシック" panose="020B0400000000000000" pitchFamily="50" charset="-128"/>
                <a:ea typeface="BIZ UDPゴシック" panose="020B0400000000000000" pitchFamily="50" charset="-128"/>
              </a:rPr>
              <a:t>AGreen</a:t>
            </a:r>
            <a:r>
              <a:rPr lang="en-US" altLang="ja-JP" sz="1200" dirty="0">
                <a:latin typeface="BIZ UDPゴシック" panose="020B0400000000000000" pitchFamily="50" charset="-128"/>
                <a:ea typeface="BIZ UDPゴシック" panose="020B0400000000000000" pitchFamily="50" charset="-128"/>
              </a:rPr>
              <a:t> Action</a:t>
            </a:r>
            <a:r>
              <a:rPr lang="ja-JP" altLang="en-US" sz="1200" dirty="0">
                <a:latin typeface="BIZ UDPゴシック" panose="020B0400000000000000" pitchFamily="50" charset="-128"/>
                <a:ea typeface="BIZ UDPゴシック" panose="020B0400000000000000" pitchFamily="50" charset="-128"/>
              </a:rPr>
              <a:t>（おおさかアグリーンアクション）</a:t>
            </a:r>
          </a:p>
        </p:txBody>
      </p:sp>
      <p:sp>
        <p:nvSpPr>
          <p:cNvPr id="92" name="テキスト ボックス 91">
            <a:extLst>
              <a:ext uri="{FF2B5EF4-FFF2-40B4-BE49-F238E27FC236}">
                <a16:creationId xmlns:a16="http://schemas.microsoft.com/office/drawing/2014/main" id="{EAF577A4-4A8E-4D56-B2B6-1B9541F87E1D}"/>
              </a:ext>
            </a:extLst>
          </p:cNvPr>
          <p:cNvSpPr txBox="1"/>
          <p:nvPr/>
        </p:nvSpPr>
        <p:spPr>
          <a:xfrm>
            <a:off x="122677" y="2128681"/>
            <a:ext cx="4672762" cy="646331"/>
          </a:xfrm>
          <a:prstGeom prst="rect">
            <a:avLst/>
          </a:prstGeom>
          <a:noFill/>
        </p:spPr>
        <p:txBody>
          <a:bodyPr wrap="square">
            <a:spAutoFit/>
          </a:bodyPr>
          <a:lstStyle/>
          <a:p>
            <a:r>
              <a:rPr lang="ja-JP" altLang="en-US" sz="1200" b="0" i="0" dirty="0">
                <a:solidFill>
                  <a:srgbClr val="000000"/>
                </a:solidFill>
                <a:effectLst/>
                <a:latin typeface="BIZ UDPゴシック" panose="020B0400000000000000" pitchFamily="50" charset="-128"/>
                <a:ea typeface="BIZ UDPゴシック" panose="020B0400000000000000" pitchFamily="50" charset="-128"/>
              </a:rPr>
              <a:t>一人ひとりの生活に直結する「食」とそれを支える「農とみどり」</a:t>
            </a:r>
            <a:r>
              <a:rPr lang="ja-JP" altLang="en-US" sz="1200" b="0" i="0" dirty="0" smtClean="0">
                <a:solidFill>
                  <a:srgbClr val="000000"/>
                </a:solidFill>
                <a:effectLst/>
                <a:latin typeface="BIZ UDPゴシック" panose="020B0400000000000000" pitchFamily="50" charset="-128"/>
                <a:ea typeface="BIZ UDPゴシック" panose="020B0400000000000000" pitchFamily="50" charset="-128"/>
              </a:rPr>
              <a:t>に</a:t>
            </a:r>
            <a:endParaRPr lang="en-US" altLang="ja-JP" sz="1200" b="0" i="0" dirty="0" smtClean="0">
              <a:solidFill>
                <a:srgbClr val="000000"/>
              </a:solidFill>
              <a:effectLst/>
              <a:latin typeface="BIZ UDPゴシック" panose="020B0400000000000000" pitchFamily="50" charset="-128"/>
              <a:ea typeface="BIZ UDPゴシック" panose="020B0400000000000000" pitchFamily="50" charset="-128"/>
            </a:endParaRPr>
          </a:p>
          <a:p>
            <a:r>
              <a:rPr lang="ja-JP" altLang="en-US" sz="1200" b="0" i="0" dirty="0" smtClean="0">
                <a:solidFill>
                  <a:srgbClr val="000000"/>
                </a:solidFill>
                <a:effectLst/>
                <a:latin typeface="BIZ UDPゴシック" panose="020B0400000000000000" pitchFamily="50" charset="-128"/>
                <a:ea typeface="BIZ UDPゴシック" panose="020B0400000000000000" pitchFamily="50" charset="-128"/>
              </a:rPr>
              <a:t>関わる</a:t>
            </a:r>
            <a:r>
              <a:rPr lang="ja-JP" altLang="en-US" sz="1200" b="0" i="0" dirty="0">
                <a:solidFill>
                  <a:srgbClr val="000000"/>
                </a:solidFill>
                <a:effectLst/>
                <a:latin typeface="BIZ UDPゴシック" panose="020B0400000000000000" pitchFamily="50" charset="-128"/>
                <a:ea typeface="BIZ UDPゴシック" panose="020B0400000000000000" pitchFamily="50" charset="-128"/>
              </a:rPr>
              <a:t>身近な場面で、今すぐできる行動に、消費者・生産者・事</a:t>
            </a:r>
            <a:r>
              <a:rPr lang="ja-JP" altLang="en-US" sz="1200" b="0" i="0" dirty="0" smtClean="0">
                <a:solidFill>
                  <a:srgbClr val="000000"/>
                </a:solidFill>
                <a:effectLst/>
                <a:latin typeface="BIZ UDPゴシック" panose="020B0400000000000000" pitchFamily="50" charset="-128"/>
                <a:ea typeface="BIZ UDPゴシック" panose="020B0400000000000000" pitchFamily="50" charset="-128"/>
              </a:rPr>
              <a:t>業者</a:t>
            </a:r>
            <a:endParaRPr lang="en-US" altLang="ja-JP" sz="1200" b="0" i="0" dirty="0" smtClean="0">
              <a:solidFill>
                <a:srgbClr val="000000"/>
              </a:solidFill>
              <a:effectLst/>
              <a:latin typeface="BIZ UDPゴシック" panose="020B0400000000000000" pitchFamily="50" charset="-128"/>
              <a:ea typeface="BIZ UDPゴシック" panose="020B0400000000000000" pitchFamily="50" charset="-128"/>
            </a:endParaRPr>
          </a:p>
          <a:p>
            <a:r>
              <a:rPr lang="ja-JP" altLang="en-US" sz="1200" b="0" i="0" dirty="0" smtClean="0">
                <a:solidFill>
                  <a:srgbClr val="000000"/>
                </a:solidFill>
                <a:effectLst/>
                <a:latin typeface="BIZ UDPゴシック" panose="020B0400000000000000" pitchFamily="50" charset="-128"/>
                <a:ea typeface="BIZ UDPゴシック" panose="020B0400000000000000" pitchFamily="50" charset="-128"/>
              </a:rPr>
              <a:t>が</a:t>
            </a:r>
            <a:r>
              <a:rPr lang="ja-JP" altLang="en-US" sz="1200" b="0" i="0" dirty="0">
                <a:solidFill>
                  <a:srgbClr val="000000"/>
                </a:solidFill>
                <a:effectLst/>
                <a:latin typeface="BIZ UDPゴシック" panose="020B0400000000000000" pitchFamily="50" charset="-128"/>
                <a:ea typeface="BIZ UDPゴシック" panose="020B0400000000000000" pitchFamily="50" charset="-128"/>
              </a:rPr>
              <a:t>一体となって取り組み、脱炭素社会の実現をめざす運動です。</a:t>
            </a:r>
            <a:endParaRPr lang="en-US" altLang="ja-JP" sz="1200" b="0" i="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93" name="テキスト ボックス 92">
            <a:extLst>
              <a:ext uri="{FF2B5EF4-FFF2-40B4-BE49-F238E27FC236}">
                <a16:creationId xmlns:a16="http://schemas.microsoft.com/office/drawing/2014/main" id="{912F4856-2210-4AC4-903C-B68F87F28EDE}"/>
              </a:ext>
            </a:extLst>
          </p:cNvPr>
          <p:cNvSpPr txBox="1"/>
          <p:nvPr/>
        </p:nvSpPr>
        <p:spPr>
          <a:xfrm>
            <a:off x="202744" y="3012417"/>
            <a:ext cx="3131060" cy="276999"/>
          </a:xfrm>
          <a:prstGeom prst="rect">
            <a:avLst/>
          </a:prstGeom>
          <a:noFill/>
        </p:spPr>
        <p:txBody>
          <a:bodyPr wrap="square">
            <a:spAutoFit/>
          </a:bodyPr>
          <a:lstStyle/>
          <a:p>
            <a:r>
              <a:rPr lang="en-US" altLang="ja-JP" sz="1200" dirty="0">
                <a:latin typeface="BIZ UDPゴシック" panose="020B0400000000000000" pitchFamily="50" charset="-128"/>
                <a:ea typeface="BIZ UDPゴシック" panose="020B0400000000000000" pitchFamily="50" charset="-128"/>
              </a:rPr>
              <a:t>Osaka </a:t>
            </a:r>
            <a:r>
              <a:rPr lang="en-US" altLang="ja-JP" sz="1200" dirty="0" err="1">
                <a:latin typeface="BIZ UDPゴシック" panose="020B0400000000000000" pitchFamily="50" charset="-128"/>
                <a:ea typeface="BIZ UDPゴシック" panose="020B0400000000000000" pitchFamily="50" charset="-128"/>
              </a:rPr>
              <a:t>AGreen</a:t>
            </a:r>
            <a:r>
              <a:rPr lang="en-US" altLang="ja-JP" sz="1200" dirty="0">
                <a:latin typeface="BIZ UDPゴシック" panose="020B0400000000000000" pitchFamily="50" charset="-128"/>
                <a:ea typeface="BIZ UDPゴシック" panose="020B0400000000000000" pitchFamily="50" charset="-128"/>
              </a:rPr>
              <a:t> Action</a:t>
            </a:r>
            <a:r>
              <a:rPr lang="ja-JP" altLang="en-US" sz="1200" dirty="0">
                <a:latin typeface="BIZ UDPゴシック" panose="020B0400000000000000" pitchFamily="50" charset="-128"/>
                <a:ea typeface="BIZ UDPゴシック" panose="020B0400000000000000" pitchFamily="50" charset="-128"/>
              </a:rPr>
              <a:t>パートナーズとは</a:t>
            </a:r>
          </a:p>
        </p:txBody>
      </p:sp>
      <p:sp>
        <p:nvSpPr>
          <p:cNvPr id="95" name="テキスト ボックス 94">
            <a:extLst>
              <a:ext uri="{FF2B5EF4-FFF2-40B4-BE49-F238E27FC236}">
                <a16:creationId xmlns:a16="http://schemas.microsoft.com/office/drawing/2014/main" id="{45E8D5CA-F82D-4C10-A1F9-41CEF7A6F874}"/>
              </a:ext>
            </a:extLst>
          </p:cNvPr>
          <p:cNvSpPr txBox="1"/>
          <p:nvPr/>
        </p:nvSpPr>
        <p:spPr>
          <a:xfrm>
            <a:off x="116991" y="3356306"/>
            <a:ext cx="4808066" cy="830997"/>
          </a:xfrm>
          <a:prstGeom prst="rect">
            <a:avLst/>
          </a:prstGeom>
          <a:noFill/>
        </p:spPr>
        <p:txBody>
          <a:bodyPr wrap="square">
            <a:spAutoFit/>
          </a:bodyPr>
          <a:lstStyle/>
          <a:p>
            <a:pPr lvl="0"/>
            <a:r>
              <a:rPr lang="ja-JP" altLang="en-US" sz="1200" dirty="0">
                <a:solidFill>
                  <a:prstClr val="black"/>
                </a:solidFill>
                <a:latin typeface="BIZ UDPゴシック" panose="020B0400000000000000" pitchFamily="50" charset="-128"/>
                <a:ea typeface="BIZ UDPゴシック" panose="020B0400000000000000" pitchFamily="50" charset="-128"/>
              </a:rPr>
              <a:t>積極的に</a:t>
            </a:r>
            <a:r>
              <a:rPr lang="en-US" altLang="ja-JP" sz="1200" dirty="0">
                <a:solidFill>
                  <a:prstClr val="black"/>
                </a:solidFill>
                <a:latin typeface="BIZ UDPゴシック" panose="020B0400000000000000" pitchFamily="50" charset="-128"/>
                <a:ea typeface="BIZ UDPゴシック" panose="020B0400000000000000" pitchFamily="50" charset="-128"/>
              </a:rPr>
              <a:t>Osaka </a:t>
            </a:r>
            <a:r>
              <a:rPr lang="en-US" altLang="ja-JP" sz="1200" dirty="0" err="1">
                <a:solidFill>
                  <a:prstClr val="black"/>
                </a:solidFill>
                <a:latin typeface="BIZ UDPゴシック" panose="020B0400000000000000" pitchFamily="50" charset="-128"/>
                <a:ea typeface="BIZ UDPゴシック" panose="020B0400000000000000" pitchFamily="50" charset="-128"/>
              </a:rPr>
              <a:t>AGreen</a:t>
            </a:r>
            <a:r>
              <a:rPr lang="en-US" altLang="ja-JP" sz="1200" dirty="0">
                <a:solidFill>
                  <a:prstClr val="black"/>
                </a:solidFill>
                <a:latin typeface="BIZ UDPゴシック" panose="020B0400000000000000" pitchFamily="50" charset="-128"/>
                <a:ea typeface="BIZ UDPゴシック" panose="020B0400000000000000" pitchFamily="50" charset="-128"/>
              </a:rPr>
              <a:t> Action</a:t>
            </a:r>
            <a:r>
              <a:rPr lang="ja-JP" altLang="en-US" sz="1200" dirty="0">
                <a:solidFill>
                  <a:prstClr val="black"/>
                </a:solidFill>
                <a:latin typeface="BIZ UDPゴシック" panose="020B0400000000000000" pitchFamily="50" charset="-128"/>
                <a:ea typeface="BIZ UDPゴシック" panose="020B0400000000000000" pitchFamily="50" charset="-128"/>
              </a:rPr>
              <a:t>へ取り組み、発信して</a:t>
            </a:r>
            <a:r>
              <a:rPr lang="ja-JP" altLang="en-US" sz="1200" dirty="0" smtClean="0">
                <a:solidFill>
                  <a:prstClr val="black"/>
                </a:solidFill>
                <a:latin typeface="BIZ UDPゴシック" panose="020B0400000000000000" pitchFamily="50" charset="-128"/>
                <a:ea typeface="BIZ UDPゴシック" panose="020B0400000000000000" pitchFamily="50" charset="-128"/>
              </a:rPr>
              <a:t>いただく</a:t>
            </a:r>
            <a:endParaRPr lang="en-US" altLang="ja-JP" sz="1200" dirty="0" smtClean="0">
              <a:solidFill>
                <a:prstClr val="black"/>
              </a:solidFill>
              <a:latin typeface="BIZ UDPゴシック" panose="020B0400000000000000" pitchFamily="50" charset="-128"/>
              <a:ea typeface="BIZ UDPゴシック" panose="020B0400000000000000" pitchFamily="50" charset="-128"/>
            </a:endParaRPr>
          </a:p>
          <a:p>
            <a:pPr lvl="0"/>
            <a:r>
              <a:rPr lang="ja-JP" altLang="en-US" sz="1200" dirty="0" smtClean="0">
                <a:latin typeface="BIZ UDPゴシック" panose="020B0400000000000000" pitchFamily="50" charset="-128"/>
                <a:ea typeface="BIZ UDPゴシック" panose="020B0400000000000000" pitchFamily="50" charset="-128"/>
              </a:rPr>
              <a:t>団体</a:t>
            </a:r>
            <a:r>
              <a:rPr lang="ja-JP" altLang="en-US" sz="1200" dirty="0">
                <a:latin typeface="BIZ UDPゴシック" panose="020B0400000000000000" pitchFamily="50" charset="-128"/>
                <a:ea typeface="BIZ UDPゴシック" panose="020B0400000000000000" pitchFamily="50" charset="-128"/>
              </a:rPr>
              <a:t>等をパートナーズとして</a:t>
            </a:r>
            <a:r>
              <a:rPr lang="ja-JP" altLang="en-US" sz="1200" dirty="0" smtClean="0">
                <a:latin typeface="BIZ UDPゴシック" panose="020B0400000000000000" pitchFamily="50" charset="-128"/>
                <a:ea typeface="BIZ UDPゴシック" panose="020B0400000000000000" pitchFamily="50" charset="-128"/>
              </a:rPr>
              <a:t>登録します。</a:t>
            </a:r>
            <a:r>
              <a:rPr lang="ja-JP" altLang="en-US" sz="1200" dirty="0" smtClean="0">
                <a:solidFill>
                  <a:prstClr val="black"/>
                </a:solidFill>
                <a:latin typeface="BIZ UDPゴシック" panose="020B0400000000000000" pitchFamily="50" charset="-128"/>
                <a:ea typeface="BIZ UDPゴシック" panose="020B0400000000000000" pitchFamily="50" charset="-128"/>
              </a:rPr>
              <a:t>パートナーズメンバー</a:t>
            </a:r>
            <a:r>
              <a:rPr lang="ja-JP" altLang="en-US" sz="1200" dirty="0">
                <a:solidFill>
                  <a:prstClr val="black"/>
                </a:solidFill>
                <a:latin typeface="BIZ UDPゴシック" panose="020B0400000000000000" pitchFamily="50" charset="-128"/>
                <a:ea typeface="BIZ UDPゴシック" panose="020B0400000000000000" pitchFamily="50" charset="-128"/>
              </a:rPr>
              <a:t>には、</a:t>
            </a:r>
            <a:r>
              <a:rPr lang="ja-JP" altLang="en-US" sz="1200" dirty="0">
                <a:latin typeface="BIZ UDPゴシック" panose="020B0400000000000000" pitchFamily="50" charset="-128"/>
                <a:ea typeface="BIZ UDPゴシック" panose="020B0400000000000000" pitchFamily="50" charset="-128"/>
              </a:rPr>
              <a:t>脱炭素の取組の際にロゴマークを活用していただき、府はその</a:t>
            </a:r>
            <a:r>
              <a:rPr lang="ja-JP" altLang="en-US" sz="1200" dirty="0" smtClean="0">
                <a:latin typeface="BIZ UDPゴシック" panose="020B0400000000000000" pitchFamily="50" charset="-128"/>
                <a:ea typeface="BIZ UDPゴシック" panose="020B0400000000000000" pitchFamily="50" charset="-128"/>
              </a:rPr>
              <a:t>取組み</a:t>
            </a:r>
            <a:endParaRPr lang="en-US" altLang="ja-JP" sz="1200" dirty="0" smtClean="0">
              <a:latin typeface="BIZ UDPゴシック" panose="020B0400000000000000" pitchFamily="50" charset="-128"/>
              <a:ea typeface="BIZ UDPゴシック" panose="020B0400000000000000" pitchFamily="50" charset="-128"/>
            </a:endParaRPr>
          </a:p>
          <a:p>
            <a:pPr lvl="0"/>
            <a:r>
              <a:rPr lang="ja-JP" altLang="en-US" sz="1200" dirty="0" smtClean="0">
                <a:latin typeface="BIZ UDPゴシック" panose="020B0400000000000000" pitchFamily="50" charset="-128"/>
                <a:ea typeface="BIZ UDPゴシック" panose="020B0400000000000000" pitchFamily="50" charset="-128"/>
              </a:rPr>
              <a:t>を</a:t>
            </a:r>
            <a:r>
              <a:rPr lang="ja-JP" altLang="en-US" sz="1200" dirty="0">
                <a:latin typeface="BIZ UDPゴシック" panose="020B0400000000000000" pitchFamily="50" charset="-128"/>
                <a:ea typeface="BIZ UDPゴシック" panose="020B0400000000000000" pitchFamily="50" charset="-128"/>
              </a:rPr>
              <a:t>発信します。</a:t>
            </a:r>
            <a:endParaRPr lang="en-US" altLang="ja-JP" sz="1200" dirty="0">
              <a:latin typeface="BIZ UDPゴシック" panose="020B0400000000000000" pitchFamily="50" charset="-128"/>
              <a:ea typeface="BIZ UDPゴシック" panose="020B0400000000000000" pitchFamily="50" charset="-128"/>
            </a:endParaRPr>
          </a:p>
        </p:txBody>
      </p:sp>
      <p:sp>
        <p:nvSpPr>
          <p:cNvPr id="109" name="テキスト ボックス 108">
            <a:extLst>
              <a:ext uri="{FF2B5EF4-FFF2-40B4-BE49-F238E27FC236}">
                <a16:creationId xmlns:a16="http://schemas.microsoft.com/office/drawing/2014/main" id="{7AF1F6B9-CE66-4DD5-BF00-CDF5492029F4}"/>
              </a:ext>
            </a:extLst>
          </p:cNvPr>
          <p:cNvSpPr txBox="1"/>
          <p:nvPr/>
        </p:nvSpPr>
        <p:spPr>
          <a:xfrm>
            <a:off x="208605" y="4239705"/>
            <a:ext cx="2203934" cy="279843"/>
          </a:xfrm>
          <a:prstGeom prst="rect">
            <a:avLst/>
          </a:prstGeom>
          <a:noFill/>
        </p:spPr>
        <p:txBody>
          <a:bodyPr wrap="square">
            <a:spAutoFit/>
          </a:bodyPr>
          <a:lstStyle/>
          <a:p>
            <a:r>
              <a:rPr lang="ja-JP" altLang="en-US" sz="1200" dirty="0">
                <a:latin typeface="BIZ UDPゴシック" panose="020B0400000000000000" pitchFamily="50" charset="-128"/>
                <a:ea typeface="BIZ UDPゴシック" panose="020B0400000000000000" pitchFamily="50" charset="-128"/>
              </a:rPr>
              <a:t>パートナーズの</a:t>
            </a:r>
            <a:r>
              <a:rPr lang="ja-JP" altLang="en-US" sz="1200" dirty="0" smtClean="0">
                <a:latin typeface="BIZ UDPゴシック" panose="020B0400000000000000" pitchFamily="50" charset="-128"/>
                <a:ea typeface="BIZ UDPゴシック" panose="020B0400000000000000" pitchFamily="50" charset="-128"/>
              </a:rPr>
              <a:t>取組み</a:t>
            </a:r>
            <a:r>
              <a:rPr lang="en-US" altLang="ja-JP" sz="1200" dirty="0" smtClean="0">
                <a:latin typeface="BIZ UDPゴシック" panose="020B0400000000000000" pitchFamily="50" charset="-128"/>
                <a:ea typeface="BIZ UDPゴシック" panose="020B0400000000000000" pitchFamily="50" charset="-128"/>
              </a:rPr>
              <a:t>(</a:t>
            </a:r>
            <a:r>
              <a:rPr lang="ja-JP" altLang="en-US" sz="1200" dirty="0" smtClean="0">
                <a:latin typeface="BIZ UDPゴシック" panose="020B0400000000000000" pitchFamily="50" charset="-128"/>
                <a:ea typeface="BIZ UDPゴシック" panose="020B0400000000000000" pitchFamily="50" charset="-128"/>
              </a:rPr>
              <a:t>例</a:t>
            </a:r>
            <a:r>
              <a:rPr lang="en-US" altLang="ja-JP" sz="1200" dirty="0" smtClean="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pic>
        <p:nvPicPr>
          <p:cNvPr id="13" name="図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878292" y="6279402"/>
            <a:ext cx="1214988" cy="1214988"/>
          </a:xfrm>
          <a:prstGeom prst="rect">
            <a:avLst/>
          </a:prstGeom>
        </p:spPr>
      </p:pic>
      <p:grpSp>
        <p:nvGrpSpPr>
          <p:cNvPr id="17" name="グループ化 16"/>
          <p:cNvGrpSpPr/>
          <p:nvPr/>
        </p:nvGrpSpPr>
        <p:grpSpPr>
          <a:xfrm>
            <a:off x="2265076" y="7763559"/>
            <a:ext cx="2579289" cy="1308152"/>
            <a:chOff x="4544941" y="7083635"/>
            <a:chExt cx="2579289" cy="1308152"/>
          </a:xfrm>
        </p:grpSpPr>
        <p:sp>
          <p:nvSpPr>
            <p:cNvPr id="100" name="テキスト ボックス 99">
              <a:extLst>
                <a:ext uri="{FF2B5EF4-FFF2-40B4-BE49-F238E27FC236}">
                  <a16:creationId xmlns:a16="http://schemas.microsoft.com/office/drawing/2014/main" id="{C2F3C447-5E31-4CF4-8F2F-38823BC75B16}"/>
                </a:ext>
              </a:extLst>
            </p:cNvPr>
            <p:cNvSpPr txBox="1"/>
            <p:nvPr/>
          </p:nvSpPr>
          <p:spPr>
            <a:xfrm>
              <a:off x="5557169" y="7083635"/>
              <a:ext cx="775205"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行政</a:t>
              </a:r>
            </a:p>
          </p:txBody>
        </p:sp>
        <p:pic>
          <p:nvPicPr>
            <p:cNvPr id="9" name="図 8" descr="ゲームのキャラクター&#10;&#10;中程度の精度で自動的に生成された説明">
              <a:extLst>
                <a:ext uri="{FF2B5EF4-FFF2-40B4-BE49-F238E27FC236}">
                  <a16:creationId xmlns:a16="http://schemas.microsoft.com/office/drawing/2014/main" id="{3138C9C7-224C-49C6-8A69-F3017459B06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869458" y="7164962"/>
              <a:ext cx="640683" cy="848586"/>
            </a:xfrm>
            <a:prstGeom prst="rect">
              <a:avLst/>
            </a:prstGeom>
          </p:spPr>
        </p:pic>
        <p:sp>
          <p:nvSpPr>
            <p:cNvPr id="112" name="テキスト ボックス 111">
              <a:extLst>
                <a:ext uri="{FF2B5EF4-FFF2-40B4-BE49-F238E27FC236}">
                  <a16:creationId xmlns:a16="http://schemas.microsoft.com/office/drawing/2014/main" id="{A900E8DC-9320-4141-A9FF-8FB37DDF256C}"/>
                </a:ext>
              </a:extLst>
            </p:cNvPr>
            <p:cNvSpPr txBox="1"/>
            <p:nvPr/>
          </p:nvSpPr>
          <p:spPr>
            <a:xfrm>
              <a:off x="4544941" y="7976289"/>
              <a:ext cx="2579289" cy="41549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a:t>
              </a:r>
              <a:r>
                <a:rPr lang="en-US" altLang="ja-JP" sz="1050" dirty="0">
                  <a:solidFill>
                    <a:prstClr val="black"/>
                  </a:solidFill>
                  <a:latin typeface="BIZ UDPゴシック" panose="020B0400000000000000" pitchFamily="50" charset="-128"/>
                  <a:ea typeface="BIZ UDPゴシック" panose="020B0400000000000000" pitchFamily="50" charset="-128"/>
                </a:rPr>
                <a:t> Osaka </a:t>
              </a:r>
              <a:r>
                <a:rPr lang="en-US" altLang="ja-JP" sz="1050" dirty="0" err="1">
                  <a:solidFill>
                    <a:prstClr val="black"/>
                  </a:solidFill>
                  <a:latin typeface="BIZ UDPゴシック" panose="020B0400000000000000" pitchFamily="50" charset="-128"/>
                  <a:ea typeface="BIZ UDPゴシック" panose="020B0400000000000000" pitchFamily="50" charset="-128"/>
                </a:rPr>
                <a:t>AGreen</a:t>
              </a:r>
              <a:r>
                <a:rPr lang="en-US" altLang="ja-JP" sz="1050" dirty="0">
                  <a:solidFill>
                    <a:prstClr val="black"/>
                  </a:solidFill>
                  <a:latin typeface="BIZ UDPゴシック" panose="020B0400000000000000" pitchFamily="50" charset="-128"/>
                  <a:ea typeface="BIZ UDPゴシック" panose="020B0400000000000000" pitchFamily="50" charset="-128"/>
                </a:rPr>
                <a:t> </a:t>
              </a:r>
              <a:r>
                <a:rPr lang="en-US" altLang="ja-JP" sz="1050" dirty="0" smtClean="0">
                  <a:solidFill>
                    <a:prstClr val="black"/>
                  </a:solidFill>
                  <a:latin typeface="BIZ UDPゴシック" panose="020B0400000000000000" pitchFamily="50" charset="-128"/>
                  <a:ea typeface="BIZ UDPゴシック" panose="020B0400000000000000" pitchFamily="50" charset="-128"/>
                </a:rPr>
                <a:t>Action</a:t>
              </a:r>
              <a:r>
                <a:rPr kumimoji="1" lang="ja-JP" altLang="en-US" sz="1050" dirty="0" smtClean="0">
                  <a:latin typeface="メイリオ" panose="020B0604030504040204" pitchFamily="50" charset="-128"/>
                  <a:ea typeface="メイリオ" panose="020B0604030504040204" pitchFamily="50" charset="-128"/>
                </a:rPr>
                <a:t>の推進</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パートナーズ</a:t>
              </a:r>
              <a:r>
                <a:rPr kumimoji="1" lang="ja-JP" altLang="en-US" sz="1050" dirty="0">
                  <a:latin typeface="メイリオ" panose="020B0604030504040204" pitchFamily="50" charset="-128"/>
                  <a:ea typeface="メイリオ" panose="020B0604030504040204" pitchFamily="50" charset="-128"/>
                </a:rPr>
                <a:t>の取り組み発信</a:t>
              </a:r>
              <a:endParaRPr kumimoji="1" lang="en-US" altLang="ja-JP" sz="1050" dirty="0">
                <a:latin typeface="メイリオ" panose="020B0604030504040204" pitchFamily="50" charset="-128"/>
                <a:ea typeface="メイリオ" panose="020B0604030504040204" pitchFamily="50" charset="-128"/>
              </a:endParaRPr>
            </a:p>
          </p:txBody>
        </p:sp>
      </p:grpSp>
      <p:grpSp>
        <p:nvGrpSpPr>
          <p:cNvPr id="3" name="グループ化 2"/>
          <p:cNvGrpSpPr/>
          <p:nvPr/>
        </p:nvGrpSpPr>
        <p:grpSpPr>
          <a:xfrm>
            <a:off x="303411" y="4849265"/>
            <a:ext cx="2354824" cy="1731843"/>
            <a:chOff x="490056" y="4675779"/>
            <a:chExt cx="2354824" cy="1731843"/>
          </a:xfrm>
        </p:grpSpPr>
        <p:pic>
          <p:nvPicPr>
            <p:cNvPr id="79" name="図 78">
              <a:extLst>
                <a:ext uri="{FF2B5EF4-FFF2-40B4-BE49-F238E27FC236}">
                  <a16:creationId xmlns:a16="http://schemas.microsoft.com/office/drawing/2014/main" id="{17DE01A7-26EF-41D0-BBBE-8DC9618B345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4636" y="5050357"/>
              <a:ext cx="1035050" cy="943239"/>
            </a:xfrm>
            <a:prstGeom prst="rect">
              <a:avLst/>
            </a:prstGeom>
          </p:spPr>
        </p:pic>
        <p:pic>
          <p:nvPicPr>
            <p:cNvPr id="80" name="図 79">
              <a:extLst>
                <a:ext uri="{FF2B5EF4-FFF2-40B4-BE49-F238E27FC236}">
                  <a16:creationId xmlns:a16="http://schemas.microsoft.com/office/drawing/2014/main" id="{95B80859-EAEF-4133-B077-EC5F9F4B470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591241" y="4956506"/>
              <a:ext cx="1007943" cy="957478"/>
            </a:xfrm>
            <a:prstGeom prst="rect">
              <a:avLst/>
            </a:prstGeom>
          </p:spPr>
        </p:pic>
        <p:sp>
          <p:nvSpPr>
            <p:cNvPr id="82" name="テキスト ボックス 81">
              <a:extLst>
                <a:ext uri="{FF2B5EF4-FFF2-40B4-BE49-F238E27FC236}">
                  <a16:creationId xmlns:a16="http://schemas.microsoft.com/office/drawing/2014/main" id="{630B6C0D-C508-49A4-AA07-5B3BF4AB8CD4}"/>
                </a:ext>
              </a:extLst>
            </p:cNvPr>
            <p:cNvSpPr txBox="1"/>
            <p:nvPr/>
          </p:nvSpPr>
          <p:spPr>
            <a:xfrm>
              <a:off x="490056" y="5992124"/>
              <a:ext cx="2354824" cy="41549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・大阪産</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もん</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の</a:t>
              </a:r>
              <a:r>
                <a:rPr kumimoji="1" lang="ja-JP" altLang="en-US" sz="1050" dirty="0" smtClean="0">
                  <a:latin typeface="メイリオ" panose="020B0604030504040204" pitchFamily="50" charset="-128"/>
                  <a:ea typeface="メイリオ" panose="020B0604030504040204" pitchFamily="50" charset="-128"/>
                </a:rPr>
                <a:t>販売</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・大阪産</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もん</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を使った料理の</a:t>
              </a:r>
              <a:r>
                <a:rPr kumimoji="1" lang="ja-JP" altLang="en-US" sz="1050" dirty="0" smtClean="0">
                  <a:latin typeface="メイリオ" panose="020B0604030504040204" pitchFamily="50" charset="-128"/>
                  <a:ea typeface="メイリオ" panose="020B0604030504040204" pitchFamily="50" charset="-128"/>
                </a:rPr>
                <a:t>提供</a:t>
              </a:r>
              <a:endParaRPr kumimoji="1" lang="en-US" altLang="ja-JP" sz="1050" dirty="0">
                <a:latin typeface="メイリオ" panose="020B0604030504040204" pitchFamily="50" charset="-128"/>
                <a:ea typeface="メイリオ" panose="020B0604030504040204" pitchFamily="50" charset="-128"/>
              </a:endParaRPr>
            </a:p>
          </p:txBody>
        </p:sp>
        <p:sp>
          <p:nvSpPr>
            <p:cNvPr id="98" name="テキスト ボックス 97">
              <a:extLst>
                <a:ext uri="{FF2B5EF4-FFF2-40B4-BE49-F238E27FC236}">
                  <a16:creationId xmlns:a16="http://schemas.microsoft.com/office/drawing/2014/main" id="{035C370A-9C43-43BD-9996-879B3EBFD146}"/>
                </a:ext>
              </a:extLst>
            </p:cNvPr>
            <p:cNvSpPr txBox="1"/>
            <p:nvPr/>
          </p:nvSpPr>
          <p:spPr>
            <a:xfrm>
              <a:off x="717821" y="4675779"/>
              <a:ext cx="1992275" cy="276999"/>
            </a:xfrm>
            <a:prstGeom prst="rect">
              <a:avLst/>
            </a:prstGeom>
            <a:noFill/>
          </p:spPr>
          <p:txBody>
            <a:bodyPr wrap="square">
              <a:spAutoFit/>
            </a:bodyPr>
            <a:lstStyle/>
            <a:p>
              <a:r>
                <a:rPr lang="ja-JP" altLang="en-US" sz="1200" b="1" dirty="0" smtClean="0">
                  <a:latin typeface="BIZ UDPゴシック" panose="020B0400000000000000" pitchFamily="50" charset="-128"/>
                  <a:ea typeface="BIZ UDPゴシック" panose="020B0400000000000000" pitchFamily="50" charset="-128"/>
                </a:rPr>
                <a:t>販売店</a:t>
              </a:r>
              <a:r>
                <a:rPr lang="en-US" altLang="ja-JP" sz="1200" b="1" dirty="0" smtClean="0">
                  <a:latin typeface="BIZ UDPゴシック" panose="020B0400000000000000" pitchFamily="50" charset="-128"/>
                  <a:ea typeface="BIZ UDPゴシック" panose="020B0400000000000000" pitchFamily="50" charset="-128"/>
                </a:rPr>
                <a:t>(</a:t>
              </a:r>
              <a:r>
                <a:rPr lang="ja-JP" altLang="en-US" sz="1200" b="1" dirty="0" smtClean="0">
                  <a:latin typeface="BIZ UDPゴシック" panose="020B0400000000000000" pitchFamily="50" charset="-128"/>
                  <a:ea typeface="BIZ UDPゴシック" panose="020B0400000000000000" pitchFamily="50" charset="-128"/>
                </a:rPr>
                <a:t>マルシェ</a:t>
              </a:r>
              <a:r>
                <a:rPr lang="en-US" altLang="ja-JP" sz="1200" b="1" dirty="0" smtClean="0">
                  <a:latin typeface="BIZ UDPゴシック" panose="020B0400000000000000" pitchFamily="50" charset="-128"/>
                  <a:ea typeface="BIZ UDPゴシック" panose="020B0400000000000000" pitchFamily="50" charset="-128"/>
                </a:rPr>
                <a:t>)</a:t>
              </a:r>
              <a:r>
                <a:rPr lang="ja-JP" altLang="en-US" sz="1200" b="1" dirty="0" smtClean="0">
                  <a:latin typeface="BIZ UDPゴシック" panose="020B0400000000000000" pitchFamily="50" charset="-128"/>
                  <a:ea typeface="BIZ UDPゴシック" panose="020B0400000000000000" pitchFamily="50" charset="-128"/>
                </a:rPr>
                <a:t>・</a:t>
              </a:r>
              <a:r>
                <a:rPr lang="ja-JP" altLang="en-US" sz="1200" b="1" dirty="0">
                  <a:latin typeface="BIZ UDPゴシック" panose="020B0400000000000000" pitchFamily="50" charset="-128"/>
                  <a:ea typeface="BIZ UDPゴシック" panose="020B0400000000000000" pitchFamily="50" charset="-128"/>
                </a:rPr>
                <a:t>飲食店</a:t>
              </a:r>
            </a:p>
          </p:txBody>
        </p:sp>
      </p:grpSp>
      <p:grpSp>
        <p:nvGrpSpPr>
          <p:cNvPr id="8" name="グループ化 7"/>
          <p:cNvGrpSpPr/>
          <p:nvPr/>
        </p:nvGrpSpPr>
        <p:grpSpPr>
          <a:xfrm>
            <a:off x="3830454" y="4783173"/>
            <a:ext cx="2721124" cy="1617194"/>
            <a:chOff x="4025290" y="4733264"/>
            <a:chExt cx="2721124" cy="1617194"/>
          </a:xfrm>
        </p:grpSpPr>
        <p:pic>
          <p:nvPicPr>
            <p:cNvPr id="18" name="図 17"/>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4770806" y="5128619"/>
              <a:ext cx="609326" cy="378663"/>
            </a:xfrm>
            <a:prstGeom prst="rect">
              <a:avLst/>
            </a:prstGeom>
            <a:ln>
              <a:solidFill>
                <a:schemeClr val="tx1"/>
              </a:solidFill>
            </a:ln>
          </p:spPr>
        </p:pic>
        <p:sp>
          <p:nvSpPr>
            <p:cNvPr id="19" name="テキスト ボックス 18"/>
            <p:cNvSpPr txBox="1"/>
            <p:nvPr/>
          </p:nvSpPr>
          <p:spPr>
            <a:xfrm>
              <a:off x="4025290" y="5934960"/>
              <a:ext cx="2721124" cy="415498"/>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有機</a:t>
              </a:r>
              <a:r>
                <a:rPr kumimoji="1" lang="ja-JP" altLang="en-US" sz="1050" dirty="0">
                  <a:latin typeface="メイリオ" panose="020B0604030504040204" pitchFamily="50" charset="-128"/>
                  <a:ea typeface="メイリオ" panose="020B0604030504040204" pitchFamily="50" charset="-128"/>
                </a:rPr>
                <a:t>農産物やエコ農産物を</a:t>
              </a:r>
              <a:r>
                <a:rPr kumimoji="1" lang="ja-JP" altLang="en-US" sz="1050" dirty="0" smtClean="0">
                  <a:latin typeface="メイリオ" panose="020B0604030504040204" pitchFamily="50" charset="-128"/>
                  <a:ea typeface="メイリオ" panose="020B0604030504040204" pitchFamily="50" charset="-128"/>
                </a:rPr>
                <a:t>生産</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・再生</a:t>
              </a:r>
              <a:r>
                <a:rPr kumimoji="1" lang="ja-JP" altLang="en-US" sz="1050" dirty="0">
                  <a:latin typeface="メイリオ" panose="020B0604030504040204" pitchFamily="50" charset="-128"/>
                  <a:ea typeface="メイリオ" panose="020B0604030504040204" pitchFamily="50" charset="-128"/>
                </a:rPr>
                <a:t>可能</a:t>
              </a:r>
              <a:r>
                <a:rPr kumimoji="1" lang="ja-JP" altLang="en-US" sz="1050" dirty="0" smtClean="0">
                  <a:latin typeface="メイリオ" panose="020B0604030504040204" pitchFamily="50" charset="-128"/>
                  <a:ea typeface="メイリオ" panose="020B0604030504040204" pitchFamily="50" charset="-128"/>
                </a:rPr>
                <a:t>エネルギーや</a:t>
              </a:r>
              <a:r>
                <a:rPr kumimoji="1" lang="ja-JP" altLang="en-US" sz="1050" dirty="0">
                  <a:latin typeface="メイリオ" panose="020B0604030504040204" pitchFamily="50" charset="-128"/>
                  <a:ea typeface="メイリオ" panose="020B0604030504040204" pitchFamily="50" charset="-128"/>
                </a:rPr>
                <a:t>脱プラ資材の</a:t>
              </a:r>
              <a:r>
                <a:rPr kumimoji="1" lang="ja-JP" altLang="en-US" sz="1050" dirty="0" smtClean="0">
                  <a:latin typeface="メイリオ" panose="020B0604030504040204" pitchFamily="50" charset="-128"/>
                  <a:ea typeface="メイリオ" panose="020B0604030504040204" pitchFamily="50" charset="-128"/>
                </a:rPr>
                <a:t>使用</a:t>
              </a:r>
              <a:endParaRPr kumimoji="1" lang="ja-JP" altLang="en-US" sz="1050" dirty="0">
                <a:latin typeface="メイリオ" panose="020B0604030504040204" pitchFamily="50" charset="-128"/>
                <a:ea typeface="メイリオ" panose="020B0604030504040204" pitchFamily="50" charset="-128"/>
              </a:endParaRPr>
            </a:p>
          </p:txBody>
        </p:sp>
        <p:pic>
          <p:nvPicPr>
            <p:cNvPr id="84" name="図 83">
              <a:extLst>
                <a:ext uri="{FF2B5EF4-FFF2-40B4-BE49-F238E27FC236}">
                  <a16:creationId xmlns:a16="http://schemas.microsoft.com/office/drawing/2014/main" id="{5F0443D6-C89C-496A-AB4E-403BA09EAEF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123767" y="5119868"/>
              <a:ext cx="893070" cy="776266"/>
            </a:xfrm>
            <a:prstGeom prst="rect">
              <a:avLst/>
            </a:prstGeom>
          </p:spPr>
        </p:pic>
        <p:sp>
          <p:nvSpPr>
            <p:cNvPr id="97" name="テキスト ボックス 96">
              <a:extLst>
                <a:ext uri="{FF2B5EF4-FFF2-40B4-BE49-F238E27FC236}">
                  <a16:creationId xmlns:a16="http://schemas.microsoft.com/office/drawing/2014/main" id="{A4E065A0-233B-4CDF-A3A7-C0BD530E0FB2}"/>
                </a:ext>
              </a:extLst>
            </p:cNvPr>
            <p:cNvSpPr txBox="1"/>
            <p:nvPr/>
          </p:nvSpPr>
          <p:spPr>
            <a:xfrm>
              <a:off x="5039975" y="4733264"/>
              <a:ext cx="775205"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生産者</a:t>
              </a:r>
            </a:p>
          </p:txBody>
        </p:sp>
        <p:pic>
          <p:nvPicPr>
            <p:cNvPr id="106" name="図 105">
              <a:extLst>
                <a:ext uri="{FF2B5EF4-FFF2-40B4-BE49-F238E27FC236}">
                  <a16:creationId xmlns:a16="http://schemas.microsoft.com/office/drawing/2014/main" id="{8982B833-4253-496F-BB3B-B80CC830867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959359" y="5151654"/>
              <a:ext cx="576282" cy="501779"/>
            </a:xfrm>
            <a:prstGeom prst="rect">
              <a:avLst/>
            </a:prstGeom>
          </p:spPr>
        </p:pic>
        <p:pic>
          <p:nvPicPr>
            <p:cNvPr id="108" name="図 107">
              <a:extLst>
                <a:ext uri="{FF2B5EF4-FFF2-40B4-BE49-F238E27FC236}">
                  <a16:creationId xmlns:a16="http://schemas.microsoft.com/office/drawing/2014/main" id="{01BBBFAA-DEB3-43CD-A6D3-16E5CE79B9BD}"/>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369970" y="5303345"/>
              <a:ext cx="732829" cy="646353"/>
            </a:xfrm>
            <a:prstGeom prst="rect">
              <a:avLst/>
            </a:prstGeom>
          </p:spPr>
        </p:pic>
      </p:grpSp>
      <p:grpSp>
        <p:nvGrpSpPr>
          <p:cNvPr id="6" name="グループ化 5"/>
          <p:cNvGrpSpPr/>
          <p:nvPr/>
        </p:nvGrpSpPr>
        <p:grpSpPr>
          <a:xfrm>
            <a:off x="748670" y="7180960"/>
            <a:ext cx="1667938" cy="1669636"/>
            <a:chOff x="584950" y="6530159"/>
            <a:chExt cx="1667938" cy="1669636"/>
          </a:xfrm>
        </p:grpSpPr>
        <p:sp>
          <p:nvSpPr>
            <p:cNvPr id="111" name="テキスト ボックス 110">
              <a:extLst>
                <a:ext uri="{FF2B5EF4-FFF2-40B4-BE49-F238E27FC236}">
                  <a16:creationId xmlns:a16="http://schemas.microsoft.com/office/drawing/2014/main" id="{08C02D52-266A-4AF0-AB46-BE47B6B62601}"/>
                </a:ext>
              </a:extLst>
            </p:cNvPr>
            <p:cNvSpPr txBox="1"/>
            <p:nvPr/>
          </p:nvSpPr>
          <p:spPr>
            <a:xfrm>
              <a:off x="803787" y="6530159"/>
              <a:ext cx="115620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流通事業者</a:t>
              </a:r>
            </a:p>
          </p:txBody>
        </p:sp>
        <p:sp>
          <p:nvSpPr>
            <p:cNvPr id="115" name="テキスト ボックス 114">
              <a:extLst>
                <a:ext uri="{FF2B5EF4-FFF2-40B4-BE49-F238E27FC236}">
                  <a16:creationId xmlns:a16="http://schemas.microsoft.com/office/drawing/2014/main" id="{38441DD0-0370-48A4-AADD-61FEE5C43014}"/>
                </a:ext>
              </a:extLst>
            </p:cNvPr>
            <p:cNvSpPr txBox="1"/>
            <p:nvPr/>
          </p:nvSpPr>
          <p:spPr>
            <a:xfrm>
              <a:off x="591857" y="7784297"/>
              <a:ext cx="1661031" cy="41549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・共同配送の実施</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・電気自動車</a:t>
              </a:r>
              <a:r>
                <a:rPr kumimoji="1" lang="ja-JP" altLang="en-US" sz="1050" dirty="0">
                  <a:latin typeface="メイリオ" panose="020B0604030504040204" pitchFamily="50" charset="-128"/>
                  <a:ea typeface="メイリオ" panose="020B0604030504040204" pitchFamily="50" charset="-128"/>
                </a:rPr>
                <a:t>の使用</a:t>
              </a:r>
              <a:endParaRPr kumimoji="1" lang="en-US" altLang="ja-JP" sz="105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84950" y="6884319"/>
              <a:ext cx="1184890" cy="930139"/>
            </a:xfrm>
            <a:prstGeom prst="rect">
              <a:avLst/>
            </a:prstGeom>
          </p:spPr>
        </p:pic>
        <p:pic>
          <p:nvPicPr>
            <p:cNvPr id="1028" name="Picture 4" descr="新玉ねぎのイラスト"/>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350373" y="7263911"/>
              <a:ext cx="259193" cy="2721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ミニトマト・プチトマトのイラスト"/>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535055" y="7019539"/>
              <a:ext cx="285522" cy="28552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水なすのイラスト"/>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199554" y="6877165"/>
              <a:ext cx="347105" cy="38674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 name="グループ化 11"/>
          <p:cNvGrpSpPr/>
          <p:nvPr/>
        </p:nvGrpSpPr>
        <p:grpSpPr>
          <a:xfrm>
            <a:off x="4321817" y="6663411"/>
            <a:ext cx="2480000" cy="1735625"/>
            <a:chOff x="2313679" y="6523406"/>
            <a:chExt cx="2480000" cy="1735625"/>
          </a:xfrm>
        </p:grpSpPr>
        <p:sp>
          <p:nvSpPr>
            <p:cNvPr id="113" name="テキスト ボックス 112">
              <a:extLst>
                <a:ext uri="{FF2B5EF4-FFF2-40B4-BE49-F238E27FC236}">
                  <a16:creationId xmlns:a16="http://schemas.microsoft.com/office/drawing/2014/main" id="{5E4BD9D2-66E4-466A-B593-E298E485950B}"/>
                </a:ext>
              </a:extLst>
            </p:cNvPr>
            <p:cNvSpPr txBox="1"/>
            <p:nvPr/>
          </p:nvSpPr>
          <p:spPr>
            <a:xfrm>
              <a:off x="2313679" y="8005115"/>
              <a:ext cx="2480000" cy="253916"/>
            </a:xfrm>
            <a:prstGeom prst="rect">
              <a:avLst/>
            </a:prstGeom>
            <a:noFill/>
          </p:spPr>
          <p:txBody>
            <a:bodyPr wrap="square" rtlCol="0">
              <a:spAutoFit/>
            </a:bodyPr>
            <a:lstStyle/>
            <a:p>
              <a:r>
                <a:rPr lang="ja-JP" altLang="en-US" sz="1050" dirty="0" smtClean="0">
                  <a:solidFill>
                    <a:prstClr val="black"/>
                  </a:solidFill>
                  <a:latin typeface="BIZ UDPゴシック" panose="020B0400000000000000" pitchFamily="50" charset="-128"/>
                  <a:ea typeface="BIZ UDPゴシック" panose="020B0400000000000000" pitchFamily="50" charset="-128"/>
                </a:rPr>
                <a:t>・</a:t>
              </a:r>
              <a:r>
                <a:rPr lang="en-US" altLang="ja-JP" sz="1050" dirty="0" smtClean="0">
                  <a:solidFill>
                    <a:prstClr val="black"/>
                  </a:solidFill>
                  <a:latin typeface="BIZ UDPゴシック" panose="020B0400000000000000" pitchFamily="50" charset="-128"/>
                  <a:ea typeface="BIZ UDPゴシック" panose="020B0400000000000000" pitchFamily="50" charset="-128"/>
                </a:rPr>
                <a:t>Osaka </a:t>
              </a:r>
              <a:r>
                <a:rPr lang="en-US" altLang="ja-JP" sz="1050" dirty="0" err="1">
                  <a:solidFill>
                    <a:prstClr val="black"/>
                  </a:solidFill>
                  <a:latin typeface="BIZ UDPゴシック" panose="020B0400000000000000" pitchFamily="50" charset="-128"/>
                  <a:ea typeface="BIZ UDPゴシック" panose="020B0400000000000000" pitchFamily="50" charset="-128"/>
                </a:rPr>
                <a:t>AGreen</a:t>
              </a:r>
              <a:r>
                <a:rPr lang="en-US" altLang="ja-JP" sz="1050" dirty="0">
                  <a:solidFill>
                    <a:prstClr val="black"/>
                  </a:solidFill>
                  <a:latin typeface="BIZ UDPゴシック" panose="020B0400000000000000" pitchFamily="50" charset="-128"/>
                  <a:ea typeface="BIZ UDPゴシック" panose="020B0400000000000000" pitchFamily="50" charset="-128"/>
                </a:rPr>
                <a:t> </a:t>
              </a:r>
              <a:r>
                <a:rPr lang="en-US" altLang="ja-JP" sz="1050" dirty="0" smtClean="0">
                  <a:solidFill>
                    <a:prstClr val="black"/>
                  </a:solidFill>
                  <a:latin typeface="BIZ UDPゴシック" panose="020B0400000000000000" pitchFamily="50" charset="-128"/>
                  <a:ea typeface="BIZ UDPゴシック" panose="020B0400000000000000" pitchFamily="50" charset="-128"/>
                </a:rPr>
                <a:t>Action</a:t>
              </a:r>
              <a:r>
                <a:rPr lang="ja-JP" altLang="en-US" sz="1050" dirty="0" smtClean="0">
                  <a:solidFill>
                    <a:prstClr val="black"/>
                  </a:solidFill>
                  <a:latin typeface="BIZ UDPゴシック" panose="020B0400000000000000" pitchFamily="50" charset="-128"/>
                  <a:ea typeface="BIZ UDPゴシック" panose="020B0400000000000000" pitchFamily="50" charset="-128"/>
                </a:rPr>
                <a:t>の</a:t>
              </a:r>
              <a:r>
                <a:rPr lang="ja-JP" altLang="en-US" sz="1050" dirty="0">
                  <a:solidFill>
                    <a:prstClr val="black"/>
                  </a:solidFill>
                  <a:latin typeface="BIZ UDPゴシック" panose="020B0400000000000000" pitchFamily="50" charset="-128"/>
                  <a:ea typeface="BIZ UDPゴシック" panose="020B0400000000000000" pitchFamily="50" charset="-128"/>
                </a:rPr>
                <a:t>応援</a:t>
              </a:r>
              <a:endParaRPr kumimoji="1" lang="en-US" altLang="ja-JP" sz="1050" dirty="0">
                <a:latin typeface="メイリオ" panose="020B0604030504040204" pitchFamily="50" charset="-128"/>
                <a:ea typeface="メイリオ" panose="020B0604030504040204" pitchFamily="50" charset="-128"/>
              </a:endParaRPr>
            </a:p>
          </p:txBody>
        </p:sp>
        <p:sp>
          <p:nvSpPr>
            <p:cNvPr id="116" name="テキスト ボックス 115">
              <a:extLst>
                <a:ext uri="{FF2B5EF4-FFF2-40B4-BE49-F238E27FC236}">
                  <a16:creationId xmlns:a16="http://schemas.microsoft.com/office/drawing/2014/main" id="{2709EF91-B996-4815-BD0A-A8C514BEA86A}"/>
                </a:ext>
              </a:extLst>
            </p:cNvPr>
            <p:cNvSpPr txBox="1"/>
            <p:nvPr/>
          </p:nvSpPr>
          <p:spPr>
            <a:xfrm>
              <a:off x="2834641" y="6523406"/>
              <a:ext cx="1337071"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その他</a:t>
              </a:r>
              <a:r>
                <a:rPr lang="ja-JP" altLang="en-US" sz="1200" b="1" dirty="0" smtClean="0">
                  <a:latin typeface="BIZ UDPゴシック" panose="020B0400000000000000" pitchFamily="50" charset="-128"/>
                  <a:ea typeface="BIZ UDPゴシック" panose="020B0400000000000000" pitchFamily="50" charset="-128"/>
                </a:rPr>
                <a:t>企業・団体</a:t>
              </a:r>
              <a:endParaRPr lang="ja-JP" altLang="en-US" sz="1200" b="1" dirty="0">
                <a:latin typeface="BIZ UDPゴシック" panose="020B0400000000000000" pitchFamily="50" charset="-128"/>
                <a:ea typeface="BIZ UDPゴシック" panose="020B0400000000000000" pitchFamily="50" charset="-128"/>
              </a:endParaRPr>
            </a:p>
          </p:txBody>
        </p:sp>
        <p:pic>
          <p:nvPicPr>
            <p:cNvPr id="14" name="図 13" descr="アイコン&#10;&#10;自動的に生成された説明">
              <a:extLst>
                <a:ext uri="{FF2B5EF4-FFF2-40B4-BE49-F238E27FC236}">
                  <a16:creationId xmlns:a16="http://schemas.microsoft.com/office/drawing/2014/main" id="{4407B478-A93B-46C4-8109-A1EE7F1CFBE4}"/>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flipH="1">
              <a:off x="3464711" y="6893185"/>
              <a:ext cx="1087080" cy="1090051"/>
            </a:xfrm>
            <a:prstGeom prst="rect">
              <a:avLst/>
            </a:prstGeom>
          </p:spPr>
        </p:pic>
        <p:sp>
          <p:nvSpPr>
            <p:cNvPr id="11" name="円形吹き出し 10"/>
            <p:cNvSpPr/>
            <p:nvPr/>
          </p:nvSpPr>
          <p:spPr>
            <a:xfrm>
              <a:off x="2693640" y="6942810"/>
              <a:ext cx="736345" cy="611239"/>
            </a:xfrm>
            <a:prstGeom prst="wedgeEllipseCallout">
              <a:avLst>
                <a:gd name="adj1" fmla="val 57990"/>
                <a:gd name="adj2" fmla="val 8594"/>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図 63"/>
            <p:cNvPicPr>
              <a:picLocks noChangeAspect="1"/>
            </p:cNvPicPr>
            <p:nvPr/>
          </p:nvPicPr>
          <p:blipFill>
            <a:blip r:embed="rId5"/>
            <a:stretch>
              <a:fillRect/>
            </a:stretch>
          </p:blipFill>
          <p:spPr>
            <a:xfrm>
              <a:off x="2787301" y="7031347"/>
              <a:ext cx="589976" cy="434163"/>
            </a:xfrm>
            <a:prstGeom prst="rect">
              <a:avLst/>
            </a:prstGeom>
          </p:spPr>
        </p:pic>
      </p:grpSp>
      <p:pic>
        <p:nvPicPr>
          <p:cNvPr id="25" name="図 24"/>
          <p:cNvPicPr>
            <a:picLocks noChangeAspect="1"/>
          </p:cNvPicPr>
          <p:nvPr/>
        </p:nvPicPr>
        <p:blipFill rotWithShape="1">
          <a:blip r:embed="rId22" cstate="print">
            <a:extLst>
              <a:ext uri="{28A0092B-C50C-407E-A947-70E740481C1C}">
                <a14:useLocalDpi xmlns:a14="http://schemas.microsoft.com/office/drawing/2010/main" val="0"/>
              </a:ext>
            </a:extLst>
          </a:blip>
          <a:srcRect l="7291" t="7294" r="6367" b="7291"/>
          <a:stretch/>
        </p:blipFill>
        <p:spPr>
          <a:xfrm>
            <a:off x="5438123" y="3153377"/>
            <a:ext cx="621782" cy="615097"/>
          </a:xfrm>
          <a:prstGeom prst="rect">
            <a:avLst/>
          </a:prstGeom>
        </p:spPr>
      </p:pic>
      <p:sp>
        <p:nvSpPr>
          <p:cNvPr id="26" name="テキスト ボックス 25"/>
          <p:cNvSpPr txBox="1"/>
          <p:nvPr/>
        </p:nvSpPr>
        <p:spPr>
          <a:xfrm>
            <a:off x="5114078" y="3756392"/>
            <a:ext cx="1772197" cy="446276"/>
          </a:xfrm>
          <a:prstGeom prst="rect">
            <a:avLst/>
          </a:prstGeom>
          <a:noFill/>
        </p:spPr>
        <p:txBody>
          <a:bodyPr wrap="square" rtlCol="0">
            <a:spAutoFit/>
          </a:bodyPr>
          <a:lstStyle/>
          <a:p>
            <a:r>
              <a:rPr kumimoji="1" lang="en-US" altLang="ja-JP" sz="1200" dirty="0" smtClean="0"/>
              <a:t>Osaka </a:t>
            </a:r>
            <a:r>
              <a:rPr kumimoji="1" lang="en-US" altLang="ja-JP" sz="1200" dirty="0" err="1" smtClean="0"/>
              <a:t>AGreen</a:t>
            </a:r>
            <a:r>
              <a:rPr kumimoji="1" lang="en-US" altLang="ja-JP" sz="1200" dirty="0" smtClean="0"/>
              <a:t> Action</a:t>
            </a:r>
          </a:p>
          <a:p>
            <a:r>
              <a:rPr kumimoji="1" lang="en-US" altLang="ja-JP" sz="1050" dirty="0" smtClean="0"/>
              <a:t> </a:t>
            </a:r>
            <a:r>
              <a:rPr kumimoji="1" lang="ja-JP" altLang="en-US" sz="1050" dirty="0" smtClean="0"/>
              <a:t>パートナーズ</a:t>
            </a:r>
            <a:r>
              <a:rPr kumimoji="1" lang="en-US" altLang="ja-JP" sz="1050" dirty="0" smtClean="0"/>
              <a:t>HP</a:t>
            </a:r>
            <a:r>
              <a:rPr kumimoji="1" lang="ja-JP" altLang="en-US" sz="1050" dirty="0" smtClean="0"/>
              <a:t>はこちら</a:t>
            </a:r>
            <a:endParaRPr kumimoji="1" lang="ja-JP" altLang="en-US" sz="1050" dirty="0"/>
          </a:p>
        </p:txBody>
      </p:sp>
      <p:grpSp>
        <p:nvGrpSpPr>
          <p:cNvPr id="74" name="グループ化 73">
            <a:extLst>
              <a:ext uri="{FF2B5EF4-FFF2-40B4-BE49-F238E27FC236}">
                <a16:creationId xmlns:a16="http://schemas.microsoft.com/office/drawing/2014/main" id="{F31C5FAF-46A1-407A-BC13-80192F94CD15}"/>
              </a:ext>
            </a:extLst>
          </p:cNvPr>
          <p:cNvGrpSpPr/>
          <p:nvPr/>
        </p:nvGrpSpPr>
        <p:grpSpPr>
          <a:xfrm>
            <a:off x="3625417" y="8126328"/>
            <a:ext cx="466250" cy="396602"/>
            <a:chOff x="4842056" y="1621228"/>
            <a:chExt cx="1918247" cy="1384995"/>
          </a:xfrm>
        </p:grpSpPr>
        <p:sp>
          <p:nvSpPr>
            <p:cNvPr id="75" name="正方形/長方形 74">
              <a:extLst>
                <a:ext uri="{FF2B5EF4-FFF2-40B4-BE49-F238E27FC236}">
                  <a16:creationId xmlns:a16="http://schemas.microsoft.com/office/drawing/2014/main" id="{BD84DDBF-9F57-48B1-9CD3-9068C4C6A1CF}"/>
                </a:ext>
              </a:extLst>
            </p:cNvPr>
            <p:cNvSpPr/>
            <p:nvPr/>
          </p:nvSpPr>
          <p:spPr>
            <a:xfrm>
              <a:off x="4842056" y="1621228"/>
              <a:ext cx="1918247" cy="138499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pic>
          <p:nvPicPr>
            <p:cNvPr id="76" name="図 75"/>
            <p:cNvPicPr>
              <a:picLocks noChangeAspect="1"/>
            </p:cNvPicPr>
            <p:nvPr/>
          </p:nvPicPr>
          <p:blipFill>
            <a:blip r:embed="rId5"/>
            <a:stretch>
              <a:fillRect/>
            </a:stretch>
          </p:blipFill>
          <p:spPr>
            <a:xfrm>
              <a:off x="4950777" y="1670833"/>
              <a:ext cx="1780030" cy="1265854"/>
            </a:xfrm>
            <a:prstGeom prst="rect">
              <a:avLst/>
            </a:prstGeom>
          </p:spPr>
        </p:pic>
      </p:grpSp>
      <p:pic>
        <p:nvPicPr>
          <p:cNvPr id="28" name="図 27"/>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rot="12449018">
            <a:off x="6095973" y="3418236"/>
            <a:ext cx="613168" cy="366115"/>
          </a:xfrm>
          <a:prstGeom prst="rect">
            <a:avLst/>
          </a:prstGeom>
        </p:spPr>
      </p:pic>
    </p:spTree>
    <p:extLst>
      <p:ext uri="{BB962C8B-B14F-4D97-AF65-F5344CB8AC3E}">
        <p14:creationId xmlns:p14="http://schemas.microsoft.com/office/powerpoint/2010/main" val="4165449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202963863"/>
              </p:ext>
            </p:extLst>
          </p:nvPr>
        </p:nvGraphicFramePr>
        <p:xfrm>
          <a:off x="615651" y="2215422"/>
          <a:ext cx="5894503" cy="5638669"/>
        </p:xfrm>
        <a:graphic>
          <a:graphicData uri="http://schemas.openxmlformats.org/drawingml/2006/table">
            <a:tbl>
              <a:tblPr firstRow="1" firstCol="1" bandRow="1">
                <a:tableStyleId>{5940675A-B579-460E-94D1-54222C63F5DA}</a:tableStyleId>
              </a:tblPr>
              <a:tblGrid>
                <a:gridCol w="778881">
                  <a:extLst>
                    <a:ext uri="{9D8B030D-6E8A-4147-A177-3AD203B41FA5}">
                      <a16:colId xmlns:a16="http://schemas.microsoft.com/office/drawing/2014/main" val="3771621367"/>
                    </a:ext>
                  </a:extLst>
                </a:gridCol>
                <a:gridCol w="989591">
                  <a:extLst>
                    <a:ext uri="{9D8B030D-6E8A-4147-A177-3AD203B41FA5}">
                      <a16:colId xmlns:a16="http://schemas.microsoft.com/office/drawing/2014/main" val="2334709096"/>
                    </a:ext>
                  </a:extLst>
                </a:gridCol>
                <a:gridCol w="1765743">
                  <a:extLst>
                    <a:ext uri="{9D8B030D-6E8A-4147-A177-3AD203B41FA5}">
                      <a16:colId xmlns:a16="http://schemas.microsoft.com/office/drawing/2014/main" val="3899410520"/>
                    </a:ext>
                  </a:extLst>
                </a:gridCol>
                <a:gridCol w="485093">
                  <a:extLst>
                    <a:ext uri="{9D8B030D-6E8A-4147-A177-3AD203B41FA5}">
                      <a16:colId xmlns:a16="http://schemas.microsoft.com/office/drawing/2014/main" val="3217506921"/>
                    </a:ext>
                  </a:extLst>
                </a:gridCol>
                <a:gridCol w="1875195">
                  <a:extLst>
                    <a:ext uri="{9D8B030D-6E8A-4147-A177-3AD203B41FA5}">
                      <a16:colId xmlns:a16="http://schemas.microsoft.com/office/drawing/2014/main" val="3390681774"/>
                    </a:ext>
                  </a:extLst>
                </a:gridCol>
              </a:tblGrid>
              <a:tr h="353607">
                <a:tc gridSpan="2">
                  <a:txBody>
                    <a:bodyPr/>
                    <a:lstStyle/>
                    <a:p>
                      <a:pPr algn="just">
                        <a:spcAft>
                          <a:spcPts val="0"/>
                        </a:spcAft>
                      </a:pPr>
                      <a:r>
                        <a:rPr lang="ja-JP" sz="1050" kern="100" dirty="0">
                          <a:effectLst/>
                        </a:rPr>
                        <a:t>①団体名（★）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en-US" sz="1050" kern="100" dirty="0">
                          <a:effectLst/>
                        </a:rPr>
                        <a:t> </a:t>
                      </a:r>
                      <a:endParaRPr lang="ja-JP" sz="1050" kern="100" dirty="0">
                        <a:effectLst/>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44162285"/>
                  </a:ext>
                </a:extLst>
              </a:tr>
              <a:tr h="283287">
                <a:tc gridSpan="2">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050" kern="100" dirty="0" smtClean="0">
                          <a:effectLst/>
                        </a:rPr>
                        <a:t>②分類</a:t>
                      </a:r>
                      <a:r>
                        <a:rPr lang="ja-JP" altLang="ja-JP" sz="1050" kern="100" dirty="0" smtClean="0">
                          <a:effectLst/>
                        </a:rPr>
                        <a:t>（★）</a:t>
                      </a:r>
                      <a:endParaRPr lang="en-US" altLang="ja-JP" sz="1050" kern="100" dirty="0" smtClean="0">
                        <a:effectLst/>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050" kern="100" dirty="0" smtClean="0">
                          <a:effectLst/>
                          <a:latin typeface="Century" panose="02040604050505020304" pitchFamily="18" charset="0"/>
                          <a:ea typeface="HGｺﾞｼｯｸM" panose="020B0609000000000000" pitchFamily="49" charset="-128"/>
                          <a:cs typeface="Times New Roman" panose="02020603050405020304" pitchFamily="18" charset="0"/>
                        </a:rPr>
                        <a:t>　</a:t>
                      </a:r>
                      <a:r>
                        <a:rPr lang="en-US" altLang="ja-JP" sz="1050" kern="100" dirty="0" smtClean="0">
                          <a:effectLst/>
                          <a:latin typeface="Century" panose="02040604050505020304" pitchFamily="18" charset="0"/>
                          <a:ea typeface="HGｺﾞｼｯｸM" panose="020B0609000000000000" pitchFamily="49" charset="-128"/>
                          <a:cs typeface="Times New Roman" panose="02020603050405020304" pitchFamily="18" charset="0"/>
                        </a:rPr>
                        <a:t>※</a:t>
                      </a:r>
                      <a:r>
                        <a:rPr lang="ja-JP" altLang="en-US" sz="1050" kern="100" dirty="0" smtClean="0">
                          <a:effectLst/>
                          <a:latin typeface="Century" panose="02040604050505020304" pitchFamily="18" charset="0"/>
                          <a:ea typeface="HGｺﾞｼｯｸM" panose="020B0609000000000000" pitchFamily="49" charset="-128"/>
                          <a:cs typeface="Times New Roman" panose="02020603050405020304" pitchFamily="18" charset="0"/>
                        </a:rPr>
                        <a:t>該当する</a:t>
                      </a:r>
                      <a:r>
                        <a:rPr lang="ja-JP" altLang="ja-JP" sz="1050" b="1" kern="100" dirty="0" smtClean="0">
                          <a:latin typeface="Century" panose="02040604050505020304" pitchFamily="18" charset="0"/>
                          <a:ea typeface="HGｺﾞｼｯｸM" panose="020B0609000000000000" pitchFamily="49" charset="-128"/>
                          <a:cs typeface="Times New Roman" panose="02020603050405020304" pitchFamily="18" charset="0"/>
                        </a:rPr>
                        <a:t>□</a:t>
                      </a:r>
                      <a:r>
                        <a:rPr lang="ja-JP" altLang="ja-JP" sz="1050" kern="100" dirty="0" smtClean="0">
                          <a:latin typeface="Century" panose="02040604050505020304" pitchFamily="18" charset="0"/>
                          <a:ea typeface="HGｺﾞｼｯｸM" panose="020B0609000000000000" pitchFamily="49" charset="-128"/>
                          <a:cs typeface="Times New Roman" panose="02020603050405020304" pitchFamily="18" charset="0"/>
                        </a:rPr>
                        <a:t>に</a:t>
                      </a:r>
                      <a:r>
                        <a:rPr lang="ja-JP" altLang="ja-JP" sz="1050" b="1" kern="100" dirty="0" smtClean="0">
                          <a:latin typeface="Century" panose="02040604050505020304" pitchFamily="18" charset="0"/>
                          <a:ea typeface="ＭＳ 明朝" panose="02020609040205080304" pitchFamily="17" charset="-128"/>
                          <a:cs typeface="ＭＳ 明朝" panose="02020609040205080304" pitchFamily="17" charset="-128"/>
                        </a:rPr>
                        <a:t>☑</a:t>
                      </a:r>
                      <a:endParaRPr lang="ja-JP"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ja-JP" altLang="en-US" sz="1050" kern="100" dirty="0" smtClean="0">
                          <a:effectLst/>
                          <a:latin typeface="+mn-ea"/>
                          <a:ea typeface="+mn-ea"/>
                          <a:cs typeface="Times New Roman" panose="02020603050405020304" pitchFamily="18" charset="0"/>
                        </a:rPr>
                        <a:t>□事業者　□生産者・加工事業者　□大阪産</a:t>
                      </a:r>
                      <a:r>
                        <a:rPr lang="en-US" altLang="ja-JP" sz="1050" kern="100" dirty="0" smtClean="0">
                          <a:effectLst/>
                          <a:latin typeface="+mn-ea"/>
                          <a:ea typeface="+mn-ea"/>
                          <a:cs typeface="Times New Roman" panose="02020603050405020304" pitchFamily="18" charset="0"/>
                        </a:rPr>
                        <a:t>(</a:t>
                      </a:r>
                      <a:r>
                        <a:rPr lang="ja-JP" altLang="en-US" sz="1050" kern="100" dirty="0" smtClean="0">
                          <a:effectLst/>
                          <a:latin typeface="+mn-ea"/>
                          <a:ea typeface="+mn-ea"/>
                          <a:cs typeface="Times New Roman" panose="02020603050405020304" pitchFamily="18" charset="0"/>
                        </a:rPr>
                        <a:t>もん</a:t>
                      </a:r>
                      <a:r>
                        <a:rPr lang="en-US" altLang="ja-JP" sz="1050" kern="100" dirty="0" smtClean="0">
                          <a:effectLst/>
                          <a:latin typeface="+mn-ea"/>
                          <a:ea typeface="+mn-ea"/>
                          <a:cs typeface="Times New Roman" panose="02020603050405020304" pitchFamily="18" charset="0"/>
                        </a:rPr>
                        <a:t>)</a:t>
                      </a:r>
                      <a:r>
                        <a:rPr lang="ja-JP" altLang="en-US" sz="1050" kern="100" dirty="0" smtClean="0">
                          <a:effectLst/>
                          <a:latin typeface="+mn-ea"/>
                          <a:ea typeface="+mn-ea"/>
                          <a:cs typeface="Times New Roman" panose="02020603050405020304" pitchFamily="18" charset="0"/>
                        </a:rPr>
                        <a:t>取扱店</a:t>
                      </a:r>
                      <a:endParaRPr lang="ja-JP" sz="105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1627499"/>
                  </a:ext>
                </a:extLst>
              </a:tr>
              <a:tr h="308895">
                <a:tc gridSpan="2">
                  <a:txBody>
                    <a:bodyPr/>
                    <a:lstStyle/>
                    <a:p>
                      <a:pPr algn="just">
                        <a:spcAft>
                          <a:spcPts val="0"/>
                        </a:spcAft>
                      </a:pPr>
                      <a:r>
                        <a:rPr lang="ja-JP" altLang="en-US" sz="1050" kern="100" dirty="0">
                          <a:effectLst/>
                        </a:rPr>
                        <a:t>③</a:t>
                      </a:r>
                      <a:r>
                        <a:rPr lang="ja-JP" sz="1050" kern="100" dirty="0" smtClean="0">
                          <a:effectLst/>
                        </a:rPr>
                        <a:t>代表者名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59606652"/>
                  </a:ext>
                </a:extLst>
              </a:tr>
              <a:tr h="264312">
                <a:tc gridSpan="2">
                  <a:txBody>
                    <a:bodyPr/>
                    <a:lstStyle/>
                    <a:p>
                      <a:pPr algn="just">
                        <a:spcAft>
                          <a:spcPts val="0"/>
                        </a:spcAft>
                      </a:pPr>
                      <a:r>
                        <a:rPr lang="ja-JP" altLang="en-US" sz="1050" kern="100" dirty="0">
                          <a:effectLst/>
                        </a:rPr>
                        <a:t>④</a:t>
                      </a:r>
                      <a:r>
                        <a:rPr lang="ja-JP" sz="1050" kern="100" dirty="0" smtClean="0">
                          <a:effectLst/>
                        </a:rPr>
                        <a:t>担当者名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5353285"/>
                  </a:ext>
                </a:extLst>
              </a:tr>
              <a:tr h="528624">
                <a:tc rowSpan="4">
                  <a:txBody>
                    <a:bodyPr/>
                    <a:lstStyle/>
                    <a:p>
                      <a:pPr algn="just">
                        <a:spcAft>
                          <a:spcPts val="0"/>
                        </a:spcAft>
                      </a:pPr>
                      <a:r>
                        <a:rPr lang="ja-JP" altLang="en-US" sz="1050" kern="100" dirty="0">
                          <a:effectLst/>
                        </a:rPr>
                        <a:t>⑤</a:t>
                      </a:r>
                      <a:r>
                        <a:rPr lang="ja-JP" sz="1050" kern="100" dirty="0" smtClean="0">
                          <a:effectLst/>
                        </a:rPr>
                        <a:t>連絡先</a:t>
                      </a:r>
                      <a:endParaRPr lang="ja-JP" sz="1050" kern="100" dirty="0">
                        <a:effectLst/>
                      </a:endParaRPr>
                    </a:p>
                    <a:p>
                      <a:pPr indent="66675" algn="just">
                        <a:spcAft>
                          <a:spcPts val="0"/>
                        </a:spcAft>
                      </a:pPr>
                      <a:r>
                        <a:rPr lang="en-US" altLang="ja-JP" sz="1050" kern="100" dirty="0" smtClean="0">
                          <a:effectLst/>
                        </a:rPr>
                        <a:t>(</a:t>
                      </a:r>
                      <a:r>
                        <a:rPr lang="ja-JP" sz="1050" kern="100" dirty="0" smtClean="0">
                          <a:effectLst/>
                        </a:rPr>
                        <a:t>担当者</a:t>
                      </a:r>
                      <a:r>
                        <a:rPr lang="en-US" altLang="ja-JP" sz="1050" kern="100" dirty="0" smtClean="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ja-JP" sz="1050" kern="100">
                          <a:effectLst/>
                        </a:rPr>
                        <a:t>住所</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gridSpan="3">
                  <a:txBody>
                    <a:bodyPr/>
                    <a:lstStyle/>
                    <a:p>
                      <a:pPr algn="just">
                        <a:spcAft>
                          <a:spcPts val="0"/>
                        </a:spcAft>
                      </a:pPr>
                      <a:r>
                        <a:rPr lang="ja-JP" sz="1050" kern="100" dirty="0">
                          <a:effectLst/>
                        </a:rPr>
                        <a:t>〒</a:t>
                      </a: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1587506"/>
                  </a:ext>
                </a:extLst>
              </a:tr>
              <a:tr h="374973">
                <a:tc vMerge="1">
                  <a:txBody>
                    <a:bodyPr/>
                    <a:lstStyle/>
                    <a:p>
                      <a:endParaRPr kumimoji="1" lang="ja-JP" altLang="en-US"/>
                    </a:p>
                  </a:txBody>
                  <a:tcPr/>
                </a:tc>
                <a:tc>
                  <a:txBody>
                    <a:bodyPr/>
                    <a:lstStyle/>
                    <a:p>
                      <a:pPr algn="just">
                        <a:spcAft>
                          <a:spcPts val="0"/>
                        </a:spcAft>
                      </a:pPr>
                      <a:r>
                        <a:rPr lang="en-US" sz="1050" kern="100">
                          <a:effectLst/>
                        </a:rPr>
                        <a:t>TEL</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en-US" sz="1050" kern="100" dirty="0">
                          <a:effectLst/>
                        </a:rPr>
                        <a:t>FAX</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378593537"/>
                  </a:ext>
                </a:extLst>
              </a:tr>
              <a:tr h="374177">
                <a:tc vMerge="1">
                  <a:txBody>
                    <a:bodyPr/>
                    <a:lstStyle/>
                    <a:p>
                      <a:endParaRPr kumimoji="1" lang="ja-JP" altLang="en-US"/>
                    </a:p>
                  </a:txBody>
                  <a:tcPr/>
                </a:tc>
                <a:tc>
                  <a:txBody>
                    <a:bodyPr/>
                    <a:lstStyle/>
                    <a:p>
                      <a:pPr algn="just">
                        <a:spcAft>
                          <a:spcPts val="0"/>
                        </a:spcAft>
                      </a:pPr>
                      <a:r>
                        <a:rPr lang="en-US" sz="1050" kern="100">
                          <a:effectLst/>
                        </a:rPr>
                        <a:t>E-mail</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gridSpan="3">
                  <a:txBody>
                    <a:bodyPr/>
                    <a:lstStyle/>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7614047"/>
                  </a:ext>
                </a:extLst>
              </a:tr>
              <a:tr h="374177">
                <a:tc vMerge="1">
                  <a:txBody>
                    <a:bodyPr/>
                    <a:lstStyle/>
                    <a:p>
                      <a:endParaRPr kumimoji="1" lang="ja-JP" altLang="en-US"/>
                    </a:p>
                  </a:txBody>
                  <a:tcPr/>
                </a:tc>
                <a:tc>
                  <a:txBody>
                    <a:bodyPr/>
                    <a:lstStyle/>
                    <a:p>
                      <a:pPr algn="just">
                        <a:spcAft>
                          <a:spcPts val="0"/>
                        </a:spcAft>
                      </a:pPr>
                      <a:r>
                        <a:rPr lang="ja-JP" sz="1050" kern="100">
                          <a:effectLst/>
                        </a:rPr>
                        <a:t>団体</a:t>
                      </a:r>
                      <a:r>
                        <a:rPr lang="en-US" sz="1050" kern="100">
                          <a:effectLst/>
                        </a:rPr>
                        <a:t>HP(</a:t>
                      </a:r>
                      <a:r>
                        <a:rPr lang="ja-JP" sz="1050" kern="100">
                          <a:effectLst/>
                        </a:rPr>
                        <a:t>★</a:t>
                      </a:r>
                      <a:r>
                        <a:rPr lang="en-US" sz="1050" kern="100">
                          <a:effectLst/>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gridSpan="3">
                  <a:txBody>
                    <a:bodyPr/>
                    <a:lstStyle/>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0675395"/>
                  </a:ext>
                </a:extLst>
              </a:tr>
              <a:tr h="401245">
                <a:tc gridSpan="2">
                  <a:txBody>
                    <a:bodyPr/>
                    <a:lstStyle/>
                    <a:p>
                      <a:pPr algn="just">
                        <a:spcAft>
                          <a:spcPts val="0"/>
                        </a:spcAft>
                      </a:pPr>
                      <a:r>
                        <a:rPr lang="ja-JP" altLang="en-US" sz="1050" kern="100" dirty="0">
                          <a:effectLst/>
                        </a:rPr>
                        <a:t>⑥</a:t>
                      </a:r>
                      <a:r>
                        <a:rPr lang="ja-JP" sz="1050" kern="100" dirty="0" smtClean="0">
                          <a:effectLst/>
                        </a:rPr>
                        <a:t>活動</a:t>
                      </a:r>
                      <a:r>
                        <a:rPr lang="ja-JP" sz="1050" kern="100" dirty="0">
                          <a:effectLst/>
                        </a:rPr>
                        <a:t>地域</a:t>
                      </a:r>
                    </a:p>
                    <a:p>
                      <a:pPr algn="just">
                        <a:spcAft>
                          <a:spcPts val="0"/>
                        </a:spcAft>
                      </a:pPr>
                      <a:r>
                        <a:rPr lang="ja-JP" sz="900" kern="100" dirty="0">
                          <a:effectLst/>
                        </a:rPr>
                        <a:t>（●●市△△地区など）</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9248629"/>
                  </a:ext>
                </a:extLst>
              </a:tr>
              <a:tr h="1324362">
                <a:tc gridSpan="2">
                  <a:txBody>
                    <a:bodyPr/>
                    <a:lstStyle/>
                    <a:p>
                      <a:pPr algn="just">
                        <a:spcAft>
                          <a:spcPts val="0"/>
                        </a:spcAft>
                      </a:pPr>
                      <a:r>
                        <a:rPr lang="ja-JP" altLang="en-US" sz="1050" kern="100" dirty="0">
                          <a:effectLst/>
                        </a:rPr>
                        <a:t>⑦</a:t>
                      </a:r>
                      <a:r>
                        <a:rPr lang="ja-JP" sz="1050" kern="100" dirty="0" smtClean="0">
                          <a:effectLst/>
                        </a:rPr>
                        <a:t>活動</a:t>
                      </a:r>
                      <a:r>
                        <a:rPr lang="ja-JP" sz="1050" kern="100" dirty="0">
                          <a:effectLst/>
                        </a:rPr>
                        <a:t>内容（★）</a:t>
                      </a:r>
                    </a:p>
                    <a:p>
                      <a:pPr marL="57150" indent="-57150" algn="just">
                        <a:lnSpc>
                          <a:spcPts val="1500"/>
                        </a:lnSpc>
                        <a:spcAft>
                          <a:spcPts val="0"/>
                        </a:spcAft>
                      </a:pPr>
                      <a:r>
                        <a:rPr lang="ja-JP" sz="900" kern="100" dirty="0">
                          <a:effectLst/>
                        </a:rPr>
                        <a:t>（〇〇で大阪産</a:t>
                      </a:r>
                      <a:r>
                        <a:rPr lang="en-US" sz="900" kern="100" dirty="0">
                          <a:effectLst/>
                        </a:rPr>
                        <a:t>(</a:t>
                      </a:r>
                      <a:r>
                        <a:rPr lang="ja-JP" sz="900" kern="100" dirty="0">
                          <a:effectLst/>
                        </a:rPr>
                        <a:t>もん</a:t>
                      </a:r>
                      <a:r>
                        <a:rPr lang="en-US" sz="900" kern="100" dirty="0">
                          <a:effectLst/>
                        </a:rPr>
                        <a:t>)</a:t>
                      </a:r>
                      <a:r>
                        <a:rPr lang="ja-JP" sz="900" kern="100" dirty="0">
                          <a:effectLst/>
                        </a:rPr>
                        <a:t>を販売など、アピールしたいこと</a:t>
                      </a:r>
                      <a:r>
                        <a:rPr lang="ja-JP" sz="900" kern="100" dirty="0" smtClean="0">
                          <a:effectLst/>
                        </a:rPr>
                        <a:t>）</a:t>
                      </a:r>
                      <a:endParaRPr lang="en-US"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marL="57150" indent="-57150" algn="just">
                        <a:lnSpc>
                          <a:spcPts val="1500"/>
                        </a:lnSpc>
                        <a:spcAft>
                          <a:spcPts val="0"/>
                        </a:spcAft>
                      </a:pPr>
                      <a:r>
                        <a:rPr lang="en-US"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※HP</a:t>
                      </a:r>
                      <a:r>
                        <a:rPr lang="ja-JP" altLang="en-US" sz="900" kern="100" dirty="0" smtClean="0">
                          <a:effectLst/>
                          <a:latin typeface="+mn-lt"/>
                          <a:ea typeface="+mn-ea"/>
                          <a:cs typeface="+mn-cs"/>
                        </a:rPr>
                        <a:t>掲載時に表現等を統一するために修正させていただく場合がございます。ご了承ください。</a:t>
                      </a:r>
                      <a:endParaRPr lang="en-US"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4485351"/>
                  </a:ext>
                </a:extLst>
              </a:tr>
              <a:tr h="1003112">
                <a:tc gridSpan="2">
                  <a:txBody>
                    <a:bodyPr/>
                    <a:lstStyle/>
                    <a:p>
                      <a:pPr marL="133350" indent="-133350" algn="just">
                        <a:spcAft>
                          <a:spcPts val="0"/>
                        </a:spcAft>
                      </a:pPr>
                      <a:r>
                        <a:rPr lang="ja-JP" altLang="en-US" sz="1050" kern="100" dirty="0" smtClean="0">
                          <a:effectLst/>
                        </a:rPr>
                        <a:t>⑧会社・団体のロゴマーク、写真（★）</a:t>
                      </a:r>
                      <a:endParaRPr lang="en-US" altLang="ja-JP" sz="1050" kern="100" dirty="0" smtClean="0">
                        <a:effectLst/>
                      </a:endParaRPr>
                    </a:p>
                    <a:p>
                      <a:pPr marL="133350" indent="-133350" algn="just">
                        <a:spcAft>
                          <a:spcPts val="0"/>
                        </a:spcAft>
                      </a:pPr>
                      <a:r>
                        <a:rPr lang="ja-JP" altLang="en-US" sz="1050" kern="100" dirty="0" smtClean="0">
                          <a:effectLst/>
                        </a:rPr>
                        <a:t>　ご</a:t>
                      </a:r>
                      <a:r>
                        <a:rPr lang="ja-JP" sz="1050" kern="100" dirty="0" smtClean="0">
                          <a:effectLst/>
                        </a:rPr>
                        <a:t>提供</a:t>
                      </a:r>
                      <a:r>
                        <a:rPr lang="ja-JP" sz="1050" kern="100" dirty="0">
                          <a:effectLst/>
                        </a:rPr>
                        <a:t>を</a:t>
                      </a:r>
                      <a:r>
                        <a:rPr lang="ja-JP" sz="1050" kern="100" dirty="0" smtClean="0">
                          <a:effectLst/>
                        </a:rPr>
                        <a:t>お願いします</a:t>
                      </a:r>
                      <a:r>
                        <a:rPr lang="ja-JP" sz="1050" kern="100" dirty="0">
                          <a:effectLst/>
                        </a:rPr>
                        <a:t>。</a:t>
                      </a:r>
                    </a:p>
                    <a:p>
                      <a:pPr marL="114300" indent="-114300" algn="just">
                        <a:lnSpc>
                          <a:spcPts val="1500"/>
                        </a:lnSpc>
                        <a:spcAft>
                          <a:spcPts val="0"/>
                        </a:spcAft>
                      </a:pPr>
                      <a:r>
                        <a:rPr lang="ja-JP" sz="900" kern="100" dirty="0" smtClean="0">
                          <a:effectLst/>
                        </a:rPr>
                        <a:t>（</a:t>
                      </a:r>
                      <a:r>
                        <a:rPr lang="ja-JP" altLang="en-US" sz="900" kern="100" dirty="0" smtClean="0">
                          <a:effectLst/>
                        </a:rPr>
                        <a:t>写真</a:t>
                      </a:r>
                      <a:r>
                        <a:rPr lang="ja-JP" sz="900" kern="100" dirty="0" smtClean="0">
                          <a:effectLst/>
                        </a:rPr>
                        <a:t>例</a:t>
                      </a:r>
                      <a:r>
                        <a:rPr lang="ja-JP" sz="900" kern="100" dirty="0">
                          <a:effectLst/>
                        </a:rPr>
                        <a:t>：活動風景が</a:t>
                      </a:r>
                      <a:r>
                        <a:rPr lang="ja-JP" sz="900" kern="100" dirty="0" smtClean="0">
                          <a:effectLst/>
                        </a:rPr>
                        <a:t>わか</a:t>
                      </a:r>
                      <a:r>
                        <a:rPr lang="ja-JP" altLang="en-US" sz="900" kern="100" dirty="0" smtClean="0">
                          <a:effectLst/>
                        </a:rPr>
                        <a:t>るもの</a:t>
                      </a:r>
                      <a:r>
                        <a:rPr lang="ja-JP" sz="900" kern="100" dirty="0" smtClean="0">
                          <a:effectLst/>
                        </a:rPr>
                        <a:t>等</a:t>
                      </a:r>
                      <a:r>
                        <a:rPr lang="ja-JP" sz="900" kern="100" dirty="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20000"/>
                        <a:lumOff val="80000"/>
                      </a:schemeClr>
                    </a:solidFill>
                  </a:tcPr>
                </a:tc>
                <a:tc hMerge="1">
                  <a:txBody>
                    <a:bodyPr/>
                    <a:lstStyle/>
                    <a:p>
                      <a:endParaRPr kumimoji="1" lang="ja-JP" altLang="en-US"/>
                    </a:p>
                  </a:txBody>
                  <a:tcPr/>
                </a:tc>
                <a:tc gridSpan="3">
                  <a:txBody>
                    <a:bodyPr/>
                    <a:lstStyle/>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00076001"/>
                  </a:ext>
                </a:extLst>
              </a:tr>
            </a:tbl>
          </a:graphicData>
        </a:graphic>
      </p:graphicFrame>
      <p:sp>
        <p:nvSpPr>
          <p:cNvPr id="3" name="正方形/長方形 2"/>
          <p:cNvSpPr/>
          <p:nvPr/>
        </p:nvSpPr>
        <p:spPr>
          <a:xfrm>
            <a:off x="615651" y="7854422"/>
            <a:ext cx="5817931" cy="846386"/>
          </a:xfrm>
          <a:prstGeom prst="rect">
            <a:avLst/>
          </a:prstGeom>
        </p:spPr>
        <p:txBody>
          <a:bodyPr wrap="square">
            <a:spAutoFit/>
          </a:bodyPr>
          <a:lstStyle/>
          <a:p>
            <a:pPr marL="342900" lvl="0" indent="-342900" algn="just">
              <a:spcAft>
                <a:spcPts val="0"/>
              </a:spcAft>
              <a:buSzPts val="2000"/>
              <a:buFont typeface="HGｺﾞｼｯｸM" panose="020B0609000000000000" pitchFamily="49" charset="-128"/>
              <a:buChar char="□"/>
            </a:pPr>
            <a:r>
              <a:rPr lang="en-US" altLang="ja-JP" sz="1400" b="1" kern="100" dirty="0">
                <a:latin typeface="HGｺﾞｼｯｸM" panose="020B0609000000000000" pitchFamily="49" charset="-128"/>
                <a:ea typeface="ＭＳ 明朝" panose="02020609040205080304" pitchFamily="17" charset="-128"/>
                <a:cs typeface="Times New Roman" panose="02020603050405020304" pitchFamily="18" charset="0"/>
              </a:rPr>
              <a:t>Osaka </a:t>
            </a:r>
            <a:r>
              <a:rPr lang="en-US" altLang="ja-JP" sz="1400" b="1" kern="100" dirty="0" err="1">
                <a:latin typeface="HGｺﾞｼｯｸM" panose="020B0609000000000000" pitchFamily="49" charset="-128"/>
                <a:ea typeface="ＭＳ 明朝" panose="02020609040205080304" pitchFamily="17" charset="-128"/>
                <a:cs typeface="Times New Roman" panose="02020603050405020304" pitchFamily="18" charset="0"/>
              </a:rPr>
              <a:t>AGreen</a:t>
            </a:r>
            <a:r>
              <a:rPr lang="en-US" altLang="ja-JP" sz="1400" b="1" kern="100" dirty="0">
                <a:latin typeface="HGｺﾞｼｯｸM" panose="020B0609000000000000" pitchFamily="49" charset="-128"/>
                <a:ea typeface="ＭＳ 明朝" panose="02020609040205080304" pitchFamily="17" charset="-128"/>
                <a:cs typeface="Times New Roman" panose="02020603050405020304" pitchFamily="18" charset="0"/>
              </a:rPr>
              <a:t> Action</a:t>
            </a:r>
            <a:r>
              <a:rPr lang="ja-JP" altLang="ja-JP" sz="1400" b="1" kern="100" dirty="0">
                <a:latin typeface="Century" panose="02040604050505020304" pitchFamily="18" charset="0"/>
                <a:ea typeface="HGｺﾞｼｯｸM" panose="020B0609000000000000" pitchFamily="49" charset="-128"/>
                <a:cs typeface="Times New Roman" panose="02020603050405020304" pitchFamily="18" charset="0"/>
              </a:rPr>
              <a:t>パートナーズ規約を確認し、理解しました。</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spcAft>
                <a:spcPts val="0"/>
              </a:spcAft>
            </a:pPr>
            <a:r>
              <a:rPr lang="ja-JP" altLang="ja-JP" sz="1000" kern="100" dirty="0">
                <a:latin typeface="Century" panose="02040604050505020304" pitchFamily="18" charset="0"/>
                <a:ea typeface="HGｺﾞｼｯｸM" panose="020B0609000000000000" pitchFamily="49" charset="-128"/>
                <a:cs typeface="Times New Roman" panose="02020603050405020304" pitchFamily="18" charset="0"/>
              </a:rPr>
              <a:t>※上記</a:t>
            </a:r>
            <a:r>
              <a:rPr lang="ja-JP" altLang="ja-JP" sz="1000" b="1" kern="100" dirty="0">
                <a:latin typeface="Century" panose="02040604050505020304" pitchFamily="18" charset="0"/>
                <a:ea typeface="HGｺﾞｼｯｸM" panose="020B0609000000000000" pitchFamily="49" charset="-128"/>
                <a:cs typeface="Times New Roman" panose="02020603050405020304" pitchFamily="18" charset="0"/>
              </a:rPr>
              <a:t>□</a:t>
            </a:r>
            <a:r>
              <a:rPr lang="ja-JP" altLang="ja-JP" sz="1000" kern="100" dirty="0">
                <a:latin typeface="Century" panose="02040604050505020304" pitchFamily="18" charset="0"/>
                <a:ea typeface="HGｺﾞｼｯｸM" panose="020B0609000000000000" pitchFamily="49" charset="-128"/>
                <a:cs typeface="Times New Roman" panose="02020603050405020304" pitchFamily="18" charset="0"/>
              </a:rPr>
              <a:t>に、</a:t>
            </a:r>
            <a:r>
              <a:rPr lang="ja-JP" altLang="ja-JP" sz="1000" b="1" kern="100" dirty="0">
                <a:latin typeface="Century" panose="02040604050505020304" pitchFamily="18" charset="0"/>
                <a:ea typeface="ＭＳ 明朝" panose="02020609040205080304" pitchFamily="17" charset="-128"/>
                <a:cs typeface="ＭＳ 明朝" panose="02020609040205080304" pitchFamily="17" charset="-128"/>
              </a:rPr>
              <a:t>☑</a:t>
            </a:r>
            <a:r>
              <a:rPr lang="ja-JP" altLang="ja-JP" sz="1000" kern="100" dirty="0">
                <a:latin typeface="Century" panose="02040604050505020304" pitchFamily="18" charset="0"/>
                <a:ea typeface="HGｺﾞｼｯｸM" panose="020B0609000000000000" pitchFamily="49" charset="-128"/>
                <a:cs typeface="Times New Roman" panose="02020603050405020304" pitchFamily="18" charset="0"/>
              </a:rPr>
              <a:t>をお願いします。</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spcAft>
                <a:spcPts val="0"/>
              </a:spcAft>
            </a:pPr>
            <a:r>
              <a:rPr lang="ja-JP" altLang="ja-JP" sz="1000" kern="100" dirty="0">
                <a:latin typeface="Century" panose="02040604050505020304" pitchFamily="18" charset="0"/>
                <a:ea typeface="HGｺﾞｼｯｸM" panose="020B0609000000000000" pitchFamily="49" charset="-128"/>
                <a:cs typeface="Times New Roman" panose="02020603050405020304" pitchFamily="18" charset="0"/>
              </a:rPr>
              <a:t>※お申し込みいただいた個人情報は、本件以外の目的で使用することはありません。</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spcAft>
                <a:spcPts val="0"/>
              </a:spcAft>
            </a:pPr>
            <a:r>
              <a:rPr lang="ja-JP" altLang="ja-JP"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※上記の★はホーム</a:t>
            </a:r>
            <a:r>
              <a:rPr lang="ja-JP" altLang="ja-JP" sz="1000" kern="100" dirty="0" err="1">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ぺ</a:t>
            </a:r>
            <a:r>
              <a:rPr lang="ja-JP" altLang="ja-JP"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ージなどで</a:t>
            </a:r>
            <a:r>
              <a:rPr lang="ja-JP" altLang="ja-JP"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公表</a:t>
            </a:r>
            <a:r>
              <a:rPr lang="ja-JP" altLang="en-US" sz="10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させて</a:t>
            </a:r>
            <a:r>
              <a:rPr lang="ja-JP" altLang="en-US" sz="1000" kern="100" dirty="0" smtClean="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いただきます。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正方形/長方形 3"/>
          <p:cNvSpPr/>
          <p:nvPr/>
        </p:nvSpPr>
        <p:spPr>
          <a:xfrm>
            <a:off x="628357" y="196920"/>
            <a:ext cx="5668934" cy="2018501"/>
          </a:xfrm>
          <a:prstGeom prst="rect">
            <a:avLst/>
          </a:prstGeom>
        </p:spPr>
        <p:txBody>
          <a:bodyPr wrap="square">
            <a:spAutoFit/>
          </a:bodyPr>
          <a:lstStyle/>
          <a:p>
            <a:pPr algn="ctr">
              <a:lnSpc>
                <a:spcPts val="1600"/>
              </a:lnSpc>
              <a:spcAft>
                <a:spcPts val="0"/>
              </a:spcAft>
            </a:pPr>
            <a:r>
              <a:rPr lang="ja-JP" altLang="ja-JP"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en-US" altLang="ja-JP" kern="100" dirty="0">
                <a:latin typeface="HGPｺﾞｼｯｸE" panose="020B0900000000000000" pitchFamily="50" charset="-128"/>
                <a:ea typeface="HGPｺﾞｼｯｸE" panose="020B0900000000000000" pitchFamily="50" charset="-128"/>
                <a:cs typeface="Times New Roman" panose="02020603050405020304" pitchFamily="18" charset="0"/>
              </a:rPr>
              <a:t>Osaka </a:t>
            </a:r>
            <a:r>
              <a:rPr lang="en-US" altLang="ja-JP" kern="100" dirty="0" err="1">
                <a:latin typeface="HGPｺﾞｼｯｸE" panose="020B0900000000000000" pitchFamily="50" charset="-128"/>
                <a:ea typeface="HGPｺﾞｼｯｸE" panose="020B0900000000000000" pitchFamily="50" charset="-128"/>
                <a:cs typeface="Times New Roman" panose="02020603050405020304" pitchFamily="18" charset="0"/>
              </a:rPr>
              <a:t>AGreen</a:t>
            </a:r>
            <a:r>
              <a:rPr lang="en-US" altLang="ja-JP" kern="100" dirty="0">
                <a:latin typeface="HGPｺﾞｼｯｸE" panose="020B0900000000000000" pitchFamily="50" charset="-128"/>
                <a:ea typeface="HGPｺﾞｼｯｸE" panose="020B0900000000000000" pitchFamily="50" charset="-128"/>
                <a:cs typeface="Times New Roman" panose="02020603050405020304" pitchFamily="18" charset="0"/>
              </a:rPr>
              <a:t> Action</a:t>
            </a:r>
            <a:r>
              <a:rPr lang="ja-JP" altLang="ja-JP" kern="100" dirty="0">
                <a:latin typeface="HGPｺﾞｼｯｸE" panose="020B0900000000000000" pitchFamily="50" charset="-128"/>
                <a:ea typeface="HGPｺﾞｼｯｸE" panose="020B0900000000000000" pitchFamily="50" charset="-128"/>
                <a:cs typeface="Times New Roman" panose="02020603050405020304" pitchFamily="18" charset="0"/>
              </a:rPr>
              <a:t>パートナーズ」</a:t>
            </a:r>
            <a:endParaRPr lang="ja-JP"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ctr">
              <a:lnSpc>
                <a:spcPct val="150000"/>
              </a:lnSpc>
              <a:spcAft>
                <a:spcPts val="0"/>
              </a:spcAft>
            </a:pPr>
            <a:r>
              <a:rPr lang="ja-JP" altLang="ja-JP" sz="2000" b="1" kern="100" dirty="0">
                <a:latin typeface="HGPｺﾞｼｯｸE" panose="020B0900000000000000" pitchFamily="50" charset="-128"/>
                <a:ea typeface="HGPｺﾞｼｯｸE" panose="020B0900000000000000" pitchFamily="50" charset="-128"/>
                <a:cs typeface="Times New Roman" panose="02020603050405020304" pitchFamily="18" charset="0"/>
              </a:rPr>
              <a:t>メンバー登録届</a:t>
            </a:r>
            <a:endParaRPr lang="ja-JP" altLang="ja-JP" sz="1000" b="1"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ctr">
              <a:lnSpc>
                <a:spcPct val="150000"/>
              </a:lnSpc>
              <a:spcAft>
                <a:spcPts val="0"/>
              </a:spcAft>
            </a:pPr>
            <a:r>
              <a:rPr lang="ja-JP"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【大阪府環境農林水産部農政室推進課　地産地消推進</a:t>
            </a:r>
            <a:r>
              <a:rPr lang="en-US"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G </a:t>
            </a:r>
            <a:r>
              <a:rPr lang="ja-JP"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行】</a:t>
            </a:r>
            <a:endParaRPr lang="ja-JP" altLang="ja-JP" sz="9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ctr">
              <a:lnSpc>
                <a:spcPct val="150000"/>
              </a:lnSpc>
              <a:spcAft>
                <a:spcPts val="0"/>
              </a:spcAft>
            </a:pPr>
            <a:r>
              <a:rPr lang="ja-JP"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en-US"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Osaka </a:t>
            </a:r>
            <a:r>
              <a:rPr lang="en-US" altLang="ja-JP" sz="1200" kern="100" dirty="0" err="1">
                <a:latin typeface="HGPｺﾞｼｯｸE" panose="020B0900000000000000" pitchFamily="50" charset="-128"/>
                <a:ea typeface="HGPｺﾞｼｯｸE" panose="020B0900000000000000" pitchFamily="50" charset="-128"/>
                <a:cs typeface="Times New Roman" panose="02020603050405020304" pitchFamily="18" charset="0"/>
              </a:rPr>
              <a:t>AGreen</a:t>
            </a:r>
            <a:r>
              <a:rPr lang="en-US"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 Action</a:t>
            </a:r>
            <a:r>
              <a:rPr lang="ja-JP"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事務局）</a:t>
            </a:r>
            <a:endParaRPr lang="ja-JP" altLang="ja-JP" sz="9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ctr">
              <a:lnSpc>
                <a:spcPts val="2500"/>
              </a:lnSpc>
              <a:spcAft>
                <a:spcPts val="0"/>
              </a:spcAft>
            </a:pPr>
            <a:r>
              <a:rPr lang="en-US" altLang="ja-JP" sz="1400" b="1" u="sng" kern="100" dirty="0">
                <a:latin typeface="HGPｺﾞｼｯｸE" panose="020B0900000000000000" pitchFamily="50" charset="-128"/>
                <a:ea typeface="HGPｺﾞｼｯｸE" panose="020B0900000000000000" pitchFamily="50" charset="-128"/>
                <a:cs typeface="Times New Roman" panose="02020603050405020304" pitchFamily="18" charset="0"/>
              </a:rPr>
              <a:t>E-mail:</a:t>
            </a:r>
            <a:r>
              <a:rPr lang="en-US" altLang="ja-JP" sz="1400" u="sng"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r>
              <a:rPr lang="en-US" altLang="ja-JP" sz="1400" b="1" u="sng" kern="100" dirty="0">
                <a:latin typeface="HGPｺﾞｼｯｸE" panose="020B0900000000000000" pitchFamily="50" charset="-128"/>
                <a:ea typeface="HGPｺﾞｼｯｸE" panose="020B0900000000000000" pitchFamily="50" charset="-128"/>
                <a:cs typeface="Times New Roman" panose="02020603050405020304" pitchFamily="18" charset="0"/>
              </a:rPr>
              <a:t>CHISAN-CHISHOU@gbox.pref.osaka.lg.jp</a:t>
            </a:r>
            <a:r>
              <a:rPr lang="en-US" altLang="ja-JP" sz="1400" b="1"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r>
              <a:rPr lang="en-US" altLang="ja-JP" sz="1400" b="1" u="sng" kern="100" dirty="0">
                <a:latin typeface="HGPｺﾞｼｯｸE" panose="020B0900000000000000" pitchFamily="50" charset="-128"/>
                <a:ea typeface="HGPｺﾞｼｯｸE" panose="020B0900000000000000" pitchFamily="50" charset="-128"/>
                <a:cs typeface="Times New Roman" panose="02020603050405020304" pitchFamily="18" charset="0"/>
              </a:rPr>
              <a:t>FAX</a:t>
            </a:r>
            <a:r>
              <a:rPr lang="ja-JP" altLang="ja-JP" sz="1400" b="1" u="sng"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en-US" altLang="ja-JP" sz="1400" b="1" u="sng" kern="100" dirty="0">
                <a:latin typeface="HGPｺﾞｼｯｸE" panose="020B0900000000000000" pitchFamily="50" charset="-128"/>
                <a:ea typeface="HGPｺﾞｼｯｸE" panose="020B0900000000000000" pitchFamily="50" charset="-128"/>
                <a:cs typeface="Times New Roman" panose="02020603050405020304" pitchFamily="18" charset="0"/>
              </a:rPr>
              <a:t>06-6614-0913</a:t>
            </a:r>
            <a:r>
              <a:rPr lang="ja-JP" altLang="ja-JP" sz="1400" b="1"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endParaRPr lang="ja-JP"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ctr">
              <a:lnSpc>
                <a:spcPts val="1200"/>
              </a:lnSpc>
              <a:spcAft>
                <a:spcPts val="0"/>
              </a:spcAft>
            </a:pPr>
            <a:r>
              <a:rPr lang="en-US" altLang="ja-JP" sz="900" b="1"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endParaRPr lang="ja-JP"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lnSpc>
                <a:spcPct val="150000"/>
              </a:lnSpc>
              <a:spcAft>
                <a:spcPts val="0"/>
              </a:spcAft>
            </a:pPr>
            <a:r>
              <a:rPr lang="ja-JP"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rPr>
              <a:t>○下記に必要事項を記入の上、上記の</a:t>
            </a:r>
            <a:r>
              <a:rPr lang="en-US"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rPr>
              <a:t>E-mail</a:t>
            </a:r>
            <a:r>
              <a:rPr lang="ja-JP"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rPr>
              <a:t>アドレスまたは</a:t>
            </a:r>
            <a:r>
              <a:rPr lang="en-US"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rPr>
              <a:t>FAX</a:t>
            </a:r>
            <a:r>
              <a:rPr lang="ja-JP" altLang="ja-JP" sz="1000" kern="100" dirty="0">
                <a:latin typeface="HGPｺﾞｼｯｸE" panose="020B0900000000000000" pitchFamily="50" charset="-128"/>
                <a:ea typeface="HGPｺﾞｼｯｸE" panose="020B0900000000000000" pitchFamily="50" charset="-128"/>
                <a:cs typeface="Times New Roman" panose="02020603050405020304" pitchFamily="18" charset="0"/>
              </a:rPr>
              <a:t>番号までお申し込みください。</a:t>
            </a:r>
            <a:endParaRPr lang="ja-JP" altLang="ja-JP" sz="9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5" name="Rectangle 2"/>
          <p:cNvSpPr>
            <a:spLocks noChangeArrowheads="1"/>
          </p:cNvSpPr>
          <p:nvPr/>
        </p:nvSpPr>
        <p:spPr bwMode="auto">
          <a:xfrm>
            <a:off x="202319" y="8700808"/>
            <a:ext cx="192257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●問</a:t>
            </a:r>
            <a:r>
              <a:rPr lang="ja-JP" altLang="en-US" sz="14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い</a:t>
            </a:r>
            <a:r>
              <a:rPr kumimoji="0" lang="ja-JP" altLang="ja-JP" sz="1400" b="0" i="0" u="none" strike="noStrike" cap="none" normalizeH="0" baseline="0" dirty="0" smtClean="0">
                <a:ln>
                  <a:noFill/>
                </a:ln>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合</a:t>
            </a:r>
            <a:r>
              <a:rPr kumimoji="0" lang="ja-JP" altLang="en-US" sz="1400" b="0" i="0" u="none" strike="noStrike" cap="none" normalizeH="0" baseline="0" dirty="0" smtClean="0">
                <a:ln>
                  <a:noFill/>
                </a:ln>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わ</a:t>
            </a:r>
            <a:r>
              <a:rPr kumimoji="0" lang="ja-JP" altLang="ja-JP" sz="1400" b="0" i="0" u="none" strike="noStrike" cap="none" normalizeH="0" baseline="0" dirty="0" smtClean="0">
                <a:ln>
                  <a:noFill/>
                </a:ln>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せ先</a:t>
            </a:r>
            <a:endParaRPr kumimoji="0" lang="ja-JP" altLang="ja-JP" sz="600" b="0" i="0" u="none" strike="noStrike" cap="none" normalizeH="0" baseline="0" dirty="0" smtClean="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6" name="テキスト ボックス 44"/>
          <p:cNvSpPr txBox="1">
            <a:spLocks/>
          </p:cNvSpPr>
          <p:nvPr/>
        </p:nvSpPr>
        <p:spPr bwMode="auto">
          <a:xfrm>
            <a:off x="402788" y="8993196"/>
            <a:ext cx="6320228" cy="812656"/>
          </a:xfrm>
          <a:prstGeom prst="rect">
            <a:avLst/>
          </a:prstGeom>
          <a:solidFill>
            <a:srgbClr val="D8D8D8"/>
          </a:solidFill>
          <a:ln w="6350">
            <a:solidFill>
              <a:srgbClr val="D8D8D8"/>
            </a:solidFill>
            <a:miter lim="800000"/>
            <a:headEnd/>
            <a:tailEnd/>
          </a:ln>
        </p:spPr>
        <p:txBody>
          <a:bodyPr vert="horz" wrap="square" lIns="91440" tIns="45720" rIns="91440" bIns="45720" numCol="1" anchor="t" anchorCtr="0" compatLnSpc="1">
            <a:prstTxWarp prst="textNoShape">
              <a:avLst/>
            </a:prstTxWarp>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Osaka </a:t>
            </a:r>
            <a:r>
              <a:rPr kumimoji="0" lang="en-US" altLang="ja-JP" sz="1200" b="0" i="0" u="none" strike="noStrike" cap="none" normalizeH="0" baseline="0" dirty="0" err="1"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AGreen</a:t>
            </a: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 Action</a:t>
            </a: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事務局</a:t>
            </a:r>
            <a:endParaRPr kumimoji="0" lang="ja-JP" altLang="en-US" sz="700" b="0" i="0" u="none" strike="noStrike" cap="none" normalizeH="0" baseline="0" dirty="0" smtClean="0">
              <a:ln>
                <a:noFill/>
              </a:ln>
              <a:solidFill>
                <a:schemeClr val="tx1"/>
              </a:solidFill>
              <a:effectLst/>
            </a:endParaRPr>
          </a:p>
          <a:p>
            <a:pPr marL="0" marR="0" lvl="0" indent="133350" algn="l" defTabSz="914400" rtl="0" eaLnBrk="0" fontAlgn="base" latinLnBrk="0" hangingPunct="0">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 （大阪府 環境農林水産部　農政室　推進課　地産地消推進グループ）</a:t>
            </a:r>
            <a:endParaRPr kumimoji="0" lang="ja-JP" altLang="en-US" sz="700" b="0" i="0" u="none" strike="noStrike" cap="none" normalizeH="0" baseline="0" dirty="0" smtClean="0">
              <a:ln>
                <a:noFill/>
              </a:ln>
              <a:solidFill>
                <a:schemeClr val="tx1"/>
              </a:solidFill>
              <a:effectLst/>
            </a:endParaRPr>
          </a:p>
          <a:p>
            <a:pPr marL="0" marR="0" lvl="0" indent="133350" algn="l" defTabSz="914400" rtl="0" eaLnBrk="0" fontAlgn="base" latinLnBrk="0" hangingPunct="0">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T E L</a:t>
            </a: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a:t>
            </a: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06-6210-9590</a:t>
            </a: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　　　</a:t>
            </a: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E-mail</a:t>
            </a: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a:t>
            </a: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CHISAN-CHISHOU@gbox.pref.osaka.lg.jp</a:t>
            </a: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　　　</a:t>
            </a:r>
            <a:endParaRPr kumimoji="0" lang="ja-JP" altLang="en-US" sz="700" b="0" i="0" u="none" strike="noStrike" cap="none" normalizeH="0" baseline="0" dirty="0" smtClean="0">
              <a:ln>
                <a:noFill/>
              </a:ln>
              <a:solidFill>
                <a:schemeClr val="tx1"/>
              </a:solidFill>
              <a:effectLst/>
            </a:endParaRPr>
          </a:p>
          <a:p>
            <a:pPr marL="0" marR="0" lvl="0" indent="133350" algn="l" defTabSz="914400" rtl="0" eaLnBrk="0" fontAlgn="base" latinLnBrk="0" hangingPunct="0">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F A X</a:t>
            </a:r>
            <a:r>
              <a:rPr kumimoji="0" lang="ja-JP" altLang="en-US"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a:t>
            </a:r>
            <a:r>
              <a:rPr kumimoji="0" lang="en-US" altLang="ja-JP" sz="1200" b="0" i="0" u="none" strike="noStrike" cap="none" normalizeH="0" baseline="0" dirty="0" smtClean="0">
                <a:ln>
                  <a:noFill/>
                </a:ln>
                <a:solidFill>
                  <a:schemeClr val="tx1"/>
                </a:solidFill>
                <a:effectLst/>
                <a:latin typeface="Century" panose="02040604050505020304" pitchFamily="18" charset="0"/>
                <a:ea typeface="HGｺﾞｼｯｸM" panose="020B0609000000000000" pitchFamily="49" charset="-128"/>
                <a:cs typeface="Times New Roman" panose="02020603050405020304" pitchFamily="18" charset="0"/>
              </a:rPr>
              <a:t>06-6614-0913</a:t>
            </a:r>
            <a:endParaRPr kumimoji="0" lang="en-US" altLang="ja-JP" sz="20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7051610" y="8755062"/>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19404640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572</Words>
  <Application>Microsoft Office PowerPoint</Application>
  <PresentationFormat>A4 210 x 297 mm</PresentationFormat>
  <Paragraphs>93</Paragraphs>
  <Slides>2</Slides>
  <Notes>1</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2</vt:i4>
      </vt:variant>
    </vt:vector>
  </HeadingPairs>
  <TitlesOfParts>
    <vt:vector size="19" baseType="lpstr">
      <vt:lpstr>BIZ UDPゴシック</vt:lpstr>
      <vt:lpstr>HGPｺﾞｼｯｸE</vt:lpstr>
      <vt:lpstr>HGPｺﾞｼｯｸM</vt:lpstr>
      <vt:lpstr>HGP創英角ｺﾞｼｯｸUB</vt:lpstr>
      <vt:lpstr>HGｺﾞｼｯｸM</vt:lpstr>
      <vt:lpstr>ＭＳ 明朝</vt:lpstr>
      <vt:lpstr>UD デジタル 教科書体 NK-B</vt:lpstr>
      <vt:lpstr>UD デジタル 教科書体 NP-B</vt:lpstr>
      <vt:lpstr>メイリオ</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2022-04-18T09:14:13Z</dcterms:created>
  <dcterms:modified xsi:type="dcterms:W3CDTF">2022-12-16T02:38:10Z</dcterms:modified>
</cp:coreProperties>
</file>