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63" r:id="rId2"/>
    <p:sldId id="267" r:id="rId3"/>
    <p:sldId id="268" r:id="rId4"/>
    <p:sldId id="269" r:id="rId5"/>
    <p:sldId id="270" r:id="rId6"/>
    <p:sldId id="272" r:id="rId7"/>
    <p:sldId id="271" r:id="rId8"/>
    <p:sldId id="274" r:id="rId9"/>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3"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008080"/>
    <a:srgbClr val="66FFFF"/>
    <a:srgbClr val="00CC66"/>
    <a:srgbClr val="FF9933"/>
    <a:srgbClr val="3B6ABF"/>
    <a:srgbClr val="99CCFF"/>
    <a:srgbClr val="33CC33"/>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94" autoAdjust="0"/>
    <p:restoredTop sz="94660"/>
  </p:normalViewPr>
  <p:slideViewPr>
    <p:cSldViewPr snapToGrid="0" showGuides="1">
      <p:cViewPr>
        <p:scale>
          <a:sx n="66" d="100"/>
          <a:sy n="66" d="100"/>
        </p:scale>
        <p:origin x="1806" y="-888"/>
      </p:cViewPr>
      <p:guideLst>
        <p:guide orient="horz" pos="3143"/>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1D39D8E9-AFBE-4C9C-87C3-2A6C3033130D}" type="datetimeFigureOut">
              <a:rPr kumimoji="1" lang="ja-JP" altLang="en-US" smtClean="0"/>
              <a:t>2022/12/13</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5AF42BC2-3CFB-478D-914D-578D37FB57D8}" type="slidenum">
              <a:rPr kumimoji="1" lang="ja-JP" altLang="en-US" smtClean="0"/>
              <a:t>‹#›</a:t>
            </a:fld>
            <a:endParaRPr kumimoji="1" lang="ja-JP" altLang="en-US"/>
          </a:p>
        </p:txBody>
      </p:sp>
    </p:spTree>
    <p:extLst>
      <p:ext uri="{BB962C8B-B14F-4D97-AF65-F5344CB8AC3E}">
        <p14:creationId xmlns:p14="http://schemas.microsoft.com/office/powerpoint/2010/main" val="17527891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B1EB532-9012-40C1-A117-318C46E744BE}" type="datetime1">
              <a:rPr kumimoji="1" lang="ja-JP" altLang="en-US" smtClean="0"/>
              <a:t>2022/12/13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4195825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7C07A6B-DDCF-4590-A82F-F61E7B21B02D}" type="datetime1">
              <a:rPr kumimoji="1" lang="ja-JP" altLang="en-US" smtClean="0"/>
              <a:t>2022/12/13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1830513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55F5C3D-77C9-4574-A8BF-89C00F5D7610}" type="datetime1">
              <a:rPr kumimoji="1" lang="ja-JP" altLang="en-US" smtClean="0"/>
              <a:t>2022/12/13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4025167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42EA3B-93D9-417D-9C60-5BDA7CD884A6}" type="datetime1">
              <a:rPr kumimoji="1" lang="ja-JP" altLang="en-US" smtClean="0"/>
              <a:t>2022/12/13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2563195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1FBB00B-2BC2-4C47-8608-2939F5FAB081}" type="datetime1">
              <a:rPr kumimoji="1" lang="ja-JP" altLang="en-US" smtClean="0"/>
              <a:t>2022/12/13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3843840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0BE8683-1203-4704-A017-762DAE8FDEE4}" type="datetime1">
              <a:rPr kumimoji="1" lang="ja-JP" altLang="en-US" smtClean="0"/>
              <a:t>2022/12/13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43867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4A37EEF-E9D5-4016-8ADD-25C9B74BF25E}" type="datetime1">
              <a:rPr kumimoji="1" lang="ja-JP" altLang="en-US" smtClean="0"/>
              <a:t>2022/12/13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1593861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34C3656-B913-43C7-ABB9-97D779E10855}" type="datetime1">
              <a:rPr kumimoji="1" lang="ja-JP" altLang="en-US" smtClean="0"/>
              <a:t>2022/12/13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1955471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6FDAB5-6D60-4386-A6B4-2B438851ED2A}" type="datetime1">
              <a:rPr kumimoji="1" lang="ja-JP" altLang="en-US" smtClean="0"/>
              <a:t>2022/12/13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1282686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9A068A-95F7-473E-BB01-DEA8563529E2}" type="datetime1">
              <a:rPr kumimoji="1" lang="ja-JP" altLang="en-US" smtClean="0"/>
              <a:t>2022/12/13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1233073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CEF7308-1198-4276-94B4-9595F6D25C91}" type="datetime1">
              <a:rPr kumimoji="1" lang="ja-JP" altLang="en-US" smtClean="0"/>
              <a:t>2022/12/13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1166535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DEB5E42-C259-41A3-AE84-A9435848EEB2}" type="datetime1">
              <a:rPr kumimoji="1" lang="ja-JP" altLang="en-US" smtClean="0"/>
              <a:t>2022/12/13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9D86F94-FA13-4EBA-9E8F-B4362B45A380}" type="slidenum">
              <a:rPr kumimoji="1" lang="ja-JP" altLang="en-US" smtClean="0"/>
              <a:t>‹#›</a:t>
            </a:fld>
            <a:endParaRPr kumimoji="1" lang="ja-JP" altLang="en-US"/>
          </a:p>
        </p:txBody>
      </p:sp>
    </p:spTree>
    <p:extLst>
      <p:ext uri="{BB962C8B-B14F-4D97-AF65-F5344CB8AC3E}">
        <p14:creationId xmlns:p14="http://schemas.microsoft.com/office/powerpoint/2010/main" val="11814562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09548" y="197046"/>
            <a:ext cx="6419850" cy="715370"/>
          </a:xfrm>
          <a:prstGeom prst="rect">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t>販売農家の皆さまへ</a:t>
            </a:r>
            <a:endParaRPr kumimoji="1" lang="ja-JP" altLang="en-US" sz="2400" b="1" dirty="0"/>
          </a:p>
        </p:txBody>
      </p:sp>
      <p:graphicFrame>
        <p:nvGraphicFramePr>
          <p:cNvPr id="4" name="表 3"/>
          <p:cNvGraphicFramePr>
            <a:graphicFrameLocks noGrp="1"/>
          </p:cNvGraphicFramePr>
          <p:nvPr>
            <p:extLst>
              <p:ext uri="{D42A27DB-BD31-4B8C-83A1-F6EECF244321}">
                <p14:modId xmlns:p14="http://schemas.microsoft.com/office/powerpoint/2010/main" val="2390802214"/>
              </p:ext>
            </p:extLst>
          </p:nvPr>
        </p:nvGraphicFramePr>
        <p:xfrm>
          <a:off x="209548" y="1078220"/>
          <a:ext cx="6419850" cy="8554512"/>
        </p:xfrm>
        <a:graphic>
          <a:graphicData uri="http://schemas.openxmlformats.org/drawingml/2006/table">
            <a:tbl>
              <a:tblPr bandRow="1">
                <a:tableStyleId>{E8B1032C-EA38-4F05-BA0D-38AFFFC7BED3}</a:tableStyleId>
              </a:tblPr>
              <a:tblGrid>
                <a:gridCol w="900361">
                  <a:extLst>
                    <a:ext uri="{9D8B030D-6E8A-4147-A177-3AD203B41FA5}">
                      <a16:colId xmlns:a16="http://schemas.microsoft.com/office/drawing/2014/main" val="2174318402"/>
                    </a:ext>
                  </a:extLst>
                </a:gridCol>
                <a:gridCol w="5519489">
                  <a:extLst>
                    <a:ext uri="{9D8B030D-6E8A-4147-A177-3AD203B41FA5}">
                      <a16:colId xmlns:a16="http://schemas.microsoft.com/office/drawing/2014/main" val="4112283131"/>
                    </a:ext>
                  </a:extLst>
                </a:gridCol>
              </a:tblGrid>
              <a:tr h="622989">
                <a:tc gridSpan="2">
                  <a:txBody>
                    <a:bodyPr/>
                    <a:lstStyle/>
                    <a:p>
                      <a:pPr algn="ctr"/>
                      <a:r>
                        <a:rPr kumimoji="1" lang="ja-JP" altLang="en-US" sz="2400" dirty="0" smtClean="0"/>
                        <a:t>肥料価格高騰対策事業のご案内</a:t>
                      </a:r>
                      <a:endParaRPr kumimoji="1" lang="en-US" altLang="ja-JP" sz="2400" dirty="0" smtClean="0"/>
                    </a:p>
                  </a:txBody>
                  <a:tcPr anchor="ctr"/>
                </a:tc>
                <a:tc hMerge="1">
                  <a:txBody>
                    <a:bodyPr/>
                    <a:lstStyle/>
                    <a:p>
                      <a:pPr algn="l"/>
                      <a:endParaRPr kumimoji="1" lang="ja-JP" altLang="en-US" b="0" dirty="0"/>
                    </a:p>
                  </a:txBody>
                  <a:tcPr anchor="ctr"/>
                </a:tc>
                <a:extLst>
                  <a:ext uri="{0D108BD9-81ED-4DB2-BD59-A6C34878D82A}">
                    <a16:rowId xmlns:a16="http://schemas.microsoft.com/office/drawing/2014/main" val="3027331981"/>
                  </a:ext>
                </a:extLst>
              </a:tr>
              <a:tr h="2031455">
                <a:tc>
                  <a:txBody>
                    <a:bodyPr/>
                    <a:lstStyle/>
                    <a:p>
                      <a:pPr algn="ctr"/>
                      <a:r>
                        <a:rPr kumimoji="1" lang="ja-JP" altLang="en-US" dirty="0" smtClean="0"/>
                        <a:t>内容</a:t>
                      </a:r>
                      <a:endParaRPr kumimoji="1" lang="ja-JP" altLang="en-US" b="0" dirty="0"/>
                    </a:p>
                  </a:txBody>
                  <a:tcPr anchor="ctr">
                    <a:solidFill>
                      <a:schemeClr val="bg1">
                        <a:lumMod val="85000"/>
                      </a:schemeClr>
                    </a:solidFill>
                  </a:tcPr>
                </a:tc>
                <a:tc>
                  <a:txBody>
                    <a:bodyPr/>
                    <a:lstStyle/>
                    <a:p>
                      <a:pPr algn="l"/>
                      <a:r>
                        <a:rPr kumimoji="1" lang="ja-JP" altLang="en-US" dirty="0" smtClean="0"/>
                        <a:t>　</a:t>
                      </a:r>
                      <a:r>
                        <a:rPr kumimoji="1" lang="ja-JP" altLang="en-US" sz="1350" dirty="0" smtClean="0"/>
                        <a:t>昨今の化学肥料の原料に係る国際価格の上昇に影響を受けにくい生産体制をつくり、将来にわたって国民に良質な農産物を安定的に供給していくため、地域に適した肥料コスト低減体系の確立に向け、</a:t>
                      </a:r>
                      <a:r>
                        <a:rPr kumimoji="1" lang="ja-JP" altLang="en-US" sz="1350" b="0" dirty="0" smtClean="0"/>
                        <a:t>慣行の施肥体系から肥料コスト低減体系への転換を進める取り組みを支援するもの。</a:t>
                      </a:r>
                      <a:endParaRPr kumimoji="1" lang="en-US" altLang="ja-JP" sz="1350" b="0" dirty="0" smtClean="0"/>
                    </a:p>
                    <a:p>
                      <a:pPr algn="l"/>
                      <a:r>
                        <a:rPr kumimoji="1" lang="ja-JP" altLang="en-US" sz="1350" b="0" dirty="0" smtClean="0"/>
                        <a:t>　加えて、肥料価格が高騰する中、化学肥料の使用量２割低減に向けて取り組む農業者の肥料費上昇分の一部を支援することを通じて、農業経営への影響を緩和するとともに、化学肥料の使用量の低減を進めるもの。</a:t>
                      </a:r>
                      <a:endParaRPr kumimoji="1" lang="ja-JP" altLang="en-US" sz="1350" b="0" dirty="0"/>
                    </a:p>
                  </a:txBody>
                  <a:tcPr anchor="ctr"/>
                </a:tc>
                <a:extLst>
                  <a:ext uri="{0D108BD9-81ED-4DB2-BD59-A6C34878D82A}">
                    <a16:rowId xmlns:a16="http://schemas.microsoft.com/office/drawing/2014/main" val="1707220908"/>
                  </a:ext>
                </a:extLst>
              </a:tr>
              <a:tr h="731749">
                <a:tc>
                  <a:txBody>
                    <a:bodyPr/>
                    <a:lstStyle/>
                    <a:p>
                      <a:pPr algn="ctr"/>
                      <a:r>
                        <a:rPr kumimoji="1" lang="ja-JP" altLang="en-US" dirty="0" smtClean="0"/>
                        <a:t>申　請</a:t>
                      </a:r>
                      <a:endParaRPr kumimoji="1" lang="en-US" altLang="ja-JP" dirty="0" smtClean="0"/>
                    </a:p>
                    <a:p>
                      <a:pPr algn="ctr"/>
                      <a:r>
                        <a:rPr kumimoji="1" lang="ja-JP" altLang="en-US" dirty="0" smtClean="0"/>
                        <a:t>対象者</a:t>
                      </a:r>
                      <a:endParaRPr kumimoji="1" lang="ja-JP" altLang="en-US" b="0" dirty="0"/>
                    </a:p>
                  </a:txBody>
                  <a:tcPr anchor="ctr">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b="0" dirty="0" smtClean="0"/>
                        <a:t>○令和４年度～５年度の２年間において、化学肥料使用量の２割低減</a:t>
                      </a:r>
                      <a:endParaRPr kumimoji="1" lang="en-US" altLang="ja-JP" sz="1350" b="0"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b="0" dirty="0" smtClean="0"/>
                        <a:t>　に向けた２つ以上の取り組みを行う農業者</a:t>
                      </a:r>
                    </a:p>
                    <a:p>
                      <a:pPr algn="l"/>
                      <a:r>
                        <a:rPr kumimoji="1" lang="ja-JP" altLang="en-US" sz="1350" b="0" dirty="0" smtClean="0"/>
                        <a:t>○農産物の販売実績がある農業者</a:t>
                      </a:r>
                      <a:endParaRPr kumimoji="1" lang="en-US" altLang="ja-JP" sz="1350" b="0" dirty="0" smtClean="0"/>
                    </a:p>
                  </a:txBody>
                  <a:tcPr anchor="ctr">
                    <a:noFill/>
                  </a:tcPr>
                </a:tc>
                <a:extLst>
                  <a:ext uri="{0D108BD9-81ED-4DB2-BD59-A6C34878D82A}">
                    <a16:rowId xmlns:a16="http://schemas.microsoft.com/office/drawing/2014/main" val="634915982"/>
                  </a:ext>
                </a:extLst>
              </a:tr>
              <a:tr h="544315">
                <a:tc>
                  <a:txBody>
                    <a:bodyPr/>
                    <a:lstStyle/>
                    <a:p>
                      <a:pPr algn="ctr"/>
                      <a:r>
                        <a:rPr kumimoji="1" lang="ja-JP" altLang="en-US" dirty="0" smtClean="0"/>
                        <a:t>補助対象</a:t>
                      </a:r>
                      <a:endParaRPr kumimoji="1" lang="ja-JP" altLang="en-US" b="0" dirty="0"/>
                    </a:p>
                  </a:txBody>
                  <a:tcPr anchor="ctr">
                    <a:solidFill>
                      <a:schemeClr val="bg1">
                        <a:lumMod val="85000"/>
                      </a:schemeClr>
                    </a:solidFill>
                  </a:tcPr>
                </a:tc>
                <a:tc>
                  <a:txBody>
                    <a:bodyPr/>
                    <a:lstStyle/>
                    <a:p>
                      <a:pPr algn="l"/>
                      <a:r>
                        <a:rPr kumimoji="1" lang="ja-JP" altLang="en-US" sz="1350" b="1" dirty="0" smtClean="0"/>
                        <a:t>令和４年６月から令和５年５月に注文・購入した</a:t>
                      </a:r>
                      <a:r>
                        <a:rPr kumimoji="1" lang="ja-JP" altLang="en-US" sz="1350" b="0" dirty="0" smtClean="0"/>
                        <a:t>肥料法に基づく</a:t>
                      </a:r>
                      <a:r>
                        <a:rPr kumimoji="1" lang="ja-JP" altLang="en-US" dirty="0" smtClean="0"/>
                        <a:t>肥料</a:t>
                      </a:r>
                      <a:r>
                        <a:rPr kumimoji="1" lang="ja-JP" altLang="en-US" dirty="0" smtClean="0"/>
                        <a:t>（令和４年秋</a:t>
                      </a:r>
                      <a:r>
                        <a:rPr kumimoji="1" lang="ja-JP" altLang="en-US" dirty="0" smtClean="0"/>
                        <a:t>肥</a:t>
                      </a:r>
                      <a:r>
                        <a:rPr kumimoji="1" lang="ja-JP" altLang="en-US" dirty="0" smtClean="0"/>
                        <a:t>、令和５年春</a:t>
                      </a:r>
                      <a:r>
                        <a:rPr kumimoji="1" lang="ja-JP" altLang="en-US" dirty="0" smtClean="0"/>
                        <a:t>肥として使用する肥料）が対象です。</a:t>
                      </a:r>
                      <a:endParaRPr kumimoji="1" lang="en-US" altLang="ja-JP" dirty="0" smtClean="0"/>
                    </a:p>
                  </a:txBody>
                  <a:tcPr anchor="ctr"/>
                </a:tc>
                <a:extLst>
                  <a:ext uri="{0D108BD9-81ED-4DB2-BD59-A6C34878D82A}">
                    <a16:rowId xmlns:a16="http://schemas.microsoft.com/office/drawing/2014/main" val="197618654"/>
                  </a:ext>
                </a:extLst>
              </a:tr>
              <a:tr h="1348968">
                <a:tc>
                  <a:txBody>
                    <a:bodyPr/>
                    <a:lstStyle/>
                    <a:p>
                      <a:pPr algn="ctr"/>
                      <a:r>
                        <a:rPr kumimoji="1" lang="ja-JP" altLang="en-US" b="0" dirty="0" smtClean="0"/>
                        <a:t>助成額</a:t>
                      </a:r>
                      <a:endParaRPr kumimoji="1" lang="ja-JP" altLang="en-US" b="0" dirty="0"/>
                    </a:p>
                  </a:txBody>
                  <a:tcPr anchor="ctr">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b="1" dirty="0" smtClean="0"/>
                        <a:t>前年度肥料費からの増加額の７割</a:t>
                      </a:r>
                      <a:r>
                        <a:rPr kumimoji="1" lang="ja-JP" altLang="en-US" sz="1350" dirty="0" smtClean="0"/>
                        <a:t>を支援金として交付</a:t>
                      </a: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350"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ja-JP" altLang="en-US" dirty="0" smtClean="0"/>
                        <a:t>秋用肥料の価格上昇率（１．４）での算出例</a:t>
                      </a:r>
                      <a:r>
                        <a:rPr kumimoji="1" lang="en-US" altLang="ja-JP" dirty="0" smtClean="0"/>
                        <a:t>】</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smtClean="0"/>
                        <a:t>　</a:t>
                      </a:r>
                      <a:r>
                        <a:rPr kumimoji="1" lang="en-US" altLang="ja-JP" dirty="0" smtClean="0">
                          <a:solidFill>
                            <a:schemeClr val="tx1"/>
                          </a:solidFill>
                        </a:rPr>
                        <a:t>※</a:t>
                      </a:r>
                      <a:r>
                        <a:rPr kumimoji="1" lang="ja-JP" altLang="en-US" dirty="0" smtClean="0">
                          <a:solidFill>
                            <a:schemeClr val="tx1"/>
                          </a:solidFill>
                        </a:rPr>
                        <a:t>実際の支援金は当年の価格上昇率（令和５年３月発表予定）で</a:t>
                      </a:r>
                      <a:endParaRPr kumimoji="1" lang="en-US" altLang="ja-JP"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　　算出することになります。</a:t>
                      </a:r>
                      <a:endParaRPr kumimoji="1" lang="en-US" altLang="ja-JP" dirty="0" smtClean="0">
                        <a:solidFill>
                          <a:schemeClr val="tx1"/>
                        </a:solidFill>
                      </a:endParaRPr>
                    </a:p>
                  </a:txBody>
                  <a:tcPr anchor="ctr">
                    <a:noFill/>
                  </a:tcPr>
                </a:tc>
                <a:extLst>
                  <a:ext uri="{0D108BD9-81ED-4DB2-BD59-A6C34878D82A}">
                    <a16:rowId xmlns:a16="http://schemas.microsoft.com/office/drawing/2014/main" val="2167652292"/>
                  </a:ext>
                </a:extLst>
              </a:tr>
              <a:tr h="1034984">
                <a:tc>
                  <a:txBody>
                    <a:bodyPr/>
                    <a:lstStyle/>
                    <a:p>
                      <a:pPr algn="ctr"/>
                      <a:r>
                        <a:rPr kumimoji="1" lang="ja-JP" altLang="en-US" dirty="0" smtClean="0"/>
                        <a:t>申込方法</a:t>
                      </a:r>
                      <a:endParaRPr kumimoji="1" lang="ja-JP" altLang="en-US" b="0" dirty="0"/>
                    </a:p>
                  </a:txBody>
                  <a:tcPr anchor="ctr">
                    <a:solidFill>
                      <a:schemeClr val="bg1">
                        <a:lumMod val="85000"/>
                      </a:schemeClr>
                    </a:solidFill>
                  </a:tcPr>
                </a:tc>
                <a:tc>
                  <a:txBody>
                    <a:bodyPr/>
                    <a:lstStyle/>
                    <a:p>
                      <a:r>
                        <a:rPr lang="ja-JP" altLang="en-US" sz="1350" dirty="0" smtClean="0"/>
                        <a:t>肥料を購入したＪＡ、肥料販売店（取組実施者）へ次のとおり申請してください。</a:t>
                      </a:r>
                      <a:endParaRPr lang="en-US" altLang="ja-JP" sz="1350" dirty="0" smtClean="0"/>
                    </a:p>
                    <a:p>
                      <a:pPr marL="0" indent="0">
                        <a:buNone/>
                      </a:pPr>
                      <a:r>
                        <a:rPr lang="ja-JP" altLang="en-US" sz="1350" dirty="0" smtClean="0">
                          <a:latin typeface="+mn-ea"/>
                          <a:ea typeface="+mn-ea"/>
                        </a:rPr>
                        <a:t>　</a:t>
                      </a:r>
                      <a:r>
                        <a:rPr lang="ja-JP" altLang="en-US" sz="1350" b="1" dirty="0" smtClean="0">
                          <a:latin typeface="+mn-ea"/>
                          <a:ea typeface="+mn-ea"/>
                        </a:rPr>
                        <a:t>①ＪＡで購入した肥料分はＪＡへ申請</a:t>
                      </a:r>
                      <a:endParaRPr lang="en-US" altLang="ja-JP" sz="1350" b="1" dirty="0" smtClean="0">
                        <a:latin typeface="+mn-ea"/>
                        <a:ea typeface="+mn-ea"/>
                      </a:endParaRPr>
                    </a:p>
                    <a:p>
                      <a:pPr marL="0" indent="0">
                        <a:lnSpc>
                          <a:spcPct val="150000"/>
                        </a:lnSpc>
                        <a:buNone/>
                      </a:pPr>
                      <a:r>
                        <a:rPr lang="ja-JP" altLang="en-US" sz="1350" b="1" dirty="0" smtClean="0">
                          <a:latin typeface="+mn-ea"/>
                          <a:ea typeface="+mn-ea"/>
                        </a:rPr>
                        <a:t>　②肥料販売店等で購入した肥料分は購入先へ申請</a:t>
                      </a:r>
                      <a:endParaRPr lang="en-US" altLang="ja-JP" sz="1350" b="1" dirty="0" smtClean="0">
                        <a:latin typeface="+mn-ea"/>
                        <a:ea typeface="+mn-ea"/>
                      </a:endParaRPr>
                    </a:p>
                  </a:txBody>
                  <a:tcPr anchor="ctr">
                    <a:noFill/>
                  </a:tcPr>
                </a:tc>
                <a:extLst>
                  <a:ext uri="{0D108BD9-81ED-4DB2-BD59-A6C34878D82A}">
                    <a16:rowId xmlns:a16="http://schemas.microsoft.com/office/drawing/2014/main" val="121823287"/>
                  </a:ext>
                </a:extLst>
              </a:tr>
            </a:tbl>
          </a:graphicData>
        </a:graphic>
      </p:graphicFrame>
      <p:sp>
        <p:nvSpPr>
          <p:cNvPr id="3" name="正方形/長方形 2"/>
          <p:cNvSpPr/>
          <p:nvPr/>
        </p:nvSpPr>
        <p:spPr>
          <a:xfrm>
            <a:off x="5298842" y="135257"/>
            <a:ext cx="1283024" cy="5733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国庫事業</a:t>
            </a:r>
            <a:endParaRPr kumimoji="1" lang="ja-JP" altLang="en-US" sz="1600" b="1" dirty="0">
              <a:solidFill>
                <a:schemeClr val="tx1"/>
              </a:solidFill>
            </a:endParaRPr>
          </a:p>
        </p:txBody>
      </p:sp>
      <p:sp>
        <p:nvSpPr>
          <p:cNvPr id="2" name="スライド番号プレースホルダー 1"/>
          <p:cNvSpPr>
            <a:spLocks noGrp="1"/>
          </p:cNvSpPr>
          <p:nvPr>
            <p:ph type="sldNum" sz="quarter" idx="12"/>
          </p:nvPr>
        </p:nvSpPr>
        <p:spPr>
          <a:xfrm>
            <a:off x="2089376" y="9525720"/>
            <a:ext cx="1543050" cy="527403"/>
          </a:xfrm>
        </p:spPr>
        <p:txBody>
          <a:bodyPr/>
          <a:lstStyle/>
          <a:p>
            <a:fld id="{49D86F94-FA13-4EBA-9E8F-B4362B45A380}" type="slidenum">
              <a:rPr kumimoji="1" lang="ja-JP" altLang="en-US" sz="1600" smtClean="0"/>
              <a:t>1</a:t>
            </a:fld>
            <a:endParaRPr kumimoji="1" lang="ja-JP" altLang="en-US" sz="1600" dirty="0"/>
          </a:p>
        </p:txBody>
      </p:sp>
      <p:sp>
        <p:nvSpPr>
          <p:cNvPr id="7" name="正方形/長方形 6"/>
          <p:cNvSpPr/>
          <p:nvPr/>
        </p:nvSpPr>
        <p:spPr>
          <a:xfrm>
            <a:off x="2059625" y="5385999"/>
            <a:ext cx="638733" cy="674288"/>
          </a:xfrm>
          <a:prstGeom prst="rect">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1110906" y="5352274"/>
            <a:ext cx="1161047" cy="738664"/>
          </a:xfrm>
          <a:prstGeom prst="rect">
            <a:avLst/>
          </a:prstGeom>
          <a:noFill/>
        </p:spPr>
        <p:txBody>
          <a:bodyPr wrap="square" rtlCol="0">
            <a:spAutoFit/>
          </a:bodyPr>
          <a:lstStyle/>
          <a:p>
            <a:endParaRPr kumimoji="1" lang="en-US" altLang="ja-JP" sz="1400" dirty="0" smtClean="0"/>
          </a:p>
          <a:p>
            <a:r>
              <a:rPr kumimoji="1" lang="ja-JP" altLang="en-US" sz="1400" dirty="0" smtClean="0"/>
              <a:t>支援金＝</a:t>
            </a:r>
            <a:endParaRPr kumimoji="1" lang="en-US" altLang="ja-JP" sz="1400" dirty="0" smtClean="0"/>
          </a:p>
          <a:p>
            <a:endParaRPr kumimoji="1" lang="ja-JP" altLang="en-US" sz="1400" dirty="0"/>
          </a:p>
        </p:txBody>
      </p:sp>
      <p:sp>
        <p:nvSpPr>
          <p:cNvPr id="9" name="テキスト ボックス 8"/>
          <p:cNvSpPr txBox="1"/>
          <p:nvPr/>
        </p:nvSpPr>
        <p:spPr>
          <a:xfrm>
            <a:off x="3724220" y="5385999"/>
            <a:ext cx="1265591" cy="677108"/>
          </a:xfrm>
          <a:prstGeom prst="rect">
            <a:avLst/>
          </a:prstGeom>
          <a:noFill/>
        </p:spPr>
        <p:txBody>
          <a:bodyPr wrap="square" rtlCol="0">
            <a:spAutoFit/>
          </a:bodyPr>
          <a:lstStyle/>
          <a:p>
            <a:pPr algn="ctr"/>
            <a:r>
              <a:rPr kumimoji="1" lang="ja-JP" altLang="en-US" sz="1400" dirty="0"/>
              <a:t>価</a:t>
            </a:r>
            <a:r>
              <a:rPr kumimoji="1" lang="ja-JP" altLang="en-US" sz="1400" dirty="0" smtClean="0"/>
              <a:t>格上昇率</a:t>
            </a:r>
            <a:endParaRPr kumimoji="1" lang="en-US" altLang="ja-JP" sz="1400" dirty="0" smtClean="0"/>
          </a:p>
          <a:p>
            <a:pPr algn="ctr"/>
            <a:r>
              <a:rPr kumimoji="1" lang="ja-JP" altLang="en-US" sz="1200" dirty="0" smtClean="0"/>
              <a:t>（統計データ</a:t>
            </a:r>
            <a:endParaRPr kumimoji="1" lang="en-US" altLang="ja-JP" sz="1200" dirty="0" smtClean="0"/>
          </a:p>
          <a:p>
            <a:pPr algn="ctr"/>
            <a:r>
              <a:rPr kumimoji="1" lang="ja-JP" altLang="en-US" sz="1200" dirty="0" smtClean="0"/>
              <a:t>　を基に決定）</a:t>
            </a:r>
            <a:endParaRPr kumimoji="1" lang="en-US" altLang="ja-JP" sz="1200" dirty="0" smtClean="0"/>
          </a:p>
        </p:txBody>
      </p:sp>
      <p:sp>
        <p:nvSpPr>
          <p:cNvPr id="10" name="テキスト ボックス 9"/>
          <p:cNvSpPr txBox="1"/>
          <p:nvPr/>
        </p:nvSpPr>
        <p:spPr>
          <a:xfrm>
            <a:off x="4965156" y="5390623"/>
            <a:ext cx="1048332" cy="707886"/>
          </a:xfrm>
          <a:prstGeom prst="rect">
            <a:avLst/>
          </a:prstGeom>
          <a:noFill/>
        </p:spPr>
        <p:txBody>
          <a:bodyPr wrap="square" rtlCol="0">
            <a:spAutoFit/>
          </a:bodyPr>
          <a:lstStyle/>
          <a:p>
            <a:pPr algn="ctr"/>
            <a:r>
              <a:rPr kumimoji="1" lang="ja-JP" altLang="en-US" sz="1400" dirty="0" smtClean="0"/>
              <a:t>使用量</a:t>
            </a:r>
            <a:endParaRPr kumimoji="1" lang="en-US" altLang="ja-JP" sz="1400" dirty="0" smtClean="0"/>
          </a:p>
          <a:p>
            <a:pPr algn="ctr"/>
            <a:r>
              <a:rPr kumimoji="1" lang="ja-JP" altLang="en-US" sz="1400" dirty="0" smtClean="0"/>
              <a:t>低減率</a:t>
            </a:r>
            <a:endParaRPr kumimoji="1" lang="en-US" altLang="ja-JP" sz="1400" dirty="0" smtClean="0"/>
          </a:p>
          <a:p>
            <a:pPr algn="ctr"/>
            <a:r>
              <a:rPr kumimoji="1" lang="ja-JP" altLang="en-US" sz="1200" dirty="0" smtClean="0"/>
              <a:t>（０．９）</a:t>
            </a:r>
            <a:endParaRPr kumimoji="1" lang="en-US" altLang="ja-JP" sz="1200" dirty="0" smtClean="0"/>
          </a:p>
        </p:txBody>
      </p:sp>
      <p:sp>
        <p:nvSpPr>
          <p:cNvPr id="11" name="テキスト ボックス 10"/>
          <p:cNvSpPr txBox="1"/>
          <p:nvPr/>
        </p:nvSpPr>
        <p:spPr>
          <a:xfrm>
            <a:off x="1495194" y="5390623"/>
            <a:ext cx="867073" cy="707886"/>
          </a:xfrm>
          <a:prstGeom prst="rect">
            <a:avLst/>
          </a:prstGeom>
          <a:noFill/>
        </p:spPr>
        <p:txBody>
          <a:bodyPr wrap="square" rtlCol="0">
            <a:spAutoFit/>
          </a:bodyPr>
          <a:lstStyle/>
          <a:p>
            <a:r>
              <a:rPr kumimoji="1" lang="ja-JP" altLang="en-US" sz="4000" dirty="0" smtClean="0"/>
              <a:t>（</a:t>
            </a:r>
            <a:endParaRPr kumimoji="1" lang="ja-JP" altLang="en-US" sz="4000" dirty="0"/>
          </a:p>
        </p:txBody>
      </p:sp>
      <p:sp>
        <p:nvSpPr>
          <p:cNvPr id="12" name="テキスト ボックス 11"/>
          <p:cNvSpPr txBox="1"/>
          <p:nvPr/>
        </p:nvSpPr>
        <p:spPr>
          <a:xfrm>
            <a:off x="2625018" y="5539887"/>
            <a:ext cx="415498" cy="369332"/>
          </a:xfrm>
          <a:prstGeom prst="rect">
            <a:avLst/>
          </a:prstGeom>
          <a:noFill/>
        </p:spPr>
        <p:txBody>
          <a:bodyPr wrap="none" rtlCol="0">
            <a:spAutoFit/>
          </a:bodyPr>
          <a:lstStyle/>
          <a:p>
            <a:r>
              <a:rPr kumimoji="1" lang="ja-JP" altLang="en-US" dirty="0" err="1" smtClean="0"/>
              <a:t>ー</a:t>
            </a:r>
            <a:endParaRPr kumimoji="1" lang="ja-JP" altLang="en-US" dirty="0"/>
          </a:p>
        </p:txBody>
      </p:sp>
      <p:sp>
        <p:nvSpPr>
          <p:cNvPr id="13" name="テキスト ボックス 12"/>
          <p:cNvSpPr txBox="1"/>
          <p:nvPr/>
        </p:nvSpPr>
        <p:spPr>
          <a:xfrm>
            <a:off x="5738022" y="5454076"/>
            <a:ext cx="646331" cy="646331"/>
          </a:xfrm>
          <a:prstGeom prst="rect">
            <a:avLst/>
          </a:prstGeom>
          <a:noFill/>
        </p:spPr>
        <p:txBody>
          <a:bodyPr wrap="none" rtlCol="0">
            <a:spAutoFit/>
          </a:bodyPr>
          <a:lstStyle/>
          <a:p>
            <a:r>
              <a:rPr kumimoji="1" lang="ja-JP" altLang="en-US" sz="3600" dirty="0" err="1"/>
              <a:t>）</a:t>
            </a:r>
            <a:endParaRPr kumimoji="1" lang="ja-JP" altLang="en-US" sz="3600" dirty="0"/>
          </a:p>
        </p:txBody>
      </p:sp>
      <p:sp>
        <p:nvSpPr>
          <p:cNvPr id="14" name="テキスト ボックス 13"/>
          <p:cNvSpPr txBox="1"/>
          <p:nvPr/>
        </p:nvSpPr>
        <p:spPr>
          <a:xfrm>
            <a:off x="4823940" y="5531020"/>
            <a:ext cx="415498" cy="369332"/>
          </a:xfrm>
          <a:prstGeom prst="rect">
            <a:avLst/>
          </a:prstGeom>
          <a:noFill/>
        </p:spPr>
        <p:txBody>
          <a:bodyPr wrap="none" rtlCol="0">
            <a:spAutoFit/>
          </a:bodyPr>
          <a:lstStyle/>
          <a:p>
            <a:r>
              <a:rPr kumimoji="1" lang="en-US" altLang="ja-JP" dirty="0" err="1"/>
              <a:t>÷</a:t>
            </a:r>
            <a:endParaRPr kumimoji="1" lang="ja-JP" altLang="en-US" dirty="0"/>
          </a:p>
        </p:txBody>
      </p:sp>
      <p:sp>
        <p:nvSpPr>
          <p:cNvPr id="15" name="テキスト ボックス 14"/>
          <p:cNvSpPr txBox="1"/>
          <p:nvPr/>
        </p:nvSpPr>
        <p:spPr>
          <a:xfrm>
            <a:off x="3525775" y="5539887"/>
            <a:ext cx="424188" cy="369332"/>
          </a:xfrm>
          <a:prstGeom prst="rect">
            <a:avLst/>
          </a:prstGeom>
          <a:noFill/>
        </p:spPr>
        <p:txBody>
          <a:bodyPr wrap="square" rtlCol="0">
            <a:spAutoFit/>
          </a:bodyPr>
          <a:lstStyle/>
          <a:p>
            <a:r>
              <a:rPr kumimoji="1" lang="en-US" altLang="ja-JP" dirty="0" err="1"/>
              <a:t>÷</a:t>
            </a:r>
            <a:endParaRPr kumimoji="1" lang="ja-JP" altLang="en-US" dirty="0"/>
          </a:p>
        </p:txBody>
      </p:sp>
      <p:sp>
        <p:nvSpPr>
          <p:cNvPr id="16" name="テキスト ボックス 15"/>
          <p:cNvSpPr txBox="1"/>
          <p:nvPr/>
        </p:nvSpPr>
        <p:spPr>
          <a:xfrm>
            <a:off x="2947985" y="5454076"/>
            <a:ext cx="793509" cy="523220"/>
          </a:xfrm>
          <a:prstGeom prst="rect">
            <a:avLst/>
          </a:prstGeom>
          <a:noFill/>
        </p:spPr>
        <p:txBody>
          <a:bodyPr wrap="square" rtlCol="0">
            <a:spAutoFit/>
          </a:bodyPr>
          <a:lstStyle/>
          <a:p>
            <a:r>
              <a:rPr kumimoji="1" lang="ja-JP" altLang="en-US" sz="1400" dirty="0" smtClean="0"/>
              <a:t>当年の</a:t>
            </a:r>
            <a:endParaRPr kumimoji="1" lang="en-US" altLang="ja-JP" sz="1400" dirty="0" smtClean="0"/>
          </a:p>
          <a:p>
            <a:r>
              <a:rPr kumimoji="1" lang="ja-JP" altLang="en-US" sz="1400" dirty="0" smtClean="0"/>
              <a:t>肥料</a:t>
            </a:r>
            <a:r>
              <a:rPr kumimoji="1" lang="ja-JP" altLang="en-US" sz="1400" dirty="0"/>
              <a:t>費</a:t>
            </a:r>
          </a:p>
        </p:txBody>
      </p:sp>
      <p:sp>
        <p:nvSpPr>
          <p:cNvPr id="17" name="テキスト ボックス 16"/>
          <p:cNvSpPr txBox="1"/>
          <p:nvPr/>
        </p:nvSpPr>
        <p:spPr>
          <a:xfrm>
            <a:off x="2011804" y="5454076"/>
            <a:ext cx="866428" cy="523220"/>
          </a:xfrm>
          <a:prstGeom prst="rect">
            <a:avLst/>
          </a:prstGeom>
          <a:noFill/>
        </p:spPr>
        <p:txBody>
          <a:bodyPr wrap="square" rtlCol="0">
            <a:spAutoFit/>
          </a:bodyPr>
          <a:lstStyle/>
          <a:p>
            <a:r>
              <a:rPr kumimoji="1" lang="ja-JP" altLang="en-US" sz="1400" dirty="0" smtClean="0"/>
              <a:t>当年の</a:t>
            </a:r>
            <a:endParaRPr kumimoji="1" lang="en-US" altLang="ja-JP" sz="1400" dirty="0" smtClean="0"/>
          </a:p>
          <a:p>
            <a:r>
              <a:rPr kumimoji="1" lang="ja-JP" altLang="en-US" sz="1400" dirty="0" smtClean="0"/>
              <a:t>肥料</a:t>
            </a:r>
            <a:r>
              <a:rPr kumimoji="1" lang="ja-JP" altLang="en-US" sz="1400" dirty="0"/>
              <a:t>費</a:t>
            </a:r>
          </a:p>
        </p:txBody>
      </p:sp>
      <p:sp>
        <p:nvSpPr>
          <p:cNvPr id="18" name="正方形/長方形 17"/>
          <p:cNvSpPr/>
          <p:nvPr/>
        </p:nvSpPr>
        <p:spPr>
          <a:xfrm>
            <a:off x="2979391" y="5390623"/>
            <a:ext cx="2861851" cy="666508"/>
          </a:xfrm>
          <a:prstGeom prst="rect">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5941760" y="5561798"/>
            <a:ext cx="895031" cy="338554"/>
          </a:xfrm>
          <a:prstGeom prst="rect">
            <a:avLst/>
          </a:prstGeom>
          <a:noFill/>
        </p:spPr>
        <p:txBody>
          <a:bodyPr wrap="square" rtlCol="0">
            <a:spAutoFit/>
          </a:bodyPr>
          <a:lstStyle/>
          <a:p>
            <a:r>
              <a:rPr kumimoji="1" lang="en-US" altLang="ja-JP" sz="1600" dirty="0" smtClean="0"/>
              <a:t>×</a:t>
            </a:r>
            <a:r>
              <a:rPr kumimoji="1" lang="en-US" altLang="ja-JP" sz="1400" dirty="0" smtClean="0"/>
              <a:t>0.7</a:t>
            </a:r>
            <a:endParaRPr kumimoji="1" lang="ja-JP" altLang="en-US" sz="1400" dirty="0"/>
          </a:p>
        </p:txBody>
      </p:sp>
      <p:graphicFrame>
        <p:nvGraphicFramePr>
          <p:cNvPr id="31" name="表 30"/>
          <p:cNvGraphicFramePr>
            <a:graphicFrameLocks noGrp="1"/>
          </p:cNvGraphicFramePr>
          <p:nvPr>
            <p:extLst>
              <p:ext uri="{D42A27DB-BD31-4B8C-83A1-F6EECF244321}">
                <p14:modId xmlns:p14="http://schemas.microsoft.com/office/powerpoint/2010/main" val="3060389940"/>
              </p:ext>
            </p:extLst>
          </p:nvPr>
        </p:nvGraphicFramePr>
        <p:xfrm>
          <a:off x="1691429" y="6589384"/>
          <a:ext cx="3446576" cy="1490400"/>
        </p:xfrm>
        <a:graphic>
          <a:graphicData uri="http://schemas.openxmlformats.org/drawingml/2006/table">
            <a:tbl>
              <a:tblPr firstRow="1" bandRow="1">
                <a:tableStyleId>{93296810-A885-4BE3-A3E7-6D5BEEA58F35}</a:tableStyleId>
              </a:tblPr>
              <a:tblGrid>
                <a:gridCol w="1788693">
                  <a:extLst>
                    <a:ext uri="{9D8B030D-6E8A-4147-A177-3AD203B41FA5}">
                      <a16:colId xmlns:a16="http://schemas.microsoft.com/office/drawing/2014/main" val="1281068293"/>
                    </a:ext>
                  </a:extLst>
                </a:gridCol>
                <a:gridCol w="1657883">
                  <a:extLst>
                    <a:ext uri="{9D8B030D-6E8A-4147-A177-3AD203B41FA5}">
                      <a16:colId xmlns:a16="http://schemas.microsoft.com/office/drawing/2014/main" val="1587535423"/>
                    </a:ext>
                  </a:extLst>
                </a:gridCol>
              </a:tblGrid>
              <a:tr h="338400">
                <a:tc>
                  <a:txBody>
                    <a:bodyPr/>
                    <a:lstStyle/>
                    <a:p>
                      <a:pPr algn="ctr"/>
                      <a:r>
                        <a:rPr kumimoji="1" lang="ja-JP" altLang="en-US" dirty="0" smtClean="0">
                          <a:solidFill>
                            <a:schemeClr val="bg1"/>
                          </a:solidFill>
                        </a:rPr>
                        <a:t>当年の肥料費（円）</a:t>
                      </a:r>
                      <a:endParaRPr kumimoji="1" lang="ja-JP" altLang="en-US" dirty="0">
                        <a:solidFill>
                          <a:schemeClr val="bg1"/>
                        </a:solidFill>
                      </a:endParaRPr>
                    </a:p>
                  </a:txBody>
                  <a:tcPr anchor="ctr">
                    <a:solidFill>
                      <a:srgbClr val="00B050"/>
                    </a:solidFill>
                  </a:tcPr>
                </a:tc>
                <a:tc>
                  <a:txBody>
                    <a:bodyPr/>
                    <a:lstStyle/>
                    <a:p>
                      <a:pPr algn="ctr"/>
                      <a:r>
                        <a:rPr kumimoji="1" lang="ja-JP" altLang="en-US" dirty="0" smtClean="0"/>
                        <a:t>支援予定額</a:t>
                      </a:r>
                      <a:r>
                        <a:rPr kumimoji="1" lang="ja-JP" altLang="en-US" dirty="0" smtClean="0">
                          <a:solidFill>
                            <a:schemeClr val="bg1"/>
                          </a:solidFill>
                        </a:rPr>
                        <a:t>（円）</a:t>
                      </a:r>
                      <a:endParaRPr kumimoji="1" lang="ja-JP" altLang="en-US" dirty="0">
                        <a:solidFill>
                          <a:schemeClr val="bg1"/>
                        </a:solidFill>
                      </a:endParaRPr>
                    </a:p>
                  </a:txBody>
                  <a:tcPr anchor="ctr">
                    <a:solidFill>
                      <a:srgbClr val="00B050"/>
                    </a:solidFill>
                  </a:tcPr>
                </a:tc>
                <a:extLst>
                  <a:ext uri="{0D108BD9-81ED-4DB2-BD59-A6C34878D82A}">
                    <a16:rowId xmlns:a16="http://schemas.microsoft.com/office/drawing/2014/main" val="4023496238"/>
                  </a:ext>
                </a:extLst>
              </a:tr>
              <a:tr h="288000">
                <a:tc>
                  <a:txBody>
                    <a:bodyPr/>
                    <a:lstStyle/>
                    <a:p>
                      <a:pPr algn="r" fontAlgn="ctr"/>
                      <a:r>
                        <a:rPr lang="en-US" altLang="ja-JP" sz="1400" u="none" strike="noStrike" dirty="0">
                          <a:effectLst/>
                        </a:rPr>
                        <a:t>1,000,000</a:t>
                      </a:r>
                      <a:endParaRPr lang="en-US" altLang="ja-JP" sz="1400" b="0" i="0" u="none" strike="noStrike" dirty="0">
                        <a:solidFill>
                          <a:srgbClr val="000000"/>
                        </a:solidFill>
                        <a:effectLst/>
                        <a:latin typeface="+mn-ea"/>
                        <a:ea typeface="+mn-ea"/>
                      </a:endParaRPr>
                    </a:p>
                  </a:txBody>
                  <a:tcPr marL="9525" marR="9525" marT="9525" marB="0" anchor="ctr">
                    <a:solidFill>
                      <a:schemeClr val="bg1">
                        <a:lumMod val="85000"/>
                      </a:schemeClr>
                    </a:solidFill>
                  </a:tcPr>
                </a:tc>
                <a:tc>
                  <a:txBody>
                    <a:bodyPr/>
                    <a:lstStyle/>
                    <a:p>
                      <a:pPr algn="r" fontAlgn="ctr"/>
                      <a:r>
                        <a:rPr lang="en-US" altLang="ja-JP" sz="1400" u="none" strike="noStrike" dirty="0">
                          <a:effectLst/>
                        </a:rPr>
                        <a:t>144,400</a:t>
                      </a:r>
                      <a:endParaRPr lang="en-US" altLang="ja-JP" sz="1400" b="0" i="0" u="none" strike="noStrike" dirty="0">
                        <a:solidFill>
                          <a:srgbClr val="000000"/>
                        </a:solidFill>
                        <a:effectLst/>
                        <a:latin typeface="+mn-ea"/>
                        <a:ea typeface="+mn-ea"/>
                      </a:endParaRPr>
                    </a:p>
                  </a:txBody>
                  <a:tcPr marL="9525" marR="9525" marT="9525" marB="0" anchor="ctr">
                    <a:solidFill>
                      <a:schemeClr val="bg1">
                        <a:lumMod val="85000"/>
                      </a:schemeClr>
                    </a:solidFill>
                  </a:tcPr>
                </a:tc>
                <a:extLst>
                  <a:ext uri="{0D108BD9-81ED-4DB2-BD59-A6C34878D82A}">
                    <a16:rowId xmlns:a16="http://schemas.microsoft.com/office/drawing/2014/main" val="2493599495"/>
                  </a:ext>
                </a:extLst>
              </a:tr>
              <a:tr h="288000">
                <a:tc>
                  <a:txBody>
                    <a:bodyPr/>
                    <a:lstStyle/>
                    <a:p>
                      <a:pPr algn="r" fontAlgn="ctr"/>
                      <a:r>
                        <a:rPr lang="en-US" altLang="ja-JP" sz="1400" u="none" strike="noStrike" dirty="0">
                          <a:effectLst/>
                        </a:rPr>
                        <a:t>500,000</a:t>
                      </a:r>
                      <a:endParaRPr lang="en-US" altLang="ja-JP" sz="1400" b="0" i="0" u="none" strike="noStrike" dirty="0">
                        <a:solidFill>
                          <a:srgbClr val="000000"/>
                        </a:solidFill>
                        <a:effectLst/>
                        <a:latin typeface="+mn-ea"/>
                        <a:ea typeface="+mn-ea"/>
                      </a:endParaRPr>
                    </a:p>
                  </a:txBody>
                  <a:tcPr marL="9525" marR="9525" marT="9525" marB="0" anchor="ctr">
                    <a:solidFill>
                      <a:schemeClr val="bg1">
                        <a:lumMod val="85000"/>
                      </a:schemeClr>
                    </a:solidFill>
                  </a:tcPr>
                </a:tc>
                <a:tc>
                  <a:txBody>
                    <a:bodyPr/>
                    <a:lstStyle/>
                    <a:p>
                      <a:pPr algn="r" fontAlgn="ctr"/>
                      <a:r>
                        <a:rPr lang="en-US" altLang="ja-JP" sz="1400" u="none" strike="noStrike" dirty="0">
                          <a:effectLst/>
                        </a:rPr>
                        <a:t>72,200</a:t>
                      </a:r>
                      <a:endParaRPr lang="en-US" altLang="ja-JP" sz="1400" b="0" i="0" u="none" strike="noStrike" dirty="0">
                        <a:solidFill>
                          <a:srgbClr val="000000"/>
                        </a:solidFill>
                        <a:effectLst/>
                        <a:latin typeface="+mn-ea"/>
                        <a:ea typeface="+mn-ea"/>
                      </a:endParaRPr>
                    </a:p>
                  </a:txBody>
                  <a:tcPr marL="9525" marR="9525" marT="9525" marB="0" anchor="ctr">
                    <a:solidFill>
                      <a:schemeClr val="bg1">
                        <a:lumMod val="85000"/>
                      </a:schemeClr>
                    </a:solidFill>
                  </a:tcPr>
                </a:tc>
                <a:extLst>
                  <a:ext uri="{0D108BD9-81ED-4DB2-BD59-A6C34878D82A}">
                    <a16:rowId xmlns:a16="http://schemas.microsoft.com/office/drawing/2014/main" val="3715873785"/>
                  </a:ext>
                </a:extLst>
              </a:tr>
              <a:tr h="288000">
                <a:tc>
                  <a:txBody>
                    <a:bodyPr/>
                    <a:lstStyle/>
                    <a:p>
                      <a:pPr algn="r" fontAlgn="ctr"/>
                      <a:r>
                        <a:rPr lang="en-US" altLang="ja-JP" sz="1400" u="none" strike="noStrike" dirty="0">
                          <a:effectLst/>
                        </a:rPr>
                        <a:t>100,000</a:t>
                      </a:r>
                      <a:endParaRPr lang="en-US" altLang="ja-JP" sz="1400" b="0" i="0" u="none" strike="noStrike" dirty="0">
                        <a:solidFill>
                          <a:srgbClr val="000000"/>
                        </a:solidFill>
                        <a:effectLst/>
                        <a:latin typeface="+mn-ea"/>
                        <a:ea typeface="+mn-ea"/>
                      </a:endParaRPr>
                    </a:p>
                  </a:txBody>
                  <a:tcPr marL="9525" marR="9525" marT="9525" marB="0" anchor="ctr">
                    <a:solidFill>
                      <a:schemeClr val="bg1">
                        <a:lumMod val="85000"/>
                      </a:schemeClr>
                    </a:solidFill>
                  </a:tcPr>
                </a:tc>
                <a:tc>
                  <a:txBody>
                    <a:bodyPr/>
                    <a:lstStyle/>
                    <a:p>
                      <a:pPr algn="r" fontAlgn="ctr"/>
                      <a:r>
                        <a:rPr lang="en-US" altLang="ja-JP" sz="1400" u="none" strike="noStrike" dirty="0">
                          <a:effectLst/>
                        </a:rPr>
                        <a:t>14,400</a:t>
                      </a:r>
                      <a:endParaRPr lang="en-US" altLang="ja-JP" sz="1400" b="0" i="0" u="none" strike="noStrike" dirty="0">
                        <a:solidFill>
                          <a:srgbClr val="000000"/>
                        </a:solidFill>
                        <a:effectLst/>
                        <a:latin typeface="+mn-ea"/>
                        <a:ea typeface="+mn-ea"/>
                      </a:endParaRPr>
                    </a:p>
                  </a:txBody>
                  <a:tcPr marL="9525" marR="9525" marT="9525" marB="0" anchor="ctr">
                    <a:solidFill>
                      <a:schemeClr val="bg1">
                        <a:lumMod val="85000"/>
                      </a:schemeClr>
                    </a:solidFill>
                  </a:tcPr>
                </a:tc>
                <a:extLst>
                  <a:ext uri="{0D108BD9-81ED-4DB2-BD59-A6C34878D82A}">
                    <a16:rowId xmlns:a16="http://schemas.microsoft.com/office/drawing/2014/main" val="1688747795"/>
                  </a:ext>
                </a:extLst>
              </a:tr>
              <a:tr h="288000">
                <a:tc>
                  <a:txBody>
                    <a:bodyPr/>
                    <a:lstStyle/>
                    <a:p>
                      <a:pPr algn="r" fontAlgn="ctr"/>
                      <a:r>
                        <a:rPr lang="en-US" altLang="ja-JP" sz="1400" u="none" strike="noStrike">
                          <a:effectLst/>
                        </a:rPr>
                        <a:t>50,000</a:t>
                      </a:r>
                      <a:endParaRPr lang="en-US" altLang="ja-JP" sz="1400" b="0" i="0" u="none" strike="noStrike">
                        <a:solidFill>
                          <a:srgbClr val="000000"/>
                        </a:solidFill>
                        <a:effectLst/>
                        <a:latin typeface="+mn-ea"/>
                        <a:ea typeface="+mn-ea"/>
                      </a:endParaRPr>
                    </a:p>
                  </a:txBody>
                  <a:tcPr marL="9525" marR="9525" marT="9525" marB="0" anchor="ctr">
                    <a:solidFill>
                      <a:schemeClr val="bg1">
                        <a:lumMod val="85000"/>
                      </a:schemeClr>
                    </a:solidFill>
                  </a:tcPr>
                </a:tc>
                <a:tc>
                  <a:txBody>
                    <a:bodyPr/>
                    <a:lstStyle/>
                    <a:p>
                      <a:pPr algn="r" fontAlgn="ctr"/>
                      <a:r>
                        <a:rPr lang="en-US" altLang="ja-JP" sz="1400" u="none" strike="noStrike" dirty="0">
                          <a:effectLst/>
                        </a:rPr>
                        <a:t>7,200</a:t>
                      </a:r>
                      <a:endParaRPr lang="en-US" altLang="ja-JP" sz="1400" b="0" i="0" u="none" strike="noStrike" dirty="0">
                        <a:solidFill>
                          <a:srgbClr val="000000"/>
                        </a:solidFill>
                        <a:effectLst/>
                        <a:latin typeface="+mn-ea"/>
                        <a:ea typeface="+mn-ea"/>
                      </a:endParaRPr>
                    </a:p>
                  </a:txBody>
                  <a:tcPr marL="9525" marR="9525" marT="9525" marB="0" anchor="ctr">
                    <a:solidFill>
                      <a:schemeClr val="bg1">
                        <a:lumMod val="85000"/>
                      </a:schemeClr>
                    </a:solidFill>
                  </a:tcPr>
                </a:tc>
                <a:extLst>
                  <a:ext uri="{0D108BD9-81ED-4DB2-BD59-A6C34878D82A}">
                    <a16:rowId xmlns:a16="http://schemas.microsoft.com/office/drawing/2014/main" val="3889008689"/>
                  </a:ext>
                </a:extLst>
              </a:tr>
            </a:tbl>
          </a:graphicData>
        </a:graphic>
      </p:graphicFrame>
    </p:spTree>
    <p:extLst>
      <p:ext uri="{BB962C8B-B14F-4D97-AF65-F5344CB8AC3E}">
        <p14:creationId xmlns:p14="http://schemas.microsoft.com/office/powerpoint/2010/main" val="213052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57137065"/>
              </p:ext>
            </p:extLst>
          </p:nvPr>
        </p:nvGraphicFramePr>
        <p:xfrm>
          <a:off x="211555" y="152739"/>
          <a:ext cx="6419851" cy="9494181"/>
        </p:xfrm>
        <a:graphic>
          <a:graphicData uri="http://schemas.openxmlformats.org/drawingml/2006/table">
            <a:tbl>
              <a:tblPr bandRow="1">
                <a:tableStyleId>{E8B1032C-EA38-4F05-BA0D-38AFFFC7BED3}</a:tableStyleId>
              </a:tblPr>
              <a:tblGrid>
                <a:gridCol w="871287">
                  <a:extLst>
                    <a:ext uri="{9D8B030D-6E8A-4147-A177-3AD203B41FA5}">
                      <a16:colId xmlns:a16="http://schemas.microsoft.com/office/drawing/2014/main" val="2174318402"/>
                    </a:ext>
                  </a:extLst>
                </a:gridCol>
                <a:gridCol w="1070811">
                  <a:extLst>
                    <a:ext uri="{9D8B030D-6E8A-4147-A177-3AD203B41FA5}">
                      <a16:colId xmlns:a16="http://schemas.microsoft.com/office/drawing/2014/main" val="1521312614"/>
                    </a:ext>
                  </a:extLst>
                </a:gridCol>
                <a:gridCol w="4477753">
                  <a:extLst>
                    <a:ext uri="{9D8B030D-6E8A-4147-A177-3AD203B41FA5}">
                      <a16:colId xmlns:a16="http://schemas.microsoft.com/office/drawing/2014/main" val="4112283131"/>
                    </a:ext>
                  </a:extLst>
                </a:gridCol>
              </a:tblGrid>
              <a:tr h="2590461">
                <a:tc>
                  <a:txBody>
                    <a:bodyPr/>
                    <a:lstStyle/>
                    <a:p>
                      <a:pPr algn="ctr"/>
                      <a:r>
                        <a:rPr kumimoji="1" lang="ja-JP" altLang="en-US" b="0" dirty="0" smtClean="0"/>
                        <a:t>スケジュール</a:t>
                      </a:r>
                      <a:endParaRPr kumimoji="1" lang="en-US" altLang="ja-JP" b="0" dirty="0" smtClean="0"/>
                    </a:p>
                  </a:txBody>
                  <a:tcPr anchor="ctr">
                    <a:solidFill>
                      <a:schemeClr val="bg1">
                        <a:lumMod val="85000"/>
                      </a:schemeClr>
                    </a:solidFill>
                  </a:tcPr>
                </a:tc>
                <a:tc gridSpan="2">
                  <a:txBody>
                    <a:bodyPr/>
                    <a:lstStyle/>
                    <a:p>
                      <a:pPr algn="l"/>
                      <a:endParaRPr kumimoji="1" lang="en-US" altLang="ja-JP" b="0" dirty="0" smtClean="0">
                        <a:solidFill>
                          <a:schemeClr val="tx1"/>
                        </a:solidFill>
                      </a:endParaRPr>
                    </a:p>
                    <a:p>
                      <a:pPr algn="l"/>
                      <a:endParaRPr kumimoji="1" lang="en-US" altLang="ja-JP" b="0" dirty="0" smtClean="0">
                        <a:solidFill>
                          <a:schemeClr val="tx1"/>
                        </a:solidFill>
                      </a:endParaRPr>
                    </a:p>
                    <a:p>
                      <a:pPr algn="l"/>
                      <a:r>
                        <a:rPr kumimoji="1" lang="en-US" altLang="ja-JP" b="0" dirty="0" smtClean="0">
                          <a:solidFill>
                            <a:schemeClr val="tx1"/>
                          </a:solidFill>
                        </a:rPr>
                        <a:t>※</a:t>
                      </a:r>
                      <a:r>
                        <a:rPr kumimoji="1" lang="ja-JP" altLang="en-US" b="0" dirty="0" smtClean="0">
                          <a:solidFill>
                            <a:schemeClr val="tx1"/>
                          </a:solidFill>
                        </a:rPr>
                        <a:t>令和</a:t>
                      </a:r>
                      <a:r>
                        <a:rPr kumimoji="1" lang="en-US" altLang="ja-JP" b="0" dirty="0" smtClean="0">
                          <a:solidFill>
                            <a:schemeClr val="tx1"/>
                          </a:solidFill>
                        </a:rPr>
                        <a:t>4</a:t>
                      </a:r>
                      <a:r>
                        <a:rPr kumimoji="1" lang="ja-JP" altLang="en-US" b="0" dirty="0" smtClean="0">
                          <a:solidFill>
                            <a:schemeClr val="tx1"/>
                          </a:solidFill>
                        </a:rPr>
                        <a:t>年</a:t>
                      </a:r>
                      <a:r>
                        <a:rPr kumimoji="1" lang="en-US" altLang="ja-JP" b="0" dirty="0" smtClean="0">
                          <a:solidFill>
                            <a:schemeClr val="tx1"/>
                          </a:solidFill>
                        </a:rPr>
                        <a:t>11</a:t>
                      </a:r>
                      <a:r>
                        <a:rPr kumimoji="1" lang="ja-JP" altLang="en-US" b="0" dirty="0" smtClean="0">
                          <a:solidFill>
                            <a:schemeClr val="tx1"/>
                          </a:solidFill>
                        </a:rPr>
                        <a:t>月時点</a:t>
                      </a:r>
                      <a:endParaRPr kumimoji="1" lang="en-US" altLang="ja-JP" b="0" dirty="0" smtClean="0">
                        <a:solidFill>
                          <a:schemeClr val="tx1"/>
                        </a:solidFill>
                      </a:endParaRPr>
                    </a:p>
                    <a:p>
                      <a:pPr algn="l"/>
                      <a:r>
                        <a:rPr kumimoji="1" lang="en-US" altLang="ja-JP" b="0" dirty="0" smtClean="0">
                          <a:solidFill>
                            <a:schemeClr val="tx1"/>
                          </a:solidFill>
                        </a:rPr>
                        <a:t>※</a:t>
                      </a:r>
                      <a:r>
                        <a:rPr kumimoji="1" lang="ja-JP" altLang="en-US" b="0" dirty="0" smtClean="0">
                          <a:solidFill>
                            <a:schemeClr val="tx1"/>
                          </a:solidFill>
                        </a:rPr>
                        <a:t>本事業スキームの関係上スケジュールが変更する場合がございます。</a:t>
                      </a:r>
                      <a:endParaRPr kumimoji="1" lang="en-US" altLang="ja-JP" b="0" dirty="0" smtClean="0">
                        <a:solidFill>
                          <a:schemeClr val="tx1"/>
                        </a:solidFill>
                      </a:endParaRPr>
                    </a:p>
                  </a:txBody>
                  <a:tcPr anchor="b">
                    <a:no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b="0" dirty="0" smtClean="0">
                        <a:solidFill>
                          <a:schemeClr val="tx1"/>
                        </a:solidFill>
                      </a:endParaRPr>
                    </a:p>
                  </a:txBody>
                  <a:tcPr>
                    <a:solidFill>
                      <a:schemeClr val="bg1"/>
                    </a:solidFill>
                  </a:tcPr>
                </a:tc>
                <a:extLst>
                  <a:ext uri="{0D108BD9-81ED-4DB2-BD59-A6C34878D82A}">
                    <a16:rowId xmlns:a16="http://schemas.microsoft.com/office/drawing/2014/main" val="420444069"/>
                  </a:ext>
                </a:extLst>
              </a:tr>
              <a:tr h="609600">
                <a:tc rowSpan="4">
                  <a:txBody>
                    <a:bodyPr/>
                    <a:lstStyle/>
                    <a:p>
                      <a:pPr algn="ctr"/>
                      <a:r>
                        <a:rPr kumimoji="1" lang="ja-JP" altLang="en-US" dirty="0" smtClean="0"/>
                        <a:t>提出書類</a:t>
                      </a:r>
                      <a:endParaRPr kumimoji="1" lang="en-US" altLang="ja-JP" b="0" dirty="0" smtClean="0"/>
                    </a:p>
                  </a:txBody>
                  <a:tcPr anchor="ctr">
                    <a:solidFill>
                      <a:schemeClr val="bg1">
                        <a:lumMod val="85000"/>
                      </a:schemeClr>
                    </a:solidFill>
                  </a:tcPr>
                </a:tc>
                <a:tc>
                  <a:txBody>
                    <a:bodyPr/>
                    <a:lstStyle/>
                    <a:p>
                      <a:pPr algn="ctr"/>
                      <a:r>
                        <a:rPr kumimoji="1" lang="ja-JP" altLang="en-US" dirty="0" smtClean="0">
                          <a:solidFill>
                            <a:schemeClr val="tx1"/>
                          </a:solidFill>
                        </a:rPr>
                        <a:t>申請時</a:t>
                      </a:r>
                      <a:endParaRPr kumimoji="1" lang="en-US" altLang="ja-JP" b="0" dirty="0" smtClean="0">
                        <a:solidFill>
                          <a:schemeClr val="tx1"/>
                        </a:solidFill>
                      </a:endParaRPr>
                    </a:p>
                  </a:txBody>
                  <a:tcPr anchor="ctr">
                    <a:solidFill>
                      <a:schemeClr val="bg1">
                        <a:lumMod val="85000"/>
                      </a:schemeClr>
                    </a:solidFill>
                  </a:tcPr>
                </a:tc>
                <a:tc>
                  <a:txBody>
                    <a:bodyPr/>
                    <a:lstStyle/>
                    <a:p>
                      <a:pPr algn="l"/>
                      <a:r>
                        <a:rPr kumimoji="1" lang="ja-JP" altLang="en-US" dirty="0" smtClean="0">
                          <a:solidFill>
                            <a:schemeClr val="tx1"/>
                          </a:solidFill>
                        </a:rPr>
                        <a:t>①誓約書（農業者様式第</a:t>
                      </a:r>
                      <a:r>
                        <a:rPr kumimoji="1" lang="en-US" altLang="ja-JP" dirty="0" smtClean="0">
                          <a:solidFill>
                            <a:schemeClr val="tx1"/>
                          </a:solidFill>
                        </a:rPr>
                        <a:t>1</a:t>
                      </a:r>
                      <a:r>
                        <a:rPr kumimoji="1" lang="ja-JP" altLang="en-US" dirty="0" smtClean="0">
                          <a:solidFill>
                            <a:schemeClr val="tx1"/>
                          </a:solidFill>
                        </a:rPr>
                        <a:t>号）</a:t>
                      </a:r>
                      <a:r>
                        <a:rPr kumimoji="1" lang="ja-JP" altLang="en-US" baseline="0" dirty="0" smtClean="0">
                          <a:solidFill>
                            <a:schemeClr val="tx1"/>
                          </a:solidFill>
                        </a:rPr>
                        <a:t>　</a:t>
                      </a:r>
                      <a:r>
                        <a:rPr kumimoji="1" lang="ja-JP" altLang="en-US" dirty="0" smtClean="0">
                          <a:solidFill>
                            <a:schemeClr val="tx1"/>
                          </a:solidFill>
                        </a:rPr>
                        <a:t>Ｐ</a:t>
                      </a:r>
                      <a:r>
                        <a:rPr kumimoji="1" lang="en-US" altLang="ja-JP" dirty="0" smtClean="0">
                          <a:solidFill>
                            <a:schemeClr val="tx1"/>
                          </a:solidFill>
                        </a:rPr>
                        <a:t>.</a:t>
                      </a:r>
                      <a:r>
                        <a:rPr kumimoji="1" lang="ja-JP" altLang="en-US" dirty="0" smtClean="0">
                          <a:solidFill>
                            <a:schemeClr val="tx1"/>
                          </a:solidFill>
                        </a:rPr>
                        <a:t>３</a:t>
                      </a:r>
                      <a:endParaRPr kumimoji="1" lang="en-US" altLang="ja-JP" dirty="0" smtClean="0">
                        <a:solidFill>
                          <a:schemeClr val="tx1"/>
                        </a:solidFill>
                      </a:endParaRPr>
                    </a:p>
                    <a:p>
                      <a:pPr algn="l"/>
                      <a:r>
                        <a:rPr kumimoji="1" lang="ja-JP" altLang="en-US" dirty="0" smtClean="0">
                          <a:solidFill>
                            <a:schemeClr val="tx1"/>
                          </a:solidFill>
                        </a:rPr>
                        <a:t>②事業申込書（農業者様式第</a:t>
                      </a:r>
                      <a:r>
                        <a:rPr kumimoji="1" lang="en-US" altLang="ja-JP" dirty="0" smtClean="0">
                          <a:solidFill>
                            <a:schemeClr val="tx1"/>
                          </a:solidFill>
                        </a:rPr>
                        <a:t>2</a:t>
                      </a:r>
                      <a:r>
                        <a:rPr kumimoji="1" lang="ja-JP" altLang="en-US" dirty="0" smtClean="0">
                          <a:solidFill>
                            <a:schemeClr val="tx1"/>
                          </a:solidFill>
                        </a:rPr>
                        <a:t>号）　</a:t>
                      </a:r>
                      <a:r>
                        <a:rPr kumimoji="1" lang="ja-JP" altLang="en-US" dirty="0" smtClean="0">
                          <a:solidFill>
                            <a:schemeClr val="tx1"/>
                          </a:solidFill>
                          <a:latin typeface="+mn-ea"/>
                          <a:ea typeface="+mn-ea"/>
                        </a:rPr>
                        <a:t>Ｐ</a:t>
                      </a:r>
                      <a:r>
                        <a:rPr kumimoji="1" lang="en-US" altLang="ja-JP" dirty="0" smtClean="0">
                          <a:solidFill>
                            <a:schemeClr val="tx1"/>
                          </a:solidFill>
                          <a:latin typeface="+mn-ea"/>
                          <a:ea typeface="+mn-ea"/>
                        </a:rPr>
                        <a:t>.</a:t>
                      </a:r>
                      <a:r>
                        <a:rPr kumimoji="1" lang="ja-JP" altLang="en-US" dirty="0" smtClean="0">
                          <a:solidFill>
                            <a:schemeClr val="tx1"/>
                          </a:solidFill>
                          <a:latin typeface="+mn-ea"/>
                          <a:ea typeface="+mn-ea"/>
                        </a:rPr>
                        <a:t>４</a:t>
                      </a:r>
                      <a:endParaRPr kumimoji="1" lang="en-US" altLang="ja-JP" dirty="0" smtClean="0">
                        <a:solidFill>
                          <a:schemeClr val="tx1"/>
                        </a:solidFill>
                        <a:latin typeface="+mn-ea"/>
                        <a:ea typeface="+mn-ea"/>
                      </a:endParaRPr>
                    </a:p>
                    <a:p>
                      <a:pPr algn="l"/>
                      <a:r>
                        <a:rPr kumimoji="1" lang="ja-JP" altLang="en-US" dirty="0" smtClean="0">
                          <a:solidFill>
                            <a:schemeClr val="tx1"/>
                          </a:solidFill>
                        </a:rPr>
                        <a:t>③注文票や請求書、領収書</a:t>
                      </a:r>
                      <a:endParaRPr kumimoji="1" lang="en-US" altLang="ja-JP" dirty="0" smtClean="0">
                        <a:solidFill>
                          <a:schemeClr val="tx1"/>
                        </a:solidFill>
                      </a:endParaRPr>
                    </a:p>
                    <a:p>
                      <a:pPr algn="l"/>
                      <a:r>
                        <a:rPr kumimoji="1" lang="ja-JP" altLang="en-US" dirty="0" smtClean="0">
                          <a:solidFill>
                            <a:schemeClr val="tx1"/>
                          </a:solidFill>
                        </a:rPr>
                        <a:t>④化学肥料低減計画書（農業者様式第</a:t>
                      </a:r>
                      <a:r>
                        <a:rPr kumimoji="1" lang="en-US" altLang="ja-JP" dirty="0" smtClean="0">
                          <a:solidFill>
                            <a:schemeClr val="tx1"/>
                          </a:solidFill>
                        </a:rPr>
                        <a:t>3</a:t>
                      </a:r>
                      <a:r>
                        <a:rPr kumimoji="1" lang="ja-JP" altLang="en-US" dirty="0" smtClean="0">
                          <a:solidFill>
                            <a:schemeClr val="tx1"/>
                          </a:solidFill>
                        </a:rPr>
                        <a:t>号） Ｐ</a:t>
                      </a:r>
                      <a:r>
                        <a:rPr kumimoji="1" lang="en-US" altLang="ja-JP" dirty="0" smtClean="0">
                          <a:solidFill>
                            <a:schemeClr val="tx1"/>
                          </a:solidFill>
                        </a:rPr>
                        <a:t>.</a:t>
                      </a:r>
                      <a:r>
                        <a:rPr kumimoji="1" lang="ja-JP" altLang="en-US" dirty="0" smtClean="0">
                          <a:solidFill>
                            <a:schemeClr val="tx1"/>
                          </a:solidFill>
                        </a:rPr>
                        <a:t>５</a:t>
                      </a:r>
                      <a:endParaRPr kumimoji="1" lang="en-US" altLang="ja-JP"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⑤振込口座情報（農業者参考様式第</a:t>
                      </a:r>
                      <a:r>
                        <a:rPr kumimoji="1" lang="en-US" altLang="ja-JP" dirty="0" smtClean="0">
                          <a:solidFill>
                            <a:schemeClr val="tx1"/>
                          </a:solidFill>
                        </a:rPr>
                        <a:t>1-1</a:t>
                      </a:r>
                      <a:r>
                        <a:rPr kumimoji="1" lang="ja-JP" altLang="en-US" dirty="0" smtClean="0">
                          <a:solidFill>
                            <a:schemeClr val="tx1"/>
                          </a:solidFill>
                        </a:rPr>
                        <a:t>号または</a:t>
                      </a:r>
                      <a:r>
                        <a:rPr kumimoji="1" lang="en-US" altLang="ja-JP" dirty="0" smtClean="0">
                          <a:solidFill>
                            <a:schemeClr val="tx1"/>
                          </a:solidFill>
                        </a:rPr>
                        <a:t>1-2</a:t>
                      </a:r>
                      <a:r>
                        <a:rPr kumimoji="1" lang="ja-JP" altLang="en-US" dirty="0" smtClean="0">
                          <a:solidFill>
                            <a:schemeClr val="tx1"/>
                          </a:solidFill>
                        </a:rPr>
                        <a:t>号）</a:t>
                      </a:r>
                      <a:endParaRPr kumimoji="1" lang="en-US" altLang="ja-JP" b="0" dirty="0" smtClean="0">
                        <a:solidFill>
                          <a:schemeClr val="tx1"/>
                        </a:solidFill>
                      </a:endParaRPr>
                    </a:p>
                  </a:txBody>
                  <a:tcPr>
                    <a:solidFill>
                      <a:schemeClr val="bg1"/>
                    </a:solidFill>
                  </a:tcPr>
                </a:tc>
                <a:extLst>
                  <a:ext uri="{0D108BD9-81ED-4DB2-BD59-A6C34878D82A}">
                    <a16:rowId xmlns:a16="http://schemas.microsoft.com/office/drawing/2014/main" val="2531894711"/>
                  </a:ext>
                </a:extLst>
              </a:tr>
              <a:tr h="272725">
                <a:tc vMerge="1">
                  <a:txBody>
                    <a:bodyPr/>
                    <a:lstStyle/>
                    <a:p>
                      <a:endParaRPr kumimoji="1" lang="ja-JP" altLang="en-US"/>
                    </a:p>
                  </a:txBody>
                  <a:tcPr>
                    <a:solidFill>
                      <a:schemeClr val="bg1">
                        <a:lumMod val="85000"/>
                      </a:schemeClr>
                    </a:solidFill>
                  </a:tcPr>
                </a:tc>
                <a:tc>
                  <a:txBody>
                    <a:bodyPr/>
                    <a:lstStyle/>
                    <a:p>
                      <a:pPr algn="ctr"/>
                      <a:r>
                        <a:rPr kumimoji="1" lang="en-US" altLang="ja-JP" sz="1200" b="0" strike="noStrike" baseline="0" dirty="0" smtClean="0">
                          <a:solidFill>
                            <a:schemeClr val="tx1"/>
                          </a:solidFill>
                        </a:rPr>
                        <a:t>(</a:t>
                      </a:r>
                      <a:r>
                        <a:rPr kumimoji="1" lang="ja-JP" altLang="en-US" sz="1200" b="0" strike="noStrike" baseline="0" dirty="0" smtClean="0">
                          <a:solidFill>
                            <a:schemeClr val="tx1"/>
                          </a:solidFill>
                        </a:rPr>
                        <a:t>計画変更時</a:t>
                      </a:r>
                      <a:r>
                        <a:rPr kumimoji="1" lang="en-US" altLang="ja-JP" sz="1200" b="0" strike="noStrike" baseline="0" dirty="0" smtClean="0">
                          <a:solidFill>
                            <a:schemeClr val="tx1"/>
                          </a:solidFill>
                        </a:rPr>
                        <a:t>)</a:t>
                      </a:r>
                    </a:p>
                  </a:txBody>
                  <a:tcPr anchor="ctr">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trike="noStrike" baseline="0" dirty="0" smtClean="0">
                          <a:solidFill>
                            <a:schemeClr val="tx1"/>
                          </a:solidFill>
                        </a:rPr>
                        <a:t>①</a:t>
                      </a:r>
                      <a:r>
                        <a:rPr kumimoji="1" lang="en-US" altLang="ja-JP" strike="noStrike" baseline="0" dirty="0" smtClean="0">
                          <a:solidFill>
                            <a:schemeClr val="tx1"/>
                          </a:solidFill>
                        </a:rPr>
                        <a:t>(</a:t>
                      </a:r>
                      <a:r>
                        <a:rPr kumimoji="1" lang="ja-JP" altLang="en-US" strike="noStrike" baseline="0" dirty="0" smtClean="0">
                          <a:solidFill>
                            <a:schemeClr val="tx1"/>
                          </a:solidFill>
                        </a:rPr>
                        <a:t>変更後の</a:t>
                      </a:r>
                      <a:r>
                        <a:rPr kumimoji="1" lang="en-US" altLang="ja-JP" strike="noStrike" baseline="0" dirty="0" smtClean="0">
                          <a:solidFill>
                            <a:schemeClr val="tx1"/>
                          </a:solidFill>
                        </a:rPr>
                        <a:t>)</a:t>
                      </a:r>
                      <a:r>
                        <a:rPr kumimoji="1" lang="ja-JP" altLang="en-US" strike="noStrike" baseline="0" dirty="0" smtClean="0">
                          <a:solidFill>
                            <a:schemeClr val="tx1"/>
                          </a:solidFill>
                        </a:rPr>
                        <a:t>化学肥料低減計画書（農業者様式第</a:t>
                      </a:r>
                      <a:r>
                        <a:rPr kumimoji="1" lang="en-US" altLang="ja-JP" strike="noStrike" baseline="0" dirty="0" smtClean="0">
                          <a:solidFill>
                            <a:schemeClr val="tx1"/>
                          </a:solidFill>
                        </a:rPr>
                        <a:t>3</a:t>
                      </a:r>
                      <a:r>
                        <a:rPr kumimoji="1" lang="ja-JP" altLang="en-US" strike="noStrike" baseline="0" dirty="0" smtClean="0">
                          <a:solidFill>
                            <a:schemeClr val="tx1"/>
                          </a:solidFill>
                        </a:rPr>
                        <a:t>号）</a:t>
                      </a:r>
                      <a:endParaRPr kumimoji="1" lang="en-US" altLang="ja-JP" strike="noStrike" baseline="0" dirty="0" smtClean="0">
                        <a:solidFill>
                          <a:schemeClr val="tx1"/>
                        </a:solidFill>
                      </a:endParaRPr>
                    </a:p>
                  </a:txBody>
                  <a:tcPr anchor="ctr">
                    <a:solidFill>
                      <a:schemeClr val="bg1"/>
                    </a:solidFill>
                  </a:tcPr>
                </a:tc>
                <a:extLst>
                  <a:ext uri="{0D108BD9-81ED-4DB2-BD59-A6C34878D82A}">
                    <a16:rowId xmlns:a16="http://schemas.microsoft.com/office/drawing/2014/main" val="521346515"/>
                  </a:ext>
                </a:extLst>
              </a:tr>
              <a:tr h="485908">
                <a:tc vMerge="1">
                  <a:txBody>
                    <a:bodyPr/>
                    <a:lstStyle/>
                    <a:p>
                      <a:pPr algn="ctr"/>
                      <a:endParaRPr kumimoji="1" lang="en-US" altLang="ja-JP" b="0" dirty="0" smtClean="0"/>
                    </a:p>
                  </a:txBody>
                  <a:tcPr anchor="ctr">
                    <a:solidFill>
                      <a:schemeClr val="bg1">
                        <a:lumMod val="85000"/>
                      </a:schemeClr>
                    </a:solidFill>
                  </a:tcPr>
                </a:tc>
                <a:tc>
                  <a:txBody>
                    <a:bodyPr/>
                    <a:lstStyle/>
                    <a:p>
                      <a:pPr algn="ctr"/>
                      <a:r>
                        <a:rPr kumimoji="1" lang="ja-JP" altLang="en-US" dirty="0" smtClean="0">
                          <a:solidFill>
                            <a:schemeClr val="tx1"/>
                          </a:solidFill>
                        </a:rPr>
                        <a:t>中間報告時</a:t>
                      </a:r>
                      <a:endParaRPr kumimoji="1" lang="en-US" altLang="ja-JP" b="0" dirty="0" smtClean="0">
                        <a:solidFill>
                          <a:schemeClr val="tx1"/>
                        </a:solidFill>
                      </a:endParaRPr>
                    </a:p>
                  </a:txBody>
                  <a:tcPr anchor="ctr">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①取組中間報告書（農業者様式第</a:t>
                      </a:r>
                      <a:r>
                        <a:rPr kumimoji="1" lang="en-US" altLang="ja-JP" dirty="0" smtClean="0">
                          <a:solidFill>
                            <a:schemeClr val="tx1"/>
                          </a:solidFill>
                        </a:rPr>
                        <a:t>5</a:t>
                      </a:r>
                      <a:r>
                        <a:rPr kumimoji="1" lang="ja-JP" altLang="en-US" dirty="0" smtClean="0">
                          <a:solidFill>
                            <a:schemeClr val="tx1"/>
                          </a:solidFill>
                        </a:rPr>
                        <a:t>号）　Ｐ</a:t>
                      </a:r>
                      <a:r>
                        <a:rPr kumimoji="1" lang="en-US" altLang="ja-JP" dirty="0" smtClean="0">
                          <a:solidFill>
                            <a:schemeClr val="tx1"/>
                          </a:solidFill>
                        </a:rPr>
                        <a:t>.</a:t>
                      </a:r>
                      <a:r>
                        <a:rPr kumimoji="1" lang="ja-JP" altLang="en-US" dirty="0" smtClean="0">
                          <a:solidFill>
                            <a:schemeClr val="tx1"/>
                          </a:solidFill>
                        </a:rPr>
                        <a:t>６</a:t>
                      </a:r>
                      <a:endParaRPr kumimoji="1" lang="en-US" altLang="ja-JP"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②取組の実施が確認できる書類（作業日誌等）　Ｐ</a:t>
                      </a:r>
                      <a:r>
                        <a:rPr kumimoji="1" lang="en-US" altLang="ja-JP" dirty="0" smtClean="0">
                          <a:solidFill>
                            <a:schemeClr val="tx1"/>
                          </a:solidFill>
                        </a:rPr>
                        <a:t>.</a:t>
                      </a:r>
                      <a:r>
                        <a:rPr kumimoji="1" lang="ja-JP" altLang="en-US" dirty="0" smtClean="0">
                          <a:solidFill>
                            <a:schemeClr val="tx1"/>
                          </a:solidFill>
                        </a:rPr>
                        <a:t>７</a:t>
                      </a:r>
                      <a:endParaRPr kumimoji="1" lang="en-US" altLang="ja-JP" dirty="0" smtClean="0">
                        <a:solidFill>
                          <a:schemeClr val="tx1"/>
                        </a:solidFill>
                      </a:endParaRPr>
                    </a:p>
                  </a:txBody>
                  <a:tcPr anchor="ctr">
                    <a:solidFill>
                      <a:schemeClr val="bg1"/>
                    </a:solidFill>
                  </a:tcPr>
                </a:tc>
                <a:extLst>
                  <a:ext uri="{0D108BD9-81ED-4DB2-BD59-A6C34878D82A}">
                    <a16:rowId xmlns:a16="http://schemas.microsoft.com/office/drawing/2014/main" val="3397729143"/>
                  </a:ext>
                </a:extLst>
              </a:tr>
              <a:tr h="482718">
                <a:tc vMerge="1">
                  <a:txBody>
                    <a:bodyPr/>
                    <a:lstStyle/>
                    <a:p>
                      <a:pPr algn="ctr"/>
                      <a:endParaRPr kumimoji="1" lang="en-US" altLang="ja-JP" b="0" dirty="0" smtClean="0"/>
                    </a:p>
                  </a:txBody>
                  <a:tcPr anchor="ctr">
                    <a:solidFill>
                      <a:schemeClr val="bg1">
                        <a:lumMod val="85000"/>
                      </a:schemeClr>
                    </a:solidFill>
                  </a:tcPr>
                </a:tc>
                <a:tc>
                  <a:txBody>
                    <a:bodyPr/>
                    <a:lstStyle/>
                    <a:p>
                      <a:pPr algn="ctr"/>
                      <a:r>
                        <a:rPr kumimoji="1" lang="ja-JP" altLang="en-US" b="0" dirty="0" smtClean="0">
                          <a:solidFill>
                            <a:schemeClr val="tx1"/>
                          </a:solidFill>
                        </a:rPr>
                        <a:t>取組実施</a:t>
                      </a:r>
                      <a:endParaRPr kumimoji="1" lang="en-US" altLang="ja-JP" b="0" dirty="0" smtClean="0">
                        <a:solidFill>
                          <a:schemeClr val="tx1"/>
                        </a:solidFill>
                      </a:endParaRPr>
                    </a:p>
                    <a:p>
                      <a:pPr algn="ctr"/>
                      <a:r>
                        <a:rPr kumimoji="1" lang="ja-JP" altLang="en-US" b="0" dirty="0" smtClean="0">
                          <a:solidFill>
                            <a:schemeClr val="tx1"/>
                          </a:solidFill>
                        </a:rPr>
                        <a:t>状況報告時</a:t>
                      </a:r>
                      <a:endParaRPr kumimoji="1" lang="en-US" altLang="ja-JP" b="0" dirty="0" smtClean="0">
                        <a:solidFill>
                          <a:schemeClr val="tx1"/>
                        </a:solidFill>
                      </a:endParaRPr>
                    </a:p>
                  </a:txBody>
                  <a:tcPr anchor="ctr">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①化学肥料低減実施報告書（農業者様式第</a:t>
                      </a:r>
                      <a:r>
                        <a:rPr kumimoji="1" lang="en-US" altLang="ja-JP" dirty="0" smtClean="0">
                          <a:solidFill>
                            <a:schemeClr val="tx1"/>
                          </a:solidFill>
                        </a:rPr>
                        <a:t>4</a:t>
                      </a:r>
                      <a:r>
                        <a:rPr kumimoji="1" lang="ja-JP" altLang="en-US" dirty="0" smtClean="0">
                          <a:solidFill>
                            <a:schemeClr val="tx1"/>
                          </a:solidFill>
                        </a:rPr>
                        <a:t>号）　Ｐ</a:t>
                      </a:r>
                      <a:r>
                        <a:rPr kumimoji="1" lang="en-US" altLang="ja-JP" dirty="0" smtClean="0">
                          <a:solidFill>
                            <a:schemeClr val="tx1"/>
                          </a:solidFill>
                        </a:rPr>
                        <a:t>.</a:t>
                      </a:r>
                      <a:r>
                        <a:rPr kumimoji="1" lang="ja-JP" altLang="en-US" dirty="0" smtClean="0">
                          <a:solidFill>
                            <a:schemeClr val="tx1"/>
                          </a:solidFill>
                        </a:rPr>
                        <a:t>８</a:t>
                      </a:r>
                      <a:endParaRPr kumimoji="1" lang="en-US" altLang="ja-JP"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②取組を実施したことが確認できる書類（作業日誌等）</a:t>
                      </a:r>
                      <a:endParaRPr kumimoji="1" lang="en-US" altLang="ja-JP" dirty="0" smtClean="0">
                        <a:solidFill>
                          <a:schemeClr val="tx1"/>
                        </a:solidFill>
                      </a:endParaRPr>
                    </a:p>
                  </a:txBody>
                  <a:tcPr anchor="ctr">
                    <a:solidFill>
                      <a:schemeClr val="bg1"/>
                    </a:solidFill>
                  </a:tcPr>
                </a:tc>
                <a:extLst>
                  <a:ext uri="{0D108BD9-81ED-4DB2-BD59-A6C34878D82A}">
                    <a16:rowId xmlns:a16="http://schemas.microsoft.com/office/drawing/2014/main" val="2230808388"/>
                  </a:ext>
                </a:extLst>
              </a:tr>
              <a:tr h="609600">
                <a:tc>
                  <a:txBody>
                    <a:bodyPr/>
                    <a:lstStyle/>
                    <a:p>
                      <a:pPr algn="ctr"/>
                      <a:r>
                        <a:rPr kumimoji="1" lang="ja-JP" altLang="en-US" dirty="0" smtClean="0"/>
                        <a:t>注意事項</a:t>
                      </a:r>
                      <a:endParaRPr kumimoji="1" lang="ja-JP" altLang="en-US" b="0" dirty="0"/>
                    </a:p>
                  </a:txBody>
                  <a:tcPr anchor="ctr">
                    <a:solidFill>
                      <a:schemeClr val="bg1">
                        <a:lumMod val="85000"/>
                      </a:schemeClr>
                    </a:solidFill>
                  </a:tcPr>
                </a:tc>
                <a:tc gridSpan="2">
                  <a:txBody>
                    <a:bodyPr/>
                    <a:lstStyle/>
                    <a:p>
                      <a:pPr algn="ctr"/>
                      <a:r>
                        <a:rPr kumimoji="1" lang="ja-JP" altLang="en-US" sz="1350" b="0" dirty="0" smtClean="0"/>
                        <a:t>～下記の事項を遵守・了承いただくようお願いします～</a:t>
                      </a:r>
                      <a:endParaRPr kumimoji="1" lang="en-US" altLang="ja-JP" sz="1350" b="0" dirty="0" smtClean="0"/>
                    </a:p>
                    <a:p>
                      <a:pPr algn="ctr"/>
                      <a:endParaRPr kumimoji="1" lang="en-US" altLang="ja-JP" sz="1200" b="1" dirty="0" smtClean="0"/>
                    </a:p>
                    <a:p>
                      <a:r>
                        <a:rPr kumimoji="1" lang="ja-JP" altLang="en-US" sz="1350" dirty="0" smtClean="0"/>
                        <a:t>①　本支援金は、</a:t>
                      </a:r>
                      <a:r>
                        <a:rPr kumimoji="1" lang="ja-JP" altLang="en-US" sz="1350" b="1" dirty="0" smtClean="0"/>
                        <a:t>令和</a:t>
                      </a:r>
                      <a:r>
                        <a:rPr kumimoji="1" lang="en-US" altLang="ja-JP" sz="1350" b="1" dirty="0" smtClean="0"/>
                        <a:t>4</a:t>
                      </a:r>
                      <a:r>
                        <a:rPr kumimoji="1" lang="ja-JP" altLang="en-US" sz="1350" b="1" dirty="0" smtClean="0"/>
                        <a:t>年度～</a:t>
                      </a:r>
                      <a:r>
                        <a:rPr kumimoji="1" lang="en-US" altLang="ja-JP" sz="1350" b="1" dirty="0" smtClean="0"/>
                        <a:t>5</a:t>
                      </a:r>
                      <a:r>
                        <a:rPr kumimoji="1" lang="ja-JP" altLang="en-US" sz="1350" b="1" dirty="0" smtClean="0"/>
                        <a:t>年度までの</a:t>
                      </a:r>
                      <a:r>
                        <a:rPr kumimoji="1" lang="en-US" altLang="ja-JP" sz="1350" b="1" dirty="0" smtClean="0"/>
                        <a:t>2</a:t>
                      </a:r>
                      <a:r>
                        <a:rPr kumimoji="1" lang="ja-JP" altLang="en-US" sz="1350" b="1" dirty="0" smtClean="0"/>
                        <a:t>年間に化学肥料の使用</a:t>
                      </a:r>
                      <a:endParaRPr kumimoji="1" lang="en-US" altLang="ja-JP" sz="1350" b="1" dirty="0" smtClean="0"/>
                    </a:p>
                    <a:p>
                      <a:r>
                        <a:rPr kumimoji="1" lang="ja-JP" altLang="en-US" sz="1350" b="1" dirty="0" smtClean="0"/>
                        <a:t>　　低減につながる</a:t>
                      </a:r>
                      <a:r>
                        <a:rPr kumimoji="1" lang="en-US" altLang="ja-JP" sz="1350" b="1" dirty="0" smtClean="0"/>
                        <a:t>2</a:t>
                      </a:r>
                      <a:r>
                        <a:rPr kumimoji="1" lang="ja-JP" altLang="en-US" sz="1350" b="1" dirty="0" smtClean="0"/>
                        <a:t>つ以上の取り組み（化学肥料低減計画）を行う</a:t>
                      </a:r>
                      <a:endParaRPr kumimoji="1" lang="en-US" altLang="ja-JP" sz="1350" b="1" dirty="0" smtClean="0"/>
                    </a:p>
                    <a:p>
                      <a:r>
                        <a:rPr kumimoji="1" lang="ja-JP" altLang="en-US" sz="1350" b="1" dirty="0" smtClean="0"/>
                        <a:t>　　ことを条件</a:t>
                      </a:r>
                      <a:r>
                        <a:rPr kumimoji="1" lang="ja-JP" altLang="en-US" sz="1350" dirty="0" smtClean="0"/>
                        <a:t>に支払われるものです。</a:t>
                      </a:r>
                    </a:p>
                    <a:p>
                      <a:r>
                        <a:rPr kumimoji="1" lang="ja-JP" altLang="en-US" sz="1350" dirty="0" smtClean="0"/>
                        <a:t>②　上記取り組みを実施したことが確認できる</a:t>
                      </a:r>
                      <a:r>
                        <a:rPr kumimoji="1" lang="ja-JP" altLang="en-US" sz="1350" b="1" dirty="0" smtClean="0">
                          <a:solidFill>
                            <a:schemeClr val="tx1"/>
                          </a:solidFill>
                        </a:rPr>
                        <a:t>作業日誌等を必ず保管</a:t>
                      </a:r>
                      <a:endParaRPr kumimoji="1" lang="en-US" altLang="ja-JP" sz="1350" b="1" dirty="0" smtClean="0">
                        <a:solidFill>
                          <a:schemeClr val="tx1"/>
                        </a:solidFill>
                      </a:endParaRPr>
                    </a:p>
                    <a:p>
                      <a:r>
                        <a:rPr kumimoji="1" lang="ja-JP" altLang="en-US" sz="1350" b="1" dirty="0" smtClean="0">
                          <a:solidFill>
                            <a:schemeClr val="tx1"/>
                          </a:solidFill>
                        </a:rPr>
                        <a:t>　　</a:t>
                      </a:r>
                      <a:r>
                        <a:rPr kumimoji="1" lang="ja-JP" altLang="en-US" sz="1350" b="0" dirty="0" smtClean="0"/>
                        <a:t>してください。</a:t>
                      </a:r>
                      <a:r>
                        <a:rPr kumimoji="1" lang="ja-JP" altLang="en-US" sz="1350" b="1" dirty="0" smtClean="0"/>
                        <a:t>支援金交付後、</a:t>
                      </a:r>
                      <a:r>
                        <a:rPr lang="ja-JP" altLang="en-US" sz="1350" b="1" dirty="0" smtClean="0"/>
                        <a:t>化学肥料低減計画の取り組み状況</a:t>
                      </a:r>
                      <a:endParaRPr lang="en-US" altLang="ja-JP" sz="1350" b="1" dirty="0" smtClean="0"/>
                    </a:p>
                    <a:p>
                      <a:r>
                        <a:rPr lang="ja-JP" altLang="en-US" sz="1350" b="1" dirty="0" smtClean="0"/>
                        <a:t>　　の現地確認に伺う</a:t>
                      </a:r>
                      <a:r>
                        <a:rPr lang="ja-JP" altLang="en-US" sz="1350" b="0" dirty="0" smtClean="0"/>
                        <a:t>場合があります</a:t>
                      </a:r>
                      <a:r>
                        <a:rPr kumimoji="1" lang="ja-JP" altLang="en-US" sz="1350" dirty="0" smtClean="0"/>
                        <a:t>ので、その際等、求めに応じて</a:t>
                      </a:r>
                      <a:endParaRPr kumimoji="1" lang="en-US" altLang="ja-JP" sz="1350" dirty="0" smtClean="0"/>
                    </a:p>
                    <a:p>
                      <a:r>
                        <a:rPr kumimoji="1" lang="ja-JP" altLang="en-US" sz="1350" dirty="0" smtClean="0"/>
                        <a:t>　　提供をお願いします。</a:t>
                      </a:r>
                    </a:p>
                    <a:p>
                      <a:r>
                        <a:rPr kumimoji="1" lang="ja-JP" altLang="en-US" sz="1350" dirty="0" smtClean="0"/>
                        <a:t>③　調査の結果、</a:t>
                      </a:r>
                      <a:r>
                        <a:rPr kumimoji="1" lang="ja-JP" altLang="en-US" sz="1350" b="1" dirty="0" smtClean="0"/>
                        <a:t>申請内容や化学肥料低減の取り組みが不適切・不十</a:t>
                      </a:r>
                      <a:endParaRPr kumimoji="1" lang="en-US" altLang="ja-JP" sz="1350" b="1" dirty="0" smtClean="0"/>
                    </a:p>
                    <a:p>
                      <a:r>
                        <a:rPr kumimoji="1" lang="ja-JP" altLang="en-US" sz="1350" b="1" dirty="0" smtClean="0"/>
                        <a:t>　　分とされた場合は、支援金が支払われない、または支援金支払後</a:t>
                      </a:r>
                      <a:endParaRPr kumimoji="1" lang="en-US" altLang="ja-JP" sz="1350" b="1" dirty="0" smtClean="0"/>
                    </a:p>
                    <a:p>
                      <a:r>
                        <a:rPr kumimoji="1" lang="ja-JP" altLang="en-US" sz="1350" b="1" dirty="0" smtClean="0"/>
                        <a:t>　　に返還していただく</a:t>
                      </a:r>
                      <a:r>
                        <a:rPr kumimoji="1" lang="ja-JP" altLang="en-US" sz="1350" b="0" dirty="0" smtClean="0"/>
                        <a:t>ことになります</a:t>
                      </a:r>
                      <a:r>
                        <a:rPr kumimoji="1" lang="ja-JP" altLang="en-US" sz="1350" dirty="0" smtClean="0"/>
                        <a:t>。</a:t>
                      </a:r>
                      <a:endParaRPr kumimoji="1" lang="en-US" altLang="ja-JP" sz="1350" dirty="0" smtClean="0"/>
                    </a:p>
                    <a:p>
                      <a:r>
                        <a:rPr kumimoji="1" lang="ja-JP" altLang="en-US" sz="1350" dirty="0" smtClean="0"/>
                        <a:t>④　取組実施者において事務手数料や振込手数料などが生じる場合、</a:t>
                      </a:r>
                      <a:endParaRPr kumimoji="1" lang="en-US" altLang="ja-JP" sz="1350" dirty="0" smtClean="0"/>
                    </a:p>
                    <a:p>
                      <a:r>
                        <a:rPr kumimoji="1" lang="ja-JP" altLang="en-US" sz="1350" dirty="0" smtClean="0"/>
                        <a:t>　　これを差し引いて支援金が</a:t>
                      </a:r>
                      <a:r>
                        <a:rPr kumimoji="1" lang="ja-JP" altLang="en-US" sz="1350" dirty="0" smtClean="0">
                          <a:solidFill>
                            <a:schemeClr val="tx1"/>
                          </a:solidFill>
                        </a:rPr>
                        <a:t>支払われます。</a:t>
                      </a:r>
                      <a:endParaRPr kumimoji="1" lang="en-US" altLang="ja-JP" sz="1350" dirty="0" smtClean="0"/>
                    </a:p>
                    <a:p>
                      <a:r>
                        <a:rPr kumimoji="1" lang="ja-JP" altLang="en-US" sz="1350" dirty="0" smtClean="0"/>
                        <a:t>⑤　支援金は農業所得の雑収入として取り扱うこととなります。</a:t>
                      </a:r>
                    </a:p>
                  </a:txBody>
                  <a:tcPr anchor="ctr">
                    <a:noFill/>
                  </a:tcPr>
                </a:tc>
                <a:tc hMerge="1">
                  <a:txBody>
                    <a:bodyPr/>
                    <a:lstStyle/>
                    <a:p>
                      <a:pPr algn="ctr"/>
                      <a:endParaRPr kumimoji="1" lang="ja-JP" altLang="en-US" sz="1350" dirty="0" smtClean="0"/>
                    </a:p>
                  </a:txBody>
                  <a:tcPr anchor="ctr">
                    <a:solidFill>
                      <a:schemeClr val="bg1"/>
                    </a:solidFill>
                  </a:tcPr>
                </a:tc>
                <a:extLst>
                  <a:ext uri="{0D108BD9-81ED-4DB2-BD59-A6C34878D82A}">
                    <a16:rowId xmlns:a16="http://schemas.microsoft.com/office/drawing/2014/main" val="3974249717"/>
                  </a:ext>
                </a:extLst>
              </a:tr>
              <a:tr h="1202478">
                <a:tc>
                  <a:txBody>
                    <a:bodyPr/>
                    <a:lstStyle/>
                    <a:p>
                      <a:pPr algn="ctr"/>
                      <a:r>
                        <a:rPr kumimoji="1" lang="ja-JP" altLang="en-US" b="0" dirty="0" smtClean="0"/>
                        <a:t>申請・</a:t>
                      </a:r>
                      <a:endParaRPr kumimoji="1" lang="en-US" altLang="ja-JP" b="0" dirty="0" smtClean="0"/>
                    </a:p>
                    <a:p>
                      <a:pPr algn="ctr"/>
                      <a:r>
                        <a:rPr kumimoji="1" lang="ja-JP" altLang="en-US" b="0" dirty="0" smtClean="0"/>
                        <a:t>問合せ先</a:t>
                      </a:r>
                      <a:endParaRPr kumimoji="1" lang="ja-JP" altLang="en-US" b="0" dirty="0"/>
                    </a:p>
                  </a:txBody>
                  <a:tcPr anchor="ctr">
                    <a:solidFill>
                      <a:schemeClr val="bg1">
                        <a:lumMod val="85000"/>
                      </a:schemeClr>
                    </a:solidFill>
                  </a:tcPr>
                </a:tc>
                <a:tc gridSpan="2">
                  <a:txBody>
                    <a:bodyPr/>
                    <a:lstStyle/>
                    <a:p>
                      <a:pPr algn="l"/>
                      <a:r>
                        <a:rPr kumimoji="1" lang="ja-JP" altLang="en-US" sz="1350" dirty="0" smtClean="0"/>
                        <a:t>①ＪＡ○○　○○営農経済センター</a:t>
                      </a:r>
                      <a:endParaRPr kumimoji="1" lang="en-US" altLang="ja-JP" sz="1350" dirty="0" smtClean="0"/>
                    </a:p>
                    <a:p>
                      <a:pPr algn="l"/>
                      <a:r>
                        <a:rPr kumimoji="1" lang="ja-JP" altLang="en-US" sz="1350" dirty="0" smtClean="0"/>
                        <a:t>　ＴＥＬ　○○－○○○○－○○○○</a:t>
                      </a:r>
                      <a:endParaRPr kumimoji="1" lang="en-US" altLang="ja-JP" sz="1350" dirty="0" smtClean="0"/>
                    </a:p>
                    <a:p>
                      <a:pPr algn="l"/>
                      <a:r>
                        <a:rPr kumimoji="1" lang="ja-JP" altLang="en-US" sz="1350" dirty="0" smtClean="0"/>
                        <a:t>②ＪＡ○○　△△営農経済センター</a:t>
                      </a:r>
                      <a:endParaRPr kumimoji="1" lang="en-US" altLang="ja-JP" sz="1350" dirty="0" smtClean="0"/>
                    </a:p>
                    <a:p>
                      <a:pPr algn="l"/>
                      <a:r>
                        <a:rPr kumimoji="1" lang="ja-JP" altLang="en-US" sz="1350" dirty="0" smtClean="0"/>
                        <a:t>　ＴＥＬ　○○－○○○○－○○○○</a:t>
                      </a:r>
                      <a:endParaRPr kumimoji="1" lang="en-US" altLang="ja-JP" sz="1350" dirty="0" smtClean="0"/>
                    </a:p>
                    <a:p>
                      <a:pPr algn="l"/>
                      <a:r>
                        <a:rPr kumimoji="1" lang="ja-JP" altLang="en-US" sz="1350" dirty="0" smtClean="0"/>
                        <a:t>③ＪＡ○○　◇◇営農経済センター</a:t>
                      </a:r>
                      <a:endParaRPr kumimoji="1" lang="en-US" altLang="ja-JP" sz="1350" dirty="0" smtClean="0"/>
                    </a:p>
                    <a:p>
                      <a:pPr algn="l"/>
                      <a:r>
                        <a:rPr kumimoji="1" lang="ja-JP" altLang="en-US" sz="1350" dirty="0" smtClean="0"/>
                        <a:t>　ＴＥＬ　○○－○○○○－○○○○</a:t>
                      </a:r>
                      <a:endParaRPr kumimoji="1" lang="en-US" altLang="ja-JP" sz="1350" dirty="0" smtClean="0"/>
                    </a:p>
                  </a:txBody>
                  <a:tcPr anchor="ctr">
                    <a:no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smtClean="0">
                        <a:solidFill>
                          <a:schemeClr val="tx1"/>
                        </a:solidFill>
                      </a:endParaRPr>
                    </a:p>
                  </a:txBody>
                  <a:tcPr anchor="ctr">
                    <a:solidFill>
                      <a:schemeClr val="bg1"/>
                    </a:solidFill>
                  </a:tcPr>
                </a:tc>
                <a:extLst>
                  <a:ext uri="{0D108BD9-81ED-4DB2-BD59-A6C34878D82A}">
                    <a16:rowId xmlns:a16="http://schemas.microsoft.com/office/drawing/2014/main" val="1758654600"/>
                  </a:ext>
                </a:extLst>
              </a:tr>
            </a:tbl>
          </a:graphicData>
        </a:graphic>
      </p:graphicFrame>
      <p:sp>
        <p:nvSpPr>
          <p:cNvPr id="3" name="スライド番号プレースホルダー 2"/>
          <p:cNvSpPr>
            <a:spLocks noGrp="1"/>
          </p:cNvSpPr>
          <p:nvPr>
            <p:ph type="sldNum" sz="quarter" idx="12"/>
          </p:nvPr>
        </p:nvSpPr>
        <p:spPr>
          <a:xfrm>
            <a:off x="2106707" y="9543664"/>
            <a:ext cx="1543050" cy="527403"/>
          </a:xfrm>
        </p:spPr>
        <p:txBody>
          <a:bodyPr/>
          <a:lstStyle/>
          <a:p>
            <a:fld id="{49D86F94-FA13-4EBA-9E8F-B4362B45A380}" type="slidenum">
              <a:rPr kumimoji="1" lang="ja-JP" altLang="en-US" sz="1600" smtClean="0"/>
              <a:t>2</a:t>
            </a:fld>
            <a:endParaRPr kumimoji="1" lang="ja-JP" altLang="en-US" sz="1600" dirty="0"/>
          </a:p>
        </p:txBody>
      </p:sp>
      <p:sp>
        <p:nvSpPr>
          <p:cNvPr id="5" name="ホームベース 4"/>
          <p:cNvSpPr/>
          <p:nvPr/>
        </p:nvSpPr>
        <p:spPr>
          <a:xfrm rot="5400000">
            <a:off x="2247057" y="-665739"/>
            <a:ext cx="387078" cy="2289668"/>
          </a:xfrm>
          <a:prstGeom prst="homePlate">
            <a:avLst>
              <a:gd name="adj" fmla="val 24540"/>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1400" b="1" dirty="0" smtClean="0"/>
              <a:t>～令和</a:t>
            </a:r>
            <a:r>
              <a:rPr kumimoji="1" lang="en-US" altLang="ja-JP" sz="1400" b="1" dirty="0" smtClean="0"/>
              <a:t>5</a:t>
            </a:r>
            <a:r>
              <a:rPr kumimoji="1" lang="ja-JP" altLang="en-US" sz="1400" b="1" dirty="0" smtClean="0"/>
              <a:t>年○月○日（○）</a:t>
            </a:r>
            <a:endParaRPr kumimoji="1" lang="ja-JP" altLang="en-US" sz="1400" b="1" dirty="0"/>
          </a:p>
        </p:txBody>
      </p:sp>
      <p:sp>
        <p:nvSpPr>
          <p:cNvPr id="6" name="山形 5"/>
          <p:cNvSpPr/>
          <p:nvPr/>
        </p:nvSpPr>
        <p:spPr>
          <a:xfrm rot="5400000">
            <a:off x="2205360" y="55085"/>
            <a:ext cx="470470" cy="2289669"/>
          </a:xfrm>
          <a:prstGeom prst="chevron">
            <a:avLst>
              <a:gd name="adj" fmla="val 22147"/>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1400" b="1" dirty="0">
                <a:solidFill>
                  <a:schemeClr val="bg1"/>
                </a:solidFill>
              </a:rPr>
              <a:t>支援</a:t>
            </a:r>
            <a:r>
              <a:rPr kumimoji="1" lang="ja-JP" altLang="en-US" sz="1400" b="1" dirty="0" smtClean="0">
                <a:solidFill>
                  <a:schemeClr val="bg1"/>
                </a:solidFill>
              </a:rPr>
              <a:t>金交付</a:t>
            </a:r>
            <a:r>
              <a:rPr kumimoji="1" lang="ja-JP" altLang="en-US" sz="1400" b="1" dirty="0">
                <a:solidFill>
                  <a:schemeClr val="bg1"/>
                </a:solidFill>
              </a:rPr>
              <a:t>後</a:t>
            </a:r>
            <a:endParaRPr kumimoji="1" lang="en-US" altLang="ja-JP" sz="1400" b="1" dirty="0">
              <a:solidFill>
                <a:schemeClr val="bg1"/>
              </a:solidFill>
            </a:endParaRPr>
          </a:p>
        </p:txBody>
      </p:sp>
      <p:sp>
        <p:nvSpPr>
          <p:cNvPr id="7" name="山形 6"/>
          <p:cNvSpPr/>
          <p:nvPr/>
        </p:nvSpPr>
        <p:spPr>
          <a:xfrm rot="5400000">
            <a:off x="2205356" y="437082"/>
            <a:ext cx="470474" cy="2289669"/>
          </a:xfrm>
          <a:prstGeom prst="chevron">
            <a:avLst>
              <a:gd name="adj" fmla="val 22147"/>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1400" b="1" dirty="0">
                <a:solidFill>
                  <a:schemeClr val="bg1"/>
                </a:solidFill>
              </a:rPr>
              <a:t>～令和</a:t>
            </a:r>
            <a:r>
              <a:rPr kumimoji="1" lang="en-US" altLang="ja-JP" sz="1400" b="1" dirty="0">
                <a:solidFill>
                  <a:schemeClr val="bg1"/>
                </a:solidFill>
              </a:rPr>
              <a:t>5</a:t>
            </a:r>
            <a:r>
              <a:rPr kumimoji="1" lang="ja-JP" altLang="en-US" sz="1400" b="1" dirty="0" smtClean="0">
                <a:solidFill>
                  <a:schemeClr val="bg1"/>
                </a:solidFill>
              </a:rPr>
              <a:t>年○月○日（○）</a:t>
            </a:r>
            <a:endParaRPr kumimoji="1" lang="en-US" altLang="ja-JP" sz="1400" b="1" dirty="0">
              <a:solidFill>
                <a:schemeClr val="bg1"/>
              </a:solidFill>
            </a:endParaRPr>
          </a:p>
        </p:txBody>
      </p:sp>
      <p:sp>
        <p:nvSpPr>
          <p:cNvPr id="8" name="山形 7"/>
          <p:cNvSpPr/>
          <p:nvPr/>
        </p:nvSpPr>
        <p:spPr>
          <a:xfrm rot="5400000">
            <a:off x="2205358" y="821583"/>
            <a:ext cx="470471" cy="2289669"/>
          </a:xfrm>
          <a:prstGeom prst="chevron">
            <a:avLst>
              <a:gd name="adj" fmla="val 22147"/>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1400" b="1" dirty="0">
                <a:solidFill>
                  <a:schemeClr val="bg1"/>
                </a:solidFill>
              </a:rPr>
              <a:t>～令和</a:t>
            </a:r>
            <a:r>
              <a:rPr kumimoji="1" lang="en-US" altLang="ja-JP" sz="1400" b="1" dirty="0">
                <a:solidFill>
                  <a:schemeClr val="bg1"/>
                </a:solidFill>
              </a:rPr>
              <a:t>6</a:t>
            </a:r>
            <a:r>
              <a:rPr kumimoji="1" lang="ja-JP" altLang="en-US" sz="1400" b="1" dirty="0" smtClean="0">
                <a:solidFill>
                  <a:schemeClr val="bg1"/>
                </a:solidFill>
              </a:rPr>
              <a:t>年○月</a:t>
            </a:r>
            <a:r>
              <a:rPr kumimoji="1" lang="ja-JP" altLang="en-US" sz="1400" b="1" dirty="0">
                <a:solidFill>
                  <a:schemeClr val="bg1"/>
                </a:solidFill>
              </a:rPr>
              <a:t>○</a:t>
            </a:r>
            <a:r>
              <a:rPr kumimoji="1" lang="ja-JP" altLang="en-US" sz="1400" b="1" dirty="0" smtClean="0">
                <a:solidFill>
                  <a:schemeClr val="bg1"/>
                </a:solidFill>
              </a:rPr>
              <a:t>日（○）</a:t>
            </a:r>
            <a:endParaRPr kumimoji="1" lang="ja-JP" altLang="en-US" sz="1400" b="1" dirty="0">
              <a:solidFill>
                <a:schemeClr val="bg1"/>
              </a:solidFill>
            </a:endParaRPr>
          </a:p>
        </p:txBody>
      </p:sp>
      <p:sp>
        <p:nvSpPr>
          <p:cNvPr id="9" name="テキスト ボックス 8"/>
          <p:cNvSpPr txBox="1"/>
          <p:nvPr/>
        </p:nvSpPr>
        <p:spPr>
          <a:xfrm>
            <a:off x="3558053" y="285556"/>
            <a:ext cx="2863516" cy="307777"/>
          </a:xfrm>
          <a:prstGeom prst="rect">
            <a:avLst/>
          </a:prstGeom>
          <a:noFill/>
        </p:spPr>
        <p:txBody>
          <a:bodyPr wrap="square" rtlCol="0">
            <a:spAutoFit/>
          </a:bodyPr>
          <a:lstStyle/>
          <a:p>
            <a:r>
              <a:rPr kumimoji="1" lang="ja-JP" altLang="en-US" sz="1400" dirty="0" smtClean="0"/>
              <a:t>申請書類の提出締切</a:t>
            </a:r>
            <a:endParaRPr kumimoji="1" lang="ja-JP" altLang="en-US" sz="1400" dirty="0"/>
          </a:p>
        </p:txBody>
      </p:sp>
      <p:sp>
        <p:nvSpPr>
          <p:cNvPr id="10" name="テキスト ボックス 9"/>
          <p:cNvSpPr txBox="1"/>
          <p:nvPr/>
        </p:nvSpPr>
        <p:spPr>
          <a:xfrm>
            <a:off x="3558053" y="651114"/>
            <a:ext cx="2863516" cy="307777"/>
          </a:xfrm>
          <a:prstGeom prst="rect">
            <a:avLst/>
          </a:prstGeom>
          <a:noFill/>
        </p:spPr>
        <p:txBody>
          <a:bodyPr wrap="square" rtlCol="0">
            <a:spAutoFit/>
          </a:bodyPr>
          <a:lstStyle/>
          <a:p>
            <a:r>
              <a:rPr kumimoji="1" lang="ja-JP" altLang="en-US" sz="1400" dirty="0" smtClean="0"/>
              <a:t>支援金の交付</a:t>
            </a:r>
            <a:endParaRPr kumimoji="1" lang="ja-JP" altLang="en-US" sz="1400" dirty="0"/>
          </a:p>
        </p:txBody>
      </p:sp>
      <p:sp>
        <p:nvSpPr>
          <p:cNvPr id="11" name="テキスト ボックス 10"/>
          <p:cNvSpPr txBox="1"/>
          <p:nvPr/>
        </p:nvSpPr>
        <p:spPr>
          <a:xfrm>
            <a:off x="3558053" y="1790577"/>
            <a:ext cx="2863516" cy="307777"/>
          </a:xfrm>
          <a:prstGeom prst="rect">
            <a:avLst/>
          </a:prstGeom>
          <a:noFill/>
        </p:spPr>
        <p:txBody>
          <a:bodyPr wrap="square" rtlCol="0">
            <a:spAutoFit/>
          </a:bodyPr>
          <a:lstStyle/>
          <a:p>
            <a:r>
              <a:rPr kumimoji="1" lang="ja-JP" altLang="en-US" sz="1400" dirty="0" smtClean="0"/>
              <a:t>化学肥料低減報告書の提出締切</a:t>
            </a:r>
            <a:endParaRPr kumimoji="1" lang="ja-JP" altLang="en-US" sz="1400" dirty="0"/>
          </a:p>
        </p:txBody>
      </p:sp>
      <p:sp>
        <p:nvSpPr>
          <p:cNvPr id="12" name="テキスト ボックス 11"/>
          <p:cNvSpPr txBox="1"/>
          <p:nvPr/>
        </p:nvSpPr>
        <p:spPr>
          <a:xfrm>
            <a:off x="3558053" y="1417144"/>
            <a:ext cx="3385616" cy="307777"/>
          </a:xfrm>
          <a:prstGeom prst="rect">
            <a:avLst/>
          </a:prstGeom>
          <a:noFill/>
        </p:spPr>
        <p:txBody>
          <a:bodyPr wrap="square" rtlCol="0">
            <a:spAutoFit/>
          </a:bodyPr>
          <a:lstStyle/>
          <a:p>
            <a:r>
              <a:rPr kumimoji="1" lang="ja-JP" altLang="en-US" sz="1400" dirty="0" smtClean="0"/>
              <a:t>化学肥料低減中間報告書の提出締切</a:t>
            </a:r>
            <a:endParaRPr kumimoji="1" lang="ja-JP" altLang="en-US" sz="1400" dirty="0"/>
          </a:p>
        </p:txBody>
      </p:sp>
      <p:sp>
        <p:nvSpPr>
          <p:cNvPr id="13" name="山形 12"/>
          <p:cNvSpPr/>
          <p:nvPr/>
        </p:nvSpPr>
        <p:spPr>
          <a:xfrm rot="5400000">
            <a:off x="2205359" y="-320354"/>
            <a:ext cx="470474" cy="2289669"/>
          </a:xfrm>
          <a:prstGeom prst="chevron">
            <a:avLst>
              <a:gd name="adj" fmla="val 22147"/>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1400" b="1" dirty="0">
                <a:solidFill>
                  <a:schemeClr val="bg1"/>
                </a:solidFill>
              </a:rPr>
              <a:t>令和</a:t>
            </a:r>
            <a:r>
              <a:rPr kumimoji="1" lang="en-US" altLang="ja-JP" sz="1400" b="1" dirty="0">
                <a:solidFill>
                  <a:schemeClr val="bg1"/>
                </a:solidFill>
              </a:rPr>
              <a:t>5</a:t>
            </a:r>
            <a:r>
              <a:rPr kumimoji="1" lang="ja-JP" altLang="en-US" sz="1400" b="1" dirty="0" smtClean="0">
                <a:solidFill>
                  <a:schemeClr val="bg1"/>
                </a:solidFill>
              </a:rPr>
              <a:t>年</a:t>
            </a:r>
            <a:r>
              <a:rPr kumimoji="1" lang="en-US" altLang="ja-JP" sz="1400" b="1" dirty="0">
                <a:solidFill>
                  <a:schemeClr val="bg1"/>
                </a:solidFill>
              </a:rPr>
              <a:t>8</a:t>
            </a:r>
            <a:r>
              <a:rPr kumimoji="1" lang="ja-JP" altLang="en-US" sz="1400" b="1" dirty="0" smtClean="0">
                <a:solidFill>
                  <a:schemeClr val="bg1"/>
                </a:solidFill>
              </a:rPr>
              <a:t>月</a:t>
            </a:r>
            <a:r>
              <a:rPr kumimoji="1" lang="ja-JP" altLang="en-US" sz="1400" b="1" dirty="0">
                <a:solidFill>
                  <a:schemeClr val="bg1"/>
                </a:solidFill>
              </a:rPr>
              <a:t>頃～</a:t>
            </a:r>
            <a:endParaRPr kumimoji="1" lang="en-US" altLang="ja-JP" sz="1400" b="1" dirty="0">
              <a:solidFill>
                <a:schemeClr val="bg1"/>
              </a:solidFill>
            </a:endParaRPr>
          </a:p>
        </p:txBody>
      </p:sp>
      <p:sp>
        <p:nvSpPr>
          <p:cNvPr id="14" name="テキスト ボックス 13"/>
          <p:cNvSpPr txBox="1"/>
          <p:nvPr/>
        </p:nvSpPr>
        <p:spPr>
          <a:xfrm>
            <a:off x="3558053" y="1030535"/>
            <a:ext cx="3385616" cy="307777"/>
          </a:xfrm>
          <a:prstGeom prst="rect">
            <a:avLst/>
          </a:prstGeom>
          <a:noFill/>
        </p:spPr>
        <p:txBody>
          <a:bodyPr wrap="square" rtlCol="0">
            <a:spAutoFit/>
          </a:bodyPr>
          <a:lstStyle/>
          <a:p>
            <a:r>
              <a:rPr kumimoji="1" lang="ja-JP" altLang="en-US" sz="1400" dirty="0" smtClean="0"/>
              <a:t>計画</a:t>
            </a:r>
            <a:r>
              <a:rPr kumimoji="1" lang="ja-JP" altLang="en-US" sz="1400" dirty="0"/>
              <a:t>時</a:t>
            </a:r>
            <a:r>
              <a:rPr kumimoji="1" lang="ja-JP" altLang="en-US" sz="1400" dirty="0" smtClean="0"/>
              <a:t>と額に変更がないか確認</a:t>
            </a:r>
            <a:endParaRPr kumimoji="1" lang="ja-JP" altLang="en-US" sz="1400" dirty="0"/>
          </a:p>
        </p:txBody>
      </p:sp>
    </p:spTree>
    <p:extLst>
      <p:ext uri="{BB962C8B-B14F-4D97-AF65-F5344CB8AC3E}">
        <p14:creationId xmlns:p14="http://schemas.microsoft.com/office/powerpoint/2010/main" val="1040542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ホームベース 5"/>
          <p:cNvSpPr/>
          <p:nvPr/>
        </p:nvSpPr>
        <p:spPr>
          <a:xfrm>
            <a:off x="415493" y="178097"/>
            <a:ext cx="3444127" cy="457199"/>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提出</a:t>
            </a:r>
            <a:r>
              <a:rPr kumimoji="1" lang="ja-JP" altLang="en-US" sz="1600" b="1" dirty="0" smtClean="0"/>
              <a:t>書類の記入例①　～誓約書～</a:t>
            </a:r>
            <a:endParaRPr kumimoji="1" lang="ja-JP" altLang="en-US" sz="1600" b="1" dirty="0"/>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3332061985"/>
              </p:ext>
            </p:extLst>
          </p:nvPr>
        </p:nvGraphicFramePr>
        <p:xfrm>
          <a:off x="415493" y="744279"/>
          <a:ext cx="6041915" cy="8864009"/>
        </p:xfrm>
        <a:graphic>
          <a:graphicData uri="http://schemas.openxmlformats.org/presentationml/2006/ole">
            <mc:AlternateContent xmlns:mc="http://schemas.openxmlformats.org/markup-compatibility/2006">
              <mc:Choice xmlns:v="urn:schemas-microsoft-com:vml" Requires="v">
                <p:oleObj spid="_x0000_s1083" name="文書" r:id="rId3" imgW="6560271" imgH="9623587" progId="Word.Document.12">
                  <p:embed/>
                </p:oleObj>
              </mc:Choice>
              <mc:Fallback>
                <p:oleObj name="文書" r:id="rId3" imgW="6560271" imgH="9623587" progId="Word.Document.12">
                  <p:embed/>
                  <p:pic>
                    <p:nvPicPr>
                      <p:cNvPr id="0" name=""/>
                      <p:cNvPicPr/>
                      <p:nvPr/>
                    </p:nvPicPr>
                    <p:blipFill>
                      <a:blip r:embed="rId4"/>
                      <a:stretch>
                        <a:fillRect/>
                      </a:stretch>
                    </p:blipFill>
                    <p:spPr>
                      <a:xfrm>
                        <a:off x="415493" y="744279"/>
                        <a:ext cx="6041915" cy="8864009"/>
                      </a:xfrm>
                      <a:prstGeom prst="rect">
                        <a:avLst/>
                      </a:prstGeom>
                      <a:ln>
                        <a:solidFill>
                          <a:schemeClr val="tx1"/>
                        </a:solidFill>
                      </a:ln>
                    </p:spPr>
                  </p:pic>
                </p:oleObj>
              </mc:Fallback>
            </mc:AlternateContent>
          </a:graphicData>
        </a:graphic>
      </p:graphicFrame>
      <p:sp>
        <p:nvSpPr>
          <p:cNvPr id="3" name="スライド番号プレースホルダー 2"/>
          <p:cNvSpPr>
            <a:spLocks noGrp="1"/>
          </p:cNvSpPr>
          <p:nvPr>
            <p:ph type="sldNum" sz="quarter" idx="12"/>
          </p:nvPr>
        </p:nvSpPr>
        <p:spPr>
          <a:xfrm>
            <a:off x="1989194" y="9523238"/>
            <a:ext cx="1543050" cy="527403"/>
          </a:xfrm>
        </p:spPr>
        <p:txBody>
          <a:bodyPr/>
          <a:lstStyle/>
          <a:p>
            <a:fld id="{49D86F94-FA13-4EBA-9E8F-B4362B45A380}" type="slidenum">
              <a:rPr kumimoji="1" lang="ja-JP" altLang="en-US" sz="1600" smtClean="0"/>
              <a:t>3</a:t>
            </a:fld>
            <a:endParaRPr kumimoji="1" lang="ja-JP" altLang="en-US" sz="1600" dirty="0"/>
          </a:p>
        </p:txBody>
      </p:sp>
    </p:spTree>
    <p:extLst>
      <p:ext uri="{BB962C8B-B14F-4D97-AF65-F5344CB8AC3E}">
        <p14:creationId xmlns:p14="http://schemas.microsoft.com/office/powerpoint/2010/main" val="3020713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ホームベース 4"/>
          <p:cNvSpPr/>
          <p:nvPr/>
        </p:nvSpPr>
        <p:spPr>
          <a:xfrm>
            <a:off x="319800" y="138222"/>
            <a:ext cx="4592442" cy="457199"/>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提出</a:t>
            </a:r>
            <a:r>
              <a:rPr kumimoji="1" lang="ja-JP" altLang="en-US" sz="1600" b="1" dirty="0" smtClean="0"/>
              <a:t>書類の記入例②　～事業申込書（表面）～</a:t>
            </a:r>
            <a:endParaRPr kumimoji="1" lang="ja-JP" altLang="en-US" sz="1600" b="1" dirty="0"/>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1352071775"/>
              </p:ext>
            </p:extLst>
          </p:nvPr>
        </p:nvGraphicFramePr>
        <p:xfrm>
          <a:off x="319800" y="723014"/>
          <a:ext cx="6185503" cy="8960486"/>
        </p:xfrm>
        <a:graphic>
          <a:graphicData uri="http://schemas.openxmlformats.org/presentationml/2006/ole">
            <mc:AlternateContent xmlns:mc="http://schemas.openxmlformats.org/markup-compatibility/2006">
              <mc:Choice xmlns:v="urn:schemas-microsoft-com:vml" Requires="v">
                <p:oleObj spid="_x0000_s2106" name="文書" r:id="rId3" imgW="6706295" imgH="9713154" progId="Word.Document.12">
                  <p:embed/>
                </p:oleObj>
              </mc:Choice>
              <mc:Fallback>
                <p:oleObj name="文書" r:id="rId3" imgW="6706295" imgH="9713154" progId="Word.Document.12">
                  <p:embed/>
                  <p:pic>
                    <p:nvPicPr>
                      <p:cNvPr id="0" name=""/>
                      <p:cNvPicPr/>
                      <p:nvPr/>
                    </p:nvPicPr>
                    <p:blipFill>
                      <a:blip r:embed="rId4"/>
                      <a:stretch>
                        <a:fillRect/>
                      </a:stretch>
                    </p:blipFill>
                    <p:spPr>
                      <a:xfrm>
                        <a:off x="319800" y="723014"/>
                        <a:ext cx="6185503" cy="8960486"/>
                      </a:xfrm>
                      <a:prstGeom prst="rect">
                        <a:avLst/>
                      </a:prstGeom>
                      <a:ln>
                        <a:solidFill>
                          <a:schemeClr val="tx1"/>
                        </a:solidFill>
                      </a:ln>
                    </p:spPr>
                  </p:pic>
                </p:oleObj>
              </mc:Fallback>
            </mc:AlternateContent>
          </a:graphicData>
        </a:graphic>
      </p:graphicFrame>
      <p:sp>
        <p:nvSpPr>
          <p:cNvPr id="3" name="スライド番号プレースホルダー 2"/>
          <p:cNvSpPr>
            <a:spLocks noGrp="1"/>
          </p:cNvSpPr>
          <p:nvPr>
            <p:ph type="sldNum" sz="quarter" idx="12"/>
          </p:nvPr>
        </p:nvSpPr>
        <p:spPr>
          <a:xfrm>
            <a:off x="2002958" y="9547391"/>
            <a:ext cx="1543050" cy="527403"/>
          </a:xfrm>
        </p:spPr>
        <p:txBody>
          <a:bodyPr/>
          <a:lstStyle/>
          <a:p>
            <a:fld id="{49D86F94-FA13-4EBA-9E8F-B4362B45A380}" type="slidenum">
              <a:rPr kumimoji="1" lang="ja-JP" altLang="en-US" sz="1600" smtClean="0"/>
              <a:t>4</a:t>
            </a:fld>
            <a:endParaRPr kumimoji="1" lang="ja-JP" altLang="en-US" sz="1600" dirty="0"/>
          </a:p>
        </p:txBody>
      </p:sp>
    </p:spTree>
    <p:extLst>
      <p:ext uri="{BB962C8B-B14F-4D97-AF65-F5344CB8AC3E}">
        <p14:creationId xmlns:p14="http://schemas.microsoft.com/office/powerpoint/2010/main" val="4173547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ホームベース 4"/>
          <p:cNvSpPr/>
          <p:nvPr/>
        </p:nvSpPr>
        <p:spPr>
          <a:xfrm>
            <a:off x="514224" y="170339"/>
            <a:ext cx="3665891" cy="457199"/>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提出</a:t>
            </a:r>
            <a:r>
              <a:rPr kumimoji="1" lang="ja-JP" altLang="en-US" sz="1600" b="1" dirty="0" smtClean="0"/>
              <a:t>書類の記入例③　～計画書～</a:t>
            </a:r>
            <a:endParaRPr kumimoji="1" lang="ja-JP" altLang="en-US" sz="1600" b="1" dirty="0"/>
          </a:p>
        </p:txBody>
      </p:sp>
      <p:sp>
        <p:nvSpPr>
          <p:cNvPr id="3" name="スライド番号プレースホルダー 2"/>
          <p:cNvSpPr>
            <a:spLocks noGrp="1"/>
          </p:cNvSpPr>
          <p:nvPr>
            <p:ph type="sldNum" sz="quarter" idx="12"/>
          </p:nvPr>
        </p:nvSpPr>
        <p:spPr>
          <a:xfrm>
            <a:off x="1997937" y="9535183"/>
            <a:ext cx="1543050" cy="527403"/>
          </a:xfrm>
        </p:spPr>
        <p:txBody>
          <a:bodyPr/>
          <a:lstStyle/>
          <a:p>
            <a:fld id="{49D86F94-FA13-4EBA-9E8F-B4362B45A380}" type="slidenum">
              <a:rPr kumimoji="1" lang="ja-JP" altLang="en-US" sz="1600" smtClean="0"/>
              <a:t>5</a:t>
            </a:fld>
            <a:endParaRPr kumimoji="1" lang="ja-JP" altLang="en-US" sz="1600"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3633166623"/>
              </p:ext>
            </p:extLst>
          </p:nvPr>
        </p:nvGraphicFramePr>
        <p:xfrm>
          <a:off x="514224" y="762797"/>
          <a:ext cx="5695745" cy="8836855"/>
        </p:xfrm>
        <a:graphic>
          <a:graphicData uri="http://schemas.openxmlformats.org/presentationml/2006/ole">
            <mc:AlternateContent xmlns:mc="http://schemas.openxmlformats.org/markup-compatibility/2006">
              <mc:Choice xmlns:v="urn:schemas-microsoft-com:vml" Requires="v">
                <p:oleObj spid="_x0000_s3129" name="文書" r:id="rId3" imgW="6368211" imgH="9879698" progId="Word.Document.12">
                  <p:embed/>
                </p:oleObj>
              </mc:Choice>
              <mc:Fallback>
                <p:oleObj name="文書" r:id="rId3" imgW="6368211" imgH="9879698" progId="Word.Document.12">
                  <p:embed/>
                  <p:pic>
                    <p:nvPicPr>
                      <p:cNvPr id="0" name=""/>
                      <p:cNvPicPr/>
                      <p:nvPr/>
                    </p:nvPicPr>
                    <p:blipFill>
                      <a:blip r:embed="rId4"/>
                      <a:stretch>
                        <a:fillRect/>
                      </a:stretch>
                    </p:blipFill>
                    <p:spPr>
                      <a:xfrm>
                        <a:off x="514224" y="762797"/>
                        <a:ext cx="5695745" cy="8836855"/>
                      </a:xfrm>
                      <a:prstGeom prst="rect">
                        <a:avLst/>
                      </a:prstGeom>
                      <a:ln>
                        <a:solidFill>
                          <a:schemeClr val="tx1"/>
                        </a:solidFill>
                      </a:ln>
                    </p:spPr>
                  </p:pic>
                </p:oleObj>
              </mc:Fallback>
            </mc:AlternateContent>
          </a:graphicData>
        </a:graphic>
      </p:graphicFrame>
    </p:spTree>
    <p:extLst>
      <p:ext uri="{BB962C8B-B14F-4D97-AF65-F5344CB8AC3E}">
        <p14:creationId xmlns:p14="http://schemas.microsoft.com/office/powerpoint/2010/main" val="2770491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ホームベース 4"/>
          <p:cNvSpPr/>
          <p:nvPr/>
        </p:nvSpPr>
        <p:spPr>
          <a:xfrm>
            <a:off x="492870" y="138224"/>
            <a:ext cx="3929840" cy="457199"/>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申請書類の記入例④　～中間報告書～</a:t>
            </a:r>
            <a:endParaRPr kumimoji="1" lang="ja-JP" altLang="en-US" sz="1600" b="1" dirty="0"/>
          </a:p>
        </p:txBody>
      </p:sp>
      <p:sp>
        <p:nvSpPr>
          <p:cNvPr id="2" name="スライド番号プレースホルダー 1"/>
          <p:cNvSpPr>
            <a:spLocks noGrp="1"/>
          </p:cNvSpPr>
          <p:nvPr>
            <p:ph type="sldNum" sz="quarter" idx="12"/>
          </p:nvPr>
        </p:nvSpPr>
        <p:spPr>
          <a:xfrm>
            <a:off x="2041878" y="9550423"/>
            <a:ext cx="1543050" cy="527403"/>
          </a:xfrm>
        </p:spPr>
        <p:txBody>
          <a:bodyPr/>
          <a:lstStyle/>
          <a:p>
            <a:fld id="{49D86F94-FA13-4EBA-9E8F-B4362B45A380}" type="slidenum">
              <a:rPr kumimoji="1" lang="ja-JP" altLang="en-US" sz="1600" smtClean="0"/>
              <a:t>6</a:t>
            </a:fld>
            <a:endParaRPr kumimoji="1" lang="ja-JP" altLang="en-US" sz="1600"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3976331765"/>
              </p:ext>
            </p:extLst>
          </p:nvPr>
        </p:nvGraphicFramePr>
        <p:xfrm>
          <a:off x="492870" y="731520"/>
          <a:ext cx="5876125" cy="8959313"/>
        </p:xfrm>
        <a:graphic>
          <a:graphicData uri="http://schemas.openxmlformats.org/presentationml/2006/ole">
            <mc:AlternateContent xmlns:mc="http://schemas.openxmlformats.org/markup-compatibility/2006">
              <mc:Choice xmlns:v="urn:schemas-microsoft-com:vml" Requires="v">
                <p:oleObj spid="_x0000_s5178" name="文書" r:id="rId3" imgW="6298436" imgH="9604163" progId="Word.Document.12">
                  <p:embed/>
                </p:oleObj>
              </mc:Choice>
              <mc:Fallback>
                <p:oleObj name="文書" r:id="rId3" imgW="6298436" imgH="9604163" progId="Word.Document.12">
                  <p:embed/>
                  <p:pic>
                    <p:nvPicPr>
                      <p:cNvPr id="0" name=""/>
                      <p:cNvPicPr/>
                      <p:nvPr/>
                    </p:nvPicPr>
                    <p:blipFill>
                      <a:blip r:embed="rId4"/>
                      <a:stretch>
                        <a:fillRect/>
                      </a:stretch>
                    </p:blipFill>
                    <p:spPr>
                      <a:xfrm>
                        <a:off x="492870" y="731520"/>
                        <a:ext cx="5876125" cy="8959313"/>
                      </a:xfrm>
                      <a:prstGeom prst="rect">
                        <a:avLst/>
                      </a:prstGeom>
                      <a:ln>
                        <a:solidFill>
                          <a:schemeClr val="tx1"/>
                        </a:solidFill>
                      </a:ln>
                    </p:spPr>
                  </p:pic>
                </p:oleObj>
              </mc:Fallback>
            </mc:AlternateContent>
          </a:graphicData>
        </a:graphic>
      </p:graphicFrame>
    </p:spTree>
    <p:extLst>
      <p:ext uri="{BB962C8B-B14F-4D97-AF65-F5344CB8AC3E}">
        <p14:creationId xmlns:p14="http://schemas.microsoft.com/office/powerpoint/2010/main" val="403059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ホームベース 4"/>
          <p:cNvSpPr/>
          <p:nvPr/>
        </p:nvSpPr>
        <p:spPr>
          <a:xfrm>
            <a:off x="398306" y="138223"/>
            <a:ext cx="3781808" cy="457199"/>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申請書類の記入例⑤　～作業日誌～</a:t>
            </a:r>
            <a:endParaRPr kumimoji="1" lang="ja-JP" altLang="en-US" sz="1600" b="1" dirty="0"/>
          </a:p>
        </p:txBody>
      </p:sp>
      <p:sp>
        <p:nvSpPr>
          <p:cNvPr id="3" name="スライド番号プレースホルダー 2"/>
          <p:cNvSpPr>
            <a:spLocks noGrp="1"/>
          </p:cNvSpPr>
          <p:nvPr>
            <p:ph type="sldNum" sz="quarter" idx="12"/>
          </p:nvPr>
        </p:nvSpPr>
        <p:spPr>
          <a:xfrm>
            <a:off x="2088197" y="9514331"/>
            <a:ext cx="1543050" cy="527403"/>
          </a:xfrm>
        </p:spPr>
        <p:txBody>
          <a:bodyPr/>
          <a:lstStyle/>
          <a:p>
            <a:fld id="{49D86F94-FA13-4EBA-9E8F-B4362B45A380}" type="slidenum">
              <a:rPr kumimoji="1" lang="ja-JP" altLang="en-US" sz="1600" smtClean="0"/>
              <a:t>7</a:t>
            </a:fld>
            <a:endParaRPr kumimoji="1" lang="ja-JP" altLang="en-US" sz="1600" dirty="0"/>
          </a:p>
        </p:txBody>
      </p:sp>
      <p:pic>
        <p:nvPicPr>
          <p:cNvPr id="2" name="図 1"/>
          <p:cNvPicPr>
            <a:picLocks noChangeAspect="1"/>
          </p:cNvPicPr>
          <p:nvPr/>
        </p:nvPicPr>
        <p:blipFill>
          <a:blip r:embed="rId2"/>
          <a:stretch>
            <a:fillRect/>
          </a:stretch>
        </p:blipFill>
        <p:spPr>
          <a:xfrm>
            <a:off x="398306" y="707488"/>
            <a:ext cx="6119452" cy="8965232"/>
          </a:xfrm>
          <a:prstGeom prst="rect">
            <a:avLst/>
          </a:prstGeom>
          <a:ln>
            <a:solidFill>
              <a:schemeClr val="tx1"/>
            </a:solidFill>
          </a:ln>
        </p:spPr>
      </p:pic>
    </p:spTree>
    <p:extLst>
      <p:ext uri="{BB962C8B-B14F-4D97-AF65-F5344CB8AC3E}">
        <p14:creationId xmlns:p14="http://schemas.microsoft.com/office/powerpoint/2010/main" val="2188329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ホームベース 4"/>
          <p:cNvSpPr/>
          <p:nvPr/>
        </p:nvSpPr>
        <p:spPr>
          <a:xfrm>
            <a:off x="492869" y="138224"/>
            <a:ext cx="4340387" cy="457199"/>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申請書類の記入例⑥　～取組実施報告書～</a:t>
            </a:r>
            <a:endParaRPr kumimoji="1" lang="ja-JP" altLang="en-US" sz="1600" b="1" dirty="0"/>
          </a:p>
        </p:txBody>
      </p:sp>
      <p:sp>
        <p:nvSpPr>
          <p:cNvPr id="2" name="スライド番号プレースホルダー 1"/>
          <p:cNvSpPr>
            <a:spLocks noGrp="1"/>
          </p:cNvSpPr>
          <p:nvPr>
            <p:ph type="sldNum" sz="quarter" idx="12"/>
          </p:nvPr>
        </p:nvSpPr>
        <p:spPr>
          <a:xfrm>
            <a:off x="1952497" y="9549334"/>
            <a:ext cx="1543050" cy="527403"/>
          </a:xfrm>
        </p:spPr>
        <p:txBody>
          <a:bodyPr/>
          <a:lstStyle/>
          <a:p>
            <a:fld id="{49D86F94-FA13-4EBA-9E8F-B4362B45A380}" type="slidenum">
              <a:rPr kumimoji="1" lang="ja-JP" altLang="en-US" sz="1600" smtClean="0"/>
              <a:t>8</a:t>
            </a:fld>
            <a:endParaRPr kumimoji="1" lang="ja-JP" altLang="en-US" sz="1600" dirty="0"/>
          </a:p>
        </p:txBody>
      </p:sp>
      <p:pic>
        <p:nvPicPr>
          <p:cNvPr id="3" name="図 2"/>
          <p:cNvPicPr>
            <a:picLocks noChangeAspect="1"/>
          </p:cNvPicPr>
          <p:nvPr/>
        </p:nvPicPr>
        <p:blipFill>
          <a:blip r:embed="rId2"/>
          <a:stretch>
            <a:fillRect/>
          </a:stretch>
        </p:blipFill>
        <p:spPr>
          <a:xfrm>
            <a:off x="492869" y="708035"/>
            <a:ext cx="5665335" cy="8900323"/>
          </a:xfrm>
          <a:prstGeom prst="rect">
            <a:avLst/>
          </a:prstGeom>
          <a:ln>
            <a:solidFill>
              <a:schemeClr val="tx1"/>
            </a:solidFill>
          </a:ln>
        </p:spPr>
      </p:pic>
    </p:spTree>
    <p:extLst>
      <p:ext uri="{BB962C8B-B14F-4D97-AF65-F5344CB8AC3E}">
        <p14:creationId xmlns:p14="http://schemas.microsoft.com/office/powerpoint/2010/main" val="162761781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4922</TotalTime>
  <Words>974</Words>
  <Application>Microsoft Office PowerPoint</Application>
  <PresentationFormat>A4 210 x 297 mm</PresentationFormat>
  <Paragraphs>132</Paragraphs>
  <Slides>8</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5" baseType="lpstr">
      <vt:lpstr>游ゴシック</vt:lpstr>
      <vt:lpstr>游ゴシック Light</vt:lpstr>
      <vt:lpstr>Arial</vt:lpstr>
      <vt:lpstr>Calibri</vt:lpstr>
      <vt:lpstr>Calibri Light</vt:lpstr>
      <vt:lpstr>Office テーマ</vt:lpstr>
      <vt:lpstr>文書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古本　拓也</dc:creator>
  <cp:lastModifiedBy>古本　拓也</cp:lastModifiedBy>
  <cp:revision>180</cp:revision>
  <cp:lastPrinted>2022-11-22T01:13:24Z</cp:lastPrinted>
  <dcterms:created xsi:type="dcterms:W3CDTF">2022-09-07T01:24:09Z</dcterms:created>
  <dcterms:modified xsi:type="dcterms:W3CDTF">2022-12-13T02:57:14Z</dcterms:modified>
</cp:coreProperties>
</file>