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9" r:id="rId2"/>
  </p:sldIdLst>
  <p:sldSz cx="7559675" cy="10691813"/>
  <p:notesSz cx="6807200" cy="9939338"/>
  <p:defaultTextStyle>
    <a:defPPr>
      <a:defRPr lang="ja-JP"/>
    </a:defPPr>
    <a:lvl1pPr marL="0" algn="l" defTabSz="1042873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kumimoji="1" sz="20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90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55BF2A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1386" y="-624"/>
      </p:cViewPr>
      <p:guideLst>
        <p:guide orient="horz" pos="590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2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C202DBF5-4C4C-4CD1-B758-5113B93F69F2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5975" y="744538"/>
            <a:ext cx="263525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7"/>
            <a:ext cx="5445760" cy="4472702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8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8"/>
            <a:ext cx="2949787" cy="496967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BE66DE7E-1453-4C2E-9397-19CC52DF84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878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kumimoji="1" sz="13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6976" y="3321394"/>
            <a:ext cx="6425724" cy="229181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3951" y="6058694"/>
            <a:ext cx="5291773" cy="27323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F06C-8D6E-4DE7-881B-AB1538EDCCCB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D0DF-C2DD-48FB-BD7C-375081B2C8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606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F06C-8D6E-4DE7-881B-AB1538EDCCCB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D0DF-C2DD-48FB-BD7C-375081B2C8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27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10573" y="571716"/>
            <a:ext cx="1275696" cy="1216193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83489" y="571716"/>
            <a:ext cx="3701091" cy="1216193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F06C-8D6E-4DE7-881B-AB1538EDCCCB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D0DF-C2DD-48FB-BD7C-375081B2C8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6496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F06C-8D6E-4DE7-881B-AB1538EDCCCB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D0DF-C2DD-48FB-BD7C-375081B2C8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8400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162" y="6870480"/>
            <a:ext cx="6425724" cy="21235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162" y="4531648"/>
            <a:ext cx="6425724" cy="233883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F06C-8D6E-4DE7-881B-AB1538EDCCCB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D0DF-C2DD-48FB-BD7C-375081B2C8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9692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83488" y="3326342"/>
            <a:ext cx="2488393" cy="9407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897876" y="3326342"/>
            <a:ext cx="2488393" cy="9407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F06C-8D6E-4DE7-881B-AB1538EDCCCB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D0DF-C2DD-48FB-BD7C-375081B2C8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8403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4" y="428168"/>
            <a:ext cx="6803708" cy="1781969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984" y="2393283"/>
            <a:ext cx="3340169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984" y="3390690"/>
            <a:ext cx="3340169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0211" y="2393283"/>
            <a:ext cx="3341481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0211" y="3390690"/>
            <a:ext cx="3341481" cy="61601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F06C-8D6E-4DE7-881B-AB1538EDCCCB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D0DF-C2DD-48FB-BD7C-375081B2C8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2532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F06C-8D6E-4DE7-881B-AB1538EDCCCB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D0DF-C2DD-48FB-BD7C-375081B2C8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909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F06C-8D6E-4DE7-881B-AB1538EDCCCB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D0DF-C2DD-48FB-BD7C-375081B2C8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6386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4" y="425693"/>
            <a:ext cx="2487081" cy="18116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5623" y="425693"/>
            <a:ext cx="4226069" cy="91251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7984" y="2237362"/>
            <a:ext cx="2487081" cy="73134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F06C-8D6E-4DE7-881B-AB1538EDCCCB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D0DF-C2DD-48FB-BD7C-375081B2C8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3578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1749" y="7484270"/>
            <a:ext cx="4535805" cy="88356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1749" y="955333"/>
            <a:ext cx="4535805" cy="64150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1749" y="8367830"/>
            <a:ext cx="4535805" cy="125480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2F06C-8D6E-4DE7-881B-AB1538EDCCCB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D0DF-C2DD-48FB-BD7C-375081B2C8C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8239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7984" y="283789"/>
            <a:ext cx="6803708" cy="1781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984" y="2249562"/>
            <a:ext cx="6803708" cy="7692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7984" y="10187640"/>
            <a:ext cx="1763924" cy="291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2F06C-8D6E-4DE7-881B-AB1538EDCCCB}" type="datetimeFigureOut">
              <a:rPr kumimoji="1" lang="ja-JP" altLang="en-US" smtClean="0"/>
              <a:t>2021/3/23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841928" y="10194348"/>
            <a:ext cx="2393897" cy="3327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897876" y="10194348"/>
            <a:ext cx="1763924" cy="291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AD0DF-C2DD-48FB-BD7C-375081B2C8C7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89444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12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120000"/>
        </a:lnSpc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20000"/>
        </a:lnSpc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381" userDrawn="1">
          <p15:clr>
            <a:srgbClr val="F26B43"/>
          </p15:clr>
        </p15:guide>
        <p15:guide id="2" orient="horz" pos="3368" userDrawn="1">
          <p15:clr>
            <a:srgbClr val="F26B43"/>
          </p15:clr>
        </p15:guide>
        <p15:guide id="3" pos="4558" userDrawn="1">
          <p15:clr>
            <a:srgbClr val="A4A3A4"/>
          </p15:clr>
        </p15:guide>
        <p15:guide id="4" orient="horz" pos="6543" userDrawn="1">
          <p15:clr>
            <a:srgbClr val="A4A3A4"/>
          </p15:clr>
        </p15:guide>
        <p15:guide id="5" orient="horz" pos="6407" userDrawn="1">
          <p15:clr>
            <a:srgbClr val="A4A3A4"/>
          </p15:clr>
        </p15:guide>
        <p15:guide id="6" pos="204" userDrawn="1">
          <p15:clr>
            <a:srgbClr val="A4A3A4"/>
          </p15:clr>
        </p15:guide>
        <p15:guide id="7" orient="horz" pos="192" userDrawn="1">
          <p15:clr>
            <a:srgbClr val="A4A3A4"/>
          </p15:clr>
        </p15:guide>
        <p15:guide id="8" orient="horz" pos="328" userDrawn="1">
          <p15:clr>
            <a:srgbClr val="A4A3A4"/>
          </p15:clr>
        </p15:guide>
        <p15:guide id="9" pos="385" userDrawn="1">
          <p15:clr>
            <a:srgbClr val="A4A3A4"/>
          </p15:clr>
        </p15:guide>
        <p15:guide id="10" pos="4377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00429" y="809402"/>
            <a:ext cx="6899534" cy="450537"/>
          </a:xfrm>
        </p:spPr>
        <p:txBody>
          <a:bodyPr>
            <a:normAutofit/>
          </a:bodyPr>
          <a:lstStyle/>
          <a:p>
            <a:pPr algn="l"/>
            <a:r>
              <a:rPr lang="ja-JP" altLang="en-US" sz="1488" dirty="0">
                <a:solidFill>
                  <a:schemeClr val="tx1"/>
                </a:solidFill>
              </a:rPr>
              <a:t>「テーマ：スマート農業による中山間地振興と 関係人口・交流人口の増加」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251445" y="1097434"/>
            <a:ext cx="7148518" cy="921895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ja-JP" altLang="en-US" sz="1323" b="1" u="sng" dirty="0"/>
              <a:t>＜</a:t>
            </a:r>
            <a:r>
              <a:rPr lang="en-US" altLang="ja-JP" sz="1323" b="1" u="sng" dirty="0"/>
              <a:t>1</a:t>
            </a:r>
            <a:r>
              <a:rPr lang="ja-JP" altLang="en-US" sz="1323" b="1" u="sng" dirty="0"/>
              <a:t>年目（</a:t>
            </a:r>
            <a:r>
              <a:rPr lang="en-US" altLang="ja-JP" sz="1323" b="1" u="sng" dirty="0"/>
              <a:t>2020</a:t>
            </a:r>
            <a:r>
              <a:rPr lang="ja-JP" altLang="en-US" sz="1323" b="1" u="sng" dirty="0"/>
              <a:t>年度）の実証結果の概要＞</a:t>
            </a:r>
            <a:endParaRPr lang="en-US" altLang="ja-JP" sz="1323" b="1" u="sng" dirty="0"/>
          </a:p>
          <a:p>
            <a:r>
              <a:rPr lang="en-US" altLang="ja-JP" sz="1323" dirty="0"/>
              <a:t>A</a:t>
            </a:r>
            <a:r>
              <a:rPr lang="ja-JP" altLang="en-US" sz="1323" dirty="0"/>
              <a:t>　ドローンによる水稲湛水直播栽培と生育管理</a:t>
            </a:r>
            <a:endParaRPr lang="en-US" altLang="ja-JP" sz="1323" dirty="0"/>
          </a:p>
          <a:p>
            <a:r>
              <a:rPr lang="ja-JP" altLang="en-US" sz="1323" dirty="0"/>
              <a:t>　　〇移植作業削減（目標：「育苗＋田植」時間</a:t>
            </a:r>
            <a:r>
              <a:rPr lang="en-US" altLang="ja-JP" sz="1323" dirty="0"/>
              <a:t>(484.5hr.)</a:t>
            </a:r>
            <a:r>
              <a:rPr lang="ja-JP" altLang="en-US" sz="1323" dirty="0"/>
              <a:t>を</a:t>
            </a:r>
            <a:r>
              <a:rPr lang="en-US" altLang="ja-JP" sz="1323" dirty="0"/>
              <a:t>1/6</a:t>
            </a:r>
            <a:r>
              <a:rPr lang="ja-JP" altLang="en-US" sz="1323" dirty="0"/>
              <a:t>に短縮）</a:t>
            </a:r>
            <a:endParaRPr lang="en-US" altLang="ja-JP" sz="1323" dirty="0"/>
          </a:p>
          <a:p>
            <a:r>
              <a:rPr lang="ja-JP" altLang="en-US" sz="1323" dirty="0"/>
              <a:t>　　・種子予措・育苗・田植：</a:t>
            </a:r>
            <a:r>
              <a:rPr lang="en-US" altLang="ja-JP" sz="1323" dirty="0"/>
              <a:t>144hr.</a:t>
            </a:r>
          </a:p>
          <a:p>
            <a:r>
              <a:rPr lang="ja-JP" altLang="en-US" sz="1323" dirty="0"/>
              <a:t>　　　→鉄コーティング種子（購入）</a:t>
            </a:r>
            <a:r>
              <a:rPr lang="ja-JP" altLang="en-US" sz="1323" dirty="0" smtClean="0"/>
              <a:t>直播：</a:t>
            </a:r>
            <a:r>
              <a:rPr lang="en-US" altLang="ja-JP" sz="1323" dirty="0"/>
              <a:t>105hr.</a:t>
            </a:r>
          </a:p>
          <a:p>
            <a:r>
              <a:rPr lang="ja-JP" altLang="en-US" sz="1323" dirty="0"/>
              <a:t>　　・ユンボ均平作業・水管理・溝切・代かき：</a:t>
            </a:r>
            <a:endParaRPr lang="en-US" altLang="ja-JP" sz="1323" dirty="0"/>
          </a:p>
          <a:p>
            <a:r>
              <a:rPr lang="ja-JP" altLang="en-US" sz="1323" dirty="0">
                <a:sym typeface="Wingdings" panose="05000000000000000000" pitchFamily="2" charset="2"/>
              </a:rPr>
              <a:t>　　　（田植の場合）</a:t>
            </a:r>
            <a:r>
              <a:rPr lang="en-US" altLang="ja-JP" sz="1323" dirty="0"/>
              <a:t>70.5hr.</a:t>
            </a:r>
            <a:r>
              <a:rPr lang="ja-JP" altLang="en-US" sz="1323" dirty="0"/>
              <a:t>→（</a:t>
            </a:r>
            <a:r>
              <a:rPr lang="ja-JP" altLang="en-US" sz="1323" dirty="0" smtClean="0"/>
              <a:t>直播の</a:t>
            </a:r>
            <a:r>
              <a:rPr lang="ja-JP" altLang="en-US" sz="1323" dirty="0"/>
              <a:t>場合）</a:t>
            </a:r>
            <a:r>
              <a:rPr lang="en-US" altLang="ja-JP" sz="1323" dirty="0"/>
              <a:t>106.8hr.</a:t>
            </a:r>
          </a:p>
          <a:p>
            <a:r>
              <a:rPr lang="ja-JP" altLang="en-US" sz="1323" dirty="0"/>
              <a:t>　　・直播前後の水見回り：</a:t>
            </a:r>
            <a:endParaRPr lang="en-US" altLang="ja-JP" sz="1323" dirty="0"/>
          </a:p>
          <a:p>
            <a:r>
              <a:rPr lang="ja-JP" altLang="en-US" sz="1323" dirty="0"/>
              <a:t>　　　（田植の場合）</a:t>
            </a:r>
            <a:r>
              <a:rPr lang="en-US" altLang="ja-JP" sz="1323" dirty="0"/>
              <a:t>270hr.</a:t>
            </a:r>
            <a:r>
              <a:rPr lang="ja-JP" altLang="en-US" sz="1323" dirty="0"/>
              <a:t>→</a:t>
            </a:r>
            <a:r>
              <a:rPr lang="ja-JP" altLang="en-US" sz="1323"/>
              <a:t>（</a:t>
            </a:r>
            <a:r>
              <a:rPr lang="ja-JP" altLang="en-US" sz="1323" smtClean="0"/>
              <a:t>直播の</a:t>
            </a:r>
            <a:r>
              <a:rPr lang="ja-JP" altLang="en-US" sz="1323" dirty="0"/>
              <a:t>場合）</a:t>
            </a:r>
            <a:r>
              <a:rPr lang="en-US" altLang="ja-JP" sz="1323" dirty="0"/>
              <a:t>283.5hr.</a:t>
            </a:r>
          </a:p>
          <a:p>
            <a:r>
              <a:rPr lang="ja-JP" altLang="en-US" sz="1323" dirty="0"/>
              <a:t>　　⇒トータル：</a:t>
            </a:r>
            <a:r>
              <a:rPr lang="en-US" altLang="ja-JP" sz="1323" dirty="0"/>
              <a:t>10.8hr</a:t>
            </a:r>
            <a:r>
              <a:rPr lang="ja-JP" altLang="en-US" sz="1323" dirty="0"/>
              <a:t>増加（</a:t>
            </a:r>
            <a:r>
              <a:rPr lang="en-US" altLang="ja-JP" sz="1323" dirty="0"/>
              <a:t>484.5hr.→495.3hr.</a:t>
            </a:r>
            <a:r>
              <a:rPr lang="ja-JP" altLang="en-US" sz="1323" dirty="0"/>
              <a:t>）</a:t>
            </a:r>
            <a:r>
              <a:rPr lang="en-US" altLang="ja-JP" sz="1323" dirty="0"/>
              <a:t> </a:t>
            </a:r>
            <a:r>
              <a:rPr lang="ja-JP" altLang="en-US" sz="1323" dirty="0"/>
              <a:t>　　</a:t>
            </a:r>
            <a:endParaRPr lang="en-US" altLang="ja-JP" sz="1323" dirty="0"/>
          </a:p>
          <a:p>
            <a:r>
              <a:rPr lang="ja-JP" altLang="en-US" sz="1323" dirty="0"/>
              <a:t>　　〇薬剤・肥料散布（目標：「追肥＋農薬散布」時間を</a:t>
            </a:r>
            <a:r>
              <a:rPr lang="en-US" altLang="ja-JP" sz="1323" dirty="0"/>
              <a:t>1/5</a:t>
            </a:r>
            <a:r>
              <a:rPr lang="ja-JP" altLang="en-US" sz="1323" dirty="0"/>
              <a:t>に短縮）</a:t>
            </a:r>
            <a:endParaRPr lang="en-US" altLang="ja-JP" sz="1323" dirty="0"/>
          </a:p>
          <a:p>
            <a:r>
              <a:rPr lang="ja-JP" altLang="en-US" sz="1323" dirty="0"/>
              <a:t>　　　→約</a:t>
            </a:r>
            <a:r>
              <a:rPr lang="en-US" altLang="ja-JP" sz="1323" dirty="0"/>
              <a:t>1/12</a:t>
            </a:r>
            <a:r>
              <a:rPr lang="ja-JP" altLang="en-US" sz="1323" dirty="0"/>
              <a:t>に短縮に短縮（</a:t>
            </a:r>
            <a:r>
              <a:rPr lang="en-US" altLang="ja-JP" sz="1323" dirty="0"/>
              <a:t>627.8hr.</a:t>
            </a:r>
            <a:r>
              <a:rPr lang="ja-JP" altLang="en-US" sz="1323" dirty="0"/>
              <a:t>→</a:t>
            </a:r>
            <a:r>
              <a:rPr lang="en-US" altLang="ja-JP" sz="1323" dirty="0"/>
              <a:t>52hr.</a:t>
            </a:r>
            <a:r>
              <a:rPr lang="ja-JP" altLang="en-US" sz="1323" dirty="0"/>
              <a:t>）</a:t>
            </a:r>
            <a:endParaRPr lang="en-US" altLang="ja-JP" sz="1323" dirty="0"/>
          </a:p>
          <a:p>
            <a:r>
              <a:rPr lang="ja-JP" altLang="en-US" sz="1323" dirty="0"/>
              <a:t>　</a:t>
            </a:r>
            <a:endParaRPr lang="en-US" altLang="ja-JP" sz="1323" dirty="0"/>
          </a:p>
          <a:p>
            <a:r>
              <a:rPr lang="en-US" altLang="ja-JP" sz="1323" dirty="0"/>
              <a:t>B</a:t>
            </a:r>
            <a:r>
              <a:rPr lang="ja-JP" altLang="en-US" sz="1323" dirty="0"/>
              <a:t>　地域</a:t>
            </a:r>
            <a:r>
              <a:rPr lang="en-US" altLang="ja-JP" sz="1323" dirty="0" err="1"/>
              <a:t>LoRaWAN</a:t>
            </a:r>
            <a:r>
              <a:rPr lang="ja-JP" altLang="en-US" sz="1323" dirty="0"/>
              <a:t>ネットワーク</a:t>
            </a:r>
            <a:endParaRPr lang="en-US" altLang="ja-JP" sz="1323" dirty="0"/>
          </a:p>
          <a:p>
            <a:r>
              <a:rPr lang="ja-JP" altLang="en-US" sz="1323" dirty="0"/>
              <a:t>　　・携帯電話エリア外の孤立解消　→基地局設置（</a:t>
            </a:r>
            <a:r>
              <a:rPr lang="en-US" altLang="ja-JP" sz="1323" dirty="0"/>
              <a:t>6</a:t>
            </a:r>
            <a:r>
              <a:rPr lang="ja-JP" altLang="en-US" sz="1323" dirty="0"/>
              <a:t>か所）により、</a:t>
            </a:r>
            <a:endParaRPr lang="en-US" altLang="ja-JP" sz="1323" dirty="0"/>
          </a:p>
          <a:p>
            <a:r>
              <a:rPr lang="ja-JP" altLang="en-US" sz="1323" dirty="0"/>
              <a:t>　　　水田センサ、</a:t>
            </a:r>
            <a:r>
              <a:rPr lang="en-US" altLang="ja-JP" sz="1323" dirty="0" err="1"/>
              <a:t>LoRa</a:t>
            </a:r>
            <a:r>
              <a:rPr lang="ja-JP" altLang="en-US" sz="1323" dirty="0"/>
              <a:t>カメラ、コミュニケーションデバイス等複数</a:t>
            </a:r>
            <a:endParaRPr lang="en-US" altLang="ja-JP" sz="1323" dirty="0"/>
          </a:p>
          <a:p>
            <a:r>
              <a:rPr lang="ja-JP" altLang="en-US" sz="1323" dirty="0"/>
              <a:t>　　　機器の共同インフラとして利用。</a:t>
            </a:r>
            <a:endParaRPr lang="en-US" altLang="ja-JP" sz="1323" dirty="0"/>
          </a:p>
          <a:p>
            <a:endParaRPr lang="en-US" altLang="ja-JP" sz="1323" dirty="0"/>
          </a:p>
          <a:p>
            <a:r>
              <a:rPr lang="en-US" altLang="ja-JP" sz="1323" dirty="0"/>
              <a:t>C</a:t>
            </a:r>
            <a:r>
              <a:rPr lang="ja-JP" altLang="en-US" sz="1323" dirty="0"/>
              <a:t>　水見回り支援システム</a:t>
            </a:r>
            <a:endParaRPr lang="en-US" altLang="ja-JP" sz="1323" dirty="0"/>
          </a:p>
          <a:p>
            <a:r>
              <a:rPr lang="ja-JP" altLang="en-US" sz="1323" dirty="0"/>
              <a:t>　　・水田センサを</a:t>
            </a:r>
            <a:r>
              <a:rPr lang="en-US" altLang="ja-JP" sz="1323" dirty="0"/>
              <a:t>6</a:t>
            </a:r>
            <a:r>
              <a:rPr lang="ja-JP" altLang="en-US" sz="1323" dirty="0"/>
              <a:t>月に設置したが、システムに対する不安が強く水</a:t>
            </a:r>
            <a:endParaRPr lang="en-US" altLang="ja-JP" sz="1323" dirty="0"/>
          </a:p>
          <a:p>
            <a:r>
              <a:rPr lang="ja-JP" altLang="en-US" sz="1323" dirty="0"/>
              <a:t>　　　見回りの削減にならず。</a:t>
            </a:r>
            <a:endParaRPr lang="en-US" altLang="ja-JP" sz="1323" dirty="0"/>
          </a:p>
          <a:p>
            <a:endParaRPr lang="en-US" altLang="ja-JP" sz="1323" dirty="0"/>
          </a:p>
          <a:p>
            <a:r>
              <a:rPr lang="en-US" altLang="ja-JP" sz="1323" dirty="0"/>
              <a:t>D</a:t>
            </a:r>
            <a:r>
              <a:rPr lang="ja-JP" altLang="en-US" sz="1323" dirty="0"/>
              <a:t>　マコモダケ生育管理システム</a:t>
            </a:r>
            <a:endParaRPr lang="en-US" altLang="ja-JP" sz="1323" dirty="0"/>
          </a:p>
          <a:p>
            <a:r>
              <a:rPr lang="ja-JP" altLang="en-US" sz="1323" dirty="0"/>
              <a:t>　　・水田センサ等の活用　→適期収穫ができ、売上が前年度比</a:t>
            </a:r>
            <a:r>
              <a:rPr lang="en-US" altLang="ja-JP" sz="1323" dirty="0"/>
              <a:t>163</a:t>
            </a:r>
            <a:r>
              <a:rPr lang="ja-JP" altLang="en-US" sz="1323" dirty="0"/>
              <a:t>％</a:t>
            </a:r>
            <a:endParaRPr lang="en-US" altLang="ja-JP" sz="1323" dirty="0"/>
          </a:p>
          <a:p>
            <a:r>
              <a:rPr lang="ja-JP" altLang="en-US" sz="1323" dirty="0"/>
              <a:t>　　（</a:t>
            </a:r>
            <a:r>
              <a:rPr lang="en-US" altLang="ja-JP" sz="1323" dirty="0"/>
              <a:t>86</a:t>
            </a:r>
            <a:r>
              <a:rPr lang="ja-JP" altLang="en-US" sz="1323" dirty="0"/>
              <a:t>千円→</a:t>
            </a:r>
            <a:r>
              <a:rPr lang="en-US" altLang="ja-JP" sz="1323" dirty="0"/>
              <a:t>140</a:t>
            </a:r>
            <a:r>
              <a:rPr lang="ja-JP" altLang="en-US" sz="1323" dirty="0"/>
              <a:t>千円）</a:t>
            </a:r>
            <a:endParaRPr lang="en-US" altLang="ja-JP" sz="1323" dirty="0"/>
          </a:p>
          <a:p>
            <a:endParaRPr lang="en-US" altLang="ja-JP" sz="1323" dirty="0"/>
          </a:p>
          <a:p>
            <a:r>
              <a:rPr lang="en-US" altLang="ja-JP" sz="1323" dirty="0"/>
              <a:t>E</a:t>
            </a:r>
            <a:r>
              <a:rPr lang="ja-JP" altLang="en-US" sz="1323" dirty="0"/>
              <a:t>　農業観光用空撮映像の</a:t>
            </a:r>
            <a:r>
              <a:rPr lang="en-US" altLang="ja-JP" sz="1323" dirty="0"/>
              <a:t>AI</a:t>
            </a:r>
            <a:r>
              <a:rPr lang="ja-JP" altLang="en-US" sz="1323" dirty="0"/>
              <a:t>自動編集</a:t>
            </a:r>
            <a:endParaRPr lang="en-US" altLang="ja-JP" sz="1323" dirty="0"/>
          </a:p>
          <a:p>
            <a:r>
              <a:rPr lang="ja-JP" altLang="en-US" sz="1323" dirty="0"/>
              <a:t>　　・ドローン空撮映像の活用　→コロナ禍により農業観光の機会が</a:t>
            </a:r>
            <a:endParaRPr lang="en-US" altLang="ja-JP" sz="1323" dirty="0"/>
          </a:p>
          <a:p>
            <a:r>
              <a:rPr lang="ja-JP" altLang="en-US" sz="1323" dirty="0"/>
              <a:t>　　　なかった。</a:t>
            </a:r>
            <a:endParaRPr lang="en-US" altLang="ja-JP" sz="1323" dirty="0"/>
          </a:p>
          <a:p>
            <a:endParaRPr lang="en-US" altLang="ja-JP" sz="1323" dirty="0"/>
          </a:p>
          <a:p>
            <a:r>
              <a:rPr lang="en-US" altLang="ja-JP" sz="1323" dirty="0"/>
              <a:t>F</a:t>
            </a:r>
            <a:r>
              <a:rPr lang="ja-JP" altLang="en-US" sz="1323" dirty="0"/>
              <a:t>　ラジコン草刈機</a:t>
            </a:r>
            <a:endParaRPr lang="en-US" altLang="ja-JP" sz="1323" dirty="0"/>
          </a:p>
          <a:p>
            <a:r>
              <a:rPr lang="ja-JP" altLang="en-US" sz="1323" dirty="0"/>
              <a:t>　　・急傾斜地での事故防止、省力化とスピードアップ　→納入が</a:t>
            </a:r>
            <a:r>
              <a:rPr lang="en-US" altLang="ja-JP" sz="1323" dirty="0"/>
              <a:t>8</a:t>
            </a:r>
            <a:r>
              <a:rPr lang="ja-JP" altLang="en-US" sz="1323" dirty="0"/>
              <a:t>月</a:t>
            </a:r>
            <a:endParaRPr lang="en-US" altLang="ja-JP" sz="1323" dirty="0"/>
          </a:p>
          <a:p>
            <a:r>
              <a:rPr lang="ja-JP" altLang="en-US" sz="1323" dirty="0"/>
              <a:t>　　　となったため試運転のみ（本格的な実施ができなかった）</a:t>
            </a:r>
            <a:endParaRPr lang="en-US" altLang="ja-JP" sz="1323" dirty="0"/>
          </a:p>
          <a:p>
            <a:endParaRPr lang="en-US" altLang="ja-JP" sz="1323" dirty="0"/>
          </a:p>
          <a:p>
            <a:r>
              <a:rPr lang="en-US" altLang="ja-JP" sz="1323" dirty="0"/>
              <a:t>G</a:t>
            </a:r>
            <a:r>
              <a:rPr lang="ja-JP" altLang="en-US" sz="1323" dirty="0"/>
              <a:t>　獣罠の最適設置と監視システム</a:t>
            </a:r>
            <a:endParaRPr lang="en-US" altLang="ja-JP" sz="1323" dirty="0"/>
          </a:p>
          <a:p>
            <a:r>
              <a:rPr lang="ja-JP" altLang="en-US" sz="1323" dirty="0"/>
              <a:t>　　・箱罠等にセンサーとモニターカメラを設置</a:t>
            </a:r>
            <a:endParaRPr lang="en-US" altLang="ja-JP" sz="1323" dirty="0"/>
          </a:p>
          <a:p>
            <a:r>
              <a:rPr lang="ja-JP" altLang="en-US" sz="1323" dirty="0"/>
              <a:t>　　　→</a:t>
            </a:r>
            <a:r>
              <a:rPr lang="en-US" altLang="ja-JP" sz="1323" dirty="0"/>
              <a:t>12</a:t>
            </a:r>
            <a:r>
              <a:rPr lang="ja-JP" altLang="en-US" sz="1323" dirty="0"/>
              <a:t>月に設置し、運用を開始予定</a:t>
            </a:r>
            <a:endParaRPr lang="en-US" altLang="ja-JP" sz="1323" dirty="0"/>
          </a:p>
          <a:p>
            <a:endParaRPr lang="en-US" altLang="ja-JP" sz="1323" dirty="0"/>
          </a:p>
          <a:p>
            <a:r>
              <a:rPr lang="ja-JP" altLang="en-US" sz="1323" b="1" u="sng" dirty="0"/>
              <a:t>＜実証課題の</a:t>
            </a:r>
            <a:r>
              <a:rPr lang="en-US" altLang="ja-JP" sz="1323" b="1" u="sng" dirty="0"/>
              <a:t>1</a:t>
            </a:r>
            <a:r>
              <a:rPr lang="ja-JP" altLang="en-US" sz="1323" b="1" u="sng" dirty="0"/>
              <a:t>年目（</a:t>
            </a:r>
            <a:r>
              <a:rPr lang="en-US" altLang="ja-JP" sz="1323" b="1" u="sng" dirty="0"/>
              <a:t>2020</a:t>
            </a:r>
            <a:r>
              <a:rPr lang="ja-JP" altLang="en-US" sz="1323" b="1" u="sng" dirty="0"/>
              <a:t>年度）の目標達成状況</a:t>
            </a:r>
            <a:r>
              <a:rPr lang="ja-JP" altLang="en-US" sz="1323" u="sng" dirty="0"/>
              <a:t>（一部掲載）</a:t>
            </a:r>
            <a:r>
              <a:rPr lang="ja-JP" altLang="en-US" sz="1323" b="1" u="sng" dirty="0"/>
              <a:t>＞</a:t>
            </a:r>
            <a:endParaRPr lang="en-US" altLang="ja-JP" sz="1323" b="1" u="sng" dirty="0"/>
          </a:p>
          <a:p>
            <a:r>
              <a:rPr lang="ja-JP" altLang="en-US" sz="1323" dirty="0"/>
              <a:t>　〇水稲の収量アップ（目標：</a:t>
            </a:r>
            <a:r>
              <a:rPr lang="en-US" altLang="ja-JP" sz="1323" dirty="0"/>
              <a:t>2021</a:t>
            </a:r>
            <a:r>
              <a:rPr lang="ja-JP" altLang="en-US" sz="1323" dirty="0"/>
              <a:t>年度に</a:t>
            </a:r>
            <a:r>
              <a:rPr lang="en-US" altLang="ja-JP" sz="1323" dirty="0"/>
              <a:t>2019</a:t>
            </a:r>
            <a:r>
              <a:rPr lang="ja-JP" altLang="en-US" sz="1323" dirty="0"/>
              <a:t>年度比 ５％増）</a:t>
            </a:r>
            <a:endParaRPr lang="en-US" altLang="ja-JP" sz="1323" dirty="0"/>
          </a:p>
          <a:p>
            <a:r>
              <a:rPr lang="ja-JP" altLang="en-US" sz="1323" dirty="0"/>
              <a:t>　・実績</a:t>
            </a:r>
            <a:r>
              <a:rPr lang="en-US" altLang="ja-JP" sz="1323" dirty="0"/>
              <a:t>2019</a:t>
            </a:r>
            <a:r>
              <a:rPr lang="ja-JP" altLang="en-US" sz="1323" dirty="0"/>
              <a:t>年度比　</a:t>
            </a:r>
            <a:r>
              <a:rPr lang="en-US" altLang="ja-JP" sz="1323" dirty="0"/>
              <a:t>48</a:t>
            </a:r>
            <a:r>
              <a:rPr lang="ja-JP" altLang="en-US" sz="1323" dirty="0"/>
              <a:t>％減（</a:t>
            </a:r>
            <a:r>
              <a:rPr lang="ja-JP" altLang="en-US" sz="1323" dirty="0">
                <a:solidFill>
                  <a:schemeClr val="tx1"/>
                </a:solidFill>
              </a:rPr>
              <a:t>直播</a:t>
            </a:r>
            <a:r>
              <a:rPr lang="ja-JP" altLang="en-US" sz="1323" dirty="0"/>
              <a:t>実施時期の遅れとウンカ被害等）</a:t>
            </a:r>
            <a:endParaRPr lang="en-US" altLang="ja-JP" sz="1323" dirty="0"/>
          </a:p>
          <a:p>
            <a:r>
              <a:rPr lang="ja-JP" altLang="en-US" sz="1323" dirty="0"/>
              <a:t>　〇グリーンツーリズムの売上獲得（目標：</a:t>
            </a:r>
            <a:r>
              <a:rPr lang="en-US" altLang="ja-JP" sz="1323" dirty="0"/>
              <a:t>2021</a:t>
            </a:r>
            <a:r>
              <a:rPr lang="ja-JP" altLang="en-US" sz="1323" dirty="0"/>
              <a:t>年度までに </a:t>
            </a:r>
            <a:r>
              <a:rPr lang="en-US" altLang="ja-JP" sz="1323" dirty="0"/>
              <a:t>120</a:t>
            </a:r>
            <a:r>
              <a:rPr lang="ja-JP" altLang="en-US" sz="1323" dirty="0"/>
              <a:t>万円）</a:t>
            </a:r>
          </a:p>
          <a:p>
            <a:r>
              <a:rPr lang="ja-JP" altLang="en-US" sz="1323" dirty="0"/>
              <a:t>　・実績</a:t>
            </a:r>
            <a:r>
              <a:rPr lang="en-US" altLang="ja-JP" sz="1323" dirty="0"/>
              <a:t>2020</a:t>
            </a:r>
            <a:r>
              <a:rPr lang="ja-JP" altLang="en-US" sz="1323" dirty="0"/>
              <a:t>年度　</a:t>
            </a:r>
            <a:r>
              <a:rPr lang="en-US" altLang="ja-JP" sz="1323" dirty="0"/>
              <a:t>14</a:t>
            </a:r>
            <a:r>
              <a:rPr lang="ja-JP" altLang="en-US" sz="1323" dirty="0"/>
              <a:t>万円（コロナ禍により機会が減少）</a:t>
            </a:r>
            <a:endParaRPr lang="en-US" altLang="ja-JP" sz="1323" dirty="0"/>
          </a:p>
          <a:p>
            <a:r>
              <a:rPr lang="ja-JP" altLang="en-US" sz="1323" dirty="0"/>
              <a:t>　〇労働安全の確保：農作業事故や、豪雨や台風時の事故の早期検知</a:t>
            </a:r>
            <a:endParaRPr lang="en-US" altLang="ja-JP" sz="1323" dirty="0"/>
          </a:p>
          <a:p>
            <a:r>
              <a:rPr lang="ja-JP" altLang="en-US" sz="1323" dirty="0"/>
              <a:t>　　により事故の重篤化を抑制（目標達成）</a:t>
            </a:r>
          </a:p>
        </p:txBody>
      </p:sp>
      <p:grpSp>
        <p:nvGrpSpPr>
          <p:cNvPr id="13" name="グループ化 12"/>
          <p:cNvGrpSpPr/>
          <p:nvPr/>
        </p:nvGrpSpPr>
        <p:grpSpPr>
          <a:xfrm>
            <a:off x="-3419" y="140355"/>
            <a:ext cx="7563094" cy="628607"/>
            <a:chOff x="34024" y="86340"/>
            <a:chExt cx="7563094" cy="628607"/>
          </a:xfrm>
          <a:solidFill>
            <a:schemeClr val="accent5"/>
          </a:solidFill>
        </p:grpSpPr>
        <p:sp>
          <p:nvSpPr>
            <p:cNvPr id="9" name="正方形/長方形 8"/>
            <p:cNvSpPr/>
            <p:nvPr/>
          </p:nvSpPr>
          <p:spPr>
            <a:xfrm>
              <a:off x="34024" y="86340"/>
              <a:ext cx="7563094" cy="62860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+mn-ea"/>
              </a:endParaRPr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3293A0F7-C898-4FC0-80F3-CE49427B2801}"/>
                </a:ext>
              </a:extLst>
            </p:cNvPr>
            <p:cNvSpPr txBox="1"/>
            <p:nvPr/>
          </p:nvSpPr>
          <p:spPr>
            <a:xfrm>
              <a:off x="78826" y="281938"/>
              <a:ext cx="7402024" cy="33855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dirty="0">
                  <a:solidFill>
                    <a:schemeClr val="bg1"/>
                  </a:solidFill>
                  <a:latin typeface="+mn-ea"/>
                </a:rPr>
                <a:t>「大阪のてっぺん」天王地区スマート農業推進コンソーシアム　</a:t>
              </a: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5905512" y="309808"/>
              <a:ext cx="1440160" cy="276999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200" dirty="0">
                  <a:solidFill>
                    <a:schemeClr val="bg1"/>
                  </a:solidFill>
                  <a:latin typeface="+mn-ea"/>
                </a:rPr>
                <a:t>実証面積：</a:t>
              </a:r>
              <a:r>
                <a:rPr lang="en-US" altLang="ja-JP" sz="1200" dirty="0">
                  <a:solidFill>
                    <a:schemeClr val="bg1"/>
                  </a:solidFill>
                  <a:latin typeface="+mn-ea"/>
                </a:rPr>
                <a:t>20.6ha</a:t>
              </a:r>
              <a:endParaRPr lang="ja-JP" altLang="en-US" sz="1200" dirty="0">
                <a:solidFill>
                  <a:schemeClr val="bg1"/>
                </a:solidFill>
                <a:latin typeface="+mn-ea"/>
              </a:endParaRPr>
            </a:p>
          </p:txBody>
        </p:sp>
      </p:grpSp>
      <p:sp>
        <p:nvSpPr>
          <p:cNvPr id="2" name="正方形/長方形 1"/>
          <p:cNvSpPr/>
          <p:nvPr/>
        </p:nvSpPr>
        <p:spPr>
          <a:xfrm>
            <a:off x="5722712" y="8724101"/>
            <a:ext cx="1585517" cy="1523350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000" dirty="0"/>
              <a:t>＜構成員＞</a:t>
            </a:r>
            <a:endParaRPr lang="en-US" altLang="ja-JP" sz="1000" dirty="0"/>
          </a:p>
          <a:p>
            <a:r>
              <a:rPr lang="ja-JP" altLang="en-US" sz="1000" dirty="0"/>
              <a:t>㈱アルケミックス、棚田米穀、棚田むすびの会、</a:t>
            </a:r>
            <a:r>
              <a:rPr lang="en-US" altLang="ja-JP" sz="1000" dirty="0"/>
              <a:t>NPO</a:t>
            </a:r>
            <a:r>
              <a:rPr lang="ja-JP" altLang="en-US" sz="1000" dirty="0"/>
              <a:t>棚田ネットワーク、</a:t>
            </a:r>
            <a:r>
              <a:rPr lang="en-US" altLang="ja-JP" sz="1000" dirty="0"/>
              <a:t>NPO</a:t>
            </a:r>
            <a:r>
              <a:rPr lang="ja-JP" altLang="en-US" sz="1000" dirty="0"/>
              <a:t>大阪府民環境会議、能勢町、北部事務所、天王ナチュラルファーム</a:t>
            </a:r>
            <a:endParaRPr kumimoji="1" lang="ja-JP" altLang="en-US" sz="1000" dirty="0"/>
          </a:p>
        </p:txBody>
      </p:sp>
      <p:pic>
        <p:nvPicPr>
          <p:cNvPr id="6" name="図 5" descr="水稲直はを行うドローン&#10;">
            <a:extLst>
              <a:ext uri="{FF2B5EF4-FFF2-40B4-BE49-F238E27FC236}">
                <a16:creationId xmlns:a16="http://schemas.microsoft.com/office/drawing/2014/main" id="{893B20BA-5D61-4F57-86A2-80FE960001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9494" y="1259939"/>
            <a:ext cx="1570484" cy="1119632"/>
          </a:xfrm>
          <a:prstGeom prst="rect">
            <a:avLst/>
          </a:prstGeom>
        </p:spPr>
      </p:pic>
      <p:pic>
        <p:nvPicPr>
          <p:cNvPr id="8" name="図 7" descr="水稲直は作業を行うドローンと運航補助する人と&#10;水田">
            <a:extLst>
              <a:ext uri="{FF2B5EF4-FFF2-40B4-BE49-F238E27FC236}">
                <a16:creationId xmlns:a16="http://schemas.microsoft.com/office/drawing/2014/main" id="{E9EB52E0-22E7-4FFA-8B09-D94B6A08E8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9492" y="2506075"/>
            <a:ext cx="1590677" cy="1172388"/>
          </a:xfrm>
          <a:prstGeom prst="rect">
            <a:avLst/>
          </a:prstGeom>
        </p:spPr>
      </p:pic>
      <p:pic>
        <p:nvPicPr>
          <p:cNvPr id="14" name="図 13" descr="地域LoRaWanネットワークの基地局&#10;">
            <a:extLst>
              <a:ext uri="{FF2B5EF4-FFF2-40B4-BE49-F238E27FC236}">
                <a16:creationId xmlns:a16="http://schemas.microsoft.com/office/drawing/2014/main" id="{441D8370-3AD7-4DBA-A97B-2F74D588DC6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728787" y="4075877"/>
            <a:ext cx="1608516" cy="1207259"/>
          </a:xfrm>
          <a:prstGeom prst="rect">
            <a:avLst/>
          </a:prstGeom>
        </p:spPr>
      </p:pic>
      <p:pic>
        <p:nvPicPr>
          <p:cNvPr id="16" name="図 15" descr="ラジコン草刈機">
            <a:extLst>
              <a:ext uri="{FF2B5EF4-FFF2-40B4-BE49-F238E27FC236}">
                <a16:creationId xmlns:a16="http://schemas.microsoft.com/office/drawing/2014/main" id="{2D5AB68B-EDF1-4578-9787-B81DFE0EEC1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6913" y="7188371"/>
            <a:ext cx="1608513" cy="1207258"/>
          </a:xfrm>
          <a:prstGeom prst="rect">
            <a:avLst/>
          </a:prstGeom>
        </p:spPr>
      </p:pic>
      <p:pic>
        <p:nvPicPr>
          <p:cNvPr id="20" name="図 19" descr="マコモタケ">
            <a:extLst>
              <a:ext uri="{FF2B5EF4-FFF2-40B4-BE49-F238E27FC236}">
                <a16:creationId xmlns:a16="http://schemas.microsoft.com/office/drawing/2014/main" id="{C7D32EA0-B572-4BB5-8C68-0EC5164E232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4604" y="5626352"/>
            <a:ext cx="1608513" cy="1207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915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5">
      <a:majorFont>
        <a:latin typeface="Arial"/>
        <a:ea typeface="游ゴシック Medium"/>
        <a:cs typeface=""/>
      </a:majorFont>
      <a:minorFont>
        <a:latin typeface="Tahoma"/>
        <a:ea typeface="游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25552</TotalTime>
  <Words>601</Words>
  <Application>Microsoft Office PowerPoint</Application>
  <PresentationFormat>ユーザー設定</PresentationFormat>
  <Paragraphs>50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游ゴシック</vt:lpstr>
      <vt:lpstr>游ゴシック Medium</vt:lpstr>
      <vt:lpstr>Arial</vt:lpstr>
      <vt:lpstr>Calibri</vt:lpstr>
      <vt:lpstr>Tahoma</vt:lpstr>
      <vt:lpstr>Wingdings</vt:lpstr>
      <vt:lpstr>Office ​​テーマ</vt:lpstr>
      <vt:lpstr>PowerPoint プレゼンテーション</vt:lpstr>
    </vt:vector>
  </TitlesOfParts>
  <Company>外務省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外務省</dc:creator>
  <cp:lastModifiedBy>永井　克尚</cp:lastModifiedBy>
  <cp:revision>391</cp:revision>
  <cp:lastPrinted>2021-03-03T06:47:47Z</cp:lastPrinted>
  <dcterms:created xsi:type="dcterms:W3CDTF">2017-04-18T11:55:11Z</dcterms:created>
  <dcterms:modified xsi:type="dcterms:W3CDTF">2021-03-23T02:45:46Z</dcterms:modified>
</cp:coreProperties>
</file>