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
  </p:notesMasterIdLst>
  <p:sldIdLst>
    <p:sldId id="297" r:id="rId2"/>
    <p:sldId id="298" r:id="rId3"/>
  </p:sldIdLst>
  <p:sldSz cx="7559675" cy="10691813"/>
  <p:notesSz cx="6735763" cy="9869488"/>
  <p:defaultTextStyle>
    <a:defPPr>
      <a:defRPr lang="ja-JP"/>
    </a:defPPr>
    <a:lvl1pPr marL="0" algn="l" defTabSz="1042873" rtl="0" eaLnBrk="1" latinLnBrk="0" hangingPunct="1">
      <a:defRPr kumimoji="1" sz="2053" kern="1200">
        <a:solidFill>
          <a:schemeClr val="tx1"/>
        </a:solidFill>
        <a:latin typeface="+mn-lt"/>
        <a:ea typeface="+mn-ea"/>
        <a:cs typeface="+mn-cs"/>
      </a:defRPr>
    </a:lvl1pPr>
    <a:lvl2pPr marL="521437" algn="l" defTabSz="1042873" rtl="0" eaLnBrk="1" latinLnBrk="0" hangingPunct="1">
      <a:defRPr kumimoji="1" sz="2053" kern="1200">
        <a:solidFill>
          <a:schemeClr val="tx1"/>
        </a:solidFill>
        <a:latin typeface="+mn-lt"/>
        <a:ea typeface="+mn-ea"/>
        <a:cs typeface="+mn-cs"/>
      </a:defRPr>
    </a:lvl2pPr>
    <a:lvl3pPr marL="1042873" algn="l" defTabSz="1042873" rtl="0" eaLnBrk="1" latinLnBrk="0" hangingPunct="1">
      <a:defRPr kumimoji="1" sz="2053" kern="1200">
        <a:solidFill>
          <a:schemeClr val="tx1"/>
        </a:solidFill>
        <a:latin typeface="+mn-lt"/>
        <a:ea typeface="+mn-ea"/>
        <a:cs typeface="+mn-cs"/>
      </a:defRPr>
    </a:lvl3pPr>
    <a:lvl4pPr marL="1564310" algn="l" defTabSz="1042873" rtl="0" eaLnBrk="1" latinLnBrk="0" hangingPunct="1">
      <a:defRPr kumimoji="1" sz="2053" kern="1200">
        <a:solidFill>
          <a:schemeClr val="tx1"/>
        </a:solidFill>
        <a:latin typeface="+mn-lt"/>
        <a:ea typeface="+mn-ea"/>
        <a:cs typeface="+mn-cs"/>
      </a:defRPr>
    </a:lvl4pPr>
    <a:lvl5pPr marL="2085746" algn="l" defTabSz="1042873" rtl="0" eaLnBrk="1" latinLnBrk="0" hangingPunct="1">
      <a:defRPr kumimoji="1" sz="2053" kern="1200">
        <a:solidFill>
          <a:schemeClr val="tx1"/>
        </a:solidFill>
        <a:latin typeface="+mn-lt"/>
        <a:ea typeface="+mn-ea"/>
        <a:cs typeface="+mn-cs"/>
      </a:defRPr>
    </a:lvl5pPr>
    <a:lvl6pPr marL="2607183" algn="l" defTabSz="1042873" rtl="0" eaLnBrk="1" latinLnBrk="0" hangingPunct="1">
      <a:defRPr kumimoji="1" sz="2053" kern="1200">
        <a:solidFill>
          <a:schemeClr val="tx1"/>
        </a:solidFill>
        <a:latin typeface="+mn-lt"/>
        <a:ea typeface="+mn-ea"/>
        <a:cs typeface="+mn-cs"/>
      </a:defRPr>
    </a:lvl6pPr>
    <a:lvl7pPr marL="3128620" algn="l" defTabSz="1042873" rtl="0" eaLnBrk="1" latinLnBrk="0" hangingPunct="1">
      <a:defRPr kumimoji="1" sz="2053" kern="1200">
        <a:solidFill>
          <a:schemeClr val="tx1"/>
        </a:solidFill>
        <a:latin typeface="+mn-lt"/>
        <a:ea typeface="+mn-ea"/>
        <a:cs typeface="+mn-cs"/>
      </a:defRPr>
    </a:lvl7pPr>
    <a:lvl8pPr marL="3650056" algn="l" defTabSz="1042873" rtl="0" eaLnBrk="1" latinLnBrk="0" hangingPunct="1">
      <a:defRPr kumimoji="1" sz="2053" kern="1200">
        <a:solidFill>
          <a:schemeClr val="tx1"/>
        </a:solidFill>
        <a:latin typeface="+mn-lt"/>
        <a:ea typeface="+mn-ea"/>
        <a:cs typeface="+mn-cs"/>
      </a:defRPr>
    </a:lvl8pPr>
    <a:lvl9pPr marL="4171493" algn="l" defTabSz="1042873" rtl="0" eaLnBrk="1" latinLnBrk="0" hangingPunct="1">
      <a:defRPr kumimoji="1" sz="2053"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908" userDrawn="1">
          <p15:clr>
            <a:srgbClr val="A4A3A4"/>
          </p15:clr>
        </p15:guide>
        <p15:guide id="2" pos="238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CFF"/>
    <a:srgbClr val="55BF2A"/>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6D9F66E-5EB9-4882-86FB-DCBF35E3C3E4}" styleName="中間スタイル 4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48" d="100"/>
          <a:sy n="48" d="100"/>
        </p:scale>
        <p:origin x="2706" y="60"/>
      </p:cViewPr>
      <p:guideLst>
        <p:guide orient="horz" pos="5908"/>
        <p:guide pos="238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3"/>
            <a:ext cx="2918831" cy="493474"/>
          </a:xfrm>
          <a:prstGeom prst="rect">
            <a:avLst/>
          </a:prstGeom>
        </p:spPr>
        <p:txBody>
          <a:bodyPr vert="horz" lIns="91452" tIns="45726" rIns="91452" bIns="45726"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5" y="3"/>
            <a:ext cx="2918831" cy="493474"/>
          </a:xfrm>
          <a:prstGeom prst="rect">
            <a:avLst/>
          </a:prstGeom>
        </p:spPr>
        <p:txBody>
          <a:bodyPr vert="horz" lIns="91452" tIns="45726" rIns="91452" bIns="45726" rtlCol="0"/>
          <a:lstStyle>
            <a:lvl1pPr algn="r">
              <a:defRPr sz="1200"/>
            </a:lvl1pPr>
          </a:lstStyle>
          <a:p>
            <a:fld id="{C202DBF5-4C4C-4CD1-B758-5113B93F69F2}" type="datetimeFigureOut">
              <a:rPr kumimoji="1" lang="ja-JP" altLang="en-US" smtClean="0"/>
              <a:t>2020/12/17</a:t>
            </a:fld>
            <a:endParaRPr kumimoji="1" lang="ja-JP" altLang="en-US"/>
          </a:p>
        </p:txBody>
      </p:sp>
      <p:sp>
        <p:nvSpPr>
          <p:cNvPr id="4" name="スライド イメージ プレースホルダー 3"/>
          <p:cNvSpPr>
            <a:spLocks noGrp="1" noRot="1" noChangeAspect="1"/>
          </p:cNvSpPr>
          <p:nvPr>
            <p:ph type="sldImg" idx="2"/>
          </p:nvPr>
        </p:nvSpPr>
        <p:spPr>
          <a:xfrm>
            <a:off x="2060575" y="739775"/>
            <a:ext cx="2614613" cy="3702050"/>
          </a:xfrm>
          <a:prstGeom prst="rect">
            <a:avLst/>
          </a:prstGeom>
          <a:noFill/>
          <a:ln w="12700">
            <a:solidFill>
              <a:prstClr val="black"/>
            </a:solidFill>
          </a:ln>
        </p:spPr>
        <p:txBody>
          <a:bodyPr vert="horz" lIns="91452" tIns="45726" rIns="91452" bIns="45726" rtlCol="0" anchor="ctr"/>
          <a:lstStyle/>
          <a:p>
            <a:endParaRPr lang="ja-JP" altLang="en-US"/>
          </a:p>
        </p:txBody>
      </p:sp>
      <p:sp>
        <p:nvSpPr>
          <p:cNvPr id="5" name="ノート プレースホルダー 4"/>
          <p:cNvSpPr>
            <a:spLocks noGrp="1"/>
          </p:cNvSpPr>
          <p:nvPr>
            <p:ph type="body" sz="quarter" idx="3"/>
          </p:nvPr>
        </p:nvSpPr>
        <p:spPr>
          <a:xfrm>
            <a:off x="673577" y="4688008"/>
            <a:ext cx="5388610" cy="4441270"/>
          </a:xfrm>
          <a:prstGeom prst="rect">
            <a:avLst/>
          </a:prstGeom>
        </p:spPr>
        <p:txBody>
          <a:bodyPr vert="horz" lIns="91452" tIns="45726" rIns="91452" bIns="45726"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2" y="9374303"/>
            <a:ext cx="2918831" cy="493474"/>
          </a:xfrm>
          <a:prstGeom prst="rect">
            <a:avLst/>
          </a:prstGeom>
        </p:spPr>
        <p:txBody>
          <a:bodyPr vert="horz" lIns="91452" tIns="45726" rIns="91452" bIns="45726"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5" y="9374303"/>
            <a:ext cx="2918831" cy="493474"/>
          </a:xfrm>
          <a:prstGeom prst="rect">
            <a:avLst/>
          </a:prstGeom>
        </p:spPr>
        <p:txBody>
          <a:bodyPr vert="horz" lIns="91452" tIns="45726" rIns="91452" bIns="45726" rtlCol="0" anchor="b"/>
          <a:lstStyle>
            <a:lvl1pPr algn="r">
              <a:defRPr sz="1200"/>
            </a:lvl1pPr>
          </a:lstStyle>
          <a:p>
            <a:fld id="{BE66DE7E-1453-4C2E-9397-19CC52DF847C}" type="slidenum">
              <a:rPr kumimoji="1" lang="ja-JP" altLang="en-US" smtClean="0"/>
              <a:t>‹#›</a:t>
            </a:fld>
            <a:endParaRPr kumimoji="1" lang="ja-JP" altLang="en-US"/>
          </a:p>
        </p:txBody>
      </p:sp>
    </p:spTree>
    <p:extLst>
      <p:ext uri="{BB962C8B-B14F-4D97-AF65-F5344CB8AC3E}">
        <p14:creationId xmlns:p14="http://schemas.microsoft.com/office/powerpoint/2010/main" val="1018878567"/>
      </p:ext>
    </p:extLst>
  </p:cSld>
  <p:clrMap bg1="lt1" tx1="dk1" bg2="lt2" tx2="dk2" accent1="accent1" accent2="accent2" accent3="accent3" accent4="accent4" accent5="accent5" accent6="accent6" hlink="hlink" folHlink="folHlink"/>
  <p:notesStyle>
    <a:lvl1pPr marL="0" algn="l" defTabSz="1042873" rtl="0" eaLnBrk="1" latinLnBrk="0" hangingPunct="1">
      <a:defRPr kumimoji="1" sz="1369" kern="1200">
        <a:solidFill>
          <a:schemeClr val="tx1"/>
        </a:solidFill>
        <a:latin typeface="+mn-lt"/>
        <a:ea typeface="+mn-ea"/>
        <a:cs typeface="+mn-cs"/>
      </a:defRPr>
    </a:lvl1pPr>
    <a:lvl2pPr marL="521437" algn="l" defTabSz="1042873" rtl="0" eaLnBrk="1" latinLnBrk="0" hangingPunct="1">
      <a:defRPr kumimoji="1" sz="1369" kern="1200">
        <a:solidFill>
          <a:schemeClr val="tx1"/>
        </a:solidFill>
        <a:latin typeface="+mn-lt"/>
        <a:ea typeface="+mn-ea"/>
        <a:cs typeface="+mn-cs"/>
      </a:defRPr>
    </a:lvl2pPr>
    <a:lvl3pPr marL="1042873" algn="l" defTabSz="1042873" rtl="0" eaLnBrk="1" latinLnBrk="0" hangingPunct="1">
      <a:defRPr kumimoji="1" sz="1369" kern="1200">
        <a:solidFill>
          <a:schemeClr val="tx1"/>
        </a:solidFill>
        <a:latin typeface="+mn-lt"/>
        <a:ea typeface="+mn-ea"/>
        <a:cs typeface="+mn-cs"/>
      </a:defRPr>
    </a:lvl3pPr>
    <a:lvl4pPr marL="1564310" algn="l" defTabSz="1042873" rtl="0" eaLnBrk="1" latinLnBrk="0" hangingPunct="1">
      <a:defRPr kumimoji="1" sz="1369" kern="1200">
        <a:solidFill>
          <a:schemeClr val="tx1"/>
        </a:solidFill>
        <a:latin typeface="+mn-lt"/>
        <a:ea typeface="+mn-ea"/>
        <a:cs typeface="+mn-cs"/>
      </a:defRPr>
    </a:lvl4pPr>
    <a:lvl5pPr marL="2085746" algn="l" defTabSz="1042873" rtl="0" eaLnBrk="1" latinLnBrk="0" hangingPunct="1">
      <a:defRPr kumimoji="1" sz="1369" kern="1200">
        <a:solidFill>
          <a:schemeClr val="tx1"/>
        </a:solidFill>
        <a:latin typeface="+mn-lt"/>
        <a:ea typeface="+mn-ea"/>
        <a:cs typeface="+mn-cs"/>
      </a:defRPr>
    </a:lvl5pPr>
    <a:lvl6pPr marL="2607183" algn="l" defTabSz="1042873" rtl="0" eaLnBrk="1" latinLnBrk="0" hangingPunct="1">
      <a:defRPr kumimoji="1" sz="1369" kern="1200">
        <a:solidFill>
          <a:schemeClr val="tx1"/>
        </a:solidFill>
        <a:latin typeface="+mn-lt"/>
        <a:ea typeface="+mn-ea"/>
        <a:cs typeface="+mn-cs"/>
      </a:defRPr>
    </a:lvl6pPr>
    <a:lvl7pPr marL="3128620" algn="l" defTabSz="1042873" rtl="0" eaLnBrk="1" latinLnBrk="0" hangingPunct="1">
      <a:defRPr kumimoji="1" sz="1369" kern="1200">
        <a:solidFill>
          <a:schemeClr val="tx1"/>
        </a:solidFill>
        <a:latin typeface="+mn-lt"/>
        <a:ea typeface="+mn-ea"/>
        <a:cs typeface="+mn-cs"/>
      </a:defRPr>
    </a:lvl7pPr>
    <a:lvl8pPr marL="3650056" algn="l" defTabSz="1042873" rtl="0" eaLnBrk="1" latinLnBrk="0" hangingPunct="1">
      <a:defRPr kumimoji="1" sz="1369" kern="1200">
        <a:solidFill>
          <a:schemeClr val="tx1"/>
        </a:solidFill>
        <a:latin typeface="+mn-lt"/>
        <a:ea typeface="+mn-ea"/>
        <a:cs typeface="+mn-cs"/>
      </a:defRPr>
    </a:lvl8pPr>
    <a:lvl9pPr marL="4171493" algn="l" defTabSz="1042873" rtl="0" eaLnBrk="1" latinLnBrk="0" hangingPunct="1">
      <a:defRPr kumimoji="1" sz="1369"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BE66DE7E-1453-4C2E-9397-19CC52DF847C}" type="slidenum">
              <a:rPr kumimoji="1" lang="ja-JP" altLang="en-US" smtClean="0"/>
              <a:t>1</a:t>
            </a:fld>
            <a:endParaRPr kumimoji="1" lang="ja-JP" altLang="en-US"/>
          </a:p>
        </p:txBody>
      </p:sp>
    </p:spTree>
    <p:extLst>
      <p:ext uri="{BB962C8B-B14F-4D97-AF65-F5344CB8AC3E}">
        <p14:creationId xmlns:p14="http://schemas.microsoft.com/office/powerpoint/2010/main" val="38797772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566976" y="3321394"/>
            <a:ext cx="6425724" cy="2291810"/>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133951" y="6058694"/>
            <a:ext cx="5291773" cy="2732352"/>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A3A2F06C-8D6E-4DE7-881B-AB1538EDCCCB}" type="datetimeFigureOut">
              <a:rPr kumimoji="1" lang="ja-JP" altLang="en-US" smtClean="0"/>
              <a:t>2020/12/17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50AD0DF-C2DD-48FB-BD7C-375081B2C8C7}" type="slidenum">
              <a:rPr kumimoji="1" lang="ja-JP" altLang="en-US" smtClean="0"/>
              <a:t>‹#›</a:t>
            </a:fld>
            <a:endParaRPr kumimoji="1" lang="ja-JP" altLang="en-US"/>
          </a:p>
        </p:txBody>
      </p:sp>
    </p:spTree>
    <p:extLst>
      <p:ext uri="{BB962C8B-B14F-4D97-AF65-F5344CB8AC3E}">
        <p14:creationId xmlns:p14="http://schemas.microsoft.com/office/powerpoint/2010/main" val="24866062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A3A2F06C-8D6E-4DE7-881B-AB1538EDCCCB}" type="datetimeFigureOut">
              <a:rPr kumimoji="1" lang="ja-JP" altLang="en-US" smtClean="0"/>
              <a:t>2020/12/17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50AD0DF-C2DD-48FB-BD7C-375081B2C8C7}" type="slidenum">
              <a:rPr kumimoji="1" lang="ja-JP" altLang="en-US" smtClean="0"/>
              <a:t>‹#›</a:t>
            </a:fld>
            <a:endParaRPr kumimoji="1" lang="ja-JP" altLang="en-US"/>
          </a:p>
        </p:txBody>
      </p:sp>
    </p:spTree>
    <p:extLst>
      <p:ext uri="{BB962C8B-B14F-4D97-AF65-F5344CB8AC3E}">
        <p14:creationId xmlns:p14="http://schemas.microsoft.com/office/powerpoint/2010/main" val="1123271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4110573" y="571716"/>
            <a:ext cx="1275696" cy="12161937"/>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283489" y="571716"/>
            <a:ext cx="3701091" cy="12161937"/>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A3A2F06C-8D6E-4DE7-881B-AB1538EDCCCB}" type="datetimeFigureOut">
              <a:rPr kumimoji="1" lang="ja-JP" altLang="en-US" smtClean="0"/>
              <a:t>2020/12/17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50AD0DF-C2DD-48FB-BD7C-375081B2C8C7}" type="slidenum">
              <a:rPr kumimoji="1" lang="ja-JP" altLang="en-US" smtClean="0"/>
              <a:t>‹#›</a:t>
            </a:fld>
            <a:endParaRPr kumimoji="1" lang="ja-JP" altLang="en-US"/>
          </a:p>
        </p:txBody>
      </p:sp>
    </p:spTree>
    <p:extLst>
      <p:ext uri="{BB962C8B-B14F-4D97-AF65-F5344CB8AC3E}">
        <p14:creationId xmlns:p14="http://schemas.microsoft.com/office/powerpoint/2010/main" val="12664965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A3A2F06C-8D6E-4DE7-881B-AB1538EDCCCB}" type="datetimeFigureOut">
              <a:rPr kumimoji="1" lang="ja-JP" altLang="en-US" smtClean="0"/>
              <a:t>2020/12/17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50AD0DF-C2DD-48FB-BD7C-375081B2C8C7}" type="slidenum">
              <a:rPr kumimoji="1" lang="ja-JP" altLang="en-US" smtClean="0"/>
              <a:t>‹#›</a:t>
            </a:fld>
            <a:endParaRPr kumimoji="1" lang="ja-JP" altLang="en-US"/>
          </a:p>
        </p:txBody>
      </p:sp>
    </p:spTree>
    <p:extLst>
      <p:ext uri="{BB962C8B-B14F-4D97-AF65-F5344CB8AC3E}">
        <p14:creationId xmlns:p14="http://schemas.microsoft.com/office/powerpoint/2010/main" val="19384005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97162" y="6870480"/>
            <a:ext cx="6425724" cy="2123513"/>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597162" y="4531648"/>
            <a:ext cx="6425724" cy="2338833"/>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A3A2F06C-8D6E-4DE7-881B-AB1538EDCCCB}" type="datetimeFigureOut">
              <a:rPr kumimoji="1" lang="ja-JP" altLang="en-US" smtClean="0"/>
              <a:t>2020/12/17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50AD0DF-C2DD-48FB-BD7C-375081B2C8C7}" type="slidenum">
              <a:rPr kumimoji="1" lang="ja-JP" altLang="en-US" smtClean="0"/>
              <a:t>‹#›</a:t>
            </a:fld>
            <a:endParaRPr kumimoji="1" lang="ja-JP" altLang="en-US"/>
          </a:p>
        </p:txBody>
      </p:sp>
    </p:spTree>
    <p:extLst>
      <p:ext uri="{BB962C8B-B14F-4D97-AF65-F5344CB8AC3E}">
        <p14:creationId xmlns:p14="http://schemas.microsoft.com/office/powerpoint/2010/main" val="17396921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283488" y="3326342"/>
            <a:ext cx="2488393" cy="94073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2897876" y="3326342"/>
            <a:ext cx="2488393" cy="94073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A3A2F06C-8D6E-4DE7-881B-AB1538EDCCCB}" type="datetimeFigureOut">
              <a:rPr kumimoji="1" lang="ja-JP" altLang="en-US" smtClean="0"/>
              <a:t>2020/12/17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50AD0DF-C2DD-48FB-BD7C-375081B2C8C7}" type="slidenum">
              <a:rPr kumimoji="1" lang="ja-JP" altLang="en-US" smtClean="0"/>
              <a:t>‹#›</a:t>
            </a:fld>
            <a:endParaRPr kumimoji="1" lang="ja-JP" altLang="en-US"/>
          </a:p>
        </p:txBody>
      </p:sp>
    </p:spTree>
    <p:extLst>
      <p:ext uri="{BB962C8B-B14F-4D97-AF65-F5344CB8AC3E}">
        <p14:creationId xmlns:p14="http://schemas.microsoft.com/office/powerpoint/2010/main" val="2168403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377984" y="428168"/>
            <a:ext cx="6803708" cy="1781969"/>
          </a:xfrm>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377984" y="2393283"/>
            <a:ext cx="3340169" cy="99740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377984" y="3390690"/>
            <a:ext cx="3340169" cy="61601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3840211" y="2393283"/>
            <a:ext cx="3341481" cy="99740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3840211" y="3390690"/>
            <a:ext cx="3341481" cy="61601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A3A2F06C-8D6E-4DE7-881B-AB1538EDCCCB}" type="datetimeFigureOut">
              <a:rPr kumimoji="1" lang="ja-JP" altLang="en-US" smtClean="0"/>
              <a:t>2020/12/17</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B50AD0DF-C2DD-48FB-BD7C-375081B2C8C7}" type="slidenum">
              <a:rPr kumimoji="1" lang="ja-JP" altLang="en-US" smtClean="0"/>
              <a:t>‹#›</a:t>
            </a:fld>
            <a:endParaRPr kumimoji="1" lang="ja-JP" altLang="en-US"/>
          </a:p>
        </p:txBody>
      </p:sp>
    </p:spTree>
    <p:extLst>
      <p:ext uri="{BB962C8B-B14F-4D97-AF65-F5344CB8AC3E}">
        <p14:creationId xmlns:p14="http://schemas.microsoft.com/office/powerpoint/2010/main" val="34625327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A3A2F06C-8D6E-4DE7-881B-AB1538EDCCCB}" type="datetimeFigureOut">
              <a:rPr kumimoji="1" lang="ja-JP" altLang="en-US" smtClean="0"/>
              <a:t>2020/12/17</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B50AD0DF-C2DD-48FB-BD7C-375081B2C8C7}" type="slidenum">
              <a:rPr kumimoji="1" lang="ja-JP" altLang="en-US" smtClean="0"/>
              <a:t>‹#›</a:t>
            </a:fld>
            <a:endParaRPr kumimoji="1" lang="ja-JP" altLang="en-US"/>
          </a:p>
        </p:txBody>
      </p:sp>
    </p:spTree>
    <p:extLst>
      <p:ext uri="{BB962C8B-B14F-4D97-AF65-F5344CB8AC3E}">
        <p14:creationId xmlns:p14="http://schemas.microsoft.com/office/powerpoint/2010/main" val="241909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A3A2F06C-8D6E-4DE7-881B-AB1538EDCCCB}" type="datetimeFigureOut">
              <a:rPr kumimoji="1" lang="ja-JP" altLang="en-US" smtClean="0"/>
              <a:t>2020/12/17</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B50AD0DF-C2DD-48FB-BD7C-375081B2C8C7}" type="slidenum">
              <a:rPr kumimoji="1" lang="ja-JP" altLang="en-US" smtClean="0"/>
              <a:t>‹#›</a:t>
            </a:fld>
            <a:endParaRPr kumimoji="1" lang="ja-JP" altLang="en-US"/>
          </a:p>
        </p:txBody>
      </p:sp>
    </p:spTree>
    <p:extLst>
      <p:ext uri="{BB962C8B-B14F-4D97-AF65-F5344CB8AC3E}">
        <p14:creationId xmlns:p14="http://schemas.microsoft.com/office/powerpoint/2010/main" val="16863866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77984" y="425693"/>
            <a:ext cx="2487081" cy="1811668"/>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2955623" y="425693"/>
            <a:ext cx="4226069" cy="912516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377984" y="2237362"/>
            <a:ext cx="2487081" cy="731349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A3A2F06C-8D6E-4DE7-881B-AB1538EDCCCB}" type="datetimeFigureOut">
              <a:rPr kumimoji="1" lang="ja-JP" altLang="en-US" smtClean="0"/>
              <a:t>2020/12/17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50AD0DF-C2DD-48FB-BD7C-375081B2C8C7}" type="slidenum">
              <a:rPr kumimoji="1" lang="ja-JP" altLang="en-US" smtClean="0"/>
              <a:t>‹#›</a:t>
            </a:fld>
            <a:endParaRPr kumimoji="1" lang="ja-JP" altLang="en-US"/>
          </a:p>
        </p:txBody>
      </p:sp>
    </p:spTree>
    <p:extLst>
      <p:ext uri="{BB962C8B-B14F-4D97-AF65-F5344CB8AC3E}">
        <p14:creationId xmlns:p14="http://schemas.microsoft.com/office/powerpoint/2010/main" val="39235785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481749" y="7484270"/>
            <a:ext cx="4535805" cy="883561"/>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481749" y="955333"/>
            <a:ext cx="4535805" cy="641508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481749" y="8367830"/>
            <a:ext cx="4535805" cy="125480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A3A2F06C-8D6E-4DE7-881B-AB1538EDCCCB}" type="datetimeFigureOut">
              <a:rPr kumimoji="1" lang="ja-JP" altLang="en-US" smtClean="0"/>
              <a:t>2020/12/17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50AD0DF-C2DD-48FB-BD7C-375081B2C8C7}" type="slidenum">
              <a:rPr kumimoji="1" lang="ja-JP" altLang="en-US" smtClean="0"/>
              <a:t>‹#›</a:t>
            </a:fld>
            <a:endParaRPr kumimoji="1" lang="ja-JP" altLang="en-US"/>
          </a:p>
        </p:txBody>
      </p:sp>
    </p:spTree>
    <p:extLst>
      <p:ext uri="{BB962C8B-B14F-4D97-AF65-F5344CB8AC3E}">
        <p14:creationId xmlns:p14="http://schemas.microsoft.com/office/powerpoint/2010/main" val="18382397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377984" y="283789"/>
            <a:ext cx="6803708" cy="1781969"/>
          </a:xfrm>
          <a:prstGeom prst="rect">
            <a:avLst/>
          </a:prstGeom>
        </p:spPr>
        <p:txBody>
          <a:bodyPr vert="horz" lIns="91440" tIns="45720" rIns="91440" bIns="45720" rtlCol="0" anchor="ctr">
            <a:normAutofit/>
          </a:bodyPr>
          <a:lstStyle/>
          <a:p>
            <a:r>
              <a:rPr kumimoji="1" lang="ja-JP" altLang="en-US" dirty="0"/>
              <a:t>マスター タイトルの書式設定</a:t>
            </a:r>
          </a:p>
        </p:txBody>
      </p:sp>
      <p:sp>
        <p:nvSpPr>
          <p:cNvPr id="3" name="テキスト プレースホルダー 2"/>
          <p:cNvSpPr>
            <a:spLocks noGrp="1"/>
          </p:cNvSpPr>
          <p:nvPr>
            <p:ph type="body" idx="1"/>
          </p:nvPr>
        </p:nvSpPr>
        <p:spPr>
          <a:xfrm>
            <a:off x="377984" y="2249562"/>
            <a:ext cx="6803708" cy="7692882"/>
          </a:xfrm>
          <a:prstGeom prst="rect">
            <a:avLst/>
          </a:prstGeom>
        </p:spPr>
        <p:txBody>
          <a:bodyPr vert="horz" lIns="91440" tIns="45720" rIns="91440" bIns="45720" rtlCol="0">
            <a:normAutofit/>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日付プレースホルダー 3"/>
          <p:cNvSpPr>
            <a:spLocks noGrp="1"/>
          </p:cNvSpPr>
          <p:nvPr>
            <p:ph type="dt" sz="half" idx="2"/>
          </p:nvPr>
        </p:nvSpPr>
        <p:spPr>
          <a:xfrm>
            <a:off x="377984" y="10187640"/>
            <a:ext cx="1763924" cy="291328"/>
          </a:xfrm>
          <a:prstGeom prst="rect">
            <a:avLst/>
          </a:prstGeom>
        </p:spPr>
        <p:txBody>
          <a:bodyPr vert="horz" lIns="91440" tIns="45720" rIns="91440" bIns="45720" rtlCol="0" anchor="ctr"/>
          <a:lstStyle>
            <a:lvl1pPr algn="l">
              <a:defRPr sz="1200">
                <a:solidFill>
                  <a:schemeClr val="tx1">
                    <a:tint val="75000"/>
                  </a:schemeClr>
                </a:solidFill>
              </a:defRPr>
            </a:lvl1pPr>
          </a:lstStyle>
          <a:p>
            <a:fld id="{A3A2F06C-8D6E-4DE7-881B-AB1538EDCCCB}" type="datetimeFigureOut">
              <a:rPr kumimoji="1" lang="ja-JP" altLang="en-US" smtClean="0"/>
              <a:t>2020/12/17</a:t>
            </a:fld>
            <a:endParaRPr kumimoji="1" lang="ja-JP" altLang="en-US"/>
          </a:p>
        </p:txBody>
      </p:sp>
      <p:sp>
        <p:nvSpPr>
          <p:cNvPr id="5" name="フッター プレースホルダー 4"/>
          <p:cNvSpPr>
            <a:spLocks noGrp="1"/>
          </p:cNvSpPr>
          <p:nvPr>
            <p:ph type="ftr" sz="quarter" idx="3"/>
          </p:nvPr>
        </p:nvSpPr>
        <p:spPr>
          <a:xfrm>
            <a:off x="4841928" y="10194348"/>
            <a:ext cx="2393897" cy="332722"/>
          </a:xfrm>
          <a:prstGeom prst="rect">
            <a:avLst/>
          </a:prstGeom>
        </p:spPr>
        <p:txBody>
          <a:bodyPr vert="horz" lIns="91440" tIns="45720" rIns="91440" bIns="45720" rtlCol="0" anchor="ctr"/>
          <a:lstStyle>
            <a:lvl1pPr algn="r">
              <a:defRPr sz="1200">
                <a:solidFill>
                  <a:schemeClr val="tx1">
                    <a:tint val="75000"/>
                  </a:schemeClr>
                </a:solidFill>
              </a:defRPr>
            </a:lvl1pPr>
          </a:lstStyle>
          <a:p>
            <a:endParaRPr lang="ja-JP" altLang="en-US" dirty="0"/>
          </a:p>
        </p:txBody>
      </p:sp>
      <p:sp>
        <p:nvSpPr>
          <p:cNvPr id="6" name="スライド番号プレースホルダー 5"/>
          <p:cNvSpPr>
            <a:spLocks noGrp="1"/>
          </p:cNvSpPr>
          <p:nvPr>
            <p:ph type="sldNum" sz="quarter" idx="4"/>
          </p:nvPr>
        </p:nvSpPr>
        <p:spPr>
          <a:xfrm>
            <a:off x="2897876" y="10194348"/>
            <a:ext cx="1763924" cy="291328"/>
          </a:xfrm>
          <a:prstGeom prst="rect">
            <a:avLst/>
          </a:prstGeom>
        </p:spPr>
        <p:txBody>
          <a:bodyPr vert="horz" lIns="91440" tIns="45720" rIns="91440" bIns="45720" rtlCol="0" anchor="ctr"/>
          <a:lstStyle>
            <a:lvl1pPr algn="ctr">
              <a:defRPr sz="1000">
                <a:solidFill>
                  <a:schemeClr val="tx1">
                    <a:tint val="75000"/>
                  </a:schemeClr>
                </a:solidFill>
              </a:defRPr>
            </a:lvl1pPr>
          </a:lstStyle>
          <a:p>
            <a:fld id="{B50AD0DF-C2DD-48FB-BD7C-375081B2C8C7}" type="slidenum">
              <a:rPr lang="ja-JP" altLang="en-US" smtClean="0"/>
              <a:pPr/>
              <a:t>‹#›</a:t>
            </a:fld>
            <a:endParaRPr lang="ja-JP" altLang="en-US"/>
          </a:p>
        </p:txBody>
      </p:sp>
    </p:spTree>
    <p:extLst>
      <p:ext uri="{BB962C8B-B14F-4D97-AF65-F5344CB8AC3E}">
        <p14:creationId xmlns:p14="http://schemas.microsoft.com/office/powerpoint/2010/main" val="37894446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120000"/>
        </a:lnSpc>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lnSpc>
          <a:spcPct val="120000"/>
        </a:lnSpc>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lnSpc>
          <a:spcPct val="120000"/>
        </a:lnSpc>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lnSpc>
          <a:spcPct val="120000"/>
        </a:lnSpc>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lnSpc>
          <a:spcPct val="120000"/>
        </a:lnSpc>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lnSpc>
          <a:spcPct val="120000"/>
        </a:lnSpc>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381" userDrawn="1">
          <p15:clr>
            <a:srgbClr val="F26B43"/>
          </p15:clr>
        </p15:guide>
        <p15:guide id="2" orient="horz" pos="3368" userDrawn="1">
          <p15:clr>
            <a:srgbClr val="F26B43"/>
          </p15:clr>
        </p15:guide>
        <p15:guide id="3" pos="4558" userDrawn="1">
          <p15:clr>
            <a:srgbClr val="A4A3A4"/>
          </p15:clr>
        </p15:guide>
        <p15:guide id="4" orient="horz" pos="6543" userDrawn="1">
          <p15:clr>
            <a:srgbClr val="A4A3A4"/>
          </p15:clr>
        </p15:guide>
        <p15:guide id="5" orient="horz" pos="6407" userDrawn="1">
          <p15:clr>
            <a:srgbClr val="A4A3A4"/>
          </p15:clr>
        </p15:guide>
        <p15:guide id="6" pos="204" userDrawn="1">
          <p15:clr>
            <a:srgbClr val="A4A3A4"/>
          </p15:clr>
        </p15:guide>
        <p15:guide id="7" orient="horz" pos="192" userDrawn="1">
          <p15:clr>
            <a:srgbClr val="A4A3A4"/>
          </p15:clr>
        </p15:guide>
        <p15:guide id="8" orient="horz" pos="328" userDrawn="1">
          <p15:clr>
            <a:srgbClr val="A4A3A4"/>
          </p15:clr>
        </p15:guide>
        <p15:guide id="9" pos="385" userDrawn="1">
          <p15:clr>
            <a:srgbClr val="A4A3A4"/>
          </p15:clr>
        </p15:guide>
        <p15:guide id="10" pos="4377" userDrawn="1">
          <p15:clr>
            <a:srgbClr val="A4A3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png"/><Relationship Id="rId7" Type="http://schemas.openxmlformats.org/officeDocument/2006/relationships/image" Target="../media/image10.jpe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png"/><Relationship Id="rId10" Type="http://schemas.openxmlformats.org/officeDocument/2006/relationships/image" Target="../media/image13.jpeg"/><Relationship Id="rId4" Type="http://schemas.openxmlformats.org/officeDocument/2006/relationships/image" Target="../media/image7.jpeg"/><Relationship Id="rId9"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グループ化 38"/>
          <p:cNvGrpSpPr/>
          <p:nvPr/>
        </p:nvGrpSpPr>
        <p:grpSpPr>
          <a:xfrm>
            <a:off x="827509" y="2364476"/>
            <a:ext cx="5738370" cy="1888226"/>
            <a:chOff x="0" y="0"/>
            <a:chExt cx="5113906" cy="1492250"/>
          </a:xfrm>
        </p:grpSpPr>
        <p:pic>
          <p:nvPicPr>
            <p:cNvPr id="43" name="Picture 2" descr="https://www.maspro.co.jp/products/lpwa/assets/imeges/home/map.png">
              <a:extLst>
                <a:ext uri="{FF2B5EF4-FFF2-40B4-BE49-F238E27FC236}">
                  <a16:creationId xmlns:a16="http://schemas.microsoft.com/office/drawing/2014/main" id="{22B3B367-D14F-4DED-A927-578653ED56D8}"/>
                </a:ext>
              </a:extLst>
            </p:cNvPr>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246185" y="0"/>
              <a:ext cx="2957195" cy="1492250"/>
            </a:xfrm>
            <a:prstGeom prst="rect">
              <a:avLst/>
            </a:prstGeom>
            <a:noFill/>
          </p:spPr>
        </p:pic>
        <p:pic>
          <p:nvPicPr>
            <p:cNvPr id="44" name="図 43" descr="https://www.seiwa-ltd.jp/wp-content/uploads/2012/11/ID00000058_img1.jpg"/>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3406391" y="35170"/>
              <a:ext cx="1707515" cy="1282700"/>
            </a:xfrm>
            <a:prstGeom prst="rect">
              <a:avLst/>
            </a:prstGeom>
            <a:noFill/>
            <a:ln>
              <a:noFill/>
            </a:ln>
          </p:spPr>
        </p:pic>
        <p:sp>
          <p:nvSpPr>
            <p:cNvPr id="45" name="楕円 41"/>
            <p:cNvSpPr/>
            <p:nvPr/>
          </p:nvSpPr>
          <p:spPr>
            <a:xfrm>
              <a:off x="0" y="422031"/>
              <a:ext cx="1181818" cy="690113"/>
            </a:xfrm>
            <a:prstGeom prst="ellipse">
              <a:avLst/>
            </a:prstGeom>
            <a:no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cxnSp>
          <p:nvCxnSpPr>
            <p:cNvPr id="46" name="直線コネクタ 45"/>
            <p:cNvCxnSpPr/>
            <p:nvPr/>
          </p:nvCxnSpPr>
          <p:spPr>
            <a:xfrm>
              <a:off x="2924071" y="361741"/>
              <a:ext cx="828989" cy="160774"/>
            </a:xfrm>
            <a:prstGeom prst="line">
              <a:avLst/>
            </a:prstGeom>
            <a:ln w="12700">
              <a:solidFill>
                <a:srgbClr val="FF0000"/>
              </a:solidFill>
              <a:prstDash val="sysDash"/>
            </a:ln>
          </p:spPr>
          <p:style>
            <a:lnRef idx="1">
              <a:schemeClr val="accent1"/>
            </a:lnRef>
            <a:fillRef idx="0">
              <a:schemeClr val="accent1"/>
            </a:fillRef>
            <a:effectRef idx="0">
              <a:schemeClr val="accent1"/>
            </a:effectRef>
            <a:fontRef idx="minor">
              <a:schemeClr val="tx1"/>
            </a:fontRef>
          </p:style>
        </p:cxnSp>
      </p:grpSp>
      <p:sp>
        <p:nvSpPr>
          <p:cNvPr id="4" name="正方形/長方形 3"/>
          <p:cNvSpPr/>
          <p:nvPr/>
        </p:nvSpPr>
        <p:spPr>
          <a:xfrm>
            <a:off x="66356" y="107092"/>
            <a:ext cx="7563094" cy="1084631"/>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7" name="テキスト ボックス 6">
            <a:extLst>
              <a:ext uri="{FF2B5EF4-FFF2-40B4-BE49-F238E27FC236}">
                <a16:creationId xmlns:a16="http://schemas.microsoft.com/office/drawing/2014/main" id="{3293A0F7-C898-4FC0-80F3-CE49427B2801}"/>
              </a:ext>
            </a:extLst>
          </p:cNvPr>
          <p:cNvSpPr txBox="1"/>
          <p:nvPr/>
        </p:nvSpPr>
        <p:spPr>
          <a:xfrm>
            <a:off x="249592" y="284332"/>
            <a:ext cx="7402024" cy="830997"/>
          </a:xfrm>
          <a:prstGeom prst="rect">
            <a:avLst/>
          </a:prstGeom>
          <a:noFill/>
        </p:spPr>
        <p:txBody>
          <a:bodyPr wrap="square" rtlCol="0">
            <a:spAutoFit/>
          </a:bodyPr>
          <a:lstStyle/>
          <a:p>
            <a:r>
              <a:rPr lang="en-US" altLang="ja-JP" sz="1600" b="1" dirty="0" smtClean="0">
                <a:solidFill>
                  <a:schemeClr val="bg1"/>
                </a:solidFill>
                <a:latin typeface="+mn-ea"/>
              </a:rPr>
              <a:t>【</a:t>
            </a:r>
            <a:r>
              <a:rPr lang="ja-JP" altLang="en-US" sz="1600" b="1" dirty="0" smtClean="0">
                <a:solidFill>
                  <a:schemeClr val="bg1"/>
                </a:solidFill>
                <a:latin typeface="+mn-ea"/>
              </a:rPr>
              <a:t>中部農と緑の総合事務所</a:t>
            </a:r>
            <a:r>
              <a:rPr lang="en-US" altLang="ja-JP" sz="1600" b="1" dirty="0" smtClean="0">
                <a:solidFill>
                  <a:schemeClr val="bg1"/>
                </a:solidFill>
                <a:latin typeface="+mn-ea"/>
              </a:rPr>
              <a:t>】</a:t>
            </a:r>
          </a:p>
          <a:p>
            <a:r>
              <a:rPr lang="ja-JP" altLang="en-US" sz="1600" b="1" dirty="0">
                <a:solidFill>
                  <a:schemeClr val="bg1"/>
                </a:solidFill>
                <a:latin typeface="+mn-ea"/>
              </a:rPr>
              <a:t>　３農業ビジネスを加速させる技術開発・普及　</a:t>
            </a:r>
            <a:endParaRPr lang="en-US" altLang="ja-JP" sz="1600" b="1" dirty="0" smtClean="0">
              <a:solidFill>
                <a:schemeClr val="bg1"/>
              </a:solidFill>
              <a:latin typeface="+mn-ea"/>
            </a:endParaRPr>
          </a:p>
          <a:p>
            <a:r>
              <a:rPr lang="ja-JP" altLang="en-US" sz="1600" b="1" dirty="0" smtClean="0">
                <a:solidFill>
                  <a:schemeClr val="bg1"/>
                </a:solidFill>
                <a:latin typeface="+mn-ea"/>
              </a:rPr>
              <a:t>　「革新的</a:t>
            </a:r>
            <a:r>
              <a:rPr lang="ja-JP" altLang="en-US" sz="1600" b="1" dirty="0">
                <a:solidFill>
                  <a:schemeClr val="bg1"/>
                </a:solidFill>
                <a:latin typeface="+mn-ea"/>
              </a:rPr>
              <a:t>農業技術の</a:t>
            </a:r>
            <a:r>
              <a:rPr lang="ja-JP" altLang="en-US" sz="1600" b="1" dirty="0" smtClean="0">
                <a:solidFill>
                  <a:schemeClr val="bg1"/>
                </a:solidFill>
                <a:latin typeface="+mn-ea"/>
              </a:rPr>
              <a:t>開発、革新的</a:t>
            </a:r>
            <a:r>
              <a:rPr lang="ja-JP" altLang="en-US" sz="1600" b="1" dirty="0">
                <a:solidFill>
                  <a:schemeClr val="bg1"/>
                </a:solidFill>
                <a:latin typeface="+mn-ea"/>
              </a:rPr>
              <a:t>農業技術の普及</a:t>
            </a:r>
            <a:r>
              <a:rPr lang="ja-JP" altLang="en-US" sz="1600" b="1" dirty="0" smtClean="0">
                <a:solidFill>
                  <a:schemeClr val="bg1"/>
                </a:solidFill>
                <a:latin typeface="+mn-ea"/>
              </a:rPr>
              <a:t>」</a:t>
            </a:r>
            <a:endParaRPr lang="ja-JP" altLang="en-US" sz="1600" b="1" dirty="0">
              <a:solidFill>
                <a:schemeClr val="bg1"/>
              </a:solidFill>
              <a:latin typeface="+mn-ea"/>
            </a:endParaRPr>
          </a:p>
        </p:txBody>
      </p:sp>
      <p:sp>
        <p:nvSpPr>
          <p:cNvPr id="15" name="正方形/長方形 14">
            <a:extLst>
              <a:ext uri="{FF2B5EF4-FFF2-40B4-BE49-F238E27FC236}">
                <a16:creationId xmlns:a16="http://schemas.microsoft.com/office/drawing/2014/main" id="{52213F14-67E6-4F39-A736-A65BAB560852}"/>
              </a:ext>
            </a:extLst>
          </p:cNvPr>
          <p:cNvSpPr/>
          <p:nvPr/>
        </p:nvSpPr>
        <p:spPr>
          <a:xfrm>
            <a:off x="179437" y="1998206"/>
            <a:ext cx="4221052" cy="261610"/>
          </a:xfrm>
          <a:prstGeom prst="rect">
            <a:avLst/>
          </a:prstGeom>
          <a:solidFill>
            <a:srgbClr val="0070C0"/>
          </a:solidFill>
        </p:spPr>
        <p:txBody>
          <a:bodyPr wrap="square">
            <a:spAutoFit/>
          </a:bodyPr>
          <a:lstStyle/>
          <a:p>
            <a:r>
              <a:rPr lang="ja-JP" altLang="en-US" sz="1100" b="1" dirty="0">
                <a:solidFill>
                  <a:schemeClr val="bg1"/>
                </a:solidFill>
                <a:latin typeface="+mn-ea"/>
              </a:rPr>
              <a:t>自動換気</a:t>
            </a:r>
            <a:r>
              <a:rPr lang="ja-JP" altLang="en-US" sz="1100" b="1" dirty="0" smtClean="0">
                <a:solidFill>
                  <a:schemeClr val="bg1"/>
                </a:solidFill>
                <a:latin typeface="+mn-ea"/>
              </a:rPr>
              <a:t>装置と</a:t>
            </a:r>
            <a:r>
              <a:rPr lang="en-US" altLang="ja-JP" sz="1100" b="1" dirty="0" smtClean="0">
                <a:solidFill>
                  <a:schemeClr val="bg1"/>
                </a:solidFill>
                <a:latin typeface="+mn-ea"/>
              </a:rPr>
              <a:t>LPWA</a:t>
            </a:r>
            <a:r>
              <a:rPr lang="ja-JP" altLang="en-US" sz="1100" b="1" dirty="0">
                <a:solidFill>
                  <a:schemeClr val="bg1"/>
                </a:solidFill>
                <a:latin typeface="+mn-ea"/>
              </a:rPr>
              <a:t>温度監視センサー</a:t>
            </a:r>
            <a:r>
              <a:rPr lang="ja-JP" altLang="en-US" sz="1100" b="1" dirty="0" smtClean="0">
                <a:solidFill>
                  <a:schemeClr val="bg1"/>
                </a:solidFill>
                <a:latin typeface="+mn-ea"/>
              </a:rPr>
              <a:t>端末による遠隔監視</a:t>
            </a:r>
            <a:endParaRPr lang="ja-JP" altLang="en-US" sz="1100" b="1" dirty="0">
              <a:solidFill>
                <a:schemeClr val="bg1"/>
              </a:solidFill>
              <a:latin typeface="+mn-ea"/>
            </a:endParaRPr>
          </a:p>
        </p:txBody>
      </p:sp>
      <p:sp>
        <p:nvSpPr>
          <p:cNvPr id="69" name="正方形/長方形 68">
            <a:extLst>
              <a:ext uri="{FF2B5EF4-FFF2-40B4-BE49-F238E27FC236}">
                <a16:creationId xmlns:a16="http://schemas.microsoft.com/office/drawing/2014/main" id="{94E6D52C-4537-49A3-B112-C2EFEB872DFF}"/>
              </a:ext>
            </a:extLst>
          </p:cNvPr>
          <p:cNvSpPr/>
          <p:nvPr/>
        </p:nvSpPr>
        <p:spPr>
          <a:xfrm>
            <a:off x="333331" y="7175251"/>
            <a:ext cx="4240419" cy="261610"/>
          </a:xfrm>
          <a:prstGeom prst="rect">
            <a:avLst/>
          </a:prstGeom>
          <a:solidFill>
            <a:srgbClr val="0070C0"/>
          </a:solidFill>
        </p:spPr>
        <p:txBody>
          <a:bodyPr wrap="square">
            <a:spAutoFit/>
          </a:bodyPr>
          <a:lstStyle/>
          <a:p>
            <a:r>
              <a:rPr lang="ja-JP" altLang="en-US" sz="1100" b="1" dirty="0">
                <a:solidFill>
                  <a:schemeClr val="bg1"/>
                </a:solidFill>
                <a:latin typeface="+mn-ea"/>
              </a:rPr>
              <a:t>画像センシング技術基づく施肥管理（収量・品質向上</a:t>
            </a:r>
            <a:r>
              <a:rPr lang="ja-JP" altLang="en-US" sz="1100" b="1" dirty="0" smtClean="0">
                <a:solidFill>
                  <a:schemeClr val="bg1"/>
                </a:solidFill>
                <a:latin typeface="+mn-ea"/>
              </a:rPr>
              <a:t>）</a:t>
            </a:r>
            <a:endParaRPr lang="ja-JP" altLang="en-US" sz="1100" b="1" dirty="0">
              <a:solidFill>
                <a:schemeClr val="bg1"/>
              </a:solidFill>
              <a:latin typeface="+mn-ea"/>
            </a:endParaRPr>
          </a:p>
        </p:txBody>
      </p:sp>
      <p:sp>
        <p:nvSpPr>
          <p:cNvPr id="23" name="角丸四角形 22"/>
          <p:cNvSpPr/>
          <p:nvPr/>
        </p:nvSpPr>
        <p:spPr>
          <a:xfrm>
            <a:off x="249592" y="4595241"/>
            <a:ext cx="7099831" cy="785929"/>
          </a:xfrm>
          <a:prstGeom prst="round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dirty="0" smtClean="0">
                <a:solidFill>
                  <a:schemeClr val="tx1"/>
                </a:solidFill>
                <a:latin typeface="+mn-ea"/>
              </a:rPr>
              <a:t>・朝夕ごとに</a:t>
            </a:r>
            <a:r>
              <a:rPr lang="en-US" altLang="ja-JP" sz="1100" dirty="0" smtClean="0">
                <a:solidFill>
                  <a:schemeClr val="tx1"/>
                </a:solidFill>
                <a:latin typeface="+mn-ea"/>
              </a:rPr>
              <a:t>45</a:t>
            </a:r>
            <a:r>
              <a:rPr lang="ja-JP" altLang="en-US" sz="1100" dirty="0" smtClean="0">
                <a:solidFill>
                  <a:schemeClr val="tx1"/>
                </a:solidFill>
                <a:latin typeface="+mn-ea"/>
              </a:rPr>
              <a:t>分かけて行っていた</a:t>
            </a:r>
            <a:r>
              <a:rPr lang="ja-JP" altLang="en-US" sz="1100" dirty="0">
                <a:solidFill>
                  <a:schemeClr val="tx1"/>
                </a:solidFill>
                <a:latin typeface="+mn-ea"/>
              </a:rPr>
              <a:t>傾斜した園地の一番上まで</a:t>
            </a:r>
            <a:r>
              <a:rPr lang="ja-JP" altLang="en-US" sz="1100" dirty="0" smtClean="0">
                <a:solidFill>
                  <a:schemeClr val="tx1"/>
                </a:solidFill>
                <a:latin typeface="+mn-ea"/>
              </a:rPr>
              <a:t>登ってのハウスの</a:t>
            </a:r>
            <a:r>
              <a:rPr lang="ja-JP" altLang="en-US" sz="1100" dirty="0">
                <a:solidFill>
                  <a:schemeClr val="tx1"/>
                </a:solidFill>
                <a:latin typeface="+mn-ea"/>
              </a:rPr>
              <a:t>開閉</a:t>
            </a:r>
            <a:r>
              <a:rPr lang="ja-JP" altLang="en-US" sz="1100" dirty="0" smtClean="0">
                <a:solidFill>
                  <a:schemeClr val="tx1"/>
                </a:solidFill>
                <a:latin typeface="+mn-ea"/>
              </a:rPr>
              <a:t>作業からの解放</a:t>
            </a:r>
            <a:endParaRPr lang="en-US" altLang="ja-JP" sz="1100" dirty="0" smtClean="0">
              <a:solidFill>
                <a:schemeClr val="tx1"/>
              </a:solidFill>
              <a:latin typeface="+mn-ea"/>
            </a:endParaRPr>
          </a:p>
          <a:p>
            <a:r>
              <a:rPr lang="ja-JP" altLang="en-US" sz="1100" dirty="0" smtClean="0">
                <a:solidFill>
                  <a:schemeClr val="tx1"/>
                </a:solidFill>
                <a:latin typeface="+mn-ea"/>
              </a:rPr>
              <a:t>・</a:t>
            </a:r>
            <a:r>
              <a:rPr lang="ja-JP" altLang="en-US" sz="1100" dirty="0">
                <a:solidFill>
                  <a:schemeClr val="tx1"/>
                </a:solidFill>
                <a:latin typeface="+mn-ea"/>
              </a:rPr>
              <a:t>スマート技術で自動化・遠隔監視すること</a:t>
            </a:r>
            <a:r>
              <a:rPr lang="ja-JP" altLang="en-US" sz="1100" dirty="0" smtClean="0">
                <a:solidFill>
                  <a:schemeClr val="tx1"/>
                </a:solidFill>
                <a:latin typeface="+mn-ea"/>
              </a:rPr>
              <a:t>で最適な温度管理が実現</a:t>
            </a:r>
            <a:endParaRPr lang="en-US" altLang="ja-JP" sz="1100" dirty="0" smtClean="0">
              <a:solidFill>
                <a:schemeClr val="tx1"/>
              </a:solidFill>
              <a:latin typeface="+mn-ea"/>
            </a:endParaRPr>
          </a:p>
          <a:p>
            <a:r>
              <a:rPr lang="ja-JP" altLang="en-US" sz="1100" dirty="0" smtClean="0">
                <a:solidFill>
                  <a:schemeClr val="tx1"/>
                </a:solidFill>
                <a:latin typeface="+mn-ea"/>
              </a:rPr>
              <a:t>・ハウス内</a:t>
            </a:r>
            <a:r>
              <a:rPr lang="ja-JP" altLang="en-US" sz="1100" dirty="0">
                <a:solidFill>
                  <a:schemeClr val="tx1"/>
                </a:solidFill>
                <a:latin typeface="+mn-ea"/>
              </a:rPr>
              <a:t>の暖気を全く無駄にすること</a:t>
            </a:r>
            <a:r>
              <a:rPr lang="ja-JP" altLang="en-US" sz="1100" dirty="0" smtClean="0">
                <a:solidFill>
                  <a:schemeClr val="tx1"/>
                </a:solidFill>
                <a:latin typeface="+mn-ea"/>
              </a:rPr>
              <a:t>ないリアルタイム管理で収穫時期の前進による価格</a:t>
            </a:r>
            <a:r>
              <a:rPr lang="en-US" altLang="ja-JP" sz="1100" dirty="0" smtClean="0">
                <a:solidFill>
                  <a:schemeClr val="tx1"/>
                </a:solidFill>
                <a:latin typeface="+mn-ea"/>
              </a:rPr>
              <a:t>UP</a:t>
            </a:r>
          </a:p>
          <a:p>
            <a:r>
              <a:rPr lang="ja-JP" altLang="en-US" sz="1100" dirty="0" smtClean="0">
                <a:solidFill>
                  <a:schemeClr val="tx1"/>
                </a:solidFill>
                <a:latin typeface="+mn-ea"/>
              </a:rPr>
              <a:t>・遠隔監視システムの導入で</a:t>
            </a:r>
            <a:r>
              <a:rPr lang="ja-JP" altLang="en-US" sz="1100" dirty="0">
                <a:solidFill>
                  <a:schemeClr val="tx1"/>
                </a:solidFill>
                <a:latin typeface="+mn-ea"/>
              </a:rPr>
              <a:t>自動開閉装置の作動不全</a:t>
            </a:r>
            <a:r>
              <a:rPr lang="ja-JP" altLang="en-US" sz="1100" dirty="0" smtClean="0">
                <a:solidFill>
                  <a:schemeClr val="tx1"/>
                </a:solidFill>
                <a:latin typeface="+mn-ea"/>
              </a:rPr>
              <a:t>にも対応可能</a:t>
            </a:r>
            <a:endParaRPr lang="ja-JP" altLang="en-US" sz="1100" dirty="0">
              <a:solidFill>
                <a:schemeClr val="tx1"/>
              </a:solidFill>
              <a:latin typeface="+mn-ea"/>
            </a:endParaRPr>
          </a:p>
        </p:txBody>
      </p:sp>
      <p:sp>
        <p:nvSpPr>
          <p:cNvPr id="27" name="テキスト ボックス 26"/>
          <p:cNvSpPr txBox="1"/>
          <p:nvPr/>
        </p:nvSpPr>
        <p:spPr>
          <a:xfrm>
            <a:off x="54451" y="6874032"/>
            <a:ext cx="2185214" cy="276999"/>
          </a:xfrm>
          <a:prstGeom prst="rect">
            <a:avLst/>
          </a:prstGeom>
          <a:noFill/>
        </p:spPr>
        <p:txBody>
          <a:bodyPr wrap="none" rtlCol="0">
            <a:spAutoFit/>
          </a:bodyPr>
          <a:lstStyle/>
          <a:p>
            <a:r>
              <a:rPr kumimoji="1" lang="en-US" altLang="ja-JP" sz="1200" b="1" dirty="0">
                <a:latin typeface="+mn-ea"/>
              </a:rPr>
              <a:t>【</a:t>
            </a:r>
            <a:r>
              <a:rPr lang="ja-JP" altLang="en-US" sz="1200" b="1" dirty="0">
                <a:latin typeface="+mn-ea"/>
              </a:rPr>
              <a:t>実証する技術体系の概要</a:t>
            </a:r>
            <a:r>
              <a:rPr kumimoji="1" lang="en-US" altLang="ja-JP" sz="1200" b="1" dirty="0">
                <a:latin typeface="+mn-ea"/>
              </a:rPr>
              <a:t>】</a:t>
            </a:r>
          </a:p>
        </p:txBody>
      </p:sp>
      <p:graphicFrame>
        <p:nvGraphicFramePr>
          <p:cNvPr id="38" name="表 37">
            <a:extLst>
              <a:ext uri="{FF2B5EF4-FFF2-40B4-BE49-F238E27FC236}">
                <a16:creationId xmlns:a16="http://schemas.microsoft.com/office/drawing/2014/main" id="{6E938C20-9840-428B-A3A8-C355A4A9A000}"/>
              </a:ext>
            </a:extLst>
          </p:cNvPr>
          <p:cNvGraphicFramePr>
            <a:graphicFrameLocks noGrp="1"/>
          </p:cNvGraphicFramePr>
          <p:nvPr>
            <p:extLst>
              <p:ext uri="{D42A27DB-BD31-4B8C-83A1-F6EECF244321}">
                <p14:modId xmlns:p14="http://schemas.microsoft.com/office/powerpoint/2010/main" val="2581070610"/>
              </p:ext>
            </p:extLst>
          </p:nvPr>
        </p:nvGraphicFramePr>
        <p:xfrm>
          <a:off x="216084" y="6049986"/>
          <a:ext cx="7081750" cy="676837"/>
        </p:xfrm>
        <a:graphic>
          <a:graphicData uri="http://schemas.openxmlformats.org/drawingml/2006/table">
            <a:tbl>
              <a:tblPr firstRow="1" bandRow="1">
                <a:tableStyleId>{93296810-A885-4BE3-A3E7-6D5BEEA58F35}</a:tableStyleId>
              </a:tblPr>
              <a:tblGrid>
                <a:gridCol w="1245516">
                  <a:extLst>
                    <a:ext uri="{9D8B030D-6E8A-4147-A177-3AD203B41FA5}">
                      <a16:colId xmlns:a16="http://schemas.microsoft.com/office/drawing/2014/main" val="97372525"/>
                    </a:ext>
                  </a:extLst>
                </a:gridCol>
                <a:gridCol w="5836234">
                  <a:extLst>
                    <a:ext uri="{9D8B030D-6E8A-4147-A177-3AD203B41FA5}">
                      <a16:colId xmlns:a16="http://schemas.microsoft.com/office/drawing/2014/main" val="1886290657"/>
                    </a:ext>
                  </a:extLst>
                </a:gridCol>
              </a:tblGrid>
              <a:tr h="273343">
                <a:tc>
                  <a:txBody>
                    <a:bodyPr/>
                    <a:lstStyle/>
                    <a:p>
                      <a:pPr algn="ctr"/>
                      <a:r>
                        <a:rPr kumimoji="1" lang="ja-JP" altLang="en-US" sz="1100" b="0" dirty="0">
                          <a:solidFill>
                            <a:schemeClr val="tx1"/>
                          </a:solidFill>
                          <a:latin typeface="ＭＳ Ｐゴシック" panose="020B0600070205080204" pitchFamily="50" charset="-128"/>
                          <a:ea typeface="ＭＳ Ｐゴシック" panose="020B0600070205080204" pitchFamily="50" charset="-128"/>
                        </a:rPr>
                        <a:t>実証課題名</a:t>
                      </a:r>
                    </a:p>
                  </a:txBody>
                  <a:tcPr marL="98694" marR="98694" marT="49347" marB="49347" anchor="ctr">
                    <a:solidFill>
                      <a:schemeClr val="accent5">
                        <a:lumMod val="20000"/>
                        <a:lumOff val="80000"/>
                      </a:schemeClr>
                    </a:solidFill>
                  </a:tcPr>
                </a:tc>
                <a:tc>
                  <a:txBody>
                    <a:bodyPr/>
                    <a:lstStyle/>
                    <a:p>
                      <a:r>
                        <a:rPr kumimoji="1" lang="ja-JP" altLang="en-US" sz="1100" b="0" dirty="0">
                          <a:solidFill>
                            <a:schemeClr val="tx1"/>
                          </a:solidFill>
                          <a:latin typeface="ＭＳ Ｐゴシック" panose="020B0600070205080204" pitchFamily="50" charset="-128"/>
                          <a:ea typeface="ＭＳ Ｐゴシック" panose="020B0600070205080204" pitchFamily="50" charset="-128"/>
                        </a:rPr>
                        <a:t>スマート農業技術によるデラウェア栽培の省力化・高品質化と大粒ブドウ品種導入拡大</a:t>
                      </a:r>
                      <a:endParaRPr kumimoji="1" lang="en-US" altLang="ja-JP" sz="1100" b="0" dirty="0">
                        <a:solidFill>
                          <a:schemeClr val="tx1"/>
                        </a:solidFill>
                        <a:latin typeface="ＭＳ Ｐゴシック" panose="020B0600070205080204" pitchFamily="50" charset="-128"/>
                        <a:ea typeface="ＭＳ Ｐゴシック" panose="020B0600070205080204" pitchFamily="50" charset="-128"/>
                      </a:endParaRPr>
                    </a:p>
                  </a:txBody>
                  <a:tcPr marL="98694" marR="98694" marT="49347" marB="49347" anchor="ctr">
                    <a:solidFill>
                      <a:schemeClr val="accent5">
                        <a:lumMod val="20000"/>
                        <a:lumOff val="80000"/>
                      </a:schemeClr>
                    </a:solidFill>
                  </a:tcPr>
                </a:tc>
                <a:extLst>
                  <a:ext uri="{0D108BD9-81ED-4DB2-BD59-A6C34878D82A}">
                    <a16:rowId xmlns:a16="http://schemas.microsoft.com/office/drawing/2014/main" val="1865580111"/>
                  </a:ext>
                </a:extLst>
              </a:tr>
              <a:tr h="273343">
                <a:tc>
                  <a:txBody>
                    <a:bodyPr/>
                    <a:lstStyle/>
                    <a:p>
                      <a:pPr algn="ctr"/>
                      <a:r>
                        <a:rPr kumimoji="1" lang="ja-JP" altLang="en-US" sz="1100" b="0" dirty="0">
                          <a:solidFill>
                            <a:schemeClr val="tx1"/>
                          </a:solidFill>
                          <a:latin typeface="ＭＳ Ｐゴシック" panose="020B0600070205080204" pitchFamily="50" charset="-128"/>
                          <a:ea typeface="ＭＳ Ｐゴシック" panose="020B0600070205080204" pitchFamily="50" charset="-128"/>
                        </a:rPr>
                        <a:t>構成員</a:t>
                      </a:r>
                    </a:p>
                  </a:txBody>
                  <a:tcPr marL="98694" marR="98694" marT="49347" marB="49347" anchor="ctr">
                    <a:solidFill>
                      <a:schemeClr val="accent5">
                        <a:lumMod val="20000"/>
                        <a:lumOff val="80000"/>
                      </a:schemeClr>
                    </a:solidFill>
                  </a:tcPr>
                </a:tc>
                <a:tc>
                  <a:txBody>
                    <a:bodyPr/>
                    <a:lstStyle/>
                    <a:p>
                      <a:pPr algn="just">
                        <a:spcAft>
                          <a:spcPts val="0"/>
                        </a:spcAft>
                      </a:pPr>
                      <a:r>
                        <a:rPr kumimoji="1" lang="en-US" altLang="ja-JP" sz="1000" b="0" dirty="0" smtClean="0">
                          <a:solidFill>
                            <a:schemeClr val="tx1"/>
                          </a:solidFill>
                          <a:latin typeface="ＭＳ Ｐゴシック" panose="020B0600070205080204" pitchFamily="50" charset="-128"/>
                          <a:ea typeface="ＭＳ Ｐゴシック" panose="020B0600070205080204" pitchFamily="50" charset="-128"/>
                        </a:rPr>
                        <a:t>JA</a:t>
                      </a:r>
                      <a:r>
                        <a:rPr kumimoji="1" lang="ja-JP" altLang="en-US" sz="1000" b="0" dirty="0" smtClean="0">
                          <a:solidFill>
                            <a:schemeClr val="tx1"/>
                          </a:solidFill>
                          <a:latin typeface="ＭＳ Ｐゴシック" panose="020B0600070205080204" pitchFamily="50" charset="-128"/>
                          <a:ea typeface="ＭＳ Ｐゴシック" panose="020B0600070205080204" pitchFamily="50" charset="-128"/>
                        </a:rPr>
                        <a:t>大阪中河内、柏原市、大阪府、（地独）大阪府立環境農林水産</a:t>
                      </a:r>
                      <a:r>
                        <a:rPr kumimoji="1" lang="ja-JP" altLang="en-US" sz="1000" b="0" baseline="0" dirty="0" smtClean="0">
                          <a:solidFill>
                            <a:schemeClr val="tx1"/>
                          </a:solidFill>
                          <a:latin typeface="ＭＳ Ｐゴシック" panose="020B0600070205080204" pitchFamily="50" charset="-128"/>
                          <a:ea typeface="ＭＳ Ｐゴシック" panose="020B0600070205080204" pitchFamily="50" charset="-128"/>
                        </a:rPr>
                        <a:t>総合</a:t>
                      </a:r>
                      <a:r>
                        <a:rPr kumimoji="1" lang="ja-JP" altLang="en-US" sz="1000" b="0" dirty="0" smtClean="0">
                          <a:solidFill>
                            <a:schemeClr val="tx1"/>
                          </a:solidFill>
                          <a:latin typeface="ＭＳ Ｐゴシック" panose="020B0600070205080204" pitchFamily="50" charset="-128"/>
                          <a:ea typeface="ＭＳ Ｐゴシック" panose="020B0600070205080204" pitchFamily="50" charset="-128"/>
                        </a:rPr>
                        <a:t>研究所、（株）東海近畿クボタ、ドローン・ジャパン</a:t>
                      </a:r>
                      <a:r>
                        <a:rPr lang="ja-JP" altLang="ja-JP" sz="1000" kern="100" dirty="0" smtClean="0">
                          <a:effectLst/>
                          <a:latin typeface="游明朝" panose="02020400000000000000" pitchFamily="18" charset="-128"/>
                          <a:ea typeface="ＭＳ Ｐゴシック" panose="020B0600070205080204" pitchFamily="50" charset="-128"/>
                          <a:cs typeface="Times New Roman" panose="02020603050405020304" pitchFamily="18" charset="0"/>
                        </a:rPr>
                        <a:t>（株）、（株）日本農業サポート研究所、</a:t>
                      </a:r>
                      <a:r>
                        <a:rPr lang="en-US" altLang="ja-JP" sz="1000" kern="100" dirty="0" smtClean="0">
                          <a:effectLst/>
                          <a:latin typeface="游明朝" panose="02020400000000000000" pitchFamily="18" charset="-128"/>
                          <a:ea typeface="ＭＳ Ｐゴシック" panose="020B0600070205080204" pitchFamily="50" charset="-128"/>
                          <a:cs typeface="Times New Roman" panose="02020603050405020304" pitchFamily="18" charset="0"/>
                        </a:rPr>
                        <a:t>JA</a:t>
                      </a:r>
                      <a:r>
                        <a:rPr lang="ja-JP" altLang="ja-JP" sz="1000" kern="100" dirty="0" smtClean="0">
                          <a:effectLst/>
                          <a:latin typeface="游明朝" panose="02020400000000000000" pitchFamily="18" charset="-128"/>
                          <a:ea typeface="ＭＳ Ｐゴシック" panose="020B0600070205080204" pitchFamily="50" charset="-128"/>
                          <a:cs typeface="Times New Roman" panose="02020603050405020304" pitchFamily="18" charset="0"/>
                        </a:rPr>
                        <a:t>大阪中河内ぶどう栽培同好会</a:t>
                      </a:r>
                      <a:endParaRPr lang="ja-JP" altLang="ja-JP" sz="1050" kern="100" dirty="0" smtClean="0">
                        <a:effectLst/>
                        <a:latin typeface="游明朝" panose="02020400000000000000" pitchFamily="18" charset="-128"/>
                        <a:ea typeface="游明朝" panose="02020400000000000000" pitchFamily="18" charset="-128"/>
                        <a:cs typeface="Times New Roman" panose="02020603050405020304" pitchFamily="18" charset="0"/>
                      </a:endParaRPr>
                    </a:p>
                  </a:txBody>
                  <a:tcPr marL="98694" marR="98694" marT="49347" marB="49347" anchor="ctr">
                    <a:solidFill>
                      <a:schemeClr val="accent5">
                        <a:lumMod val="20000"/>
                        <a:lumOff val="80000"/>
                      </a:schemeClr>
                    </a:solidFill>
                  </a:tcPr>
                </a:tc>
                <a:extLst>
                  <a:ext uri="{0D108BD9-81ED-4DB2-BD59-A6C34878D82A}">
                    <a16:rowId xmlns:a16="http://schemas.microsoft.com/office/drawing/2014/main" val="10001"/>
                  </a:ext>
                </a:extLst>
              </a:tr>
            </a:tbl>
          </a:graphicData>
        </a:graphic>
      </p:graphicFrame>
      <p:sp>
        <p:nvSpPr>
          <p:cNvPr id="29" name="正方形/長方形 28">
            <a:extLst>
              <a:ext uri="{FF2B5EF4-FFF2-40B4-BE49-F238E27FC236}">
                <a16:creationId xmlns:a16="http://schemas.microsoft.com/office/drawing/2014/main" id="{CE9AD12E-C5BD-4F6E-A893-99EE3DE7803B}"/>
              </a:ext>
            </a:extLst>
          </p:cNvPr>
          <p:cNvSpPr/>
          <p:nvPr/>
        </p:nvSpPr>
        <p:spPr>
          <a:xfrm>
            <a:off x="98639" y="1210368"/>
            <a:ext cx="6140156" cy="677108"/>
          </a:xfrm>
          <a:prstGeom prst="rect">
            <a:avLst/>
          </a:prstGeom>
        </p:spPr>
        <p:txBody>
          <a:bodyPr wrap="square">
            <a:spAutoFit/>
          </a:bodyPr>
          <a:lstStyle/>
          <a:p>
            <a:r>
              <a:rPr lang="ja-JP" altLang="en-US" sz="1400" dirty="0">
                <a:latin typeface="HGｺﾞｼｯｸE" panose="020B0909000000000000" pitchFamily="49" charset="-128"/>
                <a:ea typeface="HGｺﾞｼｯｸE" panose="020B0909000000000000" pitchFamily="49" charset="-128"/>
              </a:rPr>
              <a:t>ぶどうの高品質化および省力化技術の</a:t>
            </a:r>
            <a:r>
              <a:rPr lang="ja-JP" altLang="en-US" sz="1400" dirty="0" smtClean="0">
                <a:latin typeface="HGｺﾞｼｯｸE" panose="020B0909000000000000" pitchFamily="49" charset="-128"/>
                <a:ea typeface="HGｺﾞｼｯｸE" panose="020B0909000000000000" pitchFamily="49" charset="-128"/>
              </a:rPr>
              <a:t>普及</a:t>
            </a:r>
            <a:endParaRPr lang="en-US" altLang="ja-JP" sz="1400" dirty="0" smtClean="0">
              <a:latin typeface="HGｺﾞｼｯｸE" panose="020B0909000000000000" pitchFamily="49" charset="-128"/>
              <a:ea typeface="HGｺﾞｼｯｸE" panose="020B0909000000000000" pitchFamily="49" charset="-128"/>
            </a:endParaRPr>
          </a:p>
          <a:p>
            <a:pPr lvl="0" algn="just">
              <a:spcAft>
                <a:spcPts val="0"/>
              </a:spcAft>
            </a:pPr>
            <a:r>
              <a:rPr lang="ja-JP" altLang="en-US" sz="1200" b="1" kern="100" dirty="0" smtClean="0">
                <a:solidFill>
                  <a:srgbClr val="000000"/>
                </a:solidFill>
                <a:latin typeface="+mn-ea"/>
                <a:cs typeface="Times New Roman" panose="02020603050405020304" pitchFamily="18" charset="0"/>
              </a:rPr>
              <a:t>①</a:t>
            </a:r>
            <a:r>
              <a:rPr lang="ja-JP" altLang="ja-JP" sz="1200" b="1" kern="100" dirty="0" smtClean="0">
                <a:solidFill>
                  <a:srgbClr val="000000"/>
                </a:solidFill>
                <a:latin typeface="+mn-ea"/>
                <a:cs typeface="Times New Roman" panose="02020603050405020304" pitchFamily="18" charset="0"/>
              </a:rPr>
              <a:t>新た</a:t>
            </a:r>
            <a:r>
              <a:rPr lang="ja-JP" altLang="ja-JP" sz="1200" b="1" kern="100" dirty="0">
                <a:solidFill>
                  <a:srgbClr val="000000"/>
                </a:solidFill>
                <a:latin typeface="+mn-ea"/>
                <a:cs typeface="Times New Roman" panose="02020603050405020304" pitchFamily="18" charset="0"/>
              </a:rPr>
              <a:t>な換気方法（自動開閉装置）の普及</a:t>
            </a:r>
            <a:endParaRPr lang="ja-JP" altLang="ja-JP" sz="1200" b="1" kern="100" dirty="0">
              <a:latin typeface="+mn-ea"/>
              <a:cs typeface="Times New Roman" panose="02020603050405020304" pitchFamily="18" charset="0"/>
            </a:endParaRPr>
          </a:p>
          <a:p>
            <a:r>
              <a:rPr lang="ja-JP" altLang="en-US" sz="1200" b="1" dirty="0" smtClean="0">
                <a:latin typeface="+mn-ea"/>
              </a:rPr>
              <a:t>②自動</a:t>
            </a:r>
            <a:r>
              <a:rPr lang="ja-JP" altLang="en-US" sz="1200" b="1" dirty="0">
                <a:latin typeface="+mn-ea"/>
              </a:rPr>
              <a:t>開閉装置の導入に伴う温度遠隔監視システムの導入</a:t>
            </a:r>
            <a:endParaRPr lang="en-US" altLang="ja-JP" sz="1200" b="1" dirty="0">
              <a:latin typeface="+mn-ea"/>
            </a:endParaRPr>
          </a:p>
        </p:txBody>
      </p:sp>
      <p:sp>
        <p:nvSpPr>
          <p:cNvPr id="30" name="テキスト ボックス 29"/>
          <p:cNvSpPr txBox="1"/>
          <p:nvPr/>
        </p:nvSpPr>
        <p:spPr>
          <a:xfrm>
            <a:off x="134544" y="4353139"/>
            <a:ext cx="2701353" cy="261610"/>
          </a:xfrm>
          <a:prstGeom prst="rect">
            <a:avLst/>
          </a:prstGeom>
          <a:noFill/>
        </p:spPr>
        <p:txBody>
          <a:bodyPr wrap="square" rtlCol="0">
            <a:spAutoFit/>
          </a:bodyPr>
          <a:lstStyle/>
          <a:p>
            <a:r>
              <a:rPr lang="en-US" altLang="ja-JP" sz="1100" dirty="0" smtClean="0">
                <a:latin typeface="+mn-ea"/>
                <a:cs typeface="メイリオ" panose="020B0604030504040204" pitchFamily="50" charset="-128"/>
              </a:rPr>
              <a:t>【</a:t>
            </a:r>
            <a:r>
              <a:rPr lang="ja-JP" altLang="en-US" sz="1100" dirty="0" smtClean="0">
                <a:latin typeface="+mn-ea"/>
                <a:cs typeface="メイリオ" panose="020B0604030504040204" pitchFamily="50" charset="-128"/>
              </a:rPr>
              <a:t>導入効果</a:t>
            </a:r>
            <a:r>
              <a:rPr lang="en-US" altLang="ja-JP" sz="1100" dirty="0" smtClean="0">
                <a:latin typeface="+mn-ea"/>
                <a:cs typeface="メイリオ" panose="020B0604030504040204" pitchFamily="50" charset="-128"/>
              </a:rPr>
              <a:t>】</a:t>
            </a:r>
            <a:endParaRPr lang="en-US" altLang="ja-JP" sz="1100" dirty="0">
              <a:latin typeface="+mn-ea"/>
              <a:cs typeface="メイリオ" panose="020B0604030504040204" pitchFamily="50" charset="-128"/>
            </a:endParaRPr>
          </a:p>
        </p:txBody>
      </p:sp>
      <p:sp>
        <p:nvSpPr>
          <p:cNvPr id="31" name="正方形/長方形 30">
            <a:extLst>
              <a:ext uri="{FF2B5EF4-FFF2-40B4-BE49-F238E27FC236}">
                <a16:creationId xmlns:a16="http://schemas.microsoft.com/office/drawing/2014/main" id="{CE9AD12E-C5BD-4F6E-A893-99EE3DE7803B}"/>
              </a:ext>
            </a:extLst>
          </p:cNvPr>
          <p:cNvSpPr/>
          <p:nvPr/>
        </p:nvSpPr>
        <p:spPr>
          <a:xfrm>
            <a:off x="261293" y="5568132"/>
            <a:ext cx="6140156" cy="461665"/>
          </a:xfrm>
          <a:prstGeom prst="rect">
            <a:avLst/>
          </a:prstGeom>
        </p:spPr>
        <p:txBody>
          <a:bodyPr wrap="square">
            <a:spAutoFit/>
          </a:bodyPr>
          <a:lstStyle/>
          <a:p>
            <a:pPr algn="just">
              <a:spcAft>
                <a:spcPts val="0"/>
              </a:spcAft>
            </a:pPr>
            <a:r>
              <a:rPr lang="ja-JP" altLang="en-US" sz="1200" b="1" kern="100" dirty="0" smtClean="0">
                <a:solidFill>
                  <a:srgbClr val="000000"/>
                </a:solidFill>
                <a:latin typeface="+mn-ea"/>
                <a:cs typeface="Times New Roman" panose="02020603050405020304" pitchFamily="18" charset="0"/>
              </a:rPr>
              <a:t>③</a:t>
            </a:r>
            <a:r>
              <a:rPr lang="ja-JP" altLang="ja-JP" sz="1200" b="1" kern="100" dirty="0">
                <a:solidFill>
                  <a:srgbClr val="000000"/>
                </a:solidFill>
                <a:latin typeface="+mn-ea"/>
                <a:cs typeface="Times New Roman" panose="02020603050405020304" pitchFamily="18" charset="0"/>
              </a:rPr>
              <a:t>省力化機器（スマート機器）の導入検討</a:t>
            </a:r>
            <a:endParaRPr lang="ja-JP" altLang="ja-JP" sz="1200" b="1" kern="100" dirty="0">
              <a:latin typeface="+mn-ea"/>
              <a:cs typeface="Times New Roman" panose="02020603050405020304" pitchFamily="18" charset="0"/>
            </a:endParaRPr>
          </a:p>
          <a:p>
            <a:pPr lvl="0" algn="just">
              <a:spcAft>
                <a:spcPts val="0"/>
              </a:spcAft>
            </a:pPr>
            <a:r>
              <a:rPr lang="ja-JP" altLang="en-US" sz="1100" dirty="0" smtClean="0">
                <a:latin typeface="+mn-ea"/>
              </a:rPr>
              <a:t>　</a:t>
            </a:r>
            <a:r>
              <a:rPr lang="ja-JP" altLang="en-US" sz="1200" b="1" dirty="0" smtClean="0">
                <a:latin typeface="+mn-ea"/>
              </a:rPr>
              <a:t>「スマート農業実証プロジェクト」</a:t>
            </a:r>
            <a:r>
              <a:rPr lang="ja-JP" altLang="en-US" sz="1100" dirty="0" smtClean="0">
                <a:latin typeface="+mn-ea"/>
              </a:rPr>
              <a:t>によるスマート機器の導入実証</a:t>
            </a:r>
            <a:endParaRPr lang="en-US" altLang="ja-JP" sz="1100" dirty="0">
              <a:latin typeface="+mn-ea"/>
            </a:endParaRPr>
          </a:p>
        </p:txBody>
      </p:sp>
      <p:sp>
        <p:nvSpPr>
          <p:cNvPr id="36" name="テキスト ボックス 35">
            <a:extLst>
              <a:ext uri="{FF2B5EF4-FFF2-40B4-BE49-F238E27FC236}">
                <a16:creationId xmlns:a16="http://schemas.microsoft.com/office/drawing/2014/main" id="{BD93DA3C-3A7D-4E0B-8601-F0ACDDE2A55D}"/>
              </a:ext>
            </a:extLst>
          </p:cNvPr>
          <p:cNvSpPr txBox="1"/>
          <p:nvPr/>
        </p:nvSpPr>
        <p:spPr>
          <a:xfrm>
            <a:off x="311114" y="7461081"/>
            <a:ext cx="7003040" cy="600164"/>
          </a:xfrm>
          <a:prstGeom prst="rect">
            <a:avLst/>
          </a:prstGeom>
          <a:noFill/>
          <a:ln>
            <a:solidFill>
              <a:schemeClr val="tx1"/>
            </a:solidFill>
          </a:ln>
        </p:spPr>
        <p:txBody>
          <a:bodyPr wrap="square" rtlCol="0">
            <a:spAutoFit/>
          </a:bodyPr>
          <a:lstStyle/>
          <a:p>
            <a:pPr algn="just" defTabSz="457200"/>
            <a:r>
              <a:rPr lang="ja-JP" altLang="en-US" sz="1100" dirty="0" smtClean="0">
                <a:latin typeface="Calibri" panose="020F0502020204030204"/>
              </a:rPr>
              <a:t>ドローンや地上</a:t>
            </a:r>
            <a:r>
              <a:rPr lang="ja-JP" altLang="en-US" sz="1100" dirty="0">
                <a:latin typeface="Calibri" panose="020F0502020204030204"/>
              </a:rPr>
              <a:t>走行型</a:t>
            </a:r>
            <a:r>
              <a:rPr lang="ja-JP" altLang="en-US" sz="1100" dirty="0" smtClean="0">
                <a:latin typeface="Calibri" panose="020F0502020204030204"/>
              </a:rPr>
              <a:t>ローバー機を</a:t>
            </a:r>
            <a:r>
              <a:rPr lang="ja-JP" altLang="en-US" sz="1100" dirty="0">
                <a:latin typeface="Calibri" panose="020F0502020204030204"/>
              </a:rPr>
              <a:t>用いて可視画像や生育指標画像を作成し、新梢伸長期の葉数測定及び葉色（黄変、とら葉など）等</a:t>
            </a:r>
            <a:r>
              <a:rPr lang="ja-JP" altLang="en-US" sz="1100" dirty="0" smtClean="0">
                <a:latin typeface="Calibri" panose="020F0502020204030204"/>
              </a:rPr>
              <a:t>調査し、ジベレリン処理適期の確定や生育</a:t>
            </a:r>
            <a:r>
              <a:rPr lang="ja-JP" altLang="en-US" sz="1100" dirty="0">
                <a:latin typeface="Calibri" panose="020F0502020204030204"/>
              </a:rPr>
              <a:t>ムラを上空より俯瞰もしくは地上より詳細に</a:t>
            </a:r>
            <a:r>
              <a:rPr lang="ja-JP" altLang="en-US" sz="1100" dirty="0" smtClean="0">
                <a:latin typeface="Calibri" panose="020F0502020204030204"/>
              </a:rPr>
              <a:t>把握</a:t>
            </a:r>
            <a:endParaRPr lang="en-US" altLang="ja-JP" sz="1400" dirty="0">
              <a:solidFill>
                <a:srgbClr val="FF0000"/>
              </a:solidFill>
              <a:latin typeface="Calibri" panose="020F0502020204030204"/>
            </a:endParaRPr>
          </a:p>
        </p:txBody>
      </p:sp>
      <p:sp>
        <p:nvSpPr>
          <p:cNvPr id="47" name="テキスト ボックス 46"/>
          <p:cNvSpPr txBox="1"/>
          <p:nvPr/>
        </p:nvSpPr>
        <p:spPr>
          <a:xfrm>
            <a:off x="333331" y="8109685"/>
            <a:ext cx="1782860" cy="261610"/>
          </a:xfrm>
          <a:prstGeom prst="rect">
            <a:avLst/>
          </a:prstGeom>
          <a:noFill/>
        </p:spPr>
        <p:txBody>
          <a:bodyPr wrap="none" rtlCol="0">
            <a:spAutoFit/>
          </a:bodyPr>
          <a:lstStyle/>
          <a:p>
            <a:r>
              <a:rPr kumimoji="1" lang="ja-JP" altLang="en-US" sz="1100" dirty="0" smtClean="0"/>
              <a:t>○ドローン</a:t>
            </a:r>
            <a:r>
              <a:rPr kumimoji="1" lang="en-US" altLang="ja-JP" sz="1100" dirty="0"/>
              <a:t>NDVI</a:t>
            </a:r>
            <a:r>
              <a:rPr kumimoji="1" lang="ja-JP" altLang="en-US" sz="1100" dirty="0"/>
              <a:t>画像生成</a:t>
            </a:r>
          </a:p>
        </p:txBody>
      </p:sp>
      <p:pic>
        <p:nvPicPr>
          <p:cNvPr id="18" name="図 17"/>
          <p:cNvPicPr>
            <a:picLocks noChangeAspect="1"/>
          </p:cNvPicPr>
          <p:nvPr/>
        </p:nvPicPr>
        <p:blipFill>
          <a:blip r:embed="rId5"/>
          <a:stretch>
            <a:fillRect/>
          </a:stretch>
        </p:blipFill>
        <p:spPr>
          <a:xfrm>
            <a:off x="378216" y="8372556"/>
            <a:ext cx="1280138" cy="1798815"/>
          </a:xfrm>
          <a:prstGeom prst="rect">
            <a:avLst/>
          </a:prstGeom>
        </p:spPr>
      </p:pic>
      <p:pic>
        <p:nvPicPr>
          <p:cNvPr id="19" name="図 18"/>
          <p:cNvPicPr>
            <a:picLocks noChangeAspect="1"/>
          </p:cNvPicPr>
          <p:nvPr/>
        </p:nvPicPr>
        <p:blipFill>
          <a:blip r:embed="rId6"/>
          <a:stretch>
            <a:fillRect/>
          </a:stretch>
        </p:blipFill>
        <p:spPr>
          <a:xfrm>
            <a:off x="1752078" y="8722470"/>
            <a:ext cx="2897802" cy="1448901"/>
          </a:xfrm>
          <a:prstGeom prst="rect">
            <a:avLst/>
          </a:prstGeom>
        </p:spPr>
      </p:pic>
      <p:sp>
        <p:nvSpPr>
          <p:cNvPr id="48" name="テキスト ボックス 47">
            <a:extLst>
              <a:ext uri="{FF2B5EF4-FFF2-40B4-BE49-F238E27FC236}">
                <a16:creationId xmlns:a16="http://schemas.microsoft.com/office/drawing/2014/main" id="{B86F8306-7016-48E2-AB55-2DCCB3960094}"/>
              </a:ext>
            </a:extLst>
          </p:cNvPr>
          <p:cNvSpPr txBox="1"/>
          <p:nvPr/>
        </p:nvSpPr>
        <p:spPr>
          <a:xfrm>
            <a:off x="4634795" y="8694929"/>
            <a:ext cx="2927712" cy="1277273"/>
          </a:xfrm>
          <a:prstGeom prst="rect">
            <a:avLst/>
          </a:prstGeom>
          <a:noFill/>
        </p:spPr>
        <p:txBody>
          <a:bodyPr wrap="square" rtlCol="0">
            <a:spAutoFit/>
          </a:bodyPr>
          <a:lstStyle/>
          <a:p>
            <a:r>
              <a:rPr kumimoji="1" lang="ja-JP" altLang="en-US" sz="1100" dirty="0"/>
              <a:t>マルチスペクトルカメラ搭載ドローン（</a:t>
            </a:r>
            <a:r>
              <a:rPr kumimoji="1" lang="en-US" altLang="ja-JP" sz="1100" dirty="0"/>
              <a:t>P4M</a:t>
            </a:r>
            <a:r>
              <a:rPr kumimoji="1" lang="ja-JP" altLang="en-US" sz="1100" dirty="0"/>
              <a:t>）により生育調査対象エリアを自動航行撮影。各波長帯で取得したデータから</a:t>
            </a:r>
            <a:r>
              <a:rPr kumimoji="1" lang="en-US" altLang="ja-JP" sz="1100" dirty="0"/>
              <a:t>NDVI</a:t>
            </a:r>
            <a:r>
              <a:rPr kumimoji="1" lang="ja-JP" altLang="en-US" sz="1100" dirty="0"/>
              <a:t>はじめ植生解析。グリッドマップとあわせ植生分析する。左記のローバーオルソ解析とあわせ、ブドウ棚作物のより精度の高い生育分析を行う。</a:t>
            </a:r>
          </a:p>
        </p:txBody>
      </p:sp>
      <p:sp>
        <p:nvSpPr>
          <p:cNvPr id="49" name="矢印: 折線 36">
            <a:extLst>
              <a:ext uri="{FF2B5EF4-FFF2-40B4-BE49-F238E27FC236}">
                <a16:creationId xmlns:a16="http://schemas.microsoft.com/office/drawing/2014/main" id="{5222A071-F0FC-4A19-8765-BE015CE67E05}"/>
              </a:ext>
            </a:extLst>
          </p:cNvPr>
          <p:cNvSpPr/>
          <p:nvPr/>
        </p:nvSpPr>
        <p:spPr>
          <a:xfrm rot="5400000">
            <a:off x="2339932" y="8024390"/>
            <a:ext cx="261610" cy="992336"/>
          </a:xfrm>
          <a:prstGeom prst="bentArrow">
            <a:avLst>
              <a:gd name="adj1" fmla="val 32171"/>
              <a:gd name="adj2" fmla="val 25000"/>
              <a:gd name="adj3" fmla="val 25000"/>
              <a:gd name="adj4" fmla="val 437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Tree>
    <p:extLst>
      <p:ext uri="{BB962C8B-B14F-4D97-AF65-F5344CB8AC3E}">
        <p14:creationId xmlns:p14="http://schemas.microsoft.com/office/powerpoint/2010/main" val="33718366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stretch>
            <a:fillRect/>
          </a:stretch>
        </p:blipFill>
        <p:spPr>
          <a:xfrm>
            <a:off x="1273943" y="939536"/>
            <a:ext cx="1503039" cy="1423583"/>
          </a:xfrm>
          <a:prstGeom prst="rect">
            <a:avLst/>
          </a:prstGeom>
        </p:spPr>
      </p:pic>
      <p:pic>
        <p:nvPicPr>
          <p:cNvPr id="5" name="図 4"/>
          <p:cNvPicPr>
            <a:picLocks noChangeAspect="1"/>
          </p:cNvPicPr>
          <p:nvPr/>
        </p:nvPicPr>
        <p:blipFill>
          <a:blip r:embed="rId3"/>
          <a:stretch>
            <a:fillRect/>
          </a:stretch>
        </p:blipFill>
        <p:spPr>
          <a:xfrm>
            <a:off x="4288746" y="939536"/>
            <a:ext cx="2011660" cy="1279304"/>
          </a:xfrm>
          <a:prstGeom prst="rect">
            <a:avLst/>
          </a:prstGeom>
        </p:spPr>
      </p:pic>
      <p:sp>
        <p:nvSpPr>
          <p:cNvPr id="6" name="テキスト ボックス 5"/>
          <p:cNvSpPr txBox="1"/>
          <p:nvPr/>
        </p:nvSpPr>
        <p:spPr>
          <a:xfrm>
            <a:off x="782154" y="521370"/>
            <a:ext cx="2441694" cy="261610"/>
          </a:xfrm>
          <a:prstGeom prst="rect">
            <a:avLst/>
          </a:prstGeom>
          <a:noFill/>
        </p:spPr>
        <p:txBody>
          <a:bodyPr wrap="none" rtlCol="0">
            <a:spAutoFit/>
          </a:bodyPr>
          <a:lstStyle/>
          <a:p>
            <a:r>
              <a:rPr kumimoji="1" lang="ja-JP" altLang="en-US" sz="1100" dirty="0" smtClean="0"/>
              <a:t>○夜間</a:t>
            </a:r>
            <a:r>
              <a:rPr kumimoji="1" lang="ja-JP" altLang="en-US" sz="1100" dirty="0"/>
              <a:t>撮影による生育調査技術開発</a:t>
            </a:r>
          </a:p>
        </p:txBody>
      </p:sp>
      <p:sp>
        <p:nvSpPr>
          <p:cNvPr id="7" name="テキスト ボックス 6">
            <a:extLst>
              <a:ext uri="{FF2B5EF4-FFF2-40B4-BE49-F238E27FC236}">
                <a16:creationId xmlns:a16="http://schemas.microsoft.com/office/drawing/2014/main" id="{B369BB7D-4F6D-4F75-834A-F386D24F587F}"/>
              </a:ext>
            </a:extLst>
          </p:cNvPr>
          <p:cNvSpPr txBox="1"/>
          <p:nvPr/>
        </p:nvSpPr>
        <p:spPr>
          <a:xfrm>
            <a:off x="904081" y="2424560"/>
            <a:ext cx="2453432" cy="600164"/>
          </a:xfrm>
          <a:prstGeom prst="rect">
            <a:avLst/>
          </a:prstGeom>
          <a:noFill/>
        </p:spPr>
        <p:txBody>
          <a:bodyPr wrap="square" rtlCol="0">
            <a:spAutoFit/>
          </a:bodyPr>
          <a:lstStyle/>
          <a:p>
            <a:r>
              <a:rPr kumimoji="1" lang="ja-JP" altLang="en-US" sz="1100" dirty="0"/>
              <a:t>真上に光を照射しながらサイドラップ率５０％以上撮れる走路を設定、一定速度で動画撮影する。</a:t>
            </a:r>
          </a:p>
        </p:txBody>
      </p:sp>
      <p:sp>
        <p:nvSpPr>
          <p:cNvPr id="8" name="矢印: 右 23">
            <a:extLst>
              <a:ext uri="{FF2B5EF4-FFF2-40B4-BE49-F238E27FC236}">
                <a16:creationId xmlns:a16="http://schemas.microsoft.com/office/drawing/2014/main" id="{B88C0DCA-E0A8-4B25-A970-BC6000EB3545}"/>
              </a:ext>
            </a:extLst>
          </p:cNvPr>
          <p:cNvSpPr/>
          <p:nvPr/>
        </p:nvSpPr>
        <p:spPr>
          <a:xfrm>
            <a:off x="3357513" y="1358749"/>
            <a:ext cx="486052" cy="5851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D0F8589D-47E6-4241-866F-4C2C7F3CC7AA}"/>
              </a:ext>
            </a:extLst>
          </p:cNvPr>
          <p:cNvSpPr txBox="1"/>
          <p:nvPr/>
        </p:nvSpPr>
        <p:spPr>
          <a:xfrm>
            <a:off x="4098233" y="2298233"/>
            <a:ext cx="2719047" cy="600164"/>
          </a:xfrm>
          <a:prstGeom prst="rect">
            <a:avLst/>
          </a:prstGeom>
          <a:noFill/>
        </p:spPr>
        <p:txBody>
          <a:bodyPr wrap="square" rtlCol="0">
            <a:spAutoFit/>
          </a:bodyPr>
          <a:lstStyle/>
          <a:p>
            <a:r>
              <a:rPr kumimoji="1" lang="ja-JP" altLang="en-US" sz="1100" dirty="0"/>
              <a:t>動画データから２次元のオルソ</a:t>
            </a:r>
            <a:endParaRPr kumimoji="1" lang="en-US" altLang="ja-JP" sz="1100" dirty="0"/>
          </a:p>
          <a:p>
            <a:r>
              <a:rPr kumimoji="1" lang="ja-JP" altLang="en-US" sz="1100" dirty="0"/>
              <a:t>合成、セマンティックセグメンテーションによる解析を行い樹形構造を把握する。</a:t>
            </a:r>
          </a:p>
        </p:txBody>
      </p:sp>
      <p:sp>
        <p:nvSpPr>
          <p:cNvPr id="11" name="テキスト ボックス 10"/>
          <p:cNvSpPr txBox="1"/>
          <p:nvPr/>
        </p:nvSpPr>
        <p:spPr>
          <a:xfrm>
            <a:off x="737131" y="3131410"/>
            <a:ext cx="5751511" cy="430887"/>
          </a:xfrm>
          <a:prstGeom prst="rect">
            <a:avLst/>
          </a:prstGeom>
          <a:noFill/>
          <a:ln>
            <a:solidFill>
              <a:schemeClr val="tx1"/>
            </a:solidFill>
          </a:ln>
        </p:spPr>
        <p:txBody>
          <a:bodyPr wrap="square" rtlCol="0">
            <a:spAutoFit/>
          </a:bodyPr>
          <a:lstStyle/>
          <a:p>
            <a:r>
              <a:rPr lang="ja-JP" altLang="en-US" sz="1100" dirty="0" smtClean="0"/>
              <a:t>生育</a:t>
            </a:r>
            <a:r>
              <a:rPr lang="ja-JP" altLang="en-US" sz="1100" dirty="0"/>
              <a:t>分析を踏まえて液体肥料もしくは粒状肥料を散布</a:t>
            </a:r>
            <a:r>
              <a:rPr lang="ja-JP" altLang="en-US" sz="1100" dirty="0" smtClean="0"/>
              <a:t>。</a:t>
            </a:r>
            <a:endParaRPr lang="en-US" altLang="ja-JP" sz="1100" dirty="0" smtClean="0"/>
          </a:p>
          <a:p>
            <a:r>
              <a:rPr lang="ja-JP" altLang="en-US" sz="1100" dirty="0" smtClean="0"/>
              <a:t>また</a:t>
            </a:r>
            <a:r>
              <a:rPr lang="ja-JP" altLang="en-US" sz="1100" dirty="0"/>
              <a:t>ブドウ向けの無人航空機用農薬登録が拡大された場合は農薬散布もあわせて</a:t>
            </a:r>
            <a:r>
              <a:rPr lang="ja-JP" altLang="en-US" sz="1100" dirty="0" smtClean="0"/>
              <a:t>実証</a:t>
            </a:r>
            <a:endParaRPr kumimoji="1" lang="ja-JP" altLang="en-US" sz="1100" dirty="0"/>
          </a:p>
        </p:txBody>
      </p:sp>
      <p:sp>
        <p:nvSpPr>
          <p:cNvPr id="13" name="正方形/長方形 12">
            <a:extLst>
              <a:ext uri="{FF2B5EF4-FFF2-40B4-BE49-F238E27FC236}">
                <a16:creationId xmlns:a16="http://schemas.microsoft.com/office/drawing/2014/main" id="{94E6D52C-4537-49A3-B112-C2EFEB872DFF}"/>
              </a:ext>
            </a:extLst>
          </p:cNvPr>
          <p:cNvSpPr/>
          <p:nvPr/>
        </p:nvSpPr>
        <p:spPr>
          <a:xfrm>
            <a:off x="666934" y="6061526"/>
            <a:ext cx="3495342" cy="246221"/>
          </a:xfrm>
          <a:prstGeom prst="rect">
            <a:avLst/>
          </a:prstGeom>
          <a:solidFill>
            <a:srgbClr val="0070C0"/>
          </a:solidFill>
        </p:spPr>
        <p:txBody>
          <a:bodyPr wrap="square">
            <a:spAutoFit/>
          </a:bodyPr>
          <a:lstStyle/>
          <a:p>
            <a:r>
              <a:rPr lang="ja-JP" altLang="en-US" sz="1000" dirty="0">
                <a:solidFill>
                  <a:schemeClr val="bg1"/>
                </a:solidFill>
                <a:latin typeface="+mn-ea"/>
              </a:rPr>
              <a:t>栽培管理における労力負担の軽減（省力化</a:t>
            </a:r>
            <a:r>
              <a:rPr lang="ja-JP" altLang="en-US" sz="1000" dirty="0" smtClean="0">
                <a:solidFill>
                  <a:schemeClr val="bg1"/>
                </a:solidFill>
                <a:latin typeface="+mn-ea"/>
              </a:rPr>
              <a:t>）</a:t>
            </a:r>
            <a:endParaRPr lang="ja-JP" altLang="en-US" sz="1000" dirty="0">
              <a:solidFill>
                <a:schemeClr val="bg1"/>
              </a:solidFill>
              <a:latin typeface="+mn-ea"/>
            </a:endParaRPr>
          </a:p>
        </p:txBody>
      </p:sp>
      <p:pic>
        <p:nvPicPr>
          <p:cNvPr id="15" name="図 14"/>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37131" y="6413471"/>
            <a:ext cx="2830733" cy="2123050"/>
          </a:xfrm>
          <a:prstGeom prst="rect">
            <a:avLst/>
          </a:prstGeom>
        </p:spPr>
      </p:pic>
      <p:sp>
        <p:nvSpPr>
          <p:cNvPr id="17" name="テキスト ボックス 16">
            <a:extLst>
              <a:ext uri="{FF2B5EF4-FFF2-40B4-BE49-F238E27FC236}">
                <a16:creationId xmlns:a16="http://schemas.microsoft.com/office/drawing/2014/main" id="{B369BB7D-4F6D-4F75-834A-F386D24F587F}"/>
              </a:ext>
            </a:extLst>
          </p:cNvPr>
          <p:cNvSpPr txBox="1"/>
          <p:nvPr/>
        </p:nvSpPr>
        <p:spPr>
          <a:xfrm>
            <a:off x="1374649" y="8574679"/>
            <a:ext cx="2590963" cy="261610"/>
          </a:xfrm>
          <a:prstGeom prst="rect">
            <a:avLst/>
          </a:prstGeom>
          <a:noFill/>
        </p:spPr>
        <p:txBody>
          <a:bodyPr wrap="square" rtlCol="0">
            <a:spAutoFit/>
          </a:bodyPr>
          <a:lstStyle/>
          <a:p>
            <a:r>
              <a:rPr lang="ja-JP" altLang="en-US" sz="1100" dirty="0"/>
              <a:t>傾斜地の草刈り</a:t>
            </a:r>
            <a:r>
              <a:rPr lang="ja-JP" altLang="en-US" sz="1100" dirty="0" smtClean="0"/>
              <a:t>作業軽減</a:t>
            </a:r>
            <a:endParaRPr kumimoji="1" lang="ja-JP" altLang="en-US" sz="1100" dirty="0"/>
          </a:p>
        </p:txBody>
      </p:sp>
      <p:sp>
        <p:nvSpPr>
          <p:cNvPr id="18" name="テキスト ボックス 17">
            <a:extLst>
              <a:ext uri="{FF2B5EF4-FFF2-40B4-BE49-F238E27FC236}">
                <a16:creationId xmlns:a16="http://schemas.microsoft.com/office/drawing/2014/main" id="{B369BB7D-4F6D-4F75-834A-F386D24F587F}"/>
              </a:ext>
            </a:extLst>
          </p:cNvPr>
          <p:cNvSpPr txBox="1"/>
          <p:nvPr/>
        </p:nvSpPr>
        <p:spPr>
          <a:xfrm>
            <a:off x="4162276" y="8584917"/>
            <a:ext cx="2590963" cy="261610"/>
          </a:xfrm>
          <a:prstGeom prst="rect">
            <a:avLst/>
          </a:prstGeom>
          <a:noFill/>
        </p:spPr>
        <p:txBody>
          <a:bodyPr wrap="square" rtlCol="0">
            <a:spAutoFit/>
          </a:bodyPr>
          <a:lstStyle/>
          <a:p>
            <a:r>
              <a:rPr lang="ja-JP" altLang="en-US" sz="1100" dirty="0"/>
              <a:t>腕上げ作業の</a:t>
            </a:r>
            <a:r>
              <a:rPr lang="ja-JP" altLang="en-US" sz="1100" dirty="0" smtClean="0"/>
              <a:t>負荷軽減</a:t>
            </a:r>
            <a:endParaRPr kumimoji="1" lang="ja-JP" altLang="en-US" sz="1100" dirty="0"/>
          </a:p>
        </p:txBody>
      </p:sp>
      <p:sp>
        <p:nvSpPr>
          <p:cNvPr id="19" name="テキスト ボックス 18"/>
          <p:cNvSpPr txBox="1"/>
          <p:nvPr/>
        </p:nvSpPr>
        <p:spPr>
          <a:xfrm>
            <a:off x="666934" y="9055242"/>
            <a:ext cx="6353263" cy="1169551"/>
          </a:xfrm>
          <a:prstGeom prst="rect">
            <a:avLst/>
          </a:prstGeom>
          <a:noFill/>
          <a:ln>
            <a:solidFill>
              <a:schemeClr val="tx1"/>
            </a:solidFill>
          </a:ln>
        </p:spPr>
        <p:txBody>
          <a:bodyPr wrap="square" rtlCol="0">
            <a:spAutoFit/>
          </a:bodyPr>
          <a:lstStyle/>
          <a:p>
            <a:r>
              <a:rPr kumimoji="1" lang="en-US" altLang="ja-JP" sz="1400" dirty="0">
                <a:latin typeface="+mn-ea"/>
              </a:rPr>
              <a:t>【</a:t>
            </a:r>
            <a:r>
              <a:rPr kumimoji="1" lang="ja-JP" altLang="en-US" sz="1400" dirty="0">
                <a:latin typeface="+mn-ea"/>
              </a:rPr>
              <a:t>目標</a:t>
            </a:r>
            <a:r>
              <a:rPr kumimoji="1" lang="en-US" altLang="ja-JP" sz="1400" dirty="0">
                <a:latin typeface="+mn-ea"/>
              </a:rPr>
              <a:t>】</a:t>
            </a:r>
          </a:p>
          <a:p>
            <a:r>
              <a:rPr lang="ja-JP" altLang="en-US" sz="1400" dirty="0">
                <a:latin typeface="+mn-ea"/>
              </a:rPr>
              <a:t>○　デラウェア栽培管理作業時間の</a:t>
            </a:r>
            <a:r>
              <a:rPr lang="en-US" altLang="ja-JP" sz="1400" dirty="0">
                <a:latin typeface="+mn-ea"/>
              </a:rPr>
              <a:t>12</a:t>
            </a:r>
            <a:r>
              <a:rPr lang="ja-JP" altLang="en-US" sz="1400" dirty="0">
                <a:latin typeface="+mn-ea"/>
              </a:rPr>
              <a:t>％削減　</a:t>
            </a:r>
            <a:endParaRPr lang="en-US" altLang="ja-JP" sz="1400" dirty="0">
              <a:latin typeface="+mn-ea"/>
            </a:endParaRPr>
          </a:p>
          <a:p>
            <a:r>
              <a:rPr kumimoji="1" lang="ja-JP" altLang="en-US" sz="1400" dirty="0">
                <a:latin typeface="+mn-ea"/>
              </a:rPr>
              <a:t>○　温度管理・肥培管理最適化による収量増</a:t>
            </a:r>
            <a:r>
              <a:rPr kumimoji="1" lang="en-US" altLang="ja-JP" sz="1400" dirty="0">
                <a:latin typeface="+mn-ea"/>
              </a:rPr>
              <a:t>5</a:t>
            </a:r>
            <a:r>
              <a:rPr lang="ja-JP" altLang="en-US" sz="1400" dirty="0">
                <a:latin typeface="+mn-ea"/>
              </a:rPr>
              <a:t>％</a:t>
            </a:r>
            <a:endParaRPr lang="en-US" altLang="ja-JP" sz="1400" dirty="0">
              <a:latin typeface="+mn-ea"/>
            </a:endParaRPr>
          </a:p>
          <a:p>
            <a:pPr>
              <a:spcAft>
                <a:spcPts val="0"/>
              </a:spcAft>
            </a:pPr>
            <a:r>
              <a:rPr lang="ja-JP" altLang="ja-JP" sz="1400" dirty="0">
                <a:solidFill>
                  <a:srgbClr val="000000"/>
                </a:solidFill>
                <a:latin typeface="ＭＳ Ｐゴシック" panose="020B0600070205080204" pitchFamily="50" charset="-128"/>
                <a:ea typeface="游ゴシック" panose="020B0400000000000000" pitchFamily="50" charset="-128"/>
              </a:rPr>
              <a:t>○　デラウェア栽培管理作業の効率改善等により、農業所得</a:t>
            </a:r>
            <a:r>
              <a:rPr lang="en-US" altLang="ja-JP" sz="1400" dirty="0">
                <a:solidFill>
                  <a:srgbClr val="000000"/>
                </a:solidFill>
                <a:latin typeface="游ゴシック" panose="020B0400000000000000" pitchFamily="50" charset="-128"/>
                <a:ea typeface="ＭＳ Ｐゴシック" panose="020B0600070205080204" pitchFamily="50" charset="-128"/>
              </a:rPr>
              <a:t>35</a:t>
            </a:r>
            <a:r>
              <a:rPr lang="ja-JP" altLang="ja-JP" sz="1400" dirty="0">
                <a:solidFill>
                  <a:srgbClr val="000000"/>
                </a:solidFill>
                <a:latin typeface="ＭＳ Ｐゴシック" panose="020B0600070205080204" pitchFamily="50" charset="-128"/>
                <a:ea typeface="游ゴシック" panose="020B0400000000000000" pitchFamily="50" charset="-128"/>
              </a:rPr>
              <a:t>％増</a:t>
            </a:r>
            <a:endParaRPr lang="ja-JP" altLang="ja-JP" sz="1400" dirty="0">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endParaRPr kumimoji="1" lang="en-US" altLang="ja-JP" sz="1400" dirty="0">
              <a:solidFill>
                <a:srgbClr val="FF0000"/>
              </a:solidFill>
              <a:highlight>
                <a:srgbClr val="FFFF00"/>
              </a:highlight>
              <a:latin typeface="+mn-ea"/>
            </a:endParaRPr>
          </a:p>
        </p:txBody>
      </p:sp>
      <p:pic>
        <p:nvPicPr>
          <p:cNvPr id="2" name="図 1"/>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741659" y="3715623"/>
            <a:ext cx="2731807" cy="2219635"/>
          </a:xfrm>
          <a:prstGeom prst="rect">
            <a:avLst/>
          </a:prstGeom>
        </p:spPr>
      </p:pic>
      <p:pic>
        <p:nvPicPr>
          <p:cNvPr id="20" name="コンテンツ プレースホルダー 7"/>
          <p:cNvPicPr>
            <a:picLocks noGrp="1" noChangeAspect="1"/>
          </p:cNvPicPr>
          <p:nvPr>
            <p:ph sz="half" idx="4294967295"/>
          </p:nvPr>
        </p:nvPicPr>
        <p:blipFill>
          <a:blip r:embed="rId6" cstate="print">
            <a:extLst>
              <a:ext uri="{28A0092B-C50C-407E-A947-70E740481C1C}">
                <a14:useLocalDpi xmlns:a14="http://schemas.microsoft.com/office/drawing/2010/main"/>
              </a:ext>
            </a:extLst>
          </a:blip>
          <a:stretch>
            <a:fillRect/>
          </a:stretch>
        </p:blipFill>
        <p:spPr>
          <a:xfrm>
            <a:off x="3816713" y="3702317"/>
            <a:ext cx="1411270" cy="1058452"/>
          </a:xfrm>
          <a:prstGeom prst="rect">
            <a:avLst/>
          </a:prstGeom>
        </p:spPr>
      </p:pic>
      <p:pic>
        <p:nvPicPr>
          <p:cNvPr id="21" name="図 20"/>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5227981" y="4758358"/>
            <a:ext cx="1443309" cy="1082482"/>
          </a:xfrm>
          <a:prstGeom prst="rect">
            <a:avLst/>
          </a:prstGeom>
        </p:spPr>
      </p:pic>
      <p:pic>
        <p:nvPicPr>
          <p:cNvPr id="22" name="コンテンツ プレースホルダー 6"/>
          <p:cNvPicPr>
            <a:picLocks noGrp="1" noChangeAspect="1"/>
          </p:cNvPicPr>
          <p:nvPr>
            <p:ph sz="half" idx="4294967295"/>
          </p:nvPr>
        </p:nvPicPr>
        <p:blipFill>
          <a:blip r:embed="rId8" cstate="print">
            <a:extLst>
              <a:ext uri="{28A0092B-C50C-407E-A947-70E740481C1C}">
                <a14:useLocalDpi xmlns:a14="http://schemas.microsoft.com/office/drawing/2010/main"/>
              </a:ext>
            </a:extLst>
          </a:blip>
          <a:stretch>
            <a:fillRect/>
          </a:stretch>
        </p:blipFill>
        <p:spPr>
          <a:xfrm>
            <a:off x="5259785" y="3690071"/>
            <a:ext cx="1443924" cy="1082943"/>
          </a:xfrm>
          <a:prstGeom prst="rect">
            <a:avLst/>
          </a:prstGeom>
        </p:spPr>
      </p:pic>
      <p:pic>
        <p:nvPicPr>
          <p:cNvPr id="23" name="図 22"/>
          <p:cNvPicPr>
            <a:picLocks noChangeAspect="1"/>
          </p:cNvPicPr>
          <p:nvPr/>
        </p:nvPicPr>
        <p:blipFill rotWithShape="1">
          <a:blip r:embed="rId9" cstate="print">
            <a:extLst>
              <a:ext uri="{28A0092B-C50C-407E-A947-70E740481C1C}">
                <a14:useLocalDpi xmlns:a14="http://schemas.microsoft.com/office/drawing/2010/main"/>
              </a:ext>
            </a:extLst>
          </a:blip>
          <a:srcRect/>
          <a:stretch/>
        </p:blipFill>
        <p:spPr>
          <a:xfrm>
            <a:off x="3968466" y="4758358"/>
            <a:ext cx="1090075" cy="1103083"/>
          </a:xfrm>
          <a:prstGeom prst="rect">
            <a:avLst/>
          </a:prstGeom>
        </p:spPr>
      </p:pic>
      <p:pic>
        <p:nvPicPr>
          <p:cNvPr id="24" name="図 23"/>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3878348" y="6434015"/>
            <a:ext cx="2803341" cy="2102506"/>
          </a:xfrm>
          <a:prstGeom prst="rect">
            <a:avLst/>
          </a:prstGeom>
        </p:spPr>
      </p:pic>
      <p:sp>
        <p:nvSpPr>
          <p:cNvPr id="25" name="テキスト ボックス 24">
            <a:extLst>
              <a:ext uri="{FF2B5EF4-FFF2-40B4-BE49-F238E27FC236}">
                <a16:creationId xmlns:a16="http://schemas.microsoft.com/office/drawing/2014/main" id="{B369BB7D-4F6D-4F75-834A-F386D24F587F}"/>
              </a:ext>
            </a:extLst>
          </p:cNvPr>
          <p:cNvSpPr txBox="1"/>
          <p:nvPr/>
        </p:nvSpPr>
        <p:spPr>
          <a:xfrm>
            <a:off x="4112746" y="5856904"/>
            <a:ext cx="2590963" cy="261610"/>
          </a:xfrm>
          <a:prstGeom prst="rect">
            <a:avLst/>
          </a:prstGeom>
          <a:noFill/>
        </p:spPr>
        <p:txBody>
          <a:bodyPr wrap="square" rtlCol="0">
            <a:spAutoFit/>
          </a:bodyPr>
          <a:lstStyle/>
          <a:p>
            <a:pPr algn="ctr"/>
            <a:r>
              <a:rPr kumimoji="1" lang="ja-JP" altLang="en-US" sz="1100" dirty="0" smtClean="0"/>
              <a:t>ドローンによる液体と粒の模擬散布</a:t>
            </a:r>
            <a:endParaRPr kumimoji="1" lang="ja-JP" altLang="en-US" sz="1100" dirty="0"/>
          </a:p>
        </p:txBody>
      </p:sp>
    </p:spTree>
    <p:extLst>
      <p:ext uri="{BB962C8B-B14F-4D97-AF65-F5344CB8AC3E}">
        <p14:creationId xmlns:p14="http://schemas.microsoft.com/office/powerpoint/2010/main" val="2164572027"/>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ユーザー定義 5">
      <a:majorFont>
        <a:latin typeface="Arial"/>
        <a:ea typeface="游ゴシック Medium"/>
        <a:cs typeface=""/>
      </a:majorFont>
      <a:minorFont>
        <a:latin typeface="Tahoma"/>
        <a:ea typeface="游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24503</TotalTime>
  <Words>549</Words>
  <Application>Microsoft Office PowerPoint</Application>
  <PresentationFormat>ユーザー設定</PresentationFormat>
  <Paragraphs>38</Paragraphs>
  <Slides>2</Slides>
  <Notes>1</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2</vt:i4>
      </vt:variant>
    </vt:vector>
  </HeadingPairs>
  <TitlesOfParts>
    <vt:vector size="13" baseType="lpstr">
      <vt:lpstr>HGｺﾞｼｯｸE</vt:lpstr>
      <vt:lpstr>ＭＳ Ｐゴシック</vt:lpstr>
      <vt:lpstr>メイリオ</vt:lpstr>
      <vt:lpstr>游ゴシック</vt:lpstr>
      <vt:lpstr>游ゴシック Medium</vt:lpstr>
      <vt:lpstr>游明朝</vt:lpstr>
      <vt:lpstr>Arial</vt:lpstr>
      <vt:lpstr>Calibri</vt:lpstr>
      <vt:lpstr>Tahoma</vt:lpstr>
      <vt:lpstr>Times New Roman</vt:lpstr>
      <vt:lpstr>Office ​​テーマ</vt:lpstr>
      <vt:lpstr>PowerPoint プレゼンテーション</vt:lpstr>
      <vt:lpstr>PowerPoint プレゼンテーション</vt:lpstr>
    </vt:vector>
  </TitlesOfParts>
  <Company>外務省</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外務省</dc:creator>
  <cp:lastModifiedBy>山田　庸子</cp:lastModifiedBy>
  <cp:revision>362</cp:revision>
  <cp:lastPrinted>2020-12-01T02:54:38Z</cp:lastPrinted>
  <dcterms:created xsi:type="dcterms:W3CDTF">2017-04-18T11:55:11Z</dcterms:created>
  <dcterms:modified xsi:type="dcterms:W3CDTF">2020-12-17T09:32:00Z</dcterms:modified>
</cp:coreProperties>
</file>