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6" autoAdjust="0"/>
    <p:restoredTop sz="94660"/>
  </p:normalViewPr>
  <p:slideViewPr>
    <p:cSldViewPr snapToGrid="0">
      <p:cViewPr varScale="1">
        <p:scale>
          <a:sx n="86" d="100"/>
          <a:sy n="86" d="100"/>
        </p:scale>
        <p:origin x="1176" y="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2606782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1943395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721189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2340565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238039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174933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3590667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1124180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110226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2639036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48BB3A-08AE-46D5-9D9B-EF37236DCA9F}" type="datetimeFigureOut">
              <a:rPr kumimoji="1" lang="ja-JP" altLang="en-US" smtClean="0"/>
              <a:t>2021/11/18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1262116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8BB3A-08AE-46D5-9D9B-EF37236DCA9F}" type="datetimeFigureOut">
              <a:rPr kumimoji="1" lang="ja-JP" altLang="en-US" smtClean="0"/>
              <a:t>2021/11/18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D133B-5B3F-4E2A-AD6D-A6262A95BFE7}" type="slidenum">
              <a:rPr kumimoji="1" lang="ja-JP" altLang="en-US" smtClean="0"/>
              <a:t>‹#›</a:t>
            </a:fld>
            <a:endParaRPr kumimoji="1" lang="ja-JP" altLang="en-US"/>
          </a:p>
        </p:txBody>
      </p:sp>
    </p:spTree>
    <p:extLst>
      <p:ext uri="{BB962C8B-B14F-4D97-AF65-F5344CB8AC3E}">
        <p14:creationId xmlns:p14="http://schemas.microsoft.com/office/powerpoint/2010/main" val="24294501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643085" y="93867"/>
            <a:ext cx="5387394" cy="193297"/>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dirty="0"/>
              <a:t>大阪府スマート農業</a:t>
            </a:r>
            <a:r>
              <a:rPr lang="ja-JP" altLang="en-US" sz="1200"/>
              <a:t>推進</a:t>
            </a:r>
            <a:r>
              <a:rPr lang="ja-JP" altLang="en-US" sz="1200" smtClean="0"/>
              <a:t>指針</a:t>
            </a:r>
            <a:r>
              <a:rPr lang="ja-JP" altLang="en-US" sz="1200" dirty="0" smtClean="0"/>
              <a:t>　</a:t>
            </a:r>
            <a:endParaRPr lang="ja-JP" altLang="en-US" sz="1200" dirty="0"/>
          </a:p>
        </p:txBody>
      </p:sp>
      <p:sp>
        <p:nvSpPr>
          <p:cNvPr id="5" name="正方形/長方形 4"/>
          <p:cNvSpPr/>
          <p:nvPr/>
        </p:nvSpPr>
        <p:spPr>
          <a:xfrm>
            <a:off x="47651" y="307910"/>
            <a:ext cx="4520282" cy="89815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788" b="1" u="sng" dirty="0" smtClean="0"/>
              <a:t>１　推進</a:t>
            </a:r>
            <a:r>
              <a:rPr kumimoji="1" lang="ja-JP" altLang="en-US" sz="788" b="1" u="sng" dirty="0"/>
              <a:t>方針策定の背景</a:t>
            </a:r>
            <a:endParaRPr kumimoji="1" lang="en-US" altLang="ja-JP" sz="788" b="1" u="sng" dirty="0"/>
          </a:p>
          <a:p>
            <a:r>
              <a:rPr kumimoji="1" lang="ja-JP" altLang="en-US" sz="675" dirty="0">
                <a:solidFill>
                  <a:schemeClr val="tx1"/>
                </a:solidFill>
              </a:rPr>
              <a:t>・大阪スマートシティ戦略のもと、</a:t>
            </a:r>
            <a:r>
              <a:rPr kumimoji="1" lang="en-US" altLang="ja-JP" sz="675" dirty="0">
                <a:solidFill>
                  <a:schemeClr val="tx1"/>
                </a:solidFill>
              </a:rPr>
              <a:t>2025</a:t>
            </a:r>
            <a:r>
              <a:rPr kumimoji="1" lang="ja-JP" altLang="en-US" sz="675" dirty="0">
                <a:solidFill>
                  <a:schemeClr val="tx1"/>
                </a:solidFill>
              </a:rPr>
              <a:t>大阪・関西</a:t>
            </a:r>
            <a:r>
              <a:rPr kumimoji="1" lang="ja-JP" altLang="en-US" sz="675" dirty="0" smtClean="0">
                <a:solidFill>
                  <a:schemeClr val="tx1"/>
                </a:solidFill>
              </a:rPr>
              <a:t>万博開催に向けた官民の動きも</a:t>
            </a:r>
            <a:r>
              <a:rPr kumimoji="1" lang="ja-JP" altLang="en-US" sz="675" dirty="0">
                <a:solidFill>
                  <a:schemeClr val="tx1"/>
                </a:solidFill>
              </a:rPr>
              <a:t>活用しつつ、さらなる大阪の成長・発展を目指す中、スマート農業に大きな注目。</a:t>
            </a:r>
            <a:endParaRPr kumimoji="1" lang="en-US" altLang="ja-JP" sz="675" dirty="0">
              <a:solidFill>
                <a:schemeClr val="tx1"/>
              </a:solidFill>
            </a:endParaRPr>
          </a:p>
          <a:p>
            <a:r>
              <a:rPr kumimoji="1" lang="ja-JP" altLang="en-US" sz="675" dirty="0">
                <a:solidFill>
                  <a:schemeClr val="tx1"/>
                </a:solidFill>
              </a:rPr>
              <a:t>・大阪農業の特徴の一つである施設園芸では</a:t>
            </a:r>
            <a:r>
              <a:rPr kumimoji="1" lang="ja-JP" altLang="en-US" sz="675" dirty="0" smtClean="0">
                <a:solidFill>
                  <a:schemeClr val="tx1"/>
                </a:solidFill>
              </a:rPr>
              <a:t>、さらなる高収量</a:t>
            </a:r>
            <a:r>
              <a:rPr kumimoji="1" lang="ja-JP" altLang="en-US" sz="675" dirty="0">
                <a:solidFill>
                  <a:schemeClr val="tx1"/>
                </a:solidFill>
              </a:rPr>
              <a:t>・高品質</a:t>
            </a:r>
            <a:r>
              <a:rPr kumimoji="1" lang="ja-JP" altLang="en-US" sz="675" dirty="0" smtClean="0">
                <a:solidFill>
                  <a:schemeClr val="tx1"/>
                </a:solidFill>
              </a:rPr>
              <a:t>生産が求められており、</a:t>
            </a:r>
            <a:r>
              <a:rPr kumimoji="1" lang="ja-JP" altLang="en-US" sz="675" dirty="0">
                <a:solidFill>
                  <a:schemeClr val="tx1"/>
                </a:solidFill>
              </a:rPr>
              <a:t>地球温暖化や異常気象</a:t>
            </a:r>
            <a:r>
              <a:rPr kumimoji="1" lang="ja-JP" altLang="en-US" sz="675" dirty="0" smtClean="0">
                <a:solidFill>
                  <a:schemeClr val="tx1"/>
                </a:solidFill>
              </a:rPr>
              <a:t>の多発による影響を緩和する意味でも、農作物に最も適した環境を作り出すことが重要。</a:t>
            </a:r>
            <a:endParaRPr kumimoji="1" lang="en-US" altLang="ja-JP" sz="675" dirty="0">
              <a:solidFill>
                <a:schemeClr val="tx1"/>
              </a:solidFill>
            </a:endParaRPr>
          </a:p>
          <a:p>
            <a:r>
              <a:rPr kumimoji="1" lang="ja-JP" altLang="en-US" sz="675" dirty="0">
                <a:solidFill>
                  <a:schemeClr val="tx1"/>
                </a:solidFill>
              </a:rPr>
              <a:t>・農業従事者の高齢化や担い手不足に対応し、超省力化に向けた機械開発・導入等が必要</a:t>
            </a:r>
            <a:endParaRPr kumimoji="1" lang="en-US" altLang="ja-JP" sz="675" dirty="0">
              <a:solidFill>
                <a:schemeClr val="tx1"/>
              </a:solidFill>
            </a:endParaRPr>
          </a:p>
          <a:p>
            <a:r>
              <a:rPr kumimoji="1" lang="ja-JP" altLang="en-US" sz="675" dirty="0">
                <a:solidFill>
                  <a:schemeClr val="tx1"/>
                </a:solidFill>
              </a:rPr>
              <a:t>・新型コロナウイルス感染症に</a:t>
            </a:r>
            <a:r>
              <a:rPr kumimoji="1" lang="ja-JP" altLang="en-US" sz="675" dirty="0" smtClean="0">
                <a:solidFill>
                  <a:schemeClr val="tx1"/>
                </a:solidFill>
              </a:rPr>
              <a:t>よる非接触型</a:t>
            </a:r>
            <a:r>
              <a:rPr kumimoji="1" lang="ja-JP" altLang="en-US" sz="675" dirty="0">
                <a:solidFill>
                  <a:schemeClr val="tx1"/>
                </a:solidFill>
              </a:rPr>
              <a:t>社会</a:t>
            </a:r>
            <a:r>
              <a:rPr kumimoji="1" lang="ja-JP" altLang="en-US" sz="675" dirty="0" smtClean="0">
                <a:solidFill>
                  <a:schemeClr val="tx1"/>
                </a:solidFill>
              </a:rPr>
              <a:t>への</a:t>
            </a:r>
            <a:r>
              <a:rPr kumimoji="1" lang="ja-JP" altLang="en-US" sz="675" dirty="0">
                <a:solidFill>
                  <a:schemeClr val="tx1"/>
                </a:solidFill>
              </a:rPr>
              <a:t>変化</a:t>
            </a:r>
            <a:r>
              <a:rPr kumimoji="1" lang="ja-JP" altLang="en-US" sz="675" dirty="0" smtClean="0">
                <a:solidFill>
                  <a:schemeClr val="tx1"/>
                </a:solidFill>
              </a:rPr>
              <a:t>も</a:t>
            </a:r>
            <a:r>
              <a:rPr kumimoji="1" lang="ja-JP" altLang="en-US" sz="675" dirty="0">
                <a:solidFill>
                  <a:schemeClr val="tx1"/>
                </a:solidFill>
              </a:rPr>
              <a:t>見据え、食や農に関する府民生活の向上につながる革新的な技術にも高まる期待</a:t>
            </a:r>
          </a:p>
          <a:p>
            <a:endParaRPr kumimoji="1" lang="ja-JP" altLang="en-US" sz="1350" dirty="0"/>
          </a:p>
        </p:txBody>
      </p:sp>
      <p:sp>
        <p:nvSpPr>
          <p:cNvPr id="6" name="正方形/長方形 5"/>
          <p:cNvSpPr/>
          <p:nvPr/>
        </p:nvSpPr>
        <p:spPr>
          <a:xfrm>
            <a:off x="4641741" y="307437"/>
            <a:ext cx="4440923" cy="623712"/>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788" b="1" u="sng" dirty="0" smtClean="0">
                <a:solidFill>
                  <a:schemeClr val="tx1"/>
                </a:solidFill>
              </a:rPr>
              <a:t>２　推進</a:t>
            </a:r>
            <a:r>
              <a:rPr kumimoji="1" lang="ja-JP" altLang="en-US" sz="788" b="1" u="sng" dirty="0">
                <a:solidFill>
                  <a:schemeClr val="tx1"/>
                </a:solidFill>
              </a:rPr>
              <a:t>方針の位置づけ</a:t>
            </a:r>
            <a:endParaRPr kumimoji="1" lang="en-US" altLang="ja-JP" sz="788" b="1" u="sng" dirty="0">
              <a:solidFill>
                <a:schemeClr val="tx1"/>
              </a:solidFill>
            </a:endParaRPr>
          </a:p>
          <a:p>
            <a:r>
              <a:rPr kumimoji="1" lang="ja-JP" altLang="en-US" sz="675" dirty="0">
                <a:solidFill>
                  <a:schemeClr val="tx1"/>
                </a:solidFill>
              </a:rPr>
              <a:t>・</a:t>
            </a:r>
            <a:r>
              <a:rPr kumimoji="1" lang="en-US" altLang="ja-JP" sz="675" dirty="0">
                <a:solidFill>
                  <a:schemeClr val="tx1"/>
                </a:solidFill>
              </a:rPr>
              <a:t>2025</a:t>
            </a:r>
            <a:r>
              <a:rPr kumimoji="1" lang="ja-JP" altLang="en-US" sz="675" dirty="0">
                <a:solidFill>
                  <a:schemeClr val="tx1"/>
                </a:solidFill>
              </a:rPr>
              <a:t>大阪万博のインパクト、新型コロナウイルス感染症終息後の消費生活の多様化などを踏まえ、「新たなおおさか農政アクションプラン」等の</a:t>
            </a:r>
            <a:r>
              <a:rPr kumimoji="1" lang="ja-JP" altLang="en-US" sz="675" dirty="0" smtClean="0">
                <a:solidFill>
                  <a:schemeClr val="tx1"/>
                </a:solidFill>
              </a:rPr>
              <a:t>実現に向けた取組みを</a:t>
            </a:r>
            <a:r>
              <a:rPr kumimoji="1" lang="ja-JP" altLang="en-US" sz="675" dirty="0">
                <a:solidFill>
                  <a:schemeClr val="tx1"/>
                </a:solidFill>
              </a:rPr>
              <a:t>加速化。</a:t>
            </a:r>
            <a:endParaRPr kumimoji="1" lang="en-US" altLang="ja-JP" sz="675" dirty="0">
              <a:solidFill>
                <a:schemeClr val="tx1"/>
              </a:solidFill>
            </a:endParaRPr>
          </a:p>
          <a:p>
            <a:r>
              <a:rPr kumimoji="1" lang="ja-JP" altLang="en-US" sz="675" dirty="0">
                <a:solidFill>
                  <a:schemeClr val="tx1"/>
                </a:solidFill>
              </a:rPr>
              <a:t>・「農業新技術の現場実装推進プログラム」</a:t>
            </a:r>
            <a:r>
              <a:rPr kumimoji="1" lang="en-US" altLang="ja-JP" sz="675" dirty="0">
                <a:solidFill>
                  <a:schemeClr val="tx1"/>
                </a:solidFill>
              </a:rPr>
              <a:t>(R1.6</a:t>
            </a:r>
            <a:r>
              <a:rPr kumimoji="1" lang="ja-JP" altLang="en-US" sz="675" dirty="0">
                <a:solidFill>
                  <a:schemeClr val="tx1"/>
                </a:solidFill>
              </a:rPr>
              <a:t>月農林水産省</a:t>
            </a:r>
            <a:r>
              <a:rPr kumimoji="1" lang="en-US" altLang="ja-JP" sz="675" dirty="0">
                <a:solidFill>
                  <a:schemeClr val="tx1"/>
                </a:solidFill>
              </a:rPr>
              <a:t>)</a:t>
            </a:r>
            <a:r>
              <a:rPr kumimoji="1" lang="ja-JP" altLang="en-US" sz="675" dirty="0">
                <a:solidFill>
                  <a:schemeClr val="tx1"/>
                </a:solidFill>
              </a:rPr>
              <a:t>で示された</a:t>
            </a:r>
            <a:r>
              <a:rPr kumimoji="1" lang="en-US" altLang="ja-JP" sz="675" dirty="0">
                <a:solidFill>
                  <a:schemeClr val="tx1"/>
                </a:solidFill>
              </a:rPr>
              <a:t>2025</a:t>
            </a:r>
            <a:r>
              <a:rPr kumimoji="1" lang="ja-JP" altLang="en-US" sz="675" dirty="0"/>
              <a:t>年までの実証・市販化・普及のタイムラインを踏まえ，現時点で想定される将来像と目標を定め、その実現に向けた推進</a:t>
            </a:r>
            <a:r>
              <a:rPr kumimoji="1" lang="ja-JP" altLang="en-US" sz="675" dirty="0">
                <a:solidFill>
                  <a:schemeClr val="tx1"/>
                </a:solidFill>
              </a:rPr>
              <a:t>方策</a:t>
            </a:r>
            <a:r>
              <a:rPr kumimoji="1" lang="ja-JP" altLang="en-US" sz="675" dirty="0"/>
              <a:t>等を提示。</a:t>
            </a:r>
          </a:p>
        </p:txBody>
      </p:sp>
      <p:sp>
        <p:nvSpPr>
          <p:cNvPr id="16" name="正方形/長方形 15">
            <a:extLst>
              <a:ext uri="{FF2B5EF4-FFF2-40B4-BE49-F238E27FC236}">
                <a16:creationId xmlns:a16="http://schemas.microsoft.com/office/drawing/2014/main" id="{84BE5DF7-9C88-4D80-858E-D5071FC4C5ED}"/>
              </a:ext>
            </a:extLst>
          </p:cNvPr>
          <p:cNvSpPr/>
          <p:nvPr/>
        </p:nvSpPr>
        <p:spPr>
          <a:xfrm>
            <a:off x="81074" y="1428170"/>
            <a:ext cx="2297001" cy="69775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lvl="0"/>
            <a:r>
              <a:rPr kumimoji="1" lang="ja-JP" altLang="en-US" sz="675" b="1" u="sng" dirty="0">
                <a:solidFill>
                  <a:prstClr val="black"/>
                </a:solidFill>
              </a:rPr>
              <a:t>（１）府のスマート農業の対象範囲</a:t>
            </a:r>
          </a:p>
          <a:p>
            <a:pPr lvl="0"/>
            <a:r>
              <a:rPr kumimoji="1" lang="ja-JP" altLang="en-US" sz="675" dirty="0">
                <a:solidFill>
                  <a:prstClr val="black"/>
                </a:solidFill>
              </a:rPr>
              <a:t>　農業生産技術や土地改良施設にとどまらず、農業・農空間と府民生活が関連する分野を幅広く府のスマート農業の対象範囲とする。</a:t>
            </a:r>
          </a:p>
          <a:p>
            <a:pPr lvl="0"/>
            <a:endParaRPr kumimoji="1" lang="ja-JP" altLang="en-US" sz="675" dirty="0">
              <a:solidFill>
                <a:prstClr val="black"/>
              </a:solidFill>
            </a:endParaRPr>
          </a:p>
        </p:txBody>
      </p:sp>
      <p:sp>
        <p:nvSpPr>
          <p:cNvPr id="15" name="正方形/長方形 14">
            <a:extLst>
              <a:ext uri="{FF2B5EF4-FFF2-40B4-BE49-F238E27FC236}">
                <a16:creationId xmlns:a16="http://schemas.microsoft.com/office/drawing/2014/main" id="{F4B9FDCD-C30C-48D9-AE57-C9D60233410A}"/>
              </a:ext>
            </a:extLst>
          </p:cNvPr>
          <p:cNvSpPr/>
          <p:nvPr/>
        </p:nvSpPr>
        <p:spPr>
          <a:xfrm>
            <a:off x="81074" y="1896338"/>
            <a:ext cx="3654151" cy="290960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lvl="0"/>
            <a:r>
              <a:rPr kumimoji="1" lang="ja-JP" altLang="en-US" sz="675" b="1" u="sng" dirty="0">
                <a:solidFill>
                  <a:schemeClr val="tx1"/>
                </a:solidFill>
              </a:rPr>
              <a:t>（２）本府スマート農業の方向性</a:t>
            </a:r>
            <a:endParaRPr kumimoji="1" lang="en-US" altLang="ja-JP" sz="675" b="1" u="sng" dirty="0">
              <a:solidFill>
                <a:schemeClr val="tx1"/>
              </a:solidFill>
            </a:endParaRPr>
          </a:p>
          <a:p>
            <a:pPr lvl="0"/>
            <a:r>
              <a:rPr kumimoji="1" lang="ja-JP" altLang="en-US" sz="675" dirty="0">
                <a:solidFill>
                  <a:schemeClr val="tx1"/>
                </a:solidFill>
              </a:rPr>
              <a:t>　</a:t>
            </a:r>
            <a:r>
              <a:rPr kumimoji="1" lang="ja-JP" altLang="en-US" sz="675" b="1" u="sng" dirty="0" smtClean="0">
                <a:solidFill>
                  <a:schemeClr val="tx1"/>
                </a:solidFill>
              </a:rPr>
              <a:t>ア　生産性</a:t>
            </a:r>
            <a:r>
              <a:rPr kumimoji="1" lang="ja-JP" altLang="en-US" sz="675" b="1" u="sng" dirty="0">
                <a:solidFill>
                  <a:schemeClr val="tx1"/>
                </a:solidFill>
              </a:rPr>
              <a:t>の向上</a:t>
            </a:r>
          </a:p>
          <a:p>
            <a:pPr lvl="0"/>
            <a:r>
              <a:rPr kumimoji="1" lang="ja-JP" altLang="en-US" sz="675" dirty="0">
                <a:solidFill>
                  <a:schemeClr val="tx1"/>
                </a:solidFill>
              </a:rPr>
              <a:t>　（ア）</a:t>
            </a:r>
            <a:r>
              <a:rPr kumimoji="1" lang="ja-JP" altLang="en-US" sz="675" dirty="0" smtClean="0">
                <a:solidFill>
                  <a:schemeClr val="tx1"/>
                </a:solidFill>
              </a:rPr>
              <a:t>作物</a:t>
            </a:r>
            <a:r>
              <a:rPr kumimoji="1" lang="ja-JP" altLang="en-US" sz="675" dirty="0">
                <a:solidFill>
                  <a:schemeClr val="tx1"/>
                </a:solidFill>
              </a:rPr>
              <a:t>の生産能力を最大限に発揮することで施設園芸の高収量・高品質化</a:t>
            </a:r>
            <a:endParaRPr kumimoji="1" lang="en-US" altLang="ja-JP" sz="675" dirty="0">
              <a:solidFill>
                <a:schemeClr val="tx1"/>
              </a:solidFill>
            </a:endParaRPr>
          </a:p>
          <a:p>
            <a:pPr lvl="0"/>
            <a:r>
              <a:rPr kumimoji="1" lang="ja-JP" altLang="en-US" sz="675" dirty="0">
                <a:solidFill>
                  <a:schemeClr val="tx1"/>
                </a:solidFill>
              </a:rPr>
              <a:t>　　　　・環境モニタリングシステム、複合環境制御システムの導入、等</a:t>
            </a:r>
            <a:endParaRPr kumimoji="1" lang="en-US" altLang="ja-JP" sz="675" dirty="0">
              <a:solidFill>
                <a:schemeClr val="tx1"/>
              </a:solidFill>
            </a:endParaRPr>
          </a:p>
          <a:p>
            <a:pPr lvl="0"/>
            <a:endParaRPr kumimoji="1" lang="ja-JP" altLang="en-US" sz="675" dirty="0">
              <a:solidFill>
                <a:schemeClr val="tx1"/>
              </a:solidFill>
            </a:endParaRPr>
          </a:p>
          <a:p>
            <a:pPr lvl="0"/>
            <a:r>
              <a:rPr kumimoji="1" lang="ja-JP" altLang="en-US" sz="675" dirty="0">
                <a:solidFill>
                  <a:schemeClr val="tx1"/>
                </a:solidFill>
              </a:rPr>
              <a:t>　</a:t>
            </a:r>
            <a:r>
              <a:rPr kumimoji="1" lang="ja-JP" altLang="en-US" sz="675" b="1" u="sng" dirty="0" smtClean="0">
                <a:solidFill>
                  <a:schemeClr val="tx1"/>
                </a:solidFill>
              </a:rPr>
              <a:t>イ　持続</a:t>
            </a:r>
            <a:r>
              <a:rPr kumimoji="1" lang="ja-JP" altLang="en-US" sz="675" b="1" u="sng" dirty="0">
                <a:solidFill>
                  <a:schemeClr val="tx1"/>
                </a:solidFill>
              </a:rPr>
              <a:t>可能な農業</a:t>
            </a:r>
          </a:p>
          <a:p>
            <a:pPr lvl="0"/>
            <a:r>
              <a:rPr kumimoji="1" lang="ja-JP" altLang="en-US" sz="675" dirty="0">
                <a:solidFill>
                  <a:schemeClr val="tx1"/>
                </a:solidFill>
              </a:rPr>
              <a:t>　（ア）</a:t>
            </a:r>
            <a:r>
              <a:rPr kumimoji="1" lang="ja-JP" altLang="en-US" sz="675" dirty="0" smtClean="0">
                <a:solidFill>
                  <a:schemeClr val="tx1"/>
                </a:solidFill>
              </a:rPr>
              <a:t>栽培</a:t>
            </a:r>
            <a:r>
              <a:rPr kumimoji="1" lang="ja-JP" altLang="en-US" sz="675" dirty="0">
                <a:solidFill>
                  <a:schemeClr val="tx1"/>
                </a:solidFill>
              </a:rPr>
              <a:t>技術のデータ化やマニュアル化・自動化を通じた</a:t>
            </a:r>
            <a:endParaRPr kumimoji="1" lang="en-US" altLang="ja-JP" sz="675" dirty="0">
              <a:solidFill>
                <a:schemeClr val="tx1"/>
              </a:solidFill>
            </a:endParaRPr>
          </a:p>
          <a:p>
            <a:pPr lvl="0"/>
            <a:r>
              <a:rPr kumimoji="1" lang="ja-JP" altLang="en-US" sz="675" dirty="0">
                <a:solidFill>
                  <a:schemeClr val="tx1"/>
                </a:solidFill>
              </a:rPr>
              <a:t>　　　誰もが取り組みやすい農業</a:t>
            </a:r>
            <a:endParaRPr kumimoji="1" lang="en-US" altLang="ja-JP" sz="675" dirty="0">
              <a:solidFill>
                <a:schemeClr val="tx1"/>
              </a:solidFill>
            </a:endParaRPr>
          </a:p>
          <a:p>
            <a:pPr lvl="0"/>
            <a:r>
              <a:rPr kumimoji="1" lang="ja-JP" altLang="en-US" sz="675" dirty="0">
                <a:solidFill>
                  <a:schemeClr val="tx1"/>
                </a:solidFill>
              </a:rPr>
              <a:t>　　　・産地内でのデータ共有による技術力の向上やマニュアル化、</a:t>
            </a:r>
            <a:endParaRPr kumimoji="1" lang="en-US" altLang="ja-JP" sz="675" dirty="0">
              <a:solidFill>
                <a:schemeClr val="tx1"/>
              </a:solidFill>
            </a:endParaRPr>
          </a:p>
          <a:p>
            <a:pPr lvl="0"/>
            <a:r>
              <a:rPr kumimoji="1" lang="ja-JP" altLang="en-US" sz="675" dirty="0">
                <a:solidFill>
                  <a:schemeClr val="tx1"/>
                </a:solidFill>
              </a:rPr>
              <a:t>　　　　熟練技術伝承</a:t>
            </a:r>
            <a:r>
              <a:rPr kumimoji="1" lang="ja-JP" altLang="en-US" sz="675" dirty="0" smtClean="0">
                <a:solidFill>
                  <a:schemeClr val="tx1"/>
                </a:solidFill>
              </a:rPr>
              <a:t>システム、経営管理・雇用管理システムによる経営管理　等</a:t>
            </a:r>
            <a:endParaRPr kumimoji="1" lang="ja-JP" altLang="en-US" sz="675" dirty="0">
              <a:solidFill>
                <a:schemeClr val="tx1"/>
              </a:solidFill>
            </a:endParaRPr>
          </a:p>
          <a:p>
            <a:pPr lvl="0"/>
            <a:r>
              <a:rPr kumimoji="1" lang="ja-JP" altLang="en-US" sz="675" dirty="0">
                <a:solidFill>
                  <a:schemeClr val="tx1"/>
                </a:solidFill>
              </a:rPr>
              <a:t>　（イ）</a:t>
            </a:r>
            <a:r>
              <a:rPr kumimoji="1" lang="ja-JP" altLang="en-US" sz="675" dirty="0" smtClean="0">
                <a:solidFill>
                  <a:schemeClr val="tx1"/>
                </a:solidFill>
              </a:rPr>
              <a:t>自動化</a:t>
            </a:r>
            <a:r>
              <a:rPr kumimoji="1" lang="ja-JP" altLang="en-US" sz="675" dirty="0">
                <a:solidFill>
                  <a:schemeClr val="tx1"/>
                </a:solidFill>
              </a:rPr>
              <a:t>や省力化、負担・負荷軽減により、きつい・危険な作業や</a:t>
            </a:r>
            <a:endParaRPr kumimoji="1" lang="en-US" altLang="ja-JP" sz="675" dirty="0">
              <a:solidFill>
                <a:schemeClr val="tx1"/>
              </a:solidFill>
            </a:endParaRPr>
          </a:p>
          <a:p>
            <a:pPr lvl="0"/>
            <a:r>
              <a:rPr kumimoji="1" lang="ja-JP" altLang="en-US" sz="675" dirty="0">
                <a:solidFill>
                  <a:schemeClr val="tx1"/>
                </a:solidFill>
              </a:rPr>
              <a:t>　　　時間的拘束からの</a:t>
            </a:r>
            <a:r>
              <a:rPr kumimoji="1" lang="ja-JP" altLang="en-US" sz="675" dirty="0" smtClean="0">
                <a:solidFill>
                  <a:schemeClr val="tx1"/>
                </a:solidFill>
              </a:rPr>
              <a:t>解放、女性</a:t>
            </a:r>
            <a:r>
              <a:rPr kumimoji="1" lang="ja-JP" altLang="en-US" sz="675" dirty="0">
                <a:solidFill>
                  <a:schemeClr val="tx1"/>
                </a:solidFill>
              </a:rPr>
              <a:t>や高齢者など誰でも農業生産に参加できる環境づくり</a:t>
            </a:r>
            <a:endParaRPr kumimoji="1" lang="en-US" altLang="ja-JP" sz="675" dirty="0">
              <a:solidFill>
                <a:schemeClr val="tx1"/>
              </a:solidFill>
            </a:endParaRPr>
          </a:p>
          <a:p>
            <a:pPr lvl="0"/>
            <a:r>
              <a:rPr kumimoji="1" lang="ja-JP" altLang="en-US" sz="675" dirty="0">
                <a:solidFill>
                  <a:schemeClr val="tx1"/>
                </a:solidFill>
              </a:rPr>
              <a:t>　　　・アシストスーツ、自動草刈り機、ドローン、自動</a:t>
            </a:r>
            <a:r>
              <a:rPr kumimoji="1" lang="ja-JP" altLang="en-US" sz="675" dirty="0" smtClean="0">
                <a:solidFill>
                  <a:schemeClr val="tx1"/>
                </a:solidFill>
              </a:rPr>
              <a:t>かん水、自動運搬機等</a:t>
            </a:r>
            <a:endParaRPr kumimoji="1" lang="en-US" altLang="ja-JP" sz="675" dirty="0">
              <a:solidFill>
                <a:schemeClr val="tx1"/>
              </a:solidFill>
            </a:endParaRPr>
          </a:p>
          <a:p>
            <a:pPr lvl="0"/>
            <a:r>
              <a:rPr kumimoji="1" lang="ja-JP" altLang="en-US" sz="675" dirty="0">
                <a:solidFill>
                  <a:schemeClr val="tx1"/>
                </a:solidFill>
              </a:rPr>
              <a:t>　（ウ）</a:t>
            </a:r>
            <a:r>
              <a:rPr kumimoji="1" lang="ja-JP" altLang="en-US" sz="675" dirty="0" smtClean="0">
                <a:solidFill>
                  <a:schemeClr val="tx1"/>
                </a:solidFill>
              </a:rPr>
              <a:t>地域</a:t>
            </a:r>
            <a:r>
              <a:rPr kumimoji="1" lang="ja-JP" altLang="en-US" sz="675" dirty="0">
                <a:solidFill>
                  <a:schemeClr val="tx1"/>
                </a:solidFill>
              </a:rPr>
              <a:t>保全の超効率化</a:t>
            </a:r>
            <a:endParaRPr kumimoji="1" lang="en-US" altLang="ja-JP" sz="675" dirty="0">
              <a:solidFill>
                <a:schemeClr val="tx1"/>
              </a:solidFill>
            </a:endParaRPr>
          </a:p>
          <a:p>
            <a:pPr lvl="0"/>
            <a:r>
              <a:rPr kumimoji="1" lang="ja-JP" altLang="en-US" sz="675" dirty="0">
                <a:solidFill>
                  <a:schemeClr val="tx1"/>
                </a:solidFill>
              </a:rPr>
              <a:t>　　　・</a:t>
            </a:r>
            <a:r>
              <a:rPr kumimoji="1" lang="en-US" altLang="ja-JP" sz="675" dirty="0">
                <a:solidFill>
                  <a:schemeClr val="tx1"/>
                </a:solidFill>
              </a:rPr>
              <a:t>ICT</a:t>
            </a:r>
            <a:r>
              <a:rPr kumimoji="1" lang="ja-JP" altLang="en-US" sz="675" dirty="0">
                <a:solidFill>
                  <a:schemeClr val="tx1"/>
                </a:solidFill>
              </a:rPr>
              <a:t>を活用した</a:t>
            </a:r>
            <a:r>
              <a:rPr kumimoji="1" lang="ja-JP" altLang="en-US" sz="675" dirty="0" smtClean="0">
                <a:solidFill>
                  <a:schemeClr val="tx1"/>
                </a:solidFill>
              </a:rPr>
              <a:t>水田の</a:t>
            </a:r>
            <a:r>
              <a:rPr kumimoji="1" lang="ja-JP" altLang="en-US" sz="675" dirty="0">
                <a:solidFill>
                  <a:schemeClr val="tx1"/>
                </a:solidFill>
              </a:rPr>
              <a:t>水管理</a:t>
            </a:r>
            <a:r>
              <a:rPr kumimoji="1" lang="ja-JP" altLang="en-US" sz="675" dirty="0" smtClean="0">
                <a:solidFill>
                  <a:schemeClr val="tx1"/>
                </a:solidFill>
              </a:rPr>
              <a:t>システムなど</a:t>
            </a:r>
            <a:r>
              <a:rPr kumimoji="1" lang="ja-JP" altLang="en-US" sz="675" dirty="0">
                <a:solidFill>
                  <a:schemeClr val="tx1"/>
                </a:solidFill>
              </a:rPr>
              <a:t>、スマート農業に対応した基盤整備</a:t>
            </a:r>
            <a:endParaRPr kumimoji="1" lang="en-US" altLang="ja-JP" sz="675" dirty="0">
              <a:solidFill>
                <a:schemeClr val="tx1"/>
              </a:solidFill>
            </a:endParaRPr>
          </a:p>
          <a:p>
            <a:pPr lvl="0"/>
            <a:r>
              <a:rPr kumimoji="1" lang="ja-JP" altLang="en-US" sz="675" dirty="0">
                <a:solidFill>
                  <a:schemeClr val="tx1"/>
                </a:solidFill>
              </a:rPr>
              <a:t>　　　・農作物鳥獣被害対策への</a:t>
            </a:r>
            <a:r>
              <a:rPr kumimoji="1" lang="en-US" altLang="ja-JP" sz="675" dirty="0">
                <a:solidFill>
                  <a:schemeClr val="tx1"/>
                </a:solidFill>
              </a:rPr>
              <a:t>ICT</a:t>
            </a:r>
            <a:r>
              <a:rPr kumimoji="1" lang="ja-JP" altLang="en-US" sz="675" dirty="0">
                <a:solidFill>
                  <a:schemeClr val="tx1"/>
                </a:solidFill>
              </a:rPr>
              <a:t>活用　・ため池防災テレメータの高度化　</a:t>
            </a:r>
            <a:r>
              <a:rPr kumimoji="1" lang="ja-JP" altLang="en-US" sz="675" dirty="0" smtClean="0">
                <a:solidFill>
                  <a:schemeClr val="tx1"/>
                </a:solidFill>
              </a:rPr>
              <a:t>等</a:t>
            </a:r>
            <a:endParaRPr kumimoji="1" lang="en-US" altLang="ja-JP" sz="675" dirty="0" smtClean="0">
              <a:solidFill>
                <a:schemeClr val="tx1"/>
              </a:solidFill>
            </a:endParaRPr>
          </a:p>
          <a:p>
            <a:pPr lvl="0"/>
            <a:r>
              <a:rPr kumimoji="1" lang="ja-JP" altLang="en-US" sz="675" dirty="0">
                <a:solidFill>
                  <a:schemeClr val="tx1"/>
                </a:solidFill>
              </a:rPr>
              <a:t>　（エ）　マーケット・インに</a:t>
            </a:r>
            <a:r>
              <a:rPr kumimoji="1" lang="ja-JP" altLang="en-US" sz="675" dirty="0" smtClean="0">
                <a:solidFill>
                  <a:schemeClr val="tx1"/>
                </a:solidFill>
              </a:rPr>
              <a:t>よる計画的な農業生産</a:t>
            </a:r>
            <a:endParaRPr kumimoji="1" lang="ja-JP" altLang="en-US" sz="675" dirty="0">
              <a:solidFill>
                <a:schemeClr val="tx1"/>
              </a:solidFill>
            </a:endParaRPr>
          </a:p>
          <a:p>
            <a:pPr lvl="0"/>
            <a:r>
              <a:rPr kumimoji="1" lang="ja-JP" altLang="en-US" sz="675" dirty="0" smtClean="0">
                <a:solidFill>
                  <a:schemeClr val="tx1"/>
                </a:solidFill>
              </a:rPr>
              <a:t>　　・</a:t>
            </a:r>
            <a:r>
              <a:rPr kumimoji="1" lang="ja-JP" altLang="en-US" sz="675" dirty="0">
                <a:solidFill>
                  <a:schemeClr val="tx1"/>
                </a:solidFill>
              </a:rPr>
              <a:t>　インターネット検索</a:t>
            </a:r>
            <a:r>
              <a:rPr kumimoji="1" lang="ja-JP" altLang="en-US" sz="675" dirty="0" smtClean="0">
                <a:solidFill>
                  <a:schemeClr val="tx1"/>
                </a:solidFill>
              </a:rPr>
              <a:t>情報などを活用</a:t>
            </a:r>
            <a:r>
              <a:rPr kumimoji="1" lang="ja-JP" altLang="en-US" sz="675" dirty="0">
                <a:solidFill>
                  <a:schemeClr val="tx1"/>
                </a:solidFill>
              </a:rPr>
              <a:t>した需要予測に基づく生産、</a:t>
            </a:r>
            <a:r>
              <a:rPr kumimoji="1" lang="ja-JP" altLang="en-US" sz="675" dirty="0" smtClean="0">
                <a:solidFill>
                  <a:schemeClr val="tx1"/>
                </a:solidFill>
              </a:rPr>
              <a:t>等</a:t>
            </a:r>
            <a:endParaRPr kumimoji="1" lang="en-US" altLang="ja-JP" sz="675" dirty="0">
              <a:solidFill>
                <a:schemeClr val="tx1"/>
              </a:solidFill>
            </a:endParaRPr>
          </a:p>
          <a:p>
            <a:pPr lvl="0"/>
            <a:endParaRPr kumimoji="1" lang="en-US" altLang="ja-JP" sz="675" dirty="0">
              <a:solidFill>
                <a:schemeClr val="tx1"/>
              </a:solidFill>
            </a:endParaRPr>
          </a:p>
          <a:p>
            <a:pPr lvl="0"/>
            <a:r>
              <a:rPr kumimoji="1" lang="ja-JP" altLang="en-US" sz="675" dirty="0">
                <a:solidFill>
                  <a:schemeClr val="tx1"/>
                </a:solidFill>
              </a:rPr>
              <a:t>　</a:t>
            </a:r>
            <a:r>
              <a:rPr kumimoji="1" lang="ja-JP" altLang="en-US" sz="675" b="1" u="sng" dirty="0">
                <a:solidFill>
                  <a:schemeClr val="tx1"/>
                </a:solidFill>
              </a:rPr>
              <a:t>ウ</a:t>
            </a:r>
            <a:r>
              <a:rPr kumimoji="1" lang="ja-JP" altLang="en-US" sz="675" b="1" u="sng" dirty="0" smtClean="0">
                <a:solidFill>
                  <a:schemeClr val="tx1"/>
                </a:solidFill>
              </a:rPr>
              <a:t>　農</a:t>
            </a:r>
            <a:r>
              <a:rPr kumimoji="1" lang="ja-JP" altLang="en-US" sz="675" b="1" u="sng" dirty="0">
                <a:solidFill>
                  <a:schemeClr val="tx1"/>
                </a:solidFill>
              </a:rPr>
              <a:t>のある豊かな府民生活の提供</a:t>
            </a:r>
          </a:p>
          <a:p>
            <a:pPr lvl="0"/>
            <a:r>
              <a:rPr kumimoji="1" lang="ja-JP" altLang="en-US" sz="675" dirty="0">
                <a:solidFill>
                  <a:schemeClr val="tx1"/>
                </a:solidFill>
              </a:rPr>
              <a:t>　（ア）</a:t>
            </a:r>
            <a:r>
              <a:rPr kumimoji="1" lang="ja-JP" altLang="en-US" sz="675" dirty="0" smtClean="0">
                <a:solidFill>
                  <a:schemeClr val="tx1"/>
                </a:solidFill>
              </a:rPr>
              <a:t>最先端</a:t>
            </a:r>
            <a:r>
              <a:rPr kumimoji="1" lang="ja-JP" altLang="en-US" sz="675" dirty="0">
                <a:solidFill>
                  <a:schemeClr val="tx1"/>
                </a:solidFill>
              </a:rPr>
              <a:t>技術を活用した生産者・産地と消費者等とのコミュニケーションの強化</a:t>
            </a:r>
            <a:endParaRPr kumimoji="1" lang="en-US" altLang="ja-JP" sz="675" dirty="0">
              <a:solidFill>
                <a:schemeClr val="tx1"/>
              </a:solidFill>
            </a:endParaRPr>
          </a:p>
          <a:p>
            <a:pPr lvl="0"/>
            <a:r>
              <a:rPr kumimoji="1" lang="ja-JP" altLang="en-US" sz="675" dirty="0">
                <a:solidFill>
                  <a:schemeClr val="tx1"/>
                </a:solidFill>
              </a:rPr>
              <a:t>　　　・新たなインターネット販売受注システム</a:t>
            </a:r>
            <a:r>
              <a:rPr kumimoji="1" lang="ja-JP" altLang="en-US" sz="675" dirty="0" smtClean="0">
                <a:solidFill>
                  <a:schemeClr val="tx1"/>
                </a:solidFill>
              </a:rPr>
              <a:t>、バーチャル直売所、</a:t>
            </a:r>
            <a:endParaRPr kumimoji="1" lang="en-US" altLang="ja-JP" sz="675" dirty="0" smtClean="0">
              <a:solidFill>
                <a:schemeClr val="tx1"/>
              </a:solidFill>
            </a:endParaRPr>
          </a:p>
          <a:p>
            <a:pPr lvl="0"/>
            <a:r>
              <a:rPr kumimoji="1" lang="ja-JP" altLang="en-US" sz="675" dirty="0">
                <a:solidFill>
                  <a:schemeClr val="tx1"/>
                </a:solidFill>
              </a:rPr>
              <a:t>　</a:t>
            </a:r>
            <a:r>
              <a:rPr kumimoji="1" lang="ja-JP" altLang="en-US" sz="675" dirty="0" smtClean="0">
                <a:solidFill>
                  <a:schemeClr val="tx1"/>
                </a:solidFill>
              </a:rPr>
              <a:t>　　　スマートロッカーマルシェ</a:t>
            </a:r>
            <a:r>
              <a:rPr kumimoji="1" lang="ja-JP" altLang="en-US" sz="675" dirty="0">
                <a:solidFill>
                  <a:schemeClr val="tx1"/>
                </a:solidFill>
              </a:rPr>
              <a:t>　</a:t>
            </a:r>
            <a:r>
              <a:rPr kumimoji="1" lang="ja-JP" altLang="en-US" sz="675" dirty="0" smtClean="0">
                <a:solidFill>
                  <a:schemeClr val="tx1"/>
                </a:solidFill>
              </a:rPr>
              <a:t>等</a:t>
            </a:r>
            <a:endParaRPr kumimoji="1" lang="en-US" altLang="ja-JP" sz="675" dirty="0" smtClean="0">
              <a:solidFill>
                <a:schemeClr val="tx1"/>
              </a:solidFill>
            </a:endParaRPr>
          </a:p>
          <a:p>
            <a:pPr lvl="0"/>
            <a:endParaRPr kumimoji="1" lang="ja-JP" altLang="en-US" sz="675" dirty="0">
              <a:solidFill>
                <a:schemeClr val="tx1"/>
              </a:solidFill>
            </a:endParaRPr>
          </a:p>
          <a:p>
            <a:pPr lvl="0"/>
            <a:r>
              <a:rPr kumimoji="1" lang="ja-JP" altLang="en-US" sz="675" dirty="0">
                <a:solidFill>
                  <a:schemeClr val="tx1"/>
                </a:solidFill>
              </a:rPr>
              <a:t>　</a:t>
            </a:r>
            <a:r>
              <a:rPr kumimoji="1" lang="ja-JP" altLang="en-US" sz="675" b="1" u="sng" dirty="0" smtClean="0">
                <a:solidFill>
                  <a:schemeClr val="tx1"/>
                </a:solidFill>
              </a:rPr>
              <a:t>エ　ポストコロナ</a:t>
            </a:r>
            <a:r>
              <a:rPr kumimoji="1" lang="ja-JP" altLang="en-US" sz="675" b="1" u="sng" dirty="0">
                <a:solidFill>
                  <a:schemeClr val="tx1"/>
                </a:solidFill>
              </a:rPr>
              <a:t>社会を見据えた非接触社会への対応</a:t>
            </a:r>
          </a:p>
          <a:p>
            <a:pPr lvl="0"/>
            <a:r>
              <a:rPr kumimoji="1" lang="ja-JP" altLang="en-US" sz="675" dirty="0">
                <a:solidFill>
                  <a:schemeClr val="tx1"/>
                </a:solidFill>
              </a:rPr>
              <a:t>　</a:t>
            </a:r>
            <a:r>
              <a:rPr kumimoji="1" lang="ja-JP" altLang="en-US" sz="675" dirty="0" smtClean="0">
                <a:solidFill>
                  <a:schemeClr val="tx1"/>
                </a:solidFill>
              </a:rPr>
              <a:t>（ア）高度</a:t>
            </a:r>
            <a:r>
              <a:rPr kumimoji="1" lang="ja-JP" altLang="en-US" sz="675" dirty="0">
                <a:solidFill>
                  <a:schemeClr val="tx1"/>
                </a:solidFill>
              </a:rPr>
              <a:t>な情報通信技術を活用した行政サービスの提供等</a:t>
            </a:r>
          </a:p>
          <a:p>
            <a:pPr lvl="0"/>
            <a:r>
              <a:rPr kumimoji="1" lang="ja-JP" altLang="en-US" sz="675" dirty="0">
                <a:solidFill>
                  <a:schemeClr val="tx1"/>
                </a:solidFill>
              </a:rPr>
              <a:t>　　　・普及指導活動</a:t>
            </a:r>
            <a:r>
              <a:rPr kumimoji="1" lang="ja-JP" altLang="en-US" sz="675" dirty="0" smtClean="0">
                <a:solidFill>
                  <a:schemeClr val="tx1"/>
                </a:solidFill>
              </a:rPr>
              <a:t>、営農指導、認証</a:t>
            </a:r>
            <a:r>
              <a:rPr kumimoji="1" lang="ja-JP" altLang="en-US" sz="675" dirty="0">
                <a:solidFill>
                  <a:schemeClr val="tx1"/>
                </a:solidFill>
              </a:rPr>
              <a:t>制度など各種申請手続きのオンライン化等</a:t>
            </a:r>
            <a:endParaRPr kumimoji="1" lang="en-US" altLang="ja-JP" sz="675" dirty="0">
              <a:solidFill>
                <a:schemeClr val="tx1"/>
              </a:solidFill>
            </a:endParaRPr>
          </a:p>
          <a:p>
            <a:pPr lvl="0"/>
            <a:r>
              <a:rPr kumimoji="1" lang="ja-JP" altLang="en-US" sz="675" dirty="0">
                <a:solidFill>
                  <a:schemeClr val="tx1"/>
                </a:solidFill>
              </a:rPr>
              <a:t>　　　・直売所の共通ポイント発行などとあわせたキャッシュレス化</a:t>
            </a:r>
            <a:endParaRPr kumimoji="1" lang="en-US" altLang="ja-JP" sz="675" dirty="0">
              <a:solidFill>
                <a:schemeClr val="tx1"/>
              </a:solidFill>
            </a:endParaRPr>
          </a:p>
        </p:txBody>
      </p:sp>
      <p:sp>
        <p:nvSpPr>
          <p:cNvPr id="17" name="正方形/長方形 16">
            <a:extLst>
              <a:ext uri="{FF2B5EF4-FFF2-40B4-BE49-F238E27FC236}">
                <a16:creationId xmlns:a16="http://schemas.microsoft.com/office/drawing/2014/main" id="{4F186A6B-6A94-436A-9E14-1FD8230EF793}"/>
              </a:ext>
            </a:extLst>
          </p:cNvPr>
          <p:cNvSpPr/>
          <p:nvPr/>
        </p:nvSpPr>
        <p:spPr>
          <a:xfrm>
            <a:off x="129322" y="5478538"/>
            <a:ext cx="3346335" cy="13094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lvl="0"/>
            <a:r>
              <a:rPr kumimoji="1" lang="ja-JP" altLang="en-US" sz="675" b="1" u="sng" dirty="0">
                <a:solidFill>
                  <a:prstClr val="black"/>
                </a:solidFill>
              </a:rPr>
              <a:t>（３）スマート農業実現に向けた取組目標</a:t>
            </a:r>
          </a:p>
          <a:p>
            <a:pPr lvl="0"/>
            <a:r>
              <a:rPr kumimoji="1" lang="ja-JP" altLang="en-US" sz="675" dirty="0">
                <a:solidFill>
                  <a:prstClr val="black"/>
                </a:solidFill>
              </a:rPr>
              <a:t>　</a:t>
            </a:r>
            <a:r>
              <a:rPr kumimoji="1" lang="ja-JP" altLang="en-US" sz="675" dirty="0" smtClean="0">
                <a:solidFill>
                  <a:prstClr val="black"/>
                </a:solidFill>
              </a:rPr>
              <a:t>２０３０年</a:t>
            </a:r>
            <a:r>
              <a:rPr kumimoji="1" lang="ja-JP" altLang="en-US" sz="675" dirty="0">
                <a:solidFill>
                  <a:prstClr val="black"/>
                </a:solidFill>
              </a:rPr>
              <a:t>までの実現を見据えつつ、２０２５年（令和７年度</a:t>
            </a:r>
            <a:r>
              <a:rPr kumimoji="1" lang="ja-JP" altLang="en-US" sz="675" dirty="0">
                <a:solidFill>
                  <a:schemeClr val="tx1"/>
                </a:solidFill>
              </a:rPr>
              <a:t>）の大阪・関西万博を目標年次とした目標値を設定。</a:t>
            </a:r>
            <a:endParaRPr kumimoji="1" lang="en-US" altLang="ja-JP" sz="675" dirty="0">
              <a:solidFill>
                <a:schemeClr val="tx1"/>
              </a:solidFill>
            </a:endParaRPr>
          </a:p>
          <a:p>
            <a:pPr lvl="0"/>
            <a:r>
              <a:rPr kumimoji="1" lang="en-US" altLang="ja-JP" sz="675" dirty="0">
                <a:solidFill>
                  <a:schemeClr val="tx1"/>
                </a:solidFill>
              </a:rPr>
              <a:t>【</a:t>
            </a:r>
            <a:r>
              <a:rPr kumimoji="1" lang="ja-JP" altLang="en-US" sz="675" dirty="0" smtClean="0">
                <a:solidFill>
                  <a:schemeClr val="tx1"/>
                </a:solidFill>
              </a:rPr>
              <a:t>目標</a:t>
            </a:r>
            <a:r>
              <a:rPr kumimoji="1" lang="ja-JP" altLang="en-US" sz="675" dirty="0">
                <a:solidFill>
                  <a:schemeClr val="tx1"/>
                </a:solidFill>
              </a:rPr>
              <a:t>１</a:t>
            </a:r>
            <a:r>
              <a:rPr kumimoji="1" lang="en-US" altLang="ja-JP" sz="675" dirty="0" smtClean="0">
                <a:solidFill>
                  <a:schemeClr val="tx1"/>
                </a:solidFill>
              </a:rPr>
              <a:t>】</a:t>
            </a:r>
            <a:r>
              <a:rPr kumimoji="1" lang="ja-JP" altLang="en-US" sz="675" dirty="0" smtClean="0">
                <a:solidFill>
                  <a:schemeClr val="tx1"/>
                </a:solidFill>
              </a:rPr>
              <a:t>上記ア及びイに関する目標</a:t>
            </a:r>
            <a:endParaRPr kumimoji="1" lang="en-US" altLang="ja-JP" sz="675" dirty="0">
              <a:solidFill>
                <a:schemeClr val="tx1"/>
              </a:solidFill>
            </a:endParaRPr>
          </a:p>
          <a:p>
            <a:pPr lvl="0"/>
            <a:r>
              <a:rPr kumimoji="1" lang="ja-JP" altLang="en-US" sz="675" dirty="0">
                <a:solidFill>
                  <a:srgbClr val="4472C4"/>
                </a:solidFill>
              </a:rPr>
              <a:t>　</a:t>
            </a:r>
            <a:r>
              <a:rPr kumimoji="1" lang="ja-JP" altLang="en-US" sz="675" dirty="0">
                <a:solidFill>
                  <a:prstClr val="black"/>
                </a:solidFill>
              </a:rPr>
              <a:t>スマート農業技術を導入する農業者：１５０名</a:t>
            </a:r>
            <a:endParaRPr kumimoji="1" lang="en-US" altLang="ja-JP" sz="675" dirty="0">
              <a:solidFill>
                <a:prstClr val="black"/>
              </a:solidFill>
            </a:endParaRPr>
          </a:p>
          <a:p>
            <a:pPr lvl="0"/>
            <a:r>
              <a:rPr kumimoji="1" lang="ja-JP" altLang="en-US" sz="675" dirty="0">
                <a:solidFill>
                  <a:prstClr val="black"/>
                </a:solidFill>
              </a:rPr>
              <a:t>　→２０３０年には、府内の主業農家の全てがスマート農業技術を導入して、経営改善や農業の持続化が可能な態勢としていることを目指し、まずは、１５０名のモデル的先進事例の育成に努める。</a:t>
            </a:r>
            <a:endParaRPr kumimoji="1" lang="en-US" altLang="ja-JP" sz="675" dirty="0">
              <a:solidFill>
                <a:prstClr val="black"/>
              </a:solidFill>
            </a:endParaRPr>
          </a:p>
          <a:p>
            <a:pPr lvl="0"/>
            <a:r>
              <a:rPr kumimoji="1" lang="en-US" altLang="ja-JP" sz="675" dirty="0" smtClean="0">
                <a:solidFill>
                  <a:prstClr val="black"/>
                </a:solidFill>
              </a:rPr>
              <a:t>【</a:t>
            </a:r>
            <a:r>
              <a:rPr kumimoji="1" lang="ja-JP" altLang="en-US" sz="675" dirty="0" smtClean="0">
                <a:solidFill>
                  <a:prstClr val="black"/>
                </a:solidFill>
              </a:rPr>
              <a:t>目標</a:t>
            </a:r>
            <a:r>
              <a:rPr kumimoji="1" lang="ja-JP" altLang="en-US" sz="675" dirty="0">
                <a:solidFill>
                  <a:prstClr val="black"/>
                </a:solidFill>
              </a:rPr>
              <a:t>２</a:t>
            </a:r>
            <a:r>
              <a:rPr kumimoji="1" lang="en-US" altLang="ja-JP" sz="675" dirty="0" smtClean="0">
                <a:solidFill>
                  <a:prstClr val="black"/>
                </a:solidFill>
              </a:rPr>
              <a:t>】</a:t>
            </a:r>
            <a:r>
              <a:rPr kumimoji="1" lang="ja-JP" altLang="en-US" sz="675" dirty="0" smtClean="0">
                <a:solidFill>
                  <a:prstClr val="black"/>
                </a:solidFill>
              </a:rPr>
              <a:t>上記ウ及びエに関する目標</a:t>
            </a:r>
            <a:endParaRPr kumimoji="1" lang="en-US" altLang="ja-JP" sz="675" dirty="0" smtClean="0">
              <a:solidFill>
                <a:prstClr val="black"/>
              </a:solidFill>
            </a:endParaRPr>
          </a:p>
          <a:p>
            <a:pPr lvl="0"/>
            <a:r>
              <a:rPr kumimoji="1" lang="ja-JP" altLang="en-US" sz="675" dirty="0" smtClean="0">
                <a:solidFill>
                  <a:prstClr val="black"/>
                </a:solidFill>
              </a:rPr>
              <a:t>　民間等が開発した最先端技術と生産者・産地とのマッチング事例：２５事例</a:t>
            </a:r>
            <a:endParaRPr kumimoji="1" lang="en-US" altLang="ja-JP" sz="675" dirty="0" smtClean="0">
              <a:solidFill>
                <a:prstClr val="black"/>
              </a:solidFill>
            </a:endParaRPr>
          </a:p>
          <a:p>
            <a:pPr lvl="0"/>
            <a:r>
              <a:rPr kumimoji="1" lang="ja-JP" altLang="en-US" sz="675" dirty="0">
                <a:solidFill>
                  <a:prstClr val="black"/>
                </a:solidFill>
              </a:rPr>
              <a:t>　</a:t>
            </a:r>
            <a:r>
              <a:rPr kumimoji="1" lang="ja-JP" altLang="en-US" sz="675" dirty="0" smtClean="0">
                <a:solidFill>
                  <a:prstClr val="black"/>
                </a:solidFill>
              </a:rPr>
              <a:t>→４の「大阪府スマート農業推進協議会」の場を活用するなどして、</a:t>
            </a:r>
            <a:r>
              <a:rPr kumimoji="1" lang="en-US" altLang="ja-JP" sz="675" dirty="0" smtClean="0">
                <a:solidFill>
                  <a:prstClr val="black"/>
                </a:solidFill>
              </a:rPr>
              <a:t/>
            </a:r>
            <a:br>
              <a:rPr kumimoji="1" lang="en-US" altLang="ja-JP" sz="675" dirty="0" smtClean="0">
                <a:solidFill>
                  <a:prstClr val="black"/>
                </a:solidFill>
              </a:rPr>
            </a:br>
            <a:r>
              <a:rPr kumimoji="1" lang="ja-JP" altLang="en-US" sz="675" dirty="0" smtClean="0">
                <a:solidFill>
                  <a:prstClr val="black"/>
                </a:solidFill>
              </a:rPr>
              <a:t>　　技術の開発状況等を勘案して、随時、目標について再検討します。</a:t>
            </a:r>
            <a:endParaRPr kumimoji="1" lang="en-US" altLang="ja-JP" sz="675" dirty="0">
              <a:solidFill>
                <a:prstClr val="black"/>
              </a:solidFill>
            </a:endParaRPr>
          </a:p>
        </p:txBody>
      </p:sp>
      <p:pic>
        <p:nvPicPr>
          <p:cNvPr id="18" name="図 17">
            <a:extLst>
              <a:ext uri="{FF2B5EF4-FFF2-40B4-BE49-F238E27FC236}">
                <a16:creationId xmlns:a16="http://schemas.microsoft.com/office/drawing/2014/main" id="{71717575-8CDA-4228-99B9-1DE2EC544532}"/>
              </a:ext>
            </a:extLst>
          </p:cNvPr>
          <p:cNvPicPr>
            <a:picLocks noChangeAspect="1"/>
          </p:cNvPicPr>
          <p:nvPr/>
        </p:nvPicPr>
        <p:blipFill>
          <a:blip r:embed="rId2"/>
          <a:stretch>
            <a:fillRect/>
          </a:stretch>
        </p:blipFill>
        <p:spPr>
          <a:xfrm>
            <a:off x="3559158" y="5718023"/>
            <a:ext cx="950382" cy="811030"/>
          </a:xfrm>
          <a:prstGeom prst="rect">
            <a:avLst/>
          </a:prstGeom>
        </p:spPr>
      </p:pic>
      <p:sp>
        <p:nvSpPr>
          <p:cNvPr id="20" name="正方形/長方形 19">
            <a:extLst>
              <a:ext uri="{FF2B5EF4-FFF2-40B4-BE49-F238E27FC236}">
                <a16:creationId xmlns:a16="http://schemas.microsoft.com/office/drawing/2014/main" id="{3673A19C-83A2-42FE-8432-A80D39656102}"/>
              </a:ext>
            </a:extLst>
          </p:cNvPr>
          <p:cNvSpPr/>
          <p:nvPr/>
        </p:nvSpPr>
        <p:spPr>
          <a:xfrm>
            <a:off x="4579871" y="1191671"/>
            <a:ext cx="4306953" cy="162074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lvl="0"/>
            <a:r>
              <a:rPr kumimoji="1" lang="ja-JP" altLang="en-US" sz="675" b="1" dirty="0">
                <a:solidFill>
                  <a:schemeClr val="tx1"/>
                </a:solidFill>
              </a:rPr>
              <a:t>（１）取組みの内容</a:t>
            </a:r>
            <a:endParaRPr kumimoji="1" lang="en-US" altLang="ja-JP" sz="675" b="1" dirty="0">
              <a:solidFill>
                <a:schemeClr val="tx1"/>
              </a:solidFill>
            </a:endParaRPr>
          </a:p>
          <a:p>
            <a:pPr lvl="0"/>
            <a:r>
              <a:rPr kumimoji="1" lang="ja-JP" altLang="en-US" sz="675" dirty="0">
                <a:solidFill>
                  <a:schemeClr val="tx1"/>
                </a:solidFill>
              </a:rPr>
              <a:t>　　</a:t>
            </a:r>
            <a:r>
              <a:rPr kumimoji="1" lang="ja-JP" altLang="en-US" sz="675" u="sng" dirty="0" smtClean="0">
                <a:solidFill>
                  <a:schemeClr val="tx1"/>
                </a:solidFill>
              </a:rPr>
              <a:t>ア　「生産性</a:t>
            </a:r>
            <a:r>
              <a:rPr kumimoji="1" lang="ja-JP" altLang="en-US" sz="675" u="sng" dirty="0">
                <a:solidFill>
                  <a:schemeClr val="tx1"/>
                </a:solidFill>
              </a:rPr>
              <a:t>の</a:t>
            </a:r>
            <a:r>
              <a:rPr kumimoji="1" lang="ja-JP" altLang="en-US" sz="675" u="sng" dirty="0" smtClean="0">
                <a:solidFill>
                  <a:schemeClr val="tx1"/>
                </a:solidFill>
              </a:rPr>
              <a:t>向上」・「持続</a:t>
            </a:r>
            <a:r>
              <a:rPr kumimoji="1" lang="ja-JP" altLang="en-US" sz="675" u="sng" dirty="0">
                <a:solidFill>
                  <a:schemeClr val="tx1"/>
                </a:solidFill>
              </a:rPr>
              <a:t>可能な</a:t>
            </a:r>
            <a:r>
              <a:rPr kumimoji="1" lang="ja-JP" altLang="en-US" sz="675" u="sng" dirty="0" smtClean="0">
                <a:solidFill>
                  <a:schemeClr val="tx1"/>
                </a:solidFill>
              </a:rPr>
              <a:t>農業」の</a:t>
            </a:r>
            <a:r>
              <a:rPr kumimoji="1" lang="ja-JP" altLang="en-US" sz="675" u="sng" dirty="0">
                <a:solidFill>
                  <a:schemeClr val="tx1"/>
                </a:solidFill>
              </a:rPr>
              <a:t>実現に向けて</a:t>
            </a:r>
            <a:endParaRPr kumimoji="1" lang="en-US" altLang="ja-JP" sz="675" u="sng" dirty="0">
              <a:solidFill>
                <a:schemeClr val="tx1"/>
              </a:solidFill>
            </a:endParaRPr>
          </a:p>
          <a:p>
            <a:pPr lvl="0"/>
            <a:r>
              <a:rPr kumimoji="1" lang="ja-JP" altLang="en-US" sz="675" dirty="0">
                <a:solidFill>
                  <a:schemeClr val="tx1"/>
                </a:solidFill>
              </a:rPr>
              <a:t>　　（ア）</a:t>
            </a:r>
            <a:r>
              <a:rPr kumimoji="1" lang="ja-JP" altLang="en-US" sz="675" dirty="0" smtClean="0">
                <a:solidFill>
                  <a:schemeClr val="tx1"/>
                </a:solidFill>
              </a:rPr>
              <a:t>相談</a:t>
            </a:r>
            <a:r>
              <a:rPr kumimoji="1" lang="ja-JP" altLang="en-US" sz="675" dirty="0">
                <a:solidFill>
                  <a:schemeClr val="tx1"/>
                </a:solidFill>
              </a:rPr>
              <a:t>機能の強化</a:t>
            </a:r>
            <a:endParaRPr kumimoji="1" lang="en-US" altLang="ja-JP" sz="675" dirty="0">
              <a:solidFill>
                <a:schemeClr val="tx1"/>
              </a:solidFill>
            </a:endParaRPr>
          </a:p>
          <a:p>
            <a:pPr lvl="0"/>
            <a:r>
              <a:rPr kumimoji="1" lang="ja-JP" altLang="en-US" sz="675" dirty="0">
                <a:solidFill>
                  <a:schemeClr val="tx1"/>
                </a:solidFill>
              </a:rPr>
              <a:t>　　　・総合相談窓口を府（農政室）に設置し民間企業や農業者からの多様な相談に対応</a:t>
            </a:r>
            <a:endParaRPr kumimoji="1" lang="en-US" altLang="ja-JP" sz="675" dirty="0">
              <a:solidFill>
                <a:schemeClr val="tx1"/>
              </a:solidFill>
            </a:endParaRPr>
          </a:p>
          <a:p>
            <a:pPr lvl="0"/>
            <a:r>
              <a:rPr kumimoji="1" lang="ja-JP" altLang="en-US" sz="675" dirty="0">
                <a:solidFill>
                  <a:schemeClr val="tx1"/>
                </a:solidFill>
              </a:rPr>
              <a:t>　　（イ）</a:t>
            </a:r>
            <a:r>
              <a:rPr kumimoji="1" lang="ja-JP" altLang="en-US" sz="675" dirty="0" smtClean="0">
                <a:solidFill>
                  <a:schemeClr val="tx1"/>
                </a:solidFill>
              </a:rPr>
              <a:t>スマート</a:t>
            </a:r>
            <a:r>
              <a:rPr kumimoji="1" lang="ja-JP" altLang="en-US" sz="675" dirty="0">
                <a:solidFill>
                  <a:schemeClr val="tx1"/>
                </a:solidFill>
              </a:rPr>
              <a:t>農業に係る「情報集約・発信」</a:t>
            </a:r>
            <a:endParaRPr kumimoji="1" lang="en-US" altLang="ja-JP" sz="675" dirty="0">
              <a:solidFill>
                <a:schemeClr val="tx1"/>
              </a:solidFill>
            </a:endParaRPr>
          </a:p>
          <a:p>
            <a:pPr lvl="0"/>
            <a:r>
              <a:rPr kumimoji="1" lang="ja-JP" altLang="en-US" sz="675" dirty="0">
                <a:solidFill>
                  <a:schemeClr val="tx1"/>
                </a:solidFill>
              </a:rPr>
              <a:t>　　　・農業者ニーズの集約と最新技術の収集→ニーズにマッチした情報発信</a:t>
            </a:r>
            <a:endParaRPr kumimoji="1" lang="en-US" altLang="ja-JP" sz="675" dirty="0">
              <a:solidFill>
                <a:schemeClr val="tx1"/>
              </a:solidFill>
            </a:endParaRPr>
          </a:p>
          <a:p>
            <a:pPr lvl="0"/>
            <a:r>
              <a:rPr kumimoji="1" lang="ja-JP" altLang="en-US" sz="675" dirty="0">
                <a:solidFill>
                  <a:schemeClr val="tx1"/>
                </a:solidFill>
              </a:rPr>
              <a:t>　　　・農業者と企業のマッチング展示会</a:t>
            </a:r>
            <a:endParaRPr kumimoji="1" lang="en-US" altLang="ja-JP" sz="675" dirty="0">
              <a:solidFill>
                <a:schemeClr val="tx1"/>
              </a:solidFill>
            </a:endParaRPr>
          </a:p>
          <a:p>
            <a:pPr lvl="0"/>
            <a:r>
              <a:rPr kumimoji="1" lang="ja-JP" altLang="en-US" sz="675" dirty="0">
                <a:solidFill>
                  <a:schemeClr val="tx1"/>
                </a:solidFill>
              </a:rPr>
              <a:t>　　（ウ）</a:t>
            </a:r>
            <a:r>
              <a:rPr kumimoji="1" lang="ja-JP" altLang="en-US" sz="675" dirty="0" smtClean="0">
                <a:solidFill>
                  <a:schemeClr val="tx1"/>
                </a:solidFill>
              </a:rPr>
              <a:t>農業者</a:t>
            </a:r>
            <a:r>
              <a:rPr kumimoji="1" lang="ja-JP" altLang="en-US" sz="675" dirty="0">
                <a:solidFill>
                  <a:schemeClr val="tx1"/>
                </a:solidFill>
              </a:rPr>
              <a:t>のスマート農業技術の向上に向けた支援</a:t>
            </a:r>
            <a:endParaRPr kumimoji="1" lang="en-US" altLang="ja-JP" sz="675" dirty="0">
              <a:solidFill>
                <a:schemeClr val="tx1"/>
              </a:solidFill>
            </a:endParaRPr>
          </a:p>
          <a:p>
            <a:pPr lvl="0"/>
            <a:r>
              <a:rPr kumimoji="1" lang="ja-JP" altLang="en-US" sz="675" dirty="0">
                <a:solidFill>
                  <a:schemeClr val="tx1"/>
                </a:solidFill>
              </a:rPr>
              <a:t>　　　・研究会、現地検討会</a:t>
            </a:r>
            <a:endParaRPr kumimoji="1" lang="en-US" altLang="ja-JP" sz="675" dirty="0">
              <a:solidFill>
                <a:schemeClr val="tx1"/>
              </a:solidFill>
            </a:endParaRPr>
          </a:p>
          <a:p>
            <a:pPr lvl="0"/>
            <a:r>
              <a:rPr kumimoji="1" lang="ja-JP" altLang="en-US" sz="675" dirty="0">
                <a:solidFill>
                  <a:schemeClr val="tx1"/>
                </a:solidFill>
              </a:rPr>
              <a:t>　　　・低コスト化に向けた、農業者による機器のユニット化などのスキルアップや環境整備</a:t>
            </a:r>
            <a:r>
              <a:rPr kumimoji="1" lang="ja-JP" altLang="en-US" sz="675" dirty="0" smtClean="0">
                <a:solidFill>
                  <a:schemeClr val="tx1"/>
                </a:solidFill>
              </a:rPr>
              <a:t>などの支援</a:t>
            </a:r>
            <a:endParaRPr kumimoji="1" lang="en-US" altLang="ja-JP" sz="675" dirty="0">
              <a:solidFill>
                <a:schemeClr val="tx1"/>
              </a:solidFill>
            </a:endParaRPr>
          </a:p>
          <a:p>
            <a:pPr lvl="0"/>
            <a:r>
              <a:rPr kumimoji="1" lang="ja-JP" altLang="en-US" sz="675" dirty="0">
                <a:solidFill>
                  <a:schemeClr val="tx1"/>
                </a:solidFill>
              </a:rPr>
              <a:t>　　（エ）</a:t>
            </a:r>
            <a:r>
              <a:rPr kumimoji="1" lang="ja-JP" altLang="en-US" sz="675" dirty="0" smtClean="0">
                <a:solidFill>
                  <a:schemeClr val="tx1"/>
                </a:solidFill>
              </a:rPr>
              <a:t>スマート</a:t>
            </a:r>
            <a:r>
              <a:rPr kumimoji="1" lang="ja-JP" altLang="en-US" sz="675" dirty="0">
                <a:solidFill>
                  <a:schemeClr val="tx1"/>
                </a:solidFill>
              </a:rPr>
              <a:t>農業技術の「開発→実証→導入→普及」に係る体系的な取組み強化</a:t>
            </a:r>
            <a:endParaRPr kumimoji="1" lang="en-US" altLang="ja-JP" sz="675" dirty="0">
              <a:solidFill>
                <a:schemeClr val="tx1"/>
              </a:solidFill>
            </a:endParaRPr>
          </a:p>
          <a:p>
            <a:pPr lvl="0"/>
            <a:r>
              <a:rPr kumimoji="1" lang="ja-JP" altLang="en-US" sz="675" dirty="0">
                <a:solidFill>
                  <a:schemeClr val="tx1"/>
                </a:solidFill>
              </a:rPr>
              <a:t>　　　・環農水研と連携した一連の体系的取組みの強化と、民間企業や大学との連携強化</a:t>
            </a:r>
            <a:endParaRPr kumimoji="1" lang="en-US" altLang="ja-JP" sz="675" dirty="0">
              <a:solidFill>
                <a:schemeClr val="tx1"/>
              </a:solidFill>
            </a:endParaRPr>
          </a:p>
          <a:p>
            <a:pPr lvl="0"/>
            <a:r>
              <a:rPr kumimoji="1" lang="ja-JP" altLang="en-US" sz="675" dirty="0">
                <a:solidFill>
                  <a:schemeClr val="tx1"/>
                </a:solidFill>
              </a:rPr>
              <a:t>　　（オ）</a:t>
            </a:r>
            <a:r>
              <a:rPr kumimoji="1" lang="ja-JP" altLang="en-US" sz="675" dirty="0" smtClean="0">
                <a:solidFill>
                  <a:schemeClr val="tx1"/>
                </a:solidFill>
              </a:rPr>
              <a:t>低コスト化</a:t>
            </a:r>
            <a:r>
              <a:rPr kumimoji="1" lang="ja-JP" altLang="en-US" sz="675" dirty="0">
                <a:solidFill>
                  <a:schemeClr val="tx1"/>
                </a:solidFill>
              </a:rPr>
              <a:t>に向けた民間等の有する技術の積極的活用</a:t>
            </a:r>
            <a:endParaRPr kumimoji="1" lang="en-US" altLang="ja-JP" sz="675" dirty="0">
              <a:solidFill>
                <a:schemeClr val="tx1"/>
              </a:solidFill>
            </a:endParaRPr>
          </a:p>
          <a:p>
            <a:pPr lvl="0"/>
            <a:r>
              <a:rPr kumimoji="1" lang="ja-JP" altLang="en-US" sz="675" dirty="0">
                <a:solidFill>
                  <a:schemeClr val="tx1"/>
                </a:solidFill>
              </a:rPr>
              <a:t>　　　・民間主導で開発された技術等を活用した低コストな機器開発の促進等</a:t>
            </a:r>
            <a:endParaRPr kumimoji="1" lang="en-US" altLang="ja-JP" sz="675" dirty="0">
              <a:solidFill>
                <a:schemeClr val="tx1"/>
              </a:solidFill>
            </a:endParaRPr>
          </a:p>
          <a:p>
            <a:pPr lvl="0"/>
            <a:r>
              <a:rPr kumimoji="1" lang="ja-JP" altLang="en-US" sz="675" dirty="0">
                <a:solidFill>
                  <a:schemeClr val="tx1"/>
                </a:solidFill>
              </a:rPr>
              <a:t>　　（カ）</a:t>
            </a:r>
            <a:r>
              <a:rPr kumimoji="1" lang="ja-JP" altLang="en-US" sz="675" dirty="0" smtClean="0">
                <a:solidFill>
                  <a:schemeClr val="tx1"/>
                </a:solidFill>
              </a:rPr>
              <a:t>機器</a:t>
            </a:r>
            <a:r>
              <a:rPr kumimoji="1" lang="ja-JP" altLang="en-US" sz="675" dirty="0">
                <a:solidFill>
                  <a:schemeClr val="tx1"/>
                </a:solidFill>
              </a:rPr>
              <a:t>導入等への積極的な支援</a:t>
            </a:r>
            <a:endParaRPr kumimoji="1" lang="en-US" altLang="ja-JP" sz="675" dirty="0">
              <a:solidFill>
                <a:schemeClr val="tx1"/>
              </a:solidFill>
            </a:endParaRPr>
          </a:p>
          <a:p>
            <a:pPr lvl="0"/>
            <a:r>
              <a:rPr kumimoji="1" lang="ja-JP" altLang="en-US" sz="675" dirty="0">
                <a:solidFill>
                  <a:schemeClr val="tx1"/>
                </a:solidFill>
              </a:rPr>
              <a:t>　　　・積極的な国庫補助事業や競争的資金、府単独事業の活用</a:t>
            </a:r>
            <a:endParaRPr kumimoji="1" lang="en-US" altLang="ja-JP" sz="675" dirty="0">
              <a:solidFill>
                <a:schemeClr val="tx1"/>
              </a:solidFill>
            </a:endParaRPr>
          </a:p>
        </p:txBody>
      </p:sp>
      <p:sp>
        <p:nvSpPr>
          <p:cNvPr id="22" name="正方形/長方形 21">
            <a:extLst>
              <a:ext uri="{FF2B5EF4-FFF2-40B4-BE49-F238E27FC236}">
                <a16:creationId xmlns:a16="http://schemas.microsoft.com/office/drawing/2014/main" id="{3210F94F-3B4F-4BC6-9180-5620A126E0E2}"/>
              </a:ext>
            </a:extLst>
          </p:cNvPr>
          <p:cNvSpPr/>
          <p:nvPr/>
        </p:nvSpPr>
        <p:spPr>
          <a:xfrm>
            <a:off x="4697555" y="4534774"/>
            <a:ext cx="4399401" cy="100692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lvl="0"/>
            <a:r>
              <a:rPr kumimoji="1" lang="ja-JP" altLang="en-US" sz="675" b="1" dirty="0">
                <a:solidFill>
                  <a:prstClr val="black"/>
                </a:solidFill>
              </a:rPr>
              <a:t>（２）推進に向けた体制づくり</a:t>
            </a:r>
            <a:endParaRPr kumimoji="1" lang="en-US" altLang="ja-JP" sz="675" b="1" dirty="0">
              <a:solidFill>
                <a:prstClr val="black"/>
              </a:solidFill>
            </a:endParaRPr>
          </a:p>
          <a:p>
            <a:pPr lvl="0"/>
            <a:r>
              <a:rPr kumimoji="1" lang="ja-JP" altLang="en-US" sz="675" b="1" u="sng" dirty="0" smtClean="0">
                <a:solidFill>
                  <a:prstClr val="black"/>
                </a:solidFill>
              </a:rPr>
              <a:t>＜</a:t>
            </a:r>
            <a:r>
              <a:rPr kumimoji="1" lang="ja-JP" altLang="en-US" sz="675" b="1" u="sng" dirty="0">
                <a:solidFill>
                  <a:prstClr val="black"/>
                </a:solidFill>
              </a:rPr>
              <a:t>府段階＞</a:t>
            </a:r>
            <a:endParaRPr kumimoji="1" lang="en-US" altLang="ja-JP" sz="675" b="1" u="sng" dirty="0">
              <a:solidFill>
                <a:prstClr val="black"/>
              </a:solidFill>
            </a:endParaRPr>
          </a:p>
          <a:p>
            <a:pPr lvl="0"/>
            <a:r>
              <a:rPr kumimoji="1" lang="ja-JP" altLang="en-US" sz="675" dirty="0">
                <a:solidFill>
                  <a:prstClr val="black"/>
                </a:solidFill>
              </a:rPr>
              <a:t>　技術導入に係る課題解決策の検討など、関係機関が共通認識を持ち一体となって取り組むための体制を構築。</a:t>
            </a:r>
          </a:p>
          <a:p>
            <a:pPr lvl="0"/>
            <a:r>
              <a:rPr kumimoji="1" lang="ja-JP" altLang="en-US" sz="675" dirty="0">
                <a:solidFill>
                  <a:prstClr val="black"/>
                </a:solidFill>
              </a:rPr>
              <a:t>　</a:t>
            </a:r>
            <a:r>
              <a:rPr kumimoji="1" lang="en-US" altLang="ja-JP" sz="675" dirty="0">
                <a:solidFill>
                  <a:prstClr val="black"/>
                </a:solidFill>
              </a:rPr>
              <a:t>ICT</a:t>
            </a:r>
            <a:r>
              <a:rPr kumimoji="1" lang="ja-JP" altLang="en-US" sz="675" dirty="0">
                <a:solidFill>
                  <a:prstClr val="black"/>
                </a:solidFill>
              </a:rPr>
              <a:t>関連をはじめとする民間企業や大学、流通関係事業者等にもオブザーバーとして参画いただき</a:t>
            </a:r>
            <a:r>
              <a:rPr kumimoji="1" lang="ja-JP" altLang="en-US" sz="675" dirty="0" smtClean="0">
                <a:solidFill>
                  <a:prstClr val="black"/>
                </a:solidFill>
              </a:rPr>
              <a:t>、官民学</a:t>
            </a:r>
            <a:r>
              <a:rPr kumimoji="1" lang="ja-JP" altLang="en-US" sz="675" dirty="0">
                <a:solidFill>
                  <a:prstClr val="black"/>
                </a:solidFill>
              </a:rPr>
              <a:t>の連携</a:t>
            </a:r>
            <a:r>
              <a:rPr kumimoji="1" lang="ja-JP" altLang="en-US" sz="675" dirty="0" smtClean="0">
                <a:solidFill>
                  <a:prstClr val="black"/>
                </a:solidFill>
              </a:rPr>
              <a:t>強化。さらに、「農のある豊かな府民生活」につながる最先端技術や構想について、多様な事業者と意見交換を行う場を構築。</a:t>
            </a:r>
            <a:r>
              <a:rPr kumimoji="1" lang="ja-JP" altLang="en-US" sz="675" dirty="0">
                <a:solidFill>
                  <a:prstClr val="black"/>
                </a:solidFill>
              </a:rPr>
              <a:t>　</a:t>
            </a:r>
            <a:endParaRPr kumimoji="1" lang="en-US" altLang="ja-JP" sz="675" dirty="0">
              <a:solidFill>
                <a:prstClr val="black"/>
              </a:solidFill>
            </a:endParaRPr>
          </a:p>
          <a:p>
            <a:pPr lvl="0"/>
            <a:r>
              <a:rPr kumimoji="1" lang="ja-JP" altLang="en-US" sz="675" b="1" u="sng" dirty="0" smtClean="0">
                <a:solidFill>
                  <a:prstClr val="black"/>
                </a:solidFill>
              </a:rPr>
              <a:t>＜</a:t>
            </a:r>
            <a:r>
              <a:rPr kumimoji="1" lang="ja-JP" altLang="en-US" sz="675" b="1" u="sng" dirty="0">
                <a:solidFill>
                  <a:prstClr val="black"/>
                </a:solidFill>
              </a:rPr>
              <a:t>地域段階＞</a:t>
            </a:r>
            <a:endParaRPr kumimoji="1" lang="en-US" altLang="ja-JP" sz="675" b="1" u="sng" dirty="0">
              <a:solidFill>
                <a:prstClr val="black"/>
              </a:solidFill>
            </a:endParaRPr>
          </a:p>
          <a:p>
            <a:pPr lvl="0"/>
            <a:r>
              <a:rPr kumimoji="1" lang="ja-JP" altLang="en-US" sz="675" dirty="0">
                <a:solidFill>
                  <a:prstClr val="black"/>
                </a:solidFill>
              </a:rPr>
              <a:t>　地域の農業者を主体に作物ごとや技術ごとに「地域スマート農業研究会」を組織し、研修会を実施するなど、</a:t>
            </a:r>
            <a:endParaRPr kumimoji="1" lang="en-US" altLang="ja-JP" sz="675" dirty="0">
              <a:solidFill>
                <a:prstClr val="black"/>
              </a:solidFill>
            </a:endParaRPr>
          </a:p>
          <a:p>
            <a:pPr lvl="0"/>
            <a:r>
              <a:rPr kumimoji="1" lang="ja-JP" altLang="en-US" sz="675" dirty="0" smtClean="0">
                <a:solidFill>
                  <a:prstClr val="black"/>
                </a:solidFill>
              </a:rPr>
              <a:t>地域</a:t>
            </a:r>
            <a:r>
              <a:rPr kumimoji="1" lang="ja-JP" altLang="en-US" sz="675" dirty="0">
                <a:solidFill>
                  <a:prstClr val="black"/>
                </a:solidFill>
              </a:rPr>
              <a:t>段階での農業者のスマート農業の理解や導入を促進</a:t>
            </a:r>
            <a:endParaRPr kumimoji="1" lang="en-US" altLang="ja-JP" sz="675" dirty="0">
              <a:solidFill>
                <a:prstClr val="black"/>
              </a:solidFill>
            </a:endParaRPr>
          </a:p>
        </p:txBody>
      </p:sp>
      <p:grpSp>
        <p:nvGrpSpPr>
          <p:cNvPr id="30" name="グループ化 29">
            <a:extLst>
              <a:ext uri="{FF2B5EF4-FFF2-40B4-BE49-F238E27FC236}">
                <a16:creationId xmlns:a16="http://schemas.microsoft.com/office/drawing/2014/main" id="{58443036-A765-49C5-9484-37DF2C4D24DC}"/>
              </a:ext>
            </a:extLst>
          </p:cNvPr>
          <p:cNvGrpSpPr/>
          <p:nvPr/>
        </p:nvGrpSpPr>
        <p:grpSpPr>
          <a:xfrm>
            <a:off x="3494827" y="2215993"/>
            <a:ext cx="1063745" cy="741963"/>
            <a:chOff x="3118183" y="2884879"/>
            <a:chExt cx="1176413" cy="806170"/>
          </a:xfrm>
        </p:grpSpPr>
        <p:pic>
          <p:nvPicPr>
            <p:cNvPr id="31" name="図 30">
              <a:extLst>
                <a:ext uri="{FF2B5EF4-FFF2-40B4-BE49-F238E27FC236}">
                  <a16:creationId xmlns:a16="http://schemas.microsoft.com/office/drawing/2014/main" id="{538D0F68-8C36-4E2A-A9A7-0DB4C334DDEC}"/>
                </a:ext>
              </a:extLst>
            </p:cNvPr>
            <p:cNvPicPr/>
            <p:nvPr/>
          </p:nvPicPr>
          <p:blipFill>
            <a:blip r:embed="rId3" cstate="email">
              <a:extLst>
                <a:ext uri="{28A0092B-C50C-407E-A947-70E740481C1C}">
                  <a14:useLocalDpi xmlns:a14="http://schemas.microsoft.com/office/drawing/2010/main"/>
                </a:ext>
              </a:extLst>
            </a:blip>
            <a:stretch>
              <a:fillRect/>
            </a:stretch>
          </p:blipFill>
          <p:spPr>
            <a:xfrm>
              <a:off x="3172961" y="2884879"/>
              <a:ext cx="1021884" cy="658842"/>
            </a:xfrm>
            <a:prstGeom prst="rect">
              <a:avLst/>
            </a:prstGeom>
          </p:spPr>
        </p:pic>
        <p:sp>
          <p:nvSpPr>
            <p:cNvPr id="32" name="正方形/長方形 31">
              <a:extLst>
                <a:ext uri="{FF2B5EF4-FFF2-40B4-BE49-F238E27FC236}">
                  <a16:creationId xmlns:a16="http://schemas.microsoft.com/office/drawing/2014/main" id="{7074DDCA-0F2A-4DA9-AA72-A91B6DD7FAFB}"/>
                </a:ext>
              </a:extLst>
            </p:cNvPr>
            <p:cNvSpPr/>
            <p:nvPr/>
          </p:nvSpPr>
          <p:spPr>
            <a:xfrm>
              <a:off x="3118183" y="3528333"/>
              <a:ext cx="1176413" cy="16271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600" b="1" kern="100" dirty="0">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センシング機器の活用</a:t>
              </a:r>
              <a:endParaRPr lang="ja-JP" sz="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pic>
        <p:nvPicPr>
          <p:cNvPr id="40" name="図 39">
            <a:extLst>
              <a:ext uri="{FF2B5EF4-FFF2-40B4-BE49-F238E27FC236}">
                <a16:creationId xmlns:a16="http://schemas.microsoft.com/office/drawing/2014/main" id="{C88AC42F-35FB-43D6-9F20-976B2FD1BF1D}"/>
              </a:ext>
            </a:extLst>
          </p:cNvPr>
          <p:cNvPicPr/>
          <p:nvPr/>
        </p:nvPicPr>
        <p:blipFill rotWithShape="1">
          <a:blip r:embed="rId4" cstate="print">
            <a:extLst>
              <a:ext uri="{28A0092B-C50C-407E-A947-70E740481C1C}">
                <a14:useLocalDpi xmlns:a14="http://schemas.microsoft.com/office/drawing/2010/main" val="0"/>
              </a:ext>
            </a:extLst>
          </a:blip>
          <a:srcRect/>
          <a:stretch/>
        </p:blipFill>
        <p:spPr bwMode="auto">
          <a:xfrm>
            <a:off x="581187" y="4858302"/>
            <a:ext cx="1009210" cy="683401"/>
          </a:xfrm>
          <a:prstGeom prst="rect">
            <a:avLst/>
          </a:prstGeom>
          <a:ln>
            <a:noFill/>
          </a:ln>
          <a:extLst>
            <a:ext uri="{53640926-AAD7-44D8-BBD7-CCE9431645EC}">
              <a14:shadowObscured xmlns:a14="http://schemas.microsoft.com/office/drawing/2010/main"/>
            </a:ext>
          </a:extLst>
        </p:spPr>
      </p:pic>
      <p:pic>
        <p:nvPicPr>
          <p:cNvPr id="1030" name="Picture 6" descr="新型コロナ対策でオンライン講習会！ - 福岡県庁ホームページ">
            <a:extLst>
              <a:ext uri="{FF2B5EF4-FFF2-40B4-BE49-F238E27FC236}">
                <a16:creationId xmlns:a16="http://schemas.microsoft.com/office/drawing/2014/main" id="{0273D12D-9E8E-4CF4-8989-A1025418181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98754" y="4614572"/>
            <a:ext cx="546985" cy="779745"/>
          </a:xfrm>
          <a:prstGeom prst="rect">
            <a:avLst/>
          </a:prstGeom>
          <a:noFill/>
          <a:extLst>
            <a:ext uri="{909E8E84-426E-40DD-AFC4-6F175D3DCCD1}">
              <a14:hiddenFill xmlns:a14="http://schemas.microsoft.com/office/drawing/2010/main">
                <a:solidFill>
                  <a:srgbClr val="FFFFFF"/>
                </a:solidFill>
              </a14:hiddenFill>
            </a:ext>
          </a:extLst>
        </p:spPr>
      </p:pic>
      <p:sp>
        <p:nvSpPr>
          <p:cNvPr id="43" name="テキスト ボックス 16">
            <a:extLst>
              <a:ext uri="{FF2B5EF4-FFF2-40B4-BE49-F238E27FC236}">
                <a16:creationId xmlns:a16="http://schemas.microsoft.com/office/drawing/2014/main" id="{BC22BACB-D272-4D42-9361-AEC8068C9AAA}"/>
              </a:ext>
            </a:extLst>
          </p:cNvPr>
          <p:cNvSpPr txBox="1"/>
          <p:nvPr/>
        </p:nvSpPr>
        <p:spPr>
          <a:xfrm>
            <a:off x="3584177" y="5357037"/>
            <a:ext cx="1077829" cy="184666"/>
          </a:xfrm>
          <a:prstGeom prst="rect">
            <a:avLst/>
          </a:prstGeom>
          <a:noFill/>
        </p:spPr>
        <p:txBody>
          <a:bodyPr wrap="square" rtlCol="0">
            <a:spAutoFit/>
          </a:bodyPr>
          <a:lstStyle/>
          <a:p>
            <a:pPr>
              <a:spcAft>
                <a:spcPts val="0"/>
              </a:spcAft>
            </a:pPr>
            <a:r>
              <a:rPr lang="ja-JP" altLang="en-US" sz="600" b="1" dirty="0">
                <a:latin typeface="ＭＳ ゴシック" panose="020B0609070205080204" pitchFamily="49" charset="-128"/>
                <a:ea typeface="ＭＳ Ｐゴシック" panose="020B0600070205080204" pitchFamily="50" charset="-128"/>
                <a:cs typeface="ＭＳ Ｐゴシック" panose="020B0600070205080204" pitchFamily="50" charset="-128"/>
              </a:rPr>
              <a:t>オンライン普及指導活動</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4" name="正方形/長方形 43">
            <a:extLst>
              <a:ext uri="{FF2B5EF4-FFF2-40B4-BE49-F238E27FC236}">
                <a16:creationId xmlns:a16="http://schemas.microsoft.com/office/drawing/2014/main" id="{C0572A20-F5B3-4965-A1C3-9F6DA4F90AC6}"/>
              </a:ext>
            </a:extLst>
          </p:cNvPr>
          <p:cNvSpPr/>
          <p:nvPr/>
        </p:nvSpPr>
        <p:spPr>
          <a:xfrm>
            <a:off x="4633303" y="3762508"/>
            <a:ext cx="4534284" cy="7722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lvl="0"/>
            <a:r>
              <a:rPr kumimoji="1" lang="ja-JP" altLang="en-US" sz="675" dirty="0">
                <a:solidFill>
                  <a:schemeClr val="tx1"/>
                </a:solidFill>
              </a:rPr>
              <a:t>　　</a:t>
            </a:r>
            <a:r>
              <a:rPr kumimoji="1" lang="ja-JP" altLang="en-US" sz="675" u="sng" dirty="0" smtClean="0">
                <a:solidFill>
                  <a:schemeClr val="tx1"/>
                </a:solidFill>
              </a:rPr>
              <a:t>イ　「農のある豊かな府民生活の提供」・「ポストコロナ社会を見据えた非接触社会への対応」の</a:t>
            </a:r>
            <a:endParaRPr kumimoji="1" lang="en-US" altLang="ja-JP" sz="675" u="sng" dirty="0" smtClean="0">
              <a:solidFill>
                <a:schemeClr val="tx1"/>
              </a:solidFill>
            </a:endParaRPr>
          </a:p>
          <a:p>
            <a:pPr lvl="0"/>
            <a:r>
              <a:rPr kumimoji="1" lang="ja-JP" altLang="en-US" sz="675" dirty="0">
                <a:solidFill>
                  <a:schemeClr val="tx1"/>
                </a:solidFill>
              </a:rPr>
              <a:t>　</a:t>
            </a:r>
            <a:r>
              <a:rPr kumimoji="1" lang="ja-JP" altLang="en-US" sz="675" dirty="0" smtClean="0">
                <a:solidFill>
                  <a:schemeClr val="tx1"/>
                </a:solidFill>
              </a:rPr>
              <a:t>　　</a:t>
            </a:r>
            <a:r>
              <a:rPr kumimoji="1" lang="ja-JP" altLang="en-US" sz="675" u="sng" dirty="0" smtClean="0">
                <a:solidFill>
                  <a:schemeClr val="tx1"/>
                </a:solidFill>
              </a:rPr>
              <a:t>実現</a:t>
            </a:r>
            <a:r>
              <a:rPr kumimoji="1" lang="ja-JP" altLang="en-US" sz="675" u="sng" dirty="0">
                <a:solidFill>
                  <a:schemeClr val="tx1"/>
                </a:solidFill>
              </a:rPr>
              <a:t>に向けて</a:t>
            </a:r>
            <a:endParaRPr kumimoji="1" lang="en-US" altLang="ja-JP" sz="675" u="sng" dirty="0">
              <a:solidFill>
                <a:schemeClr val="tx1"/>
              </a:solidFill>
            </a:endParaRPr>
          </a:p>
          <a:p>
            <a:pPr lvl="0"/>
            <a:r>
              <a:rPr kumimoji="1" lang="ja-JP" altLang="en-US" sz="675" dirty="0">
                <a:solidFill>
                  <a:schemeClr val="tx1"/>
                </a:solidFill>
              </a:rPr>
              <a:t>　　（ア）</a:t>
            </a:r>
            <a:r>
              <a:rPr kumimoji="1" lang="ja-JP" altLang="en-US" sz="675" dirty="0" smtClean="0">
                <a:solidFill>
                  <a:schemeClr val="tx1"/>
                </a:solidFill>
              </a:rPr>
              <a:t>消費者</a:t>
            </a:r>
            <a:r>
              <a:rPr kumimoji="1" lang="ja-JP" altLang="en-US" sz="675" dirty="0">
                <a:solidFill>
                  <a:schemeClr val="tx1"/>
                </a:solidFill>
              </a:rPr>
              <a:t>・実需者と生産者を結ぶ最先端技術の活用検討</a:t>
            </a:r>
            <a:endParaRPr kumimoji="1" lang="en-US" altLang="ja-JP" sz="675" dirty="0">
              <a:solidFill>
                <a:schemeClr val="tx1"/>
              </a:solidFill>
            </a:endParaRPr>
          </a:p>
          <a:p>
            <a:pPr lvl="0"/>
            <a:r>
              <a:rPr kumimoji="1" lang="ja-JP" altLang="en-US" sz="675" dirty="0">
                <a:solidFill>
                  <a:schemeClr val="tx1"/>
                </a:solidFill>
              </a:rPr>
              <a:t>　　　・５</a:t>
            </a:r>
            <a:r>
              <a:rPr kumimoji="1" lang="en-US" altLang="ja-JP" sz="675" dirty="0">
                <a:solidFill>
                  <a:schemeClr val="tx1"/>
                </a:solidFill>
              </a:rPr>
              <a:t>G</a:t>
            </a:r>
            <a:r>
              <a:rPr kumimoji="1" lang="ja-JP" altLang="en-US" sz="675" dirty="0">
                <a:solidFill>
                  <a:schemeClr val="tx1"/>
                </a:solidFill>
              </a:rPr>
              <a:t>を活用したコミュニケーションツールなど、農のある豊かな府民生活につながる技術の情報を収集・</a:t>
            </a:r>
            <a:endParaRPr kumimoji="1" lang="en-US" altLang="ja-JP" sz="675" dirty="0">
              <a:solidFill>
                <a:schemeClr val="tx1"/>
              </a:solidFill>
            </a:endParaRPr>
          </a:p>
          <a:p>
            <a:pPr lvl="0"/>
            <a:r>
              <a:rPr kumimoji="1" lang="ja-JP" altLang="en-US" sz="675" dirty="0">
                <a:solidFill>
                  <a:schemeClr val="tx1"/>
                </a:solidFill>
              </a:rPr>
              <a:t>　　　　発信し、現場実装に向けてマッチング</a:t>
            </a:r>
            <a:endParaRPr kumimoji="1" lang="en-US" altLang="ja-JP" sz="675" dirty="0">
              <a:solidFill>
                <a:schemeClr val="tx1"/>
              </a:solidFill>
            </a:endParaRPr>
          </a:p>
          <a:p>
            <a:pPr lvl="0"/>
            <a:r>
              <a:rPr kumimoji="1" lang="ja-JP" altLang="en-US" sz="675" dirty="0">
                <a:solidFill>
                  <a:schemeClr val="tx1"/>
                </a:solidFill>
              </a:rPr>
              <a:t>　</a:t>
            </a:r>
            <a:r>
              <a:rPr kumimoji="1" lang="ja-JP" altLang="en-US" sz="675">
                <a:solidFill>
                  <a:schemeClr val="tx1"/>
                </a:solidFill>
              </a:rPr>
              <a:t>　（イ）</a:t>
            </a:r>
            <a:r>
              <a:rPr kumimoji="1" lang="ja-JP" altLang="en-US" sz="675" smtClean="0">
                <a:solidFill>
                  <a:schemeClr val="tx1"/>
                </a:solidFill>
              </a:rPr>
              <a:t>ポストコロナ</a:t>
            </a:r>
            <a:r>
              <a:rPr kumimoji="1" lang="ja-JP" altLang="en-US" sz="675" dirty="0">
                <a:solidFill>
                  <a:schemeClr val="tx1"/>
                </a:solidFill>
              </a:rPr>
              <a:t>社会を見据えた非接触社会にマッチした技術の活用検討</a:t>
            </a:r>
            <a:endParaRPr kumimoji="1" lang="en-US" altLang="ja-JP" sz="675" dirty="0">
              <a:solidFill>
                <a:schemeClr val="tx1"/>
              </a:solidFill>
            </a:endParaRPr>
          </a:p>
          <a:p>
            <a:pPr lvl="0"/>
            <a:r>
              <a:rPr kumimoji="1" lang="ja-JP" altLang="en-US" sz="675" dirty="0">
                <a:solidFill>
                  <a:schemeClr val="tx1"/>
                </a:solidFill>
              </a:rPr>
              <a:t>　　　・普及指導活動や各種申請事務等に活用できるオンライン技術の情報収集や現地実証</a:t>
            </a:r>
            <a:endParaRPr kumimoji="1" lang="en-US" altLang="ja-JP" sz="675" dirty="0">
              <a:solidFill>
                <a:schemeClr val="tx1"/>
              </a:solidFill>
            </a:endParaRPr>
          </a:p>
        </p:txBody>
      </p:sp>
      <p:sp>
        <p:nvSpPr>
          <p:cNvPr id="19" name="正方形/長方形 18">
            <a:extLst>
              <a:ext uri="{FF2B5EF4-FFF2-40B4-BE49-F238E27FC236}">
                <a16:creationId xmlns:a16="http://schemas.microsoft.com/office/drawing/2014/main" id="{6A875BE8-C93C-4CF4-A6D2-F258695A7C48}"/>
              </a:ext>
            </a:extLst>
          </p:cNvPr>
          <p:cNvSpPr/>
          <p:nvPr/>
        </p:nvSpPr>
        <p:spPr>
          <a:xfrm>
            <a:off x="4657182" y="1026816"/>
            <a:ext cx="4428223" cy="5737317"/>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kumimoji="1" lang="ja-JP" altLang="en-US" sz="788" b="1" u="sng" dirty="0" smtClean="0"/>
              <a:t>４　本府</a:t>
            </a:r>
            <a:r>
              <a:rPr kumimoji="1" lang="ja-JP" altLang="en-US" sz="788" b="1" u="sng" dirty="0"/>
              <a:t>のスマート農業の</a:t>
            </a:r>
            <a:r>
              <a:rPr kumimoji="1" lang="ja-JP" altLang="en-US" sz="788" b="1" u="sng" dirty="0" smtClean="0"/>
              <a:t>進め方</a:t>
            </a:r>
            <a:endParaRPr kumimoji="1" lang="en-US" altLang="ja-JP" sz="788" b="1" u="sng" dirty="0"/>
          </a:p>
        </p:txBody>
      </p:sp>
      <p:sp>
        <p:nvSpPr>
          <p:cNvPr id="7" name="正方形/長方形 6">
            <a:extLst>
              <a:ext uri="{FF2B5EF4-FFF2-40B4-BE49-F238E27FC236}">
                <a16:creationId xmlns:a16="http://schemas.microsoft.com/office/drawing/2014/main" id="{A527F5CB-9C1A-4C7A-B10D-8E21E8F45653}"/>
              </a:ext>
            </a:extLst>
          </p:cNvPr>
          <p:cNvSpPr/>
          <p:nvPr/>
        </p:nvSpPr>
        <p:spPr>
          <a:xfrm>
            <a:off x="49492" y="1258425"/>
            <a:ext cx="4520282" cy="5521090"/>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kumimoji="1" lang="ja-JP" altLang="en-US" sz="788" b="1" u="sng" dirty="0"/>
              <a:t>３　スマート農業の方向性と目標</a:t>
            </a:r>
            <a:endParaRPr kumimoji="1" lang="en-US" altLang="ja-JP" sz="788" b="1" u="sng" dirty="0"/>
          </a:p>
        </p:txBody>
      </p:sp>
      <p:sp>
        <p:nvSpPr>
          <p:cNvPr id="2" name="テキスト ボックス 1"/>
          <p:cNvSpPr txBox="1"/>
          <p:nvPr/>
        </p:nvSpPr>
        <p:spPr>
          <a:xfrm>
            <a:off x="3106518" y="76101"/>
            <a:ext cx="184731" cy="369332"/>
          </a:xfrm>
          <a:prstGeom prst="rect">
            <a:avLst/>
          </a:prstGeom>
          <a:noFill/>
        </p:spPr>
        <p:txBody>
          <a:bodyPr wrap="none" rtlCol="0">
            <a:spAutoFit/>
          </a:bodyPr>
          <a:lstStyle/>
          <a:p>
            <a:endParaRPr kumimoji="1" lang="ja-JP" altLang="en-US" dirty="0"/>
          </a:p>
        </p:txBody>
      </p:sp>
      <p:pic>
        <p:nvPicPr>
          <p:cNvPr id="9" name="図 8"/>
          <p:cNvPicPr>
            <a:picLocks noChangeAspect="1"/>
          </p:cNvPicPr>
          <p:nvPr/>
        </p:nvPicPr>
        <p:blipFill>
          <a:blip r:embed="rId6"/>
          <a:stretch>
            <a:fillRect/>
          </a:stretch>
        </p:blipFill>
        <p:spPr>
          <a:xfrm>
            <a:off x="2334472" y="1470095"/>
            <a:ext cx="2202490" cy="671307"/>
          </a:xfrm>
          <a:prstGeom prst="rect">
            <a:avLst/>
          </a:prstGeom>
        </p:spPr>
      </p:pic>
      <p:pic>
        <p:nvPicPr>
          <p:cNvPr id="11" name="図 10"/>
          <p:cNvPicPr>
            <a:picLocks noChangeAspect="1"/>
          </p:cNvPicPr>
          <p:nvPr/>
        </p:nvPicPr>
        <p:blipFill>
          <a:blip r:embed="rId7"/>
          <a:stretch>
            <a:fillRect/>
          </a:stretch>
        </p:blipFill>
        <p:spPr>
          <a:xfrm>
            <a:off x="3538901" y="3719812"/>
            <a:ext cx="1025831" cy="740771"/>
          </a:xfrm>
          <a:prstGeom prst="rect">
            <a:avLst/>
          </a:prstGeom>
        </p:spPr>
      </p:pic>
      <p:sp>
        <p:nvSpPr>
          <p:cNvPr id="46" name="テキスト ボックス 16">
            <a:extLst>
              <a:ext uri="{FF2B5EF4-FFF2-40B4-BE49-F238E27FC236}">
                <a16:creationId xmlns:a16="http://schemas.microsoft.com/office/drawing/2014/main" id="{BC22BACB-D272-4D42-9361-AEC8068C9AAA}"/>
              </a:ext>
            </a:extLst>
          </p:cNvPr>
          <p:cNvSpPr txBox="1"/>
          <p:nvPr/>
        </p:nvSpPr>
        <p:spPr>
          <a:xfrm>
            <a:off x="3466708" y="4413021"/>
            <a:ext cx="1175033" cy="184666"/>
          </a:xfrm>
          <a:prstGeom prst="rect">
            <a:avLst/>
          </a:prstGeom>
          <a:noFill/>
        </p:spPr>
        <p:txBody>
          <a:bodyPr wrap="square" rtlCol="0">
            <a:spAutoFit/>
          </a:bodyPr>
          <a:lstStyle/>
          <a:p>
            <a:pPr>
              <a:spcAft>
                <a:spcPts val="0"/>
              </a:spcAft>
            </a:pPr>
            <a:r>
              <a:rPr lang="ja-JP" altLang="en-US" sz="600" b="1" dirty="0" smtClean="0">
                <a:latin typeface="ＭＳ ゴシック" panose="020B0609070205080204" pitchFamily="49" charset="-128"/>
                <a:ea typeface="ＭＳ Ｐゴシック" panose="020B0600070205080204" pitchFamily="50" charset="-128"/>
                <a:cs typeface="ＭＳ Ｐゴシック" panose="020B0600070205080204" pitchFamily="50" charset="-128"/>
              </a:rPr>
              <a:t>ドローンによる農薬・肥料散布</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12" name="図 11"/>
          <p:cNvPicPr>
            <a:picLocks noChangeAspect="1"/>
          </p:cNvPicPr>
          <p:nvPr/>
        </p:nvPicPr>
        <p:blipFill>
          <a:blip r:embed="rId8"/>
          <a:stretch>
            <a:fillRect/>
          </a:stretch>
        </p:blipFill>
        <p:spPr>
          <a:xfrm>
            <a:off x="2283157" y="4824966"/>
            <a:ext cx="1360947" cy="846468"/>
          </a:xfrm>
          <a:prstGeom prst="rect">
            <a:avLst/>
          </a:prstGeom>
        </p:spPr>
      </p:pic>
      <p:pic>
        <p:nvPicPr>
          <p:cNvPr id="3" name="図 2"/>
          <p:cNvPicPr>
            <a:picLocks noChangeAspect="1"/>
          </p:cNvPicPr>
          <p:nvPr/>
        </p:nvPicPr>
        <p:blipFill>
          <a:blip r:embed="rId9"/>
          <a:stretch>
            <a:fillRect/>
          </a:stretch>
        </p:blipFill>
        <p:spPr>
          <a:xfrm>
            <a:off x="4995437" y="2893834"/>
            <a:ext cx="2943193" cy="864000"/>
          </a:xfrm>
          <a:prstGeom prst="rect">
            <a:avLst/>
          </a:prstGeom>
        </p:spPr>
      </p:pic>
      <p:sp>
        <p:nvSpPr>
          <p:cNvPr id="23" name="角丸四角形 22"/>
          <p:cNvSpPr/>
          <p:nvPr/>
        </p:nvSpPr>
        <p:spPr>
          <a:xfrm>
            <a:off x="4848225" y="5541704"/>
            <a:ext cx="3521934" cy="720000"/>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5938927" y="5541703"/>
            <a:ext cx="1261884" cy="184666"/>
          </a:xfrm>
          <a:prstGeom prst="rect">
            <a:avLst/>
          </a:prstGeom>
          <a:noFill/>
        </p:spPr>
        <p:txBody>
          <a:bodyPr wrap="none" rtlCol="0">
            <a:spAutoFit/>
          </a:bodyPr>
          <a:lstStyle/>
          <a:p>
            <a:r>
              <a:rPr kumimoji="1" lang="ja-JP" altLang="en-US" sz="600" dirty="0" smtClean="0"/>
              <a:t>農のスマート化検討会議（仮）</a:t>
            </a:r>
            <a:endParaRPr kumimoji="1" lang="ja-JP" altLang="en-US" sz="600" dirty="0"/>
          </a:p>
        </p:txBody>
      </p:sp>
      <p:sp>
        <p:nvSpPr>
          <p:cNvPr id="25" name="角丸四角形 24"/>
          <p:cNvSpPr/>
          <p:nvPr/>
        </p:nvSpPr>
        <p:spPr>
          <a:xfrm>
            <a:off x="4936667" y="5692805"/>
            <a:ext cx="1327150" cy="5044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t>大阪府スマート農業推進協議会</a:t>
            </a:r>
            <a:endParaRPr kumimoji="1" lang="en-US" altLang="ja-JP" sz="600" dirty="0" smtClean="0"/>
          </a:p>
          <a:p>
            <a:pPr marL="88900"/>
            <a:r>
              <a:rPr kumimoji="1" lang="ja-JP" altLang="en-US" sz="600" dirty="0"/>
              <a:t>（大阪府・</a:t>
            </a:r>
            <a:r>
              <a:rPr kumimoji="1" lang="en-US" altLang="ja-JP" sz="600" dirty="0"/>
              <a:t>JA</a:t>
            </a:r>
            <a:r>
              <a:rPr kumimoji="1" lang="ja-JP" altLang="en-US" sz="600" dirty="0" smtClean="0"/>
              <a:t>グループ・</a:t>
            </a:r>
            <a:endParaRPr kumimoji="1" lang="en-US" altLang="ja-JP" sz="600" dirty="0" smtClean="0"/>
          </a:p>
          <a:p>
            <a:pPr marL="88900"/>
            <a:r>
              <a:rPr kumimoji="1" lang="ja-JP" altLang="en-US" sz="600" dirty="0" smtClean="0"/>
              <a:t>環農水研・農業者・企業）</a:t>
            </a:r>
            <a:endParaRPr kumimoji="1" lang="ja-JP" altLang="en-US" sz="600" dirty="0"/>
          </a:p>
        </p:txBody>
      </p:sp>
      <p:sp>
        <p:nvSpPr>
          <p:cNvPr id="26" name="左右矢印 25"/>
          <p:cNvSpPr/>
          <p:nvPr/>
        </p:nvSpPr>
        <p:spPr>
          <a:xfrm>
            <a:off x="6280149" y="5722725"/>
            <a:ext cx="972000" cy="108000"/>
          </a:xfrm>
          <a:prstGeom prst="leftRightArrow">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6237103" y="5797161"/>
            <a:ext cx="1044000" cy="400110"/>
          </a:xfrm>
          <a:prstGeom prst="rect">
            <a:avLst/>
          </a:prstGeom>
          <a:noFill/>
        </p:spPr>
        <p:txBody>
          <a:bodyPr wrap="square" rtlCol="0">
            <a:spAutoFit/>
          </a:bodyPr>
          <a:lstStyle/>
          <a:p>
            <a:r>
              <a:rPr kumimoji="1" lang="ja-JP" altLang="en-US" sz="500" dirty="0" smtClean="0"/>
              <a:t>生産分野だけでなく、「農のある豊かな府民生活の提供」につながる最先端技術やアイデア・構想に係る意見交換</a:t>
            </a:r>
            <a:endParaRPr kumimoji="1" lang="ja-JP" altLang="en-US" sz="500" dirty="0"/>
          </a:p>
        </p:txBody>
      </p:sp>
      <p:sp>
        <p:nvSpPr>
          <p:cNvPr id="52" name="角丸四角形 51"/>
          <p:cNvSpPr/>
          <p:nvPr/>
        </p:nvSpPr>
        <p:spPr>
          <a:xfrm>
            <a:off x="7276027" y="5692805"/>
            <a:ext cx="1015487" cy="50446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600" dirty="0"/>
              <a:t>大学（生産技術系）、</a:t>
            </a:r>
            <a:r>
              <a:rPr kumimoji="1" lang="en-US" altLang="ja-JP" sz="600" dirty="0"/>
              <a:t>ICT</a:t>
            </a:r>
            <a:r>
              <a:rPr kumimoji="1" lang="ja-JP" altLang="en-US" sz="600" dirty="0"/>
              <a:t>関連事業者、流通関連事業者、農産物販売</a:t>
            </a:r>
            <a:r>
              <a:rPr kumimoji="1" lang="en-US" altLang="ja-JP" sz="600" dirty="0"/>
              <a:t>EC</a:t>
            </a:r>
            <a:r>
              <a:rPr kumimoji="1" lang="ja-JP" altLang="en-US" sz="600" dirty="0"/>
              <a:t>サイト事業者、等</a:t>
            </a:r>
          </a:p>
        </p:txBody>
      </p:sp>
      <p:sp>
        <p:nvSpPr>
          <p:cNvPr id="28" name="角丸四角形 27"/>
          <p:cNvSpPr/>
          <p:nvPr/>
        </p:nvSpPr>
        <p:spPr>
          <a:xfrm>
            <a:off x="8439150" y="5718023"/>
            <a:ext cx="590550" cy="479248"/>
          </a:xfrm>
          <a:prstGeom prst="roundRect">
            <a:avLst/>
          </a:prstGeom>
        </p:spPr>
        <p:style>
          <a:lnRef idx="2">
            <a:schemeClr val="dk1"/>
          </a:lnRef>
          <a:fillRef idx="1">
            <a:schemeClr val="lt1"/>
          </a:fillRef>
          <a:effectRef idx="0">
            <a:schemeClr val="dk1"/>
          </a:effectRef>
          <a:fontRef idx="minor">
            <a:schemeClr val="dk1"/>
          </a:fontRef>
        </p:style>
        <p:txBody>
          <a:bodyPr lIns="36000" rIns="36000" rtlCol="0" anchor="ctr"/>
          <a:lstStyle/>
          <a:p>
            <a:r>
              <a:rPr kumimoji="1" lang="ja-JP" altLang="en-US" sz="600" dirty="0" smtClean="0"/>
              <a:t>大阪スマートシティパートナーズ</a:t>
            </a:r>
            <a:endParaRPr kumimoji="1" lang="ja-JP" altLang="en-US" sz="600" dirty="0"/>
          </a:p>
        </p:txBody>
      </p:sp>
      <p:sp>
        <p:nvSpPr>
          <p:cNvPr id="29" name="左右矢印 28"/>
          <p:cNvSpPr/>
          <p:nvPr/>
        </p:nvSpPr>
        <p:spPr>
          <a:xfrm>
            <a:off x="8193225" y="5780963"/>
            <a:ext cx="288000" cy="320641"/>
          </a:xfrm>
          <a:prstGeom prst="leftRightArrow">
            <a:avLst>
              <a:gd name="adj1" fmla="val 50000"/>
              <a:gd name="adj2" fmla="val 20294"/>
            </a:avLst>
          </a:prstGeom>
        </p:spPr>
        <p:style>
          <a:lnRef idx="2">
            <a:schemeClr val="dk1"/>
          </a:lnRef>
          <a:fillRef idx="1">
            <a:schemeClr val="lt1"/>
          </a:fillRef>
          <a:effectRef idx="0">
            <a:schemeClr val="dk1"/>
          </a:effectRef>
          <a:fontRef idx="minor">
            <a:schemeClr val="dk1"/>
          </a:fontRef>
        </p:style>
        <p:txBody>
          <a:bodyPr lIns="36000" rIns="36000" rtlCol="0" anchor="ctr"/>
          <a:lstStyle/>
          <a:p>
            <a:pPr algn="ctr"/>
            <a:r>
              <a:rPr kumimoji="1" lang="ja-JP" altLang="en-US" sz="600" dirty="0" smtClean="0"/>
              <a:t>連携</a:t>
            </a:r>
            <a:endParaRPr kumimoji="1" lang="ja-JP" altLang="en-US" sz="600" dirty="0"/>
          </a:p>
        </p:txBody>
      </p:sp>
      <p:sp>
        <p:nvSpPr>
          <p:cNvPr id="55" name="角丸四角形 54"/>
          <p:cNvSpPr/>
          <p:nvPr/>
        </p:nvSpPr>
        <p:spPr>
          <a:xfrm>
            <a:off x="4936667" y="6450346"/>
            <a:ext cx="1327150" cy="2881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600" dirty="0" smtClean="0"/>
              <a:t>各地域スマート農業研究会</a:t>
            </a:r>
            <a:endParaRPr kumimoji="1" lang="en-US" altLang="ja-JP" sz="600" dirty="0" smtClean="0"/>
          </a:p>
          <a:p>
            <a:pPr algn="ctr"/>
            <a:r>
              <a:rPr kumimoji="1" lang="ja-JP" altLang="en-US" sz="600" dirty="0"/>
              <a:t>（各地域</a:t>
            </a:r>
            <a:r>
              <a:rPr kumimoji="1" lang="ja-JP" altLang="en-US" sz="600" dirty="0" smtClean="0"/>
              <a:t>の農業者を主体に組織化）</a:t>
            </a:r>
            <a:endParaRPr kumimoji="1" lang="ja-JP" altLang="en-US" sz="600" dirty="0"/>
          </a:p>
        </p:txBody>
      </p:sp>
      <p:sp>
        <p:nvSpPr>
          <p:cNvPr id="54" name="下矢印 53"/>
          <p:cNvSpPr/>
          <p:nvPr/>
        </p:nvSpPr>
        <p:spPr>
          <a:xfrm>
            <a:off x="5372100" y="6108875"/>
            <a:ext cx="95250" cy="39600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8" name="下矢印 57"/>
          <p:cNvSpPr/>
          <p:nvPr/>
        </p:nvSpPr>
        <p:spPr>
          <a:xfrm flipV="1">
            <a:off x="5491228" y="6108875"/>
            <a:ext cx="95250" cy="39600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4944973" y="6235371"/>
            <a:ext cx="441146" cy="246221"/>
          </a:xfrm>
          <a:prstGeom prst="rect">
            <a:avLst/>
          </a:prstGeom>
          <a:noFill/>
        </p:spPr>
        <p:txBody>
          <a:bodyPr wrap="none" rtlCol="0">
            <a:spAutoFit/>
          </a:bodyPr>
          <a:lstStyle/>
          <a:p>
            <a:r>
              <a:rPr kumimoji="1" lang="ja-JP" altLang="en-US" sz="500" dirty="0" smtClean="0"/>
              <a:t>指導助言</a:t>
            </a:r>
            <a:endParaRPr kumimoji="1" lang="en-US" altLang="ja-JP" sz="500" dirty="0" smtClean="0"/>
          </a:p>
          <a:p>
            <a:r>
              <a:rPr kumimoji="1" lang="ja-JP" altLang="en-US" sz="500" dirty="0"/>
              <a:t>導入促進</a:t>
            </a:r>
          </a:p>
        </p:txBody>
      </p:sp>
      <p:sp>
        <p:nvSpPr>
          <p:cNvPr id="60" name="テキスト ボックス 59"/>
          <p:cNvSpPr txBox="1"/>
          <p:nvPr/>
        </p:nvSpPr>
        <p:spPr>
          <a:xfrm>
            <a:off x="5574518" y="6235371"/>
            <a:ext cx="633507" cy="246221"/>
          </a:xfrm>
          <a:prstGeom prst="rect">
            <a:avLst/>
          </a:prstGeom>
          <a:noFill/>
        </p:spPr>
        <p:txBody>
          <a:bodyPr wrap="none" rtlCol="0">
            <a:spAutoFit/>
          </a:bodyPr>
          <a:lstStyle/>
          <a:p>
            <a:r>
              <a:rPr kumimoji="1" lang="ja-JP" altLang="en-US" sz="500" dirty="0"/>
              <a:t>導入を希望</a:t>
            </a:r>
            <a:r>
              <a:rPr kumimoji="1" lang="ja-JP" altLang="en-US" sz="500" dirty="0" smtClean="0"/>
              <a:t>する</a:t>
            </a:r>
            <a:endParaRPr kumimoji="1" lang="en-US" altLang="ja-JP" sz="500" dirty="0" smtClean="0"/>
          </a:p>
          <a:p>
            <a:r>
              <a:rPr kumimoji="1" lang="ja-JP" altLang="en-US" sz="500" dirty="0" smtClean="0"/>
              <a:t>技術</a:t>
            </a:r>
            <a:r>
              <a:rPr kumimoji="1" lang="ja-JP" altLang="en-US" sz="500" dirty="0"/>
              <a:t>の提案等</a:t>
            </a:r>
            <a:endParaRPr kumimoji="1" lang="en-US" altLang="ja-JP" sz="500" dirty="0" smtClean="0"/>
          </a:p>
        </p:txBody>
      </p:sp>
      <p:pic>
        <p:nvPicPr>
          <p:cNvPr id="41" name="図 40"/>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27960" y="2905786"/>
            <a:ext cx="940415" cy="696693"/>
          </a:xfrm>
          <a:prstGeom prst="rect">
            <a:avLst/>
          </a:prstGeom>
          <a:noFill/>
          <a:ln>
            <a:noFill/>
          </a:ln>
        </p:spPr>
      </p:pic>
      <p:sp>
        <p:nvSpPr>
          <p:cNvPr id="42" name="テキスト ボックス 16">
            <a:extLst>
              <a:ext uri="{FF2B5EF4-FFF2-40B4-BE49-F238E27FC236}">
                <a16:creationId xmlns:a16="http://schemas.microsoft.com/office/drawing/2014/main" id="{BC22BACB-D272-4D42-9361-AEC8068C9AAA}"/>
              </a:ext>
            </a:extLst>
          </p:cNvPr>
          <p:cNvSpPr txBox="1"/>
          <p:nvPr/>
        </p:nvSpPr>
        <p:spPr>
          <a:xfrm>
            <a:off x="3466708" y="3545336"/>
            <a:ext cx="1175033" cy="184666"/>
          </a:xfrm>
          <a:prstGeom prst="rect">
            <a:avLst/>
          </a:prstGeom>
          <a:noFill/>
        </p:spPr>
        <p:txBody>
          <a:bodyPr wrap="square" rtlCol="0">
            <a:spAutoFit/>
          </a:bodyPr>
          <a:lstStyle/>
          <a:p>
            <a:pPr>
              <a:spcAft>
                <a:spcPts val="0"/>
              </a:spcAft>
            </a:pPr>
            <a:r>
              <a:rPr lang="ja-JP" altLang="en-US" sz="600" b="1" dirty="0">
                <a:latin typeface="ＭＳ ゴシック" panose="020B0609070205080204" pitchFamily="49" charset="-128"/>
                <a:ea typeface="ＭＳ Ｐゴシック" panose="020B0600070205080204" pitchFamily="50" charset="-128"/>
                <a:cs typeface="ＭＳ Ｐゴシック" panose="020B0600070205080204" pitchFamily="50" charset="-128"/>
              </a:rPr>
              <a:t>熟練技術</a:t>
            </a:r>
            <a:r>
              <a:rPr lang="ja-JP" altLang="en-US" sz="600" b="1" dirty="0" smtClean="0">
                <a:latin typeface="ＭＳ ゴシック" panose="020B0609070205080204" pitchFamily="49" charset="-128"/>
                <a:ea typeface="ＭＳ Ｐゴシック" panose="020B0600070205080204" pitchFamily="50" charset="-128"/>
                <a:cs typeface="ＭＳ Ｐゴシック" panose="020B0600070205080204" pitchFamily="50" charset="-128"/>
              </a:rPr>
              <a:t>の学習支援システム</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972409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1539</Words>
  <Application>Microsoft Office PowerPoint</Application>
  <PresentationFormat>画面に合わせる (4:3)</PresentationFormat>
  <Paragraphs>97</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ＭＳ Ｐゴシック</vt:lpstr>
      <vt:lpstr>ＭＳ 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2020-09-23T07:30:49Z</dcterms:created>
  <dcterms:modified xsi:type="dcterms:W3CDTF">2021-11-18T03:01:52Z</dcterms:modified>
</cp:coreProperties>
</file>