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9" r:id="rId2"/>
  </p:sldIdLst>
  <p:sldSz cx="6858000" cy="9144000" type="screen4x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62" autoAdjust="0"/>
    <p:restoredTop sz="94660"/>
  </p:normalViewPr>
  <p:slideViewPr>
    <p:cSldViewPr snapToGrid="0">
      <p:cViewPr varScale="1">
        <p:scale>
          <a:sx n="49" d="100"/>
          <a:sy n="49" d="100"/>
        </p:scale>
        <p:origin x="20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16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2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5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3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34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85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26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18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0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995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15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0D536-81E1-4312-8AEA-3811900269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58189-5FF9-4BFC-95BC-6987513A7B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93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BB0EB4A-6E73-4370-BFC2-9829298DA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462505"/>
              </p:ext>
            </p:extLst>
          </p:nvPr>
        </p:nvGraphicFramePr>
        <p:xfrm>
          <a:off x="471486" y="1982821"/>
          <a:ext cx="5915025" cy="2291337"/>
        </p:xfrm>
        <a:graphic>
          <a:graphicData uri="http://schemas.openxmlformats.org/drawingml/2006/table">
            <a:tbl>
              <a:tblPr firstRow="1" firstCol="1" bandRow="1"/>
              <a:tblGrid>
                <a:gridCol w="1169670">
                  <a:extLst>
                    <a:ext uri="{9D8B030D-6E8A-4147-A177-3AD203B41FA5}">
                      <a16:colId xmlns:a16="http://schemas.microsoft.com/office/drawing/2014/main" val="408812471"/>
                    </a:ext>
                  </a:extLst>
                </a:gridCol>
                <a:gridCol w="4745355">
                  <a:extLst>
                    <a:ext uri="{9D8B030D-6E8A-4147-A177-3AD203B41FA5}">
                      <a16:colId xmlns:a16="http://schemas.microsoft.com/office/drawing/2014/main" val="2095127400"/>
                    </a:ext>
                  </a:extLst>
                </a:gridCol>
              </a:tblGrid>
              <a:tr h="6841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ja-JP" altLang="en-US" sz="1200" kern="10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　　　　　　　　　　　　　　　　　　　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665064"/>
                  </a:ext>
                </a:extLst>
              </a:tr>
              <a:tr h="7986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ja-JP" sz="12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参加人数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　　　　</a:t>
                      </a:r>
                      <a:endParaRPr lang="en-US" altLang="ja-JP" sz="1200" kern="100" dirty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　　　　　　名　　</a:t>
                      </a:r>
                      <a:endParaRPr lang="en-US" altLang="ja-JP" sz="1200" kern="100" dirty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　　　　　　　　　（農業者・農業関係団体・行政・その他）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619964"/>
                  </a:ext>
                </a:extLst>
              </a:tr>
              <a:tr h="808498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その他</a:t>
                      </a:r>
                      <a:r>
                        <a:rPr lang="ja-JP" altLang="en-US" sz="1050" kern="100" dirty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（車いすの利用等配慮が必要な場合は申込の際にお申し出ください。）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945706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857057-5DC7-4AF0-A903-1221C3A88D6C}"/>
              </a:ext>
            </a:extLst>
          </p:cNvPr>
          <p:cNvSpPr txBox="1"/>
          <p:nvPr/>
        </p:nvSpPr>
        <p:spPr>
          <a:xfrm>
            <a:off x="360212" y="4606021"/>
            <a:ext cx="3448275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/>
              <a:t>公共交通機関によるアクセス方法</a:t>
            </a:r>
            <a:endParaRPr kumimoji="1" lang="en-US" altLang="ja-JP" sz="1400" dirty="0"/>
          </a:p>
          <a:p>
            <a:endParaRPr kumimoji="1" lang="ja-JP" altLang="en-US" sz="900" dirty="0"/>
          </a:p>
          <a:p>
            <a:r>
              <a:rPr kumimoji="1" lang="ja-JP" altLang="en-US" sz="1200" dirty="0"/>
              <a:t>○近鉄南大阪線「藤井寺駅」下車</a:t>
            </a:r>
            <a:endParaRPr kumimoji="1" lang="en-US" altLang="ja-JP" sz="1200" dirty="0"/>
          </a:p>
          <a:p>
            <a:r>
              <a:rPr kumimoji="1" lang="ja-JP" altLang="en-US" sz="1200" dirty="0"/>
              <a:t>　近鉄バス（</a:t>
            </a:r>
            <a:r>
              <a:rPr kumimoji="1" lang="en-US" altLang="ja-JP" sz="1200" dirty="0"/>
              <a:t>62,65,66,72,75</a:t>
            </a:r>
            <a:r>
              <a:rPr kumimoji="1" lang="ja-JP" altLang="en-US" sz="1200" dirty="0"/>
              <a:t>番系統）乗車</a:t>
            </a:r>
            <a:endParaRPr kumimoji="1" lang="en-US" altLang="ja-JP" sz="1200" dirty="0"/>
          </a:p>
          <a:p>
            <a:r>
              <a:rPr kumimoji="1" lang="ja-JP" altLang="en-US" sz="1200" dirty="0"/>
              <a:t>　「羽曳が丘８丁目」で下車</a:t>
            </a:r>
            <a:endParaRPr kumimoji="1" lang="en-US" altLang="ja-JP" sz="1200" dirty="0"/>
          </a:p>
          <a:p>
            <a:r>
              <a:rPr kumimoji="1" lang="ja-JP" altLang="en-US" sz="1200" dirty="0"/>
              <a:t>　南へ約５００ｍ</a:t>
            </a:r>
          </a:p>
          <a:p>
            <a:endParaRPr kumimoji="1" lang="ja-JP" altLang="en-US" sz="1200" dirty="0"/>
          </a:p>
          <a:p>
            <a:r>
              <a:rPr kumimoji="1" lang="ja-JP" altLang="en-US" sz="1200" dirty="0"/>
              <a:t>○近鉄南大阪線「古市駅」下車　</a:t>
            </a:r>
            <a:endParaRPr kumimoji="1" lang="en-US" altLang="ja-JP" sz="1200" dirty="0"/>
          </a:p>
          <a:p>
            <a:r>
              <a:rPr kumimoji="1" lang="ja-JP" altLang="en-US" sz="1200" dirty="0"/>
              <a:t>　タクシーで約１０分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7403331"/>
            <a:ext cx="6937237" cy="1233193"/>
            <a:chOff x="-664870" y="8544082"/>
            <a:chExt cx="6937237" cy="123319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611265-D43F-4839-897F-60B1FDED3C03}"/>
                </a:ext>
              </a:extLst>
            </p:cNvPr>
            <p:cNvSpPr txBox="1"/>
            <p:nvPr/>
          </p:nvSpPr>
          <p:spPr>
            <a:xfrm>
              <a:off x="-623415" y="8884595"/>
              <a:ext cx="6895782" cy="892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609600" algn="just">
                <a:lnSpc>
                  <a:spcPct val="150000"/>
                </a:lnSpc>
              </a:pPr>
              <a:r>
                <a:rPr lang="ja-JP" altLang="en-US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大阪府環境農林水産部農政室　推進課　地産地消推進</a:t>
              </a:r>
              <a:r>
                <a:rPr lang="en-US" altLang="ja-JP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G</a:t>
              </a:r>
              <a:r>
                <a:rPr lang="ja-JP" altLang="ja-JP" sz="1200" kern="10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en-US" sz="1200" kern="10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山本、</a:t>
              </a:r>
              <a:r>
                <a:rPr lang="ja-JP" altLang="en-US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和田守、奥野</a:t>
              </a:r>
              <a:endParaRPr lang="en-US" altLang="ja-JP" sz="12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indent="609600" algn="just">
                <a:lnSpc>
                  <a:spcPct val="150000"/>
                </a:lnSpc>
              </a:pPr>
              <a:r>
                <a:rPr lang="ja-JP" altLang="en-US" sz="1200" kern="100" dirty="0">
                  <a:effectLst/>
                  <a:latin typeface="Calibri" panose="020F0502020204030204" pitchFamily="34" charset="0"/>
                  <a:ea typeface="游明朝" panose="02020400000000000000" pitchFamily="18" charset="-128"/>
                  <a:cs typeface="Calibri" panose="020F0502020204030204" pitchFamily="34" charset="0"/>
                </a:rPr>
                <a:t>　</a:t>
              </a:r>
              <a:r>
                <a:rPr lang="en-US" altLang="ja-JP" sz="1200" kern="100" dirty="0">
                  <a:effectLst/>
                  <a:latin typeface="Calibri" panose="020F0502020204030204" pitchFamily="34" charset="0"/>
                  <a:ea typeface="游明朝" panose="02020400000000000000" pitchFamily="18" charset="-128"/>
                  <a:cs typeface="Calibri" panose="020F0502020204030204" pitchFamily="34" charset="0"/>
                </a:rPr>
                <a:t>E-mail: </a:t>
              </a:r>
              <a:r>
                <a:rPr lang="en-US" altLang="ja-JP" sz="1200" kern="100" dirty="0">
                  <a:latin typeface="Calibri" panose="020F0502020204030204" pitchFamily="34" charset="0"/>
                  <a:ea typeface="游明朝" panose="02020400000000000000" pitchFamily="18" charset="-128"/>
                  <a:cs typeface="Calibri" panose="020F0502020204030204" pitchFamily="34" charset="0"/>
                </a:rPr>
                <a:t>CHISAN-CHISHOU@gbox.pref.osaka.lg.jp</a:t>
              </a:r>
              <a:endParaRPr lang="ja-JP" altLang="ja-JP" sz="1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ja-JP" altLang="ja-JP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　　</a:t>
              </a:r>
              <a:r>
                <a:rPr lang="ja-JP" altLang="en-US" sz="1200" kern="100" dirty="0"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   　 </a:t>
              </a:r>
              <a:r>
                <a:rPr lang="en-US" altLang="ja-JP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TEL: 06-6210-9595(</a:t>
              </a:r>
              <a:r>
                <a:rPr lang="ja-JP" altLang="ja-JP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直</a:t>
              </a:r>
              <a:r>
                <a:rPr lang="en-US" altLang="ja-JP" sz="1200" kern="100" dirty="0">
                  <a:effectLst/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)</a:t>
              </a:r>
              <a:endParaRPr lang="ja-JP" altLang="ja-JP" sz="1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D611265-D43F-4839-897F-60B1FDED3C03}"/>
                </a:ext>
              </a:extLst>
            </p:cNvPr>
            <p:cNvSpPr txBox="1"/>
            <p:nvPr/>
          </p:nvSpPr>
          <p:spPr>
            <a:xfrm>
              <a:off x="-664870" y="8544082"/>
              <a:ext cx="4048418" cy="3650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609600">
                <a:lnSpc>
                  <a:spcPct val="150000"/>
                </a:lnSpc>
              </a:pPr>
              <a:r>
                <a:rPr lang="ja-JP" altLang="en-US" sz="1400" b="1" kern="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＜申込み・</a:t>
              </a:r>
              <a:r>
                <a:rPr lang="ja-JP" altLang="en-US" sz="1400" b="1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問い合わせ先</a:t>
              </a:r>
              <a:r>
                <a:rPr lang="ja-JP" altLang="en-US" sz="1400" b="1" kern="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＞</a:t>
              </a:r>
              <a:endParaRPr lang="ja-JP" altLang="ja-JP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3349448" y="4584526"/>
            <a:ext cx="3148340" cy="2394340"/>
            <a:chOff x="2598736" y="3737082"/>
            <a:chExt cx="4140110" cy="3147416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7ACCE25A-E63F-42B5-8484-1ED7431B5A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98736" y="3737082"/>
              <a:ext cx="4048126" cy="3147416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A2BE374-065B-421F-9EC0-145E81431263}"/>
                </a:ext>
              </a:extLst>
            </p:cNvPr>
            <p:cNvSpPr txBox="1"/>
            <p:nvPr/>
          </p:nvSpPr>
          <p:spPr>
            <a:xfrm>
              <a:off x="2690720" y="3765338"/>
              <a:ext cx="4048126" cy="709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609600">
                <a:lnSpc>
                  <a:spcPct val="120000"/>
                </a:lnSpc>
              </a:pPr>
              <a:r>
                <a:rPr lang="ja-JP" altLang="en-US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（地独）大阪府立環境農林水産総合研究所</a:t>
              </a:r>
              <a:endParaRPr lang="en-US" altLang="ja-JP" sz="9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indent="609600">
                <a:lnSpc>
                  <a:spcPct val="120000"/>
                </a:lnSpc>
              </a:pPr>
              <a:r>
                <a:rPr lang="ja-JP" altLang="en-US" sz="900" kern="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　　　　大阪府羽曳野市尺度</a:t>
              </a:r>
              <a:r>
                <a:rPr lang="en-US" altLang="ja-JP" sz="900" kern="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442</a:t>
              </a:r>
            </a:p>
            <a:p>
              <a:pPr indent="609600">
                <a:lnSpc>
                  <a:spcPct val="120000"/>
                </a:lnSpc>
              </a:pPr>
              <a:r>
                <a:rPr lang="ja-JP" altLang="en-US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　　　　　</a:t>
              </a:r>
              <a:r>
                <a:rPr lang="en-US" altLang="ja-JP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072</a:t>
              </a:r>
              <a:r>
                <a:rPr lang="ja-JP" altLang="en-US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（</a:t>
              </a:r>
              <a:r>
                <a:rPr lang="en-US" altLang="ja-JP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958</a:t>
              </a:r>
              <a:r>
                <a:rPr lang="ja-JP" altLang="en-US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）</a:t>
              </a:r>
              <a:r>
                <a:rPr lang="en-US" altLang="ja-JP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6551</a:t>
              </a:r>
              <a:r>
                <a:rPr lang="ja-JP" altLang="en-US" sz="9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（代）</a:t>
              </a:r>
              <a:endParaRPr lang="ja-JP" altLang="ja-JP" sz="9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EE367D2-E07C-455F-A800-0C550E0767F9}"/>
              </a:ext>
            </a:extLst>
          </p:cNvPr>
          <p:cNvSpPr txBox="1"/>
          <p:nvPr/>
        </p:nvSpPr>
        <p:spPr>
          <a:xfrm>
            <a:off x="444639" y="743423"/>
            <a:ext cx="59687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kern="100" dirty="0">
                <a:latin typeface="Corbel Light" panose="020B0303020204020204" pitchFamily="34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大阪府スマート農業交流会</a:t>
            </a:r>
            <a:r>
              <a:rPr lang="ja-JP" altLang="ja-JP" sz="2400" kern="100" dirty="0">
                <a:effectLst/>
                <a:latin typeface="Corbel Light" panose="020B0303020204020204" pitchFamily="34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参加申込書</a:t>
            </a:r>
            <a:r>
              <a:rPr lang="ja-JP" altLang="en-US" sz="2400" kern="100" dirty="0">
                <a:effectLst/>
                <a:latin typeface="Corbel Light" panose="020B0303020204020204" pitchFamily="34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2400" kern="100" dirty="0">
              <a:effectLst/>
              <a:latin typeface="Corbel Light" panose="020B0303020204020204" pitchFamily="34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BD68274-8FE2-4DA9-AD24-2615DAD57C8A}"/>
              </a:ext>
            </a:extLst>
          </p:cNvPr>
          <p:cNvSpPr/>
          <p:nvPr/>
        </p:nvSpPr>
        <p:spPr>
          <a:xfrm>
            <a:off x="471486" y="7336177"/>
            <a:ext cx="5933520" cy="14031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9804983-7765-4D9C-8116-C0CBEAB70501}"/>
              </a:ext>
            </a:extLst>
          </p:cNvPr>
          <p:cNvSpPr txBox="1"/>
          <p:nvPr/>
        </p:nvSpPr>
        <p:spPr>
          <a:xfrm>
            <a:off x="4160520" y="1626111"/>
            <a:ext cx="331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kern="100" dirty="0">
                <a:effectLst/>
                <a:latin typeface="Corbel Light" panose="020B0303020204020204" pitchFamily="34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締切：１月２６日（月）</a:t>
            </a:r>
            <a:r>
              <a:rPr lang="ja-JP" altLang="en-US" sz="1400" kern="100" dirty="0">
                <a:effectLst/>
                <a:latin typeface="Corbel Light" panose="020B0303020204020204" pitchFamily="34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endParaRPr lang="ja-JP" altLang="ja-JP" sz="1400" kern="100" dirty="0">
              <a:effectLst/>
              <a:latin typeface="Corbel Light" panose="020B0303020204020204" pitchFamily="34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021246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233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游明朝</vt:lpstr>
      <vt:lpstr>Arial</vt:lpstr>
      <vt:lpstr>Calibri</vt:lpstr>
      <vt:lpstr>Calibri Light</vt:lpstr>
      <vt:lpstr>Corbel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2024-10-18T09:45:01Z</dcterms:created>
  <dcterms:modified xsi:type="dcterms:W3CDTF">2025-12-02T08:31:42Z</dcterms:modified>
</cp:coreProperties>
</file>