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DCFF"/>
    <a:srgbClr val="FBE7D9"/>
    <a:srgbClr val="FF6600"/>
    <a:srgbClr val="FFA161"/>
    <a:srgbClr val="FF9933"/>
    <a:srgbClr val="385723"/>
    <a:srgbClr val="99FF66"/>
    <a:srgbClr val="66FF33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1" autoAdjust="0"/>
    <p:restoredTop sz="94660"/>
  </p:normalViewPr>
  <p:slideViewPr>
    <p:cSldViewPr snapToGrid="0">
      <p:cViewPr varScale="1">
        <p:scale>
          <a:sx n="47" d="100"/>
          <a:sy n="47" d="100"/>
        </p:scale>
        <p:origin x="23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384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65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08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26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187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56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25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69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50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72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02C6-813A-419E-8A35-E56C40451FD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609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702C6-813A-419E-8A35-E56C40451FD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98D6-A714-4E96-8ACD-A290FAE8C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48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rasutoya.com/2013/03/blog-post_4384.html" TargetMode="External"/><Relationship Id="rId13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image" Target="../media/image3.jpeg"/><Relationship Id="rId10" Type="http://schemas.openxmlformats.org/officeDocument/2006/relationships/hyperlink" Target="https://uepi-mechaeng-papa.com/entry/2020/04/16/195326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テキスト ボックス 73"/>
          <p:cNvSpPr txBox="1"/>
          <p:nvPr/>
        </p:nvSpPr>
        <p:spPr>
          <a:xfrm>
            <a:off x="-723" y="1322443"/>
            <a:ext cx="3520478" cy="40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b="1" dirty="0">
                <a:latin typeface="游ゴシック" panose="020B0400000000000000" pitchFamily="50" charset="-128"/>
              </a:rPr>
              <a:t>～現地相談会～</a:t>
            </a:r>
            <a:endParaRPr kumimoji="1" lang="ja-JP" altLang="en-US" b="1" dirty="0">
              <a:latin typeface="游ゴシック" panose="020B0400000000000000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55889" y="1623324"/>
            <a:ext cx="1639833" cy="71185"/>
          </a:xfrm>
          <a:prstGeom prst="roundRect">
            <a:avLst/>
          </a:prstGeom>
          <a:solidFill>
            <a:srgbClr val="97D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70393" y="5417256"/>
            <a:ext cx="6717215" cy="2339298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0" y="7868523"/>
            <a:ext cx="6858000" cy="2037477"/>
          </a:xfrm>
          <a:prstGeom prst="rect">
            <a:avLst/>
          </a:prstGeom>
          <a:solidFill>
            <a:srgbClr val="97D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225447"/>
            <a:ext cx="6858000" cy="1062277"/>
          </a:xfrm>
          <a:prstGeom prst="rect">
            <a:avLst/>
          </a:prstGeom>
          <a:solidFill>
            <a:srgbClr val="97D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7473" y="322232"/>
            <a:ext cx="6023053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ja-JP" altLang="en-US" sz="2800" b="1" dirty="0">
                <a:latin typeface="游ゴシック" panose="020B0400000000000000" pitchFamily="50" charset="-128"/>
              </a:rPr>
              <a:t>ＤＩＹでスマート農業機器の導入を</a:t>
            </a:r>
            <a:endParaRPr lang="en-US" altLang="ja-JP" sz="2800" b="1" dirty="0">
              <a:latin typeface="游ゴシック" panose="020B0400000000000000" pitchFamily="50" charset="-128"/>
            </a:endParaRPr>
          </a:p>
          <a:p>
            <a:pPr algn="ctr">
              <a:lnSpc>
                <a:spcPts val="3200"/>
              </a:lnSpc>
            </a:pPr>
            <a:r>
              <a:rPr lang="ja-JP" altLang="en-US" sz="2800" b="1" dirty="0">
                <a:latin typeface="游ゴシック" panose="020B0400000000000000" pitchFamily="50" charset="-128"/>
              </a:rPr>
              <a:t>検討されている農業者のみなさま</a:t>
            </a:r>
            <a:endParaRPr kumimoji="1" lang="ja-JP" altLang="en-US" sz="2800" b="1" dirty="0">
              <a:latin typeface="游ゴシック" panose="020B04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16761" y="1757696"/>
            <a:ext cx="664943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sz="2200" b="1" dirty="0">
                <a:latin typeface="游ゴシック" panose="020B0400000000000000" pitchFamily="50" charset="-128"/>
              </a:rPr>
              <a:t>補助事業の実施にむけて、専門の技術者が</a:t>
            </a:r>
            <a:endParaRPr lang="en-US" altLang="ja-JP" sz="2200" b="1" dirty="0">
              <a:latin typeface="游ゴシック" panose="020B0400000000000000" pitchFamily="50" charset="-128"/>
            </a:endParaRPr>
          </a:p>
          <a:p>
            <a:pPr>
              <a:lnSpc>
                <a:spcPts val="2600"/>
              </a:lnSpc>
            </a:pPr>
            <a:r>
              <a:rPr lang="ja-JP" altLang="en-US" sz="2200" b="1" dirty="0">
                <a:latin typeface="游ゴシック" panose="020B0400000000000000" pitchFamily="50" charset="-128"/>
              </a:rPr>
              <a:t>あなたのほ場に訪問し、アドバイスを行います！</a:t>
            </a:r>
            <a:endParaRPr kumimoji="1" lang="ja-JP" altLang="en-US" sz="2200" b="1" dirty="0">
              <a:latin typeface="游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6719" y="8685482"/>
            <a:ext cx="63728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游ゴシック" panose="020B0400000000000000" pitchFamily="50" charset="-128"/>
              </a:rPr>
              <a:t>右記ＱＲコードからお申し込みください。</a:t>
            </a:r>
            <a:endParaRPr kumimoji="1" lang="en-US" altLang="ja-JP" sz="1400" b="1" dirty="0">
              <a:latin typeface="游ゴシック" panose="020B0400000000000000" pitchFamily="50" charset="-128"/>
            </a:endParaRPr>
          </a:p>
          <a:p>
            <a:r>
              <a:rPr kumimoji="1" lang="ja-JP" altLang="en-US" sz="1400" b="1" dirty="0">
                <a:latin typeface="游ゴシック" panose="020B0400000000000000" pitchFamily="50" charset="-128"/>
              </a:rPr>
              <a:t>事業に関するお問い合わせは最寄りの農と緑の総合事務所</a:t>
            </a:r>
            <a:endParaRPr kumimoji="1" lang="en-US" altLang="ja-JP" sz="1400" b="1" dirty="0">
              <a:latin typeface="游ゴシック" panose="020B0400000000000000" pitchFamily="50" charset="-128"/>
            </a:endParaRPr>
          </a:p>
          <a:p>
            <a:r>
              <a:rPr kumimoji="1" lang="ja-JP" altLang="en-US" sz="1400" b="1" dirty="0">
                <a:latin typeface="游ゴシック" panose="020B0400000000000000" pitchFamily="50" charset="-128"/>
              </a:rPr>
              <a:t>またはこちらまで</a:t>
            </a:r>
            <a:endParaRPr kumimoji="1" lang="en-US" altLang="ja-JP" sz="1400" b="1" dirty="0">
              <a:latin typeface="游ゴシック" panose="020B0400000000000000" pitchFamily="50" charset="-128"/>
            </a:endParaRPr>
          </a:p>
          <a:p>
            <a:r>
              <a:rPr kumimoji="1" lang="ja-JP" altLang="en-US" sz="1400" b="1" dirty="0">
                <a:latin typeface="游ゴシック" panose="020B0400000000000000" pitchFamily="50" charset="-128"/>
              </a:rPr>
              <a:t>大阪府 環境農林水産部 農政室推進課 地産地消推進グループ</a:t>
            </a:r>
            <a:endParaRPr kumimoji="1" lang="en-US" altLang="ja-JP" sz="1400" b="1" dirty="0">
              <a:latin typeface="游ゴシック" panose="020B0400000000000000" pitchFamily="50" charset="-128"/>
            </a:endParaRPr>
          </a:p>
          <a:p>
            <a:r>
              <a:rPr kumimoji="1" lang="en-US" altLang="ja-JP" sz="1400" b="1" dirty="0">
                <a:latin typeface="游ゴシック" panose="020B0400000000000000" pitchFamily="50" charset="-128"/>
              </a:rPr>
              <a:t>TEL</a:t>
            </a:r>
            <a:r>
              <a:rPr kumimoji="1" lang="ja-JP" altLang="en-US" sz="1400" b="1" dirty="0">
                <a:latin typeface="游ゴシック" panose="020B0400000000000000" pitchFamily="50" charset="-128"/>
              </a:rPr>
              <a:t> </a:t>
            </a:r>
            <a:r>
              <a:rPr kumimoji="1" lang="en-US" altLang="ja-JP" sz="1400" b="1" dirty="0">
                <a:latin typeface="游ゴシック" panose="020B0400000000000000" pitchFamily="50" charset="-128"/>
              </a:rPr>
              <a:t>06-6210-9595</a:t>
            </a:r>
            <a:endParaRPr kumimoji="1" lang="ja-JP" altLang="en-US" sz="1400" b="1" dirty="0">
              <a:latin typeface="游ゴシック" panose="020B04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0003" y="7325667"/>
            <a:ext cx="17297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阪本英俊氏</a:t>
            </a:r>
            <a:endParaRPr kumimoji="1" lang="en-US" altLang="ja-JP" sz="11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en-US" altLang="ja-JP" sz="1100" b="1" dirty="0" err="1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FabLab</a:t>
            </a:r>
            <a:r>
              <a:rPr kumimoji="1" lang="en-US" altLang="ja-JP" sz="11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kumimoji="1" lang="en-US" altLang="ja-JP" sz="1100" b="1" dirty="0" err="1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Kitakagaya</a:t>
            </a:r>
            <a:endParaRPr kumimoji="1" lang="ja-JP" altLang="en-US" sz="11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556385" y="7325667"/>
            <a:ext cx="17297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rgbClr val="002060"/>
                </a:solidFill>
                <a:latin typeface="游ゴシック" panose="020B0400000000000000" pitchFamily="50" charset="-128"/>
              </a:rPr>
              <a:t>西嶋大作氏</a:t>
            </a:r>
            <a:endParaRPr kumimoji="1" lang="en-US" altLang="ja-JP" sz="1100" b="1" dirty="0">
              <a:solidFill>
                <a:srgbClr val="002060"/>
              </a:solidFill>
              <a:latin typeface="游ゴシック" panose="020B0400000000000000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rgbClr val="002060"/>
                </a:solidFill>
                <a:latin typeface="游ゴシック" panose="020B0400000000000000" pitchFamily="50" charset="-128"/>
              </a:rPr>
              <a:t>松虫通り電脳工作室</a:t>
            </a:r>
            <a:endParaRPr kumimoji="1" lang="ja-JP" altLang="en-US" sz="11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56576" y="7325667"/>
            <a:ext cx="26148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rgbClr val="002060"/>
                </a:solidFill>
                <a:latin typeface="游ゴシック" panose="020B0400000000000000" pitchFamily="50" charset="-128"/>
              </a:rPr>
              <a:t>寺久保寿光氏</a:t>
            </a:r>
            <a:endParaRPr kumimoji="1" lang="en-US" altLang="ja-JP" sz="1100" b="1" dirty="0">
              <a:solidFill>
                <a:srgbClr val="002060"/>
              </a:solidFill>
              <a:latin typeface="游ゴシック" panose="020B0400000000000000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rgbClr val="002060"/>
                </a:solidFill>
                <a:latin typeface="游ゴシック" panose="020B0400000000000000" pitchFamily="50" charset="-128"/>
              </a:rPr>
              <a:t>（株）ﾌﾞﾘｯｼﾞ・ｿﾘｭｰｼｮﾝ</a:t>
            </a:r>
            <a:endParaRPr kumimoji="1" lang="ja-JP" altLang="en-US" sz="11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16761" y="5647330"/>
            <a:ext cx="228385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rgbClr val="002060"/>
                </a:solidFill>
              </a:rPr>
              <a:t>回路基板設計、プログラム開発</a:t>
            </a:r>
            <a:endParaRPr kumimoji="1" lang="en-US" altLang="ja-JP" sz="1050" b="1" dirty="0">
              <a:solidFill>
                <a:srgbClr val="002060"/>
              </a:solidFill>
            </a:endParaRPr>
          </a:p>
          <a:p>
            <a:r>
              <a:rPr kumimoji="1" lang="ja-JP" altLang="en-US" sz="1050" b="1" dirty="0">
                <a:solidFill>
                  <a:srgbClr val="002060"/>
                </a:solidFill>
              </a:rPr>
              <a:t>ものづくり支援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677133" y="5637639"/>
            <a:ext cx="22670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rgbClr val="002060"/>
                </a:solidFill>
              </a:rPr>
              <a:t>マイコンを使ったシステム</a:t>
            </a:r>
            <a:endParaRPr kumimoji="1" lang="en-US" altLang="ja-JP" sz="1050" b="1" dirty="0">
              <a:solidFill>
                <a:srgbClr val="002060"/>
              </a:solidFill>
            </a:endParaRPr>
          </a:p>
          <a:p>
            <a:r>
              <a:rPr kumimoji="1" lang="ja-JP" altLang="en-US" sz="1050" b="1" dirty="0">
                <a:solidFill>
                  <a:srgbClr val="002060"/>
                </a:solidFill>
              </a:rPr>
              <a:t>開発、プログラミング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616347" y="5634778"/>
            <a:ext cx="226070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rgbClr val="002060"/>
                </a:solidFill>
              </a:rPr>
              <a:t>ロボットシステム設計・製作</a:t>
            </a:r>
          </a:p>
          <a:p>
            <a:r>
              <a:rPr kumimoji="1" lang="ja-JP" altLang="en-US" sz="1050" b="1" dirty="0">
                <a:solidFill>
                  <a:srgbClr val="002060"/>
                </a:solidFill>
              </a:rPr>
              <a:t>工場の</a:t>
            </a:r>
            <a:r>
              <a:rPr kumimoji="1" lang="en-US" altLang="ja-JP" sz="1050" b="1" dirty="0">
                <a:solidFill>
                  <a:srgbClr val="002060"/>
                </a:solidFill>
              </a:rPr>
              <a:t>IOT</a:t>
            </a:r>
            <a:r>
              <a:rPr kumimoji="1" lang="ja-JP" altLang="en-US" sz="1050" b="1" dirty="0">
                <a:solidFill>
                  <a:srgbClr val="002060"/>
                </a:solidFill>
              </a:rPr>
              <a:t>化　設計・製作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10828" y="8018652"/>
            <a:ext cx="63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游ゴシック" panose="020B0400000000000000" pitchFamily="50" charset="-128"/>
              </a:rPr>
              <a:t>申込期間　令和６年</a:t>
            </a:r>
            <a:r>
              <a:rPr kumimoji="1" lang="en-US" altLang="ja-JP" b="1" dirty="0">
                <a:latin typeface="游ゴシック" panose="020B0400000000000000" pitchFamily="50" charset="-128"/>
              </a:rPr>
              <a:t>11</a:t>
            </a:r>
            <a:r>
              <a:rPr kumimoji="1" lang="ja-JP" altLang="en-US" b="1" dirty="0">
                <a:latin typeface="游ゴシック" panose="020B0400000000000000" pitchFamily="50" charset="-128"/>
              </a:rPr>
              <a:t>月</a:t>
            </a:r>
            <a:r>
              <a:rPr kumimoji="1" lang="en-US" altLang="ja-JP" b="1" dirty="0">
                <a:latin typeface="游ゴシック" panose="020B0400000000000000" pitchFamily="50" charset="-128"/>
              </a:rPr>
              <a:t>11</a:t>
            </a:r>
            <a:r>
              <a:rPr kumimoji="1" lang="ja-JP" altLang="en-US" b="1" dirty="0">
                <a:latin typeface="游ゴシック" panose="020B0400000000000000" pitchFamily="50" charset="-128"/>
              </a:rPr>
              <a:t>日から先着順で受け付け</a:t>
            </a:r>
            <a:endParaRPr kumimoji="1" lang="en-US" altLang="ja-JP" b="1" dirty="0">
              <a:latin typeface="游ゴシック" panose="020B0400000000000000" pitchFamily="50" charset="-128"/>
            </a:endParaRPr>
          </a:p>
          <a:p>
            <a:r>
              <a:rPr kumimoji="1" lang="ja-JP" altLang="en-US" b="1" dirty="0">
                <a:latin typeface="游ゴシック" panose="020B0400000000000000" pitchFamily="50" charset="-128"/>
              </a:rPr>
              <a:t>実施期間　令和６年</a:t>
            </a:r>
            <a:r>
              <a:rPr kumimoji="1" lang="en-US" altLang="ja-JP" b="1" dirty="0">
                <a:latin typeface="游ゴシック" panose="020B0400000000000000" pitchFamily="50" charset="-128"/>
              </a:rPr>
              <a:t>11</a:t>
            </a:r>
            <a:r>
              <a:rPr kumimoji="1" lang="ja-JP" altLang="en-US" b="1" dirty="0">
                <a:latin typeface="游ゴシック" panose="020B0400000000000000" pitchFamily="50" charset="-128"/>
              </a:rPr>
              <a:t>月</a:t>
            </a:r>
            <a:r>
              <a:rPr kumimoji="1" lang="en-US" altLang="ja-JP" b="1" dirty="0">
                <a:latin typeface="游ゴシック" panose="020B0400000000000000" pitchFamily="50" charset="-128"/>
              </a:rPr>
              <a:t>11</a:t>
            </a:r>
            <a:r>
              <a:rPr kumimoji="1" lang="ja-JP" altLang="en-US" b="1" dirty="0">
                <a:latin typeface="游ゴシック" panose="020B0400000000000000" pitchFamily="50" charset="-128"/>
              </a:rPr>
              <a:t>日から令和７年</a:t>
            </a:r>
            <a:r>
              <a:rPr kumimoji="1" lang="en-US" altLang="ja-JP" b="1" dirty="0">
                <a:latin typeface="游ゴシック" panose="020B0400000000000000" pitchFamily="50" charset="-128"/>
              </a:rPr>
              <a:t>2</a:t>
            </a:r>
            <a:r>
              <a:rPr kumimoji="1" lang="ja-JP" altLang="en-US" b="1" dirty="0">
                <a:latin typeface="游ゴシック" panose="020B0400000000000000" pitchFamily="50" charset="-128"/>
              </a:rPr>
              <a:t>月</a:t>
            </a:r>
            <a:r>
              <a:rPr kumimoji="1" lang="en-US" altLang="ja-JP" b="1" dirty="0">
                <a:latin typeface="游ゴシック" panose="020B0400000000000000" pitchFamily="50" charset="-128"/>
              </a:rPr>
              <a:t>28</a:t>
            </a:r>
            <a:r>
              <a:rPr kumimoji="1" lang="ja-JP" altLang="en-US" b="1" dirty="0">
                <a:latin typeface="游ゴシック" panose="020B0400000000000000" pitchFamily="50" charset="-128"/>
              </a:rPr>
              <a:t>日まで</a:t>
            </a:r>
            <a:endParaRPr kumimoji="1" lang="en-US" altLang="ja-JP" b="1" dirty="0">
              <a:latin typeface="游ゴシック" panose="020B0400000000000000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7D78B1F-4BFE-411D-AD75-DE187FCE7998}"/>
              </a:ext>
            </a:extLst>
          </p:cNvPr>
          <p:cNvSpPr txBox="1"/>
          <p:nvPr/>
        </p:nvSpPr>
        <p:spPr>
          <a:xfrm>
            <a:off x="1369510" y="0"/>
            <a:ext cx="5618896" cy="255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大阪府・ＪＡグループ大阪共同事業「経営強化チャレンジプロジェクト事業」</a:t>
            </a:r>
            <a:endParaRPr lang="en-US" altLang="ja-JP" sz="1000" b="1" dirty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592" b="93878" l="5584" r="96447">
                        <a14:foregroundMark x1="67513" y1="41327" x2="67513" y2="41327"/>
                        <a14:foregroundMark x1="19797" y1="37245" x2="19797" y2="37245"/>
                        <a14:foregroundMark x1="21827" y1="14796" x2="21827" y2="14796"/>
                        <a14:foregroundMark x1="18274" y1="27551" x2="18274" y2="27551"/>
                        <a14:foregroundMark x1="71574" y1="23980" x2="78680" y2="30102"/>
                        <a14:foregroundMark x1="75635" y1="51020" x2="75635" y2="51020"/>
                        <a14:foregroundMark x1="70051" y1="83673" x2="70051" y2="83673"/>
                        <a14:foregroundMark x1="96954" y1="59694" x2="96954" y2="59694"/>
                        <a14:foregroundMark x1="85787" y1="26020" x2="85787" y2="26020"/>
                        <a14:foregroundMark x1="5584" y1="60714" x2="5584" y2="60714"/>
                        <a14:foregroundMark x1="60406" y1="4592" x2="60406" y2="4592"/>
                        <a14:foregroundMark x1="88325" y1="76531" x2="88325" y2="76531"/>
                        <a14:foregroundMark x1="45178" y1="75000" x2="45178" y2="75000"/>
                        <a14:foregroundMark x1="37563" y1="62755" x2="37563" y2="62755"/>
                        <a14:foregroundMark x1="50254" y1="73469" x2="50254" y2="73469"/>
                        <a14:foregroundMark x1="57868" y1="70918" x2="57868" y2="70918"/>
                        <a14:foregroundMark x1="58883" y1="83673" x2="58883" y2="83673"/>
                        <a14:foregroundMark x1="61929" y1="93878" x2="61929" y2="93878"/>
                        <a14:foregroundMark x1="70051" y1="14286" x2="70051" y2="14286"/>
                        <a14:foregroundMark x1="65990" y1="25510" x2="65990" y2="25510"/>
                        <a14:foregroundMark x1="54315" y1="48469" x2="54315" y2="48469"/>
                        <a14:foregroundMark x1="54315" y1="41327" x2="54315" y2="41327"/>
                        <a14:foregroundMark x1="60406" y1="33163" x2="60406" y2="33163"/>
                        <a14:foregroundMark x1="63452" y1="31122" x2="63452" y2="31122"/>
                        <a14:foregroundMark x1="67513" y1="34694" x2="67513" y2="34694"/>
                        <a14:foregroundMark x1="80203" y1="21429" x2="80203" y2="21429"/>
                        <a14:foregroundMark x1="78173" y1="18367" x2="78173" y2="18367"/>
                        <a14:foregroundMark x1="92893" y1="34694" x2="92893" y2="34694"/>
                        <a14:foregroundMark x1="92386" y1="67857" x2="92386" y2="67857"/>
                        <a14:foregroundMark x1="82741" y1="82143" x2="82741" y2="82143"/>
                        <a14:foregroundMark x1="74619" y1="87755" x2="74619" y2="8775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1302" y="6075125"/>
            <a:ext cx="1258736" cy="125054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2807875" y="6098124"/>
            <a:ext cx="1247794" cy="1207297"/>
          </a:xfrm>
          <a:prstGeom prst="ellipse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47488" y="6045299"/>
            <a:ext cx="1288684" cy="1280371"/>
          </a:xfrm>
          <a:prstGeom prst="ellipse">
            <a:avLst/>
          </a:prstGeom>
        </p:spPr>
      </p:pic>
      <p:sp>
        <p:nvSpPr>
          <p:cNvPr id="11" name="角丸四角形 10"/>
          <p:cNvSpPr/>
          <p:nvPr/>
        </p:nvSpPr>
        <p:spPr>
          <a:xfrm>
            <a:off x="140029" y="5257031"/>
            <a:ext cx="2676899" cy="296140"/>
          </a:xfrm>
          <a:prstGeom prst="roundRect">
            <a:avLst/>
          </a:prstGeom>
          <a:solidFill>
            <a:srgbClr val="97D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現地事前相談会アドバイザー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55FE1CD9-DED2-4559-9FB8-0FF743134F31}"/>
              </a:ext>
            </a:extLst>
          </p:cNvPr>
          <p:cNvGrpSpPr/>
          <p:nvPr/>
        </p:nvGrpSpPr>
        <p:grpSpPr>
          <a:xfrm>
            <a:off x="3536802" y="2645281"/>
            <a:ext cx="3332961" cy="2484933"/>
            <a:chOff x="-751607" y="3252949"/>
            <a:chExt cx="3924513" cy="2104517"/>
          </a:xfrm>
        </p:grpSpPr>
        <p:sp>
          <p:nvSpPr>
            <p:cNvPr id="75" name="角丸四角形 74"/>
            <p:cNvSpPr/>
            <p:nvPr/>
          </p:nvSpPr>
          <p:spPr>
            <a:xfrm>
              <a:off x="-454538" y="3252949"/>
              <a:ext cx="3322615" cy="2104517"/>
            </a:xfrm>
            <a:prstGeom prst="roundRect">
              <a:avLst/>
            </a:prstGeom>
            <a:solidFill>
              <a:srgbClr val="00B0F0"/>
            </a:solidFill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050" b="1" dirty="0">
                <a:solidFill>
                  <a:srgbClr val="FF6600"/>
                </a:solidFill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-751607" y="3529820"/>
              <a:ext cx="3924513" cy="12772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/>
                  </a:solidFill>
                </a:rPr>
                <a:t>ご自身のほ場やハウスに</a:t>
              </a:r>
              <a:endParaRPr kumimoji="1" lang="en-US" altLang="ja-JP" b="1" dirty="0">
                <a:solidFill>
                  <a:schemeClr val="bg1"/>
                </a:solidFill>
              </a:endParaRPr>
            </a:p>
            <a:p>
              <a:pPr algn="ctr"/>
              <a:r>
                <a:rPr kumimoji="1" lang="ja-JP" altLang="en-US" b="1" dirty="0">
                  <a:solidFill>
                    <a:schemeClr val="bg1"/>
                  </a:solidFill>
                </a:rPr>
                <a:t>専門の技術者を派遣し</a:t>
              </a:r>
              <a:endParaRPr kumimoji="1" lang="en-US" altLang="ja-JP" b="1" dirty="0">
                <a:solidFill>
                  <a:schemeClr val="bg1"/>
                </a:solidFill>
              </a:endParaRPr>
            </a:p>
            <a:p>
              <a:pPr algn="ctr"/>
              <a:r>
                <a:rPr kumimoji="1" lang="ja-JP" altLang="en-US" b="1" dirty="0">
                  <a:solidFill>
                    <a:schemeClr val="bg1"/>
                  </a:solidFill>
                </a:rPr>
                <a:t>現場を見ながら</a:t>
              </a:r>
              <a:endParaRPr kumimoji="1" lang="en-US" altLang="ja-JP" b="1" dirty="0">
                <a:solidFill>
                  <a:schemeClr val="bg1"/>
                </a:solidFill>
              </a:endParaRPr>
            </a:p>
            <a:p>
              <a:pPr algn="ctr"/>
              <a:r>
                <a:rPr kumimoji="1" lang="ja-JP" altLang="en-US" b="1" dirty="0">
                  <a:solidFill>
                    <a:schemeClr val="bg1"/>
                  </a:solidFill>
                </a:rPr>
                <a:t>相談できます！</a:t>
              </a:r>
              <a:endParaRPr kumimoji="1" lang="en-US" altLang="ja-JP" b="1" dirty="0">
                <a:solidFill>
                  <a:schemeClr val="bg1"/>
                </a:solidFill>
              </a:endParaRPr>
            </a:p>
            <a:p>
              <a:pPr algn="ctr"/>
              <a:endParaRPr kumimoji="1" lang="en-US" altLang="ja-JP" sz="2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5" name="図 4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829" y="8705071"/>
            <a:ext cx="1074493" cy="1074493"/>
          </a:xfrm>
          <a:prstGeom prst="rect">
            <a:avLst/>
          </a:prstGeom>
          <a:noFill/>
        </p:spPr>
      </p:pic>
      <p:sp>
        <p:nvSpPr>
          <p:cNvPr id="54" name="角丸四角形 74">
            <a:extLst>
              <a:ext uri="{FF2B5EF4-FFF2-40B4-BE49-F238E27FC236}">
                <a16:creationId xmlns:a16="http://schemas.microsoft.com/office/drawing/2014/main" id="{FAC3B82E-D321-479F-9ED8-966CD0E6C89E}"/>
              </a:ext>
            </a:extLst>
          </p:cNvPr>
          <p:cNvSpPr/>
          <p:nvPr/>
        </p:nvSpPr>
        <p:spPr>
          <a:xfrm>
            <a:off x="149647" y="2666897"/>
            <a:ext cx="3554831" cy="1199091"/>
          </a:xfrm>
          <a:prstGeom prst="roundRect">
            <a:avLst/>
          </a:prstGeom>
          <a:solidFill>
            <a:srgbClr val="00B0F0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50" b="1" dirty="0">
              <a:solidFill>
                <a:srgbClr val="FF6600"/>
              </a:solidFill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F8F366B8-96AF-4DED-99DC-F91DACB5671B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rcRect b="11506"/>
          <a:stretch/>
        </p:blipFill>
        <p:spPr>
          <a:xfrm>
            <a:off x="0" y="2722523"/>
            <a:ext cx="950583" cy="1064821"/>
          </a:xfrm>
          <a:prstGeom prst="rect">
            <a:avLst/>
          </a:prstGeom>
        </p:spPr>
      </p:pic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CAB5B5C-0BB6-4A20-9F75-656872375279}"/>
              </a:ext>
            </a:extLst>
          </p:cNvPr>
          <p:cNvGrpSpPr/>
          <p:nvPr/>
        </p:nvGrpSpPr>
        <p:grpSpPr>
          <a:xfrm>
            <a:off x="1478" y="3977957"/>
            <a:ext cx="4074042" cy="1162580"/>
            <a:chOff x="-74725" y="3756579"/>
            <a:chExt cx="4074042" cy="1162580"/>
          </a:xfrm>
        </p:grpSpPr>
        <p:sp>
          <p:nvSpPr>
            <p:cNvPr id="56" name="角丸四角形 74">
              <a:extLst>
                <a:ext uri="{FF2B5EF4-FFF2-40B4-BE49-F238E27FC236}">
                  <a16:creationId xmlns:a16="http://schemas.microsoft.com/office/drawing/2014/main" id="{B4DBF267-D3CA-471E-BAE4-AB81FC33F0B7}"/>
                </a:ext>
              </a:extLst>
            </p:cNvPr>
            <p:cNvSpPr/>
            <p:nvPr/>
          </p:nvSpPr>
          <p:spPr>
            <a:xfrm>
              <a:off x="93136" y="3756579"/>
              <a:ext cx="3578859" cy="1135823"/>
            </a:xfrm>
            <a:prstGeom prst="roundRect">
              <a:avLst/>
            </a:prstGeom>
            <a:solidFill>
              <a:srgbClr val="00B0F0"/>
            </a:solidFill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050" b="1" dirty="0">
                <a:solidFill>
                  <a:srgbClr val="FF6600"/>
                </a:solidFill>
              </a:endParaRPr>
            </a:p>
          </p:txBody>
        </p:sp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E8E2AA5C-0868-4E04-9E58-1216B7A55A7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10"/>
                </a:ext>
              </a:extLst>
            </a:blip>
            <a:stretch>
              <a:fillRect/>
            </a:stretch>
          </p:blipFill>
          <p:spPr>
            <a:xfrm>
              <a:off x="-74725" y="3841941"/>
              <a:ext cx="1129455" cy="1077218"/>
            </a:xfrm>
            <a:prstGeom prst="rect">
              <a:avLst/>
            </a:prstGeom>
          </p:spPr>
        </p:pic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B25BE414-624D-41CC-859C-7D362E1CCB7E}"/>
                </a:ext>
              </a:extLst>
            </p:cNvPr>
            <p:cNvSpPr txBox="1"/>
            <p:nvPr/>
          </p:nvSpPr>
          <p:spPr>
            <a:xfrm>
              <a:off x="444487" y="4049393"/>
              <a:ext cx="35548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</a:rPr>
                <a:t>やりたいことはあるけど</a:t>
              </a:r>
              <a:endParaRPr kumimoji="1" lang="en-US" altLang="ja-JP" sz="1600" b="1" dirty="0">
                <a:solidFill>
                  <a:schemeClr val="bg1"/>
                </a:solidFill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</a:rPr>
                <a:t>誰に相談したらいいの？</a:t>
              </a:r>
              <a:endParaRPr kumimoji="1" lang="ja-JP" altLang="en-US" sz="3200" dirty="0">
                <a:solidFill>
                  <a:schemeClr val="bg1"/>
                </a:solidFill>
              </a:endParaRPr>
            </a:p>
          </p:txBody>
        </p:sp>
      </p:grp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8057C477-0079-422A-8FA3-18E8A6920372}"/>
              </a:ext>
            </a:extLst>
          </p:cNvPr>
          <p:cNvSpPr txBox="1"/>
          <p:nvPr/>
        </p:nvSpPr>
        <p:spPr>
          <a:xfrm>
            <a:off x="455710" y="3108190"/>
            <a:ext cx="35548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n w="28575">
                  <a:noFill/>
                </a:ln>
                <a:solidFill>
                  <a:schemeClr val="bg1"/>
                </a:solidFill>
              </a:rPr>
              <a:t>このアイディアって実現可能？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07F8D54-BFCC-4F41-BF02-15BCC9665216}"/>
              </a:ext>
            </a:extLst>
          </p:cNvPr>
          <p:cNvGrpSpPr/>
          <p:nvPr/>
        </p:nvGrpSpPr>
        <p:grpSpPr>
          <a:xfrm>
            <a:off x="4086514" y="4345884"/>
            <a:ext cx="2257056" cy="921848"/>
            <a:chOff x="3978136" y="4355655"/>
            <a:chExt cx="2482762" cy="1014033"/>
          </a:xfrm>
        </p:grpSpPr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556D068A-EA2B-4EE6-82F4-4B33DAF2920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8859" y="4407946"/>
              <a:ext cx="679143" cy="926432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CF9F6B1D-BE5A-4C78-9752-D8B841D6BD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30061" y="4404051"/>
              <a:ext cx="684278" cy="922445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0132759-CCA6-401E-960B-98959989B93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8136" y="4355655"/>
              <a:ext cx="867855" cy="1014033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10804A83-9C28-40DF-9A73-637B378B77F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6620" y="4410757"/>
              <a:ext cx="684278" cy="9224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6350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206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2022-06-17T02:51:08Z</dcterms:created>
  <dcterms:modified xsi:type="dcterms:W3CDTF">2024-10-31T00:26:08Z</dcterms:modified>
</cp:coreProperties>
</file>