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  <p:sldId id="259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0000"/>
    <a:srgbClr val="E20000"/>
    <a:srgbClr val="FFCCFF"/>
    <a:srgbClr val="99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5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38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5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08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6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8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56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25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69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0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72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60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702C6-813A-419E-8A35-E56C40451FD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48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656" b="92344" l="5981" r="9138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85147" y="602579"/>
            <a:ext cx="1015320" cy="10153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0" name="テキスト ボックス 9"/>
          <p:cNvSpPr txBox="1"/>
          <p:nvPr/>
        </p:nvSpPr>
        <p:spPr>
          <a:xfrm>
            <a:off x="53535" y="5934744"/>
            <a:ext cx="6750930" cy="1150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u="sng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スマート農業機器の組立てに必要な材料費や</a:t>
            </a:r>
            <a:endParaRPr kumimoji="1" lang="en-US" altLang="ja-JP" sz="2400" b="1" u="sng" dirty="0">
              <a:solidFill>
                <a:schemeClr val="accent5">
                  <a:lumMod val="50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u="sng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アドバイザーの派遣費用を助成します！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7D78B1F-4BFE-411D-AD75-DE187FCE7998}"/>
              </a:ext>
            </a:extLst>
          </p:cNvPr>
          <p:cNvSpPr txBox="1"/>
          <p:nvPr/>
        </p:nvSpPr>
        <p:spPr>
          <a:xfrm>
            <a:off x="1369510" y="0"/>
            <a:ext cx="5618896" cy="25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b="1" dirty="0">
                <a:solidFill>
                  <a:schemeClr val="bg1"/>
                </a:solidFill>
                <a:latin typeface="+mn-ea"/>
              </a:rPr>
              <a:t>大阪府・ＪＡグループ大阪共同事業「令和５年度経営強化チャレンジプロジェクト事業」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978684" y="7294045"/>
            <a:ext cx="2843275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kumimoji="1" lang="en-US" altLang="ja-JP" sz="2000" b="1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7/</a:t>
            </a:r>
            <a:r>
              <a:rPr kumimoji="1" lang="ja-JP" altLang="en-US" sz="2000" b="1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８～</a:t>
            </a:r>
            <a:r>
              <a:rPr kumimoji="1" lang="en-US" altLang="ja-JP" sz="2000" b="1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8/30</a:t>
            </a:r>
            <a:endParaRPr kumimoji="1" lang="en-US" altLang="ja-JP" sz="2000" b="1" dirty="0">
              <a:solidFill>
                <a:schemeClr val="accent5">
                  <a:lumMod val="50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3200"/>
              </a:lnSpc>
            </a:pPr>
            <a:r>
              <a:rPr kumimoji="1" lang="ja-JP" altLang="en-US" sz="2000" b="1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申請受付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AB5554B-397B-49EE-9721-B15B6C0774CC}"/>
              </a:ext>
            </a:extLst>
          </p:cNvPr>
          <p:cNvSpPr/>
          <p:nvPr/>
        </p:nvSpPr>
        <p:spPr>
          <a:xfrm>
            <a:off x="3483561" y="9376191"/>
            <a:ext cx="2881090" cy="9719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29DEDD-7773-4990-8EF0-CFBAC2DB7D77}"/>
              </a:ext>
            </a:extLst>
          </p:cNvPr>
          <p:cNvSpPr txBox="1"/>
          <p:nvPr/>
        </p:nvSpPr>
        <p:spPr>
          <a:xfrm>
            <a:off x="3416247" y="9180666"/>
            <a:ext cx="3315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accent5">
                    <a:lumMod val="50000"/>
                  </a:schemeClr>
                </a:solidFill>
              </a:rPr>
              <a:t>※</a:t>
            </a:r>
            <a:r>
              <a:rPr kumimoji="1" lang="ja-JP" altLang="en-US" sz="1400" b="1" dirty="0">
                <a:solidFill>
                  <a:schemeClr val="accent5">
                    <a:lumMod val="50000"/>
                  </a:schemeClr>
                </a:solidFill>
              </a:rPr>
              <a:t>補助金の採択には審査があります</a:t>
            </a:r>
          </a:p>
        </p:txBody>
      </p:sp>
      <p:sp>
        <p:nvSpPr>
          <p:cNvPr id="32" name="角丸四角形 12">
            <a:extLst>
              <a:ext uri="{FF2B5EF4-FFF2-40B4-BE49-F238E27FC236}">
                <a16:creationId xmlns:a16="http://schemas.microsoft.com/office/drawing/2014/main" id="{D1765B6C-6B86-4673-BE60-8E530300B3D2}"/>
              </a:ext>
            </a:extLst>
          </p:cNvPr>
          <p:cNvSpPr/>
          <p:nvPr/>
        </p:nvSpPr>
        <p:spPr>
          <a:xfrm>
            <a:off x="423052" y="8403812"/>
            <a:ext cx="2523348" cy="298854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271A4D4-8488-482E-9F5A-EBB38D3BE1D0}"/>
              </a:ext>
            </a:extLst>
          </p:cNvPr>
          <p:cNvSpPr txBox="1"/>
          <p:nvPr/>
        </p:nvSpPr>
        <p:spPr>
          <a:xfrm>
            <a:off x="397560" y="8718962"/>
            <a:ext cx="2990806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400" b="1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・環境モニタリングシステム</a:t>
            </a:r>
            <a:endParaRPr kumimoji="1" lang="en-US" altLang="ja-JP" sz="1400" b="1" dirty="0">
              <a:solidFill>
                <a:schemeClr val="accent5">
                  <a:lumMod val="50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400" b="1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・ハウスの自動開閉システム</a:t>
            </a:r>
          </a:p>
          <a:p>
            <a:pPr>
              <a:lnSpc>
                <a:spcPct val="120000"/>
              </a:lnSpc>
            </a:pPr>
            <a:r>
              <a:rPr kumimoji="1" lang="ja-JP" altLang="en-US" sz="1400" b="1" dirty="0">
                <a:solidFill>
                  <a:schemeClr val="accent5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・自動かん水システム　等</a:t>
            </a:r>
          </a:p>
        </p:txBody>
      </p:sp>
      <p:sp>
        <p:nvSpPr>
          <p:cNvPr id="2" name="フレーム 1"/>
          <p:cNvSpPr/>
          <p:nvPr/>
        </p:nvSpPr>
        <p:spPr>
          <a:xfrm>
            <a:off x="0" y="0"/>
            <a:ext cx="6858000" cy="9906000"/>
          </a:xfrm>
          <a:prstGeom prst="frame">
            <a:avLst>
              <a:gd name="adj1" fmla="val 2361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834048" y="1370880"/>
            <a:ext cx="5189904" cy="376095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9660" y="2416515"/>
            <a:ext cx="59813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ＤＩＹで低コストに</a:t>
            </a:r>
            <a:endParaRPr lang="en-US" altLang="ja-JP" sz="40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スマート農業を</a:t>
            </a:r>
            <a:endParaRPr lang="en-US" altLang="ja-JP" sz="40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はじめませんか？</a:t>
            </a:r>
            <a:endParaRPr kumimoji="1" lang="ja-JP" altLang="en-US" sz="40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1056" y="8411185"/>
            <a:ext cx="2247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導入可能な</a:t>
            </a:r>
            <a:r>
              <a:rPr kumimoji="1" lang="en-US" altLang="ja-JP" sz="14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DIY</a:t>
            </a:r>
            <a:r>
              <a:rPr kumimoji="1" lang="ja-JP" altLang="en-US" sz="14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機器の例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7D78B1F-4BFE-411D-AD75-DE187FCE7998}"/>
              </a:ext>
            </a:extLst>
          </p:cNvPr>
          <p:cNvSpPr txBox="1"/>
          <p:nvPr/>
        </p:nvSpPr>
        <p:spPr>
          <a:xfrm>
            <a:off x="1201911" y="-30964"/>
            <a:ext cx="5618896" cy="25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大阪府・ＪＡグループ大阪共同事業「令和６年度経営強化チャレンジプロジェクト事業」</a:t>
            </a:r>
            <a:endParaRPr lang="en-US" altLang="ja-JP" sz="10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115" b="92840" l="7177" r="9569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1285" y="4708795"/>
            <a:ext cx="1046055" cy="1048557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353" b="89688" l="4317" r="9448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2624" y="555835"/>
            <a:ext cx="1087572" cy="108757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8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785" b="89976" l="9809" r="96651">
                        <a14:foregroundMark x1="34689" y1="40811" x2="34689" y2="40811"/>
                        <a14:foregroundMark x1="47368" y1="60859" x2="47368" y2="60859"/>
                        <a14:foregroundMark x1="48086" y1="53938" x2="48086" y2="53938"/>
                        <a14:foregroundMark x1="55024" y1="53461" x2="55024" y2="53461"/>
                        <a14:foregroundMark x1="54067" y1="36754" x2="54067" y2="36754"/>
                        <a14:foregroundMark x1="83493" y1="34368" x2="83493" y2="34368"/>
                        <a14:foregroundMark x1="90431" y1="78759" x2="90431" y2="787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12087">
            <a:off x="5245377" y="4716359"/>
            <a:ext cx="1028431" cy="103089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723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42596" y="836188"/>
            <a:ext cx="6385579" cy="345127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endParaRPr kumimoji="1" lang="ja-JP" altLang="en-US" sz="1400" b="1">
              <a:solidFill>
                <a:schemeClr val="bg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596" y="7826653"/>
            <a:ext cx="6372809" cy="18064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420C1A-7664-4D82-8074-E0951F374485}"/>
              </a:ext>
            </a:extLst>
          </p:cNvPr>
          <p:cNvSpPr/>
          <p:nvPr/>
        </p:nvSpPr>
        <p:spPr>
          <a:xfrm>
            <a:off x="242595" y="4587450"/>
            <a:ext cx="6372809" cy="28959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42595" y="4587450"/>
            <a:ext cx="6372810" cy="32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242595" y="7810093"/>
            <a:ext cx="6372809" cy="32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42595" y="820685"/>
            <a:ext cx="6385580" cy="32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0413" y="235148"/>
            <a:ext cx="6858000" cy="11243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379" y="8233602"/>
            <a:ext cx="637280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申請に必要な書類はホームページからダウンロードしてください。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（右記ＱＲコード）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事業に関するお問い合わせは最寄りの農と緑の総合事務所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またはこちらまで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大阪府 環境農林水産部 農政室推進課 地産地消推進グループ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en-US" altLang="ja-JP" sz="1400" b="1" dirty="0">
                <a:latin typeface="游ゴシック" panose="020B0400000000000000" pitchFamily="50" charset="-128"/>
              </a:rPr>
              <a:t>TEL</a:t>
            </a:r>
            <a:r>
              <a:rPr kumimoji="1" lang="ja-JP" altLang="en-US" sz="1400" b="1" dirty="0">
                <a:latin typeface="游ゴシック" panose="020B0400000000000000" pitchFamily="50" charset="-128"/>
              </a:rPr>
              <a:t> </a:t>
            </a:r>
            <a:r>
              <a:rPr kumimoji="1" lang="en-US" altLang="ja-JP" sz="1400" b="1" dirty="0">
                <a:latin typeface="游ゴシック" panose="020B0400000000000000" pitchFamily="50" charset="-128"/>
              </a:rPr>
              <a:t>06-6210-9595</a:t>
            </a:r>
            <a:endParaRPr kumimoji="1" lang="ja-JP" altLang="en-US" sz="1400" b="1" dirty="0">
              <a:latin typeface="游ゴシック" panose="020B04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872" y="8488484"/>
            <a:ext cx="1107894" cy="1107894"/>
          </a:xfrm>
          <a:prstGeom prst="rect">
            <a:avLst/>
          </a:prstGeom>
          <a:noFill/>
        </p:spPr>
      </p:pic>
      <p:sp>
        <p:nvSpPr>
          <p:cNvPr id="3" name="角丸四角形 2"/>
          <p:cNvSpPr/>
          <p:nvPr/>
        </p:nvSpPr>
        <p:spPr>
          <a:xfrm>
            <a:off x="549531" y="5146340"/>
            <a:ext cx="357487" cy="1732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642964" y="5137046"/>
            <a:ext cx="357487" cy="1732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736397" y="5127292"/>
            <a:ext cx="357487" cy="1732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817430" y="5136720"/>
            <a:ext cx="357487" cy="1732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二等辺三角形 3"/>
          <p:cNvSpPr/>
          <p:nvPr/>
        </p:nvSpPr>
        <p:spPr>
          <a:xfrm rot="5400000">
            <a:off x="1058451" y="5832559"/>
            <a:ext cx="433080" cy="219190"/>
          </a:xfrm>
          <a:prstGeom prst="triangl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5226917" y="1569649"/>
            <a:ext cx="1391804" cy="137298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42202" y="2304305"/>
            <a:ext cx="1318784" cy="405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● 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応募要件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460032" y="2247880"/>
            <a:ext cx="5318217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b="1" u="sng" dirty="0">
                <a:latin typeface="游ゴシック" panose="020B0400000000000000" pitchFamily="50" charset="-128"/>
              </a:rPr>
              <a:t>府内在住</a:t>
            </a:r>
            <a:r>
              <a:rPr kumimoji="1" lang="ja-JP" altLang="en-US" sz="1400" b="1" dirty="0">
                <a:latin typeface="游ゴシック" panose="020B0400000000000000" pitchFamily="50" charset="-128"/>
              </a:rPr>
              <a:t>かつ営農する</a:t>
            </a:r>
            <a:r>
              <a:rPr kumimoji="1" lang="ja-JP" altLang="en-US" b="1" u="sng" dirty="0">
                <a:latin typeface="游ゴシック" panose="020B0400000000000000" pitchFamily="50" charset="-128"/>
              </a:rPr>
              <a:t>３名以上</a:t>
            </a:r>
            <a:r>
              <a:rPr kumimoji="1" lang="ja-JP" altLang="en-US" sz="1400" b="1" dirty="0">
                <a:latin typeface="游ゴシック" panose="020B0400000000000000" pitchFamily="50" charset="-128"/>
              </a:rPr>
              <a:t>の農業者集団</a:t>
            </a:r>
          </a:p>
        </p:txBody>
      </p:sp>
      <p:sp>
        <p:nvSpPr>
          <p:cNvPr id="26" name="角丸四角形 12">
            <a:extLst>
              <a:ext uri="{FF2B5EF4-FFF2-40B4-BE49-F238E27FC236}">
                <a16:creationId xmlns:a16="http://schemas.microsoft.com/office/drawing/2014/main" id="{DF8F59AC-DA89-4F7C-A649-0F321AAF8FA7}"/>
              </a:ext>
            </a:extLst>
          </p:cNvPr>
          <p:cNvSpPr/>
          <p:nvPr/>
        </p:nvSpPr>
        <p:spPr>
          <a:xfrm>
            <a:off x="342202" y="2836709"/>
            <a:ext cx="1318784" cy="4844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● 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補助対象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　 補助率</a:t>
            </a:r>
          </a:p>
        </p:txBody>
      </p:sp>
      <p:graphicFrame>
        <p:nvGraphicFramePr>
          <p:cNvPr id="7" name="表 10">
            <a:extLst>
              <a:ext uri="{FF2B5EF4-FFF2-40B4-BE49-F238E27FC236}">
                <a16:creationId xmlns:a16="http://schemas.microsoft.com/office/drawing/2014/main" id="{E64839F8-AA3D-4C75-BB17-0F67E822C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349218"/>
              </p:ext>
            </p:extLst>
          </p:nvPr>
        </p:nvGraphicFramePr>
        <p:xfrm>
          <a:off x="1533387" y="2876139"/>
          <a:ext cx="4891179" cy="1097346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1933713">
                  <a:extLst>
                    <a:ext uri="{9D8B030D-6E8A-4147-A177-3AD203B41FA5}">
                      <a16:colId xmlns:a16="http://schemas.microsoft.com/office/drawing/2014/main" val="2132657330"/>
                    </a:ext>
                  </a:extLst>
                </a:gridCol>
                <a:gridCol w="1140433">
                  <a:extLst>
                    <a:ext uri="{9D8B030D-6E8A-4147-A177-3AD203B41FA5}">
                      <a16:colId xmlns:a16="http://schemas.microsoft.com/office/drawing/2014/main" val="1639323043"/>
                    </a:ext>
                  </a:extLst>
                </a:gridCol>
                <a:gridCol w="1817033">
                  <a:extLst>
                    <a:ext uri="{9D8B030D-6E8A-4147-A177-3AD203B41FA5}">
                      <a16:colId xmlns:a16="http://schemas.microsoft.com/office/drawing/2014/main" val="3760452426"/>
                    </a:ext>
                  </a:extLst>
                </a:gridCol>
              </a:tblGrid>
              <a:tr h="266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項目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補助率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上限（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団体あたり）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401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機器の材料費等　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1/2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35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万円以内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46109"/>
                  </a:ext>
                </a:extLst>
              </a:tr>
              <a:tr h="274353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技術者の派遣費用　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定額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万円以内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60826"/>
                  </a:ext>
                </a:extLst>
              </a:tr>
              <a:tr h="2743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計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万円以内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33989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A4C8A4C-FB7B-4882-97D7-CF4FDCB0754B}"/>
              </a:ext>
            </a:extLst>
          </p:cNvPr>
          <p:cNvSpPr txBox="1"/>
          <p:nvPr/>
        </p:nvSpPr>
        <p:spPr>
          <a:xfrm>
            <a:off x="3771565" y="3853875"/>
            <a:ext cx="2910703" cy="4642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2900"/>
              </a:lnSpc>
            </a:pPr>
            <a:r>
              <a:rPr kumimoji="1" lang="en-US" altLang="ja-JP" sz="1200" b="1" dirty="0">
                <a:latin typeface="游ゴシック" panose="020B0400000000000000" pitchFamily="50" charset="-128"/>
              </a:rPr>
              <a:t>※</a:t>
            </a:r>
            <a:r>
              <a:rPr kumimoji="1" lang="ja-JP" altLang="en-US" sz="1200" b="1" dirty="0">
                <a:latin typeface="游ゴシック" panose="020B0400000000000000" pitchFamily="50" charset="-128"/>
              </a:rPr>
              <a:t>定額とは補助率</a:t>
            </a:r>
            <a:r>
              <a:rPr kumimoji="1" lang="en-US" altLang="ja-JP" sz="1200" b="1" dirty="0">
                <a:latin typeface="游ゴシック" panose="020B0400000000000000" pitchFamily="50" charset="-128"/>
              </a:rPr>
              <a:t>100</a:t>
            </a:r>
            <a:r>
              <a:rPr kumimoji="1" lang="ja-JP" altLang="en-US" sz="1200" b="1" dirty="0">
                <a:latin typeface="游ゴシック" panose="020B0400000000000000" pitchFamily="50" charset="-128"/>
              </a:rPr>
              <a:t>％のことです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4D279BB-D594-4186-AB3E-6112D1A5847E}"/>
              </a:ext>
            </a:extLst>
          </p:cNvPr>
          <p:cNvSpPr txBox="1"/>
          <p:nvPr/>
        </p:nvSpPr>
        <p:spPr>
          <a:xfrm>
            <a:off x="3034891" y="7041305"/>
            <a:ext cx="38339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+mn-ea"/>
              </a:rPr>
              <a:t>※</a:t>
            </a:r>
            <a:r>
              <a:rPr kumimoji="1" lang="ja-JP" altLang="en-US" sz="1100" b="1" dirty="0">
                <a:latin typeface="+mn-ea"/>
              </a:rPr>
              <a:t>交付決定以降に発生した経費のみ対象となります。</a:t>
            </a:r>
            <a:endParaRPr kumimoji="1" lang="en-US" altLang="ja-JP" sz="1100" b="1" dirty="0">
              <a:latin typeface="+mn-ea"/>
            </a:endParaRPr>
          </a:p>
        </p:txBody>
      </p:sp>
      <p:sp>
        <p:nvSpPr>
          <p:cNvPr id="37" name="二等辺三角形 36"/>
          <p:cNvSpPr/>
          <p:nvPr/>
        </p:nvSpPr>
        <p:spPr>
          <a:xfrm rot="5400000">
            <a:off x="2151884" y="5832560"/>
            <a:ext cx="433080" cy="219190"/>
          </a:xfrm>
          <a:prstGeom prst="triangl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8" name="二等辺三角形 37"/>
          <p:cNvSpPr/>
          <p:nvPr/>
        </p:nvSpPr>
        <p:spPr>
          <a:xfrm rot="5400000">
            <a:off x="3239117" y="5838759"/>
            <a:ext cx="433080" cy="206790"/>
          </a:xfrm>
          <a:prstGeom prst="triangl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898463" y="5127291"/>
            <a:ext cx="357487" cy="1732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1" name="二等辺三角形 40"/>
          <p:cNvSpPr/>
          <p:nvPr/>
        </p:nvSpPr>
        <p:spPr>
          <a:xfrm rot="5400000">
            <a:off x="4320150" y="5838759"/>
            <a:ext cx="433080" cy="206790"/>
          </a:xfrm>
          <a:prstGeom prst="triangl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979496" y="5127291"/>
            <a:ext cx="357487" cy="1732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58" name="二等辺三角形 57"/>
          <p:cNvSpPr/>
          <p:nvPr/>
        </p:nvSpPr>
        <p:spPr>
          <a:xfrm rot="5400000">
            <a:off x="5401183" y="5838759"/>
            <a:ext cx="433080" cy="206790"/>
          </a:xfrm>
          <a:prstGeom prst="triangl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59" name="角丸四角形 12">
            <a:extLst>
              <a:ext uri="{FF2B5EF4-FFF2-40B4-BE49-F238E27FC236}">
                <a16:creationId xmlns:a16="http://schemas.microsoft.com/office/drawing/2014/main" id="{D455AA0D-3606-4266-BC6B-3D8A29685751}"/>
              </a:ext>
            </a:extLst>
          </p:cNvPr>
          <p:cNvSpPr/>
          <p:nvPr/>
        </p:nvSpPr>
        <p:spPr>
          <a:xfrm>
            <a:off x="242597" y="831957"/>
            <a:ext cx="6385578" cy="324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事業内容</a:t>
            </a:r>
          </a:p>
        </p:txBody>
      </p:sp>
      <p:sp>
        <p:nvSpPr>
          <p:cNvPr id="60" name="角丸四角形 12">
            <a:extLst>
              <a:ext uri="{FF2B5EF4-FFF2-40B4-BE49-F238E27FC236}">
                <a16:creationId xmlns:a16="http://schemas.microsoft.com/office/drawing/2014/main" id="{D455AA0D-3606-4266-BC6B-3D8A29685751}"/>
              </a:ext>
            </a:extLst>
          </p:cNvPr>
          <p:cNvSpPr/>
          <p:nvPr/>
        </p:nvSpPr>
        <p:spPr>
          <a:xfrm>
            <a:off x="1745992" y="4598687"/>
            <a:ext cx="3366016" cy="324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事業実施の流れ</a:t>
            </a:r>
          </a:p>
        </p:txBody>
      </p:sp>
      <p:sp>
        <p:nvSpPr>
          <p:cNvPr id="61" name="角丸四角形 12">
            <a:extLst>
              <a:ext uri="{FF2B5EF4-FFF2-40B4-BE49-F238E27FC236}">
                <a16:creationId xmlns:a16="http://schemas.microsoft.com/office/drawing/2014/main" id="{D455AA0D-3606-4266-BC6B-3D8A29685751}"/>
              </a:ext>
            </a:extLst>
          </p:cNvPr>
          <p:cNvSpPr/>
          <p:nvPr/>
        </p:nvSpPr>
        <p:spPr>
          <a:xfrm>
            <a:off x="2352336" y="7831268"/>
            <a:ext cx="2153329" cy="324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問い合わせ先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2202" y="1311095"/>
            <a:ext cx="1318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● </a:t>
            </a:r>
            <a:r>
              <a:rPr kumimoji="1" lang="ja-JP" altLang="en-US" sz="1400" b="1" dirty="0"/>
              <a:t>受付期間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　</a:t>
            </a:r>
            <a:endParaRPr kumimoji="1" lang="en-US" altLang="ja-JP" b="1" dirty="0">
              <a:latin typeface="游ゴシック" panose="020B04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460032" y="1301208"/>
            <a:ext cx="562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latin typeface="游ゴシック" panose="020B0400000000000000" pitchFamily="50" charset="-128"/>
              </a:rPr>
              <a:t>７月８日</a:t>
            </a:r>
            <a:r>
              <a:rPr kumimoji="1" lang="ja-JP" altLang="en-US" sz="1400" b="1" u="sng" dirty="0">
                <a:latin typeface="游ゴシック" panose="020B0400000000000000" pitchFamily="50" charset="-128"/>
              </a:rPr>
              <a:t>（月）</a:t>
            </a:r>
            <a:r>
              <a:rPr kumimoji="1" lang="en-US" altLang="ja-JP" sz="2000" b="1" dirty="0">
                <a:latin typeface="游ゴシック" panose="020B0400000000000000" pitchFamily="50" charset="-128"/>
              </a:rPr>
              <a:t>~</a:t>
            </a:r>
            <a:r>
              <a:rPr kumimoji="1" lang="en-US" altLang="ja-JP" sz="1600" b="1" dirty="0">
                <a:latin typeface="游ゴシック" panose="020B0400000000000000" pitchFamily="50" charset="-128"/>
              </a:rPr>
              <a:t> </a:t>
            </a:r>
            <a:r>
              <a:rPr kumimoji="1" lang="ja-JP" altLang="en-US" sz="1600" b="1" u="sng" dirty="0">
                <a:latin typeface="游ゴシック" panose="020B0400000000000000" pitchFamily="50" charset="-128"/>
              </a:rPr>
              <a:t> </a:t>
            </a:r>
            <a:r>
              <a:rPr kumimoji="1" lang="ja-JP" altLang="en-US" b="1" u="sng" dirty="0">
                <a:latin typeface="游ゴシック" panose="020B0400000000000000" pitchFamily="50" charset="-128"/>
              </a:rPr>
              <a:t>８月</a:t>
            </a:r>
            <a:r>
              <a:rPr kumimoji="1" lang="en-US" altLang="ja-JP" b="1" u="sng" dirty="0">
                <a:latin typeface="游ゴシック" panose="020B0400000000000000" pitchFamily="50" charset="-128"/>
              </a:rPr>
              <a:t>3</a:t>
            </a:r>
            <a:r>
              <a:rPr kumimoji="1" lang="ja-JP" altLang="en-US" b="1" u="sng" dirty="0">
                <a:latin typeface="游ゴシック" panose="020B0400000000000000" pitchFamily="50" charset="-128"/>
              </a:rPr>
              <a:t>０日</a:t>
            </a:r>
            <a:r>
              <a:rPr kumimoji="1" lang="ja-JP" altLang="en-US" sz="1400" b="1" u="sng" dirty="0">
                <a:latin typeface="游ゴシック" panose="020B0400000000000000" pitchFamily="50" charset="-128"/>
              </a:rPr>
              <a:t>（金）</a:t>
            </a:r>
            <a:r>
              <a:rPr kumimoji="1" lang="ja-JP" altLang="en-US" sz="1400" b="1" dirty="0">
                <a:latin typeface="游ゴシック" panose="020B0400000000000000" pitchFamily="50" charset="-128"/>
              </a:rPr>
              <a:t>まで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44124" y="374646"/>
            <a:ext cx="5969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令和６年度大阪府スマート農業機器自作支援事業補助金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460032" y="1826971"/>
            <a:ext cx="5624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latin typeface="游ゴシック" panose="020B0400000000000000" pitchFamily="50" charset="-128"/>
              </a:rPr>
              <a:t>交付決定日</a:t>
            </a:r>
            <a:r>
              <a:rPr kumimoji="1" lang="ja-JP" altLang="en-US" sz="1400" b="1" dirty="0">
                <a:latin typeface="游ゴシック" panose="020B0400000000000000" pitchFamily="50" charset="-128"/>
              </a:rPr>
              <a:t>から</a:t>
            </a:r>
            <a:r>
              <a:rPr kumimoji="1" lang="ja-JP" altLang="en-US" b="1" u="sng" dirty="0">
                <a:latin typeface="游ゴシック" panose="020B0400000000000000" pitchFamily="50" charset="-128"/>
              </a:rPr>
              <a:t>令和７年２月</a:t>
            </a:r>
            <a:r>
              <a:rPr kumimoji="1" lang="en-US" altLang="ja-JP" b="1" u="sng" dirty="0">
                <a:latin typeface="游ゴシック" panose="020B0400000000000000" pitchFamily="50" charset="-128"/>
              </a:rPr>
              <a:t>28</a:t>
            </a:r>
            <a:r>
              <a:rPr kumimoji="1" lang="ja-JP" altLang="en-US" b="1" u="sng" dirty="0">
                <a:latin typeface="游ゴシック" panose="020B0400000000000000" pitchFamily="50" charset="-128"/>
              </a:rPr>
              <a:t>日</a:t>
            </a:r>
            <a:r>
              <a:rPr kumimoji="1" lang="ja-JP" altLang="en-US" sz="1400" b="1" dirty="0">
                <a:latin typeface="游ゴシック" panose="020B0400000000000000" pitchFamily="50" charset="-128"/>
              </a:rPr>
              <a:t>（金）まで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42202" y="1807700"/>
            <a:ext cx="1228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● </a:t>
            </a:r>
            <a:r>
              <a:rPr kumimoji="1" lang="ja-JP" altLang="en-US" sz="1400" b="1" dirty="0"/>
              <a:t>実施期間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　</a:t>
            </a:r>
            <a:endParaRPr kumimoji="1" lang="en-US" altLang="ja-JP" b="1" dirty="0">
              <a:latin typeface="游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8848" y="5157935"/>
            <a:ext cx="400110" cy="1751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①   事業の申請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01183" y="5157935"/>
            <a:ext cx="400110" cy="1751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②   採択決定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701914" y="5157935"/>
            <a:ext cx="400110" cy="1751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③   補助金交付申請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78973" y="5157935"/>
            <a:ext cx="400110" cy="1751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④   交付決定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949805" y="5157935"/>
            <a:ext cx="400110" cy="19342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⑥   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完了・補助金交付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854127" y="5157935"/>
            <a:ext cx="400110" cy="1751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⑤   事業開始</a:t>
            </a:r>
          </a:p>
        </p:txBody>
      </p:sp>
    </p:spTree>
    <p:extLst>
      <p:ext uri="{BB962C8B-B14F-4D97-AF65-F5344CB8AC3E}">
        <p14:creationId xmlns:p14="http://schemas.microsoft.com/office/powerpoint/2010/main" val="419783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287</Words>
  <Application>Microsoft Office PowerPoint</Application>
  <PresentationFormat>A4 210 x 297 mm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2022-06-17T02:43:32Z</dcterms:created>
  <dcterms:modified xsi:type="dcterms:W3CDTF">2024-06-20T02:15:50Z</dcterms:modified>
</cp:coreProperties>
</file>