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5122525" cy="10693400"/>
  <p:notesSz cx="6807200" cy="9939338"/>
  <p:defaultTextStyle>
    <a:defPPr>
      <a:defRPr lang="ja-JP"/>
    </a:defPPr>
    <a:lvl1pPr marL="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1pPr>
    <a:lvl2pPr marL="704005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2pPr>
    <a:lvl3pPr marL="140801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3pPr>
    <a:lvl4pPr marL="2112015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4pPr>
    <a:lvl5pPr marL="281602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5pPr>
    <a:lvl6pPr marL="3520025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6pPr>
    <a:lvl7pPr marL="422403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7pPr>
    <a:lvl8pPr marL="4928036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8pPr>
    <a:lvl9pPr marL="563204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F3963546-33DF-4E84-9D11-BFCE6AF25C46}">
          <p14:sldIdLst>
            <p14:sldId id="266"/>
          </p14:sldIdLst>
        </p14:section>
        <p14:section name="タイトルなしのセクション" id="{EA605B47-2FFD-4E8F-81B0-CD320E167F7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47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ABD"/>
    <a:srgbClr val="FFCCFF"/>
    <a:srgbClr val="256EFF"/>
    <a:srgbClr val="FFFF99"/>
    <a:srgbClr val="FF4B21"/>
    <a:srgbClr val="FF714F"/>
    <a:srgbClr val="FF967D"/>
    <a:srgbClr val="FF8F75"/>
    <a:srgbClr val="94B1D4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5936" autoAdjust="0"/>
  </p:normalViewPr>
  <p:slideViewPr>
    <p:cSldViewPr showGuides="1">
      <p:cViewPr>
        <p:scale>
          <a:sx n="70" d="100"/>
          <a:sy n="70" d="100"/>
        </p:scale>
        <p:origin x="48" y="-966"/>
      </p:cViewPr>
      <p:guideLst>
        <p:guide orient="horz" pos="3368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0C8DD1BE-2953-48A1-9B0F-C38EFFD7B6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21225"/>
            <a:ext cx="5445125" cy="4471988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D128A1AF-D8EE-4EB1-B0FF-6B38B37F2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53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704005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140801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2112015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281602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3520025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422403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4928036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563204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673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A1AF-D8EE-4EB1-B0FF-6B38B37F22F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399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4190" y="3321888"/>
            <a:ext cx="12854146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8379" y="6059593"/>
            <a:ext cx="10585768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04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08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12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16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20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24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28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632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4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15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63831" y="428236"/>
            <a:ext cx="3402568" cy="912404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56129" y="428236"/>
            <a:ext cx="9955661" cy="91240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32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24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576" y="6871502"/>
            <a:ext cx="12854146" cy="2123828"/>
          </a:xfrm>
        </p:spPr>
        <p:txBody>
          <a:bodyPr anchor="t"/>
          <a:lstStyle>
            <a:lvl1pPr algn="l">
              <a:defRPr sz="61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94576" y="4532320"/>
            <a:ext cx="12854146" cy="2339181"/>
          </a:xfrm>
        </p:spPr>
        <p:txBody>
          <a:bodyPr anchor="b"/>
          <a:lstStyle>
            <a:lvl1pPr marL="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1pPr>
            <a:lvl2pPr marL="704005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40801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11201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8160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52002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22403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92803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6320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82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56126" y="2495129"/>
            <a:ext cx="6679115" cy="705714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687284" y="2495129"/>
            <a:ext cx="6679115" cy="705714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96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30" y="2393642"/>
            <a:ext cx="6681741" cy="997555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4005" indent="0">
              <a:buNone/>
              <a:defRPr sz="3100" b="1"/>
            </a:lvl2pPr>
            <a:lvl3pPr marL="1408010" indent="0">
              <a:buNone/>
              <a:defRPr sz="2800" b="1"/>
            </a:lvl3pPr>
            <a:lvl4pPr marL="2112015" indent="0">
              <a:buNone/>
              <a:defRPr sz="2400" b="1"/>
            </a:lvl4pPr>
            <a:lvl5pPr marL="2816020" indent="0">
              <a:buNone/>
              <a:defRPr sz="2400" b="1"/>
            </a:lvl5pPr>
            <a:lvl6pPr marL="3520025" indent="0">
              <a:buNone/>
              <a:defRPr sz="2400" b="1"/>
            </a:lvl6pPr>
            <a:lvl7pPr marL="4224030" indent="0">
              <a:buNone/>
              <a:defRPr sz="2400" b="1"/>
            </a:lvl7pPr>
            <a:lvl8pPr marL="4928036" indent="0">
              <a:buNone/>
              <a:defRPr sz="2400" b="1"/>
            </a:lvl8pPr>
            <a:lvl9pPr marL="5632040" indent="0">
              <a:buNone/>
              <a:defRPr sz="24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56130" y="3391195"/>
            <a:ext cx="6681741" cy="6161082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682036" y="2393642"/>
            <a:ext cx="6684367" cy="997555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4005" indent="0">
              <a:buNone/>
              <a:defRPr sz="3100" b="1"/>
            </a:lvl2pPr>
            <a:lvl3pPr marL="1408010" indent="0">
              <a:buNone/>
              <a:defRPr sz="2800" b="1"/>
            </a:lvl3pPr>
            <a:lvl4pPr marL="2112015" indent="0">
              <a:buNone/>
              <a:defRPr sz="2400" b="1"/>
            </a:lvl4pPr>
            <a:lvl5pPr marL="2816020" indent="0">
              <a:buNone/>
              <a:defRPr sz="2400" b="1"/>
            </a:lvl5pPr>
            <a:lvl6pPr marL="3520025" indent="0">
              <a:buNone/>
              <a:defRPr sz="2400" b="1"/>
            </a:lvl6pPr>
            <a:lvl7pPr marL="4224030" indent="0">
              <a:buNone/>
              <a:defRPr sz="2400" b="1"/>
            </a:lvl7pPr>
            <a:lvl8pPr marL="4928036" indent="0">
              <a:buNone/>
              <a:defRPr sz="2400" b="1"/>
            </a:lvl8pPr>
            <a:lvl9pPr marL="5632040" indent="0">
              <a:buNone/>
              <a:defRPr sz="24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682036" y="3391195"/>
            <a:ext cx="6684367" cy="6161082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70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783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444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30" y="425756"/>
            <a:ext cx="4975207" cy="1811937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12488" y="425758"/>
            <a:ext cx="8453912" cy="9126520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7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56130" y="2237696"/>
            <a:ext cx="4975207" cy="7314583"/>
          </a:xfrm>
        </p:spPr>
        <p:txBody>
          <a:bodyPr/>
          <a:lstStyle>
            <a:lvl1pPr marL="0" indent="0">
              <a:buNone/>
              <a:defRPr sz="2200"/>
            </a:lvl1pPr>
            <a:lvl2pPr marL="704005" indent="0">
              <a:buNone/>
              <a:defRPr sz="1800"/>
            </a:lvl2pPr>
            <a:lvl3pPr marL="1408010" indent="0">
              <a:buNone/>
              <a:defRPr sz="1500"/>
            </a:lvl3pPr>
            <a:lvl4pPr marL="2112015" indent="0">
              <a:buNone/>
              <a:defRPr sz="1400"/>
            </a:lvl4pPr>
            <a:lvl5pPr marL="2816020" indent="0">
              <a:buNone/>
              <a:defRPr sz="1400"/>
            </a:lvl5pPr>
            <a:lvl6pPr marL="3520025" indent="0">
              <a:buNone/>
              <a:defRPr sz="1400"/>
            </a:lvl6pPr>
            <a:lvl7pPr marL="4224030" indent="0">
              <a:buNone/>
              <a:defRPr sz="1400"/>
            </a:lvl7pPr>
            <a:lvl8pPr marL="4928036" indent="0">
              <a:buNone/>
              <a:defRPr sz="1400"/>
            </a:lvl8pPr>
            <a:lvl9pPr marL="5632040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55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4122" y="7485383"/>
            <a:ext cx="9073515" cy="88369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64122" y="955475"/>
            <a:ext cx="9073515" cy="6416040"/>
          </a:xfrm>
        </p:spPr>
        <p:txBody>
          <a:bodyPr/>
          <a:lstStyle>
            <a:lvl1pPr marL="0" indent="0">
              <a:buNone/>
              <a:defRPr sz="5000"/>
            </a:lvl1pPr>
            <a:lvl2pPr marL="704005" indent="0">
              <a:buNone/>
              <a:defRPr sz="4300"/>
            </a:lvl2pPr>
            <a:lvl3pPr marL="1408010" indent="0">
              <a:buNone/>
              <a:defRPr sz="3700"/>
            </a:lvl3pPr>
            <a:lvl4pPr marL="2112015" indent="0">
              <a:buNone/>
              <a:defRPr sz="3100"/>
            </a:lvl4pPr>
            <a:lvl5pPr marL="2816020" indent="0">
              <a:buNone/>
              <a:defRPr sz="3100"/>
            </a:lvl5pPr>
            <a:lvl6pPr marL="3520025" indent="0">
              <a:buNone/>
              <a:defRPr sz="3100"/>
            </a:lvl6pPr>
            <a:lvl7pPr marL="4224030" indent="0">
              <a:buNone/>
              <a:defRPr sz="3100"/>
            </a:lvl7pPr>
            <a:lvl8pPr marL="4928036" indent="0">
              <a:buNone/>
              <a:defRPr sz="3100"/>
            </a:lvl8pPr>
            <a:lvl9pPr marL="5632040" indent="0">
              <a:buNone/>
              <a:defRPr sz="3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964122" y="8369073"/>
            <a:ext cx="9073515" cy="1254989"/>
          </a:xfrm>
        </p:spPr>
        <p:txBody>
          <a:bodyPr/>
          <a:lstStyle>
            <a:lvl1pPr marL="0" indent="0">
              <a:buNone/>
              <a:defRPr sz="2200"/>
            </a:lvl1pPr>
            <a:lvl2pPr marL="704005" indent="0">
              <a:buNone/>
              <a:defRPr sz="1800"/>
            </a:lvl2pPr>
            <a:lvl3pPr marL="1408010" indent="0">
              <a:buNone/>
              <a:defRPr sz="1500"/>
            </a:lvl3pPr>
            <a:lvl4pPr marL="2112015" indent="0">
              <a:buNone/>
              <a:defRPr sz="1400"/>
            </a:lvl4pPr>
            <a:lvl5pPr marL="2816020" indent="0">
              <a:buNone/>
              <a:defRPr sz="1400"/>
            </a:lvl5pPr>
            <a:lvl6pPr marL="3520025" indent="0">
              <a:buNone/>
              <a:defRPr sz="1400"/>
            </a:lvl6pPr>
            <a:lvl7pPr marL="4224030" indent="0">
              <a:buNone/>
              <a:defRPr sz="1400"/>
            </a:lvl7pPr>
            <a:lvl8pPr marL="4928036" indent="0">
              <a:buNone/>
              <a:defRPr sz="1400"/>
            </a:lvl8pPr>
            <a:lvl9pPr marL="5632040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40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3"/>
          </a:xfrm>
          <a:prstGeom prst="rect">
            <a:avLst/>
          </a:prstGeom>
        </p:spPr>
        <p:txBody>
          <a:bodyPr vert="horz" lIns="140801" tIns="70401" rIns="140801" bIns="70401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26" y="2495129"/>
            <a:ext cx="13610273" cy="7057149"/>
          </a:xfrm>
          <a:prstGeom prst="rect">
            <a:avLst/>
          </a:prstGeom>
        </p:spPr>
        <p:txBody>
          <a:bodyPr vert="horz" lIns="140801" tIns="70401" rIns="140801" bIns="70401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56128" y="9911202"/>
            <a:ext cx="3528590" cy="569325"/>
          </a:xfrm>
          <a:prstGeom prst="rect">
            <a:avLst/>
          </a:prstGeom>
        </p:spPr>
        <p:txBody>
          <a:bodyPr vert="horz" lIns="140801" tIns="70401" rIns="140801" bIns="70401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86C54-A728-49FF-AEB6-9382D566D24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166862" y="9911202"/>
            <a:ext cx="4788801" cy="569325"/>
          </a:xfrm>
          <a:prstGeom prst="rect">
            <a:avLst/>
          </a:prstGeom>
        </p:spPr>
        <p:txBody>
          <a:bodyPr vert="horz" lIns="140801" tIns="70401" rIns="140801" bIns="70401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837811" y="9911202"/>
            <a:ext cx="3528590" cy="569325"/>
          </a:xfrm>
          <a:prstGeom prst="rect">
            <a:avLst/>
          </a:prstGeom>
        </p:spPr>
        <p:txBody>
          <a:bodyPr vert="horz" lIns="140801" tIns="70401" rIns="140801" bIns="70401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39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08010" rtl="0" eaLnBrk="1" latinLnBrk="0" hangingPunct="1">
        <a:spcBef>
          <a:spcPct val="0"/>
        </a:spcBef>
        <a:buNone/>
        <a:defRPr kumimoji="1" sz="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8003" indent="-528003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144008" indent="-440003" algn="l" defTabSz="140801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1760013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464017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68023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872028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576032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280038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5984043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04005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0801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12015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1602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025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403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28036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63204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07992" y="1498899"/>
            <a:ext cx="5293030" cy="8780306"/>
          </a:xfrm>
          <a:prstGeom prst="roundRect">
            <a:avLst>
              <a:gd name="adj" fmla="val 5365"/>
            </a:avLst>
          </a:prstGeom>
          <a:blipFill dpi="0" rotWithShape="1">
            <a:blip r:embed="rId3">
              <a:alphaModFix amt="60000"/>
            </a:blip>
            <a:srcRect/>
            <a:tile tx="0" ty="0" sx="100000" sy="100000" flip="none" algn="tl"/>
          </a:blip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 1"/>
          <p:cNvSpPr/>
          <p:nvPr/>
        </p:nvSpPr>
        <p:spPr>
          <a:xfrm>
            <a:off x="6064637" y="3117089"/>
            <a:ext cx="8985879" cy="7162116"/>
          </a:xfrm>
          <a:prstGeom prst="roundRect">
            <a:avLst>
              <a:gd name="adj" fmla="val 4449"/>
            </a:avLst>
          </a:prstGeom>
          <a:blipFill dpi="0" rotWithShape="1">
            <a:blip r:embed="rId4">
              <a:alphaModFix amt="6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-20000"/>
                      </a14:imgEffect>
                    </a14:imgLayer>
                  </a14:imgProps>
                </a:ext>
              </a:extLst>
            </a:blip>
            <a:srcRect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角丸四角形 126"/>
          <p:cNvSpPr/>
          <p:nvPr/>
        </p:nvSpPr>
        <p:spPr>
          <a:xfrm>
            <a:off x="107993" y="378148"/>
            <a:ext cx="14798390" cy="58639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0401" rIns="72000" bIns="70401"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大阪府地域防災計画（基本対策編、原子力災害対策編）の修正概要</a:t>
            </a:r>
            <a:endParaRPr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2" name="正方形/長方形 131"/>
          <p:cNvSpPr/>
          <p:nvPr/>
        </p:nvSpPr>
        <p:spPr>
          <a:xfrm>
            <a:off x="5925111" y="2907558"/>
            <a:ext cx="2293824" cy="39600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0801" tIns="70401" rIns="140801" bIns="70401" rtlCol="0" anchor="ctr"/>
          <a:lstStyle/>
          <a:p>
            <a:pPr algn="ctr"/>
            <a:r>
              <a:rPr lang="ja-JP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主な修正内容</a:t>
            </a:r>
            <a:endParaRPr lang="ja-JP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6474425" y="3319186"/>
            <a:ext cx="8232002" cy="6657710"/>
          </a:xfrm>
          <a:prstGeom prst="roundRect">
            <a:avLst>
              <a:gd name="adj" fmla="val 4667"/>
            </a:avLst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角丸四角形 68"/>
          <p:cNvSpPr/>
          <p:nvPr/>
        </p:nvSpPr>
        <p:spPr>
          <a:xfrm>
            <a:off x="7094645" y="3546500"/>
            <a:ext cx="8640593" cy="6778345"/>
          </a:xfrm>
          <a:prstGeom prst="roundRect">
            <a:avLst>
              <a:gd name="adj" fmla="val 2980"/>
            </a:avLst>
          </a:prstGeom>
          <a:noFill/>
          <a:ln w="19050" cmpd="dbl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0" rIns="72000" bIns="0" rtlCol="0" anchor="t">
            <a:noAutofit/>
          </a:bodyPr>
          <a:lstStyle/>
          <a:p>
            <a:pPr marL="278669" lvl="0" indent="-278669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</a:pP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災害対策基本法の改正を踏まえた修正</a:t>
            </a:r>
            <a:endParaRPr lang="en-US" altLang="ja-JP" sz="16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避難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勧告・指示を一本化し、避難情報のあり方を包括的に見直し　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【P217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lvl="0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 避難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行動要支援者の個別避難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計画の作成について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努力義務化　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P82】</a:t>
            </a:r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 広域避難に関する事項　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【P220】</a:t>
            </a:r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90000"/>
              </a:lnSpc>
              <a:spcBef>
                <a:spcPts val="300"/>
              </a:spcBef>
            </a:pP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90000"/>
              </a:lnSpc>
              <a:spcBef>
                <a:spcPts val="300"/>
              </a:spcBef>
            </a:pP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8669" lvl="0" indent="-278669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</a:pP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新型コロナウイルス感染症対策を</a:t>
            </a: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踏まえた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修正</a:t>
            </a:r>
            <a:endParaRPr lang="en-US" altLang="ja-JP" sz="16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避難所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の感染症対策、感染症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対策に配慮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した避難所開設・運営訓練の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　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【P37,P62】</a:t>
            </a:r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自宅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療養者等の避難の確保に向けた具体的な検討・調整、情報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提供　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【P63】</a:t>
            </a:r>
          </a:p>
          <a:p>
            <a:pPr lvl="0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被災自治体への応援職員等への感染症対策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【P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8669" lvl="0" indent="-278669"/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8669" lvl="0" indent="-278669"/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8669" lvl="0" indent="-278669"/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8669" lvl="0" indent="-278669">
              <a:lnSpc>
                <a:spcPct val="150000"/>
              </a:lnSpc>
              <a:spcBef>
                <a:spcPts val="600"/>
              </a:spcBef>
            </a:pP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最近</a:t>
            </a: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の施策の進展等を踏まえた修正</a:t>
            </a:r>
          </a:p>
          <a:p>
            <a:pPr marL="278669" indent="-278669">
              <a:spcBef>
                <a:spcPts val="600"/>
              </a:spcBef>
              <a:spcAft>
                <a:spcPts val="300"/>
              </a:spcAft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災害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応急時における交通機能の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確保　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【P235】</a:t>
            </a:r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8669" lvl="0" indent="-278669">
              <a:spcBef>
                <a:spcPts val="600"/>
              </a:spcBef>
              <a:spcAft>
                <a:spcPts val="300"/>
              </a:spcAft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災害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対応業務のデジタル化の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【P40】</a:t>
            </a:r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600"/>
              </a:spcBef>
              <a:spcAft>
                <a:spcPts val="30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福祉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避難所の活用による要配慮者の円滑な避難の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確保　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【P84】</a:t>
            </a:r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600"/>
              </a:spcBef>
              <a:spcAft>
                <a:spcPts val="30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女性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の視点を踏まえた防災対策の推進　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【P26】</a:t>
            </a:r>
          </a:p>
          <a:p>
            <a:pPr lvl="0">
              <a:spcBef>
                <a:spcPts val="600"/>
              </a:spcBef>
              <a:spcAft>
                <a:spcPts val="30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防災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ボランティアと⾃治体・住⺠・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NPO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等との連携・協働の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　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【P25】</a:t>
            </a:r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600"/>
              </a:spcBef>
              <a:spcAft>
                <a:spcPts val="30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 正常性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バイアス等の必要な知識を教える実践的な防災教育の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　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【P90】</a:t>
            </a:r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600"/>
              </a:spcBef>
              <a:spcAft>
                <a:spcPts val="30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それぞれ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の被災者に適した⽀援制度を活⽤した⽣活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再建　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【P341】</a:t>
            </a:r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90000"/>
              </a:lnSpc>
              <a:spcBef>
                <a:spcPts val="600"/>
              </a:spcBef>
            </a:pP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201933" y="1216701"/>
            <a:ext cx="1264089" cy="46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0401" rIns="36000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現行計画</a:t>
            </a:r>
            <a:endParaRPr lang="ja-JP" altLang="en-US" sz="12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3" name="角丸四角形 82"/>
          <p:cNvSpPr>
            <a:spLocks noChangeArrowheads="1"/>
          </p:cNvSpPr>
          <p:nvPr/>
        </p:nvSpPr>
        <p:spPr bwMode="auto">
          <a:xfrm>
            <a:off x="648452" y="2386096"/>
            <a:ext cx="4212351" cy="3961134"/>
          </a:xfrm>
          <a:prstGeom prst="roundRect">
            <a:avLst>
              <a:gd name="adj" fmla="val 5603"/>
            </a:avLst>
          </a:prstGeom>
          <a:solidFill>
            <a:schemeClr val="bg1"/>
          </a:solidFill>
          <a:ln w="25400" algn="ctr">
            <a:solidFill>
              <a:schemeClr val="tx1"/>
            </a:solidFill>
            <a:prstDash val="sysDash"/>
            <a:round/>
            <a:headEnd/>
            <a:tailEnd/>
          </a:ln>
          <a:extLst/>
        </p:spPr>
        <p:txBody>
          <a:bodyPr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1400"/>
          </a:p>
        </p:txBody>
      </p:sp>
      <p:sp>
        <p:nvSpPr>
          <p:cNvPr id="84" name="タイトル 2"/>
          <p:cNvSpPr txBox="1">
            <a:spLocks/>
          </p:cNvSpPr>
          <p:nvPr/>
        </p:nvSpPr>
        <p:spPr bwMode="auto">
          <a:xfrm>
            <a:off x="792468" y="3916622"/>
            <a:ext cx="3916898" cy="58454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03263" lvl="1" indent="-703263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4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400" b="1" u="sng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基本</a:t>
            </a:r>
            <a:r>
              <a:rPr lang="ja-JP" altLang="en-US" sz="1400" b="1" u="sng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理念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『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防災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』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から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『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減災</a:t>
            </a:r>
            <a:r>
              <a: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』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被害の最小化及び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その迅速</a:t>
            </a:r>
            <a:endParaRPr lang="en-US" altLang="ja-JP" sz="1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03263" lvl="1" indent="-703263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な回復を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図る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の考え方へ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5" name="タイトル 2"/>
          <p:cNvSpPr txBox="1">
            <a:spLocks/>
          </p:cNvSpPr>
          <p:nvPr/>
        </p:nvSpPr>
        <p:spPr bwMode="auto">
          <a:xfrm>
            <a:off x="805364" y="5127974"/>
            <a:ext cx="3916899" cy="107626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rIns="3600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03263" lvl="1" indent="-528638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400" b="1" u="sng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基本方針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１命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守る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２命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つなぐ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03263" lvl="1" indent="-528638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 　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必要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不可欠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な行政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機能の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維持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03263" lvl="1" indent="-528638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 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４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経済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活動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の機能維持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03263" lvl="1" indent="-528638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 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５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迅速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な復旧・復興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6" name="メモ 85"/>
          <p:cNvSpPr/>
          <p:nvPr/>
        </p:nvSpPr>
        <p:spPr>
          <a:xfrm>
            <a:off x="618919" y="1841850"/>
            <a:ext cx="4241884" cy="1928610"/>
          </a:xfrm>
          <a:prstGeom prst="foldedCorner">
            <a:avLst>
              <a:gd name="adj" fmla="val 10908"/>
            </a:avLst>
          </a:prstGeom>
          <a:solidFill>
            <a:srgbClr val="FFCCFF"/>
          </a:solidFill>
          <a:ln w="41275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52000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000"/>
              </a:lnSpc>
            </a:pP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「</a:t>
            </a:r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大阪府地域防災計画」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は災害対策基本法第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条に基づき作成され、その内容については同法第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条に基づき作成された国の</a:t>
            </a:r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「防災基本計画」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の内容に抵触しないものとされて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以上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踏まえ、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大阪府防災会議では、南海トラフ巨大地震による被害に対応するため、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減災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の考え方を基本理念とし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、５つの基本方針を掲げた「大阪府地域防災計画」を平成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月に修正。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下矢印 86"/>
          <p:cNvSpPr>
            <a:spLocks noChangeArrowheads="1"/>
          </p:cNvSpPr>
          <p:nvPr/>
        </p:nvSpPr>
        <p:spPr bwMode="auto">
          <a:xfrm>
            <a:off x="1961098" y="4577194"/>
            <a:ext cx="1636713" cy="460833"/>
          </a:xfrm>
          <a:prstGeom prst="downArrow">
            <a:avLst>
              <a:gd name="adj1" fmla="val 58868"/>
              <a:gd name="adj2" fmla="val 73049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1400"/>
          </a:p>
        </p:txBody>
      </p:sp>
      <p:grpSp>
        <p:nvGrpSpPr>
          <p:cNvPr id="3" name="グループ化 2"/>
          <p:cNvGrpSpPr/>
          <p:nvPr/>
        </p:nvGrpSpPr>
        <p:grpSpPr>
          <a:xfrm>
            <a:off x="624242" y="6534788"/>
            <a:ext cx="4254134" cy="3528392"/>
            <a:chOff x="673724" y="6354812"/>
            <a:chExt cx="4254134" cy="3528392"/>
          </a:xfrm>
        </p:grpSpPr>
        <p:sp>
          <p:nvSpPr>
            <p:cNvPr id="89" name="角丸四角形 88"/>
            <p:cNvSpPr>
              <a:spLocks noChangeArrowheads="1"/>
            </p:cNvSpPr>
            <p:nvPr/>
          </p:nvSpPr>
          <p:spPr bwMode="auto">
            <a:xfrm>
              <a:off x="694659" y="6552827"/>
              <a:ext cx="4233199" cy="3330377"/>
            </a:xfrm>
            <a:prstGeom prst="roundRect">
              <a:avLst>
                <a:gd name="adj" fmla="val 5603"/>
              </a:avLst>
            </a:prstGeom>
            <a:solidFill>
              <a:schemeClr val="bg1"/>
            </a:solidFill>
            <a:ln w="19050" algn="ctr">
              <a:solidFill>
                <a:schemeClr val="tx1"/>
              </a:solidFill>
              <a:prstDash val="sysDash"/>
              <a:round/>
              <a:headEnd/>
              <a:tailEnd/>
            </a:ln>
            <a:extLst/>
          </p:spPr>
          <p:txBody>
            <a:bodyPr/>
            <a:lstStyle>
              <a:defPPr>
                <a:defRPr lang="ja-JP"/>
              </a:defPPr>
              <a:lvl1pPr marL="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0400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40801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11201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1602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02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22403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928036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63204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ja-JP" altLang="en-US"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90" name="グループ化 89"/>
            <p:cNvGrpSpPr/>
            <p:nvPr/>
          </p:nvGrpSpPr>
          <p:grpSpPr>
            <a:xfrm>
              <a:off x="673724" y="6354812"/>
              <a:ext cx="4156560" cy="3286109"/>
              <a:chOff x="690066" y="7185000"/>
              <a:chExt cx="4156560" cy="3286109"/>
            </a:xfrm>
          </p:grpSpPr>
          <p:sp>
            <p:nvSpPr>
              <p:cNvPr id="91" name="タイトル 2"/>
              <p:cNvSpPr txBox="1">
                <a:spLocks/>
              </p:cNvSpPr>
              <p:nvPr/>
            </p:nvSpPr>
            <p:spPr bwMode="auto">
              <a:xfrm>
                <a:off x="690066" y="7185000"/>
                <a:ext cx="1121902" cy="371466"/>
              </a:xfrm>
              <a:prstGeom prst="rect">
                <a:avLst/>
              </a:prstGeom>
              <a:solidFill>
                <a:srgbClr val="99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703263" lvl="1" indent="-703263"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ja-JP" altLang="en-US" sz="1400" b="1" dirty="0" smtClean="0">
                    <a:solidFill>
                      <a:srgbClr val="0033CC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計画の構成</a:t>
                </a:r>
                <a:endParaRPr lang="en-US" altLang="ja-JP" sz="1400" b="1" dirty="0">
                  <a:solidFill>
                    <a:srgbClr val="0033CC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92" name="正方形/長方形 91"/>
              <p:cNvSpPr/>
              <p:nvPr/>
            </p:nvSpPr>
            <p:spPr>
              <a:xfrm>
                <a:off x="2182626" y="7677182"/>
                <a:ext cx="2664000" cy="1855241"/>
              </a:xfrm>
              <a:prstGeom prst="rect">
                <a:avLst/>
              </a:prstGeom>
              <a:solidFill>
                <a:srgbClr val="FFCAB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事故災害</a:t>
                </a:r>
                <a:endParaRPr lang="en-US" altLang="ja-JP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3" name="正方形/長方形 92"/>
              <p:cNvSpPr/>
              <p:nvPr/>
            </p:nvSpPr>
            <p:spPr>
              <a:xfrm>
                <a:off x="870579" y="7677182"/>
                <a:ext cx="1229421" cy="1839525"/>
              </a:xfrm>
              <a:prstGeom prst="rect">
                <a:avLst/>
              </a:prstGeom>
              <a:solidFill>
                <a:srgbClr val="FFCAB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自然</a:t>
                </a:r>
                <a:r>
                  <a:rPr lang="ja-JP" altLang="en-US" sz="11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</a:t>
                </a:r>
                <a:endParaRPr lang="en-US" altLang="ja-JP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4" name="テキスト ボックス 119"/>
              <p:cNvSpPr txBox="1"/>
              <p:nvPr/>
            </p:nvSpPr>
            <p:spPr>
              <a:xfrm>
                <a:off x="765756" y="9647435"/>
                <a:ext cx="299439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災害対策の順序に沿って記述</a:t>
                </a:r>
                <a:endPara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5" name="正方形/長方形 94"/>
              <p:cNvSpPr/>
              <p:nvPr/>
            </p:nvSpPr>
            <p:spPr>
              <a:xfrm>
                <a:off x="922432" y="10096923"/>
                <a:ext cx="1044000" cy="374186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災害予防</a:t>
                </a:r>
                <a:endParaRPr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事前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6" name="正方形/長方形 95"/>
              <p:cNvSpPr/>
              <p:nvPr/>
            </p:nvSpPr>
            <p:spPr>
              <a:xfrm>
                <a:off x="2333184" y="10096923"/>
                <a:ext cx="1044000" cy="374186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</a:t>
                </a:r>
                <a:r>
                  <a:rPr lang="ja-JP" altLang="en-US" sz="11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応急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7" name="正方形/長方形 96"/>
              <p:cNvSpPr/>
              <p:nvPr/>
            </p:nvSpPr>
            <p:spPr>
              <a:xfrm>
                <a:off x="3737456" y="10094752"/>
                <a:ext cx="1044000" cy="374186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災害復旧</a:t>
                </a:r>
                <a:endParaRPr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・復興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cxnSp>
            <p:nvCxnSpPr>
              <p:cNvPr id="98" name="直線矢印コネクタ 97"/>
              <p:cNvCxnSpPr>
                <a:stCxn id="95" idx="3"/>
                <a:endCxn id="96" idx="1"/>
              </p:cNvCxnSpPr>
              <p:nvPr/>
            </p:nvCxnSpPr>
            <p:spPr>
              <a:xfrm>
                <a:off x="1966432" y="10284016"/>
                <a:ext cx="366752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線矢印コネクタ 98"/>
              <p:cNvCxnSpPr>
                <a:stCxn id="96" idx="3"/>
              </p:cNvCxnSpPr>
              <p:nvPr/>
            </p:nvCxnSpPr>
            <p:spPr>
              <a:xfrm flipV="1">
                <a:off x="3377184" y="10281845"/>
                <a:ext cx="360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正方形/長方形 99"/>
              <p:cNvSpPr/>
              <p:nvPr/>
            </p:nvSpPr>
            <p:spPr>
              <a:xfrm>
                <a:off x="999033" y="7982757"/>
                <a:ext cx="956315" cy="674623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地震対策</a:t>
                </a:r>
                <a:endParaRPr kumimoji="1" lang="en-US" altLang="ja-JP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1" name="正方形/長方形 100"/>
              <p:cNvSpPr/>
              <p:nvPr/>
            </p:nvSpPr>
            <p:spPr>
              <a:xfrm>
                <a:off x="999033" y="8740221"/>
                <a:ext cx="956315" cy="66694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風水害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2" name="正方形/長方形 101"/>
              <p:cNvSpPr/>
              <p:nvPr/>
            </p:nvSpPr>
            <p:spPr>
              <a:xfrm>
                <a:off x="2268852" y="7982757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海上災害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3" name="正方形/長方形 102"/>
              <p:cNvSpPr/>
              <p:nvPr/>
            </p:nvSpPr>
            <p:spPr>
              <a:xfrm>
                <a:off x="2268852" y="8733047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鉄道</a:t>
                </a:r>
                <a:r>
                  <a:rPr lang="ja-JP" altLang="en-US" sz="11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4" name="正方形/長方形 103"/>
              <p:cNvSpPr/>
              <p:nvPr/>
            </p:nvSpPr>
            <p:spPr>
              <a:xfrm>
                <a:off x="2268852" y="8357902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航空災害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5" name="正方形/長方形 104"/>
              <p:cNvSpPr/>
              <p:nvPr/>
            </p:nvSpPr>
            <p:spPr>
              <a:xfrm>
                <a:off x="2268852" y="9108191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道路災害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6" name="正方形/長方形 105"/>
              <p:cNvSpPr/>
              <p:nvPr/>
            </p:nvSpPr>
            <p:spPr>
              <a:xfrm>
                <a:off x="3528562" y="8357902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ts val="1100"/>
                  </a:lnSpc>
                </a:pPr>
                <a:r>
                  <a:rPr kumimoji="1" lang="ja-JP" altLang="en-US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高層建築物、地下街、</a:t>
                </a:r>
                <a:endParaRPr kumimoji="1" lang="en-US" altLang="ja-JP" sz="9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>
                  <a:lnSpc>
                    <a:spcPts val="1100"/>
                  </a:lnSpc>
                </a:pPr>
                <a:r>
                  <a:rPr lang="ja-JP" altLang="en-US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市街地災害対策</a:t>
                </a:r>
                <a:endParaRPr kumimoji="1" lang="en-US" altLang="ja-JP" sz="9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7" name="正方形/長方形 106"/>
              <p:cNvSpPr/>
              <p:nvPr/>
            </p:nvSpPr>
            <p:spPr>
              <a:xfrm>
                <a:off x="3528562" y="7982757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危険物災害対策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8" name="正方形/長方形 107"/>
              <p:cNvSpPr/>
              <p:nvPr/>
            </p:nvSpPr>
            <p:spPr>
              <a:xfrm>
                <a:off x="3528562" y="8733047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林野火災対策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</p:grpSp>
      <p:sp>
        <p:nvSpPr>
          <p:cNvPr id="110" name="角丸四角形 109"/>
          <p:cNvSpPr/>
          <p:nvPr/>
        </p:nvSpPr>
        <p:spPr>
          <a:xfrm>
            <a:off x="6504573" y="1597486"/>
            <a:ext cx="8201854" cy="932322"/>
          </a:xfrm>
          <a:prstGeom prst="roundRect">
            <a:avLst>
              <a:gd name="adj" fmla="val 1242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112" name="正方形/長方形 111"/>
          <p:cNvSpPr/>
          <p:nvPr/>
        </p:nvSpPr>
        <p:spPr>
          <a:xfrm>
            <a:off x="5925111" y="1219314"/>
            <a:ext cx="1538123" cy="39600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0801" tIns="70401" rIns="140801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修正の趣旨</a:t>
            </a:r>
            <a:endParaRPr lang="ja-JP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6690689" y="1621864"/>
            <a:ext cx="7853127" cy="1136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災害対策基本法の改正（令和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新型コロナウイルス感染症対策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など、国の防災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基本計画の修正等を踏まえた修正を行う。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4956166" y="8408960"/>
            <a:ext cx="9750261" cy="1531072"/>
          </a:xfrm>
          <a:prstGeom prst="roundRect">
            <a:avLst>
              <a:gd name="adj" fmla="val 2980"/>
            </a:avLst>
          </a:prstGeom>
          <a:noFill/>
          <a:ln w="19050" cmpd="dbl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16000" tIns="144000" rIns="110867" bIns="70401" rtlCol="0" anchor="t"/>
          <a:lstStyle/>
          <a:p>
            <a:pPr lvl="0">
              <a:spcBef>
                <a:spcPts val="300"/>
              </a:spcBef>
            </a:pPr>
            <a:endParaRPr lang="en-US" altLang="ja-JP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354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12437</TotalTime>
  <Words>593</Words>
  <Application>Microsoft Office PowerPoint</Application>
  <PresentationFormat>ユーザー設定</PresentationFormat>
  <Paragraphs>55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山田　貴寛</dc:creator>
  <cp:lastModifiedBy>山田　貴寛</cp:lastModifiedBy>
  <cp:revision>19</cp:revision>
  <cp:lastPrinted>2021-09-01T02:10:03Z</cp:lastPrinted>
  <dcterms:created xsi:type="dcterms:W3CDTF">2016-03-16T16:39:07Z</dcterms:created>
  <dcterms:modified xsi:type="dcterms:W3CDTF">2022-01-26T03:01:34Z</dcterms:modified>
</cp:coreProperties>
</file>