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3" r:id="rId2"/>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ection>
        <p14:section name="タイトルなしのセクション" id="{EA605B47-2FFD-4E8F-81B0-CD320E167F7A}">
          <p14:sldIdLst>
            <p14:sldId id="273"/>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5936" autoAdjust="0"/>
  </p:normalViewPr>
  <p:slideViewPr>
    <p:cSldViewPr showGuides="1">
      <p:cViewPr varScale="1">
        <p:scale>
          <a:sx n="48" d="100"/>
          <a:sy n="48" d="100"/>
        </p:scale>
        <p:origin x="1164" y="60"/>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2022/12/23</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4286898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2022/12/23</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07992" y="1498899"/>
            <a:ext cx="5293030" cy="8780306"/>
          </a:xfrm>
          <a:prstGeom prst="roundRect">
            <a:avLst>
              <a:gd name="adj" fmla="val 5365"/>
            </a:avLst>
          </a:prstGeom>
          <a:blipFill dpi="0" rotWithShape="1">
            <a:blip r:embed="rId3">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6064637" y="3117089"/>
            <a:ext cx="8985879" cy="7162116"/>
          </a:xfrm>
          <a:prstGeom prst="roundRect">
            <a:avLst>
              <a:gd name="adj" fmla="val 4449"/>
            </a:avLst>
          </a:prstGeom>
          <a:blipFill dpi="0" rotWithShape="1">
            <a:blip r:embed="rId4">
              <a:alphaModFix amt="60000"/>
              <a:extLst>
                <a:ext uri="{BEBA8EAE-BF5A-486C-A8C5-ECC9F3942E4B}">
                  <a14:imgProps xmlns:a14="http://schemas.microsoft.com/office/drawing/2010/main">
                    <a14:imgLayer r:embed="rId5">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107993" y="378148"/>
            <a:ext cx="14942523" cy="58639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大阪府地域防災計画（基本対策編、原子力災害対策編）の修正概要</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5925111" y="2907558"/>
            <a:ext cx="2293824"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6474425" y="3319186"/>
            <a:ext cx="8232002" cy="6743994"/>
          </a:xfrm>
          <a:prstGeom prst="roundRect">
            <a:avLst>
              <a:gd name="adj" fmla="val 4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9" name="角丸四角形 68" descr="１ 令和３年度に発⽣した災害を踏まえた修正&#10;　・ 災害時における氏名等公表による安否不明者の救助活動の効率化・円滑化&#10;　・ 危険が確認された盛土に対する是正指導等、盛⼟による災害の防⽌に向けた対応&#10;　・ 学校における消防団員等が参画した防災教育の推進等、適切な避難⾏動の促進&#10;&#10;&#10;２ 関連する法令の改正を踏まえた修正&#10;＜津波対策の推進に関する法律の改正＞&#10;　・ 津波対策におけるデジタル技術を活⽤した防災教育、訓練等の実施&#10;＜航空法施⾏規則の改正＞　&#10;　・ 都道府県による緊急⽤務空域の指定の依頼や同空域における無⼈航空機の&#10;　　⾶⾏許可申請に係る調整&#10;&#10;&#10;３ 最近の施策の進展等を踏まえた修正&#10;　・ 避難所における⾷物アレルギーへの配慮&#10;　・ 帰宅困難者対策とした一時滞在施設の確保への支援および事業者への働きかけ&#10;　・ 男女共同参画の視点を踏まえた活動体制の整備&#10;　・ 避難所等における再⽣可能エネルギーを活⽤した⾮常⽤発電設備等の整備&#10;　・ ⾃治体等の災害対応における先進技術の導⼊の促進" title="主な修正内容"/>
          <p:cNvSpPr/>
          <p:nvPr/>
        </p:nvSpPr>
        <p:spPr>
          <a:xfrm>
            <a:off x="6729449" y="3392891"/>
            <a:ext cx="8640593" cy="6778345"/>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lvl="0" indent="-278669">
              <a:lnSpc>
                <a:spcPct val="150000"/>
              </a:lnSpc>
              <a:spcBef>
                <a:spcPts val="600"/>
              </a:spcBef>
              <a:spcAft>
                <a:spcPts val="300"/>
              </a:spcAft>
            </a:pP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令和</a:t>
            </a:r>
            <a:r>
              <a:rPr lang="ja-JP" altLang="en-US"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３年度に発⽣した災害を踏まえた</a:t>
            </a: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災害時に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おける安否不明者の氏名</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等公表に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よる救助</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活動の効率化・円滑化</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が確認された盛土に対する是正指導等、盛</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⼟による災害の防⽌に向けた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学校における消防団員等が参画した防災教育の推進等、適切な避難⾏動の促進</a:t>
            </a:r>
          </a:p>
          <a:p>
            <a:pPr lvl="0">
              <a:lnSpc>
                <a:spcPct val="90000"/>
              </a:lnSpc>
              <a:spcBef>
                <a:spcPts val="300"/>
              </a:spcBef>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600"/>
              </a:spcBef>
              <a:spcAft>
                <a:spcPts val="300"/>
              </a:spcAft>
            </a:pP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関連</a:t>
            </a:r>
            <a:r>
              <a:rPr lang="ja-JP" altLang="en-US"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する法令の改正を踏まえた</a:t>
            </a: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＜津波対策の推進に関する法律の改正＞</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津波</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対策におけるデジタル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技術を活⽤した防災教育、訓練等の実施</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＜航空法施⾏規則の改正＞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都道府県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による緊急⽤務空域の指定の依頼</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や同空域に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おける無⼈航空機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許可申請に係る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600"/>
              </a:spcBef>
            </a:pP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最近</a:t>
            </a:r>
            <a:r>
              <a:rPr lang="ja-JP" altLang="en-US" sz="1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の施策の進展等を踏まえた修正</a:t>
            </a:r>
          </a:p>
          <a:p>
            <a:pPr marL="278669" indent="-278669">
              <a:spcBef>
                <a:spcPts val="600"/>
              </a:spcBef>
              <a:spcAft>
                <a:spcPts val="300"/>
              </a:spcAft>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避難所における⾷物アレルギーへの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帰宅困難者対策とした一時滞在施設の確保への支援および事業者への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働きかけ</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男女共同参画の視点を踏まえた活動体制の整備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避難所等における再⽣可能エネルギーを活⽤した⾮常⽤発電設備等の整備</a:t>
            </a:r>
          </a:p>
          <a:p>
            <a:pPr marL="278669" indent="-278669">
              <a:spcBef>
                <a:spcPts val="600"/>
              </a:spcBef>
              <a:spcAft>
                <a:spcPts val="3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⾃治体等の災害対応における先進技術の導⼊の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spcBef>
                <a:spcPts val="600"/>
              </a:spcBef>
              <a:spcAft>
                <a:spcPts val="3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201933" y="1216701"/>
            <a:ext cx="1264089"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現行計画</a:t>
            </a:r>
            <a:endParaRPr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648452" y="2386096"/>
            <a:ext cx="4212351" cy="3961134"/>
          </a:xfrm>
          <a:prstGeom prst="roundRect">
            <a:avLst>
              <a:gd name="adj" fmla="val 5603"/>
            </a:avLst>
          </a:prstGeom>
          <a:solidFill>
            <a:schemeClr val="bg1"/>
          </a:solidFill>
          <a:ln w="2540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792468" y="3916622"/>
            <a:ext cx="3916898" cy="584545"/>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a:t>
            </a:r>
            <a:r>
              <a:rPr lang="ja-JP" altLang="en-US" sz="1400" b="1" u="sng" dirty="0">
                <a:solidFill>
                  <a:srgbClr val="FF0000"/>
                </a:solidFill>
                <a:latin typeface="Meiryo UI" pitchFamily="50" charset="-128"/>
                <a:ea typeface="Meiryo UI" pitchFamily="50" charset="-128"/>
                <a:cs typeface="Meiryo UI" pitchFamily="50" charset="-128"/>
              </a:rPr>
              <a:t>理念</a:t>
            </a:r>
            <a:r>
              <a:rPr lang="ja-JP" altLang="en-US" sz="1200" dirty="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防災</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から</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減災</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被害の最小化及び</a:t>
            </a:r>
            <a:r>
              <a:rPr lang="ja-JP" altLang="en-US" sz="1100" dirty="0" smtClean="0">
                <a:latin typeface="Meiryo UI" pitchFamily="50" charset="-128"/>
                <a:ea typeface="Meiryo UI" pitchFamily="50" charset="-128"/>
                <a:cs typeface="Meiryo UI" pitchFamily="50" charset="-128"/>
              </a:rPr>
              <a:t>その迅速</a:t>
            </a:r>
            <a:endParaRPr lang="en-US" altLang="ja-JP" sz="1100" dirty="0" smtClean="0">
              <a:latin typeface="Meiryo UI" pitchFamily="50" charset="-128"/>
              <a:ea typeface="Meiryo UI" pitchFamily="50" charset="-128"/>
              <a:cs typeface="Meiryo UI" pitchFamily="50" charset="-128"/>
            </a:endParaRPr>
          </a:p>
          <a:p>
            <a:pPr marL="703263" lvl="1" indent="-703263">
              <a:lnSpc>
                <a:spcPts val="1800"/>
              </a:lnSpc>
              <a:spcBef>
                <a:spcPct val="0"/>
              </a:spcBef>
              <a:buClrTx/>
              <a:buSzTx/>
              <a:buFontTx/>
              <a:buNone/>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な回復を</a:t>
            </a:r>
            <a:r>
              <a:rPr lang="ja-JP" altLang="en-US" sz="1100" dirty="0">
                <a:latin typeface="Meiryo UI" pitchFamily="50" charset="-128"/>
                <a:ea typeface="Meiryo UI" pitchFamily="50" charset="-128"/>
                <a:cs typeface="Meiryo UI" pitchFamily="50" charset="-128"/>
              </a:rPr>
              <a:t>図る</a:t>
            </a:r>
            <a:r>
              <a:rPr lang="ja-JP" altLang="en-US" sz="11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の考え方へ</a:t>
            </a:r>
            <a:endParaRPr lang="en-US" altLang="ja-JP" sz="12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805364" y="5127974"/>
            <a:ext cx="3916899" cy="1076260"/>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基本方針</a:t>
            </a: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１命</a:t>
            </a:r>
            <a:r>
              <a:rPr lang="ja-JP" altLang="en-US" sz="1200" dirty="0">
                <a:latin typeface="Meiryo UI" pitchFamily="50" charset="-128"/>
                <a:ea typeface="Meiryo UI" pitchFamily="50" charset="-128"/>
                <a:cs typeface="Meiryo UI" pitchFamily="50" charset="-128"/>
              </a:rPr>
              <a:t>を</a:t>
            </a:r>
            <a:r>
              <a:rPr lang="ja-JP" altLang="en-US" sz="1200" dirty="0" smtClean="0">
                <a:latin typeface="Meiryo UI" pitchFamily="50" charset="-128"/>
                <a:ea typeface="Meiryo UI" pitchFamily="50" charset="-128"/>
                <a:cs typeface="Meiryo UI" pitchFamily="50" charset="-128"/>
              </a:rPr>
              <a:t>守る</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２命</a:t>
            </a:r>
            <a:r>
              <a:rPr lang="ja-JP" altLang="en-US" sz="1200" dirty="0">
                <a:latin typeface="Meiryo UI" pitchFamily="50" charset="-128"/>
                <a:ea typeface="Meiryo UI" pitchFamily="50" charset="-128"/>
                <a:cs typeface="Meiryo UI" pitchFamily="50" charset="-128"/>
              </a:rPr>
              <a:t>を</a:t>
            </a:r>
            <a:r>
              <a:rPr lang="ja-JP" altLang="en-US" sz="1200" dirty="0" smtClean="0">
                <a:latin typeface="Meiryo UI" pitchFamily="50" charset="-128"/>
                <a:ea typeface="Meiryo UI" pitchFamily="50" charset="-128"/>
                <a:cs typeface="Meiryo UI" pitchFamily="50" charset="-128"/>
              </a:rPr>
              <a:t>つなぐ</a:t>
            </a:r>
            <a:endParaRPr lang="en-US" altLang="ja-JP" sz="12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３</a:t>
            </a:r>
            <a:r>
              <a:rPr lang="ja-JP" altLang="en-US" sz="1200" dirty="0" smtClean="0">
                <a:latin typeface="Meiryo UI" pitchFamily="50" charset="-128"/>
                <a:ea typeface="Meiryo UI" pitchFamily="50" charset="-128"/>
                <a:cs typeface="Meiryo UI" pitchFamily="50" charset="-128"/>
              </a:rPr>
              <a:t>必要</a:t>
            </a:r>
            <a:r>
              <a:rPr lang="ja-JP" altLang="en-US" sz="1200" dirty="0">
                <a:latin typeface="Meiryo UI" pitchFamily="50" charset="-128"/>
                <a:ea typeface="Meiryo UI" pitchFamily="50" charset="-128"/>
                <a:cs typeface="Meiryo UI" pitchFamily="50" charset="-128"/>
              </a:rPr>
              <a:t>不可欠</a:t>
            </a:r>
            <a:r>
              <a:rPr lang="ja-JP" altLang="en-US" sz="1200" dirty="0" smtClean="0">
                <a:latin typeface="Meiryo UI" pitchFamily="50" charset="-128"/>
                <a:ea typeface="Meiryo UI" pitchFamily="50" charset="-128"/>
                <a:cs typeface="Meiryo UI" pitchFamily="50" charset="-128"/>
              </a:rPr>
              <a:t>な行政</a:t>
            </a:r>
            <a:r>
              <a:rPr lang="ja-JP" altLang="en-US" sz="1200" dirty="0">
                <a:latin typeface="Meiryo UI" pitchFamily="50" charset="-128"/>
                <a:ea typeface="Meiryo UI" pitchFamily="50" charset="-128"/>
                <a:cs typeface="Meiryo UI" pitchFamily="50" charset="-128"/>
              </a:rPr>
              <a:t>機能の</a:t>
            </a:r>
            <a:r>
              <a:rPr lang="ja-JP" altLang="en-US" sz="1200" dirty="0" smtClean="0">
                <a:latin typeface="Meiryo UI" pitchFamily="50" charset="-128"/>
                <a:ea typeface="Meiryo UI" pitchFamily="50" charset="-128"/>
                <a:cs typeface="Meiryo UI" pitchFamily="50" charset="-128"/>
              </a:rPr>
              <a:t>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４</a:t>
            </a:r>
            <a:r>
              <a:rPr lang="ja-JP" altLang="en-US" sz="1200" dirty="0" smtClean="0">
                <a:latin typeface="Meiryo UI" pitchFamily="50" charset="-128"/>
                <a:ea typeface="Meiryo UI" pitchFamily="50" charset="-128"/>
                <a:cs typeface="Meiryo UI" pitchFamily="50" charset="-128"/>
              </a:rPr>
              <a:t>経済</a:t>
            </a:r>
            <a:r>
              <a:rPr lang="ja-JP" altLang="en-US" sz="1200" dirty="0">
                <a:latin typeface="Meiryo UI" pitchFamily="50" charset="-128"/>
                <a:ea typeface="Meiryo UI" pitchFamily="50" charset="-128"/>
                <a:cs typeface="Meiryo UI" pitchFamily="50" charset="-128"/>
              </a:rPr>
              <a:t>活動</a:t>
            </a:r>
            <a:r>
              <a:rPr lang="ja-JP" altLang="en-US" sz="1200" dirty="0" smtClean="0">
                <a:latin typeface="Meiryo UI" pitchFamily="50" charset="-128"/>
                <a:ea typeface="Meiryo UI" pitchFamily="50" charset="-128"/>
                <a:cs typeface="Meiryo UI" pitchFamily="50" charset="-128"/>
              </a:rPr>
              <a:t>の機能維持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５</a:t>
            </a:r>
            <a:r>
              <a:rPr lang="ja-JP" altLang="en-US" sz="1200" dirty="0" smtClean="0">
                <a:latin typeface="Meiryo UI" pitchFamily="50" charset="-128"/>
                <a:ea typeface="Meiryo UI" pitchFamily="50" charset="-128"/>
                <a:cs typeface="Meiryo UI" pitchFamily="50" charset="-128"/>
              </a:rPr>
              <a:t>迅速</a:t>
            </a:r>
            <a:r>
              <a:rPr lang="ja-JP" altLang="en-US" sz="1200" dirty="0">
                <a:latin typeface="Meiryo UI" pitchFamily="50" charset="-128"/>
                <a:ea typeface="Meiryo UI" pitchFamily="50" charset="-128"/>
                <a:cs typeface="Meiryo UI" pitchFamily="50" charset="-128"/>
              </a:rPr>
              <a:t>な復旧・復興</a:t>
            </a:r>
            <a:endParaRPr lang="en-US" altLang="ja-JP" sz="1200" dirty="0">
              <a:latin typeface="Meiryo UI" pitchFamily="50" charset="-128"/>
              <a:ea typeface="Meiryo UI" pitchFamily="50" charset="-128"/>
              <a:cs typeface="Meiryo UI" pitchFamily="50" charset="-128"/>
            </a:endParaRPr>
          </a:p>
        </p:txBody>
      </p:sp>
      <p:sp>
        <p:nvSpPr>
          <p:cNvPr id="86" name="メモ 85"/>
          <p:cNvSpPr/>
          <p:nvPr/>
        </p:nvSpPr>
        <p:spPr>
          <a:xfrm>
            <a:off x="618919" y="1841850"/>
            <a:ext cx="4241884" cy="1928610"/>
          </a:xfrm>
          <a:prstGeom prst="foldedCorner">
            <a:avLst>
              <a:gd name="adj" fmla="val 10908"/>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大阪府防災会議では、南海トラフ巨大地震による被害に対応するため、</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の考え方を基本理念とし</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、５つの基本方針を掲げた「大阪府地域防災計画」を平成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月に修正。</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下矢印 86"/>
          <p:cNvSpPr>
            <a:spLocks noChangeArrowheads="1"/>
          </p:cNvSpPr>
          <p:nvPr/>
        </p:nvSpPr>
        <p:spPr bwMode="auto">
          <a:xfrm>
            <a:off x="1961098" y="4577194"/>
            <a:ext cx="1636713" cy="460833"/>
          </a:xfrm>
          <a:prstGeom prst="downArrow">
            <a:avLst>
              <a:gd name="adj1" fmla="val 58868"/>
              <a:gd name="adj2" fmla="val 73049"/>
            </a:avLst>
          </a:prstGeom>
          <a:solidFill>
            <a:srgbClr val="FF0000"/>
          </a:solidFill>
          <a:ln w="9525" algn="ctr">
            <a:solidFill>
              <a:schemeClr val="tx1"/>
            </a:solidFill>
            <a:round/>
            <a:headEnd/>
            <a:tailEnd/>
          </a:ln>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grpSp>
        <p:nvGrpSpPr>
          <p:cNvPr id="3" name="グループ化 2"/>
          <p:cNvGrpSpPr/>
          <p:nvPr/>
        </p:nvGrpSpPr>
        <p:grpSpPr>
          <a:xfrm>
            <a:off x="624242" y="6534788"/>
            <a:ext cx="4254134" cy="3528392"/>
            <a:chOff x="673724" y="6354812"/>
            <a:chExt cx="4254134" cy="3528392"/>
          </a:xfrm>
        </p:grpSpPr>
        <p:sp>
          <p:nvSpPr>
            <p:cNvPr id="89" name="角丸四角形 88"/>
            <p:cNvSpPr>
              <a:spLocks noChangeArrowheads="1"/>
            </p:cNvSpPr>
            <p:nvPr/>
          </p:nvSpPr>
          <p:spPr bwMode="auto">
            <a:xfrm>
              <a:off x="694659" y="6552827"/>
              <a:ext cx="4233199" cy="3330377"/>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0" name="グループ化 89"/>
            <p:cNvGrpSpPr/>
            <p:nvPr/>
          </p:nvGrpSpPr>
          <p:grpSpPr>
            <a:xfrm>
              <a:off x="673724" y="6354812"/>
              <a:ext cx="4156560" cy="3286109"/>
              <a:chOff x="690066" y="7185000"/>
              <a:chExt cx="4156560" cy="3286109"/>
            </a:xfrm>
          </p:grpSpPr>
          <p:sp>
            <p:nvSpPr>
              <p:cNvPr id="91" name="タイトル 2"/>
              <p:cNvSpPr txBox="1">
                <a:spLocks/>
              </p:cNvSpPr>
              <p:nvPr/>
            </p:nvSpPr>
            <p:spPr bwMode="auto">
              <a:xfrm>
                <a:off x="690066" y="7185000"/>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92" name="正方形/長方形 91"/>
              <p:cNvSpPr/>
              <p:nvPr/>
            </p:nvSpPr>
            <p:spPr>
              <a:xfrm>
                <a:off x="2182626" y="7677182"/>
                <a:ext cx="2664000" cy="1855241"/>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870579" y="7677182"/>
                <a:ext cx="1229421" cy="1839525"/>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119"/>
              <p:cNvSpPr txBox="1"/>
              <p:nvPr/>
            </p:nvSpPr>
            <p:spPr>
              <a:xfrm>
                <a:off x="826899" y="9813336"/>
                <a:ext cx="2994396" cy="261610"/>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災害対策の順序に沿って記述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922432" y="10096923"/>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災害予防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2333184" y="10096923"/>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3737456" y="10094752"/>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災害復旧</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・復興</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8" name="直線矢印コネクタ 97"/>
              <p:cNvCxnSpPr>
                <a:stCxn id="95" idx="3"/>
                <a:endCxn id="96" idx="1"/>
              </p:cNvCxnSpPr>
              <p:nvPr/>
            </p:nvCxnSpPr>
            <p:spPr>
              <a:xfrm>
                <a:off x="1966432" y="10284016"/>
                <a:ext cx="36675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6" idx="3"/>
              </p:cNvCxnSpPr>
              <p:nvPr/>
            </p:nvCxnSpPr>
            <p:spPr>
              <a:xfrm flipV="1">
                <a:off x="3377184" y="10281845"/>
                <a:ext cx="360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999033" y="7982757"/>
                <a:ext cx="956315" cy="67462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999033" y="8740221"/>
                <a:ext cx="956315" cy="6669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2268852"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2268852"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2268852"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2268852" y="9108191"/>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3528562"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3528562"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3528562"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10" name="角丸四角形 109"/>
          <p:cNvSpPr/>
          <p:nvPr/>
        </p:nvSpPr>
        <p:spPr>
          <a:xfrm>
            <a:off x="6504573" y="1633582"/>
            <a:ext cx="8201854" cy="970900"/>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112" name="正方形/長方形 111"/>
          <p:cNvSpPr/>
          <p:nvPr/>
        </p:nvSpPr>
        <p:spPr>
          <a:xfrm>
            <a:off x="5925111" y="1219314"/>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descr="最近の災害対応の教訓及び最近の施策の進展等、国の防災基本計画の修正（R4.6）を踏まえた修正を行う。" title="修正の趣旨"/>
          <p:cNvSpPr/>
          <p:nvPr/>
        </p:nvSpPr>
        <p:spPr>
          <a:xfrm>
            <a:off x="6690689" y="1657960"/>
            <a:ext cx="8015738" cy="946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最近</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の災害対応の教訓及び最近の施策</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の進展等、国の防災基本計画の修正（</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R4.6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踏まえた修正を行う。</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4956166" y="8408960"/>
            <a:ext cx="9750261" cy="1531072"/>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p>
            <a:pPr lvl="0">
              <a:spcBef>
                <a:spcPts val="300"/>
              </a:spcBef>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119"/>
          <p:cNvSpPr txBox="1"/>
          <p:nvPr/>
        </p:nvSpPr>
        <p:spPr>
          <a:xfrm>
            <a:off x="750442" y="8873559"/>
            <a:ext cx="2994396" cy="261610"/>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原子力災害対策は別冊で策定</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15311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14937</TotalTime>
  <Words>571</Words>
  <Application>Microsoft Office PowerPoint</Application>
  <PresentationFormat>ユーザー設定</PresentationFormat>
  <Paragraphs>56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山田　貴寛</cp:lastModifiedBy>
  <cp:revision>1307</cp:revision>
  <cp:lastPrinted>2022-11-09T12:32:05Z</cp:lastPrinted>
  <dcterms:created xsi:type="dcterms:W3CDTF">2016-03-16T16:39:07Z</dcterms:created>
  <dcterms:modified xsi:type="dcterms:W3CDTF">2022-12-23T10:57:00Z</dcterms:modified>
</cp:coreProperties>
</file>