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58"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15"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34" autoAdjust="0"/>
    <p:restoredTop sz="94660"/>
  </p:normalViewPr>
  <p:slideViewPr>
    <p:cSldViewPr snapToGrid="0" showGuides="1">
      <p:cViewPr varScale="1">
        <p:scale>
          <a:sx n="46" d="100"/>
          <a:sy n="46" d="100"/>
        </p:scale>
        <p:origin x="2634" y="48"/>
      </p:cViewPr>
      <p:guideLst>
        <p:guide orient="horz" pos="4615"/>
        <p:guide pos="2381"/>
      </p:guideLst>
    </p:cSldViewPr>
  </p:slideViewPr>
  <p:notesTextViewPr>
    <p:cViewPr>
      <p:scale>
        <a:sx n="1" d="1"/>
        <a:sy n="1" d="1"/>
      </p:scale>
      <p:origin x="0" y="0"/>
    </p:cViewPr>
  </p:notesTextViewPr>
  <p:notesViewPr>
    <p:cSldViewPr snapToGrid="0">
      <p:cViewPr varScale="1">
        <p:scale>
          <a:sx n="64" d="100"/>
          <a:sy n="64" d="100"/>
        </p:scale>
        <p:origin x="44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22" tIns="45712" rIns="91422"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2"/>
            <a:ext cx="2949575" cy="498475"/>
          </a:xfrm>
          <a:prstGeom prst="rect">
            <a:avLst/>
          </a:prstGeom>
        </p:spPr>
        <p:txBody>
          <a:bodyPr vert="horz" lIns="91422" tIns="45712" rIns="91422" bIns="45712" rtlCol="0"/>
          <a:lstStyle>
            <a:lvl1pPr algn="r">
              <a:defRPr sz="1200"/>
            </a:lvl1pPr>
          </a:lstStyle>
          <a:p>
            <a:fld id="{8689BC39-28F1-425E-A51E-C30EFF0C9222}" type="datetimeFigureOut">
              <a:rPr kumimoji="1" lang="ja-JP" altLang="en-US" smtClean="0"/>
              <a:t>2023/7/13</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22" tIns="45712" rIns="91422" bIns="45712" rtlCol="0" anchor="ctr"/>
          <a:lstStyle/>
          <a:p>
            <a:endParaRPr lang="ja-JP" altLang="en-US"/>
          </a:p>
        </p:txBody>
      </p:sp>
      <p:sp>
        <p:nvSpPr>
          <p:cNvPr id="5" name="ノート プレースホルダー 4"/>
          <p:cNvSpPr>
            <a:spLocks noGrp="1"/>
          </p:cNvSpPr>
          <p:nvPr>
            <p:ph type="body" sz="quarter" idx="3"/>
          </p:nvPr>
        </p:nvSpPr>
        <p:spPr>
          <a:xfrm>
            <a:off x="681040" y="4783138"/>
            <a:ext cx="5445125" cy="3913187"/>
          </a:xfrm>
          <a:prstGeom prst="rect">
            <a:avLst/>
          </a:prstGeom>
        </p:spPr>
        <p:txBody>
          <a:bodyPr vert="horz" lIns="91422" tIns="45712" rIns="91422"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22" tIns="45712" rIns="91422"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22" tIns="45712" rIns="91422" bIns="45712" rtlCol="0" anchor="b"/>
          <a:lstStyle>
            <a:lvl1pPr algn="r">
              <a:defRPr sz="1200"/>
            </a:lvl1pPr>
          </a:lstStyle>
          <a:p>
            <a:fld id="{E1A9F288-BA04-4722-A054-6B4C4BDB7B7B}" type="slidenum">
              <a:rPr kumimoji="1" lang="ja-JP" altLang="en-US" smtClean="0"/>
              <a:t>‹#›</a:t>
            </a:fld>
            <a:endParaRPr kumimoji="1" lang="ja-JP" altLang="en-US"/>
          </a:p>
        </p:txBody>
      </p:sp>
    </p:spTree>
    <p:extLst>
      <p:ext uri="{BB962C8B-B14F-4D97-AF65-F5344CB8AC3E}">
        <p14:creationId xmlns:p14="http://schemas.microsoft.com/office/powerpoint/2010/main" val="30960611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1A9F288-BA04-4722-A054-6B4C4BDB7B7B}" type="slidenum">
              <a:rPr kumimoji="1" lang="ja-JP" altLang="en-US" smtClean="0"/>
              <a:t>1</a:t>
            </a:fld>
            <a:endParaRPr kumimoji="1" lang="ja-JP" altLang="en-US"/>
          </a:p>
        </p:txBody>
      </p:sp>
    </p:spTree>
    <p:extLst>
      <p:ext uri="{BB962C8B-B14F-4D97-AF65-F5344CB8AC3E}">
        <p14:creationId xmlns:p14="http://schemas.microsoft.com/office/powerpoint/2010/main" val="2067653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pic>
        <p:nvPicPr>
          <p:cNvPr id="8" name="図 7">
            <a:extLst>
              <a:ext uri="{FF2B5EF4-FFF2-40B4-BE49-F238E27FC236}">
                <a16:creationId xmlns:a16="http://schemas.microsoft.com/office/drawing/2014/main" id="{57C63715-F377-1CB8-2DF3-A07B1BFBAF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184" y="-141006"/>
            <a:ext cx="7670043" cy="10858951"/>
          </a:xfrm>
          <a:prstGeom prst="rect">
            <a:avLst/>
          </a:prstGeom>
        </p:spPr>
      </p:pic>
    </p:spTree>
    <p:extLst>
      <p:ext uri="{BB962C8B-B14F-4D97-AF65-F5344CB8AC3E}">
        <p14:creationId xmlns:p14="http://schemas.microsoft.com/office/powerpoint/2010/main" val="210831083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4176364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935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1222999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60961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94248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83322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427478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92151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627484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76B6FB-D4ED-436E-85C3-BDCE50213070}" type="datetimeFigureOut">
              <a:rPr kumimoji="1" lang="ja-JP" altLang="en-US" smtClean="0"/>
              <a:t>2023/7/13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36166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4076B6FB-D4ED-436E-85C3-BDCE50213070}" type="datetimeFigureOut">
              <a:rPr kumimoji="1" lang="ja-JP" altLang="en-US" smtClean="0"/>
              <a:t>2023/7/13</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A65500C-9D42-4A98-9209-1AC753892C69}" type="slidenum">
              <a:rPr kumimoji="1" lang="ja-JP" altLang="en-US" smtClean="0"/>
              <a:t>‹#›</a:t>
            </a:fld>
            <a:endParaRPr kumimoji="1" lang="ja-JP" altLang="en-US"/>
          </a:p>
        </p:txBody>
      </p:sp>
    </p:spTree>
    <p:extLst>
      <p:ext uri="{BB962C8B-B14F-4D97-AF65-F5344CB8AC3E}">
        <p14:creationId xmlns:p14="http://schemas.microsoft.com/office/powerpoint/2010/main" val="27673418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67" userDrawn="1">
          <p15:clr>
            <a:srgbClr val="F26B43"/>
          </p15:clr>
        </p15:guide>
        <p15:guide id="2" pos="2381"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a:extLst>
              <a:ext uri="{FF2B5EF4-FFF2-40B4-BE49-F238E27FC236}">
                <a16:creationId xmlns:a16="http://schemas.microsoft.com/office/drawing/2014/main" id="{BF8228FA-90DF-4A4C-85D5-848A1A74633A}"/>
              </a:ext>
            </a:extLst>
          </p:cNvPr>
          <p:cNvSpPr/>
          <p:nvPr/>
        </p:nvSpPr>
        <p:spPr>
          <a:xfrm>
            <a:off x="2810588" y="2949457"/>
            <a:ext cx="4361969" cy="3961914"/>
          </a:xfrm>
          <a:prstGeom prst="rect">
            <a:avLst/>
          </a:prstGeom>
          <a:solidFill>
            <a:schemeClr val="bg1">
              <a:alpha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四角形: 角を丸くする 83">
            <a:extLst>
              <a:ext uri="{FF2B5EF4-FFF2-40B4-BE49-F238E27FC236}">
                <a16:creationId xmlns:a16="http://schemas.microsoft.com/office/drawing/2014/main" id="{EFD97BE8-E113-4FA0-87CE-B3035E36E522}"/>
              </a:ext>
            </a:extLst>
          </p:cNvPr>
          <p:cNvSpPr/>
          <p:nvPr/>
        </p:nvSpPr>
        <p:spPr>
          <a:xfrm>
            <a:off x="2933126" y="5018230"/>
            <a:ext cx="4104468" cy="973874"/>
          </a:xfrm>
          <a:prstGeom prst="roundRect">
            <a:avLst>
              <a:gd name="adj" fmla="val 6495"/>
            </a:avLst>
          </a:prstGeom>
          <a:solidFill>
            <a:schemeClr val="accent4">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6600"/>
              </a:solidFill>
            </a:endParaRPr>
          </a:p>
        </p:txBody>
      </p:sp>
      <p:sp>
        <p:nvSpPr>
          <p:cNvPr id="60" name="四角形: 角を丸くする 59">
            <a:extLst>
              <a:ext uri="{FF2B5EF4-FFF2-40B4-BE49-F238E27FC236}">
                <a16:creationId xmlns:a16="http://schemas.microsoft.com/office/drawing/2014/main" id="{B2AC5497-7410-4663-8473-E9869FB467B1}"/>
              </a:ext>
            </a:extLst>
          </p:cNvPr>
          <p:cNvSpPr/>
          <p:nvPr/>
        </p:nvSpPr>
        <p:spPr>
          <a:xfrm>
            <a:off x="321062" y="7179265"/>
            <a:ext cx="6960468" cy="3280914"/>
          </a:xfrm>
          <a:prstGeom prst="roundRect">
            <a:avLst>
              <a:gd name="adj" fmla="val 5692"/>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1" name="図 60">
            <a:extLst>
              <a:ext uri="{FF2B5EF4-FFF2-40B4-BE49-F238E27FC236}">
                <a16:creationId xmlns:a16="http://schemas.microsoft.com/office/drawing/2014/main" id="{176E96E3-792D-44D0-92AC-46D29788D59A}"/>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rot="10800000">
            <a:off x="464879" y="8328159"/>
            <a:ext cx="6681198" cy="456475"/>
          </a:xfrm>
          <a:prstGeom prst="rect">
            <a:avLst/>
          </a:prstGeom>
        </p:spPr>
      </p:pic>
      <p:sp>
        <p:nvSpPr>
          <p:cNvPr id="88" name="四角形: 角を丸くする 87">
            <a:extLst>
              <a:ext uri="{FF2B5EF4-FFF2-40B4-BE49-F238E27FC236}">
                <a16:creationId xmlns:a16="http://schemas.microsoft.com/office/drawing/2014/main" id="{0F88C95C-F02C-4D44-8E56-7258CC414483}"/>
              </a:ext>
            </a:extLst>
          </p:cNvPr>
          <p:cNvSpPr/>
          <p:nvPr/>
        </p:nvSpPr>
        <p:spPr>
          <a:xfrm>
            <a:off x="330116" y="304156"/>
            <a:ext cx="6915167" cy="828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B0D708C9-FBD5-492F-8DDC-BCA009A13FC9}"/>
              </a:ext>
            </a:extLst>
          </p:cNvPr>
          <p:cNvSpPr txBox="1"/>
          <p:nvPr/>
        </p:nvSpPr>
        <p:spPr>
          <a:xfrm>
            <a:off x="809208" y="8619959"/>
            <a:ext cx="5383774" cy="600164"/>
          </a:xfrm>
          <a:prstGeom prst="rect">
            <a:avLst/>
          </a:prstGeom>
          <a:noFill/>
        </p:spPr>
        <p:txBody>
          <a:bodyPr wrap="square" rtlCol="0">
            <a:spAutoFit/>
          </a:bodyPr>
          <a:lstStyle/>
          <a:p>
            <a:r>
              <a:rPr kumimoji="1" lang="en-US" altLang="ja-JP" sz="1100" dirty="0">
                <a:latin typeface="UD デジタル 教科書体 NP-R" panose="02020400000000000000" pitchFamily="18" charset="-128"/>
                <a:ea typeface="UD デジタル 教科書体 NP-R" panose="02020400000000000000" pitchFamily="18" charset="-128"/>
              </a:rPr>
              <a:t>Web</a:t>
            </a:r>
            <a:r>
              <a:rPr kumimoji="1" lang="ja-JP" altLang="en-US" sz="1100" dirty="0">
                <a:latin typeface="UD デジタル 教科書体 NP-R" panose="02020400000000000000" pitchFamily="18" charset="-128"/>
                <a:ea typeface="UD デジタル 教科書体 NP-R" panose="02020400000000000000" pitchFamily="18" charset="-128"/>
              </a:rPr>
              <a:t>セミナーは、</a:t>
            </a:r>
            <a:r>
              <a:rPr kumimoji="1" lang="ja-JP" altLang="en-US" sz="1100" b="1" u="sng" dirty="0" smtClean="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令和５年</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７</a:t>
            </a:r>
            <a:r>
              <a:rPr kumimoji="1" lang="ja-JP" altLang="en-US" sz="1100" b="1" u="sng" dirty="0" smtClean="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月</a:t>
            </a:r>
            <a:r>
              <a:rPr kumimoji="1" lang="en-US" altLang="ja-JP" sz="1100" b="1" u="sng" dirty="0" smtClean="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24</a:t>
            </a:r>
            <a:r>
              <a:rPr kumimoji="1" lang="ja-JP" altLang="en-US" sz="1100" b="1" u="sng" dirty="0" smtClean="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日（月）</a:t>
            </a:r>
            <a:r>
              <a:rPr kumimoji="1" lang="ja-JP" altLang="en-US" sz="1100" b="1"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以降に</a:t>
            </a:r>
            <a:r>
              <a:rPr kumimoji="1" lang="ja-JP" altLang="en-US" sz="1100" dirty="0">
                <a:latin typeface="UD デジタル 教科書体 NP-R" panose="02020400000000000000" pitchFamily="18" charset="-128"/>
                <a:ea typeface="UD デジタル 教科書体 NP-R" panose="02020400000000000000" pitchFamily="18" charset="-128"/>
              </a:rPr>
              <a:t>、本事業の</a:t>
            </a:r>
            <a:r>
              <a:rPr kumimoji="1" lang="en-US" altLang="ja-JP" sz="1100" dirty="0">
                <a:latin typeface="UD デジタル 教科書体 NP-R" panose="02020400000000000000" pitchFamily="18" charset="-128"/>
                <a:ea typeface="UD デジタル 教科書体 NP-R" panose="02020400000000000000" pitchFamily="18" charset="-128"/>
              </a:rPr>
              <a:t>HP</a:t>
            </a:r>
            <a:r>
              <a:rPr kumimoji="1" lang="ja-JP" altLang="en-US" sz="1100" dirty="0">
                <a:latin typeface="UD デジタル 教科書体 NP-R" panose="02020400000000000000" pitchFamily="18" charset="-128"/>
                <a:ea typeface="UD デジタル 教科書体 NP-R" panose="02020400000000000000" pitchFamily="18" charset="-128"/>
              </a:rPr>
              <a:t>からアクセスして</a:t>
            </a:r>
            <a:endParaRPr kumimoji="1" lang="en-US" altLang="ja-JP" sz="1100" dirty="0">
              <a:latin typeface="UD デジタル 教科書体 NP-R" panose="02020400000000000000" pitchFamily="18" charset="-128"/>
              <a:ea typeface="UD デジタル 教科書体 NP-R" panose="02020400000000000000" pitchFamily="18" charset="-128"/>
            </a:endParaRPr>
          </a:p>
          <a:p>
            <a:r>
              <a:rPr kumimoji="1" lang="ja-JP" altLang="en-US" sz="1100" dirty="0">
                <a:latin typeface="UD デジタル 教科書体 NP-R" panose="02020400000000000000" pitchFamily="18" charset="-128"/>
                <a:ea typeface="UD デジタル 教科書体 NP-R" panose="02020400000000000000" pitchFamily="18" charset="-128"/>
              </a:rPr>
              <a:t>ご視聴ください。</a:t>
            </a:r>
          </a:p>
          <a:p>
            <a:r>
              <a:rPr kumimoji="1" lang="en-US" altLang="ja-JP" sz="1100" dirty="0">
                <a:latin typeface="UD デジタル 教科書体 NP-R" panose="02020400000000000000" pitchFamily="18" charset="-128"/>
                <a:ea typeface="UD デジタル 教科書体 NP-R" panose="02020400000000000000" pitchFamily="18" charset="-128"/>
              </a:rPr>
              <a:t>URL</a:t>
            </a:r>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50" dirty="0">
                <a:latin typeface="UD デジタル 教科書体 NP-R" panose="02020400000000000000" pitchFamily="18" charset="-128"/>
                <a:ea typeface="UD デジタル 教科書体 NP-R" panose="02020400000000000000" pitchFamily="18" charset="-128"/>
              </a:rPr>
              <a:t>https://www.pref.osaka.lg.jp/shogyoshien/modelhukyu/hukyuu_semina_r5.html</a:t>
            </a:r>
          </a:p>
        </p:txBody>
      </p:sp>
      <p:pic>
        <p:nvPicPr>
          <p:cNvPr id="95" name="図 94">
            <a:extLst>
              <a:ext uri="{FF2B5EF4-FFF2-40B4-BE49-F238E27FC236}">
                <a16:creationId xmlns:a16="http://schemas.microsoft.com/office/drawing/2014/main" id="{4D55F3BB-A7B9-44C0-98A0-2EB3A444AA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9640" y="9847271"/>
            <a:ext cx="1021050" cy="321519"/>
          </a:xfrm>
          <a:prstGeom prst="rect">
            <a:avLst/>
          </a:prstGeom>
        </p:spPr>
      </p:pic>
      <p:sp>
        <p:nvSpPr>
          <p:cNvPr id="126" name="テキスト ボックス 125">
            <a:extLst>
              <a:ext uri="{FF2B5EF4-FFF2-40B4-BE49-F238E27FC236}">
                <a16:creationId xmlns:a16="http://schemas.microsoft.com/office/drawing/2014/main" id="{C08C5066-9B71-41D1-8203-4D5D1FA639CB}"/>
              </a:ext>
            </a:extLst>
          </p:cNvPr>
          <p:cNvSpPr txBox="1"/>
          <p:nvPr/>
        </p:nvSpPr>
        <p:spPr>
          <a:xfrm>
            <a:off x="844914" y="9192793"/>
            <a:ext cx="4857139" cy="369332"/>
          </a:xfrm>
          <a:prstGeom prst="rect">
            <a:avLst/>
          </a:prstGeom>
          <a:noFill/>
        </p:spPr>
        <p:txBody>
          <a:bodyPr wrap="square" rtlCol="0">
            <a:spAutoFit/>
          </a:bodyPr>
          <a:lstStyle/>
          <a:p>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オンラインでの視聴には、インターネット環境が必要です。</a:t>
            </a:r>
            <a:endParaRPr kumimoji="1" lang="en-US" altLang="ja-JP" sz="900" dirty="0">
              <a:latin typeface="UD デジタル 教科書体 NP-R" panose="02020400000000000000" pitchFamily="18" charset="-128"/>
              <a:ea typeface="UD デジタル 教科書体 NP-R" panose="02020400000000000000" pitchFamily="18" charset="-128"/>
            </a:endParaRPr>
          </a:p>
          <a:p>
            <a:r>
              <a:rPr kumimoji="1" lang="en-US" altLang="ja-JP" sz="900" dirty="0">
                <a:latin typeface="UD デジタル 教科書体 NP-R" panose="02020400000000000000" pitchFamily="18" charset="-128"/>
                <a:ea typeface="UD デジタル 教科書体 NP-R" panose="02020400000000000000" pitchFamily="18" charset="-128"/>
              </a:rPr>
              <a:t>   </a:t>
            </a:r>
            <a:r>
              <a:rPr kumimoji="1" lang="ja-JP" altLang="en-US" sz="900" dirty="0">
                <a:latin typeface="UD デジタル 教科書体 NP-R" panose="02020400000000000000" pitchFamily="18" charset="-128"/>
                <a:ea typeface="UD デジタル 教科書体 NP-R" panose="02020400000000000000" pitchFamily="18" charset="-128"/>
              </a:rPr>
              <a:t>視聴は無料ですが、視聴にかかるインターネット通信料は視聴者の負担となります。</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127" name="テキスト ボックス 126">
            <a:extLst>
              <a:ext uri="{FF2B5EF4-FFF2-40B4-BE49-F238E27FC236}">
                <a16:creationId xmlns:a16="http://schemas.microsoft.com/office/drawing/2014/main" id="{1EA39CC5-1D5B-4560-94C6-11836A1C2396}"/>
              </a:ext>
            </a:extLst>
          </p:cNvPr>
          <p:cNvSpPr txBox="1"/>
          <p:nvPr/>
        </p:nvSpPr>
        <p:spPr>
          <a:xfrm>
            <a:off x="554567" y="1190449"/>
            <a:ext cx="6549733" cy="1759456"/>
          </a:xfrm>
          <a:prstGeom prst="rect">
            <a:avLst/>
          </a:prstGeom>
          <a:noFill/>
        </p:spPr>
        <p:txBody>
          <a:bodyPr wrap="square" rtlCol="0">
            <a:spAutoFit/>
          </a:bodyPr>
          <a:lstStyle/>
          <a:p>
            <a:pPr>
              <a:lnSpc>
                <a:spcPts val="1300"/>
              </a:lnSpc>
            </a:pP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50" b="1" dirty="0">
                <a:latin typeface="UD デジタル 教科書体 NP-R" panose="02020400000000000000" pitchFamily="18" charset="-128"/>
                <a:ea typeface="UD デジタル 教科書体 NP-R" panose="02020400000000000000" pitchFamily="18" charset="-128"/>
              </a:rPr>
              <a:t>大阪府では、地域商業や地域コミュニティの担い手として重要な商店街において、新しい生活様式</a:t>
            </a:r>
            <a:r>
              <a:rPr kumimoji="1" lang="ja-JP" altLang="en-US" sz="1050" b="1" dirty="0" smtClean="0">
                <a:latin typeface="UD デジタル 教科書体 NP-R" panose="02020400000000000000" pitchFamily="18" charset="-128"/>
                <a:ea typeface="UD デジタル 教科書体 NP-R" panose="02020400000000000000" pitchFamily="18" charset="-128"/>
              </a:rPr>
              <a:t>に</a:t>
            </a:r>
            <a:endParaRPr kumimoji="1" lang="en-US" altLang="ja-JP" sz="1050" b="1" dirty="0" smtClean="0">
              <a:latin typeface="UD デジタル 教科書体 NP-R" panose="02020400000000000000" pitchFamily="18" charset="-128"/>
              <a:ea typeface="UD デジタル 教科書体 NP-R" panose="02020400000000000000" pitchFamily="18" charset="-128"/>
            </a:endParaRPr>
          </a:p>
          <a:p>
            <a:pPr>
              <a:lnSpc>
                <a:spcPts val="1300"/>
              </a:lnSpc>
            </a:pPr>
            <a:r>
              <a:rPr kumimoji="1" lang="ja-JP" altLang="en-US" sz="1050" b="1" dirty="0" smtClean="0">
                <a:latin typeface="UD デジタル 教科書体 NP-R" panose="02020400000000000000" pitchFamily="18" charset="-128"/>
                <a:ea typeface="UD デジタル 教科書体 NP-R" panose="02020400000000000000" pitchFamily="18" charset="-128"/>
              </a:rPr>
              <a:t>沿った「</a:t>
            </a:r>
            <a:r>
              <a:rPr kumimoji="1" lang="ja-JP" altLang="en-US" sz="1050" b="1" dirty="0">
                <a:latin typeface="UD デジタル 教科書体 NP-R" panose="02020400000000000000" pitchFamily="18" charset="-128"/>
                <a:ea typeface="UD デジタル 教科書体 NP-R" panose="02020400000000000000" pitchFamily="18" charset="-128"/>
              </a:rPr>
              <a:t>モデル創出」</a:t>
            </a:r>
            <a:r>
              <a:rPr kumimoji="1" lang="ja-JP" altLang="en-US" sz="1050" b="1" dirty="0" smtClean="0">
                <a:latin typeface="UD デジタル 教科書体 NP-R" panose="02020400000000000000" pitchFamily="18" charset="-128"/>
                <a:ea typeface="UD デジタル 教科書体 NP-R" panose="02020400000000000000" pitchFamily="18" charset="-128"/>
              </a:rPr>
              <a:t>や「</a:t>
            </a:r>
            <a:r>
              <a:rPr kumimoji="1" lang="ja-JP" altLang="en-US" sz="1050" b="1" dirty="0">
                <a:latin typeface="UD デジタル 教科書体 NP-R" panose="02020400000000000000" pitchFamily="18" charset="-128"/>
                <a:ea typeface="UD デジタル 教科書体 NP-R" panose="02020400000000000000" pitchFamily="18" charset="-128"/>
              </a:rPr>
              <a:t>成果の普及」に取り組んでいます。</a:t>
            </a:r>
          </a:p>
          <a:p>
            <a:pPr>
              <a:lnSpc>
                <a:spcPts val="1300"/>
              </a:lnSpc>
            </a:pPr>
            <a:r>
              <a:rPr kumimoji="1" lang="ja-JP" altLang="en-US" sz="1050" b="1" dirty="0">
                <a:latin typeface="UD デジタル 教科書体 NP-R" panose="02020400000000000000" pitchFamily="18" charset="-128"/>
                <a:ea typeface="UD デジタル 教科書体 NP-R" panose="02020400000000000000" pitchFamily="18" charset="-128"/>
              </a:rPr>
              <a:t>　その一環として、地域商業の活性化に関する先進的な事例の共有や成果の普及を目的に</a:t>
            </a:r>
            <a:r>
              <a:rPr kumimoji="1" lang="ja-JP" altLang="en-US" sz="1050" b="1" dirty="0" smtClean="0">
                <a:latin typeface="UD デジタル 教科書体 NP-R" panose="02020400000000000000" pitchFamily="18" charset="-128"/>
                <a:ea typeface="UD デジタル 教科書体 NP-R" panose="02020400000000000000" pitchFamily="18" charset="-128"/>
              </a:rPr>
              <a:t>、ウェブセミナーを配信します。</a:t>
            </a:r>
            <a:endParaRPr kumimoji="1" lang="ja-JP" altLang="en-US" sz="1050" b="1" dirty="0">
              <a:latin typeface="UD デジタル 教科書体 NP-R" panose="02020400000000000000" pitchFamily="18" charset="-128"/>
              <a:ea typeface="UD デジタル 教科書体 NP-R" panose="02020400000000000000" pitchFamily="18" charset="-128"/>
            </a:endParaRPr>
          </a:p>
          <a:p>
            <a:pPr>
              <a:lnSpc>
                <a:spcPts val="1300"/>
              </a:lnSpc>
            </a:pPr>
            <a:r>
              <a:rPr kumimoji="1" lang="ja-JP" altLang="en-US" sz="1050" b="1" dirty="0">
                <a:latin typeface="UD デジタル 教科書体 NP-R" panose="02020400000000000000" pitchFamily="18" charset="-128"/>
                <a:ea typeface="UD デジタル 教科書体 NP-R" panose="02020400000000000000" pitchFamily="18" charset="-128"/>
              </a:rPr>
              <a:t>　今回は、株式会社プランニングコンサルタント</a:t>
            </a:r>
            <a:r>
              <a:rPr kumimoji="1" lang="ja-JP" altLang="en-US" sz="1050" b="1" dirty="0" smtClean="0">
                <a:latin typeface="UD デジタル 教科書体 NP-R" panose="02020400000000000000" pitchFamily="18" charset="-128"/>
                <a:ea typeface="UD デジタル 教科書体 NP-R" panose="02020400000000000000" pitchFamily="18" charset="-128"/>
              </a:rPr>
              <a:t>代表取締役　大橋 賢也 氏 と 近畿経済産業局</a:t>
            </a:r>
            <a:r>
              <a:rPr kumimoji="1" lang="en-US" altLang="ja-JP" sz="1050" b="1" dirty="0" smtClean="0">
                <a:latin typeface="UD デジタル 教科書体 NP-R" panose="02020400000000000000" pitchFamily="18" charset="-128"/>
                <a:ea typeface="UD デジタル 教科書体 NP-R" panose="02020400000000000000" pitchFamily="18" charset="-128"/>
              </a:rPr>
              <a:t> </a:t>
            </a:r>
            <a:r>
              <a:rPr kumimoji="1" lang="ja-JP" altLang="en-US" sz="1050" b="1" dirty="0" smtClean="0">
                <a:latin typeface="UD デジタル 教科書体 NP-R" panose="02020400000000000000" pitchFamily="18" charset="-128"/>
                <a:ea typeface="UD デジタル 教科書体 NP-R" panose="02020400000000000000" pitchFamily="18" charset="-128"/>
              </a:rPr>
              <a:t>産業部 </a:t>
            </a:r>
            <a:endParaRPr kumimoji="1" lang="en-US" altLang="ja-JP" sz="1050" b="1" dirty="0" smtClean="0">
              <a:latin typeface="UD デジタル 教科書体 NP-R" panose="02020400000000000000" pitchFamily="18" charset="-128"/>
              <a:ea typeface="UD デジタル 教科書体 NP-R" panose="02020400000000000000" pitchFamily="18" charset="-128"/>
            </a:endParaRPr>
          </a:p>
          <a:p>
            <a:pPr>
              <a:lnSpc>
                <a:spcPts val="1300"/>
              </a:lnSpc>
            </a:pPr>
            <a:r>
              <a:rPr kumimoji="1" lang="ja-JP" altLang="en-US" sz="1050" b="1" dirty="0" smtClean="0">
                <a:latin typeface="UD デジタル 教科書体 NP-R" panose="02020400000000000000" pitchFamily="18" charset="-128"/>
                <a:ea typeface="UD デジタル 教科書体 NP-R" panose="02020400000000000000" pitchFamily="18" charset="-128"/>
              </a:rPr>
              <a:t>流通</a:t>
            </a:r>
            <a:r>
              <a:rPr kumimoji="1" lang="ja-JP" altLang="en-US" sz="1050" b="1" dirty="0">
                <a:latin typeface="UD デジタル 教科書体 NP-R" panose="02020400000000000000" pitchFamily="18" charset="-128"/>
                <a:ea typeface="UD デジタル 教科書体 NP-R" panose="02020400000000000000" pitchFamily="18" charset="-128"/>
              </a:rPr>
              <a:t>・サービス</a:t>
            </a:r>
            <a:r>
              <a:rPr kumimoji="1" lang="ja-JP" altLang="en-US" sz="1050" b="1" dirty="0" smtClean="0">
                <a:latin typeface="UD デジタル 教科書体 NP-R" panose="02020400000000000000" pitchFamily="18" charset="-128"/>
                <a:ea typeface="UD デジタル 教科書体 NP-R" panose="02020400000000000000" pitchFamily="18" charset="-128"/>
              </a:rPr>
              <a:t>産業課から</a:t>
            </a:r>
            <a:r>
              <a:rPr kumimoji="1" lang="ja-JP" altLang="en-US" sz="1050" b="1" dirty="0">
                <a:latin typeface="UD デジタル 教科書体 NP-R" panose="02020400000000000000" pitchFamily="18" charset="-128"/>
                <a:ea typeface="UD デジタル 教科書体 NP-R" panose="02020400000000000000" pitchFamily="18" charset="-128"/>
              </a:rPr>
              <a:t>、「商店街</a:t>
            </a:r>
            <a:r>
              <a:rPr kumimoji="1" lang="ja-JP" altLang="en-US" sz="1050" b="1" dirty="0" smtClean="0">
                <a:latin typeface="UD デジタル 教科書体 NP-R" panose="02020400000000000000" pitchFamily="18" charset="-128"/>
                <a:ea typeface="UD デジタル 教科書体 NP-R" panose="02020400000000000000" pitchFamily="18" charset="-128"/>
              </a:rPr>
              <a:t>エリアの</a:t>
            </a:r>
            <a:r>
              <a:rPr kumimoji="1" lang="ja-JP" altLang="en-US" sz="1050" b="1" dirty="0">
                <a:latin typeface="UD デジタル 教科書体 NP-R" panose="02020400000000000000" pitchFamily="18" charset="-128"/>
                <a:ea typeface="UD デジタル 教科書体 NP-R" panose="02020400000000000000" pitchFamily="18" charset="-128"/>
              </a:rPr>
              <a:t>活性化</a:t>
            </a:r>
            <a:r>
              <a:rPr kumimoji="1" lang="ja-JP" altLang="en-US" sz="1050" b="1" dirty="0" smtClean="0">
                <a:latin typeface="UD デジタル 教科書体 NP-R" panose="02020400000000000000" pitchFamily="18" charset="-128"/>
                <a:ea typeface="UD デジタル 教科書体 NP-R" panose="02020400000000000000" pitchFamily="18" charset="-128"/>
              </a:rPr>
              <a:t>と支援</a:t>
            </a:r>
            <a:r>
              <a:rPr kumimoji="1" lang="ja-JP" altLang="en-US" sz="1050" b="1" dirty="0">
                <a:latin typeface="UD デジタル 教科書体 NP-R" panose="02020400000000000000" pitchFamily="18" charset="-128"/>
                <a:ea typeface="UD デジタル 教科書体 NP-R" panose="02020400000000000000" pitchFamily="18" charset="-128"/>
              </a:rPr>
              <a:t>施策の活用</a:t>
            </a:r>
            <a:r>
              <a:rPr kumimoji="1" lang="ja-JP" altLang="en-US" sz="1050" b="1" dirty="0" smtClean="0">
                <a:latin typeface="UD デジタル 教科書体 NP-R" panose="02020400000000000000" pitchFamily="18" charset="-128"/>
                <a:ea typeface="UD デジタル 教科書体 NP-R" panose="02020400000000000000" pitchFamily="18" charset="-128"/>
              </a:rPr>
              <a:t>」をテーマに、ご講演と具体的</a:t>
            </a:r>
            <a:endParaRPr kumimoji="1" lang="en-US" altLang="ja-JP" sz="1050" b="1" dirty="0" smtClean="0">
              <a:latin typeface="UD デジタル 教科書体 NP-R" panose="02020400000000000000" pitchFamily="18" charset="-128"/>
              <a:ea typeface="UD デジタル 教科書体 NP-R" panose="02020400000000000000" pitchFamily="18" charset="-128"/>
            </a:endParaRPr>
          </a:p>
          <a:p>
            <a:pPr>
              <a:lnSpc>
                <a:spcPts val="1300"/>
              </a:lnSpc>
            </a:pPr>
            <a:r>
              <a:rPr kumimoji="1" lang="ja-JP" altLang="en-US" sz="1050" b="1" smtClean="0">
                <a:latin typeface="UD デジタル 教科書体 NP-R" panose="02020400000000000000" pitchFamily="18" charset="-128"/>
                <a:ea typeface="UD デジタル 教科書体 NP-R" panose="02020400000000000000" pitchFamily="18" charset="-128"/>
              </a:rPr>
              <a:t>な活性化</a:t>
            </a:r>
            <a:r>
              <a:rPr kumimoji="1" lang="ja-JP" altLang="en-US" sz="1050" b="1" dirty="0" smtClean="0">
                <a:latin typeface="UD デジタル 教科書体 NP-R" panose="02020400000000000000" pitchFamily="18" charset="-128"/>
                <a:ea typeface="UD デジタル 教科書体 NP-R" panose="02020400000000000000" pitchFamily="18" charset="-128"/>
              </a:rPr>
              <a:t>事例などを踏まえたパネルディスカッションを行っていただきます。</a:t>
            </a:r>
            <a:endParaRPr kumimoji="1" lang="en-US" altLang="ja-JP" sz="1050" b="1" dirty="0" smtClean="0">
              <a:latin typeface="UD デジタル 教科書体 NP-R" panose="02020400000000000000" pitchFamily="18" charset="-128"/>
              <a:ea typeface="UD デジタル 教科書体 NP-R" panose="02020400000000000000" pitchFamily="18" charset="-128"/>
            </a:endParaRPr>
          </a:p>
          <a:p>
            <a:pPr>
              <a:lnSpc>
                <a:spcPts val="1300"/>
              </a:lnSpc>
            </a:pPr>
            <a:endParaRPr kumimoji="1" lang="ja-JP" altLang="en-US" sz="1050" b="1" dirty="0">
              <a:latin typeface="UD デジタル 教科書体 NP-R" panose="02020400000000000000" pitchFamily="18" charset="-128"/>
              <a:ea typeface="UD デジタル 教科書体 NP-R" panose="02020400000000000000" pitchFamily="18" charset="-128"/>
            </a:endParaRPr>
          </a:p>
          <a:p>
            <a:pPr>
              <a:lnSpc>
                <a:spcPts val="1300"/>
              </a:lnSpc>
            </a:pPr>
            <a:r>
              <a:rPr kumimoji="1" lang="ja-JP" altLang="en-US" sz="1050" b="1" dirty="0">
                <a:latin typeface="UD デジタル 教科書体 NP-R" panose="02020400000000000000" pitchFamily="18" charset="-128"/>
                <a:ea typeface="UD デジタル 教科書体 NP-R" panose="02020400000000000000" pitchFamily="18" charset="-128"/>
              </a:rPr>
              <a:t>　</a:t>
            </a:r>
            <a:r>
              <a:rPr kumimoji="1" lang="ja-JP" altLang="en-US" sz="1050" b="1" dirty="0" smtClean="0">
                <a:latin typeface="UD デジタル 教科書体 NP-R" panose="02020400000000000000" pitchFamily="18" charset="-128"/>
                <a:ea typeface="UD デジタル 教科書体 NP-R" panose="02020400000000000000" pitchFamily="18" charset="-128"/>
              </a:rPr>
              <a:t>商業振興に関わる商店街関係者や市町村</a:t>
            </a:r>
            <a:r>
              <a:rPr kumimoji="1" lang="ja-JP" altLang="en-US" sz="1050" b="1" dirty="0">
                <a:latin typeface="UD デジタル 教科書体 NP-R" panose="02020400000000000000" pitchFamily="18" charset="-128"/>
                <a:ea typeface="UD デジタル 教科書体 NP-R" panose="02020400000000000000" pitchFamily="18" charset="-128"/>
              </a:rPr>
              <a:t>、商工会等</a:t>
            </a:r>
            <a:r>
              <a:rPr kumimoji="1" lang="ja-JP" altLang="en-US" sz="1050" b="1" dirty="0" smtClean="0">
                <a:latin typeface="UD デジタル 教科書体 NP-R" panose="02020400000000000000" pitchFamily="18" charset="-128"/>
                <a:ea typeface="UD デジタル 教科書体 NP-R" panose="02020400000000000000" pitchFamily="18" charset="-128"/>
              </a:rPr>
              <a:t>の職員をはじめご関心をお持ちの皆様</a:t>
            </a:r>
            <a:r>
              <a:rPr kumimoji="1" lang="ja-JP" altLang="en-US" sz="1050" b="1" dirty="0">
                <a:latin typeface="UD デジタル 教科書体 NP-R" panose="02020400000000000000" pitchFamily="18" charset="-128"/>
                <a:ea typeface="UD デジタル 教科書体 NP-R" panose="02020400000000000000" pitchFamily="18" charset="-128"/>
              </a:rPr>
              <a:t>のご視聴</a:t>
            </a:r>
            <a:r>
              <a:rPr kumimoji="1" lang="ja-JP" altLang="en-US" sz="1050" b="1" dirty="0" smtClean="0">
                <a:latin typeface="UD デジタル 教科書体 NP-R" panose="02020400000000000000" pitchFamily="18" charset="-128"/>
                <a:ea typeface="UD デジタル 教科書体 NP-R" panose="02020400000000000000" pitchFamily="18" charset="-128"/>
              </a:rPr>
              <a:t>を</a:t>
            </a:r>
            <a:endParaRPr kumimoji="1" lang="en-US" altLang="ja-JP" sz="1050" b="1" dirty="0" smtClean="0">
              <a:latin typeface="UD デジタル 教科書体 NP-R" panose="02020400000000000000" pitchFamily="18" charset="-128"/>
              <a:ea typeface="UD デジタル 教科書体 NP-R" panose="02020400000000000000" pitchFamily="18" charset="-128"/>
            </a:endParaRPr>
          </a:p>
          <a:p>
            <a:pPr>
              <a:lnSpc>
                <a:spcPts val="1300"/>
              </a:lnSpc>
            </a:pPr>
            <a:r>
              <a:rPr kumimoji="1" lang="ja-JP" altLang="en-US" sz="1050" b="1" dirty="0" smtClean="0">
                <a:latin typeface="UD デジタル 教科書体 NP-R" panose="02020400000000000000" pitchFamily="18" charset="-128"/>
                <a:ea typeface="UD デジタル 教科書体 NP-R" panose="02020400000000000000" pitchFamily="18" charset="-128"/>
              </a:rPr>
              <a:t>お待ち</a:t>
            </a:r>
            <a:r>
              <a:rPr kumimoji="1" lang="ja-JP" altLang="en-US" sz="1050" b="1" dirty="0">
                <a:latin typeface="UD デジタル 教科書体 NP-R" panose="02020400000000000000" pitchFamily="18" charset="-128"/>
                <a:ea typeface="UD デジタル 教科書体 NP-R" panose="02020400000000000000" pitchFamily="18" charset="-128"/>
              </a:rPr>
              <a:t>しています。</a:t>
            </a:r>
          </a:p>
        </p:txBody>
      </p:sp>
      <p:grpSp>
        <p:nvGrpSpPr>
          <p:cNvPr id="128" name="グループ化 127">
            <a:extLst>
              <a:ext uri="{FF2B5EF4-FFF2-40B4-BE49-F238E27FC236}">
                <a16:creationId xmlns:a16="http://schemas.microsoft.com/office/drawing/2014/main" id="{EA3B15DD-9A0C-456C-8759-DBC8378B4E2A}"/>
              </a:ext>
            </a:extLst>
          </p:cNvPr>
          <p:cNvGrpSpPr/>
          <p:nvPr/>
        </p:nvGrpSpPr>
        <p:grpSpPr>
          <a:xfrm>
            <a:off x="142967" y="2975070"/>
            <a:ext cx="2671540" cy="1920654"/>
            <a:chOff x="-9433" y="2568667"/>
            <a:chExt cx="2671540" cy="1920654"/>
          </a:xfrm>
        </p:grpSpPr>
        <p:grpSp>
          <p:nvGrpSpPr>
            <p:cNvPr id="129" name="グループ化 128">
              <a:extLst>
                <a:ext uri="{FF2B5EF4-FFF2-40B4-BE49-F238E27FC236}">
                  <a16:creationId xmlns:a16="http://schemas.microsoft.com/office/drawing/2014/main" id="{6440FC7F-8498-4345-B80B-3904AAE48737}"/>
                </a:ext>
              </a:extLst>
            </p:cNvPr>
            <p:cNvGrpSpPr/>
            <p:nvPr/>
          </p:nvGrpSpPr>
          <p:grpSpPr>
            <a:xfrm>
              <a:off x="-9433" y="2568667"/>
              <a:ext cx="2131552" cy="1920654"/>
              <a:chOff x="-33325" y="2337993"/>
              <a:chExt cx="2131552" cy="1920654"/>
            </a:xfrm>
          </p:grpSpPr>
          <p:grpSp>
            <p:nvGrpSpPr>
              <p:cNvPr id="131" name="グループ化 130">
                <a:extLst>
                  <a:ext uri="{FF2B5EF4-FFF2-40B4-BE49-F238E27FC236}">
                    <a16:creationId xmlns:a16="http://schemas.microsoft.com/office/drawing/2014/main" id="{5E733E71-380C-4A7E-AFF2-C7850C437B37}"/>
                  </a:ext>
                </a:extLst>
              </p:cNvPr>
              <p:cNvGrpSpPr/>
              <p:nvPr/>
            </p:nvGrpSpPr>
            <p:grpSpPr>
              <a:xfrm>
                <a:off x="-33325" y="2337993"/>
                <a:ext cx="2131552" cy="1678668"/>
                <a:chOff x="90948" y="2574176"/>
                <a:chExt cx="2131552" cy="1678668"/>
              </a:xfrm>
            </p:grpSpPr>
            <p:sp>
              <p:nvSpPr>
                <p:cNvPr id="133" name="テキスト ボックス 132">
                  <a:extLst>
                    <a:ext uri="{FF2B5EF4-FFF2-40B4-BE49-F238E27FC236}">
                      <a16:creationId xmlns:a16="http://schemas.microsoft.com/office/drawing/2014/main" id="{39B7AC46-4BCB-4EDA-AC29-62522687BB1D}"/>
                    </a:ext>
                  </a:extLst>
                </p:cNvPr>
                <p:cNvSpPr txBox="1"/>
                <p:nvPr/>
              </p:nvSpPr>
              <p:spPr>
                <a:xfrm>
                  <a:off x="209666" y="2574176"/>
                  <a:ext cx="1095045" cy="369332"/>
                </a:xfrm>
                <a:prstGeom prst="rect">
                  <a:avLst/>
                </a:prstGeom>
                <a:noFill/>
              </p:spPr>
              <p:txBody>
                <a:bodyPr wrap="square" rtlCol="0">
                  <a:spAutoFit/>
                </a:bodyPr>
                <a:lstStyle/>
                <a:p>
                  <a:r>
                    <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令和</a:t>
                  </a:r>
                  <a:r>
                    <a:rPr kumimoji="1" lang="en-US" altLang="ja-JP"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5</a:t>
                  </a:r>
                  <a:r>
                    <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年</a:t>
                  </a:r>
                </a:p>
              </p:txBody>
            </p:sp>
            <p:sp>
              <p:nvSpPr>
                <p:cNvPr id="134" name="テキスト ボックス 133">
                  <a:extLst>
                    <a:ext uri="{FF2B5EF4-FFF2-40B4-BE49-F238E27FC236}">
                      <a16:creationId xmlns:a16="http://schemas.microsoft.com/office/drawing/2014/main" id="{73058686-D032-43E8-A1F4-5BDFB07E9AB6}"/>
                    </a:ext>
                  </a:extLst>
                </p:cNvPr>
                <p:cNvSpPr txBox="1"/>
                <p:nvPr/>
              </p:nvSpPr>
              <p:spPr>
                <a:xfrm>
                  <a:off x="90948" y="2861580"/>
                  <a:ext cx="2131552" cy="984885"/>
                </a:xfrm>
                <a:prstGeom prst="rect">
                  <a:avLst/>
                </a:prstGeom>
                <a:noFill/>
              </p:spPr>
              <p:txBody>
                <a:bodyPr wrap="square" rtlCol="0">
                  <a:spAutoFit/>
                </a:bodyPr>
                <a:lstStyle/>
                <a:p>
                  <a:pPr algn="ctr"/>
                  <a:r>
                    <a:rPr kumimoji="1" lang="en-US" altLang="ja-JP" sz="5800" dirty="0" smtClean="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7/2</a:t>
                  </a:r>
                  <a:r>
                    <a:rPr kumimoji="1" lang="en-US" altLang="ja-JP" sz="5800"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4</a:t>
                  </a:r>
                  <a:endParaRPr kumimoji="1" lang="ja-JP" altLang="en-US" sz="5800"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sp>
              <p:nvSpPr>
                <p:cNvPr id="135" name="テキスト ボックス 134">
                  <a:extLst>
                    <a:ext uri="{FF2B5EF4-FFF2-40B4-BE49-F238E27FC236}">
                      <a16:creationId xmlns:a16="http://schemas.microsoft.com/office/drawing/2014/main" id="{B7588019-E60D-4A92-9813-8C5ED17077A5}"/>
                    </a:ext>
                  </a:extLst>
                </p:cNvPr>
                <p:cNvSpPr txBox="1"/>
                <p:nvPr/>
              </p:nvSpPr>
              <p:spPr>
                <a:xfrm>
                  <a:off x="324924" y="3606513"/>
                  <a:ext cx="1776719" cy="646331"/>
                </a:xfrm>
                <a:prstGeom prst="rect">
                  <a:avLst/>
                </a:prstGeom>
                <a:noFill/>
              </p:spPr>
              <p:txBody>
                <a:bodyPr wrap="square" rtlCol="0">
                  <a:spAutoFit/>
                </a:bodyPr>
                <a:lstStyle/>
                <a:p>
                  <a:pPr algn="r"/>
                  <a:r>
                    <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から</a:t>
                  </a:r>
                  <a:endParaRPr kumimoji="1" lang="en-US" altLang="ja-JP"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r"/>
                  <a:r>
                    <a:rPr kumimoji="1" lang="en-US" altLang="ja-JP"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Web</a:t>
                  </a:r>
                  <a:r>
                    <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視聴開始</a:t>
                  </a:r>
                </a:p>
              </p:txBody>
            </p:sp>
          </p:grpSp>
          <p:sp>
            <p:nvSpPr>
              <p:cNvPr id="132" name="テキスト ボックス 131">
                <a:extLst>
                  <a:ext uri="{FF2B5EF4-FFF2-40B4-BE49-F238E27FC236}">
                    <a16:creationId xmlns:a16="http://schemas.microsoft.com/office/drawing/2014/main" id="{82F5A707-A2C3-4918-8A53-B2AECF37537B}"/>
                  </a:ext>
                </a:extLst>
              </p:cNvPr>
              <p:cNvSpPr txBox="1"/>
              <p:nvPr/>
            </p:nvSpPr>
            <p:spPr>
              <a:xfrm>
                <a:off x="456364" y="4012426"/>
                <a:ext cx="1472842" cy="246221"/>
              </a:xfrm>
              <a:prstGeom prst="rect">
                <a:avLst/>
              </a:prstGeom>
              <a:solidFill>
                <a:schemeClr val="bg1"/>
              </a:solidFill>
              <a:ln>
                <a:solidFill>
                  <a:schemeClr val="bg1">
                    <a:lumMod val="85000"/>
                  </a:schemeClr>
                </a:solidFill>
              </a:ln>
            </p:spPr>
            <p:txBody>
              <a:bodyPr wrap="square" rtlCol="0">
                <a:spAutoFit/>
              </a:bodyPr>
              <a:lstStyle/>
              <a:p>
                <a:pPr algn="ctr"/>
                <a:r>
                  <a:rPr kumimoji="1" lang="ja-JP" altLang="en-US" sz="1000" dirty="0">
                    <a:solidFill>
                      <a:schemeClr val="tx1">
                        <a:lumMod val="65000"/>
                        <a:lumOff val="35000"/>
                      </a:schemeClr>
                    </a:solidFill>
                    <a:latin typeface="Meiryo UI" panose="020B0604030504040204" pitchFamily="50" charset="-128"/>
                    <a:ea typeface="Meiryo UI" panose="020B0604030504040204" pitchFamily="50" charset="-128"/>
                  </a:rPr>
                  <a:t>申込不要・無料</a:t>
                </a:r>
                <a:endParaRPr kumimoji="1"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p:txBody>
          </p:sp>
        </p:grpSp>
        <p:sp>
          <p:nvSpPr>
            <p:cNvPr id="130" name="テキスト ボックス 129">
              <a:extLst>
                <a:ext uri="{FF2B5EF4-FFF2-40B4-BE49-F238E27FC236}">
                  <a16:creationId xmlns:a16="http://schemas.microsoft.com/office/drawing/2014/main" id="{7986A9F2-428C-4A0B-B95C-1CEA8B074685}"/>
                </a:ext>
              </a:extLst>
            </p:cNvPr>
            <p:cNvSpPr txBox="1"/>
            <p:nvPr/>
          </p:nvSpPr>
          <p:spPr>
            <a:xfrm>
              <a:off x="1731692" y="3280862"/>
              <a:ext cx="930415" cy="369332"/>
            </a:xfrm>
            <a:prstGeom prst="rect">
              <a:avLst/>
            </a:prstGeom>
            <a:noFill/>
          </p:spPr>
          <p:txBody>
            <a:bodyPr wrap="square" rtlCol="0">
              <a:spAutoFit/>
            </a:bodyPr>
            <a:lstStyle/>
            <a:p>
              <a:pPr algn="r"/>
              <a:r>
                <a:rPr kumimoji="1" lang="ja-JP" altLang="en-US" dirty="0" smtClean="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（月）</a:t>
              </a:r>
              <a:endParaRPr kumimoji="1" lang="ja-JP" altLang="en-US"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grpSp>
      <p:sp>
        <p:nvSpPr>
          <p:cNvPr id="136" name="テキスト ボックス 135">
            <a:extLst>
              <a:ext uri="{FF2B5EF4-FFF2-40B4-BE49-F238E27FC236}">
                <a16:creationId xmlns:a16="http://schemas.microsoft.com/office/drawing/2014/main" id="{E8B638F1-BD28-44E9-B356-D66421063F46}"/>
              </a:ext>
            </a:extLst>
          </p:cNvPr>
          <p:cNvSpPr txBox="1"/>
          <p:nvPr/>
        </p:nvSpPr>
        <p:spPr>
          <a:xfrm>
            <a:off x="2303324" y="9716422"/>
            <a:ext cx="4567698" cy="677108"/>
          </a:xfrm>
          <a:prstGeom prst="rect">
            <a:avLst/>
          </a:prstGeom>
          <a:noFill/>
        </p:spPr>
        <p:txBody>
          <a:bodyPr wrap="square" rtlCol="0">
            <a:spAutoFit/>
          </a:bodyPr>
          <a:lstStyle/>
          <a:p>
            <a:r>
              <a:rPr kumimoji="1" lang="ja-JP" altLang="en-US" sz="1000" dirty="0">
                <a:latin typeface="UD デジタル 教科書体 NP-R" panose="02020400000000000000" pitchFamily="18" charset="-128"/>
                <a:ea typeface="UD デジタル 教科書体 NP-R" panose="02020400000000000000" pitchFamily="18" charset="-128"/>
              </a:rPr>
              <a:t>大阪府商店街等モデル創出普及事業事務局</a:t>
            </a:r>
          </a:p>
          <a:p>
            <a:r>
              <a:rPr kumimoji="1" lang="ja-JP" altLang="en-US" sz="900" dirty="0">
                <a:latin typeface="UD デジタル 教科書体 NP-R" panose="02020400000000000000" pitchFamily="18" charset="-128"/>
                <a:ea typeface="UD デジタル 教科書体 NP-R" panose="02020400000000000000" pitchFamily="18" charset="-128"/>
              </a:rPr>
              <a:t>（受託事業者：大阪府商店街振興組合連合会・株式会社産經アドス共同企業体）</a:t>
            </a:r>
          </a:p>
          <a:p>
            <a:r>
              <a:rPr kumimoji="1" lang="ja-JP" altLang="en-US" sz="1000" dirty="0">
                <a:latin typeface="UD デジタル 教科書体 NP-R" panose="02020400000000000000" pitchFamily="18" charset="-128"/>
                <a:ea typeface="UD デジタル 教科書体 NP-R" panose="02020400000000000000" pitchFamily="18" charset="-128"/>
              </a:rPr>
              <a:t>電話：</a:t>
            </a:r>
            <a:r>
              <a:rPr kumimoji="1" lang="en-US" altLang="ja-JP" sz="1000" dirty="0">
                <a:latin typeface="UD デジタル 教科書体 NP-R" panose="02020400000000000000" pitchFamily="18" charset="-128"/>
                <a:ea typeface="UD デジタル 教科書体 NP-R" panose="02020400000000000000" pitchFamily="18" charset="-128"/>
              </a:rPr>
              <a:t>06-6636-1036</a:t>
            </a:r>
            <a:r>
              <a:rPr kumimoji="1" lang="ja-JP" altLang="en-US" sz="1000" dirty="0">
                <a:latin typeface="UD デジタル 教科書体 NP-R" panose="02020400000000000000" pitchFamily="18" charset="-128"/>
                <a:ea typeface="UD デジタル 教科書体 NP-R" panose="02020400000000000000" pitchFamily="18" charset="-128"/>
              </a:rPr>
              <a:t>　</a:t>
            </a:r>
            <a:r>
              <a:rPr kumimoji="1" lang="en-US" altLang="ja-JP" sz="1000" dirty="0">
                <a:latin typeface="UD デジタル 教科書体 NP-R" panose="02020400000000000000" pitchFamily="18" charset="-128"/>
                <a:ea typeface="UD デジタル 教科書体 NP-R" panose="02020400000000000000" pitchFamily="18" charset="-128"/>
              </a:rPr>
              <a:t>FAX</a:t>
            </a:r>
            <a:r>
              <a:rPr kumimoji="1" lang="ja-JP" altLang="en-US" sz="1000" dirty="0">
                <a:latin typeface="UD デジタル 教科書体 NP-R" panose="02020400000000000000" pitchFamily="18" charset="-128"/>
                <a:ea typeface="UD デジタル 教科書体 NP-R" panose="02020400000000000000" pitchFamily="18" charset="-128"/>
              </a:rPr>
              <a:t>：</a:t>
            </a:r>
            <a:r>
              <a:rPr kumimoji="1" lang="en-US" altLang="ja-JP" sz="1000" dirty="0">
                <a:latin typeface="UD デジタル 教科書体 NP-R" panose="02020400000000000000" pitchFamily="18" charset="-128"/>
                <a:ea typeface="UD デジタル 教科書体 NP-R" panose="02020400000000000000" pitchFamily="18" charset="-128"/>
              </a:rPr>
              <a:t>06-6636-1489</a:t>
            </a:r>
          </a:p>
          <a:p>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10:00</a:t>
            </a:r>
            <a:r>
              <a:rPr kumimoji="1" lang="ja-JP" altLang="en-US" sz="900" dirty="0">
                <a:latin typeface="UD デジタル 教科書体 NP-R" panose="02020400000000000000" pitchFamily="18" charset="-128"/>
                <a:ea typeface="UD デジタル 教科書体 NP-R" panose="02020400000000000000" pitchFamily="18" charset="-128"/>
              </a:rPr>
              <a:t>～</a:t>
            </a:r>
            <a:r>
              <a:rPr kumimoji="1" lang="en-US" altLang="ja-JP" sz="900" dirty="0">
                <a:latin typeface="UD デジタル 教科書体 NP-R" panose="02020400000000000000" pitchFamily="18" charset="-128"/>
                <a:ea typeface="UD デジタル 教科書体 NP-R" panose="02020400000000000000" pitchFamily="18" charset="-128"/>
              </a:rPr>
              <a:t>17:00 </a:t>
            </a:r>
            <a:r>
              <a:rPr kumimoji="1" lang="ja-JP" altLang="en-US" sz="900" dirty="0">
                <a:latin typeface="UD デジタル 教科書体 NP-R" panose="02020400000000000000" pitchFamily="18" charset="-128"/>
                <a:ea typeface="UD デジタル 教科書体 NP-R" panose="02020400000000000000" pitchFamily="18" charset="-128"/>
              </a:rPr>
              <a:t>土曜日、日曜日および祝日を除く）</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144" name="テキスト ボックス 143">
            <a:extLst>
              <a:ext uri="{FF2B5EF4-FFF2-40B4-BE49-F238E27FC236}">
                <a16:creationId xmlns:a16="http://schemas.microsoft.com/office/drawing/2014/main" id="{EAC8C1C8-6585-4CA0-8486-4E8601CDB4DB}"/>
              </a:ext>
            </a:extLst>
          </p:cNvPr>
          <p:cNvSpPr txBox="1"/>
          <p:nvPr/>
        </p:nvSpPr>
        <p:spPr>
          <a:xfrm>
            <a:off x="6103267" y="9340060"/>
            <a:ext cx="721372" cy="215444"/>
          </a:xfrm>
          <a:prstGeom prst="rect">
            <a:avLst/>
          </a:prstGeom>
          <a:noFill/>
        </p:spPr>
        <p:txBody>
          <a:bodyPr wrap="square" rtlCol="0">
            <a:spAutoFit/>
          </a:bodyPr>
          <a:lstStyle/>
          <a:p>
            <a:pPr algn="ctr"/>
            <a:r>
              <a:rPr kumimoji="1" lang="ja-JP" altLang="en-US" sz="800" dirty="0">
                <a:latin typeface="UD デジタル 教科書体 NP-R" panose="02020400000000000000" pitchFamily="18" charset="-128"/>
                <a:ea typeface="UD デジタル 教科書体 NP-R" panose="02020400000000000000" pitchFamily="18" charset="-128"/>
              </a:rPr>
              <a:t>大阪府</a:t>
            </a:r>
            <a:r>
              <a:rPr kumimoji="1" lang="en-US" altLang="ja-JP" sz="800" dirty="0">
                <a:latin typeface="UD デジタル 教科書体 NP-R" panose="02020400000000000000" pitchFamily="18" charset="-128"/>
                <a:ea typeface="UD デジタル 教科書体 NP-R" panose="02020400000000000000" pitchFamily="18" charset="-128"/>
              </a:rPr>
              <a:t>HP</a:t>
            </a:r>
          </a:p>
        </p:txBody>
      </p:sp>
      <p:sp>
        <p:nvSpPr>
          <p:cNvPr id="146" name="テキスト ボックス 145">
            <a:extLst>
              <a:ext uri="{FF2B5EF4-FFF2-40B4-BE49-F238E27FC236}">
                <a16:creationId xmlns:a16="http://schemas.microsoft.com/office/drawing/2014/main" id="{88C46D5A-2F7D-441C-A92F-4924463639A5}"/>
              </a:ext>
            </a:extLst>
          </p:cNvPr>
          <p:cNvSpPr txBox="1"/>
          <p:nvPr/>
        </p:nvSpPr>
        <p:spPr>
          <a:xfrm>
            <a:off x="1208743" y="779926"/>
            <a:ext cx="5584111" cy="292388"/>
          </a:xfrm>
          <a:prstGeom prst="rect">
            <a:avLst/>
          </a:prstGeom>
          <a:noFill/>
        </p:spPr>
        <p:txBody>
          <a:bodyPr wrap="square" rtlCol="0">
            <a:spAutoFit/>
          </a:bodyPr>
          <a:lstStyle/>
          <a:p>
            <a:pPr algn="ctr"/>
            <a:r>
              <a:rPr kumimoji="1" lang="ja-JP" altLang="en-US" sz="1300" b="1" dirty="0">
                <a:solidFill>
                  <a:srgbClr val="FF6600"/>
                </a:solidFill>
                <a:latin typeface="UD デジタル 教科書体 NP-B" panose="02020700000000000000" pitchFamily="18" charset="-128"/>
                <a:ea typeface="UD デジタル 教科書体 NP-B" panose="02020700000000000000" pitchFamily="18" charset="-128"/>
              </a:rPr>
              <a:t>～商店街エリアの活性化</a:t>
            </a:r>
            <a:r>
              <a:rPr kumimoji="1" lang="ja-JP" altLang="en-US" sz="1300" b="1" dirty="0" smtClean="0">
                <a:solidFill>
                  <a:srgbClr val="FF6600"/>
                </a:solidFill>
                <a:latin typeface="UD デジタル 教科書体 NP-B" panose="02020700000000000000" pitchFamily="18" charset="-128"/>
                <a:ea typeface="UD デジタル 教科書体 NP-B" panose="02020700000000000000" pitchFamily="18" charset="-128"/>
              </a:rPr>
              <a:t>と支援</a:t>
            </a:r>
            <a:r>
              <a:rPr kumimoji="1" lang="ja-JP" altLang="en-US" sz="1300" b="1" dirty="0">
                <a:solidFill>
                  <a:srgbClr val="FF6600"/>
                </a:solidFill>
                <a:latin typeface="UD デジタル 教科書体 NP-B" panose="02020700000000000000" pitchFamily="18" charset="-128"/>
                <a:ea typeface="UD デジタル 教科書体 NP-B" panose="02020700000000000000" pitchFamily="18" charset="-128"/>
              </a:rPr>
              <a:t>施策の活用～</a:t>
            </a:r>
            <a:endParaRPr kumimoji="1" lang="en-US" altLang="ja-JP" sz="1300" b="1" dirty="0">
              <a:solidFill>
                <a:srgbClr val="FF6600"/>
              </a:solidFill>
              <a:latin typeface="UD デジタル 教科書体 NP-B" panose="02020700000000000000" pitchFamily="18" charset="-128"/>
              <a:ea typeface="UD デジタル 教科書体 NP-B" panose="02020700000000000000" pitchFamily="18" charset="-128"/>
            </a:endParaRPr>
          </a:p>
        </p:txBody>
      </p:sp>
      <p:sp>
        <p:nvSpPr>
          <p:cNvPr id="147" name="テキスト ボックス 146">
            <a:extLst>
              <a:ext uri="{FF2B5EF4-FFF2-40B4-BE49-F238E27FC236}">
                <a16:creationId xmlns:a16="http://schemas.microsoft.com/office/drawing/2014/main" id="{92ADC0C5-182D-4D36-8730-715581AD4500}"/>
              </a:ext>
            </a:extLst>
          </p:cNvPr>
          <p:cNvSpPr txBox="1"/>
          <p:nvPr/>
        </p:nvSpPr>
        <p:spPr>
          <a:xfrm>
            <a:off x="946830" y="389385"/>
            <a:ext cx="6181642" cy="400110"/>
          </a:xfrm>
          <a:prstGeom prst="rect">
            <a:avLst/>
          </a:prstGeom>
          <a:noFill/>
        </p:spPr>
        <p:txBody>
          <a:bodyPr wrap="square" rtlCol="0">
            <a:spAutoFit/>
          </a:bodyPr>
          <a:lstStyle/>
          <a:p>
            <a:pPr algn="ctr"/>
            <a:r>
              <a:rPr kumimoji="1" lang="ja-JP" altLang="en-US" sz="2000" b="1" dirty="0" smtClean="0">
                <a:solidFill>
                  <a:srgbClr val="FF6600"/>
                </a:solidFill>
                <a:latin typeface="UD デジタル 教科書体 NP-B" panose="02020700000000000000" pitchFamily="18" charset="-128"/>
                <a:ea typeface="UD デジタル 教科書体 NP-B" panose="02020700000000000000" pitchFamily="18" charset="-128"/>
              </a:rPr>
              <a:t>令和５年度商店街</a:t>
            </a:r>
            <a:r>
              <a:rPr kumimoji="1" lang="ja-JP" altLang="en-US" sz="2000" b="1" dirty="0">
                <a:solidFill>
                  <a:srgbClr val="FF6600"/>
                </a:solidFill>
                <a:latin typeface="UD デジタル 教科書体 NP-B" panose="02020700000000000000" pitchFamily="18" charset="-128"/>
                <a:ea typeface="UD デジタル 教科書体 NP-B" panose="02020700000000000000" pitchFamily="18" charset="-128"/>
              </a:rPr>
              <a:t>等モデル普及セミナー</a:t>
            </a:r>
            <a:endParaRPr kumimoji="1" lang="en-US" altLang="ja-JP" sz="2000" b="1" dirty="0">
              <a:solidFill>
                <a:srgbClr val="FF6600"/>
              </a:solidFill>
              <a:latin typeface="UD デジタル 教科書体 NP-B" panose="02020700000000000000" pitchFamily="18" charset="-128"/>
              <a:ea typeface="UD デジタル 教科書体 NP-B" panose="02020700000000000000" pitchFamily="18" charset="-128"/>
            </a:endParaRPr>
          </a:p>
        </p:txBody>
      </p:sp>
      <p:pic>
        <p:nvPicPr>
          <p:cNvPr id="148" name="図 147">
            <a:extLst>
              <a:ext uri="{FF2B5EF4-FFF2-40B4-BE49-F238E27FC236}">
                <a16:creationId xmlns:a16="http://schemas.microsoft.com/office/drawing/2014/main" id="{64B66946-5B65-4306-AB73-D3C05F988A86}"/>
              </a:ext>
            </a:extLst>
          </p:cNvPr>
          <p:cNvPicPr>
            <a:picLocks noChangeAspect="1"/>
          </p:cNvPicPr>
          <p:nvPr/>
        </p:nvPicPr>
        <p:blipFill rotWithShape="1">
          <a:blip r:embed="rId5" cstate="hqprint">
            <a:extLst>
              <a:ext uri="{28A0092B-C50C-407E-A947-70E740481C1C}">
                <a14:useLocalDpi xmlns:a14="http://schemas.microsoft.com/office/drawing/2010/main" val="0"/>
              </a:ext>
            </a:extLst>
          </a:blip>
          <a:srcRect/>
          <a:stretch/>
        </p:blipFill>
        <p:spPr>
          <a:xfrm>
            <a:off x="437170" y="343062"/>
            <a:ext cx="933895" cy="720000"/>
          </a:xfrm>
          <a:prstGeom prst="rect">
            <a:avLst/>
          </a:prstGeom>
        </p:spPr>
      </p:pic>
      <p:sp>
        <p:nvSpPr>
          <p:cNvPr id="84" name="四角形: 角を丸くする 83">
            <a:extLst>
              <a:ext uri="{FF2B5EF4-FFF2-40B4-BE49-F238E27FC236}">
                <a16:creationId xmlns:a16="http://schemas.microsoft.com/office/drawing/2014/main" id="{EFD97BE8-E113-4FA0-87CE-B3035E36E522}"/>
              </a:ext>
            </a:extLst>
          </p:cNvPr>
          <p:cNvSpPr/>
          <p:nvPr/>
        </p:nvSpPr>
        <p:spPr>
          <a:xfrm>
            <a:off x="2940020" y="3026507"/>
            <a:ext cx="4104468" cy="1112663"/>
          </a:xfrm>
          <a:prstGeom prst="roundRect">
            <a:avLst>
              <a:gd name="adj" fmla="val 6495"/>
            </a:avLst>
          </a:prstGeom>
          <a:solidFill>
            <a:schemeClr val="accent4">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6600"/>
              </a:solidFill>
            </a:endParaRPr>
          </a:p>
        </p:txBody>
      </p:sp>
      <p:sp>
        <p:nvSpPr>
          <p:cNvPr id="96" name="テキスト ボックス 95">
            <a:extLst>
              <a:ext uri="{FF2B5EF4-FFF2-40B4-BE49-F238E27FC236}">
                <a16:creationId xmlns:a16="http://schemas.microsoft.com/office/drawing/2014/main" id="{DE848124-A942-4DBA-84E8-78CD51D05230}"/>
              </a:ext>
            </a:extLst>
          </p:cNvPr>
          <p:cNvSpPr txBox="1"/>
          <p:nvPr/>
        </p:nvSpPr>
        <p:spPr>
          <a:xfrm>
            <a:off x="3604361" y="3128374"/>
            <a:ext cx="3291518" cy="246221"/>
          </a:xfrm>
          <a:prstGeom prst="rect">
            <a:avLst/>
          </a:prstGeom>
          <a:noFill/>
        </p:spPr>
        <p:txBody>
          <a:bodyPr wrap="square" rtlCol="0">
            <a:spAutoFit/>
          </a:bodyPr>
          <a:lstStyle/>
          <a:p>
            <a:r>
              <a:rPr kumimoji="1" lang="en-US" altLang="ja-JP" sz="1000" dirty="0" smtClean="0">
                <a:latin typeface="UD デジタル 教科書体 NP-R" panose="02020400000000000000" pitchFamily="18" charset="-128"/>
                <a:ea typeface="UD デジタル 教科書体 NP-R" panose="02020400000000000000" pitchFamily="18" charset="-128"/>
              </a:rPr>
              <a:t>&lt;</a:t>
            </a:r>
            <a:r>
              <a:rPr kumimoji="1" lang="ja-JP" altLang="en-US" sz="1000" dirty="0" smtClean="0">
                <a:latin typeface="UD デジタル 教科書体 NP-R" panose="02020400000000000000" pitchFamily="18" charset="-128"/>
                <a:ea typeface="UD デジタル 教科書体 NP-R" panose="02020400000000000000" pitchFamily="18" charset="-128"/>
              </a:rPr>
              <a:t>ご</a:t>
            </a:r>
            <a:r>
              <a:rPr kumimoji="1" lang="ja-JP" altLang="en-US" sz="1000" b="1" dirty="0" smtClean="0">
                <a:latin typeface="UD デジタル 教科書体 NP-R" panose="02020400000000000000" pitchFamily="18" charset="-128"/>
                <a:ea typeface="UD デジタル 教科書体 NP-R" panose="02020400000000000000" pitchFamily="18" charset="-128"/>
              </a:rPr>
              <a:t>講演</a:t>
            </a:r>
            <a:r>
              <a:rPr kumimoji="1" lang="en-US" altLang="ja-JP" sz="1000" dirty="0" smtClean="0">
                <a:latin typeface="UD デジタル 教科書体 NP-R" panose="02020400000000000000" pitchFamily="18" charset="-128"/>
                <a:ea typeface="UD デジタル 教科書体 NP-R" panose="02020400000000000000" pitchFamily="18" charset="-128"/>
              </a:rPr>
              <a:t>&gt;</a:t>
            </a:r>
            <a:endParaRPr kumimoji="1" lang="en-US" altLang="ja-JP" sz="1000" dirty="0">
              <a:latin typeface="UD デジタル 教科書体 NP-R" panose="02020400000000000000" pitchFamily="18" charset="-128"/>
              <a:ea typeface="UD デジタル 教科書体 NP-R" panose="02020400000000000000" pitchFamily="18" charset="-128"/>
            </a:endParaRPr>
          </a:p>
        </p:txBody>
      </p:sp>
      <p:sp>
        <p:nvSpPr>
          <p:cNvPr id="97" name="テキスト ボックス 96">
            <a:extLst>
              <a:ext uri="{FF2B5EF4-FFF2-40B4-BE49-F238E27FC236}">
                <a16:creationId xmlns:a16="http://schemas.microsoft.com/office/drawing/2014/main" id="{A668A19E-C724-4E04-AAD6-E87110114C9B}"/>
              </a:ext>
            </a:extLst>
          </p:cNvPr>
          <p:cNvSpPr txBox="1"/>
          <p:nvPr/>
        </p:nvSpPr>
        <p:spPr>
          <a:xfrm>
            <a:off x="3043252" y="3491231"/>
            <a:ext cx="3936071" cy="246221"/>
          </a:xfrm>
          <a:prstGeom prst="rect">
            <a:avLst/>
          </a:prstGeom>
          <a:noFill/>
        </p:spPr>
        <p:txBody>
          <a:bodyPr wrap="square" rtlCol="0">
            <a:spAutoFit/>
          </a:bodyPr>
          <a:lstStyle/>
          <a:p>
            <a:r>
              <a:rPr kumimoji="1" lang="ja-JP" altLang="en-US" sz="1000" b="1" dirty="0" smtClean="0">
                <a:latin typeface="UD デジタル 教科書体 NP-R" panose="02020400000000000000" pitchFamily="18" charset="-128"/>
                <a:ea typeface="UD デジタル 教科書体 NP-R" panose="02020400000000000000" pitchFamily="18" charset="-128"/>
              </a:rPr>
              <a:t>　</a:t>
            </a:r>
            <a:r>
              <a:rPr kumimoji="1" lang="ja-JP" altLang="en-US" sz="1000" b="1" dirty="0">
                <a:latin typeface="UD デジタル 教科書体 NP-R" panose="02020400000000000000" pitchFamily="18" charset="-128"/>
                <a:ea typeface="UD デジタル 教科書体 NP-R" panose="02020400000000000000" pitchFamily="18" charset="-128"/>
              </a:rPr>
              <a:t>「</a:t>
            </a:r>
            <a:r>
              <a:rPr kumimoji="1" lang="ja-JP" altLang="en-US" sz="1000" b="1" dirty="0" smtClean="0">
                <a:latin typeface="UD デジタル 教科書体 NP-R" panose="02020400000000000000" pitchFamily="18" charset="-128"/>
                <a:ea typeface="UD デジタル 教科書体 NP-R" panose="02020400000000000000" pitchFamily="18" charset="-128"/>
              </a:rPr>
              <a:t>商店街</a:t>
            </a:r>
            <a:r>
              <a:rPr kumimoji="1" lang="ja-JP" altLang="en-US" sz="1000" b="1" dirty="0">
                <a:latin typeface="UD デジタル 教科書体 NP-R" panose="02020400000000000000" pitchFamily="18" charset="-128"/>
                <a:ea typeface="UD デジタル 教科書体 NP-R" panose="02020400000000000000" pitchFamily="18" charset="-128"/>
              </a:rPr>
              <a:t>エリアの</a:t>
            </a:r>
            <a:r>
              <a:rPr kumimoji="1" lang="ja-JP" altLang="en-US" sz="1000" b="1" dirty="0" smtClean="0">
                <a:latin typeface="UD デジタル 教科書体 NP-R" panose="02020400000000000000" pitchFamily="18" charset="-128"/>
                <a:ea typeface="UD デジタル 教科書体 NP-R" panose="02020400000000000000" pitchFamily="18" charset="-128"/>
              </a:rPr>
              <a:t>活性化に支援施策をうまく使おう」</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sp>
        <p:nvSpPr>
          <p:cNvPr id="102" name="テキスト ボックス 101">
            <a:extLst>
              <a:ext uri="{FF2B5EF4-FFF2-40B4-BE49-F238E27FC236}">
                <a16:creationId xmlns:a16="http://schemas.microsoft.com/office/drawing/2014/main" id="{8D97357C-40A3-4191-863A-16DE82DF6CD9}"/>
              </a:ext>
            </a:extLst>
          </p:cNvPr>
          <p:cNvSpPr txBox="1"/>
          <p:nvPr/>
        </p:nvSpPr>
        <p:spPr>
          <a:xfrm>
            <a:off x="3575007" y="4334338"/>
            <a:ext cx="3468547" cy="246221"/>
          </a:xfrm>
          <a:prstGeom prst="rect">
            <a:avLst/>
          </a:prstGeom>
          <a:noFill/>
        </p:spPr>
        <p:txBody>
          <a:bodyPr wrap="square" rtlCol="0">
            <a:spAutoFit/>
          </a:bodyPr>
          <a:lstStyle/>
          <a:p>
            <a:r>
              <a:rPr kumimoji="1" lang="ja-JP" altLang="en-US" sz="1000" b="1" dirty="0" smtClean="0">
                <a:latin typeface="UD デジタル 教科書体 NP-R" panose="02020400000000000000" pitchFamily="18" charset="-128"/>
                <a:ea typeface="UD デジタル 教科書体 NP-R" panose="02020400000000000000" pitchFamily="18" charset="-128"/>
              </a:rPr>
              <a:t>＜経済</a:t>
            </a:r>
            <a:r>
              <a:rPr kumimoji="1" lang="ja-JP" altLang="en-US" sz="1000" b="1" dirty="0">
                <a:latin typeface="UD デジタル 教科書体 NP-R" panose="02020400000000000000" pitchFamily="18" charset="-128"/>
                <a:ea typeface="UD デジタル 教科書体 NP-R" panose="02020400000000000000" pitchFamily="18" charset="-128"/>
              </a:rPr>
              <a:t>産業省</a:t>
            </a:r>
            <a:r>
              <a:rPr kumimoji="1" lang="ja-JP" altLang="en-US" sz="1000" b="1" dirty="0" smtClean="0">
                <a:latin typeface="UD デジタル 教科書体 NP-R" panose="02020400000000000000" pitchFamily="18" charset="-128"/>
                <a:ea typeface="UD デジタル 教科書体 NP-R" panose="02020400000000000000" pitchFamily="18" charset="-128"/>
              </a:rPr>
              <a:t>の商店街関連支援施策について＞</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sp>
        <p:nvSpPr>
          <p:cNvPr id="103" name="テキスト ボックス 102">
            <a:extLst>
              <a:ext uri="{FF2B5EF4-FFF2-40B4-BE49-F238E27FC236}">
                <a16:creationId xmlns:a16="http://schemas.microsoft.com/office/drawing/2014/main" id="{89325DCC-9D5F-462C-A6B8-D63B6B246F04}"/>
              </a:ext>
            </a:extLst>
          </p:cNvPr>
          <p:cNvSpPr txBox="1"/>
          <p:nvPr/>
        </p:nvSpPr>
        <p:spPr>
          <a:xfrm>
            <a:off x="3029973" y="3703151"/>
            <a:ext cx="4298306" cy="246221"/>
          </a:xfrm>
          <a:prstGeom prst="rect">
            <a:avLst/>
          </a:prstGeom>
          <a:noFill/>
        </p:spPr>
        <p:txBody>
          <a:bodyPr wrap="square" rtlCol="0">
            <a:spAutoFit/>
          </a:bodyPr>
          <a:lstStyle/>
          <a:p>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en-US" altLang="ja-JP" sz="1000" b="1" dirty="0">
                <a:latin typeface="UD デジタル 教科書体 NP-R" panose="02020400000000000000" pitchFamily="18" charset="-128"/>
                <a:ea typeface="UD デジタル 教科書体 NP-R" panose="02020400000000000000" pitchFamily="18" charset="-128"/>
              </a:rPr>
              <a:t>(</a:t>
            </a:r>
            <a:r>
              <a:rPr kumimoji="1" lang="ja-JP" altLang="en-US" sz="1000" b="1" dirty="0">
                <a:latin typeface="UD デジタル 教科書体 NP-R" panose="02020400000000000000" pitchFamily="18" charset="-128"/>
                <a:ea typeface="UD デジタル 教科書体 NP-R" panose="02020400000000000000" pitchFamily="18" charset="-128"/>
              </a:rPr>
              <a:t>株</a:t>
            </a:r>
            <a:r>
              <a:rPr kumimoji="1" lang="en-US" altLang="ja-JP" sz="1000" b="1" dirty="0">
                <a:latin typeface="UD デジタル 教科書体 NP-R" panose="02020400000000000000" pitchFamily="18" charset="-128"/>
                <a:ea typeface="UD デジタル 教科書体 NP-R" panose="02020400000000000000" pitchFamily="18" charset="-128"/>
              </a:rPr>
              <a:t>)</a:t>
            </a:r>
            <a:r>
              <a:rPr kumimoji="1" lang="ja-JP" altLang="en-US" sz="1000" b="1" dirty="0">
                <a:latin typeface="UD デジタル 教科書体 NP-R" panose="02020400000000000000" pitchFamily="18" charset="-128"/>
                <a:ea typeface="UD デジタル 教科書体 NP-R" panose="02020400000000000000" pitchFamily="18" charset="-128"/>
              </a:rPr>
              <a:t>プランニングコンサルタント代表</a:t>
            </a:r>
            <a:r>
              <a:rPr kumimoji="1" lang="ja-JP" altLang="en-US" sz="1000" b="1" dirty="0" smtClean="0">
                <a:latin typeface="UD デジタル 教科書体 NP-R" panose="02020400000000000000" pitchFamily="18" charset="-128"/>
                <a:ea typeface="UD デジタル 教科書体 NP-R" panose="02020400000000000000" pitchFamily="18" charset="-128"/>
              </a:rPr>
              <a:t>取締役</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大橋</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賢也</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氏</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pic>
        <p:nvPicPr>
          <p:cNvPr id="104" name="図 103">
            <a:extLst>
              <a:ext uri="{FF2B5EF4-FFF2-40B4-BE49-F238E27FC236}">
                <a16:creationId xmlns:a16="http://schemas.microsoft.com/office/drawing/2014/main" id="{DCA4FB6D-AD85-4AF1-8B72-F13D5CE1360D}"/>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r="-1798"/>
          <a:stretch/>
        </p:blipFill>
        <p:spPr>
          <a:xfrm>
            <a:off x="3021212" y="3357712"/>
            <a:ext cx="4104468" cy="178666"/>
          </a:xfrm>
          <a:prstGeom prst="rect">
            <a:avLst/>
          </a:prstGeom>
        </p:spPr>
      </p:pic>
      <p:pic>
        <p:nvPicPr>
          <p:cNvPr id="106" name="図 105">
            <a:extLst>
              <a:ext uri="{FF2B5EF4-FFF2-40B4-BE49-F238E27FC236}">
                <a16:creationId xmlns:a16="http://schemas.microsoft.com/office/drawing/2014/main" id="{979DCA70-2548-4D65-8061-DD3AD28A622B}"/>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r="-1798"/>
          <a:stretch/>
        </p:blipFill>
        <p:spPr>
          <a:xfrm>
            <a:off x="3024004" y="6366484"/>
            <a:ext cx="4104468" cy="178666"/>
          </a:xfrm>
          <a:prstGeom prst="rect">
            <a:avLst/>
          </a:prstGeom>
        </p:spPr>
      </p:pic>
      <p:sp>
        <p:nvSpPr>
          <p:cNvPr id="107" name="テキスト ボックス 106">
            <a:extLst>
              <a:ext uri="{FF2B5EF4-FFF2-40B4-BE49-F238E27FC236}">
                <a16:creationId xmlns:a16="http://schemas.microsoft.com/office/drawing/2014/main" id="{1C299F40-638A-4BEF-98E4-9BAE967D4B67}"/>
              </a:ext>
            </a:extLst>
          </p:cNvPr>
          <p:cNvSpPr txBox="1"/>
          <p:nvPr/>
        </p:nvSpPr>
        <p:spPr>
          <a:xfrm>
            <a:off x="3563479" y="6158181"/>
            <a:ext cx="3490514" cy="246221"/>
          </a:xfrm>
          <a:prstGeom prst="rect">
            <a:avLst/>
          </a:prstGeom>
          <a:noFill/>
        </p:spPr>
        <p:txBody>
          <a:bodyPr wrap="square" rtlCol="0">
            <a:spAutoFit/>
          </a:bodyPr>
          <a:lstStyle/>
          <a:p>
            <a:r>
              <a:rPr kumimoji="1" lang="en-US" altLang="ja-JP" sz="1000" b="1" dirty="0">
                <a:latin typeface="UD デジタル 教科書体 NP-R" panose="02020400000000000000" pitchFamily="18" charset="-128"/>
                <a:ea typeface="UD デジタル 教科書体 NP-R" panose="02020400000000000000" pitchFamily="18" charset="-128"/>
              </a:rPr>
              <a:t>&lt;</a:t>
            </a:r>
            <a:r>
              <a:rPr kumimoji="1" lang="ja-JP" altLang="en-US" sz="1000" b="1" dirty="0">
                <a:latin typeface="UD デジタル 教科書体 NP-R" panose="02020400000000000000" pitchFamily="18" charset="-128"/>
                <a:ea typeface="UD デジタル 教科書体 NP-R" panose="02020400000000000000" pitchFamily="18" charset="-128"/>
              </a:rPr>
              <a:t>大阪府の商業振興施策について</a:t>
            </a:r>
            <a:r>
              <a:rPr kumimoji="1" lang="en-US" altLang="ja-JP" sz="1000" b="1" dirty="0">
                <a:latin typeface="UD デジタル 教科書体 NP-R" panose="02020400000000000000" pitchFamily="18" charset="-128"/>
                <a:ea typeface="UD デジタル 教科書体 NP-R" panose="02020400000000000000" pitchFamily="18" charset="-128"/>
              </a:rPr>
              <a:t>&gt;</a:t>
            </a:r>
            <a:r>
              <a:rPr kumimoji="1" lang="ja-JP" altLang="en-US" sz="1000" b="1" dirty="0">
                <a:latin typeface="UD デジタル 教科書体 NP-R" panose="02020400000000000000" pitchFamily="18" charset="-128"/>
                <a:ea typeface="UD デジタル 教科書体 NP-R" panose="02020400000000000000" pitchFamily="18" charset="-128"/>
              </a:rPr>
              <a:t>　</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sp>
        <p:nvSpPr>
          <p:cNvPr id="108" name="テキスト ボックス 107">
            <a:extLst>
              <a:ext uri="{FF2B5EF4-FFF2-40B4-BE49-F238E27FC236}">
                <a16:creationId xmlns:a16="http://schemas.microsoft.com/office/drawing/2014/main" id="{7D3C2DF7-FD67-4C27-A0AE-44AC73E321AE}"/>
              </a:ext>
            </a:extLst>
          </p:cNvPr>
          <p:cNvSpPr txBox="1"/>
          <p:nvPr/>
        </p:nvSpPr>
        <p:spPr>
          <a:xfrm>
            <a:off x="2908955" y="6531996"/>
            <a:ext cx="4031036" cy="246221"/>
          </a:xfrm>
          <a:prstGeom prst="rect">
            <a:avLst/>
          </a:prstGeom>
          <a:noFill/>
        </p:spPr>
        <p:txBody>
          <a:bodyPr wrap="square" rtlCol="0">
            <a:spAutoFit/>
          </a:bodyPr>
          <a:lstStyle/>
          <a:p>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zh-TW" altLang="en-US" sz="1000" b="1" dirty="0">
                <a:latin typeface="UD デジタル 教科書体 NP-R" panose="02020400000000000000" pitchFamily="18" charset="-128"/>
                <a:ea typeface="UD デジタル 教科書体 NP-R" panose="02020400000000000000" pitchFamily="18" charset="-128"/>
              </a:rPr>
              <a:t>大阪府商工</a:t>
            </a:r>
            <a:r>
              <a:rPr kumimoji="1" lang="zh-TW" altLang="en-US" sz="1000" b="1" dirty="0" smtClean="0">
                <a:latin typeface="UD デジタル 教科書体 NP-R" panose="02020400000000000000" pitchFamily="18" charset="-128"/>
                <a:ea typeface="UD デジタル 教科書体 NP-R" panose="02020400000000000000" pitchFamily="18" charset="-128"/>
              </a:rPr>
              <a:t>労働部 中小</a:t>
            </a:r>
            <a:r>
              <a:rPr kumimoji="1" lang="zh-TW" altLang="en-US" sz="1000" b="1" dirty="0">
                <a:latin typeface="UD デジタル 教科書体 NP-R" panose="02020400000000000000" pitchFamily="18" charset="-128"/>
                <a:ea typeface="UD デジタル 教科書体 NP-R" panose="02020400000000000000" pitchFamily="18" charset="-128"/>
              </a:rPr>
              <a:t>企業</a:t>
            </a:r>
            <a:r>
              <a:rPr kumimoji="1" lang="zh-TW" altLang="en-US" sz="1000" b="1" dirty="0" smtClean="0">
                <a:latin typeface="UD デジタル 教科書体 NP-R" panose="02020400000000000000" pitchFamily="18" charset="-128"/>
                <a:ea typeface="UD デジタル 教科書体 NP-R" panose="02020400000000000000" pitchFamily="18" charset="-128"/>
              </a:rPr>
              <a:t>支援室 商業</a:t>
            </a:r>
            <a:r>
              <a:rPr kumimoji="1" lang="zh-TW" altLang="en-US" sz="1000" b="1" dirty="0">
                <a:latin typeface="UD デジタル 教科書体 NP-R" panose="02020400000000000000" pitchFamily="18" charset="-128"/>
                <a:ea typeface="UD デジタル 教科書体 NP-R" panose="02020400000000000000" pitchFamily="18" charset="-128"/>
              </a:rPr>
              <a:t>振興課</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grpSp>
        <p:nvGrpSpPr>
          <p:cNvPr id="109" name="グループ化 108">
            <a:extLst>
              <a:ext uri="{FF2B5EF4-FFF2-40B4-BE49-F238E27FC236}">
                <a16:creationId xmlns:a16="http://schemas.microsoft.com/office/drawing/2014/main" id="{54DBB7BB-F0B0-4EFB-B930-4F85A5E8A234}"/>
              </a:ext>
            </a:extLst>
          </p:cNvPr>
          <p:cNvGrpSpPr/>
          <p:nvPr/>
        </p:nvGrpSpPr>
        <p:grpSpPr>
          <a:xfrm>
            <a:off x="2863879" y="3056646"/>
            <a:ext cx="877274" cy="302327"/>
            <a:chOff x="-1108863" y="4268507"/>
            <a:chExt cx="877274" cy="302327"/>
          </a:xfrm>
        </p:grpSpPr>
        <p:sp>
          <p:nvSpPr>
            <p:cNvPr id="110" name="正方形/長方形 109">
              <a:extLst>
                <a:ext uri="{FF2B5EF4-FFF2-40B4-BE49-F238E27FC236}">
                  <a16:creationId xmlns:a16="http://schemas.microsoft.com/office/drawing/2014/main" id="{0F0F9CE7-24B4-448B-8909-7530CB8570BE}"/>
                </a:ext>
              </a:extLst>
            </p:cNvPr>
            <p:cNvSpPr/>
            <p:nvPr/>
          </p:nvSpPr>
          <p:spPr>
            <a:xfrm>
              <a:off x="-927747" y="4344941"/>
              <a:ext cx="518889" cy="1993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11" name="テキスト ボックス 110">
              <a:extLst>
                <a:ext uri="{FF2B5EF4-FFF2-40B4-BE49-F238E27FC236}">
                  <a16:creationId xmlns:a16="http://schemas.microsoft.com/office/drawing/2014/main" id="{339B3FBF-C2E5-4D1E-9D53-6C12AD13FEBF}"/>
                </a:ext>
              </a:extLst>
            </p:cNvPr>
            <p:cNvSpPr txBox="1"/>
            <p:nvPr/>
          </p:nvSpPr>
          <p:spPr>
            <a:xfrm>
              <a:off x="-1108863" y="4268507"/>
              <a:ext cx="877274" cy="302327"/>
            </a:xfrm>
            <a:prstGeom prst="rect">
              <a:avLst/>
            </a:prstGeom>
            <a:noFill/>
          </p:spPr>
          <p:txBody>
            <a:bodyPr wrap="square" rtlCol="0">
              <a:spAutoFit/>
            </a:bodyPr>
            <a:lstStyle/>
            <a:p>
              <a:pPr algn="ctr">
                <a:lnSpc>
                  <a:spcPct val="150000"/>
                </a:lnSpc>
              </a:pP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第</a:t>
              </a:r>
              <a:r>
                <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1</a:t>
              </a: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部</a:t>
              </a:r>
              <a:endPar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grpSp>
      <p:grpSp>
        <p:nvGrpSpPr>
          <p:cNvPr id="117" name="グループ化 116">
            <a:extLst>
              <a:ext uri="{FF2B5EF4-FFF2-40B4-BE49-F238E27FC236}">
                <a16:creationId xmlns:a16="http://schemas.microsoft.com/office/drawing/2014/main" id="{149EFB99-E6DF-40A0-9838-1EC8DA994DB3}"/>
              </a:ext>
            </a:extLst>
          </p:cNvPr>
          <p:cNvGrpSpPr/>
          <p:nvPr/>
        </p:nvGrpSpPr>
        <p:grpSpPr>
          <a:xfrm>
            <a:off x="2851708" y="5067847"/>
            <a:ext cx="877274" cy="302327"/>
            <a:chOff x="-1108863" y="4283021"/>
            <a:chExt cx="877274" cy="302327"/>
          </a:xfrm>
        </p:grpSpPr>
        <p:sp>
          <p:nvSpPr>
            <p:cNvPr id="118" name="正方形/長方形 117">
              <a:extLst>
                <a:ext uri="{FF2B5EF4-FFF2-40B4-BE49-F238E27FC236}">
                  <a16:creationId xmlns:a16="http://schemas.microsoft.com/office/drawing/2014/main" id="{6F2A34F7-6EE5-43E7-A1F3-334697B9BE4C}"/>
                </a:ext>
              </a:extLst>
            </p:cNvPr>
            <p:cNvSpPr/>
            <p:nvPr/>
          </p:nvSpPr>
          <p:spPr>
            <a:xfrm>
              <a:off x="-927747" y="4344941"/>
              <a:ext cx="518889" cy="1993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19" name="テキスト ボックス 118">
              <a:extLst>
                <a:ext uri="{FF2B5EF4-FFF2-40B4-BE49-F238E27FC236}">
                  <a16:creationId xmlns:a16="http://schemas.microsoft.com/office/drawing/2014/main" id="{A47A6D00-94EA-4E29-956E-373AAF5AAC9A}"/>
                </a:ext>
              </a:extLst>
            </p:cNvPr>
            <p:cNvSpPr txBox="1"/>
            <p:nvPr/>
          </p:nvSpPr>
          <p:spPr>
            <a:xfrm>
              <a:off x="-1108863" y="4283021"/>
              <a:ext cx="877274" cy="302327"/>
            </a:xfrm>
            <a:prstGeom prst="rect">
              <a:avLst/>
            </a:prstGeom>
            <a:noFill/>
          </p:spPr>
          <p:txBody>
            <a:bodyPr wrap="square" rtlCol="0">
              <a:spAutoFit/>
            </a:bodyPr>
            <a:lstStyle/>
            <a:p>
              <a:pPr algn="ctr">
                <a:lnSpc>
                  <a:spcPct val="150000"/>
                </a:lnSpc>
              </a:pP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第</a:t>
              </a:r>
              <a:r>
                <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3</a:t>
              </a: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部</a:t>
              </a:r>
              <a:endPar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grpSp>
      <p:pic>
        <p:nvPicPr>
          <p:cNvPr id="122" name="図 121">
            <a:extLst>
              <a:ext uri="{FF2B5EF4-FFF2-40B4-BE49-F238E27FC236}">
                <a16:creationId xmlns:a16="http://schemas.microsoft.com/office/drawing/2014/main" id="{D37882A5-D878-440D-89F1-A78F5B9DCB19}"/>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r="-1798"/>
          <a:stretch/>
        </p:blipFill>
        <p:spPr>
          <a:xfrm>
            <a:off x="3017333" y="4579503"/>
            <a:ext cx="4104468" cy="178666"/>
          </a:xfrm>
          <a:prstGeom prst="rect">
            <a:avLst/>
          </a:prstGeom>
        </p:spPr>
      </p:pic>
      <p:grpSp>
        <p:nvGrpSpPr>
          <p:cNvPr id="123" name="グループ化 122">
            <a:extLst>
              <a:ext uri="{FF2B5EF4-FFF2-40B4-BE49-F238E27FC236}">
                <a16:creationId xmlns:a16="http://schemas.microsoft.com/office/drawing/2014/main" id="{2AC831A2-7CF8-4431-917B-DCFEB8EA2B6F}"/>
              </a:ext>
            </a:extLst>
          </p:cNvPr>
          <p:cNvGrpSpPr/>
          <p:nvPr/>
        </p:nvGrpSpPr>
        <p:grpSpPr>
          <a:xfrm>
            <a:off x="2849274" y="4259107"/>
            <a:ext cx="877274" cy="302327"/>
            <a:chOff x="2578753" y="3037925"/>
            <a:chExt cx="877274" cy="302327"/>
          </a:xfrm>
        </p:grpSpPr>
        <p:sp>
          <p:nvSpPr>
            <p:cNvPr id="124" name="正方形/長方形 123">
              <a:extLst>
                <a:ext uri="{FF2B5EF4-FFF2-40B4-BE49-F238E27FC236}">
                  <a16:creationId xmlns:a16="http://schemas.microsoft.com/office/drawing/2014/main" id="{339B5F55-6DAD-424B-866C-77CB6F996ADA}"/>
                </a:ext>
              </a:extLst>
            </p:cNvPr>
            <p:cNvSpPr/>
            <p:nvPr/>
          </p:nvSpPr>
          <p:spPr>
            <a:xfrm>
              <a:off x="2759338" y="3113671"/>
              <a:ext cx="518889" cy="199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25" name="テキスト ボックス 124">
              <a:extLst>
                <a:ext uri="{FF2B5EF4-FFF2-40B4-BE49-F238E27FC236}">
                  <a16:creationId xmlns:a16="http://schemas.microsoft.com/office/drawing/2014/main" id="{17AC9FA5-6F18-4E22-A793-982A3666F8CE}"/>
                </a:ext>
              </a:extLst>
            </p:cNvPr>
            <p:cNvSpPr txBox="1"/>
            <p:nvPr/>
          </p:nvSpPr>
          <p:spPr>
            <a:xfrm>
              <a:off x="2578753" y="3037925"/>
              <a:ext cx="877274" cy="302327"/>
            </a:xfrm>
            <a:prstGeom prst="rect">
              <a:avLst/>
            </a:prstGeom>
            <a:noFill/>
          </p:spPr>
          <p:txBody>
            <a:bodyPr wrap="square" rtlCol="0">
              <a:spAutoFit/>
            </a:bodyPr>
            <a:lstStyle/>
            <a:p>
              <a:pPr algn="ctr">
                <a:lnSpc>
                  <a:spcPct val="150000"/>
                </a:lnSpc>
              </a:pP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第</a:t>
              </a:r>
              <a:r>
                <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2</a:t>
              </a: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部</a:t>
              </a:r>
              <a:endPar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grpSp>
      <p:sp>
        <p:nvSpPr>
          <p:cNvPr id="58" name="テキスト ボックス 57">
            <a:extLst>
              <a:ext uri="{FF2B5EF4-FFF2-40B4-BE49-F238E27FC236}">
                <a16:creationId xmlns:a16="http://schemas.microsoft.com/office/drawing/2014/main" id="{F577414A-9BAD-4175-B49E-BD3D3EBFFAB0}"/>
              </a:ext>
            </a:extLst>
          </p:cNvPr>
          <p:cNvSpPr txBox="1"/>
          <p:nvPr/>
        </p:nvSpPr>
        <p:spPr>
          <a:xfrm>
            <a:off x="3028273" y="4708986"/>
            <a:ext cx="4009321" cy="246221"/>
          </a:xfrm>
          <a:prstGeom prst="rect">
            <a:avLst/>
          </a:prstGeom>
          <a:noFill/>
        </p:spPr>
        <p:txBody>
          <a:bodyPr wrap="square" rtlCol="0">
            <a:spAutoFit/>
          </a:bodyPr>
          <a:lstStyle/>
          <a:p>
            <a:r>
              <a:rPr kumimoji="1" lang="ja-JP" altLang="en-US" sz="1000" b="1" dirty="0" smtClean="0">
                <a:latin typeface="UD デジタル 教科書体 NP-R" panose="02020400000000000000" pitchFamily="18" charset="-128"/>
                <a:ea typeface="UD デジタル 教科書体 NP-R" panose="02020400000000000000" pitchFamily="18" charset="-128"/>
              </a:rPr>
              <a:t>　近畿</a:t>
            </a:r>
            <a:r>
              <a:rPr kumimoji="1" lang="ja-JP" altLang="en-US" sz="1000" b="1" dirty="0">
                <a:latin typeface="UD デジタル 教科書体 NP-R" panose="02020400000000000000" pitchFamily="18" charset="-128"/>
                <a:ea typeface="UD デジタル 教科書体 NP-R" panose="02020400000000000000" pitchFamily="18" charset="-128"/>
              </a:rPr>
              <a:t>経済</a:t>
            </a:r>
            <a:r>
              <a:rPr kumimoji="1" lang="ja-JP" altLang="en-US" sz="1000" b="1" dirty="0" smtClean="0">
                <a:latin typeface="UD デジタル 教科書体 NP-R" panose="02020400000000000000" pitchFamily="18" charset="-128"/>
                <a:ea typeface="UD デジタル 教科書体 NP-R" panose="02020400000000000000" pitchFamily="18" charset="-128"/>
              </a:rPr>
              <a:t>産業局 産業部</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流通</a:t>
            </a:r>
            <a:r>
              <a:rPr kumimoji="1" lang="ja-JP" altLang="en-US" sz="1000" b="1" dirty="0">
                <a:latin typeface="UD デジタル 教科書体 NP-R" panose="02020400000000000000" pitchFamily="18" charset="-128"/>
                <a:ea typeface="UD デジタル 教科書体 NP-R" panose="02020400000000000000" pitchFamily="18" charset="-128"/>
              </a:rPr>
              <a:t>・サービス産業課 　</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pic>
        <p:nvPicPr>
          <p:cNvPr id="64" name="図 63">
            <a:extLst>
              <a:ext uri="{FF2B5EF4-FFF2-40B4-BE49-F238E27FC236}">
                <a16:creationId xmlns:a16="http://schemas.microsoft.com/office/drawing/2014/main" id="{6A98D8EC-4DB8-47B0-92EC-FE8EC42C7086}"/>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rot="10800000">
            <a:off x="460697" y="9435601"/>
            <a:ext cx="6681198" cy="456475"/>
          </a:xfrm>
          <a:prstGeom prst="rect">
            <a:avLst/>
          </a:prstGeom>
        </p:spPr>
      </p:pic>
      <p:sp>
        <p:nvSpPr>
          <p:cNvPr id="3" name="テキスト ボックス 2"/>
          <p:cNvSpPr txBox="1"/>
          <p:nvPr/>
        </p:nvSpPr>
        <p:spPr>
          <a:xfrm>
            <a:off x="1666359" y="6768002"/>
            <a:ext cx="1127051" cy="169277"/>
          </a:xfrm>
          <a:prstGeom prst="rect">
            <a:avLst/>
          </a:prstGeom>
          <a:noFill/>
          <a:ln>
            <a:noFill/>
          </a:ln>
        </p:spPr>
        <p:txBody>
          <a:bodyPr wrap="square" rtlCol="0">
            <a:spAutoFit/>
          </a:bodyPr>
          <a:lstStyle/>
          <a:p>
            <a:r>
              <a:rPr kumimoji="1" lang="en-US" altLang="ja-JP" sz="500" dirty="0"/>
              <a:t>©2014 </a:t>
            </a:r>
            <a:r>
              <a:rPr kumimoji="1" lang="ja-JP" altLang="en-US" sz="500" dirty="0"/>
              <a:t>大阪府もずやん</a:t>
            </a:r>
          </a:p>
        </p:txBody>
      </p:sp>
      <p:pic>
        <p:nvPicPr>
          <p:cNvPr id="2" name="図 1">
            <a:extLst>
              <a:ext uri="{FF2B5EF4-FFF2-40B4-BE49-F238E27FC236}">
                <a16:creationId xmlns:a16="http://schemas.microsoft.com/office/drawing/2014/main" id="{47426FF1-FCDD-1592-817E-F0DCF6A40C29}"/>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a:stretch/>
        </p:blipFill>
        <p:spPr>
          <a:xfrm>
            <a:off x="5846312" y="7360999"/>
            <a:ext cx="920966" cy="1004400"/>
          </a:xfrm>
          <a:prstGeom prst="ellipse">
            <a:avLst/>
          </a:prstGeom>
          <a:ln>
            <a:noFill/>
          </a:ln>
          <a:effectLst>
            <a:softEdge rad="38100"/>
          </a:effectLst>
        </p:spPr>
      </p:pic>
      <p:sp>
        <p:nvSpPr>
          <p:cNvPr id="6" name="テキスト ボックス 5">
            <a:extLst>
              <a:ext uri="{FF2B5EF4-FFF2-40B4-BE49-F238E27FC236}">
                <a16:creationId xmlns:a16="http://schemas.microsoft.com/office/drawing/2014/main" id="{4AE5DEE4-3BDF-5394-E004-EE7DC5C3EFB6}"/>
              </a:ext>
            </a:extLst>
          </p:cNvPr>
          <p:cNvSpPr txBox="1"/>
          <p:nvPr/>
        </p:nvSpPr>
        <p:spPr>
          <a:xfrm>
            <a:off x="692170" y="7709378"/>
            <a:ext cx="4775343" cy="654475"/>
          </a:xfrm>
          <a:prstGeom prst="rect">
            <a:avLst/>
          </a:prstGeom>
          <a:noFill/>
        </p:spPr>
        <p:txBody>
          <a:bodyPr wrap="square" rtlCol="0">
            <a:spAutoFit/>
          </a:bodyPr>
          <a:lstStyle/>
          <a:p>
            <a:pPr>
              <a:lnSpc>
                <a:spcPts val="1100"/>
              </a:lnSpc>
            </a:pP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ものづくり</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あきないづくり</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まちづくり</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をテーマに</a:t>
            </a:r>
            <a:r>
              <a:rPr kumimoji="1" lang="en-US" altLang="ja-JP" sz="900" dirty="0">
                <a:latin typeface="UD デジタル 教科書体 NP-R" panose="02020400000000000000" pitchFamily="18" charset="-128"/>
                <a:ea typeface="UD デジタル 教科書体 NP-R" panose="02020400000000000000" pitchFamily="18" charset="-128"/>
              </a:rPr>
              <a:t>､ </a:t>
            </a:r>
            <a:r>
              <a:rPr kumimoji="1" lang="ja-JP" altLang="en-US" sz="900" dirty="0">
                <a:latin typeface="UD デジタル 教科書体 NP-R" panose="02020400000000000000" pitchFamily="18" charset="-128"/>
                <a:ea typeface="UD デジタル 教科書体 NP-R" panose="02020400000000000000" pitchFamily="18" charset="-128"/>
              </a:rPr>
              <a:t>リサーチ</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プランニング</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コンサルティングで活躍中。</a:t>
            </a:r>
            <a:r>
              <a:rPr kumimoji="1" lang="en-US" altLang="ja-JP" sz="900" dirty="0">
                <a:latin typeface="UD デジタル 教科書体 NP-R" panose="02020400000000000000" pitchFamily="18" charset="-128"/>
                <a:ea typeface="UD デジタル 教科書体 NP-R" panose="02020400000000000000" pitchFamily="18" charset="-128"/>
              </a:rPr>
              <a:t>1995</a:t>
            </a:r>
            <a:r>
              <a:rPr kumimoji="1" lang="ja-JP" altLang="en-US" sz="900" dirty="0">
                <a:latin typeface="UD デジタル 教科書体 NP-R" panose="02020400000000000000" pitchFamily="18" charset="-128"/>
                <a:ea typeface="UD デジタル 教科書体 NP-R" panose="02020400000000000000" pitchFamily="18" charset="-128"/>
              </a:rPr>
              <a:t>年に</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株</a:t>
            </a:r>
            <a:r>
              <a:rPr kumimoji="1" lang="en-US" altLang="ja-JP" sz="900" dirty="0">
                <a:latin typeface="UD デジタル 教科書体 NP-R" panose="02020400000000000000" pitchFamily="18" charset="-128"/>
                <a:ea typeface="UD デジタル 教科書体 NP-R" panose="02020400000000000000" pitchFamily="18" charset="-128"/>
              </a:rPr>
              <a:t>) </a:t>
            </a:r>
            <a:r>
              <a:rPr kumimoji="1" lang="ja-JP" altLang="en-US" sz="900" dirty="0">
                <a:latin typeface="UD デジタル 教科書体 NP-R" panose="02020400000000000000" pitchFamily="18" charset="-128"/>
                <a:ea typeface="UD デジタル 教科書体 NP-R" panose="02020400000000000000" pitchFamily="18" charset="-128"/>
              </a:rPr>
              <a:t>プランニングコンサルタント設立、代表取締役就任。行政の政策立案</a:t>
            </a:r>
            <a:r>
              <a:rPr kumimoji="1" lang="en-US" altLang="ja-JP" sz="900" dirty="0">
                <a:latin typeface="UD デジタル 教科書体 NP-R" panose="02020400000000000000" pitchFamily="18" charset="-128"/>
                <a:ea typeface="UD デジタル 教科書体 NP-R" panose="02020400000000000000" pitchFamily="18" charset="-128"/>
              </a:rPr>
              <a:t>､</a:t>
            </a:r>
            <a:r>
              <a:rPr kumimoji="1" lang="ja-JP" altLang="en-US" sz="900" dirty="0">
                <a:latin typeface="UD デジタル 教科書体 NP-R" panose="02020400000000000000" pitchFamily="18" charset="-128"/>
                <a:ea typeface="UD デジタル 教科書体 NP-R" panose="02020400000000000000" pitchFamily="18" charset="-128"/>
              </a:rPr>
              <a:t>民間の事業開発等の他、中心市街地サポートアドバイザーなど、多数の公職を担っている。</a:t>
            </a:r>
          </a:p>
        </p:txBody>
      </p:sp>
      <p:sp>
        <p:nvSpPr>
          <p:cNvPr id="8" name="テキスト ボックス 7">
            <a:extLst>
              <a:ext uri="{FF2B5EF4-FFF2-40B4-BE49-F238E27FC236}">
                <a16:creationId xmlns:a16="http://schemas.microsoft.com/office/drawing/2014/main" id="{881D07D1-8CA1-C8EA-54C1-E4868BEE5599}"/>
              </a:ext>
            </a:extLst>
          </p:cNvPr>
          <p:cNvSpPr txBox="1"/>
          <p:nvPr/>
        </p:nvSpPr>
        <p:spPr>
          <a:xfrm>
            <a:off x="632656" y="7362770"/>
            <a:ext cx="5996745" cy="369332"/>
          </a:xfrm>
          <a:prstGeom prst="rect">
            <a:avLst/>
          </a:prstGeom>
          <a:noFill/>
        </p:spPr>
        <p:txBody>
          <a:bodyPr wrap="square" rtlCol="0">
            <a:spAutoFit/>
          </a:bodyPr>
          <a:lstStyle/>
          <a:p>
            <a:r>
              <a:rPr kumimoji="1" lang="ja-JP" altLang="en-US" sz="900" dirty="0">
                <a:latin typeface="UD デジタル 教科書体 NP-R" panose="02020400000000000000" pitchFamily="18" charset="-128"/>
                <a:ea typeface="UD デジタル 教科書体 NP-R" panose="02020400000000000000" pitchFamily="18" charset="-128"/>
              </a:rPr>
              <a:t>◆大橋 賢也 氏　</a:t>
            </a:r>
            <a:endParaRPr kumimoji="1" lang="en-US" altLang="ja-JP" sz="900" dirty="0" smtClean="0">
              <a:latin typeface="UD デジタル 教科書体 NP-R" panose="02020400000000000000" pitchFamily="18" charset="-128"/>
              <a:ea typeface="UD デジタル 教科書体 NP-R" panose="02020400000000000000" pitchFamily="18" charset="-128"/>
            </a:endParaRPr>
          </a:p>
          <a:p>
            <a:r>
              <a:rPr kumimoji="1" lang="ja-JP" altLang="en-US" sz="900" dirty="0" smtClean="0">
                <a:latin typeface="UD デジタル 教科書体 NP-R" panose="02020400000000000000" pitchFamily="18" charset="-128"/>
                <a:ea typeface="UD デジタル 教科書体 NP-R" panose="02020400000000000000" pitchFamily="18" charset="-128"/>
              </a:rPr>
              <a:t>（</a:t>
            </a:r>
            <a:r>
              <a:rPr kumimoji="1" lang="ja-JP" altLang="en-US" sz="900" spc="-100" dirty="0">
                <a:latin typeface="UD デジタル 教科書体 NP-R" panose="02020400000000000000" pitchFamily="18" charset="-128"/>
                <a:ea typeface="UD デジタル 教科書体 NP-R" panose="02020400000000000000" pitchFamily="18" charset="-128"/>
              </a:rPr>
              <a:t>株）プランニングコンサルタント代表取締役</a:t>
            </a:r>
            <a:r>
              <a:rPr kumimoji="1" lang="ja-JP" altLang="en-US" sz="900" spc="-100" dirty="0" smtClean="0">
                <a:latin typeface="UD デジタル 教科書体 NP-R" panose="02020400000000000000" pitchFamily="18" charset="-128"/>
                <a:ea typeface="UD デジタル 教科書体 NP-R" panose="02020400000000000000" pitchFamily="18" charset="-128"/>
              </a:rPr>
              <a:t>・</a:t>
            </a:r>
            <a:r>
              <a:rPr kumimoji="1" lang="en-US" altLang="ja-JP" sz="900" spc="-100" dirty="0">
                <a:latin typeface="UD デジタル 教科書体 NP-R" panose="02020400000000000000" pitchFamily="18" charset="-128"/>
                <a:ea typeface="UD デジタル 教科書体 NP-R" panose="02020400000000000000" pitchFamily="18" charset="-128"/>
              </a:rPr>
              <a:t>(</a:t>
            </a:r>
            <a:r>
              <a:rPr kumimoji="1" lang="ja-JP" altLang="en-US" sz="900" spc="-100" dirty="0">
                <a:latin typeface="UD デジタル 教科書体 NP-R" panose="02020400000000000000" pitchFamily="18" charset="-128"/>
                <a:ea typeface="UD デジタル 教科書体 NP-R" panose="02020400000000000000" pitchFamily="18" charset="-128"/>
              </a:rPr>
              <a:t>独</a:t>
            </a:r>
            <a:r>
              <a:rPr kumimoji="1" lang="en-US" altLang="ja-JP" sz="900" spc="-100" dirty="0">
                <a:latin typeface="UD デジタル 教科書体 NP-R" panose="02020400000000000000" pitchFamily="18" charset="-128"/>
                <a:ea typeface="UD デジタル 教科書体 NP-R" panose="02020400000000000000" pitchFamily="18" charset="-128"/>
              </a:rPr>
              <a:t>) </a:t>
            </a:r>
            <a:r>
              <a:rPr kumimoji="1" lang="ja-JP" altLang="en-US" sz="900" spc="-100" dirty="0">
                <a:latin typeface="UD デジタル 教科書体 NP-R" panose="02020400000000000000" pitchFamily="18" charset="-128"/>
                <a:ea typeface="UD デジタル 教科書体 NP-R" panose="02020400000000000000" pitchFamily="18" charset="-128"/>
              </a:rPr>
              <a:t>中小企業基盤整備機構　中心市街地サポートアドバイザー　　　　</a:t>
            </a:r>
            <a:endParaRPr kumimoji="1" lang="en-US" altLang="ja-JP" sz="900" spc="-100"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99B87B2B-1CBA-8A30-C1B2-5DB76E229290}"/>
              </a:ext>
            </a:extLst>
          </p:cNvPr>
          <p:cNvSpPr txBox="1"/>
          <p:nvPr/>
        </p:nvSpPr>
        <p:spPr>
          <a:xfrm>
            <a:off x="3575007" y="5130870"/>
            <a:ext cx="3291518" cy="246221"/>
          </a:xfrm>
          <a:prstGeom prst="rect">
            <a:avLst/>
          </a:prstGeom>
          <a:noFill/>
        </p:spPr>
        <p:txBody>
          <a:bodyPr wrap="square" rtlCol="0">
            <a:spAutoFit/>
          </a:bodyPr>
          <a:lstStyle/>
          <a:p>
            <a:r>
              <a:rPr kumimoji="1" lang="en-US" altLang="ja-JP" sz="1000" b="1" dirty="0" smtClean="0">
                <a:latin typeface="UD デジタル 教科書体 NP-R" panose="02020400000000000000" pitchFamily="18" charset="-128"/>
                <a:ea typeface="UD デジタル 教科書体 NP-R" panose="02020400000000000000" pitchFamily="18" charset="-128"/>
              </a:rPr>
              <a:t>&lt;</a:t>
            </a:r>
            <a:r>
              <a:rPr kumimoji="1" lang="ja-JP" altLang="en-US" sz="1000" b="1" dirty="0" smtClean="0">
                <a:latin typeface="UD デジタル 教科書体 NP-R" panose="02020400000000000000" pitchFamily="18" charset="-128"/>
                <a:ea typeface="UD デジタル 教科書体 NP-R" panose="02020400000000000000" pitchFamily="18" charset="-128"/>
              </a:rPr>
              <a:t>事例紹介・パネルディスカッション</a:t>
            </a:r>
            <a:r>
              <a:rPr kumimoji="1" lang="en-US" altLang="ja-JP" sz="1000" b="1" dirty="0">
                <a:latin typeface="UD デジタル 教科書体 NP-R" panose="02020400000000000000" pitchFamily="18" charset="-128"/>
                <a:ea typeface="UD デジタル 教科書体 NP-R" panose="02020400000000000000" pitchFamily="18" charset="-128"/>
              </a:rPr>
              <a:t>&gt;</a:t>
            </a:r>
          </a:p>
        </p:txBody>
      </p:sp>
      <p:grpSp>
        <p:nvGrpSpPr>
          <p:cNvPr id="10" name="グループ化 9">
            <a:extLst>
              <a:ext uri="{FF2B5EF4-FFF2-40B4-BE49-F238E27FC236}">
                <a16:creationId xmlns:a16="http://schemas.microsoft.com/office/drawing/2014/main" id="{B1C21D25-C430-552A-52A4-C35C61DA87D7}"/>
              </a:ext>
            </a:extLst>
          </p:cNvPr>
          <p:cNvGrpSpPr/>
          <p:nvPr/>
        </p:nvGrpSpPr>
        <p:grpSpPr>
          <a:xfrm>
            <a:off x="2846382" y="6057240"/>
            <a:ext cx="877274" cy="302327"/>
            <a:chOff x="2578753" y="3037925"/>
            <a:chExt cx="877274" cy="302327"/>
          </a:xfrm>
        </p:grpSpPr>
        <p:sp>
          <p:nvSpPr>
            <p:cNvPr id="11" name="正方形/長方形 10">
              <a:extLst>
                <a:ext uri="{FF2B5EF4-FFF2-40B4-BE49-F238E27FC236}">
                  <a16:creationId xmlns:a16="http://schemas.microsoft.com/office/drawing/2014/main" id="{ADFF6866-BE1E-8370-9EA7-950E6EE76E86}"/>
                </a:ext>
              </a:extLst>
            </p:cNvPr>
            <p:cNvSpPr/>
            <p:nvPr/>
          </p:nvSpPr>
          <p:spPr>
            <a:xfrm>
              <a:off x="2759338" y="3113671"/>
              <a:ext cx="518889" cy="199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2" name="テキスト ボックス 11">
              <a:extLst>
                <a:ext uri="{FF2B5EF4-FFF2-40B4-BE49-F238E27FC236}">
                  <a16:creationId xmlns:a16="http://schemas.microsoft.com/office/drawing/2014/main" id="{9D6E62F8-A8F2-ABA9-B58C-76261A7DA5B9}"/>
                </a:ext>
              </a:extLst>
            </p:cNvPr>
            <p:cNvSpPr txBox="1"/>
            <p:nvPr/>
          </p:nvSpPr>
          <p:spPr>
            <a:xfrm>
              <a:off x="2578753" y="3037925"/>
              <a:ext cx="877274" cy="302327"/>
            </a:xfrm>
            <a:prstGeom prst="rect">
              <a:avLst/>
            </a:prstGeom>
            <a:noFill/>
          </p:spPr>
          <p:txBody>
            <a:bodyPr wrap="square" rtlCol="0">
              <a:spAutoFit/>
            </a:bodyPr>
            <a:lstStyle/>
            <a:p>
              <a:pPr algn="ctr">
                <a:lnSpc>
                  <a:spcPct val="150000"/>
                </a:lnSpc>
              </a:pP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第</a:t>
              </a:r>
              <a:r>
                <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4</a:t>
              </a:r>
              <a:r>
                <a:rPr kumimoji="1" lang="ja-JP" altLang="en-US"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部</a:t>
              </a:r>
              <a:endParaRPr kumimoji="1" lang="en-US" altLang="ja-JP" sz="1000" dirty="0">
                <a:solidFill>
                  <a:schemeClr val="bg1"/>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p:txBody>
        </p:sp>
      </p:grpSp>
      <p:pic>
        <p:nvPicPr>
          <p:cNvPr id="13" name="図 12">
            <a:extLst>
              <a:ext uri="{FF2B5EF4-FFF2-40B4-BE49-F238E27FC236}">
                <a16:creationId xmlns:a16="http://schemas.microsoft.com/office/drawing/2014/main" id="{BA99A731-08F3-0B75-9247-2D3E3CD7E75E}"/>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r="-1798"/>
          <a:stretch/>
        </p:blipFill>
        <p:spPr>
          <a:xfrm>
            <a:off x="2999832" y="5369296"/>
            <a:ext cx="4104468" cy="178666"/>
          </a:xfrm>
          <a:prstGeom prst="rect">
            <a:avLst/>
          </a:prstGeom>
        </p:spPr>
      </p:pic>
      <p:sp>
        <p:nvSpPr>
          <p:cNvPr id="15" name="テキスト ボックス 14">
            <a:extLst>
              <a:ext uri="{FF2B5EF4-FFF2-40B4-BE49-F238E27FC236}">
                <a16:creationId xmlns:a16="http://schemas.microsoft.com/office/drawing/2014/main" id="{2D9DD477-68CF-A703-CA35-26F8DA70CC66}"/>
              </a:ext>
            </a:extLst>
          </p:cNvPr>
          <p:cNvSpPr txBox="1"/>
          <p:nvPr/>
        </p:nvSpPr>
        <p:spPr>
          <a:xfrm>
            <a:off x="3030800" y="5511847"/>
            <a:ext cx="4009321" cy="253916"/>
          </a:xfrm>
          <a:prstGeom prst="rect">
            <a:avLst/>
          </a:prstGeom>
          <a:noFill/>
        </p:spPr>
        <p:txBody>
          <a:bodyPr wrap="square" rtlCol="0">
            <a:spAutoFit/>
          </a:bodyPr>
          <a:lstStyle/>
          <a:p>
            <a:r>
              <a:rPr kumimoji="1" lang="ja-JP" altLang="en-US" sz="1000" b="1" dirty="0" smtClean="0">
                <a:latin typeface="UD デジタル 教科書体 NP-R" panose="02020400000000000000" pitchFamily="18" charset="-128"/>
                <a:ea typeface="UD デジタル 教科書体 NP-R" panose="02020400000000000000" pitchFamily="18" charset="-128"/>
              </a:rPr>
              <a:t>「商店街</a:t>
            </a:r>
            <a:r>
              <a:rPr kumimoji="1" lang="ja-JP" altLang="en-US" sz="1000" b="1" dirty="0">
                <a:latin typeface="UD デジタル 教科書体 NP-R" panose="02020400000000000000" pitchFamily="18" charset="-128"/>
                <a:ea typeface="UD デジタル 教科書体 NP-R" panose="02020400000000000000" pitchFamily="18" charset="-128"/>
              </a:rPr>
              <a:t>エリアの活性化</a:t>
            </a:r>
            <a:r>
              <a:rPr kumimoji="1" lang="ja-JP" altLang="en-US" sz="1000" b="1" dirty="0" smtClean="0">
                <a:latin typeface="UD デジタル 教科書体 NP-R" panose="02020400000000000000" pitchFamily="18" charset="-128"/>
                <a:ea typeface="UD デジタル 教科書体 NP-R" panose="02020400000000000000" pitchFamily="18" charset="-128"/>
              </a:rPr>
              <a:t>と支援</a:t>
            </a:r>
            <a:r>
              <a:rPr kumimoji="1" lang="ja-JP" altLang="en-US" sz="1000" b="1" dirty="0">
                <a:latin typeface="UD デジタル 教科書体 NP-R" panose="02020400000000000000" pitchFamily="18" charset="-128"/>
                <a:ea typeface="UD デジタル 教科書体 NP-R" panose="02020400000000000000" pitchFamily="18" charset="-128"/>
              </a:rPr>
              <a:t>施策の</a:t>
            </a:r>
            <a:r>
              <a:rPr kumimoji="1" lang="ja-JP" altLang="en-US" sz="1000" b="1" dirty="0" smtClean="0">
                <a:latin typeface="UD デジタル 教科書体 NP-R" panose="02020400000000000000" pitchFamily="18" charset="-128"/>
                <a:ea typeface="UD デジタル 教科書体 NP-R" panose="02020400000000000000" pitchFamily="18" charset="-128"/>
              </a:rPr>
              <a:t>活用」</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pic>
        <p:nvPicPr>
          <p:cNvPr id="9" name="図 8">
            <a:extLst>
              <a:ext uri="{FF2B5EF4-FFF2-40B4-BE49-F238E27FC236}">
                <a16:creationId xmlns:a16="http://schemas.microsoft.com/office/drawing/2014/main" id="{F163FC99-1EA9-7274-FA5D-0B50FD1A8DA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58760" y="8779752"/>
            <a:ext cx="600164" cy="600164"/>
          </a:xfrm>
          <a:prstGeom prst="rect">
            <a:avLst/>
          </a:prstGeom>
        </p:spPr>
      </p:pic>
      <p:sp>
        <p:nvSpPr>
          <p:cNvPr id="59" name="テキスト ボックス 58">
            <a:extLst>
              <a:ext uri="{FF2B5EF4-FFF2-40B4-BE49-F238E27FC236}">
                <a16:creationId xmlns:a16="http://schemas.microsoft.com/office/drawing/2014/main" id="{89325DCC-9D5F-462C-A6B8-D63B6B246F04}"/>
              </a:ext>
            </a:extLst>
          </p:cNvPr>
          <p:cNvSpPr txBox="1"/>
          <p:nvPr/>
        </p:nvSpPr>
        <p:spPr>
          <a:xfrm>
            <a:off x="2983224" y="5737231"/>
            <a:ext cx="3983237" cy="246221"/>
          </a:xfrm>
          <a:prstGeom prst="rect">
            <a:avLst/>
          </a:prstGeom>
          <a:noFill/>
        </p:spPr>
        <p:txBody>
          <a:bodyPr wrap="square" rtlCol="0">
            <a:spAutoFit/>
          </a:bodyPr>
          <a:lstStyle/>
          <a:p>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大橋</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賢也</a:t>
            </a:r>
            <a:r>
              <a:rPr kumimoji="1" lang="ja-JP" altLang="en-US" sz="1000" b="1" dirty="0">
                <a:latin typeface="UD デジタル 教科書体 NP-R" panose="02020400000000000000" pitchFamily="18" charset="-128"/>
                <a:ea typeface="UD デジタル 教科書体 NP-R" panose="02020400000000000000" pitchFamily="18" charset="-128"/>
              </a:rPr>
              <a:t> </a:t>
            </a:r>
            <a:r>
              <a:rPr kumimoji="1" lang="ja-JP" altLang="en-US" sz="1000" b="1" dirty="0" smtClean="0">
                <a:latin typeface="UD デジタル 教科書体 NP-R" panose="02020400000000000000" pitchFamily="18" charset="-128"/>
                <a:ea typeface="UD デジタル 教科書体 NP-R" panose="02020400000000000000" pitchFamily="18" charset="-128"/>
              </a:rPr>
              <a:t>氏、近畿</a:t>
            </a:r>
            <a:r>
              <a:rPr kumimoji="1" lang="ja-JP" altLang="en-US" sz="1000" b="1" dirty="0">
                <a:latin typeface="UD デジタル 教科書体 NP-R" panose="02020400000000000000" pitchFamily="18" charset="-128"/>
                <a:ea typeface="UD デジタル 教科書体 NP-R" panose="02020400000000000000" pitchFamily="18" charset="-128"/>
              </a:rPr>
              <a:t>経済</a:t>
            </a:r>
            <a:r>
              <a:rPr kumimoji="1" lang="ja-JP" altLang="en-US" sz="1000" b="1" dirty="0" smtClean="0">
                <a:latin typeface="UD デジタル 教科書体 NP-R" panose="02020400000000000000" pitchFamily="18" charset="-128"/>
                <a:ea typeface="UD デジタル 教科書体 NP-R" panose="02020400000000000000" pitchFamily="18" charset="-128"/>
              </a:rPr>
              <a:t>産業局 産業部 </a:t>
            </a:r>
            <a:r>
              <a:rPr kumimoji="1" lang="ja-JP" altLang="en-US" sz="1000" b="1" dirty="0">
                <a:latin typeface="UD デジタル 教科書体 NP-R" panose="02020400000000000000" pitchFamily="18" charset="-128"/>
                <a:ea typeface="UD デジタル 教科書体 NP-R" panose="02020400000000000000" pitchFamily="18" charset="-128"/>
              </a:rPr>
              <a:t>流通・サービス産業課 </a:t>
            </a:r>
            <a:endParaRPr kumimoji="1" lang="en-US" altLang="ja-JP" sz="1000" b="1" dirty="0">
              <a:latin typeface="UD デジタル 教科書体 NP-R" panose="02020400000000000000" pitchFamily="18" charset="-128"/>
              <a:ea typeface="UD デジタル 教科書体 NP-R" panose="02020400000000000000" pitchFamily="18" charset="-128"/>
            </a:endParaRPr>
          </a:p>
        </p:txBody>
      </p:sp>
      <p:pic>
        <p:nvPicPr>
          <p:cNvPr id="4" name="図 3"/>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351568" y="4866265"/>
            <a:ext cx="2100472" cy="2100472"/>
          </a:xfrm>
          <a:prstGeom prst="rect">
            <a:avLst/>
          </a:prstGeom>
        </p:spPr>
      </p:pic>
    </p:spTree>
    <p:extLst>
      <p:ext uri="{BB962C8B-B14F-4D97-AF65-F5344CB8AC3E}">
        <p14:creationId xmlns:p14="http://schemas.microsoft.com/office/powerpoint/2010/main" val="333287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8D164A5-16E4-18A2-8B21-BD2909FF93C4}"/>
              </a:ext>
            </a:extLst>
          </p:cNvPr>
          <p:cNvSpPr txBox="1"/>
          <p:nvPr/>
        </p:nvSpPr>
        <p:spPr>
          <a:xfrm>
            <a:off x="467152" y="402784"/>
            <a:ext cx="3023585" cy="307777"/>
          </a:xfrm>
          <a:prstGeom prst="rect">
            <a:avLst/>
          </a:prstGeom>
          <a:noFill/>
          <a:ln>
            <a:solidFill>
              <a:schemeClr val="tx2"/>
            </a:solidFill>
          </a:ln>
        </p:spPr>
        <p:txBody>
          <a:bodyPr wrap="none" rtlCol="0">
            <a:spAutoFit/>
          </a:bodyPr>
          <a:lstStyle/>
          <a:p>
            <a:r>
              <a:rPr kumimoji="1" lang="ja-JP" altLang="en-US" sz="14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（参考）経済産業省の商業施策紹介</a:t>
            </a:r>
          </a:p>
        </p:txBody>
      </p:sp>
      <p:sp>
        <p:nvSpPr>
          <p:cNvPr id="5" name="テキスト ボックス 4">
            <a:extLst>
              <a:ext uri="{FF2B5EF4-FFF2-40B4-BE49-F238E27FC236}">
                <a16:creationId xmlns:a16="http://schemas.microsoft.com/office/drawing/2014/main" id="{387C95AF-B5E3-953B-A147-659ED270537D}"/>
              </a:ext>
            </a:extLst>
          </p:cNvPr>
          <p:cNvSpPr txBox="1"/>
          <p:nvPr/>
        </p:nvSpPr>
        <p:spPr>
          <a:xfrm>
            <a:off x="467152" y="973382"/>
            <a:ext cx="5798382" cy="523220"/>
          </a:xfrm>
          <a:prstGeom prst="rect">
            <a:avLst/>
          </a:prstGeom>
          <a:noFill/>
        </p:spPr>
        <p:txBody>
          <a:bodyPr wrap="none" rtlCol="0">
            <a:spAutoFit/>
          </a:bodyPr>
          <a:lstStyle/>
          <a:p>
            <a:r>
              <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１．地域の持続的発展のための中小商業者等の機能活性化事業</a:t>
            </a:r>
            <a:endParaRPr kumimoji="1"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（令和５年度予算額　３．５億円）</a:t>
            </a: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a:extLst>
              <a:ext uri="{FF2B5EF4-FFF2-40B4-BE49-F238E27FC236}">
                <a16:creationId xmlns:a16="http://schemas.microsoft.com/office/drawing/2014/main" id="{C643F7BF-CED1-E45D-568F-7F76AABCF341}"/>
              </a:ext>
            </a:extLst>
          </p:cNvPr>
          <p:cNvCxnSpPr/>
          <p:nvPr/>
        </p:nvCxnSpPr>
        <p:spPr>
          <a:xfrm>
            <a:off x="467152" y="1549446"/>
            <a:ext cx="7020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284EFEE7-EB7E-44E8-0E34-92E9A8527051}"/>
              </a:ext>
            </a:extLst>
          </p:cNvPr>
          <p:cNvSpPr txBox="1"/>
          <p:nvPr/>
        </p:nvSpPr>
        <p:spPr>
          <a:xfrm>
            <a:off x="539160" y="1602532"/>
            <a:ext cx="902811"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事業目的</a:t>
            </a:r>
          </a:p>
        </p:txBody>
      </p:sp>
      <p:sp>
        <p:nvSpPr>
          <p:cNvPr id="10" name="テキスト ボックス 9">
            <a:extLst>
              <a:ext uri="{FF2B5EF4-FFF2-40B4-BE49-F238E27FC236}">
                <a16:creationId xmlns:a16="http://schemas.microsoft.com/office/drawing/2014/main" id="{EF229D1C-9BA8-C90F-C524-523A1DE4528F}"/>
              </a:ext>
            </a:extLst>
          </p:cNvPr>
          <p:cNvSpPr txBox="1"/>
          <p:nvPr/>
        </p:nvSpPr>
        <p:spPr>
          <a:xfrm>
            <a:off x="683176" y="1910309"/>
            <a:ext cx="6346274" cy="1438855"/>
          </a:xfrm>
          <a:prstGeom prst="rect">
            <a:avLst/>
          </a:prstGeom>
          <a:noFill/>
        </p:spPr>
        <p:txBody>
          <a:bodyPr wrap="square" rtlCol="0">
            <a:spAutoFit/>
          </a:bodyPr>
          <a:lstStyle/>
          <a:p>
            <a:pPr>
              <a:lnSpc>
                <a:spcPts val="15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中小商業者等のグループが商店街等において行う、地域住民のニーズに沿った新たな需要を創出する事業に対して、国と地方公共団体が協調して支援を行うとともに、テナントミックスの実現に向けた体制の構築やまちづくり人材の育成を支援することで、商業集積地の賑わい創出と地域の持続的発展を促進しま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361950" indent="-180975">
              <a:lnSpc>
                <a:spcPts val="1500"/>
              </a:lnSpc>
            </a:pP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テナントミックスとは、商業集積活性化を図るための最適なテナント（業種業態）の組み合わせを意味しており、本事業では、地域の新たなニーズや需要に対応した最適な供給体制を面的に構築すること</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を意味</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1950" indent="-180975">
              <a:lnSpc>
                <a:spcPts val="15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しま</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す</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8058071E-F7CE-4A70-6771-FECE8794586B}"/>
              </a:ext>
            </a:extLst>
          </p:cNvPr>
          <p:cNvSpPr txBox="1"/>
          <p:nvPr/>
        </p:nvSpPr>
        <p:spPr>
          <a:xfrm>
            <a:off x="539160" y="3277638"/>
            <a:ext cx="902811"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事業内容</a:t>
            </a:r>
          </a:p>
        </p:txBody>
      </p:sp>
      <p:sp>
        <p:nvSpPr>
          <p:cNvPr id="19" name="テキスト ボックス 18">
            <a:extLst>
              <a:ext uri="{FF2B5EF4-FFF2-40B4-BE49-F238E27FC236}">
                <a16:creationId xmlns:a16="http://schemas.microsoft.com/office/drawing/2014/main" id="{AF554496-59BE-2C9B-3A55-8B3A1DC68816}"/>
              </a:ext>
            </a:extLst>
          </p:cNvPr>
          <p:cNvSpPr txBox="1"/>
          <p:nvPr/>
        </p:nvSpPr>
        <p:spPr>
          <a:xfrm>
            <a:off x="683176" y="3530244"/>
            <a:ext cx="6336704" cy="2162130"/>
          </a:xfrm>
          <a:prstGeom prst="rect">
            <a:avLst/>
          </a:prstGeom>
          <a:noFill/>
        </p:spPr>
        <p:txBody>
          <a:bodyPr wrap="square" rtlCol="0">
            <a:spAutoFit/>
          </a:bodyPr>
          <a:lstStyle/>
          <a:p>
            <a:pPr>
              <a:lnSpc>
                <a:spcPct val="150000"/>
              </a:lnSpc>
            </a:pP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（１）地域商業機能複合化推進事業</a:t>
            </a:r>
            <a:endParaRPr kumimoji="1"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990600" indent="-809625">
              <a:lnSpc>
                <a:spcPts val="15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ソフト事業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メラ等の導入による来街者の属性・回遊情報の収集・分析や、空き店舗等を活用したチャレンジショップによる消費者ニーズの把握等、テナントミックスの実現に繋がる情報の収集・分析に係る取組を支援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990600" indent="-809625">
              <a:lnSpc>
                <a:spcPts val="1500"/>
              </a:lnSpc>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ハード事業</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最適なテナントミックスを実現するため、来街者の属性や消費動向等の分析を踏まえ、エリア全体への波及効果をもたらす魅力的な施設の整備を行う取組を支援します。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（２）外部人材活用・地域人材育成事業</a:t>
            </a:r>
            <a:endParaRPr kumimoji="1"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180975">
              <a:lnSpc>
                <a:spcPts val="15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地域に外部の専門人材を派遣し、テナントミックスの実現に向けた推進体制の構築や計画策定を後押しするワークショップ等の伴走支援を行うとともにまちづくり人材の育成を実施します。</a:t>
            </a:r>
          </a:p>
        </p:txBody>
      </p:sp>
      <p:sp>
        <p:nvSpPr>
          <p:cNvPr id="20" name="テキスト ボックス 19">
            <a:extLst>
              <a:ext uri="{FF2B5EF4-FFF2-40B4-BE49-F238E27FC236}">
                <a16:creationId xmlns:a16="http://schemas.microsoft.com/office/drawing/2014/main" id="{A07F2222-6A66-1956-C5E1-CF7EC1EB199C}"/>
              </a:ext>
            </a:extLst>
          </p:cNvPr>
          <p:cNvSpPr txBox="1"/>
          <p:nvPr/>
        </p:nvSpPr>
        <p:spPr>
          <a:xfrm>
            <a:off x="467152" y="6343381"/>
            <a:ext cx="3762568" cy="523220"/>
          </a:xfrm>
          <a:prstGeom prst="rect">
            <a:avLst/>
          </a:prstGeom>
          <a:noFill/>
        </p:spPr>
        <p:txBody>
          <a:bodyPr wrap="none" rtlCol="0">
            <a:spAutoFit/>
          </a:bodyPr>
          <a:lstStyle/>
          <a:p>
            <a:r>
              <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２．面的地域価値の向上・消費創出事業</a:t>
            </a:r>
            <a:endParaRPr kumimoji="1"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（令和４年度補正予算額　１０億円）</a:t>
            </a: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7FCEAAEE-7CF9-A6A8-466A-45811E952E0A}"/>
              </a:ext>
            </a:extLst>
          </p:cNvPr>
          <p:cNvCxnSpPr/>
          <p:nvPr/>
        </p:nvCxnSpPr>
        <p:spPr>
          <a:xfrm>
            <a:off x="467152" y="6919445"/>
            <a:ext cx="7020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3BA171AD-7C07-3478-CF91-9A82E1125F05}"/>
              </a:ext>
            </a:extLst>
          </p:cNvPr>
          <p:cNvSpPr txBox="1"/>
          <p:nvPr/>
        </p:nvSpPr>
        <p:spPr>
          <a:xfrm>
            <a:off x="539160" y="7000447"/>
            <a:ext cx="902811"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事業目的</a:t>
            </a:r>
          </a:p>
        </p:txBody>
      </p:sp>
      <p:sp>
        <p:nvSpPr>
          <p:cNvPr id="25" name="テキスト ボックス 24">
            <a:extLst>
              <a:ext uri="{FF2B5EF4-FFF2-40B4-BE49-F238E27FC236}">
                <a16:creationId xmlns:a16="http://schemas.microsoft.com/office/drawing/2014/main" id="{B43A5F9D-63A5-5E08-C438-FC3A971E9F3B}"/>
              </a:ext>
            </a:extLst>
          </p:cNvPr>
          <p:cNvSpPr txBox="1"/>
          <p:nvPr/>
        </p:nvSpPr>
        <p:spPr>
          <a:xfrm>
            <a:off x="683176" y="7308224"/>
            <a:ext cx="6336704" cy="861774"/>
          </a:xfrm>
          <a:prstGeom prst="rect">
            <a:avLst/>
          </a:prstGeom>
          <a:noFill/>
        </p:spPr>
        <p:txBody>
          <a:bodyPr wrap="square" rtlCol="0">
            <a:spAutoFit/>
          </a:bodyPr>
          <a:lstStyle/>
          <a:p>
            <a:pPr>
              <a:lnSpc>
                <a:spcPts val="15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コロナ禍による来街者ニーズの多様化や、</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足下の</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円安メリットを活かしたインバウンドの回復等が期待される中、成長意欲のある商店街等が地域と連携して実施する新たな滞留・交流空間整備や、地域資源等を活かした消費を創出するための事業等を支援することで、新たな需要の取り込みと地域内経済循環の向上に繋げます。</a:t>
            </a:r>
          </a:p>
        </p:txBody>
      </p:sp>
      <p:sp>
        <p:nvSpPr>
          <p:cNvPr id="27" name="テキスト ボックス 26">
            <a:extLst>
              <a:ext uri="{FF2B5EF4-FFF2-40B4-BE49-F238E27FC236}">
                <a16:creationId xmlns:a16="http://schemas.microsoft.com/office/drawing/2014/main" id="{070091F1-B968-5461-C691-9E00536C330C}"/>
              </a:ext>
            </a:extLst>
          </p:cNvPr>
          <p:cNvSpPr txBox="1"/>
          <p:nvPr/>
        </p:nvSpPr>
        <p:spPr>
          <a:xfrm>
            <a:off x="539160" y="8196420"/>
            <a:ext cx="902811"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事業内容</a:t>
            </a:r>
          </a:p>
        </p:txBody>
      </p:sp>
      <p:sp>
        <p:nvSpPr>
          <p:cNvPr id="28" name="テキスト ボックス 27">
            <a:extLst>
              <a:ext uri="{FF2B5EF4-FFF2-40B4-BE49-F238E27FC236}">
                <a16:creationId xmlns:a16="http://schemas.microsoft.com/office/drawing/2014/main" id="{2D6BB25B-50B3-9ED2-CEF0-A6393D950B22}"/>
              </a:ext>
            </a:extLst>
          </p:cNvPr>
          <p:cNvSpPr txBox="1"/>
          <p:nvPr/>
        </p:nvSpPr>
        <p:spPr>
          <a:xfrm>
            <a:off x="683176" y="8504197"/>
            <a:ext cx="6336704" cy="844205"/>
          </a:xfrm>
          <a:prstGeom prst="rect">
            <a:avLst/>
          </a:prstGeom>
          <a:noFill/>
        </p:spPr>
        <p:txBody>
          <a:bodyPr wrap="square" rtlCol="0">
            <a:spAutoFit/>
          </a:bodyPr>
          <a:lstStyle/>
          <a:p>
            <a:pPr>
              <a:lnSpc>
                <a:spcPts val="15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商店街等が、自らの魅力・地域資源等を活かした、新たな滞留・交流空間の整備や、消費を創出するための事業等を支援します。その際、専門家等が事業効果等を定期的に確認しながら伴走することで、地域の「稼ぐ力」の向上に繋げます。なお、事業実施にあたっては、地方公共団体の連携・協働を要件とします。</a:t>
            </a:r>
          </a:p>
        </p:txBody>
      </p:sp>
      <p:sp>
        <p:nvSpPr>
          <p:cNvPr id="29" name="テキスト ボックス 28">
            <a:extLst>
              <a:ext uri="{FF2B5EF4-FFF2-40B4-BE49-F238E27FC236}">
                <a16:creationId xmlns:a16="http://schemas.microsoft.com/office/drawing/2014/main" id="{06BCBFAA-EF24-3A61-36DD-1CE9D9EFA2FA}"/>
              </a:ext>
            </a:extLst>
          </p:cNvPr>
          <p:cNvSpPr txBox="1"/>
          <p:nvPr/>
        </p:nvSpPr>
        <p:spPr>
          <a:xfrm>
            <a:off x="611168" y="9709264"/>
            <a:ext cx="5328592" cy="451406"/>
          </a:xfrm>
          <a:prstGeom prst="rect">
            <a:avLst/>
          </a:prstGeom>
          <a:noFill/>
        </p:spPr>
        <p:txBody>
          <a:bodyPr wrap="square">
            <a:spAutoFit/>
          </a:bodyPr>
          <a:lstStyle/>
          <a:p>
            <a:pPr>
              <a:lnSpc>
                <a:spcPts val="1400"/>
              </a:lnSpc>
            </a:pPr>
            <a:r>
              <a:rPr lang="ja-JP" altLang="en-US" sz="1050" dirty="0">
                <a:latin typeface="Meiryo UI" panose="020B0604030504040204" pitchFamily="50" charset="-128"/>
                <a:ea typeface="Meiryo UI" panose="020B0604030504040204" pitchFamily="50" charset="-128"/>
              </a:rPr>
              <a:t>■詳細は以下の</a:t>
            </a:r>
            <a:r>
              <a:rPr lang="en-US" altLang="ja-JP" sz="1050" dirty="0">
                <a:latin typeface="Meiryo UI" panose="020B0604030504040204" pitchFamily="50" charset="-128"/>
                <a:ea typeface="Meiryo UI" panose="020B0604030504040204" pitchFamily="50" charset="-128"/>
              </a:rPr>
              <a:t>URL</a:t>
            </a:r>
            <a:r>
              <a:rPr lang="ja-JP" altLang="en-US" sz="1050" dirty="0">
                <a:latin typeface="Meiryo UI" panose="020B0604030504040204" pitchFamily="50" charset="-128"/>
                <a:ea typeface="Meiryo UI" panose="020B0604030504040204" pitchFamily="50" charset="-128"/>
              </a:rPr>
              <a:t>をご覧ください。</a:t>
            </a:r>
            <a:endParaRPr lang="en-US" altLang="ja-JP" sz="1050" dirty="0">
              <a:latin typeface="Meiryo UI" panose="020B0604030504040204" pitchFamily="50" charset="-128"/>
              <a:ea typeface="Meiryo UI" panose="020B0604030504040204" pitchFamily="50" charset="-128"/>
            </a:endParaRPr>
          </a:p>
          <a:p>
            <a:pPr>
              <a:lnSpc>
                <a:spcPts val="1400"/>
              </a:lnSpc>
            </a:pPr>
            <a:r>
              <a:rPr lang="ja-JP" altLang="en-US" sz="950" dirty="0">
                <a:latin typeface="Meiryo UI" panose="020B0604030504040204" pitchFamily="50" charset="-128"/>
                <a:ea typeface="Meiryo UI" panose="020B0604030504040204" pitchFamily="50" charset="-128"/>
              </a:rPr>
              <a:t>　</a:t>
            </a:r>
            <a:r>
              <a:rPr lang="en-US" altLang="ja-JP" sz="950" dirty="0">
                <a:latin typeface="Meiryo UI" panose="020B0604030504040204" pitchFamily="50" charset="-128"/>
                <a:ea typeface="Meiryo UI" panose="020B0604030504040204" pitchFamily="50" charset="-128"/>
              </a:rPr>
              <a:t>https://www.chusho.meti.go.jp/shogyo/shogyo/index.html</a:t>
            </a:r>
            <a:r>
              <a:rPr lang="ja-JP" altLang="en-US" sz="950" dirty="0">
                <a:latin typeface="Meiryo UI" panose="020B0604030504040204" pitchFamily="50" charset="-128"/>
                <a:ea typeface="Meiryo UI" panose="020B0604030504040204" pitchFamily="50" charset="-128"/>
              </a:rPr>
              <a:t>　</a:t>
            </a:r>
            <a:endParaRPr lang="en-US" altLang="ja-JP" sz="950" dirty="0" smtClean="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0825" y="9556557"/>
            <a:ext cx="897950" cy="897950"/>
          </a:xfrm>
          <a:prstGeom prst="rect">
            <a:avLst/>
          </a:prstGeom>
        </p:spPr>
      </p:pic>
    </p:spTree>
    <p:extLst>
      <p:ext uri="{BB962C8B-B14F-4D97-AF65-F5344CB8AC3E}">
        <p14:creationId xmlns:p14="http://schemas.microsoft.com/office/powerpoint/2010/main" val="5988013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1029</Words>
  <Application>Microsoft Office PowerPoint</Application>
  <PresentationFormat>ユーザー設定</PresentationFormat>
  <Paragraphs>68</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UD デジタル 教科書体 NP-B</vt:lpstr>
      <vt:lpstr>UD デジタル 教科書体 NP-R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2023-07-13T05:02:17Z</dcterms:created>
  <dcterms:modified xsi:type="dcterms:W3CDTF">2023-07-13T05:02:55Z</dcterms:modified>
  <cp:contentStatus/>
</cp:coreProperties>
</file>