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Lst>
  <p:sldSz cx="9906000" cy="6858000" type="A4"/>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47" d="100"/>
          <a:sy n="47" d="100"/>
        </p:scale>
        <p:origin x="42" y="53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CDBB189A-26BC-41C6-A94F-21373DC5A3DF}" type="datetimeFigureOut">
              <a:rPr kumimoji="1" lang="ja-JP" altLang="en-US" smtClean="0"/>
              <a:t>2022/3/11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E69614B-B471-41E0-B362-E6BA3EFA8138}" type="slidenum">
              <a:rPr kumimoji="1" lang="ja-JP" altLang="en-US" smtClean="0"/>
              <a:t>‹#›</a:t>
            </a:fld>
            <a:endParaRPr kumimoji="1" lang="ja-JP" altLang="en-US"/>
          </a:p>
        </p:txBody>
      </p:sp>
    </p:spTree>
    <p:extLst>
      <p:ext uri="{BB962C8B-B14F-4D97-AF65-F5344CB8AC3E}">
        <p14:creationId xmlns:p14="http://schemas.microsoft.com/office/powerpoint/2010/main" val="27528509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CDBB189A-26BC-41C6-A94F-21373DC5A3DF}" type="datetimeFigureOut">
              <a:rPr kumimoji="1" lang="ja-JP" altLang="en-US" smtClean="0"/>
              <a:t>2022/3/11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E69614B-B471-41E0-B362-E6BA3EFA8138}" type="slidenum">
              <a:rPr kumimoji="1" lang="ja-JP" altLang="en-US" smtClean="0"/>
              <a:t>‹#›</a:t>
            </a:fld>
            <a:endParaRPr kumimoji="1" lang="ja-JP" altLang="en-US"/>
          </a:p>
        </p:txBody>
      </p:sp>
    </p:spTree>
    <p:extLst>
      <p:ext uri="{BB962C8B-B14F-4D97-AF65-F5344CB8AC3E}">
        <p14:creationId xmlns:p14="http://schemas.microsoft.com/office/powerpoint/2010/main" val="34139912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CDBB189A-26BC-41C6-A94F-21373DC5A3DF}" type="datetimeFigureOut">
              <a:rPr kumimoji="1" lang="ja-JP" altLang="en-US" smtClean="0"/>
              <a:t>2022/3/11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E69614B-B471-41E0-B362-E6BA3EFA8138}" type="slidenum">
              <a:rPr kumimoji="1" lang="ja-JP" altLang="en-US" smtClean="0"/>
              <a:t>‹#›</a:t>
            </a:fld>
            <a:endParaRPr kumimoji="1" lang="ja-JP" altLang="en-US"/>
          </a:p>
        </p:txBody>
      </p:sp>
    </p:spTree>
    <p:extLst>
      <p:ext uri="{BB962C8B-B14F-4D97-AF65-F5344CB8AC3E}">
        <p14:creationId xmlns:p14="http://schemas.microsoft.com/office/powerpoint/2010/main" val="34778958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CDBB189A-26BC-41C6-A94F-21373DC5A3DF}" type="datetimeFigureOut">
              <a:rPr kumimoji="1" lang="ja-JP" altLang="en-US" smtClean="0"/>
              <a:t>2022/3/11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E69614B-B471-41E0-B362-E6BA3EFA8138}" type="slidenum">
              <a:rPr kumimoji="1" lang="ja-JP" altLang="en-US" smtClean="0"/>
              <a:t>‹#›</a:t>
            </a:fld>
            <a:endParaRPr kumimoji="1" lang="ja-JP" altLang="en-US"/>
          </a:p>
        </p:txBody>
      </p:sp>
    </p:spTree>
    <p:extLst>
      <p:ext uri="{BB962C8B-B14F-4D97-AF65-F5344CB8AC3E}">
        <p14:creationId xmlns:p14="http://schemas.microsoft.com/office/powerpoint/2010/main" val="37176183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CDBB189A-26BC-41C6-A94F-21373DC5A3DF}" type="datetimeFigureOut">
              <a:rPr kumimoji="1" lang="ja-JP" altLang="en-US" smtClean="0"/>
              <a:t>2022/3/11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E69614B-B471-41E0-B362-E6BA3EFA8138}" type="slidenum">
              <a:rPr kumimoji="1" lang="ja-JP" altLang="en-US" smtClean="0"/>
              <a:t>‹#›</a:t>
            </a:fld>
            <a:endParaRPr kumimoji="1" lang="ja-JP" altLang="en-US"/>
          </a:p>
        </p:txBody>
      </p:sp>
    </p:spTree>
    <p:extLst>
      <p:ext uri="{BB962C8B-B14F-4D97-AF65-F5344CB8AC3E}">
        <p14:creationId xmlns:p14="http://schemas.microsoft.com/office/powerpoint/2010/main" val="41438188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CDBB189A-26BC-41C6-A94F-21373DC5A3DF}" type="datetimeFigureOut">
              <a:rPr kumimoji="1" lang="ja-JP" altLang="en-US" smtClean="0"/>
              <a:t>2022/3/11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E69614B-B471-41E0-B362-E6BA3EFA8138}" type="slidenum">
              <a:rPr kumimoji="1" lang="ja-JP" altLang="en-US" smtClean="0"/>
              <a:t>‹#›</a:t>
            </a:fld>
            <a:endParaRPr kumimoji="1" lang="ja-JP" altLang="en-US"/>
          </a:p>
        </p:txBody>
      </p:sp>
    </p:spTree>
    <p:extLst>
      <p:ext uri="{BB962C8B-B14F-4D97-AF65-F5344CB8AC3E}">
        <p14:creationId xmlns:p14="http://schemas.microsoft.com/office/powerpoint/2010/main" val="28601077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82329" y="2505075"/>
            <a:ext cx="4190702"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5014913" y="2505075"/>
            <a:ext cx="4211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CDBB189A-26BC-41C6-A94F-21373DC5A3DF}" type="datetimeFigureOut">
              <a:rPr kumimoji="1" lang="ja-JP" altLang="en-US" smtClean="0"/>
              <a:t>2022/3/11</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3E69614B-B471-41E0-B362-E6BA3EFA8138}" type="slidenum">
              <a:rPr kumimoji="1" lang="ja-JP" altLang="en-US" smtClean="0"/>
              <a:t>‹#›</a:t>
            </a:fld>
            <a:endParaRPr kumimoji="1" lang="ja-JP" altLang="en-US"/>
          </a:p>
        </p:txBody>
      </p:sp>
    </p:spTree>
    <p:extLst>
      <p:ext uri="{BB962C8B-B14F-4D97-AF65-F5344CB8AC3E}">
        <p14:creationId xmlns:p14="http://schemas.microsoft.com/office/powerpoint/2010/main" val="2013177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CDBB189A-26BC-41C6-A94F-21373DC5A3DF}" type="datetimeFigureOut">
              <a:rPr kumimoji="1" lang="ja-JP" altLang="en-US" smtClean="0"/>
              <a:t>2022/3/11</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3E69614B-B471-41E0-B362-E6BA3EFA8138}" type="slidenum">
              <a:rPr kumimoji="1" lang="ja-JP" altLang="en-US" smtClean="0"/>
              <a:t>‹#›</a:t>
            </a:fld>
            <a:endParaRPr kumimoji="1" lang="ja-JP" altLang="en-US"/>
          </a:p>
        </p:txBody>
      </p:sp>
    </p:spTree>
    <p:extLst>
      <p:ext uri="{BB962C8B-B14F-4D97-AF65-F5344CB8AC3E}">
        <p14:creationId xmlns:p14="http://schemas.microsoft.com/office/powerpoint/2010/main" val="704169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DBB189A-26BC-41C6-A94F-21373DC5A3DF}" type="datetimeFigureOut">
              <a:rPr kumimoji="1" lang="ja-JP" altLang="en-US" smtClean="0"/>
              <a:t>2022/3/11</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3E69614B-B471-41E0-B362-E6BA3EFA8138}" type="slidenum">
              <a:rPr kumimoji="1" lang="ja-JP" altLang="en-US" smtClean="0"/>
              <a:t>‹#›</a:t>
            </a:fld>
            <a:endParaRPr kumimoji="1" lang="ja-JP" altLang="en-US"/>
          </a:p>
        </p:txBody>
      </p:sp>
    </p:spTree>
    <p:extLst>
      <p:ext uri="{BB962C8B-B14F-4D97-AF65-F5344CB8AC3E}">
        <p14:creationId xmlns:p14="http://schemas.microsoft.com/office/powerpoint/2010/main" val="19551900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CDBB189A-26BC-41C6-A94F-21373DC5A3DF}" type="datetimeFigureOut">
              <a:rPr kumimoji="1" lang="ja-JP" altLang="en-US" smtClean="0"/>
              <a:t>2022/3/11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E69614B-B471-41E0-B362-E6BA3EFA8138}" type="slidenum">
              <a:rPr kumimoji="1" lang="ja-JP" altLang="en-US" smtClean="0"/>
              <a:t>‹#›</a:t>
            </a:fld>
            <a:endParaRPr kumimoji="1" lang="ja-JP" altLang="en-US"/>
          </a:p>
        </p:txBody>
      </p:sp>
    </p:spTree>
    <p:extLst>
      <p:ext uri="{BB962C8B-B14F-4D97-AF65-F5344CB8AC3E}">
        <p14:creationId xmlns:p14="http://schemas.microsoft.com/office/powerpoint/2010/main" val="28658006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CDBB189A-26BC-41C6-A94F-21373DC5A3DF}" type="datetimeFigureOut">
              <a:rPr kumimoji="1" lang="ja-JP" altLang="en-US" smtClean="0"/>
              <a:t>2022/3/11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E69614B-B471-41E0-B362-E6BA3EFA8138}" type="slidenum">
              <a:rPr kumimoji="1" lang="ja-JP" altLang="en-US" smtClean="0"/>
              <a:t>‹#›</a:t>
            </a:fld>
            <a:endParaRPr kumimoji="1" lang="ja-JP" altLang="en-US"/>
          </a:p>
        </p:txBody>
      </p:sp>
    </p:spTree>
    <p:extLst>
      <p:ext uri="{BB962C8B-B14F-4D97-AF65-F5344CB8AC3E}">
        <p14:creationId xmlns:p14="http://schemas.microsoft.com/office/powerpoint/2010/main" val="2095332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DBB189A-26BC-41C6-A94F-21373DC5A3DF}" type="datetimeFigureOut">
              <a:rPr kumimoji="1" lang="ja-JP" altLang="en-US" smtClean="0"/>
              <a:t>2022/3/11</a:t>
            </a:fld>
            <a:endParaRPr kumimoji="1" lang="ja-JP" altLang="en-US"/>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E69614B-B471-41E0-B362-E6BA3EFA8138}" type="slidenum">
              <a:rPr kumimoji="1" lang="ja-JP" altLang="en-US" smtClean="0"/>
              <a:t>‹#›</a:t>
            </a:fld>
            <a:endParaRPr kumimoji="1" lang="ja-JP" altLang="en-US"/>
          </a:p>
        </p:txBody>
      </p:sp>
    </p:spTree>
    <p:extLst>
      <p:ext uri="{BB962C8B-B14F-4D97-AF65-F5344CB8AC3E}">
        <p14:creationId xmlns:p14="http://schemas.microsoft.com/office/powerpoint/2010/main" val="415101590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テキスト ボックス 24">
            <a:extLst>
              <a:ext uri="{FF2B5EF4-FFF2-40B4-BE49-F238E27FC236}">
                <a16:creationId xmlns:a16="http://schemas.microsoft.com/office/drawing/2014/main" id="{5F17E553-60D8-4BBE-B424-23DB80A142AC}"/>
              </a:ext>
            </a:extLst>
          </p:cNvPr>
          <p:cNvSpPr txBox="1"/>
          <p:nvPr/>
        </p:nvSpPr>
        <p:spPr>
          <a:xfrm>
            <a:off x="133351" y="556274"/>
            <a:ext cx="9673914" cy="6235051"/>
          </a:xfrm>
          <a:prstGeom prst="rect">
            <a:avLst/>
          </a:prstGeom>
          <a:noFill/>
          <a:ln w="28575" cmpd="dbl">
            <a:solidFill>
              <a:schemeClr val="accent1">
                <a:lumMod val="75000"/>
              </a:schemeClr>
            </a:solidFill>
          </a:ln>
        </p:spPr>
        <p:txBody>
          <a:bodyPr wrap="square" rtlCol="0">
            <a:noAutofit/>
          </a:bodyPr>
          <a:lstStyle/>
          <a:p>
            <a:endParaRPr lang="en-US" altLang="ja-JP" sz="1200" b="1" dirty="0">
              <a:latin typeface="Meiryo UI" panose="020B0604030504040204" pitchFamily="50" charset="-128"/>
              <a:ea typeface="Meiryo UI" panose="020B0604030504040204" pitchFamily="50" charset="-128"/>
            </a:endParaRPr>
          </a:p>
        </p:txBody>
      </p:sp>
      <p:sp>
        <p:nvSpPr>
          <p:cNvPr id="27" name="正方形/長方形 26">
            <a:extLst>
              <a:ext uri="{FF2B5EF4-FFF2-40B4-BE49-F238E27FC236}">
                <a16:creationId xmlns:a16="http://schemas.microsoft.com/office/drawing/2014/main" id="{5678E058-F570-4C8A-8F8C-91FE4FDC6E59}"/>
              </a:ext>
            </a:extLst>
          </p:cNvPr>
          <p:cNvSpPr/>
          <p:nvPr/>
        </p:nvSpPr>
        <p:spPr>
          <a:xfrm>
            <a:off x="0" y="-486"/>
            <a:ext cx="9906000" cy="46958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1920" tIns="60960" rIns="121920" bIns="60960" numCol="1" spcCol="0" rtlCol="0" fromWordArt="0" anchor="ctr" anchorCtr="0" forceAA="0" compatLnSpc="1">
            <a:prstTxWarp prst="textNoShape">
              <a:avLst/>
            </a:prstTxWarp>
            <a:noAutofit/>
          </a:bodyPr>
          <a:lstStyle/>
          <a:p>
            <a:r>
              <a:rPr kumimoji="1" lang="ja-JP" altLang="en-US" sz="1600" b="1" dirty="0"/>
              <a:t>令和４年度大阪府商業振興施策（新しい生活様式に沿ったモデルの創出とその成果の普及）</a:t>
            </a:r>
          </a:p>
        </p:txBody>
      </p:sp>
      <p:sp>
        <p:nvSpPr>
          <p:cNvPr id="48" name="テキスト ボックス 47">
            <a:extLst>
              <a:ext uri="{FF2B5EF4-FFF2-40B4-BE49-F238E27FC236}">
                <a16:creationId xmlns:a16="http://schemas.microsoft.com/office/drawing/2014/main" id="{520AC291-A726-4678-8763-9D14B8AE9701}"/>
              </a:ext>
            </a:extLst>
          </p:cNvPr>
          <p:cNvSpPr txBox="1"/>
          <p:nvPr/>
        </p:nvSpPr>
        <p:spPr>
          <a:xfrm>
            <a:off x="8414273" y="86692"/>
            <a:ext cx="1491424" cy="369332"/>
          </a:xfrm>
          <a:prstGeom prst="rect">
            <a:avLst/>
          </a:prstGeom>
          <a:noFill/>
        </p:spPr>
        <p:txBody>
          <a:bodyPr wrap="square" rtlCol="0">
            <a:spAutoFit/>
          </a:bodyPr>
          <a:lstStyle/>
          <a:p>
            <a:pPr algn="dist"/>
            <a:r>
              <a:rPr kumimoji="1" lang="ja-JP" altLang="en-US" sz="900" dirty="0">
                <a:solidFill>
                  <a:schemeClr val="bg1"/>
                </a:solidFill>
                <a:latin typeface="+mn-ea"/>
              </a:rPr>
              <a:t>令和</a:t>
            </a:r>
            <a:r>
              <a:rPr kumimoji="1" lang="en-US" altLang="ja-JP" sz="900" dirty="0">
                <a:solidFill>
                  <a:schemeClr val="bg1"/>
                </a:solidFill>
                <a:latin typeface="+mn-ea"/>
              </a:rPr>
              <a:t>4</a:t>
            </a:r>
            <a:r>
              <a:rPr kumimoji="1" lang="ja-JP" altLang="en-US" sz="900" dirty="0">
                <a:solidFill>
                  <a:schemeClr val="bg1"/>
                </a:solidFill>
                <a:latin typeface="+mn-ea"/>
              </a:rPr>
              <a:t>年</a:t>
            </a:r>
            <a:r>
              <a:rPr kumimoji="1" lang="en-US" altLang="ja-JP" sz="900" dirty="0">
                <a:solidFill>
                  <a:schemeClr val="bg1"/>
                </a:solidFill>
                <a:latin typeface="+mn-ea"/>
              </a:rPr>
              <a:t>4</a:t>
            </a:r>
            <a:r>
              <a:rPr kumimoji="1" lang="ja-JP" altLang="en-US" sz="900" dirty="0">
                <a:solidFill>
                  <a:schemeClr val="bg1"/>
                </a:solidFill>
                <a:latin typeface="+mn-ea"/>
              </a:rPr>
              <a:t>月</a:t>
            </a:r>
            <a:endParaRPr kumimoji="1" lang="en-US" altLang="ja-JP" sz="900" dirty="0">
              <a:solidFill>
                <a:schemeClr val="bg1"/>
              </a:solidFill>
              <a:latin typeface="+mn-ea"/>
            </a:endParaRPr>
          </a:p>
          <a:p>
            <a:pPr algn="dist"/>
            <a:r>
              <a:rPr kumimoji="1" lang="ja-JP" altLang="en-US" sz="900" spc="-150" dirty="0">
                <a:solidFill>
                  <a:schemeClr val="bg1"/>
                </a:solidFill>
                <a:latin typeface="+mn-ea"/>
              </a:rPr>
              <a:t>大阪府商業・サービス産業課</a:t>
            </a:r>
          </a:p>
        </p:txBody>
      </p:sp>
      <p:graphicFrame>
        <p:nvGraphicFramePr>
          <p:cNvPr id="49" name="表 49">
            <a:extLst>
              <a:ext uri="{FF2B5EF4-FFF2-40B4-BE49-F238E27FC236}">
                <a16:creationId xmlns:a16="http://schemas.microsoft.com/office/drawing/2014/main" id="{9B4B65CF-AD7E-4DD0-B3A9-743C8BD8213C}"/>
              </a:ext>
            </a:extLst>
          </p:cNvPr>
          <p:cNvGraphicFramePr>
            <a:graphicFrameLocks noGrp="1"/>
          </p:cNvGraphicFramePr>
          <p:nvPr>
            <p:extLst>
              <p:ext uri="{D42A27DB-BD31-4B8C-83A1-F6EECF244321}">
                <p14:modId xmlns:p14="http://schemas.microsoft.com/office/powerpoint/2010/main" val="3697745549"/>
              </p:ext>
            </p:extLst>
          </p:nvPr>
        </p:nvGraphicFramePr>
        <p:xfrm>
          <a:off x="326211" y="1614459"/>
          <a:ext cx="9279615" cy="571500"/>
        </p:xfrm>
        <a:graphic>
          <a:graphicData uri="http://schemas.openxmlformats.org/drawingml/2006/table">
            <a:tbl>
              <a:tblPr firstRow="1" bandRow="1">
                <a:tableStyleId>{5C22544A-7EE6-4342-B048-85BDC9FD1C3A}</a:tableStyleId>
              </a:tblPr>
              <a:tblGrid>
                <a:gridCol w="9279615">
                  <a:extLst>
                    <a:ext uri="{9D8B030D-6E8A-4147-A177-3AD203B41FA5}">
                      <a16:colId xmlns:a16="http://schemas.microsoft.com/office/drawing/2014/main" val="4210298397"/>
                    </a:ext>
                  </a:extLst>
                </a:gridCol>
              </a:tblGrid>
              <a:tr h="370840">
                <a:tc>
                  <a:txBody>
                    <a:bodyPr/>
                    <a:lstStyle/>
                    <a:p>
                      <a:r>
                        <a:rPr lang="ja-JP" altLang="en-US" sz="1050" b="1" u="sng" dirty="0">
                          <a:solidFill>
                            <a:schemeClr val="tx1"/>
                          </a:solidFill>
                          <a:latin typeface="Meiryo UI" panose="020B0604030504040204" pitchFamily="50" charset="-128"/>
                          <a:ea typeface="Meiryo UI" panose="020B0604030504040204" pitchFamily="50" charset="-128"/>
                        </a:rPr>
                        <a:t>ア．モデル創出</a:t>
                      </a:r>
                      <a:r>
                        <a:rPr lang="ja-JP" altLang="en-US" sz="1050" b="0" u="sng" dirty="0">
                          <a:solidFill>
                            <a:schemeClr val="tx1"/>
                          </a:solidFill>
                          <a:latin typeface="Meiryo UI" panose="020B0604030504040204" pitchFamily="50" charset="-128"/>
                          <a:ea typeface="Meiryo UI" panose="020B0604030504040204" pitchFamily="50" charset="-128"/>
                        </a:rPr>
                        <a:t>に係る事業</a:t>
                      </a:r>
                    </a:p>
                    <a:p>
                      <a:pPr marL="363538" indent="-363538"/>
                      <a:r>
                        <a:rPr lang="ja-JP" altLang="en-US" sz="1050" b="0" dirty="0">
                          <a:solidFill>
                            <a:schemeClr val="tx1"/>
                          </a:solidFill>
                          <a:latin typeface="Meiryo UI" panose="020B0604030504040204" pitchFamily="50" charset="-128"/>
                          <a:ea typeface="Meiryo UI" panose="020B0604030504040204" pitchFamily="50" charset="-128"/>
                        </a:rPr>
                        <a:t>　（ア） 商店街活性化のための「</a:t>
                      </a:r>
                      <a:r>
                        <a:rPr lang="en-US" altLang="ja-JP" sz="1050" b="0" dirty="0">
                          <a:solidFill>
                            <a:schemeClr val="tx1"/>
                          </a:solidFill>
                          <a:latin typeface="Meiryo UI" panose="020B0604030504040204" pitchFamily="50" charset="-128"/>
                          <a:ea typeface="Meiryo UI" panose="020B0604030504040204" pitchFamily="50" charset="-128"/>
                        </a:rPr>
                        <a:t>ICT</a:t>
                      </a:r>
                      <a:r>
                        <a:rPr lang="ja-JP" altLang="en-US" sz="1050" b="0" dirty="0">
                          <a:solidFill>
                            <a:schemeClr val="tx1"/>
                          </a:solidFill>
                          <a:latin typeface="Meiryo UI" panose="020B0604030504040204" pitchFamily="50" charset="-128"/>
                          <a:ea typeface="Meiryo UI" panose="020B0604030504040204" pitchFamily="50" charset="-128"/>
                        </a:rPr>
                        <a:t>活用」「バイローカル」などニューノーマルに沿ったモデル事業を実施</a:t>
                      </a:r>
                      <a:endParaRPr lang="en-US" altLang="ja-JP" sz="1050" b="0" dirty="0">
                        <a:solidFill>
                          <a:schemeClr val="tx1"/>
                        </a:solidFill>
                        <a:latin typeface="Meiryo UI" panose="020B0604030504040204" pitchFamily="50" charset="-128"/>
                        <a:ea typeface="Meiryo UI" panose="020B0604030504040204" pitchFamily="50" charset="-128"/>
                      </a:endParaRPr>
                    </a:p>
                    <a:p>
                      <a:pPr marL="631825" indent="-187325">
                        <a:buFont typeface="Wingdings" panose="05000000000000000000" pitchFamily="2" charset="2"/>
                        <a:buChar char="Ø"/>
                      </a:pPr>
                      <a:r>
                        <a:rPr kumimoji="1" lang="en-US" altLang="ja-JP" sz="1050" b="0" dirty="0">
                          <a:solidFill>
                            <a:schemeClr val="tx1"/>
                          </a:solidFill>
                          <a:latin typeface="Meiryo UI" panose="020B0604030504040204" pitchFamily="50" charset="-128"/>
                          <a:ea typeface="Meiryo UI" panose="020B0604030504040204" pitchFamily="50" charset="-128"/>
                        </a:rPr>
                        <a:t>10</a:t>
                      </a:r>
                      <a:r>
                        <a:rPr kumimoji="1" lang="ja-JP" altLang="en-US" sz="1050" b="0" dirty="0">
                          <a:solidFill>
                            <a:schemeClr val="tx1"/>
                          </a:solidFill>
                          <a:latin typeface="Meiryo UI" panose="020B0604030504040204" pitchFamily="50" charset="-128"/>
                          <a:ea typeface="Meiryo UI" panose="020B0604030504040204" pitchFamily="50" charset="-128"/>
                        </a:rPr>
                        <a:t>件</a:t>
                      </a:r>
                      <a:r>
                        <a:rPr kumimoji="1" lang="en-US" altLang="ja-JP" sz="1050" b="0" dirty="0">
                          <a:solidFill>
                            <a:schemeClr val="tx1"/>
                          </a:solidFill>
                          <a:latin typeface="Meiryo UI" panose="020B0604030504040204" pitchFamily="50" charset="-128"/>
                          <a:ea typeface="Meiryo UI" panose="020B0604030504040204" pitchFamily="50" charset="-128"/>
                        </a:rPr>
                        <a:t>×100</a:t>
                      </a:r>
                      <a:r>
                        <a:rPr kumimoji="1" lang="ja-JP" altLang="en-US" sz="1050" b="0" dirty="0">
                          <a:solidFill>
                            <a:schemeClr val="tx1"/>
                          </a:solidFill>
                          <a:latin typeface="Meiryo UI" panose="020B0604030504040204" pitchFamily="50" charset="-128"/>
                          <a:ea typeface="Meiryo UI" panose="020B0604030504040204" pitchFamily="50" charset="-128"/>
                        </a:rPr>
                        <a:t>万円以内（令和２年度</a:t>
                      </a:r>
                      <a:r>
                        <a:rPr kumimoji="1" lang="ja-JP" altLang="en-US" sz="1050" b="0" dirty="0" smtClean="0">
                          <a:solidFill>
                            <a:schemeClr val="tx1"/>
                          </a:solidFill>
                          <a:latin typeface="Meiryo UI" panose="020B0604030504040204" pitchFamily="50" charset="-128"/>
                          <a:ea typeface="Meiryo UI" panose="020B0604030504040204" pitchFamily="50" charset="-128"/>
                        </a:rPr>
                        <a:t>に府緊急</a:t>
                      </a:r>
                      <a:r>
                        <a:rPr kumimoji="1" lang="ja-JP" altLang="en-US" sz="1050" b="0" dirty="0">
                          <a:solidFill>
                            <a:schemeClr val="tx1"/>
                          </a:solidFill>
                          <a:latin typeface="Meiryo UI" panose="020B0604030504040204" pitchFamily="50" charset="-128"/>
                          <a:ea typeface="Meiryo UI" panose="020B0604030504040204" pitchFamily="50" charset="-128"/>
                        </a:rPr>
                        <a:t>対策を実施したモデル商店街等、感染症対策と需要喚起に取り組む商店街）</a:t>
                      </a:r>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506738892"/>
                  </a:ext>
                </a:extLst>
              </a:tr>
            </a:tbl>
          </a:graphicData>
        </a:graphic>
      </p:graphicFrame>
      <p:pic>
        <p:nvPicPr>
          <p:cNvPr id="30" name="図 29">
            <a:extLst>
              <a:ext uri="{FF2B5EF4-FFF2-40B4-BE49-F238E27FC236}">
                <a16:creationId xmlns:a16="http://schemas.microsoft.com/office/drawing/2014/main" id="{C7DDDAE4-BCC8-4EA5-AE32-DF86AAA09C49}"/>
              </a:ext>
            </a:extLst>
          </p:cNvPr>
          <p:cNvPicPr>
            <a:picLocks noChangeAspect="1"/>
          </p:cNvPicPr>
          <p:nvPr/>
        </p:nvPicPr>
        <p:blipFill rotWithShape="1">
          <a:blip r:embed="rId2"/>
          <a:srcRect l="56270" t="53826" r="25747" b="15184"/>
          <a:stretch/>
        </p:blipFill>
        <p:spPr>
          <a:xfrm>
            <a:off x="8488610" y="617776"/>
            <a:ext cx="1041911" cy="970054"/>
          </a:xfrm>
          <a:prstGeom prst="rect">
            <a:avLst/>
          </a:prstGeom>
          <a:ln w="12700">
            <a:noFill/>
          </a:ln>
        </p:spPr>
      </p:pic>
      <p:sp>
        <p:nvSpPr>
          <p:cNvPr id="123" name="角丸四角形 122"/>
          <p:cNvSpPr/>
          <p:nvPr/>
        </p:nvSpPr>
        <p:spPr>
          <a:xfrm>
            <a:off x="739588" y="4124582"/>
            <a:ext cx="5558970" cy="566748"/>
          </a:xfrm>
          <a:prstGeom prst="roundRect">
            <a:avLst>
              <a:gd name="adj" fmla="val 12971"/>
            </a:avLst>
          </a:prstGeom>
          <a:noFill/>
          <a:ln w="6350">
            <a:solidFill>
              <a:schemeClr val="accent1">
                <a:lumMod val="60000"/>
                <a:lumOff val="40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wrap="square" lIns="36000" tIns="0" rIns="36000" bIns="0" rtlCol="0" anchor="ctr">
            <a:noAutofit/>
          </a:bodyPr>
          <a:lstStyle/>
          <a:p>
            <a:pPr marL="365760" indent="-365760" algn="just">
              <a:lnSpc>
                <a:spcPts val="1300"/>
              </a:lnSpc>
              <a:spcAft>
                <a:spcPts val="0"/>
              </a:spcAft>
            </a:pPr>
            <a:r>
              <a:rPr lang="ja-JP" sz="900" kern="1200" dirty="0">
                <a:solidFill>
                  <a:srgbClr val="000000"/>
                </a:solidFill>
                <a:effectLst/>
                <a:ea typeface="ＭＳ Ｐゴシック" panose="020B0600070205080204" pitchFamily="50" charset="-128"/>
                <a:cs typeface="Times New Roman" panose="02020603050405020304" pitchFamily="18" charset="0"/>
              </a:rPr>
              <a:t>〔※１〕　商店街活性化に向けた</a:t>
            </a:r>
            <a:r>
              <a:rPr lang="ja-JP" sz="900" kern="1200">
                <a:solidFill>
                  <a:srgbClr val="000000"/>
                </a:solidFill>
                <a:effectLst/>
                <a:ea typeface="ＭＳ Ｐゴシック" panose="020B0600070205080204" pitchFamily="50" charset="-128"/>
                <a:cs typeface="Times New Roman" panose="02020603050405020304" pitchFamily="18" charset="0"/>
              </a:rPr>
              <a:t>相談に</a:t>
            </a:r>
            <a:r>
              <a:rPr lang="ja-JP" altLang="en-US" sz="900" kern="1200">
                <a:solidFill>
                  <a:srgbClr val="000000"/>
                </a:solidFill>
                <a:effectLst/>
                <a:ea typeface="ＭＳ Ｐゴシック" panose="020B0600070205080204" pitchFamily="50" charset="-128"/>
                <a:cs typeface="Times New Roman" panose="02020603050405020304" pitchFamily="18" charset="0"/>
              </a:rPr>
              <a:t>、「事例集」や「感染症対策マニュアル」を活用して</a:t>
            </a:r>
            <a:r>
              <a:rPr lang="ja-JP" sz="900" kern="1200">
                <a:solidFill>
                  <a:srgbClr val="000000"/>
                </a:solidFill>
                <a:effectLst/>
                <a:ea typeface="ＭＳ Ｐゴシック" panose="020B0600070205080204" pitchFamily="50" charset="-128"/>
                <a:cs typeface="Times New Roman" panose="02020603050405020304" pitchFamily="18" charset="0"/>
              </a:rPr>
              <a:t>アドバイザー</a:t>
            </a:r>
            <a:r>
              <a:rPr lang="ja-JP" sz="900" kern="1200" dirty="0">
                <a:solidFill>
                  <a:srgbClr val="000000"/>
                </a:solidFill>
                <a:effectLst/>
                <a:ea typeface="ＭＳ Ｐゴシック" panose="020B0600070205080204" pitchFamily="50" charset="-128"/>
                <a:cs typeface="Times New Roman" panose="02020603050405020304" pitchFamily="18" charset="0"/>
              </a:rPr>
              <a:t>が対応。</a:t>
            </a:r>
            <a:endParaRPr lang="ja-JP" sz="1050" kern="100" dirty="0">
              <a:effectLst/>
              <a:ea typeface="游明朝" panose="02020400000000000000" pitchFamily="18" charset="-128"/>
              <a:cs typeface="Times New Roman" panose="02020603050405020304" pitchFamily="18" charset="0"/>
            </a:endParaRPr>
          </a:p>
          <a:p>
            <a:pPr marL="365760" indent="-365760" algn="just">
              <a:lnSpc>
                <a:spcPts val="1300"/>
              </a:lnSpc>
              <a:spcAft>
                <a:spcPts val="0"/>
              </a:spcAft>
            </a:pPr>
            <a:r>
              <a:rPr lang="ja-JP" sz="900" kern="1200" dirty="0">
                <a:solidFill>
                  <a:srgbClr val="000000"/>
                </a:solidFill>
                <a:effectLst/>
                <a:ea typeface="ＭＳ Ｐゴシック" panose="020B0600070205080204" pitchFamily="50" charset="-128"/>
                <a:cs typeface="Times New Roman" panose="02020603050405020304" pitchFamily="18" charset="0"/>
              </a:rPr>
              <a:t>〔※２〕　商店街の相談内容に応じて、アドバイザーがイベント企画会社、</a:t>
            </a:r>
            <a:r>
              <a:rPr lang="en-US" sz="900" kern="1200" dirty="0">
                <a:solidFill>
                  <a:srgbClr val="000000"/>
                </a:solidFill>
                <a:effectLst/>
                <a:ea typeface="ＭＳ Ｐゴシック" panose="020B0600070205080204" pitchFamily="50" charset="-128"/>
                <a:cs typeface="Times New Roman" panose="02020603050405020304" pitchFamily="18" charset="0"/>
              </a:rPr>
              <a:t>NPO</a:t>
            </a:r>
            <a:r>
              <a:rPr lang="ja-JP" sz="900" kern="1200" dirty="0">
                <a:solidFill>
                  <a:srgbClr val="000000"/>
                </a:solidFill>
                <a:effectLst/>
                <a:ea typeface="ＭＳ Ｐゴシック" panose="020B0600070205080204" pitchFamily="50" charset="-128"/>
                <a:cs typeface="Times New Roman" panose="02020603050405020304" pitchFamily="18" charset="0"/>
              </a:rPr>
              <a:t>等の「商店街サポーター」を紹介。</a:t>
            </a:r>
            <a:endParaRPr lang="ja-JP" sz="1050" kern="100" dirty="0">
              <a:effectLst/>
              <a:ea typeface="游明朝" panose="02020400000000000000" pitchFamily="18" charset="-128"/>
              <a:cs typeface="Times New Roman" panose="02020603050405020304" pitchFamily="18" charset="0"/>
            </a:endParaRPr>
          </a:p>
          <a:p>
            <a:pPr marL="365760" indent="-365760" algn="just">
              <a:lnSpc>
                <a:spcPts val="1300"/>
              </a:lnSpc>
              <a:spcAft>
                <a:spcPts val="0"/>
              </a:spcAft>
            </a:pPr>
            <a:r>
              <a:rPr lang="ja-JP" sz="900" kern="1200" dirty="0">
                <a:solidFill>
                  <a:srgbClr val="000000"/>
                </a:solidFill>
                <a:effectLst/>
                <a:ea typeface="ＭＳ Ｐゴシック" panose="020B0600070205080204" pitchFamily="50" charset="-128"/>
                <a:cs typeface="Times New Roman" panose="02020603050405020304" pitchFamily="18" charset="0"/>
              </a:rPr>
              <a:t>〔※３〕　国「地域の持続的発展のための中小商業者等の機能活性化事業」の活用を検討している場合に派遣</a:t>
            </a:r>
            <a:r>
              <a:rPr lang="ja-JP" sz="900" kern="1200" dirty="0">
                <a:solidFill>
                  <a:srgbClr val="5B9BD5"/>
                </a:solidFill>
                <a:effectLst/>
                <a:ea typeface="ＭＳ Ｐゴシック" panose="020B0600070205080204" pitchFamily="50" charset="-128"/>
                <a:cs typeface="Times New Roman" panose="02020603050405020304" pitchFamily="18" charset="0"/>
              </a:rPr>
              <a:t>。</a:t>
            </a:r>
            <a:endParaRPr lang="ja-JP" sz="1050" kern="100" dirty="0">
              <a:effectLst/>
              <a:ea typeface="游明朝" panose="02020400000000000000" pitchFamily="18" charset="-128"/>
              <a:cs typeface="Times New Roman" panose="02020603050405020304" pitchFamily="18" charset="0"/>
            </a:endParaRPr>
          </a:p>
        </p:txBody>
      </p:sp>
      <p:graphicFrame>
        <p:nvGraphicFramePr>
          <p:cNvPr id="124" name="表 123">
            <a:extLst>
              <a:ext uri="{FF2B5EF4-FFF2-40B4-BE49-F238E27FC236}">
                <a16:creationId xmlns:a16="http://schemas.microsoft.com/office/drawing/2014/main" id="{5FA2D5C5-26ED-46D8-A222-3FBA75646420}"/>
              </a:ext>
            </a:extLst>
          </p:cNvPr>
          <p:cNvGraphicFramePr>
            <a:graphicFrameLocks noGrp="1"/>
          </p:cNvGraphicFramePr>
          <p:nvPr>
            <p:extLst>
              <p:ext uri="{D42A27DB-BD31-4B8C-83A1-F6EECF244321}">
                <p14:modId xmlns:p14="http://schemas.microsoft.com/office/powerpoint/2010/main" val="3992505164"/>
              </p:ext>
            </p:extLst>
          </p:nvPr>
        </p:nvGraphicFramePr>
        <p:xfrm>
          <a:off x="407058" y="4949430"/>
          <a:ext cx="9198768" cy="1417712"/>
        </p:xfrm>
        <a:graphic>
          <a:graphicData uri="http://schemas.openxmlformats.org/drawingml/2006/table">
            <a:tbl>
              <a:tblPr firstRow="1">
                <a:tableStyleId>{BC89EF96-8CEA-46FF-86C4-4CE0E7609802}</a:tableStyleId>
              </a:tblPr>
              <a:tblGrid>
                <a:gridCol w="2299692">
                  <a:extLst>
                    <a:ext uri="{9D8B030D-6E8A-4147-A177-3AD203B41FA5}">
                      <a16:colId xmlns:a16="http://schemas.microsoft.com/office/drawing/2014/main" val="4095795327"/>
                    </a:ext>
                  </a:extLst>
                </a:gridCol>
                <a:gridCol w="2299692">
                  <a:extLst>
                    <a:ext uri="{9D8B030D-6E8A-4147-A177-3AD203B41FA5}">
                      <a16:colId xmlns:a16="http://schemas.microsoft.com/office/drawing/2014/main" val="556486249"/>
                    </a:ext>
                  </a:extLst>
                </a:gridCol>
                <a:gridCol w="2299692">
                  <a:extLst>
                    <a:ext uri="{9D8B030D-6E8A-4147-A177-3AD203B41FA5}">
                      <a16:colId xmlns:a16="http://schemas.microsoft.com/office/drawing/2014/main" val="1362871588"/>
                    </a:ext>
                  </a:extLst>
                </a:gridCol>
                <a:gridCol w="2299692">
                  <a:extLst>
                    <a:ext uri="{9D8B030D-6E8A-4147-A177-3AD203B41FA5}">
                      <a16:colId xmlns:a16="http://schemas.microsoft.com/office/drawing/2014/main" val="3099161729"/>
                    </a:ext>
                  </a:extLst>
                </a:gridCol>
              </a:tblGrid>
              <a:tr h="230615">
                <a:tc>
                  <a:txBody>
                    <a:bodyPr/>
                    <a:lstStyle/>
                    <a:p>
                      <a:pPr algn="ctr"/>
                      <a:r>
                        <a:rPr kumimoji="1" lang="ja-JP" altLang="en-US" sz="1050" dirty="0">
                          <a:latin typeface="Meiryo UI" panose="020B0604030504040204" pitchFamily="50" charset="-128"/>
                          <a:ea typeface="Meiryo UI" panose="020B0604030504040204" pitchFamily="50" charset="-128"/>
                        </a:rPr>
                        <a:t>令和４年４月～</a:t>
                      </a:r>
                    </a:p>
                  </a:txBody>
                  <a:tcPr marL="65314" marR="65314" marT="32657" marB="32657" anchor="ctr">
                    <a:solidFill>
                      <a:schemeClr val="accent1">
                        <a:lumMod val="20000"/>
                        <a:lumOff val="80000"/>
                      </a:schemeClr>
                    </a:solidFill>
                  </a:tcPr>
                </a:tc>
                <a:tc gridSpan="2">
                  <a:txBody>
                    <a:bodyPr/>
                    <a:lstStyle/>
                    <a:p>
                      <a:pPr algn="ctr"/>
                      <a:r>
                        <a:rPr kumimoji="1" lang="ja-JP" altLang="en-US" sz="1050" dirty="0">
                          <a:latin typeface="Meiryo UI" panose="020B0604030504040204" pitchFamily="50" charset="-128"/>
                          <a:ea typeface="Meiryo UI" panose="020B0604030504040204" pitchFamily="50" charset="-128"/>
                        </a:rPr>
                        <a:t>６月頃～年内</a:t>
                      </a:r>
                    </a:p>
                  </a:txBody>
                  <a:tcPr marL="65314" marR="65314" marT="32657" marB="32657" anchor="ctr">
                    <a:solidFill>
                      <a:schemeClr val="accent1">
                        <a:lumMod val="20000"/>
                        <a:lumOff val="80000"/>
                      </a:schemeClr>
                    </a:solidFill>
                  </a:tcPr>
                </a:tc>
                <a:tc hMerge="1">
                  <a:txBody>
                    <a:bodyPr/>
                    <a:lstStyle/>
                    <a:p>
                      <a:pPr algn="ctr"/>
                      <a:endParaRPr kumimoji="1" lang="ja-JP" altLang="en-US" sz="1050" dirty="0">
                        <a:latin typeface="Meiryo UI" panose="020B0604030504040204" pitchFamily="50" charset="-128"/>
                        <a:ea typeface="Meiryo UI" panose="020B0604030504040204" pitchFamily="50" charset="-128"/>
                      </a:endParaRPr>
                    </a:p>
                  </a:txBody>
                  <a:tcPr marL="65314" marR="65314" marT="32657" marB="32657" anchor="ctr">
                    <a:solidFill>
                      <a:schemeClr val="accent1">
                        <a:lumMod val="20000"/>
                        <a:lumOff val="80000"/>
                      </a:schemeClr>
                    </a:solidFill>
                  </a:tcPr>
                </a:tc>
                <a:tc>
                  <a:txBody>
                    <a:bodyPr/>
                    <a:lstStyle/>
                    <a:p>
                      <a:pPr algn="ctr"/>
                      <a:r>
                        <a:rPr kumimoji="1" lang="ja-JP" altLang="en-US" sz="1050" dirty="0">
                          <a:latin typeface="Meiryo UI" panose="020B0604030504040204" pitchFamily="50" charset="-128"/>
                          <a:ea typeface="Meiryo UI" panose="020B0604030504040204" pitchFamily="50" charset="-128"/>
                        </a:rPr>
                        <a:t>～令和５年３月</a:t>
                      </a:r>
                    </a:p>
                  </a:txBody>
                  <a:tcPr marL="65314" marR="65314" marT="32657" marB="32657" anchor="ctr">
                    <a:solidFill>
                      <a:schemeClr val="accent1">
                        <a:lumMod val="20000"/>
                        <a:lumOff val="80000"/>
                      </a:schemeClr>
                    </a:solidFill>
                  </a:tcPr>
                </a:tc>
                <a:extLst>
                  <a:ext uri="{0D108BD9-81ED-4DB2-BD59-A6C34878D82A}">
                    <a16:rowId xmlns:a16="http://schemas.microsoft.com/office/drawing/2014/main" val="3151900327"/>
                  </a:ext>
                </a:extLst>
              </a:tr>
              <a:tr h="572227">
                <a:tc>
                  <a:txBody>
                    <a:bodyPr/>
                    <a:lstStyle/>
                    <a:p>
                      <a:endParaRPr kumimoji="1" lang="en-US" altLang="ja-JP" sz="800" dirty="0">
                        <a:latin typeface="Meiryo UI" panose="020B0604030504040204" pitchFamily="50" charset="-128"/>
                        <a:ea typeface="Meiryo UI" panose="020B0604030504040204" pitchFamily="50" charset="-128"/>
                      </a:endParaRPr>
                    </a:p>
                  </a:txBody>
                  <a:tcPr marL="65314" marR="65314" marT="32657" marB="32657" anchor="ctr"/>
                </a:tc>
                <a:tc>
                  <a:txBody>
                    <a:bodyPr/>
                    <a:lstStyle/>
                    <a:p>
                      <a:pPr algn="l"/>
                      <a:endParaRPr kumimoji="1" lang="ja-JP" altLang="en-US" sz="800" dirty="0">
                        <a:latin typeface="Meiryo UI" panose="020B0604030504040204" pitchFamily="50" charset="-128"/>
                        <a:ea typeface="Meiryo UI" panose="020B0604030504040204" pitchFamily="50" charset="-128"/>
                      </a:endParaRPr>
                    </a:p>
                  </a:txBody>
                  <a:tcPr marL="65314" marR="65314" marT="32657" marB="32657" anchor="ctr">
                    <a:lnR w="12700" cmpd="sng">
                      <a:noFill/>
                    </a:lnR>
                  </a:tcPr>
                </a:tc>
                <a:tc>
                  <a:txBody>
                    <a:bodyPr/>
                    <a:lstStyle/>
                    <a:p>
                      <a:pPr algn="l"/>
                      <a:endParaRPr kumimoji="1" lang="ja-JP" altLang="en-US" sz="800" dirty="0">
                        <a:latin typeface="Meiryo UI" panose="020B0604030504040204" pitchFamily="50" charset="-128"/>
                        <a:ea typeface="Meiryo UI" panose="020B0604030504040204" pitchFamily="50" charset="-128"/>
                      </a:endParaRPr>
                    </a:p>
                  </a:txBody>
                  <a:tcPr marL="65314" marR="65314" marT="32657" marB="32657" anchor="ctr">
                    <a:lnL w="12700" cmpd="sng">
                      <a:noFill/>
                    </a:lnL>
                  </a:tcPr>
                </a:tc>
                <a:tc>
                  <a:txBody>
                    <a:bodyPr/>
                    <a:lstStyle/>
                    <a:p>
                      <a:pPr algn="l"/>
                      <a:endParaRPr kumimoji="1" lang="ja-JP" altLang="en-US" sz="800" dirty="0">
                        <a:latin typeface="Meiryo UI" panose="020B0604030504040204" pitchFamily="50" charset="-128"/>
                        <a:ea typeface="Meiryo UI" panose="020B0604030504040204" pitchFamily="50" charset="-128"/>
                      </a:endParaRPr>
                    </a:p>
                  </a:txBody>
                  <a:tcPr marL="65314" marR="65314" marT="32657" marB="32657" anchor="ctr"/>
                </a:tc>
                <a:extLst>
                  <a:ext uri="{0D108BD9-81ED-4DB2-BD59-A6C34878D82A}">
                    <a16:rowId xmlns:a16="http://schemas.microsoft.com/office/drawing/2014/main" val="3643754212"/>
                  </a:ext>
                </a:extLst>
              </a:tr>
              <a:tr h="614870">
                <a:tc>
                  <a:txBody>
                    <a:bodyPr/>
                    <a:lstStyle/>
                    <a:p>
                      <a:pPr algn="l"/>
                      <a:endParaRPr kumimoji="1" lang="ja-JP" altLang="en-US" sz="800" dirty="0">
                        <a:latin typeface="Meiryo UI" panose="020B0604030504040204" pitchFamily="50" charset="-128"/>
                        <a:ea typeface="Meiryo UI" panose="020B0604030504040204" pitchFamily="50" charset="-128"/>
                      </a:endParaRPr>
                    </a:p>
                  </a:txBody>
                  <a:tcPr marL="65314" marR="65314" marT="32657" marB="32657" anchor="ctr"/>
                </a:tc>
                <a:tc>
                  <a:txBody>
                    <a:bodyPr/>
                    <a:lstStyle/>
                    <a:p>
                      <a:pPr algn="l"/>
                      <a:endParaRPr kumimoji="1" lang="ja-JP" altLang="en-US" sz="800" dirty="0">
                        <a:latin typeface="Meiryo UI" panose="020B0604030504040204" pitchFamily="50" charset="-128"/>
                        <a:ea typeface="Meiryo UI" panose="020B0604030504040204" pitchFamily="50" charset="-128"/>
                      </a:endParaRPr>
                    </a:p>
                  </a:txBody>
                  <a:tcPr marL="65314" marR="65314" marT="32657" marB="32657" anchor="ctr">
                    <a:lnR w="12700" cmpd="sng">
                      <a:noFill/>
                    </a:lnR>
                  </a:tcPr>
                </a:tc>
                <a:tc>
                  <a:txBody>
                    <a:bodyPr/>
                    <a:lstStyle/>
                    <a:p>
                      <a:pPr algn="l"/>
                      <a:endParaRPr kumimoji="1" lang="ja-JP" altLang="en-US" sz="800" dirty="0">
                        <a:latin typeface="Meiryo UI" panose="020B0604030504040204" pitchFamily="50" charset="-128"/>
                        <a:ea typeface="Meiryo UI" panose="020B0604030504040204" pitchFamily="50" charset="-128"/>
                      </a:endParaRPr>
                    </a:p>
                  </a:txBody>
                  <a:tcPr marL="65314" marR="65314" marT="32657" marB="32657" anchor="ctr">
                    <a:lnL w="12700" cmpd="sng">
                      <a:noFill/>
                    </a:lnL>
                  </a:tcPr>
                </a:tc>
                <a:tc>
                  <a:txBody>
                    <a:bodyPr/>
                    <a:lstStyle/>
                    <a:p>
                      <a:pPr algn="l"/>
                      <a:endParaRPr kumimoji="1" lang="ja-JP" altLang="en-US" sz="800" dirty="0">
                        <a:latin typeface="Meiryo UI" panose="020B0604030504040204" pitchFamily="50" charset="-128"/>
                        <a:ea typeface="Meiryo UI" panose="020B0604030504040204" pitchFamily="50" charset="-128"/>
                      </a:endParaRPr>
                    </a:p>
                  </a:txBody>
                  <a:tcPr marL="65314" marR="65314" marT="32657" marB="32657" anchor="ctr"/>
                </a:tc>
                <a:extLst>
                  <a:ext uri="{0D108BD9-81ED-4DB2-BD59-A6C34878D82A}">
                    <a16:rowId xmlns:a16="http://schemas.microsoft.com/office/drawing/2014/main" val="111486089"/>
                  </a:ext>
                </a:extLst>
              </a:tr>
            </a:tbl>
          </a:graphicData>
        </a:graphic>
      </p:graphicFrame>
      <p:sp>
        <p:nvSpPr>
          <p:cNvPr id="125" name="ホームベース 25">
            <a:extLst>
              <a:ext uri="{FF2B5EF4-FFF2-40B4-BE49-F238E27FC236}">
                <a16:creationId xmlns:a16="http://schemas.microsoft.com/office/drawing/2014/main" id="{83D76FB5-2650-494D-825C-AB69B5A81C40}"/>
              </a:ext>
            </a:extLst>
          </p:cNvPr>
          <p:cNvSpPr/>
          <p:nvPr/>
        </p:nvSpPr>
        <p:spPr>
          <a:xfrm>
            <a:off x="1238018" y="5249417"/>
            <a:ext cx="790115" cy="415119"/>
          </a:xfrm>
          <a:prstGeom prst="homePlate">
            <a:avLst>
              <a:gd name="adj" fmla="val 18731"/>
            </a:avLst>
          </a:prstGeom>
          <a:ln w="38100"/>
        </p:spPr>
        <p:style>
          <a:lnRef idx="2">
            <a:schemeClr val="accent1"/>
          </a:lnRef>
          <a:fillRef idx="1">
            <a:schemeClr val="lt1"/>
          </a:fillRef>
          <a:effectRef idx="0">
            <a:schemeClr val="accent1"/>
          </a:effectRef>
          <a:fontRef idx="minor">
            <a:schemeClr val="dk1"/>
          </a:fontRef>
        </p:style>
        <p:txBody>
          <a:bodyPr wrap="none" lIns="36000" rtlCol="0" anchor="ctr"/>
          <a:lstStyle/>
          <a:p>
            <a:r>
              <a:rPr kumimoji="1" lang="ja-JP" altLang="en-US" sz="1050" dirty="0">
                <a:latin typeface="Meiryo UI" panose="020B0604030504040204" pitchFamily="50" charset="-128"/>
                <a:ea typeface="Meiryo UI" panose="020B0604030504040204" pitchFamily="50" charset="-128"/>
              </a:rPr>
              <a:t>商店街の</a:t>
            </a:r>
            <a:endParaRPr kumimoji="1" lang="en-US" altLang="ja-JP" sz="1050" dirty="0">
              <a:latin typeface="Meiryo UI" panose="020B0604030504040204" pitchFamily="50" charset="-128"/>
              <a:ea typeface="Meiryo UI" panose="020B0604030504040204" pitchFamily="50" charset="-128"/>
            </a:endParaRPr>
          </a:p>
          <a:p>
            <a:r>
              <a:rPr kumimoji="1" lang="ja-JP" altLang="en-US" sz="1050" dirty="0">
                <a:latin typeface="Meiryo UI" panose="020B0604030504040204" pitchFamily="50" charset="-128"/>
                <a:ea typeface="Meiryo UI" panose="020B0604030504040204" pitchFamily="50" charset="-128"/>
              </a:rPr>
              <a:t>受付⇒選定</a:t>
            </a:r>
            <a:endParaRPr kumimoji="1" lang="en-US" altLang="ja-JP" sz="1050" dirty="0">
              <a:latin typeface="Meiryo UI" panose="020B0604030504040204" pitchFamily="50" charset="-128"/>
              <a:ea typeface="Meiryo UI" panose="020B0604030504040204" pitchFamily="50" charset="-128"/>
            </a:endParaRPr>
          </a:p>
        </p:txBody>
      </p:sp>
      <p:sp>
        <p:nvSpPr>
          <p:cNvPr id="126" name="ホームベース 7">
            <a:extLst>
              <a:ext uri="{FF2B5EF4-FFF2-40B4-BE49-F238E27FC236}">
                <a16:creationId xmlns:a16="http://schemas.microsoft.com/office/drawing/2014/main" id="{DAD0A1C2-61D9-4EF2-B3CC-079F274551F6}"/>
              </a:ext>
            </a:extLst>
          </p:cNvPr>
          <p:cNvSpPr/>
          <p:nvPr/>
        </p:nvSpPr>
        <p:spPr>
          <a:xfrm>
            <a:off x="483004" y="5253639"/>
            <a:ext cx="746966" cy="410898"/>
          </a:xfrm>
          <a:prstGeom prst="homePlate">
            <a:avLst>
              <a:gd name="adj" fmla="val 24129"/>
            </a:avLst>
          </a:prstGeom>
          <a:ln w="38100"/>
        </p:spPr>
        <p:style>
          <a:lnRef idx="2">
            <a:schemeClr val="accent1"/>
          </a:lnRef>
          <a:fillRef idx="1">
            <a:schemeClr val="lt1"/>
          </a:fillRef>
          <a:effectRef idx="0">
            <a:schemeClr val="accent1"/>
          </a:effectRef>
          <a:fontRef idx="minor">
            <a:schemeClr val="dk1"/>
          </a:fontRef>
        </p:style>
        <p:txBody>
          <a:bodyPr wrap="none" lIns="36000" rtlCol="0" anchor="ctr"/>
          <a:lstStyle/>
          <a:p>
            <a:r>
              <a:rPr kumimoji="1" lang="zh-TW" altLang="en-US" sz="1050" dirty="0">
                <a:latin typeface="Meiryo UI" panose="020B0604030504040204" pitchFamily="50" charset="-128"/>
                <a:ea typeface="Meiryo UI" panose="020B0604030504040204" pitchFamily="50" charset="-128"/>
              </a:rPr>
              <a:t>商店街選定</a:t>
            </a:r>
            <a:endParaRPr kumimoji="1" lang="en-US" altLang="zh-TW" sz="1050" dirty="0">
              <a:latin typeface="Meiryo UI" panose="020B0604030504040204" pitchFamily="50" charset="-128"/>
              <a:ea typeface="Meiryo UI" panose="020B0604030504040204" pitchFamily="50" charset="-128"/>
            </a:endParaRPr>
          </a:p>
          <a:p>
            <a:r>
              <a:rPr kumimoji="1" lang="zh-TW" altLang="en-US" sz="1050" dirty="0">
                <a:latin typeface="Meiryo UI" panose="020B0604030504040204" pitchFamily="50" charset="-128"/>
                <a:ea typeface="Meiryo UI" panose="020B0604030504040204" pitchFamily="50" charset="-128"/>
              </a:rPr>
              <a:t>基準制定</a:t>
            </a:r>
            <a:endParaRPr kumimoji="1" lang="en-US" altLang="zh-TW" sz="1050" dirty="0">
              <a:latin typeface="Meiryo UI" panose="020B0604030504040204" pitchFamily="50" charset="-128"/>
              <a:ea typeface="Meiryo UI" panose="020B0604030504040204" pitchFamily="50" charset="-128"/>
            </a:endParaRPr>
          </a:p>
        </p:txBody>
      </p:sp>
      <p:sp>
        <p:nvSpPr>
          <p:cNvPr id="127" name="ホームベース 21">
            <a:extLst>
              <a:ext uri="{FF2B5EF4-FFF2-40B4-BE49-F238E27FC236}">
                <a16:creationId xmlns:a16="http://schemas.microsoft.com/office/drawing/2014/main" id="{B57F8FAC-1251-4341-A8C5-D36E79AF3A46}"/>
              </a:ext>
            </a:extLst>
          </p:cNvPr>
          <p:cNvSpPr/>
          <p:nvPr/>
        </p:nvSpPr>
        <p:spPr>
          <a:xfrm>
            <a:off x="2072112" y="5250510"/>
            <a:ext cx="5025903" cy="414026"/>
          </a:xfrm>
          <a:prstGeom prst="homePlate">
            <a:avLst>
              <a:gd name="adj" fmla="val 34091"/>
            </a:avLst>
          </a:prstGeom>
          <a:ln w="38100"/>
        </p:spPr>
        <p:style>
          <a:lnRef idx="2">
            <a:schemeClr val="accent1"/>
          </a:lnRef>
          <a:fillRef idx="1">
            <a:schemeClr val="lt1"/>
          </a:fillRef>
          <a:effectRef idx="0">
            <a:schemeClr val="accent1"/>
          </a:effectRef>
          <a:fontRef idx="minor">
            <a:schemeClr val="dk1"/>
          </a:fontRef>
        </p:style>
        <p:txBody>
          <a:bodyPr wrap="none" rtlCol="0" anchor="ctr"/>
          <a:lstStyle/>
          <a:p>
            <a:r>
              <a:rPr kumimoji="1" lang="ja-JP" altLang="en-US" sz="1050" dirty="0">
                <a:latin typeface="Meiryo UI" panose="020B0604030504040204" pitchFamily="50" charset="-128"/>
                <a:ea typeface="Meiryo UI" panose="020B0604030504040204" pitchFamily="50" charset="-128"/>
              </a:rPr>
              <a:t>各選定商店街で、モデル事業を順次実施</a:t>
            </a:r>
            <a:endParaRPr kumimoji="1" lang="en-US" altLang="ja-JP" sz="1050" dirty="0">
              <a:latin typeface="Meiryo UI" panose="020B0604030504040204" pitchFamily="50" charset="-128"/>
              <a:ea typeface="Meiryo UI" panose="020B0604030504040204" pitchFamily="50" charset="-128"/>
            </a:endParaRPr>
          </a:p>
          <a:p>
            <a:r>
              <a:rPr kumimoji="1" lang="ja-JP" altLang="en-US" sz="1050" dirty="0">
                <a:latin typeface="Meiryo UI" panose="020B0604030504040204" pitchFamily="50" charset="-128"/>
                <a:ea typeface="Meiryo UI" panose="020B0604030504040204" pitchFamily="50" charset="-128"/>
              </a:rPr>
              <a:t>（各商店街の自主的な需要喚起の取組みに、</a:t>
            </a:r>
            <a:r>
              <a:rPr kumimoji="1" lang="en-US" altLang="ja-JP" sz="1050" dirty="0">
                <a:latin typeface="Meiryo UI" panose="020B0604030504040204" pitchFamily="50" charset="-128"/>
                <a:ea typeface="Meiryo UI" panose="020B0604030504040204" pitchFamily="50" charset="-128"/>
              </a:rPr>
              <a:t>ICT</a:t>
            </a:r>
            <a:r>
              <a:rPr kumimoji="1" lang="ja-JP" altLang="en-US" sz="1050" dirty="0">
                <a:latin typeface="Meiryo UI" panose="020B0604030504040204" pitchFamily="50" charset="-128"/>
                <a:ea typeface="Meiryo UI" panose="020B0604030504040204" pitchFamily="50" charset="-128"/>
              </a:rPr>
              <a:t>活用やバイローカルの視点を加味）</a:t>
            </a:r>
          </a:p>
        </p:txBody>
      </p:sp>
      <p:sp>
        <p:nvSpPr>
          <p:cNvPr id="129" name="テキスト ボックス 128">
            <a:extLst>
              <a:ext uri="{FF2B5EF4-FFF2-40B4-BE49-F238E27FC236}">
                <a16:creationId xmlns:a16="http://schemas.microsoft.com/office/drawing/2014/main" id="{435C7278-EDB9-4953-8FDB-D5579717DD0C}"/>
              </a:ext>
            </a:extLst>
          </p:cNvPr>
          <p:cNvSpPr txBox="1"/>
          <p:nvPr/>
        </p:nvSpPr>
        <p:spPr>
          <a:xfrm>
            <a:off x="2875303" y="6129965"/>
            <a:ext cx="1425393" cy="153888"/>
          </a:xfrm>
          <a:prstGeom prst="rect">
            <a:avLst/>
          </a:prstGeom>
          <a:noFill/>
        </p:spPr>
        <p:txBody>
          <a:bodyPr wrap="square" tIns="0" bIns="0" rtlCol="0">
            <a:spAutoFit/>
          </a:bodyPr>
          <a:lstStyle/>
          <a:p>
            <a:pPr>
              <a:lnSpc>
                <a:spcPts val="1214"/>
              </a:lnSpc>
            </a:pPr>
            <a:r>
              <a:rPr lang="ja-JP" altLang="en-US" sz="1050" dirty="0">
                <a:latin typeface="Meiryo UI" panose="020B0604030504040204" pitchFamily="50" charset="-128"/>
                <a:ea typeface="Meiryo UI" panose="020B0604030504040204" pitchFamily="50" charset="-128"/>
              </a:rPr>
              <a:t>▲国事業関連セミナー</a:t>
            </a:r>
            <a:endParaRPr lang="en-US" altLang="ja-JP" sz="1050" dirty="0">
              <a:latin typeface="Meiryo UI" panose="020B0604030504040204" pitchFamily="50" charset="-128"/>
              <a:ea typeface="Meiryo UI" panose="020B0604030504040204" pitchFamily="50" charset="-128"/>
            </a:endParaRPr>
          </a:p>
        </p:txBody>
      </p:sp>
      <p:sp>
        <p:nvSpPr>
          <p:cNvPr id="130" name="テキスト ボックス 129">
            <a:extLst>
              <a:ext uri="{FF2B5EF4-FFF2-40B4-BE49-F238E27FC236}">
                <a16:creationId xmlns:a16="http://schemas.microsoft.com/office/drawing/2014/main" id="{435C7278-EDB9-4953-8FDB-D5579717DD0C}"/>
              </a:ext>
            </a:extLst>
          </p:cNvPr>
          <p:cNvSpPr txBox="1"/>
          <p:nvPr/>
        </p:nvSpPr>
        <p:spPr>
          <a:xfrm>
            <a:off x="5189356" y="6129965"/>
            <a:ext cx="1275342" cy="153888"/>
          </a:xfrm>
          <a:prstGeom prst="rect">
            <a:avLst/>
          </a:prstGeom>
          <a:noFill/>
        </p:spPr>
        <p:txBody>
          <a:bodyPr wrap="square" tIns="0" bIns="0" rtlCol="0">
            <a:spAutoFit/>
          </a:bodyPr>
          <a:lstStyle/>
          <a:p>
            <a:pPr>
              <a:lnSpc>
                <a:spcPts val="1214"/>
              </a:lnSpc>
            </a:pPr>
            <a:r>
              <a:rPr lang="ja-JP" altLang="en-US" sz="1050" dirty="0">
                <a:solidFill>
                  <a:prstClr val="black"/>
                </a:solidFill>
                <a:latin typeface="Meiryo UI" panose="020B0604030504040204" pitchFamily="50" charset="-128"/>
                <a:ea typeface="Meiryo UI" panose="020B0604030504040204" pitchFamily="50" charset="-128"/>
              </a:rPr>
              <a:t>▲先進事例セミナー</a:t>
            </a:r>
            <a:endParaRPr lang="en-US" altLang="ja-JP" sz="1050" dirty="0">
              <a:solidFill>
                <a:prstClr val="black"/>
              </a:solidFill>
              <a:latin typeface="Meiryo UI" panose="020B0604030504040204" pitchFamily="50" charset="-128"/>
              <a:ea typeface="Meiryo UI" panose="020B0604030504040204" pitchFamily="50" charset="-128"/>
            </a:endParaRPr>
          </a:p>
        </p:txBody>
      </p:sp>
      <p:sp>
        <p:nvSpPr>
          <p:cNvPr id="131" name="テキスト ボックス 130">
            <a:extLst>
              <a:ext uri="{FF2B5EF4-FFF2-40B4-BE49-F238E27FC236}">
                <a16:creationId xmlns:a16="http://schemas.microsoft.com/office/drawing/2014/main" id="{435C7278-EDB9-4953-8FDB-D5579717DD0C}"/>
              </a:ext>
            </a:extLst>
          </p:cNvPr>
          <p:cNvSpPr txBox="1"/>
          <p:nvPr/>
        </p:nvSpPr>
        <p:spPr>
          <a:xfrm>
            <a:off x="7310435" y="6129965"/>
            <a:ext cx="1275342" cy="153888"/>
          </a:xfrm>
          <a:prstGeom prst="rect">
            <a:avLst/>
          </a:prstGeom>
          <a:noFill/>
        </p:spPr>
        <p:txBody>
          <a:bodyPr wrap="square" tIns="0" bIns="0" rtlCol="0">
            <a:spAutoFit/>
          </a:bodyPr>
          <a:lstStyle/>
          <a:p>
            <a:pPr>
              <a:lnSpc>
                <a:spcPts val="1214"/>
              </a:lnSpc>
            </a:pPr>
            <a:r>
              <a:rPr lang="ja-JP" altLang="en-US" sz="1050" dirty="0">
                <a:solidFill>
                  <a:prstClr val="black"/>
                </a:solidFill>
                <a:latin typeface="Meiryo UI" panose="020B0604030504040204" pitchFamily="50" charset="-128"/>
                <a:ea typeface="Meiryo UI" panose="020B0604030504040204" pitchFamily="50" charset="-128"/>
              </a:rPr>
              <a:t>▲事例集発行</a:t>
            </a:r>
            <a:endParaRPr lang="en-US" altLang="ja-JP" sz="1050" dirty="0">
              <a:solidFill>
                <a:prstClr val="black"/>
              </a:solidFill>
              <a:latin typeface="Meiryo UI" panose="020B0604030504040204" pitchFamily="50" charset="-128"/>
              <a:ea typeface="Meiryo UI" panose="020B0604030504040204" pitchFamily="50" charset="-128"/>
            </a:endParaRPr>
          </a:p>
        </p:txBody>
      </p:sp>
      <p:sp>
        <p:nvSpPr>
          <p:cNvPr id="132" name="テキスト ボックス 131">
            <a:extLst>
              <a:ext uri="{FF2B5EF4-FFF2-40B4-BE49-F238E27FC236}">
                <a16:creationId xmlns:a16="http://schemas.microsoft.com/office/drawing/2014/main" id="{435C7278-EDB9-4953-8FDB-D5579717DD0C}"/>
              </a:ext>
            </a:extLst>
          </p:cNvPr>
          <p:cNvSpPr txBox="1"/>
          <p:nvPr/>
        </p:nvSpPr>
        <p:spPr>
          <a:xfrm>
            <a:off x="8269061" y="6129965"/>
            <a:ext cx="1205376" cy="153888"/>
          </a:xfrm>
          <a:prstGeom prst="rect">
            <a:avLst/>
          </a:prstGeom>
          <a:noFill/>
        </p:spPr>
        <p:txBody>
          <a:bodyPr wrap="square" tIns="0" bIns="0" rtlCol="0">
            <a:spAutoFit/>
          </a:bodyPr>
          <a:lstStyle/>
          <a:p>
            <a:pPr marL="88900" indent="-88900">
              <a:lnSpc>
                <a:spcPts val="1214"/>
              </a:lnSpc>
            </a:pPr>
            <a:r>
              <a:rPr lang="ja-JP" altLang="en-US" sz="1050" dirty="0">
                <a:latin typeface="Meiryo UI" panose="020B0604030504040204" pitchFamily="50" charset="-128"/>
                <a:ea typeface="Meiryo UI" panose="020B0604030504040204" pitchFamily="50" charset="-128"/>
              </a:rPr>
              <a:t>▲創出事例発表</a:t>
            </a:r>
            <a:endParaRPr lang="en-US" altLang="ja-JP" sz="1050" dirty="0">
              <a:latin typeface="Meiryo UI" panose="020B0604030504040204" pitchFamily="50" charset="-128"/>
              <a:ea typeface="Meiryo UI" panose="020B0604030504040204" pitchFamily="50" charset="-128"/>
            </a:endParaRPr>
          </a:p>
        </p:txBody>
      </p:sp>
      <p:sp>
        <p:nvSpPr>
          <p:cNvPr id="133" name="角丸四角形 132"/>
          <p:cNvSpPr/>
          <p:nvPr/>
        </p:nvSpPr>
        <p:spPr>
          <a:xfrm>
            <a:off x="8967621" y="5201464"/>
            <a:ext cx="601138" cy="600449"/>
          </a:xfrm>
          <a:prstGeom prst="roundRect">
            <a:avLst/>
          </a:prstGeom>
        </p:spPr>
        <p:style>
          <a:lnRef idx="2">
            <a:schemeClr val="accent1"/>
          </a:lnRef>
          <a:fillRef idx="1">
            <a:schemeClr val="lt1"/>
          </a:fillRef>
          <a:effectRef idx="0">
            <a:schemeClr val="accent1"/>
          </a:effectRef>
          <a:fontRef idx="minor">
            <a:schemeClr val="dk1"/>
          </a:fontRef>
        </p:style>
        <p:txBody>
          <a:bodyPr lIns="0" rIns="0" rtlCol="0" anchor="ctr"/>
          <a:lstStyle/>
          <a:p>
            <a:pPr lvl="0" algn="ctr">
              <a:lnSpc>
                <a:spcPts val="1214"/>
              </a:lnSpc>
            </a:pPr>
            <a:r>
              <a:rPr lang="ja-JP" altLang="en-US" sz="900" dirty="0">
                <a:latin typeface="Meiryo UI" panose="020B0604030504040204" pitchFamily="50" charset="-128"/>
                <a:ea typeface="Meiryo UI" panose="020B0604030504040204" pitchFamily="50" charset="-128"/>
              </a:rPr>
              <a:t>商店街・</a:t>
            </a:r>
            <a:endParaRPr lang="en-US" altLang="ja-JP" sz="900" dirty="0">
              <a:latin typeface="Meiryo UI" panose="020B0604030504040204" pitchFamily="50" charset="-128"/>
              <a:ea typeface="Meiryo UI" panose="020B0604030504040204" pitchFamily="50" charset="-128"/>
            </a:endParaRPr>
          </a:p>
          <a:p>
            <a:pPr lvl="0" algn="ctr">
              <a:lnSpc>
                <a:spcPts val="1214"/>
              </a:lnSpc>
            </a:pPr>
            <a:r>
              <a:rPr lang="ja-JP" altLang="en-US" sz="900" dirty="0">
                <a:latin typeface="Meiryo UI" panose="020B0604030504040204" pitchFamily="50" charset="-128"/>
                <a:ea typeface="Meiryo UI" panose="020B0604030504040204" pitchFamily="50" charset="-128"/>
              </a:rPr>
              <a:t>来街者</a:t>
            </a:r>
            <a:endParaRPr lang="en-US" altLang="ja-JP" sz="900" dirty="0">
              <a:latin typeface="Meiryo UI" panose="020B0604030504040204" pitchFamily="50" charset="-128"/>
              <a:ea typeface="Meiryo UI" panose="020B0604030504040204" pitchFamily="50" charset="-128"/>
            </a:endParaRPr>
          </a:p>
          <a:p>
            <a:pPr lvl="0" algn="ctr">
              <a:lnSpc>
                <a:spcPts val="1214"/>
              </a:lnSpc>
            </a:pPr>
            <a:r>
              <a:rPr lang="ja-JP" altLang="en-US" sz="900" dirty="0">
                <a:latin typeface="Meiryo UI" panose="020B0604030504040204" pitchFamily="50" charset="-128"/>
                <a:ea typeface="Meiryo UI" panose="020B0604030504040204" pitchFamily="50" charset="-128"/>
              </a:rPr>
              <a:t>調査で</a:t>
            </a:r>
            <a:endParaRPr lang="en-US" altLang="ja-JP" sz="900" dirty="0">
              <a:latin typeface="Meiryo UI" panose="020B0604030504040204" pitchFamily="50" charset="-128"/>
              <a:ea typeface="Meiryo UI" panose="020B0604030504040204" pitchFamily="50" charset="-128"/>
            </a:endParaRPr>
          </a:p>
          <a:p>
            <a:pPr lvl="0" algn="ctr">
              <a:lnSpc>
                <a:spcPts val="1214"/>
              </a:lnSpc>
            </a:pPr>
            <a:r>
              <a:rPr lang="ja-JP" altLang="en-US" sz="900" dirty="0">
                <a:latin typeface="Meiryo UI" panose="020B0604030504040204" pitchFamily="50" charset="-128"/>
                <a:ea typeface="Meiryo UI" panose="020B0604030504040204" pitchFamily="50" charset="-128"/>
              </a:rPr>
              <a:t>効果検証</a:t>
            </a:r>
            <a:endParaRPr lang="en-US" altLang="ja-JP" sz="900" dirty="0">
              <a:latin typeface="Meiryo UI" panose="020B0604030504040204" pitchFamily="50" charset="-128"/>
              <a:ea typeface="Meiryo UI" panose="020B0604030504040204" pitchFamily="50" charset="-128"/>
            </a:endParaRPr>
          </a:p>
        </p:txBody>
      </p:sp>
      <p:sp>
        <p:nvSpPr>
          <p:cNvPr id="134" name="テキスト ボックス 133">
            <a:extLst>
              <a:ext uri="{FF2B5EF4-FFF2-40B4-BE49-F238E27FC236}">
                <a16:creationId xmlns:a16="http://schemas.microsoft.com/office/drawing/2014/main" id="{BE9F0641-6154-425A-99D0-0B9999B85EB0}"/>
              </a:ext>
            </a:extLst>
          </p:cNvPr>
          <p:cNvSpPr txBox="1"/>
          <p:nvPr/>
        </p:nvSpPr>
        <p:spPr>
          <a:xfrm>
            <a:off x="372261" y="6365753"/>
            <a:ext cx="8739857" cy="400110"/>
          </a:xfrm>
          <a:prstGeom prst="rect">
            <a:avLst/>
          </a:prstGeom>
          <a:noFill/>
        </p:spPr>
        <p:txBody>
          <a:bodyPr wrap="square" rtlCol="0">
            <a:spAutoFit/>
          </a:bodyPr>
          <a:lstStyle/>
          <a:p>
            <a:pPr>
              <a:lnSpc>
                <a:spcPts val="1214"/>
              </a:lnSpc>
            </a:pPr>
            <a:r>
              <a:rPr lang="ja-JP" altLang="en-US" sz="1050" dirty="0">
                <a:solidFill>
                  <a:prstClr val="black"/>
                </a:solidFill>
                <a:latin typeface="Meiryo UI" panose="020B0604030504040204" pitchFamily="50" charset="-128"/>
                <a:ea typeface="Meiryo UI" panose="020B0604030504040204" pitchFamily="50" charset="-128"/>
              </a:rPr>
              <a:t>有識者等で構成する管理委員会において、事業を進行管理。</a:t>
            </a:r>
            <a:endParaRPr lang="en-US" altLang="ja-JP" sz="1050" dirty="0">
              <a:solidFill>
                <a:prstClr val="black"/>
              </a:solidFill>
              <a:latin typeface="Meiryo UI" panose="020B0604030504040204" pitchFamily="50" charset="-128"/>
              <a:ea typeface="Meiryo UI" panose="020B0604030504040204" pitchFamily="50" charset="-128"/>
            </a:endParaRPr>
          </a:p>
          <a:p>
            <a:pPr>
              <a:lnSpc>
                <a:spcPts val="1214"/>
              </a:lnSpc>
            </a:pPr>
            <a:r>
              <a:rPr lang="ja-JP" altLang="en-US" sz="1050" dirty="0">
                <a:solidFill>
                  <a:prstClr val="black"/>
                </a:solidFill>
                <a:latin typeface="Meiryo UI" panose="020B0604030504040204" pitchFamily="50" charset="-128"/>
                <a:ea typeface="Meiryo UI" panose="020B0604030504040204" pitchFamily="50" charset="-128"/>
              </a:rPr>
              <a:t>また、広報や既存施策の活用による協力を得るため、市町村、商工会・商工会議所に適宜情報提供しながら事業を遂行。</a:t>
            </a:r>
            <a:endParaRPr lang="en-US" altLang="ja-JP" sz="1050" dirty="0">
              <a:solidFill>
                <a:prstClr val="black"/>
              </a:solidFill>
              <a:latin typeface="Meiryo UI" panose="020B0604030504040204" pitchFamily="50" charset="-128"/>
              <a:ea typeface="Meiryo UI" panose="020B0604030504040204" pitchFamily="50" charset="-128"/>
            </a:endParaRPr>
          </a:p>
        </p:txBody>
      </p:sp>
      <p:sp>
        <p:nvSpPr>
          <p:cNvPr id="135" name="テキスト ボックス 134">
            <a:extLst>
              <a:ext uri="{FF2B5EF4-FFF2-40B4-BE49-F238E27FC236}">
                <a16:creationId xmlns:a16="http://schemas.microsoft.com/office/drawing/2014/main" id="{BE9F0641-6154-425A-99D0-0B9999B85EB0}"/>
              </a:ext>
            </a:extLst>
          </p:cNvPr>
          <p:cNvSpPr txBox="1"/>
          <p:nvPr/>
        </p:nvSpPr>
        <p:spPr>
          <a:xfrm>
            <a:off x="269710" y="776073"/>
            <a:ext cx="7901833" cy="577081"/>
          </a:xfrm>
          <a:prstGeom prst="rect">
            <a:avLst/>
          </a:prstGeom>
          <a:noFill/>
        </p:spPr>
        <p:txBody>
          <a:bodyPr wrap="square" rtlCol="0">
            <a:spAutoFit/>
          </a:bodyPr>
          <a:lstStyle/>
          <a:p>
            <a:r>
              <a:rPr lang="ja-JP" altLang="en-US" sz="1050" dirty="0">
                <a:latin typeface="Meiryo UI" panose="020B0604030504040204" pitchFamily="50" charset="-128"/>
                <a:ea typeface="Meiryo UI" panose="020B0604030504040204" pitchFamily="50" charset="-128"/>
              </a:rPr>
              <a:t>　コロナ禍の影響が続く中、地域商業や地域コミュニティの担い手として重要な商店街において、令和２年度に実施</a:t>
            </a:r>
            <a:r>
              <a:rPr lang="ja-JP" altLang="en-US" sz="1050" dirty="0" smtClean="0">
                <a:latin typeface="Meiryo UI" panose="020B0604030504040204" pitchFamily="50" charset="-128"/>
                <a:ea typeface="Meiryo UI" panose="020B0604030504040204" pitchFamily="50" charset="-128"/>
              </a:rPr>
              <a:t>した府緊急</a:t>
            </a:r>
            <a:r>
              <a:rPr lang="ja-JP" altLang="en-US" sz="1050" dirty="0">
                <a:latin typeface="Meiryo UI" panose="020B0604030504040204" pitchFamily="50" charset="-128"/>
                <a:ea typeface="Meiryo UI" panose="020B0604030504040204" pitchFamily="50" charset="-128"/>
              </a:rPr>
              <a:t>対策の成果を活かし、新しい生活様式（ニューノーマル）に沿った</a:t>
            </a:r>
            <a:r>
              <a:rPr lang="en-US" altLang="ja-JP" sz="1050" dirty="0">
                <a:latin typeface="Meiryo UI" panose="020B0604030504040204" pitchFamily="50" charset="-128"/>
                <a:ea typeface="Meiryo UI" panose="020B0604030504040204" pitchFamily="50" charset="-128"/>
              </a:rPr>
              <a:t>ICT</a:t>
            </a:r>
            <a:r>
              <a:rPr lang="ja-JP" altLang="en-US" sz="1050" dirty="0">
                <a:latin typeface="Meiryo UI" panose="020B0604030504040204" pitchFamily="50" charset="-128"/>
                <a:ea typeface="Meiryo UI" panose="020B0604030504040204" pitchFamily="50" charset="-128"/>
              </a:rPr>
              <a:t>活用や地域内経済を循環させるバイローカルの「モデル創出」に取り組むとともに、その「成果の普及」を通じて、市町村・</a:t>
            </a:r>
            <a:r>
              <a:rPr lang="ja-JP" altLang="en-US" sz="1050" dirty="0" smtClean="0">
                <a:latin typeface="Meiryo UI" panose="020B0604030504040204" pitchFamily="50" charset="-128"/>
                <a:ea typeface="Meiryo UI" panose="020B0604030504040204" pitchFamily="50" charset="-128"/>
              </a:rPr>
              <a:t>商店街を後押しし、</a:t>
            </a:r>
            <a:r>
              <a:rPr lang="ja-JP" altLang="en-US" sz="1050" dirty="0">
                <a:latin typeface="Meiryo UI" panose="020B0604030504040204" pitchFamily="50" charset="-128"/>
                <a:ea typeface="Meiryo UI" panose="020B0604030504040204" pitchFamily="50" charset="-128"/>
              </a:rPr>
              <a:t>商店街の持続的な発展に繋げる。</a:t>
            </a:r>
          </a:p>
        </p:txBody>
      </p:sp>
      <p:sp>
        <p:nvSpPr>
          <p:cNvPr id="137" name="テキスト ボックス 136">
            <a:extLst>
              <a:ext uri="{FF2B5EF4-FFF2-40B4-BE49-F238E27FC236}">
                <a16:creationId xmlns:a16="http://schemas.microsoft.com/office/drawing/2014/main" id="{BE9F0641-6154-425A-99D0-0B9999B85EB0}"/>
              </a:ext>
            </a:extLst>
          </p:cNvPr>
          <p:cNvSpPr txBox="1"/>
          <p:nvPr/>
        </p:nvSpPr>
        <p:spPr>
          <a:xfrm>
            <a:off x="133351" y="553220"/>
            <a:ext cx="8739857" cy="253916"/>
          </a:xfrm>
          <a:prstGeom prst="rect">
            <a:avLst/>
          </a:prstGeom>
          <a:noFill/>
        </p:spPr>
        <p:txBody>
          <a:bodyPr wrap="square" rtlCol="0">
            <a:spAutoFit/>
          </a:bodyPr>
          <a:lstStyle/>
          <a:p>
            <a:r>
              <a:rPr lang="ja-JP" altLang="en-US" sz="1050" b="1" dirty="0">
                <a:latin typeface="Meiryo UI" panose="020B0604030504040204" pitchFamily="50" charset="-128"/>
                <a:ea typeface="Meiryo UI" panose="020B0604030504040204" pitchFamily="50" charset="-128"/>
              </a:rPr>
              <a:t>１．商店街等モデル創出普及事業概要</a:t>
            </a:r>
            <a:r>
              <a:rPr lang="ja-JP" altLang="en-US" sz="1050" dirty="0">
                <a:latin typeface="Meiryo UI" panose="020B0604030504040204" pitchFamily="50" charset="-128"/>
                <a:ea typeface="Meiryo UI" panose="020B0604030504040204" pitchFamily="50" charset="-128"/>
              </a:rPr>
              <a:t>（</a:t>
            </a:r>
            <a:r>
              <a:rPr lang="en-US" altLang="ja-JP" sz="1050" dirty="0">
                <a:latin typeface="Meiryo UI" panose="020B0604030504040204" pitchFamily="50" charset="-128"/>
                <a:ea typeface="Meiryo UI" panose="020B0604030504040204" pitchFamily="50" charset="-128"/>
              </a:rPr>
              <a:t>R4</a:t>
            </a:r>
            <a:r>
              <a:rPr lang="ja-JP" altLang="en-US" sz="1050" dirty="0">
                <a:latin typeface="Meiryo UI" panose="020B0604030504040204" pitchFamily="50" charset="-128"/>
                <a:ea typeface="Meiryo UI" panose="020B0604030504040204" pitchFamily="50" charset="-128"/>
              </a:rPr>
              <a:t>予算額：</a:t>
            </a:r>
            <a:r>
              <a:rPr lang="en-US" altLang="ja-JP" sz="1050" dirty="0">
                <a:latin typeface="Meiryo UI" panose="020B0604030504040204" pitchFamily="50" charset="-128"/>
                <a:ea typeface="Meiryo UI" panose="020B0604030504040204" pitchFamily="50" charset="-128"/>
              </a:rPr>
              <a:t>28,805</a:t>
            </a:r>
            <a:r>
              <a:rPr lang="ja-JP" altLang="en-US" sz="1050" dirty="0">
                <a:latin typeface="Meiryo UI" panose="020B0604030504040204" pitchFamily="50" charset="-128"/>
                <a:ea typeface="Meiryo UI" panose="020B0604030504040204" pitchFamily="50" charset="-128"/>
              </a:rPr>
              <a:t>千円）</a:t>
            </a:r>
            <a:endParaRPr lang="en-US" altLang="ja-JP" sz="1050" dirty="0">
              <a:latin typeface="Meiryo UI" panose="020B0604030504040204" pitchFamily="50" charset="-128"/>
              <a:ea typeface="Meiryo UI" panose="020B0604030504040204" pitchFamily="50" charset="-128"/>
            </a:endParaRPr>
          </a:p>
        </p:txBody>
      </p:sp>
      <p:sp>
        <p:nvSpPr>
          <p:cNvPr id="138" name="テキスト ボックス 137">
            <a:extLst>
              <a:ext uri="{FF2B5EF4-FFF2-40B4-BE49-F238E27FC236}">
                <a16:creationId xmlns:a16="http://schemas.microsoft.com/office/drawing/2014/main" id="{BE9F0641-6154-425A-99D0-0B9999B85EB0}"/>
              </a:ext>
            </a:extLst>
          </p:cNvPr>
          <p:cNvSpPr txBox="1"/>
          <p:nvPr/>
        </p:nvSpPr>
        <p:spPr>
          <a:xfrm>
            <a:off x="131892" y="4698619"/>
            <a:ext cx="8739857" cy="253916"/>
          </a:xfrm>
          <a:prstGeom prst="rect">
            <a:avLst/>
          </a:prstGeom>
          <a:noFill/>
        </p:spPr>
        <p:txBody>
          <a:bodyPr wrap="square" rtlCol="0">
            <a:spAutoFit/>
          </a:bodyPr>
          <a:lstStyle/>
          <a:p>
            <a:r>
              <a:rPr lang="ja-JP" altLang="en-US" sz="1050" b="1" dirty="0">
                <a:latin typeface="Meiryo UI" panose="020B0604030504040204" pitchFamily="50" charset="-128"/>
                <a:ea typeface="Meiryo UI" panose="020B0604030504040204" pitchFamily="50" charset="-128"/>
              </a:rPr>
              <a:t>３．今後の予定</a:t>
            </a:r>
            <a:endParaRPr lang="en-US" altLang="ja-JP" sz="1050" b="1" dirty="0">
              <a:latin typeface="Meiryo UI" panose="020B0604030504040204" pitchFamily="50" charset="-128"/>
              <a:ea typeface="Meiryo UI" panose="020B0604030504040204" pitchFamily="50" charset="-128"/>
            </a:endParaRPr>
          </a:p>
        </p:txBody>
      </p:sp>
      <p:sp>
        <p:nvSpPr>
          <p:cNvPr id="139" name="テキスト ボックス 138">
            <a:extLst>
              <a:ext uri="{FF2B5EF4-FFF2-40B4-BE49-F238E27FC236}">
                <a16:creationId xmlns:a16="http://schemas.microsoft.com/office/drawing/2014/main" id="{BE9F0641-6154-425A-99D0-0B9999B85EB0}"/>
              </a:ext>
            </a:extLst>
          </p:cNvPr>
          <p:cNvSpPr txBox="1"/>
          <p:nvPr/>
        </p:nvSpPr>
        <p:spPr>
          <a:xfrm>
            <a:off x="133350" y="1361079"/>
            <a:ext cx="8739857" cy="253916"/>
          </a:xfrm>
          <a:prstGeom prst="rect">
            <a:avLst/>
          </a:prstGeom>
          <a:noFill/>
        </p:spPr>
        <p:txBody>
          <a:bodyPr wrap="square" rtlCol="0">
            <a:spAutoFit/>
          </a:bodyPr>
          <a:lstStyle/>
          <a:p>
            <a:r>
              <a:rPr lang="ja-JP" altLang="en-US" sz="1050" b="1" dirty="0">
                <a:latin typeface="Meiryo UI" panose="020B0604030504040204" pitchFamily="50" charset="-128"/>
                <a:ea typeface="Meiryo UI" panose="020B0604030504040204" pitchFamily="50" charset="-128"/>
              </a:rPr>
              <a:t>２．取組み内容</a:t>
            </a:r>
            <a:endParaRPr lang="en-US" altLang="ja-JP" sz="1050" b="1" dirty="0">
              <a:latin typeface="Meiryo UI" panose="020B0604030504040204" pitchFamily="50" charset="-128"/>
              <a:ea typeface="Meiryo UI" panose="020B0604030504040204" pitchFamily="50" charset="-128"/>
            </a:endParaRPr>
          </a:p>
        </p:txBody>
      </p:sp>
      <p:grpSp>
        <p:nvGrpSpPr>
          <p:cNvPr id="9" name="グループ化 8"/>
          <p:cNvGrpSpPr/>
          <p:nvPr/>
        </p:nvGrpSpPr>
        <p:grpSpPr>
          <a:xfrm>
            <a:off x="5184637" y="2966414"/>
            <a:ext cx="4454665" cy="1761444"/>
            <a:chOff x="5184637" y="2966414"/>
            <a:chExt cx="4454665" cy="1761444"/>
          </a:xfrm>
        </p:grpSpPr>
        <p:sp>
          <p:nvSpPr>
            <p:cNvPr id="163" name="正方形/長方形 162"/>
            <p:cNvSpPr/>
            <p:nvPr/>
          </p:nvSpPr>
          <p:spPr>
            <a:xfrm>
              <a:off x="8335516" y="2966414"/>
              <a:ext cx="1270310" cy="1761444"/>
            </a:xfrm>
            <a:prstGeom prst="rect">
              <a:avLst/>
            </a:prstGeom>
            <a:solidFill>
              <a:sysClr val="window" lastClr="FFFFFF"/>
            </a:solidFill>
            <a:ln w="6350" cap="flat" cmpd="sng" algn="ctr">
              <a:solidFill>
                <a:sysClr val="windowText" lastClr="000000"/>
              </a:solidFill>
              <a:prstDash val="solid"/>
            </a:ln>
            <a:effectLst/>
          </p:spPr>
          <p:txBody>
            <a:bodyPr rtlCol="0" anchor="t" anchorCtr="0"/>
            <a:lstStyle/>
            <a:p>
              <a:pPr marL="0" marR="0" lvl="0" indent="0" algn="ctr" defTabSz="957816" eaLnBrk="1" fontAlgn="auto" latinLnBrk="0" hangingPunct="1">
                <a:lnSpc>
                  <a:spcPct val="100000"/>
                </a:lnSpc>
                <a:spcBef>
                  <a:spcPts val="0"/>
                </a:spcBef>
                <a:spcAft>
                  <a:spcPts val="0"/>
                </a:spcAft>
                <a:buClrTx/>
                <a:buSzTx/>
                <a:buFontTx/>
                <a:buNone/>
                <a:tabLst/>
                <a:defRPr/>
              </a:pPr>
              <a:r>
                <a:rPr kumimoji="1" lang="ja-JP" altLang="en-US" sz="1050" b="0" i="0" u="none" strike="noStrike" kern="0" cap="none" spc="0" normalizeH="0" baseline="0" noProof="0" dirty="0">
                  <a:ln>
                    <a:noFill/>
                  </a:ln>
                  <a:solidFill>
                    <a:prstClr val="black"/>
                  </a:solidFill>
                  <a:effectLst/>
                  <a:uLnTx/>
                  <a:uFillTx/>
                  <a:latin typeface="Calibri"/>
                  <a:ea typeface="ＭＳ Ｐゴシック" panose="020B0600070205080204" pitchFamily="50" charset="-128"/>
                  <a:cs typeface="+mn-cs"/>
                </a:rPr>
                <a:t>本事業事務局</a:t>
              </a:r>
              <a:endParaRPr kumimoji="1" lang="en-US" altLang="ja-JP" sz="1050" b="0" i="0" u="none" strike="noStrike" kern="0" cap="none" spc="0" normalizeH="0" baseline="0" noProof="0" dirty="0">
                <a:ln>
                  <a:noFill/>
                </a:ln>
                <a:solidFill>
                  <a:prstClr val="black"/>
                </a:solidFill>
                <a:effectLst/>
                <a:uLnTx/>
                <a:uFillTx/>
                <a:latin typeface="Calibri"/>
                <a:ea typeface="ＭＳ Ｐゴシック" panose="020B0600070205080204" pitchFamily="50" charset="-128"/>
                <a:cs typeface="+mn-cs"/>
              </a:endParaRPr>
            </a:p>
            <a:p>
              <a:pPr marL="0" marR="0" lvl="0" indent="0" algn="ctr" defTabSz="957816" eaLnBrk="1" fontAlgn="auto" latinLnBrk="0" hangingPunct="1">
                <a:lnSpc>
                  <a:spcPct val="100000"/>
                </a:lnSpc>
                <a:spcBef>
                  <a:spcPts val="0"/>
                </a:spcBef>
                <a:spcAft>
                  <a:spcPts val="0"/>
                </a:spcAft>
                <a:buClrTx/>
                <a:buSzTx/>
                <a:buFontTx/>
                <a:buNone/>
                <a:tabLst/>
                <a:defRPr/>
              </a:pPr>
              <a:endParaRPr kumimoji="1" lang="en-US" altLang="ja-JP" sz="1050" b="0" i="0" u="none" strike="noStrike" kern="0" cap="none" spc="0" normalizeH="0" baseline="0" noProof="0" dirty="0">
                <a:ln>
                  <a:noFill/>
                </a:ln>
                <a:solidFill>
                  <a:prstClr val="black"/>
                </a:solidFill>
                <a:effectLst/>
                <a:uLnTx/>
                <a:uFillTx/>
                <a:latin typeface="Calibri"/>
                <a:ea typeface="ＭＳ Ｐゴシック" panose="020B0600070205080204" pitchFamily="50" charset="-128"/>
                <a:cs typeface="+mn-cs"/>
              </a:endParaRPr>
            </a:p>
            <a:p>
              <a:pPr marL="0" marR="0" lvl="0" indent="0" algn="ctr" defTabSz="957816" eaLnBrk="1" fontAlgn="auto" latinLnBrk="0" hangingPunct="1">
                <a:lnSpc>
                  <a:spcPct val="100000"/>
                </a:lnSpc>
                <a:spcBef>
                  <a:spcPts val="0"/>
                </a:spcBef>
                <a:spcAft>
                  <a:spcPts val="0"/>
                </a:spcAft>
                <a:buClrTx/>
                <a:buSzTx/>
                <a:buFontTx/>
                <a:buNone/>
                <a:tabLst/>
                <a:defRPr/>
              </a:pPr>
              <a:endParaRPr kumimoji="1" lang="en-US" altLang="ja-JP" sz="1050" b="0" i="0" u="none" strike="noStrike" kern="0" cap="none" spc="0" normalizeH="0" baseline="0" noProof="0" dirty="0">
                <a:ln>
                  <a:noFill/>
                </a:ln>
                <a:solidFill>
                  <a:prstClr val="black"/>
                </a:solidFill>
                <a:effectLst/>
                <a:uLnTx/>
                <a:uFillTx/>
                <a:latin typeface="Calibri"/>
                <a:ea typeface="ＭＳ Ｐゴシック" panose="020B0600070205080204" pitchFamily="50" charset="-128"/>
                <a:cs typeface="+mn-cs"/>
              </a:endParaRPr>
            </a:p>
            <a:p>
              <a:pPr marL="0" marR="0" lvl="0" indent="0" algn="ctr" defTabSz="957816" eaLnBrk="1" fontAlgn="auto" latinLnBrk="0" hangingPunct="1">
                <a:lnSpc>
                  <a:spcPct val="100000"/>
                </a:lnSpc>
                <a:spcBef>
                  <a:spcPts val="0"/>
                </a:spcBef>
                <a:spcAft>
                  <a:spcPts val="0"/>
                </a:spcAft>
                <a:buClrTx/>
                <a:buSzTx/>
                <a:buFontTx/>
                <a:buNone/>
                <a:tabLst/>
                <a:defRPr/>
              </a:pPr>
              <a:endParaRPr kumimoji="1" lang="en-US" altLang="ja-JP" sz="1050" b="0" i="0" u="none" strike="noStrike" kern="0" cap="none" spc="0" normalizeH="0" baseline="0" noProof="0" dirty="0">
                <a:ln>
                  <a:noFill/>
                </a:ln>
                <a:solidFill>
                  <a:prstClr val="black"/>
                </a:solidFill>
                <a:effectLst/>
                <a:uLnTx/>
                <a:uFillTx/>
                <a:latin typeface="Calibri"/>
                <a:ea typeface="ＭＳ Ｐゴシック" panose="020B0600070205080204" pitchFamily="50" charset="-128"/>
                <a:cs typeface="+mn-cs"/>
              </a:endParaRPr>
            </a:p>
            <a:p>
              <a:pPr marL="0" marR="0" lvl="0" indent="0" algn="ctr" defTabSz="957816" eaLnBrk="1" fontAlgn="auto" latinLnBrk="0" hangingPunct="1">
                <a:lnSpc>
                  <a:spcPct val="100000"/>
                </a:lnSpc>
                <a:spcBef>
                  <a:spcPts val="0"/>
                </a:spcBef>
                <a:spcAft>
                  <a:spcPts val="0"/>
                </a:spcAft>
                <a:buClrTx/>
                <a:buSzTx/>
                <a:buFontTx/>
                <a:buNone/>
                <a:tabLst/>
                <a:defRPr/>
              </a:pPr>
              <a:endParaRPr kumimoji="1" lang="en-US" altLang="ja-JP" sz="1050" b="0" i="0" u="none" strike="noStrike" kern="0" cap="none" spc="0" normalizeH="0" baseline="0" noProof="0" dirty="0">
                <a:ln>
                  <a:noFill/>
                </a:ln>
                <a:solidFill>
                  <a:prstClr val="black"/>
                </a:solidFill>
                <a:effectLst/>
                <a:uLnTx/>
                <a:uFillTx/>
                <a:latin typeface="Calibri"/>
                <a:ea typeface="ＭＳ Ｐゴシック" panose="020B0600070205080204" pitchFamily="50" charset="-128"/>
                <a:cs typeface="+mn-cs"/>
              </a:endParaRPr>
            </a:p>
            <a:p>
              <a:pPr marL="0" marR="0" lvl="0" indent="0" algn="ctr" defTabSz="957816" eaLnBrk="1" fontAlgn="auto" latinLnBrk="0" hangingPunct="1">
                <a:lnSpc>
                  <a:spcPct val="100000"/>
                </a:lnSpc>
                <a:spcBef>
                  <a:spcPts val="0"/>
                </a:spcBef>
                <a:spcAft>
                  <a:spcPts val="0"/>
                </a:spcAft>
                <a:buClrTx/>
                <a:buSzTx/>
                <a:buFontTx/>
                <a:buNone/>
                <a:tabLst/>
                <a:defRPr/>
              </a:pPr>
              <a:endParaRPr kumimoji="1" lang="en-US" altLang="ja-JP" sz="1050" b="0" i="0" u="none" strike="noStrike" kern="0" cap="none" spc="0" normalizeH="0" baseline="0" noProof="0" dirty="0">
                <a:ln>
                  <a:noFill/>
                </a:ln>
                <a:solidFill>
                  <a:prstClr val="black"/>
                </a:solidFill>
                <a:effectLst/>
                <a:uLnTx/>
                <a:uFillTx/>
                <a:latin typeface="Calibri"/>
                <a:ea typeface="ＭＳ Ｐゴシック" panose="020B0600070205080204" pitchFamily="50" charset="-128"/>
                <a:cs typeface="+mn-cs"/>
              </a:endParaRPr>
            </a:p>
            <a:p>
              <a:pPr marL="0" marR="0" lvl="0" indent="0" algn="ctr" defTabSz="957816" eaLnBrk="1" fontAlgn="auto" latinLnBrk="0" hangingPunct="1">
                <a:lnSpc>
                  <a:spcPct val="100000"/>
                </a:lnSpc>
                <a:spcBef>
                  <a:spcPts val="0"/>
                </a:spcBef>
                <a:spcAft>
                  <a:spcPts val="0"/>
                </a:spcAft>
                <a:buClrTx/>
                <a:buSzTx/>
                <a:buFontTx/>
                <a:buNone/>
                <a:tabLst/>
                <a:defRPr/>
              </a:pPr>
              <a:endParaRPr kumimoji="1" lang="ja-JP" altLang="en-US" sz="1050" b="0" i="0" u="none" strike="noStrike" kern="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sp>
          <p:nvSpPr>
            <p:cNvPr id="164" name="正方形/長方形 163"/>
            <p:cNvSpPr/>
            <p:nvPr/>
          </p:nvSpPr>
          <p:spPr>
            <a:xfrm>
              <a:off x="6517952" y="2966414"/>
              <a:ext cx="565238" cy="1761444"/>
            </a:xfrm>
            <a:prstGeom prst="rect">
              <a:avLst/>
            </a:prstGeom>
            <a:solidFill>
              <a:sysClr val="window" lastClr="FFFFFF"/>
            </a:solidFill>
            <a:ln w="6350" cap="flat" cmpd="sng" algn="ctr">
              <a:solidFill>
                <a:sysClr val="windowText" lastClr="000000"/>
              </a:solidFill>
              <a:prstDash val="solid"/>
            </a:ln>
            <a:effectLst/>
          </p:spPr>
          <p:txBody>
            <a:bodyPr lIns="0" rIns="0" rtlCol="0" anchor="ctr"/>
            <a:lstStyle/>
            <a:p>
              <a:pPr marL="0" marR="0" lvl="0" indent="0" algn="ctr" defTabSz="957816" eaLnBrk="1" fontAlgn="auto" latinLnBrk="0" hangingPunct="1">
                <a:lnSpc>
                  <a:spcPct val="100000"/>
                </a:lnSpc>
                <a:spcBef>
                  <a:spcPts val="0"/>
                </a:spcBef>
                <a:spcAft>
                  <a:spcPts val="0"/>
                </a:spcAft>
                <a:buClrTx/>
                <a:buSzTx/>
                <a:buFontTx/>
                <a:buNone/>
                <a:tabLst/>
                <a:defRPr/>
              </a:pPr>
              <a:r>
                <a:rPr kumimoji="1" lang="ja-JP" altLang="en-US" sz="1050" b="0" i="0" u="none" strike="noStrike" kern="0" cap="none" spc="0" normalizeH="0" baseline="0" noProof="0" dirty="0">
                  <a:ln>
                    <a:noFill/>
                  </a:ln>
                  <a:solidFill>
                    <a:prstClr val="black"/>
                  </a:solidFill>
                  <a:effectLst/>
                  <a:uLnTx/>
                  <a:uFillTx/>
                  <a:latin typeface="Calibri"/>
                  <a:ea typeface="ＭＳ Ｐゴシック" panose="020B0600070205080204" pitchFamily="50" charset="-128"/>
                  <a:cs typeface="+mn-cs"/>
                </a:rPr>
                <a:t>商店街・</a:t>
              </a:r>
              <a:endParaRPr kumimoji="1" lang="en-US" altLang="ja-JP" sz="1050" b="0" i="0" u="none" strike="noStrike" kern="0" cap="none" spc="0" normalizeH="0" baseline="0" noProof="0" dirty="0">
                <a:ln>
                  <a:noFill/>
                </a:ln>
                <a:solidFill>
                  <a:prstClr val="black"/>
                </a:solidFill>
                <a:effectLst/>
                <a:uLnTx/>
                <a:uFillTx/>
                <a:latin typeface="Calibri"/>
                <a:ea typeface="ＭＳ Ｐゴシック" panose="020B0600070205080204" pitchFamily="50" charset="-128"/>
                <a:cs typeface="+mn-cs"/>
              </a:endParaRPr>
            </a:p>
            <a:p>
              <a:pPr marL="0" marR="0" lvl="0" indent="0" algn="ctr" defTabSz="957816" eaLnBrk="1" fontAlgn="auto" latinLnBrk="0" hangingPunct="1">
                <a:lnSpc>
                  <a:spcPct val="100000"/>
                </a:lnSpc>
                <a:spcBef>
                  <a:spcPts val="0"/>
                </a:spcBef>
                <a:spcAft>
                  <a:spcPts val="0"/>
                </a:spcAft>
                <a:buClrTx/>
                <a:buSzTx/>
                <a:buFontTx/>
                <a:buNone/>
                <a:tabLst/>
                <a:defRPr/>
              </a:pPr>
              <a:r>
                <a:rPr kumimoji="1" lang="ja-JP" altLang="en-US" sz="1050" b="0" i="0" u="none" strike="noStrike" kern="0" cap="none" spc="0" normalizeH="0" baseline="0" noProof="0" dirty="0">
                  <a:ln>
                    <a:noFill/>
                  </a:ln>
                  <a:solidFill>
                    <a:prstClr val="black"/>
                  </a:solidFill>
                  <a:effectLst/>
                  <a:uLnTx/>
                  <a:uFillTx/>
                  <a:latin typeface="Calibri"/>
                  <a:ea typeface="ＭＳ Ｐゴシック" panose="020B0600070205080204" pitchFamily="50" charset="-128"/>
                  <a:cs typeface="+mn-cs"/>
                </a:rPr>
                <a:t>市町村</a:t>
              </a:r>
            </a:p>
          </p:txBody>
        </p:sp>
        <p:sp>
          <p:nvSpPr>
            <p:cNvPr id="165" name="テキスト ボックス 164"/>
            <p:cNvSpPr txBox="1"/>
            <p:nvPr/>
          </p:nvSpPr>
          <p:spPr>
            <a:xfrm>
              <a:off x="7083190" y="3045425"/>
              <a:ext cx="574058" cy="230832"/>
            </a:xfrm>
            <a:prstGeom prst="rect">
              <a:avLst/>
            </a:prstGeom>
            <a:noFill/>
          </p:spPr>
          <p:txBody>
            <a:bodyPr wrap="none" rtlCol="0">
              <a:noAutofit/>
            </a:bodyPr>
            <a:lstStyle/>
            <a:p>
              <a:pPr defTabSz="957816"/>
              <a:r>
                <a:rPr kumimoji="1" lang="ja-JP" altLang="en-US" sz="900" dirty="0">
                  <a:solidFill>
                    <a:prstClr val="black"/>
                  </a:solidFill>
                  <a:latin typeface="ＭＳ Ｐゴシック" panose="020B0600070205080204" pitchFamily="50" charset="-128"/>
                  <a:ea typeface="ＭＳ Ｐゴシック" panose="020B0600070205080204" pitchFamily="50" charset="-128"/>
                </a:rPr>
                <a:t>（ア）ａ．相談サポ</a:t>
              </a:r>
              <a:r>
                <a:rPr kumimoji="1" lang="en-US" altLang="ja-JP" sz="900" dirty="0">
                  <a:solidFill>
                    <a:prstClr val="black"/>
                  </a:solidFill>
                  <a:latin typeface="ＭＳ Ｐゴシック" panose="020B0600070205080204" pitchFamily="50" charset="-128"/>
                  <a:ea typeface="ＭＳ Ｐゴシック" panose="020B0600070205080204" pitchFamily="50" charset="-128"/>
                </a:rPr>
                <a:t>―</a:t>
              </a:r>
              <a:r>
                <a:rPr kumimoji="1" lang="ja-JP" altLang="en-US" sz="900" dirty="0">
                  <a:solidFill>
                    <a:prstClr val="black"/>
                  </a:solidFill>
                  <a:latin typeface="ＭＳ Ｐゴシック" panose="020B0600070205080204" pitchFamily="50" charset="-128"/>
                  <a:ea typeface="ＭＳ Ｐゴシック" panose="020B0600070205080204" pitchFamily="50" charset="-128"/>
                </a:rPr>
                <a:t>ト</a:t>
              </a:r>
            </a:p>
          </p:txBody>
        </p:sp>
        <p:cxnSp>
          <p:nvCxnSpPr>
            <p:cNvPr id="166" name="直線矢印コネクタ 165"/>
            <p:cNvCxnSpPr/>
            <p:nvPr/>
          </p:nvCxnSpPr>
          <p:spPr>
            <a:xfrm>
              <a:off x="7083190" y="3276257"/>
              <a:ext cx="1331083" cy="0"/>
            </a:xfrm>
            <a:prstGeom prst="straightConnector1">
              <a:avLst/>
            </a:prstGeom>
            <a:noFill/>
            <a:ln w="9525" cap="flat" cmpd="sng" algn="ctr">
              <a:solidFill>
                <a:sysClr val="windowText" lastClr="000000">
                  <a:shade val="95000"/>
                  <a:satMod val="105000"/>
                </a:sysClr>
              </a:solidFill>
              <a:prstDash val="solid"/>
              <a:headEnd type="triangle" w="lg" len="lg"/>
              <a:tailEnd type="triangle" w="lg" len="lg"/>
            </a:ln>
            <a:effectLst/>
          </p:spPr>
        </p:cxnSp>
        <p:cxnSp>
          <p:nvCxnSpPr>
            <p:cNvPr id="167" name="直線矢印コネクタ 166"/>
            <p:cNvCxnSpPr/>
            <p:nvPr/>
          </p:nvCxnSpPr>
          <p:spPr>
            <a:xfrm>
              <a:off x="7083190" y="3601560"/>
              <a:ext cx="1331083" cy="0"/>
            </a:xfrm>
            <a:prstGeom prst="straightConnector1">
              <a:avLst/>
            </a:prstGeom>
            <a:noFill/>
            <a:ln w="9525" cap="flat" cmpd="sng" algn="ctr">
              <a:solidFill>
                <a:sysClr val="windowText" lastClr="000000">
                  <a:shade val="95000"/>
                  <a:satMod val="105000"/>
                </a:sysClr>
              </a:solidFill>
              <a:prstDash val="solid"/>
              <a:headEnd type="triangle" w="lg" len="lg"/>
              <a:tailEnd type="triangle" w="lg" len="lg"/>
            </a:ln>
            <a:effectLst/>
          </p:spPr>
        </p:cxnSp>
        <p:sp>
          <p:nvSpPr>
            <p:cNvPr id="168" name="テキスト ボックス 167"/>
            <p:cNvSpPr txBox="1"/>
            <p:nvPr/>
          </p:nvSpPr>
          <p:spPr>
            <a:xfrm>
              <a:off x="7083190" y="3373454"/>
              <a:ext cx="574058" cy="230832"/>
            </a:xfrm>
            <a:prstGeom prst="rect">
              <a:avLst/>
            </a:prstGeom>
            <a:noFill/>
          </p:spPr>
          <p:txBody>
            <a:bodyPr wrap="none" rtlCol="0">
              <a:noAutofit/>
            </a:bodyPr>
            <a:lstStyle/>
            <a:p>
              <a:pPr defTabSz="957816"/>
              <a:r>
                <a:rPr kumimoji="1" lang="ja-JP" altLang="en-US" sz="900" dirty="0">
                  <a:solidFill>
                    <a:prstClr val="black"/>
                  </a:solidFill>
                  <a:latin typeface="ＭＳ Ｐゴシック" panose="020B0600070205080204" pitchFamily="50" charset="-128"/>
                  <a:ea typeface="ＭＳ Ｐゴシック" panose="020B0600070205080204" pitchFamily="50" charset="-128"/>
                </a:rPr>
                <a:t>（ア）ｂ．マッチング支援</a:t>
              </a:r>
            </a:p>
          </p:txBody>
        </p:sp>
        <p:sp>
          <p:nvSpPr>
            <p:cNvPr id="169" name="円弧 168"/>
            <p:cNvSpPr/>
            <p:nvPr/>
          </p:nvSpPr>
          <p:spPr>
            <a:xfrm rot="5400000">
              <a:off x="6511830" y="1718232"/>
              <a:ext cx="1137257" cy="3791643"/>
            </a:xfrm>
            <a:prstGeom prst="arc">
              <a:avLst>
                <a:gd name="adj1" fmla="val 16223154"/>
                <a:gd name="adj2" fmla="val 0"/>
              </a:avLst>
            </a:prstGeom>
            <a:noFill/>
            <a:ln w="9525" cap="flat" cmpd="sng" algn="ctr">
              <a:solidFill>
                <a:sysClr val="windowText" lastClr="000000">
                  <a:shade val="95000"/>
                  <a:satMod val="105000"/>
                </a:sysClr>
              </a:solidFill>
              <a:prstDash val="solid"/>
              <a:tailEnd type="triangle" w="lg" len="lg"/>
            </a:ln>
            <a:effectLst/>
          </p:spPr>
          <p:txBody>
            <a:bodyPr rtlCol="0" anchor="ctr"/>
            <a:lstStyle/>
            <a:p>
              <a:pPr marL="0" marR="0" lvl="0" indent="0" algn="ctr" defTabSz="957816" eaLnBrk="1" fontAlgn="auto" latinLnBrk="0" hangingPunct="1">
                <a:lnSpc>
                  <a:spcPct val="100000"/>
                </a:lnSpc>
                <a:spcBef>
                  <a:spcPts val="0"/>
                </a:spcBef>
                <a:spcAft>
                  <a:spcPts val="0"/>
                </a:spcAft>
                <a:buClrTx/>
                <a:buSzTx/>
                <a:buFontTx/>
                <a:buNone/>
                <a:tabLst/>
                <a:defRPr/>
              </a:pPr>
              <a:endParaRPr kumimoji="1" lang="ja-JP" altLang="en-US" sz="1900" b="0" i="0" u="none" strike="noStrike" kern="0" cap="none" spc="0" normalizeH="0" baseline="0" noProof="0">
                <a:ln>
                  <a:noFill/>
                </a:ln>
                <a:solidFill>
                  <a:prstClr val="black"/>
                </a:solidFill>
                <a:effectLst/>
                <a:uLnTx/>
                <a:uFillTx/>
                <a:latin typeface="Calibri"/>
                <a:ea typeface="ＭＳ Ｐゴシック" panose="020B0600070205080204" pitchFamily="50" charset="-128"/>
                <a:cs typeface="+mn-cs"/>
              </a:endParaRPr>
            </a:p>
          </p:txBody>
        </p:sp>
        <p:sp>
          <p:nvSpPr>
            <p:cNvPr id="170" name="正方形/長方形 169"/>
            <p:cNvSpPr/>
            <p:nvPr/>
          </p:nvSpPr>
          <p:spPr>
            <a:xfrm>
              <a:off x="8414273" y="3734689"/>
              <a:ext cx="1116653" cy="505681"/>
            </a:xfrm>
            <a:prstGeom prst="rect">
              <a:avLst/>
            </a:prstGeom>
            <a:solidFill>
              <a:sysClr val="window" lastClr="FFFFFF"/>
            </a:solidFill>
            <a:ln w="6350" cap="flat" cmpd="sng" algn="ctr">
              <a:solidFill>
                <a:sysClr val="window" lastClr="FFFFFF">
                  <a:lumMod val="50000"/>
                </a:sysClr>
              </a:solidFill>
              <a:prstDash val="solid"/>
            </a:ln>
            <a:effectLst/>
          </p:spPr>
          <p:txBody>
            <a:bodyPr rtlCol="0" anchor="ctr"/>
            <a:lstStyle/>
            <a:p>
              <a:pPr marL="0" marR="0" lvl="0" indent="0" defTabSz="957816" eaLnBrk="1" fontAlgn="auto" latinLnBrk="0" hangingPunct="1">
                <a:lnSpc>
                  <a:spcPct val="100000"/>
                </a:lnSpc>
                <a:spcBef>
                  <a:spcPts val="0"/>
                </a:spcBef>
                <a:spcAft>
                  <a:spcPts val="0"/>
                </a:spcAft>
                <a:buClrTx/>
                <a:buSzTx/>
                <a:buFontTx/>
                <a:buNone/>
                <a:tabLst/>
                <a:defRPr/>
              </a:pPr>
              <a:r>
                <a:rPr kumimoji="1" lang="ja-JP" altLang="en-US" sz="1050" b="0" i="0" u="none" strike="noStrike" kern="0" cap="none" spc="0" normalizeH="0" baseline="0" noProof="0" dirty="0">
                  <a:ln>
                    <a:noFill/>
                  </a:ln>
                  <a:solidFill>
                    <a:prstClr val="black"/>
                  </a:solidFill>
                  <a:effectLst/>
                  <a:uLnTx/>
                  <a:uFillTx/>
                  <a:latin typeface="Calibri"/>
                  <a:ea typeface="ＭＳ Ｐゴシック" panose="020B0600070205080204" pitchFamily="50" charset="-128"/>
                  <a:cs typeface="+mn-cs"/>
                </a:rPr>
                <a:t>　　　商店街</a:t>
              </a:r>
              <a:endParaRPr kumimoji="1" lang="en-US" altLang="ja-JP" sz="1050" b="0" i="0" u="none" strike="noStrike" kern="0" cap="none" spc="0" normalizeH="0" baseline="0" noProof="0" dirty="0">
                <a:ln>
                  <a:noFill/>
                </a:ln>
                <a:solidFill>
                  <a:prstClr val="black"/>
                </a:solidFill>
                <a:effectLst/>
                <a:uLnTx/>
                <a:uFillTx/>
                <a:latin typeface="Calibri"/>
                <a:ea typeface="ＭＳ Ｐゴシック" panose="020B0600070205080204" pitchFamily="50" charset="-128"/>
                <a:cs typeface="+mn-cs"/>
              </a:endParaRPr>
            </a:p>
            <a:p>
              <a:pPr marL="0" marR="0" lvl="0" indent="0" defTabSz="957816" eaLnBrk="1" fontAlgn="auto" latinLnBrk="0" hangingPunct="1">
                <a:lnSpc>
                  <a:spcPct val="100000"/>
                </a:lnSpc>
                <a:spcBef>
                  <a:spcPts val="0"/>
                </a:spcBef>
                <a:spcAft>
                  <a:spcPts val="0"/>
                </a:spcAft>
                <a:buClrTx/>
                <a:buSzTx/>
                <a:buFontTx/>
                <a:buNone/>
                <a:tabLst/>
                <a:defRPr/>
              </a:pPr>
              <a:r>
                <a:rPr kumimoji="1" lang="ja-JP" altLang="en-US" sz="1050" b="0" i="0" u="none" strike="noStrike" kern="0" cap="none" spc="0" normalizeH="0" baseline="0" noProof="0" dirty="0">
                  <a:ln>
                    <a:noFill/>
                  </a:ln>
                  <a:solidFill>
                    <a:prstClr val="black"/>
                  </a:solidFill>
                  <a:effectLst/>
                  <a:uLnTx/>
                  <a:uFillTx/>
                  <a:latin typeface="Calibri"/>
                  <a:ea typeface="ＭＳ Ｐゴシック" panose="020B0600070205080204" pitchFamily="50" charset="-128"/>
                  <a:cs typeface="+mn-cs"/>
                </a:rPr>
                <a:t>　　　サポーター</a:t>
              </a:r>
              <a:endParaRPr kumimoji="1" lang="en-US" altLang="ja-JP" sz="1050" b="0" i="0" u="none" strike="noStrike" kern="0" cap="none" spc="0" normalizeH="0" baseline="0" noProof="0" dirty="0">
                <a:ln>
                  <a:noFill/>
                </a:ln>
                <a:solidFill>
                  <a:prstClr val="black"/>
                </a:solidFill>
                <a:effectLst/>
                <a:uLnTx/>
                <a:uFillTx/>
                <a:latin typeface="Calibri"/>
                <a:ea typeface="ＭＳ Ｐゴシック" panose="020B0600070205080204" pitchFamily="50" charset="-128"/>
                <a:cs typeface="+mn-cs"/>
              </a:endParaRPr>
            </a:p>
            <a:p>
              <a:pPr marL="0" marR="0" lvl="0" indent="0" defTabSz="957816" eaLnBrk="1" fontAlgn="auto" latinLnBrk="0" hangingPunct="1">
                <a:lnSpc>
                  <a:spcPct val="100000"/>
                </a:lnSpc>
                <a:spcBef>
                  <a:spcPts val="0"/>
                </a:spcBef>
                <a:spcAft>
                  <a:spcPts val="0"/>
                </a:spcAft>
                <a:buClrTx/>
                <a:buSzTx/>
                <a:buFontTx/>
                <a:buNone/>
                <a:tabLst/>
                <a:defRPr/>
              </a:pPr>
              <a:r>
                <a:rPr kumimoji="1" lang="ja-JP" altLang="en-US" sz="1050" b="0" i="0" u="none" strike="noStrike" kern="0" cap="none" spc="0" normalizeH="0" baseline="0" noProof="0" dirty="0">
                  <a:ln>
                    <a:noFill/>
                  </a:ln>
                  <a:solidFill>
                    <a:prstClr val="black"/>
                  </a:solidFill>
                  <a:effectLst/>
                  <a:uLnTx/>
                  <a:uFillTx/>
                  <a:latin typeface="Calibri"/>
                  <a:ea typeface="ＭＳ Ｐゴシック" panose="020B0600070205080204" pitchFamily="50" charset="-128"/>
                  <a:cs typeface="+mn-cs"/>
                </a:rPr>
                <a:t>　　　（登録制度）</a:t>
              </a:r>
            </a:p>
          </p:txBody>
        </p:sp>
        <p:grpSp>
          <p:nvGrpSpPr>
            <p:cNvPr id="171" name="グループ化 170"/>
            <p:cNvGrpSpPr/>
            <p:nvPr/>
          </p:nvGrpSpPr>
          <p:grpSpPr>
            <a:xfrm>
              <a:off x="8498239" y="3849424"/>
              <a:ext cx="207482" cy="325303"/>
              <a:chOff x="5572614" y="6812708"/>
              <a:chExt cx="207482" cy="325303"/>
            </a:xfrm>
          </p:grpSpPr>
          <p:sp>
            <p:nvSpPr>
              <p:cNvPr id="172" name="フローチャート: 論理積ゲート 171"/>
              <p:cNvSpPr/>
              <p:nvPr/>
            </p:nvSpPr>
            <p:spPr>
              <a:xfrm rot="16200000">
                <a:off x="5587560" y="6945475"/>
                <a:ext cx="177590" cy="207482"/>
              </a:xfrm>
              <a:prstGeom prst="flowChartDelay">
                <a:avLst/>
              </a:prstGeom>
              <a:solidFill>
                <a:sysClr val="windowText" lastClr="000000"/>
              </a:solidFill>
              <a:ln w="25400" cap="flat" cmpd="sng" algn="ctr">
                <a:noFill/>
                <a:prstDash val="solid"/>
              </a:ln>
              <a:effectLst/>
            </p:spPr>
            <p:txBody>
              <a:bodyPr rtlCol="0" anchor="ctr"/>
              <a:lstStyle/>
              <a:p>
                <a:pPr marL="0" marR="0" lvl="0" indent="0" algn="ctr" defTabSz="957816" eaLnBrk="1" fontAlgn="auto" latinLnBrk="0" hangingPunct="1">
                  <a:lnSpc>
                    <a:spcPct val="100000"/>
                  </a:lnSpc>
                  <a:spcBef>
                    <a:spcPts val="0"/>
                  </a:spcBef>
                  <a:spcAft>
                    <a:spcPts val="0"/>
                  </a:spcAft>
                  <a:buClrTx/>
                  <a:buSzTx/>
                  <a:buFontTx/>
                  <a:buNone/>
                  <a:tabLst/>
                  <a:defRPr/>
                </a:pPr>
                <a:endParaRPr kumimoji="1" lang="ja-JP" altLang="en-US" sz="1900" b="0" i="0" u="none" strike="noStrike" kern="0" cap="none" spc="0" normalizeH="0" baseline="0" noProof="0">
                  <a:ln>
                    <a:noFill/>
                  </a:ln>
                  <a:solidFill>
                    <a:prstClr val="black"/>
                  </a:solidFill>
                  <a:effectLst/>
                  <a:uLnTx/>
                  <a:uFillTx/>
                  <a:latin typeface="Calibri"/>
                  <a:ea typeface="ＭＳ Ｐゴシック" panose="020B0600070205080204" pitchFamily="50" charset="-128"/>
                  <a:cs typeface="+mn-cs"/>
                </a:endParaRPr>
              </a:p>
            </p:txBody>
          </p:sp>
          <p:sp>
            <p:nvSpPr>
              <p:cNvPr id="173" name="楕円 172"/>
              <p:cNvSpPr/>
              <p:nvPr/>
            </p:nvSpPr>
            <p:spPr>
              <a:xfrm>
                <a:off x="5594307" y="6812708"/>
                <a:ext cx="164095" cy="164095"/>
              </a:xfrm>
              <a:prstGeom prst="ellipse">
                <a:avLst/>
              </a:prstGeom>
              <a:solidFill>
                <a:sysClr val="windowText" lastClr="000000"/>
              </a:solidFill>
              <a:ln w="25400" cap="flat" cmpd="sng" algn="ctr">
                <a:noFill/>
                <a:prstDash val="solid"/>
              </a:ln>
              <a:effectLst/>
            </p:spPr>
            <p:txBody>
              <a:bodyPr rtlCol="0" anchor="ctr"/>
              <a:lstStyle/>
              <a:p>
                <a:pPr marL="0" marR="0" lvl="0" indent="0" algn="ctr" defTabSz="957816" eaLnBrk="1" fontAlgn="auto" latinLnBrk="0" hangingPunct="1">
                  <a:lnSpc>
                    <a:spcPct val="100000"/>
                  </a:lnSpc>
                  <a:spcBef>
                    <a:spcPts val="0"/>
                  </a:spcBef>
                  <a:spcAft>
                    <a:spcPts val="0"/>
                  </a:spcAft>
                  <a:buClrTx/>
                  <a:buSzTx/>
                  <a:buFontTx/>
                  <a:buNone/>
                  <a:tabLst/>
                  <a:defRPr/>
                </a:pPr>
                <a:endParaRPr kumimoji="1" lang="ja-JP" altLang="en-US" sz="1900" b="0" i="0" u="none" strike="noStrike" kern="0" cap="none" spc="0" normalizeH="0" baseline="0" noProof="0">
                  <a:ln>
                    <a:noFill/>
                  </a:ln>
                  <a:solidFill>
                    <a:prstClr val="black"/>
                  </a:solidFill>
                  <a:effectLst/>
                  <a:uLnTx/>
                  <a:uFillTx/>
                  <a:latin typeface="Calibri"/>
                  <a:ea typeface="ＭＳ Ｐゴシック" panose="020B0600070205080204" pitchFamily="50" charset="-128"/>
                  <a:cs typeface="+mn-cs"/>
                </a:endParaRPr>
              </a:p>
            </p:txBody>
          </p:sp>
        </p:grpSp>
        <p:sp>
          <p:nvSpPr>
            <p:cNvPr id="174" name="テキスト ボックス 173"/>
            <p:cNvSpPr txBox="1"/>
            <p:nvPr/>
          </p:nvSpPr>
          <p:spPr>
            <a:xfrm>
              <a:off x="7083190" y="3906672"/>
              <a:ext cx="574058" cy="230832"/>
            </a:xfrm>
            <a:prstGeom prst="rect">
              <a:avLst/>
            </a:prstGeom>
            <a:noFill/>
          </p:spPr>
          <p:txBody>
            <a:bodyPr wrap="none" rtlCol="0">
              <a:noAutofit/>
            </a:bodyPr>
            <a:lstStyle/>
            <a:p>
              <a:pPr defTabSz="957816"/>
              <a:r>
                <a:rPr kumimoji="1" lang="ja-JP" altLang="en-US" sz="900" dirty="0">
                  <a:solidFill>
                    <a:prstClr val="black"/>
                  </a:solidFill>
                  <a:latin typeface="ＭＳ Ｐゴシック" panose="020B0600070205080204" pitchFamily="50" charset="-128"/>
                  <a:ea typeface="ＭＳ Ｐゴシック" panose="020B0600070205080204" pitchFamily="50" charset="-128"/>
                </a:rPr>
                <a:t>（ア）ｃ．トライアル派遣</a:t>
              </a:r>
            </a:p>
          </p:txBody>
        </p:sp>
        <p:cxnSp>
          <p:nvCxnSpPr>
            <p:cNvPr id="176" name="直線矢印コネクタ 175"/>
            <p:cNvCxnSpPr/>
            <p:nvPr/>
          </p:nvCxnSpPr>
          <p:spPr>
            <a:xfrm>
              <a:off x="7083190" y="4519692"/>
              <a:ext cx="1447296" cy="0"/>
            </a:xfrm>
            <a:prstGeom prst="straightConnector1">
              <a:avLst/>
            </a:prstGeom>
            <a:noFill/>
            <a:ln w="9525" cap="flat" cmpd="sng" algn="ctr">
              <a:solidFill>
                <a:sysClr val="windowText" lastClr="000000">
                  <a:shade val="95000"/>
                  <a:satMod val="105000"/>
                </a:sysClr>
              </a:solidFill>
              <a:prstDash val="solid"/>
              <a:headEnd type="triangle" w="lg" len="lg"/>
              <a:tailEnd type="none" w="lg" len="lg"/>
            </a:ln>
            <a:effectLst/>
          </p:spPr>
        </p:cxnSp>
        <p:sp>
          <p:nvSpPr>
            <p:cNvPr id="177" name="テキスト ボックス 176"/>
            <p:cNvSpPr txBox="1"/>
            <p:nvPr/>
          </p:nvSpPr>
          <p:spPr>
            <a:xfrm>
              <a:off x="7083190" y="4282882"/>
              <a:ext cx="574058" cy="230832"/>
            </a:xfrm>
            <a:prstGeom prst="rect">
              <a:avLst/>
            </a:prstGeom>
            <a:noFill/>
          </p:spPr>
          <p:txBody>
            <a:bodyPr wrap="none" rtlCol="0">
              <a:noAutofit/>
            </a:bodyPr>
            <a:lstStyle/>
            <a:p>
              <a:pPr defTabSz="957816"/>
              <a:r>
                <a:rPr kumimoji="1" lang="ja-JP" altLang="en-US" sz="900" dirty="0">
                  <a:solidFill>
                    <a:prstClr val="black"/>
                  </a:solidFill>
                  <a:latin typeface="ＭＳ Ｐゴシック" panose="020B0600070205080204" pitchFamily="50" charset="-128"/>
                  <a:ea typeface="ＭＳ Ｐゴシック" panose="020B0600070205080204" pitchFamily="50" charset="-128"/>
                </a:rPr>
                <a:t>（イ）（ウ）情報発信等</a:t>
              </a:r>
            </a:p>
          </p:txBody>
        </p:sp>
        <p:grpSp>
          <p:nvGrpSpPr>
            <p:cNvPr id="178" name="グループ化 177"/>
            <p:cNvGrpSpPr/>
            <p:nvPr/>
          </p:nvGrpSpPr>
          <p:grpSpPr>
            <a:xfrm>
              <a:off x="8498239" y="4350303"/>
              <a:ext cx="209339" cy="335561"/>
              <a:chOff x="6909875" y="6802450"/>
              <a:chExt cx="285223" cy="457200"/>
            </a:xfrm>
          </p:grpSpPr>
          <p:sp>
            <p:nvSpPr>
              <p:cNvPr id="179" name="角丸四角形 178"/>
              <p:cNvSpPr/>
              <p:nvPr/>
            </p:nvSpPr>
            <p:spPr>
              <a:xfrm>
                <a:off x="6909875" y="6802450"/>
                <a:ext cx="285223" cy="457200"/>
              </a:xfrm>
              <a:prstGeom prst="roundRect">
                <a:avLst/>
              </a:prstGeom>
              <a:solidFill>
                <a:sysClr val="windowText" lastClr="000000"/>
              </a:solidFill>
              <a:ln w="25400" cap="flat" cmpd="sng" algn="ctr">
                <a:noFill/>
                <a:prstDash val="solid"/>
              </a:ln>
              <a:effectLst/>
            </p:spPr>
            <p:txBody>
              <a:bodyPr rtlCol="0" anchor="ctr"/>
              <a:lstStyle/>
              <a:p>
                <a:pPr marL="0" marR="0" lvl="0" indent="0" algn="ctr" defTabSz="957816" eaLnBrk="1" fontAlgn="auto" latinLnBrk="0" hangingPunct="1">
                  <a:lnSpc>
                    <a:spcPct val="100000"/>
                  </a:lnSpc>
                  <a:spcBef>
                    <a:spcPts val="0"/>
                  </a:spcBef>
                  <a:spcAft>
                    <a:spcPts val="0"/>
                  </a:spcAft>
                  <a:buClrTx/>
                  <a:buSzTx/>
                  <a:buFontTx/>
                  <a:buNone/>
                  <a:tabLst/>
                  <a:defRPr/>
                </a:pPr>
                <a:endParaRPr kumimoji="1" lang="ja-JP" altLang="en-US" sz="1900" b="0" i="0" u="none" strike="noStrike" kern="0" cap="none" spc="0" normalizeH="0" baseline="0" noProof="0">
                  <a:ln>
                    <a:noFill/>
                  </a:ln>
                  <a:solidFill>
                    <a:prstClr val="black"/>
                  </a:solidFill>
                  <a:effectLst/>
                  <a:uLnTx/>
                  <a:uFillTx/>
                  <a:latin typeface="Calibri"/>
                  <a:ea typeface="ＭＳ Ｐゴシック" panose="020B0600070205080204" pitchFamily="50" charset="-128"/>
                  <a:cs typeface="+mn-cs"/>
                </a:endParaRPr>
              </a:p>
            </p:txBody>
          </p:sp>
          <p:sp>
            <p:nvSpPr>
              <p:cNvPr id="180" name="楕円 179"/>
              <p:cNvSpPr/>
              <p:nvPr/>
            </p:nvSpPr>
            <p:spPr>
              <a:xfrm>
                <a:off x="7024334" y="7170011"/>
                <a:ext cx="58683" cy="58683"/>
              </a:xfrm>
              <a:prstGeom prst="ellipse">
                <a:avLst/>
              </a:prstGeom>
              <a:solidFill>
                <a:sysClr val="window" lastClr="FFFFFF"/>
              </a:solidFill>
              <a:ln w="25400" cap="flat" cmpd="sng" algn="ctr">
                <a:noFill/>
                <a:prstDash val="solid"/>
              </a:ln>
              <a:effectLst/>
            </p:spPr>
            <p:txBody>
              <a:bodyPr rtlCol="0" anchor="ctr"/>
              <a:lstStyle/>
              <a:p>
                <a:pPr marL="0" marR="0" lvl="0" indent="0" algn="ctr" defTabSz="957816" eaLnBrk="1" fontAlgn="auto" latinLnBrk="0" hangingPunct="1">
                  <a:lnSpc>
                    <a:spcPct val="100000"/>
                  </a:lnSpc>
                  <a:spcBef>
                    <a:spcPts val="0"/>
                  </a:spcBef>
                  <a:spcAft>
                    <a:spcPts val="0"/>
                  </a:spcAft>
                  <a:buClrTx/>
                  <a:buSzTx/>
                  <a:buFontTx/>
                  <a:buNone/>
                  <a:tabLst/>
                  <a:defRPr/>
                </a:pPr>
                <a:endParaRPr kumimoji="1" lang="ja-JP" altLang="en-US" sz="1900" b="0" i="0" u="none" strike="noStrike" kern="0" cap="none" spc="0" normalizeH="0" baseline="0" noProof="0">
                  <a:ln>
                    <a:noFill/>
                  </a:ln>
                  <a:solidFill>
                    <a:prstClr val="black"/>
                  </a:solidFill>
                  <a:effectLst/>
                  <a:uLnTx/>
                  <a:uFillTx/>
                  <a:latin typeface="Calibri"/>
                  <a:ea typeface="ＭＳ Ｐゴシック" panose="020B0600070205080204" pitchFamily="50" charset="-128"/>
                  <a:cs typeface="+mn-cs"/>
                </a:endParaRPr>
              </a:p>
            </p:txBody>
          </p:sp>
          <p:sp>
            <p:nvSpPr>
              <p:cNvPr id="181" name="正方形/長方形 180"/>
              <p:cNvSpPr/>
              <p:nvPr/>
            </p:nvSpPr>
            <p:spPr>
              <a:xfrm>
                <a:off x="6953812" y="6847889"/>
                <a:ext cx="197347" cy="290122"/>
              </a:xfrm>
              <a:prstGeom prst="rect">
                <a:avLst/>
              </a:prstGeom>
              <a:solidFill>
                <a:sysClr val="window" lastClr="FFFFFF"/>
              </a:solidFill>
              <a:ln w="25400" cap="flat" cmpd="sng" algn="ctr">
                <a:noFill/>
                <a:prstDash val="solid"/>
              </a:ln>
              <a:effectLst/>
            </p:spPr>
            <p:txBody>
              <a:bodyPr rtlCol="0" anchor="ctr"/>
              <a:lstStyle/>
              <a:p>
                <a:pPr marL="0" marR="0" lvl="0" indent="0" algn="ctr" defTabSz="957816" eaLnBrk="1" fontAlgn="auto" latinLnBrk="0" hangingPunct="1">
                  <a:lnSpc>
                    <a:spcPct val="100000"/>
                  </a:lnSpc>
                  <a:spcBef>
                    <a:spcPts val="0"/>
                  </a:spcBef>
                  <a:spcAft>
                    <a:spcPts val="0"/>
                  </a:spcAft>
                  <a:buClrTx/>
                  <a:buSzTx/>
                  <a:buFontTx/>
                  <a:buNone/>
                  <a:tabLst/>
                  <a:defRPr/>
                </a:pPr>
                <a:endParaRPr kumimoji="1" lang="ja-JP" altLang="en-US" sz="1900" b="0" i="0" u="none" strike="noStrike" kern="0" cap="none" spc="0" normalizeH="0" baseline="0" noProof="0">
                  <a:ln>
                    <a:noFill/>
                  </a:ln>
                  <a:solidFill>
                    <a:prstClr val="black"/>
                  </a:solidFill>
                  <a:effectLst/>
                  <a:uLnTx/>
                  <a:uFillTx/>
                  <a:latin typeface="Calibri"/>
                  <a:ea typeface="ＭＳ Ｐゴシック" panose="020B0600070205080204" pitchFamily="50" charset="-128"/>
                  <a:cs typeface="+mn-cs"/>
                </a:endParaRPr>
              </a:p>
            </p:txBody>
          </p:sp>
        </p:grpSp>
        <p:sp>
          <p:nvSpPr>
            <p:cNvPr id="182" name="正方形/長方形 181"/>
            <p:cNvSpPr/>
            <p:nvPr/>
          </p:nvSpPr>
          <p:spPr>
            <a:xfrm>
              <a:off x="8414273" y="3199623"/>
              <a:ext cx="1116653" cy="432141"/>
            </a:xfrm>
            <a:prstGeom prst="rect">
              <a:avLst/>
            </a:prstGeom>
            <a:solidFill>
              <a:sysClr val="window" lastClr="FFFFFF"/>
            </a:solidFill>
            <a:ln w="6350" cap="flat" cmpd="sng" algn="ctr">
              <a:solidFill>
                <a:sysClr val="window" lastClr="FFFFFF">
                  <a:lumMod val="50000"/>
                </a:sysClr>
              </a:solidFill>
              <a:prstDash val="solid"/>
            </a:ln>
            <a:effectLst/>
          </p:spPr>
          <p:txBody>
            <a:bodyPr rIns="0" rtlCol="0" anchor="ctr"/>
            <a:lstStyle/>
            <a:p>
              <a:pPr marL="0" marR="0" lvl="0" indent="0" defTabSz="957816" eaLnBrk="1" fontAlgn="auto" latinLnBrk="0" hangingPunct="1">
                <a:lnSpc>
                  <a:spcPct val="100000"/>
                </a:lnSpc>
                <a:spcBef>
                  <a:spcPts val="0"/>
                </a:spcBef>
                <a:spcAft>
                  <a:spcPts val="0"/>
                </a:spcAft>
                <a:buClrTx/>
                <a:buSzTx/>
                <a:buFontTx/>
                <a:buNone/>
                <a:tabLst/>
                <a:defRPr/>
              </a:pPr>
              <a:r>
                <a:rPr kumimoji="1" lang="ja-JP" altLang="en-US" sz="1050" b="0" i="0" u="none" strike="noStrike" kern="0" cap="none" spc="0" normalizeH="0" baseline="0" noProof="0" dirty="0">
                  <a:ln>
                    <a:noFill/>
                  </a:ln>
                  <a:solidFill>
                    <a:prstClr val="black"/>
                  </a:solidFill>
                  <a:effectLst/>
                  <a:uLnTx/>
                  <a:uFillTx/>
                  <a:latin typeface="Calibri"/>
                  <a:ea typeface="ＭＳ Ｐゴシック" panose="020B0600070205080204" pitchFamily="50" charset="-128"/>
                  <a:cs typeface="+mn-cs"/>
                </a:rPr>
                <a:t>　　　商店街</a:t>
              </a:r>
              <a:endParaRPr kumimoji="1" lang="en-US" altLang="ja-JP" sz="1050" b="0" i="0" u="none" strike="noStrike" kern="0" cap="none" spc="0" normalizeH="0" baseline="0" noProof="0" dirty="0">
                <a:ln>
                  <a:noFill/>
                </a:ln>
                <a:solidFill>
                  <a:prstClr val="black"/>
                </a:solidFill>
                <a:effectLst/>
                <a:uLnTx/>
                <a:uFillTx/>
                <a:latin typeface="Calibri"/>
                <a:ea typeface="ＭＳ Ｐゴシック" panose="020B0600070205080204" pitchFamily="50" charset="-128"/>
                <a:cs typeface="+mn-cs"/>
              </a:endParaRPr>
            </a:p>
            <a:p>
              <a:pPr marL="0" marR="0" lvl="0" indent="0" defTabSz="957816" eaLnBrk="1" fontAlgn="auto" latinLnBrk="0" hangingPunct="1">
                <a:lnSpc>
                  <a:spcPct val="100000"/>
                </a:lnSpc>
                <a:spcBef>
                  <a:spcPts val="0"/>
                </a:spcBef>
                <a:spcAft>
                  <a:spcPts val="0"/>
                </a:spcAft>
                <a:buClrTx/>
                <a:buSzTx/>
                <a:buFontTx/>
                <a:buNone/>
                <a:tabLst/>
                <a:defRPr/>
              </a:pPr>
              <a:r>
                <a:rPr kumimoji="1" lang="ja-JP" altLang="en-US" sz="1050" b="0" i="0" u="none" strike="noStrike" kern="0" cap="none" spc="0" normalizeH="0" baseline="0" noProof="0" dirty="0">
                  <a:ln>
                    <a:noFill/>
                  </a:ln>
                  <a:solidFill>
                    <a:prstClr val="black"/>
                  </a:solidFill>
                  <a:effectLst/>
                  <a:uLnTx/>
                  <a:uFillTx/>
                  <a:latin typeface="Calibri"/>
                  <a:ea typeface="ＭＳ Ｐゴシック" panose="020B0600070205080204" pitchFamily="50" charset="-128"/>
                  <a:cs typeface="+mn-cs"/>
                </a:rPr>
                <a:t>　　　アドバイザー</a:t>
              </a:r>
            </a:p>
          </p:txBody>
        </p:sp>
        <p:grpSp>
          <p:nvGrpSpPr>
            <p:cNvPr id="183" name="グループ化 182"/>
            <p:cNvGrpSpPr/>
            <p:nvPr/>
          </p:nvGrpSpPr>
          <p:grpSpPr>
            <a:xfrm>
              <a:off x="8498239" y="3276257"/>
              <a:ext cx="207482" cy="325303"/>
              <a:chOff x="5572614" y="6197065"/>
              <a:chExt cx="207482" cy="325303"/>
            </a:xfrm>
            <a:solidFill>
              <a:sysClr val="window" lastClr="FFFFFF">
                <a:lumMod val="50000"/>
              </a:sysClr>
            </a:solidFill>
          </p:grpSpPr>
          <p:sp>
            <p:nvSpPr>
              <p:cNvPr id="184" name="フローチャート: 論理積ゲート 183"/>
              <p:cNvSpPr/>
              <p:nvPr/>
            </p:nvSpPr>
            <p:spPr>
              <a:xfrm rot="16200000">
                <a:off x="5587560" y="6329832"/>
                <a:ext cx="177590" cy="207482"/>
              </a:xfrm>
              <a:prstGeom prst="flowChartDelay">
                <a:avLst/>
              </a:prstGeom>
              <a:grpFill/>
              <a:ln w="25400" cap="flat" cmpd="sng" algn="ctr">
                <a:noFill/>
                <a:prstDash val="solid"/>
              </a:ln>
              <a:effectLst/>
            </p:spPr>
            <p:txBody>
              <a:bodyPr rtlCol="0" anchor="ctr"/>
              <a:lstStyle/>
              <a:p>
                <a:pPr marL="0" marR="0" lvl="0" indent="0" algn="ctr" defTabSz="957816" eaLnBrk="1" fontAlgn="auto" latinLnBrk="0" hangingPunct="1">
                  <a:lnSpc>
                    <a:spcPct val="100000"/>
                  </a:lnSpc>
                  <a:spcBef>
                    <a:spcPts val="0"/>
                  </a:spcBef>
                  <a:spcAft>
                    <a:spcPts val="0"/>
                  </a:spcAft>
                  <a:buClrTx/>
                  <a:buSzTx/>
                  <a:buFontTx/>
                  <a:buNone/>
                  <a:tabLst/>
                  <a:defRPr/>
                </a:pPr>
                <a:endParaRPr kumimoji="1" lang="ja-JP" altLang="en-US" sz="1900" b="0" i="0" u="none" strike="noStrike" kern="0" cap="none" spc="0" normalizeH="0" baseline="0" noProof="0">
                  <a:ln>
                    <a:noFill/>
                  </a:ln>
                  <a:solidFill>
                    <a:prstClr val="black"/>
                  </a:solidFill>
                  <a:effectLst/>
                  <a:uLnTx/>
                  <a:uFillTx/>
                  <a:latin typeface="Calibri"/>
                  <a:ea typeface="ＭＳ Ｐゴシック" panose="020B0600070205080204" pitchFamily="50" charset="-128"/>
                  <a:cs typeface="+mn-cs"/>
                </a:endParaRPr>
              </a:p>
            </p:txBody>
          </p:sp>
          <p:sp>
            <p:nvSpPr>
              <p:cNvPr id="185" name="楕円 184"/>
              <p:cNvSpPr/>
              <p:nvPr/>
            </p:nvSpPr>
            <p:spPr>
              <a:xfrm>
                <a:off x="5594307" y="6197065"/>
                <a:ext cx="164095" cy="164095"/>
              </a:xfrm>
              <a:prstGeom prst="ellipse">
                <a:avLst/>
              </a:prstGeom>
              <a:grpFill/>
              <a:ln w="25400" cap="flat" cmpd="sng" algn="ctr">
                <a:noFill/>
                <a:prstDash val="solid"/>
              </a:ln>
              <a:effectLst/>
            </p:spPr>
            <p:txBody>
              <a:bodyPr rtlCol="0" anchor="ctr"/>
              <a:lstStyle/>
              <a:p>
                <a:pPr marL="0" marR="0" lvl="0" indent="0" algn="ctr" defTabSz="957816" eaLnBrk="1" fontAlgn="auto" latinLnBrk="0" hangingPunct="1">
                  <a:lnSpc>
                    <a:spcPct val="100000"/>
                  </a:lnSpc>
                  <a:spcBef>
                    <a:spcPts val="0"/>
                  </a:spcBef>
                  <a:spcAft>
                    <a:spcPts val="0"/>
                  </a:spcAft>
                  <a:buClrTx/>
                  <a:buSzTx/>
                  <a:buFontTx/>
                  <a:buNone/>
                  <a:tabLst/>
                  <a:defRPr/>
                </a:pPr>
                <a:endParaRPr kumimoji="1" lang="ja-JP" altLang="en-US" sz="1900" b="0" i="0" u="none" strike="noStrike" kern="0" cap="none" spc="0" normalizeH="0" baseline="0" noProof="0">
                  <a:ln>
                    <a:noFill/>
                  </a:ln>
                  <a:solidFill>
                    <a:prstClr val="black"/>
                  </a:solidFill>
                  <a:effectLst/>
                  <a:uLnTx/>
                  <a:uFillTx/>
                  <a:latin typeface="Calibri"/>
                  <a:ea typeface="ＭＳ Ｐゴシック" panose="020B0600070205080204" pitchFamily="50" charset="-128"/>
                  <a:cs typeface="+mn-cs"/>
                </a:endParaRPr>
              </a:p>
            </p:txBody>
          </p:sp>
        </p:grpSp>
        <p:sp>
          <p:nvSpPr>
            <p:cNvPr id="175" name="テキスト ボックス 174"/>
            <p:cNvSpPr txBox="1"/>
            <p:nvPr/>
          </p:nvSpPr>
          <p:spPr>
            <a:xfrm>
              <a:off x="8693209" y="4312360"/>
              <a:ext cx="946093" cy="415498"/>
            </a:xfrm>
            <a:prstGeom prst="rect">
              <a:avLst/>
            </a:prstGeom>
            <a:noFill/>
          </p:spPr>
          <p:txBody>
            <a:bodyPr wrap="none" rtlCol="0">
              <a:spAutoFit/>
            </a:bodyPr>
            <a:lstStyle/>
            <a:p>
              <a:pPr defTabSz="957816"/>
              <a:r>
                <a:rPr kumimoji="1" lang="ja-JP" altLang="en-US" sz="1050" dirty="0">
                  <a:solidFill>
                    <a:prstClr val="black"/>
                  </a:solidFill>
                  <a:ea typeface="ＭＳ Ｐゴシック" panose="020B0600070205080204" pitchFamily="50" charset="-128"/>
                </a:rPr>
                <a:t>特設ＨＰ</a:t>
              </a:r>
              <a:endParaRPr kumimoji="1" lang="en-US" altLang="ja-JP" sz="1050" dirty="0">
                <a:solidFill>
                  <a:srgbClr val="F79646"/>
                </a:solidFill>
                <a:latin typeface="ＭＳ Ｐゴシック" panose="020B0600070205080204" pitchFamily="50" charset="-128"/>
                <a:ea typeface="ＭＳ Ｐゴシック" panose="020B0600070205080204" pitchFamily="50" charset="-128"/>
              </a:endParaRPr>
            </a:p>
            <a:p>
              <a:pPr defTabSz="957816"/>
              <a:r>
                <a:rPr kumimoji="1" lang="en-US" altLang="ja-JP" sz="1050" dirty="0">
                  <a:solidFill>
                    <a:prstClr val="black"/>
                  </a:solidFill>
                  <a:latin typeface="ＭＳ Ｐゴシック" panose="020B0600070205080204" pitchFamily="50" charset="-128"/>
                  <a:ea typeface="ＭＳ Ｐゴシック" panose="020B0600070205080204" pitchFamily="50" charset="-128"/>
                </a:rPr>
                <a:t>Web</a:t>
              </a:r>
              <a:r>
                <a:rPr kumimoji="1" lang="ja-JP" altLang="en-US" sz="1050" spc="-150" dirty="0">
                  <a:solidFill>
                    <a:prstClr val="black"/>
                  </a:solidFill>
                  <a:latin typeface="ＭＳ Ｐゴシック" panose="020B0600070205080204" pitchFamily="50" charset="-128"/>
                  <a:ea typeface="ＭＳ Ｐゴシック" panose="020B0600070205080204" pitchFamily="50" charset="-128"/>
                </a:rPr>
                <a:t>セミナー</a:t>
              </a:r>
              <a:r>
                <a:rPr kumimoji="1" lang="ja-JP" altLang="en-US" sz="1050" dirty="0">
                  <a:solidFill>
                    <a:prstClr val="black"/>
                  </a:solidFill>
                  <a:ea typeface="ＭＳ Ｐゴシック" panose="020B0600070205080204" pitchFamily="50" charset="-128"/>
                </a:rPr>
                <a:t>等</a:t>
              </a:r>
            </a:p>
          </p:txBody>
        </p:sp>
      </p:grpSp>
      <p:graphicFrame>
        <p:nvGraphicFramePr>
          <p:cNvPr id="187" name="表 186"/>
          <p:cNvGraphicFramePr>
            <a:graphicFrameLocks noGrp="1"/>
          </p:cNvGraphicFramePr>
          <p:nvPr>
            <p:extLst>
              <p:ext uri="{D42A27DB-BD31-4B8C-83A1-F6EECF244321}">
                <p14:modId xmlns:p14="http://schemas.microsoft.com/office/powerpoint/2010/main" val="2991045479"/>
              </p:ext>
            </p:extLst>
          </p:nvPr>
        </p:nvGraphicFramePr>
        <p:xfrm>
          <a:off x="739588" y="2175636"/>
          <a:ext cx="8866238" cy="662940"/>
        </p:xfrm>
        <a:graphic>
          <a:graphicData uri="http://schemas.openxmlformats.org/drawingml/2006/table">
            <a:tbl>
              <a:tblPr bandRow="1"/>
              <a:tblGrid>
                <a:gridCol w="4379128">
                  <a:extLst>
                    <a:ext uri="{9D8B030D-6E8A-4147-A177-3AD203B41FA5}">
                      <a16:colId xmlns:a16="http://schemas.microsoft.com/office/drawing/2014/main" val="2598968353"/>
                    </a:ext>
                  </a:extLst>
                </a:gridCol>
                <a:gridCol w="4487110">
                  <a:extLst>
                    <a:ext uri="{9D8B030D-6E8A-4147-A177-3AD203B41FA5}">
                      <a16:colId xmlns:a16="http://schemas.microsoft.com/office/drawing/2014/main" val="6607090"/>
                    </a:ext>
                  </a:extLst>
                </a:gridCol>
              </a:tblGrid>
              <a:tr h="0">
                <a:tc>
                  <a:txBody>
                    <a:bodyPr/>
                    <a:lstStyle>
                      <a:lvl1pPr marL="0" algn="l" defTabSz="914400" rtl="0" eaLnBrk="1" latinLnBrk="0" hangingPunct="1">
                        <a:defRPr kumimoji="1" sz="1800" kern="1200">
                          <a:solidFill>
                            <a:schemeClr val="dk1"/>
                          </a:solidFill>
                          <a:latin typeface="Calibri"/>
                        </a:defRPr>
                      </a:lvl1pPr>
                      <a:lvl2pPr marL="457200" algn="l" defTabSz="914400" rtl="0" eaLnBrk="1" latinLnBrk="0" hangingPunct="1">
                        <a:defRPr kumimoji="1" sz="1800" kern="1200">
                          <a:solidFill>
                            <a:schemeClr val="dk1"/>
                          </a:solidFill>
                          <a:latin typeface="Calibri"/>
                        </a:defRPr>
                      </a:lvl2pPr>
                      <a:lvl3pPr marL="914400" algn="l" defTabSz="914400" rtl="0" eaLnBrk="1" latinLnBrk="0" hangingPunct="1">
                        <a:defRPr kumimoji="1" sz="1800" kern="1200">
                          <a:solidFill>
                            <a:schemeClr val="dk1"/>
                          </a:solidFill>
                          <a:latin typeface="Calibri"/>
                        </a:defRPr>
                      </a:lvl3pPr>
                      <a:lvl4pPr marL="1371600" algn="l" defTabSz="914400" rtl="0" eaLnBrk="1" latinLnBrk="0" hangingPunct="1">
                        <a:defRPr kumimoji="1" sz="1800" kern="1200">
                          <a:solidFill>
                            <a:schemeClr val="dk1"/>
                          </a:solidFill>
                          <a:latin typeface="Calibri"/>
                        </a:defRPr>
                      </a:lvl4pPr>
                      <a:lvl5pPr marL="1828800" algn="l" defTabSz="914400" rtl="0" eaLnBrk="1" latinLnBrk="0" hangingPunct="1">
                        <a:defRPr kumimoji="1" sz="1800" kern="1200">
                          <a:solidFill>
                            <a:schemeClr val="dk1"/>
                          </a:solidFill>
                          <a:latin typeface="Calibri"/>
                        </a:defRPr>
                      </a:lvl5pPr>
                      <a:lvl6pPr marL="2286000" algn="l" defTabSz="914400" rtl="0" eaLnBrk="1" latinLnBrk="0" hangingPunct="1">
                        <a:defRPr kumimoji="1" sz="1800" kern="1200">
                          <a:solidFill>
                            <a:schemeClr val="dk1"/>
                          </a:solidFill>
                          <a:latin typeface="Calibri"/>
                        </a:defRPr>
                      </a:lvl6pPr>
                      <a:lvl7pPr marL="2743200" algn="l" defTabSz="914400" rtl="0" eaLnBrk="1" latinLnBrk="0" hangingPunct="1">
                        <a:defRPr kumimoji="1" sz="1800" kern="1200">
                          <a:solidFill>
                            <a:schemeClr val="dk1"/>
                          </a:solidFill>
                          <a:latin typeface="Calibri"/>
                        </a:defRPr>
                      </a:lvl7pPr>
                      <a:lvl8pPr marL="3200400" algn="l" defTabSz="914400" rtl="0" eaLnBrk="1" latinLnBrk="0" hangingPunct="1">
                        <a:defRPr kumimoji="1" sz="1800" kern="1200">
                          <a:solidFill>
                            <a:schemeClr val="dk1"/>
                          </a:solidFill>
                          <a:latin typeface="Calibri"/>
                        </a:defRPr>
                      </a:lvl8pPr>
                      <a:lvl9pPr marL="3657600" algn="l" defTabSz="914400" rtl="0" eaLnBrk="1" latinLnBrk="0" hangingPunct="1">
                        <a:defRPr kumimoji="1" sz="1800" kern="1200">
                          <a:solidFill>
                            <a:schemeClr val="dk1"/>
                          </a:solidFill>
                          <a:latin typeface="Calibri"/>
                        </a:defRPr>
                      </a:lvl9pPr>
                    </a:lstStyle>
                    <a:p>
                      <a:pPr algn="ctr">
                        <a:lnSpc>
                          <a:spcPct val="100000"/>
                        </a:lnSpc>
                      </a:pPr>
                      <a:r>
                        <a:rPr kumimoji="1" lang="ja-JP" altLang="en-US" sz="1050" dirty="0">
                          <a:solidFill>
                            <a:schemeClr val="tx1"/>
                          </a:solidFill>
                          <a:latin typeface="Meiryo UI" panose="020B0604030504040204" pitchFamily="50" charset="-128"/>
                          <a:ea typeface="Meiryo UI" panose="020B0604030504040204" pitchFamily="50" charset="-128"/>
                        </a:rPr>
                        <a:t>＜</a:t>
                      </a:r>
                      <a:r>
                        <a:rPr kumimoji="1" lang="en-US" altLang="ja-JP" sz="1050" dirty="0">
                          <a:solidFill>
                            <a:schemeClr val="tx1"/>
                          </a:solidFill>
                          <a:latin typeface="Meiryo UI" panose="020B0604030504040204" pitchFamily="50" charset="-128"/>
                          <a:ea typeface="Meiryo UI" panose="020B0604030504040204" pitchFamily="50" charset="-128"/>
                        </a:rPr>
                        <a:t>ICT</a:t>
                      </a:r>
                      <a:r>
                        <a:rPr kumimoji="1" lang="ja-JP" altLang="en-US" sz="1050" dirty="0">
                          <a:solidFill>
                            <a:schemeClr val="tx1"/>
                          </a:solidFill>
                          <a:latin typeface="Meiryo UI" panose="020B0604030504040204" pitchFamily="50" charset="-128"/>
                          <a:ea typeface="Meiryo UI" panose="020B0604030504040204" pitchFamily="50" charset="-128"/>
                        </a:rPr>
                        <a:t>活用例＞</a:t>
                      </a:r>
                      <a:endParaRPr kumimoji="1" lang="en-US" altLang="ja-JP" sz="600" dirty="0">
                        <a:solidFill>
                          <a:schemeClr val="tx1"/>
                        </a:solidFill>
                        <a:latin typeface="Meiryo UI" panose="020B0604030504040204" pitchFamily="50" charset="-128"/>
                        <a:ea typeface="Meiryo UI" panose="020B0604030504040204" pitchFamily="50" charset="-128"/>
                      </a:endParaRPr>
                    </a:p>
                    <a:p>
                      <a:pPr marL="87313" marR="0" lvl="0" indent="-87313" algn="l" defTabSz="957816" rtl="0" eaLnBrk="1" fontAlgn="auto" latinLnBrk="0" hangingPunct="1">
                        <a:lnSpc>
                          <a:spcPct val="100000"/>
                        </a:lnSpc>
                        <a:spcBef>
                          <a:spcPts val="0"/>
                        </a:spcBef>
                        <a:spcAft>
                          <a:spcPts val="0"/>
                        </a:spcAft>
                        <a:buClrTx/>
                        <a:buSzTx/>
                        <a:buFontTx/>
                        <a:buNone/>
                        <a:tabLst/>
                        <a:defRPr/>
                      </a:pPr>
                      <a:r>
                        <a:rPr kumimoji="1" lang="ja-JP" altLang="en-US" sz="900" dirty="0">
                          <a:solidFill>
                            <a:schemeClr val="tx1"/>
                          </a:solidFill>
                          <a:latin typeface="Meiryo UI" panose="020B0604030504040204" pitchFamily="50" charset="-128"/>
                          <a:ea typeface="Meiryo UI" panose="020B0604030504040204" pitchFamily="50" charset="-128"/>
                        </a:rPr>
                        <a:t>・　タイムリーにキャンペーン情報を常連へ発信する商店街アプリの導入</a:t>
                      </a:r>
                      <a:endParaRPr kumimoji="1" lang="en-US" altLang="ja-JP" sz="900" dirty="0">
                        <a:solidFill>
                          <a:schemeClr val="tx1"/>
                        </a:solidFill>
                        <a:latin typeface="Meiryo UI" panose="020B0604030504040204" pitchFamily="50" charset="-128"/>
                        <a:ea typeface="Meiryo UI" panose="020B0604030504040204" pitchFamily="50" charset="-128"/>
                      </a:endParaRPr>
                    </a:p>
                    <a:p>
                      <a:pPr>
                        <a:lnSpc>
                          <a:spcPct val="100000"/>
                        </a:lnSpc>
                        <a:tabLst/>
                      </a:pPr>
                      <a:r>
                        <a:rPr kumimoji="1" lang="ja-JP" altLang="en-US" sz="900" dirty="0">
                          <a:solidFill>
                            <a:schemeClr val="tx1"/>
                          </a:solidFill>
                          <a:latin typeface="Meiryo UI" panose="020B0604030504040204" pitchFamily="50" charset="-128"/>
                          <a:ea typeface="Meiryo UI" panose="020B0604030504040204" pitchFamily="50" charset="-128"/>
                        </a:rPr>
                        <a:t>・　商店街</a:t>
                      </a:r>
                      <a:r>
                        <a:rPr kumimoji="1" lang="en-US" altLang="ja-JP" sz="900" dirty="0">
                          <a:solidFill>
                            <a:schemeClr val="tx1"/>
                          </a:solidFill>
                          <a:latin typeface="Meiryo UI" panose="020B0604030504040204" pitchFamily="50" charset="-128"/>
                          <a:ea typeface="Meiryo UI" panose="020B0604030504040204" pitchFamily="50" charset="-128"/>
                        </a:rPr>
                        <a:t>QR</a:t>
                      </a:r>
                      <a:r>
                        <a:rPr kumimoji="1" lang="ja-JP" altLang="en-US" sz="900" dirty="0">
                          <a:solidFill>
                            <a:schemeClr val="tx1"/>
                          </a:solidFill>
                          <a:latin typeface="Meiryo UI" panose="020B0604030504040204" pitchFamily="50" charset="-128"/>
                          <a:ea typeface="Meiryo UI" panose="020B0604030504040204" pitchFamily="50" charset="-128"/>
                        </a:rPr>
                        <a:t>カードによるポイント付与、抽選会実施</a:t>
                      </a:r>
                      <a:endParaRPr kumimoji="1" lang="en-US" altLang="ja-JP" sz="900" dirty="0">
                        <a:solidFill>
                          <a:schemeClr val="tx1"/>
                        </a:solidFill>
                        <a:latin typeface="Meiryo UI" panose="020B0604030504040204" pitchFamily="50" charset="-128"/>
                        <a:ea typeface="Meiryo UI" panose="020B0604030504040204" pitchFamily="50" charset="-128"/>
                      </a:endParaRPr>
                    </a:p>
                    <a:p>
                      <a:pPr marL="87313" indent="-87313">
                        <a:lnSpc>
                          <a:spcPct val="100000"/>
                        </a:lnSpc>
                      </a:pPr>
                      <a:r>
                        <a:rPr kumimoji="1" lang="ja-JP" altLang="en-US" sz="900" dirty="0">
                          <a:solidFill>
                            <a:schemeClr val="tx1"/>
                          </a:solidFill>
                          <a:latin typeface="Meiryo UI" panose="020B0604030504040204" pitchFamily="50" charset="-128"/>
                          <a:ea typeface="Meiryo UI" panose="020B0604030504040204" pitchFamily="50" charset="-128"/>
                        </a:rPr>
                        <a:t>・　歩いた経路から地図上に絵を描くＧＰＳアートに</a:t>
                      </a:r>
                      <a:r>
                        <a:rPr kumimoji="1" lang="ja-JP" altLang="en-US" sz="900" dirty="0" smtClean="0">
                          <a:solidFill>
                            <a:schemeClr val="tx1"/>
                          </a:solidFill>
                          <a:latin typeface="Meiryo UI" panose="020B0604030504040204" pitchFamily="50" charset="-128"/>
                          <a:ea typeface="Meiryo UI" panose="020B0604030504040204" pitchFamily="50" charset="-128"/>
                        </a:rPr>
                        <a:t>よる商店街</a:t>
                      </a:r>
                      <a:r>
                        <a:rPr kumimoji="1" lang="ja-JP" altLang="en-US" sz="900" dirty="0">
                          <a:solidFill>
                            <a:schemeClr val="tx1"/>
                          </a:solidFill>
                          <a:latin typeface="Meiryo UI" panose="020B0604030504040204" pitchFamily="50" charset="-128"/>
                          <a:ea typeface="Meiryo UI" panose="020B0604030504040204" pitchFamily="50" charset="-128"/>
                        </a:rPr>
                        <a:t>回遊と３密</a:t>
                      </a:r>
                      <a:r>
                        <a:rPr kumimoji="1" lang="ja-JP" altLang="en-US" sz="900" dirty="0" smtClean="0">
                          <a:solidFill>
                            <a:schemeClr val="tx1"/>
                          </a:solidFill>
                          <a:latin typeface="Meiryo UI" panose="020B0604030504040204" pitchFamily="50" charset="-128"/>
                          <a:ea typeface="Meiryo UI" panose="020B0604030504040204" pitchFamily="50" charset="-128"/>
                        </a:rPr>
                        <a:t>回避の促進</a:t>
                      </a:r>
                      <a:r>
                        <a:rPr kumimoji="1" lang="ja-JP" altLang="en-US" sz="900" dirty="0">
                          <a:solidFill>
                            <a:schemeClr val="tx1"/>
                          </a:solidFill>
                          <a:latin typeface="Meiryo UI" panose="020B0604030504040204" pitchFamily="50" charset="-128"/>
                          <a:ea typeface="Meiryo UI" panose="020B0604030504040204" pitchFamily="50" charset="-128"/>
                        </a:rPr>
                        <a:t>　など</a:t>
                      </a:r>
                      <a:endParaRPr kumimoji="1" lang="en-US" altLang="ja-JP" sz="900" dirty="0">
                        <a:solidFill>
                          <a:schemeClr val="tx1"/>
                        </a:solidFill>
                        <a:latin typeface="Meiryo UI" panose="020B0604030504040204" pitchFamily="50" charset="-128"/>
                        <a:ea typeface="Meiryo UI" panose="020B0604030504040204" pitchFamily="50" charset="-128"/>
                      </a:endParaRPr>
                    </a:p>
                  </a:txBody>
                  <a:tcPr marL="36000" marR="36000">
                    <a:lnL w="19050" cap="flat" cmpd="sng" algn="ctr">
                      <a:solidFill>
                        <a:schemeClr val="accent1">
                          <a:lumMod val="60000"/>
                          <a:lumOff val="40000"/>
                        </a:schemeClr>
                      </a:solidFill>
                      <a:prstDash val="solid"/>
                      <a:round/>
                      <a:headEnd type="none" w="med" len="med"/>
                      <a:tailEnd type="none" w="med" len="med"/>
                    </a:lnL>
                    <a:lnR w="12700" cmpd="sng">
                      <a:noFill/>
                    </a:lnR>
                    <a:lnT w="19050" cap="flat" cmpd="sng" algn="ctr">
                      <a:solidFill>
                        <a:schemeClr val="accent1">
                          <a:lumMod val="60000"/>
                          <a:lumOff val="40000"/>
                        </a:schemeClr>
                      </a:solidFill>
                      <a:prstDash val="solid"/>
                      <a:round/>
                      <a:headEnd type="none" w="med" len="med"/>
                      <a:tailEnd type="none" w="med" len="med"/>
                    </a:lnT>
                    <a:lnB w="19050" cap="flat" cmpd="sng" algn="ctr">
                      <a:solidFill>
                        <a:schemeClr val="accent1">
                          <a:lumMod val="60000"/>
                          <a:lumOff val="4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Calibri"/>
                        </a:defRPr>
                      </a:lvl1pPr>
                      <a:lvl2pPr marL="457200" algn="l" defTabSz="914400" rtl="0" eaLnBrk="1" latinLnBrk="0" hangingPunct="1">
                        <a:defRPr kumimoji="1" sz="1800" kern="1200">
                          <a:solidFill>
                            <a:schemeClr val="dk1"/>
                          </a:solidFill>
                          <a:latin typeface="Calibri"/>
                        </a:defRPr>
                      </a:lvl2pPr>
                      <a:lvl3pPr marL="914400" algn="l" defTabSz="914400" rtl="0" eaLnBrk="1" latinLnBrk="0" hangingPunct="1">
                        <a:defRPr kumimoji="1" sz="1800" kern="1200">
                          <a:solidFill>
                            <a:schemeClr val="dk1"/>
                          </a:solidFill>
                          <a:latin typeface="Calibri"/>
                        </a:defRPr>
                      </a:lvl3pPr>
                      <a:lvl4pPr marL="1371600" algn="l" defTabSz="914400" rtl="0" eaLnBrk="1" latinLnBrk="0" hangingPunct="1">
                        <a:defRPr kumimoji="1" sz="1800" kern="1200">
                          <a:solidFill>
                            <a:schemeClr val="dk1"/>
                          </a:solidFill>
                          <a:latin typeface="Calibri"/>
                        </a:defRPr>
                      </a:lvl4pPr>
                      <a:lvl5pPr marL="1828800" algn="l" defTabSz="914400" rtl="0" eaLnBrk="1" latinLnBrk="0" hangingPunct="1">
                        <a:defRPr kumimoji="1" sz="1800" kern="1200">
                          <a:solidFill>
                            <a:schemeClr val="dk1"/>
                          </a:solidFill>
                          <a:latin typeface="Calibri"/>
                        </a:defRPr>
                      </a:lvl5pPr>
                      <a:lvl6pPr marL="2286000" algn="l" defTabSz="914400" rtl="0" eaLnBrk="1" latinLnBrk="0" hangingPunct="1">
                        <a:defRPr kumimoji="1" sz="1800" kern="1200">
                          <a:solidFill>
                            <a:schemeClr val="dk1"/>
                          </a:solidFill>
                          <a:latin typeface="Calibri"/>
                        </a:defRPr>
                      </a:lvl6pPr>
                      <a:lvl7pPr marL="2743200" algn="l" defTabSz="914400" rtl="0" eaLnBrk="1" latinLnBrk="0" hangingPunct="1">
                        <a:defRPr kumimoji="1" sz="1800" kern="1200">
                          <a:solidFill>
                            <a:schemeClr val="dk1"/>
                          </a:solidFill>
                          <a:latin typeface="Calibri"/>
                        </a:defRPr>
                      </a:lvl7pPr>
                      <a:lvl8pPr marL="3200400" algn="l" defTabSz="914400" rtl="0" eaLnBrk="1" latinLnBrk="0" hangingPunct="1">
                        <a:defRPr kumimoji="1" sz="1800" kern="1200">
                          <a:solidFill>
                            <a:schemeClr val="dk1"/>
                          </a:solidFill>
                          <a:latin typeface="Calibri"/>
                        </a:defRPr>
                      </a:lvl8pPr>
                      <a:lvl9pPr marL="3657600" algn="l" defTabSz="914400" rtl="0" eaLnBrk="1" latinLnBrk="0" hangingPunct="1">
                        <a:defRPr kumimoji="1" sz="1800" kern="1200">
                          <a:solidFill>
                            <a:schemeClr val="dk1"/>
                          </a:solidFill>
                          <a:latin typeface="Calibri"/>
                        </a:defRPr>
                      </a:lvl9pPr>
                    </a:lstStyle>
                    <a:p>
                      <a:pPr algn="ctr">
                        <a:lnSpc>
                          <a:spcPct val="100000"/>
                        </a:lnSpc>
                      </a:pPr>
                      <a:r>
                        <a:rPr kumimoji="1" lang="ja-JP" altLang="en-US" sz="1050" dirty="0">
                          <a:solidFill>
                            <a:schemeClr val="tx1"/>
                          </a:solidFill>
                          <a:latin typeface="Meiryo UI" panose="020B0604030504040204" pitchFamily="50" charset="-128"/>
                          <a:ea typeface="Meiryo UI" panose="020B0604030504040204" pitchFamily="50" charset="-128"/>
                        </a:rPr>
                        <a:t>＜バイローカルの取組み例＞</a:t>
                      </a:r>
                      <a:endParaRPr kumimoji="1" lang="en-US" altLang="ja-JP" sz="600" dirty="0">
                        <a:solidFill>
                          <a:schemeClr val="tx1"/>
                        </a:solidFill>
                        <a:latin typeface="Meiryo UI" panose="020B0604030504040204" pitchFamily="50" charset="-128"/>
                        <a:ea typeface="Meiryo UI" panose="020B0604030504040204" pitchFamily="50" charset="-128"/>
                      </a:endParaRPr>
                    </a:p>
                    <a:p>
                      <a:pPr>
                        <a:lnSpc>
                          <a:spcPct val="100000"/>
                        </a:lnSpc>
                      </a:pPr>
                      <a:r>
                        <a:rPr kumimoji="1" lang="ja-JP" altLang="en-US" sz="900" dirty="0">
                          <a:solidFill>
                            <a:schemeClr val="tx1"/>
                          </a:solidFill>
                          <a:latin typeface="Meiryo UI" panose="020B0604030504040204" pitchFamily="50" charset="-128"/>
                          <a:ea typeface="Meiryo UI" panose="020B0604030504040204" pitchFamily="50" charset="-128"/>
                        </a:rPr>
                        <a:t>・　地域の魅力的な店舗・クリエイターを商店街に誘致</a:t>
                      </a:r>
                    </a:p>
                    <a:p>
                      <a:pPr marL="87313" indent="-87313">
                        <a:lnSpc>
                          <a:spcPct val="100000"/>
                        </a:lnSpc>
                      </a:pPr>
                      <a:r>
                        <a:rPr kumimoji="1" lang="ja-JP" altLang="en-US" sz="900" dirty="0">
                          <a:solidFill>
                            <a:schemeClr val="tx1"/>
                          </a:solidFill>
                          <a:latin typeface="Meiryo UI" panose="020B0604030504040204" pitchFamily="50" charset="-128"/>
                          <a:ea typeface="Meiryo UI" panose="020B0604030504040204" pitchFamily="50" charset="-128"/>
                        </a:rPr>
                        <a:t>・　地域の魅力を伝えるガイドブックの制作、マイクロツーリズムの機運醸成</a:t>
                      </a:r>
                    </a:p>
                    <a:p>
                      <a:pPr marL="87313" indent="-87313">
                        <a:lnSpc>
                          <a:spcPct val="100000"/>
                        </a:lnSpc>
                      </a:pPr>
                      <a:r>
                        <a:rPr kumimoji="1" lang="ja-JP" altLang="en-US" sz="900" dirty="0">
                          <a:solidFill>
                            <a:schemeClr val="tx1"/>
                          </a:solidFill>
                          <a:latin typeface="Meiryo UI" panose="020B0604030504040204" pitchFamily="50" charset="-128"/>
                          <a:ea typeface="Meiryo UI" panose="020B0604030504040204" pitchFamily="50" charset="-128"/>
                        </a:rPr>
                        <a:t>・　地域の店舗及び地域資源の魅力の発信、当該エリアのファンの増加　など</a:t>
                      </a:r>
                      <a:endParaRPr kumimoji="1" lang="en-US" altLang="ja-JP" sz="900" dirty="0">
                        <a:solidFill>
                          <a:schemeClr val="tx1"/>
                        </a:solidFill>
                        <a:latin typeface="Meiryo UI" panose="020B0604030504040204" pitchFamily="50" charset="-128"/>
                        <a:ea typeface="Meiryo UI" panose="020B0604030504040204" pitchFamily="50" charset="-128"/>
                      </a:endParaRPr>
                    </a:p>
                  </a:txBody>
                  <a:tcPr marL="36000" marR="36000">
                    <a:lnL w="12700" cmpd="sng">
                      <a:noFill/>
                    </a:lnL>
                    <a:lnR w="19050" cap="flat" cmpd="sng" algn="ctr">
                      <a:solidFill>
                        <a:schemeClr val="accent1">
                          <a:lumMod val="60000"/>
                          <a:lumOff val="40000"/>
                        </a:schemeClr>
                      </a:solidFill>
                      <a:prstDash val="solid"/>
                      <a:round/>
                      <a:headEnd type="none" w="med" len="med"/>
                      <a:tailEnd type="none" w="med" len="med"/>
                    </a:lnR>
                    <a:lnT w="19050" cap="flat" cmpd="sng" algn="ctr">
                      <a:solidFill>
                        <a:schemeClr val="accent1">
                          <a:lumMod val="60000"/>
                          <a:lumOff val="40000"/>
                        </a:schemeClr>
                      </a:solidFill>
                      <a:prstDash val="solid"/>
                      <a:round/>
                      <a:headEnd type="none" w="med" len="med"/>
                      <a:tailEnd type="none" w="med" len="med"/>
                    </a:lnT>
                    <a:lnB w="19050" cap="flat" cmpd="sng" algn="ctr">
                      <a:solidFill>
                        <a:schemeClr val="accent1">
                          <a:lumMod val="60000"/>
                          <a:lumOff val="40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284999170"/>
                  </a:ext>
                </a:extLst>
              </a:tr>
            </a:tbl>
          </a:graphicData>
        </a:graphic>
      </p:graphicFrame>
      <p:graphicFrame>
        <p:nvGraphicFramePr>
          <p:cNvPr id="188" name="表 49">
            <a:extLst>
              <a:ext uri="{FF2B5EF4-FFF2-40B4-BE49-F238E27FC236}">
                <a16:creationId xmlns:a16="http://schemas.microsoft.com/office/drawing/2014/main" id="{9B4B65CF-AD7E-4DD0-B3A9-743C8BD8213C}"/>
              </a:ext>
            </a:extLst>
          </p:cNvPr>
          <p:cNvGraphicFramePr>
            <a:graphicFrameLocks noGrp="1"/>
          </p:cNvGraphicFramePr>
          <p:nvPr>
            <p:extLst>
              <p:ext uri="{D42A27DB-BD31-4B8C-83A1-F6EECF244321}">
                <p14:modId xmlns:p14="http://schemas.microsoft.com/office/powerpoint/2010/main" val="2816771515"/>
              </p:ext>
            </p:extLst>
          </p:nvPr>
        </p:nvGraphicFramePr>
        <p:xfrm>
          <a:off x="326212" y="2923718"/>
          <a:ext cx="4603245" cy="1211580"/>
        </p:xfrm>
        <a:graphic>
          <a:graphicData uri="http://schemas.openxmlformats.org/drawingml/2006/table">
            <a:tbl>
              <a:tblPr firstRow="1" bandRow="1">
                <a:tableStyleId>{5C22544A-7EE6-4342-B048-85BDC9FD1C3A}</a:tableStyleId>
              </a:tblPr>
              <a:tblGrid>
                <a:gridCol w="4603245">
                  <a:extLst>
                    <a:ext uri="{9D8B030D-6E8A-4147-A177-3AD203B41FA5}">
                      <a16:colId xmlns:a16="http://schemas.microsoft.com/office/drawing/2014/main" val="3028454572"/>
                    </a:ext>
                  </a:extLst>
                </a:gridCol>
              </a:tblGrid>
              <a:tr h="370840">
                <a:tc>
                  <a:txBody>
                    <a:bodyPr/>
                    <a:lstStyle/>
                    <a:p>
                      <a:r>
                        <a:rPr lang="ja-JP" altLang="en-US" sz="1050" b="1" u="sng" dirty="0">
                          <a:solidFill>
                            <a:schemeClr val="tx1"/>
                          </a:solidFill>
                          <a:latin typeface="Meiryo UI" panose="020B0604030504040204" pitchFamily="50" charset="-128"/>
                          <a:ea typeface="Meiryo UI" panose="020B0604030504040204" pitchFamily="50" charset="-128"/>
                        </a:rPr>
                        <a:t>イ．モデル普及</a:t>
                      </a:r>
                      <a:r>
                        <a:rPr lang="ja-JP" altLang="en-US" sz="1050" b="0" u="sng" dirty="0">
                          <a:solidFill>
                            <a:schemeClr val="tx1"/>
                          </a:solidFill>
                          <a:latin typeface="Meiryo UI" panose="020B0604030504040204" pitchFamily="50" charset="-128"/>
                          <a:ea typeface="Meiryo UI" panose="020B0604030504040204" pitchFamily="50" charset="-128"/>
                        </a:rPr>
                        <a:t>に係る事業</a:t>
                      </a:r>
                      <a:endParaRPr lang="en-US" altLang="ja-JP" sz="1050" b="0" u="sng" dirty="0">
                        <a:solidFill>
                          <a:schemeClr val="tx1"/>
                        </a:solidFill>
                        <a:latin typeface="Meiryo UI" panose="020B0604030504040204" pitchFamily="50" charset="-128"/>
                        <a:ea typeface="Meiryo UI" panose="020B0604030504040204" pitchFamily="50" charset="-128"/>
                      </a:endParaRPr>
                    </a:p>
                    <a:p>
                      <a:r>
                        <a:rPr lang="ja-JP" altLang="en-US" sz="1050" b="0" dirty="0">
                          <a:solidFill>
                            <a:schemeClr val="tx1"/>
                          </a:solidFill>
                          <a:latin typeface="Meiryo UI" panose="020B0604030504040204" pitchFamily="50" charset="-128"/>
                          <a:ea typeface="Meiryo UI" panose="020B0604030504040204" pitchFamily="50" charset="-128"/>
                        </a:rPr>
                        <a:t>　（ア）商店街アドバイザーによる相談サポート</a:t>
                      </a:r>
                    </a:p>
                    <a:p>
                      <a:r>
                        <a:rPr lang="ja-JP" altLang="en-US" sz="1050" b="0" dirty="0">
                          <a:solidFill>
                            <a:schemeClr val="tx1"/>
                          </a:solidFill>
                          <a:latin typeface="Meiryo UI" panose="020B0604030504040204" pitchFamily="50" charset="-128"/>
                          <a:ea typeface="Meiryo UI" panose="020B0604030504040204" pitchFamily="50" charset="-128"/>
                        </a:rPr>
                        <a:t>　 　　ａ　活性化に向けた相談サポート　</a:t>
                      </a:r>
                      <a:r>
                        <a:rPr lang="en-US" altLang="ja-JP" sz="1050" b="0" dirty="0">
                          <a:solidFill>
                            <a:schemeClr val="tx1"/>
                          </a:solidFill>
                          <a:latin typeface="Meiryo UI" panose="020B0604030504040204" pitchFamily="50" charset="-128"/>
                          <a:ea typeface="Meiryo UI" panose="020B0604030504040204" pitchFamily="50" charset="-128"/>
                        </a:rPr>
                        <a:t>〔※</a:t>
                      </a:r>
                      <a:r>
                        <a:rPr lang="ja-JP" altLang="en-US" sz="1050" b="0" dirty="0">
                          <a:solidFill>
                            <a:schemeClr val="tx1"/>
                          </a:solidFill>
                          <a:latin typeface="Meiryo UI" panose="020B0604030504040204" pitchFamily="50" charset="-128"/>
                          <a:ea typeface="Meiryo UI" panose="020B0604030504040204" pitchFamily="50" charset="-128"/>
                        </a:rPr>
                        <a:t>１</a:t>
                      </a:r>
                      <a:r>
                        <a:rPr lang="en-US" altLang="ja-JP" sz="1050" b="0" dirty="0">
                          <a:solidFill>
                            <a:schemeClr val="tx1"/>
                          </a:solidFill>
                          <a:latin typeface="Meiryo UI" panose="020B0604030504040204" pitchFamily="50" charset="-128"/>
                          <a:ea typeface="Meiryo UI" panose="020B0604030504040204" pitchFamily="50" charset="-128"/>
                        </a:rPr>
                        <a:t>〕</a:t>
                      </a:r>
                    </a:p>
                    <a:p>
                      <a:r>
                        <a:rPr lang="ja-JP" altLang="en-US" sz="1050" b="0" dirty="0">
                          <a:solidFill>
                            <a:schemeClr val="tx1"/>
                          </a:solidFill>
                          <a:latin typeface="Meiryo UI" panose="020B0604030504040204" pitchFamily="50" charset="-128"/>
                          <a:ea typeface="Meiryo UI" panose="020B0604030504040204" pitchFamily="50" charset="-128"/>
                        </a:rPr>
                        <a:t>　 　　ｂ　商店街サポーターとのマッチング支援　</a:t>
                      </a:r>
                      <a:r>
                        <a:rPr lang="en-US" altLang="ja-JP" sz="1050" b="0" dirty="0">
                          <a:solidFill>
                            <a:schemeClr val="tx1"/>
                          </a:solidFill>
                          <a:latin typeface="Meiryo UI" panose="020B0604030504040204" pitchFamily="50" charset="-128"/>
                          <a:ea typeface="Meiryo UI" panose="020B0604030504040204" pitchFamily="50" charset="-128"/>
                        </a:rPr>
                        <a:t>〔※</a:t>
                      </a:r>
                      <a:r>
                        <a:rPr lang="ja-JP" altLang="en-US" sz="1050" b="0" dirty="0">
                          <a:solidFill>
                            <a:schemeClr val="tx1"/>
                          </a:solidFill>
                          <a:latin typeface="Meiryo UI" panose="020B0604030504040204" pitchFamily="50" charset="-128"/>
                          <a:ea typeface="Meiryo UI" panose="020B0604030504040204" pitchFamily="50" charset="-128"/>
                        </a:rPr>
                        <a:t>２</a:t>
                      </a:r>
                      <a:r>
                        <a:rPr lang="en-US" altLang="ja-JP" sz="1050" b="0" dirty="0">
                          <a:solidFill>
                            <a:schemeClr val="tx1"/>
                          </a:solidFill>
                          <a:latin typeface="Meiryo UI" panose="020B0604030504040204" pitchFamily="50" charset="-128"/>
                          <a:ea typeface="Meiryo UI" panose="020B0604030504040204" pitchFamily="50" charset="-128"/>
                        </a:rPr>
                        <a:t>〕</a:t>
                      </a:r>
                      <a:endParaRPr lang="ja-JP" altLang="en-US" sz="1050" b="0" dirty="0">
                        <a:solidFill>
                          <a:schemeClr val="tx1"/>
                        </a:solidFill>
                        <a:latin typeface="Meiryo UI" panose="020B0604030504040204" pitchFamily="50" charset="-128"/>
                        <a:ea typeface="Meiryo UI" panose="020B0604030504040204" pitchFamily="50" charset="-128"/>
                      </a:endParaRPr>
                    </a:p>
                    <a:p>
                      <a:r>
                        <a:rPr lang="ja-JP" altLang="en-US" sz="1050" b="0" dirty="0">
                          <a:solidFill>
                            <a:schemeClr val="tx1"/>
                          </a:solidFill>
                          <a:latin typeface="Meiryo UI" panose="020B0604030504040204" pitchFamily="50" charset="-128"/>
                          <a:ea typeface="Meiryo UI" panose="020B0604030504040204" pitchFamily="50" charset="-128"/>
                        </a:rPr>
                        <a:t>　 　　ｃ　国事業活用に向けたサポーターのトライアル派遣　</a:t>
                      </a:r>
                      <a:r>
                        <a:rPr lang="en-US" altLang="ja-JP" sz="1050" b="0" dirty="0">
                          <a:solidFill>
                            <a:schemeClr val="tx1"/>
                          </a:solidFill>
                          <a:latin typeface="Meiryo UI" panose="020B0604030504040204" pitchFamily="50" charset="-128"/>
                          <a:ea typeface="Meiryo UI" panose="020B0604030504040204" pitchFamily="50" charset="-128"/>
                        </a:rPr>
                        <a:t>〔※</a:t>
                      </a:r>
                      <a:r>
                        <a:rPr lang="ja-JP" altLang="en-US" sz="1050" b="0" dirty="0">
                          <a:solidFill>
                            <a:schemeClr val="tx1"/>
                          </a:solidFill>
                          <a:latin typeface="Meiryo UI" panose="020B0604030504040204" pitchFamily="50" charset="-128"/>
                          <a:ea typeface="Meiryo UI" panose="020B0604030504040204" pitchFamily="50" charset="-128"/>
                        </a:rPr>
                        <a:t>３</a:t>
                      </a:r>
                      <a:r>
                        <a:rPr lang="en-US" altLang="ja-JP" sz="1050" b="0" dirty="0">
                          <a:solidFill>
                            <a:schemeClr val="tx1"/>
                          </a:solidFill>
                          <a:latin typeface="Meiryo UI" panose="020B0604030504040204" pitchFamily="50" charset="-128"/>
                          <a:ea typeface="Meiryo UI" panose="020B0604030504040204" pitchFamily="50" charset="-128"/>
                        </a:rPr>
                        <a:t>〕</a:t>
                      </a:r>
                    </a:p>
                    <a:p>
                      <a:r>
                        <a:rPr lang="ja-JP" altLang="en-US" sz="1050" b="0" dirty="0">
                          <a:solidFill>
                            <a:schemeClr val="tx1"/>
                          </a:solidFill>
                          <a:latin typeface="Meiryo UI" panose="020B0604030504040204" pitchFamily="50" charset="-128"/>
                          <a:ea typeface="Meiryo UI" panose="020B0604030504040204" pitchFamily="50" charset="-128"/>
                        </a:rPr>
                        <a:t>　（イ）先進モデル事例の収集と特設</a:t>
                      </a:r>
                      <a:r>
                        <a:rPr lang="en-US" altLang="ja-JP" sz="1050" b="0" dirty="0">
                          <a:solidFill>
                            <a:schemeClr val="tx1"/>
                          </a:solidFill>
                          <a:latin typeface="Meiryo UI" panose="020B0604030504040204" pitchFamily="50" charset="-128"/>
                          <a:ea typeface="Meiryo UI" panose="020B0604030504040204" pitchFamily="50" charset="-128"/>
                        </a:rPr>
                        <a:t>HP</a:t>
                      </a:r>
                      <a:r>
                        <a:rPr lang="ja-JP" altLang="en-US" sz="1050" b="0" dirty="0">
                          <a:solidFill>
                            <a:schemeClr val="tx1"/>
                          </a:solidFill>
                          <a:latin typeface="Meiryo UI" panose="020B0604030504040204" pitchFamily="50" charset="-128"/>
                          <a:ea typeface="Meiryo UI" panose="020B0604030504040204" pitchFamily="50" charset="-128"/>
                        </a:rPr>
                        <a:t>等での情報発信</a:t>
                      </a:r>
                    </a:p>
                    <a:p>
                      <a:r>
                        <a:rPr lang="ja-JP" altLang="en-US" sz="1050" b="0" dirty="0">
                          <a:solidFill>
                            <a:schemeClr val="tx1"/>
                          </a:solidFill>
                          <a:latin typeface="Meiryo UI" panose="020B0604030504040204" pitchFamily="50" charset="-128"/>
                          <a:ea typeface="Meiryo UI" panose="020B0604030504040204" pitchFamily="50" charset="-128"/>
                        </a:rPr>
                        <a:t>　（ウ）各市町村向けセミナー等の開催</a:t>
                      </a:r>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506738892"/>
                  </a:ext>
                </a:extLst>
              </a:tr>
            </a:tbl>
          </a:graphicData>
        </a:graphic>
      </p:graphicFrame>
      <p:sp>
        <p:nvSpPr>
          <p:cNvPr id="128" name="ホームベース 21">
            <a:extLst>
              <a:ext uri="{FF2B5EF4-FFF2-40B4-BE49-F238E27FC236}">
                <a16:creationId xmlns:a16="http://schemas.microsoft.com/office/drawing/2014/main" id="{B57F8FAC-1251-4341-A8C5-D36E79AF3A46}"/>
              </a:ext>
            </a:extLst>
          </p:cNvPr>
          <p:cNvSpPr/>
          <p:nvPr/>
        </p:nvSpPr>
        <p:spPr>
          <a:xfrm>
            <a:off x="483004" y="5792375"/>
            <a:ext cx="8829668" cy="258811"/>
          </a:xfrm>
          <a:prstGeom prst="homePlate">
            <a:avLst>
              <a:gd name="adj" fmla="val 34091"/>
            </a:avLst>
          </a:prstGeom>
          <a:ln w="38100"/>
        </p:spPr>
        <p:style>
          <a:lnRef idx="2">
            <a:schemeClr val="accent1"/>
          </a:lnRef>
          <a:fillRef idx="1">
            <a:schemeClr val="lt1"/>
          </a:fillRef>
          <a:effectRef idx="0">
            <a:schemeClr val="accent1"/>
          </a:effectRef>
          <a:fontRef idx="minor">
            <a:schemeClr val="dk1"/>
          </a:fontRef>
        </p:style>
        <p:txBody>
          <a:bodyPr wrap="none" rtlCol="0" anchor="ctr"/>
          <a:lstStyle/>
          <a:p>
            <a:r>
              <a:rPr kumimoji="1" lang="ja-JP" altLang="en-US" sz="1050" dirty="0">
                <a:latin typeface="Meiryo UI" panose="020B0604030504040204" pitchFamily="50" charset="-128"/>
                <a:ea typeface="Meiryo UI" panose="020B0604030504040204" pitchFamily="50" charset="-128"/>
              </a:rPr>
              <a:t>商店街アドバイザーによる相談サポート、特設</a:t>
            </a:r>
            <a:r>
              <a:rPr kumimoji="1" lang="en-US" altLang="ja-JP" sz="1050" dirty="0">
                <a:latin typeface="Meiryo UI" panose="020B0604030504040204" pitchFamily="50" charset="-128"/>
                <a:ea typeface="Meiryo UI" panose="020B0604030504040204" pitchFamily="50" charset="-128"/>
              </a:rPr>
              <a:t>HP</a:t>
            </a:r>
            <a:r>
              <a:rPr kumimoji="1" lang="ja-JP" altLang="en-US" sz="1050" dirty="0" err="1">
                <a:latin typeface="Meiryo UI" panose="020B0604030504040204" pitchFamily="50" charset="-128"/>
                <a:ea typeface="Meiryo UI" panose="020B0604030504040204" pitchFamily="50" charset="-128"/>
              </a:rPr>
              <a:t>での</a:t>
            </a:r>
            <a:r>
              <a:rPr kumimoji="1" lang="ja-JP" altLang="en-US" sz="1050" dirty="0">
                <a:latin typeface="Meiryo UI" panose="020B0604030504040204" pitchFamily="50" charset="-128"/>
                <a:ea typeface="Meiryo UI" panose="020B0604030504040204" pitchFamily="50" charset="-128"/>
              </a:rPr>
              <a:t>情報発信</a:t>
            </a:r>
          </a:p>
        </p:txBody>
      </p:sp>
      <p:sp>
        <p:nvSpPr>
          <p:cNvPr id="50" name="テキスト ボックス 49">
            <a:extLst>
              <a:ext uri="{FF2B5EF4-FFF2-40B4-BE49-F238E27FC236}">
                <a16:creationId xmlns:a16="http://schemas.microsoft.com/office/drawing/2014/main" id="{B886DBC0-0959-4F23-BB12-B9D9FB21A967}"/>
              </a:ext>
            </a:extLst>
          </p:cNvPr>
          <p:cNvSpPr txBox="1"/>
          <p:nvPr/>
        </p:nvSpPr>
        <p:spPr>
          <a:xfrm>
            <a:off x="8601914" y="1682530"/>
            <a:ext cx="815301" cy="207749"/>
          </a:xfrm>
          <a:prstGeom prst="rect">
            <a:avLst/>
          </a:prstGeom>
          <a:noFill/>
          <a:ln w="28575" cmpd="dbl">
            <a:noFill/>
          </a:ln>
        </p:spPr>
        <p:txBody>
          <a:bodyPr wrap="square" rtlCol="0">
            <a:spAutoFit/>
          </a:bodyPr>
          <a:lstStyle/>
          <a:p>
            <a:pPr algn="ctr"/>
            <a:r>
              <a:rPr lang="ja-JP" altLang="en-US" sz="750" dirty="0">
                <a:latin typeface="Meiryo UI" panose="020B0604030504040204" pitchFamily="50" charset="-128"/>
                <a:ea typeface="Meiryo UI" panose="020B0604030504040204" pitchFamily="50" charset="-128"/>
              </a:rPr>
              <a:t>本事業のロゴ</a:t>
            </a:r>
            <a:endParaRPr lang="en-US" altLang="ja-JP" sz="429"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17356972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282</TotalTime>
  <Words>697</Words>
  <Application>Microsoft Office PowerPoint</Application>
  <PresentationFormat>A4 210 x 297 mm</PresentationFormat>
  <Paragraphs>67</Paragraphs>
  <Slides>1</Slides>
  <Notes>0</Notes>
  <HiddenSlides>0</HiddenSlides>
  <MMClips>0</MMClips>
  <ScaleCrop>false</ScaleCrop>
  <HeadingPairs>
    <vt:vector size="6" baseType="variant">
      <vt:variant>
        <vt:lpstr>使用されているフォント</vt:lpstr>
      </vt:variant>
      <vt:variant>
        <vt:i4>10</vt:i4>
      </vt:variant>
      <vt:variant>
        <vt:lpstr>テーマ</vt:lpstr>
      </vt:variant>
      <vt:variant>
        <vt:i4>1</vt:i4>
      </vt:variant>
      <vt:variant>
        <vt:lpstr>スライド タイトル</vt:lpstr>
      </vt:variant>
      <vt:variant>
        <vt:i4>1</vt:i4>
      </vt:variant>
    </vt:vector>
  </HeadingPairs>
  <TitlesOfParts>
    <vt:vector size="12" baseType="lpstr">
      <vt:lpstr>Meiryo UI</vt:lpstr>
      <vt:lpstr>ＭＳ Ｐゴシック</vt:lpstr>
      <vt:lpstr>游ゴシック</vt:lpstr>
      <vt:lpstr>游ゴシック Light</vt:lpstr>
      <vt:lpstr>游明朝</vt:lpstr>
      <vt:lpstr>Arial</vt:lpstr>
      <vt:lpstr>Calibri</vt:lpstr>
      <vt:lpstr>Calibri Light</vt:lpstr>
      <vt:lpstr>Times New Roman</vt:lpstr>
      <vt:lpstr>Wingdings</vt:lpstr>
      <vt:lpstr>Office テーマ</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masa</dc:creator>
  <cp:lastModifiedBy>大阪府</cp:lastModifiedBy>
  <cp:revision>39</cp:revision>
  <cp:lastPrinted>2022-02-07T07:59:17Z</cp:lastPrinted>
  <dcterms:created xsi:type="dcterms:W3CDTF">2020-08-23T00:42:07Z</dcterms:created>
  <dcterms:modified xsi:type="dcterms:W3CDTF">2022-03-11T08:38:47Z</dcterms:modified>
</cp:coreProperties>
</file>