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60"/>
  </p:normalViewPr>
  <p:slideViewPr>
    <p:cSldViewPr snapToGrid="0">
      <p:cViewPr>
        <p:scale>
          <a:sx n="120" d="100"/>
          <a:sy n="120" d="100"/>
        </p:scale>
        <p:origin x="840" y="-2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165802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307309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416657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323135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218507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59551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382248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263546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13058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277880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6B0CE3-FBF9-4BC2-8B88-37C316C6D31D}" type="datetimeFigureOut">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214408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56B0CE3-FBF9-4BC2-8B88-37C316C6D31D}" type="datetimeFigureOut">
              <a:rPr kumimoji="1" lang="ja-JP" altLang="en-US" smtClean="0"/>
              <a:t>2022/3/28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CB58755-04C7-4485-AF74-EE682A6F1CB0}" type="slidenum">
              <a:rPr kumimoji="1" lang="ja-JP" altLang="en-US" smtClean="0"/>
              <a:t>‹#›</a:t>
            </a:fld>
            <a:endParaRPr kumimoji="1" lang="ja-JP" altLang="en-US"/>
          </a:p>
        </p:txBody>
      </p:sp>
    </p:spTree>
    <p:extLst>
      <p:ext uri="{BB962C8B-B14F-4D97-AF65-F5344CB8AC3E}">
        <p14:creationId xmlns:p14="http://schemas.microsoft.com/office/powerpoint/2010/main" val="2303116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9793" y="2645640"/>
            <a:ext cx="1275237" cy="1275533"/>
          </a:xfrm>
          <a:prstGeom prst="rect">
            <a:avLst/>
          </a:prstGeom>
        </p:spPr>
      </p:pic>
      <p:pic>
        <p:nvPicPr>
          <p:cNvPr id="4" name="Picture 2">
            <a:extLst>
              <a:ext uri="{FF2B5EF4-FFF2-40B4-BE49-F238E27FC236}">
                <a16:creationId xmlns:a16="http://schemas.microsoft.com/office/drawing/2014/main" id="{1813DD7E-5ED7-4C1F-9CA9-B0B7D761B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1" y="131657"/>
            <a:ext cx="1065409" cy="104416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24FE06F0-CB71-405E-B9F6-17C0D841B7FB}"/>
              </a:ext>
            </a:extLst>
          </p:cNvPr>
          <p:cNvSpPr txBox="1"/>
          <p:nvPr/>
        </p:nvSpPr>
        <p:spPr>
          <a:xfrm>
            <a:off x="1271239" y="633205"/>
            <a:ext cx="4337824" cy="369332"/>
          </a:xfrm>
          <a:prstGeom prst="rect">
            <a:avLst/>
          </a:prstGeom>
          <a:noFill/>
        </p:spPr>
        <p:txBody>
          <a:bodyPr wrap="square">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商店街等モデル創出普及事業の情報</a:t>
            </a:r>
          </a:p>
        </p:txBody>
      </p:sp>
      <p:pic>
        <p:nvPicPr>
          <p:cNvPr id="13" name="図 12">
            <a:extLst>
              <a:ext uri="{FF2B5EF4-FFF2-40B4-BE49-F238E27FC236}">
                <a16:creationId xmlns:a16="http://schemas.microsoft.com/office/drawing/2014/main" id="{30BFC2B0-CA26-45C1-B386-577C48E74622}"/>
              </a:ext>
            </a:extLst>
          </p:cNvPr>
          <p:cNvPicPr>
            <a:picLocks noChangeAspect="1"/>
          </p:cNvPicPr>
          <p:nvPr/>
        </p:nvPicPr>
        <p:blipFill>
          <a:blip r:embed="rId4"/>
          <a:stretch>
            <a:fillRect/>
          </a:stretch>
        </p:blipFill>
        <p:spPr>
          <a:xfrm>
            <a:off x="296885" y="8705121"/>
            <a:ext cx="6277717" cy="114266"/>
          </a:xfrm>
          <a:prstGeom prst="rect">
            <a:avLst/>
          </a:prstGeom>
        </p:spPr>
      </p:pic>
      <p:grpSp>
        <p:nvGrpSpPr>
          <p:cNvPr id="14" name="グループ化 13">
            <a:extLst>
              <a:ext uri="{FF2B5EF4-FFF2-40B4-BE49-F238E27FC236}">
                <a16:creationId xmlns:a16="http://schemas.microsoft.com/office/drawing/2014/main" id="{8B2CA57C-BCCB-49BC-A960-981649009515}"/>
              </a:ext>
            </a:extLst>
          </p:cNvPr>
          <p:cNvGrpSpPr/>
          <p:nvPr/>
        </p:nvGrpSpPr>
        <p:grpSpPr>
          <a:xfrm>
            <a:off x="245650" y="1226626"/>
            <a:ext cx="6369294" cy="945067"/>
            <a:chOff x="238675" y="2141835"/>
            <a:chExt cx="6494827" cy="839069"/>
          </a:xfrm>
        </p:grpSpPr>
        <p:pic>
          <p:nvPicPr>
            <p:cNvPr id="15" name="図 14">
              <a:extLst>
                <a:ext uri="{FF2B5EF4-FFF2-40B4-BE49-F238E27FC236}">
                  <a16:creationId xmlns:a16="http://schemas.microsoft.com/office/drawing/2014/main" id="{1CA81D22-B720-41C6-8FF0-90E853DA5778}"/>
                </a:ext>
              </a:extLst>
            </p:cNvPr>
            <p:cNvPicPr>
              <a:picLocks noChangeAspect="1"/>
            </p:cNvPicPr>
            <p:nvPr/>
          </p:nvPicPr>
          <p:blipFill>
            <a:blip r:embed="rId4"/>
            <a:stretch>
              <a:fillRect/>
            </a:stretch>
          </p:blipFill>
          <p:spPr>
            <a:xfrm>
              <a:off x="268974" y="2837478"/>
              <a:ext cx="6303887" cy="143426"/>
            </a:xfrm>
            <a:prstGeom prst="rect">
              <a:avLst/>
            </a:prstGeom>
          </p:spPr>
        </p:pic>
        <p:pic>
          <p:nvPicPr>
            <p:cNvPr id="16" name="図 15">
              <a:extLst>
                <a:ext uri="{FF2B5EF4-FFF2-40B4-BE49-F238E27FC236}">
                  <a16:creationId xmlns:a16="http://schemas.microsoft.com/office/drawing/2014/main" id="{47651406-CD12-4D60-B680-3011159FBF04}"/>
                </a:ext>
              </a:extLst>
            </p:cNvPr>
            <p:cNvPicPr>
              <a:picLocks noChangeAspect="1"/>
            </p:cNvPicPr>
            <p:nvPr/>
          </p:nvPicPr>
          <p:blipFill rotWithShape="1">
            <a:blip r:embed="rId4"/>
            <a:srcRect l="4031" t="1" r="84991" b="-67862"/>
            <a:stretch/>
          </p:blipFill>
          <p:spPr>
            <a:xfrm rot="16200000">
              <a:off x="6361356" y="2465332"/>
              <a:ext cx="552217" cy="192075"/>
            </a:xfrm>
            <a:prstGeom prst="rect">
              <a:avLst/>
            </a:prstGeom>
          </p:spPr>
        </p:pic>
        <p:pic>
          <p:nvPicPr>
            <p:cNvPr id="17" name="図 16">
              <a:extLst>
                <a:ext uri="{FF2B5EF4-FFF2-40B4-BE49-F238E27FC236}">
                  <a16:creationId xmlns:a16="http://schemas.microsoft.com/office/drawing/2014/main" id="{69980FB9-336F-4373-BF78-5D6FC11FE9FA}"/>
                </a:ext>
              </a:extLst>
            </p:cNvPr>
            <p:cNvPicPr>
              <a:picLocks noChangeAspect="1"/>
            </p:cNvPicPr>
            <p:nvPr/>
          </p:nvPicPr>
          <p:blipFill>
            <a:blip r:embed="rId4"/>
            <a:stretch>
              <a:fillRect/>
            </a:stretch>
          </p:blipFill>
          <p:spPr>
            <a:xfrm>
              <a:off x="268974" y="2141835"/>
              <a:ext cx="6303887" cy="143426"/>
            </a:xfrm>
            <a:prstGeom prst="rect">
              <a:avLst/>
            </a:prstGeom>
          </p:spPr>
        </p:pic>
        <p:pic>
          <p:nvPicPr>
            <p:cNvPr id="18" name="図 17">
              <a:extLst>
                <a:ext uri="{FF2B5EF4-FFF2-40B4-BE49-F238E27FC236}">
                  <a16:creationId xmlns:a16="http://schemas.microsoft.com/office/drawing/2014/main" id="{D3C1117E-44C6-433F-A381-36E95E50E20E}"/>
                </a:ext>
              </a:extLst>
            </p:cNvPr>
            <p:cNvPicPr>
              <a:picLocks noChangeAspect="1"/>
            </p:cNvPicPr>
            <p:nvPr/>
          </p:nvPicPr>
          <p:blipFill rotWithShape="1">
            <a:blip r:embed="rId4"/>
            <a:srcRect l="76549" t="28967" r="14194" b="26460"/>
            <a:stretch/>
          </p:blipFill>
          <p:spPr>
            <a:xfrm rot="16200000">
              <a:off x="-21149" y="2545083"/>
              <a:ext cx="583576" cy="63928"/>
            </a:xfrm>
            <a:prstGeom prst="rect">
              <a:avLst/>
            </a:prstGeom>
          </p:spPr>
        </p:pic>
      </p:grpSp>
      <p:sp>
        <p:nvSpPr>
          <p:cNvPr id="19" name="テキスト ボックス 18">
            <a:extLst>
              <a:ext uri="{FF2B5EF4-FFF2-40B4-BE49-F238E27FC236}">
                <a16:creationId xmlns:a16="http://schemas.microsoft.com/office/drawing/2014/main" id="{1A078504-899F-426E-A12B-E9DF0DD3BDF7}"/>
              </a:ext>
            </a:extLst>
          </p:cNvPr>
          <p:cNvSpPr txBox="1"/>
          <p:nvPr/>
        </p:nvSpPr>
        <p:spPr>
          <a:xfrm>
            <a:off x="353318" y="1392029"/>
            <a:ext cx="6149066" cy="621260"/>
          </a:xfrm>
          <a:prstGeom prst="rect">
            <a:avLst/>
          </a:prstGeom>
          <a:noFill/>
        </p:spPr>
        <p:txBody>
          <a:bodyPr wrap="square" rtlCol="0">
            <a:spAutoFit/>
          </a:bodyPr>
          <a:lstStyle/>
          <a:p>
            <a:pPr>
              <a:lnSpc>
                <a:spcPct val="150000"/>
              </a:lnSpc>
            </a:pPr>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大阪府では、新しい生活様式（ニューノーマル）に沿った「</a:t>
            </a:r>
            <a:r>
              <a:rPr lang="ja-JP" altLang="en-US" sz="1200" b="1"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１．</a:t>
            </a:r>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モデルの創出」と、「２．成果の普及」の取組みを通じて、商店街</a:t>
            </a:r>
            <a:r>
              <a:rPr lang="ja-JP" altLang="en-US" sz="1200" b="1"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や市町村</a:t>
            </a:r>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を後押ししていきます。</a:t>
            </a:r>
            <a:endParaRPr lang="en-US" altLang="ja-JP" sz="12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0E7444C2-207B-4BE6-A9BC-E1ADA2EDFC1F}"/>
              </a:ext>
            </a:extLst>
          </p:cNvPr>
          <p:cNvCxnSpPr>
            <a:cxnSpLocks/>
          </p:cNvCxnSpPr>
          <p:nvPr/>
        </p:nvCxnSpPr>
        <p:spPr>
          <a:xfrm>
            <a:off x="353318" y="2486723"/>
            <a:ext cx="621175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4EB779E-2AC7-454B-A1BA-C822B96FF5C9}"/>
              </a:ext>
            </a:extLst>
          </p:cNvPr>
          <p:cNvSpPr txBox="1"/>
          <p:nvPr/>
        </p:nvSpPr>
        <p:spPr>
          <a:xfrm>
            <a:off x="329864" y="2184322"/>
            <a:ext cx="2391034" cy="276999"/>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１．モデルの創出</a:t>
            </a:r>
            <a:endParaRPr lang="en-US" altLang="ja-JP" sz="12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cxnSp>
        <p:nvCxnSpPr>
          <p:cNvPr id="24" name="直線コネクタ 23">
            <a:extLst>
              <a:ext uri="{FF2B5EF4-FFF2-40B4-BE49-F238E27FC236}">
                <a16:creationId xmlns:a16="http://schemas.microsoft.com/office/drawing/2014/main" id="{389CF299-6767-4AC5-A214-5EAC5B0A3963}"/>
              </a:ext>
            </a:extLst>
          </p:cNvPr>
          <p:cNvCxnSpPr>
            <a:cxnSpLocks/>
          </p:cNvCxnSpPr>
          <p:nvPr/>
        </p:nvCxnSpPr>
        <p:spPr>
          <a:xfrm>
            <a:off x="353318" y="4414686"/>
            <a:ext cx="621175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A09335F-EBE9-4FD1-BF7D-A4CDB4E4D107}"/>
              </a:ext>
            </a:extLst>
          </p:cNvPr>
          <p:cNvSpPr txBox="1"/>
          <p:nvPr/>
        </p:nvSpPr>
        <p:spPr>
          <a:xfrm>
            <a:off x="329864" y="4112285"/>
            <a:ext cx="2391034" cy="276999"/>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２．成果の普及</a:t>
            </a:r>
            <a:endParaRPr lang="en-US" altLang="ja-JP" sz="12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graphicFrame>
        <p:nvGraphicFramePr>
          <p:cNvPr id="26" name="表 26">
            <a:extLst>
              <a:ext uri="{FF2B5EF4-FFF2-40B4-BE49-F238E27FC236}">
                <a16:creationId xmlns:a16="http://schemas.microsoft.com/office/drawing/2014/main" id="{108C39CB-0BD9-4668-B348-11CDCAE24F16}"/>
              </a:ext>
            </a:extLst>
          </p:cNvPr>
          <p:cNvGraphicFramePr>
            <a:graphicFrameLocks noGrp="1"/>
          </p:cNvGraphicFramePr>
          <p:nvPr>
            <p:extLst>
              <p:ext uri="{D42A27DB-BD31-4B8C-83A1-F6EECF244321}">
                <p14:modId xmlns:p14="http://schemas.microsoft.com/office/powerpoint/2010/main" val="3040764085"/>
              </p:ext>
            </p:extLst>
          </p:nvPr>
        </p:nvGraphicFramePr>
        <p:xfrm>
          <a:off x="405858" y="2588257"/>
          <a:ext cx="6044919" cy="1241215"/>
        </p:xfrm>
        <a:graphic>
          <a:graphicData uri="http://schemas.openxmlformats.org/drawingml/2006/table">
            <a:tbl>
              <a:tblPr>
                <a:tableStyleId>{2D5ABB26-0587-4C30-8999-92F81FD0307C}</a:tableStyleId>
              </a:tblPr>
              <a:tblGrid>
                <a:gridCol w="1455234">
                  <a:extLst>
                    <a:ext uri="{9D8B030D-6E8A-4147-A177-3AD203B41FA5}">
                      <a16:colId xmlns:a16="http://schemas.microsoft.com/office/drawing/2014/main" val="1056697707"/>
                    </a:ext>
                  </a:extLst>
                </a:gridCol>
                <a:gridCol w="4589685">
                  <a:extLst>
                    <a:ext uri="{9D8B030D-6E8A-4147-A177-3AD203B41FA5}">
                      <a16:colId xmlns:a16="http://schemas.microsoft.com/office/drawing/2014/main" val="985287773"/>
                    </a:ext>
                  </a:extLst>
                </a:gridCol>
              </a:tblGrid>
              <a:tr h="1241215">
                <a:tc>
                  <a:txBody>
                    <a:bodyPr/>
                    <a:lstStyle/>
                    <a:p>
                      <a:pPr algn="ctr">
                        <a:lnSpc>
                          <a:spcPct val="150000"/>
                        </a:lnSpc>
                      </a:pPr>
                      <a:r>
                        <a:rPr kumimoji="1" lang="ja-JP" altLang="en-US" sz="1050" b="1" spc="300" dirty="0">
                          <a:latin typeface="UD デジタル 教科書体 NP-R" panose="02020400000000000000" pitchFamily="18" charset="-128"/>
                          <a:ea typeface="UD デジタル 教科書体 NP-R" panose="02020400000000000000" pitchFamily="18" charset="-128"/>
                        </a:rPr>
                        <a:t>モデル創出事業</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nSpc>
                          <a:spcPct val="150000"/>
                        </a:lnSpc>
                        <a:buFont typeface="Wingdings" panose="05000000000000000000" pitchFamily="2" charset="2"/>
                        <a:buChar char="Ø"/>
                      </a:pPr>
                      <a:r>
                        <a:rPr kumimoji="1" lang="ja-JP" altLang="en-US" sz="1050" b="1" dirty="0">
                          <a:latin typeface="UD デジタル 教科書体 NP-R" panose="02020400000000000000" pitchFamily="18" charset="-128"/>
                          <a:ea typeface="UD デジタル 教科書体 NP-R" panose="02020400000000000000" pitchFamily="18" charset="-128"/>
                        </a:rPr>
                        <a:t>ニューノーマルに沿ったモデル事例を創出していきます！</a:t>
                      </a:r>
                      <a:endParaRPr kumimoji="1" lang="en-US" altLang="ja-JP" sz="1050" b="1" dirty="0">
                        <a:latin typeface="UD デジタル 教科書体 NP-R" panose="02020400000000000000" pitchFamily="18" charset="-128"/>
                        <a:ea typeface="UD デジタル 教科書体 NP-R" panose="02020400000000000000" pitchFamily="18" charset="-128"/>
                      </a:endParaRPr>
                    </a:p>
                    <a:p>
                      <a:pPr marL="268288" indent="-179388">
                        <a:lnSpc>
                          <a:spcPct val="150000"/>
                        </a:lnSpc>
                        <a:buFont typeface="Arial" panose="020B0604020202020204" pitchFamily="34" charset="0"/>
                        <a:buChar char="•"/>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88900" indent="0">
                        <a:lnSpc>
                          <a:spcPct val="100000"/>
                        </a:lnSpc>
                        <a:buFont typeface="Wingdings" panose="05000000000000000000" pitchFamily="2" charset="2"/>
                        <a:buNone/>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非接触に資する「</a:t>
                      </a:r>
                      <a:r>
                        <a:rPr kumimoji="1" lang="en-US" altLang="ja-JP" sz="1050" dirty="0">
                          <a:latin typeface="UD デジタル 教科書体 NP-R" panose="02020400000000000000" pitchFamily="18" charset="-128"/>
                          <a:ea typeface="UD デジタル 教科書体 NP-R" panose="02020400000000000000" pitchFamily="18" charset="-128"/>
                        </a:rPr>
                        <a:t>ICT</a:t>
                      </a:r>
                      <a:r>
                        <a:rPr kumimoji="1" lang="ja-JP" altLang="en-US" sz="1050" dirty="0">
                          <a:latin typeface="UD デジタル 教科書体 NP-R" panose="02020400000000000000" pitchFamily="18" charset="-128"/>
                          <a:ea typeface="UD デジタル 教科書体 NP-R" panose="02020400000000000000" pitchFamily="18" charset="-128"/>
                        </a:rPr>
                        <a:t>の活用」</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地域内経済を循環させる「バイローカル」</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1706947"/>
                  </a:ext>
                </a:extLst>
              </a:tr>
            </a:tbl>
          </a:graphicData>
        </a:graphic>
      </p:graphicFrame>
      <p:graphicFrame>
        <p:nvGraphicFramePr>
          <p:cNvPr id="30" name="表 26">
            <a:extLst>
              <a:ext uri="{FF2B5EF4-FFF2-40B4-BE49-F238E27FC236}">
                <a16:creationId xmlns:a16="http://schemas.microsoft.com/office/drawing/2014/main" id="{C265F7C1-296A-435A-964D-81073E319B9B}"/>
              </a:ext>
            </a:extLst>
          </p:cNvPr>
          <p:cNvGraphicFramePr>
            <a:graphicFrameLocks noGrp="1"/>
          </p:cNvGraphicFramePr>
          <p:nvPr>
            <p:extLst>
              <p:ext uri="{D42A27DB-BD31-4B8C-83A1-F6EECF244321}">
                <p14:modId xmlns:p14="http://schemas.microsoft.com/office/powerpoint/2010/main" val="3455839097"/>
              </p:ext>
            </p:extLst>
          </p:nvPr>
        </p:nvGraphicFramePr>
        <p:xfrm>
          <a:off x="415383" y="4518621"/>
          <a:ext cx="6044919" cy="1241215"/>
        </p:xfrm>
        <a:graphic>
          <a:graphicData uri="http://schemas.openxmlformats.org/drawingml/2006/table">
            <a:tbl>
              <a:tblPr>
                <a:tableStyleId>{2D5ABB26-0587-4C30-8999-92F81FD0307C}</a:tableStyleId>
              </a:tblPr>
              <a:tblGrid>
                <a:gridCol w="1455234">
                  <a:extLst>
                    <a:ext uri="{9D8B030D-6E8A-4147-A177-3AD203B41FA5}">
                      <a16:colId xmlns:a16="http://schemas.microsoft.com/office/drawing/2014/main" val="1056697707"/>
                    </a:ext>
                  </a:extLst>
                </a:gridCol>
                <a:gridCol w="4589685">
                  <a:extLst>
                    <a:ext uri="{9D8B030D-6E8A-4147-A177-3AD203B41FA5}">
                      <a16:colId xmlns:a16="http://schemas.microsoft.com/office/drawing/2014/main" val="985287773"/>
                    </a:ext>
                  </a:extLst>
                </a:gridCol>
              </a:tblGrid>
              <a:tr h="1241215">
                <a:tc>
                  <a:txBody>
                    <a:bodyPr/>
                    <a:lstStyle/>
                    <a:p>
                      <a:pPr algn="ctr">
                        <a:lnSpc>
                          <a:spcPct val="150000"/>
                        </a:lnSpc>
                      </a:pPr>
                      <a:r>
                        <a:rPr kumimoji="1" lang="ja-JP" altLang="en-US" sz="1050" b="1" spc="300" dirty="0">
                          <a:latin typeface="UD デジタル 教科書体 NP-R" panose="02020400000000000000" pitchFamily="18" charset="-128"/>
                          <a:ea typeface="UD デジタル 教科書体 NP-R" panose="02020400000000000000" pitchFamily="18" charset="-128"/>
                        </a:rPr>
                        <a:t>相談サポート</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nSpc>
                          <a:spcPct val="150000"/>
                        </a:lnSpc>
                        <a:buFont typeface="Wingdings" panose="05000000000000000000" pitchFamily="2" charset="2"/>
                        <a:buChar char="Ø"/>
                      </a:pPr>
                      <a:r>
                        <a:rPr kumimoji="1" lang="ja-JP" altLang="en-US" sz="1050" b="1" dirty="0">
                          <a:latin typeface="UD デジタル 教科書体 NP-R" panose="02020400000000000000" pitchFamily="18" charset="-128"/>
                          <a:ea typeface="UD デジタル 教科書体 NP-R" panose="02020400000000000000" pitchFamily="18" charset="-128"/>
                        </a:rPr>
                        <a:t>商店街アドバイザーが活性化に向けた相談に応じます！</a:t>
                      </a:r>
                      <a:endParaRPr kumimoji="1" lang="en-US" altLang="ja-JP" sz="1050" b="1" dirty="0">
                        <a:latin typeface="UD デジタル 教科書体 NP-R" panose="02020400000000000000" pitchFamily="18" charset="-128"/>
                        <a:ea typeface="UD デジタル 教科書体 NP-R" panose="02020400000000000000" pitchFamily="18" charset="-128"/>
                      </a:endParaRPr>
                    </a:p>
                    <a:p>
                      <a:pPr marL="260350" indent="-171450">
                        <a:lnSpc>
                          <a:spcPct val="100000"/>
                        </a:lnSpc>
                        <a:buFont typeface="Arial" panose="020B0604020202020204" pitchFamily="34" charset="0"/>
                        <a:buChar char="•"/>
                      </a:pPr>
                      <a:endParaRPr kumimoji="1" lang="en-US" altLang="ja-JP" sz="1050"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L="88900" indent="0">
                        <a:lnSpc>
                          <a:spcPct val="100000"/>
                        </a:lnSpc>
                        <a:buFont typeface="Arial" panose="020B0604020202020204" pitchFamily="34" charset="0"/>
                        <a:buNone/>
                      </a:pPr>
                      <a:endParaRPr kumimoji="1" lang="en-US" altLang="ja-JP" sz="1050"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商店街での感染症対策や需要喚起の事例が知りたい</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spc="0" dirty="0">
                          <a:latin typeface="UD デジタル 教科書体 NP-R" panose="02020400000000000000" pitchFamily="18" charset="-128"/>
                          <a:ea typeface="UD デジタル 教科書体 NP-R" panose="02020400000000000000" pitchFamily="18" charset="-128"/>
                        </a:rPr>
                        <a:t>国の商店街活性化事業の活用を検討したい</a:t>
                      </a:r>
                      <a:endParaRPr kumimoji="1" lang="en-US" altLang="ja-JP" sz="1050" spc="0" dirty="0">
                        <a:latin typeface="UD デジタル 教科書体 NP-R" panose="02020400000000000000" pitchFamily="18" charset="-128"/>
                        <a:ea typeface="UD デジタル 教科書体 NP-R" panose="02020400000000000000" pitchFamily="18" charset="-128"/>
                      </a:endParaRPr>
                    </a:p>
                    <a:p>
                      <a:pPr marL="357188" marR="0" lvl="0" indent="-1793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spc="-150" dirty="0">
                          <a:latin typeface="UD デジタル 教科書体 NP-R" panose="02020400000000000000" pitchFamily="18" charset="-128"/>
                          <a:ea typeface="UD デジタル 教科書体 NP-R" panose="02020400000000000000" pitchFamily="18" charset="-128"/>
                        </a:rPr>
                        <a:t>活性化のノウハウを持つ専門家（商店街サポーター）を紹介してほしい</a:t>
                      </a:r>
                      <a:endParaRPr kumimoji="1" lang="en-US" altLang="ja-JP" sz="1050" spc="-150" dirty="0">
                        <a:latin typeface="UD デジタル 教科書体 NP-R" panose="02020400000000000000" pitchFamily="18" charset="-128"/>
                        <a:ea typeface="UD デジタル 教科書体 NP-R" panose="02020400000000000000" pitchFamily="18" charset="-128"/>
                      </a:endParaRP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1706947"/>
                  </a:ext>
                </a:extLst>
              </a:tr>
            </a:tbl>
          </a:graphicData>
        </a:graphic>
      </p:graphicFrame>
      <p:graphicFrame>
        <p:nvGraphicFramePr>
          <p:cNvPr id="31" name="表 26">
            <a:extLst>
              <a:ext uri="{FF2B5EF4-FFF2-40B4-BE49-F238E27FC236}">
                <a16:creationId xmlns:a16="http://schemas.microsoft.com/office/drawing/2014/main" id="{0B89BFE9-5F67-4387-9A57-41FD130C1EF4}"/>
              </a:ext>
            </a:extLst>
          </p:cNvPr>
          <p:cNvGraphicFramePr>
            <a:graphicFrameLocks noGrp="1"/>
          </p:cNvGraphicFramePr>
          <p:nvPr>
            <p:extLst>
              <p:ext uri="{D42A27DB-BD31-4B8C-83A1-F6EECF244321}">
                <p14:modId xmlns:p14="http://schemas.microsoft.com/office/powerpoint/2010/main" val="2453955805"/>
              </p:ext>
            </p:extLst>
          </p:nvPr>
        </p:nvGraphicFramePr>
        <p:xfrm>
          <a:off x="405858" y="5885593"/>
          <a:ext cx="6044919" cy="1241215"/>
        </p:xfrm>
        <a:graphic>
          <a:graphicData uri="http://schemas.openxmlformats.org/drawingml/2006/table">
            <a:tbl>
              <a:tblPr>
                <a:tableStyleId>{2D5ABB26-0587-4C30-8999-92F81FD0307C}</a:tableStyleId>
              </a:tblPr>
              <a:tblGrid>
                <a:gridCol w="1455234">
                  <a:extLst>
                    <a:ext uri="{9D8B030D-6E8A-4147-A177-3AD203B41FA5}">
                      <a16:colId xmlns:a16="http://schemas.microsoft.com/office/drawing/2014/main" val="1056697707"/>
                    </a:ext>
                  </a:extLst>
                </a:gridCol>
                <a:gridCol w="4589685">
                  <a:extLst>
                    <a:ext uri="{9D8B030D-6E8A-4147-A177-3AD203B41FA5}">
                      <a16:colId xmlns:a16="http://schemas.microsoft.com/office/drawing/2014/main" val="985287773"/>
                    </a:ext>
                  </a:extLst>
                </a:gridCol>
              </a:tblGrid>
              <a:tr h="1241215">
                <a:tc>
                  <a:txBody>
                    <a:bodyPr/>
                    <a:lstStyle/>
                    <a:p>
                      <a:pPr algn="ctr">
                        <a:lnSpc>
                          <a:spcPct val="150000"/>
                        </a:lnSpc>
                      </a:pPr>
                      <a:r>
                        <a:rPr kumimoji="1" lang="ja-JP" altLang="en-US" sz="1050" b="1" spc="300" baseline="0" dirty="0" smtClean="0">
                          <a:solidFill>
                            <a:schemeClr val="tx1"/>
                          </a:solidFill>
                          <a:latin typeface="UD デジタル 教科書体 NP-R" panose="02020400000000000000" pitchFamily="18" charset="-128"/>
                          <a:ea typeface="UD デジタル 教科書体 NP-R" panose="02020400000000000000" pitchFamily="18" charset="-128"/>
                        </a:rPr>
                        <a:t>情報発信</a:t>
                      </a:r>
                      <a:endParaRPr kumimoji="1" lang="en-US" altLang="ja-JP" sz="1050" b="1" spc="300" baseline="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nSpc>
                          <a:spcPct val="150000"/>
                        </a:lnSpc>
                        <a:buFont typeface="Wingdings" panose="05000000000000000000" pitchFamily="2" charset="2"/>
                        <a:buChar char="Ø"/>
                      </a:pPr>
                      <a:r>
                        <a:rPr kumimoji="1" lang="ja-JP" altLang="en-US" sz="1050" b="1" dirty="0">
                          <a:latin typeface="UD デジタル 教科書体 NP-R" panose="02020400000000000000" pitchFamily="18" charset="-128"/>
                          <a:ea typeface="UD デジタル 教科書体 NP-R" panose="02020400000000000000" pitchFamily="18" charset="-128"/>
                        </a:rPr>
                        <a:t>商店街の取組みを多数掲載しています、ぜひご覧ください！</a:t>
                      </a:r>
                      <a:endParaRPr kumimoji="1" lang="en-US" altLang="ja-JP" sz="1050" b="1" dirty="0">
                        <a:latin typeface="UD デジタル 教科書体 NP-R" panose="02020400000000000000" pitchFamily="18" charset="-128"/>
                        <a:ea typeface="UD デジタル 教科書体 NP-R" panose="02020400000000000000" pitchFamily="18" charset="-128"/>
                      </a:endParaRPr>
                    </a:p>
                    <a:p>
                      <a:pPr marL="260350" indent="-171450">
                        <a:lnSpc>
                          <a:spcPct val="100000"/>
                        </a:lnSpc>
                        <a:buFont typeface="Arial" panose="020B0604020202020204" pitchFamily="34" charset="0"/>
                        <a:buChar char="•"/>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88900" indent="0">
                        <a:lnSpc>
                          <a:spcPct val="100000"/>
                        </a:lnSpc>
                        <a:buFont typeface="Arial" panose="020B0604020202020204" pitchFamily="34" charset="0"/>
                        <a:buNone/>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最新情報は、「ニュースリリース」で随時発信</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「レポート」形式でわかりやすく取組み紹介</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en-US" altLang="ja-JP" sz="1050" dirty="0" smtClean="0">
                          <a:solidFill>
                            <a:schemeClr val="tx1"/>
                          </a:solidFill>
                          <a:latin typeface="UD デジタル 教科書体 NP-R" panose="02020400000000000000" pitchFamily="18" charset="-128"/>
                          <a:ea typeface="UD デジタル 教科書体 NP-R" panose="02020400000000000000" pitchFamily="18" charset="-128"/>
                        </a:rPr>
                        <a:t>SNS</a:t>
                      </a:r>
                      <a:r>
                        <a:rPr kumimoji="1" lang="ja-JP" altLang="en-US" sz="1050" dirty="0" smtClean="0">
                          <a:latin typeface="UD デジタル 教科書体 NP-R" panose="02020400000000000000" pitchFamily="18" charset="-128"/>
                          <a:ea typeface="UD デジタル 教科書体 NP-R" panose="02020400000000000000" pitchFamily="18" charset="-128"/>
                        </a:rPr>
                        <a:t>でも</a:t>
                      </a:r>
                      <a:r>
                        <a:rPr kumimoji="1" lang="ja-JP" altLang="en-US" sz="1050" dirty="0">
                          <a:latin typeface="UD デジタル 教科書体 NP-R" panose="02020400000000000000" pitchFamily="18" charset="-128"/>
                          <a:ea typeface="UD デジタル 教科書体 NP-R" panose="02020400000000000000" pitchFamily="18" charset="-128"/>
                        </a:rPr>
                        <a:t>商店街の様子を掲載</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1706947"/>
                  </a:ext>
                </a:extLst>
              </a:tr>
            </a:tbl>
          </a:graphicData>
        </a:graphic>
      </p:graphicFrame>
      <p:graphicFrame>
        <p:nvGraphicFramePr>
          <p:cNvPr id="32" name="表 26">
            <a:extLst>
              <a:ext uri="{FF2B5EF4-FFF2-40B4-BE49-F238E27FC236}">
                <a16:creationId xmlns:a16="http://schemas.microsoft.com/office/drawing/2014/main" id="{0F4063BB-CC9C-452D-8053-58122CAF4CDF}"/>
              </a:ext>
            </a:extLst>
          </p:cNvPr>
          <p:cNvGraphicFramePr>
            <a:graphicFrameLocks noGrp="1"/>
          </p:cNvGraphicFramePr>
          <p:nvPr>
            <p:extLst>
              <p:ext uri="{D42A27DB-BD31-4B8C-83A1-F6EECF244321}">
                <p14:modId xmlns:p14="http://schemas.microsoft.com/office/powerpoint/2010/main" val="2600525065"/>
              </p:ext>
            </p:extLst>
          </p:nvPr>
        </p:nvGraphicFramePr>
        <p:xfrm>
          <a:off x="405858" y="7272753"/>
          <a:ext cx="6044919" cy="1241215"/>
        </p:xfrm>
        <a:graphic>
          <a:graphicData uri="http://schemas.openxmlformats.org/drawingml/2006/table">
            <a:tbl>
              <a:tblPr>
                <a:tableStyleId>{2D5ABB26-0587-4C30-8999-92F81FD0307C}</a:tableStyleId>
              </a:tblPr>
              <a:tblGrid>
                <a:gridCol w="1455234">
                  <a:extLst>
                    <a:ext uri="{9D8B030D-6E8A-4147-A177-3AD203B41FA5}">
                      <a16:colId xmlns:a16="http://schemas.microsoft.com/office/drawing/2014/main" val="1056697707"/>
                    </a:ext>
                  </a:extLst>
                </a:gridCol>
                <a:gridCol w="4589685">
                  <a:extLst>
                    <a:ext uri="{9D8B030D-6E8A-4147-A177-3AD203B41FA5}">
                      <a16:colId xmlns:a16="http://schemas.microsoft.com/office/drawing/2014/main" val="985287773"/>
                    </a:ext>
                  </a:extLst>
                </a:gridCol>
              </a:tblGrid>
              <a:tr h="1241215">
                <a:tc>
                  <a:txBody>
                    <a:bodyPr/>
                    <a:lstStyle/>
                    <a:p>
                      <a:pPr algn="ctr">
                        <a:lnSpc>
                          <a:spcPct val="150000"/>
                        </a:lnSpc>
                      </a:pPr>
                      <a:r>
                        <a:rPr kumimoji="1" lang="ja-JP" altLang="en-US" sz="1050" b="1" spc="300" dirty="0">
                          <a:latin typeface="UD デジタル 教科書体 NP-R" panose="02020400000000000000" pitchFamily="18" charset="-128"/>
                          <a:ea typeface="UD デジタル 教科書体 NP-R" panose="02020400000000000000" pitchFamily="18" charset="-128"/>
                        </a:rPr>
                        <a:t>セミナー開催</a:t>
                      </a:r>
                      <a:endParaRPr kumimoji="1" lang="en-US" altLang="ja-JP" sz="1050" b="1" spc="300" dirty="0">
                        <a:latin typeface="UD デジタル 教科書体 NP-R" panose="02020400000000000000" pitchFamily="18" charset="-128"/>
                        <a:ea typeface="UD デジタル 教科書体 NP-R" panose="02020400000000000000" pitchFamily="18" charset="-128"/>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nSpc>
                          <a:spcPct val="150000"/>
                        </a:lnSpc>
                        <a:buFont typeface="Wingdings" panose="05000000000000000000" pitchFamily="2" charset="2"/>
                        <a:buChar char="Ø"/>
                      </a:pPr>
                      <a:r>
                        <a:rPr kumimoji="1" lang="ja-JP" altLang="en-US" sz="1050" dirty="0">
                          <a:latin typeface="UD デジタル 教科書体 NP-R" panose="02020400000000000000" pitchFamily="18" charset="-128"/>
                          <a:ea typeface="UD デジタル 教科書体 NP-R" panose="02020400000000000000" pitchFamily="18" charset="-128"/>
                        </a:rPr>
                        <a:t>先進事例を発信するセミナーを順次開催、ぜひご参加ください！</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260350" indent="-171450">
                        <a:lnSpc>
                          <a:spcPct val="100000"/>
                        </a:lnSpc>
                        <a:buFont typeface="Wingdings" panose="05000000000000000000" pitchFamily="2" charset="2"/>
                        <a:buChar char="l"/>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88900" indent="0">
                        <a:lnSpc>
                          <a:spcPct val="100000"/>
                        </a:lnSpc>
                        <a:buFont typeface="Arial" panose="020B0604020202020204" pitchFamily="34" charset="0"/>
                        <a:buNone/>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国の商店街活性化事業活用セミナー（６月頃）</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先進事例セミナー　　　　　　　　（夏頃）</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モデル創出事業の成果発表セミナー（年明け）</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1706947"/>
                  </a:ext>
                </a:extLst>
              </a:tr>
            </a:tbl>
          </a:graphicData>
        </a:graphic>
      </p:graphicFrame>
      <p:pic>
        <p:nvPicPr>
          <p:cNvPr id="33" name="図 32">
            <a:extLst>
              <a:ext uri="{FF2B5EF4-FFF2-40B4-BE49-F238E27FC236}">
                <a16:creationId xmlns:a16="http://schemas.microsoft.com/office/drawing/2014/main" id="{9172C9A2-1443-4E83-B1DE-BA5EEA04897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6976" y="4697571"/>
            <a:ext cx="1062265" cy="1062265"/>
          </a:xfrm>
          <a:prstGeom prst="rect">
            <a:avLst/>
          </a:prstGeom>
        </p:spPr>
      </p:pic>
      <p:pic>
        <p:nvPicPr>
          <p:cNvPr id="35" name="図 34">
            <a:extLst>
              <a:ext uri="{FF2B5EF4-FFF2-40B4-BE49-F238E27FC236}">
                <a16:creationId xmlns:a16="http://schemas.microsoft.com/office/drawing/2014/main" id="{4DC860A3-25DD-41C0-B6D9-8707FA66271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8607" t="21228" r="20424" b="12786"/>
          <a:stretch/>
        </p:blipFill>
        <p:spPr>
          <a:xfrm>
            <a:off x="549551" y="7322840"/>
            <a:ext cx="1077752" cy="1166439"/>
          </a:xfrm>
          <a:prstGeom prst="rect">
            <a:avLst/>
          </a:prstGeom>
        </p:spPr>
      </p:pic>
      <p:sp>
        <p:nvSpPr>
          <p:cNvPr id="39" name="四角形: 角を丸くする 38">
            <a:extLst>
              <a:ext uri="{FF2B5EF4-FFF2-40B4-BE49-F238E27FC236}">
                <a16:creationId xmlns:a16="http://schemas.microsoft.com/office/drawing/2014/main" id="{8C2F748C-4E81-47C8-BDE1-1AC8CDA411E0}"/>
              </a:ext>
            </a:extLst>
          </p:cNvPr>
          <p:cNvSpPr/>
          <p:nvPr/>
        </p:nvSpPr>
        <p:spPr>
          <a:xfrm>
            <a:off x="5539576" y="4773290"/>
            <a:ext cx="808629" cy="576567"/>
          </a:xfrm>
          <a:prstGeom prst="roundRect">
            <a:avLst/>
          </a:prstGeom>
          <a:noFill/>
          <a:ln>
            <a:solidFill>
              <a:schemeClr val="bg1">
                <a:lumMod val="75000"/>
              </a:schemeClr>
            </a:solidFill>
          </a:ln>
        </p:spPr>
        <p:txBody>
          <a:bodyPr wrap="square" rtlCol="0" anchor="ctr">
            <a:no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ご相談は</a:t>
            </a: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r>
              <a:rPr kumimoji="1" lang="ja-JP" altLang="en-US" sz="900" dirty="0">
                <a:latin typeface="UD デジタル 教科書体 NP-R" panose="02020400000000000000" pitchFamily="18" charset="-128"/>
                <a:ea typeface="UD デジタル 教科書体 NP-R" panose="02020400000000000000" pitchFamily="18" charset="-128"/>
              </a:rPr>
              <a:t>下記連絡先まで</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41" name="四角形: 角を丸くする 40">
            <a:extLst>
              <a:ext uri="{FF2B5EF4-FFF2-40B4-BE49-F238E27FC236}">
                <a16:creationId xmlns:a16="http://schemas.microsoft.com/office/drawing/2014/main" id="{4E94335A-5447-429F-9C1A-D21F9B35D288}"/>
              </a:ext>
            </a:extLst>
          </p:cNvPr>
          <p:cNvSpPr/>
          <p:nvPr/>
        </p:nvSpPr>
        <p:spPr>
          <a:xfrm>
            <a:off x="5528034" y="7606568"/>
            <a:ext cx="810000" cy="817925"/>
          </a:xfrm>
          <a:prstGeom prst="roundRect">
            <a:avLst>
              <a:gd name="adj" fmla="val 10612"/>
            </a:avLst>
          </a:prstGeom>
          <a:noFill/>
          <a:ln>
            <a:solidFill>
              <a:schemeClr val="bg1">
                <a:lumMod val="75000"/>
              </a:schemeClr>
            </a:solidFill>
          </a:ln>
        </p:spPr>
        <p:txBody>
          <a:bodyPr wrap="square" rtlCol="0" anchor="ctr">
            <a:no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開催内容等の詳細は</a:t>
            </a:r>
            <a:r>
              <a:rPr kumimoji="1" lang="ja-JP" altLang="en-US" sz="900" dirty="0" smtClean="0">
                <a:latin typeface="UD デジタル 教科書体 NP-R" panose="02020400000000000000" pitchFamily="18" charset="-128"/>
                <a:ea typeface="UD デジタル 教科書体 NP-R" panose="02020400000000000000" pitchFamily="18" charset="-128"/>
              </a:rPr>
              <a:t>、特設サイトで</a:t>
            </a:r>
            <a:r>
              <a:rPr kumimoji="1" lang="ja-JP" altLang="en-US" sz="900" dirty="0">
                <a:latin typeface="UD デジタル 教科書体 NP-R" panose="02020400000000000000" pitchFamily="18" charset="-128"/>
                <a:ea typeface="UD デジタル 教科書体 NP-R" panose="02020400000000000000" pitchFamily="18" charset="-128"/>
              </a:rPr>
              <a:t>順次</a:t>
            </a:r>
            <a:r>
              <a:rPr kumimoji="1" lang="ja-JP" altLang="en-US" sz="900" dirty="0" smtClean="0">
                <a:latin typeface="UD デジタル 教科書体 NP-R" panose="02020400000000000000" pitchFamily="18" charset="-128"/>
                <a:ea typeface="UD デジタル 教科書体 NP-R" panose="02020400000000000000" pitchFamily="18" charset="-128"/>
              </a:rPr>
              <a:t>ご案内します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cxnSp>
        <p:nvCxnSpPr>
          <p:cNvPr id="46" name="直線コネクタ 45">
            <a:extLst>
              <a:ext uri="{FF2B5EF4-FFF2-40B4-BE49-F238E27FC236}">
                <a16:creationId xmlns:a16="http://schemas.microsoft.com/office/drawing/2014/main" id="{9BEA5484-1E93-448A-AA6F-01B8889265D9}"/>
              </a:ext>
            </a:extLst>
          </p:cNvPr>
          <p:cNvCxnSpPr>
            <a:cxnSpLocks/>
          </p:cNvCxnSpPr>
          <p:nvPr/>
        </p:nvCxnSpPr>
        <p:spPr>
          <a:xfrm>
            <a:off x="1866295" y="2683799"/>
            <a:ext cx="0" cy="10622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5740C64-946D-4AEC-8E38-456336953108}"/>
              </a:ext>
            </a:extLst>
          </p:cNvPr>
          <p:cNvCxnSpPr>
            <a:cxnSpLocks/>
          </p:cNvCxnSpPr>
          <p:nvPr/>
        </p:nvCxnSpPr>
        <p:spPr>
          <a:xfrm>
            <a:off x="1875820" y="4608095"/>
            <a:ext cx="0" cy="10622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334B4E22-0186-49FD-889C-0D1FEF135D45}"/>
              </a:ext>
            </a:extLst>
          </p:cNvPr>
          <p:cNvCxnSpPr>
            <a:cxnSpLocks/>
          </p:cNvCxnSpPr>
          <p:nvPr/>
        </p:nvCxnSpPr>
        <p:spPr>
          <a:xfrm>
            <a:off x="1866295" y="5989586"/>
            <a:ext cx="0" cy="10622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733E449-D68A-41B5-8254-4D6750738B7B}"/>
              </a:ext>
            </a:extLst>
          </p:cNvPr>
          <p:cNvCxnSpPr>
            <a:cxnSpLocks/>
          </p:cNvCxnSpPr>
          <p:nvPr/>
        </p:nvCxnSpPr>
        <p:spPr>
          <a:xfrm>
            <a:off x="1866295" y="7362227"/>
            <a:ext cx="0" cy="10622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B5D3E642-8F68-4F7A-902D-11304FCFBA5D}"/>
              </a:ext>
            </a:extLst>
          </p:cNvPr>
          <p:cNvSpPr txBox="1"/>
          <p:nvPr/>
        </p:nvSpPr>
        <p:spPr>
          <a:xfrm>
            <a:off x="1776503" y="380490"/>
            <a:ext cx="3318480" cy="253916"/>
          </a:xfrm>
          <a:prstGeom prst="rect">
            <a:avLst/>
          </a:prstGeom>
          <a:noFill/>
        </p:spPr>
        <p:txBody>
          <a:bodyPr wrap="square" rtlCol="0">
            <a:spAutoFit/>
          </a:bodyPr>
          <a:lstStyle/>
          <a:p>
            <a:pPr algn="ctr"/>
            <a:r>
              <a:rPr kumimoji="1" lang="en-US" altLang="ja-JP" sz="1050" spc="300" dirty="0">
                <a:latin typeface="UD デジタル 教科書体 NP-R" panose="02020400000000000000" pitchFamily="18" charset="-128"/>
                <a:ea typeface="UD デジタル 教科書体 NP-R" panose="02020400000000000000" pitchFamily="18" charset="-128"/>
              </a:rPr>
              <a:t>ABOUT PROJECT</a:t>
            </a:r>
            <a:endParaRPr kumimoji="1" lang="ja-JP" altLang="en-US" sz="1050" spc="300" dirty="0">
              <a:latin typeface="UD デジタル 教科書体 NP-R" panose="02020400000000000000" pitchFamily="18" charset="-128"/>
              <a:ea typeface="UD デジタル 教科書体 NP-R" panose="02020400000000000000" pitchFamily="18" charset="-128"/>
            </a:endParaRPr>
          </a:p>
        </p:txBody>
      </p:sp>
      <p:sp>
        <p:nvSpPr>
          <p:cNvPr id="57" name="テキスト ボックス 56">
            <a:extLst>
              <a:ext uri="{FF2B5EF4-FFF2-40B4-BE49-F238E27FC236}">
                <a16:creationId xmlns:a16="http://schemas.microsoft.com/office/drawing/2014/main" id="{05B7A443-0E74-4D1B-A4E7-6A92B0E9EC18}"/>
              </a:ext>
            </a:extLst>
          </p:cNvPr>
          <p:cNvSpPr txBox="1"/>
          <p:nvPr/>
        </p:nvSpPr>
        <p:spPr>
          <a:xfrm>
            <a:off x="1684672" y="9010540"/>
            <a:ext cx="5003032" cy="600164"/>
          </a:xfrm>
          <a:prstGeom prst="rect">
            <a:avLst/>
          </a:prstGeom>
          <a:noFill/>
        </p:spPr>
        <p:txBody>
          <a:bodyPr wrap="square" rtlCol="0">
            <a:spAutoFit/>
          </a:bodyPr>
          <a:lstStyle/>
          <a:p>
            <a:r>
              <a:rPr kumimoji="1" lang="ja-JP" altLang="en-US" sz="1200" dirty="0">
                <a:latin typeface="UD デジタル 教科書体 NP-R" panose="02020400000000000000" pitchFamily="18" charset="-128"/>
                <a:ea typeface="UD デジタル 教科書体 NP-R" panose="02020400000000000000" pitchFamily="18" charset="-128"/>
              </a:rPr>
              <a:t>大阪府商店街等モデル創出普及事業事務局</a:t>
            </a:r>
          </a:p>
          <a:p>
            <a:r>
              <a:rPr kumimoji="1" lang="ja-JP" altLang="en-US" sz="1050" dirty="0">
                <a:latin typeface="UD デジタル 教科書体 NP-R" panose="02020400000000000000" pitchFamily="18" charset="-128"/>
                <a:ea typeface="UD デジタル 教科書体 NP-R" panose="02020400000000000000" pitchFamily="18" charset="-128"/>
              </a:rPr>
              <a:t>（受託事業者：大阪府商店街振興組合連合会・株式会社産經アドス共同企業体）</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電話：</a:t>
            </a:r>
            <a:r>
              <a:rPr kumimoji="1" lang="en-US" altLang="ja-JP" sz="1050" dirty="0">
                <a:latin typeface="UD デジタル 教科書体 NP-R" panose="02020400000000000000" pitchFamily="18" charset="-128"/>
                <a:ea typeface="UD デジタル 教科書体 NP-R" panose="02020400000000000000" pitchFamily="18" charset="-128"/>
              </a:rPr>
              <a:t>06-6636-1036</a:t>
            </a:r>
            <a:r>
              <a:rPr kumimoji="1" lang="ja-JP" altLang="en-US" sz="1050" dirty="0">
                <a:latin typeface="UD デジタル 教科書体 NP-R" panose="02020400000000000000" pitchFamily="18" charset="-128"/>
                <a:ea typeface="UD デジタル 教科書体 NP-R" panose="02020400000000000000" pitchFamily="18" charset="-128"/>
              </a:rPr>
              <a:t>（</a:t>
            </a:r>
            <a:r>
              <a:rPr kumimoji="1" lang="en-US" altLang="ja-JP" sz="1050" dirty="0">
                <a:latin typeface="UD デジタル 教科書体 NP-R" panose="02020400000000000000" pitchFamily="18" charset="-128"/>
                <a:ea typeface="UD デジタル 教科書体 NP-R" panose="02020400000000000000" pitchFamily="18" charset="-128"/>
              </a:rPr>
              <a:t>10:00</a:t>
            </a:r>
            <a:r>
              <a:rPr kumimoji="1" lang="ja-JP" altLang="en-US" sz="1050" dirty="0">
                <a:latin typeface="UD デジタル 教科書体 NP-R" panose="02020400000000000000" pitchFamily="18" charset="-128"/>
                <a:ea typeface="UD デジタル 教科書体 NP-R" panose="02020400000000000000" pitchFamily="18" charset="-128"/>
              </a:rPr>
              <a:t>～</a:t>
            </a:r>
            <a:r>
              <a:rPr kumimoji="1" lang="en-US" altLang="ja-JP" sz="1050" dirty="0">
                <a:latin typeface="UD デジタル 教科書体 NP-R" panose="02020400000000000000" pitchFamily="18" charset="-128"/>
                <a:ea typeface="UD デジタル 教科書体 NP-R" panose="02020400000000000000" pitchFamily="18" charset="-128"/>
              </a:rPr>
              <a:t>17:00 </a:t>
            </a:r>
            <a:r>
              <a:rPr kumimoji="1" lang="ja-JP" altLang="en-US" sz="1050" dirty="0">
                <a:latin typeface="UD デジタル 教科書体 NP-R" panose="02020400000000000000" pitchFamily="18" charset="-128"/>
                <a:ea typeface="UD デジタル 教科書体 NP-R" panose="02020400000000000000" pitchFamily="18" charset="-128"/>
              </a:rPr>
              <a:t>土曜日、日曜日および祝日を除く）</a:t>
            </a:r>
          </a:p>
        </p:txBody>
      </p:sp>
      <p:pic>
        <p:nvPicPr>
          <p:cNvPr id="58" name="図 57">
            <a:extLst>
              <a:ext uri="{FF2B5EF4-FFF2-40B4-BE49-F238E27FC236}">
                <a16:creationId xmlns:a16="http://schemas.microsoft.com/office/drawing/2014/main" id="{A0E8B548-588A-4646-A2D7-F2389B2A842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83751" y="5708461"/>
            <a:ext cx="1727322" cy="1727322"/>
          </a:xfrm>
          <a:prstGeom prst="rect">
            <a:avLst/>
          </a:prstGeom>
        </p:spPr>
      </p:pic>
      <p:pic>
        <p:nvPicPr>
          <p:cNvPr id="60" name="図 59">
            <a:extLst>
              <a:ext uri="{FF2B5EF4-FFF2-40B4-BE49-F238E27FC236}">
                <a16:creationId xmlns:a16="http://schemas.microsoft.com/office/drawing/2014/main" id="{52AE960D-5E9F-4C6A-9CE0-367FF3BA90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475" y="9139478"/>
            <a:ext cx="1097418" cy="348106"/>
          </a:xfrm>
          <a:prstGeom prst="rect">
            <a:avLst/>
          </a:prstGeom>
        </p:spPr>
      </p:pic>
      <p:sp>
        <p:nvSpPr>
          <p:cNvPr id="61" name="正方形/長方形 60">
            <a:extLst>
              <a:ext uri="{FF2B5EF4-FFF2-40B4-BE49-F238E27FC236}">
                <a16:creationId xmlns:a16="http://schemas.microsoft.com/office/drawing/2014/main" id="{AB39A6E1-B13C-4595-B87A-9701E9E46176}"/>
              </a:ext>
            </a:extLst>
          </p:cNvPr>
          <p:cNvSpPr/>
          <p:nvPr/>
        </p:nvSpPr>
        <p:spPr>
          <a:xfrm>
            <a:off x="2021044" y="3001625"/>
            <a:ext cx="820172" cy="151173"/>
          </a:xfrm>
          <a:prstGeom prst="rect">
            <a:avLst/>
          </a:prstGeom>
          <a:ln w="6350">
            <a:solidFill>
              <a:schemeClr val="bg1">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取組み例</a:t>
            </a:r>
          </a:p>
        </p:txBody>
      </p:sp>
      <p:sp>
        <p:nvSpPr>
          <p:cNvPr id="62" name="正方形/長方形 61">
            <a:extLst>
              <a:ext uri="{FF2B5EF4-FFF2-40B4-BE49-F238E27FC236}">
                <a16:creationId xmlns:a16="http://schemas.microsoft.com/office/drawing/2014/main" id="{6F1A28DC-F34E-4DE1-95EB-87E2F09B280B}"/>
              </a:ext>
            </a:extLst>
          </p:cNvPr>
          <p:cNvSpPr/>
          <p:nvPr/>
        </p:nvSpPr>
        <p:spPr>
          <a:xfrm>
            <a:off x="2030569" y="4885679"/>
            <a:ext cx="820172" cy="151173"/>
          </a:xfrm>
          <a:prstGeom prst="rect">
            <a:avLst/>
          </a:prstGeom>
          <a:ln w="6350">
            <a:solidFill>
              <a:schemeClr val="bg1">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相談例</a:t>
            </a:r>
          </a:p>
        </p:txBody>
      </p:sp>
      <p:sp>
        <p:nvSpPr>
          <p:cNvPr id="63" name="正方形/長方形 62">
            <a:extLst>
              <a:ext uri="{FF2B5EF4-FFF2-40B4-BE49-F238E27FC236}">
                <a16:creationId xmlns:a16="http://schemas.microsoft.com/office/drawing/2014/main" id="{20C96EB7-8F3C-42B8-9F01-0792A2C9489F}"/>
              </a:ext>
            </a:extLst>
          </p:cNvPr>
          <p:cNvSpPr/>
          <p:nvPr/>
        </p:nvSpPr>
        <p:spPr>
          <a:xfrm>
            <a:off x="2021044" y="6246427"/>
            <a:ext cx="820172" cy="151173"/>
          </a:xfrm>
          <a:prstGeom prst="rect">
            <a:avLst/>
          </a:prstGeom>
          <a:ln w="6350">
            <a:solidFill>
              <a:schemeClr val="bg1">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50" dirty="0">
                <a:latin typeface="UD デジタル 教科書体 NP-R" panose="02020400000000000000" pitchFamily="18" charset="-128"/>
                <a:ea typeface="UD デジタル 教科書体 NP-R" panose="02020400000000000000" pitchFamily="18" charset="-128"/>
              </a:rPr>
              <a:t>HP</a:t>
            </a:r>
            <a:r>
              <a:rPr kumimoji="1" lang="ja-JP" altLang="en-US" sz="1050" dirty="0">
                <a:latin typeface="UD デジタル 教科書体 NP-R" panose="02020400000000000000" pitchFamily="18" charset="-128"/>
                <a:ea typeface="UD デジタル 教科書体 NP-R" panose="02020400000000000000" pitchFamily="18" charset="-128"/>
              </a:rPr>
              <a:t>掲載例</a:t>
            </a:r>
          </a:p>
        </p:txBody>
      </p:sp>
      <p:sp>
        <p:nvSpPr>
          <p:cNvPr id="64" name="正方形/長方形 63">
            <a:extLst>
              <a:ext uri="{FF2B5EF4-FFF2-40B4-BE49-F238E27FC236}">
                <a16:creationId xmlns:a16="http://schemas.microsoft.com/office/drawing/2014/main" id="{F001D78F-F09F-427F-BB54-2488F280EE79}"/>
              </a:ext>
            </a:extLst>
          </p:cNvPr>
          <p:cNvSpPr/>
          <p:nvPr/>
        </p:nvSpPr>
        <p:spPr>
          <a:xfrm>
            <a:off x="2021044" y="7634619"/>
            <a:ext cx="820172" cy="151173"/>
          </a:xfrm>
          <a:prstGeom prst="rect">
            <a:avLst/>
          </a:prstGeom>
          <a:ln w="6350">
            <a:solidFill>
              <a:schemeClr val="bg1">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セミナー例</a:t>
            </a:r>
          </a:p>
        </p:txBody>
      </p:sp>
      <p:sp>
        <p:nvSpPr>
          <p:cNvPr id="65" name="四角形: 角を丸くする 64">
            <a:extLst>
              <a:ext uri="{FF2B5EF4-FFF2-40B4-BE49-F238E27FC236}">
                <a16:creationId xmlns:a16="http://schemas.microsoft.com/office/drawing/2014/main" id="{555C4B9B-EFDB-48ED-A446-398BCBFCBFAA}"/>
              </a:ext>
            </a:extLst>
          </p:cNvPr>
          <p:cNvSpPr/>
          <p:nvPr/>
        </p:nvSpPr>
        <p:spPr>
          <a:xfrm>
            <a:off x="4855453" y="2944596"/>
            <a:ext cx="1492753" cy="756000"/>
          </a:xfrm>
          <a:prstGeom prst="roundRect">
            <a:avLst>
              <a:gd name="adj" fmla="val 10612"/>
            </a:avLst>
          </a:prstGeom>
          <a:noFill/>
          <a:ln>
            <a:solidFill>
              <a:schemeClr val="bg1">
                <a:lumMod val="75000"/>
              </a:schemeClr>
            </a:solidFill>
          </a:ln>
        </p:spPr>
        <p:txBody>
          <a:bodyPr wrap="square" rtlCol="0" anchor="ctr">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grpSp>
        <p:nvGrpSpPr>
          <p:cNvPr id="5" name="グループ化 4">
            <a:extLst>
              <a:ext uri="{FF2B5EF4-FFF2-40B4-BE49-F238E27FC236}">
                <a16:creationId xmlns:a16="http://schemas.microsoft.com/office/drawing/2014/main" id="{D433B5BC-14A4-4450-8DF0-A55D76D875B3}"/>
              </a:ext>
            </a:extLst>
          </p:cNvPr>
          <p:cNvGrpSpPr/>
          <p:nvPr/>
        </p:nvGrpSpPr>
        <p:grpSpPr>
          <a:xfrm>
            <a:off x="5539576" y="6152007"/>
            <a:ext cx="809999" cy="873525"/>
            <a:chOff x="5539576" y="6188134"/>
            <a:chExt cx="820172" cy="873525"/>
          </a:xfrm>
        </p:grpSpPr>
        <p:sp>
          <p:nvSpPr>
            <p:cNvPr id="40" name="四角形: 角を丸くする 39">
              <a:extLst>
                <a:ext uri="{FF2B5EF4-FFF2-40B4-BE49-F238E27FC236}">
                  <a16:creationId xmlns:a16="http://schemas.microsoft.com/office/drawing/2014/main" id="{905791CE-41DF-426C-93FB-5A2BF7151B3C}"/>
                </a:ext>
              </a:extLst>
            </p:cNvPr>
            <p:cNvSpPr/>
            <p:nvPr/>
          </p:nvSpPr>
          <p:spPr>
            <a:xfrm>
              <a:off x="5539576" y="6197659"/>
              <a:ext cx="820172" cy="864000"/>
            </a:xfrm>
            <a:prstGeom prst="roundRect">
              <a:avLst>
                <a:gd name="adj" fmla="val 10612"/>
              </a:avLst>
            </a:prstGeom>
            <a:noFill/>
            <a:ln>
              <a:solidFill>
                <a:schemeClr val="bg1">
                  <a:lumMod val="75000"/>
                </a:schemeClr>
              </a:solidFill>
            </a:ln>
          </p:spPr>
          <p:txBody>
            <a:bodyPr wrap="square" rtlCol="0" anchor="t">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3" name="テキスト ボックス 2">
              <a:extLst>
                <a:ext uri="{FF2B5EF4-FFF2-40B4-BE49-F238E27FC236}">
                  <a16:creationId xmlns:a16="http://schemas.microsoft.com/office/drawing/2014/main" id="{DC34F5B6-75BB-4058-BE89-299EF4551E34}"/>
                </a:ext>
              </a:extLst>
            </p:cNvPr>
            <p:cNvSpPr txBox="1"/>
            <p:nvPr/>
          </p:nvSpPr>
          <p:spPr>
            <a:xfrm>
              <a:off x="5576127" y="6188134"/>
              <a:ext cx="752866" cy="215444"/>
            </a:xfrm>
            <a:prstGeom prst="rect">
              <a:avLst/>
            </a:prstGeom>
            <a:noFill/>
          </p:spPr>
          <p:txBody>
            <a:bodyPr wrap="square" rtlCol="0">
              <a:spAutoFit/>
            </a:bodyPr>
            <a:lstStyle/>
            <a:p>
              <a:pPr algn="ctr"/>
              <a:r>
                <a:rPr kumimoji="1" lang="ja-JP" altLang="en-US" sz="800" dirty="0" smtClean="0">
                  <a:latin typeface="UD デジタル 教科書体 NP-R" panose="02020400000000000000" pitchFamily="18" charset="-128"/>
                  <a:ea typeface="UD デジタル 教科書体 NP-R" panose="02020400000000000000" pitchFamily="18" charset="-128"/>
                </a:rPr>
                <a:t>特設サイト</a:t>
              </a:r>
              <a:endParaRPr kumimoji="1" lang="en-US" altLang="ja-JP" sz="800" dirty="0">
                <a:latin typeface="UD デジタル 教科書体 NP-R" panose="02020400000000000000" pitchFamily="18" charset="-128"/>
                <a:ea typeface="UD デジタル 教科書体 NP-R" panose="02020400000000000000" pitchFamily="18" charset="-128"/>
              </a:endParaRPr>
            </a:p>
          </p:txBody>
        </p:sp>
      </p:grpSp>
      <p:sp>
        <p:nvSpPr>
          <p:cNvPr id="42" name="四角形: 角を丸くする 41">
            <a:extLst>
              <a:ext uri="{FF2B5EF4-FFF2-40B4-BE49-F238E27FC236}">
                <a16:creationId xmlns:a16="http://schemas.microsoft.com/office/drawing/2014/main" id="{4D64F4D1-48A2-44F3-A3F9-2BC52B9E5F53}"/>
              </a:ext>
            </a:extLst>
          </p:cNvPr>
          <p:cNvSpPr/>
          <p:nvPr/>
        </p:nvSpPr>
        <p:spPr>
          <a:xfrm>
            <a:off x="4830053" y="2937919"/>
            <a:ext cx="1601955" cy="826868"/>
          </a:xfrm>
          <a:prstGeom prst="roundRect">
            <a:avLst>
              <a:gd name="adj" fmla="val 10612"/>
            </a:avLst>
          </a:prstGeom>
          <a:noFill/>
          <a:ln>
            <a:noFill/>
          </a:ln>
        </p:spPr>
        <p:txBody>
          <a:bodyPr wrap="square" rtlCol="0" anchor="ctr">
            <a:no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コロナ禍の影響が続く中、「</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の活用」や「バイローカル」の取組みが</a:t>
            </a: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r>
              <a:rPr kumimoji="1" lang="ja-JP" altLang="en-US" sz="900" dirty="0">
                <a:latin typeface="UD デジタル 教科書体 NP-R" panose="02020400000000000000" pitchFamily="18" charset="-128"/>
                <a:ea typeface="UD デジタル 教科書体 NP-R" panose="02020400000000000000" pitchFamily="18" charset="-128"/>
              </a:rPr>
              <a:t>注目されています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6543" y="6300817"/>
            <a:ext cx="692408" cy="692408"/>
          </a:xfrm>
          <a:prstGeom prst="rect">
            <a:avLst/>
          </a:prstGeom>
        </p:spPr>
      </p:pic>
    </p:spTree>
    <p:extLst>
      <p:ext uri="{BB962C8B-B14F-4D97-AF65-F5344CB8AC3E}">
        <p14:creationId xmlns:p14="http://schemas.microsoft.com/office/powerpoint/2010/main" val="291772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C6E919-B658-4A5C-A92B-00683F36DD36}"/>
              </a:ext>
            </a:extLst>
          </p:cNvPr>
          <p:cNvPicPr>
            <a:picLocks noChangeAspect="1"/>
          </p:cNvPicPr>
          <p:nvPr/>
        </p:nvPicPr>
        <p:blipFill rotWithShape="1">
          <a:blip r:embed="rId2">
            <a:extLst>
              <a:ext uri="{28A0092B-C50C-407E-A947-70E740481C1C}">
                <a14:useLocalDpi xmlns:a14="http://schemas.microsoft.com/office/drawing/2010/main" val="0"/>
              </a:ext>
            </a:extLst>
          </a:blip>
          <a:srcRect r="63370"/>
          <a:stretch/>
        </p:blipFill>
        <p:spPr>
          <a:xfrm>
            <a:off x="1" y="0"/>
            <a:ext cx="6858000" cy="9906000"/>
          </a:xfrm>
          <a:prstGeom prst="rect">
            <a:avLst/>
          </a:prstGeom>
        </p:spPr>
      </p:pic>
      <p:sp>
        <p:nvSpPr>
          <p:cNvPr id="6" name="正方形/長方形 5">
            <a:extLst>
              <a:ext uri="{FF2B5EF4-FFF2-40B4-BE49-F238E27FC236}">
                <a16:creationId xmlns:a16="http://schemas.microsoft.com/office/drawing/2014/main" id="{4437BCDD-3EAB-4E23-A711-4BAAB64C6DC6}"/>
              </a:ext>
            </a:extLst>
          </p:cNvPr>
          <p:cNvSpPr/>
          <p:nvPr/>
        </p:nvSpPr>
        <p:spPr>
          <a:xfrm>
            <a:off x="239488" y="2278588"/>
            <a:ext cx="6370862" cy="334786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97457B0-DFBD-4EF9-B8ED-D225548D9C85}"/>
              </a:ext>
            </a:extLst>
          </p:cNvPr>
          <p:cNvSpPr/>
          <p:nvPr/>
        </p:nvSpPr>
        <p:spPr>
          <a:xfrm>
            <a:off x="239488" y="5779741"/>
            <a:ext cx="6370862" cy="391970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B447A98-07E3-4F59-A4BB-BA006AAA126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369" b="23160" l="70189" r="76145">
                        <a14:foregroundMark x1="74625" y1="22555" x2="74625" y2="22555"/>
                      </a14:backgroundRemoval>
                    </a14:imgEffect>
                  </a14:imgLayer>
                </a14:imgProps>
              </a:ext>
            </a:extLst>
          </a:blip>
          <a:srcRect l="69445" t="17770" r="23111" b="76241"/>
          <a:stretch/>
        </p:blipFill>
        <p:spPr>
          <a:xfrm>
            <a:off x="364128" y="5867372"/>
            <a:ext cx="283572" cy="277223"/>
          </a:xfrm>
          <a:prstGeom prst="rect">
            <a:avLst/>
          </a:prstGeom>
        </p:spPr>
      </p:pic>
      <p:sp>
        <p:nvSpPr>
          <p:cNvPr id="11" name="テキスト ボックス 10">
            <a:extLst>
              <a:ext uri="{FF2B5EF4-FFF2-40B4-BE49-F238E27FC236}">
                <a16:creationId xmlns:a16="http://schemas.microsoft.com/office/drawing/2014/main" id="{84B96C44-4D08-45CF-8053-CE811E254FBC}"/>
              </a:ext>
            </a:extLst>
          </p:cNvPr>
          <p:cNvSpPr txBox="1"/>
          <p:nvPr/>
        </p:nvSpPr>
        <p:spPr>
          <a:xfrm>
            <a:off x="600074" y="5907322"/>
            <a:ext cx="4234379" cy="276999"/>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地域の良き商いを守り育てる「バイローカル」とは</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9C51E442-780B-47FD-AFE5-66DFB00D4BC6}"/>
              </a:ext>
            </a:extLst>
          </p:cNvPr>
          <p:cNvSpPr txBox="1"/>
          <p:nvPr/>
        </p:nvSpPr>
        <p:spPr>
          <a:xfrm>
            <a:off x="455114" y="6260570"/>
            <a:ext cx="4234379" cy="1546577"/>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コロナ禍で人の移動が制限される中、「バイローカル」という考えが注目されています。バイローカルとは、地域の店で買い物をすることが地域商業の持続的な活性化の支えとなり、暮らしやすいまちづくりにつながるという考えのこと。</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　大阪市阿倍野区昭和町周辺では、２０１３年から住民が自発的に、この考えに基づき取組みを推進しています。基本的な考え方は、地域の素敵な商いを消費者が知り、継続して利用することで、「よき商い」が根づき育ち、結果的に消費者の生活の質を高め、地域の活性化につなげるというものです。</a:t>
            </a:r>
          </a:p>
        </p:txBody>
      </p:sp>
      <p:pic>
        <p:nvPicPr>
          <p:cNvPr id="13" name="図 12">
            <a:extLst>
              <a:ext uri="{FF2B5EF4-FFF2-40B4-BE49-F238E27FC236}">
                <a16:creationId xmlns:a16="http://schemas.microsoft.com/office/drawing/2014/main" id="{1C9E30D8-9823-4909-8981-D7CC6312CDA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369" b="23160" l="70189" r="76145">
                        <a14:foregroundMark x1="74625" y1="22555" x2="74625" y2="22555"/>
                      </a14:backgroundRemoval>
                    </a14:imgEffect>
                  </a14:imgLayer>
                </a14:imgProps>
              </a:ext>
            </a:extLst>
          </a:blip>
          <a:srcRect l="69445" t="17770" r="23111" b="76241"/>
          <a:stretch/>
        </p:blipFill>
        <p:spPr>
          <a:xfrm>
            <a:off x="364128" y="2338937"/>
            <a:ext cx="283572" cy="277223"/>
          </a:xfrm>
          <a:prstGeom prst="rect">
            <a:avLst/>
          </a:prstGeom>
        </p:spPr>
      </p:pic>
      <p:sp>
        <p:nvSpPr>
          <p:cNvPr id="14" name="テキスト ボックス 13">
            <a:extLst>
              <a:ext uri="{FF2B5EF4-FFF2-40B4-BE49-F238E27FC236}">
                <a16:creationId xmlns:a16="http://schemas.microsoft.com/office/drawing/2014/main" id="{19BE95B6-8B1D-497D-B0CF-FFC2013DF0A7}"/>
              </a:ext>
            </a:extLst>
          </p:cNvPr>
          <p:cNvSpPr txBox="1"/>
          <p:nvPr/>
        </p:nvSpPr>
        <p:spPr>
          <a:xfrm>
            <a:off x="600074" y="2389816"/>
            <a:ext cx="4606925" cy="276999"/>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「ＩＣＴ」を活用したニューノーマルな商店街</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23F889C0-DA1E-4C6B-94CF-2B1C75262A6F}"/>
              </a:ext>
            </a:extLst>
          </p:cNvPr>
          <p:cNvSpPr txBox="1"/>
          <p:nvPr/>
        </p:nvSpPr>
        <p:spPr>
          <a:xfrm>
            <a:off x="442414" y="2655935"/>
            <a:ext cx="5894886" cy="738664"/>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新型コロナウイルスの流行によって、人との接触を減らさなくてはいけなくなるなど社会は大きく変わり、新しい生活様式「ニューノーマル」への対応が求められます。今まで人が行っていた作業や、対面で行っていたことをアプリやシステムで代用したり、遠隔で行うなど、ニューノーマルに沿ったＩＣＴやリモート技術を活用する取組みが始まっています。</a:t>
            </a:r>
          </a:p>
        </p:txBody>
      </p:sp>
      <p:sp>
        <p:nvSpPr>
          <p:cNvPr id="19" name="テキスト ボックス 18">
            <a:extLst>
              <a:ext uri="{FF2B5EF4-FFF2-40B4-BE49-F238E27FC236}">
                <a16:creationId xmlns:a16="http://schemas.microsoft.com/office/drawing/2014/main" id="{0D2FE5CB-61ED-49CB-8004-33B4E06A5F84}"/>
              </a:ext>
            </a:extLst>
          </p:cNvPr>
          <p:cNvSpPr txBox="1"/>
          <p:nvPr/>
        </p:nvSpPr>
        <p:spPr>
          <a:xfrm>
            <a:off x="647700" y="3531261"/>
            <a:ext cx="5894886" cy="57708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サラリーマンファースト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な「</a:t>
            </a: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アプリ</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」開発</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常連客に「安心・安全・お得」を周知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高齢者にも優しい「ＱＲカード」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QR</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コードが印刷されたカードで非接触化とも両立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スマホを活用した「ＧＰＳアートラン」</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楽しんでもらいながら商店街の店舗を回遊 ～</a:t>
            </a:r>
          </a:p>
        </p:txBody>
      </p:sp>
      <p:sp>
        <p:nvSpPr>
          <p:cNvPr id="26" name="テキスト ボックス 25">
            <a:extLst>
              <a:ext uri="{FF2B5EF4-FFF2-40B4-BE49-F238E27FC236}">
                <a16:creationId xmlns:a16="http://schemas.microsoft.com/office/drawing/2014/main" id="{6889003D-0AE5-48D6-9D5E-0E8746889BB7}"/>
              </a:ext>
            </a:extLst>
          </p:cNvPr>
          <p:cNvSpPr txBox="1"/>
          <p:nvPr/>
        </p:nvSpPr>
        <p:spPr>
          <a:xfrm>
            <a:off x="647699" y="8977404"/>
            <a:ext cx="5852677" cy="57708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軒先から商店街を変える</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地域の魅力的店舗、</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クリエイター</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を商店街に誘致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ガイドブックでまち巡り</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地域の魅力を伝える</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ガイドブック</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を制作、</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マイクロツーリズム</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の機運醸成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テイクアウト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等で魅力発信</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地域の飲食店及び地域資源の魅力を発信、</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エリア</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ファン</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を増やす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29" name="テキスト ボックス 28">
            <a:extLst>
              <a:ext uri="{FF2B5EF4-FFF2-40B4-BE49-F238E27FC236}">
                <a16:creationId xmlns:a16="http://schemas.microsoft.com/office/drawing/2014/main" id="{12D4E00D-F482-40C5-86A7-7E49894AA66F}"/>
              </a:ext>
            </a:extLst>
          </p:cNvPr>
          <p:cNvSpPr txBox="1"/>
          <p:nvPr/>
        </p:nvSpPr>
        <p:spPr>
          <a:xfrm>
            <a:off x="455114" y="7738360"/>
            <a:ext cx="5987958" cy="1061829"/>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お店を掲載したイラスト入りの紹介マップを制作し、各店で置き合ってもらい、住民とお店が出会うイベントも年に一度行っています。お店紹介は、</a:t>
            </a:r>
            <a:r>
              <a:rPr kumimoji="1" lang="en-US" altLang="ja-JP" sz="1050" dirty="0">
                <a:latin typeface="UD デジタル 教科書体 NP-R" panose="02020400000000000000" pitchFamily="18" charset="-128"/>
                <a:ea typeface="UD デジタル 教科書体 NP-R" panose="02020400000000000000" pitchFamily="18" charset="-128"/>
              </a:rPr>
              <a:t>Web</a:t>
            </a:r>
            <a:r>
              <a:rPr kumimoji="1" lang="ja-JP" altLang="en-US" sz="1050" dirty="0">
                <a:latin typeface="UD デジタル 教科書体 NP-R" panose="02020400000000000000" pitchFamily="18" charset="-128"/>
                <a:ea typeface="UD デジタル 教科書体 NP-R" panose="02020400000000000000" pitchFamily="18" charset="-128"/>
              </a:rPr>
              <a:t>サイトでも行い、コロナ禍の影響を大きく</a:t>
            </a:r>
            <a:r>
              <a:rPr kumimoji="1" lang="ja-JP" altLang="en-US" sz="1050" dirty="0" smtClean="0">
                <a:latin typeface="UD デジタル 教科書体 NP-R" panose="02020400000000000000" pitchFamily="18" charset="-128"/>
                <a:ea typeface="UD デジタル 教科書体 NP-R" panose="02020400000000000000" pitchFamily="18" charset="-128"/>
              </a:rPr>
              <a:t>受けた令和２年</a:t>
            </a:r>
            <a:r>
              <a:rPr kumimoji="1" lang="ja-JP" altLang="en-US" sz="1050" dirty="0">
                <a:latin typeface="UD デジタル 教科書体 NP-R" panose="02020400000000000000" pitchFamily="18" charset="-128"/>
                <a:ea typeface="UD デジタル 教科書体 NP-R" panose="02020400000000000000" pitchFamily="18" charset="-128"/>
              </a:rPr>
              <a:t>４月からは、各店の営業状況、テイクアウトに関する情報や感染症対策などを追加して発信しています。</a:t>
            </a:r>
          </a:p>
          <a:p>
            <a:r>
              <a:rPr kumimoji="1" lang="ja-JP" altLang="en-US" sz="1050" dirty="0">
                <a:latin typeface="UD デジタル 教科書体 NP-R" panose="02020400000000000000" pitchFamily="18" charset="-128"/>
                <a:ea typeface="UD デジタル 教科書体 NP-R" panose="02020400000000000000" pitchFamily="18" charset="-128"/>
              </a:rPr>
              <a:t>　大阪府内の商店街でも、こうした考え方に重なり合う、持続的な活性化に向けた取組みが始まっています。</a:t>
            </a:r>
          </a:p>
        </p:txBody>
      </p:sp>
      <p:sp>
        <p:nvSpPr>
          <p:cNvPr id="33" name="四角形: 角を丸くする 32">
            <a:extLst>
              <a:ext uri="{FF2B5EF4-FFF2-40B4-BE49-F238E27FC236}">
                <a16:creationId xmlns:a16="http://schemas.microsoft.com/office/drawing/2014/main" id="{44895934-1463-4C16-B564-905F0389058F}"/>
              </a:ext>
            </a:extLst>
          </p:cNvPr>
          <p:cNvSpPr/>
          <p:nvPr/>
        </p:nvSpPr>
        <p:spPr>
          <a:xfrm>
            <a:off x="3706499" y="548949"/>
            <a:ext cx="2856613" cy="1419552"/>
          </a:xfrm>
          <a:prstGeom prst="roundRect">
            <a:avLst>
              <a:gd name="adj" fmla="val 10612"/>
            </a:avLst>
          </a:prstGeom>
          <a:solidFill>
            <a:schemeClr val="bg1">
              <a:alpha val="85000"/>
            </a:schemeClr>
          </a:solidFill>
          <a:ln>
            <a:noFill/>
          </a:ln>
        </p:spPr>
        <p:txBody>
          <a:bodyPr wrap="square" rtlCol="0" anchor="t">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35" name="テキスト ボックス 34">
            <a:extLst>
              <a:ext uri="{FF2B5EF4-FFF2-40B4-BE49-F238E27FC236}">
                <a16:creationId xmlns:a16="http://schemas.microsoft.com/office/drawing/2014/main" id="{4F4AF418-FBB1-4145-8485-9F879F224CC9}"/>
              </a:ext>
            </a:extLst>
          </p:cNvPr>
          <p:cNvSpPr txBox="1"/>
          <p:nvPr/>
        </p:nvSpPr>
        <p:spPr>
          <a:xfrm>
            <a:off x="5116004" y="859453"/>
            <a:ext cx="1384373"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「バイローカル」</a:t>
            </a:r>
          </a:p>
        </p:txBody>
      </p:sp>
      <p:sp>
        <p:nvSpPr>
          <p:cNvPr id="34" name="テキスト ボックス 33">
            <a:extLst>
              <a:ext uri="{FF2B5EF4-FFF2-40B4-BE49-F238E27FC236}">
                <a16:creationId xmlns:a16="http://schemas.microsoft.com/office/drawing/2014/main" id="{F2141F3D-4DC6-4D44-B68F-7F5F81E43921}"/>
              </a:ext>
            </a:extLst>
          </p:cNvPr>
          <p:cNvSpPr txBox="1"/>
          <p:nvPr/>
        </p:nvSpPr>
        <p:spPr>
          <a:xfrm>
            <a:off x="3774471" y="859474"/>
            <a:ext cx="1384373"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a:t>
            </a:r>
          </a:p>
        </p:txBody>
      </p:sp>
      <p:sp>
        <p:nvSpPr>
          <p:cNvPr id="27" name="テキスト ボックス 26">
            <a:extLst>
              <a:ext uri="{FF2B5EF4-FFF2-40B4-BE49-F238E27FC236}">
                <a16:creationId xmlns:a16="http://schemas.microsoft.com/office/drawing/2014/main" id="{C3C1F1C4-412A-49EC-911D-B5D3937AF3DB}"/>
              </a:ext>
            </a:extLst>
          </p:cNvPr>
          <p:cNvSpPr txBox="1"/>
          <p:nvPr/>
        </p:nvSpPr>
        <p:spPr>
          <a:xfrm>
            <a:off x="3617750" y="644517"/>
            <a:ext cx="3061346" cy="215444"/>
          </a:xfrm>
          <a:prstGeom prst="rect">
            <a:avLst/>
          </a:prstGeom>
          <a:noFill/>
        </p:spPr>
        <p:txBody>
          <a:bodyPr wrap="square" rtlCol="0">
            <a:spAutoFit/>
          </a:bodyPr>
          <a:lstStyle/>
          <a:p>
            <a:pPr algn="ctr"/>
            <a:r>
              <a:rPr kumimoji="1" lang="ja-JP" altLang="en-US" sz="800" dirty="0">
                <a:latin typeface="UD デジタル 教科書体 NP-R" panose="02020400000000000000" pitchFamily="18" charset="-128"/>
                <a:ea typeface="UD デジタル 教科書体 NP-R" panose="02020400000000000000" pitchFamily="18" charset="-128"/>
              </a:rPr>
              <a:t>詳しくは</a:t>
            </a:r>
            <a:r>
              <a:rPr kumimoji="1" lang="ja-JP" altLang="en-US" sz="800" dirty="0" smtClean="0">
                <a:latin typeface="UD デジタル 教科書体 NP-R" panose="02020400000000000000" pitchFamily="18" charset="-128"/>
                <a:ea typeface="UD デジタル 教科書体 NP-R" panose="02020400000000000000" pitchFamily="18" charset="-128"/>
              </a:rPr>
              <a:t>、特設サイト内</a:t>
            </a:r>
            <a:r>
              <a:rPr kumimoji="1" lang="ja-JP" altLang="en-US" sz="800" dirty="0">
                <a:latin typeface="UD デジタル 教科書体 NP-R" panose="02020400000000000000" pitchFamily="18" charset="-128"/>
                <a:ea typeface="UD デジタル 教科書体 NP-R" panose="02020400000000000000" pitchFamily="18" charset="-128"/>
              </a:rPr>
              <a:t>の広報記事をぜひご覧ください</a:t>
            </a:r>
            <a:endParaRPr kumimoji="1" lang="en-US" altLang="ja-JP" sz="800" dirty="0">
              <a:latin typeface="UD デジタル 教科書体 NP-R" panose="02020400000000000000" pitchFamily="18" charset="-128"/>
              <a:ea typeface="UD デジタル 教科書体 NP-R" panose="02020400000000000000" pitchFamily="18" charset="-128"/>
            </a:endParaRPr>
          </a:p>
        </p:txBody>
      </p:sp>
      <p:pic>
        <p:nvPicPr>
          <p:cNvPr id="20" name="図 19">
            <a:extLst>
              <a:ext uri="{FF2B5EF4-FFF2-40B4-BE49-F238E27FC236}">
                <a16:creationId xmlns:a16="http://schemas.microsoft.com/office/drawing/2014/main" id="{B1B80CD8-6AE8-421C-8E1B-7BD43A715805}"/>
              </a:ext>
            </a:extLst>
          </p:cNvPr>
          <p:cNvPicPr>
            <a:picLocks noChangeAspect="1"/>
          </p:cNvPicPr>
          <p:nvPr/>
        </p:nvPicPr>
        <p:blipFill>
          <a:blip r:embed="rId5"/>
          <a:stretch>
            <a:fillRect/>
          </a:stretch>
        </p:blipFill>
        <p:spPr>
          <a:xfrm>
            <a:off x="4504281" y="4247089"/>
            <a:ext cx="1430235" cy="890147"/>
          </a:xfrm>
          <a:prstGeom prst="rect">
            <a:avLst/>
          </a:prstGeom>
        </p:spPr>
      </p:pic>
      <p:pic>
        <p:nvPicPr>
          <p:cNvPr id="3" name="図 2">
            <a:extLst>
              <a:ext uri="{FF2B5EF4-FFF2-40B4-BE49-F238E27FC236}">
                <a16:creationId xmlns:a16="http://schemas.microsoft.com/office/drawing/2014/main" id="{27444EFB-83CC-4EB6-B373-9E199FDE89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6804" y="206550"/>
            <a:ext cx="3271335" cy="1687775"/>
          </a:xfrm>
          <a:prstGeom prst="rect">
            <a:avLst/>
          </a:prstGeom>
        </p:spPr>
      </p:pic>
      <p:pic>
        <p:nvPicPr>
          <p:cNvPr id="1026" name="7BF4DDEF-56D1-485D-A1BA-518741793FBA">
            <a:extLst>
              <a:ext uri="{FF2B5EF4-FFF2-40B4-BE49-F238E27FC236}">
                <a16:creationId xmlns:a16="http://schemas.microsoft.com/office/drawing/2014/main" id="{AF7FC9B6-568B-4A56-A4A5-1A007882861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685027" y="6337364"/>
            <a:ext cx="1769795" cy="123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a:extLst>
              <a:ext uri="{FF2B5EF4-FFF2-40B4-BE49-F238E27FC236}">
                <a16:creationId xmlns:a16="http://schemas.microsoft.com/office/drawing/2014/main" id="{A115E692-A5CC-45E7-8DA0-D7B25C25445F}"/>
              </a:ext>
            </a:extLst>
          </p:cNvPr>
          <p:cNvSpPr/>
          <p:nvPr/>
        </p:nvSpPr>
        <p:spPr>
          <a:xfrm>
            <a:off x="534636" y="3387188"/>
            <a:ext cx="820172" cy="151173"/>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28" name="正方形/長方形 27">
            <a:extLst>
              <a:ext uri="{FF2B5EF4-FFF2-40B4-BE49-F238E27FC236}">
                <a16:creationId xmlns:a16="http://schemas.microsoft.com/office/drawing/2014/main" id="{0D2E2A6E-EEE1-416F-A0DD-60FCBA94F2FA}"/>
              </a:ext>
            </a:extLst>
          </p:cNvPr>
          <p:cNvSpPr/>
          <p:nvPr/>
        </p:nvSpPr>
        <p:spPr>
          <a:xfrm>
            <a:off x="534636" y="8800510"/>
            <a:ext cx="820172" cy="151173"/>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2" name="テキスト ボックス 1">
            <a:extLst>
              <a:ext uri="{FF2B5EF4-FFF2-40B4-BE49-F238E27FC236}">
                <a16:creationId xmlns:a16="http://schemas.microsoft.com/office/drawing/2014/main" id="{6570A8C3-6C21-4701-B5D9-6DEDC0561B72}"/>
              </a:ext>
            </a:extLst>
          </p:cNvPr>
          <p:cNvSpPr txBox="1"/>
          <p:nvPr/>
        </p:nvSpPr>
        <p:spPr>
          <a:xfrm>
            <a:off x="3026307" y="5285360"/>
            <a:ext cx="820172" cy="230832"/>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QR</a:t>
            </a:r>
            <a:r>
              <a:rPr kumimoji="1" lang="ja-JP" altLang="en-US" sz="900" dirty="0">
                <a:latin typeface="UD デジタル 教科書体 NP-R" panose="02020400000000000000" pitchFamily="18" charset="-128"/>
                <a:ea typeface="UD デジタル 教科書体 NP-R" panose="02020400000000000000" pitchFamily="18" charset="-128"/>
              </a:rPr>
              <a:t>カード</a:t>
            </a:r>
          </a:p>
        </p:txBody>
      </p:sp>
      <p:sp>
        <p:nvSpPr>
          <p:cNvPr id="30" name="テキスト ボックス 29">
            <a:extLst>
              <a:ext uri="{FF2B5EF4-FFF2-40B4-BE49-F238E27FC236}">
                <a16:creationId xmlns:a16="http://schemas.microsoft.com/office/drawing/2014/main" id="{8BA0CB71-2FBC-4C38-9D6C-2142DE89B818}"/>
              </a:ext>
            </a:extLst>
          </p:cNvPr>
          <p:cNvSpPr txBox="1"/>
          <p:nvPr/>
        </p:nvSpPr>
        <p:spPr>
          <a:xfrm>
            <a:off x="4495187" y="5285360"/>
            <a:ext cx="1385523" cy="230832"/>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GPS</a:t>
            </a:r>
            <a:r>
              <a:rPr kumimoji="1" lang="ja-JP" altLang="en-US" sz="900" dirty="0">
                <a:latin typeface="UD デジタル 教科書体 NP-R" panose="02020400000000000000" pitchFamily="18" charset="-128"/>
                <a:ea typeface="UD デジタル 教科書体 NP-R" panose="02020400000000000000" pitchFamily="18" charset="-128"/>
              </a:rPr>
              <a:t>アートランの広報</a:t>
            </a:r>
          </a:p>
        </p:txBody>
      </p:sp>
      <p:sp>
        <p:nvSpPr>
          <p:cNvPr id="31" name="テキスト ボックス 30">
            <a:extLst>
              <a:ext uri="{FF2B5EF4-FFF2-40B4-BE49-F238E27FC236}">
                <a16:creationId xmlns:a16="http://schemas.microsoft.com/office/drawing/2014/main" id="{624C64C6-A36C-4D62-A26C-C79E4A0E9F96}"/>
              </a:ext>
            </a:extLst>
          </p:cNvPr>
          <p:cNvSpPr txBox="1"/>
          <p:nvPr/>
        </p:nvSpPr>
        <p:spPr>
          <a:xfrm>
            <a:off x="1208999" y="5285360"/>
            <a:ext cx="1126944"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アプリの概要</a:t>
            </a:r>
          </a:p>
        </p:txBody>
      </p:sp>
      <p:grpSp>
        <p:nvGrpSpPr>
          <p:cNvPr id="18" name="グループ化 17">
            <a:extLst>
              <a:ext uri="{FF2B5EF4-FFF2-40B4-BE49-F238E27FC236}">
                <a16:creationId xmlns:a16="http://schemas.microsoft.com/office/drawing/2014/main" id="{7576285B-6BBB-46BA-A7C1-C46049C66A5C}"/>
              </a:ext>
            </a:extLst>
          </p:cNvPr>
          <p:cNvGrpSpPr/>
          <p:nvPr/>
        </p:nvGrpSpPr>
        <p:grpSpPr>
          <a:xfrm>
            <a:off x="1085850" y="4057713"/>
            <a:ext cx="1289891" cy="1277102"/>
            <a:chOff x="1239272" y="4206543"/>
            <a:chExt cx="1126944" cy="1174871"/>
          </a:xfrm>
        </p:grpSpPr>
        <p:sp>
          <p:nvSpPr>
            <p:cNvPr id="16" name="楕円 15">
              <a:extLst>
                <a:ext uri="{FF2B5EF4-FFF2-40B4-BE49-F238E27FC236}">
                  <a16:creationId xmlns:a16="http://schemas.microsoft.com/office/drawing/2014/main" id="{BC3D9AC4-49A3-4E48-915C-3D951DC33F4D}"/>
                </a:ext>
              </a:extLst>
            </p:cNvPr>
            <p:cNvSpPr/>
            <p:nvPr/>
          </p:nvSpPr>
          <p:spPr>
            <a:xfrm>
              <a:off x="1239272" y="4242666"/>
              <a:ext cx="1126944" cy="112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872DDEB5-01C8-42F2-AB16-C245920CAB10}"/>
                </a:ext>
              </a:extLst>
            </p:cNvPr>
            <p:cNvPicPr>
              <a:picLocks noChangeAspect="1"/>
            </p:cNvPicPr>
            <p:nvPr/>
          </p:nvPicPr>
          <p:blipFill rotWithShape="1">
            <a:blip r:embed="rId8">
              <a:extLst>
                <a:ext uri="{28A0092B-C50C-407E-A947-70E740481C1C}">
                  <a14:useLocalDpi xmlns:a14="http://schemas.microsoft.com/office/drawing/2010/main" val="0"/>
                </a:ext>
              </a:extLst>
            </a:blip>
            <a:srcRect l="14597" t="5662" r="11409" b="8750"/>
            <a:stretch/>
          </p:blipFill>
          <p:spPr>
            <a:xfrm>
              <a:off x="1315716" y="4206543"/>
              <a:ext cx="1015730" cy="1174871"/>
            </a:xfrm>
            <a:prstGeom prst="rect">
              <a:avLst/>
            </a:prstGeom>
          </p:spPr>
        </p:pic>
      </p:grpSp>
      <p:grpSp>
        <p:nvGrpSpPr>
          <p:cNvPr id="9" name="グループ化 8">
            <a:extLst>
              <a:ext uri="{FF2B5EF4-FFF2-40B4-BE49-F238E27FC236}">
                <a16:creationId xmlns:a16="http://schemas.microsoft.com/office/drawing/2014/main" id="{0C7101FF-ED3A-4013-8845-55FDC005B8FA}"/>
              </a:ext>
            </a:extLst>
          </p:cNvPr>
          <p:cNvGrpSpPr/>
          <p:nvPr/>
        </p:nvGrpSpPr>
        <p:grpSpPr>
          <a:xfrm>
            <a:off x="2787877" y="4110994"/>
            <a:ext cx="1289891" cy="1225005"/>
            <a:chOff x="-2013665" y="2007767"/>
            <a:chExt cx="1289891" cy="1225005"/>
          </a:xfrm>
        </p:grpSpPr>
        <p:sp>
          <p:nvSpPr>
            <p:cNvPr id="38" name="楕円 37">
              <a:extLst>
                <a:ext uri="{FF2B5EF4-FFF2-40B4-BE49-F238E27FC236}">
                  <a16:creationId xmlns:a16="http://schemas.microsoft.com/office/drawing/2014/main" id="{CDCA721B-FB89-48CE-8A7D-2296A06EEFB3}"/>
                </a:ext>
              </a:extLst>
            </p:cNvPr>
            <p:cNvSpPr/>
            <p:nvPr/>
          </p:nvSpPr>
          <p:spPr>
            <a:xfrm>
              <a:off x="-2013665" y="2007767"/>
              <a:ext cx="1289891" cy="1225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C224812B-3589-4832-A0D8-E71E3136EE64}"/>
                </a:ext>
              </a:extLst>
            </p:cNvPr>
            <p:cNvPicPr>
              <a:picLocks noChangeAspect="1"/>
            </p:cNvPicPr>
            <p:nvPr/>
          </p:nvPicPr>
          <p:blipFill rotWithShape="1">
            <a:blip r:embed="rId9">
              <a:extLst>
                <a:ext uri="{28A0092B-C50C-407E-A947-70E740481C1C}">
                  <a14:useLocalDpi xmlns:a14="http://schemas.microsoft.com/office/drawing/2010/main" val="0"/>
                </a:ext>
              </a:extLst>
            </a:blip>
            <a:srcRect l="10990" t="20865" r="6334" b="19289"/>
            <a:stretch/>
          </p:blipFill>
          <p:spPr>
            <a:xfrm rot="20946540">
              <a:off x="-1943855" y="2228744"/>
              <a:ext cx="1175649" cy="851034"/>
            </a:xfrm>
            <a:prstGeom prst="rect">
              <a:avLst/>
            </a:prstGeom>
          </p:spPr>
        </p:pic>
      </p:grpSp>
      <p:pic>
        <p:nvPicPr>
          <p:cNvPr id="4" name="図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2331" y="1079191"/>
            <a:ext cx="774000" cy="774000"/>
          </a:xfrm>
          <a:prstGeom prst="rect">
            <a:avLst/>
          </a:prstGeom>
        </p:spPr>
      </p:pic>
      <p:pic>
        <p:nvPicPr>
          <p:cNvPr id="17" name="図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10589" y="1079191"/>
            <a:ext cx="774000" cy="774000"/>
          </a:xfrm>
          <a:prstGeom prst="rect">
            <a:avLst/>
          </a:prstGeom>
        </p:spPr>
      </p:pic>
      <p:sp>
        <p:nvSpPr>
          <p:cNvPr id="36" name="テキスト ボックス 35">
            <a:extLst>
              <a:ext uri="{FF2B5EF4-FFF2-40B4-BE49-F238E27FC236}">
                <a16:creationId xmlns:a16="http://schemas.microsoft.com/office/drawing/2014/main" id="{4042E65B-C7EE-4961-8264-2B585E563D50}"/>
              </a:ext>
            </a:extLst>
          </p:cNvPr>
          <p:cNvSpPr txBox="1"/>
          <p:nvPr/>
        </p:nvSpPr>
        <p:spPr>
          <a:xfrm>
            <a:off x="4449890" y="5463986"/>
            <a:ext cx="2390527" cy="184666"/>
          </a:xfrm>
          <a:prstGeom prst="rect">
            <a:avLst/>
          </a:prstGeom>
          <a:noFill/>
        </p:spPr>
        <p:txBody>
          <a:bodyPr wrap="square" rtlCol="0">
            <a:spAutoFit/>
          </a:bodyPr>
          <a:lstStyle/>
          <a:p>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ＱＲコードは、</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株</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デンソーウェーブの登録商標です。</a:t>
            </a:r>
          </a:p>
        </p:txBody>
      </p:sp>
    </p:spTree>
    <p:extLst>
      <p:ext uri="{BB962C8B-B14F-4D97-AF65-F5344CB8AC3E}">
        <p14:creationId xmlns:p14="http://schemas.microsoft.com/office/powerpoint/2010/main" val="27493631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TotalTime>
  <Words>812</Words>
  <Application>Microsoft Office PowerPoint</Application>
  <PresentationFormat>A4 210 x 297 mm</PresentationFormat>
  <Paragraphs>67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UD デジタル 教科書体 NP-R</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大阪府</cp:lastModifiedBy>
  <cp:revision>51</cp:revision>
  <cp:lastPrinted>2022-03-28T08:57:48Z</cp:lastPrinted>
  <dcterms:created xsi:type="dcterms:W3CDTF">2021-04-11T03:39:46Z</dcterms:created>
  <dcterms:modified xsi:type="dcterms:W3CDTF">2022-03-28T09:25:24Z</dcterms:modified>
</cp:coreProperties>
</file>