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345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26" autoAdjust="0"/>
    <p:restoredTop sz="96370" autoAdjust="0"/>
  </p:normalViewPr>
  <p:slideViewPr>
    <p:cSldViewPr snapToGrid="0">
      <p:cViewPr varScale="1">
        <p:scale>
          <a:sx n="63" d="100"/>
          <a:sy n="63" d="100"/>
        </p:scale>
        <p:origin x="492" y="48"/>
      </p:cViewPr>
      <p:guideLst/>
    </p:cSldViewPr>
  </p:slideViewPr>
  <p:outlineViewPr>
    <p:cViewPr>
      <p:scale>
        <a:sx n="33" d="100"/>
        <a:sy n="33" d="100"/>
      </p:scale>
      <p:origin x="0" y="-3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2745938-00C2-4AFC-BF25-CF576AD8B5AC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F649B63-F909-46C6-AA75-8B534F0F0F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109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F87B-F4F7-4754-A90E-269C0D6E7217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80F7C4D-6101-4D3E-A744-8451E557CB46}"/>
              </a:ext>
            </a:extLst>
          </p:cNvPr>
          <p:cNvCxnSpPr/>
          <p:nvPr userDrawn="1"/>
        </p:nvCxnSpPr>
        <p:spPr>
          <a:xfrm>
            <a:off x="207034" y="3509963"/>
            <a:ext cx="9506309" cy="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14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BDD0-5024-4C5A-A51C-07AED2CDCF8F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33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DB38-3E0F-4893-86CE-48AC7FEED160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00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034" y="327806"/>
            <a:ext cx="9506309" cy="338192"/>
          </a:xfrm>
        </p:spPr>
        <p:txBody>
          <a:bodyPr anchor="b">
            <a:normAutofit/>
          </a:bodyPr>
          <a:lstStyle>
            <a:lvl1pPr>
              <a:defRPr sz="1600" b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034" y="857704"/>
            <a:ext cx="9506309" cy="5732878"/>
          </a:xfrm>
        </p:spPr>
        <p:txBody>
          <a:bodyPr>
            <a:normAutofit/>
          </a:bodyPr>
          <a:lstStyle>
            <a:lvl1pPr>
              <a:defRPr sz="16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  <a:lvl2pPr>
              <a:defRPr sz="1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2pPr>
            <a:lvl3pPr>
              <a:defRPr sz="12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3pPr>
            <a:lvl4pPr>
              <a:defRPr sz="11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4pPr>
            <a:lvl5pPr>
              <a:defRPr sz="11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D76A-1AA8-4DCB-B138-26770EEC2884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9384" y="6408019"/>
            <a:ext cx="2228850" cy="365125"/>
          </a:xfrm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80F7C4D-6101-4D3E-A744-8451E557CB46}"/>
              </a:ext>
            </a:extLst>
          </p:cNvPr>
          <p:cNvCxnSpPr/>
          <p:nvPr userDrawn="1"/>
        </p:nvCxnSpPr>
        <p:spPr>
          <a:xfrm>
            <a:off x="207034" y="691878"/>
            <a:ext cx="9506309" cy="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76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3A5-F210-49A6-9E3D-6E2C09C72BD0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9384" y="6408019"/>
            <a:ext cx="2228850" cy="365125"/>
          </a:xfrm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895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9EB5-97BD-4D34-AF04-0DD66AABE82D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3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988F-EB56-4470-ACC9-BB60C6C4F4F6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3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5496-337E-462B-AE3C-A4CDCCD1FDBE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9384" y="6408019"/>
            <a:ext cx="2228850" cy="365125"/>
          </a:xfrm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583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2931-280F-4CB3-9B1C-288EB532172C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84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1036-34E6-45F7-A8B3-9D93E6BC0563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19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AB7-86FD-441F-95AF-7356168FC3E0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1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704B-4778-4E70-8ECC-313455AB73F8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62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402B-098C-428B-B045-374B387FDB3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5771" y="203200"/>
            <a:ext cx="7429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令和３年度商店街等モデル創出普及事業の</a:t>
            </a:r>
            <a:r>
              <a:rPr lang="ja-JP" altLang="en-US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効果検証について</a:t>
            </a:r>
            <a:endParaRPr kumimoji="1" lang="ja-JP" altLang="en-US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5770" y="743102"/>
            <a:ext cx="9303657" cy="101566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/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１．考え方</a:t>
            </a:r>
          </a:p>
          <a:p>
            <a:pPr marL="174625" indent="-84138"/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　　本事業を通じて、成果目標の「商店街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をさらに安心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して買い物ができる場とする」を、どの程度達成できたか、商店街および来街者に調査して検証</a:t>
            </a:r>
          </a:p>
          <a:p>
            <a:pPr marL="84138" indent="-84138"/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  <a:p>
            <a:pPr marL="84138" indent="-84138"/>
            <a:r>
              <a:rPr lang="zh-TW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２．調査概要</a:t>
            </a:r>
            <a:endParaRPr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264002"/>
              </p:ext>
            </p:extLst>
          </p:nvPr>
        </p:nvGraphicFramePr>
        <p:xfrm>
          <a:off x="472963" y="1713418"/>
          <a:ext cx="4396177" cy="1519844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756137">
                  <a:extLst>
                    <a:ext uri="{9D8B030D-6E8A-4147-A177-3AD203B41FA5}">
                      <a16:colId xmlns:a16="http://schemas.microsoft.com/office/drawing/2014/main" val="3007032444"/>
                    </a:ext>
                  </a:extLst>
                </a:gridCol>
                <a:gridCol w="1820020">
                  <a:extLst>
                    <a:ext uri="{9D8B030D-6E8A-4147-A177-3AD203B41FA5}">
                      <a16:colId xmlns:a16="http://schemas.microsoft.com/office/drawing/2014/main" val="2795672136"/>
                    </a:ext>
                  </a:extLst>
                </a:gridCol>
                <a:gridCol w="1820020">
                  <a:extLst>
                    <a:ext uri="{9D8B030D-6E8A-4147-A177-3AD203B41FA5}">
                      <a16:colId xmlns:a16="http://schemas.microsoft.com/office/drawing/2014/main" val="2325379251"/>
                    </a:ext>
                  </a:extLst>
                </a:gridCol>
              </a:tblGrid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項目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来街者調査</a:t>
                      </a:r>
                      <a:endParaRPr lang="ja-JP" sz="1200" kern="10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3161051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調査対象</a:t>
                      </a:r>
                      <a:endParaRPr lang="ja-JP" sz="1200" kern="10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5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R2</a:t>
                      </a:r>
                      <a:r>
                        <a:rPr lang="ja-JP" altLang="en-US" sz="105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の</a:t>
                      </a:r>
                      <a:r>
                        <a:rPr lang="en-US" sz="105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107</a:t>
                      </a:r>
                      <a:r>
                        <a:rPr lang="ja-JP" sz="105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モデル</a:t>
                      </a:r>
                      <a:r>
                        <a:rPr lang="ja-JP" sz="105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</a:t>
                      </a:r>
                      <a:endParaRPr lang="en-US" altLang="ja-JP" sz="1050" kern="100" dirty="0" smtClean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spc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</a:t>
                      </a:r>
                      <a:r>
                        <a:rPr lang="en-US" altLang="ja-JP" sz="105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R</a:t>
                      </a:r>
                      <a:r>
                        <a:rPr lang="ja-JP" altLang="en-US" sz="105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３</a:t>
                      </a:r>
                      <a:r>
                        <a:rPr lang="ja-JP" altLang="en-US" sz="1050" kern="100" spc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の</a:t>
                      </a:r>
                      <a:r>
                        <a:rPr lang="en-US" altLang="ja-JP" sz="1050" kern="100" spc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11</a:t>
                      </a:r>
                      <a:r>
                        <a:rPr lang="ja-JP" altLang="en-US" sz="1050" kern="100" spc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モデル創出商店街含む）</a:t>
                      </a:r>
                      <a:endParaRPr lang="ja-JP" sz="1050" kern="100" spc="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spc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モデル創出商店街への来街者</a:t>
                      </a:r>
                      <a:endParaRPr lang="en-US" altLang="ja-JP" sz="1050" kern="100" spc="0" dirty="0" smtClean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spc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</a:t>
                      </a:r>
                      <a:r>
                        <a:rPr lang="en-US" altLang="ja-JP" sz="105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R</a:t>
                      </a:r>
                      <a:r>
                        <a:rPr lang="ja-JP" altLang="en-US" sz="105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３</a:t>
                      </a:r>
                      <a:r>
                        <a:rPr lang="ja-JP" altLang="en-US" sz="1050" kern="100" spc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の</a:t>
                      </a:r>
                      <a:r>
                        <a:rPr lang="en-US" altLang="ja-JP" sz="1050" kern="100" spc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11</a:t>
                      </a:r>
                      <a:r>
                        <a:rPr lang="ja-JP" altLang="en-US" sz="1050" kern="100" spc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モデル創出商店街</a:t>
                      </a:r>
                      <a:r>
                        <a:rPr lang="ja-JP" sz="1050" kern="100" spc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）</a:t>
                      </a:r>
                      <a:endParaRPr lang="ja-JP" sz="1050" kern="100" spc="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2842186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調査方法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郵送及びＦＡＸ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現地でのアンケート調査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5579385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調査時点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R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３</a:t>
                      </a:r>
                      <a:r>
                        <a:rPr lang="en-US" alt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/11/30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R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３</a:t>
                      </a:r>
                      <a:r>
                        <a:rPr lang="en-US" alt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/11/26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～</a:t>
                      </a:r>
                      <a:r>
                        <a:rPr lang="en-US" alt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12/20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0536190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調査数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発送：</a:t>
                      </a:r>
                      <a:r>
                        <a:rPr lang="en-US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158</a:t>
                      </a:r>
                      <a:r>
                        <a:rPr lang="ja-JP" altLang="en-US" sz="1200" kern="100" dirty="0" err="1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、</a:t>
                      </a:r>
                      <a:r>
                        <a:rPr lang="en-US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</a:t>
                      </a: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回収：</a:t>
                      </a:r>
                      <a:r>
                        <a:rPr 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r>
                        <a:rPr lang="en-US" alt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30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回収：</a:t>
                      </a:r>
                      <a:r>
                        <a:rPr lang="en-US" alt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550</a:t>
                      </a: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50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／</a:t>
                      </a:r>
                      <a:r>
                        <a:rPr lang="en-US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か所</a:t>
                      </a:r>
                      <a:r>
                        <a:rPr lang="en-US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)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3371550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066333" y="1461488"/>
            <a:ext cx="4494527" cy="2769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/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３．主な調査項目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886088"/>
              </p:ext>
            </p:extLst>
          </p:nvPr>
        </p:nvGraphicFramePr>
        <p:xfrm>
          <a:off x="5348112" y="1713419"/>
          <a:ext cx="4212748" cy="1405543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2410841">
                  <a:extLst>
                    <a:ext uri="{9D8B030D-6E8A-4147-A177-3AD203B41FA5}">
                      <a16:colId xmlns:a16="http://schemas.microsoft.com/office/drawing/2014/main" val="2453686568"/>
                    </a:ext>
                  </a:extLst>
                </a:gridCol>
                <a:gridCol w="1801907">
                  <a:extLst>
                    <a:ext uri="{9D8B030D-6E8A-4147-A177-3AD203B41FA5}">
                      <a16:colId xmlns:a16="http://schemas.microsoft.com/office/drawing/2014/main" val="106371214"/>
                    </a:ext>
                  </a:extLst>
                </a:gridCol>
              </a:tblGrid>
              <a:tr h="28018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来街者調査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9273033"/>
                  </a:ext>
                </a:extLst>
              </a:tr>
              <a:tr h="112535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・新型コロナウイルス感染症対策の影響</a:t>
                      </a:r>
                      <a:endParaRPr lang="en-US" altLang="ja-JP" sz="12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・府の取組みへの評価</a:t>
                      </a:r>
                      <a:endParaRPr lang="en-US" altLang="ja-JP" sz="12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・需要喚起の取組み</a:t>
                      </a:r>
                      <a:endParaRPr lang="en-US" altLang="ja-JP" sz="12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・今後の取組み</a:t>
                      </a:r>
                      <a:endParaRPr lang="ja-JP" sz="12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・商店街への来街頻度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lang="ja-JP" altLang="en-US" sz="12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府の取組みへの評価</a:t>
                      </a:r>
                      <a:endParaRPr kumimoji="1" lang="ja-JP" altLang="ja-JP" sz="1200" kern="12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ja-JP" sz="1200" kern="12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・商店街を訪れる</a:t>
                      </a:r>
                      <a:r>
                        <a:rPr kumimoji="1" lang="ja-JP" altLang="en-US" sz="1200" kern="12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目的</a:t>
                      </a:r>
                      <a:endParaRPr lang="ja-JP" sz="12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7658514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75770" y="3316700"/>
            <a:ext cx="9303657" cy="2769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/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４．調査結果の概要と、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本事業管理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委員会委員による評価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949608"/>
              </p:ext>
            </p:extLst>
          </p:nvPr>
        </p:nvGraphicFramePr>
        <p:xfrm>
          <a:off x="472962" y="3563997"/>
          <a:ext cx="9087896" cy="1727503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4543948">
                  <a:extLst>
                    <a:ext uri="{9D8B030D-6E8A-4147-A177-3AD203B41FA5}">
                      <a16:colId xmlns:a16="http://schemas.microsoft.com/office/drawing/2014/main" val="3271470139"/>
                    </a:ext>
                  </a:extLst>
                </a:gridCol>
                <a:gridCol w="4543948">
                  <a:extLst>
                    <a:ext uri="{9D8B030D-6E8A-4147-A177-3AD203B41FA5}">
                      <a16:colId xmlns:a16="http://schemas.microsoft.com/office/drawing/2014/main" val="361443783"/>
                    </a:ext>
                  </a:extLst>
                </a:gridCol>
              </a:tblGrid>
              <a:tr h="2651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商店街調査</a:t>
                      </a:r>
                      <a:endParaRPr lang="en-US" alt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来街者調査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9392477"/>
                  </a:ext>
                </a:extLst>
              </a:tr>
              <a:tr h="1462314">
                <a:tc>
                  <a:txBody>
                    <a:bodyPr/>
                    <a:lstStyle/>
                    <a:p>
                      <a:pPr marL="177800" indent="-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新型コロナウィルスの影響によるイベント自粛傾向が続いている。</a:t>
                      </a:r>
                      <a:endParaRPr lang="en-US" altLang="ja-JP" sz="1200" kern="100" dirty="0" smtClean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7800" indent="-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このような中、半数近い商店街がイベント、プロモーション等の需要喚起に取組み、７割以上の商店街が来年度需要喚起に取組む予定。</a:t>
                      </a:r>
                    </a:p>
                    <a:p>
                      <a:pPr marL="177800" indent="-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新しい生活様式（ニューノーマル）に沿ったＩＣＴ活用・バイローカルへの関心も高い。</a:t>
                      </a:r>
                      <a:endParaRPr lang="ja-JP" altLang="en-US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来街頻度は横ばいの状況。</a:t>
                      </a:r>
                      <a:endParaRPr lang="en-US" altLang="ja-JP" sz="1200" kern="0" dirty="0" smtClean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新しい生活様式（ニューノーマル）に沿ったＩＣＴ活用、バイローカルの取組みに対する評価は８割以上と高い。</a:t>
                      </a:r>
                      <a:endParaRPr lang="en-US" altLang="ja-JP" sz="1200" kern="0" dirty="0" smtClean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また、買物目的が昨年度に引き続き最も高く、地域商業の担い手としての役割が果たせている。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7630969"/>
                  </a:ext>
                </a:extLst>
              </a:tr>
            </a:tbl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472962" y="5441885"/>
            <a:ext cx="4502384" cy="10036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/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　本事業のＩＣＴ活用・バイローカルのモデル構築への支援を通じ、組織的な取組みの継続に繋がった</a:t>
            </a:r>
            <a:r>
              <a:rPr lang="ja-JP" altLang="en-US" sz="16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lang="ja-JP" altLang="ja-JP" sz="1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975346" y="5443889"/>
            <a:ext cx="4585512" cy="10036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>
              <a:spcAft>
                <a:spcPts val="0"/>
              </a:spcAft>
            </a:pPr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　安心して買物ができる商店街の浸透に繋がっており、本事業が持続的な活性化に寄与している</a:t>
            </a:r>
            <a:r>
              <a:rPr lang="ja-JP" altLang="en-US" sz="16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lang="ja-JP" altLang="ja-JP" sz="1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6" name="二等辺三角形 15"/>
          <p:cNvSpPr/>
          <p:nvPr/>
        </p:nvSpPr>
        <p:spPr>
          <a:xfrm rot="10800000">
            <a:off x="2434983" y="5229962"/>
            <a:ext cx="580571" cy="232228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/>
          <p:cNvSpPr/>
          <p:nvPr/>
        </p:nvSpPr>
        <p:spPr>
          <a:xfrm rot="10800000">
            <a:off x="6977817" y="5229962"/>
            <a:ext cx="580571" cy="232228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73629" y="6572138"/>
            <a:ext cx="3739381" cy="25391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 algn="r"/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調査結果の詳細は</a:t>
            </a:r>
            <a:r>
              <a:rPr lang="ja-JP" altLang="en-US" sz="105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、</a:t>
            </a:r>
            <a:r>
              <a:rPr lang="ja-JP" altLang="en-US" sz="105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本事業</a:t>
            </a:r>
            <a:r>
              <a:rPr lang="en-US" altLang="ja-JP" sz="105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HP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に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掲載しています。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33111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t"/>
      <a:lstStyle>
        <a:defPPr algn="l">
          <a:defRPr kumimoji="1" sz="1200" dirty="0" smtClean="0">
            <a:latin typeface="UD デジタル 教科書体 NK-R" panose="02020400000000000000" pitchFamily="18" charset="-128"/>
            <a:ea typeface="UD デジタル 教科書体 NK-R" panose="02020400000000000000" pitchFamily="18" charset="-128"/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5856</TotalTime>
  <Words>390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UD デジタル 教科書体 NK-R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事業内容</dc:title>
  <dc:creator>masa</dc:creator>
  <cp:lastModifiedBy>大阪府</cp:lastModifiedBy>
  <cp:revision>378</cp:revision>
  <cp:lastPrinted>2022-02-15T04:16:01Z</cp:lastPrinted>
  <dcterms:created xsi:type="dcterms:W3CDTF">2019-10-06T00:58:21Z</dcterms:created>
  <dcterms:modified xsi:type="dcterms:W3CDTF">2022-03-25T02:40:37Z</dcterms:modified>
</cp:coreProperties>
</file>