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8" r:id="rId2"/>
    <p:sldId id="257" r:id="rId3"/>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38"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94660"/>
  </p:normalViewPr>
  <p:slideViewPr>
    <p:cSldViewPr snapToGrid="0" showGuides="1">
      <p:cViewPr varScale="1">
        <p:scale>
          <a:sx n="46" d="100"/>
          <a:sy n="46" d="100"/>
        </p:scale>
        <p:origin x="2250" y="48"/>
      </p:cViewPr>
      <p:guideLst>
        <p:guide orient="horz" pos="4638"/>
        <p:guide pos="2381"/>
      </p:guideLst>
    </p:cSldViewPr>
  </p:slideViewPr>
  <p:notesTextViewPr>
    <p:cViewPr>
      <p:scale>
        <a:sx n="1" d="1"/>
        <a:sy n="1" d="1"/>
      </p:scale>
      <p:origin x="0" y="0"/>
    </p:cViewPr>
  </p:notesTextViewPr>
  <p:notesViewPr>
    <p:cSldViewPr snapToGrid="0">
      <p:cViewPr varScale="1">
        <p:scale>
          <a:sx n="64" d="100"/>
          <a:sy n="64" d="100"/>
        </p:scale>
        <p:origin x="44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689BC39-28F1-425E-A51E-C30EFF0C9222}" type="datetimeFigureOut">
              <a:rPr kumimoji="1" lang="ja-JP" altLang="en-US" smtClean="0"/>
              <a:t>2022/5/31</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E1A9F288-BA04-4722-A054-6B4C4BDB7B7B}" type="slidenum">
              <a:rPr kumimoji="1" lang="ja-JP" altLang="en-US" smtClean="0"/>
              <a:t>‹#›</a:t>
            </a:fld>
            <a:endParaRPr kumimoji="1" lang="ja-JP" altLang="en-US"/>
          </a:p>
        </p:txBody>
      </p:sp>
    </p:spTree>
    <p:extLst>
      <p:ext uri="{BB962C8B-B14F-4D97-AF65-F5344CB8AC3E}">
        <p14:creationId xmlns:p14="http://schemas.microsoft.com/office/powerpoint/2010/main" val="30960611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1A9F288-BA04-4722-A054-6B4C4BDB7B7B}" type="slidenum">
              <a:rPr kumimoji="1" lang="ja-JP" altLang="en-US" smtClean="0"/>
              <a:t>1</a:t>
            </a:fld>
            <a:endParaRPr kumimoji="1" lang="ja-JP" altLang="en-US"/>
          </a:p>
        </p:txBody>
      </p:sp>
    </p:spTree>
    <p:extLst>
      <p:ext uri="{BB962C8B-B14F-4D97-AF65-F5344CB8AC3E}">
        <p14:creationId xmlns:p14="http://schemas.microsoft.com/office/powerpoint/2010/main" val="206765363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pic>
        <p:nvPicPr>
          <p:cNvPr id="7" name="Picture 2" descr="府民、商い、そしてみんなで守ろう　おおさかを">
            <a:extLst>
              <a:ext uri="{FF2B5EF4-FFF2-40B4-BE49-F238E27FC236}">
                <a16:creationId xmlns:a16="http://schemas.microsoft.com/office/drawing/2014/main" id="{6997DDA0-0C1A-4027-8268-4E5986DB7054}"/>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76000"/>
                    </a14:imgEffect>
                  </a14:imgLayer>
                </a14:imgProps>
              </a:ext>
              <a:ext uri="{28A0092B-C50C-407E-A947-70E740481C1C}">
                <a14:useLocalDpi xmlns:a14="http://schemas.microsoft.com/office/drawing/2010/main" val="0"/>
              </a:ext>
            </a:extLst>
          </a:blip>
          <a:srcRect t="629" r="64351" b="11087"/>
          <a:stretch/>
        </p:blipFill>
        <p:spPr bwMode="auto">
          <a:xfrm>
            <a:off x="-58056" y="-67706"/>
            <a:ext cx="7692567" cy="10793413"/>
          </a:xfrm>
          <a:prstGeom prst="rect">
            <a:avLst/>
          </a:prstGeom>
          <a:solidFill>
            <a:schemeClr val="accent1"/>
          </a:solidFill>
          <a:effectLst>
            <a:softEdge rad="0"/>
          </a:effectLst>
        </p:spPr>
      </p:pic>
    </p:spTree>
    <p:extLst>
      <p:ext uri="{BB962C8B-B14F-4D97-AF65-F5344CB8AC3E}">
        <p14:creationId xmlns:p14="http://schemas.microsoft.com/office/powerpoint/2010/main" val="210831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417636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935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122299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60961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2022/5/31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94248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076B6FB-D4ED-436E-85C3-BDCE50213070}" type="datetimeFigureOut">
              <a:rPr kumimoji="1" lang="ja-JP" altLang="en-US" smtClean="0"/>
              <a:t>2022/5/31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83322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076B6FB-D4ED-436E-85C3-BDCE50213070}" type="datetimeFigureOut">
              <a:rPr kumimoji="1" lang="ja-JP" altLang="en-US" smtClean="0"/>
              <a:t>2022/5/31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427478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6B6FB-D4ED-436E-85C3-BDCE50213070}" type="datetimeFigureOut">
              <a:rPr kumimoji="1" lang="ja-JP" altLang="en-US" smtClean="0"/>
              <a:t>2022/5/31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92151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2022/5/31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62748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2022/5/31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61666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076B6FB-D4ED-436E-85C3-BDCE50213070}" type="datetimeFigureOut">
              <a:rPr kumimoji="1" lang="ja-JP" altLang="en-US" smtClean="0"/>
              <a:t>2022/5/31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27673418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図 100">
            <a:extLst>
              <a:ext uri="{FF2B5EF4-FFF2-40B4-BE49-F238E27FC236}">
                <a16:creationId xmlns:a16="http://schemas.microsoft.com/office/drawing/2014/main" id="{9840D9FE-4D73-4B18-A9C0-1F5B5D0D50D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8607" t="21228" r="20424" b="12786"/>
          <a:stretch/>
        </p:blipFill>
        <p:spPr>
          <a:xfrm>
            <a:off x="298449" y="4816976"/>
            <a:ext cx="1855213" cy="2007875"/>
          </a:xfrm>
          <a:prstGeom prst="rect">
            <a:avLst/>
          </a:prstGeom>
        </p:spPr>
      </p:pic>
      <p:sp>
        <p:nvSpPr>
          <p:cNvPr id="60" name="四角形: 角を丸くする 59">
            <a:extLst>
              <a:ext uri="{FF2B5EF4-FFF2-40B4-BE49-F238E27FC236}">
                <a16:creationId xmlns:a16="http://schemas.microsoft.com/office/drawing/2014/main" id="{B2AC5497-7410-4663-8473-E9869FB467B1}"/>
              </a:ext>
            </a:extLst>
          </p:cNvPr>
          <p:cNvSpPr/>
          <p:nvPr/>
        </p:nvSpPr>
        <p:spPr>
          <a:xfrm>
            <a:off x="321062" y="6924295"/>
            <a:ext cx="6960468" cy="3632869"/>
          </a:xfrm>
          <a:prstGeom prst="roundRect">
            <a:avLst>
              <a:gd name="adj" fmla="val 5692"/>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a:extLst>
              <a:ext uri="{FF2B5EF4-FFF2-40B4-BE49-F238E27FC236}">
                <a16:creationId xmlns:a16="http://schemas.microsoft.com/office/drawing/2014/main" id="{176E96E3-792D-44D0-92AC-46D29788D59A}"/>
              </a:ext>
            </a:extLst>
          </p:cNvPr>
          <p:cNvPicPr>
            <a:picLocks noChangeAspect="1"/>
          </p:cNvPicPr>
          <p:nvPr/>
        </p:nvPicPr>
        <p:blipFill rotWithShape="1">
          <a:blip r:embed="rId4">
            <a:extLst>
              <a:ext uri="{28A0092B-C50C-407E-A947-70E740481C1C}">
                <a14:useLocalDpi xmlns:a14="http://schemas.microsoft.com/office/drawing/2010/main" val="0"/>
              </a:ext>
            </a:extLst>
          </a:blip>
          <a:srcRect l="1111" t="9004" r="32447" b="32169"/>
          <a:stretch/>
        </p:blipFill>
        <p:spPr>
          <a:xfrm rot="10800000">
            <a:off x="464879" y="8425144"/>
            <a:ext cx="6681198" cy="456475"/>
          </a:xfrm>
          <a:prstGeom prst="rect">
            <a:avLst/>
          </a:prstGeom>
        </p:spPr>
      </p:pic>
      <p:sp>
        <p:nvSpPr>
          <p:cNvPr id="88" name="四角形: 角を丸くする 87">
            <a:extLst>
              <a:ext uri="{FF2B5EF4-FFF2-40B4-BE49-F238E27FC236}">
                <a16:creationId xmlns:a16="http://schemas.microsoft.com/office/drawing/2014/main" id="{0F88C95C-F02C-4D44-8E56-7258CC414483}"/>
              </a:ext>
            </a:extLst>
          </p:cNvPr>
          <p:cNvSpPr/>
          <p:nvPr/>
        </p:nvSpPr>
        <p:spPr>
          <a:xfrm>
            <a:off x="330116" y="401141"/>
            <a:ext cx="6915167" cy="82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B0D708C9-FBD5-492F-8DDC-BCA009A13FC9}"/>
              </a:ext>
            </a:extLst>
          </p:cNvPr>
          <p:cNvSpPr txBox="1"/>
          <p:nvPr/>
        </p:nvSpPr>
        <p:spPr>
          <a:xfrm>
            <a:off x="809208" y="8716944"/>
            <a:ext cx="5159905" cy="600164"/>
          </a:xfrm>
          <a:prstGeom prst="rect">
            <a:avLst/>
          </a:prstGeom>
          <a:noFill/>
        </p:spPr>
        <p:txBody>
          <a:bodyPr wrap="square" rtlCol="0">
            <a:spAutoFit/>
          </a:bodyPr>
          <a:lstStyle/>
          <a:p>
            <a:r>
              <a:rPr kumimoji="1" lang="en-US" altLang="ja-JP" sz="1100" dirty="0">
                <a:latin typeface="UD デジタル 教科書体 NP-R" panose="02020400000000000000" pitchFamily="18" charset="-128"/>
                <a:ea typeface="UD デジタル 教科書体 NP-R" panose="02020400000000000000" pitchFamily="18" charset="-128"/>
              </a:rPr>
              <a:t>Web</a:t>
            </a:r>
            <a:r>
              <a:rPr kumimoji="1" lang="ja-JP" altLang="en-US" sz="1100" dirty="0">
                <a:latin typeface="UD デジタル 教科書体 NP-R" panose="02020400000000000000" pitchFamily="18" charset="-128"/>
                <a:ea typeface="UD デジタル 教科書体 NP-R" panose="02020400000000000000" pitchFamily="18" charset="-128"/>
              </a:rPr>
              <a:t>セミナーは、</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令和４年</a:t>
            </a:r>
            <a:r>
              <a:rPr kumimoji="1" lang="en-US" altLang="ja-JP"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7</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月</a:t>
            </a:r>
            <a:r>
              <a:rPr kumimoji="1" lang="en-US" altLang="ja-JP"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5</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日（火）以降に</a:t>
            </a:r>
            <a:r>
              <a:rPr kumimoji="1" lang="ja-JP" altLang="en-US" sz="1100" dirty="0">
                <a:latin typeface="UD デジタル 教科書体 NP-R" panose="02020400000000000000" pitchFamily="18" charset="-128"/>
                <a:ea typeface="UD デジタル 教科書体 NP-R" panose="02020400000000000000" pitchFamily="18" charset="-128"/>
              </a:rPr>
              <a:t>、本事業の</a:t>
            </a:r>
            <a:r>
              <a:rPr kumimoji="1" lang="en-US" altLang="ja-JP" sz="1100" dirty="0">
                <a:latin typeface="UD デジタル 教科書体 NP-R" panose="02020400000000000000" pitchFamily="18" charset="-128"/>
                <a:ea typeface="UD デジタル 教科書体 NP-R" panose="02020400000000000000" pitchFamily="18" charset="-128"/>
              </a:rPr>
              <a:t>HP</a:t>
            </a:r>
            <a:r>
              <a:rPr kumimoji="1" lang="ja-JP" altLang="en-US" sz="1100" dirty="0">
                <a:latin typeface="UD デジタル 教科書体 NP-R" panose="02020400000000000000" pitchFamily="18" charset="-128"/>
                <a:ea typeface="UD デジタル 教科書体 NP-R" panose="02020400000000000000" pitchFamily="18" charset="-128"/>
              </a:rPr>
              <a:t>からアクセスしてご視聴ください。</a:t>
            </a:r>
          </a:p>
          <a:p>
            <a:r>
              <a:rPr kumimoji="1" lang="en-US" altLang="ja-JP" sz="1100" dirty="0">
                <a:latin typeface="UD デジタル 教科書体 NP-R" panose="02020400000000000000" pitchFamily="18" charset="-128"/>
                <a:ea typeface="UD デジタル 教科書体 NP-R" panose="02020400000000000000" pitchFamily="18" charset="-128"/>
              </a:rPr>
              <a:t>URL</a:t>
            </a:r>
            <a:r>
              <a:rPr kumimoji="1" lang="ja-JP" altLang="en-US" sz="1100" dirty="0">
                <a:latin typeface="UD デジタル 教科書体 NP-R" panose="02020400000000000000" pitchFamily="18" charset="-128"/>
                <a:ea typeface="UD デジタル 教科書体 NP-R" panose="02020400000000000000" pitchFamily="18" charset="-128"/>
              </a:rPr>
              <a:t>：</a:t>
            </a:r>
            <a:r>
              <a:rPr kumimoji="1" lang="en-US" altLang="ja-JP" sz="1100" dirty="0">
                <a:latin typeface="UD デジタル 教科書体 NP-R" panose="02020400000000000000" pitchFamily="18" charset="-128"/>
                <a:ea typeface="UD デジタル 教科書体 NP-R" panose="02020400000000000000" pitchFamily="18" charset="-128"/>
              </a:rPr>
              <a:t> </a:t>
            </a:r>
            <a:r>
              <a:rPr kumimoji="1" lang="en-US" altLang="ja-JP" sz="900" dirty="0">
                <a:latin typeface="UD デジタル 教科書体 NP-R" panose="02020400000000000000" pitchFamily="18" charset="-128"/>
                <a:ea typeface="UD デジタル 教科書体 NP-R" panose="02020400000000000000" pitchFamily="18" charset="-128"/>
              </a:rPr>
              <a:t>https://www.pref.osaka.lg.jp/shogyoshien/modelhukyu/hukyuu_semina_r4.html</a:t>
            </a:r>
            <a:endParaRPr kumimoji="1" lang="en-US" altLang="ja-JP" sz="1100" dirty="0">
              <a:latin typeface="UD デジタル 教科書体 NP-R" panose="02020400000000000000" pitchFamily="18" charset="-128"/>
              <a:ea typeface="UD デジタル 教科書体 NP-R" panose="02020400000000000000" pitchFamily="18" charset="-128"/>
            </a:endParaRPr>
          </a:p>
        </p:txBody>
      </p:sp>
      <p:pic>
        <p:nvPicPr>
          <p:cNvPr id="95" name="図 94">
            <a:extLst>
              <a:ext uri="{FF2B5EF4-FFF2-40B4-BE49-F238E27FC236}">
                <a16:creationId xmlns:a16="http://schemas.microsoft.com/office/drawing/2014/main" id="{4D55F3BB-A7B9-44C0-98A0-2EB3A444AA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40" y="9944256"/>
            <a:ext cx="1021050" cy="321519"/>
          </a:xfrm>
          <a:prstGeom prst="rect">
            <a:avLst/>
          </a:prstGeom>
        </p:spPr>
      </p:pic>
      <p:sp>
        <p:nvSpPr>
          <p:cNvPr id="126" name="テキスト ボックス 125">
            <a:extLst>
              <a:ext uri="{FF2B5EF4-FFF2-40B4-BE49-F238E27FC236}">
                <a16:creationId xmlns:a16="http://schemas.microsoft.com/office/drawing/2014/main" id="{C08C5066-9B71-41D1-8203-4D5D1FA639CB}"/>
              </a:ext>
            </a:extLst>
          </p:cNvPr>
          <p:cNvSpPr txBox="1"/>
          <p:nvPr/>
        </p:nvSpPr>
        <p:spPr>
          <a:xfrm>
            <a:off x="844914" y="9289778"/>
            <a:ext cx="4857139" cy="369332"/>
          </a:xfrm>
          <a:prstGeom prst="rect">
            <a:avLst/>
          </a:prstGeom>
          <a:noFill/>
        </p:spPr>
        <p:txBody>
          <a:bodyPr wrap="square" rtlCol="0">
            <a:spAutoFit/>
          </a:bodyPr>
          <a:lstStyle/>
          <a:p>
            <a:r>
              <a:rPr kumimoji="1" lang="en-US" altLang="ja-JP" sz="900" dirty="0">
                <a:latin typeface="UD デジタル 教科書体 NP-R" panose="02020400000000000000" pitchFamily="18" charset="-128"/>
                <a:ea typeface="UD デジタル 教科書体 NP-R" panose="02020400000000000000" pitchFamily="18" charset="-128"/>
              </a:rPr>
              <a:t>※</a:t>
            </a:r>
            <a:r>
              <a:rPr kumimoji="1" lang="ja-JP" altLang="en-US" sz="900" dirty="0">
                <a:latin typeface="UD デジタル 教科書体 NP-R" panose="02020400000000000000" pitchFamily="18" charset="-128"/>
                <a:ea typeface="UD デジタル 教科書体 NP-R" panose="02020400000000000000" pitchFamily="18" charset="-128"/>
              </a:rPr>
              <a:t>オンラインでの視聴には、インターネット環境が必要です。</a:t>
            </a:r>
            <a:endParaRPr kumimoji="1" lang="en-US" altLang="ja-JP" sz="900" dirty="0">
              <a:latin typeface="UD デジタル 教科書体 NP-R" panose="02020400000000000000" pitchFamily="18" charset="-128"/>
              <a:ea typeface="UD デジタル 教科書体 NP-R" panose="02020400000000000000" pitchFamily="18" charset="-128"/>
            </a:endParaRPr>
          </a:p>
          <a:p>
            <a:r>
              <a:rPr kumimoji="1" lang="en-US" altLang="ja-JP" sz="900" dirty="0">
                <a:latin typeface="UD デジタル 教科書体 NP-R" panose="02020400000000000000" pitchFamily="18" charset="-128"/>
                <a:ea typeface="UD デジタル 教科書体 NP-R" panose="02020400000000000000" pitchFamily="18" charset="-128"/>
              </a:rPr>
              <a:t>   </a:t>
            </a:r>
            <a:r>
              <a:rPr kumimoji="1" lang="ja-JP" altLang="en-US" sz="900" dirty="0">
                <a:latin typeface="UD デジタル 教科書体 NP-R" panose="02020400000000000000" pitchFamily="18" charset="-128"/>
                <a:ea typeface="UD デジタル 教科書体 NP-R" panose="02020400000000000000" pitchFamily="18" charset="-128"/>
              </a:rPr>
              <a:t>視聴は無料ですが、視聴にかかるインターネット通信料は視聴者の負担となります。</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27" name="テキスト ボックス 126">
            <a:extLst>
              <a:ext uri="{FF2B5EF4-FFF2-40B4-BE49-F238E27FC236}">
                <a16:creationId xmlns:a16="http://schemas.microsoft.com/office/drawing/2014/main" id="{1EA39CC5-1D5B-4560-94C6-11836A1C2396}"/>
              </a:ext>
            </a:extLst>
          </p:cNvPr>
          <p:cNvSpPr txBox="1"/>
          <p:nvPr/>
        </p:nvSpPr>
        <p:spPr>
          <a:xfrm>
            <a:off x="348324" y="1430943"/>
            <a:ext cx="6933206" cy="1421223"/>
          </a:xfrm>
          <a:prstGeom prst="rect">
            <a:avLst/>
          </a:prstGeom>
          <a:noFill/>
        </p:spPr>
        <p:txBody>
          <a:bodyPr wrap="square" rtlCol="0">
            <a:spAutoFit/>
          </a:bodyPr>
          <a:lstStyle/>
          <a:p>
            <a:pPr>
              <a:lnSpc>
                <a:spcPts val="1300"/>
              </a:lnSpc>
            </a:pPr>
            <a:r>
              <a:rPr kumimoji="1" lang="ja-JP" altLang="en-US" sz="1000" b="1" dirty="0">
                <a:latin typeface="UD デジタル 教科書体 NP-R" panose="02020400000000000000" pitchFamily="18" charset="-128"/>
                <a:ea typeface="UD デジタル 教科書体 NP-R" panose="02020400000000000000" pitchFamily="18" charset="-128"/>
              </a:rPr>
              <a:t>　</a:t>
            </a:r>
            <a:r>
              <a:rPr kumimoji="1" lang="ja-JP" altLang="en-US" sz="1000" dirty="0">
                <a:latin typeface="UD デジタル 教科書体 NP-R" panose="02020400000000000000" pitchFamily="18" charset="-128"/>
                <a:ea typeface="UD デジタル 教科書体 NP-R" panose="02020400000000000000" pitchFamily="18" charset="-128"/>
              </a:rPr>
              <a:t>大阪府では、地域商業や地域コミュニティの担い手として重要な商店街において、新しい生活様式に沿った</a:t>
            </a:r>
            <a:endParaRPr kumimoji="1" lang="en-US" altLang="ja-JP" sz="1000" dirty="0">
              <a:latin typeface="UD デジタル 教科書体 NP-R" panose="02020400000000000000" pitchFamily="18" charset="-128"/>
              <a:ea typeface="UD デジタル 教科書体 NP-R" panose="02020400000000000000" pitchFamily="18" charset="-128"/>
            </a:endParaRPr>
          </a:p>
          <a:p>
            <a:pPr>
              <a:lnSpc>
                <a:spcPts val="1300"/>
              </a:lnSpc>
            </a:pPr>
            <a:r>
              <a:rPr kumimoji="1" lang="ja-JP" altLang="en-US" sz="1000" dirty="0">
                <a:latin typeface="UD デジタル 教科書体 NP-R" panose="02020400000000000000" pitchFamily="18" charset="-128"/>
                <a:ea typeface="UD デジタル 教科書体 NP-R" panose="02020400000000000000" pitchFamily="18" charset="-128"/>
              </a:rPr>
              <a:t>「モデル創出」や「成果の普及」に取り組んでいます。</a:t>
            </a:r>
            <a:endParaRPr kumimoji="1" lang="en-US" altLang="ja-JP" sz="1000" dirty="0">
              <a:latin typeface="UD デジタル 教科書体 NP-R" panose="02020400000000000000" pitchFamily="18" charset="-128"/>
              <a:ea typeface="UD デジタル 教科書体 NP-R" panose="02020400000000000000" pitchFamily="18" charset="-128"/>
            </a:endParaRPr>
          </a:p>
          <a:p>
            <a:pPr>
              <a:lnSpc>
                <a:spcPts val="1300"/>
              </a:lnSpc>
            </a:pPr>
            <a:r>
              <a:rPr kumimoji="1" lang="ja-JP" altLang="en-US" sz="1000" dirty="0">
                <a:latin typeface="UD デジタル 教科書体 NP-R" panose="02020400000000000000" pitchFamily="18" charset="-128"/>
                <a:ea typeface="UD デジタル 教科書体 NP-R" panose="02020400000000000000" pitchFamily="18" charset="-128"/>
              </a:rPr>
              <a:t>　その一環として、地域商業の活性化に関する先進的な事例の共有や成果の普及を目的に、セミナーを開催します。</a:t>
            </a:r>
          </a:p>
          <a:p>
            <a:pPr>
              <a:lnSpc>
                <a:spcPts val="1300"/>
              </a:lnSpc>
            </a:pPr>
            <a:r>
              <a:rPr kumimoji="1" lang="ja-JP" altLang="en-US" sz="1000" dirty="0">
                <a:latin typeface="UD デジタル 教科書体 NP-R" panose="02020400000000000000" pitchFamily="18" charset="-128"/>
                <a:ea typeface="UD デジタル 教科書体 NP-R" panose="02020400000000000000" pitchFamily="18" charset="-128"/>
              </a:rPr>
              <a:t>　今回は、中小企業庁「地域の持続的発展のための中小商業者等の機能活性化事業」に令和３年度に採択された、　　</a:t>
            </a:r>
            <a:endParaRPr kumimoji="1" lang="en-US" altLang="ja-JP" sz="1000" dirty="0">
              <a:latin typeface="UD デジタル 教科書体 NP-R" panose="02020400000000000000" pitchFamily="18" charset="-128"/>
              <a:ea typeface="UD デジタル 教科書体 NP-R" panose="02020400000000000000" pitchFamily="18" charset="-128"/>
            </a:endParaRPr>
          </a:p>
          <a:p>
            <a:pPr>
              <a:lnSpc>
                <a:spcPts val="1300"/>
              </a:lnSpc>
            </a:pPr>
            <a:r>
              <a:rPr kumimoji="1" lang="ja-JP" altLang="en-US" sz="1000" dirty="0">
                <a:latin typeface="UD デジタル 教科書体 NP-R" panose="02020400000000000000" pitchFamily="18" charset="-128"/>
                <a:ea typeface="UD デジタル 教科書体 NP-R" panose="02020400000000000000" pitchFamily="18" charset="-128"/>
              </a:rPr>
              <a:t> </a:t>
            </a:r>
            <a:r>
              <a:rPr kumimoji="1" lang="en-US" altLang="ja-JP" sz="1000" dirty="0">
                <a:latin typeface="UD デジタル 教科書体 NP-R" panose="02020400000000000000" pitchFamily="18" charset="-128"/>
                <a:ea typeface="UD デジタル 教科書体 NP-R" panose="02020400000000000000" pitchFamily="18" charset="-128"/>
              </a:rPr>
              <a:t>(</a:t>
            </a:r>
            <a:r>
              <a:rPr kumimoji="1" lang="ja-JP" altLang="en-US" sz="1000" dirty="0">
                <a:latin typeface="UD デジタル 教科書体 NP-R" panose="02020400000000000000" pitchFamily="18" charset="-128"/>
                <a:ea typeface="UD デジタル 教科書体 NP-R" panose="02020400000000000000" pitchFamily="18" charset="-128"/>
              </a:rPr>
              <a:t>株</a:t>
            </a:r>
            <a:r>
              <a:rPr kumimoji="1" lang="en-US" altLang="ja-JP" sz="1000" dirty="0">
                <a:latin typeface="UD デジタル 教科書体 NP-R" panose="02020400000000000000" pitchFamily="18" charset="-128"/>
                <a:ea typeface="UD デジタル 教科書体 NP-R" panose="02020400000000000000" pitchFamily="18" charset="-128"/>
              </a:rPr>
              <a:t>)</a:t>
            </a:r>
            <a:r>
              <a:rPr kumimoji="1" lang="ja-JP" altLang="en-US" sz="1000" dirty="0">
                <a:latin typeface="UD デジタル 教科書体 NP-R" panose="02020400000000000000" pitchFamily="18" charset="-128"/>
                <a:ea typeface="UD デジタル 教科書体 NP-R" panose="02020400000000000000" pitchFamily="18" charset="-128"/>
              </a:rPr>
              <a:t>⽩川まちづくり会社の鈴木氏から、事業の概要や、今後の取組みについてご講演いただきます。</a:t>
            </a:r>
            <a:endParaRPr kumimoji="1" lang="en-US" altLang="ja-JP" sz="1000" dirty="0">
              <a:latin typeface="UD デジタル 教科書体 NP-R" panose="02020400000000000000" pitchFamily="18" charset="-128"/>
              <a:ea typeface="UD デジタル 教科書体 NP-R" panose="02020400000000000000" pitchFamily="18" charset="-128"/>
            </a:endParaRPr>
          </a:p>
          <a:p>
            <a:pPr>
              <a:lnSpc>
                <a:spcPts val="1300"/>
              </a:lnSpc>
            </a:pPr>
            <a:r>
              <a:rPr kumimoji="1" lang="ja-JP" altLang="en-US" sz="1000" dirty="0">
                <a:latin typeface="UD デジタル 教科書体 NP-R" panose="02020400000000000000" pitchFamily="18" charset="-128"/>
                <a:ea typeface="UD デジタル 教科書体 NP-R" panose="02020400000000000000" pitchFamily="18" charset="-128"/>
              </a:rPr>
              <a:t>　また、流通科学大学の新氏から、商店街の新たな潮流についてご講演いただきます。</a:t>
            </a:r>
            <a:endParaRPr kumimoji="1" lang="en-US" altLang="ja-JP" sz="1000" dirty="0">
              <a:latin typeface="UD デジタル 教科書体 NP-R" panose="02020400000000000000" pitchFamily="18" charset="-128"/>
              <a:ea typeface="UD デジタル 教科書体 NP-R" panose="02020400000000000000" pitchFamily="18" charset="-128"/>
            </a:endParaRPr>
          </a:p>
          <a:p>
            <a:pPr>
              <a:lnSpc>
                <a:spcPts val="1300"/>
              </a:lnSpc>
            </a:pPr>
            <a:r>
              <a:rPr kumimoji="1" lang="ja-JP" altLang="en-US" sz="1000" dirty="0">
                <a:latin typeface="UD デジタル 教科書体 NP-R" panose="02020400000000000000" pitchFamily="18" charset="-128"/>
                <a:ea typeface="UD デジタル 教科書体 NP-R" panose="02020400000000000000" pitchFamily="18" charset="-128"/>
              </a:rPr>
              <a:t>　さらに、国の商店街支援施策に関連する説明をいただくなど、大変有意義な内容となっております。</a:t>
            </a:r>
            <a:endParaRPr kumimoji="1" lang="en-US" altLang="ja-JP" sz="1000" dirty="0">
              <a:latin typeface="UD デジタル 教科書体 NP-R" panose="02020400000000000000" pitchFamily="18" charset="-128"/>
              <a:ea typeface="UD デジタル 教科書体 NP-R" panose="02020400000000000000" pitchFamily="18" charset="-128"/>
            </a:endParaRPr>
          </a:p>
          <a:p>
            <a:pPr>
              <a:lnSpc>
                <a:spcPts val="1300"/>
              </a:lnSpc>
            </a:pPr>
            <a:r>
              <a:rPr kumimoji="1" lang="ja-JP" altLang="en-US" sz="1000" dirty="0">
                <a:latin typeface="UD デジタル 教科書体 NP-R" panose="02020400000000000000" pitchFamily="18" charset="-128"/>
                <a:ea typeface="UD デジタル 教科書体 NP-R" panose="02020400000000000000" pitchFamily="18" charset="-128"/>
              </a:rPr>
              <a:t>　商業振興に関わる市町村、商工会等の職員及び商店街関係者の皆様のご視聴をお待ちしています。</a:t>
            </a:r>
            <a:endParaRPr kumimoji="1" lang="en-US" altLang="ja-JP" sz="1000" dirty="0">
              <a:latin typeface="UD デジタル 教科書体 NP-R" panose="02020400000000000000" pitchFamily="18" charset="-128"/>
              <a:ea typeface="UD デジタル 教科書体 NP-R" panose="02020400000000000000" pitchFamily="18" charset="-128"/>
            </a:endParaRPr>
          </a:p>
        </p:txBody>
      </p:sp>
      <p:grpSp>
        <p:nvGrpSpPr>
          <p:cNvPr id="128" name="グループ化 127">
            <a:extLst>
              <a:ext uri="{FF2B5EF4-FFF2-40B4-BE49-F238E27FC236}">
                <a16:creationId xmlns:a16="http://schemas.microsoft.com/office/drawing/2014/main" id="{EA3B15DD-9A0C-456C-8759-DBC8378B4E2A}"/>
              </a:ext>
            </a:extLst>
          </p:cNvPr>
          <p:cNvGrpSpPr/>
          <p:nvPr/>
        </p:nvGrpSpPr>
        <p:grpSpPr>
          <a:xfrm>
            <a:off x="140837" y="2998083"/>
            <a:ext cx="2492934" cy="1994626"/>
            <a:chOff x="-11563" y="2494695"/>
            <a:chExt cx="2492934" cy="1994626"/>
          </a:xfrm>
        </p:grpSpPr>
        <p:grpSp>
          <p:nvGrpSpPr>
            <p:cNvPr id="129" name="グループ化 128">
              <a:extLst>
                <a:ext uri="{FF2B5EF4-FFF2-40B4-BE49-F238E27FC236}">
                  <a16:creationId xmlns:a16="http://schemas.microsoft.com/office/drawing/2014/main" id="{6440FC7F-8498-4345-B80B-3904AAE48737}"/>
                </a:ext>
              </a:extLst>
            </p:cNvPr>
            <p:cNvGrpSpPr/>
            <p:nvPr/>
          </p:nvGrpSpPr>
          <p:grpSpPr>
            <a:xfrm>
              <a:off x="-11563" y="2494695"/>
              <a:ext cx="2131552" cy="1994626"/>
              <a:chOff x="-35455" y="2264021"/>
              <a:chExt cx="2131552" cy="1994626"/>
            </a:xfrm>
          </p:grpSpPr>
          <p:grpSp>
            <p:nvGrpSpPr>
              <p:cNvPr id="131" name="グループ化 130">
                <a:extLst>
                  <a:ext uri="{FF2B5EF4-FFF2-40B4-BE49-F238E27FC236}">
                    <a16:creationId xmlns:a16="http://schemas.microsoft.com/office/drawing/2014/main" id="{5E733E71-380C-4A7E-AFF2-C7850C437B37}"/>
                  </a:ext>
                </a:extLst>
              </p:cNvPr>
              <p:cNvGrpSpPr/>
              <p:nvPr/>
            </p:nvGrpSpPr>
            <p:grpSpPr>
              <a:xfrm>
                <a:off x="-35455" y="2264021"/>
                <a:ext cx="2131552" cy="1724903"/>
                <a:chOff x="88818" y="2500204"/>
                <a:chExt cx="2131552" cy="1724903"/>
              </a:xfrm>
            </p:grpSpPr>
            <p:sp>
              <p:nvSpPr>
                <p:cNvPr id="133" name="テキスト ボックス 132">
                  <a:extLst>
                    <a:ext uri="{FF2B5EF4-FFF2-40B4-BE49-F238E27FC236}">
                      <a16:creationId xmlns:a16="http://schemas.microsoft.com/office/drawing/2014/main" id="{39B7AC46-4BCB-4EDA-AC29-62522687BB1D}"/>
                    </a:ext>
                  </a:extLst>
                </p:cNvPr>
                <p:cNvSpPr txBox="1"/>
                <p:nvPr/>
              </p:nvSpPr>
              <p:spPr>
                <a:xfrm>
                  <a:off x="296825" y="2500204"/>
                  <a:ext cx="1095045" cy="369332"/>
                </a:xfrm>
                <a:prstGeom prst="rect">
                  <a:avLst/>
                </a:prstGeom>
                <a:noFill/>
              </p:spPr>
              <p:txBody>
                <a:bodyPr wrap="square" rtlCol="0">
                  <a:spAutoFit/>
                </a:bodyPr>
                <a:lstStyle/>
                <a:p>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令和</a:t>
                  </a:r>
                  <a:r>
                    <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4</a:t>
                  </a: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年</a:t>
                  </a:r>
                </a:p>
              </p:txBody>
            </p:sp>
            <p:sp>
              <p:nvSpPr>
                <p:cNvPr id="134" name="テキスト ボックス 133">
                  <a:extLst>
                    <a:ext uri="{FF2B5EF4-FFF2-40B4-BE49-F238E27FC236}">
                      <a16:creationId xmlns:a16="http://schemas.microsoft.com/office/drawing/2014/main" id="{73058686-D032-43E8-A1F4-5BDFB07E9AB6}"/>
                    </a:ext>
                  </a:extLst>
                </p:cNvPr>
                <p:cNvSpPr txBox="1"/>
                <p:nvPr/>
              </p:nvSpPr>
              <p:spPr>
                <a:xfrm>
                  <a:off x="88818" y="2766951"/>
                  <a:ext cx="2131552" cy="984885"/>
                </a:xfrm>
                <a:prstGeom prst="rect">
                  <a:avLst/>
                </a:prstGeom>
                <a:noFill/>
              </p:spPr>
              <p:txBody>
                <a:bodyPr wrap="square" rtlCol="0">
                  <a:spAutoFit/>
                </a:bodyPr>
                <a:lstStyle/>
                <a:p>
                  <a:pPr algn="ctr"/>
                  <a:r>
                    <a:rPr kumimoji="1" lang="en-US" altLang="ja-JP" sz="5800"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7/5</a:t>
                  </a:r>
                  <a:endParaRPr kumimoji="1" lang="ja-JP" altLang="en-US" sz="5800"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sp>
              <p:nvSpPr>
                <p:cNvPr id="135" name="テキスト ボックス 134">
                  <a:extLst>
                    <a:ext uri="{FF2B5EF4-FFF2-40B4-BE49-F238E27FC236}">
                      <a16:creationId xmlns:a16="http://schemas.microsoft.com/office/drawing/2014/main" id="{B7588019-E60D-4A92-9813-8C5ED17077A5}"/>
                    </a:ext>
                  </a:extLst>
                </p:cNvPr>
                <p:cNvSpPr txBox="1"/>
                <p:nvPr/>
              </p:nvSpPr>
              <p:spPr>
                <a:xfrm>
                  <a:off x="324925" y="3578776"/>
                  <a:ext cx="1776719" cy="646331"/>
                </a:xfrm>
                <a:prstGeom prst="rect">
                  <a:avLst/>
                </a:prstGeom>
                <a:noFill/>
              </p:spPr>
              <p:txBody>
                <a:bodyPr wrap="square" rtlCol="0">
                  <a:spAutoFit/>
                </a:bodyPr>
                <a:lstStyle/>
                <a:p>
                  <a:pPr algn="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から</a:t>
                  </a:r>
                  <a:endPar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pPr algn="r"/>
                  <a:r>
                    <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Web</a:t>
                  </a: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視聴開始</a:t>
                  </a:r>
                </a:p>
              </p:txBody>
            </p:sp>
          </p:grpSp>
          <p:sp>
            <p:nvSpPr>
              <p:cNvPr id="132" name="テキスト ボックス 131">
                <a:extLst>
                  <a:ext uri="{FF2B5EF4-FFF2-40B4-BE49-F238E27FC236}">
                    <a16:creationId xmlns:a16="http://schemas.microsoft.com/office/drawing/2014/main" id="{82F5A707-A2C3-4918-8A53-B2AECF37537B}"/>
                  </a:ext>
                </a:extLst>
              </p:cNvPr>
              <p:cNvSpPr txBox="1"/>
              <p:nvPr/>
            </p:nvSpPr>
            <p:spPr>
              <a:xfrm>
                <a:off x="456364" y="4012426"/>
                <a:ext cx="1472842" cy="246221"/>
              </a:xfrm>
              <a:prstGeom prst="rect">
                <a:avLst/>
              </a:prstGeom>
              <a:solidFill>
                <a:schemeClr val="bg1"/>
              </a:solidFill>
              <a:ln>
                <a:solidFill>
                  <a:schemeClr val="bg1">
                    <a:lumMod val="85000"/>
                  </a:schemeClr>
                </a:solidFill>
              </a:ln>
            </p:spPr>
            <p:txBody>
              <a:bodyPr wrap="square" rtlCol="0">
                <a:spAutoFit/>
              </a:bodyPr>
              <a:lstStyle/>
              <a:p>
                <a:pPr algn="ct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申込不要・無料</a:t>
                </a:r>
                <a:endPar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endParaRPr>
              </a:p>
            </p:txBody>
          </p:sp>
        </p:grpSp>
        <p:sp>
          <p:nvSpPr>
            <p:cNvPr id="130" name="テキスト ボックス 129">
              <a:extLst>
                <a:ext uri="{FF2B5EF4-FFF2-40B4-BE49-F238E27FC236}">
                  <a16:creationId xmlns:a16="http://schemas.microsoft.com/office/drawing/2014/main" id="{7986A9F2-428C-4A0B-B95C-1CEA8B074685}"/>
                </a:ext>
              </a:extLst>
            </p:cNvPr>
            <p:cNvSpPr txBox="1"/>
            <p:nvPr/>
          </p:nvSpPr>
          <p:spPr>
            <a:xfrm>
              <a:off x="1550956" y="3224139"/>
              <a:ext cx="930415" cy="369332"/>
            </a:xfrm>
            <a:prstGeom prst="rect">
              <a:avLst/>
            </a:prstGeom>
            <a:noFill/>
          </p:spPr>
          <p:txBody>
            <a:bodyPr wrap="square" rtlCol="0">
              <a:spAutoFit/>
            </a:bodyPr>
            <a:lstStyle/>
            <a:p>
              <a:pPr algn="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（火）</a:t>
              </a:r>
            </a:p>
          </p:txBody>
        </p:sp>
      </p:grpSp>
      <p:sp>
        <p:nvSpPr>
          <p:cNvPr id="136" name="テキスト ボックス 135">
            <a:extLst>
              <a:ext uri="{FF2B5EF4-FFF2-40B4-BE49-F238E27FC236}">
                <a16:creationId xmlns:a16="http://schemas.microsoft.com/office/drawing/2014/main" id="{E8B638F1-BD28-44E9-B356-D66421063F46}"/>
              </a:ext>
            </a:extLst>
          </p:cNvPr>
          <p:cNvSpPr txBox="1"/>
          <p:nvPr/>
        </p:nvSpPr>
        <p:spPr>
          <a:xfrm>
            <a:off x="2303324" y="9813407"/>
            <a:ext cx="4567698" cy="677108"/>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大阪府商店街等モデル創出普及事業事務局</a:t>
            </a:r>
          </a:p>
          <a:p>
            <a:r>
              <a:rPr kumimoji="1" lang="ja-JP" altLang="en-US" sz="900" dirty="0">
                <a:latin typeface="UD デジタル 教科書体 NP-R" panose="02020400000000000000" pitchFamily="18" charset="-128"/>
                <a:ea typeface="UD デジタル 教科書体 NP-R" panose="02020400000000000000" pitchFamily="18" charset="-128"/>
              </a:rPr>
              <a:t>（受託事業者：大阪府商店街振興組合連合会・株式会社産經アドス共同企業体）</a:t>
            </a:r>
          </a:p>
          <a:p>
            <a:r>
              <a:rPr kumimoji="1" lang="ja-JP" altLang="en-US" sz="1000" dirty="0">
                <a:latin typeface="UD デジタル 教科書体 NP-R" panose="02020400000000000000" pitchFamily="18" charset="-128"/>
                <a:ea typeface="UD デジタル 教科書体 NP-R" panose="02020400000000000000" pitchFamily="18" charset="-128"/>
              </a:rPr>
              <a:t>電話：</a:t>
            </a:r>
            <a:r>
              <a:rPr kumimoji="1" lang="en-US" altLang="ja-JP" sz="1000" dirty="0">
                <a:latin typeface="UD デジタル 教科書体 NP-R" panose="02020400000000000000" pitchFamily="18" charset="-128"/>
                <a:ea typeface="UD デジタル 教科書体 NP-R" panose="02020400000000000000" pitchFamily="18" charset="-128"/>
              </a:rPr>
              <a:t>06-6636-1036</a:t>
            </a:r>
            <a:r>
              <a:rPr kumimoji="1" lang="ja-JP" altLang="en-US" sz="1000" dirty="0">
                <a:latin typeface="UD デジタル 教科書体 NP-R" panose="02020400000000000000" pitchFamily="18" charset="-128"/>
                <a:ea typeface="UD デジタル 教科書体 NP-R" panose="02020400000000000000" pitchFamily="18" charset="-128"/>
              </a:rPr>
              <a:t>　</a:t>
            </a:r>
            <a:r>
              <a:rPr kumimoji="1" lang="en-US" altLang="ja-JP" sz="1000" dirty="0">
                <a:latin typeface="UD デジタル 教科書体 NP-R" panose="02020400000000000000" pitchFamily="18" charset="-128"/>
                <a:ea typeface="UD デジタル 教科書体 NP-R" panose="02020400000000000000" pitchFamily="18" charset="-128"/>
              </a:rPr>
              <a:t>FAX</a:t>
            </a:r>
            <a:r>
              <a:rPr kumimoji="1" lang="ja-JP" altLang="en-US" sz="1000" dirty="0">
                <a:latin typeface="UD デジタル 教科書体 NP-R" panose="02020400000000000000" pitchFamily="18" charset="-128"/>
                <a:ea typeface="UD デジタル 教科書体 NP-R" panose="02020400000000000000" pitchFamily="18" charset="-128"/>
              </a:rPr>
              <a:t>：</a:t>
            </a:r>
            <a:r>
              <a:rPr kumimoji="1" lang="en-US" altLang="ja-JP" sz="1000" dirty="0">
                <a:latin typeface="UD デジタル 教科書体 NP-R" panose="02020400000000000000" pitchFamily="18" charset="-128"/>
                <a:ea typeface="UD デジタル 教科書体 NP-R" panose="02020400000000000000" pitchFamily="18" charset="-128"/>
              </a:rPr>
              <a:t>06-6636-1489</a:t>
            </a:r>
          </a:p>
          <a:p>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10:00</a:t>
            </a:r>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17:00 </a:t>
            </a:r>
            <a:r>
              <a:rPr kumimoji="1" lang="ja-JP" altLang="en-US" sz="900" dirty="0">
                <a:latin typeface="UD デジタル 教科書体 NP-R" panose="02020400000000000000" pitchFamily="18" charset="-128"/>
                <a:ea typeface="UD デジタル 教科書体 NP-R" panose="02020400000000000000" pitchFamily="18" charset="-128"/>
              </a:rPr>
              <a:t>土曜日、日曜日および祝日を除く）</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44" name="テキスト ボックス 143">
            <a:extLst>
              <a:ext uri="{FF2B5EF4-FFF2-40B4-BE49-F238E27FC236}">
                <a16:creationId xmlns:a16="http://schemas.microsoft.com/office/drawing/2014/main" id="{EAC8C1C8-6585-4CA0-8486-4E8601CDB4DB}"/>
              </a:ext>
            </a:extLst>
          </p:cNvPr>
          <p:cNvSpPr txBox="1"/>
          <p:nvPr/>
        </p:nvSpPr>
        <p:spPr>
          <a:xfrm>
            <a:off x="6089412" y="9437045"/>
            <a:ext cx="721372" cy="215444"/>
          </a:xfrm>
          <a:prstGeom prst="rect">
            <a:avLst/>
          </a:prstGeom>
          <a:noFill/>
        </p:spPr>
        <p:txBody>
          <a:bodyPr wrap="square" rtlCol="0">
            <a:spAutoFit/>
          </a:bodyPr>
          <a:lstStyle/>
          <a:p>
            <a:pPr algn="ctr"/>
            <a:r>
              <a:rPr kumimoji="1" lang="ja-JP" altLang="en-US" sz="800" dirty="0">
                <a:latin typeface="UD デジタル 教科書体 NP-R" panose="02020400000000000000" pitchFamily="18" charset="-128"/>
                <a:ea typeface="UD デジタル 教科書体 NP-R" panose="02020400000000000000" pitchFamily="18" charset="-128"/>
              </a:rPr>
              <a:t>大阪府</a:t>
            </a:r>
            <a:r>
              <a:rPr kumimoji="1" lang="en-US" altLang="ja-JP" sz="800" dirty="0">
                <a:latin typeface="UD デジタル 教科書体 NP-R" panose="02020400000000000000" pitchFamily="18" charset="-128"/>
                <a:ea typeface="UD デジタル 教科書体 NP-R" panose="02020400000000000000" pitchFamily="18" charset="-128"/>
              </a:rPr>
              <a:t>HP</a:t>
            </a:r>
          </a:p>
        </p:txBody>
      </p:sp>
      <p:sp>
        <p:nvSpPr>
          <p:cNvPr id="146" name="テキスト ボックス 145">
            <a:extLst>
              <a:ext uri="{FF2B5EF4-FFF2-40B4-BE49-F238E27FC236}">
                <a16:creationId xmlns:a16="http://schemas.microsoft.com/office/drawing/2014/main" id="{88C46D5A-2F7D-441C-A92F-4924463639A5}"/>
              </a:ext>
            </a:extLst>
          </p:cNvPr>
          <p:cNvSpPr txBox="1"/>
          <p:nvPr/>
        </p:nvSpPr>
        <p:spPr>
          <a:xfrm>
            <a:off x="1208743" y="876911"/>
            <a:ext cx="5584111" cy="292388"/>
          </a:xfrm>
          <a:prstGeom prst="rect">
            <a:avLst/>
          </a:prstGeom>
          <a:noFill/>
        </p:spPr>
        <p:txBody>
          <a:bodyPr wrap="square" rtlCol="0">
            <a:spAutoFit/>
          </a:bodyPr>
          <a:lstStyle/>
          <a:p>
            <a:pPr algn="ctr"/>
            <a:r>
              <a:rPr kumimoji="1" lang="ja-JP" altLang="en-US" sz="1300" b="1" dirty="0">
                <a:solidFill>
                  <a:srgbClr val="FF6600"/>
                </a:solidFill>
                <a:latin typeface="UD デジタル 教科書体 NP-B" panose="02020700000000000000" pitchFamily="18" charset="-128"/>
                <a:ea typeface="UD デジタル 教科書体 NP-B" panose="02020700000000000000" pitchFamily="18" charset="-128"/>
              </a:rPr>
              <a:t>～地域の持続的発展のための中小商業者等の機能活性化について～</a:t>
            </a:r>
            <a:endParaRPr kumimoji="1" lang="en-US" altLang="ja-JP" sz="1300" b="1" dirty="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147" name="テキスト ボックス 146">
            <a:extLst>
              <a:ext uri="{FF2B5EF4-FFF2-40B4-BE49-F238E27FC236}">
                <a16:creationId xmlns:a16="http://schemas.microsoft.com/office/drawing/2014/main" id="{92ADC0C5-182D-4D36-8730-715581AD4500}"/>
              </a:ext>
            </a:extLst>
          </p:cNvPr>
          <p:cNvSpPr txBox="1"/>
          <p:nvPr/>
        </p:nvSpPr>
        <p:spPr>
          <a:xfrm>
            <a:off x="946830" y="486370"/>
            <a:ext cx="6181642" cy="400110"/>
          </a:xfrm>
          <a:prstGeom prst="rect">
            <a:avLst/>
          </a:prstGeom>
          <a:noFill/>
        </p:spPr>
        <p:txBody>
          <a:bodyPr wrap="square" rtlCol="0">
            <a:spAutoFit/>
          </a:bodyPr>
          <a:lstStyle/>
          <a:p>
            <a:pPr algn="ctr"/>
            <a:r>
              <a:rPr kumimoji="1" lang="ja-JP" altLang="en-US" sz="2000" b="1" dirty="0">
                <a:solidFill>
                  <a:srgbClr val="FF6600"/>
                </a:solidFill>
                <a:latin typeface="UD デジタル 教科書体 NP-B" panose="02020700000000000000" pitchFamily="18" charset="-128"/>
                <a:ea typeface="UD デジタル 教科書体 NP-B" panose="02020700000000000000" pitchFamily="18" charset="-128"/>
              </a:rPr>
              <a:t>商店街等モデル普及セミナー</a:t>
            </a:r>
            <a:endParaRPr kumimoji="1" lang="en-US" altLang="ja-JP" sz="2000" b="1" dirty="0">
              <a:solidFill>
                <a:srgbClr val="FF6600"/>
              </a:solidFill>
              <a:latin typeface="UD デジタル 教科書体 NP-B" panose="02020700000000000000" pitchFamily="18" charset="-128"/>
              <a:ea typeface="UD デジタル 教科書体 NP-B" panose="02020700000000000000" pitchFamily="18" charset="-128"/>
            </a:endParaRPr>
          </a:p>
        </p:txBody>
      </p:sp>
      <p:pic>
        <p:nvPicPr>
          <p:cNvPr id="148" name="図 147">
            <a:extLst>
              <a:ext uri="{FF2B5EF4-FFF2-40B4-BE49-F238E27FC236}">
                <a16:creationId xmlns:a16="http://schemas.microsoft.com/office/drawing/2014/main" id="{64B66946-5B65-4306-AB73-D3C05F988A86}"/>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2787" t="16312" r="18343" b="19497"/>
          <a:stretch/>
        </p:blipFill>
        <p:spPr>
          <a:xfrm>
            <a:off x="437170" y="440047"/>
            <a:ext cx="933895" cy="720000"/>
          </a:xfrm>
          <a:prstGeom prst="rect">
            <a:avLst/>
          </a:prstGeom>
        </p:spPr>
      </p:pic>
      <p:sp>
        <p:nvSpPr>
          <p:cNvPr id="67" name="正方形/長方形 66">
            <a:extLst>
              <a:ext uri="{FF2B5EF4-FFF2-40B4-BE49-F238E27FC236}">
                <a16:creationId xmlns:a16="http://schemas.microsoft.com/office/drawing/2014/main" id="{BF8228FA-90DF-4A4C-85D5-848A1A74633A}"/>
              </a:ext>
            </a:extLst>
          </p:cNvPr>
          <p:cNvSpPr/>
          <p:nvPr/>
        </p:nvSpPr>
        <p:spPr>
          <a:xfrm>
            <a:off x="2810588" y="3033743"/>
            <a:ext cx="4361969" cy="3656167"/>
          </a:xfrm>
          <a:prstGeom prst="rect">
            <a:avLst/>
          </a:prstGeom>
          <a:solidFill>
            <a:schemeClr val="bg1">
              <a:alpha val="7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四角形: 角を丸くする 83">
            <a:extLst>
              <a:ext uri="{FF2B5EF4-FFF2-40B4-BE49-F238E27FC236}">
                <a16:creationId xmlns:a16="http://schemas.microsoft.com/office/drawing/2014/main" id="{EFD97BE8-E113-4FA0-87CE-B3035E36E522}"/>
              </a:ext>
            </a:extLst>
          </p:cNvPr>
          <p:cNvSpPr/>
          <p:nvPr/>
        </p:nvSpPr>
        <p:spPr>
          <a:xfrm>
            <a:off x="2933126" y="3802141"/>
            <a:ext cx="4104468" cy="2063014"/>
          </a:xfrm>
          <a:prstGeom prst="roundRect">
            <a:avLst>
              <a:gd name="adj" fmla="val 6495"/>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6600"/>
              </a:solidFill>
            </a:endParaRPr>
          </a:p>
        </p:txBody>
      </p:sp>
      <p:sp>
        <p:nvSpPr>
          <p:cNvPr id="96" name="テキスト ボックス 95">
            <a:extLst>
              <a:ext uri="{FF2B5EF4-FFF2-40B4-BE49-F238E27FC236}">
                <a16:creationId xmlns:a16="http://schemas.microsoft.com/office/drawing/2014/main" id="{DE848124-A942-4DBA-84E8-78CD51D05230}"/>
              </a:ext>
            </a:extLst>
          </p:cNvPr>
          <p:cNvSpPr txBox="1"/>
          <p:nvPr/>
        </p:nvSpPr>
        <p:spPr>
          <a:xfrm>
            <a:off x="3591499" y="3140507"/>
            <a:ext cx="3291518" cy="246221"/>
          </a:xfrm>
          <a:prstGeom prst="rect">
            <a:avLst/>
          </a:prstGeom>
          <a:noFill/>
        </p:spPr>
        <p:txBody>
          <a:bodyPr wrap="square" rtlCol="0">
            <a:spAutoFit/>
          </a:bodyPr>
          <a:lstStyle/>
          <a:p>
            <a:r>
              <a:rPr kumimoji="1" lang="en-US" altLang="ja-JP" sz="1000" dirty="0">
                <a:latin typeface="UD デジタル 教科書体 NP-R" panose="02020400000000000000" pitchFamily="18" charset="-128"/>
                <a:ea typeface="UD デジタル 教科書体 NP-R" panose="02020400000000000000" pitchFamily="18" charset="-128"/>
              </a:rPr>
              <a:t>&lt;</a:t>
            </a:r>
            <a:r>
              <a:rPr kumimoji="1" lang="ja-JP" altLang="en-US" sz="1000" dirty="0">
                <a:latin typeface="UD デジタル 教科書体 NP-R" panose="02020400000000000000" pitchFamily="18" charset="-128"/>
                <a:ea typeface="UD デジタル 教科書体 NP-R" panose="02020400000000000000" pitchFamily="18" charset="-128"/>
              </a:rPr>
              <a:t>中小企業庁の商業振興施策について</a:t>
            </a:r>
            <a:r>
              <a:rPr kumimoji="1" lang="en-US" altLang="ja-JP" sz="1000" dirty="0">
                <a:latin typeface="UD デジタル 教科書体 NP-R" panose="02020400000000000000" pitchFamily="18" charset="-128"/>
                <a:ea typeface="UD デジタル 教科書体 NP-R" panose="02020400000000000000" pitchFamily="18" charset="-128"/>
              </a:rPr>
              <a:t>&gt;</a:t>
            </a:r>
          </a:p>
        </p:txBody>
      </p:sp>
      <p:sp>
        <p:nvSpPr>
          <p:cNvPr id="97" name="テキスト ボックス 96">
            <a:extLst>
              <a:ext uri="{FF2B5EF4-FFF2-40B4-BE49-F238E27FC236}">
                <a16:creationId xmlns:a16="http://schemas.microsoft.com/office/drawing/2014/main" id="{A668A19E-C724-4E04-AAD6-E87110114C9B}"/>
              </a:ext>
            </a:extLst>
          </p:cNvPr>
          <p:cNvSpPr txBox="1"/>
          <p:nvPr/>
        </p:nvSpPr>
        <p:spPr>
          <a:xfrm>
            <a:off x="3030390" y="3480849"/>
            <a:ext cx="3936071" cy="246221"/>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　近畿経済産業局産業部 流通・サービス産業課 　</a:t>
            </a:r>
            <a:endParaRPr kumimoji="1" lang="en-US" altLang="ja-JP" sz="1000" dirty="0">
              <a:latin typeface="UD デジタル 教科書体 NP-R" panose="02020400000000000000" pitchFamily="18" charset="-128"/>
              <a:ea typeface="UD デジタル 教科書体 NP-R" panose="02020400000000000000" pitchFamily="18" charset="-128"/>
            </a:endParaRPr>
          </a:p>
        </p:txBody>
      </p:sp>
      <p:sp>
        <p:nvSpPr>
          <p:cNvPr id="102" name="テキスト ボックス 101">
            <a:extLst>
              <a:ext uri="{FF2B5EF4-FFF2-40B4-BE49-F238E27FC236}">
                <a16:creationId xmlns:a16="http://schemas.microsoft.com/office/drawing/2014/main" id="{8D97357C-40A3-4191-863A-16DE82DF6CD9}"/>
              </a:ext>
            </a:extLst>
          </p:cNvPr>
          <p:cNvSpPr txBox="1"/>
          <p:nvPr/>
        </p:nvSpPr>
        <p:spPr>
          <a:xfrm>
            <a:off x="3575007" y="3915978"/>
            <a:ext cx="3468547" cy="246221"/>
          </a:xfrm>
          <a:prstGeom prst="rect">
            <a:avLst/>
          </a:prstGeom>
          <a:noFill/>
        </p:spPr>
        <p:txBody>
          <a:bodyPr wrap="square" rtlCol="0">
            <a:spAutoFit/>
          </a:bodyPr>
          <a:lstStyle/>
          <a:p>
            <a:r>
              <a:rPr kumimoji="1" lang="en-US" altLang="ja-JP" sz="1000" b="1" dirty="0">
                <a:latin typeface="UD デジタル 教科書体 NP-R" panose="02020400000000000000" pitchFamily="18" charset="-128"/>
                <a:ea typeface="UD デジタル 教科書体 NP-R" panose="02020400000000000000" pitchFamily="18" charset="-128"/>
              </a:rPr>
              <a:t>&lt;</a:t>
            </a:r>
            <a:r>
              <a:rPr kumimoji="1" lang="ja-JP" altLang="en-US" sz="1000" b="1" dirty="0">
                <a:latin typeface="UD デジタル 教科書体 NP-R" panose="02020400000000000000" pitchFamily="18" charset="-128"/>
                <a:ea typeface="UD デジタル 教科書体 NP-R" panose="02020400000000000000" pitchFamily="18" charset="-128"/>
              </a:rPr>
              <a:t>事例紹介</a:t>
            </a:r>
            <a:r>
              <a:rPr kumimoji="1" lang="en-US" altLang="ja-JP" sz="1000" b="1" dirty="0">
                <a:latin typeface="UD デジタル 教科書体 NP-R" panose="02020400000000000000" pitchFamily="18" charset="-128"/>
                <a:ea typeface="UD デジタル 教科書体 NP-R" panose="02020400000000000000" pitchFamily="18" charset="-128"/>
              </a:rPr>
              <a:t>&gt;</a:t>
            </a:r>
          </a:p>
        </p:txBody>
      </p:sp>
      <p:sp>
        <p:nvSpPr>
          <p:cNvPr id="103" name="テキスト ボックス 102">
            <a:extLst>
              <a:ext uri="{FF2B5EF4-FFF2-40B4-BE49-F238E27FC236}">
                <a16:creationId xmlns:a16="http://schemas.microsoft.com/office/drawing/2014/main" id="{89325DCC-9D5F-462C-A6B8-D63B6B246F04}"/>
              </a:ext>
            </a:extLst>
          </p:cNvPr>
          <p:cNvSpPr txBox="1"/>
          <p:nvPr/>
        </p:nvSpPr>
        <p:spPr>
          <a:xfrm>
            <a:off x="3034024" y="4517792"/>
            <a:ext cx="4298306" cy="246221"/>
          </a:xfrm>
          <a:prstGeom prst="rect">
            <a:avLst/>
          </a:prstGeom>
          <a:noFill/>
        </p:spPr>
        <p:txBody>
          <a:bodyPr wrap="square" rtlCol="0">
            <a:spAutoFit/>
          </a:bodyPr>
          <a:lstStyle/>
          <a:p>
            <a:r>
              <a:rPr kumimoji="1" lang="ja-JP" altLang="en-US" sz="1000" b="1" dirty="0">
                <a:latin typeface="UD デジタル 教科書体 NP-R" panose="02020400000000000000" pitchFamily="18" charset="-128"/>
                <a:ea typeface="UD デジタル 教科書体 NP-R" panose="02020400000000000000" pitchFamily="18" charset="-128"/>
              </a:rPr>
              <a:t>　</a:t>
            </a:r>
            <a:r>
              <a:rPr kumimoji="1" lang="en-US" altLang="ja-JP" sz="1000" b="1" dirty="0">
                <a:latin typeface="UD デジタル 教科書体 NP-R" panose="02020400000000000000" pitchFamily="18" charset="-128"/>
                <a:ea typeface="UD デジタル 教科書体 NP-R" panose="02020400000000000000" pitchFamily="18" charset="-128"/>
              </a:rPr>
              <a:t>(</a:t>
            </a:r>
            <a:r>
              <a:rPr kumimoji="1" lang="ja-JP" altLang="en-US" sz="1000" b="1" dirty="0">
                <a:latin typeface="UD デジタル 教科書体 NP-R" panose="02020400000000000000" pitchFamily="18" charset="-128"/>
                <a:ea typeface="UD デジタル 教科書体 NP-R" panose="02020400000000000000" pitchFamily="18" charset="-128"/>
              </a:rPr>
              <a:t>株</a:t>
            </a:r>
            <a:r>
              <a:rPr kumimoji="1" lang="en-US" altLang="ja-JP" sz="1000" b="1" dirty="0">
                <a:latin typeface="UD デジタル 教科書体 NP-R" panose="02020400000000000000" pitchFamily="18" charset="-128"/>
                <a:ea typeface="UD デジタル 教科書体 NP-R" panose="02020400000000000000" pitchFamily="18" charset="-128"/>
              </a:rPr>
              <a:t>)</a:t>
            </a:r>
            <a:r>
              <a:rPr kumimoji="1" lang="ja-JP" altLang="en-US" sz="1000" b="1" dirty="0">
                <a:latin typeface="UD デジタル 教科書体 NP-R" panose="02020400000000000000" pitchFamily="18" charset="-128"/>
                <a:ea typeface="UD デジタル 教科書体 NP-R" panose="02020400000000000000" pitchFamily="18" charset="-128"/>
              </a:rPr>
              <a:t>白川まちづくり会社副社長　鈴木 淳之 氏</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pic>
        <p:nvPicPr>
          <p:cNvPr id="104" name="図 103">
            <a:extLst>
              <a:ext uri="{FF2B5EF4-FFF2-40B4-BE49-F238E27FC236}">
                <a16:creationId xmlns:a16="http://schemas.microsoft.com/office/drawing/2014/main" id="{DCA4FB6D-AD85-4AF1-8B72-F13D5CE1360D}"/>
              </a:ext>
            </a:extLst>
          </p:cNvPr>
          <p:cNvPicPr>
            <a:picLocks noChangeAspect="1"/>
          </p:cNvPicPr>
          <p:nvPr/>
        </p:nvPicPr>
        <p:blipFill rotWithShape="1">
          <a:blip r:embed="rId4">
            <a:extLst>
              <a:ext uri="{28A0092B-C50C-407E-A947-70E740481C1C}">
                <a14:useLocalDpi xmlns:a14="http://schemas.microsoft.com/office/drawing/2010/main" val="0"/>
              </a:ext>
            </a:extLst>
          </a:blip>
          <a:srcRect l="43925" t="30707" r="-1008" b="32170"/>
          <a:stretch/>
        </p:blipFill>
        <p:spPr>
          <a:xfrm>
            <a:off x="3013900" y="3371106"/>
            <a:ext cx="4104468" cy="178666"/>
          </a:xfrm>
          <a:prstGeom prst="rect">
            <a:avLst/>
          </a:prstGeom>
        </p:spPr>
      </p:pic>
      <p:pic>
        <p:nvPicPr>
          <p:cNvPr id="105" name="図 104">
            <a:extLst>
              <a:ext uri="{FF2B5EF4-FFF2-40B4-BE49-F238E27FC236}">
                <a16:creationId xmlns:a16="http://schemas.microsoft.com/office/drawing/2014/main" id="{0A7EA89C-659E-4242-BF31-83801AB4120C}"/>
              </a:ext>
            </a:extLst>
          </p:cNvPr>
          <p:cNvPicPr>
            <a:picLocks noChangeAspect="1"/>
          </p:cNvPicPr>
          <p:nvPr/>
        </p:nvPicPr>
        <p:blipFill rotWithShape="1">
          <a:blip r:embed="rId4">
            <a:extLst>
              <a:ext uri="{28A0092B-C50C-407E-A947-70E740481C1C}">
                <a14:useLocalDpi xmlns:a14="http://schemas.microsoft.com/office/drawing/2010/main" val="0"/>
              </a:ext>
            </a:extLst>
          </a:blip>
          <a:srcRect l="43925" t="30707" r="-1008" b="32170"/>
          <a:stretch/>
        </p:blipFill>
        <p:spPr>
          <a:xfrm>
            <a:off x="3018464" y="5112958"/>
            <a:ext cx="4104468" cy="178666"/>
          </a:xfrm>
          <a:prstGeom prst="rect">
            <a:avLst/>
          </a:prstGeom>
        </p:spPr>
      </p:pic>
      <p:pic>
        <p:nvPicPr>
          <p:cNvPr id="106" name="図 105">
            <a:extLst>
              <a:ext uri="{FF2B5EF4-FFF2-40B4-BE49-F238E27FC236}">
                <a16:creationId xmlns:a16="http://schemas.microsoft.com/office/drawing/2014/main" id="{979DCA70-2548-4D65-8061-DD3AD28A622B}"/>
              </a:ext>
            </a:extLst>
          </p:cNvPr>
          <p:cNvPicPr>
            <a:picLocks noChangeAspect="1"/>
          </p:cNvPicPr>
          <p:nvPr/>
        </p:nvPicPr>
        <p:blipFill rotWithShape="1">
          <a:blip r:embed="rId4">
            <a:extLst>
              <a:ext uri="{28A0092B-C50C-407E-A947-70E740481C1C}">
                <a14:useLocalDpi xmlns:a14="http://schemas.microsoft.com/office/drawing/2010/main" val="0"/>
              </a:ext>
            </a:extLst>
          </a:blip>
          <a:srcRect l="43925" t="30707" r="-1008" b="32170"/>
          <a:stretch/>
        </p:blipFill>
        <p:spPr>
          <a:xfrm>
            <a:off x="3024548" y="6212687"/>
            <a:ext cx="4104468" cy="178666"/>
          </a:xfrm>
          <a:prstGeom prst="rect">
            <a:avLst/>
          </a:prstGeom>
        </p:spPr>
      </p:pic>
      <p:sp>
        <p:nvSpPr>
          <p:cNvPr id="107" name="テキスト ボックス 106">
            <a:extLst>
              <a:ext uri="{FF2B5EF4-FFF2-40B4-BE49-F238E27FC236}">
                <a16:creationId xmlns:a16="http://schemas.microsoft.com/office/drawing/2014/main" id="{1C299F40-638A-4BEF-98E4-9BAE967D4B67}"/>
              </a:ext>
            </a:extLst>
          </p:cNvPr>
          <p:cNvSpPr txBox="1"/>
          <p:nvPr/>
        </p:nvSpPr>
        <p:spPr>
          <a:xfrm>
            <a:off x="3575007" y="5966466"/>
            <a:ext cx="3490514" cy="246221"/>
          </a:xfrm>
          <a:prstGeom prst="rect">
            <a:avLst/>
          </a:prstGeom>
          <a:noFill/>
        </p:spPr>
        <p:txBody>
          <a:bodyPr wrap="square" rtlCol="0">
            <a:spAutoFit/>
          </a:bodyPr>
          <a:lstStyle/>
          <a:p>
            <a:r>
              <a:rPr kumimoji="1" lang="en-US" altLang="ja-JP" sz="1000" dirty="0">
                <a:latin typeface="UD デジタル 教科書体 NP-R" panose="02020400000000000000" pitchFamily="18" charset="-128"/>
                <a:ea typeface="UD デジタル 教科書体 NP-R" panose="02020400000000000000" pitchFamily="18" charset="-128"/>
              </a:rPr>
              <a:t>&lt;</a:t>
            </a:r>
            <a:r>
              <a:rPr kumimoji="1" lang="ja-JP" altLang="en-US" sz="1000" dirty="0">
                <a:latin typeface="UD デジタル 教科書体 NP-R" panose="02020400000000000000" pitchFamily="18" charset="-128"/>
                <a:ea typeface="UD デジタル 教科書体 NP-R" panose="02020400000000000000" pitchFamily="18" charset="-128"/>
              </a:rPr>
              <a:t>大阪府の商業振興施策について</a:t>
            </a:r>
            <a:r>
              <a:rPr kumimoji="1" lang="en-US" altLang="ja-JP" sz="1000" dirty="0">
                <a:latin typeface="UD デジタル 教科書体 NP-R" panose="02020400000000000000" pitchFamily="18" charset="-128"/>
                <a:ea typeface="UD デジタル 教科書体 NP-R" panose="02020400000000000000" pitchFamily="18" charset="-128"/>
              </a:rPr>
              <a:t>&gt;</a:t>
            </a:r>
            <a:r>
              <a:rPr kumimoji="1" lang="ja-JP" altLang="en-US" sz="1000" dirty="0">
                <a:latin typeface="UD デジタル 教科書体 NP-R" panose="02020400000000000000" pitchFamily="18" charset="-128"/>
                <a:ea typeface="UD デジタル 教科書体 NP-R" panose="02020400000000000000" pitchFamily="18" charset="-128"/>
              </a:rPr>
              <a:t>　</a:t>
            </a:r>
            <a:endParaRPr kumimoji="1" lang="en-US" altLang="ja-JP" sz="1000" dirty="0">
              <a:latin typeface="UD デジタル 教科書体 NP-R" panose="02020400000000000000" pitchFamily="18" charset="-128"/>
              <a:ea typeface="UD デジタル 教科書体 NP-R" panose="02020400000000000000" pitchFamily="18" charset="-128"/>
            </a:endParaRPr>
          </a:p>
        </p:txBody>
      </p:sp>
      <p:sp>
        <p:nvSpPr>
          <p:cNvPr id="108" name="テキスト ボックス 107">
            <a:extLst>
              <a:ext uri="{FF2B5EF4-FFF2-40B4-BE49-F238E27FC236}">
                <a16:creationId xmlns:a16="http://schemas.microsoft.com/office/drawing/2014/main" id="{7D3C2DF7-FD67-4C27-A0AE-44AC73E321AE}"/>
              </a:ext>
            </a:extLst>
          </p:cNvPr>
          <p:cNvSpPr txBox="1"/>
          <p:nvPr/>
        </p:nvSpPr>
        <p:spPr>
          <a:xfrm>
            <a:off x="3022043" y="6336924"/>
            <a:ext cx="4031036" cy="246221"/>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　大阪府商工労働部 中小企業支援室 商業・サービス産業課</a:t>
            </a:r>
            <a:endParaRPr kumimoji="1" lang="en-US" altLang="ja-JP" sz="1000" dirty="0">
              <a:latin typeface="UD デジタル 教科書体 NP-R" panose="02020400000000000000" pitchFamily="18" charset="-128"/>
              <a:ea typeface="UD デジタル 教科書体 NP-R" panose="02020400000000000000" pitchFamily="18" charset="-128"/>
            </a:endParaRPr>
          </a:p>
        </p:txBody>
      </p:sp>
      <p:grpSp>
        <p:nvGrpSpPr>
          <p:cNvPr id="109" name="グループ化 108">
            <a:extLst>
              <a:ext uri="{FF2B5EF4-FFF2-40B4-BE49-F238E27FC236}">
                <a16:creationId xmlns:a16="http://schemas.microsoft.com/office/drawing/2014/main" id="{54DBB7BB-F0B0-4EFB-B930-4F85A5E8A234}"/>
              </a:ext>
            </a:extLst>
          </p:cNvPr>
          <p:cNvGrpSpPr/>
          <p:nvPr/>
        </p:nvGrpSpPr>
        <p:grpSpPr>
          <a:xfrm>
            <a:off x="2851017" y="3068779"/>
            <a:ext cx="877274" cy="302327"/>
            <a:chOff x="-1108863" y="4268507"/>
            <a:chExt cx="877274" cy="302327"/>
          </a:xfrm>
        </p:grpSpPr>
        <p:sp>
          <p:nvSpPr>
            <p:cNvPr id="110" name="正方形/長方形 109">
              <a:extLst>
                <a:ext uri="{FF2B5EF4-FFF2-40B4-BE49-F238E27FC236}">
                  <a16:creationId xmlns:a16="http://schemas.microsoft.com/office/drawing/2014/main" id="{0F0F9CE7-24B4-448B-8909-7530CB8570BE}"/>
                </a:ext>
              </a:extLst>
            </p:cNvPr>
            <p:cNvSpPr/>
            <p:nvPr/>
          </p:nvSpPr>
          <p:spPr>
            <a:xfrm>
              <a:off x="-927747" y="4344941"/>
              <a:ext cx="518889" cy="1993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11" name="テキスト ボックス 110">
              <a:extLst>
                <a:ext uri="{FF2B5EF4-FFF2-40B4-BE49-F238E27FC236}">
                  <a16:creationId xmlns:a16="http://schemas.microsoft.com/office/drawing/2014/main" id="{339B3FBF-C2E5-4D1E-9D53-6C12AD13FEBF}"/>
                </a:ext>
              </a:extLst>
            </p:cNvPr>
            <p:cNvSpPr txBox="1"/>
            <p:nvPr/>
          </p:nvSpPr>
          <p:spPr>
            <a:xfrm>
              <a:off x="-1108863" y="4268507"/>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第１部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grpSp>
        <p:nvGrpSpPr>
          <p:cNvPr id="113" name="グループ化 112">
            <a:extLst>
              <a:ext uri="{FF2B5EF4-FFF2-40B4-BE49-F238E27FC236}">
                <a16:creationId xmlns:a16="http://schemas.microsoft.com/office/drawing/2014/main" id="{D9692E13-1A7B-457B-A077-5DD25BD1021B}"/>
              </a:ext>
            </a:extLst>
          </p:cNvPr>
          <p:cNvGrpSpPr/>
          <p:nvPr/>
        </p:nvGrpSpPr>
        <p:grpSpPr>
          <a:xfrm>
            <a:off x="2854884" y="3850341"/>
            <a:ext cx="877274" cy="302327"/>
            <a:chOff x="-1108863" y="4267781"/>
            <a:chExt cx="877274" cy="302327"/>
          </a:xfrm>
        </p:grpSpPr>
        <p:sp>
          <p:nvSpPr>
            <p:cNvPr id="114" name="正方形/長方形 113">
              <a:extLst>
                <a:ext uri="{FF2B5EF4-FFF2-40B4-BE49-F238E27FC236}">
                  <a16:creationId xmlns:a16="http://schemas.microsoft.com/office/drawing/2014/main" id="{6E6834F9-40ED-40CE-AFBF-FAE17BC1B040}"/>
                </a:ext>
              </a:extLst>
            </p:cNvPr>
            <p:cNvSpPr/>
            <p:nvPr/>
          </p:nvSpPr>
          <p:spPr>
            <a:xfrm>
              <a:off x="-927747" y="4344941"/>
              <a:ext cx="518889" cy="1993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16" name="テキスト ボックス 115">
              <a:extLst>
                <a:ext uri="{FF2B5EF4-FFF2-40B4-BE49-F238E27FC236}">
                  <a16:creationId xmlns:a16="http://schemas.microsoft.com/office/drawing/2014/main" id="{EC7ED442-4B1D-41B7-B1E1-35236F573914}"/>
                </a:ext>
              </a:extLst>
            </p:cNvPr>
            <p:cNvSpPr txBox="1"/>
            <p:nvPr/>
          </p:nvSpPr>
          <p:spPr>
            <a:xfrm>
              <a:off x="-1108863" y="4267781"/>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a:t>
              </a:r>
              <a:r>
                <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2</a:t>
              </a: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grpSp>
        <p:nvGrpSpPr>
          <p:cNvPr id="117" name="グループ化 116">
            <a:extLst>
              <a:ext uri="{FF2B5EF4-FFF2-40B4-BE49-F238E27FC236}">
                <a16:creationId xmlns:a16="http://schemas.microsoft.com/office/drawing/2014/main" id="{149EFB99-E6DF-40A0-9838-1EC8DA994DB3}"/>
              </a:ext>
            </a:extLst>
          </p:cNvPr>
          <p:cNvGrpSpPr/>
          <p:nvPr/>
        </p:nvGrpSpPr>
        <p:grpSpPr>
          <a:xfrm>
            <a:off x="2851708" y="5906970"/>
            <a:ext cx="877274" cy="302327"/>
            <a:chOff x="-1108863" y="4283021"/>
            <a:chExt cx="877274" cy="302327"/>
          </a:xfrm>
        </p:grpSpPr>
        <p:sp>
          <p:nvSpPr>
            <p:cNvPr id="118" name="正方形/長方形 117">
              <a:extLst>
                <a:ext uri="{FF2B5EF4-FFF2-40B4-BE49-F238E27FC236}">
                  <a16:creationId xmlns:a16="http://schemas.microsoft.com/office/drawing/2014/main" id="{6F2A34F7-6EE5-43E7-A1F3-334697B9BE4C}"/>
                </a:ext>
              </a:extLst>
            </p:cNvPr>
            <p:cNvSpPr/>
            <p:nvPr/>
          </p:nvSpPr>
          <p:spPr>
            <a:xfrm>
              <a:off x="-927747" y="4344941"/>
              <a:ext cx="518889" cy="1993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19" name="テキスト ボックス 118">
              <a:extLst>
                <a:ext uri="{FF2B5EF4-FFF2-40B4-BE49-F238E27FC236}">
                  <a16:creationId xmlns:a16="http://schemas.microsoft.com/office/drawing/2014/main" id="{A47A6D00-94EA-4E29-956E-373AAF5AAC9A}"/>
                </a:ext>
              </a:extLst>
            </p:cNvPr>
            <p:cNvSpPr txBox="1"/>
            <p:nvPr/>
          </p:nvSpPr>
          <p:spPr>
            <a:xfrm>
              <a:off x="-1108863" y="4283021"/>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a:t>
              </a:r>
              <a:r>
                <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4</a:t>
              </a: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sp>
        <p:nvSpPr>
          <p:cNvPr id="120" name="テキスト ボックス 119">
            <a:extLst>
              <a:ext uri="{FF2B5EF4-FFF2-40B4-BE49-F238E27FC236}">
                <a16:creationId xmlns:a16="http://schemas.microsoft.com/office/drawing/2014/main" id="{0FB2567C-2B3D-4B7D-B848-B7CBDE36B759}"/>
              </a:ext>
            </a:extLst>
          </p:cNvPr>
          <p:cNvSpPr txBox="1"/>
          <p:nvPr/>
        </p:nvSpPr>
        <p:spPr>
          <a:xfrm>
            <a:off x="3591499" y="4916139"/>
            <a:ext cx="3374962" cy="246221"/>
          </a:xfrm>
          <a:prstGeom prst="rect">
            <a:avLst/>
          </a:prstGeom>
          <a:noFill/>
        </p:spPr>
        <p:txBody>
          <a:bodyPr wrap="square" rtlCol="0">
            <a:spAutoFit/>
          </a:bodyPr>
          <a:lstStyle/>
          <a:p>
            <a:r>
              <a:rPr kumimoji="1" lang="en-US" altLang="ja-JP" sz="1000" b="1" dirty="0">
                <a:latin typeface="UD デジタル 教科書体 NP-R" panose="02020400000000000000" pitchFamily="18" charset="-128"/>
                <a:ea typeface="UD デジタル 教科書体 NP-R" panose="02020400000000000000" pitchFamily="18" charset="-128"/>
              </a:rPr>
              <a:t>&lt;</a:t>
            </a:r>
            <a:r>
              <a:rPr kumimoji="1" lang="ja-JP" altLang="en-US" sz="1000" b="1" dirty="0">
                <a:latin typeface="UD デジタル 教科書体 NP-R" panose="02020400000000000000" pitchFamily="18" charset="-128"/>
                <a:ea typeface="UD デジタル 教科書体 NP-R" panose="02020400000000000000" pitchFamily="18" charset="-128"/>
              </a:rPr>
              <a:t>基調講演</a:t>
            </a:r>
            <a:r>
              <a:rPr kumimoji="1" lang="en-US" altLang="ja-JP" sz="1000" b="1" dirty="0">
                <a:latin typeface="UD デジタル 教科書体 NP-R" panose="02020400000000000000" pitchFamily="18" charset="-128"/>
                <a:ea typeface="UD デジタル 教科書体 NP-R" panose="02020400000000000000" pitchFamily="18" charset="-128"/>
              </a:rPr>
              <a:t>&gt;</a:t>
            </a:r>
            <a:r>
              <a:rPr kumimoji="1" lang="ja-JP" altLang="en-US" sz="1000" b="1" dirty="0">
                <a:latin typeface="UD デジタル 教科書体 NP-R" panose="02020400000000000000" pitchFamily="18" charset="-128"/>
                <a:ea typeface="UD デジタル 教科書体 NP-R" panose="02020400000000000000" pitchFamily="18" charset="-128"/>
              </a:rPr>
              <a:t>　</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sp>
        <p:nvSpPr>
          <p:cNvPr id="121" name="テキスト ボックス 120">
            <a:extLst>
              <a:ext uri="{FF2B5EF4-FFF2-40B4-BE49-F238E27FC236}">
                <a16:creationId xmlns:a16="http://schemas.microsoft.com/office/drawing/2014/main" id="{0BC0ADA9-63EB-46BD-984C-5B799DE976E1}"/>
              </a:ext>
            </a:extLst>
          </p:cNvPr>
          <p:cNvSpPr txBox="1"/>
          <p:nvPr/>
        </p:nvSpPr>
        <p:spPr>
          <a:xfrm>
            <a:off x="3046293" y="5242419"/>
            <a:ext cx="3936070" cy="246221"/>
          </a:xfrm>
          <a:prstGeom prst="rect">
            <a:avLst/>
          </a:prstGeom>
          <a:noFill/>
        </p:spPr>
        <p:txBody>
          <a:bodyPr wrap="square" rtlCol="0">
            <a:spAutoFit/>
          </a:bodyPr>
          <a:lstStyle/>
          <a:p>
            <a:r>
              <a:rPr kumimoji="1" lang="ja-JP" altLang="en-US" sz="1000" b="1" dirty="0">
                <a:latin typeface="UD デジタル 教科書体 NP-R" panose="02020400000000000000" pitchFamily="18" charset="-128"/>
                <a:ea typeface="UD デジタル 教科書体 NP-R" panose="02020400000000000000" pitchFamily="18" charset="-128"/>
              </a:rPr>
              <a:t>　商店街の新たな潮流とは：全国の事例から</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pic>
        <p:nvPicPr>
          <p:cNvPr id="122" name="図 121">
            <a:extLst>
              <a:ext uri="{FF2B5EF4-FFF2-40B4-BE49-F238E27FC236}">
                <a16:creationId xmlns:a16="http://schemas.microsoft.com/office/drawing/2014/main" id="{D37882A5-D878-440D-89F1-A78F5B9DCB19}"/>
              </a:ext>
            </a:extLst>
          </p:cNvPr>
          <p:cNvPicPr>
            <a:picLocks noChangeAspect="1"/>
          </p:cNvPicPr>
          <p:nvPr/>
        </p:nvPicPr>
        <p:blipFill rotWithShape="1">
          <a:blip r:embed="rId4">
            <a:extLst>
              <a:ext uri="{28A0092B-C50C-407E-A947-70E740481C1C}">
                <a14:useLocalDpi xmlns:a14="http://schemas.microsoft.com/office/drawing/2010/main" val="0"/>
              </a:ext>
            </a:extLst>
          </a:blip>
          <a:srcRect l="43925" t="30707" r="-1008" b="32170"/>
          <a:stretch/>
        </p:blipFill>
        <p:spPr>
          <a:xfrm>
            <a:off x="3017333" y="4147288"/>
            <a:ext cx="4104468" cy="178666"/>
          </a:xfrm>
          <a:prstGeom prst="rect">
            <a:avLst/>
          </a:prstGeom>
        </p:spPr>
      </p:pic>
      <p:grpSp>
        <p:nvGrpSpPr>
          <p:cNvPr id="123" name="グループ化 122">
            <a:extLst>
              <a:ext uri="{FF2B5EF4-FFF2-40B4-BE49-F238E27FC236}">
                <a16:creationId xmlns:a16="http://schemas.microsoft.com/office/drawing/2014/main" id="{2AC831A2-7CF8-4431-917B-DCFEB8EA2B6F}"/>
              </a:ext>
            </a:extLst>
          </p:cNvPr>
          <p:cNvGrpSpPr/>
          <p:nvPr/>
        </p:nvGrpSpPr>
        <p:grpSpPr>
          <a:xfrm>
            <a:off x="2851017" y="4821593"/>
            <a:ext cx="877274" cy="302327"/>
            <a:chOff x="2578753" y="3037925"/>
            <a:chExt cx="877274" cy="302327"/>
          </a:xfrm>
        </p:grpSpPr>
        <p:sp>
          <p:nvSpPr>
            <p:cNvPr id="124" name="正方形/長方形 123">
              <a:extLst>
                <a:ext uri="{FF2B5EF4-FFF2-40B4-BE49-F238E27FC236}">
                  <a16:creationId xmlns:a16="http://schemas.microsoft.com/office/drawing/2014/main" id="{339B5F55-6DAD-424B-866C-77CB6F996ADA}"/>
                </a:ext>
              </a:extLst>
            </p:cNvPr>
            <p:cNvSpPr/>
            <p:nvPr/>
          </p:nvSpPr>
          <p:spPr>
            <a:xfrm>
              <a:off x="2759338" y="3113671"/>
              <a:ext cx="518889" cy="19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25" name="テキスト ボックス 124">
              <a:extLst>
                <a:ext uri="{FF2B5EF4-FFF2-40B4-BE49-F238E27FC236}">
                  <a16:creationId xmlns:a16="http://schemas.microsoft.com/office/drawing/2014/main" id="{17AC9FA5-6F18-4E22-A793-982A3666F8CE}"/>
                </a:ext>
              </a:extLst>
            </p:cNvPr>
            <p:cNvSpPr txBox="1"/>
            <p:nvPr/>
          </p:nvSpPr>
          <p:spPr>
            <a:xfrm>
              <a:off x="2578753" y="3037925"/>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a:t>
              </a:r>
              <a:r>
                <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3</a:t>
              </a: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sp>
        <p:nvSpPr>
          <p:cNvPr id="58" name="テキスト ボックス 57">
            <a:extLst>
              <a:ext uri="{FF2B5EF4-FFF2-40B4-BE49-F238E27FC236}">
                <a16:creationId xmlns:a16="http://schemas.microsoft.com/office/drawing/2014/main" id="{F577414A-9BAD-4175-B49E-BD3D3EBFFAB0}"/>
              </a:ext>
            </a:extLst>
          </p:cNvPr>
          <p:cNvSpPr txBox="1"/>
          <p:nvPr/>
        </p:nvSpPr>
        <p:spPr>
          <a:xfrm>
            <a:off x="3028273" y="4251684"/>
            <a:ext cx="4009321" cy="253916"/>
          </a:xfrm>
          <a:prstGeom prst="rect">
            <a:avLst/>
          </a:prstGeom>
          <a:noFill/>
        </p:spPr>
        <p:txBody>
          <a:bodyPr wrap="square" rtlCol="0">
            <a:spAutoFit/>
          </a:bodyPr>
          <a:lstStyle/>
          <a:p>
            <a:r>
              <a:rPr kumimoji="1" lang="ja-JP" altLang="en-US" sz="1000" b="1" dirty="0">
                <a:latin typeface="UD デジタル 教科書体 NP-R" panose="02020400000000000000" pitchFamily="18" charset="-128"/>
                <a:ea typeface="UD デジタル 教科書体 NP-R" panose="02020400000000000000" pitchFamily="18" charset="-128"/>
              </a:rPr>
              <a:t>　「コミュニティづくりとまちづくり」</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sp>
        <p:nvSpPr>
          <p:cNvPr id="59" name="テキスト ボックス 58">
            <a:extLst>
              <a:ext uri="{FF2B5EF4-FFF2-40B4-BE49-F238E27FC236}">
                <a16:creationId xmlns:a16="http://schemas.microsoft.com/office/drawing/2014/main" id="{F4479539-615C-4A9A-8865-AC5B1D3E685E}"/>
              </a:ext>
            </a:extLst>
          </p:cNvPr>
          <p:cNvSpPr txBox="1"/>
          <p:nvPr/>
        </p:nvSpPr>
        <p:spPr>
          <a:xfrm>
            <a:off x="3047009" y="5507650"/>
            <a:ext cx="3936070" cy="246221"/>
          </a:xfrm>
          <a:prstGeom prst="rect">
            <a:avLst/>
          </a:prstGeom>
          <a:noFill/>
        </p:spPr>
        <p:txBody>
          <a:bodyPr wrap="square" rtlCol="0">
            <a:spAutoFit/>
          </a:bodyPr>
          <a:lstStyle/>
          <a:p>
            <a:r>
              <a:rPr kumimoji="1" lang="ja-JP" altLang="en-US" sz="1000" b="1" dirty="0">
                <a:latin typeface="UD デジタル 教科書体 NP-R" panose="02020400000000000000" pitchFamily="18" charset="-128"/>
                <a:ea typeface="UD デジタル 教科書体 NP-R" panose="02020400000000000000" pitchFamily="18" charset="-128"/>
              </a:rPr>
              <a:t>　流通科学大学　商学部専任講師　新 雅史 氏</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sp>
        <p:nvSpPr>
          <p:cNvPr id="62" name="テキスト ボックス 61">
            <a:extLst>
              <a:ext uri="{FF2B5EF4-FFF2-40B4-BE49-F238E27FC236}">
                <a16:creationId xmlns:a16="http://schemas.microsoft.com/office/drawing/2014/main" id="{EF87272C-DE71-402E-8EB8-DFC1E23A5EFB}"/>
              </a:ext>
            </a:extLst>
          </p:cNvPr>
          <p:cNvSpPr txBox="1"/>
          <p:nvPr/>
        </p:nvSpPr>
        <p:spPr>
          <a:xfrm>
            <a:off x="438777" y="7030647"/>
            <a:ext cx="3123254" cy="253916"/>
          </a:xfrm>
          <a:prstGeom prst="rect">
            <a:avLst/>
          </a:prstGeom>
          <a:noFill/>
        </p:spPr>
        <p:txBody>
          <a:bodyPr wrap="square" rtlCol="0">
            <a:spAutoFit/>
          </a:bodyPr>
          <a:lstStyle/>
          <a:p>
            <a:r>
              <a:rPr kumimoji="1" lang="ja-JP" altLang="en-US" sz="1050" b="1" dirty="0">
                <a:latin typeface="UD デジタル 教科書体 NP-R" panose="02020400000000000000" pitchFamily="18" charset="-128"/>
                <a:ea typeface="UD デジタル 教科書体 NP-R" panose="02020400000000000000" pitchFamily="18" charset="-128"/>
              </a:rPr>
              <a:t>◆新 雅史  </a:t>
            </a:r>
            <a:r>
              <a:rPr kumimoji="1" lang="zh-TW" altLang="en-US" sz="1050" b="1" dirty="0">
                <a:latin typeface="UD デジタル 教科書体 NP-R" panose="02020400000000000000" pitchFamily="18" charset="-128"/>
                <a:ea typeface="UD デジタル 教科書体 NP-R" panose="02020400000000000000" pitchFamily="18" charset="-128"/>
              </a:rPr>
              <a:t>氏</a:t>
            </a:r>
            <a:r>
              <a:rPr kumimoji="1" lang="ja-JP" altLang="en-US" sz="1050" b="1" dirty="0">
                <a:latin typeface="UD デジタル 教科書体 NP-R" panose="02020400000000000000" pitchFamily="18" charset="-128"/>
                <a:ea typeface="UD デジタル 教科書体 NP-R" panose="02020400000000000000" pitchFamily="18" charset="-128"/>
              </a:rPr>
              <a:t>　　</a:t>
            </a:r>
            <a:r>
              <a:rPr kumimoji="1" lang="zh-CN" altLang="en-US" sz="1050" b="1" dirty="0">
                <a:latin typeface="UD デジタル 教科書体 NP-R" panose="02020400000000000000" pitchFamily="18" charset="-128"/>
                <a:ea typeface="UD デジタル 教科書体 NP-R" panose="02020400000000000000" pitchFamily="18" charset="-128"/>
              </a:rPr>
              <a:t>流通科学大学</a:t>
            </a:r>
            <a:r>
              <a:rPr kumimoji="1" lang="ja-JP" altLang="en-US" sz="1050" b="1" dirty="0">
                <a:latin typeface="UD デジタル 教科書体 NP-R" panose="02020400000000000000" pitchFamily="18" charset="-128"/>
                <a:ea typeface="UD デジタル 教科書体 NP-R" panose="02020400000000000000" pitchFamily="18" charset="-128"/>
              </a:rPr>
              <a:t>　商学部専任講師</a:t>
            </a:r>
            <a:endParaRPr kumimoji="1" lang="en-US" altLang="zh-TW" sz="1050" b="1" dirty="0">
              <a:latin typeface="UD デジタル 教科書体 NP-R" panose="02020400000000000000" pitchFamily="18" charset="-128"/>
              <a:ea typeface="UD デジタル 教科書体 NP-R" panose="02020400000000000000" pitchFamily="18" charset="-128"/>
            </a:endParaRPr>
          </a:p>
        </p:txBody>
      </p:sp>
      <p:sp>
        <p:nvSpPr>
          <p:cNvPr id="63" name="テキスト ボックス 62">
            <a:extLst>
              <a:ext uri="{FF2B5EF4-FFF2-40B4-BE49-F238E27FC236}">
                <a16:creationId xmlns:a16="http://schemas.microsoft.com/office/drawing/2014/main" id="{E06394BA-7DDC-41A0-9A11-E6D4EE3DC26A}"/>
              </a:ext>
            </a:extLst>
          </p:cNvPr>
          <p:cNvSpPr txBox="1"/>
          <p:nvPr/>
        </p:nvSpPr>
        <p:spPr>
          <a:xfrm>
            <a:off x="440715" y="7317532"/>
            <a:ext cx="2519910" cy="1115690"/>
          </a:xfrm>
          <a:prstGeom prst="rect">
            <a:avLst/>
          </a:prstGeom>
          <a:noFill/>
        </p:spPr>
        <p:txBody>
          <a:bodyPr wrap="square" rtlCol="0">
            <a:spAutoFit/>
          </a:bodyPr>
          <a:lstStyle/>
          <a:p>
            <a:pPr>
              <a:lnSpc>
                <a:spcPts val="1000"/>
              </a:lnSpc>
            </a:pPr>
            <a:r>
              <a:rPr lang="ja-JP" altLang="en-US" sz="800" dirty="0">
                <a:latin typeface="UD デジタル 教科書体 NP-R" panose="02020400000000000000" pitchFamily="18" charset="-128"/>
                <a:ea typeface="UD デジタル 教科書体 NP-R" panose="02020400000000000000" pitchFamily="18" charset="-128"/>
              </a:rPr>
              <a:t>　</a:t>
            </a:r>
            <a:r>
              <a:rPr lang="en-US" altLang="ja-JP" sz="800" dirty="0">
                <a:latin typeface="UD デジタル 教科書体 NP-R" panose="02020400000000000000" pitchFamily="18" charset="-128"/>
                <a:ea typeface="UD デジタル 教科書体 NP-R" panose="02020400000000000000" pitchFamily="18" charset="-128"/>
              </a:rPr>
              <a:t>1973</a:t>
            </a:r>
            <a:r>
              <a:rPr lang="ja-JP" altLang="en-US" sz="800" dirty="0">
                <a:latin typeface="UD デジタル 教科書体 NP-R" panose="02020400000000000000" pitchFamily="18" charset="-128"/>
                <a:ea typeface="UD デジタル 教科書体 NP-R" panose="02020400000000000000" pitchFamily="18" charset="-128"/>
              </a:rPr>
              <a:t>年福岡県北九州市生まれ。東京大学大学院にて社会学を学ぶ。現在、沖縄県那覇市におけるアーケードの再整備プロジェクト、さいたま市岩槻区における商業活性化などに取り組んでいる。著書に</a:t>
            </a:r>
            <a:r>
              <a:rPr lang="en-US" altLang="ja-JP" sz="800" dirty="0">
                <a:latin typeface="UD デジタル 教科書体 NP-R" panose="02020400000000000000" pitchFamily="18" charset="-128"/>
                <a:ea typeface="UD デジタル 教科書体 NP-R" panose="02020400000000000000" pitchFamily="18" charset="-128"/>
              </a:rPr>
              <a:t>『</a:t>
            </a:r>
            <a:r>
              <a:rPr lang="ja-JP" altLang="en-US" sz="800" dirty="0">
                <a:latin typeface="UD デジタル 教科書体 NP-R" panose="02020400000000000000" pitchFamily="18" charset="-128"/>
                <a:ea typeface="UD デジタル 教科書体 NP-R" panose="02020400000000000000" pitchFamily="18" charset="-128"/>
              </a:rPr>
              <a:t>商店街はなぜ滅びるのか：社会・政治・経済史から探る再生の道</a:t>
            </a:r>
            <a:r>
              <a:rPr lang="en-US" altLang="ja-JP" sz="800" dirty="0">
                <a:latin typeface="UD デジタル 教科書体 NP-R" panose="02020400000000000000" pitchFamily="18" charset="-128"/>
                <a:ea typeface="UD デジタル 教科書体 NP-R" panose="02020400000000000000" pitchFamily="18" charset="-128"/>
              </a:rPr>
              <a:t>』</a:t>
            </a:r>
            <a:r>
              <a:rPr lang="ja-JP" altLang="en-US" sz="800" dirty="0">
                <a:latin typeface="UD デジタル 教科書体 NP-R" panose="02020400000000000000" pitchFamily="18" charset="-128"/>
                <a:ea typeface="UD デジタル 教科書体 NP-R" panose="02020400000000000000" pitchFamily="18" charset="-128"/>
              </a:rPr>
              <a:t>（光文社新書）、</a:t>
            </a:r>
            <a:r>
              <a:rPr lang="en-US" altLang="ja-JP" sz="800" dirty="0">
                <a:latin typeface="UD デジタル 教科書体 NP-R" panose="02020400000000000000" pitchFamily="18" charset="-128"/>
                <a:ea typeface="UD デジタル 教科書体 NP-R" panose="02020400000000000000" pitchFamily="18" charset="-128"/>
              </a:rPr>
              <a:t>『</a:t>
            </a:r>
            <a:r>
              <a:rPr lang="ja-JP" altLang="en-US" sz="800" dirty="0">
                <a:latin typeface="UD デジタル 教科書体 NP-R" panose="02020400000000000000" pitchFamily="18" charset="-128"/>
                <a:ea typeface="UD デジタル 教科書体 NP-R" panose="02020400000000000000" pitchFamily="18" charset="-128"/>
              </a:rPr>
              <a:t>「東洋の魔女」論</a:t>
            </a:r>
            <a:r>
              <a:rPr lang="en-US" altLang="ja-JP" sz="800" dirty="0">
                <a:latin typeface="UD デジタル 教科書体 NP-R" panose="02020400000000000000" pitchFamily="18" charset="-128"/>
                <a:ea typeface="UD デジタル 教科書体 NP-R" panose="02020400000000000000" pitchFamily="18" charset="-128"/>
              </a:rPr>
              <a:t>』</a:t>
            </a:r>
            <a:r>
              <a:rPr lang="ja-JP" altLang="en-US" sz="800" dirty="0">
                <a:latin typeface="UD デジタル 教科書体 NP-R" panose="02020400000000000000" pitchFamily="18" charset="-128"/>
                <a:ea typeface="UD デジタル 教科書体 NP-R" panose="02020400000000000000" pitchFamily="18" charset="-128"/>
              </a:rPr>
              <a:t>（イースト新書）、共著に</a:t>
            </a:r>
            <a:r>
              <a:rPr lang="en-US" altLang="ja-JP" sz="800" dirty="0">
                <a:latin typeface="UD デジタル 教科書体 NP-R" panose="02020400000000000000" pitchFamily="18" charset="-128"/>
                <a:ea typeface="UD デジタル 教科書体 NP-R" panose="02020400000000000000" pitchFamily="18" charset="-128"/>
              </a:rPr>
              <a:t>『</a:t>
            </a:r>
            <a:r>
              <a:rPr lang="ja-JP" altLang="en-US" sz="800" dirty="0">
                <a:latin typeface="UD デジタル 教科書体 NP-R" panose="02020400000000000000" pitchFamily="18" charset="-128"/>
                <a:ea typeface="UD デジタル 教科書体 NP-R" panose="02020400000000000000" pitchFamily="18" charset="-128"/>
              </a:rPr>
              <a:t>東日本大震災と</a:t>
            </a:r>
            <a:r>
              <a:rPr lang="en-US" altLang="ja-JP" sz="800" dirty="0">
                <a:latin typeface="UD デジタル 教科書体 NP-R" panose="02020400000000000000" pitchFamily="18" charset="-128"/>
                <a:ea typeface="UD デジタル 教科書体 NP-R" panose="02020400000000000000" pitchFamily="18" charset="-128"/>
              </a:rPr>
              <a:t>〈</a:t>
            </a:r>
            <a:r>
              <a:rPr lang="ja-JP" altLang="en-US" sz="800" dirty="0">
                <a:latin typeface="UD デジタル 教科書体 NP-R" panose="02020400000000000000" pitchFamily="18" charset="-128"/>
                <a:ea typeface="UD デジタル 教科書体 NP-R" panose="02020400000000000000" pitchFamily="18" charset="-128"/>
              </a:rPr>
              <a:t>復興</a:t>
            </a:r>
            <a:r>
              <a:rPr lang="en-US" altLang="ja-JP" sz="800" dirty="0">
                <a:latin typeface="UD デジタル 教科書体 NP-R" panose="02020400000000000000" pitchFamily="18" charset="-128"/>
                <a:ea typeface="UD デジタル 教科書体 NP-R" panose="02020400000000000000" pitchFamily="18" charset="-128"/>
              </a:rPr>
              <a:t>〉</a:t>
            </a:r>
            <a:r>
              <a:rPr lang="ja-JP" altLang="en-US" sz="800" dirty="0">
                <a:latin typeface="UD デジタル 教科書体 NP-R" panose="02020400000000000000" pitchFamily="18" charset="-128"/>
                <a:ea typeface="UD デジタル 教科書体 NP-R" panose="02020400000000000000" pitchFamily="18" charset="-128"/>
              </a:rPr>
              <a:t>の生活記録</a:t>
            </a:r>
            <a:r>
              <a:rPr lang="en-US" altLang="ja-JP" sz="800" dirty="0">
                <a:latin typeface="UD デジタル 教科書体 NP-R" panose="02020400000000000000" pitchFamily="18" charset="-128"/>
                <a:ea typeface="UD デジタル 教科書体 NP-R" panose="02020400000000000000" pitchFamily="18" charset="-128"/>
              </a:rPr>
              <a:t>』</a:t>
            </a:r>
            <a:r>
              <a:rPr lang="ja-JP" altLang="en-US" sz="800" dirty="0">
                <a:latin typeface="UD デジタル 教科書体 NP-R" panose="02020400000000000000" pitchFamily="18" charset="-128"/>
                <a:ea typeface="UD デジタル 教科書体 NP-R" panose="02020400000000000000" pitchFamily="18" charset="-128"/>
              </a:rPr>
              <a:t>（六花出版）等がある。</a:t>
            </a:r>
            <a:endParaRPr lang="ja-JP" altLang="en-US" sz="800" b="0" i="0" dirty="0">
              <a:effectLst/>
              <a:latin typeface="UD デジタル 教科書体 NP-R" panose="02020400000000000000" pitchFamily="18" charset="-128"/>
              <a:ea typeface="UD デジタル 教科書体 NP-R" panose="02020400000000000000" pitchFamily="18" charset="-128"/>
            </a:endParaRPr>
          </a:p>
        </p:txBody>
      </p:sp>
      <p:pic>
        <p:nvPicPr>
          <p:cNvPr id="4" name="図 3">
            <a:extLst>
              <a:ext uri="{FF2B5EF4-FFF2-40B4-BE49-F238E27FC236}">
                <a16:creationId xmlns:a16="http://schemas.microsoft.com/office/drawing/2014/main" id="{8A417016-E3F2-DA28-EBDA-E23602541E69}"/>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38208" t="29729" r="24271" b="42597"/>
          <a:stretch/>
        </p:blipFill>
        <p:spPr>
          <a:xfrm>
            <a:off x="2972623" y="7335115"/>
            <a:ext cx="989552" cy="972000"/>
          </a:xfrm>
          <a:prstGeom prst="ellipse">
            <a:avLst/>
          </a:prstGeom>
          <a:ln>
            <a:noFill/>
          </a:ln>
          <a:effectLst>
            <a:softEdge rad="50800"/>
          </a:effectLst>
        </p:spPr>
      </p:pic>
      <p:pic>
        <p:nvPicPr>
          <p:cNvPr id="5" name="図 4">
            <a:extLst>
              <a:ext uri="{FF2B5EF4-FFF2-40B4-BE49-F238E27FC236}">
                <a16:creationId xmlns:a16="http://schemas.microsoft.com/office/drawing/2014/main" id="{22264B82-B99A-8875-B4BB-171F47273E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1116" y="8781865"/>
            <a:ext cx="662758" cy="662758"/>
          </a:xfrm>
          <a:prstGeom prst="rect">
            <a:avLst/>
          </a:prstGeom>
        </p:spPr>
      </p:pic>
      <p:sp>
        <p:nvSpPr>
          <p:cNvPr id="56" name="テキスト ボックス 55">
            <a:extLst>
              <a:ext uri="{FF2B5EF4-FFF2-40B4-BE49-F238E27FC236}">
                <a16:creationId xmlns:a16="http://schemas.microsoft.com/office/drawing/2014/main" id="{A2F4D879-E242-9F1B-E5B6-459A7CFE538F}"/>
              </a:ext>
            </a:extLst>
          </p:cNvPr>
          <p:cNvSpPr txBox="1"/>
          <p:nvPr/>
        </p:nvSpPr>
        <p:spPr>
          <a:xfrm>
            <a:off x="3862812" y="7030647"/>
            <a:ext cx="3375801" cy="253916"/>
          </a:xfrm>
          <a:prstGeom prst="rect">
            <a:avLst/>
          </a:prstGeom>
          <a:noFill/>
        </p:spPr>
        <p:txBody>
          <a:bodyPr wrap="square" rtlCol="0">
            <a:spAutoFit/>
          </a:bodyPr>
          <a:lstStyle/>
          <a:p>
            <a:r>
              <a:rPr kumimoji="1" lang="ja-JP" altLang="en-US" sz="1050" b="1" dirty="0">
                <a:latin typeface="UD デジタル 教科書体 NP-R" panose="02020400000000000000" pitchFamily="18" charset="-128"/>
                <a:ea typeface="UD デジタル 教科書体 NP-R" panose="02020400000000000000" pitchFamily="18" charset="-128"/>
              </a:rPr>
              <a:t>◆鈴木 淳之 氏　　</a:t>
            </a:r>
            <a:r>
              <a:rPr kumimoji="1" lang="en-US" altLang="ja-JP" sz="1050" b="1" dirty="0">
                <a:latin typeface="UD デジタル 教科書体 NP-R" panose="02020400000000000000" pitchFamily="18" charset="-128"/>
                <a:ea typeface="UD デジタル 教科書体 NP-R" panose="02020400000000000000" pitchFamily="18" charset="-128"/>
              </a:rPr>
              <a:t>(</a:t>
            </a:r>
            <a:r>
              <a:rPr kumimoji="1" lang="ja-JP" altLang="en-US" sz="1050" b="1" dirty="0">
                <a:latin typeface="UD デジタル 教科書体 NP-R" panose="02020400000000000000" pitchFamily="18" charset="-128"/>
                <a:ea typeface="UD デジタル 教科書体 NP-R" panose="02020400000000000000" pitchFamily="18" charset="-128"/>
              </a:rPr>
              <a:t>株</a:t>
            </a:r>
            <a:r>
              <a:rPr kumimoji="1" lang="en-US" altLang="ja-JP" sz="1050" b="1" dirty="0">
                <a:latin typeface="UD デジタル 教科書体 NP-R" panose="02020400000000000000" pitchFamily="18" charset="-128"/>
                <a:ea typeface="UD デジタル 教科書体 NP-R" panose="02020400000000000000" pitchFamily="18" charset="-128"/>
              </a:rPr>
              <a:t>)</a:t>
            </a:r>
            <a:r>
              <a:rPr kumimoji="1" lang="ja-JP" altLang="en-US" sz="1050" b="1" dirty="0">
                <a:latin typeface="UD デジタル 教科書体 NP-R" panose="02020400000000000000" pitchFamily="18" charset="-128"/>
                <a:ea typeface="UD デジタル 教科書体 NP-R" panose="02020400000000000000" pitchFamily="18" charset="-128"/>
              </a:rPr>
              <a:t>白川まちづくり会社副社長　</a:t>
            </a:r>
            <a:endParaRPr kumimoji="1" lang="en-US" altLang="zh-TW" sz="1050" b="1" dirty="0">
              <a:latin typeface="UD デジタル 教科書体 NP-R" panose="02020400000000000000" pitchFamily="18" charset="-128"/>
              <a:ea typeface="UD デジタル 教科書体 NP-R" panose="02020400000000000000" pitchFamily="18" charset="-128"/>
            </a:endParaRPr>
          </a:p>
        </p:txBody>
      </p:sp>
      <p:sp>
        <p:nvSpPr>
          <p:cNvPr id="57" name="テキスト ボックス 56">
            <a:extLst>
              <a:ext uri="{FF2B5EF4-FFF2-40B4-BE49-F238E27FC236}">
                <a16:creationId xmlns:a16="http://schemas.microsoft.com/office/drawing/2014/main" id="{D3DFAC19-5F5A-A409-CE3F-5AC98065ECE6}"/>
              </a:ext>
            </a:extLst>
          </p:cNvPr>
          <p:cNvSpPr txBox="1"/>
          <p:nvPr/>
        </p:nvSpPr>
        <p:spPr>
          <a:xfrm>
            <a:off x="3976030" y="7304140"/>
            <a:ext cx="3138156" cy="1243930"/>
          </a:xfrm>
          <a:prstGeom prst="rect">
            <a:avLst/>
          </a:prstGeom>
          <a:noFill/>
        </p:spPr>
        <p:txBody>
          <a:bodyPr wrap="square" rtlCol="0">
            <a:spAutoFit/>
          </a:bodyPr>
          <a:lstStyle/>
          <a:p>
            <a:pPr>
              <a:lnSpc>
                <a:spcPts val="1000"/>
              </a:lnSpc>
            </a:pPr>
            <a:r>
              <a:rPr lang="en-US" altLang="ja-JP" sz="800" dirty="0">
                <a:latin typeface="UD デジタル 教科書体 NP-R" panose="02020400000000000000" pitchFamily="18" charset="-128"/>
                <a:ea typeface="UD デジタル 教科書体 NP-R" panose="02020400000000000000" pitchFamily="18" charset="-128"/>
              </a:rPr>
              <a:t>2014</a:t>
            </a:r>
            <a:r>
              <a:rPr lang="ja-JP" altLang="en-US" sz="800" dirty="0">
                <a:latin typeface="UD デジタル 教科書体 NP-R" panose="02020400000000000000" pitchFamily="18" charset="-128"/>
                <a:ea typeface="UD デジタル 教科書体 NP-R" panose="02020400000000000000" pitchFamily="18" charset="-128"/>
              </a:rPr>
              <a:t>年　古川町商店街の活性化にたずさわる</a:t>
            </a:r>
          </a:p>
          <a:p>
            <a:pPr>
              <a:lnSpc>
                <a:spcPts val="1000"/>
              </a:lnSpc>
            </a:pPr>
            <a:r>
              <a:rPr lang="en-US" altLang="ja-JP" sz="800" dirty="0">
                <a:latin typeface="UD デジタル 教科書体 NP-R" panose="02020400000000000000" pitchFamily="18" charset="-128"/>
                <a:ea typeface="UD デジタル 教科書体 NP-R" panose="02020400000000000000" pitchFamily="18" charset="-128"/>
              </a:rPr>
              <a:t>2016</a:t>
            </a:r>
            <a:r>
              <a:rPr lang="ja-JP" altLang="en-US" sz="800" dirty="0">
                <a:latin typeface="UD デジタル 教科書体 NP-R" panose="02020400000000000000" pitchFamily="18" charset="-128"/>
                <a:ea typeface="UD デジタル 教科書体 NP-R" panose="02020400000000000000" pitchFamily="18" charset="-128"/>
              </a:rPr>
              <a:t>年　白川まちづくり協議会設立</a:t>
            </a:r>
          </a:p>
          <a:p>
            <a:pPr>
              <a:lnSpc>
                <a:spcPts val="1000"/>
              </a:lnSpc>
            </a:pPr>
            <a:r>
              <a:rPr lang="ja-JP" altLang="en-US" sz="800" dirty="0">
                <a:latin typeface="UD デジタル 教科書体 NP-R" panose="02020400000000000000" pitchFamily="18" charset="-128"/>
                <a:ea typeface="UD デジタル 教科書体 NP-R" panose="02020400000000000000" pitchFamily="18" charset="-128"/>
              </a:rPr>
              <a:t>　　　　  副会長就任</a:t>
            </a:r>
          </a:p>
          <a:p>
            <a:pPr>
              <a:lnSpc>
                <a:spcPts val="1000"/>
              </a:lnSpc>
            </a:pPr>
            <a:r>
              <a:rPr lang="ja-JP" altLang="en-US" sz="800" dirty="0">
                <a:latin typeface="UD デジタル 教科書体 NP-R" panose="02020400000000000000" pitchFamily="18" charset="-128"/>
                <a:ea typeface="UD デジタル 教科書体 NP-R" panose="02020400000000000000" pitchFamily="18" charset="-128"/>
              </a:rPr>
              <a:t>　　　　  古川町商店街副理事長就任</a:t>
            </a:r>
          </a:p>
          <a:p>
            <a:pPr>
              <a:lnSpc>
                <a:spcPts val="1000"/>
              </a:lnSpc>
            </a:pPr>
            <a:r>
              <a:rPr lang="en-US" altLang="ja-JP" sz="800" dirty="0">
                <a:latin typeface="UD デジタル 教科書体 NP-R" panose="02020400000000000000" pitchFamily="18" charset="-128"/>
                <a:ea typeface="UD デジタル 教科書体 NP-R" panose="02020400000000000000" pitchFamily="18" charset="-128"/>
              </a:rPr>
              <a:t>2017</a:t>
            </a:r>
            <a:r>
              <a:rPr lang="ja-JP" altLang="en-US" sz="800" dirty="0">
                <a:latin typeface="UD デジタル 教科書体 NP-R" panose="02020400000000000000" pitchFamily="18" charset="-128"/>
                <a:ea typeface="UD デジタル 教科書体 NP-R" panose="02020400000000000000" pitchFamily="18" charset="-128"/>
              </a:rPr>
              <a:t>年　株式会社白川まちづくり会社設立</a:t>
            </a:r>
          </a:p>
          <a:p>
            <a:pPr>
              <a:lnSpc>
                <a:spcPts val="1000"/>
              </a:lnSpc>
            </a:pPr>
            <a:r>
              <a:rPr lang="ja-JP" altLang="en-US" sz="800" dirty="0">
                <a:latin typeface="UD デジタル 教科書体 NP-R" panose="02020400000000000000" pitchFamily="18" charset="-128"/>
                <a:ea typeface="UD デジタル 教科書体 NP-R" panose="02020400000000000000" pitchFamily="18" charset="-128"/>
              </a:rPr>
              <a:t>　　　　  取締役副社長就任</a:t>
            </a:r>
          </a:p>
          <a:p>
            <a:pPr>
              <a:lnSpc>
                <a:spcPts val="1000"/>
              </a:lnSpc>
            </a:pPr>
            <a:r>
              <a:rPr lang="en-US" altLang="ja-JP" sz="800" dirty="0">
                <a:latin typeface="UD デジタル 教科書体 NP-R" panose="02020400000000000000" pitchFamily="18" charset="-128"/>
                <a:ea typeface="UD デジタル 教科書体 NP-R" panose="02020400000000000000" pitchFamily="18" charset="-128"/>
              </a:rPr>
              <a:t>2018</a:t>
            </a:r>
            <a:r>
              <a:rPr lang="ja-JP" altLang="en-US" sz="800" dirty="0">
                <a:latin typeface="UD デジタル 教科書体 NP-R" panose="02020400000000000000" pitchFamily="18" charset="-128"/>
                <a:ea typeface="UD デジタル 教科書体 NP-R" panose="02020400000000000000" pitchFamily="18" charset="-128"/>
              </a:rPr>
              <a:t>年　</a:t>
            </a:r>
            <a:r>
              <a:rPr lang="en-US" altLang="ja-JP" sz="800" dirty="0">
                <a:latin typeface="UD デジタル 教科書体 NP-R" panose="02020400000000000000" pitchFamily="18" charset="-128"/>
                <a:ea typeface="UD デジタル 教科書体 NP-R" panose="02020400000000000000" pitchFamily="18" charset="-128"/>
              </a:rPr>
              <a:t>coco,</a:t>
            </a:r>
            <a:r>
              <a:rPr lang="ja-JP" altLang="en-US" sz="800" dirty="0">
                <a:latin typeface="UD デジタル 教科書体 NP-R" panose="02020400000000000000" pitchFamily="18" charset="-128"/>
                <a:ea typeface="UD デジタル 教科書体 NP-R" panose="02020400000000000000" pitchFamily="18" charset="-128"/>
              </a:rPr>
              <a:t>しらかわ設立　顧問就任</a:t>
            </a:r>
          </a:p>
          <a:p>
            <a:pPr>
              <a:lnSpc>
                <a:spcPts val="1000"/>
              </a:lnSpc>
            </a:pPr>
            <a:r>
              <a:rPr lang="en-US" altLang="ja-JP" sz="800" dirty="0">
                <a:latin typeface="UD デジタル 教科書体 NP-R" panose="02020400000000000000" pitchFamily="18" charset="-128"/>
                <a:ea typeface="UD デジタル 教科書体 NP-R" panose="02020400000000000000" pitchFamily="18" charset="-128"/>
              </a:rPr>
              <a:t>2020</a:t>
            </a:r>
            <a:r>
              <a:rPr lang="ja-JP" altLang="en-US" sz="800" dirty="0">
                <a:latin typeface="UD デジタル 教科書体 NP-R" panose="02020400000000000000" pitchFamily="18" charset="-128"/>
                <a:ea typeface="UD デジタル 教科書体 NP-R" panose="02020400000000000000" pitchFamily="18" charset="-128"/>
              </a:rPr>
              <a:t>年　京都府新型コロナウィルス危機克服会議推進委員</a:t>
            </a:r>
          </a:p>
          <a:p>
            <a:pPr>
              <a:lnSpc>
                <a:spcPts val="1000"/>
              </a:lnSpc>
            </a:pPr>
            <a:endParaRPr lang="ja-JP" altLang="en-US" sz="800" b="0" i="0" dirty="0">
              <a:effectLst/>
              <a:latin typeface="UD デジタル 教科書体 NP-R" panose="02020400000000000000" pitchFamily="18" charset="-128"/>
              <a:ea typeface="UD デジタル 教科書体 NP-R" panose="02020400000000000000" pitchFamily="18" charset="-128"/>
            </a:endParaRPr>
          </a:p>
        </p:txBody>
      </p:sp>
      <p:pic>
        <p:nvPicPr>
          <p:cNvPr id="64" name="図 63">
            <a:extLst>
              <a:ext uri="{FF2B5EF4-FFF2-40B4-BE49-F238E27FC236}">
                <a16:creationId xmlns:a16="http://schemas.microsoft.com/office/drawing/2014/main" id="{6A98D8EC-4DB8-47B0-92EC-FE8EC42C7086}"/>
              </a:ext>
            </a:extLst>
          </p:cNvPr>
          <p:cNvPicPr>
            <a:picLocks noChangeAspect="1"/>
          </p:cNvPicPr>
          <p:nvPr/>
        </p:nvPicPr>
        <p:blipFill rotWithShape="1">
          <a:blip r:embed="rId4">
            <a:extLst>
              <a:ext uri="{28A0092B-C50C-407E-A947-70E740481C1C}">
                <a14:useLocalDpi xmlns:a14="http://schemas.microsoft.com/office/drawing/2010/main" val="0"/>
              </a:ext>
            </a:extLst>
          </a:blip>
          <a:srcRect l="1111" t="9004" r="32447" b="32169"/>
          <a:stretch/>
        </p:blipFill>
        <p:spPr>
          <a:xfrm rot="10800000">
            <a:off x="460697" y="9532586"/>
            <a:ext cx="6681198" cy="456475"/>
          </a:xfrm>
          <a:prstGeom prst="rect">
            <a:avLst/>
          </a:prstGeom>
        </p:spPr>
      </p:pic>
      <p:sp>
        <p:nvSpPr>
          <p:cNvPr id="3" name="テキスト ボックス 2"/>
          <p:cNvSpPr txBox="1"/>
          <p:nvPr/>
        </p:nvSpPr>
        <p:spPr>
          <a:xfrm>
            <a:off x="1222249" y="6684651"/>
            <a:ext cx="1127051" cy="169277"/>
          </a:xfrm>
          <a:prstGeom prst="rect">
            <a:avLst/>
          </a:prstGeom>
          <a:noFill/>
          <a:ln>
            <a:noFill/>
          </a:ln>
        </p:spPr>
        <p:txBody>
          <a:bodyPr wrap="square" rtlCol="0">
            <a:spAutoFit/>
          </a:bodyPr>
          <a:lstStyle/>
          <a:p>
            <a:r>
              <a:rPr kumimoji="1" lang="en-US" altLang="ja-JP" sz="500" dirty="0" smtClean="0"/>
              <a:t>©2014 </a:t>
            </a:r>
            <a:r>
              <a:rPr kumimoji="1" lang="ja-JP" altLang="en-US" sz="500" dirty="0" smtClean="0"/>
              <a:t>大阪府もずやん</a:t>
            </a:r>
            <a:endParaRPr kumimoji="1" lang="ja-JP" altLang="en-US" sz="500" dirty="0"/>
          </a:p>
        </p:txBody>
      </p:sp>
    </p:spTree>
    <p:extLst>
      <p:ext uri="{BB962C8B-B14F-4D97-AF65-F5344CB8AC3E}">
        <p14:creationId xmlns:p14="http://schemas.microsoft.com/office/powerpoint/2010/main" val="333287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4000AAE4-5A62-84EB-695C-786CCF459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0397" y="-17828"/>
            <a:ext cx="1733792" cy="619211"/>
          </a:xfrm>
          <a:prstGeom prst="rect">
            <a:avLst/>
          </a:prstGeom>
        </p:spPr>
      </p:pic>
      <p:sp>
        <p:nvSpPr>
          <p:cNvPr id="6" name="テキスト ボックス 24"/>
          <p:cNvSpPr txBox="1">
            <a:spLocks noChangeArrowheads="1"/>
          </p:cNvSpPr>
          <p:nvPr/>
        </p:nvSpPr>
        <p:spPr bwMode="auto">
          <a:xfrm>
            <a:off x="186871" y="1614775"/>
            <a:ext cx="7200000" cy="285557"/>
          </a:xfrm>
          <a:prstGeom prst="rect">
            <a:avLst/>
          </a:prstGeom>
          <a:solidFill>
            <a:srgbClr val="0098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9600" rIns="0" bIns="39600">
            <a:noAutofit/>
          </a:bodyPr>
          <a:lstStyle>
            <a:lvl1pPr marL="228600" indent="-228600"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200" b="1" dirty="0">
                <a:solidFill>
                  <a:schemeClr val="bg1"/>
                </a:solidFill>
                <a:latin typeface="Meiryo UI" pitchFamily="50" charset="-128"/>
                <a:ea typeface="Meiryo UI" pitchFamily="50" charset="-128"/>
                <a:cs typeface="Meiryo UI" pitchFamily="50" charset="-128"/>
              </a:rPr>
              <a:t>事業の内容</a:t>
            </a:r>
            <a:endParaRPr lang="en-US" altLang="ja-JP" sz="1200" b="1" dirty="0">
              <a:solidFill>
                <a:schemeClr val="bg1"/>
              </a:solidFill>
              <a:latin typeface="Meiryo UI" pitchFamily="50" charset="-128"/>
              <a:ea typeface="Meiryo UI" pitchFamily="50" charset="-128"/>
              <a:cs typeface="Meiryo UI" pitchFamily="50" charset="-128"/>
            </a:endParaRPr>
          </a:p>
        </p:txBody>
      </p:sp>
      <p:sp>
        <p:nvSpPr>
          <p:cNvPr id="9" name="テキスト ボックス 60"/>
          <p:cNvSpPr txBox="1">
            <a:spLocks noChangeArrowheads="1"/>
          </p:cNvSpPr>
          <p:nvPr/>
        </p:nvSpPr>
        <p:spPr bwMode="white">
          <a:xfrm>
            <a:off x="6024177" y="-49034"/>
            <a:ext cx="147744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en-US" altLang="zh-TW" sz="900" dirty="0">
              <a:solidFill>
                <a:schemeClr val="bg1"/>
              </a:solidFill>
              <a:latin typeface="Meiryo UI" pitchFamily="50" charset="-128"/>
              <a:ea typeface="Meiryo UI" pitchFamily="50" charset="-128"/>
              <a:cs typeface="Meiryo UI" pitchFamily="50" charset="-128"/>
            </a:endParaRPr>
          </a:p>
          <a:p>
            <a:pPr eaLnBrk="1" hangingPunct="1">
              <a:spcBef>
                <a:spcPct val="0"/>
              </a:spcBef>
              <a:buFontTx/>
              <a:buNone/>
            </a:pPr>
            <a:r>
              <a:rPr lang="zh-TW" altLang="en-US" sz="900" dirty="0">
                <a:solidFill>
                  <a:schemeClr val="bg1"/>
                </a:solidFill>
                <a:latin typeface="Meiryo UI" pitchFamily="50" charset="-128"/>
                <a:ea typeface="Meiryo UI" pitchFamily="50" charset="-128"/>
                <a:cs typeface="Meiryo UI" pitchFamily="50" charset="-128"/>
              </a:rPr>
              <a:t>中小企業庁　</a:t>
            </a:r>
            <a:r>
              <a:rPr lang="ja-JP" altLang="en-US" sz="900" dirty="0">
                <a:solidFill>
                  <a:schemeClr val="bg1"/>
                </a:solidFill>
                <a:latin typeface="Meiryo UI" pitchFamily="50" charset="-128"/>
                <a:ea typeface="Meiryo UI" pitchFamily="50" charset="-128"/>
                <a:cs typeface="Meiryo UI" pitchFamily="50" charset="-128"/>
              </a:rPr>
              <a:t>商業課</a:t>
            </a:r>
            <a:endParaRPr lang="en-US" altLang="ja-JP" sz="900" dirty="0">
              <a:solidFill>
                <a:schemeClr val="bg1"/>
              </a:solidFill>
              <a:latin typeface="Meiryo UI" pitchFamily="50" charset="-128"/>
              <a:ea typeface="Meiryo UI" pitchFamily="50" charset="-128"/>
              <a:cs typeface="Meiryo UI" pitchFamily="50" charset="-128"/>
            </a:endParaRPr>
          </a:p>
          <a:p>
            <a:pPr eaLnBrk="1" hangingPunct="1">
              <a:spcBef>
                <a:spcPct val="0"/>
              </a:spcBef>
              <a:buFontTx/>
              <a:buNone/>
            </a:pPr>
            <a:endParaRPr lang="en-US" altLang="zh-TW" sz="900" dirty="0">
              <a:solidFill>
                <a:schemeClr val="bg1"/>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900" dirty="0">
                <a:solidFill>
                  <a:schemeClr val="bg1"/>
                </a:solidFill>
                <a:latin typeface="Meiryo UI" pitchFamily="50" charset="-128"/>
                <a:ea typeface="Meiryo UI" pitchFamily="50" charset="-128"/>
                <a:cs typeface="Meiryo UI" pitchFamily="50" charset="-128"/>
              </a:rPr>
              <a:t>中心市街地活性化室</a:t>
            </a:r>
            <a:endParaRPr lang="en-US" altLang="ja-JP" sz="900" dirty="0">
              <a:solidFill>
                <a:schemeClr val="bg1"/>
              </a:solidFill>
              <a:latin typeface="Meiryo UI" pitchFamily="50" charset="-128"/>
              <a:ea typeface="Meiryo UI" pitchFamily="50" charset="-128"/>
              <a:cs typeface="Meiryo UI" pitchFamily="50" charset="-128"/>
            </a:endParaRPr>
          </a:p>
          <a:p>
            <a:pPr eaLnBrk="1" hangingPunct="1">
              <a:spcBef>
                <a:spcPct val="0"/>
              </a:spcBef>
              <a:buFontTx/>
              <a:buNone/>
            </a:pPr>
            <a:endParaRPr lang="en-US" altLang="zh-TW" sz="900" dirty="0">
              <a:solidFill>
                <a:schemeClr val="bg1"/>
              </a:solidFill>
              <a:latin typeface="Meiryo UI" pitchFamily="50" charset="-128"/>
              <a:ea typeface="Meiryo UI" pitchFamily="50" charset="-128"/>
              <a:cs typeface="Meiryo UI" pitchFamily="50" charset="-128"/>
            </a:endParaRPr>
          </a:p>
        </p:txBody>
      </p:sp>
      <p:sp>
        <p:nvSpPr>
          <p:cNvPr id="12" name="テキスト ボックス 24"/>
          <p:cNvSpPr txBox="1">
            <a:spLocks noChangeArrowheads="1"/>
          </p:cNvSpPr>
          <p:nvPr/>
        </p:nvSpPr>
        <p:spPr bwMode="auto">
          <a:xfrm>
            <a:off x="174924" y="4528890"/>
            <a:ext cx="7200000" cy="274520"/>
          </a:xfrm>
          <a:prstGeom prst="rect">
            <a:avLst/>
          </a:prstGeom>
          <a:solidFill>
            <a:srgbClr val="0098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9600" rIns="0" bIns="39600">
            <a:spAutoFit/>
          </a:bodyPr>
          <a:lstStyle>
            <a:lvl1pPr marL="228600" indent="-228600"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200" b="1" dirty="0">
                <a:solidFill>
                  <a:schemeClr val="bg1"/>
                </a:solidFill>
                <a:latin typeface="Meiryo UI" pitchFamily="50" charset="-128"/>
                <a:ea typeface="Meiryo UI" pitchFamily="50" charset="-128"/>
                <a:cs typeface="Meiryo UI" pitchFamily="50" charset="-128"/>
              </a:rPr>
              <a:t>事業イメージ</a:t>
            </a:r>
            <a:endParaRPr lang="en-US" altLang="ja-JP" sz="1200" b="1" dirty="0">
              <a:solidFill>
                <a:schemeClr val="bg1"/>
              </a:solidFill>
              <a:latin typeface="Meiryo UI" pitchFamily="50" charset="-128"/>
              <a:ea typeface="Meiryo UI" pitchFamily="50" charset="-128"/>
              <a:cs typeface="Meiryo UI" pitchFamily="50" charset="-128"/>
            </a:endParaRPr>
          </a:p>
        </p:txBody>
      </p:sp>
      <p:sp>
        <p:nvSpPr>
          <p:cNvPr id="13" name="テキスト ボックス 8"/>
          <p:cNvSpPr txBox="1">
            <a:spLocks noChangeArrowheads="1"/>
          </p:cNvSpPr>
          <p:nvPr/>
        </p:nvSpPr>
        <p:spPr bwMode="auto">
          <a:xfrm>
            <a:off x="381795" y="2083273"/>
            <a:ext cx="6768000" cy="22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9388" indent="-179388"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just" eaLnBrk="1" hangingPunct="1">
              <a:lnSpc>
                <a:spcPts val="1600"/>
              </a:lnSpc>
              <a:spcBef>
                <a:spcPct val="0"/>
              </a:spcBef>
              <a:spcAft>
                <a:spcPts val="300"/>
              </a:spcAft>
              <a:buClr>
                <a:srgbClr val="00286E"/>
              </a:buClr>
              <a:buSzPct val="120000"/>
              <a:buFontTx/>
              <a:buNone/>
            </a:pPr>
            <a:r>
              <a:rPr lang="ja-JP" altLang="en-US" sz="1400" b="1" dirty="0">
                <a:latin typeface="Meiryo UI" pitchFamily="50" charset="-128"/>
                <a:ea typeface="Meiryo UI" pitchFamily="50" charset="-128"/>
                <a:cs typeface="Meiryo UI" pitchFamily="50" charset="-128"/>
              </a:rPr>
              <a:t>事業目的・概要</a:t>
            </a:r>
            <a:endParaRPr lang="en-US" altLang="ja-JP" sz="1400" b="1" dirty="0">
              <a:latin typeface="Meiryo UI" pitchFamily="50" charset="-128"/>
              <a:ea typeface="Meiryo UI" pitchFamily="50" charset="-128"/>
              <a:cs typeface="Meiryo UI" pitchFamily="50" charset="-128"/>
            </a:endParaRPr>
          </a:p>
          <a:p>
            <a:pPr algn="just" eaLnBrk="1" hangingPunct="1">
              <a:lnSpc>
                <a:spcPts val="800"/>
              </a:lnSpc>
              <a:spcBef>
                <a:spcPct val="0"/>
              </a:spcBef>
              <a:spcAft>
                <a:spcPts val="300"/>
              </a:spcAft>
              <a:buClr>
                <a:srgbClr val="00286E"/>
              </a:buClr>
              <a:buSzPct val="120000"/>
              <a:buFontTx/>
              <a:buNone/>
            </a:pPr>
            <a:endParaRPr lang="ja-JP" altLang="en-US" sz="1400" b="1" dirty="0">
              <a:latin typeface="Meiryo UI" pitchFamily="50" charset="-128"/>
              <a:ea typeface="Meiryo UI" pitchFamily="50" charset="-128"/>
              <a:cs typeface="Meiryo UI" pitchFamily="50" charset="-128"/>
            </a:endParaRPr>
          </a:p>
          <a:p>
            <a:pPr algn="just" eaLnBrk="1" hangingPunct="1">
              <a:lnSpc>
                <a:spcPts val="1600"/>
              </a:lnSpc>
              <a:spcBef>
                <a:spcPct val="0"/>
              </a:spcBef>
              <a:spcAft>
                <a:spcPts val="300"/>
              </a:spcAft>
              <a:buClr>
                <a:srgbClr val="0098D0"/>
              </a:buClr>
              <a:buSzPct val="120000"/>
              <a:buFont typeface="Wingdings" pitchFamily="2" charset="2"/>
              <a:buChar char="l"/>
            </a:pPr>
            <a:r>
              <a:rPr lang="ja-JP" altLang="en-US" sz="1200" dirty="0">
                <a:latin typeface="Meiryo UI" pitchFamily="50" charset="-128"/>
                <a:ea typeface="Meiryo UI" pitchFamily="50" charset="-128"/>
                <a:cs typeface="Meiryo UI" pitchFamily="50" charset="-128"/>
              </a:rPr>
              <a:t>中小小売・サービス業者（中小商業者等）は、商店街等として集積することで、商業機能の提供やコミュニティの中心となるなど、地域の持続的発展に欠くことのできない重要な存在です。</a:t>
            </a:r>
          </a:p>
          <a:p>
            <a:pPr algn="just" eaLnBrk="1" hangingPunct="1">
              <a:lnSpc>
                <a:spcPts val="1600"/>
              </a:lnSpc>
              <a:spcBef>
                <a:spcPct val="0"/>
              </a:spcBef>
              <a:buClr>
                <a:srgbClr val="0098D0"/>
              </a:buClr>
              <a:buSzPct val="120000"/>
              <a:buFont typeface="Wingdings" pitchFamily="2" charset="2"/>
              <a:buChar char="l"/>
            </a:pPr>
            <a:r>
              <a:rPr lang="ja-JP" altLang="en-US" sz="1200" dirty="0">
                <a:latin typeface="Meiryo UI" pitchFamily="50" charset="-128"/>
                <a:ea typeface="Meiryo UI" pitchFamily="50" charset="-128"/>
                <a:cs typeface="Meiryo UI" pitchFamily="50" charset="-128"/>
              </a:rPr>
              <a:t>近年の人口減少や電子商取引の台頭など、地域経済の構造変化に伴い、商店街等は地域における雇用や生活関連サービスなど生活に不可欠な機能の維持・確保を担う主体としての期待が高まっています。</a:t>
            </a:r>
            <a:endParaRPr lang="en-US" altLang="ja-JP" sz="1200" dirty="0">
              <a:latin typeface="Meiryo UI" pitchFamily="50" charset="-128"/>
              <a:ea typeface="Meiryo UI" pitchFamily="50" charset="-128"/>
              <a:cs typeface="Meiryo UI" pitchFamily="50" charset="-128"/>
            </a:endParaRPr>
          </a:p>
          <a:p>
            <a:pPr algn="just" eaLnBrk="1" hangingPunct="1">
              <a:lnSpc>
                <a:spcPts val="1600"/>
              </a:lnSpc>
              <a:spcBef>
                <a:spcPct val="0"/>
              </a:spcBef>
              <a:buClr>
                <a:srgbClr val="0098D0"/>
              </a:buClr>
              <a:buSzPct val="120000"/>
              <a:buFont typeface="Wingdings" pitchFamily="2" charset="2"/>
              <a:buChar char="l"/>
            </a:pPr>
            <a:r>
              <a:rPr lang="ja-JP" altLang="en-US" sz="1200" dirty="0">
                <a:latin typeface="Meiryo UI" pitchFamily="50" charset="-128"/>
                <a:ea typeface="Meiryo UI" pitchFamily="50" charset="-128"/>
                <a:cs typeface="Meiryo UI" pitchFamily="50" charset="-128"/>
              </a:rPr>
              <a:t>このため、中小商業者等のグループが、商店街等において、来街者の消費動向や需要の変化を踏まえ、需要に応じた最適な供給体制（テナントミックス）の実現を目指す取組を地方公共団体が支援する場合に、国がその費用の一部を補助します。</a:t>
            </a:r>
            <a:endParaRPr lang="en-US" altLang="ja-JP" sz="1200" dirty="0">
              <a:latin typeface="Meiryo UI" pitchFamily="50" charset="-128"/>
              <a:ea typeface="Meiryo UI" pitchFamily="50" charset="-128"/>
              <a:cs typeface="Meiryo UI" pitchFamily="50" charset="-128"/>
            </a:endParaRPr>
          </a:p>
          <a:p>
            <a:pPr algn="just" eaLnBrk="1" hangingPunct="1">
              <a:lnSpc>
                <a:spcPts val="1600"/>
              </a:lnSpc>
              <a:spcBef>
                <a:spcPct val="0"/>
              </a:spcBef>
              <a:spcAft>
                <a:spcPts val="300"/>
              </a:spcAft>
              <a:buClr>
                <a:srgbClr val="0098D0"/>
              </a:buClr>
              <a:buSzPct val="120000"/>
              <a:buFont typeface="Wingdings" pitchFamily="2" charset="2"/>
              <a:buChar char="l"/>
            </a:pPr>
            <a:r>
              <a:rPr lang="ja-JP" altLang="en-US" sz="1200" dirty="0">
                <a:latin typeface="Meiryo UI" pitchFamily="50" charset="-128"/>
                <a:ea typeface="Meiryo UI" pitchFamily="50" charset="-128"/>
                <a:cs typeface="Meiryo UI" pitchFamily="50" charset="-128"/>
              </a:rPr>
              <a:t>また、取組にあたって、地方公共団体の創業支援事業や、地域金融機関との連携を促すことにより、中小商業者等のグループが地域の新たなニーズに対応する取組を後押しし、地域の持続的発展を促進します。</a:t>
            </a:r>
            <a:endParaRPr lang="en-US" altLang="ja-JP" sz="1200" dirty="0">
              <a:latin typeface="Meiryo UI" pitchFamily="50" charset="-128"/>
              <a:ea typeface="Meiryo UI" pitchFamily="50" charset="-128"/>
              <a:cs typeface="Meiryo UI" pitchFamily="50" charset="-128"/>
            </a:endParaRPr>
          </a:p>
        </p:txBody>
      </p:sp>
      <p:sp>
        <p:nvSpPr>
          <p:cNvPr id="14" name="テキスト ボックス 7"/>
          <p:cNvSpPr txBox="1">
            <a:spLocks noChangeArrowheads="1"/>
          </p:cNvSpPr>
          <p:nvPr/>
        </p:nvSpPr>
        <p:spPr bwMode="auto">
          <a:xfrm>
            <a:off x="268534" y="854881"/>
            <a:ext cx="729729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spc="-150" dirty="0">
                <a:latin typeface="Meiryo UI" pitchFamily="50" charset="-128"/>
                <a:ea typeface="Meiryo UI" pitchFamily="50" charset="-128"/>
                <a:cs typeface="Meiryo UI" pitchFamily="50" charset="-128"/>
              </a:rPr>
              <a:t>地域の持続的発展のための中小商業者等の機能活性化事業</a:t>
            </a:r>
            <a:endParaRPr lang="en-US" altLang="ja-JP" sz="2200" b="1" spc="-150" dirty="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令和４年度予算額</a:t>
            </a:r>
            <a:r>
              <a:rPr lang="en-US" altLang="ja-JP" sz="2000" b="1" dirty="0">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４</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６億円（５</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５億円）</a:t>
            </a:r>
            <a:endParaRPr lang="ja-JP" altLang="en-US" sz="2200" b="1" dirty="0">
              <a:solidFill>
                <a:srgbClr val="FF0000"/>
              </a:solidFill>
              <a:latin typeface="Meiryo UI" pitchFamily="50" charset="-128"/>
              <a:ea typeface="Meiryo UI" pitchFamily="50" charset="-128"/>
              <a:cs typeface="Meiryo UI" pitchFamily="50" charset="-128"/>
            </a:endParaRPr>
          </a:p>
        </p:txBody>
      </p:sp>
      <p:sp>
        <p:nvSpPr>
          <p:cNvPr id="15" name="角丸四角形 14"/>
          <p:cNvSpPr/>
          <p:nvPr/>
        </p:nvSpPr>
        <p:spPr bwMode="auto">
          <a:xfrm>
            <a:off x="383574" y="4945591"/>
            <a:ext cx="3600000" cy="200348"/>
          </a:xfrm>
          <a:prstGeom prst="roundRect">
            <a:avLst>
              <a:gd name="adj" fmla="val 48246"/>
            </a:avLst>
          </a:prstGeom>
          <a:solidFill>
            <a:srgbClr val="FF5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ja-JP" altLang="en-US" sz="1400" b="1" dirty="0">
                <a:latin typeface="Meiryo UI" pitchFamily="50" charset="-128"/>
                <a:ea typeface="Meiryo UI" pitchFamily="50" charset="-128"/>
                <a:cs typeface="Meiryo UI" pitchFamily="50" charset="-128"/>
              </a:rPr>
              <a:t>（</a:t>
            </a:r>
            <a:r>
              <a:rPr lang="en-US" altLang="ja-JP" sz="1400" b="1" dirty="0">
                <a:latin typeface="Meiryo UI" pitchFamily="50" charset="-128"/>
                <a:ea typeface="Meiryo UI" pitchFamily="50" charset="-128"/>
                <a:cs typeface="Meiryo UI" pitchFamily="50" charset="-128"/>
              </a:rPr>
              <a:t>1</a:t>
            </a:r>
            <a:r>
              <a:rPr lang="ja-JP" altLang="en-US" sz="1400" b="1" dirty="0">
                <a:latin typeface="Meiryo UI" pitchFamily="50" charset="-128"/>
                <a:ea typeface="Meiryo UI" pitchFamily="50" charset="-128"/>
                <a:cs typeface="Meiryo UI" pitchFamily="50" charset="-128"/>
              </a:rPr>
              <a:t>）地域商業機能複合化推進事業</a:t>
            </a:r>
          </a:p>
        </p:txBody>
      </p:sp>
      <p:sp>
        <p:nvSpPr>
          <p:cNvPr id="16" name="角丸四角形 15"/>
          <p:cNvSpPr/>
          <p:nvPr/>
        </p:nvSpPr>
        <p:spPr bwMode="auto">
          <a:xfrm>
            <a:off x="369719" y="9014259"/>
            <a:ext cx="3600000" cy="200348"/>
          </a:xfrm>
          <a:prstGeom prst="roundRect">
            <a:avLst>
              <a:gd name="adj" fmla="val 48246"/>
            </a:avLst>
          </a:prstGeom>
          <a:solidFill>
            <a:srgbClr val="FF5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ja-JP" altLang="en-US" sz="1400" b="1" dirty="0">
                <a:latin typeface="Meiryo UI" pitchFamily="50" charset="-128"/>
                <a:ea typeface="Meiryo UI" pitchFamily="50" charset="-128"/>
                <a:cs typeface="Meiryo UI" pitchFamily="50" charset="-128"/>
              </a:rPr>
              <a:t>（</a:t>
            </a:r>
            <a:r>
              <a:rPr lang="en-US" altLang="ja-JP" sz="1400" b="1" dirty="0">
                <a:latin typeface="Meiryo UI" pitchFamily="50" charset="-128"/>
                <a:ea typeface="Meiryo UI" pitchFamily="50" charset="-128"/>
                <a:cs typeface="Meiryo UI" pitchFamily="50" charset="-128"/>
              </a:rPr>
              <a:t>2</a:t>
            </a:r>
            <a:r>
              <a:rPr lang="ja-JP" altLang="en-US" sz="1400" b="1" dirty="0">
                <a:latin typeface="Meiryo UI" pitchFamily="50" charset="-128"/>
                <a:ea typeface="Meiryo UI" pitchFamily="50" charset="-128"/>
                <a:cs typeface="Meiryo UI" pitchFamily="50" charset="-128"/>
              </a:rPr>
              <a:t>）外部人材活用・地域人材育成事業</a:t>
            </a:r>
          </a:p>
        </p:txBody>
      </p:sp>
      <p:sp>
        <p:nvSpPr>
          <p:cNvPr id="17" name="テキスト ボックス 8"/>
          <p:cNvSpPr txBox="1">
            <a:spLocks noChangeArrowheads="1"/>
          </p:cNvSpPr>
          <p:nvPr/>
        </p:nvSpPr>
        <p:spPr bwMode="auto">
          <a:xfrm>
            <a:off x="395498" y="5310635"/>
            <a:ext cx="6768000" cy="182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9388" indent="-179388"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a:lnSpc>
                <a:spcPts val="1700"/>
              </a:lnSpc>
              <a:spcBef>
                <a:spcPts val="0"/>
              </a:spcBef>
              <a:buNone/>
              <a:defRPr/>
            </a:pP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ソフト事業</a:t>
            </a:r>
            <a:r>
              <a:rPr lang="en-US" altLang="ja-JP" sz="1200" dirty="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デジタルツールの活用やチャレンジショップの実施</a:t>
            </a:r>
          </a:p>
          <a:p>
            <a:pPr marL="0" indent="0">
              <a:lnSpc>
                <a:spcPts val="1700"/>
              </a:lnSpc>
              <a:spcBef>
                <a:spcPts val="0"/>
              </a:spcBef>
              <a:buNone/>
              <a:defRPr/>
            </a:pPr>
            <a:r>
              <a:rPr lang="ja-JP" altLang="en-US" sz="1200" dirty="0">
                <a:latin typeface="Meiryo UI" pitchFamily="50" charset="-128"/>
                <a:ea typeface="Meiryo UI" pitchFamily="50" charset="-128"/>
                <a:cs typeface="Meiryo UI" pitchFamily="50" charset="-128"/>
              </a:rPr>
              <a:t>　</a:t>
            </a:r>
            <a:r>
              <a:rPr lang="en-US" altLang="ja-JP" sz="1200" dirty="0">
                <a:latin typeface="Meiryo UI" pitchFamily="50" charset="-128"/>
                <a:ea typeface="Meiryo UI" pitchFamily="50" charset="-128"/>
                <a:cs typeface="Meiryo UI" pitchFamily="50" charset="-128"/>
              </a:rPr>
              <a:t>AI</a:t>
            </a:r>
            <a:r>
              <a:rPr lang="ja-JP" altLang="en-US" sz="1200" dirty="0">
                <a:latin typeface="Meiryo UI" pitchFamily="50" charset="-128"/>
                <a:ea typeface="Meiryo UI" pitchFamily="50" charset="-128"/>
                <a:cs typeface="Meiryo UI" pitchFamily="50" charset="-128"/>
              </a:rPr>
              <a:t>カメラ等の導入による来街者の属性・回遊情報の収集・分析や、空き店舗等を活用したチャレンジショップの実施による消費者ニーズの把握等、テナントミックスの実現に繋がる情報の収集・分析に係る取組を支援します。</a:t>
            </a:r>
            <a:endParaRPr lang="en-US" altLang="ja-JP" sz="900" dirty="0">
              <a:latin typeface="Meiryo UI" pitchFamily="50" charset="-128"/>
              <a:ea typeface="Meiryo UI" pitchFamily="50" charset="-128"/>
              <a:cs typeface="Meiryo UI" pitchFamily="50" charset="-128"/>
            </a:endParaRPr>
          </a:p>
          <a:p>
            <a:pPr marL="0" indent="0">
              <a:lnSpc>
                <a:spcPts val="1700"/>
              </a:lnSpc>
              <a:spcBef>
                <a:spcPts val="600"/>
              </a:spcBef>
              <a:buNone/>
              <a:defRPr/>
            </a:pP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ハード事業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新たな需要を創出する施設の整備</a:t>
            </a:r>
            <a:endParaRPr lang="en-US" altLang="ja-JP" sz="1200" dirty="0">
              <a:latin typeface="Meiryo UI" pitchFamily="50" charset="-128"/>
              <a:ea typeface="Meiryo UI" pitchFamily="50" charset="-128"/>
              <a:cs typeface="Meiryo UI" pitchFamily="50" charset="-128"/>
            </a:endParaRPr>
          </a:p>
          <a:p>
            <a:pPr marL="0" indent="0">
              <a:lnSpc>
                <a:spcPts val="1700"/>
              </a:lnSpc>
              <a:spcBef>
                <a:spcPts val="0"/>
              </a:spcBef>
              <a:buNone/>
              <a:defRPr/>
            </a:pPr>
            <a:r>
              <a:rPr lang="ja-JP" altLang="en-US" sz="1200" dirty="0">
                <a:latin typeface="Meiryo UI" pitchFamily="50" charset="-128"/>
                <a:ea typeface="Meiryo UI" pitchFamily="50" charset="-128"/>
                <a:cs typeface="Meiryo UI" pitchFamily="50" charset="-128"/>
              </a:rPr>
              <a:t>　最適なテナントミックスを実現するため、来街者の属性や消費動向等の分析を踏まえ、エリア全体への波及効果をもたらす魅力的な施設の整備を行う取組を支援します。</a:t>
            </a:r>
          </a:p>
          <a:p>
            <a:pPr marL="0" indent="0">
              <a:lnSpc>
                <a:spcPts val="1700"/>
              </a:lnSpc>
              <a:spcBef>
                <a:spcPts val="0"/>
              </a:spcBef>
              <a:buNone/>
              <a:defRPr/>
            </a:pP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テナントミックスとは、商業集積活性化を図るための最適なテナント（業種業態）の組み合わせを意味しており、本事業では、地域の新たなニーズや需要に対応した最適な供給体制を面的に構築すること。</a:t>
            </a:r>
            <a:endParaRPr lang="en-US" altLang="ja-JP" sz="700" dirty="0">
              <a:latin typeface="Meiryo UI" pitchFamily="50" charset="-128"/>
              <a:ea typeface="Meiryo UI" pitchFamily="50" charset="-128"/>
              <a:cs typeface="Meiryo UI" pitchFamily="50" charset="-128"/>
            </a:endParaRPr>
          </a:p>
        </p:txBody>
      </p:sp>
      <p:sp>
        <p:nvSpPr>
          <p:cNvPr id="18" name="正方形/長方形 17"/>
          <p:cNvSpPr/>
          <p:nvPr/>
        </p:nvSpPr>
        <p:spPr bwMode="auto">
          <a:xfrm>
            <a:off x="407696" y="9126293"/>
            <a:ext cx="6768000" cy="9996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5725" indent="-85725">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・地域に外部の専門人材を派遣し、テナントミックスの実現に向けた推進体制の構築や計画策定等を後押しするワークショップ等の伴走支援を実施するとともに、当該取組の全国への横展開を促進します。</a:t>
            </a:r>
          </a:p>
        </p:txBody>
      </p:sp>
      <p:sp>
        <p:nvSpPr>
          <p:cNvPr id="35" name="テキスト ボックス 34"/>
          <p:cNvSpPr txBox="1"/>
          <p:nvPr/>
        </p:nvSpPr>
        <p:spPr>
          <a:xfrm>
            <a:off x="1394853" y="7284694"/>
            <a:ext cx="5025008" cy="253916"/>
          </a:xfrm>
          <a:prstGeom prst="rect">
            <a:avLst/>
          </a:prstGeom>
          <a:noFill/>
        </p:spPr>
        <p:txBody>
          <a:bodyPr wrap="square" rtlCol="0">
            <a:spAutoFit/>
          </a:bodyPr>
          <a:lstStyle/>
          <a:p>
            <a:pPr marL="87313" indent="-87313"/>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商店街等に新たな需要を創出する施設等を導入した事例（油津商店街：宮崎県日南市）</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a:extLst>
              <a:ext uri="{FF2B5EF4-FFF2-40B4-BE49-F238E27FC236}">
                <a16:creationId xmlns:a16="http://schemas.microsoft.com/office/drawing/2014/main" id="{9B36976B-5549-4AD4-9F89-C32F58CCD1B8}"/>
              </a:ext>
            </a:extLst>
          </p:cNvPr>
          <p:cNvSpPr/>
          <p:nvPr/>
        </p:nvSpPr>
        <p:spPr>
          <a:xfrm>
            <a:off x="5490200" y="8549645"/>
            <a:ext cx="934871" cy="261610"/>
          </a:xfrm>
          <a:prstGeom prst="rect">
            <a:avLst/>
          </a:prstGeom>
        </p:spPr>
        <p:txBody>
          <a:bodyPr wrap="none">
            <a:spAutoFit/>
          </a:bodyPr>
          <a:lstStyle/>
          <a:p>
            <a:r>
              <a:rPr lang="ja-JP" altLang="en-US" sz="1100" dirty="0">
                <a:latin typeface="Meiryo UI" panose="020B0604030504040204" pitchFamily="50" charset="-128"/>
                <a:ea typeface="Meiryo UI" panose="020B0604030504040204" pitchFamily="50" charset="-128"/>
              </a:rPr>
              <a:t>働く場の誘致</a:t>
            </a:r>
          </a:p>
        </p:txBody>
      </p:sp>
      <p:sp>
        <p:nvSpPr>
          <p:cNvPr id="37" name="正方形/長方形 36"/>
          <p:cNvSpPr/>
          <p:nvPr/>
        </p:nvSpPr>
        <p:spPr>
          <a:xfrm>
            <a:off x="3056503" y="8549017"/>
            <a:ext cx="1443009" cy="261610"/>
          </a:xfrm>
          <a:prstGeom prst="rect">
            <a:avLst/>
          </a:prstGeom>
        </p:spPr>
        <p:txBody>
          <a:bodyPr wrap="square">
            <a:spAutoFit/>
          </a:bodyPr>
          <a:lstStyle/>
          <a:p>
            <a:pPr algn="ctr"/>
            <a:r>
              <a:rPr lang="ja-JP" altLang="en-US" sz="1100" dirty="0">
                <a:latin typeface="Meiryo UI" panose="020B0604030504040204" pitchFamily="50" charset="-128"/>
                <a:ea typeface="Meiryo UI" panose="020B0604030504040204" pitchFamily="50" charset="-128"/>
              </a:rPr>
              <a:t>多目的利用スペース</a:t>
            </a:r>
          </a:p>
        </p:txBody>
      </p:sp>
      <p:pic>
        <p:nvPicPr>
          <p:cNvPr id="38" name="図 37">
            <a:extLst>
              <a:ext uri="{FF2B5EF4-FFF2-40B4-BE49-F238E27FC236}">
                <a16:creationId xmlns:a16="http://schemas.microsoft.com/office/drawing/2014/main" id="{5B381796-B65D-42B2-AE23-FF3A990AB8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5320698" y="7576666"/>
            <a:ext cx="1279182" cy="972000"/>
          </a:xfrm>
          <a:prstGeom prst="rect">
            <a:avLst/>
          </a:prstGeom>
          <a:ln w="38100">
            <a:solidFill>
              <a:srgbClr val="FFC000"/>
            </a:solidFill>
          </a:ln>
        </p:spPr>
      </p:pic>
      <p:pic>
        <p:nvPicPr>
          <p:cNvPr id="39" name="図 3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3360" y="7580480"/>
            <a:ext cx="1285163" cy="964373"/>
          </a:xfrm>
          <a:prstGeom prst="rect">
            <a:avLst/>
          </a:prstGeom>
          <a:ln w="38100">
            <a:solidFill>
              <a:srgbClr val="FFC000"/>
            </a:solidFill>
          </a:ln>
        </p:spPr>
      </p:pic>
      <p:sp>
        <p:nvSpPr>
          <p:cNvPr id="40" name="正方形/長方形 39"/>
          <p:cNvSpPr/>
          <p:nvPr/>
        </p:nvSpPr>
        <p:spPr>
          <a:xfrm>
            <a:off x="1175676" y="8549017"/>
            <a:ext cx="748923" cy="261610"/>
          </a:xfrm>
          <a:prstGeom prst="rect">
            <a:avLst/>
          </a:prstGeom>
        </p:spPr>
        <p:txBody>
          <a:bodyPr wrap="none">
            <a:spAutoFit/>
          </a:bodyPr>
          <a:lstStyle/>
          <a:p>
            <a:r>
              <a:rPr lang="ja-JP" altLang="en-US" sz="1100" dirty="0">
                <a:latin typeface="Meiryo UI" panose="020B0604030504040204" pitchFamily="50" charset="-128"/>
                <a:ea typeface="Meiryo UI" panose="020B0604030504040204" pitchFamily="50" charset="-128"/>
              </a:rPr>
              <a:t>創業拠点</a:t>
            </a:r>
          </a:p>
        </p:txBody>
      </p:sp>
      <p:pic>
        <p:nvPicPr>
          <p:cNvPr id="41" name="図 40"/>
          <p:cNvPicPr>
            <a:picLocks noChangeAspect="1"/>
          </p:cNvPicPr>
          <p:nvPr/>
        </p:nvPicPr>
        <p:blipFill>
          <a:blip r:embed="rId5"/>
          <a:stretch>
            <a:fillRect/>
          </a:stretch>
        </p:blipFill>
        <p:spPr>
          <a:xfrm>
            <a:off x="761279" y="7544461"/>
            <a:ext cx="1530229" cy="1036410"/>
          </a:xfrm>
          <a:prstGeom prst="rect">
            <a:avLst/>
          </a:prstGeom>
        </p:spPr>
      </p:pic>
      <p:sp>
        <p:nvSpPr>
          <p:cNvPr id="23" name="テキスト ボックス 22">
            <a:extLst>
              <a:ext uri="{FF2B5EF4-FFF2-40B4-BE49-F238E27FC236}">
                <a16:creationId xmlns:a16="http://schemas.microsoft.com/office/drawing/2014/main" id="{82F5A707-A2C3-4918-8A53-B2AECF37537B}"/>
              </a:ext>
            </a:extLst>
          </p:cNvPr>
          <p:cNvSpPr txBox="1"/>
          <p:nvPr/>
        </p:nvSpPr>
        <p:spPr>
          <a:xfrm>
            <a:off x="196816" y="305542"/>
            <a:ext cx="1472842" cy="246221"/>
          </a:xfrm>
          <a:prstGeom prst="rect">
            <a:avLst/>
          </a:prstGeom>
          <a:solidFill>
            <a:schemeClr val="bg1"/>
          </a:solidFill>
          <a:ln>
            <a:solidFill>
              <a:schemeClr val="bg1">
                <a:lumMod val="85000"/>
              </a:schemeClr>
            </a:solidFill>
          </a:ln>
        </p:spPr>
        <p:txBody>
          <a:bodyPr wrap="square" rtlCol="0">
            <a:spAutoFit/>
          </a:bodyPr>
          <a:lstStyle/>
          <a:p>
            <a:pPr algn="ct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参考</a:t>
            </a:r>
            <a:endPar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EDD1AAF2-71E9-4949-B8BC-D6BF327D7280}"/>
              </a:ext>
            </a:extLst>
          </p:cNvPr>
          <p:cNvSpPr/>
          <p:nvPr/>
        </p:nvSpPr>
        <p:spPr bwMode="auto">
          <a:xfrm>
            <a:off x="1468391" y="10097115"/>
            <a:ext cx="5209290" cy="384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tIns="36000" bIns="36000" anchor="t" anchorCtr="0"/>
          <a:lstStyle/>
          <a:p>
            <a:pPr marL="85725" indent="-85725">
              <a:defRPr/>
            </a:pP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https://www.chusho.meti.go.jp/shogyo/shogyo/shogyojigyou.html#r4kino_fukugo</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32" name="Picture 8">
            <a:extLst>
              <a:ext uri="{FF2B5EF4-FFF2-40B4-BE49-F238E27FC236}">
                <a16:creationId xmlns:a16="http://schemas.microsoft.com/office/drawing/2014/main" id="{9360EC0D-8665-413E-805D-B2DA6160B3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765" y="10121040"/>
            <a:ext cx="847088" cy="15401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18C3E3F4-5D47-71B9-AB16-663D69B8F2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9127" y="9836932"/>
            <a:ext cx="677108" cy="677108"/>
          </a:xfrm>
          <a:prstGeom prst="rect">
            <a:avLst/>
          </a:prstGeom>
        </p:spPr>
      </p:pic>
    </p:spTree>
    <p:extLst>
      <p:ext uri="{BB962C8B-B14F-4D97-AF65-F5344CB8AC3E}">
        <p14:creationId xmlns:p14="http://schemas.microsoft.com/office/powerpoint/2010/main" val="5988013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2042</TotalTime>
  <Words>1179</Words>
  <Application>Microsoft Office PowerPoint</Application>
  <PresentationFormat>ユーザー設定</PresentationFormat>
  <Paragraphs>80</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Meiryo UI</vt:lpstr>
      <vt:lpstr>UD デジタル 教科書体 NP-B</vt:lpstr>
      <vt:lpstr>UD デジタル 教科書体 NP-R</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ados15</dc:creator>
  <cp:lastModifiedBy>大阪府</cp:lastModifiedBy>
  <cp:revision>182</cp:revision>
  <cp:lastPrinted>2022-05-30T06:35:50Z</cp:lastPrinted>
  <dcterms:created xsi:type="dcterms:W3CDTF">2021-04-19T06:06:43Z</dcterms:created>
  <dcterms:modified xsi:type="dcterms:W3CDTF">2022-05-31T04:25:19Z</dcterms:modified>
  <cp:contentStatus/>
</cp:coreProperties>
</file>