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0" r:id="rId2"/>
    <p:sldId id="257"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37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showGuides="1">
      <p:cViewPr>
        <p:scale>
          <a:sx n="80" d="100"/>
          <a:sy n="80" d="100"/>
        </p:scale>
        <p:origin x="1458" y="60"/>
      </p:cViewPr>
      <p:guideLst>
        <p:guide orient="horz" pos="3368"/>
        <p:guide pos="3764"/>
      </p:guideLst>
    </p:cSldViewPr>
  </p:slideViewPr>
  <p:notesTextViewPr>
    <p:cViewPr>
      <p:scale>
        <a:sx n="1" d="1"/>
        <a:sy n="1" d="1"/>
      </p:scale>
      <p:origin x="0" y="0"/>
    </p:cViewPr>
  </p:notesTextViewPr>
  <p:notesViewPr>
    <p:cSldViewPr snapToGrid="0">
      <p:cViewPr varScale="1">
        <p:scale>
          <a:sx n="64" d="100"/>
          <a:sy n="64" d="100"/>
        </p:scale>
        <p:origin x="44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575" cy="498475"/>
          </a:xfrm>
          <a:prstGeom prst="rect">
            <a:avLst/>
          </a:prstGeom>
        </p:spPr>
        <p:txBody>
          <a:bodyPr vert="horz" lIns="91413" tIns="45708" rIns="91413"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13" tIns="45708" rIns="91413" bIns="45708" rtlCol="0"/>
          <a:lstStyle>
            <a:lvl1pPr algn="r">
              <a:defRPr sz="1200"/>
            </a:lvl1pPr>
          </a:lstStyle>
          <a:p>
            <a:fld id="{8689BC39-28F1-425E-A51E-C30EFF0C9222}" type="datetimeFigureOut">
              <a:rPr kumimoji="1" lang="ja-JP" altLang="en-US" smtClean="0"/>
              <a:t>2022/10/24</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13" tIns="45708" rIns="91413" bIns="45708" rtlCol="0" anchor="ctr"/>
          <a:lstStyle/>
          <a:p>
            <a:endParaRPr lang="ja-JP" altLang="en-US"/>
          </a:p>
        </p:txBody>
      </p:sp>
      <p:sp>
        <p:nvSpPr>
          <p:cNvPr id="5" name="ノート プレースホルダー 4"/>
          <p:cNvSpPr>
            <a:spLocks noGrp="1"/>
          </p:cNvSpPr>
          <p:nvPr>
            <p:ph type="body" sz="quarter" idx="3"/>
          </p:nvPr>
        </p:nvSpPr>
        <p:spPr>
          <a:xfrm>
            <a:off x="681041" y="4783138"/>
            <a:ext cx="5445125" cy="3913187"/>
          </a:xfrm>
          <a:prstGeom prst="rect">
            <a:avLst/>
          </a:prstGeom>
        </p:spPr>
        <p:txBody>
          <a:bodyPr vert="horz" lIns="91413" tIns="45708" rIns="91413"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13" tIns="45708" rIns="91413"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8475"/>
          </a:xfrm>
          <a:prstGeom prst="rect">
            <a:avLst/>
          </a:prstGeom>
        </p:spPr>
        <p:txBody>
          <a:bodyPr vert="horz" lIns="91413" tIns="45708" rIns="91413" bIns="45708" rtlCol="0" anchor="b"/>
          <a:lstStyle>
            <a:lvl1pPr algn="r">
              <a:defRPr sz="1200"/>
            </a:lvl1pPr>
          </a:lstStyle>
          <a:p>
            <a:fld id="{E1A9F288-BA04-4722-A054-6B4C4BDB7B7B}" type="slidenum">
              <a:rPr kumimoji="1" lang="ja-JP" altLang="en-US" smtClean="0"/>
              <a:t>‹#›</a:t>
            </a:fld>
            <a:endParaRPr kumimoji="1" lang="ja-JP" altLang="en-US"/>
          </a:p>
        </p:txBody>
      </p:sp>
    </p:spTree>
    <p:extLst>
      <p:ext uri="{BB962C8B-B14F-4D97-AF65-F5344CB8AC3E}">
        <p14:creationId xmlns:p14="http://schemas.microsoft.com/office/powerpoint/2010/main" val="30960611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pic>
        <p:nvPicPr>
          <p:cNvPr id="9" name="図 8">
            <a:extLst>
              <a:ext uri="{FF2B5EF4-FFF2-40B4-BE49-F238E27FC236}">
                <a16:creationId xmlns:a16="http://schemas.microsoft.com/office/drawing/2014/main" id="{494A1E4B-EA47-9F6F-97D7-D511C59AF8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38" t="-215" r="20978"/>
          <a:stretch/>
        </p:blipFill>
        <p:spPr>
          <a:xfrm>
            <a:off x="-13648" y="-64280"/>
            <a:ext cx="7670042" cy="10769741"/>
          </a:xfrm>
          <a:prstGeom prst="rect">
            <a:avLst/>
          </a:prstGeom>
        </p:spPr>
      </p:pic>
    </p:spTree>
    <p:extLst>
      <p:ext uri="{BB962C8B-B14F-4D97-AF65-F5344CB8AC3E}">
        <p14:creationId xmlns:p14="http://schemas.microsoft.com/office/powerpoint/2010/main" val="210831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17636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3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4A9725F7-C8F3-9F29-532C-3DBE762776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08" b="-52"/>
          <a:stretch/>
        </p:blipFill>
        <p:spPr>
          <a:xfrm>
            <a:off x="-95534" y="-13648"/>
            <a:ext cx="7668857" cy="10945504"/>
          </a:xfrm>
          <a:prstGeom prst="rect">
            <a:avLst/>
          </a:prstGeom>
        </p:spPr>
      </p:pic>
    </p:spTree>
    <p:extLst>
      <p:ext uri="{BB962C8B-B14F-4D97-AF65-F5344CB8AC3E}">
        <p14:creationId xmlns:p14="http://schemas.microsoft.com/office/powerpoint/2010/main" val="122299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0961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2022/10/24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94248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76B6FB-D4ED-436E-85C3-BDCE50213070}" type="datetimeFigureOut">
              <a:rPr kumimoji="1" lang="ja-JP" altLang="en-US" smtClean="0"/>
              <a:t>2022/10/24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83322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76B6FB-D4ED-436E-85C3-BDCE50213070}" type="datetimeFigureOut">
              <a:rPr kumimoji="1" lang="ja-JP" altLang="en-US" smtClean="0"/>
              <a:t>2022/10/24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27478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6B6FB-D4ED-436E-85C3-BDCE50213070}" type="datetimeFigureOut">
              <a:rPr kumimoji="1" lang="ja-JP" altLang="en-US" smtClean="0"/>
              <a:t>2022/10/24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2151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2022/10/24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62748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2022/10/24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1666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076B6FB-D4ED-436E-85C3-BDCE50213070}" type="datetimeFigureOut">
              <a:rPr kumimoji="1" lang="ja-JP" altLang="en-US" smtClean="0"/>
              <a:t>2022/10/24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27673418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emf"/><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F22EA84-1F9B-916A-7F6B-9DC784C3AFF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8607" t="21228" r="20424" b="12786"/>
          <a:stretch/>
        </p:blipFill>
        <p:spPr>
          <a:xfrm>
            <a:off x="298449" y="4729218"/>
            <a:ext cx="1855213" cy="2007875"/>
          </a:xfrm>
          <a:prstGeom prst="rect">
            <a:avLst/>
          </a:prstGeom>
        </p:spPr>
      </p:pic>
      <p:sp>
        <p:nvSpPr>
          <p:cNvPr id="5" name="四角形: 角を丸くする 4">
            <a:extLst>
              <a:ext uri="{FF2B5EF4-FFF2-40B4-BE49-F238E27FC236}">
                <a16:creationId xmlns:a16="http://schemas.microsoft.com/office/drawing/2014/main" id="{84ECAF65-8FA6-0CC9-117E-680A3917571A}"/>
              </a:ext>
            </a:extLst>
          </p:cNvPr>
          <p:cNvSpPr/>
          <p:nvPr/>
        </p:nvSpPr>
        <p:spPr>
          <a:xfrm>
            <a:off x="321062" y="7936631"/>
            <a:ext cx="6960468" cy="2591669"/>
          </a:xfrm>
          <a:prstGeom prst="roundRect">
            <a:avLst>
              <a:gd name="adj" fmla="val 5692"/>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12C4C6B-A852-0458-9083-345D8147CEE8}"/>
              </a:ext>
            </a:extLst>
          </p:cNvPr>
          <p:cNvPicPr>
            <a:picLocks noChangeAspect="1"/>
          </p:cNvPicPr>
          <p:nvPr/>
        </p:nvPicPr>
        <p:blipFill rotWithShape="1">
          <a:blip r:embed="rId3">
            <a:extLst>
              <a:ext uri="{28A0092B-C50C-407E-A947-70E740481C1C}">
                <a14:useLocalDpi xmlns:a14="http://schemas.microsoft.com/office/drawing/2010/main" val="0"/>
              </a:ext>
            </a:extLst>
          </a:blip>
          <a:srcRect l="1111" t="9004" r="32447" b="32169"/>
          <a:stretch/>
        </p:blipFill>
        <p:spPr>
          <a:xfrm rot="10800000">
            <a:off x="464879" y="7988434"/>
            <a:ext cx="6681198" cy="456475"/>
          </a:xfrm>
          <a:prstGeom prst="rect">
            <a:avLst/>
          </a:prstGeom>
        </p:spPr>
      </p:pic>
      <p:sp>
        <p:nvSpPr>
          <p:cNvPr id="7" name="四角形: 角を丸くする 6">
            <a:extLst>
              <a:ext uri="{FF2B5EF4-FFF2-40B4-BE49-F238E27FC236}">
                <a16:creationId xmlns:a16="http://schemas.microsoft.com/office/drawing/2014/main" id="{C1219C4B-AE5D-1976-9E62-460D99782220}"/>
              </a:ext>
            </a:extLst>
          </p:cNvPr>
          <p:cNvSpPr/>
          <p:nvPr/>
        </p:nvSpPr>
        <p:spPr>
          <a:xfrm>
            <a:off x="330116" y="304156"/>
            <a:ext cx="6915167" cy="82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0718F06-A493-A1C5-CE00-D5699AFF984F}"/>
              </a:ext>
            </a:extLst>
          </p:cNvPr>
          <p:cNvSpPr txBox="1"/>
          <p:nvPr/>
        </p:nvSpPr>
        <p:spPr>
          <a:xfrm>
            <a:off x="809208" y="8445334"/>
            <a:ext cx="5159905" cy="600164"/>
          </a:xfrm>
          <a:prstGeom prst="rect">
            <a:avLst/>
          </a:prstGeom>
          <a:noFill/>
        </p:spPr>
        <p:txBody>
          <a:bodyPr wrap="square" rtlCol="0">
            <a:spAutoFit/>
          </a:bodyPr>
          <a:lstStyle/>
          <a:p>
            <a:r>
              <a:rPr kumimoji="1" lang="en-US" altLang="ja-JP" sz="1100" dirty="0">
                <a:latin typeface="UD デジタル 教科書体 NP-R" panose="02020400000000000000" pitchFamily="18" charset="-128"/>
                <a:ea typeface="UD デジタル 教科書体 NP-R" panose="02020400000000000000" pitchFamily="18" charset="-128"/>
              </a:rPr>
              <a:t>Web</a:t>
            </a:r>
            <a:r>
              <a:rPr kumimoji="1" lang="ja-JP" altLang="en-US" sz="1100" dirty="0">
                <a:latin typeface="UD デジタル 教科書体 NP-R" panose="02020400000000000000" pitchFamily="18" charset="-128"/>
                <a:ea typeface="UD デジタル 教科書体 NP-R" panose="02020400000000000000" pitchFamily="18" charset="-128"/>
              </a:rPr>
              <a:t>セミナーは、</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令和４年</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11</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月</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4</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日（金）以降に</a:t>
            </a:r>
            <a:r>
              <a:rPr kumimoji="1" lang="ja-JP" altLang="en-US" sz="1100" dirty="0">
                <a:latin typeface="UD デジタル 教科書体 NP-R" panose="02020400000000000000" pitchFamily="18" charset="-128"/>
                <a:ea typeface="UD デジタル 教科書体 NP-R" panose="02020400000000000000" pitchFamily="18" charset="-128"/>
              </a:rPr>
              <a:t>、本事業の</a:t>
            </a:r>
            <a:r>
              <a:rPr kumimoji="1" lang="en-US" altLang="ja-JP" sz="1100" dirty="0">
                <a:latin typeface="UD デジタル 教科書体 NP-R" panose="02020400000000000000" pitchFamily="18" charset="-128"/>
                <a:ea typeface="UD デジタル 教科書体 NP-R" panose="02020400000000000000" pitchFamily="18" charset="-128"/>
              </a:rPr>
              <a:t>HP</a:t>
            </a:r>
            <a:r>
              <a:rPr kumimoji="1" lang="ja-JP" altLang="en-US" sz="1100" dirty="0">
                <a:latin typeface="UD デジタル 教科書体 NP-R" panose="02020400000000000000" pitchFamily="18" charset="-128"/>
                <a:ea typeface="UD デジタル 教科書体 NP-R" panose="02020400000000000000" pitchFamily="18" charset="-128"/>
              </a:rPr>
              <a:t>からアクセスしてご視聴ください。</a:t>
            </a:r>
          </a:p>
          <a:p>
            <a:r>
              <a:rPr kumimoji="1" lang="en-US" altLang="ja-JP" sz="1100" dirty="0">
                <a:latin typeface="UD デジタル 教科書体 NP-R" panose="02020400000000000000" pitchFamily="18" charset="-128"/>
                <a:ea typeface="UD デジタル 教科書体 NP-R" panose="02020400000000000000" pitchFamily="18" charset="-128"/>
              </a:rPr>
              <a:t>URL</a:t>
            </a:r>
            <a:r>
              <a:rPr kumimoji="1" lang="ja-JP" altLang="en-US" sz="1100" dirty="0">
                <a:latin typeface="UD デジタル 教科書体 NP-R" panose="02020400000000000000" pitchFamily="18" charset="-128"/>
                <a:ea typeface="UD デジタル 教科書体 NP-R" panose="02020400000000000000" pitchFamily="18" charset="-128"/>
              </a:rPr>
              <a:t>：</a:t>
            </a:r>
            <a:r>
              <a:rPr kumimoji="1" lang="en-US" altLang="ja-JP" sz="1100" dirty="0">
                <a:latin typeface="UD デジタル 教科書体 NP-R" panose="02020400000000000000" pitchFamily="18" charset="-128"/>
                <a:ea typeface="UD デジタル 教科書体 NP-R" panose="02020400000000000000" pitchFamily="18" charset="-128"/>
              </a:rPr>
              <a:t> </a:t>
            </a:r>
            <a:r>
              <a:rPr kumimoji="1" lang="en-US" altLang="ja-JP" sz="900" dirty="0">
                <a:latin typeface="UD デジタル 教科書体 NP-R" panose="02020400000000000000" pitchFamily="18" charset="-128"/>
                <a:ea typeface="UD デジタル 教科書体 NP-R" panose="02020400000000000000" pitchFamily="18" charset="-128"/>
              </a:rPr>
              <a:t>https://www.pref.osaka.lg.jp/shogyoshien/modelhukyu/hukyuu_semina_r4.html</a:t>
            </a:r>
            <a:endParaRPr kumimoji="1"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9" name="図 8">
            <a:extLst>
              <a:ext uri="{FF2B5EF4-FFF2-40B4-BE49-F238E27FC236}">
                <a16:creationId xmlns:a16="http://schemas.microsoft.com/office/drawing/2014/main" id="{DC2ACA36-B489-4DF4-F037-F54010791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 y="9796471"/>
            <a:ext cx="1021050" cy="321519"/>
          </a:xfrm>
          <a:prstGeom prst="rect">
            <a:avLst/>
          </a:prstGeom>
        </p:spPr>
      </p:pic>
      <p:sp>
        <p:nvSpPr>
          <p:cNvPr id="10" name="テキスト ボックス 9">
            <a:extLst>
              <a:ext uri="{FF2B5EF4-FFF2-40B4-BE49-F238E27FC236}">
                <a16:creationId xmlns:a16="http://schemas.microsoft.com/office/drawing/2014/main" id="{61249BD4-DFFF-592E-E58F-10DB9696FC1A}"/>
              </a:ext>
            </a:extLst>
          </p:cNvPr>
          <p:cNvSpPr txBox="1"/>
          <p:nvPr/>
        </p:nvSpPr>
        <p:spPr>
          <a:xfrm>
            <a:off x="844914" y="9081668"/>
            <a:ext cx="4857139" cy="369332"/>
          </a:xfrm>
          <a:prstGeom prst="rect">
            <a:avLst/>
          </a:prstGeom>
          <a:noFill/>
        </p:spPr>
        <p:txBody>
          <a:bodyPr wrap="square" rtlCol="0">
            <a:spAutoFit/>
          </a:bodyPr>
          <a:lstStyle/>
          <a:p>
            <a:r>
              <a:rPr kumimoji="1" lang="en-US" altLang="ja-JP" sz="900" dirty="0">
                <a:latin typeface="UD デジタル 教科書体 NP-R" panose="02020400000000000000" pitchFamily="18" charset="-128"/>
                <a:ea typeface="UD デジタル 教科書体 NP-R" panose="02020400000000000000" pitchFamily="18" charset="-128"/>
              </a:rPr>
              <a:t>※</a:t>
            </a:r>
            <a:r>
              <a:rPr kumimoji="1" lang="ja-JP" altLang="en-US" sz="900" dirty="0">
                <a:latin typeface="UD デジタル 教科書体 NP-R" panose="02020400000000000000" pitchFamily="18" charset="-128"/>
                <a:ea typeface="UD デジタル 教科書体 NP-R" panose="02020400000000000000" pitchFamily="18" charset="-128"/>
              </a:rPr>
              <a:t>オンラインでの視聴には、インターネット環境が必要です。</a:t>
            </a:r>
            <a:endParaRPr kumimoji="1" lang="en-US" altLang="ja-JP" sz="900" dirty="0">
              <a:latin typeface="UD デジタル 教科書体 NP-R" panose="02020400000000000000" pitchFamily="18" charset="-128"/>
              <a:ea typeface="UD デジタル 教科書体 NP-R" panose="02020400000000000000" pitchFamily="18" charset="-128"/>
            </a:endParaRPr>
          </a:p>
          <a:p>
            <a:r>
              <a:rPr kumimoji="1" lang="en-US" altLang="ja-JP" sz="900" dirty="0">
                <a:latin typeface="UD デジタル 教科書体 NP-R" panose="02020400000000000000" pitchFamily="18" charset="-128"/>
                <a:ea typeface="UD デジタル 教科書体 NP-R" panose="02020400000000000000" pitchFamily="18" charset="-128"/>
              </a:rPr>
              <a:t>   </a:t>
            </a:r>
            <a:r>
              <a:rPr kumimoji="1" lang="ja-JP" altLang="en-US" sz="900" dirty="0">
                <a:latin typeface="UD デジタル 教科書体 NP-R" panose="02020400000000000000" pitchFamily="18" charset="-128"/>
                <a:ea typeface="UD デジタル 教科書体 NP-R" panose="02020400000000000000" pitchFamily="18" charset="-128"/>
              </a:rPr>
              <a:t>視聴は無料ですが、視聴にかかるインターネット通信料は視聴者の負担となります。</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a:extLst>
              <a:ext uri="{FF2B5EF4-FFF2-40B4-BE49-F238E27FC236}">
                <a16:creationId xmlns:a16="http://schemas.microsoft.com/office/drawing/2014/main" id="{B8A0AFF3-2D38-38D8-B5AD-42E42D4F779D}"/>
              </a:ext>
            </a:extLst>
          </p:cNvPr>
          <p:cNvSpPr txBox="1"/>
          <p:nvPr/>
        </p:nvSpPr>
        <p:spPr>
          <a:xfrm>
            <a:off x="330116" y="1333958"/>
            <a:ext cx="6915167" cy="1426031"/>
          </a:xfrm>
          <a:prstGeom prst="rect">
            <a:avLst/>
          </a:prstGeom>
          <a:noFill/>
        </p:spPr>
        <p:txBody>
          <a:bodyPr wrap="square" rtlCol="0">
            <a:spAutoFit/>
          </a:bodyPr>
          <a:lstStyle/>
          <a:p>
            <a:pPr>
              <a:lnSpc>
                <a:spcPts val="1300"/>
              </a:lnSpc>
            </a:pPr>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ja-JP" altLang="en-US" sz="1000" dirty="0">
                <a:latin typeface="UD デジタル 教科書体 NP-R" panose="02020400000000000000" pitchFamily="18" charset="-128"/>
                <a:ea typeface="UD デジタル 教科書体 NP-R" panose="02020400000000000000" pitchFamily="18" charset="-128"/>
              </a:rPr>
              <a:t>大阪府では、地域商業や地域コミュニティの担い手として重要な商店街において、新しい生活様式に沿った「モデル創出」や「成果の普及」に取り組んでいます。</a:t>
            </a:r>
          </a:p>
          <a:p>
            <a:pPr>
              <a:lnSpc>
                <a:spcPts val="1300"/>
              </a:lnSpc>
            </a:pPr>
            <a:r>
              <a:rPr kumimoji="1" lang="ja-JP" altLang="en-US" sz="1000" dirty="0">
                <a:latin typeface="UD デジタル 教科書体 NP-R" panose="02020400000000000000" pitchFamily="18" charset="-128"/>
                <a:ea typeface="UD デジタル 教科書体 NP-R" panose="02020400000000000000" pitchFamily="18" charset="-128"/>
              </a:rPr>
              <a:t>　その一環として、地域商業の活性化に関する先進的な事例の共有や成果の普及を目的に、セミナーを開催します。</a:t>
            </a:r>
          </a:p>
          <a:p>
            <a:pPr>
              <a:lnSpc>
                <a:spcPts val="1300"/>
              </a:lnSpc>
            </a:pPr>
            <a:r>
              <a:rPr kumimoji="1" lang="ja-JP" altLang="en-US" sz="1000" dirty="0">
                <a:latin typeface="UD デジタル 教科書体 NP-R" panose="02020400000000000000" pitchFamily="18" charset="-128"/>
                <a:ea typeface="UD デジタル 教科書体 NP-R" panose="02020400000000000000" pitchFamily="18" charset="-128"/>
              </a:rPr>
              <a:t>　今回は、昨年度のモデル創出事業に選定された商店街から、モデル創出事業の概要、取組み内容、事業の成果、今後の展開についてご説明いただきます。</a:t>
            </a:r>
          </a:p>
          <a:p>
            <a:pPr>
              <a:lnSpc>
                <a:spcPts val="1300"/>
              </a:lnSpc>
            </a:pPr>
            <a:r>
              <a:rPr kumimoji="1" lang="ja-JP" altLang="en-US" sz="1000" dirty="0">
                <a:latin typeface="UD デジタル 教科書体 NP-R" panose="02020400000000000000" pitchFamily="18" charset="-128"/>
                <a:ea typeface="UD デジタル 教科書体 NP-R" panose="02020400000000000000" pitchFamily="18" charset="-128"/>
              </a:rPr>
              <a:t>　さらに、今年度新たに実施している「大阪府商店街店舗魅力向上支援事業」において、新たに開設したポータルサイト「ええやん！大阪商店街」や</a:t>
            </a:r>
            <a:r>
              <a:rPr kumimoji="1" lang="en-US" altLang="ja-JP" sz="1000" dirty="0">
                <a:latin typeface="UD デジタル 教科書体 NP-R" panose="02020400000000000000" pitchFamily="18" charset="-128"/>
                <a:ea typeface="UD デジタル 教科書体 NP-R" panose="02020400000000000000" pitchFamily="18" charset="-128"/>
              </a:rPr>
              <a:t>Yahoo</a:t>
            </a:r>
            <a:r>
              <a:rPr kumimoji="1" lang="ja-JP" altLang="en-US" sz="1000" dirty="0">
                <a:latin typeface="UD デジタル 教科書体 NP-R" panose="02020400000000000000" pitchFamily="18" charset="-128"/>
                <a:ea typeface="UD デジタル 教科書体 NP-R" panose="02020400000000000000" pitchFamily="18" charset="-128"/>
              </a:rPr>
              <a:t>ショッピングの特設サイトのご紹介など、大変有意義な内容となっております。</a:t>
            </a:r>
          </a:p>
          <a:p>
            <a:pPr>
              <a:lnSpc>
                <a:spcPts val="1300"/>
              </a:lnSpc>
            </a:pPr>
            <a:r>
              <a:rPr kumimoji="1" lang="ja-JP" altLang="en-US" sz="1000" dirty="0">
                <a:latin typeface="UD デジタル 教科書体 NP-R" panose="02020400000000000000" pitchFamily="18" charset="-128"/>
                <a:ea typeface="UD デジタル 教科書体 NP-R" panose="02020400000000000000" pitchFamily="18" charset="-128"/>
              </a:rPr>
              <a:t>　商店街関係者や商業振興に関わる市町村及び商工会等の職員の皆様のご視聴をお待ちしています。</a:t>
            </a:r>
          </a:p>
        </p:txBody>
      </p:sp>
      <p:grpSp>
        <p:nvGrpSpPr>
          <p:cNvPr id="12" name="グループ化 11">
            <a:extLst>
              <a:ext uri="{FF2B5EF4-FFF2-40B4-BE49-F238E27FC236}">
                <a16:creationId xmlns:a16="http://schemas.microsoft.com/office/drawing/2014/main" id="{7219BC7B-2315-2B1F-CD79-7CC636FE4D6A}"/>
              </a:ext>
            </a:extLst>
          </p:cNvPr>
          <p:cNvGrpSpPr/>
          <p:nvPr/>
        </p:nvGrpSpPr>
        <p:grpSpPr>
          <a:xfrm>
            <a:off x="140837" y="2910325"/>
            <a:ext cx="2492934" cy="1994626"/>
            <a:chOff x="-11563" y="2494695"/>
            <a:chExt cx="2492934" cy="1994626"/>
          </a:xfrm>
        </p:grpSpPr>
        <p:grpSp>
          <p:nvGrpSpPr>
            <p:cNvPr id="13" name="グループ化 12">
              <a:extLst>
                <a:ext uri="{FF2B5EF4-FFF2-40B4-BE49-F238E27FC236}">
                  <a16:creationId xmlns:a16="http://schemas.microsoft.com/office/drawing/2014/main" id="{2C71AC76-F1D4-1251-E6A1-4A82E9079F20}"/>
                </a:ext>
              </a:extLst>
            </p:cNvPr>
            <p:cNvGrpSpPr/>
            <p:nvPr/>
          </p:nvGrpSpPr>
          <p:grpSpPr>
            <a:xfrm>
              <a:off x="-11563" y="2494695"/>
              <a:ext cx="2131552" cy="1994626"/>
              <a:chOff x="-35455" y="2264021"/>
              <a:chExt cx="2131552" cy="1994626"/>
            </a:xfrm>
          </p:grpSpPr>
          <p:grpSp>
            <p:nvGrpSpPr>
              <p:cNvPr id="15" name="グループ化 14">
                <a:extLst>
                  <a:ext uri="{FF2B5EF4-FFF2-40B4-BE49-F238E27FC236}">
                    <a16:creationId xmlns:a16="http://schemas.microsoft.com/office/drawing/2014/main" id="{C569771E-B35E-30FC-4655-8BC77EB16635}"/>
                  </a:ext>
                </a:extLst>
              </p:cNvPr>
              <p:cNvGrpSpPr/>
              <p:nvPr/>
            </p:nvGrpSpPr>
            <p:grpSpPr>
              <a:xfrm>
                <a:off x="-35455" y="2264021"/>
                <a:ext cx="2131552" cy="1724903"/>
                <a:chOff x="88818" y="2500204"/>
                <a:chExt cx="2131552" cy="1724903"/>
              </a:xfrm>
            </p:grpSpPr>
            <p:sp>
              <p:nvSpPr>
                <p:cNvPr id="17" name="テキスト ボックス 16">
                  <a:extLst>
                    <a:ext uri="{FF2B5EF4-FFF2-40B4-BE49-F238E27FC236}">
                      <a16:creationId xmlns:a16="http://schemas.microsoft.com/office/drawing/2014/main" id="{8B990BCA-A800-9BE3-FC22-FC2CFC430F4F}"/>
                    </a:ext>
                  </a:extLst>
                </p:cNvPr>
                <p:cNvSpPr txBox="1"/>
                <p:nvPr/>
              </p:nvSpPr>
              <p:spPr>
                <a:xfrm>
                  <a:off x="296825" y="2500204"/>
                  <a:ext cx="1095045"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a:t>
                  </a: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4</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年</a:t>
                  </a:r>
                </a:p>
              </p:txBody>
            </p:sp>
            <p:sp>
              <p:nvSpPr>
                <p:cNvPr id="18" name="テキスト ボックス 17">
                  <a:extLst>
                    <a:ext uri="{FF2B5EF4-FFF2-40B4-BE49-F238E27FC236}">
                      <a16:creationId xmlns:a16="http://schemas.microsoft.com/office/drawing/2014/main" id="{071E9C42-7D39-A418-190C-9B8E8D8A6FFC}"/>
                    </a:ext>
                  </a:extLst>
                </p:cNvPr>
                <p:cNvSpPr txBox="1"/>
                <p:nvPr/>
              </p:nvSpPr>
              <p:spPr>
                <a:xfrm>
                  <a:off x="88818" y="2766951"/>
                  <a:ext cx="2131552" cy="984885"/>
                </a:xfrm>
                <a:prstGeom prst="rect">
                  <a:avLst/>
                </a:prstGeom>
                <a:noFill/>
              </p:spPr>
              <p:txBody>
                <a:bodyPr wrap="square" rtlCol="0">
                  <a:spAutoFit/>
                </a:bodyPr>
                <a:lstStyle/>
                <a:p>
                  <a:pPr algn="ctr"/>
                  <a:r>
                    <a:rPr kumimoji="1" lang="en-US" altLang="ja-JP" sz="5800" dirty="0">
                      <a:effectLst>
                        <a:outerShdw blurRad="38100" dist="38100" dir="2700000" algn="tl">
                          <a:srgbClr val="000000">
                            <a:alpha val="43137"/>
                          </a:srgbClr>
                        </a:outerShdw>
                      </a:effectLst>
                      <a:latin typeface="UD デジタル 教科書体 N-R" panose="02020400000000000000" pitchFamily="17" charset="-128"/>
                      <a:ea typeface="UD デジタル 教科書体 N-R" panose="02020400000000000000" pitchFamily="17" charset="-128"/>
                    </a:rPr>
                    <a:t>11/4</a:t>
                  </a:r>
                  <a:endParaRPr kumimoji="1" lang="ja-JP" altLang="en-US" sz="5800" dirty="0">
                    <a:effectLst>
                      <a:outerShdw blurRad="38100" dist="38100" dir="2700000" algn="tl">
                        <a:srgbClr val="000000">
                          <a:alpha val="43137"/>
                        </a:srgbClr>
                      </a:outerShdw>
                    </a:effectLst>
                    <a:latin typeface="UD デジタル 教科書体 N-R" panose="02020400000000000000" pitchFamily="17" charset="-128"/>
                    <a:ea typeface="UD デジタル 教科書体 N-R" panose="02020400000000000000" pitchFamily="17" charset="-128"/>
                  </a:endParaRPr>
                </a:p>
              </p:txBody>
            </p:sp>
            <p:sp>
              <p:nvSpPr>
                <p:cNvPr id="19" name="テキスト ボックス 18">
                  <a:extLst>
                    <a:ext uri="{FF2B5EF4-FFF2-40B4-BE49-F238E27FC236}">
                      <a16:creationId xmlns:a16="http://schemas.microsoft.com/office/drawing/2014/main" id="{39A576AD-5572-0B3F-B618-38DEEB304627}"/>
                    </a:ext>
                  </a:extLst>
                </p:cNvPr>
                <p:cNvSpPr txBox="1"/>
                <p:nvPr/>
              </p:nvSpPr>
              <p:spPr>
                <a:xfrm>
                  <a:off x="324925" y="3578776"/>
                  <a:ext cx="1776719" cy="646331"/>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から</a:t>
                  </a:r>
                  <a:endPar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Web</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視聴開始</a:t>
                  </a:r>
                </a:p>
              </p:txBody>
            </p:sp>
          </p:grpSp>
          <p:sp>
            <p:nvSpPr>
              <p:cNvPr id="16" name="テキスト ボックス 15">
                <a:extLst>
                  <a:ext uri="{FF2B5EF4-FFF2-40B4-BE49-F238E27FC236}">
                    <a16:creationId xmlns:a16="http://schemas.microsoft.com/office/drawing/2014/main" id="{FC1694F3-69FB-1599-137A-B09B6522A415}"/>
                  </a:ext>
                </a:extLst>
              </p:cNvPr>
              <p:cNvSpPr txBox="1"/>
              <p:nvPr/>
            </p:nvSpPr>
            <p:spPr>
              <a:xfrm>
                <a:off x="456364" y="4012426"/>
                <a:ext cx="1472842" cy="246221"/>
              </a:xfrm>
              <a:prstGeom prst="rect">
                <a:avLst/>
              </a:prstGeom>
              <a:solidFill>
                <a:schemeClr val="bg1"/>
              </a:solidFill>
              <a:ln>
                <a:solidFill>
                  <a:schemeClr val="bg1">
                    <a:lumMod val="85000"/>
                  </a:schemeClr>
                </a:solidFill>
              </a:ln>
            </p:spPr>
            <p:txBody>
              <a:bodyPr wrap="square" rtlCol="0">
                <a:spAutoFit/>
              </a:bodyPr>
              <a:lstStyle/>
              <a:p>
                <a:pPr algn="ct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申込不要・無料</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p:txBody>
          </p:sp>
        </p:grpSp>
        <p:sp>
          <p:nvSpPr>
            <p:cNvPr id="14" name="テキスト ボックス 13">
              <a:extLst>
                <a:ext uri="{FF2B5EF4-FFF2-40B4-BE49-F238E27FC236}">
                  <a16:creationId xmlns:a16="http://schemas.microsoft.com/office/drawing/2014/main" id="{B229673D-4E24-0C86-3344-C3EF0BB8361A}"/>
                </a:ext>
              </a:extLst>
            </p:cNvPr>
            <p:cNvSpPr txBox="1"/>
            <p:nvPr/>
          </p:nvSpPr>
          <p:spPr>
            <a:xfrm>
              <a:off x="1550956" y="3224139"/>
              <a:ext cx="930415" cy="369332"/>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（金）</a:t>
              </a:r>
            </a:p>
          </p:txBody>
        </p:sp>
      </p:grpSp>
      <p:sp>
        <p:nvSpPr>
          <p:cNvPr id="20" name="テキスト ボックス 19">
            <a:extLst>
              <a:ext uri="{FF2B5EF4-FFF2-40B4-BE49-F238E27FC236}">
                <a16:creationId xmlns:a16="http://schemas.microsoft.com/office/drawing/2014/main" id="{AF787225-B698-836F-4305-4724B52B82D6}"/>
              </a:ext>
            </a:extLst>
          </p:cNvPr>
          <p:cNvSpPr txBox="1"/>
          <p:nvPr/>
        </p:nvSpPr>
        <p:spPr>
          <a:xfrm>
            <a:off x="2303324" y="9665622"/>
            <a:ext cx="4567698" cy="677108"/>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大阪府商店街等モデル創出普及事業事務局</a:t>
            </a:r>
          </a:p>
          <a:p>
            <a:r>
              <a:rPr kumimoji="1" lang="ja-JP" altLang="en-US" sz="900" dirty="0">
                <a:latin typeface="UD デジタル 教科書体 NP-R" panose="02020400000000000000" pitchFamily="18" charset="-128"/>
                <a:ea typeface="UD デジタル 教科書体 NP-R" panose="02020400000000000000" pitchFamily="18" charset="-128"/>
              </a:rPr>
              <a:t>（受託事業者：大阪府商店街振興組合連合会・株式会社産經アドス共同企業体）</a:t>
            </a:r>
          </a:p>
          <a:p>
            <a:r>
              <a:rPr kumimoji="1" lang="ja-JP" altLang="en-US" sz="1000" dirty="0">
                <a:latin typeface="UD デジタル 教科書体 NP-R" panose="02020400000000000000" pitchFamily="18" charset="-128"/>
                <a:ea typeface="UD デジタル 教科書体 NP-R" panose="02020400000000000000" pitchFamily="18" charset="-128"/>
              </a:rPr>
              <a:t>電話：</a:t>
            </a:r>
            <a:r>
              <a:rPr kumimoji="1" lang="en-US" altLang="ja-JP" sz="1000" dirty="0">
                <a:latin typeface="UD デジタル 教科書体 NP-R" panose="02020400000000000000" pitchFamily="18" charset="-128"/>
                <a:ea typeface="UD デジタル 教科書体 NP-R" panose="02020400000000000000" pitchFamily="18" charset="-128"/>
              </a:rPr>
              <a:t>06-6636-1036</a:t>
            </a:r>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en-US" altLang="ja-JP" sz="1000" dirty="0">
                <a:latin typeface="UD デジタル 教科書体 NP-R" panose="02020400000000000000" pitchFamily="18" charset="-128"/>
                <a:ea typeface="UD デジタル 教科書体 NP-R" panose="02020400000000000000" pitchFamily="18" charset="-128"/>
              </a:rPr>
              <a:t>FAX</a:t>
            </a:r>
            <a:r>
              <a:rPr kumimoji="1" lang="ja-JP" altLang="en-US" sz="1000" dirty="0">
                <a:latin typeface="UD デジタル 教科書体 NP-R" panose="02020400000000000000" pitchFamily="18" charset="-128"/>
                <a:ea typeface="UD デジタル 教科書体 NP-R" panose="02020400000000000000" pitchFamily="18" charset="-128"/>
              </a:rPr>
              <a:t>：</a:t>
            </a:r>
            <a:r>
              <a:rPr kumimoji="1" lang="en-US" altLang="ja-JP" sz="1000" dirty="0">
                <a:latin typeface="UD デジタル 教科書体 NP-R" panose="02020400000000000000" pitchFamily="18" charset="-128"/>
                <a:ea typeface="UD デジタル 教科書体 NP-R" panose="02020400000000000000" pitchFamily="18" charset="-128"/>
              </a:rPr>
              <a:t>06-6636-1489</a:t>
            </a:r>
          </a:p>
          <a:p>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10:00</a:t>
            </a: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17:00 </a:t>
            </a:r>
            <a:r>
              <a:rPr kumimoji="1" lang="ja-JP" altLang="en-US" sz="900" dirty="0">
                <a:latin typeface="UD デジタル 教科書体 NP-R" panose="02020400000000000000" pitchFamily="18" charset="-128"/>
                <a:ea typeface="UD デジタル 教科書体 NP-R" panose="02020400000000000000" pitchFamily="18" charset="-128"/>
              </a:rPr>
              <a:t>土曜日、日曜日および祝日を除く）</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21" name="テキスト ボックス 20">
            <a:extLst>
              <a:ext uri="{FF2B5EF4-FFF2-40B4-BE49-F238E27FC236}">
                <a16:creationId xmlns:a16="http://schemas.microsoft.com/office/drawing/2014/main" id="{86A588A4-982F-09EA-5D7D-571E0F3FC86F}"/>
              </a:ext>
            </a:extLst>
          </p:cNvPr>
          <p:cNvSpPr txBox="1"/>
          <p:nvPr/>
        </p:nvSpPr>
        <p:spPr>
          <a:xfrm>
            <a:off x="6089412" y="9289260"/>
            <a:ext cx="721372" cy="215444"/>
          </a:xfrm>
          <a:prstGeom prst="rect">
            <a:avLst/>
          </a:prstGeom>
          <a:noFill/>
        </p:spPr>
        <p:txBody>
          <a:bodyPr wrap="square" rtlCol="0">
            <a:spAutoFit/>
          </a:bodyPr>
          <a:lstStyle/>
          <a:p>
            <a:pPr algn="ctr"/>
            <a:r>
              <a:rPr kumimoji="1" lang="ja-JP" altLang="en-US" sz="800" dirty="0">
                <a:latin typeface="UD デジタル 教科書体 NP-R" panose="02020400000000000000" pitchFamily="18" charset="-128"/>
                <a:ea typeface="UD デジタル 教科書体 NP-R" panose="02020400000000000000" pitchFamily="18" charset="-128"/>
              </a:rPr>
              <a:t>大阪府</a:t>
            </a:r>
            <a:r>
              <a:rPr kumimoji="1" lang="en-US" altLang="ja-JP" sz="800" dirty="0">
                <a:latin typeface="UD デジタル 教科書体 NP-R" panose="02020400000000000000" pitchFamily="18" charset="-128"/>
                <a:ea typeface="UD デジタル 教科書体 NP-R" panose="02020400000000000000" pitchFamily="18" charset="-128"/>
              </a:rPr>
              <a:t>HP</a:t>
            </a:r>
          </a:p>
        </p:txBody>
      </p:sp>
      <p:sp>
        <p:nvSpPr>
          <p:cNvPr id="22" name="テキスト ボックス 21">
            <a:extLst>
              <a:ext uri="{FF2B5EF4-FFF2-40B4-BE49-F238E27FC236}">
                <a16:creationId xmlns:a16="http://schemas.microsoft.com/office/drawing/2014/main" id="{625661BD-31B2-BF67-74E4-E75A06973DC1}"/>
              </a:ext>
            </a:extLst>
          </p:cNvPr>
          <p:cNvSpPr txBox="1"/>
          <p:nvPr/>
        </p:nvSpPr>
        <p:spPr>
          <a:xfrm>
            <a:off x="1208743" y="779926"/>
            <a:ext cx="5584111" cy="292388"/>
          </a:xfrm>
          <a:prstGeom prst="rect">
            <a:avLst/>
          </a:prstGeom>
          <a:noFill/>
        </p:spPr>
        <p:txBody>
          <a:bodyPr wrap="square" rtlCol="0">
            <a:spAutoFit/>
          </a:bodyPr>
          <a:lstStyle/>
          <a:p>
            <a:pPr algn="ctr"/>
            <a:r>
              <a:rPr kumimoji="1" lang="ja-JP" altLang="en-US" sz="1300" b="1" dirty="0">
                <a:solidFill>
                  <a:srgbClr val="FF6600"/>
                </a:solidFill>
                <a:latin typeface="UD デジタル 教科書体 NP-B" panose="02020700000000000000" pitchFamily="18" charset="-128"/>
                <a:ea typeface="UD デジタル 教科書体 NP-B" panose="02020700000000000000" pitchFamily="18" charset="-128"/>
              </a:rPr>
              <a:t>～</a:t>
            </a:r>
            <a:r>
              <a:rPr kumimoji="1" lang="ja-JP" altLang="en-US" sz="1300" b="1" dirty="0">
                <a:solidFill>
                  <a:srgbClr val="FF0000"/>
                </a:solidFill>
                <a:latin typeface="UD デジタル 教科書体 NP-B" panose="02020700000000000000" pitchFamily="18" charset="-128"/>
                <a:ea typeface="UD デジタル 教科書体 NP-B" panose="02020700000000000000" pitchFamily="18" charset="-128"/>
              </a:rPr>
              <a:t>ニューノーマルに沿った商店街活性化事例について</a:t>
            </a:r>
            <a:r>
              <a:rPr kumimoji="1" lang="ja-JP" altLang="en-US" sz="1300" b="1" dirty="0">
                <a:solidFill>
                  <a:srgbClr val="FF6600"/>
                </a:solidFill>
                <a:latin typeface="UD デジタル 教科書体 NP-B" panose="02020700000000000000" pitchFamily="18" charset="-128"/>
                <a:ea typeface="UD デジタル 教科書体 NP-B" panose="02020700000000000000" pitchFamily="18" charset="-128"/>
              </a:rPr>
              <a:t>～</a:t>
            </a:r>
            <a:endParaRPr kumimoji="1" lang="en-US" altLang="ja-JP" sz="1300" b="1" dirty="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a:extLst>
              <a:ext uri="{FF2B5EF4-FFF2-40B4-BE49-F238E27FC236}">
                <a16:creationId xmlns:a16="http://schemas.microsoft.com/office/drawing/2014/main" id="{38AB6576-1ED1-FA62-7810-4D13D3DCCAC9}"/>
              </a:ext>
            </a:extLst>
          </p:cNvPr>
          <p:cNvSpPr txBox="1"/>
          <p:nvPr/>
        </p:nvSpPr>
        <p:spPr>
          <a:xfrm>
            <a:off x="946830" y="389385"/>
            <a:ext cx="6181642" cy="400110"/>
          </a:xfrm>
          <a:prstGeom prst="rect">
            <a:avLst/>
          </a:prstGeom>
          <a:noFill/>
        </p:spPr>
        <p:txBody>
          <a:bodyPr wrap="square" rtlCol="0">
            <a:spAutoFit/>
          </a:bodyPr>
          <a:lstStyle/>
          <a:p>
            <a:pPr algn="ctr"/>
            <a:r>
              <a:rPr kumimoji="1" lang="ja-JP" altLang="en-US" sz="2000" b="1" dirty="0">
                <a:solidFill>
                  <a:srgbClr val="FF6600"/>
                </a:solidFill>
                <a:latin typeface="UD デジタル 教科書体 NP-B" panose="02020700000000000000" pitchFamily="18" charset="-128"/>
                <a:ea typeface="UD デジタル 教科書体 NP-B" panose="02020700000000000000" pitchFamily="18" charset="-128"/>
              </a:rPr>
              <a:t>商店街等モデル普及セミナー</a:t>
            </a:r>
            <a:endParaRPr kumimoji="1" lang="en-US" altLang="ja-JP" sz="2000" b="1" dirty="0">
              <a:solidFill>
                <a:srgbClr val="FF6600"/>
              </a:solidFill>
              <a:latin typeface="UD デジタル 教科書体 NP-B" panose="02020700000000000000" pitchFamily="18" charset="-128"/>
              <a:ea typeface="UD デジタル 教科書体 NP-B" panose="02020700000000000000" pitchFamily="18" charset="-128"/>
            </a:endParaRPr>
          </a:p>
        </p:txBody>
      </p:sp>
      <p:pic>
        <p:nvPicPr>
          <p:cNvPr id="24" name="図 23">
            <a:extLst>
              <a:ext uri="{FF2B5EF4-FFF2-40B4-BE49-F238E27FC236}">
                <a16:creationId xmlns:a16="http://schemas.microsoft.com/office/drawing/2014/main" id="{4D25E65E-ABAF-20B3-40D5-D1F780995AE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787" t="16312" r="18343" b="19497"/>
          <a:stretch/>
        </p:blipFill>
        <p:spPr>
          <a:xfrm>
            <a:off x="437170" y="343062"/>
            <a:ext cx="933895" cy="720000"/>
          </a:xfrm>
          <a:prstGeom prst="rect">
            <a:avLst/>
          </a:prstGeom>
        </p:spPr>
      </p:pic>
      <p:sp>
        <p:nvSpPr>
          <p:cNvPr id="25" name="正方形/長方形 24">
            <a:extLst>
              <a:ext uri="{FF2B5EF4-FFF2-40B4-BE49-F238E27FC236}">
                <a16:creationId xmlns:a16="http://schemas.microsoft.com/office/drawing/2014/main" id="{7D0F2679-EEBE-5FD4-C2FC-DD24AADF056B}"/>
              </a:ext>
            </a:extLst>
          </p:cNvPr>
          <p:cNvSpPr/>
          <p:nvPr/>
        </p:nvSpPr>
        <p:spPr>
          <a:xfrm>
            <a:off x="2810588" y="2945984"/>
            <a:ext cx="4361969" cy="4732983"/>
          </a:xfrm>
          <a:prstGeom prst="rect">
            <a:avLst/>
          </a:prstGeom>
          <a:solidFill>
            <a:schemeClr val="bg1">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四角形: 角を丸くする 25">
            <a:extLst>
              <a:ext uri="{FF2B5EF4-FFF2-40B4-BE49-F238E27FC236}">
                <a16:creationId xmlns:a16="http://schemas.microsoft.com/office/drawing/2014/main" id="{205D1EA0-96AA-A736-6DBF-8919278B2476}"/>
              </a:ext>
            </a:extLst>
          </p:cNvPr>
          <p:cNvSpPr/>
          <p:nvPr/>
        </p:nvSpPr>
        <p:spPr>
          <a:xfrm>
            <a:off x="2933126" y="3089655"/>
            <a:ext cx="4104468" cy="2972329"/>
          </a:xfrm>
          <a:prstGeom prst="roundRect">
            <a:avLst>
              <a:gd name="adj" fmla="val 6495"/>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6600"/>
              </a:solidFill>
            </a:endParaRPr>
          </a:p>
        </p:txBody>
      </p:sp>
      <p:sp>
        <p:nvSpPr>
          <p:cNvPr id="27" name="テキスト ボックス 26">
            <a:extLst>
              <a:ext uri="{FF2B5EF4-FFF2-40B4-BE49-F238E27FC236}">
                <a16:creationId xmlns:a16="http://schemas.microsoft.com/office/drawing/2014/main" id="{457475BC-ED48-D538-CAE2-596D84DD3DA4}"/>
              </a:ext>
            </a:extLst>
          </p:cNvPr>
          <p:cNvSpPr txBox="1"/>
          <p:nvPr/>
        </p:nvSpPr>
        <p:spPr>
          <a:xfrm>
            <a:off x="3548966" y="3264515"/>
            <a:ext cx="3536973" cy="246221"/>
          </a:xfrm>
          <a:prstGeom prst="rect">
            <a:avLst/>
          </a:prstGeom>
          <a:noFill/>
        </p:spPr>
        <p:txBody>
          <a:bodyPr wrap="square" rtlCol="0">
            <a:spAutoFit/>
          </a:bodyPr>
          <a:lstStyle/>
          <a:p>
            <a:r>
              <a:rPr kumimoji="1" lang="en-US" altLang="ja-JP" sz="1000" dirty="0">
                <a:latin typeface="UD デジタル 教科書体 NP-R" panose="02020400000000000000" pitchFamily="18" charset="-128"/>
                <a:ea typeface="UD デジタル 教科書体 NP-R" panose="02020400000000000000" pitchFamily="18" charset="-128"/>
              </a:rPr>
              <a:t>&lt;</a:t>
            </a:r>
            <a:r>
              <a:rPr kumimoji="1" lang="ja-JP" altLang="en-US" sz="1000" dirty="0">
                <a:latin typeface="UD デジタル 教科書体 NP-R" panose="02020400000000000000" pitchFamily="18" charset="-128"/>
                <a:ea typeface="UD デジタル 教科書体 NP-R" panose="02020400000000000000" pitchFamily="18" charset="-128"/>
              </a:rPr>
              <a:t>モデル創出事業の事例紹介</a:t>
            </a:r>
            <a:r>
              <a:rPr kumimoji="1" lang="en-US" altLang="ja-JP" sz="1000" dirty="0">
                <a:latin typeface="UD デジタル 教科書体 NP-R" panose="02020400000000000000" pitchFamily="18" charset="-128"/>
                <a:ea typeface="UD デジタル 教科書体 NP-R" panose="02020400000000000000" pitchFamily="18" charset="-128"/>
              </a:rPr>
              <a:t>&gt;</a:t>
            </a:r>
          </a:p>
        </p:txBody>
      </p:sp>
      <p:pic>
        <p:nvPicPr>
          <p:cNvPr id="31" name="図 30">
            <a:extLst>
              <a:ext uri="{FF2B5EF4-FFF2-40B4-BE49-F238E27FC236}">
                <a16:creationId xmlns:a16="http://schemas.microsoft.com/office/drawing/2014/main" id="{D4A688E5-15A1-DC7E-5B74-B81817D564BF}"/>
              </a:ext>
            </a:extLst>
          </p:cNvPr>
          <p:cNvPicPr>
            <a:picLocks noChangeAspect="1"/>
          </p:cNvPicPr>
          <p:nvPr/>
        </p:nvPicPr>
        <p:blipFill rotWithShape="1">
          <a:blip r:embed="rId3">
            <a:extLst>
              <a:ext uri="{28A0092B-C50C-407E-A947-70E740481C1C}">
                <a14:useLocalDpi xmlns:a14="http://schemas.microsoft.com/office/drawing/2010/main" val="0"/>
              </a:ext>
            </a:extLst>
          </a:blip>
          <a:srcRect l="43925" t="30707" r="-1008" b="32170"/>
          <a:stretch/>
        </p:blipFill>
        <p:spPr>
          <a:xfrm>
            <a:off x="3013900" y="3461148"/>
            <a:ext cx="4104468" cy="178666"/>
          </a:xfrm>
          <a:prstGeom prst="rect">
            <a:avLst/>
          </a:prstGeom>
        </p:spPr>
      </p:pic>
      <p:pic>
        <p:nvPicPr>
          <p:cNvPr id="33" name="図 32">
            <a:extLst>
              <a:ext uri="{FF2B5EF4-FFF2-40B4-BE49-F238E27FC236}">
                <a16:creationId xmlns:a16="http://schemas.microsoft.com/office/drawing/2014/main" id="{79CFA032-26D0-07C7-3796-62D056F4DBB2}"/>
              </a:ext>
            </a:extLst>
          </p:cNvPr>
          <p:cNvPicPr>
            <a:picLocks noChangeAspect="1"/>
          </p:cNvPicPr>
          <p:nvPr/>
        </p:nvPicPr>
        <p:blipFill rotWithShape="1">
          <a:blip r:embed="rId3">
            <a:extLst>
              <a:ext uri="{28A0092B-C50C-407E-A947-70E740481C1C}">
                <a14:useLocalDpi xmlns:a14="http://schemas.microsoft.com/office/drawing/2010/main" val="0"/>
              </a:ext>
            </a:extLst>
          </a:blip>
          <a:srcRect l="43925" t="30707" r="-1008" b="32170"/>
          <a:stretch/>
        </p:blipFill>
        <p:spPr>
          <a:xfrm>
            <a:off x="3024548" y="6407504"/>
            <a:ext cx="4104468" cy="178666"/>
          </a:xfrm>
          <a:prstGeom prst="rect">
            <a:avLst/>
          </a:prstGeom>
        </p:spPr>
      </p:pic>
      <p:sp>
        <p:nvSpPr>
          <p:cNvPr id="34" name="テキスト ボックス 33">
            <a:extLst>
              <a:ext uri="{FF2B5EF4-FFF2-40B4-BE49-F238E27FC236}">
                <a16:creationId xmlns:a16="http://schemas.microsoft.com/office/drawing/2014/main" id="{41D88C44-F09C-F1FD-6FF5-8A287362DCCF}"/>
              </a:ext>
            </a:extLst>
          </p:cNvPr>
          <p:cNvSpPr txBox="1"/>
          <p:nvPr/>
        </p:nvSpPr>
        <p:spPr>
          <a:xfrm>
            <a:off x="3564374" y="6193182"/>
            <a:ext cx="3490514" cy="246221"/>
          </a:xfrm>
          <a:prstGeom prst="rect">
            <a:avLst/>
          </a:prstGeom>
          <a:noFill/>
        </p:spPr>
        <p:txBody>
          <a:bodyPr wrap="square" rtlCol="0">
            <a:spAutoFit/>
          </a:bodyPr>
          <a:lstStyle/>
          <a:p>
            <a:r>
              <a:rPr kumimoji="1" lang="en-US" altLang="ja-JP" sz="1000" dirty="0">
                <a:latin typeface="UD デジタル 教科書体 NP-R" panose="02020400000000000000" pitchFamily="18" charset="-128"/>
                <a:ea typeface="UD デジタル 教科書体 NP-R" panose="02020400000000000000" pitchFamily="18" charset="-128"/>
              </a:rPr>
              <a:t>&lt;</a:t>
            </a:r>
            <a:r>
              <a:rPr kumimoji="1" lang="ja-JP" altLang="en-US" sz="1000" dirty="0">
                <a:latin typeface="UD デジタル 教科書体 NP-R" panose="02020400000000000000" pitchFamily="18" charset="-128"/>
                <a:ea typeface="UD デジタル 教科書体 NP-R" panose="02020400000000000000" pitchFamily="18" charset="-128"/>
              </a:rPr>
              <a:t>大阪府商店街店舗魅力向上支援事業について</a:t>
            </a:r>
            <a:r>
              <a:rPr kumimoji="1" lang="en-US" altLang="ja-JP" sz="1000" dirty="0">
                <a:latin typeface="UD デジタル 教科書体 NP-R" panose="02020400000000000000" pitchFamily="18" charset="-128"/>
                <a:ea typeface="UD デジタル 教科書体 NP-R" panose="02020400000000000000" pitchFamily="18" charset="-128"/>
              </a:rPr>
              <a:t>&gt;</a:t>
            </a:r>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ja-JP" sz="1000" dirty="0">
              <a:latin typeface="UD デジタル 教科書体 NP-R" panose="02020400000000000000" pitchFamily="18" charset="-128"/>
              <a:ea typeface="UD デジタル 教科書体 NP-R" panose="02020400000000000000" pitchFamily="18" charset="-128"/>
            </a:endParaRPr>
          </a:p>
        </p:txBody>
      </p:sp>
      <p:sp>
        <p:nvSpPr>
          <p:cNvPr id="35" name="テキスト ボックス 34">
            <a:extLst>
              <a:ext uri="{FF2B5EF4-FFF2-40B4-BE49-F238E27FC236}">
                <a16:creationId xmlns:a16="http://schemas.microsoft.com/office/drawing/2014/main" id="{993D5A54-1EC0-05B1-2B0D-B17B9CDB1FEA}"/>
              </a:ext>
            </a:extLst>
          </p:cNvPr>
          <p:cNvSpPr txBox="1"/>
          <p:nvPr/>
        </p:nvSpPr>
        <p:spPr>
          <a:xfrm>
            <a:off x="2938913" y="6559451"/>
            <a:ext cx="4031036" cy="253916"/>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　今年度新たに実施している本事業について、動画でご紹介します。</a:t>
            </a:r>
            <a:endParaRPr kumimoji="1" lang="en-US" altLang="ja-JP" sz="1000" dirty="0">
              <a:latin typeface="UD デジタル 教科書体 NP-R" panose="02020400000000000000" pitchFamily="18" charset="-128"/>
              <a:ea typeface="UD デジタル 教科書体 NP-R" panose="02020400000000000000" pitchFamily="18" charset="-128"/>
            </a:endParaRPr>
          </a:p>
        </p:txBody>
      </p:sp>
      <p:grpSp>
        <p:nvGrpSpPr>
          <p:cNvPr id="36" name="グループ化 35">
            <a:extLst>
              <a:ext uri="{FF2B5EF4-FFF2-40B4-BE49-F238E27FC236}">
                <a16:creationId xmlns:a16="http://schemas.microsoft.com/office/drawing/2014/main" id="{0D120EF0-23ED-B70C-D74A-2AA99A5B8FFC}"/>
              </a:ext>
            </a:extLst>
          </p:cNvPr>
          <p:cNvGrpSpPr/>
          <p:nvPr/>
        </p:nvGrpSpPr>
        <p:grpSpPr>
          <a:xfrm>
            <a:off x="2851017" y="6137930"/>
            <a:ext cx="877274" cy="302327"/>
            <a:chOff x="-1108863" y="4268507"/>
            <a:chExt cx="877274" cy="302327"/>
          </a:xfrm>
        </p:grpSpPr>
        <p:sp>
          <p:nvSpPr>
            <p:cNvPr id="37" name="正方形/長方形 36">
              <a:extLst>
                <a:ext uri="{FF2B5EF4-FFF2-40B4-BE49-F238E27FC236}">
                  <a16:creationId xmlns:a16="http://schemas.microsoft.com/office/drawing/2014/main" id="{F698CCED-942B-8CE3-205D-081C36FE669E}"/>
                </a:ext>
              </a:extLst>
            </p:cNvPr>
            <p:cNvSpPr/>
            <p:nvPr/>
          </p:nvSpPr>
          <p:spPr>
            <a:xfrm>
              <a:off x="-927747" y="4344941"/>
              <a:ext cx="518889" cy="199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38" name="テキスト ボックス 37">
              <a:extLst>
                <a:ext uri="{FF2B5EF4-FFF2-40B4-BE49-F238E27FC236}">
                  <a16:creationId xmlns:a16="http://schemas.microsoft.com/office/drawing/2014/main" id="{14427C90-72FA-45B5-BF45-66C867A774ED}"/>
                </a:ext>
              </a:extLst>
            </p:cNvPr>
            <p:cNvSpPr txBox="1"/>
            <p:nvPr/>
          </p:nvSpPr>
          <p:spPr>
            <a:xfrm>
              <a:off x="-1108863" y="4268507"/>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2</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pic>
        <p:nvPicPr>
          <p:cNvPr id="56" name="図 55">
            <a:extLst>
              <a:ext uri="{FF2B5EF4-FFF2-40B4-BE49-F238E27FC236}">
                <a16:creationId xmlns:a16="http://schemas.microsoft.com/office/drawing/2014/main" id="{D9899D84-3225-9B99-C2D6-093F40031C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0316" y="8548355"/>
            <a:ext cx="756000" cy="756000"/>
          </a:xfrm>
          <a:prstGeom prst="rect">
            <a:avLst/>
          </a:prstGeom>
        </p:spPr>
      </p:pic>
      <p:pic>
        <p:nvPicPr>
          <p:cNvPr id="59" name="図 58">
            <a:extLst>
              <a:ext uri="{FF2B5EF4-FFF2-40B4-BE49-F238E27FC236}">
                <a16:creationId xmlns:a16="http://schemas.microsoft.com/office/drawing/2014/main" id="{CA5B9968-E1A8-52E0-447F-B209A40AF31A}"/>
              </a:ext>
            </a:extLst>
          </p:cNvPr>
          <p:cNvPicPr>
            <a:picLocks noChangeAspect="1"/>
          </p:cNvPicPr>
          <p:nvPr/>
        </p:nvPicPr>
        <p:blipFill rotWithShape="1">
          <a:blip r:embed="rId3">
            <a:extLst>
              <a:ext uri="{28A0092B-C50C-407E-A947-70E740481C1C}">
                <a14:useLocalDpi xmlns:a14="http://schemas.microsoft.com/office/drawing/2010/main" val="0"/>
              </a:ext>
            </a:extLst>
          </a:blip>
          <a:srcRect l="1111" t="9004" r="32447" b="32169"/>
          <a:stretch/>
        </p:blipFill>
        <p:spPr>
          <a:xfrm rot="10800000">
            <a:off x="460697" y="9403851"/>
            <a:ext cx="6681198" cy="456475"/>
          </a:xfrm>
          <a:prstGeom prst="rect">
            <a:avLst/>
          </a:prstGeom>
        </p:spPr>
      </p:pic>
      <p:sp>
        <p:nvSpPr>
          <p:cNvPr id="60" name="テキスト ボックス 59">
            <a:extLst>
              <a:ext uri="{FF2B5EF4-FFF2-40B4-BE49-F238E27FC236}">
                <a16:creationId xmlns:a16="http://schemas.microsoft.com/office/drawing/2014/main" id="{ABB85F98-DA31-6C37-0AED-B12E196F13FE}"/>
              </a:ext>
            </a:extLst>
          </p:cNvPr>
          <p:cNvSpPr txBox="1"/>
          <p:nvPr/>
        </p:nvSpPr>
        <p:spPr>
          <a:xfrm>
            <a:off x="1222249" y="6596893"/>
            <a:ext cx="1127051" cy="169277"/>
          </a:xfrm>
          <a:prstGeom prst="rect">
            <a:avLst/>
          </a:prstGeom>
          <a:noFill/>
          <a:ln>
            <a:noFill/>
          </a:ln>
        </p:spPr>
        <p:txBody>
          <a:bodyPr wrap="square" rtlCol="0">
            <a:spAutoFit/>
          </a:bodyPr>
          <a:lstStyle/>
          <a:p>
            <a:r>
              <a:rPr kumimoji="1" lang="en-US" altLang="ja-JP" sz="500" dirty="0"/>
              <a:t>©2014 </a:t>
            </a:r>
            <a:r>
              <a:rPr kumimoji="1" lang="ja-JP" altLang="en-US" sz="500" dirty="0"/>
              <a:t>大阪府もずやん</a:t>
            </a:r>
          </a:p>
        </p:txBody>
      </p:sp>
      <p:sp>
        <p:nvSpPr>
          <p:cNvPr id="2" name="テキスト ボックス 1">
            <a:extLst>
              <a:ext uri="{FF2B5EF4-FFF2-40B4-BE49-F238E27FC236}">
                <a16:creationId xmlns:a16="http://schemas.microsoft.com/office/drawing/2014/main" id="{AA75E404-E903-97FF-C0C6-89F1536B252F}"/>
              </a:ext>
            </a:extLst>
          </p:cNvPr>
          <p:cNvSpPr txBox="1"/>
          <p:nvPr/>
        </p:nvSpPr>
        <p:spPr>
          <a:xfrm>
            <a:off x="3036000" y="3624130"/>
            <a:ext cx="4029521" cy="1877437"/>
          </a:xfrm>
          <a:prstGeom prst="rect">
            <a:avLst/>
          </a:prstGeom>
          <a:noFill/>
        </p:spPr>
        <p:txBody>
          <a:bodyPr wrap="square" rtlCol="0">
            <a:spAutoFit/>
          </a:bodyPr>
          <a:lstStyle/>
          <a:p>
            <a:r>
              <a:rPr kumimoji="1" lang="ja-JP" altLang="en-US" sz="1200" b="1" dirty="0">
                <a:solidFill>
                  <a:schemeClr val="accent2"/>
                </a:solidFill>
                <a:latin typeface="UD デジタル 教科書体 NP-R" panose="02020400000000000000" pitchFamily="18" charset="-128"/>
                <a:ea typeface="UD デジタル 教科書体 NP-R" panose="02020400000000000000" pitchFamily="18" charset="-128"/>
              </a:rPr>
              <a:t>➊</a:t>
            </a:r>
            <a:r>
              <a:rPr kumimoji="1" lang="ja-JP" altLang="en-US" sz="1200" b="1" dirty="0">
                <a:solidFill>
                  <a:schemeClr val="accent4"/>
                </a:solidFill>
                <a:latin typeface="UD デジタル 教科書体 NP-R" panose="02020400000000000000" pitchFamily="18" charset="-128"/>
                <a:ea typeface="UD デジタル 教科書体 NP-R" panose="02020400000000000000" pitchFamily="18" charset="-128"/>
              </a:rPr>
              <a:t> </a:t>
            </a:r>
            <a:r>
              <a:rPr kumimoji="1" lang="ja-JP" altLang="en-US" sz="1000" b="1" dirty="0">
                <a:latin typeface="UD デジタル 教科書体 NP-R" panose="02020400000000000000" pitchFamily="18" charset="-128"/>
                <a:ea typeface="UD デジタル 教科書体 NP-R" panose="02020400000000000000" pitchFamily="18" charset="-128"/>
              </a:rPr>
              <a:t>「千日前音声ガイド」によるまちなか周遊促進モデルづくり</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　　　　　</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endParaRPr kumimoji="1" lang="en-US" altLang="ja-JP" sz="1000" b="1" dirty="0">
              <a:latin typeface="UD デジタル 教科書体 NP-R" panose="02020400000000000000" pitchFamily="18" charset="-128"/>
              <a:ea typeface="UD デジタル 教科書体 NP-R" panose="02020400000000000000" pitchFamily="18" charset="-128"/>
            </a:endParaRPr>
          </a:p>
          <a:p>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　　　</a:t>
            </a:r>
            <a:endParaRPr kumimoji="1" lang="en-US" altLang="zh-TW" sz="1000" b="1" dirty="0">
              <a:latin typeface="UD デジタル 教科書体 NP-R" panose="02020400000000000000" pitchFamily="18" charset="-128"/>
              <a:ea typeface="UD デジタル 教科書体 NP-R" panose="02020400000000000000" pitchFamily="18" charset="-128"/>
            </a:endParaRPr>
          </a:p>
          <a:p>
            <a:r>
              <a:rPr kumimoji="1" lang="ja-JP" altLang="en-US" sz="1200" b="1" dirty="0">
                <a:solidFill>
                  <a:schemeClr val="accent2"/>
                </a:solidFill>
                <a:latin typeface="UD デジタル 教科書体 NP-R" panose="02020400000000000000" pitchFamily="18" charset="-128"/>
                <a:ea typeface="UD デジタル 教科書体 NP-R" panose="02020400000000000000" pitchFamily="18" charset="-128"/>
              </a:rPr>
              <a:t>➋</a:t>
            </a:r>
            <a:r>
              <a:rPr kumimoji="1" lang="ja-JP" altLang="en-US" sz="1000" b="1" dirty="0">
                <a:solidFill>
                  <a:schemeClr val="accent4"/>
                </a:solidFill>
                <a:latin typeface="UD デジタル 教科書体 NP-R" panose="02020400000000000000" pitchFamily="18" charset="-128"/>
                <a:ea typeface="UD デジタル 教科書体 NP-R" panose="02020400000000000000" pitchFamily="18" charset="-128"/>
              </a:rPr>
              <a:t>  </a:t>
            </a:r>
            <a:r>
              <a:rPr kumimoji="1" lang="ja-JP" altLang="en-US" sz="1000" b="1" dirty="0">
                <a:latin typeface="UD デジタル 教科書体 NP-R" panose="02020400000000000000" pitchFamily="18" charset="-128"/>
                <a:ea typeface="UD デジタル 教科書体 NP-R" panose="02020400000000000000" pitchFamily="18" charset="-128"/>
              </a:rPr>
              <a:t>隣接商店街と一体となった「食の魅力・テイクアウト」の浸透　　　　</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　　　　</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endParaRPr kumimoji="1" lang="en-US" altLang="zh-TW" sz="1000" b="1" dirty="0">
              <a:latin typeface="UD デジタル 教科書体 NP-R" panose="02020400000000000000" pitchFamily="18" charset="-128"/>
              <a:ea typeface="UD デジタル 教科書体 NP-R" panose="02020400000000000000" pitchFamily="18" charset="-128"/>
            </a:endParaRPr>
          </a:p>
          <a:p>
            <a:endParaRPr kumimoji="1" lang="en-US" altLang="zh-TW" sz="1000" b="1" dirty="0">
              <a:latin typeface="UD デジタル 教科書体 NP-R" panose="02020400000000000000" pitchFamily="18" charset="-128"/>
              <a:ea typeface="UD デジタル 教科書体 NP-R" panose="02020400000000000000" pitchFamily="18" charset="-128"/>
            </a:endParaRPr>
          </a:p>
          <a:p>
            <a:endParaRPr kumimoji="1" lang="en-US" altLang="zh-TW" sz="1000" b="1" dirty="0">
              <a:latin typeface="UD デジタル 教科書体 NP-R" panose="02020400000000000000" pitchFamily="18" charset="-128"/>
              <a:ea typeface="UD デジタル 教科書体 NP-R" panose="02020400000000000000" pitchFamily="18" charset="-128"/>
            </a:endParaRPr>
          </a:p>
          <a:p>
            <a:r>
              <a:rPr kumimoji="1" lang="ja-JP" altLang="en-US" sz="1200" b="1" dirty="0">
                <a:solidFill>
                  <a:schemeClr val="accent2"/>
                </a:solidFill>
                <a:latin typeface="UD デジタル 教科書体 NP-R" panose="02020400000000000000" pitchFamily="18" charset="-128"/>
                <a:ea typeface="UD デジタル 教科書体 NP-R" panose="02020400000000000000" pitchFamily="18" charset="-128"/>
              </a:rPr>
              <a:t>➌</a:t>
            </a:r>
            <a:r>
              <a:rPr kumimoji="1" lang="ja-JP" altLang="en-US" sz="1000" b="1" dirty="0">
                <a:solidFill>
                  <a:schemeClr val="accent4"/>
                </a:solidFill>
                <a:latin typeface="UD デジタル 教科書体 NP-R" panose="02020400000000000000" pitchFamily="18" charset="-128"/>
                <a:ea typeface="UD デジタル 教科書体 NP-R" panose="02020400000000000000" pitchFamily="18" charset="-128"/>
              </a:rPr>
              <a:t>  </a:t>
            </a:r>
            <a:r>
              <a:rPr kumimoji="1" lang="ja-JP" altLang="en-US" sz="1000" b="1" dirty="0">
                <a:latin typeface="UD デジタル 教科書体 NP-R" panose="02020400000000000000" pitchFamily="18" charset="-128"/>
                <a:ea typeface="UD デジタル 教科書体 NP-R" panose="02020400000000000000" pitchFamily="18" charset="-128"/>
              </a:rPr>
              <a:t>近隣大学ゼミとの連携による地域の魅力ある店舗マップ制作</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sp>
        <p:nvSpPr>
          <p:cNvPr id="62" name="テキスト ボックス 61">
            <a:extLst>
              <a:ext uri="{FF2B5EF4-FFF2-40B4-BE49-F238E27FC236}">
                <a16:creationId xmlns:a16="http://schemas.microsoft.com/office/drawing/2014/main" id="{67B73DFD-2C3D-176A-2E80-587A39BEEE86}"/>
              </a:ext>
            </a:extLst>
          </p:cNvPr>
          <p:cNvSpPr txBox="1"/>
          <p:nvPr/>
        </p:nvSpPr>
        <p:spPr>
          <a:xfrm>
            <a:off x="3404619" y="3897057"/>
            <a:ext cx="2878774" cy="400110"/>
          </a:xfrm>
          <a:prstGeom prst="rect">
            <a:avLst/>
          </a:prstGeom>
          <a:noFill/>
        </p:spPr>
        <p:txBody>
          <a:bodyPr wrap="square" rtlCol="0">
            <a:spAutoFit/>
          </a:bodyPr>
          <a:lstStyle/>
          <a:p>
            <a:r>
              <a:rPr kumimoji="1" lang="zh-TW" altLang="en-US" sz="1000" dirty="0">
                <a:latin typeface="UD デジタル 教科書体 NP-R" panose="02020400000000000000" pitchFamily="18" charset="-128"/>
                <a:ea typeface="UD デジタル 教科書体 NP-R" panose="02020400000000000000" pitchFamily="18" charset="-128"/>
              </a:rPr>
              <a:t>千日前道具屋筋商店街振興組合</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理事長　千田　忠司</a:t>
            </a:r>
            <a:r>
              <a:rPr kumimoji="1" lang="zh-TW" altLang="en-US" sz="1000" dirty="0">
                <a:latin typeface="UD デジタル 教科書体 NP-R" panose="02020400000000000000" pitchFamily="18" charset="-128"/>
                <a:ea typeface="UD デジタル 教科書体 NP-R" panose="02020400000000000000" pitchFamily="18" charset="-128"/>
              </a:rPr>
              <a:t>　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sp>
        <p:nvSpPr>
          <p:cNvPr id="65" name="テキスト ボックス 64">
            <a:extLst>
              <a:ext uri="{FF2B5EF4-FFF2-40B4-BE49-F238E27FC236}">
                <a16:creationId xmlns:a16="http://schemas.microsoft.com/office/drawing/2014/main" id="{67B88BF4-4614-F1FE-6C3E-5DAED3A9BFB6}"/>
              </a:ext>
            </a:extLst>
          </p:cNvPr>
          <p:cNvSpPr txBox="1"/>
          <p:nvPr/>
        </p:nvSpPr>
        <p:spPr>
          <a:xfrm>
            <a:off x="3404619" y="4705055"/>
            <a:ext cx="2879817" cy="400110"/>
          </a:xfrm>
          <a:prstGeom prst="rect">
            <a:avLst/>
          </a:prstGeom>
          <a:noFill/>
        </p:spPr>
        <p:txBody>
          <a:bodyPr wrap="square" rtlCol="0">
            <a:spAutoFit/>
          </a:bodyPr>
          <a:lstStyle/>
          <a:p>
            <a:r>
              <a:rPr kumimoji="1" lang="zh-TW" altLang="en-US" sz="1000" dirty="0">
                <a:latin typeface="UD デジタル 教科書体 NP-R" panose="02020400000000000000" pitchFamily="18" charset="-128"/>
                <a:ea typeface="UD デジタル 教科書体 NP-R" panose="02020400000000000000" pitchFamily="18" charset="-128"/>
              </a:rPr>
              <a:t>堺東駅前商店街振興組合</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理事長　</a:t>
            </a:r>
            <a:r>
              <a:rPr kumimoji="1" lang="zh-TW" altLang="en-US" sz="1000" dirty="0">
                <a:latin typeface="UD デジタル 教科書体 NP-R" panose="02020400000000000000" pitchFamily="18" charset="-128"/>
                <a:ea typeface="UD デジタル 教科書体 NP-R" panose="02020400000000000000" pitchFamily="18" charset="-128"/>
              </a:rPr>
              <a:t>矢本　憲久</a:t>
            </a:r>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zh-TW" altLang="en-US" sz="1000" dirty="0">
                <a:latin typeface="UD デジタル 教科書体 NP-R" panose="02020400000000000000" pitchFamily="18" charset="-128"/>
                <a:ea typeface="UD デジタル 教科書体 NP-R" panose="02020400000000000000" pitchFamily="18" charset="-128"/>
              </a:rPr>
              <a:t>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sp>
        <p:nvSpPr>
          <p:cNvPr id="66" name="テキスト ボックス 65">
            <a:extLst>
              <a:ext uri="{FF2B5EF4-FFF2-40B4-BE49-F238E27FC236}">
                <a16:creationId xmlns:a16="http://schemas.microsoft.com/office/drawing/2014/main" id="{C13950E1-2BB0-7B55-8DC5-5D11DB8AFB11}"/>
              </a:ext>
            </a:extLst>
          </p:cNvPr>
          <p:cNvSpPr txBox="1"/>
          <p:nvPr/>
        </p:nvSpPr>
        <p:spPr>
          <a:xfrm>
            <a:off x="3404619" y="5505155"/>
            <a:ext cx="2879817" cy="400110"/>
          </a:xfrm>
          <a:prstGeom prst="rect">
            <a:avLst/>
          </a:prstGeom>
          <a:noFill/>
        </p:spPr>
        <p:txBody>
          <a:bodyPr wrap="square" rtlCol="0">
            <a:spAutoFit/>
          </a:bodyPr>
          <a:lstStyle/>
          <a:p>
            <a:r>
              <a:rPr kumimoji="1" lang="zh-TW" altLang="en-US" sz="1000" dirty="0">
                <a:latin typeface="UD デジタル 教科書体 NP-R" panose="02020400000000000000" pitchFamily="18" charset="-128"/>
                <a:ea typeface="UD デジタル 教科書体 NP-R" panose="02020400000000000000" pitchFamily="18" charset="-128"/>
              </a:rPr>
              <a:t>大利商店街振興組合</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理事　</a:t>
            </a:r>
            <a:r>
              <a:rPr kumimoji="1" lang="zh-TW" altLang="en-US" sz="1000" dirty="0">
                <a:latin typeface="UD デジタル 教科書体 NP-R" panose="02020400000000000000" pitchFamily="18" charset="-128"/>
                <a:ea typeface="UD デジタル 教科書体 NP-R" panose="02020400000000000000" pitchFamily="18" charset="-128"/>
              </a:rPr>
              <a:t>清水　章宏　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grpSp>
        <p:nvGrpSpPr>
          <p:cNvPr id="69" name="グループ化 68">
            <a:extLst>
              <a:ext uri="{FF2B5EF4-FFF2-40B4-BE49-F238E27FC236}">
                <a16:creationId xmlns:a16="http://schemas.microsoft.com/office/drawing/2014/main" id="{5DE72ACF-0C3B-75FC-220A-EABBCCC8C499}"/>
              </a:ext>
            </a:extLst>
          </p:cNvPr>
          <p:cNvGrpSpPr/>
          <p:nvPr/>
        </p:nvGrpSpPr>
        <p:grpSpPr>
          <a:xfrm>
            <a:off x="2858451" y="3200296"/>
            <a:ext cx="877274" cy="302327"/>
            <a:chOff x="2578753" y="3037925"/>
            <a:chExt cx="877274" cy="302327"/>
          </a:xfrm>
        </p:grpSpPr>
        <p:sp>
          <p:nvSpPr>
            <p:cNvPr id="70" name="正方形/長方形 69">
              <a:extLst>
                <a:ext uri="{FF2B5EF4-FFF2-40B4-BE49-F238E27FC236}">
                  <a16:creationId xmlns:a16="http://schemas.microsoft.com/office/drawing/2014/main" id="{B1CC10FD-D443-0BD3-B040-FFD2A0FCB4B7}"/>
                </a:ext>
              </a:extLst>
            </p:cNvPr>
            <p:cNvSpPr/>
            <p:nvPr/>
          </p:nvSpPr>
          <p:spPr>
            <a:xfrm>
              <a:off x="2759338" y="3113671"/>
              <a:ext cx="518889" cy="19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71" name="テキスト ボックス 70">
              <a:extLst>
                <a:ext uri="{FF2B5EF4-FFF2-40B4-BE49-F238E27FC236}">
                  <a16:creationId xmlns:a16="http://schemas.microsoft.com/office/drawing/2014/main" id="{0DA59C7C-FA99-D1A4-4297-74A872FC0AE1}"/>
                </a:ext>
              </a:extLst>
            </p:cNvPr>
            <p:cNvSpPr txBox="1"/>
            <p:nvPr/>
          </p:nvSpPr>
          <p:spPr>
            <a:xfrm>
              <a:off x="2578753" y="3037925"/>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1</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pic>
        <p:nvPicPr>
          <p:cNvPr id="32" name="図 31">
            <a:extLst>
              <a:ext uri="{FF2B5EF4-FFF2-40B4-BE49-F238E27FC236}">
                <a16:creationId xmlns:a16="http://schemas.microsoft.com/office/drawing/2014/main" id="{B3D5AAB6-A2CB-59C9-AE2B-F8514DF38A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3496" y="6975404"/>
            <a:ext cx="1612800" cy="504000"/>
          </a:xfrm>
          <a:prstGeom prst="rect">
            <a:avLst/>
          </a:prstGeom>
        </p:spPr>
      </p:pic>
      <p:grpSp>
        <p:nvGrpSpPr>
          <p:cNvPr id="52" name="グループ化 51">
            <a:extLst>
              <a:ext uri="{FF2B5EF4-FFF2-40B4-BE49-F238E27FC236}">
                <a16:creationId xmlns:a16="http://schemas.microsoft.com/office/drawing/2014/main" id="{B8F2CDB3-8368-6355-FB3D-1E8AF9860895}"/>
              </a:ext>
            </a:extLst>
          </p:cNvPr>
          <p:cNvGrpSpPr/>
          <p:nvPr/>
        </p:nvGrpSpPr>
        <p:grpSpPr>
          <a:xfrm>
            <a:off x="5615073" y="6822574"/>
            <a:ext cx="556520" cy="649245"/>
            <a:chOff x="6794839" y="6392340"/>
            <a:chExt cx="556520" cy="649245"/>
          </a:xfrm>
        </p:grpSpPr>
        <p:sp>
          <p:nvSpPr>
            <p:cNvPr id="51" name="正方形/長方形 50">
              <a:extLst>
                <a:ext uri="{FF2B5EF4-FFF2-40B4-BE49-F238E27FC236}">
                  <a16:creationId xmlns:a16="http://schemas.microsoft.com/office/drawing/2014/main" id="{9B81BA2E-78BA-801D-CFA6-2AE372FD9E93}"/>
                </a:ext>
              </a:extLst>
            </p:cNvPr>
            <p:cNvSpPr/>
            <p:nvPr/>
          </p:nvSpPr>
          <p:spPr>
            <a:xfrm>
              <a:off x="6797070" y="6537585"/>
              <a:ext cx="540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4322F302-5BC1-6122-2EA4-681699ED548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870945" y="6590692"/>
              <a:ext cx="396001" cy="396000"/>
            </a:xfrm>
            <a:prstGeom prst="rect">
              <a:avLst/>
            </a:prstGeom>
          </p:spPr>
        </p:pic>
        <p:sp>
          <p:nvSpPr>
            <p:cNvPr id="42" name="テキスト ボックス 41">
              <a:extLst>
                <a:ext uri="{FF2B5EF4-FFF2-40B4-BE49-F238E27FC236}">
                  <a16:creationId xmlns:a16="http://schemas.microsoft.com/office/drawing/2014/main" id="{82DACE81-396D-EC0E-093F-CD6C398FCBAA}"/>
                </a:ext>
              </a:extLst>
            </p:cNvPr>
            <p:cNvSpPr txBox="1"/>
            <p:nvPr/>
          </p:nvSpPr>
          <p:spPr>
            <a:xfrm>
              <a:off x="6794839" y="6392340"/>
              <a:ext cx="556520" cy="184666"/>
            </a:xfrm>
            <a:prstGeom prst="rect">
              <a:avLst/>
            </a:prstGeom>
            <a:noFill/>
          </p:spPr>
          <p:txBody>
            <a:bodyPr wrap="square" rtlCol="0">
              <a:spAutoFit/>
            </a:bodyPr>
            <a:lstStyle/>
            <a:p>
              <a:pPr algn="ctr"/>
              <a:r>
                <a:rPr kumimoji="1" lang="en-US" altLang="ja-JP" sz="600" dirty="0"/>
                <a:t>Instagram</a:t>
              </a:r>
              <a:endParaRPr kumimoji="1" lang="ja-JP" altLang="en-US" sz="600" dirty="0"/>
            </a:p>
          </p:txBody>
        </p:sp>
      </p:grpSp>
      <p:grpSp>
        <p:nvGrpSpPr>
          <p:cNvPr id="54" name="グループ化 53">
            <a:extLst>
              <a:ext uri="{FF2B5EF4-FFF2-40B4-BE49-F238E27FC236}">
                <a16:creationId xmlns:a16="http://schemas.microsoft.com/office/drawing/2014/main" id="{AA07C3DB-3132-9D07-62C7-3558AC27898A}"/>
              </a:ext>
            </a:extLst>
          </p:cNvPr>
          <p:cNvGrpSpPr/>
          <p:nvPr/>
        </p:nvGrpSpPr>
        <p:grpSpPr>
          <a:xfrm>
            <a:off x="6344557" y="6827336"/>
            <a:ext cx="545945" cy="645604"/>
            <a:chOff x="6336937" y="6747961"/>
            <a:chExt cx="545945" cy="645604"/>
          </a:xfrm>
        </p:grpSpPr>
        <p:sp>
          <p:nvSpPr>
            <p:cNvPr id="53" name="正方形/長方形 52">
              <a:extLst>
                <a:ext uri="{FF2B5EF4-FFF2-40B4-BE49-F238E27FC236}">
                  <a16:creationId xmlns:a16="http://schemas.microsoft.com/office/drawing/2014/main" id="{D8418BF4-430B-0BCD-A510-2F76B43E6470}"/>
                </a:ext>
              </a:extLst>
            </p:cNvPr>
            <p:cNvSpPr/>
            <p:nvPr/>
          </p:nvSpPr>
          <p:spPr>
            <a:xfrm>
              <a:off x="6342882" y="6889565"/>
              <a:ext cx="540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00E580B6-4A0C-C41E-320D-B23EB1B0F3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8023" y="6942996"/>
              <a:ext cx="396000" cy="396001"/>
            </a:xfrm>
            <a:prstGeom prst="rect">
              <a:avLst/>
            </a:prstGeom>
          </p:spPr>
        </p:pic>
        <p:sp>
          <p:nvSpPr>
            <p:cNvPr id="45" name="テキスト ボックス 44">
              <a:extLst>
                <a:ext uri="{FF2B5EF4-FFF2-40B4-BE49-F238E27FC236}">
                  <a16:creationId xmlns:a16="http://schemas.microsoft.com/office/drawing/2014/main" id="{F7140C79-FA39-DF4C-A0C5-0BC8E17117CB}"/>
                </a:ext>
              </a:extLst>
            </p:cNvPr>
            <p:cNvSpPr txBox="1"/>
            <p:nvPr/>
          </p:nvSpPr>
          <p:spPr>
            <a:xfrm>
              <a:off x="6336937" y="6747961"/>
              <a:ext cx="540000" cy="184666"/>
            </a:xfrm>
            <a:prstGeom prst="rect">
              <a:avLst/>
            </a:prstGeom>
            <a:noFill/>
          </p:spPr>
          <p:txBody>
            <a:bodyPr wrap="square" rtlCol="0">
              <a:spAutoFit/>
            </a:bodyPr>
            <a:lstStyle/>
            <a:p>
              <a:pPr algn="ctr"/>
              <a:r>
                <a:rPr kumimoji="1" lang="en-US" altLang="ja-JP" sz="600" dirty="0"/>
                <a:t>Twitter</a:t>
              </a:r>
              <a:endParaRPr kumimoji="1" lang="ja-JP" altLang="en-US" sz="600" dirty="0"/>
            </a:p>
          </p:txBody>
        </p:sp>
      </p:grpSp>
      <p:grpSp>
        <p:nvGrpSpPr>
          <p:cNvPr id="30" name="グループ化 29">
            <a:extLst>
              <a:ext uri="{FF2B5EF4-FFF2-40B4-BE49-F238E27FC236}">
                <a16:creationId xmlns:a16="http://schemas.microsoft.com/office/drawing/2014/main" id="{18E8C698-A522-B6A3-9FD5-4EE2A4A3CD48}"/>
              </a:ext>
            </a:extLst>
          </p:cNvPr>
          <p:cNvGrpSpPr/>
          <p:nvPr/>
        </p:nvGrpSpPr>
        <p:grpSpPr>
          <a:xfrm>
            <a:off x="4718828" y="6845043"/>
            <a:ext cx="913134" cy="675031"/>
            <a:chOff x="4718828" y="6740268"/>
            <a:chExt cx="913134" cy="675031"/>
          </a:xfrm>
        </p:grpSpPr>
        <p:grpSp>
          <p:nvGrpSpPr>
            <p:cNvPr id="67" name="グループ化 66">
              <a:extLst>
                <a:ext uri="{FF2B5EF4-FFF2-40B4-BE49-F238E27FC236}">
                  <a16:creationId xmlns:a16="http://schemas.microsoft.com/office/drawing/2014/main" id="{DC5030BB-2291-6651-D52E-1CD3CEF96E66}"/>
                </a:ext>
              </a:extLst>
            </p:cNvPr>
            <p:cNvGrpSpPr/>
            <p:nvPr/>
          </p:nvGrpSpPr>
          <p:grpSpPr>
            <a:xfrm>
              <a:off x="4718828" y="6740268"/>
              <a:ext cx="898881" cy="634361"/>
              <a:chOff x="4718828" y="6740268"/>
              <a:chExt cx="898881" cy="634361"/>
            </a:xfrm>
          </p:grpSpPr>
          <p:sp>
            <p:nvSpPr>
              <p:cNvPr id="63" name="正方形/長方形 62">
                <a:extLst>
                  <a:ext uri="{FF2B5EF4-FFF2-40B4-BE49-F238E27FC236}">
                    <a16:creationId xmlns:a16="http://schemas.microsoft.com/office/drawing/2014/main" id="{C293959F-948C-FCEE-F801-7C8109B4F35F}"/>
                  </a:ext>
                </a:extLst>
              </p:cNvPr>
              <p:cNvSpPr/>
              <p:nvPr/>
            </p:nvSpPr>
            <p:spPr>
              <a:xfrm>
                <a:off x="4899702" y="6870629"/>
                <a:ext cx="540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9FCC467E-4E8D-4184-D17C-98C211981C23}"/>
                  </a:ext>
                </a:extLst>
              </p:cNvPr>
              <p:cNvSpPr txBox="1"/>
              <p:nvPr/>
            </p:nvSpPr>
            <p:spPr>
              <a:xfrm>
                <a:off x="4718828" y="6740268"/>
                <a:ext cx="898881" cy="161583"/>
              </a:xfrm>
              <a:prstGeom prst="rect">
                <a:avLst/>
              </a:prstGeom>
              <a:noFill/>
            </p:spPr>
            <p:txBody>
              <a:bodyPr wrap="square" rtlCol="0">
                <a:spAutoFit/>
              </a:bodyPr>
              <a:lstStyle/>
              <a:p>
                <a:pPr algn="ctr"/>
                <a:r>
                  <a:rPr kumimoji="1" lang="ja-JP" altLang="en-US" sz="450" dirty="0"/>
                  <a:t>ええやん！大阪商店街</a:t>
                </a:r>
              </a:p>
            </p:txBody>
          </p:sp>
        </p:grpSp>
        <p:sp>
          <p:nvSpPr>
            <p:cNvPr id="68" name="テキスト ボックス 67">
              <a:extLst>
                <a:ext uri="{FF2B5EF4-FFF2-40B4-BE49-F238E27FC236}">
                  <a16:creationId xmlns:a16="http://schemas.microsoft.com/office/drawing/2014/main" id="{E51C051E-B1EB-953D-83FB-52AA90804AB8}"/>
                </a:ext>
              </a:extLst>
            </p:cNvPr>
            <p:cNvSpPr txBox="1"/>
            <p:nvPr/>
          </p:nvSpPr>
          <p:spPr>
            <a:xfrm>
              <a:off x="4733081" y="7269105"/>
              <a:ext cx="898881" cy="146194"/>
            </a:xfrm>
            <a:prstGeom prst="rect">
              <a:avLst/>
            </a:prstGeom>
            <a:noFill/>
          </p:spPr>
          <p:txBody>
            <a:bodyPr wrap="square" rtlCol="0">
              <a:spAutoFit/>
            </a:bodyPr>
            <a:lstStyle/>
            <a:p>
              <a:pPr algn="ctr"/>
              <a:r>
                <a:rPr kumimoji="1" lang="en-US" altLang="ja-JP" sz="350" dirty="0"/>
                <a:t>©2014</a:t>
              </a:r>
              <a:r>
                <a:rPr kumimoji="1" lang="ja-JP" altLang="en-US" sz="350" dirty="0"/>
                <a:t>大阪府もずやん</a:t>
              </a:r>
            </a:p>
          </p:txBody>
        </p:sp>
        <p:pic>
          <p:nvPicPr>
            <p:cNvPr id="73" name="図 72">
              <a:extLst>
                <a:ext uri="{FF2B5EF4-FFF2-40B4-BE49-F238E27FC236}">
                  <a16:creationId xmlns:a16="http://schemas.microsoft.com/office/drawing/2014/main" id="{6BC4CBAB-CE48-D178-30E7-21FD4E27E158}"/>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20455" t="16760" r="17492" b="18341"/>
            <a:stretch/>
          </p:blipFill>
          <p:spPr>
            <a:xfrm>
              <a:off x="4969341" y="6909800"/>
              <a:ext cx="405785" cy="396000"/>
            </a:xfrm>
            <a:prstGeom prst="rect">
              <a:avLst/>
            </a:prstGeom>
          </p:spPr>
        </p:pic>
      </p:grpSp>
      <p:pic>
        <p:nvPicPr>
          <p:cNvPr id="3" name="図 2">
            <a:extLst>
              <a:ext uri="{FF2B5EF4-FFF2-40B4-BE49-F238E27FC236}">
                <a16:creationId xmlns:a16="http://schemas.microsoft.com/office/drawing/2014/main" id="{AC1CF00B-83BF-2DA2-D9BE-9503CC00E8BF}"/>
              </a:ext>
            </a:extLst>
          </p:cNvPr>
          <p:cNvPicPr>
            <a:picLocks noChangeAspect="1"/>
          </p:cNvPicPr>
          <p:nvPr/>
        </p:nvPicPr>
        <p:blipFill>
          <a:blip r:embed="rId11"/>
          <a:stretch>
            <a:fillRect/>
          </a:stretch>
        </p:blipFill>
        <p:spPr>
          <a:xfrm>
            <a:off x="5999930" y="3945520"/>
            <a:ext cx="419100" cy="419100"/>
          </a:xfrm>
          <a:prstGeom prst="rect">
            <a:avLst/>
          </a:prstGeom>
        </p:spPr>
      </p:pic>
      <p:pic>
        <p:nvPicPr>
          <p:cNvPr id="28" name="図 27">
            <a:extLst>
              <a:ext uri="{FF2B5EF4-FFF2-40B4-BE49-F238E27FC236}">
                <a16:creationId xmlns:a16="http://schemas.microsoft.com/office/drawing/2014/main" id="{1AFB2149-68C9-0C6E-18FD-56EF9FEF787A}"/>
              </a:ext>
            </a:extLst>
          </p:cNvPr>
          <p:cNvPicPr>
            <a:picLocks noChangeAspect="1"/>
          </p:cNvPicPr>
          <p:nvPr/>
        </p:nvPicPr>
        <p:blipFill>
          <a:blip r:embed="rId12"/>
          <a:stretch>
            <a:fillRect/>
          </a:stretch>
        </p:blipFill>
        <p:spPr>
          <a:xfrm>
            <a:off x="5999930" y="4729188"/>
            <a:ext cx="419529" cy="419100"/>
          </a:xfrm>
          <a:prstGeom prst="rect">
            <a:avLst/>
          </a:prstGeom>
        </p:spPr>
      </p:pic>
      <p:pic>
        <p:nvPicPr>
          <p:cNvPr id="29" name="図 28">
            <a:extLst>
              <a:ext uri="{FF2B5EF4-FFF2-40B4-BE49-F238E27FC236}">
                <a16:creationId xmlns:a16="http://schemas.microsoft.com/office/drawing/2014/main" id="{67B0DA4B-5BD5-07BD-5B46-73155CFFBE11}"/>
              </a:ext>
            </a:extLst>
          </p:cNvPr>
          <p:cNvPicPr>
            <a:picLocks noChangeAspect="1"/>
          </p:cNvPicPr>
          <p:nvPr/>
        </p:nvPicPr>
        <p:blipFill>
          <a:blip r:embed="rId13"/>
          <a:stretch>
            <a:fillRect/>
          </a:stretch>
        </p:blipFill>
        <p:spPr>
          <a:xfrm>
            <a:off x="5999930" y="5541754"/>
            <a:ext cx="419100" cy="419100"/>
          </a:xfrm>
          <a:prstGeom prst="rect">
            <a:avLst/>
          </a:prstGeom>
        </p:spPr>
      </p:pic>
    </p:spTree>
    <p:extLst>
      <p:ext uri="{BB962C8B-B14F-4D97-AF65-F5344CB8AC3E}">
        <p14:creationId xmlns:p14="http://schemas.microsoft.com/office/powerpoint/2010/main" val="283235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正方形/長方形 1049">
            <a:extLst>
              <a:ext uri="{FF2B5EF4-FFF2-40B4-BE49-F238E27FC236}">
                <a16:creationId xmlns:a16="http://schemas.microsoft.com/office/drawing/2014/main" id="{02878CF8-565E-4FBA-6D4E-900D7407EC03}"/>
              </a:ext>
            </a:extLst>
          </p:cNvPr>
          <p:cNvSpPr/>
          <p:nvPr/>
        </p:nvSpPr>
        <p:spPr>
          <a:xfrm>
            <a:off x="344680" y="2290040"/>
            <a:ext cx="6892941" cy="367852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正方形/長方形 1050">
            <a:extLst>
              <a:ext uri="{FF2B5EF4-FFF2-40B4-BE49-F238E27FC236}">
                <a16:creationId xmlns:a16="http://schemas.microsoft.com/office/drawing/2014/main" id="{62B3DB73-750D-916A-6AE3-EA3531ABD51C}"/>
              </a:ext>
            </a:extLst>
          </p:cNvPr>
          <p:cNvSpPr/>
          <p:nvPr/>
        </p:nvSpPr>
        <p:spPr>
          <a:xfrm>
            <a:off x="344680" y="6128357"/>
            <a:ext cx="6870315" cy="425867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52" name="図 1051">
            <a:extLst>
              <a:ext uri="{FF2B5EF4-FFF2-40B4-BE49-F238E27FC236}">
                <a16:creationId xmlns:a16="http://schemas.microsoft.com/office/drawing/2014/main" id="{C220F99B-0D4E-5775-2F69-ECA15B62C23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8369" b="23160" l="70189" r="76145">
                        <a14:foregroundMark x1="74625" y1="22555" x2="74625" y2="22555"/>
                      </a14:backgroundRemoval>
                    </a14:imgEffect>
                  </a14:imgLayer>
                </a14:imgProps>
              </a:ext>
            </a:extLst>
          </a:blip>
          <a:srcRect l="69445" t="17770" r="23111" b="76241"/>
          <a:stretch/>
        </p:blipFill>
        <p:spPr>
          <a:xfrm>
            <a:off x="501376" y="6232155"/>
            <a:ext cx="312586" cy="305587"/>
          </a:xfrm>
          <a:prstGeom prst="rect">
            <a:avLst/>
          </a:prstGeom>
        </p:spPr>
      </p:pic>
      <p:sp>
        <p:nvSpPr>
          <p:cNvPr id="1053" name="テキスト ボックス 1052">
            <a:extLst>
              <a:ext uri="{FF2B5EF4-FFF2-40B4-BE49-F238E27FC236}">
                <a16:creationId xmlns:a16="http://schemas.microsoft.com/office/drawing/2014/main" id="{7E3C881E-E51A-80CE-D343-47E52A842B86}"/>
              </a:ext>
            </a:extLst>
          </p:cNvPr>
          <p:cNvSpPr txBox="1"/>
          <p:nvPr/>
        </p:nvSpPr>
        <p:spPr>
          <a:xfrm>
            <a:off x="761462" y="6290048"/>
            <a:ext cx="4667618" cy="305340"/>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地域の良き商いを守り育てる「バイローカル」とは</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1055" name="図 1054">
            <a:extLst>
              <a:ext uri="{FF2B5EF4-FFF2-40B4-BE49-F238E27FC236}">
                <a16:creationId xmlns:a16="http://schemas.microsoft.com/office/drawing/2014/main" id="{89B45967-B06E-84F6-1EDC-F66F60968D7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8369" b="23160" l="70189" r="76145">
                        <a14:foregroundMark x1="74625" y1="22555" x2="74625" y2="22555"/>
                      </a14:backgroundRemoval>
                    </a14:imgEffect>
                  </a14:imgLayer>
                </a14:imgProps>
              </a:ext>
            </a:extLst>
          </a:blip>
          <a:srcRect l="69445" t="17770" r="23111" b="76241"/>
          <a:stretch/>
        </p:blipFill>
        <p:spPr>
          <a:xfrm>
            <a:off x="501376" y="2356565"/>
            <a:ext cx="312586" cy="305587"/>
          </a:xfrm>
          <a:prstGeom prst="rect">
            <a:avLst/>
          </a:prstGeom>
        </p:spPr>
      </p:pic>
      <p:sp>
        <p:nvSpPr>
          <p:cNvPr id="1056" name="テキスト ボックス 1055">
            <a:extLst>
              <a:ext uri="{FF2B5EF4-FFF2-40B4-BE49-F238E27FC236}">
                <a16:creationId xmlns:a16="http://schemas.microsoft.com/office/drawing/2014/main" id="{96F4B98E-9616-333F-9F2A-03A97FEF99E5}"/>
              </a:ext>
            </a:extLst>
          </p:cNvPr>
          <p:cNvSpPr txBox="1"/>
          <p:nvPr/>
        </p:nvSpPr>
        <p:spPr>
          <a:xfrm>
            <a:off x="761462" y="2412649"/>
            <a:ext cx="5078281" cy="305340"/>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「ＩＣＴ」を活用したニューノーマルな商店街</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1057" name="テキスト ボックス 1056">
            <a:extLst>
              <a:ext uri="{FF2B5EF4-FFF2-40B4-BE49-F238E27FC236}">
                <a16:creationId xmlns:a16="http://schemas.microsoft.com/office/drawing/2014/main" id="{72B467E9-0DE6-BB4A-3FB1-FD00EE7ABE62}"/>
              </a:ext>
            </a:extLst>
          </p:cNvPr>
          <p:cNvSpPr txBox="1"/>
          <p:nvPr/>
        </p:nvSpPr>
        <p:spPr>
          <a:xfrm>
            <a:off x="670801" y="2658371"/>
            <a:ext cx="5840841" cy="738664"/>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新型コロナウイルスの流行によって、人との接触を減らさなくてはいけなくなるなど社会は大きく変わり、新しい生活様式「ニューノーマル」への対応が求められます。今まで人が行っていた作業や、対面で行っていたことをアプリやシステムで代用したり、遠隔で行うなど、ニューノーマルに沿ったＩＣＴやリモート技術を活用する取組みが始まっています。</a:t>
            </a:r>
          </a:p>
        </p:txBody>
      </p:sp>
      <p:sp>
        <p:nvSpPr>
          <p:cNvPr id="1061" name="四角形: 角を丸くする 1060">
            <a:extLst>
              <a:ext uri="{FF2B5EF4-FFF2-40B4-BE49-F238E27FC236}">
                <a16:creationId xmlns:a16="http://schemas.microsoft.com/office/drawing/2014/main" id="{8F5C2034-ED93-BA50-D25E-85EA1D8C9B1B}"/>
              </a:ext>
            </a:extLst>
          </p:cNvPr>
          <p:cNvSpPr/>
          <p:nvPr/>
        </p:nvSpPr>
        <p:spPr>
          <a:xfrm>
            <a:off x="4088735" y="480420"/>
            <a:ext cx="3148886" cy="1564793"/>
          </a:xfrm>
          <a:prstGeom prst="roundRect">
            <a:avLst>
              <a:gd name="adj" fmla="val 10612"/>
            </a:avLst>
          </a:prstGeom>
          <a:solidFill>
            <a:schemeClr val="bg1">
              <a:alpha val="85000"/>
            </a:schemeClr>
          </a:solidFill>
          <a:ln>
            <a:noFill/>
          </a:ln>
        </p:spPr>
        <p:txBody>
          <a:bodyPr wrap="square" rtlCol="0" anchor="t">
            <a:noAutofit/>
          </a:bodyPr>
          <a:lstStyle/>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062" name="テキスト ボックス 1061">
            <a:extLst>
              <a:ext uri="{FF2B5EF4-FFF2-40B4-BE49-F238E27FC236}">
                <a16:creationId xmlns:a16="http://schemas.microsoft.com/office/drawing/2014/main" id="{76437D44-AF36-69F6-9E36-C4E3C32791B4}"/>
              </a:ext>
            </a:extLst>
          </p:cNvPr>
          <p:cNvSpPr txBox="1"/>
          <p:nvPr/>
        </p:nvSpPr>
        <p:spPr>
          <a:xfrm>
            <a:off x="5655153" y="822693"/>
            <a:ext cx="152601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「バイローカル」</a:t>
            </a:r>
          </a:p>
        </p:txBody>
      </p:sp>
      <p:sp>
        <p:nvSpPr>
          <p:cNvPr id="1063" name="テキスト ボックス 1062">
            <a:extLst>
              <a:ext uri="{FF2B5EF4-FFF2-40B4-BE49-F238E27FC236}">
                <a16:creationId xmlns:a16="http://schemas.microsoft.com/office/drawing/2014/main" id="{1B9FB454-FE05-F962-BE04-449B9A029A20}"/>
              </a:ext>
            </a:extLst>
          </p:cNvPr>
          <p:cNvSpPr txBox="1"/>
          <p:nvPr/>
        </p:nvSpPr>
        <p:spPr>
          <a:xfrm>
            <a:off x="4205088" y="822716"/>
            <a:ext cx="152601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ICT</a:t>
            </a:r>
            <a:r>
              <a:rPr kumimoji="1" lang="ja-JP" altLang="en-US" sz="900" dirty="0">
                <a:latin typeface="UD デジタル 教科書体 NP-R" panose="02020400000000000000" pitchFamily="18" charset="-128"/>
                <a:ea typeface="UD デジタル 教科書体 NP-R" panose="02020400000000000000" pitchFamily="18" charset="-128"/>
              </a:rPr>
              <a:t>の活用」</a:t>
            </a:r>
          </a:p>
        </p:txBody>
      </p:sp>
      <p:sp>
        <p:nvSpPr>
          <p:cNvPr id="1064" name="テキスト ボックス 1063">
            <a:extLst>
              <a:ext uri="{FF2B5EF4-FFF2-40B4-BE49-F238E27FC236}">
                <a16:creationId xmlns:a16="http://schemas.microsoft.com/office/drawing/2014/main" id="{F6ADF8E1-1E7F-A290-82D0-39D8F1DDA064}"/>
              </a:ext>
            </a:extLst>
          </p:cNvPr>
          <p:cNvSpPr txBox="1"/>
          <p:nvPr/>
        </p:nvSpPr>
        <p:spPr>
          <a:xfrm>
            <a:off x="4074735" y="585766"/>
            <a:ext cx="320995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詳しくは、特設</a:t>
            </a:r>
            <a:r>
              <a:rPr kumimoji="1" lang="en-US" altLang="ja-JP" sz="900" dirty="0">
                <a:latin typeface="UD デジタル 教科書体 NP-R" panose="02020400000000000000" pitchFamily="18" charset="-128"/>
                <a:ea typeface="UD デジタル 教科書体 NP-R" panose="02020400000000000000" pitchFamily="18" charset="-128"/>
              </a:rPr>
              <a:t>HP</a:t>
            </a:r>
            <a:r>
              <a:rPr kumimoji="1" lang="ja-JP" altLang="en-US" sz="900" dirty="0">
                <a:latin typeface="UD デジタル 教科書体 NP-R" panose="02020400000000000000" pitchFamily="18" charset="-128"/>
                <a:ea typeface="UD デジタル 教科書体 NP-R" panose="02020400000000000000" pitchFamily="18" charset="-128"/>
              </a:rPr>
              <a:t>内の広報記事をぜひご覧ください</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pic>
        <p:nvPicPr>
          <p:cNvPr id="1065" name="図 1064">
            <a:extLst>
              <a:ext uri="{FF2B5EF4-FFF2-40B4-BE49-F238E27FC236}">
                <a16:creationId xmlns:a16="http://schemas.microsoft.com/office/drawing/2014/main" id="{5295875D-2007-7E7D-4CF4-9DD6E8459A00}"/>
              </a:ext>
            </a:extLst>
          </p:cNvPr>
          <p:cNvPicPr>
            <a:picLocks noChangeAspect="1"/>
          </p:cNvPicPr>
          <p:nvPr/>
        </p:nvPicPr>
        <p:blipFill>
          <a:blip r:embed="rId4"/>
          <a:stretch>
            <a:fillRect/>
          </a:stretch>
        </p:blipFill>
        <p:spPr>
          <a:xfrm>
            <a:off x="4968142" y="4410595"/>
            <a:ext cx="1576569" cy="981222"/>
          </a:xfrm>
          <a:prstGeom prst="rect">
            <a:avLst/>
          </a:prstGeom>
        </p:spPr>
      </p:pic>
      <p:pic>
        <p:nvPicPr>
          <p:cNvPr id="1066" name="図 1065">
            <a:extLst>
              <a:ext uri="{FF2B5EF4-FFF2-40B4-BE49-F238E27FC236}">
                <a16:creationId xmlns:a16="http://schemas.microsoft.com/office/drawing/2014/main" id="{8C4D7595-21D0-0DAC-148F-E415DD94A92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6938" y="213828"/>
            <a:ext cx="3606041" cy="1860459"/>
          </a:xfrm>
          <a:prstGeom prst="rect">
            <a:avLst/>
          </a:prstGeom>
        </p:spPr>
      </p:pic>
      <p:pic>
        <p:nvPicPr>
          <p:cNvPr id="1067" name="7BF4DDEF-56D1-485D-A1BA-518741793FBA">
            <a:extLst>
              <a:ext uri="{FF2B5EF4-FFF2-40B4-BE49-F238E27FC236}">
                <a16:creationId xmlns:a16="http://schemas.microsoft.com/office/drawing/2014/main" id="{67BB07BA-87A6-3886-6DA7-8909C43B097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987267" y="6680959"/>
            <a:ext cx="1950871" cy="136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正方形/長方形 1067">
            <a:extLst>
              <a:ext uri="{FF2B5EF4-FFF2-40B4-BE49-F238E27FC236}">
                <a16:creationId xmlns:a16="http://schemas.microsoft.com/office/drawing/2014/main" id="{3235A608-A746-4DCC-E100-DA51D049F8AB}"/>
              </a:ext>
            </a:extLst>
          </p:cNvPr>
          <p:cNvSpPr/>
          <p:nvPr/>
        </p:nvSpPr>
        <p:spPr>
          <a:xfrm>
            <a:off x="606199" y="3397767"/>
            <a:ext cx="904088" cy="166640"/>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1069" name="正方形/長方形 1068">
            <a:extLst>
              <a:ext uri="{FF2B5EF4-FFF2-40B4-BE49-F238E27FC236}">
                <a16:creationId xmlns:a16="http://schemas.microsoft.com/office/drawing/2014/main" id="{3BEB2521-0322-7218-8B68-89B5D04740EA}"/>
              </a:ext>
            </a:extLst>
          </p:cNvPr>
          <p:cNvSpPr/>
          <p:nvPr/>
        </p:nvSpPr>
        <p:spPr>
          <a:xfrm>
            <a:off x="606199" y="9396121"/>
            <a:ext cx="904088" cy="166640"/>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1070" name="テキスト ボックス 1069">
            <a:extLst>
              <a:ext uri="{FF2B5EF4-FFF2-40B4-BE49-F238E27FC236}">
                <a16:creationId xmlns:a16="http://schemas.microsoft.com/office/drawing/2014/main" id="{B7F522C8-D0F0-97CE-33F7-6BF3A6C539C2}"/>
              </a:ext>
            </a:extLst>
          </p:cNvPr>
          <p:cNvSpPr txBox="1"/>
          <p:nvPr/>
        </p:nvSpPr>
        <p:spPr>
          <a:xfrm>
            <a:off x="3228109" y="5555096"/>
            <a:ext cx="904088" cy="254449"/>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QR</a:t>
            </a:r>
            <a:r>
              <a:rPr kumimoji="1" lang="ja-JP" altLang="en-US" sz="900" dirty="0">
                <a:latin typeface="UD デジタル 教科書体 NP-R" panose="02020400000000000000" pitchFamily="18" charset="-128"/>
                <a:ea typeface="UD デジタル 教科書体 NP-R" panose="02020400000000000000" pitchFamily="18" charset="-128"/>
              </a:rPr>
              <a:t>カード</a:t>
            </a:r>
          </a:p>
        </p:txBody>
      </p:sp>
      <p:sp>
        <p:nvSpPr>
          <p:cNvPr id="1071" name="テキスト ボックス 1070">
            <a:extLst>
              <a:ext uri="{FF2B5EF4-FFF2-40B4-BE49-F238E27FC236}">
                <a16:creationId xmlns:a16="http://schemas.microsoft.com/office/drawing/2014/main" id="{6B9DB849-F812-BDFC-ECC6-8CAAC3EB5C3E}"/>
              </a:ext>
            </a:extLst>
          </p:cNvPr>
          <p:cNvSpPr txBox="1"/>
          <p:nvPr/>
        </p:nvSpPr>
        <p:spPr>
          <a:xfrm>
            <a:off x="4958117" y="5555096"/>
            <a:ext cx="1527282" cy="254449"/>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GPS</a:t>
            </a:r>
            <a:r>
              <a:rPr kumimoji="1" lang="ja-JP" altLang="en-US" sz="900" dirty="0">
                <a:latin typeface="UD デジタル 教科書体 NP-R" panose="02020400000000000000" pitchFamily="18" charset="-128"/>
                <a:ea typeface="UD デジタル 教科書体 NP-R" panose="02020400000000000000" pitchFamily="18" charset="-128"/>
              </a:rPr>
              <a:t>アートランの広報</a:t>
            </a:r>
          </a:p>
        </p:txBody>
      </p:sp>
      <p:sp>
        <p:nvSpPr>
          <p:cNvPr id="1072" name="テキスト ボックス 1071">
            <a:extLst>
              <a:ext uri="{FF2B5EF4-FFF2-40B4-BE49-F238E27FC236}">
                <a16:creationId xmlns:a16="http://schemas.microsoft.com/office/drawing/2014/main" id="{640FDBCB-A6AC-E368-DBEE-4DDD07CD650B}"/>
              </a:ext>
            </a:extLst>
          </p:cNvPr>
          <p:cNvSpPr txBox="1"/>
          <p:nvPr/>
        </p:nvSpPr>
        <p:spPr>
          <a:xfrm>
            <a:off x="1335704" y="5567796"/>
            <a:ext cx="1242247" cy="230832"/>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音声ガイド</a:t>
            </a:r>
          </a:p>
        </p:txBody>
      </p:sp>
      <p:grpSp>
        <p:nvGrpSpPr>
          <p:cNvPr id="1076" name="グループ化 1075">
            <a:extLst>
              <a:ext uri="{FF2B5EF4-FFF2-40B4-BE49-F238E27FC236}">
                <a16:creationId xmlns:a16="http://schemas.microsoft.com/office/drawing/2014/main" id="{D7186618-39F3-4C2A-9365-7651606F13AD}"/>
              </a:ext>
            </a:extLst>
          </p:cNvPr>
          <p:cNvGrpSpPr/>
          <p:nvPr/>
        </p:nvGrpSpPr>
        <p:grpSpPr>
          <a:xfrm>
            <a:off x="2965285" y="4239576"/>
            <a:ext cx="1421866" cy="1350341"/>
            <a:chOff x="-2013665" y="2007767"/>
            <a:chExt cx="1289891" cy="1225005"/>
          </a:xfrm>
        </p:grpSpPr>
        <p:sp>
          <p:nvSpPr>
            <p:cNvPr id="1077" name="楕円 1076">
              <a:extLst>
                <a:ext uri="{FF2B5EF4-FFF2-40B4-BE49-F238E27FC236}">
                  <a16:creationId xmlns:a16="http://schemas.microsoft.com/office/drawing/2014/main" id="{870DB49E-5E37-24ED-EAE4-AC5C84B44DBA}"/>
                </a:ext>
              </a:extLst>
            </p:cNvPr>
            <p:cNvSpPr/>
            <p:nvPr/>
          </p:nvSpPr>
          <p:spPr>
            <a:xfrm>
              <a:off x="-2013665" y="2007767"/>
              <a:ext cx="1289891" cy="12250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78" name="図 1077">
              <a:extLst>
                <a:ext uri="{FF2B5EF4-FFF2-40B4-BE49-F238E27FC236}">
                  <a16:creationId xmlns:a16="http://schemas.microsoft.com/office/drawing/2014/main" id="{0FFF1489-9DB4-ECD2-FF28-EABCB9FEF212}"/>
                </a:ext>
              </a:extLst>
            </p:cNvPr>
            <p:cNvPicPr>
              <a:picLocks noChangeAspect="1"/>
            </p:cNvPicPr>
            <p:nvPr/>
          </p:nvPicPr>
          <p:blipFill rotWithShape="1">
            <a:blip r:embed="rId7">
              <a:extLst>
                <a:ext uri="{28A0092B-C50C-407E-A947-70E740481C1C}">
                  <a14:useLocalDpi xmlns:a14="http://schemas.microsoft.com/office/drawing/2010/main" val="0"/>
                </a:ext>
              </a:extLst>
            </a:blip>
            <a:srcRect l="10990" t="20865" r="6334" b="19289"/>
            <a:stretch/>
          </p:blipFill>
          <p:spPr>
            <a:xfrm rot="20946540">
              <a:off x="-1943855" y="2228744"/>
              <a:ext cx="1175649" cy="851034"/>
            </a:xfrm>
            <a:prstGeom prst="rect">
              <a:avLst/>
            </a:prstGeom>
          </p:spPr>
        </p:pic>
      </p:grpSp>
      <p:sp>
        <p:nvSpPr>
          <p:cNvPr id="1079" name="テキスト ボックス 1078">
            <a:extLst>
              <a:ext uri="{FF2B5EF4-FFF2-40B4-BE49-F238E27FC236}">
                <a16:creationId xmlns:a16="http://schemas.microsoft.com/office/drawing/2014/main" id="{6A1E175E-2B8E-A405-1E20-64F169F39CE5}"/>
              </a:ext>
            </a:extLst>
          </p:cNvPr>
          <p:cNvSpPr txBox="1"/>
          <p:nvPr/>
        </p:nvSpPr>
        <p:spPr>
          <a:xfrm>
            <a:off x="5053113" y="5794213"/>
            <a:ext cx="2390527" cy="184666"/>
          </a:xfrm>
          <a:prstGeom prst="rect">
            <a:avLst/>
          </a:prstGeom>
          <a:noFill/>
        </p:spPr>
        <p:txBody>
          <a:bodyPr wrap="square" rtlCol="0">
            <a:spAutoFit/>
          </a:bodyPr>
          <a:lstStyle/>
          <a:p>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ＱＲコードは、</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株</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デンソーウェーブの登録商標です。</a:t>
            </a:r>
          </a:p>
        </p:txBody>
      </p:sp>
      <p:pic>
        <p:nvPicPr>
          <p:cNvPr id="1080" name="図 1079">
            <a:extLst>
              <a:ext uri="{FF2B5EF4-FFF2-40B4-BE49-F238E27FC236}">
                <a16:creationId xmlns:a16="http://schemas.microsoft.com/office/drawing/2014/main" id="{85EC6CF3-FCEB-20F1-0496-F5FF03DC11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1142" y="1025464"/>
            <a:ext cx="853200" cy="853200"/>
          </a:xfrm>
          <a:prstGeom prst="rect">
            <a:avLst/>
          </a:prstGeom>
        </p:spPr>
      </p:pic>
      <p:pic>
        <p:nvPicPr>
          <p:cNvPr id="1081" name="図 1080">
            <a:extLst>
              <a:ext uri="{FF2B5EF4-FFF2-40B4-BE49-F238E27FC236}">
                <a16:creationId xmlns:a16="http://schemas.microsoft.com/office/drawing/2014/main" id="{6ADC1E38-B4C5-E1E5-D8B4-F11EC33177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5698" y="1034181"/>
            <a:ext cx="853200" cy="853200"/>
          </a:xfrm>
          <a:prstGeom prst="rect">
            <a:avLst/>
          </a:prstGeom>
        </p:spPr>
      </p:pic>
      <p:pic>
        <p:nvPicPr>
          <p:cNvPr id="3" name="図 2">
            <a:extLst>
              <a:ext uri="{FF2B5EF4-FFF2-40B4-BE49-F238E27FC236}">
                <a16:creationId xmlns:a16="http://schemas.microsoft.com/office/drawing/2014/main" id="{9AF5FEB4-D823-3E0F-698E-0499F04B6EB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510287" y="4276323"/>
            <a:ext cx="906515" cy="1296000"/>
          </a:xfrm>
          <a:prstGeom prst="rect">
            <a:avLst/>
          </a:prstGeom>
        </p:spPr>
      </p:pic>
      <p:sp>
        <p:nvSpPr>
          <p:cNvPr id="4" name="テキスト ボックス 3">
            <a:extLst>
              <a:ext uri="{FF2B5EF4-FFF2-40B4-BE49-F238E27FC236}">
                <a16:creationId xmlns:a16="http://schemas.microsoft.com/office/drawing/2014/main" id="{04885A8A-1188-7C2C-BF56-94EBF32301C6}"/>
              </a:ext>
            </a:extLst>
          </p:cNvPr>
          <p:cNvSpPr txBox="1"/>
          <p:nvPr/>
        </p:nvSpPr>
        <p:spPr>
          <a:xfrm>
            <a:off x="716976" y="3588079"/>
            <a:ext cx="6498019" cy="577081"/>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商店街エリアの周遊促進 を図る「音声ガイド」</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～語り部がデジタル音声で商店街エリアの魅力を語る～</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高齢者にも優しい「ＱＲカード」</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QR</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コードが印刷されたカードで非接触化とも両立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スマホを活用した「ＧＰＳアートラン」</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楽しんでもらいながら商店街の店舗を回遊 ～</a:t>
            </a:r>
          </a:p>
        </p:txBody>
      </p:sp>
      <p:sp>
        <p:nvSpPr>
          <p:cNvPr id="5" name="テキスト ボックス 4">
            <a:extLst>
              <a:ext uri="{FF2B5EF4-FFF2-40B4-BE49-F238E27FC236}">
                <a16:creationId xmlns:a16="http://schemas.microsoft.com/office/drawing/2014/main" id="{D303B641-5453-8EBF-1FFD-77A77D3058DC}"/>
              </a:ext>
            </a:extLst>
          </p:cNvPr>
          <p:cNvSpPr txBox="1"/>
          <p:nvPr/>
        </p:nvSpPr>
        <p:spPr>
          <a:xfrm>
            <a:off x="670946" y="6596308"/>
            <a:ext cx="4315008" cy="1546577"/>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コロナ禍で人の移動が制限される中、「バイローカル」という考えが注目されています。バイローカルとは、地域の店で買い物をすることが地域商業の持続的な活性化の支えとなり、暮らしやすいまちづくりにつながるという考えのこと。</a:t>
            </a:r>
            <a:endParaRPr kumimoji="1" lang="en-US" altLang="ja-JP" sz="1050" dirty="0">
              <a:latin typeface="UD デジタル 教科書体 NP-R" panose="02020400000000000000" pitchFamily="18" charset="-128"/>
              <a:ea typeface="UD デジタル 教科書体 NP-R" panose="02020400000000000000" pitchFamily="18" charset="-128"/>
            </a:endParaRPr>
          </a:p>
          <a:p>
            <a:r>
              <a:rPr kumimoji="1" lang="ja-JP" altLang="en-US" sz="1050" dirty="0">
                <a:latin typeface="UD デジタル 教科書体 NP-R" panose="02020400000000000000" pitchFamily="18" charset="-128"/>
                <a:ea typeface="UD デジタル 教科書体 NP-R" panose="02020400000000000000" pitchFamily="18" charset="-128"/>
              </a:rPr>
              <a:t>　大阪市阿倍野区昭和町周辺では、２０１３年から住民が自発的に、この考えに基づき取組みを推進しています。基本的な考え方は、地域の素敵な商いを消費者が知り、継続して利用することで、「よき商い」が根づき育ち、結果的に消費者の生活の質を高め、地域の活性化につなげるというものです。</a:t>
            </a:r>
          </a:p>
        </p:txBody>
      </p:sp>
      <p:sp>
        <p:nvSpPr>
          <p:cNvPr id="6" name="テキスト ボックス 5">
            <a:extLst>
              <a:ext uri="{FF2B5EF4-FFF2-40B4-BE49-F238E27FC236}">
                <a16:creationId xmlns:a16="http://schemas.microsoft.com/office/drawing/2014/main" id="{ACD64FCC-2996-D8E3-C665-4BF17037444D}"/>
              </a:ext>
            </a:extLst>
          </p:cNvPr>
          <p:cNvSpPr txBox="1"/>
          <p:nvPr/>
        </p:nvSpPr>
        <p:spPr>
          <a:xfrm>
            <a:off x="670946" y="8225298"/>
            <a:ext cx="6040025" cy="1061829"/>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お店を掲載したイラスト入りの紹介マップを制作し、各店で置き合ってもらい、住民とお店が出会うイベントも年に一度行っています。お店紹介は、</a:t>
            </a:r>
            <a:r>
              <a:rPr kumimoji="1" lang="en-US" altLang="ja-JP" sz="1050" dirty="0">
                <a:latin typeface="UD デジタル 教科書体 NP-R" panose="02020400000000000000" pitchFamily="18" charset="-128"/>
                <a:ea typeface="UD デジタル 教科書体 NP-R" panose="02020400000000000000" pitchFamily="18" charset="-128"/>
              </a:rPr>
              <a:t>Web</a:t>
            </a:r>
            <a:r>
              <a:rPr kumimoji="1" lang="ja-JP" altLang="en-US" sz="1050" dirty="0">
                <a:latin typeface="UD デジタル 教科書体 NP-R" panose="02020400000000000000" pitchFamily="18" charset="-128"/>
                <a:ea typeface="UD デジタル 教科書体 NP-R" panose="02020400000000000000" pitchFamily="18" charset="-128"/>
              </a:rPr>
              <a:t>サイトでも行い、コロナ禍の影響を大きく受けた昨年４月からは、各店の営業状況、テイクアウトに関する情報や感染症対策などを追加して発信しています。</a:t>
            </a:r>
          </a:p>
          <a:p>
            <a:r>
              <a:rPr kumimoji="1" lang="ja-JP" altLang="en-US" sz="1050" dirty="0">
                <a:latin typeface="UD デジタル 教科書体 NP-R" panose="02020400000000000000" pitchFamily="18" charset="-128"/>
                <a:ea typeface="UD デジタル 教科書体 NP-R" panose="02020400000000000000" pitchFamily="18" charset="-128"/>
              </a:rPr>
              <a:t>　大阪府内の商店街でも、こうした考え方に重なり合う、持続的な活性化に向けた取組みが始まっています。</a:t>
            </a:r>
          </a:p>
        </p:txBody>
      </p:sp>
      <p:sp>
        <p:nvSpPr>
          <p:cNvPr id="7" name="テキスト ボックス 6">
            <a:extLst>
              <a:ext uri="{FF2B5EF4-FFF2-40B4-BE49-F238E27FC236}">
                <a16:creationId xmlns:a16="http://schemas.microsoft.com/office/drawing/2014/main" id="{06591B70-AFAC-DA6F-1AF9-A2E62E5B4063}"/>
              </a:ext>
            </a:extLst>
          </p:cNvPr>
          <p:cNvSpPr txBox="1"/>
          <p:nvPr/>
        </p:nvSpPr>
        <p:spPr>
          <a:xfrm>
            <a:off x="716975" y="9591114"/>
            <a:ext cx="6451492" cy="636125"/>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軒先から商店街を変える</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地域の魅力的店舗、</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クリエイター</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を商店街に誘致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ガイドブックでまち巡り</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地域の魅力を伝える</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ガイドブック</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を制作、</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マイクロツーリズム</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の機運醸成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テイクアウト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等で魅力発信</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地域の飲食店及び地域資源の魅力を発信、</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エリア</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ファン</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を増やす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5988013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TM02900688[[fn=ファセット]]</Template>
  <TotalTime>2637</TotalTime>
  <Words>973</Words>
  <Application>Microsoft Office PowerPoint</Application>
  <PresentationFormat>ユーザー設定</PresentationFormat>
  <Paragraphs>71</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Meiryo UI</vt:lpstr>
      <vt:lpstr>UD デジタル 教科書体 NP-B</vt:lpstr>
      <vt:lpstr>UD デジタル 教科書体 NP-R</vt:lpstr>
      <vt:lpstr>UD デジタル 教科書体 N-R</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ados15</dc:creator>
  <cp:lastModifiedBy>大阪府</cp:lastModifiedBy>
  <cp:revision>223</cp:revision>
  <cp:lastPrinted>2022-09-01T03:06:17Z</cp:lastPrinted>
  <dcterms:created xsi:type="dcterms:W3CDTF">2021-04-19T06:06:43Z</dcterms:created>
  <dcterms:modified xsi:type="dcterms:W3CDTF">2022-10-24T00:41:29Z</dcterms:modified>
  <cp:contentStatus/>
</cp:coreProperties>
</file>