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0"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37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showGuides="1">
      <p:cViewPr>
        <p:scale>
          <a:sx n="90" d="100"/>
          <a:sy n="90" d="100"/>
        </p:scale>
        <p:origin x="1212" y="78"/>
      </p:cViewPr>
      <p:guideLst>
        <p:guide orient="horz" pos="3368"/>
        <p:guide pos="3764"/>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5" cy="498475"/>
          </a:xfrm>
          <a:prstGeom prst="rect">
            <a:avLst/>
          </a:prstGeom>
        </p:spPr>
        <p:txBody>
          <a:bodyPr vert="horz" lIns="91404" tIns="45704" rIns="91404"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4"/>
            <a:ext cx="2949575" cy="498475"/>
          </a:xfrm>
          <a:prstGeom prst="rect">
            <a:avLst/>
          </a:prstGeom>
        </p:spPr>
        <p:txBody>
          <a:bodyPr vert="horz" lIns="91404" tIns="45704" rIns="91404" bIns="45704" rtlCol="0"/>
          <a:lstStyle>
            <a:lvl1pPr algn="r">
              <a:defRPr sz="1200"/>
            </a:lvl1pPr>
          </a:lstStyle>
          <a:p>
            <a:fld id="{8689BC39-28F1-425E-A51E-C30EFF0C9222}"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04" tIns="45704" rIns="91404" bIns="45704" rtlCol="0" anchor="ctr"/>
          <a:lstStyle/>
          <a:p>
            <a:endParaRPr lang="ja-JP" altLang="en-US"/>
          </a:p>
        </p:txBody>
      </p:sp>
      <p:sp>
        <p:nvSpPr>
          <p:cNvPr id="5" name="ノート プレースホルダー 4"/>
          <p:cNvSpPr>
            <a:spLocks noGrp="1"/>
          </p:cNvSpPr>
          <p:nvPr>
            <p:ph type="body" sz="quarter" idx="3"/>
          </p:nvPr>
        </p:nvSpPr>
        <p:spPr>
          <a:xfrm>
            <a:off x="681042" y="4783138"/>
            <a:ext cx="5445125" cy="3913187"/>
          </a:xfrm>
          <a:prstGeom prst="rect">
            <a:avLst/>
          </a:prstGeom>
        </p:spPr>
        <p:txBody>
          <a:bodyPr vert="horz" lIns="91404" tIns="45704" rIns="91404"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04" tIns="45704" rIns="91404"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04" tIns="45704" rIns="91404" bIns="45704"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9" name="図 8">
            <a:extLst>
              <a:ext uri="{FF2B5EF4-FFF2-40B4-BE49-F238E27FC236}">
                <a16:creationId xmlns:a16="http://schemas.microsoft.com/office/drawing/2014/main" id="{E38C4ED1-4917-5A5B-40D3-D2E070468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90" y="-27296"/>
            <a:ext cx="7695633" cy="10885597"/>
          </a:xfrm>
          <a:prstGeom prst="rect">
            <a:avLst/>
          </a:prstGeom>
        </p:spPr>
      </p:pic>
    </p:spTree>
    <p:extLst>
      <p:ext uri="{BB962C8B-B14F-4D97-AF65-F5344CB8AC3E}">
        <p14:creationId xmlns:p14="http://schemas.microsoft.com/office/powerpoint/2010/main" val="122299901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2023/2/9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F22EA84-1F9B-916A-7F6B-9DC784C3AFF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8607" t="21228" r="20424" b="12786"/>
          <a:stretch/>
        </p:blipFill>
        <p:spPr>
          <a:xfrm>
            <a:off x="298449" y="4729218"/>
            <a:ext cx="1855213" cy="2007875"/>
          </a:xfrm>
          <a:prstGeom prst="rect">
            <a:avLst/>
          </a:prstGeom>
        </p:spPr>
      </p:pic>
      <p:sp>
        <p:nvSpPr>
          <p:cNvPr id="5" name="四角形: 角を丸くする 4">
            <a:extLst>
              <a:ext uri="{FF2B5EF4-FFF2-40B4-BE49-F238E27FC236}">
                <a16:creationId xmlns:a16="http://schemas.microsoft.com/office/drawing/2014/main" id="{84ECAF65-8FA6-0CC9-117E-680A3917571A}"/>
              </a:ext>
            </a:extLst>
          </p:cNvPr>
          <p:cNvSpPr/>
          <p:nvPr/>
        </p:nvSpPr>
        <p:spPr>
          <a:xfrm>
            <a:off x="321062" y="7744939"/>
            <a:ext cx="6960468" cy="2908774"/>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12C4C6B-A852-0458-9083-345D8147CEE8}"/>
              </a:ext>
            </a:extLst>
          </p:cNvPr>
          <p:cNvPicPr>
            <a:picLocks noChangeAspect="1"/>
          </p:cNvPicPr>
          <p:nvPr/>
        </p:nvPicPr>
        <p:blipFill rotWithShape="1">
          <a:blip r:embed="rId3">
            <a:extLst>
              <a:ext uri="{28A0092B-C50C-407E-A947-70E740481C1C}">
                <a14:useLocalDpi xmlns:a14="http://schemas.microsoft.com/office/drawing/2010/main" val="0"/>
              </a:ext>
            </a:extLst>
          </a:blip>
          <a:srcRect l="1111" t="9004" r="32447" b="32169"/>
          <a:stretch/>
        </p:blipFill>
        <p:spPr>
          <a:xfrm rot="10800000">
            <a:off x="464879" y="8651374"/>
            <a:ext cx="6681198" cy="456475"/>
          </a:xfrm>
          <a:prstGeom prst="rect">
            <a:avLst/>
          </a:prstGeom>
        </p:spPr>
      </p:pic>
      <p:sp>
        <p:nvSpPr>
          <p:cNvPr id="7" name="四角形: 角を丸くする 6">
            <a:extLst>
              <a:ext uri="{FF2B5EF4-FFF2-40B4-BE49-F238E27FC236}">
                <a16:creationId xmlns:a16="http://schemas.microsoft.com/office/drawing/2014/main" id="{C1219C4B-AE5D-1976-9E62-460D99782220}"/>
              </a:ext>
            </a:extLst>
          </p:cNvPr>
          <p:cNvSpPr/>
          <p:nvPr/>
        </p:nvSpPr>
        <p:spPr>
          <a:xfrm>
            <a:off x="330116" y="221026"/>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0718F06-A493-A1C5-CE00-D5699AFF984F}"/>
              </a:ext>
            </a:extLst>
          </p:cNvPr>
          <p:cNvSpPr txBox="1"/>
          <p:nvPr/>
        </p:nvSpPr>
        <p:spPr>
          <a:xfrm>
            <a:off x="809208" y="8910154"/>
            <a:ext cx="5159905" cy="600164"/>
          </a:xfrm>
          <a:prstGeom prst="rect">
            <a:avLst/>
          </a:prstGeom>
          <a:noFill/>
        </p:spPr>
        <p:txBody>
          <a:bodyPr wrap="square" rtlCol="0">
            <a:spAutoFit/>
          </a:bodyPr>
          <a:lstStyle/>
          <a:p>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5</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8</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日（水）以降に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1100" dirty="0">
                <a:latin typeface="UD デジタル 教科書体 NP-R" panose="02020400000000000000" pitchFamily="18" charset="-128"/>
                <a:ea typeface="UD デジタル 教科書体 NP-R" panose="02020400000000000000" pitchFamily="18" charset="-128"/>
              </a:rPr>
              <a:t> </a:t>
            </a:r>
            <a:r>
              <a:rPr kumimoji="1" lang="en-US" altLang="ja-JP" sz="900" dirty="0">
                <a:latin typeface="UD デジタル 教科書体 NP-R" panose="02020400000000000000" pitchFamily="18" charset="-128"/>
                <a:ea typeface="UD デジタル 教科書体 NP-R" panose="02020400000000000000" pitchFamily="18" charset="-128"/>
              </a:rPr>
              <a:t>https://www.pref.osaka.lg.jp/shogyoshien/modelhukyu/hukyuu_semina_r4.html</a:t>
            </a:r>
            <a:endParaRPr kumimoji="1"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9" name="図 8">
            <a:extLst>
              <a:ext uri="{FF2B5EF4-FFF2-40B4-BE49-F238E27FC236}">
                <a16:creationId xmlns:a16="http://schemas.microsoft.com/office/drawing/2014/main" id="{DC2ACA36-B489-4DF4-F037-F54010791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 y="10063171"/>
            <a:ext cx="1021050" cy="321519"/>
          </a:xfrm>
          <a:prstGeom prst="rect">
            <a:avLst/>
          </a:prstGeom>
        </p:spPr>
      </p:pic>
      <p:sp>
        <p:nvSpPr>
          <p:cNvPr id="10" name="テキスト ボックス 9">
            <a:extLst>
              <a:ext uri="{FF2B5EF4-FFF2-40B4-BE49-F238E27FC236}">
                <a16:creationId xmlns:a16="http://schemas.microsoft.com/office/drawing/2014/main" id="{61249BD4-DFFF-592E-E58F-10DB9696FC1A}"/>
              </a:ext>
            </a:extLst>
          </p:cNvPr>
          <p:cNvSpPr txBox="1"/>
          <p:nvPr/>
        </p:nvSpPr>
        <p:spPr>
          <a:xfrm>
            <a:off x="844914" y="945504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a:extLst>
              <a:ext uri="{FF2B5EF4-FFF2-40B4-BE49-F238E27FC236}">
                <a16:creationId xmlns:a16="http://schemas.microsoft.com/office/drawing/2014/main" id="{B8A0AFF3-2D38-38D8-B5AD-42E42D4F779D}"/>
              </a:ext>
            </a:extLst>
          </p:cNvPr>
          <p:cNvSpPr txBox="1"/>
          <p:nvPr/>
        </p:nvSpPr>
        <p:spPr>
          <a:xfrm>
            <a:off x="330116" y="1153843"/>
            <a:ext cx="6915167" cy="1631216"/>
          </a:xfrm>
          <a:prstGeom prst="rect">
            <a:avLst/>
          </a:prstGeom>
          <a:noFill/>
        </p:spPr>
        <p:txBody>
          <a:bodyPr wrap="square" rtlCol="0">
            <a:spAutoFit/>
          </a:bodyPr>
          <a:lstStyle/>
          <a:p>
            <a:pPr>
              <a:lnSpc>
                <a:spcPts val="1200"/>
              </a:lnSpc>
            </a:pP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大阪府では、地域商業や地域コミュニティの担い手として重要な商店街において、新しい生活様式に沿った「モデル創出」や「成果の普及」に取り組んでいます。</a:t>
            </a:r>
          </a:p>
          <a:p>
            <a:pPr>
              <a:lnSpc>
                <a:spcPts val="1200"/>
              </a:lnSpc>
            </a:pPr>
            <a:r>
              <a:rPr kumimoji="1" lang="ja-JP" altLang="en-US" sz="1000" dirty="0">
                <a:latin typeface="UD デジタル 教科書体 NP-R" panose="02020400000000000000" pitchFamily="18" charset="-128"/>
                <a:ea typeface="UD デジタル 教科書体 NP-R" panose="02020400000000000000" pitchFamily="18" charset="-128"/>
              </a:rPr>
              <a:t>　その一環として、地域商業の活性化に関する先進的な事例の共有や成果の普及を目的に、セミナーを開催します。</a:t>
            </a:r>
          </a:p>
          <a:p>
            <a:pPr>
              <a:lnSpc>
                <a:spcPts val="1200"/>
              </a:lnSpc>
            </a:pPr>
            <a:r>
              <a:rPr kumimoji="1" lang="ja-JP" altLang="en-US" sz="1000" dirty="0" smtClean="0">
                <a:latin typeface="UD デジタル 教科書体 NP-R" panose="02020400000000000000" pitchFamily="18" charset="-128"/>
                <a:ea typeface="UD デジタル 教科書体 NP-R" panose="02020400000000000000" pitchFamily="18" charset="-128"/>
              </a:rPr>
              <a:t>　今回</a:t>
            </a:r>
            <a:r>
              <a:rPr kumimoji="1" lang="ja-JP" altLang="en-US" sz="1000" dirty="0">
                <a:latin typeface="UD デジタル 教科書体 NP-R" panose="02020400000000000000" pitchFamily="18" charset="-128"/>
                <a:ea typeface="UD デジタル 教科書体 NP-R" panose="02020400000000000000" pitchFamily="18" charset="-128"/>
              </a:rPr>
              <a:t>は、大阪商業大学総合経営学部教授 加藤 </a:t>
            </a:r>
            <a:r>
              <a:rPr kumimoji="1" lang="ja-JP" altLang="en-US" sz="1000" dirty="0" smtClean="0">
                <a:latin typeface="UD デジタル 教科書体 NP-R" panose="02020400000000000000" pitchFamily="18" charset="-128"/>
                <a:ea typeface="UD デジタル 教科書体 NP-R" panose="02020400000000000000" pitchFamily="18" charset="-128"/>
              </a:rPr>
              <a:t>司氏</a:t>
            </a:r>
            <a:r>
              <a:rPr kumimoji="1" lang="ja-JP" altLang="en-US" sz="1000" dirty="0">
                <a:latin typeface="UD デジタル 教科書体 NP-R" panose="02020400000000000000" pitchFamily="18" charset="-128"/>
                <a:ea typeface="UD デジタル 教科書体 NP-R" panose="02020400000000000000" pitchFamily="18" charset="-128"/>
              </a:rPr>
              <a:t>をお招きし、デジタル社会の到来を見据えた商店街活性化についてご講演いただきます。</a:t>
            </a:r>
          </a:p>
          <a:p>
            <a:pPr>
              <a:lnSpc>
                <a:spcPts val="1200"/>
              </a:lnSpc>
            </a:pPr>
            <a:r>
              <a:rPr kumimoji="1" lang="ja-JP" altLang="en-US" sz="1000" dirty="0">
                <a:latin typeface="UD デジタル 教科書体 NP-R" panose="02020400000000000000" pitchFamily="18" charset="-128"/>
                <a:ea typeface="UD デジタル 教科書体 NP-R" panose="02020400000000000000" pitchFamily="18" charset="-128"/>
              </a:rPr>
              <a:t>　また、令和３年度のモデル創出商店街に選定されるとともに、商店街アプリ「えびなび」を開発される等、魅力的な情報発信に取り組んでおられる戎橋筋商店街から、アプリ開発の経過や、今後の方向性についてご紹介いただきます。</a:t>
            </a:r>
          </a:p>
          <a:p>
            <a:pPr>
              <a:lnSpc>
                <a:spcPts val="1200"/>
              </a:lnSpc>
            </a:pPr>
            <a:r>
              <a:rPr kumimoji="1" lang="ja-JP" altLang="en-US" sz="1000" dirty="0">
                <a:latin typeface="UD デジタル 教科書体 NP-R" panose="02020400000000000000" pitchFamily="18" charset="-128"/>
                <a:ea typeface="UD デジタル 教科書体 NP-R" panose="02020400000000000000" pitchFamily="18" charset="-128"/>
              </a:rPr>
              <a:t>　さらに、今年度、モデル創出事業を実施された商店街から、モデル創出事業の概要、取組み内容、事業の成果、今後の展開についてご説明いただくなど、大変有意義な内容となっております。</a:t>
            </a:r>
          </a:p>
          <a:p>
            <a:pPr>
              <a:lnSpc>
                <a:spcPts val="1200"/>
              </a:lnSpc>
            </a:pPr>
            <a:r>
              <a:rPr kumimoji="1" lang="ja-JP" altLang="en-US" sz="1000" dirty="0">
                <a:latin typeface="UD デジタル 教科書体 NP-R" panose="02020400000000000000" pitchFamily="18" charset="-128"/>
                <a:ea typeface="UD デジタル 教科書体 NP-R" panose="02020400000000000000" pitchFamily="18" charset="-128"/>
              </a:rPr>
              <a:t>　商店街関係者や商業振興に関わる市町村及び商工会等の職員の皆様のご視聴をお待ちしています。</a:t>
            </a:r>
          </a:p>
        </p:txBody>
      </p:sp>
      <p:grpSp>
        <p:nvGrpSpPr>
          <p:cNvPr id="12" name="グループ化 11">
            <a:extLst>
              <a:ext uri="{FF2B5EF4-FFF2-40B4-BE49-F238E27FC236}">
                <a16:creationId xmlns:a16="http://schemas.microsoft.com/office/drawing/2014/main" id="{7219BC7B-2315-2B1F-CD79-7CC636FE4D6A}"/>
              </a:ext>
            </a:extLst>
          </p:cNvPr>
          <p:cNvGrpSpPr/>
          <p:nvPr/>
        </p:nvGrpSpPr>
        <p:grpSpPr>
          <a:xfrm>
            <a:off x="140837" y="2910325"/>
            <a:ext cx="2492934" cy="1994626"/>
            <a:chOff x="-11563" y="2494695"/>
            <a:chExt cx="2492934" cy="1994626"/>
          </a:xfrm>
        </p:grpSpPr>
        <p:grpSp>
          <p:nvGrpSpPr>
            <p:cNvPr id="13" name="グループ化 12">
              <a:extLst>
                <a:ext uri="{FF2B5EF4-FFF2-40B4-BE49-F238E27FC236}">
                  <a16:creationId xmlns:a16="http://schemas.microsoft.com/office/drawing/2014/main" id="{2C71AC76-F1D4-1251-E6A1-4A82E9079F20}"/>
                </a:ext>
              </a:extLst>
            </p:cNvPr>
            <p:cNvGrpSpPr/>
            <p:nvPr/>
          </p:nvGrpSpPr>
          <p:grpSpPr>
            <a:xfrm>
              <a:off x="-11563" y="2494695"/>
              <a:ext cx="2131552" cy="1994626"/>
              <a:chOff x="-35455" y="2264021"/>
              <a:chExt cx="2131552" cy="1994626"/>
            </a:xfrm>
          </p:grpSpPr>
          <p:grpSp>
            <p:nvGrpSpPr>
              <p:cNvPr id="15" name="グループ化 14">
                <a:extLst>
                  <a:ext uri="{FF2B5EF4-FFF2-40B4-BE49-F238E27FC236}">
                    <a16:creationId xmlns:a16="http://schemas.microsoft.com/office/drawing/2014/main" id="{C569771E-B35E-30FC-4655-8BC77EB16635}"/>
                  </a:ext>
                </a:extLst>
              </p:cNvPr>
              <p:cNvGrpSpPr/>
              <p:nvPr/>
            </p:nvGrpSpPr>
            <p:grpSpPr>
              <a:xfrm>
                <a:off x="-35455" y="2264021"/>
                <a:ext cx="2131552" cy="1724903"/>
                <a:chOff x="88818" y="2500204"/>
                <a:chExt cx="2131552" cy="1724903"/>
              </a:xfrm>
            </p:grpSpPr>
            <p:sp>
              <p:nvSpPr>
                <p:cNvPr id="17" name="テキスト ボックス 16">
                  <a:extLst>
                    <a:ext uri="{FF2B5EF4-FFF2-40B4-BE49-F238E27FC236}">
                      <a16:creationId xmlns:a16="http://schemas.microsoft.com/office/drawing/2014/main" id="{8B990BCA-A800-9BE3-FC22-FC2CFC430F4F}"/>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5</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8" name="テキスト ボックス 17">
                  <a:extLst>
                    <a:ext uri="{FF2B5EF4-FFF2-40B4-BE49-F238E27FC236}">
                      <a16:creationId xmlns:a16="http://schemas.microsoft.com/office/drawing/2014/main" id="{071E9C42-7D39-A418-190C-9B8E8D8A6FFC}"/>
                    </a:ext>
                  </a:extLst>
                </p:cNvPr>
                <p:cNvSpPr txBox="1"/>
                <p:nvPr/>
              </p:nvSpPr>
              <p:spPr>
                <a:xfrm>
                  <a:off x="88818" y="2766951"/>
                  <a:ext cx="2131552" cy="984885"/>
                </a:xfrm>
                <a:prstGeom prst="rect">
                  <a:avLst/>
                </a:prstGeom>
                <a:noFill/>
              </p:spPr>
              <p:txBody>
                <a:bodyPr wrap="square" rtlCol="0">
                  <a:spAutoFit/>
                </a:bodyPr>
                <a:lstStyle/>
                <a:p>
                  <a:pPr algn="ctr"/>
                  <a:r>
                    <a:rPr kumimoji="1" lang="ja-JP" altLang="en-US" sz="5800" dirty="0">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３</a:t>
                  </a:r>
                  <a:r>
                    <a:rPr kumimoji="1" lang="en-US" altLang="ja-JP" sz="5800" dirty="0">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a:t>
                  </a:r>
                  <a:r>
                    <a:rPr kumimoji="1" lang="ja-JP" altLang="en-US" sz="5800" dirty="0">
                      <a:effectLst>
                        <a:outerShdw blurRad="38100" dist="38100" dir="2700000" algn="tl">
                          <a:srgbClr val="000000">
                            <a:alpha val="43137"/>
                          </a:srgbClr>
                        </a:outerShdw>
                      </a:effectLst>
                      <a:latin typeface="UD デジタル 教科書体 N-R" panose="02020400000000000000" pitchFamily="17" charset="-128"/>
                      <a:ea typeface="UD デジタル 教科書体 N-R" panose="02020400000000000000" pitchFamily="17" charset="-128"/>
                    </a:rPr>
                    <a:t>８</a:t>
                  </a:r>
                </a:p>
              </p:txBody>
            </p:sp>
            <p:sp>
              <p:nvSpPr>
                <p:cNvPr id="19" name="テキスト ボックス 18">
                  <a:extLst>
                    <a:ext uri="{FF2B5EF4-FFF2-40B4-BE49-F238E27FC236}">
                      <a16:creationId xmlns:a16="http://schemas.microsoft.com/office/drawing/2014/main" id="{39A576AD-5572-0B3F-B618-38DEEB304627}"/>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6" name="テキスト ボックス 15">
                <a:extLst>
                  <a:ext uri="{FF2B5EF4-FFF2-40B4-BE49-F238E27FC236}">
                    <a16:creationId xmlns:a16="http://schemas.microsoft.com/office/drawing/2014/main" id="{FC1694F3-69FB-1599-137A-B09B6522A415}"/>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4" name="テキスト ボックス 13">
              <a:extLst>
                <a:ext uri="{FF2B5EF4-FFF2-40B4-BE49-F238E27FC236}">
                  <a16:creationId xmlns:a16="http://schemas.microsoft.com/office/drawing/2014/main" id="{B229673D-4E24-0C86-3344-C3EF0BB8361A}"/>
                </a:ext>
              </a:extLst>
            </p:cNvPr>
            <p:cNvSpPr txBox="1"/>
            <p:nvPr/>
          </p:nvSpPr>
          <p:spPr>
            <a:xfrm>
              <a:off x="1550956"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（水）</a:t>
              </a:r>
            </a:p>
          </p:txBody>
        </p:sp>
      </p:grpSp>
      <p:sp>
        <p:nvSpPr>
          <p:cNvPr id="20" name="テキスト ボックス 19">
            <a:extLst>
              <a:ext uri="{FF2B5EF4-FFF2-40B4-BE49-F238E27FC236}">
                <a16:creationId xmlns:a16="http://schemas.microsoft.com/office/drawing/2014/main" id="{AF787225-B698-836F-4305-4724B52B82D6}"/>
              </a:ext>
            </a:extLst>
          </p:cNvPr>
          <p:cNvSpPr txBox="1"/>
          <p:nvPr/>
        </p:nvSpPr>
        <p:spPr>
          <a:xfrm>
            <a:off x="2303324" y="9932322"/>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1" name="テキスト ボックス 20">
            <a:extLst>
              <a:ext uri="{FF2B5EF4-FFF2-40B4-BE49-F238E27FC236}">
                <a16:creationId xmlns:a16="http://schemas.microsoft.com/office/drawing/2014/main" id="{86A588A4-982F-09EA-5D7D-571E0F3FC86F}"/>
              </a:ext>
            </a:extLst>
          </p:cNvPr>
          <p:cNvSpPr txBox="1"/>
          <p:nvPr/>
        </p:nvSpPr>
        <p:spPr>
          <a:xfrm>
            <a:off x="6089412" y="9662640"/>
            <a:ext cx="721372"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大阪府</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22" name="テキスト ボックス 21">
            <a:extLst>
              <a:ext uri="{FF2B5EF4-FFF2-40B4-BE49-F238E27FC236}">
                <a16:creationId xmlns:a16="http://schemas.microsoft.com/office/drawing/2014/main" id="{625661BD-31B2-BF67-74E4-E75A06973DC1}"/>
              </a:ext>
            </a:extLst>
          </p:cNvPr>
          <p:cNvSpPr txBox="1"/>
          <p:nvPr/>
        </p:nvSpPr>
        <p:spPr>
          <a:xfrm>
            <a:off x="1132543" y="709496"/>
            <a:ext cx="5584111"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～ニューノーマルに沿った商店街活性化事例について～</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38AB6576-1ED1-FA62-7810-4D13D3DCCAC9}"/>
              </a:ext>
            </a:extLst>
          </p:cNvPr>
          <p:cNvSpPr txBox="1"/>
          <p:nvPr/>
        </p:nvSpPr>
        <p:spPr>
          <a:xfrm>
            <a:off x="870630" y="357055"/>
            <a:ext cx="6181642" cy="400110"/>
          </a:xfrm>
          <a:prstGeom prst="rect">
            <a:avLst/>
          </a:prstGeom>
          <a:noFill/>
        </p:spPr>
        <p:txBody>
          <a:bodyPr wrap="square" rtlCol="0">
            <a:spAutoFit/>
          </a:bodyPr>
          <a:lstStyle/>
          <a:p>
            <a:pPr algn="ctr"/>
            <a:r>
              <a:rPr kumimoji="1" lang="ja-JP" altLang="en-US" sz="20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0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24" name="図 23">
            <a:extLst>
              <a:ext uri="{FF2B5EF4-FFF2-40B4-BE49-F238E27FC236}">
                <a16:creationId xmlns:a16="http://schemas.microsoft.com/office/drawing/2014/main" id="{4D25E65E-ABAF-20B3-40D5-D1F780995AE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787" t="16312" r="18343" b="19497"/>
          <a:stretch/>
        </p:blipFill>
        <p:spPr>
          <a:xfrm>
            <a:off x="437170" y="259932"/>
            <a:ext cx="933895" cy="720000"/>
          </a:xfrm>
          <a:prstGeom prst="rect">
            <a:avLst/>
          </a:prstGeom>
        </p:spPr>
      </p:pic>
      <p:pic>
        <p:nvPicPr>
          <p:cNvPr id="56" name="図 55">
            <a:extLst>
              <a:ext uri="{FF2B5EF4-FFF2-40B4-BE49-F238E27FC236}">
                <a16:creationId xmlns:a16="http://schemas.microsoft.com/office/drawing/2014/main" id="{D9899D84-3225-9B99-C2D6-093F40031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316" y="8921735"/>
            <a:ext cx="756000" cy="756000"/>
          </a:xfrm>
          <a:prstGeom prst="rect">
            <a:avLst/>
          </a:prstGeom>
        </p:spPr>
      </p:pic>
      <p:pic>
        <p:nvPicPr>
          <p:cNvPr id="59" name="図 58">
            <a:extLst>
              <a:ext uri="{FF2B5EF4-FFF2-40B4-BE49-F238E27FC236}">
                <a16:creationId xmlns:a16="http://schemas.microsoft.com/office/drawing/2014/main" id="{CA5B9968-E1A8-52E0-447F-B209A40AF31A}"/>
              </a:ext>
            </a:extLst>
          </p:cNvPr>
          <p:cNvPicPr>
            <a:picLocks noChangeAspect="1"/>
          </p:cNvPicPr>
          <p:nvPr/>
        </p:nvPicPr>
        <p:blipFill rotWithShape="1">
          <a:blip r:embed="rId3">
            <a:extLst>
              <a:ext uri="{28A0092B-C50C-407E-A947-70E740481C1C}">
                <a14:useLocalDpi xmlns:a14="http://schemas.microsoft.com/office/drawing/2010/main" val="0"/>
              </a:ext>
            </a:extLst>
          </a:blip>
          <a:srcRect l="1111" t="9004" r="32447" b="32169"/>
          <a:stretch/>
        </p:blipFill>
        <p:spPr>
          <a:xfrm rot="10800000">
            <a:off x="460697" y="9670551"/>
            <a:ext cx="6681198" cy="456475"/>
          </a:xfrm>
          <a:prstGeom prst="rect">
            <a:avLst/>
          </a:prstGeom>
        </p:spPr>
      </p:pic>
      <p:sp>
        <p:nvSpPr>
          <p:cNvPr id="60" name="テキスト ボックス 59">
            <a:extLst>
              <a:ext uri="{FF2B5EF4-FFF2-40B4-BE49-F238E27FC236}">
                <a16:creationId xmlns:a16="http://schemas.microsoft.com/office/drawing/2014/main" id="{ABB85F98-DA31-6C37-0AED-B12E196F13FE}"/>
              </a:ext>
            </a:extLst>
          </p:cNvPr>
          <p:cNvSpPr txBox="1"/>
          <p:nvPr/>
        </p:nvSpPr>
        <p:spPr>
          <a:xfrm>
            <a:off x="1222249" y="6596893"/>
            <a:ext cx="1127051" cy="169277"/>
          </a:xfrm>
          <a:prstGeom prst="rect">
            <a:avLst/>
          </a:prstGeom>
          <a:noFill/>
          <a:ln>
            <a:noFill/>
          </a:ln>
        </p:spPr>
        <p:txBody>
          <a:bodyPr wrap="square" rtlCol="0">
            <a:spAutoFit/>
          </a:bodyPr>
          <a:lstStyle/>
          <a:p>
            <a:r>
              <a:rPr kumimoji="1" lang="en-US" altLang="ja-JP" sz="500" dirty="0"/>
              <a:t>©2014 </a:t>
            </a:r>
            <a:r>
              <a:rPr kumimoji="1" lang="ja-JP" altLang="en-US" sz="500" dirty="0"/>
              <a:t>大阪府もずやん</a:t>
            </a:r>
          </a:p>
        </p:txBody>
      </p:sp>
      <p:sp>
        <p:nvSpPr>
          <p:cNvPr id="41" name="正方形/長方形 40">
            <a:extLst>
              <a:ext uri="{FF2B5EF4-FFF2-40B4-BE49-F238E27FC236}">
                <a16:creationId xmlns:a16="http://schemas.microsoft.com/office/drawing/2014/main" id="{D63CB587-D740-B03A-7ADC-8D34A893802D}"/>
              </a:ext>
            </a:extLst>
          </p:cNvPr>
          <p:cNvSpPr/>
          <p:nvPr/>
        </p:nvSpPr>
        <p:spPr>
          <a:xfrm>
            <a:off x="2810588" y="2889533"/>
            <a:ext cx="4434695" cy="465505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4DA5B70-EFB1-3C3C-2F26-700FDC204D0A}"/>
              </a:ext>
            </a:extLst>
          </p:cNvPr>
          <p:cNvSpPr/>
          <p:nvPr/>
        </p:nvSpPr>
        <p:spPr>
          <a:xfrm>
            <a:off x="2945003" y="2959669"/>
            <a:ext cx="4176000" cy="2110106"/>
          </a:xfrm>
          <a:prstGeom prst="roundRect">
            <a:avLst>
              <a:gd name="adj" fmla="val 6495"/>
            </a:avLst>
          </a:prstGeom>
          <a:solidFill>
            <a:schemeClr val="accent4">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47" name="テキスト ボックス 46">
            <a:extLst>
              <a:ext uri="{FF2B5EF4-FFF2-40B4-BE49-F238E27FC236}">
                <a16:creationId xmlns:a16="http://schemas.microsoft.com/office/drawing/2014/main" id="{662DF0E1-7C06-F85C-9DF3-ABA76E7E5958}"/>
              </a:ext>
            </a:extLst>
          </p:cNvPr>
          <p:cNvSpPr txBox="1"/>
          <p:nvPr/>
        </p:nvSpPr>
        <p:spPr>
          <a:xfrm>
            <a:off x="3605491" y="3073686"/>
            <a:ext cx="3291518" cy="276999"/>
          </a:xfrm>
          <a:prstGeom prst="rect">
            <a:avLst/>
          </a:prstGeom>
          <a:noFill/>
        </p:spPr>
        <p:txBody>
          <a:bodyPr wrap="square" rtlCol="0">
            <a:spAutoFit/>
          </a:bodyPr>
          <a:lstStyle/>
          <a:p>
            <a:r>
              <a:rPr kumimoji="1" lang="ja-JP" altLang="en-US" sz="1200" b="1" dirty="0">
                <a:latin typeface="UD デジタル 教科書体 NP-R" panose="02020400000000000000" pitchFamily="18" charset="-128"/>
                <a:ea typeface="UD デジタル 教科書体 NP-R" panose="02020400000000000000" pitchFamily="18" charset="-128"/>
              </a:rPr>
              <a:t>＜基調講演＞</a:t>
            </a:r>
            <a:endParaRPr kumimoji="1" lang="en-US" altLang="ja-JP" sz="1200" b="1" dirty="0">
              <a:latin typeface="UD デジタル 教科書体 NP-R" panose="02020400000000000000" pitchFamily="18" charset="-128"/>
              <a:ea typeface="UD デジタル 教科書体 NP-R" panose="02020400000000000000" pitchFamily="18" charset="-128"/>
            </a:endParaRPr>
          </a:p>
        </p:txBody>
      </p:sp>
      <p:sp>
        <p:nvSpPr>
          <p:cNvPr id="48" name="テキスト ボックス 47">
            <a:extLst>
              <a:ext uri="{FF2B5EF4-FFF2-40B4-BE49-F238E27FC236}">
                <a16:creationId xmlns:a16="http://schemas.microsoft.com/office/drawing/2014/main" id="{14A2711B-9545-F29D-7F3C-AC78435EACFF}"/>
              </a:ext>
            </a:extLst>
          </p:cNvPr>
          <p:cNvSpPr txBox="1"/>
          <p:nvPr/>
        </p:nvSpPr>
        <p:spPr>
          <a:xfrm>
            <a:off x="3598424" y="3886301"/>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&lt;ICT</a:t>
            </a:r>
            <a:r>
              <a:rPr kumimoji="1" lang="ja-JP" altLang="en-US" sz="1200" b="1" dirty="0">
                <a:latin typeface="UD デジタル 教科書体 NP-R" panose="02020400000000000000" pitchFamily="18" charset="-128"/>
                <a:ea typeface="UD デジタル 教科書体 NP-R" panose="02020400000000000000" pitchFamily="18" charset="-128"/>
              </a:rPr>
              <a:t>活用先進</a:t>
            </a:r>
            <a:r>
              <a:rPr kumimoji="1" lang="ja-JP" altLang="en-US" sz="1200" b="1" dirty="0" smtClean="0">
                <a:latin typeface="UD デジタル 教科書体 NP-R" panose="02020400000000000000" pitchFamily="18" charset="-128"/>
                <a:ea typeface="UD デジタル 教科書体 NP-R" panose="02020400000000000000" pitchFamily="18" charset="-128"/>
              </a:rPr>
              <a:t>事例の紹介</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pic>
        <p:nvPicPr>
          <p:cNvPr id="50" name="図 49">
            <a:extLst>
              <a:ext uri="{FF2B5EF4-FFF2-40B4-BE49-F238E27FC236}">
                <a16:creationId xmlns:a16="http://schemas.microsoft.com/office/drawing/2014/main" id="{5DFCDF16-7DEE-09E8-E30D-130791DE56B9}"/>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25047" y="4115272"/>
            <a:ext cx="4104468" cy="178666"/>
          </a:xfrm>
          <a:prstGeom prst="rect">
            <a:avLst/>
          </a:prstGeom>
        </p:spPr>
      </p:pic>
      <p:grpSp>
        <p:nvGrpSpPr>
          <p:cNvPr id="55" name="グループ化 54">
            <a:extLst>
              <a:ext uri="{FF2B5EF4-FFF2-40B4-BE49-F238E27FC236}">
                <a16:creationId xmlns:a16="http://schemas.microsoft.com/office/drawing/2014/main" id="{8DA145F0-39AC-8D55-FF81-A3BA57980181}"/>
              </a:ext>
            </a:extLst>
          </p:cNvPr>
          <p:cNvGrpSpPr/>
          <p:nvPr/>
        </p:nvGrpSpPr>
        <p:grpSpPr>
          <a:xfrm>
            <a:off x="2851228" y="3860174"/>
            <a:ext cx="877274" cy="302327"/>
            <a:chOff x="-1108863" y="4267781"/>
            <a:chExt cx="877274" cy="302327"/>
          </a:xfrm>
        </p:grpSpPr>
        <p:sp>
          <p:nvSpPr>
            <p:cNvPr id="57" name="正方形/長方形 56">
              <a:extLst>
                <a:ext uri="{FF2B5EF4-FFF2-40B4-BE49-F238E27FC236}">
                  <a16:creationId xmlns:a16="http://schemas.microsoft.com/office/drawing/2014/main" id="{43F78A11-F914-DE31-4EAC-EB6811D8F449}"/>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8" name="テキスト ボックス 57">
              <a:extLst>
                <a:ext uri="{FF2B5EF4-FFF2-40B4-BE49-F238E27FC236}">
                  <a16:creationId xmlns:a16="http://schemas.microsoft.com/office/drawing/2014/main" id="{AA7B8BCD-4487-F18B-B49F-34C398EABC9A}"/>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61" name="図 60">
            <a:extLst>
              <a:ext uri="{FF2B5EF4-FFF2-40B4-BE49-F238E27FC236}">
                <a16:creationId xmlns:a16="http://schemas.microsoft.com/office/drawing/2014/main" id="{7B9E2D90-D51F-4366-A293-F13679CEDC57}"/>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16535" y="3281967"/>
            <a:ext cx="4104468" cy="178666"/>
          </a:xfrm>
          <a:prstGeom prst="rect">
            <a:avLst/>
          </a:prstGeom>
        </p:spPr>
      </p:pic>
      <p:grpSp>
        <p:nvGrpSpPr>
          <p:cNvPr id="72" name="グループ化 71">
            <a:extLst>
              <a:ext uri="{FF2B5EF4-FFF2-40B4-BE49-F238E27FC236}">
                <a16:creationId xmlns:a16="http://schemas.microsoft.com/office/drawing/2014/main" id="{EC67EE88-8B73-6F92-6BF1-176802A14604}"/>
              </a:ext>
            </a:extLst>
          </p:cNvPr>
          <p:cNvGrpSpPr/>
          <p:nvPr/>
        </p:nvGrpSpPr>
        <p:grpSpPr>
          <a:xfrm>
            <a:off x="2851228" y="3018132"/>
            <a:ext cx="877274" cy="302327"/>
            <a:chOff x="2578753" y="3037925"/>
            <a:chExt cx="877274" cy="302327"/>
          </a:xfrm>
        </p:grpSpPr>
        <p:sp>
          <p:nvSpPr>
            <p:cNvPr id="74" name="正方形/長方形 73">
              <a:extLst>
                <a:ext uri="{FF2B5EF4-FFF2-40B4-BE49-F238E27FC236}">
                  <a16:creationId xmlns:a16="http://schemas.microsoft.com/office/drawing/2014/main" id="{21E50F12-6CF0-5145-41D0-905936919020}"/>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5" name="テキスト ボックス 74">
              <a:extLst>
                <a:ext uri="{FF2B5EF4-FFF2-40B4-BE49-F238E27FC236}">
                  <a16:creationId xmlns:a16="http://schemas.microsoft.com/office/drawing/2014/main" id="{A15F4BCF-F92A-AB20-0F6F-D750696E374A}"/>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第１部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80" name="テキスト ボックス 79">
            <a:extLst>
              <a:ext uri="{FF2B5EF4-FFF2-40B4-BE49-F238E27FC236}">
                <a16:creationId xmlns:a16="http://schemas.microsoft.com/office/drawing/2014/main" id="{F5EE9FF0-B366-DF8C-277C-BA86BEDF5020}"/>
              </a:ext>
            </a:extLst>
          </p:cNvPr>
          <p:cNvSpPr txBox="1"/>
          <p:nvPr/>
        </p:nvSpPr>
        <p:spPr>
          <a:xfrm>
            <a:off x="2855042" y="3369381"/>
            <a:ext cx="4176000" cy="261610"/>
          </a:xfrm>
          <a:prstGeom prst="rect">
            <a:avLst/>
          </a:prstGeom>
          <a:noFill/>
        </p:spPr>
        <p:txBody>
          <a:bodyPr wrap="square" rtlCol="0">
            <a:spAutoFit/>
          </a:bodyPr>
          <a:lstStyle/>
          <a:p>
            <a:r>
              <a:rPr kumimoji="1" lang="ja-JP" altLang="en-US" sz="1100" b="1" dirty="0">
                <a:latin typeface="UD デジタル 教科書体 NP-R" panose="02020400000000000000" pitchFamily="18" charset="-128"/>
                <a:ea typeface="UD デジタル 教科書体 NP-R" panose="02020400000000000000" pitchFamily="18" charset="-128"/>
              </a:rPr>
              <a:t>　「</a:t>
            </a:r>
            <a:r>
              <a:rPr kumimoji="1" lang="en-US" altLang="ja-JP" sz="1100" b="1" dirty="0" smtClean="0">
                <a:latin typeface="UD デジタル 教科書体 NP-R" panose="02020400000000000000" pitchFamily="18" charset="-128"/>
                <a:ea typeface="UD デジタル 教科書体 NP-R" panose="02020400000000000000" pitchFamily="18" charset="-128"/>
              </a:rPr>
              <a:t>DX</a:t>
            </a:r>
            <a:r>
              <a:rPr kumimoji="1" lang="ja-JP" altLang="en-US" sz="1100" b="1" dirty="0">
                <a:latin typeface="UD デジタル 教科書体 NP-R" panose="02020400000000000000" pitchFamily="18" charset="-128"/>
                <a:ea typeface="UD デジタル 教科書体 NP-R" panose="02020400000000000000" pitchFamily="18" charset="-128"/>
              </a:rPr>
              <a:t>時代における商店街の</a:t>
            </a:r>
            <a:r>
              <a:rPr kumimoji="1" lang="ja-JP" altLang="en-US" sz="1100" b="1" dirty="0" smtClean="0">
                <a:latin typeface="UD デジタル 教科書体 NP-R" panose="02020400000000000000" pitchFamily="18" charset="-128"/>
                <a:ea typeface="UD デジタル 教科書体 NP-R" panose="02020400000000000000" pitchFamily="18" charset="-128"/>
              </a:rPr>
              <a:t>活性化」</a:t>
            </a:r>
            <a:endParaRPr kumimoji="1" lang="en-US" altLang="ja-JP" sz="1100" b="1" dirty="0">
              <a:latin typeface="UD デジタル 教科書体 NP-R" panose="02020400000000000000" pitchFamily="18" charset="-128"/>
              <a:ea typeface="UD デジタル 教科書体 NP-R" panose="02020400000000000000" pitchFamily="18" charset="-128"/>
            </a:endParaRPr>
          </a:p>
        </p:txBody>
      </p:sp>
      <p:sp>
        <p:nvSpPr>
          <p:cNvPr id="81" name="テキスト ボックス 80">
            <a:extLst>
              <a:ext uri="{FF2B5EF4-FFF2-40B4-BE49-F238E27FC236}">
                <a16:creationId xmlns:a16="http://schemas.microsoft.com/office/drawing/2014/main" id="{1857C79C-2685-0A0A-F42C-C1FDC2E349CA}"/>
              </a:ext>
            </a:extLst>
          </p:cNvPr>
          <p:cNvSpPr txBox="1"/>
          <p:nvPr/>
        </p:nvSpPr>
        <p:spPr>
          <a:xfrm>
            <a:off x="3290366" y="3557096"/>
            <a:ext cx="3490792"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大阪商業大学　総合経営学部教授　</a:t>
            </a:r>
            <a:r>
              <a:rPr kumimoji="1" lang="ja-JP" altLang="en-US" sz="1000" b="1" dirty="0" smtClean="0">
                <a:latin typeface="UD デジタル 教科書体 NP-R" panose="02020400000000000000" pitchFamily="18" charset="-128"/>
                <a:ea typeface="UD デジタル 教科書体 NP-R" panose="02020400000000000000" pitchFamily="18" charset="-128"/>
              </a:rPr>
              <a:t>加藤 司</a:t>
            </a: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b="1" dirty="0" smtClean="0">
                <a:latin typeface="UD デジタル 教科書体 NP-R" panose="02020400000000000000" pitchFamily="18" charset="-128"/>
                <a:ea typeface="UD デジタル 教科書体 NP-R" panose="02020400000000000000" pitchFamily="18" charset="-128"/>
              </a:rPr>
              <a:t>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82" name="四角形: 角を丸くする 50">
            <a:extLst>
              <a:ext uri="{FF2B5EF4-FFF2-40B4-BE49-F238E27FC236}">
                <a16:creationId xmlns:a16="http://schemas.microsoft.com/office/drawing/2014/main" id="{D2F5C4FB-BB15-B30C-3C71-2B4DA47D327D}"/>
              </a:ext>
            </a:extLst>
          </p:cNvPr>
          <p:cNvSpPr/>
          <p:nvPr/>
        </p:nvSpPr>
        <p:spPr>
          <a:xfrm>
            <a:off x="2945003" y="6822289"/>
            <a:ext cx="4176000" cy="660123"/>
          </a:xfrm>
          <a:prstGeom prst="roundRect">
            <a:avLst>
              <a:gd name="adj" fmla="val 6495"/>
            </a:avLst>
          </a:prstGeom>
          <a:solidFill>
            <a:schemeClr val="accent4">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86" name="テキスト ボックス 85">
            <a:extLst>
              <a:ext uri="{FF2B5EF4-FFF2-40B4-BE49-F238E27FC236}">
                <a16:creationId xmlns:a16="http://schemas.microsoft.com/office/drawing/2014/main" id="{DAED4038-271A-BCFB-B01B-91B6F626F52F}"/>
              </a:ext>
            </a:extLst>
          </p:cNvPr>
          <p:cNvSpPr txBox="1"/>
          <p:nvPr/>
        </p:nvSpPr>
        <p:spPr>
          <a:xfrm>
            <a:off x="3623727" y="6866661"/>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a:t>
            </a:r>
            <a:r>
              <a:rPr kumimoji="1" lang="ja-JP" altLang="en-US" sz="1200" b="1" dirty="0">
                <a:latin typeface="UD デジタル 教科書体 NP-R" panose="02020400000000000000" pitchFamily="18" charset="-128"/>
                <a:ea typeface="UD デジタル 教科書体 NP-R" panose="02020400000000000000" pitchFamily="18" charset="-128"/>
              </a:rPr>
              <a:t>プレゼンテーション内容の講評</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sp>
        <p:nvSpPr>
          <p:cNvPr id="87" name="テキスト ボックス 86">
            <a:extLst>
              <a:ext uri="{FF2B5EF4-FFF2-40B4-BE49-F238E27FC236}">
                <a16:creationId xmlns:a16="http://schemas.microsoft.com/office/drawing/2014/main" id="{B5CBCF19-6380-DBE0-7DC8-C75138C9B479}"/>
              </a:ext>
            </a:extLst>
          </p:cNvPr>
          <p:cNvSpPr txBox="1"/>
          <p:nvPr/>
        </p:nvSpPr>
        <p:spPr>
          <a:xfrm>
            <a:off x="3278393" y="7190962"/>
            <a:ext cx="3490792" cy="246221"/>
          </a:xfrm>
          <a:prstGeom prst="rect">
            <a:avLst/>
          </a:prstGeom>
          <a:noFill/>
        </p:spPr>
        <p:txBody>
          <a:bodyPr wrap="square" rtlCol="0">
            <a:spAutoFit/>
          </a:bodyPr>
          <a:lstStyle/>
          <a:p>
            <a:r>
              <a:rPr kumimoji="1" lang="ja-JP" altLang="en-US" sz="1000" b="1" dirty="0" smtClean="0">
                <a:latin typeface="UD デジタル 教科書体 NP-R" panose="02020400000000000000" pitchFamily="18" charset="-128"/>
                <a:ea typeface="UD デジタル 教科書体 NP-R" panose="02020400000000000000" pitchFamily="18" charset="-128"/>
              </a:rPr>
              <a:t>大阪</a:t>
            </a:r>
            <a:r>
              <a:rPr kumimoji="1" lang="ja-JP" altLang="en-US" sz="1000" b="1" dirty="0">
                <a:latin typeface="UD デジタル 教科書体 NP-R" panose="02020400000000000000" pitchFamily="18" charset="-128"/>
                <a:ea typeface="UD デジタル 教科書体 NP-R" panose="02020400000000000000" pitchFamily="18" charset="-128"/>
              </a:rPr>
              <a:t>商業大学　総合経営学部教授　</a:t>
            </a:r>
            <a:r>
              <a:rPr kumimoji="1" lang="ja-JP" altLang="en-US" sz="1000" b="1" dirty="0" smtClean="0">
                <a:latin typeface="UD デジタル 教科書体 NP-R" panose="02020400000000000000" pitchFamily="18" charset="-128"/>
                <a:ea typeface="UD デジタル 教科書体 NP-R" panose="02020400000000000000" pitchFamily="18" charset="-128"/>
              </a:rPr>
              <a:t>加藤 司</a:t>
            </a: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b="1" dirty="0" smtClean="0">
                <a:latin typeface="UD デジタル 教科書体 NP-R" panose="02020400000000000000" pitchFamily="18" charset="-128"/>
                <a:ea typeface="UD デジタル 教科書体 NP-R" panose="02020400000000000000" pitchFamily="18" charset="-128"/>
              </a:rPr>
              <a:t>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92" name="テキスト ボックス 91">
            <a:extLst>
              <a:ext uri="{FF2B5EF4-FFF2-40B4-BE49-F238E27FC236}">
                <a16:creationId xmlns:a16="http://schemas.microsoft.com/office/drawing/2014/main" id="{B15286F9-06A2-61F0-B151-85A36506A3E5}"/>
              </a:ext>
            </a:extLst>
          </p:cNvPr>
          <p:cNvSpPr txBox="1"/>
          <p:nvPr/>
        </p:nvSpPr>
        <p:spPr>
          <a:xfrm>
            <a:off x="809208" y="8068518"/>
            <a:ext cx="4927414" cy="707886"/>
          </a:xfrm>
          <a:prstGeom prst="rect">
            <a:avLst/>
          </a:prstGeom>
          <a:noFill/>
        </p:spPr>
        <p:txBody>
          <a:bodyPr wrap="square" rtlCol="0">
            <a:spAutoFit/>
          </a:bodyPr>
          <a:lstStyle/>
          <a:p>
            <a:pPr>
              <a:lnSpc>
                <a:spcPts val="1200"/>
              </a:lnSpc>
            </a:pPr>
            <a:r>
              <a:rPr lang="ja-JP" altLang="en-US" sz="900" dirty="0">
                <a:latin typeface="UD デジタル 教科書体 NP-R" panose="02020400000000000000" pitchFamily="18" charset="-128"/>
                <a:ea typeface="UD デジタル 教科書体 NP-R" panose="02020400000000000000" pitchFamily="18" charset="-128"/>
              </a:rPr>
              <a:t>　ご専門は、商業、流通論。神戸商科大学大学院経営学研究科後期博士課程を経て、</a:t>
            </a:r>
            <a:r>
              <a:rPr lang="en-US" altLang="ja-JP" sz="900" dirty="0">
                <a:latin typeface="UD デジタル 教科書体 NP-R" panose="02020400000000000000" pitchFamily="18" charset="-128"/>
                <a:ea typeface="UD デジタル 教科書体 NP-R" panose="02020400000000000000" pitchFamily="18" charset="-128"/>
              </a:rPr>
              <a:t>1983</a:t>
            </a:r>
            <a:r>
              <a:rPr lang="ja-JP" altLang="en-US" sz="900" dirty="0">
                <a:latin typeface="UD デジタル 教科書体 NP-R" panose="02020400000000000000" pitchFamily="18" charset="-128"/>
                <a:ea typeface="UD デジタル 教科書体 NP-R" panose="02020400000000000000" pitchFamily="18" charset="-128"/>
              </a:rPr>
              <a:t>年大阪市立大学商学部助手。</a:t>
            </a:r>
            <a:r>
              <a:rPr lang="en-US" altLang="zh-CN" sz="900" dirty="0">
                <a:latin typeface="UD デジタル 教科書体 NP-R" panose="02020400000000000000" pitchFamily="18" charset="-128"/>
                <a:ea typeface="UD デジタル 教科書体 NP-R" panose="02020400000000000000" pitchFamily="18" charset="-128"/>
              </a:rPr>
              <a:t>2006</a:t>
            </a:r>
            <a:r>
              <a:rPr lang="zh-CN" altLang="en-US" sz="900" dirty="0">
                <a:latin typeface="UD デジタル 教科書体 NP-R" panose="02020400000000000000" pitchFamily="18" charset="-128"/>
                <a:ea typeface="UD デジタル 教科書体 NP-R" panose="02020400000000000000" pitchFamily="18" charset="-128"/>
              </a:rPr>
              <a:t>年大阪市立大学大学院経営学研究科教授</a:t>
            </a:r>
            <a:r>
              <a:rPr lang="ja-JP" altLang="en-US" sz="900" dirty="0">
                <a:latin typeface="UD デジタル 教科書体 NP-R" panose="02020400000000000000" pitchFamily="18" charset="-128"/>
                <a:ea typeface="UD デジタル 教科書体 NP-R" panose="02020400000000000000" pitchFamily="18" charset="-128"/>
              </a:rPr>
              <a:t>。</a:t>
            </a:r>
            <a:r>
              <a:rPr lang="en-US" altLang="zh-CN" sz="900" dirty="0">
                <a:latin typeface="UD デジタル 教科書体 NP-R" panose="02020400000000000000" pitchFamily="18" charset="-128"/>
                <a:ea typeface="UD デジタル 教科書体 NP-R" panose="02020400000000000000" pitchFamily="18" charset="-128"/>
              </a:rPr>
              <a:t>2016</a:t>
            </a:r>
            <a:r>
              <a:rPr lang="zh-CN" altLang="en-US" sz="900" dirty="0">
                <a:latin typeface="UD デジタル 教科書体 NP-R" panose="02020400000000000000" pitchFamily="18" charset="-128"/>
                <a:ea typeface="UD デジタル 教科書体 NP-R" panose="02020400000000000000" pitchFamily="18" charset="-128"/>
              </a:rPr>
              <a:t>年大阪商業大学総合経営学部教授</a:t>
            </a:r>
            <a:r>
              <a:rPr lang="ja-JP" altLang="en-US"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所属学会は、日本商業学会・日本卸売学会。小売、卸業活性化問題に精通しておられる。</a:t>
            </a:r>
            <a:endParaRPr lang="ja-JP" altLang="en-US" sz="900" b="0" i="0" dirty="0">
              <a:effectLst/>
              <a:latin typeface="UD デジタル 教科書体 NP-R" panose="02020400000000000000" pitchFamily="18" charset="-128"/>
              <a:ea typeface="UD デジタル 教科書体 NP-R" panose="02020400000000000000" pitchFamily="18" charset="-128"/>
            </a:endParaRPr>
          </a:p>
        </p:txBody>
      </p:sp>
      <p:sp>
        <p:nvSpPr>
          <p:cNvPr id="93" name="テキスト ボックス 92">
            <a:extLst>
              <a:ext uri="{FF2B5EF4-FFF2-40B4-BE49-F238E27FC236}">
                <a16:creationId xmlns:a16="http://schemas.microsoft.com/office/drawing/2014/main" id="{1A4D8F53-E056-B77E-F85A-32E970F5EBF4}"/>
              </a:ext>
            </a:extLst>
          </p:cNvPr>
          <p:cNvSpPr txBox="1"/>
          <p:nvPr/>
        </p:nvSpPr>
        <p:spPr>
          <a:xfrm>
            <a:off x="752285" y="7885285"/>
            <a:ext cx="5331768" cy="253916"/>
          </a:xfrm>
          <a:prstGeom prst="rect">
            <a:avLst/>
          </a:prstGeom>
          <a:noFill/>
        </p:spPr>
        <p:txBody>
          <a:bodyPr wrap="square" rtlCol="0">
            <a:spAutoFit/>
          </a:bodyPr>
          <a:lstStyle/>
          <a:p>
            <a:r>
              <a:rPr kumimoji="1" lang="ja-JP" altLang="en-US" sz="1050" b="1" dirty="0">
                <a:latin typeface="UD デジタル 教科書体 NP-R" panose="02020400000000000000" pitchFamily="18" charset="-128"/>
                <a:ea typeface="UD デジタル 教科書体 NP-R" panose="02020400000000000000" pitchFamily="18" charset="-128"/>
              </a:rPr>
              <a:t>◆ </a:t>
            </a:r>
            <a:r>
              <a:rPr kumimoji="1" lang="ja-JP" altLang="en-US" sz="1050" b="1" dirty="0" smtClean="0">
                <a:latin typeface="UD デジタル 教科書体 NP-R" panose="02020400000000000000" pitchFamily="18" charset="-128"/>
                <a:ea typeface="UD デジタル 教科書体 NP-R" panose="02020400000000000000" pitchFamily="18" charset="-128"/>
              </a:rPr>
              <a:t>加藤 司 </a:t>
            </a:r>
            <a:r>
              <a:rPr kumimoji="1" lang="zh-TW" altLang="en-US" sz="1050" b="1" dirty="0">
                <a:latin typeface="UD デジタル 教科書体 NP-R" panose="02020400000000000000" pitchFamily="18" charset="-128"/>
                <a:ea typeface="UD デジタル 教科書体 NP-R" panose="02020400000000000000" pitchFamily="18" charset="-128"/>
              </a:rPr>
              <a:t>氏</a:t>
            </a:r>
            <a:r>
              <a:rPr kumimoji="1" lang="ja-JP" altLang="en-US" sz="1050" b="1" dirty="0">
                <a:latin typeface="UD デジタル 教科書体 NP-R" panose="02020400000000000000" pitchFamily="18" charset="-128"/>
                <a:ea typeface="UD デジタル 教科書体 NP-R" panose="02020400000000000000" pitchFamily="18" charset="-128"/>
              </a:rPr>
              <a:t>　　大阪商業大学　総合経営学部教授</a:t>
            </a:r>
            <a:endParaRPr kumimoji="1" lang="en-US" altLang="zh-TW" sz="1050" b="1" dirty="0">
              <a:latin typeface="UD デジタル 教科書体 NP-R" panose="02020400000000000000" pitchFamily="18" charset="-128"/>
              <a:ea typeface="UD デジタル 教科書体 NP-R" panose="02020400000000000000" pitchFamily="18" charset="-128"/>
            </a:endParaRPr>
          </a:p>
        </p:txBody>
      </p:sp>
      <p:pic>
        <p:nvPicPr>
          <p:cNvPr id="94" name="図 93">
            <a:extLst>
              <a:ext uri="{FF2B5EF4-FFF2-40B4-BE49-F238E27FC236}">
                <a16:creationId xmlns:a16="http://schemas.microsoft.com/office/drawing/2014/main" id="{065C245A-6B7A-DBF3-E74C-628DBA545F2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b="15701"/>
          <a:stretch/>
        </p:blipFill>
        <p:spPr>
          <a:xfrm>
            <a:off x="6047497" y="7849412"/>
            <a:ext cx="774665" cy="871356"/>
          </a:xfrm>
          <a:prstGeom prst="ellipse">
            <a:avLst/>
          </a:prstGeom>
          <a:ln>
            <a:noFill/>
          </a:ln>
          <a:effectLst>
            <a:softEdge rad="25400"/>
          </a:effectLst>
        </p:spPr>
      </p:pic>
      <p:sp>
        <p:nvSpPr>
          <p:cNvPr id="95" name="テキスト ボックス 94">
            <a:extLst>
              <a:ext uri="{FF2B5EF4-FFF2-40B4-BE49-F238E27FC236}">
                <a16:creationId xmlns:a16="http://schemas.microsoft.com/office/drawing/2014/main" id="{B643C05E-1DAA-E8C2-3019-B0587C654FEF}"/>
              </a:ext>
            </a:extLst>
          </p:cNvPr>
          <p:cNvSpPr txBox="1"/>
          <p:nvPr/>
        </p:nvSpPr>
        <p:spPr>
          <a:xfrm>
            <a:off x="3626913" y="5124981"/>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a:t>
            </a:r>
            <a:r>
              <a:rPr kumimoji="1" lang="ja-JP" altLang="en-US" sz="1200" b="1" dirty="0">
                <a:latin typeface="UD デジタル 教科書体 NP-R" panose="02020400000000000000" pitchFamily="18" charset="-128"/>
                <a:ea typeface="UD デジタル 教科書体 NP-R" panose="02020400000000000000" pitchFamily="18" charset="-128"/>
              </a:rPr>
              <a:t>モデル創出事業プレゼンテーション</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sp>
        <p:nvSpPr>
          <p:cNvPr id="96" name="テキスト ボックス 95">
            <a:extLst>
              <a:ext uri="{FF2B5EF4-FFF2-40B4-BE49-F238E27FC236}">
                <a16:creationId xmlns:a16="http://schemas.microsoft.com/office/drawing/2014/main" id="{07DA769A-0731-7265-B2C5-0C7694429C5C}"/>
              </a:ext>
            </a:extLst>
          </p:cNvPr>
          <p:cNvSpPr txBox="1"/>
          <p:nvPr/>
        </p:nvSpPr>
        <p:spPr>
          <a:xfrm>
            <a:off x="3025047" y="5435851"/>
            <a:ext cx="3871962" cy="1369606"/>
          </a:xfrm>
          <a:prstGeom prst="rect">
            <a:avLst/>
          </a:prstGeom>
          <a:noFill/>
        </p:spPr>
        <p:txBody>
          <a:bodyPr wrap="square" rtlCol="0">
            <a:spAutoFit/>
          </a:bodyPr>
          <a:lstStyle/>
          <a:p>
            <a:r>
              <a:rPr kumimoji="1" lang="ja-JP" altLang="en-US" sz="1100" b="1" dirty="0">
                <a:solidFill>
                  <a:schemeClr val="accent2"/>
                </a:solidFill>
                <a:latin typeface="UD デジタル 教科書体 NP-R" panose="02020400000000000000" pitchFamily="18" charset="-128"/>
                <a:ea typeface="UD デジタル 教科書体 NP-R" panose="02020400000000000000" pitchFamily="18" charset="-128"/>
              </a:rPr>
              <a:t>➊</a:t>
            </a:r>
            <a:r>
              <a:rPr kumimoji="1" lang="ja-JP" altLang="en-US" sz="1000" b="1" dirty="0">
                <a:latin typeface="UD デジタル 教科書体 NP-R" panose="02020400000000000000" pitchFamily="18" charset="-128"/>
                <a:ea typeface="UD デジタル 教科書体 NP-R" panose="02020400000000000000" pitchFamily="18" charset="-128"/>
              </a:rPr>
              <a:t>「近隣学生のサポートに</a:t>
            </a:r>
            <a:r>
              <a:rPr kumimoji="1" lang="ja-JP" altLang="en-US" sz="1000" b="1" dirty="0" smtClean="0">
                <a:latin typeface="UD デジタル 教科書体 NP-R" panose="02020400000000000000" pitchFamily="18" charset="-128"/>
                <a:ea typeface="UD デジタル 教科書体 NP-R" panose="02020400000000000000" pitchFamily="18" charset="-128"/>
              </a:rPr>
              <a:t>よる</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商店街イベントプロモーション動画制作」</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100" b="1" dirty="0" smtClean="0">
                <a:solidFill>
                  <a:schemeClr val="accent2"/>
                </a:solidFill>
                <a:latin typeface="UD デジタル 教科書体 NP-R" panose="02020400000000000000" pitchFamily="18" charset="-128"/>
                <a:ea typeface="UD デジタル 教科書体 NP-R" panose="02020400000000000000" pitchFamily="18" charset="-128"/>
              </a:rPr>
              <a:t>❷</a:t>
            </a:r>
            <a:r>
              <a:rPr kumimoji="1" lang="ja-JP" altLang="en-US"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smtClean="0">
                <a:latin typeface="UD デジタル 教科書体 NP-R" panose="02020400000000000000" pitchFamily="18" charset="-128"/>
                <a:ea typeface="UD デジタル 教科書体 NP-R" panose="02020400000000000000" pitchFamily="18" charset="-128"/>
              </a:rPr>
              <a:t>学生</a:t>
            </a:r>
            <a:r>
              <a:rPr kumimoji="1" lang="ja-JP" altLang="en-US" sz="1000" b="1" dirty="0">
                <a:latin typeface="UD デジタル 教科書体 NP-R" panose="02020400000000000000" pitchFamily="18" charset="-128"/>
                <a:ea typeface="UD デジタル 教科書体 NP-R" panose="02020400000000000000" pitchFamily="18" charset="-128"/>
              </a:rPr>
              <a:t>のデザインを盛り込んだ商店街</a:t>
            </a:r>
            <a:r>
              <a:rPr kumimoji="1" lang="ja-JP" altLang="en-US" sz="1000" b="1" dirty="0" smtClean="0">
                <a:latin typeface="UD デジタル 教科書体 NP-R" panose="02020400000000000000" pitchFamily="18" charset="-128"/>
                <a:ea typeface="UD デジタル 教科書体 NP-R" panose="02020400000000000000" pitchFamily="18" charset="-128"/>
              </a:rPr>
              <a:t>ブランディング化」</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97" name="図 96">
            <a:extLst>
              <a:ext uri="{FF2B5EF4-FFF2-40B4-BE49-F238E27FC236}">
                <a16:creationId xmlns:a16="http://schemas.microsoft.com/office/drawing/2014/main" id="{70880FA6-08C7-E2AF-588A-8B8E6C97207E}"/>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25047" y="5343136"/>
            <a:ext cx="4104468" cy="178666"/>
          </a:xfrm>
          <a:prstGeom prst="rect">
            <a:avLst/>
          </a:prstGeom>
        </p:spPr>
      </p:pic>
      <p:grpSp>
        <p:nvGrpSpPr>
          <p:cNvPr id="98" name="グループ化 97">
            <a:extLst>
              <a:ext uri="{FF2B5EF4-FFF2-40B4-BE49-F238E27FC236}">
                <a16:creationId xmlns:a16="http://schemas.microsoft.com/office/drawing/2014/main" id="{FC0BACB4-70DC-2BEB-7D40-E5362ED6FD89}"/>
              </a:ext>
            </a:extLst>
          </p:cNvPr>
          <p:cNvGrpSpPr/>
          <p:nvPr/>
        </p:nvGrpSpPr>
        <p:grpSpPr>
          <a:xfrm>
            <a:off x="2852458" y="5084967"/>
            <a:ext cx="877274" cy="302327"/>
            <a:chOff x="2578753" y="3037925"/>
            <a:chExt cx="877274" cy="302327"/>
          </a:xfrm>
        </p:grpSpPr>
        <p:sp>
          <p:nvSpPr>
            <p:cNvPr id="99" name="正方形/長方形 98">
              <a:extLst>
                <a:ext uri="{FF2B5EF4-FFF2-40B4-BE49-F238E27FC236}">
                  <a16:creationId xmlns:a16="http://schemas.microsoft.com/office/drawing/2014/main" id="{C0603900-C21F-049F-DF34-897AE116CFF1}"/>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00" name="テキスト ボックス 99">
              <a:extLst>
                <a:ext uri="{FF2B5EF4-FFF2-40B4-BE49-F238E27FC236}">
                  <a16:creationId xmlns:a16="http://schemas.microsoft.com/office/drawing/2014/main" id="{F5150228-024E-183C-D025-EE6DF525DA65}"/>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grpSp>
        <p:nvGrpSpPr>
          <p:cNvPr id="101" name="グループ化 100">
            <a:extLst>
              <a:ext uri="{FF2B5EF4-FFF2-40B4-BE49-F238E27FC236}">
                <a16:creationId xmlns:a16="http://schemas.microsoft.com/office/drawing/2014/main" id="{EFB88EF9-BE09-4397-067E-997F0D10C81D}"/>
              </a:ext>
            </a:extLst>
          </p:cNvPr>
          <p:cNvGrpSpPr/>
          <p:nvPr/>
        </p:nvGrpSpPr>
        <p:grpSpPr>
          <a:xfrm>
            <a:off x="2851228" y="6813482"/>
            <a:ext cx="877274" cy="302327"/>
            <a:chOff x="-1108863" y="4267781"/>
            <a:chExt cx="877274" cy="302327"/>
          </a:xfrm>
        </p:grpSpPr>
        <p:sp>
          <p:nvSpPr>
            <p:cNvPr id="102" name="正方形/長方形 101">
              <a:extLst>
                <a:ext uri="{FF2B5EF4-FFF2-40B4-BE49-F238E27FC236}">
                  <a16:creationId xmlns:a16="http://schemas.microsoft.com/office/drawing/2014/main" id="{3DE745F9-8120-9ED7-BD54-846B252C0046}"/>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103" name="テキスト ボックス 102">
              <a:extLst>
                <a:ext uri="{FF2B5EF4-FFF2-40B4-BE49-F238E27FC236}">
                  <a16:creationId xmlns:a16="http://schemas.microsoft.com/office/drawing/2014/main" id="{B6C53650-833A-BFE3-D388-414F83C37DD2}"/>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104" name="テキスト ボックス 103">
            <a:extLst>
              <a:ext uri="{FF2B5EF4-FFF2-40B4-BE49-F238E27FC236}">
                <a16:creationId xmlns:a16="http://schemas.microsoft.com/office/drawing/2014/main" id="{1BCC0736-D05F-9030-ED80-7AD13BE517F5}"/>
              </a:ext>
            </a:extLst>
          </p:cNvPr>
          <p:cNvSpPr txBox="1"/>
          <p:nvPr/>
        </p:nvSpPr>
        <p:spPr>
          <a:xfrm>
            <a:off x="2855042" y="4249491"/>
            <a:ext cx="4176000" cy="600164"/>
          </a:xfrm>
          <a:prstGeom prst="rect">
            <a:avLst/>
          </a:prstGeom>
          <a:noFill/>
        </p:spPr>
        <p:txBody>
          <a:bodyPr wrap="square" rtlCol="0">
            <a:spAutoFit/>
          </a:bodyPr>
          <a:lstStyle/>
          <a:p>
            <a:r>
              <a:rPr kumimoji="1" lang="ja-JP" altLang="en-US" sz="1100" b="1" dirty="0">
                <a:latin typeface="UD デジタル 教科書体 NP-R" panose="02020400000000000000" pitchFamily="18" charset="-128"/>
                <a:ea typeface="UD デジタル 教科書体 NP-R" panose="02020400000000000000" pitchFamily="18" charset="-128"/>
              </a:rPr>
              <a:t>　「</a:t>
            </a:r>
            <a:r>
              <a:rPr kumimoji="1" lang="ja-JP" altLang="en-US" sz="1100" b="1" dirty="0" smtClean="0">
                <a:latin typeface="UD デジタル 教科書体 NP-R" panose="02020400000000000000" pitchFamily="18" charset="-128"/>
                <a:ea typeface="UD デジタル 教科書体 NP-R" panose="02020400000000000000" pitchFamily="18" charset="-128"/>
              </a:rPr>
              <a:t>戎</a:t>
            </a:r>
            <a:r>
              <a:rPr kumimoji="1" lang="ja-JP" altLang="en-US" sz="1100" b="1" dirty="0">
                <a:latin typeface="UD デジタル 教科書体 NP-R" panose="02020400000000000000" pitchFamily="18" charset="-128"/>
                <a:ea typeface="UD デジタル 教科書体 NP-R" panose="02020400000000000000" pitchFamily="18" charset="-128"/>
              </a:rPr>
              <a:t>橋筋商店街の</a:t>
            </a:r>
            <a:r>
              <a:rPr kumimoji="1" lang="ja-JP" altLang="en-US" sz="1100" b="1" dirty="0" smtClean="0">
                <a:latin typeface="UD デジタル 教科書体 NP-R" panose="02020400000000000000" pitchFamily="18" charset="-128"/>
                <a:ea typeface="UD デジタル 教科書体 NP-R" panose="02020400000000000000" pitchFamily="18" charset="-128"/>
              </a:rPr>
              <a:t>ファンづくり</a:t>
            </a:r>
            <a:endParaRPr kumimoji="1" lang="en-US" altLang="ja-JP" sz="1100" b="1" dirty="0">
              <a:latin typeface="UD デジタル 教科書体 NP-R" panose="02020400000000000000" pitchFamily="18" charset="-128"/>
              <a:ea typeface="UD デジタル 教科書体 NP-R" panose="02020400000000000000" pitchFamily="18" charset="-128"/>
            </a:endParaRPr>
          </a:p>
          <a:p>
            <a:r>
              <a:rPr kumimoji="1" lang="ja-JP" altLang="en-US" sz="1100" b="1" dirty="0">
                <a:latin typeface="UD デジタル 教科書体 NP-R" panose="02020400000000000000" pitchFamily="18" charset="-128"/>
                <a:ea typeface="UD デジタル 教科書体 NP-R" panose="02020400000000000000" pitchFamily="18" charset="-128"/>
              </a:rPr>
              <a:t>　　</a:t>
            </a:r>
            <a:r>
              <a:rPr kumimoji="1" lang="ja-JP" altLang="en-US" sz="1100" b="1" dirty="0" smtClean="0">
                <a:latin typeface="UD デジタル 教科書体 NP-R" panose="02020400000000000000" pitchFamily="18" charset="-128"/>
                <a:ea typeface="UD デジタル 教科書体 NP-R" panose="02020400000000000000" pitchFamily="18" charset="-128"/>
              </a:rPr>
              <a:t>～</a:t>
            </a:r>
            <a:r>
              <a:rPr kumimoji="1" lang="ja-JP" altLang="en-US" sz="1100" b="1" dirty="0">
                <a:latin typeface="UD デジタル 教科書体 NP-R" panose="02020400000000000000" pitchFamily="18" charset="-128"/>
                <a:ea typeface="UD デジタル 教科書体 NP-R" panose="02020400000000000000" pitchFamily="18" charset="-128"/>
              </a:rPr>
              <a:t>商店街公式アプリ「えびなび」開発</a:t>
            </a:r>
            <a:r>
              <a:rPr kumimoji="1" lang="ja-JP" altLang="en-US" sz="1100" b="1" dirty="0" smtClean="0">
                <a:latin typeface="UD デジタル 教科書体 NP-R" panose="02020400000000000000" pitchFamily="18" charset="-128"/>
                <a:ea typeface="UD デジタル 教科書体 NP-R" panose="02020400000000000000" pitchFamily="18" charset="-128"/>
              </a:rPr>
              <a:t>、</a:t>
            </a:r>
            <a:endParaRPr kumimoji="1" lang="en-US" altLang="ja-JP" sz="1100" b="1" dirty="0" smtClean="0">
              <a:latin typeface="UD デジタル 教科書体 NP-R" panose="02020400000000000000" pitchFamily="18" charset="-128"/>
              <a:ea typeface="UD デジタル 教科書体 NP-R" panose="02020400000000000000" pitchFamily="18" charset="-128"/>
            </a:endParaRPr>
          </a:p>
          <a:p>
            <a:r>
              <a:rPr kumimoji="1" lang="ja-JP" altLang="en-US" sz="1100" b="1" dirty="0">
                <a:latin typeface="UD デジタル 教科書体 NP-R" panose="02020400000000000000" pitchFamily="18" charset="-128"/>
                <a:ea typeface="UD デジタル 教科書体 NP-R" panose="02020400000000000000" pitchFamily="18" charset="-128"/>
              </a:rPr>
              <a:t>　</a:t>
            </a:r>
            <a:r>
              <a:rPr kumimoji="1" lang="ja-JP" altLang="en-US" sz="1100" b="1" dirty="0" smtClean="0">
                <a:latin typeface="UD デジタル 教科書体 NP-R" panose="02020400000000000000" pitchFamily="18" charset="-128"/>
                <a:ea typeface="UD デジタル 教科書体 NP-R" panose="02020400000000000000" pitchFamily="18" charset="-128"/>
              </a:rPr>
              <a:t>　　　　　　　　　　　　　　　デジタル化</a:t>
            </a:r>
            <a:r>
              <a:rPr kumimoji="1" lang="ja-JP" altLang="en-US" sz="1100" b="1" dirty="0">
                <a:latin typeface="UD デジタル 教科書体 NP-R" panose="02020400000000000000" pitchFamily="18" charset="-128"/>
                <a:ea typeface="UD デジタル 教科書体 NP-R" panose="02020400000000000000" pitchFamily="18" charset="-128"/>
              </a:rPr>
              <a:t>の取り組み</a:t>
            </a:r>
            <a:r>
              <a:rPr kumimoji="1" lang="ja-JP" altLang="en-US" sz="1100" b="1" dirty="0" smtClean="0">
                <a:latin typeface="UD デジタル 教科書体 NP-R" panose="02020400000000000000" pitchFamily="18" charset="-128"/>
                <a:ea typeface="UD デジタル 教科書体 NP-R" panose="02020400000000000000" pitchFamily="18" charset="-128"/>
              </a:rPr>
              <a:t>～」</a:t>
            </a:r>
            <a:endParaRPr kumimoji="1" lang="en-US" altLang="ja-JP" sz="1100" b="1" dirty="0">
              <a:latin typeface="UD デジタル 教科書体 NP-R" panose="02020400000000000000" pitchFamily="18" charset="-128"/>
              <a:ea typeface="UD デジタル 教科書体 NP-R" panose="02020400000000000000" pitchFamily="18" charset="-128"/>
            </a:endParaRPr>
          </a:p>
        </p:txBody>
      </p:sp>
      <p:sp>
        <p:nvSpPr>
          <p:cNvPr id="105" name="テキスト ボックス 104">
            <a:extLst>
              <a:ext uri="{FF2B5EF4-FFF2-40B4-BE49-F238E27FC236}">
                <a16:creationId xmlns:a16="http://schemas.microsoft.com/office/drawing/2014/main" id="{DDD52231-96B2-A0BA-FE00-D8992D02751A}"/>
              </a:ext>
            </a:extLst>
          </p:cNvPr>
          <p:cNvSpPr txBox="1"/>
          <p:nvPr/>
        </p:nvSpPr>
        <p:spPr>
          <a:xfrm>
            <a:off x="3278393" y="4764360"/>
            <a:ext cx="3490792" cy="246221"/>
          </a:xfrm>
          <a:prstGeom prst="rect">
            <a:avLst/>
          </a:prstGeom>
          <a:noFill/>
        </p:spPr>
        <p:txBody>
          <a:bodyPr wrap="square" rtlCol="0">
            <a:spAutoFit/>
          </a:bodyPr>
          <a:lstStyle/>
          <a:p>
            <a:r>
              <a:rPr kumimoji="1" lang="zh-TW" altLang="en-US" sz="1000" b="1" dirty="0">
                <a:latin typeface="UD デジタル 教科書体 NP-R" panose="02020400000000000000" pitchFamily="18" charset="-128"/>
                <a:ea typeface="UD デジタル 教科書体 NP-R" panose="02020400000000000000" pitchFamily="18" charset="-128"/>
              </a:rPr>
              <a:t>戎橋筋商店街振興組合　事業宣伝委員長</a:t>
            </a:r>
            <a:r>
              <a:rPr kumimoji="1" lang="zh-TW" altLang="en-US" sz="1000" b="1" dirty="0">
                <a:solidFill>
                  <a:srgbClr val="FF0000"/>
                </a:solidFill>
                <a:latin typeface="UD デジタル 教科書体 NP-R" panose="02020400000000000000" pitchFamily="18" charset="-128"/>
                <a:ea typeface="UD デジタル 教科書体 NP-R" panose="02020400000000000000" pitchFamily="18" charset="-128"/>
              </a:rPr>
              <a:t>　</a:t>
            </a:r>
            <a:r>
              <a:rPr kumimoji="1" lang="zh-TW" altLang="en-US" sz="1000" b="1" dirty="0" smtClean="0">
                <a:latin typeface="UD デジタル 教科書体 NP-R" panose="02020400000000000000" pitchFamily="18" charset="-128"/>
                <a:ea typeface="UD デジタル 教科書体 NP-R" panose="02020400000000000000" pitchFamily="18" charset="-128"/>
              </a:rPr>
              <a:t>福岡 武志</a:t>
            </a:r>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ja-JP" altLang="en-US" sz="1000" b="1" dirty="0" smtClean="0">
                <a:latin typeface="UD デジタル 教科書体 NP-R" panose="02020400000000000000" pitchFamily="18" charset="-128"/>
                <a:ea typeface="UD デジタル 教科書体 NP-R" panose="02020400000000000000" pitchFamily="18" charset="-128"/>
              </a:rPr>
              <a:t>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77" name="テキスト ボックス 76">
            <a:extLst>
              <a:ext uri="{FF2B5EF4-FFF2-40B4-BE49-F238E27FC236}">
                <a16:creationId xmlns:a16="http://schemas.microsoft.com/office/drawing/2014/main" id="{46AAECE0-F096-6BB7-F115-8E9B62948F4E}"/>
              </a:ext>
            </a:extLst>
          </p:cNvPr>
          <p:cNvSpPr txBox="1"/>
          <p:nvPr/>
        </p:nvSpPr>
        <p:spPr>
          <a:xfrm>
            <a:off x="3432437" y="5785588"/>
            <a:ext cx="3206487" cy="400110"/>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石橋</a:t>
            </a:r>
            <a:r>
              <a:rPr kumimoji="1" lang="zh-TW" altLang="en-US" sz="1000" dirty="0">
                <a:latin typeface="UD デジタル 教科書体 NP-R" panose="02020400000000000000" pitchFamily="18" charset="-128"/>
                <a:ea typeface="UD デジタル 教科書体 NP-R" panose="02020400000000000000" pitchFamily="18" charset="-128"/>
              </a:rPr>
              <a:t>商店</a:t>
            </a:r>
            <a:r>
              <a:rPr kumimoji="1" lang="ja-JP" altLang="en-US" sz="1000" dirty="0">
                <a:latin typeface="UD デジタル 教科書体 NP-R" panose="02020400000000000000" pitchFamily="18" charset="-128"/>
                <a:ea typeface="UD デジタル 教科書体 NP-R" panose="02020400000000000000" pitchFamily="18" charset="-128"/>
              </a:rPr>
              <a:t>会</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副会長　</a:t>
            </a:r>
            <a:r>
              <a:rPr kumimoji="1" lang="ja-JP" altLang="en-US" sz="1000" dirty="0" smtClean="0">
                <a:latin typeface="UD デジタル 教科書体 NP-R" panose="02020400000000000000" pitchFamily="18" charset="-128"/>
                <a:ea typeface="UD デジタル 教科書体 NP-R" panose="02020400000000000000" pitchFamily="18" charset="-128"/>
              </a:rPr>
              <a:t>堤 洋一</a:t>
            </a:r>
            <a:r>
              <a:rPr kumimoji="1" lang="zh-TW" altLang="en-US" sz="1000" dirty="0">
                <a:latin typeface="UD デジタル 教科書体 NP-R" panose="02020400000000000000" pitchFamily="18" charset="-128"/>
                <a:ea typeface="UD デジタル 教科書体 NP-R" panose="02020400000000000000" pitchFamily="18" charset="-128"/>
              </a:rPr>
              <a:t> </a:t>
            </a:r>
            <a:r>
              <a:rPr kumimoji="1" lang="zh-TW" altLang="en-US" sz="1000" dirty="0" smtClean="0">
                <a:latin typeface="UD デジタル 教科書体 NP-R" panose="02020400000000000000" pitchFamily="18" charset="-128"/>
                <a:ea typeface="UD デジタル 教科書体 NP-R" panose="02020400000000000000" pitchFamily="18" charset="-128"/>
              </a:rPr>
              <a:t>氏</a:t>
            </a:r>
            <a:r>
              <a:rPr kumimoji="1" lang="ja-JP" altLang="en-US" sz="1000" dirty="0" smtClean="0">
                <a:latin typeface="UD デジタル 教科書体 NP-R" panose="02020400000000000000" pitchFamily="18" charset="-128"/>
                <a:ea typeface="UD デジタル 教科書体 NP-R" panose="02020400000000000000" pitchFamily="18" charset="-128"/>
              </a:rPr>
              <a:t> </a:t>
            </a:r>
            <a:r>
              <a:rPr kumimoji="1" lang="ja-JP" altLang="en-US" sz="1000" dirty="0">
                <a:latin typeface="UD デジタル 教科書体 NP-R" panose="02020400000000000000" pitchFamily="18" charset="-128"/>
                <a:ea typeface="UD デジタル 教科書体 NP-R" panose="02020400000000000000" pitchFamily="18" charset="-128"/>
              </a:rPr>
              <a:t>／ 事務局　</a:t>
            </a:r>
            <a:r>
              <a:rPr kumimoji="1" lang="ja-JP" altLang="en-US" sz="1000" dirty="0" smtClean="0">
                <a:latin typeface="UD デジタル 教科書体 NP-R" panose="02020400000000000000" pitchFamily="18" charset="-128"/>
                <a:ea typeface="UD デジタル 教科書体 NP-R" panose="02020400000000000000" pitchFamily="18" charset="-128"/>
              </a:rPr>
              <a:t>浅田 圭佑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78" name="テキスト ボックス 77">
            <a:extLst>
              <a:ext uri="{FF2B5EF4-FFF2-40B4-BE49-F238E27FC236}">
                <a16:creationId xmlns:a16="http://schemas.microsoft.com/office/drawing/2014/main" id="{FA122393-7114-95E8-90F1-2967E5002857}"/>
              </a:ext>
            </a:extLst>
          </p:cNvPr>
          <p:cNvSpPr txBox="1"/>
          <p:nvPr/>
        </p:nvSpPr>
        <p:spPr>
          <a:xfrm>
            <a:off x="3432338" y="6430052"/>
            <a:ext cx="2879817" cy="400110"/>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南地中筋</a:t>
            </a:r>
            <a:r>
              <a:rPr kumimoji="1" lang="zh-TW" altLang="en-US" sz="1000" dirty="0">
                <a:latin typeface="UD デジタル 教科書体 NP-R" panose="02020400000000000000" pitchFamily="18" charset="-128"/>
                <a:ea typeface="UD デジタル 教科書体 NP-R" panose="02020400000000000000" pitchFamily="18" charset="-128"/>
              </a:rPr>
              <a:t>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ja-JP" altLang="en-US" sz="1000" dirty="0" smtClean="0">
                <a:latin typeface="UD デジタル 教科書体 NP-R" panose="02020400000000000000" pitchFamily="18" charset="-128"/>
                <a:ea typeface="UD デジタル 教科書体 NP-R" panose="02020400000000000000" pitchFamily="18" charset="-128"/>
              </a:rPr>
              <a:t>真鍋 知秀</a:t>
            </a:r>
            <a:r>
              <a:rPr kumimoji="1" lang="zh-TW" altLang="en-US" sz="1000" dirty="0">
                <a:latin typeface="UD デジタル 教科書体 NP-R" panose="02020400000000000000" pitchFamily="18" charset="-128"/>
                <a:ea typeface="UD デジタル 教科書体 NP-R" panose="02020400000000000000" pitchFamily="18" charset="-128"/>
              </a:rPr>
              <a:t> </a:t>
            </a:r>
            <a:r>
              <a:rPr kumimoji="1" lang="zh-TW" altLang="en-US" sz="1000" dirty="0" smtClean="0">
                <a:latin typeface="UD デジタル 教科書体 NP-R" panose="02020400000000000000" pitchFamily="18" charset="-128"/>
                <a:ea typeface="UD デジタル 教科書体 NP-R" panose="02020400000000000000" pitchFamily="18" charset="-128"/>
              </a:rPr>
              <a:t>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pic>
        <p:nvPicPr>
          <p:cNvPr id="62" name="図 61">
            <a:extLst>
              <a:ext uri="{FF2B5EF4-FFF2-40B4-BE49-F238E27FC236}">
                <a16:creationId xmlns:a16="http://schemas.microsoft.com/office/drawing/2014/main" id="{70880FA6-08C7-E2AF-588A-8B8E6C97207E}"/>
              </a:ext>
            </a:extLst>
          </p:cNvPr>
          <p:cNvPicPr>
            <a:picLocks noChangeAspect="1"/>
          </p:cNvPicPr>
          <p:nvPr/>
        </p:nvPicPr>
        <p:blipFill rotWithShape="1">
          <a:blip r:embed="rId3">
            <a:extLst>
              <a:ext uri="{28A0092B-C50C-407E-A947-70E740481C1C}">
                <a14:useLocalDpi xmlns:a14="http://schemas.microsoft.com/office/drawing/2010/main" val="0"/>
              </a:ext>
            </a:extLst>
          </a:blip>
          <a:srcRect l="43925" t="30707" r="-1008" b="32170"/>
          <a:stretch/>
        </p:blipFill>
        <p:spPr>
          <a:xfrm>
            <a:off x="3029394" y="7085185"/>
            <a:ext cx="4104468" cy="178666"/>
          </a:xfrm>
          <a:prstGeom prst="rect">
            <a:avLst/>
          </a:prstGeom>
        </p:spPr>
      </p:pic>
    </p:spTree>
    <p:extLst>
      <p:ext uri="{BB962C8B-B14F-4D97-AF65-F5344CB8AC3E}">
        <p14:creationId xmlns:p14="http://schemas.microsoft.com/office/powerpoint/2010/main" val="283235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正方形/長方形 1049">
            <a:extLst>
              <a:ext uri="{FF2B5EF4-FFF2-40B4-BE49-F238E27FC236}">
                <a16:creationId xmlns:a16="http://schemas.microsoft.com/office/drawing/2014/main" id="{02878CF8-565E-4FBA-6D4E-900D7407EC03}"/>
              </a:ext>
            </a:extLst>
          </p:cNvPr>
          <p:cNvSpPr/>
          <p:nvPr/>
        </p:nvSpPr>
        <p:spPr>
          <a:xfrm>
            <a:off x="344680" y="2290040"/>
            <a:ext cx="6892941" cy="36785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正方形/長方形 1050">
            <a:extLst>
              <a:ext uri="{FF2B5EF4-FFF2-40B4-BE49-F238E27FC236}">
                <a16:creationId xmlns:a16="http://schemas.microsoft.com/office/drawing/2014/main" id="{62B3DB73-750D-916A-6AE3-EA3531ABD51C}"/>
              </a:ext>
            </a:extLst>
          </p:cNvPr>
          <p:cNvSpPr/>
          <p:nvPr/>
        </p:nvSpPr>
        <p:spPr>
          <a:xfrm>
            <a:off x="344680" y="6128357"/>
            <a:ext cx="6870315" cy="425867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52" name="図 1051">
            <a:extLst>
              <a:ext uri="{FF2B5EF4-FFF2-40B4-BE49-F238E27FC236}">
                <a16:creationId xmlns:a16="http://schemas.microsoft.com/office/drawing/2014/main" id="{C220F99B-0D4E-5775-2F69-ECA15B62C23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369" b="23160" l="70189" r="76145">
                        <a14:foregroundMark x1="74625" y1="22555" x2="74625" y2="22555"/>
                      </a14:backgroundRemoval>
                    </a14:imgEffect>
                  </a14:imgLayer>
                </a14:imgProps>
              </a:ext>
            </a:extLst>
          </a:blip>
          <a:srcRect l="69445" t="17770" r="23111" b="76241"/>
          <a:stretch/>
        </p:blipFill>
        <p:spPr>
          <a:xfrm>
            <a:off x="501376" y="6232155"/>
            <a:ext cx="312586" cy="305587"/>
          </a:xfrm>
          <a:prstGeom prst="rect">
            <a:avLst/>
          </a:prstGeom>
        </p:spPr>
      </p:pic>
      <p:sp>
        <p:nvSpPr>
          <p:cNvPr id="1053" name="テキスト ボックス 1052">
            <a:extLst>
              <a:ext uri="{FF2B5EF4-FFF2-40B4-BE49-F238E27FC236}">
                <a16:creationId xmlns:a16="http://schemas.microsoft.com/office/drawing/2014/main" id="{7E3C881E-E51A-80CE-D343-47E52A842B86}"/>
              </a:ext>
            </a:extLst>
          </p:cNvPr>
          <p:cNvSpPr txBox="1"/>
          <p:nvPr/>
        </p:nvSpPr>
        <p:spPr>
          <a:xfrm>
            <a:off x="761462" y="6290048"/>
            <a:ext cx="4667618"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1055" name="図 1054">
            <a:extLst>
              <a:ext uri="{FF2B5EF4-FFF2-40B4-BE49-F238E27FC236}">
                <a16:creationId xmlns:a16="http://schemas.microsoft.com/office/drawing/2014/main" id="{89B45967-B06E-84F6-1EDC-F66F60968D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369" b="23160" l="70189" r="76145">
                        <a14:foregroundMark x1="74625" y1="22555" x2="74625" y2="22555"/>
                      </a14:backgroundRemoval>
                    </a14:imgEffect>
                  </a14:imgLayer>
                </a14:imgProps>
              </a:ext>
            </a:extLst>
          </a:blip>
          <a:srcRect l="69445" t="17770" r="23111" b="76241"/>
          <a:stretch/>
        </p:blipFill>
        <p:spPr>
          <a:xfrm>
            <a:off x="501376" y="2356565"/>
            <a:ext cx="312586" cy="305587"/>
          </a:xfrm>
          <a:prstGeom prst="rect">
            <a:avLst/>
          </a:prstGeom>
        </p:spPr>
      </p:pic>
      <p:sp>
        <p:nvSpPr>
          <p:cNvPr id="1056" name="テキスト ボックス 1055">
            <a:extLst>
              <a:ext uri="{FF2B5EF4-FFF2-40B4-BE49-F238E27FC236}">
                <a16:creationId xmlns:a16="http://schemas.microsoft.com/office/drawing/2014/main" id="{96F4B98E-9616-333F-9F2A-03A97FEF99E5}"/>
              </a:ext>
            </a:extLst>
          </p:cNvPr>
          <p:cNvSpPr txBox="1"/>
          <p:nvPr/>
        </p:nvSpPr>
        <p:spPr>
          <a:xfrm>
            <a:off x="761462" y="2412649"/>
            <a:ext cx="5078281"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1057" name="テキスト ボックス 1056">
            <a:extLst>
              <a:ext uri="{FF2B5EF4-FFF2-40B4-BE49-F238E27FC236}">
                <a16:creationId xmlns:a16="http://schemas.microsoft.com/office/drawing/2014/main" id="{72B467E9-0DE6-BB4A-3FB1-FD00EE7ABE62}"/>
              </a:ext>
            </a:extLst>
          </p:cNvPr>
          <p:cNvSpPr txBox="1"/>
          <p:nvPr/>
        </p:nvSpPr>
        <p:spPr>
          <a:xfrm>
            <a:off x="670801" y="2658371"/>
            <a:ext cx="5840841"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1061" name="四角形: 角を丸くする 1060">
            <a:extLst>
              <a:ext uri="{FF2B5EF4-FFF2-40B4-BE49-F238E27FC236}">
                <a16:creationId xmlns:a16="http://schemas.microsoft.com/office/drawing/2014/main" id="{8F5C2034-ED93-BA50-D25E-85EA1D8C9B1B}"/>
              </a:ext>
            </a:extLst>
          </p:cNvPr>
          <p:cNvSpPr/>
          <p:nvPr/>
        </p:nvSpPr>
        <p:spPr>
          <a:xfrm>
            <a:off x="4088735" y="480420"/>
            <a:ext cx="3148886" cy="1564793"/>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062" name="テキスト ボックス 1061">
            <a:extLst>
              <a:ext uri="{FF2B5EF4-FFF2-40B4-BE49-F238E27FC236}">
                <a16:creationId xmlns:a16="http://schemas.microsoft.com/office/drawing/2014/main" id="{76437D44-AF36-69F6-9E36-C4E3C32791B4}"/>
              </a:ext>
            </a:extLst>
          </p:cNvPr>
          <p:cNvSpPr txBox="1"/>
          <p:nvPr/>
        </p:nvSpPr>
        <p:spPr>
          <a:xfrm>
            <a:off x="5655153" y="822693"/>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1063" name="テキスト ボックス 1062">
            <a:extLst>
              <a:ext uri="{FF2B5EF4-FFF2-40B4-BE49-F238E27FC236}">
                <a16:creationId xmlns:a16="http://schemas.microsoft.com/office/drawing/2014/main" id="{1B9FB454-FE05-F962-BE04-449B9A029A20}"/>
              </a:ext>
            </a:extLst>
          </p:cNvPr>
          <p:cNvSpPr txBox="1"/>
          <p:nvPr/>
        </p:nvSpPr>
        <p:spPr>
          <a:xfrm>
            <a:off x="4205088" y="822716"/>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1064" name="テキスト ボックス 1063">
            <a:extLst>
              <a:ext uri="{FF2B5EF4-FFF2-40B4-BE49-F238E27FC236}">
                <a16:creationId xmlns:a16="http://schemas.microsoft.com/office/drawing/2014/main" id="{F6ADF8E1-1E7F-A290-82D0-39D8F1DDA064}"/>
              </a:ext>
            </a:extLst>
          </p:cNvPr>
          <p:cNvSpPr txBox="1"/>
          <p:nvPr/>
        </p:nvSpPr>
        <p:spPr>
          <a:xfrm>
            <a:off x="4074735" y="585766"/>
            <a:ext cx="320995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詳しくは、特設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内の広報記事をぜひご覧ください</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1065" name="図 1064">
            <a:extLst>
              <a:ext uri="{FF2B5EF4-FFF2-40B4-BE49-F238E27FC236}">
                <a16:creationId xmlns:a16="http://schemas.microsoft.com/office/drawing/2014/main" id="{5295875D-2007-7E7D-4CF4-9DD6E8459A00}"/>
              </a:ext>
            </a:extLst>
          </p:cNvPr>
          <p:cNvPicPr>
            <a:picLocks noChangeAspect="1"/>
          </p:cNvPicPr>
          <p:nvPr/>
        </p:nvPicPr>
        <p:blipFill>
          <a:blip r:embed="rId4"/>
          <a:stretch>
            <a:fillRect/>
          </a:stretch>
        </p:blipFill>
        <p:spPr>
          <a:xfrm>
            <a:off x="4968142" y="4410595"/>
            <a:ext cx="1576569" cy="981222"/>
          </a:xfrm>
          <a:prstGeom prst="rect">
            <a:avLst/>
          </a:prstGeom>
        </p:spPr>
      </p:pic>
      <p:pic>
        <p:nvPicPr>
          <p:cNvPr id="1066" name="図 1065">
            <a:extLst>
              <a:ext uri="{FF2B5EF4-FFF2-40B4-BE49-F238E27FC236}">
                <a16:creationId xmlns:a16="http://schemas.microsoft.com/office/drawing/2014/main" id="{8C4D7595-21D0-0DAC-148F-E415DD94A9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6938" y="213828"/>
            <a:ext cx="3606041" cy="1860459"/>
          </a:xfrm>
          <a:prstGeom prst="rect">
            <a:avLst/>
          </a:prstGeom>
        </p:spPr>
      </p:pic>
      <p:pic>
        <p:nvPicPr>
          <p:cNvPr id="1067" name="7BF4DDEF-56D1-485D-A1BA-518741793FBA">
            <a:extLst>
              <a:ext uri="{FF2B5EF4-FFF2-40B4-BE49-F238E27FC236}">
                <a16:creationId xmlns:a16="http://schemas.microsoft.com/office/drawing/2014/main" id="{67BB07BA-87A6-3886-6DA7-8909C43B097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987267" y="6680959"/>
            <a:ext cx="1950871"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8" name="正方形/長方形 1067">
            <a:extLst>
              <a:ext uri="{FF2B5EF4-FFF2-40B4-BE49-F238E27FC236}">
                <a16:creationId xmlns:a16="http://schemas.microsoft.com/office/drawing/2014/main" id="{3235A608-A746-4DCC-E100-DA51D049F8AB}"/>
              </a:ext>
            </a:extLst>
          </p:cNvPr>
          <p:cNvSpPr/>
          <p:nvPr/>
        </p:nvSpPr>
        <p:spPr>
          <a:xfrm>
            <a:off x="606199" y="3397767"/>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69" name="正方形/長方形 1068">
            <a:extLst>
              <a:ext uri="{FF2B5EF4-FFF2-40B4-BE49-F238E27FC236}">
                <a16:creationId xmlns:a16="http://schemas.microsoft.com/office/drawing/2014/main" id="{3BEB2521-0322-7218-8B68-89B5D04740EA}"/>
              </a:ext>
            </a:extLst>
          </p:cNvPr>
          <p:cNvSpPr/>
          <p:nvPr/>
        </p:nvSpPr>
        <p:spPr>
          <a:xfrm>
            <a:off x="606199" y="9396121"/>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70" name="テキスト ボックス 1069">
            <a:extLst>
              <a:ext uri="{FF2B5EF4-FFF2-40B4-BE49-F238E27FC236}">
                <a16:creationId xmlns:a16="http://schemas.microsoft.com/office/drawing/2014/main" id="{B7F522C8-D0F0-97CE-33F7-6BF3A6C539C2}"/>
              </a:ext>
            </a:extLst>
          </p:cNvPr>
          <p:cNvSpPr txBox="1"/>
          <p:nvPr/>
        </p:nvSpPr>
        <p:spPr>
          <a:xfrm>
            <a:off x="3228109" y="5555096"/>
            <a:ext cx="904088"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1071" name="テキスト ボックス 1070">
            <a:extLst>
              <a:ext uri="{FF2B5EF4-FFF2-40B4-BE49-F238E27FC236}">
                <a16:creationId xmlns:a16="http://schemas.microsoft.com/office/drawing/2014/main" id="{6B9DB849-F812-BDFC-ECC6-8CAAC3EB5C3E}"/>
              </a:ext>
            </a:extLst>
          </p:cNvPr>
          <p:cNvSpPr txBox="1"/>
          <p:nvPr/>
        </p:nvSpPr>
        <p:spPr>
          <a:xfrm>
            <a:off x="4958117" y="5555096"/>
            <a:ext cx="1527282"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1072" name="テキスト ボックス 1071">
            <a:extLst>
              <a:ext uri="{FF2B5EF4-FFF2-40B4-BE49-F238E27FC236}">
                <a16:creationId xmlns:a16="http://schemas.microsoft.com/office/drawing/2014/main" id="{640FDBCB-A6AC-E368-DBEE-4DDD07CD650B}"/>
              </a:ext>
            </a:extLst>
          </p:cNvPr>
          <p:cNvSpPr txBox="1"/>
          <p:nvPr/>
        </p:nvSpPr>
        <p:spPr>
          <a:xfrm>
            <a:off x="1335704" y="5567796"/>
            <a:ext cx="1242247"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音声ガイド</a:t>
            </a:r>
          </a:p>
        </p:txBody>
      </p:sp>
      <p:grpSp>
        <p:nvGrpSpPr>
          <p:cNvPr id="1076" name="グループ化 1075">
            <a:extLst>
              <a:ext uri="{FF2B5EF4-FFF2-40B4-BE49-F238E27FC236}">
                <a16:creationId xmlns:a16="http://schemas.microsoft.com/office/drawing/2014/main" id="{D7186618-39F3-4C2A-9365-7651606F13AD}"/>
              </a:ext>
            </a:extLst>
          </p:cNvPr>
          <p:cNvGrpSpPr/>
          <p:nvPr/>
        </p:nvGrpSpPr>
        <p:grpSpPr>
          <a:xfrm>
            <a:off x="2965285" y="4239576"/>
            <a:ext cx="1421866" cy="1350341"/>
            <a:chOff x="-2013665" y="2007767"/>
            <a:chExt cx="1289891" cy="1225005"/>
          </a:xfrm>
        </p:grpSpPr>
        <p:sp>
          <p:nvSpPr>
            <p:cNvPr id="1077" name="楕円 1076">
              <a:extLst>
                <a:ext uri="{FF2B5EF4-FFF2-40B4-BE49-F238E27FC236}">
                  <a16:creationId xmlns:a16="http://schemas.microsoft.com/office/drawing/2014/main" id="{870DB49E-5E37-24ED-EAE4-AC5C84B44DBA}"/>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78" name="図 1077">
              <a:extLst>
                <a:ext uri="{FF2B5EF4-FFF2-40B4-BE49-F238E27FC236}">
                  <a16:creationId xmlns:a16="http://schemas.microsoft.com/office/drawing/2014/main" id="{0FFF1489-9DB4-ECD2-FF28-EABCB9FEF212}"/>
                </a:ext>
              </a:extLst>
            </p:cNvPr>
            <p:cNvPicPr>
              <a:picLocks noChangeAspect="1"/>
            </p:cNvPicPr>
            <p:nvPr/>
          </p:nvPicPr>
          <p:blipFill rotWithShape="1">
            <a:blip r:embed="rId7">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sp>
        <p:nvSpPr>
          <p:cNvPr id="1079" name="テキスト ボックス 1078">
            <a:extLst>
              <a:ext uri="{FF2B5EF4-FFF2-40B4-BE49-F238E27FC236}">
                <a16:creationId xmlns:a16="http://schemas.microsoft.com/office/drawing/2014/main" id="{6A1E175E-2B8E-A405-1E20-64F169F39CE5}"/>
              </a:ext>
            </a:extLst>
          </p:cNvPr>
          <p:cNvSpPr txBox="1"/>
          <p:nvPr/>
        </p:nvSpPr>
        <p:spPr>
          <a:xfrm>
            <a:off x="5053113" y="5794213"/>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pic>
        <p:nvPicPr>
          <p:cNvPr id="1080" name="図 1079">
            <a:extLst>
              <a:ext uri="{FF2B5EF4-FFF2-40B4-BE49-F238E27FC236}">
                <a16:creationId xmlns:a16="http://schemas.microsoft.com/office/drawing/2014/main" id="{85EC6CF3-FCEB-20F1-0496-F5FF03DC11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1142" y="1025464"/>
            <a:ext cx="853200" cy="853200"/>
          </a:xfrm>
          <a:prstGeom prst="rect">
            <a:avLst/>
          </a:prstGeom>
        </p:spPr>
      </p:pic>
      <p:pic>
        <p:nvPicPr>
          <p:cNvPr id="1081" name="図 1080">
            <a:extLst>
              <a:ext uri="{FF2B5EF4-FFF2-40B4-BE49-F238E27FC236}">
                <a16:creationId xmlns:a16="http://schemas.microsoft.com/office/drawing/2014/main" id="{6ADC1E38-B4C5-E1E5-D8B4-F11EC33177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5698" y="1034181"/>
            <a:ext cx="853200" cy="853200"/>
          </a:xfrm>
          <a:prstGeom prst="rect">
            <a:avLst/>
          </a:prstGeom>
        </p:spPr>
      </p:pic>
      <p:pic>
        <p:nvPicPr>
          <p:cNvPr id="3" name="図 2">
            <a:extLst>
              <a:ext uri="{FF2B5EF4-FFF2-40B4-BE49-F238E27FC236}">
                <a16:creationId xmlns:a16="http://schemas.microsoft.com/office/drawing/2014/main" id="{9AF5FEB4-D823-3E0F-698E-0499F04B6EB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510287" y="4276323"/>
            <a:ext cx="906515" cy="1296000"/>
          </a:xfrm>
          <a:prstGeom prst="rect">
            <a:avLst/>
          </a:prstGeom>
        </p:spPr>
      </p:pic>
      <p:sp>
        <p:nvSpPr>
          <p:cNvPr id="4" name="テキスト ボックス 3">
            <a:extLst>
              <a:ext uri="{FF2B5EF4-FFF2-40B4-BE49-F238E27FC236}">
                <a16:creationId xmlns:a16="http://schemas.microsoft.com/office/drawing/2014/main" id="{04885A8A-1188-7C2C-BF56-94EBF32301C6}"/>
              </a:ext>
            </a:extLst>
          </p:cNvPr>
          <p:cNvSpPr txBox="1"/>
          <p:nvPr/>
        </p:nvSpPr>
        <p:spPr>
          <a:xfrm>
            <a:off x="716976" y="3588079"/>
            <a:ext cx="6498019"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商店街エリアの周遊促進 を図る「音声ガイド」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～語り部がデジタル音声で商店街エリアの魅力を語る～</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5" name="テキスト ボックス 4">
            <a:extLst>
              <a:ext uri="{FF2B5EF4-FFF2-40B4-BE49-F238E27FC236}">
                <a16:creationId xmlns:a16="http://schemas.microsoft.com/office/drawing/2014/main" id="{D303B641-5453-8EBF-1FFD-77A77D3058DC}"/>
              </a:ext>
            </a:extLst>
          </p:cNvPr>
          <p:cNvSpPr txBox="1"/>
          <p:nvPr/>
        </p:nvSpPr>
        <p:spPr>
          <a:xfrm>
            <a:off x="670946" y="6596308"/>
            <a:ext cx="4315008"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sp>
        <p:nvSpPr>
          <p:cNvPr id="6" name="テキスト ボックス 5">
            <a:extLst>
              <a:ext uri="{FF2B5EF4-FFF2-40B4-BE49-F238E27FC236}">
                <a16:creationId xmlns:a16="http://schemas.microsoft.com/office/drawing/2014/main" id="{ACD64FCC-2996-D8E3-C665-4BF17037444D}"/>
              </a:ext>
            </a:extLst>
          </p:cNvPr>
          <p:cNvSpPr txBox="1"/>
          <p:nvPr/>
        </p:nvSpPr>
        <p:spPr>
          <a:xfrm>
            <a:off x="670946" y="8225298"/>
            <a:ext cx="6040025"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7" name="テキスト ボックス 6">
            <a:extLst>
              <a:ext uri="{FF2B5EF4-FFF2-40B4-BE49-F238E27FC236}">
                <a16:creationId xmlns:a16="http://schemas.microsoft.com/office/drawing/2014/main" id="{06591B70-AFAC-DA6F-1AF9-A2E62E5B4063}"/>
              </a:ext>
            </a:extLst>
          </p:cNvPr>
          <p:cNvSpPr txBox="1"/>
          <p:nvPr/>
        </p:nvSpPr>
        <p:spPr>
          <a:xfrm>
            <a:off x="716975" y="9591114"/>
            <a:ext cx="6451492"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988013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3291</TotalTime>
  <Words>1129</Words>
  <Application>Microsoft Office PowerPoint</Application>
  <PresentationFormat>ユーザー設定</PresentationFormat>
  <Paragraphs>74</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Meiryo UI</vt:lpstr>
      <vt:lpstr>UD デジタル 教科書体 NP-B</vt:lpstr>
      <vt:lpstr>UD デジタル 教科書体 NP-R</vt:lpstr>
      <vt:lpstr>UD デジタル 教科書体 N-R</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大阪府</cp:lastModifiedBy>
  <cp:revision>249</cp:revision>
  <cp:lastPrinted>2023-01-23T02:10:41Z</cp:lastPrinted>
  <dcterms:created xsi:type="dcterms:W3CDTF">2021-04-19T06:06:43Z</dcterms:created>
  <dcterms:modified xsi:type="dcterms:W3CDTF">2023-02-09T05:07:17Z</dcterms:modified>
  <cp:contentStatus/>
</cp:coreProperties>
</file>