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336"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326" autoAdjust="0"/>
    <p:restoredTop sz="96370" autoAdjust="0"/>
  </p:normalViewPr>
  <p:slideViewPr>
    <p:cSldViewPr snapToGrid="0">
      <p:cViewPr varScale="1">
        <p:scale>
          <a:sx n="63" d="100"/>
          <a:sy n="63" d="100"/>
        </p:scale>
        <p:origin x="492" y="60"/>
      </p:cViewPr>
      <p:guideLst/>
    </p:cSldViewPr>
  </p:slideViewPr>
  <p:outlineViewPr>
    <p:cViewPr>
      <p:scale>
        <a:sx n="33" d="100"/>
        <a:sy n="33" d="100"/>
      </p:scale>
      <p:origin x="0" y="-33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8693"/>
          </a:xfrm>
          <a:prstGeom prst="rect">
            <a:avLst/>
          </a:prstGeom>
        </p:spPr>
        <p:txBody>
          <a:bodyPr vert="horz" lIns="91407" tIns="45704" rIns="91407" bIns="4570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1" y="1"/>
            <a:ext cx="2949787" cy="498693"/>
          </a:xfrm>
          <a:prstGeom prst="rect">
            <a:avLst/>
          </a:prstGeom>
        </p:spPr>
        <p:txBody>
          <a:bodyPr vert="horz" lIns="91407" tIns="45704" rIns="91407" bIns="45704" rtlCol="0"/>
          <a:lstStyle>
            <a:lvl1pPr algn="r">
              <a:defRPr sz="1200"/>
            </a:lvl1pPr>
          </a:lstStyle>
          <a:p>
            <a:fld id="{12745938-00C2-4AFC-BF25-CF576AD8B5AC}" type="datetimeFigureOut">
              <a:rPr kumimoji="1" lang="ja-JP" altLang="en-US" smtClean="0"/>
              <a:t>2022/3/25</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07" tIns="45704" rIns="91407" bIns="45704"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07" tIns="45704" rIns="91407" bIns="4570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9"/>
            <a:ext cx="2949787" cy="498692"/>
          </a:xfrm>
          <a:prstGeom prst="rect">
            <a:avLst/>
          </a:prstGeom>
        </p:spPr>
        <p:txBody>
          <a:bodyPr vert="horz" lIns="91407" tIns="45704" rIns="91407" bIns="4570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1" y="9440649"/>
            <a:ext cx="2949787" cy="498692"/>
          </a:xfrm>
          <a:prstGeom prst="rect">
            <a:avLst/>
          </a:prstGeom>
        </p:spPr>
        <p:txBody>
          <a:bodyPr vert="horz" lIns="91407" tIns="45704" rIns="91407" bIns="45704" rtlCol="0" anchor="b"/>
          <a:lstStyle>
            <a:lvl1pPr algn="r">
              <a:defRPr sz="1200"/>
            </a:lvl1pPr>
          </a:lstStyle>
          <a:p>
            <a:fld id="{EF649B63-F909-46C6-AA75-8B534F0F0F74}" type="slidenum">
              <a:rPr kumimoji="1" lang="ja-JP" altLang="en-US" smtClean="0"/>
              <a:t>‹#›</a:t>
            </a:fld>
            <a:endParaRPr kumimoji="1" lang="ja-JP" altLang="en-US"/>
          </a:p>
        </p:txBody>
      </p:sp>
    </p:spTree>
    <p:extLst>
      <p:ext uri="{BB962C8B-B14F-4D97-AF65-F5344CB8AC3E}">
        <p14:creationId xmlns:p14="http://schemas.microsoft.com/office/powerpoint/2010/main" val="183310991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normAutofit/>
          </a:bodyPr>
          <a:lstStyle>
            <a:lvl1pPr algn="ctr">
              <a:defRPr sz="4800">
                <a:latin typeface="UD デジタル 教科書体 NK-R" panose="02020400000000000000" pitchFamily="18" charset="-128"/>
                <a:ea typeface="UD デジタル 教科書体 NK-R" panose="02020400000000000000" pitchFamily="18" charset="-128"/>
              </a:defRPr>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atin typeface="UD デジタル 教科書体 NK-R" panose="02020400000000000000" pitchFamily="18" charset="-128"/>
                <a:ea typeface="UD デジタル 教科書体 NK-R" panose="02020400000000000000" pitchFamily="18" charset="-12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20DF87B-F4F7-4754-A90E-269C0D6E7217}" type="datetime1">
              <a:rPr kumimoji="1" lang="ja-JP" altLang="en-US" smtClean="0"/>
              <a:t>2022/3/25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cxnSp>
        <p:nvCxnSpPr>
          <p:cNvPr id="7" name="直線コネクタ 6">
            <a:extLst>
              <a:ext uri="{FF2B5EF4-FFF2-40B4-BE49-F238E27FC236}">
                <a16:creationId xmlns:a16="http://schemas.microsoft.com/office/drawing/2014/main" id="{980F7C4D-6101-4D3E-A744-8451E557CB46}"/>
              </a:ext>
            </a:extLst>
          </p:cNvPr>
          <p:cNvCxnSpPr/>
          <p:nvPr userDrawn="1"/>
        </p:nvCxnSpPr>
        <p:spPr>
          <a:xfrm>
            <a:off x="207034" y="3509963"/>
            <a:ext cx="9506309" cy="0"/>
          </a:xfrm>
          <a:prstGeom prst="line">
            <a:avLst/>
          </a:prstGeom>
          <a:ln w="38100"/>
        </p:spPr>
        <p:style>
          <a:lnRef idx="3">
            <a:schemeClr val="accent2"/>
          </a:lnRef>
          <a:fillRef idx="0">
            <a:schemeClr val="accent2"/>
          </a:fillRef>
          <a:effectRef idx="2">
            <a:schemeClr val="accent2"/>
          </a:effectRef>
          <a:fontRef idx="minor">
            <a:schemeClr val="tx1"/>
          </a:fontRef>
        </p:style>
      </p:cxnSp>
      <p:sp>
        <p:nvSpPr>
          <p:cNvPr id="8" name="Slide Number Placeholder 5"/>
          <p:cNvSpPr txBox="1">
            <a:spLocks/>
          </p:cNvSpPr>
          <p:nvPr userDrawn="1"/>
        </p:nvSpPr>
        <p:spPr>
          <a:xfrm>
            <a:off x="7579384" y="6408019"/>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b="1" kern="1200">
                <a:solidFill>
                  <a:schemeClr val="tx1"/>
                </a:solidFill>
                <a:latin typeface="ＭＳ Ｐゴシック" panose="020B0600070205080204" pitchFamily="50" charset="-128"/>
                <a:ea typeface="ＭＳ Ｐゴシック" panose="020B0600070205080204" pitchFamily="50"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33FD9C5-E3FB-427C-9CE1-9FEF27C5EAC6}" type="slidenum">
              <a:rPr kumimoji="1" lang="ja-JP" altLang="en-US" smtClean="0"/>
              <a:pPr/>
              <a:t>‹#›</a:t>
            </a:fld>
            <a:endParaRPr kumimoji="1" lang="ja-JP" altLang="en-US" dirty="0"/>
          </a:p>
        </p:txBody>
      </p:sp>
    </p:spTree>
    <p:extLst>
      <p:ext uri="{BB962C8B-B14F-4D97-AF65-F5344CB8AC3E}">
        <p14:creationId xmlns:p14="http://schemas.microsoft.com/office/powerpoint/2010/main" val="1819149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A52BDD0-5024-4C5A-A51C-07AED2CDCF8F}" type="datetime1">
              <a:rPr kumimoji="1" lang="ja-JP" altLang="en-US" smtClean="0"/>
              <a:t>2022/3/25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3FD9C5-E3FB-427C-9CE1-9FEF27C5EAC6}" type="slidenum">
              <a:rPr kumimoji="1" lang="ja-JP" altLang="en-US" smtClean="0"/>
              <a:t>‹#›</a:t>
            </a:fld>
            <a:endParaRPr kumimoji="1" lang="ja-JP" altLang="en-US"/>
          </a:p>
        </p:txBody>
      </p:sp>
    </p:spTree>
    <p:extLst>
      <p:ext uri="{BB962C8B-B14F-4D97-AF65-F5344CB8AC3E}">
        <p14:creationId xmlns:p14="http://schemas.microsoft.com/office/powerpoint/2010/main" val="4185339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7A0DB38-3E0F-4893-86CE-48AC7FEED160}" type="datetime1">
              <a:rPr kumimoji="1" lang="ja-JP" altLang="en-US" smtClean="0"/>
              <a:t>2022/3/25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3FD9C5-E3FB-427C-9CE1-9FEF27C5EAC6}" type="slidenum">
              <a:rPr kumimoji="1" lang="ja-JP" altLang="en-US" smtClean="0"/>
              <a:t>‹#›</a:t>
            </a:fld>
            <a:endParaRPr kumimoji="1" lang="ja-JP" altLang="en-US"/>
          </a:p>
        </p:txBody>
      </p:sp>
    </p:spTree>
    <p:extLst>
      <p:ext uri="{BB962C8B-B14F-4D97-AF65-F5344CB8AC3E}">
        <p14:creationId xmlns:p14="http://schemas.microsoft.com/office/powerpoint/2010/main" val="1219006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07034" y="327806"/>
            <a:ext cx="9506309" cy="338192"/>
          </a:xfrm>
        </p:spPr>
        <p:txBody>
          <a:bodyPr anchor="b">
            <a:normAutofit/>
          </a:bodyPr>
          <a:lstStyle>
            <a:lvl1pPr>
              <a:defRPr sz="1600" b="0">
                <a:latin typeface="UD デジタル 教科書体 NK-R" panose="02020400000000000000" pitchFamily="18" charset="-128"/>
                <a:ea typeface="UD デジタル 教科書体 NK-R" panose="02020400000000000000" pitchFamily="18" charset="-128"/>
              </a:defRPr>
            </a:lvl1pPr>
          </a:lstStyle>
          <a:p>
            <a:r>
              <a:rPr lang="ja-JP" altLang="en-US" dirty="0"/>
              <a:t>マスター タイトルの書式設定</a:t>
            </a:r>
            <a:endParaRPr lang="en-US" dirty="0"/>
          </a:p>
        </p:txBody>
      </p:sp>
      <p:sp>
        <p:nvSpPr>
          <p:cNvPr id="3" name="Content Placeholder 2"/>
          <p:cNvSpPr>
            <a:spLocks noGrp="1"/>
          </p:cNvSpPr>
          <p:nvPr>
            <p:ph idx="1"/>
          </p:nvPr>
        </p:nvSpPr>
        <p:spPr>
          <a:xfrm>
            <a:off x="207034" y="857704"/>
            <a:ext cx="9506309" cy="5732878"/>
          </a:xfrm>
        </p:spPr>
        <p:txBody>
          <a:bodyPr>
            <a:normAutofit/>
          </a:bodyPr>
          <a:lstStyle>
            <a:lvl1pPr>
              <a:defRPr sz="1600">
                <a:latin typeface="UD デジタル 教科書体 NK-R" panose="02020400000000000000" pitchFamily="18" charset="-128"/>
                <a:ea typeface="UD デジタル 教科書体 NK-R" panose="02020400000000000000" pitchFamily="18" charset="-128"/>
              </a:defRPr>
            </a:lvl1pPr>
            <a:lvl2pPr>
              <a:defRPr sz="1400">
                <a:latin typeface="UD デジタル 教科書体 NK-R" panose="02020400000000000000" pitchFamily="18" charset="-128"/>
                <a:ea typeface="UD デジタル 教科書体 NK-R" panose="02020400000000000000" pitchFamily="18" charset="-128"/>
              </a:defRPr>
            </a:lvl2pPr>
            <a:lvl3pPr>
              <a:defRPr sz="1200">
                <a:latin typeface="UD デジタル 教科書体 NK-R" panose="02020400000000000000" pitchFamily="18" charset="-128"/>
                <a:ea typeface="UD デジタル 教科書体 NK-R" panose="02020400000000000000" pitchFamily="18" charset="-128"/>
              </a:defRPr>
            </a:lvl3pPr>
            <a:lvl4pPr>
              <a:defRPr sz="1100">
                <a:latin typeface="UD デジタル 教科書体 NK-R" panose="02020400000000000000" pitchFamily="18" charset="-128"/>
                <a:ea typeface="UD デジタル 教科書体 NK-R" panose="02020400000000000000" pitchFamily="18" charset="-128"/>
              </a:defRPr>
            </a:lvl4pPr>
            <a:lvl5pPr>
              <a:defRPr sz="1100">
                <a:latin typeface="UD デジタル 教科書体 NK-R" panose="02020400000000000000" pitchFamily="18" charset="-128"/>
                <a:ea typeface="UD デジタル 教科書体 NK-R" panose="02020400000000000000" pitchFamily="18" charset="-128"/>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AB5BD76A-1AA8-4DCB-B138-26770EEC2884}" type="datetime1">
              <a:rPr kumimoji="1" lang="ja-JP" altLang="en-US" smtClean="0"/>
              <a:t>2022/3/25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579384" y="6408019"/>
            <a:ext cx="2228850" cy="365125"/>
          </a:xfrm>
        </p:spPr>
        <p:txBody>
          <a:bodyPr/>
          <a:lstStyle>
            <a:lvl1pPr>
              <a:defRPr sz="1200" b="1">
                <a:solidFill>
                  <a:schemeClr val="tx1"/>
                </a:solidFill>
                <a:latin typeface="ＭＳ Ｐゴシック" panose="020B0600070205080204" pitchFamily="50" charset="-128"/>
                <a:ea typeface="ＭＳ Ｐゴシック" panose="020B0600070205080204" pitchFamily="50" charset="-128"/>
              </a:defRPr>
            </a:lvl1pPr>
          </a:lstStyle>
          <a:p>
            <a:fld id="{333FD9C5-E3FB-427C-9CE1-9FEF27C5EAC6}" type="slidenum">
              <a:rPr kumimoji="1" lang="ja-JP" altLang="en-US" smtClean="0"/>
              <a:pPr/>
              <a:t>‹#›</a:t>
            </a:fld>
            <a:endParaRPr kumimoji="1" lang="ja-JP" altLang="en-US" dirty="0"/>
          </a:p>
        </p:txBody>
      </p:sp>
      <p:cxnSp>
        <p:nvCxnSpPr>
          <p:cNvPr id="8" name="直線コネクタ 7">
            <a:extLst>
              <a:ext uri="{FF2B5EF4-FFF2-40B4-BE49-F238E27FC236}">
                <a16:creationId xmlns:a16="http://schemas.microsoft.com/office/drawing/2014/main" id="{980F7C4D-6101-4D3E-A744-8451E557CB46}"/>
              </a:ext>
            </a:extLst>
          </p:cNvPr>
          <p:cNvCxnSpPr/>
          <p:nvPr userDrawn="1"/>
        </p:nvCxnSpPr>
        <p:spPr>
          <a:xfrm>
            <a:off x="207034" y="691878"/>
            <a:ext cx="9506309" cy="0"/>
          </a:xfrm>
          <a:prstGeom prst="line">
            <a:avLst/>
          </a:prstGeom>
          <a:ln w="38100"/>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4070760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74EA3A5-F210-49A6-9E3D-6E2C09C72BD0}" type="datetime1">
              <a:rPr kumimoji="1" lang="ja-JP" altLang="en-US" smtClean="0"/>
              <a:t>2022/3/25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7" name="Slide Number Placeholder 5"/>
          <p:cNvSpPr>
            <a:spLocks noGrp="1"/>
          </p:cNvSpPr>
          <p:nvPr>
            <p:ph type="sldNum" sz="quarter" idx="12"/>
          </p:nvPr>
        </p:nvSpPr>
        <p:spPr>
          <a:xfrm>
            <a:off x="7579384" y="6408019"/>
            <a:ext cx="2228850" cy="365125"/>
          </a:xfrm>
        </p:spPr>
        <p:txBody>
          <a:bodyPr/>
          <a:lstStyle>
            <a:lvl1pPr>
              <a:defRPr sz="1200" b="1">
                <a:solidFill>
                  <a:schemeClr val="tx1"/>
                </a:solidFill>
                <a:latin typeface="ＭＳ Ｐゴシック" panose="020B0600070205080204" pitchFamily="50" charset="-128"/>
                <a:ea typeface="ＭＳ Ｐゴシック" panose="020B0600070205080204" pitchFamily="50" charset="-128"/>
              </a:defRPr>
            </a:lvl1pPr>
          </a:lstStyle>
          <a:p>
            <a:fld id="{333FD9C5-E3FB-427C-9CE1-9FEF27C5EAC6}" type="slidenum">
              <a:rPr kumimoji="1" lang="ja-JP" altLang="en-US" smtClean="0"/>
              <a:pPr/>
              <a:t>‹#›</a:t>
            </a:fld>
            <a:endParaRPr kumimoji="1" lang="ja-JP" altLang="en-US" dirty="0"/>
          </a:p>
        </p:txBody>
      </p:sp>
    </p:spTree>
    <p:extLst>
      <p:ext uri="{BB962C8B-B14F-4D97-AF65-F5344CB8AC3E}">
        <p14:creationId xmlns:p14="http://schemas.microsoft.com/office/powerpoint/2010/main" val="2468959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3349EB5-97BD-4D34-AF04-0DD66AABE82D}" type="datetime1">
              <a:rPr kumimoji="1" lang="ja-JP" altLang="en-US" smtClean="0"/>
              <a:t>2022/3/25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3FD9C5-E3FB-427C-9CE1-9FEF27C5EAC6}" type="slidenum">
              <a:rPr kumimoji="1" lang="ja-JP" altLang="en-US" smtClean="0"/>
              <a:t>‹#›</a:t>
            </a:fld>
            <a:endParaRPr kumimoji="1" lang="ja-JP" altLang="en-US"/>
          </a:p>
        </p:txBody>
      </p:sp>
    </p:spTree>
    <p:extLst>
      <p:ext uri="{BB962C8B-B14F-4D97-AF65-F5344CB8AC3E}">
        <p14:creationId xmlns:p14="http://schemas.microsoft.com/office/powerpoint/2010/main" val="2224632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630988F-EB56-4470-ACC9-BB60C6C4F4F6}" type="datetime1">
              <a:rPr kumimoji="1" lang="ja-JP" altLang="en-US" smtClean="0"/>
              <a:t>2022/3/25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33FD9C5-E3FB-427C-9CE1-9FEF27C5EAC6}" type="slidenum">
              <a:rPr kumimoji="1" lang="ja-JP" altLang="en-US" smtClean="0"/>
              <a:t>‹#›</a:t>
            </a:fld>
            <a:endParaRPr kumimoji="1" lang="ja-JP" altLang="en-US"/>
          </a:p>
        </p:txBody>
      </p:sp>
    </p:spTree>
    <p:extLst>
      <p:ext uri="{BB962C8B-B14F-4D97-AF65-F5344CB8AC3E}">
        <p14:creationId xmlns:p14="http://schemas.microsoft.com/office/powerpoint/2010/main" val="2161390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B135496-337E-462B-AE3C-A4CDCCD1FDBE}" type="datetime1">
              <a:rPr kumimoji="1" lang="ja-JP" altLang="en-US" smtClean="0"/>
              <a:t>2022/3/25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579384" y="6408019"/>
            <a:ext cx="2228850" cy="365125"/>
          </a:xfrm>
        </p:spPr>
        <p:txBody>
          <a:bodyPr/>
          <a:lstStyle>
            <a:lvl1pPr>
              <a:defRPr sz="1200" b="1">
                <a:solidFill>
                  <a:schemeClr val="tx1"/>
                </a:solidFill>
                <a:latin typeface="ＭＳ Ｐゴシック" panose="020B0600070205080204" pitchFamily="50" charset="-128"/>
                <a:ea typeface="ＭＳ Ｐゴシック" panose="020B0600070205080204" pitchFamily="50" charset="-128"/>
              </a:defRPr>
            </a:lvl1pPr>
          </a:lstStyle>
          <a:p>
            <a:fld id="{333FD9C5-E3FB-427C-9CE1-9FEF27C5EAC6}" type="slidenum">
              <a:rPr kumimoji="1" lang="ja-JP" altLang="en-US" smtClean="0"/>
              <a:pPr/>
              <a:t>‹#›</a:t>
            </a:fld>
            <a:endParaRPr kumimoji="1" lang="ja-JP" altLang="en-US" dirty="0"/>
          </a:p>
        </p:txBody>
      </p:sp>
    </p:spTree>
    <p:extLst>
      <p:ext uri="{BB962C8B-B14F-4D97-AF65-F5344CB8AC3E}">
        <p14:creationId xmlns:p14="http://schemas.microsoft.com/office/powerpoint/2010/main" val="1215836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CB2931-280F-4CB3-9B1C-288EB532172C}" type="datetime1">
              <a:rPr kumimoji="1" lang="ja-JP" altLang="en-US" smtClean="0"/>
              <a:t>2022/3/25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33FD9C5-E3FB-427C-9CE1-9FEF27C5EAC6}" type="slidenum">
              <a:rPr kumimoji="1" lang="ja-JP" altLang="en-US" smtClean="0"/>
              <a:t>‹#›</a:t>
            </a:fld>
            <a:endParaRPr kumimoji="1" lang="ja-JP" altLang="en-US"/>
          </a:p>
        </p:txBody>
      </p:sp>
    </p:spTree>
    <p:extLst>
      <p:ext uri="{BB962C8B-B14F-4D97-AF65-F5344CB8AC3E}">
        <p14:creationId xmlns:p14="http://schemas.microsoft.com/office/powerpoint/2010/main" val="621843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95D1036-34E6-45F7-A8B3-9D93E6BC0563}" type="datetime1">
              <a:rPr kumimoji="1" lang="ja-JP" altLang="en-US" smtClean="0"/>
              <a:t>2022/3/25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3FD9C5-E3FB-427C-9CE1-9FEF27C5EAC6}" type="slidenum">
              <a:rPr kumimoji="1" lang="ja-JP" altLang="en-US" smtClean="0"/>
              <a:t>‹#›</a:t>
            </a:fld>
            <a:endParaRPr kumimoji="1" lang="ja-JP" altLang="en-US"/>
          </a:p>
        </p:txBody>
      </p:sp>
    </p:spTree>
    <p:extLst>
      <p:ext uri="{BB962C8B-B14F-4D97-AF65-F5344CB8AC3E}">
        <p14:creationId xmlns:p14="http://schemas.microsoft.com/office/powerpoint/2010/main" val="3459195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1059AB7-86FD-441F-95AF-7356168FC3E0}" type="datetime1">
              <a:rPr kumimoji="1" lang="ja-JP" altLang="en-US" smtClean="0"/>
              <a:t>2022/3/25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3FD9C5-E3FB-427C-9CE1-9FEF27C5EAC6}" type="slidenum">
              <a:rPr kumimoji="1" lang="ja-JP" altLang="en-US" smtClean="0"/>
              <a:t>‹#›</a:t>
            </a:fld>
            <a:endParaRPr kumimoji="1" lang="ja-JP" altLang="en-US"/>
          </a:p>
        </p:txBody>
      </p:sp>
    </p:spTree>
    <p:extLst>
      <p:ext uri="{BB962C8B-B14F-4D97-AF65-F5344CB8AC3E}">
        <p14:creationId xmlns:p14="http://schemas.microsoft.com/office/powerpoint/2010/main" val="666811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29704B-4778-4E70-8ECC-313455AB73F8}" type="datetime1">
              <a:rPr kumimoji="1" lang="ja-JP" altLang="en-US" smtClean="0"/>
              <a:t>2022/3/25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3FD9C5-E3FB-427C-9CE1-9FEF27C5EAC6}" type="slidenum">
              <a:rPr kumimoji="1" lang="ja-JP" altLang="en-US" smtClean="0"/>
              <a:t>‹#›</a:t>
            </a:fld>
            <a:endParaRPr kumimoji="1" lang="ja-JP" altLang="en-US"/>
          </a:p>
        </p:txBody>
      </p:sp>
    </p:spTree>
    <p:extLst>
      <p:ext uri="{BB962C8B-B14F-4D97-AF65-F5344CB8AC3E}">
        <p14:creationId xmlns:p14="http://schemas.microsoft.com/office/powerpoint/2010/main" val="11736235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角丸四角形 59"/>
          <p:cNvSpPr/>
          <p:nvPr/>
        </p:nvSpPr>
        <p:spPr>
          <a:xfrm>
            <a:off x="232787" y="5780075"/>
            <a:ext cx="9469869" cy="1005636"/>
          </a:xfrm>
          <a:prstGeom prst="roundRect">
            <a:avLst>
              <a:gd name="adj" fmla="val 9983"/>
            </a:avLst>
          </a:prstGeom>
        </p:spPr>
        <p:style>
          <a:lnRef idx="2">
            <a:schemeClr val="accent2"/>
          </a:lnRef>
          <a:fillRef idx="1">
            <a:schemeClr val="lt1"/>
          </a:fillRef>
          <a:effectRef idx="0">
            <a:schemeClr val="accent2"/>
          </a:effectRef>
          <a:fontRef idx="minor">
            <a:schemeClr val="dk1"/>
          </a:fontRef>
        </p:style>
        <p:txBody>
          <a:bodyPr rtlCol="0" anchor="t"/>
          <a:lstStyle/>
          <a:p>
            <a:pPr algn="l"/>
            <a:endParaRPr kumimoji="1" lang="ja-JP" altLang="en-US" sz="1200" dirty="0">
              <a:latin typeface="UD デジタル 教科書体 NK-R" panose="02020400000000000000" pitchFamily="18" charset="-128"/>
              <a:ea typeface="UD デジタル 教科書体 NK-R" panose="02020400000000000000" pitchFamily="18" charset="-128"/>
            </a:endParaRPr>
          </a:p>
        </p:txBody>
      </p:sp>
      <p:sp>
        <p:nvSpPr>
          <p:cNvPr id="59" name="角丸四角形 58"/>
          <p:cNvSpPr/>
          <p:nvPr/>
        </p:nvSpPr>
        <p:spPr>
          <a:xfrm>
            <a:off x="5280722" y="5034961"/>
            <a:ext cx="4421934" cy="579135"/>
          </a:xfrm>
          <a:prstGeom prst="roundRect">
            <a:avLst>
              <a:gd name="adj" fmla="val 13677"/>
            </a:avLst>
          </a:prstGeom>
        </p:spPr>
        <p:style>
          <a:lnRef idx="2">
            <a:schemeClr val="accent2"/>
          </a:lnRef>
          <a:fillRef idx="1">
            <a:schemeClr val="lt1"/>
          </a:fillRef>
          <a:effectRef idx="0">
            <a:schemeClr val="accent2"/>
          </a:effectRef>
          <a:fontRef idx="minor">
            <a:schemeClr val="dk1"/>
          </a:fontRef>
        </p:style>
        <p:txBody>
          <a:bodyPr rtlCol="0" anchor="t"/>
          <a:lstStyle/>
          <a:p>
            <a:pPr algn="l"/>
            <a:endParaRPr kumimoji="1" lang="ja-JP" altLang="en-US" sz="1200" dirty="0">
              <a:latin typeface="UD デジタル 教科書体 NK-R" panose="02020400000000000000" pitchFamily="18" charset="-128"/>
              <a:ea typeface="UD デジタル 教科書体 NK-R" panose="02020400000000000000" pitchFamily="18" charset="-128"/>
            </a:endParaRPr>
          </a:p>
        </p:txBody>
      </p:sp>
      <p:sp>
        <p:nvSpPr>
          <p:cNvPr id="58" name="角丸四角形 57"/>
          <p:cNvSpPr/>
          <p:nvPr/>
        </p:nvSpPr>
        <p:spPr>
          <a:xfrm>
            <a:off x="232788" y="5034961"/>
            <a:ext cx="4815464" cy="579135"/>
          </a:xfrm>
          <a:prstGeom prst="roundRect">
            <a:avLst>
              <a:gd name="adj" fmla="val 13677"/>
            </a:avLst>
          </a:prstGeom>
        </p:spPr>
        <p:style>
          <a:lnRef idx="2">
            <a:schemeClr val="accent2"/>
          </a:lnRef>
          <a:fillRef idx="1">
            <a:schemeClr val="lt1"/>
          </a:fillRef>
          <a:effectRef idx="0">
            <a:schemeClr val="accent2"/>
          </a:effectRef>
          <a:fontRef idx="minor">
            <a:schemeClr val="dk1"/>
          </a:fontRef>
        </p:style>
        <p:txBody>
          <a:bodyPr rtlCol="0" anchor="t"/>
          <a:lstStyle/>
          <a:p>
            <a:pPr algn="l"/>
            <a:endParaRPr kumimoji="1" lang="ja-JP" altLang="en-US" sz="1200" dirty="0">
              <a:latin typeface="UD デジタル 教科書体 NK-R" panose="02020400000000000000" pitchFamily="18" charset="-128"/>
              <a:ea typeface="UD デジタル 教科書体 NK-R" panose="02020400000000000000" pitchFamily="18" charset="-128"/>
            </a:endParaRPr>
          </a:p>
        </p:txBody>
      </p:sp>
      <p:sp>
        <p:nvSpPr>
          <p:cNvPr id="57" name="角丸四角形 56"/>
          <p:cNvSpPr/>
          <p:nvPr/>
        </p:nvSpPr>
        <p:spPr>
          <a:xfrm>
            <a:off x="5280722" y="2375728"/>
            <a:ext cx="4422593" cy="2493254"/>
          </a:xfrm>
          <a:prstGeom prst="roundRect">
            <a:avLst>
              <a:gd name="adj" fmla="val 3809"/>
            </a:avLst>
          </a:prstGeom>
        </p:spPr>
        <p:style>
          <a:lnRef idx="2">
            <a:schemeClr val="accent2"/>
          </a:lnRef>
          <a:fillRef idx="1">
            <a:schemeClr val="lt1"/>
          </a:fillRef>
          <a:effectRef idx="0">
            <a:schemeClr val="accent2"/>
          </a:effectRef>
          <a:fontRef idx="minor">
            <a:schemeClr val="dk1"/>
          </a:fontRef>
        </p:style>
        <p:txBody>
          <a:bodyPr rtlCol="0" anchor="t"/>
          <a:lstStyle/>
          <a:p>
            <a:pPr algn="l"/>
            <a:endParaRPr kumimoji="1" lang="ja-JP" altLang="en-US" sz="1200" dirty="0">
              <a:latin typeface="UD デジタル 教科書体 NK-R" panose="02020400000000000000" pitchFamily="18" charset="-128"/>
              <a:ea typeface="UD デジタル 教科書体 NK-R" panose="02020400000000000000" pitchFamily="18" charset="-128"/>
            </a:endParaRPr>
          </a:p>
        </p:txBody>
      </p:sp>
      <p:sp>
        <p:nvSpPr>
          <p:cNvPr id="56" name="角丸四角形 55"/>
          <p:cNvSpPr/>
          <p:nvPr/>
        </p:nvSpPr>
        <p:spPr>
          <a:xfrm>
            <a:off x="232788" y="2375728"/>
            <a:ext cx="4815464" cy="2493254"/>
          </a:xfrm>
          <a:prstGeom prst="roundRect">
            <a:avLst>
              <a:gd name="adj" fmla="val 3809"/>
            </a:avLst>
          </a:prstGeom>
        </p:spPr>
        <p:style>
          <a:lnRef idx="2">
            <a:schemeClr val="accent2"/>
          </a:lnRef>
          <a:fillRef idx="1">
            <a:schemeClr val="lt1"/>
          </a:fillRef>
          <a:effectRef idx="0">
            <a:schemeClr val="accent2"/>
          </a:effectRef>
          <a:fontRef idx="minor">
            <a:schemeClr val="dk1"/>
          </a:fontRef>
        </p:style>
        <p:txBody>
          <a:bodyPr rtlCol="0" anchor="t"/>
          <a:lstStyle/>
          <a:p>
            <a:pPr algn="l"/>
            <a:endParaRPr kumimoji="1" lang="ja-JP" altLang="en-US" sz="1200" dirty="0">
              <a:latin typeface="UD デジタル 教科書体 NK-R" panose="02020400000000000000" pitchFamily="18" charset="-128"/>
              <a:ea typeface="UD デジタル 教科書体 NK-R" panose="02020400000000000000" pitchFamily="18" charset="-128"/>
            </a:endParaRPr>
          </a:p>
        </p:txBody>
      </p:sp>
      <p:sp>
        <p:nvSpPr>
          <p:cNvPr id="55" name="角丸四角形 54"/>
          <p:cNvSpPr/>
          <p:nvPr/>
        </p:nvSpPr>
        <p:spPr>
          <a:xfrm>
            <a:off x="232787" y="1728780"/>
            <a:ext cx="9469869" cy="497985"/>
          </a:xfrm>
          <a:prstGeom prst="roundRect">
            <a:avLst>
              <a:gd name="adj" fmla="val 12596"/>
            </a:avLst>
          </a:prstGeom>
        </p:spPr>
        <p:style>
          <a:lnRef idx="2">
            <a:schemeClr val="accent2"/>
          </a:lnRef>
          <a:fillRef idx="1">
            <a:schemeClr val="lt1"/>
          </a:fillRef>
          <a:effectRef idx="0">
            <a:schemeClr val="accent2"/>
          </a:effectRef>
          <a:fontRef idx="minor">
            <a:schemeClr val="dk1"/>
          </a:fontRef>
        </p:style>
        <p:txBody>
          <a:bodyPr rtlCol="0" anchor="t"/>
          <a:lstStyle/>
          <a:p>
            <a:pPr algn="l"/>
            <a:endParaRPr kumimoji="1" lang="ja-JP" altLang="en-US" sz="1200" dirty="0">
              <a:latin typeface="UD デジタル 教科書体 NK-R" panose="02020400000000000000" pitchFamily="18" charset="-128"/>
              <a:ea typeface="UD デジタル 教科書体 NK-R" panose="02020400000000000000" pitchFamily="18" charset="-128"/>
            </a:endParaRPr>
          </a:p>
        </p:txBody>
      </p:sp>
      <p:sp>
        <p:nvSpPr>
          <p:cNvPr id="7" name="角丸四角形 6"/>
          <p:cNvSpPr/>
          <p:nvPr/>
        </p:nvSpPr>
        <p:spPr>
          <a:xfrm>
            <a:off x="232787" y="860562"/>
            <a:ext cx="9469869" cy="716691"/>
          </a:xfrm>
          <a:prstGeom prst="roundRect">
            <a:avLst>
              <a:gd name="adj" fmla="val 11351"/>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rtlCol="0" anchor="t"/>
          <a:lstStyle/>
          <a:p>
            <a:pPr algn="l"/>
            <a:endParaRPr kumimoji="1" lang="ja-JP" altLang="en-US" sz="1200" dirty="0">
              <a:latin typeface="UD デジタル 教科書体 NK-R" panose="02020400000000000000" pitchFamily="18" charset="-128"/>
              <a:ea typeface="UD デジタル 教科書体 NK-R" panose="02020400000000000000" pitchFamily="18" charset="-128"/>
            </a:endParaRPr>
          </a:p>
        </p:txBody>
      </p:sp>
      <p:sp>
        <p:nvSpPr>
          <p:cNvPr id="2" name="タイトル 1"/>
          <p:cNvSpPr>
            <a:spLocks noGrp="1"/>
          </p:cNvSpPr>
          <p:nvPr>
            <p:ph type="title"/>
          </p:nvPr>
        </p:nvSpPr>
        <p:spPr>
          <a:xfrm>
            <a:off x="211006" y="313291"/>
            <a:ext cx="9506309" cy="338192"/>
          </a:xfrm>
        </p:spPr>
        <p:txBody>
          <a:bodyPr/>
          <a:lstStyle/>
          <a:p>
            <a:r>
              <a:rPr lang="ja-JP" altLang="en-US" dirty="0"/>
              <a:t>商店街等モデル創出普及事業</a:t>
            </a:r>
            <a:endParaRPr kumimoji="1" lang="ja-JP" altLang="en-US" dirty="0"/>
          </a:p>
        </p:txBody>
      </p:sp>
      <p:sp>
        <p:nvSpPr>
          <p:cNvPr id="11" name="テキスト ボックス 10"/>
          <p:cNvSpPr txBox="1"/>
          <p:nvPr/>
        </p:nvSpPr>
        <p:spPr>
          <a:xfrm>
            <a:off x="8699500" y="145571"/>
            <a:ext cx="1206499" cy="338554"/>
          </a:xfrm>
          <a:prstGeom prst="rect">
            <a:avLst/>
          </a:prstGeom>
          <a:noFill/>
        </p:spPr>
        <p:txBody>
          <a:bodyPr wrap="square" rtlCol="0">
            <a:spAutoFit/>
          </a:bodyPr>
          <a:lstStyle/>
          <a:p>
            <a:pPr algn="dist"/>
            <a:r>
              <a:rPr kumimoji="1" lang="ja-JP" altLang="en-US" sz="800" dirty="0">
                <a:latin typeface="UD デジタル 教科書体 NK-R" panose="02020400000000000000" pitchFamily="18" charset="-128"/>
                <a:ea typeface="UD デジタル 教科書体 NK-R" panose="02020400000000000000" pitchFamily="18" charset="-128"/>
              </a:rPr>
              <a:t>令和３年４月</a:t>
            </a:r>
            <a:endParaRPr kumimoji="1" lang="en-US" altLang="ja-JP" sz="800" dirty="0">
              <a:latin typeface="UD デジタル 教科書体 NK-R" panose="02020400000000000000" pitchFamily="18" charset="-128"/>
              <a:ea typeface="UD デジタル 教科書体 NK-R" panose="02020400000000000000" pitchFamily="18" charset="-128"/>
            </a:endParaRPr>
          </a:p>
          <a:p>
            <a:pPr algn="dist"/>
            <a:r>
              <a:rPr kumimoji="1" lang="ja-JP" altLang="en-US" sz="800" spc="-150" dirty="0">
                <a:latin typeface="UD デジタル 教科書体 NK-R" panose="02020400000000000000" pitchFamily="18" charset="-128"/>
                <a:ea typeface="UD デジタル 教科書体 NK-R" panose="02020400000000000000" pitchFamily="18" charset="-128"/>
              </a:rPr>
              <a:t>大阪府商業・サービス産業課</a:t>
            </a:r>
          </a:p>
        </p:txBody>
      </p:sp>
      <p:sp>
        <p:nvSpPr>
          <p:cNvPr id="3" name="テキスト ボックス 2">
            <a:extLst>
              <a:ext uri="{FF2B5EF4-FFF2-40B4-BE49-F238E27FC236}">
                <a16:creationId xmlns:a16="http://schemas.microsoft.com/office/drawing/2014/main" id="{6C8F21D4-B328-428B-919B-1D6B07A6586D}"/>
              </a:ext>
            </a:extLst>
          </p:cNvPr>
          <p:cNvSpPr txBox="1"/>
          <p:nvPr/>
        </p:nvSpPr>
        <p:spPr>
          <a:xfrm>
            <a:off x="325983" y="990449"/>
            <a:ext cx="9398392" cy="369332"/>
          </a:xfrm>
          <a:prstGeom prst="rect">
            <a:avLst/>
          </a:prstGeom>
          <a:noFill/>
        </p:spPr>
        <p:txBody>
          <a:bodyPr wrap="square" rtlCol="0">
            <a:spAutoFit/>
          </a:bodyPr>
          <a:lstStyle/>
          <a:p>
            <a:r>
              <a:rPr lang="ja-JP" altLang="en-US" sz="900" dirty="0">
                <a:latin typeface="UD デジタル 教科書体 NK-R" panose="02020400000000000000" pitchFamily="18" charset="-128"/>
                <a:ea typeface="UD デジタル 教科書体 NK-R" panose="02020400000000000000" pitchFamily="18" charset="-128"/>
              </a:rPr>
              <a:t>　大阪府では、コロナ禍の影響が続く中、地域商業や地域コミュニティの担い手として重要な商店街において、令和</a:t>
            </a:r>
            <a:r>
              <a:rPr lang="en-US" altLang="ja-JP" sz="900" dirty="0">
                <a:latin typeface="UD デジタル 教科書体 NK-R" panose="02020400000000000000" pitchFamily="18" charset="-128"/>
                <a:ea typeface="UD デジタル 教科書体 NK-R" panose="02020400000000000000" pitchFamily="18" charset="-128"/>
              </a:rPr>
              <a:t>2</a:t>
            </a:r>
            <a:r>
              <a:rPr lang="ja-JP" altLang="en-US" sz="900" dirty="0">
                <a:latin typeface="UD デジタル 教科書体 NK-R" panose="02020400000000000000" pitchFamily="18" charset="-128"/>
                <a:ea typeface="UD デジタル 教科書体 NK-R" panose="02020400000000000000" pitchFamily="18" charset="-128"/>
              </a:rPr>
              <a:t>年度に実施した府緊急対策の成果を活かし、新しい生活様式（ニューノーマル）に沿った「</a:t>
            </a:r>
            <a:r>
              <a:rPr lang="en-US" altLang="ja-JP" sz="900" dirty="0">
                <a:latin typeface="UD デジタル 教科書体 NK-R" panose="02020400000000000000" pitchFamily="18" charset="-128"/>
                <a:ea typeface="UD デジタル 教科書体 NK-R" panose="02020400000000000000" pitchFamily="18" charset="-128"/>
              </a:rPr>
              <a:t>ICT</a:t>
            </a:r>
            <a:r>
              <a:rPr lang="ja-JP" altLang="en-US" sz="900" dirty="0">
                <a:latin typeface="UD デジタル 教科書体 NK-R" panose="02020400000000000000" pitchFamily="18" charset="-128"/>
                <a:ea typeface="UD デジタル 教科書体 NK-R" panose="02020400000000000000" pitchFamily="18" charset="-128"/>
              </a:rPr>
              <a:t>活用」や地域内経済を循環させる「バイローカル」の「モデル創出」や「成果の普及」に取り組む商店街等モデル創出普及事業を実施します。</a:t>
            </a:r>
            <a:endParaRPr lang="ja-JP" altLang="ja-JP" sz="900" dirty="0">
              <a:latin typeface="UD デジタル 教科書体 NK-R" panose="02020400000000000000" pitchFamily="18" charset="-128"/>
              <a:ea typeface="UD デジタル 教科書体 NK-R" panose="02020400000000000000" pitchFamily="18" charset="-128"/>
            </a:endParaRPr>
          </a:p>
        </p:txBody>
      </p:sp>
      <p:sp>
        <p:nvSpPr>
          <p:cNvPr id="118" name="テキスト ボックス 117">
            <a:extLst>
              <a:ext uri="{FF2B5EF4-FFF2-40B4-BE49-F238E27FC236}">
                <a16:creationId xmlns:a16="http://schemas.microsoft.com/office/drawing/2014/main" id="{E425B348-83D5-487A-9592-5AFC22451D2A}"/>
              </a:ext>
            </a:extLst>
          </p:cNvPr>
          <p:cNvSpPr txBox="1"/>
          <p:nvPr/>
        </p:nvSpPr>
        <p:spPr>
          <a:xfrm>
            <a:off x="280017" y="1848033"/>
            <a:ext cx="9253564" cy="369332"/>
          </a:xfrm>
          <a:prstGeom prst="rect">
            <a:avLst/>
          </a:prstGeom>
          <a:noFill/>
        </p:spPr>
        <p:txBody>
          <a:bodyPr wrap="square" rtlCol="0">
            <a:spAutoFit/>
          </a:bodyPr>
          <a:lstStyle/>
          <a:p>
            <a:r>
              <a:rPr lang="ja-JP" altLang="en-US" sz="900" dirty="0">
                <a:latin typeface="UD デジタル 教科書体 NK-R" panose="02020400000000000000" pitchFamily="18" charset="-128"/>
                <a:ea typeface="UD デジタル 教科書体 NK-R" panose="02020400000000000000" pitchFamily="18" charset="-128"/>
              </a:rPr>
              <a:t>　</a:t>
            </a:r>
            <a:r>
              <a:rPr lang="ja-JP" altLang="en-US" sz="900" dirty="0" smtClean="0">
                <a:latin typeface="UD デジタル 教科書体 NK-R" panose="02020400000000000000" pitchFamily="18" charset="-128"/>
                <a:ea typeface="UD デジタル 教科書体 NK-R" panose="02020400000000000000" pitchFamily="18" charset="-128"/>
              </a:rPr>
              <a:t>１．モデル</a:t>
            </a:r>
            <a:r>
              <a:rPr lang="ja-JP" altLang="en-US" sz="900" dirty="0">
                <a:latin typeface="UD デジタル 教科書体 NK-R" panose="02020400000000000000" pitchFamily="18" charset="-128"/>
                <a:ea typeface="UD デジタル 教科書体 NK-R" panose="02020400000000000000" pitchFamily="18" charset="-128"/>
              </a:rPr>
              <a:t>創出</a:t>
            </a:r>
            <a:r>
              <a:rPr lang="ja-JP" altLang="en-US" sz="900" dirty="0" smtClean="0">
                <a:latin typeface="UD デジタル 教科書体 NK-R" panose="02020400000000000000" pitchFamily="18" charset="-128"/>
                <a:ea typeface="UD デジタル 教科書体 NK-R" panose="02020400000000000000" pitchFamily="18" charset="-128"/>
              </a:rPr>
              <a:t>事業　　</a:t>
            </a:r>
            <a:r>
              <a:rPr lang="en-US" altLang="ja-JP" sz="900" dirty="0" smtClean="0">
                <a:latin typeface="UD デジタル 教科書体 NK-R" panose="02020400000000000000" pitchFamily="18" charset="-128"/>
                <a:ea typeface="UD デジタル 教科書体 NK-R" panose="02020400000000000000" pitchFamily="18" charset="-128"/>
              </a:rPr>
              <a:t>10</a:t>
            </a:r>
            <a:r>
              <a:rPr lang="ja-JP" altLang="en-US" sz="900" dirty="0" smtClean="0">
                <a:latin typeface="UD デジタル 教科書体 NK-R" panose="02020400000000000000" pitchFamily="18" charset="-128"/>
                <a:ea typeface="UD デジタル 教科書体 NK-R" panose="02020400000000000000" pitchFamily="18" charset="-128"/>
              </a:rPr>
              <a:t>商店街で、モデル事業を実施（</a:t>
            </a:r>
            <a:r>
              <a:rPr lang="en-US" altLang="ja-JP" sz="900" dirty="0">
                <a:latin typeface="UD デジタル 教科書体 NK-R" panose="02020400000000000000" pitchFamily="18" charset="-128"/>
                <a:ea typeface="UD デジタル 教科書体 NK-R" panose="02020400000000000000" pitchFamily="18" charset="-128"/>
              </a:rPr>
              <a:t>10</a:t>
            </a:r>
            <a:r>
              <a:rPr lang="ja-JP" altLang="en-US" sz="900" dirty="0">
                <a:latin typeface="UD デジタル 教科書体 NK-R" panose="02020400000000000000" pitchFamily="18" charset="-128"/>
                <a:ea typeface="UD デジタル 教科書体 NK-R" panose="02020400000000000000" pitchFamily="18" charset="-128"/>
              </a:rPr>
              <a:t>件</a:t>
            </a:r>
            <a:r>
              <a:rPr lang="en-US" altLang="ja-JP" sz="900" dirty="0">
                <a:latin typeface="UD デジタル 教科書体 NK-R" panose="02020400000000000000" pitchFamily="18" charset="-128"/>
                <a:ea typeface="UD デジタル 教科書体 NK-R" panose="02020400000000000000" pitchFamily="18" charset="-128"/>
              </a:rPr>
              <a:t>×</a:t>
            </a:r>
            <a:r>
              <a:rPr lang="en-US" altLang="ja-JP" sz="900" dirty="0" smtClean="0">
                <a:latin typeface="UD デジタル 教科書体 NK-R" panose="02020400000000000000" pitchFamily="18" charset="-128"/>
                <a:ea typeface="UD デジタル 教科書体 NK-R" panose="02020400000000000000" pitchFamily="18" charset="-128"/>
              </a:rPr>
              <a:t>1,000</a:t>
            </a:r>
            <a:r>
              <a:rPr lang="ja-JP" altLang="en-US" sz="900" dirty="0">
                <a:latin typeface="UD デジタル 教科書体 NK-R" panose="02020400000000000000" pitchFamily="18" charset="-128"/>
                <a:ea typeface="UD デジタル 教科書体 NK-R" panose="02020400000000000000" pitchFamily="18" charset="-128"/>
              </a:rPr>
              <a:t>千円</a:t>
            </a:r>
            <a:r>
              <a:rPr lang="ja-JP" altLang="en-US" sz="900" dirty="0" smtClean="0">
                <a:latin typeface="UD デジタル 教科書体 NK-R" panose="02020400000000000000" pitchFamily="18" charset="-128"/>
                <a:ea typeface="UD デジタル 教科書体 NK-R" panose="02020400000000000000" pitchFamily="18" charset="-128"/>
              </a:rPr>
              <a:t>以内）</a:t>
            </a:r>
            <a:endParaRPr lang="ja-JP" altLang="en-US" sz="900" dirty="0">
              <a:latin typeface="UD デジタル 教科書体 NK-R" panose="02020400000000000000" pitchFamily="18" charset="-128"/>
              <a:ea typeface="UD デジタル 教科書体 NK-R" panose="02020400000000000000" pitchFamily="18" charset="-128"/>
            </a:endParaRPr>
          </a:p>
          <a:p>
            <a:r>
              <a:rPr lang="ja-JP" altLang="en-US" sz="900" dirty="0" smtClean="0">
                <a:latin typeface="UD デジタル 教科書体 NK-R" panose="02020400000000000000" pitchFamily="18" charset="-128"/>
                <a:ea typeface="UD デジタル 教科書体 NK-R" panose="02020400000000000000" pitchFamily="18" charset="-128"/>
              </a:rPr>
              <a:t>　２．モデル</a:t>
            </a:r>
            <a:r>
              <a:rPr lang="ja-JP" altLang="en-US" sz="900" dirty="0">
                <a:latin typeface="UD デジタル 教科書体 NK-R" panose="02020400000000000000" pitchFamily="18" charset="-128"/>
                <a:ea typeface="UD デジタル 教科書体 NK-R" panose="02020400000000000000" pitchFamily="18" charset="-128"/>
              </a:rPr>
              <a:t>普及事業　</a:t>
            </a:r>
            <a:r>
              <a:rPr lang="ja-JP" altLang="en-US" sz="900" dirty="0" smtClean="0">
                <a:latin typeface="UD デジタル 教科書体 NK-R" panose="02020400000000000000" pitchFamily="18" charset="-128"/>
                <a:ea typeface="UD デジタル 教科書体 NK-R" panose="02020400000000000000" pitchFamily="18" charset="-128"/>
              </a:rPr>
              <a:t>　商店街</a:t>
            </a:r>
            <a:r>
              <a:rPr lang="ja-JP" altLang="en-US" sz="900" dirty="0">
                <a:latin typeface="UD デジタル 教科書体 NK-R" panose="02020400000000000000" pitchFamily="18" charset="-128"/>
                <a:ea typeface="UD デジタル 教科書体 NK-R" panose="02020400000000000000" pitchFamily="18" charset="-128"/>
              </a:rPr>
              <a:t>アドバイザーによる相談サポート、先進モデル事例の収集と特設</a:t>
            </a:r>
            <a:r>
              <a:rPr lang="en-US" altLang="ja-JP" sz="900" dirty="0">
                <a:latin typeface="UD デジタル 教科書体 NK-R" panose="02020400000000000000" pitchFamily="18" charset="-128"/>
                <a:ea typeface="UD デジタル 教科書体 NK-R" panose="02020400000000000000" pitchFamily="18" charset="-128"/>
              </a:rPr>
              <a:t>HP</a:t>
            </a:r>
            <a:r>
              <a:rPr lang="ja-JP" altLang="en-US" sz="900" dirty="0">
                <a:latin typeface="UD デジタル 教科書体 NK-R" panose="02020400000000000000" pitchFamily="18" charset="-128"/>
                <a:ea typeface="UD デジタル 教科書体 NK-R" panose="02020400000000000000" pitchFamily="18" charset="-128"/>
              </a:rPr>
              <a:t>等での情報</a:t>
            </a:r>
            <a:r>
              <a:rPr lang="ja-JP" altLang="en-US" sz="900" dirty="0" smtClean="0">
                <a:latin typeface="UD デジタル 教科書体 NK-R" panose="02020400000000000000" pitchFamily="18" charset="-128"/>
                <a:ea typeface="UD デジタル 教科書体 NK-R" panose="02020400000000000000" pitchFamily="18" charset="-128"/>
              </a:rPr>
              <a:t>発信、各市町村向け</a:t>
            </a:r>
            <a:r>
              <a:rPr lang="ja-JP" altLang="en-US" sz="900" dirty="0">
                <a:latin typeface="UD デジタル 教科書体 NK-R" panose="02020400000000000000" pitchFamily="18" charset="-128"/>
                <a:ea typeface="UD デジタル 教科書体 NK-R" panose="02020400000000000000" pitchFamily="18" charset="-128"/>
              </a:rPr>
              <a:t>セミナー等の</a:t>
            </a:r>
            <a:r>
              <a:rPr lang="ja-JP" altLang="en-US" sz="900" dirty="0" smtClean="0">
                <a:latin typeface="UD デジタル 教科書体 NK-R" panose="02020400000000000000" pitchFamily="18" charset="-128"/>
                <a:ea typeface="UD デジタル 教科書体 NK-R" panose="02020400000000000000" pitchFamily="18" charset="-128"/>
              </a:rPr>
              <a:t>開催　等</a:t>
            </a:r>
            <a:endParaRPr lang="ja-JP" altLang="en-US" sz="900" dirty="0">
              <a:latin typeface="UD デジタル 教科書体 NK-R" panose="02020400000000000000" pitchFamily="18" charset="-128"/>
              <a:ea typeface="UD デジタル 教科書体 NK-R" panose="02020400000000000000" pitchFamily="18" charset="-128"/>
            </a:endParaRPr>
          </a:p>
        </p:txBody>
      </p:sp>
      <p:graphicFrame>
        <p:nvGraphicFramePr>
          <p:cNvPr id="4" name="表 4">
            <a:extLst>
              <a:ext uri="{FF2B5EF4-FFF2-40B4-BE49-F238E27FC236}">
                <a16:creationId xmlns:a16="http://schemas.microsoft.com/office/drawing/2014/main" id="{1C6B3413-15AE-4504-B712-BAED0C568C28}"/>
              </a:ext>
            </a:extLst>
          </p:cNvPr>
          <p:cNvGraphicFramePr>
            <a:graphicFrameLocks noGrp="1"/>
          </p:cNvGraphicFramePr>
          <p:nvPr>
            <p:extLst>
              <p:ext uri="{D42A27DB-BD31-4B8C-83A1-F6EECF244321}">
                <p14:modId xmlns:p14="http://schemas.microsoft.com/office/powerpoint/2010/main" val="728771580"/>
              </p:ext>
            </p:extLst>
          </p:nvPr>
        </p:nvGraphicFramePr>
        <p:xfrm>
          <a:off x="361115" y="5930920"/>
          <a:ext cx="9172467" cy="780089"/>
        </p:xfrm>
        <a:graphic>
          <a:graphicData uri="http://schemas.openxmlformats.org/drawingml/2006/table">
            <a:tbl>
              <a:tblPr firstRow="1">
                <a:tableStyleId>{5DA37D80-6434-44D0-A028-1B22A696006F}</a:tableStyleId>
              </a:tblPr>
              <a:tblGrid>
                <a:gridCol w="832895">
                  <a:extLst>
                    <a:ext uri="{9D8B030D-6E8A-4147-A177-3AD203B41FA5}">
                      <a16:colId xmlns:a16="http://schemas.microsoft.com/office/drawing/2014/main" val="4073533472"/>
                    </a:ext>
                  </a:extLst>
                </a:gridCol>
                <a:gridCol w="2494681">
                  <a:extLst>
                    <a:ext uri="{9D8B030D-6E8A-4147-A177-3AD203B41FA5}">
                      <a16:colId xmlns:a16="http://schemas.microsoft.com/office/drawing/2014/main" val="2653438758"/>
                    </a:ext>
                  </a:extLst>
                </a:gridCol>
                <a:gridCol w="1948297">
                  <a:extLst>
                    <a:ext uri="{9D8B030D-6E8A-4147-A177-3AD203B41FA5}">
                      <a16:colId xmlns:a16="http://schemas.microsoft.com/office/drawing/2014/main" val="2294186681"/>
                    </a:ext>
                  </a:extLst>
                </a:gridCol>
                <a:gridCol w="1948297">
                  <a:extLst>
                    <a:ext uri="{9D8B030D-6E8A-4147-A177-3AD203B41FA5}">
                      <a16:colId xmlns:a16="http://schemas.microsoft.com/office/drawing/2014/main" val="3626407731"/>
                    </a:ext>
                  </a:extLst>
                </a:gridCol>
                <a:gridCol w="1948297">
                  <a:extLst>
                    <a:ext uri="{9D8B030D-6E8A-4147-A177-3AD203B41FA5}">
                      <a16:colId xmlns:a16="http://schemas.microsoft.com/office/drawing/2014/main" val="2917581717"/>
                    </a:ext>
                  </a:extLst>
                </a:gridCol>
              </a:tblGrid>
              <a:tr h="0">
                <a:tc>
                  <a:txBody>
                    <a:bodyPr/>
                    <a:lstStyle/>
                    <a:p>
                      <a:pPr algn="ctr"/>
                      <a:endParaRPr kumimoji="1" lang="ja-JP" altLang="en-US" sz="900" dirty="0">
                        <a:latin typeface="UD デジタル 教科書体 NK-R" panose="02020400000000000000" pitchFamily="18" charset="-128"/>
                        <a:ea typeface="UD デジタル 教科書体 NK-R" panose="02020400000000000000" pitchFamily="18" charset="-128"/>
                      </a:endParaRPr>
                    </a:p>
                  </a:txBody>
                  <a:tcPr marL="36000" marR="36000" marT="0" marB="0" anchor="ctr">
                    <a:solidFill>
                      <a:schemeClr val="accent2">
                        <a:lumMod val="20000"/>
                        <a:lumOff val="80000"/>
                      </a:schemeClr>
                    </a:solidFill>
                  </a:tcPr>
                </a:tc>
                <a:tc>
                  <a:txBody>
                    <a:bodyPr/>
                    <a:lstStyle/>
                    <a:p>
                      <a:pPr algn="ctr"/>
                      <a:r>
                        <a:rPr kumimoji="1" lang="ja-JP" altLang="en-US" sz="900" dirty="0">
                          <a:latin typeface="UD デジタル 教科書体 NK-R" panose="02020400000000000000" pitchFamily="18" charset="-128"/>
                          <a:ea typeface="UD デジタル 教科書体 NK-R" panose="02020400000000000000" pitchFamily="18" charset="-128"/>
                        </a:rPr>
                        <a:t>４～</a:t>
                      </a:r>
                      <a:r>
                        <a:rPr kumimoji="1" lang="en-US" altLang="ja-JP" sz="900" dirty="0">
                          <a:latin typeface="UD デジタル 教科書体 NK-R" panose="02020400000000000000" pitchFamily="18" charset="-128"/>
                          <a:ea typeface="UD デジタル 教科書体 NK-R" panose="02020400000000000000" pitchFamily="18" charset="-128"/>
                        </a:rPr>
                        <a:t>6</a:t>
                      </a:r>
                      <a:r>
                        <a:rPr kumimoji="1" lang="ja-JP" altLang="en-US" sz="900" dirty="0">
                          <a:latin typeface="UD デジタル 教科書体 NK-R" panose="02020400000000000000" pitchFamily="18" charset="-128"/>
                          <a:ea typeface="UD デジタル 教科書体 NK-R" panose="02020400000000000000" pitchFamily="18" charset="-128"/>
                        </a:rPr>
                        <a:t>月</a:t>
                      </a:r>
                    </a:p>
                  </a:txBody>
                  <a:tcPr marL="36000" marR="36000" marT="0" marB="0" anchor="ctr">
                    <a:solidFill>
                      <a:schemeClr val="accent2">
                        <a:lumMod val="20000"/>
                        <a:lumOff val="80000"/>
                      </a:schemeClr>
                    </a:solidFill>
                  </a:tcPr>
                </a:tc>
                <a:tc>
                  <a:txBody>
                    <a:bodyPr/>
                    <a:lstStyle/>
                    <a:p>
                      <a:pPr algn="ctr"/>
                      <a:r>
                        <a:rPr kumimoji="1" lang="ja-JP" altLang="en-US" sz="900" dirty="0">
                          <a:latin typeface="UD デジタル 教科書体 NK-R" panose="02020400000000000000" pitchFamily="18" charset="-128"/>
                          <a:ea typeface="UD デジタル 教科書体 NK-R" panose="02020400000000000000" pitchFamily="18" charset="-128"/>
                        </a:rPr>
                        <a:t>７～</a:t>
                      </a:r>
                      <a:r>
                        <a:rPr kumimoji="1" lang="en-US" altLang="ja-JP" sz="900" dirty="0">
                          <a:latin typeface="UD デジタル 教科書体 NK-R" panose="02020400000000000000" pitchFamily="18" charset="-128"/>
                          <a:ea typeface="UD デジタル 教科書体 NK-R" panose="02020400000000000000" pitchFamily="18" charset="-128"/>
                        </a:rPr>
                        <a:t>9</a:t>
                      </a:r>
                      <a:r>
                        <a:rPr kumimoji="1" lang="ja-JP" altLang="en-US" sz="900" dirty="0">
                          <a:latin typeface="UD デジタル 教科書体 NK-R" panose="02020400000000000000" pitchFamily="18" charset="-128"/>
                          <a:ea typeface="UD デジタル 教科書体 NK-R" panose="02020400000000000000" pitchFamily="18" charset="-128"/>
                        </a:rPr>
                        <a:t>月</a:t>
                      </a:r>
                    </a:p>
                  </a:txBody>
                  <a:tcPr marL="36000" marR="36000" marT="0" marB="0" anchor="ctr">
                    <a:solidFill>
                      <a:schemeClr val="accent2">
                        <a:lumMod val="20000"/>
                        <a:lumOff val="80000"/>
                      </a:schemeClr>
                    </a:solidFill>
                  </a:tcPr>
                </a:tc>
                <a:tc>
                  <a:txBody>
                    <a:bodyPr/>
                    <a:lstStyle/>
                    <a:p>
                      <a:pPr algn="ctr"/>
                      <a:r>
                        <a:rPr kumimoji="1" lang="en-US" altLang="ja-JP" sz="900" dirty="0">
                          <a:latin typeface="UD デジタル 教科書体 NK-R" panose="02020400000000000000" pitchFamily="18" charset="-128"/>
                          <a:ea typeface="UD デジタル 教科書体 NK-R" panose="02020400000000000000" pitchFamily="18" charset="-128"/>
                        </a:rPr>
                        <a:t>10</a:t>
                      </a:r>
                      <a:r>
                        <a:rPr kumimoji="1" lang="ja-JP" altLang="en-US" sz="900" dirty="0">
                          <a:latin typeface="UD デジタル 教科書体 NK-R" panose="02020400000000000000" pitchFamily="18" charset="-128"/>
                          <a:ea typeface="UD デジタル 教科書体 NK-R" panose="02020400000000000000" pitchFamily="18" charset="-128"/>
                        </a:rPr>
                        <a:t>～</a:t>
                      </a:r>
                      <a:r>
                        <a:rPr kumimoji="1" lang="en-US" altLang="ja-JP" sz="900" dirty="0">
                          <a:latin typeface="UD デジタル 教科書体 NK-R" panose="02020400000000000000" pitchFamily="18" charset="-128"/>
                          <a:ea typeface="UD デジタル 教科書体 NK-R" panose="02020400000000000000" pitchFamily="18" charset="-128"/>
                        </a:rPr>
                        <a:t>12</a:t>
                      </a:r>
                      <a:r>
                        <a:rPr kumimoji="1" lang="ja-JP" altLang="en-US" sz="900" dirty="0">
                          <a:latin typeface="UD デジタル 教科書体 NK-R" panose="02020400000000000000" pitchFamily="18" charset="-128"/>
                          <a:ea typeface="UD デジタル 教科書体 NK-R" panose="02020400000000000000" pitchFamily="18" charset="-128"/>
                        </a:rPr>
                        <a:t>月</a:t>
                      </a:r>
                    </a:p>
                  </a:txBody>
                  <a:tcPr marL="36000" marR="36000" marT="0" marB="0" anchor="ctr">
                    <a:solidFill>
                      <a:schemeClr val="accent2">
                        <a:lumMod val="20000"/>
                        <a:lumOff val="80000"/>
                      </a:schemeClr>
                    </a:solidFill>
                  </a:tcPr>
                </a:tc>
                <a:tc>
                  <a:txBody>
                    <a:bodyPr/>
                    <a:lstStyle/>
                    <a:p>
                      <a:pPr algn="ctr"/>
                      <a:r>
                        <a:rPr kumimoji="1" lang="ja-JP" altLang="en-US" sz="900" dirty="0">
                          <a:latin typeface="UD デジタル 教科書体 NK-R" panose="02020400000000000000" pitchFamily="18" charset="-128"/>
                          <a:ea typeface="UD デジタル 教科書体 NK-R" panose="02020400000000000000" pitchFamily="18" charset="-128"/>
                        </a:rPr>
                        <a:t>１～</a:t>
                      </a:r>
                      <a:r>
                        <a:rPr kumimoji="1" lang="en-US" altLang="ja-JP" sz="900" dirty="0">
                          <a:latin typeface="UD デジタル 教科書体 NK-R" panose="02020400000000000000" pitchFamily="18" charset="-128"/>
                          <a:ea typeface="UD デジタル 教科書体 NK-R" panose="02020400000000000000" pitchFamily="18" charset="-128"/>
                        </a:rPr>
                        <a:t>3</a:t>
                      </a:r>
                      <a:r>
                        <a:rPr kumimoji="1" lang="ja-JP" altLang="en-US" sz="900" dirty="0">
                          <a:latin typeface="UD デジタル 教科書体 NK-R" panose="02020400000000000000" pitchFamily="18" charset="-128"/>
                          <a:ea typeface="UD デジタル 教科書体 NK-R" panose="02020400000000000000" pitchFamily="18" charset="-128"/>
                        </a:rPr>
                        <a:t>月</a:t>
                      </a:r>
                    </a:p>
                  </a:txBody>
                  <a:tcPr marL="36000" marR="36000" marT="0" marB="0" anchor="ctr">
                    <a:solidFill>
                      <a:schemeClr val="accent2">
                        <a:lumMod val="20000"/>
                        <a:lumOff val="80000"/>
                      </a:schemeClr>
                    </a:solidFill>
                  </a:tcPr>
                </a:tc>
                <a:extLst>
                  <a:ext uri="{0D108BD9-81ED-4DB2-BD59-A6C34878D82A}">
                    <a16:rowId xmlns:a16="http://schemas.microsoft.com/office/drawing/2014/main" val="3880732363"/>
                  </a:ext>
                </a:extLst>
              </a:tr>
              <a:tr h="242036">
                <a:tc>
                  <a:txBody>
                    <a:bodyPr/>
                    <a:lstStyle/>
                    <a:p>
                      <a:pPr algn="ctr"/>
                      <a:r>
                        <a:rPr kumimoji="1" lang="ja-JP" altLang="en-US" sz="900" dirty="0">
                          <a:latin typeface="UD デジタル 教科書体 NK-R" panose="02020400000000000000" pitchFamily="18" charset="-128"/>
                          <a:ea typeface="UD デジタル 教科書体 NK-R" panose="02020400000000000000" pitchFamily="18" charset="-128"/>
                        </a:rPr>
                        <a:t>モデル創出</a:t>
                      </a:r>
                    </a:p>
                  </a:txBody>
                  <a:tcPr marL="36000" marR="36000" anchor="ctr"/>
                </a:tc>
                <a:tc>
                  <a:txBody>
                    <a:bodyPr/>
                    <a:lstStyle/>
                    <a:p>
                      <a:pPr algn="l"/>
                      <a:r>
                        <a:rPr kumimoji="1" lang="ja-JP" altLang="en-US" sz="900" dirty="0">
                          <a:solidFill>
                            <a:schemeClr val="tx1"/>
                          </a:solidFill>
                          <a:latin typeface="UD デジタル 教科書体 NK-R" panose="02020400000000000000" pitchFamily="18" charset="-128"/>
                          <a:ea typeface="UD デジタル 教科書体 NK-R" panose="02020400000000000000" pitchFamily="18" charset="-128"/>
                        </a:rPr>
                        <a:t>実施商店街募集　　　　　決定　　　　　モデル事業</a:t>
                      </a:r>
                    </a:p>
                  </a:txBody>
                  <a:tcPr marL="36000" marR="36000" anchor="ctr"/>
                </a:tc>
                <a:tc>
                  <a:txBody>
                    <a:bodyPr/>
                    <a:lstStyle/>
                    <a:p>
                      <a:pPr algn="ctr"/>
                      <a:endParaRPr kumimoji="1" lang="ja-JP" altLang="en-US" sz="900" dirty="0">
                        <a:latin typeface="UD デジタル 教科書体 NK-R" panose="02020400000000000000" pitchFamily="18" charset="-128"/>
                        <a:ea typeface="UD デジタル 教科書体 NK-R" panose="02020400000000000000" pitchFamily="18" charset="-128"/>
                      </a:endParaRPr>
                    </a:p>
                  </a:txBody>
                  <a:tcPr marL="36000" marR="36000" anchor="ctr"/>
                </a:tc>
                <a:tc>
                  <a:txBody>
                    <a:bodyPr/>
                    <a:lstStyle/>
                    <a:p>
                      <a:pPr algn="ctr"/>
                      <a:endParaRPr kumimoji="1" lang="ja-JP" altLang="en-US" sz="900" u="dbl" baseline="0" dirty="0">
                        <a:uFill>
                          <a:solidFill>
                            <a:schemeClr val="accent2"/>
                          </a:solidFill>
                        </a:uFill>
                        <a:latin typeface="UD デジタル 教科書体 NK-R" panose="02020400000000000000" pitchFamily="18" charset="-128"/>
                        <a:ea typeface="UD デジタル 教科書体 NK-R" panose="02020400000000000000" pitchFamily="18" charset="-128"/>
                      </a:endParaRPr>
                    </a:p>
                  </a:txBody>
                  <a:tcPr marL="36000" marR="36000" anchor="ctr"/>
                </a:tc>
                <a:tc>
                  <a:txBody>
                    <a:bodyPr/>
                    <a:lstStyle/>
                    <a:p>
                      <a:pPr algn="ctr"/>
                      <a:endParaRPr kumimoji="1" lang="ja-JP" altLang="en-US" sz="900" dirty="0">
                        <a:latin typeface="UD デジタル 教科書体 NK-R" panose="02020400000000000000" pitchFamily="18" charset="-128"/>
                        <a:ea typeface="UD デジタル 教科書体 NK-R" panose="02020400000000000000" pitchFamily="18" charset="-128"/>
                      </a:endParaRPr>
                    </a:p>
                  </a:txBody>
                  <a:tcPr marL="36000" marR="36000" anchor="ctr"/>
                </a:tc>
                <a:extLst>
                  <a:ext uri="{0D108BD9-81ED-4DB2-BD59-A6C34878D82A}">
                    <a16:rowId xmlns:a16="http://schemas.microsoft.com/office/drawing/2014/main" val="3480429860"/>
                  </a:ext>
                </a:extLst>
              </a:tr>
              <a:tr h="400893">
                <a:tc>
                  <a:txBody>
                    <a:bodyPr/>
                    <a:lstStyle/>
                    <a:p>
                      <a:pPr algn="ctr"/>
                      <a:r>
                        <a:rPr kumimoji="1" lang="ja-JP" altLang="en-US" sz="900" dirty="0">
                          <a:latin typeface="UD デジタル 教科書体 NK-R" panose="02020400000000000000" pitchFamily="18" charset="-128"/>
                          <a:ea typeface="UD デジタル 教科書体 NK-R" panose="02020400000000000000" pitchFamily="18" charset="-128"/>
                        </a:rPr>
                        <a:t>モデル普及</a:t>
                      </a:r>
                    </a:p>
                  </a:txBody>
                  <a:tcPr marL="36000" marR="36000" anchor="ctr"/>
                </a:tc>
                <a:tc>
                  <a:txBody>
                    <a:bodyPr/>
                    <a:lstStyle/>
                    <a:p>
                      <a:pPr algn="l"/>
                      <a:r>
                        <a:rPr kumimoji="1" lang="ja-JP" altLang="en-US" sz="900" dirty="0">
                          <a:latin typeface="UD デジタル 教科書体 NK-R" panose="02020400000000000000" pitchFamily="18" charset="-128"/>
                          <a:ea typeface="UD デジタル 教科書体 NK-R" panose="02020400000000000000" pitchFamily="18" charset="-128"/>
                        </a:rPr>
                        <a:t>①②③相談対応等、⑤情報発信</a:t>
                      </a:r>
                      <a:endParaRPr kumimoji="1" lang="en-US" altLang="ja-JP" sz="900" dirty="0">
                        <a:latin typeface="UD デジタル 教科書体 NK-R" panose="02020400000000000000" pitchFamily="18" charset="-128"/>
                        <a:ea typeface="UD デジタル 教科書体 NK-R" panose="02020400000000000000" pitchFamily="18" charset="-128"/>
                      </a:endParaRPr>
                    </a:p>
                    <a:p>
                      <a:pPr algn="r"/>
                      <a:r>
                        <a:rPr kumimoji="1" lang="ja-JP" altLang="en-US" sz="900" dirty="0">
                          <a:latin typeface="UD デジタル 教科書体 NK-R" panose="02020400000000000000" pitchFamily="18" charset="-128"/>
                          <a:ea typeface="UD デジタル 教科書体 NK-R" panose="02020400000000000000" pitchFamily="18" charset="-128"/>
                        </a:rPr>
                        <a:t>▲市町村研修会</a:t>
                      </a:r>
                    </a:p>
                  </a:txBody>
                  <a:tcPr marL="36000" marR="36000" anchor="ctr"/>
                </a:tc>
                <a:tc>
                  <a:txBody>
                    <a:bodyPr/>
                    <a:lstStyle/>
                    <a:p>
                      <a:pPr algn="ctr"/>
                      <a:endParaRPr kumimoji="1" lang="en-US" altLang="ja-JP" sz="900" dirty="0">
                        <a:latin typeface="UD デジタル 教科書体 NK-R" panose="02020400000000000000" pitchFamily="18" charset="-128"/>
                        <a:ea typeface="UD デジタル 教科書体 NK-R" panose="02020400000000000000" pitchFamily="18" charset="-128"/>
                      </a:endParaRPr>
                    </a:p>
                    <a:p>
                      <a:pPr algn="r"/>
                      <a:r>
                        <a:rPr kumimoji="1" lang="ja-JP" altLang="en-US" sz="900" dirty="0">
                          <a:latin typeface="UD デジタル 教科書体 NK-R" panose="02020400000000000000" pitchFamily="18" charset="-128"/>
                          <a:ea typeface="UD デジタル 教科書体 NK-R" panose="02020400000000000000" pitchFamily="18" charset="-128"/>
                        </a:rPr>
                        <a:t>▲商店街セミナー</a:t>
                      </a:r>
                    </a:p>
                  </a:txBody>
                  <a:tcPr marL="36000" marR="36000" anchor="ctr"/>
                </a:tc>
                <a:tc>
                  <a:txBody>
                    <a:bodyPr/>
                    <a:lstStyle/>
                    <a:p>
                      <a:pPr algn="ctr"/>
                      <a:endParaRPr kumimoji="1" lang="ja-JP" altLang="en-US" sz="900" dirty="0">
                        <a:latin typeface="UD デジタル 教科書体 NK-R" panose="02020400000000000000" pitchFamily="18" charset="-128"/>
                        <a:ea typeface="UD デジタル 教科書体 NK-R" panose="02020400000000000000" pitchFamily="18" charset="-128"/>
                      </a:endParaRPr>
                    </a:p>
                  </a:txBody>
                  <a:tcPr marL="36000" marR="36000" anchor="ctr"/>
                </a:tc>
                <a:tc>
                  <a:txBody>
                    <a:bodyPr/>
                    <a:lstStyle/>
                    <a:p>
                      <a:pPr algn="ctr"/>
                      <a:endParaRPr kumimoji="1" lang="en-US" altLang="ja-JP" sz="900" dirty="0">
                        <a:latin typeface="UD デジタル 教科書体 NK-R" panose="02020400000000000000" pitchFamily="18" charset="-128"/>
                        <a:ea typeface="UD デジタル 教科書体 NK-R" panose="02020400000000000000" pitchFamily="18" charset="-128"/>
                      </a:endParaRPr>
                    </a:p>
                    <a:p>
                      <a:pPr algn="ctr"/>
                      <a:r>
                        <a:rPr kumimoji="1" lang="ja-JP" altLang="en-US" sz="900" dirty="0">
                          <a:latin typeface="UD デジタル 教科書体 NK-R" panose="02020400000000000000" pitchFamily="18" charset="-128"/>
                          <a:ea typeface="UD デジタル 教科書体 NK-R" panose="02020400000000000000" pitchFamily="18" charset="-128"/>
                        </a:rPr>
                        <a:t>▲プレゼン大会</a:t>
                      </a:r>
                    </a:p>
                  </a:txBody>
                  <a:tcPr marL="36000" marR="36000" anchor="ctr"/>
                </a:tc>
                <a:extLst>
                  <a:ext uri="{0D108BD9-81ED-4DB2-BD59-A6C34878D82A}">
                    <a16:rowId xmlns:a16="http://schemas.microsoft.com/office/drawing/2014/main" val="826907797"/>
                  </a:ext>
                </a:extLst>
              </a:tr>
            </a:tbl>
          </a:graphicData>
        </a:graphic>
      </p:graphicFrame>
      <p:sp>
        <p:nvSpPr>
          <p:cNvPr id="9" name="正方形/長方形 8">
            <a:extLst>
              <a:ext uri="{FF2B5EF4-FFF2-40B4-BE49-F238E27FC236}">
                <a16:creationId xmlns:a16="http://schemas.microsoft.com/office/drawing/2014/main" id="{3FBABB39-C138-409C-8E9B-551DDC4201E6}"/>
              </a:ext>
            </a:extLst>
          </p:cNvPr>
          <p:cNvSpPr/>
          <p:nvPr/>
        </p:nvSpPr>
        <p:spPr>
          <a:xfrm>
            <a:off x="218066" y="793818"/>
            <a:ext cx="1575580" cy="17759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l"/>
            <a:r>
              <a:rPr kumimoji="1" lang="ja-JP" altLang="en-US" sz="900" b="1" dirty="0">
                <a:latin typeface="UD デジタル 教科書体 NK-R" panose="02020400000000000000" pitchFamily="18" charset="-128"/>
                <a:ea typeface="UD デジタル 教科書体 NK-R" panose="02020400000000000000" pitchFamily="18" charset="-128"/>
              </a:rPr>
              <a:t>１．目的</a:t>
            </a:r>
          </a:p>
        </p:txBody>
      </p:sp>
      <p:sp>
        <p:nvSpPr>
          <p:cNvPr id="173" name="正方形/長方形 172">
            <a:extLst>
              <a:ext uri="{FF2B5EF4-FFF2-40B4-BE49-F238E27FC236}">
                <a16:creationId xmlns:a16="http://schemas.microsoft.com/office/drawing/2014/main" id="{85DD19D0-5AB4-4C95-A5F0-9A1A323E9A35}"/>
              </a:ext>
            </a:extLst>
          </p:cNvPr>
          <p:cNvSpPr/>
          <p:nvPr/>
        </p:nvSpPr>
        <p:spPr>
          <a:xfrm>
            <a:off x="218066" y="1635599"/>
            <a:ext cx="1575580" cy="17759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l"/>
            <a:r>
              <a:rPr kumimoji="1" lang="ja-JP" altLang="en-US" sz="900" b="1" dirty="0">
                <a:latin typeface="UD デジタル 教科書体 NK-R" panose="02020400000000000000" pitchFamily="18" charset="-128"/>
                <a:ea typeface="UD デジタル 教科書体 NK-R" panose="02020400000000000000" pitchFamily="18" charset="-128"/>
              </a:rPr>
              <a:t>２．概要</a:t>
            </a:r>
          </a:p>
        </p:txBody>
      </p:sp>
      <p:sp>
        <p:nvSpPr>
          <p:cNvPr id="174" name="正方形/長方形 173">
            <a:extLst>
              <a:ext uri="{FF2B5EF4-FFF2-40B4-BE49-F238E27FC236}">
                <a16:creationId xmlns:a16="http://schemas.microsoft.com/office/drawing/2014/main" id="{5505D52D-697C-45C7-8AA5-A346B2EF5F7E}"/>
              </a:ext>
            </a:extLst>
          </p:cNvPr>
          <p:cNvSpPr/>
          <p:nvPr/>
        </p:nvSpPr>
        <p:spPr>
          <a:xfrm>
            <a:off x="202380" y="2302759"/>
            <a:ext cx="1575580" cy="17759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l"/>
            <a:r>
              <a:rPr kumimoji="1" lang="ja-JP" altLang="en-US" sz="900" b="1" dirty="0">
                <a:latin typeface="UD デジタル 教科書体 NK-R" panose="02020400000000000000" pitchFamily="18" charset="-128"/>
                <a:ea typeface="UD デジタル 教科書体 NK-R" panose="02020400000000000000" pitchFamily="18" charset="-128"/>
              </a:rPr>
              <a:t>３．実施体制</a:t>
            </a:r>
          </a:p>
        </p:txBody>
      </p:sp>
      <p:sp>
        <p:nvSpPr>
          <p:cNvPr id="175" name="正方形/長方形 174">
            <a:extLst>
              <a:ext uri="{FF2B5EF4-FFF2-40B4-BE49-F238E27FC236}">
                <a16:creationId xmlns:a16="http://schemas.microsoft.com/office/drawing/2014/main" id="{5ABC3FE0-230B-4AEB-B367-89B553EE7827}"/>
              </a:ext>
            </a:extLst>
          </p:cNvPr>
          <p:cNvSpPr/>
          <p:nvPr/>
        </p:nvSpPr>
        <p:spPr>
          <a:xfrm>
            <a:off x="199766" y="4939007"/>
            <a:ext cx="1575580" cy="17759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l"/>
            <a:r>
              <a:rPr kumimoji="1" lang="ja-JP" altLang="en-US" sz="900" b="1" dirty="0">
                <a:latin typeface="UD デジタル 教科書体 NK-R" panose="02020400000000000000" pitchFamily="18" charset="-128"/>
                <a:ea typeface="UD デジタル 教科書体 NK-R" panose="02020400000000000000" pitchFamily="18" charset="-128"/>
              </a:rPr>
              <a:t>４．実施商店街</a:t>
            </a:r>
          </a:p>
        </p:txBody>
      </p:sp>
      <p:sp>
        <p:nvSpPr>
          <p:cNvPr id="176" name="正方形/長方形 175">
            <a:extLst>
              <a:ext uri="{FF2B5EF4-FFF2-40B4-BE49-F238E27FC236}">
                <a16:creationId xmlns:a16="http://schemas.microsoft.com/office/drawing/2014/main" id="{E9F7D60A-7F81-4A3C-AE04-F0CDC9B2F878}"/>
              </a:ext>
            </a:extLst>
          </p:cNvPr>
          <p:cNvSpPr/>
          <p:nvPr/>
        </p:nvSpPr>
        <p:spPr>
          <a:xfrm>
            <a:off x="5259186" y="2306255"/>
            <a:ext cx="1575580" cy="17759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l"/>
            <a:r>
              <a:rPr kumimoji="1" lang="ja-JP" altLang="en-US" sz="900" b="1" dirty="0">
                <a:latin typeface="UD デジタル 教科書体 NK-R" panose="02020400000000000000" pitchFamily="18" charset="-128"/>
                <a:ea typeface="UD デジタル 教科書体 NK-R" panose="02020400000000000000" pitchFamily="18" charset="-128"/>
              </a:rPr>
              <a:t>５．実施内容</a:t>
            </a:r>
          </a:p>
        </p:txBody>
      </p:sp>
      <p:sp>
        <p:nvSpPr>
          <p:cNvPr id="177" name="正方形/長方形 176">
            <a:extLst>
              <a:ext uri="{FF2B5EF4-FFF2-40B4-BE49-F238E27FC236}">
                <a16:creationId xmlns:a16="http://schemas.microsoft.com/office/drawing/2014/main" id="{2538B671-9A4A-4811-BCA9-653342539F38}"/>
              </a:ext>
            </a:extLst>
          </p:cNvPr>
          <p:cNvSpPr/>
          <p:nvPr/>
        </p:nvSpPr>
        <p:spPr>
          <a:xfrm>
            <a:off x="196348" y="5699777"/>
            <a:ext cx="1575580" cy="17759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l"/>
            <a:r>
              <a:rPr kumimoji="1" lang="ja-JP" altLang="en-US" sz="900" b="1" dirty="0">
                <a:latin typeface="UD デジタル 教科書体 NK-R" panose="02020400000000000000" pitchFamily="18" charset="-128"/>
                <a:ea typeface="UD デジタル 教科書体 NK-R" panose="02020400000000000000" pitchFamily="18" charset="-128"/>
              </a:rPr>
              <a:t>７．スケジュール</a:t>
            </a:r>
          </a:p>
        </p:txBody>
      </p:sp>
      <p:sp>
        <p:nvSpPr>
          <p:cNvPr id="178" name="正方形/長方形 177">
            <a:extLst>
              <a:ext uri="{FF2B5EF4-FFF2-40B4-BE49-F238E27FC236}">
                <a16:creationId xmlns:a16="http://schemas.microsoft.com/office/drawing/2014/main" id="{2E8C84A8-A3FA-4CE6-AC2A-0557770119FF}"/>
              </a:ext>
            </a:extLst>
          </p:cNvPr>
          <p:cNvSpPr/>
          <p:nvPr/>
        </p:nvSpPr>
        <p:spPr>
          <a:xfrm>
            <a:off x="5259186" y="4942117"/>
            <a:ext cx="1575580" cy="17759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l"/>
            <a:r>
              <a:rPr kumimoji="1" lang="ja-JP" altLang="en-US" sz="900" b="1" dirty="0">
                <a:latin typeface="UD デジタル 教科書体 NK-R" panose="02020400000000000000" pitchFamily="18" charset="-128"/>
                <a:ea typeface="UD デジタル 教科書体 NK-R" panose="02020400000000000000" pitchFamily="18" charset="-128"/>
              </a:rPr>
              <a:t>６．目標・効果検証</a:t>
            </a:r>
          </a:p>
        </p:txBody>
      </p:sp>
      <p:graphicFrame>
        <p:nvGraphicFramePr>
          <p:cNvPr id="10" name="表 11">
            <a:extLst>
              <a:ext uri="{FF2B5EF4-FFF2-40B4-BE49-F238E27FC236}">
                <a16:creationId xmlns:a16="http://schemas.microsoft.com/office/drawing/2014/main" id="{0913424F-A397-47FE-985C-FED3C6CE7F8A}"/>
              </a:ext>
            </a:extLst>
          </p:cNvPr>
          <p:cNvGraphicFramePr>
            <a:graphicFrameLocks noGrp="1"/>
          </p:cNvGraphicFramePr>
          <p:nvPr>
            <p:extLst>
              <p:ext uri="{D42A27DB-BD31-4B8C-83A1-F6EECF244321}">
                <p14:modId xmlns:p14="http://schemas.microsoft.com/office/powerpoint/2010/main" val="3273468472"/>
              </p:ext>
            </p:extLst>
          </p:nvPr>
        </p:nvGraphicFramePr>
        <p:xfrm>
          <a:off x="5371667" y="2581469"/>
          <a:ext cx="4161914" cy="2192146"/>
        </p:xfrm>
        <a:graphic>
          <a:graphicData uri="http://schemas.openxmlformats.org/drawingml/2006/table">
            <a:tbl>
              <a:tblPr firstRow="1">
                <a:tableStyleId>{5DA37D80-6434-44D0-A028-1B22A696006F}</a:tableStyleId>
              </a:tblPr>
              <a:tblGrid>
                <a:gridCol w="524308">
                  <a:extLst>
                    <a:ext uri="{9D8B030D-6E8A-4147-A177-3AD203B41FA5}">
                      <a16:colId xmlns:a16="http://schemas.microsoft.com/office/drawing/2014/main" val="4196487380"/>
                    </a:ext>
                  </a:extLst>
                </a:gridCol>
                <a:gridCol w="2352675">
                  <a:extLst>
                    <a:ext uri="{9D8B030D-6E8A-4147-A177-3AD203B41FA5}">
                      <a16:colId xmlns:a16="http://schemas.microsoft.com/office/drawing/2014/main" val="2181614860"/>
                    </a:ext>
                  </a:extLst>
                </a:gridCol>
                <a:gridCol w="1284931">
                  <a:extLst>
                    <a:ext uri="{9D8B030D-6E8A-4147-A177-3AD203B41FA5}">
                      <a16:colId xmlns:a16="http://schemas.microsoft.com/office/drawing/2014/main" val="1179042041"/>
                    </a:ext>
                  </a:extLst>
                </a:gridCol>
              </a:tblGrid>
              <a:tr h="191896">
                <a:tc>
                  <a:txBody>
                    <a:bodyPr/>
                    <a:lstStyle/>
                    <a:p>
                      <a:pPr algn="ctr"/>
                      <a:r>
                        <a:rPr kumimoji="1" lang="ja-JP" altLang="en-US" sz="900" dirty="0">
                          <a:latin typeface="UD デジタル 教科書体 NK-R" panose="02020400000000000000" pitchFamily="18" charset="-128"/>
                          <a:ea typeface="UD デジタル 教科書体 NK-R" panose="02020400000000000000" pitchFamily="18" charset="-128"/>
                        </a:rPr>
                        <a:t>項目</a:t>
                      </a:r>
                    </a:p>
                  </a:txBody>
                  <a:tcPr marT="0" marB="0" anchor="ctr">
                    <a:solidFill>
                      <a:schemeClr val="accent2">
                        <a:lumMod val="20000"/>
                        <a:lumOff val="80000"/>
                      </a:schemeClr>
                    </a:solidFill>
                  </a:tcPr>
                </a:tc>
                <a:tc>
                  <a:txBody>
                    <a:bodyPr/>
                    <a:lstStyle/>
                    <a:p>
                      <a:pPr algn="ctr"/>
                      <a:r>
                        <a:rPr kumimoji="1" lang="ja-JP" altLang="en-US" sz="900" dirty="0">
                          <a:latin typeface="UD デジタル 教科書体 NK-R" panose="02020400000000000000" pitchFamily="18" charset="-128"/>
                          <a:ea typeface="UD デジタル 教科書体 NK-R" panose="02020400000000000000" pitchFamily="18" charset="-128"/>
                        </a:rPr>
                        <a:t>実施内容</a:t>
                      </a:r>
                    </a:p>
                  </a:txBody>
                  <a:tcPr marT="0" marB="0" anchor="ctr">
                    <a:solidFill>
                      <a:schemeClr val="accent2">
                        <a:lumMod val="20000"/>
                        <a:lumOff val="80000"/>
                      </a:schemeClr>
                    </a:solidFill>
                  </a:tcPr>
                </a:tc>
                <a:tc>
                  <a:txBody>
                    <a:bodyPr/>
                    <a:lstStyle/>
                    <a:p>
                      <a:pPr algn="ctr"/>
                      <a:r>
                        <a:rPr kumimoji="1" lang="ja-JP" altLang="en-US" sz="900" dirty="0">
                          <a:latin typeface="UD デジタル 教科書体 NK-R" panose="02020400000000000000" pitchFamily="18" charset="-128"/>
                          <a:ea typeface="UD デジタル 教科書体 NK-R" panose="02020400000000000000" pitchFamily="18" charset="-128"/>
                        </a:rPr>
                        <a:t>成果</a:t>
                      </a:r>
                      <a:r>
                        <a:rPr kumimoji="1" lang="en-US" altLang="ja-JP" sz="900" dirty="0">
                          <a:latin typeface="UD デジタル 教科書体 NK-R" panose="02020400000000000000" pitchFamily="18" charset="-128"/>
                          <a:ea typeface="UD デジタル 教科書体 NK-R" panose="02020400000000000000" pitchFamily="18" charset="-128"/>
                        </a:rPr>
                        <a:t>(</a:t>
                      </a:r>
                      <a:r>
                        <a:rPr kumimoji="1" lang="ja-JP" altLang="en-US" sz="900" dirty="0">
                          <a:latin typeface="UD デジタル 教科書体 NK-R" panose="02020400000000000000" pitchFamily="18" charset="-128"/>
                          <a:ea typeface="UD デジタル 教科書体 NK-R" panose="02020400000000000000" pitchFamily="18" charset="-128"/>
                        </a:rPr>
                        <a:t>案</a:t>
                      </a:r>
                      <a:r>
                        <a:rPr kumimoji="1" lang="en-US" altLang="ja-JP" sz="900" dirty="0">
                          <a:latin typeface="UD デジタル 教科書体 NK-R" panose="02020400000000000000" pitchFamily="18" charset="-128"/>
                          <a:ea typeface="UD デジタル 教科書体 NK-R" panose="02020400000000000000" pitchFamily="18" charset="-128"/>
                        </a:rPr>
                        <a:t>)</a:t>
                      </a:r>
                      <a:endParaRPr kumimoji="1" lang="ja-JP" altLang="en-US" sz="900" dirty="0">
                        <a:latin typeface="UD デジタル 教科書体 NK-R" panose="02020400000000000000" pitchFamily="18" charset="-128"/>
                        <a:ea typeface="UD デジタル 教科書体 NK-R" panose="02020400000000000000" pitchFamily="18" charset="-128"/>
                      </a:endParaRPr>
                    </a:p>
                  </a:txBody>
                  <a:tcPr marT="0" marB="0" anchor="ctr">
                    <a:solidFill>
                      <a:schemeClr val="accent2">
                        <a:lumMod val="20000"/>
                        <a:lumOff val="80000"/>
                      </a:schemeClr>
                    </a:solidFill>
                  </a:tcPr>
                </a:tc>
                <a:extLst>
                  <a:ext uri="{0D108BD9-81ED-4DB2-BD59-A6C34878D82A}">
                    <a16:rowId xmlns:a16="http://schemas.microsoft.com/office/drawing/2014/main" val="616688887"/>
                  </a:ext>
                </a:extLst>
              </a:tr>
              <a:tr h="588409">
                <a:tc>
                  <a:txBody>
                    <a:bodyPr/>
                    <a:lstStyle/>
                    <a:p>
                      <a:pPr algn="ctr"/>
                      <a:r>
                        <a:rPr kumimoji="1" lang="ja-JP" altLang="en-US" sz="900" dirty="0">
                          <a:latin typeface="UD デジタル 教科書体 NK-R" panose="02020400000000000000" pitchFamily="18" charset="-128"/>
                          <a:ea typeface="UD デジタル 教科書体 NK-R" panose="02020400000000000000" pitchFamily="18" charset="-128"/>
                        </a:rPr>
                        <a:t>モデル</a:t>
                      </a:r>
                      <a:endParaRPr kumimoji="1" lang="en-US" altLang="ja-JP" sz="900" dirty="0">
                        <a:latin typeface="UD デジタル 教科書体 NK-R" panose="02020400000000000000" pitchFamily="18" charset="-128"/>
                        <a:ea typeface="UD デジタル 教科書体 NK-R" panose="02020400000000000000" pitchFamily="18" charset="-128"/>
                      </a:endParaRPr>
                    </a:p>
                    <a:p>
                      <a:pPr algn="ctr"/>
                      <a:r>
                        <a:rPr kumimoji="1" lang="ja-JP" altLang="en-US" sz="900" dirty="0">
                          <a:latin typeface="UD デジタル 教科書体 NK-R" panose="02020400000000000000" pitchFamily="18" charset="-128"/>
                          <a:ea typeface="UD デジタル 教科書体 NK-R" panose="02020400000000000000" pitchFamily="18" charset="-128"/>
                        </a:rPr>
                        <a:t>創出</a:t>
                      </a:r>
                      <a:endParaRPr kumimoji="1" lang="en-US" altLang="ja-JP" sz="9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marL="85725" indent="-85725"/>
                      <a:r>
                        <a:rPr kumimoji="1" lang="ja-JP" altLang="en-US" sz="900" dirty="0">
                          <a:latin typeface="UD デジタル 教科書体 NK-R" panose="02020400000000000000" pitchFamily="18" charset="-128"/>
                          <a:ea typeface="UD デジタル 教科書体 NK-R" panose="02020400000000000000" pitchFamily="18" charset="-128"/>
                        </a:rPr>
                        <a:t>○　</a:t>
                      </a:r>
                      <a:r>
                        <a:rPr kumimoji="1" lang="en-US" altLang="ja-JP" sz="900" dirty="0">
                          <a:latin typeface="UD デジタル 教科書体 NK-R" panose="02020400000000000000" pitchFamily="18" charset="-128"/>
                          <a:ea typeface="UD デジタル 教科書体 NK-R" panose="02020400000000000000" pitchFamily="18" charset="-128"/>
                        </a:rPr>
                        <a:t>10</a:t>
                      </a:r>
                      <a:r>
                        <a:rPr kumimoji="1" lang="ja-JP" altLang="en-US" sz="900" dirty="0">
                          <a:latin typeface="UD デジタル 教科書体 NK-R" panose="02020400000000000000" pitchFamily="18" charset="-128"/>
                          <a:ea typeface="UD デジタル 教科書体 NK-R" panose="02020400000000000000" pitchFamily="18" charset="-128"/>
                        </a:rPr>
                        <a:t>商店街で、モデル事業を実施</a:t>
                      </a:r>
                      <a:endParaRPr kumimoji="1" lang="en-US" altLang="ja-JP" sz="900" dirty="0">
                        <a:latin typeface="UD デジタル 教科書体 NK-R" panose="02020400000000000000" pitchFamily="18" charset="-128"/>
                        <a:ea typeface="UD デジタル 教科書体 NK-R" panose="02020400000000000000" pitchFamily="18" charset="-128"/>
                      </a:endParaRPr>
                    </a:p>
                    <a:p>
                      <a:pPr marL="266700" indent="-85725">
                        <a:buFont typeface="Wingdings" panose="05000000000000000000" pitchFamily="2" charset="2"/>
                        <a:buChar char="Ø"/>
                      </a:pPr>
                      <a:r>
                        <a:rPr kumimoji="1" lang="ja-JP" altLang="en-US" sz="700" dirty="0">
                          <a:latin typeface="UD デジタル 教科書体 NK-R" panose="02020400000000000000" pitchFamily="18" charset="-128"/>
                          <a:ea typeface="UD デジタル 教科書体 NK-R" panose="02020400000000000000" pitchFamily="18" charset="-128"/>
                        </a:rPr>
                        <a:t>　令和</a:t>
                      </a:r>
                      <a:r>
                        <a:rPr kumimoji="1" lang="en-US" altLang="ja-JP" sz="700" dirty="0">
                          <a:latin typeface="UD デジタル 教科書体 NK-R" panose="02020400000000000000" pitchFamily="18" charset="-128"/>
                          <a:ea typeface="UD デジタル 教科書体 NK-R" panose="02020400000000000000" pitchFamily="18" charset="-128"/>
                        </a:rPr>
                        <a:t>2</a:t>
                      </a:r>
                      <a:r>
                        <a:rPr kumimoji="1" lang="ja-JP" altLang="en-US" sz="700" dirty="0">
                          <a:latin typeface="UD デジタル 教科書体 NK-R" panose="02020400000000000000" pitchFamily="18" charset="-128"/>
                          <a:ea typeface="UD デジタル 教科書体 NK-R" panose="02020400000000000000" pitchFamily="18" charset="-128"/>
                        </a:rPr>
                        <a:t>年度の府緊急対策の成果を活かし、新しい生活様式に沿った「</a:t>
                      </a:r>
                      <a:r>
                        <a:rPr kumimoji="1" lang="en-US" altLang="ja-JP" sz="700" dirty="0">
                          <a:latin typeface="UD デジタル 教科書体 NK-R" panose="02020400000000000000" pitchFamily="18" charset="-128"/>
                          <a:ea typeface="UD デジタル 教科書体 NK-R" panose="02020400000000000000" pitchFamily="18" charset="-128"/>
                        </a:rPr>
                        <a:t>ICT</a:t>
                      </a:r>
                      <a:r>
                        <a:rPr kumimoji="1" lang="ja-JP" altLang="en-US" sz="700" dirty="0">
                          <a:latin typeface="UD デジタル 教科書体 NK-R" panose="02020400000000000000" pitchFamily="18" charset="-128"/>
                          <a:ea typeface="UD デジタル 教科書体 NK-R" panose="02020400000000000000" pitchFamily="18" charset="-128"/>
                        </a:rPr>
                        <a:t>活用」や地域内経済を循環させる「バイローカル」のモデルを創出</a:t>
                      </a:r>
                    </a:p>
                  </a:txBody>
                  <a:tcPr anchor="ctr"/>
                </a:tc>
                <a:tc>
                  <a:txBody>
                    <a:bodyPr/>
                    <a:lstStyle/>
                    <a:p>
                      <a:r>
                        <a:rPr kumimoji="1" lang="ja-JP" altLang="en-US" sz="900" dirty="0">
                          <a:latin typeface="UD デジタル 教科書体 NK-R" panose="02020400000000000000" pitchFamily="18" charset="-128"/>
                          <a:ea typeface="UD デジタル 教科書体 NK-R" panose="02020400000000000000" pitchFamily="18" charset="-128"/>
                        </a:rPr>
                        <a:t>○　モデル事例創出</a:t>
                      </a:r>
                    </a:p>
                  </a:txBody>
                  <a:tcPr anchor="ctr"/>
                </a:tc>
                <a:extLst>
                  <a:ext uri="{0D108BD9-81ED-4DB2-BD59-A6C34878D82A}">
                    <a16:rowId xmlns:a16="http://schemas.microsoft.com/office/drawing/2014/main" val="958563251"/>
                  </a:ext>
                </a:extLst>
              </a:tr>
              <a:tr h="1411841">
                <a:tc>
                  <a:txBody>
                    <a:bodyPr/>
                    <a:lstStyle/>
                    <a:p>
                      <a:pPr algn="ctr"/>
                      <a:r>
                        <a:rPr kumimoji="1" lang="ja-JP" altLang="en-US" sz="900" dirty="0">
                          <a:latin typeface="UD デジタル 教科書体 NK-R" panose="02020400000000000000" pitchFamily="18" charset="-128"/>
                          <a:ea typeface="UD デジタル 教科書体 NK-R" panose="02020400000000000000" pitchFamily="18" charset="-128"/>
                        </a:rPr>
                        <a:t>モデル</a:t>
                      </a:r>
                      <a:endParaRPr kumimoji="1" lang="en-US" altLang="ja-JP" sz="900" dirty="0">
                        <a:latin typeface="UD デジタル 教科書体 NK-R" panose="02020400000000000000" pitchFamily="18" charset="-128"/>
                        <a:ea typeface="UD デジタル 教科書体 NK-R" panose="02020400000000000000" pitchFamily="18" charset="-128"/>
                      </a:endParaRPr>
                    </a:p>
                    <a:p>
                      <a:pPr algn="ctr"/>
                      <a:r>
                        <a:rPr kumimoji="1" lang="ja-JP" altLang="en-US" sz="900" dirty="0">
                          <a:latin typeface="UD デジタル 教科書体 NK-R" panose="02020400000000000000" pitchFamily="18" charset="-128"/>
                          <a:ea typeface="UD デジタル 教科書体 NK-R" panose="02020400000000000000" pitchFamily="18" charset="-128"/>
                        </a:rPr>
                        <a:t>普及</a:t>
                      </a:r>
                    </a:p>
                  </a:txBody>
                  <a:tcPr anchor="ctr"/>
                </a:tc>
                <a:tc>
                  <a:txBody>
                    <a:bodyPr/>
                    <a:lstStyle/>
                    <a:p>
                      <a:pPr marL="85725" indent="-85725"/>
                      <a:r>
                        <a:rPr kumimoji="1" lang="ja-JP" altLang="en-US" sz="900" dirty="0">
                          <a:latin typeface="UD デジタル 教科書体 NK-R" panose="02020400000000000000" pitchFamily="18" charset="-128"/>
                          <a:ea typeface="UD デジタル 教科書体 NK-R" panose="02020400000000000000" pitchFamily="18" charset="-128"/>
                        </a:rPr>
                        <a:t>①　商店街や市町村からの相談対応</a:t>
                      </a:r>
                      <a:endParaRPr kumimoji="1" lang="en-US" altLang="ja-JP" sz="900" dirty="0">
                        <a:latin typeface="UD デジタル 教科書体 NK-R" panose="02020400000000000000" pitchFamily="18" charset="-128"/>
                        <a:ea typeface="UD デジタル 教科書体 NK-R" panose="02020400000000000000" pitchFamily="18" charset="-128"/>
                      </a:endParaRPr>
                    </a:p>
                    <a:p>
                      <a:pPr marL="266700" indent="-85725">
                        <a:buFont typeface="Wingdings" panose="05000000000000000000" pitchFamily="2" charset="2"/>
                        <a:buChar char="Ø"/>
                      </a:pPr>
                      <a:r>
                        <a:rPr kumimoji="1" lang="ja-JP" altLang="en-US" sz="700" dirty="0">
                          <a:latin typeface="UD デジタル 教科書体 NK-R" panose="02020400000000000000" pitchFamily="18" charset="-128"/>
                          <a:ea typeface="UD デジタル 教科書体 NK-R" panose="02020400000000000000" pitchFamily="18" charset="-128"/>
                        </a:rPr>
                        <a:t>　商店街アドバイザーを配置し、活性化に向けた相談に対応</a:t>
                      </a:r>
                      <a:endParaRPr kumimoji="1" lang="en-US" altLang="ja-JP" sz="700" dirty="0">
                        <a:latin typeface="UD デジタル 教科書体 NK-R" panose="02020400000000000000" pitchFamily="18" charset="-128"/>
                        <a:ea typeface="UD デジタル 教科書体 NK-R" panose="02020400000000000000" pitchFamily="18" charset="-128"/>
                      </a:endParaRPr>
                    </a:p>
                    <a:p>
                      <a:pPr marL="180975" indent="-180975"/>
                      <a:r>
                        <a:rPr kumimoji="1" lang="ja-JP" altLang="en-US" sz="900" dirty="0">
                          <a:latin typeface="UD デジタル 教科書体 NK-R" panose="02020400000000000000" pitchFamily="18" charset="-128"/>
                          <a:ea typeface="UD デジタル 教科書体 NK-R" panose="02020400000000000000" pitchFamily="18" charset="-128"/>
                        </a:rPr>
                        <a:t>②　商店街サポーターの発掘・募集</a:t>
                      </a:r>
                      <a:endParaRPr kumimoji="1" lang="en-US" altLang="ja-JP" sz="900" dirty="0">
                        <a:latin typeface="UD デジタル 教科書体 NK-R" panose="02020400000000000000" pitchFamily="18" charset="-128"/>
                        <a:ea typeface="UD デジタル 教科書体 NK-R" panose="02020400000000000000" pitchFamily="18" charset="-128"/>
                      </a:endParaRPr>
                    </a:p>
                    <a:p>
                      <a:pPr marL="180975" indent="-180975"/>
                      <a:r>
                        <a:rPr kumimoji="1" lang="ja-JP" altLang="en-US" sz="900" dirty="0">
                          <a:latin typeface="UD デジタル 教科書体 NK-R" panose="02020400000000000000" pitchFamily="18" charset="-128"/>
                          <a:ea typeface="UD デジタル 教科書体 NK-R" panose="02020400000000000000" pitchFamily="18" charset="-128"/>
                        </a:rPr>
                        <a:t>③　国事業の活用を見据えた支援</a:t>
                      </a:r>
                      <a:endParaRPr kumimoji="1" lang="en-US" altLang="ja-JP" sz="900" dirty="0">
                        <a:latin typeface="UD デジタル 教科書体 NK-R" panose="02020400000000000000" pitchFamily="18" charset="-128"/>
                        <a:ea typeface="UD デジタル 教科書体 NK-R" panose="02020400000000000000" pitchFamily="18" charset="-128"/>
                      </a:endParaRPr>
                    </a:p>
                    <a:p>
                      <a:pPr marL="266700" indent="-85725">
                        <a:buFont typeface="Wingdings" panose="05000000000000000000" pitchFamily="2" charset="2"/>
                        <a:buChar char="Ø"/>
                      </a:pPr>
                      <a:r>
                        <a:rPr kumimoji="1" lang="ja-JP" altLang="en-US" sz="700" dirty="0">
                          <a:latin typeface="UD デジタル 教科書体 NK-R" panose="02020400000000000000" pitchFamily="18" charset="-128"/>
                          <a:ea typeface="UD デジタル 教科書体 NK-R" panose="02020400000000000000" pitchFamily="18" charset="-128"/>
                        </a:rPr>
                        <a:t>　国事業＝中小商業者等の機能活性化事業</a:t>
                      </a:r>
                      <a:endParaRPr kumimoji="1" lang="en-US" altLang="ja-JP" sz="700" dirty="0">
                        <a:latin typeface="UD デジタル 教科書体 NK-R" panose="02020400000000000000" pitchFamily="18" charset="-128"/>
                        <a:ea typeface="UD デジタル 教科書体 NK-R" panose="02020400000000000000" pitchFamily="18" charset="-128"/>
                      </a:endParaRPr>
                    </a:p>
                    <a:p>
                      <a:pPr marL="85725" indent="-85725"/>
                      <a:r>
                        <a:rPr kumimoji="1" lang="ja-JP" altLang="en-US" sz="900" dirty="0">
                          <a:latin typeface="UD デジタル 教科書体 NK-R" panose="02020400000000000000" pitchFamily="18" charset="-128"/>
                          <a:ea typeface="UD デジタル 教科書体 NK-R" panose="02020400000000000000" pitchFamily="18" charset="-128"/>
                        </a:rPr>
                        <a:t>④　商店街や市町村にモデル事例を普及</a:t>
                      </a:r>
                      <a:r>
                        <a:rPr kumimoji="1" lang="en-US" altLang="ja-JP" sz="700" dirty="0">
                          <a:latin typeface="UD デジタル 教科書体 NK-R" panose="02020400000000000000" pitchFamily="18" charset="-128"/>
                          <a:ea typeface="UD デジタル 教科書体 NK-R" panose="02020400000000000000" pitchFamily="18" charset="-128"/>
                        </a:rPr>
                        <a:t>(※)</a:t>
                      </a:r>
                      <a:endParaRPr kumimoji="1" lang="en-US" altLang="ja-JP" sz="900" dirty="0">
                        <a:latin typeface="UD デジタル 教科書体 NK-R" panose="02020400000000000000" pitchFamily="18" charset="-128"/>
                        <a:ea typeface="UD デジタル 教科書体 NK-R" panose="02020400000000000000" pitchFamily="18" charset="-128"/>
                      </a:endParaRPr>
                    </a:p>
                    <a:p>
                      <a:pPr marL="266700" indent="-85725">
                        <a:buFont typeface="Wingdings" panose="05000000000000000000" pitchFamily="2" charset="2"/>
                        <a:buChar char="Ø"/>
                      </a:pPr>
                      <a:r>
                        <a:rPr kumimoji="1" lang="ja-JP" altLang="en-US" sz="700" dirty="0">
                          <a:latin typeface="UD デジタル 教科書体 NK-R" panose="02020400000000000000" pitchFamily="18" charset="-128"/>
                          <a:ea typeface="UD デジタル 教科書体 NK-R" panose="02020400000000000000" pitchFamily="18" charset="-128"/>
                        </a:rPr>
                        <a:t>　市町村向け研修会、商店街向けセミナー、</a:t>
                      </a:r>
                      <a:endParaRPr kumimoji="1" lang="en-US" altLang="ja-JP" sz="700" dirty="0">
                        <a:latin typeface="UD デジタル 教科書体 NK-R" panose="02020400000000000000" pitchFamily="18" charset="-128"/>
                        <a:ea typeface="UD デジタル 教科書体 NK-R" panose="02020400000000000000" pitchFamily="18" charset="-128"/>
                      </a:endParaRPr>
                    </a:p>
                    <a:p>
                      <a:pPr marL="361950" indent="-361950"/>
                      <a:r>
                        <a:rPr kumimoji="1" lang="ja-JP" altLang="en-US" sz="700" dirty="0">
                          <a:latin typeface="UD デジタル 教科書体 NK-R" panose="02020400000000000000" pitchFamily="18" charset="-128"/>
                          <a:ea typeface="UD デジタル 教科書体 NK-R" panose="02020400000000000000" pitchFamily="18" charset="-128"/>
                        </a:rPr>
                        <a:t>　　　　　　　モデル事例発信プレゼン大会を実施</a:t>
                      </a:r>
                      <a:endParaRPr kumimoji="1" lang="en-US" altLang="ja-JP" sz="700" dirty="0">
                        <a:latin typeface="UD デジタル 教科書体 NK-R" panose="02020400000000000000" pitchFamily="18" charset="-128"/>
                        <a:ea typeface="UD デジタル 教科書体 NK-R" panose="02020400000000000000" pitchFamily="18" charset="-128"/>
                      </a:endParaRPr>
                    </a:p>
                    <a:p>
                      <a:pPr marL="180975" indent="-180975"/>
                      <a:r>
                        <a:rPr kumimoji="1" lang="ja-JP" altLang="en-US" sz="900" dirty="0">
                          <a:latin typeface="UD デジタル 教科書体 NK-R" panose="02020400000000000000" pitchFamily="18" charset="-128"/>
                          <a:ea typeface="UD デジタル 教科書体 NK-R" panose="02020400000000000000" pitchFamily="18" charset="-128"/>
                        </a:rPr>
                        <a:t>⑤　特設ウェブサイトを通じた情報発信</a:t>
                      </a:r>
                    </a:p>
                  </a:txBody>
                  <a:tcPr anchor="ctr"/>
                </a:tc>
                <a:tc>
                  <a:txBody>
                    <a:bodyPr/>
                    <a:lstStyle/>
                    <a:p>
                      <a:pPr marL="180975" indent="-180975"/>
                      <a:r>
                        <a:rPr kumimoji="1" lang="ja-JP" altLang="en-US" sz="900" dirty="0">
                          <a:latin typeface="UD デジタル 教科書体 NK-R" panose="02020400000000000000" pitchFamily="18" charset="-128"/>
                          <a:ea typeface="UD デジタル 教科書体 NK-R" panose="02020400000000000000" pitchFamily="18" charset="-128"/>
                        </a:rPr>
                        <a:t>①　アドバイザー対応、</a:t>
                      </a:r>
                      <a:endParaRPr kumimoji="1" lang="en-US" altLang="ja-JP" sz="900" dirty="0">
                        <a:latin typeface="UD デジタル 教科書体 NK-R" panose="02020400000000000000" pitchFamily="18" charset="-128"/>
                        <a:ea typeface="UD デジタル 教科書体 NK-R" panose="02020400000000000000" pitchFamily="18" charset="-128"/>
                      </a:endParaRPr>
                    </a:p>
                    <a:p>
                      <a:pPr marL="180975" indent="-180975"/>
                      <a:r>
                        <a:rPr kumimoji="1" lang="ja-JP" altLang="en-US" sz="900" dirty="0">
                          <a:latin typeface="UD デジタル 教科書体 NK-R" panose="02020400000000000000" pitchFamily="18" charset="-128"/>
                          <a:ea typeface="UD デジタル 教科書体 NK-R" panose="02020400000000000000" pitchFamily="18" charset="-128"/>
                        </a:rPr>
                        <a:t>　　　商店街マニュアル</a:t>
                      </a:r>
                      <a:endParaRPr kumimoji="1" lang="en-US" altLang="ja-JP" sz="900" dirty="0">
                        <a:latin typeface="UD デジタル 教科書体 NK-R" panose="02020400000000000000" pitchFamily="18" charset="-128"/>
                        <a:ea typeface="UD デジタル 教科書体 NK-R" panose="02020400000000000000" pitchFamily="18" charset="-128"/>
                      </a:endParaRPr>
                    </a:p>
                    <a:p>
                      <a:pPr marL="180975" indent="-180975"/>
                      <a:r>
                        <a:rPr kumimoji="1" lang="ja-JP" altLang="en-US" sz="900" dirty="0">
                          <a:latin typeface="UD デジタル 教科書体 NK-R" panose="02020400000000000000" pitchFamily="18" charset="-128"/>
                          <a:ea typeface="UD デジタル 教科書体 NK-R" panose="02020400000000000000" pitchFamily="18" charset="-128"/>
                        </a:rPr>
                        <a:t>②　サポーターリスト</a:t>
                      </a:r>
                      <a:endParaRPr kumimoji="1" lang="en-US" altLang="ja-JP" sz="900" dirty="0">
                        <a:latin typeface="UD デジタル 教科書体 NK-R" panose="02020400000000000000" pitchFamily="18" charset="-128"/>
                        <a:ea typeface="UD デジタル 教科書体 NK-R" panose="02020400000000000000" pitchFamily="18" charset="-128"/>
                      </a:endParaRPr>
                    </a:p>
                    <a:p>
                      <a:pPr marL="180975" indent="-180975"/>
                      <a:r>
                        <a:rPr kumimoji="1" lang="ja-JP" altLang="en-US" sz="900" dirty="0">
                          <a:latin typeface="UD デジタル 教科書体 NK-R" panose="02020400000000000000" pitchFamily="18" charset="-128"/>
                          <a:ea typeface="UD デジタル 教科書体 NK-R" panose="02020400000000000000" pitchFamily="18" charset="-128"/>
                        </a:rPr>
                        <a:t>③　サポーター派遣</a:t>
                      </a:r>
                      <a:endParaRPr kumimoji="1" lang="en-US" altLang="ja-JP" sz="900" dirty="0">
                        <a:latin typeface="UD デジタル 教科書体 NK-R" panose="02020400000000000000" pitchFamily="18" charset="-128"/>
                        <a:ea typeface="UD デジタル 教科書体 NK-R" panose="02020400000000000000" pitchFamily="18" charset="-128"/>
                      </a:endParaRPr>
                    </a:p>
                    <a:p>
                      <a:pPr marL="180975" indent="-180975"/>
                      <a:r>
                        <a:rPr kumimoji="1" lang="ja-JP" altLang="en-US" sz="900" dirty="0">
                          <a:latin typeface="UD デジタル 教科書体 NK-R" panose="02020400000000000000" pitchFamily="18" charset="-128"/>
                          <a:ea typeface="UD デジタル 教科書体 NK-R" panose="02020400000000000000" pitchFamily="18" charset="-128"/>
                        </a:rPr>
                        <a:t>④　研修会等の実施、</a:t>
                      </a:r>
                      <a:endParaRPr kumimoji="1" lang="en-US" altLang="ja-JP" sz="900" dirty="0">
                        <a:latin typeface="UD デジタル 教科書体 NK-R" panose="02020400000000000000" pitchFamily="18" charset="-128"/>
                        <a:ea typeface="UD デジタル 教科書体 NK-R" panose="02020400000000000000" pitchFamily="18" charset="-128"/>
                      </a:endParaRPr>
                    </a:p>
                    <a:p>
                      <a:pPr marL="180975" indent="-180975"/>
                      <a:r>
                        <a:rPr kumimoji="1" lang="ja-JP" altLang="en-US" sz="900" dirty="0">
                          <a:latin typeface="UD デジタル 教科書体 NK-R" panose="02020400000000000000" pitchFamily="18" charset="-128"/>
                          <a:ea typeface="UD デジタル 教科書体 NK-R" panose="02020400000000000000" pitchFamily="18" charset="-128"/>
                        </a:rPr>
                        <a:t>　　　実施レポート</a:t>
                      </a:r>
                      <a:endParaRPr kumimoji="1" lang="en-US" altLang="ja-JP" sz="900" dirty="0">
                        <a:latin typeface="UD デジタル 教科書体 NK-R" panose="02020400000000000000" pitchFamily="18" charset="-128"/>
                        <a:ea typeface="UD デジタル 教科書体 NK-R" panose="02020400000000000000" pitchFamily="18" charset="-128"/>
                      </a:endParaRPr>
                    </a:p>
                    <a:p>
                      <a:pPr marL="180975" indent="-180975"/>
                      <a:r>
                        <a:rPr kumimoji="1" lang="ja-JP" altLang="en-US" sz="900" dirty="0">
                          <a:latin typeface="UD デジタル 教科書体 NK-R" panose="02020400000000000000" pitchFamily="18" charset="-128"/>
                          <a:ea typeface="UD デジタル 教科書体 NK-R" panose="02020400000000000000" pitchFamily="18" charset="-128"/>
                        </a:rPr>
                        <a:t>⑤　コンテンツ充実</a:t>
                      </a:r>
                      <a:endParaRPr kumimoji="1" lang="en-US" altLang="ja-JP" sz="900" dirty="0">
                        <a:latin typeface="UD デジタル 教科書体 NK-R" panose="02020400000000000000" pitchFamily="18" charset="-128"/>
                        <a:ea typeface="UD デジタル 教科書体 NK-R" panose="02020400000000000000" pitchFamily="18" charset="-128"/>
                      </a:endParaRPr>
                    </a:p>
                    <a:p>
                      <a:pPr marL="180975" indent="-180975"/>
                      <a:r>
                        <a:rPr kumimoji="1" lang="ja-JP" altLang="en-US" sz="900" dirty="0">
                          <a:latin typeface="UD デジタル 教科書体 NK-R" panose="02020400000000000000" pitchFamily="18" charset="-128"/>
                          <a:ea typeface="UD デジタル 教科書体 NK-R" panose="02020400000000000000" pitchFamily="18" charset="-128"/>
                        </a:rPr>
                        <a:t>　　　事例集制作</a:t>
                      </a:r>
                    </a:p>
                  </a:txBody>
                  <a:tcPr anchor="ctr"/>
                </a:tc>
                <a:extLst>
                  <a:ext uri="{0D108BD9-81ED-4DB2-BD59-A6C34878D82A}">
                    <a16:rowId xmlns:a16="http://schemas.microsoft.com/office/drawing/2014/main" val="2073024816"/>
                  </a:ext>
                </a:extLst>
              </a:tr>
            </a:tbl>
          </a:graphicData>
        </a:graphic>
      </p:graphicFrame>
      <p:sp>
        <p:nvSpPr>
          <p:cNvPr id="13" name="正方形/長方形 12">
            <a:extLst>
              <a:ext uri="{FF2B5EF4-FFF2-40B4-BE49-F238E27FC236}">
                <a16:creationId xmlns:a16="http://schemas.microsoft.com/office/drawing/2014/main" id="{EBA428FC-66F0-435C-9335-141BB3C8CB71}"/>
              </a:ext>
            </a:extLst>
          </p:cNvPr>
          <p:cNvSpPr/>
          <p:nvPr/>
        </p:nvSpPr>
        <p:spPr>
          <a:xfrm>
            <a:off x="280017" y="2587449"/>
            <a:ext cx="2958838" cy="232410"/>
          </a:xfrm>
          <a:prstGeom prst="rect">
            <a:avLst/>
          </a:prstGeom>
          <a:ln w="19050"/>
        </p:spPr>
        <p:style>
          <a:lnRef idx="2">
            <a:schemeClr val="accent2"/>
          </a:lnRef>
          <a:fillRef idx="1">
            <a:schemeClr val="lt1"/>
          </a:fillRef>
          <a:effectRef idx="0">
            <a:schemeClr val="accent2"/>
          </a:effectRef>
          <a:fontRef idx="minor">
            <a:schemeClr val="dk1"/>
          </a:fontRef>
        </p:style>
        <p:txBody>
          <a:bodyPr rtlCol="0" anchor="t"/>
          <a:lstStyle/>
          <a:p>
            <a:pPr algn="ctr"/>
            <a:r>
              <a:rPr kumimoji="1" lang="ja-JP" altLang="en-US" sz="900" dirty="0">
                <a:latin typeface="UD デジタル 教科書体 NK-R" panose="02020400000000000000" pitchFamily="18" charset="-128"/>
                <a:ea typeface="UD デジタル 教科書体 NK-R" panose="02020400000000000000" pitchFamily="18" charset="-128"/>
              </a:rPr>
              <a:t>大阪府（商業・サービス産業課）</a:t>
            </a:r>
          </a:p>
        </p:txBody>
      </p:sp>
      <p:sp>
        <p:nvSpPr>
          <p:cNvPr id="181" name="正方形/長方形 180">
            <a:extLst>
              <a:ext uri="{FF2B5EF4-FFF2-40B4-BE49-F238E27FC236}">
                <a16:creationId xmlns:a16="http://schemas.microsoft.com/office/drawing/2014/main" id="{5AACABF3-0EFC-4C33-A849-C1FAC7BD5108}"/>
              </a:ext>
            </a:extLst>
          </p:cNvPr>
          <p:cNvSpPr/>
          <p:nvPr/>
        </p:nvSpPr>
        <p:spPr>
          <a:xfrm>
            <a:off x="280018" y="3025652"/>
            <a:ext cx="2958837" cy="914385"/>
          </a:xfrm>
          <a:prstGeom prst="rect">
            <a:avLst/>
          </a:prstGeom>
          <a:ln w="19050"/>
        </p:spPr>
        <p:style>
          <a:lnRef idx="2">
            <a:schemeClr val="accent2"/>
          </a:lnRef>
          <a:fillRef idx="1">
            <a:schemeClr val="lt1"/>
          </a:fillRef>
          <a:effectRef idx="0">
            <a:schemeClr val="accent2"/>
          </a:effectRef>
          <a:fontRef idx="minor">
            <a:schemeClr val="dk1"/>
          </a:fontRef>
        </p:style>
        <p:txBody>
          <a:bodyPr rtlCol="0" anchor="t"/>
          <a:lstStyle/>
          <a:p>
            <a:pPr algn="ctr"/>
            <a:r>
              <a:rPr kumimoji="1" lang="ja-JP" altLang="en-US" sz="900" dirty="0">
                <a:latin typeface="UD デジタル 教科書体 NK-R" panose="02020400000000000000" pitchFamily="18" charset="-128"/>
                <a:ea typeface="UD デジタル 教科書体 NK-R" panose="02020400000000000000" pitchFamily="18" charset="-128"/>
              </a:rPr>
              <a:t>事務局</a:t>
            </a:r>
            <a:endParaRPr kumimoji="1" lang="en-US" altLang="ja-JP" sz="900" dirty="0">
              <a:latin typeface="UD デジタル 教科書体 NK-R" panose="02020400000000000000" pitchFamily="18" charset="-128"/>
              <a:ea typeface="UD デジタル 教科書体 NK-R" panose="02020400000000000000" pitchFamily="18" charset="-128"/>
            </a:endParaRPr>
          </a:p>
          <a:p>
            <a:pPr algn="ctr"/>
            <a:r>
              <a:rPr kumimoji="1" lang="ja-JP" altLang="en-US" sz="900" dirty="0">
                <a:latin typeface="UD デジタル 教科書体 NK-R" panose="02020400000000000000" pitchFamily="18" charset="-128"/>
                <a:ea typeface="UD デジタル 教科書体 NK-R" panose="02020400000000000000" pitchFamily="18" charset="-128"/>
              </a:rPr>
              <a:t>（大阪府商店街振興組合連合会と</a:t>
            </a:r>
            <a:r>
              <a:rPr kumimoji="1" lang="en-US" altLang="ja-JP" sz="900" dirty="0">
                <a:latin typeface="UD デジタル 教科書体 NK-R" panose="02020400000000000000" pitchFamily="18" charset="-128"/>
                <a:ea typeface="UD デジタル 教科書体 NK-R" panose="02020400000000000000" pitchFamily="18" charset="-128"/>
              </a:rPr>
              <a:t>(</a:t>
            </a:r>
            <a:r>
              <a:rPr kumimoji="1" lang="ja-JP" altLang="en-US" sz="900" dirty="0">
                <a:latin typeface="UD デジタル 教科書体 NK-R" panose="02020400000000000000" pitchFamily="18" charset="-128"/>
                <a:ea typeface="UD デジタル 教科書体 NK-R" panose="02020400000000000000" pitchFamily="18" charset="-128"/>
              </a:rPr>
              <a:t>株</a:t>
            </a:r>
            <a:r>
              <a:rPr kumimoji="1" lang="en-US" altLang="ja-JP" sz="900" dirty="0">
                <a:latin typeface="UD デジタル 教科書体 NK-R" panose="02020400000000000000" pitchFamily="18" charset="-128"/>
                <a:ea typeface="UD デジタル 教科書体 NK-R" panose="02020400000000000000" pitchFamily="18" charset="-128"/>
              </a:rPr>
              <a:t>)</a:t>
            </a:r>
            <a:r>
              <a:rPr kumimoji="1" lang="ja-JP" altLang="en-US" sz="900" dirty="0">
                <a:latin typeface="UD デジタル 教科書体 NK-R" panose="02020400000000000000" pitchFamily="18" charset="-128"/>
                <a:ea typeface="UD デジタル 教科書体 NK-R" panose="02020400000000000000" pitchFamily="18" charset="-128"/>
              </a:rPr>
              <a:t>産経アドスの</a:t>
            </a:r>
            <a:r>
              <a:rPr kumimoji="1" lang="en-US" altLang="ja-JP" sz="900" dirty="0">
                <a:latin typeface="UD デジタル 教科書体 NK-R" panose="02020400000000000000" pitchFamily="18" charset="-128"/>
                <a:ea typeface="UD デジタル 教科書体 NK-R" panose="02020400000000000000" pitchFamily="18" charset="-128"/>
              </a:rPr>
              <a:t>JV</a:t>
            </a:r>
            <a:r>
              <a:rPr kumimoji="1" lang="ja-JP" altLang="en-US" sz="900" dirty="0">
                <a:latin typeface="UD デジタル 教科書体 NK-R" panose="02020400000000000000" pitchFamily="18" charset="-128"/>
                <a:ea typeface="UD デジタル 教科書体 NK-R" panose="02020400000000000000" pitchFamily="18" charset="-128"/>
              </a:rPr>
              <a:t>）</a:t>
            </a:r>
          </a:p>
        </p:txBody>
      </p:sp>
      <p:sp>
        <p:nvSpPr>
          <p:cNvPr id="182" name="正方形/長方形 181">
            <a:extLst>
              <a:ext uri="{FF2B5EF4-FFF2-40B4-BE49-F238E27FC236}">
                <a16:creationId xmlns:a16="http://schemas.microsoft.com/office/drawing/2014/main" id="{398BE99D-F790-4046-A500-10CF403A6050}"/>
              </a:ext>
            </a:extLst>
          </p:cNvPr>
          <p:cNvSpPr/>
          <p:nvPr/>
        </p:nvSpPr>
        <p:spPr>
          <a:xfrm>
            <a:off x="280016" y="4151895"/>
            <a:ext cx="1282878" cy="636673"/>
          </a:xfrm>
          <a:prstGeom prst="rect">
            <a:avLst/>
          </a:prstGeom>
          <a:ln w="19050"/>
        </p:spPr>
        <p:style>
          <a:lnRef idx="2">
            <a:schemeClr val="accent2"/>
          </a:lnRef>
          <a:fillRef idx="1">
            <a:schemeClr val="lt1"/>
          </a:fillRef>
          <a:effectRef idx="0">
            <a:schemeClr val="accent2"/>
          </a:effectRef>
          <a:fontRef idx="minor">
            <a:schemeClr val="dk1"/>
          </a:fontRef>
        </p:style>
        <p:txBody>
          <a:bodyPr rtlCol="0" anchor="t"/>
          <a:lstStyle/>
          <a:p>
            <a:pPr algn="ctr"/>
            <a:r>
              <a:rPr kumimoji="1" lang="ja-JP" altLang="en-US" sz="900" dirty="0">
                <a:latin typeface="UD デジタル 教科書体 NK-R" panose="02020400000000000000" pitchFamily="18" charset="-128"/>
                <a:ea typeface="UD デジタル 教科書体 NK-R" panose="02020400000000000000" pitchFamily="18" charset="-128"/>
              </a:rPr>
              <a:t>地域商業連合会</a:t>
            </a:r>
          </a:p>
        </p:txBody>
      </p:sp>
      <p:sp>
        <p:nvSpPr>
          <p:cNvPr id="183" name="大かっこ 182">
            <a:extLst>
              <a:ext uri="{FF2B5EF4-FFF2-40B4-BE49-F238E27FC236}">
                <a16:creationId xmlns:a16="http://schemas.microsoft.com/office/drawing/2014/main" id="{DF0F2A57-2189-4377-8063-0DDBEE5464F5}"/>
              </a:ext>
            </a:extLst>
          </p:cNvPr>
          <p:cNvSpPr/>
          <p:nvPr/>
        </p:nvSpPr>
        <p:spPr>
          <a:xfrm>
            <a:off x="359545" y="4384832"/>
            <a:ext cx="1123820" cy="320876"/>
          </a:xfrm>
          <a:prstGeom prst="bracketPair">
            <a:avLst/>
          </a:prstGeom>
          <a:ln>
            <a:solidFill>
              <a:schemeClr val="accent2"/>
            </a:solidFill>
          </a:ln>
        </p:spPr>
        <p:style>
          <a:lnRef idx="1">
            <a:schemeClr val="dk1"/>
          </a:lnRef>
          <a:fillRef idx="0">
            <a:schemeClr val="dk1"/>
          </a:fillRef>
          <a:effectRef idx="0">
            <a:schemeClr val="dk1"/>
          </a:effectRef>
          <a:fontRef idx="minor">
            <a:schemeClr val="tx1"/>
          </a:fontRef>
        </p:style>
        <p:txBody>
          <a:bodyPr lIns="0" rIns="0" rtlCol="0" anchor="ctr"/>
          <a:lstStyle/>
          <a:p>
            <a:pPr algn="ctr"/>
            <a:r>
              <a:rPr kumimoji="1" lang="ja-JP" altLang="en-US" sz="600" dirty="0">
                <a:solidFill>
                  <a:prstClr val="black"/>
                </a:solidFill>
                <a:latin typeface="UD デジタル 教科書体 NK-R" panose="02020400000000000000" pitchFamily="18" charset="-128"/>
                <a:ea typeface="UD デジタル 教科書体 NK-R" panose="02020400000000000000" pitchFamily="18" charset="-128"/>
              </a:rPr>
              <a:t>大阪市商店会総連盟</a:t>
            </a:r>
            <a:endParaRPr kumimoji="1" lang="en-US" altLang="ja-JP" sz="600" dirty="0">
              <a:solidFill>
                <a:prstClr val="black"/>
              </a:solidFill>
              <a:latin typeface="UD デジタル 教科書体 NK-R" panose="02020400000000000000" pitchFamily="18" charset="-128"/>
              <a:ea typeface="UD デジタル 教科書体 NK-R" panose="02020400000000000000" pitchFamily="18" charset="-128"/>
            </a:endParaRPr>
          </a:p>
          <a:p>
            <a:pPr algn="ctr"/>
            <a:r>
              <a:rPr kumimoji="1" lang="ja-JP" altLang="en-US" sz="600" dirty="0">
                <a:solidFill>
                  <a:prstClr val="black"/>
                </a:solidFill>
                <a:latin typeface="UD デジタル 教科書体 NK-R" panose="02020400000000000000" pitchFamily="18" charset="-128"/>
                <a:ea typeface="UD デジタル 教科書体 NK-R" panose="02020400000000000000" pitchFamily="18" charset="-128"/>
              </a:rPr>
              <a:t>堺市商店連合会</a:t>
            </a:r>
            <a:endParaRPr kumimoji="1" lang="en-US" altLang="ja-JP" sz="600" dirty="0">
              <a:solidFill>
                <a:prstClr val="black"/>
              </a:solidFill>
              <a:latin typeface="UD デジタル 教科書体 NK-R" panose="02020400000000000000" pitchFamily="18" charset="-128"/>
              <a:ea typeface="UD デジタル 教科書体 NK-R" panose="02020400000000000000" pitchFamily="18" charset="-128"/>
            </a:endParaRPr>
          </a:p>
          <a:p>
            <a:pPr algn="ctr"/>
            <a:r>
              <a:rPr kumimoji="1" lang="ja-JP" altLang="en-US" sz="600" dirty="0">
                <a:solidFill>
                  <a:prstClr val="black"/>
                </a:solidFill>
                <a:latin typeface="UD デジタル 教科書体 NK-R" panose="02020400000000000000" pitchFamily="18" charset="-128"/>
                <a:ea typeface="UD デジタル 教科書体 NK-R" panose="02020400000000000000" pitchFamily="18" charset="-128"/>
              </a:rPr>
              <a:t>衛星都市商店会連合会</a:t>
            </a:r>
            <a:endParaRPr kumimoji="1" lang="ja-JP" altLang="en-US" sz="600" dirty="0"/>
          </a:p>
        </p:txBody>
      </p:sp>
      <p:sp>
        <p:nvSpPr>
          <p:cNvPr id="184" name="正方形/長方形 183">
            <a:extLst>
              <a:ext uri="{FF2B5EF4-FFF2-40B4-BE49-F238E27FC236}">
                <a16:creationId xmlns:a16="http://schemas.microsoft.com/office/drawing/2014/main" id="{81B3264A-52C2-413B-B5EC-A5E3B7F7907F}"/>
              </a:ext>
            </a:extLst>
          </p:cNvPr>
          <p:cNvSpPr/>
          <p:nvPr/>
        </p:nvSpPr>
        <p:spPr>
          <a:xfrm>
            <a:off x="1963420" y="4148930"/>
            <a:ext cx="1283339" cy="621951"/>
          </a:xfrm>
          <a:prstGeom prst="rect">
            <a:avLst/>
          </a:prstGeom>
          <a:ln w="19050"/>
        </p:spPr>
        <p:style>
          <a:lnRef idx="2">
            <a:schemeClr val="accent2"/>
          </a:lnRef>
          <a:fillRef idx="1">
            <a:schemeClr val="lt1"/>
          </a:fillRef>
          <a:effectRef idx="0">
            <a:schemeClr val="accent2"/>
          </a:effectRef>
          <a:fontRef idx="minor">
            <a:schemeClr val="dk1"/>
          </a:fontRef>
        </p:style>
        <p:txBody>
          <a:bodyPr lIns="36000" rIns="36000" rtlCol="0" anchor="ctr"/>
          <a:lstStyle/>
          <a:p>
            <a:pPr algn="ctr"/>
            <a:r>
              <a:rPr kumimoji="1" lang="ja-JP" altLang="en-US" sz="900" dirty="0">
                <a:latin typeface="UD デジタル 教科書体 NK-R" panose="02020400000000000000" pitchFamily="18" charset="-128"/>
                <a:ea typeface="UD デジタル 教科書体 NK-R" panose="02020400000000000000" pitchFamily="18" charset="-128"/>
              </a:rPr>
              <a:t>商店街等組織</a:t>
            </a:r>
            <a:endParaRPr kumimoji="1" lang="en-US" altLang="ja-JP" sz="900" dirty="0">
              <a:latin typeface="UD デジタル 教科書体 NK-R" panose="02020400000000000000" pitchFamily="18" charset="-128"/>
              <a:ea typeface="UD デジタル 教科書体 NK-R" panose="02020400000000000000" pitchFamily="18" charset="-128"/>
            </a:endParaRPr>
          </a:p>
          <a:p>
            <a:pPr algn="ctr"/>
            <a:endParaRPr kumimoji="1" lang="en-US" altLang="ja-JP" sz="900" dirty="0">
              <a:latin typeface="UD デジタル 教科書体 NK-R" panose="02020400000000000000" pitchFamily="18" charset="-128"/>
              <a:ea typeface="UD デジタル 教科書体 NK-R" panose="02020400000000000000" pitchFamily="18" charset="-128"/>
            </a:endParaRPr>
          </a:p>
          <a:p>
            <a:pPr algn="ctr"/>
            <a:r>
              <a:rPr kumimoji="1" lang="ja-JP" altLang="en-US" sz="900" dirty="0">
                <a:latin typeface="UD デジタル 教科書体 NK-R" panose="02020400000000000000" pitchFamily="18" charset="-128"/>
                <a:ea typeface="UD デジタル 教科書体 NK-R" panose="02020400000000000000" pitchFamily="18" charset="-128"/>
              </a:rPr>
              <a:t>（対象数：①</a:t>
            </a:r>
            <a:r>
              <a:rPr kumimoji="1" lang="en-US" altLang="ja-JP" sz="900" dirty="0">
                <a:latin typeface="UD デジタル 教科書体 NK-R" panose="02020400000000000000" pitchFamily="18" charset="-128"/>
                <a:ea typeface="UD デジタル 教科書体 NK-R" panose="02020400000000000000" pitchFamily="18" charset="-128"/>
              </a:rPr>
              <a:t>10</a:t>
            </a:r>
            <a:r>
              <a:rPr kumimoji="1" lang="ja-JP" altLang="en-US" sz="900" dirty="0">
                <a:latin typeface="UD デジタル 教科書体 NK-R" panose="02020400000000000000" pitchFamily="18" charset="-128"/>
                <a:ea typeface="UD デジタル 教科書体 NK-R" panose="02020400000000000000" pitchFamily="18" charset="-128"/>
              </a:rPr>
              <a:t>、②全て）</a:t>
            </a:r>
          </a:p>
        </p:txBody>
      </p:sp>
      <p:sp>
        <p:nvSpPr>
          <p:cNvPr id="185" name="正方形/長方形 184">
            <a:extLst>
              <a:ext uri="{FF2B5EF4-FFF2-40B4-BE49-F238E27FC236}">
                <a16:creationId xmlns:a16="http://schemas.microsoft.com/office/drawing/2014/main" id="{944CA3C5-FBEF-4E5F-B47F-69530EC0421F}"/>
              </a:ext>
            </a:extLst>
          </p:cNvPr>
          <p:cNvSpPr/>
          <p:nvPr/>
        </p:nvSpPr>
        <p:spPr>
          <a:xfrm>
            <a:off x="3649736" y="4148930"/>
            <a:ext cx="1283339" cy="381240"/>
          </a:xfrm>
          <a:prstGeom prst="rect">
            <a:avLst/>
          </a:prstGeom>
          <a:ln w="19050"/>
        </p:spPr>
        <p:style>
          <a:lnRef idx="2">
            <a:schemeClr val="accent2"/>
          </a:lnRef>
          <a:fillRef idx="1">
            <a:schemeClr val="lt1"/>
          </a:fillRef>
          <a:effectRef idx="0">
            <a:schemeClr val="accent2"/>
          </a:effectRef>
          <a:fontRef idx="minor">
            <a:schemeClr val="dk1"/>
          </a:fontRef>
        </p:style>
        <p:txBody>
          <a:bodyPr rtlCol="0" anchor="t"/>
          <a:lstStyle/>
          <a:p>
            <a:pPr algn="ctr"/>
            <a:r>
              <a:rPr kumimoji="1" lang="ja-JP" altLang="en-US" sz="900" dirty="0">
                <a:latin typeface="UD デジタル 教科書体 NK-R" panose="02020400000000000000" pitchFamily="18" charset="-128"/>
                <a:ea typeface="UD デジタル 教科書体 NK-R" panose="02020400000000000000" pitchFamily="18" charset="-128"/>
              </a:rPr>
              <a:t>市町村</a:t>
            </a:r>
            <a:endParaRPr kumimoji="1" lang="en-US" altLang="ja-JP" sz="900" dirty="0">
              <a:latin typeface="UD デジタル 教科書体 NK-R" panose="02020400000000000000" pitchFamily="18" charset="-128"/>
              <a:ea typeface="UD デジタル 教科書体 NK-R" panose="02020400000000000000" pitchFamily="18" charset="-128"/>
            </a:endParaRPr>
          </a:p>
          <a:p>
            <a:r>
              <a:rPr kumimoji="1" lang="ja-JP" altLang="en-US" sz="600" dirty="0">
                <a:latin typeface="UD デジタル 教科書体 NK-R" panose="02020400000000000000" pitchFamily="18" charset="-128"/>
                <a:ea typeface="UD デジタル 教科書体 NK-R" panose="02020400000000000000" pitchFamily="18" charset="-128"/>
              </a:rPr>
              <a:t>・支援表明書作成</a:t>
            </a:r>
            <a:endParaRPr kumimoji="1" lang="en-US" altLang="ja-JP" sz="600" dirty="0">
              <a:latin typeface="UD デジタル 教科書体 NK-R" panose="02020400000000000000" pitchFamily="18" charset="-128"/>
              <a:ea typeface="UD デジタル 教科書体 NK-R" panose="02020400000000000000" pitchFamily="18" charset="-128"/>
            </a:endParaRPr>
          </a:p>
          <a:p>
            <a:r>
              <a:rPr kumimoji="1" lang="ja-JP" altLang="en-US" sz="600" dirty="0">
                <a:latin typeface="UD デジタル 教科書体 NK-R" panose="02020400000000000000" pitchFamily="18" charset="-128"/>
                <a:ea typeface="UD デジタル 教科書体 NK-R" panose="02020400000000000000" pitchFamily="18" charset="-128"/>
              </a:rPr>
              <a:t>・他商店街へ成果普及</a:t>
            </a:r>
            <a:endParaRPr kumimoji="1" lang="ja-JP" altLang="en-US" sz="500" dirty="0">
              <a:latin typeface="UD デジタル 教科書体 NK-R" panose="02020400000000000000" pitchFamily="18" charset="-128"/>
              <a:ea typeface="UD デジタル 教科書体 NK-R" panose="02020400000000000000" pitchFamily="18" charset="-128"/>
            </a:endParaRPr>
          </a:p>
        </p:txBody>
      </p:sp>
      <p:sp>
        <p:nvSpPr>
          <p:cNvPr id="186" name="正方形/長方形 185">
            <a:extLst>
              <a:ext uri="{FF2B5EF4-FFF2-40B4-BE49-F238E27FC236}">
                <a16:creationId xmlns:a16="http://schemas.microsoft.com/office/drawing/2014/main" id="{999C027A-D789-43C2-92B6-E03486EA9240}"/>
              </a:ext>
            </a:extLst>
          </p:cNvPr>
          <p:cNvSpPr/>
          <p:nvPr/>
        </p:nvSpPr>
        <p:spPr>
          <a:xfrm>
            <a:off x="3649736" y="4530170"/>
            <a:ext cx="1283339" cy="232410"/>
          </a:xfrm>
          <a:prstGeom prst="rect">
            <a:avLst/>
          </a:prstGeom>
          <a:ln w="19050"/>
        </p:spPr>
        <p:style>
          <a:lnRef idx="2">
            <a:schemeClr val="accent2"/>
          </a:lnRef>
          <a:fillRef idx="1">
            <a:schemeClr val="lt1"/>
          </a:fillRef>
          <a:effectRef idx="0">
            <a:schemeClr val="accent2"/>
          </a:effectRef>
          <a:fontRef idx="minor">
            <a:schemeClr val="dk1"/>
          </a:fontRef>
        </p:style>
        <p:txBody>
          <a:bodyPr rtlCol="0" anchor="t"/>
          <a:lstStyle/>
          <a:p>
            <a:pPr algn="ctr"/>
            <a:r>
              <a:rPr kumimoji="1" lang="ja-JP" altLang="en-US" sz="900" dirty="0">
                <a:latin typeface="UD デジタル 教科書体 NK-R" panose="02020400000000000000" pitchFamily="18" charset="-128"/>
                <a:ea typeface="UD デジタル 教科書体 NK-R" panose="02020400000000000000" pitchFamily="18" charset="-128"/>
              </a:rPr>
              <a:t>商工会議所等</a:t>
            </a:r>
          </a:p>
        </p:txBody>
      </p:sp>
      <p:sp>
        <p:nvSpPr>
          <p:cNvPr id="187" name="正方形/長方形 186">
            <a:extLst>
              <a:ext uri="{FF2B5EF4-FFF2-40B4-BE49-F238E27FC236}">
                <a16:creationId xmlns:a16="http://schemas.microsoft.com/office/drawing/2014/main" id="{B046FB9E-5564-451F-9C6F-84ED92430F3E}"/>
              </a:ext>
            </a:extLst>
          </p:cNvPr>
          <p:cNvSpPr/>
          <p:nvPr/>
        </p:nvSpPr>
        <p:spPr>
          <a:xfrm>
            <a:off x="3660840" y="2587839"/>
            <a:ext cx="1272237" cy="1358737"/>
          </a:xfrm>
          <a:prstGeom prst="rect">
            <a:avLst/>
          </a:prstGeom>
          <a:ln w="38100" cmpd="dbl"/>
        </p:spPr>
        <p:style>
          <a:lnRef idx="2">
            <a:schemeClr val="accent2"/>
          </a:lnRef>
          <a:fillRef idx="1">
            <a:schemeClr val="lt1"/>
          </a:fillRef>
          <a:effectRef idx="0">
            <a:schemeClr val="accent2"/>
          </a:effectRef>
          <a:fontRef idx="minor">
            <a:schemeClr val="dk1"/>
          </a:fontRef>
        </p:style>
        <p:txBody>
          <a:bodyPr lIns="36000" rIns="0" rtlCol="0" anchor="t"/>
          <a:lstStyle/>
          <a:p>
            <a:pPr algn="ctr"/>
            <a:r>
              <a:rPr kumimoji="1" lang="ja-JP" altLang="en-US" sz="900" dirty="0">
                <a:latin typeface="UD デジタル 教科書体 NK-R" panose="02020400000000000000" pitchFamily="18" charset="-128"/>
                <a:ea typeface="UD デジタル 教科書体 NK-R" panose="02020400000000000000" pitchFamily="18" charset="-128"/>
              </a:rPr>
              <a:t>事業管理委員会</a:t>
            </a:r>
            <a:endParaRPr kumimoji="1" lang="en-US" altLang="ja-JP" sz="900" dirty="0">
              <a:latin typeface="UD デジタル 教科書体 NK-R" panose="02020400000000000000" pitchFamily="18" charset="-128"/>
              <a:ea typeface="UD デジタル 教科書体 NK-R" panose="02020400000000000000" pitchFamily="18" charset="-128"/>
            </a:endParaRPr>
          </a:p>
          <a:p>
            <a:endParaRPr kumimoji="1" lang="en-US" altLang="ja-JP" sz="600" dirty="0">
              <a:latin typeface="UD デジタル 教科書体 NK-R" panose="02020400000000000000" pitchFamily="18" charset="-128"/>
              <a:ea typeface="UD デジタル 教科書体 NK-R" panose="02020400000000000000" pitchFamily="18" charset="-128"/>
            </a:endParaRPr>
          </a:p>
          <a:p>
            <a:endParaRPr kumimoji="1" lang="en-US" altLang="ja-JP" sz="600" dirty="0">
              <a:latin typeface="UD デジタル 教科書体 NK-R" panose="02020400000000000000" pitchFamily="18" charset="-128"/>
              <a:ea typeface="UD デジタル 教科書体 NK-R" panose="02020400000000000000" pitchFamily="18" charset="-128"/>
            </a:endParaRPr>
          </a:p>
          <a:p>
            <a:endParaRPr kumimoji="1" lang="en-US" altLang="ja-JP" sz="600" dirty="0">
              <a:latin typeface="UD デジタル 教科書体 NK-R" panose="02020400000000000000" pitchFamily="18" charset="-128"/>
              <a:ea typeface="UD デジタル 教科書体 NK-R" panose="02020400000000000000" pitchFamily="18" charset="-128"/>
            </a:endParaRPr>
          </a:p>
          <a:p>
            <a:endParaRPr kumimoji="1" lang="en-US" altLang="ja-JP" sz="600" dirty="0">
              <a:latin typeface="UD デジタル 教科書体 NK-R" panose="02020400000000000000" pitchFamily="18" charset="-128"/>
              <a:ea typeface="UD デジタル 教科書体 NK-R" panose="02020400000000000000" pitchFamily="18" charset="-128"/>
            </a:endParaRPr>
          </a:p>
          <a:p>
            <a:endParaRPr kumimoji="1" lang="en-US" altLang="ja-JP" sz="600" dirty="0">
              <a:latin typeface="UD デジタル 教科書体 NK-R" panose="02020400000000000000" pitchFamily="18" charset="-128"/>
              <a:ea typeface="UD デジタル 教科書体 NK-R" panose="02020400000000000000" pitchFamily="18" charset="-128"/>
            </a:endParaRPr>
          </a:p>
          <a:p>
            <a:endParaRPr kumimoji="1" lang="en-US" altLang="ja-JP" sz="600" dirty="0">
              <a:latin typeface="UD デジタル 教科書体 NK-R" panose="02020400000000000000" pitchFamily="18" charset="-128"/>
              <a:ea typeface="UD デジタル 教科書体 NK-R" panose="02020400000000000000" pitchFamily="18" charset="-128"/>
            </a:endParaRPr>
          </a:p>
          <a:p>
            <a:endParaRPr kumimoji="1" lang="en-US" altLang="ja-JP" sz="600" dirty="0">
              <a:latin typeface="UD デジタル 教科書体 NK-R" panose="02020400000000000000" pitchFamily="18" charset="-128"/>
              <a:ea typeface="UD デジタル 教科書体 NK-R" panose="02020400000000000000" pitchFamily="18" charset="-128"/>
            </a:endParaRPr>
          </a:p>
          <a:p>
            <a:endParaRPr kumimoji="1" lang="en-US" altLang="ja-JP" sz="600" dirty="0">
              <a:latin typeface="UD デジタル 教科書体 NK-R" panose="02020400000000000000" pitchFamily="18" charset="-128"/>
              <a:ea typeface="UD デジタル 教科書体 NK-R" panose="02020400000000000000" pitchFamily="18" charset="-128"/>
            </a:endParaRPr>
          </a:p>
          <a:p>
            <a:endParaRPr kumimoji="1" lang="en-US" altLang="ja-JP" sz="600" dirty="0">
              <a:latin typeface="UD デジタル 教科書体 NK-R" panose="02020400000000000000" pitchFamily="18" charset="-128"/>
              <a:ea typeface="UD デジタル 教科書体 NK-R" panose="02020400000000000000" pitchFamily="18" charset="-128"/>
            </a:endParaRPr>
          </a:p>
          <a:p>
            <a:r>
              <a:rPr kumimoji="1" lang="ja-JP" altLang="en-US" sz="600" dirty="0">
                <a:latin typeface="UD デジタル 教科書体 NK-R" panose="02020400000000000000" pitchFamily="18" charset="-128"/>
                <a:ea typeface="UD デジタル 教科書体 NK-R" panose="02020400000000000000" pitchFamily="18" charset="-128"/>
              </a:rPr>
              <a:t>　・事業実施商店街の選定</a:t>
            </a:r>
            <a:endParaRPr kumimoji="1" lang="en-US" altLang="ja-JP" sz="600" dirty="0">
              <a:latin typeface="UD デジタル 教科書体 NK-R" panose="02020400000000000000" pitchFamily="18" charset="-128"/>
              <a:ea typeface="UD デジタル 教科書体 NK-R" panose="02020400000000000000" pitchFamily="18" charset="-128"/>
            </a:endParaRPr>
          </a:p>
          <a:p>
            <a:r>
              <a:rPr kumimoji="1" lang="ja-JP" altLang="en-US" sz="600" dirty="0">
                <a:latin typeface="UD デジタル 教科書体 NK-R" panose="02020400000000000000" pitchFamily="18" charset="-128"/>
                <a:ea typeface="UD デジタル 教科書体 NK-R" panose="02020400000000000000" pitchFamily="18" charset="-128"/>
              </a:rPr>
              <a:t>　・事業の進捗管理</a:t>
            </a:r>
            <a:endParaRPr kumimoji="1" lang="en-US" altLang="ja-JP" sz="600" dirty="0">
              <a:latin typeface="UD デジタル 教科書体 NK-R" panose="02020400000000000000" pitchFamily="18" charset="-128"/>
              <a:ea typeface="UD デジタル 教科書体 NK-R" panose="02020400000000000000" pitchFamily="18" charset="-128"/>
            </a:endParaRPr>
          </a:p>
          <a:p>
            <a:r>
              <a:rPr kumimoji="1" lang="ja-JP" altLang="en-US" sz="600" dirty="0">
                <a:latin typeface="UD デジタル 教科書体 NK-R" panose="02020400000000000000" pitchFamily="18" charset="-128"/>
                <a:ea typeface="UD デジタル 教科書体 NK-R" panose="02020400000000000000" pitchFamily="18" charset="-128"/>
              </a:rPr>
              <a:t>　・事業の効果検証　など</a:t>
            </a:r>
          </a:p>
        </p:txBody>
      </p:sp>
      <p:sp>
        <p:nvSpPr>
          <p:cNvPr id="188" name="大かっこ 187">
            <a:extLst>
              <a:ext uri="{FF2B5EF4-FFF2-40B4-BE49-F238E27FC236}">
                <a16:creationId xmlns:a16="http://schemas.microsoft.com/office/drawing/2014/main" id="{8AFA720B-235B-4720-BD8C-1604C079EFFF}"/>
              </a:ext>
            </a:extLst>
          </p:cNvPr>
          <p:cNvSpPr/>
          <p:nvPr/>
        </p:nvSpPr>
        <p:spPr>
          <a:xfrm>
            <a:off x="3751961" y="2819184"/>
            <a:ext cx="1077118" cy="631385"/>
          </a:xfrm>
          <a:prstGeom prst="bracketPair">
            <a:avLst>
              <a:gd name="adj" fmla="val 6691"/>
            </a:avLst>
          </a:prstGeom>
          <a:ln>
            <a:solidFill>
              <a:schemeClr val="accent2"/>
            </a:solidFill>
          </a:ln>
        </p:spPr>
        <p:style>
          <a:lnRef idx="1">
            <a:schemeClr val="dk1"/>
          </a:lnRef>
          <a:fillRef idx="0">
            <a:schemeClr val="dk1"/>
          </a:fillRef>
          <a:effectRef idx="0">
            <a:schemeClr val="dk1"/>
          </a:effectRef>
          <a:fontRef idx="minor">
            <a:schemeClr val="tx1"/>
          </a:fontRef>
        </p:style>
        <p:txBody>
          <a:bodyPr lIns="36000" rIns="0" rtlCol="0" anchor="ctr"/>
          <a:lstStyle/>
          <a:p>
            <a:r>
              <a:rPr kumimoji="1" lang="ja-JP" altLang="en-US" sz="900" dirty="0">
                <a:solidFill>
                  <a:prstClr val="black"/>
                </a:solidFill>
                <a:latin typeface="UD デジタル 教科書体 NK-R" panose="02020400000000000000" pitchFamily="18" charset="-128"/>
                <a:ea typeface="UD デジタル 教科書体 NK-R" panose="02020400000000000000" pitchFamily="18" charset="-128"/>
              </a:rPr>
              <a:t>有識者</a:t>
            </a:r>
            <a:endParaRPr kumimoji="1" lang="en-US" altLang="ja-JP" sz="900" dirty="0">
              <a:solidFill>
                <a:prstClr val="black"/>
              </a:solidFill>
              <a:latin typeface="UD デジタル 教科書体 NK-R" panose="02020400000000000000" pitchFamily="18" charset="-128"/>
              <a:ea typeface="UD デジタル 教科書体 NK-R" panose="02020400000000000000" pitchFamily="18" charset="-128"/>
            </a:endParaRPr>
          </a:p>
          <a:p>
            <a:r>
              <a:rPr kumimoji="1" lang="ja-JP" altLang="en-US" sz="900" dirty="0">
                <a:solidFill>
                  <a:prstClr val="black"/>
                </a:solidFill>
                <a:latin typeface="UD デジタル 教科書体 NK-R" panose="02020400000000000000" pitchFamily="18" charset="-128"/>
                <a:ea typeface="UD デジタル 教科書体 NK-R" panose="02020400000000000000" pitchFamily="18" charset="-128"/>
              </a:rPr>
              <a:t>大阪府</a:t>
            </a:r>
            <a:endParaRPr kumimoji="1" lang="en-US" altLang="ja-JP" sz="900" dirty="0">
              <a:solidFill>
                <a:prstClr val="black"/>
              </a:solidFill>
              <a:latin typeface="UD デジタル 教科書体 NK-R" panose="02020400000000000000" pitchFamily="18" charset="-128"/>
              <a:ea typeface="UD デジタル 教科書体 NK-R" panose="02020400000000000000" pitchFamily="18" charset="-128"/>
            </a:endParaRPr>
          </a:p>
          <a:p>
            <a:r>
              <a:rPr kumimoji="1" lang="ja-JP" altLang="en-US" sz="900" dirty="0">
                <a:solidFill>
                  <a:prstClr val="black"/>
                </a:solidFill>
                <a:latin typeface="UD デジタル 教科書体 NK-R" panose="02020400000000000000" pitchFamily="18" charset="-128"/>
                <a:ea typeface="UD デジタル 教科書体 NK-R" panose="02020400000000000000" pitchFamily="18" charset="-128"/>
              </a:rPr>
              <a:t>大振連</a:t>
            </a:r>
            <a:endParaRPr kumimoji="1" lang="en-US" altLang="ja-JP" sz="900" dirty="0">
              <a:solidFill>
                <a:prstClr val="black"/>
              </a:solidFill>
              <a:latin typeface="UD デジタル 教科書体 NK-R" panose="02020400000000000000" pitchFamily="18" charset="-128"/>
              <a:ea typeface="UD デジタル 教科書体 NK-R" panose="02020400000000000000" pitchFamily="18" charset="-128"/>
            </a:endParaRPr>
          </a:p>
          <a:p>
            <a:r>
              <a:rPr kumimoji="1" lang="ja-JP" altLang="en-US" sz="900" spc="-150" dirty="0">
                <a:solidFill>
                  <a:prstClr val="black"/>
                </a:solidFill>
                <a:latin typeface="UD デジタル 教科書体 NK-R" panose="02020400000000000000" pitchFamily="18" charset="-128"/>
                <a:ea typeface="UD デジタル 教科書体 NK-R" panose="02020400000000000000" pitchFamily="18" charset="-128"/>
              </a:rPr>
              <a:t>大阪府商店街連合会</a:t>
            </a:r>
            <a:endParaRPr kumimoji="1" lang="ja-JP" altLang="en-US" sz="900" spc="-150" dirty="0"/>
          </a:p>
        </p:txBody>
      </p:sp>
      <p:sp>
        <p:nvSpPr>
          <p:cNvPr id="18" name="テキスト ボックス 17">
            <a:extLst>
              <a:ext uri="{FF2B5EF4-FFF2-40B4-BE49-F238E27FC236}">
                <a16:creationId xmlns:a16="http://schemas.microsoft.com/office/drawing/2014/main" id="{7C295FFD-47AC-4121-85A6-97F6F68EB847}"/>
              </a:ext>
            </a:extLst>
          </p:cNvPr>
          <p:cNvSpPr txBox="1"/>
          <p:nvPr/>
        </p:nvSpPr>
        <p:spPr>
          <a:xfrm>
            <a:off x="1831960" y="2882952"/>
            <a:ext cx="609600" cy="92333"/>
          </a:xfrm>
          <a:prstGeom prst="rect">
            <a:avLst/>
          </a:prstGeom>
          <a:noFill/>
        </p:spPr>
        <p:txBody>
          <a:bodyPr wrap="square" lIns="0" tIns="0" rIns="0" bIns="0" rtlCol="0">
            <a:spAutoFit/>
          </a:bodyPr>
          <a:lstStyle/>
          <a:p>
            <a:r>
              <a:rPr kumimoji="1" lang="ja-JP" altLang="en-US" sz="600" dirty="0">
                <a:latin typeface="UD デジタル 教科書体 NK-R" panose="02020400000000000000" pitchFamily="18" charset="-128"/>
                <a:ea typeface="UD デジタル 教科書体 NK-R" panose="02020400000000000000" pitchFamily="18" charset="-128"/>
              </a:rPr>
              <a:t>委託</a:t>
            </a:r>
          </a:p>
        </p:txBody>
      </p:sp>
      <p:sp>
        <p:nvSpPr>
          <p:cNvPr id="189" name="テキスト ボックス 188">
            <a:extLst>
              <a:ext uri="{FF2B5EF4-FFF2-40B4-BE49-F238E27FC236}">
                <a16:creationId xmlns:a16="http://schemas.microsoft.com/office/drawing/2014/main" id="{BD901585-5D73-408A-9435-DF27122CAE98}"/>
              </a:ext>
            </a:extLst>
          </p:cNvPr>
          <p:cNvSpPr txBox="1"/>
          <p:nvPr/>
        </p:nvSpPr>
        <p:spPr>
          <a:xfrm>
            <a:off x="1287492" y="4019082"/>
            <a:ext cx="609600" cy="92333"/>
          </a:xfrm>
          <a:prstGeom prst="rect">
            <a:avLst/>
          </a:prstGeom>
          <a:noFill/>
        </p:spPr>
        <p:txBody>
          <a:bodyPr wrap="square" lIns="0" tIns="0" rIns="0" bIns="0" rtlCol="0">
            <a:spAutoFit/>
          </a:bodyPr>
          <a:lstStyle/>
          <a:p>
            <a:r>
              <a:rPr kumimoji="1" lang="ja-JP" altLang="en-US" sz="600" dirty="0">
                <a:latin typeface="UD デジタル 教科書体 NK-R" panose="02020400000000000000" pitchFamily="18" charset="-128"/>
                <a:ea typeface="UD デジタル 教科書体 NK-R" panose="02020400000000000000" pitchFamily="18" charset="-128"/>
              </a:rPr>
              <a:t>商店街提案</a:t>
            </a:r>
          </a:p>
        </p:txBody>
      </p:sp>
      <p:sp>
        <p:nvSpPr>
          <p:cNvPr id="190" name="テキスト ボックス 189">
            <a:extLst>
              <a:ext uri="{FF2B5EF4-FFF2-40B4-BE49-F238E27FC236}">
                <a16:creationId xmlns:a16="http://schemas.microsoft.com/office/drawing/2014/main" id="{6AB47BFC-13C8-4E46-81C4-F22358C053A9}"/>
              </a:ext>
            </a:extLst>
          </p:cNvPr>
          <p:cNvSpPr txBox="1"/>
          <p:nvPr/>
        </p:nvSpPr>
        <p:spPr>
          <a:xfrm>
            <a:off x="1594941" y="4563750"/>
            <a:ext cx="325743" cy="92333"/>
          </a:xfrm>
          <a:prstGeom prst="rect">
            <a:avLst/>
          </a:prstGeom>
          <a:noFill/>
        </p:spPr>
        <p:txBody>
          <a:bodyPr wrap="square" lIns="0" tIns="0" rIns="0" bIns="0" rtlCol="0">
            <a:spAutoFit/>
          </a:bodyPr>
          <a:lstStyle/>
          <a:p>
            <a:pPr algn="ctr"/>
            <a:r>
              <a:rPr kumimoji="1" lang="ja-JP" altLang="en-US" sz="600" dirty="0">
                <a:latin typeface="UD デジタル 教科書体 NK-R" panose="02020400000000000000" pitchFamily="18" charset="-128"/>
                <a:ea typeface="UD デジタル 教科書体 NK-R" panose="02020400000000000000" pitchFamily="18" charset="-128"/>
              </a:rPr>
              <a:t>調整</a:t>
            </a:r>
          </a:p>
        </p:txBody>
      </p:sp>
      <p:sp>
        <p:nvSpPr>
          <p:cNvPr id="191" name="テキスト ボックス 190">
            <a:extLst>
              <a:ext uri="{FF2B5EF4-FFF2-40B4-BE49-F238E27FC236}">
                <a16:creationId xmlns:a16="http://schemas.microsoft.com/office/drawing/2014/main" id="{CDCECEA0-730F-4123-97DB-2C410C3EE365}"/>
              </a:ext>
            </a:extLst>
          </p:cNvPr>
          <p:cNvSpPr txBox="1"/>
          <p:nvPr/>
        </p:nvSpPr>
        <p:spPr>
          <a:xfrm>
            <a:off x="722416" y="4019082"/>
            <a:ext cx="609600" cy="92333"/>
          </a:xfrm>
          <a:prstGeom prst="rect">
            <a:avLst/>
          </a:prstGeom>
          <a:noFill/>
        </p:spPr>
        <p:txBody>
          <a:bodyPr wrap="square" lIns="0" tIns="0" rIns="0" bIns="0" rtlCol="0">
            <a:spAutoFit/>
          </a:bodyPr>
          <a:lstStyle/>
          <a:p>
            <a:r>
              <a:rPr kumimoji="1" lang="ja-JP" altLang="en-US" sz="600" dirty="0">
                <a:latin typeface="UD デジタル 教科書体 NK-R" panose="02020400000000000000" pitchFamily="18" charset="-128"/>
                <a:ea typeface="UD デジタル 教科書体 NK-R" panose="02020400000000000000" pitchFamily="18" charset="-128"/>
              </a:rPr>
              <a:t>支援提示</a:t>
            </a:r>
          </a:p>
        </p:txBody>
      </p:sp>
      <p:sp>
        <p:nvSpPr>
          <p:cNvPr id="192" name="テキスト ボックス 191">
            <a:extLst>
              <a:ext uri="{FF2B5EF4-FFF2-40B4-BE49-F238E27FC236}">
                <a16:creationId xmlns:a16="http://schemas.microsoft.com/office/drawing/2014/main" id="{6660547A-2AED-47B1-922C-EA70686C5BD6}"/>
              </a:ext>
            </a:extLst>
          </p:cNvPr>
          <p:cNvSpPr txBox="1"/>
          <p:nvPr/>
        </p:nvSpPr>
        <p:spPr>
          <a:xfrm>
            <a:off x="2423024" y="4018756"/>
            <a:ext cx="609600" cy="92333"/>
          </a:xfrm>
          <a:prstGeom prst="rect">
            <a:avLst/>
          </a:prstGeom>
          <a:noFill/>
        </p:spPr>
        <p:txBody>
          <a:bodyPr wrap="square" lIns="0" tIns="0" rIns="0" bIns="0" rtlCol="0">
            <a:spAutoFit/>
          </a:bodyPr>
          <a:lstStyle/>
          <a:p>
            <a:r>
              <a:rPr kumimoji="1" lang="ja-JP" altLang="en-US" sz="600" dirty="0">
                <a:latin typeface="UD デジタル 教科書体 NK-R" panose="02020400000000000000" pitchFamily="18" charset="-128"/>
                <a:ea typeface="UD デジタル 教科書体 NK-R" panose="02020400000000000000" pitchFamily="18" charset="-128"/>
              </a:rPr>
              <a:t>調整・支援</a:t>
            </a:r>
          </a:p>
        </p:txBody>
      </p:sp>
      <p:sp>
        <p:nvSpPr>
          <p:cNvPr id="193" name="テキスト ボックス 192">
            <a:extLst>
              <a:ext uri="{FF2B5EF4-FFF2-40B4-BE49-F238E27FC236}">
                <a16:creationId xmlns:a16="http://schemas.microsoft.com/office/drawing/2014/main" id="{999F1B6A-05FA-4433-8292-236988C7A6F3}"/>
              </a:ext>
            </a:extLst>
          </p:cNvPr>
          <p:cNvSpPr txBox="1"/>
          <p:nvPr/>
        </p:nvSpPr>
        <p:spPr>
          <a:xfrm>
            <a:off x="2991440" y="4026139"/>
            <a:ext cx="609600" cy="92333"/>
          </a:xfrm>
          <a:prstGeom prst="rect">
            <a:avLst/>
          </a:prstGeom>
          <a:noFill/>
        </p:spPr>
        <p:txBody>
          <a:bodyPr wrap="square" lIns="0" tIns="0" rIns="0" bIns="0" rtlCol="0">
            <a:spAutoFit/>
          </a:bodyPr>
          <a:lstStyle/>
          <a:p>
            <a:r>
              <a:rPr kumimoji="1" lang="ja-JP" altLang="en-US" sz="600" dirty="0">
                <a:latin typeface="UD デジタル 教科書体 NK-R" panose="02020400000000000000" pitchFamily="18" charset="-128"/>
                <a:ea typeface="UD デジタル 教科書体 NK-R" panose="02020400000000000000" pitchFamily="18" charset="-128"/>
              </a:rPr>
              <a:t>相談等</a:t>
            </a:r>
            <a:endParaRPr kumimoji="1" lang="en-US" altLang="ja-JP" sz="600" dirty="0">
              <a:latin typeface="UD デジタル 教科書体 NK-R" panose="02020400000000000000" pitchFamily="18" charset="-128"/>
              <a:ea typeface="UD デジタル 教科書体 NK-R" panose="02020400000000000000" pitchFamily="18" charset="-128"/>
            </a:endParaRPr>
          </a:p>
        </p:txBody>
      </p:sp>
      <p:sp>
        <p:nvSpPr>
          <p:cNvPr id="195" name="正方形/長方形 194">
            <a:extLst>
              <a:ext uri="{FF2B5EF4-FFF2-40B4-BE49-F238E27FC236}">
                <a16:creationId xmlns:a16="http://schemas.microsoft.com/office/drawing/2014/main" id="{EEC8CBFE-AB89-4B6C-A804-636C3EC376E7}"/>
              </a:ext>
            </a:extLst>
          </p:cNvPr>
          <p:cNvSpPr/>
          <p:nvPr/>
        </p:nvSpPr>
        <p:spPr>
          <a:xfrm>
            <a:off x="359546" y="3383667"/>
            <a:ext cx="2775312" cy="472556"/>
          </a:xfrm>
          <a:prstGeom prst="rect">
            <a:avLst/>
          </a:prstGeom>
          <a:ln>
            <a:prstDash val="sysDot"/>
          </a:ln>
        </p:spPr>
        <p:style>
          <a:lnRef idx="2">
            <a:schemeClr val="accent2"/>
          </a:lnRef>
          <a:fillRef idx="1">
            <a:schemeClr val="lt1"/>
          </a:fillRef>
          <a:effectRef idx="0">
            <a:schemeClr val="accent2"/>
          </a:effectRef>
          <a:fontRef idx="minor">
            <a:schemeClr val="dk1"/>
          </a:fontRef>
        </p:style>
        <p:txBody>
          <a:bodyPr lIns="0" rIns="0" rtlCol="0" anchor="ctr"/>
          <a:lstStyle/>
          <a:p>
            <a:pPr algn="ctr"/>
            <a:r>
              <a:rPr kumimoji="1" lang="ja-JP" altLang="en-US" sz="900" dirty="0">
                <a:latin typeface="UD デジタル 教科書体 NK-R" panose="02020400000000000000" pitchFamily="18" charset="-128"/>
                <a:ea typeface="UD デジタル 教科書体 NK-R" panose="02020400000000000000" pitchFamily="18" charset="-128"/>
              </a:rPr>
              <a:t>１．　モデル創出事業</a:t>
            </a:r>
            <a:endParaRPr kumimoji="1" lang="en-US" altLang="ja-JP" sz="900" dirty="0">
              <a:latin typeface="UD デジタル 教科書体 NK-R" panose="02020400000000000000" pitchFamily="18" charset="-128"/>
              <a:ea typeface="UD デジタル 教科書体 NK-R" panose="02020400000000000000" pitchFamily="18" charset="-128"/>
            </a:endParaRPr>
          </a:p>
          <a:p>
            <a:pPr algn="ctr"/>
            <a:r>
              <a:rPr kumimoji="1" lang="ja-JP" altLang="en-US" sz="900" dirty="0">
                <a:latin typeface="UD デジタル 教科書体 NK-R" panose="02020400000000000000" pitchFamily="18" charset="-128"/>
                <a:ea typeface="UD デジタル 教科書体 NK-R" panose="02020400000000000000" pitchFamily="18" charset="-128"/>
              </a:rPr>
              <a:t>２．　モデル普及事業</a:t>
            </a:r>
            <a:endParaRPr kumimoji="1" lang="en-US" altLang="ja-JP" sz="900" dirty="0">
              <a:latin typeface="UD デジタル 教科書体 NK-R" panose="02020400000000000000" pitchFamily="18" charset="-128"/>
              <a:ea typeface="UD デジタル 教科書体 NK-R" panose="02020400000000000000" pitchFamily="18" charset="-128"/>
            </a:endParaRPr>
          </a:p>
        </p:txBody>
      </p:sp>
      <p:cxnSp>
        <p:nvCxnSpPr>
          <p:cNvPr id="21" name="直線矢印コネクタ 20">
            <a:extLst>
              <a:ext uri="{FF2B5EF4-FFF2-40B4-BE49-F238E27FC236}">
                <a16:creationId xmlns:a16="http://schemas.microsoft.com/office/drawing/2014/main" id="{4EF5DD52-CF9B-4166-B453-740E22D4D905}"/>
              </a:ext>
            </a:extLst>
          </p:cNvPr>
          <p:cNvCxnSpPr>
            <a:cxnSpLocks/>
            <a:stCxn id="13" idx="2"/>
            <a:endCxn id="181" idx="0"/>
          </p:cNvCxnSpPr>
          <p:nvPr/>
        </p:nvCxnSpPr>
        <p:spPr>
          <a:xfrm>
            <a:off x="1759436" y="2819859"/>
            <a:ext cx="1" cy="205793"/>
          </a:xfrm>
          <a:prstGeom prst="straightConnector1">
            <a:avLst/>
          </a:prstGeom>
          <a:ln w="19050">
            <a:solidFill>
              <a:schemeClr val="accent2"/>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97" name="直線矢印コネクタ 196">
            <a:extLst>
              <a:ext uri="{FF2B5EF4-FFF2-40B4-BE49-F238E27FC236}">
                <a16:creationId xmlns:a16="http://schemas.microsoft.com/office/drawing/2014/main" id="{48463A21-036E-4F9E-8953-64A0194D3BAA}"/>
              </a:ext>
            </a:extLst>
          </p:cNvPr>
          <p:cNvCxnSpPr>
            <a:cxnSpLocks/>
          </p:cNvCxnSpPr>
          <p:nvPr/>
        </p:nvCxnSpPr>
        <p:spPr>
          <a:xfrm>
            <a:off x="650455" y="3940475"/>
            <a:ext cx="0" cy="205793"/>
          </a:xfrm>
          <a:prstGeom prst="straightConnector1">
            <a:avLst/>
          </a:prstGeom>
          <a:ln w="19050">
            <a:solidFill>
              <a:schemeClr val="accent2"/>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98" name="直線矢印コネクタ 197">
            <a:extLst>
              <a:ext uri="{FF2B5EF4-FFF2-40B4-BE49-F238E27FC236}">
                <a16:creationId xmlns:a16="http://schemas.microsoft.com/office/drawing/2014/main" id="{E855D50F-3E21-4239-BBC1-9C4EDCB24731}"/>
              </a:ext>
            </a:extLst>
          </p:cNvPr>
          <p:cNvCxnSpPr>
            <a:cxnSpLocks/>
          </p:cNvCxnSpPr>
          <p:nvPr/>
        </p:nvCxnSpPr>
        <p:spPr>
          <a:xfrm>
            <a:off x="1209748" y="3940475"/>
            <a:ext cx="0" cy="205793"/>
          </a:xfrm>
          <a:prstGeom prst="straightConnector1">
            <a:avLst/>
          </a:prstGeom>
          <a:ln w="19050">
            <a:solidFill>
              <a:schemeClr val="accent2"/>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cxnSp>
        <p:nvCxnSpPr>
          <p:cNvPr id="201" name="直線矢印コネクタ 200">
            <a:extLst>
              <a:ext uri="{FF2B5EF4-FFF2-40B4-BE49-F238E27FC236}">
                <a16:creationId xmlns:a16="http://schemas.microsoft.com/office/drawing/2014/main" id="{414A2C99-99E6-47A7-AABD-E7C2AE0285B4}"/>
              </a:ext>
            </a:extLst>
          </p:cNvPr>
          <p:cNvCxnSpPr>
            <a:cxnSpLocks/>
          </p:cNvCxnSpPr>
          <p:nvPr/>
        </p:nvCxnSpPr>
        <p:spPr>
          <a:xfrm>
            <a:off x="1562894" y="4454489"/>
            <a:ext cx="397741" cy="0"/>
          </a:xfrm>
          <a:prstGeom prst="straightConnector1">
            <a:avLst/>
          </a:prstGeom>
          <a:ln w="19050">
            <a:solidFill>
              <a:schemeClr val="accent2"/>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203" name="テキスト ボックス 202">
            <a:extLst>
              <a:ext uri="{FF2B5EF4-FFF2-40B4-BE49-F238E27FC236}">
                <a16:creationId xmlns:a16="http://schemas.microsoft.com/office/drawing/2014/main" id="{2E46ADF2-9297-40FE-9A8D-C41497DB75F5}"/>
              </a:ext>
            </a:extLst>
          </p:cNvPr>
          <p:cNvSpPr txBox="1"/>
          <p:nvPr/>
        </p:nvSpPr>
        <p:spPr>
          <a:xfrm>
            <a:off x="3228199" y="4563750"/>
            <a:ext cx="442197" cy="184666"/>
          </a:xfrm>
          <a:prstGeom prst="rect">
            <a:avLst/>
          </a:prstGeom>
          <a:noFill/>
        </p:spPr>
        <p:txBody>
          <a:bodyPr wrap="square" lIns="0" tIns="0" rIns="0" bIns="0" rtlCol="0">
            <a:spAutoFit/>
          </a:bodyPr>
          <a:lstStyle/>
          <a:p>
            <a:pPr algn="ctr"/>
            <a:r>
              <a:rPr kumimoji="1" lang="ja-JP" altLang="en-US" sz="600" dirty="0">
                <a:latin typeface="UD デジタル 教科書体 NK-R" panose="02020400000000000000" pitchFamily="18" charset="-128"/>
                <a:ea typeface="UD デジタル 教科書体 NK-R" panose="02020400000000000000" pitchFamily="18" charset="-128"/>
              </a:rPr>
              <a:t>広報協力等</a:t>
            </a:r>
            <a:endParaRPr kumimoji="1" lang="en-US" altLang="ja-JP" sz="600" dirty="0">
              <a:latin typeface="UD デジタル 教科書体 NK-R" panose="02020400000000000000" pitchFamily="18" charset="-128"/>
              <a:ea typeface="UD デジタル 教科書体 NK-R" panose="02020400000000000000" pitchFamily="18" charset="-128"/>
            </a:endParaRPr>
          </a:p>
          <a:p>
            <a:pPr algn="ctr"/>
            <a:r>
              <a:rPr kumimoji="1" lang="ja-JP" altLang="en-US" sz="600" dirty="0">
                <a:latin typeface="UD デジタル 教科書体 NK-R" panose="02020400000000000000" pitchFamily="18" charset="-128"/>
                <a:ea typeface="UD デジタル 教科書体 NK-R" panose="02020400000000000000" pitchFamily="18" charset="-128"/>
              </a:rPr>
              <a:t>連携</a:t>
            </a:r>
          </a:p>
        </p:txBody>
      </p:sp>
      <p:sp>
        <p:nvSpPr>
          <p:cNvPr id="205" name="テキスト ボックス 204">
            <a:extLst>
              <a:ext uri="{FF2B5EF4-FFF2-40B4-BE49-F238E27FC236}">
                <a16:creationId xmlns:a16="http://schemas.microsoft.com/office/drawing/2014/main" id="{267E8177-ABCF-4F0F-BC37-BA17B07497B5}"/>
              </a:ext>
            </a:extLst>
          </p:cNvPr>
          <p:cNvSpPr txBox="1"/>
          <p:nvPr/>
        </p:nvSpPr>
        <p:spPr>
          <a:xfrm>
            <a:off x="3218643" y="3582389"/>
            <a:ext cx="442197" cy="184666"/>
          </a:xfrm>
          <a:prstGeom prst="rect">
            <a:avLst/>
          </a:prstGeom>
          <a:noFill/>
        </p:spPr>
        <p:txBody>
          <a:bodyPr wrap="square" lIns="0" tIns="0" rIns="0" bIns="0" rtlCol="0">
            <a:spAutoFit/>
          </a:bodyPr>
          <a:lstStyle/>
          <a:p>
            <a:pPr algn="ctr"/>
            <a:r>
              <a:rPr kumimoji="1" lang="ja-JP" altLang="en-US" sz="600" dirty="0">
                <a:latin typeface="UD デジタル 教科書体 NK-R" panose="02020400000000000000" pitchFamily="18" charset="-128"/>
                <a:ea typeface="UD デジタル 教科書体 NK-R" panose="02020400000000000000" pitchFamily="18" charset="-128"/>
              </a:rPr>
              <a:t>組織設置</a:t>
            </a:r>
            <a:endParaRPr kumimoji="1" lang="en-US" altLang="ja-JP" sz="600" dirty="0">
              <a:latin typeface="UD デジタル 教科書体 NK-R" panose="02020400000000000000" pitchFamily="18" charset="-128"/>
              <a:ea typeface="UD デジタル 教科書体 NK-R" panose="02020400000000000000" pitchFamily="18" charset="-128"/>
            </a:endParaRPr>
          </a:p>
          <a:p>
            <a:pPr algn="ctr"/>
            <a:r>
              <a:rPr kumimoji="1" lang="ja-JP" altLang="en-US" sz="600" dirty="0">
                <a:latin typeface="UD デジタル 教科書体 NK-R" panose="02020400000000000000" pitchFamily="18" charset="-128"/>
                <a:ea typeface="UD デジタル 教科書体 NK-R" panose="02020400000000000000" pitchFamily="18" charset="-128"/>
              </a:rPr>
              <a:t>運営</a:t>
            </a:r>
          </a:p>
        </p:txBody>
      </p:sp>
      <p:cxnSp>
        <p:nvCxnSpPr>
          <p:cNvPr id="206" name="直線矢印コネクタ 205">
            <a:extLst>
              <a:ext uri="{FF2B5EF4-FFF2-40B4-BE49-F238E27FC236}">
                <a16:creationId xmlns:a16="http://schemas.microsoft.com/office/drawing/2014/main" id="{FD0192E7-AA92-470D-9DF3-FAE162009791}"/>
              </a:ext>
            </a:extLst>
          </p:cNvPr>
          <p:cNvCxnSpPr>
            <a:cxnSpLocks/>
            <a:stCxn id="13" idx="3"/>
          </p:cNvCxnSpPr>
          <p:nvPr/>
        </p:nvCxnSpPr>
        <p:spPr>
          <a:xfrm>
            <a:off x="3238855" y="2703654"/>
            <a:ext cx="429717" cy="1795"/>
          </a:xfrm>
          <a:prstGeom prst="straightConnector1">
            <a:avLst/>
          </a:prstGeom>
          <a:ln w="19050">
            <a:solidFill>
              <a:schemeClr val="accent2"/>
            </a:solidFill>
            <a:headEnd type="none" w="lg" len="lg"/>
            <a:tailEnd type="triangle" w="lg" len="lg"/>
          </a:ln>
        </p:spPr>
        <p:style>
          <a:lnRef idx="1">
            <a:schemeClr val="accent1"/>
          </a:lnRef>
          <a:fillRef idx="0">
            <a:schemeClr val="accent1"/>
          </a:fillRef>
          <a:effectRef idx="0">
            <a:schemeClr val="accent1"/>
          </a:effectRef>
          <a:fontRef idx="minor">
            <a:schemeClr val="tx1"/>
          </a:fontRef>
        </p:style>
      </p:cxnSp>
      <p:sp>
        <p:nvSpPr>
          <p:cNvPr id="207" name="テキスト ボックス 206">
            <a:extLst>
              <a:ext uri="{FF2B5EF4-FFF2-40B4-BE49-F238E27FC236}">
                <a16:creationId xmlns:a16="http://schemas.microsoft.com/office/drawing/2014/main" id="{DBC89C04-1EF4-48CC-B63B-F9EB0BE6B2C6}"/>
              </a:ext>
            </a:extLst>
          </p:cNvPr>
          <p:cNvSpPr txBox="1"/>
          <p:nvPr/>
        </p:nvSpPr>
        <p:spPr>
          <a:xfrm>
            <a:off x="3218643" y="2781792"/>
            <a:ext cx="442197" cy="92333"/>
          </a:xfrm>
          <a:prstGeom prst="rect">
            <a:avLst/>
          </a:prstGeom>
          <a:noFill/>
        </p:spPr>
        <p:txBody>
          <a:bodyPr wrap="square" lIns="0" tIns="0" rIns="0" bIns="0" rtlCol="0">
            <a:spAutoFit/>
          </a:bodyPr>
          <a:lstStyle/>
          <a:p>
            <a:pPr algn="ctr"/>
            <a:r>
              <a:rPr kumimoji="1" lang="ja-JP" altLang="en-US" sz="600" dirty="0">
                <a:latin typeface="UD デジタル 教科書体 NK-R" panose="02020400000000000000" pitchFamily="18" charset="-128"/>
                <a:ea typeface="UD デジタル 教科書体 NK-R" panose="02020400000000000000" pitchFamily="18" charset="-128"/>
              </a:rPr>
              <a:t>基準提示</a:t>
            </a:r>
          </a:p>
        </p:txBody>
      </p:sp>
      <p:sp>
        <p:nvSpPr>
          <p:cNvPr id="208" name="テキスト ボックス 207">
            <a:extLst>
              <a:ext uri="{FF2B5EF4-FFF2-40B4-BE49-F238E27FC236}">
                <a16:creationId xmlns:a16="http://schemas.microsoft.com/office/drawing/2014/main" id="{D35FA8DC-5B17-423C-B3FA-0FC2F11D2136}"/>
              </a:ext>
            </a:extLst>
          </p:cNvPr>
          <p:cNvSpPr txBox="1"/>
          <p:nvPr/>
        </p:nvSpPr>
        <p:spPr>
          <a:xfrm>
            <a:off x="280017" y="5119259"/>
            <a:ext cx="4768236" cy="507831"/>
          </a:xfrm>
          <a:prstGeom prst="rect">
            <a:avLst/>
          </a:prstGeom>
          <a:noFill/>
        </p:spPr>
        <p:txBody>
          <a:bodyPr wrap="square" rIns="0" rtlCol="0">
            <a:spAutoFit/>
          </a:bodyPr>
          <a:lstStyle/>
          <a:p>
            <a:r>
              <a:rPr lang="ja-JP" altLang="en-US" sz="900" dirty="0">
                <a:latin typeface="UD デジタル 教科書体 NK-R" panose="02020400000000000000" pitchFamily="18" charset="-128"/>
                <a:ea typeface="UD デジタル 教科書体 NK-R" panose="02020400000000000000" pitchFamily="18" charset="-128"/>
              </a:rPr>
              <a:t>　組織的に自主的な感染症対策や需要喚起対策に取り組むとともに、新しい生活様式に沿った「</a:t>
            </a:r>
            <a:r>
              <a:rPr lang="en-US" altLang="ja-JP" sz="900" dirty="0">
                <a:latin typeface="UD デジタル 教科書体 NK-R" panose="02020400000000000000" pitchFamily="18" charset="-128"/>
                <a:ea typeface="UD デジタル 教科書体 NK-R" panose="02020400000000000000" pitchFamily="18" charset="-128"/>
              </a:rPr>
              <a:t>ICT</a:t>
            </a:r>
            <a:r>
              <a:rPr lang="ja-JP" altLang="en-US" sz="900" dirty="0">
                <a:latin typeface="UD デジタル 教科書体 NK-R" panose="02020400000000000000" pitchFamily="18" charset="-128"/>
                <a:ea typeface="UD デジタル 教科書体 NK-R" panose="02020400000000000000" pitchFamily="18" charset="-128"/>
              </a:rPr>
              <a:t>活用」や地域内経済を循環させる「バイローカル」に取り組む意欲が高い商店街等組織</a:t>
            </a:r>
            <a:r>
              <a:rPr lang="en-US" altLang="ja-JP" sz="900" dirty="0">
                <a:latin typeface="UD デジタル 教科書体 NK-R" panose="02020400000000000000" pitchFamily="18" charset="-128"/>
                <a:ea typeface="UD デジタル 教科書体 NK-R" panose="02020400000000000000" pitchFamily="18" charset="-128"/>
              </a:rPr>
              <a:t>(※)</a:t>
            </a:r>
          </a:p>
          <a:p>
            <a:r>
              <a:rPr lang="ja-JP" altLang="en-US" sz="900" dirty="0">
                <a:latin typeface="UD デジタル 教科書体 NK-R" panose="02020400000000000000" pitchFamily="18" charset="-128"/>
                <a:ea typeface="UD デジタル 教科書体 NK-R" panose="02020400000000000000" pitchFamily="18" charset="-128"/>
              </a:rPr>
              <a:t>　</a:t>
            </a:r>
            <a:r>
              <a:rPr lang="ja-JP" altLang="en-US" sz="700" dirty="0">
                <a:latin typeface="UD デジタル 教科書体 NK-R" panose="02020400000000000000" pitchFamily="18" charset="-128"/>
                <a:ea typeface="UD デジタル 教科書体 NK-R" panose="02020400000000000000" pitchFamily="18" charset="-128"/>
              </a:rPr>
              <a:t>（</a:t>
            </a:r>
            <a:r>
              <a:rPr lang="en-US" altLang="ja-JP" sz="700" dirty="0">
                <a:latin typeface="UD デジタル 教科書体 NK-R" panose="02020400000000000000" pitchFamily="18" charset="-128"/>
                <a:ea typeface="UD デジタル 教科書体 NK-R" panose="02020400000000000000" pitchFamily="18" charset="-128"/>
              </a:rPr>
              <a:t>※</a:t>
            </a:r>
            <a:r>
              <a:rPr lang="ja-JP" altLang="en-US" sz="700" dirty="0">
                <a:latin typeface="UD デジタル 教科書体 NK-R" panose="02020400000000000000" pitchFamily="18" charset="-128"/>
                <a:ea typeface="UD デジタル 教科書体 NK-R" panose="02020400000000000000" pitchFamily="18" charset="-128"/>
              </a:rPr>
              <a:t>　府緊急対策を実施、又は同程度の感染症対策を実施していると府が認めた商店街であることが必要）</a:t>
            </a:r>
            <a:endParaRPr lang="ja-JP" altLang="en-US" sz="900" dirty="0">
              <a:latin typeface="UD デジタル 教科書体 NK-R" panose="02020400000000000000" pitchFamily="18" charset="-128"/>
              <a:ea typeface="UD デジタル 教科書体 NK-R" panose="02020400000000000000" pitchFamily="18" charset="-128"/>
            </a:endParaRPr>
          </a:p>
        </p:txBody>
      </p:sp>
      <p:sp>
        <p:nvSpPr>
          <p:cNvPr id="209" name="テキスト ボックス 208">
            <a:extLst>
              <a:ext uri="{FF2B5EF4-FFF2-40B4-BE49-F238E27FC236}">
                <a16:creationId xmlns:a16="http://schemas.microsoft.com/office/drawing/2014/main" id="{A9E8B05D-496E-4899-B4C7-9EA6EC4E449E}"/>
              </a:ext>
            </a:extLst>
          </p:cNvPr>
          <p:cNvSpPr txBox="1"/>
          <p:nvPr/>
        </p:nvSpPr>
        <p:spPr>
          <a:xfrm>
            <a:off x="5265935" y="5125986"/>
            <a:ext cx="4496472" cy="507831"/>
          </a:xfrm>
          <a:prstGeom prst="rect">
            <a:avLst/>
          </a:prstGeom>
          <a:noFill/>
        </p:spPr>
        <p:txBody>
          <a:bodyPr wrap="square" rIns="0" rtlCol="0">
            <a:spAutoFit/>
          </a:bodyPr>
          <a:lstStyle/>
          <a:p>
            <a:r>
              <a:rPr lang="ja-JP" altLang="en-US" sz="900" dirty="0">
                <a:latin typeface="UD デジタル 教科書体 NK-R" panose="02020400000000000000" pitchFamily="18" charset="-128"/>
                <a:ea typeface="UD デジタル 教科書体 NK-R" panose="02020400000000000000" pitchFamily="18" charset="-128"/>
              </a:rPr>
              <a:t>①　成果目標：ニューノーマルに沿ったモデル数：１０件</a:t>
            </a:r>
            <a:endParaRPr lang="en-US" altLang="ja-JP" sz="900" dirty="0">
              <a:latin typeface="UD デジタル 教科書体 NK-R" panose="02020400000000000000" pitchFamily="18" charset="-128"/>
              <a:ea typeface="UD デジタル 教科書体 NK-R" panose="02020400000000000000" pitchFamily="18" charset="-128"/>
            </a:endParaRPr>
          </a:p>
          <a:p>
            <a:r>
              <a:rPr lang="ja-JP" altLang="en-US" sz="900" dirty="0">
                <a:latin typeface="UD デジタル 教科書体 NK-R" panose="02020400000000000000" pitchFamily="18" charset="-128"/>
                <a:ea typeface="UD デジタル 教科書体 NK-R" panose="02020400000000000000" pitchFamily="18" charset="-128"/>
              </a:rPr>
              <a:t>　　　　　　　　　　　　国事業へのエントリー数：１件</a:t>
            </a:r>
          </a:p>
          <a:p>
            <a:r>
              <a:rPr lang="ja-JP" altLang="en-US" sz="900" dirty="0">
                <a:latin typeface="UD デジタル 教科書体 NK-R" panose="02020400000000000000" pitchFamily="18" charset="-128"/>
                <a:ea typeface="UD デジタル 教科書体 NK-R" panose="02020400000000000000" pitchFamily="18" charset="-128"/>
              </a:rPr>
              <a:t>②　効果検証：店舗・来街者等へのアンケート調査実施</a:t>
            </a:r>
          </a:p>
        </p:txBody>
      </p:sp>
      <p:cxnSp>
        <p:nvCxnSpPr>
          <p:cNvPr id="217" name="直線矢印コネクタ 216">
            <a:extLst>
              <a:ext uri="{FF2B5EF4-FFF2-40B4-BE49-F238E27FC236}">
                <a16:creationId xmlns:a16="http://schemas.microsoft.com/office/drawing/2014/main" id="{D6136D61-D3F4-4750-BE98-1F1DB3F3F0DB}"/>
              </a:ext>
            </a:extLst>
          </p:cNvPr>
          <p:cNvCxnSpPr>
            <a:cxnSpLocks/>
          </p:cNvCxnSpPr>
          <p:nvPr/>
        </p:nvCxnSpPr>
        <p:spPr>
          <a:xfrm>
            <a:off x="3246475" y="4454489"/>
            <a:ext cx="397741" cy="0"/>
          </a:xfrm>
          <a:prstGeom prst="straightConnector1">
            <a:avLst/>
          </a:prstGeom>
          <a:ln w="19050">
            <a:solidFill>
              <a:schemeClr val="accent2"/>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219" name="直線矢印コネクタ 218">
            <a:extLst>
              <a:ext uri="{FF2B5EF4-FFF2-40B4-BE49-F238E27FC236}">
                <a16:creationId xmlns:a16="http://schemas.microsoft.com/office/drawing/2014/main" id="{1EC68EEF-EB9E-4550-BD6F-EF564B431992}"/>
              </a:ext>
            </a:extLst>
          </p:cNvPr>
          <p:cNvCxnSpPr>
            <a:cxnSpLocks/>
          </p:cNvCxnSpPr>
          <p:nvPr/>
        </p:nvCxnSpPr>
        <p:spPr>
          <a:xfrm>
            <a:off x="3238855" y="3448104"/>
            <a:ext cx="397741" cy="0"/>
          </a:xfrm>
          <a:prstGeom prst="straightConnector1">
            <a:avLst/>
          </a:prstGeom>
          <a:ln w="19050">
            <a:solidFill>
              <a:schemeClr val="accent2"/>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223" name="直線矢印コネクタ 222">
            <a:extLst>
              <a:ext uri="{FF2B5EF4-FFF2-40B4-BE49-F238E27FC236}">
                <a16:creationId xmlns:a16="http://schemas.microsoft.com/office/drawing/2014/main" id="{67A333BE-6375-4ADE-A9E4-ADCB460CD6B9}"/>
              </a:ext>
            </a:extLst>
          </p:cNvPr>
          <p:cNvCxnSpPr>
            <a:cxnSpLocks/>
          </p:cNvCxnSpPr>
          <p:nvPr/>
        </p:nvCxnSpPr>
        <p:spPr>
          <a:xfrm>
            <a:off x="2342095" y="3940475"/>
            <a:ext cx="0" cy="205793"/>
          </a:xfrm>
          <a:prstGeom prst="straightConnector1">
            <a:avLst/>
          </a:prstGeom>
          <a:ln w="19050">
            <a:solidFill>
              <a:schemeClr val="accent2"/>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24" name="直線矢印コネクタ 223">
            <a:extLst>
              <a:ext uri="{FF2B5EF4-FFF2-40B4-BE49-F238E27FC236}">
                <a16:creationId xmlns:a16="http://schemas.microsoft.com/office/drawing/2014/main" id="{3751A3A5-82A7-4B80-BBC0-18B905373C28}"/>
              </a:ext>
            </a:extLst>
          </p:cNvPr>
          <p:cNvCxnSpPr>
            <a:cxnSpLocks/>
          </p:cNvCxnSpPr>
          <p:nvPr/>
        </p:nvCxnSpPr>
        <p:spPr>
          <a:xfrm>
            <a:off x="2901388" y="3940475"/>
            <a:ext cx="0" cy="205793"/>
          </a:xfrm>
          <a:prstGeom prst="straightConnector1">
            <a:avLst/>
          </a:prstGeom>
          <a:ln w="19050">
            <a:solidFill>
              <a:schemeClr val="accent2"/>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cxnSp>
        <p:nvCxnSpPr>
          <p:cNvPr id="227" name="直線矢印コネクタ 226">
            <a:extLst>
              <a:ext uri="{FF2B5EF4-FFF2-40B4-BE49-F238E27FC236}">
                <a16:creationId xmlns:a16="http://schemas.microsoft.com/office/drawing/2014/main" id="{48ECFB23-3862-4274-A00B-EF9932F813FE}"/>
              </a:ext>
            </a:extLst>
          </p:cNvPr>
          <p:cNvCxnSpPr>
            <a:cxnSpLocks/>
          </p:cNvCxnSpPr>
          <p:nvPr/>
        </p:nvCxnSpPr>
        <p:spPr>
          <a:xfrm>
            <a:off x="3437725" y="6180501"/>
            <a:ext cx="4738976" cy="0"/>
          </a:xfrm>
          <a:prstGeom prst="straightConnector1">
            <a:avLst/>
          </a:prstGeom>
          <a:ln w="19050">
            <a:tailEnd type="triangle" w="lg" len="lg"/>
          </a:ln>
        </p:spPr>
        <p:style>
          <a:lnRef idx="1">
            <a:schemeClr val="accent2"/>
          </a:lnRef>
          <a:fillRef idx="0">
            <a:schemeClr val="accent2"/>
          </a:fillRef>
          <a:effectRef idx="0">
            <a:schemeClr val="accent2"/>
          </a:effectRef>
          <a:fontRef idx="minor">
            <a:schemeClr val="tx1"/>
          </a:fontRef>
        </p:style>
      </p:cxnSp>
      <p:sp>
        <p:nvSpPr>
          <p:cNvPr id="6" name="テキスト ボックス 5"/>
          <p:cNvSpPr txBox="1"/>
          <p:nvPr/>
        </p:nvSpPr>
        <p:spPr>
          <a:xfrm>
            <a:off x="6733535" y="427644"/>
            <a:ext cx="3172465" cy="276999"/>
          </a:xfrm>
          <a:prstGeom prst="rect">
            <a:avLst/>
          </a:prstGeom>
          <a:noFill/>
        </p:spPr>
        <p:txBody>
          <a:bodyPr wrap="square" rtlCol="0">
            <a:spAutoFit/>
          </a:bodyPr>
          <a:lstStyle/>
          <a:p>
            <a:pPr algn="r"/>
            <a:r>
              <a:rPr lang="ja-JP" altLang="en-US" sz="1200" u="sng" dirty="0">
                <a:latin typeface="UD デジタル 教科書体 NK-R" panose="02020400000000000000" pitchFamily="18" charset="-128"/>
                <a:ea typeface="UD デジタル 教科書体 NK-R" panose="02020400000000000000" pitchFamily="18" charset="-128"/>
              </a:rPr>
              <a:t>令和３年度予算額　　</a:t>
            </a:r>
            <a:r>
              <a:rPr lang="en-US" altLang="ja-JP" sz="1200" u="sng" dirty="0">
                <a:latin typeface="UD デジタル 教科書体 NK-R" panose="02020400000000000000" pitchFamily="18" charset="-128"/>
                <a:ea typeface="UD デジタル 教科書体 NK-R" panose="02020400000000000000" pitchFamily="18" charset="-128"/>
              </a:rPr>
              <a:t>28,805</a:t>
            </a:r>
            <a:r>
              <a:rPr lang="ja-JP" altLang="en-US" sz="1200" u="sng" dirty="0">
                <a:latin typeface="UD デジタル 教科書体 NK-R" panose="02020400000000000000" pitchFamily="18" charset="-128"/>
                <a:ea typeface="UD デジタル 教科書体 NK-R" panose="02020400000000000000" pitchFamily="18" charset="-128"/>
              </a:rPr>
              <a:t>千円</a:t>
            </a:r>
            <a:endParaRPr kumimoji="1" lang="ja-JP" altLang="en-US" sz="1200" u="sng" dirty="0">
              <a:latin typeface="UD デジタル 教科書体 NK-R" panose="02020400000000000000" pitchFamily="18" charset="-128"/>
              <a:ea typeface="UD デジタル 教科書体 NK-R" panose="02020400000000000000" pitchFamily="18" charset="-128"/>
            </a:endParaRPr>
          </a:p>
        </p:txBody>
      </p:sp>
      <p:cxnSp>
        <p:nvCxnSpPr>
          <p:cNvPr id="66" name="直線矢印コネクタ 65">
            <a:extLst>
              <a:ext uri="{FF2B5EF4-FFF2-40B4-BE49-F238E27FC236}">
                <a16:creationId xmlns:a16="http://schemas.microsoft.com/office/drawing/2014/main" id="{50879E15-D659-4F7E-8F02-11D786F1FDFB}"/>
              </a:ext>
            </a:extLst>
          </p:cNvPr>
          <p:cNvCxnSpPr>
            <a:cxnSpLocks/>
          </p:cNvCxnSpPr>
          <p:nvPr/>
        </p:nvCxnSpPr>
        <p:spPr>
          <a:xfrm>
            <a:off x="3244375" y="3923510"/>
            <a:ext cx="399841" cy="222758"/>
          </a:xfrm>
          <a:prstGeom prst="straightConnector1">
            <a:avLst/>
          </a:prstGeom>
          <a:ln w="19050">
            <a:solidFill>
              <a:schemeClr val="accent2"/>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67" name="テキスト ボックス 66">
            <a:extLst>
              <a:ext uri="{FF2B5EF4-FFF2-40B4-BE49-F238E27FC236}">
                <a16:creationId xmlns:a16="http://schemas.microsoft.com/office/drawing/2014/main" id="{CEF302B8-4837-43B7-B72B-8F0F1C351DFF}"/>
              </a:ext>
            </a:extLst>
          </p:cNvPr>
          <p:cNvSpPr txBox="1"/>
          <p:nvPr/>
        </p:nvSpPr>
        <p:spPr>
          <a:xfrm>
            <a:off x="3228199" y="4153231"/>
            <a:ext cx="442197" cy="92333"/>
          </a:xfrm>
          <a:prstGeom prst="rect">
            <a:avLst/>
          </a:prstGeom>
          <a:noFill/>
        </p:spPr>
        <p:txBody>
          <a:bodyPr wrap="square" lIns="0" tIns="0" rIns="0" bIns="0" rtlCol="0">
            <a:spAutoFit/>
          </a:bodyPr>
          <a:lstStyle/>
          <a:p>
            <a:pPr algn="ctr"/>
            <a:r>
              <a:rPr kumimoji="1" lang="ja-JP" altLang="en-US" sz="600" dirty="0">
                <a:latin typeface="UD デジタル 教科書体 NK-R" panose="02020400000000000000" pitchFamily="18" charset="-128"/>
                <a:ea typeface="UD デジタル 教科書体 NK-R" panose="02020400000000000000" pitchFamily="18" charset="-128"/>
              </a:rPr>
              <a:t>連絡・調整</a:t>
            </a:r>
          </a:p>
        </p:txBody>
      </p:sp>
      <p:sp>
        <p:nvSpPr>
          <p:cNvPr id="16" name="大かっこ 15">
            <a:extLst>
              <a:ext uri="{FF2B5EF4-FFF2-40B4-BE49-F238E27FC236}">
                <a16:creationId xmlns:a16="http://schemas.microsoft.com/office/drawing/2014/main" id="{5B3B75AB-AA2F-4DBC-BF5E-5F3A14D49D94}"/>
              </a:ext>
            </a:extLst>
          </p:cNvPr>
          <p:cNvSpPr/>
          <p:nvPr/>
        </p:nvSpPr>
        <p:spPr>
          <a:xfrm>
            <a:off x="483650" y="1317337"/>
            <a:ext cx="9049930" cy="230262"/>
          </a:xfrm>
          <a:prstGeom prst="bracketPair">
            <a:avLst>
              <a:gd name="adj" fmla="val 18046"/>
            </a:avLst>
          </a:prstGeom>
          <a:ln w="635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marL="90488" indent="-90488" algn="just">
              <a:lnSpc>
                <a:spcPts val="1000"/>
              </a:lnSpc>
            </a:pPr>
            <a:r>
              <a:rPr lang="ja-JP" altLang="ja-JP" sz="700" kern="12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altLang="en-US" sz="700" kern="12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令和</a:t>
            </a:r>
            <a:r>
              <a:rPr lang="en-US" altLang="ja-JP" sz="700" kern="12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2</a:t>
            </a:r>
            <a:r>
              <a:rPr lang="ja-JP" altLang="en-US" sz="700" kern="12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年度に実施した府緊急対策とは、</a:t>
            </a:r>
            <a:r>
              <a:rPr lang="ja-JP" altLang="ja-JP" sz="700" kern="12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大阪府商店街感染症対策等支援事業</a:t>
            </a:r>
            <a:r>
              <a:rPr lang="ja-JP" altLang="en-US" sz="700" kern="12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のこと。</a:t>
            </a:r>
            <a:r>
              <a:rPr lang="ja-JP" altLang="ja-JP" sz="700" kern="12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府では、新型コロナウイルス感染症拡大を受け、日常生活を支える商店街と訪れる府民の皆さまの不安を払拭し、安心して買い物をしていただけるよう、モデルとなる</a:t>
            </a:r>
            <a:r>
              <a:rPr lang="en-US" altLang="ja-JP" sz="700" kern="12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107</a:t>
            </a:r>
            <a:r>
              <a:rPr lang="ja-JP" altLang="ja-JP" sz="700" kern="12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の商店街を選定し、「みんなで守ろう。 おおさか」 をスローガンに、「感染症対策」 と 「需要喚起」 を支援する取組みを実施。</a:t>
            </a:r>
            <a:endParaRPr kumimoji="1" lang="ja-JP" altLang="en-US" sz="700" dirty="0">
              <a:latin typeface="UD デジタル 教科書体 NK-R" panose="02020400000000000000" pitchFamily="18" charset="-128"/>
              <a:ea typeface="UD デジタル 教科書体 NK-R" panose="02020400000000000000" pitchFamily="18" charset="-128"/>
            </a:endParaRPr>
          </a:p>
        </p:txBody>
      </p:sp>
      <p:cxnSp>
        <p:nvCxnSpPr>
          <p:cNvPr id="68" name="直線矢印コネクタ 67">
            <a:extLst>
              <a:ext uri="{FF2B5EF4-FFF2-40B4-BE49-F238E27FC236}">
                <a16:creationId xmlns:a16="http://schemas.microsoft.com/office/drawing/2014/main" id="{7915A718-4A8A-4755-87C1-4D529A78FFA3}"/>
              </a:ext>
            </a:extLst>
          </p:cNvPr>
          <p:cNvCxnSpPr>
            <a:cxnSpLocks/>
          </p:cNvCxnSpPr>
          <p:nvPr/>
        </p:nvCxnSpPr>
        <p:spPr>
          <a:xfrm>
            <a:off x="2050855" y="6180501"/>
            <a:ext cx="231366" cy="0"/>
          </a:xfrm>
          <a:prstGeom prst="straightConnector1">
            <a:avLst/>
          </a:prstGeom>
          <a:ln w="12700">
            <a:tailEnd type="triangle" w="lg" len="lg"/>
          </a:ln>
        </p:spPr>
        <p:style>
          <a:lnRef idx="1">
            <a:schemeClr val="accent2"/>
          </a:lnRef>
          <a:fillRef idx="0">
            <a:schemeClr val="accent2"/>
          </a:fillRef>
          <a:effectRef idx="0">
            <a:schemeClr val="accent2"/>
          </a:effectRef>
          <a:fontRef idx="minor">
            <a:schemeClr val="tx1"/>
          </a:fontRef>
        </p:style>
      </p:cxnSp>
      <p:cxnSp>
        <p:nvCxnSpPr>
          <p:cNvPr id="71" name="直線矢印コネクタ 70">
            <a:extLst>
              <a:ext uri="{FF2B5EF4-FFF2-40B4-BE49-F238E27FC236}">
                <a16:creationId xmlns:a16="http://schemas.microsoft.com/office/drawing/2014/main" id="{4562CB13-7DB7-476B-A3DA-CEE8BB199F51}"/>
              </a:ext>
            </a:extLst>
          </p:cNvPr>
          <p:cNvCxnSpPr>
            <a:cxnSpLocks/>
          </p:cNvCxnSpPr>
          <p:nvPr/>
        </p:nvCxnSpPr>
        <p:spPr>
          <a:xfrm>
            <a:off x="2783377" y="6422326"/>
            <a:ext cx="6164140" cy="0"/>
          </a:xfrm>
          <a:prstGeom prst="straightConnector1">
            <a:avLst/>
          </a:prstGeom>
          <a:ln w="12700">
            <a:tailEnd type="triangle" w="lg" len="lg"/>
          </a:ln>
        </p:spPr>
        <p:style>
          <a:lnRef idx="1">
            <a:schemeClr val="accent2"/>
          </a:lnRef>
          <a:fillRef idx="0">
            <a:schemeClr val="accent2"/>
          </a:fillRef>
          <a:effectRef idx="0">
            <a:schemeClr val="accent2"/>
          </a:effectRef>
          <a:fontRef idx="minor">
            <a:schemeClr val="tx1"/>
          </a:fontRef>
        </p:style>
      </p:cxnSp>
      <p:sp>
        <p:nvSpPr>
          <p:cNvPr id="24" name="四角形: 角を丸くする 23">
            <a:extLst>
              <a:ext uri="{FF2B5EF4-FFF2-40B4-BE49-F238E27FC236}">
                <a16:creationId xmlns:a16="http://schemas.microsoft.com/office/drawing/2014/main" id="{D1BCF4F7-F85C-4FE0-A3DF-9464E66B94A8}"/>
              </a:ext>
            </a:extLst>
          </p:cNvPr>
          <p:cNvSpPr/>
          <p:nvPr/>
        </p:nvSpPr>
        <p:spPr>
          <a:xfrm>
            <a:off x="8976315" y="6105910"/>
            <a:ext cx="557265" cy="542198"/>
          </a:xfrm>
          <a:prstGeom prst="roundRect">
            <a:avLst/>
          </a:prstGeom>
        </p:spPr>
        <p:style>
          <a:lnRef idx="2">
            <a:schemeClr val="accent2"/>
          </a:lnRef>
          <a:fillRef idx="1">
            <a:schemeClr val="lt1"/>
          </a:fillRef>
          <a:effectRef idx="0">
            <a:schemeClr val="accent2"/>
          </a:effectRef>
          <a:fontRef idx="minor">
            <a:schemeClr val="dk1"/>
          </a:fontRef>
        </p:style>
        <p:txBody>
          <a:bodyPr wrap="none" rtlCol="0" anchor="t"/>
          <a:lstStyle/>
          <a:p>
            <a:pPr algn="ctr"/>
            <a:r>
              <a:rPr kumimoji="1" lang="ja-JP" altLang="en-US" sz="900" spc="-150" dirty="0">
                <a:latin typeface="UD デジタル 教科書体 NK-R" panose="02020400000000000000" pitchFamily="18" charset="-128"/>
                <a:ea typeface="UD デジタル 教科書体 NK-R" panose="02020400000000000000" pitchFamily="18" charset="-128"/>
              </a:rPr>
              <a:t>効果検証</a:t>
            </a:r>
            <a:endParaRPr kumimoji="1" lang="en-US" altLang="ja-JP" sz="900" spc="-150" dirty="0">
              <a:latin typeface="UD デジタル 教科書体 NK-R" panose="02020400000000000000" pitchFamily="18" charset="-128"/>
              <a:ea typeface="UD デジタル 教科書体 NK-R" panose="02020400000000000000" pitchFamily="18" charset="-128"/>
            </a:endParaRPr>
          </a:p>
          <a:p>
            <a:pPr algn="ctr"/>
            <a:r>
              <a:rPr kumimoji="1" lang="ja-JP" altLang="en-US" sz="900" spc="-150" dirty="0">
                <a:latin typeface="UD デジタル 教科書体 NK-R" panose="02020400000000000000" pitchFamily="18" charset="-128"/>
                <a:ea typeface="UD デジタル 教科書体 NK-R" panose="02020400000000000000" pitchFamily="18" charset="-128"/>
              </a:rPr>
              <a:t>↓</a:t>
            </a:r>
            <a:endParaRPr kumimoji="1" lang="en-US" altLang="ja-JP" sz="900" spc="-150" dirty="0">
              <a:latin typeface="UD デジタル 教科書体 NK-R" panose="02020400000000000000" pitchFamily="18" charset="-128"/>
              <a:ea typeface="UD デジタル 教科書体 NK-R" panose="02020400000000000000" pitchFamily="18" charset="-128"/>
            </a:endParaRPr>
          </a:p>
          <a:p>
            <a:pPr algn="ctr"/>
            <a:r>
              <a:rPr kumimoji="1" lang="ja-JP" altLang="en-US" sz="900" spc="-150" dirty="0">
                <a:latin typeface="UD デジタル 教科書体 NK-R" panose="02020400000000000000" pitchFamily="18" charset="-128"/>
                <a:ea typeface="UD デジタル 教科書体 NK-R" panose="02020400000000000000" pitchFamily="18" charset="-128"/>
              </a:rPr>
              <a:t>委員会報告</a:t>
            </a:r>
          </a:p>
        </p:txBody>
      </p:sp>
    </p:spTree>
    <p:extLst>
      <p:ext uri="{BB962C8B-B14F-4D97-AF65-F5344CB8AC3E}">
        <p14:creationId xmlns:p14="http://schemas.microsoft.com/office/powerpoint/2010/main" val="374725792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t"/>
      <a:lstStyle>
        <a:defPPr algn="l">
          <a:defRPr kumimoji="1" sz="1200" dirty="0" smtClean="0">
            <a:latin typeface="UD デジタル 教科書体 NK-R" panose="02020400000000000000" pitchFamily="18" charset="-128"/>
            <a:ea typeface="UD デジタル 教科書体 NK-R" panose="02020400000000000000" pitchFamily="18" charset="-128"/>
          </a:defRPr>
        </a:defPPr>
      </a:lstStyle>
      <a:style>
        <a:lnRef idx="2">
          <a:schemeClr val="accent2"/>
        </a:lnRef>
        <a:fillRef idx="1">
          <a:schemeClr val="lt1"/>
        </a:fillRef>
        <a:effectRef idx="0">
          <a:schemeClr val="accent2"/>
        </a:effectRef>
        <a:fontRef idx="minor">
          <a:schemeClr val="dk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6790</TotalTime>
  <Words>786</Words>
  <Application>Microsoft Office PowerPoint</Application>
  <PresentationFormat>A4 210 x 297 mm</PresentationFormat>
  <Paragraphs>108</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ＭＳ Ｐゴシック</vt:lpstr>
      <vt:lpstr>UD デジタル 教科書体 NK-R</vt:lpstr>
      <vt:lpstr>游ゴシック</vt:lpstr>
      <vt:lpstr>游ゴシック Light</vt:lpstr>
      <vt:lpstr>Arial</vt:lpstr>
      <vt:lpstr>Calibri</vt:lpstr>
      <vt:lpstr>Calibri Light</vt:lpstr>
      <vt:lpstr>Times New Roman</vt:lpstr>
      <vt:lpstr>Wingdings</vt:lpstr>
      <vt:lpstr>Office テーマ</vt:lpstr>
      <vt:lpstr>商店街等モデル創出普及事業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事業内容</dc:title>
  <dc:creator>masa</dc:creator>
  <cp:lastModifiedBy>大阪府</cp:lastModifiedBy>
  <cp:revision>411</cp:revision>
  <cp:lastPrinted>2020-07-14T03:42:40Z</cp:lastPrinted>
  <dcterms:created xsi:type="dcterms:W3CDTF">2019-10-06T00:58:21Z</dcterms:created>
  <dcterms:modified xsi:type="dcterms:W3CDTF">2022-03-25T04:31:26Z</dcterms:modified>
</cp:coreProperties>
</file>