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928"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600" b="1" i="0">
                <a:solidFill>
                  <a:srgbClr val="317DC4"/>
                </a:solidFill>
                <a:latin typeface="UD デジタル 教科書体 NK-R"/>
                <a:cs typeface="UD デジタル 教科書体 NK-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sz="3000" b="0" i="0">
                <a:solidFill>
                  <a:schemeClr val="bg1"/>
                </a:solidFill>
                <a:latin typeface="UD デジタル 教科書体 NK-R"/>
                <a:cs typeface="UD デジタル 教科書体 NK-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17DC4"/>
                </a:solidFill>
                <a:latin typeface="UD デジタル 教科書体 NK-R"/>
                <a:cs typeface="UD デジタル 教科書体 NK-R"/>
              </a:defRPr>
            </a:lvl1pPr>
          </a:lstStyle>
          <a:p>
            <a:endParaRPr/>
          </a:p>
        </p:txBody>
      </p:sp>
      <p:sp>
        <p:nvSpPr>
          <p:cNvPr id="3" name="Holder 3"/>
          <p:cNvSpPr>
            <a:spLocks noGrp="1"/>
          </p:cNvSpPr>
          <p:nvPr>
            <p:ph type="body" idx="1"/>
          </p:nvPr>
        </p:nvSpPr>
        <p:spPr/>
        <p:txBody>
          <a:bodyPr lIns="0" tIns="0" rIns="0" bIns="0"/>
          <a:lstStyle>
            <a:lvl1pPr>
              <a:defRPr sz="3000" b="0" i="0">
                <a:solidFill>
                  <a:schemeClr val="bg1"/>
                </a:solidFill>
                <a:latin typeface="UD デジタル 教科書体 NK-R"/>
                <a:cs typeface="UD デジタル 教科書体 NK-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17DC4"/>
                </a:solidFill>
                <a:latin typeface="UD デジタル 教科書体 NK-R"/>
                <a:cs typeface="UD デジタル 教科書体 NK-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17DC4"/>
                </a:solidFill>
                <a:latin typeface="UD デジタル 教科書体 NK-R"/>
                <a:cs typeface="UD デジタル 教科書体 NK-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1732" y="224854"/>
            <a:ext cx="5429885" cy="428313"/>
          </a:xfrm>
          <a:prstGeom prst="rect">
            <a:avLst/>
          </a:prstGeom>
        </p:spPr>
        <p:txBody>
          <a:bodyPr wrap="square" lIns="0" tIns="0" rIns="0" bIns="0">
            <a:spAutoFit/>
          </a:bodyPr>
          <a:lstStyle>
            <a:lvl1pPr>
              <a:defRPr sz="2600" b="1" i="0">
                <a:solidFill>
                  <a:srgbClr val="317DC4"/>
                </a:solidFill>
                <a:latin typeface="UD デジタル 教科書体 NK-R"/>
                <a:cs typeface="UD デジタル 教科書体 NK-R"/>
              </a:defRPr>
            </a:lvl1pPr>
          </a:lstStyle>
          <a:p>
            <a:endParaRPr/>
          </a:p>
        </p:txBody>
      </p:sp>
      <p:sp>
        <p:nvSpPr>
          <p:cNvPr id="3" name="Holder 3"/>
          <p:cNvSpPr>
            <a:spLocks noGrp="1"/>
          </p:cNvSpPr>
          <p:nvPr>
            <p:ph type="body" idx="1"/>
          </p:nvPr>
        </p:nvSpPr>
        <p:spPr>
          <a:xfrm>
            <a:off x="698483" y="5153822"/>
            <a:ext cx="5798820" cy="2425700"/>
          </a:xfrm>
          <a:prstGeom prst="rect">
            <a:avLst/>
          </a:prstGeom>
        </p:spPr>
        <p:txBody>
          <a:bodyPr wrap="square" lIns="0" tIns="0" rIns="0" bIns="0">
            <a:spAutoFit/>
          </a:bodyPr>
          <a:lstStyle>
            <a:lvl1pPr>
              <a:defRPr sz="3000" b="0" i="0">
                <a:solidFill>
                  <a:schemeClr val="bg1"/>
                </a:solidFill>
                <a:latin typeface="UD デジタル 教科書体 NK-R"/>
                <a:cs typeface="UD デジタル 教科書体 NK-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7.jpg"/><Relationship Id="rId3" Type="http://schemas.openxmlformats.org/officeDocument/2006/relationships/hyperlink" Target="http://www.instagram.com/kitatana_baby/" TargetMode="External"/><Relationship Id="rId7" Type="http://schemas.openxmlformats.org/officeDocument/2006/relationships/image" Target="../media/image126.jpg"/><Relationship Id="rId2" Type="http://schemas.openxmlformats.org/officeDocument/2006/relationships/hyperlink" Target="http://www.instagram.com/haguku_mall/" TargetMode="External"/><Relationship Id="rId1" Type="http://schemas.openxmlformats.org/officeDocument/2006/relationships/slideLayout" Target="../slideLayouts/slideLayout5.xml"/><Relationship Id="rId6" Type="http://schemas.openxmlformats.org/officeDocument/2006/relationships/image" Target="../media/image125.jpg"/><Relationship Id="rId5" Type="http://schemas.openxmlformats.org/officeDocument/2006/relationships/image" Target="../media/image124.png"/><Relationship Id="rId10" Type="http://schemas.openxmlformats.org/officeDocument/2006/relationships/image" Target="../media/image129.jpg"/><Relationship Id="rId4" Type="http://schemas.openxmlformats.org/officeDocument/2006/relationships/image" Target="../media/image123.png"/><Relationship Id="rId9" Type="http://schemas.openxmlformats.org/officeDocument/2006/relationships/image" Target="../media/image128.png"/></Relationships>
</file>

<file path=ppt/slides/_rels/slide11.xml.rels><?xml version="1.0" encoding="UTF-8" standalone="yes"?>
<Relationships xmlns="http://schemas.openxmlformats.org/package/2006/relationships"><Relationship Id="rId8" Type="http://schemas.openxmlformats.org/officeDocument/2006/relationships/image" Target="../media/image136.jpg"/><Relationship Id="rId13" Type="http://schemas.openxmlformats.org/officeDocument/2006/relationships/image" Target="../media/image141.jpg"/><Relationship Id="rId3" Type="http://schemas.openxmlformats.org/officeDocument/2006/relationships/image" Target="../media/image131.jpg"/><Relationship Id="rId7" Type="http://schemas.openxmlformats.org/officeDocument/2006/relationships/image" Target="../media/image135.jpg"/><Relationship Id="rId12" Type="http://schemas.openxmlformats.org/officeDocument/2006/relationships/image" Target="../media/image140.jpg"/><Relationship Id="rId2" Type="http://schemas.openxmlformats.org/officeDocument/2006/relationships/image" Target="../media/image130.jpg"/><Relationship Id="rId1" Type="http://schemas.openxmlformats.org/officeDocument/2006/relationships/slideLayout" Target="../slideLayouts/slideLayout5.xml"/><Relationship Id="rId6" Type="http://schemas.openxmlformats.org/officeDocument/2006/relationships/image" Target="../media/image134.jpg"/><Relationship Id="rId11" Type="http://schemas.openxmlformats.org/officeDocument/2006/relationships/image" Target="../media/image139.jpg"/><Relationship Id="rId5" Type="http://schemas.openxmlformats.org/officeDocument/2006/relationships/image" Target="../media/image133.jpg"/><Relationship Id="rId15" Type="http://schemas.openxmlformats.org/officeDocument/2006/relationships/image" Target="../media/image143.jpg"/><Relationship Id="rId10" Type="http://schemas.openxmlformats.org/officeDocument/2006/relationships/image" Target="../media/image138.jpg"/><Relationship Id="rId4" Type="http://schemas.openxmlformats.org/officeDocument/2006/relationships/image" Target="../media/image132.jpg"/><Relationship Id="rId9" Type="http://schemas.openxmlformats.org/officeDocument/2006/relationships/image" Target="../media/image137.jpg"/><Relationship Id="rId14" Type="http://schemas.openxmlformats.org/officeDocument/2006/relationships/image" Target="../media/image142.jpg"/></Relationships>
</file>

<file path=ppt/slides/_rels/slide12.xml.rels><?xml version="1.0" encoding="UTF-8" standalone="yes"?>
<Relationships xmlns="http://schemas.openxmlformats.org/package/2006/relationships"><Relationship Id="rId8" Type="http://schemas.openxmlformats.org/officeDocument/2006/relationships/image" Target="../media/image148.jpg"/><Relationship Id="rId13" Type="http://schemas.openxmlformats.org/officeDocument/2006/relationships/image" Target="../media/image153.jpg"/><Relationship Id="rId3" Type="http://schemas.openxmlformats.org/officeDocument/2006/relationships/hyperlink" Target="http://www.instagram.com/nakamozu_taico_st/" TargetMode="External"/><Relationship Id="rId7" Type="http://schemas.openxmlformats.org/officeDocument/2006/relationships/image" Target="../media/image147.jpg"/><Relationship Id="rId12" Type="http://schemas.openxmlformats.org/officeDocument/2006/relationships/image" Target="../media/image152.jpg"/><Relationship Id="rId2" Type="http://schemas.openxmlformats.org/officeDocument/2006/relationships/hyperlink" Target="http://www.facebook.com/nakamozulove/" TargetMode="External"/><Relationship Id="rId1" Type="http://schemas.openxmlformats.org/officeDocument/2006/relationships/slideLayout" Target="../slideLayouts/slideLayout5.xml"/><Relationship Id="rId6" Type="http://schemas.openxmlformats.org/officeDocument/2006/relationships/image" Target="../media/image146.jpg"/><Relationship Id="rId11" Type="http://schemas.openxmlformats.org/officeDocument/2006/relationships/image" Target="../media/image151.jpg"/><Relationship Id="rId5" Type="http://schemas.openxmlformats.org/officeDocument/2006/relationships/image" Target="../media/image145.jpg"/><Relationship Id="rId10" Type="http://schemas.openxmlformats.org/officeDocument/2006/relationships/image" Target="../media/image150.jpg"/><Relationship Id="rId4" Type="http://schemas.openxmlformats.org/officeDocument/2006/relationships/image" Target="../media/image144.png"/><Relationship Id="rId9" Type="http://schemas.openxmlformats.org/officeDocument/2006/relationships/image" Target="../media/image149.jpg"/></Relationships>
</file>

<file path=ppt/slides/_rels/slide13.xml.rels><?xml version="1.0" encoding="UTF-8" standalone="yes"?>
<Relationships xmlns="http://schemas.openxmlformats.org/package/2006/relationships"><Relationship Id="rId8" Type="http://schemas.openxmlformats.org/officeDocument/2006/relationships/image" Target="../media/image160.jpg"/><Relationship Id="rId3" Type="http://schemas.openxmlformats.org/officeDocument/2006/relationships/image" Target="../media/image155.png"/><Relationship Id="rId7" Type="http://schemas.openxmlformats.org/officeDocument/2006/relationships/image" Target="../media/image159.jpg"/><Relationship Id="rId2" Type="http://schemas.openxmlformats.org/officeDocument/2006/relationships/image" Target="../media/image154.jpg"/><Relationship Id="rId1" Type="http://schemas.openxmlformats.org/officeDocument/2006/relationships/slideLayout" Target="../slideLayouts/slideLayout5.xml"/><Relationship Id="rId6" Type="http://schemas.openxmlformats.org/officeDocument/2006/relationships/image" Target="../media/image158.jpg"/><Relationship Id="rId5" Type="http://schemas.openxmlformats.org/officeDocument/2006/relationships/image" Target="../media/image157.jpg"/><Relationship Id="rId4" Type="http://schemas.openxmlformats.org/officeDocument/2006/relationships/image" Target="../media/image156.jpg"/></Relationships>
</file>

<file path=ppt/slides/_rels/slide14.xml.rels><?xml version="1.0" encoding="UTF-8" standalone="yes"?>
<Relationships xmlns="http://schemas.openxmlformats.org/package/2006/relationships"><Relationship Id="rId8" Type="http://schemas.openxmlformats.org/officeDocument/2006/relationships/image" Target="../media/image166.jpg"/><Relationship Id="rId3" Type="http://schemas.openxmlformats.org/officeDocument/2006/relationships/image" Target="../media/image161.png"/><Relationship Id="rId7" Type="http://schemas.openxmlformats.org/officeDocument/2006/relationships/image" Target="../media/image165.jpg"/><Relationship Id="rId12" Type="http://schemas.openxmlformats.org/officeDocument/2006/relationships/image" Target="../media/image170.jpg"/><Relationship Id="rId2" Type="http://schemas.openxmlformats.org/officeDocument/2006/relationships/hyperlink" Target="http://www.instagram.com/miyanosaka.ss/" TargetMode="External"/><Relationship Id="rId1" Type="http://schemas.openxmlformats.org/officeDocument/2006/relationships/slideLayout" Target="../slideLayouts/slideLayout5.xml"/><Relationship Id="rId6" Type="http://schemas.openxmlformats.org/officeDocument/2006/relationships/image" Target="../media/image164.jpg"/><Relationship Id="rId11" Type="http://schemas.openxmlformats.org/officeDocument/2006/relationships/image" Target="../media/image169.jpg"/><Relationship Id="rId5" Type="http://schemas.openxmlformats.org/officeDocument/2006/relationships/image" Target="../media/image163.jpg"/><Relationship Id="rId10" Type="http://schemas.openxmlformats.org/officeDocument/2006/relationships/image" Target="../media/image168.png"/><Relationship Id="rId4" Type="http://schemas.openxmlformats.org/officeDocument/2006/relationships/image" Target="../media/image162.jpg"/><Relationship Id="rId9" Type="http://schemas.openxmlformats.org/officeDocument/2006/relationships/image" Target="../media/image167.png"/></Relationships>
</file>

<file path=ppt/slides/_rels/slide15.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jpg"/><Relationship Id="rId7" Type="http://schemas.openxmlformats.org/officeDocument/2006/relationships/image" Target="../media/image176.png"/><Relationship Id="rId2" Type="http://schemas.openxmlformats.org/officeDocument/2006/relationships/image" Target="../media/image171.jpg"/><Relationship Id="rId1" Type="http://schemas.openxmlformats.org/officeDocument/2006/relationships/slideLayout" Target="../slideLayouts/slideLayout5.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jpg"/></Relationships>
</file>

<file path=ppt/slides/_rels/slide16.xml.rels><?xml version="1.0" encoding="UTF-8" standalone="yes"?>
<Relationships xmlns="http://schemas.openxmlformats.org/package/2006/relationships"><Relationship Id="rId8" Type="http://schemas.openxmlformats.org/officeDocument/2006/relationships/image" Target="../media/image181.jpg"/><Relationship Id="rId13" Type="http://schemas.openxmlformats.org/officeDocument/2006/relationships/image" Target="../media/image186.jpg"/><Relationship Id="rId3" Type="http://schemas.openxmlformats.org/officeDocument/2006/relationships/hyperlink" Target="http://www.instagram.com/bell_ootoshi/" TargetMode="External"/><Relationship Id="rId7" Type="http://schemas.openxmlformats.org/officeDocument/2006/relationships/image" Target="../media/image180.jpg"/><Relationship Id="rId12" Type="http://schemas.openxmlformats.org/officeDocument/2006/relationships/image" Target="../media/image185.jpg"/><Relationship Id="rId2" Type="http://schemas.openxmlformats.org/officeDocument/2006/relationships/hyperlink" Target="http://www.bell-otoshi.com/" TargetMode="External"/><Relationship Id="rId1" Type="http://schemas.openxmlformats.org/officeDocument/2006/relationships/slideLayout" Target="../slideLayouts/slideLayout5.xml"/><Relationship Id="rId6" Type="http://schemas.openxmlformats.org/officeDocument/2006/relationships/image" Target="../media/image179.jpg"/><Relationship Id="rId11" Type="http://schemas.openxmlformats.org/officeDocument/2006/relationships/image" Target="../media/image184.jpg"/><Relationship Id="rId5" Type="http://schemas.openxmlformats.org/officeDocument/2006/relationships/image" Target="../media/image178.png"/><Relationship Id="rId10" Type="http://schemas.openxmlformats.org/officeDocument/2006/relationships/image" Target="../media/image183.jpg"/><Relationship Id="rId4" Type="http://schemas.openxmlformats.org/officeDocument/2006/relationships/hyperlink" Target="http://www.facebook.com/bellotoshi/" TargetMode="External"/><Relationship Id="rId9" Type="http://schemas.openxmlformats.org/officeDocument/2006/relationships/image" Target="../media/image182.jpg"/></Relationships>
</file>

<file path=ppt/slides/_rels/slide17.xml.rels><?xml version="1.0" encoding="UTF-8" standalone="yes"?>
<Relationships xmlns="http://schemas.openxmlformats.org/package/2006/relationships"><Relationship Id="rId3" Type="http://schemas.openxmlformats.org/officeDocument/2006/relationships/image" Target="../media/image188.jpg"/><Relationship Id="rId7" Type="http://schemas.openxmlformats.org/officeDocument/2006/relationships/image" Target="../media/image192.jpg"/><Relationship Id="rId2" Type="http://schemas.openxmlformats.org/officeDocument/2006/relationships/image" Target="../media/image187.jpg"/><Relationship Id="rId1" Type="http://schemas.openxmlformats.org/officeDocument/2006/relationships/slideLayout" Target="../slideLayouts/slideLayout5.xml"/><Relationship Id="rId6" Type="http://schemas.openxmlformats.org/officeDocument/2006/relationships/image" Target="../media/image191.jpg"/><Relationship Id="rId5" Type="http://schemas.openxmlformats.org/officeDocument/2006/relationships/image" Target="../media/image190.jpg"/><Relationship Id="rId4" Type="http://schemas.openxmlformats.org/officeDocument/2006/relationships/image" Target="../media/image189.jpg"/></Relationships>
</file>

<file path=ppt/slides/_rels/slide18.xml.rels><?xml version="1.0" encoding="UTF-8" standalone="yes"?>
<Relationships xmlns="http://schemas.openxmlformats.org/package/2006/relationships"><Relationship Id="rId8" Type="http://schemas.openxmlformats.org/officeDocument/2006/relationships/image" Target="../media/image195.jpg"/><Relationship Id="rId13" Type="http://schemas.openxmlformats.org/officeDocument/2006/relationships/image" Target="../media/image200.png"/><Relationship Id="rId3" Type="http://schemas.openxmlformats.org/officeDocument/2006/relationships/hyperlink" Target="http://www.instagram.com/kitasukematsu_shoutengai/" TargetMode="External"/><Relationship Id="rId7" Type="http://schemas.openxmlformats.org/officeDocument/2006/relationships/image" Target="../media/image194.jpg"/><Relationship Id="rId12" Type="http://schemas.openxmlformats.org/officeDocument/2006/relationships/image" Target="../media/image199.png"/><Relationship Id="rId2" Type="http://schemas.openxmlformats.org/officeDocument/2006/relationships/hyperlink" Target="http://www.kitasukematsu.com/" TargetMode="External"/><Relationship Id="rId1" Type="http://schemas.openxmlformats.org/officeDocument/2006/relationships/slideLayout" Target="../slideLayouts/slideLayout5.xml"/><Relationship Id="rId6" Type="http://schemas.openxmlformats.org/officeDocument/2006/relationships/image" Target="../media/image193.png"/><Relationship Id="rId11" Type="http://schemas.openxmlformats.org/officeDocument/2006/relationships/image" Target="../media/image198.png"/><Relationship Id="rId5" Type="http://schemas.openxmlformats.org/officeDocument/2006/relationships/hyperlink" Target="http://www.youtube.com/channel/UCXoP6ahLXCwPvXCOyYOQFKQ" TargetMode="External"/><Relationship Id="rId10" Type="http://schemas.openxmlformats.org/officeDocument/2006/relationships/image" Target="../media/image197.png"/><Relationship Id="rId4" Type="http://schemas.openxmlformats.org/officeDocument/2006/relationships/hyperlink" Target="http://www.facebook.com/kitasukematsu.shoutengai" TargetMode="External"/><Relationship Id="rId9" Type="http://schemas.openxmlformats.org/officeDocument/2006/relationships/image" Target="../media/image196.png"/><Relationship Id="rId14" Type="http://schemas.openxmlformats.org/officeDocument/2006/relationships/image" Target="../media/image201.png"/></Relationships>
</file>

<file path=ppt/slides/_rels/slide19.xml.rels><?xml version="1.0" encoding="UTF-8" standalone="yes"?>
<Relationships xmlns="http://schemas.openxmlformats.org/package/2006/relationships"><Relationship Id="rId3" Type="http://schemas.openxmlformats.org/officeDocument/2006/relationships/image" Target="../media/image203.jpg"/><Relationship Id="rId2" Type="http://schemas.openxmlformats.org/officeDocument/2006/relationships/image" Target="../media/image202.jpg"/><Relationship Id="rId1" Type="http://schemas.openxmlformats.org/officeDocument/2006/relationships/slideLayout" Target="../slideLayouts/slideLayout5.xml"/><Relationship Id="rId6" Type="http://schemas.openxmlformats.org/officeDocument/2006/relationships/image" Target="../media/image206.jpg"/><Relationship Id="rId5" Type="http://schemas.openxmlformats.org/officeDocument/2006/relationships/image" Target="../media/image205.jpg"/><Relationship Id="rId4" Type="http://schemas.openxmlformats.org/officeDocument/2006/relationships/image" Target="../media/image204.pn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7" Type="http://schemas.openxmlformats.org/officeDocument/2006/relationships/image" Target="../media/image6.png"/><Relationship Id="rId2" Type="http://schemas.openxmlformats.org/officeDocument/2006/relationships/image" Target="../media/image2.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8" Type="http://schemas.openxmlformats.org/officeDocument/2006/relationships/image" Target="../media/image7.png"/><Relationship Id="rId3" Type="http://schemas.openxmlformats.org/officeDocument/2006/relationships/hyperlink" Target="https://www.pref.osaka.lg.jp/shogyoshien/modelhukyu/r3moderujireisyu.html" TargetMode="External"/><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20" Type="http://schemas.openxmlformats.org/officeDocument/2006/relationships/image" Target="../media/image19.png"/><Relationship Id="rId41" Type="http://schemas.openxmlformats.org/officeDocument/2006/relationships/image" Target="../media/image40.png"/></Relationships>
</file>

<file path=ppt/slides/_rels/slide20.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hyperlink" Target="https://www.pref.osaka.lg.jp/o110060/shogyoshien/modelhukyu/r3moderujireisyu.htm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9" Type="http://schemas.openxmlformats.org/officeDocument/2006/relationships/image" Target="../media/image84.png"/><Relationship Id="rId21" Type="http://schemas.openxmlformats.org/officeDocument/2006/relationships/image" Target="../media/image66.png"/><Relationship Id="rId34" Type="http://schemas.openxmlformats.org/officeDocument/2006/relationships/image" Target="../media/image79.png"/><Relationship Id="rId7" Type="http://schemas.openxmlformats.org/officeDocument/2006/relationships/image" Target="../media/image52.png"/><Relationship Id="rId2" Type="http://schemas.openxmlformats.org/officeDocument/2006/relationships/image" Target="../media/image47.jpg"/><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png"/><Relationship Id="rId41" Type="http://schemas.openxmlformats.org/officeDocument/2006/relationships/image" Target="../media/image86.png"/><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png"/><Relationship Id="rId37" Type="http://schemas.openxmlformats.org/officeDocument/2006/relationships/image" Target="../media/image82.png"/><Relationship Id="rId40" Type="http://schemas.openxmlformats.org/officeDocument/2006/relationships/image" Target="../media/image85.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png"/><Relationship Id="rId8" Type="http://schemas.openxmlformats.org/officeDocument/2006/relationships/image" Target="../media/image53.png"/><Relationship Id="rId3" Type="http://schemas.openxmlformats.org/officeDocument/2006/relationships/image" Target="../media/image48.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png"/><Relationship Id="rId38" Type="http://schemas.openxmlformats.org/officeDocument/2006/relationships/image" Target="../media/image83.png"/></Relationships>
</file>

<file path=ppt/slides/_rels/slide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8" Type="http://schemas.openxmlformats.org/officeDocument/2006/relationships/image" Target="../media/image100.jp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hyperlink" Target="http://www.instagram.com/nanchinakasuji/" TargetMode="External"/><Relationship Id="rId1" Type="http://schemas.openxmlformats.org/officeDocument/2006/relationships/slideLayout" Target="../slideLayouts/slideLayout5.xml"/><Relationship Id="rId6" Type="http://schemas.openxmlformats.org/officeDocument/2006/relationships/image" Target="../media/image98.jpg"/><Relationship Id="rId5" Type="http://schemas.openxmlformats.org/officeDocument/2006/relationships/image" Target="../media/image97.jpg"/><Relationship Id="rId4" Type="http://schemas.openxmlformats.org/officeDocument/2006/relationships/image" Target="../media/image96.jpg"/></Relationships>
</file>

<file path=ppt/slides/_rels/slide7.xml.rels><?xml version="1.0" encoding="UTF-8" standalone="yes"?>
<Relationships xmlns="http://schemas.openxmlformats.org/package/2006/relationships"><Relationship Id="rId8" Type="http://schemas.openxmlformats.org/officeDocument/2006/relationships/image" Target="../media/image107.jpg"/><Relationship Id="rId3" Type="http://schemas.openxmlformats.org/officeDocument/2006/relationships/image" Target="../media/image102.jpg"/><Relationship Id="rId7" Type="http://schemas.openxmlformats.org/officeDocument/2006/relationships/image" Target="../media/image106.jpg"/><Relationship Id="rId2" Type="http://schemas.openxmlformats.org/officeDocument/2006/relationships/image" Target="../media/image101.jpg"/><Relationship Id="rId1" Type="http://schemas.openxmlformats.org/officeDocument/2006/relationships/slideLayout" Target="../slideLayouts/slideLayout5.xml"/><Relationship Id="rId6" Type="http://schemas.openxmlformats.org/officeDocument/2006/relationships/image" Target="../media/image105.jpg"/><Relationship Id="rId5" Type="http://schemas.openxmlformats.org/officeDocument/2006/relationships/image" Target="../media/image104.jpg"/><Relationship Id="rId4" Type="http://schemas.openxmlformats.org/officeDocument/2006/relationships/image" Target="../media/image103.png"/></Relationships>
</file>

<file path=ppt/slides/_rels/slide8.xml.rels><?xml version="1.0" encoding="UTF-8" standalone="yes"?>
<Relationships xmlns="http://schemas.openxmlformats.org/package/2006/relationships"><Relationship Id="rId8" Type="http://schemas.openxmlformats.org/officeDocument/2006/relationships/image" Target="../media/image111.jpg"/><Relationship Id="rId3" Type="http://schemas.openxmlformats.org/officeDocument/2006/relationships/hyperlink" Target="http://www.instagram.com/senbayashi_official/" TargetMode="External"/><Relationship Id="rId7" Type="http://schemas.openxmlformats.org/officeDocument/2006/relationships/image" Target="../media/image110.jpg"/><Relationship Id="rId2" Type="http://schemas.openxmlformats.org/officeDocument/2006/relationships/hyperlink" Target="http://www.senbayashi.com/" TargetMode="External"/><Relationship Id="rId1" Type="http://schemas.openxmlformats.org/officeDocument/2006/relationships/slideLayout" Target="../slideLayouts/slideLayout5.xml"/><Relationship Id="rId6" Type="http://schemas.openxmlformats.org/officeDocument/2006/relationships/image" Target="../media/image109.png"/><Relationship Id="rId11" Type="http://schemas.openxmlformats.org/officeDocument/2006/relationships/image" Target="../media/image114.jpg"/><Relationship Id="rId5" Type="http://schemas.openxmlformats.org/officeDocument/2006/relationships/image" Target="../media/image108.jpg"/><Relationship Id="rId10" Type="http://schemas.openxmlformats.org/officeDocument/2006/relationships/image" Target="../media/image113.jpg"/><Relationship Id="rId4" Type="http://schemas.openxmlformats.org/officeDocument/2006/relationships/hyperlink" Target="http://www.facebook.com/senbayashi" TargetMode="External"/><Relationship Id="rId9" Type="http://schemas.openxmlformats.org/officeDocument/2006/relationships/image" Target="../media/image112.jpg"/></Relationships>
</file>

<file path=ppt/slides/_rels/slide9.xml.rels><?xml version="1.0" encoding="UTF-8" standalone="yes"?>
<Relationships xmlns="http://schemas.openxmlformats.org/package/2006/relationships"><Relationship Id="rId8" Type="http://schemas.openxmlformats.org/officeDocument/2006/relationships/image" Target="../media/image121.jpg"/><Relationship Id="rId3" Type="http://schemas.openxmlformats.org/officeDocument/2006/relationships/image" Target="../media/image116.jpg"/><Relationship Id="rId7" Type="http://schemas.openxmlformats.org/officeDocument/2006/relationships/image" Target="../media/image120.jpg"/><Relationship Id="rId2" Type="http://schemas.openxmlformats.org/officeDocument/2006/relationships/image" Target="../media/image115.jpg"/><Relationship Id="rId1" Type="http://schemas.openxmlformats.org/officeDocument/2006/relationships/slideLayout" Target="../slideLayouts/slideLayout5.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 Id="rId9" Type="http://schemas.openxmlformats.org/officeDocument/2006/relationships/image" Target="../media/image1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230930"/>
            <a:ext cx="7559040" cy="3218815"/>
          </a:xfrm>
          <a:custGeom>
            <a:avLst/>
            <a:gdLst/>
            <a:ahLst/>
            <a:cxnLst/>
            <a:rect l="l" t="t" r="r" b="b"/>
            <a:pathLst>
              <a:path w="7559040" h="3218815">
                <a:moveTo>
                  <a:pt x="7559040" y="0"/>
                </a:moveTo>
                <a:lnTo>
                  <a:pt x="0" y="0"/>
                </a:lnTo>
                <a:lnTo>
                  <a:pt x="0" y="3218319"/>
                </a:lnTo>
                <a:lnTo>
                  <a:pt x="7559040" y="3218319"/>
                </a:lnTo>
                <a:lnTo>
                  <a:pt x="7559040" y="0"/>
                </a:lnTo>
                <a:close/>
              </a:path>
            </a:pathLst>
          </a:custGeom>
          <a:solidFill>
            <a:srgbClr val="317DC4"/>
          </a:solidFill>
        </p:spPr>
        <p:txBody>
          <a:bodyPr wrap="square" lIns="0" tIns="0" rIns="0" bIns="0" rtlCol="0"/>
          <a:lstStyle/>
          <a:p>
            <a:endParaRPr/>
          </a:p>
        </p:txBody>
      </p:sp>
      <p:sp>
        <p:nvSpPr>
          <p:cNvPr id="3" name="object 3"/>
          <p:cNvSpPr txBox="1">
            <a:spLocks noGrp="1"/>
          </p:cNvSpPr>
          <p:nvPr>
            <p:ph type="title"/>
          </p:nvPr>
        </p:nvSpPr>
        <p:spPr>
          <a:xfrm>
            <a:off x="719753" y="3706945"/>
            <a:ext cx="2000885" cy="815975"/>
          </a:xfrm>
          <a:prstGeom prst="rect">
            <a:avLst/>
          </a:prstGeom>
        </p:spPr>
        <p:txBody>
          <a:bodyPr vert="horz" wrap="square" lIns="0" tIns="17145" rIns="0" bIns="0" rtlCol="0">
            <a:spAutoFit/>
          </a:bodyPr>
          <a:lstStyle/>
          <a:p>
            <a:pPr marL="12700">
              <a:lnSpc>
                <a:spcPct val="100000"/>
              </a:lnSpc>
              <a:spcBef>
                <a:spcPts val="135"/>
              </a:spcBef>
            </a:pPr>
            <a:r>
              <a:rPr sz="5150" b="0" spc="-20" dirty="0">
                <a:solidFill>
                  <a:srgbClr val="FFFFFF"/>
                </a:solidFill>
                <a:latin typeface="UD デジタル 教科書体 NK-R"/>
                <a:cs typeface="UD デジタル 教科書体 NK-R"/>
              </a:rPr>
              <a:t>事例集</a:t>
            </a:r>
            <a:endParaRPr sz="5150">
              <a:latin typeface="UD デジタル 教科書体 NK-R"/>
              <a:cs typeface="UD デジタル 教科書体 NK-R"/>
            </a:endParaRPr>
          </a:p>
        </p:txBody>
      </p:sp>
      <p:sp>
        <p:nvSpPr>
          <p:cNvPr id="4" name="object 4"/>
          <p:cNvSpPr txBox="1"/>
          <p:nvPr/>
        </p:nvSpPr>
        <p:spPr>
          <a:xfrm>
            <a:off x="1332950" y="9934447"/>
            <a:ext cx="4926965" cy="347345"/>
          </a:xfrm>
          <a:prstGeom prst="rect">
            <a:avLst/>
          </a:prstGeom>
        </p:spPr>
        <p:txBody>
          <a:bodyPr vert="horz" wrap="square" lIns="0" tIns="15875" rIns="0" bIns="0" rtlCol="0">
            <a:spAutoFit/>
          </a:bodyPr>
          <a:lstStyle/>
          <a:p>
            <a:pPr algn="ctr">
              <a:lnSpc>
                <a:spcPct val="100000"/>
              </a:lnSpc>
              <a:spcBef>
                <a:spcPts val="125"/>
              </a:spcBef>
              <a:tabLst>
                <a:tab pos="911225" algn="l"/>
              </a:tabLst>
            </a:pPr>
            <a:r>
              <a:rPr sz="1100" dirty="0">
                <a:solidFill>
                  <a:srgbClr val="404040"/>
                </a:solidFill>
                <a:latin typeface="UD デジタル 教科書体 NK-R"/>
                <a:cs typeface="UD デジタル 教科書体 NK-R"/>
              </a:rPr>
              <a:t>令和７年２</a:t>
            </a:r>
            <a:r>
              <a:rPr sz="1100" spc="-50" dirty="0">
                <a:solidFill>
                  <a:srgbClr val="404040"/>
                </a:solidFill>
                <a:latin typeface="UD デジタル 教科書体 NK-R"/>
                <a:cs typeface="UD デジタル 教科書体 NK-R"/>
              </a:rPr>
              <a:t>月</a:t>
            </a:r>
            <a:r>
              <a:rPr sz="1100" dirty="0">
                <a:solidFill>
                  <a:srgbClr val="404040"/>
                </a:solidFill>
                <a:latin typeface="UD デジタル 教科書体 NK-R"/>
                <a:cs typeface="UD デジタル 教科書体 NK-R"/>
              </a:rPr>
              <a:t>	大阪府商工労働部中小企業支援室商業振興課商業振興グルー</a:t>
            </a:r>
            <a:r>
              <a:rPr sz="1100" spc="-50" dirty="0">
                <a:solidFill>
                  <a:srgbClr val="404040"/>
                </a:solidFill>
                <a:latin typeface="UD デジタル 教科書体 NK-R"/>
                <a:cs typeface="UD デジタル 教科書体 NK-R"/>
              </a:rPr>
              <a:t>プ</a:t>
            </a:r>
            <a:endParaRPr sz="1100">
              <a:latin typeface="UD デジタル 教科書体 NK-R"/>
              <a:cs typeface="UD デジタル 教科書体 NK-R"/>
            </a:endParaRPr>
          </a:p>
          <a:p>
            <a:pPr algn="ctr">
              <a:lnSpc>
                <a:spcPct val="100000"/>
              </a:lnSpc>
              <a:spcBef>
                <a:spcPts val="45"/>
              </a:spcBef>
            </a:pPr>
            <a:r>
              <a:rPr sz="950" dirty="0">
                <a:solidFill>
                  <a:srgbClr val="404040"/>
                </a:solidFill>
                <a:latin typeface="UD デジタル 教科書体 NK-R"/>
                <a:cs typeface="UD デジタル 教科書体 NK-R"/>
              </a:rPr>
              <a:t>（本事例集は、今後様々な取組み事例を加えながら、バージョンアップしていきます。</a:t>
            </a:r>
            <a:r>
              <a:rPr sz="950" spc="-50" dirty="0">
                <a:solidFill>
                  <a:srgbClr val="404040"/>
                </a:solidFill>
                <a:latin typeface="UD デジタル 教科書体 NK-R"/>
                <a:cs typeface="UD デジタル 教科書体 NK-R"/>
              </a:rPr>
              <a:t>）</a:t>
            </a:r>
            <a:endParaRPr sz="950">
              <a:latin typeface="UD デジタル 教科書体 NK-R"/>
              <a:cs typeface="UD デジタル 教科書体 NK-R"/>
            </a:endParaRPr>
          </a:p>
        </p:txBody>
      </p:sp>
      <p:grpSp>
        <p:nvGrpSpPr>
          <p:cNvPr id="5" name="object 5"/>
          <p:cNvGrpSpPr/>
          <p:nvPr/>
        </p:nvGrpSpPr>
        <p:grpSpPr>
          <a:xfrm>
            <a:off x="470046" y="4144428"/>
            <a:ext cx="6680834" cy="800735"/>
            <a:chOff x="470046" y="4144428"/>
            <a:chExt cx="6680834" cy="800735"/>
          </a:xfrm>
        </p:grpSpPr>
        <p:sp>
          <p:nvSpPr>
            <p:cNvPr id="6" name="object 6"/>
            <p:cNvSpPr/>
            <p:nvPr/>
          </p:nvSpPr>
          <p:spPr>
            <a:xfrm>
              <a:off x="470046" y="4922903"/>
              <a:ext cx="6678295" cy="0"/>
            </a:xfrm>
            <a:custGeom>
              <a:avLst/>
              <a:gdLst/>
              <a:ahLst/>
              <a:cxnLst/>
              <a:rect l="l" t="t" r="r" b="b"/>
              <a:pathLst>
                <a:path w="6678295">
                  <a:moveTo>
                    <a:pt x="0" y="0"/>
                  </a:moveTo>
                  <a:lnTo>
                    <a:pt x="6677710" y="0"/>
                  </a:lnTo>
                </a:path>
              </a:pathLst>
            </a:custGeom>
            <a:ln w="44450">
              <a:solidFill>
                <a:srgbClr val="FFFFF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3534840" y="4144428"/>
              <a:ext cx="3615537" cy="696830"/>
            </a:xfrm>
            <a:prstGeom prst="rect">
              <a:avLst/>
            </a:prstGeom>
          </p:spPr>
        </p:pic>
      </p:grpSp>
      <p:sp>
        <p:nvSpPr>
          <p:cNvPr id="8" name="object 8"/>
          <p:cNvSpPr txBox="1">
            <a:spLocks noGrp="1"/>
          </p:cNvSpPr>
          <p:nvPr>
            <p:ph type="body" idx="1"/>
          </p:nvPr>
        </p:nvSpPr>
        <p:spPr>
          <a:prstGeom prst="rect">
            <a:avLst/>
          </a:prstGeom>
        </p:spPr>
        <p:txBody>
          <a:bodyPr vert="horz" wrap="square" lIns="0" tIns="15875" rIns="0" bIns="0" rtlCol="0">
            <a:spAutoFit/>
          </a:bodyPr>
          <a:lstStyle/>
          <a:p>
            <a:pPr marL="12700">
              <a:lnSpc>
                <a:spcPct val="100000"/>
              </a:lnSpc>
              <a:spcBef>
                <a:spcPts val="125"/>
              </a:spcBef>
              <a:tabLst>
                <a:tab pos="1995170" algn="l"/>
              </a:tabLst>
            </a:pPr>
            <a:r>
              <a:rPr dirty="0"/>
              <a:t>令和6年</a:t>
            </a:r>
            <a:r>
              <a:rPr spc="-50" dirty="0"/>
              <a:t>度</a:t>
            </a:r>
            <a:r>
              <a:rPr dirty="0"/>
              <a:t>	大阪府商店街</a:t>
            </a:r>
            <a:r>
              <a:rPr spc="-50" dirty="0"/>
              <a:t>等</a:t>
            </a:r>
          </a:p>
          <a:p>
            <a:pPr marL="12700">
              <a:lnSpc>
                <a:spcPct val="100000"/>
              </a:lnSpc>
              <a:spcBef>
                <a:spcPts val="20"/>
              </a:spcBef>
            </a:pPr>
            <a:r>
              <a:rPr spc="-15" dirty="0"/>
              <a:t>モデル創出普及事業 取組み事例集</a:t>
            </a:r>
          </a:p>
          <a:p>
            <a:pPr marL="977900" marR="622935">
              <a:lnSpc>
                <a:spcPct val="100000"/>
              </a:lnSpc>
              <a:spcBef>
                <a:spcPts val="3370"/>
              </a:spcBef>
            </a:pPr>
            <a:r>
              <a:rPr sz="3450" spc="110" dirty="0">
                <a:solidFill>
                  <a:srgbClr val="317DC4"/>
                </a:solidFill>
                <a:latin typeface="Calibri"/>
                <a:cs typeface="Calibri"/>
              </a:rPr>
              <a:t>Shopping</a:t>
            </a:r>
            <a:r>
              <a:rPr sz="3450" spc="-90" dirty="0">
                <a:solidFill>
                  <a:srgbClr val="317DC4"/>
                </a:solidFill>
                <a:latin typeface="Calibri"/>
                <a:cs typeface="Calibri"/>
              </a:rPr>
              <a:t> </a:t>
            </a:r>
            <a:r>
              <a:rPr sz="3450" spc="80" dirty="0">
                <a:solidFill>
                  <a:srgbClr val="317DC4"/>
                </a:solidFill>
                <a:latin typeface="Calibri"/>
                <a:cs typeface="Calibri"/>
              </a:rPr>
              <a:t>district</a:t>
            </a:r>
            <a:r>
              <a:rPr sz="3450" spc="-50" dirty="0">
                <a:solidFill>
                  <a:srgbClr val="317DC4"/>
                </a:solidFill>
                <a:latin typeface="Calibri"/>
                <a:cs typeface="Calibri"/>
              </a:rPr>
              <a:t> </a:t>
            </a:r>
            <a:r>
              <a:rPr sz="3450" spc="210" dirty="0">
                <a:solidFill>
                  <a:srgbClr val="317DC4"/>
                </a:solidFill>
                <a:latin typeface="Calibri"/>
                <a:cs typeface="Calibri"/>
              </a:rPr>
              <a:t>case </a:t>
            </a:r>
            <a:r>
              <a:rPr sz="3450" spc="120" dirty="0">
                <a:solidFill>
                  <a:srgbClr val="317DC4"/>
                </a:solidFill>
                <a:latin typeface="Calibri"/>
                <a:cs typeface="Calibri"/>
              </a:rPr>
              <a:t>studies</a:t>
            </a:r>
            <a:endParaRPr sz="345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352" y="1170825"/>
            <a:ext cx="6907530" cy="2057400"/>
            <a:chOff x="353352" y="1170825"/>
            <a:chExt cx="6907530" cy="2057400"/>
          </a:xfrm>
        </p:grpSpPr>
        <p:sp>
          <p:nvSpPr>
            <p:cNvPr id="3" name="object 3"/>
            <p:cNvSpPr/>
            <p:nvPr/>
          </p:nvSpPr>
          <p:spPr>
            <a:xfrm>
              <a:off x="353352" y="1170825"/>
              <a:ext cx="6907530" cy="2057400"/>
            </a:xfrm>
            <a:custGeom>
              <a:avLst/>
              <a:gdLst/>
              <a:ahLst/>
              <a:cxnLst/>
              <a:rect l="l" t="t" r="r" b="b"/>
              <a:pathLst>
                <a:path w="6907530" h="2057400">
                  <a:moveTo>
                    <a:pt x="0" y="2057361"/>
                  </a:moveTo>
                  <a:lnTo>
                    <a:pt x="6907034" y="2057361"/>
                  </a:lnTo>
                  <a:lnTo>
                    <a:pt x="6907034" y="0"/>
                  </a:lnTo>
                  <a:lnTo>
                    <a:pt x="0" y="0"/>
                  </a:lnTo>
                  <a:lnTo>
                    <a:pt x="0" y="2057361"/>
                  </a:lnTo>
                  <a:close/>
                </a:path>
              </a:pathLst>
            </a:custGeom>
            <a:solidFill>
              <a:srgbClr val="B4E4A1"/>
            </a:solidFill>
          </p:spPr>
          <p:txBody>
            <a:bodyPr wrap="square" lIns="0" tIns="0" rIns="0" bIns="0" rtlCol="0"/>
            <a:lstStyle/>
            <a:p>
              <a:endParaRPr/>
            </a:p>
          </p:txBody>
        </p:sp>
        <p:sp>
          <p:nvSpPr>
            <p:cNvPr id="4" name="object 4"/>
            <p:cNvSpPr/>
            <p:nvPr/>
          </p:nvSpPr>
          <p:spPr>
            <a:xfrm>
              <a:off x="439318" y="1233664"/>
              <a:ext cx="4608830" cy="1008380"/>
            </a:xfrm>
            <a:custGeom>
              <a:avLst/>
              <a:gdLst/>
              <a:ahLst/>
              <a:cxnLst/>
              <a:rect l="l" t="t" r="r" b="b"/>
              <a:pathLst>
                <a:path w="4608830" h="1008380">
                  <a:moveTo>
                    <a:pt x="4608449" y="0"/>
                  </a:moveTo>
                  <a:lnTo>
                    <a:pt x="0" y="0"/>
                  </a:lnTo>
                  <a:lnTo>
                    <a:pt x="0" y="266827"/>
                  </a:lnTo>
                  <a:lnTo>
                    <a:pt x="0" y="513981"/>
                  </a:lnTo>
                  <a:lnTo>
                    <a:pt x="0" y="761136"/>
                  </a:lnTo>
                  <a:lnTo>
                    <a:pt x="0" y="1008291"/>
                  </a:lnTo>
                  <a:lnTo>
                    <a:pt x="980262" y="1008291"/>
                  </a:lnTo>
                  <a:lnTo>
                    <a:pt x="4608449" y="1008291"/>
                  </a:lnTo>
                  <a:lnTo>
                    <a:pt x="4608449" y="761149"/>
                  </a:lnTo>
                  <a:lnTo>
                    <a:pt x="4608449" y="513981"/>
                  </a:lnTo>
                  <a:lnTo>
                    <a:pt x="4608449" y="266827"/>
                  </a:lnTo>
                  <a:lnTo>
                    <a:pt x="4608449" y="0"/>
                  </a:lnTo>
                  <a:close/>
                </a:path>
              </a:pathLst>
            </a:custGeom>
            <a:solidFill>
              <a:srgbClr val="FFFFFF"/>
            </a:solidFill>
          </p:spPr>
          <p:txBody>
            <a:bodyPr wrap="square" lIns="0" tIns="0" rIns="0" bIns="0" rtlCol="0"/>
            <a:lstStyle/>
            <a:p>
              <a:endParaRPr/>
            </a:p>
          </p:txBody>
        </p:sp>
        <p:sp>
          <p:nvSpPr>
            <p:cNvPr id="5" name="object 5"/>
            <p:cNvSpPr/>
            <p:nvPr/>
          </p:nvSpPr>
          <p:spPr>
            <a:xfrm>
              <a:off x="439314" y="1494148"/>
              <a:ext cx="4608830" cy="12700"/>
            </a:xfrm>
            <a:custGeom>
              <a:avLst/>
              <a:gdLst/>
              <a:ahLst/>
              <a:cxnLst/>
              <a:rect l="l" t="t" r="r" b="b"/>
              <a:pathLst>
                <a:path w="4608830" h="12700">
                  <a:moveTo>
                    <a:pt x="0" y="12700"/>
                  </a:moveTo>
                  <a:lnTo>
                    <a:pt x="4608461" y="12700"/>
                  </a:lnTo>
                  <a:lnTo>
                    <a:pt x="4608461" y="0"/>
                  </a:lnTo>
                  <a:lnTo>
                    <a:pt x="0" y="0"/>
                  </a:lnTo>
                  <a:lnTo>
                    <a:pt x="0" y="12700"/>
                  </a:lnTo>
                  <a:close/>
                </a:path>
              </a:pathLst>
            </a:custGeom>
            <a:solidFill>
              <a:srgbClr val="317DC4"/>
            </a:solidFill>
          </p:spPr>
          <p:txBody>
            <a:bodyPr wrap="square" lIns="0" tIns="0" rIns="0" bIns="0" rtlCol="0"/>
            <a:lstStyle/>
            <a:p>
              <a:endParaRPr/>
            </a:p>
          </p:txBody>
        </p:sp>
      </p:grpSp>
      <p:sp>
        <p:nvSpPr>
          <p:cNvPr id="6" name="object 6"/>
          <p:cNvSpPr txBox="1"/>
          <p:nvPr/>
        </p:nvSpPr>
        <p:spPr>
          <a:xfrm>
            <a:off x="439318" y="1241813"/>
            <a:ext cx="4608830" cy="193675"/>
          </a:xfrm>
          <a:prstGeom prst="rect">
            <a:avLst/>
          </a:prstGeom>
        </p:spPr>
        <p:txBody>
          <a:bodyPr vert="horz" wrap="square" lIns="0" tIns="12700" rIns="0" bIns="0" rtlCol="0">
            <a:spAutoFit/>
          </a:bodyPr>
          <a:lstStyle/>
          <a:p>
            <a:pPr marL="66040">
              <a:lnSpc>
                <a:spcPct val="100000"/>
              </a:lnSpc>
              <a:spcBef>
                <a:spcPts val="100"/>
              </a:spcBef>
            </a:pPr>
            <a:r>
              <a:rPr sz="1100" b="1" spc="-15" dirty="0">
                <a:latin typeface="UD デジタル 教科書体 N-R"/>
                <a:cs typeface="UD デジタル 教科書体 N-R"/>
              </a:rPr>
              <a:t>基本データ</a:t>
            </a:r>
            <a:endParaRPr sz="1100">
              <a:latin typeface="UD デジタル 教科書体 N-R"/>
              <a:cs typeface="UD デジタル 教科書体 N-R"/>
            </a:endParaRPr>
          </a:p>
        </p:txBody>
      </p:sp>
      <p:sp>
        <p:nvSpPr>
          <p:cNvPr id="7" name="object 7"/>
          <p:cNvSpPr/>
          <p:nvPr/>
        </p:nvSpPr>
        <p:spPr>
          <a:xfrm>
            <a:off x="439318" y="2235796"/>
            <a:ext cx="4607560" cy="885825"/>
          </a:xfrm>
          <a:custGeom>
            <a:avLst/>
            <a:gdLst/>
            <a:ahLst/>
            <a:cxnLst/>
            <a:rect l="l" t="t" r="r" b="b"/>
            <a:pathLst>
              <a:path w="4607560" h="885825">
                <a:moveTo>
                  <a:pt x="4607560" y="0"/>
                </a:moveTo>
                <a:lnTo>
                  <a:pt x="1037653" y="0"/>
                </a:lnTo>
                <a:lnTo>
                  <a:pt x="0" y="0"/>
                </a:lnTo>
                <a:lnTo>
                  <a:pt x="0" y="270154"/>
                </a:lnTo>
                <a:lnTo>
                  <a:pt x="0" y="540321"/>
                </a:lnTo>
                <a:lnTo>
                  <a:pt x="0" y="885710"/>
                </a:lnTo>
                <a:lnTo>
                  <a:pt x="1037653" y="885710"/>
                </a:lnTo>
                <a:lnTo>
                  <a:pt x="4607560" y="885710"/>
                </a:lnTo>
                <a:lnTo>
                  <a:pt x="4607560" y="540321"/>
                </a:lnTo>
                <a:lnTo>
                  <a:pt x="4607560" y="270167"/>
                </a:lnTo>
                <a:lnTo>
                  <a:pt x="4607560" y="0"/>
                </a:lnTo>
                <a:close/>
              </a:path>
            </a:pathLst>
          </a:custGeom>
          <a:solidFill>
            <a:srgbClr val="FFFFFF"/>
          </a:solidFill>
        </p:spPr>
        <p:txBody>
          <a:bodyPr wrap="square" lIns="0" tIns="0" rIns="0" bIns="0" rtlCol="0"/>
          <a:lstStyle/>
          <a:p>
            <a:endParaRPr/>
          </a:p>
        </p:txBody>
      </p:sp>
      <p:sp>
        <p:nvSpPr>
          <p:cNvPr id="8" name="object 8"/>
          <p:cNvSpPr txBox="1"/>
          <p:nvPr/>
        </p:nvSpPr>
        <p:spPr>
          <a:xfrm>
            <a:off x="1501368" y="1436461"/>
            <a:ext cx="1683385" cy="1005205"/>
          </a:xfrm>
          <a:prstGeom prst="rect">
            <a:avLst/>
          </a:prstGeom>
        </p:spPr>
        <p:txBody>
          <a:bodyPr vert="horz" wrap="square" lIns="0" tIns="92075" rIns="0" bIns="0" rtlCol="0">
            <a:spAutoFit/>
          </a:bodyPr>
          <a:lstStyle/>
          <a:p>
            <a:pPr marL="12700">
              <a:lnSpc>
                <a:spcPct val="100000"/>
              </a:lnSpc>
              <a:spcBef>
                <a:spcPts val="725"/>
              </a:spcBef>
            </a:pPr>
            <a:r>
              <a:rPr sz="1100" b="1" spc="-15" dirty="0">
                <a:solidFill>
                  <a:srgbClr val="221F1F"/>
                </a:solidFill>
                <a:latin typeface="UD デジタル 教科書体 N-R"/>
                <a:cs typeface="UD デジタル 教科書体 N-R"/>
              </a:rPr>
              <a:t>大阪市東住吉区</a:t>
            </a:r>
            <a:endParaRPr sz="1100" dirty="0">
              <a:latin typeface="UD デジタル 教科書体 N-R"/>
              <a:cs typeface="UD デジタル 教科書体 N-R"/>
            </a:endParaRPr>
          </a:p>
          <a:p>
            <a:pPr marL="12700" marR="5080">
              <a:lnSpc>
                <a:spcPct val="147400"/>
              </a:lnSpc>
            </a:pPr>
            <a:r>
              <a:rPr sz="1100" b="1" spc="-30" dirty="0">
                <a:solidFill>
                  <a:srgbClr val="221F1F"/>
                </a:solidFill>
                <a:latin typeface="UD デジタル 教科書体 N-R"/>
                <a:cs typeface="UD デジタル 教科書体 N-R"/>
              </a:rPr>
              <a:t>近鉄南大阪線北田辺駅すぐ</a:t>
            </a:r>
            <a:r>
              <a:rPr sz="1100" b="1" spc="-50" dirty="0">
                <a:solidFill>
                  <a:srgbClr val="221F1F"/>
                </a:solidFill>
                <a:latin typeface="UD デジタル 教科書体 N-R"/>
                <a:cs typeface="UD デジタル 教科書体 N-R"/>
              </a:rPr>
              <a:t> </a:t>
            </a:r>
            <a:r>
              <a:rPr sz="1100" b="1" dirty="0">
                <a:solidFill>
                  <a:srgbClr val="221F1F"/>
                </a:solidFill>
                <a:latin typeface="UD デジタル 教科書体 N-R"/>
                <a:cs typeface="UD デジタル 教科書体 N-R"/>
              </a:rPr>
              <a:t>21</a:t>
            </a:r>
            <a:r>
              <a:rPr sz="1100" b="1" spc="-25" dirty="0">
                <a:solidFill>
                  <a:srgbClr val="221F1F"/>
                </a:solidFill>
                <a:latin typeface="UD デジタル 教科書体 N-R"/>
                <a:cs typeface="UD デジタル 教科書体 N-R"/>
              </a:rPr>
              <a:t> 店</a:t>
            </a:r>
            <a:endParaRPr sz="1100" dirty="0">
              <a:latin typeface="UD デジタル 教科書体 N-R"/>
              <a:cs typeface="UD デジタル 教科書体 N-R"/>
            </a:endParaRPr>
          </a:p>
          <a:p>
            <a:pPr marL="69850">
              <a:lnSpc>
                <a:spcPct val="100000"/>
              </a:lnSpc>
              <a:spcBef>
                <a:spcPts val="795"/>
              </a:spcBef>
            </a:pPr>
            <a:r>
              <a:rPr sz="900" b="1" u="sng" spc="-10" dirty="0">
                <a:solidFill>
                  <a:srgbClr val="13501B"/>
                </a:solidFill>
                <a:uFill>
                  <a:solidFill>
                    <a:srgbClr val="13501B"/>
                  </a:solidFill>
                </a:uFill>
                <a:latin typeface="UD デジタル 教科書体 N-R"/>
                <a:cs typeface="UD デジタル 教科書体 N-R"/>
              </a:rPr>
              <a:t>https://haguku-mall.com/</a:t>
            </a:r>
            <a:endParaRPr sz="900" dirty="0">
              <a:latin typeface="UD デジタル 教科書体 N-R"/>
              <a:cs typeface="UD デジタル 教科書体 N-R"/>
            </a:endParaRPr>
          </a:p>
        </p:txBody>
      </p:sp>
      <p:sp>
        <p:nvSpPr>
          <p:cNvPr id="9" name="object 9"/>
          <p:cNvSpPr txBox="1"/>
          <p:nvPr/>
        </p:nvSpPr>
        <p:spPr>
          <a:xfrm>
            <a:off x="1558756" y="2549083"/>
            <a:ext cx="2196465" cy="151323"/>
          </a:xfrm>
          <a:prstGeom prst="rect">
            <a:avLst/>
          </a:prstGeom>
        </p:spPr>
        <p:txBody>
          <a:bodyPr vert="horz" wrap="square" lIns="0" tIns="12700" rIns="0" bIns="0" rtlCol="0">
            <a:spAutoFit/>
          </a:bodyPr>
          <a:lstStyle/>
          <a:p>
            <a:pPr marL="12700">
              <a:lnSpc>
                <a:spcPct val="1000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2">
                  <a:extLst>
                    <a:ext uri="{A12FA001-AC4F-418D-AE19-62706E023703}">
                      <ahyp:hlinkClr xmlns:ahyp="http://schemas.microsoft.com/office/drawing/2018/hyperlinkcolor" val="tx"/>
                    </a:ext>
                  </a:extLst>
                </a:hlinkClick>
              </a:rPr>
              <a:t>www.instagram.com/haguku_mall/</a:t>
            </a:r>
            <a:endParaRPr sz="900" dirty="0">
              <a:solidFill>
                <a:srgbClr val="4B7A52"/>
              </a:solidFill>
              <a:latin typeface="UD デジタル 教科書体 N-R"/>
              <a:cs typeface="UD デジタル 教科書体 N-R"/>
            </a:endParaRPr>
          </a:p>
        </p:txBody>
      </p:sp>
      <p:sp>
        <p:nvSpPr>
          <p:cNvPr id="10" name="object 10"/>
          <p:cNvSpPr txBox="1"/>
          <p:nvPr/>
        </p:nvSpPr>
        <p:spPr>
          <a:xfrm>
            <a:off x="517800" y="1436461"/>
            <a:ext cx="882650" cy="1685925"/>
          </a:xfrm>
          <a:prstGeom prst="rect">
            <a:avLst/>
          </a:prstGeom>
        </p:spPr>
        <p:txBody>
          <a:bodyPr vert="horz" wrap="square" lIns="0" tIns="7620" rIns="0" bIns="0" rtlCol="0">
            <a:spAutoFit/>
          </a:bodyPr>
          <a:lstStyle/>
          <a:p>
            <a:pPr marL="12700" marR="271145" algn="just">
              <a:lnSpc>
                <a:spcPct val="150100"/>
              </a:lnSpc>
              <a:spcBef>
                <a:spcPts val="60"/>
              </a:spcBef>
            </a:pPr>
            <a:r>
              <a:rPr sz="1100" b="1" spc="-15" dirty="0">
                <a:solidFill>
                  <a:srgbClr val="221F1F"/>
                </a:solidFill>
                <a:latin typeface="UD デジタル 教科書体 N-R"/>
                <a:cs typeface="UD デジタル 教科書体 N-R"/>
              </a:rPr>
              <a:t>所 在 地</a:t>
            </a:r>
            <a:r>
              <a:rPr sz="1100" b="1" spc="40" dirty="0">
                <a:solidFill>
                  <a:srgbClr val="221F1F"/>
                </a:solidFill>
                <a:latin typeface="UD デジタル 教科書体 N-R"/>
                <a:cs typeface="UD デジタル 教科書体 N-R"/>
              </a:rPr>
              <a:t>アクセス</a:t>
            </a:r>
            <a:r>
              <a:rPr sz="1100" b="1" spc="-10" dirty="0">
                <a:solidFill>
                  <a:srgbClr val="221F1F"/>
                </a:solidFill>
                <a:latin typeface="UD デジタル 教科書体 N-R"/>
                <a:cs typeface="UD デジタル 教科書体 N-R"/>
              </a:rPr>
              <a:t>会 員 数</a:t>
            </a:r>
            <a:r>
              <a:rPr sz="1100" b="1" spc="-50" dirty="0">
                <a:solidFill>
                  <a:srgbClr val="221F1F"/>
                </a:solidFill>
                <a:latin typeface="UD デジタル 教科書体 N-R"/>
                <a:cs typeface="UD デジタル 教科書体 N-R"/>
              </a:rPr>
              <a:t> </a:t>
            </a:r>
            <a:r>
              <a:rPr sz="1000" b="1" spc="-25" dirty="0">
                <a:solidFill>
                  <a:srgbClr val="221F1F"/>
                </a:solidFill>
                <a:latin typeface="UD デジタル 教科書体 N-R"/>
                <a:cs typeface="UD デジタル 教科書体 N-R"/>
              </a:rPr>
              <a:t>URL</a:t>
            </a:r>
            <a:endParaRPr sz="1000">
              <a:latin typeface="UD デジタル 教科書体 N-R"/>
              <a:cs typeface="UD デジタル 教科書体 N-R"/>
            </a:endParaRPr>
          </a:p>
          <a:p>
            <a:pPr marL="12700">
              <a:lnSpc>
                <a:spcPct val="100000"/>
              </a:lnSpc>
              <a:spcBef>
                <a:spcPts val="930"/>
              </a:spcBef>
            </a:pPr>
            <a:r>
              <a:rPr sz="1000" b="1" spc="-10" dirty="0">
                <a:solidFill>
                  <a:srgbClr val="221F1F"/>
                </a:solidFill>
                <a:latin typeface="UD デジタル 教科書体 N-R"/>
                <a:cs typeface="UD デジタル 教科書体 N-R"/>
              </a:rPr>
              <a:t>Instagram</a:t>
            </a:r>
            <a:endParaRPr sz="1000">
              <a:latin typeface="UD デジタル 教科書体 N-R"/>
              <a:cs typeface="UD デジタル 教科書体 N-R"/>
            </a:endParaRPr>
          </a:p>
          <a:p>
            <a:pPr marL="12700">
              <a:lnSpc>
                <a:spcPct val="100000"/>
              </a:lnSpc>
              <a:spcBef>
                <a:spcPts val="470"/>
              </a:spcBef>
            </a:pPr>
            <a:r>
              <a:rPr sz="1100" b="1" spc="-10" dirty="0">
                <a:solidFill>
                  <a:srgbClr val="221F1F"/>
                </a:solidFill>
                <a:latin typeface="UD デジタル 教科書体 N-R"/>
                <a:cs typeface="UD デジタル 教科書体 N-R"/>
              </a:rPr>
              <a:t>Instagram</a:t>
            </a:r>
            <a:endParaRPr sz="1100">
              <a:latin typeface="UD デジタル 教科書体 N-R"/>
              <a:cs typeface="UD デジタル 教科書体 N-R"/>
            </a:endParaRPr>
          </a:p>
          <a:p>
            <a:pPr marL="12700">
              <a:lnSpc>
                <a:spcPct val="100000"/>
              </a:lnSpc>
              <a:spcBef>
                <a:spcPts val="305"/>
              </a:spcBef>
            </a:pPr>
            <a:r>
              <a:rPr sz="900" b="1" spc="-150" dirty="0">
                <a:solidFill>
                  <a:srgbClr val="221F1F"/>
                </a:solidFill>
                <a:latin typeface="UD デジタル 教科書体 N-R"/>
                <a:cs typeface="UD デジタル 教科書体 N-R"/>
              </a:rPr>
              <a:t>(キタタナベイベ〜)</a:t>
            </a:r>
            <a:endParaRPr sz="900">
              <a:latin typeface="UD デジタル 教科書体 N-R"/>
              <a:cs typeface="UD デジタル 教科書体 N-R"/>
            </a:endParaRPr>
          </a:p>
        </p:txBody>
      </p:sp>
      <p:sp>
        <p:nvSpPr>
          <p:cNvPr id="11" name="object 11"/>
          <p:cNvSpPr txBox="1"/>
          <p:nvPr/>
        </p:nvSpPr>
        <p:spPr>
          <a:xfrm>
            <a:off x="1558756" y="2856850"/>
            <a:ext cx="2310765" cy="151323"/>
          </a:xfrm>
          <a:prstGeom prst="rect">
            <a:avLst/>
          </a:prstGeom>
        </p:spPr>
        <p:txBody>
          <a:bodyPr vert="horz" wrap="square" lIns="0" tIns="12700" rIns="0" bIns="0" rtlCol="0">
            <a:spAutoFit/>
          </a:bodyPr>
          <a:lstStyle/>
          <a:p>
            <a:pPr marL="12700">
              <a:lnSpc>
                <a:spcPct val="1000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3">
                  <a:extLst>
                    <a:ext uri="{A12FA001-AC4F-418D-AE19-62706E023703}">
                      <ahyp:hlinkClr xmlns:ahyp="http://schemas.microsoft.com/office/drawing/2018/hyperlinkcolor" val="tx"/>
                    </a:ext>
                  </a:extLst>
                </a:hlinkClick>
              </a:rPr>
              <a:t>www.instagram.com/kitatana_baby/</a:t>
            </a:r>
            <a:endParaRPr sz="900">
              <a:solidFill>
                <a:srgbClr val="4B7A52"/>
              </a:solidFill>
              <a:latin typeface="UD デジタル 教科書体 N-R"/>
              <a:cs typeface="UD デジタル 教科書体 N-R"/>
            </a:endParaRPr>
          </a:p>
        </p:txBody>
      </p:sp>
      <p:sp>
        <p:nvSpPr>
          <p:cNvPr id="12" name="object 12"/>
          <p:cNvSpPr txBox="1"/>
          <p:nvPr/>
        </p:nvSpPr>
        <p:spPr>
          <a:xfrm>
            <a:off x="353352" y="132206"/>
            <a:ext cx="6907530" cy="1038860"/>
          </a:xfrm>
          <a:prstGeom prst="rect">
            <a:avLst/>
          </a:prstGeom>
          <a:ln w="19050">
            <a:solidFill>
              <a:srgbClr val="317DC4"/>
            </a:solidFill>
          </a:ln>
        </p:spPr>
        <p:txBody>
          <a:bodyPr vert="horz" wrap="square" lIns="0" tIns="74930" rIns="0" bIns="0" rtlCol="0">
            <a:spAutoFit/>
          </a:bodyPr>
          <a:lstStyle/>
          <a:p>
            <a:pPr marL="154940">
              <a:lnSpc>
                <a:spcPct val="100000"/>
              </a:lnSpc>
              <a:spcBef>
                <a:spcPts val="590"/>
              </a:spcBef>
            </a:pPr>
            <a:r>
              <a:rPr sz="1100" b="1" spc="-20" dirty="0">
                <a:solidFill>
                  <a:srgbClr val="585858"/>
                </a:solidFill>
                <a:latin typeface="UD デジタル 教科書体 N-R"/>
                <a:cs typeface="UD デジタル 教科書体 N-R"/>
              </a:rPr>
              <a:t>事例㉛</a:t>
            </a:r>
            <a:endParaRPr sz="1100">
              <a:latin typeface="UD デジタル 教科書体 N-R"/>
              <a:cs typeface="UD デジタル 教科書体 N-R"/>
            </a:endParaRPr>
          </a:p>
          <a:p>
            <a:pPr marL="110489">
              <a:lnSpc>
                <a:spcPts val="1870"/>
              </a:lnSpc>
              <a:spcBef>
                <a:spcPts val="20"/>
              </a:spcBef>
            </a:pPr>
            <a:r>
              <a:rPr sz="1700" spc="-155" dirty="0">
                <a:latin typeface="UD デジタル 教科書体 N-R"/>
                <a:cs typeface="UD デジタル 教科書体 N-R"/>
              </a:rPr>
              <a:t>商店街内で多様な活動を促進</a:t>
            </a:r>
            <a:endParaRPr sz="1700">
              <a:latin typeface="UD デジタル 教科書体 N-R"/>
              <a:cs typeface="UD デジタル 教科書体 N-R"/>
            </a:endParaRPr>
          </a:p>
          <a:p>
            <a:pPr marL="117475">
              <a:lnSpc>
                <a:spcPts val="1870"/>
              </a:lnSpc>
              <a:tabLst>
                <a:tab pos="6849109" algn="l"/>
              </a:tabLst>
            </a:pPr>
            <a:r>
              <a:rPr sz="1700" u="heavy" spc="110" dirty="0">
                <a:uFill>
                  <a:solidFill>
                    <a:srgbClr val="317DC4"/>
                  </a:solidFill>
                </a:uFill>
                <a:latin typeface="UD デジタル 教科書体 N-R"/>
                <a:cs typeface="UD デジタル 教科書体 N-R"/>
              </a:rPr>
              <a:t>  </a:t>
            </a:r>
            <a:r>
              <a:rPr sz="1700" u="heavy" spc="-310" dirty="0">
                <a:uFill>
                  <a:solidFill>
                    <a:srgbClr val="317DC4"/>
                  </a:solidFill>
                </a:uFill>
                <a:latin typeface="UD デジタル 教科書体 N-R"/>
                <a:cs typeface="UD デジタル 教科書体 N-R"/>
              </a:rPr>
              <a:t>コミュ</a:t>
            </a:r>
            <a:r>
              <a:rPr sz="1700" u="heavy" spc="-325" dirty="0">
                <a:uFill>
                  <a:solidFill>
                    <a:srgbClr val="317DC4"/>
                  </a:solidFill>
                </a:uFill>
                <a:latin typeface="UD デジタル 教科書体 N-R"/>
                <a:cs typeface="UD デジタル 教科書体 N-R"/>
              </a:rPr>
              <a:t>ニ</a:t>
            </a:r>
            <a:r>
              <a:rPr sz="1700" u="heavy" spc="-310" dirty="0">
                <a:uFill>
                  <a:solidFill>
                    <a:srgbClr val="317DC4"/>
                  </a:solidFill>
                </a:uFill>
                <a:latin typeface="UD デジタル 教科書体 N-R"/>
                <a:cs typeface="UD デジタル 教科書体 N-R"/>
              </a:rPr>
              <a:t>ティ</a:t>
            </a:r>
            <a:r>
              <a:rPr sz="1700" u="heavy" spc="-325" dirty="0">
                <a:uFill>
                  <a:solidFill>
                    <a:srgbClr val="317DC4"/>
                  </a:solidFill>
                </a:uFill>
                <a:latin typeface="UD デジタル 教科書体 N-R"/>
                <a:cs typeface="UD デジタル 教科書体 N-R"/>
              </a:rPr>
              <a:t>ス</a:t>
            </a:r>
            <a:r>
              <a:rPr sz="1700" u="heavy" spc="-310" dirty="0">
                <a:uFill>
                  <a:solidFill>
                    <a:srgbClr val="317DC4"/>
                  </a:solidFill>
                </a:uFill>
                <a:latin typeface="UD デジタル 教科書体 N-R"/>
                <a:cs typeface="UD デジタル 教科書体 N-R"/>
              </a:rPr>
              <a:t>ペース・</a:t>
            </a:r>
            <a:r>
              <a:rPr sz="1700" u="heavy" spc="-325" dirty="0">
                <a:uFill>
                  <a:solidFill>
                    <a:srgbClr val="317DC4"/>
                  </a:solidFill>
                </a:uFill>
                <a:latin typeface="UD デジタル 教科書体 N-R"/>
                <a:cs typeface="UD デジタル 教科書体 N-R"/>
              </a:rPr>
              <a:t>ワ</a:t>
            </a:r>
            <a:r>
              <a:rPr sz="1700" u="heavy" spc="-310" dirty="0">
                <a:uFill>
                  <a:solidFill>
                    <a:srgbClr val="317DC4"/>
                  </a:solidFill>
                </a:uFill>
                <a:latin typeface="UD デジタル 教科書体 N-R"/>
                <a:cs typeface="UD デジタル 教科書体 N-R"/>
              </a:rPr>
              <a:t>ーク</a:t>
            </a:r>
            <a:r>
              <a:rPr sz="1700" u="heavy" spc="-325" dirty="0">
                <a:uFill>
                  <a:solidFill>
                    <a:srgbClr val="317DC4"/>
                  </a:solidFill>
                </a:uFill>
                <a:latin typeface="UD デジタル 教科書体 N-R"/>
                <a:cs typeface="UD デジタル 教科書体 N-R"/>
              </a:rPr>
              <a:t>シ</a:t>
            </a:r>
            <a:r>
              <a:rPr sz="1700" u="heavy" spc="-310" dirty="0">
                <a:uFill>
                  <a:solidFill>
                    <a:srgbClr val="317DC4"/>
                  </a:solidFill>
                </a:uFill>
                <a:latin typeface="UD デジタル 教科書体 N-R"/>
                <a:cs typeface="UD デジタル 教科書体 N-R"/>
              </a:rPr>
              <a:t>ョップ</a:t>
            </a:r>
            <a:r>
              <a:rPr sz="1700" u="heavy" spc="-160" dirty="0">
                <a:uFill>
                  <a:solidFill>
                    <a:srgbClr val="317DC4"/>
                  </a:solidFill>
                </a:uFill>
                <a:latin typeface="UD デジタル 教科書体 N-R"/>
                <a:cs typeface="UD デジタル 教科書体 N-R"/>
              </a:rPr>
              <a:t>施設</a:t>
            </a:r>
            <a:r>
              <a:rPr sz="1700" u="heavy" spc="-170" dirty="0">
                <a:uFill>
                  <a:solidFill>
                    <a:srgbClr val="317DC4"/>
                  </a:solidFill>
                </a:uFill>
                <a:latin typeface="UD デジタル 教科書体 N-R"/>
                <a:cs typeface="UD デジタル 教科書体 N-R"/>
              </a:rPr>
              <a:t>｢</a:t>
            </a:r>
            <a:r>
              <a:rPr sz="1700" u="heavy" spc="-160" dirty="0">
                <a:uFill>
                  <a:solidFill>
                    <a:srgbClr val="317DC4"/>
                  </a:solidFill>
                </a:uFill>
                <a:latin typeface="UD デジタル 教科書体 N-R"/>
                <a:cs typeface="UD デジタル 教科書体 N-R"/>
              </a:rPr>
              <a:t>食</a:t>
            </a:r>
            <a:r>
              <a:rPr sz="1700" u="heavy" spc="-150" dirty="0">
                <a:uFill>
                  <a:solidFill>
                    <a:srgbClr val="317DC4"/>
                  </a:solidFill>
                </a:uFill>
                <a:latin typeface="UD デジタル 教科書体 N-R"/>
                <a:cs typeface="UD デジタル 教科書体 N-R"/>
              </a:rPr>
              <a:t>歩</a:t>
            </a:r>
            <a:r>
              <a:rPr sz="1700" u="heavy" spc="-160" dirty="0">
                <a:uFill>
                  <a:solidFill>
                    <a:srgbClr val="317DC4"/>
                  </a:solidFill>
                </a:uFill>
                <a:latin typeface="UD デジタル 教科書体 N-R"/>
                <a:cs typeface="UD デジタル 教科書体 N-R"/>
              </a:rPr>
              <a:t>楽（てぶら</a:t>
            </a:r>
            <a:r>
              <a:rPr sz="1700" u="heavy" spc="-155" dirty="0">
                <a:uFill>
                  <a:solidFill>
                    <a:srgbClr val="317DC4"/>
                  </a:solidFill>
                </a:uFill>
                <a:latin typeface="UD デジタル 教科書体 N-R"/>
                <a:cs typeface="UD デジタル 教科書体 N-R"/>
              </a:rPr>
              <a:t>）｣</a:t>
            </a:r>
            <a:r>
              <a:rPr sz="1700" u="heavy" spc="-160" dirty="0">
                <a:uFill>
                  <a:solidFill>
                    <a:srgbClr val="317DC4"/>
                  </a:solidFill>
                </a:uFill>
                <a:latin typeface="UD デジタル 教科書体 N-R"/>
                <a:cs typeface="UD デジタル 教科書体 N-R"/>
              </a:rPr>
              <a:t>の活用促</a:t>
            </a:r>
            <a:r>
              <a:rPr sz="1700" u="heavy" spc="-50" dirty="0">
                <a:uFill>
                  <a:solidFill>
                    <a:srgbClr val="317DC4"/>
                  </a:solidFill>
                </a:uFill>
                <a:latin typeface="UD デジタル 教科書体 N-R"/>
                <a:cs typeface="UD デジタル 教科書体 N-R"/>
              </a:rPr>
              <a:t>進</a:t>
            </a:r>
            <a:r>
              <a:rPr sz="1700" u="heavy" dirty="0">
                <a:uFill>
                  <a:solidFill>
                    <a:srgbClr val="317DC4"/>
                  </a:solidFill>
                </a:uFill>
                <a:latin typeface="UD デジタル 教科書体 N-R"/>
                <a:cs typeface="UD デジタル 教科書体 N-R"/>
              </a:rPr>
              <a:t>	</a:t>
            </a:r>
            <a:endParaRPr sz="1700">
              <a:latin typeface="UD デジタル 教科書体 N-R"/>
              <a:cs typeface="UD デジタル 教科書体 N-R"/>
            </a:endParaRPr>
          </a:p>
          <a:p>
            <a:pPr marL="154940">
              <a:lnSpc>
                <a:spcPct val="100000"/>
              </a:lnSpc>
              <a:spcBef>
                <a:spcPts val="500"/>
              </a:spcBef>
            </a:pPr>
            <a:r>
              <a:rPr sz="1300" spc="-30" dirty="0">
                <a:latin typeface="UD デジタル 教科書体 NK-R"/>
                <a:cs typeface="UD デジタル 教科書体 NK-R"/>
              </a:rPr>
              <a:t>北田辺商店街振興組合、特定非営利活動法人北田辺プロジェクト実行委員会</a:t>
            </a:r>
            <a:endParaRPr sz="1300">
              <a:latin typeface="UD デジタル 教科書体 NK-R"/>
              <a:cs typeface="UD デジタル 教科書体 NK-R"/>
            </a:endParaRPr>
          </a:p>
        </p:txBody>
      </p:sp>
      <p:sp>
        <p:nvSpPr>
          <p:cNvPr id="13" name="object 13"/>
          <p:cNvSpPr/>
          <p:nvPr/>
        </p:nvSpPr>
        <p:spPr>
          <a:xfrm>
            <a:off x="356997" y="3291230"/>
            <a:ext cx="1660525" cy="320675"/>
          </a:xfrm>
          <a:custGeom>
            <a:avLst/>
            <a:gdLst/>
            <a:ahLst/>
            <a:cxnLst/>
            <a:rect l="l" t="t" r="r" b="b"/>
            <a:pathLst>
              <a:path w="1660525" h="320675">
                <a:moveTo>
                  <a:pt x="1660016" y="0"/>
                </a:moveTo>
                <a:lnTo>
                  <a:pt x="0" y="0"/>
                </a:lnTo>
                <a:lnTo>
                  <a:pt x="0" y="320332"/>
                </a:lnTo>
                <a:lnTo>
                  <a:pt x="1660016" y="320332"/>
                </a:lnTo>
                <a:lnTo>
                  <a:pt x="1660016" y="0"/>
                </a:lnTo>
                <a:close/>
              </a:path>
            </a:pathLst>
          </a:custGeom>
          <a:solidFill>
            <a:srgbClr val="317DC4"/>
          </a:solidFill>
        </p:spPr>
        <p:txBody>
          <a:bodyPr wrap="square" lIns="0" tIns="0" rIns="0" bIns="0" rtlCol="0"/>
          <a:lstStyle/>
          <a:p>
            <a:endParaRPr/>
          </a:p>
        </p:txBody>
      </p:sp>
      <p:graphicFrame>
        <p:nvGraphicFramePr>
          <p:cNvPr id="14" name="object 14"/>
          <p:cNvGraphicFramePr>
            <a:graphicFrameLocks noGrp="1"/>
          </p:cNvGraphicFramePr>
          <p:nvPr/>
        </p:nvGraphicFramePr>
        <p:xfrm>
          <a:off x="356997" y="3291230"/>
          <a:ext cx="3255645" cy="2240915"/>
        </p:xfrm>
        <a:graphic>
          <a:graphicData uri="http://schemas.openxmlformats.org/drawingml/2006/table">
            <a:tbl>
              <a:tblPr firstRow="1" bandRow="1">
                <a:tableStyleId>{2D5ABB26-0587-4C30-8999-92F81FD0307C}</a:tableStyleId>
              </a:tblPr>
              <a:tblGrid>
                <a:gridCol w="3255645">
                  <a:extLst>
                    <a:ext uri="{9D8B030D-6E8A-4147-A177-3AD203B41FA5}">
                      <a16:colId xmlns:a16="http://schemas.microsoft.com/office/drawing/2014/main" val="20000"/>
                    </a:ext>
                  </a:extLst>
                </a:gridCol>
              </a:tblGrid>
              <a:tr h="320040">
                <a:tc>
                  <a:txBody>
                    <a:bodyPr/>
                    <a:lstStyle/>
                    <a:p>
                      <a:pPr marL="497840">
                        <a:lnSpc>
                          <a:spcPct val="100000"/>
                        </a:lnSpc>
                        <a:spcBef>
                          <a:spcPts val="370"/>
                        </a:spcBef>
                      </a:pPr>
                      <a:r>
                        <a:rPr sz="1300" b="1" spc="-20" dirty="0">
                          <a:solidFill>
                            <a:srgbClr val="FFFFFF"/>
                          </a:solidFill>
                          <a:latin typeface="UD デジタル 教科書体 NK-R"/>
                          <a:cs typeface="UD デジタル 教科書体 NK-R"/>
                        </a:rPr>
                        <a:t>取組概要</a:t>
                      </a:r>
                      <a:endParaRPr sz="1300">
                        <a:latin typeface="UD デジタル 教科書体 NK-R"/>
                        <a:cs typeface="UD デジタル 教科書体 NK-R"/>
                      </a:endParaRPr>
                    </a:p>
                  </a:txBody>
                  <a:tcPr marL="0" marR="0" marT="46990" marB="0"/>
                </a:tc>
                <a:extLst>
                  <a:ext uri="{0D108BD9-81ED-4DB2-BD59-A6C34878D82A}">
                    <a16:rowId xmlns:a16="http://schemas.microsoft.com/office/drawing/2014/main" val="10000"/>
                  </a:ext>
                </a:extLst>
              </a:tr>
              <a:tr h="1920875">
                <a:tc>
                  <a:txBody>
                    <a:bodyPr/>
                    <a:lstStyle/>
                    <a:p>
                      <a:pPr marL="149860" marR="25400" indent="-94615">
                        <a:lnSpc>
                          <a:spcPct val="100000"/>
                        </a:lnSpc>
                        <a:spcBef>
                          <a:spcPts val="520"/>
                        </a:spcBef>
                      </a:pPr>
                      <a:r>
                        <a:rPr sz="1100" b="1" dirty="0">
                          <a:latin typeface="UD デジタル 教科書体 N-R"/>
                          <a:cs typeface="UD デジタル 教科書体 N-R"/>
                        </a:rPr>
                        <a:t>①</a:t>
                      </a:r>
                      <a:r>
                        <a:rPr sz="1100" b="1" u="sng" spc="-20" dirty="0">
                          <a:uFill>
                            <a:solidFill>
                              <a:srgbClr val="000000"/>
                            </a:solidFill>
                          </a:uFill>
                          <a:latin typeface="UD デジタル 教科書体 N-R"/>
                          <a:cs typeface="UD デジタル 教科書体 N-R"/>
                        </a:rPr>
                        <a:t>商店街内施設「食歩楽(てぶら)」の認知度向上</a:t>
                      </a:r>
                      <a:r>
                        <a:rPr sz="1100" u="none" spc="-20" dirty="0">
                          <a:latin typeface="UD デジタル 教科書体 N-R"/>
                          <a:cs typeface="UD デジタル 教科書体 N-R"/>
                        </a:rPr>
                        <a:t>同施設にチャレンジキッチンやコミュニティス</a:t>
                      </a:r>
                      <a:r>
                        <a:rPr sz="1100" u="none" spc="-50" dirty="0">
                          <a:latin typeface="UD デジタル 教科書体 N-R"/>
                          <a:cs typeface="UD デジタル 教科書体 N-R"/>
                        </a:rPr>
                        <a:t> </a:t>
                      </a:r>
                      <a:r>
                        <a:rPr sz="1100" u="none" spc="-15" dirty="0">
                          <a:latin typeface="UD デジタル 教科書体 N-R"/>
                          <a:cs typeface="UD デジタル 教科書体 N-R"/>
                        </a:rPr>
                        <a:t>ペースなど幅広い利用方法があることを</a:t>
                      </a:r>
                      <a:r>
                        <a:rPr sz="1100" u="none" dirty="0">
                          <a:latin typeface="UD デジタル 教科書体 N-R"/>
                          <a:cs typeface="UD デジタル 教科書体 N-R"/>
                        </a:rPr>
                        <a:t>PR</a:t>
                      </a:r>
                      <a:r>
                        <a:rPr sz="1100" u="none" spc="-25" dirty="0">
                          <a:latin typeface="UD デジタル 教科書体 N-R"/>
                          <a:cs typeface="UD デジタル 教科書体 N-R"/>
                        </a:rPr>
                        <a:t>するた</a:t>
                      </a:r>
                      <a:r>
                        <a:rPr sz="1100" u="none" spc="-15" dirty="0">
                          <a:latin typeface="UD デジタル 教科書体 N-R"/>
                          <a:cs typeface="UD デジタル 教科書体 N-R"/>
                        </a:rPr>
                        <a:t>め、ワークショップ等を計</a:t>
                      </a:r>
                      <a:r>
                        <a:rPr sz="1100" u="none" dirty="0">
                          <a:latin typeface="UD デジタル 教科書体 N-R"/>
                          <a:cs typeface="UD デジタル 教科書体 N-R"/>
                        </a:rPr>
                        <a:t>5</a:t>
                      </a:r>
                      <a:r>
                        <a:rPr sz="1100" u="none" spc="-20" dirty="0">
                          <a:latin typeface="UD デジタル 教科書体 N-R"/>
                          <a:cs typeface="UD デジタル 教科書体 N-R"/>
                        </a:rPr>
                        <a:t>回開催。</a:t>
                      </a:r>
                      <a:endParaRPr sz="1100" dirty="0">
                        <a:latin typeface="UD デジタル 教科書体 N-R"/>
                        <a:cs typeface="UD デジタル 教科書体 N-R"/>
                      </a:endParaRPr>
                    </a:p>
                    <a:p>
                      <a:pPr marL="55244">
                        <a:lnSpc>
                          <a:spcPct val="100000"/>
                        </a:lnSpc>
                      </a:pPr>
                      <a:r>
                        <a:rPr sz="1100" b="1" dirty="0">
                          <a:latin typeface="UD デジタル 教科書体 N-R"/>
                          <a:cs typeface="UD デジタル 教科書体 N-R"/>
                        </a:rPr>
                        <a:t>②</a:t>
                      </a:r>
                      <a:r>
                        <a:rPr sz="1100" b="1" u="sng" dirty="0">
                          <a:uFill>
                            <a:solidFill>
                              <a:srgbClr val="000000"/>
                            </a:solidFill>
                          </a:uFill>
                          <a:latin typeface="UD デジタル 教科書体 N-R"/>
                          <a:cs typeface="UD デジタル 教科書体 N-R"/>
                        </a:rPr>
                        <a:t>HPや</a:t>
                      </a:r>
                      <a:r>
                        <a:rPr sz="1100" b="1" u="sng" spc="-10" dirty="0">
                          <a:uFill>
                            <a:solidFill>
                              <a:srgbClr val="000000"/>
                            </a:solidFill>
                          </a:uFill>
                          <a:latin typeface="UD デジタル 教科書体 N-R"/>
                          <a:cs typeface="UD デジタル 教科書体 N-R"/>
                        </a:rPr>
                        <a:t>SNS</a:t>
                      </a:r>
                      <a:r>
                        <a:rPr sz="1100" b="1" u="sng" spc="-20" dirty="0">
                          <a:uFill>
                            <a:solidFill>
                              <a:srgbClr val="000000"/>
                            </a:solidFill>
                          </a:uFill>
                          <a:latin typeface="UD デジタル 教科書体 N-R"/>
                          <a:cs typeface="UD デジタル 教科書体 N-R"/>
                        </a:rPr>
                        <a:t>を利用して情報発信強化</a:t>
                      </a:r>
                      <a:endParaRPr sz="1100" dirty="0">
                        <a:latin typeface="UD デジタル 教科書体 N-R"/>
                        <a:cs typeface="UD デジタル 教科書体 N-R"/>
                      </a:endParaRPr>
                    </a:p>
                    <a:p>
                      <a:pPr marL="149860" marR="24130" indent="45085">
                        <a:lnSpc>
                          <a:spcPct val="100000"/>
                        </a:lnSpc>
                      </a:pPr>
                      <a:r>
                        <a:rPr sz="1100" dirty="0">
                          <a:latin typeface="UD デジタル 教科書体 N-R"/>
                          <a:cs typeface="UD デジタル 教科書体 N-R"/>
                        </a:rPr>
                        <a:t>HP</a:t>
                      </a:r>
                      <a:r>
                        <a:rPr sz="1100" spc="-20" dirty="0">
                          <a:latin typeface="UD デジタル 教科書体 N-R"/>
                          <a:cs typeface="UD デジタル 教科書体 N-R"/>
                        </a:rPr>
                        <a:t>に同施設の紹介ページを追加し、幅広い使い方を紹介。また、取組内容や子育て情報を発信で</a:t>
                      </a:r>
                      <a:r>
                        <a:rPr sz="1100" spc="-15" dirty="0">
                          <a:latin typeface="UD デジタル 教科書体 N-R"/>
                          <a:cs typeface="UD デジタル 教科書体 N-R"/>
                        </a:rPr>
                        <a:t>きるよう、ブログ機能を追加。</a:t>
                      </a:r>
                      <a:r>
                        <a:rPr sz="1100" spc="-10" dirty="0">
                          <a:latin typeface="UD デジタル 教科書体 N-R"/>
                          <a:cs typeface="UD デジタル 教科書体 N-R"/>
                        </a:rPr>
                        <a:t>Instagram</a:t>
                      </a:r>
                      <a:r>
                        <a:rPr sz="1100" spc="-25" dirty="0">
                          <a:latin typeface="UD デジタル 教科書体 N-R"/>
                          <a:cs typeface="UD デジタル 教科書体 N-R"/>
                        </a:rPr>
                        <a:t>を通し</a:t>
                      </a:r>
                      <a:r>
                        <a:rPr sz="1100" spc="-20" dirty="0">
                          <a:latin typeface="UD デジタル 教科書体 N-R"/>
                          <a:cs typeface="UD デジタル 教科書体 N-R"/>
                        </a:rPr>
                        <a:t>て、各ワークショップの告知や募集、さらに開催の様子をリアルタイムで配信するなど、周知に努めた。</a:t>
                      </a:r>
                      <a:endParaRPr sz="1100" dirty="0">
                        <a:latin typeface="UD デジタル 教科書体 N-R"/>
                        <a:cs typeface="UD デジタル 教科書体 N-R"/>
                      </a:endParaRPr>
                    </a:p>
                  </a:txBody>
                  <a:tcPr marL="0" marR="0" marT="66040" marB="0"/>
                </a:tc>
                <a:extLst>
                  <a:ext uri="{0D108BD9-81ED-4DB2-BD59-A6C34878D82A}">
                    <a16:rowId xmlns:a16="http://schemas.microsoft.com/office/drawing/2014/main" val="10001"/>
                  </a:ext>
                </a:extLst>
              </a:tr>
            </a:tbl>
          </a:graphicData>
        </a:graphic>
      </p:graphicFrame>
      <p:grpSp>
        <p:nvGrpSpPr>
          <p:cNvPr id="15" name="object 15"/>
          <p:cNvGrpSpPr/>
          <p:nvPr/>
        </p:nvGrpSpPr>
        <p:grpSpPr>
          <a:xfrm>
            <a:off x="3680655" y="3318946"/>
            <a:ext cx="408940" cy="7028180"/>
            <a:chOff x="3680655" y="3318946"/>
            <a:chExt cx="408940" cy="7028180"/>
          </a:xfrm>
        </p:grpSpPr>
        <p:sp>
          <p:nvSpPr>
            <p:cNvPr id="16" name="object 16"/>
            <p:cNvSpPr/>
            <p:nvPr/>
          </p:nvSpPr>
          <p:spPr>
            <a:xfrm>
              <a:off x="3783536" y="3325296"/>
              <a:ext cx="0" cy="7015480"/>
            </a:xfrm>
            <a:custGeom>
              <a:avLst/>
              <a:gdLst/>
              <a:ahLst/>
              <a:cxnLst/>
              <a:rect l="l" t="t" r="r" b="b"/>
              <a:pathLst>
                <a:path h="7015480">
                  <a:moveTo>
                    <a:pt x="0" y="0"/>
                  </a:moveTo>
                  <a:lnTo>
                    <a:pt x="0" y="7015314"/>
                  </a:lnTo>
                </a:path>
              </a:pathLst>
            </a:custGeom>
            <a:ln w="12700">
              <a:solidFill>
                <a:srgbClr val="3A7C22"/>
              </a:solidFill>
              <a:prstDash val="sysDash"/>
            </a:ln>
          </p:spPr>
          <p:txBody>
            <a:bodyPr wrap="square" lIns="0" tIns="0" rIns="0" bIns="0" rtlCol="0"/>
            <a:lstStyle/>
            <a:p>
              <a:endParaRPr/>
            </a:p>
          </p:txBody>
        </p:sp>
        <p:sp>
          <p:nvSpPr>
            <p:cNvPr id="17" name="object 17"/>
            <p:cNvSpPr/>
            <p:nvPr/>
          </p:nvSpPr>
          <p:spPr>
            <a:xfrm>
              <a:off x="3699705" y="5886862"/>
              <a:ext cx="370840" cy="0"/>
            </a:xfrm>
            <a:custGeom>
              <a:avLst/>
              <a:gdLst/>
              <a:ahLst/>
              <a:cxnLst/>
              <a:rect l="l" t="t" r="r" b="b"/>
              <a:pathLst>
                <a:path w="370839">
                  <a:moveTo>
                    <a:pt x="0" y="0"/>
                  </a:moveTo>
                  <a:lnTo>
                    <a:pt x="370636" y="0"/>
                  </a:lnTo>
                </a:path>
              </a:pathLst>
            </a:custGeom>
            <a:ln w="38100">
              <a:solidFill>
                <a:srgbClr val="FFFFFF"/>
              </a:solidFill>
            </a:ln>
          </p:spPr>
          <p:txBody>
            <a:bodyPr wrap="square" lIns="0" tIns="0" rIns="0" bIns="0" rtlCol="0"/>
            <a:lstStyle/>
            <a:p>
              <a:endParaRPr/>
            </a:p>
          </p:txBody>
        </p:sp>
      </p:grpSp>
      <p:sp>
        <p:nvSpPr>
          <p:cNvPr id="18" name="object 18"/>
          <p:cNvSpPr txBox="1"/>
          <p:nvPr/>
        </p:nvSpPr>
        <p:spPr>
          <a:xfrm>
            <a:off x="357124" y="5600890"/>
            <a:ext cx="3342640" cy="286385"/>
          </a:xfrm>
          <a:prstGeom prst="rect">
            <a:avLst/>
          </a:prstGeom>
          <a:solidFill>
            <a:srgbClr val="317DC4"/>
          </a:solidFill>
        </p:spPr>
        <p:txBody>
          <a:bodyPr vert="horz" wrap="square" lIns="0" tIns="29209" rIns="0" bIns="0" rtlCol="0">
            <a:spAutoFit/>
          </a:bodyPr>
          <a:lstStyle/>
          <a:p>
            <a:pPr marL="432434">
              <a:lnSpc>
                <a:spcPct val="100000"/>
              </a:lnSpc>
              <a:spcBef>
                <a:spcPts val="229"/>
              </a:spcBef>
            </a:pPr>
            <a:r>
              <a:rPr sz="1300" b="1" spc="-25" dirty="0">
                <a:solidFill>
                  <a:srgbClr val="FFFFFF"/>
                </a:solidFill>
                <a:latin typeface="UD デジタル 教科書体 NK-R"/>
                <a:cs typeface="UD デジタル 教科書体 NK-R"/>
              </a:rPr>
              <a:t>取組内容 ①ワークショップ等の開催</a:t>
            </a:r>
            <a:endParaRPr sz="1300">
              <a:latin typeface="UD デジタル 教科書体 NK-R"/>
              <a:cs typeface="UD デジタル 教科書体 NK-R"/>
            </a:endParaRPr>
          </a:p>
        </p:txBody>
      </p:sp>
      <p:sp>
        <p:nvSpPr>
          <p:cNvPr id="19" name="object 19"/>
          <p:cNvSpPr/>
          <p:nvPr/>
        </p:nvSpPr>
        <p:spPr>
          <a:xfrm>
            <a:off x="352757" y="5871760"/>
            <a:ext cx="3211195" cy="281940"/>
          </a:xfrm>
          <a:custGeom>
            <a:avLst/>
            <a:gdLst/>
            <a:ahLst/>
            <a:cxnLst/>
            <a:rect l="l" t="t" r="r" b="b"/>
            <a:pathLst>
              <a:path w="3211195" h="281939">
                <a:moveTo>
                  <a:pt x="3069742" y="0"/>
                </a:moveTo>
                <a:lnTo>
                  <a:pt x="0" y="0"/>
                </a:lnTo>
                <a:lnTo>
                  <a:pt x="0" y="281800"/>
                </a:lnTo>
                <a:lnTo>
                  <a:pt x="3210636" y="281800"/>
                </a:lnTo>
                <a:lnTo>
                  <a:pt x="3210636" y="140893"/>
                </a:lnTo>
                <a:lnTo>
                  <a:pt x="3069742" y="0"/>
                </a:lnTo>
                <a:close/>
              </a:path>
            </a:pathLst>
          </a:custGeom>
          <a:solidFill>
            <a:srgbClr val="B4E4A1"/>
          </a:solidFill>
        </p:spPr>
        <p:txBody>
          <a:bodyPr wrap="square" lIns="0" tIns="0" rIns="0" bIns="0" rtlCol="0"/>
          <a:lstStyle/>
          <a:p>
            <a:endParaRPr/>
          </a:p>
        </p:txBody>
      </p:sp>
      <p:sp>
        <p:nvSpPr>
          <p:cNvPr id="20" name="object 20"/>
          <p:cNvSpPr/>
          <p:nvPr/>
        </p:nvSpPr>
        <p:spPr>
          <a:xfrm>
            <a:off x="352759" y="8840506"/>
            <a:ext cx="3304540" cy="281940"/>
          </a:xfrm>
          <a:custGeom>
            <a:avLst/>
            <a:gdLst/>
            <a:ahLst/>
            <a:cxnLst/>
            <a:rect l="l" t="t" r="r" b="b"/>
            <a:pathLst>
              <a:path w="3304540" h="281940">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sp>
        <p:nvSpPr>
          <p:cNvPr id="21" name="object 21"/>
          <p:cNvSpPr txBox="1"/>
          <p:nvPr/>
        </p:nvSpPr>
        <p:spPr>
          <a:xfrm>
            <a:off x="341160" y="5820509"/>
            <a:ext cx="3198495" cy="2826385"/>
          </a:xfrm>
          <a:prstGeom prst="rect">
            <a:avLst/>
          </a:prstGeom>
        </p:spPr>
        <p:txBody>
          <a:bodyPr vert="horz" wrap="square" lIns="0" tIns="114935" rIns="0" bIns="0" rtlCol="0">
            <a:spAutoFit/>
          </a:bodyPr>
          <a:lstStyle/>
          <a:p>
            <a:pPr marL="88900">
              <a:lnSpc>
                <a:spcPct val="100000"/>
              </a:lnSpc>
              <a:spcBef>
                <a:spcPts val="905"/>
              </a:spcBef>
            </a:pPr>
            <a:r>
              <a:rPr sz="1150" dirty="0">
                <a:latin typeface="UD デジタル 教科書体 N-R"/>
                <a:cs typeface="UD デジタル 教科書体 N-R"/>
              </a:rPr>
              <a:t>｢食歩楽(てぶら)｣</a:t>
            </a:r>
            <a:r>
              <a:rPr sz="1150" spc="-10" dirty="0">
                <a:latin typeface="UD デジタル 教科書体 N-R"/>
                <a:cs typeface="UD デジタル 教科書体 N-R"/>
              </a:rPr>
              <a:t>の認知度向上の課題</a:t>
            </a:r>
            <a:endParaRPr sz="1150">
              <a:latin typeface="UD デジタル 教科書体 N-R"/>
              <a:cs typeface="UD デジタル 教科書体 N-R"/>
            </a:endParaRPr>
          </a:p>
          <a:p>
            <a:pPr marL="113030" marR="38100" indent="-100965">
              <a:lnSpc>
                <a:spcPct val="102899"/>
              </a:lnSpc>
              <a:spcBef>
                <a:spcPts val="695"/>
              </a:spcBef>
            </a:pPr>
            <a:r>
              <a:rPr sz="1050" spc="-5" dirty="0">
                <a:latin typeface="UD デジタル 教科書体 N-R"/>
                <a:cs typeface="UD デジタル 教科書体 N-R"/>
              </a:rPr>
              <a:t>・地域住民からは「子育て中の人が気軽に集まれ場所や、子育てで困ったときに頼れる場所が欲し</a:t>
            </a:r>
            <a:r>
              <a:rPr sz="1050" spc="500" dirty="0">
                <a:latin typeface="UD デジタル 教科書体 N-R"/>
                <a:cs typeface="UD デジタル 教科書体 N-R"/>
              </a:rPr>
              <a:t> </a:t>
            </a:r>
            <a:r>
              <a:rPr sz="1050" spc="-5" dirty="0">
                <a:latin typeface="UD デジタル 教科書体 N-R"/>
                <a:cs typeface="UD デジタル 教科書体 N-R"/>
              </a:rPr>
              <a:t>い」との意見。長期的ビジョンとして「子育てしやすい商店街」をめざしている。</a:t>
            </a:r>
            <a:endParaRPr sz="1050">
              <a:latin typeface="UD デジタル 教科書体 N-R"/>
              <a:cs typeface="UD デジタル 教科書体 N-R"/>
            </a:endParaRPr>
          </a:p>
          <a:p>
            <a:pPr marL="113030" marR="5080" indent="-100965">
              <a:lnSpc>
                <a:spcPct val="102899"/>
              </a:lnSpc>
              <a:spcBef>
                <a:spcPts val="515"/>
              </a:spcBef>
            </a:pPr>
            <a:r>
              <a:rPr sz="1050" spc="20" dirty="0">
                <a:latin typeface="UD デジタル 教科書体 N-R"/>
                <a:cs typeface="UD デジタル 教科書体 N-R"/>
              </a:rPr>
              <a:t>・</a:t>
            </a:r>
            <a:r>
              <a:rPr sz="1050" spc="10" dirty="0">
                <a:latin typeface="UD デジタル 教科書体 N-R"/>
                <a:cs typeface="UD デジタル 教科書体 N-R"/>
              </a:rPr>
              <a:t>R5</a:t>
            </a:r>
            <a:r>
              <a:rPr sz="1050" spc="5" dirty="0">
                <a:latin typeface="UD デジタル 教科書体 N-R"/>
                <a:cs typeface="UD デジタル 教科書体 N-R"/>
              </a:rPr>
              <a:t>年度に中小企業庁の事業を活用し商店街内の空き店舗を改修し、商店街の食材を持ち寄れるBBQ</a:t>
            </a:r>
            <a:r>
              <a:rPr sz="1050" spc="20" dirty="0">
                <a:latin typeface="UD デジタル 教科書体 N-R"/>
                <a:cs typeface="UD デジタル 教科書体 N-R"/>
              </a:rPr>
              <a:t>施</a:t>
            </a:r>
            <a:r>
              <a:rPr sz="1050" spc="5" dirty="0">
                <a:latin typeface="UD デジタル 教科書体 N-R"/>
                <a:cs typeface="UD デジタル 教科書体 N-R"/>
              </a:rPr>
              <a:t>設・コミュニティスペース・チャレンジキッチン等幅広く利用できる施設として、「食歩楽(てぶ</a:t>
            </a:r>
            <a:r>
              <a:rPr sz="1050" spc="10" dirty="0">
                <a:latin typeface="UD デジタル 教科書体 N-R"/>
                <a:cs typeface="UD デジタル 教科書体 N-R"/>
              </a:rPr>
              <a:t> </a:t>
            </a:r>
            <a:r>
              <a:rPr sz="1050" spc="5" dirty="0">
                <a:latin typeface="UD デジタル 教科書体 N-R"/>
                <a:cs typeface="UD デジタル 教科書体 N-R"/>
              </a:rPr>
              <a:t>ら)」を開設。しかし認知度が低く、特に</a:t>
            </a:r>
            <a:r>
              <a:rPr sz="1050" spc="10" dirty="0">
                <a:latin typeface="UD デジタル 教科書体 N-R"/>
                <a:cs typeface="UD デジタル 教科書体 N-R"/>
              </a:rPr>
              <a:t>BBQ</a:t>
            </a:r>
            <a:r>
              <a:rPr sz="1050" spc="5" dirty="0">
                <a:latin typeface="UD デジタル 教科書体 N-R"/>
                <a:cs typeface="UD デジタル 教科書体 N-R"/>
              </a:rPr>
              <a:t>以外</a:t>
            </a:r>
            <a:r>
              <a:rPr sz="1050" spc="10" dirty="0">
                <a:latin typeface="UD デジタル 教科書体 N-R"/>
                <a:cs typeface="UD デジタル 教科書体 N-R"/>
              </a:rPr>
              <a:t>での利用は低調。</a:t>
            </a:r>
            <a:endParaRPr sz="1050">
              <a:latin typeface="UD デジタル 教科書体 N-R"/>
              <a:cs typeface="UD デジタル 教科書体 N-R"/>
            </a:endParaRPr>
          </a:p>
          <a:p>
            <a:pPr marL="113030" marR="38100" indent="-100965" algn="just">
              <a:lnSpc>
                <a:spcPct val="102499"/>
              </a:lnSpc>
              <a:spcBef>
                <a:spcPts val="520"/>
              </a:spcBef>
            </a:pPr>
            <a:r>
              <a:rPr sz="1050" spc="-5" dirty="0">
                <a:latin typeface="UD デジタル 教科書体 N-R"/>
                <a:cs typeface="UD デジタル 教科書体 N-R"/>
              </a:rPr>
              <a:t>・まずは子育て中の人が気軽に集まったり、子育て等で離職した人が気軽に挑戦できるよう、同施設をフリースペースやチャレンジキッチンとして地域の人に知ってもらい、活用を促進したい。</a:t>
            </a:r>
            <a:endParaRPr sz="1050">
              <a:latin typeface="UD デジタル 教科書体 N-R"/>
              <a:cs typeface="UD デジタル 教科書体 N-R"/>
            </a:endParaRPr>
          </a:p>
        </p:txBody>
      </p:sp>
      <p:sp>
        <p:nvSpPr>
          <p:cNvPr id="22" name="object 22"/>
          <p:cNvSpPr txBox="1"/>
          <p:nvPr/>
        </p:nvSpPr>
        <p:spPr>
          <a:xfrm>
            <a:off x="3977144" y="5037068"/>
            <a:ext cx="2055495" cy="321945"/>
          </a:xfrm>
          <a:prstGeom prst="rect">
            <a:avLst/>
          </a:prstGeom>
        </p:spPr>
        <p:txBody>
          <a:bodyPr vert="horz" wrap="square" lIns="0" tIns="15240" rIns="0" bIns="0" rtlCol="0">
            <a:spAutoFit/>
          </a:bodyPr>
          <a:lstStyle/>
          <a:p>
            <a:pPr marL="12700">
              <a:lnSpc>
                <a:spcPct val="100000"/>
              </a:lnSpc>
              <a:spcBef>
                <a:spcPts val="120"/>
              </a:spcBef>
            </a:pPr>
            <a:r>
              <a:rPr sz="950" spc="-5" dirty="0">
                <a:latin typeface="Meiryo UI"/>
                <a:cs typeface="Meiryo UI"/>
              </a:rPr>
              <a:t>【ワークショップ等の一覧】</a:t>
            </a:r>
            <a:endParaRPr sz="950">
              <a:latin typeface="Meiryo UI"/>
              <a:cs typeface="Meiryo UI"/>
            </a:endParaRPr>
          </a:p>
          <a:p>
            <a:pPr marL="12700">
              <a:lnSpc>
                <a:spcPct val="100000"/>
              </a:lnSpc>
              <a:spcBef>
                <a:spcPts val="25"/>
              </a:spcBef>
            </a:pPr>
            <a:r>
              <a:rPr sz="950" dirty="0">
                <a:latin typeface="Meiryo UI"/>
                <a:cs typeface="Meiryo UI"/>
              </a:rPr>
              <a:t>①てぶらでDIY（屋台づくりのDIY体験</a:t>
            </a:r>
            <a:r>
              <a:rPr sz="950" spc="-50" dirty="0">
                <a:latin typeface="Meiryo UI"/>
                <a:cs typeface="Meiryo UI"/>
              </a:rPr>
              <a:t>）</a:t>
            </a:r>
            <a:endParaRPr sz="950">
              <a:latin typeface="Meiryo UI"/>
              <a:cs typeface="Meiryo UI"/>
            </a:endParaRPr>
          </a:p>
        </p:txBody>
      </p:sp>
      <p:grpSp>
        <p:nvGrpSpPr>
          <p:cNvPr id="23" name="object 23"/>
          <p:cNvGrpSpPr/>
          <p:nvPr/>
        </p:nvGrpSpPr>
        <p:grpSpPr>
          <a:xfrm>
            <a:off x="1862705" y="5378678"/>
            <a:ext cx="3455670" cy="3429635"/>
            <a:chOff x="1862705" y="5378678"/>
            <a:chExt cx="3455670" cy="3429635"/>
          </a:xfrm>
        </p:grpSpPr>
        <p:sp>
          <p:nvSpPr>
            <p:cNvPr id="24" name="object 24"/>
            <p:cNvSpPr/>
            <p:nvPr/>
          </p:nvSpPr>
          <p:spPr>
            <a:xfrm>
              <a:off x="1862705" y="8689718"/>
              <a:ext cx="229870" cy="118110"/>
            </a:xfrm>
            <a:custGeom>
              <a:avLst/>
              <a:gdLst/>
              <a:ahLst/>
              <a:cxnLst/>
              <a:rect l="l" t="t" r="r" b="b"/>
              <a:pathLst>
                <a:path w="229869" h="118109">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pic>
          <p:nvPicPr>
            <p:cNvPr id="25" name="object 25"/>
            <p:cNvPicPr/>
            <p:nvPr/>
          </p:nvPicPr>
          <p:blipFill>
            <a:blip r:embed="rId4" cstate="print"/>
            <a:stretch>
              <a:fillRect/>
            </a:stretch>
          </p:blipFill>
          <p:spPr>
            <a:xfrm>
              <a:off x="3954411" y="5388203"/>
              <a:ext cx="1354045" cy="1360169"/>
            </a:xfrm>
            <a:prstGeom prst="rect">
              <a:avLst/>
            </a:prstGeom>
          </p:spPr>
        </p:pic>
        <p:sp>
          <p:nvSpPr>
            <p:cNvPr id="26" name="object 26"/>
            <p:cNvSpPr/>
            <p:nvPr/>
          </p:nvSpPr>
          <p:spPr>
            <a:xfrm>
              <a:off x="3949649" y="5383440"/>
              <a:ext cx="1363980" cy="1369695"/>
            </a:xfrm>
            <a:custGeom>
              <a:avLst/>
              <a:gdLst/>
              <a:ahLst/>
              <a:cxnLst/>
              <a:rect l="l" t="t" r="r" b="b"/>
              <a:pathLst>
                <a:path w="1363979" h="1369695">
                  <a:moveTo>
                    <a:pt x="0" y="0"/>
                  </a:moveTo>
                  <a:lnTo>
                    <a:pt x="1363573" y="0"/>
                  </a:lnTo>
                  <a:lnTo>
                    <a:pt x="1363573" y="1369694"/>
                  </a:lnTo>
                  <a:lnTo>
                    <a:pt x="0" y="1369694"/>
                  </a:lnTo>
                  <a:lnTo>
                    <a:pt x="0" y="0"/>
                  </a:lnTo>
                  <a:close/>
                </a:path>
              </a:pathLst>
            </a:custGeom>
            <a:ln w="9525">
              <a:solidFill>
                <a:srgbClr val="7E7E7E"/>
              </a:solidFill>
            </a:ln>
          </p:spPr>
          <p:txBody>
            <a:bodyPr wrap="square" lIns="0" tIns="0" rIns="0" bIns="0" rtlCol="0"/>
            <a:lstStyle/>
            <a:p>
              <a:endParaRPr/>
            </a:p>
          </p:txBody>
        </p:sp>
      </p:grpSp>
      <p:sp>
        <p:nvSpPr>
          <p:cNvPr id="27" name="object 27"/>
          <p:cNvSpPr txBox="1"/>
          <p:nvPr/>
        </p:nvSpPr>
        <p:spPr>
          <a:xfrm>
            <a:off x="3993725" y="1526753"/>
            <a:ext cx="394970" cy="223520"/>
          </a:xfrm>
          <a:prstGeom prst="rect">
            <a:avLst/>
          </a:prstGeom>
        </p:spPr>
        <p:txBody>
          <a:bodyPr vert="horz" wrap="square" lIns="0" tIns="12065" rIns="0" bIns="0" rtlCol="0">
            <a:spAutoFit/>
          </a:bodyPr>
          <a:lstStyle/>
          <a:p>
            <a:pPr marL="12700" marR="5080" indent="63500">
              <a:lnSpc>
                <a:spcPct val="100000"/>
              </a:lnSpc>
              <a:spcBef>
                <a:spcPts val="95"/>
              </a:spcBef>
            </a:pPr>
            <a:r>
              <a:rPr sz="650" spc="-25" dirty="0">
                <a:latin typeface="UD デジタル 教科書体 NK-R"/>
                <a:cs typeface="UD デジタル 教科書体 NK-R"/>
              </a:rPr>
              <a:t>取組み</a:t>
            </a:r>
            <a:r>
              <a:rPr sz="650" spc="500" dirty="0">
                <a:latin typeface="UD デジタル 教科書体 NK-R"/>
                <a:cs typeface="UD デジタル 教科書体 NK-R"/>
              </a:rPr>
              <a:t> </a:t>
            </a:r>
            <a:r>
              <a:rPr sz="650" spc="-10" dirty="0">
                <a:latin typeface="UD デジタル 教科書体 NK-R"/>
                <a:cs typeface="UD デジタル 教科書体 NK-R"/>
              </a:rPr>
              <a:t>Web</a:t>
            </a:r>
            <a:r>
              <a:rPr sz="650" spc="-30" dirty="0">
                <a:latin typeface="UD デジタル 教科書体 NK-R"/>
                <a:cs typeface="UD デジタル 教科書体 NK-R"/>
              </a:rPr>
              <a:t>サイト</a:t>
            </a:r>
            <a:endParaRPr sz="650">
              <a:latin typeface="UD デジタル 教科書体 NK-R"/>
              <a:cs typeface="UD デジタル 教科書体 NK-R"/>
            </a:endParaRPr>
          </a:p>
        </p:txBody>
      </p:sp>
      <p:grpSp>
        <p:nvGrpSpPr>
          <p:cNvPr id="28" name="object 28"/>
          <p:cNvGrpSpPr/>
          <p:nvPr/>
        </p:nvGrpSpPr>
        <p:grpSpPr>
          <a:xfrm>
            <a:off x="3834048" y="1216380"/>
            <a:ext cx="3328035" cy="1911350"/>
            <a:chOff x="3834048" y="1216380"/>
            <a:chExt cx="3328035" cy="1911350"/>
          </a:xfrm>
        </p:grpSpPr>
        <p:sp>
          <p:nvSpPr>
            <p:cNvPr id="29" name="object 29"/>
            <p:cNvSpPr/>
            <p:nvPr/>
          </p:nvSpPr>
          <p:spPr>
            <a:xfrm>
              <a:off x="3834048" y="1751335"/>
              <a:ext cx="775970" cy="781050"/>
            </a:xfrm>
            <a:custGeom>
              <a:avLst/>
              <a:gdLst/>
              <a:ahLst/>
              <a:cxnLst/>
              <a:rect l="l" t="t" r="r" b="b"/>
              <a:pathLst>
                <a:path w="775970" h="781050">
                  <a:moveTo>
                    <a:pt x="775456" y="780881"/>
                  </a:moveTo>
                  <a:lnTo>
                    <a:pt x="0" y="780881"/>
                  </a:lnTo>
                  <a:lnTo>
                    <a:pt x="0" y="0"/>
                  </a:lnTo>
                  <a:lnTo>
                    <a:pt x="775456" y="0"/>
                  </a:lnTo>
                  <a:lnTo>
                    <a:pt x="775456" y="780881"/>
                  </a:lnTo>
                  <a:close/>
                </a:path>
              </a:pathLst>
            </a:custGeom>
            <a:solidFill>
              <a:srgbClr val="FDFDFD"/>
            </a:solidFill>
          </p:spPr>
          <p:txBody>
            <a:bodyPr wrap="square" lIns="0" tIns="0" rIns="0" bIns="0" rtlCol="0"/>
            <a:lstStyle/>
            <a:p>
              <a:endParaRPr/>
            </a:p>
          </p:txBody>
        </p:sp>
        <p:sp>
          <p:nvSpPr>
            <p:cNvPr id="30" name="object 30"/>
            <p:cNvSpPr/>
            <p:nvPr/>
          </p:nvSpPr>
          <p:spPr>
            <a:xfrm>
              <a:off x="3867277" y="1787143"/>
              <a:ext cx="709295" cy="122555"/>
            </a:xfrm>
            <a:custGeom>
              <a:avLst/>
              <a:gdLst/>
              <a:ahLst/>
              <a:cxnLst/>
              <a:rect l="l" t="t" r="r" b="b"/>
              <a:pathLst>
                <a:path w="709295" h="122555">
                  <a:moveTo>
                    <a:pt x="122262" y="48895"/>
                  </a:moveTo>
                  <a:lnTo>
                    <a:pt x="97802" y="48895"/>
                  </a:lnTo>
                  <a:lnTo>
                    <a:pt x="73355" y="48895"/>
                  </a:lnTo>
                  <a:lnTo>
                    <a:pt x="48920" y="48895"/>
                  </a:lnTo>
                  <a:lnTo>
                    <a:pt x="48920" y="73355"/>
                  </a:lnTo>
                  <a:lnTo>
                    <a:pt x="48920" y="97815"/>
                  </a:lnTo>
                  <a:lnTo>
                    <a:pt x="48920" y="122250"/>
                  </a:lnTo>
                  <a:lnTo>
                    <a:pt x="73355" y="122250"/>
                  </a:lnTo>
                  <a:lnTo>
                    <a:pt x="97802" y="122250"/>
                  </a:lnTo>
                  <a:lnTo>
                    <a:pt x="122262" y="122250"/>
                  </a:lnTo>
                  <a:lnTo>
                    <a:pt x="122262" y="97815"/>
                  </a:lnTo>
                  <a:lnTo>
                    <a:pt x="122262" y="73355"/>
                  </a:lnTo>
                  <a:lnTo>
                    <a:pt x="122262" y="48895"/>
                  </a:lnTo>
                  <a:close/>
                </a:path>
                <a:path w="709295" h="122555">
                  <a:moveTo>
                    <a:pt x="171145" y="0"/>
                  </a:moveTo>
                  <a:lnTo>
                    <a:pt x="171145" y="0"/>
                  </a:lnTo>
                  <a:lnTo>
                    <a:pt x="0" y="0"/>
                  </a:lnTo>
                  <a:lnTo>
                    <a:pt x="0" y="24460"/>
                  </a:lnTo>
                  <a:lnTo>
                    <a:pt x="0" y="48895"/>
                  </a:lnTo>
                  <a:lnTo>
                    <a:pt x="0" y="73355"/>
                  </a:lnTo>
                  <a:lnTo>
                    <a:pt x="0" y="97815"/>
                  </a:lnTo>
                  <a:lnTo>
                    <a:pt x="0" y="122250"/>
                  </a:lnTo>
                  <a:lnTo>
                    <a:pt x="24460" y="122250"/>
                  </a:lnTo>
                  <a:lnTo>
                    <a:pt x="24460" y="97815"/>
                  </a:lnTo>
                  <a:lnTo>
                    <a:pt x="24460" y="73355"/>
                  </a:lnTo>
                  <a:lnTo>
                    <a:pt x="24460" y="48895"/>
                  </a:lnTo>
                  <a:lnTo>
                    <a:pt x="24460" y="24460"/>
                  </a:lnTo>
                  <a:lnTo>
                    <a:pt x="48920" y="24460"/>
                  </a:lnTo>
                  <a:lnTo>
                    <a:pt x="73355" y="24460"/>
                  </a:lnTo>
                  <a:lnTo>
                    <a:pt x="97802" y="24460"/>
                  </a:lnTo>
                  <a:lnTo>
                    <a:pt x="122262" y="24460"/>
                  </a:lnTo>
                  <a:lnTo>
                    <a:pt x="146697" y="24460"/>
                  </a:lnTo>
                  <a:lnTo>
                    <a:pt x="146697" y="48895"/>
                  </a:lnTo>
                  <a:lnTo>
                    <a:pt x="146697" y="73355"/>
                  </a:lnTo>
                  <a:lnTo>
                    <a:pt x="146697" y="97815"/>
                  </a:lnTo>
                  <a:lnTo>
                    <a:pt x="146697" y="122250"/>
                  </a:lnTo>
                  <a:lnTo>
                    <a:pt x="171145" y="122250"/>
                  </a:lnTo>
                  <a:lnTo>
                    <a:pt x="171145" y="97815"/>
                  </a:lnTo>
                  <a:lnTo>
                    <a:pt x="171145" y="73355"/>
                  </a:lnTo>
                  <a:lnTo>
                    <a:pt x="171145" y="48895"/>
                  </a:lnTo>
                  <a:lnTo>
                    <a:pt x="171145" y="24460"/>
                  </a:lnTo>
                  <a:lnTo>
                    <a:pt x="171145" y="0"/>
                  </a:lnTo>
                  <a:close/>
                </a:path>
                <a:path w="709295" h="122555">
                  <a:moveTo>
                    <a:pt x="268947" y="24460"/>
                  </a:moveTo>
                  <a:lnTo>
                    <a:pt x="244500" y="24460"/>
                  </a:lnTo>
                  <a:lnTo>
                    <a:pt x="244500" y="0"/>
                  </a:lnTo>
                  <a:lnTo>
                    <a:pt x="220040" y="0"/>
                  </a:lnTo>
                  <a:lnTo>
                    <a:pt x="195605" y="0"/>
                  </a:lnTo>
                  <a:lnTo>
                    <a:pt x="195605" y="24460"/>
                  </a:lnTo>
                  <a:lnTo>
                    <a:pt x="195605" y="48895"/>
                  </a:lnTo>
                  <a:lnTo>
                    <a:pt x="195605" y="73355"/>
                  </a:lnTo>
                  <a:lnTo>
                    <a:pt x="195605" y="97815"/>
                  </a:lnTo>
                  <a:lnTo>
                    <a:pt x="195605" y="122250"/>
                  </a:lnTo>
                  <a:lnTo>
                    <a:pt x="220040" y="122250"/>
                  </a:lnTo>
                  <a:lnTo>
                    <a:pt x="244500" y="122250"/>
                  </a:lnTo>
                  <a:lnTo>
                    <a:pt x="244500" y="97815"/>
                  </a:lnTo>
                  <a:lnTo>
                    <a:pt x="220040" y="97815"/>
                  </a:lnTo>
                  <a:lnTo>
                    <a:pt x="220040" y="73355"/>
                  </a:lnTo>
                  <a:lnTo>
                    <a:pt x="244500" y="73355"/>
                  </a:lnTo>
                  <a:lnTo>
                    <a:pt x="268947" y="73355"/>
                  </a:lnTo>
                  <a:lnTo>
                    <a:pt x="268947" y="48895"/>
                  </a:lnTo>
                  <a:lnTo>
                    <a:pt x="268947" y="24460"/>
                  </a:lnTo>
                  <a:close/>
                </a:path>
                <a:path w="709295" h="122555">
                  <a:moveTo>
                    <a:pt x="415607" y="24460"/>
                  </a:moveTo>
                  <a:lnTo>
                    <a:pt x="391185" y="24460"/>
                  </a:lnTo>
                  <a:lnTo>
                    <a:pt x="391185" y="48895"/>
                  </a:lnTo>
                  <a:lnTo>
                    <a:pt x="366725" y="48895"/>
                  </a:lnTo>
                  <a:lnTo>
                    <a:pt x="342303" y="48895"/>
                  </a:lnTo>
                  <a:lnTo>
                    <a:pt x="342303" y="24460"/>
                  </a:lnTo>
                  <a:lnTo>
                    <a:pt x="342303" y="0"/>
                  </a:lnTo>
                  <a:lnTo>
                    <a:pt x="317842" y="0"/>
                  </a:lnTo>
                  <a:lnTo>
                    <a:pt x="293382" y="0"/>
                  </a:lnTo>
                  <a:lnTo>
                    <a:pt x="268947" y="0"/>
                  </a:lnTo>
                  <a:lnTo>
                    <a:pt x="268947" y="24460"/>
                  </a:lnTo>
                  <a:lnTo>
                    <a:pt x="293382" y="24460"/>
                  </a:lnTo>
                  <a:lnTo>
                    <a:pt x="317842" y="24460"/>
                  </a:lnTo>
                  <a:lnTo>
                    <a:pt x="317842" y="48895"/>
                  </a:lnTo>
                  <a:lnTo>
                    <a:pt x="342265" y="48895"/>
                  </a:lnTo>
                  <a:lnTo>
                    <a:pt x="342265" y="73355"/>
                  </a:lnTo>
                  <a:lnTo>
                    <a:pt x="317842" y="73355"/>
                  </a:lnTo>
                  <a:lnTo>
                    <a:pt x="293382" y="73355"/>
                  </a:lnTo>
                  <a:lnTo>
                    <a:pt x="268947" y="73355"/>
                  </a:lnTo>
                  <a:lnTo>
                    <a:pt x="268947" y="97815"/>
                  </a:lnTo>
                  <a:lnTo>
                    <a:pt x="293382" y="97815"/>
                  </a:lnTo>
                  <a:lnTo>
                    <a:pt x="317842" y="97815"/>
                  </a:lnTo>
                  <a:lnTo>
                    <a:pt x="342303" y="97815"/>
                  </a:lnTo>
                  <a:lnTo>
                    <a:pt x="342303" y="73355"/>
                  </a:lnTo>
                  <a:lnTo>
                    <a:pt x="366725" y="73355"/>
                  </a:lnTo>
                  <a:lnTo>
                    <a:pt x="391185" y="73355"/>
                  </a:lnTo>
                  <a:lnTo>
                    <a:pt x="415607" y="73355"/>
                  </a:lnTo>
                  <a:lnTo>
                    <a:pt x="415607" y="48895"/>
                  </a:lnTo>
                  <a:lnTo>
                    <a:pt x="415607" y="24460"/>
                  </a:lnTo>
                  <a:close/>
                </a:path>
                <a:path w="709295" h="122555">
                  <a:moveTo>
                    <a:pt x="464527" y="73355"/>
                  </a:moveTo>
                  <a:lnTo>
                    <a:pt x="440067" y="73355"/>
                  </a:lnTo>
                  <a:lnTo>
                    <a:pt x="440067" y="97815"/>
                  </a:lnTo>
                  <a:lnTo>
                    <a:pt x="464527" y="97815"/>
                  </a:lnTo>
                  <a:lnTo>
                    <a:pt x="464527" y="73355"/>
                  </a:lnTo>
                  <a:close/>
                </a:path>
                <a:path w="709295" h="122555">
                  <a:moveTo>
                    <a:pt x="513410" y="0"/>
                  </a:moveTo>
                  <a:lnTo>
                    <a:pt x="488962" y="0"/>
                  </a:lnTo>
                  <a:lnTo>
                    <a:pt x="488962" y="24460"/>
                  </a:lnTo>
                  <a:lnTo>
                    <a:pt x="464527" y="24460"/>
                  </a:lnTo>
                  <a:lnTo>
                    <a:pt x="464527" y="0"/>
                  </a:lnTo>
                  <a:lnTo>
                    <a:pt x="440067" y="0"/>
                  </a:lnTo>
                  <a:lnTo>
                    <a:pt x="440067" y="24460"/>
                  </a:lnTo>
                  <a:lnTo>
                    <a:pt x="440067" y="48895"/>
                  </a:lnTo>
                  <a:lnTo>
                    <a:pt x="464527" y="48895"/>
                  </a:lnTo>
                  <a:lnTo>
                    <a:pt x="488962" y="48895"/>
                  </a:lnTo>
                  <a:lnTo>
                    <a:pt x="513410" y="48895"/>
                  </a:lnTo>
                  <a:lnTo>
                    <a:pt x="513410" y="24460"/>
                  </a:lnTo>
                  <a:lnTo>
                    <a:pt x="513410" y="0"/>
                  </a:lnTo>
                  <a:close/>
                </a:path>
                <a:path w="709295" h="122555">
                  <a:moveTo>
                    <a:pt x="660107" y="48895"/>
                  </a:moveTo>
                  <a:lnTo>
                    <a:pt x="635647" y="48895"/>
                  </a:lnTo>
                  <a:lnTo>
                    <a:pt x="611212" y="48895"/>
                  </a:lnTo>
                  <a:lnTo>
                    <a:pt x="586752" y="48895"/>
                  </a:lnTo>
                  <a:lnTo>
                    <a:pt x="586752" y="73355"/>
                  </a:lnTo>
                  <a:lnTo>
                    <a:pt x="586752" y="97815"/>
                  </a:lnTo>
                  <a:lnTo>
                    <a:pt x="611212" y="97815"/>
                  </a:lnTo>
                  <a:lnTo>
                    <a:pt x="635647" y="97815"/>
                  </a:lnTo>
                  <a:lnTo>
                    <a:pt x="660107" y="97815"/>
                  </a:lnTo>
                  <a:lnTo>
                    <a:pt x="660107" y="73355"/>
                  </a:lnTo>
                  <a:lnTo>
                    <a:pt x="660107" y="48895"/>
                  </a:lnTo>
                  <a:close/>
                </a:path>
                <a:path w="709295" h="122555">
                  <a:moveTo>
                    <a:pt x="708990" y="0"/>
                  </a:moveTo>
                  <a:lnTo>
                    <a:pt x="708990" y="0"/>
                  </a:lnTo>
                  <a:lnTo>
                    <a:pt x="537870" y="0"/>
                  </a:lnTo>
                  <a:lnTo>
                    <a:pt x="537870" y="24460"/>
                  </a:lnTo>
                  <a:lnTo>
                    <a:pt x="537870" y="48895"/>
                  </a:lnTo>
                  <a:lnTo>
                    <a:pt x="537870" y="73355"/>
                  </a:lnTo>
                  <a:lnTo>
                    <a:pt x="537870" y="97815"/>
                  </a:lnTo>
                  <a:lnTo>
                    <a:pt x="562305" y="97815"/>
                  </a:lnTo>
                  <a:lnTo>
                    <a:pt x="562305" y="73355"/>
                  </a:lnTo>
                  <a:lnTo>
                    <a:pt x="562305" y="48895"/>
                  </a:lnTo>
                  <a:lnTo>
                    <a:pt x="562305" y="24460"/>
                  </a:lnTo>
                  <a:lnTo>
                    <a:pt x="586752" y="24460"/>
                  </a:lnTo>
                  <a:lnTo>
                    <a:pt x="611212" y="24460"/>
                  </a:lnTo>
                  <a:lnTo>
                    <a:pt x="635647" y="24460"/>
                  </a:lnTo>
                  <a:lnTo>
                    <a:pt x="660107" y="24460"/>
                  </a:lnTo>
                  <a:lnTo>
                    <a:pt x="684555" y="24460"/>
                  </a:lnTo>
                  <a:lnTo>
                    <a:pt x="684555" y="48895"/>
                  </a:lnTo>
                  <a:lnTo>
                    <a:pt x="684555" y="73355"/>
                  </a:lnTo>
                  <a:lnTo>
                    <a:pt x="684555" y="97815"/>
                  </a:lnTo>
                  <a:lnTo>
                    <a:pt x="708990" y="97815"/>
                  </a:lnTo>
                  <a:lnTo>
                    <a:pt x="708990" y="73355"/>
                  </a:lnTo>
                  <a:lnTo>
                    <a:pt x="708990" y="48895"/>
                  </a:lnTo>
                  <a:lnTo>
                    <a:pt x="708990" y="24460"/>
                  </a:lnTo>
                  <a:lnTo>
                    <a:pt x="708990" y="0"/>
                  </a:lnTo>
                  <a:close/>
                </a:path>
              </a:pathLst>
            </a:custGeom>
            <a:solidFill>
              <a:srgbClr val="000000"/>
            </a:solidFill>
          </p:spPr>
          <p:txBody>
            <a:bodyPr wrap="square" lIns="0" tIns="0" rIns="0" bIns="0" rtlCol="0"/>
            <a:lstStyle/>
            <a:p>
              <a:endParaRPr/>
            </a:p>
          </p:txBody>
        </p:sp>
        <p:sp>
          <p:nvSpPr>
            <p:cNvPr id="31" name="object 31"/>
            <p:cNvSpPr/>
            <p:nvPr/>
          </p:nvSpPr>
          <p:spPr>
            <a:xfrm>
              <a:off x="3867277" y="1884958"/>
              <a:ext cx="709295" cy="147320"/>
            </a:xfrm>
            <a:custGeom>
              <a:avLst/>
              <a:gdLst/>
              <a:ahLst/>
              <a:cxnLst/>
              <a:rect l="l" t="t" r="r" b="b"/>
              <a:pathLst>
                <a:path w="709295" h="147319">
                  <a:moveTo>
                    <a:pt x="73355" y="97790"/>
                  </a:moveTo>
                  <a:lnTo>
                    <a:pt x="48920" y="97790"/>
                  </a:lnTo>
                  <a:lnTo>
                    <a:pt x="24460" y="97790"/>
                  </a:lnTo>
                  <a:lnTo>
                    <a:pt x="24460" y="122262"/>
                  </a:lnTo>
                  <a:lnTo>
                    <a:pt x="0" y="122262"/>
                  </a:lnTo>
                  <a:lnTo>
                    <a:pt x="0" y="146723"/>
                  </a:lnTo>
                  <a:lnTo>
                    <a:pt x="24460" y="146723"/>
                  </a:lnTo>
                  <a:lnTo>
                    <a:pt x="48920" y="146723"/>
                  </a:lnTo>
                  <a:lnTo>
                    <a:pt x="48920" y="122262"/>
                  </a:lnTo>
                  <a:lnTo>
                    <a:pt x="73355" y="122262"/>
                  </a:lnTo>
                  <a:lnTo>
                    <a:pt x="73355" y="97790"/>
                  </a:lnTo>
                  <a:close/>
                </a:path>
                <a:path w="709295" h="147319">
                  <a:moveTo>
                    <a:pt x="122262" y="97790"/>
                  </a:moveTo>
                  <a:lnTo>
                    <a:pt x="97802" y="97790"/>
                  </a:lnTo>
                  <a:lnTo>
                    <a:pt x="97802" y="122262"/>
                  </a:lnTo>
                  <a:lnTo>
                    <a:pt x="73355" y="122262"/>
                  </a:lnTo>
                  <a:lnTo>
                    <a:pt x="73355" y="146723"/>
                  </a:lnTo>
                  <a:lnTo>
                    <a:pt x="97802" y="146723"/>
                  </a:lnTo>
                  <a:lnTo>
                    <a:pt x="122262" y="146723"/>
                  </a:lnTo>
                  <a:lnTo>
                    <a:pt x="122262" y="122262"/>
                  </a:lnTo>
                  <a:lnTo>
                    <a:pt x="122262" y="97790"/>
                  </a:lnTo>
                  <a:close/>
                </a:path>
                <a:path w="709295" h="147319">
                  <a:moveTo>
                    <a:pt x="171145" y="24434"/>
                  </a:moveTo>
                  <a:lnTo>
                    <a:pt x="146697" y="24434"/>
                  </a:lnTo>
                  <a:lnTo>
                    <a:pt x="146697" y="48895"/>
                  </a:lnTo>
                  <a:lnTo>
                    <a:pt x="122262" y="48895"/>
                  </a:lnTo>
                  <a:lnTo>
                    <a:pt x="97802" y="48895"/>
                  </a:lnTo>
                  <a:lnTo>
                    <a:pt x="73355" y="48895"/>
                  </a:lnTo>
                  <a:lnTo>
                    <a:pt x="48920" y="48895"/>
                  </a:lnTo>
                  <a:lnTo>
                    <a:pt x="24460" y="48895"/>
                  </a:lnTo>
                  <a:lnTo>
                    <a:pt x="24460" y="24434"/>
                  </a:lnTo>
                  <a:lnTo>
                    <a:pt x="0" y="24434"/>
                  </a:lnTo>
                  <a:lnTo>
                    <a:pt x="0" y="48895"/>
                  </a:lnTo>
                  <a:lnTo>
                    <a:pt x="0" y="73367"/>
                  </a:lnTo>
                  <a:lnTo>
                    <a:pt x="171145" y="73367"/>
                  </a:lnTo>
                  <a:lnTo>
                    <a:pt x="171145" y="48895"/>
                  </a:lnTo>
                  <a:lnTo>
                    <a:pt x="171145" y="24434"/>
                  </a:lnTo>
                  <a:close/>
                </a:path>
                <a:path w="709295" h="147319">
                  <a:moveTo>
                    <a:pt x="195605" y="97790"/>
                  </a:moveTo>
                  <a:lnTo>
                    <a:pt x="171145" y="97790"/>
                  </a:lnTo>
                  <a:lnTo>
                    <a:pt x="146697" y="97790"/>
                  </a:lnTo>
                  <a:lnTo>
                    <a:pt x="146697" y="122262"/>
                  </a:lnTo>
                  <a:lnTo>
                    <a:pt x="171145" y="122262"/>
                  </a:lnTo>
                  <a:lnTo>
                    <a:pt x="195605" y="122262"/>
                  </a:lnTo>
                  <a:lnTo>
                    <a:pt x="195605" y="97790"/>
                  </a:lnTo>
                  <a:close/>
                </a:path>
                <a:path w="709295" h="147319">
                  <a:moveTo>
                    <a:pt x="220040" y="48895"/>
                  </a:moveTo>
                  <a:lnTo>
                    <a:pt x="195605" y="48895"/>
                  </a:lnTo>
                  <a:lnTo>
                    <a:pt x="195605" y="73367"/>
                  </a:lnTo>
                  <a:lnTo>
                    <a:pt x="195605" y="97790"/>
                  </a:lnTo>
                  <a:lnTo>
                    <a:pt x="220040" y="97790"/>
                  </a:lnTo>
                  <a:lnTo>
                    <a:pt x="220040" y="73367"/>
                  </a:lnTo>
                  <a:lnTo>
                    <a:pt x="220040" y="48895"/>
                  </a:lnTo>
                  <a:close/>
                </a:path>
                <a:path w="709295" h="147319">
                  <a:moveTo>
                    <a:pt x="244500" y="0"/>
                  </a:moveTo>
                  <a:lnTo>
                    <a:pt x="220040" y="0"/>
                  </a:lnTo>
                  <a:lnTo>
                    <a:pt x="220040" y="24434"/>
                  </a:lnTo>
                  <a:lnTo>
                    <a:pt x="220040" y="48895"/>
                  </a:lnTo>
                  <a:lnTo>
                    <a:pt x="244500" y="48895"/>
                  </a:lnTo>
                  <a:lnTo>
                    <a:pt x="244500" y="24434"/>
                  </a:lnTo>
                  <a:lnTo>
                    <a:pt x="244500" y="0"/>
                  </a:lnTo>
                  <a:close/>
                </a:path>
                <a:path w="709295" h="147319">
                  <a:moveTo>
                    <a:pt x="293382" y="97790"/>
                  </a:moveTo>
                  <a:lnTo>
                    <a:pt x="268947" y="97790"/>
                  </a:lnTo>
                  <a:lnTo>
                    <a:pt x="268947" y="73367"/>
                  </a:lnTo>
                  <a:lnTo>
                    <a:pt x="268947" y="48895"/>
                  </a:lnTo>
                  <a:lnTo>
                    <a:pt x="244500" y="48895"/>
                  </a:lnTo>
                  <a:lnTo>
                    <a:pt x="244500" y="73367"/>
                  </a:lnTo>
                  <a:lnTo>
                    <a:pt x="244500" y="97790"/>
                  </a:lnTo>
                  <a:lnTo>
                    <a:pt x="244500" y="122262"/>
                  </a:lnTo>
                  <a:lnTo>
                    <a:pt x="268947" y="122262"/>
                  </a:lnTo>
                  <a:lnTo>
                    <a:pt x="293382" y="122262"/>
                  </a:lnTo>
                  <a:lnTo>
                    <a:pt x="293382" y="97790"/>
                  </a:lnTo>
                  <a:close/>
                </a:path>
                <a:path w="709295" h="147319">
                  <a:moveTo>
                    <a:pt x="317842" y="48895"/>
                  </a:moveTo>
                  <a:lnTo>
                    <a:pt x="293382" y="48895"/>
                  </a:lnTo>
                  <a:lnTo>
                    <a:pt x="293382" y="73367"/>
                  </a:lnTo>
                  <a:lnTo>
                    <a:pt x="317842" y="73367"/>
                  </a:lnTo>
                  <a:lnTo>
                    <a:pt x="317842" y="48895"/>
                  </a:lnTo>
                  <a:close/>
                </a:path>
                <a:path w="709295" h="147319">
                  <a:moveTo>
                    <a:pt x="317842" y="0"/>
                  </a:moveTo>
                  <a:lnTo>
                    <a:pt x="293382" y="0"/>
                  </a:lnTo>
                  <a:lnTo>
                    <a:pt x="268947" y="0"/>
                  </a:lnTo>
                  <a:lnTo>
                    <a:pt x="268947" y="24434"/>
                  </a:lnTo>
                  <a:lnTo>
                    <a:pt x="268947" y="48895"/>
                  </a:lnTo>
                  <a:lnTo>
                    <a:pt x="293382" y="48895"/>
                  </a:lnTo>
                  <a:lnTo>
                    <a:pt x="293382" y="24434"/>
                  </a:lnTo>
                  <a:lnTo>
                    <a:pt x="317842" y="24434"/>
                  </a:lnTo>
                  <a:lnTo>
                    <a:pt x="317842" y="0"/>
                  </a:lnTo>
                  <a:close/>
                </a:path>
                <a:path w="709295" h="147319">
                  <a:moveTo>
                    <a:pt x="415607" y="97790"/>
                  </a:moveTo>
                  <a:lnTo>
                    <a:pt x="391185" y="97790"/>
                  </a:lnTo>
                  <a:lnTo>
                    <a:pt x="391185" y="73367"/>
                  </a:lnTo>
                  <a:lnTo>
                    <a:pt x="366725" y="73367"/>
                  </a:lnTo>
                  <a:lnTo>
                    <a:pt x="366725" y="48895"/>
                  </a:lnTo>
                  <a:lnTo>
                    <a:pt x="366725" y="24434"/>
                  </a:lnTo>
                  <a:lnTo>
                    <a:pt x="366725" y="0"/>
                  </a:lnTo>
                  <a:lnTo>
                    <a:pt x="342265" y="0"/>
                  </a:lnTo>
                  <a:lnTo>
                    <a:pt x="342265" y="24434"/>
                  </a:lnTo>
                  <a:lnTo>
                    <a:pt x="317842" y="24434"/>
                  </a:lnTo>
                  <a:lnTo>
                    <a:pt x="317842" y="48895"/>
                  </a:lnTo>
                  <a:lnTo>
                    <a:pt x="342265" y="48895"/>
                  </a:lnTo>
                  <a:lnTo>
                    <a:pt x="342265" y="73367"/>
                  </a:lnTo>
                  <a:lnTo>
                    <a:pt x="342265" y="97790"/>
                  </a:lnTo>
                  <a:lnTo>
                    <a:pt x="342265" y="122262"/>
                  </a:lnTo>
                  <a:lnTo>
                    <a:pt x="366725" y="122262"/>
                  </a:lnTo>
                  <a:lnTo>
                    <a:pt x="391185" y="122262"/>
                  </a:lnTo>
                  <a:lnTo>
                    <a:pt x="415607" y="122262"/>
                  </a:lnTo>
                  <a:lnTo>
                    <a:pt x="415607" y="97790"/>
                  </a:lnTo>
                  <a:close/>
                </a:path>
                <a:path w="709295" h="147319">
                  <a:moveTo>
                    <a:pt x="415607" y="48895"/>
                  </a:moveTo>
                  <a:lnTo>
                    <a:pt x="391185" y="48895"/>
                  </a:lnTo>
                  <a:lnTo>
                    <a:pt x="391185" y="73367"/>
                  </a:lnTo>
                  <a:lnTo>
                    <a:pt x="415607" y="73367"/>
                  </a:lnTo>
                  <a:lnTo>
                    <a:pt x="415607" y="48895"/>
                  </a:lnTo>
                  <a:close/>
                </a:path>
                <a:path w="709295" h="147319">
                  <a:moveTo>
                    <a:pt x="440067" y="73367"/>
                  </a:moveTo>
                  <a:lnTo>
                    <a:pt x="415607" y="73367"/>
                  </a:lnTo>
                  <a:lnTo>
                    <a:pt x="415607" y="97790"/>
                  </a:lnTo>
                  <a:lnTo>
                    <a:pt x="440067" y="97790"/>
                  </a:lnTo>
                  <a:lnTo>
                    <a:pt x="440067" y="73367"/>
                  </a:lnTo>
                  <a:close/>
                </a:path>
                <a:path w="709295" h="147319">
                  <a:moveTo>
                    <a:pt x="440067" y="0"/>
                  </a:moveTo>
                  <a:lnTo>
                    <a:pt x="415607" y="0"/>
                  </a:lnTo>
                  <a:lnTo>
                    <a:pt x="391185" y="0"/>
                  </a:lnTo>
                  <a:lnTo>
                    <a:pt x="391185" y="24434"/>
                  </a:lnTo>
                  <a:lnTo>
                    <a:pt x="415607" y="24434"/>
                  </a:lnTo>
                  <a:lnTo>
                    <a:pt x="440067" y="24434"/>
                  </a:lnTo>
                  <a:lnTo>
                    <a:pt x="440067" y="0"/>
                  </a:lnTo>
                  <a:close/>
                </a:path>
                <a:path w="709295" h="147319">
                  <a:moveTo>
                    <a:pt x="464527" y="97790"/>
                  </a:moveTo>
                  <a:lnTo>
                    <a:pt x="440067" y="97790"/>
                  </a:lnTo>
                  <a:lnTo>
                    <a:pt x="440067" y="122262"/>
                  </a:lnTo>
                  <a:lnTo>
                    <a:pt x="464527" y="122262"/>
                  </a:lnTo>
                  <a:lnTo>
                    <a:pt x="464527" y="97790"/>
                  </a:lnTo>
                  <a:close/>
                </a:path>
                <a:path w="709295" h="147319">
                  <a:moveTo>
                    <a:pt x="464527" y="48895"/>
                  </a:moveTo>
                  <a:lnTo>
                    <a:pt x="440067" y="48895"/>
                  </a:lnTo>
                  <a:lnTo>
                    <a:pt x="440067" y="73367"/>
                  </a:lnTo>
                  <a:lnTo>
                    <a:pt x="464527" y="73367"/>
                  </a:lnTo>
                  <a:lnTo>
                    <a:pt x="464527" y="48895"/>
                  </a:lnTo>
                  <a:close/>
                </a:path>
                <a:path w="709295" h="147319">
                  <a:moveTo>
                    <a:pt x="488962" y="73367"/>
                  </a:moveTo>
                  <a:lnTo>
                    <a:pt x="464527" y="73367"/>
                  </a:lnTo>
                  <a:lnTo>
                    <a:pt x="464527" y="97790"/>
                  </a:lnTo>
                  <a:lnTo>
                    <a:pt x="488962" y="97790"/>
                  </a:lnTo>
                  <a:lnTo>
                    <a:pt x="488962" y="73367"/>
                  </a:lnTo>
                  <a:close/>
                </a:path>
                <a:path w="709295" h="147319">
                  <a:moveTo>
                    <a:pt x="513410" y="97790"/>
                  </a:moveTo>
                  <a:lnTo>
                    <a:pt x="488962" y="97790"/>
                  </a:lnTo>
                  <a:lnTo>
                    <a:pt x="488962" y="122262"/>
                  </a:lnTo>
                  <a:lnTo>
                    <a:pt x="513410" y="122262"/>
                  </a:lnTo>
                  <a:lnTo>
                    <a:pt x="513410" y="97790"/>
                  </a:lnTo>
                  <a:close/>
                </a:path>
                <a:path w="709295" h="147319">
                  <a:moveTo>
                    <a:pt x="513410" y="24434"/>
                  </a:moveTo>
                  <a:lnTo>
                    <a:pt x="488962" y="24434"/>
                  </a:lnTo>
                  <a:lnTo>
                    <a:pt x="488962" y="0"/>
                  </a:lnTo>
                  <a:lnTo>
                    <a:pt x="464527" y="0"/>
                  </a:lnTo>
                  <a:lnTo>
                    <a:pt x="464527" y="24434"/>
                  </a:lnTo>
                  <a:lnTo>
                    <a:pt x="464527" y="48895"/>
                  </a:lnTo>
                  <a:lnTo>
                    <a:pt x="488962" y="48895"/>
                  </a:lnTo>
                  <a:lnTo>
                    <a:pt x="488962" y="73367"/>
                  </a:lnTo>
                  <a:lnTo>
                    <a:pt x="513410" y="73367"/>
                  </a:lnTo>
                  <a:lnTo>
                    <a:pt x="513410" y="48895"/>
                  </a:lnTo>
                  <a:lnTo>
                    <a:pt x="513410" y="24434"/>
                  </a:lnTo>
                  <a:close/>
                </a:path>
                <a:path w="709295" h="147319">
                  <a:moveTo>
                    <a:pt x="562305" y="97790"/>
                  </a:moveTo>
                  <a:lnTo>
                    <a:pt x="537870" y="97790"/>
                  </a:lnTo>
                  <a:lnTo>
                    <a:pt x="537870" y="122262"/>
                  </a:lnTo>
                  <a:lnTo>
                    <a:pt x="562305" y="122262"/>
                  </a:lnTo>
                  <a:lnTo>
                    <a:pt x="562305" y="97790"/>
                  </a:lnTo>
                  <a:close/>
                </a:path>
                <a:path w="709295" h="147319">
                  <a:moveTo>
                    <a:pt x="660107" y="0"/>
                  </a:moveTo>
                  <a:lnTo>
                    <a:pt x="635647" y="0"/>
                  </a:lnTo>
                  <a:lnTo>
                    <a:pt x="611212" y="0"/>
                  </a:lnTo>
                  <a:lnTo>
                    <a:pt x="586752" y="0"/>
                  </a:lnTo>
                  <a:lnTo>
                    <a:pt x="586752" y="24434"/>
                  </a:lnTo>
                  <a:lnTo>
                    <a:pt x="611212" y="24434"/>
                  </a:lnTo>
                  <a:lnTo>
                    <a:pt x="635647" y="24434"/>
                  </a:lnTo>
                  <a:lnTo>
                    <a:pt x="660107" y="24434"/>
                  </a:lnTo>
                  <a:lnTo>
                    <a:pt x="660107" y="0"/>
                  </a:lnTo>
                  <a:close/>
                </a:path>
                <a:path w="709295" h="147319">
                  <a:moveTo>
                    <a:pt x="708990" y="97790"/>
                  </a:moveTo>
                  <a:lnTo>
                    <a:pt x="708990" y="97790"/>
                  </a:lnTo>
                  <a:lnTo>
                    <a:pt x="586752" y="97790"/>
                  </a:lnTo>
                  <a:lnTo>
                    <a:pt x="586752" y="122262"/>
                  </a:lnTo>
                  <a:lnTo>
                    <a:pt x="708990" y="122262"/>
                  </a:lnTo>
                  <a:lnTo>
                    <a:pt x="708990" y="97790"/>
                  </a:lnTo>
                  <a:close/>
                </a:path>
                <a:path w="709295" h="147319">
                  <a:moveTo>
                    <a:pt x="708990" y="0"/>
                  </a:moveTo>
                  <a:lnTo>
                    <a:pt x="684555" y="0"/>
                  </a:lnTo>
                  <a:lnTo>
                    <a:pt x="684555" y="24434"/>
                  </a:lnTo>
                  <a:lnTo>
                    <a:pt x="684555" y="48895"/>
                  </a:lnTo>
                  <a:lnTo>
                    <a:pt x="562305" y="48895"/>
                  </a:lnTo>
                  <a:lnTo>
                    <a:pt x="562305" y="24434"/>
                  </a:lnTo>
                  <a:lnTo>
                    <a:pt x="562305" y="0"/>
                  </a:lnTo>
                  <a:lnTo>
                    <a:pt x="537870" y="0"/>
                  </a:lnTo>
                  <a:lnTo>
                    <a:pt x="537870" y="24434"/>
                  </a:lnTo>
                  <a:lnTo>
                    <a:pt x="537870" y="48895"/>
                  </a:lnTo>
                  <a:lnTo>
                    <a:pt x="537870" y="73367"/>
                  </a:lnTo>
                  <a:lnTo>
                    <a:pt x="562305" y="73367"/>
                  </a:lnTo>
                  <a:lnTo>
                    <a:pt x="586752" y="73367"/>
                  </a:lnTo>
                  <a:lnTo>
                    <a:pt x="708990" y="73367"/>
                  </a:lnTo>
                  <a:lnTo>
                    <a:pt x="708990" y="48895"/>
                  </a:lnTo>
                  <a:lnTo>
                    <a:pt x="708990" y="24434"/>
                  </a:lnTo>
                  <a:lnTo>
                    <a:pt x="708990" y="0"/>
                  </a:lnTo>
                  <a:close/>
                </a:path>
              </a:pathLst>
            </a:custGeom>
            <a:solidFill>
              <a:srgbClr val="000000"/>
            </a:solidFill>
          </p:spPr>
          <p:txBody>
            <a:bodyPr wrap="square" lIns="0" tIns="0" rIns="0" bIns="0" rtlCol="0"/>
            <a:lstStyle/>
            <a:p>
              <a:endParaRPr/>
            </a:p>
          </p:txBody>
        </p:sp>
        <p:sp>
          <p:nvSpPr>
            <p:cNvPr id="32" name="object 32"/>
            <p:cNvSpPr/>
            <p:nvPr/>
          </p:nvSpPr>
          <p:spPr>
            <a:xfrm>
              <a:off x="3867277" y="2007221"/>
              <a:ext cx="709295" cy="147320"/>
            </a:xfrm>
            <a:custGeom>
              <a:avLst/>
              <a:gdLst/>
              <a:ahLst/>
              <a:cxnLst/>
              <a:rect l="l" t="t" r="r" b="b"/>
              <a:pathLst>
                <a:path w="709295" h="147319">
                  <a:moveTo>
                    <a:pt x="73355" y="97815"/>
                  </a:moveTo>
                  <a:lnTo>
                    <a:pt x="48920" y="97815"/>
                  </a:lnTo>
                  <a:lnTo>
                    <a:pt x="48920" y="73355"/>
                  </a:lnTo>
                  <a:lnTo>
                    <a:pt x="24460" y="73355"/>
                  </a:lnTo>
                  <a:lnTo>
                    <a:pt x="24460" y="97815"/>
                  </a:lnTo>
                  <a:lnTo>
                    <a:pt x="24460" y="122250"/>
                  </a:lnTo>
                  <a:lnTo>
                    <a:pt x="0" y="122250"/>
                  </a:lnTo>
                  <a:lnTo>
                    <a:pt x="0" y="146710"/>
                  </a:lnTo>
                  <a:lnTo>
                    <a:pt x="24460" y="146710"/>
                  </a:lnTo>
                  <a:lnTo>
                    <a:pt x="48920" y="146710"/>
                  </a:lnTo>
                  <a:lnTo>
                    <a:pt x="73355" y="146710"/>
                  </a:lnTo>
                  <a:lnTo>
                    <a:pt x="73355" y="122250"/>
                  </a:lnTo>
                  <a:lnTo>
                    <a:pt x="73355" y="97815"/>
                  </a:lnTo>
                  <a:close/>
                </a:path>
                <a:path w="709295" h="147319">
                  <a:moveTo>
                    <a:pt x="146697" y="97815"/>
                  </a:moveTo>
                  <a:lnTo>
                    <a:pt x="122262" y="97815"/>
                  </a:lnTo>
                  <a:lnTo>
                    <a:pt x="122262" y="73355"/>
                  </a:lnTo>
                  <a:lnTo>
                    <a:pt x="122262" y="48895"/>
                  </a:lnTo>
                  <a:lnTo>
                    <a:pt x="122262" y="24460"/>
                  </a:lnTo>
                  <a:lnTo>
                    <a:pt x="122262" y="0"/>
                  </a:lnTo>
                  <a:lnTo>
                    <a:pt x="97802" y="0"/>
                  </a:lnTo>
                  <a:lnTo>
                    <a:pt x="97802" y="24460"/>
                  </a:lnTo>
                  <a:lnTo>
                    <a:pt x="73355" y="24460"/>
                  </a:lnTo>
                  <a:lnTo>
                    <a:pt x="48920" y="24460"/>
                  </a:lnTo>
                  <a:lnTo>
                    <a:pt x="24460" y="24460"/>
                  </a:lnTo>
                  <a:lnTo>
                    <a:pt x="0" y="24460"/>
                  </a:lnTo>
                  <a:lnTo>
                    <a:pt x="0" y="48895"/>
                  </a:lnTo>
                  <a:lnTo>
                    <a:pt x="0" y="73355"/>
                  </a:lnTo>
                  <a:lnTo>
                    <a:pt x="24460" y="73355"/>
                  </a:lnTo>
                  <a:lnTo>
                    <a:pt x="24460" y="48895"/>
                  </a:lnTo>
                  <a:lnTo>
                    <a:pt x="48920" y="48895"/>
                  </a:lnTo>
                  <a:lnTo>
                    <a:pt x="48920" y="73355"/>
                  </a:lnTo>
                  <a:lnTo>
                    <a:pt x="73355" y="73355"/>
                  </a:lnTo>
                  <a:lnTo>
                    <a:pt x="73355" y="48895"/>
                  </a:lnTo>
                  <a:lnTo>
                    <a:pt x="97802" y="48895"/>
                  </a:lnTo>
                  <a:lnTo>
                    <a:pt x="97802" y="73355"/>
                  </a:lnTo>
                  <a:lnTo>
                    <a:pt x="73355" y="73355"/>
                  </a:lnTo>
                  <a:lnTo>
                    <a:pt x="73355" y="97815"/>
                  </a:lnTo>
                  <a:lnTo>
                    <a:pt x="97802" y="97815"/>
                  </a:lnTo>
                  <a:lnTo>
                    <a:pt x="97802" y="122250"/>
                  </a:lnTo>
                  <a:lnTo>
                    <a:pt x="122262" y="122250"/>
                  </a:lnTo>
                  <a:lnTo>
                    <a:pt x="146697" y="122250"/>
                  </a:lnTo>
                  <a:lnTo>
                    <a:pt x="146697" y="97815"/>
                  </a:lnTo>
                  <a:close/>
                </a:path>
                <a:path w="709295" h="147319">
                  <a:moveTo>
                    <a:pt x="171145" y="24460"/>
                  </a:moveTo>
                  <a:lnTo>
                    <a:pt x="146697" y="24460"/>
                  </a:lnTo>
                  <a:lnTo>
                    <a:pt x="146697" y="48895"/>
                  </a:lnTo>
                  <a:lnTo>
                    <a:pt x="171145" y="48895"/>
                  </a:lnTo>
                  <a:lnTo>
                    <a:pt x="171145" y="24460"/>
                  </a:lnTo>
                  <a:close/>
                </a:path>
                <a:path w="709295" h="147319">
                  <a:moveTo>
                    <a:pt x="244500" y="24460"/>
                  </a:moveTo>
                  <a:lnTo>
                    <a:pt x="220040" y="24460"/>
                  </a:lnTo>
                  <a:lnTo>
                    <a:pt x="195605" y="24460"/>
                  </a:lnTo>
                  <a:lnTo>
                    <a:pt x="195605" y="48895"/>
                  </a:lnTo>
                  <a:lnTo>
                    <a:pt x="171145" y="48895"/>
                  </a:lnTo>
                  <a:lnTo>
                    <a:pt x="171145" y="73355"/>
                  </a:lnTo>
                  <a:lnTo>
                    <a:pt x="146697" y="73355"/>
                  </a:lnTo>
                  <a:lnTo>
                    <a:pt x="146697" y="97815"/>
                  </a:lnTo>
                  <a:lnTo>
                    <a:pt x="171145" y="97815"/>
                  </a:lnTo>
                  <a:lnTo>
                    <a:pt x="171145" y="122250"/>
                  </a:lnTo>
                  <a:lnTo>
                    <a:pt x="195605" y="122250"/>
                  </a:lnTo>
                  <a:lnTo>
                    <a:pt x="220040" y="122250"/>
                  </a:lnTo>
                  <a:lnTo>
                    <a:pt x="220040" y="97815"/>
                  </a:lnTo>
                  <a:lnTo>
                    <a:pt x="195605" y="97815"/>
                  </a:lnTo>
                  <a:lnTo>
                    <a:pt x="195605" y="73355"/>
                  </a:lnTo>
                  <a:lnTo>
                    <a:pt x="220040" y="73355"/>
                  </a:lnTo>
                  <a:lnTo>
                    <a:pt x="220040" y="48895"/>
                  </a:lnTo>
                  <a:lnTo>
                    <a:pt x="244500" y="48895"/>
                  </a:lnTo>
                  <a:lnTo>
                    <a:pt x="244500" y="24460"/>
                  </a:lnTo>
                  <a:close/>
                </a:path>
                <a:path w="709295" h="147319">
                  <a:moveTo>
                    <a:pt x="293382" y="73355"/>
                  </a:moveTo>
                  <a:lnTo>
                    <a:pt x="268947" y="73355"/>
                  </a:lnTo>
                  <a:lnTo>
                    <a:pt x="268947" y="48895"/>
                  </a:lnTo>
                  <a:lnTo>
                    <a:pt x="244500" y="48895"/>
                  </a:lnTo>
                  <a:lnTo>
                    <a:pt x="244500" y="73355"/>
                  </a:lnTo>
                  <a:lnTo>
                    <a:pt x="244500" y="97815"/>
                  </a:lnTo>
                  <a:lnTo>
                    <a:pt x="244500" y="122250"/>
                  </a:lnTo>
                  <a:lnTo>
                    <a:pt x="268947" y="122250"/>
                  </a:lnTo>
                  <a:lnTo>
                    <a:pt x="268947" y="97815"/>
                  </a:lnTo>
                  <a:lnTo>
                    <a:pt x="293382" y="97815"/>
                  </a:lnTo>
                  <a:lnTo>
                    <a:pt x="293382" y="73355"/>
                  </a:lnTo>
                  <a:close/>
                </a:path>
                <a:path w="709295" h="147319">
                  <a:moveTo>
                    <a:pt x="342303" y="0"/>
                  </a:moveTo>
                  <a:lnTo>
                    <a:pt x="317842" y="0"/>
                  </a:lnTo>
                  <a:lnTo>
                    <a:pt x="293382" y="0"/>
                  </a:lnTo>
                  <a:lnTo>
                    <a:pt x="293382" y="24460"/>
                  </a:lnTo>
                  <a:lnTo>
                    <a:pt x="317842" y="24460"/>
                  </a:lnTo>
                  <a:lnTo>
                    <a:pt x="342303" y="24460"/>
                  </a:lnTo>
                  <a:lnTo>
                    <a:pt x="342303" y="0"/>
                  </a:lnTo>
                  <a:close/>
                </a:path>
                <a:path w="709295" h="147319">
                  <a:moveTo>
                    <a:pt x="464527" y="48895"/>
                  </a:moveTo>
                  <a:lnTo>
                    <a:pt x="440067" y="48895"/>
                  </a:lnTo>
                  <a:lnTo>
                    <a:pt x="415607" y="48895"/>
                  </a:lnTo>
                  <a:lnTo>
                    <a:pt x="415607" y="24460"/>
                  </a:lnTo>
                  <a:lnTo>
                    <a:pt x="440067" y="24460"/>
                  </a:lnTo>
                  <a:lnTo>
                    <a:pt x="440067" y="0"/>
                  </a:lnTo>
                  <a:lnTo>
                    <a:pt x="415607" y="0"/>
                  </a:lnTo>
                  <a:lnTo>
                    <a:pt x="391185" y="0"/>
                  </a:lnTo>
                  <a:lnTo>
                    <a:pt x="391185" y="24460"/>
                  </a:lnTo>
                  <a:lnTo>
                    <a:pt x="366725" y="24460"/>
                  </a:lnTo>
                  <a:lnTo>
                    <a:pt x="366725" y="48895"/>
                  </a:lnTo>
                  <a:lnTo>
                    <a:pt x="391185" y="48895"/>
                  </a:lnTo>
                  <a:lnTo>
                    <a:pt x="391185" y="73355"/>
                  </a:lnTo>
                  <a:lnTo>
                    <a:pt x="366725" y="73355"/>
                  </a:lnTo>
                  <a:lnTo>
                    <a:pt x="342265" y="73355"/>
                  </a:lnTo>
                  <a:lnTo>
                    <a:pt x="342265" y="97815"/>
                  </a:lnTo>
                  <a:lnTo>
                    <a:pt x="317842" y="97815"/>
                  </a:lnTo>
                  <a:lnTo>
                    <a:pt x="293382" y="97815"/>
                  </a:lnTo>
                  <a:lnTo>
                    <a:pt x="293382" y="122250"/>
                  </a:lnTo>
                  <a:lnTo>
                    <a:pt x="317842" y="122250"/>
                  </a:lnTo>
                  <a:lnTo>
                    <a:pt x="342303" y="122250"/>
                  </a:lnTo>
                  <a:lnTo>
                    <a:pt x="342303" y="97815"/>
                  </a:lnTo>
                  <a:lnTo>
                    <a:pt x="366725" y="97815"/>
                  </a:lnTo>
                  <a:lnTo>
                    <a:pt x="391185" y="97815"/>
                  </a:lnTo>
                  <a:lnTo>
                    <a:pt x="415607" y="97815"/>
                  </a:lnTo>
                  <a:lnTo>
                    <a:pt x="440067" y="97815"/>
                  </a:lnTo>
                  <a:lnTo>
                    <a:pt x="440067" y="73355"/>
                  </a:lnTo>
                  <a:lnTo>
                    <a:pt x="464527" y="73355"/>
                  </a:lnTo>
                  <a:lnTo>
                    <a:pt x="464527" y="48895"/>
                  </a:lnTo>
                  <a:close/>
                </a:path>
                <a:path w="709295" h="147319">
                  <a:moveTo>
                    <a:pt x="488962" y="0"/>
                  </a:moveTo>
                  <a:lnTo>
                    <a:pt x="464527" y="0"/>
                  </a:lnTo>
                  <a:lnTo>
                    <a:pt x="464527" y="24460"/>
                  </a:lnTo>
                  <a:lnTo>
                    <a:pt x="488962" y="24460"/>
                  </a:lnTo>
                  <a:lnTo>
                    <a:pt x="488962" y="0"/>
                  </a:lnTo>
                  <a:close/>
                </a:path>
                <a:path w="709295" h="147319">
                  <a:moveTo>
                    <a:pt x="513410" y="24460"/>
                  </a:moveTo>
                  <a:lnTo>
                    <a:pt x="488962" y="24460"/>
                  </a:lnTo>
                  <a:lnTo>
                    <a:pt x="488962" y="48895"/>
                  </a:lnTo>
                  <a:lnTo>
                    <a:pt x="513410" y="48895"/>
                  </a:lnTo>
                  <a:lnTo>
                    <a:pt x="513410" y="24460"/>
                  </a:lnTo>
                  <a:close/>
                </a:path>
                <a:path w="709295" h="147319">
                  <a:moveTo>
                    <a:pt x="562305" y="0"/>
                  </a:moveTo>
                  <a:lnTo>
                    <a:pt x="537870" y="0"/>
                  </a:lnTo>
                  <a:lnTo>
                    <a:pt x="513410" y="0"/>
                  </a:lnTo>
                  <a:lnTo>
                    <a:pt x="513410" y="24460"/>
                  </a:lnTo>
                  <a:lnTo>
                    <a:pt x="537870" y="24460"/>
                  </a:lnTo>
                  <a:lnTo>
                    <a:pt x="562305" y="24460"/>
                  </a:lnTo>
                  <a:lnTo>
                    <a:pt x="562305" y="0"/>
                  </a:lnTo>
                  <a:close/>
                </a:path>
                <a:path w="709295" h="147319">
                  <a:moveTo>
                    <a:pt x="586752" y="73355"/>
                  </a:moveTo>
                  <a:lnTo>
                    <a:pt x="562305" y="73355"/>
                  </a:lnTo>
                  <a:lnTo>
                    <a:pt x="562305" y="48895"/>
                  </a:lnTo>
                  <a:lnTo>
                    <a:pt x="537870" y="48895"/>
                  </a:lnTo>
                  <a:lnTo>
                    <a:pt x="513410" y="48895"/>
                  </a:lnTo>
                  <a:lnTo>
                    <a:pt x="513410" y="73355"/>
                  </a:lnTo>
                  <a:lnTo>
                    <a:pt x="537870" y="73355"/>
                  </a:lnTo>
                  <a:lnTo>
                    <a:pt x="537870" y="97815"/>
                  </a:lnTo>
                  <a:lnTo>
                    <a:pt x="513410" y="97815"/>
                  </a:lnTo>
                  <a:lnTo>
                    <a:pt x="513410" y="73355"/>
                  </a:lnTo>
                  <a:lnTo>
                    <a:pt x="488962" y="73355"/>
                  </a:lnTo>
                  <a:lnTo>
                    <a:pt x="464527" y="73355"/>
                  </a:lnTo>
                  <a:lnTo>
                    <a:pt x="464527" y="97815"/>
                  </a:lnTo>
                  <a:lnTo>
                    <a:pt x="488962" y="97815"/>
                  </a:lnTo>
                  <a:lnTo>
                    <a:pt x="488962" y="122250"/>
                  </a:lnTo>
                  <a:lnTo>
                    <a:pt x="513410" y="122250"/>
                  </a:lnTo>
                  <a:lnTo>
                    <a:pt x="537870" y="122250"/>
                  </a:lnTo>
                  <a:lnTo>
                    <a:pt x="562305" y="122250"/>
                  </a:lnTo>
                  <a:lnTo>
                    <a:pt x="586752" y="122250"/>
                  </a:lnTo>
                  <a:lnTo>
                    <a:pt x="586752" y="97815"/>
                  </a:lnTo>
                  <a:lnTo>
                    <a:pt x="586752" y="73355"/>
                  </a:lnTo>
                  <a:close/>
                </a:path>
                <a:path w="709295" h="147319">
                  <a:moveTo>
                    <a:pt x="586752" y="24460"/>
                  </a:moveTo>
                  <a:lnTo>
                    <a:pt x="562305" y="24460"/>
                  </a:lnTo>
                  <a:lnTo>
                    <a:pt x="562305" y="48895"/>
                  </a:lnTo>
                  <a:lnTo>
                    <a:pt x="586752" y="48895"/>
                  </a:lnTo>
                  <a:lnTo>
                    <a:pt x="586752" y="24460"/>
                  </a:lnTo>
                  <a:close/>
                </a:path>
                <a:path w="709295" h="147319">
                  <a:moveTo>
                    <a:pt x="611212" y="48895"/>
                  </a:moveTo>
                  <a:lnTo>
                    <a:pt x="586752" y="48895"/>
                  </a:lnTo>
                  <a:lnTo>
                    <a:pt x="586752" y="73355"/>
                  </a:lnTo>
                  <a:lnTo>
                    <a:pt x="611212" y="73355"/>
                  </a:lnTo>
                  <a:lnTo>
                    <a:pt x="611212" y="48895"/>
                  </a:lnTo>
                  <a:close/>
                </a:path>
                <a:path w="709295" h="147319">
                  <a:moveTo>
                    <a:pt x="708990" y="97815"/>
                  </a:moveTo>
                  <a:lnTo>
                    <a:pt x="684555" y="97815"/>
                  </a:lnTo>
                  <a:lnTo>
                    <a:pt x="660107" y="97815"/>
                  </a:lnTo>
                  <a:lnTo>
                    <a:pt x="660107" y="122250"/>
                  </a:lnTo>
                  <a:lnTo>
                    <a:pt x="684555" y="122250"/>
                  </a:lnTo>
                  <a:lnTo>
                    <a:pt x="708990" y="122250"/>
                  </a:lnTo>
                  <a:lnTo>
                    <a:pt x="708990" y="97815"/>
                  </a:lnTo>
                  <a:close/>
                </a:path>
                <a:path w="709295" h="147319">
                  <a:moveTo>
                    <a:pt x="708990" y="0"/>
                  </a:moveTo>
                  <a:lnTo>
                    <a:pt x="684555" y="0"/>
                  </a:lnTo>
                  <a:lnTo>
                    <a:pt x="684555" y="24460"/>
                  </a:lnTo>
                  <a:lnTo>
                    <a:pt x="660107" y="24460"/>
                  </a:lnTo>
                  <a:lnTo>
                    <a:pt x="660107" y="0"/>
                  </a:lnTo>
                  <a:lnTo>
                    <a:pt x="635647" y="0"/>
                  </a:lnTo>
                  <a:lnTo>
                    <a:pt x="635647" y="24460"/>
                  </a:lnTo>
                  <a:lnTo>
                    <a:pt x="635647" y="48895"/>
                  </a:lnTo>
                  <a:lnTo>
                    <a:pt x="660107" y="48895"/>
                  </a:lnTo>
                  <a:lnTo>
                    <a:pt x="660107" y="73355"/>
                  </a:lnTo>
                  <a:lnTo>
                    <a:pt x="684555" y="73355"/>
                  </a:lnTo>
                  <a:lnTo>
                    <a:pt x="684555" y="48895"/>
                  </a:lnTo>
                  <a:lnTo>
                    <a:pt x="708990" y="48895"/>
                  </a:lnTo>
                  <a:lnTo>
                    <a:pt x="708990" y="24460"/>
                  </a:lnTo>
                  <a:lnTo>
                    <a:pt x="708990" y="0"/>
                  </a:lnTo>
                  <a:close/>
                </a:path>
              </a:pathLst>
            </a:custGeom>
            <a:solidFill>
              <a:srgbClr val="000000"/>
            </a:solidFill>
          </p:spPr>
          <p:txBody>
            <a:bodyPr wrap="square" lIns="0" tIns="0" rIns="0" bIns="0" rtlCol="0"/>
            <a:lstStyle/>
            <a:p>
              <a:endParaRPr/>
            </a:p>
          </p:txBody>
        </p:sp>
        <p:sp>
          <p:nvSpPr>
            <p:cNvPr id="33" name="object 33"/>
            <p:cNvSpPr/>
            <p:nvPr/>
          </p:nvSpPr>
          <p:spPr>
            <a:xfrm>
              <a:off x="3867277" y="2129471"/>
              <a:ext cx="709295" cy="147320"/>
            </a:xfrm>
            <a:custGeom>
              <a:avLst/>
              <a:gdLst/>
              <a:ahLst/>
              <a:cxnLst/>
              <a:rect l="l" t="t" r="r" b="b"/>
              <a:pathLst>
                <a:path w="709295" h="147319">
                  <a:moveTo>
                    <a:pt x="24460" y="97815"/>
                  </a:moveTo>
                  <a:lnTo>
                    <a:pt x="0" y="97815"/>
                  </a:lnTo>
                  <a:lnTo>
                    <a:pt x="0" y="122275"/>
                  </a:lnTo>
                  <a:lnTo>
                    <a:pt x="24460" y="122275"/>
                  </a:lnTo>
                  <a:lnTo>
                    <a:pt x="24460" y="97815"/>
                  </a:lnTo>
                  <a:close/>
                </a:path>
                <a:path w="709295" h="147319">
                  <a:moveTo>
                    <a:pt x="48920" y="122275"/>
                  </a:moveTo>
                  <a:lnTo>
                    <a:pt x="24460" y="122275"/>
                  </a:lnTo>
                  <a:lnTo>
                    <a:pt x="24460" y="146710"/>
                  </a:lnTo>
                  <a:lnTo>
                    <a:pt x="48920" y="146710"/>
                  </a:lnTo>
                  <a:lnTo>
                    <a:pt x="48920" y="122275"/>
                  </a:lnTo>
                  <a:close/>
                </a:path>
                <a:path w="709295" h="147319">
                  <a:moveTo>
                    <a:pt x="73355" y="0"/>
                  </a:moveTo>
                  <a:lnTo>
                    <a:pt x="48920" y="0"/>
                  </a:lnTo>
                  <a:lnTo>
                    <a:pt x="48920" y="24460"/>
                  </a:lnTo>
                  <a:lnTo>
                    <a:pt x="73355" y="24460"/>
                  </a:lnTo>
                  <a:lnTo>
                    <a:pt x="73355" y="0"/>
                  </a:lnTo>
                  <a:close/>
                </a:path>
                <a:path w="709295" h="147319">
                  <a:moveTo>
                    <a:pt x="122262" y="0"/>
                  </a:moveTo>
                  <a:lnTo>
                    <a:pt x="97802" y="0"/>
                  </a:lnTo>
                  <a:lnTo>
                    <a:pt x="97802" y="24460"/>
                  </a:lnTo>
                  <a:lnTo>
                    <a:pt x="73355" y="24460"/>
                  </a:lnTo>
                  <a:lnTo>
                    <a:pt x="73355" y="48920"/>
                  </a:lnTo>
                  <a:lnTo>
                    <a:pt x="97802" y="48920"/>
                  </a:lnTo>
                  <a:lnTo>
                    <a:pt x="97802" y="73355"/>
                  </a:lnTo>
                  <a:lnTo>
                    <a:pt x="73355" y="73355"/>
                  </a:lnTo>
                  <a:lnTo>
                    <a:pt x="73355" y="48920"/>
                  </a:lnTo>
                  <a:lnTo>
                    <a:pt x="48920" y="48920"/>
                  </a:lnTo>
                  <a:lnTo>
                    <a:pt x="48920" y="24460"/>
                  </a:lnTo>
                  <a:lnTo>
                    <a:pt x="24460" y="24460"/>
                  </a:lnTo>
                  <a:lnTo>
                    <a:pt x="0" y="24460"/>
                  </a:lnTo>
                  <a:lnTo>
                    <a:pt x="0" y="48920"/>
                  </a:lnTo>
                  <a:lnTo>
                    <a:pt x="0" y="73355"/>
                  </a:lnTo>
                  <a:lnTo>
                    <a:pt x="24460" y="73355"/>
                  </a:lnTo>
                  <a:lnTo>
                    <a:pt x="24460" y="97815"/>
                  </a:lnTo>
                  <a:lnTo>
                    <a:pt x="48920" y="97815"/>
                  </a:lnTo>
                  <a:lnTo>
                    <a:pt x="48920" y="122275"/>
                  </a:lnTo>
                  <a:lnTo>
                    <a:pt x="73355" y="122275"/>
                  </a:lnTo>
                  <a:lnTo>
                    <a:pt x="73355" y="97815"/>
                  </a:lnTo>
                  <a:lnTo>
                    <a:pt x="97802" y="97815"/>
                  </a:lnTo>
                  <a:lnTo>
                    <a:pt x="97802" y="122275"/>
                  </a:lnTo>
                  <a:lnTo>
                    <a:pt x="122262" y="122275"/>
                  </a:lnTo>
                  <a:lnTo>
                    <a:pt x="122262" y="97815"/>
                  </a:lnTo>
                  <a:lnTo>
                    <a:pt x="122262" y="73355"/>
                  </a:lnTo>
                  <a:lnTo>
                    <a:pt x="122262" y="48920"/>
                  </a:lnTo>
                  <a:lnTo>
                    <a:pt x="122262" y="24460"/>
                  </a:lnTo>
                  <a:lnTo>
                    <a:pt x="122262" y="0"/>
                  </a:lnTo>
                  <a:close/>
                </a:path>
                <a:path w="709295" h="147319">
                  <a:moveTo>
                    <a:pt x="220040" y="0"/>
                  </a:moveTo>
                  <a:lnTo>
                    <a:pt x="195605" y="0"/>
                  </a:lnTo>
                  <a:lnTo>
                    <a:pt x="171145" y="0"/>
                  </a:lnTo>
                  <a:lnTo>
                    <a:pt x="146697" y="0"/>
                  </a:lnTo>
                  <a:lnTo>
                    <a:pt x="146697" y="24460"/>
                  </a:lnTo>
                  <a:lnTo>
                    <a:pt x="171145" y="24460"/>
                  </a:lnTo>
                  <a:lnTo>
                    <a:pt x="171145" y="48920"/>
                  </a:lnTo>
                  <a:lnTo>
                    <a:pt x="146697" y="48920"/>
                  </a:lnTo>
                  <a:lnTo>
                    <a:pt x="146697" y="73355"/>
                  </a:lnTo>
                  <a:lnTo>
                    <a:pt x="171145" y="73355"/>
                  </a:lnTo>
                  <a:lnTo>
                    <a:pt x="195605" y="73355"/>
                  </a:lnTo>
                  <a:lnTo>
                    <a:pt x="195605" y="48920"/>
                  </a:lnTo>
                  <a:lnTo>
                    <a:pt x="195605" y="24460"/>
                  </a:lnTo>
                  <a:lnTo>
                    <a:pt x="220040" y="24460"/>
                  </a:lnTo>
                  <a:lnTo>
                    <a:pt x="220040" y="0"/>
                  </a:lnTo>
                  <a:close/>
                </a:path>
                <a:path w="709295" h="147319">
                  <a:moveTo>
                    <a:pt x="317842" y="97815"/>
                  </a:moveTo>
                  <a:lnTo>
                    <a:pt x="293382" y="97815"/>
                  </a:lnTo>
                  <a:lnTo>
                    <a:pt x="268947" y="97815"/>
                  </a:lnTo>
                  <a:lnTo>
                    <a:pt x="268947" y="73355"/>
                  </a:lnTo>
                  <a:lnTo>
                    <a:pt x="293382" y="73355"/>
                  </a:lnTo>
                  <a:lnTo>
                    <a:pt x="293382" y="48920"/>
                  </a:lnTo>
                  <a:lnTo>
                    <a:pt x="268947" y="48920"/>
                  </a:lnTo>
                  <a:lnTo>
                    <a:pt x="244500" y="48920"/>
                  </a:lnTo>
                  <a:lnTo>
                    <a:pt x="244500" y="73355"/>
                  </a:lnTo>
                  <a:lnTo>
                    <a:pt x="220040" y="73355"/>
                  </a:lnTo>
                  <a:lnTo>
                    <a:pt x="195605" y="73355"/>
                  </a:lnTo>
                  <a:lnTo>
                    <a:pt x="195605" y="97815"/>
                  </a:lnTo>
                  <a:lnTo>
                    <a:pt x="171145" y="97815"/>
                  </a:lnTo>
                  <a:lnTo>
                    <a:pt x="146697" y="97815"/>
                  </a:lnTo>
                  <a:lnTo>
                    <a:pt x="146697" y="122275"/>
                  </a:lnTo>
                  <a:lnTo>
                    <a:pt x="171145" y="122275"/>
                  </a:lnTo>
                  <a:lnTo>
                    <a:pt x="195605" y="122275"/>
                  </a:lnTo>
                  <a:lnTo>
                    <a:pt x="317842" y="122275"/>
                  </a:lnTo>
                  <a:lnTo>
                    <a:pt x="317842" y="97815"/>
                  </a:lnTo>
                  <a:close/>
                </a:path>
                <a:path w="709295" h="147319">
                  <a:moveTo>
                    <a:pt x="391185" y="73355"/>
                  </a:moveTo>
                  <a:lnTo>
                    <a:pt x="366725" y="73355"/>
                  </a:lnTo>
                  <a:lnTo>
                    <a:pt x="366725" y="48920"/>
                  </a:lnTo>
                  <a:lnTo>
                    <a:pt x="366725" y="24460"/>
                  </a:lnTo>
                  <a:lnTo>
                    <a:pt x="342303" y="24460"/>
                  </a:lnTo>
                  <a:lnTo>
                    <a:pt x="342303" y="0"/>
                  </a:lnTo>
                  <a:lnTo>
                    <a:pt x="317842" y="0"/>
                  </a:lnTo>
                  <a:lnTo>
                    <a:pt x="293382" y="0"/>
                  </a:lnTo>
                  <a:lnTo>
                    <a:pt x="293382" y="24460"/>
                  </a:lnTo>
                  <a:lnTo>
                    <a:pt x="317842" y="24460"/>
                  </a:lnTo>
                  <a:lnTo>
                    <a:pt x="342265" y="24460"/>
                  </a:lnTo>
                  <a:lnTo>
                    <a:pt x="342265" y="48920"/>
                  </a:lnTo>
                  <a:lnTo>
                    <a:pt x="342265" y="73355"/>
                  </a:lnTo>
                  <a:lnTo>
                    <a:pt x="342265" y="97815"/>
                  </a:lnTo>
                  <a:lnTo>
                    <a:pt x="366725" y="97815"/>
                  </a:lnTo>
                  <a:lnTo>
                    <a:pt x="391185" y="97815"/>
                  </a:lnTo>
                  <a:lnTo>
                    <a:pt x="391185" y="73355"/>
                  </a:lnTo>
                  <a:close/>
                </a:path>
                <a:path w="709295" h="147319">
                  <a:moveTo>
                    <a:pt x="440067" y="0"/>
                  </a:moveTo>
                  <a:lnTo>
                    <a:pt x="415607" y="0"/>
                  </a:lnTo>
                  <a:lnTo>
                    <a:pt x="391185" y="0"/>
                  </a:lnTo>
                  <a:lnTo>
                    <a:pt x="366725" y="0"/>
                  </a:lnTo>
                  <a:lnTo>
                    <a:pt x="366725" y="24460"/>
                  </a:lnTo>
                  <a:lnTo>
                    <a:pt x="391185" y="24460"/>
                  </a:lnTo>
                  <a:lnTo>
                    <a:pt x="415607" y="24460"/>
                  </a:lnTo>
                  <a:lnTo>
                    <a:pt x="440067" y="24460"/>
                  </a:lnTo>
                  <a:lnTo>
                    <a:pt x="440067" y="0"/>
                  </a:lnTo>
                  <a:close/>
                </a:path>
                <a:path w="709295" h="147319">
                  <a:moveTo>
                    <a:pt x="464527" y="97815"/>
                  </a:moveTo>
                  <a:lnTo>
                    <a:pt x="440067" y="97815"/>
                  </a:lnTo>
                  <a:lnTo>
                    <a:pt x="415607" y="97815"/>
                  </a:lnTo>
                  <a:lnTo>
                    <a:pt x="415607" y="122275"/>
                  </a:lnTo>
                  <a:lnTo>
                    <a:pt x="440067" y="122275"/>
                  </a:lnTo>
                  <a:lnTo>
                    <a:pt x="464527" y="122275"/>
                  </a:lnTo>
                  <a:lnTo>
                    <a:pt x="464527" y="97815"/>
                  </a:lnTo>
                  <a:close/>
                </a:path>
                <a:path w="709295" h="147319">
                  <a:moveTo>
                    <a:pt x="513410" y="48920"/>
                  </a:moveTo>
                  <a:lnTo>
                    <a:pt x="488962" y="48920"/>
                  </a:lnTo>
                  <a:lnTo>
                    <a:pt x="488962" y="24460"/>
                  </a:lnTo>
                  <a:lnTo>
                    <a:pt x="464527" y="24460"/>
                  </a:lnTo>
                  <a:lnTo>
                    <a:pt x="464527" y="48920"/>
                  </a:lnTo>
                  <a:lnTo>
                    <a:pt x="464527" y="73355"/>
                  </a:lnTo>
                  <a:lnTo>
                    <a:pt x="464527" y="97815"/>
                  </a:lnTo>
                  <a:lnTo>
                    <a:pt x="488962" y="97815"/>
                  </a:lnTo>
                  <a:lnTo>
                    <a:pt x="488962" y="73355"/>
                  </a:lnTo>
                  <a:lnTo>
                    <a:pt x="513410" y="73355"/>
                  </a:lnTo>
                  <a:lnTo>
                    <a:pt x="513410" y="48920"/>
                  </a:lnTo>
                  <a:close/>
                </a:path>
                <a:path w="709295" h="147319">
                  <a:moveTo>
                    <a:pt x="537870" y="0"/>
                  </a:moveTo>
                  <a:lnTo>
                    <a:pt x="513410" y="0"/>
                  </a:lnTo>
                  <a:lnTo>
                    <a:pt x="488962" y="0"/>
                  </a:lnTo>
                  <a:lnTo>
                    <a:pt x="488962" y="24460"/>
                  </a:lnTo>
                  <a:lnTo>
                    <a:pt x="513410" y="24460"/>
                  </a:lnTo>
                  <a:lnTo>
                    <a:pt x="537870" y="24460"/>
                  </a:lnTo>
                  <a:lnTo>
                    <a:pt x="537870" y="0"/>
                  </a:lnTo>
                  <a:close/>
                </a:path>
                <a:path w="709295" h="147319">
                  <a:moveTo>
                    <a:pt x="562305" y="48920"/>
                  </a:moveTo>
                  <a:lnTo>
                    <a:pt x="537870" y="48920"/>
                  </a:lnTo>
                  <a:lnTo>
                    <a:pt x="537870" y="73355"/>
                  </a:lnTo>
                  <a:lnTo>
                    <a:pt x="513410" y="73355"/>
                  </a:lnTo>
                  <a:lnTo>
                    <a:pt x="513410" y="97815"/>
                  </a:lnTo>
                  <a:lnTo>
                    <a:pt x="513410" y="122275"/>
                  </a:lnTo>
                  <a:lnTo>
                    <a:pt x="537870" y="122275"/>
                  </a:lnTo>
                  <a:lnTo>
                    <a:pt x="537870" y="97815"/>
                  </a:lnTo>
                  <a:lnTo>
                    <a:pt x="562305" y="97815"/>
                  </a:lnTo>
                  <a:lnTo>
                    <a:pt x="562305" y="73355"/>
                  </a:lnTo>
                  <a:lnTo>
                    <a:pt x="562305" y="48920"/>
                  </a:lnTo>
                  <a:close/>
                </a:path>
                <a:path w="709295" h="147319">
                  <a:moveTo>
                    <a:pt x="586752" y="97815"/>
                  </a:moveTo>
                  <a:lnTo>
                    <a:pt x="562305" y="97815"/>
                  </a:lnTo>
                  <a:lnTo>
                    <a:pt x="562305" y="122275"/>
                  </a:lnTo>
                  <a:lnTo>
                    <a:pt x="586752" y="122275"/>
                  </a:lnTo>
                  <a:lnTo>
                    <a:pt x="586752" y="97815"/>
                  </a:lnTo>
                  <a:close/>
                </a:path>
                <a:path w="709295" h="147319">
                  <a:moveTo>
                    <a:pt x="586752" y="0"/>
                  </a:moveTo>
                  <a:lnTo>
                    <a:pt x="562305" y="0"/>
                  </a:lnTo>
                  <a:lnTo>
                    <a:pt x="562305" y="24460"/>
                  </a:lnTo>
                  <a:lnTo>
                    <a:pt x="562305" y="48920"/>
                  </a:lnTo>
                  <a:lnTo>
                    <a:pt x="586752" y="48920"/>
                  </a:lnTo>
                  <a:lnTo>
                    <a:pt x="586752" y="24460"/>
                  </a:lnTo>
                  <a:lnTo>
                    <a:pt x="586752" y="0"/>
                  </a:lnTo>
                  <a:close/>
                </a:path>
                <a:path w="709295" h="147319">
                  <a:moveTo>
                    <a:pt x="635647" y="48920"/>
                  </a:moveTo>
                  <a:lnTo>
                    <a:pt x="611212" y="48920"/>
                  </a:lnTo>
                  <a:lnTo>
                    <a:pt x="611212" y="73355"/>
                  </a:lnTo>
                  <a:lnTo>
                    <a:pt x="635647" y="73355"/>
                  </a:lnTo>
                  <a:lnTo>
                    <a:pt x="635647" y="48920"/>
                  </a:lnTo>
                  <a:close/>
                </a:path>
                <a:path w="709295" h="147319">
                  <a:moveTo>
                    <a:pt x="708990" y="48920"/>
                  </a:moveTo>
                  <a:lnTo>
                    <a:pt x="684555" y="48920"/>
                  </a:lnTo>
                  <a:lnTo>
                    <a:pt x="684555" y="73355"/>
                  </a:lnTo>
                  <a:lnTo>
                    <a:pt x="660107" y="73355"/>
                  </a:lnTo>
                  <a:lnTo>
                    <a:pt x="635647" y="73355"/>
                  </a:lnTo>
                  <a:lnTo>
                    <a:pt x="635647" y="97815"/>
                  </a:lnTo>
                  <a:lnTo>
                    <a:pt x="635647" y="122275"/>
                  </a:lnTo>
                  <a:lnTo>
                    <a:pt x="660107" y="122275"/>
                  </a:lnTo>
                  <a:lnTo>
                    <a:pt x="684555" y="122275"/>
                  </a:lnTo>
                  <a:lnTo>
                    <a:pt x="708990" y="122275"/>
                  </a:lnTo>
                  <a:lnTo>
                    <a:pt x="708990" y="97815"/>
                  </a:lnTo>
                  <a:lnTo>
                    <a:pt x="708990" y="73355"/>
                  </a:lnTo>
                  <a:lnTo>
                    <a:pt x="708990" y="48920"/>
                  </a:lnTo>
                  <a:close/>
                </a:path>
                <a:path w="709295" h="147319">
                  <a:moveTo>
                    <a:pt x="708990" y="0"/>
                  </a:moveTo>
                  <a:lnTo>
                    <a:pt x="684555" y="0"/>
                  </a:lnTo>
                  <a:lnTo>
                    <a:pt x="660107" y="0"/>
                  </a:lnTo>
                  <a:lnTo>
                    <a:pt x="635647" y="0"/>
                  </a:lnTo>
                  <a:lnTo>
                    <a:pt x="635647" y="24460"/>
                  </a:lnTo>
                  <a:lnTo>
                    <a:pt x="660107" y="24460"/>
                  </a:lnTo>
                  <a:lnTo>
                    <a:pt x="684555" y="24460"/>
                  </a:lnTo>
                  <a:lnTo>
                    <a:pt x="708990" y="24460"/>
                  </a:lnTo>
                  <a:lnTo>
                    <a:pt x="708990" y="0"/>
                  </a:lnTo>
                  <a:close/>
                </a:path>
              </a:pathLst>
            </a:custGeom>
            <a:solidFill>
              <a:srgbClr val="000000"/>
            </a:solidFill>
          </p:spPr>
          <p:txBody>
            <a:bodyPr wrap="square" lIns="0" tIns="0" rIns="0" bIns="0" rtlCol="0"/>
            <a:lstStyle/>
            <a:p>
              <a:endParaRPr/>
            </a:p>
          </p:txBody>
        </p:sp>
        <p:sp>
          <p:nvSpPr>
            <p:cNvPr id="34" name="object 34"/>
            <p:cNvSpPr/>
            <p:nvPr/>
          </p:nvSpPr>
          <p:spPr>
            <a:xfrm>
              <a:off x="3867277" y="2251747"/>
              <a:ext cx="709295" cy="147320"/>
            </a:xfrm>
            <a:custGeom>
              <a:avLst/>
              <a:gdLst/>
              <a:ahLst/>
              <a:cxnLst/>
              <a:rect l="l" t="t" r="r" b="b"/>
              <a:pathLst>
                <a:path w="709295" h="147319">
                  <a:moveTo>
                    <a:pt x="24460" y="24434"/>
                  </a:moveTo>
                  <a:lnTo>
                    <a:pt x="0" y="24434"/>
                  </a:lnTo>
                  <a:lnTo>
                    <a:pt x="0" y="48895"/>
                  </a:lnTo>
                  <a:lnTo>
                    <a:pt x="24460" y="48895"/>
                  </a:lnTo>
                  <a:lnTo>
                    <a:pt x="24460" y="24434"/>
                  </a:lnTo>
                  <a:close/>
                </a:path>
                <a:path w="709295" h="147319">
                  <a:moveTo>
                    <a:pt x="48920" y="0"/>
                  </a:moveTo>
                  <a:lnTo>
                    <a:pt x="24460" y="0"/>
                  </a:lnTo>
                  <a:lnTo>
                    <a:pt x="24460" y="24434"/>
                  </a:lnTo>
                  <a:lnTo>
                    <a:pt x="48920" y="24434"/>
                  </a:lnTo>
                  <a:lnTo>
                    <a:pt x="48920" y="0"/>
                  </a:lnTo>
                  <a:close/>
                </a:path>
                <a:path w="709295" h="147319">
                  <a:moveTo>
                    <a:pt x="122262" y="122250"/>
                  </a:moveTo>
                  <a:lnTo>
                    <a:pt x="97802" y="122250"/>
                  </a:lnTo>
                  <a:lnTo>
                    <a:pt x="73355" y="122250"/>
                  </a:lnTo>
                  <a:lnTo>
                    <a:pt x="48920" y="122250"/>
                  </a:lnTo>
                  <a:lnTo>
                    <a:pt x="48920" y="146710"/>
                  </a:lnTo>
                  <a:lnTo>
                    <a:pt x="73355" y="146710"/>
                  </a:lnTo>
                  <a:lnTo>
                    <a:pt x="97802" y="146710"/>
                  </a:lnTo>
                  <a:lnTo>
                    <a:pt x="122262" y="146710"/>
                  </a:lnTo>
                  <a:lnTo>
                    <a:pt x="122262" y="122250"/>
                  </a:lnTo>
                  <a:close/>
                </a:path>
                <a:path w="709295" h="147319">
                  <a:moveTo>
                    <a:pt x="171145" y="73355"/>
                  </a:moveTo>
                  <a:lnTo>
                    <a:pt x="171145" y="73355"/>
                  </a:lnTo>
                  <a:lnTo>
                    <a:pt x="0" y="73355"/>
                  </a:lnTo>
                  <a:lnTo>
                    <a:pt x="0" y="97790"/>
                  </a:lnTo>
                  <a:lnTo>
                    <a:pt x="0" y="122250"/>
                  </a:lnTo>
                  <a:lnTo>
                    <a:pt x="0" y="146710"/>
                  </a:lnTo>
                  <a:lnTo>
                    <a:pt x="24460" y="146710"/>
                  </a:lnTo>
                  <a:lnTo>
                    <a:pt x="24460" y="122250"/>
                  </a:lnTo>
                  <a:lnTo>
                    <a:pt x="24460" y="97790"/>
                  </a:lnTo>
                  <a:lnTo>
                    <a:pt x="48920" y="97790"/>
                  </a:lnTo>
                  <a:lnTo>
                    <a:pt x="73355" y="97790"/>
                  </a:lnTo>
                  <a:lnTo>
                    <a:pt x="97802" y="97790"/>
                  </a:lnTo>
                  <a:lnTo>
                    <a:pt x="122262" y="97790"/>
                  </a:lnTo>
                  <a:lnTo>
                    <a:pt x="146697" y="97790"/>
                  </a:lnTo>
                  <a:lnTo>
                    <a:pt x="146697" y="122250"/>
                  </a:lnTo>
                  <a:lnTo>
                    <a:pt x="171145" y="122250"/>
                  </a:lnTo>
                  <a:lnTo>
                    <a:pt x="171145" y="97790"/>
                  </a:lnTo>
                  <a:lnTo>
                    <a:pt x="171145" y="73355"/>
                  </a:lnTo>
                  <a:close/>
                </a:path>
                <a:path w="709295" h="147319">
                  <a:moveTo>
                    <a:pt x="171145" y="24434"/>
                  </a:moveTo>
                  <a:lnTo>
                    <a:pt x="146697" y="24434"/>
                  </a:lnTo>
                  <a:lnTo>
                    <a:pt x="146697" y="0"/>
                  </a:lnTo>
                  <a:lnTo>
                    <a:pt x="122262" y="0"/>
                  </a:lnTo>
                  <a:lnTo>
                    <a:pt x="97802" y="0"/>
                  </a:lnTo>
                  <a:lnTo>
                    <a:pt x="73355" y="0"/>
                  </a:lnTo>
                  <a:lnTo>
                    <a:pt x="73355" y="24434"/>
                  </a:lnTo>
                  <a:lnTo>
                    <a:pt x="73355" y="48895"/>
                  </a:lnTo>
                  <a:lnTo>
                    <a:pt x="97802" y="48895"/>
                  </a:lnTo>
                  <a:lnTo>
                    <a:pt x="122262" y="48895"/>
                  </a:lnTo>
                  <a:lnTo>
                    <a:pt x="146697" y="48895"/>
                  </a:lnTo>
                  <a:lnTo>
                    <a:pt x="171145" y="48895"/>
                  </a:lnTo>
                  <a:lnTo>
                    <a:pt x="171145" y="24434"/>
                  </a:lnTo>
                  <a:close/>
                </a:path>
                <a:path w="709295" h="147319">
                  <a:moveTo>
                    <a:pt x="244500" y="48895"/>
                  </a:moveTo>
                  <a:lnTo>
                    <a:pt x="220040" y="48895"/>
                  </a:lnTo>
                  <a:lnTo>
                    <a:pt x="195605" y="48895"/>
                  </a:lnTo>
                  <a:lnTo>
                    <a:pt x="195605" y="73355"/>
                  </a:lnTo>
                  <a:lnTo>
                    <a:pt x="195605" y="97790"/>
                  </a:lnTo>
                  <a:lnTo>
                    <a:pt x="220040" y="97790"/>
                  </a:lnTo>
                  <a:lnTo>
                    <a:pt x="220040" y="73355"/>
                  </a:lnTo>
                  <a:lnTo>
                    <a:pt x="244500" y="73355"/>
                  </a:lnTo>
                  <a:lnTo>
                    <a:pt x="244500" y="48895"/>
                  </a:lnTo>
                  <a:close/>
                </a:path>
                <a:path w="709295" h="147319">
                  <a:moveTo>
                    <a:pt x="244500" y="0"/>
                  </a:moveTo>
                  <a:lnTo>
                    <a:pt x="220040" y="0"/>
                  </a:lnTo>
                  <a:lnTo>
                    <a:pt x="220040" y="24434"/>
                  </a:lnTo>
                  <a:lnTo>
                    <a:pt x="244500" y="24434"/>
                  </a:lnTo>
                  <a:lnTo>
                    <a:pt x="244500" y="0"/>
                  </a:lnTo>
                  <a:close/>
                </a:path>
                <a:path w="709295" h="147319">
                  <a:moveTo>
                    <a:pt x="317842" y="97790"/>
                  </a:moveTo>
                  <a:lnTo>
                    <a:pt x="293382" y="97790"/>
                  </a:lnTo>
                  <a:lnTo>
                    <a:pt x="293382" y="122250"/>
                  </a:lnTo>
                  <a:lnTo>
                    <a:pt x="317842" y="122250"/>
                  </a:lnTo>
                  <a:lnTo>
                    <a:pt x="317842" y="97790"/>
                  </a:lnTo>
                  <a:close/>
                </a:path>
                <a:path w="709295" h="147319">
                  <a:moveTo>
                    <a:pt x="317842" y="48895"/>
                  </a:moveTo>
                  <a:lnTo>
                    <a:pt x="293382" y="48895"/>
                  </a:lnTo>
                  <a:lnTo>
                    <a:pt x="293382" y="73355"/>
                  </a:lnTo>
                  <a:lnTo>
                    <a:pt x="317842" y="73355"/>
                  </a:lnTo>
                  <a:lnTo>
                    <a:pt x="317842" y="48895"/>
                  </a:lnTo>
                  <a:close/>
                </a:path>
                <a:path w="709295" h="147319">
                  <a:moveTo>
                    <a:pt x="366725" y="24434"/>
                  </a:moveTo>
                  <a:lnTo>
                    <a:pt x="342303" y="24434"/>
                  </a:lnTo>
                  <a:lnTo>
                    <a:pt x="342303" y="0"/>
                  </a:lnTo>
                  <a:lnTo>
                    <a:pt x="317842" y="0"/>
                  </a:lnTo>
                  <a:lnTo>
                    <a:pt x="317842" y="24434"/>
                  </a:lnTo>
                  <a:lnTo>
                    <a:pt x="342265" y="24434"/>
                  </a:lnTo>
                  <a:lnTo>
                    <a:pt x="342265" y="48895"/>
                  </a:lnTo>
                  <a:lnTo>
                    <a:pt x="366725" y="48895"/>
                  </a:lnTo>
                  <a:lnTo>
                    <a:pt x="366725" y="24434"/>
                  </a:lnTo>
                  <a:close/>
                </a:path>
                <a:path w="709295" h="147319">
                  <a:moveTo>
                    <a:pt x="391185" y="0"/>
                  </a:moveTo>
                  <a:lnTo>
                    <a:pt x="366725" y="0"/>
                  </a:lnTo>
                  <a:lnTo>
                    <a:pt x="366725" y="24434"/>
                  </a:lnTo>
                  <a:lnTo>
                    <a:pt x="391185" y="24434"/>
                  </a:lnTo>
                  <a:lnTo>
                    <a:pt x="391185" y="0"/>
                  </a:lnTo>
                  <a:close/>
                </a:path>
                <a:path w="709295" h="147319">
                  <a:moveTo>
                    <a:pt x="562305" y="73355"/>
                  </a:moveTo>
                  <a:lnTo>
                    <a:pt x="537870" y="73355"/>
                  </a:lnTo>
                  <a:lnTo>
                    <a:pt x="537870" y="97790"/>
                  </a:lnTo>
                  <a:lnTo>
                    <a:pt x="562305" y="97790"/>
                  </a:lnTo>
                  <a:lnTo>
                    <a:pt x="562305" y="73355"/>
                  </a:lnTo>
                  <a:close/>
                </a:path>
                <a:path w="709295" h="147319">
                  <a:moveTo>
                    <a:pt x="611212" y="24434"/>
                  </a:moveTo>
                  <a:lnTo>
                    <a:pt x="586752" y="24434"/>
                  </a:lnTo>
                  <a:lnTo>
                    <a:pt x="586752" y="0"/>
                  </a:lnTo>
                  <a:lnTo>
                    <a:pt x="562305" y="0"/>
                  </a:lnTo>
                  <a:lnTo>
                    <a:pt x="537870" y="0"/>
                  </a:lnTo>
                  <a:lnTo>
                    <a:pt x="537870" y="24434"/>
                  </a:lnTo>
                  <a:lnTo>
                    <a:pt x="513410" y="24434"/>
                  </a:lnTo>
                  <a:lnTo>
                    <a:pt x="513410" y="0"/>
                  </a:lnTo>
                  <a:lnTo>
                    <a:pt x="488962" y="0"/>
                  </a:lnTo>
                  <a:lnTo>
                    <a:pt x="464527" y="0"/>
                  </a:lnTo>
                  <a:lnTo>
                    <a:pt x="464527" y="24434"/>
                  </a:lnTo>
                  <a:lnTo>
                    <a:pt x="464527" y="48895"/>
                  </a:lnTo>
                  <a:lnTo>
                    <a:pt x="440067" y="48895"/>
                  </a:lnTo>
                  <a:lnTo>
                    <a:pt x="440067" y="24434"/>
                  </a:lnTo>
                  <a:lnTo>
                    <a:pt x="464527" y="24434"/>
                  </a:lnTo>
                  <a:lnTo>
                    <a:pt x="464527" y="0"/>
                  </a:lnTo>
                  <a:lnTo>
                    <a:pt x="440067" y="0"/>
                  </a:lnTo>
                  <a:lnTo>
                    <a:pt x="415607" y="0"/>
                  </a:lnTo>
                  <a:lnTo>
                    <a:pt x="415607" y="24434"/>
                  </a:lnTo>
                  <a:lnTo>
                    <a:pt x="391185" y="24434"/>
                  </a:lnTo>
                  <a:lnTo>
                    <a:pt x="391185" y="48895"/>
                  </a:lnTo>
                  <a:lnTo>
                    <a:pt x="391185" y="73355"/>
                  </a:lnTo>
                  <a:lnTo>
                    <a:pt x="415607" y="73355"/>
                  </a:lnTo>
                  <a:lnTo>
                    <a:pt x="440067" y="73355"/>
                  </a:lnTo>
                  <a:lnTo>
                    <a:pt x="440067" y="97790"/>
                  </a:lnTo>
                  <a:lnTo>
                    <a:pt x="415607" y="97790"/>
                  </a:lnTo>
                  <a:lnTo>
                    <a:pt x="391185" y="97790"/>
                  </a:lnTo>
                  <a:lnTo>
                    <a:pt x="366725" y="97790"/>
                  </a:lnTo>
                  <a:lnTo>
                    <a:pt x="342265" y="97790"/>
                  </a:lnTo>
                  <a:lnTo>
                    <a:pt x="342265" y="122250"/>
                  </a:lnTo>
                  <a:lnTo>
                    <a:pt x="464527" y="122250"/>
                  </a:lnTo>
                  <a:lnTo>
                    <a:pt x="464527" y="97790"/>
                  </a:lnTo>
                  <a:lnTo>
                    <a:pt x="488962" y="97790"/>
                  </a:lnTo>
                  <a:lnTo>
                    <a:pt x="488962" y="122250"/>
                  </a:lnTo>
                  <a:lnTo>
                    <a:pt x="513410" y="122250"/>
                  </a:lnTo>
                  <a:lnTo>
                    <a:pt x="513410" y="97790"/>
                  </a:lnTo>
                  <a:lnTo>
                    <a:pt x="513410" y="73355"/>
                  </a:lnTo>
                  <a:lnTo>
                    <a:pt x="513410" y="48895"/>
                  </a:lnTo>
                  <a:lnTo>
                    <a:pt x="537870" y="48895"/>
                  </a:lnTo>
                  <a:lnTo>
                    <a:pt x="562305" y="48895"/>
                  </a:lnTo>
                  <a:lnTo>
                    <a:pt x="586752" y="48895"/>
                  </a:lnTo>
                  <a:lnTo>
                    <a:pt x="586752" y="73355"/>
                  </a:lnTo>
                  <a:lnTo>
                    <a:pt x="586752" y="97790"/>
                  </a:lnTo>
                  <a:lnTo>
                    <a:pt x="586752" y="122250"/>
                  </a:lnTo>
                  <a:lnTo>
                    <a:pt x="611212" y="122250"/>
                  </a:lnTo>
                  <a:lnTo>
                    <a:pt x="611212" y="97790"/>
                  </a:lnTo>
                  <a:lnTo>
                    <a:pt x="611212" y="73355"/>
                  </a:lnTo>
                  <a:lnTo>
                    <a:pt x="611212" y="48895"/>
                  </a:lnTo>
                  <a:lnTo>
                    <a:pt x="611212" y="24434"/>
                  </a:lnTo>
                  <a:close/>
                </a:path>
                <a:path w="709295" h="147319">
                  <a:moveTo>
                    <a:pt x="635647" y="0"/>
                  </a:moveTo>
                  <a:lnTo>
                    <a:pt x="611212" y="0"/>
                  </a:lnTo>
                  <a:lnTo>
                    <a:pt x="611212" y="24434"/>
                  </a:lnTo>
                  <a:lnTo>
                    <a:pt x="635647" y="24434"/>
                  </a:lnTo>
                  <a:lnTo>
                    <a:pt x="635647" y="0"/>
                  </a:lnTo>
                  <a:close/>
                </a:path>
                <a:path w="709295" h="147319">
                  <a:moveTo>
                    <a:pt x="708990" y="48895"/>
                  </a:moveTo>
                  <a:lnTo>
                    <a:pt x="684555" y="48895"/>
                  </a:lnTo>
                  <a:lnTo>
                    <a:pt x="684555" y="24434"/>
                  </a:lnTo>
                  <a:lnTo>
                    <a:pt x="684555" y="0"/>
                  </a:lnTo>
                  <a:lnTo>
                    <a:pt x="660107" y="0"/>
                  </a:lnTo>
                  <a:lnTo>
                    <a:pt x="660107" y="24434"/>
                  </a:lnTo>
                  <a:lnTo>
                    <a:pt x="660107" y="48895"/>
                  </a:lnTo>
                  <a:lnTo>
                    <a:pt x="660107" y="73355"/>
                  </a:lnTo>
                  <a:lnTo>
                    <a:pt x="635647" y="73355"/>
                  </a:lnTo>
                  <a:lnTo>
                    <a:pt x="635647" y="97790"/>
                  </a:lnTo>
                  <a:lnTo>
                    <a:pt x="660107" y="97790"/>
                  </a:lnTo>
                  <a:lnTo>
                    <a:pt x="684555" y="97790"/>
                  </a:lnTo>
                  <a:lnTo>
                    <a:pt x="708990" y="97790"/>
                  </a:lnTo>
                  <a:lnTo>
                    <a:pt x="708990" y="73355"/>
                  </a:lnTo>
                  <a:lnTo>
                    <a:pt x="708990" y="48895"/>
                  </a:lnTo>
                  <a:close/>
                </a:path>
              </a:pathLst>
            </a:custGeom>
            <a:solidFill>
              <a:srgbClr val="000000"/>
            </a:solidFill>
          </p:spPr>
          <p:txBody>
            <a:bodyPr wrap="square" lIns="0" tIns="0" rIns="0" bIns="0" rtlCol="0"/>
            <a:lstStyle/>
            <a:p>
              <a:endParaRPr/>
            </a:p>
          </p:txBody>
        </p:sp>
        <p:sp>
          <p:nvSpPr>
            <p:cNvPr id="35" name="object 35"/>
            <p:cNvSpPr/>
            <p:nvPr/>
          </p:nvSpPr>
          <p:spPr>
            <a:xfrm>
              <a:off x="3867277" y="2373997"/>
              <a:ext cx="709295" cy="122555"/>
            </a:xfrm>
            <a:custGeom>
              <a:avLst/>
              <a:gdLst/>
              <a:ahLst/>
              <a:cxnLst/>
              <a:rect l="l" t="t" r="r" b="b"/>
              <a:pathLst>
                <a:path w="709295" h="122555">
                  <a:moveTo>
                    <a:pt x="122262" y="0"/>
                  </a:moveTo>
                  <a:lnTo>
                    <a:pt x="97802" y="0"/>
                  </a:lnTo>
                  <a:lnTo>
                    <a:pt x="97802" y="24460"/>
                  </a:lnTo>
                  <a:lnTo>
                    <a:pt x="73355" y="24460"/>
                  </a:lnTo>
                  <a:lnTo>
                    <a:pt x="48920" y="24460"/>
                  </a:lnTo>
                  <a:lnTo>
                    <a:pt x="48920" y="48895"/>
                  </a:lnTo>
                  <a:lnTo>
                    <a:pt x="48920" y="73355"/>
                  </a:lnTo>
                  <a:lnTo>
                    <a:pt x="73355" y="73355"/>
                  </a:lnTo>
                  <a:lnTo>
                    <a:pt x="97802" y="73355"/>
                  </a:lnTo>
                  <a:lnTo>
                    <a:pt x="122262" y="73355"/>
                  </a:lnTo>
                  <a:lnTo>
                    <a:pt x="122262" y="48895"/>
                  </a:lnTo>
                  <a:lnTo>
                    <a:pt x="122262" y="24460"/>
                  </a:lnTo>
                  <a:lnTo>
                    <a:pt x="122262" y="0"/>
                  </a:lnTo>
                  <a:close/>
                </a:path>
                <a:path w="709295" h="122555">
                  <a:moveTo>
                    <a:pt x="171145" y="0"/>
                  </a:moveTo>
                  <a:lnTo>
                    <a:pt x="146697" y="0"/>
                  </a:lnTo>
                  <a:lnTo>
                    <a:pt x="146697" y="24460"/>
                  </a:lnTo>
                  <a:lnTo>
                    <a:pt x="146697" y="48895"/>
                  </a:lnTo>
                  <a:lnTo>
                    <a:pt x="146697" y="73355"/>
                  </a:lnTo>
                  <a:lnTo>
                    <a:pt x="146697" y="97828"/>
                  </a:lnTo>
                  <a:lnTo>
                    <a:pt x="122262" y="97828"/>
                  </a:lnTo>
                  <a:lnTo>
                    <a:pt x="97802" y="97828"/>
                  </a:lnTo>
                  <a:lnTo>
                    <a:pt x="73355" y="97828"/>
                  </a:lnTo>
                  <a:lnTo>
                    <a:pt x="48920" y="97828"/>
                  </a:lnTo>
                  <a:lnTo>
                    <a:pt x="24460" y="97828"/>
                  </a:lnTo>
                  <a:lnTo>
                    <a:pt x="24460" y="73355"/>
                  </a:lnTo>
                  <a:lnTo>
                    <a:pt x="24460" y="48895"/>
                  </a:lnTo>
                  <a:lnTo>
                    <a:pt x="24460" y="24460"/>
                  </a:lnTo>
                  <a:lnTo>
                    <a:pt x="0" y="24460"/>
                  </a:lnTo>
                  <a:lnTo>
                    <a:pt x="0" y="48895"/>
                  </a:lnTo>
                  <a:lnTo>
                    <a:pt x="0" y="73355"/>
                  </a:lnTo>
                  <a:lnTo>
                    <a:pt x="0" y="97828"/>
                  </a:lnTo>
                  <a:lnTo>
                    <a:pt x="0" y="122250"/>
                  </a:lnTo>
                  <a:lnTo>
                    <a:pt x="24460" y="122250"/>
                  </a:lnTo>
                  <a:lnTo>
                    <a:pt x="171145" y="122250"/>
                  </a:lnTo>
                  <a:lnTo>
                    <a:pt x="171145" y="97828"/>
                  </a:lnTo>
                  <a:lnTo>
                    <a:pt x="171145" y="73355"/>
                  </a:lnTo>
                  <a:lnTo>
                    <a:pt x="171145" y="48895"/>
                  </a:lnTo>
                  <a:lnTo>
                    <a:pt x="171145" y="24460"/>
                  </a:lnTo>
                  <a:lnTo>
                    <a:pt x="171145" y="0"/>
                  </a:lnTo>
                  <a:close/>
                </a:path>
                <a:path w="709295" h="122555">
                  <a:moveTo>
                    <a:pt x="244500" y="73355"/>
                  </a:moveTo>
                  <a:lnTo>
                    <a:pt x="220040" y="73355"/>
                  </a:lnTo>
                  <a:lnTo>
                    <a:pt x="220040" y="48895"/>
                  </a:lnTo>
                  <a:lnTo>
                    <a:pt x="195605" y="48895"/>
                  </a:lnTo>
                  <a:lnTo>
                    <a:pt x="195605" y="73355"/>
                  </a:lnTo>
                  <a:lnTo>
                    <a:pt x="195605" y="97828"/>
                  </a:lnTo>
                  <a:lnTo>
                    <a:pt x="220040" y="97828"/>
                  </a:lnTo>
                  <a:lnTo>
                    <a:pt x="244500" y="97828"/>
                  </a:lnTo>
                  <a:lnTo>
                    <a:pt x="244500" y="73355"/>
                  </a:lnTo>
                  <a:close/>
                </a:path>
                <a:path w="709295" h="122555">
                  <a:moveTo>
                    <a:pt x="244500" y="0"/>
                  </a:moveTo>
                  <a:lnTo>
                    <a:pt x="220040" y="0"/>
                  </a:lnTo>
                  <a:lnTo>
                    <a:pt x="195605" y="0"/>
                  </a:lnTo>
                  <a:lnTo>
                    <a:pt x="195605" y="24460"/>
                  </a:lnTo>
                  <a:lnTo>
                    <a:pt x="220040" y="24460"/>
                  </a:lnTo>
                  <a:lnTo>
                    <a:pt x="244500" y="24460"/>
                  </a:lnTo>
                  <a:lnTo>
                    <a:pt x="244500" y="0"/>
                  </a:lnTo>
                  <a:close/>
                </a:path>
                <a:path w="709295" h="122555">
                  <a:moveTo>
                    <a:pt x="268947" y="24460"/>
                  </a:moveTo>
                  <a:lnTo>
                    <a:pt x="244500" y="24460"/>
                  </a:lnTo>
                  <a:lnTo>
                    <a:pt x="244500" y="48895"/>
                  </a:lnTo>
                  <a:lnTo>
                    <a:pt x="268947" y="48895"/>
                  </a:lnTo>
                  <a:lnTo>
                    <a:pt x="268947" y="24460"/>
                  </a:lnTo>
                  <a:close/>
                </a:path>
                <a:path w="709295" h="122555">
                  <a:moveTo>
                    <a:pt x="293382" y="97828"/>
                  </a:moveTo>
                  <a:lnTo>
                    <a:pt x="268947" y="97828"/>
                  </a:lnTo>
                  <a:lnTo>
                    <a:pt x="244500" y="97828"/>
                  </a:lnTo>
                  <a:lnTo>
                    <a:pt x="244500" y="122250"/>
                  </a:lnTo>
                  <a:lnTo>
                    <a:pt x="268947" y="122250"/>
                  </a:lnTo>
                  <a:lnTo>
                    <a:pt x="293382" y="122250"/>
                  </a:lnTo>
                  <a:lnTo>
                    <a:pt x="293382" y="97828"/>
                  </a:lnTo>
                  <a:close/>
                </a:path>
                <a:path w="709295" h="122555">
                  <a:moveTo>
                    <a:pt x="342303" y="0"/>
                  </a:moveTo>
                  <a:lnTo>
                    <a:pt x="317842" y="0"/>
                  </a:lnTo>
                  <a:lnTo>
                    <a:pt x="293382" y="0"/>
                  </a:lnTo>
                  <a:lnTo>
                    <a:pt x="268947" y="0"/>
                  </a:lnTo>
                  <a:lnTo>
                    <a:pt x="268947" y="24460"/>
                  </a:lnTo>
                  <a:lnTo>
                    <a:pt x="293382" y="24460"/>
                  </a:lnTo>
                  <a:lnTo>
                    <a:pt x="293382" y="48895"/>
                  </a:lnTo>
                  <a:lnTo>
                    <a:pt x="268947" y="48895"/>
                  </a:lnTo>
                  <a:lnTo>
                    <a:pt x="268947" y="73355"/>
                  </a:lnTo>
                  <a:lnTo>
                    <a:pt x="293382" y="73355"/>
                  </a:lnTo>
                  <a:lnTo>
                    <a:pt x="293382" y="97828"/>
                  </a:lnTo>
                  <a:lnTo>
                    <a:pt x="317842" y="97828"/>
                  </a:lnTo>
                  <a:lnTo>
                    <a:pt x="317842" y="73355"/>
                  </a:lnTo>
                  <a:lnTo>
                    <a:pt x="317842" y="48895"/>
                  </a:lnTo>
                  <a:lnTo>
                    <a:pt x="317842" y="24460"/>
                  </a:lnTo>
                  <a:lnTo>
                    <a:pt x="342303" y="24460"/>
                  </a:lnTo>
                  <a:lnTo>
                    <a:pt x="342303" y="0"/>
                  </a:lnTo>
                  <a:close/>
                </a:path>
                <a:path w="709295" h="122555">
                  <a:moveTo>
                    <a:pt x="366725" y="73355"/>
                  </a:moveTo>
                  <a:lnTo>
                    <a:pt x="342265" y="73355"/>
                  </a:lnTo>
                  <a:lnTo>
                    <a:pt x="342265" y="97828"/>
                  </a:lnTo>
                  <a:lnTo>
                    <a:pt x="317842" y="97828"/>
                  </a:lnTo>
                  <a:lnTo>
                    <a:pt x="317842" y="122250"/>
                  </a:lnTo>
                  <a:lnTo>
                    <a:pt x="342303" y="122250"/>
                  </a:lnTo>
                  <a:lnTo>
                    <a:pt x="342303" y="97828"/>
                  </a:lnTo>
                  <a:lnTo>
                    <a:pt x="366725" y="97828"/>
                  </a:lnTo>
                  <a:lnTo>
                    <a:pt x="366725" y="73355"/>
                  </a:lnTo>
                  <a:close/>
                </a:path>
                <a:path w="709295" h="122555">
                  <a:moveTo>
                    <a:pt x="488962" y="48895"/>
                  </a:moveTo>
                  <a:lnTo>
                    <a:pt x="464527" y="48895"/>
                  </a:lnTo>
                  <a:lnTo>
                    <a:pt x="464527" y="73355"/>
                  </a:lnTo>
                  <a:lnTo>
                    <a:pt x="440067" y="73355"/>
                  </a:lnTo>
                  <a:lnTo>
                    <a:pt x="415607" y="73355"/>
                  </a:lnTo>
                  <a:lnTo>
                    <a:pt x="415607" y="48895"/>
                  </a:lnTo>
                  <a:lnTo>
                    <a:pt x="440067" y="48895"/>
                  </a:lnTo>
                  <a:lnTo>
                    <a:pt x="464527" y="48895"/>
                  </a:lnTo>
                  <a:lnTo>
                    <a:pt x="464527" y="24460"/>
                  </a:lnTo>
                  <a:lnTo>
                    <a:pt x="464527" y="0"/>
                  </a:lnTo>
                  <a:lnTo>
                    <a:pt x="440067" y="0"/>
                  </a:lnTo>
                  <a:lnTo>
                    <a:pt x="440067" y="24460"/>
                  </a:lnTo>
                  <a:lnTo>
                    <a:pt x="415607" y="24460"/>
                  </a:lnTo>
                  <a:lnTo>
                    <a:pt x="415607" y="0"/>
                  </a:lnTo>
                  <a:lnTo>
                    <a:pt x="391185" y="0"/>
                  </a:lnTo>
                  <a:lnTo>
                    <a:pt x="366725" y="0"/>
                  </a:lnTo>
                  <a:lnTo>
                    <a:pt x="366725" y="24460"/>
                  </a:lnTo>
                  <a:lnTo>
                    <a:pt x="366725" y="48895"/>
                  </a:lnTo>
                  <a:lnTo>
                    <a:pt x="366725" y="73355"/>
                  </a:lnTo>
                  <a:lnTo>
                    <a:pt x="391185" y="73355"/>
                  </a:lnTo>
                  <a:lnTo>
                    <a:pt x="391185" y="97828"/>
                  </a:lnTo>
                  <a:lnTo>
                    <a:pt x="366725" y="97828"/>
                  </a:lnTo>
                  <a:lnTo>
                    <a:pt x="366725" y="122250"/>
                  </a:lnTo>
                  <a:lnTo>
                    <a:pt x="391185" y="122250"/>
                  </a:lnTo>
                  <a:lnTo>
                    <a:pt x="415607" y="122250"/>
                  </a:lnTo>
                  <a:lnTo>
                    <a:pt x="415607" y="97828"/>
                  </a:lnTo>
                  <a:lnTo>
                    <a:pt x="440067" y="97828"/>
                  </a:lnTo>
                  <a:lnTo>
                    <a:pt x="464527" y="97828"/>
                  </a:lnTo>
                  <a:lnTo>
                    <a:pt x="488962" y="97828"/>
                  </a:lnTo>
                  <a:lnTo>
                    <a:pt x="488962" y="73355"/>
                  </a:lnTo>
                  <a:lnTo>
                    <a:pt x="488962" y="48895"/>
                  </a:lnTo>
                  <a:close/>
                </a:path>
                <a:path w="709295" h="122555">
                  <a:moveTo>
                    <a:pt x="635647" y="0"/>
                  </a:moveTo>
                  <a:lnTo>
                    <a:pt x="635647" y="0"/>
                  </a:lnTo>
                  <a:lnTo>
                    <a:pt x="488962" y="0"/>
                  </a:lnTo>
                  <a:lnTo>
                    <a:pt x="488962" y="24460"/>
                  </a:lnTo>
                  <a:lnTo>
                    <a:pt x="488962" y="48895"/>
                  </a:lnTo>
                  <a:lnTo>
                    <a:pt x="513410" y="48895"/>
                  </a:lnTo>
                  <a:lnTo>
                    <a:pt x="537870" y="48895"/>
                  </a:lnTo>
                  <a:lnTo>
                    <a:pt x="537870" y="24460"/>
                  </a:lnTo>
                  <a:lnTo>
                    <a:pt x="562305" y="24460"/>
                  </a:lnTo>
                  <a:lnTo>
                    <a:pt x="586752" y="24460"/>
                  </a:lnTo>
                  <a:lnTo>
                    <a:pt x="586752" y="48895"/>
                  </a:lnTo>
                  <a:lnTo>
                    <a:pt x="562305" y="48895"/>
                  </a:lnTo>
                  <a:lnTo>
                    <a:pt x="562305" y="73355"/>
                  </a:lnTo>
                  <a:lnTo>
                    <a:pt x="537870" y="73355"/>
                  </a:lnTo>
                  <a:lnTo>
                    <a:pt x="537870" y="97828"/>
                  </a:lnTo>
                  <a:lnTo>
                    <a:pt x="562305" y="97828"/>
                  </a:lnTo>
                  <a:lnTo>
                    <a:pt x="586752" y="97828"/>
                  </a:lnTo>
                  <a:lnTo>
                    <a:pt x="586752" y="73355"/>
                  </a:lnTo>
                  <a:lnTo>
                    <a:pt x="611212" y="73355"/>
                  </a:lnTo>
                  <a:lnTo>
                    <a:pt x="611212" y="48895"/>
                  </a:lnTo>
                  <a:lnTo>
                    <a:pt x="611212" y="24460"/>
                  </a:lnTo>
                  <a:lnTo>
                    <a:pt x="635647" y="24460"/>
                  </a:lnTo>
                  <a:lnTo>
                    <a:pt x="635647" y="0"/>
                  </a:lnTo>
                  <a:close/>
                </a:path>
                <a:path w="709295" h="122555">
                  <a:moveTo>
                    <a:pt x="660107" y="24460"/>
                  </a:moveTo>
                  <a:lnTo>
                    <a:pt x="635647" y="24460"/>
                  </a:lnTo>
                  <a:lnTo>
                    <a:pt x="635647" y="48895"/>
                  </a:lnTo>
                  <a:lnTo>
                    <a:pt x="660107" y="48895"/>
                  </a:lnTo>
                  <a:lnTo>
                    <a:pt x="660107" y="24460"/>
                  </a:lnTo>
                  <a:close/>
                </a:path>
                <a:path w="709295" h="122555">
                  <a:moveTo>
                    <a:pt x="684555" y="73355"/>
                  </a:moveTo>
                  <a:lnTo>
                    <a:pt x="660107" y="73355"/>
                  </a:lnTo>
                  <a:lnTo>
                    <a:pt x="660107" y="97828"/>
                  </a:lnTo>
                  <a:lnTo>
                    <a:pt x="684555" y="97828"/>
                  </a:lnTo>
                  <a:lnTo>
                    <a:pt x="684555" y="73355"/>
                  </a:lnTo>
                  <a:close/>
                </a:path>
                <a:path w="709295" h="122555">
                  <a:moveTo>
                    <a:pt x="684555" y="0"/>
                  </a:moveTo>
                  <a:lnTo>
                    <a:pt x="660107" y="0"/>
                  </a:lnTo>
                  <a:lnTo>
                    <a:pt x="660107" y="24460"/>
                  </a:lnTo>
                  <a:lnTo>
                    <a:pt x="684555" y="24460"/>
                  </a:lnTo>
                  <a:lnTo>
                    <a:pt x="684555" y="0"/>
                  </a:lnTo>
                  <a:close/>
                </a:path>
                <a:path w="709295" h="122555">
                  <a:moveTo>
                    <a:pt x="708990" y="48895"/>
                  </a:moveTo>
                  <a:lnTo>
                    <a:pt x="684555" y="48895"/>
                  </a:lnTo>
                  <a:lnTo>
                    <a:pt x="684555" y="73355"/>
                  </a:lnTo>
                  <a:lnTo>
                    <a:pt x="708990" y="73355"/>
                  </a:lnTo>
                  <a:lnTo>
                    <a:pt x="708990" y="48895"/>
                  </a:lnTo>
                  <a:close/>
                </a:path>
              </a:pathLst>
            </a:custGeom>
            <a:solidFill>
              <a:srgbClr val="000000"/>
            </a:solidFill>
          </p:spPr>
          <p:txBody>
            <a:bodyPr wrap="square" lIns="0" tIns="0" rIns="0" bIns="0" rtlCol="0"/>
            <a:lstStyle/>
            <a:p>
              <a:endParaRPr/>
            </a:p>
          </p:txBody>
        </p:sp>
        <p:sp>
          <p:nvSpPr>
            <p:cNvPr id="36" name="object 36"/>
            <p:cNvSpPr/>
            <p:nvPr/>
          </p:nvSpPr>
          <p:spPr>
            <a:xfrm>
              <a:off x="4258462" y="2471825"/>
              <a:ext cx="318135" cy="24765"/>
            </a:xfrm>
            <a:custGeom>
              <a:avLst/>
              <a:gdLst/>
              <a:ahLst/>
              <a:cxnLst/>
              <a:rect l="l" t="t" r="r" b="b"/>
              <a:pathLst>
                <a:path w="318135" h="24764">
                  <a:moveTo>
                    <a:pt x="73342" y="0"/>
                  </a:moveTo>
                  <a:lnTo>
                    <a:pt x="48882" y="0"/>
                  </a:lnTo>
                  <a:lnTo>
                    <a:pt x="24422" y="0"/>
                  </a:lnTo>
                  <a:lnTo>
                    <a:pt x="0" y="0"/>
                  </a:lnTo>
                  <a:lnTo>
                    <a:pt x="0" y="24422"/>
                  </a:lnTo>
                  <a:lnTo>
                    <a:pt x="24422" y="24422"/>
                  </a:lnTo>
                  <a:lnTo>
                    <a:pt x="48882" y="24422"/>
                  </a:lnTo>
                  <a:lnTo>
                    <a:pt x="73342" y="24422"/>
                  </a:lnTo>
                  <a:lnTo>
                    <a:pt x="73342" y="0"/>
                  </a:lnTo>
                  <a:close/>
                </a:path>
                <a:path w="318135" h="24764">
                  <a:moveTo>
                    <a:pt x="146685" y="0"/>
                  </a:moveTo>
                  <a:lnTo>
                    <a:pt x="122224" y="0"/>
                  </a:lnTo>
                  <a:lnTo>
                    <a:pt x="97777" y="0"/>
                  </a:lnTo>
                  <a:lnTo>
                    <a:pt x="97777" y="24422"/>
                  </a:lnTo>
                  <a:lnTo>
                    <a:pt x="122224" y="24422"/>
                  </a:lnTo>
                  <a:lnTo>
                    <a:pt x="146685" y="24422"/>
                  </a:lnTo>
                  <a:lnTo>
                    <a:pt x="146685" y="0"/>
                  </a:lnTo>
                  <a:close/>
                </a:path>
                <a:path w="318135" h="24764">
                  <a:moveTo>
                    <a:pt x="220027" y="0"/>
                  </a:moveTo>
                  <a:lnTo>
                    <a:pt x="195567" y="0"/>
                  </a:lnTo>
                  <a:lnTo>
                    <a:pt x="195567" y="24422"/>
                  </a:lnTo>
                  <a:lnTo>
                    <a:pt x="220027" y="24422"/>
                  </a:lnTo>
                  <a:lnTo>
                    <a:pt x="220027" y="0"/>
                  </a:lnTo>
                  <a:close/>
                </a:path>
                <a:path w="318135" h="24764">
                  <a:moveTo>
                    <a:pt x="317804" y="0"/>
                  </a:moveTo>
                  <a:lnTo>
                    <a:pt x="293370" y="0"/>
                  </a:lnTo>
                  <a:lnTo>
                    <a:pt x="268922" y="0"/>
                  </a:lnTo>
                  <a:lnTo>
                    <a:pt x="268922" y="24422"/>
                  </a:lnTo>
                  <a:lnTo>
                    <a:pt x="293370" y="24422"/>
                  </a:lnTo>
                  <a:lnTo>
                    <a:pt x="317804" y="24422"/>
                  </a:lnTo>
                  <a:lnTo>
                    <a:pt x="317804" y="0"/>
                  </a:lnTo>
                  <a:close/>
                </a:path>
              </a:pathLst>
            </a:custGeom>
            <a:solidFill>
              <a:srgbClr val="000000"/>
            </a:solidFill>
          </p:spPr>
          <p:txBody>
            <a:bodyPr wrap="square" lIns="0" tIns="0" rIns="0" bIns="0" rtlCol="0"/>
            <a:lstStyle/>
            <a:p>
              <a:endParaRPr/>
            </a:p>
          </p:txBody>
        </p:sp>
        <p:pic>
          <p:nvPicPr>
            <p:cNvPr id="37" name="object 37"/>
            <p:cNvPicPr/>
            <p:nvPr/>
          </p:nvPicPr>
          <p:blipFill>
            <a:blip r:embed="rId5" cstate="print"/>
            <a:stretch>
              <a:fillRect/>
            </a:stretch>
          </p:blipFill>
          <p:spPr>
            <a:xfrm>
              <a:off x="4793119" y="1216380"/>
              <a:ext cx="2368499" cy="1911113"/>
            </a:xfrm>
            <a:prstGeom prst="rect">
              <a:avLst/>
            </a:prstGeom>
          </p:spPr>
        </p:pic>
      </p:grpSp>
      <p:pic>
        <p:nvPicPr>
          <p:cNvPr id="38" name="object 38"/>
          <p:cNvPicPr/>
          <p:nvPr/>
        </p:nvPicPr>
        <p:blipFill>
          <a:blip r:embed="rId6" cstate="print"/>
          <a:stretch>
            <a:fillRect/>
          </a:stretch>
        </p:blipFill>
        <p:spPr>
          <a:xfrm>
            <a:off x="5534589" y="5381764"/>
            <a:ext cx="1664265" cy="1360182"/>
          </a:xfrm>
          <a:prstGeom prst="rect">
            <a:avLst/>
          </a:prstGeom>
        </p:spPr>
      </p:pic>
      <p:sp>
        <p:nvSpPr>
          <p:cNvPr id="39" name="object 39"/>
          <p:cNvSpPr txBox="1"/>
          <p:nvPr/>
        </p:nvSpPr>
        <p:spPr>
          <a:xfrm>
            <a:off x="3970146" y="6892157"/>
            <a:ext cx="3188335" cy="321945"/>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②てぶらで学ぶ（プロライターによるSNS</a:t>
            </a:r>
            <a:r>
              <a:rPr sz="950" spc="-20" dirty="0">
                <a:latin typeface="Meiryo UI"/>
                <a:cs typeface="Meiryo UI"/>
              </a:rPr>
              <a:t>講座。</a:t>
            </a:r>
            <a:endParaRPr sz="950">
              <a:latin typeface="Meiryo UI"/>
              <a:cs typeface="Meiryo UI"/>
            </a:endParaRPr>
          </a:p>
          <a:p>
            <a:pPr marL="94615">
              <a:lnSpc>
                <a:spcPct val="100000"/>
              </a:lnSpc>
              <a:spcBef>
                <a:spcPts val="25"/>
              </a:spcBef>
            </a:pPr>
            <a:r>
              <a:rPr sz="950" dirty="0">
                <a:latin typeface="Meiryo UI"/>
                <a:cs typeface="Meiryo UI"/>
              </a:rPr>
              <a:t>学んだ内容を活かし、商店街の魅力を各参加者がSNS投稿</a:t>
            </a:r>
            <a:r>
              <a:rPr sz="950" spc="-50" dirty="0">
                <a:latin typeface="Meiryo UI"/>
                <a:cs typeface="Meiryo UI"/>
              </a:rPr>
              <a:t>）</a:t>
            </a:r>
            <a:endParaRPr sz="950">
              <a:latin typeface="Meiryo UI"/>
              <a:cs typeface="Meiryo UI"/>
            </a:endParaRPr>
          </a:p>
        </p:txBody>
      </p:sp>
      <p:pic>
        <p:nvPicPr>
          <p:cNvPr id="40" name="object 40"/>
          <p:cNvPicPr/>
          <p:nvPr/>
        </p:nvPicPr>
        <p:blipFill>
          <a:blip r:embed="rId7" cstate="print"/>
          <a:stretch>
            <a:fillRect/>
          </a:stretch>
        </p:blipFill>
        <p:spPr>
          <a:xfrm>
            <a:off x="5544944" y="7246594"/>
            <a:ext cx="1667715" cy="1352181"/>
          </a:xfrm>
          <a:prstGeom prst="rect">
            <a:avLst/>
          </a:prstGeom>
        </p:spPr>
      </p:pic>
      <p:grpSp>
        <p:nvGrpSpPr>
          <p:cNvPr id="41" name="object 41"/>
          <p:cNvGrpSpPr/>
          <p:nvPr/>
        </p:nvGrpSpPr>
        <p:grpSpPr>
          <a:xfrm>
            <a:off x="3908437" y="7225245"/>
            <a:ext cx="1386840" cy="3156585"/>
            <a:chOff x="3908437" y="7225245"/>
            <a:chExt cx="1386840" cy="3156585"/>
          </a:xfrm>
        </p:grpSpPr>
        <p:pic>
          <p:nvPicPr>
            <p:cNvPr id="42" name="object 42"/>
            <p:cNvPicPr/>
            <p:nvPr/>
          </p:nvPicPr>
          <p:blipFill>
            <a:blip r:embed="rId8" cstate="print"/>
            <a:stretch>
              <a:fillRect/>
            </a:stretch>
          </p:blipFill>
          <p:spPr>
            <a:xfrm>
              <a:off x="3917962" y="7234770"/>
              <a:ext cx="1360106" cy="1364017"/>
            </a:xfrm>
            <a:prstGeom prst="rect">
              <a:avLst/>
            </a:prstGeom>
          </p:spPr>
        </p:pic>
        <p:sp>
          <p:nvSpPr>
            <p:cNvPr id="43" name="object 43"/>
            <p:cNvSpPr/>
            <p:nvPr/>
          </p:nvSpPr>
          <p:spPr>
            <a:xfrm>
              <a:off x="3913200" y="7230008"/>
              <a:ext cx="1369695" cy="1374140"/>
            </a:xfrm>
            <a:custGeom>
              <a:avLst/>
              <a:gdLst/>
              <a:ahLst/>
              <a:cxnLst/>
              <a:rect l="l" t="t" r="r" b="b"/>
              <a:pathLst>
                <a:path w="1369695" h="1374140">
                  <a:moveTo>
                    <a:pt x="0" y="0"/>
                  </a:moveTo>
                  <a:lnTo>
                    <a:pt x="1369644" y="0"/>
                  </a:lnTo>
                  <a:lnTo>
                    <a:pt x="1369644" y="1373543"/>
                  </a:lnTo>
                  <a:lnTo>
                    <a:pt x="0" y="1373543"/>
                  </a:lnTo>
                  <a:lnTo>
                    <a:pt x="0" y="0"/>
                  </a:lnTo>
                  <a:close/>
                </a:path>
              </a:pathLst>
            </a:custGeom>
            <a:ln w="9525">
              <a:solidFill>
                <a:srgbClr val="7E7E7E"/>
              </a:solidFill>
            </a:ln>
          </p:spPr>
          <p:txBody>
            <a:bodyPr wrap="square" lIns="0" tIns="0" rIns="0" bIns="0" rtlCol="0"/>
            <a:lstStyle/>
            <a:p>
              <a:endParaRPr/>
            </a:p>
          </p:txBody>
        </p:sp>
        <p:pic>
          <p:nvPicPr>
            <p:cNvPr id="44" name="object 44"/>
            <p:cNvPicPr/>
            <p:nvPr/>
          </p:nvPicPr>
          <p:blipFill>
            <a:blip r:embed="rId9" cstate="print"/>
            <a:stretch>
              <a:fillRect/>
            </a:stretch>
          </p:blipFill>
          <p:spPr>
            <a:xfrm>
              <a:off x="3921301" y="9007849"/>
              <a:ext cx="1364022" cy="1364022"/>
            </a:xfrm>
            <a:prstGeom prst="rect">
              <a:avLst/>
            </a:prstGeom>
          </p:spPr>
        </p:pic>
        <p:sp>
          <p:nvSpPr>
            <p:cNvPr id="45" name="object 45"/>
            <p:cNvSpPr/>
            <p:nvPr/>
          </p:nvSpPr>
          <p:spPr>
            <a:xfrm>
              <a:off x="3916540" y="9003080"/>
              <a:ext cx="1374140" cy="1374140"/>
            </a:xfrm>
            <a:custGeom>
              <a:avLst/>
              <a:gdLst/>
              <a:ahLst/>
              <a:cxnLst/>
              <a:rect l="l" t="t" r="r" b="b"/>
              <a:pathLst>
                <a:path w="1374139" h="1374140">
                  <a:moveTo>
                    <a:pt x="0" y="0"/>
                  </a:moveTo>
                  <a:lnTo>
                    <a:pt x="1373543" y="0"/>
                  </a:lnTo>
                  <a:lnTo>
                    <a:pt x="1373543" y="1373543"/>
                  </a:lnTo>
                  <a:lnTo>
                    <a:pt x="0" y="1373543"/>
                  </a:lnTo>
                  <a:lnTo>
                    <a:pt x="0" y="0"/>
                  </a:lnTo>
                  <a:close/>
                </a:path>
              </a:pathLst>
            </a:custGeom>
            <a:ln w="9525">
              <a:solidFill>
                <a:srgbClr val="7E7E7E"/>
              </a:solidFill>
            </a:ln>
          </p:spPr>
          <p:txBody>
            <a:bodyPr wrap="square" lIns="0" tIns="0" rIns="0" bIns="0" rtlCol="0"/>
            <a:lstStyle/>
            <a:p>
              <a:endParaRPr/>
            </a:p>
          </p:txBody>
        </p:sp>
      </p:grpSp>
      <p:sp>
        <p:nvSpPr>
          <p:cNvPr id="46" name="object 46"/>
          <p:cNvSpPr txBox="1"/>
          <p:nvPr/>
        </p:nvSpPr>
        <p:spPr>
          <a:xfrm>
            <a:off x="3977269" y="8742665"/>
            <a:ext cx="261048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③てぶらで遊ぶ（こども達と昔ながらの遊びを楽しむ</a:t>
            </a:r>
            <a:r>
              <a:rPr sz="950" spc="-50" dirty="0">
                <a:latin typeface="Meiryo UI"/>
                <a:cs typeface="Meiryo UI"/>
              </a:rPr>
              <a:t>）</a:t>
            </a:r>
            <a:endParaRPr sz="950">
              <a:latin typeface="Meiryo UI"/>
              <a:cs typeface="Meiryo UI"/>
            </a:endParaRPr>
          </a:p>
        </p:txBody>
      </p:sp>
      <p:pic>
        <p:nvPicPr>
          <p:cNvPr id="47" name="object 47"/>
          <p:cNvPicPr/>
          <p:nvPr/>
        </p:nvPicPr>
        <p:blipFill>
          <a:blip r:embed="rId10" cstate="print"/>
          <a:stretch>
            <a:fillRect/>
          </a:stretch>
        </p:blipFill>
        <p:spPr>
          <a:xfrm>
            <a:off x="5531142" y="9019251"/>
            <a:ext cx="1667713" cy="1316363"/>
          </a:xfrm>
          <a:prstGeom prst="rect">
            <a:avLst/>
          </a:prstGeom>
        </p:spPr>
      </p:pic>
      <p:sp>
        <p:nvSpPr>
          <p:cNvPr id="48" name="object 48"/>
          <p:cNvSpPr txBox="1"/>
          <p:nvPr/>
        </p:nvSpPr>
        <p:spPr>
          <a:xfrm>
            <a:off x="3892753" y="3333521"/>
            <a:ext cx="3167380" cy="286385"/>
          </a:xfrm>
          <a:prstGeom prst="rect">
            <a:avLst/>
          </a:prstGeom>
          <a:solidFill>
            <a:srgbClr val="317DC4"/>
          </a:solidFill>
        </p:spPr>
        <p:txBody>
          <a:bodyPr vert="horz" wrap="square" lIns="0" tIns="29209" rIns="0" bIns="0" rtlCol="0">
            <a:spAutoFit/>
          </a:bodyPr>
          <a:lstStyle/>
          <a:p>
            <a:pPr marL="302895">
              <a:lnSpc>
                <a:spcPct val="100000"/>
              </a:lnSpc>
              <a:spcBef>
                <a:spcPts val="229"/>
              </a:spcBef>
            </a:pPr>
            <a:r>
              <a:rPr sz="1300" b="1" spc="-25" dirty="0">
                <a:solidFill>
                  <a:srgbClr val="FFFFFF"/>
                </a:solidFill>
                <a:latin typeface="UD デジタル 教科書体 NK-R"/>
                <a:cs typeface="UD デジタル 教科書体 NK-R"/>
              </a:rPr>
              <a:t>結果・成果 ①ワークショップ等の開催</a:t>
            </a:r>
            <a:endParaRPr sz="1300">
              <a:latin typeface="UD デジタル 教科書体 NK-R"/>
              <a:cs typeface="UD デジタル 教科書体 NK-R"/>
            </a:endParaRPr>
          </a:p>
        </p:txBody>
      </p:sp>
      <p:sp>
        <p:nvSpPr>
          <p:cNvPr id="49" name="object 49"/>
          <p:cNvSpPr/>
          <p:nvPr/>
        </p:nvSpPr>
        <p:spPr>
          <a:xfrm>
            <a:off x="3891664" y="3614912"/>
            <a:ext cx="3383279" cy="240665"/>
          </a:xfrm>
          <a:custGeom>
            <a:avLst/>
            <a:gdLst/>
            <a:ahLst/>
            <a:cxnLst/>
            <a:rect l="l" t="t" r="r" b="b"/>
            <a:pathLst>
              <a:path w="3383279" h="240664">
                <a:moveTo>
                  <a:pt x="3262833" y="0"/>
                </a:moveTo>
                <a:lnTo>
                  <a:pt x="0" y="0"/>
                </a:lnTo>
                <a:lnTo>
                  <a:pt x="0" y="240144"/>
                </a:lnTo>
                <a:lnTo>
                  <a:pt x="3382899" y="240144"/>
                </a:lnTo>
                <a:lnTo>
                  <a:pt x="3382899" y="120078"/>
                </a:lnTo>
                <a:lnTo>
                  <a:pt x="3262833" y="0"/>
                </a:lnTo>
                <a:close/>
              </a:path>
            </a:pathLst>
          </a:custGeom>
          <a:solidFill>
            <a:srgbClr val="B4E4A1"/>
          </a:solidFill>
        </p:spPr>
        <p:txBody>
          <a:bodyPr wrap="square" lIns="0" tIns="0" rIns="0" bIns="0" rtlCol="0"/>
          <a:lstStyle/>
          <a:p>
            <a:endParaRPr/>
          </a:p>
        </p:txBody>
      </p:sp>
      <p:sp>
        <p:nvSpPr>
          <p:cNvPr id="50" name="object 50"/>
          <p:cNvSpPr txBox="1"/>
          <p:nvPr/>
        </p:nvSpPr>
        <p:spPr>
          <a:xfrm>
            <a:off x="3885827" y="3550124"/>
            <a:ext cx="3164840" cy="1356360"/>
          </a:xfrm>
          <a:prstGeom prst="rect">
            <a:avLst/>
          </a:prstGeom>
        </p:spPr>
        <p:txBody>
          <a:bodyPr vert="horz" wrap="square" lIns="0" tIns="102235" rIns="0" bIns="0" rtlCol="0">
            <a:spAutoFit/>
          </a:bodyPr>
          <a:lstStyle/>
          <a:p>
            <a:pPr marL="83185">
              <a:lnSpc>
                <a:spcPct val="100000"/>
              </a:lnSpc>
              <a:spcBef>
                <a:spcPts val="805"/>
              </a:spcBef>
            </a:pPr>
            <a:r>
              <a:rPr sz="1150" spc="-140" dirty="0">
                <a:latin typeface="UD デジタル 教科書体 N-R"/>
                <a:cs typeface="UD デジタル 教科書体 N-R"/>
              </a:rPr>
              <a:t>認知度アップと継続的な取組の基礎づくり</a:t>
            </a:r>
            <a:endParaRPr sz="1150">
              <a:latin typeface="UD デジタル 教科書体 N-R"/>
              <a:cs typeface="UD デジタル 教科書体 N-R"/>
            </a:endParaRPr>
          </a:p>
          <a:p>
            <a:pPr marL="113030" marR="5080" indent="-100965">
              <a:lnSpc>
                <a:spcPct val="102899"/>
              </a:lnSpc>
              <a:spcBef>
                <a:spcPts val="610"/>
              </a:spcBef>
            </a:pPr>
            <a:r>
              <a:rPr sz="1050" spc="-5" dirty="0">
                <a:latin typeface="UD デジタル 教科書体 N-R"/>
                <a:cs typeface="UD デジタル 教科書体 N-R"/>
              </a:rPr>
              <a:t>・「食歩楽」の多様な使い方を体験してもらうことができ、認知度向上につながった。</a:t>
            </a:r>
            <a:endParaRPr sz="1050">
              <a:latin typeface="UD デジタル 教科書体 N-R"/>
              <a:cs typeface="UD デジタル 教科書体 N-R"/>
            </a:endParaRPr>
          </a:p>
          <a:p>
            <a:pPr marL="113030" marR="5080" indent="-100965" algn="just">
              <a:lnSpc>
                <a:spcPct val="102899"/>
              </a:lnSpc>
            </a:pPr>
            <a:r>
              <a:rPr sz="1050" spc="-5" dirty="0">
                <a:latin typeface="UD デジタル 教科書体 N-R"/>
                <a:cs typeface="UD デジタル 教科書体 N-R"/>
              </a:rPr>
              <a:t>・ワークショップが好評だったことから、本事業終了後も、参加者から費用を募るなど運営の工夫を</a:t>
            </a:r>
            <a:r>
              <a:rPr sz="1050" dirty="0">
                <a:latin typeface="UD デジタル 教科書体 N-R"/>
                <a:cs typeface="UD デジタル 教科書体 N-R"/>
              </a:rPr>
              <a:t>しながら、事業を継続している。（</a:t>
            </a:r>
            <a:r>
              <a:rPr sz="1050" spc="-10" dirty="0">
                <a:latin typeface="UD デジタル 教科書体 N-R"/>
                <a:cs typeface="UD デジタル 教科書体 N-R"/>
              </a:rPr>
              <a:t>間借りランチ</a:t>
            </a:r>
            <a:r>
              <a:rPr sz="1050" dirty="0">
                <a:latin typeface="UD デジタル 教科書体 N-R"/>
                <a:cs typeface="UD デジタル 教科書体 N-R"/>
              </a:rPr>
              <a:t>企画、てぶらでバザー等</a:t>
            </a:r>
            <a:r>
              <a:rPr sz="1050" spc="-50" dirty="0">
                <a:latin typeface="UD デジタル 教科書体 N-R"/>
                <a:cs typeface="UD デジタル 教科書体 N-R"/>
              </a:rPr>
              <a:t>）</a:t>
            </a:r>
            <a:endParaRPr sz="1050">
              <a:latin typeface="UD デジタル 教科書体 N-R"/>
              <a:cs typeface="UD デジタル 教科書体 N-R"/>
            </a:endParaRPr>
          </a:p>
        </p:txBody>
      </p:sp>
      <p:sp>
        <p:nvSpPr>
          <p:cNvPr id="51" name="object 51"/>
          <p:cNvSpPr txBox="1"/>
          <p:nvPr/>
        </p:nvSpPr>
        <p:spPr>
          <a:xfrm>
            <a:off x="243456" y="8800659"/>
            <a:ext cx="3437890" cy="1718310"/>
          </a:xfrm>
          <a:prstGeom prst="rect">
            <a:avLst/>
          </a:prstGeom>
        </p:spPr>
        <p:txBody>
          <a:bodyPr vert="horz" wrap="square" lIns="0" tIns="104775" rIns="0" bIns="0" rtlCol="0">
            <a:spAutoFit/>
          </a:bodyPr>
          <a:lstStyle/>
          <a:p>
            <a:pPr marL="186690">
              <a:lnSpc>
                <a:spcPct val="100000"/>
              </a:lnSpc>
              <a:spcBef>
                <a:spcPts val="825"/>
              </a:spcBef>
            </a:pPr>
            <a:r>
              <a:rPr sz="1150" spc="-140" dirty="0">
                <a:latin typeface="UD デジタル 教科書体 N-R"/>
                <a:cs typeface="UD デジタル 教科書体 N-R"/>
              </a:rPr>
              <a:t>ワークショップ等を展開</a:t>
            </a:r>
            <a:endParaRPr sz="1150">
              <a:latin typeface="UD デジタル 教科書体 N-R"/>
              <a:cs typeface="UD デジタル 教科書体 N-R"/>
            </a:endParaRPr>
          </a:p>
          <a:p>
            <a:pPr marL="248285" marR="71755" indent="-100965" algn="just">
              <a:lnSpc>
                <a:spcPct val="102899"/>
              </a:lnSpc>
              <a:spcBef>
                <a:spcPts val="625"/>
              </a:spcBef>
            </a:pPr>
            <a:r>
              <a:rPr sz="1050" dirty="0">
                <a:latin typeface="UD デジタル 教科書体 N-R"/>
                <a:cs typeface="UD デジタル 教科書体 N-R"/>
              </a:rPr>
              <a:t>・</a:t>
            </a:r>
            <a:r>
              <a:rPr sz="1050" spc="-10" dirty="0">
                <a:latin typeface="UD デジタル 教科書体 N-R"/>
                <a:cs typeface="UD デジタル 教科書体 N-R"/>
              </a:rPr>
              <a:t>｢</a:t>
            </a:r>
            <a:r>
              <a:rPr sz="1050" dirty="0">
                <a:latin typeface="UD デジタル 教科書体 N-R"/>
                <a:cs typeface="UD デジタル 教科書体 N-R"/>
              </a:rPr>
              <a:t>食歩楽｣施設の広報をはじめ、BBQ</a:t>
            </a:r>
            <a:r>
              <a:rPr sz="1050" spc="-10" dirty="0">
                <a:latin typeface="UD デジタル 教科書体 N-R"/>
                <a:cs typeface="UD デジタル 教科書体 N-R"/>
              </a:rPr>
              <a:t>以外での利用方</a:t>
            </a:r>
            <a:r>
              <a:rPr sz="1050" dirty="0">
                <a:latin typeface="UD デジタル 教科書体 N-R"/>
                <a:cs typeface="UD デジタル 教科書体 N-R"/>
              </a:rPr>
              <a:t>法の促進とPRを兼ねて、DIY</a:t>
            </a:r>
            <a:r>
              <a:rPr sz="1050" spc="-5" dirty="0">
                <a:latin typeface="UD デジタル 教科書体 N-R"/>
                <a:cs typeface="UD デジタル 教科書体 N-R"/>
              </a:rPr>
              <a:t>体験や昔ながらの遊び体験、地元野菜の調理イベント等を実施。</a:t>
            </a:r>
            <a:endParaRPr sz="1050">
              <a:latin typeface="UD デジタル 教科書体 N-R"/>
              <a:cs typeface="UD デジタル 教科書体 N-R"/>
            </a:endParaRPr>
          </a:p>
          <a:p>
            <a:pPr marL="248285" marR="5080" indent="-100965" algn="just">
              <a:lnSpc>
                <a:spcPct val="102899"/>
              </a:lnSpc>
            </a:pPr>
            <a:r>
              <a:rPr sz="1050" spc="-5" dirty="0">
                <a:latin typeface="UD デジタル 教科書体 N-R"/>
                <a:cs typeface="UD デジタル 教科書体 N-R"/>
              </a:rPr>
              <a:t>・地域のコミュニティスペースとしての利用促進にもつなげ、子育て世帯や高齢者にもやさしい住みやすい街「北田辺」を実現することをめざした。</a:t>
            </a:r>
            <a:endParaRPr sz="1050">
              <a:latin typeface="UD デジタル 教科書体 N-R"/>
              <a:cs typeface="UD デジタル 教科書体 N-R"/>
            </a:endParaRPr>
          </a:p>
          <a:p>
            <a:pPr marL="147955">
              <a:lnSpc>
                <a:spcPts val="1120"/>
              </a:lnSpc>
              <a:spcBef>
                <a:spcPts val="40"/>
              </a:spcBef>
            </a:pPr>
            <a:r>
              <a:rPr sz="1050" dirty="0">
                <a:latin typeface="UD デジタル 教科書体 N-R"/>
                <a:cs typeface="UD デジタル 教科書体 N-R"/>
              </a:rPr>
              <a:t>・ワークショップ等は計5</a:t>
            </a:r>
            <a:r>
              <a:rPr sz="1050" spc="-15" dirty="0">
                <a:latin typeface="UD デジタル 教科書体 N-R"/>
                <a:cs typeface="UD デジタル 教科書体 N-R"/>
              </a:rPr>
              <a:t>回開催。</a:t>
            </a:r>
            <a:endParaRPr sz="1050">
              <a:latin typeface="UD デジタル 教科書体 N-R"/>
              <a:cs typeface="UD デジタル 教科書体 N-R"/>
            </a:endParaRPr>
          </a:p>
          <a:p>
            <a:pPr marL="12700">
              <a:lnSpc>
                <a:spcPts val="1660"/>
              </a:lnSpc>
            </a:pPr>
            <a:r>
              <a:rPr sz="1500" spc="-25" dirty="0">
                <a:solidFill>
                  <a:srgbClr val="888888"/>
                </a:solidFill>
                <a:latin typeface="UD デジタル 教科書体 NK-R"/>
                <a:cs typeface="UD デジタル 教科書体 NK-R"/>
              </a:rPr>
              <a:t>10</a:t>
            </a:r>
            <a:endParaRPr sz="1500">
              <a:latin typeface="UD デジタル 教科書体 NK-R"/>
              <a:cs typeface="UD デジタル 教科書体 NK-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5985" y="332607"/>
            <a:ext cx="0" cy="8140700"/>
          </a:xfrm>
          <a:custGeom>
            <a:avLst/>
            <a:gdLst/>
            <a:ahLst/>
            <a:cxnLst/>
            <a:rect l="l" t="t" r="r" b="b"/>
            <a:pathLst>
              <a:path h="8140700">
                <a:moveTo>
                  <a:pt x="0" y="0"/>
                </a:moveTo>
                <a:lnTo>
                  <a:pt x="0" y="8140451"/>
                </a:lnTo>
              </a:path>
            </a:pathLst>
          </a:custGeom>
          <a:ln w="12700">
            <a:solidFill>
              <a:srgbClr val="3A7C22"/>
            </a:solidFill>
            <a:prstDash val="sysDash"/>
          </a:ln>
        </p:spPr>
        <p:txBody>
          <a:bodyPr wrap="square" lIns="0" tIns="0" rIns="0" bIns="0" rtlCol="0"/>
          <a:lstStyle/>
          <a:p>
            <a:endParaRPr/>
          </a:p>
        </p:txBody>
      </p:sp>
      <p:sp>
        <p:nvSpPr>
          <p:cNvPr id="3" name="object 3"/>
          <p:cNvSpPr txBox="1"/>
          <p:nvPr/>
        </p:nvSpPr>
        <p:spPr>
          <a:xfrm>
            <a:off x="3940543" y="6827481"/>
            <a:ext cx="3060065" cy="286385"/>
          </a:xfrm>
          <a:prstGeom prst="rect">
            <a:avLst/>
          </a:prstGeom>
          <a:solidFill>
            <a:srgbClr val="317DC4"/>
          </a:solidFill>
        </p:spPr>
        <p:txBody>
          <a:bodyPr vert="horz" wrap="square" lIns="0" tIns="29209" rIns="0" bIns="0" rtlCol="0">
            <a:spAutoFit/>
          </a:bodyPr>
          <a:lstStyle/>
          <a:p>
            <a:pPr marL="224790">
              <a:lnSpc>
                <a:spcPct val="100000"/>
              </a:lnSpc>
              <a:spcBef>
                <a:spcPts val="229"/>
              </a:spcBef>
            </a:pPr>
            <a:r>
              <a:rPr sz="1300" b="1" spc="-5" dirty="0">
                <a:solidFill>
                  <a:srgbClr val="FFFFFF"/>
                </a:solidFill>
                <a:latin typeface="UD デジタル 教科書体 NK-R"/>
                <a:cs typeface="UD デジタル 教科書体 NK-R"/>
              </a:rPr>
              <a:t>結果・成果 ②</a:t>
            </a:r>
            <a:r>
              <a:rPr sz="1300" b="1" spc="-10" dirty="0">
                <a:solidFill>
                  <a:srgbClr val="FFFFFF"/>
                </a:solidFill>
                <a:latin typeface="UD デジタル 教科書体 NK-R"/>
                <a:cs typeface="UD デジタル 教科書体 NK-R"/>
              </a:rPr>
              <a:t>HP</a:t>
            </a:r>
            <a:r>
              <a:rPr sz="1300" b="1" dirty="0">
                <a:solidFill>
                  <a:srgbClr val="FFFFFF"/>
                </a:solidFill>
                <a:latin typeface="UD デジタル 教科書体 NK-R"/>
                <a:cs typeface="UD デジタル 教科書体 NK-R"/>
              </a:rPr>
              <a:t>、</a:t>
            </a:r>
            <a:r>
              <a:rPr sz="1300" b="1" spc="-10" dirty="0">
                <a:solidFill>
                  <a:srgbClr val="FFFFFF"/>
                </a:solidFill>
                <a:latin typeface="UD デジタル 教科書体 NK-R"/>
                <a:cs typeface="UD デジタル 教科書体 NK-R"/>
              </a:rPr>
              <a:t>SNS</a:t>
            </a:r>
            <a:r>
              <a:rPr sz="1300" b="1" spc="-25" dirty="0">
                <a:solidFill>
                  <a:srgbClr val="FFFFFF"/>
                </a:solidFill>
                <a:latin typeface="UD デジタル 教科書体 NK-R"/>
                <a:cs typeface="UD デジタル 教科書体 NK-R"/>
              </a:rPr>
              <a:t>情報発信強化</a:t>
            </a:r>
            <a:endParaRPr sz="1300">
              <a:latin typeface="UD デジタル 教科書体 NK-R"/>
              <a:cs typeface="UD デジタル 教科書体 NK-R"/>
            </a:endParaRPr>
          </a:p>
        </p:txBody>
      </p:sp>
      <p:sp>
        <p:nvSpPr>
          <p:cNvPr id="4" name="object 4"/>
          <p:cNvSpPr/>
          <p:nvPr/>
        </p:nvSpPr>
        <p:spPr>
          <a:xfrm>
            <a:off x="400177" y="8473058"/>
            <a:ext cx="6795134" cy="1710055"/>
          </a:xfrm>
          <a:custGeom>
            <a:avLst/>
            <a:gdLst/>
            <a:ahLst/>
            <a:cxnLst/>
            <a:rect l="l" t="t" r="r" b="b"/>
            <a:pathLst>
              <a:path w="6795134" h="1710054">
                <a:moveTo>
                  <a:pt x="6794563" y="0"/>
                </a:moveTo>
                <a:lnTo>
                  <a:pt x="0" y="0"/>
                </a:lnTo>
                <a:lnTo>
                  <a:pt x="0" y="1709483"/>
                </a:lnTo>
                <a:lnTo>
                  <a:pt x="6794563" y="1709483"/>
                </a:lnTo>
                <a:lnTo>
                  <a:pt x="6794563" y="0"/>
                </a:lnTo>
                <a:close/>
              </a:path>
            </a:pathLst>
          </a:custGeom>
          <a:solidFill>
            <a:srgbClr val="B4E4A1"/>
          </a:solidFill>
        </p:spPr>
        <p:txBody>
          <a:bodyPr wrap="square" lIns="0" tIns="0" rIns="0" bIns="0" rtlCol="0"/>
          <a:lstStyle/>
          <a:p>
            <a:endParaRPr/>
          </a:p>
        </p:txBody>
      </p:sp>
      <p:graphicFrame>
        <p:nvGraphicFramePr>
          <p:cNvPr id="5" name="object 5"/>
          <p:cNvGraphicFramePr>
            <a:graphicFrameLocks noGrp="1"/>
          </p:cNvGraphicFramePr>
          <p:nvPr/>
        </p:nvGraphicFramePr>
        <p:xfrm>
          <a:off x="1569402" y="8579015"/>
          <a:ext cx="5540375" cy="1503045"/>
        </p:xfrm>
        <a:graphic>
          <a:graphicData uri="http://schemas.openxmlformats.org/drawingml/2006/table">
            <a:tbl>
              <a:tblPr firstRow="1" bandRow="1">
                <a:tableStyleId>{2D5ABB26-0587-4C30-8999-92F81FD0307C}</a:tableStyleId>
              </a:tblPr>
              <a:tblGrid>
                <a:gridCol w="5540375">
                  <a:extLst>
                    <a:ext uri="{9D8B030D-6E8A-4147-A177-3AD203B41FA5}">
                      <a16:colId xmlns:a16="http://schemas.microsoft.com/office/drawing/2014/main" val="20000"/>
                    </a:ext>
                  </a:extLst>
                </a:gridCol>
              </a:tblGrid>
              <a:tr h="257810">
                <a:tc>
                  <a:txBody>
                    <a:bodyPr/>
                    <a:lstStyle/>
                    <a:p>
                      <a:pPr marL="77470">
                        <a:lnSpc>
                          <a:spcPct val="100000"/>
                        </a:lnSpc>
                        <a:spcBef>
                          <a:spcPts val="240"/>
                        </a:spcBef>
                      </a:pPr>
                      <a:r>
                        <a:rPr sz="1000" b="1" dirty="0">
                          <a:solidFill>
                            <a:srgbClr val="FFFFFF"/>
                          </a:solidFill>
                          <a:latin typeface="UD デジタル 教科書体 NK-R"/>
                          <a:cs typeface="UD デジタル 教科書体 NK-R"/>
                        </a:rPr>
                        <a:t>NPO</a:t>
                      </a:r>
                      <a:r>
                        <a:rPr sz="1000" b="1" spc="-20" dirty="0">
                          <a:solidFill>
                            <a:srgbClr val="FFFFFF"/>
                          </a:solidFill>
                          <a:latin typeface="UD デジタル 教科書体 NK-R"/>
                          <a:cs typeface="UD デジタル 教科書体 NK-R"/>
                        </a:rPr>
                        <a:t>法人北田辺プロジェクト実行委員会からひとこと</a:t>
                      </a:r>
                      <a:endParaRPr sz="1000">
                        <a:latin typeface="UD デジタル 教科書体 NK-R"/>
                        <a:cs typeface="UD デジタル 教科書体 NK-R"/>
                      </a:endParaRPr>
                    </a:p>
                  </a:txBody>
                  <a:tcPr marL="0" marR="0" marT="30480" marB="0">
                    <a:solidFill>
                      <a:srgbClr val="0080C9"/>
                    </a:solidFill>
                  </a:tcPr>
                </a:tc>
                <a:extLst>
                  <a:ext uri="{0D108BD9-81ED-4DB2-BD59-A6C34878D82A}">
                    <a16:rowId xmlns:a16="http://schemas.microsoft.com/office/drawing/2014/main" val="10000"/>
                  </a:ext>
                </a:extLst>
              </a:tr>
              <a:tr h="1245235">
                <a:tc>
                  <a:txBody>
                    <a:bodyPr/>
                    <a:lstStyle/>
                    <a:p>
                      <a:pPr marL="77470" marR="122555">
                        <a:lnSpc>
                          <a:spcPct val="108400"/>
                        </a:lnSpc>
                        <a:spcBef>
                          <a:spcPts val="200"/>
                        </a:spcBef>
                      </a:pPr>
                      <a:r>
                        <a:rPr sz="1000" spc="-15" dirty="0">
                          <a:latin typeface="UD デジタル 教科書体 N-R"/>
                          <a:cs typeface="UD デジタル 教科書体 N-R"/>
                        </a:rPr>
                        <a:t>地域住民にとって安心でき、気軽に立ち寄れる場所として「食歩楽(てぶら)」を活用してもらえるよう、今後もワークショップ等の開催をコツコツやっていこうと思っています。今回行っ</a:t>
                      </a:r>
                      <a:r>
                        <a:rPr sz="1000" spc="-10" dirty="0">
                          <a:latin typeface="UD デジタル 教科書体 N-R"/>
                          <a:cs typeface="UD デジタル 教科書体 N-R"/>
                        </a:rPr>
                        <a:t>たワークショップや</a:t>
                      </a:r>
                      <a:r>
                        <a:rPr sz="1000" dirty="0">
                          <a:latin typeface="UD デジタル 教科書体 N-R"/>
                          <a:cs typeface="UD デジタル 教科書体 N-R"/>
                        </a:rPr>
                        <a:t>HP</a:t>
                      </a:r>
                      <a:r>
                        <a:rPr sz="1000" spc="-10" dirty="0">
                          <a:latin typeface="UD デジタル 教科書体 N-R"/>
                          <a:cs typeface="UD デジタル 教科書体 N-R"/>
                        </a:rPr>
                        <a:t>・</a:t>
                      </a:r>
                      <a:r>
                        <a:rPr sz="1000" dirty="0">
                          <a:latin typeface="UD デジタル 教科書体 N-R"/>
                          <a:cs typeface="UD デジタル 教科書体 N-R"/>
                        </a:rPr>
                        <a:t>SNS</a:t>
                      </a:r>
                      <a:r>
                        <a:rPr sz="1000" spc="-15" dirty="0">
                          <a:latin typeface="UD デジタル 教科書体 N-R"/>
                          <a:cs typeface="UD デジタル 教科書体 N-R"/>
                        </a:rPr>
                        <a:t>発信等をきっかけに、新たな出会いや新しいお客さんが少しずつですが増えていると実感できています。ブログ記事がなかなか更新できていないので、そちらも更新しながら、「人が集まる場所がある、だから出店しよう」という流れを作り、子育てだけでなく高齢者も含めて住みやすい街、北田辺の中心地になって盛り上げていきたいです。</a:t>
                      </a:r>
                      <a:endParaRPr sz="1000" dirty="0">
                        <a:latin typeface="UD デジタル 教科書体 N-R"/>
                        <a:cs typeface="UD デジタル 教科書体 N-R"/>
                      </a:endParaRPr>
                    </a:p>
                  </a:txBody>
                  <a:tcPr marL="0" marR="0" marT="25400" marB="0">
                    <a:solidFill>
                      <a:srgbClr val="FFFFFF"/>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630826" y="9574198"/>
            <a:ext cx="766445"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K-R"/>
                <a:cs typeface="UD デジタル 教科書体 NK-R"/>
              </a:rPr>
              <a:t>平山代表理事</a:t>
            </a:r>
            <a:endParaRPr sz="950">
              <a:latin typeface="UD デジタル 教科書体 NK-R"/>
              <a:cs typeface="UD デジタル 教科書体 NK-R"/>
            </a:endParaRPr>
          </a:p>
        </p:txBody>
      </p:sp>
      <p:sp>
        <p:nvSpPr>
          <p:cNvPr id="7" name="object 7"/>
          <p:cNvSpPr/>
          <p:nvPr/>
        </p:nvSpPr>
        <p:spPr>
          <a:xfrm>
            <a:off x="3940548" y="7089388"/>
            <a:ext cx="3424554" cy="298450"/>
          </a:xfrm>
          <a:custGeom>
            <a:avLst/>
            <a:gdLst/>
            <a:ahLst/>
            <a:cxnLst/>
            <a:rect l="l" t="t" r="r" b="b"/>
            <a:pathLst>
              <a:path w="3424554" h="298450">
                <a:moveTo>
                  <a:pt x="3275507" y="0"/>
                </a:moveTo>
                <a:lnTo>
                  <a:pt x="0" y="0"/>
                </a:lnTo>
                <a:lnTo>
                  <a:pt x="0" y="298018"/>
                </a:lnTo>
                <a:lnTo>
                  <a:pt x="3424516" y="298018"/>
                </a:lnTo>
                <a:lnTo>
                  <a:pt x="3424516" y="149009"/>
                </a:lnTo>
                <a:lnTo>
                  <a:pt x="3275507" y="0"/>
                </a:lnTo>
                <a:close/>
              </a:path>
            </a:pathLst>
          </a:custGeom>
          <a:solidFill>
            <a:srgbClr val="B4E4A1"/>
          </a:solidFill>
        </p:spPr>
        <p:txBody>
          <a:bodyPr wrap="square" lIns="0" tIns="0" rIns="0" bIns="0" rtlCol="0"/>
          <a:lstStyle/>
          <a:p>
            <a:endParaRPr/>
          </a:p>
        </p:txBody>
      </p:sp>
      <p:sp>
        <p:nvSpPr>
          <p:cNvPr id="8" name="object 8"/>
          <p:cNvSpPr txBox="1"/>
          <p:nvPr/>
        </p:nvSpPr>
        <p:spPr>
          <a:xfrm>
            <a:off x="3952662" y="7145632"/>
            <a:ext cx="3261360" cy="1141095"/>
          </a:xfrm>
          <a:prstGeom prst="rect">
            <a:avLst/>
          </a:prstGeom>
        </p:spPr>
        <p:txBody>
          <a:bodyPr vert="horz" wrap="square" lIns="0" tIns="17145" rIns="0" bIns="0" rtlCol="0">
            <a:spAutoFit/>
          </a:bodyPr>
          <a:lstStyle/>
          <a:p>
            <a:pPr marL="65405">
              <a:lnSpc>
                <a:spcPct val="100000"/>
              </a:lnSpc>
              <a:spcBef>
                <a:spcPts val="135"/>
              </a:spcBef>
            </a:pPr>
            <a:r>
              <a:rPr sz="1150" spc="-20" dirty="0">
                <a:latin typeface="UD デジタル 教科書体 N-R"/>
                <a:cs typeface="UD デジタル 教科書体 N-R"/>
              </a:rPr>
              <a:t>Instagram</a:t>
            </a:r>
            <a:r>
              <a:rPr sz="1150" spc="-5" dirty="0">
                <a:latin typeface="UD デジタル 教科書体 N-R"/>
                <a:cs typeface="UD デジタル 教科書体 N-R"/>
              </a:rPr>
              <a:t>のフォロワー数の増加・発信力強化</a:t>
            </a:r>
            <a:endParaRPr sz="1150">
              <a:latin typeface="UD デジタル 教科書体 N-R"/>
              <a:cs typeface="UD デジタル 教科書体 N-R"/>
            </a:endParaRPr>
          </a:p>
          <a:p>
            <a:pPr marL="108585" marR="30480" indent="-96520">
              <a:lnSpc>
                <a:spcPct val="102899"/>
              </a:lnSpc>
              <a:spcBef>
                <a:spcPts val="880"/>
              </a:spcBef>
            </a:pPr>
            <a:r>
              <a:rPr sz="1050" dirty="0">
                <a:latin typeface="UD デジタル 教科書体 N-R"/>
                <a:cs typeface="UD デジタル 教科書体 N-R"/>
              </a:rPr>
              <a:t>・Instagram</a:t>
            </a:r>
            <a:r>
              <a:rPr sz="1050" spc="-5" dirty="0">
                <a:latin typeface="UD デジタル 教科書体 N-R"/>
                <a:cs typeface="UD デジタル 教科書体 N-R"/>
              </a:rPr>
              <a:t>で、てぶら公式アカウントのフォロワー</a:t>
            </a:r>
            <a:r>
              <a:rPr sz="1050" dirty="0">
                <a:latin typeface="UD デジタル 教科書体 N-R"/>
                <a:cs typeface="UD デジタル 教科書体 N-R"/>
              </a:rPr>
              <a:t>数は80名から140名超に、キタタナベイベ～</a:t>
            </a:r>
            <a:r>
              <a:rPr sz="1050" spc="-20" dirty="0">
                <a:latin typeface="UD デジタル 教科書体 N-R"/>
                <a:cs typeface="UD デジタル 教科書体 N-R"/>
              </a:rPr>
              <a:t>アカウ</a:t>
            </a:r>
            <a:r>
              <a:rPr sz="1050" dirty="0">
                <a:latin typeface="UD デジタル 教科書体 N-R"/>
                <a:cs typeface="UD デジタル 教科書体 N-R"/>
              </a:rPr>
              <a:t>ントは1000名超に増加（R7.2現在</a:t>
            </a:r>
            <a:r>
              <a:rPr sz="1050" spc="-50" dirty="0">
                <a:latin typeface="UD デジタル 教科書体 N-R"/>
                <a:cs typeface="UD デジタル 教科書体 N-R"/>
              </a:rPr>
              <a:t>）</a:t>
            </a:r>
            <a:endParaRPr sz="1050">
              <a:latin typeface="UD デジタル 教科書体 N-R"/>
              <a:cs typeface="UD デジタル 教科書体 N-R"/>
            </a:endParaRPr>
          </a:p>
          <a:p>
            <a:pPr marL="108585" marR="5080" indent="-96520">
              <a:lnSpc>
                <a:spcPct val="102899"/>
              </a:lnSpc>
            </a:pPr>
            <a:r>
              <a:rPr sz="1050" dirty="0">
                <a:latin typeface="UD デジタル 教科書体 N-R"/>
                <a:cs typeface="UD デジタル 教科書体 N-R"/>
              </a:rPr>
              <a:t>・SNSと、HP</a:t>
            </a:r>
            <a:r>
              <a:rPr sz="1050" spc="-5" dirty="0">
                <a:latin typeface="UD デジタル 教科書体 N-R"/>
                <a:cs typeface="UD デジタル 教科書体 N-R"/>
              </a:rPr>
              <a:t>に新たに追加したブログ機能を使用して今後も継続的に情報発信できる体制が構築できた。</a:t>
            </a:r>
            <a:endParaRPr sz="1050">
              <a:latin typeface="UD デジタル 教科書体 N-R"/>
              <a:cs typeface="UD デジタル 教科書体 N-R"/>
            </a:endParaRPr>
          </a:p>
        </p:txBody>
      </p:sp>
      <p:sp>
        <p:nvSpPr>
          <p:cNvPr id="9" name="object 9"/>
          <p:cNvSpPr txBox="1"/>
          <p:nvPr/>
        </p:nvSpPr>
        <p:spPr>
          <a:xfrm>
            <a:off x="350177" y="4556188"/>
            <a:ext cx="3021330" cy="286385"/>
          </a:xfrm>
          <a:prstGeom prst="rect">
            <a:avLst/>
          </a:prstGeom>
          <a:solidFill>
            <a:srgbClr val="317DC4"/>
          </a:solidFill>
        </p:spPr>
        <p:txBody>
          <a:bodyPr vert="horz" wrap="square" lIns="0" tIns="29209" rIns="0" bIns="0" rtlCol="0">
            <a:spAutoFit/>
          </a:bodyPr>
          <a:lstStyle/>
          <a:p>
            <a:pPr marL="246379">
              <a:lnSpc>
                <a:spcPct val="100000"/>
              </a:lnSpc>
              <a:spcBef>
                <a:spcPts val="229"/>
              </a:spcBef>
            </a:pPr>
            <a:r>
              <a:rPr sz="1300" b="1" spc="-5" dirty="0">
                <a:solidFill>
                  <a:srgbClr val="FFFFFF"/>
                </a:solidFill>
                <a:latin typeface="UD デジタル 教科書体 NK-R"/>
                <a:cs typeface="UD デジタル 教科書体 NK-R"/>
              </a:rPr>
              <a:t>取組内容 ②</a:t>
            </a:r>
            <a:r>
              <a:rPr sz="1300" b="1" spc="-10" dirty="0">
                <a:solidFill>
                  <a:srgbClr val="FFFFFF"/>
                </a:solidFill>
                <a:latin typeface="UD デジタル 教科書体 NK-R"/>
                <a:cs typeface="UD デジタル 教科書体 NK-R"/>
              </a:rPr>
              <a:t>HP</a:t>
            </a:r>
            <a:r>
              <a:rPr sz="1300" b="1" dirty="0">
                <a:solidFill>
                  <a:srgbClr val="FFFFFF"/>
                </a:solidFill>
                <a:latin typeface="UD デジタル 教科書体 NK-R"/>
                <a:cs typeface="UD デジタル 教科書体 NK-R"/>
              </a:rPr>
              <a:t>、</a:t>
            </a:r>
            <a:r>
              <a:rPr sz="1300" b="1" spc="-10" dirty="0">
                <a:solidFill>
                  <a:srgbClr val="FFFFFF"/>
                </a:solidFill>
                <a:latin typeface="UD デジタル 教科書体 NK-R"/>
                <a:cs typeface="UD デジタル 教科書体 NK-R"/>
              </a:rPr>
              <a:t>SNS</a:t>
            </a:r>
            <a:r>
              <a:rPr sz="1300" b="1" spc="-25" dirty="0">
                <a:solidFill>
                  <a:srgbClr val="FFFFFF"/>
                </a:solidFill>
                <a:latin typeface="UD デジタル 教科書体 NK-R"/>
                <a:cs typeface="UD デジタル 教科書体 NK-R"/>
              </a:rPr>
              <a:t>情報発信強化</a:t>
            </a:r>
            <a:endParaRPr sz="1300">
              <a:latin typeface="UD デジタル 教科書体 NK-R"/>
              <a:cs typeface="UD デジタル 教科書体 NK-R"/>
            </a:endParaRPr>
          </a:p>
        </p:txBody>
      </p:sp>
      <p:sp>
        <p:nvSpPr>
          <p:cNvPr id="10" name="object 10"/>
          <p:cNvSpPr/>
          <p:nvPr/>
        </p:nvSpPr>
        <p:spPr>
          <a:xfrm>
            <a:off x="352767" y="2549041"/>
            <a:ext cx="6818630" cy="2528570"/>
          </a:xfrm>
          <a:custGeom>
            <a:avLst/>
            <a:gdLst/>
            <a:ahLst/>
            <a:cxnLst/>
            <a:rect l="l" t="t" r="r" b="b"/>
            <a:pathLst>
              <a:path w="6818630" h="2528570">
                <a:moveTo>
                  <a:pt x="3210636" y="2408923"/>
                </a:moveTo>
                <a:lnTo>
                  <a:pt x="3091307" y="2289594"/>
                </a:lnTo>
                <a:lnTo>
                  <a:pt x="0" y="2289594"/>
                </a:lnTo>
                <a:lnTo>
                  <a:pt x="0" y="2528252"/>
                </a:lnTo>
                <a:lnTo>
                  <a:pt x="3210636" y="2528252"/>
                </a:lnTo>
                <a:lnTo>
                  <a:pt x="3210636" y="2408923"/>
                </a:lnTo>
                <a:close/>
              </a:path>
              <a:path w="6818630" h="2528570">
                <a:moveTo>
                  <a:pt x="6818503" y="119329"/>
                </a:moveTo>
                <a:lnTo>
                  <a:pt x="6699174" y="0"/>
                </a:lnTo>
                <a:lnTo>
                  <a:pt x="3643782" y="0"/>
                </a:lnTo>
                <a:lnTo>
                  <a:pt x="3643782" y="238658"/>
                </a:lnTo>
                <a:lnTo>
                  <a:pt x="6818503" y="238658"/>
                </a:lnTo>
                <a:lnTo>
                  <a:pt x="6818503" y="119329"/>
                </a:lnTo>
                <a:close/>
              </a:path>
            </a:pathLst>
          </a:custGeom>
          <a:solidFill>
            <a:srgbClr val="B4E4A1"/>
          </a:solidFill>
        </p:spPr>
        <p:txBody>
          <a:bodyPr wrap="square" lIns="0" tIns="0" rIns="0" bIns="0" rtlCol="0"/>
          <a:lstStyle/>
          <a:p>
            <a:endParaRPr/>
          </a:p>
        </p:txBody>
      </p:sp>
      <p:sp>
        <p:nvSpPr>
          <p:cNvPr id="11" name="object 11"/>
          <p:cNvSpPr txBox="1"/>
          <p:nvPr/>
        </p:nvSpPr>
        <p:spPr>
          <a:xfrm>
            <a:off x="340249" y="4789597"/>
            <a:ext cx="3163570" cy="830580"/>
          </a:xfrm>
          <a:prstGeom prst="rect">
            <a:avLst/>
          </a:prstGeom>
        </p:spPr>
        <p:txBody>
          <a:bodyPr vert="horz" wrap="square" lIns="0" tIns="85725" rIns="0" bIns="0" rtlCol="0">
            <a:spAutoFit/>
          </a:bodyPr>
          <a:lstStyle/>
          <a:p>
            <a:pPr marL="90170">
              <a:lnSpc>
                <a:spcPct val="100000"/>
              </a:lnSpc>
              <a:spcBef>
                <a:spcPts val="675"/>
              </a:spcBef>
            </a:pPr>
            <a:r>
              <a:rPr sz="1150" dirty="0">
                <a:latin typeface="UD デジタル 教科書体 N-R"/>
                <a:cs typeface="UD デジタル 教科書体 N-R"/>
              </a:rPr>
              <a:t>HPやSNS</a:t>
            </a:r>
            <a:r>
              <a:rPr sz="1150" spc="-5" dirty="0">
                <a:latin typeface="UD デジタル 教科書体 N-R"/>
                <a:cs typeface="UD デジタル 教科書体 N-R"/>
              </a:rPr>
              <a:t>による商店街情報発信の課題</a:t>
            </a:r>
            <a:endParaRPr sz="1150">
              <a:latin typeface="UD デジタル 教科書体 N-R"/>
              <a:cs typeface="UD デジタル 教科書体 N-R"/>
            </a:endParaRPr>
          </a:p>
          <a:p>
            <a:pPr marL="106680" marR="5080" indent="-94615">
              <a:lnSpc>
                <a:spcPct val="102899"/>
              </a:lnSpc>
              <a:spcBef>
                <a:spcPts val="484"/>
              </a:spcBef>
            </a:pPr>
            <a:r>
              <a:rPr sz="1050" dirty="0">
                <a:latin typeface="UD デジタル 教科書体 N-R"/>
                <a:cs typeface="UD デジタル 教科書体 N-R"/>
              </a:rPr>
              <a:t>・HP</a:t>
            </a:r>
            <a:r>
              <a:rPr sz="1050" spc="-5" dirty="0">
                <a:latin typeface="UD デジタル 教科書体 N-R"/>
                <a:cs typeface="UD デジタル 教科書体 N-R"/>
              </a:rPr>
              <a:t>を改修し、取組内容や子育て情報などを充実させ、発信強化をはかりたい。</a:t>
            </a:r>
            <a:endParaRPr sz="1050">
              <a:latin typeface="UD デジタル 教科書体 N-R"/>
              <a:cs typeface="UD デジタル 教科書体 N-R"/>
            </a:endParaRPr>
          </a:p>
          <a:p>
            <a:pPr marL="12700">
              <a:lnSpc>
                <a:spcPct val="100000"/>
              </a:lnSpc>
              <a:spcBef>
                <a:spcPts val="40"/>
              </a:spcBef>
            </a:pPr>
            <a:r>
              <a:rPr sz="1050" dirty="0">
                <a:latin typeface="UD デジタル 教科書体 N-R"/>
                <a:cs typeface="UD デジタル 教科書体 N-R"/>
              </a:rPr>
              <a:t>・SNS</a:t>
            </a:r>
            <a:r>
              <a:rPr sz="1050" spc="-5" dirty="0">
                <a:latin typeface="UD デジタル 教科書体 N-R"/>
                <a:cs typeface="UD デジタル 教科書体 N-R"/>
              </a:rPr>
              <a:t>を利用して情報発信強化もはかりたい。</a:t>
            </a:r>
            <a:endParaRPr sz="1050">
              <a:latin typeface="UD デジタル 教科書体 N-R"/>
              <a:cs typeface="UD デジタル 教科書体 N-R"/>
            </a:endParaRPr>
          </a:p>
        </p:txBody>
      </p:sp>
      <p:sp>
        <p:nvSpPr>
          <p:cNvPr id="12" name="object 12"/>
          <p:cNvSpPr/>
          <p:nvPr/>
        </p:nvSpPr>
        <p:spPr>
          <a:xfrm>
            <a:off x="363656" y="5811837"/>
            <a:ext cx="3204210" cy="231775"/>
          </a:xfrm>
          <a:custGeom>
            <a:avLst/>
            <a:gdLst/>
            <a:ahLst/>
            <a:cxnLst/>
            <a:rect l="l" t="t" r="r" b="b"/>
            <a:pathLst>
              <a:path w="3204210" h="231775">
                <a:moveTo>
                  <a:pt x="3088182" y="0"/>
                </a:moveTo>
                <a:lnTo>
                  <a:pt x="0" y="0"/>
                </a:lnTo>
                <a:lnTo>
                  <a:pt x="0" y="231444"/>
                </a:lnTo>
                <a:lnTo>
                  <a:pt x="3203905" y="231444"/>
                </a:lnTo>
                <a:lnTo>
                  <a:pt x="3203905" y="115722"/>
                </a:lnTo>
                <a:lnTo>
                  <a:pt x="3088182" y="0"/>
                </a:lnTo>
                <a:close/>
              </a:path>
            </a:pathLst>
          </a:custGeom>
          <a:solidFill>
            <a:srgbClr val="B4E4A1"/>
          </a:solidFill>
        </p:spPr>
        <p:txBody>
          <a:bodyPr wrap="square" lIns="0" tIns="0" rIns="0" bIns="0" rtlCol="0"/>
          <a:lstStyle/>
          <a:p>
            <a:endParaRPr/>
          </a:p>
        </p:txBody>
      </p:sp>
      <p:sp>
        <p:nvSpPr>
          <p:cNvPr id="13" name="object 13"/>
          <p:cNvSpPr txBox="1"/>
          <p:nvPr/>
        </p:nvSpPr>
        <p:spPr>
          <a:xfrm>
            <a:off x="327905" y="5768794"/>
            <a:ext cx="3302000" cy="1139825"/>
          </a:xfrm>
          <a:prstGeom prst="rect">
            <a:avLst/>
          </a:prstGeom>
        </p:spPr>
        <p:txBody>
          <a:bodyPr vert="horz" wrap="square" lIns="0" tIns="74930" rIns="0" bIns="0" rtlCol="0">
            <a:spAutoFit/>
          </a:bodyPr>
          <a:lstStyle/>
          <a:p>
            <a:pPr marL="113030">
              <a:lnSpc>
                <a:spcPct val="100000"/>
              </a:lnSpc>
              <a:spcBef>
                <a:spcPts val="590"/>
              </a:spcBef>
            </a:pPr>
            <a:r>
              <a:rPr sz="1150" spc="-10" dirty="0">
                <a:latin typeface="UD デジタル 教科書体 N-R"/>
                <a:cs typeface="UD デジタル 教科書体 N-R"/>
              </a:rPr>
              <a:t>HP</a:t>
            </a:r>
            <a:r>
              <a:rPr sz="1150" spc="-5" dirty="0">
                <a:latin typeface="UD デジタル 教科書体 N-R"/>
                <a:cs typeface="UD デジタル 教科書体 N-R"/>
              </a:rPr>
              <a:t>を改修し、情報などを充実活用</a:t>
            </a:r>
            <a:endParaRPr sz="1150">
              <a:latin typeface="UD デジタル 教科書体 N-R"/>
              <a:cs typeface="UD デジタル 教科書体 N-R"/>
            </a:endParaRPr>
          </a:p>
          <a:p>
            <a:pPr marL="108585" marR="45720" indent="-96520" algn="just">
              <a:lnSpc>
                <a:spcPct val="102899"/>
              </a:lnSpc>
              <a:spcBef>
                <a:spcPts val="415"/>
              </a:spcBef>
            </a:pPr>
            <a:r>
              <a:rPr sz="1050" dirty="0">
                <a:latin typeface="UD デジタル 教科書体 N-R"/>
                <a:cs typeface="UD デジタル 教科書体 N-R"/>
              </a:rPr>
              <a:t>・HPに「食歩楽｣</a:t>
            </a:r>
            <a:r>
              <a:rPr sz="1050" spc="-5" dirty="0">
                <a:latin typeface="UD デジタル 教科書体 N-R"/>
                <a:cs typeface="UD デジタル 教科書体 N-R"/>
              </a:rPr>
              <a:t>施設のページを追加し、チャレンジキッチンやコミュニティスペースとしての使い方な</a:t>
            </a:r>
            <a:r>
              <a:rPr sz="1050" spc="-10" dirty="0">
                <a:latin typeface="UD デジタル 教科書体 N-R"/>
                <a:cs typeface="UD デジタル 教科書体 N-R"/>
              </a:rPr>
              <a:t>どを紹介。</a:t>
            </a:r>
            <a:endParaRPr sz="1050">
              <a:latin typeface="UD デジタル 教科書体 N-R"/>
              <a:cs typeface="UD デジタル 教科書体 N-R"/>
            </a:endParaRPr>
          </a:p>
          <a:p>
            <a:pPr marL="108585" marR="5080" indent="-96520">
              <a:lnSpc>
                <a:spcPct val="102899"/>
              </a:lnSpc>
            </a:pPr>
            <a:r>
              <a:rPr sz="1050" spc="-5" dirty="0">
                <a:latin typeface="UD デジタル 教科書体 N-R"/>
                <a:cs typeface="UD デジタル 教科書体 N-R"/>
              </a:rPr>
              <a:t>・取組内容や子育て情報を発信できるよう、ブログ機</a:t>
            </a:r>
            <a:r>
              <a:rPr sz="1050" spc="-10" dirty="0">
                <a:latin typeface="UD デジタル 教科書体 N-R"/>
                <a:cs typeface="UD デジタル 教科書体 N-R"/>
              </a:rPr>
              <a:t>能も追加。</a:t>
            </a:r>
            <a:endParaRPr sz="1050">
              <a:latin typeface="UD デジタル 教科書体 N-R"/>
              <a:cs typeface="UD デジタル 教科書体 N-R"/>
            </a:endParaRPr>
          </a:p>
        </p:txBody>
      </p:sp>
      <p:sp>
        <p:nvSpPr>
          <p:cNvPr id="14" name="object 14"/>
          <p:cNvSpPr/>
          <p:nvPr/>
        </p:nvSpPr>
        <p:spPr>
          <a:xfrm>
            <a:off x="5640516" y="4062612"/>
            <a:ext cx="118110" cy="229870"/>
          </a:xfrm>
          <a:custGeom>
            <a:avLst/>
            <a:gdLst/>
            <a:ahLst/>
            <a:cxnLst/>
            <a:rect l="l" t="t" r="r" b="b"/>
            <a:pathLst>
              <a:path w="118110" h="229870">
                <a:moveTo>
                  <a:pt x="0" y="0"/>
                </a:moveTo>
                <a:lnTo>
                  <a:pt x="0" y="229349"/>
                </a:lnTo>
                <a:lnTo>
                  <a:pt x="118046" y="114668"/>
                </a:lnTo>
                <a:lnTo>
                  <a:pt x="0" y="0"/>
                </a:lnTo>
                <a:close/>
              </a:path>
            </a:pathLst>
          </a:custGeom>
          <a:solidFill>
            <a:srgbClr val="145F82"/>
          </a:solidFill>
        </p:spPr>
        <p:txBody>
          <a:bodyPr wrap="square" lIns="0" tIns="0" rIns="0" bIns="0" rtlCol="0"/>
          <a:lstStyle/>
          <a:p>
            <a:endParaRPr/>
          </a:p>
        </p:txBody>
      </p:sp>
      <p:sp>
        <p:nvSpPr>
          <p:cNvPr id="15" name="object 15"/>
          <p:cNvSpPr txBox="1"/>
          <p:nvPr/>
        </p:nvSpPr>
        <p:spPr>
          <a:xfrm>
            <a:off x="4889793" y="2162877"/>
            <a:ext cx="1517650" cy="157480"/>
          </a:xfrm>
          <a:prstGeom prst="rect">
            <a:avLst/>
          </a:prstGeom>
        </p:spPr>
        <p:txBody>
          <a:bodyPr vert="horz" wrap="square" lIns="0" tIns="13970" rIns="0" bIns="0" rtlCol="0">
            <a:spAutoFit/>
          </a:bodyPr>
          <a:lstStyle/>
          <a:p>
            <a:pPr marL="12700">
              <a:lnSpc>
                <a:spcPct val="100000"/>
              </a:lnSpc>
              <a:spcBef>
                <a:spcPts val="110"/>
              </a:spcBef>
            </a:pPr>
            <a:r>
              <a:rPr sz="850" dirty="0">
                <a:latin typeface="Meiryo UI"/>
                <a:cs typeface="Meiryo UI"/>
              </a:rPr>
              <a:t>HP</a:t>
            </a:r>
            <a:r>
              <a:rPr sz="850" spc="-20" dirty="0">
                <a:latin typeface="Meiryo UI"/>
                <a:cs typeface="Meiryo UI"/>
              </a:rPr>
              <a:t>内に「食歩楽」施設ページ追加</a:t>
            </a:r>
            <a:endParaRPr sz="850">
              <a:latin typeface="Meiryo UI"/>
              <a:cs typeface="Meiryo UI"/>
            </a:endParaRPr>
          </a:p>
        </p:txBody>
      </p:sp>
      <p:sp>
        <p:nvSpPr>
          <p:cNvPr id="16" name="object 16"/>
          <p:cNvSpPr txBox="1"/>
          <p:nvPr/>
        </p:nvSpPr>
        <p:spPr>
          <a:xfrm>
            <a:off x="1072437" y="8232828"/>
            <a:ext cx="1278890"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HP「育モール」</a:t>
            </a:r>
            <a:r>
              <a:rPr sz="950" spc="-10" dirty="0">
                <a:latin typeface="Meiryo UI"/>
                <a:cs typeface="Meiryo UI"/>
              </a:rPr>
              <a:t>TOP</a:t>
            </a:r>
            <a:r>
              <a:rPr sz="950" spc="-20" dirty="0">
                <a:latin typeface="Meiryo UI"/>
                <a:cs typeface="Meiryo UI"/>
              </a:rPr>
              <a:t>ページ</a:t>
            </a:r>
            <a:endParaRPr sz="950">
              <a:latin typeface="Meiryo UI"/>
              <a:cs typeface="Meiryo UI"/>
            </a:endParaRPr>
          </a:p>
        </p:txBody>
      </p:sp>
      <p:sp>
        <p:nvSpPr>
          <p:cNvPr id="17" name="object 17"/>
          <p:cNvSpPr txBox="1"/>
          <p:nvPr/>
        </p:nvSpPr>
        <p:spPr>
          <a:xfrm>
            <a:off x="4901546" y="6501772"/>
            <a:ext cx="155511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Instagram「キタタナベイベ～</a:t>
            </a:r>
            <a:r>
              <a:rPr sz="950" spc="-50" dirty="0">
                <a:latin typeface="Meiryo UI"/>
                <a:cs typeface="Meiryo UI"/>
              </a:rPr>
              <a:t>」</a:t>
            </a:r>
            <a:endParaRPr sz="950">
              <a:latin typeface="Meiryo UI"/>
              <a:cs typeface="Meiryo UI"/>
            </a:endParaRPr>
          </a:p>
        </p:txBody>
      </p:sp>
      <p:sp>
        <p:nvSpPr>
          <p:cNvPr id="18" name="object 18"/>
          <p:cNvSpPr txBox="1"/>
          <p:nvPr/>
        </p:nvSpPr>
        <p:spPr>
          <a:xfrm>
            <a:off x="5121524" y="4867004"/>
            <a:ext cx="105346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Instagram</a:t>
            </a:r>
            <a:r>
              <a:rPr sz="950" spc="-10" dirty="0">
                <a:latin typeface="Meiryo UI"/>
                <a:cs typeface="Meiryo UI"/>
              </a:rPr>
              <a:t>「てぶら」</a:t>
            </a:r>
            <a:endParaRPr sz="950">
              <a:latin typeface="Meiryo UI"/>
              <a:cs typeface="Meiryo UI"/>
            </a:endParaRPr>
          </a:p>
        </p:txBody>
      </p:sp>
      <p:grpSp>
        <p:nvGrpSpPr>
          <p:cNvPr id="19" name="object 19"/>
          <p:cNvGrpSpPr/>
          <p:nvPr/>
        </p:nvGrpSpPr>
        <p:grpSpPr>
          <a:xfrm>
            <a:off x="415912" y="409269"/>
            <a:ext cx="6908800" cy="7807959"/>
            <a:chOff x="415912" y="409269"/>
            <a:chExt cx="6908800" cy="7807959"/>
          </a:xfrm>
        </p:grpSpPr>
        <p:pic>
          <p:nvPicPr>
            <p:cNvPr id="20" name="object 20"/>
            <p:cNvPicPr/>
            <p:nvPr/>
          </p:nvPicPr>
          <p:blipFill>
            <a:blip r:embed="rId2" cstate="print"/>
            <a:stretch>
              <a:fillRect/>
            </a:stretch>
          </p:blipFill>
          <p:spPr>
            <a:xfrm>
              <a:off x="5823564" y="3395941"/>
              <a:ext cx="1277768" cy="1439619"/>
            </a:xfrm>
            <a:prstGeom prst="rect">
              <a:avLst/>
            </a:prstGeom>
          </p:spPr>
        </p:pic>
        <p:sp>
          <p:nvSpPr>
            <p:cNvPr id="21" name="object 21"/>
            <p:cNvSpPr/>
            <p:nvPr/>
          </p:nvSpPr>
          <p:spPr>
            <a:xfrm>
              <a:off x="5818797" y="3391179"/>
              <a:ext cx="1287780" cy="1449705"/>
            </a:xfrm>
            <a:custGeom>
              <a:avLst/>
              <a:gdLst/>
              <a:ahLst/>
              <a:cxnLst/>
              <a:rect l="l" t="t" r="r" b="b"/>
              <a:pathLst>
                <a:path w="1287779" h="1449704">
                  <a:moveTo>
                    <a:pt x="0" y="0"/>
                  </a:moveTo>
                  <a:lnTo>
                    <a:pt x="1287297" y="0"/>
                  </a:lnTo>
                  <a:lnTo>
                    <a:pt x="1287297" y="1449146"/>
                  </a:lnTo>
                  <a:lnTo>
                    <a:pt x="0" y="1449146"/>
                  </a:lnTo>
                  <a:lnTo>
                    <a:pt x="0" y="0"/>
                  </a:lnTo>
                  <a:close/>
                </a:path>
              </a:pathLst>
            </a:custGeom>
            <a:ln w="9524">
              <a:solidFill>
                <a:srgbClr val="7E7E7E"/>
              </a:solidFill>
            </a:ln>
          </p:spPr>
          <p:txBody>
            <a:bodyPr wrap="square" lIns="0" tIns="0" rIns="0" bIns="0" rtlCol="0"/>
            <a:lstStyle/>
            <a:p>
              <a:endParaRPr/>
            </a:p>
          </p:txBody>
        </p:sp>
        <p:pic>
          <p:nvPicPr>
            <p:cNvPr id="22" name="object 22"/>
            <p:cNvPicPr/>
            <p:nvPr/>
          </p:nvPicPr>
          <p:blipFill>
            <a:blip r:embed="rId3" cstate="print"/>
            <a:stretch>
              <a:fillRect/>
            </a:stretch>
          </p:blipFill>
          <p:spPr>
            <a:xfrm>
              <a:off x="4259388" y="3499319"/>
              <a:ext cx="1307667" cy="1344501"/>
            </a:xfrm>
            <a:prstGeom prst="rect">
              <a:avLst/>
            </a:prstGeom>
          </p:spPr>
        </p:pic>
        <p:sp>
          <p:nvSpPr>
            <p:cNvPr id="23" name="object 23"/>
            <p:cNvSpPr/>
            <p:nvPr/>
          </p:nvSpPr>
          <p:spPr>
            <a:xfrm>
              <a:off x="4180941" y="3494544"/>
              <a:ext cx="1391285" cy="1354455"/>
            </a:xfrm>
            <a:custGeom>
              <a:avLst/>
              <a:gdLst/>
              <a:ahLst/>
              <a:cxnLst/>
              <a:rect l="l" t="t" r="r" b="b"/>
              <a:pathLst>
                <a:path w="1391285" h="1354454">
                  <a:moveTo>
                    <a:pt x="0" y="0"/>
                  </a:moveTo>
                  <a:lnTo>
                    <a:pt x="1390878" y="0"/>
                  </a:lnTo>
                  <a:lnTo>
                    <a:pt x="1390878" y="1354035"/>
                  </a:lnTo>
                  <a:lnTo>
                    <a:pt x="0" y="1354035"/>
                  </a:lnTo>
                  <a:lnTo>
                    <a:pt x="0" y="0"/>
                  </a:lnTo>
                  <a:close/>
                </a:path>
              </a:pathLst>
            </a:custGeom>
            <a:ln w="9525">
              <a:solidFill>
                <a:srgbClr val="7E7E7E"/>
              </a:solidFill>
            </a:ln>
          </p:spPr>
          <p:txBody>
            <a:bodyPr wrap="square" lIns="0" tIns="0" rIns="0" bIns="0" rtlCol="0"/>
            <a:lstStyle/>
            <a:p>
              <a:endParaRPr/>
            </a:p>
          </p:txBody>
        </p:sp>
        <p:pic>
          <p:nvPicPr>
            <p:cNvPr id="24" name="object 24"/>
            <p:cNvPicPr/>
            <p:nvPr/>
          </p:nvPicPr>
          <p:blipFill>
            <a:blip r:embed="rId4" cstate="print"/>
            <a:stretch>
              <a:fillRect/>
            </a:stretch>
          </p:blipFill>
          <p:spPr>
            <a:xfrm>
              <a:off x="4185716" y="5141277"/>
              <a:ext cx="1381338" cy="1344498"/>
            </a:xfrm>
            <a:prstGeom prst="rect">
              <a:avLst/>
            </a:prstGeom>
          </p:spPr>
        </p:pic>
        <p:sp>
          <p:nvSpPr>
            <p:cNvPr id="25" name="object 25"/>
            <p:cNvSpPr/>
            <p:nvPr/>
          </p:nvSpPr>
          <p:spPr>
            <a:xfrm>
              <a:off x="4180941" y="5136514"/>
              <a:ext cx="1391285" cy="1354455"/>
            </a:xfrm>
            <a:custGeom>
              <a:avLst/>
              <a:gdLst/>
              <a:ahLst/>
              <a:cxnLst/>
              <a:rect l="l" t="t" r="r" b="b"/>
              <a:pathLst>
                <a:path w="1391285" h="1354454">
                  <a:moveTo>
                    <a:pt x="0" y="0"/>
                  </a:moveTo>
                  <a:lnTo>
                    <a:pt x="1390865" y="0"/>
                  </a:lnTo>
                  <a:lnTo>
                    <a:pt x="1390865" y="1354035"/>
                  </a:lnTo>
                  <a:lnTo>
                    <a:pt x="0" y="1354035"/>
                  </a:lnTo>
                  <a:lnTo>
                    <a:pt x="0" y="0"/>
                  </a:lnTo>
                  <a:close/>
                </a:path>
              </a:pathLst>
            </a:custGeom>
            <a:ln w="9525">
              <a:solidFill>
                <a:srgbClr val="7E7E7E"/>
              </a:solidFill>
            </a:ln>
          </p:spPr>
          <p:txBody>
            <a:bodyPr wrap="square" lIns="0" tIns="0" rIns="0" bIns="0" rtlCol="0"/>
            <a:lstStyle/>
            <a:p>
              <a:endParaRPr/>
            </a:p>
          </p:txBody>
        </p:sp>
        <p:pic>
          <p:nvPicPr>
            <p:cNvPr id="26" name="object 26"/>
            <p:cNvPicPr/>
            <p:nvPr/>
          </p:nvPicPr>
          <p:blipFill>
            <a:blip r:embed="rId5" cstate="print"/>
            <a:stretch>
              <a:fillRect/>
            </a:stretch>
          </p:blipFill>
          <p:spPr>
            <a:xfrm>
              <a:off x="5842482" y="5142243"/>
              <a:ext cx="1228610" cy="1339188"/>
            </a:xfrm>
            <a:prstGeom prst="rect">
              <a:avLst/>
            </a:prstGeom>
          </p:spPr>
        </p:pic>
        <p:sp>
          <p:nvSpPr>
            <p:cNvPr id="27" name="object 27"/>
            <p:cNvSpPr/>
            <p:nvPr/>
          </p:nvSpPr>
          <p:spPr>
            <a:xfrm>
              <a:off x="5837720" y="5137479"/>
              <a:ext cx="1238250" cy="1348740"/>
            </a:xfrm>
            <a:custGeom>
              <a:avLst/>
              <a:gdLst/>
              <a:ahLst/>
              <a:cxnLst/>
              <a:rect l="l" t="t" r="r" b="b"/>
              <a:pathLst>
                <a:path w="1238250" h="1348739">
                  <a:moveTo>
                    <a:pt x="0" y="0"/>
                  </a:moveTo>
                  <a:lnTo>
                    <a:pt x="1238135" y="0"/>
                  </a:lnTo>
                  <a:lnTo>
                    <a:pt x="1238135" y="1348714"/>
                  </a:lnTo>
                  <a:lnTo>
                    <a:pt x="0" y="1348714"/>
                  </a:lnTo>
                  <a:lnTo>
                    <a:pt x="0" y="0"/>
                  </a:lnTo>
                  <a:close/>
                </a:path>
              </a:pathLst>
            </a:custGeom>
            <a:ln w="9525">
              <a:solidFill>
                <a:srgbClr val="7E7E7E"/>
              </a:solidFill>
            </a:ln>
          </p:spPr>
          <p:txBody>
            <a:bodyPr wrap="square" lIns="0" tIns="0" rIns="0" bIns="0" rtlCol="0"/>
            <a:lstStyle/>
            <a:p>
              <a:endParaRPr/>
            </a:p>
          </p:txBody>
        </p:sp>
        <p:sp>
          <p:nvSpPr>
            <p:cNvPr id="28" name="object 28"/>
            <p:cNvSpPr/>
            <p:nvPr/>
          </p:nvSpPr>
          <p:spPr>
            <a:xfrm>
              <a:off x="5654222" y="5638717"/>
              <a:ext cx="118110" cy="229870"/>
            </a:xfrm>
            <a:custGeom>
              <a:avLst/>
              <a:gdLst/>
              <a:ahLst/>
              <a:cxnLst/>
              <a:rect l="l" t="t" r="r" b="b"/>
              <a:pathLst>
                <a:path w="118110" h="229870">
                  <a:moveTo>
                    <a:pt x="0" y="0"/>
                  </a:moveTo>
                  <a:lnTo>
                    <a:pt x="0" y="229349"/>
                  </a:lnTo>
                  <a:lnTo>
                    <a:pt x="118046" y="114668"/>
                  </a:lnTo>
                  <a:lnTo>
                    <a:pt x="0" y="0"/>
                  </a:lnTo>
                  <a:close/>
                </a:path>
              </a:pathLst>
            </a:custGeom>
            <a:solidFill>
              <a:srgbClr val="145F82"/>
            </a:solidFill>
          </p:spPr>
          <p:txBody>
            <a:bodyPr wrap="square" lIns="0" tIns="0" rIns="0" bIns="0" rtlCol="0"/>
            <a:lstStyle/>
            <a:p>
              <a:endParaRPr/>
            </a:p>
          </p:txBody>
        </p:sp>
        <p:pic>
          <p:nvPicPr>
            <p:cNvPr id="29" name="object 29"/>
            <p:cNvPicPr/>
            <p:nvPr/>
          </p:nvPicPr>
          <p:blipFill>
            <a:blip r:embed="rId6" cstate="print"/>
            <a:stretch>
              <a:fillRect/>
            </a:stretch>
          </p:blipFill>
          <p:spPr>
            <a:xfrm>
              <a:off x="425437" y="6969912"/>
              <a:ext cx="2603881" cy="1237367"/>
            </a:xfrm>
            <a:prstGeom prst="rect">
              <a:avLst/>
            </a:prstGeom>
          </p:spPr>
        </p:pic>
        <p:sp>
          <p:nvSpPr>
            <p:cNvPr id="30" name="object 30"/>
            <p:cNvSpPr/>
            <p:nvPr/>
          </p:nvSpPr>
          <p:spPr>
            <a:xfrm>
              <a:off x="420674" y="6965137"/>
              <a:ext cx="2613660" cy="1247140"/>
            </a:xfrm>
            <a:custGeom>
              <a:avLst/>
              <a:gdLst/>
              <a:ahLst/>
              <a:cxnLst/>
              <a:rect l="l" t="t" r="r" b="b"/>
              <a:pathLst>
                <a:path w="2613660" h="1247140">
                  <a:moveTo>
                    <a:pt x="0" y="0"/>
                  </a:moveTo>
                  <a:lnTo>
                    <a:pt x="2613406" y="0"/>
                  </a:lnTo>
                  <a:lnTo>
                    <a:pt x="2613406" y="1246898"/>
                  </a:lnTo>
                  <a:lnTo>
                    <a:pt x="0" y="1246898"/>
                  </a:lnTo>
                  <a:lnTo>
                    <a:pt x="0" y="0"/>
                  </a:lnTo>
                  <a:close/>
                </a:path>
              </a:pathLst>
            </a:custGeom>
            <a:ln w="9525">
              <a:solidFill>
                <a:srgbClr val="7E7E7E"/>
              </a:solidFill>
            </a:ln>
          </p:spPr>
          <p:txBody>
            <a:bodyPr wrap="square" lIns="0" tIns="0" rIns="0" bIns="0" rtlCol="0"/>
            <a:lstStyle/>
            <a:p>
              <a:endParaRPr/>
            </a:p>
          </p:txBody>
        </p:sp>
        <p:pic>
          <p:nvPicPr>
            <p:cNvPr id="31" name="object 31"/>
            <p:cNvPicPr/>
            <p:nvPr/>
          </p:nvPicPr>
          <p:blipFill>
            <a:blip r:embed="rId7" cstate="print"/>
            <a:stretch>
              <a:fillRect/>
            </a:stretch>
          </p:blipFill>
          <p:spPr>
            <a:xfrm>
              <a:off x="3979659" y="423303"/>
              <a:ext cx="1079322" cy="1656168"/>
            </a:xfrm>
            <a:prstGeom prst="rect">
              <a:avLst/>
            </a:prstGeom>
          </p:spPr>
        </p:pic>
        <p:sp>
          <p:nvSpPr>
            <p:cNvPr id="32" name="object 32"/>
            <p:cNvSpPr/>
            <p:nvPr/>
          </p:nvSpPr>
          <p:spPr>
            <a:xfrm>
              <a:off x="3974896" y="418540"/>
              <a:ext cx="1089025" cy="1666239"/>
            </a:xfrm>
            <a:custGeom>
              <a:avLst/>
              <a:gdLst/>
              <a:ahLst/>
              <a:cxnLst/>
              <a:rect l="l" t="t" r="r" b="b"/>
              <a:pathLst>
                <a:path w="1089025" h="1666239">
                  <a:moveTo>
                    <a:pt x="0" y="0"/>
                  </a:moveTo>
                  <a:lnTo>
                    <a:pt x="1088847" y="0"/>
                  </a:lnTo>
                  <a:lnTo>
                    <a:pt x="1088847" y="1665693"/>
                  </a:lnTo>
                  <a:lnTo>
                    <a:pt x="0" y="1665693"/>
                  </a:lnTo>
                  <a:lnTo>
                    <a:pt x="0" y="0"/>
                  </a:lnTo>
                  <a:close/>
                </a:path>
              </a:pathLst>
            </a:custGeom>
            <a:ln w="9525">
              <a:solidFill>
                <a:srgbClr val="7E7E7E"/>
              </a:solidFill>
            </a:ln>
          </p:spPr>
          <p:txBody>
            <a:bodyPr wrap="square" lIns="0" tIns="0" rIns="0" bIns="0" rtlCol="0"/>
            <a:lstStyle/>
            <a:p>
              <a:endParaRPr/>
            </a:p>
          </p:txBody>
        </p:sp>
        <p:pic>
          <p:nvPicPr>
            <p:cNvPr id="33" name="object 33"/>
            <p:cNvPicPr/>
            <p:nvPr/>
          </p:nvPicPr>
          <p:blipFill>
            <a:blip r:embed="rId8" cstate="print"/>
            <a:stretch>
              <a:fillRect/>
            </a:stretch>
          </p:blipFill>
          <p:spPr>
            <a:xfrm>
              <a:off x="5111711" y="418807"/>
              <a:ext cx="1079322" cy="1656163"/>
            </a:xfrm>
            <a:prstGeom prst="rect">
              <a:avLst/>
            </a:prstGeom>
          </p:spPr>
        </p:pic>
        <p:sp>
          <p:nvSpPr>
            <p:cNvPr id="34" name="object 34"/>
            <p:cNvSpPr/>
            <p:nvPr/>
          </p:nvSpPr>
          <p:spPr>
            <a:xfrm>
              <a:off x="5106949" y="414032"/>
              <a:ext cx="1089025" cy="1666239"/>
            </a:xfrm>
            <a:custGeom>
              <a:avLst/>
              <a:gdLst/>
              <a:ahLst/>
              <a:cxnLst/>
              <a:rect l="l" t="t" r="r" b="b"/>
              <a:pathLst>
                <a:path w="1089025" h="1666239">
                  <a:moveTo>
                    <a:pt x="0" y="0"/>
                  </a:moveTo>
                  <a:lnTo>
                    <a:pt x="1088847" y="0"/>
                  </a:lnTo>
                  <a:lnTo>
                    <a:pt x="1088847" y="1665693"/>
                  </a:lnTo>
                  <a:lnTo>
                    <a:pt x="0" y="1665693"/>
                  </a:lnTo>
                  <a:lnTo>
                    <a:pt x="0" y="0"/>
                  </a:lnTo>
                  <a:close/>
                </a:path>
              </a:pathLst>
            </a:custGeom>
            <a:ln w="9525">
              <a:solidFill>
                <a:srgbClr val="7E7E7E"/>
              </a:solidFill>
            </a:ln>
          </p:spPr>
          <p:txBody>
            <a:bodyPr wrap="square" lIns="0" tIns="0" rIns="0" bIns="0" rtlCol="0"/>
            <a:lstStyle/>
            <a:p>
              <a:endParaRPr/>
            </a:p>
          </p:txBody>
        </p:sp>
        <p:pic>
          <p:nvPicPr>
            <p:cNvPr id="35" name="object 35"/>
            <p:cNvPicPr/>
            <p:nvPr/>
          </p:nvPicPr>
          <p:blipFill>
            <a:blip r:embed="rId9" cstate="print"/>
            <a:stretch>
              <a:fillRect/>
            </a:stretch>
          </p:blipFill>
          <p:spPr>
            <a:xfrm>
              <a:off x="6243764" y="430402"/>
              <a:ext cx="1071270" cy="1363763"/>
            </a:xfrm>
            <a:prstGeom prst="rect">
              <a:avLst/>
            </a:prstGeom>
          </p:spPr>
        </p:pic>
        <p:sp>
          <p:nvSpPr>
            <p:cNvPr id="36" name="object 36"/>
            <p:cNvSpPr/>
            <p:nvPr/>
          </p:nvSpPr>
          <p:spPr>
            <a:xfrm>
              <a:off x="6239001" y="425640"/>
              <a:ext cx="1081405" cy="1653539"/>
            </a:xfrm>
            <a:custGeom>
              <a:avLst/>
              <a:gdLst/>
              <a:ahLst/>
              <a:cxnLst/>
              <a:rect l="l" t="t" r="r" b="b"/>
              <a:pathLst>
                <a:path w="1081404" h="1653539">
                  <a:moveTo>
                    <a:pt x="0" y="0"/>
                  </a:moveTo>
                  <a:lnTo>
                    <a:pt x="1080808" y="0"/>
                  </a:lnTo>
                  <a:lnTo>
                    <a:pt x="1080808" y="1653349"/>
                  </a:lnTo>
                  <a:lnTo>
                    <a:pt x="0" y="1653349"/>
                  </a:lnTo>
                  <a:lnTo>
                    <a:pt x="0" y="0"/>
                  </a:lnTo>
                  <a:close/>
                </a:path>
              </a:pathLst>
            </a:custGeom>
            <a:ln w="9525">
              <a:solidFill>
                <a:srgbClr val="7E7E7E"/>
              </a:solidFill>
            </a:ln>
          </p:spPr>
          <p:txBody>
            <a:bodyPr wrap="square" lIns="0" tIns="0" rIns="0" bIns="0" rtlCol="0"/>
            <a:lstStyle/>
            <a:p>
              <a:endParaRPr/>
            </a:p>
          </p:txBody>
        </p:sp>
        <p:pic>
          <p:nvPicPr>
            <p:cNvPr id="37" name="object 37"/>
            <p:cNvPicPr/>
            <p:nvPr/>
          </p:nvPicPr>
          <p:blipFill>
            <a:blip r:embed="rId10" cstate="print"/>
            <a:stretch>
              <a:fillRect/>
            </a:stretch>
          </p:blipFill>
          <p:spPr>
            <a:xfrm>
              <a:off x="494817" y="2502363"/>
              <a:ext cx="1371492" cy="1723154"/>
            </a:xfrm>
            <a:prstGeom prst="rect">
              <a:avLst/>
            </a:prstGeom>
          </p:spPr>
        </p:pic>
        <p:sp>
          <p:nvSpPr>
            <p:cNvPr id="38" name="object 38"/>
            <p:cNvSpPr/>
            <p:nvPr/>
          </p:nvSpPr>
          <p:spPr>
            <a:xfrm>
              <a:off x="454888" y="2480005"/>
              <a:ext cx="1429385" cy="1772285"/>
            </a:xfrm>
            <a:custGeom>
              <a:avLst/>
              <a:gdLst/>
              <a:ahLst/>
              <a:cxnLst/>
              <a:rect l="l" t="t" r="r" b="b"/>
              <a:pathLst>
                <a:path w="1429385" h="1772285">
                  <a:moveTo>
                    <a:pt x="0" y="0"/>
                  </a:moveTo>
                  <a:lnTo>
                    <a:pt x="1429372" y="0"/>
                  </a:lnTo>
                  <a:lnTo>
                    <a:pt x="1429372" y="1772246"/>
                  </a:lnTo>
                  <a:lnTo>
                    <a:pt x="0" y="1772246"/>
                  </a:lnTo>
                  <a:lnTo>
                    <a:pt x="0" y="0"/>
                  </a:lnTo>
                  <a:close/>
                </a:path>
              </a:pathLst>
            </a:custGeom>
            <a:ln w="9525">
              <a:solidFill>
                <a:srgbClr val="7E7E7E"/>
              </a:solidFill>
            </a:ln>
          </p:spPr>
          <p:txBody>
            <a:bodyPr wrap="square" lIns="0" tIns="0" rIns="0" bIns="0" rtlCol="0"/>
            <a:lstStyle/>
            <a:p>
              <a:endParaRPr/>
            </a:p>
          </p:txBody>
        </p:sp>
      </p:grpSp>
      <p:sp>
        <p:nvSpPr>
          <p:cNvPr id="39" name="object 39"/>
          <p:cNvSpPr txBox="1"/>
          <p:nvPr/>
        </p:nvSpPr>
        <p:spPr>
          <a:xfrm>
            <a:off x="339478" y="1883992"/>
            <a:ext cx="3288665" cy="469900"/>
          </a:xfrm>
          <a:prstGeom prst="rect">
            <a:avLst/>
          </a:prstGeom>
        </p:spPr>
        <p:txBody>
          <a:bodyPr vert="horz" wrap="square" lIns="0" tIns="15240" rIns="0" bIns="0" rtlCol="0">
            <a:spAutoFit/>
          </a:bodyPr>
          <a:lstStyle/>
          <a:p>
            <a:pPr marL="12700">
              <a:lnSpc>
                <a:spcPct val="100000"/>
              </a:lnSpc>
              <a:spcBef>
                <a:spcPts val="120"/>
              </a:spcBef>
            </a:pPr>
            <a:r>
              <a:rPr sz="950" spc="-5" dirty="0">
                <a:latin typeface="Meiryo UI"/>
                <a:cs typeface="Meiryo UI"/>
              </a:rPr>
              <a:t>⑤キタ！田辺ダイコン</a:t>
            </a:r>
            <a:endParaRPr sz="950">
              <a:latin typeface="Meiryo UI"/>
              <a:cs typeface="Meiryo UI"/>
            </a:endParaRPr>
          </a:p>
          <a:p>
            <a:pPr marL="12700" marR="5080">
              <a:lnSpc>
                <a:spcPct val="102099"/>
              </a:lnSpc>
            </a:pPr>
            <a:r>
              <a:rPr sz="950" dirty="0">
                <a:latin typeface="Meiryo UI"/>
                <a:cs typeface="Meiryo UI"/>
              </a:rPr>
              <a:t>（</a:t>
            </a:r>
            <a:r>
              <a:rPr sz="950" spc="-5" dirty="0">
                <a:latin typeface="Meiryo UI"/>
                <a:cs typeface="Meiryo UI"/>
              </a:rPr>
              <a:t>地元料理研究家による田辺大根料理のふるまい、辻学園調理・製菓専門学校の学生によるオリジナル創作大根料理の紹介など</a:t>
            </a:r>
            <a:r>
              <a:rPr sz="950" spc="-50" dirty="0">
                <a:latin typeface="Meiryo UI"/>
                <a:cs typeface="Meiryo UI"/>
              </a:rPr>
              <a:t>）</a:t>
            </a:r>
            <a:endParaRPr sz="950">
              <a:latin typeface="Meiryo UI"/>
              <a:cs typeface="Meiryo UI"/>
            </a:endParaRPr>
          </a:p>
        </p:txBody>
      </p:sp>
      <p:sp>
        <p:nvSpPr>
          <p:cNvPr id="40" name="object 40"/>
          <p:cNvSpPr txBox="1"/>
          <p:nvPr/>
        </p:nvSpPr>
        <p:spPr>
          <a:xfrm>
            <a:off x="800167" y="4276545"/>
            <a:ext cx="67818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イベントチラシ</a:t>
            </a:r>
            <a:endParaRPr sz="950">
              <a:latin typeface="Meiryo UI"/>
              <a:cs typeface="Meiryo UI"/>
            </a:endParaRPr>
          </a:p>
        </p:txBody>
      </p:sp>
      <p:grpSp>
        <p:nvGrpSpPr>
          <p:cNvPr id="41" name="object 41"/>
          <p:cNvGrpSpPr/>
          <p:nvPr/>
        </p:nvGrpSpPr>
        <p:grpSpPr>
          <a:xfrm>
            <a:off x="2055229" y="2476575"/>
            <a:ext cx="1419860" cy="1862455"/>
            <a:chOff x="2055229" y="2476575"/>
            <a:chExt cx="1419860" cy="1862455"/>
          </a:xfrm>
        </p:grpSpPr>
        <p:pic>
          <p:nvPicPr>
            <p:cNvPr id="42" name="object 42"/>
            <p:cNvPicPr/>
            <p:nvPr/>
          </p:nvPicPr>
          <p:blipFill>
            <a:blip r:embed="rId11" cstate="print"/>
            <a:stretch>
              <a:fillRect/>
            </a:stretch>
          </p:blipFill>
          <p:spPr>
            <a:xfrm>
              <a:off x="2055229" y="2476575"/>
              <a:ext cx="1419846" cy="881545"/>
            </a:xfrm>
            <a:prstGeom prst="rect">
              <a:avLst/>
            </a:prstGeom>
          </p:spPr>
        </p:pic>
        <p:pic>
          <p:nvPicPr>
            <p:cNvPr id="43" name="object 43"/>
            <p:cNvPicPr/>
            <p:nvPr/>
          </p:nvPicPr>
          <p:blipFill>
            <a:blip r:embed="rId12" cstate="print"/>
            <a:stretch>
              <a:fillRect/>
            </a:stretch>
          </p:blipFill>
          <p:spPr>
            <a:xfrm>
              <a:off x="2069249" y="3540127"/>
              <a:ext cx="1401796" cy="798497"/>
            </a:xfrm>
            <a:prstGeom prst="rect">
              <a:avLst/>
            </a:prstGeom>
          </p:spPr>
        </p:pic>
      </p:grpSp>
      <p:sp>
        <p:nvSpPr>
          <p:cNvPr id="44" name="object 44"/>
          <p:cNvSpPr txBox="1"/>
          <p:nvPr/>
        </p:nvSpPr>
        <p:spPr>
          <a:xfrm>
            <a:off x="2101168" y="2473315"/>
            <a:ext cx="5262245" cy="1043940"/>
          </a:xfrm>
          <a:prstGeom prst="rect">
            <a:avLst/>
          </a:prstGeom>
        </p:spPr>
        <p:txBody>
          <a:bodyPr vert="horz" wrap="square" lIns="0" tIns="112395" rIns="0" bIns="0" rtlCol="0">
            <a:spAutoFit/>
          </a:bodyPr>
          <a:lstStyle/>
          <a:p>
            <a:pPr marL="1972945">
              <a:lnSpc>
                <a:spcPct val="100000"/>
              </a:lnSpc>
              <a:spcBef>
                <a:spcPts val="885"/>
              </a:spcBef>
            </a:pPr>
            <a:r>
              <a:rPr sz="1150" spc="-20" dirty="0">
                <a:latin typeface="UD デジタル 教科書体 N-R"/>
                <a:cs typeface="UD デジタル 教科書体 N-R"/>
              </a:rPr>
              <a:t>Instagram</a:t>
            </a:r>
            <a:r>
              <a:rPr sz="1150" spc="-5" dirty="0">
                <a:latin typeface="UD デジタル 教科書体 N-R"/>
                <a:cs typeface="UD デジタル 教科書体 N-R"/>
              </a:rPr>
              <a:t>を利用して情報発信強化</a:t>
            </a:r>
            <a:endParaRPr sz="1150">
              <a:latin typeface="UD デジタル 教科書体 N-R"/>
              <a:cs typeface="UD デジタル 教科書体 N-R"/>
            </a:endParaRPr>
          </a:p>
          <a:p>
            <a:pPr marL="1972310" marR="5080" indent="-94615">
              <a:lnSpc>
                <a:spcPct val="102899"/>
              </a:lnSpc>
              <a:spcBef>
                <a:spcPts val="680"/>
              </a:spcBef>
            </a:pPr>
            <a:r>
              <a:rPr sz="1050" dirty="0">
                <a:latin typeface="UD デジタル 教科書体 N-R"/>
                <a:cs typeface="UD デジタル 教科書体 N-R"/>
              </a:rPr>
              <a:t>・Instagram</a:t>
            </a:r>
            <a:r>
              <a:rPr sz="1050" spc="-5" dirty="0">
                <a:latin typeface="UD デジタル 教科書体 N-R"/>
                <a:cs typeface="UD デジタル 教科書体 N-R"/>
              </a:rPr>
              <a:t>を通して、各ワークショップの告知や募</a:t>
            </a:r>
            <a:r>
              <a:rPr sz="1050" spc="500" dirty="0">
                <a:latin typeface="UD デジタル 教科書体 N-R"/>
                <a:cs typeface="UD デジタル 教科書体 N-R"/>
              </a:rPr>
              <a:t> </a:t>
            </a:r>
            <a:r>
              <a:rPr sz="1050" spc="-5" dirty="0">
                <a:latin typeface="UD デジタル 教科書体 N-R"/>
                <a:cs typeface="UD デジタル 教科書体 N-R"/>
              </a:rPr>
              <a:t>集、さらに開催の様子をリアルタイム配信するなど、</a:t>
            </a:r>
            <a:r>
              <a:rPr sz="1050" spc="-10" dirty="0">
                <a:latin typeface="UD デジタル 教科書体 N-R"/>
                <a:cs typeface="UD デジタル 教科書体 N-R"/>
              </a:rPr>
              <a:t>周知に取り組んだ。</a:t>
            </a:r>
            <a:endParaRPr sz="1050">
              <a:latin typeface="UD デジタル 教科書体 N-R"/>
              <a:cs typeface="UD デジタル 教科書体 N-R"/>
            </a:endParaRPr>
          </a:p>
          <a:p>
            <a:pPr marL="12700">
              <a:lnSpc>
                <a:spcPct val="100000"/>
              </a:lnSpc>
              <a:spcBef>
                <a:spcPts val="135"/>
              </a:spcBef>
            </a:pPr>
            <a:r>
              <a:rPr sz="950" spc="-5" dirty="0">
                <a:latin typeface="Meiryo UI"/>
                <a:cs typeface="Meiryo UI"/>
              </a:rPr>
              <a:t>料理研究家によるふるまい</a:t>
            </a:r>
            <a:endParaRPr sz="950">
              <a:latin typeface="Meiryo UI"/>
              <a:cs typeface="Meiryo UI"/>
            </a:endParaRPr>
          </a:p>
        </p:txBody>
      </p:sp>
      <p:sp>
        <p:nvSpPr>
          <p:cNvPr id="45" name="object 45"/>
          <p:cNvSpPr txBox="1"/>
          <p:nvPr/>
        </p:nvSpPr>
        <p:spPr>
          <a:xfrm>
            <a:off x="2053765" y="4329327"/>
            <a:ext cx="1421765"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Meiryo UI"/>
                <a:cs typeface="Meiryo UI"/>
              </a:rPr>
              <a:t>辻学園による創作料理紹介</a:t>
            </a:r>
            <a:endParaRPr sz="950">
              <a:latin typeface="Meiryo UI"/>
              <a:cs typeface="Meiryo UI"/>
            </a:endParaRPr>
          </a:p>
        </p:txBody>
      </p:sp>
      <p:grpSp>
        <p:nvGrpSpPr>
          <p:cNvPr id="46" name="object 46"/>
          <p:cNvGrpSpPr/>
          <p:nvPr/>
        </p:nvGrpSpPr>
        <p:grpSpPr>
          <a:xfrm>
            <a:off x="432142" y="475170"/>
            <a:ext cx="3230880" cy="9097010"/>
            <a:chOff x="432142" y="475170"/>
            <a:chExt cx="3230880" cy="9097010"/>
          </a:xfrm>
        </p:grpSpPr>
        <p:sp>
          <p:nvSpPr>
            <p:cNvPr id="47" name="object 47"/>
            <p:cNvSpPr/>
            <p:nvPr/>
          </p:nvSpPr>
          <p:spPr>
            <a:xfrm>
              <a:off x="1825878" y="5642946"/>
              <a:ext cx="229870" cy="118110"/>
            </a:xfrm>
            <a:custGeom>
              <a:avLst/>
              <a:gdLst/>
              <a:ahLst/>
              <a:cxnLst/>
              <a:rect l="l" t="t" r="r" b="b"/>
              <a:pathLst>
                <a:path w="229869" h="118110">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pic>
          <p:nvPicPr>
            <p:cNvPr id="48" name="object 48"/>
            <p:cNvPicPr/>
            <p:nvPr/>
          </p:nvPicPr>
          <p:blipFill>
            <a:blip r:embed="rId13" cstate="print"/>
            <a:stretch>
              <a:fillRect/>
            </a:stretch>
          </p:blipFill>
          <p:spPr>
            <a:xfrm>
              <a:off x="441662" y="484695"/>
              <a:ext cx="1319628" cy="1319628"/>
            </a:xfrm>
            <a:prstGeom prst="rect">
              <a:avLst/>
            </a:prstGeom>
          </p:spPr>
        </p:pic>
        <p:sp>
          <p:nvSpPr>
            <p:cNvPr id="49" name="object 49"/>
            <p:cNvSpPr/>
            <p:nvPr/>
          </p:nvSpPr>
          <p:spPr>
            <a:xfrm>
              <a:off x="436905" y="479932"/>
              <a:ext cx="1329690" cy="1329690"/>
            </a:xfrm>
            <a:custGeom>
              <a:avLst/>
              <a:gdLst/>
              <a:ahLst/>
              <a:cxnLst/>
              <a:rect l="l" t="t" r="r" b="b"/>
              <a:pathLst>
                <a:path w="1329689" h="1329689">
                  <a:moveTo>
                    <a:pt x="0" y="0"/>
                  </a:moveTo>
                  <a:lnTo>
                    <a:pt x="1329156" y="0"/>
                  </a:lnTo>
                  <a:lnTo>
                    <a:pt x="1329156" y="1329156"/>
                  </a:lnTo>
                  <a:lnTo>
                    <a:pt x="0" y="1329156"/>
                  </a:lnTo>
                  <a:lnTo>
                    <a:pt x="0" y="0"/>
                  </a:lnTo>
                  <a:close/>
                </a:path>
              </a:pathLst>
            </a:custGeom>
            <a:ln w="9525">
              <a:solidFill>
                <a:srgbClr val="7E7E7E"/>
              </a:solidFill>
            </a:ln>
          </p:spPr>
          <p:txBody>
            <a:bodyPr wrap="square" lIns="0" tIns="0" rIns="0" bIns="0" rtlCol="0"/>
            <a:lstStyle/>
            <a:p>
              <a:endParaRPr/>
            </a:p>
          </p:txBody>
        </p:sp>
        <p:pic>
          <p:nvPicPr>
            <p:cNvPr id="50" name="object 50"/>
            <p:cNvPicPr/>
            <p:nvPr/>
          </p:nvPicPr>
          <p:blipFill>
            <a:blip r:embed="rId14" cstate="print"/>
            <a:stretch>
              <a:fillRect/>
            </a:stretch>
          </p:blipFill>
          <p:spPr>
            <a:xfrm>
              <a:off x="2069231" y="491553"/>
              <a:ext cx="1593663" cy="1326476"/>
            </a:xfrm>
            <a:prstGeom prst="rect">
              <a:avLst/>
            </a:prstGeom>
          </p:spPr>
        </p:pic>
        <p:pic>
          <p:nvPicPr>
            <p:cNvPr id="51" name="object 51"/>
            <p:cNvPicPr/>
            <p:nvPr/>
          </p:nvPicPr>
          <p:blipFill>
            <a:blip r:embed="rId15" cstate="print"/>
            <a:stretch>
              <a:fillRect/>
            </a:stretch>
          </p:blipFill>
          <p:spPr>
            <a:xfrm>
              <a:off x="586450" y="8600554"/>
              <a:ext cx="854682" cy="971232"/>
            </a:xfrm>
            <a:prstGeom prst="rect">
              <a:avLst/>
            </a:prstGeom>
          </p:spPr>
        </p:pic>
      </p:grpSp>
      <p:sp>
        <p:nvSpPr>
          <p:cNvPr id="52" name="object 52"/>
          <p:cNvSpPr txBox="1"/>
          <p:nvPr/>
        </p:nvSpPr>
        <p:spPr>
          <a:xfrm>
            <a:off x="388438" y="248903"/>
            <a:ext cx="3126740"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④てぶらで食べる（</a:t>
            </a:r>
            <a:r>
              <a:rPr sz="950" spc="-10" dirty="0">
                <a:latin typeface="Meiryo UI"/>
                <a:cs typeface="Meiryo UI"/>
              </a:rPr>
              <a:t>チャレンジキッチンのデモ企画・間借りランチ</a:t>
            </a:r>
            <a:r>
              <a:rPr sz="950" spc="-50" dirty="0">
                <a:latin typeface="Meiryo UI"/>
                <a:cs typeface="Meiryo UI"/>
              </a:rPr>
              <a:t>）</a:t>
            </a:r>
            <a:endParaRPr sz="950">
              <a:latin typeface="Meiryo UI"/>
              <a:cs typeface="Meiryo UI"/>
            </a:endParaRPr>
          </a:p>
        </p:txBody>
      </p:sp>
      <p:sp>
        <p:nvSpPr>
          <p:cNvPr id="53" name="object 53"/>
          <p:cNvSpPr txBox="1"/>
          <p:nvPr/>
        </p:nvSpPr>
        <p:spPr>
          <a:xfrm>
            <a:off x="6952466" y="10265095"/>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11</a:t>
            </a:r>
            <a:endParaRPr sz="1500">
              <a:latin typeface="UD デジタル 教科書体 NK-R"/>
              <a:cs typeface="UD デジタル 教科書体 NK-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352" y="1170825"/>
            <a:ext cx="6907530" cy="1906270"/>
            <a:chOff x="353352" y="1170825"/>
            <a:chExt cx="6907530" cy="1906270"/>
          </a:xfrm>
        </p:grpSpPr>
        <p:sp>
          <p:nvSpPr>
            <p:cNvPr id="3" name="object 3"/>
            <p:cNvSpPr/>
            <p:nvPr/>
          </p:nvSpPr>
          <p:spPr>
            <a:xfrm>
              <a:off x="353352" y="1170825"/>
              <a:ext cx="6907530" cy="1906270"/>
            </a:xfrm>
            <a:custGeom>
              <a:avLst/>
              <a:gdLst/>
              <a:ahLst/>
              <a:cxnLst/>
              <a:rect l="l" t="t" r="r" b="b"/>
              <a:pathLst>
                <a:path w="6907530" h="1906270">
                  <a:moveTo>
                    <a:pt x="0" y="1905749"/>
                  </a:moveTo>
                  <a:lnTo>
                    <a:pt x="6907034" y="1905749"/>
                  </a:lnTo>
                  <a:lnTo>
                    <a:pt x="6907034" y="0"/>
                  </a:lnTo>
                  <a:lnTo>
                    <a:pt x="0" y="0"/>
                  </a:lnTo>
                  <a:lnTo>
                    <a:pt x="0" y="1905749"/>
                  </a:lnTo>
                  <a:close/>
                </a:path>
              </a:pathLst>
            </a:custGeom>
            <a:solidFill>
              <a:srgbClr val="B4E4A1"/>
            </a:solidFill>
          </p:spPr>
          <p:txBody>
            <a:bodyPr wrap="square" lIns="0" tIns="0" rIns="0" bIns="0" rtlCol="0"/>
            <a:lstStyle/>
            <a:p>
              <a:endParaRPr/>
            </a:p>
          </p:txBody>
        </p:sp>
        <p:sp>
          <p:nvSpPr>
            <p:cNvPr id="4" name="object 4"/>
            <p:cNvSpPr/>
            <p:nvPr/>
          </p:nvSpPr>
          <p:spPr>
            <a:xfrm>
              <a:off x="439318" y="1279930"/>
              <a:ext cx="4608830" cy="1008380"/>
            </a:xfrm>
            <a:custGeom>
              <a:avLst/>
              <a:gdLst/>
              <a:ahLst/>
              <a:cxnLst/>
              <a:rect l="l" t="t" r="r" b="b"/>
              <a:pathLst>
                <a:path w="4608830" h="1008380">
                  <a:moveTo>
                    <a:pt x="4608449" y="0"/>
                  </a:moveTo>
                  <a:lnTo>
                    <a:pt x="0" y="0"/>
                  </a:lnTo>
                  <a:lnTo>
                    <a:pt x="0" y="266827"/>
                  </a:lnTo>
                  <a:lnTo>
                    <a:pt x="0" y="513981"/>
                  </a:lnTo>
                  <a:lnTo>
                    <a:pt x="0" y="761136"/>
                  </a:lnTo>
                  <a:lnTo>
                    <a:pt x="0" y="1008291"/>
                  </a:lnTo>
                  <a:lnTo>
                    <a:pt x="980262" y="1008291"/>
                  </a:lnTo>
                  <a:lnTo>
                    <a:pt x="4608449" y="1008291"/>
                  </a:lnTo>
                  <a:lnTo>
                    <a:pt x="4608449" y="761136"/>
                  </a:lnTo>
                  <a:lnTo>
                    <a:pt x="4608449" y="513981"/>
                  </a:lnTo>
                  <a:lnTo>
                    <a:pt x="4608449" y="266827"/>
                  </a:lnTo>
                  <a:lnTo>
                    <a:pt x="4608449" y="0"/>
                  </a:lnTo>
                  <a:close/>
                </a:path>
              </a:pathLst>
            </a:custGeom>
            <a:solidFill>
              <a:srgbClr val="FFFFFF"/>
            </a:solidFill>
          </p:spPr>
          <p:txBody>
            <a:bodyPr wrap="square" lIns="0" tIns="0" rIns="0" bIns="0" rtlCol="0"/>
            <a:lstStyle/>
            <a:p>
              <a:endParaRPr/>
            </a:p>
          </p:txBody>
        </p:sp>
        <p:sp>
          <p:nvSpPr>
            <p:cNvPr id="5" name="object 5"/>
            <p:cNvSpPr/>
            <p:nvPr/>
          </p:nvSpPr>
          <p:spPr>
            <a:xfrm>
              <a:off x="439314" y="1540405"/>
              <a:ext cx="4608830" cy="12700"/>
            </a:xfrm>
            <a:custGeom>
              <a:avLst/>
              <a:gdLst/>
              <a:ahLst/>
              <a:cxnLst/>
              <a:rect l="l" t="t" r="r" b="b"/>
              <a:pathLst>
                <a:path w="4608830" h="12700">
                  <a:moveTo>
                    <a:pt x="0" y="12700"/>
                  </a:moveTo>
                  <a:lnTo>
                    <a:pt x="4608461" y="12700"/>
                  </a:lnTo>
                  <a:lnTo>
                    <a:pt x="4608461" y="0"/>
                  </a:lnTo>
                  <a:lnTo>
                    <a:pt x="0" y="0"/>
                  </a:lnTo>
                  <a:lnTo>
                    <a:pt x="0" y="12700"/>
                  </a:lnTo>
                  <a:close/>
                </a:path>
              </a:pathLst>
            </a:custGeom>
            <a:solidFill>
              <a:srgbClr val="317DC4"/>
            </a:solidFill>
          </p:spPr>
          <p:txBody>
            <a:bodyPr wrap="square" lIns="0" tIns="0" rIns="0" bIns="0" rtlCol="0"/>
            <a:lstStyle/>
            <a:p>
              <a:endParaRPr/>
            </a:p>
          </p:txBody>
        </p:sp>
      </p:grpSp>
      <p:sp>
        <p:nvSpPr>
          <p:cNvPr id="6" name="object 6"/>
          <p:cNvSpPr/>
          <p:nvPr/>
        </p:nvSpPr>
        <p:spPr>
          <a:xfrm>
            <a:off x="356997" y="3263823"/>
            <a:ext cx="1660525" cy="320675"/>
          </a:xfrm>
          <a:custGeom>
            <a:avLst/>
            <a:gdLst/>
            <a:ahLst/>
            <a:cxnLst/>
            <a:rect l="l" t="t" r="r" b="b"/>
            <a:pathLst>
              <a:path w="1660525" h="320675">
                <a:moveTo>
                  <a:pt x="1660016" y="0"/>
                </a:moveTo>
                <a:lnTo>
                  <a:pt x="0" y="0"/>
                </a:lnTo>
                <a:lnTo>
                  <a:pt x="0" y="320332"/>
                </a:lnTo>
                <a:lnTo>
                  <a:pt x="1660016" y="320332"/>
                </a:lnTo>
                <a:lnTo>
                  <a:pt x="1660016" y="0"/>
                </a:lnTo>
                <a:close/>
              </a:path>
            </a:pathLst>
          </a:custGeom>
          <a:solidFill>
            <a:srgbClr val="317DC4"/>
          </a:solidFill>
        </p:spPr>
        <p:txBody>
          <a:bodyPr wrap="square" lIns="0" tIns="0" rIns="0" bIns="0" rtlCol="0"/>
          <a:lstStyle/>
          <a:p>
            <a:endParaRPr/>
          </a:p>
        </p:txBody>
      </p:sp>
      <p:graphicFrame>
        <p:nvGraphicFramePr>
          <p:cNvPr id="7" name="object 7"/>
          <p:cNvGraphicFramePr>
            <a:graphicFrameLocks noGrp="1"/>
          </p:cNvGraphicFramePr>
          <p:nvPr/>
        </p:nvGraphicFramePr>
        <p:xfrm>
          <a:off x="356997" y="3263823"/>
          <a:ext cx="3255645" cy="1905635"/>
        </p:xfrm>
        <a:graphic>
          <a:graphicData uri="http://schemas.openxmlformats.org/drawingml/2006/table">
            <a:tbl>
              <a:tblPr firstRow="1" bandRow="1">
                <a:tableStyleId>{2D5ABB26-0587-4C30-8999-92F81FD0307C}</a:tableStyleId>
              </a:tblPr>
              <a:tblGrid>
                <a:gridCol w="3255645">
                  <a:extLst>
                    <a:ext uri="{9D8B030D-6E8A-4147-A177-3AD203B41FA5}">
                      <a16:colId xmlns:a16="http://schemas.microsoft.com/office/drawing/2014/main" val="20000"/>
                    </a:ext>
                  </a:extLst>
                </a:gridCol>
              </a:tblGrid>
              <a:tr h="320040">
                <a:tc>
                  <a:txBody>
                    <a:bodyPr/>
                    <a:lstStyle/>
                    <a:p>
                      <a:pPr marL="497840">
                        <a:lnSpc>
                          <a:spcPct val="100000"/>
                        </a:lnSpc>
                        <a:spcBef>
                          <a:spcPts val="370"/>
                        </a:spcBef>
                      </a:pPr>
                      <a:r>
                        <a:rPr sz="1300" b="1" spc="-20" dirty="0">
                          <a:solidFill>
                            <a:srgbClr val="FFFFFF"/>
                          </a:solidFill>
                          <a:latin typeface="UD デジタル 教科書体 NK-R"/>
                          <a:cs typeface="UD デジタル 教科書体 NK-R"/>
                        </a:rPr>
                        <a:t>取組概要</a:t>
                      </a:r>
                      <a:endParaRPr sz="1300">
                        <a:latin typeface="UD デジタル 教科書体 NK-R"/>
                        <a:cs typeface="UD デジタル 教科書体 NK-R"/>
                      </a:endParaRPr>
                    </a:p>
                  </a:txBody>
                  <a:tcPr marL="0" marR="0" marT="46990" marB="0"/>
                </a:tc>
                <a:extLst>
                  <a:ext uri="{0D108BD9-81ED-4DB2-BD59-A6C34878D82A}">
                    <a16:rowId xmlns:a16="http://schemas.microsoft.com/office/drawing/2014/main" val="10000"/>
                  </a:ext>
                </a:extLst>
              </a:tr>
              <a:tr h="1585595">
                <a:tc>
                  <a:txBody>
                    <a:bodyPr/>
                    <a:lstStyle/>
                    <a:p>
                      <a:pPr marL="149860" marR="24130" indent="-94615">
                        <a:lnSpc>
                          <a:spcPct val="100000"/>
                        </a:lnSpc>
                        <a:spcBef>
                          <a:spcPts val="520"/>
                        </a:spcBef>
                        <a:tabLst>
                          <a:tab pos="849630" algn="l"/>
                        </a:tabLst>
                      </a:pPr>
                      <a:r>
                        <a:rPr sz="1100" b="1" dirty="0">
                          <a:latin typeface="UD デジタル 教科書体 N-R"/>
                          <a:cs typeface="UD デジタル 教科書体 N-R"/>
                        </a:rPr>
                        <a:t>①</a:t>
                      </a:r>
                      <a:r>
                        <a:rPr sz="1100" b="1" u="sng" dirty="0">
                          <a:uFill>
                            <a:solidFill>
                              <a:srgbClr val="000000"/>
                            </a:solidFill>
                          </a:uFill>
                          <a:latin typeface="UD デジタル 教科書体 N-R"/>
                          <a:cs typeface="UD デジタル 教科書体 N-R"/>
                        </a:rPr>
                        <a:t>SDGs</a:t>
                      </a:r>
                      <a:r>
                        <a:rPr sz="1100" b="1" u="sng" spc="-15" dirty="0">
                          <a:uFill>
                            <a:solidFill>
                              <a:srgbClr val="000000"/>
                            </a:solidFill>
                          </a:uFill>
                          <a:latin typeface="UD デジタル 教科書体 N-R"/>
                          <a:cs typeface="UD デジタル 教科書体 N-R"/>
                        </a:rPr>
                        <a:t>目</a:t>
                      </a:r>
                      <a:r>
                        <a:rPr sz="1100" b="1" u="sng" dirty="0">
                          <a:uFill>
                            <a:solidFill>
                              <a:srgbClr val="000000"/>
                            </a:solidFill>
                          </a:uFill>
                          <a:latin typeface="UD デジタル 教科書体 N-R"/>
                          <a:cs typeface="UD デジタル 教科書体 N-R"/>
                        </a:rPr>
                        <a:t>標11</a:t>
                      </a:r>
                      <a:r>
                        <a:rPr sz="1100" b="1" u="sng" spc="-15" dirty="0">
                          <a:uFill>
                            <a:solidFill>
                              <a:srgbClr val="000000"/>
                            </a:solidFill>
                          </a:uFill>
                          <a:latin typeface="UD デジタル 教科書体 N-R"/>
                          <a:cs typeface="UD デジタル 教科書体 N-R"/>
                        </a:rPr>
                        <a:t>「</a:t>
                      </a:r>
                      <a:r>
                        <a:rPr sz="1100" b="1" u="sng" dirty="0">
                          <a:uFill>
                            <a:solidFill>
                              <a:srgbClr val="000000"/>
                            </a:solidFill>
                          </a:uFill>
                          <a:latin typeface="UD デジタル 教科書体 N-R"/>
                          <a:cs typeface="UD デジタル 教科書体 N-R"/>
                        </a:rPr>
                        <a:t>住み</a:t>
                      </a:r>
                      <a:r>
                        <a:rPr sz="1100" b="1" u="sng" spc="-15" dirty="0">
                          <a:uFill>
                            <a:solidFill>
                              <a:srgbClr val="000000"/>
                            </a:solidFill>
                          </a:uFill>
                          <a:latin typeface="UD デジタル 教科書体 N-R"/>
                          <a:cs typeface="UD デジタル 教科書体 N-R"/>
                        </a:rPr>
                        <a:t>続け</a:t>
                      </a:r>
                      <a:r>
                        <a:rPr sz="1100" b="1" u="sng" dirty="0">
                          <a:uFill>
                            <a:solidFill>
                              <a:srgbClr val="000000"/>
                            </a:solidFill>
                          </a:uFill>
                          <a:latin typeface="UD デジタル 教科書体 N-R"/>
                          <a:cs typeface="UD デジタル 教科書体 N-R"/>
                        </a:rPr>
                        <a:t>られる</a:t>
                      </a:r>
                      <a:r>
                        <a:rPr sz="1100" b="1" u="sng" spc="-15" dirty="0">
                          <a:uFill>
                            <a:solidFill>
                              <a:srgbClr val="000000"/>
                            </a:solidFill>
                          </a:uFill>
                          <a:latin typeface="UD デジタル 教科書体 N-R"/>
                          <a:cs typeface="UD デジタル 教科書体 N-R"/>
                        </a:rPr>
                        <a:t>ま</a:t>
                      </a:r>
                      <a:r>
                        <a:rPr sz="1100" b="1" u="sng" dirty="0">
                          <a:uFill>
                            <a:solidFill>
                              <a:srgbClr val="000000"/>
                            </a:solidFill>
                          </a:uFill>
                          <a:latin typeface="UD デジタル 教科書体 N-R"/>
                          <a:cs typeface="UD デジタル 教科書体 N-R"/>
                        </a:rPr>
                        <a:t>ちづ</a:t>
                      </a:r>
                      <a:r>
                        <a:rPr sz="1100" b="1" u="sng" spc="-15" dirty="0">
                          <a:uFill>
                            <a:solidFill>
                              <a:srgbClr val="000000"/>
                            </a:solidFill>
                          </a:uFill>
                          <a:latin typeface="UD デジタル 教科書体 N-R"/>
                          <a:cs typeface="UD デジタル 教科書体 N-R"/>
                        </a:rPr>
                        <a:t>く</a:t>
                      </a:r>
                      <a:r>
                        <a:rPr sz="1100" b="1" u="sng" dirty="0">
                          <a:uFill>
                            <a:solidFill>
                              <a:srgbClr val="000000"/>
                            </a:solidFill>
                          </a:uFill>
                          <a:latin typeface="UD デジタル 教科書体 N-R"/>
                          <a:cs typeface="UD デジタル 教科書体 N-R"/>
                        </a:rPr>
                        <a:t>り」</a:t>
                      </a:r>
                      <a:r>
                        <a:rPr sz="1100" b="1" u="sng" spc="-15" dirty="0">
                          <a:uFill>
                            <a:solidFill>
                              <a:srgbClr val="000000"/>
                            </a:solidFill>
                          </a:uFill>
                          <a:latin typeface="UD デジタル 教科書体 N-R"/>
                          <a:cs typeface="UD デジタル 教科書体 N-R"/>
                        </a:rPr>
                        <a:t>を</a:t>
                      </a:r>
                      <a:r>
                        <a:rPr sz="1100" b="1" u="sng" spc="-50" dirty="0">
                          <a:uFill>
                            <a:solidFill>
                              <a:srgbClr val="000000"/>
                            </a:solidFill>
                          </a:uFill>
                          <a:latin typeface="UD デジタル 教科書体 N-R"/>
                          <a:cs typeface="UD デジタル 教科書体 N-R"/>
                        </a:rPr>
                        <a:t>み</a:t>
                      </a:r>
                      <a:r>
                        <a:rPr sz="1100" b="1" u="sng" spc="500" dirty="0">
                          <a:uFill>
                            <a:solidFill>
                              <a:srgbClr val="000000"/>
                            </a:solidFill>
                          </a:uFill>
                          <a:latin typeface="UD デジタル 教科書体 N-R"/>
                          <a:cs typeface="UD デジタル 教科書体 N-R"/>
                        </a:rPr>
                        <a:t>               </a:t>
                      </a:r>
                      <a:r>
                        <a:rPr sz="1100" b="1" u="sng" dirty="0">
                          <a:uFill>
                            <a:solidFill>
                              <a:srgbClr val="000000"/>
                            </a:solidFill>
                          </a:uFill>
                          <a:latin typeface="UD デジタル 教科書体 N-R"/>
                          <a:cs typeface="UD デジタル 教科書体 N-R"/>
                        </a:rPr>
                        <a:t>んなで</a:t>
                      </a:r>
                      <a:r>
                        <a:rPr sz="1100" b="1" u="sng" spc="-50" dirty="0">
                          <a:uFill>
                            <a:solidFill>
                              <a:srgbClr val="000000"/>
                            </a:solidFill>
                          </a:uFill>
                          <a:latin typeface="UD デジタル 教科書体 N-R"/>
                          <a:cs typeface="UD デジタル 教科書体 N-R"/>
                        </a:rPr>
                        <a:t>！</a:t>
                      </a:r>
                      <a:r>
                        <a:rPr sz="1100" b="1" u="sng" dirty="0">
                          <a:uFill>
                            <a:solidFill>
                              <a:srgbClr val="000000"/>
                            </a:solidFill>
                          </a:uFill>
                          <a:latin typeface="UD デジタル 教科書体 N-R"/>
                          <a:cs typeface="UD デジタル 教科書体 N-R"/>
                        </a:rPr>
                        <a:t>	を</a:t>
                      </a:r>
                      <a:r>
                        <a:rPr sz="1100" b="1" u="sng" spc="-15" dirty="0">
                          <a:uFill>
                            <a:solidFill>
                              <a:srgbClr val="000000"/>
                            </a:solidFill>
                          </a:uFill>
                          <a:latin typeface="UD デジタル 教科書体 N-R"/>
                          <a:cs typeface="UD デジタル 教科書体 N-R"/>
                        </a:rPr>
                        <a:t>事</a:t>
                      </a:r>
                      <a:r>
                        <a:rPr sz="1100" b="1" u="sng" dirty="0">
                          <a:uFill>
                            <a:solidFill>
                              <a:srgbClr val="000000"/>
                            </a:solidFill>
                          </a:uFill>
                          <a:latin typeface="UD デジタル 教科書体 N-R"/>
                          <a:cs typeface="UD デジタル 教科書体 N-R"/>
                        </a:rPr>
                        <a:t>業テ</a:t>
                      </a:r>
                      <a:r>
                        <a:rPr sz="1100" b="1" u="sng" spc="-15" dirty="0">
                          <a:uFill>
                            <a:solidFill>
                              <a:srgbClr val="000000"/>
                            </a:solidFill>
                          </a:uFill>
                          <a:latin typeface="UD デジタル 教科書体 N-R"/>
                          <a:cs typeface="UD デジタル 教科書体 N-R"/>
                        </a:rPr>
                        <a:t>ーマ</a:t>
                      </a:r>
                      <a:r>
                        <a:rPr sz="1100" b="1" u="sng" dirty="0">
                          <a:uFill>
                            <a:solidFill>
                              <a:srgbClr val="000000"/>
                            </a:solidFill>
                          </a:uFill>
                          <a:latin typeface="UD デジタル 教科書体 N-R"/>
                          <a:cs typeface="UD デジタル 教科書体 N-R"/>
                        </a:rPr>
                        <a:t>に地域</a:t>
                      </a:r>
                      <a:r>
                        <a:rPr sz="1100" b="1" u="sng" spc="-15" dirty="0">
                          <a:uFill>
                            <a:solidFill>
                              <a:srgbClr val="000000"/>
                            </a:solidFill>
                          </a:uFill>
                          <a:latin typeface="UD デジタル 教科書体 N-R"/>
                          <a:cs typeface="UD デジタル 教科書体 N-R"/>
                        </a:rPr>
                        <a:t>交</a:t>
                      </a:r>
                      <a:r>
                        <a:rPr sz="1100" b="1" u="sng" dirty="0">
                          <a:uFill>
                            <a:solidFill>
                              <a:srgbClr val="000000"/>
                            </a:solidFill>
                          </a:uFill>
                          <a:latin typeface="UD デジタル 教科書体 N-R"/>
                          <a:cs typeface="UD デジタル 教科書体 N-R"/>
                        </a:rPr>
                        <a:t>流イ</a:t>
                      </a:r>
                      <a:r>
                        <a:rPr sz="1100" b="1" u="sng" spc="-15" dirty="0">
                          <a:uFill>
                            <a:solidFill>
                              <a:srgbClr val="000000"/>
                            </a:solidFill>
                          </a:uFill>
                          <a:latin typeface="UD デジタル 教科書体 N-R"/>
                          <a:cs typeface="UD デジタル 教科書体 N-R"/>
                        </a:rPr>
                        <a:t>ベ</a:t>
                      </a:r>
                      <a:r>
                        <a:rPr sz="1100" b="1" u="sng" dirty="0">
                          <a:uFill>
                            <a:solidFill>
                              <a:srgbClr val="000000"/>
                            </a:solidFill>
                          </a:uFill>
                          <a:latin typeface="UD デジタル 教科書体 N-R"/>
                          <a:cs typeface="UD デジタル 教科書体 N-R"/>
                        </a:rPr>
                        <a:t>ント</a:t>
                      </a:r>
                      <a:r>
                        <a:rPr sz="1100" b="1" u="sng" spc="-15" dirty="0">
                          <a:uFill>
                            <a:solidFill>
                              <a:srgbClr val="000000"/>
                            </a:solidFill>
                          </a:uFill>
                          <a:latin typeface="UD デジタル 教科書体 N-R"/>
                          <a:cs typeface="UD デジタル 教科書体 N-R"/>
                        </a:rPr>
                        <a:t>開</a:t>
                      </a:r>
                      <a:r>
                        <a:rPr sz="1100" b="1" u="sng" spc="-50" dirty="0">
                          <a:uFill>
                            <a:solidFill>
                              <a:srgbClr val="000000"/>
                            </a:solidFill>
                          </a:uFill>
                          <a:latin typeface="UD デジタル 教科書体 N-R"/>
                          <a:cs typeface="UD デジタル 教科書体 N-R"/>
                        </a:rPr>
                        <a:t>催</a:t>
                      </a:r>
                      <a:r>
                        <a:rPr sz="1100" u="none" dirty="0">
                          <a:latin typeface="UD デジタル 教科書体 N-R"/>
                          <a:cs typeface="UD デジタル 教科書体 N-R"/>
                        </a:rPr>
                        <a:t>地域</a:t>
                      </a:r>
                      <a:r>
                        <a:rPr sz="1100" u="none" spc="-15" dirty="0">
                          <a:latin typeface="UD デジタル 教科書体 N-R"/>
                          <a:cs typeface="UD デジタル 教科書体 N-R"/>
                        </a:rPr>
                        <a:t>内</a:t>
                      </a:r>
                      <a:r>
                        <a:rPr sz="1100" u="none" dirty="0">
                          <a:latin typeface="UD デジタル 教科書体 N-R"/>
                          <a:cs typeface="UD デジタル 教科書体 N-R"/>
                        </a:rPr>
                        <a:t>交流</a:t>
                      </a:r>
                      <a:r>
                        <a:rPr sz="1100" u="none" spc="-15" dirty="0">
                          <a:latin typeface="UD デジタル 教科書体 N-R"/>
                          <a:cs typeface="UD デジタル 教科書体 N-R"/>
                        </a:rPr>
                        <a:t>・</a:t>
                      </a:r>
                      <a:r>
                        <a:rPr sz="1100" u="none" dirty="0">
                          <a:latin typeface="UD デジタル 教科書体 N-R"/>
                          <a:cs typeface="UD デジタル 教科書体 N-R"/>
                        </a:rPr>
                        <a:t>年齢</a:t>
                      </a:r>
                      <a:r>
                        <a:rPr sz="1100" u="none" spc="-15" dirty="0">
                          <a:latin typeface="UD デジタル 教科書体 N-R"/>
                          <a:cs typeface="UD デジタル 教科書体 N-R"/>
                        </a:rPr>
                        <a:t>性別</a:t>
                      </a:r>
                      <a:r>
                        <a:rPr sz="1100" u="none" dirty="0">
                          <a:latin typeface="UD デジタル 教科書体 N-R"/>
                          <a:cs typeface="UD デジタル 教科書体 N-R"/>
                        </a:rPr>
                        <a:t>を超え</a:t>
                      </a:r>
                      <a:r>
                        <a:rPr sz="1100" u="none" spc="-15" dirty="0">
                          <a:latin typeface="UD デジタル 教科書体 N-R"/>
                          <a:cs typeface="UD デジタル 教科書体 N-R"/>
                        </a:rPr>
                        <a:t>た</a:t>
                      </a:r>
                      <a:r>
                        <a:rPr sz="1100" u="none" dirty="0">
                          <a:latin typeface="UD デジタル 教科書体 N-R"/>
                          <a:cs typeface="UD デジタル 教科書体 N-R"/>
                        </a:rPr>
                        <a:t>交流</a:t>
                      </a:r>
                      <a:r>
                        <a:rPr sz="1100" u="none" spc="-15" dirty="0">
                          <a:latin typeface="UD デジタル 教科書体 N-R"/>
                          <a:cs typeface="UD デジタル 教科書体 N-R"/>
                        </a:rPr>
                        <a:t>と</a:t>
                      </a:r>
                      <a:r>
                        <a:rPr sz="1100" u="none" dirty="0">
                          <a:latin typeface="UD デジタル 教科書体 N-R"/>
                          <a:cs typeface="UD デジタル 教科書体 N-R"/>
                        </a:rPr>
                        <a:t>、地</a:t>
                      </a:r>
                      <a:r>
                        <a:rPr sz="1100" u="none" spc="-15" dirty="0">
                          <a:latin typeface="UD デジタル 教科書体 N-R"/>
                          <a:cs typeface="UD デジタル 教科書体 N-R"/>
                        </a:rPr>
                        <a:t>域</a:t>
                      </a:r>
                      <a:r>
                        <a:rPr sz="1100" u="none" dirty="0">
                          <a:latin typeface="UD デジタル 教科書体 N-R"/>
                          <a:cs typeface="UD デジタル 教科書体 N-R"/>
                        </a:rPr>
                        <a:t>内</a:t>
                      </a:r>
                      <a:r>
                        <a:rPr sz="1100" u="none" spc="-50" dirty="0">
                          <a:latin typeface="UD デジタル 教科書体 N-R"/>
                          <a:cs typeface="UD デジタル 教科書体 N-R"/>
                        </a:rPr>
                        <a:t>美</a:t>
                      </a:r>
                      <a:r>
                        <a:rPr sz="1100" u="none" dirty="0">
                          <a:latin typeface="UD デジタル 教科書体 N-R"/>
                          <a:cs typeface="UD デジタル 教科書体 N-R"/>
                        </a:rPr>
                        <a:t>化を</a:t>
                      </a:r>
                      <a:r>
                        <a:rPr sz="1100" u="none" spc="-15" dirty="0">
                          <a:latin typeface="UD デジタル 教科書体 N-R"/>
                          <a:cs typeface="UD デジタル 教科書体 N-R"/>
                        </a:rPr>
                        <a:t>め</a:t>
                      </a:r>
                      <a:r>
                        <a:rPr sz="1100" u="none" dirty="0">
                          <a:latin typeface="UD デジタル 教科書体 N-R"/>
                          <a:cs typeface="UD デジタル 教科書体 N-R"/>
                        </a:rPr>
                        <a:t>ざし</a:t>
                      </a:r>
                      <a:r>
                        <a:rPr sz="1100" u="none" spc="-15" dirty="0">
                          <a:latin typeface="UD デジタル 教科書体 N-R"/>
                          <a:cs typeface="UD デジタル 教科書体 N-R"/>
                        </a:rPr>
                        <a:t>、</a:t>
                      </a:r>
                      <a:r>
                        <a:rPr sz="1100" u="none" dirty="0">
                          <a:latin typeface="UD デジタル 教科書体 N-R"/>
                          <a:cs typeface="UD デジタル 教科書体 N-R"/>
                        </a:rPr>
                        <a:t>地域</a:t>
                      </a:r>
                      <a:r>
                        <a:rPr sz="1100" u="none" spc="-15" dirty="0">
                          <a:latin typeface="UD デジタル 教科書体 N-R"/>
                          <a:cs typeface="UD デジタル 教科書体 N-R"/>
                        </a:rPr>
                        <a:t>コミ</a:t>
                      </a:r>
                      <a:r>
                        <a:rPr sz="1100" u="none" dirty="0">
                          <a:latin typeface="UD デジタル 教科書体 N-R"/>
                          <a:cs typeface="UD デジタル 教科書体 N-R"/>
                        </a:rPr>
                        <a:t>ュニテ</a:t>
                      </a:r>
                      <a:r>
                        <a:rPr sz="1100" u="none" spc="-15" dirty="0">
                          <a:latin typeface="UD デジタル 教科書体 N-R"/>
                          <a:cs typeface="UD デジタル 教科書体 N-R"/>
                        </a:rPr>
                        <a:t>ィ</a:t>
                      </a:r>
                      <a:r>
                        <a:rPr sz="1100" u="none" dirty="0">
                          <a:latin typeface="UD デジタル 教科書体 N-R"/>
                          <a:cs typeface="UD デジタル 教科書体 N-R"/>
                        </a:rPr>
                        <a:t>イベ</a:t>
                      </a:r>
                      <a:r>
                        <a:rPr sz="1100" u="none" spc="-15" dirty="0">
                          <a:latin typeface="UD デジタル 教科書体 N-R"/>
                          <a:cs typeface="UD デジタル 教科書体 N-R"/>
                        </a:rPr>
                        <a:t>ント</a:t>
                      </a:r>
                      <a:r>
                        <a:rPr sz="1100" u="none" dirty="0">
                          <a:latin typeface="UD デジタル 教科書体 N-R"/>
                          <a:cs typeface="UD デジタル 教科書体 N-R"/>
                        </a:rPr>
                        <a:t>｢なか</a:t>
                      </a:r>
                      <a:r>
                        <a:rPr sz="1100" u="none" spc="-50" dirty="0">
                          <a:latin typeface="UD デジタル 教科書体 N-R"/>
                          <a:cs typeface="UD デジタル 教科書体 N-R"/>
                        </a:rPr>
                        <a:t>も</a:t>
                      </a:r>
                      <a:r>
                        <a:rPr sz="1100" u="none" dirty="0">
                          <a:latin typeface="UD デジタル 教科書体 N-R"/>
                          <a:cs typeface="UD デジタル 教科書体 N-R"/>
                        </a:rPr>
                        <a:t>ず商</a:t>
                      </a:r>
                      <a:r>
                        <a:rPr sz="1100" u="none" spc="-15" dirty="0">
                          <a:latin typeface="UD デジタル 教科書体 N-R"/>
                          <a:cs typeface="UD デジタル 教科書体 N-R"/>
                        </a:rPr>
                        <a:t>店</a:t>
                      </a:r>
                      <a:r>
                        <a:rPr sz="1100" u="none" dirty="0">
                          <a:latin typeface="UD デジタル 教科書体 N-R"/>
                          <a:cs typeface="UD デジタル 教科書体 N-R"/>
                        </a:rPr>
                        <a:t>街フ</a:t>
                      </a:r>
                      <a:r>
                        <a:rPr sz="1100" u="none" spc="-15" dirty="0">
                          <a:latin typeface="UD デジタル 教科書体 N-R"/>
                          <a:cs typeface="UD デジタル 教科書体 N-R"/>
                        </a:rPr>
                        <a:t>ェ</a:t>
                      </a:r>
                      <a:r>
                        <a:rPr sz="1100" u="none" dirty="0">
                          <a:latin typeface="UD デジタル 教科書体 N-R"/>
                          <a:cs typeface="UD デジタル 教科書体 N-R"/>
                        </a:rPr>
                        <a:t>ス</a:t>
                      </a:r>
                      <a:r>
                        <a:rPr sz="1100" u="none" spc="-10" dirty="0">
                          <a:latin typeface="UD デジタル 教科書体 N-R"/>
                          <a:cs typeface="UD デジタル 教科書体 N-R"/>
                        </a:rPr>
                        <a:t>2024｣</a:t>
                      </a:r>
                      <a:r>
                        <a:rPr sz="1100" u="none" dirty="0">
                          <a:latin typeface="UD デジタル 教科書体 N-R"/>
                          <a:cs typeface="UD デジタル 教科書体 N-R"/>
                        </a:rPr>
                        <a:t>を開催</a:t>
                      </a:r>
                      <a:r>
                        <a:rPr sz="1100" u="none" spc="-50" dirty="0">
                          <a:latin typeface="UD デジタル 教科書体 N-R"/>
                          <a:cs typeface="UD デジタル 教科書体 N-R"/>
                        </a:rPr>
                        <a:t>。</a:t>
                      </a:r>
                      <a:endParaRPr sz="1100" dirty="0">
                        <a:latin typeface="UD デジタル 教科書体 N-R"/>
                        <a:cs typeface="UD デジタル 教科書体 N-R"/>
                      </a:endParaRPr>
                    </a:p>
                    <a:p>
                      <a:pPr marL="55244">
                        <a:lnSpc>
                          <a:spcPct val="100000"/>
                        </a:lnSpc>
                      </a:pPr>
                      <a:r>
                        <a:rPr sz="1100" b="1" dirty="0">
                          <a:latin typeface="UD デジタル 教科書体 N-R"/>
                          <a:cs typeface="UD デジタル 教科書体 N-R"/>
                        </a:rPr>
                        <a:t>②</a:t>
                      </a:r>
                      <a:r>
                        <a:rPr sz="1100" b="1" u="sng" dirty="0">
                          <a:uFill>
                            <a:solidFill>
                              <a:srgbClr val="000000"/>
                            </a:solidFill>
                          </a:uFill>
                          <a:latin typeface="UD デジタル 教科書体 N-R"/>
                          <a:cs typeface="UD デジタル 教科書体 N-R"/>
                        </a:rPr>
                        <a:t>SNS</a:t>
                      </a:r>
                      <a:r>
                        <a:rPr sz="1100" b="1" u="sng" spc="-15" dirty="0">
                          <a:uFill>
                            <a:solidFill>
                              <a:srgbClr val="000000"/>
                            </a:solidFill>
                          </a:uFill>
                          <a:latin typeface="UD デジタル 教科書体 N-R"/>
                          <a:cs typeface="UD デジタル 教科書体 N-R"/>
                        </a:rPr>
                        <a:t>や地域広報誌等を利用した事業</a:t>
                      </a:r>
                      <a:r>
                        <a:rPr sz="1100" b="1" u="sng" spc="-25" dirty="0">
                          <a:uFill>
                            <a:solidFill>
                              <a:srgbClr val="000000"/>
                            </a:solidFill>
                          </a:uFill>
                          <a:latin typeface="UD デジタル 教科書体 N-R"/>
                          <a:cs typeface="UD デジタル 教科書体 N-R"/>
                        </a:rPr>
                        <a:t>PR</a:t>
                      </a:r>
                      <a:endParaRPr sz="1100" dirty="0">
                        <a:latin typeface="UD デジタル 教科書体 N-R"/>
                        <a:cs typeface="UD デジタル 教科書体 N-R"/>
                      </a:endParaRPr>
                    </a:p>
                    <a:p>
                      <a:pPr marL="149860" marR="49530" indent="45085">
                        <a:lnSpc>
                          <a:spcPct val="100000"/>
                        </a:lnSpc>
                      </a:pPr>
                      <a:r>
                        <a:rPr sz="1100" spc="-5" dirty="0">
                          <a:latin typeface="UD デジタル 教科書体 N-R"/>
                          <a:cs typeface="UD デジタル 教科書体 N-R"/>
                        </a:rPr>
                        <a:t>商店街公式</a:t>
                      </a:r>
                      <a:r>
                        <a:rPr sz="1100" spc="-10" dirty="0">
                          <a:latin typeface="UD デジタル 教科書体 N-R"/>
                          <a:cs typeface="UD デジタル 教科書体 N-R"/>
                        </a:rPr>
                        <a:t>Instagram</a:t>
                      </a:r>
                      <a:r>
                        <a:rPr sz="1100" spc="-20" dirty="0">
                          <a:latin typeface="UD デジタル 教科書体 N-R"/>
                          <a:cs typeface="UD デジタル 教科書体 N-R"/>
                        </a:rPr>
                        <a:t>で情報発信や、堺市の広報</a:t>
                      </a:r>
                      <a:r>
                        <a:rPr sz="1100" spc="-15" dirty="0">
                          <a:latin typeface="UD デジタル 教科書体 N-R"/>
                          <a:cs typeface="UD デジタル 教科書体 N-R"/>
                        </a:rPr>
                        <a:t>誌「広報さかい」に掲載。また、</a:t>
                      </a:r>
                      <a:r>
                        <a:rPr sz="1100" spc="-10" dirty="0">
                          <a:latin typeface="UD デジタル 教科書体 N-R"/>
                          <a:cs typeface="UD デジタル 教科書体 N-R"/>
                        </a:rPr>
                        <a:t>J:com</a:t>
                      </a:r>
                      <a:r>
                        <a:rPr sz="1100" spc="-20" dirty="0">
                          <a:latin typeface="UD デジタル 教科書体 N-R"/>
                          <a:cs typeface="UD デジタル 教科書体 N-R"/>
                        </a:rPr>
                        <a:t>「ジモトトピックス」番組内にて放送。</a:t>
                      </a:r>
                      <a:endParaRPr sz="1100" dirty="0">
                        <a:latin typeface="UD デジタル 教科書体 N-R"/>
                        <a:cs typeface="UD デジタル 教科書体 N-R"/>
                      </a:endParaRPr>
                    </a:p>
                  </a:txBody>
                  <a:tcPr marL="0" marR="0" marT="66040" marB="0"/>
                </a:tc>
                <a:extLst>
                  <a:ext uri="{0D108BD9-81ED-4DB2-BD59-A6C34878D82A}">
                    <a16:rowId xmlns:a16="http://schemas.microsoft.com/office/drawing/2014/main" val="10001"/>
                  </a:ext>
                </a:extLst>
              </a:tr>
            </a:tbl>
          </a:graphicData>
        </a:graphic>
      </p:graphicFrame>
      <p:grpSp>
        <p:nvGrpSpPr>
          <p:cNvPr id="8" name="object 8"/>
          <p:cNvGrpSpPr/>
          <p:nvPr/>
        </p:nvGrpSpPr>
        <p:grpSpPr>
          <a:xfrm>
            <a:off x="3418662" y="3318946"/>
            <a:ext cx="380365" cy="7028180"/>
            <a:chOff x="3418662" y="3318946"/>
            <a:chExt cx="380365" cy="7028180"/>
          </a:xfrm>
        </p:grpSpPr>
        <p:sp>
          <p:nvSpPr>
            <p:cNvPr id="9" name="object 9"/>
            <p:cNvSpPr/>
            <p:nvPr/>
          </p:nvSpPr>
          <p:spPr>
            <a:xfrm>
              <a:off x="3783537" y="3325296"/>
              <a:ext cx="0" cy="7015480"/>
            </a:xfrm>
            <a:custGeom>
              <a:avLst/>
              <a:gdLst/>
              <a:ahLst/>
              <a:cxnLst/>
              <a:rect l="l" t="t" r="r" b="b"/>
              <a:pathLst>
                <a:path h="7015480">
                  <a:moveTo>
                    <a:pt x="0" y="0"/>
                  </a:moveTo>
                  <a:lnTo>
                    <a:pt x="0" y="7015314"/>
                  </a:lnTo>
                </a:path>
              </a:pathLst>
            </a:custGeom>
            <a:ln w="12700">
              <a:solidFill>
                <a:srgbClr val="3A7C22"/>
              </a:solidFill>
              <a:prstDash val="sysDash"/>
            </a:ln>
          </p:spPr>
          <p:txBody>
            <a:bodyPr wrap="square" lIns="0" tIns="0" rIns="0" bIns="0" rtlCol="0"/>
            <a:lstStyle/>
            <a:p>
              <a:endParaRPr/>
            </a:p>
          </p:txBody>
        </p:sp>
        <p:sp>
          <p:nvSpPr>
            <p:cNvPr id="10" name="object 10"/>
            <p:cNvSpPr/>
            <p:nvPr/>
          </p:nvSpPr>
          <p:spPr>
            <a:xfrm>
              <a:off x="3437712" y="5540746"/>
              <a:ext cx="342265" cy="0"/>
            </a:xfrm>
            <a:custGeom>
              <a:avLst/>
              <a:gdLst/>
              <a:ahLst/>
              <a:cxnLst/>
              <a:rect l="l" t="t" r="r" b="b"/>
              <a:pathLst>
                <a:path w="342264">
                  <a:moveTo>
                    <a:pt x="0" y="0"/>
                  </a:moveTo>
                  <a:lnTo>
                    <a:pt x="342125" y="0"/>
                  </a:lnTo>
                </a:path>
              </a:pathLst>
            </a:custGeom>
            <a:ln w="38100">
              <a:solidFill>
                <a:srgbClr val="FFFFFF"/>
              </a:solidFill>
            </a:ln>
          </p:spPr>
          <p:txBody>
            <a:bodyPr wrap="square" lIns="0" tIns="0" rIns="0" bIns="0" rtlCol="0"/>
            <a:lstStyle/>
            <a:p>
              <a:endParaRPr/>
            </a:p>
          </p:txBody>
        </p:sp>
      </p:grpSp>
      <p:sp>
        <p:nvSpPr>
          <p:cNvPr id="11" name="object 11"/>
          <p:cNvSpPr txBox="1"/>
          <p:nvPr/>
        </p:nvSpPr>
        <p:spPr>
          <a:xfrm>
            <a:off x="439318" y="1288070"/>
            <a:ext cx="4608830" cy="193675"/>
          </a:xfrm>
          <a:prstGeom prst="rect">
            <a:avLst/>
          </a:prstGeom>
        </p:spPr>
        <p:txBody>
          <a:bodyPr vert="horz" wrap="square" lIns="0" tIns="12700" rIns="0" bIns="0" rtlCol="0">
            <a:spAutoFit/>
          </a:bodyPr>
          <a:lstStyle/>
          <a:p>
            <a:pPr marL="66040">
              <a:lnSpc>
                <a:spcPct val="100000"/>
              </a:lnSpc>
              <a:spcBef>
                <a:spcPts val="100"/>
              </a:spcBef>
            </a:pPr>
            <a:r>
              <a:rPr sz="1100" b="1" spc="-15" dirty="0">
                <a:latin typeface="UD デジタル 教科書体 N-R"/>
                <a:cs typeface="UD デジタル 教科書体 N-R"/>
              </a:rPr>
              <a:t>基本データ</a:t>
            </a:r>
            <a:endParaRPr sz="1100">
              <a:latin typeface="UD デジタル 教科書体 N-R"/>
              <a:cs typeface="UD デジタル 教科書体 N-R"/>
            </a:endParaRPr>
          </a:p>
        </p:txBody>
      </p:sp>
      <p:sp>
        <p:nvSpPr>
          <p:cNvPr id="12" name="object 12"/>
          <p:cNvSpPr/>
          <p:nvPr/>
        </p:nvSpPr>
        <p:spPr>
          <a:xfrm>
            <a:off x="439318" y="2282049"/>
            <a:ext cx="4607560" cy="699770"/>
          </a:xfrm>
          <a:custGeom>
            <a:avLst/>
            <a:gdLst/>
            <a:ahLst/>
            <a:cxnLst/>
            <a:rect l="l" t="t" r="r" b="b"/>
            <a:pathLst>
              <a:path w="4607560" h="699769">
                <a:moveTo>
                  <a:pt x="4607560" y="0"/>
                </a:moveTo>
                <a:lnTo>
                  <a:pt x="1037653" y="0"/>
                </a:lnTo>
                <a:lnTo>
                  <a:pt x="0" y="0"/>
                </a:lnTo>
                <a:lnTo>
                  <a:pt x="0" y="233095"/>
                </a:lnTo>
                <a:lnTo>
                  <a:pt x="0" y="466191"/>
                </a:lnTo>
                <a:lnTo>
                  <a:pt x="0" y="699287"/>
                </a:lnTo>
                <a:lnTo>
                  <a:pt x="1037653" y="699287"/>
                </a:lnTo>
                <a:lnTo>
                  <a:pt x="4607560" y="699287"/>
                </a:lnTo>
                <a:lnTo>
                  <a:pt x="4607560" y="466204"/>
                </a:lnTo>
                <a:lnTo>
                  <a:pt x="4607560" y="233095"/>
                </a:lnTo>
                <a:lnTo>
                  <a:pt x="4607560" y="0"/>
                </a:lnTo>
                <a:close/>
              </a:path>
            </a:pathLst>
          </a:custGeom>
          <a:solidFill>
            <a:srgbClr val="FFFFFF"/>
          </a:solidFill>
        </p:spPr>
        <p:txBody>
          <a:bodyPr wrap="square" lIns="0" tIns="0" rIns="0" bIns="0" rtlCol="0"/>
          <a:lstStyle/>
          <a:p>
            <a:endParaRPr/>
          </a:p>
        </p:txBody>
      </p:sp>
      <p:sp>
        <p:nvSpPr>
          <p:cNvPr id="13" name="object 13"/>
          <p:cNvSpPr txBox="1"/>
          <p:nvPr/>
        </p:nvSpPr>
        <p:spPr>
          <a:xfrm>
            <a:off x="517800" y="1482717"/>
            <a:ext cx="616585" cy="1459865"/>
          </a:xfrm>
          <a:prstGeom prst="rect">
            <a:avLst/>
          </a:prstGeom>
        </p:spPr>
        <p:txBody>
          <a:bodyPr vert="horz" wrap="square" lIns="0" tIns="13970" rIns="0" bIns="0" rtlCol="0">
            <a:spAutoFit/>
          </a:bodyPr>
          <a:lstStyle/>
          <a:p>
            <a:pPr marL="12700" marR="5080" algn="just">
              <a:lnSpc>
                <a:spcPct val="146400"/>
              </a:lnSpc>
              <a:spcBef>
                <a:spcPts val="110"/>
              </a:spcBef>
            </a:pPr>
            <a:r>
              <a:rPr sz="1100" b="1" spc="-15" dirty="0">
                <a:solidFill>
                  <a:srgbClr val="221F1F"/>
                </a:solidFill>
                <a:latin typeface="UD デジタル 教科書体 N-R"/>
                <a:cs typeface="UD デジタル 教科書体 N-R"/>
              </a:rPr>
              <a:t>所 在 地</a:t>
            </a:r>
            <a:r>
              <a:rPr sz="1100" b="1" spc="40" dirty="0">
                <a:solidFill>
                  <a:srgbClr val="221F1F"/>
                </a:solidFill>
                <a:latin typeface="UD デジタル 教科書体 N-R"/>
                <a:cs typeface="UD デジタル 教科書体 N-R"/>
              </a:rPr>
              <a:t>アクセス</a:t>
            </a:r>
            <a:r>
              <a:rPr sz="1100" b="1" spc="-10" dirty="0">
                <a:solidFill>
                  <a:srgbClr val="221F1F"/>
                </a:solidFill>
                <a:latin typeface="UD デジタル 教科書体 N-R"/>
                <a:cs typeface="UD デジタル 教科書体 N-R"/>
              </a:rPr>
              <a:t>会 員 数</a:t>
            </a:r>
            <a:r>
              <a:rPr sz="1100" b="1" spc="-50" dirty="0">
                <a:solidFill>
                  <a:srgbClr val="221F1F"/>
                </a:solidFill>
                <a:latin typeface="UD デジタル 教科書体 N-R"/>
                <a:cs typeface="UD デジタル 教科書体 N-R"/>
              </a:rPr>
              <a:t> </a:t>
            </a:r>
            <a:r>
              <a:rPr sz="1000" b="1" spc="-25" dirty="0">
                <a:solidFill>
                  <a:srgbClr val="221F1F"/>
                </a:solidFill>
                <a:latin typeface="UD デジタル 教科書体 N-R"/>
                <a:cs typeface="UD デジタル 教科書体 N-R"/>
              </a:rPr>
              <a:t>URL</a:t>
            </a:r>
            <a:endParaRPr sz="1000">
              <a:latin typeface="UD デジタル 教科書体 N-R"/>
              <a:cs typeface="UD デジタル 教科書体 N-R"/>
            </a:endParaRPr>
          </a:p>
          <a:p>
            <a:pPr marL="12700" marR="22860">
              <a:lnSpc>
                <a:spcPct val="153000"/>
              </a:lnSpc>
            </a:pPr>
            <a:r>
              <a:rPr sz="1000" b="1" spc="-10" dirty="0">
                <a:latin typeface="UD デジタル 教科書体 N-R"/>
                <a:cs typeface="UD デジタル 教科書体 N-R"/>
              </a:rPr>
              <a:t>Facebook Instagram</a:t>
            </a:r>
            <a:endParaRPr sz="1000">
              <a:latin typeface="UD デジタル 教科書体 N-R"/>
              <a:cs typeface="UD デジタル 教科書体 N-R"/>
            </a:endParaRPr>
          </a:p>
        </p:txBody>
      </p:sp>
      <p:sp>
        <p:nvSpPr>
          <p:cNvPr id="14" name="object 14"/>
          <p:cNvSpPr txBox="1"/>
          <p:nvPr/>
        </p:nvSpPr>
        <p:spPr>
          <a:xfrm>
            <a:off x="1501368" y="1482717"/>
            <a:ext cx="2595245" cy="1452880"/>
          </a:xfrm>
          <a:prstGeom prst="rect">
            <a:avLst/>
          </a:prstGeom>
        </p:spPr>
        <p:txBody>
          <a:bodyPr vert="horz" wrap="square" lIns="0" tIns="92075" rIns="0" bIns="0" rtlCol="0">
            <a:spAutoFit/>
          </a:bodyPr>
          <a:lstStyle/>
          <a:p>
            <a:pPr marL="12700">
              <a:lnSpc>
                <a:spcPct val="100000"/>
              </a:lnSpc>
              <a:spcBef>
                <a:spcPts val="725"/>
              </a:spcBef>
            </a:pPr>
            <a:r>
              <a:rPr sz="1100" b="1" spc="-15" dirty="0">
                <a:solidFill>
                  <a:srgbClr val="221F1F"/>
                </a:solidFill>
                <a:latin typeface="UD デジタル 教科書体 N-R"/>
                <a:cs typeface="UD デジタル 教科書体 N-R"/>
              </a:rPr>
              <a:t>堺市北区</a:t>
            </a:r>
            <a:endParaRPr sz="1100" dirty="0">
              <a:latin typeface="UD デジタル 教科書体 N-R"/>
              <a:cs typeface="UD デジタル 教科書体 N-R"/>
            </a:endParaRPr>
          </a:p>
          <a:p>
            <a:pPr marL="12700" marR="364490">
              <a:lnSpc>
                <a:spcPct val="147400"/>
              </a:lnSpc>
            </a:pPr>
            <a:r>
              <a:rPr sz="1100" b="1" spc="-30" dirty="0">
                <a:solidFill>
                  <a:srgbClr val="221F1F"/>
                </a:solidFill>
                <a:latin typeface="UD デジタル 教科書体 N-R"/>
                <a:cs typeface="UD デジタル 教科書体 N-R"/>
              </a:rPr>
              <a:t>大阪メトロ御堂筋線なかもず駅すぐ</a:t>
            </a:r>
            <a:r>
              <a:rPr sz="1100" b="1" spc="-50" dirty="0">
                <a:solidFill>
                  <a:srgbClr val="221F1F"/>
                </a:solidFill>
                <a:latin typeface="UD デジタル 教科書体 N-R"/>
                <a:cs typeface="UD デジタル 教科書体 N-R"/>
              </a:rPr>
              <a:t> </a:t>
            </a:r>
            <a:r>
              <a:rPr sz="1100" b="1" dirty="0">
                <a:solidFill>
                  <a:srgbClr val="221F1F"/>
                </a:solidFill>
                <a:latin typeface="UD デジタル 教科書体 N-R"/>
                <a:cs typeface="UD デジタル 教科書体 N-R"/>
              </a:rPr>
              <a:t>30</a:t>
            </a:r>
            <a:r>
              <a:rPr sz="1100" b="1" spc="-25" dirty="0">
                <a:solidFill>
                  <a:srgbClr val="221F1F"/>
                </a:solidFill>
                <a:latin typeface="UD デジタル 教科書体 N-R"/>
                <a:cs typeface="UD デジタル 教科書体 N-R"/>
              </a:rPr>
              <a:t> 店</a:t>
            </a:r>
            <a:endParaRPr sz="1100" dirty="0">
              <a:latin typeface="UD デジタル 教科書体 N-R"/>
              <a:cs typeface="UD デジタル 教科書体 N-R"/>
            </a:endParaRPr>
          </a:p>
          <a:p>
            <a:pPr marL="69850" marR="5080">
              <a:lnSpc>
                <a:spcPts val="1839"/>
              </a:lnSpc>
            </a:pPr>
            <a:r>
              <a:rPr sz="900" b="1" u="sng" spc="-10" dirty="0">
                <a:solidFill>
                  <a:srgbClr val="13501B"/>
                </a:solidFill>
                <a:uFill>
                  <a:solidFill>
                    <a:srgbClr val="13501B"/>
                  </a:solidFill>
                </a:uFill>
                <a:latin typeface="UD デジタル 教科書体 N-R"/>
                <a:cs typeface="UD デジタル 教科書体 N-R"/>
              </a:rPr>
              <a:t>https://nakamozu-taico-st.com/</a:t>
            </a:r>
            <a:r>
              <a:rPr sz="900" b="1" u="none" spc="-10" dirty="0">
                <a:solidFill>
                  <a:srgbClr val="13501B"/>
                </a:solidFill>
                <a:latin typeface="UD デジタル 教科書体 N-R"/>
                <a:cs typeface="UD デジタル 教科書体 N-R"/>
              </a:rPr>
              <a:t> </a:t>
            </a: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2">
                  <a:extLst>
                    <a:ext uri="{A12FA001-AC4F-418D-AE19-62706E023703}">
                      <ahyp:hlinkClr xmlns:ahyp="http://schemas.microsoft.com/office/drawing/2018/hyperlinkcolor" val="tx"/>
                    </a:ext>
                  </a:extLst>
                </a:hlinkClick>
              </a:rPr>
              <a:t>www.facebook.com/nakamozulove/</a:t>
            </a:r>
            <a:r>
              <a:rPr sz="900" b="1" u="none" spc="-10" dirty="0">
                <a:solidFill>
                  <a:srgbClr val="4B7A52"/>
                </a:solidFill>
                <a:latin typeface="UD デジタル 教科書体 N-R"/>
                <a:cs typeface="UD デジタル 教科書体 N-R"/>
              </a:rPr>
              <a:t> </a:t>
            </a: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3">
                  <a:extLst>
                    <a:ext uri="{A12FA001-AC4F-418D-AE19-62706E023703}">
                      <ahyp:hlinkClr xmlns:ahyp="http://schemas.microsoft.com/office/drawing/2018/hyperlinkcolor" val="tx"/>
                    </a:ext>
                  </a:extLst>
                </a:hlinkClick>
              </a:rPr>
              <a:t>/www.instagram.com/nakamozu_taico_st/</a:t>
            </a:r>
            <a:endParaRPr sz="900" dirty="0">
              <a:solidFill>
                <a:srgbClr val="4B7A52"/>
              </a:solidFill>
              <a:latin typeface="UD デジタル 教科書体 N-R"/>
              <a:cs typeface="UD デジタル 教科書体 N-R"/>
            </a:endParaRPr>
          </a:p>
        </p:txBody>
      </p:sp>
      <p:sp>
        <p:nvSpPr>
          <p:cNvPr id="15" name="object 15"/>
          <p:cNvSpPr txBox="1"/>
          <p:nvPr/>
        </p:nvSpPr>
        <p:spPr>
          <a:xfrm>
            <a:off x="353352" y="132206"/>
            <a:ext cx="6907530" cy="1038860"/>
          </a:xfrm>
          <a:prstGeom prst="rect">
            <a:avLst/>
          </a:prstGeom>
          <a:ln w="19050">
            <a:solidFill>
              <a:srgbClr val="317DC4"/>
            </a:solidFill>
          </a:ln>
        </p:spPr>
        <p:txBody>
          <a:bodyPr vert="horz" wrap="square" lIns="0" tIns="83820" rIns="0" bIns="0" rtlCol="0">
            <a:spAutoFit/>
          </a:bodyPr>
          <a:lstStyle/>
          <a:p>
            <a:pPr marL="154940">
              <a:lnSpc>
                <a:spcPts val="1310"/>
              </a:lnSpc>
              <a:spcBef>
                <a:spcPts val="660"/>
              </a:spcBef>
            </a:pPr>
            <a:r>
              <a:rPr sz="1650" b="1" baseline="2525" dirty="0">
                <a:solidFill>
                  <a:srgbClr val="585858"/>
                </a:solidFill>
                <a:latin typeface="UD デジタル 教科書体 N-R"/>
                <a:cs typeface="UD デジタル 教科書体 N-R"/>
              </a:rPr>
              <a:t>事例</a:t>
            </a:r>
            <a:r>
              <a:rPr sz="1100" b="1" spc="-50" dirty="0">
                <a:solidFill>
                  <a:srgbClr val="585858"/>
                </a:solidFill>
                <a:latin typeface="ＭＳ 明朝"/>
                <a:cs typeface="ＭＳ 明朝"/>
              </a:rPr>
              <a:t>㉜</a:t>
            </a:r>
            <a:endParaRPr sz="1100">
              <a:latin typeface="ＭＳ 明朝"/>
              <a:cs typeface="ＭＳ 明朝"/>
            </a:endParaRPr>
          </a:p>
          <a:p>
            <a:pPr marL="184150">
              <a:lnSpc>
                <a:spcPts val="1860"/>
              </a:lnSpc>
            </a:pPr>
            <a:r>
              <a:rPr sz="1700" spc="-5" dirty="0">
                <a:latin typeface="UD デジタル 教科書体 N-R"/>
                <a:cs typeface="UD デジタル 教科書体 N-R"/>
              </a:rPr>
              <a:t>住み続けられる街づくりをみんなで！</a:t>
            </a:r>
            <a:endParaRPr sz="1700">
              <a:latin typeface="UD デジタル 教科書体 N-R"/>
              <a:cs typeface="UD デジタル 教科書体 N-R"/>
            </a:endParaRPr>
          </a:p>
          <a:p>
            <a:pPr marL="117475">
              <a:lnSpc>
                <a:spcPts val="1870"/>
              </a:lnSpc>
              <a:tabLst>
                <a:tab pos="3140710" algn="l"/>
                <a:tab pos="6849109" algn="l"/>
              </a:tabLst>
            </a:pPr>
            <a:r>
              <a:rPr sz="1700" u="heavy" spc="245" dirty="0">
                <a:uFill>
                  <a:solidFill>
                    <a:srgbClr val="317DC4"/>
                  </a:solidFill>
                </a:uFill>
                <a:latin typeface="UD デジタル 教科書体 N-R"/>
                <a:cs typeface="UD デジタル 教科書体 N-R"/>
              </a:rPr>
              <a:t> </a:t>
            </a:r>
            <a:r>
              <a:rPr sz="1700" u="heavy" dirty="0">
                <a:uFill>
                  <a:solidFill>
                    <a:srgbClr val="317DC4"/>
                  </a:solidFill>
                </a:uFill>
                <a:latin typeface="UD デジタル 教科書体 N-R"/>
                <a:cs typeface="UD デジタル 教科書体 N-R"/>
              </a:rPr>
              <a:t>｢地域コミュニティイベン</a:t>
            </a:r>
            <a:r>
              <a:rPr sz="1700" u="heavy" spc="-50" dirty="0">
                <a:uFill>
                  <a:solidFill>
                    <a:srgbClr val="317DC4"/>
                  </a:solidFill>
                </a:uFill>
                <a:latin typeface="UD デジタル 教科書体 N-R"/>
                <a:cs typeface="UD デジタル 教科書体 N-R"/>
              </a:rPr>
              <a:t>ト</a:t>
            </a:r>
            <a:r>
              <a:rPr sz="1700" u="heavy" dirty="0">
                <a:uFill>
                  <a:solidFill>
                    <a:srgbClr val="317DC4"/>
                  </a:solidFill>
                </a:uFill>
                <a:latin typeface="UD デジタル 教科書体 N-R"/>
                <a:cs typeface="UD デジタル 教科書体 N-R"/>
              </a:rPr>
              <a:t>	なかもず商店街フェス2024</a:t>
            </a:r>
            <a:r>
              <a:rPr sz="1700" u="heavy" spc="-50" dirty="0">
                <a:uFill>
                  <a:solidFill>
                    <a:srgbClr val="317DC4"/>
                  </a:solidFill>
                </a:uFill>
                <a:latin typeface="UD デジタル 教科書体 N-R"/>
                <a:cs typeface="UD デジタル 教科書体 N-R"/>
              </a:rPr>
              <a:t>」</a:t>
            </a:r>
            <a:r>
              <a:rPr sz="1700" u="heavy" dirty="0">
                <a:uFill>
                  <a:solidFill>
                    <a:srgbClr val="317DC4"/>
                  </a:solidFill>
                </a:uFill>
                <a:latin typeface="UD デジタル 教科書体 N-R"/>
                <a:cs typeface="UD デジタル 教科書体 N-R"/>
              </a:rPr>
              <a:t>	</a:t>
            </a:r>
            <a:endParaRPr sz="1700">
              <a:latin typeface="UD デジタル 教科書体 N-R"/>
              <a:cs typeface="UD デジタル 教科書体 N-R"/>
            </a:endParaRPr>
          </a:p>
          <a:p>
            <a:pPr marL="154940">
              <a:lnSpc>
                <a:spcPct val="100000"/>
              </a:lnSpc>
              <a:spcBef>
                <a:spcPts val="475"/>
              </a:spcBef>
            </a:pPr>
            <a:r>
              <a:rPr sz="1300" spc="-25" dirty="0">
                <a:solidFill>
                  <a:srgbClr val="585858"/>
                </a:solidFill>
                <a:latin typeface="UD デジタル 教科書体 NK-R"/>
                <a:cs typeface="UD デジタル 教科書体 NK-R"/>
              </a:rPr>
              <a:t>中百舌鳥駅前通商店街振興組合</a:t>
            </a:r>
            <a:endParaRPr sz="1300">
              <a:latin typeface="UD デジタル 教科書体 NK-R"/>
              <a:cs typeface="UD デジタル 教科書体 NK-R"/>
            </a:endParaRPr>
          </a:p>
        </p:txBody>
      </p:sp>
      <p:sp>
        <p:nvSpPr>
          <p:cNvPr id="16" name="object 16"/>
          <p:cNvSpPr txBox="1"/>
          <p:nvPr/>
        </p:nvSpPr>
        <p:spPr>
          <a:xfrm>
            <a:off x="352259" y="5254777"/>
            <a:ext cx="3085465" cy="286385"/>
          </a:xfrm>
          <a:prstGeom prst="rect">
            <a:avLst/>
          </a:prstGeom>
          <a:solidFill>
            <a:srgbClr val="317DC4"/>
          </a:solidFill>
        </p:spPr>
        <p:txBody>
          <a:bodyPr vert="horz" wrap="square" lIns="0" tIns="29209" rIns="0" bIns="0" rtlCol="0">
            <a:spAutoFit/>
          </a:bodyPr>
          <a:lstStyle/>
          <a:p>
            <a:pPr marL="340995">
              <a:lnSpc>
                <a:spcPct val="100000"/>
              </a:lnSpc>
              <a:spcBef>
                <a:spcPts val="229"/>
              </a:spcBef>
            </a:pPr>
            <a:r>
              <a:rPr sz="1300" b="1" spc="-25" dirty="0">
                <a:solidFill>
                  <a:srgbClr val="FFFFFF"/>
                </a:solidFill>
                <a:latin typeface="UD デジタル 教科書体 NK-R"/>
                <a:cs typeface="UD デジタル 教科書体 NK-R"/>
              </a:rPr>
              <a:t>取組内容 ①地域交流イベント開催</a:t>
            </a:r>
            <a:endParaRPr sz="1300">
              <a:latin typeface="UD デジタル 教科書体 NK-R"/>
              <a:cs typeface="UD デジタル 教科書体 NK-R"/>
            </a:endParaRPr>
          </a:p>
        </p:txBody>
      </p:sp>
      <p:sp>
        <p:nvSpPr>
          <p:cNvPr id="17" name="object 17"/>
          <p:cNvSpPr/>
          <p:nvPr/>
        </p:nvSpPr>
        <p:spPr>
          <a:xfrm>
            <a:off x="353682" y="5533986"/>
            <a:ext cx="3305175" cy="1762760"/>
          </a:xfrm>
          <a:custGeom>
            <a:avLst/>
            <a:gdLst/>
            <a:ahLst/>
            <a:cxnLst/>
            <a:rect l="l" t="t" r="r" b="b"/>
            <a:pathLst>
              <a:path w="3305175" h="1762759">
                <a:moveTo>
                  <a:pt x="3210636" y="140893"/>
                </a:moveTo>
                <a:lnTo>
                  <a:pt x="3069742" y="0"/>
                </a:lnTo>
                <a:lnTo>
                  <a:pt x="0" y="0"/>
                </a:lnTo>
                <a:lnTo>
                  <a:pt x="0" y="281800"/>
                </a:lnTo>
                <a:lnTo>
                  <a:pt x="3210636" y="281800"/>
                </a:lnTo>
                <a:lnTo>
                  <a:pt x="3210636" y="140893"/>
                </a:lnTo>
                <a:close/>
              </a:path>
              <a:path w="3305175" h="1762759">
                <a:moveTo>
                  <a:pt x="3304921" y="1621637"/>
                </a:moveTo>
                <a:lnTo>
                  <a:pt x="3164027" y="1480743"/>
                </a:lnTo>
                <a:lnTo>
                  <a:pt x="914" y="1480743"/>
                </a:lnTo>
                <a:lnTo>
                  <a:pt x="914" y="1762544"/>
                </a:lnTo>
                <a:lnTo>
                  <a:pt x="3304921" y="1762544"/>
                </a:lnTo>
                <a:lnTo>
                  <a:pt x="3304921" y="1621637"/>
                </a:lnTo>
                <a:close/>
              </a:path>
            </a:pathLst>
          </a:custGeom>
          <a:solidFill>
            <a:srgbClr val="B4E4A1"/>
          </a:solidFill>
        </p:spPr>
        <p:txBody>
          <a:bodyPr wrap="square" lIns="0" tIns="0" rIns="0" bIns="0" rtlCol="0"/>
          <a:lstStyle/>
          <a:p>
            <a:endParaRPr/>
          </a:p>
        </p:txBody>
      </p:sp>
      <p:sp>
        <p:nvSpPr>
          <p:cNvPr id="18" name="object 18"/>
          <p:cNvSpPr txBox="1"/>
          <p:nvPr/>
        </p:nvSpPr>
        <p:spPr>
          <a:xfrm>
            <a:off x="341906" y="5522029"/>
            <a:ext cx="3246120" cy="1304925"/>
          </a:xfrm>
          <a:prstGeom prst="rect">
            <a:avLst/>
          </a:prstGeom>
        </p:spPr>
        <p:txBody>
          <a:bodyPr vert="horz" wrap="square" lIns="0" tIns="75565" rIns="0" bIns="0" rtlCol="0">
            <a:spAutoFit/>
          </a:bodyPr>
          <a:lstStyle/>
          <a:p>
            <a:pPr marL="88900">
              <a:lnSpc>
                <a:spcPct val="100000"/>
              </a:lnSpc>
              <a:spcBef>
                <a:spcPts val="595"/>
              </a:spcBef>
            </a:pPr>
            <a:r>
              <a:rPr sz="1150" spc="-5" dirty="0">
                <a:latin typeface="UD デジタル 教科書体 N-R"/>
                <a:cs typeface="UD デジタル 教科書体 N-R"/>
              </a:rPr>
              <a:t>商店街に対する地域ニーズへの対応</a:t>
            </a:r>
            <a:endParaRPr sz="1150">
              <a:latin typeface="UD デジタル 教科書体 N-R"/>
              <a:cs typeface="UD デジタル 教科書体 N-R"/>
            </a:endParaRPr>
          </a:p>
          <a:p>
            <a:pPr marL="113030" marR="85725" indent="-100965">
              <a:lnSpc>
                <a:spcPct val="102899"/>
              </a:lnSpc>
              <a:spcBef>
                <a:spcPts val="415"/>
              </a:spcBef>
            </a:pPr>
            <a:r>
              <a:rPr sz="1050" spc="-5" dirty="0">
                <a:latin typeface="UD デジタル 教科書体 N-R"/>
                <a:cs typeface="UD デジタル 教科書体 N-R"/>
              </a:rPr>
              <a:t>・商店街で昨年度行ったイベントの来街者に対しヒアリングを行い、以下の地域ニーズを把握。</a:t>
            </a:r>
            <a:endParaRPr sz="1050">
              <a:latin typeface="UD デジタル 教科書体 N-R"/>
              <a:cs typeface="UD デジタル 教科書体 N-R"/>
            </a:endParaRPr>
          </a:p>
          <a:p>
            <a:pPr marL="12700">
              <a:lnSpc>
                <a:spcPct val="100000"/>
              </a:lnSpc>
              <a:spcBef>
                <a:spcPts val="35"/>
              </a:spcBef>
            </a:pPr>
            <a:r>
              <a:rPr sz="1050" spc="-155" dirty="0">
                <a:latin typeface="UD デジタル 教科書体 N-R"/>
                <a:cs typeface="UD デジタル 教科書体 N-R"/>
              </a:rPr>
              <a:t>・地域内交流、年齢性別に関係なく参加できる催しの開催。</a:t>
            </a:r>
            <a:endParaRPr sz="1050">
              <a:latin typeface="UD デジタル 教科書体 N-R"/>
              <a:cs typeface="UD デジタル 教科書体 N-R"/>
            </a:endParaRPr>
          </a:p>
          <a:p>
            <a:pPr marL="113030" marR="85725" indent="-100965" algn="just">
              <a:lnSpc>
                <a:spcPct val="102899"/>
              </a:lnSpc>
            </a:pPr>
            <a:r>
              <a:rPr sz="1050" spc="-5" dirty="0">
                <a:latin typeface="UD デジタル 教科書体 N-R"/>
                <a:cs typeface="UD デジタル 教科書体 N-R"/>
              </a:rPr>
              <a:t>・日頃から綺麗な街を維持できるよう、地域団体や近隣大学、地域住民と連携した地域美化活動の実</a:t>
            </a:r>
            <a:r>
              <a:rPr sz="1050" spc="-10" dirty="0">
                <a:latin typeface="UD デジタル 教科書体 N-R"/>
                <a:cs typeface="UD デジタル 教科書体 N-R"/>
              </a:rPr>
              <a:t>施や機運醸成。</a:t>
            </a:r>
            <a:endParaRPr sz="1050">
              <a:latin typeface="UD デジタル 教科書体 N-R"/>
              <a:cs typeface="UD デジタル 教科書体 N-R"/>
            </a:endParaRPr>
          </a:p>
        </p:txBody>
      </p:sp>
      <p:sp>
        <p:nvSpPr>
          <p:cNvPr id="19" name="object 19"/>
          <p:cNvSpPr txBox="1"/>
          <p:nvPr/>
        </p:nvSpPr>
        <p:spPr>
          <a:xfrm>
            <a:off x="360286" y="7011816"/>
            <a:ext cx="3165475" cy="961390"/>
          </a:xfrm>
          <a:prstGeom prst="rect">
            <a:avLst/>
          </a:prstGeom>
        </p:spPr>
        <p:txBody>
          <a:bodyPr vert="horz" wrap="square" lIns="0" tIns="67945" rIns="0" bIns="0" rtlCol="0">
            <a:spAutoFit/>
          </a:bodyPr>
          <a:lstStyle/>
          <a:p>
            <a:pPr marL="71755">
              <a:lnSpc>
                <a:spcPct val="100000"/>
              </a:lnSpc>
              <a:spcBef>
                <a:spcPts val="535"/>
              </a:spcBef>
            </a:pPr>
            <a:r>
              <a:rPr sz="1150" spc="-5" dirty="0">
                <a:latin typeface="UD デジタル 教科書体 N-R"/>
                <a:cs typeface="UD デジタル 教科書体 N-R"/>
              </a:rPr>
              <a:t>地域交流イベントの開催</a:t>
            </a:r>
            <a:endParaRPr sz="1150">
              <a:latin typeface="UD デジタル 教科書体 N-R"/>
              <a:cs typeface="UD デジタル 教科書体 N-R"/>
            </a:endParaRPr>
          </a:p>
          <a:p>
            <a:pPr marL="113030" marR="5080" indent="-100965" algn="just">
              <a:lnSpc>
                <a:spcPct val="102899"/>
              </a:lnSpc>
              <a:spcBef>
                <a:spcPts val="360"/>
              </a:spcBef>
            </a:pPr>
            <a:r>
              <a:rPr sz="1050" dirty="0">
                <a:latin typeface="UD デジタル 教科書体 N-R"/>
                <a:cs typeface="UD デジタル 教科書体 N-R"/>
              </a:rPr>
              <a:t>・地域の11</a:t>
            </a:r>
            <a:r>
              <a:rPr sz="1050" spc="-5" dirty="0">
                <a:latin typeface="UD デジタル 教科書体 N-R"/>
                <a:cs typeface="UD デジタル 教科書体 N-R"/>
              </a:rPr>
              <a:t>の団体やサークル等によるダンスや音楽など日頃の成果を発表するステージイベント等を実施。また、じゃんけん大会など老若男女問わず参加できるゲームも実施。</a:t>
            </a:r>
            <a:endParaRPr sz="1050">
              <a:latin typeface="UD デジタル 教科書体 N-R"/>
              <a:cs typeface="UD デジタル 教科書体 N-R"/>
            </a:endParaRPr>
          </a:p>
        </p:txBody>
      </p:sp>
      <p:sp>
        <p:nvSpPr>
          <p:cNvPr id="20" name="object 20"/>
          <p:cNvSpPr txBox="1"/>
          <p:nvPr/>
        </p:nvSpPr>
        <p:spPr>
          <a:xfrm>
            <a:off x="2516802" y="9182186"/>
            <a:ext cx="76454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ステージの様子</a:t>
            </a:r>
            <a:endParaRPr sz="950">
              <a:latin typeface="Meiryo UI"/>
              <a:cs typeface="Meiryo UI"/>
            </a:endParaRPr>
          </a:p>
        </p:txBody>
      </p:sp>
      <p:sp>
        <p:nvSpPr>
          <p:cNvPr id="21" name="object 21"/>
          <p:cNvSpPr txBox="1"/>
          <p:nvPr/>
        </p:nvSpPr>
        <p:spPr>
          <a:xfrm>
            <a:off x="839074" y="10317870"/>
            <a:ext cx="67818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イベントチラシ</a:t>
            </a:r>
            <a:endParaRPr sz="950">
              <a:latin typeface="Meiryo UI"/>
              <a:cs typeface="Meiryo UI"/>
            </a:endParaRPr>
          </a:p>
        </p:txBody>
      </p:sp>
      <p:sp>
        <p:nvSpPr>
          <p:cNvPr id="22" name="object 22"/>
          <p:cNvSpPr txBox="1"/>
          <p:nvPr/>
        </p:nvSpPr>
        <p:spPr>
          <a:xfrm>
            <a:off x="5273553" y="5823521"/>
            <a:ext cx="6172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花壇に植花</a:t>
            </a:r>
            <a:endParaRPr sz="950">
              <a:latin typeface="Meiryo UI"/>
              <a:cs typeface="Meiryo UI"/>
            </a:endParaRPr>
          </a:p>
        </p:txBody>
      </p:sp>
      <p:pic>
        <p:nvPicPr>
          <p:cNvPr id="23" name="object 23"/>
          <p:cNvPicPr/>
          <p:nvPr/>
        </p:nvPicPr>
        <p:blipFill>
          <a:blip r:embed="rId4" cstate="print"/>
          <a:stretch>
            <a:fillRect/>
          </a:stretch>
        </p:blipFill>
        <p:spPr>
          <a:xfrm>
            <a:off x="3982745" y="1808430"/>
            <a:ext cx="646769" cy="646769"/>
          </a:xfrm>
          <a:prstGeom prst="rect">
            <a:avLst/>
          </a:prstGeom>
        </p:spPr>
      </p:pic>
      <p:sp>
        <p:nvSpPr>
          <p:cNvPr id="24" name="object 24"/>
          <p:cNvSpPr txBox="1"/>
          <p:nvPr/>
        </p:nvSpPr>
        <p:spPr>
          <a:xfrm>
            <a:off x="4122166" y="1593101"/>
            <a:ext cx="394970" cy="223520"/>
          </a:xfrm>
          <a:prstGeom prst="rect">
            <a:avLst/>
          </a:prstGeom>
        </p:spPr>
        <p:txBody>
          <a:bodyPr vert="horz" wrap="square" lIns="0" tIns="12065" rIns="0" bIns="0" rtlCol="0">
            <a:spAutoFit/>
          </a:bodyPr>
          <a:lstStyle/>
          <a:p>
            <a:pPr marL="12700" marR="5080" indent="60960">
              <a:lnSpc>
                <a:spcPct val="100000"/>
              </a:lnSpc>
              <a:spcBef>
                <a:spcPts val="95"/>
              </a:spcBef>
            </a:pPr>
            <a:r>
              <a:rPr sz="650" spc="-25" dirty="0">
                <a:latin typeface="UD デジタル 教科書体 NK-R"/>
                <a:cs typeface="UD デジタル 教科書体 NK-R"/>
              </a:rPr>
              <a:t>商店街</a:t>
            </a:r>
            <a:r>
              <a:rPr sz="650" spc="500" dirty="0">
                <a:latin typeface="UD デジタル 教科書体 NK-R"/>
                <a:cs typeface="UD デジタル 教科書体 NK-R"/>
              </a:rPr>
              <a:t> </a:t>
            </a:r>
            <a:r>
              <a:rPr sz="650" spc="-10" dirty="0">
                <a:latin typeface="UD デジタル 教科書体 NK-R"/>
                <a:cs typeface="UD デジタル 教科書体 NK-R"/>
              </a:rPr>
              <a:t>Web</a:t>
            </a:r>
            <a:r>
              <a:rPr sz="650" spc="-30" dirty="0">
                <a:latin typeface="UD デジタル 教科書体 NK-R"/>
                <a:cs typeface="UD デジタル 教科書体 NK-R"/>
              </a:rPr>
              <a:t>サイト</a:t>
            </a:r>
            <a:endParaRPr sz="650">
              <a:latin typeface="UD デジタル 教科書体 NK-R"/>
              <a:cs typeface="UD デジタル 教科書体 NK-R"/>
            </a:endParaRPr>
          </a:p>
        </p:txBody>
      </p:sp>
      <p:grpSp>
        <p:nvGrpSpPr>
          <p:cNvPr id="25" name="object 25"/>
          <p:cNvGrpSpPr/>
          <p:nvPr/>
        </p:nvGrpSpPr>
        <p:grpSpPr>
          <a:xfrm>
            <a:off x="545528" y="6826232"/>
            <a:ext cx="3030855" cy="3488054"/>
            <a:chOff x="545528" y="6826232"/>
            <a:chExt cx="3030855" cy="3488054"/>
          </a:xfrm>
        </p:grpSpPr>
        <p:pic>
          <p:nvPicPr>
            <p:cNvPr id="26" name="object 26"/>
            <p:cNvPicPr/>
            <p:nvPr/>
          </p:nvPicPr>
          <p:blipFill>
            <a:blip r:embed="rId5" cstate="print"/>
            <a:stretch>
              <a:fillRect/>
            </a:stretch>
          </p:blipFill>
          <p:spPr>
            <a:xfrm>
              <a:off x="545528" y="8227542"/>
              <a:ext cx="1438615" cy="2057425"/>
            </a:xfrm>
            <a:prstGeom prst="rect">
              <a:avLst/>
            </a:prstGeom>
          </p:spPr>
        </p:pic>
        <p:pic>
          <p:nvPicPr>
            <p:cNvPr id="27" name="object 27"/>
            <p:cNvPicPr/>
            <p:nvPr/>
          </p:nvPicPr>
          <p:blipFill>
            <a:blip r:embed="rId6" cstate="print"/>
            <a:stretch>
              <a:fillRect/>
            </a:stretch>
          </p:blipFill>
          <p:spPr>
            <a:xfrm>
              <a:off x="2193785" y="8221255"/>
              <a:ext cx="1376409" cy="919435"/>
            </a:xfrm>
            <a:prstGeom prst="rect">
              <a:avLst/>
            </a:prstGeom>
          </p:spPr>
        </p:pic>
        <p:pic>
          <p:nvPicPr>
            <p:cNvPr id="28" name="object 28"/>
            <p:cNvPicPr/>
            <p:nvPr/>
          </p:nvPicPr>
          <p:blipFill>
            <a:blip r:embed="rId7" cstate="print"/>
            <a:stretch>
              <a:fillRect/>
            </a:stretch>
          </p:blipFill>
          <p:spPr>
            <a:xfrm>
              <a:off x="2199652" y="9394430"/>
              <a:ext cx="1376400" cy="919436"/>
            </a:xfrm>
            <a:prstGeom prst="rect">
              <a:avLst/>
            </a:prstGeom>
          </p:spPr>
        </p:pic>
        <p:sp>
          <p:nvSpPr>
            <p:cNvPr id="29" name="object 29"/>
            <p:cNvSpPr/>
            <p:nvPr/>
          </p:nvSpPr>
          <p:spPr>
            <a:xfrm>
              <a:off x="1844327" y="6826232"/>
              <a:ext cx="229870" cy="118110"/>
            </a:xfrm>
            <a:custGeom>
              <a:avLst/>
              <a:gdLst/>
              <a:ahLst/>
              <a:cxnLst/>
              <a:rect l="l" t="t" r="r" b="b"/>
              <a:pathLst>
                <a:path w="229869" h="118109">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grpSp>
      <p:pic>
        <p:nvPicPr>
          <p:cNvPr id="30" name="object 30"/>
          <p:cNvPicPr/>
          <p:nvPr/>
        </p:nvPicPr>
        <p:blipFill>
          <a:blip r:embed="rId8" cstate="print"/>
          <a:stretch>
            <a:fillRect/>
          </a:stretch>
        </p:blipFill>
        <p:spPr>
          <a:xfrm>
            <a:off x="4739208" y="1277175"/>
            <a:ext cx="2408490" cy="1709380"/>
          </a:xfrm>
          <a:prstGeom prst="rect">
            <a:avLst/>
          </a:prstGeom>
        </p:spPr>
      </p:pic>
      <p:sp>
        <p:nvSpPr>
          <p:cNvPr id="31" name="object 31"/>
          <p:cNvSpPr/>
          <p:nvPr/>
        </p:nvSpPr>
        <p:spPr>
          <a:xfrm>
            <a:off x="3972580" y="3261767"/>
            <a:ext cx="3304540" cy="281940"/>
          </a:xfrm>
          <a:custGeom>
            <a:avLst/>
            <a:gdLst/>
            <a:ahLst/>
            <a:cxnLst/>
            <a:rect l="l" t="t" r="r" b="b"/>
            <a:pathLst>
              <a:path w="3304540" h="281939">
                <a:moveTo>
                  <a:pt x="3163112" y="0"/>
                </a:moveTo>
                <a:lnTo>
                  <a:pt x="0" y="0"/>
                </a:lnTo>
                <a:lnTo>
                  <a:pt x="0" y="281787"/>
                </a:lnTo>
                <a:lnTo>
                  <a:pt x="3304006" y="281787"/>
                </a:lnTo>
                <a:lnTo>
                  <a:pt x="3304006" y="140893"/>
                </a:lnTo>
                <a:lnTo>
                  <a:pt x="3163112" y="0"/>
                </a:lnTo>
                <a:close/>
              </a:path>
            </a:pathLst>
          </a:custGeom>
          <a:solidFill>
            <a:srgbClr val="B4E4A1"/>
          </a:solidFill>
        </p:spPr>
        <p:txBody>
          <a:bodyPr wrap="square" lIns="0" tIns="0" rIns="0" bIns="0" rtlCol="0"/>
          <a:lstStyle/>
          <a:p>
            <a:endParaRPr/>
          </a:p>
        </p:txBody>
      </p:sp>
      <p:sp>
        <p:nvSpPr>
          <p:cNvPr id="32" name="object 32"/>
          <p:cNvSpPr txBox="1"/>
          <p:nvPr/>
        </p:nvSpPr>
        <p:spPr>
          <a:xfrm>
            <a:off x="3984128" y="3210106"/>
            <a:ext cx="3164840" cy="1383665"/>
          </a:xfrm>
          <a:prstGeom prst="rect">
            <a:avLst/>
          </a:prstGeom>
        </p:spPr>
        <p:txBody>
          <a:bodyPr vert="horz" wrap="square" lIns="0" tIns="116840" rIns="0" bIns="0" rtlCol="0">
            <a:spAutoFit/>
          </a:bodyPr>
          <a:lstStyle/>
          <a:p>
            <a:pPr marL="66040">
              <a:lnSpc>
                <a:spcPct val="100000"/>
              </a:lnSpc>
              <a:spcBef>
                <a:spcPts val="920"/>
              </a:spcBef>
            </a:pPr>
            <a:r>
              <a:rPr sz="1150" spc="-10" dirty="0">
                <a:latin typeface="UD デジタル 教科書体 N-R"/>
                <a:cs typeface="UD デジタル 教科書体 N-R"/>
              </a:rPr>
              <a:t>地域美化活動の開催</a:t>
            </a:r>
            <a:endParaRPr sz="1150">
              <a:latin typeface="UD デジタル 教科書体 N-R"/>
              <a:cs typeface="UD デジタル 教科書体 N-R"/>
            </a:endParaRPr>
          </a:p>
          <a:p>
            <a:pPr marL="113030" marR="5080" indent="-100965" algn="just">
              <a:lnSpc>
                <a:spcPct val="102899"/>
              </a:lnSpc>
              <a:spcBef>
                <a:spcPts val="710"/>
              </a:spcBef>
            </a:pPr>
            <a:r>
              <a:rPr sz="1050" spc="-5" dirty="0">
                <a:latin typeface="UD デジタル 教科書体 N-R"/>
                <a:cs typeface="UD デジタル 教科書体 N-R"/>
              </a:rPr>
              <a:t>・大阪公立大学ボランティアセンターの学生たちと地域住民が協力して、商店街エリアの花壇に植花</a:t>
            </a:r>
            <a:r>
              <a:rPr sz="1050" spc="-15" dirty="0">
                <a:latin typeface="UD デジタル 教科書体 N-R"/>
                <a:cs typeface="UD デジタル 教科書体 N-R"/>
              </a:rPr>
              <a:t>を実施。</a:t>
            </a:r>
            <a:endParaRPr sz="1050">
              <a:latin typeface="UD デジタル 教科書体 N-R"/>
              <a:cs typeface="UD デジタル 教科書体 N-R"/>
            </a:endParaRPr>
          </a:p>
          <a:p>
            <a:pPr marL="113030" marR="6350" indent="-100965" algn="just">
              <a:lnSpc>
                <a:spcPct val="102899"/>
              </a:lnSpc>
            </a:pPr>
            <a:r>
              <a:rPr sz="1050" dirty="0">
                <a:latin typeface="UD デジタル 教科書体 N-R"/>
                <a:cs typeface="UD デジタル 教科書体 N-R"/>
              </a:rPr>
              <a:t>・JT（日本たばこ産業株式会社）</a:t>
            </a:r>
            <a:r>
              <a:rPr sz="1050" spc="-10" dirty="0">
                <a:latin typeface="UD デジタル 教科書体 N-R"/>
                <a:cs typeface="UD デジタル 教科書体 N-R"/>
              </a:rPr>
              <a:t>の協力による、来</a:t>
            </a:r>
            <a:r>
              <a:rPr sz="1050" spc="-5" dirty="0">
                <a:latin typeface="UD デジタル 教科書体 N-R"/>
                <a:cs typeface="UD デジタル 教科書体 N-R"/>
              </a:rPr>
              <a:t>場者参加型のゴミ拾い・分別イベント「ひろえば街が好きになる運動」を実施。</a:t>
            </a:r>
            <a:endParaRPr sz="1050">
              <a:latin typeface="UD デジタル 教科書体 N-R"/>
              <a:cs typeface="UD デジタル 教科書体 N-R"/>
            </a:endParaRPr>
          </a:p>
        </p:txBody>
      </p:sp>
      <p:pic>
        <p:nvPicPr>
          <p:cNvPr id="33" name="object 33"/>
          <p:cNvPicPr/>
          <p:nvPr/>
        </p:nvPicPr>
        <p:blipFill>
          <a:blip r:embed="rId9" cstate="print"/>
          <a:stretch>
            <a:fillRect/>
          </a:stretch>
        </p:blipFill>
        <p:spPr>
          <a:xfrm>
            <a:off x="4060180" y="4761803"/>
            <a:ext cx="1533788" cy="1024570"/>
          </a:xfrm>
          <a:prstGeom prst="rect">
            <a:avLst/>
          </a:prstGeom>
        </p:spPr>
      </p:pic>
      <p:sp>
        <p:nvSpPr>
          <p:cNvPr id="34" name="object 34"/>
          <p:cNvSpPr txBox="1"/>
          <p:nvPr/>
        </p:nvSpPr>
        <p:spPr>
          <a:xfrm>
            <a:off x="2568587" y="10352256"/>
            <a:ext cx="661035"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ブースの様子</a:t>
            </a:r>
            <a:endParaRPr sz="950">
              <a:latin typeface="Meiryo UI"/>
              <a:cs typeface="Meiryo UI"/>
            </a:endParaRPr>
          </a:p>
        </p:txBody>
      </p:sp>
      <p:pic>
        <p:nvPicPr>
          <p:cNvPr id="35" name="object 35"/>
          <p:cNvPicPr/>
          <p:nvPr/>
        </p:nvPicPr>
        <p:blipFill>
          <a:blip r:embed="rId10" cstate="print"/>
          <a:stretch>
            <a:fillRect/>
          </a:stretch>
        </p:blipFill>
        <p:spPr>
          <a:xfrm>
            <a:off x="5727941" y="4761803"/>
            <a:ext cx="1533778" cy="1024570"/>
          </a:xfrm>
          <a:prstGeom prst="rect">
            <a:avLst/>
          </a:prstGeom>
        </p:spPr>
      </p:pic>
      <p:pic>
        <p:nvPicPr>
          <p:cNvPr id="36" name="object 36"/>
          <p:cNvPicPr/>
          <p:nvPr/>
        </p:nvPicPr>
        <p:blipFill>
          <a:blip r:embed="rId11" cstate="print"/>
          <a:stretch>
            <a:fillRect/>
          </a:stretch>
        </p:blipFill>
        <p:spPr>
          <a:xfrm>
            <a:off x="4072753" y="8445258"/>
            <a:ext cx="1433382" cy="1832533"/>
          </a:xfrm>
          <a:prstGeom prst="rect">
            <a:avLst/>
          </a:prstGeom>
        </p:spPr>
      </p:pic>
      <p:pic>
        <p:nvPicPr>
          <p:cNvPr id="37" name="object 37"/>
          <p:cNvPicPr/>
          <p:nvPr/>
        </p:nvPicPr>
        <p:blipFill>
          <a:blip r:embed="rId12" cstate="print"/>
          <a:stretch>
            <a:fillRect/>
          </a:stretch>
        </p:blipFill>
        <p:spPr>
          <a:xfrm>
            <a:off x="4060180" y="6169638"/>
            <a:ext cx="3200206" cy="2137736"/>
          </a:xfrm>
          <a:prstGeom prst="rect">
            <a:avLst/>
          </a:prstGeom>
        </p:spPr>
      </p:pic>
      <p:sp>
        <p:nvSpPr>
          <p:cNvPr id="38" name="object 38"/>
          <p:cNvSpPr txBox="1"/>
          <p:nvPr/>
        </p:nvSpPr>
        <p:spPr>
          <a:xfrm>
            <a:off x="4593018" y="10364113"/>
            <a:ext cx="1882139"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UD デジタル 教科書体 N-R"/>
                <a:cs typeface="UD デジタル 教科書体 N-R"/>
              </a:rPr>
              <a:t>「ひろえば街が好きになる運動」</a:t>
            </a:r>
            <a:endParaRPr sz="950">
              <a:latin typeface="UD デジタル 教科書体 N-R"/>
              <a:cs typeface="UD デジタル 教科書体 N-R"/>
            </a:endParaRPr>
          </a:p>
        </p:txBody>
      </p:sp>
      <p:pic>
        <p:nvPicPr>
          <p:cNvPr id="39" name="object 39"/>
          <p:cNvPicPr/>
          <p:nvPr/>
        </p:nvPicPr>
        <p:blipFill>
          <a:blip r:embed="rId13" cstate="print"/>
          <a:stretch>
            <a:fillRect/>
          </a:stretch>
        </p:blipFill>
        <p:spPr>
          <a:xfrm>
            <a:off x="5584520" y="8445258"/>
            <a:ext cx="1687029" cy="1832532"/>
          </a:xfrm>
          <a:prstGeom prst="rect">
            <a:avLst/>
          </a:prstGeom>
        </p:spPr>
      </p:pic>
      <p:sp>
        <p:nvSpPr>
          <p:cNvPr id="40" name="object 40"/>
          <p:cNvSpPr txBox="1"/>
          <p:nvPr/>
        </p:nvSpPr>
        <p:spPr>
          <a:xfrm>
            <a:off x="243456" y="10262823"/>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12</a:t>
            </a:r>
            <a:endParaRPr sz="1500">
              <a:latin typeface="UD デジタル 教科書体 NK-R"/>
              <a:cs typeface="UD デジタル 教科書体 NK-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5985" y="332607"/>
            <a:ext cx="0" cy="8133715"/>
          </a:xfrm>
          <a:custGeom>
            <a:avLst/>
            <a:gdLst/>
            <a:ahLst/>
            <a:cxnLst/>
            <a:rect l="l" t="t" r="r" b="b"/>
            <a:pathLst>
              <a:path h="8133715">
                <a:moveTo>
                  <a:pt x="0" y="0"/>
                </a:moveTo>
                <a:lnTo>
                  <a:pt x="0" y="8133593"/>
                </a:lnTo>
              </a:path>
            </a:pathLst>
          </a:custGeom>
          <a:ln w="12700">
            <a:solidFill>
              <a:srgbClr val="3A7C22"/>
            </a:solidFill>
            <a:prstDash val="sysDash"/>
          </a:ln>
        </p:spPr>
        <p:txBody>
          <a:bodyPr wrap="square" lIns="0" tIns="0" rIns="0" bIns="0" rtlCol="0"/>
          <a:lstStyle/>
          <a:p>
            <a:endParaRPr/>
          </a:p>
        </p:txBody>
      </p:sp>
      <p:sp>
        <p:nvSpPr>
          <p:cNvPr id="3" name="object 3"/>
          <p:cNvSpPr/>
          <p:nvPr/>
        </p:nvSpPr>
        <p:spPr>
          <a:xfrm>
            <a:off x="3936034" y="5979578"/>
            <a:ext cx="3165475" cy="452120"/>
          </a:xfrm>
          <a:custGeom>
            <a:avLst/>
            <a:gdLst/>
            <a:ahLst/>
            <a:cxnLst/>
            <a:rect l="l" t="t" r="r" b="b"/>
            <a:pathLst>
              <a:path w="3165475" h="452120">
                <a:moveTo>
                  <a:pt x="3165144" y="0"/>
                </a:moveTo>
                <a:lnTo>
                  <a:pt x="0" y="0"/>
                </a:lnTo>
                <a:lnTo>
                  <a:pt x="0" y="451929"/>
                </a:lnTo>
                <a:lnTo>
                  <a:pt x="3165144" y="451929"/>
                </a:lnTo>
                <a:lnTo>
                  <a:pt x="3165144" y="0"/>
                </a:lnTo>
                <a:close/>
              </a:path>
            </a:pathLst>
          </a:custGeom>
          <a:solidFill>
            <a:srgbClr val="317DC4"/>
          </a:solidFill>
        </p:spPr>
        <p:txBody>
          <a:bodyPr wrap="square" lIns="0" tIns="0" rIns="0" bIns="0" rtlCol="0"/>
          <a:lstStyle/>
          <a:p>
            <a:endParaRPr/>
          </a:p>
        </p:txBody>
      </p:sp>
      <p:sp>
        <p:nvSpPr>
          <p:cNvPr id="4" name="object 4"/>
          <p:cNvSpPr/>
          <p:nvPr/>
        </p:nvSpPr>
        <p:spPr>
          <a:xfrm>
            <a:off x="400177" y="8466201"/>
            <a:ext cx="6795134" cy="1787525"/>
          </a:xfrm>
          <a:custGeom>
            <a:avLst/>
            <a:gdLst/>
            <a:ahLst/>
            <a:cxnLst/>
            <a:rect l="l" t="t" r="r" b="b"/>
            <a:pathLst>
              <a:path w="6795134" h="1787525">
                <a:moveTo>
                  <a:pt x="6794563" y="0"/>
                </a:moveTo>
                <a:lnTo>
                  <a:pt x="0" y="0"/>
                </a:lnTo>
                <a:lnTo>
                  <a:pt x="0" y="1787182"/>
                </a:lnTo>
                <a:lnTo>
                  <a:pt x="6794563" y="1787182"/>
                </a:lnTo>
                <a:lnTo>
                  <a:pt x="6794563" y="0"/>
                </a:lnTo>
                <a:close/>
              </a:path>
            </a:pathLst>
          </a:custGeom>
          <a:solidFill>
            <a:srgbClr val="B4E4A1"/>
          </a:solidFill>
        </p:spPr>
        <p:txBody>
          <a:bodyPr wrap="square" lIns="0" tIns="0" rIns="0" bIns="0" rtlCol="0"/>
          <a:lstStyle/>
          <a:p>
            <a:endParaRPr/>
          </a:p>
        </p:txBody>
      </p:sp>
      <p:graphicFrame>
        <p:nvGraphicFramePr>
          <p:cNvPr id="5" name="object 5"/>
          <p:cNvGraphicFramePr>
            <a:graphicFrameLocks noGrp="1"/>
          </p:cNvGraphicFramePr>
          <p:nvPr/>
        </p:nvGraphicFramePr>
        <p:xfrm>
          <a:off x="1569402" y="8572144"/>
          <a:ext cx="5540375" cy="1588770"/>
        </p:xfrm>
        <a:graphic>
          <a:graphicData uri="http://schemas.openxmlformats.org/drawingml/2006/table">
            <a:tbl>
              <a:tblPr firstRow="1" bandRow="1">
                <a:tableStyleId>{2D5ABB26-0587-4C30-8999-92F81FD0307C}</a:tableStyleId>
              </a:tblPr>
              <a:tblGrid>
                <a:gridCol w="5540375">
                  <a:extLst>
                    <a:ext uri="{9D8B030D-6E8A-4147-A177-3AD203B41FA5}">
                      <a16:colId xmlns:a16="http://schemas.microsoft.com/office/drawing/2014/main" val="20000"/>
                    </a:ext>
                  </a:extLst>
                </a:gridCol>
              </a:tblGrid>
              <a:tr h="236220">
                <a:tc>
                  <a:txBody>
                    <a:bodyPr/>
                    <a:lstStyle/>
                    <a:p>
                      <a:pPr marL="77470">
                        <a:lnSpc>
                          <a:spcPct val="100000"/>
                        </a:lnSpc>
                        <a:spcBef>
                          <a:spcPts val="240"/>
                        </a:spcBef>
                      </a:pPr>
                      <a:r>
                        <a:rPr sz="1000" b="1" spc="-20" dirty="0">
                          <a:solidFill>
                            <a:srgbClr val="FFFFFF"/>
                          </a:solidFill>
                          <a:latin typeface="UD デジタル 教科書体 NK-R"/>
                          <a:cs typeface="UD デジタル 教科書体 NK-R"/>
                        </a:rPr>
                        <a:t>商店街からひとこと</a:t>
                      </a:r>
                      <a:endParaRPr sz="1000">
                        <a:latin typeface="UD デジタル 教科書体 NK-R"/>
                        <a:cs typeface="UD デジタル 教科書体 NK-R"/>
                      </a:endParaRPr>
                    </a:p>
                  </a:txBody>
                  <a:tcPr marL="0" marR="0" marT="30480" marB="0">
                    <a:solidFill>
                      <a:srgbClr val="0080C9"/>
                    </a:solidFill>
                  </a:tcPr>
                </a:tc>
                <a:extLst>
                  <a:ext uri="{0D108BD9-81ED-4DB2-BD59-A6C34878D82A}">
                    <a16:rowId xmlns:a16="http://schemas.microsoft.com/office/drawing/2014/main" val="10000"/>
                  </a:ext>
                </a:extLst>
              </a:tr>
              <a:tr h="1352550">
                <a:tc>
                  <a:txBody>
                    <a:bodyPr/>
                    <a:lstStyle/>
                    <a:p>
                      <a:pPr marL="77470" marR="122555" algn="just">
                        <a:lnSpc>
                          <a:spcPct val="108300"/>
                        </a:lnSpc>
                        <a:spcBef>
                          <a:spcPts val="200"/>
                        </a:spcBef>
                      </a:pPr>
                      <a:r>
                        <a:rPr sz="1000" spc="-15" dirty="0">
                          <a:latin typeface="UD デジタル 教科書体 N-R"/>
                          <a:cs typeface="UD デジタル 教科書体 N-R"/>
                        </a:rPr>
                        <a:t>地域交流イベントでは、音楽やダンスステージで盛り上がり幅広い年齢層の方に楽しんでいただけました。大阪公立大学の協力による植花活動では、街が華やかになるとともに、今後の手入れを通して地域住民や学生らとの交流も広がっていくことを期待しています。また、ゴミ拾い・分別イベントを通じて、自分たちで街を綺麗に維持しようという機運が高まりました。今回のイベント開催が、単発でなく次年度以降も継続していくことで商店街と地域の繋がりをより豊かにできると考えています。商店街が街を活性化するお手伝いをしていけるように、役員はじめ会員様、行政とタッグを組んで盛り上げて参ります。</a:t>
                      </a:r>
                      <a:endParaRPr sz="1000" dirty="0">
                        <a:latin typeface="UD デジタル 教科書体 N-R"/>
                        <a:cs typeface="UD デジタル 教科書体 N-R"/>
                      </a:endParaRPr>
                    </a:p>
                  </a:txBody>
                  <a:tcPr marL="0" marR="0" marT="25400" marB="0">
                    <a:solidFill>
                      <a:srgbClr val="FFFFFF"/>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672623" y="9659846"/>
            <a:ext cx="6426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K-R"/>
                <a:cs typeface="UD デジタル 教科書体 NK-R"/>
              </a:rPr>
              <a:t>中村理事長</a:t>
            </a:r>
            <a:endParaRPr sz="950">
              <a:latin typeface="UD デジタル 教科書体 NK-R"/>
              <a:cs typeface="UD デジタル 教科書体 NK-R"/>
            </a:endParaRPr>
          </a:p>
        </p:txBody>
      </p:sp>
      <p:sp>
        <p:nvSpPr>
          <p:cNvPr id="7" name="object 7"/>
          <p:cNvSpPr txBox="1"/>
          <p:nvPr/>
        </p:nvSpPr>
        <p:spPr>
          <a:xfrm>
            <a:off x="3923334" y="6539048"/>
            <a:ext cx="3261360" cy="1834514"/>
          </a:xfrm>
          <a:prstGeom prst="rect">
            <a:avLst/>
          </a:prstGeom>
        </p:spPr>
        <p:txBody>
          <a:bodyPr vert="horz" wrap="square" lIns="0" tIns="11430" rIns="0" bIns="0" rtlCol="0">
            <a:spAutoFit/>
          </a:bodyPr>
          <a:lstStyle/>
          <a:p>
            <a:pPr marL="108585" marR="102235" indent="-96520">
              <a:lnSpc>
                <a:spcPct val="102899"/>
              </a:lnSpc>
              <a:spcBef>
                <a:spcPts val="90"/>
              </a:spcBef>
            </a:pPr>
            <a:r>
              <a:rPr sz="1050" dirty="0">
                <a:latin typeface="UD デジタル 教科書体 N-R"/>
                <a:cs typeface="UD デジタル 教科書体 N-R"/>
              </a:rPr>
              <a:t>・SNSや広報誌、J:com</a:t>
            </a:r>
            <a:r>
              <a:rPr sz="1050" spc="-5" dirty="0">
                <a:latin typeface="UD デジタル 教科書体 N-R"/>
                <a:cs typeface="UD デジタル 教科書体 N-R"/>
              </a:rPr>
              <a:t>番組等を見た地域住民からの</a:t>
            </a:r>
            <a:r>
              <a:rPr sz="1050" dirty="0">
                <a:latin typeface="UD デジタル 教科書体 N-R"/>
                <a:cs typeface="UD デジタル 教科書体 N-R"/>
              </a:rPr>
              <a:t>反響は非常に大きく、</a:t>
            </a:r>
            <a:r>
              <a:rPr sz="1050" spc="-10" dirty="0">
                <a:latin typeface="UD デジタル 教科書体 N-R"/>
                <a:cs typeface="UD デジタル 教科書体 N-R"/>
              </a:rPr>
              <a:t>PR効果があった。</a:t>
            </a:r>
            <a:endParaRPr sz="1050">
              <a:latin typeface="UD デジタル 教科書体 N-R"/>
              <a:cs typeface="UD デジタル 教科書体 N-R"/>
            </a:endParaRPr>
          </a:p>
          <a:p>
            <a:pPr marL="149860" marR="509270" indent="-137160">
              <a:lnSpc>
                <a:spcPct val="102899"/>
              </a:lnSpc>
            </a:pPr>
            <a:r>
              <a:rPr sz="1050" dirty="0">
                <a:latin typeface="UD デジタル 教科書体 N-R"/>
                <a:cs typeface="UD デジタル 教科書体 N-R"/>
              </a:rPr>
              <a:t>・アンケートは合計47</a:t>
            </a:r>
            <a:r>
              <a:rPr sz="1050" spc="-5" dirty="0">
                <a:latin typeface="UD デジタル 教科書体 N-R"/>
                <a:cs typeface="UD デジタル 教科書体 N-R"/>
              </a:rPr>
              <a:t>名に回答いただいた。</a:t>
            </a:r>
            <a:r>
              <a:rPr sz="1050" spc="-50" dirty="0">
                <a:latin typeface="UD デジタル 教科書体 N-R"/>
                <a:cs typeface="UD デジタル 教科書体 N-R"/>
              </a:rPr>
              <a:t> </a:t>
            </a:r>
            <a:r>
              <a:rPr sz="1050" dirty="0">
                <a:latin typeface="UD デジタル 教科書体 N-R"/>
                <a:cs typeface="UD デジタル 教科書体 N-R"/>
              </a:rPr>
              <a:t>(Google</a:t>
            </a:r>
            <a:r>
              <a:rPr sz="1050" spc="-105" dirty="0">
                <a:latin typeface="UD デジタル 教科書体 N-R"/>
                <a:cs typeface="UD デジタル 教科書体 N-R"/>
              </a:rPr>
              <a:t>フォーム回答</a:t>
            </a:r>
            <a:r>
              <a:rPr sz="1050" dirty="0">
                <a:latin typeface="UD デジタル 教科書体 N-R"/>
                <a:cs typeface="UD デジタル 教科書体 N-R"/>
              </a:rPr>
              <a:t>29名、用紙18</a:t>
            </a:r>
            <a:r>
              <a:rPr sz="1050" spc="-25" dirty="0">
                <a:latin typeface="UD デジタル 教科書体 N-R"/>
                <a:cs typeface="UD デジタル 教科書体 N-R"/>
              </a:rPr>
              <a:t>名)</a:t>
            </a:r>
            <a:endParaRPr sz="1050">
              <a:latin typeface="UD デジタル 教科書体 N-R"/>
              <a:cs typeface="UD デジタル 教科書体 N-R"/>
            </a:endParaRPr>
          </a:p>
          <a:p>
            <a:pPr marL="108585" marR="5080" indent="-96520">
              <a:lnSpc>
                <a:spcPct val="102899"/>
              </a:lnSpc>
            </a:pPr>
            <a:r>
              <a:rPr sz="1050" spc="5" dirty="0">
                <a:latin typeface="UD デジタル 教科書体 N-R"/>
                <a:cs typeface="UD デジタル 教科書体 N-R"/>
              </a:rPr>
              <a:t>・アンケート結果から、地域美化に関する関心の高さ、商店街が地域美化に取り組むことへの好感度の高さが改めてわかった。今後も同様のテーマで参加型イベントを地域と連携して続けていきたい。</a:t>
            </a:r>
            <a:endParaRPr sz="1050">
              <a:latin typeface="UD デジタル 教科書体 N-R"/>
              <a:cs typeface="UD デジタル 教科書体 N-R"/>
            </a:endParaRPr>
          </a:p>
          <a:p>
            <a:pPr marL="108585" marR="5080" indent="-96520">
              <a:lnSpc>
                <a:spcPts val="1300"/>
              </a:lnSpc>
              <a:spcBef>
                <a:spcPts val="35"/>
              </a:spcBef>
            </a:pPr>
            <a:r>
              <a:rPr sz="1050" spc="15" dirty="0">
                <a:latin typeface="UD デジタル 教科書体 N-R"/>
                <a:cs typeface="UD デジタル 教科書体 N-R"/>
              </a:rPr>
              <a:t>・また、</a:t>
            </a:r>
            <a:r>
              <a:rPr sz="1050" dirty="0">
                <a:latin typeface="UD デジタル 教科書体 N-R"/>
                <a:cs typeface="UD デジタル 教科書体 N-R"/>
              </a:rPr>
              <a:t>40</a:t>
            </a:r>
            <a:r>
              <a:rPr sz="1050" spc="5" dirty="0">
                <a:latin typeface="UD デジタル 教科書体 N-R"/>
                <a:cs typeface="UD デジタル 教科書体 N-R"/>
              </a:rPr>
              <a:t>代女性の参加者が多いことがわかったため、その層を重点ターゲットとし、今後の情報発信や取組みを考える参考となった。</a:t>
            </a:r>
            <a:endParaRPr sz="1050">
              <a:latin typeface="UD デジタル 教科書体 N-R"/>
              <a:cs typeface="UD デジタル 教科書体 N-R"/>
            </a:endParaRPr>
          </a:p>
        </p:txBody>
      </p:sp>
      <p:sp>
        <p:nvSpPr>
          <p:cNvPr id="8" name="object 8"/>
          <p:cNvSpPr/>
          <p:nvPr/>
        </p:nvSpPr>
        <p:spPr>
          <a:xfrm>
            <a:off x="3936037" y="6241486"/>
            <a:ext cx="3424554" cy="298450"/>
          </a:xfrm>
          <a:custGeom>
            <a:avLst/>
            <a:gdLst/>
            <a:ahLst/>
            <a:cxnLst/>
            <a:rect l="l" t="t" r="r" b="b"/>
            <a:pathLst>
              <a:path w="3424554" h="298450">
                <a:moveTo>
                  <a:pt x="3275507" y="0"/>
                </a:moveTo>
                <a:lnTo>
                  <a:pt x="0" y="0"/>
                </a:lnTo>
                <a:lnTo>
                  <a:pt x="0" y="298018"/>
                </a:lnTo>
                <a:lnTo>
                  <a:pt x="3424516" y="298018"/>
                </a:lnTo>
                <a:lnTo>
                  <a:pt x="3424516" y="149009"/>
                </a:lnTo>
                <a:lnTo>
                  <a:pt x="3275507" y="0"/>
                </a:lnTo>
                <a:close/>
              </a:path>
            </a:pathLst>
          </a:custGeom>
          <a:solidFill>
            <a:srgbClr val="B4E4A1"/>
          </a:solidFill>
        </p:spPr>
        <p:txBody>
          <a:bodyPr wrap="square" lIns="0" tIns="0" rIns="0" bIns="0" rtlCol="0"/>
          <a:lstStyle/>
          <a:p>
            <a:endParaRPr/>
          </a:p>
        </p:txBody>
      </p:sp>
      <p:sp>
        <p:nvSpPr>
          <p:cNvPr id="9" name="object 9"/>
          <p:cNvSpPr txBox="1"/>
          <p:nvPr/>
        </p:nvSpPr>
        <p:spPr>
          <a:xfrm>
            <a:off x="4001036" y="5981006"/>
            <a:ext cx="2918460" cy="523240"/>
          </a:xfrm>
          <a:prstGeom prst="rect">
            <a:avLst/>
          </a:prstGeom>
        </p:spPr>
        <p:txBody>
          <a:bodyPr vert="horz" wrap="square" lIns="0" tIns="12065" rIns="0" bIns="0" rtlCol="0">
            <a:spAutoFit/>
          </a:bodyPr>
          <a:lstStyle/>
          <a:p>
            <a:pPr marL="128270">
              <a:lnSpc>
                <a:spcPct val="100000"/>
              </a:lnSpc>
              <a:spcBef>
                <a:spcPts val="95"/>
              </a:spcBef>
            </a:pPr>
            <a:r>
              <a:rPr sz="1300" b="1" spc="-5" dirty="0">
                <a:solidFill>
                  <a:srgbClr val="FFFFFF"/>
                </a:solidFill>
                <a:latin typeface="UD デジタル 教科書体 NK-R"/>
                <a:cs typeface="UD デジタル 教科書体 NK-R"/>
              </a:rPr>
              <a:t>結果・成果 ②</a:t>
            </a:r>
            <a:r>
              <a:rPr sz="1300" b="1" spc="-10" dirty="0">
                <a:solidFill>
                  <a:srgbClr val="FFFFFF"/>
                </a:solidFill>
                <a:latin typeface="UD デジタル 教科書体 NK-R"/>
                <a:cs typeface="UD デジタル 教科書体 NK-R"/>
              </a:rPr>
              <a:t>SNS</a:t>
            </a:r>
            <a:r>
              <a:rPr sz="1300" b="1" spc="-25" dirty="0">
                <a:solidFill>
                  <a:srgbClr val="FFFFFF"/>
                </a:solidFill>
                <a:latin typeface="UD デジタル 教科書体 NK-R"/>
                <a:cs typeface="UD デジタル 教科書体 NK-R"/>
              </a:rPr>
              <a:t>等を利用した事業PR</a:t>
            </a:r>
            <a:endParaRPr sz="1300">
              <a:latin typeface="UD デジタル 教科書体 NK-R"/>
              <a:cs typeface="UD デジタル 教科書体 NK-R"/>
            </a:endParaRPr>
          </a:p>
          <a:p>
            <a:pPr marL="12700">
              <a:lnSpc>
                <a:spcPct val="100000"/>
              </a:lnSpc>
              <a:spcBef>
                <a:spcPts val="975"/>
              </a:spcBef>
            </a:pPr>
            <a:r>
              <a:rPr sz="1150" spc="-140" dirty="0">
                <a:latin typeface="UD デジタル 教科書体 N-R"/>
                <a:cs typeface="UD デジタル 教科書体 N-R"/>
              </a:rPr>
              <a:t>アンケート結果により、今後の方針を決定</a:t>
            </a:r>
            <a:endParaRPr sz="1150">
              <a:latin typeface="UD デジタル 教科書体 N-R"/>
              <a:cs typeface="UD デジタル 教科書体 N-R"/>
            </a:endParaRPr>
          </a:p>
        </p:txBody>
      </p:sp>
      <p:sp>
        <p:nvSpPr>
          <p:cNvPr id="10" name="object 10"/>
          <p:cNvSpPr txBox="1"/>
          <p:nvPr/>
        </p:nvSpPr>
        <p:spPr>
          <a:xfrm>
            <a:off x="335521" y="2543365"/>
            <a:ext cx="3212465" cy="286385"/>
          </a:xfrm>
          <a:prstGeom prst="rect">
            <a:avLst/>
          </a:prstGeom>
          <a:solidFill>
            <a:srgbClr val="317DC4"/>
          </a:solidFill>
        </p:spPr>
        <p:txBody>
          <a:bodyPr vert="horz" wrap="square" lIns="0" tIns="29209" rIns="0" bIns="0" rtlCol="0">
            <a:spAutoFit/>
          </a:bodyPr>
          <a:lstStyle/>
          <a:p>
            <a:pPr marL="258445">
              <a:lnSpc>
                <a:spcPct val="100000"/>
              </a:lnSpc>
              <a:spcBef>
                <a:spcPts val="229"/>
              </a:spcBef>
            </a:pPr>
            <a:r>
              <a:rPr sz="1300" b="1" dirty="0">
                <a:solidFill>
                  <a:srgbClr val="FFFFFF"/>
                </a:solidFill>
                <a:latin typeface="UD デジタル 教科書体 NK-R"/>
                <a:cs typeface="UD デジタル 教科書体 NK-R"/>
              </a:rPr>
              <a:t>取組内容 ②</a:t>
            </a:r>
            <a:r>
              <a:rPr sz="1300" b="1" spc="-10" dirty="0">
                <a:solidFill>
                  <a:srgbClr val="FFFFFF"/>
                </a:solidFill>
                <a:latin typeface="UD デジタル 教科書体 NK-R"/>
                <a:cs typeface="UD デジタル 教科書体 NK-R"/>
              </a:rPr>
              <a:t>SNS</a:t>
            </a:r>
            <a:r>
              <a:rPr sz="1300" b="1" spc="-25" dirty="0">
                <a:solidFill>
                  <a:srgbClr val="FFFFFF"/>
                </a:solidFill>
                <a:latin typeface="UD デジタル 教科書体 NK-R"/>
                <a:cs typeface="UD デジタル 教科書体 NK-R"/>
              </a:rPr>
              <a:t>を利用した事業</a:t>
            </a:r>
            <a:r>
              <a:rPr sz="1300" b="1" spc="-10" dirty="0">
                <a:solidFill>
                  <a:srgbClr val="FFFFFF"/>
                </a:solidFill>
                <a:latin typeface="UD デジタル 教科書体 NK-R"/>
                <a:cs typeface="UD デジタル 教科書体 NK-R"/>
              </a:rPr>
              <a:t>PR</a:t>
            </a:r>
            <a:r>
              <a:rPr sz="1300" b="1" spc="-50" dirty="0">
                <a:solidFill>
                  <a:srgbClr val="FFFFFF"/>
                </a:solidFill>
                <a:latin typeface="UD デジタル 教科書体 NK-R"/>
                <a:cs typeface="UD デジタル 教科書体 NK-R"/>
              </a:rPr>
              <a:t>等</a:t>
            </a:r>
            <a:endParaRPr sz="1300">
              <a:latin typeface="UD デジタル 教科書体 NK-R"/>
              <a:cs typeface="UD デジタル 教科書体 NK-R"/>
            </a:endParaRPr>
          </a:p>
        </p:txBody>
      </p:sp>
      <p:sp>
        <p:nvSpPr>
          <p:cNvPr id="11" name="object 11"/>
          <p:cNvSpPr/>
          <p:nvPr/>
        </p:nvSpPr>
        <p:spPr>
          <a:xfrm>
            <a:off x="335514" y="2819168"/>
            <a:ext cx="3211195" cy="238760"/>
          </a:xfrm>
          <a:custGeom>
            <a:avLst/>
            <a:gdLst/>
            <a:ahLst/>
            <a:cxnLst/>
            <a:rect l="l" t="t" r="r" b="b"/>
            <a:pathLst>
              <a:path w="3211195" h="238760">
                <a:moveTo>
                  <a:pt x="3091307" y="0"/>
                </a:moveTo>
                <a:lnTo>
                  <a:pt x="0" y="0"/>
                </a:lnTo>
                <a:lnTo>
                  <a:pt x="0" y="238658"/>
                </a:lnTo>
                <a:lnTo>
                  <a:pt x="3210636" y="238658"/>
                </a:lnTo>
                <a:lnTo>
                  <a:pt x="3210636" y="119329"/>
                </a:lnTo>
                <a:lnTo>
                  <a:pt x="3091307" y="0"/>
                </a:lnTo>
                <a:close/>
              </a:path>
            </a:pathLst>
          </a:custGeom>
          <a:solidFill>
            <a:srgbClr val="B4E4A1"/>
          </a:solidFill>
        </p:spPr>
        <p:txBody>
          <a:bodyPr wrap="square" lIns="0" tIns="0" rIns="0" bIns="0" rtlCol="0"/>
          <a:lstStyle/>
          <a:p>
            <a:endParaRPr/>
          </a:p>
        </p:txBody>
      </p:sp>
      <p:sp>
        <p:nvSpPr>
          <p:cNvPr id="12" name="object 12"/>
          <p:cNvSpPr/>
          <p:nvPr/>
        </p:nvSpPr>
        <p:spPr>
          <a:xfrm>
            <a:off x="324877" y="3811907"/>
            <a:ext cx="3175000" cy="238760"/>
          </a:xfrm>
          <a:custGeom>
            <a:avLst/>
            <a:gdLst/>
            <a:ahLst/>
            <a:cxnLst/>
            <a:rect l="l" t="t" r="r" b="b"/>
            <a:pathLst>
              <a:path w="3175000" h="238760">
                <a:moveTo>
                  <a:pt x="3055391" y="0"/>
                </a:moveTo>
                <a:lnTo>
                  <a:pt x="0" y="0"/>
                </a:lnTo>
                <a:lnTo>
                  <a:pt x="0" y="238658"/>
                </a:lnTo>
                <a:lnTo>
                  <a:pt x="3174720" y="238658"/>
                </a:lnTo>
                <a:lnTo>
                  <a:pt x="3174720" y="119329"/>
                </a:lnTo>
                <a:lnTo>
                  <a:pt x="3055391" y="0"/>
                </a:lnTo>
                <a:close/>
              </a:path>
            </a:pathLst>
          </a:custGeom>
          <a:solidFill>
            <a:srgbClr val="B4E4A1"/>
          </a:solidFill>
        </p:spPr>
        <p:txBody>
          <a:bodyPr wrap="square" lIns="0" tIns="0" rIns="0" bIns="0" rtlCol="0"/>
          <a:lstStyle/>
          <a:p>
            <a:endParaRPr/>
          </a:p>
        </p:txBody>
      </p:sp>
      <p:sp>
        <p:nvSpPr>
          <p:cNvPr id="13" name="object 13"/>
          <p:cNvSpPr txBox="1"/>
          <p:nvPr/>
        </p:nvSpPr>
        <p:spPr>
          <a:xfrm>
            <a:off x="345117" y="2792882"/>
            <a:ext cx="3405504" cy="2456180"/>
          </a:xfrm>
          <a:prstGeom prst="rect">
            <a:avLst/>
          </a:prstGeom>
        </p:spPr>
        <p:txBody>
          <a:bodyPr vert="horz" wrap="square" lIns="0" tIns="62865" rIns="0" bIns="0" rtlCol="0">
            <a:spAutoFit/>
          </a:bodyPr>
          <a:lstStyle/>
          <a:p>
            <a:pPr marL="67945">
              <a:lnSpc>
                <a:spcPct val="100000"/>
              </a:lnSpc>
              <a:spcBef>
                <a:spcPts val="495"/>
              </a:spcBef>
            </a:pPr>
            <a:r>
              <a:rPr sz="1150" spc="-10" dirty="0">
                <a:latin typeface="UD デジタル 教科書体 N-R"/>
                <a:cs typeface="UD デジタル 教科書体 N-R"/>
              </a:rPr>
              <a:t>SNS</a:t>
            </a:r>
            <a:r>
              <a:rPr sz="1150" spc="-5" dirty="0">
                <a:latin typeface="UD デジタル 教科書体 N-R"/>
                <a:cs typeface="UD デジタル 教科書体 N-R"/>
              </a:rPr>
              <a:t>や各媒体を活用した情報発信・収集の課題</a:t>
            </a:r>
            <a:endParaRPr sz="1150">
              <a:latin typeface="UD デジタル 教科書体 N-R"/>
              <a:cs typeface="UD デジタル 教科書体 N-R"/>
            </a:endParaRPr>
          </a:p>
          <a:p>
            <a:pPr marL="12700">
              <a:lnSpc>
                <a:spcPct val="100000"/>
              </a:lnSpc>
              <a:spcBef>
                <a:spcPts val="360"/>
              </a:spcBef>
            </a:pPr>
            <a:r>
              <a:rPr sz="1050" dirty="0">
                <a:latin typeface="UD デジタル 教科書体 N-R"/>
                <a:cs typeface="UD デジタル 教科書体 N-R"/>
              </a:rPr>
              <a:t>・SNS</a:t>
            </a:r>
            <a:r>
              <a:rPr sz="1050" spc="-5" dirty="0">
                <a:latin typeface="UD デジタル 教科書体 N-R"/>
                <a:cs typeface="UD デジタル 教科書体 N-R"/>
              </a:rPr>
              <a:t>や各種媒体を活用して情報発信強化を図りたい。</a:t>
            </a:r>
            <a:endParaRPr sz="1050">
              <a:latin typeface="UD デジタル 教科書体 N-R"/>
              <a:cs typeface="UD デジタル 教科書体 N-R"/>
            </a:endParaRPr>
          </a:p>
          <a:p>
            <a:pPr marL="12700">
              <a:lnSpc>
                <a:spcPct val="100000"/>
              </a:lnSpc>
              <a:spcBef>
                <a:spcPts val="40"/>
              </a:spcBef>
            </a:pPr>
            <a:r>
              <a:rPr sz="1050" spc="-5" dirty="0">
                <a:latin typeface="UD デジタル 教科書体 N-R"/>
                <a:cs typeface="UD デジタル 教科書体 N-R"/>
              </a:rPr>
              <a:t>・地域ニーズをさらに把握したい。</a:t>
            </a:r>
            <a:endParaRPr sz="1050">
              <a:latin typeface="UD デジタル 教科書体 N-R"/>
              <a:cs typeface="UD デジタル 教科書体 N-R"/>
            </a:endParaRPr>
          </a:p>
          <a:p>
            <a:pPr>
              <a:lnSpc>
                <a:spcPct val="100000"/>
              </a:lnSpc>
            </a:pPr>
            <a:endParaRPr sz="1050">
              <a:latin typeface="UD デジタル 教科書体 N-R"/>
              <a:cs typeface="UD デジタル 教科書体 N-R"/>
            </a:endParaRPr>
          </a:p>
          <a:p>
            <a:pPr>
              <a:lnSpc>
                <a:spcPct val="100000"/>
              </a:lnSpc>
              <a:spcBef>
                <a:spcPts val="355"/>
              </a:spcBef>
            </a:pPr>
            <a:endParaRPr sz="1050">
              <a:latin typeface="UD デジタル 教科書体 N-R"/>
              <a:cs typeface="UD デジタル 教科書体 N-R"/>
            </a:endParaRPr>
          </a:p>
          <a:p>
            <a:pPr marL="57150">
              <a:lnSpc>
                <a:spcPct val="100000"/>
              </a:lnSpc>
              <a:spcBef>
                <a:spcPts val="5"/>
              </a:spcBef>
            </a:pPr>
            <a:r>
              <a:rPr sz="1150" dirty="0">
                <a:latin typeface="UD デジタル 教科書体 N-R"/>
                <a:cs typeface="UD デジタル 教科書体 N-R"/>
              </a:rPr>
              <a:t>SNSや各媒体を利用した事業PR</a:t>
            </a:r>
            <a:r>
              <a:rPr sz="1150" spc="-50" dirty="0">
                <a:latin typeface="UD デジタル 教科書体 N-R"/>
                <a:cs typeface="UD デジタル 教科書体 N-R"/>
              </a:rPr>
              <a:t>等</a:t>
            </a:r>
            <a:endParaRPr sz="1150">
              <a:latin typeface="UD デジタル 教科書体 N-R"/>
              <a:cs typeface="UD デジタル 教科書体 N-R"/>
            </a:endParaRPr>
          </a:p>
          <a:p>
            <a:pPr marL="20955">
              <a:lnSpc>
                <a:spcPct val="100000"/>
              </a:lnSpc>
              <a:spcBef>
                <a:spcPts val="505"/>
              </a:spcBef>
            </a:pPr>
            <a:r>
              <a:rPr sz="1050" dirty="0">
                <a:latin typeface="UD デジタル 教科書体 N-R"/>
                <a:cs typeface="UD デジタル 教科書体 N-R"/>
              </a:rPr>
              <a:t>・商店街公式InstagramやFacebook</a:t>
            </a:r>
            <a:r>
              <a:rPr sz="1050" spc="-10" dirty="0">
                <a:latin typeface="UD デジタル 教科書体 N-R"/>
                <a:cs typeface="UD デジタル 教科書体 N-R"/>
              </a:rPr>
              <a:t>で情報発信。</a:t>
            </a:r>
            <a:endParaRPr sz="1050">
              <a:latin typeface="UD デジタル 教科書体 N-R"/>
              <a:cs typeface="UD デジタル 教科書体 N-R"/>
            </a:endParaRPr>
          </a:p>
          <a:p>
            <a:pPr marL="21590">
              <a:lnSpc>
                <a:spcPct val="100000"/>
              </a:lnSpc>
              <a:spcBef>
                <a:spcPts val="35"/>
              </a:spcBef>
            </a:pPr>
            <a:r>
              <a:rPr sz="1050" spc="-5" dirty="0">
                <a:latin typeface="UD デジタル 教科書体 N-R"/>
                <a:cs typeface="UD デジタル 教科書体 N-R"/>
              </a:rPr>
              <a:t>・堺市の広報誌「広報さかい」に掲載。</a:t>
            </a:r>
            <a:endParaRPr sz="1050">
              <a:latin typeface="UD デジタル 教科書体 N-R"/>
              <a:cs typeface="UD デジタル 教科書体 N-R"/>
            </a:endParaRPr>
          </a:p>
          <a:p>
            <a:pPr marL="21590">
              <a:lnSpc>
                <a:spcPct val="100000"/>
              </a:lnSpc>
              <a:spcBef>
                <a:spcPts val="35"/>
              </a:spcBef>
            </a:pPr>
            <a:r>
              <a:rPr sz="1050" dirty="0">
                <a:latin typeface="UD デジタル 教科書体 N-R"/>
                <a:cs typeface="UD デジタル 教科書体 N-R"/>
              </a:rPr>
              <a:t>・J:com「ジモトトピックス」番組内にて2</a:t>
            </a:r>
            <a:r>
              <a:rPr sz="1050" spc="-15" dirty="0">
                <a:latin typeface="UD デジタル 教科書体 N-R"/>
                <a:cs typeface="UD デジタル 教科書体 N-R"/>
              </a:rPr>
              <a:t>回放送。</a:t>
            </a:r>
            <a:endParaRPr sz="1050">
              <a:latin typeface="UD デジタル 教科書体 N-R"/>
              <a:cs typeface="UD デジタル 教科書体 N-R"/>
            </a:endParaRPr>
          </a:p>
          <a:p>
            <a:pPr marL="115570" marR="142240" indent="-94615">
              <a:lnSpc>
                <a:spcPct val="102899"/>
              </a:lnSpc>
            </a:pPr>
            <a:r>
              <a:rPr sz="1050" spc="5" dirty="0">
                <a:latin typeface="UD デジタル 教科書体 N-R"/>
                <a:cs typeface="UD デジタル 教科書体 N-R"/>
              </a:rPr>
              <a:t>・地域ニーズをさらに把握するため、参加者らへアンケートを実施。集計効率化のためGoogleフォームを活用しつつ、高齢者などデジタルで回答しにくい</a:t>
            </a:r>
            <a:endParaRPr sz="1050">
              <a:latin typeface="UD デジタル 教科書体 N-R"/>
              <a:cs typeface="UD デジタル 教科書体 N-R"/>
            </a:endParaRPr>
          </a:p>
          <a:p>
            <a:pPr marL="115570">
              <a:lnSpc>
                <a:spcPct val="100000"/>
              </a:lnSpc>
              <a:spcBef>
                <a:spcPts val="35"/>
              </a:spcBef>
            </a:pPr>
            <a:r>
              <a:rPr sz="1050" dirty="0">
                <a:latin typeface="UD デジタル 教科書体 N-R"/>
                <a:cs typeface="UD デジタル 教科書体 N-R"/>
              </a:rPr>
              <a:t>人のために従来のアナログ方式（用紙）</a:t>
            </a:r>
            <a:r>
              <a:rPr sz="1050" spc="-10" dirty="0">
                <a:latin typeface="UD デジタル 教科書体 N-R"/>
                <a:cs typeface="UD デジタル 教科書体 N-R"/>
              </a:rPr>
              <a:t>も併用した。</a:t>
            </a:r>
            <a:endParaRPr sz="1050">
              <a:latin typeface="UD デジタル 教科書体 N-R"/>
              <a:cs typeface="UD デジタル 教科書体 N-R"/>
            </a:endParaRPr>
          </a:p>
        </p:txBody>
      </p:sp>
      <p:sp>
        <p:nvSpPr>
          <p:cNvPr id="14" name="object 14"/>
          <p:cNvSpPr/>
          <p:nvPr/>
        </p:nvSpPr>
        <p:spPr>
          <a:xfrm>
            <a:off x="5465775" y="1224286"/>
            <a:ext cx="118110" cy="229870"/>
          </a:xfrm>
          <a:custGeom>
            <a:avLst/>
            <a:gdLst/>
            <a:ahLst/>
            <a:cxnLst/>
            <a:rect l="l" t="t" r="r" b="b"/>
            <a:pathLst>
              <a:path w="118110" h="229869">
                <a:moveTo>
                  <a:pt x="0" y="0"/>
                </a:moveTo>
                <a:lnTo>
                  <a:pt x="0" y="229349"/>
                </a:lnTo>
                <a:lnTo>
                  <a:pt x="118046" y="114668"/>
                </a:lnTo>
                <a:lnTo>
                  <a:pt x="0" y="0"/>
                </a:lnTo>
                <a:close/>
              </a:path>
            </a:pathLst>
          </a:custGeom>
          <a:solidFill>
            <a:srgbClr val="145F82"/>
          </a:solidFill>
        </p:spPr>
        <p:txBody>
          <a:bodyPr wrap="square" lIns="0" tIns="0" rIns="0" bIns="0" rtlCol="0"/>
          <a:lstStyle/>
          <a:p>
            <a:endParaRPr/>
          </a:p>
        </p:txBody>
      </p:sp>
      <p:sp>
        <p:nvSpPr>
          <p:cNvPr id="15" name="object 15"/>
          <p:cNvSpPr txBox="1"/>
          <p:nvPr/>
        </p:nvSpPr>
        <p:spPr>
          <a:xfrm>
            <a:off x="4710511" y="2306168"/>
            <a:ext cx="1746250"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Meiryo UI"/>
                <a:cs typeface="Meiryo UI"/>
              </a:rPr>
              <a:t>堺市の広報誌「広報さかい」に掲載</a:t>
            </a:r>
            <a:endParaRPr sz="950">
              <a:latin typeface="Meiryo UI"/>
              <a:cs typeface="Meiryo UI"/>
            </a:endParaRPr>
          </a:p>
        </p:txBody>
      </p:sp>
      <p:sp>
        <p:nvSpPr>
          <p:cNvPr id="16" name="object 16"/>
          <p:cNvSpPr txBox="1"/>
          <p:nvPr/>
        </p:nvSpPr>
        <p:spPr>
          <a:xfrm>
            <a:off x="2263110" y="6035905"/>
            <a:ext cx="1305560" cy="173990"/>
          </a:xfrm>
          <a:prstGeom prst="rect">
            <a:avLst/>
          </a:prstGeom>
        </p:spPr>
        <p:txBody>
          <a:bodyPr vert="horz" wrap="square" lIns="0" tIns="15240" rIns="0" bIns="0" rtlCol="0">
            <a:spAutoFit/>
          </a:bodyPr>
          <a:lstStyle/>
          <a:p>
            <a:pPr marL="12700">
              <a:lnSpc>
                <a:spcPct val="100000"/>
              </a:lnSpc>
              <a:spcBef>
                <a:spcPts val="120"/>
              </a:spcBef>
            </a:pPr>
            <a:r>
              <a:rPr sz="950" spc="15" dirty="0">
                <a:latin typeface="Meiryo UI"/>
                <a:cs typeface="Meiryo UI"/>
              </a:rPr>
              <a:t>商店街公式 </a:t>
            </a:r>
            <a:r>
              <a:rPr sz="950" spc="-10" dirty="0">
                <a:latin typeface="Meiryo UI"/>
                <a:cs typeface="Meiryo UI"/>
              </a:rPr>
              <a:t>Instagram</a:t>
            </a:r>
            <a:endParaRPr sz="950">
              <a:latin typeface="Meiryo UI"/>
              <a:cs typeface="Meiryo UI"/>
            </a:endParaRPr>
          </a:p>
        </p:txBody>
      </p:sp>
      <p:sp>
        <p:nvSpPr>
          <p:cNvPr id="17" name="object 17"/>
          <p:cNvSpPr txBox="1"/>
          <p:nvPr/>
        </p:nvSpPr>
        <p:spPr>
          <a:xfrm>
            <a:off x="4946412" y="5774698"/>
            <a:ext cx="1403350"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ケーブルTV｢</a:t>
            </a:r>
            <a:r>
              <a:rPr sz="950" spc="165" dirty="0">
                <a:latin typeface="Meiryo UI"/>
                <a:cs typeface="Meiryo UI"/>
              </a:rPr>
              <a:t> </a:t>
            </a:r>
            <a:r>
              <a:rPr sz="950" dirty="0">
                <a:latin typeface="UD デジタル 教科書体 N-R"/>
                <a:cs typeface="UD デジタル 教科書体 N-R"/>
              </a:rPr>
              <a:t>J:com</a:t>
            </a:r>
            <a:r>
              <a:rPr sz="950" spc="-15" dirty="0">
                <a:latin typeface="Meiryo UI"/>
                <a:cs typeface="Meiryo UI"/>
              </a:rPr>
              <a:t>」で放送</a:t>
            </a:r>
            <a:endParaRPr sz="950">
              <a:latin typeface="Meiryo UI"/>
              <a:cs typeface="Meiryo UI"/>
            </a:endParaRPr>
          </a:p>
        </p:txBody>
      </p:sp>
      <p:pic>
        <p:nvPicPr>
          <p:cNvPr id="18" name="object 18"/>
          <p:cNvPicPr/>
          <p:nvPr/>
        </p:nvPicPr>
        <p:blipFill>
          <a:blip r:embed="rId2" cstate="print"/>
          <a:stretch>
            <a:fillRect/>
          </a:stretch>
        </p:blipFill>
        <p:spPr>
          <a:xfrm>
            <a:off x="550710" y="8649766"/>
            <a:ext cx="874115" cy="940841"/>
          </a:xfrm>
          <a:prstGeom prst="rect">
            <a:avLst/>
          </a:prstGeom>
        </p:spPr>
      </p:pic>
      <p:pic>
        <p:nvPicPr>
          <p:cNvPr id="19" name="object 19"/>
          <p:cNvPicPr/>
          <p:nvPr/>
        </p:nvPicPr>
        <p:blipFill>
          <a:blip r:embed="rId3" cstate="print"/>
          <a:stretch>
            <a:fillRect/>
          </a:stretch>
        </p:blipFill>
        <p:spPr>
          <a:xfrm>
            <a:off x="416077" y="5278616"/>
            <a:ext cx="1670519" cy="1470531"/>
          </a:xfrm>
          <a:prstGeom prst="rect">
            <a:avLst/>
          </a:prstGeom>
        </p:spPr>
      </p:pic>
      <p:grpSp>
        <p:nvGrpSpPr>
          <p:cNvPr id="20" name="object 20"/>
          <p:cNvGrpSpPr/>
          <p:nvPr/>
        </p:nvGrpSpPr>
        <p:grpSpPr>
          <a:xfrm>
            <a:off x="4094353" y="333095"/>
            <a:ext cx="1299845" cy="1924685"/>
            <a:chOff x="4094353" y="333095"/>
            <a:chExt cx="1299845" cy="1924685"/>
          </a:xfrm>
        </p:grpSpPr>
        <p:pic>
          <p:nvPicPr>
            <p:cNvPr id="21" name="object 21"/>
            <p:cNvPicPr/>
            <p:nvPr/>
          </p:nvPicPr>
          <p:blipFill>
            <a:blip r:embed="rId4" cstate="print"/>
            <a:stretch>
              <a:fillRect/>
            </a:stretch>
          </p:blipFill>
          <p:spPr>
            <a:xfrm>
              <a:off x="4103872" y="403577"/>
              <a:ext cx="1280229" cy="1828903"/>
            </a:xfrm>
            <a:prstGeom prst="rect">
              <a:avLst/>
            </a:prstGeom>
          </p:spPr>
        </p:pic>
        <p:sp>
          <p:nvSpPr>
            <p:cNvPr id="22" name="object 22"/>
            <p:cNvSpPr/>
            <p:nvPr/>
          </p:nvSpPr>
          <p:spPr>
            <a:xfrm>
              <a:off x="4099115" y="337857"/>
              <a:ext cx="1290320" cy="1915160"/>
            </a:xfrm>
            <a:custGeom>
              <a:avLst/>
              <a:gdLst/>
              <a:ahLst/>
              <a:cxnLst/>
              <a:rect l="l" t="t" r="r" b="b"/>
              <a:pathLst>
                <a:path w="1290320" h="1915160">
                  <a:moveTo>
                    <a:pt x="0" y="0"/>
                  </a:moveTo>
                  <a:lnTo>
                    <a:pt x="1289761" y="0"/>
                  </a:lnTo>
                  <a:lnTo>
                    <a:pt x="1289761" y="1914639"/>
                  </a:lnTo>
                  <a:lnTo>
                    <a:pt x="0" y="1914639"/>
                  </a:lnTo>
                  <a:lnTo>
                    <a:pt x="0" y="0"/>
                  </a:lnTo>
                  <a:close/>
                </a:path>
              </a:pathLst>
            </a:custGeom>
            <a:ln w="9525">
              <a:solidFill>
                <a:srgbClr val="7E7E7E"/>
              </a:solidFill>
            </a:ln>
          </p:spPr>
          <p:txBody>
            <a:bodyPr wrap="square" lIns="0" tIns="0" rIns="0" bIns="0" rtlCol="0"/>
            <a:lstStyle/>
            <a:p>
              <a:endParaRPr/>
            </a:p>
          </p:txBody>
        </p:sp>
      </p:grpSp>
      <p:grpSp>
        <p:nvGrpSpPr>
          <p:cNvPr id="23" name="object 23"/>
          <p:cNvGrpSpPr/>
          <p:nvPr/>
        </p:nvGrpSpPr>
        <p:grpSpPr>
          <a:xfrm>
            <a:off x="5638774" y="919009"/>
            <a:ext cx="1671955" cy="752475"/>
            <a:chOff x="5638774" y="919009"/>
            <a:chExt cx="1671955" cy="752475"/>
          </a:xfrm>
        </p:grpSpPr>
        <p:pic>
          <p:nvPicPr>
            <p:cNvPr id="24" name="object 24"/>
            <p:cNvPicPr/>
            <p:nvPr/>
          </p:nvPicPr>
          <p:blipFill>
            <a:blip r:embed="rId5" cstate="print"/>
            <a:stretch>
              <a:fillRect/>
            </a:stretch>
          </p:blipFill>
          <p:spPr>
            <a:xfrm>
              <a:off x="5706823" y="945749"/>
              <a:ext cx="1552607" cy="709173"/>
            </a:xfrm>
            <a:prstGeom prst="rect">
              <a:avLst/>
            </a:prstGeom>
          </p:spPr>
        </p:pic>
        <p:sp>
          <p:nvSpPr>
            <p:cNvPr id="25" name="object 25"/>
            <p:cNvSpPr/>
            <p:nvPr/>
          </p:nvSpPr>
          <p:spPr>
            <a:xfrm>
              <a:off x="5643536" y="923772"/>
              <a:ext cx="1662430" cy="742950"/>
            </a:xfrm>
            <a:custGeom>
              <a:avLst/>
              <a:gdLst/>
              <a:ahLst/>
              <a:cxnLst/>
              <a:rect l="l" t="t" r="r" b="b"/>
              <a:pathLst>
                <a:path w="1662429" h="742950">
                  <a:moveTo>
                    <a:pt x="0" y="0"/>
                  </a:moveTo>
                  <a:lnTo>
                    <a:pt x="1661972" y="0"/>
                  </a:lnTo>
                  <a:lnTo>
                    <a:pt x="1661972" y="742797"/>
                  </a:lnTo>
                  <a:lnTo>
                    <a:pt x="0" y="742797"/>
                  </a:lnTo>
                  <a:lnTo>
                    <a:pt x="0" y="0"/>
                  </a:lnTo>
                  <a:close/>
                </a:path>
              </a:pathLst>
            </a:custGeom>
            <a:ln w="9525">
              <a:solidFill>
                <a:srgbClr val="7E7E7E"/>
              </a:solidFill>
            </a:ln>
          </p:spPr>
          <p:txBody>
            <a:bodyPr wrap="square" lIns="0" tIns="0" rIns="0" bIns="0" rtlCol="0"/>
            <a:lstStyle/>
            <a:p>
              <a:endParaRPr/>
            </a:p>
          </p:txBody>
        </p:sp>
      </p:grpSp>
      <p:pic>
        <p:nvPicPr>
          <p:cNvPr id="26" name="object 26"/>
          <p:cNvPicPr/>
          <p:nvPr/>
        </p:nvPicPr>
        <p:blipFill>
          <a:blip r:embed="rId6" cstate="print"/>
          <a:stretch>
            <a:fillRect/>
          </a:stretch>
        </p:blipFill>
        <p:spPr>
          <a:xfrm>
            <a:off x="4478723" y="2612478"/>
            <a:ext cx="2210200" cy="1492313"/>
          </a:xfrm>
          <a:prstGeom prst="rect">
            <a:avLst/>
          </a:prstGeom>
        </p:spPr>
      </p:pic>
      <p:pic>
        <p:nvPicPr>
          <p:cNvPr id="27" name="object 27"/>
          <p:cNvPicPr/>
          <p:nvPr/>
        </p:nvPicPr>
        <p:blipFill>
          <a:blip r:embed="rId7" cstate="print"/>
          <a:stretch>
            <a:fillRect/>
          </a:stretch>
        </p:blipFill>
        <p:spPr>
          <a:xfrm>
            <a:off x="4453932" y="4218558"/>
            <a:ext cx="2257903" cy="1519402"/>
          </a:xfrm>
          <a:prstGeom prst="rect">
            <a:avLst/>
          </a:prstGeom>
        </p:spPr>
      </p:pic>
      <p:sp>
        <p:nvSpPr>
          <p:cNvPr id="28" name="object 28"/>
          <p:cNvSpPr txBox="1"/>
          <p:nvPr/>
        </p:nvSpPr>
        <p:spPr>
          <a:xfrm>
            <a:off x="289775" y="355764"/>
            <a:ext cx="3343910" cy="286385"/>
          </a:xfrm>
          <a:prstGeom prst="rect">
            <a:avLst/>
          </a:prstGeom>
          <a:solidFill>
            <a:srgbClr val="317DC4"/>
          </a:solidFill>
        </p:spPr>
        <p:txBody>
          <a:bodyPr vert="horz" wrap="square" lIns="0" tIns="37465" rIns="0" bIns="0" rtlCol="0">
            <a:spAutoFit/>
          </a:bodyPr>
          <a:lstStyle/>
          <a:p>
            <a:pPr marL="524510">
              <a:lnSpc>
                <a:spcPct val="100000"/>
              </a:lnSpc>
              <a:spcBef>
                <a:spcPts val="295"/>
              </a:spcBef>
            </a:pPr>
            <a:r>
              <a:rPr sz="1200" b="1" spc="-5" dirty="0">
                <a:solidFill>
                  <a:srgbClr val="FFFFFF"/>
                </a:solidFill>
                <a:latin typeface="UD デジタル 教科書体 NK-R"/>
                <a:cs typeface="UD デジタル 教科書体 NK-R"/>
              </a:rPr>
              <a:t>結果・成果 ①地域交流イベント開催</a:t>
            </a:r>
            <a:endParaRPr sz="1200">
              <a:latin typeface="UD デジタル 教科書体 NK-R"/>
              <a:cs typeface="UD デジタル 教科書体 NK-R"/>
            </a:endParaRPr>
          </a:p>
        </p:txBody>
      </p:sp>
      <p:sp>
        <p:nvSpPr>
          <p:cNvPr id="29" name="object 29"/>
          <p:cNvSpPr/>
          <p:nvPr/>
        </p:nvSpPr>
        <p:spPr>
          <a:xfrm>
            <a:off x="294190" y="640244"/>
            <a:ext cx="3383279" cy="240665"/>
          </a:xfrm>
          <a:custGeom>
            <a:avLst/>
            <a:gdLst/>
            <a:ahLst/>
            <a:cxnLst/>
            <a:rect l="l" t="t" r="r" b="b"/>
            <a:pathLst>
              <a:path w="3383279" h="240665">
                <a:moveTo>
                  <a:pt x="3262833" y="0"/>
                </a:moveTo>
                <a:lnTo>
                  <a:pt x="0" y="0"/>
                </a:lnTo>
                <a:lnTo>
                  <a:pt x="0" y="240144"/>
                </a:lnTo>
                <a:lnTo>
                  <a:pt x="3382899" y="240144"/>
                </a:lnTo>
                <a:lnTo>
                  <a:pt x="3382899" y="120078"/>
                </a:lnTo>
                <a:lnTo>
                  <a:pt x="3262833" y="0"/>
                </a:lnTo>
                <a:close/>
              </a:path>
            </a:pathLst>
          </a:custGeom>
          <a:solidFill>
            <a:srgbClr val="B4E4A1"/>
          </a:solidFill>
        </p:spPr>
        <p:txBody>
          <a:bodyPr wrap="square" lIns="0" tIns="0" rIns="0" bIns="0" rtlCol="0"/>
          <a:lstStyle/>
          <a:p>
            <a:endParaRPr/>
          </a:p>
        </p:txBody>
      </p:sp>
      <p:sp>
        <p:nvSpPr>
          <p:cNvPr id="30" name="object 30"/>
          <p:cNvSpPr txBox="1"/>
          <p:nvPr/>
        </p:nvSpPr>
        <p:spPr>
          <a:xfrm>
            <a:off x="272586" y="570272"/>
            <a:ext cx="3166745" cy="1858645"/>
          </a:xfrm>
          <a:prstGeom prst="rect">
            <a:avLst/>
          </a:prstGeom>
        </p:spPr>
        <p:txBody>
          <a:bodyPr vert="horz" wrap="square" lIns="0" tIns="107314" rIns="0" bIns="0" rtlCol="0">
            <a:spAutoFit/>
          </a:bodyPr>
          <a:lstStyle/>
          <a:p>
            <a:pPr marL="99060">
              <a:lnSpc>
                <a:spcPct val="100000"/>
              </a:lnSpc>
              <a:spcBef>
                <a:spcPts val="844"/>
              </a:spcBef>
            </a:pPr>
            <a:r>
              <a:rPr sz="1150" spc="-5" dirty="0">
                <a:latin typeface="UD デジタル 教科書体 N-R"/>
                <a:cs typeface="UD デジタル 教科書体 N-R"/>
              </a:rPr>
              <a:t>イベント開催等を経て</a:t>
            </a:r>
            <a:endParaRPr sz="1150">
              <a:latin typeface="UD デジタル 教科書体 N-R"/>
              <a:cs typeface="UD デジタル 教科書体 N-R"/>
            </a:endParaRPr>
          </a:p>
          <a:p>
            <a:pPr marL="113030" marR="6350" indent="-100965">
              <a:lnSpc>
                <a:spcPct val="102899"/>
              </a:lnSpc>
              <a:spcBef>
                <a:spcPts val="645"/>
              </a:spcBef>
            </a:pPr>
            <a:r>
              <a:rPr sz="1050" spc="-5" dirty="0">
                <a:latin typeface="UD デジタル 教科書体 N-R"/>
                <a:cs typeface="UD デジタル 教科書体 N-R"/>
              </a:rPr>
              <a:t>・商店街として年齢や性別を超えた交流の機会を提</a:t>
            </a:r>
            <a:r>
              <a:rPr sz="1050" spc="-10" dirty="0">
                <a:latin typeface="UD デジタル 教科書体 N-R"/>
                <a:cs typeface="UD デジタル 教科書体 N-R"/>
              </a:rPr>
              <a:t>供できた。</a:t>
            </a:r>
            <a:endParaRPr sz="1050">
              <a:latin typeface="UD デジタル 教科書体 N-R"/>
              <a:cs typeface="UD デジタル 教科書体 N-R"/>
            </a:endParaRPr>
          </a:p>
          <a:p>
            <a:pPr marL="113030" marR="6350" indent="-100965">
              <a:lnSpc>
                <a:spcPct val="102899"/>
              </a:lnSpc>
            </a:pPr>
            <a:r>
              <a:rPr sz="1050" spc="-5" dirty="0">
                <a:latin typeface="UD デジタル 教科書体 N-R"/>
                <a:cs typeface="UD デジタル 教科書体 N-R"/>
              </a:rPr>
              <a:t>・植花活動では、今後も学生と地域住民等が一緒に手入れを行っていく予定。</a:t>
            </a:r>
            <a:endParaRPr sz="1050">
              <a:latin typeface="UD デジタル 教科書体 N-R"/>
              <a:cs typeface="UD デジタル 教科書体 N-R"/>
            </a:endParaRPr>
          </a:p>
          <a:p>
            <a:pPr marL="113030" marR="5080" indent="-100965" algn="just">
              <a:lnSpc>
                <a:spcPct val="102899"/>
              </a:lnSpc>
            </a:pPr>
            <a:r>
              <a:rPr sz="1050" dirty="0">
                <a:latin typeface="UD デジタル 教科書体 N-R"/>
                <a:cs typeface="UD デジタル 教科書体 N-R"/>
              </a:rPr>
              <a:t>・ ゴミ拾い・分別イベントには子どもなど約</a:t>
            </a:r>
            <a:r>
              <a:rPr sz="1050" spc="-10" dirty="0">
                <a:latin typeface="UD デジタル 教科書体 N-R"/>
                <a:cs typeface="UD デジタル 教科書体 N-R"/>
              </a:rPr>
              <a:t>130</a:t>
            </a:r>
            <a:r>
              <a:rPr sz="1050" spc="-50" dirty="0">
                <a:latin typeface="UD デジタル 教科書体 N-R"/>
                <a:cs typeface="UD デジタル 教科書体 N-R"/>
              </a:rPr>
              <a:t>名</a:t>
            </a:r>
            <a:r>
              <a:rPr sz="1050" spc="-5" dirty="0">
                <a:latin typeface="UD デジタル 教科書体 N-R"/>
                <a:cs typeface="UD デジタル 教科書体 N-R"/>
              </a:rPr>
              <a:t>が参加し、地域美化や環境問題に対する意識向上</a:t>
            </a:r>
            <a:r>
              <a:rPr sz="1050" spc="-10" dirty="0">
                <a:latin typeface="UD デジタル 教科書体 N-R"/>
                <a:cs typeface="UD デジタル 教科書体 N-R"/>
              </a:rPr>
              <a:t>につながった。</a:t>
            </a:r>
            <a:endParaRPr sz="1050">
              <a:latin typeface="UD デジタル 教科書体 N-R"/>
              <a:cs typeface="UD デジタル 教科書体 N-R"/>
            </a:endParaRPr>
          </a:p>
          <a:p>
            <a:pPr marL="113030" marR="7620" indent="-100965">
              <a:lnSpc>
                <a:spcPct val="101899"/>
              </a:lnSpc>
              <a:spcBef>
                <a:spcPts val="10"/>
              </a:spcBef>
            </a:pPr>
            <a:r>
              <a:rPr sz="1050" dirty="0">
                <a:latin typeface="UD デジタル 教科書体 N-R"/>
                <a:cs typeface="UD デジタル 教科書体 N-R"/>
              </a:rPr>
              <a:t>・SNSや広報誌、J:com</a:t>
            </a:r>
            <a:r>
              <a:rPr sz="1050" spc="-5" dirty="0">
                <a:latin typeface="UD デジタル 教科書体 N-R"/>
                <a:cs typeface="UD デジタル 教科書体 N-R"/>
              </a:rPr>
              <a:t>番組等を見た地域住民からの</a:t>
            </a:r>
            <a:r>
              <a:rPr sz="1050" spc="-10" dirty="0">
                <a:latin typeface="UD デジタル 教科書体 N-R"/>
                <a:cs typeface="UD デジタル 教科書体 N-R"/>
              </a:rPr>
              <a:t>反響が大きかった。</a:t>
            </a:r>
            <a:endParaRPr sz="1050">
              <a:latin typeface="UD デジタル 教科書体 N-R"/>
              <a:cs typeface="UD デジタル 教科書体 N-R"/>
            </a:endParaRPr>
          </a:p>
        </p:txBody>
      </p:sp>
      <p:grpSp>
        <p:nvGrpSpPr>
          <p:cNvPr id="31" name="object 31"/>
          <p:cNvGrpSpPr/>
          <p:nvPr/>
        </p:nvGrpSpPr>
        <p:grpSpPr>
          <a:xfrm>
            <a:off x="406552" y="6940067"/>
            <a:ext cx="1891664" cy="1376680"/>
            <a:chOff x="406552" y="6940067"/>
            <a:chExt cx="1891664" cy="1376680"/>
          </a:xfrm>
        </p:grpSpPr>
        <p:pic>
          <p:nvPicPr>
            <p:cNvPr id="32" name="object 32"/>
            <p:cNvPicPr/>
            <p:nvPr/>
          </p:nvPicPr>
          <p:blipFill>
            <a:blip r:embed="rId8" cstate="print"/>
            <a:stretch>
              <a:fillRect/>
            </a:stretch>
          </p:blipFill>
          <p:spPr>
            <a:xfrm>
              <a:off x="416077" y="6949592"/>
              <a:ext cx="1872526" cy="1357057"/>
            </a:xfrm>
            <a:prstGeom prst="rect">
              <a:avLst/>
            </a:prstGeom>
          </p:spPr>
        </p:pic>
        <p:sp>
          <p:nvSpPr>
            <p:cNvPr id="33" name="object 33"/>
            <p:cNvSpPr/>
            <p:nvPr/>
          </p:nvSpPr>
          <p:spPr>
            <a:xfrm>
              <a:off x="411314" y="6944829"/>
              <a:ext cx="1882139" cy="1367155"/>
            </a:xfrm>
            <a:custGeom>
              <a:avLst/>
              <a:gdLst/>
              <a:ahLst/>
              <a:cxnLst/>
              <a:rect l="l" t="t" r="r" b="b"/>
              <a:pathLst>
                <a:path w="1882139" h="1367154">
                  <a:moveTo>
                    <a:pt x="0" y="0"/>
                  </a:moveTo>
                  <a:lnTo>
                    <a:pt x="1882063" y="0"/>
                  </a:lnTo>
                  <a:lnTo>
                    <a:pt x="1882063" y="1366583"/>
                  </a:lnTo>
                  <a:lnTo>
                    <a:pt x="0" y="1366583"/>
                  </a:lnTo>
                  <a:lnTo>
                    <a:pt x="0" y="0"/>
                  </a:lnTo>
                  <a:close/>
                </a:path>
              </a:pathLst>
            </a:custGeom>
            <a:ln w="9524">
              <a:solidFill>
                <a:srgbClr val="7E7E7E"/>
              </a:solidFill>
            </a:ln>
          </p:spPr>
          <p:txBody>
            <a:bodyPr wrap="square" lIns="0" tIns="0" rIns="0" bIns="0" rtlCol="0"/>
            <a:lstStyle/>
            <a:p>
              <a:endParaRPr/>
            </a:p>
          </p:txBody>
        </p:sp>
      </p:grpSp>
      <p:sp>
        <p:nvSpPr>
          <p:cNvPr id="34" name="object 34"/>
          <p:cNvSpPr txBox="1"/>
          <p:nvPr/>
        </p:nvSpPr>
        <p:spPr>
          <a:xfrm>
            <a:off x="2389508" y="7736752"/>
            <a:ext cx="1245870" cy="173990"/>
          </a:xfrm>
          <a:prstGeom prst="rect">
            <a:avLst/>
          </a:prstGeom>
        </p:spPr>
        <p:txBody>
          <a:bodyPr vert="horz" wrap="square" lIns="0" tIns="15240" rIns="0" bIns="0" rtlCol="0">
            <a:spAutoFit/>
          </a:bodyPr>
          <a:lstStyle/>
          <a:p>
            <a:pPr marL="12700">
              <a:lnSpc>
                <a:spcPct val="100000"/>
              </a:lnSpc>
              <a:spcBef>
                <a:spcPts val="120"/>
              </a:spcBef>
            </a:pPr>
            <a:r>
              <a:rPr sz="950" spc="15" dirty="0">
                <a:latin typeface="Meiryo UI"/>
                <a:cs typeface="Meiryo UI"/>
              </a:rPr>
              <a:t>商店街公式 </a:t>
            </a:r>
            <a:r>
              <a:rPr sz="950" spc="-10" dirty="0">
                <a:latin typeface="Meiryo UI"/>
                <a:cs typeface="Meiryo UI"/>
              </a:rPr>
              <a:t>Facebook</a:t>
            </a:r>
            <a:endParaRPr sz="950">
              <a:latin typeface="Meiryo UI"/>
              <a:cs typeface="Meiryo UI"/>
            </a:endParaRPr>
          </a:p>
        </p:txBody>
      </p:sp>
      <p:sp>
        <p:nvSpPr>
          <p:cNvPr id="35" name="object 35"/>
          <p:cNvSpPr/>
          <p:nvPr/>
        </p:nvSpPr>
        <p:spPr>
          <a:xfrm>
            <a:off x="1805452" y="3553804"/>
            <a:ext cx="229870" cy="118110"/>
          </a:xfrm>
          <a:custGeom>
            <a:avLst/>
            <a:gdLst/>
            <a:ahLst/>
            <a:cxnLst/>
            <a:rect l="l" t="t" r="r" b="b"/>
            <a:pathLst>
              <a:path w="229869" h="118110">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sp>
        <p:nvSpPr>
          <p:cNvPr id="36" name="object 36"/>
          <p:cNvSpPr txBox="1"/>
          <p:nvPr/>
        </p:nvSpPr>
        <p:spPr>
          <a:xfrm>
            <a:off x="6952466" y="10265095"/>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13</a:t>
            </a:r>
            <a:endParaRPr sz="1500">
              <a:latin typeface="UD デジタル 教科書体 NK-R"/>
              <a:cs typeface="UD デジタル 教科書体 NK-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352" y="1170825"/>
            <a:ext cx="6907530" cy="1953260"/>
            <a:chOff x="353352" y="1170825"/>
            <a:chExt cx="6907530" cy="1953260"/>
          </a:xfrm>
        </p:grpSpPr>
        <p:sp>
          <p:nvSpPr>
            <p:cNvPr id="3" name="object 3"/>
            <p:cNvSpPr/>
            <p:nvPr/>
          </p:nvSpPr>
          <p:spPr>
            <a:xfrm>
              <a:off x="353352" y="1170825"/>
              <a:ext cx="6907530" cy="1953260"/>
            </a:xfrm>
            <a:custGeom>
              <a:avLst/>
              <a:gdLst/>
              <a:ahLst/>
              <a:cxnLst/>
              <a:rect l="l" t="t" r="r" b="b"/>
              <a:pathLst>
                <a:path w="6907530" h="1953260">
                  <a:moveTo>
                    <a:pt x="0" y="1952815"/>
                  </a:moveTo>
                  <a:lnTo>
                    <a:pt x="6907034" y="1952815"/>
                  </a:lnTo>
                  <a:lnTo>
                    <a:pt x="6907034" y="0"/>
                  </a:lnTo>
                  <a:lnTo>
                    <a:pt x="0" y="0"/>
                  </a:lnTo>
                  <a:lnTo>
                    <a:pt x="0" y="1952815"/>
                  </a:lnTo>
                  <a:close/>
                </a:path>
              </a:pathLst>
            </a:custGeom>
            <a:solidFill>
              <a:srgbClr val="B4E4A1"/>
            </a:solidFill>
          </p:spPr>
          <p:txBody>
            <a:bodyPr wrap="square" lIns="0" tIns="0" rIns="0" bIns="0" rtlCol="0"/>
            <a:lstStyle/>
            <a:p>
              <a:endParaRPr/>
            </a:p>
          </p:txBody>
        </p:sp>
        <p:sp>
          <p:nvSpPr>
            <p:cNvPr id="4" name="object 4"/>
            <p:cNvSpPr/>
            <p:nvPr/>
          </p:nvSpPr>
          <p:spPr>
            <a:xfrm>
              <a:off x="439318" y="1233664"/>
              <a:ext cx="4608830" cy="1008380"/>
            </a:xfrm>
            <a:custGeom>
              <a:avLst/>
              <a:gdLst/>
              <a:ahLst/>
              <a:cxnLst/>
              <a:rect l="l" t="t" r="r" b="b"/>
              <a:pathLst>
                <a:path w="4608830" h="1008380">
                  <a:moveTo>
                    <a:pt x="4608449" y="0"/>
                  </a:moveTo>
                  <a:lnTo>
                    <a:pt x="0" y="0"/>
                  </a:lnTo>
                  <a:lnTo>
                    <a:pt x="0" y="266827"/>
                  </a:lnTo>
                  <a:lnTo>
                    <a:pt x="0" y="513981"/>
                  </a:lnTo>
                  <a:lnTo>
                    <a:pt x="0" y="761136"/>
                  </a:lnTo>
                  <a:lnTo>
                    <a:pt x="0" y="1008291"/>
                  </a:lnTo>
                  <a:lnTo>
                    <a:pt x="980262" y="1008291"/>
                  </a:lnTo>
                  <a:lnTo>
                    <a:pt x="4608449" y="1008291"/>
                  </a:lnTo>
                  <a:lnTo>
                    <a:pt x="4608449" y="761149"/>
                  </a:lnTo>
                  <a:lnTo>
                    <a:pt x="4608449" y="513981"/>
                  </a:lnTo>
                  <a:lnTo>
                    <a:pt x="4608449" y="266827"/>
                  </a:lnTo>
                  <a:lnTo>
                    <a:pt x="4608449" y="0"/>
                  </a:lnTo>
                  <a:close/>
                </a:path>
              </a:pathLst>
            </a:custGeom>
            <a:solidFill>
              <a:srgbClr val="FFFFFF"/>
            </a:solidFill>
          </p:spPr>
          <p:txBody>
            <a:bodyPr wrap="square" lIns="0" tIns="0" rIns="0" bIns="0" rtlCol="0"/>
            <a:lstStyle/>
            <a:p>
              <a:endParaRPr/>
            </a:p>
          </p:txBody>
        </p:sp>
        <p:sp>
          <p:nvSpPr>
            <p:cNvPr id="5" name="object 5"/>
            <p:cNvSpPr/>
            <p:nvPr/>
          </p:nvSpPr>
          <p:spPr>
            <a:xfrm>
              <a:off x="439314" y="1494148"/>
              <a:ext cx="4608830" cy="12700"/>
            </a:xfrm>
            <a:custGeom>
              <a:avLst/>
              <a:gdLst/>
              <a:ahLst/>
              <a:cxnLst/>
              <a:rect l="l" t="t" r="r" b="b"/>
              <a:pathLst>
                <a:path w="4608830" h="12700">
                  <a:moveTo>
                    <a:pt x="0" y="12700"/>
                  </a:moveTo>
                  <a:lnTo>
                    <a:pt x="4608461" y="12700"/>
                  </a:lnTo>
                  <a:lnTo>
                    <a:pt x="4608461" y="0"/>
                  </a:lnTo>
                  <a:lnTo>
                    <a:pt x="0" y="0"/>
                  </a:lnTo>
                  <a:lnTo>
                    <a:pt x="0" y="12700"/>
                  </a:lnTo>
                  <a:close/>
                </a:path>
              </a:pathLst>
            </a:custGeom>
            <a:solidFill>
              <a:srgbClr val="317DC4"/>
            </a:solidFill>
          </p:spPr>
          <p:txBody>
            <a:bodyPr wrap="square" lIns="0" tIns="0" rIns="0" bIns="0" rtlCol="0"/>
            <a:lstStyle/>
            <a:p>
              <a:endParaRPr/>
            </a:p>
          </p:txBody>
        </p:sp>
      </p:grpSp>
      <p:sp>
        <p:nvSpPr>
          <p:cNvPr id="6" name="object 6"/>
          <p:cNvSpPr txBox="1"/>
          <p:nvPr/>
        </p:nvSpPr>
        <p:spPr>
          <a:xfrm>
            <a:off x="439318" y="1241813"/>
            <a:ext cx="4608830" cy="193675"/>
          </a:xfrm>
          <a:prstGeom prst="rect">
            <a:avLst/>
          </a:prstGeom>
        </p:spPr>
        <p:txBody>
          <a:bodyPr vert="horz" wrap="square" lIns="0" tIns="12700" rIns="0" bIns="0" rtlCol="0">
            <a:spAutoFit/>
          </a:bodyPr>
          <a:lstStyle/>
          <a:p>
            <a:pPr marL="66040">
              <a:lnSpc>
                <a:spcPct val="100000"/>
              </a:lnSpc>
              <a:spcBef>
                <a:spcPts val="100"/>
              </a:spcBef>
            </a:pPr>
            <a:r>
              <a:rPr sz="1100" b="1" spc="-15" dirty="0">
                <a:latin typeface="UD デジタル 教科書体 N-R"/>
                <a:cs typeface="UD デジタル 教科書体 N-R"/>
              </a:rPr>
              <a:t>基本データ</a:t>
            </a:r>
            <a:endParaRPr sz="1100">
              <a:latin typeface="UD デジタル 教科書体 N-R"/>
              <a:cs typeface="UD デジタル 教科書体 N-R"/>
            </a:endParaRPr>
          </a:p>
        </p:txBody>
      </p:sp>
      <p:sp>
        <p:nvSpPr>
          <p:cNvPr id="7" name="object 7"/>
          <p:cNvSpPr/>
          <p:nvPr/>
        </p:nvSpPr>
        <p:spPr>
          <a:xfrm>
            <a:off x="439318" y="2235796"/>
            <a:ext cx="4607560" cy="810895"/>
          </a:xfrm>
          <a:custGeom>
            <a:avLst/>
            <a:gdLst/>
            <a:ahLst/>
            <a:cxnLst/>
            <a:rect l="l" t="t" r="r" b="b"/>
            <a:pathLst>
              <a:path w="4607560" h="810894">
                <a:moveTo>
                  <a:pt x="4607560" y="0"/>
                </a:moveTo>
                <a:lnTo>
                  <a:pt x="1037653" y="0"/>
                </a:lnTo>
                <a:lnTo>
                  <a:pt x="0" y="0"/>
                </a:lnTo>
                <a:lnTo>
                  <a:pt x="0" y="270154"/>
                </a:lnTo>
                <a:lnTo>
                  <a:pt x="0" y="540321"/>
                </a:lnTo>
                <a:lnTo>
                  <a:pt x="0" y="810488"/>
                </a:lnTo>
                <a:lnTo>
                  <a:pt x="1037653" y="810488"/>
                </a:lnTo>
                <a:lnTo>
                  <a:pt x="4607560" y="810488"/>
                </a:lnTo>
                <a:lnTo>
                  <a:pt x="4607560" y="540321"/>
                </a:lnTo>
                <a:lnTo>
                  <a:pt x="4607560" y="270167"/>
                </a:lnTo>
                <a:lnTo>
                  <a:pt x="4607560" y="0"/>
                </a:lnTo>
                <a:close/>
              </a:path>
            </a:pathLst>
          </a:custGeom>
          <a:solidFill>
            <a:srgbClr val="FFFFFF"/>
          </a:solidFill>
        </p:spPr>
        <p:txBody>
          <a:bodyPr wrap="square" lIns="0" tIns="0" rIns="0" bIns="0" rtlCol="0"/>
          <a:lstStyle/>
          <a:p>
            <a:endParaRPr/>
          </a:p>
        </p:txBody>
      </p:sp>
      <p:sp>
        <p:nvSpPr>
          <p:cNvPr id="8" name="object 8"/>
          <p:cNvSpPr txBox="1"/>
          <p:nvPr/>
        </p:nvSpPr>
        <p:spPr>
          <a:xfrm>
            <a:off x="1501368" y="1436461"/>
            <a:ext cx="1424940" cy="1005205"/>
          </a:xfrm>
          <a:prstGeom prst="rect">
            <a:avLst/>
          </a:prstGeom>
        </p:spPr>
        <p:txBody>
          <a:bodyPr vert="horz" wrap="square" lIns="0" tIns="92075" rIns="0" bIns="0" rtlCol="0">
            <a:spAutoFit/>
          </a:bodyPr>
          <a:lstStyle/>
          <a:p>
            <a:pPr marL="12700">
              <a:lnSpc>
                <a:spcPct val="100000"/>
              </a:lnSpc>
              <a:spcBef>
                <a:spcPts val="725"/>
              </a:spcBef>
            </a:pPr>
            <a:r>
              <a:rPr sz="1100" b="1" spc="-15" dirty="0">
                <a:latin typeface="UD デジタル 教科書体 N-R"/>
                <a:cs typeface="UD デジタル 教科書体 N-R"/>
              </a:rPr>
              <a:t>大阪府枚方市</a:t>
            </a:r>
            <a:endParaRPr sz="1100">
              <a:latin typeface="UD デジタル 教科書体 N-R"/>
              <a:cs typeface="UD デジタル 教科書体 N-R"/>
            </a:endParaRPr>
          </a:p>
          <a:p>
            <a:pPr marL="12700" marR="5080">
              <a:lnSpc>
                <a:spcPct val="147400"/>
              </a:lnSpc>
              <a:tabLst>
                <a:tab pos="852169" algn="l"/>
              </a:tabLst>
            </a:pPr>
            <a:r>
              <a:rPr sz="1100" b="1" dirty="0">
                <a:latin typeface="UD デジタル 教科書体 N-R"/>
                <a:cs typeface="UD デジタル 教科書体 N-R"/>
              </a:rPr>
              <a:t>京阪交</a:t>
            </a:r>
            <a:r>
              <a:rPr sz="1100" b="1" spc="-15" dirty="0">
                <a:latin typeface="UD デジタル 教科書体 N-R"/>
                <a:cs typeface="UD デジタル 教科書体 N-R"/>
              </a:rPr>
              <a:t>野</a:t>
            </a:r>
            <a:r>
              <a:rPr sz="1100" b="1" spc="-50" dirty="0">
                <a:latin typeface="UD デジタル 教科書体 N-R"/>
                <a:cs typeface="UD デジタル 教科書体 N-R"/>
              </a:rPr>
              <a:t>線</a:t>
            </a:r>
            <a:r>
              <a:rPr sz="1100" b="1" dirty="0">
                <a:latin typeface="UD デジタル 教科書体 N-R"/>
                <a:cs typeface="UD デジタル 教科書体 N-R"/>
              </a:rPr>
              <a:t>	</a:t>
            </a:r>
            <a:r>
              <a:rPr sz="1100" b="1" spc="-15" dirty="0">
                <a:latin typeface="UD デジタル 教科書体 N-R"/>
                <a:cs typeface="UD デジタル 教科書体 N-R"/>
              </a:rPr>
              <a:t>宮</a:t>
            </a:r>
            <a:r>
              <a:rPr sz="1100" b="1" dirty="0">
                <a:latin typeface="UD デジタル 教科書体 N-R"/>
                <a:cs typeface="UD デジタル 教科書体 N-R"/>
              </a:rPr>
              <a:t>之阪</a:t>
            </a:r>
            <a:r>
              <a:rPr sz="1100" b="1" spc="-50" dirty="0">
                <a:latin typeface="UD デジタル 教科書体 N-R"/>
                <a:cs typeface="UD デジタル 教科書体 N-R"/>
              </a:rPr>
              <a:t>駅 </a:t>
            </a:r>
            <a:r>
              <a:rPr sz="1100" b="1" dirty="0">
                <a:solidFill>
                  <a:srgbClr val="221F1F"/>
                </a:solidFill>
                <a:latin typeface="UD デジタル 教科書体 N-R"/>
                <a:cs typeface="UD デジタル 教科書体 N-R"/>
              </a:rPr>
              <a:t>111</a:t>
            </a:r>
            <a:r>
              <a:rPr sz="1100" b="1" spc="-50" dirty="0">
                <a:solidFill>
                  <a:srgbClr val="221F1F"/>
                </a:solidFill>
                <a:latin typeface="UD デジタル 教科書体 N-R"/>
                <a:cs typeface="UD デジタル 教科書体 N-R"/>
              </a:rPr>
              <a:t>店</a:t>
            </a:r>
            <a:endParaRPr sz="1100">
              <a:latin typeface="UD デジタル 教科書体 N-R"/>
              <a:cs typeface="UD デジタル 教科書体 N-R"/>
            </a:endParaRPr>
          </a:p>
          <a:p>
            <a:pPr marL="69850">
              <a:lnSpc>
                <a:spcPct val="100000"/>
              </a:lnSpc>
              <a:spcBef>
                <a:spcPts val="795"/>
              </a:spcBef>
            </a:pPr>
            <a:r>
              <a:rPr sz="900" b="1" u="sng" spc="-10" dirty="0">
                <a:solidFill>
                  <a:srgbClr val="13501B"/>
                </a:solidFill>
                <a:uFill>
                  <a:solidFill>
                    <a:srgbClr val="13501B"/>
                  </a:solidFill>
                </a:uFill>
                <a:latin typeface="UD デジタル 教科書体 N-R"/>
                <a:cs typeface="UD デジタル 教科書体 N-R"/>
              </a:rPr>
              <a:t>https://miyanosaka.top/</a:t>
            </a:r>
            <a:endParaRPr sz="900">
              <a:latin typeface="UD デジタル 教科書体 N-R"/>
              <a:cs typeface="UD デジタル 教科書体 N-R"/>
            </a:endParaRPr>
          </a:p>
        </p:txBody>
      </p:sp>
      <p:sp>
        <p:nvSpPr>
          <p:cNvPr id="9" name="object 9"/>
          <p:cNvSpPr txBox="1"/>
          <p:nvPr/>
        </p:nvSpPr>
        <p:spPr>
          <a:xfrm>
            <a:off x="517800" y="1436461"/>
            <a:ext cx="616585" cy="1282700"/>
          </a:xfrm>
          <a:prstGeom prst="rect">
            <a:avLst/>
          </a:prstGeom>
        </p:spPr>
        <p:txBody>
          <a:bodyPr vert="horz" wrap="square" lIns="0" tIns="7620" rIns="0" bIns="0" rtlCol="0">
            <a:spAutoFit/>
          </a:bodyPr>
          <a:lstStyle/>
          <a:p>
            <a:pPr marL="12700" marR="5080" algn="just">
              <a:lnSpc>
                <a:spcPct val="150100"/>
              </a:lnSpc>
              <a:spcBef>
                <a:spcPts val="60"/>
              </a:spcBef>
            </a:pPr>
            <a:r>
              <a:rPr sz="1100" b="1" spc="-15" dirty="0">
                <a:solidFill>
                  <a:srgbClr val="221F1F"/>
                </a:solidFill>
                <a:latin typeface="UD デジタル 教科書体 N-R"/>
                <a:cs typeface="UD デジタル 教科書体 N-R"/>
              </a:rPr>
              <a:t>所 在 地</a:t>
            </a:r>
            <a:r>
              <a:rPr sz="1100" b="1" spc="40" dirty="0">
                <a:solidFill>
                  <a:srgbClr val="221F1F"/>
                </a:solidFill>
                <a:latin typeface="UD デジタル 教科書体 N-R"/>
                <a:cs typeface="UD デジタル 教科書体 N-R"/>
              </a:rPr>
              <a:t>アクセス</a:t>
            </a:r>
            <a:r>
              <a:rPr sz="1100" b="1" spc="-10" dirty="0">
                <a:solidFill>
                  <a:srgbClr val="221F1F"/>
                </a:solidFill>
                <a:latin typeface="UD デジタル 教科書体 N-R"/>
                <a:cs typeface="UD デジタル 教科書体 N-R"/>
              </a:rPr>
              <a:t>会 員 数</a:t>
            </a:r>
            <a:r>
              <a:rPr sz="1100" b="1" spc="-50" dirty="0">
                <a:solidFill>
                  <a:srgbClr val="221F1F"/>
                </a:solidFill>
                <a:latin typeface="UD デジタル 教科書体 N-R"/>
                <a:cs typeface="UD デジタル 教科書体 N-R"/>
              </a:rPr>
              <a:t> </a:t>
            </a:r>
            <a:r>
              <a:rPr sz="1000" b="1" spc="-25" dirty="0">
                <a:solidFill>
                  <a:srgbClr val="221F1F"/>
                </a:solidFill>
                <a:latin typeface="UD デジタル 教科書体 N-R"/>
                <a:cs typeface="UD デジタル 教科書体 N-R"/>
              </a:rPr>
              <a:t>URL</a:t>
            </a:r>
            <a:endParaRPr sz="1000">
              <a:latin typeface="UD デジタル 教科書体 N-R"/>
              <a:cs typeface="UD デジタル 教科書体 N-R"/>
            </a:endParaRPr>
          </a:p>
          <a:p>
            <a:pPr marL="12700">
              <a:lnSpc>
                <a:spcPct val="100000"/>
              </a:lnSpc>
              <a:spcBef>
                <a:spcPts val="930"/>
              </a:spcBef>
            </a:pPr>
            <a:r>
              <a:rPr sz="1000" b="1" spc="-10" dirty="0">
                <a:solidFill>
                  <a:srgbClr val="221F1F"/>
                </a:solidFill>
                <a:latin typeface="UD デジタル 教科書体 N-R"/>
                <a:cs typeface="UD デジタル 教科書体 N-R"/>
              </a:rPr>
              <a:t>Instagram</a:t>
            </a:r>
            <a:endParaRPr sz="1000">
              <a:latin typeface="UD デジタル 教科書体 N-R"/>
              <a:cs typeface="UD デジタル 教科書体 N-R"/>
            </a:endParaRPr>
          </a:p>
        </p:txBody>
      </p:sp>
      <p:sp>
        <p:nvSpPr>
          <p:cNvPr id="10" name="object 10"/>
          <p:cNvSpPr txBox="1"/>
          <p:nvPr/>
        </p:nvSpPr>
        <p:spPr>
          <a:xfrm>
            <a:off x="517800" y="2811626"/>
            <a:ext cx="53340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UD デジタル 教科書体 N-R"/>
                <a:cs typeface="UD デジタル 教科書体 N-R"/>
              </a:rPr>
              <a:t>VR</a:t>
            </a:r>
            <a:r>
              <a:rPr sz="1000" b="1" spc="-25" dirty="0">
                <a:latin typeface="UD デジタル 教科書体 N-R"/>
                <a:cs typeface="UD デジタル 教科書体 N-R"/>
              </a:rPr>
              <a:t>商店街</a:t>
            </a:r>
            <a:endParaRPr sz="1000">
              <a:latin typeface="UD デジタル 教科書体 N-R"/>
              <a:cs typeface="UD デジタル 教科書体 N-R"/>
            </a:endParaRPr>
          </a:p>
        </p:txBody>
      </p:sp>
      <p:sp>
        <p:nvSpPr>
          <p:cNvPr id="11" name="object 11"/>
          <p:cNvSpPr txBox="1"/>
          <p:nvPr/>
        </p:nvSpPr>
        <p:spPr>
          <a:xfrm>
            <a:off x="1558756" y="2482582"/>
            <a:ext cx="2310765" cy="407099"/>
          </a:xfrm>
          <a:prstGeom prst="rect">
            <a:avLst/>
          </a:prstGeom>
        </p:spPr>
        <p:txBody>
          <a:bodyPr vert="horz" wrap="square" lIns="0" tIns="12700" rIns="0" bIns="0" rtlCol="0">
            <a:spAutoFit/>
          </a:bodyPr>
          <a:lstStyle/>
          <a:p>
            <a:pPr marL="12700" marR="5080">
              <a:lnSpc>
                <a:spcPct val="1485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2">
                  <a:extLst>
                    <a:ext uri="{A12FA001-AC4F-418D-AE19-62706E023703}">
                      <ahyp:hlinkClr xmlns:ahyp="http://schemas.microsoft.com/office/drawing/2018/hyperlinkcolor" val="tx"/>
                    </a:ext>
                  </a:extLst>
                </a:hlinkClick>
              </a:rPr>
              <a:t>www.instagram.com/miyanosaka.ss/</a:t>
            </a:r>
            <a:r>
              <a:rPr sz="900" b="1" u="none" spc="-10" dirty="0">
                <a:solidFill>
                  <a:srgbClr val="4B7A52"/>
                </a:solidFill>
                <a:latin typeface="UD デジタル 教科書体 N-R"/>
                <a:cs typeface="UD デジタル 教科書体 N-R"/>
              </a:rPr>
              <a:t> </a:t>
            </a:r>
            <a:r>
              <a:rPr sz="900" b="1" u="sng" spc="-10" dirty="0">
                <a:solidFill>
                  <a:srgbClr val="4B7A52"/>
                </a:solidFill>
                <a:uFill>
                  <a:solidFill>
                    <a:srgbClr val="13501B"/>
                  </a:solidFill>
                </a:uFill>
                <a:latin typeface="UD デジタル 教科書体 N-R"/>
                <a:cs typeface="UD デジタル 教科書体 N-R"/>
              </a:rPr>
              <a:t>https://smart360.jp/u/FbiO8y3S/</a:t>
            </a:r>
            <a:endParaRPr sz="900" dirty="0">
              <a:solidFill>
                <a:srgbClr val="4B7A52"/>
              </a:solidFill>
              <a:latin typeface="UD デジタル 教科書体 N-R"/>
              <a:cs typeface="UD デジタル 教科書体 N-R"/>
            </a:endParaRPr>
          </a:p>
        </p:txBody>
      </p:sp>
      <p:sp>
        <p:nvSpPr>
          <p:cNvPr id="12" name="object 12"/>
          <p:cNvSpPr/>
          <p:nvPr/>
        </p:nvSpPr>
        <p:spPr>
          <a:xfrm>
            <a:off x="471162" y="860555"/>
            <a:ext cx="6732270" cy="0"/>
          </a:xfrm>
          <a:custGeom>
            <a:avLst/>
            <a:gdLst/>
            <a:ahLst/>
            <a:cxnLst/>
            <a:rect l="l" t="t" r="r" b="b"/>
            <a:pathLst>
              <a:path w="6732270">
                <a:moveTo>
                  <a:pt x="0" y="0"/>
                </a:moveTo>
                <a:lnTo>
                  <a:pt x="6731685" y="0"/>
                </a:lnTo>
              </a:path>
            </a:pathLst>
          </a:custGeom>
          <a:ln w="19050">
            <a:solidFill>
              <a:srgbClr val="317DC4"/>
            </a:solidFill>
          </a:ln>
        </p:spPr>
        <p:txBody>
          <a:bodyPr wrap="square" lIns="0" tIns="0" rIns="0" bIns="0" rtlCol="0"/>
          <a:lstStyle/>
          <a:p>
            <a:endParaRPr/>
          </a:p>
        </p:txBody>
      </p:sp>
      <p:sp>
        <p:nvSpPr>
          <p:cNvPr id="13" name="object 13"/>
          <p:cNvSpPr txBox="1"/>
          <p:nvPr/>
        </p:nvSpPr>
        <p:spPr>
          <a:xfrm>
            <a:off x="353352" y="132206"/>
            <a:ext cx="6907530" cy="1038860"/>
          </a:xfrm>
          <a:prstGeom prst="rect">
            <a:avLst/>
          </a:prstGeom>
          <a:ln w="19050">
            <a:solidFill>
              <a:srgbClr val="317DC4"/>
            </a:solidFill>
          </a:ln>
        </p:spPr>
        <p:txBody>
          <a:bodyPr vert="horz" wrap="square" lIns="0" tIns="83820" rIns="0" bIns="0" rtlCol="0">
            <a:spAutoFit/>
          </a:bodyPr>
          <a:lstStyle/>
          <a:p>
            <a:pPr marL="154940">
              <a:lnSpc>
                <a:spcPct val="100000"/>
              </a:lnSpc>
              <a:spcBef>
                <a:spcPts val="660"/>
              </a:spcBef>
            </a:pPr>
            <a:r>
              <a:rPr sz="1650" b="1" baseline="2525" dirty="0">
                <a:solidFill>
                  <a:srgbClr val="585858"/>
                </a:solidFill>
                <a:latin typeface="UD デジタル 教科書体 N-R"/>
                <a:cs typeface="UD デジタル 教科書体 N-R"/>
              </a:rPr>
              <a:t>事例</a:t>
            </a:r>
            <a:r>
              <a:rPr sz="1100" b="1" spc="-50" dirty="0">
                <a:solidFill>
                  <a:srgbClr val="585858"/>
                </a:solidFill>
                <a:latin typeface="ＭＳ 明朝"/>
                <a:cs typeface="ＭＳ 明朝"/>
              </a:rPr>
              <a:t>㉝</a:t>
            </a:r>
            <a:endParaRPr sz="1100">
              <a:latin typeface="ＭＳ 明朝"/>
              <a:cs typeface="ＭＳ 明朝"/>
            </a:endParaRPr>
          </a:p>
          <a:p>
            <a:pPr marL="110489">
              <a:lnSpc>
                <a:spcPct val="100000"/>
              </a:lnSpc>
              <a:spcBef>
                <a:spcPts val="730"/>
              </a:spcBef>
              <a:tabLst>
                <a:tab pos="1500505" algn="l"/>
                <a:tab pos="3880485" algn="l"/>
              </a:tabLst>
            </a:pPr>
            <a:r>
              <a:rPr sz="1700" spc="-160" dirty="0">
                <a:latin typeface="UD デジタル 教科書体 N-R"/>
                <a:cs typeface="UD デジタル 教科書体 N-R"/>
              </a:rPr>
              <a:t>もっと身近</a:t>
            </a:r>
            <a:r>
              <a:rPr sz="1700" spc="-50" dirty="0">
                <a:latin typeface="UD デジタル 教科書体 N-R"/>
                <a:cs typeface="UD デジタル 教科書体 N-R"/>
              </a:rPr>
              <a:t>に</a:t>
            </a:r>
            <a:r>
              <a:rPr sz="1700" dirty="0">
                <a:latin typeface="UD デジタル 教科書体 N-R"/>
                <a:cs typeface="UD デジタル 教科書体 N-R"/>
              </a:rPr>
              <a:t>	</a:t>
            </a:r>
            <a:r>
              <a:rPr sz="1700" spc="-160" dirty="0">
                <a:latin typeface="UD デジタル 教科書体 N-R"/>
                <a:cs typeface="UD デジタル 教科書体 N-R"/>
              </a:rPr>
              <a:t>～見て！来</a:t>
            </a:r>
            <a:r>
              <a:rPr sz="1700" spc="-150" dirty="0">
                <a:latin typeface="UD デジタル 教科書体 N-R"/>
                <a:cs typeface="UD デジタル 教科書体 N-R"/>
              </a:rPr>
              <a:t>て！</a:t>
            </a:r>
            <a:r>
              <a:rPr sz="1700" spc="-160" dirty="0">
                <a:latin typeface="UD デジタル 教科書体 N-R"/>
                <a:cs typeface="UD デジタル 教科書体 N-R"/>
              </a:rPr>
              <a:t>楽しい</a:t>
            </a:r>
            <a:r>
              <a:rPr sz="1700" spc="-50" dirty="0">
                <a:latin typeface="UD デジタル 教科書体 N-R"/>
                <a:cs typeface="UD デジタル 教科書体 N-R"/>
              </a:rPr>
              <a:t>！</a:t>
            </a:r>
            <a:r>
              <a:rPr sz="1700" dirty="0">
                <a:latin typeface="UD デジタル 教科書体 N-R"/>
                <a:cs typeface="UD デジタル 教科書体 N-R"/>
              </a:rPr>
              <a:t>	</a:t>
            </a:r>
            <a:r>
              <a:rPr sz="1700" spc="-150" dirty="0">
                <a:latin typeface="UD デジタル 教科書体 N-R"/>
                <a:cs typeface="UD デジタル 教科書体 N-R"/>
              </a:rPr>
              <a:t>商店</a:t>
            </a:r>
            <a:r>
              <a:rPr sz="1700" spc="-160" dirty="0">
                <a:latin typeface="UD デジタル 教科書体 N-R"/>
                <a:cs typeface="UD デジタル 教科書体 N-R"/>
              </a:rPr>
              <a:t>街まるごと</a:t>
            </a:r>
            <a:r>
              <a:rPr sz="1700" spc="-150" dirty="0">
                <a:latin typeface="UD デジタル 教科書体 N-R"/>
                <a:cs typeface="UD デジタル 教科書体 N-R"/>
              </a:rPr>
              <a:t>バー</a:t>
            </a:r>
            <a:r>
              <a:rPr sz="1700" spc="-160" dirty="0">
                <a:latin typeface="UD デジタル 教科書体 N-R"/>
                <a:cs typeface="UD デジタル 教科書体 N-R"/>
              </a:rPr>
              <a:t>チャル化</a:t>
            </a:r>
            <a:r>
              <a:rPr sz="1700" spc="-50" dirty="0">
                <a:latin typeface="UD デジタル 教科書体 N-R"/>
                <a:cs typeface="UD デジタル 教科書体 N-R"/>
              </a:rPr>
              <a:t>～</a:t>
            </a:r>
            <a:endParaRPr sz="1700">
              <a:latin typeface="UD デジタル 教科書体 N-R"/>
              <a:cs typeface="UD デジタル 教科書体 N-R"/>
            </a:endParaRPr>
          </a:p>
          <a:p>
            <a:pPr marL="154940">
              <a:lnSpc>
                <a:spcPct val="100000"/>
              </a:lnSpc>
              <a:spcBef>
                <a:spcPts val="1425"/>
              </a:spcBef>
            </a:pPr>
            <a:r>
              <a:rPr sz="1300" spc="-25" dirty="0">
                <a:latin typeface="UD デジタル 教科書体 NK-R"/>
                <a:cs typeface="UD デジタル 教科書体 NK-R"/>
              </a:rPr>
              <a:t>宮之阪中央商店街振興組合</a:t>
            </a:r>
            <a:endParaRPr sz="1300">
              <a:latin typeface="UD デジタル 教科書体 NK-R"/>
              <a:cs typeface="UD デジタル 教科書体 NK-R"/>
            </a:endParaRPr>
          </a:p>
        </p:txBody>
      </p:sp>
      <p:grpSp>
        <p:nvGrpSpPr>
          <p:cNvPr id="14" name="object 14"/>
          <p:cNvGrpSpPr/>
          <p:nvPr/>
        </p:nvGrpSpPr>
        <p:grpSpPr>
          <a:xfrm>
            <a:off x="352259" y="3318946"/>
            <a:ext cx="3561079" cy="7028180"/>
            <a:chOff x="352259" y="3318946"/>
            <a:chExt cx="3561079" cy="7028180"/>
          </a:xfrm>
        </p:grpSpPr>
        <p:sp>
          <p:nvSpPr>
            <p:cNvPr id="15" name="object 15"/>
            <p:cNvSpPr/>
            <p:nvPr/>
          </p:nvSpPr>
          <p:spPr>
            <a:xfrm>
              <a:off x="3783536" y="3325296"/>
              <a:ext cx="0" cy="7015480"/>
            </a:xfrm>
            <a:custGeom>
              <a:avLst/>
              <a:gdLst/>
              <a:ahLst/>
              <a:cxnLst/>
              <a:rect l="l" t="t" r="r" b="b"/>
              <a:pathLst>
                <a:path h="7015480">
                  <a:moveTo>
                    <a:pt x="0" y="0"/>
                  </a:moveTo>
                  <a:lnTo>
                    <a:pt x="0" y="7015314"/>
                  </a:lnTo>
                </a:path>
              </a:pathLst>
            </a:custGeom>
            <a:ln w="12700">
              <a:solidFill>
                <a:srgbClr val="3A7C22"/>
              </a:solidFill>
              <a:prstDash val="sysDash"/>
            </a:ln>
          </p:spPr>
          <p:txBody>
            <a:bodyPr wrap="square" lIns="0" tIns="0" rIns="0" bIns="0" rtlCol="0"/>
            <a:lstStyle/>
            <a:p>
              <a:endParaRPr/>
            </a:p>
          </p:txBody>
        </p:sp>
        <p:sp>
          <p:nvSpPr>
            <p:cNvPr id="16" name="object 16"/>
            <p:cNvSpPr/>
            <p:nvPr/>
          </p:nvSpPr>
          <p:spPr>
            <a:xfrm>
              <a:off x="352259" y="5479122"/>
              <a:ext cx="3188335" cy="286385"/>
            </a:xfrm>
            <a:custGeom>
              <a:avLst/>
              <a:gdLst/>
              <a:ahLst/>
              <a:cxnLst/>
              <a:rect l="l" t="t" r="r" b="b"/>
              <a:pathLst>
                <a:path w="3188335" h="286385">
                  <a:moveTo>
                    <a:pt x="3187941" y="0"/>
                  </a:moveTo>
                  <a:lnTo>
                    <a:pt x="0" y="0"/>
                  </a:lnTo>
                  <a:lnTo>
                    <a:pt x="0" y="285965"/>
                  </a:lnTo>
                  <a:lnTo>
                    <a:pt x="3187941" y="285965"/>
                  </a:lnTo>
                  <a:lnTo>
                    <a:pt x="3187941" y="0"/>
                  </a:lnTo>
                  <a:close/>
                </a:path>
              </a:pathLst>
            </a:custGeom>
            <a:solidFill>
              <a:srgbClr val="317DC4"/>
            </a:solidFill>
          </p:spPr>
          <p:txBody>
            <a:bodyPr wrap="square" lIns="0" tIns="0" rIns="0" bIns="0" rtlCol="0"/>
            <a:lstStyle/>
            <a:p>
              <a:endParaRPr/>
            </a:p>
          </p:txBody>
        </p:sp>
        <p:sp>
          <p:nvSpPr>
            <p:cNvPr id="17" name="object 17"/>
            <p:cNvSpPr/>
            <p:nvPr/>
          </p:nvSpPr>
          <p:spPr>
            <a:xfrm>
              <a:off x="3540202" y="5765096"/>
              <a:ext cx="353695" cy="0"/>
            </a:xfrm>
            <a:custGeom>
              <a:avLst/>
              <a:gdLst/>
              <a:ahLst/>
              <a:cxnLst/>
              <a:rect l="l" t="t" r="r" b="b"/>
              <a:pathLst>
                <a:path w="353695">
                  <a:moveTo>
                    <a:pt x="0" y="0"/>
                  </a:moveTo>
                  <a:lnTo>
                    <a:pt x="353491" y="0"/>
                  </a:lnTo>
                </a:path>
              </a:pathLst>
            </a:custGeom>
            <a:ln w="38100">
              <a:solidFill>
                <a:srgbClr val="FFFFFF"/>
              </a:solidFill>
            </a:ln>
          </p:spPr>
          <p:txBody>
            <a:bodyPr wrap="square" lIns="0" tIns="0" rIns="0" bIns="0" rtlCol="0"/>
            <a:lstStyle/>
            <a:p>
              <a:endParaRPr/>
            </a:p>
          </p:txBody>
        </p:sp>
        <p:sp>
          <p:nvSpPr>
            <p:cNvPr id="18" name="object 18"/>
            <p:cNvSpPr/>
            <p:nvPr/>
          </p:nvSpPr>
          <p:spPr>
            <a:xfrm>
              <a:off x="353339" y="5762472"/>
              <a:ext cx="3317240" cy="2728595"/>
            </a:xfrm>
            <a:custGeom>
              <a:avLst/>
              <a:gdLst/>
              <a:ahLst/>
              <a:cxnLst/>
              <a:rect l="l" t="t" r="r" b="b"/>
              <a:pathLst>
                <a:path w="3317240" h="2728595">
                  <a:moveTo>
                    <a:pt x="3210636" y="140893"/>
                  </a:moveTo>
                  <a:lnTo>
                    <a:pt x="3069742" y="0"/>
                  </a:lnTo>
                  <a:lnTo>
                    <a:pt x="0" y="0"/>
                  </a:lnTo>
                  <a:lnTo>
                    <a:pt x="0" y="281800"/>
                  </a:lnTo>
                  <a:lnTo>
                    <a:pt x="3210636" y="281800"/>
                  </a:lnTo>
                  <a:lnTo>
                    <a:pt x="3210636" y="140893"/>
                  </a:lnTo>
                  <a:close/>
                </a:path>
                <a:path w="3317240" h="2728595">
                  <a:moveTo>
                    <a:pt x="3317176" y="2587675"/>
                  </a:moveTo>
                  <a:lnTo>
                    <a:pt x="3176282" y="2446782"/>
                  </a:lnTo>
                  <a:lnTo>
                    <a:pt x="13169" y="2446782"/>
                  </a:lnTo>
                  <a:lnTo>
                    <a:pt x="13169" y="2728582"/>
                  </a:lnTo>
                  <a:lnTo>
                    <a:pt x="3317176" y="2728582"/>
                  </a:lnTo>
                  <a:lnTo>
                    <a:pt x="3317176" y="2587675"/>
                  </a:lnTo>
                  <a:close/>
                </a:path>
              </a:pathLst>
            </a:custGeom>
            <a:solidFill>
              <a:srgbClr val="B4E4A1"/>
            </a:solidFill>
          </p:spPr>
          <p:txBody>
            <a:bodyPr wrap="square" lIns="0" tIns="0" rIns="0" bIns="0" rtlCol="0"/>
            <a:lstStyle/>
            <a:p>
              <a:endParaRPr/>
            </a:p>
          </p:txBody>
        </p:sp>
        <p:sp>
          <p:nvSpPr>
            <p:cNvPr id="19" name="object 19"/>
            <p:cNvSpPr/>
            <p:nvPr/>
          </p:nvSpPr>
          <p:spPr>
            <a:xfrm>
              <a:off x="361105" y="7314442"/>
              <a:ext cx="3304540" cy="281940"/>
            </a:xfrm>
            <a:custGeom>
              <a:avLst/>
              <a:gdLst/>
              <a:ahLst/>
              <a:cxnLst/>
              <a:rect l="l" t="t" r="r" b="b"/>
              <a:pathLst>
                <a:path w="3304540" h="281940">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grpSp>
      <p:sp>
        <p:nvSpPr>
          <p:cNvPr id="20" name="object 20"/>
          <p:cNvSpPr/>
          <p:nvPr/>
        </p:nvSpPr>
        <p:spPr>
          <a:xfrm>
            <a:off x="356997" y="3222700"/>
            <a:ext cx="1660525" cy="300355"/>
          </a:xfrm>
          <a:custGeom>
            <a:avLst/>
            <a:gdLst/>
            <a:ahLst/>
            <a:cxnLst/>
            <a:rect l="l" t="t" r="r" b="b"/>
            <a:pathLst>
              <a:path w="1660525" h="300354">
                <a:moveTo>
                  <a:pt x="1660016" y="0"/>
                </a:moveTo>
                <a:lnTo>
                  <a:pt x="0" y="0"/>
                </a:lnTo>
                <a:lnTo>
                  <a:pt x="0" y="300037"/>
                </a:lnTo>
                <a:lnTo>
                  <a:pt x="1660016" y="300037"/>
                </a:lnTo>
                <a:lnTo>
                  <a:pt x="1660016" y="0"/>
                </a:lnTo>
                <a:close/>
              </a:path>
            </a:pathLst>
          </a:custGeom>
          <a:solidFill>
            <a:srgbClr val="317DC4"/>
          </a:solidFill>
        </p:spPr>
        <p:txBody>
          <a:bodyPr wrap="square" lIns="0" tIns="0" rIns="0" bIns="0" rtlCol="0"/>
          <a:lstStyle/>
          <a:p>
            <a:endParaRPr/>
          </a:p>
        </p:txBody>
      </p:sp>
      <p:sp>
        <p:nvSpPr>
          <p:cNvPr id="21" name="object 21"/>
          <p:cNvSpPr txBox="1"/>
          <p:nvPr/>
        </p:nvSpPr>
        <p:spPr>
          <a:xfrm>
            <a:off x="5218559" y="6421389"/>
            <a:ext cx="891540" cy="321945"/>
          </a:xfrm>
          <a:prstGeom prst="rect">
            <a:avLst/>
          </a:prstGeom>
        </p:spPr>
        <p:txBody>
          <a:bodyPr vert="horz" wrap="square" lIns="0" tIns="12065" rIns="0" bIns="0" rtlCol="0">
            <a:spAutoFit/>
          </a:bodyPr>
          <a:lstStyle/>
          <a:p>
            <a:pPr marL="166370" marR="5080" indent="-154305">
              <a:lnSpc>
                <a:spcPct val="102099"/>
              </a:lnSpc>
              <a:spcBef>
                <a:spcPts val="95"/>
              </a:spcBef>
            </a:pPr>
            <a:r>
              <a:rPr sz="950" spc="-10" dirty="0">
                <a:latin typeface="UD デジタル 教科書体 N-R"/>
                <a:cs typeface="UD デジタル 教科書体 N-R"/>
              </a:rPr>
              <a:t>クリックすると</a:t>
            </a:r>
            <a:r>
              <a:rPr sz="950" spc="-50" dirty="0">
                <a:latin typeface="UD デジタル 教科書体 N-R"/>
                <a:cs typeface="UD デジタル 教科書体 N-R"/>
              </a:rPr>
              <a:t> </a:t>
            </a:r>
            <a:r>
              <a:rPr sz="950" dirty="0">
                <a:latin typeface="UD デジタル 教科書体 N-R"/>
                <a:cs typeface="UD デジタル 教科書体 N-R"/>
              </a:rPr>
              <a:t>360</a:t>
            </a:r>
            <a:r>
              <a:rPr sz="950" spc="-20" dirty="0">
                <a:latin typeface="UD デジタル 教科書体 N-R"/>
                <a:cs typeface="UD デジタル 教科書体 N-R"/>
              </a:rPr>
              <a:t>度動く</a:t>
            </a:r>
            <a:endParaRPr sz="950">
              <a:latin typeface="UD デジタル 教科書体 N-R"/>
              <a:cs typeface="UD デジタル 教科書体 N-R"/>
            </a:endParaRPr>
          </a:p>
        </p:txBody>
      </p:sp>
      <p:grpSp>
        <p:nvGrpSpPr>
          <p:cNvPr id="22" name="object 22"/>
          <p:cNvGrpSpPr/>
          <p:nvPr/>
        </p:nvGrpSpPr>
        <p:grpSpPr>
          <a:xfrm>
            <a:off x="3819484" y="1233669"/>
            <a:ext cx="3328670" cy="1804670"/>
            <a:chOff x="3819484" y="1233669"/>
            <a:chExt cx="3328670" cy="1804670"/>
          </a:xfrm>
        </p:grpSpPr>
        <p:pic>
          <p:nvPicPr>
            <p:cNvPr id="23" name="object 23"/>
            <p:cNvPicPr/>
            <p:nvPr/>
          </p:nvPicPr>
          <p:blipFill>
            <a:blip r:embed="rId3" cstate="print"/>
            <a:stretch>
              <a:fillRect/>
            </a:stretch>
          </p:blipFill>
          <p:spPr>
            <a:xfrm>
              <a:off x="3819484" y="1692627"/>
              <a:ext cx="780875" cy="780875"/>
            </a:xfrm>
            <a:prstGeom prst="rect">
              <a:avLst/>
            </a:prstGeom>
          </p:spPr>
        </p:pic>
        <p:pic>
          <p:nvPicPr>
            <p:cNvPr id="24" name="object 24"/>
            <p:cNvPicPr/>
            <p:nvPr/>
          </p:nvPicPr>
          <p:blipFill>
            <a:blip r:embed="rId4" cstate="print"/>
            <a:stretch>
              <a:fillRect/>
            </a:stretch>
          </p:blipFill>
          <p:spPr>
            <a:xfrm>
              <a:off x="4627778" y="1233669"/>
              <a:ext cx="2519997" cy="1804055"/>
            </a:xfrm>
            <a:prstGeom prst="rect">
              <a:avLst/>
            </a:prstGeom>
          </p:spPr>
        </p:pic>
      </p:grpSp>
      <p:sp>
        <p:nvSpPr>
          <p:cNvPr id="25" name="object 25"/>
          <p:cNvSpPr txBox="1"/>
          <p:nvPr/>
        </p:nvSpPr>
        <p:spPr>
          <a:xfrm>
            <a:off x="3993722" y="1526753"/>
            <a:ext cx="394970" cy="223520"/>
          </a:xfrm>
          <a:prstGeom prst="rect">
            <a:avLst/>
          </a:prstGeom>
        </p:spPr>
        <p:txBody>
          <a:bodyPr vert="horz" wrap="square" lIns="0" tIns="12065" rIns="0" bIns="0" rtlCol="0">
            <a:spAutoFit/>
          </a:bodyPr>
          <a:lstStyle/>
          <a:p>
            <a:pPr marL="12700" marR="5080" indent="60960">
              <a:lnSpc>
                <a:spcPct val="100000"/>
              </a:lnSpc>
              <a:spcBef>
                <a:spcPts val="95"/>
              </a:spcBef>
            </a:pPr>
            <a:r>
              <a:rPr sz="650" spc="-25" dirty="0">
                <a:latin typeface="UD デジタル 教科書体 NK-R"/>
                <a:cs typeface="UD デジタル 教科書体 NK-R"/>
              </a:rPr>
              <a:t>商店街</a:t>
            </a:r>
            <a:r>
              <a:rPr sz="650" spc="500" dirty="0">
                <a:latin typeface="UD デジタル 教科書体 NK-R"/>
                <a:cs typeface="UD デジタル 教科書体 NK-R"/>
              </a:rPr>
              <a:t> </a:t>
            </a:r>
            <a:r>
              <a:rPr sz="650" spc="-10" dirty="0">
                <a:latin typeface="UD デジタル 教科書体 NK-R"/>
                <a:cs typeface="UD デジタル 教科書体 NK-R"/>
              </a:rPr>
              <a:t>Web</a:t>
            </a:r>
            <a:r>
              <a:rPr sz="650" spc="-30" dirty="0">
                <a:latin typeface="UD デジタル 教科書体 NK-R"/>
                <a:cs typeface="UD デジタル 教科書体 NK-R"/>
              </a:rPr>
              <a:t>サイト</a:t>
            </a:r>
            <a:endParaRPr sz="650">
              <a:latin typeface="UD デジタル 教科書体 NK-R"/>
              <a:cs typeface="UD デジタル 教科書体 NK-R"/>
            </a:endParaRPr>
          </a:p>
        </p:txBody>
      </p:sp>
      <p:sp>
        <p:nvSpPr>
          <p:cNvPr id="26" name="object 26"/>
          <p:cNvSpPr txBox="1"/>
          <p:nvPr/>
        </p:nvSpPr>
        <p:spPr>
          <a:xfrm>
            <a:off x="5930512" y="4504497"/>
            <a:ext cx="101473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R"/>
                <a:cs typeface="UD デジタル 教科書体 N-R"/>
              </a:rPr>
              <a:t>オンライン商店街</a:t>
            </a:r>
            <a:endParaRPr sz="950">
              <a:latin typeface="UD デジタル 教科書体 N-R"/>
              <a:cs typeface="UD デジタル 教科書体 N-R"/>
            </a:endParaRPr>
          </a:p>
        </p:txBody>
      </p:sp>
      <p:grpSp>
        <p:nvGrpSpPr>
          <p:cNvPr id="27" name="object 27"/>
          <p:cNvGrpSpPr/>
          <p:nvPr/>
        </p:nvGrpSpPr>
        <p:grpSpPr>
          <a:xfrm>
            <a:off x="5709196" y="3329584"/>
            <a:ext cx="1555750" cy="1162685"/>
            <a:chOff x="5709196" y="3329584"/>
            <a:chExt cx="1555750" cy="1162685"/>
          </a:xfrm>
        </p:grpSpPr>
        <p:pic>
          <p:nvPicPr>
            <p:cNvPr id="28" name="object 28"/>
            <p:cNvPicPr/>
            <p:nvPr/>
          </p:nvPicPr>
          <p:blipFill>
            <a:blip r:embed="rId5" cstate="print"/>
            <a:stretch>
              <a:fillRect/>
            </a:stretch>
          </p:blipFill>
          <p:spPr>
            <a:xfrm>
              <a:off x="5718721" y="3339109"/>
              <a:ext cx="1536505" cy="1143037"/>
            </a:xfrm>
            <a:prstGeom prst="rect">
              <a:avLst/>
            </a:prstGeom>
          </p:spPr>
        </p:pic>
        <p:sp>
          <p:nvSpPr>
            <p:cNvPr id="29" name="object 29"/>
            <p:cNvSpPr/>
            <p:nvPr/>
          </p:nvSpPr>
          <p:spPr>
            <a:xfrm>
              <a:off x="5713958" y="3334346"/>
              <a:ext cx="1546225" cy="1153160"/>
            </a:xfrm>
            <a:custGeom>
              <a:avLst/>
              <a:gdLst/>
              <a:ahLst/>
              <a:cxnLst/>
              <a:rect l="l" t="t" r="r" b="b"/>
              <a:pathLst>
                <a:path w="1546225" h="1153160">
                  <a:moveTo>
                    <a:pt x="0" y="0"/>
                  </a:moveTo>
                  <a:lnTo>
                    <a:pt x="1546034" y="0"/>
                  </a:lnTo>
                  <a:lnTo>
                    <a:pt x="1546034" y="1152563"/>
                  </a:lnTo>
                  <a:lnTo>
                    <a:pt x="0" y="1152563"/>
                  </a:lnTo>
                  <a:lnTo>
                    <a:pt x="0" y="0"/>
                  </a:lnTo>
                  <a:close/>
                </a:path>
              </a:pathLst>
            </a:custGeom>
            <a:ln w="9525">
              <a:solidFill>
                <a:srgbClr val="7E7E7E"/>
              </a:solidFill>
            </a:ln>
          </p:spPr>
          <p:txBody>
            <a:bodyPr wrap="square" lIns="0" tIns="0" rIns="0" bIns="0" rtlCol="0"/>
            <a:lstStyle/>
            <a:p>
              <a:endParaRPr/>
            </a:p>
          </p:txBody>
        </p:sp>
      </p:grpSp>
      <p:grpSp>
        <p:nvGrpSpPr>
          <p:cNvPr id="30" name="object 30"/>
          <p:cNvGrpSpPr/>
          <p:nvPr/>
        </p:nvGrpSpPr>
        <p:grpSpPr>
          <a:xfrm>
            <a:off x="3960558" y="3331463"/>
            <a:ext cx="1657350" cy="1162685"/>
            <a:chOff x="3960558" y="3331463"/>
            <a:chExt cx="1657350" cy="1162685"/>
          </a:xfrm>
        </p:grpSpPr>
        <p:pic>
          <p:nvPicPr>
            <p:cNvPr id="31" name="object 31"/>
            <p:cNvPicPr/>
            <p:nvPr/>
          </p:nvPicPr>
          <p:blipFill>
            <a:blip r:embed="rId6" cstate="print"/>
            <a:stretch>
              <a:fillRect/>
            </a:stretch>
          </p:blipFill>
          <p:spPr>
            <a:xfrm>
              <a:off x="3970083" y="3340988"/>
              <a:ext cx="1637982" cy="1143035"/>
            </a:xfrm>
            <a:prstGeom prst="rect">
              <a:avLst/>
            </a:prstGeom>
          </p:spPr>
        </p:pic>
        <p:sp>
          <p:nvSpPr>
            <p:cNvPr id="32" name="object 32"/>
            <p:cNvSpPr/>
            <p:nvPr/>
          </p:nvSpPr>
          <p:spPr>
            <a:xfrm>
              <a:off x="3965321" y="3336226"/>
              <a:ext cx="1647825" cy="1153160"/>
            </a:xfrm>
            <a:custGeom>
              <a:avLst/>
              <a:gdLst/>
              <a:ahLst/>
              <a:cxnLst/>
              <a:rect l="l" t="t" r="r" b="b"/>
              <a:pathLst>
                <a:path w="1647825" h="1153160">
                  <a:moveTo>
                    <a:pt x="0" y="0"/>
                  </a:moveTo>
                  <a:lnTo>
                    <a:pt x="1647520" y="0"/>
                  </a:lnTo>
                  <a:lnTo>
                    <a:pt x="1647520" y="1152563"/>
                  </a:lnTo>
                  <a:lnTo>
                    <a:pt x="0" y="1152563"/>
                  </a:lnTo>
                  <a:lnTo>
                    <a:pt x="0" y="0"/>
                  </a:lnTo>
                  <a:close/>
                </a:path>
              </a:pathLst>
            </a:custGeom>
            <a:ln w="9525">
              <a:solidFill>
                <a:srgbClr val="7E7E7E"/>
              </a:solidFill>
            </a:ln>
          </p:spPr>
          <p:txBody>
            <a:bodyPr wrap="square" lIns="0" tIns="0" rIns="0" bIns="0" rtlCol="0"/>
            <a:lstStyle/>
            <a:p>
              <a:endParaRPr/>
            </a:p>
          </p:txBody>
        </p:sp>
      </p:grpSp>
      <p:sp>
        <p:nvSpPr>
          <p:cNvPr id="33" name="object 33"/>
          <p:cNvSpPr txBox="1"/>
          <p:nvPr/>
        </p:nvSpPr>
        <p:spPr>
          <a:xfrm>
            <a:off x="4449024" y="4515986"/>
            <a:ext cx="6426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R"/>
                <a:cs typeface="UD デジタル 教科書体 N-R"/>
              </a:rPr>
              <a:t>ＶＲ商店街</a:t>
            </a:r>
            <a:endParaRPr sz="950">
              <a:latin typeface="UD デジタル 教科書体 N-R"/>
              <a:cs typeface="UD デジタル 教科書体 N-R"/>
            </a:endParaRPr>
          </a:p>
        </p:txBody>
      </p:sp>
      <p:pic>
        <p:nvPicPr>
          <p:cNvPr id="34" name="object 34"/>
          <p:cNvPicPr/>
          <p:nvPr/>
        </p:nvPicPr>
        <p:blipFill>
          <a:blip r:embed="rId7" cstate="print"/>
          <a:stretch>
            <a:fillRect/>
          </a:stretch>
        </p:blipFill>
        <p:spPr>
          <a:xfrm>
            <a:off x="5654091" y="6836435"/>
            <a:ext cx="1570748" cy="715987"/>
          </a:xfrm>
          <a:prstGeom prst="rect">
            <a:avLst/>
          </a:prstGeom>
        </p:spPr>
      </p:pic>
      <p:pic>
        <p:nvPicPr>
          <p:cNvPr id="35" name="object 35"/>
          <p:cNvPicPr/>
          <p:nvPr/>
        </p:nvPicPr>
        <p:blipFill>
          <a:blip r:embed="rId8" cstate="print"/>
          <a:stretch>
            <a:fillRect/>
          </a:stretch>
        </p:blipFill>
        <p:spPr>
          <a:xfrm>
            <a:off x="3976501" y="6834051"/>
            <a:ext cx="1548734" cy="699740"/>
          </a:xfrm>
          <a:prstGeom prst="rect">
            <a:avLst/>
          </a:prstGeom>
        </p:spPr>
      </p:pic>
      <p:grpSp>
        <p:nvGrpSpPr>
          <p:cNvPr id="36" name="object 36"/>
          <p:cNvGrpSpPr/>
          <p:nvPr/>
        </p:nvGrpSpPr>
        <p:grpSpPr>
          <a:xfrm>
            <a:off x="4522228" y="5295346"/>
            <a:ext cx="2254885" cy="1061720"/>
            <a:chOff x="4522228" y="5295346"/>
            <a:chExt cx="2254885" cy="1061720"/>
          </a:xfrm>
        </p:grpSpPr>
        <p:pic>
          <p:nvPicPr>
            <p:cNvPr id="37" name="object 37"/>
            <p:cNvPicPr/>
            <p:nvPr/>
          </p:nvPicPr>
          <p:blipFill>
            <a:blip r:embed="rId9" cstate="print"/>
            <a:stretch>
              <a:fillRect/>
            </a:stretch>
          </p:blipFill>
          <p:spPr>
            <a:xfrm>
              <a:off x="4522228" y="5295346"/>
              <a:ext cx="2254705" cy="1061333"/>
            </a:xfrm>
            <a:prstGeom prst="rect">
              <a:avLst/>
            </a:prstGeom>
          </p:spPr>
        </p:pic>
        <p:pic>
          <p:nvPicPr>
            <p:cNvPr id="38" name="object 38"/>
            <p:cNvPicPr/>
            <p:nvPr/>
          </p:nvPicPr>
          <p:blipFill>
            <a:blip r:embed="rId10" cstate="print"/>
            <a:stretch>
              <a:fillRect/>
            </a:stretch>
          </p:blipFill>
          <p:spPr>
            <a:xfrm>
              <a:off x="5433250" y="5654535"/>
              <a:ext cx="341126" cy="410994"/>
            </a:xfrm>
            <a:prstGeom prst="rect">
              <a:avLst/>
            </a:prstGeom>
          </p:spPr>
        </p:pic>
      </p:grpSp>
      <p:sp>
        <p:nvSpPr>
          <p:cNvPr id="39" name="object 39"/>
          <p:cNvSpPr/>
          <p:nvPr/>
        </p:nvSpPr>
        <p:spPr>
          <a:xfrm>
            <a:off x="4761091" y="6449986"/>
            <a:ext cx="309245" cy="280035"/>
          </a:xfrm>
          <a:custGeom>
            <a:avLst/>
            <a:gdLst/>
            <a:ahLst/>
            <a:cxnLst/>
            <a:rect l="l" t="t" r="r" b="b"/>
            <a:pathLst>
              <a:path w="309245" h="280034">
                <a:moveTo>
                  <a:pt x="113792" y="0"/>
                </a:moveTo>
                <a:lnTo>
                  <a:pt x="77190" y="86791"/>
                </a:lnTo>
                <a:lnTo>
                  <a:pt x="0" y="54241"/>
                </a:lnTo>
                <a:lnTo>
                  <a:pt x="86791" y="279590"/>
                </a:lnTo>
                <a:lnTo>
                  <a:pt x="308737" y="184442"/>
                </a:lnTo>
                <a:lnTo>
                  <a:pt x="231559" y="151891"/>
                </a:lnTo>
                <a:lnTo>
                  <a:pt x="268160" y="65100"/>
                </a:lnTo>
                <a:lnTo>
                  <a:pt x="113792" y="0"/>
                </a:lnTo>
                <a:close/>
              </a:path>
            </a:pathLst>
          </a:custGeom>
          <a:solidFill>
            <a:srgbClr val="FF999A"/>
          </a:solidFill>
        </p:spPr>
        <p:txBody>
          <a:bodyPr wrap="square" lIns="0" tIns="0" rIns="0" bIns="0" rtlCol="0"/>
          <a:lstStyle/>
          <a:p>
            <a:endParaRPr/>
          </a:p>
        </p:txBody>
      </p:sp>
      <p:sp>
        <p:nvSpPr>
          <p:cNvPr id="40" name="object 40"/>
          <p:cNvSpPr/>
          <p:nvPr/>
        </p:nvSpPr>
        <p:spPr>
          <a:xfrm>
            <a:off x="6259379" y="6445274"/>
            <a:ext cx="284480" cy="271780"/>
          </a:xfrm>
          <a:custGeom>
            <a:avLst/>
            <a:gdLst/>
            <a:ahLst/>
            <a:cxnLst/>
            <a:rect l="l" t="t" r="r" b="b"/>
            <a:pathLst>
              <a:path w="284479" h="271779">
                <a:moveTo>
                  <a:pt x="163042" y="0"/>
                </a:moveTo>
                <a:lnTo>
                  <a:pt x="21031" y="88887"/>
                </a:lnTo>
                <a:lnTo>
                  <a:pt x="71005" y="168732"/>
                </a:lnTo>
                <a:lnTo>
                  <a:pt x="0" y="213182"/>
                </a:lnTo>
                <a:lnTo>
                  <a:pt x="234289" y="271703"/>
                </a:lnTo>
                <a:lnTo>
                  <a:pt x="284022" y="35394"/>
                </a:lnTo>
                <a:lnTo>
                  <a:pt x="213017" y="79844"/>
                </a:lnTo>
                <a:lnTo>
                  <a:pt x="163042" y="0"/>
                </a:lnTo>
                <a:close/>
              </a:path>
            </a:pathLst>
          </a:custGeom>
          <a:solidFill>
            <a:srgbClr val="FF999A"/>
          </a:solidFill>
        </p:spPr>
        <p:txBody>
          <a:bodyPr wrap="square" lIns="0" tIns="0" rIns="0" bIns="0" rtlCol="0"/>
          <a:lstStyle/>
          <a:p>
            <a:endParaRPr/>
          </a:p>
        </p:txBody>
      </p:sp>
      <p:grpSp>
        <p:nvGrpSpPr>
          <p:cNvPr id="41" name="object 41"/>
          <p:cNvGrpSpPr/>
          <p:nvPr/>
        </p:nvGrpSpPr>
        <p:grpSpPr>
          <a:xfrm>
            <a:off x="4008005" y="8752713"/>
            <a:ext cx="1413510" cy="1001394"/>
            <a:chOff x="4008005" y="8752713"/>
            <a:chExt cx="1413510" cy="1001394"/>
          </a:xfrm>
        </p:grpSpPr>
        <p:pic>
          <p:nvPicPr>
            <p:cNvPr id="42" name="object 42"/>
            <p:cNvPicPr/>
            <p:nvPr/>
          </p:nvPicPr>
          <p:blipFill>
            <a:blip r:embed="rId11" cstate="print"/>
            <a:stretch>
              <a:fillRect/>
            </a:stretch>
          </p:blipFill>
          <p:spPr>
            <a:xfrm>
              <a:off x="4017534" y="8762250"/>
              <a:ext cx="1394011" cy="981775"/>
            </a:xfrm>
            <a:prstGeom prst="rect">
              <a:avLst/>
            </a:prstGeom>
          </p:spPr>
        </p:pic>
        <p:sp>
          <p:nvSpPr>
            <p:cNvPr id="43" name="object 43"/>
            <p:cNvSpPr/>
            <p:nvPr/>
          </p:nvSpPr>
          <p:spPr>
            <a:xfrm>
              <a:off x="4012768" y="8757475"/>
              <a:ext cx="1403985" cy="991869"/>
            </a:xfrm>
            <a:custGeom>
              <a:avLst/>
              <a:gdLst/>
              <a:ahLst/>
              <a:cxnLst/>
              <a:rect l="l" t="t" r="r" b="b"/>
              <a:pathLst>
                <a:path w="1403985" h="991870">
                  <a:moveTo>
                    <a:pt x="0" y="0"/>
                  </a:moveTo>
                  <a:lnTo>
                    <a:pt x="1403540" y="0"/>
                  </a:lnTo>
                  <a:lnTo>
                    <a:pt x="1403540" y="991311"/>
                  </a:lnTo>
                  <a:lnTo>
                    <a:pt x="0" y="991311"/>
                  </a:lnTo>
                  <a:lnTo>
                    <a:pt x="0" y="0"/>
                  </a:lnTo>
                  <a:close/>
                </a:path>
              </a:pathLst>
            </a:custGeom>
            <a:ln w="9525">
              <a:solidFill>
                <a:srgbClr val="7E7E7E"/>
              </a:solidFill>
            </a:ln>
          </p:spPr>
          <p:txBody>
            <a:bodyPr wrap="square" lIns="0" tIns="0" rIns="0" bIns="0" rtlCol="0"/>
            <a:lstStyle/>
            <a:p>
              <a:endParaRPr/>
            </a:p>
          </p:txBody>
        </p:sp>
        <p:pic>
          <p:nvPicPr>
            <p:cNvPr id="44" name="object 44"/>
            <p:cNvPicPr/>
            <p:nvPr/>
          </p:nvPicPr>
          <p:blipFill>
            <a:blip r:embed="rId10" cstate="print"/>
            <a:stretch>
              <a:fillRect/>
            </a:stretch>
          </p:blipFill>
          <p:spPr>
            <a:xfrm>
              <a:off x="4609496" y="9233928"/>
              <a:ext cx="341128" cy="410997"/>
            </a:xfrm>
            <a:prstGeom prst="rect">
              <a:avLst/>
            </a:prstGeom>
          </p:spPr>
        </p:pic>
      </p:grpSp>
      <p:grpSp>
        <p:nvGrpSpPr>
          <p:cNvPr id="45" name="object 45"/>
          <p:cNvGrpSpPr/>
          <p:nvPr/>
        </p:nvGrpSpPr>
        <p:grpSpPr>
          <a:xfrm>
            <a:off x="5774994" y="8752713"/>
            <a:ext cx="1413510" cy="996950"/>
            <a:chOff x="5774994" y="8752713"/>
            <a:chExt cx="1413510" cy="996950"/>
          </a:xfrm>
        </p:grpSpPr>
        <p:pic>
          <p:nvPicPr>
            <p:cNvPr id="46" name="object 46"/>
            <p:cNvPicPr/>
            <p:nvPr/>
          </p:nvPicPr>
          <p:blipFill>
            <a:blip r:embed="rId12" cstate="print"/>
            <a:stretch>
              <a:fillRect/>
            </a:stretch>
          </p:blipFill>
          <p:spPr>
            <a:xfrm>
              <a:off x="5784519" y="8762250"/>
              <a:ext cx="1394008" cy="977793"/>
            </a:xfrm>
            <a:prstGeom prst="rect">
              <a:avLst/>
            </a:prstGeom>
          </p:spPr>
        </p:pic>
        <p:sp>
          <p:nvSpPr>
            <p:cNvPr id="47" name="object 47"/>
            <p:cNvSpPr/>
            <p:nvPr/>
          </p:nvSpPr>
          <p:spPr>
            <a:xfrm>
              <a:off x="5779757" y="8757475"/>
              <a:ext cx="1403985" cy="987425"/>
            </a:xfrm>
            <a:custGeom>
              <a:avLst/>
              <a:gdLst/>
              <a:ahLst/>
              <a:cxnLst/>
              <a:rect l="l" t="t" r="r" b="b"/>
              <a:pathLst>
                <a:path w="1403984" h="987425">
                  <a:moveTo>
                    <a:pt x="0" y="0"/>
                  </a:moveTo>
                  <a:lnTo>
                    <a:pt x="1403540" y="0"/>
                  </a:lnTo>
                  <a:lnTo>
                    <a:pt x="1403540" y="987323"/>
                  </a:lnTo>
                  <a:lnTo>
                    <a:pt x="0" y="987323"/>
                  </a:lnTo>
                  <a:lnTo>
                    <a:pt x="0" y="0"/>
                  </a:lnTo>
                  <a:close/>
                </a:path>
              </a:pathLst>
            </a:custGeom>
            <a:ln w="9525">
              <a:solidFill>
                <a:srgbClr val="7E7E7E"/>
              </a:solidFill>
            </a:ln>
          </p:spPr>
          <p:txBody>
            <a:bodyPr wrap="square" lIns="0" tIns="0" rIns="0" bIns="0" rtlCol="0"/>
            <a:lstStyle/>
            <a:p>
              <a:endParaRPr/>
            </a:p>
          </p:txBody>
        </p:sp>
      </p:grpSp>
      <p:sp>
        <p:nvSpPr>
          <p:cNvPr id="48" name="object 48"/>
          <p:cNvSpPr txBox="1"/>
          <p:nvPr/>
        </p:nvSpPr>
        <p:spPr>
          <a:xfrm>
            <a:off x="4679007" y="9794899"/>
            <a:ext cx="1882139" cy="321945"/>
          </a:xfrm>
          <a:prstGeom prst="rect">
            <a:avLst/>
          </a:prstGeom>
        </p:spPr>
        <p:txBody>
          <a:bodyPr vert="horz" wrap="square" lIns="0" tIns="15240" rIns="0" bIns="0" rtlCol="0">
            <a:spAutoFit/>
          </a:bodyPr>
          <a:lstStyle/>
          <a:p>
            <a:pPr algn="ctr">
              <a:lnSpc>
                <a:spcPct val="100000"/>
              </a:lnSpc>
              <a:spcBef>
                <a:spcPts val="120"/>
              </a:spcBef>
            </a:pPr>
            <a:r>
              <a:rPr sz="950" spc="-10" dirty="0">
                <a:latin typeface="UD デジタル 教科書体 N-R"/>
                <a:cs typeface="UD デジタル 教科書体 N-R"/>
              </a:rPr>
              <a:t>クリックすると</a:t>
            </a:r>
            <a:endParaRPr sz="950">
              <a:latin typeface="UD デジタル 教科書体 N-R"/>
              <a:cs typeface="UD デジタル 教科書体 N-R"/>
            </a:endParaRPr>
          </a:p>
          <a:p>
            <a:pPr algn="ctr">
              <a:lnSpc>
                <a:spcPct val="100000"/>
              </a:lnSpc>
              <a:spcBef>
                <a:spcPts val="25"/>
              </a:spcBef>
            </a:pPr>
            <a:r>
              <a:rPr sz="950" spc="-5" dirty="0">
                <a:latin typeface="UD デジタル 教科書体 N-R"/>
                <a:cs typeface="UD デジタル 教科書体 N-R"/>
              </a:rPr>
              <a:t>オンライン商店街の店舗ページへ</a:t>
            </a:r>
            <a:endParaRPr sz="950">
              <a:latin typeface="UD デジタル 教科書体 N-R"/>
              <a:cs typeface="UD デジタル 教科書体 N-R"/>
            </a:endParaRPr>
          </a:p>
        </p:txBody>
      </p:sp>
      <p:sp>
        <p:nvSpPr>
          <p:cNvPr id="49" name="object 49"/>
          <p:cNvSpPr/>
          <p:nvPr/>
        </p:nvSpPr>
        <p:spPr>
          <a:xfrm>
            <a:off x="5534125" y="9055093"/>
            <a:ext cx="194310" cy="335280"/>
          </a:xfrm>
          <a:custGeom>
            <a:avLst/>
            <a:gdLst/>
            <a:ahLst/>
            <a:cxnLst/>
            <a:rect l="l" t="t" r="r" b="b"/>
            <a:pathLst>
              <a:path w="194310" h="335279">
                <a:moveTo>
                  <a:pt x="68237" y="0"/>
                </a:moveTo>
                <a:lnTo>
                  <a:pt x="68237" y="83769"/>
                </a:lnTo>
                <a:lnTo>
                  <a:pt x="0" y="83769"/>
                </a:lnTo>
                <a:lnTo>
                  <a:pt x="0" y="251307"/>
                </a:lnTo>
                <a:lnTo>
                  <a:pt x="68237" y="251307"/>
                </a:lnTo>
                <a:lnTo>
                  <a:pt x="68237" y="335076"/>
                </a:lnTo>
                <a:lnTo>
                  <a:pt x="194233" y="167538"/>
                </a:lnTo>
                <a:lnTo>
                  <a:pt x="68237" y="0"/>
                </a:lnTo>
                <a:close/>
              </a:path>
            </a:pathLst>
          </a:custGeom>
          <a:solidFill>
            <a:srgbClr val="FF999A"/>
          </a:solidFill>
        </p:spPr>
        <p:txBody>
          <a:bodyPr wrap="square" lIns="0" tIns="0" rIns="0" bIns="0" rtlCol="0"/>
          <a:lstStyle/>
          <a:p>
            <a:endParaRPr/>
          </a:p>
        </p:txBody>
      </p:sp>
      <p:sp>
        <p:nvSpPr>
          <p:cNvPr id="50" name="object 50"/>
          <p:cNvSpPr/>
          <p:nvPr/>
        </p:nvSpPr>
        <p:spPr>
          <a:xfrm>
            <a:off x="3951806" y="4906469"/>
            <a:ext cx="3304540" cy="281940"/>
          </a:xfrm>
          <a:custGeom>
            <a:avLst/>
            <a:gdLst/>
            <a:ahLst/>
            <a:cxnLst/>
            <a:rect l="l" t="t" r="r" b="b"/>
            <a:pathLst>
              <a:path w="3304540" h="281939">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sp>
        <p:nvSpPr>
          <p:cNvPr id="51" name="object 51"/>
          <p:cNvSpPr txBox="1"/>
          <p:nvPr/>
        </p:nvSpPr>
        <p:spPr>
          <a:xfrm>
            <a:off x="4016805" y="4954095"/>
            <a:ext cx="2362200" cy="207010"/>
          </a:xfrm>
          <a:prstGeom prst="rect">
            <a:avLst/>
          </a:prstGeom>
        </p:spPr>
        <p:txBody>
          <a:bodyPr vert="horz" wrap="square" lIns="0" tIns="17145" rIns="0" bIns="0" rtlCol="0">
            <a:spAutoFit/>
          </a:bodyPr>
          <a:lstStyle/>
          <a:p>
            <a:pPr marL="12700">
              <a:lnSpc>
                <a:spcPct val="100000"/>
              </a:lnSpc>
              <a:spcBef>
                <a:spcPts val="135"/>
              </a:spcBef>
            </a:pPr>
            <a:r>
              <a:rPr sz="1150" dirty="0">
                <a:latin typeface="UD デジタル 教科書体 N-R"/>
                <a:cs typeface="UD デジタル 教科書体 N-R"/>
              </a:rPr>
              <a:t>360</a:t>
            </a:r>
            <a:r>
              <a:rPr sz="1150" spc="-5" dirty="0">
                <a:latin typeface="UD デジタル 教科書体 N-R"/>
                <a:cs typeface="UD デジタル 教科書体 N-R"/>
              </a:rPr>
              <a:t>度カメラで撮影した画像を構成</a:t>
            </a:r>
            <a:endParaRPr sz="1150">
              <a:latin typeface="UD デジタル 教科書体 N-R"/>
              <a:cs typeface="UD デジタル 教科書体 N-R"/>
            </a:endParaRPr>
          </a:p>
        </p:txBody>
      </p:sp>
      <p:sp>
        <p:nvSpPr>
          <p:cNvPr id="52" name="object 52"/>
          <p:cNvSpPr/>
          <p:nvPr/>
        </p:nvSpPr>
        <p:spPr>
          <a:xfrm>
            <a:off x="3938516" y="7840240"/>
            <a:ext cx="3304540" cy="281940"/>
          </a:xfrm>
          <a:custGeom>
            <a:avLst/>
            <a:gdLst/>
            <a:ahLst/>
            <a:cxnLst/>
            <a:rect l="l" t="t" r="r" b="b"/>
            <a:pathLst>
              <a:path w="3304540" h="281940">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sp>
        <p:nvSpPr>
          <p:cNvPr id="53" name="object 53"/>
          <p:cNvSpPr txBox="1"/>
          <p:nvPr/>
        </p:nvSpPr>
        <p:spPr>
          <a:xfrm>
            <a:off x="3895267" y="7792239"/>
            <a:ext cx="3164840" cy="883285"/>
          </a:xfrm>
          <a:prstGeom prst="rect">
            <a:avLst/>
          </a:prstGeom>
        </p:spPr>
        <p:txBody>
          <a:bodyPr vert="horz" wrap="square" lIns="0" tIns="113030" rIns="0" bIns="0" rtlCol="0">
            <a:spAutoFit/>
          </a:bodyPr>
          <a:lstStyle/>
          <a:p>
            <a:pPr marL="120650">
              <a:lnSpc>
                <a:spcPct val="100000"/>
              </a:lnSpc>
              <a:spcBef>
                <a:spcPts val="890"/>
              </a:spcBef>
            </a:pPr>
            <a:r>
              <a:rPr sz="1150" spc="-5" dirty="0">
                <a:latin typeface="UD デジタル 教科書体 N-R"/>
                <a:cs typeface="UD デジタル 教科書体 N-R"/>
              </a:rPr>
              <a:t>ＶＲ商店街とオンライン商店街を繋げる</a:t>
            </a:r>
            <a:endParaRPr sz="1150">
              <a:latin typeface="UD デジタル 教科書体 N-R"/>
              <a:cs typeface="UD デジタル 教科書体 N-R"/>
            </a:endParaRPr>
          </a:p>
          <a:p>
            <a:pPr marL="113030" marR="5080" indent="-100965" algn="just">
              <a:lnSpc>
                <a:spcPct val="102899"/>
              </a:lnSpc>
              <a:spcBef>
                <a:spcPts val="685"/>
              </a:spcBef>
            </a:pPr>
            <a:r>
              <a:rPr sz="1050" spc="-5" dirty="0">
                <a:latin typeface="UD デジタル 教科書体 N-R"/>
                <a:cs typeface="UD デジタル 教科書体 N-R"/>
              </a:rPr>
              <a:t>・ＶＲ商店街の個店案内ページにオンライン商店街の各個店のページをリンクさせ、自店舗サイトがある店舗はさらに連動できるように構築。</a:t>
            </a:r>
            <a:endParaRPr sz="1050">
              <a:latin typeface="UD デジタル 教科書体 N-R"/>
              <a:cs typeface="UD デジタル 教科書体 N-R"/>
            </a:endParaRPr>
          </a:p>
        </p:txBody>
      </p:sp>
      <p:graphicFrame>
        <p:nvGraphicFramePr>
          <p:cNvPr id="54" name="object 54"/>
          <p:cNvGraphicFramePr>
            <a:graphicFrameLocks noGrp="1"/>
          </p:cNvGraphicFramePr>
          <p:nvPr/>
        </p:nvGraphicFramePr>
        <p:xfrm>
          <a:off x="354036" y="3222700"/>
          <a:ext cx="3571240" cy="7116445"/>
        </p:xfrm>
        <a:graphic>
          <a:graphicData uri="http://schemas.openxmlformats.org/drawingml/2006/table">
            <a:tbl>
              <a:tblPr firstRow="1" bandRow="1">
                <a:tableStyleId>{2D5ABB26-0587-4C30-8999-92F81FD0307C}</a:tableStyleId>
              </a:tblPr>
              <a:tblGrid>
                <a:gridCol w="3571240">
                  <a:extLst>
                    <a:ext uri="{9D8B030D-6E8A-4147-A177-3AD203B41FA5}">
                      <a16:colId xmlns:a16="http://schemas.microsoft.com/office/drawing/2014/main" val="20000"/>
                    </a:ext>
                  </a:extLst>
                </a:gridCol>
              </a:tblGrid>
              <a:tr h="299720">
                <a:tc>
                  <a:txBody>
                    <a:bodyPr/>
                    <a:lstStyle/>
                    <a:p>
                      <a:pPr marL="501015">
                        <a:lnSpc>
                          <a:spcPct val="100000"/>
                        </a:lnSpc>
                        <a:spcBef>
                          <a:spcPts val="290"/>
                        </a:spcBef>
                      </a:pPr>
                      <a:r>
                        <a:rPr sz="1300" b="1" spc="-20" dirty="0">
                          <a:solidFill>
                            <a:srgbClr val="FFFFFF"/>
                          </a:solidFill>
                          <a:latin typeface="UD デジタル 教科書体 NK-R"/>
                          <a:cs typeface="UD デジタル 教科書体 NK-R"/>
                        </a:rPr>
                        <a:t>取組概要</a:t>
                      </a:r>
                      <a:endParaRPr sz="1300">
                        <a:latin typeface="UD デジタル 教科書体 NK-R"/>
                        <a:cs typeface="UD デジタル 教科書体 NK-R"/>
                      </a:endParaRPr>
                    </a:p>
                  </a:txBody>
                  <a:tcPr marL="0" marR="0" marT="36830" marB="0"/>
                </a:tc>
                <a:extLst>
                  <a:ext uri="{0D108BD9-81ED-4DB2-BD59-A6C34878D82A}">
                    <a16:rowId xmlns:a16="http://schemas.microsoft.com/office/drawing/2014/main" val="10000"/>
                  </a:ext>
                </a:extLst>
              </a:tr>
              <a:tr h="1955800">
                <a:tc>
                  <a:txBody>
                    <a:bodyPr/>
                    <a:lstStyle/>
                    <a:p>
                      <a:pPr marL="153035" marR="683895" indent="-94615">
                        <a:lnSpc>
                          <a:spcPct val="100000"/>
                        </a:lnSpc>
                        <a:spcBef>
                          <a:spcPts val="520"/>
                        </a:spcBef>
                      </a:pPr>
                      <a:r>
                        <a:rPr sz="1100" b="1" dirty="0">
                          <a:latin typeface="UD デジタル 教科書体 N-R"/>
                          <a:cs typeface="UD デジタル 教科書体 N-R"/>
                        </a:rPr>
                        <a:t>①</a:t>
                      </a:r>
                      <a:r>
                        <a:rPr sz="1100" b="1" u="sng" spc="-80" dirty="0">
                          <a:uFill>
                            <a:solidFill>
                              <a:srgbClr val="000000"/>
                            </a:solidFill>
                          </a:uFill>
                          <a:latin typeface="UD デジタル 教科書体 N-R"/>
                          <a:cs typeface="UD デジタル 教科書体 N-R"/>
                        </a:rPr>
                        <a:t>ＶＲ商店街とオンライン商店街の機能充実＆</a:t>
                      </a:r>
                      <a:r>
                        <a:rPr sz="1100" b="1" u="sng" spc="-15" dirty="0">
                          <a:uFill>
                            <a:solidFill>
                              <a:srgbClr val="000000"/>
                            </a:solidFill>
                          </a:uFill>
                          <a:latin typeface="UD デジタル 教科書体 N-R"/>
                          <a:cs typeface="UD デジタル 教科書体 N-R"/>
                        </a:rPr>
                        <a:t>連動強化</a:t>
                      </a:r>
                      <a:endParaRPr sz="1100">
                        <a:latin typeface="UD デジタル 教科書体 N-R"/>
                        <a:cs typeface="UD デジタル 教科書体 N-R"/>
                      </a:endParaRPr>
                    </a:p>
                    <a:p>
                      <a:pPr marL="153035" marR="336550" indent="45085" algn="just">
                        <a:lnSpc>
                          <a:spcPct val="100000"/>
                        </a:lnSpc>
                      </a:pPr>
                      <a:r>
                        <a:rPr sz="1100" spc="-15" dirty="0">
                          <a:latin typeface="UD デジタル 教科書体 N-R"/>
                          <a:cs typeface="UD デジタル 教科書体 N-R"/>
                        </a:rPr>
                        <a:t>ＶＲ商店街では店内を</a:t>
                      </a:r>
                      <a:r>
                        <a:rPr sz="1100" dirty="0">
                          <a:latin typeface="UD デジタル 教科書体 N-R"/>
                          <a:cs typeface="UD デジタル 教科書体 N-R"/>
                        </a:rPr>
                        <a:t>360</a:t>
                      </a:r>
                      <a:r>
                        <a:rPr sz="1100" spc="-20" dirty="0">
                          <a:latin typeface="UD デジタル 教科書体 N-R"/>
                          <a:cs typeface="UD デジタル 教科書体 N-R"/>
                        </a:rPr>
                        <a:t>度撮影した写真を追加することで、ネット上で店舗を訪れることができるようにし、オンライン商店街では各店舗で掲載情報を更新しやすくし、問い合わせ機能を設置。</a:t>
                      </a:r>
                      <a:endParaRPr sz="1100">
                        <a:latin typeface="UD デジタル 教科書体 N-R"/>
                        <a:cs typeface="UD デジタル 教科書体 N-R"/>
                      </a:endParaRPr>
                    </a:p>
                    <a:p>
                      <a:pPr marL="58419">
                        <a:lnSpc>
                          <a:spcPct val="100000"/>
                        </a:lnSpc>
                      </a:pPr>
                      <a:r>
                        <a:rPr sz="1100" b="1" dirty="0">
                          <a:latin typeface="UD デジタル 教科書体 N-R"/>
                          <a:cs typeface="UD デジタル 教科書体 N-R"/>
                        </a:rPr>
                        <a:t>②</a:t>
                      </a:r>
                      <a:r>
                        <a:rPr sz="1100" b="1" u="sng" spc="-20" dirty="0">
                          <a:uFill>
                            <a:solidFill>
                              <a:srgbClr val="000000"/>
                            </a:solidFill>
                          </a:uFill>
                          <a:latin typeface="UD デジタル 教科書体 N-R"/>
                          <a:cs typeface="UD デジタル 教科書体 N-R"/>
                        </a:rPr>
                        <a:t>デジタル活用勉強会を開催</a:t>
                      </a:r>
                      <a:endParaRPr sz="1100">
                        <a:latin typeface="UD デジタル 教科書体 N-R"/>
                        <a:cs typeface="UD デジタル 教科書体 N-R"/>
                      </a:endParaRPr>
                    </a:p>
                    <a:p>
                      <a:pPr marL="153035" marR="336550" indent="45085">
                        <a:lnSpc>
                          <a:spcPct val="100000"/>
                        </a:lnSpc>
                      </a:pPr>
                      <a:r>
                        <a:rPr sz="1100" spc="-20" dirty="0">
                          <a:latin typeface="UD デジタル 教科書体 N-R"/>
                          <a:cs typeface="UD デジタル 教科書体 N-R"/>
                        </a:rPr>
                        <a:t>上記機能強化について、商店街店舗向け勉強会を開催。あわせて、情報発信ツールとして有用な</a:t>
                      </a:r>
                      <a:r>
                        <a:rPr sz="1100" spc="-50" dirty="0">
                          <a:latin typeface="UD デジタル 教科書体 N-R"/>
                          <a:cs typeface="UD デジタル 教科書体 N-R"/>
                        </a:rPr>
                        <a:t> </a:t>
                      </a:r>
                      <a:r>
                        <a:rPr sz="1100" dirty="0">
                          <a:latin typeface="UD デジタル 教科書体 N-R"/>
                          <a:cs typeface="UD デジタル 教科書体 N-R"/>
                        </a:rPr>
                        <a:t>Google</a:t>
                      </a:r>
                      <a:r>
                        <a:rPr sz="1100" spc="-20" dirty="0">
                          <a:latin typeface="UD デジタル 教科書体 N-R"/>
                          <a:cs typeface="UD デジタル 教科書体 N-R"/>
                        </a:rPr>
                        <a:t>ビジネスプロフィールの登録と活用方法についても説明を行った。</a:t>
                      </a:r>
                      <a:endParaRPr sz="1100">
                        <a:latin typeface="UD デジタル 教科書体 N-R"/>
                        <a:cs typeface="UD デジタル 教科書体 N-R"/>
                      </a:endParaRPr>
                    </a:p>
                  </a:txBody>
                  <a:tcPr marL="0" marR="0" marT="66040" marB="0"/>
                </a:tc>
                <a:extLst>
                  <a:ext uri="{0D108BD9-81ED-4DB2-BD59-A6C34878D82A}">
                    <a16:rowId xmlns:a16="http://schemas.microsoft.com/office/drawing/2014/main" val="10001"/>
                  </a:ext>
                </a:extLst>
              </a:tr>
              <a:tr h="4860925">
                <a:tc>
                  <a:txBody>
                    <a:bodyPr/>
                    <a:lstStyle/>
                    <a:p>
                      <a:pPr marL="142875">
                        <a:lnSpc>
                          <a:spcPct val="100000"/>
                        </a:lnSpc>
                        <a:spcBef>
                          <a:spcPts val="229"/>
                        </a:spcBef>
                      </a:pPr>
                      <a:r>
                        <a:rPr sz="1300" b="1" spc="-30" dirty="0">
                          <a:solidFill>
                            <a:srgbClr val="FFFFFF"/>
                          </a:solidFill>
                          <a:latin typeface="UD デジタル 教科書体 NK-R"/>
                          <a:cs typeface="UD デジタル 教科書体 NK-R"/>
                        </a:rPr>
                        <a:t>取組内容 ①ＶＲ＆オンライン商店街の強化</a:t>
                      </a:r>
                      <a:endParaRPr sz="1300" dirty="0">
                        <a:latin typeface="UD デジタル 教科書体 NK-R"/>
                        <a:cs typeface="UD デジタル 教科書体 NK-R"/>
                      </a:endParaRPr>
                    </a:p>
                    <a:p>
                      <a:pPr marL="76835">
                        <a:lnSpc>
                          <a:spcPct val="100000"/>
                        </a:lnSpc>
                        <a:spcBef>
                          <a:spcPts val="940"/>
                        </a:spcBef>
                      </a:pPr>
                      <a:r>
                        <a:rPr sz="1150" spc="-10" dirty="0">
                          <a:latin typeface="UD デジタル 教科書体 N-R"/>
                          <a:cs typeface="UD デジタル 教科書体 N-R"/>
                        </a:rPr>
                        <a:t>既存システムの課題</a:t>
                      </a:r>
                      <a:endParaRPr sz="1150" dirty="0">
                        <a:latin typeface="UD デジタル 教科書体 N-R"/>
                        <a:cs typeface="UD デジタル 教科書体 N-R"/>
                      </a:endParaRPr>
                    </a:p>
                    <a:p>
                      <a:pPr marL="112395" marR="311150" indent="-100965">
                        <a:lnSpc>
                          <a:spcPct val="102899"/>
                        </a:lnSpc>
                        <a:spcBef>
                          <a:spcPts val="710"/>
                        </a:spcBef>
                      </a:pPr>
                      <a:r>
                        <a:rPr sz="1050" spc="5" dirty="0">
                          <a:latin typeface="UD デジタル 教科書体 N-R"/>
                          <a:cs typeface="UD デジタル 教科書体 N-R"/>
                        </a:rPr>
                        <a:t>・現在のＶＲ商店街は、通りから店舗外観は見ることができるが、店内を自由に見ることができない。</a:t>
                      </a:r>
                      <a:endParaRPr sz="1050" dirty="0">
                        <a:latin typeface="UD デジタル 教科書体 N-R"/>
                        <a:cs typeface="UD デジタル 教科書体 N-R"/>
                      </a:endParaRPr>
                    </a:p>
                    <a:p>
                      <a:pPr marL="112395" marR="411480" indent="-100965" algn="just">
                        <a:lnSpc>
                          <a:spcPct val="102899"/>
                        </a:lnSpc>
                      </a:pPr>
                      <a:r>
                        <a:rPr sz="1050" spc="-5" dirty="0">
                          <a:latin typeface="UD デジタル 教科書体 N-R"/>
                          <a:cs typeface="UD デジタル 教科書体 N-R"/>
                        </a:rPr>
                        <a:t>・「ＶＲ商店街」と「オンライン商店街」が商店街</a:t>
                      </a:r>
                      <a:r>
                        <a:rPr sz="1050" spc="-50" dirty="0">
                          <a:latin typeface="UD デジタル 教科書体 N-R"/>
                          <a:cs typeface="UD デジタル 教科書体 N-R"/>
                        </a:rPr>
                        <a:t> </a:t>
                      </a:r>
                      <a:r>
                        <a:rPr sz="1050" spc="-5" dirty="0">
                          <a:latin typeface="UD デジタル 教科書体 N-R"/>
                          <a:cs typeface="UD デジタル 教科書体 N-R"/>
                        </a:rPr>
                        <a:t>ＨＰ上で別々に稼働し連携しておらず、閲覧者にとってわかりにくい。</a:t>
                      </a:r>
                      <a:endParaRPr sz="1050" dirty="0">
                        <a:latin typeface="UD デジタル 教科書体 N-R"/>
                        <a:cs typeface="UD デジタル 教科書体 N-R"/>
                      </a:endParaRPr>
                    </a:p>
                    <a:p>
                      <a:pPr marL="12065">
                        <a:lnSpc>
                          <a:spcPct val="100000"/>
                        </a:lnSpc>
                        <a:spcBef>
                          <a:spcPts val="35"/>
                        </a:spcBef>
                      </a:pPr>
                      <a:r>
                        <a:rPr sz="1050" spc="-5" dirty="0">
                          <a:latin typeface="UD デジタル 教科書体 N-R"/>
                          <a:cs typeface="UD デジタル 教科書体 N-R"/>
                        </a:rPr>
                        <a:t>・どちらとも掲載店舗がまだ少ないので増やしたい。</a:t>
                      </a:r>
                      <a:endParaRPr sz="1050" dirty="0">
                        <a:latin typeface="UD デジタル 教科書体 N-R"/>
                        <a:cs typeface="UD デジタル 教科書体 N-R"/>
                      </a:endParaRPr>
                    </a:p>
                    <a:p>
                      <a:pPr>
                        <a:lnSpc>
                          <a:spcPct val="100000"/>
                        </a:lnSpc>
                        <a:spcBef>
                          <a:spcPts val="1145"/>
                        </a:spcBef>
                      </a:pPr>
                      <a:endParaRPr sz="1050" dirty="0">
                        <a:latin typeface="Times New Roman"/>
                        <a:cs typeface="Times New Roman"/>
                      </a:endParaRPr>
                    </a:p>
                    <a:p>
                      <a:pPr marL="84455">
                        <a:lnSpc>
                          <a:spcPct val="100000"/>
                        </a:lnSpc>
                      </a:pPr>
                      <a:r>
                        <a:rPr sz="1150" spc="-10" dirty="0">
                          <a:latin typeface="UD デジタル 教科書体 N-R"/>
                          <a:cs typeface="UD デジタル 教科書体 N-R"/>
                        </a:rPr>
                        <a:t>新規店舗募集</a:t>
                      </a:r>
                      <a:endParaRPr sz="1150" dirty="0">
                        <a:latin typeface="UD デジタル 教科書体 N-R"/>
                        <a:cs typeface="UD デジタル 教科書体 N-R"/>
                      </a:endParaRPr>
                    </a:p>
                    <a:p>
                      <a:pPr marL="98425" marR="426084" indent="-100965" algn="just">
                        <a:lnSpc>
                          <a:spcPct val="102899"/>
                        </a:lnSpc>
                        <a:spcBef>
                          <a:spcPts val="520"/>
                        </a:spcBef>
                      </a:pPr>
                      <a:r>
                        <a:rPr sz="1050" spc="-5" dirty="0">
                          <a:latin typeface="UD デジタル 教科書体 N-R"/>
                          <a:cs typeface="UD デジタル 教科書体 N-R"/>
                        </a:rPr>
                        <a:t>・商店街会員に向けて、ＶＲ商店街とオンライン商店街への新規掲載協力について案内書を作成し、</a:t>
                      </a:r>
                      <a:r>
                        <a:rPr sz="1050" spc="-10" dirty="0">
                          <a:latin typeface="UD デジタル 教科書体 N-R"/>
                          <a:cs typeface="UD デジタル 教科書体 N-R"/>
                        </a:rPr>
                        <a:t>配布を行った。</a:t>
                      </a:r>
                      <a:endParaRPr sz="1050" dirty="0">
                        <a:latin typeface="UD デジタル 教科書体 N-R"/>
                        <a:cs typeface="UD デジタル 教科書体 N-R"/>
                      </a:endParaRPr>
                    </a:p>
                    <a:p>
                      <a:pPr>
                        <a:lnSpc>
                          <a:spcPct val="100000"/>
                        </a:lnSpc>
                        <a:spcBef>
                          <a:spcPts val="50"/>
                        </a:spcBef>
                      </a:pPr>
                      <a:endParaRPr sz="1050" dirty="0">
                        <a:latin typeface="Times New Roman"/>
                        <a:cs typeface="Times New Roman"/>
                      </a:endParaRPr>
                    </a:p>
                    <a:p>
                      <a:pPr marL="90170">
                        <a:lnSpc>
                          <a:spcPct val="100000"/>
                        </a:lnSpc>
                      </a:pPr>
                      <a:r>
                        <a:rPr sz="1150" spc="-10" dirty="0">
                          <a:latin typeface="UD デジタル 教科書体 N-R"/>
                          <a:cs typeface="UD デジタル 教科書体 N-R"/>
                        </a:rPr>
                        <a:t>機能充実＆連動強化</a:t>
                      </a:r>
                      <a:endParaRPr sz="1150" dirty="0">
                        <a:latin typeface="UD デジタル 教科書体 N-R"/>
                        <a:cs typeface="UD デジタル 教科書体 N-R"/>
                      </a:endParaRPr>
                    </a:p>
                    <a:p>
                      <a:pPr marL="98425" marR="355600" indent="-100965">
                        <a:lnSpc>
                          <a:spcPct val="102899"/>
                        </a:lnSpc>
                        <a:spcBef>
                          <a:spcPts val="765"/>
                        </a:spcBef>
                      </a:pPr>
                      <a:r>
                        <a:rPr sz="1050" spc="5" dirty="0">
                          <a:latin typeface="UD デジタル 教科書体 N-R"/>
                          <a:cs typeface="UD デジタル 教科書体 N-R"/>
                        </a:rPr>
                        <a:t>・ＶＲ商店街では、店内を</a:t>
                      </a:r>
                      <a:r>
                        <a:rPr sz="1050" spc="10" dirty="0">
                          <a:latin typeface="UD デジタル 教科書体 N-R"/>
                          <a:cs typeface="UD デジタル 教科書体 N-R"/>
                        </a:rPr>
                        <a:t>360</a:t>
                      </a:r>
                      <a:r>
                        <a:rPr sz="1050" spc="5" dirty="0">
                          <a:latin typeface="UD デジタル 教科書体 N-R"/>
                          <a:cs typeface="UD デジタル 教科書体 N-R"/>
                        </a:rPr>
                        <a:t>度撮影した写真を追加することで、ネット上で店舗を訪れることができるようにした。</a:t>
                      </a:r>
                      <a:endParaRPr sz="1050" dirty="0">
                        <a:latin typeface="UD デジタル 教科書体 N-R"/>
                        <a:cs typeface="UD デジタル 教科書体 N-R"/>
                      </a:endParaRPr>
                    </a:p>
                    <a:p>
                      <a:pPr marL="98425" marR="325120" indent="-100965">
                        <a:lnSpc>
                          <a:spcPct val="102899"/>
                        </a:lnSpc>
                      </a:pPr>
                      <a:r>
                        <a:rPr sz="1050" spc="5" dirty="0">
                          <a:latin typeface="UD デジタル 教科書体 N-R"/>
                          <a:cs typeface="UD デジタル 教科書体 N-R"/>
                        </a:rPr>
                        <a:t>・オンライン商店街では、各店舗で掲載情報を更新しやすくし、問い合わせ機能を設置した。さらに、セミナーブースを設定しライブで配信可能にする 等の機能も追加。</a:t>
                      </a:r>
                      <a:endParaRPr sz="1050" dirty="0">
                        <a:latin typeface="UD デジタル 教科書体 N-R"/>
                        <a:cs typeface="UD デジタル 教科書体 N-R"/>
                      </a:endParaRPr>
                    </a:p>
                    <a:p>
                      <a:pPr marL="98425" marR="426084" indent="-100965" algn="just">
                        <a:lnSpc>
                          <a:spcPct val="102400"/>
                        </a:lnSpc>
                        <a:spcBef>
                          <a:spcPts val="5"/>
                        </a:spcBef>
                      </a:pPr>
                      <a:r>
                        <a:rPr sz="1050" spc="-5" dirty="0">
                          <a:latin typeface="UD デジタル 教科書体 N-R"/>
                          <a:cs typeface="UD デジタル 教科書体 N-R"/>
                        </a:rPr>
                        <a:t>・両機能の連動として、ＶＲ商店街にオンライン商店街へのリンクボタンを設置するなど、両機能の</a:t>
                      </a:r>
                      <a:r>
                        <a:rPr sz="1050" spc="-10" dirty="0">
                          <a:latin typeface="UD デジタル 教科書体 N-R"/>
                          <a:cs typeface="UD デジタル 教科書体 N-R"/>
                        </a:rPr>
                        <a:t>融通性を高めた。</a:t>
                      </a:r>
                      <a:endParaRPr sz="1050" dirty="0">
                        <a:latin typeface="UD デジタル 教科書体 N-R"/>
                        <a:cs typeface="UD デジタル 教科書体 N-R"/>
                      </a:endParaRPr>
                    </a:p>
                  </a:txBody>
                  <a:tcPr marL="0" marR="0" marT="29209" marB="0"/>
                </a:tc>
                <a:extLst>
                  <a:ext uri="{0D108BD9-81ED-4DB2-BD59-A6C34878D82A}">
                    <a16:rowId xmlns:a16="http://schemas.microsoft.com/office/drawing/2014/main" val="10002"/>
                  </a:ext>
                </a:extLst>
              </a:tr>
            </a:tbl>
          </a:graphicData>
        </a:graphic>
      </p:graphicFrame>
      <p:sp>
        <p:nvSpPr>
          <p:cNvPr id="55" name="object 55"/>
          <p:cNvSpPr/>
          <p:nvPr/>
        </p:nvSpPr>
        <p:spPr>
          <a:xfrm>
            <a:off x="1889588" y="7157220"/>
            <a:ext cx="229870" cy="118110"/>
          </a:xfrm>
          <a:custGeom>
            <a:avLst/>
            <a:gdLst/>
            <a:ahLst/>
            <a:cxnLst/>
            <a:rect l="l" t="t" r="r" b="b"/>
            <a:pathLst>
              <a:path w="229869" h="118109">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sp>
        <p:nvSpPr>
          <p:cNvPr id="56" name="object 56"/>
          <p:cNvSpPr txBox="1"/>
          <p:nvPr/>
        </p:nvSpPr>
        <p:spPr>
          <a:xfrm>
            <a:off x="243456" y="10262823"/>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14</a:t>
            </a:r>
            <a:endParaRPr sz="1500">
              <a:latin typeface="UD デジタル 教科書体 NK-R"/>
              <a:cs typeface="UD デジタル 教科書体 NK-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5985" y="332607"/>
            <a:ext cx="0" cy="8140700"/>
          </a:xfrm>
          <a:custGeom>
            <a:avLst/>
            <a:gdLst/>
            <a:ahLst/>
            <a:cxnLst/>
            <a:rect l="l" t="t" r="r" b="b"/>
            <a:pathLst>
              <a:path h="8140700">
                <a:moveTo>
                  <a:pt x="0" y="0"/>
                </a:moveTo>
                <a:lnTo>
                  <a:pt x="0" y="8140451"/>
                </a:lnTo>
              </a:path>
            </a:pathLst>
          </a:custGeom>
          <a:ln w="12700">
            <a:solidFill>
              <a:srgbClr val="3A7C22"/>
            </a:solidFill>
            <a:prstDash val="sysDash"/>
          </a:ln>
        </p:spPr>
        <p:txBody>
          <a:bodyPr wrap="square" lIns="0" tIns="0" rIns="0" bIns="0" rtlCol="0"/>
          <a:lstStyle/>
          <a:p>
            <a:endParaRPr/>
          </a:p>
        </p:txBody>
      </p:sp>
      <p:sp>
        <p:nvSpPr>
          <p:cNvPr id="3" name="object 3"/>
          <p:cNvSpPr txBox="1"/>
          <p:nvPr/>
        </p:nvSpPr>
        <p:spPr>
          <a:xfrm>
            <a:off x="3940543" y="6203898"/>
            <a:ext cx="3272154" cy="286385"/>
          </a:xfrm>
          <a:prstGeom prst="rect">
            <a:avLst/>
          </a:prstGeom>
          <a:solidFill>
            <a:srgbClr val="317DC4"/>
          </a:solidFill>
        </p:spPr>
        <p:txBody>
          <a:bodyPr vert="horz" wrap="square" lIns="0" tIns="29209" rIns="0" bIns="0" rtlCol="0">
            <a:spAutoFit/>
          </a:bodyPr>
          <a:lstStyle/>
          <a:p>
            <a:pPr marL="485775">
              <a:lnSpc>
                <a:spcPct val="100000"/>
              </a:lnSpc>
              <a:spcBef>
                <a:spcPts val="229"/>
              </a:spcBef>
            </a:pPr>
            <a:r>
              <a:rPr sz="1300" b="1" spc="-50" dirty="0">
                <a:solidFill>
                  <a:srgbClr val="FFFFFF"/>
                </a:solidFill>
                <a:latin typeface="UD デジタル 教科書体 NK-R"/>
                <a:cs typeface="UD デジタル 教科書体 NK-R"/>
              </a:rPr>
              <a:t>結果・成果②デジタル活用勉強会</a:t>
            </a:r>
            <a:endParaRPr sz="1300">
              <a:latin typeface="UD デジタル 教科書体 NK-R"/>
              <a:cs typeface="UD デジタル 教科書体 NK-R"/>
            </a:endParaRPr>
          </a:p>
        </p:txBody>
      </p:sp>
      <p:sp>
        <p:nvSpPr>
          <p:cNvPr id="4" name="object 4"/>
          <p:cNvSpPr/>
          <p:nvPr/>
        </p:nvSpPr>
        <p:spPr>
          <a:xfrm>
            <a:off x="400177" y="8473058"/>
            <a:ext cx="6795134" cy="1787525"/>
          </a:xfrm>
          <a:custGeom>
            <a:avLst/>
            <a:gdLst/>
            <a:ahLst/>
            <a:cxnLst/>
            <a:rect l="l" t="t" r="r" b="b"/>
            <a:pathLst>
              <a:path w="6795134" h="1787525">
                <a:moveTo>
                  <a:pt x="6794563" y="0"/>
                </a:moveTo>
                <a:lnTo>
                  <a:pt x="0" y="0"/>
                </a:lnTo>
                <a:lnTo>
                  <a:pt x="0" y="1787182"/>
                </a:lnTo>
                <a:lnTo>
                  <a:pt x="6794563" y="1787182"/>
                </a:lnTo>
                <a:lnTo>
                  <a:pt x="6794563" y="0"/>
                </a:lnTo>
                <a:close/>
              </a:path>
            </a:pathLst>
          </a:custGeom>
          <a:solidFill>
            <a:srgbClr val="B4E4A1"/>
          </a:solidFill>
        </p:spPr>
        <p:txBody>
          <a:bodyPr wrap="square" lIns="0" tIns="0" rIns="0" bIns="0" rtlCol="0"/>
          <a:lstStyle/>
          <a:p>
            <a:endParaRPr/>
          </a:p>
        </p:txBody>
      </p:sp>
      <p:graphicFrame>
        <p:nvGraphicFramePr>
          <p:cNvPr id="5" name="object 5"/>
          <p:cNvGraphicFramePr>
            <a:graphicFrameLocks noGrp="1"/>
          </p:cNvGraphicFramePr>
          <p:nvPr/>
        </p:nvGraphicFramePr>
        <p:xfrm>
          <a:off x="1569402" y="8579001"/>
          <a:ext cx="5540375" cy="1575435"/>
        </p:xfrm>
        <a:graphic>
          <a:graphicData uri="http://schemas.openxmlformats.org/drawingml/2006/table">
            <a:tbl>
              <a:tblPr firstRow="1" bandRow="1">
                <a:tableStyleId>{2D5ABB26-0587-4C30-8999-92F81FD0307C}</a:tableStyleId>
              </a:tblPr>
              <a:tblGrid>
                <a:gridCol w="5540375">
                  <a:extLst>
                    <a:ext uri="{9D8B030D-6E8A-4147-A177-3AD203B41FA5}">
                      <a16:colId xmlns:a16="http://schemas.microsoft.com/office/drawing/2014/main" val="20000"/>
                    </a:ext>
                  </a:extLst>
                </a:gridCol>
              </a:tblGrid>
              <a:tr h="262255">
                <a:tc>
                  <a:txBody>
                    <a:bodyPr/>
                    <a:lstStyle/>
                    <a:p>
                      <a:pPr marL="77470">
                        <a:lnSpc>
                          <a:spcPct val="100000"/>
                        </a:lnSpc>
                        <a:spcBef>
                          <a:spcPts val="240"/>
                        </a:spcBef>
                      </a:pPr>
                      <a:r>
                        <a:rPr sz="1000" b="1" spc="-20" dirty="0">
                          <a:solidFill>
                            <a:srgbClr val="FFFFFF"/>
                          </a:solidFill>
                          <a:latin typeface="UD デジタル 教科書体 NK-R"/>
                          <a:cs typeface="UD デジタル 教科書体 NK-R"/>
                        </a:rPr>
                        <a:t>商店街からひとこと</a:t>
                      </a:r>
                      <a:endParaRPr sz="1000">
                        <a:latin typeface="UD デジタル 教科書体 NK-R"/>
                        <a:cs typeface="UD デジタル 教科書体 NK-R"/>
                      </a:endParaRPr>
                    </a:p>
                  </a:txBody>
                  <a:tcPr marL="0" marR="0" marT="30480" marB="0">
                    <a:solidFill>
                      <a:srgbClr val="0080C9"/>
                    </a:solidFill>
                  </a:tcPr>
                </a:tc>
                <a:extLst>
                  <a:ext uri="{0D108BD9-81ED-4DB2-BD59-A6C34878D82A}">
                    <a16:rowId xmlns:a16="http://schemas.microsoft.com/office/drawing/2014/main" val="10000"/>
                  </a:ext>
                </a:extLst>
              </a:tr>
              <a:tr h="1313180">
                <a:tc>
                  <a:txBody>
                    <a:bodyPr/>
                    <a:lstStyle/>
                    <a:p>
                      <a:pPr marL="77470" marR="122555">
                        <a:lnSpc>
                          <a:spcPct val="91500"/>
                        </a:lnSpc>
                        <a:spcBef>
                          <a:spcPts val="260"/>
                        </a:spcBef>
                      </a:pPr>
                      <a:r>
                        <a:rPr sz="1000" spc="-10" dirty="0">
                          <a:latin typeface="UD デジタル 教科書体 N-R"/>
                          <a:cs typeface="UD デジタル 教科書体 N-R"/>
                        </a:rPr>
                        <a:t>今回、</a:t>
                      </a:r>
                      <a:r>
                        <a:rPr sz="1000" dirty="0">
                          <a:latin typeface="UD デジタル 教科書体 N-R"/>
                          <a:cs typeface="UD デジタル 教科書体 N-R"/>
                        </a:rPr>
                        <a:t>VR</a:t>
                      </a:r>
                      <a:r>
                        <a:rPr sz="1000" spc="-15" dirty="0">
                          <a:latin typeface="UD デジタル 教科書体 N-R"/>
                          <a:cs typeface="UD デジタル 教科書体 N-R"/>
                        </a:rPr>
                        <a:t>商店街のブラシュアップをして、商店街に来なくても、商店街を訪れて、気になる</a:t>
                      </a:r>
                      <a:r>
                        <a:rPr sz="1000" spc="-50" dirty="0">
                          <a:latin typeface="UD デジタル 教科書体 N-R"/>
                          <a:cs typeface="UD デジタル 教科書体 N-R"/>
                        </a:rPr>
                        <a:t> </a:t>
                      </a:r>
                      <a:r>
                        <a:rPr sz="1000" dirty="0">
                          <a:latin typeface="UD デジタル 教科書体 N-R"/>
                          <a:cs typeface="UD デジタル 教科書体 N-R"/>
                        </a:rPr>
                        <a:t>SHOP</a:t>
                      </a:r>
                      <a:r>
                        <a:rPr sz="1000" spc="-15" dirty="0">
                          <a:latin typeface="UD デジタル 教科書体 N-R"/>
                          <a:cs typeface="UD デジタル 教科書体 N-R"/>
                        </a:rPr>
                        <a:t>をチェックし、店内に入店したり、店舗名をクリックすると、オンライン商店街につなが</a:t>
                      </a:r>
                      <a:r>
                        <a:rPr sz="1000" spc="-10" dirty="0">
                          <a:latin typeface="UD デジタル 教科書体 N-R"/>
                          <a:cs typeface="UD デジタル 教科書体 N-R"/>
                        </a:rPr>
                        <a:t>り、より深く店舗の魅力を動画や</a:t>
                      </a:r>
                      <a:r>
                        <a:rPr sz="1000" dirty="0">
                          <a:latin typeface="UD デジタル 教科書体 N-R"/>
                          <a:cs typeface="UD デジタル 教科書体 N-R"/>
                        </a:rPr>
                        <a:t>SNS</a:t>
                      </a:r>
                      <a:r>
                        <a:rPr sz="1000" spc="-10" dirty="0">
                          <a:latin typeface="UD デジタル 教科書体 N-R"/>
                          <a:cs typeface="UD デジタル 教科書体 N-R"/>
                        </a:rPr>
                        <a:t>にて</a:t>
                      </a:r>
                      <a:r>
                        <a:rPr sz="1000" dirty="0">
                          <a:latin typeface="UD デジタル 教科書体 N-R"/>
                          <a:cs typeface="UD デジタル 教科書体 N-R"/>
                        </a:rPr>
                        <a:t>PR</a:t>
                      </a:r>
                      <a:r>
                        <a:rPr sz="1000" spc="-15" dirty="0">
                          <a:latin typeface="UD デジタル 教科書体 N-R"/>
                          <a:cs typeface="UD デジタル 教科書体 N-R"/>
                        </a:rPr>
                        <a:t>が出来、時には店主とチャットで繋がる事ができるように完成をしました。入り口が完成したので、これからは、各店舗の情報を随時アップし</a:t>
                      </a:r>
                      <a:r>
                        <a:rPr sz="1000" spc="-10" dirty="0">
                          <a:latin typeface="UD デジタル 教科書体 N-R"/>
                          <a:cs typeface="UD デジタル 教科書体 N-R"/>
                        </a:rPr>
                        <a:t>ていく事で、より魅力的な</a:t>
                      </a:r>
                      <a:r>
                        <a:rPr sz="1000" dirty="0">
                          <a:latin typeface="UD デジタル 教科書体 N-R"/>
                          <a:cs typeface="UD デジタル 教科書体 N-R"/>
                        </a:rPr>
                        <a:t>PR</a:t>
                      </a:r>
                      <a:r>
                        <a:rPr sz="1000" spc="-15" dirty="0">
                          <a:latin typeface="UD デジタル 教科書体 N-R"/>
                          <a:cs typeface="UD デジタル 教科書体 N-R"/>
                        </a:rPr>
                        <a:t>に繋げていきたいと考えます。大阪関西万博を迎え、大阪に来た人々を、一人でも多く枚方の商店街に足を運んで貰えるように、商店街内の情報アップを進め</a:t>
                      </a:r>
                      <a:r>
                        <a:rPr sz="1000" spc="-10" dirty="0">
                          <a:latin typeface="UD デジタル 教科書体 N-R"/>
                          <a:cs typeface="UD デジタル 教科書体 N-R"/>
                        </a:rPr>
                        <a:t>てまいります。また、本年、商店街にフリー</a:t>
                      </a:r>
                      <a:r>
                        <a:rPr sz="1000" dirty="0">
                          <a:latin typeface="UD デジタル 教科書体 N-R"/>
                          <a:cs typeface="UD デジタル 教科書体 N-R"/>
                        </a:rPr>
                        <a:t>WIFI</a:t>
                      </a:r>
                      <a:r>
                        <a:rPr sz="1000" spc="-15" dirty="0">
                          <a:latin typeface="UD デジタル 教科書体 N-R"/>
                          <a:cs typeface="UD デジタル 教科書体 N-R"/>
                        </a:rPr>
                        <a:t>を設定しましたので、来街者への訪問意欲の</a:t>
                      </a:r>
                      <a:r>
                        <a:rPr sz="1000" spc="-10" dirty="0">
                          <a:latin typeface="UD デジタル 教科書体 N-R"/>
                          <a:cs typeface="UD デジタル 教科書体 N-R"/>
                        </a:rPr>
                        <a:t>アップに、繋がる様に</a:t>
                      </a:r>
                      <a:r>
                        <a:rPr sz="1000" dirty="0">
                          <a:latin typeface="UD デジタル 教科書体 N-R"/>
                          <a:cs typeface="UD デジタル 教科書体 N-R"/>
                        </a:rPr>
                        <a:t>PR</a:t>
                      </a:r>
                      <a:r>
                        <a:rPr sz="1000" spc="-15" dirty="0">
                          <a:latin typeface="UD デジタル 教科書体 N-R"/>
                          <a:cs typeface="UD デジタル 教科書体 N-R"/>
                        </a:rPr>
                        <a:t>をしていきます。</a:t>
                      </a:r>
                      <a:endParaRPr sz="1000" dirty="0">
                        <a:latin typeface="UD デジタル 教科書体 N-R"/>
                        <a:cs typeface="UD デジタル 教科書体 N-R"/>
                      </a:endParaRPr>
                    </a:p>
                  </a:txBody>
                  <a:tcPr marL="0" marR="0" marT="33020" marB="0">
                    <a:solidFill>
                      <a:srgbClr val="FFFFFF"/>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672623" y="9635873"/>
            <a:ext cx="6426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K-R"/>
                <a:cs typeface="UD デジタル 教科書体 NK-R"/>
              </a:rPr>
              <a:t>髙瀬理事長</a:t>
            </a:r>
            <a:endParaRPr sz="950">
              <a:latin typeface="UD デジタル 教科書体 NK-R"/>
              <a:cs typeface="UD デジタル 教科書体 NK-R"/>
            </a:endParaRPr>
          </a:p>
        </p:txBody>
      </p:sp>
      <p:sp>
        <p:nvSpPr>
          <p:cNvPr id="7" name="object 7"/>
          <p:cNvSpPr/>
          <p:nvPr/>
        </p:nvSpPr>
        <p:spPr>
          <a:xfrm>
            <a:off x="3940548" y="6465808"/>
            <a:ext cx="3424554" cy="298450"/>
          </a:xfrm>
          <a:custGeom>
            <a:avLst/>
            <a:gdLst/>
            <a:ahLst/>
            <a:cxnLst/>
            <a:rect l="l" t="t" r="r" b="b"/>
            <a:pathLst>
              <a:path w="3424554" h="298450">
                <a:moveTo>
                  <a:pt x="3275507" y="0"/>
                </a:moveTo>
                <a:lnTo>
                  <a:pt x="0" y="0"/>
                </a:lnTo>
                <a:lnTo>
                  <a:pt x="0" y="298018"/>
                </a:lnTo>
                <a:lnTo>
                  <a:pt x="3424516" y="298018"/>
                </a:lnTo>
                <a:lnTo>
                  <a:pt x="3424516" y="149009"/>
                </a:lnTo>
                <a:lnTo>
                  <a:pt x="3275507" y="0"/>
                </a:lnTo>
                <a:close/>
              </a:path>
            </a:pathLst>
          </a:custGeom>
          <a:solidFill>
            <a:srgbClr val="B4E4A1"/>
          </a:solidFill>
        </p:spPr>
        <p:txBody>
          <a:bodyPr wrap="square" lIns="0" tIns="0" rIns="0" bIns="0" rtlCol="0"/>
          <a:lstStyle/>
          <a:p>
            <a:endParaRPr/>
          </a:p>
        </p:txBody>
      </p:sp>
      <p:sp>
        <p:nvSpPr>
          <p:cNvPr id="8" name="object 8"/>
          <p:cNvSpPr txBox="1"/>
          <p:nvPr/>
        </p:nvSpPr>
        <p:spPr>
          <a:xfrm>
            <a:off x="3952662" y="6522051"/>
            <a:ext cx="3372485" cy="1824989"/>
          </a:xfrm>
          <a:prstGeom prst="rect">
            <a:avLst/>
          </a:prstGeom>
        </p:spPr>
        <p:txBody>
          <a:bodyPr vert="horz" wrap="square" lIns="0" tIns="17145" rIns="0" bIns="0" rtlCol="0">
            <a:spAutoFit/>
          </a:bodyPr>
          <a:lstStyle/>
          <a:p>
            <a:pPr marL="65405">
              <a:lnSpc>
                <a:spcPct val="100000"/>
              </a:lnSpc>
              <a:spcBef>
                <a:spcPts val="135"/>
              </a:spcBef>
            </a:pPr>
            <a:r>
              <a:rPr sz="1150" dirty="0">
                <a:latin typeface="UD デジタル 教科書体 N-R"/>
                <a:cs typeface="UD デジタル 教科書体 N-R"/>
              </a:rPr>
              <a:t>商店街会員のICT</a:t>
            </a:r>
            <a:r>
              <a:rPr sz="1150" spc="-10" dirty="0">
                <a:latin typeface="UD デジタル 教科書体 N-R"/>
                <a:cs typeface="UD デジタル 教科書体 N-R"/>
              </a:rPr>
              <a:t>活用への意識向上</a:t>
            </a:r>
            <a:endParaRPr sz="1150">
              <a:latin typeface="UD デジタル 教科書体 N-R"/>
              <a:cs typeface="UD デジタル 教科書体 N-R"/>
            </a:endParaRPr>
          </a:p>
          <a:p>
            <a:pPr marL="108585" marR="116205" indent="-96520">
              <a:lnSpc>
                <a:spcPct val="102899"/>
              </a:lnSpc>
              <a:spcBef>
                <a:spcPts val="1095"/>
              </a:spcBef>
            </a:pPr>
            <a:r>
              <a:rPr sz="1050" spc="5" dirty="0">
                <a:latin typeface="UD デジタル 教科書体 N-R"/>
                <a:cs typeface="UD デジタル 教科書体 N-R"/>
              </a:rPr>
              <a:t>・オンライン商店街活用説明会には</a:t>
            </a:r>
            <a:r>
              <a:rPr sz="1050" dirty="0">
                <a:latin typeface="UD デジタル 教科書体 N-R"/>
                <a:cs typeface="UD デジタル 教科書体 N-R"/>
              </a:rPr>
              <a:t>11</a:t>
            </a:r>
            <a:r>
              <a:rPr sz="1050" spc="5" dirty="0">
                <a:latin typeface="UD デジタル 教科書体 N-R"/>
                <a:cs typeface="UD デジタル 教科書体 N-R"/>
              </a:rPr>
              <a:t>名が参加。レクチャーを受けた参加者はその後もオンライン商店街を積極的に活用しており、また商店街会員のＩＣ</a:t>
            </a:r>
            <a:r>
              <a:rPr sz="1050" spc="10" dirty="0">
                <a:latin typeface="UD デジタル 教科書体 N-R"/>
                <a:cs typeface="UD デジタル 教科書体 N-R"/>
              </a:rPr>
              <a:t> </a:t>
            </a:r>
            <a:r>
              <a:rPr sz="1050" spc="5" dirty="0">
                <a:latin typeface="UD デジタル 教科書体 N-R"/>
                <a:cs typeface="UD デジタル 教科書体 N-R"/>
              </a:rPr>
              <a:t>Ｔ活用への意識向上にも繋がった。</a:t>
            </a:r>
            <a:endParaRPr sz="1050">
              <a:latin typeface="UD デジタル 教科書体 N-R"/>
              <a:cs typeface="UD デジタル 教科書体 N-R"/>
            </a:endParaRPr>
          </a:p>
          <a:p>
            <a:pPr marL="108585" marR="5080" indent="-96520">
              <a:lnSpc>
                <a:spcPct val="102899"/>
              </a:lnSpc>
            </a:pPr>
            <a:r>
              <a:rPr sz="1050" spc="5" dirty="0">
                <a:latin typeface="UD デジタル 教科書体 N-R"/>
                <a:cs typeface="UD デジタル 教科書体 N-R"/>
              </a:rPr>
              <a:t>・本年、商店街にフリー</a:t>
            </a:r>
            <a:r>
              <a:rPr sz="1050" spc="10" dirty="0">
                <a:latin typeface="UD デジタル 教科書体 N-R"/>
                <a:cs typeface="UD デジタル 教科書体 N-R"/>
              </a:rPr>
              <a:t>Wi-Fi</a:t>
            </a:r>
            <a:r>
              <a:rPr sz="1050" spc="5" dirty="0">
                <a:latin typeface="UD デジタル 教科書体 N-R"/>
                <a:cs typeface="UD デジタル 教科書体 N-R"/>
              </a:rPr>
              <a:t>を設置したこともあり、今後も来街者増加に繋がるようにＰＲを実施していく</a:t>
            </a:r>
            <a:r>
              <a:rPr sz="1050" spc="10" dirty="0">
                <a:latin typeface="UD デジタル 教科書体 N-R"/>
                <a:cs typeface="UD デジタル 教科書体 N-R"/>
              </a:rPr>
              <a:t>予定。</a:t>
            </a:r>
            <a:endParaRPr sz="1050">
              <a:latin typeface="UD デジタル 教科書体 N-R"/>
              <a:cs typeface="UD デジタル 教科書体 N-R"/>
            </a:endParaRPr>
          </a:p>
          <a:p>
            <a:pPr marL="108585" marR="212090" indent="-96520">
              <a:lnSpc>
                <a:spcPct val="101899"/>
              </a:lnSpc>
              <a:spcBef>
                <a:spcPts val="10"/>
              </a:spcBef>
            </a:pPr>
            <a:r>
              <a:rPr sz="1050" spc="-5" dirty="0">
                <a:latin typeface="UD デジタル 教科書体 N-R"/>
                <a:cs typeface="UD デジタル 教科書体 N-R"/>
              </a:rPr>
              <a:t>・今後も商店街会員に向けてオンライン商店街活用説明会を継続して掲載店舗を増やしていきたい。</a:t>
            </a:r>
            <a:endParaRPr sz="1050">
              <a:latin typeface="UD デジタル 教科書体 N-R"/>
              <a:cs typeface="UD デジタル 教科書体 N-R"/>
            </a:endParaRPr>
          </a:p>
        </p:txBody>
      </p:sp>
      <p:sp>
        <p:nvSpPr>
          <p:cNvPr id="9" name="object 9"/>
          <p:cNvSpPr txBox="1"/>
          <p:nvPr/>
        </p:nvSpPr>
        <p:spPr>
          <a:xfrm>
            <a:off x="3972369" y="409447"/>
            <a:ext cx="3297554" cy="286385"/>
          </a:xfrm>
          <a:prstGeom prst="rect">
            <a:avLst/>
          </a:prstGeom>
          <a:solidFill>
            <a:srgbClr val="317DC4"/>
          </a:solidFill>
        </p:spPr>
        <p:txBody>
          <a:bodyPr vert="horz" wrap="square" lIns="0" tIns="29209" rIns="0" bIns="0" rtlCol="0">
            <a:spAutoFit/>
          </a:bodyPr>
          <a:lstStyle/>
          <a:p>
            <a:pPr marL="523875">
              <a:lnSpc>
                <a:spcPct val="100000"/>
              </a:lnSpc>
              <a:spcBef>
                <a:spcPts val="229"/>
              </a:spcBef>
            </a:pPr>
            <a:r>
              <a:rPr sz="1300" b="1" spc="-50" dirty="0">
                <a:solidFill>
                  <a:srgbClr val="FFFFFF"/>
                </a:solidFill>
                <a:latin typeface="UD デジタル 教科書体 NK-R"/>
                <a:cs typeface="UD デジタル 教科書体 NK-R"/>
              </a:rPr>
              <a:t>取組内容 ②デジタル活用勉強会</a:t>
            </a:r>
            <a:endParaRPr sz="1300">
              <a:latin typeface="UD デジタル 教科書体 NK-R"/>
              <a:cs typeface="UD デジタル 教科書体 NK-R"/>
            </a:endParaRPr>
          </a:p>
        </p:txBody>
      </p:sp>
      <p:sp>
        <p:nvSpPr>
          <p:cNvPr id="10" name="object 10"/>
          <p:cNvSpPr/>
          <p:nvPr/>
        </p:nvSpPr>
        <p:spPr>
          <a:xfrm>
            <a:off x="3985737" y="692483"/>
            <a:ext cx="3211195" cy="238760"/>
          </a:xfrm>
          <a:custGeom>
            <a:avLst/>
            <a:gdLst/>
            <a:ahLst/>
            <a:cxnLst/>
            <a:rect l="l" t="t" r="r" b="b"/>
            <a:pathLst>
              <a:path w="3211195" h="238759">
                <a:moveTo>
                  <a:pt x="3091307" y="0"/>
                </a:moveTo>
                <a:lnTo>
                  <a:pt x="0" y="0"/>
                </a:lnTo>
                <a:lnTo>
                  <a:pt x="0" y="238658"/>
                </a:lnTo>
                <a:lnTo>
                  <a:pt x="3210636" y="238658"/>
                </a:lnTo>
                <a:lnTo>
                  <a:pt x="3210636" y="119329"/>
                </a:lnTo>
                <a:lnTo>
                  <a:pt x="3091307" y="0"/>
                </a:lnTo>
                <a:close/>
              </a:path>
            </a:pathLst>
          </a:custGeom>
          <a:solidFill>
            <a:srgbClr val="B4E4A1"/>
          </a:solidFill>
        </p:spPr>
        <p:txBody>
          <a:bodyPr wrap="square" lIns="0" tIns="0" rIns="0" bIns="0" rtlCol="0"/>
          <a:lstStyle/>
          <a:p>
            <a:endParaRPr/>
          </a:p>
        </p:txBody>
      </p:sp>
      <p:sp>
        <p:nvSpPr>
          <p:cNvPr id="11" name="object 11"/>
          <p:cNvSpPr txBox="1"/>
          <p:nvPr/>
        </p:nvSpPr>
        <p:spPr>
          <a:xfrm>
            <a:off x="3978196" y="711628"/>
            <a:ext cx="3259454" cy="972185"/>
          </a:xfrm>
          <a:prstGeom prst="rect">
            <a:avLst/>
          </a:prstGeom>
        </p:spPr>
        <p:txBody>
          <a:bodyPr vert="horz" wrap="square" lIns="0" tIns="17145" rIns="0" bIns="0" rtlCol="0">
            <a:spAutoFit/>
          </a:bodyPr>
          <a:lstStyle/>
          <a:p>
            <a:pPr marL="85090">
              <a:lnSpc>
                <a:spcPct val="100000"/>
              </a:lnSpc>
              <a:spcBef>
                <a:spcPts val="135"/>
              </a:spcBef>
            </a:pPr>
            <a:r>
              <a:rPr sz="1150" spc="-5" dirty="0">
                <a:latin typeface="UD デジタル 教科書体 N-R"/>
                <a:cs typeface="UD デジタル 教科書体 N-R"/>
              </a:rPr>
              <a:t>商店街会員の情報発信力についての課題</a:t>
            </a:r>
            <a:endParaRPr sz="1150">
              <a:latin typeface="UD デジタル 教科書体 N-R"/>
              <a:cs typeface="UD デジタル 教科書体 N-R"/>
            </a:endParaRPr>
          </a:p>
          <a:p>
            <a:pPr marL="106680" marR="5080" indent="-94615">
              <a:lnSpc>
                <a:spcPct val="102899"/>
              </a:lnSpc>
              <a:spcBef>
                <a:spcPts val="844"/>
              </a:spcBef>
            </a:pPr>
            <a:r>
              <a:rPr sz="1050" spc="5" dirty="0">
                <a:latin typeface="UD デジタル 教科書体 N-R"/>
                <a:cs typeface="UD デジタル 教科書体 N-R"/>
              </a:rPr>
              <a:t>・デジタルに不慣れな店舗も多いため、ＶＲ商店街とオンライン商店街の機能強化について説明するとともに、各店舗が魅力発信に活用できるよう、デジタル活用に関する勉強会を開催したい。</a:t>
            </a:r>
            <a:endParaRPr sz="1050">
              <a:latin typeface="UD デジタル 教科書体 N-R"/>
              <a:cs typeface="UD デジタル 教科書体 N-R"/>
            </a:endParaRPr>
          </a:p>
        </p:txBody>
      </p:sp>
      <p:sp>
        <p:nvSpPr>
          <p:cNvPr id="12" name="object 12"/>
          <p:cNvSpPr/>
          <p:nvPr/>
        </p:nvSpPr>
        <p:spPr>
          <a:xfrm>
            <a:off x="3987784" y="1978680"/>
            <a:ext cx="3304540" cy="247650"/>
          </a:xfrm>
          <a:custGeom>
            <a:avLst/>
            <a:gdLst/>
            <a:ahLst/>
            <a:cxnLst/>
            <a:rect l="l" t="t" r="r" b="b"/>
            <a:pathLst>
              <a:path w="3304540" h="247650">
                <a:moveTo>
                  <a:pt x="3180384" y="0"/>
                </a:moveTo>
                <a:lnTo>
                  <a:pt x="0" y="0"/>
                </a:lnTo>
                <a:lnTo>
                  <a:pt x="0" y="247256"/>
                </a:lnTo>
                <a:lnTo>
                  <a:pt x="3304006" y="247256"/>
                </a:lnTo>
                <a:lnTo>
                  <a:pt x="3304006" y="123621"/>
                </a:lnTo>
                <a:lnTo>
                  <a:pt x="3180384" y="0"/>
                </a:lnTo>
                <a:close/>
              </a:path>
            </a:pathLst>
          </a:custGeom>
          <a:solidFill>
            <a:srgbClr val="B4E4A1"/>
          </a:solidFill>
        </p:spPr>
        <p:txBody>
          <a:bodyPr wrap="square" lIns="0" tIns="0" rIns="0" bIns="0" rtlCol="0"/>
          <a:lstStyle/>
          <a:p>
            <a:endParaRPr/>
          </a:p>
        </p:txBody>
      </p:sp>
      <p:sp>
        <p:nvSpPr>
          <p:cNvPr id="13" name="object 13"/>
          <p:cNvSpPr txBox="1"/>
          <p:nvPr/>
        </p:nvSpPr>
        <p:spPr>
          <a:xfrm>
            <a:off x="3984094" y="1945130"/>
            <a:ext cx="3439160" cy="1304925"/>
          </a:xfrm>
          <a:prstGeom prst="rect">
            <a:avLst/>
          </a:prstGeom>
        </p:spPr>
        <p:txBody>
          <a:bodyPr vert="horz" wrap="square" lIns="0" tIns="75565" rIns="0" bIns="0" rtlCol="0">
            <a:spAutoFit/>
          </a:bodyPr>
          <a:lstStyle/>
          <a:p>
            <a:pPr marL="81280">
              <a:lnSpc>
                <a:spcPct val="100000"/>
              </a:lnSpc>
              <a:spcBef>
                <a:spcPts val="595"/>
              </a:spcBef>
            </a:pPr>
            <a:r>
              <a:rPr sz="1150" spc="-5" dirty="0">
                <a:latin typeface="UD デジタル 教科書体 N-R"/>
                <a:cs typeface="UD デジタル 教科書体 N-R"/>
              </a:rPr>
              <a:t>デジタル活用勉強会を開催</a:t>
            </a:r>
            <a:endParaRPr sz="1150">
              <a:latin typeface="UD デジタル 教科書体 N-R"/>
              <a:cs typeface="UD デジタル 教科書体 N-R"/>
            </a:endParaRPr>
          </a:p>
          <a:p>
            <a:pPr marL="12700">
              <a:lnSpc>
                <a:spcPct val="100000"/>
              </a:lnSpc>
              <a:spcBef>
                <a:spcPts val="450"/>
              </a:spcBef>
            </a:pPr>
            <a:r>
              <a:rPr sz="1050" spc="-5" dirty="0">
                <a:latin typeface="UD デジタル 教科書体 N-R"/>
                <a:cs typeface="UD デジタル 教科書体 N-R"/>
              </a:rPr>
              <a:t>・前述の機能強化について店舗向け勉強会を開催。</a:t>
            </a:r>
            <a:endParaRPr sz="1050">
              <a:latin typeface="UD デジタル 教科書体 N-R"/>
              <a:cs typeface="UD デジタル 教科書体 N-R"/>
            </a:endParaRPr>
          </a:p>
          <a:p>
            <a:pPr marL="108585" marR="5080" indent="-96520">
              <a:lnSpc>
                <a:spcPct val="102899"/>
              </a:lnSpc>
            </a:pPr>
            <a:r>
              <a:rPr sz="1050" spc="-5" dirty="0">
                <a:latin typeface="UD デジタル 教科書体 N-R"/>
                <a:cs typeface="UD デジタル 教科書体 N-R"/>
              </a:rPr>
              <a:t>・各店舗がタイムリーな情報を随時アップできるよう、操作方法等をレクチャーした。</a:t>
            </a:r>
            <a:endParaRPr sz="1050">
              <a:latin typeface="UD デジタル 教科書体 N-R"/>
              <a:cs typeface="UD デジタル 教科書体 N-R"/>
            </a:endParaRPr>
          </a:p>
          <a:p>
            <a:pPr marL="108585" marR="141605" indent="-96520">
              <a:lnSpc>
                <a:spcPct val="102899"/>
              </a:lnSpc>
            </a:pPr>
            <a:r>
              <a:rPr sz="1050" dirty="0">
                <a:latin typeface="UD デジタル 教科書体 N-R"/>
                <a:cs typeface="UD デジタル 教科書体 N-R"/>
              </a:rPr>
              <a:t>・あわせて、情報発信ツールとして有用なGoogle</a:t>
            </a:r>
            <a:r>
              <a:rPr sz="1050" spc="-25" dirty="0">
                <a:latin typeface="UD デジタル 教科書体 N-R"/>
                <a:cs typeface="UD デジタル 教科書体 N-R"/>
              </a:rPr>
              <a:t>ビジ</a:t>
            </a:r>
            <a:r>
              <a:rPr sz="1050" spc="-5" dirty="0">
                <a:latin typeface="UD デジタル 教科書体 N-R"/>
                <a:cs typeface="UD デジタル 教科書体 N-R"/>
              </a:rPr>
              <a:t>ネスプロフィールの登録と活用方法についての説明</a:t>
            </a:r>
            <a:r>
              <a:rPr sz="1050" spc="-10" dirty="0">
                <a:latin typeface="UD デジタル 教科書体 N-R"/>
                <a:cs typeface="UD デジタル 教科書体 N-R"/>
              </a:rPr>
              <a:t>も行った。</a:t>
            </a:r>
            <a:endParaRPr sz="1050">
              <a:latin typeface="UD デジタル 教科書体 N-R"/>
              <a:cs typeface="UD デジタル 教科書体 N-R"/>
            </a:endParaRPr>
          </a:p>
        </p:txBody>
      </p:sp>
      <p:grpSp>
        <p:nvGrpSpPr>
          <p:cNvPr id="14" name="object 14"/>
          <p:cNvGrpSpPr/>
          <p:nvPr/>
        </p:nvGrpSpPr>
        <p:grpSpPr>
          <a:xfrm>
            <a:off x="571743" y="1763098"/>
            <a:ext cx="6682105" cy="7813040"/>
            <a:chOff x="571743" y="1763098"/>
            <a:chExt cx="6682105" cy="7813040"/>
          </a:xfrm>
        </p:grpSpPr>
        <p:sp>
          <p:nvSpPr>
            <p:cNvPr id="15" name="object 15"/>
            <p:cNvSpPr/>
            <p:nvPr/>
          </p:nvSpPr>
          <p:spPr>
            <a:xfrm>
              <a:off x="5361702" y="1763098"/>
              <a:ext cx="229870" cy="118110"/>
            </a:xfrm>
            <a:custGeom>
              <a:avLst/>
              <a:gdLst/>
              <a:ahLst/>
              <a:cxnLst/>
              <a:rect l="l" t="t" r="r" b="b"/>
              <a:pathLst>
                <a:path w="229870" h="118110">
                  <a:moveTo>
                    <a:pt x="229349" y="0"/>
                  </a:moveTo>
                  <a:lnTo>
                    <a:pt x="0" y="0"/>
                  </a:lnTo>
                  <a:lnTo>
                    <a:pt x="114681" y="118046"/>
                  </a:lnTo>
                  <a:lnTo>
                    <a:pt x="229349" y="0"/>
                  </a:lnTo>
                  <a:close/>
                </a:path>
              </a:pathLst>
            </a:custGeom>
            <a:solidFill>
              <a:srgbClr val="145F82"/>
            </a:solidFill>
          </p:spPr>
          <p:txBody>
            <a:bodyPr wrap="square" lIns="0" tIns="0" rIns="0" bIns="0" rtlCol="0"/>
            <a:lstStyle/>
            <a:p>
              <a:endParaRPr/>
            </a:p>
          </p:txBody>
        </p:sp>
        <p:pic>
          <p:nvPicPr>
            <p:cNvPr id="16" name="object 16"/>
            <p:cNvPicPr/>
            <p:nvPr/>
          </p:nvPicPr>
          <p:blipFill>
            <a:blip r:embed="rId2" cstate="print"/>
            <a:stretch>
              <a:fillRect/>
            </a:stretch>
          </p:blipFill>
          <p:spPr>
            <a:xfrm>
              <a:off x="571743" y="8604378"/>
              <a:ext cx="832901" cy="971231"/>
            </a:xfrm>
            <a:prstGeom prst="rect">
              <a:avLst/>
            </a:prstGeom>
          </p:spPr>
        </p:pic>
        <p:pic>
          <p:nvPicPr>
            <p:cNvPr id="17" name="object 17"/>
            <p:cNvPicPr/>
            <p:nvPr/>
          </p:nvPicPr>
          <p:blipFill>
            <a:blip r:embed="rId3" cstate="print"/>
            <a:stretch>
              <a:fillRect/>
            </a:stretch>
          </p:blipFill>
          <p:spPr>
            <a:xfrm>
              <a:off x="5174983" y="3247364"/>
              <a:ext cx="2078570" cy="1238536"/>
            </a:xfrm>
            <a:prstGeom prst="rect">
              <a:avLst/>
            </a:prstGeom>
          </p:spPr>
        </p:pic>
        <p:pic>
          <p:nvPicPr>
            <p:cNvPr id="18" name="object 18"/>
            <p:cNvPicPr/>
            <p:nvPr/>
          </p:nvPicPr>
          <p:blipFill>
            <a:blip r:embed="rId4" cstate="print"/>
            <a:stretch>
              <a:fillRect/>
            </a:stretch>
          </p:blipFill>
          <p:spPr>
            <a:xfrm>
              <a:off x="3956938" y="4502772"/>
              <a:ext cx="2078569" cy="1152753"/>
            </a:xfrm>
            <a:prstGeom prst="rect">
              <a:avLst/>
            </a:prstGeom>
          </p:spPr>
        </p:pic>
      </p:grpSp>
      <p:sp>
        <p:nvSpPr>
          <p:cNvPr id="19" name="object 19"/>
          <p:cNvSpPr txBox="1"/>
          <p:nvPr/>
        </p:nvSpPr>
        <p:spPr>
          <a:xfrm>
            <a:off x="6145288" y="4932819"/>
            <a:ext cx="1031240" cy="321945"/>
          </a:xfrm>
          <a:prstGeom prst="rect">
            <a:avLst/>
          </a:prstGeom>
        </p:spPr>
        <p:txBody>
          <a:bodyPr vert="horz" wrap="square" lIns="0" tIns="12065" rIns="0" bIns="0" rtlCol="0">
            <a:spAutoFit/>
          </a:bodyPr>
          <a:lstStyle/>
          <a:p>
            <a:pPr marL="341630" marR="5080" indent="-329565">
              <a:lnSpc>
                <a:spcPct val="102099"/>
              </a:lnSpc>
              <a:spcBef>
                <a:spcPts val="95"/>
              </a:spcBef>
            </a:pPr>
            <a:r>
              <a:rPr sz="950" spc="-10" dirty="0">
                <a:latin typeface="Meiryo UI"/>
                <a:cs typeface="Meiryo UI"/>
              </a:rPr>
              <a:t>デジタル活用勉強会</a:t>
            </a:r>
            <a:r>
              <a:rPr sz="950" spc="-20" dirty="0">
                <a:latin typeface="Meiryo UI"/>
                <a:cs typeface="Meiryo UI"/>
              </a:rPr>
              <a:t>の様子</a:t>
            </a:r>
            <a:endParaRPr sz="950">
              <a:latin typeface="Meiryo UI"/>
              <a:cs typeface="Meiryo UI"/>
            </a:endParaRPr>
          </a:p>
        </p:txBody>
      </p:sp>
      <p:sp>
        <p:nvSpPr>
          <p:cNvPr id="20" name="object 20"/>
          <p:cNvSpPr txBox="1"/>
          <p:nvPr/>
        </p:nvSpPr>
        <p:spPr>
          <a:xfrm>
            <a:off x="319239" y="5345899"/>
            <a:ext cx="3167380" cy="287655"/>
          </a:xfrm>
          <a:prstGeom prst="rect">
            <a:avLst/>
          </a:prstGeom>
          <a:solidFill>
            <a:srgbClr val="317DC4"/>
          </a:solidFill>
        </p:spPr>
        <p:txBody>
          <a:bodyPr vert="horz" wrap="square" lIns="0" tIns="38735" rIns="0" bIns="0" rtlCol="0">
            <a:spAutoFit/>
          </a:bodyPr>
          <a:lstStyle/>
          <a:p>
            <a:pPr marL="205104">
              <a:lnSpc>
                <a:spcPct val="100000"/>
              </a:lnSpc>
              <a:spcBef>
                <a:spcPts val="305"/>
              </a:spcBef>
            </a:pPr>
            <a:r>
              <a:rPr sz="1200" b="1" spc="-25" dirty="0">
                <a:solidFill>
                  <a:srgbClr val="FFFFFF"/>
                </a:solidFill>
                <a:latin typeface="UD デジタル 教科書体 NK-R"/>
                <a:cs typeface="UD デジタル 教科書体 NK-R"/>
              </a:rPr>
              <a:t>結果・成果 ①ＶＲ＆オンライン商店街の強化</a:t>
            </a:r>
            <a:endParaRPr sz="1200">
              <a:latin typeface="UD デジタル 教科書体 NK-R"/>
              <a:cs typeface="UD デジタル 教科書体 NK-R"/>
            </a:endParaRPr>
          </a:p>
        </p:txBody>
      </p:sp>
      <p:sp>
        <p:nvSpPr>
          <p:cNvPr id="21" name="object 21"/>
          <p:cNvSpPr/>
          <p:nvPr/>
        </p:nvSpPr>
        <p:spPr>
          <a:xfrm>
            <a:off x="313375" y="5632096"/>
            <a:ext cx="3383279" cy="240665"/>
          </a:xfrm>
          <a:custGeom>
            <a:avLst/>
            <a:gdLst/>
            <a:ahLst/>
            <a:cxnLst/>
            <a:rect l="l" t="t" r="r" b="b"/>
            <a:pathLst>
              <a:path w="3383279" h="240664">
                <a:moveTo>
                  <a:pt x="3262833" y="0"/>
                </a:moveTo>
                <a:lnTo>
                  <a:pt x="0" y="0"/>
                </a:lnTo>
                <a:lnTo>
                  <a:pt x="0" y="240144"/>
                </a:lnTo>
                <a:lnTo>
                  <a:pt x="3382899" y="240144"/>
                </a:lnTo>
                <a:lnTo>
                  <a:pt x="3382899" y="120078"/>
                </a:lnTo>
                <a:lnTo>
                  <a:pt x="3262833" y="0"/>
                </a:lnTo>
                <a:close/>
              </a:path>
            </a:pathLst>
          </a:custGeom>
          <a:solidFill>
            <a:srgbClr val="B4E4A1"/>
          </a:solidFill>
        </p:spPr>
        <p:txBody>
          <a:bodyPr wrap="square" lIns="0" tIns="0" rIns="0" bIns="0" rtlCol="0"/>
          <a:lstStyle/>
          <a:p>
            <a:endParaRPr/>
          </a:p>
        </p:txBody>
      </p:sp>
      <p:sp>
        <p:nvSpPr>
          <p:cNvPr id="22" name="object 22"/>
          <p:cNvSpPr txBox="1"/>
          <p:nvPr/>
        </p:nvSpPr>
        <p:spPr>
          <a:xfrm>
            <a:off x="292207" y="5652168"/>
            <a:ext cx="3164840" cy="2294255"/>
          </a:xfrm>
          <a:prstGeom prst="rect">
            <a:avLst/>
          </a:prstGeom>
        </p:spPr>
        <p:txBody>
          <a:bodyPr vert="horz" wrap="square" lIns="0" tIns="17145" rIns="0" bIns="0" rtlCol="0">
            <a:spAutoFit/>
          </a:bodyPr>
          <a:lstStyle/>
          <a:p>
            <a:pPr marL="98425">
              <a:lnSpc>
                <a:spcPct val="100000"/>
              </a:lnSpc>
              <a:spcBef>
                <a:spcPts val="135"/>
              </a:spcBef>
            </a:pPr>
            <a:r>
              <a:rPr sz="1150" spc="-140" dirty="0">
                <a:latin typeface="UD デジタル 教科書体 N-R"/>
                <a:cs typeface="UD デジタル 教科書体 N-R"/>
              </a:rPr>
              <a:t>両システムを連動し、掲載内容の充実化</a:t>
            </a:r>
            <a:endParaRPr sz="1150">
              <a:latin typeface="UD デジタル 教科書体 N-R"/>
              <a:cs typeface="UD デジタル 教科書体 N-R"/>
            </a:endParaRPr>
          </a:p>
          <a:p>
            <a:pPr marL="113030" marR="6350" indent="-100965">
              <a:lnSpc>
                <a:spcPct val="102899"/>
              </a:lnSpc>
              <a:spcBef>
                <a:spcPts val="900"/>
              </a:spcBef>
            </a:pPr>
            <a:r>
              <a:rPr sz="1050" dirty="0">
                <a:latin typeface="UD デジタル 教科書体 N-R"/>
                <a:cs typeface="UD デジタル 教科書体 N-R"/>
              </a:rPr>
              <a:t>・オンライン商店街への新規掲載は18</a:t>
            </a:r>
            <a:r>
              <a:rPr sz="1050" spc="-10" dirty="0">
                <a:latin typeface="UD デジタル 教科書体 N-R"/>
                <a:cs typeface="UD デジタル 教科書体 N-R"/>
              </a:rPr>
              <a:t>店舗、ＶＲ商</a:t>
            </a:r>
            <a:r>
              <a:rPr sz="1050" dirty="0">
                <a:latin typeface="UD デジタル 教科書体 N-R"/>
                <a:cs typeface="UD デジタル 教科書体 N-R"/>
              </a:rPr>
              <a:t>店街での店内360度掲載の新規実施店舗は9</a:t>
            </a:r>
            <a:r>
              <a:rPr sz="1050" spc="-20" dirty="0">
                <a:latin typeface="UD デジタル 教科書体 N-R"/>
                <a:cs typeface="UD デジタル 教科書体 N-R"/>
              </a:rPr>
              <a:t>店舗。</a:t>
            </a:r>
            <a:endParaRPr sz="1050">
              <a:latin typeface="UD デジタル 教科書体 N-R"/>
              <a:cs typeface="UD デジタル 教科書体 N-R"/>
            </a:endParaRPr>
          </a:p>
          <a:p>
            <a:pPr marL="113030" marR="5080" indent="-100965">
              <a:lnSpc>
                <a:spcPct val="102899"/>
              </a:lnSpc>
            </a:pPr>
            <a:r>
              <a:rPr sz="1050" spc="-5" dirty="0">
                <a:latin typeface="UD デジタル 教科書体 N-R"/>
                <a:cs typeface="UD デジタル 教科書体 N-R"/>
              </a:rPr>
              <a:t>・今後も商店街会員へ呼びかけ、店舗数を増やしてより充実させる予定。</a:t>
            </a:r>
            <a:endParaRPr sz="1050">
              <a:latin typeface="UD デジタル 教科書体 N-R"/>
              <a:cs typeface="UD デジタル 教科書体 N-R"/>
            </a:endParaRPr>
          </a:p>
          <a:p>
            <a:pPr marL="113030" marR="5080" indent="-100965" algn="just">
              <a:lnSpc>
                <a:spcPct val="102899"/>
              </a:lnSpc>
            </a:pPr>
            <a:r>
              <a:rPr sz="1050" spc="-5" dirty="0">
                <a:latin typeface="UD デジタル 教科書体 N-R"/>
                <a:cs typeface="UD デジタル 教科書体 N-R"/>
              </a:rPr>
              <a:t>・機能充実と両機能の連動により、各店舗の情報発信手段と機会を増やすことができた。来店前にオンラインで商談や相談、体験ができるという強みを活かし、顧客獲得につなげていきたい。</a:t>
            </a:r>
            <a:endParaRPr sz="1050">
              <a:latin typeface="UD デジタル 教科書体 N-R"/>
              <a:cs typeface="UD デジタル 教科書体 N-R"/>
            </a:endParaRPr>
          </a:p>
          <a:p>
            <a:pPr marL="113030" marR="5080" indent="-100965" algn="just">
              <a:lnSpc>
                <a:spcPts val="1300"/>
              </a:lnSpc>
              <a:spcBef>
                <a:spcPts val="35"/>
              </a:spcBef>
            </a:pPr>
            <a:r>
              <a:rPr sz="1050" spc="-5" dirty="0">
                <a:latin typeface="UD デジタル 教科書体 N-R"/>
                <a:cs typeface="UD デジタル 教科書体 N-R"/>
              </a:rPr>
              <a:t>・チャット機能やセミナー機能等の実装により、今後、ネット上で地域住民等と商店街が交流できる礎となった。まだ具体的なセミナー実施等はできていないので、今後実施していきたい。</a:t>
            </a:r>
            <a:endParaRPr sz="1050">
              <a:latin typeface="UD デジタル 教科書体 N-R"/>
              <a:cs typeface="UD デジタル 教科書体 N-R"/>
            </a:endParaRPr>
          </a:p>
        </p:txBody>
      </p:sp>
      <p:sp>
        <p:nvSpPr>
          <p:cNvPr id="23" name="object 23"/>
          <p:cNvSpPr txBox="1"/>
          <p:nvPr/>
        </p:nvSpPr>
        <p:spPr>
          <a:xfrm>
            <a:off x="1481333" y="3599179"/>
            <a:ext cx="952500"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UD デジタル 教科書体 N-R"/>
                <a:cs typeface="UD デジタル 教科書体 N-R"/>
              </a:rPr>
              <a:t>店舗置き チラシ</a:t>
            </a:r>
            <a:endParaRPr sz="950">
              <a:latin typeface="UD デジタル 教科書体 N-R"/>
              <a:cs typeface="UD デジタル 教科書体 N-R"/>
            </a:endParaRPr>
          </a:p>
        </p:txBody>
      </p:sp>
      <p:grpSp>
        <p:nvGrpSpPr>
          <p:cNvPr id="24" name="object 24"/>
          <p:cNvGrpSpPr/>
          <p:nvPr/>
        </p:nvGrpSpPr>
        <p:grpSpPr>
          <a:xfrm>
            <a:off x="304233" y="409541"/>
            <a:ext cx="3304540" cy="4344035"/>
            <a:chOff x="304233" y="409541"/>
            <a:chExt cx="3304540" cy="4344035"/>
          </a:xfrm>
        </p:grpSpPr>
        <p:sp>
          <p:nvSpPr>
            <p:cNvPr id="25" name="object 25"/>
            <p:cNvSpPr/>
            <p:nvPr/>
          </p:nvSpPr>
          <p:spPr>
            <a:xfrm>
              <a:off x="304233" y="409541"/>
              <a:ext cx="3304540" cy="281940"/>
            </a:xfrm>
            <a:custGeom>
              <a:avLst/>
              <a:gdLst/>
              <a:ahLst/>
              <a:cxnLst/>
              <a:rect l="l" t="t" r="r" b="b"/>
              <a:pathLst>
                <a:path w="3304540" h="281940">
                  <a:moveTo>
                    <a:pt x="3163112" y="0"/>
                  </a:moveTo>
                  <a:lnTo>
                    <a:pt x="0" y="0"/>
                  </a:lnTo>
                  <a:lnTo>
                    <a:pt x="0" y="281787"/>
                  </a:lnTo>
                  <a:lnTo>
                    <a:pt x="3304006" y="281787"/>
                  </a:lnTo>
                  <a:lnTo>
                    <a:pt x="3304006" y="140893"/>
                  </a:lnTo>
                  <a:lnTo>
                    <a:pt x="3163112" y="0"/>
                  </a:lnTo>
                  <a:close/>
                </a:path>
              </a:pathLst>
            </a:custGeom>
            <a:solidFill>
              <a:srgbClr val="B4E4A1"/>
            </a:solidFill>
          </p:spPr>
          <p:txBody>
            <a:bodyPr wrap="square" lIns="0" tIns="0" rIns="0" bIns="0" rtlCol="0"/>
            <a:lstStyle/>
            <a:p>
              <a:endParaRPr/>
            </a:p>
          </p:txBody>
        </p:sp>
        <p:pic>
          <p:nvPicPr>
            <p:cNvPr id="26" name="object 26"/>
            <p:cNvPicPr/>
            <p:nvPr/>
          </p:nvPicPr>
          <p:blipFill>
            <a:blip r:embed="rId5" cstate="print"/>
            <a:stretch>
              <a:fillRect/>
            </a:stretch>
          </p:blipFill>
          <p:spPr>
            <a:xfrm>
              <a:off x="643077" y="1817941"/>
              <a:ext cx="1267332" cy="1791282"/>
            </a:xfrm>
            <a:prstGeom prst="rect">
              <a:avLst/>
            </a:prstGeom>
          </p:spPr>
        </p:pic>
        <p:pic>
          <p:nvPicPr>
            <p:cNvPr id="27" name="object 27"/>
            <p:cNvPicPr/>
            <p:nvPr/>
          </p:nvPicPr>
          <p:blipFill>
            <a:blip r:embed="rId6" cstate="print"/>
            <a:stretch>
              <a:fillRect/>
            </a:stretch>
          </p:blipFill>
          <p:spPr>
            <a:xfrm>
              <a:off x="1992115" y="1829688"/>
              <a:ext cx="1267327" cy="1791271"/>
            </a:xfrm>
            <a:prstGeom prst="rect">
              <a:avLst/>
            </a:prstGeom>
          </p:spPr>
        </p:pic>
        <p:pic>
          <p:nvPicPr>
            <p:cNvPr id="28" name="object 28"/>
            <p:cNvPicPr/>
            <p:nvPr/>
          </p:nvPicPr>
          <p:blipFill>
            <a:blip r:embed="rId7" cstate="print"/>
            <a:stretch>
              <a:fillRect/>
            </a:stretch>
          </p:blipFill>
          <p:spPr>
            <a:xfrm>
              <a:off x="416077" y="3865181"/>
              <a:ext cx="1533982" cy="883707"/>
            </a:xfrm>
            <a:prstGeom prst="rect">
              <a:avLst/>
            </a:prstGeom>
          </p:spPr>
        </p:pic>
        <p:pic>
          <p:nvPicPr>
            <p:cNvPr id="29" name="object 29"/>
            <p:cNvPicPr/>
            <p:nvPr/>
          </p:nvPicPr>
          <p:blipFill>
            <a:blip r:embed="rId8" cstate="print"/>
            <a:stretch>
              <a:fillRect/>
            </a:stretch>
          </p:blipFill>
          <p:spPr>
            <a:xfrm>
              <a:off x="2052637" y="3865181"/>
              <a:ext cx="1532151" cy="888199"/>
            </a:xfrm>
            <a:prstGeom prst="rect">
              <a:avLst/>
            </a:prstGeom>
          </p:spPr>
        </p:pic>
      </p:grpSp>
      <p:sp>
        <p:nvSpPr>
          <p:cNvPr id="30" name="object 30"/>
          <p:cNvSpPr txBox="1"/>
          <p:nvPr/>
        </p:nvSpPr>
        <p:spPr>
          <a:xfrm>
            <a:off x="1238958" y="4790212"/>
            <a:ext cx="1510030"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UD デジタル 教科書体 N-R"/>
                <a:cs typeface="UD デジタル 教科書体 N-R"/>
              </a:rPr>
              <a:t>店舗置き  ショップカード</a:t>
            </a:r>
            <a:endParaRPr sz="950">
              <a:latin typeface="UD デジタル 教科書体 N-R"/>
              <a:cs typeface="UD デジタル 教科書体 N-R"/>
            </a:endParaRPr>
          </a:p>
        </p:txBody>
      </p:sp>
      <p:sp>
        <p:nvSpPr>
          <p:cNvPr id="31" name="object 31"/>
          <p:cNvSpPr txBox="1"/>
          <p:nvPr/>
        </p:nvSpPr>
        <p:spPr>
          <a:xfrm>
            <a:off x="304397" y="357505"/>
            <a:ext cx="3302000" cy="1381760"/>
          </a:xfrm>
          <a:prstGeom prst="rect">
            <a:avLst/>
          </a:prstGeom>
        </p:spPr>
        <p:txBody>
          <a:bodyPr vert="horz" wrap="square" lIns="0" tIns="115570" rIns="0" bIns="0" rtlCol="0">
            <a:spAutoFit/>
          </a:bodyPr>
          <a:lstStyle/>
          <a:p>
            <a:pPr marL="77470">
              <a:lnSpc>
                <a:spcPct val="100000"/>
              </a:lnSpc>
              <a:spcBef>
                <a:spcPts val="910"/>
              </a:spcBef>
            </a:pPr>
            <a:r>
              <a:rPr sz="1150" spc="-5" dirty="0">
                <a:latin typeface="UD デジタル 教科書体 N-R"/>
                <a:cs typeface="UD デジタル 教科書体 N-R"/>
              </a:rPr>
              <a:t>ＶＲ商店街＆オンライン商店街の広報活動</a:t>
            </a:r>
            <a:endParaRPr sz="1150">
              <a:latin typeface="UD デジタル 教科書体 N-R"/>
              <a:cs typeface="UD デジタル 教科書体 N-R"/>
            </a:endParaRPr>
          </a:p>
          <a:p>
            <a:pPr marL="106680" marR="47625" indent="-94615">
              <a:lnSpc>
                <a:spcPct val="102899"/>
              </a:lnSpc>
              <a:spcBef>
                <a:spcPts val="705"/>
              </a:spcBef>
            </a:pPr>
            <a:r>
              <a:rPr sz="1050" spc="5" dirty="0">
                <a:latin typeface="UD デジタル 教科書体 N-R"/>
                <a:cs typeface="UD デジタル 教科書体 N-R"/>
              </a:rPr>
              <a:t>・来街者にも広く親しんでもらえるよう、チラシ・ショップカードを各店舗に配架する等、積極的に広</a:t>
            </a:r>
            <a:r>
              <a:rPr sz="1050" spc="10" dirty="0">
                <a:latin typeface="UD デジタル 教科書体 N-R"/>
                <a:cs typeface="UD デジタル 教科書体 N-R"/>
              </a:rPr>
              <a:t>報を行った。</a:t>
            </a:r>
            <a:endParaRPr sz="1050">
              <a:latin typeface="UD デジタル 教科書体 N-R"/>
              <a:cs typeface="UD デジタル 教科書体 N-R"/>
            </a:endParaRPr>
          </a:p>
          <a:p>
            <a:pPr marL="106680" marR="5080" indent="-94615">
              <a:lnSpc>
                <a:spcPct val="102899"/>
              </a:lnSpc>
            </a:pPr>
            <a:r>
              <a:rPr sz="1050" spc="-5" dirty="0">
                <a:latin typeface="UD デジタル 教科書体 N-R"/>
                <a:cs typeface="UD デジタル 教科書体 N-R"/>
              </a:rPr>
              <a:t>・また、まだ参加していない商店街店舗にも周知し、新規店舗として参加してもらえるように広報を行っ</a:t>
            </a:r>
            <a:r>
              <a:rPr sz="1050" spc="-25" dirty="0">
                <a:latin typeface="UD デジタル 教科書体 N-R"/>
                <a:cs typeface="UD デジタル 教科書体 N-R"/>
              </a:rPr>
              <a:t>た。</a:t>
            </a:r>
            <a:endParaRPr sz="1050">
              <a:latin typeface="UD デジタル 教科書体 N-R"/>
              <a:cs typeface="UD デジタル 教科書体 N-R"/>
            </a:endParaRPr>
          </a:p>
        </p:txBody>
      </p:sp>
      <p:sp>
        <p:nvSpPr>
          <p:cNvPr id="32" name="object 32"/>
          <p:cNvSpPr txBox="1"/>
          <p:nvPr/>
        </p:nvSpPr>
        <p:spPr>
          <a:xfrm>
            <a:off x="6952466" y="10265095"/>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15</a:t>
            </a:r>
            <a:endParaRPr sz="1500">
              <a:latin typeface="UD デジタル 教科書体 NK-R"/>
              <a:cs typeface="UD デジタル 教科書体 NK-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352" y="1170825"/>
            <a:ext cx="6907530" cy="1958975"/>
            <a:chOff x="353352" y="1170825"/>
            <a:chExt cx="6907530" cy="1958975"/>
          </a:xfrm>
        </p:grpSpPr>
        <p:sp>
          <p:nvSpPr>
            <p:cNvPr id="3" name="object 3"/>
            <p:cNvSpPr/>
            <p:nvPr/>
          </p:nvSpPr>
          <p:spPr>
            <a:xfrm>
              <a:off x="353352" y="1170825"/>
              <a:ext cx="6907530" cy="1958975"/>
            </a:xfrm>
            <a:custGeom>
              <a:avLst/>
              <a:gdLst/>
              <a:ahLst/>
              <a:cxnLst/>
              <a:rect l="l" t="t" r="r" b="b"/>
              <a:pathLst>
                <a:path w="6907530" h="1958975">
                  <a:moveTo>
                    <a:pt x="0" y="1958479"/>
                  </a:moveTo>
                  <a:lnTo>
                    <a:pt x="6907034" y="1958479"/>
                  </a:lnTo>
                  <a:lnTo>
                    <a:pt x="6907034" y="0"/>
                  </a:lnTo>
                  <a:lnTo>
                    <a:pt x="0" y="0"/>
                  </a:lnTo>
                  <a:lnTo>
                    <a:pt x="0" y="1958479"/>
                  </a:lnTo>
                  <a:close/>
                </a:path>
              </a:pathLst>
            </a:custGeom>
            <a:solidFill>
              <a:srgbClr val="B4E4A1"/>
            </a:solidFill>
          </p:spPr>
          <p:txBody>
            <a:bodyPr wrap="square" lIns="0" tIns="0" rIns="0" bIns="0" rtlCol="0"/>
            <a:lstStyle/>
            <a:p>
              <a:endParaRPr/>
            </a:p>
          </p:txBody>
        </p:sp>
        <p:sp>
          <p:nvSpPr>
            <p:cNvPr id="4" name="object 4"/>
            <p:cNvSpPr/>
            <p:nvPr/>
          </p:nvSpPr>
          <p:spPr>
            <a:xfrm>
              <a:off x="439318" y="1233664"/>
              <a:ext cx="4608830" cy="1008380"/>
            </a:xfrm>
            <a:custGeom>
              <a:avLst/>
              <a:gdLst/>
              <a:ahLst/>
              <a:cxnLst/>
              <a:rect l="l" t="t" r="r" b="b"/>
              <a:pathLst>
                <a:path w="4608830" h="1008380">
                  <a:moveTo>
                    <a:pt x="4608449" y="0"/>
                  </a:moveTo>
                  <a:lnTo>
                    <a:pt x="0" y="0"/>
                  </a:lnTo>
                  <a:lnTo>
                    <a:pt x="0" y="266827"/>
                  </a:lnTo>
                  <a:lnTo>
                    <a:pt x="0" y="513981"/>
                  </a:lnTo>
                  <a:lnTo>
                    <a:pt x="0" y="761136"/>
                  </a:lnTo>
                  <a:lnTo>
                    <a:pt x="0" y="1008291"/>
                  </a:lnTo>
                  <a:lnTo>
                    <a:pt x="980262" y="1008291"/>
                  </a:lnTo>
                  <a:lnTo>
                    <a:pt x="4608449" y="1008291"/>
                  </a:lnTo>
                  <a:lnTo>
                    <a:pt x="4608449" y="761149"/>
                  </a:lnTo>
                  <a:lnTo>
                    <a:pt x="4608449" y="513981"/>
                  </a:lnTo>
                  <a:lnTo>
                    <a:pt x="4608449" y="266827"/>
                  </a:lnTo>
                  <a:lnTo>
                    <a:pt x="4608449" y="0"/>
                  </a:lnTo>
                  <a:close/>
                </a:path>
              </a:pathLst>
            </a:custGeom>
            <a:solidFill>
              <a:srgbClr val="FFFFFF"/>
            </a:solidFill>
          </p:spPr>
          <p:txBody>
            <a:bodyPr wrap="square" lIns="0" tIns="0" rIns="0" bIns="0" rtlCol="0"/>
            <a:lstStyle/>
            <a:p>
              <a:endParaRPr/>
            </a:p>
          </p:txBody>
        </p:sp>
        <p:sp>
          <p:nvSpPr>
            <p:cNvPr id="5" name="object 5"/>
            <p:cNvSpPr/>
            <p:nvPr/>
          </p:nvSpPr>
          <p:spPr>
            <a:xfrm>
              <a:off x="439314" y="1494148"/>
              <a:ext cx="4608830" cy="12700"/>
            </a:xfrm>
            <a:custGeom>
              <a:avLst/>
              <a:gdLst/>
              <a:ahLst/>
              <a:cxnLst/>
              <a:rect l="l" t="t" r="r" b="b"/>
              <a:pathLst>
                <a:path w="4608830" h="12700">
                  <a:moveTo>
                    <a:pt x="0" y="12700"/>
                  </a:moveTo>
                  <a:lnTo>
                    <a:pt x="4608461" y="12700"/>
                  </a:lnTo>
                  <a:lnTo>
                    <a:pt x="4608461" y="0"/>
                  </a:lnTo>
                  <a:lnTo>
                    <a:pt x="0" y="0"/>
                  </a:lnTo>
                  <a:lnTo>
                    <a:pt x="0" y="12700"/>
                  </a:lnTo>
                  <a:close/>
                </a:path>
              </a:pathLst>
            </a:custGeom>
            <a:solidFill>
              <a:srgbClr val="317DC4"/>
            </a:solidFill>
          </p:spPr>
          <p:txBody>
            <a:bodyPr wrap="square" lIns="0" tIns="0" rIns="0" bIns="0" rtlCol="0"/>
            <a:lstStyle/>
            <a:p>
              <a:endParaRPr/>
            </a:p>
          </p:txBody>
        </p:sp>
      </p:grpSp>
      <p:sp>
        <p:nvSpPr>
          <p:cNvPr id="6" name="object 6"/>
          <p:cNvSpPr txBox="1"/>
          <p:nvPr/>
        </p:nvSpPr>
        <p:spPr>
          <a:xfrm>
            <a:off x="439318" y="1241813"/>
            <a:ext cx="4608830" cy="193675"/>
          </a:xfrm>
          <a:prstGeom prst="rect">
            <a:avLst/>
          </a:prstGeom>
        </p:spPr>
        <p:txBody>
          <a:bodyPr vert="horz" wrap="square" lIns="0" tIns="12700" rIns="0" bIns="0" rtlCol="0">
            <a:spAutoFit/>
          </a:bodyPr>
          <a:lstStyle/>
          <a:p>
            <a:pPr marL="66040">
              <a:lnSpc>
                <a:spcPct val="100000"/>
              </a:lnSpc>
              <a:spcBef>
                <a:spcPts val="100"/>
              </a:spcBef>
            </a:pPr>
            <a:r>
              <a:rPr sz="1100" b="1" spc="-15" dirty="0">
                <a:latin typeface="UD デジタル 教科書体 N-R"/>
                <a:cs typeface="UD デジタル 教科書体 N-R"/>
              </a:rPr>
              <a:t>基本データ</a:t>
            </a:r>
            <a:endParaRPr sz="1100">
              <a:latin typeface="UD デジタル 教科書体 N-R"/>
              <a:cs typeface="UD デジタル 教科書体 N-R"/>
            </a:endParaRPr>
          </a:p>
        </p:txBody>
      </p:sp>
      <p:sp>
        <p:nvSpPr>
          <p:cNvPr id="7" name="object 7"/>
          <p:cNvSpPr/>
          <p:nvPr/>
        </p:nvSpPr>
        <p:spPr>
          <a:xfrm>
            <a:off x="439318" y="2235796"/>
            <a:ext cx="4607560" cy="810895"/>
          </a:xfrm>
          <a:custGeom>
            <a:avLst/>
            <a:gdLst/>
            <a:ahLst/>
            <a:cxnLst/>
            <a:rect l="l" t="t" r="r" b="b"/>
            <a:pathLst>
              <a:path w="4607560" h="810894">
                <a:moveTo>
                  <a:pt x="4607560" y="0"/>
                </a:moveTo>
                <a:lnTo>
                  <a:pt x="1037653" y="0"/>
                </a:lnTo>
                <a:lnTo>
                  <a:pt x="0" y="0"/>
                </a:lnTo>
                <a:lnTo>
                  <a:pt x="0" y="270154"/>
                </a:lnTo>
                <a:lnTo>
                  <a:pt x="0" y="540321"/>
                </a:lnTo>
                <a:lnTo>
                  <a:pt x="0" y="810488"/>
                </a:lnTo>
                <a:lnTo>
                  <a:pt x="1037653" y="810488"/>
                </a:lnTo>
                <a:lnTo>
                  <a:pt x="4607560" y="810488"/>
                </a:lnTo>
                <a:lnTo>
                  <a:pt x="4607560" y="540321"/>
                </a:lnTo>
                <a:lnTo>
                  <a:pt x="4607560" y="270167"/>
                </a:lnTo>
                <a:lnTo>
                  <a:pt x="4607560" y="0"/>
                </a:lnTo>
                <a:close/>
              </a:path>
            </a:pathLst>
          </a:custGeom>
          <a:solidFill>
            <a:srgbClr val="FFFFFF"/>
          </a:solidFill>
        </p:spPr>
        <p:txBody>
          <a:bodyPr wrap="square" lIns="0" tIns="0" rIns="0" bIns="0" rtlCol="0"/>
          <a:lstStyle/>
          <a:p>
            <a:endParaRPr/>
          </a:p>
        </p:txBody>
      </p:sp>
      <p:sp>
        <p:nvSpPr>
          <p:cNvPr id="8" name="object 8"/>
          <p:cNvSpPr txBox="1"/>
          <p:nvPr/>
        </p:nvSpPr>
        <p:spPr>
          <a:xfrm>
            <a:off x="1501368" y="1436461"/>
            <a:ext cx="1682750" cy="1005205"/>
          </a:xfrm>
          <a:prstGeom prst="rect">
            <a:avLst/>
          </a:prstGeom>
        </p:spPr>
        <p:txBody>
          <a:bodyPr vert="horz" wrap="square" lIns="0" tIns="92075" rIns="0" bIns="0" rtlCol="0">
            <a:spAutoFit/>
          </a:bodyPr>
          <a:lstStyle/>
          <a:p>
            <a:pPr marL="12700">
              <a:lnSpc>
                <a:spcPct val="100000"/>
              </a:lnSpc>
              <a:spcBef>
                <a:spcPts val="725"/>
              </a:spcBef>
            </a:pPr>
            <a:r>
              <a:rPr sz="1100" b="1" spc="-15" dirty="0">
                <a:solidFill>
                  <a:srgbClr val="221F1F"/>
                </a:solidFill>
                <a:latin typeface="UD デジタル 教科書体 N-R"/>
                <a:cs typeface="UD デジタル 教科書体 N-R"/>
              </a:rPr>
              <a:t>大阪府寝屋川市</a:t>
            </a:r>
            <a:endParaRPr sz="1100" dirty="0">
              <a:latin typeface="UD デジタル 教科書体 N-R"/>
              <a:cs typeface="UD デジタル 教科書体 N-R"/>
            </a:endParaRPr>
          </a:p>
          <a:p>
            <a:pPr marL="12700" marR="140970">
              <a:lnSpc>
                <a:spcPct val="147400"/>
              </a:lnSpc>
            </a:pPr>
            <a:r>
              <a:rPr sz="1100" b="1" spc="-30" dirty="0">
                <a:solidFill>
                  <a:srgbClr val="221F1F"/>
                </a:solidFill>
                <a:latin typeface="UD デジタル 教科書体 N-R"/>
                <a:cs typeface="UD デジタル 教科書体 N-R"/>
              </a:rPr>
              <a:t>京阪本線寝屋川市駅すぐ</a:t>
            </a:r>
            <a:r>
              <a:rPr sz="1100" b="1" spc="-50" dirty="0">
                <a:solidFill>
                  <a:srgbClr val="221F1F"/>
                </a:solidFill>
                <a:latin typeface="UD デジタル 教科書体 N-R"/>
                <a:cs typeface="UD デジタル 教科書体 N-R"/>
              </a:rPr>
              <a:t> </a:t>
            </a:r>
            <a:r>
              <a:rPr sz="1100" b="1" dirty="0">
                <a:solidFill>
                  <a:srgbClr val="221F1F"/>
                </a:solidFill>
                <a:latin typeface="UD デジタル 教科書体 N-R"/>
                <a:cs typeface="UD デジタル 教科書体 N-R"/>
              </a:rPr>
              <a:t>73</a:t>
            </a:r>
            <a:r>
              <a:rPr sz="1100" b="1" spc="-50" dirty="0">
                <a:solidFill>
                  <a:srgbClr val="221F1F"/>
                </a:solidFill>
                <a:latin typeface="UD デジタル 教科書体 N-R"/>
                <a:cs typeface="UD デジタル 教科書体 N-R"/>
              </a:rPr>
              <a:t>店</a:t>
            </a:r>
            <a:endParaRPr sz="1100" dirty="0">
              <a:latin typeface="UD デジタル 教科書体 N-R"/>
              <a:cs typeface="UD デジタル 教科書体 N-R"/>
            </a:endParaRPr>
          </a:p>
          <a:p>
            <a:pPr marL="69850">
              <a:lnSpc>
                <a:spcPct val="100000"/>
              </a:lnSpc>
              <a:spcBef>
                <a:spcPts val="795"/>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2">
                  <a:extLst>
                    <a:ext uri="{A12FA001-AC4F-418D-AE19-62706E023703}">
                      <ahyp:hlinkClr xmlns:ahyp="http://schemas.microsoft.com/office/drawing/2018/hyperlinkcolor" val="tx"/>
                    </a:ext>
                  </a:extLst>
                </a:hlinkClick>
              </a:rPr>
              <a:t>www.bell-otoshi.com</a:t>
            </a:r>
            <a:r>
              <a:rPr sz="900" b="1" u="sng" spc="-10" dirty="0">
                <a:solidFill>
                  <a:srgbClr val="0000FF"/>
                </a:solidFill>
                <a:uFill>
                  <a:solidFill>
                    <a:srgbClr val="13501B"/>
                  </a:solidFill>
                </a:uFill>
                <a:latin typeface="UD デジタル 教科書体 N-R"/>
                <a:cs typeface="UD デジタル 教科書体 N-R"/>
                <a:hlinkClick r:id="rId2">
                  <a:extLst>
                    <a:ext uri="{A12FA001-AC4F-418D-AE19-62706E023703}">
                      <ahyp:hlinkClr xmlns:ahyp="http://schemas.microsoft.com/office/drawing/2018/hyperlinkcolor" val="tx"/>
                    </a:ext>
                  </a:extLst>
                </a:hlinkClick>
              </a:rPr>
              <a:t>/</a:t>
            </a:r>
            <a:endParaRPr sz="900" dirty="0">
              <a:latin typeface="UD デジタル 教科書体 N-R"/>
              <a:cs typeface="UD デジタル 教科書体 N-R"/>
            </a:endParaRPr>
          </a:p>
        </p:txBody>
      </p:sp>
      <p:sp>
        <p:nvSpPr>
          <p:cNvPr id="9" name="object 9"/>
          <p:cNvSpPr txBox="1"/>
          <p:nvPr/>
        </p:nvSpPr>
        <p:spPr>
          <a:xfrm>
            <a:off x="517800" y="1436461"/>
            <a:ext cx="616585" cy="1282700"/>
          </a:xfrm>
          <a:prstGeom prst="rect">
            <a:avLst/>
          </a:prstGeom>
        </p:spPr>
        <p:txBody>
          <a:bodyPr vert="horz" wrap="square" lIns="0" tIns="7620" rIns="0" bIns="0" rtlCol="0">
            <a:spAutoFit/>
          </a:bodyPr>
          <a:lstStyle/>
          <a:p>
            <a:pPr marL="12700" marR="5080" algn="just">
              <a:lnSpc>
                <a:spcPct val="150100"/>
              </a:lnSpc>
              <a:spcBef>
                <a:spcPts val="60"/>
              </a:spcBef>
            </a:pPr>
            <a:r>
              <a:rPr sz="1100" b="1" spc="-15" dirty="0">
                <a:solidFill>
                  <a:srgbClr val="221F1F"/>
                </a:solidFill>
                <a:latin typeface="UD デジタル 教科書体 N-R"/>
                <a:cs typeface="UD デジタル 教科書体 N-R"/>
              </a:rPr>
              <a:t>所 在 地</a:t>
            </a:r>
            <a:r>
              <a:rPr sz="1100" b="1" spc="40" dirty="0">
                <a:solidFill>
                  <a:srgbClr val="221F1F"/>
                </a:solidFill>
                <a:latin typeface="UD デジタル 教科書体 N-R"/>
                <a:cs typeface="UD デジタル 教科書体 N-R"/>
              </a:rPr>
              <a:t>アクセス</a:t>
            </a:r>
            <a:r>
              <a:rPr sz="1100" b="1" spc="-10" dirty="0">
                <a:solidFill>
                  <a:srgbClr val="221F1F"/>
                </a:solidFill>
                <a:latin typeface="UD デジタル 教科書体 N-R"/>
                <a:cs typeface="UD デジタル 教科書体 N-R"/>
              </a:rPr>
              <a:t>会 員 数</a:t>
            </a:r>
            <a:r>
              <a:rPr sz="1100" b="1" spc="-50" dirty="0">
                <a:solidFill>
                  <a:srgbClr val="221F1F"/>
                </a:solidFill>
                <a:latin typeface="UD デジタル 教科書体 N-R"/>
                <a:cs typeface="UD デジタル 教科書体 N-R"/>
              </a:rPr>
              <a:t> </a:t>
            </a:r>
            <a:r>
              <a:rPr sz="1000" b="1" spc="-25" dirty="0">
                <a:solidFill>
                  <a:srgbClr val="221F1F"/>
                </a:solidFill>
                <a:latin typeface="UD デジタル 教科書体 N-R"/>
                <a:cs typeface="UD デジタル 教科書体 N-R"/>
              </a:rPr>
              <a:t>URL</a:t>
            </a:r>
            <a:endParaRPr sz="1000">
              <a:latin typeface="UD デジタル 教科書体 N-R"/>
              <a:cs typeface="UD デジタル 教科書体 N-R"/>
            </a:endParaRPr>
          </a:p>
          <a:p>
            <a:pPr marL="12700">
              <a:lnSpc>
                <a:spcPct val="100000"/>
              </a:lnSpc>
              <a:spcBef>
                <a:spcPts val="930"/>
              </a:spcBef>
            </a:pPr>
            <a:r>
              <a:rPr sz="1000" b="1" spc="-10" dirty="0">
                <a:latin typeface="UD デジタル 教科書体 N-R"/>
                <a:cs typeface="UD デジタル 教科書体 N-R"/>
              </a:rPr>
              <a:t>Instagram</a:t>
            </a:r>
            <a:endParaRPr sz="1000">
              <a:latin typeface="UD デジタル 教科書体 N-R"/>
              <a:cs typeface="UD デジタル 教科書体 N-R"/>
            </a:endParaRPr>
          </a:p>
        </p:txBody>
      </p:sp>
      <p:sp>
        <p:nvSpPr>
          <p:cNvPr id="10" name="object 10"/>
          <p:cNvSpPr txBox="1"/>
          <p:nvPr/>
        </p:nvSpPr>
        <p:spPr>
          <a:xfrm>
            <a:off x="1558756" y="2549083"/>
            <a:ext cx="2254250" cy="151323"/>
          </a:xfrm>
          <a:prstGeom prst="rect">
            <a:avLst/>
          </a:prstGeom>
        </p:spPr>
        <p:txBody>
          <a:bodyPr vert="horz" wrap="square" lIns="0" tIns="12700" rIns="0" bIns="0" rtlCol="0">
            <a:spAutoFit/>
          </a:bodyPr>
          <a:lstStyle/>
          <a:p>
            <a:pPr marL="12700">
              <a:lnSpc>
                <a:spcPct val="1000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3">
                  <a:extLst>
                    <a:ext uri="{A12FA001-AC4F-418D-AE19-62706E023703}">
                      <ahyp:hlinkClr xmlns:ahyp="http://schemas.microsoft.com/office/drawing/2018/hyperlinkcolor" val="tx"/>
                    </a:ext>
                  </a:extLst>
                </a:hlinkClick>
              </a:rPr>
              <a:t>www.instagram.com/bell_ootoshi/</a:t>
            </a:r>
            <a:endParaRPr sz="900" dirty="0">
              <a:solidFill>
                <a:srgbClr val="4B7A52"/>
              </a:solidFill>
              <a:latin typeface="UD デジタル 教科書体 N-R"/>
              <a:cs typeface="UD デジタル 教科書体 N-R"/>
            </a:endParaRPr>
          </a:p>
        </p:txBody>
      </p:sp>
      <p:sp>
        <p:nvSpPr>
          <p:cNvPr id="11" name="object 11"/>
          <p:cNvSpPr txBox="1"/>
          <p:nvPr/>
        </p:nvSpPr>
        <p:spPr>
          <a:xfrm>
            <a:off x="517800" y="2811626"/>
            <a:ext cx="53403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UD デジタル 教科書体 N-R"/>
                <a:cs typeface="UD デジタル 教科書体 N-R"/>
              </a:rPr>
              <a:t>Facebook</a:t>
            </a:r>
            <a:endParaRPr sz="1000">
              <a:latin typeface="UD デジタル 教科書体 N-R"/>
              <a:cs typeface="UD デジタル 教科書体 N-R"/>
            </a:endParaRPr>
          </a:p>
        </p:txBody>
      </p:sp>
      <p:sp>
        <p:nvSpPr>
          <p:cNvPr id="12" name="object 12"/>
          <p:cNvSpPr txBox="1"/>
          <p:nvPr/>
        </p:nvSpPr>
        <p:spPr>
          <a:xfrm>
            <a:off x="1558756" y="2819245"/>
            <a:ext cx="2082164" cy="151323"/>
          </a:xfrm>
          <a:prstGeom prst="rect">
            <a:avLst/>
          </a:prstGeom>
        </p:spPr>
        <p:txBody>
          <a:bodyPr vert="horz" wrap="square" lIns="0" tIns="12700" rIns="0" bIns="0" rtlCol="0">
            <a:spAutoFit/>
          </a:bodyPr>
          <a:lstStyle/>
          <a:p>
            <a:pPr marL="12700">
              <a:lnSpc>
                <a:spcPct val="1000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4">
                  <a:extLst>
                    <a:ext uri="{A12FA001-AC4F-418D-AE19-62706E023703}">
                      <ahyp:hlinkClr xmlns:ahyp="http://schemas.microsoft.com/office/drawing/2018/hyperlinkcolor" val="tx"/>
                    </a:ext>
                  </a:extLst>
                </a:hlinkClick>
              </a:rPr>
              <a:t>www.facebook.com/bellotoshi/</a:t>
            </a:r>
            <a:endParaRPr sz="900">
              <a:solidFill>
                <a:srgbClr val="4B7A52"/>
              </a:solidFill>
              <a:latin typeface="UD デジタル 教科書体 N-R"/>
              <a:cs typeface="UD デジタル 教科書体 N-R"/>
            </a:endParaRPr>
          </a:p>
        </p:txBody>
      </p:sp>
      <p:sp>
        <p:nvSpPr>
          <p:cNvPr id="13" name="object 13"/>
          <p:cNvSpPr txBox="1"/>
          <p:nvPr/>
        </p:nvSpPr>
        <p:spPr>
          <a:xfrm>
            <a:off x="353352" y="132206"/>
            <a:ext cx="6907530" cy="1038860"/>
          </a:xfrm>
          <a:prstGeom prst="rect">
            <a:avLst/>
          </a:prstGeom>
          <a:ln w="19050">
            <a:solidFill>
              <a:srgbClr val="317DC4"/>
            </a:solidFill>
          </a:ln>
        </p:spPr>
        <p:txBody>
          <a:bodyPr vert="horz" wrap="square" lIns="0" tIns="83820" rIns="0" bIns="0" rtlCol="0">
            <a:spAutoFit/>
          </a:bodyPr>
          <a:lstStyle/>
          <a:p>
            <a:pPr marL="154940">
              <a:lnSpc>
                <a:spcPts val="1290"/>
              </a:lnSpc>
              <a:spcBef>
                <a:spcPts val="660"/>
              </a:spcBef>
            </a:pPr>
            <a:r>
              <a:rPr sz="1650" b="1" baseline="2525" dirty="0">
                <a:solidFill>
                  <a:srgbClr val="585858"/>
                </a:solidFill>
                <a:latin typeface="UD デジタル 教科書体 N-R"/>
                <a:cs typeface="UD デジタル 教科書体 N-R"/>
              </a:rPr>
              <a:t>事例</a:t>
            </a:r>
            <a:r>
              <a:rPr sz="1100" b="1" spc="-50" dirty="0">
                <a:solidFill>
                  <a:srgbClr val="585858"/>
                </a:solidFill>
                <a:latin typeface="ＭＳ 明朝"/>
                <a:cs typeface="ＭＳ 明朝"/>
              </a:rPr>
              <a:t>㉞</a:t>
            </a:r>
            <a:endParaRPr sz="1100">
              <a:latin typeface="ＭＳ 明朝"/>
              <a:cs typeface="ＭＳ 明朝"/>
            </a:endParaRPr>
          </a:p>
          <a:p>
            <a:pPr marL="137795">
              <a:lnSpc>
                <a:spcPts val="1839"/>
              </a:lnSpc>
            </a:pPr>
            <a:r>
              <a:rPr sz="1700" spc="-170" dirty="0">
                <a:latin typeface="UD デジタル 教科書体 N-R"/>
                <a:cs typeface="UD デジタル 教科書体 N-R"/>
              </a:rPr>
              <a:t>｢</a:t>
            </a:r>
            <a:r>
              <a:rPr sz="1700" spc="-160" dirty="0">
                <a:latin typeface="UD デジタル 教科書体 N-R"/>
                <a:cs typeface="UD デジタル 教科書体 N-R"/>
              </a:rPr>
              <a:t>買い物の場</a:t>
            </a:r>
            <a:r>
              <a:rPr sz="1700" spc="-170" dirty="0">
                <a:latin typeface="UD デジタル 教科書体 N-R"/>
                <a:cs typeface="UD デジタル 教科書体 N-R"/>
              </a:rPr>
              <a:t>｣</a:t>
            </a:r>
            <a:r>
              <a:rPr sz="1700" spc="-180" dirty="0">
                <a:latin typeface="UD デジタル 教科書体 N-R"/>
                <a:cs typeface="UD デジタル 教科書体 N-R"/>
              </a:rPr>
              <a:t>だけではない、</a:t>
            </a:r>
            <a:r>
              <a:rPr sz="1700" spc="-170" dirty="0">
                <a:latin typeface="UD デジタル 教科書体 N-R"/>
                <a:cs typeface="UD デジタル 教科書体 N-R"/>
              </a:rPr>
              <a:t>｢</a:t>
            </a:r>
            <a:r>
              <a:rPr sz="1700" spc="-160" dirty="0">
                <a:latin typeface="UD デジタル 教科書体 N-R"/>
                <a:cs typeface="UD デジタル 教科書体 N-R"/>
              </a:rPr>
              <a:t>子どもが学べる場</a:t>
            </a:r>
            <a:r>
              <a:rPr sz="1700" spc="-170" dirty="0">
                <a:latin typeface="UD デジタル 教科書体 N-R"/>
                <a:cs typeface="UD デジタル 教科書体 N-R"/>
              </a:rPr>
              <a:t>｣</a:t>
            </a:r>
            <a:r>
              <a:rPr sz="1700" spc="-265" dirty="0">
                <a:latin typeface="UD デジタル 教科書体 N-R"/>
                <a:cs typeface="UD デジタル 教科書体 N-R"/>
              </a:rPr>
              <a:t>としての商店街をめざして</a:t>
            </a:r>
            <a:endParaRPr sz="1700">
              <a:latin typeface="UD デジタル 教科書体 N-R"/>
              <a:cs typeface="UD デジタル 教科書体 N-R"/>
            </a:endParaRPr>
          </a:p>
          <a:p>
            <a:pPr marL="117475">
              <a:lnSpc>
                <a:spcPts val="1870"/>
              </a:lnSpc>
              <a:tabLst>
                <a:tab pos="357505" algn="l"/>
                <a:tab pos="6849109" algn="l"/>
              </a:tabLst>
            </a:pPr>
            <a:r>
              <a:rPr sz="1700" u="heavy" dirty="0">
                <a:uFill>
                  <a:solidFill>
                    <a:srgbClr val="317DC4"/>
                  </a:solidFill>
                </a:uFill>
                <a:latin typeface="UD デジタル 教科書体 N-R"/>
                <a:cs typeface="UD デジタル 教科書体 N-R"/>
              </a:rPr>
              <a:t>	～摂南大学生と連携した取組</a:t>
            </a:r>
            <a:r>
              <a:rPr sz="1700" u="heavy" spc="-50" dirty="0">
                <a:uFill>
                  <a:solidFill>
                    <a:srgbClr val="317DC4"/>
                  </a:solidFill>
                </a:uFill>
                <a:latin typeface="UD デジタル 教科書体 N-R"/>
                <a:cs typeface="UD デジタル 教科書体 N-R"/>
              </a:rPr>
              <a:t>～</a:t>
            </a:r>
            <a:r>
              <a:rPr sz="1700" u="heavy" dirty="0">
                <a:uFill>
                  <a:solidFill>
                    <a:srgbClr val="317DC4"/>
                  </a:solidFill>
                </a:uFill>
                <a:latin typeface="UD デジタル 教科書体 N-R"/>
                <a:cs typeface="UD デジタル 教科書体 N-R"/>
              </a:rPr>
              <a:t>	</a:t>
            </a:r>
            <a:endParaRPr sz="1700">
              <a:latin typeface="UD デジタル 教科書体 N-R"/>
              <a:cs typeface="UD デジタル 教科書体 N-R"/>
            </a:endParaRPr>
          </a:p>
          <a:p>
            <a:pPr marL="154940">
              <a:lnSpc>
                <a:spcPct val="100000"/>
              </a:lnSpc>
              <a:spcBef>
                <a:spcPts val="515"/>
              </a:spcBef>
            </a:pPr>
            <a:r>
              <a:rPr sz="1300" spc="-25" dirty="0">
                <a:latin typeface="UD デジタル 教科書体 NK-R"/>
                <a:cs typeface="UD デジタル 教科書体 NK-R"/>
              </a:rPr>
              <a:t>大利商店街振興組合</a:t>
            </a:r>
            <a:endParaRPr sz="1300">
              <a:latin typeface="UD デジタル 教科書体 NK-R"/>
              <a:cs typeface="UD デジタル 教科書体 NK-R"/>
            </a:endParaRPr>
          </a:p>
        </p:txBody>
      </p:sp>
      <p:sp>
        <p:nvSpPr>
          <p:cNvPr id="14" name="object 14"/>
          <p:cNvSpPr/>
          <p:nvPr/>
        </p:nvSpPr>
        <p:spPr>
          <a:xfrm>
            <a:off x="356997" y="3229546"/>
            <a:ext cx="1660525" cy="320675"/>
          </a:xfrm>
          <a:custGeom>
            <a:avLst/>
            <a:gdLst/>
            <a:ahLst/>
            <a:cxnLst/>
            <a:rect l="l" t="t" r="r" b="b"/>
            <a:pathLst>
              <a:path w="1660525" h="320675">
                <a:moveTo>
                  <a:pt x="1660016" y="0"/>
                </a:moveTo>
                <a:lnTo>
                  <a:pt x="0" y="0"/>
                </a:lnTo>
                <a:lnTo>
                  <a:pt x="0" y="320332"/>
                </a:lnTo>
                <a:lnTo>
                  <a:pt x="1660016" y="320332"/>
                </a:lnTo>
                <a:lnTo>
                  <a:pt x="1660016" y="0"/>
                </a:lnTo>
                <a:close/>
              </a:path>
            </a:pathLst>
          </a:custGeom>
          <a:solidFill>
            <a:srgbClr val="317DC4"/>
          </a:solidFill>
        </p:spPr>
        <p:txBody>
          <a:bodyPr wrap="square" lIns="0" tIns="0" rIns="0" bIns="0" rtlCol="0"/>
          <a:lstStyle/>
          <a:p>
            <a:endParaRPr/>
          </a:p>
        </p:txBody>
      </p:sp>
      <p:graphicFrame>
        <p:nvGraphicFramePr>
          <p:cNvPr id="15" name="object 15"/>
          <p:cNvGraphicFramePr>
            <a:graphicFrameLocks noGrp="1"/>
          </p:cNvGraphicFramePr>
          <p:nvPr/>
        </p:nvGraphicFramePr>
        <p:xfrm>
          <a:off x="353148" y="3229546"/>
          <a:ext cx="3375660" cy="3246755"/>
        </p:xfrm>
        <a:graphic>
          <a:graphicData uri="http://schemas.openxmlformats.org/drawingml/2006/table">
            <a:tbl>
              <a:tblPr firstRow="1" bandRow="1">
                <a:tableStyleId>{2D5ABB26-0587-4C30-8999-92F81FD0307C}</a:tableStyleId>
              </a:tblPr>
              <a:tblGrid>
                <a:gridCol w="3375660">
                  <a:extLst>
                    <a:ext uri="{9D8B030D-6E8A-4147-A177-3AD203B41FA5}">
                      <a16:colId xmlns:a16="http://schemas.microsoft.com/office/drawing/2014/main" val="20000"/>
                    </a:ext>
                  </a:extLst>
                </a:gridCol>
              </a:tblGrid>
              <a:tr h="320040">
                <a:tc>
                  <a:txBody>
                    <a:bodyPr/>
                    <a:lstStyle/>
                    <a:p>
                      <a:pPr marL="501650" marR="21590">
                        <a:lnSpc>
                          <a:spcPct val="100000"/>
                        </a:lnSpc>
                        <a:spcBef>
                          <a:spcPts val="370"/>
                        </a:spcBef>
                      </a:pPr>
                      <a:r>
                        <a:rPr sz="1300" b="1" spc="-20" dirty="0">
                          <a:solidFill>
                            <a:srgbClr val="FFFFFF"/>
                          </a:solidFill>
                          <a:latin typeface="UD デジタル 教科書体 NK-R"/>
                          <a:cs typeface="UD デジタル 教科書体 NK-R"/>
                        </a:rPr>
                        <a:t>取組概要</a:t>
                      </a:r>
                      <a:endParaRPr sz="1300">
                        <a:latin typeface="UD デジタル 教科書体 NK-R"/>
                        <a:cs typeface="UD デジタル 教科書体 NK-R"/>
                      </a:endParaRPr>
                    </a:p>
                  </a:txBody>
                  <a:tcPr marL="0" marR="0" marT="46990" marB="0"/>
                </a:tc>
                <a:extLst>
                  <a:ext uri="{0D108BD9-81ED-4DB2-BD59-A6C34878D82A}">
                    <a16:rowId xmlns:a16="http://schemas.microsoft.com/office/drawing/2014/main" val="10000"/>
                  </a:ext>
                </a:extLst>
              </a:tr>
              <a:tr h="2640965">
                <a:tc>
                  <a:txBody>
                    <a:bodyPr/>
                    <a:lstStyle/>
                    <a:p>
                      <a:pPr marL="59055" marR="21590">
                        <a:lnSpc>
                          <a:spcPct val="100000"/>
                        </a:lnSpc>
                        <a:spcBef>
                          <a:spcPts val="520"/>
                        </a:spcBef>
                      </a:pPr>
                      <a:r>
                        <a:rPr sz="1100" b="1" dirty="0">
                          <a:latin typeface="UD デジタル 教科書体 N-R"/>
                          <a:cs typeface="UD デジタル 教科書体 N-R"/>
                        </a:rPr>
                        <a:t>①</a:t>
                      </a:r>
                      <a:r>
                        <a:rPr sz="1100" b="1" u="sng" spc="-20" dirty="0">
                          <a:uFill>
                            <a:solidFill>
                              <a:srgbClr val="000000"/>
                            </a:solidFill>
                          </a:uFill>
                          <a:latin typeface="UD デジタル 教科書体 N-R"/>
                          <a:cs typeface="UD デジタル 教科書体 N-R"/>
                        </a:rPr>
                        <a:t>子どもたちが店主になりきるイベント</a:t>
                      </a:r>
                      <a:endParaRPr sz="1100">
                        <a:latin typeface="UD デジタル 教科書体 N-R"/>
                        <a:cs typeface="UD デジタル 教科書体 N-R"/>
                      </a:endParaRPr>
                    </a:p>
                    <a:p>
                      <a:pPr marL="199390" marR="21590">
                        <a:lnSpc>
                          <a:spcPct val="100000"/>
                        </a:lnSpc>
                      </a:pPr>
                      <a:r>
                        <a:rPr sz="1100" b="1" u="sng" spc="-15" dirty="0">
                          <a:uFill>
                            <a:solidFill>
                              <a:srgbClr val="000000"/>
                            </a:solidFill>
                          </a:uFill>
                          <a:latin typeface="UD デジタル 教科書体 N-R"/>
                          <a:cs typeface="UD デジタル 教科書体 N-R"/>
                        </a:rPr>
                        <a:t>｢</a:t>
                      </a:r>
                      <a:r>
                        <a:rPr sz="1100" b="1" u="sng" spc="-10" dirty="0">
                          <a:uFill>
                            <a:solidFill>
                              <a:srgbClr val="000000"/>
                            </a:solidFill>
                          </a:uFill>
                          <a:latin typeface="UD デジタル 教科書体 N-R"/>
                          <a:cs typeface="UD デジタル 教科書体 N-R"/>
                        </a:rPr>
                        <a:t>こどもふろしき市</a:t>
                      </a:r>
                      <a:r>
                        <a:rPr sz="1100" b="1" u="sng" dirty="0">
                          <a:uFill>
                            <a:solidFill>
                              <a:srgbClr val="000000"/>
                            </a:solidFill>
                          </a:uFill>
                          <a:latin typeface="UD デジタル 教科書体 N-R"/>
                          <a:cs typeface="UD デジタル 教科書体 N-R"/>
                        </a:rPr>
                        <a:t>｣</a:t>
                      </a:r>
                      <a:r>
                        <a:rPr sz="1100" b="1" u="sng" spc="-25" dirty="0">
                          <a:uFill>
                            <a:solidFill>
                              <a:srgbClr val="000000"/>
                            </a:solidFill>
                          </a:uFill>
                          <a:latin typeface="UD デジタル 教科書体 N-R"/>
                          <a:cs typeface="UD デジタル 教科書体 N-R"/>
                        </a:rPr>
                        <a:t>を開催</a:t>
                      </a:r>
                      <a:endParaRPr sz="1100">
                        <a:latin typeface="UD デジタル 教科書体 N-R"/>
                        <a:cs typeface="UD デジタル 教科書体 N-R"/>
                      </a:endParaRPr>
                    </a:p>
                    <a:p>
                      <a:pPr marL="153670" marR="139700" indent="45085">
                        <a:lnSpc>
                          <a:spcPct val="100000"/>
                        </a:lnSpc>
                      </a:pPr>
                      <a:r>
                        <a:rPr sz="1100" spc="-20" dirty="0">
                          <a:latin typeface="UD デジタル 教科書体 N-R"/>
                          <a:cs typeface="UD デジタル 教科書体 N-R"/>
                        </a:rPr>
                        <a:t>子どもが商売などを学べる場として、子どもがフリーマーケットの店主になるイベントを実施。</a:t>
                      </a:r>
                      <a:r>
                        <a:rPr sz="1100" spc="-15" dirty="0">
                          <a:latin typeface="UD デジタル 教科書体 N-R"/>
                          <a:cs typeface="UD デジタル 教科書体 N-R"/>
                        </a:rPr>
                        <a:t>イベントの数日前に、大学生が講師となり</a:t>
                      </a:r>
                      <a:r>
                        <a:rPr sz="1100" dirty="0">
                          <a:latin typeface="UD デジタル 教科書体 N-R"/>
                          <a:cs typeface="UD デジタル 教科書体 N-R"/>
                        </a:rPr>
                        <a:t>｢</a:t>
                      </a:r>
                      <a:r>
                        <a:rPr sz="1100" spc="-25" dirty="0">
                          <a:latin typeface="UD デジタル 教科書体 N-R"/>
                          <a:cs typeface="UD デジタル 教科書体 N-R"/>
                        </a:rPr>
                        <a:t>よく</a:t>
                      </a:r>
                      <a:r>
                        <a:rPr sz="1100" spc="-15" dirty="0">
                          <a:latin typeface="UD デジタル 教科書体 N-R"/>
                          <a:cs typeface="UD デジタル 教科書体 N-R"/>
                        </a:rPr>
                        <a:t>売れるための勉強会</a:t>
                      </a:r>
                      <a:r>
                        <a:rPr sz="1100" dirty="0">
                          <a:latin typeface="UD デジタル 教科書体 N-R"/>
                          <a:cs typeface="UD デジタル 教科書体 N-R"/>
                        </a:rPr>
                        <a:t>｣</a:t>
                      </a:r>
                      <a:r>
                        <a:rPr sz="1100" spc="-20" dirty="0">
                          <a:latin typeface="UD デジタル 教科書体 N-R"/>
                          <a:cs typeface="UD デジタル 教科書体 N-R"/>
                        </a:rPr>
                        <a:t>を開催。また、摂南大学と連携し、商店街オリジナルブランド「べるぷら</a:t>
                      </a:r>
                      <a:r>
                        <a:rPr sz="1100" spc="-50" dirty="0">
                          <a:latin typeface="UD デジタル 教科書体 N-R"/>
                          <a:cs typeface="UD デジタル 教科書体 N-R"/>
                        </a:rPr>
                        <a:t> </a:t>
                      </a:r>
                      <a:r>
                        <a:rPr sz="1100" spc="-20" dirty="0">
                          <a:latin typeface="UD デジタル 教科書体 N-R"/>
                          <a:cs typeface="UD デジタル 教科書体 N-R"/>
                        </a:rPr>
                        <a:t>す」の新商品開発と販売を実施。</a:t>
                      </a:r>
                      <a:endParaRPr sz="1100">
                        <a:latin typeface="UD デジタル 教科書体 N-R"/>
                        <a:cs typeface="UD デジタル 教科書体 N-R"/>
                      </a:endParaRPr>
                    </a:p>
                    <a:p>
                      <a:pPr marL="59055" marR="21590">
                        <a:lnSpc>
                          <a:spcPct val="100000"/>
                        </a:lnSpc>
                      </a:pPr>
                      <a:r>
                        <a:rPr sz="1100" b="1" dirty="0">
                          <a:latin typeface="UD デジタル 教科書体 N-R"/>
                          <a:cs typeface="UD デジタル 教科書体 N-R"/>
                        </a:rPr>
                        <a:t>②</a:t>
                      </a:r>
                      <a:r>
                        <a:rPr sz="1100" b="1" u="sng" dirty="0">
                          <a:uFill>
                            <a:solidFill>
                              <a:srgbClr val="000000"/>
                            </a:solidFill>
                          </a:uFill>
                          <a:latin typeface="UD デジタル 教科書体 N-R"/>
                          <a:cs typeface="UD デジタル 教科書体 N-R"/>
                        </a:rPr>
                        <a:t>SNS</a:t>
                      </a:r>
                      <a:r>
                        <a:rPr sz="1100" b="1" u="sng" spc="-20" dirty="0">
                          <a:uFill>
                            <a:solidFill>
                              <a:srgbClr val="000000"/>
                            </a:solidFill>
                          </a:uFill>
                          <a:latin typeface="UD デジタル 教科書体 N-R"/>
                          <a:cs typeface="UD デジタル 教科書体 N-R"/>
                        </a:rPr>
                        <a:t>活用強化</a:t>
                      </a:r>
                      <a:endParaRPr sz="1100">
                        <a:latin typeface="UD デジタル 教科書体 N-R"/>
                        <a:cs typeface="UD デジタル 教科書体 N-R"/>
                      </a:endParaRPr>
                    </a:p>
                    <a:p>
                      <a:pPr marL="153670" marR="141605" indent="45085">
                        <a:lnSpc>
                          <a:spcPct val="100000"/>
                        </a:lnSpc>
                      </a:pPr>
                      <a:r>
                        <a:rPr sz="1100" spc="-15" dirty="0">
                          <a:latin typeface="UD デジタル 教科書体 N-R"/>
                          <a:cs typeface="UD デジタル 教科書体 N-R"/>
                        </a:rPr>
                        <a:t>｢</a:t>
                      </a:r>
                      <a:r>
                        <a:rPr sz="1100" spc="-10" dirty="0">
                          <a:latin typeface="UD デジタル 教科書体 N-R"/>
                          <a:cs typeface="UD デジタル 教科書体 N-R"/>
                        </a:rPr>
                        <a:t>こどもふろしき市</a:t>
                      </a:r>
                      <a:r>
                        <a:rPr sz="1100" dirty="0">
                          <a:latin typeface="UD デジタル 教科書体 N-R"/>
                          <a:cs typeface="UD デジタル 教科書体 N-R"/>
                        </a:rPr>
                        <a:t>｣</a:t>
                      </a:r>
                      <a:r>
                        <a:rPr sz="1100" spc="-20" dirty="0">
                          <a:latin typeface="UD デジタル 教科書体 N-R"/>
                          <a:cs typeface="UD デジタル 教科書体 N-R"/>
                        </a:rPr>
                        <a:t>に参加した子どもたちの保</a:t>
                      </a:r>
                      <a:r>
                        <a:rPr sz="1100" spc="-15" dirty="0">
                          <a:latin typeface="UD デジタル 教科書体 N-R"/>
                          <a:cs typeface="UD デジタル 教科書体 N-R"/>
                        </a:rPr>
                        <a:t>護者から、商店街モニターを募集し、</a:t>
                      </a:r>
                      <a:r>
                        <a:rPr sz="1100" spc="-10" dirty="0">
                          <a:latin typeface="UD デジタル 教科書体 N-R"/>
                          <a:cs typeface="UD デジタル 教科書体 N-R"/>
                        </a:rPr>
                        <a:t>LINE</a:t>
                      </a:r>
                      <a:r>
                        <a:rPr sz="1100" spc="-25" dirty="0">
                          <a:latin typeface="UD デジタル 教科書体 N-R"/>
                          <a:cs typeface="UD デジタル 教科書体 N-R"/>
                        </a:rPr>
                        <a:t>を利用</a:t>
                      </a:r>
                      <a:endParaRPr sz="1100">
                        <a:latin typeface="UD デジタル 教科書体 N-R"/>
                        <a:cs typeface="UD デジタル 教科書体 N-R"/>
                      </a:endParaRPr>
                    </a:p>
                    <a:p>
                      <a:pPr marL="153670">
                        <a:lnSpc>
                          <a:spcPct val="100000"/>
                        </a:lnSpc>
                      </a:pPr>
                      <a:r>
                        <a:rPr sz="1100" spc="-15" dirty="0">
                          <a:latin typeface="UD デジタル 教科書体 N-R"/>
                          <a:cs typeface="UD デジタル 教科書体 N-R"/>
                        </a:rPr>
                        <a:t>して商店街事業のモニター｢</a:t>
                      </a:r>
                      <a:r>
                        <a:rPr sz="1100" spc="-10" dirty="0">
                          <a:latin typeface="UD デジタル 教科書体 N-R"/>
                          <a:cs typeface="UD デジタル 教科書体 N-R"/>
                        </a:rPr>
                        <a:t>ベル推し活部｣</a:t>
                      </a:r>
                      <a:r>
                        <a:rPr sz="1100" spc="-20" dirty="0">
                          <a:latin typeface="UD デジタル 教科書体 N-R"/>
                          <a:cs typeface="UD デジタル 教科書体 N-R"/>
                        </a:rPr>
                        <a:t>を設立。</a:t>
                      </a:r>
                      <a:r>
                        <a:rPr sz="1100" spc="-15" dirty="0">
                          <a:latin typeface="UD デジタル 教科書体 N-R"/>
                          <a:cs typeface="UD デジタル 教科書体 N-R"/>
                        </a:rPr>
                        <a:t>また、商店街店主向け</a:t>
                      </a:r>
                      <a:r>
                        <a:rPr sz="1100" spc="-10" dirty="0">
                          <a:latin typeface="UD デジタル 教科書体 N-R"/>
                          <a:cs typeface="UD デジタル 教科書体 N-R"/>
                        </a:rPr>
                        <a:t>SNS</a:t>
                      </a:r>
                      <a:r>
                        <a:rPr sz="1100" spc="-20" dirty="0">
                          <a:latin typeface="UD デジタル 教科書体 N-R"/>
                          <a:cs typeface="UD デジタル 教科書体 N-R"/>
                        </a:rPr>
                        <a:t>活用セミナーを開催し、</a:t>
                      </a:r>
                      <a:r>
                        <a:rPr sz="1100" spc="-15" dirty="0">
                          <a:latin typeface="UD デジタル 教科書体 N-R"/>
                          <a:cs typeface="UD デジタル 教科書体 N-R"/>
                        </a:rPr>
                        <a:t>基本的な使い方や</a:t>
                      </a:r>
                      <a:r>
                        <a:rPr sz="1100" spc="-10" dirty="0">
                          <a:latin typeface="UD デジタル 教科書体 N-R"/>
                          <a:cs typeface="UD デジタル 教科書体 N-R"/>
                        </a:rPr>
                        <a:t>｢＃(ﾊｯｼｭﾀｸﾞ)｣</a:t>
                      </a:r>
                      <a:r>
                        <a:rPr sz="1100" spc="-20" dirty="0">
                          <a:latin typeface="UD デジタル 教科書体 N-R"/>
                          <a:cs typeface="UD デジタル 教科書体 N-R"/>
                        </a:rPr>
                        <a:t>のキーワードの</a:t>
                      </a:r>
                      <a:r>
                        <a:rPr sz="1100" spc="500" dirty="0">
                          <a:latin typeface="UD デジタル 教科書体 N-R"/>
                          <a:cs typeface="UD デジタル 教科書体 N-R"/>
                        </a:rPr>
                        <a:t> </a:t>
                      </a:r>
                      <a:r>
                        <a:rPr sz="1100" spc="-20" dirty="0">
                          <a:latin typeface="UD デジタル 教科書体 N-R"/>
                          <a:cs typeface="UD デジタル 教科書体 N-R"/>
                        </a:rPr>
                        <a:t>活用方法などを学びスキルアップを図った。</a:t>
                      </a:r>
                      <a:endParaRPr sz="1100">
                        <a:latin typeface="UD デジタル 教科書体 N-R"/>
                        <a:cs typeface="UD デジタル 教科書体 N-R"/>
                      </a:endParaRPr>
                    </a:p>
                  </a:txBody>
                  <a:tcPr marL="0" marR="0" marT="66040" marB="0"/>
                </a:tc>
                <a:extLst>
                  <a:ext uri="{0D108BD9-81ED-4DB2-BD59-A6C34878D82A}">
                    <a16:rowId xmlns:a16="http://schemas.microsoft.com/office/drawing/2014/main" val="10001"/>
                  </a:ext>
                </a:extLst>
              </a:tr>
              <a:tr h="285750">
                <a:tc>
                  <a:txBody>
                    <a:bodyPr/>
                    <a:lstStyle/>
                    <a:p>
                      <a:pPr marL="415290" marR="21590">
                        <a:lnSpc>
                          <a:spcPct val="100000"/>
                        </a:lnSpc>
                        <a:spcBef>
                          <a:spcPts val="229"/>
                        </a:spcBef>
                      </a:pPr>
                      <a:r>
                        <a:rPr sz="1300" b="1" dirty="0">
                          <a:solidFill>
                            <a:srgbClr val="FFFFFF"/>
                          </a:solidFill>
                          <a:latin typeface="UD デジタル 教科書体 NK-R"/>
                          <a:cs typeface="UD デジタル 教科書体 NK-R"/>
                        </a:rPr>
                        <a:t>取組内容 ①｢</a:t>
                      </a:r>
                      <a:r>
                        <a:rPr sz="1300" b="1" spc="-25" dirty="0">
                          <a:solidFill>
                            <a:srgbClr val="FFFFFF"/>
                          </a:solidFill>
                          <a:latin typeface="UD デジタル 教科書体 NK-R"/>
                          <a:cs typeface="UD デジタル 教科書体 NK-R"/>
                        </a:rPr>
                        <a:t>こどもふろしき市</a:t>
                      </a:r>
                      <a:r>
                        <a:rPr sz="1300" b="1" spc="-10" dirty="0">
                          <a:solidFill>
                            <a:srgbClr val="FFFFFF"/>
                          </a:solidFill>
                          <a:latin typeface="UD デジタル 教科書体 NK-R"/>
                          <a:cs typeface="UD デジタル 教科書体 NK-R"/>
                        </a:rPr>
                        <a:t>｣</a:t>
                      </a:r>
                      <a:r>
                        <a:rPr sz="1300" b="1" spc="-35" dirty="0">
                          <a:solidFill>
                            <a:srgbClr val="FFFFFF"/>
                          </a:solidFill>
                          <a:latin typeface="UD デジタル 教科書体 NK-R"/>
                          <a:cs typeface="UD デジタル 教科書体 NK-R"/>
                        </a:rPr>
                        <a:t>開催</a:t>
                      </a:r>
                      <a:endParaRPr sz="1300" dirty="0">
                        <a:latin typeface="UD デジタル 教科書体 NK-R"/>
                        <a:cs typeface="UD デジタル 教科書体 NK-R"/>
                      </a:endParaRPr>
                    </a:p>
                  </a:txBody>
                  <a:tcPr marL="0" marR="0" marT="29209" marB="0">
                    <a:solidFill>
                      <a:srgbClr val="317DC4"/>
                    </a:solidFill>
                  </a:tcPr>
                </a:tc>
                <a:extLst>
                  <a:ext uri="{0D108BD9-81ED-4DB2-BD59-A6C34878D82A}">
                    <a16:rowId xmlns:a16="http://schemas.microsoft.com/office/drawing/2014/main" val="10002"/>
                  </a:ext>
                </a:extLst>
              </a:tr>
            </a:tbl>
          </a:graphicData>
        </a:graphic>
      </p:graphicFrame>
      <p:grpSp>
        <p:nvGrpSpPr>
          <p:cNvPr id="16" name="object 16"/>
          <p:cNvGrpSpPr/>
          <p:nvPr/>
        </p:nvGrpSpPr>
        <p:grpSpPr>
          <a:xfrm>
            <a:off x="3675787" y="3318946"/>
            <a:ext cx="408940" cy="7028180"/>
            <a:chOff x="3675787" y="3318946"/>
            <a:chExt cx="408940" cy="7028180"/>
          </a:xfrm>
        </p:grpSpPr>
        <p:sp>
          <p:nvSpPr>
            <p:cNvPr id="17" name="object 17"/>
            <p:cNvSpPr/>
            <p:nvPr/>
          </p:nvSpPr>
          <p:spPr>
            <a:xfrm>
              <a:off x="3783536" y="3325296"/>
              <a:ext cx="0" cy="7015480"/>
            </a:xfrm>
            <a:custGeom>
              <a:avLst/>
              <a:gdLst/>
              <a:ahLst/>
              <a:cxnLst/>
              <a:rect l="l" t="t" r="r" b="b"/>
              <a:pathLst>
                <a:path h="7015480">
                  <a:moveTo>
                    <a:pt x="0" y="0"/>
                  </a:moveTo>
                  <a:lnTo>
                    <a:pt x="0" y="7015314"/>
                  </a:lnTo>
                </a:path>
              </a:pathLst>
            </a:custGeom>
            <a:ln w="12700">
              <a:solidFill>
                <a:srgbClr val="3A7C22"/>
              </a:solidFill>
              <a:prstDash val="sysDash"/>
            </a:ln>
          </p:spPr>
          <p:txBody>
            <a:bodyPr wrap="square" lIns="0" tIns="0" rIns="0" bIns="0" rtlCol="0"/>
            <a:lstStyle/>
            <a:p>
              <a:endParaRPr/>
            </a:p>
          </p:txBody>
        </p:sp>
        <p:sp>
          <p:nvSpPr>
            <p:cNvPr id="18" name="object 18"/>
            <p:cNvSpPr/>
            <p:nvPr/>
          </p:nvSpPr>
          <p:spPr>
            <a:xfrm>
              <a:off x="3694837" y="6477186"/>
              <a:ext cx="370840" cy="0"/>
            </a:xfrm>
            <a:custGeom>
              <a:avLst/>
              <a:gdLst/>
              <a:ahLst/>
              <a:cxnLst/>
              <a:rect l="l" t="t" r="r" b="b"/>
              <a:pathLst>
                <a:path w="370839">
                  <a:moveTo>
                    <a:pt x="0" y="0"/>
                  </a:moveTo>
                  <a:lnTo>
                    <a:pt x="370636" y="0"/>
                  </a:lnTo>
                </a:path>
              </a:pathLst>
            </a:custGeom>
            <a:ln w="38100">
              <a:solidFill>
                <a:srgbClr val="FFFFFF"/>
              </a:solidFill>
            </a:ln>
          </p:spPr>
          <p:txBody>
            <a:bodyPr wrap="square" lIns="0" tIns="0" rIns="0" bIns="0" rtlCol="0"/>
            <a:lstStyle/>
            <a:p>
              <a:endParaRPr/>
            </a:p>
          </p:txBody>
        </p:sp>
      </p:grpSp>
      <p:sp>
        <p:nvSpPr>
          <p:cNvPr id="19" name="object 19"/>
          <p:cNvSpPr/>
          <p:nvPr/>
        </p:nvSpPr>
        <p:spPr>
          <a:xfrm>
            <a:off x="353344" y="6474558"/>
            <a:ext cx="3211195" cy="281940"/>
          </a:xfrm>
          <a:custGeom>
            <a:avLst/>
            <a:gdLst/>
            <a:ahLst/>
            <a:cxnLst/>
            <a:rect l="l" t="t" r="r" b="b"/>
            <a:pathLst>
              <a:path w="3211195" h="281940">
                <a:moveTo>
                  <a:pt x="3069742" y="0"/>
                </a:moveTo>
                <a:lnTo>
                  <a:pt x="0" y="0"/>
                </a:lnTo>
                <a:lnTo>
                  <a:pt x="0" y="281800"/>
                </a:lnTo>
                <a:lnTo>
                  <a:pt x="3210636" y="281800"/>
                </a:lnTo>
                <a:lnTo>
                  <a:pt x="3210636" y="140893"/>
                </a:lnTo>
                <a:lnTo>
                  <a:pt x="3069742" y="0"/>
                </a:lnTo>
                <a:close/>
              </a:path>
            </a:pathLst>
          </a:custGeom>
          <a:solidFill>
            <a:srgbClr val="B4E4A1"/>
          </a:solidFill>
        </p:spPr>
        <p:txBody>
          <a:bodyPr wrap="square" lIns="0" tIns="0" rIns="0" bIns="0" rtlCol="0"/>
          <a:lstStyle/>
          <a:p>
            <a:endParaRPr/>
          </a:p>
        </p:txBody>
      </p:sp>
      <p:sp>
        <p:nvSpPr>
          <p:cNvPr id="20" name="object 20"/>
          <p:cNvSpPr/>
          <p:nvPr/>
        </p:nvSpPr>
        <p:spPr>
          <a:xfrm>
            <a:off x="3948333" y="4824126"/>
            <a:ext cx="3304540" cy="281940"/>
          </a:xfrm>
          <a:custGeom>
            <a:avLst/>
            <a:gdLst/>
            <a:ahLst/>
            <a:cxnLst/>
            <a:rect l="l" t="t" r="r" b="b"/>
            <a:pathLst>
              <a:path w="3304540" h="281939">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sp>
        <p:nvSpPr>
          <p:cNvPr id="21" name="object 21"/>
          <p:cNvSpPr txBox="1"/>
          <p:nvPr/>
        </p:nvSpPr>
        <p:spPr>
          <a:xfrm>
            <a:off x="340768" y="6423622"/>
            <a:ext cx="3164840" cy="885825"/>
          </a:xfrm>
          <a:prstGeom prst="rect">
            <a:avLst/>
          </a:prstGeom>
        </p:spPr>
        <p:txBody>
          <a:bodyPr vert="horz" wrap="square" lIns="0" tIns="114300" rIns="0" bIns="0" rtlCol="0">
            <a:spAutoFit/>
          </a:bodyPr>
          <a:lstStyle/>
          <a:p>
            <a:pPr marL="90170">
              <a:lnSpc>
                <a:spcPct val="100000"/>
              </a:lnSpc>
              <a:spcBef>
                <a:spcPts val="900"/>
              </a:spcBef>
            </a:pPr>
            <a:r>
              <a:rPr sz="1150" dirty="0">
                <a:latin typeface="UD デジタル 教科書体 N-R"/>
                <a:cs typeface="UD デジタル 教科書体 N-R"/>
              </a:rPr>
              <a:t>｢子どもが学べる場｣</a:t>
            </a:r>
            <a:r>
              <a:rPr sz="1150" spc="-5" dirty="0">
                <a:latin typeface="UD デジタル 教科書体 N-R"/>
                <a:cs typeface="UD デジタル 教科書体 N-R"/>
              </a:rPr>
              <a:t>の付加価値を高めたい</a:t>
            </a:r>
            <a:endParaRPr sz="1150">
              <a:latin typeface="UD デジタル 教科書体 N-R"/>
              <a:cs typeface="UD デジタル 教科書体 N-R"/>
            </a:endParaRPr>
          </a:p>
          <a:p>
            <a:pPr marL="113030" marR="5080" indent="-100965" algn="just">
              <a:lnSpc>
                <a:spcPct val="102899"/>
              </a:lnSpc>
              <a:spcBef>
                <a:spcPts val="695"/>
              </a:spcBef>
            </a:pPr>
            <a:r>
              <a:rPr sz="1050" spc="-5" dirty="0">
                <a:latin typeface="UD デジタル 教科書体 N-R"/>
                <a:cs typeface="UD デジタル 教科書体 N-R"/>
              </a:rPr>
              <a:t>・若い世代や子どもに商店街に愛着をもってもらい継続して商店街に来街してもらうため、「子どもが学べる場としての商店街」をめざした。</a:t>
            </a:r>
            <a:endParaRPr sz="1050">
              <a:latin typeface="UD デジタル 教科書体 N-R"/>
              <a:cs typeface="UD デジタル 教科書体 N-R"/>
            </a:endParaRPr>
          </a:p>
        </p:txBody>
      </p:sp>
      <p:sp>
        <p:nvSpPr>
          <p:cNvPr id="22" name="object 22"/>
          <p:cNvSpPr txBox="1"/>
          <p:nvPr/>
        </p:nvSpPr>
        <p:spPr>
          <a:xfrm>
            <a:off x="4161478" y="4526257"/>
            <a:ext cx="1068070"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Meiryo UI"/>
                <a:cs typeface="Meiryo UI"/>
              </a:rPr>
              <a:t>こどもふろしき市チラシ</a:t>
            </a:r>
            <a:endParaRPr sz="950">
              <a:latin typeface="Meiryo UI"/>
              <a:cs typeface="Meiryo UI"/>
            </a:endParaRPr>
          </a:p>
        </p:txBody>
      </p:sp>
      <p:sp>
        <p:nvSpPr>
          <p:cNvPr id="23" name="object 23"/>
          <p:cNvSpPr txBox="1"/>
          <p:nvPr/>
        </p:nvSpPr>
        <p:spPr>
          <a:xfrm>
            <a:off x="4714507" y="7302882"/>
            <a:ext cx="194056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大葉香るめんたいパン・さつまいも塩パン</a:t>
            </a:r>
            <a:endParaRPr sz="950">
              <a:latin typeface="Meiryo UI"/>
              <a:cs typeface="Meiryo UI"/>
            </a:endParaRPr>
          </a:p>
        </p:txBody>
      </p:sp>
      <p:sp>
        <p:nvSpPr>
          <p:cNvPr id="24" name="object 24"/>
          <p:cNvSpPr txBox="1"/>
          <p:nvPr/>
        </p:nvSpPr>
        <p:spPr>
          <a:xfrm>
            <a:off x="1405468" y="10232208"/>
            <a:ext cx="1280160"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a:t>
            </a:r>
            <a:r>
              <a:rPr sz="950" spc="-5" dirty="0">
                <a:latin typeface="Meiryo UI"/>
                <a:cs typeface="Meiryo UI"/>
              </a:rPr>
              <a:t>こどもふろしき市」勉強会</a:t>
            </a:r>
            <a:endParaRPr sz="950">
              <a:latin typeface="Meiryo UI"/>
              <a:cs typeface="Meiryo UI"/>
            </a:endParaRPr>
          </a:p>
        </p:txBody>
      </p:sp>
      <p:sp>
        <p:nvSpPr>
          <p:cNvPr id="25" name="object 25"/>
          <p:cNvSpPr txBox="1"/>
          <p:nvPr/>
        </p:nvSpPr>
        <p:spPr>
          <a:xfrm>
            <a:off x="3930351" y="4871751"/>
            <a:ext cx="3265804" cy="1129030"/>
          </a:xfrm>
          <a:prstGeom prst="rect">
            <a:avLst/>
          </a:prstGeom>
        </p:spPr>
        <p:txBody>
          <a:bodyPr vert="horz" wrap="square" lIns="0" tIns="17145" rIns="0" bIns="0" rtlCol="0">
            <a:spAutoFit/>
          </a:bodyPr>
          <a:lstStyle/>
          <a:p>
            <a:pPr marL="95250">
              <a:lnSpc>
                <a:spcPct val="100000"/>
              </a:lnSpc>
              <a:spcBef>
                <a:spcPts val="135"/>
              </a:spcBef>
            </a:pPr>
            <a:r>
              <a:rPr sz="1150" spc="-145" dirty="0">
                <a:latin typeface="UD デジタル 教科書体 N-R"/>
                <a:cs typeface="UD デジタル 教科書体 N-R"/>
              </a:rPr>
              <a:t>商店街オリジナルブランド</a:t>
            </a:r>
            <a:r>
              <a:rPr sz="1150" spc="-160" dirty="0">
                <a:latin typeface="UD デジタル 教科書体 N-R"/>
                <a:cs typeface="UD デジタル 教科書体 N-R"/>
              </a:rPr>
              <a:t>｢</a:t>
            </a:r>
            <a:r>
              <a:rPr sz="1150" spc="-145" dirty="0">
                <a:latin typeface="UD デジタル 教科書体 N-R"/>
                <a:cs typeface="UD デジタル 教科書体 N-R"/>
              </a:rPr>
              <a:t>べるぷらす</a:t>
            </a:r>
            <a:r>
              <a:rPr sz="1150" spc="-155" dirty="0">
                <a:latin typeface="UD デジタル 教科書体 N-R"/>
                <a:cs typeface="UD デジタル 教科書体 N-R"/>
              </a:rPr>
              <a:t>｣</a:t>
            </a:r>
            <a:r>
              <a:rPr sz="1150" spc="-130" dirty="0">
                <a:latin typeface="UD デジタル 教科書体 N-R"/>
                <a:cs typeface="UD デジタル 教科書体 N-R"/>
              </a:rPr>
              <a:t>の開発・販売</a:t>
            </a:r>
            <a:endParaRPr sz="1150">
              <a:latin typeface="UD デジタル 教科書体 N-R"/>
              <a:cs typeface="UD デジタル 教科書体 N-R"/>
            </a:endParaRPr>
          </a:p>
          <a:p>
            <a:pPr marL="113030" marR="34925" indent="-100965">
              <a:lnSpc>
                <a:spcPct val="102899"/>
              </a:lnSpc>
              <a:spcBef>
                <a:spcPts val="785"/>
              </a:spcBef>
            </a:pPr>
            <a:r>
              <a:rPr sz="1050" spc="20" dirty="0">
                <a:latin typeface="UD デジタル 教科書体 N-R"/>
                <a:cs typeface="UD デジタル 教科書体 N-R"/>
              </a:rPr>
              <a:t>・令和</a:t>
            </a:r>
            <a:r>
              <a:rPr sz="1050" spc="-5" dirty="0">
                <a:latin typeface="UD デジタル 教科書体 N-R"/>
                <a:cs typeface="UD デジタル 教科書体 N-R"/>
              </a:rPr>
              <a:t>5</a:t>
            </a:r>
            <a:r>
              <a:rPr sz="1050" spc="5" dirty="0">
                <a:latin typeface="UD デジタル 教科書体 N-R"/>
                <a:cs typeface="UD デジタル 教科書体 N-R"/>
              </a:rPr>
              <a:t>年度から開始した、摂南大学鶴坂ゼミ生と商店街による商品共同開発プロジェクト「べるぷらす</a:t>
            </a:r>
            <a:r>
              <a:rPr sz="1050" spc="10" dirty="0">
                <a:latin typeface="UD デジタル 教科書体 N-R"/>
                <a:cs typeface="UD デジタル 教科書体 N-R"/>
              </a:rPr>
              <a:t>」。令和</a:t>
            </a:r>
            <a:r>
              <a:rPr sz="1050" spc="-5" dirty="0">
                <a:latin typeface="UD デジタル 教科書体 N-R"/>
                <a:cs typeface="UD デジタル 教科書体 N-R"/>
              </a:rPr>
              <a:t>6</a:t>
            </a:r>
            <a:r>
              <a:rPr sz="1050" spc="10" dirty="0">
                <a:latin typeface="UD デジタル 教科書体 N-R"/>
                <a:cs typeface="UD デジタル 教科書体 N-R"/>
              </a:rPr>
              <a:t>年度は3</a:t>
            </a:r>
            <a:r>
              <a:rPr sz="1050" spc="5" dirty="0">
                <a:latin typeface="UD デジタル 教科書体 N-R"/>
                <a:cs typeface="UD デジタル 教科書体 N-R"/>
              </a:rPr>
              <a:t>店舗が学生と連携し、寝屋川名産の大葉やさつまいもを用いた新商品を開発。</a:t>
            </a:r>
            <a:endParaRPr sz="1050">
              <a:latin typeface="UD デジタル 教科書体 N-R"/>
              <a:cs typeface="UD デジタル 教科書体 N-R"/>
            </a:endParaRPr>
          </a:p>
          <a:p>
            <a:pPr marL="113030">
              <a:lnSpc>
                <a:spcPct val="100000"/>
              </a:lnSpc>
              <a:spcBef>
                <a:spcPts val="35"/>
              </a:spcBef>
            </a:pPr>
            <a:r>
              <a:rPr sz="1050" spc="-5" dirty="0">
                <a:latin typeface="UD デジタル 教科書体 N-R"/>
                <a:cs typeface="UD デジタル 教科書体 N-R"/>
              </a:rPr>
              <a:t>「こどもふろしき市」と同日に販売会を実施した。</a:t>
            </a:r>
            <a:endParaRPr sz="1050">
              <a:latin typeface="UD デジタル 教科書体 N-R"/>
              <a:cs typeface="UD デジタル 教科書体 N-R"/>
            </a:endParaRPr>
          </a:p>
        </p:txBody>
      </p:sp>
      <p:pic>
        <p:nvPicPr>
          <p:cNvPr id="26" name="object 26"/>
          <p:cNvPicPr/>
          <p:nvPr/>
        </p:nvPicPr>
        <p:blipFill>
          <a:blip r:embed="rId5" cstate="print"/>
          <a:stretch>
            <a:fillRect/>
          </a:stretch>
        </p:blipFill>
        <p:spPr>
          <a:xfrm>
            <a:off x="3806020" y="1716862"/>
            <a:ext cx="780864" cy="780872"/>
          </a:xfrm>
          <a:prstGeom prst="rect">
            <a:avLst/>
          </a:prstGeom>
        </p:spPr>
      </p:pic>
      <p:sp>
        <p:nvSpPr>
          <p:cNvPr id="27" name="object 27"/>
          <p:cNvSpPr txBox="1"/>
          <p:nvPr/>
        </p:nvSpPr>
        <p:spPr>
          <a:xfrm>
            <a:off x="3993722" y="1526753"/>
            <a:ext cx="394970" cy="223520"/>
          </a:xfrm>
          <a:prstGeom prst="rect">
            <a:avLst/>
          </a:prstGeom>
        </p:spPr>
        <p:txBody>
          <a:bodyPr vert="horz" wrap="square" lIns="0" tIns="12065" rIns="0" bIns="0" rtlCol="0">
            <a:spAutoFit/>
          </a:bodyPr>
          <a:lstStyle/>
          <a:p>
            <a:pPr marL="12700" marR="5080" indent="60960">
              <a:lnSpc>
                <a:spcPct val="100000"/>
              </a:lnSpc>
              <a:spcBef>
                <a:spcPts val="95"/>
              </a:spcBef>
            </a:pPr>
            <a:r>
              <a:rPr sz="650" spc="-25" dirty="0">
                <a:latin typeface="UD デジタル 教科書体 NK-R"/>
                <a:cs typeface="UD デジタル 教科書体 NK-R"/>
              </a:rPr>
              <a:t>商店街</a:t>
            </a:r>
            <a:r>
              <a:rPr sz="650" spc="500" dirty="0">
                <a:latin typeface="UD デジタル 教科書体 NK-R"/>
                <a:cs typeface="UD デジタル 教科書体 NK-R"/>
              </a:rPr>
              <a:t> </a:t>
            </a:r>
            <a:r>
              <a:rPr sz="650" spc="-10" dirty="0">
                <a:latin typeface="UD デジタル 教科書体 NK-R"/>
                <a:cs typeface="UD デジタル 教科書体 NK-R"/>
              </a:rPr>
              <a:t>Web</a:t>
            </a:r>
            <a:r>
              <a:rPr sz="650" spc="-30" dirty="0">
                <a:latin typeface="UD デジタル 教科書体 NK-R"/>
                <a:cs typeface="UD デジタル 教科書体 NK-R"/>
              </a:rPr>
              <a:t>サイト</a:t>
            </a:r>
            <a:endParaRPr sz="650">
              <a:latin typeface="UD デジタル 教科書体 NK-R"/>
              <a:cs typeface="UD デジタル 教科書体 NK-R"/>
            </a:endParaRPr>
          </a:p>
        </p:txBody>
      </p:sp>
      <p:sp>
        <p:nvSpPr>
          <p:cNvPr id="28" name="object 28"/>
          <p:cNvSpPr/>
          <p:nvPr/>
        </p:nvSpPr>
        <p:spPr>
          <a:xfrm>
            <a:off x="358443" y="7479865"/>
            <a:ext cx="3304540" cy="281940"/>
          </a:xfrm>
          <a:custGeom>
            <a:avLst/>
            <a:gdLst/>
            <a:ahLst/>
            <a:cxnLst/>
            <a:rect l="l" t="t" r="r" b="b"/>
            <a:pathLst>
              <a:path w="3304540" h="281940">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sp>
        <p:nvSpPr>
          <p:cNvPr id="29" name="object 29"/>
          <p:cNvSpPr txBox="1"/>
          <p:nvPr/>
        </p:nvSpPr>
        <p:spPr>
          <a:xfrm>
            <a:off x="351843" y="7439187"/>
            <a:ext cx="3168015" cy="1606550"/>
          </a:xfrm>
          <a:prstGeom prst="rect">
            <a:avLst/>
          </a:prstGeom>
        </p:spPr>
        <p:txBody>
          <a:bodyPr vert="horz" wrap="square" lIns="0" tIns="105410" rIns="0" bIns="0" rtlCol="0">
            <a:spAutoFit/>
          </a:bodyPr>
          <a:lstStyle/>
          <a:p>
            <a:pPr marL="83820">
              <a:lnSpc>
                <a:spcPct val="100000"/>
              </a:lnSpc>
              <a:spcBef>
                <a:spcPts val="830"/>
              </a:spcBef>
            </a:pPr>
            <a:r>
              <a:rPr sz="1150" spc="-165" dirty="0">
                <a:latin typeface="UD デジタル 教科書体 N-R"/>
                <a:cs typeface="UD デジタル 教科書体 N-R"/>
              </a:rPr>
              <a:t>｢</a:t>
            </a:r>
            <a:r>
              <a:rPr sz="1150" spc="-145" dirty="0">
                <a:latin typeface="UD デジタル 教科書体 N-R"/>
                <a:cs typeface="UD デジタル 教科書体 N-R"/>
              </a:rPr>
              <a:t>こどもふろしき市</a:t>
            </a:r>
            <a:r>
              <a:rPr sz="1150" spc="-155" dirty="0">
                <a:latin typeface="UD デジタル 教科書体 N-R"/>
                <a:cs typeface="UD デジタル 教科書体 N-R"/>
              </a:rPr>
              <a:t>｣</a:t>
            </a:r>
            <a:r>
              <a:rPr sz="1150" spc="-114" dirty="0">
                <a:latin typeface="UD デジタル 教科書体 N-R"/>
                <a:cs typeface="UD デジタル 教科書体 N-R"/>
              </a:rPr>
              <a:t>を開催</a:t>
            </a:r>
            <a:endParaRPr sz="1150">
              <a:latin typeface="UD デジタル 教科書体 N-R"/>
              <a:cs typeface="UD デジタル 教科書体 N-R"/>
            </a:endParaRPr>
          </a:p>
          <a:p>
            <a:pPr marL="113030" marR="5080" indent="-100965" algn="just">
              <a:lnSpc>
                <a:spcPts val="1200"/>
              </a:lnSpc>
              <a:spcBef>
                <a:spcPts val="760"/>
              </a:spcBef>
            </a:pPr>
            <a:r>
              <a:rPr sz="1050" dirty="0">
                <a:latin typeface="UD デジタル 教科書体 N-R"/>
                <a:cs typeface="UD デジタル 教科書体 N-R"/>
              </a:rPr>
              <a:t>・4〜13歳の子どもたちがふろしき</a:t>
            </a:r>
            <a:r>
              <a:rPr sz="1050" spc="-10" dirty="0">
                <a:latin typeface="UD デジタル 教科書体 N-R"/>
                <a:cs typeface="UD デジタル 教科書体 N-R"/>
              </a:rPr>
              <a:t>1枚の上に商品を</a:t>
            </a:r>
            <a:r>
              <a:rPr sz="1050" spc="-5" dirty="0">
                <a:latin typeface="UD デジタル 教科書体 N-R"/>
                <a:cs typeface="UD デジタル 教科書体 N-R"/>
              </a:rPr>
              <a:t>並べ、フリーマーケットの店主になる「子どもふ</a:t>
            </a:r>
            <a:r>
              <a:rPr sz="1050" spc="-10" dirty="0">
                <a:latin typeface="UD デジタル 教科書体 N-R"/>
                <a:cs typeface="UD デジタル 教科書体 N-R"/>
              </a:rPr>
              <a:t>ろしき市」を開催。</a:t>
            </a:r>
            <a:endParaRPr sz="1050">
              <a:latin typeface="UD デジタル 教科書体 N-R"/>
              <a:cs typeface="UD デジタル 教科書体 N-R"/>
            </a:endParaRPr>
          </a:p>
          <a:p>
            <a:pPr marL="113030" marR="6350" indent="-100965" algn="just">
              <a:lnSpc>
                <a:spcPts val="1200"/>
              </a:lnSpc>
            </a:pPr>
            <a:r>
              <a:rPr sz="1050" dirty="0">
                <a:latin typeface="UD デジタル 教科書体 N-R"/>
                <a:cs typeface="UD デジタル 教科書体 N-R"/>
              </a:rPr>
              <a:t>・イベントの数日前に｢よく売れるための勉強会｣</a:t>
            </a:r>
            <a:r>
              <a:rPr sz="1050" spc="-50" dirty="0">
                <a:latin typeface="UD デジタル 教科書体 N-R"/>
                <a:cs typeface="UD デジタル 教科書体 N-R"/>
              </a:rPr>
              <a:t>を</a:t>
            </a:r>
            <a:r>
              <a:rPr sz="1050" spc="-5" dirty="0">
                <a:latin typeface="UD デジタル 教科書体 N-R"/>
                <a:cs typeface="UD デジタル 教科書体 N-R"/>
              </a:rPr>
              <a:t>開催。摂南大学経営学部の鶴坂ゼミ生が講師となり、子どもたちに商品販売をする際に準備することや工夫すること等簡単なマーケティングについ</a:t>
            </a:r>
            <a:r>
              <a:rPr sz="1050" spc="-10" dirty="0">
                <a:latin typeface="UD デジタル 教科書体 N-R"/>
                <a:cs typeface="UD デジタル 教科書体 N-R"/>
              </a:rPr>
              <a:t>て説明した。</a:t>
            </a:r>
            <a:endParaRPr sz="1050">
              <a:latin typeface="UD デジタル 教科書体 N-R"/>
              <a:cs typeface="UD デジタル 教科書体 N-R"/>
            </a:endParaRPr>
          </a:p>
        </p:txBody>
      </p:sp>
      <p:grpSp>
        <p:nvGrpSpPr>
          <p:cNvPr id="30" name="object 30"/>
          <p:cNvGrpSpPr/>
          <p:nvPr/>
        </p:nvGrpSpPr>
        <p:grpSpPr>
          <a:xfrm>
            <a:off x="476707" y="3341028"/>
            <a:ext cx="6694170" cy="6864350"/>
            <a:chOff x="476707" y="3341028"/>
            <a:chExt cx="6694170" cy="6864350"/>
          </a:xfrm>
        </p:grpSpPr>
        <p:pic>
          <p:nvPicPr>
            <p:cNvPr id="31" name="object 31"/>
            <p:cNvPicPr/>
            <p:nvPr/>
          </p:nvPicPr>
          <p:blipFill>
            <a:blip r:embed="rId6" cstate="print"/>
            <a:stretch>
              <a:fillRect/>
            </a:stretch>
          </p:blipFill>
          <p:spPr>
            <a:xfrm>
              <a:off x="3882656" y="3341029"/>
              <a:ext cx="1623834" cy="1134361"/>
            </a:xfrm>
            <a:prstGeom prst="rect">
              <a:avLst/>
            </a:prstGeom>
          </p:spPr>
        </p:pic>
        <p:pic>
          <p:nvPicPr>
            <p:cNvPr id="32" name="object 32"/>
            <p:cNvPicPr/>
            <p:nvPr/>
          </p:nvPicPr>
          <p:blipFill>
            <a:blip r:embed="rId7" cstate="print"/>
            <a:stretch>
              <a:fillRect/>
            </a:stretch>
          </p:blipFill>
          <p:spPr>
            <a:xfrm>
              <a:off x="476707" y="9087448"/>
              <a:ext cx="1537407" cy="1117445"/>
            </a:xfrm>
            <a:prstGeom prst="rect">
              <a:avLst/>
            </a:prstGeom>
          </p:spPr>
        </p:pic>
        <p:pic>
          <p:nvPicPr>
            <p:cNvPr id="33" name="object 33"/>
            <p:cNvPicPr/>
            <p:nvPr/>
          </p:nvPicPr>
          <p:blipFill>
            <a:blip r:embed="rId8" cstate="print"/>
            <a:stretch>
              <a:fillRect/>
            </a:stretch>
          </p:blipFill>
          <p:spPr>
            <a:xfrm>
              <a:off x="5549899" y="3341028"/>
              <a:ext cx="1620570" cy="1134959"/>
            </a:xfrm>
            <a:prstGeom prst="rect">
              <a:avLst/>
            </a:prstGeom>
          </p:spPr>
        </p:pic>
        <p:pic>
          <p:nvPicPr>
            <p:cNvPr id="34" name="object 34"/>
            <p:cNvPicPr/>
            <p:nvPr/>
          </p:nvPicPr>
          <p:blipFill>
            <a:blip r:embed="rId9" cstate="print"/>
            <a:stretch>
              <a:fillRect/>
            </a:stretch>
          </p:blipFill>
          <p:spPr>
            <a:xfrm>
              <a:off x="2087526" y="9083636"/>
              <a:ext cx="1503550" cy="1115631"/>
            </a:xfrm>
            <a:prstGeom prst="rect">
              <a:avLst/>
            </a:prstGeom>
          </p:spPr>
        </p:pic>
      </p:grpSp>
      <p:sp>
        <p:nvSpPr>
          <p:cNvPr id="35" name="object 35"/>
          <p:cNvSpPr txBox="1"/>
          <p:nvPr/>
        </p:nvSpPr>
        <p:spPr>
          <a:xfrm>
            <a:off x="5719241" y="4503078"/>
            <a:ext cx="115633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｢こどもふろしき市｣</a:t>
            </a:r>
            <a:r>
              <a:rPr sz="950" spc="-25" dirty="0">
                <a:latin typeface="Meiryo UI"/>
                <a:cs typeface="Meiryo UI"/>
              </a:rPr>
              <a:t>開催</a:t>
            </a:r>
            <a:endParaRPr sz="950">
              <a:latin typeface="Meiryo UI"/>
              <a:cs typeface="Meiryo UI"/>
            </a:endParaRPr>
          </a:p>
        </p:txBody>
      </p:sp>
      <p:sp>
        <p:nvSpPr>
          <p:cNvPr id="36" name="object 36"/>
          <p:cNvSpPr txBox="1"/>
          <p:nvPr/>
        </p:nvSpPr>
        <p:spPr>
          <a:xfrm>
            <a:off x="5213491" y="8813865"/>
            <a:ext cx="931544"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大葉香るミンチカツ</a:t>
            </a:r>
            <a:endParaRPr sz="950">
              <a:latin typeface="Meiryo UI"/>
              <a:cs typeface="Meiryo UI"/>
            </a:endParaRPr>
          </a:p>
        </p:txBody>
      </p:sp>
      <p:sp>
        <p:nvSpPr>
          <p:cNvPr id="37" name="object 37"/>
          <p:cNvSpPr txBox="1"/>
          <p:nvPr/>
        </p:nvSpPr>
        <p:spPr>
          <a:xfrm>
            <a:off x="4363950" y="10253222"/>
            <a:ext cx="2671445" cy="321945"/>
          </a:xfrm>
          <a:prstGeom prst="rect">
            <a:avLst/>
          </a:prstGeom>
        </p:spPr>
        <p:txBody>
          <a:bodyPr vert="horz" wrap="square" lIns="0" tIns="15240" rIns="0" bIns="0" rtlCol="0">
            <a:spAutoFit/>
          </a:bodyPr>
          <a:lstStyle/>
          <a:p>
            <a:pPr algn="ctr">
              <a:lnSpc>
                <a:spcPct val="100000"/>
              </a:lnSpc>
              <a:spcBef>
                <a:spcPts val="120"/>
              </a:spcBef>
            </a:pPr>
            <a:r>
              <a:rPr sz="950" spc="-5" dirty="0">
                <a:latin typeface="Meiryo UI"/>
                <a:cs typeface="Meiryo UI"/>
              </a:rPr>
              <a:t>大葉香るささみ風唐揚げ・唐揚げとさつまいもの甘辛煮</a:t>
            </a:r>
            <a:endParaRPr sz="950">
              <a:latin typeface="Meiryo UI"/>
              <a:cs typeface="Meiryo UI"/>
            </a:endParaRPr>
          </a:p>
          <a:p>
            <a:pPr algn="ctr">
              <a:lnSpc>
                <a:spcPct val="100000"/>
              </a:lnSpc>
              <a:spcBef>
                <a:spcPts val="25"/>
              </a:spcBef>
            </a:pPr>
            <a:r>
              <a:rPr sz="950" spc="-10" dirty="0">
                <a:latin typeface="Meiryo UI"/>
                <a:cs typeface="Meiryo UI"/>
              </a:rPr>
              <a:t>・海老マヨ唐揚げ</a:t>
            </a:r>
            <a:endParaRPr sz="950">
              <a:latin typeface="Meiryo UI"/>
              <a:cs typeface="Meiryo UI"/>
            </a:endParaRPr>
          </a:p>
        </p:txBody>
      </p:sp>
      <p:grpSp>
        <p:nvGrpSpPr>
          <p:cNvPr id="38" name="object 38"/>
          <p:cNvGrpSpPr/>
          <p:nvPr/>
        </p:nvGrpSpPr>
        <p:grpSpPr>
          <a:xfrm>
            <a:off x="1858176" y="6031293"/>
            <a:ext cx="4923155" cy="4195445"/>
            <a:chOff x="1858176" y="6031293"/>
            <a:chExt cx="4923155" cy="4195445"/>
          </a:xfrm>
        </p:grpSpPr>
        <p:pic>
          <p:nvPicPr>
            <p:cNvPr id="39" name="object 39"/>
            <p:cNvPicPr/>
            <p:nvPr/>
          </p:nvPicPr>
          <p:blipFill>
            <a:blip r:embed="rId10" cstate="print"/>
            <a:stretch>
              <a:fillRect/>
            </a:stretch>
          </p:blipFill>
          <p:spPr>
            <a:xfrm>
              <a:off x="4604229" y="9069933"/>
              <a:ext cx="2126444" cy="1146962"/>
            </a:xfrm>
            <a:prstGeom prst="rect">
              <a:avLst/>
            </a:prstGeom>
          </p:spPr>
        </p:pic>
        <p:sp>
          <p:nvSpPr>
            <p:cNvPr id="40" name="object 40"/>
            <p:cNvSpPr/>
            <p:nvPr/>
          </p:nvSpPr>
          <p:spPr>
            <a:xfrm>
              <a:off x="4570336" y="9065170"/>
              <a:ext cx="2194560" cy="1156970"/>
            </a:xfrm>
            <a:custGeom>
              <a:avLst/>
              <a:gdLst/>
              <a:ahLst/>
              <a:cxnLst/>
              <a:rect l="l" t="t" r="r" b="b"/>
              <a:pathLst>
                <a:path w="2194559" h="1156970">
                  <a:moveTo>
                    <a:pt x="0" y="0"/>
                  </a:moveTo>
                  <a:lnTo>
                    <a:pt x="2194229" y="0"/>
                  </a:lnTo>
                  <a:lnTo>
                    <a:pt x="2194229" y="1156500"/>
                  </a:lnTo>
                  <a:lnTo>
                    <a:pt x="0" y="1156500"/>
                  </a:lnTo>
                  <a:lnTo>
                    <a:pt x="0" y="0"/>
                  </a:lnTo>
                  <a:close/>
                </a:path>
              </a:pathLst>
            </a:custGeom>
            <a:ln w="9525">
              <a:solidFill>
                <a:srgbClr val="7E7E7E"/>
              </a:solidFill>
            </a:ln>
          </p:spPr>
          <p:txBody>
            <a:bodyPr wrap="square" lIns="0" tIns="0" rIns="0" bIns="0" rtlCol="0"/>
            <a:lstStyle/>
            <a:p>
              <a:endParaRPr/>
            </a:p>
          </p:txBody>
        </p:sp>
        <p:pic>
          <p:nvPicPr>
            <p:cNvPr id="41" name="object 41"/>
            <p:cNvPicPr/>
            <p:nvPr/>
          </p:nvPicPr>
          <p:blipFill>
            <a:blip r:embed="rId11" cstate="print"/>
            <a:stretch>
              <a:fillRect/>
            </a:stretch>
          </p:blipFill>
          <p:spPr>
            <a:xfrm>
              <a:off x="4635409" y="6069919"/>
              <a:ext cx="2095292" cy="1134941"/>
            </a:xfrm>
            <a:prstGeom prst="rect">
              <a:avLst/>
            </a:prstGeom>
          </p:spPr>
        </p:pic>
        <p:sp>
          <p:nvSpPr>
            <p:cNvPr id="42" name="object 42"/>
            <p:cNvSpPr/>
            <p:nvPr/>
          </p:nvSpPr>
          <p:spPr>
            <a:xfrm>
              <a:off x="4572444" y="6036055"/>
              <a:ext cx="2192655" cy="1242695"/>
            </a:xfrm>
            <a:custGeom>
              <a:avLst/>
              <a:gdLst/>
              <a:ahLst/>
              <a:cxnLst/>
              <a:rect l="l" t="t" r="r" b="b"/>
              <a:pathLst>
                <a:path w="2192654" h="1242695">
                  <a:moveTo>
                    <a:pt x="0" y="0"/>
                  </a:moveTo>
                  <a:lnTo>
                    <a:pt x="2192121" y="0"/>
                  </a:lnTo>
                  <a:lnTo>
                    <a:pt x="2192121" y="1242695"/>
                  </a:lnTo>
                  <a:lnTo>
                    <a:pt x="0" y="1242695"/>
                  </a:lnTo>
                  <a:lnTo>
                    <a:pt x="0" y="0"/>
                  </a:lnTo>
                  <a:close/>
                </a:path>
              </a:pathLst>
            </a:custGeom>
            <a:ln w="9525">
              <a:solidFill>
                <a:srgbClr val="7E7E7E"/>
              </a:solidFill>
            </a:ln>
          </p:spPr>
          <p:txBody>
            <a:bodyPr wrap="square" lIns="0" tIns="0" rIns="0" bIns="0" rtlCol="0"/>
            <a:lstStyle/>
            <a:p>
              <a:endParaRPr/>
            </a:p>
          </p:txBody>
        </p:sp>
        <p:pic>
          <p:nvPicPr>
            <p:cNvPr id="43" name="object 43"/>
            <p:cNvPicPr/>
            <p:nvPr/>
          </p:nvPicPr>
          <p:blipFill>
            <a:blip r:embed="rId12" cstate="print"/>
            <a:stretch>
              <a:fillRect/>
            </a:stretch>
          </p:blipFill>
          <p:spPr>
            <a:xfrm>
              <a:off x="4577207" y="7657765"/>
              <a:ext cx="2165123" cy="1111824"/>
            </a:xfrm>
            <a:prstGeom prst="rect">
              <a:avLst/>
            </a:prstGeom>
          </p:spPr>
        </p:pic>
        <p:sp>
          <p:nvSpPr>
            <p:cNvPr id="44" name="object 44"/>
            <p:cNvSpPr/>
            <p:nvPr/>
          </p:nvSpPr>
          <p:spPr>
            <a:xfrm>
              <a:off x="4572444" y="7594485"/>
              <a:ext cx="2204085" cy="1180465"/>
            </a:xfrm>
            <a:custGeom>
              <a:avLst/>
              <a:gdLst/>
              <a:ahLst/>
              <a:cxnLst/>
              <a:rect l="l" t="t" r="r" b="b"/>
              <a:pathLst>
                <a:path w="2204084" h="1180465">
                  <a:moveTo>
                    <a:pt x="0" y="0"/>
                  </a:moveTo>
                  <a:lnTo>
                    <a:pt x="2203919" y="0"/>
                  </a:lnTo>
                  <a:lnTo>
                    <a:pt x="2203919" y="1179868"/>
                  </a:lnTo>
                  <a:lnTo>
                    <a:pt x="0" y="1179868"/>
                  </a:lnTo>
                  <a:lnTo>
                    <a:pt x="0" y="0"/>
                  </a:lnTo>
                  <a:close/>
                </a:path>
              </a:pathLst>
            </a:custGeom>
            <a:ln w="9525">
              <a:solidFill>
                <a:srgbClr val="7E7E7E"/>
              </a:solidFill>
            </a:ln>
          </p:spPr>
          <p:txBody>
            <a:bodyPr wrap="square" lIns="0" tIns="0" rIns="0" bIns="0" rtlCol="0"/>
            <a:lstStyle/>
            <a:p>
              <a:endParaRPr/>
            </a:p>
          </p:txBody>
        </p:sp>
        <p:sp>
          <p:nvSpPr>
            <p:cNvPr id="45" name="object 45"/>
            <p:cNvSpPr/>
            <p:nvPr/>
          </p:nvSpPr>
          <p:spPr>
            <a:xfrm>
              <a:off x="1858176" y="7328420"/>
              <a:ext cx="229870" cy="118110"/>
            </a:xfrm>
            <a:custGeom>
              <a:avLst/>
              <a:gdLst/>
              <a:ahLst/>
              <a:cxnLst/>
              <a:rect l="l" t="t" r="r" b="b"/>
              <a:pathLst>
                <a:path w="229869" h="118109">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grpSp>
      <p:pic>
        <p:nvPicPr>
          <p:cNvPr id="46" name="object 46"/>
          <p:cNvPicPr/>
          <p:nvPr/>
        </p:nvPicPr>
        <p:blipFill>
          <a:blip r:embed="rId13" cstate="print"/>
          <a:stretch>
            <a:fillRect/>
          </a:stretch>
        </p:blipFill>
        <p:spPr>
          <a:xfrm>
            <a:off x="4847488" y="1232788"/>
            <a:ext cx="2326969" cy="1826215"/>
          </a:xfrm>
          <a:prstGeom prst="rect">
            <a:avLst/>
          </a:prstGeom>
        </p:spPr>
      </p:pic>
      <p:sp>
        <p:nvSpPr>
          <p:cNvPr id="47" name="object 47"/>
          <p:cNvSpPr txBox="1"/>
          <p:nvPr/>
        </p:nvSpPr>
        <p:spPr>
          <a:xfrm>
            <a:off x="243456" y="10262823"/>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16</a:t>
            </a:r>
            <a:endParaRPr sz="1500">
              <a:latin typeface="UD デジタル 教科書体 NK-R"/>
              <a:cs typeface="UD デジタル 教科書体 NK-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4771" y="468363"/>
            <a:ext cx="0" cy="8004809"/>
          </a:xfrm>
          <a:custGeom>
            <a:avLst/>
            <a:gdLst/>
            <a:ahLst/>
            <a:cxnLst/>
            <a:rect l="l" t="t" r="r" b="b"/>
            <a:pathLst>
              <a:path h="8004809">
                <a:moveTo>
                  <a:pt x="0" y="0"/>
                </a:moveTo>
                <a:lnTo>
                  <a:pt x="0" y="8004695"/>
                </a:lnTo>
              </a:path>
            </a:pathLst>
          </a:custGeom>
          <a:ln w="12700">
            <a:solidFill>
              <a:srgbClr val="3A7C22"/>
            </a:solidFill>
            <a:prstDash val="sysDash"/>
          </a:ln>
        </p:spPr>
        <p:txBody>
          <a:bodyPr wrap="square" lIns="0" tIns="0" rIns="0" bIns="0" rtlCol="0"/>
          <a:lstStyle/>
          <a:p>
            <a:endParaRPr/>
          </a:p>
        </p:txBody>
      </p:sp>
      <p:sp>
        <p:nvSpPr>
          <p:cNvPr id="3" name="object 3"/>
          <p:cNvSpPr txBox="1"/>
          <p:nvPr/>
        </p:nvSpPr>
        <p:spPr>
          <a:xfrm>
            <a:off x="3940543" y="6443738"/>
            <a:ext cx="3060065" cy="286385"/>
          </a:xfrm>
          <a:prstGeom prst="rect">
            <a:avLst/>
          </a:prstGeom>
          <a:solidFill>
            <a:srgbClr val="317DC4"/>
          </a:solidFill>
        </p:spPr>
        <p:txBody>
          <a:bodyPr vert="horz" wrap="square" lIns="0" tIns="29209" rIns="0" bIns="0" rtlCol="0">
            <a:spAutoFit/>
          </a:bodyPr>
          <a:lstStyle/>
          <a:p>
            <a:pPr marL="280035">
              <a:lnSpc>
                <a:spcPct val="100000"/>
              </a:lnSpc>
              <a:spcBef>
                <a:spcPts val="229"/>
              </a:spcBef>
            </a:pPr>
            <a:r>
              <a:rPr sz="1300" b="1" spc="-10" dirty="0">
                <a:solidFill>
                  <a:srgbClr val="FFFFFF"/>
                </a:solidFill>
                <a:latin typeface="UD デジタル 教科書体 NK-R"/>
                <a:cs typeface="UD デジタル 教科書体 NK-R"/>
              </a:rPr>
              <a:t>結果・成果 ②商店街PR</a:t>
            </a:r>
            <a:r>
              <a:rPr sz="1300" b="1" spc="-30" dirty="0">
                <a:solidFill>
                  <a:srgbClr val="FFFFFF"/>
                </a:solidFill>
                <a:latin typeface="UD デジタル 教科書体 NK-R"/>
                <a:cs typeface="UD デジタル 教科書体 NK-R"/>
              </a:rPr>
              <a:t>動画の制作</a:t>
            </a:r>
            <a:endParaRPr sz="1300">
              <a:latin typeface="UD デジタル 教科書体 NK-R"/>
              <a:cs typeface="UD デジタル 教科書体 NK-R"/>
            </a:endParaRPr>
          </a:p>
        </p:txBody>
      </p:sp>
      <p:sp>
        <p:nvSpPr>
          <p:cNvPr id="4" name="object 4"/>
          <p:cNvSpPr/>
          <p:nvPr/>
        </p:nvSpPr>
        <p:spPr>
          <a:xfrm>
            <a:off x="400177" y="8473058"/>
            <a:ext cx="6795134" cy="1826260"/>
          </a:xfrm>
          <a:custGeom>
            <a:avLst/>
            <a:gdLst/>
            <a:ahLst/>
            <a:cxnLst/>
            <a:rect l="l" t="t" r="r" b="b"/>
            <a:pathLst>
              <a:path w="6795134" h="1826259">
                <a:moveTo>
                  <a:pt x="6794563" y="0"/>
                </a:moveTo>
                <a:lnTo>
                  <a:pt x="0" y="0"/>
                </a:lnTo>
                <a:lnTo>
                  <a:pt x="0" y="1826031"/>
                </a:lnTo>
                <a:lnTo>
                  <a:pt x="6794563" y="1826031"/>
                </a:lnTo>
                <a:lnTo>
                  <a:pt x="6794563" y="0"/>
                </a:lnTo>
                <a:close/>
              </a:path>
            </a:pathLst>
          </a:custGeom>
          <a:solidFill>
            <a:srgbClr val="B4E4A1"/>
          </a:solidFill>
        </p:spPr>
        <p:txBody>
          <a:bodyPr wrap="square" lIns="0" tIns="0" rIns="0" bIns="0" rtlCol="0"/>
          <a:lstStyle/>
          <a:p>
            <a:endParaRPr/>
          </a:p>
        </p:txBody>
      </p:sp>
      <p:graphicFrame>
        <p:nvGraphicFramePr>
          <p:cNvPr id="5" name="object 5"/>
          <p:cNvGraphicFramePr>
            <a:graphicFrameLocks noGrp="1"/>
          </p:cNvGraphicFramePr>
          <p:nvPr/>
        </p:nvGraphicFramePr>
        <p:xfrm>
          <a:off x="1569402" y="8579001"/>
          <a:ext cx="5540375" cy="1611630"/>
        </p:xfrm>
        <a:graphic>
          <a:graphicData uri="http://schemas.openxmlformats.org/drawingml/2006/table">
            <a:tbl>
              <a:tblPr firstRow="1" bandRow="1">
                <a:tableStyleId>{2D5ABB26-0587-4C30-8999-92F81FD0307C}</a:tableStyleId>
              </a:tblPr>
              <a:tblGrid>
                <a:gridCol w="5540375">
                  <a:extLst>
                    <a:ext uri="{9D8B030D-6E8A-4147-A177-3AD203B41FA5}">
                      <a16:colId xmlns:a16="http://schemas.microsoft.com/office/drawing/2014/main" val="20000"/>
                    </a:ext>
                  </a:extLst>
                </a:gridCol>
              </a:tblGrid>
              <a:tr h="268605">
                <a:tc>
                  <a:txBody>
                    <a:bodyPr/>
                    <a:lstStyle/>
                    <a:p>
                      <a:pPr marL="77470">
                        <a:lnSpc>
                          <a:spcPct val="100000"/>
                        </a:lnSpc>
                        <a:spcBef>
                          <a:spcPts val="240"/>
                        </a:spcBef>
                      </a:pPr>
                      <a:r>
                        <a:rPr sz="1000" b="1" spc="-20" dirty="0">
                          <a:solidFill>
                            <a:srgbClr val="FFFFFF"/>
                          </a:solidFill>
                          <a:latin typeface="UD デジタル 教科書体 NK-R"/>
                          <a:cs typeface="UD デジタル 教科書体 NK-R"/>
                        </a:rPr>
                        <a:t>商店街からひとこと</a:t>
                      </a:r>
                      <a:endParaRPr sz="1000">
                        <a:latin typeface="UD デジタル 教科書体 NK-R"/>
                        <a:cs typeface="UD デジタル 教科書体 NK-R"/>
                      </a:endParaRPr>
                    </a:p>
                  </a:txBody>
                  <a:tcPr marL="0" marR="0" marT="30480" marB="0">
                    <a:solidFill>
                      <a:srgbClr val="0080C9"/>
                    </a:solidFill>
                  </a:tcPr>
                </a:tc>
                <a:extLst>
                  <a:ext uri="{0D108BD9-81ED-4DB2-BD59-A6C34878D82A}">
                    <a16:rowId xmlns:a16="http://schemas.microsoft.com/office/drawing/2014/main" val="10000"/>
                  </a:ext>
                </a:extLst>
              </a:tr>
              <a:tr h="1343025">
                <a:tc>
                  <a:txBody>
                    <a:bodyPr/>
                    <a:lstStyle/>
                    <a:p>
                      <a:pPr marL="77470" marR="122555">
                        <a:lnSpc>
                          <a:spcPct val="91600"/>
                        </a:lnSpc>
                        <a:spcBef>
                          <a:spcPts val="259"/>
                        </a:spcBef>
                      </a:pPr>
                      <a:r>
                        <a:rPr sz="1000" spc="-15" dirty="0">
                          <a:latin typeface="UD デジタル 教科書体 N-R"/>
                          <a:cs typeface="UD デジタル 教科書体 N-R"/>
                        </a:rPr>
                        <a:t>こどもふろしき市は参加した子どもたちや保護者からとても好評を得ており、この事業を通し</a:t>
                      </a:r>
                      <a:r>
                        <a:rPr sz="1000" spc="-10" dirty="0">
                          <a:latin typeface="UD デジタル 教科書体 N-R"/>
                          <a:cs typeface="UD デジタル 教科書体 N-R"/>
                        </a:rPr>
                        <a:t>て、商店街が</a:t>
                      </a:r>
                      <a:r>
                        <a:rPr sz="1000" dirty="0">
                          <a:latin typeface="UD デジタル 教科書体 N-R"/>
                          <a:cs typeface="UD デジタル 教科書体 N-R"/>
                        </a:rPr>
                        <a:t>｢</a:t>
                      </a:r>
                      <a:r>
                        <a:rPr sz="1000" spc="-10" dirty="0">
                          <a:latin typeface="UD デジタル 教科書体 N-R"/>
                          <a:cs typeface="UD デジタル 教科書体 N-R"/>
                        </a:rPr>
                        <a:t>買い物の場</a:t>
                      </a:r>
                      <a:r>
                        <a:rPr sz="1000" dirty="0">
                          <a:latin typeface="UD デジタル 教科書体 N-R"/>
                          <a:cs typeface="UD デジタル 教科書体 N-R"/>
                        </a:rPr>
                        <a:t>｣</a:t>
                      </a:r>
                      <a:r>
                        <a:rPr sz="1000" spc="-10" dirty="0">
                          <a:latin typeface="UD デジタル 教科書体 N-R"/>
                          <a:cs typeface="UD デジタル 教科書体 N-R"/>
                        </a:rPr>
                        <a:t>だけではない</a:t>
                      </a:r>
                      <a:r>
                        <a:rPr sz="1000" dirty="0">
                          <a:latin typeface="UD デジタル 教科書体 N-R"/>
                          <a:cs typeface="UD デジタル 教科書体 N-R"/>
                        </a:rPr>
                        <a:t>｢</a:t>
                      </a:r>
                      <a:r>
                        <a:rPr sz="1000" spc="-10" dirty="0">
                          <a:latin typeface="UD デジタル 教科書体 N-R"/>
                          <a:cs typeface="UD デジタル 教科書体 N-R"/>
                        </a:rPr>
                        <a:t>子どもが学べる場</a:t>
                      </a:r>
                      <a:r>
                        <a:rPr sz="1000" dirty="0">
                          <a:latin typeface="UD デジタル 教科書体 N-R"/>
                          <a:cs typeface="UD デジタル 教科書体 N-R"/>
                        </a:rPr>
                        <a:t>｣</a:t>
                      </a:r>
                      <a:r>
                        <a:rPr sz="1000" spc="-15" dirty="0">
                          <a:latin typeface="UD デジタル 教科書体 N-R"/>
                          <a:cs typeface="UD デジタル 教科書体 N-R"/>
                        </a:rPr>
                        <a:t>としての付加価値を高めることができました。摂南大学鶴坂ゼミのべるぷらす販売会活動も一緒に実施して、商店街内に子どもや若者の声が響くことで、商店街の賑わいを高め、商店街のファンを増やすことができたと考</a:t>
                      </a:r>
                      <a:r>
                        <a:rPr sz="1000" spc="-10" dirty="0">
                          <a:latin typeface="UD デジタル 教科書体 N-R"/>
                          <a:cs typeface="UD デジタル 教科書体 N-R"/>
                        </a:rPr>
                        <a:t>えています。ベル推し活部へのアンケートでは、</a:t>
                      </a:r>
                      <a:r>
                        <a:rPr sz="1000" dirty="0">
                          <a:latin typeface="UD デジタル 教科書体 N-R"/>
                          <a:cs typeface="UD デジタル 教科書体 N-R"/>
                        </a:rPr>
                        <a:t>｢</a:t>
                      </a:r>
                      <a:r>
                        <a:rPr sz="1000" spc="-10" dirty="0">
                          <a:latin typeface="UD デジタル 教科書体 N-R"/>
                          <a:cs typeface="UD デジタル 教科書体 N-R"/>
                        </a:rPr>
                        <a:t>子どもや親子で楽しめるイベント｣｢</a:t>
                      </a:r>
                      <a:r>
                        <a:rPr sz="1000" spc="-25" dirty="0">
                          <a:latin typeface="UD デジタル 教科書体 N-R"/>
                          <a:cs typeface="UD デジタル 教科書体 N-R"/>
                        </a:rPr>
                        <a:t>街の人</a:t>
                      </a:r>
                      <a:r>
                        <a:rPr sz="1000" spc="-10" dirty="0">
                          <a:latin typeface="UD デジタル 教科書体 N-R"/>
                          <a:cs typeface="UD デジタル 教科書体 N-R"/>
                        </a:rPr>
                        <a:t>とのふれあい・コミュニケーションが図れるイベント</a:t>
                      </a:r>
                      <a:r>
                        <a:rPr sz="1000" dirty="0">
                          <a:latin typeface="UD デジタル 教科書体 N-R"/>
                          <a:cs typeface="UD デジタル 教科書体 N-R"/>
                        </a:rPr>
                        <a:t>｣</a:t>
                      </a:r>
                      <a:r>
                        <a:rPr sz="1000" spc="-15" dirty="0">
                          <a:latin typeface="UD デジタル 教科書体 N-R"/>
                          <a:cs typeface="UD デジタル 教科書体 N-R"/>
                        </a:rPr>
                        <a:t>を希望する意見をいただきました。</a:t>
                      </a:r>
                      <a:endParaRPr sz="1000" dirty="0">
                        <a:latin typeface="UD デジタル 教科書体 N-R"/>
                        <a:cs typeface="UD デジタル 教科書体 N-R"/>
                      </a:endParaRPr>
                    </a:p>
                    <a:p>
                      <a:pPr marL="77470">
                        <a:lnSpc>
                          <a:spcPts val="1090"/>
                        </a:lnSpc>
                        <a:spcBef>
                          <a:spcPts val="30"/>
                        </a:spcBef>
                      </a:pPr>
                      <a:r>
                        <a:rPr sz="1000" spc="-15" dirty="0">
                          <a:latin typeface="UD デジタル 教科書体 N-R"/>
                          <a:cs typeface="UD デジタル 教科書体 N-R"/>
                        </a:rPr>
                        <a:t>今後も、引き続きこどもふろしき市など「子どもの学べる場」としての事業を実施するととも</a:t>
                      </a:r>
                      <a:r>
                        <a:rPr sz="1000" spc="500" dirty="0">
                          <a:latin typeface="UD デジタル 教科書体 N-R"/>
                          <a:cs typeface="UD デジタル 教科書体 N-R"/>
                        </a:rPr>
                        <a:t> </a:t>
                      </a:r>
                      <a:r>
                        <a:rPr sz="1000" spc="-15" dirty="0">
                          <a:latin typeface="UD デジタル 教科書体 N-R"/>
                          <a:cs typeface="UD デジタル 教科書体 N-R"/>
                        </a:rPr>
                        <a:t>に、鶴坂ゼミとの連携も継続して、新たな子育て世代の商店街ファンを増やしていきたいです。</a:t>
                      </a:r>
                      <a:endParaRPr sz="1000" dirty="0">
                        <a:latin typeface="UD デジタル 教科書体 N-R"/>
                        <a:cs typeface="UD デジタル 教科書体 N-R"/>
                      </a:endParaRPr>
                    </a:p>
                  </a:txBody>
                  <a:tcPr marL="0" marR="0" marT="33019" marB="0">
                    <a:solidFill>
                      <a:srgbClr val="FFFFFF"/>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688042" y="9229840"/>
            <a:ext cx="6426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K-R"/>
                <a:cs typeface="UD デジタル 教科書体 NK-R"/>
              </a:rPr>
              <a:t>清水理事長</a:t>
            </a:r>
            <a:endParaRPr sz="950">
              <a:latin typeface="UD デジタル 教科書体 NK-R"/>
              <a:cs typeface="UD デジタル 教科書体 NK-R"/>
            </a:endParaRPr>
          </a:p>
        </p:txBody>
      </p:sp>
      <p:sp>
        <p:nvSpPr>
          <p:cNvPr id="7" name="object 7"/>
          <p:cNvSpPr/>
          <p:nvPr/>
        </p:nvSpPr>
        <p:spPr>
          <a:xfrm>
            <a:off x="3940548" y="6705640"/>
            <a:ext cx="3424554" cy="298450"/>
          </a:xfrm>
          <a:custGeom>
            <a:avLst/>
            <a:gdLst/>
            <a:ahLst/>
            <a:cxnLst/>
            <a:rect l="l" t="t" r="r" b="b"/>
            <a:pathLst>
              <a:path w="3424554" h="298450">
                <a:moveTo>
                  <a:pt x="3275507" y="0"/>
                </a:moveTo>
                <a:lnTo>
                  <a:pt x="0" y="0"/>
                </a:lnTo>
                <a:lnTo>
                  <a:pt x="0" y="298018"/>
                </a:lnTo>
                <a:lnTo>
                  <a:pt x="3424516" y="298018"/>
                </a:lnTo>
                <a:lnTo>
                  <a:pt x="3424516" y="149009"/>
                </a:lnTo>
                <a:lnTo>
                  <a:pt x="3275507" y="0"/>
                </a:lnTo>
                <a:close/>
              </a:path>
            </a:pathLst>
          </a:custGeom>
          <a:solidFill>
            <a:srgbClr val="B4E4A1"/>
          </a:solidFill>
        </p:spPr>
        <p:txBody>
          <a:bodyPr wrap="square" lIns="0" tIns="0" rIns="0" bIns="0" rtlCol="0"/>
          <a:lstStyle/>
          <a:p>
            <a:endParaRPr/>
          </a:p>
        </p:txBody>
      </p:sp>
      <p:sp>
        <p:nvSpPr>
          <p:cNvPr id="8" name="object 8"/>
          <p:cNvSpPr txBox="1"/>
          <p:nvPr/>
        </p:nvSpPr>
        <p:spPr>
          <a:xfrm>
            <a:off x="3952662" y="6761884"/>
            <a:ext cx="3261360" cy="1634489"/>
          </a:xfrm>
          <a:prstGeom prst="rect">
            <a:avLst/>
          </a:prstGeom>
        </p:spPr>
        <p:txBody>
          <a:bodyPr vert="horz" wrap="square" lIns="0" tIns="17145" rIns="0" bIns="0" rtlCol="0">
            <a:spAutoFit/>
          </a:bodyPr>
          <a:lstStyle/>
          <a:p>
            <a:pPr marL="65405">
              <a:lnSpc>
                <a:spcPct val="100000"/>
              </a:lnSpc>
              <a:spcBef>
                <a:spcPts val="135"/>
              </a:spcBef>
            </a:pPr>
            <a:r>
              <a:rPr sz="1150" spc="-10" dirty="0">
                <a:latin typeface="UD デジタル 教科書体 N-R"/>
                <a:cs typeface="UD デジタル 教科書体 N-R"/>
              </a:rPr>
              <a:t>SNS</a:t>
            </a:r>
            <a:r>
              <a:rPr sz="1150" spc="-145" dirty="0">
                <a:latin typeface="UD デジタル 教科書体 N-R"/>
                <a:cs typeface="UD デジタル 教科書体 N-R"/>
              </a:rPr>
              <a:t>ごとの配信効果を確認し、今後の方針を決定</a:t>
            </a:r>
            <a:endParaRPr sz="1150">
              <a:latin typeface="UD デジタル 教科書体 N-R"/>
              <a:cs typeface="UD デジタル 教科書体 N-R"/>
            </a:endParaRPr>
          </a:p>
          <a:p>
            <a:pPr marL="108585" marR="5080" indent="-96520">
              <a:lnSpc>
                <a:spcPct val="102899"/>
              </a:lnSpc>
              <a:spcBef>
                <a:spcPts val="880"/>
              </a:spcBef>
            </a:pPr>
            <a:r>
              <a:rPr sz="1050" spc="5" dirty="0">
                <a:latin typeface="UD デジタル 教科書体 N-R"/>
                <a:cs typeface="UD デジタル 教科書体 N-R"/>
              </a:rPr>
              <a:t>・「ベル推し活部」は活動を継続し、アンケート結果を参考に今後の事業を検討するなど、地域ニーズをより深く聞き取るツールとしても活用予定。</a:t>
            </a:r>
            <a:endParaRPr sz="1050">
              <a:latin typeface="UD デジタル 教科書体 N-R"/>
              <a:cs typeface="UD デジタル 教科書体 N-R"/>
            </a:endParaRPr>
          </a:p>
          <a:p>
            <a:pPr marL="108585" marR="5080" indent="-96520">
              <a:lnSpc>
                <a:spcPct val="102899"/>
              </a:lnSpc>
            </a:pPr>
            <a:r>
              <a:rPr sz="1050" spc="20" dirty="0">
                <a:latin typeface="UD デジタル 教科書体 N-R"/>
                <a:cs typeface="UD デジタル 教科書体 N-R"/>
              </a:rPr>
              <a:t>・</a:t>
            </a:r>
            <a:r>
              <a:rPr sz="1050" spc="10" dirty="0">
                <a:latin typeface="UD デジタル 教科書体 N-R"/>
                <a:cs typeface="UD デジタル 教科書体 N-R"/>
              </a:rPr>
              <a:t>SNS</a:t>
            </a:r>
            <a:r>
              <a:rPr sz="1050" spc="5" dirty="0">
                <a:latin typeface="UD デジタル 教科書体 N-R"/>
                <a:cs typeface="UD デジタル 教科書体 N-R"/>
              </a:rPr>
              <a:t>活用セミナーには店主</a:t>
            </a:r>
            <a:r>
              <a:rPr sz="1050" spc="10" dirty="0">
                <a:latin typeface="UD デジタル 教科書体 N-R"/>
                <a:cs typeface="UD デジタル 教科書体 N-R"/>
              </a:rPr>
              <a:t>7</a:t>
            </a:r>
            <a:r>
              <a:rPr sz="1050" spc="5" dirty="0">
                <a:latin typeface="UD デジタル 教科書体 N-R"/>
                <a:cs typeface="UD デジタル 教科書体 N-R"/>
              </a:rPr>
              <a:t>名が参加。ロールプレイング型の実践的な講習を実施し、具体的にキャッチコピーを作成したり、参加者同士の意見交換を実施することで、参加者の</a:t>
            </a:r>
            <a:r>
              <a:rPr sz="1050" spc="10" dirty="0">
                <a:latin typeface="UD デジタル 教科書体 N-R"/>
                <a:cs typeface="UD デジタル 教科書体 N-R"/>
              </a:rPr>
              <a:t>SNS</a:t>
            </a:r>
            <a:r>
              <a:rPr sz="1050" spc="5" dirty="0">
                <a:latin typeface="UD デジタル 教科書体 N-R"/>
                <a:cs typeface="UD デジタル 教科書体 N-R"/>
              </a:rPr>
              <a:t>活用技術向上と発信力の向上に繋がった。</a:t>
            </a:r>
            <a:endParaRPr sz="1050">
              <a:latin typeface="UD デジタル 教科書体 N-R"/>
              <a:cs typeface="UD デジタル 教科書体 N-R"/>
            </a:endParaRPr>
          </a:p>
        </p:txBody>
      </p:sp>
      <p:sp>
        <p:nvSpPr>
          <p:cNvPr id="9" name="object 9"/>
          <p:cNvSpPr txBox="1"/>
          <p:nvPr/>
        </p:nvSpPr>
        <p:spPr>
          <a:xfrm>
            <a:off x="3979926" y="208533"/>
            <a:ext cx="3021330" cy="286385"/>
          </a:xfrm>
          <a:prstGeom prst="rect">
            <a:avLst/>
          </a:prstGeom>
          <a:solidFill>
            <a:srgbClr val="317DC4"/>
          </a:solidFill>
        </p:spPr>
        <p:txBody>
          <a:bodyPr vert="horz" wrap="square" lIns="0" tIns="29209" rIns="0" bIns="0" rtlCol="0">
            <a:spAutoFit/>
          </a:bodyPr>
          <a:lstStyle/>
          <a:p>
            <a:pPr marL="569595">
              <a:lnSpc>
                <a:spcPct val="100000"/>
              </a:lnSpc>
              <a:spcBef>
                <a:spcPts val="229"/>
              </a:spcBef>
            </a:pPr>
            <a:r>
              <a:rPr sz="1300" b="1" spc="-5" dirty="0">
                <a:solidFill>
                  <a:srgbClr val="FFFFFF"/>
                </a:solidFill>
                <a:latin typeface="UD デジタル 教科書体 NK-R"/>
                <a:cs typeface="UD デジタル 教科書体 NK-R"/>
              </a:rPr>
              <a:t>取組内容 ②</a:t>
            </a:r>
            <a:r>
              <a:rPr sz="1300" b="1" spc="-10" dirty="0">
                <a:solidFill>
                  <a:srgbClr val="FFFFFF"/>
                </a:solidFill>
                <a:latin typeface="UD デジタル 教科書体 NK-R"/>
                <a:cs typeface="UD デジタル 教科書体 NK-R"/>
              </a:rPr>
              <a:t>SNS</a:t>
            </a:r>
            <a:r>
              <a:rPr sz="1300" b="1" spc="-30" dirty="0">
                <a:solidFill>
                  <a:srgbClr val="FFFFFF"/>
                </a:solidFill>
                <a:latin typeface="UD デジタル 教科書体 NK-R"/>
                <a:cs typeface="UD デジタル 教科書体 NK-R"/>
              </a:rPr>
              <a:t>活用強化</a:t>
            </a:r>
            <a:endParaRPr sz="1300">
              <a:latin typeface="UD デジタル 教科書体 NK-R"/>
              <a:cs typeface="UD デジタル 教科書体 NK-R"/>
            </a:endParaRPr>
          </a:p>
        </p:txBody>
      </p:sp>
      <p:sp>
        <p:nvSpPr>
          <p:cNvPr id="10" name="object 10"/>
          <p:cNvSpPr/>
          <p:nvPr/>
        </p:nvSpPr>
        <p:spPr>
          <a:xfrm>
            <a:off x="3982529" y="490981"/>
            <a:ext cx="3211195" cy="1435100"/>
          </a:xfrm>
          <a:custGeom>
            <a:avLst/>
            <a:gdLst/>
            <a:ahLst/>
            <a:cxnLst/>
            <a:rect l="l" t="t" r="r" b="b"/>
            <a:pathLst>
              <a:path w="3211195" h="1435100">
                <a:moveTo>
                  <a:pt x="3186480" y="1315593"/>
                </a:moveTo>
                <a:lnTo>
                  <a:pt x="3067151" y="1196263"/>
                </a:lnTo>
                <a:lnTo>
                  <a:pt x="11760" y="1196263"/>
                </a:lnTo>
                <a:lnTo>
                  <a:pt x="11760" y="1434922"/>
                </a:lnTo>
                <a:lnTo>
                  <a:pt x="3186480" y="1434922"/>
                </a:lnTo>
                <a:lnTo>
                  <a:pt x="3186480" y="1315593"/>
                </a:lnTo>
                <a:close/>
              </a:path>
              <a:path w="3211195" h="1435100">
                <a:moveTo>
                  <a:pt x="3210636" y="119329"/>
                </a:moveTo>
                <a:lnTo>
                  <a:pt x="3091307" y="0"/>
                </a:lnTo>
                <a:lnTo>
                  <a:pt x="0" y="0"/>
                </a:lnTo>
                <a:lnTo>
                  <a:pt x="0" y="238658"/>
                </a:lnTo>
                <a:lnTo>
                  <a:pt x="3210636" y="238658"/>
                </a:lnTo>
                <a:lnTo>
                  <a:pt x="3210636" y="119329"/>
                </a:lnTo>
                <a:close/>
              </a:path>
            </a:pathLst>
          </a:custGeom>
          <a:solidFill>
            <a:srgbClr val="B4E4A1"/>
          </a:solidFill>
        </p:spPr>
        <p:txBody>
          <a:bodyPr wrap="square" lIns="0" tIns="0" rIns="0" bIns="0" rtlCol="0"/>
          <a:lstStyle/>
          <a:p>
            <a:endParaRPr/>
          </a:p>
        </p:txBody>
      </p:sp>
      <p:sp>
        <p:nvSpPr>
          <p:cNvPr id="11" name="object 11"/>
          <p:cNvSpPr txBox="1"/>
          <p:nvPr/>
        </p:nvSpPr>
        <p:spPr>
          <a:xfrm>
            <a:off x="3974991" y="407463"/>
            <a:ext cx="3235325" cy="1061085"/>
          </a:xfrm>
          <a:prstGeom prst="rect">
            <a:avLst/>
          </a:prstGeom>
        </p:spPr>
        <p:txBody>
          <a:bodyPr vert="horz" wrap="square" lIns="0" tIns="120014" rIns="0" bIns="0" rtlCol="0">
            <a:spAutoFit/>
          </a:bodyPr>
          <a:lstStyle/>
          <a:p>
            <a:pPr marL="85090">
              <a:lnSpc>
                <a:spcPct val="100000"/>
              </a:lnSpc>
              <a:spcBef>
                <a:spcPts val="944"/>
              </a:spcBef>
            </a:pPr>
            <a:r>
              <a:rPr sz="1150" spc="-10" dirty="0">
                <a:latin typeface="UD デジタル 教科書体 N-R"/>
                <a:cs typeface="UD デジタル 教科書体 N-R"/>
              </a:rPr>
              <a:t>SNS</a:t>
            </a:r>
            <a:r>
              <a:rPr sz="1150" spc="-5" dirty="0">
                <a:latin typeface="UD デジタル 教科書体 N-R"/>
                <a:cs typeface="UD デジタル 教科書体 N-R"/>
              </a:rPr>
              <a:t>運用に対する商店街の課題</a:t>
            </a:r>
            <a:endParaRPr sz="1150">
              <a:latin typeface="UD デジタル 教科書体 N-R"/>
              <a:cs typeface="UD デジタル 教科書体 N-R"/>
            </a:endParaRPr>
          </a:p>
          <a:p>
            <a:pPr marL="106680" marR="5080" indent="-94615">
              <a:lnSpc>
                <a:spcPct val="102899"/>
              </a:lnSpc>
              <a:spcBef>
                <a:spcPts val="735"/>
              </a:spcBef>
            </a:pPr>
            <a:r>
              <a:rPr sz="1050" dirty="0">
                <a:latin typeface="UD デジタル 教科書体 N-R"/>
                <a:cs typeface="UD デジタル 教科書体 N-R"/>
              </a:rPr>
              <a:t>・SNS</a:t>
            </a:r>
            <a:r>
              <a:rPr sz="1050" spc="-5" dirty="0">
                <a:latin typeface="UD デジタル 教科書体 N-R"/>
                <a:cs typeface="UD デジタル 教科書体 N-R"/>
              </a:rPr>
              <a:t>を発信できる人材やノウハウが不足しているため、店主のスキルを向上したい。</a:t>
            </a:r>
            <a:endParaRPr sz="1050">
              <a:latin typeface="UD デジタル 教科書体 N-R"/>
              <a:cs typeface="UD デジタル 教科書体 N-R"/>
            </a:endParaRPr>
          </a:p>
          <a:p>
            <a:pPr marL="106680" marR="74930" indent="-94615">
              <a:lnSpc>
                <a:spcPct val="102899"/>
              </a:lnSpc>
            </a:pPr>
            <a:r>
              <a:rPr sz="1050" spc="-5" dirty="0">
                <a:latin typeface="UD デジタル 教科書体 N-R"/>
                <a:cs typeface="UD デジタル 教科書体 N-R"/>
              </a:rPr>
              <a:t>・来街者からの意見を取り入れ、商店街の魅力や商店街の取組を一緒に発信してもらいたい。</a:t>
            </a:r>
            <a:endParaRPr sz="1050">
              <a:latin typeface="UD デジタル 教科書体 N-R"/>
              <a:cs typeface="UD デジタル 教科書体 N-R"/>
            </a:endParaRPr>
          </a:p>
        </p:txBody>
      </p:sp>
      <p:sp>
        <p:nvSpPr>
          <p:cNvPr id="12" name="object 12"/>
          <p:cNvSpPr/>
          <p:nvPr/>
        </p:nvSpPr>
        <p:spPr>
          <a:xfrm>
            <a:off x="3965106" y="3193567"/>
            <a:ext cx="3204210" cy="231775"/>
          </a:xfrm>
          <a:custGeom>
            <a:avLst/>
            <a:gdLst/>
            <a:ahLst/>
            <a:cxnLst/>
            <a:rect l="l" t="t" r="r" b="b"/>
            <a:pathLst>
              <a:path w="3204209" h="231775">
                <a:moveTo>
                  <a:pt x="3088182" y="0"/>
                </a:moveTo>
                <a:lnTo>
                  <a:pt x="0" y="0"/>
                </a:lnTo>
                <a:lnTo>
                  <a:pt x="0" y="231444"/>
                </a:lnTo>
                <a:lnTo>
                  <a:pt x="3203905" y="231444"/>
                </a:lnTo>
                <a:lnTo>
                  <a:pt x="3203905" y="115722"/>
                </a:lnTo>
                <a:lnTo>
                  <a:pt x="3088182" y="0"/>
                </a:lnTo>
                <a:close/>
              </a:path>
            </a:pathLst>
          </a:custGeom>
          <a:solidFill>
            <a:srgbClr val="B4E4A1"/>
          </a:solidFill>
        </p:spPr>
        <p:txBody>
          <a:bodyPr wrap="square" lIns="0" tIns="0" rIns="0" bIns="0" rtlCol="0"/>
          <a:lstStyle/>
          <a:p>
            <a:endParaRPr/>
          </a:p>
        </p:txBody>
      </p:sp>
      <p:sp>
        <p:nvSpPr>
          <p:cNvPr id="13" name="object 13"/>
          <p:cNvSpPr txBox="1"/>
          <p:nvPr/>
        </p:nvSpPr>
        <p:spPr>
          <a:xfrm>
            <a:off x="3927946" y="1618935"/>
            <a:ext cx="3303904" cy="2349500"/>
          </a:xfrm>
          <a:prstGeom prst="rect">
            <a:avLst/>
          </a:prstGeom>
        </p:spPr>
        <p:txBody>
          <a:bodyPr vert="horz" wrap="square" lIns="0" tIns="104775" rIns="0" bIns="0" rtlCol="0">
            <a:spAutoFit/>
          </a:bodyPr>
          <a:lstStyle/>
          <a:p>
            <a:pPr marL="143510">
              <a:lnSpc>
                <a:spcPct val="100000"/>
              </a:lnSpc>
              <a:spcBef>
                <a:spcPts val="825"/>
              </a:spcBef>
            </a:pPr>
            <a:r>
              <a:rPr sz="1150" spc="-5" dirty="0">
                <a:latin typeface="UD デジタル 教科書体 N-R"/>
                <a:cs typeface="UD デジタル 教科書体 N-R"/>
              </a:rPr>
              <a:t>商店街事業モニター「ベル推し活部」設立</a:t>
            </a:r>
            <a:endParaRPr sz="1150">
              <a:latin typeface="UD デジタル 教科書体 N-R"/>
              <a:cs typeface="UD デジタル 教科書体 N-R"/>
            </a:endParaRPr>
          </a:p>
          <a:p>
            <a:pPr marL="130175" marR="93980" indent="-94615">
              <a:lnSpc>
                <a:spcPct val="102899"/>
              </a:lnSpc>
              <a:spcBef>
                <a:spcPts val="625"/>
              </a:spcBef>
            </a:pPr>
            <a:r>
              <a:rPr sz="1050" spc="5" dirty="0">
                <a:latin typeface="UD デジタル 教科書体 N-R"/>
                <a:cs typeface="UD デジタル 教科書体 N-R"/>
              </a:rPr>
              <a:t>・「こどもふろしき市」に参加した子どもの保護者らに対し商店街モニターを募集。</a:t>
            </a:r>
            <a:r>
              <a:rPr sz="1050" spc="10" dirty="0">
                <a:latin typeface="UD デジタル 教科書体 N-R"/>
                <a:cs typeface="UD デジタル 教科書体 N-R"/>
              </a:rPr>
              <a:t>8</a:t>
            </a:r>
            <a:r>
              <a:rPr sz="1050" spc="5" dirty="0">
                <a:latin typeface="UD デジタル 教科書体 N-R"/>
                <a:cs typeface="UD デジタル 教科書体 N-R"/>
              </a:rPr>
              <a:t>名のメンバーが</a:t>
            </a:r>
            <a:r>
              <a:rPr sz="1050" spc="15" dirty="0">
                <a:latin typeface="UD デジタル 教科書体 N-R"/>
                <a:cs typeface="UD デジタル 教科書体 N-R"/>
              </a:rPr>
              <a:t>集まり、</a:t>
            </a:r>
            <a:r>
              <a:rPr sz="1050" spc="5" dirty="0">
                <a:latin typeface="UD デジタル 教科書体 N-R"/>
                <a:cs typeface="UD デジタル 教科書体 N-R"/>
              </a:rPr>
              <a:t>LINEを使って商店街事業を共有し、アンケートへの回答や、自身の</a:t>
            </a:r>
            <a:r>
              <a:rPr sz="1050" spc="10" dirty="0">
                <a:latin typeface="UD デジタル 教科書体 N-R"/>
                <a:cs typeface="UD デジタル 教科書体 N-R"/>
              </a:rPr>
              <a:t>SNS</a:t>
            </a:r>
            <a:r>
              <a:rPr sz="1050" spc="5" dirty="0">
                <a:latin typeface="UD デジタル 教科書体 N-R"/>
                <a:cs typeface="UD デジタル 教科書体 N-R"/>
              </a:rPr>
              <a:t>で商店街活動を発信してもらうなどの協力を得ている。</a:t>
            </a:r>
            <a:endParaRPr sz="1050">
              <a:latin typeface="UD デジタル 教科書体 N-R"/>
              <a:cs typeface="UD デジタル 教科書体 N-R"/>
            </a:endParaRPr>
          </a:p>
          <a:p>
            <a:pPr marL="130175" marR="120014" indent="-94615">
              <a:lnSpc>
                <a:spcPct val="102899"/>
              </a:lnSpc>
            </a:pPr>
            <a:r>
              <a:rPr sz="1050" spc="-5" dirty="0">
                <a:latin typeface="UD デジタル 教科書体 N-R"/>
                <a:cs typeface="UD デジタル 教科書体 N-R"/>
              </a:rPr>
              <a:t>・お礼として商店街金券等を提供し、商店街での買</a:t>
            </a:r>
            <a:r>
              <a:rPr sz="1050" spc="-10" dirty="0">
                <a:latin typeface="UD デジタル 教科書体 N-R"/>
                <a:cs typeface="UD デジタル 教科書体 N-R"/>
              </a:rPr>
              <a:t>い物促進も図った。</a:t>
            </a:r>
            <a:endParaRPr sz="1050">
              <a:latin typeface="UD デジタル 教科書体 N-R"/>
              <a:cs typeface="UD デジタル 教科書体 N-R"/>
            </a:endParaRPr>
          </a:p>
          <a:p>
            <a:pPr marL="114300">
              <a:lnSpc>
                <a:spcPct val="100000"/>
              </a:lnSpc>
              <a:spcBef>
                <a:spcPts val="745"/>
              </a:spcBef>
            </a:pPr>
            <a:r>
              <a:rPr sz="1150" dirty="0">
                <a:latin typeface="UD デジタル 教科書体 N-R"/>
                <a:cs typeface="UD デジタル 教科書体 N-R"/>
              </a:rPr>
              <a:t>商店街店主向け</a:t>
            </a:r>
            <a:r>
              <a:rPr sz="1150" spc="-10" dirty="0">
                <a:latin typeface="UD デジタル 教科書体 N-R"/>
                <a:cs typeface="UD デジタル 教科書体 N-R"/>
              </a:rPr>
              <a:t>SNS</a:t>
            </a:r>
            <a:r>
              <a:rPr sz="1150" spc="-15" dirty="0">
                <a:latin typeface="UD デジタル 教科書体 N-R"/>
                <a:cs typeface="UD デジタル 教科書体 N-R"/>
              </a:rPr>
              <a:t>活用セミナー開催</a:t>
            </a:r>
            <a:endParaRPr sz="1150">
              <a:latin typeface="UD デジタル 教科書体 N-R"/>
              <a:cs typeface="UD デジタル 教科書体 N-R"/>
            </a:endParaRPr>
          </a:p>
          <a:p>
            <a:pPr marL="108585" marR="5080" indent="-96520">
              <a:lnSpc>
                <a:spcPct val="102899"/>
              </a:lnSpc>
              <a:spcBef>
                <a:spcPts val="475"/>
              </a:spcBef>
            </a:pPr>
            <a:r>
              <a:rPr sz="1050" dirty="0">
                <a:latin typeface="UD デジタル 教科書体 N-R"/>
                <a:cs typeface="UD デジタル 教科書体 N-R"/>
              </a:rPr>
              <a:t>・外部講師を招き、SNS</a:t>
            </a:r>
            <a:r>
              <a:rPr sz="1050" spc="-5" dirty="0">
                <a:latin typeface="UD デジタル 教科書体 N-R"/>
                <a:cs typeface="UD デジタル 教科書体 N-R"/>
              </a:rPr>
              <a:t>の基本的な使い方や「＃</a:t>
            </a:r>
            <a:r>
              <a:rPr sz="1050" spc="-10" dirty="0">
                <a:latin typeface="UD デジタル 教科書体 N-R"/>
                <a:cs typeface="UD デジタル 教科書体 N-R"/>
              </a:rPr>
              <a:t>(ﾊｯｼｭ </a:t>
            </a:r>
            <a:r>
              <a:rPr sz="1050" dirty="0">
                <a:latin typeface="UD デジタル 教科書体 N-R"/>
                <a:cs typeface="UD デジタル 教科書体 N-R"/>
              </a:rPr>
              <a:t>ﾀｸﾞ</a:t>
            </a:r>
            <a:r>
              <a:rPr sz="1050" spc="-5" dirty="0">
                <a:latin typeface="UD デジタル 教科書体 N-R"/>
                <a:cs typeface="UD デジタル 教科書体 N-R"/>
              </a:rPr>
              <a:t>)」のキーワードの活用方法などを学び、店主を含め商店街全体の発信力向上をめざした。</a:t>
            </a:r>
            <a:endParaRPr sz="1050">
              <a:latin typeface="UD デジタル 教科書体 N-R"/>
              <a:cs typeface="UD デジタル 教科書体 N-R"/>
            </a:endParaRPr>
          </a:p>
        </p:txBody>
      </p:sp>
      <p:sp>
        <p:nvSpPr>
          <p:cNvPr id="14" name="object 14"/>
          <p:cNvSpPr txBox="1"/>
          <p:nvPr/>
        </p:nvSpPr>
        <p:spPr>
          <a:xfrm>
            <a:off x="5828502" y="6029078"/>
            <a:ext cx="113982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SNS</a:t>
            </a:r>
            <a:r>
              <a:rPr sz="950" spc="-10" dirty="0">
                <a:latin typeface="Meiryo UI"/>
                <a:cs typeface="Meiryo UI"/>
              </a:rPr>
              <a:t>活用セミナー開催</a:t>
            </a:r>
            <a:endParaRPr sz="950">
              <a:latin typeface="Meiryo UI"/>
              <a:cs typeface="Meiryo UI"/>
            </a:endParaRPr>
          </a:p>
        </p:txBody>
      </p:sp>
      <p:sp>
        <p:nvSpPr>
          <p:cNvPr id="15" name="object 15"/>
          <p:cNvSpPr txBox="1"/>
          <p:nvPr/>
        </p:nvSpPr>
        <p:spPr>
          <a:xfrm>
            <a:off x="1366372" y="4945116"/>
            <a:ext cx="1229360"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Meiryo UI"/>
                <a:cs typeface="Meiryo UI"/>
              </a:rPr>
              <a:t>べるぷらす販売会の様子</a:t>
            </a:r>
            <a:endParaRPr sz="950">
              <a:latin typeface="Meiryo UI"/>
              <a:cs typeface="Meiryo UI"/>
            </a:endParaRPr>
          </a:p>
        </p:txBody>
      </p:sp>
      <p:sp>
        <p:nvSpPr>
          <p:cNvPr id="16" name="object 16"/>
          <p:cNvSpPr txBox="1"/>
          <p:nvPr/>
        </p:nvSpPr>
        <p:spPr>
          <a:xfrm>
            <a:off x="4133863" y="6025375"/>
            <a:ext cx="113982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SNS</a:t>
            </a:r>
            <a:r>
              <a:rPr sz="950" spc="-10" dirty="0">
                <a:latin typeface="Meiryo UI"/>
                <a:cs typeface="Meiryo UI"/>
              </a:rPr>
              <a:t>活用セミナー案内</a:t>
            </a:r>
            <a:endParaRPr sz="950">
              <a:latin typeface="Meiryo UI"/>
              <a:cs typeface="Meiryo UI"/>
            </a:endParaRPr>
          </a:p>
        </p:txBody>
      </p:sp>
      <p:sp>
        <p:nvSpPr>
          <p:cNvPr id="17" name="object 17"/>
          <p:cNvSpPr txBox="1"/>
          <p:nvPr/>
        </p:nvSpPr>
        <p:spPr>
          <a:xfrm>
            <a:off x="761373" y="10100261"/>
            <a:ext cx="519430" cy="173990"/>
          </a:xfrm>
          <a:prstGeom prst="rect">
            <a:avLst/>
          </a:prstGeom>
        </p:spPr>
        <p:txBody>
          <a:bodyPr vert="horz" wrap="square" lIns="0" tIns="15240" rIns="0" bIns="0" rtlCol="0">
            <a:spAutoFit/>
          </a:bodyPr>
          <a:lstStyle/>
          <a:p>
            <a:pPr marL="12700">
              <a:lnSpc>
                <a:spcPct val="100000"/>
              </a:lnSpc>
              <a:spcBef>
                <a:spcPts val="120"/>
              </a:spcBef>
            </a:pPr>
            <a:r>
              <a:rPr sz="950" spc="-15" dirty="0">
                <a:latin typeface="UD デジタル 教科書体 NK-R"/>
                <a:cs typeface="UD デジタル 教科書体 NK-R"/>
              </a:rPr>
              <a:t>清水理事</a:t>
            </a:r>
            <a:endParaRPr sz="950">
              <a:latin typeface="UD デジタル 教科書体 NK-R"/>
              <a:cs typeface="UD デジタル 教科書体 NK-R"/>
            </a:endParaRPr>
          </a:p>
        </p:txBody>
      </p:sp>
      <p:grpSp>
        <p:nvGrpSpPr>
          <p:cNvPr id="18" name="object 18"/>
          <p:cNvGrpSpPr/>
          <p:nvPr/>
        </p:nvGrpSpPr>
        <p:grpSpPr>
          <a:xfrm>
            <a:off x="680288" y="4089463"/>
            <a:ext cx="6681470" cy="5986145"/>
            <a:chOff x="680288" y="4089463"/>
            <a:chExt cx="6681470" cy="5986145"/>
          </a:xfrm>
        </p:grpSpPr>
        <p:pic>
          <p:nvPicPr>
            <p:cNvPr id="19" name="object 19"/>
            <p:cNvPicPr/>
            <p:nvPr/>
          </p:nvPicPr>
          <p:blipFill>
            <a:blip r:embed="rId2" cstate="print"/>
            <a:stretch>
              <a:fillRect/>
            </a:stretch>
          </p:blipFill>
          <p:spPr>
            <a:xfrm>
              <a:off x="711136" y="8585825"/>
              <a:ext cx="581060" cy="632532"/>
            </a:xfrm>
            <a:prstGeom prst="rect">
              <a:avLst/>
            </a:prstGeom>
          </p:spPr>
        </p:pic>
        <p:pic>
          <p:nvPicPr>
            <p:cNvPr id="20" name="object 20"/>
            <p:cNvPicPr/>
            <p:nvPr/>
          </p:nvPicPr>
          <p:blipFill>
            <a:blip r:embed="rId3" cstate="print"/>
            <a:stretch>
              <a:fillRect/>
            </a:stretch>
          </p:blipFill>
          <p:spPr>
            <a:xfrm>
              <a:off x="680288" y="9418167"/>
              <a:ext cx="645947" cy="656869"/>
            </a:xfrm>
            <a:prstGeom prst="rect">
              <a:avLst/>
            </a:prstGeom>
          </p:spPr>
        </p:pic>
        <p:pic>
          <p:nvPicPr>
            <p:cNvPr id="21" name="object 21"/>
            <p:cNvPicPr/>
            <p:nvPr/>
          </p:nvPicPr>
          <p:blipFill>
            <a:blip r:embed="rId4" cstate="print"/>
            <a:stretch>
              <a:fillRect/>
            </a:stretch>
          </p:blipFill>
          <p:spPr>
            <a:xfrm>
              <a:off x="5601881" y="4089463"/>
              <a:ext cx="1759559" cy="1891270"/>
            </a:xfrm>
            <a:prstGeom prst="rect">
              <a:avLst/>
            </a:prstGeom>
          </p:spPr>
        </p:pic>
        <p:pic>
          <p:nvPicPr>
            <p:cNvPr id="22" name="object 22"/>
            <p:cNvPicPr/>
            <p:nvPr/>
          </p:nvPicPr>
          <p:blipFill>
            <a:blip r:embed="rId5" cstate="print"/>
            <a:stretch>
              <a:fillRect/>
            </a:stretch>
          </p:blipFill>
          <p:spPr>
            <a:xfrm>
              <a:off x="4082083" y="4161558"/>
              <a:ext cx="1305890" cy="1750674"/>
            </a:xfrm>
            <a:prstGeom prst="rect">
              <a:avLst/>
            </a:prstGeom>
          </p:spPr>
        </p:pic>
        <p:sp>
          <p:nvSpPr>
            <p:cNvPr id="23" name="object 23"/>
            <p:cNvSpPr/>
            <p:nvPr/>
          </p:nvSpPr>
          <p:spPr>
            <a:xfrm>
              <a:off x="4017950" y="4097451"/>
              <a:ext cx="1408430" cy="1878964"/>
            </a:xfrm>
            <a:custGeom>
              <a:avLst/>
              <a:gdLst/>
              <a:ahLst/>
              <a:cxnLst/>
              <a:rect l="l" t="t" r="r" b="b"/>
              <a:pathLst>
                <a:path w="1408429" h="1878964">
                  <a:moveTo>
                    <a:pt x="0" y="0"/>
                  </a:moveTo>
                  <a:lnTo>
                    <a:pt x="1408163" y="0"/>
                  </a:lnTo>
                  <a:lnTo>
                    <a:pt x="1408163" y="1878888"/>
                  </a:lnTo>
                  <a:lnTo>
                    <a:pt x="0" y="1878888"/>
                  </a:lnTo>
                  <a:lnTo>
                    <a:pt x="0" y="0"/>
                  </a:lnTo>
                  <a:close/>
                </a:path>
              </a:pathLst>
            </a:custGeom>
            <a:ln w="9525">
              <a:solidFill>
                <a:srgbClr val="7E7E7E"/>
              </a:solidFill>
            </a:ln>
          </p:spPr>
          <p:txBody>
            <a:bodyPr wrap="square" lIns="0" tIns="0" rIns="0" bIns="0" rtlCol="0"/>
            <a:lstStyle/>
            <a:p>
              <a:endParaRPr/>
            </a:p>
          </p:txBody>
        </p:sp>
        <p:sp>
          <p:nvSpPr>
            <p:cNvPr id="24" name="object 24"/>
            <p:cNvSpPr/>
            <p:nvPr/>
          </p:nvSpPr>
          <p:spPr>
            <a:xfrm>
              <a:off x="5470504" y="4882959"/>
              <a:ext cx="118110" cy="229870"/>
            </a:xfrm>
            <a:custGeom>
              <a:avLst/>
              <a:gdLst/>
              <a:ahLst/>
              <a:cxnLst/>
              <a:rect l="l" t="t" r="r" b="b"/>
              <a:pathLst>
                <a:path w="118110" h="229870">
                  <a:moveTo>
                    <a:pt x="0" y="0"/>
                  </a:moveTo>
                  <a:lnTo>
                    <a:pt x="0" y="229349"/>
                  </a:lnTo>
                  <a:lnTo>
                    <a:pt x="118046" y="114668"/>
                  </a:lnTo>
                  <a:lnTo>
                    <a:pt x="0" y="0"/>
                  </a:lnTo>
                  <a:close/>
                </a:path>
              </a:pathLst>
            </a:custGeom>
            <a:solidFill>
              <a:srgbClr val="145F82"/>
            </a:solidFill>
          </p:spPr>
          <p:txBody>
            <a:bodyPr wrap="square" lIns="0" tIns="0" rIns="0" bIns="0" rtlCol="0"/>
            <a:lstStyle/>
            <a:p>
              <a:endParaRPr/>
            </a:p>
          </p:txBody>
        </p:sp>
      </p:grpSp>
      <p:sp>
        <p:nvSpPr>
          <p:cNvPr id="25" name="object 25"/>
          <p:cNvSpPr txBox="1"/>
          <p:nvPr/>
        </p:nvSpPr>
        <p:spPr>
          <a:xfrm>
            <a:off x="313715" y="5304320"/>
            <a:ext cx="3167380" cy="286385"/>
          </a:xfrm>
          <a:prstGeom prst="rect">
            <a:avLst/>
          </a:prstGeom>
          <a:solidFill>
            <a:srgbClr val="317DC4"/>
          </a:solidFill>
        </p:spPr>
        <p:txBody>
          <a:bodyPr vert="horz" wrap="square" lIns="0" tIns="37465" rIns="0" bIns="0" rtlCol="0">
            <a:spAutoFit/>
          </a:bodyPr>
          <a:lstStyle/>
          <a:p>
            <a:pPr marL="383540">
              <a:lnSpc>
                <a:spcPct val="100000"/>
              </a:lnSpc>
              <a:spcBef>
                <a:spcPts val="295"/>
              </a:spcBef>
            </a:pPr>
            <a:r>
              <a:rPr sz="1200" b="1" dirty="0">
                <a:solidFill>
                  <a:srgbClr val="FFFFFF"/>
                </a:solidFill>
                <a:latin typeface="UD デジタル 教科書体 NK-R"/>
                <a:cs typeface="UD デジタル 教科書体 NK-R"/>
              </a:rPr>
              <a:t>結果・成果 ①｢</a:t>
            </a:r>
            <a:r>
              <a:rPr sz="1200" b="1" spc="-25" dirty="0">
                <a:solidFill>
                  <a:srgbClr val="FFFFFF"/>
                </a:solidFill>
                <a:latin typeface="UD デジタル 教科書体 NK-R"/>
                <a:cs typeface="UD デジタル 教科書体 NK-R"/>
              </a:rPr>
              <a:t>こどもふろしき市</a:t>
            </a:r>
            <a:r>
              <a:rPr sz="1200" b="1" dirty="0">
                <a:solidFill>
                  <a:srgbClr val="FFFFFF"/>
                </a:solidFill>
                <a:latin typeface="UD デジタル 教科書体 NK-R"/>
                <a:cs typeface="UD デジタル 教科書体 NK-R"/>
              </a:rPr>
              <a:t>｣</a:t>
            </a:r>
            <a:r>
              <a:rPr sz="1200" b="1" spc="-25" dirty="0">
                <a:solidFill>
                  <a:srgbClr val="FFFFFF"/>
                </a:solidFill>
                <a:latin typeface="UD デジタル 教科書体 NK-R"/>
                <a:cs typeface="UD デジタル 教科書体 NK-R"/>
              </a:rPr>
              <a:t>開催</a:t>
            </a:r>
            <a:endParaRPr sz="1200">
              <a:latin typeface="UD デジタル 教科書体 NK-R"/>
              <a:cs typeface="UD デジタル 教科書体 NK-R"/>
            </a:endParaRPr>
          </a:p>
        </p:txBody>
      </p:sp>
      <p:sp>
        <p:nvSpPr>
          <p:cNvPr id="26" name="object 26"/>
          <p:cNvSpPr/>
          <p:nvPr/>
        </p:nvSpPr>
        <p:spPr>
          <a:xfrm>
            <a:off x="309915" y="5580566"/>
            <a:ext cx="3383279" cy="240665"/>
          </a:xfrm>
          <a:custGeom>
            <a:avLst/>
            <a:gdLst/>
            <a:ahLst/>
            <a:cxnLst/>
            <a:rect l="l" t="t" r="r" b="b"/>
            <a:pathLst>
              <a:path w="3383279" h="240664">
                <a:moveTo>
                  <a:pt x="3262833" y="0"/>
                </a:moveTo>
                <a:lnTo>
                  <a:pt x="0" y="0"/>
                </a:lnTo>
                <a:lnTo>
                  <a:pt x="0" y="240144"/>
                </a:lnTo>
                <a:lnTo>
                  <a:pt x="3382899" y="240144"/>
                </a:lnTo>
                <a:lnTo>
                  <a:pt x="3382899" y="120078"/>
                </a:lnTo>
                <a:lnTo>
                  <a:pt x="3262833" y="0"/>
                </a:lnTo>
                <a:close/>
              </a:path>
            </a:pathLst>
          </a:custGeom>
          <a:solidFill>
            <a:srgbClr val="B4E4A1"/>
          </a:solidFill>
        </p:spPr>
        <p:txBody>
          <a:bodyPr wrap="square" lIns="0" tIns="0" rIns="0" bIns="0" rtlCol="0"/>
          <a:lstStyle/>
          <a:p>
            <a:endParaRPr/>
          </a:p>
        </p:txBody>
      </p:sp>
      <p:sp>
        <p:nvSpPr>
          <p:cNvPr id="27" name="object 27"/>
          <p:cNvSpPr txBox="1"/>
          <p:nvPr/>
        </p:nvSpPr>
        <p:spPr>
          <a:xfrm>
            <a:off x="307832" y="5600638"/>
            <a:ext cx="3302000" cy="2451100"/>
          </a:xfrm>
          <a:prstGeom prst="rect">
            <a:avLst/>
          </a:prstGeom>
        </p:spPr>
        <p:txBody>
          <a:bodyPr vert="horz" wrap="square" lIns="0" tIns="17145" rIns="0" bIns="0" rtlCol="0">
            <a:spAutoFit/>
          </a:bodyPr>
          <a:lstStyle/>
          <a:p>
            <a:pPr marL="79375">
              <a:lnSpc>
                <a:spcPct val="100000"/>
              </a:lnSpc>
              <a:spcBef>
                <a:spcPts val="135"/>
              </a:spcBef>
            </a:pPr>
            <a:r>
              <a:rPr sz="1150" spc="-140" dirty="0">
                <a:latin typeface="UD デジタル 教科書体 N-R"/>
                <a:cs typeface="UD デジタル 教科書体 N-R"/>
              </a:rPr>
              <a:t>子ども・若者の「学べる場」として</a:t>
            </a:r>
            <a:endParaRPr sz="1150">
              <a:latin typeface="UD デジタル 教科書体 N-R"/>
              <a:cs typeface="UD デジタル 教科書体 N-R"/>
            </a:endParaRPr>
          </a:p>
          <a:p>
            <a:pPr marL="105410" marR="143510" indent="-93345">
              <a:lnSpc>
                <a:spcPct val="102899"/>
              </a:lnSpc>
              <a:spcBef>
                <a:spcPts val="840"/>
              </a:spcBef>
            </a:pPr>
            <a:r>
              <a:rPr sz="1050" dirty="0">
                <a:latin typeface="UD デジタル 教科書体 N-R"/>
                <a:cs typeface="UD デジタル 教科書体 N-R"/>
              </a:rPr>
              <a:t>・</a:t>
            </a:r>
            <a:r>
              <a:rPr sz="1050" spc="-10" dirty="0">
                <a:latin typeface="UD デジタル 教科書体 N-R"/>
                <a:cs typeface="UD デジタル 教科書体 N-R"/>
              </a:rPr>
              <a:t>｢</a:t>
            </a:r>
            <a:r>
              <a:rPr sz="1050" dirty="0">
                <a:latin typeface="UD デジタル 教科書体 N-R"/>
                <a:cs typeface="UD デジタル 教科書体 N-R"/>
              </a:rPr>
              <a:t>こどもふろしき市｣</a:t>
            </a:r>
            <a:r>
              <a:rPr sz="1050" spc="-5" dirty="0">
                <a:latin typeface="UD デジタル 教科書体 N-R"/>
                <a:cs typeface="UD デジタル 教科書体 N-R"/>
              </a:rPr>
              <a:t>に参加した子どもや保護者それぞれに対するアンケートの結果は好評であり、次回以降も参加したいとの意見も寄せられた。商店街が地域にとって「子どもが学べる場」としての地域ニーズに応えることができた。</a:t>
            </a:r>
            <a:endParaRPr sz="1050">
              <a:latin typeface="UD デジタル 教科書体 N-R"/>
              <a:cs typeface="UD デジタル 教科書体 N-R"/>
            </a:endParaRPr>
          </a:p>
          <a:p>
            <a:pPr marL="105410" marR="116205" indent="-93345">
              <a:lnSpc>
                <a:spcPct val="102499"/>
              </a:lnSpc>
              <a:spcBef>
                <a:spcPts val="5"/>
              </a:spcBef>
            </a:pPr>
            <a:r>
              <a:rPr sz="1050" spc="5" dirty="0">
                <a:latin typeface="UD デジタル 教科書体 N-R"/>
                <a:cs typeface="UD デジタル 教科書体 N-R"/>
              </a:rPr>
              <a:t>・「よく売れるための勉強会」では、大学生も日頃の大学での学びを実践的に教える経験となり、子</a:t>
            </a:r>
            <a:r>
              <a:rPr sz="1050" spc="10" dirty="0">
                <a:latin typeface="UD デジタル 教科書体 N-R"/>
                <a:cs typeface="UD デジタル 教科書体 N-R"/>
              </a:rPr>
              <a:t>どもたちも商品</a:t>
            </a:r>
            <a:r>
              <a:rPr sz="1050" spc="5" dirty="0">
                <a:latin typeface="UD デジタル 教科書体 N-R"/>
                <a:cs typeface="UD デジタル 教科書体 N-R"/>
              </a:rPr>
              <a:t>POPを書いてくるなど勉強会での学びを活かしている様子が見られ、双方にとっての</a:t>
            </a:r>
            <a:endParaRPr sz="1050">
              <a:latin typeface="UD デジタル 教科書体 N-R"/>
              <a:cs typeface="UD デジタル 教科書体 N-R"/>
            </a:endParaRPr>
          </a:p>
          <a:p>
            <a:pPr marL="105410">
              <a:lnSpc>
                <a:spcPct val="100000"/>
              </a:lnSpc>
              <a:spcBef>
                <a:spcPts val="35"/>
              </a:spcBef>
            </a:pPr>
            <a:r>
              <a:rPr sz="1050" spc="-5" dirty="0">
                <a:latin typeface="UD デジタル 教科書体 N-R"/>
                <a:cs typeface="UD デジタル 教科書体 N-R"/>
              </a:rPr>
              <a:t>「学べる場」として相乗効果があった。</a:t>
            </a:r>
            <a:endParaRPr sz="1050">
              <a:latin typeface="UD デジタル 教科書体 N-R"/>
              <a:cs typeface="UD デジタル 教科書体 N-R"/>
            </a:endParaRPr>
          </a:p>
          <a:p>
            <a:pPr marL="105410" marR="142240" indent="-93345">
              <a:lnSpc>
                <a:spcPct val="102899"/>
              </a:lnSpc>
            </a:pPr>
            <a:r>
              <a:rPr sz="1050" spc="-5" dirty="0">
                <a:latin typeface="UD デジタル 教科書体 N-R"/>
                <a:cs typeface="UD デジタル 教科書体 N-R"/>
              </a:rPr>
              <a:t>・「べるぷらす」の販売会も好評であり、後日に再</a:t>
            </a:r>
            <a:r>
              <a:rPr sz="1050" dirty="0">
                <a:latin typeface="UD デジタル 教科書体 N-R"/>
                <a:cs typeface="UD デジタル 教科書体 N-R"/>
              </a:rPr>
              <a:t>度販売会を実施し、予定数の2</a:t>
            </a:r>
            <a:r>
              <a:rPr sz="1050" spc="-10" dirty="0">
                <a:latin typeface="UD デジタル 教科書体 N-R"/>
                <a:cs typeface="UD デジタル 教科書体 N-R"/>
              </a:rPr>
              <a:t>倍を完売した。</a:t>
            </a:r>
            <a:endParaRPr sz="1050">
              <a:latin typeface="UD デジタル 教科書体 N-R"/>
              <a:cs typeface="UD デジタル 教科書体 N-R"/>
            </a:endParaRPr>
          </a:p>
          <a:p>
            <a:pPr marL="149860">
              <a:lnSpc>
                <a:spcPct val="100000"/>
              </a:lnSpc>
              <a:spcBef>
                <a:spcPts val="35"/>
              </a:spcBef>
            </a:pPr>
            <a:r>
              <a:rPr sz="1050" spc="-5" dirty="0">
                <a:latin typeface="UD デジタル 教科書体 N-R"/>
                <a:cs typeface="UD デジタル 教科書体 N-R"/>
              </a:rPr>
              <a:t>現在、さらに販売会を実施する準備を進めている。</a:t>
            </a:r>
            <a:endParaRPr sz="1050">
              <a:latin typeface="UD デジタル 教科書体 N-R"/>
              <a:cs typeface="UD デジタル 教科書体 N-R"/>
            </a:endParaRPr>
          </a:p>
        </p:txBody>
      </p:sp>
      <p:sp>
        <p:nvSpPr>
          <p:cNvPr id="28" name="object 28"/>
          <p:cNvSpPr txBox="1"/>
          <p:nvPr/>
        </p:nvSpPr>
        <p:spPr>
          <a:xfrm>
            <a:off x="1354480" y="2414726"/>
            <a:ext cx="1251585"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Meiryo UI"/>
                <a:cs typeface="Meiryo UI"/>
              </a:rPr>
              <a:t>べるぷらす販売会のちらし</a:t>
            </a:r>
            <a:endParaRPr sz="950">
              <a:latin typeface="Meiryo UI"/>
              <a:cs typeface="Meiryo UI"/>
            </a:endParaRPr>
          </a:p>
        </p:txBody>
      </p:sp>
      <p:grpSp>
        <p:nvGrpSpPr>
          <p:cNvPr id="29" name="object 29"/>
          <p:cNvGrpSpPr/>
          <p:nvPr/>
        </p:nvGrpSpPr>
        <p:grpSpPr>
          <a:xfrm>
            <a:off x="485978" y="303910"/>
            <a:ext cx="5114290" cy="4617720"/>
            <a:chOff x="485978" y="303910"/>
            <a:chExt cx="5114290" cy="4617720"/>
          </a:xfrm>
        </p:grpSpPr>
        <p:pic>
          <p:nvPicPr>
            <p:cNvPr id="30" name="object 30"/>
            <p:cNvPicPr/>
            <p:nvPr/>
          </p:nvPicPr>
          <p:blipFill>
            <a:blip r:embed="rId6" cstate="print"/>
            <a:stretch>
              <a:fillRect/>
            </a:stretch>
          </p:blipFill>
          <p:spPr>
            <a:xfrm>
              <a:off x="485978" y="303910"/>
              <a:ext cx="2986252" cy="2100351"/>
            </a:xfrm>
            <a:prstGeom prst="rect">
              <a:avLst/>
            </a:prstGeom>
          </p:spPr>
        </p:pic>
        <p:sp>
          <p:nvSpPr>
            <p:cNvPr id="31" name="object 31"/>
            <p:cNvSpPr/>
            <p:nvPr/>
          </p:nvSpPr>
          <p:spPr>
            <a:xfrm>
              <a:off x="5370402" y="1521626"/>
              <a:ext cx="229870" cy="118110"/>
            </a:xfrm>
            <a:custGeom>
              <a:avLst/>
              <a:gdLst/>
              <a:ahLst/>
              <a:cxnLst/>
              <a:rect l="l" t="t" r="r" b="b"/>
              <a:pathLst>
                <a:path w="229870" h="118110">
                  <a:moveTo>
                    <a:pt x="229349" y="0"/>
                  </a:moveTo>
                  <a:lnTo>
                    <a:pt x="0" y="0"/>
                  </a:lnTo>
                  <a:lnTo>
                    <a:pt x="114681" y="118046"/>
                  </a:lnTo>
                  <a:lnTo>
                    <a:pt x="229349" y="0"/>
                  </a:lnTo>
                  <a:close/>
                </a:path>
              </a:pathLst>
            </a:custGeom>
            <a:solidFill>
              <a:srgbClr val="145F82"/>
            </a:solidFill>
          </p:spPr>
          <p:txBody>
            <a:bodyPr wrap="square" lIns="0" tIns="0" rIns="0" bIns="0" rtlCol="0"/>
            <a:lstStyle/>
            <a:p>
              <a:endParaRPr/>
            </a:p>
          </p:txBody>
        </p:sp>
        <p:pic>
          <p:nvPicPr>
            <p:cNvPr id="32" name="object 32"/>
            <p:cNvPicPr/>
            <p:nvPr/>
          </p:nvPicPr>
          <p:blipFill>
            <a:blip r:embed="rId7" cstate="print"/>
            <a:stretch>
              <a:fillRect/>
            </a:stretch>
          </p:blipFill>
          <p:spPr>
            <a:xfrm>
              <a:off x="563071" y="2850184"/>
              <a:ext cx="2876926" cy="2071381"/>
            </a:xfrm>
            <a:prstGeom prst="rect">
              <a:avLst/>
            </a:prstGeom>
          </p:spPr>
        </p:pic>
      </p:grpSp>
      <p:sp>
        <p:nvSpPr>
          <p:cNvPr id="33" name="object 33"/>
          <p:cNvSpPr txBox="1"/>
          <p:nvPr/>
        </p:nvSpPr>
        <p:spPr>
          <a:xfrm>
            <a:off x="6952466" y="10348596"/>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17</a:t>
            </a:r>
            <a:endParaRPr sz="1500">
              <a:latin typeface="UD デジタル 教科書体 NK-R"/>
              <a:cs typeface="UD デジタル 教科書体 NK-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352" y="1170825"/>
            <a:ext cx="6907530" cy="2055495"/>
            <a:chOff x="353352" y="1170825"/>
            <a:chExt cx="6907530" cy="2055495"/>
          </a:xfrm>
        </p:grpSpPr>
        <p:sp>
          <p:nvSpPr>
            <p:cNvPr id="3" name="object 3"/>
            <p:cNvSpPr/>
            <p:nvPr/>
          </p:nvSpPr>
          <p:spPr>
            <a:xfrm>
              <a:off x="353352" y="1170825"/>
              <a:ext cx="6907530" cy="2055495"/>
            </a:xfrm>
            <a:custGeom>
              <a:avLst/>
              <a:gdLst/>
              <a:ahLst/>
              <a:cxnLst/>
              <a:rect l="l" t="t" r="r" b="b"/>
              <a:pathLst>
                <a:path w="6907530" h="2055495">
                  <a:moveTo>
                    <a:pt x="0" y="2055329"/>
                  </a:moveTo>
                  <a:lnTo>
                    <a:pt x="6907034" y="2055329"/>
                  </a:lnTo>
                  <a:lnTo>
                    <a:pt x="6907034" y="0"/>
                  </a:lnTo>
                  <a:lnTo>
                    <a:pt x="0" y="0"/>
                  </a:lnTo>
                  <a:lnTo>
                    <a:pt x="0" y="2055329"/>
                  </a:lnTo>
                  <a:close/>
                </a:path>
              </a:pathLst>
            </a:custGeom>
            <a:solidFill>
              <a:srgbClr val="B4E4A1"/>
            </a:solidFill>
          </p:spPr>
          <p:txBody>
            <a:bodyPr wrap="square" lIns="0" tIns="0" rIns="0" bIns="0" rtlCol="0"/>
            <a:lstStyle/>
            <a:p>
              <a:endParaRPr/>
            </a:p>
          </p:txBody>
        </p:sp>
        <p:sp>
          <p:nvSpPr>
            <p:cNvPr id="4" name="object 4"/>
            <p:cNvSpPr/>
            <p:nvPr/>
          </p:nvSpPr>
          <p:spPr>
            <a:xfrm>
              <a:off x="439318" y="1500491"/>
              <a:ext cx="4608830" cy="741680"/>
            </a:xfrm>
            <a:custGeom>
              <a:avLst/>
              <a:gdLst/>
              <a:ahLst/>
              <a:cxnLst/>
              <a:rect l="l" t="t" r="r" b="b"/>
              <a:pathLst>
                <a:path w="4608830" h="741680">
                  <a:moveTo>
                    <a:pt x="4608449" y="0"/>
                  </a:moveTo>
                  <a:lnTo>
                    <a:pt x="980262" y="0"/>
                  </a:lnTo>
                  <a:lnTo>
                    <a:pt x="0" y="0"/>
                  </a:lnTo>
                  <a:lnTo>
                    <a:pt x="0" y="247154"/>
                  </a:lnTo>
                  <a:lnTo>
                    <a:pt x="0" y="494309"/>
                  </a:lnTo>
                  <a:lnTo>
                    <a:pt x="0" y="741464"/>
                  </a:lnTo>
                  <a:lnTo>
                    <a:pt x="980262" y="741464"/>
                  </a:lnTo>
                  <a:lnTo>
                    <a:pt x="4608449" y="741464"/>
                  </a:lnTo>
                  <a:lnTo>
                    <a:pt x="4608449" y="494322"/>
                  </a:lnTo>
                  <a:lnTo>
                    <a:pt x="4608449" y="247154"/>
                  </a:lnTo>
                  <a:lnTo>
                    <a:pt x="4608449" y="0"/>
                  </a:lnTo>
                  <a:close/>
                </a:path>
              </a:pathLst>
            </a:custGeom>
            <a:solidFill>
              <a:srgbClr val="FFFFFF"/>
            </a:solidFill>
          </p:spPr>
          <p:txBody>
            <a:bodyPr wrap="square" lIns="0" tIns="0" rIns="0" bIns="0" rtlCol="0"/>
            <a:lstStyle/>
            <a:p>
              <a:endParaRPr/>
            </a:p>
          </p:txBody>
        </p:sp>
        <p:sp>
          <p:nvSpPr>
            <p:cNvPr id="5" name="object 5"/>
            <p:cNvSpPr/>
            <p:nvPr/>
          </p:nvSpPr>
          <p:spPr>
            <a:xfrm>
              <a:off x="439314" y="1494148"/>
              <a:ext cx="4608830" cy="12700"/>
            </a:xfrm>
            <a:custGeom>
              <a:avLst/>
              <a:gdLst/>
              <a:ahLst/>
              <a:cxnLst/>
              <a:rect l="l" t="t" r="r" b="b"/>
              <a:pathLst>
                <a:path w="4608830" h="12700">
                  <a:moveTo>
                    <a:pt x="0" y="12700"/>
                  </a:moveTo>
                  <a:lnTo>
                    <a:pt x="4608461" y="12700"/>
                  </a:lnTo>
                  <a:lnTo>
                    <a:pt x="4608461" y="0"/>
                  </a:lnTo>
                  <a:lnTo>
                    <a:pt x="0" y="0"/>
                  </a:lnTo>
                  <a:lnTo>
                    <a:pt x="0" y="12700"/>
                  </a:lnTo>
                  <a:close/>
                </a:path>
              </a:pathLst>
            </a:custGeom>
            <a:solidFill>
              <a:srgbClr val="317DC4"/>
            </a:solidFill>
          </p:spPr>
          <p:txBody>
            <a:bodyPr wrap="square" lIns="0" tIns="0" rIns="0" bIns="0" rtlCol="0"/>
            <a:lstStyle/>
            <a:p>
              <a:endParaRPr/>
            </a:p>
          </p:txBody>
        </p:sp>
      </p:grpSp>
      <p:sp>
        <p:nvSpPr>
          <p:cNvPr id="6" name="object 6"/>
          <p:cNvSpPr/>
          <p:nvPr/>
        </p:nvSpPr>
        <p:spPr>
          <a:xfrm>
            <a:off x="356997" y="3291230"/>
            <a:ext cx="1660525" cy="320675"/>
          </a:xfrm>
          <a:custGeom>
            <a:avLst/>
            <a:gdLst/>
            <a:ahLst/>
            <a:cxnLst/>
            <a:rect l="l" t="t" r="r" b="b"/>
            <a:pathLst>
              <a:path w="1660525" h="320675">
                <a:moveTo>
                  <a:pt x="1660016" y="0"/>
                </a:moveTo>
                <a:lnTo>
                  <a:pt x="0" y="0"/>
                </a:lnTo>
                <a:lnTo>
                  <a:pt x="0" y="320332"/>
                </a:lnTo>
                <a:lnTo>
                  <a:pt x="1660016" y="320332"/>
                </a:lnTo>
                <a:lnTo>
                  <a:pt x="1660016" y="0"/>
                </a:lnTo>
                <a:close/>
              </a:path>
            </a:pathLst>
          </a:custGeom>
          <a:solidFill>
            <a:srgbClr val="317DC4"/>
          </a:solidFill>
        </p:spPr>
        <p:txBody>
          <a:bodyPr wrap="square" lIns="0" tIns="0" rIns="0" bIns="0" rtlCol="0"/>
          <a:lstStyle/>
          <a:p>
            <a:endParaRPr/>
          </a:p>
        </p:txBody>
      </p:sp>
      <p:graphicFrame>
        <p:nvGraphicFramePr>
          <p:cNvPr id="7" name="object 7"/>
          <p:cNvGraphicFramePr>
            <a:graphicFrameLocks noGrp="1"/>
          </p:cNvGraphicFramePr>
          <p:nvPr/>
        </p:nvGraphicFramePr>
        <p:xfrm>
          <a:off x="356997" y="3291230"/>
          <a:ext cx="3229610" cy="1905635"/>
        </p:xfrm>
        <a:graphic>
          <a:graphicData uri="http://schemas.openxmlformats.org/drawingml/2006/table">
            <a:tbl>
              <a:tblPr firstRow="1" bandRow="1">
                <a:tableStyleId>{2D5ABB26-0587-4C30-8999-92F81FD0307C}</a:tableStyleId>
              </a:tblPr>
              <a:tblGrid>
                <a:gridCol w="3229610">
                  <a:extLst>
                    <a:ext uri="{9D8B030D-6E8A-4147-A177-3AD203B41FA5}">
                      <a16:colId xmlns:a16="http://schemas.microsoft.com/office/drawing/2014/main" val="20000"/>
                    </a:ext>
                  </a:extLst>
                </a:gridCol>
              </a:tblGrid>
              <a:tr h="320040">
                <a:tc>
                  <a:txBody>
                    <a:bodyPr/>
                    <a:lstStyle/>
                    <a:p>
                      <a:pPr marL="497840">
                        <a:lnSpc>
                          <a:spcPct val="100000"/>
                        </a:lnSpc>
                        <a:spcBef>
                          <a:spcPts val="370"/>
                        </a:spcBef>
                      </a:pPr>
                      <a:r>
                        <a:rPr sz="1300" b="1" spc="-20" dirty="0">
                          <a:solidFill>
                            <a:srgbClr val="FFFFFF"/>
                          </a:solidFill>
                          <a:latin typeface="UD デジタル 教科書体 NK-R"/>
                          <a:cs typeface="UD デジタル 教科書体 NK-R"/>
                        </a:rPr>
                        <a:t>取組概要</a:t>
                      </a:r>
                      <a:endParaRPr sz="1300">
                        <a:latin typeface="UD デジタル 教科書体 NK-R"/>
                        <a:cs typeface="UD デジタル 教科書体 NK-R"/>
                      </a:endParaRPr>
                    </a:p>
                  </a:txBody>
                  <a:tcPr marL="0" marR="0" marT="46990" marB="0"/>
                </a:tc>
                <a:extLst>
                  <a:ext uri="{0D108BD9-81ED-4DB2-BD59-A6C34878D82A}">
                    <a16:rowId xmlns:a16="http://schemas.microsoft.com/office/drawing/2014/main" val="10000"/>
                  </a:ext>
                </a:extLst>
              </a:tr>
              <a:tr h="1585595">
                <a:tc>
                  <a:txBody>
                    <a:bodyPr/>
                    <a:lstStyle/>
                    <a:p>
                      <a:pPr marL="55244" marR="93345">
                        <a:lnSpc>
                          <a:spcPct val="100000"/>
                        </a:lnSpc>
                        <a:spcBef>
                          <a:spcPts val="520"/>
                        </a:spcBef>
                      </a:pPr>
                      <a:r>
                        <a:rPr sz="1100" b="1" dirty="0">
                          <a:latin typeface="UD デジタル 教科書体 N-R"/>
                          <a:cs typeface="UD デジタル 教科書体 N-R"/>
                        </a:rPr>
                        <a:t>①</a:t>
                      </a:r>
                      <a:r>
                        <a:rPr sz="1100" b="1" u="sng" spc="-20" dirty="0">
                          <a:uFill>
                            <a:solidFill>
                              <a:srgbClr val="000000"/>
                            </a:solidFill>
                          </a:uFill>
                          <a:latin typeface="UD デジタル 教科書体 N-R"/>
                          <a:cs typeface="UD デジタル 教科書体 N-R"/>
                        </a:rPr>
                        <a:t>空き店舗を活用したワークショップ・チャレン</a:t>
                      </a:r>
                      <a:r>
                        <a:rPr sz="1100" b="1" u="sng" spc="-15" dirty="0">
                          <a:uFill>
                            <a:solidFill>
                              <a:srgbClr val="000000"/>
                            </a:solidFill>
                          </a:uFill>
                          <a:latin typeface="UD デジタル 教科書体 N-R"/>
                          <a:cs typeface="UD デジタル 教科書体 N-R"/>
                        </a:rPr>
                        <a:t>ジショップ</a:t>
                      </a:r>
                      <a:endParaRPr sz="1100" dirty="0">
                        <a:latin typeface="UD デジタル 教科書体 N-R"/>
                        <a:cs typeface="UD デジタル 教科書体 N-R"/>
                      </a:endParaRPr>
                    </a:p>
                    <a:p>
                      <a:pPr marL="55244" marR="93345" indent="139700">
                        <a:lnSpc>
                          <a:spcPct val="100000"/>
                        </a:lnSpc>
                      </a:pPr>
                      <a:r>
                        <a:rPr sz="1100" spc="-20" dirty="0">
                          <a:latin typeface="UD デジタル 教科書体 N-R"/>
                          <a:cs typeface="UD デジタル 教科書体 N-R"/>
                        </a:rPr>
                        <a:t>商店街内の空き店舗を借り上げ、ワークショップやチャレンジショップを実施。</a:t>
                      </a:r>
                      <a:endParaRPr sz="1100" dirty="0">
                        <a:latin typeface="UD デジタル 教科書体 N-R"/>
                        <a:cs typeface="UD デジタル 教科書体 N-R"/>
                      </a:endParaRPr>
                    </a:p>
                    <a:p>
                      <a:pPr marL="55244">
                        <a:lnSpc>
                          <a:spcPct val="100000"/>
                        </a:lnSpc>
                      </a:pPr>
                      <a:r>
                        <a:rPr sz="1100" b="1" dirty="0">
                          <a:latin typeface="UD デジタル 教科書体 N-R"/>
                          <a:cs typeface="UD デジタル 教科書体 N-R"/>
                        </a:rPr>
                        <a:t>②</a:t>
                      </a:r>
                      <a:r>
                        <a:rPr sz="1100" b="1" u="sng" dirty="0">
                          <a:uFill>
                            <a:solidFill>
                              <a:srgbClr val="000000"/>
                            </a:solidFill>
                          </a:uFill>
                          <a:latin typeface="UD デジタル 教科書体 N-R"/>
                          <a:cs typeface="UD デジタル 教科書体 N-R"/>
                        </a:rPr>
                        <a:t>SNS</a:t>
                      </a:r>
                      <a:r>
                        <a:rPr sz="1100" b="1" u="sng" spc="-20" dirty="0">
                          <a:uFill>
                            <a:solidFill>
                              <a:srgbClr val="000000"/>
                            </a:solidFill>
                          </a:uFill>
                          <a:latin typeface="UD デジタル 教科書体 N-R"/>
                          <a:cs typeface="UD デジタル 教科書体 N-R"/>
                        </a:rPr>
                        <a:t>活用強化</a:t>
                      </a:r>
                      <a:endParaRPr sz="1100" dirty="0">
                        <a:latin typeface="UD デジタル 教科書体 N-R"/>
                        <a:cs typeface="UD デジタル 教科書体 N-R"/>
                      </a:endParaRPr>
                    </a:p>
                    <a:p>
                      <a:pPr marL="55244" marR="24130" indent="139700">
                        <a:lnSpc>
                          <a:spcPct val="100000"/>
                        </a:lnSpc>
                      </a:pPr>
                      <a:r>
                        <a:rPr sz="1100" dirty="0">
                          <a:latin typeface="UD デジタル 教科書体 N-R"/>
                          <a:cs typeface="UD デジタル 教科書体 N-R"/>
                        </a:rPr>
                        <a:t>SNS</a:t>
                      </a:r>
                      <a:r>
                        <a:rPr sz="1100" spc="-20" dirty="0">
                          <a:latin typeface="UD デジタル 教科書体 N-R"/>
                          <a:cs typeface="UD デジタル 教科書体 N-R"/>
                        </a:rPr>
                        <a:t>での魅力発信を進めるため、店主や地域住民</a:t>
                      </a:r>
                      <a:r>
                        <a:rPr sz="1100" spc="-5" dirty="0">
                          <a:latin typeface="UD デジタル 教科書体 N-R"/>
                          <a:cs typeface="UD デジタル 教科書体 N-R"/>
                        </a:rPr>
                        <a:t>らを集めて</a:t>
                      </a:r>
                      <a:r>
                        <a:rPr sz="1100" spc="-10" dirty="0">
                          <a:latin typeface="UD デジタル 教科書体 N-R"/>
                          <a:cs typeface="UD デジタル 教科書体 N-R"/>
                        </a:rPr>
                        <a:t>Instagram</a:t>
                      </a:r>
                      <a:r>
                        <a:rPr sz="1100" spc="-20" dirty="0">
                          <a:latin typeface="UD デジタル 教科書体 N-R"/>
                          <a:cs typeface="UD デジタル 教科書体 N-R"/>
                        </a:rPr>
                        <a:t>活用講座を開催し、実際に動画の作成から投稿まで挑戦した。また、商店街公</a:t>
                      </a:r>
                      <a:r>
                        <a:rPr sz="1100" dirty="0">
                          <a:latin typeface="UD デジタル 教科書体 N-R"/>
                          <a:cs typeface="UD デジタル 教科書体 N-R"/>
                        </a:rPr>
                        <a:t>式SNS</a:t>
                      </a:r>
                      <a:r>
                        <a:rPr sz="1100" spc="-20" dirty="0">
                          <a:latin typeface="UD デジタル 教科書体 N-R"/>
                          <a:cs typeface="UD デジタル 教科書体 N-R"/>
                        </a:rPr>
                        <a:t>の発信のスキルアップを図った。</a:t>
                      </a:r>
                      <a:endParaRPr sz="1100" dirty="0">
                        <a:latin typeface="UD デジタル 教科書体 N-R"/>
                        <a:cs typeface="UD デジタル 教科書体 N-R"/>
                      </a:endParaRPr>
                    </a:p>
                  </a:txBody>
                  <a:tcPr marL="0" marR="0" marT="66040" marB="0"/>
                </a:tc>
                <a:extLst>
                  <a:ext uri="{0D108BD9-81ED-4DB2-BD59-A6C34878D82A}">
                    <a16:rowId xmlns:a16="http://schemas.microsoft.com/office/drawing/2014/main" val="10001"/>
                  </a:ext>
                </a:extLst>
              </a:tr>
            </a:tbl>
          </a:graphicData>
        </a:graphic>
      </p:graphicFrame>
      <p:grpSp>
        <p:nvGrpSpPr>
          <p:cNvPr id="8" name="object 8"/>
          <p:cNvGrpSpPr/>
          <p:nvPr/>
        </p:nvGrpSpPr>
        <p:grpSpPr>
          <a:xfrm>
            <a:off x="3675787" y="3318946"/>
            <a:ext cx="408940" cy="7028180"/>
            <a:chOff x="3675787" y="3318946"/>
            <a:chExt cx="408940" cy="7028180"/>
          </a:xfrm>
        </p:grpSpPr>
        <p:sp>
          <p:nvSpPr>
            <p:cNvPr id="9" name="object 9"/>
            <p:cNvSpPr/>
            <p:nvPr/>
          </p:nvSpPr>
          <p:spPr>
            <a:xfrm>
              <a:off x="3783536" y="3325296"/>
              <a:ext cx="0" cy="7015480"/>
            </a:xfrm>
            <a:custGeom>
              <a:avLst/>
              <a:gdLst/>
              <a:ahLst/>
              <a:cxnLst/>
              <a:rect l="l" t="t" r="r" b="b"/>
              <a:pathLst>
                <a:path h="7015480">
                  <a:moveTo>
                    <a:pt x="0" y="0"/>
                  </a:moveTo>
                  <a:lnTo>
                    <a:pt x="0" y="7015314"/>
                  </a:lnTo>
                </a:path>
              </a:pathLst>
            </a:custGeom>
            <a:ln w="12700">
              <a:solidFill>
                <a:srgbClr val="3A7C22"/>
              </a:solidFill>
              <a:prstDash val="sysDash"/>
            </a:ln>
          </p:spPr>
          <p:txBody>
            <a:bodyPr wrap="square" lIns="0" tIns="0" rIns="0" bIns="0" rtlCol="0"/>
            <a:lstStyle/>
            <a:p>
              <a:endParaRPr/>
            </a:p>
          </p:txBody>
        </p:sp>
        <p:sp>
          <p:nvSpPr>
            <p:cNvPr id="10" name="object 10"/>
            <p:cNvSpPr/>
            <p:nvPr/>
          </p:nvSpPr>
          <p:spPr>
            <a:xfrm>
              <a:off x="3694837" y="5631875"/>
              <a:ext cx="370840" cy="0"/>
            </a:xfrm>
            <a:custGeom>
              <a:avLst/>
              <a:gdLst/>
              <a:ahLst/>
              <a:cxnLst/>
              <a:rect l="l" t="t" r="r" b="b"/>
              <a:pathLst>
                <a:path w="370839">
                  <a:moveTo>
                    <a:pt x="0" y="0"/>
                  </a:moveTo>
                  <a:lnTo>
                    <a:pt x="370636" y="0"/>
                  </a:lnTo>
                </a:path>
              </a:pathLst>
            </a:custGeom>
            <a:ln w="38100">
              <a:solidFill>
                <a:srgbClr val="FFFFFF"/>
              </a:solidFill>
            </a:ln>
          </p:spPr>
          <p:txBody>
            <a:bodyPr wrap="square" lIns="0" tIns="0" rIns="0" bIns="0" rtlCol="0"/>
            <a:lstStyle/>
            <a:p>
              <a:endParaRPr/>
            </a:p>
          </p:txBody>
        </p:sp>
      </p:grpSp>
      <p:sp>
        <p:nvSpPr>
          <p:cNvPr id="11" name="object 11"/>
          <p:cNvSpPr txBox="1"/>
          <p:nvPr/>
        </p:nvSpPr>
        <p:spPr>
          <a:xfrm>
            <a:off x="439318" y="1233665"/>
            <a:ext cx="4608830" cy="260985"/>
          </a:xfrm>
          <a:prstGeom prst="rect">
            <a:avLst/>
          </a:prstGeom>
          <a:solidFill>
            <a:srgbClr val="FFFFFF"/>
          </a:solidFill>
        </p:spPr>
        <p:txBody>
          <a:bodyPr vert="horz" wrap="square" lIns="0" tIns="20955" rIns="0" bIns="0" rtlCol="0">
            <a:spAutoFit/>
          </a:bodyPr>
          <a:lstStyle/>
          <a:p>
            <a:pPr marL="66040">
              <a:lnSpc>
                <a:spcPct val="100000"/>
              </a:lnSpc>
              <a:spcBef>
                <a:spcPts val="165"/>
              </a:spcBef>
            </a:pPr>
            <a:r>
              <a:rPr sz="1100" b="1" spc="-15" dirty="0">
                <a:latin typeface="UD デジタル 教科書体 N-R"/>
                <a:cs typeface="UD デジタル 教科書体 N-R"/>
              </a:rPr>
              <a:t>基本データ</a:t>
            </a:r>
            <a:endParaRPr sz="1100">
              <a:latin typeface="UD デジタル 教科書体 N-R"/>
              <a:cs typeface="UD デジタル 教科書体 N-R"/>
            </a:endParaRPr>
          </a:p>
        </p:txBody>
      </p:sp>
      <p:sp>
        <p:nvSpPr>
          <p:cNvPr id="12" name="object 12"/>
          <p:cNvSpPr/>
          <p:nvPr/>
        </p:nvSpPr>
        <p:spPr>
          <a:xfrm>
            <a:off x="439318" y="2235796"/>
            <a:ext cx="4607560" cy="897890"/>
          </a:xfrm>
          <a:custGeom>
            <a:avLst/>
            <a:gdLst/>
            <a:ahLst/>
            <a:cxnLst/>
            <a:rect l="l" t="t" r="r" b="b"/>
            <a:pathLst>
              <a:path w="4607560" h="897889">
                <a:moveTo>
                  <a:pt x="4607560" y="0"/>
                </a:moveTo>
                <a:lnTo>
                  <a:pt x="1037653" y="0"/>
                </a:lnTo>
                <a:lnTo>
                  <a:pt x="0" y="0"/>
                </a:lnTo>
                <a:lnTo>
                  <a:pt x="0" y="169240"/>
                </a:lnTo>
                <a:lnTo>
                  <a:pt x="0" y="338480"/>
                </a:lnTo>
                <a:lnTo>
                  <a:pt x="0" y="507720"/>
                </a:lnTo>
                <a:lnTo>
                  <a:pt x="0" y="676960"/>
                </a:lnTo>
                <a:lnTo>
                  <a:pt x="0" y="897407"/>
                </a:lnTo>
                <a:lnTo>
                  <a:pt x="1037653" y="897407"/>
                </a:lnTo>
                <a:lnTo>
                  <a:pt x="4607560" y="897407"/>
                </a:lnTo>
                <a:lnTo>
                  <a:pt x="4607560" y="676960"/>
                </a:lnTo>
                <a:lnTo>
                  <a:pt x="4607560" y="507720"/>
                </a:lnTo>
                <a:lnTo>
                  <a:pt x="4607560" y="338480"/>
                </a:lnTo>
                <a:lnTo>
                  <a:pt x="4607560" y="169240"/>
                </a:lnTo>
                <a:lnTo>
                  <a:pt x="4607560" y="0"/>
                </a:lnTo>
                <a:close/>
              </a:path>
            </a:pathLst>
          </a:custGeom>
          <a:solidFill>
            <a:srgbClr val="FFFFFF"/>
          </a:solidFill>
        </p:spPr>
        <p:txBody>
          <a:bodyPr wrap="square" lIns="0" tIns="0" rIns="0" bIns="0" rtlCol="0"/>
          <a:lstStyle/>
          <a:p>
            <a:endParaRPr/>
          </a:p>
        </p:txBody>
      </p:sp>
      <p:sp>
        <p:nvSpPr>
          <p:cNvPr id="13" name="object 13"/>
          <p:cNvSpPr txBox="1"/>
          <p:nvPr/>
        </p:nvSpPr>
        <p:spPr>
          <a:xfrm>
            <a:off x="1501368" y="1436461"/>
            <a:ext cx="1795780" cy="1123950"/>
          </a:xfrm>
          <a:prstGeom prst="rect">
            <a:avLst/>
          </a:prstGeom>
        </p:spPr>
        <p:txBody>
          <a:bodyPr vert="horz" wrap="square" lIns="0" tIns="92075" rIns="0" bIns="0" rtlCol="0">
            <a:spAutoFit/>
          </a:bodyPr>
          <a:lstStyle/>
          <a:p>
            <a:pPr marL="12700">
              <a:lnSpc>
                <a:spcPct val="100000"/>
              </a:lnSpc>
              <a:spcBef>
                <a:spcPts val="725"/>
              </a:spcBef>
            </a:pPr>
            <a:r>
              <a:rPr sz="1100" b="1" spc="-15" dirty="0">
                <a:solidFill>
                  <a:srgbClr val="221F1F"/>
                </a:solidFill>
                <a:latin typeface="UD デジタル 教科書体 N-R"/>
                <a:cs typeface="UD デジタル 教科書体 N-R"/>
              </a:rPr>
              <a:t>泉大津市、高石市</a:t>
            </a:r>
            <a:endParaRPr sz="1100" dirty="0">
              <a:latin typeface="UD デジタル 教科書体 N-R"/>
              <a:cs typeface="UD デジタル 教科書体 N-R"/>
            </a:endParaRPr>
          </a:p>
          <a:p>
            <a:pPr marL="12700" marR="392430">
              <a:lnSpc>
                <a:spcPct val="147400"/>
              </a:lnSpc>
            </a:pPr>
            <a:r>
              <a:rPr sz="1100" b="1" spc="-30" dirty="0">
                <a:solidFill>
                  <a:srgbClr val="221F1F"/>
                </a:solidFill>
                <a:latin typeface="UD デジタル 教科書体 N-R"/>
                <a:cs typeface="UD デジタル 教科書体 N-R"/>
              </a:rPr>
              <a:t>南海本線北助松駅すぐ</a:t>
            </a:r>
            <a:r>
              <a:rPr sz="1100" b="1" spc="-50" dirty="0">
                <a:solidFill>
                  <a:srgbClr val="221F1F"/>
                </a:solidFill>
                <a:latin typeface="UD デジタル 教科書体 N-R"/>
                <a:cs typeface="UD デジタル 教科書体 N-R"/>
              </a:rPr>
              <a:t> </a:t>
            </a:r>
            <a:r>
              <a:rPr sz="1100" b="1" dirty="0">
                <a:solidFill>
                  <a:srgbClr val="221F1F"/>
                </a:solidFill>
                <a:latin typeface="UD デジタル 教科書体 N-R"/>
                <a:cs typeface="UD デジタル 教科書体 N-R"/>
              </a:rPr>
              <a:t>36</a:t>
            </a:r>
            <a:r>
              <a:rPr sz="1100" b="1" spc="-50" dirty="0">
                <a:solidFill>
                  <a:srgbClr val="221F1F"/>
                </a:solidFill>
                <a:latin typeface="UD デジタル 教科書体 N-R"/>
                <a:cs typeface="UD デジタル 教科書体 N-R"/>
              </a:rPr>
              <a:t>店</a:t>
            </a:r>
            <a:endParaRPr sz="1100" dirty="0">
              <a:latin typeface="UD デジタル 教科書体 N-R"/>
              <a:cs typeface="UD デジタル 教科書体 N-R"/>
            </a:endParaRPr>
          </a:p>
          <a:p>
            <a:pPr marL="69850" marR="5080">
              <a:lnSpc>
                <a:spcPct val="123400"/>
              </a:lnSpc>
              <a:spcBef>
                <a:spcPts val="145"/>
              </a:spcBef>
            </a:pPr>
            <a:r>
              <a:rPr sz="900" b="1" u="sng" spc="-10" dirty="0">
                <a:solidFill>
                  <a:srgbClr val="4B7A52"/>
                </a:solidFill>
                <a:uFill>
                  <a:solidFill>
                    <a:srgbClr val="275216"/>
                  </a:solidFill>
                </a:uFill>
                <a:latin typeface="UD デジタル 教科書体 N-R"/>
                <a:cs typeface="UD デジタル 教科書体 N-R"/>
              </a:rPr>
              <a:t>https:/</a:t>
            </a:r>
            <a:r>
              <a:rPr sz="900" b="1" u="sng" spc="-10" dirty="0">
                <a:solidFill>
                  <a:srgbClr val="4B7A52"/>
                </a:solidFill>
                <a:uFill>
                  <a:solidFill>
                    <a:srgbClr val="275216"/>
                  </a:solidFill>
                </a:uFill>
                <a:latin typeface="UD デジタル 教科書体 N-R"/>
                <a:cs typeface="UD デジタル 教科書体 N-R"/>
                <a:hlinkClick r:id="rId2">
                  <a:extLst>
                    <a:ext uri="{A12FA001-AC4F-418D-AE19-62706E023703}">
                      <ahyp:hlinkClr xmlns:ahyp="http://schemas.microsoft.com/office/drawing/2018/hyperlinkcolor" val="tx"/>
                    </a:ext>
                  </a:extLst>
                </a:hlinkClick>
              </a:rPr>
              <a:t>/www.kitasukematsu.com/</a:t>
            </a:r>
            <a:r>
              <a:rPr sz="900" b="1" u="none" spc="-10" dirty="0">
                <a:solidFill>
                  <a:srgbClr val="4B7A52"/>
                </a:solidFill>
                <a:latin typeface="UD デジタル 教科書体 N-R"/>
                <a:cs typeface="UD デジタル 教科書体 N-R"/>
              </a:rPr>
              <a:t> </a:t>
            </a:r>
            <a:r>
              <a:rPr sz="900" b="1" u="sng" spc="-10" dirty="0">
                <a:solidFill>
                  <a:srgbClr val="4B7A52"/>
                </a:solidFill>
                <a:uFill>
                  <a:solidFill>
                    <a:srgbClr val="13501B"/>
                  </a:solidFill>
                </a:uFill>
                <a:latin typeface="UD デジタル 教科書体 N-R"/>
                <a:cs typeface="UD デジタル 教科書体 N-R"/>
              </a:rPr>
              <a:t>https://lin.ee/iJLBE5S</a:t>
            </a:r>
            <a:endParaRPr sz="900" dirty="0">
              <a:solidFill>
                <a:srgbClr val="4B7A52"/>
              </a:solidFill>
              <a:latin typeface="UD デジタル 教科書体 N-R"/>
              <a:cs typeface="UD デジタル 教科書体 N-R"/>
            </a:endParaRPr>
          </a:p>
        </p:txBody>
      </p:sp>
      <p:sp>
        <p:nvSpPr>
          <p:cNvPr id="14" name="object 14"/>
          <p:cNvSpPr txBox="1"/>
          <p:nvPr/>
        </p:nvSpPr>
        <p:spPr>
          <a:xfrm>
            <a:off x="517800" y="1436461"/>
            <a:ext cx="616585" cy="1664335"/>
          </a:xfrm>
          <a:prstGeom prst="rect">
            <a:avLst/>
          </a:prstGeom>
        </p:spPr>
        <p:txBody>
          <a:bodyPr vert="horz" wrap="square" lIns="0" tIns="12700" rIns="0" bIns="0" rtlCol="0">
            <a:spAutoFit/>
          </a:bodyPr>
          <a:lstStyle/>
          <a:p>
            <a:pPr marL="12700" marR="5080" algn="just">
              <a:lnSpc>
                <a:spcPct val="147400"/>
              </a:lnSpc>
              <a:spcBef>
                <a:spcPts val="100"/>
              </a:spcBef>
            </a:pPr>
            <a:r>
              <a:rPr sz="1100" b="1" spc="-15" dirty="0">
                <a:solidFill>
                  <a:srgbClr val="221F1F"/>
                </a:solidFill>
                <a:latin typeface="UD デジタル 教科書体 N-R"/>
                <a:cs typeface="UD デジタル 教科書体 N-R"/>
              </a:rPr>
              <a:t>所 在 地</a:t>
            </a:r>
            <a:r>
              <a:rPr sz="1100" b="1" spc="40" dirty="0">
                <a:solidFill>
                  <a:srgbClr val="221F1F"/>
                </a:solidFill>
                <a:latin typeface="UD デジタル 教科書体 N-R"/>
                <a:cs typeface="UD デジタル 教科書体 N-R"/>
              </a:rPr>
              <a:t>アクセス</a:t>
            </a:r>
            <a:r>
              <a:rPr sz="1100" b="1" spc="-10" dirty="0">
                <a:solidFill>
                  <a:srgbClr val="221F1F"/>
                </a:solidFill>
                <a:latin typeface="UD デジタル 教科書体 N-R"/>
                <a:cs typeface="UD デジタル 教科書体 N-R"/>
              </a:rPr>
              <a:t>会 員 数</a:t>
            </a:r>
            <a:endParaRPr sz="1100">
              <a:latin typeface="UD デジタル 教科書体 N-R"/>
              <a:cs typeface="UD デジタル 教科書体 N-R"/>
            </a:endParaRPr>
          </a:p>
          <a:p>
            <a:pPr marL="12700" marR="339725">
              <a:lnSpc>
                <a:spcPct val="111100"/>
              </a:lnSpc>
              <a:spcBef>
                <a:spcPts val="200"/>
              </a:spcBef>
            </a:pPr>
            <a:r>
              <a:rPr sz="1000" b="1" spc="-25" dirty="0">
                <a:solidFill>
                  <a:srgbClr val="221F1F"/>
                </a:solidFill>
                <a:latin typeface="UD デジタル 教科書体 N-R"/>
                <a:cs typeface="UD デジタル 教科書体 N-R"/>
              </a:rPr>
              <a:t>URL </a:t>
            </a:r>
            <a:r>
              <a:rPr sz="1000" b="1" spc="-20" dirty="0">
                <a:solidFill>
                  <a:srgbClr val="221F1F"/>
                </a:solidFill>
                <a:latin typeface="UD デジタル 教科書体 N-R"/>
                <a:cs typeface="UD デジタル 教科書体 N-R"/>
              </a:rPr>
              <a:t>LINE</a:t>
            </a:r>
            <a:endParaRPr sz="1000">
              <a:latin typeface="UD デジタル 教科書体 N-R"/>
              <a:cs typeface="UD デジタル 教科書体 N-R"/>
            </a:endParaRPr>
          </a:p>
          <a:p>
            <a:pPr marL="12700" marR="22860">
              <a:lnSpc>
                <a:spcPct val="111100"/>
              </a:lnSpc>
            </a:pPr>
            <a:r>
              <a:rPr sz="1000" b="1" spc="-10" dirty="0">
                <a:solidFill>
                  <a:srgbClr val="221F1F"/>
                </a:solidFill>
                <a:latin typeface="UD デジタル 教科書体 N-R"/>
                <a:cs typeface="UD デジタル 教科書体 N-R"/>
              </a:rPr>
              <a:t>Instagram Facebook</a:t>
            </a:r>
            <a:endParaRPr sz="1000">
              <a:latin typeface="UD デジタル 教科書体 N-R"/>
              <a:cs typeface="UD デジタル 教科書体 N-R"/>
            </a:endParaRPr>
          </a:p>
          <a:p>
            <a:pPr marL="12700">
              <a:lnSpc>
                <a:spcPct val="100000"/>
              </a:lnSpc>
              <a:spcBef>
                <a:spcPts val="334"/>
              </a:spcBef>
            </a:pPr>
            <a:r>
              <a:rPr sz="1000" b="1" spc="-10" dirty="0">
                <a:latin typeface="UD デジタル 教科書体 N-R"/>
                <a:cs typeface="UD デジタル 教科書体 N-R"/>
              </a:rPr>
              <a:t>Youtube</a:t>
            </a:r>
            <a:endParaRPr sz="1000">
              <a:latin typeface="UD デジタル 教科書体 N-R"/>
              <a:cs typeface="UD デジタル 教科書体 N-R"/>
            </a:endParaRPr>
          </a:p>
        </p:txBody>
      </p:sp>
      <p:sp>
        <p:nvSpPr>
          <p:cNvPr id="15" name="object 15"/>
          <p:cNvSpPr txBox="1"/>
          <p:nvPr/>
        </p:nvSpPr>
        <p:spPr>
          <a:xfrm>
            <a:off x="1558756" y="2534870"/>
            <a:ext cx="2940050" cy="553720"/>
          </a:xfrm>
          <a:prstGeom prst="rect">
            <a:avLst/>
          </a:prstGeom>
        </p:spPr>
        <p:txBody>
          <a:bodyPr vert="horz" wrap="square" lIns="0" tIns="12700" rIns="0" bIns="0" rtlCol="0">
            <a:spAutoFit/>
          </a:bodyPr>
          <a:lstStyle/>
          <a:p>
            <a:pPr marL="12700" marR="5080">
              <a:lnSpc>
                <a:spcPct val="1234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3">
                  <a:extLst>
                    <a:ext uri="{A12FA001-AC4F-418D-AE19-62706E023703}">
                      <ahyp:hlinkClr xmlns:ahyp="http://schemas.microsoft.com/office/drawing/2018/hyperlinkcolor" val="tx"/>
                    </a:ext>
                  </a:extLst>
                </a:hlinkClick>
              </a:rPr>
              <a:t>www.instagram.com/kitasukematsu_shoutengai/</a:t>
            </a:r>
            <a:r>
              <a:rPr sz="900" b="1" u="none" spc="-10" dirty="0">
                <a:solidFill>
                  <a:srgbClr val="4B7A52"/>
                </a:solidFill>
                <a:latin typeface="UD デジタル 教科書体 N-R"/>
                <a:cs typeface="UD デジタル 教科書体 N-R"/>
              </a:rPr>
              <a:t> </a:t>
            </a: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4">
                  <a:extLst>
                    <a:ext uri="{A12FA001-AC4F-418D-AE19-62706E023703}">
                      <ahyp:hlinkClr xmlns:ahyp="http://schemas.microsoft.com/office/drawing/2018/hyperlinkcolor" val="tx"/>
                    </a:ext>
                  </a:extLst>
                </a:hlinkClick>
              </a:rPr>
              <a:t>www.facebook.com/kitasukematsu.shoutengai</a:t>
            </a:r>
            <a:endParaRPr sz="900" dirty="0">
              <a:solidFill>
                <a:srgbClr val="4B7A52"/>
              </a:solidFill>
              <a:latin typeface="UD デジタル 教科書体 N-R"/>
              <a:cs typeface="UD デジタル 教科書体 N-R"/>
            </a:endParaRPr>
          </a:p>
          <a:p>
            <a:pPr marL="12700">
              <a:lnSpc>
                <a:spcPct val="100000"/>
              </a:lnSpc>
              <a:spcBef>
                <a:spcPts val="530"/>
              </a:spcBef>
            </a:pPr>
            <a:r>
              <a:rPr sz="800" b="1" u="sng" spc="-10" dirty="0">
                <a:solidFill>
                  <a:srgbClr val="4B7A52"/>
                </a:solidFill>
                <a:uFill>
                  <a:solidFill>
                    <a:srgbClr val="13501B"/>
                  </a:solidFill>
                </a:uFill>
                <a:latin typeface="UD デジタル 教科書体 N-R"/>
                <a:cs typeface="UD デジタル 教科書体 N-R"/>
              </a:rPr>
              <a:t>https://</a:t>
            </a:r>
            <a:r>
              <a:rPr sz="800" b="1" u="sng" spc="-10" dirty="0">
                <a:solidFill>
                  <a:srgbClr val="4B7A52"/>
                </a:solidFill>
                <a:uFill>
                  <a:solidFill>
                    <a:srgbClr val="13501B"/>
                  </a:solidFill>
                </a:uFill>
                <a:latin typeface="UD デジタル 教科書体 N-R"/>
                <a:cs typeface="UD デジタル 教科書体 N-R"/>
                <a:hlinkClick r:id="rId5">
                  <a:extLst>
                    <a:ext uri="{A12FA001-AC4F-418D-AE19-62706E023703}">
                      <ahyp:hlinkClr xmlns:ahyp="http://schemas.microsoft.com/office/drawing/2018/hyperlinkcolor" val="tx"/>
                    </a:ext>
                  </a:extLst>
                </a:hlinkClick>
              </a:rPr>
              <a:t>www.youtube.com/channel/UCXoP6ahLXCwPvXCOyYOQFKQ</a:t>
            </a:r>
            <a:endParaRPr sz="800" dirty="0">
              <a:solidFill>
                <a:srgbClr val="4B7A52"/>
              </a:solidFill>
              <a:latin typeface="UD デジタル 教科書体 N-R"/>
              <a:cs typeface="UD デジタル 教科書体 N-R"/>
            </a:endParaRPr>
          </a:p>
        </p:txBody>
      </p:sp>
      <p:pic>
        <p:nvPicPr>
          <p:cNvPr id="16" name="object 16"/>
          <p:cNvPicPr/>
          <p:nvPr/>
        </p:nvPicPr>
        <p:blipFill>
          <a:blip r:embed="rId6" cstate="print"/>
          <a:stretch>
            <a:fillRect/>
          </a:stretch>
        </p:blipFill>
        <p:spPr>
          <a:xfrm>
            <a:off x="4197169" y="1791652"/>
            <a:ext cx="778487" cy="778484"/>
          </a:xfrm>
          <a:prstGeom prst="rect">
            <a:avLst/>
          </a:prstGeom>
        </p:spPr>
      </p:pic>
      <p:sp>
        <p:nvSpPr>
          <p:cNvPr id="17" name="object 17"/>
          <p:cNvSpPr txBox="1"/>
          <p:nvPr/>
        </p:nvSpPr>
        <p:spPr>
          <a:xfrm>
            <a:off x="4355801" y="1599563"/>
            <a:ext cx="394970" cy="223520"/>
          </a:xfrm>
          <a:prstGeom prst="rect">
            <a:avLst/>
          </a:prstGeom>
        </p:spPr>
        <p:txBody>
          <a:bodyPr vert="horz" wrap="square" lIns="0" tIns="12065" rIns="0" bIns="0" rtlCol="0">
            <a:spAutoFit/>
          </a:bodyPr>
          <a:lstStyle/>
          <a:p>
            <a:pPr marL="12700" marR="5080" indent="60960">
              <a:lnSpc>
                <a:spcPct val="100000"/>
              </a:lnSpc>
              <a:spcBef>
                <a:spcPts val="95"/>
              </a:spcBef>
            </a:pPr>
            <a:r>
              <a:rPr sz="650" spc="-25" dirty="0">
                <a:latin typeface="UD デジタル 教科書体 NK-R"/>
                <a:cs typeface="UD デジタル 教科書体 NK-R"/>
              </a:rPr>
              <a:t>商店街</a:t>
            </a:r>
            <a:r>
              <a:rPr sz="650" spc="500" dirty="0">
                <a:latin typeface="UD デジタル 教科書体 NK-R"/>
                <a:cs typeface="UD デジタル 教科書体 NK-R"/>
              </a:rPr>
              <a:t> </a:t>
            </a:r>
            <a:r>
              <a:rPr sz="650" spc="-10" dirty="0">
                <a:latin typeface="UD デジタル 教科書体 NK-R"/>
                <a:cs typeface="UD デジタル 教科書体 NK-R"/>
              </a:rPr>
              <a:t>Web</a:t>
            </a:r>
            <a:r>
              <a:rPr sz="650" spc="-30" dirty="0">
                <a:latin typeface="UD デジタル 教科書体 NK-R"/>
                <a:cs typeface="UD デジタル 教科書体 NK-R"/>
              </a:rPr>
              <a:t>サイト</a:t>
            </a:r>
            <a:endParaRPr sz="650">
              <a:latin typeface="UD デジタル 教科書体 NK-R"/>
              <a:cs typeface="UD デジタル 教科書体 NK-R"/>
            </a:endParaRPr>
          </a:p>
        </p:txBody>
      </p:sp>
      <p:pic>
        <p:nvPicPr>
          <p:cNvPr id="18" name="object 18"/>
          <p:cNvPicPr/>
          <p:nvPr/>
        </p:nvPicPr>
        <p:blipFill>
          <a:blip r:embed="rId7" cstate="print"/>
          <a:stretch>
            <a:fillRect/>
          </a:stretch>
        </p:blipFill>
        <p:spPr>
          <a:xfrm>
            <a:off x="5097005" y="1563014"/>
            <a:ext cx="2072232" cy="1559109"/>
          </a:xfrm>
          <a:prstGeom prst="rect">
            <a:avLst/>
          </a:prstGeom>
        </p:spPr>
      </p:pic>
      <p:sp>
        <p:nvSpPr>
          <p:cNvPr id="19" name="object 19"/>
          <p:cNvSpPr txBox="1"/>
          <p:nvPr/>
        </p:nvSpPr>
        <p:spPr>
          <a:xfrm>
            <a:off x="353352" y="132206"/>
            <a:ext cx="6907530" cy="1038860"/>
          </a:xfrm>
          <a:prstGeom prst="rect">
            <a:avLst/>
          </a:prstGeom>
          <a:ln w="19050">
            <a:solidFill>
              <a:srgbClr val="317DC4"/>
            </a:solidFill>
          </a:ln>
        </p:spPr>
        <p:txBody>
          <a:bodyPr vert="horz" wrap="square" lIns="0" tIns="83820" rIns="0" bIns="0" rtlCol="0">
            <a:spAutoFit/>
          </a:bodyPr>
          <a:lstStyle/>
          <a:p>
            <a:pPr marL="154940">
              <a:lnSpc>
                <a:spcPts val="1310"/>
              </a:lnSpc>
              <a:spcBef>
                <a:spcPts val="660"/>
              </a:spcBef>
            </a:pPr>
            <a:r>
              <a:rPr sz="1650" b="1" baseline="2525" dirty="0">
                <a:solidFill>
                  <a:srgbClr val="585858"/>
                </a:solidFill>
                <a:latin typeface="UD デジタル 教科書体 N-R"/>
                <a:cs typeface="UD デジタル 教科書体 N-R"/>
              </a:rPr>
              <a:t>事例</a:t>
            </a:r>
            <a:r>
              <a:rPr sz="1100" b="1" spc="-50" dirty="0">
                <a:solidFill>
                  <a:srgbClr val="585858"/>
                </a:solidFill>
                <a:latin typeface="ＭＳ 明朝"/>
                <a:cs typeface="ＭＳ 明朝"/>
              </a:rPr>
              <a:t>㉟</a:t>
            </a:r>
            <a:endParaRPr sz="1100" dirty="0">
              <a:latin typeface="ＭＳ 明朝"/>
              <a:cs typeface="ＭＳ 明朝"/>
            </a:endParaRPr>
          </a:p>
          <a:p>
            <a:pPr marL="184150">
              <a:lnSpc>
                <a:spcPts val="1810"/>
              </a:lnSpc>
            </a:pPr>
            <a:r>
              <a:rPr sz="1700" spc="-5" dirty="0">
                <a:latin typeface="UD デジタル 教科書体 N-R"/>
                <a:cs typeface="UD デジタル 教科書体 N-R"/>
              </a:rPr>
              <a:t>空き店舗を借り上げてワークショップ・チャレンジショップ実施</a:t>
            </a:r>
            <a:endParaRPr sz="1700" dirty="0">
              <a:latin typeface="UD デジタル 教科書体 N-R"/>
              <a:cs typeface="UD デジタル 教科書体 N-R"/>
            </a:endParaRPr>
          </a:p>
          <a:p>
            <a:pPr marL="117475">
              <a:lnSpc>
                <a:spcPts val="1820"/>
              </a:lnSpc>
              <a:tabLst>
                <a:tab pos="6849109" algn="l"/>
              </a:tabLst>
            </a:pPr>
            <a:r>
              <a:rPr sz="1700" u="heavy" spc="200" dirty="0">
                <a:uFill>
                  <a:solidFill>
                    <a:srgbClr val="317DC4"/>
                  </a:solidFill>
                </a:uFill>
                <a:latin typeface="UD デジタル 教科書体 N-R"/>
                <a:cs typeface="UD デジタル 教科書体 N-R"/>
              </a:rPr>
              <a:t> </a:t>
            </a:r>
            <a:r>
              <a:rPr sz="1700" u="heavy" dirty="0">
                <a:uFill>
                  <a:solidFill>
                    <a:srgbClr val="317DC4"/>
                  </a:solidFill>
                </a:uFill>
                <a:latin typeface="UD デジタル 教科書体 N-R"/>
                <a:cs typeface="UD デジタル 教科書体 N-R"/>
              </a:rPr>
              <a:t>＆</a:t>
            </a:r>
            <a:r>
              <a:rPr sz="1700" u="heavy" spc="110" dirty="0">
                <a:uFill>
                  <a:solidFill>
                    <a:srgbClr val="317DC4"/>
                  </a:solidFill>
                </a:uFill>
                <a:latin typeface="UD デジタル 教科書体 N-R"/>
                <a:cs typeface="UD デジタル 教科書体 N-R"/>
              </a:rPr>
              <a:t> </a:t>
            </a:r>
            <a:r>
              <a:rPr sz="1700" u="heavy" dirty="0">
                <a:uFill>
                  <a:solidFill>
                    <a:srgbClr val="317DC4"/>
                  </a:solidFill>
                </a:uFill>
                <a:latin typeface="UD デジタル 教科書体 N-R"/>
                <a:cs typeface="UD デジタル 教科書体 N-R"/>
              </a:rPr>
              <a:t>Instagramを使いこなして発信強</a:t>
            </a:r>
            <a:r>
              <a:rPr sz="1700" u="heavy" spc="-50" dirty="0">
                <a:uFill>
                  <a:solidFill>
                    <a:srgbClr val="317DC4"/>
                  </a:solidFill>
                </a:uFill>
                <a:latin typeface="UD デジタル 教科書体 N-R"/>
                <a:cs typeface="UD デジタル 教科書体 N-R"/>
              </a:rPr>
              <a:t>化</a:t>
            </a:r>
            <a:r>
              <a:rPr sz="1700" u="heavy" dirty="0">
                <a:uFill>
                  <a:solidFill>
                    <a:srgbClr val="317DC4"/>
                  </a:solidFill>
                </a:uFill>
                <a:latin typeface="UD デジタル 教科書体 N-R"/>
                <a:cs typeface="UD デジタル 教科書体 N-R"/>
              </a:rPr>
              <a:t>	</a:t>
            </a:r>
            <a:endParaRPr sz="1700" dirty="0">
              <a:latin typeface="UD デジタル 教科書体 N-R"/>
              <a:cs typeface="UD デジタル 教科書体 N-R"/>
            </a:endParaRPr>
          </a:p>
          <a:p>
            <a:pPr marL="154940">
              <a:lnSpc>
                <a:spcPct val="100000"/>
              </a:lnSpc>
              <a:spcBef>
                <a:spcPts val="575"/>
              </a:spcBef>
            </a:pPr>
            <a:r>
              <a:rPr sz="1300" spc="-25" dirty="0">
                <a:latin typeface="UD デジタル 教科書体 NK-R"/>
                <a:cs typeface="UD デジタル 教科書体 NK-R"/>
              </a:rPr>
              <a:t>北助松商店街振興組合</a:t>
            </a:r>
            <a:endParaRPr sz="1300" dirty="0">
              <a:latin typeface="UD デジタル 教科書体 NK-R"/>
              <a:cs typeface="UD デジタル 教科書体 NK-R"/>
            </a:endParaRPr>
          </a:p>
        </p:txBody>
      </p:sp>
      <p:sp>
        <p:nvSpPr>
          <p:cNvPr id="20" name="object 20"/>
          <p:cNvSpPr txBox="1"/>
          <p:nvPr/>
        </p:nvSpPr>
        <p:spPr>
          <a:xfrm>
            <a:off x="352259" y="5345899"/>
            <a:ext cx="3342640" cy="286385"/>
          </a:xfrm>
          <a:prstGeom prst="rect">
            <a:avLst/>
          </a:prstGeom>
          <a:solidFill>
            <a:srgbClr val="317DC4"/>
          </a:solidFill>
        </p:spPr>
        <p:txBody>
          <a:bodyPr vert="horz" wrap="square" lIns="0" tIns="29209" rIns="0" bIns="0" rtlCol="0">
            <a:spAutoFit/>
          </a:bodyPr>
          <a:lstStyle/>
          <a:p>
            <a:pPr marL="110489">
              <a:lnSpc>
                <a:spcPct val="100000"/>
              </a:lnSpc>
              <a:spcBef>
                <a:spcPts val="229"/>
              </a:spcBef>
            </a:pPr>
            <a:r>
              <a:rPr sz="1300" b="1" spc="-25" dirty="0">
                <a:solidFill>
                  <a:srgbClr val="FFFFFF"/>
                </a:solidFill>
                <a:latin typeface="UD デジタル 教科書体 NK-R"/>
                <a:cs typeface="UD デジタル 教科書体 NK-R"/>
              </a:rPr>
              <a:t>取組内容 ①ワークショップ・チャレンジショップ</a:t>
            </a:r>
            <a:endParaRPr sz="1300">
              <a:latin typeface="UD デジタル 教科書体 NK-R"/>
              <a:cs typeface="UD デジタル 教科書体 NK-R"/>
            </a:endParaRPr>
          </a:p>
        </p:txBody>
      </p:sp>
      <p:sp>
        <p:nvSpPr>
          <p:cNvPr id="21" name="object 21"/>
          <p:cNvSpPr/>
          <p:nvPr/>
        </p:nvSpPr>
        <p:spPr>
          <a:xfrm>
            <a:off x="353344" y="5629248"/>
            <a:ext cx="3211195" cy="281940"/>
          </a:xfrm>
          <a:custGeom>
            <a:avLst/>
            <a:gdLst/>
            <a:ahLst/>
            <a:cxnLst/>
            <a:rect l="l" t="t" r="r" b="b"/>
            <a:pathLst>
              <a:path w="3211195" h="281939">
                <a:moveTo>
                  <a:pt x="3069742" y="0"/>
                </a:moveTo>
                <a:lnTo>
                  <a:pt x="0" y="0"/>
                </a:lnTo>
                <a:lnTo>
                  <a:pt x="0" y="281800"/>
                </a:lnTo>
                <a:lnTo>
                  <a:pt x="3210636" y="281800"/>
                </a:lnTo>
                <a:lnTo>
                  <a:pt x="3210636" y="140893"/>
                </a:lnTo>
                <a:lnTo>
                  <a:pt x="3069742" y="0"/>
                </a:lnTo>
                <a:close/>
              </a:path>
            </a:pathLst>
          </a:custGeom>
          <a:solidFill>
            <a:srgbClr val="B4E4A1"/>
          </a:solidFill>
        </p:spPr>
        <p:txBody>
          <a:bodyPr wrap="square" lIns="0" tIns="0" rIns="0" bIns="0" rtlCol="0"/>
          <a:lstStyle/>
          <a:p>
            <a:endParaRPr/>
          </a:p>
        </p:txBody>
      </p:sp>
      <p:sp>
        <p:nvSpPr>
          <p:cNvPr id="22" name="object 22"/>
          <p:cNvSpPr/>
          <p:nvPr/>
        </p:nvSpPr>
        <p:spPr>
          <a:xfrm>
            <a:off x="354608" y="7640721"/>
            <a:ext cx="3304540" cy="281940"/>
          </a:xfrm>
          <a:custGeom>
            <a:avLst/>
            <a:gdLst/>
            <a:ahLst/>
            <a:cxnLst/>
            <a:rect l="l" t="t" r="r" b="b"/>
            <a:pathLst>
              <a:path w="3304540" h="281940">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sp>
        <p:nvSpPr>
          <p:cNvPr id="23" name="object 23"/>
          <p:cNvSpPr txBox="1"/>
          <p:nvPr/>
        </p:nvSpPr>
        <p:spPr>
          <a:xfrm>
            <a:off x="340768" y="5578313"/>
            <a:ext cx="3164840" cy="1871980"/>
          </a:xfrm>
          <a:prstGeom prst="rect">
            <a:avLst/>
          </a:prstGeom>
        </p:spPr>
        <p:txBody>
          <a:bodyPr vert="horz" wrap="square" lIns="0" tIns="114300" rIns="0" bIns="0" rtlCol="0">
            <a:spAutoFit/>
          </a:bodyPr>
          <a:lstStyle/>
          <a:p>
            <a:pPr marL="90170">
              <a:lnSpc>
                <a:spcPct val="100000"/>
              </a:lnSpc>
              <a:spcBef>
                <a:spcPts val="900"/>
              </a:spcBef>
            </a:pPr>
            <a:r>
              <a:rPr sz="1150" spc="-5" dirty="0">
                <a:latin typeface="UD デジタル 教科書体 N-R"/>
                <a:cs typeface="UD デジタル 教科書体 N-R"/>
              </a:rPr>
              <a:t>来街者や地域が抱える商店街への要望</a:t>
            </a:r>
            <a:endParaRPr sz="1150">
              <a:latin typeface="UD デジタル 教科書体 N-R"/>
              <a:cs typeface="UD デジタル 教科書体 N-R"/>
            </a:endParaRPr>
          </a:p>
          <a:p>
            <a:pPr marL="149860" marR="5080" indent="-137160">
              <a:lnSpc>
                <a:spcPct val="102899"/>
              </a:lnSpc>
              <a:spcBef>
                <a:spcPts val="695"/>
              </a:spcBef>
            </a:pPr>
            <a:r>
              <a:rPr sz="1050" spc="5" dirty="0">
                <a:latin typeface="UD デジタル 教科書体 N-R"/>
                <a:cs typeface="UD デジタル 教科書体 N-R"/>
              </a:rPr>
              <a:t>・空き店舗が増える中、商店街の今後を検討する</a:t>
            </a:r>
            <a:r>
              <a:rPr sz="1050" spc="10" dirty="0">
                <a:latin typeface="UD デジタル 教科書体 N-R"/>
                <a:cs typeface="UD デジタル 教科書体 N-R"/>
              </a:rPr>
              <a:t> </a:t>
            </a:r>
            <a:r>
              <a:rPr sz="1050" spc="5" dirty="0">
                <a:latin typeface="UD デジタル 教科書体 N-R"/>
                <a:cs typeface="UD デジタル 教科書体 N-R"/>
              </a:rPr>
              <a:t>ため、令和</a:t>
            </a:r>
            <a:r>
              <a:rPr sz="1050" spc="10" dirty="0">
                <a:latin typeface="UD デジタル 教科書体 N-R"/>
                <a:cs typeface="UD デジタル 教科書体 N-R"/>
              </a:rPr>
              <a:t>5</a:t>
            </a:r>
            <a:r>
              <a:rPr sz="1050" spc="5" dirty="0">
                <a:latin typeface="UD デジタル 教科書体 N-R"/>
                <a:cs typeface="UD デジタル 教科書体 N-R"/>
              </a:rPr>
              <a:t>年度は中企庁事業「商店街等における課題解決のための専門家派遣及びワークショップ」に応募し、採択された。</a:t>
            </a:r>
            <a:endParaRPr sz="1050">
              <a:latin typeface="UD デジタル 教科書体 N-R"/>
              <a:cs typeface="UD デジタル 教科書体 N-R"/>
            </a:endParaRPr>
          </a:p>
          <a:p>
            <a:pPr marL="149860" marR="5080" indent="-137160">
              <a:lnSpc>
                <a:spcPct val="102600"/>
              </a:lnSpc>
              <a:spcBef>
                <a:spcPts val="5"/>
              </a:spcBef>
            </a:pPr>
            <a:r>
              <a:rPr sz="1050" spc="5" dirty="0">
                <a:latin typeface="UD デジタル 教科書体 N-R"/>
                <a:cs typeface="UD デジタル 教科書体 N-R"/>
              </a:rPr>
              <a:t>・商店街の今後の方向性検討のため、地域で意見</a:t>
            </a:r>
            <a:r>
              <a:rPr sz="1050" spc="10" dirty="0">
                <a:latin typeface="UD デジタル 教科書体 N-R"/>
                <a:cs typeface="UD デジタル 教科書体 N-R"/>
              </a:rPr>
              <a:t> </a:t>
            </a:r>
            <a:r>
              <a:rPr sz="1050" spc="5" dirty="0">
                <a:latin typeface="UD デジタル 教科書体 N-R"/>
                <a:cs typeface="UD デジタル 教科書体 N-R"/>
              </a:rPr>
              <a:t>交換をしたところ、「活動の場」や「魅力的な店舗」などのニーズが地域では高いこと、さらに、場所があれば商店街での活動に挑戦してみたい人がいることが判明。</a:t>
            </a:r>
            <a:endParaRPr sz="1050">
              <a:latin typeface="UD デジタル 教科書体 N-R"/>
              <a:cs typeface="UD デジタル 教科書体 N-R"/>
            </a:endParaRPr>
          </a:p>
        </p:txBody>
      </p:sp>
      <p:sp>
        <p:nvSpPr>
          <p:cNvPr id="24" name="object 24"/>
          <p:cNvSpPr txBox="1"/>
          <p:nvPr/>
        </p:nvSpPr>
        <p:spPr>
          <a:xfrm>
            <a:off x="366143" y="7634199"/>
            <a:ext cx="3164840" cy="2448560"/>
          </a:xfrm>
          <a:prstGeom prst="rect">
            <a:avLst/>
          </a:prstGeom>
        </p:spPr>
        <p:txBody>
          <a:bodyPr vert="horz" wrap="square" lIns="0" tIns="71755" rIns="0" bIns="0" rtlCol="0">
            <a:spAutoFit/>
          </a:bodyPr>
          <a:lstStyle/>
          <a:p>
            <a:pPr marL="66040">
              <a:lnSpc>
                <a:spcPct val="100000"/>
              </a:lnSpc>
              <a:spcBef>
                <a:spcPts val="565"/>
              </a:spcBef>
            </a:pPr>
            <a:r>
              <a:rPr sz="1150" spc="-285" dirty="0">
                <a:latin typeface="UD デジタル 教科書体 N-R"/>
                <a:cs typeface="UD デジタル 教科書体 N-R"/>
              </a:rPr>
              <a:t>空き店舗でワークショップ・チャレンジショップを展開</a:t>
            </a:r>
            <a:endParaRPr sz="1150">
              <a:latin typeface="UD デジタル 教科書体 N-R"/>
              <a:cs typeface="UD デジタル 教科書体 N-R"/>
            </a:endParaRPr>
          </a:p>
          <a:p>
            <a:pPr marL="149860" marR="5080" indent="-137160">
              <a:lnSpc>
                <a:spcPct val="102899"/>
              </a:lnSpc>
              <a:spcBef>
                <a:spcPts val="385"/>
              </a:spcBef>
            </a:pPr>
            <a:r>
              <a:rPr sz="1050" spc="5" dirty="0">
                <a:latin typeface="UD デジタル 教科書体 N-R"/>
                <a:cs typeface="UD デジタル 教科書体 N-R"/>
              </a:rPr>
              <a:t>・そこで、空き店舗を商店街が日単位で借り上げ、ワークショップやチャレンジショップ用スペース</a:t>
            </a:r>
            <a:r>
              <a:rPr sz="1050" spc="10" dirty="0">
                <a:latin typeface="UD デジタル 教科書体 N-R"/>
                <a:cs typeface="UD デジタル 教科書体 N-R"/>
              </a:rPr>
              <a:t>とし、</a:t>
            </a:r>
            <a:r>
              <a:rPr sz="1050" dirty="0">
                <a:latin typeface="UD デジタル 教科書体 N-R"/>
                <a:cs typeface="UD デジタル 教科書体 N-R"/>
              </a:rPr>
              <a:t>HP</a:t>
            </a:r>
            <a:r>
              <a:rPr sz="1050" spc="20" dirty="0">
                <a:latin typeface="UD デジタル 教科書体 N-R"/>
                <a:cs typeface="UD デジタル 教科書体 N-R"/>
              </a:rPr>
              <a:t>や</a:t>
            </a:r>
            <a:r>
              <a:rPr sz="1050" spc="5" dirty="0">
                <a:latin typeface="UD デジタル 教科書体 N-R"/>
                <a:cs typeface="UD デジタル 教科書体 N-R"/>
              </a:rPr>
              <a:t>SNS、チラシなどを通じて公募し、</a:t>
            </a:r>
            <a:r>
              <a:rPr sz="1050" spc="10" dirty="0">
                <a:latin typeface="UD デジタル 教科書体 N-R"/>
                <a:cs typeface="UD デジタル 教科書体 N-R"/>
              </a:rPr>
              <a:t>  </a:t>
            </a:r>
            <a:r>
              <a:rPr sz="1050" spc="5" dirty="0">
                <a:latin typeface="UD デジタル 教科書体 N-R"/>
                <a:cs typeface="UD デジタル 教科書体 N-R"/>
              </a:rPr>
              <a:t>希望者に貸し出した。</a:t>
            </a:r>
            <a:endParaRPr sz="1050">
              <a:latin typeface="UD デジタル 教科書体 N-R"/>
              <a:cs typeface="UD デジタル 教科書体 N-R"/>
            </a:endParaRPr>
          </a:p>
          <a:p>
            <a:pPr marL="149860" marR="5080" indent="-137160">
              <a:lnSpc>
                <a:spcPct val="102899"/>
              </a:lnSpc>
            </a:pPr>
            <a:r>
              <a:rPr sz="1050" spc="5" dirty="0">
                <a:latin typeface="UD デジタル 教科書体 N-R"/>
                <a:cs typeface="UD デジタル 教科書体 N-R"/>
              </a:rPr>
              <a:t>・親子向け体操教室によるワークショップ、ハンドメイド雑貨等の販売、英会話教室による子ども</a:t>
            </a:r>
            <a:r>
              <a:rPr sz="1050" spc="10" dirty="0">
                <a:latin typeface="UD デジタル 教科書体 N-R"/>
                <a:cs typeface="UD デジタル 教科書体 N-R"/>
              </a:rPr>
              <a:t> </a:t>
            </a:r>
            <a:r>
              <a:rPr sz="1050" spc="5" dirty="0">
                <a:latin typeface="UD デジタル 教科書体 N-R"/>
                <a:cs typeface="UD デジタル 教科書体 N-R"/>
              </a:rPr>
              <a:t>向け講座レッスンなどが開催された。</a:t>
            </a:r>
            <a:endParaRPr sz="1050">
              <a:latin typeface="UD デジタル 教科書体 N-R"/>
              <a:cs typeface="UD デジタル 教科書体 N-R"/>
            </a:endParaRPr>
          </a:p>
          <a:p>
            <a:pPr marL="149860" marR="5080" indent="-137160">
              <a:lnSpc>
                <a:spcPct val="101899"/>
              </a:lnSpc>
              <a:spcBef>
                <a:spcPts val="15"/>
              </a:spcBef>
            </a:pPr>
            <a:r>
              <a:rPr sz="1050" spc="-5" dirty="0">
                <a:latin typeface="UD デジタル 教科書体 N-R"/>
                <a:cs typeface="UD デジタル 教科書体 N-R"/>
              </a:rPr>
              <a:t>・また、地元不動産業者の協力を得て、出店に興味がある方向けの貸店舗見学ツアーを開催。</a:t>
            </a:r>
            <a:endParaRPr sz="1050">
              <a:latin typeface="UD デジタル 教科書体 N-R"/>
              <a:cs typeface="UD デジタル 教科書体 N-R"/>
            </a:endParaRPr>
          </a:p>
          <a:p>
            <a:pPr marL="149860" marR="5080" indent="-137160">
              <a:lnSpc>
                <a:spcPct val="102899"/>
              </a:lnSpc>
            </a:pPr>
            <a:r>
              <a:rPr sz="1050" spc="-5" dirty="0">
                <a:latin typeface="UD デジタル 教科書体 N-R"/>
                <a:cs typeface="UD デジタル 教科書体 N-R"/>
              </a:rPr>
              <a:t>・参加者には市や商工会議所による創業・出店支援事業のチラシも配布した。</a:t>
            </a:r>
            <a:endParaRPr sz="1050">
              <a:latin typeface="UD デジタル 教科書体 N-R"/>
              <a:cs typeface="UD デジタル 教科書体 N-R"/>
            </a:endParaRPr>
          </a:p>
          <a:p>
            <a:pPr marL="149860" marR="73660" indent="-137160">
              <a:lnSpc>
                <a:spcPct val="102899"/>
              </a:lnSpc>
            </a:pPr>
            <a:r>
              <a:rPr sz="1050" dirty="0">
                <a:latin typeface="UD デジタル 教科書体 N-R"/>
                <a:cs typeface="UD デジタル 教科書体 N-R"/>
              </a:rPr>
              <a:t>・募集や取組状況については、商店街の</a:t>
            </a:r>
            <a:r>
              <a:rPr sz="1050" spc="-10" dirty="0">
                <a:latin typeface="UD デジタル 教科書体 N-R"/>
                <a:cs typeface="UD デジタル 教科書体 N-R"/>
              </a:rPr>
              <a:t>Instagramで随時発信した。</a:t>
            </a:r>
            <a:endParaRPr sz="1050">
              <a:latin typeface="UD デジタル 教科書体 N-R"/>
              <a:cs typeface="UD デジタル 教科書体 N-R"/>
            </a:endParaRPr>
          </a:p>
        </p:txBody>
      </p:sp>
      <p:sp>
        <p:nvSpPr>
          <p:cNvPr id="25" name="object 25"/>
          <p:cNvSpPr txBox="1"/>
          <p:nvPr/>
        </p:nvSpPr>
        <p:spPr>
          <a:xfrm>
            <a:off x="5878447" y="4489303"/>
            <a:ext cx="1400810" cy="321945"/>
          </a:xfrm>
          <a:prstGeom prst="rect">
            <a:avLst/>
          </a:prstGeom>
        </p:spPr>
        <p:txBody>
          <a:bodyPr vert="horz" wrap="square" lIns="0" tIns="12065" rIns="0" bIns="0" rtlCol="0">
            <a:spAutoFit/>
          </a:bodyPr>
          <a:lstStyle/>
          <a:p>
            <a:pPr marL="339725" marR="5080" indent="-327660">
              <a:lnSpc>
                <a:spcPct val="102099"/>
              </a:lnSpc>
              <a:spcBef>
                <a:spcPts val="95"/>
              </a:spcBef>
            </a:pPr>
            <a:r>
              <a:rPr sz="950" spc="-10" dirty="0">
                <a:latin typeface="Meiryo UI"/>
                <a:cs typeface="Meiryo UI"/>
              </a:rPr>
              <a:t>チャレンジショップ ハンドメイド雑貨等の販売</a:t>
            </a:r>
            <a:endParaRPr sz="950">
              <a:latin typeface="Meiryo UI"/>
              <a:cs typeface="Meiryo UI"/>
            </a:endParaRPr>
          </a:p>
        </p:txBody>
      </p:sp>
      <p:sp>
        <p:nvSpPr>
          <p:cNvPr id="26" name="object 26"/>
          <p:cNvSpPr txBox="1"/>
          <p:nvPr/>
        </p:nvSpPr>
        <p:spPr>
          <a:xfrm>
            <a:off x="4224051" y="4489303"/>
            <a:ext cx="1208405" cy="173990"/>
          </a:xfrm>
          <a:prstGeom prst="rect">
            <a:avLst/>
          </a:prstGeom>
        </p:spPr>
        <p:txBody>
          <a:bodyPr vert="horz" wrap="square" lIns="0" tIns="15240" rIns="0" bIns="0" rtlCol="0">
            <a:spAutoFit/>
          </a:bodyPr>
          <a:lstStyle/>
          <a:p>
            <a:pPr marL="12700">
              <a:lnSpc>
                <a:spcPct val="100000"/>
              </a:lnSpc>
              <a:spcBef>
                <a:spcPts val="120"/>
              </a:spcBef>
            </a:pPr>
            <a:r>
              <a:rPr sz="950" spc="25" dirty="0">
                <a:latin typeface="Meiryo UI"/>
                <a:cs typeface="Meiryo UI"/>
              </a:rPr>
              <a:t>ワークショップ 親子体操</a:t>
            </a:r>
            <a:endParaRPr sz="950">
              <a:latin typeface="Meiryo UI"/>
              <a:cs typeface="Meiryo UI"/>
            </a:endParaRPr>
          </a:p>
        </p:txBody>
      </p:sp>
      <p:pic>
        <p:nvPicPr>
          <p:cNvPr id="27" name="object 27"/>
          <p:cNvPicPr/>
          <p:nvPr/>
        </p:nvPicPr>
        <p:blipFill>
          <a:blip r:embed="rId8" cstate="print"/>
          <a:stretch>
            <a:fillRect/>
          </a:stretch>
        </p:blipFill>
        <p:spPr>
          <a:xfrm>
            <a:off x="4077614" y="3337089"/>
            <a:ext cx="1476095" cy="1113218"/>
          </a:xfrm>
          <a:prstGeom prst="rect">
            <a:avLst/>
          </a:prstGeom>
        </p:spPr>
      </p:pic>
      <p:pic>
        <p:nvPicPr>
          <p:cNvPr id="28" name="object 28"/>
          <p:cNvPicPr/>
          <p:nvPr/>
        </p:nvPicPr>
        <p:blipFill>
          <a:blip r:embed="rId9" cstate="print"/>
          <a:stretch>
            <a:fillRect/>
          </a:stretch>
        </p:blipFill>
        <p:spPr>
          <a:xfrm>
            <a:off x="5675338" y="3337879"/>
            <a:ext cx="1523618" cy="1152154"/>
          </a:xfrm>
          <a:prstGeom prst="rect">
            <a:avLst/>
          </a:prstGeom>
        </p:spPr>
      </p:pic>
      <p:sp>
        <p:nvSpPr>
          <p:cNvPr id="29" name="object 29"/>
          <p:cNvSpPr txBox="1"/>
          <p:nvPr/>
        </p:nvSpPr>
        <p:spPr>
          <a:xfrm>
            <a:off x="5842543" y="7279899"/>
            <a:ext cx="1259840" cy="321945"/>
          </a:xfrm>
          <a:prstGeom prst="rect">
            <a:avLst/>
          </a:prstGeom>
        </p:spPr>
        <p:txBody>
          <a:bodyPr vert="horz" wrap="square" lIns="0" tIns="12065" rIns="0" bIns="0" rtlCol="0">
            <a:spAutoFit/>
          </a:bodyPr>
          <a:lstStyle/>
          <a:p>
            <a:pPr marL="346075" marR="5080" indent="-334010">
              <a:lnSpc>
                <a:spcPct val="102099"/>
              </a:lnSpc>
              <a:spcBef>
                <a:spcPts val="95"/>
              </a:spcBef>
            </a:pPr>
            <a:r>
              <a:rPr sz="950" spc="-5" dirty="0">
                <a:latin typeface="Meiryo UI"/>
                <a:cs typeface="Meiryo UI"/>
              </a:rPr>
              <a:t>出店募集＆貸店舗見学</a:t>
            </a:r>
            <a:r>
              <a:rPr sz="950" spc="-10" dirty="0">
                <a:latin typeface="Meiryo UI"/>
                <a:cs typeface="Meiryo UI"/>
              </a:rPr>
              <a:t>ツアーチラシ</a:t>
            </a:r>
            <a:endParaRPr sz="950">
              <a:latin typeface="Meiryo UI"/>
              <a:cs typeface="Meiryo UI"/>
            </a:endParaRPr>
          </a:p>
        </p:txBody>
      </p:sp>
      <p:sp>
        <p:nvSpPr>
          <p:cNvPr id="30" name="object 30"/>
          <p:cNvSpPr txBox="1"/>
          <p:nvPr/>
        </p:nvSpPr>
        <p:spPr>
          <a:xfrm>
            <a:off x="4126672" y="7279899"/>
            <a:ext cx="1412240" cy="321945"/>
          </a:xfrm>
          <a:prstGeom prst="rect">
            <a:avLst/>
          </a:prstGeom>
        </p:spPr>
        <p:txBody>
          <a:bodyPr vert="horz" wrap="square" lIns="0" tIns="12065" rIns="0" bIns="0" rtlCol="0">
            <a:spAutoFit/>
          </a:bodyPr>
          <a:lstStyle/>
          <a:p>
            <a:pPr marL="563880" marR="5080" indent="-551815">
              <a:lnSpc>
                <a:spcPct val="102099"/>
              </a:lnSpc>
              <a:spcBef>
                <a:spcPts val="95"/>
              </a:spcBef>
            </a:pPr>
            <a:r>
              <a:rPr sz="950" spc="-5" dirty="0">
                <a:latin typeface="Meiryo UI"/>
                <a:cs typeface="Meiryo UI"/>
              </a:rPr>
              <a:t>お店体験・ワークショップ募集</a:t>
            </a:r>
            <a:r>
              <a:rPr sz="950" spc="-20" dirty="0">
                <a:latin typeface="Meiryo UI"/>
                <a:cs typeface="Meiryo UI"/>
              </a:rPr>
              <a:t>チラシ</a:t>
            </a:r>
            <a:endParaRPr sz="950">
              <a:latin typeface="Meiryo UI"/>
              <a:cs typeface="Meiryo UI"/>
            </a:endParaRPr>
          </a:p>
        </p:txBody>
      </p:sp>
      <p:pic>
        <p:nvPicPr>
          <p:cNvPr id="31" name="object 31"/>
          <p:cNvPicPr/>
          <p:nvPr/>
        </p:nvPicPr>
        <p:blipFill>
          <a:blip r:embed="rId10" cstate="print"/>
          <a:stretch>
            <a:fillRect/>
          </a:stretch>
        </p:blipFill>
        <p:spPr>
          <a:xfrm>
            <a:off x="5666778" y="4888917"/>
            <a:ext cx="1651342" cy="2348735"/>
          </a:xfrm>
          <a:prstGeom prst="rect">
            <a:avLst/>
          </a:prstGeom>
        </p:spPr>
      </p:pic>
      <p:pic>
        <p:nvPicPr>
          <p:cNvPr id="32" name="object 32"/>
          <p:cNvPicPr/>
          <p:nvPr/>
        </p:nvPicPr>
        <p:blipFill>
          <a:blip r:embed="rId11" cstate="print"/>
          <a:stretch>
            <a:fillRect/>
          </a:stretch>
        </p:blipFill>
        <p:spPr>
          <a:xfrm>
            <a:off x="3951757" y="4913162"/>
            <a:ext cx="1644770" cy="2335577"/>
          </a:xfrm>
          <a:prstGeom prst="rect">
            <a:avLst/>
          </a:prstGeom>
        </p:spPr>
      </p:pic>
      <p:sp>
        <p:nvSpPr>
          <p:cNvPr id="33" name="object 33"/>
          <p:cNvSpPr txBox="1"/>
          <p:nvPr/>
        </p:nvSpPr>
        <p:spPr>
          <a:xfrm>
            <a:off x="5796442" y="10149264"/>
            <a:ext cx="1273810"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Meiryo UI"/>
                <a:cs typeface="Meiryo UI"/>
              </a:rPr>
              <a:t>貸店舗見学ツアーの様子</a:t>
            </a:r>
            <a:endParaRPr sz="950">
              <a:latin typeface="Meiryo UI"/>
              <a:cs typeface="Meiryo UI"/>
            </a:endParaRPr>
          </a:p>
        </p:txBody>
      </p:sp>
      <p:sp>
        <p:nvSpPr>
          <p:cNvPr id="34" name="object 34"/>
          <p:cNvSpPr txBox="1"/>
          <p:nvPr/>
        </p:nvSpPr>
        <p:spPr>
          <a:xfrm>
            <a:off x="4219568" y="10141980"/>
            <a:ext cx="1036955" cy="321945"/>
          </a:xfrm>
          <a:prstGeom prst="rect">
            <a:avLst/>
          </a:prstGeom>
        </p:spPr>
        <p:txBody>
          <a:bodyPr vert="horz" wrap="square" lIns="0" tIns="12065" rIns="0" bIns="0" rtlCol="0">
            <a:spAutoFit/>
          </a:bodyPr>
          <a:lstStyle/>
          <a:p>
            <a:pPr marL="271780" marR="5080" indent="-259715">
              <a:lnSpc>
                <a:spcPct val="102099"/>
              </a:lnSpc>
              <a:spcBef>
                <a:spcPts val="95"/>
              </a:spcBef>
            </a:pPr>
            <a:r>
              <a:rPr sz="950" dirty="0">
                <a:latin typeface="Meiryo UI"/>
                <a:cs typeface="Meiryo UI"/>
              </a:rPr>
              <a:t>Instagram</a:t>
            </a:r>
            <a:r>
              <a:rPr sz="950" spc="-15" dirty="0">
                <a:latin typeface="Meiryo UI"/>
                <a:cs typeface="Meiryo UI"/>
              </a:rPr>
              <a:t>を使った広告配信</a:t>
            </a:r>
            <a:endParaRPr sz="950">
              <a:latin typeface="Meiryo UI"/>
              <a:cs typeface="Meiryo UI"/>
            </a:endParaRPr>
          </a:p>
        </p:txBody>
      </p:sp>
      <p:grpSp>
        <p:nvGrpSpPr>
          <p:cNvPr id="35" name="object 35"/>
          <p:cNvGrpSpPr/>
          <p:nvPr/>
        </p:nvGrpSpPr>
        <p:grpSpPr>
          <a:xfrm>
            <a:off x="1907962" y="7456295"/>
            <a:ext cx="5342255" cy="2667000"/>
            <a:chOff x="1907962" y="7456295"/>
            <a:chExt cx="5342255" cy="2667000"/>
          </a:xfrm>
        </p:grpSpPr>
        <p:pic>
          <p:nvPicPr>
            <p:cNvPr id="36" name="object 36"/>
            <p:cNvPicPr/>
            <p:nvPr/>
          </p:nvPicPr>
          <p:blipFill>
            <a:blip r:embed="rId12" cstate="print"/>
            <a:stretch>
              <a:fillRect/>
            </a:stretch>
          </p:blipFill>
          <p:spPr>
            <a:xfrm>
              <a:off x="5517693" y="8818333"/>
              <a:ext cx="1732317" cy="1304414"/>
            </a:xfrm>
            <a:prstGeom prst="rect">
              <a:avLst/>
            </a:prstGeom>
          </p:spPr>
        </p:pic>
        <p:pic>
          <p:nvPicPr>
            <p:cNvPr id="37" name="object 37"/>
            <p:cNvPicPr/>
            <p:nvPr/>
          </p:nvPicPr>
          <p:blipFill>
            <a:blip r:embed="rId13" cstate="print"/>
            <a:stretch>
              <a:fillRect/>
            </a:stretch>
          </p:blipFill>
          <p:spPr>
            <a:xfrm>
              <a:off x="3951757" y="7645450"/>
              <a:ext cx="1573580" cy="2470795"/>
            </a:xfrm>
            <a:prstGeom prst="rect">
              <a:avLst/>
            </a:prstGeom>
          </p:spPr>
        </p:pic>
        <p:pic>
          <p:nvPicPr>
            <p:cNvPr id="38" name="object 38"/>
            <p:cNvPicPr/>
            <p:nvPr/>
          </p:nvPicPr>
          <p:blipFill>
            <a:blip r:embed="rId14" cstate="print"/>
            <a:stretch>
              <a:fillRect/>
            </a:stretch>
          </p:blipFill>
          <p:spPr>
            <a:xfrm>
              <a:off x="5513362" y="7660618"/>
              <a:ext cx="1732318" cy="1304412"/>
            </a:xfrm>
            <a:prstGeom prst="rect">
              <a:avLst/>
            </a:prstGeom>
          </p:spPr>
        </p:pic>
        <p:sp>
          <p:nvSpPr>
            <p:cNvPr id="39" name="object 39"/>
            <p:cNvSpPr/>
            <p:nvPr/>
          </p:nvSpPr>
          <p:spPr>
            <a:xfrm>
              <a:off x="1907962" y="7456295"/>
              <a:ext cx="229870" cy="118110"/>
            </a:xfrm>
            <a:custGeom>
              <a:avLst/>
              <a:gdLst/>
              <a:ahLst/>
              <a:cxnLst/>
              <a:rect l="l" t="t" r="r" b="b"/>
              <a:pathLst>
                <a:path w="229869" h="118109">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grpSp>
      <p:sp>
        <p:nvSpPr>
          <p:cNvPr id="40" name="object 40"/>
          <p:cNvSpPr txBox="1"/>
          <p:nvPr/>
        </p:nvSpPr>
        <p:spPr>
          <a:xfrm>
            <a:off x="243456" y="10262823"/>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18</a:t>
            </a:r>
            <a:endParaRPr sz="1500">
              <a:latin typeface="UD デジタル 教科書体 NK-R"/>
              <a:cs typeface="UD デジタル 教科書体 NK-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5985" y="332607"/>
            <a:ext cx="0" cy="8140700"/>
          </a:xfrm>
          <a:custGeom>
            <a:avLst/>
            <a:gdLst/>
            <a:ahLst/>
            <a:cxnLst/>
            <a:rect l="l" t="t" r="r" b="b"/>
            <a:pathLst>
              <a:path h="8140700">
                <a:moveTo>
                  <a:pt x="0" y="0"/>
                </a:moveTo>
                <a:lnTo>
                  <a:pt x="0" y="8140451"/>
                </a:lnTo>
              </a:path>
            </a:pathLst>
          </a:custGeom>
          <a:ln w="12700">
            <a:solidFill>
              <a:srgbClr val="3A7C22"/>
            </a:solidFill>
            <a:prstDash val="sysDash"/>
          </a:ln>
        </p:spPr>
        <p:txBody>
          <a:bodyPr wrap="square" lIns="0" tIns="0" rIns="0" bIns="0" rtlCol="0"/>
          <a:lstStyle/>
          <a:p>
            <a:endParaRPr/>
          </a:p>
        </p:txBody>
      </p:sp>
      <p:sp>
        <p:nvSpPr>
          <p:cNvPr id="3" name="object 3"/>
          <p:cNvSpPr txBox="1"/>
          <p:nvPr/>
        </p:nvSpPr>
        <p:spPr>
          <a:xfrm>
            <a:off x="3940543" y="6676720"/>
            <a:ext cx="2277110" cy="286385"/>
          </a:xfrm>
          <a:prstGeom prst="rect">
            <a:avLst/>
          </a:prstGeom>
          <a:solidFill>
            <a:srgbClr val="317DC4"/>
          </a:solidFill>
        </p:spPr>
        <p:txBody>
          <a:bodyPr vert="horz" wrap="square" lIns="0" tIns="29209" rIns="0" bIns="0" rtlCol="0">
            <a:spAutoFit/>
          </a:bodyPr>
          <a:lstStyle/>
          <a:p>
            <a:pPr marL="157480">
              <a:lnSpc>
                <a:spcPct val="100000"/>
              </a:lnSpc>
              <a:spcBef>
                <a:spcPts val="229"/>
              </a:spcBef>
            </a:pPr>
            <a:r>
              <a:rPr sz="1300" b="1" spc="-10" dirty="0">
                <a:solidFill>
                  <a:srgbClr val="FFFFFF"/>
                </a:solidFill>
                <a:latin typeface="UD デジタル 教科書体 NK-R"/>
                <a:cs typeface="UD デジタル 教科書体 NK-R"/>
              </a:rPr>
              <a:t>結果・成果 ②SNS</a:t>
            </a:r>
            <a:r>
              <a:rPr sz="1300" b="1" spc="-30" dirty="0">
                <a:solidFill>
                  <a:srgbClr val="FFFFFF"/>
                </a:solidFill>
                <a:latin typeface="UD デジタル 教科書体 NK-R"/>
                <a:cs typeface="UD デジタル 教科書体 NK-R"/>
              </a:rPr>
              <a:t>活用講座</a:t>
            </a:r>
            <a:endParaRPr sz="1300">
              <a:latin typeface="UD デジタル 教科書体 NK-R"/>
              <a:cs typeface="UD デジタル 教科書体 NK-R"/>
            </a:endParaRPr>
          </a:p>
        </p:txBody>
      </p:sp>
      <p:sp>
        <p:nvSpPr>
          <p:cNvPr id="4" name="object 4"/>
          <p:cNvSpPr/>
          <p:nvPr/>
        </p:nvSpPr>
        <p:spPr>
          <a:xfrm>
            <a:off x="400177" y="8473058"/>
            <a:ext cx="6795134" cy="1826260"/>
          </a:xfrm>
          <a:custGeom>
            <a:avLst/>
            <a:gdLst/>
            <a:ahLst/>
            <a:cxnLst/>
            <a:rect l="l" t="t" r="r" b="b"/>
            <a:pathLst>
              <a:path w="6795134" h="1826259">
                <a:moveTo>
                  <a:pt x="6794563" y="0"/>
                </a:moveTo>
                <a:lnTo>
                  <a:pt x="0" y="0"/>
                </a:lnTo>
                <a:lnTo>
                  <a:pt x="0" y="1826031"/>
                </a:lnTo>
                <a:lnTo>
                  <a:pt x="6794563" y="1826031"/>
                </a:lnTo>
                <a:lnTo>
                  <a:pt x="6794563" y="0"/>
                </a:lnTo>
                <a:close/>
              </a:path>
            </a:pathLst>
          </a:custGeom>
          <a:solidFill>
            <a:srgbClr val="B4E4A1"/>
          </a:solidFill>
        </p:spPr>
        <p:txBody>
          <a:bodyPr wrap="square" lIns="0" tIns="0" rIns="0" bIns="0" rtlCol="0"/>
          <a:lstStyle/>
          <a:p>
            <a:endParaRPr/>
          </a:p>
        </p:txBody>
      </p:sp>
      <p:graphicFrame>
        <p:nvGraphicFramePr>
          <p:cNvPr id="5" name="object 5"/>
          <p:cNvGraphicFramePr>
            <a:graphicFrameLocks noGrp="1"/>
          </p:cNvGraphicFramePr>
          <p:nvPr/>
        </p:nvGraphicFramePr>
        <p:xfrm>
          <a:off x="1486535" y="8548166"/>
          <a:ext cx="5669280" cy="1695450"/>
        </p:xfrm>
        <a:graphic>
          <a:graphicData uri="http://schemas.openxmlformats.org/drawingml/2006/table">
            <a:tbl>
              <a:tblPr firstRow="1" bandRow="1">
                <a:tableStyleId>{2D5ABB26-0587-4C30-8999-92F81FD0307C}</a:tableStyleId>
              </a:tblPr>
              <a:tblGrid>
                <a:gridCol w="5669280">
                  <a:extLst>
                    <a:ext uri="{9D8B030D-6E8A-4147-A177-3AD203B41FA5}">
                      <a16:colId xmlns:a16="http://schemas.microsoft.com/office/drawing/2014/main" val="20000"/>
                    </a:ext>
                  </a:extLst>
                </a:gridCol>
              </a:tblGrid>
              <a:tr h="236220">
                <a:tc>
                  <a:txBody>
                    <a:bodyPr/>
                    <a:lstStyle/>
                    <a:p>
                      <a:pPr marL="77470" marR="39370">
                        <a:lnSpc>
                          <a:spcPct val="100000"/>
                        </a:lnSpc>
                        <a:spcBef>
                          <a:spcPts val="240"/>
                        </a:spcBef>
                      </a:pPr>
                      <a:r>
                        <a:rPr sz="1000" b="1" spc="-15" dirty="0">
                          <a:solidFill>
                            <a:srgbClr val="FFFFFF"/>
                          </a:solidFill>
                          <a:latin typeface="UD デジタル 教科書体 N-R"/>
                          <a:cs typeface="UD デジタル 教科書体 N-R"/>
                        </a:rPr>
                        <a:t>商店街からひとこと</a:t>
                      </a:r>
                      <a:endParaRPr sz="1000">
                        <a:latin typeface="UD デジタル 教科書体 N-R"/>
                        <a:cs typeface="UD デジタル 教科書体 N-R"/>
                      </a:endParaRPr>
                    </a:p>
                  </a:txBody>
                  <a:tcPr marL="0" marR="0" marT="30480" marB="0">
                    <a:solidFill>
                      <a:srgbClr val="0080C9"/>
                    </a:solidFill>
                  </a:tcPr>
                </a:tc>
                <a:extLst>
                  <a:ext uri="{0D108BD9-81ED-4DB2-BD59-A6C34878D82A}">
                    <a16:rowId xmlns:a16="http://schemas.microsoft.com/office/drawing/2014/main" val="10000"/>
                  </a:ext>
                </a:extLst>
              </a:tr>
              <a:tr h="1459230">
                <a:tc>
                  <a:txBody>
                    <a:bodyPr/>
                    <a:lstStyle/>
                    <a:p>
                      <a:pPr marL="77470" marR="124460" indent="-635">
                        <a:lnSpc>
                          <a:spcPct val="83300"/>
                        </a:lnSpc>
                        <a:spcBef>
                          <a:spcPts val="285"/>
                        </a:spcBef>
                      </a:pPr>
                      <a:r>
                        <a:rPr sz="1000" spc="-10" dirty="0">
                          <a:latin typeface="UD デジタル 教科書体 N-R"/>
                          <a:cs typeface="UD デジタル 教科書体 N-R"/>
                        </a:rPr>
                        <a:t>Instagram</a:t>
                      </a:r>
                      <a:r>
                        <a:rPr sz="1000" spc="-15" dirty="0">
                          <a:latin typeface="UD デジタル 教科書体 N-R"/>
                          <a:cs typeface="UD デジタル 教科書体 N-R"/>
                        </a:rPr>
                        <a:t>の運用をうまくできておらず、ただ思い付きのように写真や動画をアップしていましたが、今回、短期間ではありますがプロに運用の仕方を教えていただくことができました。動画の撮り方、編集方法、サムネイルの作り方、投稿の順番をスケジュール化するなど、投稿した写真や動画をいかに多くの人に伝えられるかのテクニカルなことを学びました。考えないといけな</a:t>
                      </a:r>
                      <a:endParaRPr sz="1000" dirty="0">
                        <a:latin typeface="UD デジタル 教科書体 N-R"/>
                        <a:cs typeface="UD デジタル 教科書体 N-R"/>
                      </a:endParaRPr>
                    </a:p>
                    <a:p>
                      <a:pPr marL="77470">
                        <a:lnSpc>
                          <a:spcPct val="83000"/>
                        </a:lnSpc>
                      </a:pPr>
                      <a:r>
                        <a:rPr sz="1000" spc="-15" dirty="0">
                          <a:latin typeface="UD デジタル 教科書体 N-R"/>
                          <a:cs typeface="UD デジタル 教科書体 N-R"/>
                        </a:rPr>
                        <a:t>いことはたくさんありましたが、数字として結果が明白だったため、やっていて楽しかったです。</a:t>
                      </a:r>
                      <a:r>
                        <a:rPr sz="1000" spc="-10" dirty="0">
                          <a:latin typeface="UD デジタル 教科書体 N-R"/>
                          <a:cs typeface="UD デジタル 教科書体 N-R"/>
                        </a:rPr>
                        <a:t>今後は、この財産を広く商店街会員にも伝え、商店街及び各会員ともども</a:t>
                      </a:r>
                      <a:r>
                        <a:rPr sz="1000" dirty="0">
                          <a:latin typeface="UD デジタル 教科書体 N-R"/>
                          <a:cs typeface="UD デジタル 教科書体 N-R"/>
                        </a:rPr>
                        <a:t>SNS</a:t>
                      </a:r>
                      <a:r>
                        <a:rPr sz="1000" spc="-15" dirty="0">
                          <a:latin typeface="UD デジタル 教科書体 N-R"/>
                          <a:cs typeface="UD デジタル 教科書体 N-R"/>
                        </a:rPr>
                        <a:t>に活用していきた</a:t>
                      </a:r>
                      <a:endParaRPr sz="1000" dirty="0">
                        <a:latin typeface="UD デジタル 教科書体 N-R"/>
                        <a:cs typeface="UD デジタル 教科書体 N-R"/>
                      </a:endParaRPr>
                    </a:p>
                    <a:p>
                      <a:pPr marL="77470" marR="124460">
                        <a:lnSpc>
                          <a:spcPct val="83300"/>
                        </a:lnSpc>
                        <a:spcBef>
                          <a:spcPts val="10"/>
                        </a:spcBef>
                      </a:pPr>
                      <a:r>
                        <a:rPr sz="1000" spc="-10" dirty="0">
                          <a:latin typeface="UD デジタル 教科書体 N-R"/>
                          <a:cs typeface="UD デジタル 教科書体 N-R"/>
                        </a:rPr>
                        <a:t>いです。また、引き続きワークショップ、空き店舗対策についても、Instagram</a:t>
                      </a:r>
                      <a:r>
                        <a:rPr sz="1000" spc="-20" dirty="0">
                          <a:latin typeface="UD デジタル 教科書体 N-R"/>
                          <a:cs typeface="UD デジタル 教科書体 N-R"/>
                        </a:rPr>
                        <a:t>を中心に根気強</a:t>
                      </a:r>
                      <a:r>
                        <a:rPr sz="1000" spc="-10" dirty="0">
                          <a:latin typeface="UD デジタル 教科書体 N-R"/>
                          <a:cs typeface="UD デジタル 教科書体 N-R"/>
                        </a:rPr>
                        <a:t>く</a:t>
                      </a:r>
                      <a:r>
                        <a:rPr sz="1000" dirty="0">
                          <a:latin typeface="UD デジタル 教科書体 N-R"/>
                          <a:cs typeface="UD デジタル 教科書体 N-R"/>
                        </a:rPr>
                        <a:t>PR</a:t>
                      </a:r>
                      <a:r>
                        <a:rPr sz="1000" spc="-15" dirty="0">
                          <a:latin typeface="UD デジタル 教科書体 N-R"/>
                          <a:cs typeface="UD デジタル 教科書体 N-R"/>
                        </a:rPr>
                        <a:t>していきたいと思っています。貸店舗見学ツアーでは、地域内外の方に見に来てもらい出店</a:t>
                      </a:r>
                      <a:r>
                        <a:rPr sz="1000" spc="-10" dirty="0">
                          <a:latin typeface="UD デジタル 教科書体 N-R"/>
                          <a:cs typeface="UD デジタル 教科書体 N-R"/>
                        </a:rPr>
                        <a:t>してもらうことが一番ですが、商店街会員にも周知することで、</a:t>
                      </a:r>
                      <a:r>
                        <a:rPr sz="1000" dirty="0">
                          <a:latin typeface="UD デジタル 教科書体 N-R"/>
                          <a:cs typeface="UD デジタル 教科書体 N-R"/>
                        </a:rPr>
                        <a:t>2</a:t>
                      </a:r>
                      <a:r>
                        <a:rPr sz="1000" spc="-15" dirty="0">
                          <a:latin typeface="UD デジタル 教科書体 N-R"/>
                          <a:cs typeface="UD デジタル 教科書体 N-R"/>
                        </a:rPr>
                        <a:t>店舗目や別事業へのチャレンジなど、新たな可能性も感じました。今後もいろいろな施策に取り組んでいきたいです。</a:t>
                      </a:r>
                      <a:endParaRPr sz="1000" dirty="0">
                        <a:latin typeface="UD デジタル 教科書体 N-R"/>
                        <a:cs typeface="UD デジタル 教科書体 N-R"/>
                      </a:endParaRPr>
                    </a:p>
                  </a:txBody>
                  <a:tcPr marL="0" marR="0" marT="36195" marB="0">
                    <a:solidFill>
                      <a:srgbClr val="FFFFFF"/>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672623" y="9611889"/>
            <a:ext cx="6426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K-R"/>
                <a:cs typeface="UD デジタル 教科書体 NK-R"/>
              </a:rPr>
              <a:t>松尾理事長</a:t>
            </a:r>
            <a:endParaRPr sz="950">
              <a:latin typeface="UD デジタル 教科書体 NK-R"/>
              <a:cs typeface="UD デジタル 教科書体 NK-R"/>
            </a:endParaRPr>
          </a:p>
        </p:txBody>
      </p:sp>
      <p:sp>
        <p:nvSpPr>
          <p:cNvPr id="7" name="object 7"/>
          <p:cNvSpPr/>
          <p:nvPr/>
        </p:nvSpPr>
        <p:spPr>
          <a:xfrm>
            <a:off x="3940548" y="6938629"/>
            <a:ext cx="3424554" cy="298450"/>
          </a:xfrm>
          <a:custGeom>
            <a:avLst/>
            <a:gdLst/>
            <a:ahLst/>
            <a:cxnLst/>
            <a:rect l="l" t="t" r="r" b="b"/>
            <a:pathLst>
              <a:path w="3424554" h="298450">
                <a:moveTo>
                  <a:pt x="3275507" y="0"/>
                </a:moveTo>
                <a:lnTo>
                  <a:pt x="0" y="0"/>
                </a:lnTo>
                <a:lnTo>
                  <a:pt x="0" y="298018"/>
                </a:lnTo>
                <a:lnTo>
                  <a:pt x="3424516" y="298018"/>
                </a:lnTo>
                <a:lnTo>
                  <a:pt x="3424516" y="149009"/>
                </a:lnTo>
                <a:lnTo>
                  <a:pt x="3275507" y="0"/>
                </a:lnTo>
                <a:close/>
              </a:path>
            </a:pathLst>
          </a:custGeom>
          <a:solidFill>
            <a:srgbClr val="B4E4A1"/>
          </a:solidFill>
        </p:spPr>
        <p:txBody>
          <a:bodyPr wrap="square" lIns="0" tIns="0" rIns="0" bIns="0" rtlCol="0"/>
          <a:lstStyle/>
          <a:p>
            <a:endParaRPr/>
          </a:p>
        </p:txBody>
      </p:sp>
      <p:sp>
        <p:nvSpPr>
          <p:cNvPr id="8" name="object 8"/>
          <p:cNvSpPr txBox="1"/>
          <p:nvPr/>
        </p:nvSpPr>
        <p:spPr>
          <a:xfrm>
            <a:off x="3952388" y="6994873"/>
            <a:ext cx="3441065" cy="1305560"/>
          </a:xfrm>
          <a:prstGeom prst="rect">
            <a:avLst/>
          </a:prstGeom>
        </p:spPr>
        <p:txBody>
          <a:bodyPr vert="horz" wrap="square" lIns="0" tIns="17145" rIns="0" bIns="0" rtlCol="0">
            <a:spAutoFit/>
          </a:bodyPr>
          <a:lstStyle/>
          <a:p>
            <a:pPr marL="65405">
              <a:lnSpc>
                <a:spcPct val="100000"/>
              </a:lnSpc>
              <a:spcBef>
                <a:spcPts val="135"/>
              </a:spcBef>
            </a:pPr>
            <a:r>
              <a:rPr sz="1150" spc="-145" dirty="0">
                <a:latin typeface="UD デジタル 教科書体 N-R"/>
                <a:cs typeface="UD デジタル 教科書体 N-R"/>
              </a:rPr>
              <a:t>商店街公式</a:t>
            </a:r>
            <a:r>
              <a:rPr sz="1150" dirty="0">
                <a:latin typeface="UD デジタル 教科書体 N-R"/>
                <a:cs typeface="UD デジタル 教科書体 N-R"/>
              </a:rPr>
              <a:t>Instagram</a:t>
            </a:r>
            <a:r>
              <a:rPr sz="1150" spc="-145" dirty="0">
                <a:latin typeface="UD デジタル 教科書体 N-R"/>
                <a:cs typeface="UD デジタル 教科書体 N-R"/>
              </a:rPr>
              <a:t>閲覧数の増加・発信力強化</a:t>
            </a:r>
            <a:endParaRPr sz="1150">
              <a:latin typeface="UD デジタル 教科書体 N-R"/>
              <a:cs typeface="UD デジタル 教科書体 N-R"/>
            </a:endParaRPr>
          </a:p>
          <a:p>
            <a:pPr marL="12700">
              <a:lnSpc>
                <a:spcPct val="100000"/>
              </a:lnSpc>
              <a:spcBef>
                <a:spcPts val="915"/>
              </a:spcBef>
            </a:pPr>
            <a:r>
              <a:rPr sz="1050" spc="-80" dirty="0">
                <a:latin typeface="UD デジタル 教科書体 N-R"/>
                <a:cs typeface="UD デジタル 教科書体 N-R"/>
              </a:rPr>
              <a:t>・投稿に対する総閲覧数 </a:t>
            </a:r>
            <a:r>
              <a:rPr sz="1050" spc="-90" dirty="0">
                <a:latin typeface="UD デジタル 教科書体 N-R"/>
                <a:cs typeface="UD デジタル 教科書体 N-R"/>
              </a:rPr>
              <a:t>17,658</a:t>
            </a:r>
            <a:r>
              <a:rPr sz="1050" spc="-50" dirty="0">
                <a:latin typeface="UD デジタル 教科書体 N-R"/>
                <a:cs typeface="UD デジタル 教科書体 N-R"/>
              </a:rPr>
              <a:t>件</a:t>
            </a:r>
            <a:endParaRPr sz="1050">
              <a:latin typeface="UD デジタル 教科書体 N-R"/>
              <a:cs typeface="UD デジタル 教科書体 N-R"/>
            </a:endParaRPr>
          </a:p>
          <a:p>
            <a:pPr marL="139065">
              <a:lnSpc>
                <a:spcPct val="100000"/>
              </a:lnSpc>
              <a:spcBef>
                <a:spcPts val="35"/>
              </a:spcBef>
            </a:pPr>
            <a:r>
              <a:rPr sz="1050" spc="-60" dirty="0">
                <a:latin typeface="UD デジタル 教科書体 N-R"/>
                <a:cs typeface="UD デジタル 教科書体 N-R"/>
              </a:rPr>
              <a:t>フォロワー数  </a:t>
            </a:r>
            <a:r>
              <a:rPr sz="1050" spc="-85" dirty="0">
                <a:latin typeface="UD デジタル 教科書体 N-R"/>
                <a:cs typeface="UD デジタル 教科書体 N-R"/>
              </a:rPr>
              <a:t>440</a:t>
            </a:r>
            <a:r>
              <a:rPr sz="1050" spc="-75" dirty="0">
                <a:latin typeface="UD デジタル 教科書体 N-R"/>
                <a:cs typeface="UD デジタル 教科書体 N-R"/>
              </a:rPr>
              <a:t>件(</a:t>
            </a:r>
            <a:r>
              <a:rPr sz="1050" spc="-60" dirty="0">
                <a:latin typeface="UD デジタル 教科書体 N-R"/>
                <a:cs typeface="UD デジタル 教科書体 N-R"/>
              </a:rPr>
              <a:t>99</a:t>
            </a:r>
            <a:r>
              <a:rPr sz="1050" spc="-85" dirty="0">
                <a:latin typeface="UD デジタル 教科書体 N-R"/>
                <a:cs typeface="UD デジタル 教科書体 N-R"/>
              </a:rPr>
              <a:t> 件増)※7</a:t>
            </a:r>
            <a:r>
              <a:rPr sz="1050" spc="-70" dirty="0">
                <a:latin typeface="UD デジタル 教科書体 N-R"/>
                <a:cs typeface="UD デジタル 教科書体 N-R"/>
              </a:rPr>
              <a:t>月</a:t>
            </a:r>
            <a:r>
              <a:rPr sz="1050" spc="-90" dirty="0">
                <a:latin typeface="UD デジタル 教科書体 N-R"/>
                <a:cs typeface="UD デジタル 教科書体 N-R"/>
              </a:rPr>
              <a:t>14</a:t>
            </a:r>
            <a:r>
              <a:rPr sz="1050" spc="-85" dirty="0">
                <a:latin typeface="UD デジタル 教科書体 N-R"/>
                <a:cs typeface="UD デジタル 教科書体 N-R"/>
              </a:rPr>
              <a:t>日～12月</a:t>
            </a:r>
            <a:r>
              <a:rPr sz="1050" spc="-80" dirty="0">
                <a:latin typeface="UD デジタル 教科書体 N-R"/>
                <a:cs typeface="UD デジタル 教科書体 N-R"/>
              </a:rPr>
              <a:t>5</a:t>
            </a:r>
            <a:r>
              <a:rPr sz="1050" spc="-50" dirty="0">
                <a:latin typeface="UD デジタル 教科書体 N-R"/>
                <a:cs typeface="UD デジタル 教科書体 N-R"/>
              </a:rPr>
              <a:t>日</a:t>
            </a:r>
            <a:endParaRPr sz="1050">
              <a:latin typeface="UD デジタル 教科書体 N-R"/>
              <a:cs typeface="UD デジタル 教科書体 N-R"/>
            </a:endParaRPr>
          </a:p>
          <a:p>
            <a:pPr marL="139065" marR="5080" indent="-127000">
              <a:lnSpc>
                <a:spcPct val="102899"/>
              </a:lnSpc>
            </a:pPr>
            <a:r>
              <a:rPr sz="1050" spc="-85" dirty="0">
                <a:latin typeface="UD デジタル 教科書体 N-R"/>
                <a:cs typeface="UD デジタル 教科書体 N-R"/>
              </a:rPr>
              <a:t>・リール動画平均再生回数は、８月以前は平均250～300</a:t>
            </a:r>
            <a:r>
              <a:rPr sz="1050" spc="-50" dirty="0">
                <a:latin typeface="UD デジタル 教科書体 N-R"/>
                <a:cs typeface="UD デジタル 教科書体 N-R"/>
              </a:rPr>
              <a:t>回</a:t>
            </a:r>
            <a:r>
              <a:rPr sz="1050" spc="500" dirty="0">
                <a:latin typeface="UD デジタル 教科書体 N-R"/>
                <a:cs typeface="UD デジタル 教科書体 N-R"/>
              </a:rPr>
              <a:t> </a:t>
            </a:r>
            <a:r>
              <a:rPr sz="1050" spc="-85" dirty="0">
                <a:latin typeface="UD デジタル 教科書体 N-R"/>
                <a:cs typeface="UD デジタル 教科書体 N-R"/>
              </a:rPr>
              <a:t>だったが、８月以降は約880回となった。</a:t>
            </a:r>
            <a:r>
              <a:rPr sz="1050" spc="-90" dirty="0">
                <a:latin typeface="UD デジタル 教科書体 N-R"/>
                <a:cs typeface="UD デジタル 教科書体 N-R"/>
              </a:rPr>
              <a:t>（R6</a:t>
            </a:r>
            <a:r>
              <a:rPr sz="1050" spc="-70" dirty="0">
                <a:latin typeface="UD デジタル 教科書体 N-R"/>
                <a:cs typeface="UD デジタル 教科書体 N-R"/>
              </a:rPr>
              <a:t>年</a:t>
            </a:r>
            <a:r>
              <a:rPr sz="1050" spc="-90" dirty="0">
                <a:latin typeface="UD デジタル 教科書体 N-R"/>
                <a:cs typeface="UD デジタル 教科書体 N-R"/>
              </a:rPr>
              <a:t>12</a:t>
            </a:r>
            <a:r>
              <a:rPr sz="1050" spc="-85" dirty="0">
                <a:latin typeface="UD デジタル 教科書体 N-R"/>
                <a:cs typeface="UD デジタル 教科書体 N-R"/>
              </a:rPr>
              <a:t>月現在</a:t>
            </a:r>
            <a:r>
              <a:rPr sz="1050" spc="-50" dirty="0">
                <a:latin typeface="UD デジタル 教科書体 N-R"/>
                <a:cs typeface="UD デジタル 教科書体 N-R"/>
              </a:rPr>
              <a:t>）</a:t>
            </a:r>
            <a:endParaRPr sz="1050">
              <a:latin typeface="UD デジタル 教科書体 N-R"/>
              <a:cs typeface="UD デジタル 教科書体 N-R"/>
            </a:endParaRPr>
          </a:p>
          <a:p>
            <a:pPr marL="139065" marR="142240" indent="-127000">
              <a:lnSpc>
                <a:spcPct val="102899"/>
              </a:lnSpc>
            </a:pPr>
            <a:r>
              <a:rPr sz="1050" spc="-85" dirty="0">
                <a:latin typeface="UD デジタル 教科書体 N-R"/>
                <a:cs typeface="UD デジタル 教科書体 N-R"/>
              </a:rPr>
              <a:t>・動画編集をはじめとする発信ノウハウを商店街が習得</a:t>
            </a:r>
            <a:r>
              <a:rPr sz="1050" spc="500" dirty="0">
                <a:latin typeface="UD デジタル 教科書体 N-R"/>
                <a:cs typeface="UD デジタル 教科書体 N-R"/>
              </a:rPr>
              <a:t> </a:t>
            </a:r>
            <a:r>
              <a:rPr sz="1050" spc="-85" dirty="0">
                <a:latin typeface="UD デジタル 教科書体 N-R"/>
                <a:cs typeface="UD デジタル 教科書体 N-R"/>
              </a:rPr>
              <a:t>したことで、今後も継続的な魅力発信が可能となった。</a:t>
            </a:r>
            <a:endParaRPr sz="1050">
              <a:latin typeface="UD デジタル 教科書体 N-R"/>
              <a:cs typeface="UD デジタル 教科書体 N-R"/>
            </a:endParaRPr>
          </a:p>
        </p:txBody>
      </p:sp>
      <p:grpSp>
        <p:nvGrpSpPr>
          <p:cNvPr id="9" name="object 9"/>
          <p:cNvGrpSpPr/>
          <p:nvPr/>
        </p:nvGrpSpPr>
        <p:grpSpPr>
          <a:xfrm>
            <a:off x="347944" y="558204"/>
            <a:ext cx="3383279" cy="9022715"/>
            <a:chOff x="347944" y="558204"/>
            <a:chExt cx="3383279" cy="9022715"/>
          </a:xfrm>
        </p:grpSpPr>
        <p:pic>
          <p:nvPicPr>
            <p:cNvPr id="10" name="object 10"/>
            <p:cNvPicPr/>
            <p:nvPr/>
          </p:nvPicPr>
          <p:blipFill>
            <a:blip r:embed="rId2" cstate="print"/>
            <a:stretch>
              <a:fillRect/>
            </a:stretch>
          </p:blipFill>
          <p:spPr>
            <a:xfrm>
              <a:off x="530085" y="8589772"/>
              <a:ext cx="888314" cy="990655"/>
            </a:xfrm>
            <a:prstGeom prst="rect">
              <a:avLst/>
            </a:prstGeom>
          </p:spPr>
        </p:pic>
        <p:sp>
          <p:nvSpPr>
            <p:cNvPr id="11" name="object 11"/>
            <p:cNvSpPr/>
            <p:nvPr/>
          </p:nvSpPr>
          <p:spPr>
            <a:xfrm>
              <a:off x="347944" y="558204"/>
              <a:ext cx="3383279" cy="240665"/>
            </a:xfrm>
            <a:custGeom>
              <a:avLst/>
              <a:gdLst/>
              <a:ahLst/>
              <a:cxnLst/>
              <a:rect l="l" t="t" r="r" b="b"/>
              <a:pathLst>
                <a:path w="3383279" h="240665">
                  <a:moveTo>
                    <a:pt x="3262833" y="0"/>
                  </a:moveTo>
                  <a:lnTo>
                    <a:pt x="0" y="0"/>
                  </a:lnTo>
                  <a:lnTo>
                    <a:pt x="0" y="240144"/>
                  </a:lnTo>
                  <a:lnTo>
                    <a:pt x="3382899" y="240144"/>
                  </a:lnTo>
                  <a:lnTo>
                    <a:pt x="3382899" y="120078"/>
                  </a:lnTo>
                  <a:lnTo>
                    <a:pt x="3262833" y="0"/>
                  </a:lnTo>
                  <a:close/>
                </a:path>
              </a:pathLst>
            </a:custGeom>
            <a:solidFill>
              <a:srgbClr val="B4E4A1"/>
            </a:solidFill>
          </p:spPr>
          <p:txBody>
            <a:bodyPr wrap="square" lIns="0" tIns="0" rIns="0" bIns="0" rtlCol="0"/>
            <a:lstStyle/>
            <a:p>
              <a:endParaRPr/>
            </a:p>
          </p:txBody>
        </p:sp>
      </p:grpSp>
      <p:graphicFrame>
        <p:nvGraphicFramePr>
          <p:cNvPr id="12" name="object 12"/>
          <p:cNvGraphicFramePr>
            <a:graphicFrameLocks noGrp="1"/>
          </p:cNvGraphicFramePr>
          <p:nvPr/>
        </p:nvGraphicFramePr>
        <p:xfrm>
          <a:off x="342060" y="275196"/>
          <a:ext cx="3304540" cy="2296160"/>
        </p:xfrm>
        <a:graphic>
          <a:graphicData uri="http://schemas.openxmlformats.org/drawingml/2006/table">
            <a:tbl>
              <a:tblPr firstRow="1" bandRow="1">
                <a:tableStyleId>{2D5ABB26-0587-4C30-8999-92F81FD0307C}</a:tableStyleId>
              </a:tblPr>
              <a:tblGrid>
                <a:gridCol w="3304540">
                  <a:extLst>
                    <a:ext uri="{9D8B030D-6E8A-4147-A177-3AD203B41FA5}">
                      <a16:colId xmlns:a16="http://schemas.microsoft.com/office/drawing/2014/main" val="20000"/>
                    </a:ext>
                  </a:extLst>
                </a:gridCol>
              </a:tblGrid>
              <a:tr h="285750">
                <a:tc>
                  <a:txBody>
                    <a:bodyPr/>
                    <a:lstStyle/>
                    <a:p>
                      <a:pPr marL="170180" marR="3175">
                        <a:lnSpc>
                          <a:spcPct val="100000"/>
                        </a:lnSpc>
                        <a:spcBef>
                          <a:spcPts val="295"/>
                        </a:spcBef>
                      </a:pPr>
                      <a:r>
                        <a:rPr sz="1200" b="1" spc="-10" dirty="0">
                          <a:solidFill>
                            <a:srgbClr val="FFFFFF"/>
                          </a:solidFill>
                          <a:latin typeface="UD デジタル 教科書体 NK-R"/>
                          <a:cs typeface="UD デジタル 教科書体 NK-R"/>
                        </a:rPr>
                        <a:t>結果・成果 ①ワークショップ・チャレンジショップ</a:t>
                      </a:r>
                      <a:endParaRPr sz="1200">
                        <a:latin typeface="UD デジタル 教科書体 NK-R"/>
                        <a:cs typeface="UD デジタル 教科書体 NK-R"/>
                      </a:endParaRPr>
                    </a:p>
                  </a:txBody>
                  <a:tcPr marL="0" marR="0" marT="37465" marB="0">
                    <a:solidFill>
                      <a:srgbClr val="317DC4"/>
                    </a:solidFill>
                  </a:tcPr>
                </a:tc>
                <a:extLst>
                  <a:ext uri="{0D108BD9-81ED-4DB2-BD59-A6C34878D82A}">
                    <a16:rowId xmlns:a16="http://schemas.microsoft.com/office/drawing/2014/main" val="10000"/>
                  </a:ext>
                </a:extLst>
              </a:tr>
              <a:tr h="2010410">
                <a:tc>
                  <a:txBody>
                    <a:bodyPr/>
                    <a:lstStyle/>
                    <a:p>
                      <a:pPr marL="83185" marR="3175">
                        <a:lnSpc>
                          <a:spcPct val="100000"/>
                        </a:lnSpc>
                        <a:spcBef>
                          <a:spcPts val="270"/>
                        </a:spcBef>
                      </a:pPr>
                      <a:r>
                        <a:rPr sz="1150" spc="-210" dirty="0">
                          <a:latin typeface="UD デジタル 教科書体 N-R"/>
                          <a:cs typeface="UD デジタル 教科書体 N-R"/>
                        </a:rPr>
                        <a:t>空き店舗活用と</a:t>
                      </a:r>
                      <a:r>
                        <a:rPr sz="1150" dirty="0">
                          <a:latin typeface="UD デジタル 教科書体 N-R"/>
                          <a:cs typeface="UD デジタル 教科書体 N-R"/>
                        </a:rPr>
                        <a:t>｢</a:t>
                      </a:r>
                      <a:r>
                        <a:rPr sz="1150" spc="-145" dirty="0">
                          <a:latin typeface="UD デジタル 教科書体 N-R"/>
                          <a:cs typeface="UD デジタル 教科書体 N-R"/>
                        </a:rPr>
                        <a:t>人が集まるコミュニティの場</a:t>
                      </a:r>
                      <a:r>
                        <a:rPr sz="1150" dirty="0">
                          <a:latin typeface="UD デジタル 教科書体 N-R"/>
                          <a:cs typeface="UD デジタル 教科書体 N-R"/>
                        </a:rPr>
                        <a:t>｣</a:t>
                      </a:r>
                      <a:r>
                        <a:rPr sz="1150" spc="-160" dirty="0">
                          <a:latin typeface="UD デジタル 教科書体 N-R"/>
                          <a:cs typeface="UD デジタル 教科書体 N-R"/>
                        </a:rPr>
                        <a:t>への挑戦</a:t>
                      </a:r>
                      <a:endParaRPr sz="1150" dirty="0">
                        <a:latin typeface="UD デジタル 教科書体 N-R"/>
                        <a:cs typeface="UD デジタル 教科書体 N-R"/>
                      </a:endParaRPr>
                    </a:p>
                    <a:p>
                      <a:pPr marL="139700" marR="154305" indent="-140335">
                        <a:lnSpc>
                          <a:spcPct val="100000"/>
                        </a:lnSpc>
                        <a:spcBef>
                          <a:spcPts val="894"/>
                        </a:spcBef>
                      </a:pPr>
                      <a:r>
                        <a:rPr sz="1100" dirty="0">
                          <a:latin typeface="UD デジタル 教科書体 N-R"/>
                          <a:cs typeface="UD デジタル 教科書体 N-R"/>
                        </a:rPr>
                        <a:t>・</a:t>
                      </a:r>
                      <a:r>
                        <a:rPr sz="1100" spc="-10" dirty="0">
                          <a:latin typeface="UD デジタル 教科書体 N-R"/>
                          <a:cs typeface="UD デジタル 教科書体 N-R"/>
                        </a:rPr>
                        <a:t>Instagram</a:t>
                      </a:r>
                      <a:r>
                        <a:rPr sz="1100" spc="-20" dirty="0">
                          <a:latin typeface="UD デジタル 教科書体 N-R"/>
                          <a:cs typeface="UD デジタル 教科書体 N-R"/>
                        </a:rPr>
                        <a:t>での発信をみて興味をもった人が応募</a:t>
                      </a:r>
                      <a:r>
                        <a:rPr sz="1100" spc="-15" dirty="0">
                          <a:latin typeface="UD デジタル 教科書体 N-R"/>
                          <a:cs typeface="UD デジタル 教科書体 N-R"/>
                        </a:rPr>
                        <a:t>してくれた。</a:t>
                      </a:r>
                      <a:endParaRPr sz="1100" dirty="0">
                        <a:latin typeface="UD デジタル 教科書体 N-R"/>
                        <a:cs typeface="UD デジタル 教科書体 N-R"/>
                      </a:endParaRPr>
                    </a:p>
                    <a:p>
                      <a:pPr marL="139700" marR="83820" indent="-140335">
                        <a:lnSpc>
                          <a:spcPct val="100000"/>
                        </a:lnSpc>
                      </a:pPr>
                      <a:r>
                        <a:rPr sz="1100" spc="-20" dirty="0">
                          <a:latin typeface="UD デジタル 教科書体 N-R"/>
                          <a:cs typeface="UD デジタル 教科書体 N-R"/>
                        </a:rPr>
                        <a:t>・参加者からは、出店イメージが具体的に持てた、将来的に北助松商店街での出店を前向きに検討</a:t>
                      </a:r>
                      <a:r>
                        <a:rPr sz="1100" spc="-50" dirty="0">
                          <a:latin typeface="UD デジタル 教科書体 N-R"/>
                          <a:cs typeface="UD デジタル 教科書体 N-R"/>
                        </a:rPr>
                        <a:t> </a:t>
                      </a:r>
                      <a:r>
                        <a:rPr sz="1100" spc="-20" dirty="0">
                          <a:latin typeface="UD デジタル 教科書体 N-R"/>
                          <a:cs typeface="UD デジタル 教科書体 N-R"/>
                        </a:rPr>
                        <a:t>したい、といった好感触が得られた。</a:t>
                      </a:r>
                      <a:endParaRPr sz="1100" dirty="0">
                        <a:latin typeface="UD デジタル 教科書体 N-R"/>
                        <a:cs typeface="UD デジタル 教科書体 N-R"/>
                      </a:endParaRPr>
                    </a:p>
                    <a:p>
                      <a:pPr marL="139700" marR="83820" indent="-140335">
                        <a:lnSpc>
                          <a:spcPct val="100000"/>
                        </a:lnSpc>
                      </a:pPr>
                      <a:r>
                        <a:rPr sz="1100" spc="-20" dirty="0">
                          <a:latin typeface="UD デジタル 教科書体 N-R"/>
                          <a:cs typeface="UD デジタル 教科書体 N-R"/>
                        </a:rPr>
                        <a:t>・すぐに出店に結び付くわけではないので、今後も継続的な実施を検討。</a:t>
                      </a:r>
                      <a:endParaRPr sz="1100" dirty="0">
                        <a:latin typeface="UD デジタル 教科書体 N-R"/>
                        <a:cs typeface="UD デジタル 教科書体 N-R"/>
                      </a:endParaRPr>
                    </a:p>
                    <a:p>
                      <a:pPr marL="85090" indent="-85725">
                        <a:lnSpc>
                          <a:spcPct val="100000"/>
                        </a:lnSpc>
                      </a:pPr>
                      <a:r>
                        <a:rPr sz="1100" spc="-20" dirty="0">
                          <a:latin typeface="UD デジタル 教科書体 N-R"/>
                          <a:cs typeface="UD デジタル 教科書体 N-R"/>
                        </a:rPr>
                        <a:t>・空き店舗ツアーでは、初めての試みで参加者が少なっかたのが課題となった。今後は参加者を増やすためにＰＲを強化していく。</a:t>
                      </a:r>
                      <a:endParaRPr sz="1100" dirty="0">
                        <a:latin typeface="UD デジタル 教科書体 N-R"/>
                        <a:cs typeface="UD デジタル 教科書体 N-R"/>
                      </a:endParaRPr>
                    </a:p>
                  </a:txBody>
                  <a:tcPr marL="0" marR="0" marT="34290" marB="0"/>
                </a:tc>
                <a:extLst>
                  <a:ext uri="{0D108BD9-81ED-4DB2-BD59-A6C34878D82A}">
                    <a16:rowId xmlns:a16="http://schemas.microsoft.com/office/drawing/2014/main" val="10001"/>
                  </a:ext>
                </a:extLst>
              </a:tr>
            </a:tbl>
          </a:graphicData>
        </a:graphic>
      </p:graphicFrame>
      <p:sp>
        <p:nvSpPr>
          <p:cNvPr id="13" name="object 13"/>
          <p:cNvSpPr txBox="1"/>
          <p:nvPr/>
        </p:nvSpPr>
        <p:spPr>
          <a:xfrm>
            <a:off x="335876" y="2721000"/>
            <a:ext cx="2411730" cy="286385"/>
          </a:xfrm>
          <a:prstGeom prst="rect">
            <a:avLst/>
          </a:prstGeom>
          <a:solidFill>
            <a:srgbClr val="317DC4"/>
          </a:solidFill>
        </p:spPr>
        <p:txBody>
          <a:bodyPr vert="horz" wrap="square" lIns="0" tIns="29209" rIns="0" bIns="0" rtlCol="0">
            <a:spAutoFit/>
          </a:bodyPr>
          <a:lstStyle/>
          <a:p>
            <a:pPr marL="264795">
              <a:lnSpc>
                <a:spcPct val="100000"/>
              </a:lnSpc>
              <a:spcBef>
                <a:spcPts val="229"/>
              </a:spcBef>
            </a:pPr>
            <a:r>
              <a:rPr sz="1300" b="1" spc="-5" dirty="0">
                <a:solidFill>
                  <a:srgbClr val="FFFFFF"/>
                </a:solidFill>
                <a:latin typeface="UD デジタル 教科書体 NK-R"/>
                <a:cs typeface="UD デジタル 教科書体 NK-R"/>
              </a:rPr>
              <a:t>取組内容 ②</a:t>
            </a:r>
            <a:r>
              <a:rPr sz="1300" b="1" spc="-10" dirty="0">
                <a:solidFill>
                  <a:srgbClr val="FFFFFF"/>
                </a:solidFill>
                <a:latin typeface="UD デジタル 教科書体 NK-R"/>
                <a:cs typeface="UD デジタル 教科書体 NK-R"/>
              </a:rPr>
              <a:t>SNS</a:t>
            </a:r>
            <a:r>
              <a:rPr sz="1300" b="1" spc="-30" dirty="0">
                <a:solidFill>
                  <a:srgbClr val="FFFFFF"/>
                </a:solidFill>
                <a:latin typeface="UD デジタル 教科書体 NK-R"/>
                <a:cs typeface="UD デジタル 教科書体 NK-R"/>
              </a:rPr>
              <a:t>活用講座</a:t>
            </a:r>
            <a:endParaRPr sz="1300">
              <a:latin typeface="UD デジタル 教科書体 NK-R"/>
              <a:cs typeface="UD デジタル 教科書体 NK-R"/>
            </a:endParaRPr>
          </a:p>
        </p:txBody>
      </p:sp>
      <p:sp>
        <p:nvSpPr>
          <p:cNvPr id="14" name="object 14"/>
          <p:cNvSpPr txBox="1"/>
          <p:nvPr/>
        </p:nvSpPr>
        <p:spPr>
          <a:xfrm>
            <a:off x="1607355" y="8290062"/>
            <a:ext cx="76644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SNS</a:t>
            </a:r>
            <a:r>
              <a:rPr sz="950" spc="-15" dirty="0">
                <a:latin typeface="Meiryo UI"/>
                <a:cs typeface="Meiryo UI"/>
              </a:rPr>
              <a:t>活用講座</a:t>
            </a:r>
            <a:endParaRPr sz="950">
              <a:latin typeface="Meiryo UI"/>
              <a:cs typeface="Meiryo UI"/>
            </a:endParaRPr>
          </a:p>
        </p:txBody>
      </p:sp>
      <p:sp>
        <p:nvSpPr>
          <p:cNvPr id="15" name="object 15"/>
          <p:cNvSpPr/>
          <p:nvPr/>
        </p:nvSpPr>
        <p:spPr>
          <a:xfrm>
            <a:off x="338467" y="3003447"/>
            <a:ext cx="3211195" cy="1696720"/>
          </a:xfrm>
          <a:custGeom>
            <a:avLst/>
            <a:gdLst/>
            <a:ahLst/>
            <a:cxnLst/>
            <a:rect l="l" t="t" r="r" b="b"/>
            <a:pathLst>
              <a:path w="3211195" h="1696720">
                <a:moveTo>
                  <a:pt x="3183509" y="1577352"/>
                </a:moveTo>
                <a:lnTo>
                  <a:pt x="3064179" y="1458023"/>
                </a:lnTo>
                <a:lnTo>
                  <a:pt x="8788" y="1458023"/>
                </a:lnTo>
                <a:lnTo>
                  <a:pt x="8788" y="1696681"/>
                </a:lnTo>
                <a:lnTo>
                  <a:pt x="3183509" y="1696681"/>
                </a:lnTo>
                <a:lnTo>
                  <a:pt x="3183509" y="1577352"/>
                </a:lnTo>
                <a:close/>
              </a:path>
              <a:path w="3211195" h="1696720">
                <a:moveTo>
                  <a:pt x="3210636" y="119329"/>
                </a:moveTo>
                <a:lnTo>
                  <a:pt x="3091307" y="0"/>
                </a:lnTo>
                <a:lnTo>
                  <a:pt x="0" y="0"/>
                </a:lnTo>
                <a:lnTo>
                  <a:pt x="0" y="238658"/>
                </a:lnTo>
                <a:lnTo>
                  <a:pt x="3210636" y="238658"/>
                </a:lnTo>
                <a:lnTo>
                  <a:pt x="3210636" y="119329"/>
                </a:lnTo>
                <a:close/>
              </a:path>
            </a:pathLst>
          </a:custGeom>
          <a:solidFill>
            <a:srgbClr val="B4E4A1"/>
          </a:solidFill>
        </p:spPr>
        <p:txBody>
          <a:bodyPr wrap="square" lIns="0" tIns="0" rIns="0" bIns="0" rtlCol="0"/>
          <a:lstStyle/>
          <a:p>
            <a:endParaRPr/>
          </a:p>
        </p:txBody>
      </p:sp>
      <p:sp>
        <p:nvSpPr>
          <p:cNvPr id="16" name="object 16"/>
          <p:cNvSpPr txBox="1"/>
          <p:nvPr/>
        </p:nvSpPr>
        <p:spPr>
          <a:xfrm>
            <a:off x="330935" y="2919930"/>
            <a:ext cx="3029585" cy="1390015"/>
          </a:xfrm>
          <a:prstGeom prst="rect">
            <a:avLst/>
          </a:prstGeom>
        </p:spPr>
        <p:txBody>
          <a:bodyPr vert="horz" wrap="square" lIns="0" tIns="120014" rIns="0" bIns="0" rtlCol="0">
            <a:spAutoFit/>
          </a:bodyPr>
          <a:lstStyle/>
          <a:p>
            <a:pPr marL="85090">
              <a:lnSpc>
                <a:spcPct val="100000"/>
              </a:lnSpc>
              <a:spcBef>
                <a:spcPts val="944"/>
              </a:spcBef>
            </a:pPr>
            <a:r>
              <a:rPr sz="1150" dirty="0">
                <a:latin typeface="UD デジタル 教科書体 N-R"/>
                <a:cs typeface="UD デジタル 教科書体 N-R"/>
              </a:rPr>
              <a:t>SNS</a:t>
            </a:r>
            <a:r>
              <a:rPr sz="1150" spc="-5" dirty="0">
                <a:latin typeface="UD デジタル 教科書体 N-R"/>
                <a:cs typeface="UD デジタル 教科書体 N-R"/>
              </a:rPr>
              <a:t>運用に対する商店街の課題と現状</a:t>
            </a:r>
            <a:endParaRPr sz="1150">
              <a:latin typeface="UD デジタル 教科書体 N-R"/>
              <a:cs typeface="UD デジタル 教科書体 N-R"/>
            </a:endParaRPr>
          </a:p>
          <a:p>
            <a:pPr marL="149860" marR="5080" indent="-137160">
              <a:lnSpc>
                <a:spcPct val="102899"/>
              </a:lnSpc>
              <a:spcBef>
                <a:spcPts val="735"/>
              </a:spcBef>
            </a:pPr>
            <a:r>
              <a:rPr sz="1050" spc="5" dirty="0">
                <a:latin typeface="UD デジタル 教科書体 N-R"/>
                <a:cs typeface="UD デジタル 教科書体 N-R"/>
              </a:rPr>
              <a:t>・商店街店舗の中でも、すでに積極的に</a:t>
            </a:r>
            <a:r>
              <a:rPr sz="1050" dirty="0">
                <a:latin typeface="UD デジタル 教科書体 N-R"/>
                <a:cs typeface="UD デジタル 教科書体 N-R"/>
              </a:rPr>
              <a:t>SNS</a:t>
            </a:r>
            <a:r>
              <a:rPr sz="1050" spc="20" dirty="0">
                <a:latin typeface="UD デジタル 教科書体 N-R"/>
                <a:cs typeface="UD デジタル 教科書体 N-R"/>
              </a:rPr>
              <a:t>発信</a:t>
            </a:r>
            <a:r>
              <a:rPr sz="1050" spc="5" dirty="0">
                <a:latin typeface="UD デジタル 教科書体 N-R"/>
                <a:cs typeface="UD デジタル 教科書体 N-R"/>
              </a:rPr>
              <a:t>している店舗、興味はあるが始めるきっかけがない店舗など、様々な状況。</a:t>
            </a:r>
            <a:endParaRPr sz="1050">
              <a:latin typeface="UD デジタル 教科書体 N-R"/>
              <a:cs typeface="UD デジタル 教科書体 N-R"/>
            </a:endParaRPr>
          </a:p>
          <a:p>
            <a:pPr marL="149860" marR="5080" indent="-137160" algn="just">
              <a:lnSpc>
                <a:spcPct val="102899"/>
              </a:lnSpc>
            </a:pPr>
            <a:r>
              <a:rPr sz="1050" spc="-5" dirty="0">
                <a:latin typeface="UD デジタル 教科書体 N-R"/>
                <a:cs typeface="UD デジタル 教科書体 N-R"/>
              </a:rPr>
              <a:t>・また、お客様や地域住民らにも、商店街店舗の魅力や、商店街が取り組んでいることを一緒に発信してもらいたい。</a:t>
            </a:r>
            <a:endParaRPr sz="1050">
              <a:latin typeface="UD デジタル 教科書体 N-R"/>
              <a:cs typeface="UD デジタル 教科書体 N-R"/>
            </a:endParaRPr>
          </a:p>
        </p:txBody>
      </p:sp>
      <p:sp>
        <p:nvSpPr>
          <p:cNvPr id="17" name="object 17"/>
          <p:cNvSpPr txBox="1"/>
          <p:nvPr/>
        </p:nvSpPr>
        <p:spPr>
          <a:xfrm>
            <a:off x="345062" y="4480610"/>
            <a:ext cx="3085465" cy="1951355"/>
          </a:xfrm>
          <a:prstGeom prst="rect">
            <a:avLst/>
          </a:prstGeom>
        </p:spPr>
        <p:txBody>
          <a:bodyPr vert="horz" wrap="square" lIns="0" tIns="17145" rIns="0" bIns="0" rtlCol="0">
            <a:spAutoFit/>
          </a:bodyPr>
          <a:lstStyle/>
          <a:p>
            <a:pPr marL="79375">
              <a:lnSpc>
                <a:spcPct val="100000"/>
              </a:lnSpc>
              <a:spcBef>
                <a:spcPts val="135"/>
              </a:spcBef>
            </a:pPr>
            <a:r>
              <a:rPr sz="1150" dirty="0">
                <a:latin typeface="UD デジタル 教科書体 N-R"/>
                <a:cs typeface="UD デジタル 教科書体 N-R"/>
              </a:rPr>
              <a:t>インフルエンサーによる</a:t>
            </a:r>
            <a:r>
              <a:rPr sz="1150" spc="-20" dirty="0">
                <a:latin typeface="UD デジタル 教科書体 N-R"/>
                <a:cs typeface="UD デジタル 教科書体 N-R"/>
              </a:rPr>
              <a:t>Instagram</a:t>
            </a:r>
            <a:r>
              <a:rPr sz="1150" spc="-15" dirty="0">
                <a:latin typeface="UD デジタル 教科書体 N-R"/>
                <a:cs typeface="UD デジタル 教科書体 N-R"/>
              </a:rPr>
              <a:t>活用講座</a:t>
            </a:r>
            <a:endParaRPr sz="1150">
              <a:latin typeface="UD デジタル 教科書体 N-R"/>
              <a:cs typeface="UD デジタル 教科書体 N-R"/>
            </a:endParaRPr>
          </a:p>
          <a:p>
            <a:pPr marL="105410" marR="50165" indent="-93345">
              <a:lnSpc>
                <a:spcPct val="102899"/>
              </a:lnSpc>
              <a:spcBef>
                <a:spcPts val="790"/>
              </a:spcBef>
            </a:pPr>
            <a:r>
              <a:rPr sz="1050" spc="-85" dirty="0">
                <a:latin typeface="UD デジタル 教科書体 N-R"/>
                <a:cs typeface="UD デジタル 教科書体 N-R"/>
              </a:rPr>
              <a:t>・効果的な発信方法について、インフルエンサーから学ぶ講座を開催。</a:t>
            </a:r>
            <a:endParaRPr sz="1050">
              <a:latin typeface="UD デジタル 教科書体 N-R"/>
              <a:cs typeface="UD デジタル 教科書体 N-R"/>
            </a:endParaRPr>
          </a:p>
          <a:p>
            <a:pPr marL="105410" marR="5080" indent="-93345">
              <a:lnSpc>
                <a:spcPct val="102899"/>
              </a:lnSpc>
            </a:pPr>
            <a:r>
              <a:rPr sz="1050" spc="-80" dirty="0">
                <a:latin typeface="UD デジタル 教科書体 N-R"/>
                <a:cs typeface="UD デジタル 教科書体 N-R"/>
              </a:rPr>
              <a:t>・各自のSNSで商店街の魅力を伝える投稿を行うことを条件に、商店街店舗だけでなく地域住民も無料で参加可能とし、</a:t>
            </a:r>
            <a:r>
              <a:rPr sz="1050" spc="-85" dirty="0">
                <a:latin typeface="UD デジタル 教科書体 N-R"/>
                <a:cs typeface="UD デジタル 教科書体 N-R"/>
              </a:rPr>
              <a:t>30</a:t>
            </a:r>
            <a:r>
              <a:rPr sz="1050" spc="-60" dirty="0">
                <a:latin typeface="UD デジタル 教科書体 N-R"/>
                <a:cs typeface="UD デジタル 教科書体 N-R"/>
              </a:rPr>
              <a:t>名が参加。</a:t>
            </a:r>
            <a:endParaRPr sz="1050">
              <a:latin typeface="UD デジタル 教科書体 N-R"/>
              <a:cs typeface="UD デジタル 教科書体 N-R"/>
            </a:endParaRPr>
          </a:p>
          <a:p>
            <a:pPr marL="105410" marR="50165" indent="-93345" algn="just">
              <a:lnSpc>
                <a:spcPct val="102899"/>
              </a:lnSpc>
            </a:pPr>
            <a:r>
              <a:rPr sz="1050" spc="-85" dirty="0">
                <a:latin typeface="UD デジタル 教科書体 N-R"/>
                <a:cs typeface="UD デジタル 教科書体 N-R"/>
              </a:rPr>
              <a:t>・講座では、参加者をグループに分け、その場で実際にリール動画の撮影・編集を行うことで、動画編集のノウハウを身に着けることができた。</a:t>
            </a:r>
            <a:endParaRPr sz="1050">
              <a:latin typeface="UD デジタル 教科書体 N-R"/>
              <a:cs typeface="UD デジタル 教科書体 N-R"/>
            </a:endParaRPr>
          </a:p>
          <a:p>
            <a:pPr marL="105410" marR="50165" indent="-93345">
              <a:lnSpc>
                <a:spcPts val="1300"/>
              </a:lnSpc>
              <a:spcBef>
                <a:spcPts val="35"/>
              </a:spcBef>
            </a:pPr>
            <a:r>
              <a:rPr sz="1050" spc="-85" dirty="0">
                <a:latin typeface="UD デジタル 教科書体 N-R"/>
                <a:cs typeface="UD デジタル 教科書体 N-R"/>
              </a:rPr>
              <a:t>・その後、参加者全員で各グループの動画を見ながら良い点や改善すべき点を話し合った。</a:t>
            </a:r>
            <a:endParaRPr sz="1050">
              <a:latin typeface="UD デジタル 教科書体 N-R"/>
              <a:cs typeface="UD デジタル 教科書体 N-R"/>
            </a:endParaRPr>
          </a:p>
        </p:txBody>
      </p:sp>
      <p:grpSp>
        <p:nvGrpSpPr>
          <p:cNvPr id="18" name="object 18"/>
          <p:cNvGrpSpPr/>
          <p:nvPr/>
        </p:nvGrpSpPr>
        <p:grpSpPr>
          <a:xfrm>
            <a:off x="805427" y="2181516"/>
            <a:ext cx="6349365" cy="6091555"/>
            <a:chOff x="805427" y="2181516"/>
            <a:chExt cx="6349365" cy="6091555"/>
          </a:xfrm>
        </p:grpSpPr>
        <p:pic>
          <p:nvPicPr>
            <p:cNvPr id="19" name="object 19"/>
            <p:cNvPicPr/>
            <p:nvPr/>
          </p:nvPicPr>
          <p:blipFill>
            <a:blip r:embed="rId3" cstate="print"/>
            <a:stretch>
              <a:fillRect/>
            </a:stretch>
          </p:blipFill>
          <p:spPr>
            <a:xfrm>
              <a:off x="805427" y="6500217"/>
              <a:ext cx="2363451" cy="1772587"/>
            </a:xfrm>
            <a:prstGeom prst="rect">
              <a:avLst/>
            </a:prstGeom>
          </p:spPr>
        </p:pic>
        <p:sp>
          <p:nvSpPr>
            <p:cNvPr id="20" name="object 20"/>
            <p:cNvSpPr/>
            <p:nvPr/>
          </p:nvSpPr>
          <p:spPr>
            <a:xfrm>
              <a:off x="3950807" y="2181516"/>
              <a:ext cx="3204210" cy="231775"/>
            </a:xfrm>
            <a:custGeom>
              <a:avLst/>
              <a:gdLst/>
              <a:ahLst/>
              <a:cxnLst/>
              <a:rect l="l" t="t" r="r" b="b"/>
              <a:pathLst>
                <a:path w="3204209" h="231775">
                  <a:moveTo>
                    <a:pt x="3088182" y="0"/>
                  </a:moveTo>
                  <a:lnTo>
                    <a:pt x="0" y="0"/>
                  </a:lnTo>
                  <a:lnTo>
                    <a:pt x="0" y="231444"/>
                  </a:lnTo>
                  <a:lnTo>
                    <a:pt x="3203905" y="231444"/>
                  </a:lnTo>
                  <a:lnTo>
                    <a:pt x="3203905" y="115722"/>
                  </a:lnTo>
                  <a:lnTo>
                    <a:pt x="3088182" y="0"/>
                  </a:lnTo>
                  <a:close/>
                </a:path>
              </a:pathLst>
            </a:custGeom>
            <a:solidFill>
              <a:srgbClr val="B4E4A1"/>
            </a:solidFill>
          </p:spPr>
          <p:txBody>
            <a:bodyPr wrap="square" lIns="0" tIns="0" rIns="0" bIns="0" rtlCol="0"/>
            <a:lstStyle/>
            <a:p>
              <a:endParaRPr/>
            </a:p>
          </p:txBody>
        </p:sp>
        <p:sp>
          <p:nvSpPr>
            <p:cNvPr id="21" name="object 21"/>
            <p:cNvSpPr/>
            <p:nvPr/>
          </p:nvSpPr>
          <p:spPr>
            <a:xfrm>
              <a:off x="5513692" y="4920591"/>
              <a:ext cx="227329" cy="261620"/>
            </a:xfrm>
            <a:custGeom>
              <a:avLst/>
              <a:gdLst/>
              <a:ahLst/>
              <a:cxnLst/>
              <a:rect l="l" t="t" r="r" b="b"/>
              <a:pathLst>
                <a:path w="227329" h="261620">
                  <a:moveTo>
                    <a:pt x="79730" y="0"/>
                  </a:moveTo>
                  <a:lnTo>
                    <a:pt x="79730" y="65290"/>
                  </a:lnTo>
                  <a:lnTo>
                    <a:pt x="0" y="65290"/>
                  </a:lnTo>
                  <a:lnTo>
                    <a:pt x="0" y="195872"/>
                  </a:lnTo>
                  <a:lnTo>
                    <a:pt x="79730" y="195872"/>
                  </a:lnTo>
                  <a:lnTo>
                    <a:pt x="79730" y="261162"/>
                  </a:lnTo>
                  <a:lnTo>
                    <a:pt x="226936" y="130581"/>
                  </a:lnTo>
                  <a:lnTo>
                    <a:pt x="79730" y="0"/>
                  </a:lnTo>
                  <a:close/>
                </a:path>
              </a:pathLst>
            </a:custGeom>
            <a:solidFill>
              <a:srgbClr val="FF999A"/>
            </a:solidFill>
          </p:spPr>
          <p:txBody>
            <a:bodyPr wrap="square" lIns="0" tIns="0" rIns="0" bIns="0" rtlCol="0"/>
            <a:lstStyle/>
            <a:p>
              <a:endParaRPr/>
            </a:p>
          </p:txBody>
        </p:sp>
      </p:grpSp>
      <p:sp>
        <p:nvSpPr>
          <p:cNvPr id="22" name="object 22"/>
          <p:cNvSpPr txBox="1"/>
          <p:nvPr/>
        </p:nvSpPr>
        <p:spPr>
          <a:xfrm>
            <a:off x="4019288" y="6238397"/>
            <a:ext cx="1292225" cy="321945"/>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【事業開始前】</a:t>
            </a:r>
            <a:endParaRPr sz="950">
              <a:latin typeface="Meiryo UI"/>
              <a:cs typeface="Meiryo UI"/>
            </a:endParaRPr>
          </a:p>
          <a:p>
            <a:pPr marL="12700">
              <a:lnSpc>
                <a:spcPct val="100000"/>
              </a:lnSpc>
              <a:spcBef>
                <a:spcPts val="25"/>
              </a:spcBef>
            </a:pPr>
            <a:r>
              <a:rPr sz="950" spc="-5" dirty="0">
                <a:latin typeface="Meiryo UI"/>
                <a:cs typeface="Meiryo UI"/>
              </a:rPr>
              <a:t>サムネイルに統一感がない</a:t>
            </a:r>
            <a:endParaRPr sz="950">
              <a:latin typeface="Meiryo UI"/>
              <a:cs typeface="Meiryo UI"/>
            </a:endParaRPr>
          </a:p>
        </p:txBody>
      </p:sp>
      <p:sp>
        <p:nvSpPr>
          <p:cNvPr id="23" name="object 23"/>
          <p:cNvSpPr txBox="1"/>
          <p:nvPr/>
        </p:nvSpPr>
        <p:spPr>
          <a:xfrm>
            <a:off x="3921891" y="1630973"/>
            <a:ext cx="1560830" cy="321945"/>
          </a:xfrm>
          <a:prstGeom prst="rect">
            <a:avLst/>
          </a:prstGeom>
        </p:spPr>
        <p:txBody>
          <a:bodyPr vert="horz" wrap="square" lIns="0" tIns="12065" rIns="0" bIns="0" rtlCol="0">
            <a:spAutoFit/>
          </a:bodyPr>
          <a:lstStyle/>
          <a:p>
            <a:pPr marL="12700" marR="5080">
              <a:lnSpc>
                <a:spcPct val="102099"/>
              </a:lnSpc>
              <a:spcBef>
                <a:spcPts val="95"/>
              </a:spcBef>
            </a:pPr>
            <a:r>
              <a:rPr sz="950" spc="-10" dirty="0">
                <a:latin typeface="Meiryo UI"/>
                <a:cs typeface="Meiryo UI"/>
              </a:rPr>
              <a:t>グループに分かれて実際にリール動画の作成、投稿にチャレンジ</a:t>
            </a:r>
            <a:endParaRPr sz="950">
              <a:latin typeface="Meiryo UI"/>
              <a:cs typeface="Meiryo UI"/>
            </a:endParaRPr>
          </a:p>
        </p:txBody>
      </p:sp>
      <p:sp>
        <p:nvSpPr>
          <p:cNvPr id="24" name="object 24"/>
          <p:cNvSpPr txBox="1"/>
          <p:nvPr/>
        </p:nvSpPr>
        <p:spPr>
          <a:xfrm>
            <a:off x="5881494" y="6227797"/>
            <a:ext cx="1370965" cy="321945"/>
          </a:xfrm>
          <a:prstGeom prst="rect">
            <a:avLst/>
          </a:prstGeom>
        </p:spPr>
        <p:txBody>
          <a:bodyPr vert="horz" wrap="square" lIns="0" tIns="15240" rIns="0" bIns="0" rtlCol="0">
            <a:spAutoFit/>
          </a:bodyPr>
          <a:lstStyle/>
          <a:p>
            <a:pPr marL="12700">
              <a:lnSpc>
                <a:spcPct val="100000"/>
              </a:lnSpc>
              <a:spcBef>
                <a:spcPts val="120"/>
              </a:spcBef>
            </a:pPr>
            <a:r>
              <a:rPr sz="950" spc="-10" dirty="0">
                <a:latin typeface="Meiryo UI"/>
                <a:cs typeface="Meiryo UI"/>
              </a:rPr>
              <a:t>【事業開始後】</a:t>
            </a:r>
            <a:endParaRPr sz="950">
              <a:latin typeface="Meiryo UI"/>
              <a:cs typeface="Meiryo UI"/>
            </a:endParaRPr>
          </a:p>
          <a:p>
            <a:pPr marL="12700">
              <a:lnSpc>
                <a:spcPct val="100000"/>
              </a:lnSpc>
              <a:spcBef>
                <a:spcPts val="25"/>
              </a:spcBef>
            </a:pPr>
            <a:r>
              <a:rPr sz="950" spc="-5" dirty="0">
                <a:latin typeface="Meiryo UI"/>
                <a:cs typeface="Meiryo UI"/>
              </a:rPr>
              <a:t>統一感がでて見やすくなった</a:t>
            </a:r>
            <a:endParaRPr sz="950">
              <a:latin typeface="Meiryo UI"/>
              <a:cs typeface="Meiryo UI"/>
            </a:endParaRPr>
          </a:p>
        </p:txBody>
      </p:sp>
      <p:sp>
        <p:nvSpPr>
          <p:cNvPr id="25" name="object 25"/>
          <p:cNvSpPr txBox="1"/>
          <p:nvPr/>
        </p:nvSpPr>
        <p:spPr>
          <a:xfrm>
            <a:off x="3994702" y="2196151"/>
            <a:ext cx="3261360" cy="2059305"/>
          </a:xfrm>
          <a:prstGeom prst="rect">
            <a:avLst/>
          </a:prstGeom>
        </p:spPr>
        <p:txBody>
          <a:bodyPr vert="horz" wrap="square" lIns="0" tIns="17145" rIns="0" bIns="0" rtlCol="0">
            <a:spAutoFit/>
          </a:bodyPr>
          <a:lstStyle/>
          <a:p>
            <a:pPr marL="33655">
              <a:lnSpc>
                <a:spcPct val="100000"/>
              </a:lnSpc>
              <a:spcBef>
                <a:spcPts val="135"/>
              </a:spcBef>
            </a:pPr>
            <a:r>
              <a:rPr sz="1150" spc="-65" dirty="0">
                <a:latin typeface="UD デジタル 教科書体 N-R"/>
                <a:cs typeface="UD デジタル 教科書体 N-R"/>
              </a:rPr>
              <a:t>商店街公式</a:t>
            </a:r>
            <a:r>
              <a:rPr sz="1150" spc="-85" dirty="0">
                <a:latin typeface="UD デジタル 教科書体 N-R"/>
                <a:cs typeface="UD デジタル 教科書体 N-R"/>
              </a:rPr>
              <a:t>Instagram</a:t>
            </a:r>
            <a:r>
              <a:rPr sz="1150" spc="-70" dirty="0">
                <a:latin typeface="UD デジタル 教科書体 N-R"/>
                <a:cs typeface="UD デジタル 教科書体 N-R"/>
              </a:rPr>
              <a:t>の企画、運営の補助</a:t>
            </a:r>
            <a:endParaRPr sz="1150">
              <a:latin typeface="UD デジタル 教科書体 N-R"/>
              <a:cs typeface="UD デジタル 教科書体 N-R"/>
            </a:endParaRPr>
          </a:p>
          <a:p>
            <a:pPr marL="108585" marR="5080" indent="-96520">
              <a:lnSpc>
                <a:spcPct val="102899"/>
              </a:lnSpc>
              <a:spcBef>
                <a:spcPts val="1025"/>
              </a:spcBef>
            </a:pPr>
            <a:r>
              <a:rPr sz="1050" spc="15" dirty="0">
                <a:latin typeface="UD デジタル 教科書体 N-R"/>
                <a:cs typeface="UD デジタル 教科書体 N-R"/>
              </a:rPr>
              <a:t>・さらに約</a:t>
            </a:r>
            <a:r>
              <a:rPr sz="1050" spc="-5" dirty="0">
                <a:latin typeface="UD デジタル 教科書体 N-R"/>
                <a:cs typeface="UD デジタル 教科書体 N-R"/>
              </a:rPr>
              <a:t>3</a:t>
            </a:r>
            <a:r>
              <a:rPr sz="1050" spc="5" dirty="0">
                <a:latin typeface="UD デジタル 教科書体 N-R"/>
                <a:cs typeface="UD デジタル 教科書体 N-R"/>
              </a:rPr>
              <a:t>ヶ月間にわたり、理事長をはじめ商店</a:t>
            </a:r>
            <a:r>
              <a:rPr sz="1050" spc="10" dirty="0">
                <a:latin typeface="UD デジタル 教科書体 N-R"/>
                <a:cs typeface="UD デジタル 教科書体 N-R"/>
              </a:rPr>
              <a:t> </a:t>
            </a:r>
            <a:r>
              <a:rPr sz="1050" spc="5" dirty="0">
                <a:latin typeface="UD デジタル 教科書体 N-R"/>
                <a:cs typeface="UD デジタル 教科書体 N-R"/>
              </a:rPr>
              <a:t>街関係者らが、商店街アカウントにおけるリール動画の企画・制作・編集、サムネイル画像の作成、投稿のスケジュール管理などSNS運用の指導をプロから受け、発信スキルを向上させた。</a:t>
            </a:r>
            <a:endParaRPr sz="1050">
              <a:latin typeface="UD デジタル 教科書体 N-R"/>
              <a:cs typeface="UD デジタル 教科書体 N-R"/>
            </a:endParaRPr>
          </a:p>
          <a:p>
            <a:pPr marL="108585" marR="140335" indent="-96520" algn="just">
              <a:lnSpc>
                <a:spcPct val="102899"/>
              </a:lnSpc>
            </a:pPr>
            <a:r>
              <a:rPr sz="1050" dirty="0">
                <a:latin typeface="UD デジタル 教科書体 N-R"/>
                <a:cs typeface="UD デジタル 教科書体 N-R"/>
              </a:rPr>
              <a:t>・月に</a:t>
            </a:r>
            <a:r>
              <a:rPr sz="1050" spc="-10" dirty="0">
                <a:latin typeface="UD デジタル 教科書体 N-R"/>
                <a:cs typeface="UD デジタル 教科書体 N-R"/>
              </a:rPr>
              <a:t>1</a:t>
            </a:r>
            <a:r>
              <a:rPr sz="1050" spc="-5" dirty="0">
                <a:latin typeface="UD デジタル 教科書体 N-R"/>
                <a:cs typeface="UD デジタル 教科書体 N-R"/>
              </a:rPr>
              <a:t>度のレクチャーと動画撮影を行い、最後は動画制作から投稿までの一通りの流れを商店街自身で行えるように取り組んだ</a:t>
            </a:r>
            <a:endParaRPr sz="1050">
              <a:latin typeface="UD デジタル 教科書体 N-R"/>
              <a:cs typeface="UD デジタル 教科書体 N-R"/>
            </a:endParaRPr>
          </a:p>
          <a:p>
            <a:pPr marL="288925">
              <a:lnSpc>
                <a:spcPct val="100000"/>
              </a:lnSpc>
              <a:spcBef>
                <a:spcPts val="894"/>
              </a:spcBef>
            </a:pPr>
            <a:r>
              <a:rPr sz="950" b="1" spc="-5" dirty="0">
                <a:latin typeface="Meiryo UI"/>
                <a:cs typeface="Meiryo UI"/>
              </a:rPr>
              <a:t>・投稿デザインの統一感を出し見やすく調整</a:t>
            </a:r>
            <a:endParaRPr sz="950">
              <a:latin typeface="Meiryo UI"/>
              <a:cs typeface="Meiryo UI"/>
            </a:endParaRPr>
          </a:p>
          <a:p>
            <a:pPr marL="288925">
              <a:lnSpc>
                <a:spcPct val="100000"/>
              </a:lnSpc>
              <a:spcBef>
                <a:spcPts val="25"/>
              </a:spcBef>
            </a:pPr>
            <a:r>
              <a:rPr sz="950" b="1" spc="-5" dirty="0">
                <a:latin typeface="Meiryo UI"/>
                <a:cs typeface="Meiryo UI"/>
              </a:rPr>
              <a:t>・投稿内容をひと目で確認でき、クリック率が上昇</a:t>
            </a:r>
            <a:endParaRPr sz="950">
              <a:latin typeface="Meiryo UI"/>
              <a:cs typeface="Meiryo UI"/>
            </a:endParaRPr>
          </a:p>
        </p:txBody>
      </p:sp>
      <p:grpSp>
        <p:nvGrpSpPr>
          <p:cNvPr id="26" name="object 26"/>
          <p:cNvGrpSpPr/>
          <p:nvPr/>
        </p:nvGrpSpPr>
        <p:grpSpPr>
          <a:xfrm>
            <a:off x="3912780" y="283374"/>
            <a:ext cx="3416300" cy="5927725"/>
            <a:chOff x="3912780" y="283374"/>
            <a:chExt cx="3416300" cy="5927725"/>
          </a:xfrm>
        </p:grpSpPr>
        <p:pic>
          <p:nvPicPr>
            <p:cNvPr id="27" name="object 27"/>
            <p:cNvPicPr/>
            <p:nvPr/>
          </p:nvPicPr>
          <p:blipFill>
            <a:blip r:embed="rId4" cstate="print"/>
            <a:stretch>
              <a:fillRect/>
            </a:stretch>
          </p:blipFill>
          <p:spPr>
            <a:xfrm>
              <a:off x="3912780" y="283374"/>
              <a:ext cx="3416160" cy="1289624"/>
            </a:xfrm>
            <a:prstGeom prst="rect">
              <a:avLst/>
            </a:prstGeom>
          </p:spPr>
        </p:pic>
        <p:pic>
          <p:nvPicPr>
            <p:cNvPr id="28" name="object 28"/>
            <p:cNvPicPr/>
            <p:nvPr/>
          </p:nvPicPr>
          <p:blipFill>
            <a:blip r:embed="rId5" cstate="print"/>
            <a:stretch>
              <a:fillRect/>
            </a:stretch>
          </p:blipFill>
          <p:spPr>
            <a:xfrm>
              <a:off x="4027246" y="4342028"/>
              <a:ext cx="1409191" cy="1855444"/>
            </a:xfrm>
            <a:prstGeom prst="rect">
              <a:avLst/>
            </a:prstGeom>
          </p:spPr>
        </p:pic>
        <p:pic>
          <p:nvPicPr>
            <p:cNvPr id="29" name="object 29"/>
            <p:cNvPicPr/>
            <p:nvPr/>
          </p:nvPicPr>
          <p:blipFill>
            <a:blip r:embed="rId6" cstate="print"/>
            <a:stretch>
              <a:fillRect/>
            </a:stretch>
          </p:blipFill>
          <p:spPr>
            <a:xfrm>
              <a:off x="5812031" y="4337532"/>
              <a:ext cx="1426518" cy="1873221"/>
            </a:xfrm>
            <a:prstGeom prst="rect">
              <a:avLst/>
            </a:prstGeom>
          </p:spPr>
        </p:pic>
      </p:grpSp>
      <p:sp>
        <p:nvSpPr>
          <p:cNvPr id="30" name="object 30"/>
          <p:cNvSpPr txBox="1"/>
          <p:nvPr/>
        </p:nvSpPr>
        <p:spPr>
          <a:xfrm>
            <a:off x="5688922" y="1591797"/>
            <a:ext cx="1548130" cy="469900"/>
          </a:xfrm>
          <a:prstGeom prst="rect">
            <a:avLst/>
          </a:prstGeom>
        </p:spPr>
        <p:txBody>
          <a:bodyPr vert="horz" wrap="square" lIns="0" tIns="12065" rIns="0" bIns="0" rtlCol="0">
            <a:spAutoFit/>
          </a:bodyPr>
          <a:lstStyle/>
          <a:p>
            <a:pPr marL="12700" marR="5080">
              <a:lnSpc>
                <a:spcPct val="102099"/>
              </a:lnSpc>
              <a:spcBef>
                <a:spcPts val="95"/>
              </a:spcBef>
            </a:pPr>
            <a:r>
              <a:rPr sz="950" spc="-10" dirty="0">
                <a:latin typeface="Meiryo UI"/>
                <a:cs typeface="Meiryo UI"/>
              </a:rPr>
              <a:t>わからないところはその場で質問</a:t>
            </a:r>
            <a:r>
              <a:rPr sz="950" spc="-5" dirty="0">
                <a:latin typeface="Meiryo UI"/>
                <a:cs typeface="Meiryo UI"/>
              </a:rPr>
              <a:t>できるので、操作のスキルアップ</a:t>
            </a:r>
            <a:r>
              <a:rPr sz="950" spc="-15" dirty="0">
                <a:latin typeface="Meiryo UI"/>
                <a:cs typeface="Meiryo UI"/>
              </a:rPr>
              <a:t>が図れる</a:t>
            </a:r>
            <a:endParaRPr sz="950">
              <a:latin typeface="Meiryo UI"/>
              <a:cs typeface="Meiryo UI"/>
            </a:endParaRPr>
          </a:p>
        </p:txBody>
      </p:sp>
      <p:sp>
        <p:nvSpPr>
          <p:cNvPr id="31" name="object 31"/>
          <p:cNvSpPr/>
          <p:nvPr/>
        </p:nvSpPr>
        <p:spPr>
          <a:xfrm>
            <a:off x="1833953" y="4306827"/>
            <a:ext cx="229870" cy="118110"/>
          </a:xfrm>
          <a:custGeom>
            <a:avLst/>
            <a:gdLst/>
            <a:ahLst/>
            <a:cxnLst/>
            <a:rect l="l" t="t" r="r" b="b"/>
            <a:pathLst>
              <a:path w="229869" h="118110">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sp>
        <p:nvSpPr>
          <p:cNvPr id="32" name="object 32"/>
          <p:cNvSpPr txBox="1"/>
          <p:nvPr/>
        </p:nvSpPr>
        <p:spPr>
          <a:xfrm>
            <a:off x="6952466" y="10311589"/>
            <a:ext cx="278765" cy="255904"/>
          </a:xfrm>
          <a:prstGeom prst="rect">
            <a:avLst/>
          </a:prstGeom>
        </p:spPr>
        <p:txBody>
          <a:bodyPr vert="horz" wrap="square" lIns="0" tIns="13970" rIns="0" bIns="0" rtlCol="0">
            <a:spAutoFit/>
          </a:bodyPr>
          <a:lstStyle/>
          <a:p>
            <a:pPr marL="12700">
              <a:lnSpc>
                <a:spcPct val="100000"/>
              </a:lnSpc>
              <a:spcBef>
                <a:spcPts val="110"/>
              </a:spcBef>
            </a:pPr>
            <a:r>
              <a:rPr sz="1500" spc="-25" dirty="0">
                <a:solidFill>
                  <a:srgbClr val="888888"/>
                </a:solidFill>
                <a:latin typeface="UD デジタル 教科書体 NK-R"/>
                <a:cs typeface="UD デジタル 教科書体 NK-R"/>
              </a:rPr>
              <a:t>19</a:t>
            </a:r>
            <a:endParaRPr sz="1500">
              <a:latin typeface="UD デジタル 教科書体 NK-R"/>
              <a:cs typeface="UD デジタル 教科書体 NK-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62272" y="2935284"/>
            <a:ext cx="3604895" cy="942975"/>
            <a:chOff x="3462272" y="2935284"/>
            <a:chExt cx="3604895" cy="942975"/>
          </a:xfrm>
        </p:grpSpPr>
        <p:sp>
          <p:nvSpPr>
            <p:cNvPr id="3" name="object 3"/>
            <p:cNvSpPr/>
            <p:nvPr/>
          </p:nvSpPr>
          <p:spPr>
            <a:xfrm>
              <a:off x="3468622" y="2941634"/>
              <a:ext cx="3592195" cy="930275"/>
            </a:xfrm>
            <a:custGeom>
              <a:avLst/>
              <a:gdLst/>
              <a:ahLst/>
              <a:cxnLst/>
              <a:rect l="l" t="t" r="r" b="b"/>
              <a:pathLst>
                <a:path w="3592195" h="930275">
                  <a:moveTo>
                    <a:pt x="3531476" y="0"/>
                  </a:moveTo>
                  <a:lnTo>
                    <a:pt x="60388" y="0"/>
                  </a:lnTo>
                  <a:lnTo>
                    <a:pt x="36883" y="4745"/>
                  </a:lnTo>
                  <a:lnTo>
                    <a:pt x="17687" y="17687"/>
                  </a:lnTo>
                  <a:lnTo>
                    <a:pt x="4745" y="36883"/>
                  </a:lnTo>
                  <a:lnTo>
                    <a:pt x="0" y="60388"/>
                  </a:lnTo>
                  <a:lnTo>
                    <a:pt x="0" y="869340"/>
                  </a:lnTo>
                  <a:lnTo>
                    <a:pt x="4745" y="892845"/>
                  </a:lnTo>
                  <a:lnTo>
                    <a:pt x="17687" y="912040"/>
                  </a:lnTo>
                  <a:lnTo>
                    <a:pt x="36883" y="924983"/>
                  </a:lnTo>
                  <a:lnTo>
                    <a:pt x="60388" y="929728"/>
                  </a:lnTo>
                  <a:lnTo>
                    <a:pt x="3531476" y="929728"/>
                  </a:lnTo>
                  <a:lnTo>
                    <a:pt x="3554981" y="924983"/>
                  </a:lnTo>
                  <a:lnTo>
                    <a:pt x="3574176" y="912040"/>
                  </a:lnTo>
                  <a:lnTo>
                    <a:pt x="3587118" y="892845"/>
                  </a:lnTo>
                  <a:lnTo>
                    <a:pt x="3591864" y="869340"/>
                  </a:lnTo>
                  <a:lnTo>
                    <a:pt x="3591864" y="60388"/>
                  </a:lnTo>
                  <a:lnTo>
                    <a:pt x="3587118" y="36883"/>
                  </a:lnTo>
                  <a:lnTo>
                    <a:pt x="3574176" y="17687"/>
                  </a:lnTo>
                  <a:lnTo>
                    <a:pt x="3554981" y="4745"/>
                  </a:lnTo>
                  <a:lnTo>
                    <a:pt x="3531476" y="0"/>
                  </a:lnTo>
                  <a:close/>
                </a:path>
              </a:pathLst>
            </a:custGeom>
            <a:solidFill>
              <a:srgbClr val="E4FFEA"/>
            </a:solidFill>
          </p:spPr>
          <p:txBody>
            <a:bodyPr wrap="square" lIns="0" tIns="0" rIns="0" bIns="0" rtlCol="0"/>
            <a:lstStyle/>
            <a:p>
              <a:endParaRPr/>
            </a:p>
          </p:txBody>
        </p:sp>
        <p:sp>
          <p:nvSpPr>
            <p:cNvPr id="4" name="object 4"/>
            <p:cNvSpPr/>
            <p:nvPr/>
          </p:nvSpPr>
          <p:spPr>
            <a:xfrm>
              <a:off x="3468622" y="2941634"/>
              <a:ext cx="3592195" cy="930275"/>
            </a:xfrm>
            <a:custGeom>
              <a:avLst/>
              <a:gdLst/>
              <a:ahLst/>
              <a:cxnLst/>
              <a:rect l="l" t="t" r="r" b="b"/>
              <a:pathLst>
                <a:path w="3592195" h="930275">
                  <a:moveTo>
                    <a:pt x="0" y="60388"/>
                  </a:moveTo>
                  <a:lnTo>
                    <a:pt x="4745" y="36883"/>
                  </a:lnTo>
                  <a:lnTo>
                    <a:pt x="17687" y="17687"/>
                  </a:lnTo>
                  <a:lnTo>
                    <a:pt x="36883" y="4745"/>
                  </a:lnTo>
                  <a:lnTo>
                    <a:pt x="60388" y="0"/>
                  </a:lnTo>
                  <a:lnTo>
                    <a:pt x="3531476" y="0"/>
                  </a:lnTo>
                  <a:lnTo>
                    <a:pt x="3554981" y="4745"/>
                  </a:lnTo>
                  <a:lnTo>
                    <a:pt x="3574176" y="17687"/>
                  </a:lnTo>
                  <a:lnTo>
                    <a:pt x="3587118" y="36883"/>
                  </a:lnTo>
                  <a:lnTo>
                    <a:pt x="3591864" y="60388"/>
                  </a:lnTo>
                  <a:lnTo>
                    <a:pt x="3591864" y="869340"/>
                  </a:lnTo>
                  <a:lnTo>
                    <a:pt x="3587118" y="892845"/>
                  </a:lnTo>
                  <a:lnTo>
                    <a:pt x="3574176" y="912040"/>
                  </a:lnTo>
                  <a:lnTo>
                    <a:pt x="3554981" y="924983"/>
                  </a:lnTo>
                  <a:lnTo>
                    <a:pt x="3531476" y="929728"/>
                  </a:lnTo>
                  <a:lnTo>
                    <a:pt x="60388" y="929728"/>
                  </a:lnTo>
                  <a:lnTo>
                    <a:pt x="36883" y="924983"/>
                  </a:lnTo>
                  <a:lnTo>
                    <a:pt x="17687" y="912040"/>
                  </a:lnTo>
                  <a:lnTo>
                    <a:pt x="4745" y="892845"/>
                  </a:lnTo>
                  <a:lnTo>
                    <a:pt x="0" y="869340"/>
                  </a:lnTo>
                  <a:lnTo>
                    <a:pt x="0" y="60388"/>
                  </a:lnTo>
                  <a:close/>
                </a:path>
              </a:pathLst>
            </a:custGeom>
            <a:ln w="12700">
              <a:solidFill>
                <a:srgbClr val="BEBEBE"/>
              </a:solidFill>
            </a:ln>
          </p:spPr>
          <p:txBody>
            <a:bodyPr wrap="square" lIns="0" tIns="0" rIns="0" bIns="0" rtlCol="0"/>
            <a:lstStyle/>
            <a:p>
              <a:endParaRPr/>
            </a:p>
          </p:txBody>
        </p:sp>
        <p:pic>
          <p:nvPicPr>
            <p:cNvPr id="5" name="object 5"/>
            <p:cNvPicPr/>
            <p:nvPr/>
          </p:nvPicPr>
          <p:blipFill>
            <a:blip r:embed="rId2" cstate="print"/>
            <a:stretch>
              <a:fillRect/>
            </a:stretch>
          </p:blipFill>
          <p:spPr>
            <a:xfrm>
              <a:off x="6497654" y="3003105"/>
              <a:ext cx="493355" cy="493355"/>
            </a:xfrm>
            <a:prstGeom prst="rect">
              <a:avLst/>
            </a:prstGeom>
          </p:spPr>
        </p:pic>
      </p:grpSp>
      <p:sp>
        <p:nvSpPr>
          <p:cNvPr id="6" name="object 6"/>
          <p:cNvSpPr txBox="1"/>
          <p:nvPr/>
        </p:nvSpPr>
        <p:spPr>
          <a:xfrm>
            <a:off x="995337" y="6936833"/>
            <a:ext cx="2442845" cy="3244215"/>
          </a:xfrm>
          <a:prstGeom prst="rect">
            <a:avLst/>
          </a:prstGeom>
        </p:spPr>
        <p:txBody>
          <a:bodyPr vert="horz" wrap="square" lIns="0" tIns="115570" rIns="0" bIns="0" rtlCol="0">
            <a:spAutoFit/>
          </a:bodyPr>
          <a:lstStyle/>
          <a:p>
            <a:pPr marL="14604">
              <a:lnSpc>
                <a:spcPct val="100000"/>
              </a:lnSpc>
              <a:spcBef>
                <a:spcPts val="910"/>
              </a:spcBef>
            </a:pPr>
            <a:r>
              <a:rPr sz="1300" b="1" spc="-20" dirty="0">
                <a:solidFill>
                  <a:srgbClr val="44AF35"/>
                </a:solidFill>
                <a:latin typeface="UD デジタル 教科書体 NK-R"/>
                <a:cs typeface="UD デジタル 教科書体 NK-R"/>
              </a:rPr>
              <a:t>千林商店街</a:t>
            </a:r>
            <a:r>
              <a:rPr sz="850" dirty="0">
                <a:solidFill>
                  <a:srgbClr val="221F1F"/>
                </a:solidFill>
                <a:latin typeface="UD デジタル 教科書体 NK-R"/>
                <a:cs typeface="UD デジタル 教科書体 NK-R"/>
              </a:rPr>
              <a:t>（</a:t>
            </a:r>
            <a:r>
              <a:rPr sz="850" spc="-20" dirty="0">
                <a:solidFill>
                  <a:srgbClr val="221F1F"/>
                </a:solidFill>
                <a:latin typeface="UD デジタル 教科書体 NK-R"/>
                <a:cs typeface="UD デジタル 教科書体 NK-R"/>
              </a:rPr>
              <a:t>大阪市旭区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4604" marR="709930">
              <a:lnSpc>
                <a:spcPct val="146700"/>
              </a:lnSpc>
              <a:spcBef>
                <a:spcPts val="80"/>
              </a:spcBef>
            </a:pPr>
            <a:r>
              <a:rPr sz="1300" b="1" spc="-20" dirty="0">
                <a:solidFill>
                  <a:srgbClr val="44AF35"/>
                </a:solidFill>
                <a:latin typeface="UD デジタル 教科書体 NK-R"/>
                <a:cs typeface="UD デジタル 教科書体 NK-R"/>
              </a:rPr>
              <a:t>粉浜商店街</a:t>
            </a:r>
            <a:r>
              <a:rPr sz="750" spc="-20" dirty="0">
                <a:solidFill>
                  <a:srgbClr val="221F1F"/>
                </a:solidFill>
                <a:latin typeface="UD デジタル 教科書体 NK-R"/>
                <a:cs typeface="UD デジタル 教科書体 NK-R"/>
              </a:rPr>
              <a:t>（</a:t>
            </a:r>
            <a:r>
              <a:rPr sz="850" spc="-15" dirty="0">
                <a:solidFill>
                  <a:srgbClr val="221F1F"/>
                </a:solidFill>
                <a:latin typeface="UD デジタル 教科書体 NK-R"/>
                <a:cs typeface="UD デジタル 教科書体 NK-R"/>
              </a:rPr>
              <a:t>大阪市住之江区</a:t>
            </a:r>
            <a:r>
              <a:rPr sz="850" spc="-50" dirty="0">
                <a:solidFill>
                  <a:srgbClr val="221F1F"/>
                </a:solidFill>
                <a:latin typeface="UD デジタル 教科書体 NK-R"/>
                <a:cs typeface="UD デジタル 教科書体 NK-R"/>
              </a:rPr>
              <a:t>）</a:t>
            </a:r>
            <a:r>
              <a:rPr sz="1300" b="1" spc="-20" dirty="0">
                <a:solidFill>
                  <a:srgbClr val="44AF35"/>
                </a:solidFill>
                <a:latin typeface="UD デジタル 教科書体 NK-R"/>
                <a:cs typeface="UD デジタル 教科書体 NK-R"/>
              </a:rPr>
              <a:t>布施商店街</a:t>
            </a:r>
            <a:r>
              <a:rPr sz="850" dirty="0">
                <a:solidFill>
                  <a:srgbClr val="221F1F"/>
                </a:solidFill>
                <a:latin typeface="UD デジタル 教科書体 NK-R"/>
                <a:cs typeface="UD デジタル 教科書体 NK-R"/>
              </a:rPr>
              <a:t>（</a:t>
            </a:r>
            <a:r>
              <a:rPr sz="850" spc="-20" dirty="0">
                <a:solidFill>
                  <a:srgbClr val="221F1F"/>
                </a:solidFill>
                <a:latin typeface="UD デジタル 教科書体 NK-R"/>
                <a:cs typeface="UD デジタル 教科書体 NK-R"/>
              </a:rPr>
              <a:t>東大阪市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4604" marR="245110">
              <a:lnSpc>
                <a:spcPct val="146700"/>
              </a:lnSpc>
            </a:pPr>
            <a:r>
              <a:rPr sz="1300" b="1" spc="-20" dirty="0">
                <a:solidFill>
                  <a:srgbClr val="44AF35"/>
                </a:solidFill>
                <a:latin typeface="UD デジタル 教科書体 NK-R"/>
                <a:cs typeface="UD デジタル 教科書体 NK-R"/>
              </a:rPr>
              <a:t>岸和田駅前通商店街</a:t>
            </a:r>
            <a:r>
              <a:rPr sz="850" spc="-10" dirty="0">
                <a:solidFill>
                  <a:srgbClr val="221F1F"/>
                </a:solidFill>
                <a:latin typeface="UD デジタル 教科書体 NK-R"/>
                <a:cs typeface="UD デジタル 教科書体 NK-R"/>
              </a:rPr>
              <a:t>（</a:t>
            </a:r>
            <a:r>
              <a:rPr sz="850" spc="-15" dirty="0">
                <a:solidFill>
                  <a:srgbClr val="221F1F"/>
                </a:solidFill>
                <a:latin typeface="UD デジタル 教科書体 NK-R"/>
                <a:cs typeface="UD デジタル 教科書体 NK-R"/>
              </a:rPr>
              <a:t>岸和田市</a:t>
            </a:r>
            <a:r>
              <a:rPr sz="850" spc="-50" dirty="0">
                <a:solidFill>
                  <a:srgbClr val="221F1F"/>
                </a:solidFill>
                <a:latin typeface="UD デジタル 教科書体 NK-R"/>
                <a:cs typeface="UD デジタル 教科書体 NK-R"/>
              </a:rPr>
              <a:t>）</a:t>
            </a:r>
            <a:r>
              <a:rPr sz="1300" b="1" spc="-25" dirty="0">
                <a:solidFill>
                  <a:srgbClr val="44AF35"/>
                </a:solidFill>
                <a:latin typeface="UD デジタル 教科書体 NK-R"/>
                <a:cs typeface="UD デジタル 教科書体 NK-R"/>
              </a:rPr>
              <a:t>道明寺天神通り商店街</a:t>
            </a:r>
            <a:r>
              <a:rPr sz="850" spc="-10" dirty="0">
                <a:solidFill>
                  <a:srgbClr val="221F1F"/>
                </a:solidFill>
                <a:latin typeface="UD デジタル 教科書体 NK-R"/>
                <a:cs typeface="UD デジタル 教科書体 NK-R"/>
              </a:rPr>
              <a:t>（</a:t>
            </a:r>
            <a:r>
              <a:rPr sz="850" spc="-15" dirty="0">
                <a:solidFill>
                  <a:srgbClr val="221F1F"/>
                </a:solidFill>
                <a:latin typeface="UD デジタル 教科書体 NK-R"/>
                <a:cs typeface="UD デジタル 教科書体 NK-R"/>
              </a:rPr>
              <a:t>藤井寺市</a:t>
            </a:r>
            <a:r>
              <a:rPr sz="850" spc="-50" dirty="0">
                <a:solidFill>
                  <a:srgbClr val="221F1F"/>
                </a:solidFill>
                <a:latin typeface="UD デジタル 教科書体 NK-R"/>
                <a:cs typeface="UD デジタル 教科書体 NK-R"/>
              </a:rPr>
              <a:t>）</a:t>
            </a:r>
            <a:r>
              <a:rPr sz="1300" b="1" spc="-20" dirty="0">
                <a:solidFill>
                  <a:srgbClr val="44AF35"/>
                </a:solidFill>
                <a:latin typeface="UD デジタル 教科書体 NK-R"/>
                <a:cs typeface="UD デジタル 教科書体 NK-R"/>
              </a:rPr>
              <a:t>岡町商店街</a:t>
            </a:r>
            <a:r>
              <a:rPr sz="850" dirty="0">
                <a:solidFill>
                  <a:srgbClr val="221F1F"/>
                </a:solidFill>
                <a:latin typeface="UD デジタル 教科書体 NK-R"/>
                <a:cs typeface="UD デジタル 教科書体 NK-R"/>
              </a:rPr>
              <a:t>（</a:t>
            </a:r>
            <a:r>
              <a:rPr sz="850" spc="-20" dirty="0">
                <a:solidFill>
                  <a:srgbClr val="221F1F"/>
                </a:solidFill>
                <a:latin typeface="UD デジタル 教科書体 NK-R"/>
                <a:cs typeface="UD デジタル 教科書体 NK-R"/>
              </a:rPr>
              <a:t>豊中市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4604" marR="5080">
              <a:lnSpc>
                <a:spcPct val="146700"/>
              </a:lnSpc>
              <a:spcBef>
                <a:spcPts val="5"/>
              </a:spcBef>
            </a:pPr>
            <a:r>
              <a:rPr sz="1300" b="1" spc="-20" dirty="0">
                <a:solidFill>
                  <a:srgbClr val="44AF35"/>
                </a:solidFill>
                <a:latin typeface="UD デジタル 教科書体 NK-R"/>
                <a:cs typeface="UD デジタル 教科書体 NK-R"/>
              </a:rPr>
              <a:t>千日前道具屋筋商店街</a:t>
            </a:r>
            <a:r>
              <a:rPr sz="850" spc="-10" dirty="0">
                <a:solidFill>
                  <a:srgbClr val="221F1F"/>
                </a:solidFill>
                <a:latin typeface="UD デジタル 教科書体 NK-R"/>
                <a:cs typeface="UD デジタル 教科書体 NK-R"/>
              </a:rPr>
              <a:t>（</a:t>
            </a:r>
            <a:r>
              <a:rPr sz="850" spc="-20" dirty="0">
                <a:solidFill>
                  <a:srgbClr val="221F1F"/>
                </a:solidFill>
                <a:latin typeface="UD デジタル 教科書体 NK-R"/>
                <a:cs typeface="UD デジタル 教科書体 NK-R"/>
              </a:rPr>
              <a:t>大阪市中央区)</a:t>
            </a:r>
            <a:r>
              <a:rPr sz="1300" b="1" spc="-20" dirty="0">
                <a:solidFill>
                  <a:srgbClr val="44AF35"/>
                </a:solidFill>
                <a:latin typeface="UD デジタル 教科書体 NK-R"/>
                <a:cs typeface="UD デジタル 教科書体 NK-R"/>
              </a:rPr>
              <a:t>大利商店街</a:t>
            </a:r>
            <a:r>
              <a:rPr sz="850" dirty="0">
                <a:solidFill>
                  <a:srgbClr val="221F1F"/>
                </a:solidFill>
                <a:latin typeface="UD デジタル 教科書体 NK-R"/>
                <a:cs typeface="UD デジタル 教科書体 NK-R"/>
              </a:rPr>
              <a:t>（</a:t>
            </a:r>
            <a:r>
              <a:rPr sz="850" spc="-20" dirty="0">
                <a:solidFill>
                  <a:srgbClr val="221F1F"/>
                </a:solidFill>
                <a:latin typeface="UD デジタル 教科書体 NK-R"/>
                <a:cs typeface="UD デジタル 教科書体 NK-R"/>
              </a:rPr>
              <a:t>寝屋川市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647700" indent="1905" algn="just">
              <a:lnSpc>
                <a:spcPct val="146700"/>
              </a:lnSpc>
            </a:pPr>
            <a:r>
              <a:rPr sz="1300" b="1" spc="-20" dirty="0">
                <a:solidFill>
                  <a:srgbClr val="44AF35"/>
                </a:solidFill>
                <a:latin typeface="UD デジタル 教科書体 NK-R"/>
                <a:cs typeface="UD デジタル 教科書体 NK-R"/>
              </a:rPr>
              <a:t>吹田市旭通商店街</a:t>
            </a:r>
            <a:r>
              <a:rPr sz="750" spc="-20" dirty="0">
                <a:solidFill>
                  <a:srgbClr val="221F1F"/>
                </a:solidFill>
                <a:latin typeface="UD デジタル 教科書体 NK-R"/>
                <a:cs typeface="UD デジタル 教科書体 NK-R"/>
              </a:rPr>
              <a:t>（</a:t>
            </a:r>
            <a:r>
              <a:rPr sz="850" spc="-15" dirty="0">
                <a:solidFill>
                  <a:srgbClr val="221F1F"/>
                </a:solidFill>
                <a:latin typeface="UD デジタル 教科書体 NK-R"/>
                <a:cs typeface="UD デジタル 教科書体 NK-R"/>
              </a:rPr>
              <a:t>吹田市</a:t>
            </a:r>
            <a:r>
              <a:rPr sz="850" spc="-50" dirty="0">
                <a:solidFill>
                  <a:srgbClr val="221F1F"/>
                </a:solidFill>
                <a:latin typeface="UD デジタル 教科書体 NK-R"/>
                <a:cs typeface="UD デジタル 教科書体 NK-R"/>
              </a:rPr>
              <a:t>）</a:t>
            </a:r>
            <a:r>
              <a:rPr sz="1300" b="1" spc="-20" dirty="0">
                <a:solidFill>
                  <a:srgbClr val="44AF35"/>
                </a:solidFill>
                <a:latin typeface="UD デジタル 教科書体 NK-R"/>
                <a:cs typeface="UD デジタル 教科書体 NK-R"/>
              </a:rPr>
              <a:t>戎橋筋商店街</a:t>
            </a:r>
            <a:r>
              <a:rPr sz="85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大阪市中央区)</a:t>
            </a:r>
            <a:r>
              <a:rPr sz="1300" b="1" spc="-20" dirty="0">
                <a:solidFill>
                  <a:srgbClr val="44AF35"/>
                </a:solidFill>
                <a:latin typeface="UD デジタル 教科書体 NK-R"/>
                <a:cs typeface="UD デジタル 教科書体 NK-R"/>
              </a:rPr>
              <a:t>堺東駅前商店街</a:t>
            </a:r>
            <a:r>
              <a:rPr sz="850" spc="-10" dirty="0">
                <a:solidFill>
                  <a:srgbClr val="221F1F"/>
                </a:solidFill>
                <a:latin typeface="UD デジタル 教科書体 NK-R"/>
                <a:cs typeface="UD デジタル 教科書体 NK-R"/>
              </a:rPr>
              <a:t>（</a:t>
            </a:r>
            <a:r>
              <a:rPr sz="850" spc="-15" dirty="0">
                <a:solidFill>
                  <a:srgbClr val="221F1F"/>
                </a:solidFill>
                <a:latin typeface="UD デジタル 教科書体 NK-R"/>
                <a:cs typeface="UD デジタル 教科書体 NK-R"/>
              </a:rPr>
              <a:t>堺市堺区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p:txBody>
      </p:sp>
      <p:sp>
        <p:nvSpPr>
          <p:cNvPr id="7" name="object 7"/>
          <p:cNvSpPr txBox="1"/>
          <p:nvPr/>
        </p:nvSpPr>
        <p:spPr>
          <a:xfrm>
            <a:off x="3547364" y="3103641"/>
            <a:ext cx="3206750" cy="629920"/>
          </a:xfrm>
          <a:prstGeom prst="rect">
            <a:avLst/>
          </a:prstGeom>
        </p:spPr>
        <p:txBody>
          <a:bodyPr vert="horz" wrap="square" lIns="0" tIns="11430" rIns="0" bIns="0" rtlCol="0">
            <a:spAutoFit/>
          </a:bodyPr>
          <a:lstStyle/>
          <a:p>
            <a:pPr marL="12700" marR="323850" indent="-635">
              <a:lnSpc>
                <a:spcPct val="126699"/>
              </a:lnSpc>
              <a:spcBef>
                <a:spcPts val="90"/>
              </a:spcBef>
            </a:pPr>
            <a:r>
              <a:rPr sz="1050" dirty="0">
                <a:latin typeface="UD デジタル 教科書体 NK-R"/>
                <a:cs typeface="UD デジタル 教科書体 NK-R"/>
              </a:rPr>
              <a:t>令和5年度までの各商店街の事例は、大阪府</a:t>
            </a:r>
            <a:r>
              <a:rPr sz="1050" spc="-25" dirty="0">
                <a:latin typeface="UD デジタル 教科書体 NK-R"/>
                <a:cs typeface="UD デジタル 教科書体 NK-R"/>
              </a:rPr>
              <a:t>Web</a:t>
            </a:r>
            <a:r>
              <a:rPr sz="1050" spc="-5" dirty="0">
                <a:latin typeface="UD デジタル 教科書体 NK-R"/>
                <a:cs typeface="UD デジタル 教科書体 NK-R"/>
              </a:rPr>
              <a:t>サイトにてご紹介しています。</a:t>
            </a:r>
            <a:endParaRPr sz="1050">
              <a:latin typeface="UD デジタル 教科書体 NK-R"/>
              <a:cs typeface="UD デジタル 教科書体 NK-R"/>
            </a:endParaRPr>
          </a:p>
          <a:p>
            <a:pPr marL="12700">
              <a:lnSpc>
                <a:spcPct val="100000"/>
              </a:lnSpc>
              <a:spcBef>
                <a:spcPts val="550"/>
              </a:spcBef>
            </a:pPr>
            <a:r>
              <a:rPr sz="850" u="sng" spc="-105" dirty="0">
                <a:solidFill>
                  <a:srgbClr val="467885"/>
                </a:solidFill>
                <a:uFill>
                  <a:solidFill>
                    <a:srgbClr val="467885"/>
                  </a:solidFill>
                </a:uFill>
                <a:latin typeface="UD デジタル 教科書体 NK-R"/>
                <a:cs typeface="UD デジタル 教科書体 NK-R"/>
                <a:hlinkClick r:id="rId3"/>
              </a:rPr>
              <a:t>https://www.pref.osaka.lg.jp/shogyoshien/modelhukyu/r3moderujireisyu.htm</a:t>
            </a:r>
            <a:r>
              <a:rPr sz="850" u="none" spc="-105" dirty="0">
                <a:solidFill>
                  <a:srgbClr val="467885"/>
                </a:solidFill>
                <a:latin typeface="UD デジタル 教科書体 NK-R"/>
                <a:cs typeface="UD デジタル 教科書体 NK-R"/>
              </a:rPr>
              <a:t>l</a:t>
            </a:r>
            <a:endParaRPr sz="850">
              <a:latin typeface="UD デジタル 教科書体 NK-R"/>
              <a:cs typeface="UD デジタル 教科書体 NK-R"/>
            </a:endParaRPr>
          </a:p>
        </p:txBody>
      </p:sp>
      <p:pic>
        <p:nvPicPr>
          <p:cNvPr id="8" name="object 8"/>
          <p:cNvPicPr/>
          <p:nvPr/>
        </p:nvPicPr>
        <p:blipFill>
          <a:blip r:embed="rId4" cstate="print"/>
          <a:stretch>
            <a:fillRect/>
          </a:stretch>
        </p:blipFill>
        <p:spPr>
          <a:xfrm>
            <a:off x="755695" y="7058376"/>
            <a:ext cx="201880" cy="194986"/>
          </a:xfrm>
          <a:prstGeom prst="rect">
            <a:avLst/>
          </a:prstGeom>
        </p:spPr>
      </p:pic>
      <p:pic>
        <p:nvPicPr>
          <p:cNvPr id="9" name="object 9"/>
          <p:cNvPicPr/>
          <p:nvPr/>
        </p:nvPicPr>
        <p:blipFill>
          <a:blip r:embed="rId5" cstate="print"/>
          <a:stretch>
            <a:fillRect/>
          </a:stretch>
        </p:blipFill>
        <p:spPr>
          <a:xfrm>
            <a:off x="755694" y="7348835"/>
            <a:ext cx="201880" cy="194988"/>
          </a:xfrm>
          <a:prstGeom prst="rect">
            <a:avLst/>
          </a:prstGeom>
        </p:spPr>
      </p:pic>
      <p:pic>
        <p:nvPicPr>
          <p:cNvPr id="10" name="object 10"/>
          <p:cNvPicPr/>
          <p:nvPr/>
        </p:nvPicPr>
        <p:blipFill>
          <a:blip r:embed="rId6" cstate="print"/>
          <a:stretch>
            <a:fillRect/>
          </a:stretch>
        </p:blipFill>
        <p:spPr>
          <a:xfrm>
            <a:off x="755694" y="7639294"/>
            <a:ext cx="201881" cy="194989"/>
          </a:xfrm>
          <a:prstGeom prst="rect">
            <a:avLst/>
          </a:prstGeom>
        </p:spPr>
      </p:pic>
      <p:pic>
        <p:nvPicPr>
          <p:cNvPr id="11" name="object 11"/>
          <p:cNvPicPr/>
          <p:nvPr/>
        </p:nvPicPr>
        <p:blipFill>
          <a:blip r:embed="rId7" cstate="print"/>
          <a:stretch>
            <a:fillRect/>
          </a:stretch>
        </p:blipFill>
        <p:spPr>
          <a:xfrm>
            <a:off x="755695" y="7929753"/>
            <a:ext cx="201880" cy="194991"/>
          </a:xfrm>
          <a:prstGeom prst="rect">
            <a:avLst/>
          </a:prstGeom>
        </p:spPr>
      </p:pic>
      <p:pic>
        <p:nvPicPr>
          <p:cNvPr id="12" name="object 12"/>
          <p:cNvPicPr/>
          <p:nvPr/>
        </p:nvPicPr>
        <p:blipFill>
          <a:blip r:embed="rId8" cstate="print"/>
          <a:stretch>
            <a:fillRect/>
          </a:stretch>
        </p:blipFill>
        <p:spPr>
          <a:xfrm>
            <a:off x="755695" y="8220212"/>
            <a:ext cx="201880" cy="194993"/>
          </a:xfrm>
          <a:prstGeom prst="rect">
            <a:avLst/>
          </a:prstGeom>
        </p:spPr>
      </p:pic>
      <p:pic>
        <p:nvPicPr>
          <p:cNvPr id="13" name="object 13"/>
          <p:cNvPicPr/>
          <p:nvPr/>
        </p:nvPicPr>
        <p:blipFill>
          <a:blip r:embed="rId9" cstate="print"/>
          <a:stretch>
            <a:fillRect/>
          </a:stretch>
        </p:blipFill>
        <p:spPr>
          <a:xfrm>
            <a:off x="755695" y="8510683"/>
            <a:ext cx="201880" cy="194983"/>
          </a:xfrm>
          <a:prstGeom prst="rect">
            <a:avLst/>
          </a:prstGeom>
        </p:spPr>
      </p:pic>
      <p:pic>
        <p:nvPicPr>
          <p:cNvPr id="14" name="object 14"/>
          <p:cNvPicPr/>
          <p:nvPr/>
        </p:nvPicPr>
        <p:blipFill>
          <a:blip r:embed="rId10" cstate="print"/>
          <a:stretch>
            <a:fillRect/>
          </a:stretch>
        </p:blipFill>
        <p:spPr>
          <a:xfrm>
            <a:off x="755695" y="8801141"/>
            <a:ext cx="201880" cy="194986"/>
          </a:xfrm>
          <a:prstGeom prst="rect">
            <a:avLst/>
          </a:prstGeom>
        </p:spPr>
      </p:pic>
      <p:pic>
        <p:nvPicPr>
          <p:cNvPr id="15" name="object 15"/>
          <p:cNvPicPr/>
          <p:nvPr/>
        </p:nvPicPr>
        <p:blipFill>
          <a:blip r:embed="rId11" cstate="print"/>
          <a:stretch>
            <a:fillRect/>
          </a:stretch>
        </p:blipFill>
        <p:spPr>
          <a:xfrm>
            <a:off x="755695" y="9091601"/>
            <a:ext cx="201880" cy="194986"/>
          </a:xfrm>
          <a:prstGeom prst="rect">
            <a:avLst/>
          </a:prstGeom>
        </p:spPr>
      </p:pic>
      <p:pic>
        <p:nvPicPr>
          <p:cNvPr id="16" name="object 16"/>
          <p:cNvPicPr/>
          <p:nvPr/>
        </p:nvPicPr>
        <p:blipFill>
          <a:blip r:embed="rId12" cstate="print"/>
          <a:stretch>
            <a:fillRect/>
          </a:stretch>
        </p:blipFill>
        <p:spPr>
          <a:xfrm>
            <a:off x="755695" y="9382060"/>
            <a:ext cx="201880" cy="194988"/>
          </a:xfrm>
          <a:prstGeom prst="rect">
            <a:avLst/>
          </a:prstGeom>
        </p:spPr>
      </p:pic>
      <p:pic>
        <p:nvPicPr>
          <p:cNvPr id="17" name="object 17"/>
          <p:cNvPicPr/>
          <p:nvPr/>
        </p:nvPicPr>
        <p:blipFill>
          <a:blip r:embed="rId13" cstate="print"/>
          <a:stretch>
            <a:fillRect/>
          </a:stretch>
        </p:blipFill>
        <p:spPr>
          <a:xfrm>
            <a:off x="755695" y="9672519"/>
            <a:ext cx="201880" cy="194991"/>
          </a:xfrm>
          <a:prstGeom prst="rect">
            <a:avLst/>
          </a:prstGeom>
        </p:spPr>
      </p:pic>
      <p:sp>
        <p:nvSpPr>
          <p:cNvPr id="18" name="object 18"/>
          <p:cNvSpPr txBox="1"/>
          <p:nvPr/>
        </p:nvSpPr>
        <p:spPr>
          <a:xfrm>
            <a:off x="1013355" y="2151032"/>
            <a:ext cx="2299970" cy="4503420"/>
          </a:xfrm>
          <a:prstGeom prst="rect">
            <a:avLst/>
          </a:prstGeom>
        </p:spPr>
        <p:txBody>
          <a:bodyPr vert="horz" wrap="square" lIns="0" tIns="17145" rIns="0" bIns="0" rtlCol="0">
            <a:spAutoFit/>
          </a:bodyPr>
          <a:lstStyle/>
          <a:p>
            <a:pPr marL="12700">
              <a:lnSpc>
                <a:spcPct val="100000"/>
              </a:lnSpc>
              <a:spcBef>
                <a:spcPts val="135"/>
              </a:spcBef>
            </a:pPr>
            <a:r>
              <a:rPr sz="1200" b="1" spc="-85" dirty="0">
                <a:solidFill>
                  <a:srgbClr val="F5A11B"/>
                </a:solidFill>
                <a:latin typeface="UD デジタル 教科書体 NK-R"/>
                <a:cs typeface="UD デジタル 教科書体 NK-R"/>
              </a:rPr>
              <a:t>京橋中央・新京橋商店街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大阪市都島区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a:lnSpc>
                <a:spcPct val="100000"/>
              </a:lnSpc>
              <a:spcBef>
                <a:spcPts val="969"/>
              </a:spcBef>
            </a:pPr>
            <a:r>
              <a:rPr sz="1200" b="1" spc="-80" dirty="0">
                <a:solidFill>
                  <a:srgbClr val="F5A11B"/>
                </a:solidFill>
                <a:latin typeface="UD デジタル 教科書体 NK-R"/>
                <a:cs typeface="UD デジタル 教科書体 NK-R"/>
              </a:rPr>
              <a:t>八幡屋商店街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大阪市港区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213360">
              <a:lnSpc>
                <a:spcPct val="167500"/>
              </a:lnSpc>
            </a:pPr>
            <a:r>
              <a:rPr sz="1200" b="1" spc="-80" dirty="0">
                <a:solidFill>
                  <a:srgbClr val="F5A11B"/>
                </a:solidFill>
                <a:latin typeface="UD デジタル 教科書体 NK-R"/>
                <a:cs typeface="UD デジタル 教科書体 NK-R"/>
              </a:rPr>
              <a:t>生野本通中央商店街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大阪市生野区</a:t>
            </a:r>
            <a:r>
              <a:rPr sz="850" spc="-50" dirty="0">
                <a:solidFill>
                  <a:srgbClr val="221F1F"/>
                </a:solidFill>
                <a:latin typeface="UD デジタル 教科書体 NK-R"/>
                <a:cs typeface="UD デジタル 教科書体 NK-R"/>
              </a:rPr>
              <a:t>）</a:t>
            </a:r>
            <a:r>
              <a:rPr sz="1200" b="1" spc="-80" dirty="0">
                <a:solidFill>
                  <a:srgbClr val="F5A11B"/>
                </a:solidFill>
                <a:latin typeface="UD デジタル 教科書体 NK-R"/>
                <a:cs typeface="UD デジタル 教科書体 NK-R"/>
              </a:rPr>
              <a:t>城東商店街</a:t>
            </a:r>
            <a:r>
              <a:rPr sz="850" b="1" spc="-100" dirty="0">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大阪市城東区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180340">
              <a:lnSpc>
                <a:spcPct val="167500"/>
              </a:lnSpc>
              <a:spcBef>
                <a:spcPts val="5"/>
              </a:spcBef>
            </a:pPr>
            <a:r>
              <a:rPr sz="1200" b="1" spc="-85" dirty="0">
                <a:solidFill>
                  <a:srgbClr val="F5A11B"/>
                </a:solidFill>
                <a:latin typeface="UD デジタル 教科書体 NK-R"/>
                <a:cs typeface="UD デジタル 教科書体 NK-R"/>
              </a:rPr>
              <a:t>あべのベルタ商店街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大阪市阿倍野区</a:t>
            </a:r>
            <a:r>
              <a:rPr sz="850" spc="-50" dirty="0">
                <a:solidFill>
                  <a:srgbClr val="221F1F"/>
                </a:solidFill>
                <a:latin typeface="UD デジタル 教科書体 NK-R"/>
                <a:cs typeface="UD デジタル 教科書体 NK-R"/>
              </a:rPr>
              <a:t>）</a:t>
            </a:r>
            <a:r>
              <a:rPr sz="1200" b="1" spc="-80" dirty="0">
                <a:solidFill>
                  <a:srgbClr val="F5A11B"/>
                </a:solidFill>
                <a:latin typeface="UD デジタル 教科書体 NK-R"/>
                <a:cs typeface="UD デジタル 教科書体 NK-R"/>
              </a:rPr>
              <a:t>西田辺駅前商店会</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大阪市阿倍野区</a:t>
            </a:r>
            <a:r>
              <a:rPr sz="850" spc="-50" dirty="0">
                <a:solidFill>
                  <a:srgbClr val="221F1F"/>
                </a:solidFill>
                <a:latin typeface="UD デジタル 教科書体 NK-R"/>
                <a:cs typeface="UD デジタル 教科書体 NK-R"/>
              </a:rPr>
              <a:t>）</a:t>
            </a:r>
            <a:r>
              <a:rPr sz="1200" b="1" spc="-75" dirty="0">
                <a:solidFill>
                  <a:srgbClr val="F5A11B"/>
                </a:solidFill>
                <a:latin typeface="UD デジタル 教科書体 NK-R"/>
                <a:cs typeface="UD デジタル 教科書体 NK-R"/>
              </a:rPr>
              <a:t>駒川商店街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大阪市東住吉区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85725">
              <a:lnSpc>
                <a:spcPct val="167500"/>
              </a:lnSpc>
            </a:pPr>
            <a:r>
              <a:rPr sz="1200" b="1" spc="-85" dirty="0">
                <a:solidFill>
                  <a:srgbClr val="F5A11B"/>
                </a:solidFill>
                <a:latin typeface="UD デジタル 教科書体 NK-R"/>
                <a:cs typeface="UD デジタル 教科書体 NK-R"/>
              </a:rPr>
              <a:t>天神橋筋４丁目北商店街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大阪市北区</a:t>
            </a:r>
            <a:r>
              <a:rPr sz="850" spc="-50" dirty="0">
                <a:solidFill>
                  <a:srgbClr val="221F1F"/>
                </a:solidFill>
                <a:latin typeface="UD デジタル 教科書体 NK-R"/>
                <a:cs typeface="UD デジタル 教科書体 NK-R"/>
              </a:rPr>
              <a:t>）</a:t>
            </a:r>
            <a:r>
              <a:rPr sz="1200" b="1" spc="-80" dirty="0">
                <a:solidFill>
                  <a:srgbClr val="F5A11B"/>
                </a:solidFill>
                <a:latin typeface="UD デジタル 教科書体 NK-R"/>
                <a:cs typeface="UD デジタル 教科書体 NK-R"/>
              </a:rPr>
              <a:t>黒門市場商店街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大阪市中央区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426720">
              <a:lnSpc>
                <a:spcPct val="167500"/>
              </a:lnSpc>
            </a:pPr>
            <a:r>
              <a:rPr sz="1200" b="1" spc="-80" dirty="0">
                <a:solidFill>
                  <a:srgbClr val="F5A11B"/>
                </a:solidFill>
                <a:latin typeface="UD デジタル 教科書体 NK-R"/>
                <a:cs typeface="UD デジタル 教科書体 NK-R"/>
              </a:rPr>
              <a:t>堺山之口連合商店街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堺市堺区</a:t>
            </a:r>
            <a:r>
              <a:rPr sz="850" spc="-50" dirty="0">
                <a:solidFill>
                  <a:srgbClr val="221F1F"/>
                </a:solidFill>
                <a:latin typeface="UD デジタル 教科書体 NK-R"/>
                <a:cs typeface="UD デジタル 教科書体 NK-R"/>
              </a:rPr>
              <a:t>）</a:t>
            </a:r>
            <a:r>
              <a:rPr sz="1200" b="1" spc="-80" dirty="0">
                <a:solidFill>
                  <a:srgbClr val="F5A11B"/>
                </a:solidFill>
                <a:latin typeface="UD デジタル 教科書体 NK-R"/>
                <a:cs typeface="UD デジタル 教科書体 NK-R"/>
              </a:rPr>
              <a:t>諏訪森本通商店街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堺市西区</a:t>
            </a:r>
            <a:r>
              <a:rPr sz="850" spc="-50" dirty="0">
                <a:solidFill>
                  <a:srgbClr val="221F1F"/>
                </a:solidFill>
                <a:latin typeface="UD デジタル 教科書体 NK-R"/>
                <a:cs typeface="UD デジタル 教科書体 NK-R"/>
              </a:rPr>
              <a:t>）</a:t>
            </a:r>
            <a:r>
              <a:rPr sz="850" spc="500" dirty="0">
                <a:solidFill>
                  <a:srgbClr val="221F1F"/>
                </a:solidFill>
                <a:latin typeface="UD デジタル 教科書体 NK-R"/>
                <a:cs typeface="UD デジタル 教科書体 NK-R"/>
              </a:rPr>
              <a:t> </a:t>
            </a:r>
            <a:r>
              <a:rPr sz="1200" b="1" spc="-75" dirty="0">
                <a:solidFill>
                  <a:srgbClr val="F5A11B"/>
                </a:solidFill>
                <a:latin typeface="UD デジタル 教科書体 NK-R"/>
                <a:cs typeface="UD デジタル 教科書体 NK-R"/>
              </a:rPr>
              <a:t>石橋商店街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池田市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676910">
              <a:lnSpc>
                <a:spcPct val="167500"/>
              </a:lnSpc>
            </a:pPr>
            <a:r>
              <a:rPr sz="1200" b="1" spc="-80" dirty="0">
                <a:solidFill>
                  <a:srgbClr val="F5A11B"/>
                </a:solidFill>
                <a:latin typeface="UD デジタル 教科書体 NK-R"/>
                <a:cs typeface="UD デジタル 教科書体 NK-R"/>
              </a:rPr>
              <a:t>宮之阪中央商店街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枚方市</a:t>
            </a:r>
            <a:r>
              <a:rPr sz="850" spc="-50" dirty="0">
                <a:solidFill>
                  <a:srgbClr val="221F1F"/>
                </a:solidFill>
                <a:latin typeface="UD デジタル 教科書体 NK-R"/>
                <a:cs typeface="UD デジタル 教科書体 NK-R"/>
              </a:rPr>
              <a:t>）</a:t>
            </a:r>
            <a:r>
              <a:rPr sz="1200" b="1" spc="-90" dirty="0">
                <a:solidFill>
                  <a:srgbClr val="F5A11B"/>
                </a:solidFill>
                <a:latin typeface="UD デジタル 教科書体 NK-R"/>
                <a:cs typeface="UD デジタル 教科書体 NK-R"/>
              </a:rPr>
              <a:t>みのおサンプラザ</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箕面市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a:lnSpc>
                <a:spcPct val="100000"/>
              </a:lnSpc>
              <a:spcBef>
                <a:spcPts val="969"/>
              </a:spcBef>
            </a:pPr>
            <a:r>
              <a:rPr sz="1200" b="1" spc="-80" dirty="0">
                <a:solidFill>
                  <a:srgbClr val="F5A11B"/>
                </a:solidFill>
                <a:latin typeface="UD デジタル 教科書体 NK-R"/>
                <a:cs typeface="UD デジタル 教科書体 NK-R"/>
              </a:rPr>
              <a:t>瓢箪山中央商店街</a:t>
            </a:r>
            <a:r>
              <a:rPr sz="850" spc="-1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東大阪市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p:txBody>
      </p:sp>
      <p:pic>
        <p:nvPicPr>
          <p:cNvPr id="19" name="object 19"/>
          <p:cNvPicPr/>
          <p:nvPr/>
        </p:nvPicPr>
        <p:blipFill>
          <a:blip r:embed="rId14" cstate="print"/>
          <a:stretch>
            <a:fillRect/>
          </a:stretch>
        </p:blipFill>
        <p:spPr>
          <a:xfrm>
            <a:off x="731862" y="2153855"/>
            <a:ext cx="240385" cy="226289"/>
          </a:xfrm>
          <a:prstGeom prst="rect">
            <a:avLst/>
          </a:prstGeom>
        </p:spPr>
      </p:pic>
      <p:pic>
        <p:nvPicPr>
          <p:cNvPr id="20" name="object 20"/>
          <p:cNvPicPr/>
          <p:nvPr/>
        </p:nvPicPr>
        <p:blipFill>
          <a:blip r:embed="rId15" cstate="print"/>
          <a:stretch>
            <a:fillRect/>
          </a:stretch>
        </p:blipFill>
        <p:spPr>
          <a:xfrm>
            <a:off x="731862" y="2459329"/>
            <a:ext cx="240385" cy="226274"/>
          </a:xfrm>
          <a:prstGeom prst="rect">
            <a:avLst/>
          </a:prstGeom>
        </p:spPr>
      </p:pic>
      <p:pic>
        <p:nvPicPr>
          <p:cNvPr id="21" name="object 21"/>
          <p:cNvPicPr/>
          <p:nvPr/>
        </p:nvPicPr>
        <p:blipFill>
          <a:blip r:embed="rId16" cstate="print"/>
          <a:stretch>
            <a:fillRect/>
          </a:stretch>
        </p:blipFill>
        <p:spPr>
          <a:xfrm>
            <a:off x="731862" y="2764777"/>
            <a:ext cx="240385" cy="226284"/>
          </a:xfrm>
          <a:prstGeom prst="rect">
            <a:avLst/>
          </a:prstGeom>
        </p:spPr>
      </p:pic>
      <p:pic>
        <p:nvPicPr>
          <p:cNvPr id="22" name="object 22"/>
          <p:cNvPicPr/>
          <p:nvPr/>
        </p:nvPicPr>
        <p:blipFill>
          <a:blip r:embed="rId17" cstate="print"/>
          <a:stretch>
            <a:fillRect/>
          </a:stretch>
        </p:blipFill>
        <p:spPr>
          <a:xfrm>
            <a:off x="731862" y="3070237"/>
            <a:ext cx="240385" cy="226282"/>
          </a:xfrm>
          <a:prstGeom prst="rect">
            <a:avLst/>
          </a:prstGeom>
        </p:spPr>
      </p:pic>
      <p:pic>
        <p:nvPicPr>
          <p:cNvPr id="23" name="object 23"/>
          <p:cNvPicPr/>
          <p:nvPr/>
        </p:nvPicPr>
        <p:blipFill>
          <a:blip r:embed="rId18" cstate="print"/>
          <a:stretch>
            <a:fillRect/>
          </a:stretch>
        </p:blipFill>
        <p:spPr>
          <a:xfrm>
            <a:off x="731862" y="3375685"/>
            <a:ext cx="240385" cy="226293"/>
          </a:xfrm>
          <a:prstGeom prst="rect">
            <a:avLst/>
          </a:prstGeom>
        </p:spPr>
      </p:pic>
      <p:pic>
        <p:nvPicPr>
          <p:cNvPr id="24" name="object 24"/>
          <p:cNvPicPr/>
          <p:nvPr/>
        </p:nvPicPr>
        <p:blipFill>
          <a:blip r:embed="rId19" cstate="print"/>
          <a:stretch>
            <a:fillRect/>
          </a:stretch>
        </p:blipFill>
        <p:spPr>
          <a:xfrm>
            <a:off x="731862" y="3681158"/>
            <a:ext cx="240385" cy="226278"/>
          </a:xfrm>
          <a:prstGeom prst="rect">
            <a:avLst/>
          </a:prstGeom>
        </p:spPr>
      </p:pic>
      <p:pic>
        <p:nvPicPr>
          <p:cNvPr id="25" name="object 25"/>
          <p:cNvPicPr/>
          <p:nvPr/>
        </p:nvPicPr>
        <p:blipFill>
          <a:blip r:embed="rId20" cstate="print"/>
          <a:stretch>
            <a:fillRect/>
          </a:stretch>
        </p:blipFill>
        <p:spPr>
          <a:xfrm>
            <a:off x="731862" y="3986618"/>
            <a:ext cx="240385" cy="226277"/>
          </a:xfrm>
          <a:prstGeom prst="rect">
            <a:avLst/>
          </a:prstGeom>
        </p:spPr>
      </p:pic>
      <p:pic>
        <p:nvPicPr>
          <p:cNvPr id="26" name="object 26"/>
          <p:cNvPicPr/>
          <p:nvPr/>
        </p:nvPicPr>
        <p:blipFill>
          <a:blip r:embed="rId21" cstate="print"/>
          <a:stretch>
            <a:fillRect/>
          </a:stretch>
        </p:blipFill>
        <p:spPr>
          <a:xfrm>
            <a:off x="731862" y="4292066"/>
            <a:ext cx="240385" cy="226287"/>
          </a:xfrm>
          <a:prstGeom prst="rect">
            <a:avLst/>
          </a:prstGeom>
        </p:spPr>
      </p:pic>
      <p:pic>
        <p:nvPicPr>
          <p:cNvPr id="27" name="object 27"/>
          <p:cNvPicPr/>
          <p:nvPr/>
        </p:nvPicPr>
        <p:blipFill>
          <a:blip r:embed="rId22" cstate="print"/>
          <a:stretch>
            <a:fillRect/>
          </a:stretch>
        </p:blipFill>
        <p:spPr>
          <a:xfrm>
            <a:off x="731862" y="4597527"/>
            <a:ext cx="240385" cy="226285"/>
          </a:xfrm>
          <a:prstGeom prst="rect">
            <a:avLst/>
          </a:prstGeom>
        </p:spPr>
      </p:pic>
      <p:pic>
        <p:nvPicPr>
          <p:cNvPr id="28" name="object 28"/>
          <p:cNvPicPr/>
          <p:nvPr/>
        </p:nvPicPr>
        <p:blipFill>
          <a:blip r:embed="rId23" cstate="print"/>
          <a:stretch>
            <a:fillRect/>
          </a:stretch>
        </p:blipFill>
        <p:spPr>
          <a:xfrm>
            <a:off x="731862" y="4902987"/>
            <a:ext cx="240385" cy="226283"/>
          </a:xfrm>
          <a:prstGeom prst="rect">
            <a:avLst/>
          </a:prstGeom>
        </p:spPr>
      </p:pic>
      <p:pic>
        <p:nvPicPr>
          <p:cNvPr id="29" name="object 29"/>
          <p:cNvPicPr/>
          <p:nvPr/>
        </p:nvPicPr>
        <p:blipFill>
          <a:blip r:embed="rId24" cstate="print"/>
          <a:stretch>
            <a:fillRect/>
          </a:stretch>
        </p:blipFill>
        <p:spPr>
          <a:xfrm>
            <a:off x="731862" y="5208447"/>
            <a:ext cx="240385" cy="226281"/>
          </a:xfrm>
          <a:prstGeom prst="rect">
            <a:avLst/>
          </a:prstGeom>
        </p:spPr>
      </p:pic>
      <p:pic>
        <p:nvPicPr>
          <p:cNvPr id="30" name="object 30"/>
          <p:cNvPicPr/>
          <p:nvPr/>
        </p:nvPicPr>
        <p:blipFill>
          <a:blip r:embed="rId25" cstate="print"/>
          <a:stretch>
            <a:fillRect/>
          </a:stretch>
        </p:blipFill>
        <p:spPr>
          <a:xfrm>
            <a:off x="731862" y="5513895"/>
            <a:ext cx="240385" cy="226291"/>
          </a:xfrm>
          <a:prstGeom prst="rect">
            <a:avLst/>
          </a:prstGeom>
        </p:spPr>
      </p:pic>
      <p:pic>
        <p:nvPicPr>
          <p:cNvPr id="31" name="object 31"/>
          <p:cNvPicPr/>
          <p:nvPr/>
        </p:nvPicPr>
        <p:blipFill>
          <a:blip r:embed="rId26" cstate="print"/>
          <a:stretch>
            <a:fillRect/>
          </a:stretch>
        </p:blipFill>
        <p:spPr>
          <a:xfrm>
            <a:off x="731862" y="5819355"/>
            <a:ext cx="240385" cy="226289"/>
          </a:xfrm>
          <a:prstGeom prst="rect">
            <a:avLst/>
          </a:prstGeom>
        </p:spPr>
      </p:pic>
      <p:pic>
        <p:nvPicPr>
          <p:cNvPr id="32" name="object 32"/>
          <p:cNvPicPr/>
          <p:nvPr/>
        </p:nvPicPr>
        <p:blipFill>
          <a:blip r:embed="rId27" cstate="print"/>
          <a:stretch>
            <a:fillRect/>
          </a:stretch>
        </p:blipFill>
        <p:spPr>
          <a:xfrm>
            <a:off x="731862" y="6124829"/>
            <a:ext cx="240385" cy="226274"/>
          </a:xfrm>
          <a:prstGeom prst="rect">
            <a:avLst/>
          </a:prstGeom>
        </p:spPr>
      </p:pic>
      <p:pic>
        <p:nvPicPr>
          <p:cNvPr id="33" name="object 33"/>
          <p:cNvPicPr/>
          <p:nvPr/>
        </p:nvPicPr>
        <p:blipFill>
          <a:blip r:embed="rId28" cstate="print"/>
          <a:stretch>
            <a:fillRect/>
          </a:stretch>
        </p:blipFill>
        <p:spPr>
          <a:xfrm>
            <a:off x="731862" y="6413500"/>
            <a:ext cx="240385" cy="226280"/>
          </a:xfrm>
          <a:prstGeom prst="rect">
            <a:avLst/>
          </a:prstGeom>
        </p:spPr>
      </p:pic>
      <p:sp>
        <p:nvSpPr>
          <p:cNvPr id="34" name="object 34"/>
          <p:cNvSpPr txBox="1"/>
          <p:nvPr/>
        </p:nvSpPr>
        <p:spPr>
          <a:xfrm>
            <a:off x="3984018" y="7715325"/>
            <a:ext cx="3074670" cy="2327910"/>
          </a:xfrm>
          <a:prstGeom prst="rect">
            <a:avLst/>
          </a:prstGeom>
        </p:spPr>
        <p:txBody>
          <a:bodyPr vert="horz" wrap="square" lIns="0" tIns="3810" rIns="0" bIns="0" rtlCol="0">
            <a:spAutoFit/>
          </a:bodyPr>
          <a:lstStyle/>
          <a:p>
            <a:pPr>
              <a:lnSpc>
                <a:spcPct val="100000"/>
              </a:lnSpc>
              <a:spcBef>
                <a:spcPts val="30"/>
              </a:spcBef>
            </a:pPr>
            <a:endParaRPr sz="850">
              <a:latin typeface="Times New Roman"/>
              <a:cs typeface="Times New Roman"/>
            </a:endParaRPr>
          </a:p>
          <a:p>
            <a:pPr marL="12700">
              <a:lnSpc>
                <a:spcPct val="100000"/>
              </a:lnSpc>
            </a:pPr>
            <a:r>
              <a:rPr sz="1400" b="1" spc="-15" dirty="0">
                <a:solidFill>
                  <a:srgbClr val="0054A1"/>
                </a:solidFill>
                <a:latin typeface="UD デジタル 教科書体 NK-R"/>
                <a:cs typeface="UD デジタル 教科書体 NK-R"/>
              </a:rPr>
              <a:t>天神橋筋商店会</a:t>
            </a:r>
            <a:r>
              <a:rPr sz="850" spc="-10" dirty="0">
                <a:solidFill>
                  <a:srgbClr val="221F1F"/>
                </a:solidFill>
                <a:latin typeface="UD デジタル 教科書体 NK-R"/>
                <a:cs typeface="UD デジタル 教科書体 NK-R"/>
              </a:rPr>
              <a:t>（</a:t>
            </a:r>
            <a:r>
              <a:rPr sz="850" spc="-15" dirty="0">
                <a:solidFill>
                  <a:srgbClr val="221F1F"/>
                </a:solidFill>
                <a:latin typeface="UD デジタル 教科書体 NK-R"/>
                <a:cs typeface="UD デジタル 教科書体 NK-R"/>
              </a:rPr>
              <a:t>大阪市北区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589915">
              <a:lnSpc>
                <a:spcPct val="154100"/>
              </a:lnSpc>
            </a:pPr>
            <a:r>
              <a:rPr sz="1400" b="1" spc="-15" dirty="0">
                <a:solidFill>
                  <a:srgbClr val="0054A1"/>
                </a:solidFill>
                <a:latin typeface="UD デジタル 教科書体 NK-R"/>
                <a:cs typeface="UD デジタル 教科書体 NK-R"/>
              </a:rPr>
              <a:t>難波センター街商店街</a:t>
            </a:r>
            <a:r>
              <a:rPr sz="85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大阪市中央区</a:t>
            </a:r>
            <a:r>
              <a:rPr sz="850" spc="-50" dirty="0">
                <a:solidFill>
                  <a:srgbClr val="221F1F"/>
                </a:solidFill>
                <a:latin typeface="UD デジタル 教科書体 NK-R"/>
                <a:cs typeface="UD デジタル 教科書体 NK-R"/>
              </a:rPr>
              <a:t>）</a:t>
            </a:r>
            <a:r>
              <a:rPr sz="1400" b="1" spc="-15" dirty="0">
                <a:solidFill>
                  <a:srgbClr val="0054A1"/>
                </a:solidFill>
                <a:latin typeface="UD デジタル 教科書体 NK-R"/>
                <a:cs typeface="UD デジタル 教科書体 NK-R"/>
              </a:rPr>
              <a:t>三津屋商店街</a:t>
            </a:r>
            <a:r>
              <a:rPr sz="850" dirty="0">
                <a:solidFill>
                  <a:srgbClr val="221F1F"/>
                </a:solidFill>
                <a:latin typeface="UD デジタル 教科書体 NK-R"/>
                <a:cs typeface="UD デジタル 教科書体 NK-R"/>
              </a:rPr>
              <a:t>（</a:t>
            </a:r>
            <a:r>
              <a:rPr sz="850" spc="-20" dirty="0">
                <a:solidFill>
                  <a:srgbClr val="221F1F"/>
                </a:solidFill>
                <a:latin typeface="UD デジタル 教科書体 NK-R"/>
                <a:cs typeface="UD デジタル 教科書体 NK-R"/>
              </a:rPr>
              <a:t>大阪市淀川区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a:lnSpc>
                <a:spcPct val="100000"/>
              </a:lnSpc>
              <a:spcBef>
                <a:spcPts val="910"/>
              </a:spcBef>
            </a:pPr>
            <a:r>
              <a:rPr sz="1400" b="1" spc="-15" dirty="0">
                <a:solidFill>
                  <a:srgbClr val="0054A1"/>
                </a:solidFill>
                <a:latin typeface="UD デジタル 教科書体 NK-R"/>
                <a:cs typeface="UD デジタル 教科書体 NK-R"/>
              </a:rPr>
              <a:t>城東・城東中央商店街</a:t>
            </a:r>
            <a:r>
              <a:rPr sz="850" dirty="0">
                <a:solidFill>
                  <a:srgbClr val="221F1F"/>
                </a:solidFill>
                <a:latin typeface="UD デジタル 教科書体 NK-R"/>
                <a:cs typeface="UD デジタル 教科書体 NK-R"/>
              </a:rPr>
              <a:t>（</a:t>
            </a:r>
            <a:r>
              <a:rPr sz="850" spc="-30" dirty="0">
                <a:solidFill>
                  <a:srgbClr val="221F1F"/>
                </a:solidFill>
                <a:latin typeface="UD デジタル 教科書体 NK-R"/>
                <a:cs typeface="UD デジタル 教科書体 NK-R"/>
              </a:rPr>
              <a:t>大阪市城東区)</a:t>
            </a:r>
            <a:endParaRPr sz="850">
              <a:latin typeface="UD デジタル 教科書体 NK-R"/>
              <a:cs typeface="UD デジタル 教科書体 NK-R"/>
            </a:endParaRPr>
          </a:p>
          <a:p>
            <a:pPr marL="12700" marR="5080">
              <a:lnSpc>
                <a:spcPct val="154100"/>
              </a:lnSpc>
            </a:pPr>
            <a:r>
              <a:rPr sz="1400" b="1" spc="-175" dirty="0">
                <a:solidFill>
                  <a:srgbClr val="0054A1"/>
                </a:solidFill>
                <a:latin typeface="UD デジタル 教科書体 NK-R"/>
                <a:cs typeface="UD デジタル 教科書体 NK-R"/>
              </a:rPr>
              <a:t>島本町商業協同組合島本センター</a:t>
            </a:r>
            <a:r>
              <a:rPr sz="85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三島郡島本町</a:t>
            </a:r>
            <a:r>
              <a:rPr sz="850" spc="-50" dirty="0">
                <a:solidFill>
                  <a:srgbClr val="221F1F"/>
                </a:solidFill>
                <a:latin typeface="UD デジタル 教科書体 NK-R"/>
                <a:cs typeface="UD デジタル 教科書体 NK-R"/>
              </a:rPr>
              <a:t>）</a:t>
            </a:r>
            <a:r>
              <a:rPr sz="1400" b="1" spc="-15" dirty="0">
                <a:solidFill>
                  <a:srgbClr val="0054A1"/>
                </a:solidFill>
                <a:latin typeface="UD デジタル 教科書体 NK-R"/>
                <a:cs typeface="UD デジタル 教科書体 NK-R"/>
              </a:rPr>
              <a:t>八尾市商業協同組合</a:t>
            </a:r>
            <a:r>
              <a:rPr sz="850" dirty="0">
                <a:solidFill>
                  <a:srgbClr val="221F1F"/>
                </a:solidFill>
                <a:latin typeface="UD デジタル 教科書体 NK-R"/>
                <a:cs typeface="UD デジタル 教科書体 NK-R"/>
              </a:rPr>
              <a:t>（</a:t>
            </a:r>
            <a:r>
              <a:rPr sz="850" spc="-30" dirty="0">
                <a:solidFill>
                  <a:srgbClr val="221F1F"/>
                </a:solidFill>
                <a:latin typeface="UD デジタル 教科書体 NK-R"/>
                <a:cs typeface="UD デジタル 教科書体 NK-R"/>
              </a:rPr>
              <a:t>八尾市)</a:t>
            </a:r>
            <a:endParaRPr sz="850">
              <a:latin typeface="UD デジタル 教科書体 NK-R"/>
              <a:cs typeface="UD デジタル 教科書体 NK-R"/>
            </a:endParaRPr>
          </a:p>
          <a:p>
            <a:pPr marL="12700">
              <a:lnSpc>
                <a:spcPct val="100000"/>
              </a:lnSpc>
              <a:spcBef>
                <a:spcPts val="910"/>
              </a:spcBef>
            </a:pPr>
            <a:r>
              <a:rPr sz="1400" b="1" spc="-15" dirty="0">
                <a:solidFill>
                  <a:srgbClr val="0054A1"/>
                </a:solidFill>
                <a:latin typeface="UD デジタル 教科書体 NK-R"/>
                <a:cs typeface="UD デジタル 教科書体 NK-R"/>
              </a:rPr>
              <a:t>砂川駅前商店会</a:t>
            </a:r>
            <a:r>
              <a:rPr sz="850" spc="-10" dirty="0">
                <a:solidFill>
                  <a:srgbClr val="221F1F"/>
                </a:solidFill>
                <a:latin typeface="UD デジタル 教科書体 NK-R"/>
                <a:cs typeface="UD デジタル 教科書体 NK-R"/>
              </a:rPr>
              <a:t>（泉南市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p:txBody>
      </p:sp>
      <p:pic>
        <p:nvPicPr>
          <p:cNvPr id="35" name="object 35"/>
          <p:cNvPicPr/>
          <p:nvPr/>
        </p:nvPicPr>
        <p:blipFill>
          <a:blip r:embed="rId29" cstate="print"/>
          <a:stretch>
            <a:fillRect/>
          </a:stretch>
        </p:blipFill>
        <p:spPr>
          <a:xfrm>
            <a:off x="3743985" y="9166249"/>
            <a:ext cx="202044" cy="193681"/>
          </a:xfrm>
          <a:prstGeom prst="rect">
            <a:avLst/>
          </a:prstGeom>
        </p:spPr>
      </p:pic>
      <p:pic>
        <p:nvPicPr>
          <p:cNvPr id="36" name="object 36"/>
          <p:cNvPicPr/>
          <p:nvPr/>
        </p:nvPicPr>
        <p:blipFill>
          <a:blip r:embed="rId30" cstate="print"/>
          <a:stretch>
            <a:fillRect/>
          </a:stretch>
        </p:blipFill>
        <p:spPr>
          <a:xfrm>
            <a:off x="3743985" y="9493618"/>
            <a:ext cx="202044" cy="193678"/>
          </a:xfrm>
          <a:prstGeom prst="rect">
            <a:avLst/>
          </a:prstGeom>
        </p:spPr>
      </p:pic>
      <p:pic>
        <p:nvPicPr>
          <p:cNvPr id="37" name="object 37"/>
          <p:cNvPicPr/>
          <p:nvPr/>
        </p:nvPicPr>
        <p:blipFill>
          <a:blip r:embed="rId31" cstate="print"/>
          <a:stretch>
            <a:fillRect/>
          </a:stretch>
        </p:blipFill>
        <p:spPr>
          <a:xfrm>
            <a:off x="3743985" y="9820973"/>
            <a:ext cx="202044" cy="193685"/>
          </a:xfrm>
          <a:prstGeom prst="rect">
            <a:avLst/>
          </a:prstGeom>
        </p:spPr>
      </p:pic>
      <p:sp>
        <p:nvSpPr>
          <p:cNvPr id="38" name="object 38"/>
          <p:cNvSpPr txBox="1"/>
          <p:nvPr/>
        </p:nvSpPr>
        <p:spPr>
          <a:xfrm>
            <a:off x="4004510" y="4214062"/>
            <a:ext cx="2562860" cy="3240405"/>
          </a:xfrm>
          <a:prstGeom prst="rect">
            <a:avLst/>
          </a:prstGeom>
        </p:spPr>
        <p:txBody>
          <a:bodyPr vert="horz" wrap="square" lIns="0" tIns="116205" rIns="0" bIns="0" rtlCol="0">
            <a:spAutoFit/>
          </a:bodyPr>
          <a:lstStyle/>
          <a:p>
            <a:pPr marL="12700">
              <a:lnSpc>
                <a:spcPct val="100000"/>
              </a:lnSpc>
              <a:spcBef>
                <a:spcPts val="915"/>
              </a:spcBef>
            </a:pPr>
            <a:r>
              <a:rPr sz="1400" b="1" spc="-10" dirty="0">
                <a:solidFill>
                  <a:srgbClr val="E183B1"/>
                </a:solidFill>
                <a:latin typeface="UD デジタル 教科書体 NK-R"/>
                <a:cs typeface="UD デジタル 教科書体 NK-R"/>
              </a:rPr>
              <a:t>三泉商店街</a:t>
            </a:r>
            <a:r>
              <a:rPr sz="85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大阪市大正区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a:lnSpc>
                <a:spcPct val="100000"/>
              </a:lnSpc>
              <a:spcBef>
                <a:spcPts val="815"/>
              </a:spcBef>
            </a:pPr>
            <a:r>
              <a:rPr sz="1400" b="1" spc="-15" dirty="0">
                <a:solidFill>
                  <a:srgbClr val="E183B1"/>
                </a:solidFill>
                <a:latin typeface="UD デジタル 教科書体 NK-R"/>
                <a:cs typeface="UD デジタル 教科書体 NK-R"/>
              </a:rPr>
              <a:t>生野銀座商店街</a:t>
            </a:r>
            <a:r>
              <a:rPr sz="85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大阪市生野区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5080">
              <a:lnSpc>
                <a:spcPts val="2500"/>
              </a:lnSpc>
              <a:spcBef>
                <a:spcPts val="160"/>
              </a:spcBef>
            </a:pPr>
            <a:r>
              <a:rPr sz="1400" b="1" spc="-165" dirty="0">
                <a:solidFill>
                  <a:srgbClr val="E183B1"/>
                </a:solidFill>
                <a:latin typeface="UD デジタル 教科書体 NK-R"/>
                <a:cs typeface="UD デジタル 教科書体 NK-R"/>
              </a:rPr>
              <a:t>安立本通･</a:t>
            </a:r>
            <a:r>
              <a:rPr sz="1400" b="1" spc="-170" dirty="0">
                <a:solidFill>
                  <a:srgbClr val="E183B1"/>
                </a:solidFill>
                <a:latin typeface="UD デジタル 教科書体 NK-R"/>
                <a:cs typeface="UD デジタル 教科書体 NK-R"/>
              </a:rPr>
              <a:t>安立中央商店街</a:t>
            </a:r>
            <a:r>
              <a:rPr sz="850" spc="-160" dirty="0">
                <a:solidFill>
                  <a:srgbClr val="221F1F"/>
                </a:solidFill>
                <a:latin typeface="UD デジタル 教科書体 NK-R"/>
                <a:cs typeface="UD デジタル 教科書体 NK-R"/>
              </a:rPr>
              <a:t>（</a:t>
            </a:r>
            <a:r>
              <a:rPr sz="850" spc="-170" dirty="0">
                <a:solidFill>
                  <a:srgbClr val="221F1F"/>
                </a:solidFill>
                <a:latin typeface="UD デジタル 教科書体 NK-R"/>
                <a:cs typeface="UD デジタル 教科書体 NK-R"/>
              </a:rPr>
              <a:t>大阪市住之江区</a:t>
            </a:r>
            <a:r>
              <a:rPr sz="850" spc="-50" dirty="0">
                <a:solidFill>
                  <a:srgbClr val="221F1F"/>
                </a:solidFill>
                <a:latin typeface="UD デジタル 教科書体 NK-R"/>
                <a:cs typeface="UD デジタル 教科書体 NK-R"/>
              </a:rPr>
              <a:t>）</a:t>
            </a:r>
            <a:r>
              <a:rPr sz="1400" b="1" spc="-10" dirty="0">
                <a:solidFill>
                  <a:srgbClr val="E183B1"/>
                </a:solidFill>
                <a:latin typeface="UD デジタル 教科書体 NK-R"/>
                <a:cs typeface="UD デジタル 教科書体 NK-R"/>
              </a:rPr>
              <a:t>道頓堀商店会</a:t>
            </a:r>
            <a:r>
              <a:rPr sz="850" dirty="0">
                <a:solidFill>
                  <a:srgbClr val="221F1F"/>
                </a:solidFill>
                <a:latin typeface="UD デジタル 教科書体 NK-R"/>
                <a:cs typeface="UD デジタル 教科書体 NK-R"/>
              </a:rPr>
              <a:t>（</a:t>
            </a:r>
            <a:r>
              <a:rPr sz="850" spc="-20" dirty="0">
                <a:solidFill>
                  <a:srgbClr val="221F1F"/>
                </a:solidFill>
                <a:latin typeface="UD デジタル 教科書体 NK-R"/>
                <a:cs typeface="UD デジタル 教科書体 NK-R"/>
              </a:rPr>
              <a:t>大阪市中央区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a:lnSpc>
                <a:spcPct val="100000"/>
              </a:lnSpc>
              <a:spcBef>
                <a:spcPts val="595"/>
              </a:spcBef>
            </a:pPr>
            <a:r>
              <a:rPr sz="1400" b="1" spc="-15" dirty="0">
                <a:solidFill>
                  <a:srgbClr val="E183B1"/>
                </a:solidFill>
                <a:latin typeface="UD デジタル 教科書体 NK-R"/>
                <a:cs typeface="UD デジタル 教科書体 NK-R"/>
              </a:rPr>
              <a:t>南地中筋商店街</a:t>
            </a:r>
            <a:r>
              <a:rPr sz="85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大阪市中央区</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marR="509905">
              <a:lnSpc>
                <a:spcPct val="153400"/>
              </a:lnSpc>
            </a:pPr>
            <a:r>
              <a:rPr sz="1400" b="1" spc="-15" dirty="0">
                <a:solidFill>
                  <a:srgbClr val="E183B1"/>
                </a:solidFill>
                <a:latin typeface="UD デジタル 教科書体 NK-R"/>
                <a:cs typeface="UD デジタル 教科書体 NK-R"/>
              </a:rPr>
              <a:t>美原本通り商店街</a:t>
            </a:r>
            <a:r>
              <a:rPr sz="850" dirty="0">
                <a:solidFill>
                  <a:srgbClr val="221F1F"/>
                </a:solidFill>
                <a:latin typeface="UD デジタル 教科書体 NK-R"/>
                <a:cs typeface="UD デジタル 教科書体 NK-R"/>
              </a:rPr>
              <a:t>（</a:t>
            </a:r>
            <a:r>
              <a:rPr sz="850" spc="-30" dirty="0">
                <a:solidFill>
                  <a:srgbClr val="221F1F"/>
                </a:solidFill>
                <a:latin typeface="UD デジタル 教科書体 NK-R"/>
                <a:cs typeface="UD デジタル 教科書体 NK-R"/>
              </a:rPr>
              <a:t>堺市美原区)</a:t>
            </a:r>
            <a:r>
              <a:rPr sz="1400" b="1" spc="-5" dirty="0">
                <a:solidFill>
                  <a:srgbClr val="E183B1"/>
                </a:solidFill>
                <a:latin typeface="UD デジタル 教科書体 NK-R"/>
                <a:cs typeface="UD デジタル 教科書体 NK-R"/>
              </a:rPr>
              <a:t>石橋商店街</a:t>
            </a:r>
            <a:r>
              <a:rPr sz="850" dirty="0">
                <a:solidFill>
                  <a:srgbClr val="221F1F"/>
                </a:solidFill>
                <a:latin typeface="UD デジタル 教科書体 NK-R"/>
                <a:cs typeface="UD デジタル 教科書体 NK-R"/>
              </a:rPr>
              <a:t>（</a:t>
            </a:r>
            <a:r>
              <a:rPr sz="850" spc="-20" dirty="0">
                <a:solidFill>
                  <a:srgbClr val="221F1F"/>
                </a:solidFill>
                <a:latin typeface="UD デジタル 教科書体 NK-R"/>
                <a:cs typeface="UD デジタル 教科書体 NK-R"/>
              </a:rPr>
              <a:t>池田市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a:lnSpc>
                <a:spcPct val="100000"/>
              </a:lnSpc>
              <a:spcBef>
                <a:spcPts val="894"/>
              </a:spcBef>
            </a:pPr>
            <a:r>
              <a:rPr sz="1400" b="1" spc="-15" dirty="0">
                <a:solidFill>
                  <a:srgbClr val="E183B1"/>
                </a:solidFill>
                <a:latin typeface="UD デジタル 教科書体 NK-R"/>
                <a:cs typeface="UD デジタル 教科書体 NK-R"/>
              </a:rPr>
              <a:t>国分西商店会</a:t>
            </a:r>
            <a:r>
              <a:rPr sz="850" dirty="0">
                <a:solidFill>
                  <a:srgbClr val="221F1F"/>
                </a:solidFill>
                <a:latin typeface="UD デジタル 教科書体 NK-R"/>
                <a:cs typeface="UD デジタル 教科書体 NK-R"/>
              </a:rPr>
              <a:t>（</a:t>
            </a:r>
            <a:r>
              <a:rPr sz="850" spc="-15" dirty="0">
                <a:solidFill>
                  <a:srgbClr val="221F1F"/>
                </a:solidFill>
                <a:latin typeface="UD デジタル 教科書体 NK-R"/>
                <a:cs typeface="UD デジタル 教科書体 NK-R"/>
              </a:rPr>
              <a:t>柏原市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a:p>
            <a:pPr marL="12700">
              <a:lnSpc>
                <a:spcPct val="100000"/>
              </a:lnSpc>
              <a:spcBef>
                <a:spcPts val="900"/>
              </a:spcBef>
            </a:pPr>
            <a:r>
              <a:rPr sz="1400" b="1" spc="-15" dirty="0">
                <a:solidFill>
                  <a:srgbClr val="E183B1"/>
                </a:solidFill>
                <a:latin typeface="UD デジタル 教科書体 NK-R"/>
                <a:cs typeface="UD デジタル 教科書体 NK-R"/>
              </a:rPr>
              <a:t>北助松商店街</a:t>
            </a:r>
            <a:r>
              <a:rPr sz="850" dirty="0">
                <a:solidFill>
                  <a:srgbClr val="221F1F"/>
                </a:solidFill>
                <a:latin typeface="UD デジタル 教科書体 NK-R"/>
                <a:cs typeface="UD デジタル 教科書体 NK-R"/>
              </a:rPr>
              <a:t>（</a:t>
            </a:r>
            <a:r>
              <a:rPr sz="850" spc="-30" dirty="0">
                <a:solidFill>
                  <a:srgbClr val="221F1F"/>
                </a:solidFill>
                <a:latin typeface="UD デジタル 教科書体 NK-R"/>
                <a:cs typeface="UD デジタル 教科書体 NK-R"/>
              </a:rPr>
              <a:t>泉大津市、高石市)</a:t>
            </a:r>
            <a:endParaRPr sz="850">
              <a:latin typeface="UD デジタル 教科書体 NK-R"/>
              <a:cs typeface="UD デジタル 教科書体 NK-R"/>
            </a:endParaRPr>
          </a:p>
          <a:p>
            <a:pPr marL="12700">
              <a:lnSpc>
                <a:spcPct val="100000"/>
              </a:lnSpc>
              <a:spcBef>
                <a:spcPts val="894"/>
              </a:spcBef>
            </a:pPr>
            <a:r>
              <a:rPr sz="1400" b="1" spc="-15" dirty="0">
                <a:solidFill>
                  <a:srgbClr val="E183B1"/>
                </a:solidFill>
                <a:latin typeface="UD デジタル 教科書体 NK-R"/>
                <a:cs typeface="UD デジタル 教科書体 NK-R"/>
              </a:rPr>
              <a:t>長野商店街西商栄通り</a:t>
            </a:r>
            <a:r>
              <a:rPr sz="850" dirty="0">
                <a:solidFill>
                  <a:srgbClr val="221F1F"/>
                </a:solidFill>
                <a:latin typeface="UD デジタル 教科書体 NK-R"/>
                <a:cs typeface="UD デジタル 教科書体 NK-R"/>
              </a:rPr>
              <a:t>（</a:t>
            </a:r>
            <a:r>
              <a:rPr sz="850" spc="-25" dirty="0">
                <a:solidFill>
                  <a:srgbClr val="221F1F"/>
                </a:solidFill>
                <a:latin typeface="UD デジタル 教科書体 NK-R"/>
                <a:cs typeface="UD デジタル 教科書体 NK-R"/>
              </a:rPr>
              <a:t>河内長野市</a:t>
            </a:r>
            <a:r>
              <a:rPr sz="850" spc="-50" dirty="0">
                <a:solidFill>
                  <a:srgbClr val="221F1F"/>
                </a:solidFill>
                <a:latin typeface="UD デジタル 教科書体 NK-R"/>
                <a:cs typeface="UD デジタル 教科書体 NK-R"/>
              </a:rPr>
              <a:t>）</a:t>
            </a:r>
            <a:endParaRPr sz="850">
              <a:latin typeface="UD デジタル 教科書体 NK-R"/>
              <a:cs typeface="UD デジタル 教科書体 NK-R"/>
            </a:endParaRPr>
          </a:p>
        </p:txBody>
      </p:sp>
      <p:pic>
        <p:nvPicPr>
          <p:cNvPr id="39" name="object 39"/>
          <p:cNvPicPr/>
          <p:nvPr/>
        </p:nvPicPr>
        <p:blipFill>
          <a:blip r:embed="rId32" cstate="print"/>
          <a:stretch>
            <a:fillRect/>
          </a:stretch>
        </p:blipFill>
        <p:spPr>
          <a:xfrm>
            <a:off x="3753852" y="4333364"/>
            <a:ext cx="194283" cy="187017"/>
          </a:xfrm>
          <a:prstGeom prst="rect">
            <a:avLst/>
          </a:prstGeom>
        </p:spPr>
      </p:pic>
      <p:pic>
        <p:nvPicPr>
          <p:cNvPr id="40" name="object 40"/>
          <p:cNvPicPr/>
          <p:nvPr/>
        </p:nvPicPr>
        <p:blipFill>
          <a:blip r:embed="rId33" cstate="print"/>
          <a:stretch>
            <a:fillRect/>
          </a:stretch>
        </p:blipFill>
        <p:spPr>
          <a:xfrm>
            <a:off x="3753852" y="4656021"/>
            <a:ext cx="194284" cy="187021"/>
          </a:xfrm>
          <a:prstGeom prst="rect">
            <a:avLst/>
          </a:prstGeom>
        </p:spPr>
      </p:pic>
      <p:pic>
        <p:nvPicPr>
          <p:cNvPr id="41" name="object 41"/>
          <p:cNvPicPr/>
          <p:nvPr/>
        </p:nvPicPr>
        <p:blipFill>
          <a:blip r:embed="rId34" cstate="print"/>
          <a:stretch>
            <a:fillRect/>
          </a:stretch>
        </p:blipFill>
        <p:spPr>
          <a:xfrm>
            <a:off x="3753851" y="4978690"/>
            <a:ext cx="194284" cy="187013"/>
          </a:xfrm>
          <a:prstGeom prst="rect">
            <a:avLst/>
          </a:prstGeom>
        </p:spPr>
      </p:pic>
      <p:pic>
        <p:nvPicPr>
          <p:cNvPr id="42" name="object 42"/>
          <p:cNvPicPr/>
          <p:nvPr/>
        </p:nvPicPr>
        <p:blipFill>
          <a:blip r:embed="rId35" cstate="print"/>
          <a:stretch>
            <a:fillRect/>
          </a:stretch>
        </p:blipFill>
        <p:spPr>
          <a:xfrm>
            <a:off x="3753852" y="5301348"/>
            <a:ext cx="194284" cy="187017"/>
          </a:xfrm>
          <a:prstGeom prst="rect">
            <a:avLst/>
          </a:prstGeom>
        </p:spPr>
      </p:pic>
      <p:pic>
        <p:nvPicPr>
          <p:cNvPr id="43" name="object 43"/>
          <p:cNvPicPr/>
          <p:nvPr/>
        </p:nvPicPr>
        <p:blipFill>
          <a:blip r:embed="rId36" cstate="print"/>
          <a:stretch>
            <a:fillRect/>
          </a:stretch>
        </p:blipFill>
        <p:spPr>
          <a:xfrm>
            <a:off x="3753852" y="5624004"/>
            <a:ext cx="194284" cy="187023"/>
          </a:xfrm>
          <a:prstGeom prst="rect">
            <a:avLst/>
          </a:prstGeom>
        </p:spPr>
      </p:pic>
      <p:pic>
        <p:nvPicPr>
          <p:cNvPr id="44" name="object 44"/>
          <p:cNvPicPr/>
          <p:nvPr/>
        </p:nvPicPr>
        <p:blipFill>
          <a:blip r:embed="rId37" cstate="print"/>
          <a:stretch>
            <a:fillRect/>
          </a:stretch>
        </p:blipFill>
        <p:spPr>
          <a:xfrm>
            <a:off x="755695" y="9962978"/>
            <a:ext cx="201880" cy="194992"/>
          </a:xfrm>
          <a:prstGeom prst="rect">
            <a:avLst/>
          </a:prstGeom>
        </p:spPr>
      </p:pic>
      <p:pic>
        <p:nvPicPr>
          <p:cNvPr id="45" name="object 45"/>
          <p:cNvPicPr/>
          <p:nvPr/>
        </p:nvPicPr>
        <p:blipFill>
          <a:blip r:embed="rId38" cstate="print"/>
          <a:stretch>
            <a:fillRect/>
          </a:stretch>
        </p:blipFill>
        <p:spPr>
          <a:xfrm>
            <a:off x="3753852" y="5946674"/>
            <a:ext cx="194284" cy="187015"/>
          </a:xfrm>
          <a:prstGeom prst="rect">
            <a:avLst/>
          </a:prstGeom>
        </p:spPr>
      </p:pic>
      <p:pic>
        <p:nvPicPr>
          <p:cNvPr id="46" name="object 46"/>
          <p:cNvPicPr/>
          <p:nvPr/>
        </p:nvPicPr>
        <p:blipFill>
          <a:blip r:embed="rId39" cstate="print"/>
          <a:stretch>
            <a:fillRect/>
          </a:stretch>
        </p:blipFill>
        <p:spPr>
          <a:xfrm>
            <a:off x="3753853" y="6269330"/>
            <a:ext cx="194283" cy="187018"/>
          </a:xfrm>
          <a:prstGeom prst="rect">
            <a:avLst/>
          </a:prstGeom>
        </p:spPr>
      </p:pic>
      <p:pic>
        <p:nvPicPr>
          <p:cNvPr id="47" name="object 47"/>
          <p:cNvPicPr/>
          <p:nvPr/>
        </p:nvPicPr>
        <p:blipFill>
          <a:blip r:embed="rId40" cstate="print"/>
          <a:stretch>
            <a:fillRect/>
          </a:stretch>
        </p:blipFill>
        <p:spPr>
          <a:xfrm>
            <a:off x="3753852" y="6591999"/>
            <a:ext cx="194283" cy="187011"/>
          </a:xfrm>
          <a:prstGeom prst="rect">
            <a:avLst/>
          </a:prstGeom>
        </p:spPr>
      </p:pic>
      <p:pic>
        <p:nvPicPr>
          <p:cNvPr id="48" name="object 48"/>
          <p:cNvPicPr/>
          <p:nvPr/>
        </p:nvPicPr>
        <p:blipFill>
          <a:blip r:embed="rId41" cstate="print"/>
          <a:stretch>
            <a:fillRect/>
          </a:stretch>
        </p:blipFill>
        <p:spPr>
          <a:xfrm>
            <a:off x="3753852" y="6914657"/>
            <a:ext cx="194284" cy="187017"/>
          </a:xfrm>
          <a:prstGeom prst="rect">
            <a:avLst/>
          </a:prstGeom>
        </p:spPr>
      </p:pic>
      <p:pic>
        <p:nvPicPr>
          <p:cNvPr id="49" name="object 49"/>
          <p:cNvPicPr/>
          <p:nvPr/>
        </p:nvPicPr>
        <p:blipFill>
          <a:blip r:embed="rId42" cstate="print"/>
          <a:stretch>
            <a:fillRect/>
          </a:stretch>
        </p:blipFill>
        <p:spPr>
          <a:xfrm>
            <a:off x="3753852" y="7237313"/>
            <a:ext cx="194284" cy="187019"/>
          </a:xfrm>
          <a:prstGeom prst="rect">
            <a:avLst/>
          </a:prstGeom>
        </p:spPr>
      </p:pic>
      <p:pic>
        <p:nvPicPr>
          <p:cNvPr id="50" name="object 50"/>
          <p:cNvPicPr/>
          <p:nvPr/>
        </p:nvPicPr>
        <p:blipFill>
          <a:blip r:embed="rId43" cstate="print"/>
          <a:stretch>
            <a:fillRect/>
          </a:stretch>
        </p:blipFill>
        <p:spPr>
          <a:xfrm>
            <a:off x="3743985" y="7856804"/>
            <a:ext cx="202044" cy="193670"/>
          </a:xfrm>
          <a:prstGeom prst="rect">
            <a:avLst/>
          </a:prstGeom>
        </p:spPr>
      </p:pic>
      <p:pic>
        <p:nvPicPr>
          <p:cNvPr id="51" name="object 51"/>
          <p:cNvPicPr/>
          <p:nvPr/>
        </p:nvPicPr>
        <p:blipFill>
          <a:blip r:embed="rId44" cstate="print"/>
          <a:stretch>
            <a:fillRect/>
          </a:stretch>
        </p:blipFill>
        <p:spPr>
          <a:xfrm>
            <a:off x="3743985" y="8184159"/>
            <a:ext cx="202044" cy="193680"/>
          </a:xfrm>
          <a:prstGeom prst="rect">
            <a:avLst/>
          </a:prstGeom>
        </p:spPr>
      </p:pic>
      <p:pic>
        <p:nvPicPr>
          <p:cNvPr id="52" name="object 52"/>
          <p:cNvPicPr/>
          <p:nvPr/>
        </p:nvPicPr>
        <p:blipFill>
          <a:blip r:embed="rId45" cstate="print"/>
          <a:stretch>
            <a:fillRect/>
          </a:stretch>
        </p:blipFill>
        <p:spPr>
          <a:xfrm>
            <a:off x="3743985" y="8511526"/>
            <a:ext cx="202044" cy="193676"/>
          </a:xfrm>
          <a:prstGeom prst="rect">
            <a:avLst/>
          </a:prstGeom>
        </p:spPr>
      </p:pic>
      <p:pic>
        <p:nvPicPr>
          <p:cNvPr id="53" name="object 53"/>
          <p:cNvPicPr/>
          <p:nvPr/>
        </p:nvPicPr>
        <p:blipFill>
          <a:blip r:embed="rId46" cstate="print"/>
          <a:stretch>
            <a:fillRect/>
          </a:stretch>
        </p:blipFill>
        <p:spPr>
          <a:xfrm>
            <a:off x="3743985" y="8838882"/>
            <a:ext cx="202044" cy="193685"/>
          </a:xfrm>
          <a:prstGeom prst="rect">
            <a:avLst/>
          </a:prstGeom>
        </p:spPr>
      </p:pic>
      <p:pic>
        <p:nvPicPr>
          <p:cNvPr id="54" name="object 54"/>
          <p:cNvPicPr/>
          <p:nvPr/>
        </p:nvPicPr>
        <p:blipFill>
          <a:blip r:embed="rId47" cstate="print"/>
          <a:stretch>
            <a:fillRect/>
          </a:stretch>
        </p:blipFill>
        <p:spPr>
          <a:xfrm>
            <a:off x="3455811" y="1786163"/>
            <a:ext cx="3611638" cy="1041857"/>
          </a:xfrm>
          <a:prstGeom prst="rect">
            <a:avLst/>
          </a:prstGeom>
        </p:spPr>
      </p:pic>
      <p:sp>
        <p:nvSpPr>
          <p:cNvPr id="55" name="object 55"/>
          <p:cNvSpPr txBox="1"/>
          <p:nvPr/>
        </p:nvSpPr>
        <p:spPr>
          <a:xfrm>
            <a:off x="4252916" y="1890152"/>
            <a:ext cx="841375" cy="157480"/>
          </a:xfrm>
          <a:prstGeom prst="rect">
            <a:avLst/>
          </a:prstGeom>
        </p:spPr>
        <p:txBody>
          <a:bodyPr vert="horz" wrap="square" lIns="0" tIns="13970" rIns="0" bIns="0" rtlCol="0">
            <a:spAutoFit/>
          </a:bodyPr>
          <a:lstStyle/>
          <a:p>
            <a:pPr marL="12700">
              <a:lnSpc>
                <a:spcPct val="100000"/>
              </a:lnSpc>
              <a:spcBef>
                <a:spcPts val="110"/>
              </a:spcBef>
            </a:pPr>
            <a:r>
              <a:rPr sz="850" spc="-110" dirty="0">
                <a:latin typeface="UD デジタル 教科書体 NK-R"/>
                <a:cs typeface="UD デジタル 教科書体 NK-R"/>
              </a:rPr>
              <a:t>令和３年度の取組み</a:t>
            </a:r>
            <a:endParaRPr sz="850">
              <a:latin typeface="UD デジタル 教科書体 NK-R"/>
              <a:cs typeface="UD デジタル 教科書体 NK-R"/>
            </a:endParaRPr>
          </a:p>
        </p:txBody>
      </p:sp>
      <p:sp>
        <p:nvSpPr>
          <p:cNvPr id="56" name="object 56"/>
          <p:cNvSpPr txBox="1"/>
          <p:nvPr/>
        </p:nvSpPr>
        <p:spPr>
          <a:xfrm>
            <a:off x="5979266" y="1884665"/>
            <a:ext cx="841375" cy="157480"/>
          </a:xfrm>
          <a:prstGeom prst="rect">
            <a:avLst/>
          </a:prstGeom>
        </p:spPr>
        <p:txBody>
          <a:bodyPr vert="horz" wrap="square" lIns="0" tIns="13970" rIns="0" bIns="0" rtlCol="0">
            <a:spAutoFit/>
          </a:bodyPr>
          <a:lstStyle/>
          <a:p>
            <a:pPr marL="12700">
              <a:lnSpc>
                <a:spcPct val="100000"/>
              </a:lnSpc>
              <a:spcBef>
                <a:spcPts val="110"/>
              </a:spcBef>
            </a:pPr>
            <a:r>
              <a:rPr sz="850" spc="-110" dirty="0">
                <a:latin typeface="UD デジタル 教科書体 NK-R"/>
                <a:cs typeface="UD デジタル 教科書体 NK-R"/>
              </a:rPr>
              <a:t>令和</a:t>
            </a:r>
            <a:r>
              <a:rPr sz="850" spc="-105" dirty="0">
                <a:latin typeface="UD デジタル 教科書体 NK-R"/>
                <a:cs typeface="UD デジタル 教科書体 NK-R"/>
              </a:rPr>
              <a:t>5年度の取組み</a:t>
            </a:r>
            <a:endParaRPr sz="850">
              <a:latin typeface="UD デジタル 教科書体 NK-R"/>
              <a:cs typeface="UD デジタル 教科書体 NK-R"/>
            </a:endParaRPr>
          </a:p>
        </p:txBody>
      </p:sp>
      <p:sp>
        <p:nvSpPr>
          <p:cNvPr id="57" name="object 57"/>
          <p:cNvSpPr txBox="1"/>
          <p:nvPr/>
        </p:nvSpPr>
        <p:spPr>
          <a:xfrm>
            <a:off x="3881182" y="1906791"/>
            <a:ext cx="115570" cy="157480"/>
          </a:xfrm>
          <a:prstGeom prst="rect">
            <a:avLst/>
          </a:prstGeom>
        </p:spPr>
        <p:txBody>
          <a:bodyPr vert="horz" wrap="square" lIns="0" tIns="13970" rIns="0" bIns="0" rtlCol="0">
            <a:spAutoFit/>
          </a:bodyPr>
          <a:lstStyle/>
          <a:p>
            <a:pPr marL="12700">
              <a:lnSpc>
                <a:spcPct val="100000"/>
              </a:lnSpc>
              <a:spcBef>
                <a:spcPts val="110"/>
              </a:spcBef>
            </a:pPr>
            <a:r>
              <a:rPr sz="850" spc="-50" dirty="0">
                <a:latin typeface="UD デジタル 教科書体 NK-R"/>
                <a:cs typeface="UD デジタル 教科書体 NK-R"/>
              </a:rPr>
              <a:t>〜</a:t>
            </a:r>
            <a:endParaRPr sz="850">
              <a:latin typeface="UD デジタル 教科書体 NK-R"/>
              <a:cs typeface="UD デジタル 教科書体 NK-R"/>
            </a:endParaRPr>
          </a:p>
        </p:txBody>
      </p:sp>
      <p:sp>
        <p:nvSpPr>
          <p:cNvPr id="58" name="object 58"/>
          <p:cNvSpPr txBox="1"/>
          <p:nvPr/>
        </p:nvSpPr>
        <p:spPr>
          <a:xfrm>
            <a:off x="3881182" y="2212263"/>
            <a:ext cx="115570" cy="157480"/>
          </a:xfrm>
          <a:prstGeom prst="rect">
            <a:avLst/>
          </a:prstGeom>
        </p:spPr>
        <p:txBody>
          <a:bodyPr vert="horz" wrap="square" lIns="0" tIns="13970" rIns="0" bIns="0" rtlCol="0">
            <a:spAutoFit/>
          </a:bodyPr>
          <a:lstStyle/>
          <a:p>
            <a:pPr marL="12700">
              <a:lnSpc>
                <a:spcPct val="100000"/>
              </a:lnSpc>
              <a:spcBef>
                <a:spcPts val="110"/>
              </a:spcBef>
            </a:pPr>
            <a:r>
              <a:rPr sz="850" spc="-50" dirty="0">
                <a:latin typeface="UD デジタル 教科書体 NK-R"/>
                <a:cs typeface="UD デジタル 教科書体 NK-R"/>
              </a:rPr>
              <a:t>〜</a:t>
            </a:r>
            <a:endParaRPr sz="850">
              <a:latin typeface="UD デジタル 教科書体 NK-R"/>
              <a:cs typeface="UD デジタル 教科書体 NK-R"/>
            </a:endParaRPr>
          </a:p>
        </p:txBody>
      </p:sp>
      <p:sp>
        <p:nvSpPr>
          <p:cNvPr id="59" name="object 59"/>
          <p:cNvSpPr txBox="1"/>
          <p:nvPr/>
        </p:nvSpPr>
        <p:spPr>
          <a:xfrm>
            <a:off x="5570687" y="1901308"/>
            <a:ext cx="115570" cy="157480"/>
          </a:xfrm>
          <a:prstGeom prst="rect">
            <a:avLst/>
          </a:prstGeom>
        </p:spPr>
        <p:txBody>
          <a:bodyPr vert="horz" wrap="square" lIns="0" tIns="13970" rIns="0" bIns="0" rtlCol="0">
            <a:spAutoFit/>
          </a:bodyPr>
          <a:lstStyle/>
          <a:p>
            <a:pPr marL="12700">
              <a:lnSpc>
                <a:spcPct val="100000"/>
              </a:lnSpc>
              <a:spcBef>
                <a:spcPts val="110"/>
              </a:spcBef>
            </a:pPr>
            <a:r>
              <a:rPr sz="850" spc="-50" dirty="0">
                <a:latin typeface="UD デジタル 教科書体 NK-R"/>
                <a:cs typeface="UD デジタル 教科書体 NK-R"/>
              </a:rPr>
              <a:t>〜</a:t>
            </a:r>
            <a:endParaRPr sz="850">
              <a:latin typeface="UD デジタル 教科書体 NK-R"/>
              <a:cs typeface="UD デジタル 教科書体 NK-R"/>
            </a:endParaRPr>
          </a:p>
        </p:txBody>
      </p:sp>
      <p:sp>
        <p:nvSpPr>
          <p:cNvPr id="60" name="object 60"/>
          <p:cNvSpPr txBox="1"/>
          <p:nvPr/>
        </p:nvSpPr>
        <p:spPr>
          <a:xfrm>
            <a:off x="5570687" y="2208693"/>
            <a:ext cx="115570" cy="157480"/>
          </a:xfrm>
          <a:prstGeom prst="rect">
            <a:avLst/>
          </a:prstGeom>
        </p:spPr>
        <p:txBody>
          <a:bodyPr vert="horz" wrap="square" lIns="0" tIns="13970" rIns="0" bIns="0" rtlCol="0">
            <a:spAutoFit/>
          </a:bodyPr>
          <a:lstStyle/>
          <a:p>
            <a:pPr marL="12700">
              <a:lnSpc>
                <a:spcPct val="100000"/>
              </a:lnSpc>
              <a:spcBef>
                <a:spcPts val="110"/>
              </a:spcBef>
            </a:pPr>
            <a:r>
              <a:rPr sz="850" spc="-50" dirty="0">
                <a:latin typeface="UD デジタル 教科書体 NK-R"/>
                <a:cs typeface="UD デジタル 教科書体 NK-R"/>
              </a:rPr>
              <a:t>〜</a:t>
            </a:r>
            <a:endParaRPr sz="850">
              <a:latin typeface="UD デジタル 教科書体 NK-R"/>
              <a:cs typeface="UD デジタル 教科書体 NK-R"/>
            </a:endParaRPr>
          </a:p>
        </p:txBody>
      </p:sp>
      <p:sp>
        <p:nvSpPr>
          <p:cNvPr id="61" name="object 61"/>
          <p:cNvSpPr txBox="1"/>
          <p:nvPr/>
        </p:nvSpPr>
        <p:spPr>
          <a:xfrm>
            <a:off x="282676" y="259457"/>
            <a:ext cx="789940" cy="347345"/>
          </a:xfrm>
          <a:prstGeom prst="rect">
            <a:avLst/>
          </a:prstGeom>
        </p:spPr>
        <p:txBody>
          <a:bodyPr vert="horz" wrap="square" lIns="0" tIns="13970" rIns="0" bIns="0" rtlCol="0">
            <a:spAutoFit/>
          </a:bodyPr>
          <a:lstStyle/>
          <a:p>
            <a:pPr marL="12700">
              <a:lnSpc>
                <a:spcPct val="100000"/>
              </a:lnSpc>
              <a:spcBef>
                <a:spcPts val="110"/>
              </a:spcBef>
              <a:tabLst>
                <a:tab pos="228600" algn="l"/>
              </a:tabLst>
            </a:pPr>
            <a:r>
              <a:rPr sz="2100" b="1" u="heavy" dirty="0">
                <a:solidFill>
                  <a:srgbClr val="317DC4"/>
                </a:solidFill>
                <a:uFill>
                  <a:solidFill>
                    <a:srgbClr val="FF999A"/>
                  </a:solidFill>
                </a:uFill>
                <a:latin typeface="Calibri"/>
                <a:cs typeface="Calibri"/>
              </a:rPr>
              <a:t>	</a:t>
            </a:r>
            <a:r>
              <a:rPr sz="2100" b="1" u="heavy" spc="-25" dirty="0">
                <a:solidFill>
                  <a:srgbClr val="317DC4"/>
                </a:solidFill>
                <a:uFill>
                  <a:solidFill>
                    <a:srgbClr val="FF999A"/>
                  </a:solidFill>
                </a:uFill>
                <a:latin typeface="Calibri"/>
                <a:cs typeface="Calibri"/>
              </a:rPr>
              <a:t>MAP</a:t>
            </a:r>
            <a:endParaRPr sz="2100" dirty="0">
              <a:latin typeface="Calibri"/>
              <a:cs typeface="Calibri"/>
            </a:endParaRPr>
          </a:p>
        </p:txBody>
      </p:sp>
      <p:sp>
        <p:nvSpPr>
          <p:cNvPr id="62" name="object 62"/>
          <p:cNvSpPr/>
          <p:nvPr/>
        </p:nvSpPr>
        <p:spPr>
          <a:xfrm>
            <a:off x="1166775" y="549799"/>
            <a:ext cx="147320" cy="0"/>
          </a:xfrm>
          <a:custGeom>
            <a:avLst/>
            <a:gdLst/>
            <a:ahLst/>
            <a:cxnLst/>
            <a:rect l="l" t="t" r="r" b="b"/>
            <a:pathLst>
              <a:path w="147319">
                <a:moveTo>
                  <a:pt x="0" y="0"/>
                </a:moveTo>
                <a:lnTo>
                  <a:pt x="146761" y="0"/>
                </a:lnTo>
              </a:path>
            </a:pathLst>
          </a:custGeom>
          <a:ln w="50800">
            <a:solidFill>
              <a:srgbClr val="FF999A"/>
            </a:solidFill>
          </a:ln>
        </p:spPr>
        <p:txBody>
          <a:bodyPr wrap="square" lIns="0" tIns="0" rIns="0" bIns="0" rtlCol="0"/>
          <a:lstStyle/>
          <a:p>
            <a:endParaRPr/>
          </a:p>
        </p:txBody>
      </p:sp>
      <p:sp>
        <p:nvSpPr>
          <p:cNvPr id="63" name="object 63"/>
          <p:cNvSpPr/>
          <p:nvPr/>
        </p:nvSpPr>
        <p:spPr>
          <a:xfrm>
            <a:off x="1485530" y="549799"/>
            <a:ext cx="699770" cy="0"/>
          </a:xfrm>
          <a:custGeom>
            <a:avLst/>
            <a:gdLst/>
            <a:ahLst/>
            <a:cxnLst/>
            <a:rect l="l" t="t" r="r" b="b"/>
            <a:pathLst>
              <a:path w="699769">
                <a:moveTo>
                  <a:pt x="0" y="0"/>
                </a:moveTo>
                <a:lnTo>
                  <a:pt x="699401" y="0"/>
                </a:lnTo>
              </a:path>
            </a:pathLst>
          </a:custGeom>
          <a:ln w="50800">
            <a:solidFill>
              <a:srgbClr val="FF0000"/>
            </a:solidFill>
          </a:ln>
        </p:spPr>
        <p:txBody>
          <a:bodyPr wrap="square" lIns="0" tIns="0" rIns="0" bIns="0" rtlCol="0"/>
          <a:lstStyle/>
          <a:p>
            <a:endParaRPr/>
          </a:p>
        </p:txBody>
      </p:sp>
      <p:sp>
        <p:nvSpPr>
          <p:cNvPr id="64" name="object 64"/>
          <p:cNvSpPr/>
          <p:nvPr/>
        </p:nvSpPr>
        <p:spPr>
          <a:xfrm>
            <a:off x="2356929" y="549799"/>
            <a:ext cx="147320" cy="0"/>
          </a:xfrm>
          <a:custGeom>
            <a:avLst/>
            <a:gdLst/>
            <a:ahLst/>
            <a:cxnLst/>
            <a:rect l="l" t="t" r="r" b="b"/>
            <a:pathLst>
              <a:path w="147319">
                <a:moveTo>
                  <a:pt x="0" y="0"/>
                </a:moveTo>
                <a:lnTo>
                  <a:pt x="146761" y="0"/>
                </a:lnTo>
              </a:path>
            </a:pathLst>
          </a:custGeom>
          <a:ln w="50800">
            <a:solidFill>
              <a:srgbClr val="FF0000"/>
            </a:solidFill>
          </a:ln>
        </p:spPr>
        <p:txBody>
          <a:bodyPr wrap="square" lIns="0" tIns="0" rIns="0" bIns="0" rtlCol="0"/>
          <a:lstStyle/>
          <a:p>
            <a:endParaRPr/>
          </a:p>
        </p:txBody>
      </p:sp>
      <p:sp>
        <p:nvSpPr>
          <p:cNvPr id="65" name="object 65"/>
          <p:cNvSpPr/>
          <p:nvPr/>
        </p:nvSpPr>
        <p:spPr>
          <a:xfrm>
            <a:off x="2675682" y="549799"/>
            <a:ext cx="699770" cy="0"/>
          </a:xfrm>
          <a:custGeom>
            <a:avLst/>
            <a:gdLst/>
            <a:ahLst/>
            <a:cxnLst/>
            <a:rect l="l" t="t" r="r" b="b"/>
            <a:pathLst>
              <a:path w="699770">
                <a:moveTo>
                  <a:pt x="0" y="0"/>
                </a:moveTo>
                <a:lnTo>
                  <a:pt x="699401" y="0"/>
                </a:lnTo>
              </a:path>
            </a:pathLst>
          </a:custGeom>
          <a:ln w="50800">
            <a:solidFill>
              <a:srgbClr val="00AF50"/>
            </a:solidFill>
          </a:ln>
        </p:spPr>
        <p:txBody>
          <a:bodyPr wrap="square" lIns="0" tIns="0" rIns="0" bIns="0" rtlCol="0"/>
          <a:lstStyle/>
          <a:p>
            <a:endParaRPr/>
          </a:p>
        </p:txBody>
      </p:sp>
      <p:sp>
        <p:nvSpPr>
          <p:cNvPr id="66" name="object 66"/>
          <p:cNvSpPr/>
          <p:nvPr/>
        </p:nvSpPr>
        <p:spPr>
          <a:xfrm>
            <a:off x="3547081" y="549799"/>
            <a:ext cx="147320" cy="0"/>
          </a:xfrm>
          <a:custGeom>
            <a:avLst/>
            <a:gdLst/>
            <a:ahLst/>
            <a:cxnLst/>
            <a:rect l="l" t="t" r="r" b="b"/>
            <a:pathLst>
              <a:path w="147320">
                <a:moveTo>
                  <a:pt x="0" y="0"/>
                </a:moveTo>
                <a:lnTo>
                  <a:pt x="146761" y="0"/>
                </a:lnTo>
              </a:path>
            </a:pathLst>
          </a:custGeom>
          <a:ln w="50800">
            <a:solidFill>
              <a:srgbClr val="00AF50"/>
            </a:solidFill>
          </a:ln>
        </p:spPr>
        <p:txBody>
          <a:bodyPr wrap="square" lIns="0" tIns="0" rIns="0" bIns="0" rtlCol="0"/>
          <a:lstStyle/>
          <a:p>
            <a:endParaRPr/>
          </a:p>
        </p:txBody>
      </p:sp>
      <p:sp>
        <p:nvSpPr>
          <p:cNvPr id="67" name="object 67"/>
          <p:cNvSpPr/>
          <p:nvPr/>
        </p:nvSpPr>
        <p:spPr>
          <a:xfrm>
            <a:off x="3865836" y="549799"/>
            <a:ext cx="699770" cy="0"/>
          </a:xfrm>
          <a:custGeom>
            <a:avLst/>
            <a:gdLst/>
            <a:ahLst/>
            <a:cxnLst/>
            <a:rect l="l" t="t" r="r" b="b"/>
            <a:pathLst>
              <a:path w="699770">
                <a:moveTo>
                  <a:pt x="0" y="0"/>
                </a:moveTo>
                <a:lnTo>
                  <a:pt x="699401" y="0"/>
                </a:lnTo>
              </a:path>
            </a:pathLst>
          </a:custGeom>
          <a:ln w="50800">
            <a:solidFill>
              <a:srgbClr val="006FC0"/>
            </a:solidFill>
          </a:ln>
        </p:spPr>
        <p:txBody>
          <a:bodyPr wrap="square" lIns="0" tIns="0" rIns="0" bIns="0" rtlCol="0"/>
          <a:lstStyle/>
          <a:p>
            <a:endParaRPr/>
          </a:p>
        </p:txBody>
      </p:sp>
      <p:sp>
        <p:nvSpPr>
          <p:cNvPr id="68" name="object 68"/>
          <p:cNvSpPr/>
          <p:nvPr/>
        </p:nvSpPr>
        <p:spPr>
          <a:xfrm>
            <a:off x="4737236" y="549799"/>
            <a:ext cx="147320" cy="0"/>
          </a:xfrm>
          <a:custGeom>
            <a:avLst/>
            <a:gdLst/>
            <a:ahLst/>
            <a:cxnLst/>
            <a:rect l="l" t="t" r="r" b="b"/>
            <a:pathLst>
              <a:path w="147320">
                <a:moveTo>
                  <a:pt x="0" y="0"/>
                </a:moveTo>
                <a:lnTo>
                  <a:pt x="146761" y="0"/>
                </a:lnTo>
              </a:path>
            </a:pathLst>
          </a:custGeom>
          <a:ln w="50800">
            <a:solidFill>
              <a:srgbClr val="006FC0"/>
            </a:solidFill>
          </a:ln>
        </p:spPr>
        <p:txBody>
          <a:bodyPr wrap="square" lIns="0" tIns="0" rIns="0" bIns="0" rtlCol="0"/>
          <a:lstStyle/>
          <a:p>
            <a:endParaRPr/>
          </a:p>
        </p:txBody>
      </p:sp>
      <p:sp>
        <p:nvSpPr>
          <p:cNvPr id="69" name="object 69"/>
          <p:cNvSpPr/>
          <p:nvPr/>
        </p:nvSpPr>
        <p:spPr>
          <a:xfrm>
            <a:off x="5055990" y="549799"/>
            <a:ext cx="699770" cy="0"/>
          </a:xfrm>
          <a:custGeom>
            <a:avLst/>
            <a:gdLst/>
            <a:ahLst/>
            <a:cxnLst/>
            <a:rect l="l" t="t" r="r" b="b"/>
            <a:pathLst>
              <a:path w="699770">
                <a:moveTo>
                  <a:pt x="0" y="0"/>
                </a:moveTo>
                <a:lnTo>
                  <a:pt x="699401" y="0"/>
                </a:lnTo>
              </a:path>
            </a:pathLst>
          </a:custGeom>
          <a:ln w="50800">
            <a:solidFill>
              <a:srgbClr val="6F2F9F"/>
            </a:solidFill>
          </a:ln>
        </p:spPr>
        <p:txBody>
          <a:bodyPr wrap="square" lIns="0" tIns="0" rIns="0" bIns="0" rtlCol="0"/>
          <a:lstStyle/>
          <a:p>
            <a:endParaRPr/>
          </a:p>
        </p:txBody>
      </p:sp>
      <p:sp>
        <p:nvSpPr>
          <p:cNvPr id="70" name="object 70"/>
          <p:cNvSpPr/>
          <p:nvPr/>
        </p:nvSpPr>
        <p:spPr>
          <a:xfrm>
            <a:off x="5927388" y="549799"/>
            <a:ext cx="147320" cy="0"/>
          </a:xfrm>
          <a:custGeom>
            <a:avLst/>
            <a:gdLst/>
            <a:ahLst/>
            <a:cxnLst/>
            <a:rect l="l" t="t" r="r" b="b"/>
            <a:pathLst>
              <a:path w="147320">
                <a:moveTo>
                  <a:pt x="0" y="0"/>
                </a:moveTo>
                <a:lnTo>
                  <a:pt x="146761" y="0"/>
                </a:lnTo>
              </a:path>
            </a:pathLst>
          </a:custGeom>
          <a:ln w="50800">
            <a:solidFill>
              <a:srgbClr val="6F2F9F"/>
            </a:solidFill>
          </a:ln>
        </p:spPr>
        <p:txBody>
          <a:bodyPr wrap="square" lIns="0" tIns="0" rIns="0" bIns="0" rtlCol="0"/>
          <a:lstStyle/>
          <a:p>
            <a:endParaRPr/>
          </a:p>
        </p:txBody>
      </p:sp>
      <p:sp>
        <p:nvSpPr>
          <p:cNvPr id="71" name="object 71"/>
          <p:cNvSpPr/>
          <p:nvPr/>
        </p:nvSpPr>
        <p:spPr>
          <a:xfrm>
            <a:off x="6246143" y="549799"/>
            <a:ext cx="699770" cy="0"/>
          </a:xfrm>
          <a:custGeom>
            <a:avLst/>
            <a:gdLst/>
            <a:ahLst/>
            <a:cxnLst/>
            <a:rect l="l" t="t" r="r" b="b"/>
            <a:pathLst>
              <a:path w="699770">
                <a:moveTo>
                  <a:pt x="0" y="0"/>
                </a:moveTo>
                <a:lnTo>
                  <a:pt x="699401" y="0"/>
                </a:lnTo>
              </a:path>
            </a:pathLst>
          </a:custGeom>
          <a:ln w="50800">
            <a:solidFill>
              <a:srgbClr val="001F5F"/>
            </a:solidFill>
          </a:ln>
        </p:spPr>
        <p:txBody>
          <a:bodyPr wrap="square" lIns="0" tIns="0" rIns="0" bIns="0" rtlCol="0"/>
          <a:lstStyle/>
          <a:p>
            <a:endParaRPr/>
          </a:p>
        </p:txBody>
      </p:sp>
      <p:sp>
        <p:nvSpPr>
          <p:cNvPr id="72" name="object 72"/>
          <p:cNvSpPr/>
          <p:nvPr/>
        </p:nvSpPr>
        <p:spPr>
          <a:xfrm>
            <a:off x="7117536" y="549799"/>
            <a:ext cx="147320" cy="0"/>
          </a:xfrm>
          <a:custGeom>
            <a:avLst/>
            <a:gdLst/>
            <a:ahLst/>
            <a:cxnLst/>
            <a:rect l="l" t="t" r="r" b="b"/>
            <a:pathLst>
              <a:path w="147320">
                <a:moveTo>
                  <a:pt x="0" y="0"/>
                </a:moveTo>
                <a:lnTo>
                  <a:pt x="146761" y="0"/>
                </a:lnTo>
              </a:path>
            </a:pathLst>
          </a:custGeom>
          <a:ln w="50800">
            <a:solidFill>
              <a:srgbClr val="001F5F"/>
            </a:solidFill>
          </a:ln>
        </p:spPr>
        <p:txBody>
          <a:bodyPr wrap="square" lIns="0" tIns="0" rIns="0" bIns="0" rtlCol="0"/>
          <a:lstStyle/>
          <a:p>
            <a:endParaRPr/>
          </a:p>
        </p:txBody>
      </p:sp>
      <p:sp>
        <p:nvSpPr>
          <p:cNvPr id="73" name="object 73"/>
          <p:cNvSpPr txBox="1"/>
          <p:nvPr/>
        </p:nvSpPr>
        <p:spPr>
          <a:xfrm>
            <a:off x="696888" y="736040"/>
            <a:ext cx="6292215" cy="912494"/>
          </a:xfrm>
          <a:prstGeom prst="rect">
            <a:avLst/>
          </a:prstGeom>
        </p:spPr>
        <p:txBody>
          <a:bodyPr vert="horz" wrap="square" lIns="0" tIns="11430" rIns="0" bIns="0" rtlCol="0">
            <a:spAutoFit/>
          </a:bodyPr>
          <a:lstStyle/>
          <a:p>
            <a:pPr marL="12700" marR="129539" indent="123189">
              <a:lnSpc>
                <a:spcPct val="110500"/>
              </a:lnSpc>
              <a:spcBef>
                <a:spcPts val="90"/>
              </a:spcBef>
            </a:pPr>
            <a:r>
              <a:rPr sz="1050" spc="-110" dirty="0">
                <a:latin typeface="UD デジタル 教科書体 N-R"/>
                <a:cs typeface="UD デジタル 教科書体 N-R"/>
              </a:rPr>
              <a:t>大阪府では、令和６年度において、商店街が生活を支える街として「地域ニーズ対応」や「デジタル対応力向上」に取り組み地域コミュニティ機能の推進の力添えになるモデル事例の創出と普及に取り組んできました。</a:t>
            </a:r>
            <a:endParaRPr sz="1050">
              <a:latin typeface="UD デジタル 教科書体 N-R"/>
              <a:cs typeface="UD デジタル 教科書体 N-R"/>
            </a:endParaRPr>
          </a:p>
          <a:p>
            <a:pPr marL="12700" marR="5715" indent="123189" algn="just">
              <a:lnSpc>
                <a:spcPct val="111000"/>
              </a:lnSpc>
              <a:spcBef>
                <a:spcPts val="10"/>
              </a:spcBef>
            </a:pPr>
            <a:r>
              <a:rPr sz="1050" spc="-105" dirty="0">
                <a:latin typeface="UD デジタル 教科書体 N-R"/>
                <a:cs typeface="UD デジタル 教科書体 N-R"/>
              </a:rPr>
              <a:t>このマップでは、本事例集の「商店街の取組み事例」に掲載されている商店街をマップ形式で紹介しています。多様で魅力的な商店街に関心を持っていただき、みなさんにとっての地域や商店街の活動を考える一助となれば幸</a:t>
            </a:r>
            <a:r>
              <a:rPr sz="1050" spc="-70" dirty="0">
                <a:latin typeface="UD デジタル 教科書体 N-R"/>
                <a:cs typeface="UD デジタル 教科書体 N-R"/>
              </a:rPr>
              <a:t>いです。</a:t>
            </a:r>
            <a:endParaRPr sz="1050">
              <a:latin typeface="UD デジタル 教科書体 N-R"/>
              <a:cs typeface="UD デジタル 教科書体 N-R"/>
            </a:endParaRPr>
          </a:p>
        </p:txBody>
      </p:sp>
      <p:sp>
        <p:nvSpPr>
          <p:cNvPr id="74" name="object 74"/>
          <p:cNvSpPr/>
          <p:nvPr/>
        </p:nvSpPr>
        <p:spPr>
          <a:xfrm>
            <a:off x="539719" y="686423"/>
            <a:ext cx="6581140" cy="1028065"/>
          </a:xfrm>
          <a:custGeom>
            <a:avLst/>
            <a:gdLst/>
            <a:ahLst/>
            <a:cxnLst/>
            <a:rect l="l" t="t" r="r" b="b"/>
            <a:pathLst>
              <a:path w="6581140" h="1028064">
                <a:moveTo>
                  <a:pt x="0" y="145732"/>
                </a:moveTo>
                <a:lnTo>
                  <a:pt x="7428" y="99672"/>
                </a:lnTo>
                <a:lnTo>
                  <a:pt x="28115" y="59667"/>
                </a:lnTo>
                <a:lnTo>
                  <a:pt x="59661" y="28119"/>
                </a:lnTo>
                <a:lnTo>
                  <a:pt x="99667" y="7430"/>
                </a:lnTo>
                <a:lnTo>
                  <a:pt x="145732" y="0"/>
                </a:lnTo>
                <a:lnTo>
                  <a:pt x="6434810" y="0"/>
                </a:lnTo>
                <a:lnTo>
                  <a:pt x="6480871" y="7430"/>
                </a:lnTo>
                <a:lnTo>
                  <a:pt x="6520875" y="28119"/>
                </a:lnTo>
                <a:lnTo>
                  <a:pt x="6552423" y="59667"/>
                </a:lnTo>
                <a:lnTo>
                  <a:pt x="6573112" y="99672"/>
                </a:lnTo>
                <a:lnTo>
                  <a:pt x="6580543" y="145732"/>
                </a:lnTo>
                <a:lnTo>
                  <a:pt x="6580543" y="882205"/>
                </a:lnTo>
                <a:lnTo>
                  <a:pt x="6573112" y="928265"/>
                </a:lnTo>
                <a:lnTo>
                  <a:pt x="6552423" y="968270"/>
                </a:lnTo>
                <a:lnTo>
                  <a:pt x="6520875" y="999818"/>
                </a:lnTo>
                <a:lnTo>
                  <a:pt x="6480871" y="1020507"/>
                </a:lnTo>
                <a:lnTo>
                  <a:pt x="6434810" y="1027938"/>
                </a:lnTo>
                <a:lnTo>
                  <a:pt x="145732" y="1027938"/>
                </a:lnTo>
                <a:lnTo>
                  <a:pt x="99667" y="1020507"/>
                </a:lnTo>
                <a:lnTo>
                  <a:pt x="59661" y="999818"/>
                </a:lnTo>
                <a:lnTo>
                  <a:pt x="28115" y="968270"/>
                </a:lnTo>
                <a:lnTo>
                  <a:pt x="7428" y="928265"/>
                </a:lnTo>
                <a:lnTo>
                  <a:pt x="0" y="882205"/>
                </a:lnTo>
                <a:lnTo>
                  <a:pt x="0" y="145732"/>
                </a:lnTo>
                <a:close/>
              </a:path>
            </a:pathLst>
          </a:custGeom>
          <a:ln w="38099">
            <a:solidFill>
              <a:srgbClr val="7E7E7E"/>
            </a:solidFill>
          </a:ln>
        </p:spPr>
        <p:txBody>
          <a:bodyPr wrap="square" lIns="0" tIns="0" rIns="0" bIns="0" rtlCol="0"/>
          <a:lstStyle/>
          <a:p>
            <a:endParaRPr/>
          </a:p>
        </p:txBody>
      </p:sp>
      <p:sp>
        <p:nvSpPr>
          <p:cNvPr id="75" name="object 75"/>
          <p:cNvSpPr txBox="1"/>
          <p:nvPr/>
        </p:nvSpPr>
        <p:spPr>
          <a:xfrm>
            <a:off x="3888037" y="2528178"/>
            <a:ext cx="115570" cy="157480"/>
          </a:xfrm>
          <a:prstGeom prst="rect">
            <a:avLst/>
          </a:prstGeom>
        </p:spPr>
        <p:txBody>
          <a:bodyPr vert="horz" wrap="square" lIns="0" tIns="13970" rIns="0" bIns="0" rtlCol="0">
            <a:spAutoFit/>
          </a:bodyPr>
          <a:lstStyle/>
          <a:p>
            <a:pPr marL="12700">
              <a:lnSpc>
                <a:spcPct val="100000"/>
              </a:lnSpc>
              <a:spcBef>
                <a:spcPts val="110"/>
              </a:spcBef>
            </a:pPr>
            <a:r>
              <a:rPr sz="850" spc="-50" dirty="0">
                <a:latin typeface="UD デジタル 教科書体 NK-R"/>
                <a:cs typeface="UD デジタル 教科書体 NK-R"/>
              </a:rPr>
              <a:t>〜</a:t>
            </a:r>
            <a:endParaRPr sz="850">
              <a:latin typeface="UD デジタル 教科書体 NK-R"/>
              <a:cs typeface="UD デジタル 教科書体 NK-R"/>
            </a:endParaRPr>
          </a:p>
        </p:txBody>
      </p:sp>
      <p:sp>
        <p:nvSpPr>
          <p:cNvPr id="76" name="object 76"/>
          <p:cNvSpPr txBox="1"/>
          <p:nvPr/>
        </p:nvSpPr>
        <p:spPr>
          <a:xfrm>
            <a:off x="4252916" y="2199451"/>
            <a:ext cx="841375" cy="157480"/>
          </a:xfrm>
          <a:prstGeom prst="rect">
            <a:avLst/>
          </a:prstGeom>
        </p:spPr>
        <p:txBody>
          <a:bodyPr vert="horz" wrap="square" lIns="0" tIns="13970" rIns="0" bIns="0" rtlCol="0">
            <a:spAutoFit/>
          </a:bodyPr>
          <a:lstStyle/>
          <a:p>
            <a:pPr marL="12700">
              <a:lnSpc>
                <a:spcPct val="100000"/>
              </a:lnSpc>
              <a:spcBef>
                <a:spcPts val="110"/>
              </a:spcBef>
            </a:pPr>
            <a:r>
              <a:rPr sz="850" spc="-110" dirty="0">
                <a:latin typeface="UD デジタル 教科書体 NK-R"/>
                <a:cs typeface="UD デジタル 教科書体 NK-R"/>
              </a:rPr>
              <a:t>令和４年度の取組み</a:t>
            </a:r>
            <a:endParaRPr sz="850">
              <a:latin typeface="UD デジタル 教科書体 NK-R"/>
              <a:cs typeface="UD デジタル 教科書体 NK-R"/>
            </a:endParaRPr>
          </a:p>
        </p:txBody>
      </p:sp>
      <p:sp>
        <p:nvSpPr>
          <p:cNvPr id="77" name="object 77"/>
          <p:cNvSpPr txBox="1"/>
          <p:nvPr/>
        </p:nvSpPr>
        <p:spPr>
          <a:xfrm>
            <a:off x="4252916" y="2531268"/>
            <a:ext cx="841375" cy="157480"/>
          </a:xfrm>
          <a:prstGeom prst="rect">
            <a:avLst/>
          </a:prstGeom>
        </p:spPr>
        <p:txBody>
          <a:bodyPr vert="horz" wrap="square" lIns="0" tIns="13970" rIns="0" bIns="0" rtlCol="0">
            <a:spAutoFit/>
          </a:bodyPr>
          <a:lstStyle/>
          <a:p>
            <a:pPr marL="12700">
              <a:lnSpc>
                <a:spcPct val="100000"/>
              </a:lnSpc>
              <a:spcBef>
                <a:spcPts val="110"/>
              </a:spcBef>
            </a:pPr>
            <a:r>
              <a:rPr sz="850" spc="-110" dirty="0">
                <a:latin typeface="UD デジタル 教科書体 NK-R"/>
                <a:cs typeface="UD デジタル 教科書体 NK-R"/>
              </a:rPr>
              <a:t>令和２年度の取組み</a:t>
            </a:r>
            <a:endParaRPr sz="850">
              <a:latin typeface="UD デジタル 教科書体 NK-R"/>
              <a:cs typeface="UD デジタル 教科書体 NK-R"/>
            </a:endParaRPr>
          </a:p>
        </p:txBody>
      </p:sp>
      <p:sp>
        <p:nvSpPr>
          <p:cNvPr id="78" name="object 78"/>
          <p:cNvSpPr txBox="1"/>
          <p:nvPr/>
        </p:nvSpPr>
        <p:spPr>
          <a:xfrm>
            <a:off x="5979266" y="2195830"/>
            <a:ext cx="841375" cy="157480"/>
          </a:xfrm>
          <a:prstGeom prst="rect">
            <a:avLst/>
          </a:prstGeom>
        </p:spPr>
        <p:txBody>
          <a:bodyPr vert="horz" wrap="square" lIns="0" tIns="13970" rIns="0" bIns="0" rtlCol="0">
            <a:spAutoFit/>
          </a:bodyPr>
          <a:lstStyle/>
          <a:p>
            <a:pPr marL="12700">
              <a:lnSpc>
                <a:spcPct val="100000"/>
              </a:lnSpc>
              <a:spcBef>
                <a:spcPts val="110"/>
              </a:spcBef>
            </a:pPr>
            <a:r>
              <a:rPr sz="850" spc="-110" dirty="0">
                <a:latin typeface="UD デジタル 教科書体 NK-R"/>
                <a:cs typeface="UD デジタル 教科書体 NK-R"/>
              </a:rPr>
              <a:t>令和６年度の取組み</a:t>
            </a:r>
            <a:endParaRPr sz="850">
              <a:latin typeface="UD デジタル 教科書体 NK-R"/>
              <a:cs typeface="UD デジタル 教科書体 NK-R"/>
            </a:endParaRPr>
          </a:p>
        </p:txBody>
      </p:sp>
      <p:sp>
        <p:nvSpPr>
          <p:cNvPr id="79" name="object 79"/>
          <p:cNvSpPr txBox="1"/>
          <p:nvPr/>
        </p:nvSpPr>
        <p:spPr>
          <a:xfrm>
            <a:off x="347478" y="10265095"/>
            <a:ext cx="152400" cy="255904"/>
          </a:xfrm>
          <a:prstGeom prst="rect">
            <a:avLst/>
          </a:prstGeom>
        </p:spPr>
        <p:txBody>
          <a:bodyPr vert="horz" wrap="square" lIns="0" tIns="13970" rIns="0" bIns="0" rtlCol="0">
            <a:spAutoFit/>
          </a:bodyPr>
          <a:lstStyle/>
          <a:p>
            <a:pPr marL="12700">
              <a:lnSpc>
                <a:spcPct val="100000"/>
              </a:lnSpc>
              <a:spcBef>
                <a:spcPts val="110"/>
              </a:spcBef>
            </a:pPr>
            <a:r>
              <a:rPr sz="1500" spc="-50" dirty="0">
                <a:solidFill>
                  <a:srgbClr val="888888"/>
                </a:solidFill>
                <a:latin typeface="UD デジタル 教科書体 NK-R"/>
                <a:cs typeface="UD デジタル 教科書体 NK-R"/>
              </a:rPr>
              <a:t>２</a:t>
            </a:r>
            <a:endParaRPr sz="1500">
              <a:latin typeface="UD デジタル 教科書体 NK-R"/>
              <a:cs typeface="UD デジタル 教科書体 NK-R"/>
            </a:endParaRPr>
          </a:p>
        </p:txBody>
      </p:sp>
      <p:sp>
        <p:nvSpPr>
          <p:cNvPr id="80" name="object 80"/>
          <p:cNvSpPr/>
          <p:nvPr/>
        </p:nvSpPr>
        <p:spPr>
          <a:xfrm>
            <a:off x="755694" y="1877901"/>
            <a:ext cx="694055" cy="175260"/>
          </a:xfrm>
          <a:custGeom>
            <a:avLst/>
            <a:gdLst/>
            <a:ahLst/>
            <a:cxnLst/>
            <a:rect l="l" t="t" r="r" b="b"/>
            <a:pathLst>
              <a:path w="694055" h="175260">
                <a:moveTo>
                  <a:pt x="0" y="29146"/>
                </a:moveTo>
                <a:lnTo>
                  <a:pt x="2291" y="17798"/>
                </a:lnTo>
                <a:lnTo>
                  <a:pt x="8539" y="8534"/>
                </a:lnTo>
                <a:lnTo>
                  <a:pt x="17804" y="2289"/>
                </a:lnTo>
                <a:lnTo>
                  <a:pt x="29146" y="0"/>
                </a:lnTo>
                <a:lnTo>
                  <a:pt x="664718" y="0"/>
                </a:lnTo>
                <a:lnTo>
                  <a:pt x="676067" y="2289"/>
                </a:lnTo>
                <a:lnTo>
                  <a:pt x="685336" y="8534"/>
                </a:lnTo>
                <a:lnTo>
                  <a:pt x="691585" y="17798"/>
                </a:lnTo>
                <a:lnTo>
                  <a:pt x="693877" y="29146"/>
                </a:lnTo>
                <a:lnTo>
                  <a:pt x="693877" y="145745"/>
                </a:lnTo>
                <a:lnTo>
                  <a:pt x="691585" y="157095"/>
                </a:lnTo>
                <a:lnTo>
                  <a:pt x="685336" y="166363"/>
                </a:lnTo>
                <a:lnTo>
                  <a:pt x="676067" y="172612"/>
                </a:lnTo>
                <a:lnTo>
                  <a:pt x="664718" y="174904"/>
                </a:lnTo>
                <a:lnTo>
                  <a:pt x="29146" y="174904"/>
                </a:lnTo>
                <a:lnTo>
                  <a:pt x="17804" y="172612"/>
                </a:lnTo>
                <a:lnTo>
                  <a:pt x="8539" y="166363"/>
                </a:lnTo>
                <a:lnTo>
                  <a:pt x="2291" y="157095"/>
                </a:lnTo>
                <a:lnTo>
                  <a:pt x="0" y="145745"/>
                </a:lnTo>
                <a:lnTo>
                  <a:pt x="0" y="29146"/>
                </a:lnTo>
                <a:close/>
              </a:path>
            </a:pathLst>
          </a:custGeom>
          <a:ln w="9525">
            <a:solidFill>
              <a:srgbClr val="000000"/>
            </a:solidFill>
          </a:ln>
        </p:spPr>
        <p:txBody>
          <a:bodyPr wrap="square" lIns="0" tIns="0" rIns="0" bIns="0" rtlCol="0"/>
          <a:lstStyle/>
          <a:p>
            <a:endParaRPr/>
          </a:p>
        </p:txBody>
      </p:sp>
      <p:sp>
        <p:nvSpPr>
          <p:cNvPr id="81" name="object 81"/>
          <p:cNvSpPr txBox="1"/>
          <p:nvPr/>
        </p:nvSpPr>
        <p:spPr>
          <a:xfrm>
            <a:off x="802881" y="1887431"/>
            <a:ext cx="60007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UD デジタル 教科書体 NK-R"/>
                <a:cs typeface="UD デジタル 教科書体 NK-R"/>
              </a:rPr>
              <a:t>令和2</a:t>
            </a:r>
            <a:r>
              <a:rPr sz="950" spc="-25" dirty="0">
                <a:latin typeface="UD デジタル 教科書体 NK-R"/>
                <a:cs typeface="UD デジタル 教科書体 NK-R"/>
              </a:rPr>
              <a:t>年度</a:t>
            </a:r>
            <a:endParaRPr sz="950">
              <a:latin typeface="UD デジタル 教科書体 NK-R"/>
              <a:cs typeface="UD デジタル 教科書体 NK-R"/>
            </a:endParaRPr>
          </a:p>
        </p:txBody>
      </p:sp>
      <p:sp>
        <p:nvSpPr>
          <p:cNvPr id="82" name="object 82"/>
          <p:cNvSpPr/>
          <p:nvPr/>
        </p:nvSpPr>
        <p:spPr>
          <a:xfrm>
            <a:off x="755694" y="6766189"/>
            <a:ext cx="694055" cy="175260"/>
          </a:xfrm>
          <a:custGeom>
            <a:avLst/>
            <a:gdLst/>
            <a:ahLst/>
            <a:cxnLst/>
            <a:rect l="l" t="t" r="r" b="b"/>
            <a:pathLst>
              <a:path w="694055" h="175259">
                <a:moveTo>
                  <a:pt x="0" y="29146"/>
                </a:moveTo>
                <a:lnTo>
                  <a:pt x="2291" y="17798"/>
                </a:lnTo>
                <a:lnTo>
                  <a:pt x="8539" y="8534"/>
                </a:lnTo>
                <a:lnTo>
                  <a:pt x="17804" y="2289"/>
                </a:lnTo>
                <a:lnTo>
                  <a:pt x="29146" y="0"/>
                </a:lnTo>
                <a:lnTo>
                  <a:pt x="664718" y="0"/>
                </a:lnTo>
                <a:lnTo>
                  <a:pt x="676067" y="2289"/>
                </a:lnTo>
                <a:lnTo>
                  <a:pt x="685336" y="8534"/>
                </a:lnTo>
                <a:lnTo>
                  <a:pt x="691585" y="17798"/>
                </a:lnTo>
                <a:lnTo>
                  <a:pt x="693877" y="29146"/>
                </a:lnTo>
                <a:lnTo>
                  <a:pt x="693877" y="145745"/>
                </a:lnTo>
                <a:lnTo>
                  <a:pt x="691585" y="157095"/>
                </a:lnTo>
                <a:lnTo>
                  <a:pt x="685336" y="166363"/>
                </a:lnTo>
                <a:lnTo>
                  <a:pt x="676067" y="172612"/>
                </a:lnTo>
                <a:lnTo>
                  <a:pt x="664718" y="174904"/>
                </a:lnTo>
                <a:lnTo>
                  <a:pt x="29146" y="174904"/>
                </a:lnTo>
                <a:lnTo>
                  <a:pt x="17804" y="172612"/>
                </a:lnTo>
                <a:lnTo>
                  <a:pt x="8539" y="166363"/>
                </a:lnTo>
                <a:lnTo>
                  <a:pt x="2291" y="157095"/>
                </a:lnTo>
                <a:lnTo>
                  <a:pt x="0" y="145745"/>
                </a:lnTo>
                <a:lnTo>
                  <a:pt x="0" y="29146"/>
                </a:lnTo>
                <a:close/>
              </a:path>
            </a:pathLst>
          </a:custGeom>
          <a:ln w="9525">
            <a:solidFill>
              <a:srgbClr val="000000"/>
            </a:solidFill>
          </a:ln>
        </p:spPr>
        <p:txBody>
          <a:bodyPr wrap="square" lIns="0" tIns="0" rIns="0" bIns="0" rtlCol="0"/>
          <a:lstStyle/>
          <a:p>
            <a:endParaRPr/>
          </a:p>
        </p:txBody>
      </p:sp>
      <p:sp>
        <p:nvSpPr>
          <p:cNvPr id="83" name="object 83"/>
          <p:cNvSpPr txBox="1"/>
          <p:nvPr/>
        </p:nvSpPr>
        <p:spPr>
          <a:xfrm>
            <a:off x="802881" y="6792510"/>
            <a:ext cx="60007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UD デジタル 教科書体 NK-R"/>
                <a:cs typeface="UD デジタル 教科書体 NK-R"/>
              </a:rPr>
              <a:t>令和3</a:t>
            </a:r>
            <a:r>
              <a:rPr sz="950" spc="-25" dirty="0">
                <a:latin typeface="UD デジタル 教科書体 NK-R"/>
                <a:cs typeface="UD デジタル 教科書体 NK-R"/>
              </a:rPr>
              <a:t>年度</a:t>
            </a:r>
            <a:endParaRPr sz="950" dirty="0">
              <a:latin typeface="UD デジタル 教科書体 NK-R"/>
              <a:cs typeface="UD デジタル 教科書体 NK-R"/>
            </a:endParaRPr>
          </a:p>
        </p:txBody>
      </p:sp>
      <p:sp>
        <p:nvSpPr>
          <p:cNvPr id="84" name="object 84"/>
          <p:cNvSpPr/>
          <p:nvPr/>
        </p:nvSpPr>
        <p:spPr>
          <a:xfrm>
            <a:off x="3753854" y="4040058"/>
            <a:ext cx="694055" cy="175260"/>
          </a:xfrm>
          <a:custGeom>
            <a:avLst/>
            <a:gdLst/>
            <a:ahLst/>
            <a:cxnLst/>
            <a:rect l="l" t="t" r="r" b="b"/>
            <a:pathLst>
              <a:path w="694054" h="175260">
                <a:moveTo>
                  <a:pt x="0" y="29146"/>
                </a:moveTo>
                <a:lnTo>
                  <a:pt x="2291" y="17798"/>
                </a:lnTo>
                <a:lnTo>
                  <a:pt x="8539" y="8534"/>
                </a:lnTo>
                <a:lnTo>
                  <a:pt x="17804" y="2289"/>
                </a:lnTo>
                <a:lnTo>
                  <a:pt x="29146" y="0"/>
                </a:lnTo>
                <a:lnTo>
                  <a:pt x="664718" y="0"/>
                </a:lnTo>
                <a:lnTo>
                  <a:pt x="676067" y="2289"/>
                </a:lnTo>
                <a:lnTo>
                  <a:pt x="685336" y="8534"/>
                </a:lnTo>
                <a:lnTo>
                  <a:pt x="691585" y="17798"/>
                </a:lnTo>
                <a:lnTo>
                  <a:pt x="693877" y="29146"/>
                </a:lnTo>
                <a:lnTo>
                  <a:pt x="693877" y="145745"/>
                </a:lnTo>
                <a:lnTo>
                  <a:pt x="691585" y="157095"/>
                </a:lnTo>
                <a:lnTo>
                  <a:pt x="685336" y="166363"/>
                </a:lnTo>
                <a:lnTo>
                  <a:pt x="676067" y="172612"/>
                </a:lnTo>
                <a:lnTo>
                  <a:pt x="664718" y="174904"/>
                </a:lnTo>
                <a:lnTo>
                  <a:pt x="29146" y="174904"/>
                </a:lnTo>
                <a:lnTo>
                  <a:pt x="17804" y="172612"/>
                </a:lnTo>
                <a:lnTo>
                  <a:pt x="8539" y="166363"/>
                </a:lnTo>
                <a:lnTo>
                  <a:pt x="2291" y="157095"/>
                </a:lnTo>
                <a:lnTo>
                  <a:pt x="0" y="145745"/>
                </a:lnTo>
                <a:lnTo>
                  <a:pt x="0" y="29146"/>
                </a:lnTo>
                <a:close/>
              </a:path>
            </a:pathLst>
          </a:custGeom>
          <a:ln w="9525">
            <a:solidFill>
              <a:srgbClr val="000000"/>
            </a:solidFill>
          </a:ln>
        </p:spPr>
        <p:txBody>
          <a:bodyPr wrap="square" lIns="0" tIns="0" rIns="0" bIns="0" rtlCol="0"/>
          <a:lstStyle/>
          <a:p>
            <a:endParaRPr/>
          </a:p>
        </p:txBody>
      </p:sp>
      <p:sp>
        <p:nvSpPr>
          <p:cNvPr id="85" name="object 85"/>
          <p:cNvSpPr txBox="1"/>
          <p:nvPr/>
        </p:nvSpPr>
        <p:spPr>
          <a:xfrm>
            <a:off x="3801041" y="4049590"/>
            <a:ext cx="60007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UD デジタル 教科書体 NK-R"/>
                <a:cs typeface="UD デジタル 教科書体 NK-R"/>
              </a:rPr>
              <a:t>令和4</a:t>
            </a:r>
            <a:r>
              <a:rPr sz="950" spc="-25" dirty="0">
                <a:latin typeface="UD デジタル 教科書体 NK-R"/>
                <a:cs typeface="UD デジタル 教科書体 NK-R"/>
              </a:rPr>
              <a:t>年度</a:t>
            </a:r>
            <a:endParaRPr sz="950" dirty="0">
              <a:latin typeface="UD デジタル 教科書体 NK-R"/>
              <a:cs typeface="UD デジタル 教科書体 NK-R"/>
            </a:endParaRPr>
          </a:p>
        </p:txBody>
      </p:sp>
      <p:sp>
        <p:nvSpPr>
          <p:cNvPr id="86" name="object 86"/>
          <p:cNvSpPr/>
          <p:nvPr/>
        </p:nvSpPr>
        <p:spPr>
          <a:xfrm>
            <a:off x="3753854" y="7573292"/>
            <a:ext cx="694055" cy="175260"/>
          </a:xfrm>
          <a:custGeom>
            <a:avLst/>
            <a:gdLst/>
            <a:ahLst/>
            <a:cxnLst/>
            <a:rect l="l" t="t" r="r" b="b"/>
            <a:pathLst>
              <a:path w="694054" h="175259">
                <a:moveTo>
                  <a:pt x="0" y="29146"/>
                </a:moveTo>
                <a:lnTo>
                  <a:pt x="2291" y="17798"/>
                </a:lnTo>
                <a:lnTo>
                  <a:pt x="8539" y="8534"/>
                </a:lnTo>
                <a:lnTo>
                  <a:pt x="17804" y="2289"/>
                </a:lnTo>
                <a:lnTo>
                  <a:pt x="29146" y="0"/>
                </a:lnTo>
                <a:lnTo>
                  <a:pt x="664718" y="0"/>
                </a:lnTo>
                <a:lnTo>
                  <a:pt x="676067" y="2289"/>
                </a:lnTo>
                <a:lnTo>
                  <a:pt x="685336" y="8534"/>
                </a:lnTo>
                <a:lnTo>
                  <a:pt x="691585" y="17798"/>
                </a:lnTo>
                <a:lnTo>
                  <a:pt x="693877" y="29146"/>
                </a:lnTo>
                <a:lnTo>
                  <a:pt x="693877" y="145745"/>
                </a:lnTo>
                <a:lnTo>
                  <a:pt x="691585" y="157095"/>
                </a:lnTo>
                <a:lnTo>
                  <a:pt x="685336" y="166363"/>
                </a:lnTo>
                <a:lnTo>
                  <a:pt x="676067" y="172612"/>
                </a:lnTo>
                <a:lnTo>
                  <a:pt x="664718" y="174904"/>
                </a:lnTo>
                <a:lnTo>
                  <a:pt x="29146" y="174904"/>
                </a:lnTo>
                <a:lnTo>
                  <a:pt x="17804" y="172612"/>
                </a:lnTo>
                <a:lnTo>
                  <a:pt x="8539" y="166363"/>
                </a:lnTo>
                <a:lnTo>
                  <a:pt x="2291" y="157095"/>
                </a:lnTo>
                <a:lnTo>
                  <a:pt x="0" y="145745"/>
                </a:lnTo>
                <a:lnTo>
                  <a:pt x="0" y="29146"/>
                </a:lnTo>
                <a:close/>
              </a:path>
            </a:pathLst>
          </a:custGeom>
          <a:ln w="9525">
            <a:solidFill>
              <a:srgbClr val="000000"/>
            </a:solidFill>
          </a:ln>
        </p:spPr>
        <p:txBody>
          <a:bodyPr wrap="square" lIns="0" tIns="0" rIns="0" bIns="0" rtlCol="0"/>
          <a:lstStyle/>
          <a:p>
            <a:endParaRPr/>
          </a:p>
        </p:txBody>
      </p:sp>
      <p:sp>
        <p:nvSpPr>
          <p:cNvPr id="87" name="object 87"/>
          <p:cNvSpPr txBox="1"/>
          <p:nvPr/>
        </p:nvSpPr>
        <p:spPr>
          <a:xfrm>
            <a:off x="3801041" y="7582823"/>
            <a:ext cx="60007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UD デジタル 教科書体 NK-R"/>
                <a:cs typeface="UD デジタル 教科書体 NK-R"/>
              </a:rPr>
              <a:t>令和5</a:t>
            </a:r>
            <a:r>
              <a:rPr sz="950" spc="-25" dirty="0">
                <a:latin typeface="UD デジタル 教科書体 NK-R"/>
                <a:cs typeface="UD デジタル 教科書体 NK-R"/>
              </a:rPr>
              <a:t>年度</a:t>
            </a:r>
            <a:endParaRPr sz="950" dirty="0">
              <a:latin typeface="UD デジタル 教科書体 NK-R"/>
              <a:cs typeface="UD デジタル 教科書体 NK-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91589" y="7619377"/>
            <a:ext cx="5313680" cy="2279650"/>
          </a:xfrm>
          <a:prstGeom prst="rect">
            <a:avLst/>
          </a:prstGeom>
          <a:ln w="6350">
            <a:solidFill>
              <a:srgbClr val="7E7E7E"/>
            </a:solidFill>
          </a:ln>
        </p:spPr>
        <p:txBody>
          <a:bodyPr vert="horz" wrap="square" lIns="0" tIns="28575" rIns="0" bIns="0" rtlCol="0">
            <a:spAutoFit/>
          </a:bodyPr>
          <a:lstStyle/>
          <a:p>
            <a:pPr marL="334645" marR="2125345" indent="-23495">
              <a:lnSpc>
                <a:spcPct val="154300"/>
              </a:lnSpc>
              <a:spcBef>
                <a:spcPts val="225"/>
              </a:spcBef>
              <a:tabLst>
                <a:tab pos="1454785" algn="l"/>
              </a:tabLst>
            </a:pPr>
            <a:r>
              <a:rPr sz="1050" dirty="0">
                <a:latin typeface="UD デジタル 教科書体 NK-R"/>
                <a:cs typeface="UD デジタル 教科書体 NK-R"/>
              </a:rPr>
              <a:t>令和6年度</a:t>
            </a:r>
            <a:r>
              <a:rPr sz="1050" spc="500" dirty="0">
                <a:latin typeface="UD デジタル 教科書体 NK-R"/>
                <a:cs typeface="UD デジタル 教科書体 NK-R"/>
              </a:rPr>
              <a:t> </a:t>
            </a:r>
            <a:r>
              <a:rPr sz="1050" dirty="0">
                <a:latin typeface="UD デジタル 教科書体 NK-R"/>
                <a:cs typeface="UD デジタル 教科書体 NK-R"/>
              </a:rPr>
              <a:t>大阪府商店街等モデル創出普及事</a:t>
            </a:r>
            <a:r>
              <a:rPr sz="1050" spc="-50" dirty="0">
                <a:latin typeface="UD デジタル 教科書体 NK-R"/>
                <a:cs typeface="UD デジタル 教科書体 NK-R"/>
              </a:rPr>
              <a:t>業</a:t>
            </a:r>
            <a:r>
              <a:rPr sz="1050" dirty="0">
                <a:latin typeface="UD デジタル 教科書体 NK-R"/>
                <a:cs typeface="UD デジタル 教科書体 NK-R"/>
              </a:rPr>
              <a:t>取組み事例</a:t>
            </a:r>
            <a:r>
              <a:rPr sz="1050" spc="-50" dirty="0">
                <a:latin typeface="UD デジタル 教科書体 NK-R"/>
                <a:cs typeface="UD デジタル 教科書体 NK-R"/>
              </a:rPr>
              <a:t>集</a:t>
            </a:r>
            <a:r>
              <a:rPr sz="1050" dirty="0">
                <a:latin typeface="UD デジタル 教科書体 NK-R"/>
                <a:cs typeface="UD デジタル 教科書体 NK-R"/>
              </a:rPr>
              <a:t>	</a:t>
            </a:r>
            <a:r>
              <a:rPr sz="950" dirty="0">
                <a:latin typeface="UD デジタル 教科書体 NK-R"/>
                <a:cs typeface="UD デジタル 教科書体 NK-R"/>
              </a:rPr>
              <a:t>令和7年２</a:t>
            </a:r>
            <a:r>
              <a:rPr sz="950" spc="-50" dirty="0">
                <a:latin typeface="UD デジタル 教科書体 NK-R"/>
                <a:cs typeface="UD デジタル 教科書体 NK-R"/>
              </a:rPr>
              <a:t>月</a:t>
            </a:r>
            <a:endParaRPr sz="950">
              <a:latin typeface="UD デジタル 教科書体 NK-R"/>
              <a:cs typeface="UD デジタル 教科書体 NK-R"/>
            </a:endParaRPr>
          </a:p>
          <a:p>
            <a:pPr>
              <a:lnSpc>
                <a:spcPct val="100000"/>
              </a:lnSpc>
              <a:spcBef>
                <a:spcPts val="10"/>
              </a:spcBef>
            </a:pPr>
            <a:endParaRPr sz="1050">
              <a:latin typeface="UD デジタル 教科書体 NK-R"/>
              <a:cs typeface="UD デジタル 教科書体 NK-R"/>
            </a:endParaRPr>
          </a:p>
          <a:p>
            <a:pPr marL="455295">
              <a:lnSpc>
                <a:spcPct val="100000"/>
              </a:lnSpc>
            </a:pPr>
            <a:r>
              <a:rPr sz="1000" spc="-5" dirty="0">
                <a:latin typeface="UD デジタル 教科書体 NK-R"/>
                <a:cs typeface="UD デジタル 教科書体 NK-R"/>
              </a:rPr>
              <a:t>編集・発行  大阪府商工労働部 中小企業支援室 商業振興課 商業振興グループ</a:t>
            </a:r>
            <a:endParaRPr sz="1000">
              <a:latin typeface="UD デジタル 教科書体 NK-R"/>
              <a:cs typeface="UD デジタル 教科書体 NK-R"/>
            </a:endParaRPr>
          </a:p>
          <a:p>
            <a:pPr marL="3018790" marR="274955" indent="-6350">
              <a:lnSpc>
                <a:spcPts val="1400"/>
              </a:lnSpc>
              <a:spcBef>
                <a:spcPts val="75"/>
              </a:spcBef>
            </a:pPr>
            <a:r>
              <a:rPr sz="750" dirty="0">
                <a:latin typeface="UD デジタル 教科書体 NK-R"/>
                <a:cs typeface="UD デジタル 教科書体 NK-R"/>
              </a:rPr>
              <a:t>〒559-8555</a:t>
            </a:r>
            <a:r>
              <a:rPr sz="750" spc="-10" dirty="0">
                <a:latin typeface="UD デジタル 教科書体 NK-R"/>
                <a:cs typeface="UD デジタル 教科書体 NK-R"/>
              </a:rPr>
              <a:t> 大阪市住之江区南港北1-14-</a:t>
            </a:r>
            <a:r>
              <a:rPr sz="750" spc="-25" dirty="0">
                <a:latin typeface="UD デジタル 教科書体 NK-R"/>
                <a:cs typeface="UD デジタル 教科書体 NK-R"/>
              </a:rPr>
              <a:t>16</a:t>
            </a:r>
            <a:r>
              <a:rPr sz="750" spc="-15" dirty="0">
                <a:latin typeface="UD デジタル 教科書体 NK-R"/>
                <a:cs typeface="UD デジタル 教科書体 NK-R"/>
              </a:rPr>
              <a:t>大阪府咲洲庁舎(さきしまコスモタワー)</a:t>
            </a:r>
            <a:r>
              <a:rPr sz="750" spc="-10" dirty="0">
                <a:latin typeface="UD デジタル 教科書体 NK-R"/>
                <a:cs typeface="UD デジタル 教科書体 NK-R"/>
              </a:rPr>
              <a:t>25</a:t>
            </a:r>
            <a:r>
              <a:rPr sz="750" spc="-50" dirty="0">
                <a:latin typeface="UD デジタル 教科書体 NK-R"/>
                <a:cs typeface="UD デジタル 教科書体 NK-R"/>
              </a:rPr>
              <a:t>階</a:t>
            </a:r>
            <a:endParaRPr sz="750">
              <a:latin typeface="UD デジタル 教科書体 NK-R"/>
              <a:cs typeface="UD デジタル 教科書体 NK-R"/>
            </a:endParaRPr>
          </a:p>
          <a:p>
            <a:pPr marL="4060825">
              <a:lnSpc>
                <a:spcPct val="100000"/>
              </a:lnSpc>
              <a:spcBef>
                <a:spcPts val="375"/>
              </a:spcBef>
            </a:pPr>
            <a:r>
              <a:rPr sz="750" dirty="0">
                <a:latin typeface="UD デジタル 教科書体 NK-R"/>
                <a:cs typeface="UD デジタル 教科書体 NK-R"/>
              </a:rPr>
              <a:t>TEL：06-</a:t>
            </a:r>
            <a:r>
              <a:rPr sz="750" spc="-10" dirty="0">
                <a:latin typeface="UD デジタル 教科書体 NK-R"/>
                <a:cs typeface="UD デジタル 教科書体 NK-R"/>
              </a:rPr>
              <a:t>6210-</a:t>
            </a:r>
            <a:r>
              <a:rPr sz="750" spc="-20" dirty="0">
                <a:latin typeface="UD デジタル 教科書体 NK-R"/>
                <a:cs typeface="UD デジタル 教科書体 NK-R"/>
              </a:rPr>
              <a:t>9496</a:t>
            </a:r>
            <a:endParaRPr sz="750">
              <a:latin typeface="UD デジタル 教科書体 NK-R"/>
              <a:cs typeface="UD デジタル 教科書体 NK-R"/>
            </a:endParaRPr>
          </a:p>
          <a:p>
            <a:pPr marL="1163955">
              <a:lnSpc>
                <a:spcPct val="100000"/>
              </a:lnSpc>
              <a:spcBef>
                <a:spcPts val="760"/>
              </a:spcBef>
            </a:pPr>
            <a:r>
              <a:rPr sz="1000" spc="-10" dirty="0">
                <a:latin typeface="UD デジタル 教科書体 NK-R"/>
                <a:cs typeface="UD デジタル 教科書体 NK-R"/>
              </a:rPr>
              <a:t>大阪府商店街等モデル創出普及事業事務局</a:t>
            </a:r>
            <a:endParaRPr sz="1000">
              <a:latin typeface="UD デジタル 教科書体 NK-R"/>
              <a:cs typeface="UD デジタル 教科書体 NK-R"/>
            </a:endParaRPr>
          </a:p>
          <a:p>
            <a:pPr marL="1287145">
              <a:lnSpc>
                <a:spcPct val="100000"/>
              </a:lnSpc>
              <a:spcBef>
                <a:spcPts val="200"/>
              </a:spcBef>
            </a:pPr>
            <a:r>
              <a:rPr sz="1000" spc="-100" dirty="0">
                <a:latin typeface="UD デジタル 教科書体 NK-R"/>
                <a:cs typeface="UD デジタル 教科書体 NK-R"/>
              </a:rPr>
              <a:t>受託事業者 (株)産經アドス内「大阪府商店街等モデル創出普及事業事務局」</a:t>
            </a:r>
            <a:endParaRPr sz="1000">
              <a:latin typeface="UD デジタル 教科書体 NK-R"/>
              <a:cs typeface="UD デジタル 教科書体 NK-R"/>
            </a:endParaRPr>
          </a:p>
          <a:p>
            <a:pPr marR="302895" algn="r">
              <a:lnSpc>
                <a:spcPct val="100000"/>
              </a:lnSpc>
              <a:spcBef>
                <a:spcPts val="455"/>
              </a:spcBef>
            </a:pPr>
            <a:r>
              <a:rPr sz="750" dirty="0">
                <a:latin typeface="UD デジタル 教科書体 NK-R"/>
                <a:cs typeface="UD デジタル 教科書体 NK-R"/>
              </a:rPr>
              <a:t>〒556-0017</a:t>
            </a:r>
            <a:r>
              <a:rPr sz="750" spc="-20" dirty="0">
                <a:latin typeface="UD デジタル 教科書体 NK-R"/>
                <a:cs typeface="UD デジタル 教科書体 NK-R"/>
              </a:rPr>
              <a:t> 大阪市浪速区湊町 </a:t>
            </a:r>
            <a:r>
              <a:rPr sz="750" dirty="0">
                <a:latin typeface="UD デジタル 教科書体 NK-R"/>
                <a:cs typeface="UD デジタル 教科書体 NK-R"/>
              </a:rPr>
              <a:t>2-1-57</a:t>
            </a:r>
            <a:r>
              <a:rPr sz="750" spc="-15" dirty="0">
                <a:latin typeface="UD デジタル 教科書体 NK-R"/>
                <a:cs typeface="UD デジタル 教科書体 NK-R"/>
              </a:rPr>
              <a:t> 難波サンケイビル</a:t>
            </a:r>
            <a:endParaRPr sz="750">
              <a:latin typeface="UD デジタル 教科書体 NK-R"/>
              <a:cs typeface="UD デジタル 教科書体 NK-R"/>
            </a:endParaRPr>
          </a:p>
          <a:p>
            <a:pPr marR="266065" algn="r">
              <a:lnSpc>
                <a:spcPct val="100000"/>
              </a:lnSpc>
              <a:spcBef>
                <a:spcPts val="495"/>
              </a:spcBef>
            </a:pPr>
            <a:r>
              <a:rPr sz="750" dirty="0">
                <a:latin typeface="UD デジタル 教科書体 NK-R"/>
                <a:cs typeface="UD デジタル 教科書体 NK-R"/>
              </a:rPr>
              <a:t>TEL：</a:t>
            </a:r>
            <a:r>
              <a:rPr sz="750" spc="-15" dirty="0">
                <a:latin typeface="UD デジタル 教科書体 NK-R"/>
                <a:cs typeface="UD デジタル 教科書体 NK-R"/>
              </a:rPr>
              <a:t> </a:t>
            </a:r>
            <a:r>
              <a:rPr sz="750" dirty="0">
                <a:latin typeface="UD デジタル 教科書体 NK-R"/>
                <a:cs typeface="UD デジタル 教科書体 NK-R"/>
              </a:rPr>
              <a:t>06-6636-</a:t>
            </a:r>
            <a:r>
              <a:rPr sz="750" spc="-20" dirty="0">
                <a:latin typeface="UD デジタル 教科書体 NK-R"/>
                <a:cs typeface="UD デジタル 教科書体 NK-R"/>
              </a:rPr>
              <a:t>1036</a:t>
            </a:r>
            <a:endParaRPr sz="750">
              <a:latin typeface="UD デジタル 教科書体 NK-R"/>
              <a:cs typeface="UD デジタル 教科書体 NK-R"/>
            </a:endParaRPr>
          </a:p>
        </p:txBody>
      </p:sp>
      <p:sp>
        <p:nvSpPr>
          <p:cNvPr id="3" name="object 3"/>
          <p:cNvSpPr/>
          <p:nvPr/>
        </p:nvSpPr>
        <p:spPr>
          <a:xfrm>
            <a:off x="1675317" y="8225519"/>
            <a:ext cx="5166360" cy="0"/>
          </a:xfrm>
          <a:custGeom>
            <a:avLst/>
            <a:gdLst/>
            <a:ahLst/>
            <a:cxnLst/>
            <a:rect l="l" t="t" r="r" b="b"/>
            <a:pathLst>
              <a:path w="5166359">
                <a:moveTo>
                  <a:pt x="0" y="0"/>
                </a:moveTo>
                <a:lnTo>
                  <a:pt x="5165852" y="0"/>
                </a:lnTo>
              </a:path>
            </a:pathLst>
          </a:custGeom>
          <a:ln w="12700">
            <a:solidFill>
              <a:srgbClr val="7E7E7E"/>
            </a:solidFill>
          </a:ln>
        </p:spPr>
        <p:txBody>
          <a:bodyPr wrap="square" lIns="0" tIns="0" rIns="0" bIns="0" rtlCol="0"/>
          <a:lstStyle/>
          <a:p>
            <a:endParaRPr/>
          </a:p>
        </p:txBody>
      </p:sp>
      <p:sp>
        <p:nvSpPr>
          <p:cNvPr id="4" name="object 4"/>
          <p:cNvSpPr txBox="1"/>
          <p:nvPr/>
        </p:nvSpPr>
        <p:spPr>
          <a:xfrm>
            <a:off x="2593225" y="10060651"/>
            <a:ext cx="3793490" cy="288290"/>
          </a:xfrm>
          <a:prstGeom prst="rect">
            <a:avLst/>
          </a:prstGeom>
        </p:spPr>
        <p:txBody>
          <a:bodyPr vert="horz" wrap="square" lIns="0" tIns="12700" rIns="0" bIns="0" rtlCol="0">
            <a:spAutoFit/>
          </a:bodyPr>
          <a:lstStyle/>
          <a:p>
            <a:pPr marL="12700" marR="5080">
              <a:lnSpc>
                <a:spcPct val="101099"/>
              </a:lnSpc>
              <a:spcBef>
                <a:spcPts val="100"/>
              </a:spcBef>
            </a:pPr>
            <a:r>
              <a:rPr sz="850" dirty="0">
                <a:latin typeface="UD デジタル 教科書体 NK-R"/>
                <a:cs typeface="UD デジタル 教科書体 NK-R"/>
              </a:rPr>
              <a:t>本事例集は大阪府Web</a:t>
            </a:r>
            <a:r>
              <a:rPr sz="850" spc="-15" dirty="0">
                <a:latin typeface="UD デジタル 教科書体 NK-R"/>
                <a:cs typeface="UD デジタル 教科書体 NK-R"/>
              </a:rPr>
              <a:t>サイトでもご覧いただけます。</a:t>
            </a:r>
            <a:r>
              <a:rPr sz="850" spc="500" dirty="0">
                <a:latin typeface="UD デジタル 教科書体 NK-R"/>
                <a:cs typeface="UD デジタル 教科書体 NK-R"/>
              </a:rPr>
              <a:t> </a:t>
            </a:r>
            <a:r>
              <a:rPr sz="850" u="sng" spc="-95" dirty="0">
                <a:solidFill>
                  <a:srgbClr val="467885"/>
                </a:solidFill>
                <a:uFill>
                  <a:solidFill>
                    <a:srgbClr val="467885"/>
                  </a:solidFill>
                </a:uFill>
                <a:latin typeface="UD デジタル 教科書体 NK-R"/>
                <a:cs typeface="UD デジタル 教科書体 NK-R"/>
                <a:hlinkClick r:id="rId2"/>
              </a:rPr>
              <a:t>https://www.pref.osaka.lg.jp/o110060/shogyoshien/modelhukyu/r3moderujireisyu.htm</a:t>
            </a:r>
            <a:r>
              <a:rPr sz="850" u="none" spc="-95" dirty="0">
                <a:solidFill>
                  <a:srgbClr val="467885"/>
                </a:solidFill>
                <a:latin typeface="UD デジタル 教科書体 NK-R"/>
                <a:cs typeface="UD デジタル 教科書体 NK-R"/>
              </a:rPr>
              <a:t>l</a:t>
            </a:r>
            <a:endParaRPr sz="850">
              <a:latin typeface="UD デジタル 教科書体 NK-R"/>
              <a:cs typeface="UD デジタル 教科書体 NK-R"/>
            </a:endParaRPr>
          </a:p>
        </p:txBody>
      </p:sp>
      <p:pic>
        <p:nvPicPr>
          <p:cNvPr id="5" name="object 5"/>
          <p:cNvPicPr/>
          <p:nvPr/>
        </p:nvPicPr>
        <p:blipFill>
          <a:blip r:embed="rId3" cstate="print"/>
          <a:stretch>
            <a:fillRect/>
          </a:stretch>
        </p:blipFill>
        <p:spPr>
          <a:xfrm>
            <a:off x="6518793" y="9963243"/>
            <a:ext cx="381131" cy="3811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42033" y="652436"/>
            <a:ext cx="5265420" cy="9055735"/>
            <a:chOff x="1942033" y="652436"/>
            <a:chExt cx="5265420" cy="9055735"/>
          </a:xfrm>
        </p:grpSpPr>
        <p:pic>
          <p:nvPicPr>
            <p:cNvPr id="3" name="object 3"/>
            <p:cNvPicPr/>
            <p:nvPr/>
          </p:nvPicPr>
          <p:blipFill>
            <a:blip r:embed="rId2" cstate="print"/>
            <a:stretch>
              <a:fillRect/>
            </a:stretch>
          </p:blipFill>
          <p:spPr>
            <a:xfrm>
              <a:off x="1942033" y="652436"/>
              <a:ext cx="5264931" cy="9055417"/>
            </a:xfrm>
            <a:prstGeom prst="rect">
              <a:avLst/>
            </a:prstGeom>
          </p:spPr>
        </p:pic>
        <p:pic>
          <p:nvPicPr>
            <p:cNvPr id="4" name="object 4"/>
            <p:cNvPicPr/>
            <p:nvPr/>
          </p:nvPicPr>
          <p:blipFill>
            <a:blip r:embed="rId3" cstate="print"/>
            <a:stretch>
              <a:fillRect/>
            </a:stretch>
          </p:blipFill>
          <p:spPr>
            <a:xfrm>
              <a:off x="6495707" y="3340531"/>
              <a:ext cx="212991" cy="212231"/>
            </a:xfrm>
            <a:prstGeom prst="rect">
              <a:avLst/>
            </a:prstGeom>
          </p:spPr>
        </p:pic>
        <p:pic>
          <p:nvPicPr>
            <p:cNvPr id="5" name="object 5"/>
            <p:cNvPicPr/>
            <p:nvPr/>
          </p:nvPicPr>
          <p:blipFill>
            <a:blip r:embed="rId4" cstate="print"/>
            <a:stretch>
              <a:fillRect/>
            </a:stretch>
          </p:blipFill>
          <p:spPr>
            <a:xfrm>
              <a:off x="4224832" y="2761855"/>
              <a:ext cx="212991" cy="212231"/>
            </a:xfrm>
            <a:prstGeom prst="rect">
              <a:avLst/>
            </a:prstGeom>
          </p:spPr>
        </p:pic>
        <p:pic>
          <p:nvPicPr>
            <p:cNvPr id="6" name="object 6"/>
            <p:cNvPicPr/>
            <p:nvPr/>
          </p:nvPicPr>
          <p:blipFill>
            <a:blip r:embed="rId5" cstate="print"/>
            <a:stretch>
              <a:fillRect/>
            </a:stretch>
          </p:blipFill>
          <p:spPr>
            <a:xfrm>
              <a:off x="5705018" y="3782301"/>
              <a:ext cx="231766" cy="223854"/>
            </a:xfrm>
            <a:prstGeom prst="rect">
              <a:avLst/>
            </a:prstGeom>
          </p:spPr>
        </p:pic>
        <p:pic>
          <p:nvPicPr>
            <p:cNvPr id="7" name="object 7"/>
            <p:cNvPicPr/>
            <p:nvPr/>
          </p:nvPicPr>
          <p:blipFill>
            <a:blip r:embed="rId6" cstate="print"/>
            <a:stretch>
              <a:fillRect/>
            </a:stretch>
          </p:blipFill>
          <p:spPr>
            <a:xfrm>
              <a:off x="4874707" y="3696943"/>
              <a:ext cx="231762" cy="223852"/>
            </a:xfrm>
            <a:prstGeom prst="rect">
              <a:avLst/>
            </a:prstGeom>
          </p:spPr>
        </p:pic>
        <p:pic>
          <p:nvPicPr>
            <p:cNvPr id="8" name="object 8"/>
            <p:cNvPicPr/>
            <p:nvPr/>
          </p:nvPicPr>
          <p:blipFill>
            <a:blip r:embed="rId7" cstate="print"/>
            <a:stretch>
              <a:fillRect/>
            </a:stretch>
          </p:blipFill>
          <p:spPr>
            <a:xfrm>
              <a:off x="4194577" y="3375245"/>
              <a:ext cx="231762" cy="223853"/>
            </a:xfrm>
            <a:prstGeom prst="rect">
              <a:avLst/>
            </a:prstGeom>
          </p:spPr>
        </p:pic>
        <p:pic>
          <p:nvPicPr>
            <p:cNvPr id="9" name="object 9"/>
            <p:cNvPicPr/>
            <p:nvPr/>
          </p:nvPicPr>
          <p:blipFill>
            <a:blip r:embed="rId8" cstate="print"/>
            <a:stretch>
              <a:fillRect/>
            </a:stretch>
          </p:blipFill>
          <p:spPr>
            <a:xfrm>
              <a:off x="3786111" y="3033926"/>
              <a:ext cx="397541" cy="212920"/>
            </a:xfrm>
            <a:prstGeom prst="rect">
              <a:avLst/>
            </a:prstGeom>
          </p:spPr>
        </p:pic>
        <p:pic>
          <p:nvPicPr>
            <p:cNvPr id="10" name="object 10"/>
            <p:cNvPicPr/>
            <p:nvPr/>
          </p:nvPicPr>
          <p:blipFill>
            <a:blip r:embed="rId9" cstate="print"/>
            <a:stretch>
              <a:fillRect/>
            </a:stretch>
          </p:blipFill>
          <p:spPr>
            <a:xfrm>
              <a:off x="4134980" y="4238015"/>
              <a:ext cx="212991" cy="204175"/>
            </a:xfrm>
            <a:prstGeom prst="rect">
              <a:avLst/>
            </a:prstGeom>
          </p:spPr>
        </p:pic>
        <p:pic>
          <p:nvPicPr>
            <p:cNvPr id="11" name="object 11"/>
            <p:cNvPicPr/>
            <p:nvPr/>
          </p:nvPicPr>
          <p:blipFill>
            <a:blip r:embed="rId10" cstate="print"/>
            <a:stretch>
              <a:fillRect/>
            </a:stretch>
          </p:blipFill>
          <p:spPr>
            <a:xfrm>
              <a:off x="6196050" y="2348280"/>
              <a:ext cx="212979" cy="204178"/>
            </a:xfrm>
            <a:prstGeom prst="rect">
              <a:avLst/>
            </a:prstGeom>
          </p:spPr>
        </p:pic>
        <p:pic>
          <p:nvPicPr>
            <p:cNvPr id="12" name="object 12"/>
            <p:cNvPicPr/>
            <p:nvPr/>
          </p:nvPicPr>
          <p:blipFill>
            <a:blip r:embed="rId11" cstate="print"/>
            <a:stretch>
              <a:fillRect/>
            </a:stretch>
          </p:blipFill>
          <p:spPr>
            <a:xfrm>
              <a:off x="3569411" y="5423166"/>
              <a:ext cx="228320" cy="227503"/>
            </a:xfrm>
            <a:prstGeom prst="rect">
              <a:avLst/>
            </a:prstGeom>
          </p:spPr>
        </p:pic>
        <p:sp>
          <p:nvSpPr>
            <p:cNvPr id="13" name="object 13"/>
            <p:cNvSpPr/>
            <p:nvPr/>
          </p:nvSpPr>
          <p:spPr>
            <a:xfrm>
              <a:off x="5106593" y="5355437"/>
              <a:ext cx="228600" cy="227965"/>
            </a:xfrm>
            <a:custGeom>
              <a:avLst/>
              <a:gdLst/>
              <a:ahLst/>
              <a:cxnLst/>
              <a:rect l="l" t="t" r="r" b="b"/>
              <a:pathLst>
                <a:path w="228600" h="227964">
                  <a:moveTo>
                    <a:pt x="117653" y="227489"/>
                  </a:moveTo>
                  <a:lnTo>
                    <a:pt x="71828" y="218259"/>
                  </a:lnTo>
                  <a:lnTo>
                    <a:pt x="34432" y="193078"/>
                  </a:lnTo>
                  <a:lnTo>
                    <a:pt x="9232" y="155709"/>
                  </a:lnTo>
                  <a:lnTo>
                    <a:pt x="0" y="109916"/>
                  </a:lnTo>
                  <a:lnTo>
                    <a:pt x="9232" y="64273"/>
                  </a:lnTo>
                  <a:lnTo>
                    <a:pt x="34432" y="27233"/>
                  </a:lnTo>
                  <a:lnTo>
                    <a:pt x="71828" y="2380"/>
                  </a:lnTo>
                  <a:lnTo>
                    <a:pt x="83841" y="0"/>
                  </a:lnTo>
                  <a:lnTo>
                    <a:pt x="151466" y="0"/>
                  </a:lnTo>
                  <a:lnTo>
                    <a:pt x="163479" y="2380"/>
                  </a:lnTo>
                  <a:lnTo>
                    <a:pt x="200875" y="27233"/>
                  </a:lnTo>
                  <a:lnTo>
                    <a:pt x="226075" y="64273"/>
                  </a:lnTo>
                  <a:lnTo>
                    <a:pt x="228307" y="75306"/>
                  </a:lnTo>
                  <a:lnTo>
                    <a:pt x="228307" y="144640"/>
                  </a:lnTo>
                  <a:lnTo>
                    <a:pt x="226075" y="155709"/>
                  </a:lnTo>
                  <a:lnTo>
                    <a:pt x="200875" y="193078"/>
                  </a:lnTo>
                  <a:lnTo>
                    <a:pt x="163479" y="218259"/>
                  </a:lnTo>
                  <a:lnTo>
                    <a:pt x="117653" y="227489"/>
                  </a:lnTo>
                  <a:close/>
                </a:path>
              </a:pathLst>
            </a:custGeom>
            <a:solidFill>
              <a:srgbClr val="F69122"/>
            </a:solidFill>
          </p:spPr>
          <p:txBody>
            <a:bodyPr wrap="square" lIns="0" tIns="0" rIns="0" bIns="0" rtlCol="0"/>
            <a:lstStyle/>
            <a:p>
              <a:endParaRPr/>
            </a:p>
          </p:txBody>
        </p:sp>
        <p:sp>
          <p:nvSpPr>
            <p:cNvPr id="14" name="object 14"/>
            <p:cNvSpPr/>
            <p:nvPr/>
          </p:nvSpPr>
          <p:spPr>
            <a:xfrm>
              <a:off x="5136235" y="5408967"/>
              <a:ext cx="184150" cy="111125"/>
            </a:xfrm>
            <a:custGeom>
              <a:avLst/>
              <a:gdLst/>
              <a:ahLst/>
              <a:cxnLst/>
              <a:rect l="l" t="t" r="r" b="b"/>
              <a:pathLst>
                <a:path w="184150" h="111125">
                  <a:moveTo>
                    <a:pt x="102349" y="91757"/>
                  </a:moveTo>
                  <a:lnTo>
                    <a:pt x="99479" y="86982"/>
                  </a:lnTo>
                  <a:lnTo>
                    <a:pt x="97574" y="86982"/>
                  </a:lnTo>
                  <a:lnTo>
                    <a:pt x="70789" y="86982"/>
                  </a:lnTo>
                  <a:lnTo>
                    <a:pt x="73660" y="82207"/>
                  </a:lnTo>
                  <a:lnTo>
                    <a:pt x="78435" y="76466"/>
                  </a:lnTo>
                  <a:lnTo>
                    <a:pt x="84175" y="68821"/>
                  </a:lnTo>
                  <a:lnTo>
                    <a:pt x="90868" y="60223"/>
                  </a:lnTo>
                  <a:lnTo>
                    <a:pt x="92786" y="57353"/>
                  </a:lnTo>
                  <a:lnTo>
                    <a:pt x="95656" y="53530"/>
                  </a:lnTo>
                  <a:lnTo>
                    <a:pt x="99479" y="47790"/>
                  </a:lnTo>
                  <a:lnTo>
                    <a:pt x="100444" y="41097"/>
                  </a:lnTo>
                  <a:lnTo>
                    <a:pt x="100444" y="32499"/>
                  </a:lnTo>
                  <a:lnTo>
                    <a:pt x="98729" y="19761"/>
                  </a:lnTo>
                  <a:lnTo>
                    <a:pt x="93980" y="9436"/>
                  </a:lnTo>
                  <a:lnTo>
                    <a:pt x="86715" y="2527"/>
                  </a:lnTo>
                  <a:lnTo>
                    <a:pt x="77482" y="0"/>
                  </a:lnTo>
                  <a:lnTo>
                    <a:pt x="69202" y="2146"/>
                  </a:lnTo>
                  <a:lnTo>
                    <a:pt x="62179" y="7886"/>
                  </a:lnTo>
                  <a:lnTo>
                    <a:pt x="57302" y="16129"/>
                  </a:lnTo>
                  <a:lnTo>
                    <a:pt x="55486" y="25806"/>
                  </a:lnTo>
                  <a:lnTo>
                    <a:pt x="55486" y="31546"/>
                  </a:lnTo>
                  <a:lnTo>
                    <a:pt x="58356" y="35369"/>
                  </a:lnTo>
                  <a:lnTo>
                    <a:pt x="64084" y="35369"/>
                  </a:lnTo>
                  <a:lnTo>
                    <a:pt x="66954" y="33451"/>
                  </a:lnTo>
                  <a:lnTo>
                    <a:pt x="67919" y="29629"/>
                  </a:lnTo>
                  <a:lnTo>
                    <a:pt x="69824" y="22936"/>
                  </a:lnTo>
                  <a:lnTo>
                    <a:pt x="73660" y="20066"/>
                  </a:lnTo>
                  <a:lnTo>
                    <a:pt x="82270" y="20066"/>
                  </a:lnTo>
                  <a:lnTo>
                    <a:pt x="86093" y="25806"/>
                  </a:lnTo>
                  <a:lnTo>
                    <a:pt x="86093" y="39192"/>
                  </a:lnTo>
                  <a:lnTo>
                    <a:pt x="83223" y="44919"/>
                  </a:lnTo>
                  <a:lnTo>
                    <a:pt x="76530" y="54483"/>
                  </a:lnTo>
                  <a:lnTo>
                    <a:pt x="65265" y="68859"/>
                  </a:lnTo>
                  <a:lnTo>
                    <a:pt x="58229" y="79933"/>
                  </a:lnTo>
                  <a:lnTo>
                    <a:pt x="54597" y="89027"/>
                  </a:lnTo>
                  <a:lnTo>
                    <a:pt x="53568" y="97497"/>
                  </a:lnTo>
                  <a:lnTo>
                    <a:pt x="38265" y="66903"/>
                  </a:lnTo>
                  <a:lnTo>
                    <a:pt x="36347" y="63080"/>
                  </a:lnTo>
                  <a:lnTo>
                    <a:pt x="42633" y="59270"/>
                  </a:lnTo>
                  <a:lnTo>
                    <a:pt x="47117" y="53403"/>
                  </a:lnTo>
                  <a:lnTo>
                    <a:pt x="48958" y="47790"/>
                  </a:lnTo>
                  <a:lnTo>
                    <a:pt x="49796" y="45212"/>
                  </a:lnTo>
                  <a:lnTo>
                    <a:pt x="49911" y="43967"/>
                  </a:lnTo>
                  <a:lnTo>
                    <a:pt x="50698" y="34404"/>
                  </a:lnTo>
                  <a:lnTo>
                    <a:pt x="49212" y="21983"/>
                  </a:lnTo>
                  <a:lnTo>
                    <a:pt x="49098" y="21005"/>
                  </a:lnTo>
                  <a:lnTo>
                    <a:pt x="44361" y="11112"/>
                  </a:lnTo>
                  <a:lnTo>
                    <a:pt x="36576" y="4965"/>
                  </a:lnTo>
                  <a:lnTo>
                    <a:pt x="35394" y="4737"/>
                  </a:lnTo>
                  <a:lnTo>
                    <a:pt x="35394" y="25806"/>
                  </a:lnTo>
                  <a:lnTo>
                    <a:pt x="35394" y="43967"/>
                  </a:lnTo>
                  <a:lnTo>
                    <a:pt x="30607" y="47790"/>
                  </a:lnTo>
                  <a:lnTo>
                    <a:pt x="14351" y="47790"/>
                  </a:lnTo>
                  <a:lnTo>
                    <a:pt x="14351" y="22936"/>
                  </a:lnTo>
                  <a:lnTo>
                    <a:pt x="15303" y="21983"/>
                  </a:lnTo>
                  <a:lnTo>
                    <a:pt x="31572" y="21983"/>
                  </a:lnTo>
                  <a:lnTo>
                    <a:pt x="35394" y="25806"/>
                  </a:lnTo>
                  <a:lnTo>
                    <a:pt x="35394" y="4737"/>
                  </a:lnTo>
                  <a:lnTo>
                    <a:pt x="25831" y="2870"/>
                  </a:lnTo>
                  <a:lnTo>
                    <a:pt x="3822" y="2870"/>
                  </a:lnTo>
                  <a:lnTo>
                    <a:pt x="0" y="9550"/>
                  </a:lnTo>
                  <a:lnTo>
                    <a:pt x="0" y="106095"/>
                  </a:lnTo>
                  <a:lnTo>
                    <a:pt x="2870" y="110883"/>
                  </a:lnTo>
                  <a:lnTo>
                    <a:pt x="11480" y="110883"/>
                  </a:lnTo>
                  <a:lnTo>
                    <a:pt x="14351" y="106095"/>
                  </a:lnTo>
                  <a:lnTo>
                    <a:pt x="14351" y="66903"/>
                  </a:lnTo>
                  <a:lnTo>
                    <a:pt x="21996" y="66903"/>
                  </a:lnTo>
                  <a:lnTo>
                    <a:pt x="38265" y="104190"/>
                  </a:lnTo>
                  <a:lnTo>
                    <a:pt x="40182" y="108013"/>
                  </a:lnTo>
                  <a:lnTo>
                    <a:pt x="42087" y="109918"/>
                  </a:lnTo>
                  <a:lnTo>
                    <a:pt x="49745" y="109918"/>
                  </a:lnTo>
                  <a:lnTo>
                    <a:pt x="53568" y="105143"/>
                  </a:lnTo>
                  <a:lnTo>
                    <a:pt x="56438" y="108013"/>
                  </a:lnTo>
                  <a:lnTo>
                    <a:pt x="99479" y="108013"/>
                  </a:lnTo>
                  <a:lnTo>
                    <a:pt x="102349" y="104190"/>
                  </a:lnTo>
                  <a:lnTo>
                    <a:pt x="102349" y="91757"/>
                  </a:lnTo>
                  <a:close/>
                </a:path>
                <a:path w="184150" h="111125">
                  <a:moveTo>
                    <a:pt x="138696" y="49707"/>
                  </a:moveTo>
                  <a:lnTo>
                    <a:pt x="136791" y="45885"/>
                  </a:lnTo>
                  <a:lnTo>
                    <a:pt x="133921" y="45885"/>
                  </a:lnTo>
                  <a:lnTo>
                    <a:pt x="104267" y="45885"/>
                  </a:lnTo>
                  <a:lnTo>
                    <a:pt x="102349" y="49707"/>
                  </a:lnTo>
                  <a:lnTo>
                    <a:pt x="102349" y="61175"/>
                  </a:lnTo>
                  <a:lnTo>
                    <a:pt x="104267" y="65951"/>
                  </a:lnTo>
                  <a:lnTo>
                    <a:pt x="136791" y="65951"/>
                  </a:lnTo>
                  <a:lnTo>
                    <a:pt x="138696" y="61175"/>
                  </a:lnTo>
                  <a:lnTo>
                    <a:pt x="138696" y="49707"/>
                  </a:lnTo>
                  <a:close/>
                </a:path>
                <a:path w="184150" h="111125">
                  <a:moveTo>
                    <a:pt x="183654" y="70739"/>
                  </a:moveTo>
                  <a:lnTo>
                    <a:pt x="180784" y="64046"/>
                  </a:lnTo>
                  <a:lnTo>
                    <a:pt x="176961" y="59258"/>
                  </a:lnTo>
                  <a:lnTo>
                    <a:pt x="174091" y="55435"/>
                  </a:lnTo>
                  <a:lnTo>
                    <a:pt x="171221" y="53530"/>
                  </a:lnTo>
                  <a:lnTo>
                    <a:pt x="166446" y="53530"/>
                  </a:lnTo>
                  <a:lnTo>
                    <a:pt x="167398" y="52578"/>
                  </a:lnTo>
                  <a:lnTo>
                    <a:pt x="172720" y="50482"/>
                  </a:lnTo>
                  <a:lnTo>
                    <a:pt x="176961" y="45885"/>
                  </a:lnTo>
                  <a:lnTo>
                    <a:pt x="179768" y="39128"/>
                  </a:lnTo>
                  <a:lnTo>
                    <a:pt x="180784" y="30581"/>
                  </a:lnTo>
                  <a:lnTo>
                    <a:pt x="179095" y="18694"/>
                  </a:lnTo>
                  <a:lnTo>
                    <a:pt x="174447" y="9321"/>
                  </a:lnTo>
                  <a:lnTo>
                    <a:pt x="167474" y="3162"/>
                  </a:lnTo>
                  <a:lnTo>
                    <a:pt x="158788" y="952"/>
                  </a:lnTo>
                  <a:lnTo>
                    <a:pt x="150177" y="952"/>
                  </a:lnTo>
                  <a:lnTo>
                    <a:pt x="143484" y="5740"/>
                  </a:lnTo>
                  <a:lnTo>
                    <a:pt x="139661" y="14338"/>
                  </a:lnTo>
                  <a:lnTo>
                    <a:pt x="137744" y="17208"/>
                  </a:lnTo>
                  <a:lnTo>
                    <a:pt x="137744" y="27724"/>
                  </a:lnTo>
                  <a:lnTo>
                    <a:pt x="139661" y="31546"/>
                  </a:lnTo>
                  <a:lnTo>
                    <a:pt x="145402" y="31546"/>
                  </a:lnTo>
                  <a:lnTo>
                    <a:pt x="146354" y="30581"/>
                  </a:lnTo>
                  <a:lnTo>
                    <a:pt x="148272" y="27724"/>
                  </a:lnTo>
                  <a:lnTo>
                    <a:pt x="151130" y="21983"/>
                  </a:lnTo>
                  <a:lnTo>
                    <a:pt x="153047" y="19113"/>
                  </a:lnTo>
                  <a:lnTo>
                    <a:pt x="163576" y="19113"/>
                  </a:lnTo>
                  <a:lnTo>
                    <a:pt x="166446" y="23901"/>
                  </a:lnTo>
                  <a:lnTo>
                    <a:pt x="166446" y="39192"/>
                  </a:lnTo>
                  <a:lnTo>
                    <a:pt x="161658" y="43967"/>
                  </a:lnTo>
                  <a:lnTo>
                    <a:pt x="150177" y="43967"/>
                  </a:lnTo>
                  <a:lnTo>
                    <a:pt x="147307" y="45885"/>
                  </a:lnTo>
                  <a:lnTo>
                    <a:pt x="147307" y="59258"/>
                  </a:lnTo>
                  <a:lnTo>
                    <a:pt x="150177" y="62128"/>
                  </a:lnTo>
                  <a:lnTo>
                    <a:pt x="158788" y="62128"/>
                  </a:lnTo>
                  <a:lnTo>
                    <a:pt x="161658" y="63080"/>
                  </a:lnTo>
                  <a:lnTo>
                    <a:pt x="163576" y="64046"/>
                  </a:lnTo>
                  <a:lnTo>
                    <a:pt x="166446" y="65951"/>
                  </a:lnTo>
                  <a:lnTo>
                    <a:pt x="169316" y="70739"/>
                  </a:lnTo>
                  <a:lnTo>
                    <a:pt x="169316" y="86029"/>
                  </a:lnTo>
                  <a:lnTo>
                    <a:pt x="164528" y="91757"/>
                  </a:lnTo>
                  <a:lnTo>
                    <a:pt x="154000" y="91757"/>
                  </a:lnTo>
                  <a:lnTo>
                    <a:pt x="150177" y="88900"/>
                  </a:lnTo>
                  <a:lnTo>
                    <a:pt x="147307" y="84112"/>
                  </a:lnTo>
                  <a:lnTo>
                    <a:pt x="145402" y="81254"/>
                  </a:lnTo>
                  <a:lnTo>
                    <a:pt x="144437" y="79336"/>
                  </a:lnTo>
                  <a:lnTo>
                    <a:pt x="142532" y="78384"/>
                  </a:lnTo>
                  <a:lnTo>
                    <a:pt x="137744" y="78384"/>
                  </a:lnTo>
                  <a:lnTo>
                    <a:pt x="134874" y="82207"/>
                  </a:lnTo>
                  <a:lnTo>
                    <a:pt x="134874" y="92722"/>
                  </a:lnTo>
                  <a:lnTo>
                    <a:pt x="136791" y="96545"/>
                  </a:lnTo>
                  <a:lnTo>
                    <a:pt x="140614" y="101320"/>
                  </a:lnTo>
                  <a:lnTo>
                    <a:pt x="144437" y="107061"/>
                  </a:lnTo>
                  <a:lnTo>
                    <a:pt x="151130" y="110883"/>
                  </a:lnTo>
                  <a:lnTo>
                    <a:pt x="158788" y="110883"/>
                  </a:lnTo>
                  <a:lnTo>
                    <a:pt x="168732" y="108496"/>
                  </a:lnTo>
                  <a:lnTo>
                    <a:pt x="176606" y="101803"/>
                  </a:lnTo>
                  <a:lnTo>
                    <a:pt x="181787" y="91528"/>
                  </a:lnTo>
                  <a:lnTo>
                    <a:pt x="183654" y="78384"/>
                  </a:lnTo>
                  <a:lnTo>
                    <a:pt x="183654" y="70739"/>
                  </a:lnTo>
                  <a:close/>
                </a:path>
              </a:pathLst>
            </a:custGeom>
            <a:solidFill>
              <a:srgbClr val="FDFDFD"/>
            </a:solidFill>
          </p:spPr>
          <p:txBody>
            <a:bodyPr wrap="square" lIns="0" tIns="0" rIns="0" bIns="0" rtlCol="0"/>
            <a:lstStyle/>
            <a:p>
              <a:endParaRPr/>
            </a:p>
          </p:txBody>
        </p:sp>
        <p:sp>
          <p:nvSpPr>
            <p:cNvPr id="15" name="object 15"/>
            <p:cNvSpPr/>
            <p:nvPr/>
          </p:nvSpPr>
          <p:spPr>
            <a:xfrm>
              <a:off x="4258589" y="6594538"/>
              <a:ext cx="228600" cy="227965"/>
            </a:xfrm>
            <a:custGeom>
              <a:avLst/>
              <a:gdLst/>
              <a:ahLst/>
              <a:cxnLst/>
              <a:rect l="l" t="t" r="r" b="b"/>
              <a:pathLst>
                <a:path w="228600" h="227965">
                  <a:moveTo>
                    <a:pt x="117657" y="227497"/>
                  </a:moveTo>
                  <a:lnTo>
                    <a:pt x="71832" y="218267"/>
                  </a:lnTo>
                  <a:lnTo>
                    <a:pt x="34436" y="193086"/>
                  </a:lnTo>
                  <a:lnTo>
                    <a:pt x="9236" y="155717"/>
                  </a:lnTo>
                  <a:lnTo>
                    <a:pt x="0" y="109924"/>
                  </a:lnTo>
                  <a:lnTo>
                    <a:pt x="9236" y="64281"/>
                  </a:lnTo>
                  <a:lnTo>
                    <a:pt x="34436" y="27241"/>
                  </a:lnTo>
                  <a:lnTo>
                    <a:pt x="71832" y="2388"/>
                  </a:lnTo>
                  <a:lnTo>
                    <a:pt x="83885" y="0"/>
                  </a:lnTo>
                  <a:lnTo>
                    <a:pt x="151430" y="0"/>
                  </a:lnTo>
                  <a:lnTo>
                    <a:pt x="163483" y="2388"/>
                  </a:lnTo>
                  <a:lnTo>
                    <a:pt x="200879" y="27241"/>
                  </a:lnTo>
                  <a:lnTo>
                    <a:pt x="226079" y="64281"/>
                  </a:lnTo>
                  <a:lnTo>
                    <a:pt x="228307" y="75294"/>
                  </a:lnTo>
                  <a:lnTo>
                    <a:pt x="228307" y="144668"/>
                  </a:lnTo>
                  <a:lnTo>
                    <a:pt x="226079" y="155717"/>
                  </a:lnTo>
                  <a:lnTo>
                    <a:pt x="200879" y="193086"/>
                  </a:lnTo>
                  <a:lnTo>
                    <a:pt x="163483" y="218267"/>
                  </a:lnTo>
                  <a:lnTo>
                    <a:pt x="117657" y="227497"/>
                  </a:lnTo>
                  <a:close/>
                </a:path>
              </a:pathLst>
            </a:custGeom>
            <a:solidFill>
              <a:srgbClr val="F69122"/>
            </a:solidFill>
          </p:spPr>
          <p:txBody>
            <a:bodyPr wrap="square" lIns="0" tIns="0" rIns="0" bIns="0" rtlCol="0"/>
            <a:lstStyle/>
            <a:p>
              <a:endParaRPr/>
            </a:p>
          </p:txBody>
        </p:sp>
        <p:sp>
          <p:nvSpPr>
            <p:cNvPr id="16" name="object 16"/>
            <p:cNvSpPr/>
            <p:nvPr/>
          </p:nvSpPr>
          <p:spPr>
            <a:xfrm>
              <a:off x="4282490" y="6648068"/>
              <a:ext cx="195580" cy="111125"/>
            </a:xfrm>
            <a:custGeom>
              <a:avLst/>
              <a:gdLst/>
              <a:ahLst/>
              <a:cxnLst/>
              <a:rect l="l" t="t" r="r" b="b"/>
              <a:pathLst>
                <a:path w="195579" h="111125">
                  <a:moveTo>
                    <a:pt x="46875" y="95592"/>
                  </a:moveTo>
                  <a:lnTo>
                    <a:pt x="45923" y="93675"/>
                  </a:lnTo>
                  <a:lnTo>
                    <a:pt x="33362" y="66916"/>
                  </a:lnTo>
                  <a:lnTo>
                    <a:pt x="31572" y="63093"/>
                  </a:lnTo>
                  <a:lnTo>
                    <a:pt x="37706" y="59283"/>
                  </a:lnTo>
                  <a:lnTo>
                    <a:pt x="41859" y="53416"/>
                  </a:lnTo>
                  <a:lnTo>
                    <a:pt x="43472" y="47802"/>
                  </a:lnTo>
                  <a:lnTo>
                    <a:pt x="44221" y="45212"/>
                  </a:lnTo>
                  <a:lnTo>
                    <a:pt x="44297" y="43980"/>
                  </a:lnTo>
                  <a:lnTo>
                    <a:pt x="44970" y="34417"/>
                  </a:lnTo>
                  <a:lnTo>
                    <a:pt x="43649" y="21983"/>
                  </a:lnTo>
                  <a:lnTo>
                    <a:pt x="43548" y="21018"/>
                  </a:lnTo>
                  <a:lnTo>
                    <a:pt x="39344" y="11112"/>
                  </a:lnTo>
                  <a:lnTo>
                    <a:pt x="32461" y="4978"/>
                  </a:lnTo>
                  <a:lnTo>
                    <a:pt x="30619" y="4572"/>
                  </a:lnTo>
                  <a:lnTo>
                    <a:pt x="30619" y="25806"/>
                  </a:lnTo>
                  <a:lnTo>
                    <a:pt x="30619" y="43980"/>
                  </a:lnTo>
                  <a:lnTo>
                    <a:pt x="27749" y="47802"/>
                  </a:lnTo>
                  <a:lnTo>
                    <a:pt x="12446" y="47802"/>
                  </a:lnTo>
                  <a:lnTo>
                    <a:pt x="12446" y="22948"/>
                  </a:lnTo>
                  <a:lnTo>
                    <a:pt x="13398" y="21983"/>
                  </a:lnTo>
                  <a:lnTo>
                    <a:pt x="27749" y="21983"/>
                  </a:lnTo>
                  <a:lnTo>
                    <a:pt x="30619" y="25806"/>
                  </a:lnTo>
                  <a:lnTo>
                    <a:pt x="30619" y="4572"/>
                  </a:lnTo>
                  <a:lnTo>
                    <a:pt x="22961" y="2870"/>
                  </a:lnTo>
                  <a:lnTo>
                    <a:pt x="2870" y="2870"/>
                  </a:lnTo>
                  <a:lnTo>
                    <a:pt x="0" y="9563"/>
                  </a:lnTo>
                  <a:lnTo>
                    <a:pt x="0" y="106108"/>
                  </a:lnTo>
                  <a:lnTo>
                    <a:pt x="2870" y="110883"/>
                  </a:lnTo>
                  <a:lnTo>
                    <a:pt x="9575" y="110883"/>
                  </a:lnTo>
                  <a:lnTo>
                    <a:pt x="12446" y="106108"/>
                  </a:lnTo>
                  <a:lnTo>
                    <a:pt x="12446" y="66916"/>
                  </a:lnTo>
                  <a:lnTo>
                    <a:pt x="19138" y="66916"/>
                  </a:lnTo>
                  <a:lnTo>
                    <a:pt x="33489" y="104190"/>
                  </a:lnTo>
                  <a:lnTo>
                    <a:pt x="35394" y="108013"/>
                  </a:lnTo>
                  <a:lnTo>
                    <a:pt x="37312" y="109931"/>
                  </a:lnTo>
                  <a:lnTo>
                    <a:pt x="44005" y="109931"/>
                  </a:lnTo>
                  <a:lnTo>
                    <a:pt x="46875" y="105156"/>
                  </a:lnTo>
                  <a:lnTo>
                    <a:pt x="46875" y="95592"/>
                  </a:lnTo>
                  <a:close/>
                </a:path>
                <a:path w="195579" h="111125">
                  <a:moveTo>
                    <a:pt x="92798" y="91770"/>
                  </a:moveTo>
                  <a:lnTo>
                    <a:pt x="90881" y="86995"/>
                  </a:lnTo>
                  <a:lnTo>
                    <a:pt x="88011" y="86995"/>
                  </a:lnTo>
                  <a:lnTo>
                    <a:pt x="65049" y="86995"/>
                  </a:lnTo>
                  <a:lnTo>
                    <a:pt x="66967" y="82207"/>
                  </a:lnTo>
                  <a:lnTo>
                    <a:pt x="70789" y="76479"/>
                  </a:lnTo>
                  <a:lnTo>
                    <a:pt x="76530" y="68821"/>
                  </a:lnTo>
                  <a:lnTo>
                    <a:pt x="83223" y="60223"/>
                  </a:lnTo>
                  <a:lnTo>
                    <a:pt x="85140" y="57353"/>
                  </a:lnTo>
                  <a:lnTo>
                    <a:pt x="89928" y="47802"/>
                  </a:lnTo>
                  <a:lnTo>
                    <a:pt x="91833" y="41109"/>
                  </a:lnTo>
                  <a:lnTo>
                    <a:pt x="91833" y="32499"/>
                  </a:lnTo>
                  <a:lnTo>
                    <a:pt x="90157" y="19761"/>
                  </a:lnTo>
                  <a:lnTo>
                    <a:pt x="85623" y="9448"/>
                  </a:lnTo>
                  <a:lnTo>
                    <a:pt x="78917" y="2527"/>
                  </a:lnTo>
                  <a:lnTo>
                    <a:pt x="70789" y="0"/>
                  </a:lnTo>
                  <a:lnTo>
                    <a:pt x="63220" y="2159"/>
                  </a:lnTo>
                  <a:lnTo>
                    <a:pt x="56807" y="7886"/>
                  </a:lnTo>
                  <a:lnTo>
                    <a:pt x="52362" y="16129"/>
                  </a:lnTo>
                  <a:lnTo>
                    <a:pt x="50698" y="25806"/>
                  </a:lnTo>
                  <a:lnTo>
                    <a:pt x="50698" y="31546"/>
                  </a:lnTo>
                  <a:lnTo>
                    <a:pt x="53568" y="35369"/>
                  </a:lnTo>
                  <a:lnTo>
                    <a:pt x="59309" y="35369"/>
                  </a:lnTo>
                  <a:lnTo>
                    <a:pt x="61226" y="33464"/>
                  </a:lnTo>
                  <a:lnTo>
                    <a:pt x="62179" y="29641"/>
                  </a:lnTo>
                  <a:lnTo>
                    <a:pt x="64096" y="22948"/>
                  </a:lnTo>
                  <a:lnTo>
                    <a:pt x="66967" y="20078"/>
                  </a:lnTo>
                  <a:lnTo>
                    <a:pt x="75577" y="20078"/>
                  </a:lnTo>
                  <a:lnTo>
                    <a:pt x="78447" y="25806"/>
                  </a:lnTo>
                  <a:lnTo>
                    <a:pt x="78447" y="39192"/>
                  </a:lnTo>
                  <a:lnTo>
                    <a:pt x="75577" y="44932"/>
                  </a:lnTo>
                  <a:lnTo>
                    <a:pt x="69837" y="54483"/>
                  </a:lnTo>
                  <a:lnTo>
                    <a:pt x="59842" y="68872"/>
                  </a:lnTo>
                  <a:lnTo>
                    <a:pt x="53695" y="79933"/>
                  </a:lnTo>
                  <a:lnTo>
                    <a:pt x="50596" y="89039"/>
                  </a:lnTo>
                  <a:lnTo>
                    <a:pt x="49745" y="97497"/>
                  </a:lnTo>
                  <a:lnTo>
                    <a:pt x="49745" y="105156"/>
                  </a:lnTo>
                  <a:lnTo>
                    <a:pt x="51663" y="108013"/>
                  </a:lnTo>
                  <a:lnTo>
                    <a:pt x="90881" y="108013"/>
                  </a:lnTo>
                  <a:lnTo>
                    <a:pt x="92798" y="104190"/>
                  </a:lnTo>
                  <a:lnTo>
                    <a:pt x="92798" y="91770"/>
                  </a:lnTo>
                  <a:close/>
                </a:path>
                <a:path w="195579" h="111125">
                  <a:moveTo>
                    <a:pt x="126276" y="49707"/>
                  </a:moveTo>
                  <a:lnTo>
                    <a:pt x="124358" y="45885"/>
                  </a:lnTo>
                  <a:lnTo>
                    <a:pt x="121488" y="45885"/>
                  </a:lnTo>
                  <a:lnTo>
                    <a:pt x="94703" y="45885"/>
                  </a:lnTo>
                  <a:lnTo>
                    <a:pt x="92798" y="49707"/>
                  </a:lnTo>
                  <a:lnTo>
                    <a:pt x="92798" y="61175"/>
                  </a:lnTo>
                  <a:lnTo>
                    <a:pt x="94703" y="65963"/>
                  </a:lnTo>
                  <a:lnTo>
                    <a:pt x="124358" y="65963"/>
                  </a:lnTo>
                  <a:lnTo>
                    <a:pt x="126276" y="61175"/>
                  </a:lnTo>
                  <a:lnTo>
                    <a:pt x="126276" y="49707"/>
                  </a:lnTo>
                  <a:close/>
                </a:path>
                <a:path w="195579" h="111125">
                  <a:moveTo>
                    <a:pt x="146367" y="4787"/>
                  </a:moveTo>
                  <a:lnTo>
                    <a:pt x="143497" y="965"/>
                  </a:lnTo>
                  <a:lnTo>
                    <a:pt x="135839" y="965"/>
                  </a:lnTo>
                  <a:lnTo>
                    <a:pt x="132969" y="4787"/>
                  </a:lnTo>
                  <a:lnTo>
                    <a:pt x="132969" y="106108"/>
                  </a:lnTo>
                  <a:lnTo>
                    <a:pt x="135839" y="110883"/>
                  </a:lnTo>
                  <a:lnTo>
                    <a:pt x="143497" y="110883"/>
                  </a:lnTo>
                  <a:lnTo>
                    <a:pt x="146367" y="106108"/>
                  </a:lnTo>
                  <a:lnTo>
                    <a:pt x="146367" y="100368"/>
                  </a:lnTo>
                  <a:lnTo>
                    <a:pt x="146367" y="4787"/>
                  </a:lnTo>
                  <a:close/>
                </a:path>
                <a:path w="195579" h="111125">
                  <a:moveTo>
                    <a:pt x="195148" y="55448"/>
                  </a:moveTo>
                  <a:lnTo>
                    <a:pt x="189166" y="15659"/>
                  </a:lnTo>
                  <a:lnTo>
                    <a:pt x="182714" y="5524"/>
                  </a:lnTo>
                  <a:lnTo>
                    <a:pt x="182714" y="55448"/>
                  </a:lnTo>
                  <a:lnTo>
                    <a:pt x="182029" y="70243"/>
                  </a:lnTo>
                  <a:lnTo>
                    <a:pt x="180086" y="81368"/>
                  </a:lnTo>
                  <a:lnTo>
                    <a:pt x="177063" y="88379"/>
                  </a:lnTo>
                  <a:lnTo>
                    <a:pt x="173151" y="90817"/>
                  </a:lnTo>
                  <a:lnTo>
                    <a:pt x="169227" y="88379"/>
                  </a:lnTo>
                  <a:lnTo>
                    <a:pt x="166204" y="81368"/>
                  </a:lnTo>
                  <a:lnTo>
                    <a:pt x="164261" y="70243"/>
                  </a:lnTo>
                  <a:lnTo>
                    <a:pt x="163576" y="55448"/>
                  </a:lnTo>
                  <a:lnTo>
                    <a:pt x="164261" y="40640"/>
                  </a:lnTo>
                  <a:lnTo>
                    <a:pt x="166204" y="29514"/>
                  </a:lnTo>
                  <a:lnTo>
                    <a:pt x="169227" y="22517"/>
                  </a:lnTo>
                  <a:lnTo>
                    <a:pt x="173151" y="20078"/>
                  </a:lnTo>
                  <a:lnTo>
                    <a:pt x="177063" y="22517"/>
                  </a:lnTo>
                  <a:lnTo>
                    <a:pt x="180086" y="29514"/>
                  </a:lnTo>
                  <a:lnTo>
                    <a:pt x="182029" y="40640"/>
                  </a:lnTo>
                  <a:lnTo>
                    <a:pt x="182714" y="55448"/>
                  </a:lnTo>
                  <a:lnTo>
                    <a:pt x="182714" y="5524"/>
                  </a:lnTo>
                  <a:lnTo>
                    <a:pt x="182232" y="4762"/>
                  </a:lnTo>
                  <a:lnTo>
                    <a:pt x="173151" y="965"/>
                  </a:lnTo>
                  <a:lnTo>
                    <a:pt x="163499" y="4635"/>
                  </a:lnTo>
                  <a:lnTo>
                    <a:pt x="163410" y="4762"/>
                  </a:lnTo>
                  <a:lnTo>
                    <a:pt x="156286" y="15303"/>
                  </a:lnTo>
                  <a:lnTo>
                    <a:pt x="156197" y="15659"/>
                  </a:lnTo>
                  <a:lnTo>
                    <a:pt x="151752" y="32410"/>
                  </a:lnTo>
                  <a:lnTo>
                    <a:pt x="151726" y="32816"/>
                  </a:lnTo>
                  <a:lnTo>
                    <a:pt x="150190" y="55448"/>
                  </a:lnTo>
                  <a:lnTo>
                    <a:pt x="151752" y="78625"/>
                  </a:lnTo>
                  <a:lnTo>
                    <a:pt x="156286" y="96075"/>
                  </a:lnTo>
                  <a:lnTo>
                    <a:pt x="163499" y="107061"/>
                  </a:lnTo>
                  <a:lnTo>
                    <a:pt x="173151" y="110883"/>
                  </a:lnTo>
                  <a:lnTo>
                    <a:pt x="182232" y="107061"/>
                  </a:lnTo>
                  <a:lnTo>
                    <a:pt x="189166" y="96075"/>
                  </a:lnTo>
                  <a:lnTo>
                    <a:pt x="190500" y="90817"/>
                  </a:lnTo>
                  <a:lnTo>
                    <a:pt x="193586" y="78625"/>
                  </a:lnTo>
                  <a:lnTo>
                    <a:pt x="195148" y="55448"/>
                  </a:lnTo>
                  <a:close/>
                </a:path>
              </a:pathLst>
            </a:custGeom>
            <a:solidFill>
              <a:srgbClr val="FDFDFD"/>
            </a:solidFill>
          </p:spPr>
          <p:txBody>
            <a:bodyPr wrap="square" lIns="0" tIns="0" rIns="0" bIns="0" rtlCol="0"/>
            <a:lstStyle/>
            <a:p>
              <a:endParaRPr/>
            </a:p>
          </p:txBody>
        </p:sp>
        <p:pic>
          <p:nvPicPr>
            <p:cNvPr id="17" name="object 17"/>
            <p:cNvPicPr/>
            <p:nvPr/>
          </p:nvPicPr>
          <p:blipFill>
            <a:blip r:embed="rId12" cstate="print"/>
            <a:stretch>
              <a:fillRect/>
            </a:stretch>
          </p:blipFill>
          <p:spPr>
            <a:xfrm>
              <a:off x="4030268" y="7136409"/>
              <a:ext cx="228320" cy="227499"/>
            </a:xfrm>
            <a:prstGeom prst="rect">
              <a:avLst/>
            </a:prstGeom>
          </p:spPr>
        </p:pic>
        <p:pic>
          <p:nvPicPr>
            <p:cNvPr id="18" name="object 18"/>
            <p:cNvPicPr/>
            <p:nvPr/>
          </p:nvPicPr>
          <p:blipFill>
            <a:blip r:embed="rId13" cstate="print"/>
            <a:stretch>
              <a:fillRect/>
            </a:stretch>
          </p:blipFill>
          <p:spPr>
            <a:xfrm>
              <a:off x="4726863" y="4068216"/>
              <a:ext cx="982805" cy="754116"/>
            </a:xfrm>
            <a:prstGeom prst="rect">
              <a:avLst/>
            </a:prstGeom>
          </p:spPr>
        </p:pic>
        <p:pic>
          <p:nvPicPr>
            <p:cNvPr id="19" name="object 19"/>
            <p:cNvPicPr/>
            <p:nvPr/>
          </p:nvPicPr>
          <p:blipFill>
            <a:blip r:embed="rId14" cstate="print"/>
            <a:stretch>
              <a:fillRect/>
            </a:stretch>
          </p:blipFill>
          <p:spPr>
            <a:xfrm>
              <a:off x="6113882" y="4883721"/>
              <a:ext cx="228320" cy="227504"/>
            </a:xfrm>
            <a:prstGeom prst="rect">
              <a:avLst/>
            </a:prstGeom>
          </p:spPr>
        </p:pic>
        <p:sp>
          <p:nvSpPr>
            <p:cNvPr id="20" name="object 20"/>
            <p:cNvSpPr/>
            <p:nvPr/>
          </p:nvSpPr>
          <p:spPr>
            <a:xfrm>
              <a:off x="3745408" y="6726059"/>
              <a:ext cx="96520" cy="61594"/>
            </a:xfrm>
            <a:custGeom>
              <a:avLst/>
              <a:gdLst/>
              <a:ahLst/>
              <a:cxnLst/>
              <a:rect l="l" t="t" r="r" b="b"/>
              <a:pathLst>
                <a:path w="96520" h="61595">
                  <a:moveTo>
                    <a:pt x="59651" y="50304"/>
                  </a:moveTo>
                  <a:lnTo>
                    <a:pt x="58724" y="48501"/>
                  </a:lnTo>
                  <a:lnTo>
                    <a:pt x="41287" y="48501"/>
                  </a:lnTo>
                  <a:lnTo>
                    <a:pt x="43129" y="44907"/>
                  </a:lnTo>
                  <a:lnTo>
                    <a:pt x="45885" y="41325"/>
                  </a:lnTo>
                  <a:lnTo>
                    <a:pt x="49555" y="37731"/>
                  </a:lnTo>
                  <a:lnTo>
                    <a:pt x="53225" y="32334"/>
                  </a:lnTo>
                  <a:lnTo>
                    <a:pt x="55054" y="30543"/>
                  </a:lnTo>
                  <a:lnTo>
                    <a:pt x="57810" y="25146"/>
                  </a:lnTo>
                  <a:lnTo>
                    <a:pt x="58724" y="21551"/>
                  </a:lnTo>
                  <a:lnTo>
                    <a:pt x="58724" y="5384"/>
                  </a:lnTo>
                  <a:lnTo>
                    <a:pt x="55981" y="1790"/>
                  </a:lnTo>
                  <a:lnTo>
                    <a:pt x="34861" y="1790"/>
                  </a:lnTo>
                  <a:lnTo>
                    <a:pt x="32118" y="4483"/>
                  </a:lnTo>
                  <a:lnTo>
                    <a:pt x="32118" y="15265"/>
                  </a:lnTo>
                  <a:lnTo>
                    <a:pt x="33947" y="17957"/>
                  </a:lnTo>
                  <a:lnTo>
                    <a:pt x="37617" y="17957"/>
                  </a:lnTo>
                  <a:lnTo>
                    <a:pt x="38544" y="17068"/>
                  </a:lnTo>
                  <a:lnTo>
                    <a:pt x="39458" y="14363"/>
                  </a:lnTo>
                  <a:lnTo>
                    <a:pt x="41287" y="10782"/>
                  </a:lnTo>
                  <a:lnTo>
                    <a:pt x="43129" y="8978"/>
                  </a:lnTo>
                  <a:lnTo>
                    <a:pt x="48628" y="8978"/>
                  </a:lnTo>
                  <a:lnTo>
                    <a:pt x="50469" y="12573"/>
                  </a:lnTo>
                  <a:lnTo>
                    <a:pt x="50469" y="19761"/>
                  </a:lnTo>
                  <a:lnTo>
                    <a:pt x="48628" y="23355"/>
                  </a:lnTo>
                  <a:lnTo>
                    <a:pt x="44958" y="28740"/>
                  </a:lnTo>
                  <a:lnTo>
                    <a:pt x="38163" y="37096"/>
                  </a:lnTo>
                  <a:lnTo>
                    <a:pt x="33947" y="43675"/>
                  </a:lnTo>
                  <a:lnTo>
                    <a:pt x="31800" y="49085"/>
                  </a:lnTo>
                  <a:lnTo>
                    <a:pt x="31203" y="53898"/>
                  </a:lnTo>
                  <a:lnTo>
                    <a:pt x="31203" y="52997"/>
                  </a:lnTo>
                  <a:lnTo>
                    <a:pt x="30276" y="52095"/>
                  </a:lnTo>
                  <a:lnTo>
                    <a:pt x="22021" y="35928"/>
                  </a:lnTo>
                  <a:lnTo>
                    <a:pt x="21107" y="34137"/>
                  </a:lnTo>
                  <a:lnTo>
                    <a:pt x="26606" y="32334"/>
                  </a:lnTo>
                  <a:lnTo>
                    <a:pt x="29362" y="26949"/>
                  </a:lnTo>
                  <a:lnTo>
                    <a:pt x="29362" y="25146"/>
                  </a:lnTo>
                  <a:lnTo>
                    <a:pt x="29362" y="9880"/>
                  </a:lnTo>
                  <a:lnTo>
                    <a:pt x="29362" y="5384"/>
                  </a:lnTo>
                  <a:lnTo>
                    <a:pt x="23863" y="0"/>
                  </a:lnTo>
                  <a:lnTo>
                    <a:pt x="20193" y="0"/>
                  </a:lnTo>
                  <a:lnTo>
                    <a:pt x="20193" y="12573"/>
                  </a:lnTo>
                  <a:lnTo>
                    <a:pt x="20193" y="22453"/>
                  </a:lnTo>
                  <a:lnTo>
                    <a:pt x="17437" y="25146"/>
                  </a:lnTo>
                  <a:lnTo>
                    <a:pt x="8255" y="25146"/>
                  </a:lnTo>
                  <a:lnTo>
                    <a:pt x="8255" y="9880"/>
                  </a:lnTo>
                  <a:lnTo>
                    <a:pt x="18351" y="9880"/>
                  </a:lnTo>
                  <a:lnTo>
                    <a:pt x="20193" y="12573"/>
                  </a:lnTo>
                  <a:lnTo>
                    <a:pt x="20193" y="0"/>
                  </a:lnTo>
                  <a:lnTo>
                    <a:pt x="1828" y="0"/>
                  </a:lnTo>
                  <a:lnTo>
                    <a:pt x="0" y="2692"/>
                  </a:lnTo>
                  <a:lnTo>
                    <a:pt x="0" y="59283"/>
                  </a:lnTo>
                  <a:lnTo>
                    <a:pt x="1828" y="61087"/>
                  </a:lnTo>
                  <a:lnTo>
                    <a:pt x="6426" y="61087"/>
                  </a:lnTo>
                  <a:lnTo>
                    <a:pt x="8255" y="59283"/>
                  </a:lnTo>
                  <a:lnTo>
                    <a:pt x="8255" y="35928"/>
                  </a:lnTo>
                  <a:lnTo>
                    <a:pt x="11925" y="35928"/>
                  </a:lnTo>
                  <a:lnTo>
                    <a:pt x="22021" y="57492"/>
                  </a:lnTo>
                  <a:lnTo>
                    <a:pt x="22936" y="60185"/>
                  </a:lnTo>
                  <a:lnTo>
                    <a:pt x="24777" y="61087"/>
                  </a:lnTo>
                  <a:lnTo>
                    <a:pt x="28448" y="61087"/>
                  </a:lnTo>
                  <a:lnTo>
                    <a:pt x="31203" y="58381"/>
                  </a:lnTo>
                  <a:lnTo>
                    <a:pt x="33032" y="60185"/>
                  </a:lnTo>
                  <a:lnTo>
                    <a:pt x="58724" y="60185"/>
                  </a:lnTo>
                  <a:lnTo>
                    <a:pt x="59651" y="57492"/>
                  </a:lnTo>
                  <a:lnTo>
                    <a:pt x="59651" y="50304"/>
                  </a:lnTo>
                  <a:close/>
                </a:path>
                <a:path w="96520" h="61595">
                  <a:moveTo>
                    <a:pt x="81673" y="26047"/>
                  </a:moveTo>
                  <a:lnTo>
                    <a:pt x="80746" y="24257"/>
                  </a:lnTo>
                  <a:lnTo>
                    <a:pt x="78917" y="24257"/>
                  </a:lnTo>
                  <a:lnTo>
                    <a:pt x="61480" y="24257"/>
                  </a:lnTo>
                  <a:lnTo>
                    <a:pt x="59651" y="26047"/>
                  </a:lnTo>
                  <a:lnTo>
                    <a:pt x="59651" y="33235"/>
                  </a:lnTo>
                  <a:lnTo>
                    <a:pt x="61480" y="35026"/>
                  </a:lnTo>
                  <a:lnTo>
                    <a:pt x="80746" y="35026"/>
                  </a:lnTo>
                  <a:lnTo>
                    <a:pt x="81673" y="33235"/>
                  </a:lnTo>
                  <a:lnTo>
                    <a:pt x="81673" y="26047"/>
                  </a:lnTo>
                  <a:close/>
                </a:path>
                <a:path w="96520" h="61595">
                  <a:moveTo>
                    <a:pt x="96139" y="1790"/>
                  </a:moveTo>
                  <a:lnTo>
                    <a:pt x="89928" y="1790"/>
                  </a:lnTo>
                  <a:lnTo>
                    <a:pt x="89928" y="59283"/>
                  </a:lnTo>
                  <a:lnTo>
                    <a:pt x="91757" y="61087"/>
                  </a:lnTo>
                  <a:lnTo>
                    <a:pt x="96139" y="61087"/>
                  </a:lnTo>
                  <a:lnTo>
                    <a:pt x="96139" y="1790"/>
                  </a:lnTo>
                  <a:close/>
                </a:path>
              </a:pathLst>
            </a:custGeom>
            <a:solidFill>
              <a:srgbClr val="FDFDFD"/>
            </a:solidFill>
          </p:spPr>
          <p:txBody>
            <a:bodyPr wrap="square" lIns="0" tIns="0" rIns="0" bIns="0" rtlCol="0"/>
            <a:lstStyle/>
            <a:p>
              <a:endParaRPr/>
            </a:p>
          </p:txBody>
        </p:sp>
        <p:pic>
          <p:nvPicPr>
            <p:cNvPr id="21" name="object 21"/>
            <p:cNvPicPr/>
            <p:nvPr/>
          </p:nvPicPr>
          <p:blipFill>
            <a:blip r:embed="rId15" cstate="print"/>
            <a:stretch>
              <a:fillRect/>
            </a:stretch>
          </p:blipFill>
          <p:spPr>
            <a:xfrm>
              <a:off x="5367382" y="4957497"/>
              <a:ext cx="248441" cy="239963"/>
            </a:xfrm>
            <a:prstGeom prst="rect">
              <a:avLst/>
            </a:prstGeom>
          </p:spPr>
        </p:pic>
        <p:pic>
          <p:nvPicPr>
            <p:cNvPr id="22" name="object 22"/>
            <p:cNvPicPr/>
            <p:nvPr/>
          </p:nvPicPr>
          <p:blipFill>
            <a:blip r:embed="rId16" cstate="print"/>
            <a:stretch>
              <a:fillRect/>
            </a:stretch>
          </p:blipFill>
          <p:spPr>
            <a:xfrm>
              <a:off x="5754722" y="6527041"/>
              <a:ext cx="248443" cy="239967"/>
            </a:xfrm>
            <a:prstGeom prst="rect">
              <a:avLst/>
            </a:prstGeom>
          </p:spPr>
        </p:pic>
        <p:sp>
          <p:nvSpPr>
            <p:cNvPr id="23" name="object 23"/>
            <p:cNvSpPr/>
            <p:nvPr/>
          </p:nvSpPr>
          <p:spPr>
            <a:xfrm>
              <a:off x="4134862" y="6838988"/>
              <a:ext cx="248920" cy="240029"/>
            </a:xfrm>
            <a:custGeom>
              <a:avLst/>
              <a:gdLst/>
              <a:ahLst/>
              <a:cxnLst/>
              <a:rect l="l" t="t" r="r" b="b"/>
              <a:pathLst>
                <a:path w="248920" h="240029">
                  <a:moveTo>
                    <a:pt x="124221" y="239961"/>
                  </a:moveTo>
                  <a:lnTo>
                    <a:pt x="0" y="114885"/>
                  </a:lnTo>
                  <a:lnTo>
                    <a:pt x="115815" y="0"/>
                  </a:lnTo>
                  <a:lnTo>
                    <a:pt x="132627" y="0"/>
                  </a:lnTo>
                  <a:lnTo>
                    <a:pt x="248443" y="114885"/>
                  </a:lnTo>
                  <a:lnTo>
                    <a:pt x="124221" y="239961"/>
                  </a:lnTo>
                  <a:close/>
                </a:path>
              </a:pathLst>
            </a:custGeom>
            <a:solidFill>
              <a:srgbClr val="4BBB38"/>
            </a:solidFill>
          </p:spPr>
          <p:txBody>
            <a:bodyPr wrap="square" lIns="0" tIns="0" rIns="0" bIns="0" rtlCol="0"/>
            <a:lstStyle/>
            <a:p>
              <a:endParaRPr/>
            </a:p>
          </p:txBody>
        </p:sp>
        <p:sp>
          <p:nvSpPr>
            <p:cNvPr id="24" name="object 24"/>
            <p:cNvSpPr/>
            <p:nvPr/>
          </p:nvSpPr>
          <p:spPr>
            <a:xfrm>
              <a:off x="4212729" y="6898296"/>
              <a:ext cx="90170" cy="111760"/>
            </a:xfrm>
            <a:custGeom>
              <a:avLst/>
              <a:gdLst/>
              <a:ahLst/>
              <a:cxnLst/>
              <a:rect l="l" t="t" r="r" b="b"/>
              <a:pathLst>
                <a:path w="90170" h="111759">
                  <a:moveTo>
                    <a:pt x="16687" y="3695"/>
                  </a:moveTo>
                  <a:lnTo>
                    <a:pt x="12979" y="0"/>
                  </a:lnTo>
                  <a:lnTo>
                    <a:pt x="3708" y="0"/>
                  </a:lnTo>
                  <a:lnTo>
                    <a:pt x="0" y="3695"/>
                  </a:lnTo>
                  <a:lnTo>
                    <a:pt x="0" y="107467"/>
                  </a:lnTo>
                  <a:lnTo>
                    <a:pt x="3708" y="111175"/>
                  </a:lnTo>
                  <a:lnTo>
                    <a:pt x="12979" y="111175"/>
                  </a:lnTo>
                  <a:lnTo>
                    <a:pt x="16687" y="107467"/>
                  </a:lnTo>
                  <a:lnTo>
                    <a:pt x="16687" y="102831"/>
                  </a:lnTo>
                  <a:lnTo>
                    <a:pt x="16687" y="3695"/>
                  </a:lnTo>
                  <a:close/>
                </a:path>
                <a:path w="90170" h="111759">
                  <a:moveTo>
                    <a:pt x="89916" y="3695"/>
                  </a:moveTo>
                  <a:lnTo>
                    <a:pt x="87134" y="0"/>
                  </a:lnTo>
                  <a:lnTo>
                    <a:pt x="76936" y="0"/>
                  </a:lnTo>
                  <a:lnTo>
                    <a:pt x="73228" y="3695"/>
                  </a:lnTo>
                  <a:lnTo>
                    <a:pt x="73228" y="107467"/>
                  </a:lnTo>
                  <a:lnTo>
                    <a:pt x="76936" y="111175"/>
                  </a:lnTo>
                  <a:lnTo>
                    <a:pt x="87134" y="111175"/>
                  </a:lnTo>
                  <a:lnTo>
                    <a:pt x="89916" y="107467"/>
                  </a:lnTo>
                  <a:lnTo>
                    <a:pt x="89916" y="102831"/>
                  </a:lnTo>
                  <a:lnTo>
                    <a:pt x="89916" y="3695"/>
                  </a:lnTo>
                  <a:close/>
                </a:path>
              </a:pathLst>
            </a:custGeom>
            <a:solidFill>
              <a:srgbClr val="FDFDFD"/>
            </a:solidFill>
          </p:spPr>
          <p:txBody>
            <a:bodyPr wrap="square" lIns="0" tIns="0" rIns="0" bIns="0" rtlCol="0"/>
            <a:lstStyle/>
            <a:p>
              <a:endParaRPr/>
            </a:p>
          </p:txBody>
        </p:sp>
        <p:pic>
          <p:nvPicPr>
            <p:cNvPr id="25" name="object 25"/>
            <p:cNvPicPr/>
            <p:nvPr/>
          </p:nvPicPr>
          <p:blipFill>
            <a:blip r:embed="rId17" cstate="print"/>
            <a:stretch>
              <a:fillRect/>
            </a:stretch>
          </p:blipFill>
          <p:spPr>
            <a:xfrm>
              <a:off x="3826615" y="5504458"/>
              <a:ext cx="204368" cy="196733"/>
            </a:xfrm>
            <a:prstGeom prst="rect">
              <a:avLst/>
            </a:prstGeom>
          </p:spPr>
        </p:pic>
        <p:sp>
          <p:nvSpPr>
            <p:cNvPr id="26" name="object 26"/>
            <p:cNvSpPr/>
            <p:nvPr/>
          </p:nvSpPr>
          <p:spPr>
            <a:xfrm>
              <a:off x="5319265" y="5356178"/>
              <a:ext cx="204470" cy="196850"/>
            </a:xfrm>
            <a:custGeom>
              <a:avLst/>
              <a:gdLst/>
              <a:ahLst/>
              <a:cxnLst/>
              <a:rect l="l" t="t" r="r" b="b"/>
              <a:pathLst>
                <a:path w="204470" h="196850">
                  <a:moveTo>
                    <a:pt x="204373" y="196729"/>
                  </a:moveTo>
                  <a:lnTo>
                    <a:pt x="0" y="196729"/>
                  </a:lnTo>
                  <a:lnTo>
                    <a:pt x="0" y="0"/>
                  </a:lnTo>
                  <a:lnTo>
                    <a:pt x="204373" y="0"/>
                  </a:lnTo>
                  <a:lnTo>
                    <a:pt x="204373" y="196729"/>
                  </a:lnTo>
                  <a:close/>
                </a:path>
              </a:pathLst>
            </a:custGeom>
            <a:solidFill>
              <a:srgbClr val="E364B8"/>
            </a:solidFill>
          </p:spPr>
          <p:txBody>
            <a:bodyPr wrap="square" lIns="0" tIns="0" rIns="0" bIns="0" rtlCol="0"/>
            <a:lstStyle/>
            <a:p>
              <a:endParaRPr/>
            </a:p>
          </p:txBody>
        </p:sp>
        <p:sp>
          <p:nvSpPr>
            <p:cNvPr id="27" name="object 27"/>
            <p:cNvSpPr/>
            <p:nvPr/>
          </p:nvSpPr>
          <p:spPr>
            <a:xfrm>
              <a:off x="5365381" y="5400636"/>
              <a:ext cx="121920" cy="100965"/>
            </a:xfrm>
            <a:custGeom>
              <a:avLst/>
              <a:gdLst/>
              <a:ahLst/>
              <a:cxnLst/>
              <a:rect l="l" t="t" r="r" b="b"/>
              <a:pathLst>
                <a:path w="121920" h="100964">
                  <a:moveTo>
                    <a:pt x="18122" y="3289"/>
                  </a:moveTo>
                  <a:lnTo>
                    <a:pt x="14008" y="0"/>
                  </a:lnTo>
                  <a:lnTo>
                    <a:pt x="4127" y="0"/>
                  </a:lnTo>
                  <a:lnTo>
                    <a:pt x="0" y="3289"/>
                  </a:lnTo>
                  <a:lnTo>
                    <a:pt x="0" y="96304"/>
                  </a:lnTo>
                  <a:lnTo>
                    <a:pt x="4127" y="99593"/>
                  </a:lnTo>
                  <a:lnTo>
                    <a:pt x="14008" y="99593"/>
                  </a:lnTo>
                  <a:lnTo>
                    <a:pt x="18122" y="96304"/>
                  </a:lnTo>
                  <a:lnTo>
                    <a:pt x="18122" y="91363"/>
                  </a:lnTo>
                  <a:lnTo>
                    <a:pt x="18122" y="3289"/>
                  </a:lnTo>
                  <a:close/>
                </a:path>
                <a:path w="121920" h="100964">
                  <a:moveTo>
                    <a:pt x="121907" y="62560"/>
                  </a:moveTo>
                  <a:lnTo>
                    <a:pt x="117792" y="55143"/>
                  </a:lnTo>
                  <a:lnTo>
                    <a:pt x="110375" y="51028"/>
                  </a:lnTo>
                  <a:lnTo>
                    <a:pt x="106260" y="48564"/>
                  </a:lnTo>
                  <a:lnTo>
                    <a:pt x="102971" y="47739"/>
                  </a:lnTo>
                  <a:lnTo>
                    <a:pt x="97205" y="46913"/>
                  </a:lnTo>
                  <a:lnTo>
                    <a:pt x="98844" y="46913"/>
                  </a:lnTo>
                  <a:lnTo>
                    <a:pt x="106667" y="44513"/>
                  </a:lnTo>
                  <a:lnTo>
                    <a:pt x="112649" y="40017"/>
                  </a:lnTo>
                  <a:lnTo>
                    <a:pt x="116459" y="33832"/>
                  </a:lnTo>
                  <a:lnTo>
                    <a:pt x="117792" y="26339"/>
                  </a:lnTo>
                  <a:lnTo>
                    <a:pt x="115430" y="15621"/>
                  </a:lnTo>
                  <a:lnTo>
                    <a:pt x="108737" y="7302"/>
                  </a:lnTo>
                  <a:lnTo>
                    <a:pt x="98336" y="1905"/>
                  </a:lnTo>
                  <a:lnTo>
                    <a:pt x="84848" y="0"/>
                  </a:lnTo>
                  <a:lnTo>
                    <a:pt x="76415" y="749"/>
                  </a:lnTo>
                  <a:lnTo>
                    <a:pt x="53543" y="16459"/>
                  </a:lnTo>
                  <a:lnTo>
                    <a:pt x="53543" y="22225"/>
                  </a:lnTo>
                  <a:lnTo>
                    <a:pt x="56845" y="25514"/>
                  </a:lnTo>
                  <a:lnTo>
                    <a:pt x="63423" y="25514"/>
                  </a:lnTo>
                  <a:lnTo>
                    <a:pt x="65900" y="24688"/>
                  </a:lnTo>
                  <a:lnTo>
                    <a:pt x="67551" y="22225"/>
                  </a:lnTo>
                  <a:lnTo>
                    <a:pt x="71666" y="16459"/>
                  </a:lnTo>
                  <a:lnTo>
                    <a:pt x="76606" y="13982"/>
                  </a:lnTo>
                  <a:lnTo>
                    <a:pt x="93903" y="13982"/>
                  </a:lnTo>
                  <a:lnTo>
                    <a:pt x="100495" y="18923"/>
                  </a:lnTo>
                  <a:lnTo>
                    <a:pt x="100495" y="26339"/>
                  </a:lnTo>
                  <a:lnTo>
                    <a:pt x="98996" y="31991"/>
                  </a:lnTo>
                  <a:lnTo>
                    <a:pt x="94729" y="36423"/>
                  </a:lnTo>
                  <a:lnTo>
                    <a:pt x="87985" y="39293"/>
                  </a:lnTo>
                  <a:lnTo>
                    <a:pt x="79082" y="40335"/>
                  </a:lnTo>
                  <a:lnTo>
                    <a:pt x="72491" y="40335"/>
                  </a:lnTo>
                  <a:lnTo>
                    <a:pt x="70015" y="41973"/>
                  </a:lnTo>
                  <a:lnTo>
                    <a:pt x="70015" y="51854"/>
                  </a:lnTo>
                  <a:lnTo>
                    <a:pt x="72491" y="54317"/>
                  </a:lnTo>
                  <a:lnTo>
                    <a:pt x="89789" y="54317"/>
                  </a:lnTo>
                  <a:lnTo>
                    <a:pt x="93078" y="55143"/>
                  </a:lnTo>
                  <a:lnTo>
                    <a:pt x="99669" y="57619"/>
                  </a:lnTo>
                  <a:lnTo>
                    <a:pt x="103784" y="62560"/>
                  </a:lnTo>
                  <a:lnTo>
                    <a:pt x="103784" y="79019"/>
                  </a:lnTo>
                  <a:lnTo>
                    <a:pt x="96380" y="85598"/>
                  </a:lnTo>
                  <a:lnTo>
                    <a:pt x="76606" y="85598"/>
                  </a:lnTo>
                  <a:lnTo>
                    <a:pt x="69189" y="82308"/>
                  </a:lnTo>
                  <a:lnTo>
                    <a:pt x="65074" y="76542"/>
                  </a:lnTo>
                  <a:lnTo>
                    <a:pt x="62611" y="73253"/>
                  </a:lnTo>
                  <a:lnTo>
                    <a:pt x="60960" y="72428"/>
                  </a:lnTo>
                  <a:lnTo>
                    <a:pt x="53543" y="72428"/>
                  </a:lnTo>
                  <a:lnTo>
                    <a:pt x="50253" y="75730"/>
                  </a:lnTo>
                  <a:lnTo>
                    <a:pt x="50253" y="83134"/>
                  </a:lnTo>
                  <a:lnTo>
                    <a:pt x="84848" y="100418"/>
                  </a:lnTo>
                  <a:lnTo>
                    <a:pt x="100025" y="98221"/>
                  </a:lnTo>
                  <a:lnTo>
                    <a:pt x="111721" y="92087"/>
                  </a:lnTo>
                  <a:lnTo>
                    <a:pt x="119253" y="82702"/>
                  </a:lnTo>
                  <a:lnTo>
                    <a:pt x="121907" y="70789"/>
                  </a:lnTo>
                  <a:lnTo>
                    <a:pt x="121907" y="62560"/>
                  </a:lnTo>
                  <a:close/>
                </a:path>
              </a:pathLst>
            </a:custGeom>
            <a:solidFill>
              <a:srgbClr val="FDFDFD"/>
            </a:solidFill>
          </p:spPr>
          <p:txBody>
            <a:bodyPr wrap="square" lIns="0" tIns="0" rIns="0" bIns="0" rtlCol="0"/>
            <a:lstStyle/>
            <a:p>
              <a:endParaRPr/>
            </a:p>
          </p:txBody>
        </p:sp>
        <p:pic>
          <p:nvPicPr>
            <p:cNvPr id="28" name="object 28"/>
            <p:cNvPicPr/>
            <p:nvPr/>
          </p:nvPicPr>
          <p:blipFill>
            <a:blip r:embed="rId18" cstate="print"/>
            <a:stretch>
              <a:fillRect/>
            </a:stretch>
          </p:blipFill>
          <p:spPr>
            <a:xfrm>
              <a:off x="4297042" y="6237372"/>
              <a:ext cx="204377" cy="196727"/>
            </a:xfrm>
            <a:prstGeom prst="rect">
              <a:avLst/>
            </a:prstGeom>
          </p:spPr>
        </p:pic>
        <p:pic>
          <p:nvPicPr>
            <p:cNvPr id="29" name="object 29"/>
            <p:cNvPicPr/>
            <p:nvPr/>
          </p:nvPicPr>
          <p:blipFill>
            <a:blip r:embed="rId19" cstate="print"/>
            <a:stretch>
              <a:fillRect/>
            </a:stretch>
          </p:blipFill>
          <p:spPr>
            <a:xfrm>
              <a:off x="4238108" y="5676329"/>
              <a:ext cx="740811" cy="520924"/>
            </a:xfrm>
            <a:prstGeom prst="rect">
              <a:avLst/>
            </a:prstGeom>
          </p:spPr>
        </p:pic>
        <p:pic>
          <p:nvPicPr>
            <p:cNvPr id="30" name="object 30"/>
            <p:cNvPicPr/>
            <p:nvPr/>
          </p:nvPicPr>
          <p:blipFill>
            <a:blip r:embed="rId20" cstate="print"/>
            <a:stretch>
              <a:fillRect/>
            </a:stretch>
          </p:blipFill>
          <p:spPr>
            <a:xfrm>
              <a:off x="6023670" y="6637056"/>
              <a:ext cx="204376" cy="196726"/>
            </a:xfrm>
            <a:prstGeom prst="rect">
              <a:avLst/>
            </a:prstGeom>
          </p:spPr>
        </p:pic>
        <p:pic>
          <p:nvPicPr>
            <p:cNvPr id="31" name="object 31"/>
            <p:cNvPicPr/>
            <p:nvPr/>
          </p:nvPicPr>
          <p:blipFill>
            <a:blip r:embed="rId21" cstate="print"/>
            <a:stretch>
              <a:fillRect/>
            </a:stretch>
          </p:blipFill>
          <p:spPr>
            <a:xfrm>
              <a:off x="4735474" y="7160355"/>
              <a:ext cx="204366" cy="196728"/>
            </a:xfrm>
            <a:prstGeom prst="rect">
              <a:avLst/>
            </a:prstGeom>
          </p:spPr>
        </p:pic>
        <p:pic>
          <p:nvPicPr>
            <p:cNvPr id="32" name="object 32"/>
            <p:cNvPicPr/>
            <p:nvPr/>
          </p:nvPicPr>
          <p:blipFill>
            <a:blip r:embed="rId22" cstate="print"/>
            <a:stretch>
              <a:fillRect/>
            </a:stretch>
          </p:blipFill>
          <p:spPr>
            <a:xfrm>
              <a:off x="5004407" y="8210498"/>
              <a:ext cx="204368" cy="196734"/>
            </a:xfrm>
            <a:prstGeom prst="rect">
              <a:avLst/>
            </a:prstGeom>
          </p:spPr>
        </p:pic>
        <p:pic>
          <p:nvPicPr>
            <p:cNvPr id="33" name="object 33"/>
            <p:cNvPicPr/>
            <p:nvPr/>
          </p:nvPicPr>
          <p:blipFill>
            <a:blip r:embed="rId23" cstate="print"/>
            <a:stretch>
              <a:fillRect/>
            </a:stretch>
          </p:blipFill>
          <p:spPr>
            <a:xfrm>
              <a:off x="2863907" y="8135984"/>
              <a:ext cx="248442" cy="239967"/>
            </a:xfrm>
            <a:prstGeom prst="rect">
              <a:avLst/>
            </a:prstGeom>
          </p:spPr>
        </p:pic>
        <p:pic>
          <p:nvPicPr>
            <p:cNvPr id="34" name="object 34"/>
            <p:cNvPicPr/>
            <p:nvPr/>
          </p:nvPicPr>
          <p:blipFill>
            <a:blip r:embed="rId24" cstate="print"/>
            <a:stretch>
              <a:fillRect/>
            </a:stretch>
          </p:blipFill>
          <p:spPr>
            <a:xfrm>
              <a:off x="3677651" y="7518709"/>
              <a:ext cx="204376" cy="196737"/>
            </a:xfrm>
            <a:prstGeom prst="rect">
              <a:avLst/>
            </a:prstGeom>
          </p:spPr>
        </p:pic>
        <p:pic>
          <p:nvPicPr>
            <p:cNvPr id="35" name="object 35"/>
            <p:cNvPicPr/>
            <p:nvPr/>
          </p:nvPicPr>
          <p:blipFill>
            <a:blip r:embed="rId25" cstate="print"/>
            <a:stretch>
              <a:fillRect/>
            </a:stretch>
          </p:blipFill>
          <p:spPr>
            <a:xfrm>
              <a:off x="5650737" y="5779985"/>
              <a:ext cx="228307" cy="218858"/>
            </a:xfrm>
            <a:prstGeom prst="rect">
              <a:avLst/>
            </a:prstGeom>
          </p:spPr>
        </p:pic>
        <p:pic>
          <p:nvPicPr>
            <p:cNvPr id="36" name="object 36"/>
            <p:cNvPicPr/>
            <p:nvPr/>
          </p:nvPicPr>
          <p:blipFill>
            <a:blip r:embed="rId26" cstate="print"/>
            <a:stretch>
              <a:fillRect/>
            </a:stretch>
          </p:blipFill>
          <p:spPr>
            <a:xfrm>
              <a:off x="2386075" y="8961640"/>
              <a:ext cx="228307" cy="218855"/>
            </a:xfrm>
            <a:prstGeom prst="rect">
              <a:avLst/>
            </a:prstGeom>
          </p:spPr>
        </p:pic>
      </p:grpSp>
      <p:sp>
        <p:nvSpPr>
          <p:cNvPr id="37" name="object 37"/>
          <p:cNvSpPr/>
          <p:nvPr/>
        </p:nvSpPr>
        <p:spPr>
          <a:xfrm>
            <a:off x="295376" y="549801"/>
            <a:ext cx="699770" cy="0"/>
          </a:xfrm>
          <a:custGeom>
            <a:avLst/>
            <a:gdLst/>
            <a:ahLst/>
            <a:cxnLst/>
            <a:rect l="l" t="t" r="r" b="b"/>
            <a:pathLst>
              <a:path w="699769">
                <a:moveTo>
                  <a:pt x="0" y="0"/>
                </a:moveTo>
                <a:lnTo>
                  <a:pt x="699401" y="0"/>
                </a:lnTo>
              </a:path>
            </a:pathLst>
          </a:custGeom>
          <a:ln w="50800">
            <a:solidFill>
              <a:srgbClr val="FF999A"/>
            </a:solidFill>
          </a:ln>
        </p:spPr>
        <p:txBody>
          <a:bodyPr wrap="square" lIns="0" tIns="0" rIns="0" bIns="0" rtlCol="0"/>
          <a:lstStyle/>
          <a:p>
            <a:endParaRPr/>
          </a:p>
        </p:txBody>
      </p:sp>
      <p:pic>
        <p:nvPicPr>
          <p:cNvPr id="38" name="object 38"/>
          <p:cNvPicPr/>
          <p:nvPr/>
        </p:nvPicPr>
        <p:blipFill>
          <a:blip r:embed="rId27" cstate="print"/>
          <a:stretch>
            <a:fillRect/>
          </a:stretch>
        </p:blipFill>
        <p:spPr>
          <a:xfrm>
            <a:off x="3967577" y="4801720"/>
            <a:ext cx="832451" cy="568964"/>
          </a:xfrm>
          <a:prstGeom prst="rect">
            <a:avLst/>
          </a:prstGeom>
        </p:spPr>
      </p:pic>
      <p:sp>
        <p:nvSpPr>
          <p:cNvPr id="39" name="object 39"/>
          <p:cNvSpPr/>
          <p:nvPr/>
        </p:nvSpPr>
        <p:spPr>
          <a:xfrm>
            <a:off x="1166775" y="549801"/>
            <a:ext cx="147320" cy="0"/>
          </a:xfrm>
          <a:custGeom>
            <a:avLst/>
            <a:gdLst/>
            <a:ahLst/>
            <a:cxnLst/>
            <a:rect l="l" t="t" r="r" b="b"/>
            <a:pathLst>
              <a:path w="147319">
                <a:moveTo>
                  <a:pt x="0" y="0"/>
                </a:moveTo>
                <a:lnTo>
                  <a:pt x="146761" y="0"/>
                </a:lnTo>
              </a:path>
            </a:pathLst>
          </a:custGeom>
          <a:ln w="50800">
            <a:solidFill>
              <a:srgbClr val="FF999A"/>
            </a:solidFill>
          </a:ln>
        </p:spPr>
        <p:txBody>
          <a:bodyPr wrap="square" lIns="0" tIns="0" rIns="0" bIns="0" rtlCol="0"/>
          <a:lstStyle/>
          <a:p>
            <a:endParaRPr/>
          </a:p>
        </p:txBody>
      </p:sp>
      <p:sp>
        <p:nvSpPr>
          <p:cNvPr id="40" name="object 40"/>
          <p:cNvSpPr/>
          <p:nvPr/>
        </p:nvSpPr>
        <p:spPr>
          <a:xfrm>
            <a:off x="1485530" y="549801"/>
            <a:ext cx="699770" cy="0"/>
          </a:xfrm>
          <a:custGeom>
            <a:avLst/>
            <a:gdLst/>
            <a:ahLst/>
            <a:cxnLst/>
            <a:rect l="l" t="t" r="r" b="b"/>
            <a:pathLst>
              <a:path w="699769">
                <a:moveTo>
                  <a:pt x="0" y="0"/>
                </a:moveTo>
                <a:lnTo>
                  <a:pt x="699401" y="0"/>
                </a:lnTo>
              </a:path>
            </a:pathLst>
          </a:custGeom>
          <a:ln w="50800">
            <a:solidFill>
              <a:srgbClr val="FF0000"/>
            </a:solidFill>
          </a:ln>
        </p:spPr>
        <p:txBody>
          <a:bodyPr wrap="square" lIns="0" tIns="0" rIns="0" bIns="0" rtlCol="0"/>
          <a:lstStyle/>
          <a:p>
            <a:endParaRPr/>
          </a:p>
        </p:txBody>
      </p:sp>
      <p:sp>
        <p:nvSpPr>
          <p:cNvPr id="41" name="object 41"/>
          <p:cNvSpPr/>
          <p:nvPr/>
        </p:nvSpPr>
        <p:spPr>
          <a:xfrm>
            <a:off x="2356929" y="549801"/>
            <a:ext cx="147320" cy="0"/>
          </a:xfrm>
          <a:custGeom>
            <a:avLst/>
            <a:gdLst/>
            <a:ahLst/>
            <a:cxnLst/>
            <a:rect l="l" t="t" r="r" b="b"/>
            <a:pathLst>
              <a:path w="147319">
                <a:moveTo>
                  <a:pt x="0" y="0"/>
                </a:moveTo>
                <a:lnTo>
                  <a:pt x="146761" y="0"/>
                </a:lnTo>
              </a:path>
            </a:pathLst>
          </a:custGeom>
          <a:ln w="50800">
            <a:solidFill>
              <a:srgbClr val="FF0000"/>
            </a:solidFill>
          </a:ln>
        </p:spPr>
        <p:txBody>
          <a:bodyPr wrap="square" lIns="0" tIns="0" rIns="0" bIns="0" rtlCol="0"/>
          <a:lstStyle/>
          <a:p>
            <a:endParaRPr/>
          </a:p>
        </p:txBody>
      </p:sp>
      <p:sp>
        <p:nvSpPr>
          <p:cNvPr id="42" name="object 42"/>
          <p:cNvSpPr/>
          <p:nvPr/>
        </p:nvSpPr>
        <p:spPr>
          <a:xfrm>
            <a:off x="2675682" y="549801"/>
            <a:ext cx="699770" cy="0"/>
          </a:xfrm>
          <a:custGeom>
            <a:avLst/>
            <a:gdLst/>
            <a:ahLst/>
            <a:cxnLst/>
            <a:rect l="l" t="t" r="r" b="b"/>
            <a:pathLst>
              <a:path w="699770">
                <a:moveTo>
                  <a:pt x="0" y="0"/>
                </a:moveTo>
                <a:lnTo>
                  <a:pt x="699401" y="0"/>
                </a:lnTo>
              </a:path>
            </a:pathLst>
          </a:custGeom>
          <a:ln w="50800">
            <a:solidFill>
              <a:srgbClr val="00AF50"/>
            </a:solidFill>
          </a:ln>
        </p:spPr>
        <p:txBody>
          <a:bodyPr wrap="square" lIns="0" tIns="0" rIns="0" bIns="0" rtlCol="0"/>
          <a:lstStyle/>
          <a:p>
            <a:endParaRPr/>
          </a:p>
        </p:txBody>
      </p:sp>
      <p:sp>
        <p:nvSpPr>
          <p:cNvPr id="43" name="object 43"/>
          <p:cNvSpPr/>
          <p:nvPr/>
        </p:nvSpPr>
        <p:spPr>
          <a:xfrm>
            <a:off x="3547081" y="549801"/>
            <a:ext cx="147320" cy="0"/>
          </a:xfrm>
          <a:custGeom>
            <a:avLst/>
            <a:gdLst/>
            <a:ahLst/>
            <a:cxnLst/>
            <a:rect l="l" t="t" r="r" b="b"/>
            <a:pathLst>
              <a:path w="147320">
                <a:moveTo>
                  <a:pt x="0" y="0"/>
                </a:moveTo>
                <a:lnTo>
                  <a:pt x="146761" y="0"/>
                </a:lnTo>
              </a:path>
            </a:pathLst>
          </a:custGeom>
          <a:ln w="50800">
            <a:solidFill>
              <a:srgbClr val="00AF50"/>
            </a:solidFill>
          </a:ln>
        </p:spPr>
        <p:txBody>
          <a:bodyPr wrap="square" lIns="0" tIns="0" rIns="0" bIns="0" rtlCol="0"/>
          <a:lstStyle/>
          <a:p>
            <a:endParaRPr/>
          </a:p>
        </p:txBody>
      </p:sp>
      <p:sp>
        <p:nvSpPr>
          <p:cNvPr id="44" name="object 44"/>
          <p:cNvSpPr/>
          <p:nvPr/>
        </p:nvSpPr>
        <p:spPr>
          <a:xfrm>
            <a:off x="3865836" y="549801"/>
            <a:ext cx="699770" cy="0"/>
          </a:xfrm>
          <a:custGeom>
            <a:avLst/>
            <a:gdLst/>
            <a:ahLst/>
            <a:cxnLst/>
            <a:rect l="l" t="t" r="r" b="b"/>
            <a:pathLst>
              <a:path w="699770">
                <a:moveTo>
                  <a:pt x="0" y="0"/>
                </a:moveTo>
                <a:lnTo>
                  <a:pt x="699401" y="0"/>
                </a:lnTo>
              </a:path>
            </a:pathLst>
          </a:custGeom>
          <a:ln w="50800">
            <a:solidFill>
              <a:srgbClr val="006FC0"/>
            </a:solidFill>
          </a:ln>
        </p:spPr>
        <p:txBody>
          <a:bodyPr wrap="square" lIns="0" tIns="0" rIns="0" bIns="0" rtlCol="0"/>
          <a:lstStyle/>
          <a:p>
            <a:endParaRPr/>
          </a:p>
        </p:txBody>
      </p:sp>
      <p:sp>
        <p:nvSpPr>
          <p:cNvPr id="45" name="object 45"/>
          <p:cNvSpPr/>
          <p:nvPr/>
        </p:nvSpPr>
        <p:spPr>
          <a:xfrm>
            <a:off x="4737236" y="549801"/>
            <a:ext cx="147320" cy="0"/>
          </a:xfrm>
          <a:custGeom>
            <a:avLst/>
            <a:gdLst/>
            <a:ahLst/>
            <a:cxnLst/>
            <a:rect l="l" t="t" r="r" b="b"/>
            <a:pathLst>
              <a:path w="147320">
                <a:moveTo>
                  <a:pt x="0" y="0"/>
                </a:moveTo>
                <a:lnTo>
                  <a:pt x="146761" y="0"/>
                </a:lnTo>
              </a:path>
            </a:pathLst>
          </a:custGeom>
          <a:ln w="50800">
            <a:solidFill>
              <a:srgbClr val="006FC0"/>
            </a:solidFill>
          </a:ln>
        </p:spPr>
        <p:txBody>
          <a:bodyPr wrap="square" lIns="0" tIns="0" rIns="0" bIns="0" rtlCol="0"/>
          <a:lstStyle/>
          <a:p>
            <a:endParaRPr/>
          </a:p>
        </p:txBody>
      </p:sp>
      <p:sp>
        <p:nvSpPr>
          <p:cNvPr id="46" name="object 46"/>
          <p:cNvSpPr/>
          <p:nvPr/>
        </p:nvSpPr>
        <p:spPr>
          <a:xfrm>
            <a:off x="5055990" y="549801"/>
            <a:ext cx="699770" cy="0"/>
          </a:xfrm>
          <a:custGeom>
            <a:avLst/>
            <a:gdLst/>
            <a:ahLst/>
            <a:cxnLst/>
            <a:rect l="l" t="t" r="r" b="b"/>
            <a:pathLst>
              <a:path w="699770">
                <a:moveTo>
                  <a:pt x="0" y="0"/>
                </a:moveTo>
                <a:lnTo>
                  <a:pt x="699401" y="0"/>
                </a:lnTo>
              </a:path>
            </a:pathLst>
          </a:custGeom>
          <a:ln w="50800">
            <a:solidFill>
              <a:srgbClr val="6F2F9F"/>
            </a:solidFill>
          </a:ln>
        </p:spPr>
        <p:txBody>
          <a:bodyPr wrap="square" lIns="0" tIns="0" rIns="0" bIns="0" rtlCol="0"/>
          <a:lstStyle/>
          <a:p>
            <a:endParaRPr/>
          </a:p>
        </p:txBody>
      </p:sp>
      <p:sp>
        <p:nvSpPr>
          <p:cNvPr id="47" name="object 47"/>
          <p:cNvSpPr/>
          <p:nvPr/>
        </p:nvSpPr>
        <p:spPr>
          <a:xfrm>
            <a:off x="5927388" y="549801"/>
            <a:ext cx="147320" cy="0"/>
          </a:xfrm>
          <a:custGeom>
            <a:avLst/>
            <a:gdLst/>
            <a:ahLst/>
            <a:cxnLst/>
            <a:rect l="l" t="t" r="r" b="b"/>
            <a:pathLst>
              <a:path w="147320">
                <a:moveTo>
                  <a:pt x="0" y="0"/>
                </a:moveTo>
                <a:lnTo>
                  <a:pt x="146761" y="0"/>
                </a:lnTo>
              </a:path>
            </a:pathLst>
          </a:custGeom>
          <a:ln w="50800">
            <a:solidFill>
              <a:srgbClr val="6F2F9F"/>
            </a:solidFill>
          </a:ln>
        </p:spPr>
        <p:txBody>
          <a:bodyPr wrap="square" lIns="0" tIns="0" rIns="0" bIns="0" rtlCol="0"/>
          <a:lstStyle/>
          <a:p>
            <a:endParaRPr/>
          </a:p>
        </p:txBody>
      </p:sp>
      <p:sp>
        <p:nvSpPr>
          <p:cNvPr id="48" name="object 48"/>
          <p:cNvSpPr/>
          <p:nvPr/>
        </p:nvSpPr>
        <p:spPr>
          <a:xfrm>
            <a:off x="6246143" y="549801"/>
            <a:ext cx="699770" cy="0"/>
          </a:xfrm>
          <a:custGeom>
            <a:avLst/>
            <a:gdLst/>
            <a:ahLst/>
            <a:cxnLst/>
            <a:rect l="l" t="t" r="r" b="b"/>
            <a:pathLst>
              <a:path w="699770">
                <a:moveTo>
                  <a:pt x="0" y="0"/>
                </a:moveTo>
                <a:lnTo>
                  <a:pt x="699401" y="0"/>
                </a:lnTo>
              </a:path>
            </a:pathLst>
          </a:custGeom>
          <a:ln w="50800">
            <a:solidFill>
              <a:srgbClr val="001F5F"/>
            </a:solidFill>
          </a:ln>
        </p:spPr>
        <p:txBody>
          <a:bodyPr wrap="square" lIns="0" tIns="0" rIns="0" bIns="0" rtlCol="0"/>
          <a:lstStyle/>
          <a:p>
            <a:endParaRPr/>
          </a:p>
        </p:txBody>
      </p:sp>
      <p:sp>
        <p:nvSpPr>
          <p:cNvPr id="49" name="object 49"/>
          <p:cNvSpPr/>
          <p:nvPr/>
        </p:nvSpPr>
        <p:spPr>
          <a:xfrm>
            <a:off x="7117536" y="549801"/>
            <a:ext cx="147320" cy="0"/>
          </a:xfrm>
          <a:custGeom>
            <a:avLst/>
            <a:gdLst/>
            <a:ahLst/>
            <a:cxnLst/>
            <a:rect l="l" t="t" r="r" b="b"/>
            <a:pathLst>
              <a:path w="147320">
                <a:moveTo>
                  <a:pt x="0" y="0"/>
                </a:moveTo>
                <a:lnTo>
                  <a:pt x="146761" y="0"/>
                </a:lnTo>
              </a:path>
            </a:pathLst>
          </a:custGeom>
          <a:ln w="50800">
            <a:solidFill>
              <a:srgbClr val="001F5F"/>
            </a:solidFill>
          </a:ln>
        </p:spPr>
        <p:txBody>
          <a:bodyPr wrap="square" lIns="0" tIns="0" rIns="0" bIns="0" rtlCol="0"/>
          <a:lstStyle/>
          <a:p>
            <a:endParaRPr/>
          </a:p>
        </p:txBody>
      </p:sp>
      <p:sp>
        <p:nvSpPr>
          <p:cNvPr id="50" name="object 50"/>
          <p:cNvSpPr txBox="1"/>
          <p:nvPr/>
        </p:nvSpPr>
        <p:spPr>
          <a:xfrm>
            <a:off x="7078958" y="10265095"/>
            <a:ext cx="152400" cy="255904"/>
          </a:xfrm>
          <a:prstGeom prst="rect">
            <a:avLst/>
          </a:prstGeom>
        </p:spPr>
        <p:txBody>
          <a:bodyPr vert="horz" wrap="square" lIns="0" tIns="13970" rIns="0" bIns="0" rtlCol="0">
            <a:spAutoFit/>
          </a:bodyPr>
          <a:lstStyle/>
          <a:p>
            <a:pPr marL="12700">
              <a:lnSpc>
                <a:spcPct val="100000"/>
              </a:lnSpc>
              <a:spcBef>
                <a:spcPts val="110"/>
              </a:spcBef>
            </a:pPr>
            <a:r>
              <a:rPr sz="1500" spc="-50" dirty="0">
                <a:solidFill>
                  <a:srgbClr val="888888"/>
                </a:solidFill>
                <a:latin typeface="UD デジタル 教科書体 NK-R"/>
                <a:cs typeface="UD デジタル 教科書体 NK-R"/>
              </a:rPr>
              <a:t>３</a:t>
            </a:r>
            <a:endParaRPr sz="1500">
              <a:latin typeface="UD デジタル 教科書体 NK-R"/>
              <a:cs typeface="UD デジタル 教科書体 NK-R"/>
            </a:endParaRPr>
          </a:p>
        </p:txBody>
      </p:sp>
      <p:grpSp>
        <p:nvGrpSpPr>
          <p:cNvPr id="51" name="object 51"/>
          <p:cNvGrpSpPr/>
          <p:nvPr/>
        </p:nvGrpSpPr>
        <p:grpSpPr>
          <a:xfrm>
            <a:off x="581020" y="1076995"/>
            <a:ext cx="254635" cy="247650"/>
            <a:chOff x="581020" y="1076995"/>
            <a:chExt cx="254635" cy="247650"/>
          </a:xfrm>
        </p:grpSpPr>
        <p:pic>
          <p:nvPicPr>
            <p:cNvPr id="52" name="object 52"/>
            <p:cNvPicPr/>
            <p:nvPr/>
          </p:nvPicPr>
          <p:blipFill>
            <a:blip r:embed="rId28" cstate="print"/>
            <a:stretch>
              <a:fillRect/>
            </a:stretch>
          </p:blipFill>
          <p:spPr>
            <a:xfrm>
              <a:off x="582406" y="1078377"/>
              <a:ext cx="251449" cy="244842"/>
            </a:xfrm>
            <a:prstGeom prst="rect">
              <a:avLst/>
            </a:prstGeom>
          </p:spPr>
        </p:pic>
        <p:sp>
          <p:nvSpPr>
            <p:cNvPr id="53" name="object 53"/>
            <p:cNvSpPr/>
            <p:nvPr/>
          </p:nvSpPr>
          <p:spPr>
            <a:xfrm>
              <a:off x="582406" y="1078381"/>
              <a:ext cx="251460" cy="245110"/>
            </a:xfrm>
            <a:custGeom>
              <a:avLst/>
              <a:gdLst/>
              <a:ahLst/>
              <a:cxnLst/>
              <a:rect l="l" t="t" r="r" b="b"/>
              <a:pathLst>
                <a:path w="251459" h="245109">
                  <a:moveTo>
                    <a:pt x="131008" y="0"/>
                  </a:moveTo>
                  <a:lnTo>
                    <a:pt x="161777" y="32329"/>
                  </a:lnTo>
                  <a:lnTo>
                    <a:pt x="214470" y="30481"/>
                  </a:lnTo>
                  <a:lnTo>
                    <a:pt x="212621" y="83146"/>
                  </a:lnTo>
                  <a:lnTo>
                    <a:pt x="251448" y="119180"/>
                  </a:lnTo>
                  <a:lnTo>
                    <a:pt x="212621" y="155214"/>
                  </a:lnTo>
                  <a:lnTo>
                    <a:pt x="214470" y="207879"/>
                  </a:lnTo>
                  <a:lnTo>
                    <a:pt x="161777" y="206031"/>
                  </a:lnTo>
                  <a:lnTo>
                    <a:pt x="125724" y="244837"/>
                  </a:lnTo>
                  <a:lnTo>
                    <a:pt x="89670" y="206031"/>
                  </a:lnTo>
                  <a:lnTo>
                    <a:pt x="36977" y="207879"/>
                  </a:lnTo>
                  <a:lnTo>
                    <a:pt x="38826" y="155214"/>
                  </a:lnTo>
                  <a:lnTo>
                    <a:pt x="0" y="119180"/>
                  </a:lnTo>
                  <a:lnTo>
                    <a:pt x="38826" y="83146"/>
                  </a:lnTo>
                  <a:lnTo>
                    <a:pt x="36977" y="30481"/>
                  </a:lnTo>
                  <a:lnTo>
                    <a:pt x="89670" y="32329"/>
                  </a:lnTo>
                  <a:lnTo>
                    <a:pt x="120439" y="0"/>
                  </a:lnTo>
                </a:path>
              </a:pathLst>
            </a:custGeom>
            <a:ln w="3175">
              <a:solidFill>
                <a:srgbClr val="464646"/>
              </a:solidFill>
            </a:ln>
          </p:spPr>
          <p:txBody>
            <a:bodyPr wrap="square" lIns="0" tIns="0" rIns="0" bIns="0" rtlCol="0"/>
            <a:lstStyle/>
            <a:p>
              <a:endParaRPr/>
            </a:p>
          </p:txBody>
        </p:sp>
        <p:pic>
          <p:nvPicPr>
            <p:cNvPr id="54" name="object 54"/>
            <p:cNvPicPr/>
            <p:nvPr/>
          </p:nvPicPr>
          <p:blipFill>
            <a:blip r:embed="rId29" cstate="print"/>
            <a:stretch>
              <a:fillRect/>
            </a:stretch>
          </p:blipFill>
          <p:spPr>
            <a:xfrm>
              <a:off x="629553" y="1142125"/>
              <a:ext cx="160852" cy="109026"/>
            </a:xfrm>
            <a:prstGeom prst="rect">
              <a:avLst/>
            </a:prstGeom>
          </p:spPr>
        </p:pic>
      </p:grpSp>
      <p:grpSp>
        <p:nvGrpSpPr>
          <p:cNvPr id="55" name="object 55"/>
          <p:cNvGrpSpPr/>
          <p:nvPr/>
        </p:nvGrpSpPr>
        <p:grpSpPr>
          <a:xfrm>
            <a:off x="581020" y="1458059"/>
            <a:ext cx="254635" cy="247650"/>
            <a:chOff x="581020" y="1458059"/>
            <a:chExt cx="254635" cy="247650"/>
          </a:xfrm>
        </p:grpSpPr>
        <p:pic>
          <p:nvPicPr>
            <p:cNvPr id="56" name="object 56"/>
            <p:cNvPicPr/>
            <p:nvPr/>
          </p:nvPicPr>
          <p:blipFill>
            <a:blip r:embed="rId30" cstate="print"/>
            <a:stretch>
              <a:fillRect/>
            </a:stretch>
          </p:blipFill>
          <p:spPr>
            <a:xfrm>
              <a:off x="582406" y="1459431"/>
              <a:ext cx="251449" cy="244850"/>
            </a:xfrm>
            <a:prstGeom prst="rect">
              <a:avLst/>
            </a:prstGeom>
          </p:spPr>
        </p:pic>
        <p:sp>
          <p:nvSpPr>
            <p:cNvPr id="57" name="object 57"/>
            <p:cNvSpPr/>
            <p:nvPr/>
          </p:nvSpPr>
          <p:spPr>
            <a:xfrm>
              <a:off x="582406" y="1459445"/>
              <a:ext cx="251460" cy="245110"/>
            </a:xfrm>
            <a:custGeom>
              <a:avLst/>
              <a:gdLst/>
              <a:ahLst/>
              <a:cxnLst/>
              <a:rect l="l" t="t" r="r" b="b"/>
              <a:pathLst>
                <a:path w="251459" h="245110">
                  <a:moveTo>
                    <a:pt x="131010" y="0"/>
                  </a:moveTo>
                  <a:lnTo>
                    <a:pt x="161777" y="32327"/>
                  </a:lnTo>
                  <a:lnTo>
                    <a:pt x="214470" y="30479"/>
                  </a:lnTo>
                  <a:lnTo>
                    <a:pt x="212621" y="83144"/>
                  </a:lnTo>
                  <a:lnTo>
                    <a:pt x="251448" y="119178"/>
                  </a:lnTo>
                  <a:lnTo>
                    <a:pt x="212621" y="155212"/>
                  </a:lnTo>
                  <a:lnTo>
                    <a:pt x="214470" y="207878"/>
                  </a:lnTo>
                  <a:lnTo>
                    <a:pt x="161777" y="206030"/>
                  </a:lnTo>
                  <a:lnTo>
                    <a:pt x="125724" y="244836"/>
                  </a:lnTo>
                  <a:lnTo>
                    <a:pt x="89670" y="206030"/>
                  </a:lnTo>
                  <a:lnTo>
                    <a:pt x="36977" y="207878"/>
                  </a:lnTo>
                  <a:lnTo>
                    <a:pt x="38826" y="155212"/>
                  </a:lnTo>
                  <a:lnTo>
                    <a:pt x="0" y="119178"/>
                  </a:lnTo>
                  <a:lnTo>
                    <a:pt x="38826" y="83144"/>
                  </a:lnTo>
                  <a:lnTo>
                    <a:pt x="36977" y="30479"/>
                  </a:lnTo>
                  <a:lnTo>
                    <a:pt x="89670" y="32327"/>
                  </a:lnTo>
                  <a:lnTo>
                    <a:pt x="120437" y="0"/>
                  </a:lnTo>
                </a:path>
              </a:pathLst>
            </a:custGeom>
            <a:ln w="3175">
              <a:solidFill>
                <a:srgbClr val="464646"/>
              </a:solidFill>
            </a:ln>
          </p:spPr>
          <p:txBody>
            <a:bodyPr wrap="square" lIns="0" tIns="0" rIns="0" bIns="0" rtlCol="0"/>
            <a:lstStyle/>
            <a:p>
              <a:endParaRPr/>
            </a:p>
          </p:txBody>
        </p:sp>
        <p:pic>
          <p:nvPicPr>
            <p:cNvPr id="58" name="object 58"/>
            <p:cNvPicPr/>
            <p:nvPr/>
          </p:nvPicPr>
          <p:blipFill>
            <a:blip r:embed="rId31" cstate="print"/>
            <a:stretch>
              <a:fillRect/>
            </a:stretch>
          </p:blipFill>
          <p:spPr>
            <a:xfrm>
              <a:off x="629553" y="1523187"/>
              <a:ext cx="161777" cy="108102"/>
            </a:xfrm>
            <a:prstGeom prst="rect">
              <a:avLst/>
            </a:prstGeom>
          </p:spPr>
        </p:pic>
      </p:grpSp>
      <p:grpSp>
        <p:nvGrpSpPr>
          <p:cNvPr id="59" name="object 59"/>
          <p:cNvGrpSpPr/>
          <p:nvPr/>
        </p:nvGrpSpPr>
        <p:grpSpPr>
          <a:xfrm>
            <a:off x="581020" y="1839123"/>
            <a:ext cx="254635" cy="247650"/>
            <a:chOff x="581020" y="1839123"/>
            <a:chExt cx="254635" cy="247650"/>
          </a:xfrm>
        </p:grpSpPr>
        <p:pic>
          <p:nvPicPr>
            <p:cNvPr id="60" name="object 60"/>
            <p:cNvPicPr/>
            <p:nvPr/>
          </p:nvPicPr>
          <p:blipFill>
            <a:blip r:embed="rId32" cstate="print"/>
            <a:stretch>
              <a:fillRect/>
            </a:stretch>
          </p:blipFill>
          <p:spPr>
            <a:xfrm>
              <a:off x="582405" y="1840497"/>
              <a:ext cx="251449" cy="244847"/>
            </a:xfrm>
            <a:prstGeom prst="rect">
              <a:avLst/>
            </a:prstGeom>
          </p:spPr>
        </p:pic>
        <p:sp>
          <p:nvSpPr>
            <p:cNvPr id="61" name="object 61"/>
            <p:cNvSpPr/>
            <p:nvPr/>
          </p:nvSpPr>
          <p:spPr>
            <a:xfrm>
              <a:off x="582406" y="1840509"/>
              <a:ext cx="251460" cy="245110"/>
            </a:xfrm>
            <a:custGeom>
              <a:avLst/>
              <a:gdLst/>
              <a:ahLst/>
              <a:cxnLst/>
              <a:rect l="l" t="t" r="r" b="b"/>
              <a:pathLst>
                <a:path w="251459" h="245110">
                  <a:moveTo>
                    <a:pt x="131010" y="0"/>
                  </a:moveTo>
                  <a:lnTo>
                    <a:pt x="161777" y="32327"/>
                  </a:lnTo>
                  <a:lnTo>
                    <a:pt x="214470" y="30479"/>
                  </a:lnTo>
                  <a:lnTo>
                    <a:pt x="212621" y="83144"/>
                  </a:lnTo>
                  <a:lnTo>
                    <a:pt x="251448" y="119179"/>
                  </a:lnTo>
                  <a:lnTo>
                    <a:pt x="212621" y="155213"/>
                  </a:lnTo>
                  <a:lnTo>
                    <a:pt x="214470" y="207878"/>
                  </a:lnTo>
                  <a:lnTo>
                    <a:pt x="161777" y="206030"/>
                  </a:lnTo>
                  <a:lnTo>
                    <a:pt x="125724" y="244836"/>
                  </a:lnTo>
                  <a:lnTo>
                    <a:pt x="89670" y="206030"/>
                  </a:lnTo>
                  <a:lnTo>
                    <a:pt x="36977" y="207878"/>
                  </a:lnTo>
                  <a:lnTo>
                    <a:pt x="38826" y="155213"/>
                  </a:lnTo>
                  <a:lnTo>
                    <a:pt x="0" y="119179"/>
                  </a:lnTo>
                  <a:lnTo>
                    <a:pt x="38826" y="83144"/>
                  </a:lnTo>
                  <a:lnTo>
                    <a:pt x="36977" y="30479"/>
                  </a:lnTo>
                  <a:lnTo>
                    <a:pt x="89670" y="32327"/>
                  </a:lnTo>
                  <a:lnTo>
                    <a:pt x="120437" y="0"/>
                  </a:lnTo>
                </a:path>
              </a:pathLst>
            </a:custGeom>
            <a:ln w="3175">
              <a:solidFill>
                <a:srgbClr val="464646"/>
              </a:solidFill>
            </a:ln>
          </p:spPr>
          <p:txBody>
            <a:bodyPr wrap="square" lIns="0" tIns="0" rIns="0" bIns="0" rtlCol="0"/>
            <a:lstStyle/>
            <a:p>
              <a:endParaRPr/>
            </a:p>
          </p:txBody>
        </p:sp>
        <p:pic>
          <p:nvPicPr>
            <p:cNvPr id="62" name="object 62"/>
            <p:cNvPicPr/>
            <p:nvPr/>
          </p:nvPicPr>
          <p:blipFill>
            <a:blip r:embed="rId33" cstate="print"/>
            <a:stretch>
              <a:fillRect/>
            </a:stretch>
          </p:blipFill>
          <p:spPr>
            <a:xfrm>
              <a:off x="641571" y="1904251"/>
              <a:ext cx="77653" cy="108102"/>
            </a:xfrm>
            <a:prstGeom prst="rect">
              <a:avLst/>
            </a:prstGeom>
          </p:spPr>
        </p:pic>
        <p:sp>
          <p:nvSpPr>
            <p:cNvPr id="63" name="object 63"/>
            <p:cNvSpPr/>
            <p:nvPr/>
          </p:nvSpPr>
          <p:spPr>
            <a:xfrm>
              <a:off x="742335" y="1905175"/>
              <a:ext cx="19050" cy="106680"/>
            </a:xfrm>
            <a:custGeom>
              <a:avLst/>
              <a:gdLst/>
              <a:ahLst/>
              <a:cxnLst/>
              <a:rect l="l" t="t" r="r" b="b"/>
              <a:pathLst>
                <a:path w="19050" h="106680">
                  <a:moveTo>
                    <a:pt x="14791" y="106254"/>
                  </a:moveTo>
                  <a:lnTo>
                    <a:pt x="3697" y="106254"/>
                  </a:lnTo>
                  <a:lnTo>
                    <a:pt x="0" y="102558"/>
                  </a:lnTo>
                  <a:lnTo>
                    <a:pt x="0" y="2771"/>
                  </a:lnTo>
                  <a:lnTo>
                    <a:pt x="3697" y="0"/>
                  </a:lnTo>
                  <a:lnTo>
                    <a:pt x="14791" y="0"/>
                  </a:lnTo>
                  <a:lnTo>
                    <a:pt x="18488" y="2771"/>
                  </a:lnTo>
                  <a:lnTo>
                    <a:pt x="18488" y="97938"/>
                  </a:lnTo>
                  <a:lnTo>
                    <a:pt x="18488" y="102558"/>
                  </a:lnTo>
                  <a:lnTo>
                    <a:pt x="14791" y="106254"/>
                  </a:lnTo>
                  <a:close/>
                </a:path>
              </a:pathLst>
            </a:custGeom>
            <a:solidFill>
              <a:srgbClr val="000000"/>
            </a:solidFill>
          </p:spPr>
          <p:txBody>
            <a:bodyPr wrap="square" lIns="0" tIns="0" rIns="0" bIns="0" rtlCol="0"/>
            <a:lstStyle/>
            <a:p>
              <a:endParaRPr/>
            </a:p>
          </p:txBody>
        </p:sp>
      </p:grpSp>
      <p:grpSp>
        <p:nvGrpSpPr>
          <p:cNvPr id="64" name="object 64"/>
          <p:cNvGrpSpPr/>
          <p:nvPr/>
        </p:nvGrpSpPr>
        <p:grpSpPr>
          <a:xfrm>
            <a:off x="581020" y="2220185"/>
            <a:ext cx="254635" cy="247650"/>
            <a:chOff x="581020" y="2220185"/>
            <a:chExt cx="254635" cy="247650"/>
          </a:xfrm>
        </p:grpSpPr>
        <p:pic>
          <p:nvPicPr>
            <p:cNvPr id="65" name="object 65"/>
            <p:cNvPicPr/>
            <p:nvPr/>
          </p:nvPicPr>
          <p:blipFill>
            <a:blip r:embed="rId32" cstate="print"/>
            <a:stretch>
              <a:fillRect/>
            </a:stretch>
          </p:blipFill>
          <p:spPr>
            <a:xfrm>
              <a:off x="582408" y="2221560"/>
              <a:ext cx="251447" cy="244846"/>
            </a:xfrm>
            <a:prstGeom prst="rect">
              <a:avLst/>
            </a:prstGeom>
          </p:spPr>
        </p:pic>
        <p:sp>
          <p:nvSpPr>
            <p:cNvPr id="66" name="object 66"/>
            <p:cNvSpPr/>
            <p:nvPr/>
          </p:nvSpPr>
          <p:spPr>
            <a:xfrm>
              <a:off x="582406" y="2221572"/>
              <a:ext cx="251460" cy="245110"/>
            </a:xfrm>
            <a:custGeom>
              <a:avLst/>
              <a:gdLst/>
              <a:ahLst/>
              <a:cxnLst/>
              <a:rect l="l" t="t" r="r" b="b"/>
              <a:pathLst>
                <a:path w="251459" h="245110">
                  <a:moveTo>
                    <a:pt x="131012" y="0"/>
                  </a:moveTo>
                  <a:lnTo>
                    <a:pt x="161777" y="32325"/>
                  </a:lnTo>
                  <a:lnTo>
                    <a:pt x="214470" y="30477"/>
                  </a:lnTo>
                  <a:lnTo>
                    <a:pt x="212621" y="83142"/>
                  </a:lnTo>
                  <a:lnTo>
                    <a:pt x="251448" y="119176"/>
                  </a:lnTo>
                  <a:lnTo>
                    <a:pt x="212621" y="155210"/>
                  </a:lnTo>
                  <a:lnTo>
                    <a:pt x="214470" y="207875"/>
                  </a:lnTo>
                  <a:lnTo>
                    <a:pt x="161777" y="206027"/>
                  </a:lnTo>
                  <a:lnTo>
                    <a:pt x="125724" y="244833"/>
                  </a:lnTo>
                  <a:lnTo>
                    <a:pt x="89670" y="206027"/>
                  </a:lnTo>
                  <a:lnTo>
                    <a:pt x="36977" y="207875"/>
                  </a:lnTo>
                  <a:lnTo>
                    <a:pt x="38826" y="155210"/>
                  </a:lnTo>
                  <a:lnTo>
                    <a:pt x="0" y="119176"/>
                  </a:lnTo>
                  <a:lnTo>
                    <a:pt x="38826" y="83142"/>
                  </a:lnTo>
                  <a:lnTo>
                    <a:pt x="36977" y="30477"/>
                  </a:lnTo>
                  <a:lnTo>
                    <a:pt x="89670" y="32325"/>
                  </a:lnTo>
                  <a:lnTo>
                    <a:pt x="120435" y="0"/>
                  </a:lnTo>
                </a:path>
              </a:pathLst>
            </a:custGeom>
            <a:ln w="3175">
              <a:solidFill>
                <a:srgbClr val="464646"/>
              </a:solidFill>
            </a:ln>
          </p:spPr>
          <p:txBody>
            <a:bodyPr wrap="square" lIns="0" tIns="0" rIns="0" bIns="0" rtlCol="0"/>
            <a:lstStyle/>
            <a:p>
              <a:endParaRPr/>
            </a:p>
          </p:txBody>
        </p:sp>
        <p:pic>
          <p:nvPicPr>
            <p:cNvPr id="67" name="object 67"/>
            <p:cNvPicPr/>
            <p:nvPr/>
          </p:nvPicPr>
          <p:blipFill>
            <a:blip r:embed="rId34" cstate="print"/>
            <a:stretch>
              <a:fillRect/>
            </a:stretch>
          </p:blipFill>
          <p:spPr>
            <a:xfrm>
              <a:off x="629553" y="2285312"/>
              <a:ext cx="159928" cy="108102"/>
            </a:xfrm>
            <a:prstGeom prst="rect">
              <a:avLst/>
            </a:prstGeom>
          </p:spPr>
        </p:pic>
      </p:grpSp>
      <p:grpSp>
        <p:nvGrpSpPr>
          <p:cNvPr id="68" name="object 68"/>
          <p:cNvGrpSpPr/>
          <p:nvPr/>
        </p:nvGrpSpPr>
        <p:grpSpPr>
          <a:xfrm>
            <a:off x="581020" y="2601249"/>
            <a:ext cx="254635" cy="247650"/>
            <a:chOff x="581020" y="2601249"/>
            <a:chExt cx="254635" cy="247650"/>
          </a:xfrm>
        </p:grpSpPr>
        <p:pic>
          <p:nvPicPr>
            <p:cNvPr id="69" name="object 69"/>
            <p:cNvPicPr/>
            <p:nvPr/>
          </p:nvPicPr>
          <p:blipFill>
            <a:blip r:embed="rId32" cstate="print"/>
            <a:stretch>
              <a:fillRect/>
            </a:stretch>
          </p:blipFill>
          <p:spPr>
            <a:xfrm>
              <a:off x="582406" y="2602626"/>
              <a:ext cx="251449" cy="244842"/>
            </a:xfrm>
            <a:prstGeom prst="rect">
              <a:avLst/>
            </a:prstGeom>
          </p:spPr>
        </p:pic>
        <p:sp>
          <p:nvSpPr>
            <p:cNvPr id="70" name="object 70"/>
            <p:cNvSpPr/>
            <p:nvPr/>
          </p:nvSpPr>
          <p:spPr>
            <a:xfrm>
              <a:off x="582406" y="2602636"/>
              <a:ext cx="251460" cy="245110"/>
            </a:xfrm>
            <a:custGeom>
              <a:avLst/>
              <a:gdLst/>
              <a:ahLst/>
              <a:cxnLst/>
              <a:rect l="l" t="t" r="r" b="b"/>
              <a:pathLst>
                <a:path w="251459" h="245110">
                  <a:moveTo>
                    <a:pt x="131013" y="0"/>
                  </a:moveTo>
                  <a:lnTo>
                    <a:pt x="161777" y="32323"/>
                  </a:lnTo>
                  <a:lnTo>
                    <a:pt x="214470" y="30475"/>
                  </a:lnTo>
                  <a:lnTo>
                    <a:pt x="212621" y="83141"/>
                  </a:lnTo>
                  <a:lnTo>
                    <a:pt x="251448" y="119175"/>
                  </a:lnTo>
                  <a:lnTo>
                    <a:pt x="212621" y="155209"/>
                  </a:lnTo>
                  <a:lnTo>
                    <a:pt x="214470" y="207874"/>
                  </a:lnTo>
                  <a:lnTo>
                    <a:pt x="161777" y="206026"/>
                  </a:lnTo>
                  <a:lnTo>
                    <a:pt x="125724" y="244832"/>
                  </a:lnTo>
                  <a:lnTo>
                    <a:pt x="89670" y="206026"/>
                  </a:lnTo>
                  <a:lnTo>
                    <a:pt x="36977" y="207874"/>
                  </a:lnTo>
                  <a:lnTo>
                    <a:pt x="38826" y="155209"/>
                  </a:lnTo>
                  <a:lnTo>
                    <a:pt x="0" y="119175"/>
                  </a:lnTo>
                  <a:lnTo>
                    <a:pt x="38826" y="83141"/>
                  </a:lnTo>
                  <a:lnTo>
                    <a:pt x="36977" y="30475"/>
                  </a:lnTo>
                  <a:lnTo>
                    <a:pt x="89670" y="32323"/>
                  </a:lnTo>
                  <a:lnTo>
                    <a:pt x="120434" y="0"/>
                  </a:lnTo>
                </a:path>
              </a:pathLst>
            </a:custGeom>
            <a:ln w="3175">
              <a:solidFill>
                <a:srgbClr val="464646"/>
              </a:solidFill>
            </a:ln>
          </p:spPr>
          <p:txBody>
            <a:bodyPr wrap="square" lIns="0" tIns="0" rIns="0" bIns="0" rtlCol="0"/>
            <a:lstStyle/>
            <a:p>
              <a:endParaRPr/>
            </a:p>
          </p:txBody>
        </p:sp>
        <p:pic>
          <p:nvPicPr>
            <p:cNvPr id="71" name="object 71"/>
            <p:cNvPicPr/>
            <p:nvPr/>
          </p:nvPicPr>
          <p:blipFill>
            <a:blip r:embed="rId35" cstate="print"/>
            <a:stretch>
              <a:fillRect/>
            </a:stretch>
          </p:blipFill>
          <p:spPr>
            <a:xfrm>
              <a:off x="629553" y="2666371"/>
              <a:ext cx="159928" cy="108103"/>
            </a:xfrm>
            <a:prstGeom prst="rect">
              <a:avLst/>
            </a:prstGeom>
          </p:spPr>
        </p:pic>
      </p:grpSp>
      <p:grpSp>
        <p:nvGrpSpPr>
          <p:cNvPr id="72" name="object 72"/>
          <p:cNvGrpSpPr/>
          <p:nvPr/>
        </p:nvGrpSpPr>
        <p:grpSpPr>
          <a:xfrm>
            <a:off x="581020" y="2982313"/>
            <a:ext cx="254635" cy="247650"/>
            <a:chOff x="581020" y="2982313"/>
            <a:chExt cx="254635" cy="247650"/>
          </a:xfrm>
        </p:grpSpPr>
        <p:pic>
          <p:nvPicPr>
            <p:cNvPr id="73" name="object 73"/>
            <p:cNvPicPr/>
            <p:nvPr/>
          </p:nvPicPr>
          <p:blipFill>
            <a:blip r:embed="rId32" cstate="print"/>
            <a:stretch>
              <a:fillRect/>
            </a:stretch>
          </p:blipFill>
          <p:spPr>
            <a:xfrm>
              <a:off x="582406" y="2983690"/>
              <a:ext cx="251448" cy="244843"/>
            </a:xfrm>
            <a:prstGeom prst="rect">
              <a:avLst/>
            </a:prstGeom>
          </p:spPr>
        </p:pic>
        <p:sp>
          <p:nvSpPr>
            <p:cNvPr id="74" name="object 74"/>
            <p:cNvSpPr/>
            <p:nvPr/>
          </p:nvSpPr>
          <p:spPr>
            <a:xfrm>
              <a:off x="582406" y="2983699"/>
              <a:ext cx="251460" cy="245110"/>
            </a:xfrm>
            <a:custGeom>
              <a:avLst/>
              <a:gdLst/>
              <a:ahLst/>
              <a:cxnLst/>
              <a:rect l="l" t="t" r="r" b="b"/>
              <a:pathLst>
                <a:path w="251459" h="245110">
                  <a:moveTo>
                    <a:pt x="131012" y="0"/>
                  </a:moveTo>
                  <a:lnTo>
                    <a:pt x="161777" y="32325"/>
                  </a:lnTo>
                  <a:lnTo>
                    <a:pt x="214470" y="30477"/>
                  </a:lnTo>
                  <a:lnTo>
                    <a:pt x="212621" y="83142"/>
                  </a:lnTo>
                  <a:lnTo>
                    <a:pt x="251448" y="119176"/>
                  </a:lnTo>
                  <a:lnTo>
                    <a:pt x="212621" y="155210"/>
                  </a:lnTo>
                  <a:lnTo>
                    <a:pt x="214470" y="207876"/>
                  </a:lnTo>
                  <a:lnTo>
                    <a:pt x="161777" y="206028"/>
                  </a:lnTo>
                  <a:lnTo>
                    <a:pt x="125724" y="244834"/>
                  </a:lnTo>
                  <a:lnTo>
                    <a:pt x="89670" y="206028"/>
                  </a:lnTo>
                  <a:lnTo>
                    <a:pt x="36977" y="207876"/>
                  </a:lnTo>
                  <a:lnTo>
                    <a:pt x="38826" y="155210"/>
                  </a:lnTo>
                  <a:lnTo>
                    <a:pt x="0" y="119176"/>
                  </a:lnTo>
                  <a:lnTo>
                    <a:pt x="38826" y="83142"/>
                  </a:lnTo>
                  <a:lnTo>
                    <a:pt x="36977" y="30477"/>
                  </a:lnTo>
                  <a:lnTo>
                    <a:pt x="89670" y="32325"/>
                  </a:lnTo>
                  <a:lnTo>
                    <a:pt x="120435" y="0"/>
                  </a:lnTo>
                </a:path>
              </a:pathLst>
            </a:custGeom>
            <a:ln w="3175">
              <a:solidFill>
                <a:srgbClr val="464646"/>
              </a:solidFill>
            </a:ln>
          </p:spPr>
          <p:txBody>
            <a:bodyPr wrap="square" lIns="0" tIns="0" rIns="0" bIns="0" rtlCol="0"/>
            <a:lstStyle/>
            <a:p>
              <a:endParaRPr/>
            </a:p>
          </p:txBody>
        </p:sp>
        <p:pic>
          <p:nvPicPr>
            <p:cNvPr id="75" name="object 75"/>
            <p:cNvPicPr/>
            <p:nvPr/>
          </p:nvPicPr>
          <p:blipFill>
            <a:blip r:embed="rId36" cstate="print"/>
            <a:stretch>
              <a:fillRect/>
            </a:stretch>
          </p:blipFill>
          <p:spPr>
            <a:xfrm>
              <a:off x="629553" y="3046515"/>
              <a:ext cx="169172" cy="109026"/>
            </a:xfrm>
            <a:prstGeom prst="rect">
              <a:avLst/>
            </a:prstGeom>
          </p:spPr>
        </p:pic>
      </p:grpSp>
      <p:grpSp>
        <p:nvGrpSpPr>
          <p:cNvPr id="76" name="object 76"/>
          <p:cNvGrpSpPr/>
          <p:nvPr/>
        </p:nvGrpSpPr>
        <p:grpSpPr>
          <a:xfrm>
            <a:off x="581020" y="3363363"/>
            <a:ext cx="254635" cy="247650"/>
            <a:chOff x="581020" y="3363363"/>
            <a:chExt cx="254635" cy="247650"/>
          </a:xfrm>
        </p:grpSpPr>
        <p:pic>
          <p:nvPicPr>
            <p:cNvPr id="77" name="object 77"/>
            <p:cNvPicPr/>
            <p:nvPr/>
          </p:nvPicPr>
          <p:blipFill>
            <a:blip r:embed="rId30" cstate="print"/>
            <a:stretch>
              <a:fillRect/>
            </a:stretch>
          </p:blipFill>
          <p:spPr>
            <a:xfrm>
              <a:off x="582406" y="3364744"/>
              <a:ext cx="251447" cy="244849"/>
            </a:xfrm>
            <a:prstGeom prst="rect">
              <a:avLst/>
            </a:prstGeom>
          </p:spPr>
        </p:pic>
        <p:sp>
          <p:nvSpPr>
            <p:cNvPr id="78" name="object 78"/>
            <p:cNvSpPr/>
            <p:nvPr/>
          </p:nvSpPr>
          <p:spPr>
            <a:xfrm>
              <a:off x="582406" y="3364749"/>
              <a:ext cx="251460" cy="245110"/>
            </a:xfrm>
            <a:custGeom>
              <a:avLst/>
              <a:gdLst/>
              <a:ahLst/>
              <a:cxnLst/>
              <a:rect l="l" t="t" r="r" b="b"/>
              <a:pathLst>
                <a:path w="251459" h="245110">
                  <a:moveTo>
                    <a:pt x="131001" y="0"/>
                  </a:moveTo>
                  <a:lnTo>
                    <a:pt x="161777" y="32336"/>
                  </a:lnTo>
                  <a:lnTo>
                    <a:pt x="214470" y="30488"/>
                  </a:lnTo>
                  <a:lnTo>
                    <a:pt x="212621" y="83153"/>
                  </a:lnTo>
                  <a:lnTo>
                    <a:pt x="251448" y="119187"/>
                  </a:lnTo>
                  <a:lnTo>
                    <a:pt x="212621" y="155221"/>
                  </a:lnTo>
                  <a:lnTo>
                    <a:pt x="214470" y="207887"/>
                  </a:lnTo>
                  <a:lnTo>
                    <a:pt x="161777" y="206039"/>
                  </a:lnTo>
                  <a:lnTo>
                    <a:pt x="125724" y="244845"/>
                  </a:lnTo>
                  <a:lnTo>
                    <a:pt x="89670" y="206039"/>
                  </a:lnTo>
                  <a:lnTo>
                    <a:pt x="36977" y="207887"/>
                  </a:lnTo>
                  <a:lnTo>
                    <a:pt x="38826" y="155221"/>
                  </a:lnTo>
                  <a:lnTo>
                    <a:pt x="0" y="119187"/>
                  </a:lnTo>
                  <a:lnTo>
                    <a:pt x="38826" y="83153"/>
                  </a:lnTo>
                  <a:lnTo>
                    <a:pt x="36977" y="30488"/>
                  </a:lnTo>
                  <a:lnTo>
                    <a:pt x="89670" y="32336"/>
                  </a:lnTo>
                  <a:lnTo>
                    <a:pt x="120446" y="0"/>
                  </a:lnTo>
                </a:path>
              </a:pathLst>
            </a:custGeom>
            <a:ln w="3175">
              <a:solidFill>
                <a:srgbClr val="464646"/>
              </a:solidFill>
            </a:ln>
          </p:spPr>
          <p:txBody>
            <a:bodyPr wrap="square" lIns="0" tIns="0" rIns="0" bIns="0" rtlCol="0"/>
            <a:lstStyle/>
            <a:p>
              <a:endParaRPr/>
            </a:p>
          </p:txBody>
        </p:sp>
        <p:pic>
          <p:nvPicPr>
            <p:cNvPr id="79" name="object 79"/>
            <p:cNvPicPr/>
            <p:nvPr/>
          </p:nvPicPr>
          <p:blipFill>
            <a:blip r:embed="rId37" cstate="print"/>
            <a:stretch>
              <a:fillRect/>
            </a:stretch>
          </p:blipFill>
          <p:spPr>
            <a:xfrm>
              <a:off x="629553" y="3428501"/>
              <a:ext cx="159003" cy="108102"/>
            </a:xfrm>
            <a:prstGeom prst="rect">
              <a:avLst/>
            </a:prstGeom>
          </p:spPr>
        </p:pic>
      </p:grpSp>
      <p:pic>
        <p:nvPicPr>
          <p:cNvPr id="80" name="object 80"/>
          <p:cNvPicPr/>
          <p:nvPr/>
        </p:nvPicPr>
        <p:blipFill>
          <a:blip r:embed="rId38" cstate="print"/>
          <a:stretch>
            <a:fillRect/>
          </a:stretch>
        </p:blipFill>
        <p:spPr>
          <a:xfrm>
            <a:off x="4331242" y="7018186"/>
            <a:ext cx="234961" cy="228860"/>
          </a:xfrm>
          <a:prstGeom prst="rect">
            <a:avLst/>
          </a:prstGeom>
        </p:spPr>
      </p:pic>
      <p:pic>
        <p:nvPicPr>
          <p:cNvPr id="81" name="object 81"/>
          <p:cNvPicPr/>
          <p:nvPr/>
        </p:nvPicPr>
        <p:blipFill>
          <a:blip r:embed="rId39" cstate="print"/>
          <a:stretch>
            <a:fillRect/>
          </a:stretch>
        </p:blipFill>
        <p:spPr>
          <a:xfrm>
            <a:off x="6371108" y="3449232"/>
            <a:ext cx="234961" cy="228855"/>
          </a:xfrm>
          <a:prstGeom prst="rect">
            <a:avLst/>
          </a:prstGeom>
        </p:spPr>
      </p:pic>
      <p:pic>
        <p:nvPicPr>
          <p:cNvPr id="82" name="object 82"/>
          <p:cNvPicPr/>
          <p:nvPr/>
        </p:nvPicPr>
        <p:blipFill>
          <a:blip r:embed="rId40" cstate="print"/>
          <a:stretch>
            <a:fillRect/>
          </a:stretch>
        </p:blipFill>
        <p:spPr>
          <a:xfrm>
            <a:off x="5818899" y="3704247"/>
            <a:ext cx="234961" cy="228859"/>
          </a:xfrm>
          <a:prstGeom prst="rect">
            <a:avLst/>
          </a:prstGeom>
        </p:spPr>
      </p:pic>
      <p:pic>
        <p:nvPicPr>
          <p:cNvPr id="83" name="object 83"/>
          <p:cNvPicPr/>
          <p:nvPr/>
        </p:nvPicPr>
        <p:blipFill>
          <a:blip r:embed="rId41" cstate="print"/>
          <a:stretch>
            <a:fillRect/>
          </a:stretch>
        </p:blipFill>
        <p:spPr>
          <a:xfrm>
            <a:off x="3810718" y="7446557"/>
            <a:ext cx="234961" cy="228852"/>
          </a:xfrm>
          <a:prstGeom prst="rect">
            <a:avLst/>
          </a:prstGeom>
        </p:spPr>
      </p:pic>
      <p:sp>
        <p:nvSpPr>
          <p:cNvPr id="84" name="object 84"/>
          <p:cNvSpPr/>
          <p:nvPr/>
        </p:nvSpPr>
        <p:spPr>
          <a:xfrm>
            <a:off x="584787" y="744994"/>
            <a:ext cx="694055" cy="175260"/>
          </a:xfrm>
          <a:custGeom>
            <a:avLst/>
            <a:gdLst/>
            <a:ahLst/>
            <a:cxnLst/>
            <a:rect l="l" t="t" r="r" b="b"/>
            <a:pathLst>
              <a:path w="694055" h="175259">
                <a:moveTo>
                  <a:pt x="0" y="29146"/>
                </a:moveTo>
                <a:lnTo>
                  <a:pt x="2291" y="17798"/>
                </a:lnTo>
                <a:lnTo>
                  <a:pt x="8539" y="8534"/>
                </a:lnTo>
                <a:lnTo>
                  <a:pt x="17804" y="2289"/>
                </a:lnTo>
                <a:lnTo>
                  <a:pt x="29146" y="0"/>
                </a:lnTo>
                <a:lnTo>
                  <a:pt x="664718" y="0"/>
                </a:lnTo>
                <a:lnTo>
                  <a:pt x="676067" y="2289"/>
                </a:lnTo>
                <a:lnTo>
                  <a:pt x="685336" y="8534"/>
                </a:lnTo>
                <a:lnTo>
                  <a:pt x="691585" y="17798"/>
                </a:lnTo>
                <a:lnTo>
                  <a:pt x="693877" y="29146"/>
                </a:lnTo>
                <a:lnTo>
                  <a:pt x="693877" y="145745"/>
                </a:lnTo>
                <a:lnTo>
                  <a:pt x="691585" y="157095"/>
                </a:lnTo>
                <a:lnTo>
                  <a:pt x="685336" y="166363"/>
                </a:lnTo>
                <a:lnTo>
                  <a:pt x="676067" y="172612"/>
                </a:lnTo>
                <a:lnTo>
                  <a:pt x="664718" y="174904"/>
                </a:lnTo>
                <a:lnTo>
                  <a:pt x="29146" y="174904"/>
                </a:lnTo>
                <a:lnTo>
                  <a:pt x="17804" y="172612"/>
                </a:lnTo>
                <a:lnTo>
                  <a:pt x="8539" y="166363"/>
                </a:lnTo>
                <a:lnTo>
                  <a:pt x="2291" y="157095"/>
                </a:lnTo>
                <a:lnTo>
                  <a:pt x="0" y="145745"/>
                </a:lnTo>
                <a:lnTo>
                  <a:pt x="0" y="29146"/>
                </a:lnTo>
                <a:close/>
              </a:path>
            </a:pathLst>
          </a:custGeom>
          <a:ln w="9525">
            <a:solidFill>
              <a:srgbClr val="000000"/>
            </a:solidFill>
          </a:ln>
        </p:spPr>
        <p:txBody>
          <a:bodyPr wrap="square" lIns="0" tIns="0" rIns="0" bIns="0" rtlCol="0"/>
          <a:lstStyle/>
          <a:p>
            <a:endParaRPr/>
          </a:p>
        </p:txBody>
      </p:sp>
      <p:sp>
        <p:nvSpPr>
          <p:cNvPr id="85" name="object 85"/>
          <p:cNvSpPr txBox="1"/>
          <p:nvPr/>
        </p:nvSpPr>
        <p:spPr>
          <a:xfrm>
            <a:off x="631973" y="765031"/>
            <a:ext cx="2769870" cy="2856230"/>
          </a:xfrm>
          <a:prstGeom prst="rect">
            <a:avLst/>
          </a:prstGeom>
        </p:spPr>
        <p:txBody>
          <a:bodyPr vert="horz" wrap="square" lIns="0" tIns="15240" rIns="0" bIns="0" rtlCol="0">
            <a:spAutoFit/>
          </a:bodyPr>
          <a:lstStyle/>
          <a:p>
            <a:pPr marL="12700">
              <a:lnSpc>
                <a:spcPct val="100000"/>
              </a:lnSpc>
              <a:spcBef>
                <a:spcPts val="120"/>
              </a:spcBef>
            </a:pPr>
            <a:r>
              <a:rPr sz="950" dirty="0">
                <a:latin typeface="UD デジタル 教科書体 NK-R"/>
                <a:cs typeface="UD デジタル 教科書体 NK-R"/>
              </a:rPr>
              <a:t>令和6</a:t>
            </a:r>
            <a:r>
              <a:rPr sz="950" spc="-25" dirty="0">
                <a:latin typeface="UD デジタル 教科書体 NK-R"/>
                <a:cs typeface="UD デジタル 教科書体 NK-R"/>
              </a:rPr>
              <a:t>年度</a:t>
            </a:r>
            <a:endParaRPr sz="950" dirty="0">
              <a:latin typeface="UD デジタル 教科書体 NK-R"/>
              <a:cs typeface="UD デジタル 教科書体 NK-R"/>
            </a:endParaRPr>
          </a:p>
          <a:p>
            <a:pPr marL="227965" marR="307975">
              <a:lnSpc>
                <a:spcPct val="166800"/>
              </a:lnSpc>
              <a:spcBef>
                <a:spcPts val="105"/>
              </a:spcBef>
            </a:pPr>
            <a:r>
              <a:rPr sz="1500" b="1" spc="-10" dirty="0">
                <a:solidFill>
                  <a:srgbClr val="AB7942"/>
                </a:solidFill>
                <a:latin typeface="UD デジタル 教科書体 NK-R"/>
                <a:cs typeface="UD デジタル 教科書体 NK-R"/>
              </a:rPr>
              <a:t>南地中筋商店街</a:t>
            </a:r>
            <a:r>
              <a:rPr sz="950" spc="-10" dirty="0">
                <a:solidFill>
                  <a:srgbClr val="221F1F"/>
                </a:solidFill>
                <a:latin typeface="UD デジタル 教科書体 NK-R"/>
                <a:cs typeface="UD デジタル 教科書体 NK-R"/>
              </a:rPr>
              <a:t>（</a:t>
            </a:r>
            <a:r>
              <a:rPr sz="950" dirty="0">
                <a:solidFill>
                  <a:srgbClr val="221F1F"/>
                </a:solidFill>
                <a:latin typeface="UD デジタル 教科書体 NK-R"/>
                <a:cs typeface="UD デジタル 教科書体 NK-R"/>
              </a:rPr>
              <a:t>大阪市中央区</a:t>
            </a:r>
            <a:r>
              <a:rPr sz="950" spc="-50" dirty="0">
                <a:solidFill>
                  <a:srgbClr val="221F1F"/>
                </a:solidFill>
                <a:latin typeface="UD デジタル 教科書体 NK-R"/>
                <a:cs typeface="UD デジタル 教科書体 NK-R"/>
              </a:rPr>
              <a:t>）</a:t>
            </a:r>
            <a:r>
              <a:rPr sz="1500" b="1" spc="-10" dirty="0">
                <a:solidFill>
                  <a:srgbClr val="AB7942"/>
                </a:solidFill>
                <a:latin typeface="UD デジタル 教科書体 NK-R"/>
                <a:cs typeface="UD デジタル 教科書体 NK-R"/>
              </a:rPr>
              <a:t>千林商店街</a:t>
            </a:r>
            <a:r>
              <a:rPr sz="950" spc="-10" dirty="0">
                <a:solidFill>
                  <a:srgbClr val="221F1F"/>
                </a:solidFill>
                <a:latin typeface="UD デジタル 教科書体 NK-R"/>
                <a:cs typeface="UD デジタル 教科書体 NK-R"/>
              </a:rPr>
              <a:t>（</a:t>
            </a:r>
            <a:r>
              <a:rPr sz="950" dirty="0">
                <a:solidFill>
                  <a:srgbClr val="221F1F"/>
                </a:solidFill>
                <a:latin typeface="UD デジタル 教科書体 NK-R"/>
                <a:cs typeface="UD デジタル 教科書体 NK-R"/>
              </a:rPr>
              <a:t>大阪市旭区</a:t>
            </a:r>
            <a:r>
              <a:rPr sz="950" spc="-50" dirty="0">
                <a:solidFill>
                  <a:srgbClr val="221F1F"/>
                </a:solidFill>
                <a:latin typeface="UD デジタル 教科書体 NK-R"/>
                <a:cs typeface="UD デジタル 教科書体 NK-R"/>
              </a:rPr>
              <a:t>）</a:t>
            </a:r>
            <a:endParaRPr sz="950" dirty="0">
              <a:latin typeface="UD デジタル 教科書体 NK-R"/>
              <a:cs typeface="UD デジタル 教科書体 NK-R"/>
            </a:endParaRPr>
          </a:p>
          <a:p>
            <a:pPr marL="227965">
              <a:lnSpc>
                <a:spcPct val="100000"/>
              </a:lnSpc>
              <a:spcBef>
                <a:spcPts val="1205"/>
              </a:spcBef>
            </a:pPr>
            <a:r>
              <a:rPr sz="1500" b="1" spc="-5" dirty="0">
                <a:solidFill>
                  <a:srgbClr val="AB7942"/>
                </a:solidFill>
                <a:latin typeface="UD デジタル 教科書体 NK-R"/>
                <a:cs typeface="UD デジタル 教科書体 NK-R"/>
              </a:rPr>
              <a:t>北田辺商店街</a:t>
            </a:r>
            <a:r>
              <a:rPr sz="950" spc="-25" dirty="0">
                <a:solidFill>
                  <a:srgbClr val="221F1F"/>
                </a:solidFill>
                <a:latin typeface="UD デジタル 教科書体 NK-R"/>
                <a:cs typeface="UD デジタル 教科書体 NK-R"/>
              </a:rPr>
              <a:t>（</a:t>
            </a:r>
            <a:r>
              <a:rPr sz="950" spc="-10" dirty="0">
                <a:solidFill>
                  <a:srgbClr val="221F1F"/>
                </a:solidFill>
                <a:latin typeface="UD デジタル 教科書体 NK-R"/>
                <a:cs typeface="UD デジタル 教科書体 NK-R"/>
              </a:rPr>
              <a:t>大阪市東住吉区</a:t>
            </a:r>
            <a:r>
              <a:rPr sz="950" spc="-50" dirty="0">
                <a:solidFill>
                  <a:srgbClr val="221F1F"/>
                </a:solidFill>
                <a:latin typeface="UD デジタル 教科書体 NK-R"/>
                <a:cs typeface="UD デジタル 教科書体 NK-R"/>
              </a:rPr>
              <a:t>）</a:t>
            </a:r>
            <a:endParaRPr sz="950" dirty="0">
              <a:latin typeface="UD デジタル 教科書体 NK-R"/>
              <a:cs typeface="UD デジタル 教科書体 NK-R"/>
            </a:endParaRPr>
          </a:p>
          <a:p>
            <a:pPr marL="227965" marR="5080">
              <a:lnSpc>
                <a:spcPct val="166800"/>
              </a:lnSpc>
            </a:pPr>
            <a:r>
              <a:rPr sz="1500" b="1" spc="-15" dirty="0">
                <a:solidFill>
                  <a:srgbClr val="AB7942"/>
                </a:solidFill>
                <a:latin typeface="UD デジタル 教科書体 NK-R"/>
                <a:cs typeface="UD デジタル 教科書体 NK-R"/>
              </a:rPr>
              <a:t>中百舌鳥駅前通商店街</a:t>
            </a:r>
            <a:r>
              <a:rPr sz="950" spc="-25" dirty="0">
                <a:solidFill>
                  <a:srgbClr val="221F1F"/>
                </a:solidFill>
                <a:latin typeface="UD デジタル 教科書体 NK-R"/>
                <a:cs typeface="UD デジタル 教科書体 NK-R"/>
              </a:rPr>
              <a:t>（</a:t>
            </a:r>
            <a:r>
              <a:rPr sz="950" spc="-20" dirty="0">
                <a:solidFill>
                  <a:srgbClr val="221F1F"/>
                </a:solidFill>
                <a:latin typeface="UD デジタル 教科書体 NK-R"/>
                <a:cs typeface="UD デジタル 教科書体 NK-R"/>
              </a:rPr>
              <a:t>堺市北区)</a:t>
            </a:r>
            <a:r>
              <a:rPr sz="1500" b="1" spc="-10" dirty="0">
                <a:solidFill>
                  <a:srgbClr val="AB7942"/>
                </a:solidFill>
                <a:latin typeface="UD デジタル 教科書体 NK-R"/>
                <a:cs typeface="UD デジタル 教科書体 NK-R"/>
              </a:rPr>
              <a:t>宮之阪中央商店街</a:t>
            </a:r>
            <a:r>
              <a:rPr sz="950" spc="-25" dirty="0">
                <a:latin typeface="UD デジタル 教科書体 NK-R"/>
                <a:cs typeface="UD デジタル 教科書体 NK-R"/>
              </a:rPr>
              <a:t>（</a:t>
            </a:r>
            <a:r>
              <a:rPr sz="950" spc="-10" dirty="0">
                <a:latin typeface="UD デジタル 教科書体 NK-R"/>
                <a:cs typeface="UD デジタル 教科書体 NK-R"/>
              </a:rPr>
              <a:t>枚方市</a:t>
            </a:r>
            <a:r>
              <a:rPr sz="950" spc="-50" dirty="0">
                <a:solidFill>
                  <a:srgbClr val="221F1F"/>
                </a:solidFill>
                <a:latin typeface="UD デジタル 教科書体 NK-R"/>
                <a:cs typeface="UD デジタル 教科書体 NK-R"/>
              </a:rPr>
              <a:t>）</a:t>
            </a:r>
            <a:endParaRPr sz="950" dirty="0">
              <a:latin typeface="UD デジタル 教科書体 NK-R"/>
              <a:cs typeface="UD デジタル 教科書体 NK-R"/>
            </a:endParaRPr>
          </a:p>
          <a:p>
            <a:pPr marL="227965">
              <a:lnSpc>
                <a:spcPct val="100000"/>
              </a:lnSpc>
              <a:spcBef>
                <a:spcPts val="1200"/>
              </a:spcBef>
            </a:pPr>
            <a:r>
              <a:rPr sz="1500" b="1" spc="-10" dirty="0">
                <a:solidFill>
                  <a:srgbClr val="AB7942"/>
                </a:solidFill>
                <a:latin typeface="UD デジタル 教科書体 NK-R"/>
                <a:cs typeface="UD デジタル 教科書体 NK-R"/>
              </a:rPr>
              <a:t>大利商店街</a:t>
            </a:r>
            <a:r>
              <a:rPr sz="950" spc="-10" dirty="0">
                <a:solidFill>
                  <a:srgbClr val="221F1F"/>
                </a:solidFill>
                <a:latin typeface="UD デジタル 教科書体 NK-R"/>
                <a:cs typeface="UD デジタル 教科書体 NK-R"/>
              </a:rPr>
              <a:t>（</a:t>
            </a:r>
            <a:r>
              <a:rPr sz="950" dirty="0">
                <a:solidFill>
                  <a:srgbClr val="221F1F"/>
                </a:solidFill>
                <a:latin typeface="UD デジタル 教科書体 NK-R"/>
                <a:cs typeface="UD デジタル 教科書体 NK-R"/>
              </a:rPr>
              <a:t>寝屋川市</a:t>
            </a:r>
            <a:r>
              <a:rPr sz="950" spc="-50" dirty="0">
                <a:solidFill>
                  <a:srgbClr val="221F1F"/>
                </a:solidFill>
                <a:latin typeface="UD デジタル 教科書体 NK-R"/>
                <a:cs typeface="UD デジタル 教科書体 NK-R"/>
              </a:rPr>
              <a:t>）</a:t>
            </a:r>
            <a:endParaRPr sz="950" dirty="0">
              <a:latin typeface="UD デジタル 教科書体 NK-R"/>
              <a:cs typeface="UD デジタル 教科書体 NK-R"/>
            </a:endParaRPr>
          </a:p>
          <a:p>
            <a:pPr marL="227965">
              <a:lnSpc>
                <a:spcPct val="100000"/>
              </a:lnSpc>
              <a:spcBef>
                <a:spcPts val="1205"/>
              </a:spcBef>
            </a:pPr>
            <a:r>
              <a:rPr sz="1500" b="1" spc="-5" dirty="0">
                <a:solidFill>
                  <a:srgbClr val="AB7942"/>
                </a:solidFill>
                <a:latin typeface="UD デジタル 教科書体 NK-R"/>
                <a:cs typeface="UD デジタル 教科書体 NK-R"/>
              </a:rPr>
              <a:t>北助松商店街</a:t>
            </a:r>
            <a:r>
              <a:rPr sz="950" spc="-25" dirty="0">
                <a:solidFill>
                  <a:srgbClr val="221F1F"/>
                </a:solidFill>
                <a:latin typeface="UD デジタル 教科書体 NK-R"/>
                <a:cs typeface="UD デジタル 教科書体 NK-R"/>
              </a:rPr>
              <a:t>（</a:t>
            </a:r>
            <a:r>
              <a:rPr sz="950" spc="-20" dirty="0">
                <a:solidFill>
                  <a:srgbClr val="221F1F"/>
                </a:solidFill>
                <a:latin typeface="UD デジタル 教科書体 NK-R"/>
                <a:cs typeface="UD デジタル 教科書体 NK-R"/>
              </a:rPr>
              <a:t>泉大津市、高石市)</a:t>
            </a:r>
            <a:endParaRPr sz="950" dirty="0">
              <a:latin typeface="UD デジタル 教科書体 NK-R"/>
              <a:cs typeface="UD デジタル 教科書体 NK-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154" y="232162"/>
            <a:ext cx="1451610" cy="421005"/>
          </a:xfrm>
          <a:prstGeom prst="rect">
            <a:avLst/>
          </a:prstGeom>
        </p:spPr>
        <p:txBody>
          <a:bodyPr vert="horz" wrap="square" lIns="0" tIns="11430" rIns="0" bIns="0" rtlCol="0">
            <a:spAutoFit/>
          </a:bodyPr>
          <a:lstStyle/>
          <a:p>
            <a:pPr marL="12700">
              <a:lnSpc>
                <a:spcPct val="100000"/>
              </a:lnSpc>
              <a:spcBef>
                <a:spcPts val="90"/>
              </a:spcBef>
            </a:pPr>
            <a:r>
              <a:rPr spc="-80" dirty="0"/>
              <a:t>は じ め に</a:t>
            </a:r>
          </a:p>
        </p:txBody>
      </p:sp>
      <p:sp>
        <p:nvSpPr>
          <p:cNvPr id="3" name="object 3"/>
          <p:cNvSpPr txBox="1"/>
          <p:nvPr/>
        </p:nvSpPr>
        <p:spPr>
          <a:xfrm>
            <a:off x="436636" y="819649"/>
            <a:ext cx="6290945" cy="2774950"/>
          </a:xfrm>
          <a:prstGeom prst="rect">
            <a:avLst/>
          </a:prstGeom>
        </p:spPr>
        <p:txBody>
          <a:bodyPr vert="horz" wrap="square" lIns="0" tIns="13970" rIns="0" bIns="0" rtlCol="0">
            <a:spAutoFit/>
          </a:bodyPr>
          <a:lstStyle/>
          <a:p>
            <a:pPr marL="411480" indent="-398780">
              <a:lnSpc>
                <a:spcPct val="100000"/>
              </a:lnSpc>
              <a:spcBef>
                <a:spcPts val="110"/>
              </a:spcBef>
              <a:buFont typeface="Wingdings"/>
              <a:buChar char=""/>
              <a:tabLst>
                <a:tab pos="411480" algn="l"/>
              </a:tabLst>
            </a:pPr>
            <a:r>
              <a:rPr sz="2100" b="1" spc="-15" dirty="0">
                <a:solidFill>
                  <a:srgbClr val="317DC4"/>
                </a:solidFill>
                <a:latin typeface="UD デジタル 教科書体 NK-R"/>
                <a:cs typeface="UD デジタル 教科書体 NK-R"/>
              </a:rPr>
              <a:t>大阪府商店街等モデル創出普及事業 とは</a:t>
            </a:r>
            <a:endParaRPr sz="2100">
              <a:latin typeface="UD デジタル 教科書体 NK-R"/>
              <a:cs typeface="UD デジタル 教科書体 NK-R"/>
            </a:endParaRPr>
          </a:p>
          <a:p>
            <a:pPr marL="322580" marR="5080" indent="152400" algn="just">
              <a:lnSpc>
                <a:spcPct val="121800"/>
              </a:lnSpc>
              <a:spcBef>
                <a:spcPts val="930"/>
              </a:spcBef>
            </a:pPr>
            <a:r>
              <a:rPr sz="1300" spc="-120" dirty="0">
                <a:latin typeface="UD デジタル 教科書体 N-R"/>
                <a:cs typeface="UD デジタル 教科書体 N-R"/>
              </a:rPr>
              <a:t>地域商業や地域コミュニティの担い手として重要な商店街において、生活を支える街として地域コミュニティ機能の推進に資する、「地域ニーズ対応」や「デジタル対応力向上」の「モデル創出」に取り組むとともに、その「成果の普及」を通じて、市町村・商店街を後押しし、商店街の持続的な発展に繋げることを目的としています。</a:t>
            </a:r>
            <a:endParaRPr sz="1300">
              <a:latin typeface="UD デジタル 教科書体 N-R"/>
              <a:cs typeface="UD デジタル 教科書体 N-R"/>
            </a:endParaRPr>
          </a:p>
          <a:p>
            <a:pPr>
              <a:lnSpc>
                <a:spcPct val="100000"/>
              </a:lnSpc>
              <a:spcBef>
                <a:spcPts val="50"/>
              </a:spcBef>
            </a:pPr>
            <a:endParaRPr sz="1300">
              <a:latin typeface="UD デジタル 教科書体 N-R"/>
              <a:cs typeface="UD デジタル 教科書体 N-R"/>
            </a:endParaRPr>
          </a:p>
          <a:p>
            <a:pPr marL="425450">
              <a:lnSpc>
                <a:spcPct val="100000"/>
              </a:lnSpc>
              <a:spcBef>
                <a:spcPts val="5"/>
              </a:spcBef>
            </a:pPr>
            <a:r>
              <a:rPr sz="1350" b="1" dirty="0">
                <a:latin typeface="UD デジタル 教科書体 NK-R"/>
                <a:cs typeface="UD デジタル 教科書体 NK-R"/>
              </a:rPr>
              <a:t>１ モデル創出に係る事業</a:t>
            </a:r>
            <a:endParaRPr sz="1350">
              <a:latin typeface="UD デジタル 教科書体 NK-R"/>
              <a:cs typeface="UD デジタル 教科書体 NK-R"/>
            </a:endParaRPr>
          </a:p>
          <a:p>
            <a:pPr marL="661670" marR="744220" indent="-330835">
              <a:lnSpc>
                <a:spcPct val="109200"/>
              </a:lnSpc>
              <a:spcBef>
                <a:spcPts val="815"/>
              </a:spcBef>
            </a:pPr>
            <a:r>
              <a:rPr sz="1300" dirty="0">
                <a:latin typeface="UD デジタル 教科書体 NK-R"/>
                <a:cs typeface="UD デジタル 教科書体 NK-R"/>
              </a:rPr>
              <a:t>（１）</a:t>
            </a:r>
            <a:r>
              <a:rPr sz="1300" spc="-35" dirty="0">
                <a:latin typeface="UD デジタル 教科書体 NK-R"/>
                <a:cs typeface="UD デジタル 教科書体 NK-R"/>
              </a:rPr>
              <a:t> 商店街活性化のための「地域ニーズ対応」「デジタル対応力向上」など地域コミュニティの担い手としてのモデル事業を実施</a:t>
            </a:r>
            <a:endParaRPr sz="1300">
              <a:latin typeface="UD デジタル 教科書体 NK-R"/>
              <a:cs typeface="UD デジタル 教科書体 NK-R"/>
            </a:endParaRPr>
          </a:p>
          <a:p>
            <a:pPr marL="425450">
              <a:lnSpc>
                <a:spcPct val="100000"/>
              </a:lnSpc>
              <a:spcBef>
                <a:spcPts val="1115"/>
              </a:spcBef>
            </a:pPr>
            <a:r>
              <a:rPr sz="1350" b="1" dirty="0">
                <a:latin typeface="UD デジタル 教科書体 NK-R"/>
                <a:cs typeface="UD デジタル 教科書体 NK-R"/>
              </a:rPr>
              <a:t>２ モデル普及に係る事業</a:t>
            </a:r>
            <a:endParaRPr sz="1350">
              <a:latin typeface="UD デジタル 教科書体 NK-R"/>
              <a:cs typeface="UD デジタル 教科書体 NK-R"/>
            </a:endParaRPr>
          </a:p>
        </p:txBody>
      </p:sp>
      <p:sp>
        <p:nvSpPr>
          <p:cNvPr id="4" name="object 4"/>
          <p:cNvSpPr txBox="1"/>
          <p:nvPr/>
        </p:nvSpPr>
        <p:spPr>
          <a:xfrm>
            <a:off x="746957" y="3693762"/>
            <a:ext cx="3982085" cy="1397635"/>
          </a:xfrm>
          <a:prstGeom prst="rect">
            <a:avLst/>
          </a:prstGeom>
        </p:spPr>
        <p:txBody>
          <a:bodyPr vert="horz" wrap="square" lIns="0" tIns="12700" rIns="0" bIns="0" rtlCol="0">
            <a:spAutoFit/>
          </a:bodyPr>
          <a:lstStyle/>
          <a:p>
            <a:pPr marL="309880" marR="1343025" indent="-297815">
              <a:lnSpc>
                <a:spcPct val="115399"/>
              </a:lnSpc>
              <a:spcBef>
                <a:spcPts val="100"/>
              </a:spcBef>
            </a:pPr>
            <a:r>
              <a:rPr sz="1300" spc="-20" dirty="0">
                <a:latin typeface="UD デジタル 教科書体 NK-R"/>
                <a:cs typeface="UD デジタル 教科書体 NK-R"/>
              </a:rPr>
              <a:t>（１）</a:t>
            </a:r>
            <a:r>
              <a:rPr sz="1300" spc="-35" dirty="0">
                <a:latin typeface="UD デジタル 教科書体 NK-R"/>
                <a:cs typeface="UD デジタル 教科書体 NK-R"/>
              </a:rPr>
              <a:t>商店街相談員による相談サポート</a:t>
            </a:r>
            <a:r>
              <a:rPr sz="1300" spc="-50" dirty="0">
                <a:latin typeface="UD デジタル 教科書体 NK-R"/>
                <a:cs typeface="UD デジタル 教科書体 NK-R"/>
              </a:rPr>
              <a:t> </a:t>
            </a:r>
            <a:r>
              <a:rPr sz="1300" dirty="0">
                <a:latin typeface="UD デジタル 教科書体 NK-R"/>
                <a:cs typeface="UD デジタル 教科書体 NK-R"/>
              </a:rPr>
              <a:t>ａ</a:t>
            </a:r>
            <a:r>
              <a:rPr sz="1300" spc="-20" dirty="0">
                <a:latin typeface="UD デジタル 教科書体 NK-R"/>
                <a:cs typeface="UD デジタル 教科書体 NK-R"/>
              </a:rPr>
              <a:t> 活性化に向けた相談サポート</a:t>
            </a:r>
            <a:endParaRPr sz="1300">
              <a:latin typeface="UD デジタル 教科書体 NK-R"/>
              <a:cs typeface="UD デジタル 教科書体 NK-R"/>
            </a:endParaRPr>
          </a:p>
          <a:p>
            <a:pPr marL="309880">
              <a:lnSpc>
                <a:spcPct val="100000"/>
              </a:lnSpc>
              <a:spcBef>
                <a:spcPts val="240"/>
              </a:spcBef>
            </a:pPr>
            <a:r>
              <a:rPr sz="1300" dirty="0">
                <a:latin typeface="UD デジタル 教科書体 NK-R"/>
                <a:cs typeface="UD デジタル 教科書体 NK-R"/>
              </a:rPr>
              <a:t>ｂ</a:t>
            </a:r>
            <a:r>
              <a:rPr sz="1300" spc="-30" dirty="0">
                <a:latin typeface="UD デジタル 教科書体 NK-R"/>
                <a:cs typeface="UD デジタル 教科書体 NK-R"/>
              </a:rPr>
              <a:t> 商店街サポーターとのマッチング支援</a:t>
            </a:r>
            <a:endParaRPr sz="1300">
              <a:latin typeface="UD デジタル 教科書体 NK-R"/>
              <a:cs typeface="UD デジタル 教科書体 NK-R"/>
            </a:endParaRPr>
          </a:p>
          <a:p>
            <a:pPr marL="309880">
              <a:lnSpc>
                <a:spcPct val="100000"/>
              </a:lnSpc>
              <a:spcBef>
                <a:spcPts val="240"/>
              </a:spcBef>
            </a:pPr>
            <a:r>
              <a:rPr sz="1300" dirty="0">
                <a:latin typeface="UD デジタル 教科書体 NK-R"/>
                <a:cs typeface="UD デジタル 教科書体 NK-R"/>
              </a:rPr>
              <a:t>ｃ</a:t>
            </a:r>
            <a:r>
              <a:rPr sz="1300" spc="-35" dirty="0">
                <a:latin typeface="UD デジタル 教科書体 NK-R"/>
                <a:cs typeface="UD デジタル 教科書体 NK-R"/>
              </a:rPr>
              <a:t> 国事業活用等に向けたサポーターのトライアル派遣</a:t>
            </a:r>
            <a:endParaRPr sz="1300">
              <a:latin typeface="UD デジタル 教科書体 NK-R"/>
              <a:cs typeface="UD デジタル 教科書体 NK-R"/>
            </a:endParaRPr>
          </a:p>
          <a:p>
            <a:pPr marL="12700">
              <a:lnSpc>
                <a:spcPct val="100000"/>
              </a:lnSpc>
              <a:spcBef>
                <a:spcPts val="240"/>
              </a:spcBef>
            </a:pPr>
            <a:r>
              <a:rPr sz="1300" spc="-20" dirty="0">
                <a:latin typeface="UD デジタル 教科書体 NK-R"/>
                <a:cs typeface="UD デジタル 教科書体 NK-R"/>
              </a:rPr>
              <a:t>（２）</a:t>
            </a:r>
            <a:r>
              <a:rPr sz="1300" spc="-30" dirty="0">
                <a:latin typeface="UD デジタル 教科書体 NK-R"/>
                <a:cs typeface="UD デジタル 教科書体 NK-R"/>
              </a:rPr>
              <a:t>先進モデル事例の収集と</a:t>
            </a:r>
            <a:r>
              <a:rPr sz="1300" spc="-20" dirty="0">
                <a:latin typeface="UD デジタル 教科書体 NK-R"/>
                <a:cs typeface="UD デジタル 教科書体 NK-R"/>
              </a:rPr>
              <a:t>HP</a:t>
            </a:r>
            <a:r>
              <a:rPr sz="1300" spc="-25" dirty="0">
                <a:latin typeface="UD デジタル 教科書体 NK-R"/>
                <a:cs typeface="UD デジタル 教科書体 NK-R"/>
              </a:rPr>
              <a:t>等での情報発信</a:t>
            </a:r>
            <a:endParaRPr sz="1300">
              <a:latin typeface="UD デジタル 教科書体 NK-R"/>
              <a:cs typeface="UD デジタル 教科書体 NK-R"/>
            </a:endParaRPr>
          </a:p>
          <a:p>
            <a:pPr marL="12700">
              <a:lnSpc>
                <a:spcPct val="100000"/>
              </a:lnSpc>
              <a:spcBef>
                <a:spcPts val="240"/>
              </a:spcBef>
            </a:pPr>
            <a:r>
              <a:rPr sz="1300" spc="-20" dirty="0">
                <a:latin typeface="UD デジタル 教科書体 NK-R"/>
                <a:cs typeface="UD デジタル 教科書体 NK-R"/>
              </a:rPr>
              <a:t>（３）</a:t>
            </a:r>
            <a:r>
              <a:rPr sz="1300" spc="-35" dirty="0">
                <a:latin typeface="UD デジタル 教科書体 NK-R"/>
                <a:cs typeface="UD デジタル 教科書体 NK-R"/>
              </a:rPr>
              <a:t>モデル普及セミナー等の開催</a:t>
            </a:r>
            <a:endParaRPr sz="1300">
              <a:latin typeface="UD デジタル 教科書体 NK-R"/>
              <a:cs typeface="UD デジタル 教科書体 NK-R"/>
            </a:endParaRPr>
          </a:p>
        </p:txBody>
      </p:sp>
      <p:sp>
        <p:nvSpPr>
          <p:cNvPr id="5" name="object 5"/>
          <p:cNvSpPr/>
          <p:nvPr/>
        </p:nvSpPr>
        <p:spPr>
          <a:xfrm>
            <a:off x="753319" y="2743023"/>
            <a:ext cx="5601335" cy="0"/>
          </a:xfrm>
          <a:custGeom>
            <a:avLst/>
            <a:gdLst/>
            <a:ahLst/>
            <a:cxnLst/>
            <a:rect l="l" t="t" r="r" b="b"/>
            <a:pathLst>
              <a:path w="5601335">
                <a:moveTo>
                  <a:pt x="0" y="0"/>
                </a:moveTo>
                <a:lnTo>
                  <a:pt x="5600801" y="0"/>
                </a:lnTo>
              </a:path>
            </a:pathLst>
          </a:custGeom>
          <a:ln w="38100">
            <a:solidFill>
              <a:srgbClr val="BEBEBE"/>
            </a:solidFill>
          </a:ln>
        </p:spPr>
        <p:txBody>
          <a:bodyPr wrap="square" lIns="0" tIns="0" rIns="0" bIns="0" rtlCol="0"/>
          <a:lstStyle/>
          <a:p>
            <a:endParaRPr/>
          </a:p>
        </p:txBody>
      </p:sp>
      <p:sp>
        <p:nvSpPr>
          <p:cNvPr id="6" name="object 6"/>
          <p:cNvSpPr/>
          <p:nvPr/>
        </p:nvSpPr>
        <p:spPr>
          <a:xfrm>
            <a:off x="753319" y="3652706"/>
            <a:ext cx="5601335" cy="0"/>
          </a:xfrm>
          <a:custGeom>
            <a:avLst/>
            <a:gdLst/>
            <a:ahLst/>
            <a:cxnLst/>
            <a:rect l="l" t="t" r="r" b="b"/>
            <a:pathLst>
              <a:path w="5601335">
                <a:moveTo>
                  <a:pt x="0" y="0"/>
                </a:moveTo>
                <a:lnTo>
                  <a:pt x="5600801" y="0"/>
                </a:lnTo>
              </a:path>
            </a:pathLst>
          </a:custGeom>
          <a:ln w="38100">
            <a:solidFill>
              <a:srgbClr val="BEBEBE"/>
            </a:solidFill>
          </a:ln>
        </p:spPr>
        <p:txBody>
          <a:bodyPr wrap="square" lIns="0" tIns="0" rIns="0" bIns="0" rtlCol="0"/>
          <a:lstStyle/>
          <a:p>
            <a:endParaRPr/>
          </a:p>
        </p:txBody>
      </p:sp>
      <p:sp>
        <p:nvSpPr>
          <p:cNvPr id="7" name="object 7"/>
          <p:cNvSpPr txBox="1"/>
          <p:nvPr/>
        </p:nvSpPr>
        <p:spPr>
          <a:xfrm>
            <a:off x="436636" y="5480636"/>
            <a:ext cx="6463665" cy="4735195"/>
          </a:xfrm>
          <a:prstGeom prst="rect">
            <a:avLst/>
          </a:prstGeom>
        </p:spPr>
        <p:txBody>
          <a:bodyPr vert="horz" wrap="square" lIns="0" tIns="13970" rIns="0" bIns="0" rtlCol="0">
            <a:spAutoFit/>
          </a:bodyPr>
          <a:lstStyle/>
          <a:p>
            <a:pPr marL="411480" indent="-398780">
              <a:lnSpc>
                <a:spcPts val="2515"/>
              </a:lnSpc>
              <a:spcBef>
                <a:spcPts val="110"/>
              </a:spcBef>
              <a:buFont typeface="Wingdings"/>
              <a:buChar char=""/>
              <a:tabLst>
                <a:tab pos="411480" algn="l"/>
              </a:tabLst>
            </a:pPr>
            <a:r>
              <a:rPr sz="2100" b="1" spc="-15" dirty="0">
                <a:solidFill>
                  <a:srgbClr val="317DC4"/>
                </a:solidFill>
                <a:latin typeface="UD デジタル 教科書体 NK-R"/>
                <a:cs typeface="UD デジタル 教科書体 NK-R"/>
              </a:rPr>
              <a:t>「地域ニーズ対応」とは</a:t>
            </a:r>
            <a:endParaRPr sz="2100">
              <a:latin typeface="UD デジタル 教科書体 NK-R"/>
              <a:cs typeface="UD デジタル 教科書体 NK-R"/>
            </a:endParaRPr>
          </a:p>
          <a:p>
            <a:pPr marL="168910" marR="13335" indent="152400" algn="just">
              <a:lnSpc>
                <a:spcPct val="99500"/>
              </a:lnSpc>
              <a:spcBef>
                <a:spcPts val="5"/>
              </a:spcBef>
            </a:pPr>
            <a:r>
              <a:rPr sz="1300" spc="-120" dirty="0">
                <a:latin typeface="UD デジタル 教科書体 N-R"/>
                <a:cs typeface="UD デジタル 教科書体 N-R"/>
              </a:rPr>
              <a:t>身近な買い物の場としての「地域商業」機能に加え、商店街のもう一つの重要な役割として注目される「地域コミュニティの担い手」としての機能に焦点を当て、地域に根差した商店街の持続的な発展につなげるべく、来街者や地域住民等のニーズを把握し、それらを踏まえて地域コミュニティ機能の推進に資するよう取り組むこと。</a:t>
            </a:r>
            <a:endParaRPr sz="1300">
              <a:latin typeface="UD デジタル 教科書体 N-R"/>
              <a:cs typeface="UD デジタル 教科書体 N-R"/>
            </a:endParaRPr>
          </a:p>
          <a:p>
            <a:pPr marL="168910">
              <a:lnSpc>
                <a:spcPct val="100000"/>
              </a:lnSpc>
              <a:spcBef>
                <a:spcPts val="690"/>
              </a:spcBef>
            </a:pPr>
            <a:r>
              <a:rPr sz="1150" u="sng" spc="-80" dirty="0">
                <a:uFill>
                  <a:solidFill>
                    <a:srgbClr val="000000"/>
                  </a:solidFill>
                </a:uFill>
                <a:latin typeface="UD デジタル 教科書体 N-R"/>
                <a:cs typeface="UD デジタル 教科書体 N-R"/>
              </a:rPr>
              <a:t>＜地域ニーズ対応 想定例＞</a:t>
            </a:r>
            <a:endParaRPr sz="1150">
              <a:latin typeface="UD デジタル 教科書体 N-R"/>
              <a:cs typeface="UD デジタル 教科書体 N-R"/>
            </a:endParaRPr>
          </a:p>
          <a:p>
            <a:pPr marL="168910">
              <a:lnSpc>
                <a:spcPct val="100000"/>
              </a:lnSpc>
              <a:spcBef>
                <a:spcPts val="45"/>
              </a:spcBef>
            </a:pPr>
            <a:r>
              <a:rPr sz="1150" spc="-85" dirty="0">
                <a:latin typeface="UD デジタル 教科書体 N-R"/>
                <a:cs typeface="UD デジタル 教科書体 N-R"/>
              </a:rPr>
              <a:t>○身近な商店街での交流・コミュニティ促進による来街促進</a:t>
            </a:r>
            <a:endParaRPr sz="1150">
              <a:latin typeface="UD デジタル 教科書体 N-R"/>
              <a:cs typeface="UD デジタル 教科書体 N-R"/>
            </a:endParaRPr>
          </a:p>
          <a:p>
            <a:pPr marL="168910">
              <a:lnSpc>
                <a:spcPct val="100000"/>
              </a:lnSpc>
              <a:spcBef>
                <a:spcPts val="50"/>
              </a:spcBef>
            </a:pPr>
            <a:r>
              <a:rPr sz="1150" spc="-80" dirty="0">
                <a:latin typeface="UD デジタル 教科書体 N-R"/>
                <a:cs typeface="UD デジタル 教科書体 N-R"/>
              </a:rPr>
              <a:t>・子育て・地域交流スペース設置・活用</a:t>
            </a:r>
            <a:endParaRPr sz="1150">
              <a:latin typeface="UD デジタル 教科書体 N-R"/>
              <a:cs typeface="UD デジタル 教科書体 N-R"/>
            </a:endParaRPr>
          </a:p>
          <a:p>
            <a:pPr marL="168910">
              <a:lnSpc>
                <a:spcPct val="100000"/>
              </a:lnSpc>
              <a:spcBef>
                <a:spcPts val="35"/>
              </a:spcBef>
            </a:pPr>
            <a:r>
              <a:rPr sz="1150" spc="-80" dirty="0">
                <a:latin typeface="UD デジタル 教科書体 N-R"/>
                <a:cs typeface="UD デジタル 教科書体 N-R"/>
              </a:rPr>
              <a:t>・エコ商品購入やエコバッグ持参によるエコポイント付与 等</a:t>
            </a:r>
            <a:endParaRPr sz="1150">
              <a:latin typeface="UD デジタル 教科書体 N-R"/>
              <a:cs typeface="UD デジタル 教科書体 N-R"/>
            </a:endParaRPr>
          </a:p>
          <a:p>
            <a:pPr marL="168910">
              <a:lnSpc>
                <a:spcPct val="100000"/>
              </a:lnSpc>
              <a:spcBef>
                <a:spcPts val="50"/>
              </a:spcBef>
            </a:pPr>
            <a:r>
              <a:rPr sz="1150" spc="-80" dirty="0">
                <a:latin typeface="UD デジタル 教科書体 N-R"/>
                <a:cs typeface="UD デジタル 教科書体 N-R"/>
              </a:rPr>
              <a:t>・多言語対応、多文化交流カフェ運用等による地域の外国人の来街促進 等</a:t>
            </a:r>
            <a:endParaRPr sz="1150">
              <a:latin typeface="UD デジタル 教科書体 N-R"/>
              <a:cs typeface="UD デジタル 教科書体 N-R"/>
            </a:endParaRPr>
          </a:p>
          <a:p>
            <a:pPr marL="168910">
              <a:lnSpc>
                <a:spcPct val="100000"/>
              </a:lnSpc>
              <a:spcBef>
                <a:spcPts val="45"/>
              </a:spcBef>
            </a:pPr>
            <a:r>
              <a:rPr sz="1150" spc="-85" dirty="0">
                <a:latin typeface="UD デジタル 教科書体 N-R"/>
                <a:cs typeface="UD デジタル 教科書体 N-R"/>
              </a:rPr>
              <a:t>○学生や若者による持続的な地域商業・雇用活性化</a:t>
            </a:r>
            <a:endParaRPr sz="1150">
              <a:latin typeface="UD デジタル 教科書体 N-R"/>
              <a:cs typeface="UD デジタル 教科書体 N-R"/>
            </a:endParaRPr>
          </a:p>
          <a:p>
            <a:pPr marL="168910">
              <a:lnSpc>
                <a:spcPct val="100000"/>
              </a:lnSpc>
              <a:spcBef>
                <a:spcPts val="50"/>
              </a:spcBef>
            </a:pPr>
            <a:r>
              <a:rPr sz="1150" spc="-80" dirty="0">
                <a:latin typeface="UD デジタル 教科書体 N-R"/>
                <a:cs typeface="UD デジタル 教科書体 N-R"/>
              </a:rPr>
              <a:t>・チャレンジショップ実施、店主らによる出店支援、創業支援・コワーキング拠点の運用 等</a:t>
            </a:r>
            <a:endParaRPr sz="1150">
              <a:latin typeface="UD デジタル 教科書体 N-R"/>
              <a:cs typeface="UD デジタル 教科書体 N-R"/>
            </a:endParaRPr>
          </a:p>
          <a:p>
            <a:pPr marL="411480" indent="-398780">
              <a:lnSpc>
                <a:spcPct val="100000"/>
              </a:lnSpc>
              <a:spcBef>
                <a:spcPts val="1335"/>
              </a:spcBef>
              <a:buFont typeface="Wingdings"/>
              <a:buChar char=""/>
              <a:tabLst>
                <a:tab pos="411480" algn="l"/>
              </a:tabLst>
            </a:pPr>
            <a:r>
              <a:rPr sz="2100" b="1" spc="-15" dirty="0">
                <a:solidFill>
                  <a:srgbClr val="317DC4"/>
                </a:solidFill>
                <a:latin typeface="UD デジタル 教科書体 NK-R"/>
                <a:cs typeface="UD デジタル 教科書体 NK-R"/>
              </a:rPr>
              <a:t>「デジタル対応力向上」とは</a:t>
            </a:r>
            <a:endParaRPr sz="2100">
              <a:latin typeface="UD デジタル 教科書体 NK-R"/>
              <a:cs typeface="UD デジタル 教科書体 NK-R"/>
            </a:endParaRPr>
          </a:p>
          <a:p>
            <a:pPr marL="177165" marR="5080" indent="152400" algn="just">
              <a:lnSpc>
                <a:spcPct val="99600"/>
              </a:lnSpc>
              <a:spcBef>
                <a:spcPts val="10"/>
              </a:spcBef>
            </a:pPr>
            <a:r>
              <a:rPr sz="1300" spc="-120" dirty="0">
                <a:latin typeface="UD デジタル 教科書体 N-R"/>
                <a:cs typeface="UD デジタル 教科書体 N-R"/>
              </a:rPr>
              <a:t>地域コミュニティ機能の推進や、商店街の抱える課題を解決するための手段</a:t>
            </a:r>
            <a:r>
              <a:rPr sz="1300" spc="-105" dirty="0">
                <a:latin typeface="UD デジタル 教科書体 N-R"/>
                <a:cs typeface="UD デジタル 教科書体 N-R"/>
              </a:rPr>
              <a:t>（</a:t>
            </a:r>
            <a:r>
              <a:rPr sz="1300" spc="-120" dirty="0">
                <a:latin typeface="UD デジタル 教科書体 N-R"/>
                <a:cs typeface="UD デジタル 教科書体 N-R"/>
              </a:rPr>
              <a:t>ツール</a:t>
            </a:r>
            <a:r>
              <a:rPr sz="1300" spc="-105" dirty="0">
                <a:latin typeface="UD デジタル 教科書体 N-R"/>
                <a:cs typeface="UD デジタル 教科書体 N-R"/>
              </a:rPr>
              <a:t>）</a:t>
            </a:r>
            <a:r>
              <a:rPr sz="1300" spc="-50" dirty="0">
                <a:latin typeface="UD デジタル 教科書体 N-R"/>
                <a:cs typeface="UD デジタル 教科書体 N-R"/>
              </a:rPr>
              <a:t>と</a:t>
            </a:r>
            <a:r>
              <a:rPr sz="1300" spc="-120" dirty="0">
                <a:latin typeface="UD デジタル 教科書体 N-R"/>
                <a:cs typeface="UD デジタル 教科書体 N-R"/>
              </a:rPr>
              <a:t>して、デジタル活用のノウハウを培うこと。または、デジタル活用によって地域ニーズの発掘や、地域ニーズへの対応に取り組むこと。</a:t>
            </a:r>
            <a:endParaRPr sz="1300">
              <a:latin typeface="UD デジタル 教科書体 N-R"/>
              <a:cs typeface="UD デジタル 教科書体 N-R"/>
            </a:endParaRPr>
          </a:p>
          <a:p>
            <a:pPr marL="177165">
              <a:lnSpc>
                <a:spcPct val="100000"/>
              </a:lnSpc>
              <a:spcBef>
                <a:spcPts val="690"/>
              </a:spcBef>
            </a:pPr>
            <a:r>
              <a:rPr sz="1150" u="sng" spc="-75" dirty="0">
                <a:uFill>
                  <a:solidFill>
                    <a:srgbClr val="000000"/>
                  </a:solidFill>
                </a:uFill>
                <a:latin typeface="UD デジタル 教科書体 N-R"/>
                <a:cs typeface="UD デジタル 教科書体 N-R"/>
              </a:rPr>
              <a:t>＜デジタル対応力向上 想定例＞</a:t>
            </a:r>
            <a:endParaRPr sz="1150">
              <a:latin typeface="UD デジタル 教科書体 N-R"/>
              <a:cs typeface="UD デジタル 教科書体 N-R"/>
            </a:endParaRPr>
          </a:p>
          <a:p>
            <a:pPr marL="177165">
              <a:lnSpc>
                <a:spcPct val="100000"/>
              </a:lnSpc>
              <a:spcBef>
                <a:spcPts val="50"/>
              </a:spcBef>
            </a:pPr>
            <a:r>
              <a:rPr sz="1150" spc="-85" dirty="0">
                <a:latin typeface="UD デジタル 教科書体 N-R"/>
                <a:cs typeface="UD デジタル 教科書体 N-R"/>
              </a:rPr>
              <a:t>○上記「地域ニーズ対応」の取組みにあわせ、デジタル技術活用により利便性向上・効率化</a:t>
            </a:r>
            <a:endParaRPr sz="1150">
              <a:latin typeface="UD デジタル 教科書体 N-R"/>
              <a:cs typeface="UD デジタル 教科書体 N-R"/>
            </a:endParaRPr>
          </a:p>
          <a:p>
            <a:pPr marL="177165">
              <a:lnSpc>
                <a:spcPct val="100000"/>
              </a:lnSpc>
              <a:spcBef>
                <a:spcPts val="35"/>
              </a:spcBef>
            </a:pPr>
            <a:r>
              <a:rPr sz="1150" spc="-85" dirty="0">
                <a:latin typeface="UD デジタル 教科書体 N-R"/>
                <a:cs typeface="UD デジタル 教科書体 N-R"/>
              </a:rPr>
              <a:t>・システム構築、デジタルツール導入、独自アプリ開発支援</a:t>
            </a:r>
            <a:endParaRPr sz="1150">
              <a:latin typeface="UD デジタル 教科書体 N-R"/>
              <a:cs typeface="UD デジタル 教科書体 N-R"/>
            </a:endParaRPr>
          </a:p>
          <a:p>
            <a:pPr marL="177165">
              <a:lnSpc>
                <a:spcPct val="100000"/>
              </a:lnSpc>
              <a:spcBef>
                <a:spcPts val="45"/>
              </a:spcBef>
            </a:pPr>
            <a:r>
              <a:rPr sz="1150" spc="-80" dirty="0">
                <a:latin typeface="UD デジタル 教科書体 N-R"/>
                <a:cs typeface="UD デジタル 教科書体 N-R"/>
              </a:rPr>
              <a:t>・店主向けデジタル実践講座と伴走支援による人材育成 等</a:t>
            </a:r>
            <a:endParaRPr sz="1150">
              <a:latin typeface="UD デジタル 教科書体 N-R"/>
              <a:cs typeface="UD デジタル 教科書体 N-R"/>
            </a:endParaRPr>
          </a:p>
          <a:p>
            <a:pPr marL="177165">
              <a:lnSpc>
                <a:spcPct val="100000"/>
              </a:lnSpc>
              <a:spcBef>
                <a:spcPts val="50"/>
              </a:spcBef>
            </a:pPr>
            <a:r>
              <a:rPr sz="1150" spc="-80" dirty="0">
                <a:latin typeface="UD デジタル 教科書体 N-R"/>
                <a:cs typeface="UD デジタル 教科書体 N-R"/>
              </a:rPr>
              <a:t>○より先進的・実証的なデジタル活用事例</a:t>
            </a:r>
            <a:endParaRPr sz="1150">
              <a:latin typeface="UD デジタル 教科書体 N-R"/>
              <a:cs typeface="UD デジタル 教科書体 N-R"/>
            </a:endParaRPr>
          </a:p>
          <a:p>
            <a:pPr marL="177165">
              <a:lnSpc>
                <a:spcPct val="100000"/>
              </a:lnSpc>
              <a:spcBef>
                <a:spcPts val="35"/>
              </a:spcBef>
            </a:pPr>
            <a:r>
              <a:rPr sz="1150" spc="-75" dirty="0">
                <a:latin typeface="UD デジタル 教科書体 N-R"/>
                <a:cs typeface="UD デジタル 教科書体 N-R"/>
              </a:rPr>
              <a:t>・</a:t>
            </a:r>
            <a:r>
              <a:rPr sz="1150" spc="-95" dirty="0">
                <a:latin typeface="UD デジタル 教科書体 N-R"/>
                <a:cs typeface="UD デジタル 教科書体 N-R"/>
              </a:rPr>
              <a:t>AI</a:t>
            </a:r>
            <a:r>
              <a:rPr sz="1150" spc="-85" dirty="0">
                <a:latin typeface="UD デジタル 教科書体 N-R"/>
                <a:cs typeface="UD デジタル 教科書体 N-R"/>
              </a:rPr>
              <a:t>カメラでの来街者属性・回遊情報の収集分析による企画・計画立案</a:t>
            </a:r>
            <a:endParaRPr sz="1150">
              <a:latin typeface="UD デジタル 教科書体 N-R"/>
              <a:cs typeface="UD デジタル 教科書体 N-R"/>
            </a:endParaRPr>
          </a:p>
        </p:txBody>
      </p:sp>
      <p:sp>
        <p:nvSpPr>
          <p:cNvPr id="8" name="object 8"/>
          <p:cNvSpPr txBox="1"/>
          <p:nvPr/>
        </p:nvSpPr>
        <p:spPr>
          <a:xfrm>
            <a:off x="601718" y="10190700"/>
            <a:ext cx="4257675" cy="207010"/>
          </a:xfrm>
          <a:prstGeom prst="rect">
            <a:avLst/>
          </a:prstGeom>
        </p:spPr>
        <p:txBody>
          <a:bodyPr vert="horz" wrap="square" lIns="0" tIns="17145" rIns="0" bIns="0" rtlCol="0">
            <a:spAutoFit/>
          </a:bodyPr>
          <a:lstStyle/>
          <a:p>
            <a:pPr marL="12700">
              <a:lnSpc>
                <a:spcPct val="100000"/>
              </a:lnSpc>
              <a:spcBef>
                <a:spcPts val="135"/>
              </a:spcBef>
            </a:pPr>
            <a:r>
              <a:rPr sz="1150" spc="-80" dirty="0">
                <a:latin typeface="UD デジタル 教科書体 N-R"/>
                <a:cs typeface="UD デジタル 教科書体 N-R"/>
              </a:rPr>
              <a:t>・デジタル地域通貨、バーチャル商店街での販売・交流機能整備 等</a:t>
            </a:r>
            <a:endParaRPr sz="1150">
              <a:latin typeface="UD デジタル 教科書体 N-R"/>
              <a:cs typeface="UD デジタル 教科書体 N-R"/>
            </a:endParaRPr>
          </a:p>
        </p:txBody>
      </p:sp>
      <p:grpSp>
        <p:nvGrpSpPr>
          <p:cNvPr id="9" name="object 9"/>
          <p:cNvGrpSpPr/>
          <p:nvPr/>
        </p:nvGrpSpPr>
        <p:grpSpPr>
          <a:xfrm>
            <a:off x="4977983" y="4014551"/>
            <a:ext cx="1955164" cy="1101725"/>
            <a:chOff x="4977983" y="4014551"/>
            <a:chExt cx="1955164" cy="1101725"/>
          </a:xfrm>
        </p:grpSpPr>
        <p:sp>
          <p:nvSpPr>
            <p:cNvPr id="10" name="object 10"/>
            <p:cNvSpPr/>
            <p:nvPr/>
          </p:nvSpPr>
          <p:spPr>
            <a:xfrm>
              <a:off x="4990683" y="4027251"/>
              <a:ext cx="1929764" cy="1076325"/>
            </a:xfrm>
            <a:custGeom>
              <a:avLst/>
              <a:gdLst/>
              <a:ahLst/>
              <a:cxnLst/>
              <a:rect l="l" t="t" r="r" b="b"/>
              <a:pathLst>
                <a:path w="1929765" h="1076325">
                  <a:moveTo>
                    <a:pt x="0" y="165188"/>
                  </a:moveTo>
                  <a:lnTo>
                    <a:pt x="5901" y="121273"/>
                  </a:lnTo>
                  <a:lnTo>
                    <a:pt x="22554" y="81812"/>
                  </a:lnTo>
                  <a:lnTo>
                    <a:pt x="48385" y="48380"/>
                  </a:lnTo>
                  <a:lnTo>
                    <a:pt x="81818" y="22551"/>
                  </a:lnTo>
                  <a:lnTo>
                    <a:pt x="121277" y="5900"/>
                  </a:lnTo>
                  <a:lnTo>
                    <a:pt x="165188" y="0"/>
                  </a:lnTo>
                  <a:lnTo>
                    <a:pt x="1125588" y="0"/>
                  </a:lnTo>
                  <a:lnTo>
                    <a:pt x="1607972" y="0"/>
                  </a:lnTo>
                  <a:lnTo>
                    <a:pt x="1764385" y="0"/>
                  </a:lnTo>
                  <a:lnTo>
                    <a:pt x="1808296" y="5900"/>
                  </a:lnTo>
                  <a:lnTo>
                    <a:pt x="1847756" y="22551"/>
                  </a:lnTo>
                  <a:lnTo>
                    <a:pt x="1881189" y="48380"/>
                  </a:lnTo>
                  <a:lnTo>
                    <a:pt x="1907019" y="81812"/>
                  </a:lnTo>
                  <a:lnTo>
                    <a:pt x="1923673" y="121273"/>
                  </a:lnTo>
                  <a:lnTo>
                    <a:pt x="1929574" y="165188"/>
                  </a:lnTo>
                  <a:lnTo>
                    <a:pt x="1929574" y="578154"/>
                  </a:lnTo>
                  <a:lnTo>
                    <a:pt x="1929574" y="825931"/>
                  </a:lnTo>
                  <a:lnTo>
                    <a:pt x="1923673" y="869847"/>
                  </a:lnTo>
                  <a:lnTo>
                    <a:pt x="1907019" y="909308"/>
                  </a:lnTo>
                  <a:lnTo>
                    <a:pt x="1881189" y="942740"/>
                  </a:lnTo>
                  <a:lnTo>
                    <a:pt x="1847756" y="968568"/>
                  </a:lnTo>
                  <a:lnTo>
                    <a:pt x="1808296" y="985220"/>
                  </a:lnTo>
                  <a:lnTo>
                    <a:pt x="1764385" y="991120"/>
                  </a:lnTo>
                  <a:lnTo>
                    <a:pt x="1607972" y="991120"/>
                  </a:lnTo>
                  <a:lnTo>
                    <a:pt x="996810" y="1076324"/>
                  </a:lnTo>
                  <a:lnTo>
                    <a:pt x="1125588" y="991120"/>
                  </a:lnTo>
                  <a:lnTo>
                    <a:pt x="165188" y="991120"/>
                  </a:lnTo>
                  <a:lnTo>
                    <a:pt x="121277" y="985220"/>
                  </a:lnTo>
                  <a:lnTo>
                    <a:pt x="81818" y="968568"/>
                  </a:lnTo>
                  <a:lnTo>
                    <a:pt x="48385" y="942740"/>
                  </a:lnTo>
                  <a:lnTo>
                    <a:pt x="22554" y="909308"/>
                  </a:lnTo>
                  <a:lnTo>
                    <a:pt x="5901" y="869847"/>
                  </a:lnTo>
                  <a:lnTo>
                    <a:pt x="0" y="825931"/>
                  </a:lnTo>
                  <a:lnTo>
                    <a:pt x="0" y="578154"/>
                  </a:lnTo>
                  <a:lnTo>
                    <a:pt x="0" y="165188"/>
                  </a:lnTo>
                  <a:close/>
                </a:path>
              </a:pathLst>
            </a:custGeom>
            <a:ln w="25400">
              <a:solidFill>
                <a:srgbClr val="317DC4"/>
              </a:solidFill>
            </a:ln>
          </p:spPr>
          <p:txBody>
            <a:bodyPr wrap="square" lIns="0" tIns="0" rIns="0" bIns="0" rtlCol="0"/>
            <a:lstStyle/>
            <a:p>
              <a:endParaRPr/>
            </a:p>
          </p:txBody>
        </p:sp>
        <p:sp>
          <p:nvSpPr>
            <p:cNvPr id="11" name="object 11"/>
            <p:cNvSpPr/>
            <p:nvPr/>
          </p:nvSpPr>
          <p:spPr>
            <a:xfrm>
              <a:off x="5048948" y="4133633"/>
              <a:ext cx="1612900" cy="789940"/>
            </a:xfrm>
            <a:custGeom>
              <a:avLst/>
              <a:gdLst/>
              <a:ahLst/>
              <a:cxnLst/>
              <a:rect l="l" t="t" r="r" b="b"/>
              <a:pathLst>
                <a:path w="1612900" h="789939">
                  <a:moveTo>
                    <a:pt x="1612722" y="0"/>
                  </a:moveTo>
                  <a:lnTo>
                    <a:pt x="0" y="0"/>
                  </a:lnTo>
                  <a:lnTo>
                    <a:pt x="0" y="789698"/>
                  </a:lnTo>
                  <a:lnTo>
                    <a:pt x="1612722" y="789698"/>
                  </a:lnTo>
                  <a:lnTo>
                    <a:pt x="1612722"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5127685" y="4154455"/>
            <a:ext cx="1061720" cy="715645"/>
          </a:xfrm>
          <a:prstGeom prst="rect">
            <a:avLst/>
          </a:prstGeom>
        </p:spPr>
        <p:txBody>
          <a:bodyPr vert="horz" wrap="square" lIns="0" tIns="10160" rIns="0" bIns="0" rtlCol="0">
            <a:spAutoFit/>
          </a:bodyPr>
          <a:lstStyle/>
          <a:p>
            <a:pPr marL="12700" marR="81280">
              <a:lnSpc>
                <a:spcPct val="103699"/>
              </a:lnSpc>
              <a:spcBef>
                <a:spcPts val="80"/>
              </a:spcBef>
            </a:pPr>
            <a:r>
              <a:rPr sz="1100" spc="-10" dirty="0">
                <a:latin typeface="UD デジタル 教科書体 NK-R"/>
                <a:cs typeface="UD デジタル 教科書体 NK-R"/>
              </a:rPr>
              <a:t>今年度開催したセミナーは</a:t>
            </a:r>
            <a:endParaRPr sz="1100">
              <a:latin typeface="UD デジタル 教科書体 NK-R"/>
              <a:cs typeface="UD デジタル 教科書体 NK-R"/>
            </a:endParaRPr>
          </a:p>
          <a:p>
            <a:pPr marL="12700">
              <a:lnSpc>
                <a:spcPct val="100000"/>
              </a:lnSpc>
              <a:spcBef>
                <a:spcPts val="35"/>
              </a:spcBef>
            </a:pPr>
            <a:r>
              <a:rPr sz="1100" spc="-10" dirty="0">
                <a:latin typeface="UD デジタル 教科書体 NK-R"/>
                <a:cs typeface="UD デジタル 教科書体 NK-R"/>
              </a:rPr>
              <a:t>こちらから</a:t>
            </a:r>
            <a:endParaRPr sz="1100">
              <a:latin typeface="UD デジタル 教科書体 NK-R"/>
              <a:cs typeface="UD デジタル 教科書体 NK-R"/>
            </a:endParaRPr>
          </a:p>
          <a:p>
            <a:pPr marL="12700">
              <a:lnSpc>
                <a:spcPct val="100000"/>
              </a:lnSpc>
              <a:spcBef>
                <a:spcPts val="35"/>
              </a:spcBef>
            </a:pPr>
            <a:r>
              <a:rPr sz="1100" spc="-10" dirty="0">
                <a:latin typeface="UD デジタル 教科書体 NK-R"/>
                <a:cs typeface="UD デジタル 教科書体 NK-R"/>
              </a:rPr>
              <a:t>ご覧いただけます</a:t>
            </a:r>
            <a:endParaRPr sz="1100">
              <a:latin typeface="UD デジタル 教科書体 NK-R"/>
              <a:cs typeface="UD デジタル 教科書体 NK-R"/>
            </a:endParaRPr>
          </a:p>
        </p:txBody>
      </p:sp>
      <p:sp>
        <p:nvSpPr>
          <p:cNvPr id="13" name="object 13"/>
          <p:cNvSpPr/>
          <p:nvPr/>
        </p:nvSpPr>
        <p:spPr>
          <a:xfrm>
            <a:off x="295376" y="710240"/>
            <a:ext cx="699770" cy="0"/>
          </a:xfrm>
          <a:custGeom>
            <a:avLst/>
            <a:gdLst/>
            <a:ahLst/>
            <a:cxnLst/>
            <a:rect l="l" t="t" r="r" b="b"/>
            <a:pathLst>
              <a:path w="699769">
                <a:moveTo>
                  <a:pt x="0" y="0"/>
                </a:moveTo>
                <a:lnTo>
                  <a:pt x="699401" y="0"/>
                </a:lnTo>
              </a:path>
            </a:pathLst>
          </a:custGeom>
          <a:ln w="50800">
            <a:solidFill>
              <a:srgbClr val="FF999A"/>
            </a:solidFill>
          </a:ln>
        </p:spPr>
        <p:txBody>
          <a:bodyPr wrap="square" lIns="0" tIns="0" rIns="0" bIns="0" rtlCol="0"/>
          <a:lstStyle/>
          <a:p>
            <a:endParaRPr/>
          </a:p>
        </p:txBody>
      </p:sp>
      <p:sp>
        <p:nvSpPr>
          <p:cNvPr id="14" name="object 14"/>
          <p:cNvSpPr/>
          <p:nvPr/>
        </p:nvSpPr>
        <p:spPr>
          <a:xfrm>
            <a:off x="1166775" y="710240"/>
            <a:ext cx="147320" cy="0"/>
          </a:xfrm>
          <a:custGeom>
            <a:avLst/>
            <a:gdLst/>
            <a:ahLst/>
            <a:cxnLst/>
            <a:rect l="l" t="t" r="r" b="b"/>
            <a:pathLst>
              <a:path w="147319">
                <a:moveTo>
                  <a:pt x="0" y="0"/>
                </a:moveTo>
                <a:lnTo>
                  <a:pt x="146761" y="0"/>
                </a:lnTo>
              </a:path>
            </a:pathLst>
          </a:custGeom>
          <a:ln w="50800">
            <a:solidFill>
              <a:srgbClr val="FF999A"/>
            </a:solidFill>
          </a:ln>
        </p:spPr>
        <p:txBody>
          <a:bodyPr wrap="square" lIns="0" tIns="0" rIns="0" bIns="0" rtlCol="0"/>
          <a:lstStyle/>
          <a:p>
            <a:endParaRPr/>
          </a:p>
        </p:txBody>
      </p:sp>
      <p:sp>
        <p:nvSpPr>
          <p:cNvPr id="15" name="object 15"/>
          <p:cNvSpPr/>
          <p:nvPr/>
        </p:nvSpPr>
        <p:spPr>
          <a:xfrm>
            <a:off x="1485530" y="710240"/>
            <a:ext cx="699770" cy="0"/>
          </a:xfrm>
          <a:custGeom>
            <a:avLst/>
            <a:gdLst/>
            <a:ahLst/>
            <a:cxnLst/>
            <a:rect l="l" t="t" r="r" b="b"/>
            <a:pathLst>
              <a:path w="699769">
                <a:moveTo>
                  <a:pt x="0" y="0"/>
                </a:moveTo>
                <a:lnTo>
                  <a:pt x="699401" y="0"/>
                </a:lnTo>
              </a:path>
            </a:pathLst>
          </a:custGeom>
          <a:ln w="50800">
            <a:solidFill>
              <a:srgbClr val="FF0000"/>
            </a:solidFill>
          </a:ln>
        </p:spPr>
        <p:txBody>
          <a:bodyPr wrap="square" lIns="0" tIns="0" rIns="0" bIns="0" rtlCol="0"/>
          <a:lstStyle/>
          <a:p>
            <a:endParaRPr/>
          </a:p>
        </p:txBody>
      </p:sp>
      <p:sp>
        <p:nvSpPr>
          <p:cNvPr id="16" name="object 16"/>
          <p:cNvSpPr/>
          <p:nvPr/>
        </p:nvSpPr>
        <p:spPr>
          <a:xfrm>
            <a:off x="2356929" y="710240"/>
            <a:ext cx="147320" cy="0"/>
          </a:xfrm>
          <a:custGeom>
            <a:avLst/>
            <a:gdLst/>
            <a:ahLst/>
            <a:cxnLst/>
            <a:rect l="l" t="t" r="r" b="b"/>
            <a:pathLst>
              <a:path w="147319">
                <a:moveTo>
                  <a:pt x="0" y="0"/>
                </a:moveTo>
                <a:lnTo>
                  <a:pt x="146761" y="0"/>
                </a:lnTo>
              </a:path>
            </a:pathLst>
          </a:custGeom>
          <a:ln w="50800">
            <a:solidFill>
              <a:srgbClr val="FF0000"/>
            </a:solidFill>
          </a:ln>
        </p:spPr>
        <p:txBody>
          <a:bodyPr wrap="square" lIns="0" tIns="0" rIns="0" bIns="0" rtlCol="0"/>
          <a:lstStyle/>
          <a:p>
            <a:endParaRPr/>
          </a:p>
        </p:txBody>
      </p:sp>
      <p:sp>
        <p:nvSpPr>
          <p:cNvPr id="17" name="object 17"/>
          <p:cNvSpPr/>
          <p:nvPr/>
        </p:nvSpPr>
        <p:spPr>
          <a:xfrm>
            <a:off x="2675682" y="710240"/>
            <a:ext cx="699770" cy="0"/>
          </a:xfrm>
          <a:custGeom>
            <a:avLst/>
            <a:gdLst/>
            <a:ahLst/>
            <a:cxnLst/>
            <a:rect l="l" t="t" r="r" b="b"/>
            <a:pathLst>
              <a:path w="699770">
                <a:moveTo>
                  <a:pt x="0" y="0"/>
                </a:moveTo>
                <a:lnTo>
                  <a:pt x="699401" y="0"/>
                </a:lnTo>
              </a:path>
            </a:pathLst>
          </a:custGeom>
          <a:ln w="50800">
            <a:solidFill>
              <a:srgbClr val="00AF50"/>
            </a:solidFill>
          </a:ln>
        </p:spPr>
        <p:txBody>
          <a:bodyPr wrap="square" lIns="0" tIns="0" rIns="0" bIns="0" rtlCol="0"/>
          <a:lstStyle/>
          <a:p>
            <a:endParaRPr/>
          </a:p>
        </p:txBody>
      </p:sp>
      <p:sp>
        <p:nvSpPr>
          <p:cNvPr id="18" name="object 18"/>
          <p:cNvSpPr/>
          <p:nvPr/>
        </p:nvSpPr>
        <p:spPr>
          <a:xfrm>
            <a:off x="3547081" y="710240"/>
            <a:ext cx="147320" cy="0"/>
          </a:xfrm>
          <a:custGeom>
            <a:avLst/>
            <a:gdLst/>
            <a:ahLst/>
            <a:cxnLst/>
            <a:rect l="l" t="t" r="r" b="b"/>
            <a:pathLst>
              <a:path w="147320">
                <a:moveTo>
                  <a:pt x="0" y="0"/>
                </a:moveTo>
                <a:lnTo>
                  <a:pt x="146761" y="0"/>
                </a:lnTo>
              </a:path>
            </a:pathLst>
          </a:custGeom>
          <a:ln w="50800">
            <a:solidFill>
              <a:srgbClr val="00AF50"/>
            </a:solidFill>
          </a:ln>
        </p:spPr>
        <p:txBody>
          <a:bodyPr wrap="square" lIns="0" tIns="0" rIns="0" bIns="0" rtlCol="0"/>
          <a:lstStyle/>
          <a:p>
            <a:endParaRPr/>
          </a:p>
        </p:txBody>
      </p:sp>
      <p:sp>
        <p:nvSpPr>
          <p:cNvPr id="19" name="object 19"/>
          <p:cNvSpPr/>
          <p:nvPr/>
        </p:nvSpPr>
        <p:spPr>
          <a:xfrm>
            <a:off x="3865836" y="710240"/>
            <a:ext cx="699770" cy="0"/>
          </a:xfrm>
          <a:custGeom>
            <a:avLst/>
            <a:gdLst/>
            <a:ahLst/>
            <a:cxnLst/>
            <a:rect l="l" t="t" r="r" b="b"/>
            <a:pathLst>
              <a:path w="699770">
                <a:moveTo>
                  <a:pt x="0" y="0"/>
                </a:moveTo>
                <a:lnTo>
                  <a:pt x="699401" y="0"/>
                </a:lnTo>
              </a:path>
            </a:pathLst>
          </a:custGeom>
          <a:ln w="50800">
            <a:solidFill>
              <a:srgbClr val="006FC0"/>
            </a:solidFill>
          </a:ln>
        </p:spPr>
        <p:txBody>
          <a:bodyPr wrap="square" lIns="0" tIns="0" rIns="0" bIns="0" rtlCol="0"/>
          <a:lstStyle/>
          <a:p>
            <a:endParaRPr/>
          </a:p>
        </p:txBody>
      </p:sp>
      <p:sp>
        <p:nvSpPr>
          <p:cNvPr id="20" name="object 20"/>
          <p:cNvSpPr/>
          <p:nvPr/>
        </p:nvSpPr>
        <p:spPr>
          <a:xfrm>
            <a:off x="4737236" y="710240"/>
            <a:ext cx="147320" cy="0"/>
          </a:xfrm>
          <a:custGeom>
            <a:avLst/>
            <a:gdLst/>
            <a:ahLst/>
            <a:cxnLst/>
            <a:rect l="l" t="t" r="r" b="b"/>
            <a:pathLst>
              <a:path w="147320">
                <a:moveTo>
                  <a:pt x="0" y="0"/>
                </a:moveTo>
                <a:lnTo>
                  <a:pt x="146761" y="0"/>
                </a:lnTo>
              </a:path>
            </a:pathLst>
          </a:custGeom>
          <a:ln w="50800">
            <a:solidFill>
              <a:srgbClr val="006FC0"/>
            </a:solidFill>
          </a:ln>
        </p:spPr>
        <p:txBody>
          <a:bodyPr wrap="square" lIns="0" tIns="0" rIns="0" bIns="0" rtlCol="0"/>
          <a:lstStyle/>
          <a:p>
            <a:endParaRPr/>
          </a:p>
        </p:txBody>
      </p:sp>
      <p:sp>
        <p:nvSpPr>
          <p:cNvPr id="21" name="object 21"/>
          <p:cNvSpPr/>
          <p:nvPr/>
        </p:nvSpPr>
        <p:spPr>
          <a:xfrm>
            <a:off x="5055990" y="710240"/>
            <a:ext cx="699770" cy="0"/>
          </a:xfrm>
          <a:custGeom>
            <a:avLst/>
            <a:gdLst/>
            <a:ahLst/>
            <a:cxnLst/>
            <a:rect l="l" t="t" r="r" b="b"/>
            <a:pathLst>
              <a:path w="699770">
                <a:moveTo>
                  <a:pt x="0" y="0"/>
                </a:moveTo>
                <a:lnTo>
                  <a:pt x="699401" y="0"/>
                </a:lnTo>
              </a:path>
            </a:pathLst>
          </a:custGeom>
          <a:ln w="50800">
            <a:solidFill>
              <a:srgbClr val="6F2F9F"/>
            </a:solidFill>
          </a:ln>
        </p:spPr>
        <p:txBody>
          <a:bodyPr wrap="square" lIns="0" tIns="0" rIns="0" bIns="0" rtlCol="0"/>
          <a:lstStyle/>
          <a:p>
            <a:endParaRPr/>
          </a:p>
        </p:txBody>
      </p:sp>
      <p:sp>
        <p:nvSpPr>
          <p:cNvPr id="22" name="object 22"/>
          <p:cNvSpPr/>
          <p:nvPr/>
        </p:nvSpPr>
        <p:spPr>
          <a:xfrm>
            <a:off x="5927388" y="710240"/>
            <a:ext cx="147320" cy="0"/>
          </a:xfrm>
          <a:custGeom>
            <a:avLst/>
            <a:gdLst/>
            <a:ahLst/>
            <a:cxnLst/>
            <a:rect l="l" t="t" r="r" b="b"/>
            <a:pathLst>
              <a:path w="147320">
                <a:moveTo>
                  <a:pt x="0" y="0"/>
                </a:moveTo>
                <a:lnTo>
                  <a:pt x="146761" y="0"/>
                </a:lnTo>
              </a:path>
            </a:pathLst>
          </a:custGeom>
          <a:ln w="50800">
            <a:solidFill>
              <a:srgbClr val="6F2F9F"/>
            </a:solidFill>
          </a:ln>
        </p:spPr>
        <p:txBody>
          <a:bodyPr wrap="square" lIns="0" tIns="0" rIns="0" bIns="0" rtlCol="0"/>
          <a:lstStyle/>
          <a:p>
            <a:endParaRPr/>
          </a:p>
        </p:txBody>
      </p:sp>
      <p:sp>
        <p:nvSpPr>
          <p:cNvPr id="23" name="object 23"/>
          <p:cNvSpPr/>
          <p:nvPr/>
        </p:nvSpPr>
        <p:spPr>
          <a:xfrm>
            <a:off x="6246143" y="710240"/>
            <a:ext cx="699770" cy="0"/>
          </a:xfrm>
          <a:custGeom>
            <a:avLst/>
            <a:gdLst/>
            <a:ahLst/>
            <a:cxnLst/>
            <a:rect l="l" t="t" r="r" b="b"/>
            <a:pathLst>
              <a:path w="699770">
                <a:moveTo>
                  <a:pt x="0" y="0"/>
                </a:moveTo>
                <a:lnTo>
                  <a:pt x="699401" y="0"/>
                </a:lnTo>
              </a:path>
            </a:pathLst>
          </a:custGeom>
          <a:ln w="50800">
            <a:solidFill>
              <a:srgbClr val="001F5F"/>
            </a:solidFill>
          </a:ln>
        </p:spPr>
        <p:txBody>
          <a:bodyPr wrap="square" lIns="0" tIns="0" rIns="0" bIns="0" rtlCol="0"/>
          <a:lstStyle/>
          <a:p>
            <a:endParaRPr/>
          </a:p>
        </p:txBody>
      </p:sp>
      <p:sp>
        <p:nvSpPr>
          <p:cNvPr id="24" name="object 24"/>
          <p:cNvSpPr/>
          <p:nvPr/>
        </p:nvSpPr>
        <p:spPr>
          <a:xfrm>
            <a:off x="7117536" y="710240"/>
            <a:ext cx="147320" cy="0"/>
          </a:xfrm>
          <a:custGeom>
            <a:avLst/>
            <a:gdLst/>
            <a:ahLst/>
            <a:cxnLst/>
            <a:rect l="l" t="t" r="r" b="b"/>
            <a:pathLst>
              <a:path w="147320">
                <a:moveTo>
                  <a:pt x="0" y="0"/>
                </a:moveTo>
                <a:lnTo>
                  <a:pt x="146761" y="0"/>
                </a:lnTo>
              </a:path>
            </a:pathLst>
          </a:custGeom>
          <a:ln w="50800">
            <a:solidFill>
              <a:srgbClr val="001F5F"/>
            </a:solidFill>
          </a:ln>
        </p:spPr>
        <p:txBody>
          <a:bodyPr wrap="square" lIns="0" tIns="0" rIns="0" bIns="0" rtlCol="0"/>
          <a:lstStyle/>
          <a:p>
            <a:endParaRPr/>
          </a:p>
        </p:txBody>
      </p:sp>
      <p:sp>
        <p:nvSpPr>
          <p:cNvPr id="25" name="object 25"/>
          <p:cNvSpPr/>
          <p:nvPr/>
        </p:nvSpPr>
        <p:spPr>
          <a:xfrm>
            <a:off x="608421" y="1169773"/>
            <a:ext cx="6337300" cy="1210945"/>
          </a:xfrm>
          <a:custGeom>
            <a:avLst/>
            <a:gdLst/>
            <a:ahLst/>
            <a:cxnLst/>
            <a:rect l="l" t="t" r="r" b="b"/>
            <a:pathLst>
              <a:path w="6337300" h="1210945">
                <a:moveTo>
                  <a:pt x="0" y="171640"/>
                </a:moveTo>
                <a:lnTo>
                  <a:pt x="6131" y="126012"/>
                </a:lnTo>
                <a:lnTo>
                  <a:pt x="23434" y="85010"/>
                </a:lnTo>
                <a:lnTo>
                  <a:pt x="50272" y="50272"/>
                </a:lnTo>
                <a:lnTo>
                  <a:pt x="85010" y="23434"/>
                </a:lnTo>
                <a:lnTo>
                  <a:pt x="126012" y="6131"/>
                </a:lnTo>
                <a:lnTo>
                  <a:pt x="171640" y="0"/>
                </a:lnTo>
                <a:lnTo>
                  <a:pt x="6165494" y="0"/>
                </a:lnTo>
                <a:lnTo>
                  <a:pt x="6211121" y="6131"/>
                </a:lnTo>
                <a:lnTo>
                  <a:pt x="6252120" y="23434"/>
                </a:lnTo>
                <a:lnTo>
                  <a:pt x="6286855" y="50272"/>
                </a:lnTo>
                <a:lnTo>
                  <a:pt x="6313691" y="85010"/>
                </a:lnTo>
                <a:lnTo>
                  <a:pt x="6330991" y="126012"/>
                </a:lnTo>
                <a:lnTo>
                  <a:pt x="6337122" y="171640"/>
                </a:lnTo>
                <a:lnTo>
                  <a:pt x="6337122" y="1039063"/>
                </a:lnTo>
                <a:lnTo>
                  <a:pt x="6330991" y="1084690"/>
                </a:lnTo>
                <a:lnTo>
                  <a:pt x="6313691" y="1125689"/>
                </a:lnTo>
                <a:lnTo>
                  <a:pt x="6286855" y="1160424"/>
                </a:lnTo>
                <a:lnTo>
                  <a:pt x="6252120" y="1187259"/>
                </a:lnTo>
                <a:lnTo>
                  <a:pt x="6211121" y="1204560"/>
                </a:lnTo>
                <a:lnTo>
                  <a:pt x="6165494" y="1210690"/>
                </a:lnTo>
                <a:lnTo>
                  <a:pt x="171640" y="1210690"/>
                </a:lnTo>
                <a:lnTo>
                  <a:pt x="126012" y="1204560"/>
                </a:lnTo>
                <a:lnTo>
                  <a:pt x="85010" y="1187259"/>
                </a:lnTo>
                <a:lnTo>
                  <a:pt x="50272" y="1160424"/>
                </a:lnTo>
                <a:lnTo>
                  <a:pt x="23434" y="1125689"/>
                </a:lnTo>
                <a:lnTo>
                  <a:pt x="6131" y="1084690"/>
                </a:lnTo>
                <a:lnTo>
                  <a:pt x="0" y="1039063"/>
                </a:lnTo>
                <a:lnTo>
                  <a:pt x="0" y="171640"/>
                </a:lnTo>
                <a:close/>
              </a:path>
            </a:pathLst>
          </a:custGeom>
          <a:ln w="38100">
            <a:solidFill>
              <a:srgbClr val="BEBEBE"/>
            </a:solidFill>
          </a:ln>
        </p:spPr>
        <p:txBody>
          <a:bodyPr wrap="square" lIns="0" tIns="0" rIns="0" bIns="0" rtlCol="0"/>
          <a:lstStyle/>
          <a:p>
            <a:endParaRPr/>
          </a:p>
        </p:txBody>
      </p:sp>
      <p:sp>
        <p:nvSpPr>
          <p:cNvPr id="26" name="object 26"/>
          <p:cNvSpPr txBox="1"/>
          <p:nvPr/>
        </p:nvSpPr>
        <p:spPr>
          <a:xfrm>
            <a:off x="369948" y="10262823"/>
            <a:ext cx="152400" cy="255904"/>
          </a:xfrm>
          <a:prstGeom prst="rect">
            <a:avLst/>
          </a:prstGeom>
        </p:spPr>
        <p:txBody>
          <a:bodyPr vert="horz" wrap="square" lIns="0" tIns="13970" rIns="0" bIns="0" rtlCol="0">
            <a:spAutoFit/>
          </a:bodyPr>
          <a:lstStyle/>
          <a:p>
            <a:pPr marL="12700">
              <a:lnSpc>
                <a:spcPct val="100000"/>
              </a:lnSpc>
              <a:spcBef>
                <a:spcPts val="110"/>
              </a:spcBef>
            </a:pPr>
            <a:r>
              <a:rPr sz="1500" spc="-50" dirty="0">
                <a:solidFill>
                  <a:srgbClr val="888888"/>
                </a:solidFill>
                <a:latin typeface="UD デジタル 教科書体 NK-R"/>
                <a:cs typeface="UD デジタル 教科書体 NK-R"/>
              </a:rPr>
              <a:t>4</a:t>
            </a:r>
            <a:endParaRPr sz="1500">
              <a:latin typeface="UD デジタル 教科書体 NK-R"/>
              <a:cs typeface="UD デジタル 教科書体 NK-R"/>
            </a:endParaRPr>
          </a:p>
        </p:txBody>
      </p:sp>
      <p:sp>
        <p:nvSpPr>
          <p:cNvPr id="27" name="object 27"/>
          <p:cNvSpPr/>
          <p:nvPr/>
        </p:nvSpPr>
        <p:spPr>
          <a:xfrm>
            <a:off x="348835" y="5303608"/>
            <a:ext cx="699770" cy="0"/>
          </a:xfrm>
          <a:custGeom>
            <a:avLst/>
            <a:gdLst/>
            <a:ahLst/>
            <a:cxnLst/>
            <a:rect l="l" t="t" r="r" b="b"/>
            <a:pathLst>
              <a:path w="699769">
                <a:moveTo>
                  <a:pt x="0" y="0"/>
                </a:moveTo>
                <a:lnTo>
                  <a:pt x="699401" y="0"/>
                </a:lnTo>
              </a:path>
            </a:pathLst>
          </a:custGeom>
          <a:ln w="50800">
            <a:solidFill>
              <a:srgbClr val="FF999A"/>
            </a:solidFill>
          </a:ln>
        </p:spPr>
        <p:txBody>
          <a:bodyPr wrap="square" lIns="0" tIns="0" rIns="0" bIns="0" rtlCol="0"/>
          <a:lstStyle/>
          <a:p>
            <a:endParaRPr/>
          </a:p>
        </p:txBody>
      </p:sp>
      <p:sp>
        <p:nvSpPr>
          <p:cNvPr id="28" name="object 28"/>
          <p:cNvSpPr/>
          <p:nvPr/>
        </p:nvSpPr>
        <p:spPr>
          <a:xfrm>
            <a:off x="1220235" y="5303608"/>
            <a:ext cx="147320" cy="0"/>
          </a:xfrm>
          <a:custGeom>
            <a:avLst/>
            <a:gdLst/>
            <a:ahLst/>
            <a:cxnLst/>
            <a:rect l="l" t="t" r="r" b="b"/>
            <a:pathLst>
              <a:path w="147319">
                <a:moveTo>
                  <a:pt x="0" y="0"/>
                </a:moveTo>
                <a:lnTo>
                  <a:pt x="146761" y="0"/>
                </a:lnTo>
              </a:path>
            </a:pathLst>
          </a:custGeom>
          <a:ln w="50800">
            <a:solidFill>
              <a:srgbClr val="FF999A"/>
            </a:solidFill>
          </a:ln>
        </p:spPr>
        <p:txBody>
          <a:bodyPr wrap="square" lIns="0" tIns="0" rIns="0" bIns="0" rtlCol="0"/>
          <a:lstStyle/>
          <a:p>
            <a:endParaRPr/>
          </a:p>
        </p:txBody>
      </p:sp>
      <p:sp>
        <p:nvSpPr>
          <p:cNvPr id="29" name="object 29"/>
          <p:cNvSpPr/>
          <p:nvPr/>
        </p:nvSpPr>
        <p:spPr>
          <a:xfrm>
            <a:off x="1538988" y="5303608"/>
            <a:ext cx="699770" cy="0"/>
          </a:xfrm>
          <a:custGeom>
            <a:avLst/>
            <a:gdLst/>
            <a:ahLst/>
            <a:cxnLst/>
            <a:rect l="l" t="t" r="r" b="b"/>
            <a:pathLst>
              <a:path w="699769">
                <a:moveTo>
                  <a:pt x="0" y="0"/>
                </a:moveTo>
                <a:lnTo>
                  <a:pt x="699401" y="0"/>
                </a:lnTo>
              </a:path>
            </a:pathLst>
          </a:custGeom>
          <a:ln w="50800">
            <a:solidFill>
              <a:srgbClr val="FF0000"/>
            </a:solidFill>
          </a:ln>
        </p:spPr>
        <p:txBody>
          <a:bodyPr wrap="square" lIns="0" tIns="0" rIns="0" bIns="0" rtlCol="0"/>
          <a:lstStyle/>
          <a:p>
            <a:endParaRPr/>
          </a:p>
        </p:txBody>
      </p:sp>
      <p:sp>
        <p:nvSpPr>
          <p:cNvPr id="30" name="object 30"/>
          <p:cNvSpPr/>
          <p:nvPr/>
        </p:nvSpPr>
        <p:spPr>
          <a:xfrm>
            <a:off x="2410387" y="5303608"/>
            <a:ext cx="147320" cy="0"/>
          </a:xfrm>
          <a:custGeom>
            <a:avLst/>
            <a:gdLst/>
            <a:ahLst/>
            <a:cxnLst/>
            <a:rect l="l" t="t" r="r" b="b"/>
            <a:pathLst>
              <a:path w="147319">
                <a:moveTo>
                  <a:pt x="0" y="0"/>
                </a:moveTo>
                <a:lnTo>
                  <a:pt x="146761" y="0"/>
                </a:lnTo>
              </a:path>
            </a:pathLst>
          </a:custGeom>
          <a:ln w="50800">
            <a:solidFill>
              <a:srgbClr val="FF0000"/>
            </a:solidFill>
          </a:ln>
        </p:spPr>
        <p:txBody>
          <a:bodyPr wrap="square" lIns="0" tIns="0" rIns="0" bIns="0" rtlCol="0"/>
          <a:lstStyle/>
          <a:p>
            <a:endParaRPr/>
          </a:p>
        </p:txBody>
      </p:sp>
      <p:sp>
        <p:nvSpPr>
          <p:cNvPr id="31" name="object 31"/>
          <p:cNvSpPr/>
          <p:nvPr/>
        </p:nvSpPr>
        <p:spPr>
          <a:xfrm>
            <a:off x="2729142" y="5303608"/>
            <a:ext cx="699770" cy="0"/>
          </a:xfrm>
          <a:custGeom>
            <a:avLst/>
            <a:gdLst/>
            <a:ahLst/>
            <a:cxnLst/>
            <a:rect l="l" t="t" r="r" b="b"/>
            <a:pathLst>
              <a:path w="699770">
                <a:moveTo>
                  <a:pt x="0" y="0"/>
                </a:moveTo>
                <a:lnTo>
                  <a:pt x="699401" y="0"/>
                </a:lnTo>
              </a:path>
            </a:pathLst>
          </a:custGeom>
          <a:ln w="50800">
            <a:solidFill>
              <a:srgbClr val="00AF50"/>
            </a:solidFill>
          </a:ln>
        </p:spPr>
        <p:txBody>
          <a:bodyPr wrap="square" lIns="0" tIns="0" rIns="0" bIns="0" rtlCol="0"/>
          <a:lstStyle/>
          <a:p>
            <a:endParaRPr/>
          </a:p>
        </p:txBody>
      </p:sp>
      <p:sp>
        <p:nvSpPr>
          <p:cNvPr id="32" name="object 32"/>
          <p:cNvSpPr/>
          <p:nvPr/>
        </p:nvSpPr>
        <p:spPr>
          <a:xfrm>
            <a:off x="3600541" y="5303608"/>
            <a:ext cx="147320" cy="0"/>
          </a:xfrm>
          <a:custGeom>
            <a:avLst/>
            <a:gdLst/>
            <a:ahLst/>
            <a:cxnLst/>
            <a:rect l="l" t="t" r="r" b="b"/>
            <a:pathLst>
              <a:path w="147320">
                <a:moveTo>
                  <a:pt x="0" y="0"/>
                </a:moveTo>
                <a:lnTo>
                  <a:pt x="146761" y="0"/>
                </a:lnTo>
              </a:path>
            </a:pathLst>
          </a:custGeom>
          <a:ln w="50800">
            <a:solidFill>
              <a:srgbClr val="00AF50"/>
            </a:solidFill>
          </a:ln>
        </p:spPr>
        <p:txBody>
          <a:bodyPr wrap="square" lIns="0" tIns="0" rIns="0" bIns="0" rtlCol="0"/>
          <a:lstStyle/>
          <a:p>
            <a:endParaRPr/>
          </a:p>
        </p:txBody>
      </p:sp>
      <p:sp>
        <p:nvSpPr>
          <p:cNvPr id="33" name="object 33"/>
          <p:cNvSpPr/>
          <p:nvPr/>
        </p:nvSpPr>
        <p:spPr>
          <a:xfrm>
            <a:off x="3919296" y="5303608"/>
            <a:ext cx="699770" cy="0"/>
          </a:xfrm>
          <a:custGeom>
            <a:avLst/>
            <a:gdLst/>
            <a:ahLst/>
            <a:cxnLst/>
            <a:rect l="l" t="t" r="r" b="b"/>
            <a:pathLst>
              <a:path w="699770">
                <a:moveTo>
                  <a:pt x="0" y="0"/>
                </a:moveTo>
                <a:lnTo>
                  <a:pt x="699401" y="0"/>
                </a:lnTo>
              </a:path>
            </a:pathLst>
          </a:custGeom>
          <a:ln w="50800">
            <a:solidFill>
              <a:srgbClr val="006FC0"/>
            </a:solidFill>
          </a:ln>
        </p:spPr>
        <p:txBody>
          <a:bodyPr wrap="square" lIns="0" tIns="0" rIns="0" bIns="0" rtlCol="0"/>
          <a:lstStyle/>
          <a:p>
            <a:endParaRPr/>
          </a:p>
        </p:txBody>
      </p:sp>
      <p:sp>
        <p:nvSpPr>
          <p:cNvPr id="34" name="object 34"/>
          <p:cNvSpPr/>
          <p:nvPr/>
        </p:nvSpPr>
        <p:spPr>
          <a:xfrm>
            <a:off x="4790695" y="5303608"/>
            <a:ext cx="147320" cy="0"/>
          </a:xfrm>
          <a:custGeom>
            <a:avLst/>
            <a:gdLst/>
            <a:ahLst/>
            <a:cxnLst/>
            <a:rect l="l" t="t" r="r" b="b"/>
            <a:pathLst>
              <a:path w="147320">
                <a:moveTo>
                  <a:pt x="0" y="0"/>
                </a:moveTo>
                <a:lnTo>
                  <a:pt x="146761" y="0"/>
                </a:lnTo>
              </a:path>
            </a:pathLst>
          </a:custGeom>
          <a:ln w="50800">
            <a:solidFill>
              <a:srgbClr val="006FC0"/>
            </a:solidFill>
          </a:ln>
        </p:spPr>
        <p:txBody>
          <a:bodyPr wrap="square" lIns="0" tIns="0" rIns="0" bIns="0" rtlCol="0"/>
          <a:lstStyle/>
          <a:p>
            <a:endParaRPr/>
          </a:p>
        </p:txBody>
      </p:sp>
      <p:sp>
        <p:nvSpPr>
          <p:cNvPr id="35" name="object 35"/>
          <p:cNvSpPr/>
          <p:nvPr/>
        </p:nvSpPr>
        <p:spPr>
          <a:xfrm>
            <a:off x="5109448" y="5303608"/>
            <a:ext cx="699770" cy="0"/>
          </a:xfrm>
          <a:custGeom>
            <a:avLst/>
            <a:gdLst/>
            <a:ahLst/>
            <a:cxnLst/>
            <a:rect l="l" t="t" r="r" b="b"/>
            <a:pathLst>
              <a:path w="699770">
                <a:moveTo>
                  <a:pt x="0" y="0"/>
                </a:moveTo>
                <a:lnTo>
                  <a:pt x="699401" y="0"/>
                </a:lnTo>
              </a:path>
            </a:pathLst>
          </a:custGeom>
          <a:ln w="50800">
            <a:solidFill>
              <a:srgbClr val="6F2F9F"/>
            </a:solidFill>
          </a:ln>
        </p:spPr>
        <p:txBody>
          <a:bodyPr wrap="square" lIns="0" tIns="0" rIns="0" bIns="0" rtlCol="0"/>
          <a:lstStyle/>
          <a:p>
            <a:endParaRPr/>
          </a:p>
        </p:txBody>
      </p:sp>
      <p:sp>
        <p:nvSpPr>
          <p:cNvPr id="36" name="object 36"/>
          <p:cNvSpPr/>
          <p:nvPr/>
        </p:nvSpPr>
        <p:spPr>
          <a:xfrm>
            <a:off x="5980847" y="5303608"/>
            <a:ext cx="147320" cy="0"/>
          </a:xfrm>
          <a:custGeom>
            <a:avLst/>
            <a:gdLst/>
            <a:ahLst/>
            <a:cxnLst/>
            <a:rect l="l" t="t" r="r" b="b"/>
            <a:pathLst>
              <a:path w="147320">
                <a:moveTo>
                  <a:pt x="0" y="0"/>
                </a:moveTo>
                <a:lnTo>
                  <a:pt x="146761" y="0"/>
                </a:lnTo>
              </a:path>
            </a:pathLst>
          </a:custGeom>
          <a:ln w="50800">
            <a:solidFill>
              <a:srgbClr val="6F2F9F"/>
            </a:solidFill>
          </a:ln>
        </p:spPr>
        <p:txBody>
          <a:bodyPr wrap="square" lIns="0" tIns="0" rIns="0" bIns="0" rtlCol="0"/>
          <a:lstStyle/>
          <a:p>
            <a:endParaRPr/>
          </a:p>
        </p:txBody>
      </p:sp>
      <p:sp>
        <p:nvSpPr>
          <p:cNvPr id="37" name="object 37"/>
          <p:cNvSpPr/>
          <p:nvPr/>
        </p:nvSpPr>
        <p:spPr>
          <a:xfrm>
            <a:off x="6299601" y="5303608"/>
            <a:ext cx="699770" cy="0"/>
          </a:xfrm>
          <a:custGeom>
            <a:avLst/>
            <a:gdLst/>
            <a:ahLst/>
            <a:cxnLst/>
            <a:rect l="l" t="t" r="r" b="b"/>
            <a:pathLst>
              <a:path w="699770">
                <a:moveTo>
                  <a:pt x="0" y="0"/>
                </a:moveTo>
                <a:lnTo>
                  <a:pt x="699401" y="0"/>
                </a:lnTo>
              </a:path>
            </a:pathLst>
          </a:custGeom>
          <a:ln w="50800">
            <a:solidFill>
              <a:srgbClr val="001F5F"/>
            </a:solidFill>
          </a:ln>
        </p:spPr>
        <p:txBody>
          <a:bodyPr wrap="square" lIns="0" tIns="0" rIns="0" bIns="0" rtlCol="0"/>
          <a:lstStyle/>
          <a:p>
            <a:endParaRPr/>
          </a:p>
        </p:txBody>
      </p:sp>
      <p:sp>
        <p:nvSpPr>
          <p:cNvPr id="38" name="object 38"/>
          <p:cNvSpPr/>
          <p:nvPr/>
        </p:nvSpPr>
        <p:spPr>
          <a:xfrm>
            <a:off x="7170996" y="5303608"/>
            <a:ext cx="147320" cy="0"/>
          </a:xfrm>
          <a:custGeom>
            <a:avLst/>
            <a:gdLst/>
            <a:ahLst/>
            <a:cxnLst/>
            <a:rect l="l" t="t" r="r" b="b"/>
            <a:pathLst>
              <a:path w="147320">
                <a:moveTo>
                  <a:pt x="0" y="0"/>
                </a:moveTo>
                <a:lnTo>
                  <a:pt x="146761" y="0"/>
                </a:lnTo>
              </a:path>
            </a:pathLst>
          </a:custGeom>
          <a:ln w="50800">
            <a:solidFill>
              <a:srgbClr val="001F5F"/>
            </a:solidFill>
          </a:ln>
        </p:spPr>
        <p:txBody>
          <a:bodyPr wrap="square" lIns="0" tIns="0" rIns="0" bIns="0" rtlCol="0"/>
          <a:lstStyle/>
          <a:p>
            <a:endParaRPr/>
          </a:p>
        </p:txBody>
      </p:sp>
      <p:sp>
        <p:nvSpPr>
          <p:cNvPr id="39" name="object 39"/>
          <p:cNvSpPr/>
          <p:nvPr/>
        </p:nvSpPr>
        <p:spPr>
          <a:xfrm>
            <a:off x="412004" y="8051919"/>
            <a:ext cx="6587490" cy="0"/>
          </a:xfrm>
          <a:custGeom>
            <a:avLst/>
            <a:gdLst/>
            <a:ahLst/>
            <a:cxnLst/>
            <a:rect l="l" t="t" r="r" b="b"/>
            <a:pathLst>
              <a:path w="6587490">
                <a:moveTo>
                  <a:pt x="0" y="0"/>
                </a:moveTo>
                <a:lnTo>
                  <a:pt x="6587007" y="0"/>
                </a:lnTo>
              </a:path>
            </a:pathLst>
          </a:custGeom>
          <a:ln w="38100">
            <a:solidFill>
              <a:srgbClr val="BEBEBE"/>
            </a:solidFill>
          </a:ln>
        </p:spPr>
        <p:txBody>
          <a:bodyPr wrap="square" lIns="0" tIns="0" rIns="0" bIns="0" rtlCol="0"/>
          <a:lstStyle/>
          <a:p>
            <a:endParaRPr/>
          </a:p>
        </p:txBody>
      </p:sp>
      <p:pic>
        <p:nvPicPr>
          <p:cNvPr id="40" name="object 40"/>
          <p:cNvPicPr/>
          <p:nvPr/>
        </p:nvPicPr>
        <p:blipFill>
          <a:blip r:embed="rId2" cstate="print"/>
          <a:stretch>
            <a:fillRect/>
          </a:stretch>
        </p:blipFill>
        <p:spPr>
          <a:xfrm>
            <a:off x="6204470" y="4145152"/>
            <a:ext cx="695497" cy="708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430" rIns="0" bIns="0" rtlCol="0">
            <a:spAutoFit/>
          </a:bodyPr>
          <a:lstStyle/>
          <a:p>
            <a:pPr marL="12700">
              <a:lnSpc>
                <a:spcPct val="100000"/>
              </a:lnSpc>
              <a:spcBef>
                <a:spcPts val="90"/>
              </a:spcBef>
            </a:pPr>
            <a:r>
              <a:rPr sz="3900" spc="-44" baseline="1068" dirty="0"/>
              <a:t>商店街取組み事例集 </a:t>
            </a:r>
            <a:r>
              <a:rPr sz="2350" b="0" dirty="0">
                <a:latin typeface="UD デジタル 教科書体 NK-R"/>
                <a:cs typeface="UD デジタル 教科書体 NK-R"/>
              </a:rPr>
              <a:t>（令和6年度実施</a:t>
            </a:r>
            <a:r>
              <a:rPr sz="2350" b="0" spc="-50" dirty="0">
                <a:latin typeface="UD デジタル 教科書体 NK-R"/>
                <a:cs typeface="UD デジタル 教科書体 NK-R"/>
              </a:rPr>
              <a:t>）</a:t>
            </a:r>
            <a:endParaRPr sz="2350">
              <a:latin typeface="UD デジタル 教科書体 NK-R"/>
              <a:cs typeface="UD デジタル 教科書体 NK-R"/>
            </a:endParaRPr>
          </a:p>
        </p:txBody>
      </p:sp>
      <p:sp>
        <p:nvSpPr>
          <p:cNvPr id="3" name="object 3"/>
          <p:cNvSpPr/>
          <p:nvPr/>
        </p:nvSpPr>
        <p:spPr>
          <a:xfrm>
            <a:off x="295376" y="710240"/>
            <a:ext cx="699770" cy="0"/>
          </a:xfrm>
          <a:custGeom>
            <a:avLst/>
            <a:gdLst/>
            <a:ahLst/>
            <a:cxnLst/>
            <a:rect l="l" t="t" r="r" b="b"/>
            <a:pathLst>
              <a:path w="699769">
                <a:moveTo>
                  <a:pt x="0" y="0"/>
                </a:moveTo>
                <a:lnTo>
                  <a:pt x="699401" y="0"/>
                </a:lnTo>
              </a:path>
            </a:pathLst>
          </a:custGeom>
          <a:ln w="50800">
            <a:solidFill>
              <a:srgbClr val="FF999A"/>
            </a:solidFill>
          </a:ln>
        </p:spPr>
        <p:txBody>
          <a:bodyPr wrap="square" lIns="0" tIns="0" rIns="0" bIns="0" rtlCol="0"/>
          <a:lstStyle/>
          <a:p>
            <a:endParaRPr/>
          </a:p>
        </p:txBody>
      </p:sp>
      <p:sp>
        <p:nvSpPr>
          <p:cNvPr id="4" name="object 4"/>
          <p:cNvSpPr/>
          <p:nvPr/>
        </p:nvSpPr>
        <p:spPr>
          <a:xfrm>
            <a:off x="1166775" y="710240"/>
            <a:ext cx="147320" cy="0"/>
          </a:xfrm>
          <a:custGeom>
            <a:avLst/>
            <a:gdLst/>
            <a:ahLst/>
            <a:cxnLst/>
            <a:rect l="l" t="t" r="r" b="b"/>
            <a:pathLst>
              <a:path w="147319">
                <a:moveTo>
                  <a:pt x="0" y="0"/>
                </a:moveTo>
                <a:lnTo>
                  <a:pt x="146761" y="0"/>
                </a:lnTo>
              </a:path>
            </a:pathLst>
          </a:custGeom>
          <a:ln w="50800">
            <a:solidFill>
              <a:srgbClr val="FF999A"/>
            </a:solidFill>
          </a:ln>
        </p:spPr>
        <p:txBody>
          <a:bodyPr wrap="square" lIns="0" tIns="0" rIns="0" bIns="0" rtlCol="0"/>
          <a:lstStyle/>
          <a:p>
            <a:endParaRPr/>
          </a:p>
        </p:txBody>
      </p:sp>
      <p:sp>
        <p:nvSpPr>
          <p:cNvPr id="5" name="object 5"/>
          <p:cNvSpPr/>
          <p:nvPr/>
        </p:nvSpPr>
        <p:spPr>
          <a:xfrm>
            <a:off x="1485530" y="710240"/>
            <a:ext cx="699770" cy="0"/>
          </a:xfrm>
          <a:custGeom>
            <a:avLst/>
            <a:gdLst/>
            <a:ahLst/>
            <a:cxnLst/>
            <a:rect l="l" t="t" r="r" b="b"/>
            <a:pathLst>
              <a:path w="699769">
                <a:moveTo>
                  <a:pt x="0" y="0"/>
                </a:moveTo>
                <a:lnTo>
                  <a:pt x="699401" y="0"/>
                </a:lnTo>
              </a:path>
            </a:pathLst>
          </a:custGeom>
          <a:ln w="50800">
            <a:solidFill>
              <a:srgbClr val="FF0000"/>
            </a:solidFill>
          </a:ln>
        </p:spPr>
        <p:txBody>
          <a:bodyPr wrap="square" lIns="0" tIns="0" rIns="0" bIns="0" rtlCol="0"/>
          <a:lstStyle/>
          <a:p>
            <a:endParaRPr/>
          </a:p>
        </p:txBody>
      </p:sp>
      <p:sp>
        <p:nvSpPr>
          <p:cNvPr id="6" name="object 6"/>
          <p:cNvSpPr/>
          <p:nvPr/>
        </p:nvSpPr>
        <p:spPr>
          <a:xfrm>
            <a:off x="2356929" y="710240"/>
            <a:ext cx="147320" cy="0"/>
          </a:xfrm>
          <a:custGeom>
            <a:avLst/>
            <a:gdLst/>
            <a:ahLst/>
            <a:cxnLst/>
            <a:rect l="l" t="t" r="r" b="b"/>
            <a:pathLst>
              <a:path w="147319">
                <a:moveTo>
                  <a:pt x="0" y="0"/>
                </a:moveTo>
                <a:lnTo>
                  <a:pt x="146761" y="0"/>
                </a:lnTo>
              </a:path>
            </a:pathLst>
          </a:custGeom>
          <a:ln w="50800">
            <a:solidFill>
              <a:srgbClr val="FF0000"/>
            </a:solidFill>
          </a:ln>
        </p:spPr>
        <p:txBody>
          <a:bodyPr wrap="square" lIns="0" tIns="0" rIns="0" bIns="0" rtlCol="0"/>
          <a:lstStyle/>
          <a:p>
            <a:endParaRPr/>
          </a:p>
        </p:txBody>
      </p:sp>
      <p:sp>
        <p:nvSpPr>
          <p:cNvPr id="7" name="object 7"/>
          <p:cNvSpPr/>
          <p:nvPr/>
        </p:nvSpPr>
        <p:spPr>
          <a:xfrm>
            <a:off x="2675682" y="710240"/>
            <a:ext cx="699770" cy="0"/>
          </a:xfrm>
          <a:custGeom>
            <a:avLst/>
            <a:gdLst/>
            <a:ahLst/>
            <a:cxnLst/>
            <a:rect l="l" t="t" r="r" b="b"/>
            <a:pathLst>
              <a:path w="699770">
                <a:moveTo>
                  <a:pt x="0" y="0"/>
                </a:moveTo>
                <a:lnTo>
                  <a:pt x="699401" y="0"/>
                </a:lnTo>
              </a:path>
            </a:pathLst>
          </a:custGeom>
          <a:ln w="50800">
            <a:solidFill>
              <a:srgbClr val="00AF50"/>
            </a:solidFill>
          </a:ln>
        </p:spPr>
        <p:txBody>
          <a:bodyPr wrap="square" lIns="0" tIns="0" rIns="0" bIns="0" rtlCol="0"/>
          <a:lstStyle/>
          <a:p>
            <a:endParaRPr/>
          </a:p>
        </p:txBody>
      </p:sp>
      <p:sp>
        <p:nvSpPr>
          <p:cNvPr id="8" name="object 8"/>
          <p:cNvSpPr/>
          <p:nvPr/>
        </p:nvSpPr>
        <p:spPr>
          <a:xfrm>
            <a:off x="3547081" y="710240"/>
            <a:ext cx="147320" cy="0"/>
          </a:xfrm>
          <a:custGeom>
            <a:avLst/>
            <a:gdLst/>
            <a:ahLst/>
            <a:cxnLst/>
            <a:rect l="l" t="t" r="r" b="b"/>
            <a:pathLst>
              <a:path w="147320">
                <a:moveTo>
                  <a:pt x="0" y="0"/>
                </a:moveTo>
                <a:lnTo>
                  <a:pt x="146761" y="0"/>
                </a:lnTo>
              </a:path>
            </a:pathLst>
          </a:custGeom>
          <a:ln w="50800">
            <a:solidFill>
              <a:srgbClr val="00AF50"/>
            </a:solidFill>
          </a:ln>
        </p:spPr>
        <p:txBody>
          <a:bodyPr wrap="square" lIns="0" tIns="0" rIns="0" bIns="0" rtlCol="0"/>
          <a:lstStyle/>
          <a:p>
            <a:endParaRPr/>
          </a:p>
        </p:txBody>
      </p:sp>
      <p:sp>
        <p:nvSpPr>
          <p:cNvPr id="9" name="object 9"/>
          <p:cNvSpPr/>
          <p:nvPr/>
        </p:nvSpPr>
        <p:spPr>
          <a:xfrm>
            <a:off x="3865836" y="710240"/>
            <a:ext cx="699770" cy="0"/>
          </a:xfrm>
          <a:custGeom>
            <a:avLst/>
            <a:gdLst/>
            <a:ahLst/>
            <a:cxnLst/>
            <a:rect l="l" t="t" r="r" b="b"/>
            <a:pathLst>
              <a:path w="699770">
                <a:moveTo>
                  <a:pt x="0" y="0"/>
                </a:moveTo>
                <a:lnTo>
                  <a:pt x="699401" y="0"/>
                </a:lnTo>
              </a:path>
            </a:pathLst>
          </a:custGeom>
          <a:ln w="50800">
            <a:solidFill>
              <a:srgbClr val="006FC0"/>
            </a:solidFill>
          </a:ln>
        </p:spPr>
        <p:txBody>
          <a:bodyPr wrap="square" lIns="0" tIns="0" rIns="0" bIns="0" rtlCol="0"/>
          <a:lstStyle/>
          <a:p>
            <a:endParaRPr/>
          </a:p>
        </p:txBody>
      </p:sp>
      <p:sp>
        <p:nvSpPr>
          <p:cNvPr id="10" name="object 10"/>
          <p:cNvSpPr/>
          <p:nvPr/>
        </p:nvSpPr>
        <p:spPr>
          <a:xfrm>
            <a:off x="4737236" y="710240"/>
            <a:ext cx="147320" cy="0"/>
          </a:xfrm>
          <a:custGeom>
            <a:avLst/>
            <a:gdLst/>
            <a:ahLst/>
            <a:cxnLst/>
            <a:rect l="l" t="t" r="r" b="b"/>
            <a:pathLst>
              <a:path w="147320">
                <a:moveTo>
                  <a:pt x="0" y="0"/>
                </a:moveTo>
                <a:lnTo>
                  <a:pt x="146761" y="0"/>
                </a:lnTo>
              </a:path>
            </a:pathLst>
          </a:custGeom>
          <a:ln w="50800">
            <a:solidFill>
              <a:srgbClr val="006FC0"/>
            </a:solidFill>
          </a:ln>
        </p:spPr>
        <p:txBody>
          <a:bodyPr wrap="square" lIns="0" tIns="0" rIns="0" bIns="0" rtlCol="0"/>
          <a:lstStyle/>
          <a:p>
            <a:endParaRPr/>
          </a:p>
        </p:txBody>
      </p:sp>
      <p:sp>
        <p:nvSpPr>
          <p:cNvPr id="11" name="object 11"/>
          <p:cNvSpPr/>
          <p:nvPr/>
        </p:nvSpPr>
        <p:spPr>
          <a:xfrm>
            <a:off x="5055990" y="710240"/>
            <a:ext cx="699770" cy="0"/>
          </a:xfrm>
          <a:custGeom>
            <a:avLst/>
            <a:gdLst/>
            <a:ahLst/>
            <a:cxnLst/>
            <a:rect l="l" t="t" r="r" b="b"/>
            <a:pathLst>
              <a:path w="699770">
                <a:moveTo>
                  <a:pt x="0" y="0"/>
                </a:moveTo>
                <a:lnTo>
                  <a:pt x="699401" y="0"/>
                </a:lnTo>
              </a:path>
            </a:pathLst>
          </a:custGeom>
          <a:ln w="50800">
            <a:solidFill>
              <a:srgbClr val="6F2F9F"/>
            </a:solidFill>
          </a:ln>
        </p:spPr>
        <p:txBody>
          <a:bodyPr wrap="square" lIns="0" tIns="0" rIns="0" bIns="0" rtlCol="0"/>
          <a:lstStyle/>
          <a:p>
            <a:endParaRPr/>
          </a:p>
        </p:txBody>
      </p:sp>
      <p:sp>
        <p:nvSpPr>
          <p:cNvPr id="12" name="object 12"/>
          <p:cNvSpPr/>
          <p:nvPr/>
        </p:nvSpPr>
        <p:spPr>
          <a:xfrm>
            <a:off x="5927388" y="710240"/>
            <a:ext cx="147320" cy="0"/>
          </a:xfrm>
          <a:custGeom>
            <a:avLst/>
            <a:gdLst/>
            <a:ahLst/>
            <a:cxnLst/>
            <a:rect l="l" t="t" r="r" b="b"/>
            <a:pathLst>
              <a:path w="147320">
                <a:moveTo>
                  <a:pt x="0" y="0"/>
                </a:moveTo>
                <a:lnTo>
                  <a:pt x="146761" y="0"/>
                </a:lnTo>
              </a:path>
            </a:pathLst>
          </a:custGeom>
          <a:ln w="50800">
            <a:solidFill>
              <a:srgbClr val="6F2F9F"/>
            </a:solidFill>
          </a:ln>
        </p:spPr>
        <p:txBody>
          <a:bodyPr wrap="square" lIns="0" tIns="0" rIns="0" bIns="0" rtlCol="0"/>
          <a:lstStyle/>
          <a:p>
            <a:endParaRPr/>
          </a:p>
        </p:txBody>
      </p:sp>
      <p:sp>
        <p:nvSpPr>
          <p:cNvPr id="13" name="object 13"/>
          <p:cNvSpPr/>
          <p:nvPr/>
        </p:nvSpPr>
        <p:spPr>
          <a:xfrm>
            <a:off x="6246143" y="710240"/>
            <a:ext cx="699770" cy="0"/>
          </a:xfrm>
          <a:custGeom>
            <a:avLst/>
            <a:gdLst/>
            <a:ahLst/>
            <a:cxnLst/>
            <a:rect l="l" t="t" r="r" b="b"/>
            <a:pathLst>
              <a:path w="699770">
                <a:moveTo>
                  <a:pt x="0" y="0"/>
                </a:moveTo>
                <a:lnTo>
                  <a:pt x="699401" y="0"/>
                </a:lnTo>
              </a:path>
            </a:pathLst>
          </a:custGeom>
          <a:ln w="50800">
            <a:solidFill>
              <a:srgbClr val="001F5F"/>
            </a:solidFill>
          </a:ln>
        </p:spPr>
        <p:txBody>
          <a:bodyPr wrap="square" lIns="0" tIns="0" rIns="0" bIns="0" rtlCol="0"/>
          <a:lstStyle/>
          <a:p>
            <a:endParaRPr/>
          </a:p>
        </p:txBody>
      </p:sp>
      <p:sp>
        <p:nvSpPr>
          <p:cNvPr id="14" name="object 14"/>
          <p:cNvSpPr/>
          <p:nvPr/>
        </p:nvSpPr>
        <p:spPr>
          <a:xfrm>
            <a:off x="7117536" y="710240"/>
            <a:ext cx="147320" cy="0"/>
          </a:xfrm>
          <a:custGeom>
            <a:avLst/>
            <a:gdLst/>
            <a:ahLst/>
            <a:cxnLst/>
            <a:rect l="l" t="t" r="r" b="b"/>
            <a:pathLst>
              <a:path w="147320">
                <a:moveTo>
                  <a:pt x="0" y="0"/>
                </a:moveTo>
                <a:lnTo>
                  <a:pt x="146761" y="0"/>
                </a:lnTo>
              </a:path>
            </a:pathLst>
          </a:custGeom>
          <a:ln w="50800">
            <a:solidFill>
              <a:srgbClr val="001F5F"/>
            </a:solidFill>
          </a:ln>
        </p:spPr>
        <p:txBody>
          <a:bodyPr wrap="square" lIns="0" tIns="0" rIns="0" bIns="0" rtlCol="0"/>
          <a:lstStyle/>
          <a:p>
            <a:endParaRPr/>
          </a:p>
        </p:txBody>
      </p:sp>
      <p:graphicFrame>
        <p:nvGraphicFramePr>
          <p:cNvPr id="15" name="object 15"/>
          <p:cNvGraphicFramePr>
            <a:graphicFrameLocks noGrp="1"/>
          </p:cNvGraphicFramePr>
          <p:nvPr/>
        </p:nvGraphicFramePr>
        <p:xfrm>
          <a:off x="341642" y="1005319"/>
          <a:ext cx="6821804" cy="5022215"/>
        </p:xfrm>
        <a:graphic>
          <a:graphicData uri="http://schemas.openxmlformats.org/drawingml/2006/table">
            <a:tbl>
              <a:tblPr firstRow="1" bandRow="1">
                <a:tableStyleId>{2D5ABB26-0587-4C30-8999-92F81FD0307C}</a:tableStyleId>
              </a:tblPr>
              <a:tblGrid>
                <a:gridCol w="610235">
                  <a:extLst>
                    <a:ext uri="{9D8B030D-6E8A-4147-A177-3AD203B41FA5}">
                      <a16:colId xmlns:a16="http://schemas.microsoft.com/office/drawing/2014/main" val="20000"/>
                    </a:ext>
                  </a:extLst>
                </a:gridCol>
                <a:gridCol w="1911985">
                  <a:extLst>
                    <a:ext uri="{9D8B030D-6E8A-4147-A177-3AD203B41FA5}">
                      <a16:colId xmlns:a16="http://schemas.microsoft.com/office/drawing/2014/main" val="20001"/>
                    </a:ext>
                  </a:extLst>
                </a:gridCol>
                <a:gridCol w="3698240">
                  <a:extLst>
                    <a:ext uri="{9D8B030D-6E8A-4147-A177-3AD203B41FA5}">
                      <a16:colId xmlns:a16="http://schemas.microsoft.com/office/drawing/2014/main" val="20002"/>
                    </a:ext>
                  </a:extLst>
                </a:gridCol>
                <a:gridCol w="601344">
                  <a:extLst>
                    <a:ext uri="{9D8B030D-6E8A-4147-A177-3AD203B41FA5}">
                      <a16:colId xmlns:a16="http://schemas.microsoft.com/office/drawing/2014/main" val="20003"/>
                    </a:ext>
                  </a:extLst>
                </a:gridCol>
              </a:tblGrid>
              <a:tr h="311150">
                <a:tc>
                  <a:txBody>
                    <a:bodyPr/>
                    <a:lstStyle/>
                    <a:p>
                      <a:pPr marL="98425">
                        <a:lnSpc>
                          <a:spcPct val="100000"/>
                        </a:lnSpc>
                        <a:spcBef>
                          <a:spcPts val="330"/>
                        </a:spcBef>
                      </a:pPr>
                      <a:r>
                        <a:rPr sz="1300" b="1" spc="-30" dirty="0">
                          <a:latin typeface="UD デジタル 教科書体 NK-R"/>
                          <a:cs typeface="UD デジタル 教科書体 NK-R"/>
                        </a:rPr>
                        <a:t>事例名</a:t>
                      </a:r>
                      <a:endParaRPr sz="1300">
                        <a:latin typeface="UD デジタル 教科書体 NK-R"/>
                        <a:cs typeface="UD デジタル 教科書体 NK-R"/>
                      </a:endParaRPr>
                    </a:p>
                  </a:txBody>
                  <a:tcPr marL="0" marR="0" marT="41910" marB="0">
                    <a:solidFill>
                      <a:srgbClr val="7AB3C1"/>
                    </a:solidFill>
                  </a:tcPr>
                </a:tc>
                <a:tc>
                  <a:txBody>
                    <a:bodyPr/>
                    <a:lstStyle/>
                    <a:p>
                      <a:pPr>
                        <a:lnSpc>
                          <a:spcPct val="100000"/>
                        </a:lnSpc>
                      </a:pPr>
                      <a:endParaRPr sz="1100">
                        <a:latin typeface="Times New Roman"/>
                        <a:cs typeface="Times New Roman"/>
                      </a:endParaRPr>
                    </a:p>
                  </a:txBody>
                  <a:tcPr marL="0" marR="0" marT="0" marB="0">
                    <a:solidFill>
                      <a:srgbClr val="7AB3C1"/>
                    </a:solidFill>
                  </a:tcPr>
                </a:tc>
                <a:tc>
                  <a:txBody>
                    <a:bodyPr/>
                    <a:lstStyle/>
                    <a:p>
                      <a:pPr>
                        <a:lnSpc>
                          <a:spcPct val="100000"/>
                        </a:lnSpc>
                      </a:pPr>
                      <a:endParaRPr sz="1100">
                        <a:latin typeface="Times New Roman"/>
                        <a:cs typeface="Times New Roman"/>
                      </a:endParaRPr>
                    </a:p>
                  </a:txBody>
                  <a:tcPr marL="0" marR="0" marT="0" marB="0">
                    <a:solidFill>
                      <a:srgbClr val="7AB3C1"/>
                    </a:solidFill>
                  </a:tcPr>
                </a:tc>
                <a:tc>
                  <a:txBody>
                    <a:bodyPr/>
                    <a:lstStyle/>
                    <a:p>
                      <a:pPr>
                        <a:lnSpc>
                          <a:spcPct val="100000"/>
                        </a:lnSpc>
                      </a:pPr>
                      <a:endParaRPr sz="1100">
                        <a:latin typeface="Times New Roman"/>
                        <a:cs typeface="Times New Roman"/>
                      </a:endParaRPr>
                    </a:p>
                  </a:txBody>
                  <a:tcPr marL="0" marR="0" marT="0" marB="0">
                    <a:solidFill>
                      <a:srgbClr val="7AB3C1"/>
                    </a:solidFill>
                  </a:tcPr>
                </a:tc>
                <a:extLst>
                  <a:ext uri="{0D108BD9-81ED-4DB2-BD59-A6C34878D82A}">
                    <a16:rowId xmlns:a16="http://schemas.microsoft.com/office/drawing/2014/main" val="10000"/>
                  </a:ext>
                </a:extLst>
              </a:tr>
              <a:tr h="701040">
                <a:tc>
                  <a:txBody>
                    <a:bodyPr/>
                    <a:lstStyle/>
                    <a:p>
                      <a:pPr>
                        <a:lnSpc>
                          <a:spcPct val="100000"/>
                        </a:lnSpc>
                        <a:spcBef>
                          <a:spcPts val="735"/>
                        </a:spcBef>
                      </a:pPr>
                      <a:endParaRPr sz="1100">
                        <a:latin typeface="Times New Roman"/>
                        <a:cs typeface="Times New Roman"/>
                      </a:endParaRPr>
                    </a:p>
                    <a:p>
                      <a:pPr marL="98425">
                        <a:lnSpc>
                          <a:spcPct val="100000"/>
                        </a:lnSpc>
                      </a:pPr>
                      <a:r>
                        <a:rPr sz="1100" b="1" spc="-25" dirty="0">
                          <a:latin typeface="UD デジタル 教科書体 NK-R"/>
                          <a:cs typeface="UD デジタル 教科書体 NK-R"/>
                        </a:rPr>
                        <a:t>事例</a:t>
                      </a:r>
                      <a:endParaRPr sz="1100">
                        <a:latin typeface="UD デジタル 教科書体 NK-R"/>
                        <a:cs typeface="UD デジタル 教科書体 NK-R"/>
                      </a:endParaRPr>
                    </a:p>
                  </a:txBody>
                  <a:tcPr marL="0" marR="0" marT="93345" marB="0"/>
                </a:tc>
                <a:tc>
                  <a:txBody>
                    <a:bodyPr/>
                    <a:lstStyle/>
                    <a:p>
                      <a:pPr>
                        <a:lnSpc>
                          <a:spcPct val="100000"/>
                        </a:lnSpc>
                        <a:spcBef>
                          <a:spcPts val="735"/>
                        </a:spcBef>
                      </a:pPr>
                      <a:endParaRPr sz="1100">
                        <a:latin typeface="Times New Roman"/>
                        <a:cs typeface="Times New Roman"/>
                      </a:endParaRPr>
                    </a:p>
                    <a:p>
                      <a:pPr marL="227965">
                        <a:lnSpc>
                          <a:spcPct val="100000"/>
                        </a:lnSpc>
                      </a:pPr>
                      <a:r>
                        <a:rPr sz="1100" b="1" spc="-15" dirty="0">
                          <a:latin typeface="UD デジタル 教科書体 NK-R"/>
                          <a:cs typeface="UD デジタル 教科書体 NK-R"/>
                        </a:rPr>
                        <a:t>南地中筋商店街</a:t>
                      </a:r>
                      <a:endParaRPr sz="1100">
                        <a:latin typeface="UD デジタル 教科書体 NK-R"/>
                        <a:cs typeface="UD デジタル 教科書体 NK-R"/>
                      </a:endParaRPr>
                    </a:p>
                  </a:txBody>
                  <a:tcPr marL="0" marR="0" marT="93345" marB="0"/>
                </a:tc>
                <a:tc>
                  <a:txBody>
                    <a:bodyPr/>
                    <a:lstStyle/>
                    <a:p>
                      <a:pPr>
                        <a:lnSpc>
                          <a:spcPct val="100000"/>
                        </a:lnSpc>
                        <a:spcBef>
                          <a:spcPts val="75"/>
                        </a:spcBef>
                      </a:pPr>
                      <a:endParaRPr sz="1100">
                        <a:latin typeface="Times New Roman"/>
                        <a:cs typeface="Times New Roman"/>
                      </a:endParaRPr>
                    </a:p>
                    <a:p>
                      <a:pPr marL="281305">
                        <a:lnSpc>
                          <a:spcPct val="100000"/>
                        </a:lnSpc>
                      </a:pPr>
                      <a:r>
                        <a:rPr sz="1100" b="1" spc="-30" dirty="0">
                          <a:latin typeface="UD デジタル 教科書体 NK-R"/>
                          <a:cs typeface="UD デジタル 教科書体 NK-R"/>
                        </a:rPr>
                        <a:t>インバウンドとローカルを「つなぐ」チャレンジ</a:t>
                      </a:r>
                      <a:endParaRPr sz="1100">
                        <a:latin typeface="UD デジタル 教科書体 NK-R"/>
                        <a:cs typeface="UD デジタル 教科書体 NK-R"/>
                      </a:endParaRPr>
                    </a:p>
                    <a:p>
                      <a:pPr marL="281305">
                        <a:lnSpc>
                          <a:spcPct val="100000"/>
                        </a:lnSpc>
                      </a:pPr>
                      <a:r>
                        <a:rPr sz="1100" b="1" dirty="0">
                          <a:latin typeface="UD デジタル 教科書体 NK-R"/>
                          <a:cs typeface="UD デジタル 教科書体 NK-R"/>
                        </a:rPr>
                        <a:t>～</a:t>
                      </a:r>
                      <a:r>
                        <a:rPr sz="1100" b="1" spc="-20" dirty="0">
                          <a:latin typeface="UD デジタル 教科書体 NK-R"/>
                          <a:cs typeface="UD デジタル 教科書体 NK-R"/>
                        </a:rPr>
                        <a:t>商店街はあなたの街のグリーター</a:t>
                      </a:r>
                      <a:r>
                        <a:rPr sz="1100" b="1" spc="-50" dirty="0">
                          <a:latin typeface="UD デジタル 教科書体 NK-R"/>
                          <a:cs typeface="UD デジタル 教科書体 NK-R"/>
                        </a:rPr>
                        <a:t>～</a:t>
                      </a:r>
                      <a:endParaRPr sz="1100">
                        <a:latin typeface="UD デジタル 教科書体 NK-R"/>
                        <a:cs typeface="UD デジタル 教科書体 NK-R"/>
                      </a:endParaRPr>
                    </a:p>
                  </a:txBody>
                  <a:tcPr marL="0" marR="0" marT="9525" marB="0"/>
                </a:tc>
                <a:tc>
                  <a:txBody>
                    <a:bodyPr/>
                    <a:lstStyle/>
                    <a:p>
                      <a:pPr>
                        <a:lnSpc>
                          <a:spcPct val="100000"/>
                        </a:lnSpc>
                        <a:spcBef>
                          <a:spcPts val="735"/>
                        </a:spcBef>
                      </a:pPr>
                      <a:endParaRPr sz="1100">
                        <a:latin typeface="Times New Roman"/>
                        <a:cs typeface="Times New Roman"/>
                      </a:endParaRPr>
                    </a:p>
                    <a:p>
                      <a:pPr marR="34290" algn="ctr">
                        <a:lnSpc>
                          <a:spcPct val="100000"/>
                        </a:lnSpc>
                      </a:pPr>
                      <a:r>
                        <a:rPr sz="1100" b="1" spc="-25" dirty="0">
                          <a:latin typeface="UD デジタル 教科書体 NK-R"/>
                          <a:cs typeface="UD デジタル 教科書体 NK-R"/>
                        </a:rPr>
                        <a:t>P6</a:t>
                      </a:r>
                      <a:endParaRPr sz="1100">
                        <a:latin typeface="UD デジタル 教科書体 NK-R"/>
                        <a:cs typeface="UD デジタル 教科書体 NK-R"/>
                      </a:endParaRPr>
                    </a:p>
                  </a:txBody>
                  <a:tcPr marL="0" marR="0" marT="93345" marB="0"/>
                </a:tc>
                <a:extLst>
                  <a:ext uri="{0D108BD9-81ED-4DB2-BD59-A6C34878D82A}">
                    <a16:rowId xmlns:a16="http://schemas.microsoft.com/office/drawing/2014/main" val="10001"/>
                  </a:ext>
                </a:extLst>
              </a:tr>
              <a:tr h="699135">
                <a:tc>
                  <a:txBody>
                    <a:bodyPr/>
                    <a:lstStyle/>
                    <a:p>
                      <a:pPr>
                        <a:lnSpc>
                          <a:spcPct val="100000"/>
                        </a:lnSpc>
                        <a:spcBef>
                          <a:spcPts val="720"/>
                        </a:spcBef>
                      </a:pPr>
                      <a:endParaRPr sz="1100">
                        <a:latin typeface="Times New Roman"/>
                        <a:cs typeface="Times New Roman"/>
                      </a:endParaRPr>
                    </a:p>
                    <a:p>
                      <a:pPr marL="98425">
                        <a:lnSpc>
                          <a:spcPct val="100000"/>
                        </a:lnSpc>
                      </a:pPr>
                      <a:r>
                        <a:rPr sz="1100" b="1" spc="-25" dirty="0">
                          <a:latin typeface="UD デジタル 教科書体 NK-R"/>
                          <a:cs typeface="UD デジタル 教科書体 NK-R"/>
                        </a:rPr>
                        <a:t>事例</a:t>
                      </a:r>
                      <a:endParaRPr sz="1100">
                        <a:latin typeface="UD デジタル 教科書体 NK-R"/>
                        <a:cs typeface="UD デジタル 教科書体 NK-R"/>
                      </a:endParaRPr>
                    </a:p>
                  </a:txBody>
                  <a:tcPr marL="0" marR="0" marT="91440" marB="0"/>
                </a:tc>
                <a:tc>
                  <a:txBody>
                    <a:bodyPr/>
                    <a:lstStyle/>
                    <a:p>
                      <a:pPr>
                        <a:lnSpc>
                          <a:spcPct val="100000"/>
                        </a:lnSpc>
                        <a:spcBef>
                          <a:spcPts val="720"/>
                        </a:spcBef>
                      </a:pPr>
                      <a:endParaRPr sz="1100">
                        <a:latin typeface="Times New Roman"/>
                        <a:cs typeface="Times New Roman"/>
                      </a:endParaRPr>
                    </a:p>
                    <a:p>
                      <a:pPr marL="227965">
                        <a:lnSpc>
                          <a:spcPct val="100000"/>
                        </a:lnSpc>
                      </a:pPr>
                      <a:r>
                        <a:rPr sz="1100" b="1" spc="-10" dirty="0">
                          <a:latin typeface="UD デジタル 教科書体 NK-R"/>
                          <a:cs typeface="UD デジタル 教科書体 NK-R"/>
                        </a:rPr>
                        <a:t>千林商店街</a:t>
                      </a:r>
                      <a:endParaRPr sz="1100">
                        <a:latin typeface="UD デジタル 教科書体 NK-R"/>
                        <a:cs typeface="UD デジタル 教科書体 NK-R"/>
                      </a:endParaRPr>
                    </a:p>
                  </a:txBody>
                  <a:tcPr marL="0" marR="0" marT="91440" marB="0"/>
                </a:tc>
                <a:tc>
                  <a:txBody>
                    <a:bodyPr/>
                    <a:lstStyle/>
                    <a:p>
                      <a:pPr>
                        <a:lnSpc>
                          <a:spcPct val="100000"/>
                        </a:lnSpc>
                        <a:spcBef>
                          <a:spcPts val="60"/>
                        </a:spcBef>
                      </a:pPr>
                      <a:endParaRPr sz="1100">
                        <a:latin typeface="Times New Roman"/>
                        <a:cs typeface="Times New Roman"/>
                      </a:endParaRPr>
                    </a:p>
                    <a:p>
                      <a:pPr marL="281305" marR="275590">
                        <a:lnSpc>
                          <a:spcPct val="100000"/>
                        </a:lnSpc>
                      </a:pPr>
                      <a:r>
                        <a:rPr sz="1100" b="1" spc="-25" dirty="0">
                          <a:latin typeface="UD デジタル 教科書体 NK-R"/>
                          <a:cs typeface="UD デジタル 教科書体 NK-R"/>
                        </a:rPr>
                        <a:t>「千林ふれあい館」をベース(基地)とした地域コミュニ</a:t>
                      </a:r>
                      <a:r>
                        <a:rPr sz="1100" b="1" spc="-15" dirty="0">
                          <a:latin typeface="UD デジタル 教科書体 NK-R"/>
                          <a:cs typeface="UD デジタル 教科書体 NK-R"/>
                        </a:rPr>
                        <a:t>ティづくり</a:t>
                      </a:r>
                      <a:endParaRPr sz="1100">
                        <a:latin typeface="UD デジタル 教科書体 NK-R"/>
                        <a:cs typeface="UD デジタル 教科書体 NK-R"/>
                      </a:endParaRPr>
                    </a:p>
                  </a:txBody>
                  <a:tcPr marL="0" marR="0" marT="7620" marB="0"/>
                </a:tc>
                <a:tc>
                  <a:txBody>
                    <a:bodyPr/>
                    <a:lstStyle/>
                    <a:p>
                      <a:pPr>
                        <a:lnSpc>
                          <a:spcPct val="100000"/>
                        </a:lnSpc>
                        <a:spcBef>
                          <a:spcPts val="720"/>
                        </a:spcBef>
                      </a:pPr>
                      <a:endParaRPr sz="1100">
                        <a:latin typeface="Times New Roman"/>
                        <a:cs typeface="Times New Roman"/>
                      </a:endParaRPr>
                    </a:p>
                    <a:p>
                      <a:pPr marR="34290" algn="ctr">
                        <a:lnSpc>
                          <a:spcPct val="100000"/>
                        </a:lnSpc>
                      </a:pPr>
                      <a:r>
                        <a:rPr sz="1100" b="1" spc="-25" dirty="0">
                          <a:latin typeface="UD デジタル 教科書体 NK-R"/>
                          <a:cs typeface="UD デジタル 教科書体 NK-R"/>
                        </a:rPr>
                        <a:t>P8</a:t>
                      </a:r>
                      <a:endParaRPr sz="1100">
                        <a:latin typeface="UD デジタル 教科書体 NK-R"/>
                        <a:cs typeface="UD デジタル 教科書体 NK-R"/>
                      </a:endParaRPr>
                    </a:p>
                  </a:txBody>
                  <a:tcPr marL="0" marR="0" marT="91440" marB="0"/>
                </a:tc>
                <a:extLst>
                  <a:ext uri="{0D108BD9-81ED-4DB2-BD59-A6C34878D82A}">
                    <a16:rowId xmlns:a16="http://schemas.microsoft.com/office/drawing/2014/main" val="10002"/>
                  </a:ext>
                </a:extLst>
              </a:tr>
              <a:tr h="699135">
                <a:tc>
                  <a:txBody>
                    <a:bodyPr/>
                    <a:lstStyle/>
                    <a:p>
                      <a:pPr>
                        <a:lnSpc>
                          <a:spcPct val="100000"/>
                        </a:lnSpc>
                        <a:spcBef>
                          <a:spcPts val="720"/>
                        </a:spcBef>
                      </a:pPr>
                      <a:endParaRPr sz="1100">
                        <a:latin typeface="Times New Roman"/>
                        <a:cs typeface="Times New Roman"/>
                      </a:endParaRPr>
                    </a:p>
                    <a:p>
                      <a:pPr marL="98425">
                        <a:lnSpc>
                          <a:spcPct val="100000"/>
                        </a:lnSpc>
                      </a:pPr>
                      <a:r>
                        <a:rPr sz="1100" b="1" spc="-25" dirty="0">
                          <a:latin typeface="UD デジタル 教科書体 NK-R"/>
                          <a:cs typeface="UD デジタル 教科書体 NK-R"/>
                        </a:rPr>
                        <a:t>事例</a:t>
                      </a:r>
                      <a:endParaRPr sz="1100">
                        <a:latin typeface="UD デジタル 教科書体 NK-R"/>
                        <a:cs typeface="UD デジタル 教科書体 NK-R"/>
                      </a:endParaRPr>
                    </a:p>
                  </a:txBody>
                  <a:tcPr marL="0" marR="0" marT="91440" marB="0"/>
                </a:tc>
                <a:tc>
                  <a:txBody>
                    <a:bodyPr/>
                    <a:lstStyle/>
                    <a:p>
                      <a:pPr>
                        <a:lnSpc>
                          <a:spcPct val="100000"/>
                        </a:lnSpc>
                        <a:spcBef>
                          <a:spcPts val="720"/>
                        </a:spcBef>
                      </a:pPr>
                      <a:endParaRPr sz="1100">
                        <a:latin typeface="Times New Roman"/>
                        <a:cs typeface="Times New Roman"/>
                      </a:endParaRPr>
                    </a:p>
                    <a:p>
                      <a:pPr marL="227965">
                        <a:lnSpc>
                          <a:spcPct val="100000"/>
                        </a:lnSpc>
                      </a:pPr>
                      <a:r>
                        <a:rPr sz="1100" b="1" spc="-15" dirty="0">
                          <a:latin typeface="UD デジタル 教科書体 NK-R"/>
                          <a:cs typeface="UD デジタル 教科書体 NK-R"/>
                        </a:rPr>
                        <a:t>北田辺商店街</a:t>
                      </a:r>
                      <a:endParaRPr sz="1100">
                        <a:latin typeface="UD デジタル 教科書体 NK-R"/>
                        <a:cs typeface="UD デジタル 教科書体 NK-R"/>
                      </a:endParaRPr>
                    </a:p>
                  </a:txBody>
                  <a:tcPr marL="0" marR="0" marT="91440" marB="0"/>
                </a:tc>
                <a:tc>
                  <a:txBody>
                    <a:bodyPr/>
                    <a:lstStyle/>
                    <a:p>
                      <a:pPr>
                        <a:lnSpc>
                          <a:spcPct val="100000"/>
                        </a:lnSpc>
                        <a:spcBef>
                          <a:spcPts val="60"/>
                        </a:spcBef>
                      </a:pPr>
                      <a:endParaRPr sz="1100">
                        <a:latin typeface="Times New Roman"/>
                        <a:cs typeface="Times New Roman"/>
                      </a:endParaRPr>
                    </a:p>
                    <a:p>
                      <a:pPr marL="281305" marR="293370">
                        <a:lnSpc>
                          <a:spcPct val="100000"/>
                        </a:lnSpc>
                      </a:pPr>
                      <a:r>
                        <a:rPr sz="1100" b="1" spc="-15" dirty="0">
                          <a:latin typeface="UD デジタル 教科書体 NK-R"/>
                          <a:cs typeface="UD デジタル 教科書体 NK-R"/>
                        </a:rPr>
                        <a:t>商店街内で多様な活動を促進 コミュニティスペース・ワークショップ施設</a:t>
                      </a:r>
                      <a:r>
                        <a:rPr sz="1100" b="1" dirty="0">
                          <a:latin typeface="UD デジタル 教科書体 NK-R"/>
                          <a:cs typeface="UD デジタル 教科書体 NK-R"/>
                        </a:rPr>
                        <a:t>｢</a:t>
                      </a:r>
                      <a:r>
                        <a:rPr sz="1100" b="1" spc="-10" dirty="0">
                          <a:latin typeface="UD デジタル 教科書体 NK-R"/>
                          <a:cs typeface="UD デジタル 教科書体 NK-R"/>
                        </a:rPr>
                        <a:t>食歩楽</a:t>
                      </a:r>
                      <a:r>
                        <a:rPr sz="1100" b="1" dirty="0">
                          <a:latin typeface="UD デジタル 教科書体 NK-R"/>
                          <a:cs typeface="UD デジタル 教科書体 NK-R"/>
                        </a:rPr>
                        <a:t>（</a:t>
                      </a:r>
                      <a:r>
                        <a:rPr sz="1100" b="1" spc="-15" dirty="0">
                          <a:latin typeface="UD デジタル 教科書体 NK-R"/>
                          <a:cs typeface="UD デジタル 教科書体 NK-R"/>
                        </a:rPr>
                        <a:t>てぶら</a:t>
                      </a:r>
                      <a:r>
                        <a:rPr sz="1100" b="1" spc="-10" dirty="0">
                          <a:latin typeface="UD デジタル 教科書体 NK-R"/>
                          <a:cs typeface="UD デジタル 教科書体 NK-R"/>
                        </a:rPr>
                        <a:t>）｣</a:t>
                      </a:r>
                      <a:r>
                        <a:rPr sz="1100" b="1" spc="-20" dirty="0">
                          <a:latin typeface="UD デジタル 教科書体 NK-R"/>
                          <a:cs typeface="UD デジタル 教科書体 NK-R"/>
                        </a:rPr>
                        <a:t>の活用促進</a:t>
                      </a:r>
                      <a:endParaRPr sz="1100">
                        <a:latin typeface="UD デジタル 教科書体 NK-R"/>
                        <a:cs typeface="UD デジタル 教科書体 NK-R"/>
                      </a:endParaRPr>
                    </a:p>
                  </a:txBody>
                  <a:tcPr marL="0" marR="0" marT="7620" marB="0"/>
                </a:tc>
                <a:tc>
                  <a:txBody>
                    <a:bodyPr/>
                    <a:lstStyle/>
                    <a:p>
                      <a:pPr>
                        <a:lnSpc>
                          <a:spcPct val="100000"/>
                        </a:lnSpc>
                        <a:spcBef>
                          <a:spcPts val="720"/>
                        </a:spcBef>
                      </a:pPr>
                      <a:endParaRPr sz="1100">
                        <a:latin typeface="Times New Roman"/>
                        <a:cs typeface="Times New Roman"/>
                      </a:endParaRPr>
                    </a:p>
                    <a:p>
                      <a:pPr marR="32384" algn="ctr">
                        <a:lnSpc>
                          <a:spcPct val="100000"/>
                        </a:lnSpc>
                      </a:pPr>
                      <a:r>
                        <a:rPr sz="1100" b="1" spc="-25" dirty="0">
                          <a:latin typeface="UD デジタル 教科書体 NK-R"/>
                          <a:cs typeface="UD デジタル 教科書体 NK-R"/>
                        </a:rPr>
                        <a:t>P10</a:t>
                      </a:r>
                      <a:endParaRPr sz="1100">
                        <a:latin typeface="UD デジタル 教科書体 NK-R"/>
                        <a:cs typeface="UD デジタル 教科書体 NK-R"/>
                      </a:endParaRPr>
                    </a:p>
                  </a:txBody>
                  <a:tcPr marL="0" marR="0" marT="91440" marB="0"/>
                </a:tc>
                <a:extLst>
                  <a:ext uri="{0D108BD9-81ED-4DB2-BD59-A6C34878D82A}">
                    <a16:rowId xmlns:a16="http://schemas.microsoft.com/office/drawing/2014/main" val="10003"/>
                  </a:ext>
                </a:extLst>
              </a:tr>
              <a:tr h="699135">
                <a:tc>
                  <a:txBody>
                    <a:bodyPr/>
                    <a:lstStyle/>
                    <a:p>
                      <a:pPr>
                        <a:lnSpc>
                          <a:spcPct val="100000"/>
                        </a:lnSpc>
                        <a:spcBef>
                          <a:spcPts val="720"/>
                        </a:spcBef>
                      </a:pPr>
                      <a:endParaRPr sz="1100">
                        <a:latin typeface="Times New Roman"/>
                        <a:cs typeface="Times New Roman"/>
                      </a:endParaRPr>
                    </a:p>
                    <a:p>
                      <a:pPr marL="98425">
                        <a:lnSpc>
                          <a:spcPct val="100000"/>
                        </a:lnSpc>
                      </a:pPr>
                      <a:r>
                        <a:rPr sz="1100" b="1" spc="-25" dirty="0">
                          <a:latin typeface="UD デジタル 教科書体 NK-R"/>
                          <a:cs typeface="UD デジタル 教科書体 NK-R"/>
                        </a:rPr>
                        <a:t>事例</a:t>
                      </a:r>
                      <a:endParaRPr sz="1100">
                        <a:latin typeface="UD デジタル 教科書体 NK-R"/>
                        <a:cs typeface="UD デジタル 教科書体 NK-R"/>
                      </a:endParaRPr>
                    </a:p>
                  </a:txBody>
                  <a:tcPr marL="0" marR="0" marT="91440" marB="0"/>
                </a:tc>
                <a:tc>
                  <a:txBody>
                    <a:bodyPr/>
                    <a:lstStyle/>
                    <a:p>
                      <a:pPr>
                        <a:lnSpc>
                          <a:spcPct val="100000"/>
                        </a:lnSpc>
                        <a:spcBef>
                          <a:spcPts val="720"/>
                        </a:spcBef>
                      </a:pPr>
                      <a:endParaRPr sz="1100">
                        <a:latin typeface="Times New Roman"/>
                        <a:cs typeface="Times New Roman"/>
                      </a:endParaRPr>
                    </a:p>
                    <a:p>
                      <a:pPr marL="227965">
                        <a:lnSpc>
                          <a:spcPct val="100000"/>
                        </a:lnSpc>
                      </a:pPr>
                      <a:r>
                        <a:rPr sz="1100" b="1" spc="-15" dirty="0">
                          <a:latin typeface="UD デジタル 教科書体 NK-R"/>
                          <a:cs typeface="UD デジタル 教科書体 NK-R"/>
                        </a:rPr>
                        <a:t>中百舌鳥駅前通商店街</a:t>
                      </a:r>
                      <a:endParaRPr sz="1100">
                        <a:latin typeface="UD デジタル 教科書体 NK-R"/>
                        <a:cs typeface="UD デジタル 教科書体 NK-R"/>
                      </a:endParaRPr>
                    </a:p>
                  </a:txBody>
                  <a:tcPr marL="0" marR="0" marT="91440" marB="0"/>
                </a:tc>
                <a:tc>
                  <a:txBody>
                    <a:bodyPr/>
                    <a:lstStyle/>
                    <a:p>
                      <a:pPr>
                        <a:lnSpc>
                          <a:spcPct val="100000"/>
                        </a:lnSpc>
                        <a:spcBef>
                          <a:spcPts val="60"/>
                        </a:spcBef>
                      </a:pPr>
                      <a:endParaRPr sz="1100">
                        <a:latin typeface="Times New Roman"/>
                        <a:cs typeface="Times New Roman"/>
                      </a:endParaRPr>
                    </a:p>
                    <a:p>
                      <a:pPr marL="281305">
                        <a:lnSpc>
                          <a:spcPct val="100000"/>
                        </a:lnSpc>
                      </a:pPr>
                      <a:r>
                        <a:rPr sz="1100" b="1" spc="-20" dirty="0">
                          <a:latin typeface="UD デジタル 教科書体 NK-R"/>
                          <a:cs typeface="UD デジタル 教科書体 NK-R"/>
                        </a:rPr>
                        <a:t>住み続けられる街づくりをみんなで！</a:t>
                      </a:r>
                      <a:endParaRPr sz="1100">
                        <a:latin typeface="UD デジタル 教科書体 NK-R"/>
                        <a:cs typeface="UD デジタル 教科書体 NK-R"/>
                      </a:endParaRPr>
                    </a:p>
                    <a:p>
                      <a:pPr marL="281305">
                        <a:lnSpc>
                          <a:spcPct val="100000"/>
                        </a:lnSpc>
                      </a:pPr>
                      <a:r>
                        <a:rPr sz="1100" b="1" dirty="0">
                          <a:latin typeface="UD デジタル 教科書体 NK-R"/>
                          <a:cs typeface="UD デジタル 教科書体 NK-R"/>
                        </a:rPr>
                        <a:t>｢</a:t>
                      </a:r>
                      <a:r>
                        <a:rPr sz="1100" b="1" spc="-20" dirty="0">
                          <a:latin typeface="UD デジタル 教科書体 NK-R"/>
                          <a:cs typeface="UD デジタル 教科書体 NK-R"/>
                        </a:rPr>
                        <a:t>地域コミュニティイベント なかもず商店街フェス</a:t>
                      </a:r>
                      <a:r>
                        <a:rPr sz="1100" b="1" spc="-10" dirty="0">
                          <a:latin typeface="UD デジタル 教科書体 NK-R"/>
                          <a:cs typeface="UD デジタル 教科書体 NK-R"/>
                        </a:rPr>
                        <a:t>2024</a:t>
                      </a:r>
                      <a:r>
                        <a:rPr sz="1100" b="1" spc="-50" dirty="0">
                          <a:latin typeface="UD デジタル 教科書体 NK-R"/>
                          <a:cs typeface="UD デジタル 教科書体 NK-R"/>
                        </a:rPr>
                        <a:t>」</a:t>
                      </a:r>
                      <a:endParaRPr sz="1100">
                        <a:latin typeface="UD デジタル 教科書体 NK-R"/>
                        <a:cs typeface="UD デジタル 教科書体 NK-R"/>
                      </a:endParaRPr>
                    </a:p>
                  </a:txBody>
                  <a:tcPr marL="0" marR="0" marT="7620" marB="0"/>
                </a:tc>
                <a:tc>
                  <a:txBody>
                    <a:bodyPr/>
                    <a:lstStyle/>
                    <a:p>
                      <a:pPr>
                        <a:lnSpc>
                          <a:spcPct val="100000"/>
                        </a:lnSpc>
                        <a:spcBef>
                          <a:spcPts val="720"/>
                        </a:spcBef>
                      </a:pPr>
                      <a:endParaRPr sz="1100">
                        <a:latin typeface="Times New Roman"/>
                        <a:cs typeface="Times New Roman"/>
                      </a:endParaRPr>
                    </a:p>
                    <a:p>
                      <a:pPr marR="32384" algn="ctr">
                        <a:lnSpc>
                          <a:spcPct val="100000"/>
                        </a:lnSpc>
                      </a:pPr>
                      <a:r>
                        <a:rPr sz="1100" b="1" spc="-25" dirty="0">
                          <a:latin typeface="UD デジタル 教科書体 NK-R"/>
                          <a:cs typeface="UD デジタル 教科書体 NK-R"/>
                        </a:rPr>
                        <a:t>P12</a:t>
                      </a:r>
                      <a:endParaRPr sz="1100">
                        <a:latin typeface="UD デジタル 教科書体 NK-R"/>
                        <a:cs typeface="UD デジタル 教科書体 NK-R"/>
                      </a:endParaRPr>
                    </a:p>
                  </a:txBody>
                  <a:tcPr marL="0" marR="0" marT="91440" marB="0"/>
                </a:tc>
                <a:extLst>
                  <a:ext uri="{0D108BD9-81ED-4DB2-BD59-A6C34878D82A}">
                    <a16:rowId xmlns:a16="http://schemas.microsoft.com/office/drawing/2014/main" val="10004"/>
                  </a:ext>
                </a:extLst>
              </a:tr>
              <a:tr h="699135">
                <a:tc>
                  <a:txBody>
                    <a:bodyPr/>
                    <a:lstStyle/>
                    <a:p>
                      <a:pPr>
                        <a:lnSpc>
                          <a:spcPct val="100000"/>
                        </a:lnSpc>
                        <a:spcBef>
                          <a:spcPts val="720"/>
                        </a:spcBef>
                      </a:pPr>
                      <a:endParaRPr sz="1100">
                        <a:latin typeface="Times New Roman"/>
                        <a:cs typeface="Times New Roman"/>
                      </a:endParaRPr>
                    </a:p>
                    <a:p>
                      <a:pPr marL="98425">
                        <a:lnSpc>
                          <a:spcPct val="100000"/>
                        </a:lnSpc>
                      </a:pPr>
                      <a:r>
                        <a:rPr sz="1100" b="1" spc="-25" dirty="0">
                          <a:latin typeface="UD デジタル 教科書体 NK-R"/>
                          <a:cs typeface="UD デジタル 教科書体 NK-R"/>
                        </a:rPr>
                        <a:t>事例</a:t>
                      </a:r>
                      <a:endParaRPr sz="1100">
                        <a:latin typeface="UD デジタル 教科書体 NK-R"/>
                        <a:cs typeface="UD デジタル 教科書体 NK-R"/>
                      </a:endParaRPr>
                    </a:p>
                  </a:txBody>
                  <a:tcPr marL="0" marR="0" marT="91440" marB="0"/>
                </a:tc>
                <a:tc>
                  <a:txBody>
                    <a:bodyPr/>
                    <a:lstStyle/>
                    <a:p>
                      <a:pPr>
                        <a:lnSpc>
                          <a:spcPct val="100000"/>
                        </a:lnSpc>
                        <a:spcBef>
                          <a:spcPts val="720"/>
                        </a:spcBef>
                      </a:pPr>
                      <a:endParaRPr sz="1100">
                        <a:latin typeface="Times New Roman"/>
                        <a:cs typeface="Times New Roman"/>
                      </a:endParaRPr>
                    </a:p>
                    <a:p>
                      <a:pPr marL="227965">
                        <a:lnSpc>
                          <a:spcPct val="100000"/>
                        </a:lnSpc>
                      </a:pPr>
                      <a:r>
                        <a:rPr sz="1100" b="1" spc="-15" dirty="0">
                          <a:latin typeface="UD デジタル 教科書体 NK-R"/>
                          <a:cs typeface="UD デジタル 教科書体 NK-R"/>
                        </a:rPr>
                        <a:t>宮之阪中央商店街</a:t>
                      </a:r>
                      <a:endParaRPr sz="1100">
                        <a:latin typeface="UD デジタル 教科書体 NK-R"/>
                        <a:cs typeface="UD デジタル 教科書体 NK-R"/>
                      </a:endParaRPr>
                    </a:p>
                  </a:txBody>
                  <a:tcPr marL="0" marR="0" marT="91440" marB="0"/>
                </a:tc>
                <a:tc>
                  <a:txBody>
                    <a:bodyPr/>
                    <a:lstStyle/>
                    <a:p>
                      <a:pPr>
                        <a:lnSpc>
                          <a:spcPct val="100000"/>
                        </a:lnSpc>
                        <a:spcBef>
                          <a:spcPts val="60"/>
                        </a:spcBef>
                      </a:pPr>
                      <a:endParaRPr sz="1100">
                        <a:latin typeface="Times New Roman"/>
                        <a:cs typeface="Times New Roman"/>
                      </a:endParaRPr>
                    </a:p>
                    <a:p>
                      <a:pPr marL="281305" marR="168910">
                        <a:lnSpc>
                          <a:spcPct val="100000"/>
                        </a:lnSpc>
                      </a:pPr>
                      <a:r>
                        <a:rPr sz="1100" b="1" spc="-10" dirty="0">
                          <a:latin typeface="UD デジタル 教科書体 NK-R"/>
                          <a:cs typeface="UD デジタル 教科書体 NK-R"/>
                        </a:rPr>
                        <a:t>もっと身近に </a:t>
                      </a:r>
                      <a:r>
                        <a:rPr sz="1100" b="1" dirty="0">
                          <a:latin typeface="UD デジタル 教科書体 NK-R"/>
                          <a:cs typeface="UD デジタル 教科書体 NK-R"/>
                        </a:rPr>
                        <a:t>～</a:t>
                      </a:r>
                      <a:r>
                        <a:rPr sz="1100" b="1" spc="-20" dirty="0">
                          <a:latin typeface="UD デジタル 教科書体 NK-R"/>
                          <a:cs typeface="UD デジタル 教科書体 NK-R"/>
                        </a:rPr>
                        <a:t>見て！来て！楽しい！ 商店街まるごとバー</a:t>
                      </a:r>
                      <a:r>
                        <a:rPr sz="1100" b="1" spc="-5" dirty="0">
                          <a:latin typeface="UD デジタル 教科書体 NK-R"/>
                          <a:cs typeface="UD デジタル 教科書体 NK-R"/>
                        </a:rPr>
                        <a:t>チャル化</a:t>
                      </a:r>
                      <a:r>
                        <a:rPr sz="1100" b="1" spc="-50" dirty="0">
                          <a:latin typeface="UD デジタル 教科書体 NK-R"/>
                          <a:cs typeface="UD デジタル 教科書体 NK-R"/>
                        </a:rPr>
                        <a:t>～</a:t>
                      </a:r>
                      <a:endParaRPr sz="1100">
                        <a:latin typeface="UD デジタル 教科書体 NK-R"/>
                        <a:cs typeface="UD デジタル 教科書体 NK-R"/>
                      </a:endParaRPr>
                    </a:p>
                  </a:txBody>
                  <a:tcPr marL="0" marR="0" marT="7620" marB="0"/>
                </a:tc>
                <a:tc>
                  <a:txBody>
                    <a:bodyPr/>
                    <a:lstStyle/>
                    <a:p>
                      <a:pPr>
                        <a:lnSpc>
                          <a:spcPct val="100000"/>
                        </a:lnSpc>
                        <a:spcBef>
                          <a:spcPts val="720"/>
                        </a:spcBef>
                      </a:pPr>
                      <a:endParaRPr sz="1100">
                        <a:latin typeface="Times New Roman"/>
                        <a:cs typeface="Times New Roman"/>
                      </a:endParaRPr>
                    </a:p>
                    <a:p>
                      <a:pPr marR="32384" algn="ctr">
                        <a:lnSpc>
                          <a:spcPct val="100000"/>
                        </a:lnSpc>
                      </a:pPr>
                      <a:r>
                        <a:rPr sz="1100" b="1" spc="-25" dirty="0">
                          <a:latin typeface="UD デジタル 教科書体 NK-R"/>
                          <a:cs typeface="UD デジタル 教科書体 NK-R"/>
                        </a:rPr>
                        <a:t>P14</a:t>
                      </a:r>
                      <a:endParaRPr sz="1100">
                        <a:latin typeface="UD デジタル 教科書体 NK-R"/>
                        <a:cs typeface="UD デジタル 教科書体 NK-R"/>
                      </a:endParaRPr>
                    </a:p>
                  </a:txBody>
                  <a:tcPr marL="0" marR="0" marT="91440" marB="0"/>
                </a:tc>
                <a:extLst>
                  <a:ext uri="{0D108BD9-81ED-4DB2-BD59-A6C34878D82A}">
                    <a16:rowId xmlns:a16="http://schemas.microsoft.com/office/drawing/2014/main" val="10005"/>
                  </a:ext>
                </a:extLst>
              </a:tr>
              <a:tr h="699135">
                <a:tc>
                  <a:txBody>
                    <a:bodyPr/>
                    <a:lstStyle/>
                    <a:p>
                      <a:pPr>
                        <a:lnSpc>
                          <a:spcPct val="100000"/>
                        </a:lnSpc>
                        <a:spcBef>
                          <a:spcPts val="720"/>
                        </a:spcBef>
                      </a:pPr>
                      <a:endParaRPr sz="1100">
                        <a:latin typeface="Times New Roman"/>
                        <a:cs typeface="Times New Roman"/>
                      </a:endParaRPr>
                    </a:p>
                    <a:p>
                      <a:pPr marL="98425">
                        <a:lnSpc>
                          <a:spcPct val="100000"/>
                        </a:lnSpc>
                      </a:pPr>
                      <a:r>
                        <a:rPr sz="1100" b="1" spc="-25" dirty="0">
                          <a:latin typeface="UD デジタル 教科書体 NK-R"/>
                          <a:cs typeface="UD デジタル 教科書体 NK-R"/>
                        </a:rPr>
                        <a:t>事例</a:t>
                      </a:r>
                      <a:endParaRPr sz="1100">
                        <a:latin typeface="UD デジタル 教科書体 NK-R"/>
                        <a:cs typeface="UD デジタル 教科書体 NK-R"/>
                      </a:endParaRPr>
                    </a:p>
                  </a:txBody>
                  <a:tcPr marL="0" marR="0" marT="91440" marB="0"/>
                </a:tc>
                <a:tc>
                  <a:txBody>
                    <a:bodyPr/>
                    <a:lstStyle/>
                    <a:p>
                      <a:pPr>
                        <a:lnSpc>
                          <a:spcPct val="100000"/>
                        </a:lnSpc>
                        <a:spcBef>
                          <a:spcPts val="720"/>
                        </a:spcBef>
                      </a:pPr>
                      <a:endParaRPr sz="1100">
                        <a:latin typeface="Times New Roman"/>
                        <a:cs typeface="Times New Roman"/>
                      </a:endParaRPr>
                    </a:p>
                    <a:p>
                      <a:pPr marL="227965">
                        <a:lnSpc>
                          <a:spcPct val="100000"/>
                        </a:lnSpc>
                      </a:pPr>
                      <a:r>
                        <a:rPr sz="1100" b="1" spc="-10" dirty="0">
                          <a:latin typeface="UD デジタル 教科書体 NK-R"/>
                          <a:cs typeface="UD デジタル 教科書体 NK-R"/>
                        </a:rPr>
                        <a:t>大利商店街</a:t>
                      </a:r>
                      <a:endParaRPr sz="1100">
                        <a:latin typeface="UD デジタル 教科書体 NK-R"/>
                        <a:cs typeface="UD デジタル 教科書体 NK-R"/>
                      </a:endParaRPr>
                    </a:p>
                  </a:txBody>
                  <a:tcPr marL="0" marR="0" marT="91440" marB="0"/>
                </a:tc>
                <a:tc>
                  <a:txBody>
                    <a:bodyPr/>
                    <a:lstStyle/>
                    <a:p>
                      <a:pPr>
                        <a:lnSpc>
                          <a:spcPct val="100000"/>
                        </a:lnSpc>
                        <a:spcBef>
                          <a:spcPts val="60"/>
                        </a:spcBef>
                      </a:pPr>
                      <a:endParaRPr sz="1100">
                        <a:latin typeface="Times New Roman"/>
                        <a:cs typeface="Times New Roman"/>
                      </a:endParaRPr>
                    </a:p>
                    <a:p>
                      <a:pPr marL="281305" marR="212725">
                        <a:lnSpc>
                          <a:spcPct val="100000"/>
                        </a:lnSpc>
                      </a:pPr>
                      <a:r>
                        <a:rPr sz="1100" b="1" dirty="0">
                          <a:latin typeface="UD デジタル 教科書体 NK-R"/>
                          <a:cs typeface="UD デジタル 教科書体 NK-R"/>
                        </a:rPr>
                        <a:t>｢</a:t>
                      </a:r>
                      <a:r>
                        <a:rPr sz="1100" b="1" spc="-10" dirty="0">
                          <a:latin typeface="UD デジタル 教科書体 NK-R"/>
                          <a:cs typeface="UD デジタル 教科書体 NK-R"/>
                        </a:rPr>
                        <a:t>買い物の場</a:t>
                      </a:r>
                      <a:r>
                        <a:rPr sz="1100" b="1" dirty="0">
                          <a:latin typeface="UD デジタル 教科書体 NK-R"/>
                          <a:cs typeface="UD デジタル 教科書体 NK-R"/>
                        </a:rPr>
                        <a:t>｣</a:t>
                      </a:r>
                      <a:r>
                        <a:rPr sz="1100" b="1" spc="-15" dirty="0">
                          <a:latin typeface="UD デジタル 教科書体 NK-R"/>
                          <a:cs typeface="UD デジタル 教科書体 NK-R"/>
                        </a:rPr>
                        <a:t>だけではない、</a:t>
                      </a:r>
                      <a:r>
                        <a:rPr sz="1100" b="1" dirty="0">
                          <a:latin typeface="UD デジタル 教科書体 NK-R"/>
                          <a:cs typeface="UD デジタル 教科書体 NK-R"/>
                        </a:rPr>
                        <a:t>｢</a:t>
                      </a:r>
                      <a:r>
                        <a:rPr sz="1100" b="1" spc="-15" dirty="0">
                          <a:latin typeface="UD デジタル 教科書体 NK-R"/>
                          <a:cs typeface="UD デジタル 教科書体 NK-R"/>
                        </a:rPr>
                        <a:t>子どもが学べる場</a:t>
                      </a:r>
                      <a:r>
                        <a:rPr sz="1100" b="1" dirty="0">
                          <a:latin typeface="UD デジタル 教科書体 NK-R"/>
                          <a:cs typeface="UD デジタル 教科書体 NK-R"/>
                        </a:rPr>
                        <a:t>｣</a:t>
                      </a:r>
                      <a:r>
                        <a:rPr sz="1100" b="1" spc="-25" dirty="0">
                          <a:latin typeface="UD デジタル 教科書体 NK-R"/>
                          <a:cs typeface="UD デジタル 教科書体 NK-R"/>
                        </a:rPr>
                        <a:t>として</a:t>
                      </a:r>
                      <a:r>
                        <a:rPr sz="1100" b="1" spc="-20" dirty="0">
                          <a:latin typeface="UD デジタル 教科書体 NK-R"/>
                          <a:cs typeface="UD デジタル 教科書体 NK-R"/>
                        </a:rPr>
                        <a:t>の商店街をめざして </a:t>
                      </a:r>
                      <a:r>
                        <a:rPr sz="1100" b="1" dirty="0">
                          <a:latin typeface="UD デジタル 教科書体 NK-R"/>
                          <a:cs typeface="UD デジタル 教科書体 NK-R"/>
                        </a:rPr>
                        <a:t>～</a:t>
                      </a:r>
                      <a:r>
                        <a:rPr sz="1100" b="1" spc="-15" dirty="0">
                          <a:latin typeface="UD デジタル 教科書体 NK-R"/>
                          <a:cs typeface="UD デジタル 教科書体 NK-R"/>
                        </a:rPr>
                        <a:t>摂南大学生と連携した取組</a:t>
                      </a:r>
                      <a:r>
                        <a:rPr sz="1100" b="1" spc="-50" dirty="0">
                          <a:latin typeface="UD デジタル 教科書体 NK-R"/>
                          <a:cs typeface="UD デジタル 教科書体 NK-R"/>
                        </a:rPr>
                        <a:t>～</a:t>
                      </a:r>
                      <a:endParaRPr sz="1100">
                        <a:latin typeface="UD デジタル 教科書体 NK-R"/>
                        <a:cs typeface="UD デジタル 教科書体 NK-R"/>
                      </a:endParaRPr>
                    </a:p>
                  </a:txBody>
                  <a:tcPr marL="0" marR="0" marT="7620" marB="0"/>
                </a:tc>
                <a:tc>
                  <a:txBody>
                    <a:bodyPr/>
                    <a:lstStyle/>
                    <a:p>
                      <a:pPr>
                        <a:lnSpc>
                          <a:spcPct val="100000"/>
                        </a:lnSpc>
                        <a:spcBef>
                          <a:spcPts val="720"/>
                        </a:spcBef>
                      </a:pPr>
                      <a:endParaRPr sz="1100">
                        <a:latin typeface="Times New Roman"/>
                        <a:cs typeface="Times New Roman"/>
                      </a:endParaRPr>
                    </a:p>
                    <a:p>
                      <a:pPr marR="32384" algn="ctr">
                        <a:lnSpc>
                          <a:spcPct val="100000"/>
                        </a:lnSpc>
                      </a:pPr>
                      <a:r>
                        <a:rPr sz="1100" b="1" spc="-25" dirty="0">
                          <a:latin typeface="UD デジタル 教科書体 NK-R"/>
                          <a:cs typeface="UD デジタル 教科書体 NK-R"/>
                        </a:rPr>
                        <a:t>P16</a:t>
                      </a:r>
                      <a:endParaRPr sz="1100">
                        <a:latin typeface="UD デジタル 教科書体 NK-R"/>
                        <a:cs typeface="UD デジタル 教科書体 NK-R"/>
                      </a:endParaRPr>
                    </a:p>
                  </a:txBody>
                  <a:tcPr marL="0" marR="0" marT="91440" marB="0"/>
                </a:tc>
                <a:extLst>
                  <a:ext uri="{0D108BD9-81ED-4DB2-BD59-A6C34878D82A}">
                    <a16:rowId xmlns:a16="http://schemas.microsoft.com/office/drawing/2014/main" val="10006"/>
                  </a:ext>
                </a:extLst>
              </a:tr>
              <a:tr h="514350">
                <a:tc>
                  <a:txBody>
                    <a:bodyPr/>
                    <a:lstStyle/>
                    <a:p>
                      <a:pPr>
                        <a:lnSpc>
                          <a:spcPct val="100000"/>
                        </a:lnSpc>
                        <a:spcBef>
                          <a:spcPts val="720"/>
                        </a:spcBef>
                      </a:pPr>
                      <a:endParaRPr sz="1100">
                        <a:latin typeface="Times New Roman"/>
                        <a:cs typeface="Times New Roman"/>
                      </a:endParaRPr>
                    </a:p>
                    <a:p>
                      <a:pPr marL="98425">
                        <a:lnSpc>
                          <a:spcPct val="100000"/>
                        </a:lnSpc>
                      </a:pPr>
                      <a:r>
                        <a:rPr sz="1100" b="1" spc="-25" dirty="0">
                          <a:latin typeface="UD デジタル 教科書体 NK-R"/>
                          <a:cs typeface="UD デジタル 教科書体 NK-R"/>
                        </a:rPr>
                        <a:t>事例</a:t>
                      </a:r>
                      <a:endParaRPr sz="1100">
                        <a:latin typeface="UD デジタル 教科書体 NK-R"/>
                        <a:cs typeface="UD デジタル 教科書体 NK-R"/>
                      </a:endParaRPr>
                    </a:p>
                  </a:txBody>
                  <a:tcPr marL="0" marR="0" marT="91440" marB="0"/>
                </a:tc>
                <a:tc>
                  <a:txBody>
                    <a:bodyPr/>
                    <a:lstStyle/>
                    <a:p>
                      <a:pPr>
                        <a:lnSpc>
                          <a:spcPct val="100000"/>
                        </a:lnSpc>
                        <a:spcBef>
                          <a:spcPts val="720"/>
                        </a:spcBef>
                      </a:pPr>
                      <a:endParaRPr sz="1100">
                        <a:latin typeface="Times New Roman"/>
                        <a:cs typeface="Times New Roman"/>
                      </a:endParaRPr>
                    </a:p>
                    <a:p>
                      <a:pPr marL="227965">
                        <a:lnSpc>
                          <a:spcPct val="100000"/>
                        </a:lnSpc>
                      </a:pPr>
                      <a:r>
                        <a:rPr sz="1100" b="1" spc="-15" dirty="0">
                          <a:latin typeface="UD デジタル 教科書体 NK-R"/>
                          <a:cs typeface="UD デジタル 教科書体 NK-R"/>
                        </a:rPr>
                        <a:t>北助松商店街</a:t>
                      </a:r>
                      <a:endParaRPr sz="1100">
                        <a:latin typeface="UD デジタル 教科書体 NK-R"/>
                        <a:cs typeface="UD デジタル 教科書体 NK-R"/>
                      </a:endParaRPr>
                    </a:p>
                  </a:txBody>
                  <a:tcPr marL="0" marR="0" marT="91440" marB="0"/>
                </a:tc>
                <a:tc>
                  <a:txBody>
                    <a:bodyPr/>
                    <a:lstStyle/>
                    <a:p>
                      <a:pPr>
                        <a:lnSpc>
                          <a:spcPct val="100000"/>
                        </a:lnSpc>
                        <a:spcBef>
                          <a:spcPts val="45"/>
                        </a:spcBef>
                      </a:pPr>
                      <a:endParaRPr sz="1100">
                        <a:latin typeface="Times New Roman"/>
                        <a:cs typeface="Times New Roman"/>
                      </a:endParaRPr>
                    </a:p>
                    <a:p>
                      <a:pPr marL="281305" marR="219710">
                        <a:lnSpc>
                          <a:spcPct val="100000"/>
                        </a:lnSpc>
                      </a:pPr>
                      <a:r>
                        <a:rPr sz="1100" b="1" spc="-25" dirty="0">
                          <a:latin typeface="UD デジタル 教科書体 NK-R"/>
                          <a:cs typeface="UD デジタル 教科書体 NK-R"/>
                        </a:rPr>
                        <a:t>空き店舗を借り上げてワークショップ・チャレンジショップ</a:t>
                      </a:r>
                      <a:r>
                        <a:rPr sz="1100" b="1" spc="-5" dirty="0">
                          <a:latin typeface="UD デジタル 教科書体 NK-R"/>
                          <a:cs typeface="UD デジタル 教科書体 NK-R"/>
                        </a:rPr>
                        <a:t>実施＆ </a:t>
                      </a:r>
                      <a:r>
                        <a:rPr sz="1100" b="1" dirty="0">
                          <a:latin typeface="UD デジタル 教科書体 NK-R"/>
                          <a:cs typeface="UD デジタル 教科書体 NK-R"/>
                        </a:rPr>
                        <a:t>Instagram</a:t>
                      </a:r>
                      <a:r>
                        <a:rPr sz="1100" b="1" spc="-20" dirty="0">
                          <a:latin typeface="UD デジタル 教科書体 NK-R"/>
                          <a:cs typeface="UD デジタル 教科書体 NK-R"/>
                        </a:rPr>
                        <a:t>を使いこなして発信強化</a:t>
                      </a:r>
                      <a:endParaRPr sz="1100">
                        <a:latin typeface="UD デジタル 教科書体 NK-R"/>
                        <a:cs typeface="UD デジタル 教科書体 NK-R"/>
                      </a:endParaRPr>
                    </a:p>
                  </a:txBody>
                  <a:tcPr marL="0" marR="0" marT="5715" marB="0"/>
                </a:tc>
                <a:tc>
                  <a:txBody>
                    <a:bodyPr/>
                    <a:lstStyle/>
                    <a:p>
                      <a:pPr>
                        <a:lnSpc>
                          <a:spcPct val="100000"/>
                        </a:lnSpc>
                        <a:spcBef>
                          <a:spcPts val="720"/>
                        </a:spcBef>
                      </a:pPr>
                      <a:endParaRPr sz="1100" dirty="0">
                        <a:latin typeface="Times New Roman"/>
                        <a:cs typeface="Times New Roman"/>
                      </a:endParaRPr>
                    </a:p>
                    <a:p>
                      <a:pPr marR="32384" algn="ctr">
                        <a:lnSpc>
                          <a:spcPct val="100000"/>
                        </a:lnSpc>
                      </a:pPr>
                      <a:r>
                        <a:rPr sz="1100" b="1" spc="-25" dirty="0">
                          <a:latin typeface="UD デジタル 教科書体 NK-R"/>
                          <a:cs typeface="UD デジタル 教科書体 NK-R"/>
                        </a:rPr>
                        <a:t>P18</a:t>
                      </a:r>
                      <a:endParaRPr sz="1100" dirty="0">
                        <a:latin typeface="UD デジタル 教科書体 NK-R"/>
                        <a:cs typeface="UD デジタル 教科書体 NK-R"/>
                      </a:endParaRPr>
                    </a:p>
                  </a:txBody>
                  <a:tcPr marL="0" marR="0" marT="91440" marB="0"/>
                </a:tc>
                <a:extLst>
                  <a:ext uri="{0D108BD9-81ED-4DB2-BD59-A6C34878D82A}">
                    <a16:rowId xmlns:a16="http://schemas.microsoft.com/office/drawing/2014/main" val="10007"/>
                  </a:ext>
                </a:extLst>
              </a:tr>
            </a:tbl>
          </a:graphicData>
        </a:graphic>
      </p:graphicFrame>
      <p:sp>
        <p:nvSpPr>
          <p:cNvPr id="16" name="object 16"/>
          <p:cNvSpPr txBox="1"/>
          <p:nvPr/>
        </p:nvSpPr>
        <p:spPr>
          <a:xfrm>
            <a:off x="420378" y="6451282"/>
            <a:ext cx="1939925" cy="197485"/>
          </a:xfrm>
          <a:prstGeom prst="rect">
            <a:avLst/>
          </a:prstGeom>
        </p:spPr>
        <p:txBody>
          <a:bodyPr vert="horz" wrap="square" lIns="0" tIns="15875" rIns="0" bIns="0" rtlCol="0">
            <a:spAutoFit/>
          </a:bodyPr>
          <a:lstStyle/>
          <a:p>
            <a:pPr marL="12700">
              <a:lnSpc>
                <a:spcPct val="100000"/>
              </a:lnSpc>
              <a:spcBef>
                <a:spcPts val="125"/>
              </a:spcBef>
            </a:pPr>
            <a:r>
              <a:rPr sz="1100" b="1" dirty="0">
                <a:latin typeface="UD デジタル 教科書体 NK-R"/>
                <a:cs typeface="UD デジタル 教科書体 NK-R"/>
              </a:rPr>
              <a:t>※掲載内容は令和7年2</a:t>
            </a:r>
            <a:r>
              <a:rPr sz="1100" b="1" spc="-20" dirty="0">
                <a:latin typeface="UD デジタル 教科書体 NK-R"/>
                <a:cs typeface="UD デジタル 教科書体 NK-R"/>
              </a:rPr>
              <a:t>月時点</a:t>
            </a:r>
            <a:endParaRPr sz="1100">
              <a:latin typeface="UD デジタル 教科書体 NK-R"/>
              <a:cs typeface="UD デジタル 教科書体 NK-R"/>
            </a:endParaRPr>
          </a:p>
        </p:txBody>
      </p:sp>
      <p:sp>
        <p:nvSpPr>
          <p:cNvPr id="17" name="object 17"/>
          <p:cNvSpPr txBox="1"/>
          <p:nvPr/>
        </p:nvSpPr>
        <p:spPr>
          <a:xfrm>
            <a:off x="7078958" y="10265095"/>
            <a:ext cx="152400" cy="255904"/>
          </a:xfrm>
          <a:prstGeom prst="rect">
            <a:avLst/>
          </a:prstGeom>
        </p:spPr>
        <p:txBody>
          <a:bodyPr vert="horz" wrap="square" lIns="0" tIns="13970" rIns="0" bIns="0" rtlCol="0">
            <a:spAutoFit/>
          </a:bodyPr>
          <a:lstStyle/>
          <a:p>
            <a:pPr marL="12700">
              <a:lnSpc>
                <a:spcPct val="100000"/>
              </a:lnSpc>
              <a:spcBef>
                <a:spcPts val="110"/>
              </a:spcBef>
            </a:pPr>
            <a:r>
              <a:rPr sz="1500" spc="-50" dirty="0">
                <a:solidFill>
                  <a:srgbClr val="888888"/>
                </a:solidFill>
                <a:latin typeface="UD デジタル 教科書体 NK-R"/>
                <a:cs typeface="UD デジタル 教科書体 NK-R"/>
              </a:rPr>
              <a:t>5</a:t>
            </a:r>
            <a:endParaRPr sz="1500">
              <a:latin typeface="UD デジタル 教科書体 NK-R"/>
              <a:cs typeface="UD デジタル 教科書体 NK-R"/>
            </a:endParaRPr>
          </a:p>
        </p:txBody>
      </p:sp>
      <p:pic>
        <p:nvPicPr>
          <p:cNvPr id="18" name="object 18"/>
          <p:cNvPicPr/>
          <p:nvPr/>
        </p:nvPicPr>
        <p:blipFill>
          <a:blip r:embed="rId2" cstate="print"/>
          <a:stretch>
            <a:fillRect/>
          </a:stretch>
        </p:blipFill>
        <p:spPr>
          <a:xfrm>
            <a:off x="719254" y="1558703"/>
            <a:ext cx="184888" cy="180087"/>
          </a:xfrm>
          <a:prstGeom prst="rect">
            <a:avLst/>
          </a:prstGeom>
        </p:spPr>
      </p:pic>
      <p:pic>
        <p:nvPicPr>
          <p:cNvPr id="19" name="object 19"/>
          <p:cNvPicPr/>
          <p:nvPr/>
        </p:nvPicPr>
        <p:blipFill>
          <a:blip r:embed="rId3" cstate="print"/>
          <a:stretch>
            <a:fillRect/>
          </a:stretch>
        </p:blipFill>
        <p:spPr>
          <a:xfrm>
            <a:off x="719254" y="2262639"/>
            <a:ext cx="184888" cy="180078"/>
          </a:xfrm>
          <a:prstGeom prst="rect">
            <a:avLst/>
          </a:prstGeom>
        </p:spPr>
      </p:pic>
      <p:pic>
        <p:nvPicPr>
          <p:cNvPr id="20" name="object 20"/>
          <p:cNvPicPr/>
          <p:nvPr/>
        </p:nvPicPr>
        <p:blipFill>
          <a:blip r:embed="rId4" cstate="print"/>
          <a:stretch>
            <a:fillRect/>
          </a:stretch>
        </p:blipFill>
        <p:spPr>
          <a:xfrm>
            <a:off x="719254" y="2966117"/>
            <a:ext cx="184888" cy="180082"/>
          </a:xfrm>
          <a:prstGeom prst="rect">
            <a:avLst/>
          </a:prstGeom>
        </p:spPr>
      </p:pic>
      <p:pic>
        <p:nvPicPr>
          <p:cNvPr id="21" name="object 21"/>
          <p:cNvPicPr/>
          <p:nvPr/>
        </p:nvPicPr>
        <p:blipFill>
          <a:blip r:embed="rId5" cstate="print"/>
          <a:stretch>
            <a:fillRect/>
          </a:stretch>
        </p:blipFill>
        <p:spPr>
          <a:xfrm>
            <a:off x="719254" y="3662166"/>
            <a:ext cx="184888" cy="180086"/>
          </a:xfrm>
          <a:prstGeom prst="rect">
            <a:avLst/>
          </a:prstGeom>
        </p:spPr>
      </p:pic>
      <p:pic>
        <p:nvPicPr>
          <p:cNvPr id="22" name="object 22"/>
          <p:cNvPicPr/>
          <p:nvPr/>
        </p:nvPicPr>
        <p:blipFill>
          <a:blip r:embed="rId6" cstate="print"/>
          <a:stretch>
            <a:fillRect/>
          </a:stretch>
        </p:blipFill>
        <p:spPr>
          <a:xfrm>
            <a:off x="719254" y="4354443"/>
            <a:ext cx="184888" cy="180097"/>
          </a:xfrm>
          <a:prstGeom prst="rect">
            <a:avLst/>
          </a:prstGeom>
        </p:spPr>
      </p:pic>
      <p:pic>
        <p:nvPicPr>
          <p:cNvPr id="23" name="object 23"/>
          <p:cNvPicPr/>
          <p:nvPr/>
        </p:nvPicPr>
        <p:blipFill>
          <a:blip r:embed="rId7" cstate="print"/>
          <a:stretch>
            <a:fillRect/>
          </a:stretch>
        </p:blipFill>
        <p:spPr>
          <a:xfrm>
            <a:off x="719254" y="5053743"/>
            <a:ext cx="184888" cy="180084"/>
          </a:xfrm>
          <a:prstGeom prst="rect">
            <a:avLst/>
          </a:prstGeom>
        </p:spPr>
      </p:pic>
      <p:pic>
        <p:nvPicPr>
          <p:cNvPr id="24" name="object 24"/>
          <p:cNvPicPr/>
          <p:nvPr/>
        </p:nvPicPr>
        <p:blipFill>
          <a:blip r:embed="rId8" cstate="print"/>
          <a:stretch>
            <a:fillRect/>
          </a:stretch>
        </p:blipFill>
        <p:spPr>
          <a:xfrm>
            <a:off x="719254" y="5751875"/>
            <a:ext cx="184888" cy="1800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352" y="1170825"/>
            <a:ext cx="6907530" cy="1958975"/>
            <a:chOff x="353352" y="1170825"/>
            <a:chExt cx="6907530" cy="1958975"/>
          </a:xfrm>
        </p:grpSpPr>
        <p:sp>
          <p:nvSpPr>
            <p:cNvPr id="3" name="object 3"/>
            <p:cNvSpPr/>
            <p:nvPr/>
          </p:nvSpPr>
          <p:spPr>
            <a:xfrm>
              <a:off x="353352" y="1170825"/>
              <a:ext cx="6907530" cy="1958975"/>
            </a:xfrm>
            <a:custGeom>
              <a:avLst/>
              <a:gdLst/>
              <a:ahLst/>
              <a:cxnLst/>
              <a:rect l="l" t="t" r="r" b="b"/>
              <a:pathLst>
                <a:path w="6907530" h="1958975">
                  <a:moveTo>
                    <a:pt x="0" y="1958479"/>
                  </a:moveTo>
                  <a:lnTo>
                    <a:pt x="6907034" y="1958479"/>
                  </a:lnTo>
                  <a:lnTo>
                    <a:pt x="6907034" y="0"/>
                  </a:lnTo>
                  <a:lnTo>
                    <a:pt x="0" y="0"/>
                  </a:lnTo>
                  <a:lnTo>
                    <a:pt x="0" y="1958479"/>
                  </a:lnTo>
                  <a:close/>
                </a:path>
              </a:pathLst>
            </a:custGeom>
            <a:solidFill>
              <a:srgbClr val="B4E4A1"/>
            </a:solidFill>
          </p:spPr>
          <p:txBody>
            <a:bodyPr wrap="square" lIns="0" tIns="0" rIns="0" bIns="0" rtlCol="0"/>
            <a:lstStyle/>
            <a:p>
              <a:endParaRPr/>
            </a:p>
          </p:txBody>
        </p:sp>
        <p:sp>
          <p:nvSpPr>
            <p:cNvPr id="4" name="object 4"/>
            <p:cNvSpPr/>
            <p:nvPr/>
          </p:nvSpPr>
          <p:spPr>
            <a:xfrm>
              <a:off x="439318" y="1233664"/>
              <a:ext cx="4608830" cy="1008380"/>
            </a:xfrm>
            <a:custGeom>
              <a:avLst/>
              <a:gdLst/>
              <a:ahLst/>
              <a:cxnLst/>
              <a:rect l="l" t="t" r="r" b="b"/>
              <a:pathLst>
                <a:path w="4608830" h="1008380">
                  <a:moveTo>
                    <a:pt x="4608449" y="0"/>
                  </a:moveTo>
                  <a:lnTo>
                    <a:pt x="0" y="0"/>
                  </a:lnTo>
                  <a:lnTo>
                    <a:pt x="0" y="266827"/>
                  </a:lnTo>
                  <a:lnTo>
                    <a:pt x="0" y="513981"/>
                  </a:lnTo>
                  <a:lnTo>
                    <a:pt x="0" y="761136"/>
                  </a:lnTo>
                  <a:lnTo>
                    <a:pt x="0" y="1008291"/>
                  </a:lnTo>
                  <a:lnTo>
                    <a:pt x="980262" y="1008291"/>
                  </a:lnTo>
                  <a:lnTo>
                    <a:pt x="4608449" y="1008291"/>
                  </a:lnTo>
                  <a:lnTo>
                    <a:pt x="4608449" y="761149"/>
                  </a:lnTo>
                  <a:lnTo>
                    <a:pt x="4608449" y="513981"/>
                  </a:lnTo>
                  <a:lnTo>
                    <a:pt x="4608449" y="266827"/>
                  </a:lnTo>
                  <a:lnTo>
                    <a:pt x="4608449" y="0"/>
                  </a:lnTo>
                  <a:close/>
                </a:path>
              </a:pathLst>
            </a:custGeom>
            <a:solidFill>
              <a:srgbClr val="FFFFFF"/>
            </a:solidFill>
          </p:spPr>
          <p:txBody>
            <a:bodyPr wrap="square" lIns="0" tIns="0" rIns="0" bIns="0" rtlCol="0"/>
            <a:lstStyle/>
            <a:p>
              <a:endParaRPr/>
            </a:p>
          </p:txBody>
        </p:sp>
        <p:sp>
          <p:nvSpPr>
            <p:cNvPr id="5" name="object 5"/>
            <p:cNvSpPr/>
            <p:nvPr/>
          </p:nvSpPr>
          <p:spPr>
            <a:xfrm>
              <a:off x="439314" y="1494148"/>
              <a:ext cx="4608830" cy="12700"/>
            </a:xfrm>
            <a:custGeom>
              <a:avLst/>
              <a:gdLst/>
              <a:ahLst/>
              <a:cxnLst/>
              <a:rect l="l" t="t" r="r" b="b"/>
              <a:pathLst>
                <a:path w="4608830" h="12700">
                  <a:moveTo>
                    <a:pt x="0" y="12700"/>
                  </a:moveTo>
                  <a:lnTo>
                    <a:pt x="4608461" y="12700"/>
                  </a:lnTo>
                  <a:lnTo>
                    <a:pt x="4608461" y="0"/>
                  </a:lnTo>
                  <a:lnTo>
                    <a:pt x="0" y="0"/>
                  </a:lnTo>
                  <a:lnTo>
                    <a:pt x="0" y="12700"/>
                  </a:lnTo>
                  <a:close/>
                </a:path>
              </a:pathLst>
            </a:custGeom>
            <a:solidFill>
              <a:srgbClr val="317DC4"/>
            </a:solidFill>
          </p:spPr>
          <p:txBody>
            <a:bodyPr wrap="square" lIns="0" tIns="0" rIns="0" bIns="0" rtlCol="0"/>
            <a:lstStyle/>
            <a:p>
              <a:endParaRPr/>
            </a:p>
          </p:txBody>
        </p:sp>
      </p:grpSp>
      <p:sp>
        <p:nvSpPr>
          <p:cNvPr id="6" name="object 6"/>
          <p:cNvSpPr/>
          <p:nvPr/>
        </p:nvSpPr>
        <p:spPr>
          <a:xfrm>
            <a:off x="356997" y="3291230"/>
            <a:ext cx="1660525" cy="320675"/>
          </a:xfrm>
          <a:custGeom>
            <a:avLst/>
            <a:gdLst/>
            <a:ahLst/>
            <a:cxnLst/>
            <a:rect l="l" t="t" r="r" b="b"/>
            <a:pathLst>
              <a:path w="1660525" h="320675">
                <a:moveTo>
                  <a:pt x="1660016" y="0"/>
                </a:moveTo>
                <a:lnTo>
                  <a:pt x="0" y="0"/>
                </a:lnTo>
                <a:lnTo>
                  <a:pt x="0" y="320332"/>
                </a:lnTo>
                <a:lnTo>
                  <a:pt x="1660016" y="320332"/>
                </a:lnTo>
                <a:lnTo>
                  <a:pt x="1660016" y="0"/>
                </a:lnTo>
                <a:close/>
              </a:path>
            </a:pathLst>
          </a:custGeom>
          <a:solidFill>
            <a:srgbClr val="317DC4"/>
          </a:solidFill>
        </p:spPr>
        <p:txBody>
          <a:bodyPr wrap="square" lIns="0" tIns="0" rIns="0" bIns="0" rtlCol="0"/>
          <a:lstStyle/>
          <a:p>
            <a:endParaRPr/>
          </a:p>
        </p:txBody>
      </p:sp>
      <p:graphicFrame>
        <p:nvGraphicFramePr>
          <p:cNvPr id="7" name="object 7"/>
          <p:cNvGraphicFramePr>
            <a:graphicFrameLocks noGrp="1"/>
          </p:cNvGraphicFramePr>
          <p:nvPr/>
        </p:nvGraphicFramePr>
        <p:xfrm>
          <a:off x="353148" y="3291230"/>
          <a:ext cx="3342004" cy="2386965"/>
        </p:xfrm>
        <a:graphic>
          <a:graphicData uri="http://schemas.openxmlformats.org/drawingml/2006/table">
            <a:tbl>
              <a:tblPr firstRow="1" bandRow="1">
                <a:tableStyleId>{2D5ABB26-0587-4C30-8999-92F81FD0307C}</a:tableStyleId>
              </a:tblPr>
              <a:tblGrid>
                <a:gridCol w="3342004">
                  <a:extLst>
                    <a:ext uri="{9D8B030D-6E8A-4147-A177-3AD203B41FA5}">
                      <a16:colId xmlns:a16="http://schemas.microsoft.com/office/drawing/2014/main" val="20000"/>
                    </a:ext>
                  </a:extLst>
                </a:gridCol>
              </a:tblGrid>
              <a:tr h="320040">
                <a:tc>
                  <a:txBody>
                    <a:bodyPr/>
                    <a:lstStyle/>
                    <a:p>
                      <a:pPr marL="501650">
                        <a:lnSpc>
                          <a:spcPct val="100000"/>
                        </a:lnSpc>
                        <a:spcBef>
                          <a:spcPts val="370"/>
                        </a:spcBef>
                      </a:pPr>
                      <a:r>
                        <a:rPr sz="1300" b="1" spc="-20" dirty="0">
                          <a:solidFill>
                            <a:srgbClr val="FFFFFF"/>
                          </a:solidFill>
                          <a:latin typeface="UD デジタル 教科書体 NK-R"/>
                          <a:cs typeface="UD デジタル 教科書体 NK-R"/>
                        </a:rPr>
                        <a:t>取組概要</a:t>
                      </a:r>
                      <a:endParaRPr sz="1300">
                        <a:latin typeface="UD デジタル 教科書体 NK-R"/>
                        <a:cs typeface="UD デジタル 教科書体 NK-R"/>
                      </a:endParaRPr>
                    </a:p>
                  </a:txBody>
                  <a:tcPr marL="0" marR="0" marT="46990" marB="0"/>
                </a:tc>
                <a:extLst>
                  <a:ext uri="{0D108BD9-81ED-4DB2-BD59-A6C34878D82A}">
                    <a16:rowId xmlns:a16="http://schemas.microsoft.com/office/drawing/2014/main" val="10000"/>
                  </a:ext>
                </a:extLst>
              </a:tr>
              <a:tr h="1781175">
                <a:tc>
                  <a:txBody>
                    <a:bodyPr/>
                    <a:lstStyle/>
                    <a:p>
                      <a:pPr marL="153670" marR="200025" indent="-94615">
                        <a:lnSpc>
                          <a:spcPct val="100000"/>
                        </a:lnSpc>
                        <a:spcBef>
                          <a:spcPts val="520"/>
                        </a:spcBef>
                      </a:pPr>
                      <a:r>
                        <a:rPr sz="1100" b="1" dirty="0">
                          <a:latin typeface="UD デジタル 教科書体 N-R"/>
                          <a:cs typeface="UD デジタル 教科書体 N-R"/>
                        </a:rPr>
                        <a:t>①</a:t>
                      </a:r>
                      <a:r>
                        <a:rPr sz="1100" b="1" u="sng" spc="-20" dirty="0">
                          <a:uFill>
                            <a:solidFill>
                              <a:srgbClr val="000000"/>
                            </a:solidFill>
                          </a:uFill>
                          <a:latin typeface="UD デジタル 教科書体 N-R"/>
                          <a:cs typeface="UD デジタル 教科書体 N-R"/>
                        </a:rPr>
                        <a:t>喫煙所、公衆トイレ、駐輪場、商店街店舗の情</a:t>
                      </a:r>
                      <a:r>
                        <a:rPr sz="1100" b="1" u="sng" spc="500" dirty="0">
                          <a:uFill>
                            <a:solidFill>
                              <a:srgbClr val="000000"/>
                            </a:solidFill>
                          </a:uFill>
                          <a:latin typeface="UD デジタル 教科書体 N-R"/>
                          <a:cs typeface="UD デジタル 教科書体 N-R"/>
                        </a:rPr>
                        <a:t>               </a:t>
                      </a:r>
                      <a:r>
                        <a:rPr sz="1100" b="1" u="sng" spc="-5" dirty="0">
                          <a:uFill>
                            <a:solidFill>
                              <a:srgbClr val="000000"/>
                            </a:solidFill>
                          </a:uFill>
                          <a:latin typeface="UD デジタル 教科書体 N-R"/>
                          <a:cs typeface="UD デジタル 教科書体 N-R"/>
                        </a:rPr>
                        <a:t>報などの</a:t>
                      </a:r>
                      <a:r>
                        <a:rPr sz="1100" b="1" u="sng" spc="-10" dirty="0">
                          <a:uFill>
                            <a:solidFill>
                              <a:srgbClr val="000000"/>
                            </a:solidFill>
                          </a:uFill>
                          <a:latin typeface="UD デジタル 教科書体 N-R"/>
                          <a:cs typeface="UD デジタル 教科書体 N-R"/>
                        </a:rPr>
                        <a:t>Google</a:t>
                      </a:r>
                      <a:r>
                        <a:rPr sz="1100" b="1" u="sng" spc="-15" dirty="0">
                          <a:uFill>
                            <a:solidFill>
                              <a:srgbClr val="000000"/>
                            </a:solidFill>
                          </a:uFill>
                          <a:latin typeface="UD デジタル 教科書体 N-R"/>
                          <a:cs typeface="UD デジタル 教科書体 N-R"/>
                        </a:rPr>
                        <a:t>マイマップの構築</a:t>
                      </a:r>
                      <a:endParaRPr sz="1100">
                        <a:latin typeface="UD デジタル 教科書体 N-R"/>
                        <a:cs typeface="UD デジタル 教科書体 N-R"/>
                      </a:endParaRPr>
                    </a:p>
                    <a:p>
                      <a:pPr marL="59055" marR="131445" indent="139700">
                        <a:lnSpc>
                          <a:spcPct val="100000"/>
                        </a:lnSpc>
                      </a:pPr>
                      <a:r>
                        <a:rPr sz="1100" spc="-20" dirty="0">
                          <a:latin typeface="UD デジタル 教科書体 N-R"/>
                          <a:cs typeface="UD デジタル 教科書体 N-R"/>
                        </a:rPr>
                        <a:t>観光客の増加に起因する地域課題(オーバーツーリズム問題、喫煙所問題、トイレ問題、違法駐輪)の解決のため、インバウンド客たちが情報収集で</a:t>
                      </a:r>
                      <a:r>
                        <a:rPr sz="1100" spc="-5" dirty="0">
                          <a:latin typeface="UD デジタル 教科書体 N-R"/>
                          <a:cs typeface="UD デジタル 教科書体 N-R"/>
                        </a:rPr>
                        <a:t>きるように</a:t>
                      </a:r>
                      <a:r>
                        <a:rPr sz="1100" spc="-10" dirty="0">
                          <a:latin typeface="UD デジタル 教科書体 N-R"/>
                          <a:cs typeface="UD デジタル 教科書体 N-R"/>
                        </a:rPr>
                        <a:t>Google</a:t>
                      </a:r>
                      <a:r>
                        <a:rPr sz="1100" spc="-20" dirty="0">
                          <a:latin typeface="UD デジタル 教科書体 N-R"/>
                          <a:cs typeface="UD デジタル 教科書体 N-R"/>
                        </a:rPr>
                        <a:t>マイマップを構築。</a:t>
                      </a:r>
                      <a:endParaRPr sz="1100">
                        <a:latin typeface="UD デジタル 教科書体 N-R"/>
                        <a:cs typeface="UD デジタル 教科書体 N-R"/>
                      </a:endParaRPr>
                    </a:p>
                    <a:p>
                      <a:pPr marL="59055">
                        <a:lnSpc>
                          <a:spcPct val="100000"/>
                        </a:lnSpc>
                      </a:pPr>
                      <a:r>
                        <a:rPr sz="1100" b="1" dirty="0">
                          <a:latin typeface="UD デジタル 教科書体 N-R"/>
                          <a:cs typeface="UD デジタル 教科書体 N-R"/>
                        </a:rPr>
                        <a:t>②</a:t>
                      </a:r>
                      <a:r>
                        <a:rPr sz="1100" b="1" u="sng" spc="-15" dirty="0">
                          <a:uFill>
                            <a:solidFill>
                              <a:srgbClr val="000000"/>
                            </a:solidFill>
                          </a:uFill>
                          <a:latin typeface="UD デジタル 教科書体 N-R"/>
                          <a:cs typeface="UD デジタル 教科書体 N-R"/>
                        </a:rPr>
                        <a:t>インバウンド向け商店街</a:t>
                      </a:r>
                      <a:r>
                        <a:rPr sz="1100" b="1" u="sng" dirty="0">
                          <a:uFill>
                            <a:solidFill>
                              <a:srgbClr val="000000"/>
                            </a:solidFill>
                          </a:uFill>
                          <a:latin typeface="UD デジタル 教科書体 N-R"/>
                          <a:cs typeface="UD デジタル 教科書体 N-R"/>
                        </a:rPr>
                        <a:t>PR</a:t>
                      </a:r>
                      <a:r>
                        <a:rPr sz="1100" b="1" u="sng" spc="-20" dirty="0">
                          <a:uFill>
                            <a:solidFill>
                              <a:srgbClr val="000000"/>
                            </a:solidFill>
                          </a:uFill>
                          <a:latin typeface="UD デジタル 教科書体 N-R"/>
                          <a:cs typeface="UD デジタル 教科書体 N-R"/>
                        </a:rPr>
                        <a:t>動画の制作</a:t>
                      </a:r>
                      <a:endParaRPr sz="1100">
                        <a:latin typeface="UD デジタル 教科書体 N-R"/>
                        <a:cs typeface="UD デジタル 教科書体 N-R"/>
                      </a:endParaRPr>
                    </a:p>
                    <a:p>
                      <a:pPr marL="59055" marR="200025" indent="139700" algn="just">
                        <a:lnSpc>
                          <a:spcPct val="100000"/>
                        </a:lnSpc>
                      </a:pPr>
                      <a:r>
                        <a:rPr sz="1100" spc="-20" dirty="0">
                          <a:latin typeface="UD デジタル 教科書体 N-R"/>
                          <a:cs typeface="UD デジタル 教科書体 N-R"/>
                        </a:rPr>
                        <a:t>商店街の認知度や魅力の向上を図るため、商店街近隣の教育機関に在籍する外国人留学生と連携</a:t>
                      </a:r>
                      <a:r>
                        <a:rPr sz="1100" spc="-5" dirty="0">
                          <a:latin typeface="UD デジタル 教科書体 N-R"/>
                          <a:cs typeface="UD デジタル 教科書体 N-R"/>
                        </a:rPr>
                        <a:t>し、商店街</a:t>
                      </a:r>
                      <a:r>
                        <a:rPr sz="1100" dirty="0">
                          <a:latin typeface="UD デジタル 教科書体 N-R"/>
                          <a:cs typeface="UD デジタル 教科書体 N-R"/>
                        </a:rPr>
                        <a:t>PR</a:t>
                      </a:r>
                      <a:r>
                        <a:rPr sz="1100" spc="-25" dirty="0">
                          <a:latin typeface="UD デジタル 教科書体 N-R"/>
                          <a:cs typeface="UD デジタル 教科書体 N-R"/>
                        </a:rPr>
                        <a:t>動画を制作。</a:t>
                      </a:r>
                      <a:endParaRPr sz="1100">
                        <a:latin typeface="UD デジタル 教科書体 N-R"/>
                        <a:cs typeface="UD デジタル 教科書体 N-R"/>
                      </a:endParaRPr>
                    </a:p>
                  </a:txBody>
                  <a:tcPr marL="0" marR="0" marT="66040" marB="0"/>
                </a:tc>
                <a:extLst>
                  <a:ext uri="{0D108BD9-81ED-4DB2-BD59-A6C34878D82A}">
                    <a16:rowId xmlns:a16="http://schemas.microsoft.com/office/drawing/2014/main" val="10001"/>
                  </a:ext>
                </a:extLst>
              </a:tr>
              <a:tr h="285750">
                <a:tc>
                  <a:txBody>
                    <a:bodyPr/>
                    <a:lstStyle/>
                    <a:p>
                      <a:pPr marL="357505">
                        <a:lnSpc>
                          <a:spcPct val="100000"/>
                        </a:lnSpc>
                        <a:spcBef>
                          <a:spcPts val="229"/>
                        </a:spcBef>
                      </a:pPr>
                      <a:r>
                        <a:rPr sz="1300" b="1" dirty="0">
                          <a:solidFill>
                            <a:srgbClr val="FFFFFF"/>
                          </a:solidFill>
                          <a:latin typeface="UD デジタル 教科書体 NK-R"/>
                          <a:cs typeface="UD デジタル 教科書体 NK-R"/>
                        </a:rPr>
                        <a:t>取組内容 ①</a:t>
                      </a:r>
                      <a:r>
                        <a:rPr sz="1300" b="1" spc="-10" dirty="0">
                          <a:solidFill>
                            <a:srgbClr val="FFFFFF"/>
                          </a:solidFill>
                          <a:latin typeface="UD デジタル 教科書体 NK-R"/>
                          <a:cs typeface="UD デジタル 教科書体 NK-R"/>
                        </a:rPr>
                        <a:t>Google</a:t>
                      </a:r>
                      <a:r>
                        <a:rPr sz="1300" b="1" spc="-25" dirty="0">
                          <a:solidFill>
                            <a:srgbClr val="FFFFFF"/>
                          </a:solidFill>
                          <a:latin typeface="UD デジタル 教科書体 NK-R"/>
                          <a:cs typeface="UD デジタル 教科書体 NK-R"/>
                        </a:rPr>
                        <a:t>マイマップの構築</a:t>
                      </a:r>
                      <a:endParaRPr sz="1300" dirty="0">
                        <a:latin typeface="UD デジタル 教科書体 NK-R"/>
                        <a:cs typeface="UD デジタル 教科書体 NK-R"/>
                      </a:endParaRPr>
                    </a:p>
                  </a:txBody>
                  <a:tcPr marL="0" marR="0" marT="29209" marB="0">
                    <a:solidFill>
                      <a:srgbClr val="317DC4"/>
                    </a:solidFill>
                  </a:tcPr>
                </a:tc>
                <a:extLst>
                  <a:ext uri="{0D108BD9-81ED-4DB2-BD59-A6C34878D82A}">
                    <a16:rowId xmlns:a16="http://schemas.microsoft.com/office/drawing/2014/main" val="10002"/>
                  </a:ext>
                </a:extLst>
              </a:tr>
            </a:tbl>
          </a:graphicData>
        </a:graphic>
      </p:graphicFrame>
      <p:grpSp>
        <p:nvGrpSpPr>
          <p:cNvPr id="8" name="object 8"/>
          <p:cNvGrpSpPr/>
          <p:nvPr/>
        </p:nvGrpSpPr>
        <p:grpSpPr>
          <a:xfrm>
            <a:off x="3675787" y="3318946"/>
            <a:ext cx="408940" cy="7028180"/>
            <a:chOff x="3675787" y="3318946"/>
            <a:chExt cx="408940" cy="7028180"/>
          </a:xfrm>
        </p:grpSpPr>
        <p:sp>
          <p:nvSpPr>
            <p:cNvPr id="9" name="object 9"/>
            <p:cNvSpPr/>
            <p:nvPr/>
          </p:nvSpPr>
          <p:spPr>
            <a:xfrm>
              <a:off x="3783536" y="3325296"/>
              <a:ext cx="0" cy="7015480"/>
            </a:xfrm>
            <a:custGeom>
              <a:avLst/>
              <a:gdLst/>
              <a:ahLst/>
              <a:cxnLst/>
              <a:rect l="l" t="t" r="r" b="b"/>
              <a:pathLst>
                <a:path h="7015480">
                  <a:moveTo>
                    <a:pt x="0" y="0"/>
                  </a:moveTo>
                  <a:lnTo>
                    <a:pt x="0" y="7015314"/>
                  </a:lnTo>
                </a:path>
              </a:pathLst>
            </a:custGeom>
            <a:ln w="12700">
              <a:solidFill>
                <a:srgbClr val="3A7C22"/>
              </a:solidFill>
              <a:prstDash val="sysDash"/>
            </a:ln>
          </p:spPr>
          <p:txBody>
            <a:bodyPr wrap="square" lIns="0" tIns="0" rIns="0" bIns="0" rtlCol="0"/>
            <a:lstStyle/>
            <a:p>
              <a:endParaRPr/>
            </a:p>
          </p:txBody>
        </p:sp>
        <p:sp>
          <p:nvSpPr>
            <p:cNvPr id="10" name="object 10"/>
            <p:cNvSpPr/>
            <p:nvPr/>
          </p:nvSpPr>
          <p:spPr>
            <a:xfrm>
              <a:off x="3694837" y="5678866"/>
              <a:ext cx="370840" cy="0"/>
            </a:xfrm>
            <a:custGeom>
              <a:avLst/>
              <a:gdLst/>
              <a:ahLst/>
              <a:cxnLst/>
              <a:rect l="l" t="t" r="r" b="b"/>
              <a:pathLst>
                <a:path w="370839">
                  <a:moveTo>
                    <a:pt x="0" y="0"/>
                  </a:moveTo>
                  <a:lnTo>
                    <a:pt x="370636" y="0"/>
                  </a:lnTo>
                </a:path>
              </a:pathLst>
            </a:custGeom>
            <a:ln w="38100">
              <a:solidFill>
                <a:srgbClr val="FFFFFF"/>
              </a:solidFill>
            </a:ln>
          </p:spPr>
          <p:txBody>
            <a:bodyPr wrap="square" lIns="0" tIns="0" rIns="0" bIns="0" rtlCol="0"/>
            <a:lstStyle/>
            <a:p>
              <a:endParaRPr/>
            </a:p>
          </p:txBody>
        </p:sp>
      </p:grpSp>
      <p:sp>
        <p:nvSpPr>
          <p:cNvPr id="11" name="object 11"/>
          <p:cNvSpPr txBox="1"/>
          <p:nvPr/>
        </p:nvSpPr>
        <p:spPr>
          <a:xfrm>
            <a:off x="439318" y="1241813"/>
            <a:ext cx="4608830" cy="193675"/>
          </a:xfrm>
          <a:prstGeom prst="rect">
            <a:avLst/>
          </a:prstGeom>
        </p:spPr>
        <p:txBody>
          <a:bodyPr vert="horz" wrap="square" lIns="0" tIns="12700" rIns="0" bIns="0" rtlCol="0">
            <a:spAutoFit/>
          </a:bodyPr>
          <a:lstStyle/>
          <a:p>
            <a:pPr marL="66040">
              <a:lnSpc>
                <a:spcPct val="100000"/>
              </a:lnSpc>
              <a:spcBef>
                <a:spcPts val="100"/>
              </a:spcBef>
            </a:pPr>
            <a:r>
              <a:rPr sz="1100" b="1" spc="-15" dirty="0">
                <a:latin typeface="UD デジタル 教科書体 N-R"/>
                <a:cs typeface="UD デジタル 教科書体 N-R"/>
              </a:rPr>
              <a:t>基本データ</a:t>
            </a:r>
            <a:endParaRPr sz="1100">
              <a:latin typeface="UD デジタル 教科書体 N-R"/>
              <a:cs typeface="UD デジタル 教科書体 N-R"/>
            </a:endParaRPr>
          </a:p>
        </p:txBody>
      </p:sp>
      <p:sp>
        <p:nvSpPr>
          <p:cNvPr id="12" name="object 12"/>
          <p:cNvSpPr/>
          <p:nvPr/>
        </p:nvSpPr>
        <p:spPr>
          <a:xfrm>
            <a:off x="439318" y="2235796"/>
            <a:ext cx="4607560" cy="810895"/>
          </a:xfrm>
          <a:custGeom>
            <a:avLst/>
            <a:gdLst/>
            <a:ahLst/>
            <a:cxnLst/>
            <a:rect l="l" t="t" r="r" b="b"/>
            <a:pathLst>
              <a:path w="4607560" h="810894">
                <a:moveTo>
                  <a:pt x="4607560" y="0"/>
                </a:moveTo>
                <a:lnTo>
                  <a:pt x="1037653" y="0"/>
                </a:lnTo>
                <a:lnTo>
                  <a:pt x="0" y="0"/>
                </a:lnTo>
                <a:lnTo>
                  <a:pt x="0" y="270154"/>
                </a:lnTo>
                <a:lnTo>
                  <a:pt x="0" y="540321"/>
                </a:lnTo>
                <a:lnTo>
                  <a:pt x="0" y="810488"/>
                </a:lnTo>
                <a:lnTo>
                  <a:pt x="1037653" y="810488"/>
                </a:lnTo>
                <a:lnTo>
                  <a:pt x="4607560" y="810488"/>
                </a:lnTo>
                <a:lnTo>
                  <a:pt x="4607560" y="540321"/>
                </a:lnTo>
                <a:lnTo>
                  <a:pt x="4607560" y="270167"/>
                </a:lnTo>
                <a:lnTo>
                  <a:pt x="4607560" y="0"/>
                </a:lnTo>
                <a:close/>
              </a:path>
            </a:pathLst>
          </a:custGeom>
          <a:solidFill>
            <a:srgbClr val="FFFFFF"/>
          </a:solidFill>
        </p:spPr>
        <p:txBody>
          <a:bodyPr wrap="square" lIns="0" tIns="0" rIns="0" bIns="0" rtlCol="0"/>
          <a:lstStyle/>
          <a:p>
            <a:endParaRPr/>
          </a:p>
        </p:txBody>
      </p:sp>
      <p:sp>
        <p:nvSpPr>
          <p:cNvPr id="13" name="object 13"/>
          <p:cNvSpPr txBox="1"/>
          <p:nvPr/>
        </p:nvSpPr>
        <p:spPr>
          <a:xfrm>
            <a:off x="1501368" y="1436461"/>
            <a:ext cx="1626235" cy="1005205"/>
          </a:xfrm>
          <a:prstGeom prst="rect">
            <a:avLst/>
          </a:prstGeom>
        </p:spPr>
        <p:txBody>
          <a:bodyPr vert="horz" wrap="square" lIns="0" tIns="92075" rIns="0" bIns="0" rtlCol="0">
            <a:spAutoFit/>
          </a:bodyPr>
          <a:lstStyle/>
          <a:p>
            <a:pPr marL="12700">
              <a:lnSpc>
                <a:spcPct val="100000"/>
              </a:lnSpc>
              <a:spcBef>
                <a:spcPts val="725"/>
              </a:spcBef>
            </a:pPr>
            <a:r>
              <a:rPr sz="1100" b="1" spc="-15" dirty="0">
                <a:solidFill>
                  <a:srgbClr val="221F1F"/>
                </a:solidFill>
                <a:latin typeface="UD デジタル 教科書体 N-R"/>
                <a:cs typeface="UD デジタル 教科書体 N-R"/>
              </a:rPr>
              <a:t>大阪市中央区</a:t>
            </a:r>
            <a:endParaRPr sz="1100">
              <a:latin typeface="UD デジタル 教科書体 N-R"/>
              <a:cs typeface="UD デジタル 教科書体 N-R"/>
            </a:endParaRPr>
          </a:p>
          <a:p>
            <a:pPr marL="12700" marR="84455">
              <a:lnSpc>
                <a:spcPct val="147400"/>
              </a:lnSpc>
            </a:pPr>
            <a:r>
              <a:rPr sz="1100" b="1" spc="-30" dirty="0">
                <a:solidFill>
                  <a:srgbClr val="221F1F"/>
                </a:solidFill>
                <a:latin typeface="UD デジタル 教科書体 N-R"/>
                <a:cs typeface="UD デジタル 教科書体 N-R"/>
              </a:rPr>
              <a:t>大阪メトロなんば駅すぐ</a:t>
            </a:r>
            <a:r>
              <a:rPr sz="1100" b="1" spc="-50" dirty="0">
                <a:solidFill>
                  <a:srgbClr val="221F1F"/>
                </a:solidFill>
                <a:latin typeface="UD デジタル 教科書体 N-R"/>
                <a:cs typeface="UD デジタル 教科書体 N-R"/>
              </a:rPr>
              <a:t> </a:t>
            </a:r>
            <a:r>
              <a:rPr sz="1100" b="1" dirty="0">
                <a:solidFill>
                  <a:srgbClr val="221F1F"/>
                </a:solidFill>
                <a:latin typeface="UD デジタル 教科書体 N-R"/>
                <a:cs typeface="UD デジタル 教科書体 N-R"/>
              </a:rPr>
              <a:t>40</a:t>
            </a:r>
            <a:r>
              <a:rPr sz="1100" b="1" spc="-50" dirty="0">
                <a:solidFill>
                  <a:srgbClr val="221F1F"/>
                </a:solidFill>
                <a:latin typeface="UD デジタル 教科書体 N-R"/>
                <a:cs typeface="UD デジタル 教科書体 N-R"/>
              </a:rPr>
              <a:t>店</a:t>
            </a:r>
            <a:endParaRPr sz="1100">
              <a:latin typeface="UD デジタル 教科書体 N-R"/>
              <a:cs typeface="UD デジタル 教科書体 N-R"/>
            </a:endParaRPr>
          </a:p>
          <a:p>
            <a:pPr marL="69850">
              <a:lnSpc>
                <a:spcPct val="100000"/>
              </a:lnSpc>
              <a:spcBef>
                <a:spcPts val="795"/>
              </a:spcBef>
            </a:pPr>
            <a:r>
              <a:rPr sz="900" b="1" u="sng" spc="-10" dirty="0">
                <a:solidFill>
                  <a:srgbClr val="13501B"/>
                </a:solidFill>
                <a:uFill>
                  <a:solidFill>
                    <a:srgbClr val="13501B"/>
                  </a:solidFill>
                </a:uFill>
                <a:latin typeface="UD デジタル 教科書体 N-R"/>
                <a:cs typeface="UD デジタル 教科書体 N-R"/>
              </a:rPr>
              <a:t>https://nanchinakasuji.com/</a:t>
            </a:r>
            <a:endParaRPr sz="900">
              <a:latin typeface="UD デジタル 教科書体 N-R"/>
              <a:cs typeface="UD デジタル 教科書体 N-R"/>
            </a:endParaRPr>
          </a:p>
        </p:txBody>
      </p:sp>
      <p:sp>
        <p:nvSpPr>
          <p:cNvPr id="14" name="object 14"/>
          <p:cNvSpPr txBox="1"/>
          <p:nvPr/>
        </p:nvSpPr>
        <p:spPr>
          <a:xfrm>
            <a:off x="517800" y="1436461"/>
            <a:ext cx="616585" cy="1282700"/>
          </a:xfrm>
          <a:prstGeom prst="rect">
            <a:avLst/>
          </a:prstGeom>
        </p:spPr>
        <p:txBody>
          <a:bodyPr vert="horz" wrap="square" lIns="0" tIns="7620" rIns="0" bIns="0" rtlCol="0">
            <a:spAutoFit/>
          </a:bodyPr>
          <a:lstStyle/>
          <a:p>
            <a:pPr marL="12700" marR="5080" algn="just">
              <a:lnSpc>
                <a:spcPct val="150100"/>
              </a:lnSpc>
              <a:spcBef>
                <a:spcPts val="60"/>
              </a:spcBef>
            </a:pPr>
            <a:r>
              <a:rPr sz="1100" b="1" spc="-15" dirty="0">
                <a:solidFill>
                  <a:srgbClr val="221F1F"/>
                </a:solidFill>
                <a:latin typeface="UD デジタル 教科書体 N-R"/>
                <a:cs typeface="UD デジタル 教科書体 N-R"/>
              </a:rPr>
              <a:t>所 在 地</a:t>
            </a:r>
            <a:r>
              <a:rPr sz="1100" b="1" spc="40" dirty="0">
                <a:solidFill>
                  <a:srgbClr val="221F1F"/>
                </a:solidFill>
                <a:latin typeface="UD デジタル 教科書体 N-R"/>
                <a:cs typeface="UD デジタル 教科書体 N-R"/>
              </a:rPr>
              <a:t>アクセス</a:t>
            </a:r>
            <a:r>
              <a:rPr sz="1100" b="1" spc="-10" dirty="0">
                <a:solidFill>
                  <a:srgbClr val="221F1F"/>
                </a:solidFill>
                <a:latin typeface="UD デジタル 教科書体 N-R"/>
                <a:cs typeface="UD デジタル 教科書体 N-R"/>
              </a:rPr>
              <a:t>会 員 数</a:t>
            </a:r>
            <a:r>
              <a:rPr sz="1100" b="1" spc="-50" dirty="0">
                <a:solidFill>
                  <a:srgbClr val="221F1F"/>
                </a:solidFill>
                <a:latin typeface="UD デジタル 教科書体 N-R"/>
                <a:cs typeface="UD デジタル 教科書体 N-R"/>
              </a:rPr>
              <a:t> </a:t>
            </a:r>
            <a:r>
              <a:rPr sz="1000" b="1" spc="-25" dirty="0">
                <a:solidFill>
                  <a:srgbClr val="221F1F"/>
                </a:solidFill>
                <a:latin typeface="UD デジタル 教科書体 N-R"/>
                <a:cs typeface="UD デジタル 教科書体 N-R"/>
              </a:rPr>
              <a:t>URL</a:t>
            </a:r>
            <a:endParaRPr sz="1000">
              <a:latin typeface="UD デジタル 教科書体 N-R"/>
              <a:cs typeface="UD デジタル 教科書体 N-R"/>
            </a:endParaRPr>
          </a:p>
          <a:p>
            <a:pPr marL="12700">
              <a:lnSpc>
                <a:spcPct val="100000"/>
              </a:lnSpc>
              <a:spcBef>
                <a:spcPts val="930"/>
              </a:spcBef>
            </a:pPr>
            <a:r>
              <a:rPr sz="1000" b="1" spc="-50" dirty="0">
                <a:latin typeface="UD デジタル 教科書体 N-R"/>
                <a:cs typeface="UD デジタル 教科書体 N-R"/>
              </a:rPr>
              <a:t>X</a:t>
            </a:r>
            <a:endParaRPr sz="1000">
              <a:latin typeface="UD デジタル 教科書体 N-R"/>
              <a:cs typeface="UD デジタル 教科書体 N-R"/>
            </a:endParaRPr>
          </a:p>
        </p:txBody>
      </p:sp>
      <p:sp>
        <p:nvSpPr>
          <p:cNvPr id="15" name="object 15"/>
          <p:cNvSpPr txBox="1"/>
          <p:nvPr/>
        </p:nvSpPr>
        <p:spPr>
          <a:xfrm>
            <a:off x="1558756" y="2549083"/>
            <a:ext cx="1623695" cy="151323"/>
          </a:xfrm>
          <a:prstGeom prst="rect">
            <a:avLst/>
          </a:prstGeom>
        </p:spPr>
        <p:txBody>
          <a:bodyPr vert="horz" wrap="square" lIns="0" tIns="12700" rIns="0" bIns="0" rtlCol="0">
            <a:spAutoFit/>
          </a:bodyPr>
          <a:lstStyle/>
          <a:p>
            <a:pPr marL="12700">
              <a:lnSpc>
                <a:spcPct val="1000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https://x.com/nanchinakasuji</a:t>
            </a:r>
            <a:endParaRPr sz="900" dirty="0">
              <a:solidFill>
                <a:srgbClr val="4B7A52"/>
              </a:solidFill>
              <a:latin typeface="UD デジタル 教科書体 N-R"/>
              <a:cs typeface="UD デジタル 教科書体 N-R"/>
            </a:endParaRPr>
          </a:p>
        </p:txBody>
      </p:sp>
      <p:sp>
        <p:nvSpPr>
          <p:cNvPr id="16" name="object 16"/>
          <p:cNvSpPr txBox="1"/>
          <p:nvPr/>
        </p:nvSpPr>
        <p:spPr>
          <a:xfrm>
            <a:off x="517800" y="2811626"/>
            <a:ext cx="598805"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221F1F"/>
                </a:solidFill>
                <a:latin typeface="UD デジタル 教科書体 N-R"/>
                <a:cs typeface="UD デジタル 教科書体 N-R"/>
              </a:rPr>
              <a:t>Instagram</a:t>
            </a:r>
            <a:endParaRPr sz="1000">
              <a:latin typeface="UD デジタル 教科書体 N-R"/>
              <a:cs typeface="UD デジタル 教科書体 N-R"/>
            </a:endParaRPr>
          </a:p>
        </p:txBody>
      </p:sp>
      <p:sp>
        <p:nvSpPr>
          <p:cNvPr id="17" name="object 17"/>
          <p:cNvSpPr txBox="1"/>
          <p:nvPr/>
        </p:nvSpPr>
        <p:spPr>
          <a:xfrm>
            <a:off x="1558756" y="2819245"/>
            <a:ext cx="2368550" cy="151323"/>
          </a:xfrm>
          <a:prstGeom prst="rect">
            <a:avLst/>
          </a:prstGeom>
        </p:spPr>
        <p:txBody>
          <a:bodyPr vert="horz" wrap="square" lIns="0" tIns="12700" rIns="0" bIns="0" rtlCol="0">
            <a:spAutoFit/>
          </a:bodyPr>
          <a:lstStyle/>
          <a:p>
            <a:pPr marL="12700">
              <a:lnSpc>
                <a:spcPct val="1000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2">
                  <a:extLst>
                    <a:ext uri="{A12FA001-AC4F-418D-AE19-62706E023703}">
                      <ahyp:hlinkClr xmlns:ahyp="http://schemas.microsoft.com/office/drawing/2018/hyperlinkcolor" val="tx"/>
                    </a:ext>
                  </a:extLst>
                </a:hlinkClick>
              </a:rPr>
              <a:t>www.instagram.com/nanchinakasuji/</a:t>
            </a:r>
            <a:endParaRPr sz="900" dirty="0">
              <a:solidFill>
                <a:srgbClr val="4B7A52"/>
              </a:solidFill>
              <a:latin typeface="UD デジタル 教科書体 N-R"/>
              <a:cs typeface="UD デジタル 教科書体 N-R"/>
            </a:endParaRPr>
          </a:p>
        </p:txBody>
      </p:sp>
      <p:sp>
        <p:nvSpPr>
          <p:cNvPr id="18" name="object 18"/>
          <p:cNvSpPr txBox="1"/>
          <p:nvPr/>
        </p:nvSpPr>
        <p:spPr>
          <a:xfrm>
            <a:off x="3771039" y="1654387"/>
            <a:ext cx="394970" cy="223520"/>
          </a:xfrm>
          <a:prstGeom prst="rect">
            <a:avLst/>
          </a:prstGeom>
        </p:spPr>
        <p:txBody>
          <a:bodyPr vert="horz" wrap="square" lIns="0" tIns="12065" rIns="0" bIns="0" rtlCol="0">
            <a:spAutoFit/>
          </a:bodyPr>
          <a:lstStyle/>
          <a:p>
            <a:pPr marL="12700" marR="5080" indent="60960">
              <a:lnSpc>
                <a:spcPct val="100000"/>
              </a:lnSpc>
              <a:spcBef>
                <a:spcPts val="95"/>
              </a:spcBef>
            </a:pPr>
            <a:r>
              <a:rPr sz="650" spc="-25" dirty="0">
                <a:latin typeface="UD デジタル 教科書体 NK-R"/>
                <a:cs typeface="UD デジタル 教科書体 NK-R"/>
              </a:rPr>
              <a:t>商店街</a:t>
            </a:r>
            <a:r>
              <a:rPr sz="650" spc="500" dirty="0">
                <a:latin typeface="UD デジタル 教科書体 NK-R"/>
                <a:cs typeface="UD デジタル 教科書体 NK-R"/>
              </a:rPr>
              <a:t> </a:t>
            </a:r>
            <a:r>
              <a:rPr sz="650" spc="-10" dirty="0">
                <a:latin typeface="UD デジタル 教科書体 NK-R"/>
                <a:cs typeface="UD デジタル 教科書体 NK-R"/>
              </a:rPr>
              <a:t>Web</a:t>
            </a:r>
            <a:r>
              <a:rPr sz="650" spc="-30" dirty="0">
                <a:latin typeface="UD デジタル 教科書体 NK-R"/>
                <a:cs typeface="UD デジタル 教科書体 NK-R"/>
              </a:rPr>
              <a:t>サイト</a:t>
            </a:r>
            <a:endParaRPr sz="650">
              <a:latin typeface="UD デジタル 教科書体 NK-R"/>
              <a:cs typeface="UD デジタル 教科書体 NK-R"/>
            </a:endParaRPr>
          </a:p>
        </p:txBody>
      </p:sp>
      <p:sp>
        <p:nvSpPr>
          <p:cNvPr id="19" name="object 19"/>
          <p:cNvSpPr txBox="1"/>
          <p:nvPr/>
        </p:nvSpPr>
        <p:spPr>
          <a:xfrm>
            <a:off x="353352" y="132206"/>
            <a:ext cx="6907530" cy="1038860"/>
          </a:xfrm>
          <a:prstGeom prst="rect">
            <a:avLst/>
          </a:prstGeom>
          <a:ln w="19050">
            <a:solidFill>
              <a:srgbClr val="317DC4"/>
            </a:solidFill>
          </a:ln>
        </p:spPr>
        <p:txBody>
          <a:bodyPr vert="horz" wrap="square" lIns="0" tIns="74930" rIns="0" bIns="0" rtlCol="0">
            <a:spAutoFit/>
          </a:bodyPr>
          <a:lstStyle/>
          <a:p>
            <a:pPr marL="154940">
              <a:lnSpc>
                <a:spcPct val="100000"/>
              </a:lnSpc>
              <a:spcBef>
                <a:spcPts val="590"/>
              </a:spcBef>
            </a:pPr>
            <a:r>
              <a:rPr sz="1100" b="1" spc="-20" dirty="0">
                <a:solidFill>
                  <a:srgbClr val="585858"/>
                </a:solidFill>
                <a:latin typeface="UD デジタル 教科書体 N-R"/>
                <a:cs typeface="UD デジタル 教科書体 N-R"/>
              </a:rPr>
              <a:t>事例㉙</a:t>
            </a:r>
            <a:endParaRPr sz="1100" dirty="0">
              <a:latin typeface="UD デジタル 教科書体 N-R"/>
              <a:cs typeface="UD デジタル 教科書体 N-R"/>
            </a:endParaRPr>
          </a:p>
          <a:p>
            <a:pPr marL="184150">
              <a:lnSpc>
                <a:spcPts val="1820"/>
              </a:lnSpc>
              <a:spcBef>
                <a:spcPts val="55"/>
              </a:spcBef>
            </a:pPr>
            <a:r>
              <a:rPr sz="1700" spc="-5" dirty="0">
                <a:latin typeface="UD デジタル 教科書体 N-R"/>
                <a:cs typeface="UD デジタル 教科書体 N-R"/>
              </a:rPr>
              <a:t>インバウンドとローカルを「つなぐ」チャレンジ</a:t>
            </a:r>
            <a:endParaRPr sz="1700" dirty="0">
              <a:latin typeface="UD デジタル 教科書体 N-R"/>
              <a:cs typeface="UD デジタル 教科書体 N-R"/>
            </a:endParaRPr>
          </a:p>
          <a:p>
            <a:pPr marL="117475">
              <a:lnSpc>
                <a:spcPts val="1820"/>
              </a:lnSpc>
              <a:tabLst>
                <a:tab pos="6849109" algn="l"/>
              </a:tabLst>
            </a:pPr>
            <a:r>
              <a:rPr sz="1700" u="heavy" spc="310" dirty="0">
                <a:uFill>
                  <a:solidFill>
                    <a:srgbClr val="317DC4"/>
                  </a:solidFill>
                </a:uFill>
                <a:latin typeface="UD デジタル 教科書体 N-R"/>
                <a:cs typeface="UD デジタル 教科書体 N-R"/>
              </a:rPr>
              <a:t> </a:t>
            </a:r>
            <a:r>
              <a:rPr sz="1700" u="heavy" dirty="0">
                <a:uFill>
                  <a:solidFill>
                    <a:srgbClr val="317DC4"/>
                  </a:solidFill>
                </a:uFill>
                <a:latin typeface="UD デジタル 教科書体 N-R"/>
                <a:cs typeface="UD デジタル 教科書体 N-R"/>
              </a:rPr>
              <a:t>～商店街はあなたの街のグリーター</a:t>
            </a:r>
            <a:r>
              <a:rPr sz="1700" u="heavy" spc="-50" dirty="0">
                <a:uFill>
                  <a:solidFill>
                    <a:srgbClr val="317DC4"/>
                  </a:solidFill>
                </a:uFill>
                <a:latin typeface="UD デジタル 教科書体 N-R"/>
                <a:cs typeface="UD デジタル 教科書体 N-R"/>
              </a:rPr>
              <a:t>～</a:t>
            </a:r>
            <a:r>
              <a:rPr sz="1700" u="heavy" dirty="0">
                <a:uFill>
                  <a:solidFill>
                    <a:srgbClr val="317DC4"/>
                  </a:solidFill>
                </a:uFill>
                <a:latin typeface="UD デジタル 教科書体 N-R"/>
                <a:cs typeface="UD デジタル 教科書体 N-R"/>
              </a:rPr>
              <a:t>	</a:t>
            </a:r>
            <a:endParaRPr sz="1700" dirty="0">
              <a:latin typeface="UD デジタル 教科書体 N-R"/>
              <a:cs typeface="UD デジタル 教科書体 N-R"/>
            </a:endParaRPr>
          </a:p>
          <a:p>
            <a:pPr marL="154940">
              <a:lnSpc>
                <a:spcPct val="100000"/>
              </a:lnSpc>
              <a:spcBef>
                <a:spcPts val="575"/>
              </a:spcBef>
            </a:pPr>
            <a:r>
              <a:rPr sz="1300" spc="-25" dirty="0">
                <a:latin typeface="UD デジタル 教科書体 NK-R"/>
                <a:cs typeface="UD デジタル 教科書体 NK-R"/>
              </a:rPr>
              <a:t>南地中筋商店街振興組合</a:t>
            </a:r>
            <a:endParaRPr sz="1300" dirty="0">
              <a:latin typeface="UD デジタル 教科書体 NK-R"/>
              <a:cs typeface="UD デジタル 教科書体 NK-R"/>
            </a:endParaRPr>
          </a:p>
        </p:txBody>
      </p:sp>
      <p:sp>
        <p:nvSpPr>
          <p:cNvPr id="20" name="object 20"/>
          <p:cNvSpPr/>
          <p:nvPr/>
        </p:nvSpPr>
        <p:spPr>
          <a:xfrm>
            <a:off x="353344" y="5676239"/>
            <a:ext cx="3211195" cy="281940"/>
          </a:xfrm>
          <a:custGeom>
            <a:avLst/>
            <a:gdLst/>
            <a:ahLst/>
            <a:cxnLst/>
            <a:rect l="l" t="t" r="r" b="b"/>
            <a:pathLst>
              <a:path w="3211195" h="281939">
                <a:moveTo>
                  <a:pt x="3069742" y="0"/>
                </a:moveTo>
                <a:lnTo>
                  <a:pt x="0" y="0"/>
                </a:lnTo>
                <a:lnTo>
                  <a:pt x="0" y="281800"/>
                </a:lnTo>
                <a:lnTo>
                  <a:pt x="3210636" y="281800"/>
                </a:lnTo>
                <a:lnTo>
                  <a:pt x="3210636" y="140893"/>
                </a:lnTo>
                <a:lnTo>
                  <a:pt x="3069742" y="0"/>
                </a:lnTo>
                <a:close/>
              </a:path>
            </a:pathLst>
          </a:custGeom>
          <a:solidFill>
            <a:srgbClr val="B4E4A1"/>
          </a:solidFill>
        </p:spPr>
        <p:txBody>
          <a:bodyPr wrap="square" lIns="0" tIns="0" rIns="0" bIns="0" rtlCol="0"/>
          <a:lstStyle/>
          <a:p>
            <a:endParaRPr/>
          </a:p>
        </p:txBody>
      </p:sp>
      <p:sp>
        <p:nvSpPr>
          <p:cNvPr id="21" name="object 21"/>
          <p:cNvSpPr/>
          <p:nvPr/>
        </p:nvSpPr>
        <p:spPr>
          <a:xfrm>
            <a:off x="354608" y="7199012"/>
            <a:ext cx="3304540" cy="281940"/>
          </a:xfrm>
          <a:custGeom>
            <a:avLst/>
            <a:gdLst/>
            <a:ahLst/>
            <a:cxnLst/>
            <a:rect l="l" t="t" r="r" b="b"/>
            <a:pathLst>
              <a:path w="3304540" h="281940">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sp>
        <p:nvSpPr>
          <p:cNvPr id="22" name="object 22"/>
          <p:cNvSpPr txBox="1"/>
          <p:nvPr/>
        </p:nvSpPr>
        <p:spPr>
          <a:xfrm>
            <a:off x="340768" y="5625304"/>
            <a:ext cx="3164840" cy="1379855"/>
          </a:xfrm>
          <a:prstGeom prst="rect">
            <a:avLst/>
          </a:prstGeom>
        </p:spPr>
        <p:txBody>
          <a:bodyPr vert="horz" wrap="square" lIns="0" tIns="114300" rIns="0" bIns="0" rtlCol="0">
            <a:spAutoFit/>
          </a:bodyPr>
          <a:lstStyle/>
          <a:p>
            <a:pPr marL="90170">
              <a:lnSpc>
                <a:spcPct val="100000"/>
              </a:lnSpc>
              <a:spcBef>
                <a:spcPts val="900"/>
              </a:spcBef>
            </a:pPr>
            <a:r>
              <a:rPr sz="1150" spc="-5" dirty="0">
                <a:latin typeface="UD デジタル 教科書体 N-R"/>
                <a:cs typeface="UD デジタル 教科書体 N-R"/>
              </a:rPr>
              <a:t>観光客の多い商店街が抱える地域課題</a:t>
            </a:r>
            <a:endParaRPr sz="1150">
              <a:latin typeface="UD デジタル 教科書体 N-R"/>
              <a:cs typeface="UD デジタル 教科書体 N-R"/>
            </a:endParaRPr>
          </a:p>
          <a:p>
            <a:pPr marL="113030" marR="5080" indent="-100965" algn="just">
              <a:lnSpc>
                <a:spcPct val="102899"/>
              </a:lnSpc>
              <a:spcBef>
                <a:spcPts val="695"/>
              </a:spcBef>
            </a:pPr>
            <a:r>
              <a:rPr sz="1050" spc="-5" dirty="0">
                <a:latin typeface="UD デジタル 教科書体 N-R"/>
                <a:cs typeface="UD デジタル 教科書体 N-R"/>
              </a:rPr>
              <a:t>・オーバーツーリズム問題、ゴミ・タバコのポイ捨てや、路上喫煙の増加、商店街店舗にトイレだけを利用する客の増加、違法駐輪の増加など、観光客の増加による地域課題を抱えていた。</a:t>
            </a:r>
            <a:endParaRPr sz="1050">
              <a:latin typeface="UD デジタル 教科書体 N-R"/>
              <a:cs typeface="UD デジタル 教科書体 N-R"/>
            </a:endParaRPr>
          </a:p>
          <a:p>
            <a:pPr marL="113030" marR="5080" indent="-100965">
              <a:lnSpc>
                <a:spcPct val="102899"/>
              </a:lnSpc>
            </a:pPr>
            <a:r>
              <a:rPr sz="1050" spc="-5" dirty="0">
                <a:latin typeface="UD デジタル 教科書体 N-R"/>
                <a:cs typeface="UD デジタル 教科書体 N-R"/>
              </a:rPr>
              <a:t>・各店舗のみでは、インバウンド客と言葉が通じず</a:t>
            </a:r>
            <a:r>
              <a:rPr sz="1050" spc="-10" dirty="0">
                <a:latin typeface="UD デジタル 教科書体 N-R"/>
                <a:cs typeface="UD デジタル 教科書体 N-R"/>
              </a:rPr>
              <a:t>対応できない状態。</a:t>
            </a:r>
            <a:endParaRPr sz="1050">
              <a:latin typeface="UD デジタル 教科書体 N-R"/>
              <a:cs typeface="UD デジタル 教科書体 N-R"/>
            </a:endParaRPr>
          </a:p>
        </p:txBody>
      </p:sp>
      <p:sp>
        <p:nvSpPr>
          <p:cNvPr id="23" name="object 23"/>
          <p:cNvSpPr txBox="1"/>
          <p:nvPr/>
        </p:nvSpPr>
        <p:spPr>
          <a:xfrm>
            <a:off x="366143" y="7192643"/>
            <a:ext cx="3263900" cy="1789430"/>
          </a:xfrm>
          <a:prstGeom prst="rect">
            <a:avLst/>
          </a:prstGeom>
        </p:spPr>
        <p:txBody>
          <a:bodyPr vert="horz" wrap="square" lIns="0" tIns="71120" rIns="0" bIns="0" rtlCol="0">
            <a:spAutoFit/>
          </a:bodyPr>
          <a:lstStyle/>
          <a:p>
            <a:pPr marL="66040">
              <a:lnSpc>
                <a:spcPct val="100000"/>
              </a:lnSpc>
              <a:spcBef>
                <a:spcPts val="560"/>
              </a:spcBef>
            </a:pPr>
            <a:r>
              <a:rPr sz="1150" spc="-160" dirty="0">
                <a:latin typeface="UD デジタル 教科書体 N-R"/>
                <a:cs typeface="UD デジタル 教科書体 N-R"/>
              </a:rPr>
              <a:t>Google</a:t>
            </a:r>
            <a:r>
              <a:rPr sz="1150" spc="-140" dirty="0">
                <a:latin typeface="UD デジタル 教科書体 N-R"/>
                <a:cs typeface="UD デジタル 教科書体 N-R"/>
              </a:rPr>
              <a:t>マイマップの構築＆公式ＨＰ更新</a:t>
            </a:r>
            <a:endParaRPr sz="1150">
              <a:latin typeface="UD デジタル 教科書体 N-R"/>
              <a:cs typeface="UD デジタル 教科書体 N-R"/>
            </a:endParaRPr>
          </a:p>
          <a:p>
            <a:pPr marL="113030" marR="5080" indent="-100965">
              <a:lnSpc>
                <a:spcPct val="102899"/>
              </a:lnSpc>
              <a:spcBef>
                <a:spcPts val="390"/>
              </a:spcBef>
            </a:pPr>
            <a:r>
              <a:rPr sz="1050" spc="5" dirty="0">
                <a:latin typeface="UD デジタル 教科書体 N-R"/>
                <a:cs typeface="UD デジタル 教科書体 N-R"/>
              </a:rPr>
              <a:t>・そこで、喫煙所、公衆トイレ、駐輪場、商店街店舗の情報などを登録したGoogleマイマップを作成。これら作成したマップを、商店街公式</a:t>
            </a:r>
            <a:r>
              <a:rPr sz="1050" spc="10" dirty="0">
                <a:latin typeface="UD デジタル 教科書体 N-R"/>
                <a:cs typeface="UD デジタル 教科書体 N-R"/>
              </a:rPr>
              <a:t>HP</a:t>
            </a:r>
            <a:r>
              <a:rPr sz="1050" spc="5" dirty="0">
                <a:latin typeface="UD デジタル 教科書体 N-R"/>
                <a:cs typeface="UD デジタル 教科書体 N-R"/>
              </a:rPr>
              <a:t>に掲載。</a:t>
            </a:r>
            <a:endParaRPr sz="1050">
              <a:latin typeface="UD デジタル 教科書体 N-R"/>
              <a:cs typeface="UD デジタル 教科書体 N-R"/>
            </a:endParaRPr>
          </a:p>
          <a:p>
            <a:pPr marL="113030" marR="105410" indent="-100965" algn="just">
              <a:lnSpc>
                <a:spcPct val="102899"/>
              </a:lnSpc>
            </a:pPr>
            <a:r>
              <a:rPr sz="1050" dirty="0">
                <a:latin typeface="UD デジタル 教科書体 N-R"/>
                <a:cs typeface="UD デジタル 教科書体 N-R"/>
              </a:rPr>
              <a:t>・作成したGoogleマイマップのQR</a:t>
            </a:r>
            <a:r>
              <a:rPr sz="1050" spc="-10" dirty="0">
                <a:latin typeface="UD デジタル 教科書体 N-R"/>
                <a:cs typeface="UD デジタル 教科書体 N-R"/>
              </a:rPr>
              <a:t>コード等を掲載し</a:t>
            </a:r>
            <a:r>
              <a:rPr sz="1050" spc="-5" dirty="0">
                <a:latin typeface="UD デジタル 教科書体 N-R"/>
                <a:cs typeface="UD デジタル 教科書体 N-R"/>
              </a:rPr>
              <a:t>た案内チラシ・ポスターを多言語(日本語・英語)</a:t>
            </a:r>
            <a:r>
              <a:rPr sz="1050" spc="-15" dirty="0">
                <a:latin typeface="UD デジタル 教科書体 N-R"/>
                <a:cs typeface="UD デジタル 教科書体 N-R"/>
              </a:rPr>
              <a:t>で作成。</a:t>
            </a:r>
            <a:endParaRPr sz="1050">
              <a:latin typeface="UD デジタル 教科書体 N-R"/>
              <a:cs typeface="UD デジタル 教科書体 N-R"/>
            </a:endParaRPr>
          </a:p>
          <a:p>
            <a:pPr marL="113030" marR="103505" indent="-100965" algn="just">
              <a:lnSpc>
                <a:spcPct val="102400"/>
              </a:lnSpc>
              <a:spcBef>
                <a:spcPts val="5"/>
              </a:spcBef>
            </a:pPr>
            <a:r>
              <a:rPr sz="1050" spc="-5" dirty="0">
                <a:latin typeface="UD デジタル 教科書体 N-R"/>
                <a:cs typeface="UD デジタル 教科書体 N-R"/>
              </a:rPr>
              <a:t>・インバウンド客たちがチラシやポスターから情報収集できるように、商店街内や店舗に掲出し、各店主の手間を削減した。</a:t>
            </a:r>
            <a:endParaRPr sz="1050">
              <a:latin typeface="UD デジタル 教科書体 N-R"/>
              <a:cs typeface="UD デジタル 教科書体 N-R"/>
            </a:endParaRPr>
          </a:p>
        </p:txBody>
      </p:sp>
      <p:grpSp>
        <p:nvGrpSpPr>
          <p:cNvPr id="24" name="object 24"/>
          <p:cNvGrpSpPr/>
          <p:nvPr/>
        </p:nvGrpSpPr>
        <p:grpSpPr>
          <a:xfrm>
            <a:off x="3562203" y="1232217"/>
            <a:ext cx="3558540" cy="1838325"/>
            <a:chOff x="3562203" y="1232217"/>
            <a:chExt cx="3558540" cy="1838325"/>
          </a:xfrm>
        </p:grpSpPr>
        <p:pic>
          <p:nvPicPr>
            <p:cNvPr id="25" name="object 25"/>
            <p:cNvPicPr/>
            <p:nvPr/>
          </p:nvPicPr>
          <p:blipFill>
            <a:blip r:embed="rId3" cstate="print"/>
            <a:stretch>
              <a:fillRect/>
            </a:stretch>
          </p:blipFill>
          <p:spPr>
            <a:xfrm>
              <a:off x="3562203" y="1870282"/>
              <a:ext cx="780876" cy="780876"/>
            </a:xfrm>
            <a:prstGeom prst="rect">
              <a:avLst/>
            </a:prstGeom>
          </p:spPr>
        </p:pic>
        <p:pic>
          <p:nvPicPr>
            <p:cNvPr id="26" name="object 26"/>
            <p:cNvPicPr/>
            <p:nvPr/>
          </p:nvPicPr>
          <p:blipFill>
            <a:blip r:embed="rId4" cstate="print"/>
            <a:stretch>
              <a:fillRect/>
            </a:stretch>
          </p:blipFill>
          <p:spPr>
            <a:xfrm>
              <a:off x="4362538" y="1232217"/>
              <a:ext cx="2757822" cy="1837880"/>
            </a:xfrm>
            <a:prstGeom prst="rect">
              <a:avLst/>
            </a:prstGeom>
          </p:spPr>
        </p:pic>
      </p:grpSp>
      <p:sp>
        <p:nvSpPr>
          <p:cNvPr id="27" name="object 27"/>
          <p:cNvSpPr txBox="1"/>
          <p:nvPr/>
        </p:nvSpPr>
        <p:spPr>
          <a:xfrm>
            <a:off x="4061948" y="5565314"/>
            <a:ext cx="807720"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商店街公式</a:t>
            </a:r>
            <a:r>
              <a:rPr sz="950" spc="-25" dirty="0">
                <a:latin typeface="Meiryo UI"/>
                <a:cs typeface="Meiryo UI"/>
              </a:rPr>
              <a:t>HP</a:t>
            </a:r>
            <a:endParaRPr sz="950">
              <a:latin typeface="Meiryo UI"/>
              <a:cs typeface="Meiryo UI"/>
            </a:endParaRPr>
          </a:p>
        </p:txBody>
      </p:sp>
      <p:grpSp>
        <p:nvGrpSpPr>
          <p:cNvPr id="28" name="object 28"/>
          <p:cNvGrpSpPr/>
          <p:nvPr/>
        </p:nvGrpSpPr>
        <p:grpSpPr>
          <a:xfrm>
            <a:off x="416344" y="3403675"/>
            <a:ext cx="6865620" cy="6864350"/>
            <a:chOff x="416344" y="3403675"/>
            <a:chExt cx="6865620" cy="6864350"/>
          </a:xfrm>
        </p:grpSpPr>
        <p:pic>
          <p:nvPicPr>
            <p:cNvPr id="29" name="object 29"/>
            <p:cNvPicPr/>
            <p:nvPr/>
          </p:nvPicPr>
          <p:blipFill>
            <a:blip r:embed="rId5" cstate="print"/>
            <a:stretch>
              <a:fillRect/>
            </a:stretch>
          </p:blipFill>
          <p:spPr>
            <a:xfrm>
              <a:off x="3966921" y="3449672"/>
              <a:ext cx="959010" cy="2037205"/>
            </a:xfrm>
            <a:prstGeom prst="rect">
              <a:avLst/>
            </a:prstGeom>
          </p:spPr>
        </p:pic>
        <p:sp>
          <p:nvSpPr>
            <p:cNvPr id="30" name="object 30"/>
            <p:cNvSpPr/>
            <p:nvPr/>
          </p:nvSpPr>
          <p:spPr>
            <a:xfrm>
              <a:off x="3962158" y="3408438"/>
              <a:ext cx="969010" cy="2083435"/>
            </a:xfrm>
            <a:custGeom>
              <a:avLst/>
              <a:gdLst/>
              <a:ahLst/>
              <a:cxnLst/>
              <a:rect l="l" t="t" r="r" b="b"/>
              <a:pathLst>
                <a:path w="969010" h="2083435">
                  <a:moveTo>
                    <a:pt x="0" y="0"/>
                  </a:moveTo>
                  <a:lnTo>
                    <a:pt x="968540" y="0"/>
                  </a:lnTo>
                  <a:lnTo>
                    <a:pt x="968540" y="2083206"/>
                  </a:lnTo>
                  <a:lnTo>
                    <a:pt x="0" y="2083206"/>
                  </a:lnTo>
                  <a:lnTo>
                    <a:pt x="0" y="0"/>
                  </a:lnTo>
                  <a:close/>
                </a:path>
              </a:pathLst>
            </a:custGeom>
            <a:ln w="9525">
              <a:solidFill>
                <a:srgbClr val="7E7E7E"/>
              </a:solidFill>
            </a:ln>
          </p:spPr>
          <p:txBody>
            <a:bodyPr wrap="square" lIns="0" tIns="0" rIns="0" bIns="0" rtlCol="0"/>
            <a:lstStyle/>
            <a:p>
              <a:endParaRPr/>
            </a:p>
          </p:txBody>
        </p:sp>
        <p:pic>
          <p:nvPicPr>
            <p:cNvPr id="31" name="object 31"/>
            <p:cNvPicPr/>
            <p:nvPr/>
          </p:nvPicPr>
          <p:blipFill>
            <a:blip r:embed="rId6" cstate="print"/>
            <a:stretch>
              <a:fillRect/>
            </a:stretch>
          </p:blipFill>
          <p:spPr>
            <a:xfrm>
              <a:off x="5196967" y="3687889"/>
              <a:ext cx="2084374" cy="1569332"/>
            </a:xfrm>
            <a:prstGeom prst="rect">
              <a:avLst/>
            </a:prstGeom>
          </p:spPr>
        </p:pic>
        <p:pic>
          <p:nvPicPr>
            <p:cNvPr id="32" name="object 32"/>
            <p:cNvPicPr/>
            <p:nvPr/>
          </p:nvPicPr>
          <p:blipFill>
            <a:blip r:embed="rId7" cstate="print"/>
            <a:stretch>
              <a:fillRect/>
            </a:stretch>
          </p:blipFill>
          <p:spPr>
            <a:xfrm>
              <a:off x="416344" y="9036849"/>
              <a:ext cx="1631670" cy="1230909"/>
            </a:xfrm>
            <a:prstGeom prst="rect">
              <a:avLst/>
            </a:prstGeom>
          </p:spPr>
        </p:pic>
        <p:pic>
          <p:nvPicPr>
            <p:cNvPr id="33" name="object 33"/>
            <p:cNvPicPr/>
            <p:nvPr/>
          </p:nvPicPr>
          <p:blipFill>
            <a:blip r:embed="rId8" cstate="print"/>
            <a:stretch>
              <a:fillRect/>
            </a:stretch>
          </p:blipFill>
          <p:spPr>
            <a:xfrm>
              <a:off x="2094941" y="9038564"/>
              <a:ext cx="1631670" cy="1223759"/>
            </a:xfrm>
            <a:prstGeom prst="rect">
              <a:avLst/>
            </a:prstGeom>
          </p:spPr>
        </p:pic>
      </p:grpSp>
      <p:sp>
        <p:nvSpPr>
          <p:cNvPr id="34" name="object 34"/>
          <p:cNvSpPr txBox="1"/>
          <p:nvPr/>
        </p:nvSpPr>
        <p:spPr>
          <a:xfrm>
            <a:off x="1162871" y="10293998"/>
            <a:ext cx="157543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QR</a:t>
            </a:r>
            <a:r>
              <a:rPr sz="950" spc="-5" dirty="0">
                <a:latin typeface="Meiryo UI"/>
                <a:cs typeface="Meiryo UI"/>
              </a:rPr>
              <a:t>コード付ポスター設置の様子</a:t>
            </a:r>
            <a:endParaRPr sz="950">
              <a:latin typeface="Meiryo UI"/>
              <a:cs typeface="Meiryo UI"/>
            </a:endParaRPr>
          </a:p>
        </p:txBody>
      </p:sp>
      <p:sp>
        <p:nvSpPr>
          <p:cNvPr id="35" name="object 35"/>
          <p:cNvSpPr txBox="1"/>
          <p:nvPr/>
        </p:nvSpPr>
        <p:spPr>
          <a:xfrm>
            <a:off x="3899547" y="5923736"/>
            <a:ext cx="3167380" cy="286385"/>
          </a:xfrm>
          <a:prstGeom prst="rect">
            <a:avLst/>
          </a:prstGeom>
          <a:solidFill>
            <a:srgbClr val="317DC4"/>
          </a:solidFill>
        </p:spPr>
        <p:txBody>
          <a:bodyPr vert="horz" wrap="square" lIns="0" tIns="37465" rIns="0" bIns="0" rtlCol="0">
            <a:spAutoFit/>
          </a:bodyPr>
          <a:lstStyle/>
          <a:p>
            <a:pPr marL="332105">
              <a:lnSpc>
                <a:spcPct val="100000"/>
              </a:lnSpc>
              <a:spcBef>
                <a:spcPts val="295"/>
              </a:spcBef>
            </a:pPr>
            <a:r>
              <a:rPr sz="1200" b="1" spc="-5" dirty="0">
                <a:solidFill>
                  <a:srgbClr val="FFFFFF"/>
                </a:solidFill>
                <a:latin typeface="UD デジタル 教科書体 NK-R"/>
                <a:cs typeface="UD デジタル 教科書体 NK-R"/>
              </a:rPr>
              <a:t>結果・成果 ①</a:t>
            </a:r>
            <a:r>
              <a:rPr sz="1200" b="1" dirty="0">
                <a:solidFill>
                  <a:srgbClr val="FFFFFF"/>
                </a:solidFill>
                <a:latin typeface="UD デジタル 教科書体 NK-R"/>
                <a:cs typeface="UD デジタル 教科書体 NK-R"/>
              </a:rPr>
              <a:t>Google</a:t>
            </a:r>
            <a:r>
              <a:rPr sz="1200" b="1" spc="-15" dirty="0">
                <a:solidFill>
                  <a:srgbClr val="FFFFFF"/>
                </a:solidFill>
                <a:latin typeface="UD デジタル 教科書体 NK-R"/>
                <a:cs typeface="UD デジタル 教科書体 NK-R"/>
              </a:rPr>
              <a:t>マイマップの構築</a:t>
            </a:r>
            <a:endParaRPr sz="1200">
              <a:latin typeface="UD デジタル 教科書体 NK-R"/>
              <a:cs typeface="UD デジタル 教科書体 NK-R"/>
            </a:endParaRPr>
          </a:p>
        </p:txBody>
      </p:sp>
      <p:sp>
        <p:nvSpPr>
          <p:cNvPr id="36" name="object 36"/>
          <p:cNvSpPr txBox="1"/>
          <p:nvPr/>
        </p:nvSpPr>
        <p:spPr>
          <a:xfrm>
            <a:off x="3886850" y="8699409"/>
            <a:ext cx="3323590" cy="1367155"/>
          </a:xfrm>
          <a:prstGeom prst="rect">
            <a:avLst/>
          </a:prstGeom>
        </p:spPr>
        <p:txBody>
          <a:bodyPr vert="horz" wrap="square" lIns="0" tIns="12700" rIns="0" bIns="0" rtlCol="0">
            <a:spAutoFit/>
          </a:bodyPr>
          <a:lstStyle/>
          <a:p>
            <a:pPr marL="97790" marR="5080" indent="-85725">
              <a:lnSpc>
                <a:spcPct val="100000"/>
              </a:lnSpc>
              <a:spcBef>
                <a:spcPts val="100"/>
              </a:spcBef>
            </a:pPr>
            <a:r>
              <a:rPr sz="1100" spc="-20" dirty="0">
                <a:latin typeface="UD デジタル 教科書体 N-R"/>
                <a:cs typeface="UD デジタル 教科書体 N-R"/>
              </a:rPr>
              <a:t>・マップや案内チラシの作成によって店主の対応の手間が軽減され、インバウンド客と商店街店舗の双方のストレスが軽減された。</a:t>
            </a:r>
            <a:endParaRPr sz="1100">
              <a:latin typeface="UD デジタル 教科書体 N-R"/>
              <a:cs typeface="UD デジタル 教科書体 N-R"/>
            </a:endParaRPr>
          </a:p>
          <a:p>
            <a:pPr marL="12700">
              <a:lnSpc>
                <a:spcPct val="100000"/>
              </a:lnSpc>
            </a:pPr>
            <a:r>
              <a:rPr sz="1100" spc="-20" dirty="0">
                <a:latin typeface="UD デジタル 教科書体 N-R"/>
                <a:cs typeface="UD デジタル 教科書体 N-R"/>
              </a:rPr>
              <a:t>・「南地中筋商店街秋祭り」会場での来街者アン</a:t>
            </a:r>
            <a:endParaRPr sz="1100">
              <a:latin typeface="UD デジタル 教科書体 N-R"/>
              <a:cs typeface="UD デジタル 教科書体 N-R"/>
            </a:endParaRPr>
          </a:p>
          <a:p>
            <a:pPr marL="97790" marR="5080">
              <a:lnSpc>
                <a:spcPct val="100000"/>
              </a:lnSpc>
              <a:spcBef>
                <a:spcPts val="5"/>
              </a:spcBef>
            </a:pPr>
            <a:r>
              <a:rPr sz="1100" spc="-15" dirty="0">
                <a:latin typeface="UD デジタル 教科書体 N-R"/>
                <a:cs typeface="UD デジタル 教科書体 N-R"/>
              </a:rPr>
              <a:t>ケートでは、外国人旅行者は全体の</a:t>
            </a:r>
            <a:r>
              <a:rPr sz="1100" spc="-10" dirty="0">
                <a:latin typeface="UD デジタル 教科書体 N-R"/>
                <a:cs typeface="UD デジタル 教科書体 N-R"/>
              </a:rPr>
              <a:t>74</a:t>
            </a:r>
            <a:r>
              <a:rPr sz="1100" spc="-25" dirty="0">
                <a:latin typeface="UD デジタル 教科書体 N-R"/>
                <a:cs typeface="UD デジタル 教科書体 N-R"/>
              </a:rPr>
              <a:t>％が食事と買</a:t>
            </a:r>
            <a:r>
              <a:rPr sz="1100" spc="-15" dirty="0">
                <a:latin typeface="UD デジタル 教科書体 N-R"/>
                <a:cs typeface="UD デジタル 教科書体 N-R"/>
              </a:rPr>
              <a:t>い物を目的に訪れており、</a:t>
            </a:r>
            <a:r>
              <a:rPr sz="1100" dirty="0">
                <a:latin typeface="UD デジタル 教科書体 N-R"/>
                <a:cs typeface="UD デジタル 教科書体 N-R"/>
              </a:rPr>
              <a:t>35％</a:t>
            </a:r>
            <a:r>
              <a:rPr sz="1100" spc="-15" dirty="0">
                <a:latin typeface="UD デジタル 教科書体 N-R"/>
                <a:cs typeface="UD デジタル 教科書体 N-R"/>
              </a:rPr>
              <a:t>が</a:t>
            </a:r>
            <a:r>
              <a:rPr sz="1100" spc="-10" dirty="0">
                <a:latin typeface="UD デジタル 教科書体 N-R"/>
                <a:cs typeface="UD デジタル 教科書体 N-R"/>
              </a:rPr>
              <a:t>3</a:t>
            </a:r>
            <a:r>
              <a:rPr sz="1100" spc="-20" dirty="0">
                <a:latin typeface="UD デジタル 教科書体 N-R"/>
                <a:cs typeface="UD デジタル 教科書体 N-R"/>
              </a:rPr>
              <a:t>回以上難波に来たことがある等、来街者の傾向が分かり今後の活動</a:t>
            </a:r>
            <a:r>
              <a:rPr sz="1100" spc="-15" dirty="0">
                <a:latin typeface="UD デジタル 教科書体 N-R"/>
                <a:cs typeface="UD デジタル 教科書体 N-R"/>
              </a:rPr>
              <a:t>の参考となった。</a:t>
            </a:r>
            <a:endParaRPr sz="1100">
              <a:latin typeface="UD デジタル 教科書体 N-R"/>
              <a:cs typeface="UD デジタル 教科書体 N-R"/>
            </a:endParaRPr>
          </a:p>
        </p:txBody>
      </p:sp>
      <p:sp>
        <p:nvSpPr>
          <p:cNvPr id="37" name="object 37"/>
          <p:cNvSpPr/>
          <p:nvPr/>
        </p:nvSpPr>
        <p:spPr>
          <a:xfrm>
            <a:off x="3893690" y="6204781"/>
            <a:ext cx="3383279" cy="240665"/>
          </a:xfrm>
          <a:custGeom>
            <a:avLst/>
            <a:gdLst/>
            <a:ahLst/>
            <a:cxnLst/>
            <a:rect l="l" t="t" r="r" b="b"/>
            <a:pathLst>
              <a:path w="3383279" h="240664">
                <a:moveTo>
                  <a:pt x="3262833" y="0"/>
                </a:moveTo>
                <a:lnTo>
                  <a:pt x="0" y="0"/>
                </a:lnTo>
                <a:lnTo>
                  <a:pt x="0" y="240144"/>
                </a:lnTo>
                <a:lnTo>
                  <a:pt x="3382899" y="240144"/>
                </a:lnTo>
                <a:lnTo>
                  <a:pt x="3382899" y="120078"/>
                </a:lnTo>
                <a:lnTo>
                  <a:pt x="3262833" y="0"/>
                </a:lnTo>
                <a:close/>
              </a:path>
            </a:pathLst>
          </a:custGeom>
          <a:solidFill>
            <a:srgbClr val="B4E4A1"/>
          </a:solidFill>
        </p:spPr>
        <p:txBody>
          <a:bodyPr wrap="square" lIns="0" tIns="0" rIns="0" bIns="0" rtlCol="0"/>
          <a:lstStyle/>
          <a:p>
            <a:endParaRPr/>
          </a:p>
        </p:txBody>
      </p:sp>
      <p:sp>
        <p:nvSpPr>
          <p:cNvPr id="38" name="object 38"/>
          <p:cNvSpPr txBox="1"/>
          <p:nvPr/>
        </p:nvSpPr>
        <p:spPr>
          <a:xfrm>
            <a:off x="3886850" y="6224853"/>
            <a:ext cx="3253740" cy="992505"/>
          </a:xfrm>
          <a:prstGeom prst="rect">
            <a:avLst/>
          </a:prstGeom>
        </p:spPr>
        <p:txBody>
          <a:bodyPr vert="horz" wrap="square" lIns="0" tIns="17145" rIns="0" bIns="0" rtlCol="0">
            <a:spAutoFit/>
          </a:bodyPr>
          <a:lstStyle/>
          <a:p>
            <a:pPr marL="84455">
              <a:lnSpc>
                <a:spcPct val="100000"/>
              </a:lnSpc>
              <a:spcBef>
                <a:spcPts val="135"/>
              </a:spcBef>
            </a:pPr>
            <a:r>
              <a:rPr sz="1150" spc="-145" dirty="0">
                <a:latin typeface="UD デジタル 教科書体 N-R"/>
                <a:cs typeface="UD デジタル 教科書体 N-R"/>
              </a:rPr>
              <a:t>インバウンド客、商店街店舗の双方のストレス軽減</a:t>
            </a:r>
            <a:endParaRPr sz="1150">
              <a:latin typeface="UD デジタル 教科書体 N-R"/>
              <a:cs typeface="UD デジタル 教科書体 N-R"/>
            </a:endParaRPr>
          </a:p>
          <a:p>
            <a:pPr marL="97790" marR="5080" indent="-85725" algn="just">
              <a:lnSpc>
                <a:spcPct val="100000"/>
              </a:lnSpc>
              <a:spcBef>
                <a:spcPts val="910"/>
              </a:spcBef>
            </a:pPr>
            <a:r>
              <a:rPr sz="1100" dirty="0">
                <a:latin typeface="UD デジタル 教科書体 N-R"/>
                <a:cs typeface="UD デジタル 教科書体 N-R"/>
              </a:rPr>
              <a:t>・</a:t>
            </a:r>
            <a:r>
              <a:rPr sz="1100" spc="-10" dirty="0">
                <a:latin typeface="UD デジタル 教科書体 N-R"/>
                <a:cs typeface="UD デジタル 教科書体 N-R"/>
              </a:rPr>
              <a:t>Google</a:t>
            </a:r>
            <a:r>
              <a:rPr sz="1100" spc="-20" dirty="0">
                <a:latin typeface="UD デジタル 教科書体 N-R"/>
                <a:cs typeface="UD デジタル 教科書体 N-R"/>
              </a:rPr>
              <a:t>マイマップで案内している各施設のアクセ</a:t>
            </a:r>
            <a:r>
              <a:rPr sz="1100" spc="-10" dirty="0">
                <a:latin typeface="UD デジタル 教科書体 N-R"/>
                <a:cs typeface="UD デジタル 教科書体 N-R"/>
              </a:rPr>
              <a:t>ス数は、トイレ1,514</a:t>
            </a:r>
            <a:r>
              <a:rPr sz="1100" spc="-15" dirty="0">
                <a:latin typeface="UD デジタル 教科書体 N-R"/>
                <a:cs typeface="UD デジタル 教科書体 N-R"/>
              </a:rPr>
              <a:t>回、喫煙所</a:t>
            </a:r>
            <a:r>
              <a:rPr sz="1100" dirty="0">
                <a:latin typeface="UD デジタル 教科書体 N-R"/>
                <a:cs typeface="UD デジタル 教科書体 N-R"/>
              </a:rPr>
              <a:t>473</a:t>
            </a:r>
            <a:r>
              <a:rPr sz="1100" spc="-15" dirty="0">
                <a:latin typeface="UD デジタル 教科書体 N-R"/>
                <a:cs typeface="UD デジタル 教科書体 N-R"/>
              </a:rPr>
              <a:t>回、駐輪場</a:t>
            </a:r>
            <a:r>
              <a:rPr sz="1100" spc="-25" dirty="0">
                <a:latin typeface="UD デジタル 教科書体 N-R"/>
                <a:cs typeface="UD デジタル 教科書体 N-R"/>
              </a:rPr>
              <a:t>307</a:t>
            </a:r>
            <a:r>
              <a:rPr sz="1100" spc="-5" dirty="0">
                <a:latin typeface="UD デジタル 教科書体 N-R"/>
                <a:cs typeface="UD デジタル 教科書体 N-R"/>
              </a:rPr>
              <a:t>回、商店街</a:t>
            </a:r>
            <a:r>
              <a:rPr sz="1100" spc="-10" dirty="0">
                <a:latin typeface="UD デジタル 教科書体 N-R"/>
                <a:cs typeface="UD デジタル 教科書体 N-R"/>
              </a:rPr>
              <a:t>5,354</a:t>
            </a:r>
            <a:r>
              <a:rPr sz="1100" spc="-20" dirty="0">
                <a:latin typeface="UD デジタル 教科書体 N-R"/>
                <a:cs typeface="UD デジタル 教科書体 N-R"/>
              </a:rPr>
              <a:t>回。多くの来街者や観光客に閲覧</a:t>
            </a:r>
            <a:r>
              <a:rPr sz="1100" spc="-15" dirty="0">
                <a:latin typeface="UD デジタル 教科書体 N-R"/>
                <a:cs typeface="UD デジタル 教科書体 N-R"/>
              </a:rPr>
              <a:t>された。</a:t>
            </a:r>
            <a:endParaRPr sz="1100">
              <a:latin typeface="UD デジタル 教科書体 N-R"/>
              <a:cs typeface="UD デジタル 教科書体 N-R"/>
            </a:endParaRPr>
          </a:p>
        </p:txBody>
      </p:sp>
      <p:graphicFrame>
        <p:nvGraphicFramePr>
          <p:cNvPr id="39" name="object 39"/>
          <p:cNvGraphicFramePr>
            <a:graphicFrameLocks noGrp="1"/>
          </p:cNvGraphicFramePr>
          <p:nvPr/>
        </p:nvGraphicFramePr>
        <p:xfrm>
          <a:off x="3997976" y="7253526"/>
          <a:ext cx="2767965" cy="1058544"/>
        </p:xfrm>
        <a:graphic>
          <a:graphicData uri="http://schemas.openxmlformats.org/drawingml/2006/table">
            <a:tbl>
              <a:tblPr firstRow="1" bandRow="1">
                <a:tableStyleId>{2D5ABB26-0587-4C30-8999-92F81FD0307C}</a:tableStyleId>
              </a:tblPr>
              <a:tblGrid>
                <a:gridCol w="650875">
                  <a:extLst>
                    <a:ext uri="{9D8B030D-6E8A-4147-A177-3AD203B41FA5}">
                      <a16:colId xmlns:a16="http://schemas.microsoft.com/office/drawing/2014/main" val="20000"/>
                    </a:ext>
                  </a:extLst>
                </a:gridCol>
                <a:gridCol w="2117090">
                  <a:extLst>
                    <a:ext uri="{9D8B030D-6E8A-4147-A177-3AD203B41FA5}">
                      <a16:colId xmlns:a16="http://schemas.microsoft.com/office/drawing/2014/main" val="20001"/>
                    </a:ext>
                  </a:extLst>
                </a:gridCol>
              </a:tblGrid>
              <a:tr h="255904">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45F82"/>
                    </a:solidFill>
                  </a:tcPr>
                </a:tc>
                <a:tc>
                  <a:txBody>
                    <a:bodyPr/>
                    <a:lstStyle/>
                    <a:p>
                      <a:pPr marL="149860">
                        <a:lnSpc>
                          <a:spcPct val="100000"/>
                        </a:lnSpc>
                        <a:spcBef>
                          <a:spcPts val="25"/>
                        </a:spcBef>
                      </a:pPr>
                      <a:r>
                        <a:rPr sz="1100" b="1" dirty="0">
                          <a:solidFill>
                            <a:srgbClr val="FFFFFF"/>
                          </a:solidFill>
                          <a:latin typeface="UD デジタル 教科書体 N-R"/>
                          <a:cs typeface="UD デジタル 教科書体 N-R"/>
                        </a:rPr>
                        <a:t>Google</a:t>
                      </a:r>
                      <a:r>
                        <a:rPr sz="1100" b="1" spc="-20" dirty="0">
                          <a:solidFill>
                            <a:srgbClr val="FFFFFF"/>
                          </a:solidFill>
                          <a:latin typeface="UD デジタル 教科書体 N-R"/>
                          <a:cs typeface="UD デジタル 教科書体 N-R"/>
                        </a:rPr>
                        <a:t>マイマップアクセス数</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45F82"/>
                    </a:solidFill>
                  </a:tcPr>
                </a:tc>
                <a:extLst>
                  <a:ext uri="{0D108BD9-81ED-4DB2-BD59-A6C34878D82A}">
                    <a16:rowId xmlns:a16="http://schemas.microsoft.com/office/drawing/2014/main" val="10000"/>
                  </a:ext>
                </a:extLst>
              </a:tr>
              <a:tr h="200660">
                <a:tc>
                  <a:txBody>
                    <a:bodyPr/>
                    <a:lstStyle/>
                    <a:p>
                      <a:pPr marL="73660">
                        <a:lnSpc>
                          <a:spcPct val="100000"/>
                        </a:lnSpc>
                        <a:spcBef>
                          <a:spcPts val="25"/>
                        </a:spcBef>
                      </a:pPr>
                      <a:r>
                        <a:rPr sz="1100" b="1" spc="-20" dirty="0">
                          <a:solidFill>
                            <a:srgbClr val="FFFFFF"/>
                          </a:solidFill>
                          <a:latin typeface="UD デジタル 教科書体 N-R"/>
                          <a:cs typeface="UD デジタル 教科書体 N-R"/>
                        </a:rPr>
                        <a:t>トイレ</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45F82"/>
                    </a:solidFill>
                  </a:tcPr>
                </a:tc>
                <a:tc>
                  <a:txBody>
                    <a:bodyPr/>
                    <a:lstStyle/>
                    <a:p>
                      <a:pPr marR="64769" algn="r">
                        <a:lnSpc>
                          <a:spcPct val="100000"/>
                        </a:lnSpc>
                        <a:spcBef>
                          <a:spcPts val="100"/>
                        </a:spcBef>
                      </a:pPr>
                      <a:r>
                        <a:rPr sz="1100" spc="-10" dirty="0">
                          <a:latin typeface="UD デジタル 教科書体 N-R"/>
                          <a:cs typeface="UD デジタル 教科書体 N-R"/>
                        </a:rPr>
                        <a:t>1,514</a:t>
                      </a:r>
                      <a:endParaRPr sz="1100">
                        <a:latin typeface="UD デジタル 教科書体 N-R"/>
                        <a:cs typeface="UD デジタル 教科書体 N-R"/>
                      </a:endParaRPr>
                    </a:p>
                  </a:txBody>
                  <a:tcPr marL="0" marR="0" marT="127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7"/>
                    </a:solidFill>
                  </a:tcPr>
                </a:tc>
                <a:extLst>
                  <a:ext uri="{0D108BD9-81ED-4DB2-BD59-A6C34878D82A}">
                    <a16:rowId xmlns:a16="http://schemas.microsoft.com/office/drawing/2014/main" val="10001"/>
                  </a:ext>
                </a:extLst>
              </a:tr>
              <a:tr h="200660">
                <a:tc>
                  <a:txBody>
                    <a:bodyPr/>
                    <a:lstStyle/>
                    <a:p>
                      <a:pPr marL="73660">
                        <a:lnSpc>
                          <a:spcPct val="100000"/>
                        </a:lnSpc>
                        <a:spcBef>
                          <a:spcPts val="25"/>
                        </a:spcBef>
                      </a:pPr>
                      <a:r>
                        <a:rPr sz="1100" b="1" spc="-20" dirty="0">
                          <a:solidFill>
                            <a:srgbClr val="FFFFFF"/>
                          </a:solidFill>
                          <a:latin typeface="UD デジタル 教科書体 N-R"/>
                          <a:cs typeface="UD デジタル 教科書体 N-R"/>
                        </a:rPr>
                        <a:t>喫煙所</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45F82"/>
                    </a:solidFill>
                  </a:tcPr>
                </a:tc>
                <a:tc>
                  <a:txBody>
                    <a:bodyPr/>
                    <a:lstStyle/>
                    <a:p>
                      <a:pPr marR="64769" algn="r">
                        <a:lnSpc>
                          <a:spcPct val="100000"/>
                        </a:lnSpc>
                        <a:spcBef>
                          <a:spcPts val="100"/>
                        </a:spcBef>
                      </a:pPr>
                      <a:r>
                        <a:rPr sz="1100" spc="-25" dirty="0">
                          <a:latin typeface="UD デジタル 教科書体 N-R"/>
                          <a:cs typeface="UD デジタル 教科書体 N-R"/>
                        </a:rPr>
                        <a:t>473</a:t>
                      </a:r>
                      <a:endParaRPr sz="1100">
                        <a:latin typeface="UD デジタル 教科書体 N-R"/>
                        <a:cs typeface="UD デジタル 教科書体 N-R"/>
                      </a:endParaRPr>
                    </a:p>
                  </a:txBody>
                  <a:tcPr marL="0" marR="0" marT="12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C"/>
                    </a:solidFill>
                  </a:tcPr>
                </a:tc>
                <a:extLst>
                  <a:ext uri="{0D108BD9-81ED-4DB2-BD59-A6C34878D82A}">
                    <a16:rowId xmlns:a16="http://schemas.microsoft.com/office/drawing/2014/main" val="10002"/>
                  </a:ext>
                </a:extLst>
              </a:tr>
              <a:tr h="200660">
                <a:tc>
                  <a:txBody>
                    <a:bodyPr/>
                    <a:lstStyle/>
                    <a:p>
                      <a:pPr marL="73660">
                        <a:lnSpc>
                          <a:spcPct val="100000"/>
                        </a:lnSpc>
                        <a:spcBef>
                          <a:spcPts val="25"/>
                        </a:spcBef>
                      </a:pPr>
                      <a:r>
                        <a:rPr sz="1100" b="1" spc="-20" dirty="0">
                          <a:solidFill>
                            <a:srgbClr val="FFFFFF"/>
                          </a:solidFill>
                          <a:latin typeface="UD デジタル 教科書体 N-R"/>
                          <a:cs typeface="UD デジタル 教科書体 N-R"/>
                        </a:rPr>
                        <a:t>駐輪場</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45F82"/>
                    </a:solidFill>
                  </a:tcPr>
                </a:tc>
                <a:tc>
                  <a:txBody>
                    <a:bodyPr/>
                    <a:lstStyle/>
                    <a:p>
                      <a:pPr marR="64769" algn="r">
                        <a:lnSpc>
                          <a:spcPct val="100000"/>
                        </a:lnSpc>
                        <a:spcBef>
                          <a:spcPts val="100"/>
                        </a:spcBef>
                      </a:pPr>
                      <a:r>
                        <a:rPr sz="1100" spc="-25" dirty="0">
                          <a:latin typeface="UD デジタル 教科書体 N-R"/>
                          <a:cs typeface="UD デジタル 教科書体 N-R"/>
                        </a:rPr>
                        <a:t>307</a:t>
                      </a:r>
                      <a:endParaRPr sz="1100">
                        <a:latin typeface="UD デジタル 教科書体 N-R"/>
                        <a:cs typeface="UD デジタル 教科書体 N-R"/>
                      </a:endParaRPr>
                    </a:p>
                  </a:txBody>
                  <a:tcPr marL="0" marR="0" marT="12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7"/>
                    </a:solidFill>
                  </a:tcPr>
                </a:tc>
                <a:extLst>
                  <a:ext uri="{0D108BD9-81ED-4DB2-BD59-A6C34878D82A}">
                    <a16:rowId xmlns:a16="http://schemas.microsoft.com/office/drawing/2014/main" val="10003"/>
                  </a:ext>
                </a:extLst>
              </a:tr>
              <a:tr h="200660">
                <a:tc>
                  <a:txBody>
                    <a:bodyPr/>
                    <a:lstStyle/>
                    <a:p>
                      <a:pPr marL="73660">
                        <a:lnSpc>
                          <a:spcPct val="100000"/>
                        </a:lnSpc>
                        <a:spcBef>
                          <a:spcPts val="25"/>
                        </a:spcBef>
                      </a:pPr>
                      <a:r>
                        <a:rPr sz="1100" b="1" spc="-20" dirty="0">
                          <a:solidFill>
                            <a:srgbClr val="FFFFFF"/>
                          </a:solidFill>
                          <a:latin typeface="UD デジタル 教科書体 N-R"/>
                          <a:cs typeface="UD デジタル 教科書体 N-R"/>
                        </a:rPr>
                        <a:t>商店街</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45F82"/>
                    </a:solidFill>
                  </a:tcPr>
                </a:tc>
                <a:tc>
                  <a:txBody>
                    <a:bodyPr/>
                    <a:lstStyle/>
                    <a:p>
                      <a:pPr marR="64769" algn="r">
                        <a:lnSpc>
                          <a:spcPct val="100000"/>
                        </a:lnSpc>
                        <a:spcBef>
                          <a:spcPts val="100"/>
                        </a:spcBef>
                      </a:pPr>
                      <a:r>
                        <a:rPr sz="1100" spc="-10" dirty="0">
                          <a:latin typeface="UD デジタル 教科書体 N-R"/>
                          <a:cs typeface="UD デジタル 教科書体 N-R"/>
                        </a:rPr>
                        <a:t>5,354</a:t>
                      </a:r>
                      <a:endParaRPr sz="1100" dirty="0">
                        <a:latin typeface="UD デジタル 教科書体 N-R"/>
                        <a:cs typeface="UD デジタル 教科書体 N-R"/>
                      </a:endParaRPr>
                    </a:p>
                  </a:txBody>
                  <a:tcPr marL="0" marR="0" marT="12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C"/>
                    </a:solidFill>
                  </a:tcPr>
                </a:tc>
                <a:extLst>
                  <a:ext uri="{0D108BD9-81ED-4DB2-BD59-A6C34878D82A}">
                    <a16:rowId xmlns:a16="http://schemas.microsoft.com/office/drawing/2014/main" val="10004"/>
                  </a:ext>
                </a:extLst>
              </a:tr>
            </a:tbl>
          </a:graphicData>
        </a:graphic>
      </p:graphicFrame>
      <p:sp>
        <p:nvSpPr>
          <p:cNvPr id="40" name="object 40"/>
          <p:cNvSpPr txBox="1"/>
          <p:nvPr/>
        </p:nvSpPr>
        <p:spPr>
          <a:xfrm>
            <a:off x="5779036" y="5336057"/>
            <a:ext cx="697865"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Meiryo UI"/>
                <a:cs typeface="Meiryo UI"/>
              </a:rPr>
              <a:t>Google</a:t>
            </a:r>
            <a:r>
              <a:rPr sz="950" spc="-20" dirty="0">
                <a:latin typeface="Meiryo UI"/>
                <a:cs typeface="Meiryo UI"/>
              </a:rPr>
              <a:t>マップ</a:t>
            </a:r>
            <a:endParaRPr sz="950">
              <a:latin typeface="Meiryo UI"/>
              <a:cs typeface="Meiryo UI"/>
            </a:endParaRPr>
          </a:p>
        </p:txBody>
      </p:sp>
      <p:grpSp>
        <p:nvGrpSpPr>
          <p:cNvPr id="41" name="object 41"/>
          <p:cNvGrpSpPr/>
          <p:nvPr/>
        </p:nvGrpSpPr>
        <p:grpSpPr>
          <a:xfrm>
            <a:off x="1897626" y="4309729"/>
            <a:ext cx="3291204" cy="2828925"/>
            <a:chOff x="1897626" y="4309729"/>
            <a:chExt cx="3291204" cy="2828925"/>
          </a:xfrm>
        </p:grpSpPr>
        <p:sp>
          <p:nvSpPr>
            <p:cNvPr id="42" name="object 42"/>
            <p:cNvSpPr/>
            <p:nvPr/>
          </p:nvSpPr>
          <p:spPr>
            <a:xfrm>
              <a:off x="1897626" y="7020275"/>
              <a:ext cx="229870" cy="118110"/>
            </a:xfrm>
            <a:custGeom>
              <a:avLst/>
              <a:gdLst/>
              <a:ahLst/>
              <a:cxnLst/>
              <a:rect l="l" t="t" r="r" b="b"/>
              <a:pathLst>
                <a:path w="229869" h="118109">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sp>
          <p:nvSpPr>
            <p:cNvPr id="43" name="object 43"/>
            <p:cNvSpPr/>
            <p:nvPr/>
          </p:nvSpPr>
          <p:spPr>
            <a:xfrm>
              <a:off x="4961563" y="4309729"/>
              <a:ext cx="227329" cy="261620"/>
            </a:xfrm>
            <a:custGeom>
              <a:avLst/>
              <a:gdLst/>
              <a:ahLst/>
              <a:cxnLst/>
              <a:rect l="l" t="t" r="r" b="b"/>
              <a:pathLst>
                <a:path w="227329" h="261620">
                  <a:moveTo>
                    <a:pt x="79730" y="0"/>
                  </a:moveTo>
                  <a:lnTo>
                    <a:pt x="79730" y="65290"/>
                  </a:lnTo>
                  <a:lnTo>
                    <a:pt x="0" y="65290"/>
                  </a:lnTo>
                  <a:lnTo>
                    <a:pt x="0" y="195872"/>
                  </a:lnTo>
                  <a:lnTo>
                    <a:pt x="79730" y="195872"/>
                  </a:lnTo>
                  <a:lnTo>
                    <a:pt x="79730" y="261162"/>
                  </a:lnTo>
                  <a:lnTo>
                    <a:pt x="226936" y="130581"/>
                  </a:lnTo>
                  <a:lnTo>
                    <a:pt x="79730" y="0"/>
                  </a:lnTo>
                  <a:close/>
                </a:path>
              </a:pathLst>
            </a:custGeom>
            <a:solidFill>
              <a:srgbClr val="FF999A"/>
            </a:solidFill>
          </p:spPr>
          <p:txBody>
            <a:bodyPr wrap="square" lIns="0" tIns="0" rIns="0" bIns="0" rtlCol="0"/>
            <a:lstStyle/>
            <a:p>
              <a:endParaRPr/>
            </a:p>
          </p:txBody>
        </p:sp>
      </p:grpSp>
      <p:sp>
        <p:nvSpPr>
          <p:cNvPr id="44" name="object 44"/>
          <p:cNvSpPr txBox="1"/>
          <p:nvPr/>
        </p:nvSpPr>
        <p:spPr>
          <a:xfrm>
            <a:off x="5698766" y="8333223"/>
            <a:ext cx="982980" cy="190500"/>
          </a:xfrm>
          <a:prstGeom prst="rect">
            <a:avLst/>
          </a:prstGeom>
        </p:spPr>
        <p:txBody>
          <a:bodyPr vert="horz" wrap="square" lIns="0" tIns="16510" rIns="0" bIns="0" rtlCol="0">
            <a:spAutoFit/>
          </a:bodyPr>
          <a:lstStyle/>
          <a:p>
            <a:pPr marL="12700">
              <a:lnSpc>
                <a:spcPct val="100000"/>
              </a:lnSpc>
              <a:spcBef>
                <a:spcPts val="130"/>
              </a:spcBef>
            </a:pPr>
            <a:r>
              <a:rPr sz="1050" dirty="0">
                <a:latin typeface="UD デジタル 教科書体 N-R"/>
                <a:cs typeface="UD デジタル 教科書体 N-R"/>
              </a:rPr>
              <a:t>※R6.11.30</a:t>
            </a:r>
            <a:r>
              <a:rPr sz="1050" spc="-25" dirty="0">
                <a:latin typeface="UD デジタル 教科書体 N-R"/>
                <a:cs typeface="UD デジタル 教科書体 N-R"/>
              </a:rPr>
              <a:t>現在</a:t>
            </a:r>
            <a:endParaRPr sz="1050">
              <a:latin typeface="UD デジタル 教科書体 N-R"/>
              <a:cs typeface="UD デジタル 教科書体 N-R"/>
            </a:endParaRPr>
          </a:p>
        </p:txBody>
      </p:sp>
      <p:sp>
        <p:nvSpPr>
          <p:cNvPr id="45" name="object 45"/>
          <p:cNvSpPr txBox="1"/>
          <p:nvPr/>
        </p:nvSpPr>
        <p:spPr>
          <a:xfrm>
            <a:off x="369948" y="10262823"/>
            <a:ext cx="152400" cy="255904"/>
          </a:xfrm>
          <a:prstGeom prst="rect">
            <a:avLst/>
          </a:prstGeom>
        </p:spPr>
        <p:txBody>
          <a:bodyPr vert="horz" wrap="square" lIns="0" tIns="13970" rIns="0" bIns="0" rtlCol="0">
            <a:spAutoFit/>
          </a:bodyPr>
          <a:lstStyle/>
          <a:p>
            <a:pPr marL="12700">
              <a:lnSpc>
                <a:spcPct val="100000"/>
              </a:lnSpc>
              <a:spcBef>
                <a:spcPts val="110"/>
              </a:spcBef>
            </a:pPr>
            <a:r>
              <a:rPr sz="1500" spc="-50" dirty="0">
                <a:solidFill>
                  <a:srgbClr val="888888"/>
                </a:solidFill>
                <a:latin typeface="UD デジタル 教科書体 NK-R"/>
                <a:cs typeface="UD デジタル 教科書体 NK-R"/>
              </a:rPr>
              <a:t>6</a:t>
            </a:r>
            <a:endParaRPr sz="1500">
              <a:latin typeface="UD デジタル 教科書体 NK-R"/>
              <a:cs typeface="UD デジタル 教科書体 NK-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5985" y="332607"/>
            <a:ext cx="0" cy="8140700"/>
          </a:xfrm>
          <a:custGeom>
            <a:avLst/>
            <a:gdLst/>
            <a:ahLst/>
            <a:cxnLst/>
            <a:rect l="l" t="t" r="r" b="b"/>
            <a:pathLst>
              <a:path h="8140700">
                <a:moveTo>
                  <a:pt x="0" y="0"/>
                </a:moveTo>
                <a:lnTo>
                  <a:pt x="0" y="8140451"/>
                </a:lnTo>
              </a:path>
            </a:pathLst>
          </a:custGeom>
          <a:ln w="12700">
            <a:solidFill>
              <a:srgbClr val="3A7C22"/>
            </a:solidFill>
            <a:prstDash val="sysDash"/>
          </a:ln>
        </p:spPr>
        <p:txBody>
          <a:bodyPr wrap="square" lIns="0" tIns="0" rIns="0" bIns="0" rtlCol="0"/>
          <a:lstStyle/>
          <a:p>
            <a:endParaRPr/>
          </a:p>
        </p:txBody>
      </p:sp>
      <p:sp>
        <p:nvSpPr>
          <p:cNvPr id="3" name="object 3"/>
          <p:cNvSpPr txBox="1"/>
          <p:nvPr/>
        </p:nvSpPr>
        <p:spPr>
          <a:xfrm>
            <a:off x="3940543" y="4209782"/>
            <a:ext cx="3060065" cy="286385"/>
          </a:xfrm>
          <a:prstGeom prst="rect">
            <a:avLst/>
          </a:prstGeom>
          <a:solidFill>
            <a:srgbClr val="317DC4"/>
          </a:solidFill>
        </p:spPr>
        <p:txBody>
          <a:bodyPr vert="horz" wrap="square" lIns="0" tIns="29209" rIns="0" bIns="0" rtlCol="0">
            <a:spAutoFit/>
          </a:bodyPr>
          <a:lstStyle/>
          <a:p>
            <a:pPr marL="280035">
              <a:lnSpc>
                <a:spcPct val="100000"/>
              </a:lnSpc>
              <a:spcBef>
                <a:spcPts val="229"/>
              </a:spcBef>
            </a:pPr>
            <a:r>
              <a:rPr sz="1300" b="1" spc="-10" dirty="0">
                <a:solidFill>
                  <a:srgbClr val="FFFFFF"/>
                </a:solidFill>
                <a:latin typeface="UD デジタル 教科書体 NK-R"/>
                <a:cs typeface="UD デジタル 教科書体 NK-R"/>
              </a:rPr>
              <a:t>結果・成果 ②商店街PR</a:t>
            </a:r>
            <a:r>
              <a:rPr sz="1300" b="1" spc="-30" dirty="0">
                <a:solidFill>
                  <a:srgbClr val="FFFFFF"/>
                </a:solidFill>
                <a:latin typeface="UD デジタル 教科書体 NK-R"/>
                <a:cs typeface="UD デジタル 教科書体 NK-R"/>
              </a:rPr>
              <a:t>動画の制作</a:t>
            </a:r>
            <a:endParaRPr sz="1300">
              <a:latin typeface="UD デジタル 教科書体 NK-R"/>
              <a:cs typeface="UD デジタル 教科書体 NK-R"/>
            </a:endParaRPr>
          </a:p>
        </p:txBody>
      </p:sp>
      <p:sp>
        <p:nvSpPr>
          <p:cNvPr id="4" name="object 4"/>
          <p:cNvSpPr/>
          <p:nvPr/>
        </p:nvSpPr>
        <p:spPr>
          <a:xfrm>
            <a:off x="400177" y="8473058"/>
            <a:ext cx="6795134" cy="1710055"/>
          </a:xfrm>
          <a:custGeom>
            <a:avLst/>
            <a:gdLst/>
            <a:ahLst/>
            <a:cxnLst/>
            <a:rect l="l" t="t" r="r" b="b"/>
            <a:pathLst>
              <a:path w="6795134" h="1710054">
                <a:moveTo>
                  <a:pt x="6794563" y="0"/>
                </a:moveTo>
                <a:lnTo>
                  <a:pt x="0" y="0"/>
                </a:lnTo>
                <a:lnTo>
                  <a:pt x="0" y="1709483"/>
                </a:lnTo>
                <a:lnTo>
                  <a:pt x="6794563" y="1709483"/>
                </a:lnTo>
                <a:lnTo>
                  <a:pt x="6794563" y="0"/>
                </a:lnTo>
                <a:close/>
              </a:path>
            </a:pathLst>
          </a:custGeom>
          <a:solidFill>
            <a:srgbClr val="B4E4A1"/>
          </a:solidFill>
        </p:spPr>
        <p:txBody>
          <a:bodyPr wrap="square" lIns="0" tIns="0" rIns="0" bIns="0" rtlCol="0"/>
          <a:lstStyle/>
          <a:p>
            <a:endParaRPr/>
          </a:p>
        </p:txBody>
      </p:sp>
      <p:graphicFrame>
        <p:nvGraphicFramePr>
          <p:cNvPr id="5" name="object 5"/>
          <p:cNvGraphicFramePr>
            <a:graphicFrameLocks noGrp="1"/>
          </p:cNvGraphicFramePr>
          <p:nvPr/>
        </p:nvGraphicFramePr>
        <p:xfrm>
          <a:off x="1569402" y="8579001"/>
          <a:ext cx="5540375" cy="1539240"/>
        </p:xfrm>
        <a:graphic>
          <a:graphicData uri="http://schemas.openxmlformats.org/drawingml/2006/table">
            <a:tbl>
              <a:tblPr firstRow="1" bandRow="1">
                <a:tableStyleId>{2D5ABB26-0587-4C30-8999-92F81FD0307C}</a:tableStyleId>
              </a:tblPr>
              <a:tblGrid>
                <a:gridCol w="5540375">
                  <a:extLst>
                    <a:ext uri="{9D8B030D-6E8A-4147-A177-3AD203B41FA5}">
                      <a16:colId xmlns:a16="http://schemas.microsoft.com/office/drawing/2014/main" val="20000"/>
                    </a:ext>
                  </a:extLst>
                </a:gridCol>
              </a:tblGrid>
              <a:tr h="236220">
                <a:tc>
                  <a:txBody>
                    <a:bodyPr/>
                    <a:lstStyle/>
                    <a:p>
                      <a:pPr marL="77470">
                        <a:lnSpc>
                          <a:spcPct val="100000"/>
                        </a:lnSpc>
                        <a:spcBef>
                          <a:spcPts val="240"/>
                        </a:spcBef>
                      </a:pPr>
                      <a:r>
                        <a:rPr sz="1000" b="1" spc="-20" dirty="0">
                          <a:solidFill>
                            <a:srgbClr val="FFFFFF"/>
                          </a:solidFill>
                          <a:latin typeface="UD デジタル 教科書体 NK-R"/>
                          <a:cs typeface="UD デジタル 教科書体 NK-R"/>
                        </a:rPr>
                        <a:t>商店街からひとこと</a:t>
                      </a:r>
                      <a:endParaRPr sz="1000">
                        <a:latin typeface="UD デジタル 教科書体 NK-R"/>
                        <a:cs typeface="UD デジタル 教科書体 NK-R"/>
                      </a:endParaRPr>
                    </a:p>
                  </a:txBody>
                  <a:tcPr marL="0" marR="0" marT="30480" marB="0">
                    <a:solidFill>
                      <a:srgbClr val="0080C9"/>
                    </a:solidFill>
                  </a:tcPr>
                </a:tc>
                <a:extLst>
                  <a:ext uri="{0D108BD9-81ED-4DB2-BD59-A6C34878D82A}">
                    <a16:rowId xmlns:a16="http://schemas.microsoft.com/office/drawing/2014/main" val="10000"/>
                  </a:ext>
                </a:extLst>
              </a:tr>
              <a:tr h="1303020">
                <a:tc>
                  <a:txBody>
                    <a:bodyPr/>
                    <a:lstStyle/>
                    <a:p>
                      <a:pPr marL="77470" marR="122555" indent="126364" algn="just">
                        <a:lnSpc>
                          <a:spcPct val="100000"/>
                        </a:lnSpc>
                        <a:spcBef>
                          <a:spcPts val="240"/>
                        </a:spcBef>
                      </a:pPr>
                      <a:r>
                        <a:rPr sz="1000" spc="-15" dirty="0">
                          <a:latin typeface="UD デジタル 教科書体 N-R"/>
                          <a:cs typeface="UD デジタル 教科書体 N-R"/>
                        </a:rPr>
                        <a:t>当商店街の課題をもって、地元町会を交えて協議した結果、地域全体の課題であることがわかり、それらの解決が地域全体の課題解決に繋がると確信できました。インバウンドへの啓発活動も意識して本事業に取り組んだ結果、地域住民と旅行者のすべてが快適に過ごせる街に一歩近づいたと思います。同時に、トイレや駐輪所等の情報を発信することの重要性を強く認識できました。また、外国人留学生をはじめ地域の若者と連携したことで、若者の活躍の場の提供にも貢献できました。これらは継続的な当商店街のミッションとして、引き続き地域の課題解決をめざしていきます。</a:t>
                      </a:r>
                      <a:endParaRPr sz="1000" dirty="0">
                        <a:latin typeface="UD デジタル 教科書体 N-R"/>
                        <a:cs typeface="UD デジタル 教科書体 N-R"/>
                      </a:endParaRPr>
                    </a:p>
                  </a:txBody>
                  <a:tcPr marL="0" marR="0" marT="30480" marB="0">
                    <a:solidFill>
                      <a:srgbClr val="FFFFFF"/>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672623" y="9666709"/>
            <a:ext cx="6426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K-R"/>
                <a:cs typeface="UD デジタル 教科書体 NK-R"/>
              </a:rPr>
              <a:t>真鍋理事長</a:t>
            </a:r>
            <a:endParaRPr sz="950">
              <a:latin typeface="UD デジタル 教科書体 NK-R"/>
              <a:cs typeface="UD デジタル 教科書体 NK-R"/>
            </a:endParaRPr>
          </a:p>
        </p:txBody>
      </p:sp>
      <p:sp>
        <p:nvSpPr>
          <p:cNvPr id="7" name="object 7"/>
          <p:cNvSpPr/>
          <p:nvPr/>
        </p:nvSpPr>
        <p:spPr>
          <a:xfrm>
            <a:off x="3940548" y="4471683"/>
            <a:ext cx="3424554" cy="298450"/>
          </a:xfrm>
          <a:custGeom>
            <a:avLst/>
            <a:gdLst/>
            <a:ahLst/>
            <a:cxnLst/>
            <a:rect l="l" t="t" r="r" b="b"/>
            <a:pathLst>
              <a:path w="3424554" h="298450">
                <a:moveTo>
                  <a:pt x="3275507" y="0"/>
                </a:moveTo>
                <a:lnTo>
                  <a:pt x="0" y="0"/>
                </a:lnTo>
                <a:lnTo>
                  <a:pt x="0" y="298018"/>
                </a:lnTo>
                <a:lnTo>
                  <a:pt x="3424516" y="298018"/>
                </a:lnTo>
                <a:lnTo>
                  <a:pt x="3424516" y="149009"/>
                </a:lnTo>
                <a:lnTo>
                  <a:pt x="3275507" y="0"/>
                </a:lnTo>
                <a:close/>
              </a:path>
            </a:pathLst>
          </a:custGeom>
          <a:solidFill>
            <a:srgbClr val="B4E4A1"/>
          </a:solidFill>
        </p:spPr>
        <p:txBody>
          <a:bodyPr wrap="square" lIns="0" tIns="0" rIns="0" bIns="0" rtlCol="0"/>
          <a:lstStyle/>
          <a:p>
            <a:endParaRPr/>
          </a:p>
        </p:txBody>
      </p:sp>
      <p:sp>
        <p:nvSpPr>
          <p:cNvPr id="8" name="object 8"/>
          <p:cNvSpPr txBox="1"/>
          <p:nvPr/>
        </p:nvSpPr>
        <p:spPr>
          <a:xfrm>
            <a:off x="3952662" y="4527926"/>
            <a:ext cx="3261360" cy="1470025"/>
          </a:xfrm>
          <a:prstGeom prst="rect">
            <a:avLst/>
          </a:prstGeom>
        </p:spPr>
        <p:txBody>
          <a:bodyPr vert="horz" wrap="square" lIns="0" tIns="17145" rIns="0" bIns="0" rtlCol="0">
            <a:spAutoFit/>
          </a:bodyPr>
          <a:lstStyle/>
          <a:p>
            <a:pPr marL="65405">
              <a:lnSpc>
                <a:spcPct val="100000"/>
              </a:lnSpc>
              <a:spcBef>
                <a:spcPts val="135"/>
              </a:spcBef>
            </a:pPr>
            <a:r>
              <a:rPr sz="1150" dirty="0">
                <a:latin typeface="UD デジタル 教科書体 N-R"/>
                <a:cs typeface="UD デジタル 教科書体 N-R"/>
              </a:rPr>
              <a:t>SNS</a:t>
            </a:r>
            <a:r>
              <a:rPr sz="1150" spc="-65" dirty="0">
                <a:latin typeface="UD デジタル 教科書体 N-R"/>
                <a:cs typeface="UD デジタル 教科書体 N-R"/>
              </a:rPr>
              <a:t>ごとの配信効果を確認し、今後の方針を決定</a:t>
            </a:r>
            <a:endParaRPr sz="1150">
              <a:latin typeface="UD デジタル 教科書体 N-R"/>
              <a:cs typeface="UD デジタル 教科書体 N-R"/>
            </a:endParaRPr>
          </a:p>
          <a:p>
            <a:pPr marL="108585" marR="99060" indent="-96520">
              <a:lnSpc>
                <a:spcPct val="102899"/>
              </a:lnSpc>
              <a:spcBef>
                <a:spcPts val="880"/>
              </a:spcBef>
            </a:pPr>
            <a:r>
              <a:rPr sz="1050" dirty="0">
                <a:latin typeface="UD デジタル 教科書体 N-R"/>
                <a:cs typeface="UD デジタル 教科書体 N-R"/>
              </a:rPr>
              <a:t>・Instagramの総再生回数は449回だったが、</a:t>
            </a:r>
            <a:r>
              <a:rPr sz="1050" spc="-10" dirty="0">
                <a:latin typeface="UD デジタル 教科書体 N-R"/>
                <a:cs typeface="UD デジタル 教科書体 N-R"/>
              </a:rPr>
              <a:t>TikTok</a:t>
            </a:r>
            <a:r>
              <a:rPr sz="1050" dirty="0">
                <a:latin typeface="UD デジタル 教科書体 N-R"/>
                <a:cs typeface="UD デジタル 教科書体 N-R"/>
              </a:rPr>
              <a:t>の総再生回数は1576回とInstagramの3</a:t>
            </a:r>
            <a:r>
              <a:rPr sz="1050" spc="-10" dirty="0">
                <a:latin typeface="UD デジタル 教科書体 N-R"/>
                <a:cs typeface="UD デジタル 教科書体 N-R"/>
              </a:rPr>
              <a:t>倍になり、</a:t>
            </a:r>
            <a:r>
              <a:rPr sz="1050" spc="-50" dirty="0">
                <a:latin typeface="UD デジタル 教科書体 N-R"/>
                <a:cs typeface="UD デジタル 教科書体 N-R"/>
              </a:rPr>
              <a:t> </a:t>
            </a:r>
            <a:r>
              <a:rPr sz="1050" dirty="0">
                <a:latin typeface="UD デジタル 教科書体 N-R"/>
                <a:cs typeface="UD デジタル 教科書体 N-R"/>
              </a:rPr>
              <a:t>TikTok</a:t>
            </a:r>
            <a:r>
              <a:rPr sz="1050" spc="-10" dirty="0">
                <a:latin typeface="UD デジタル 教科書体 N-R"/>
                <a:cs typeface="UD デジタル 教科書体 N-R"/>
              </a:rPr>
              <a:t>の効果を実感した。</a:t>
            </a:r>
            <a:endParaRPr sz="1050">
              <a:latin typeface="UD デジタル 教科書体 N-R"/>
              <a:cs typeface="UD デジタル 教科書体 N-R"/>
            </a:endParaRPr>
          </a:p>
          <a:p>
            <a:pPr marL="108585" marR="5080" indent="-96520">
              <a:lnSpc>
                <a:spcPct val="102899"/>
              </a:lnSpc>
            </a:pPr>
            <a:r>
              <a:rPr sz="1050" spc="5" dirty="0">
                <a:latin typeface="UD デジタル 教科書体 N-R"/>
                <a:cs typeface="UD デジタル 教科書体 N-R"/>
              </a:rPr>
              <a:t>・今回の成果を糧に、今後はTikTokを中心に「昭和レトロ」「食事」「買い物」などをキーワードに動画を独自で制作し、継続してプロモーションの発信を行っていきたい。</a:t>
            </a:r>
            <a:endParaRPr sz="1050">
              <a:latin typeface="UD デジタル 教科書体 N-R"/>
              <a:cs typeface="UD デジタル 教科書体 N-R"/>
            </a:endParaRPr>
          </a:p>
        </p:txBody>
      </p:sp>
      <p:sp>
        <p:nvSpPr>
          <p:cNvPr id="9" name="object 9"/>
          <p:cNvSpPr txBox="1"/>
          <p:nvPr/>
        </p:nvSpPr>
        <p:spPr>
          <a:xfrm>
            <a:off x="335876" y="265798"/>
            <a:ext cx="3021330" cy="286385"/>
          </a:xfrm>
          <a:prstGeom prst="rect">
            <a:avLst/>
          </a:prstGeom>
          <a:solidFill>
            <a:srgbClr val="317DC4"/>
          </a:solidFill>
        </p:spPr>
        <p:txBody>
          <a:bodyPr vert="horz" wrap="square" lIns="0" tIns="29209" rIns="0" bIns="0" rtlCol="0">
            <a:spAutoFit/>
          </a:bodyPr>
          <a:lstStyle/>
          <a:p>
            <a:pPr marL="301625">
              <a:lnSpc>
                <a:spcPct val="100000"/>
              </a:lnSpc>
              <a:spcBef>
                <a:spcPts val="229"/>
              </a:spcBef>
            </a:pPr>
            <a:r>
              <a:rPr sz="1300" b="1" spc="-10" dirty="0">
                <a:solidFill>
                  <a:srgbClr val="FFFFFF"/>
                </a:solidFill>
                <a:latin typeface="UD デジタル 教科書体 NK-R"/>
                <a:cs typeface="UD デジタル 教科書体 NK-R"/>
              </a:rPr>
              <a:t>取組内容 ②商店街PR</a:t>
            </a:r>
            <a:r>
              <a:rPr sz="1300" b="1" spc="-30" dirty="0">
                <a:solidFill>
                  <a:srgbClr val="FFFFFF"/>
                </a:solidFill>
                <a:latin typeface="UD デジタル 教科書体 NK-R"/>
                <a:cs typeface="UD デジタル 教科書体 NK-R"/>
              </a:rPr>
              <a:t>動画の制作</a:t>
            </a:r>
            <a:endParaRPr sz="1300">
              <a:latin typeface="UD デジタル 教科書体 NK-R"/>
              <a:cs typeface="UD デジタル 教科書体 NK-R"/>
            </a:endParaRPr>
          </a:p>
        </p:txBody>
      </p:sp>
      <p:sp>
        <p:nvSpPr>
          <p:cNvPr id="10" name="object 10"/>
          <p:cNvSpPr/>
          <p:nvPr/>
        </p:nvSpPr>
        <p:spPr>
          <a:xfrm>
            <a:off x="335508" y="548245"/>
            <a:ext cx="3213735" cy="2007235"/>
          </a:xfrm>
          <a:custGeom>
            <a:avLst/>
            <a:gdLst/>
            <a:ahLst/>
            <a:cxnLst/>
            <a:rect l="l" t="t" r="r" b="b"/>
            <a:pathLst>
              <a:path w="3213735" h="2007235">
                <a:moveTo>
                  <a:pt x="3174720" y="1887486"/>
                </a:moveTo>
                <a:lnTo>
                  <a:pt x="3055391" y="1768157"/>
                </a:lnTo>
                <a:lnTo>
                  <a:pt x="0" y="1768157"/>
                </a:lnTo>
                <a:lnTo>
                  <a:pt x="0" y="2006815"/>
                </a:lnTo>
                <a:lnTo>
                  <a:pt x="3174720" y="2006815"/>
                </a:lnTo>
                <a:lnTo>
                  <a:pt x="3174720" y="1887486"/>
                </a:lnTo>
                <a:close/>
              </a:path>
              <a:path w="3213735" h="2007235">
                <a:moveTo>
                  <a:pt x="3213595" y="119329"/>
                </a:moveTo>
                <a:lnTo>
                  <a:pt x="3094266" y="0"/>
                </a:lnTo>
                <a:lnTo>
                  <a:pt x="2959" y="0"/>
                </a:lnTo>
                <a:lnTo>
                  <a:pt x="2959" y="238658"/>
                </a:lnTo>
                <a:lnTo>
                  <a:pt x="3213595" y="238658"/>
                </a:lnTo>
                <a:lnTo>
                  <a:pt x="3213595" y="119329"/>
                </a:lnTo>
                <a:close/>
              </a:path>
            </a:pathLst>
          </a:custGeom>
          <a:solidFill>
            <a:srgbClr val="B4E4A1"/>
          </a:solidFill>
        </p:spPr>
        <p:txBody>
          <a:bodyPr wrap="square" lIns="0" tIns="0" rIns="0" bIns="0" rtlCol="0"/>
          <a:lstStyle/>
          <a:p>
            <a:endParaRPr/>
          </a:p>
        </p:txBody>
      </p:sp>
      <p:sp>
        <p:nvSpPr>
          <p:cNvPr id="11" name="object 11"/>
          <p:cNvSpPr txBox="1"/>
          <p:nvPr/>
        </p:nvSpPr>
        <p:spPr>
          <a:xfrm>
            <a:off x="330936" y="464730"/>
            <a:ext cx="3164840" cy="1555115"/>
          </a:xfrm>
          <a:prstGeom prst="rect">
            <a:avLst/>
          </a:prstGeom>
        </p:spPr>
        <p:txBody>
          <a:bodyPr vert="horz" wrap="square" lIns="0" tIns="120014" rIns="0" bIns="0" rtlCol="0">
            <a:spAutoFit/>
          </a:bodyPr>
          <a:lstStyle/>
          <a:p>
            <a:pPr marL="85090">
              <a:lnSpc>
                <a:spcPct val="100000"/>
              </a:lnSpc>
              <a:spcBef>
                <a:spcPts val="944"/>
              </a:spcBef>
            </a:pPr>
            <a:r>
              <a:rPr sz="1150" dirty="0">
                <a:latin typeface="UD デジタル 教科書体 N-R"/>
                <a:cs typeface="UD デジタル 教科書体 N-R"/>
              </a:rPr>
              <a:t>商店街</a:t>
            </a:r>
            <a:r>
              <a:rPr sz="1150" spc="-10" dirty="0">
                <a:latin typeface="UD デジタル 教科書体 N-R"/>
                <a:cs typeface="UD デジタル 教科書体 N-R"/>
              </a:rPr>
              <a:t>PRと、地域商業・雇用活性化への思い</a:t>
            </a:r>
            <a:endParaRPr sz="1150">
              <a:latin typeface="UD デジタル 教科書体 N-R"/>
              <a:cs typeface="UD デジタル 教科書体 N-R"/>
            </a:endParaRPr>
          </a:p>
          <a:p>
            <a:pPr marL="106680" marR="5080" indent="-94615">
              <a:lnSpc>
                <a:spcPct val="102899"/>
              </a:lnSpc>
              <a:spcBef>
                <a:spcPts val="735"/>
              </a:spcBef>
            </a:pPr>
            <a:r>
              <a:rPr sz="1050" spc="-5" dirty="0">
                <a:latin typeface="UD デジタル 教科書体 N-R"/>
                <a:cs typeface="UD デジタル 教科書体 N-R"/>
              </a:rPr>
              <a:t>・情報発信力の向上や、発信コンテンツ制作に取り</a:t>
            </a:r>
            <a:r>
              <a:rPr sz="1050" spc="-10" dirty="0">
                <a:latin typeface="UD デジタル 教科書体 N-R"/>
                <a:cs typeface="UD デジタル 教科書体 N-R"/>
              </a:rPr>
              <a:t>組めていない状態。</a:t>
            </a:r>
            <a:endParaRPr sz="1050">
              <a:latin typeface="UD デジタル 教科書体 N-R"/>
              <a:cs typeface="UD デジタル 教科書体 N-R"/>
            </a:endParaRPr>
          </a:p>
          <a:p>
            <a:pPr marL="106680" marR="5080" indent="-94615">
              <a:lnSpc>
                <a:spcPct val="102899"/>
              </a:lnSpc>
            </a:pPr>
            <a:r>
              <a:rPr sz="1050" spc="-5" dirty="0">
                <a:latin typeface="UD デジタル 教科書体 N-R"/>
                <a:cs typeface="UD デジタル 教科書体 N-R"/>
              </a:rPr>
              <a:t>・若者をターゲットに、商店街の認知度や魅力の向</a:t>
            </a:r>
            <a:r>
              <a:rPr sz="1050" spc="-10" dirty="0">
                <a:latin typeface="UD デジタル 教科書体 N-R"/>
                <a:cs typeface="UD デジタル 教科書体 N-R"/>
              </a:rPr>
              <a:t>上を図りたい。</a:t>
            </a:r>
            <a:endParaRPr sz="1050">
              <a:latin typeface="UD デジタル 教科書体 N-R"/>
              <a:cs typeface="UD デジタル 教科書体 N-R"/>
            </a:endParaRPr>
          </a:p>
          <a:p>
            <a:pPr marL="106680" marR="5080" indent="-94615">
              <a:lnSpc>
                <a:spcPct val="102899"/>
              </a:lnSpc>
            </a:pPr>
            <a:r>
              <a:rPr sz="1050" spc="-5" dirty="0">
                <a:latin typeface="UD デジタル 教科書体 N-R"/>
                <a:cs typeface="UD デジタル 教科書体 N-R"/>
              </a:rPr>
              <a:t>・地域に住む外国人留学生と連携して、インバウンド向けのプロモーション動画を作成したい。</a:t>
            </a:r>
            <a:endParaRPr sz="1050">
              <a:latin typeface="UD デジタル 教科書体 N-R"/>
              <a:cs typeface="UD デジタル 教科書体 N-R"/>
            </a:endParaRPr>
          </a:p>
          <a:p>
            <a:pPr marL="12700">
              <a:lnSpc>
                <a:spcPct val="100000"/>
              </a:lnSpc>
              <a:spcBef>
                <a:spcPts val="35"/>
              </a:spcBef>
            </a:pPr>
            <a:r>
              <a:rPr sz="1050" spc="-5" dirty="0">
                <a:latin typeface="UD デジタル 教科書体 N-R"/>
                <a:cs typeface="UD デジタル 教科書体 N-R"/>
              </a:rPr>
              <a:t>・地域の学生の就業活動支援に貢献したい。</a:t>
            </a:r>
            <a:endParaRPr sz="1050">
              <a:latin typeface="UD デジタル 教科書体 N-R"/>
              <a:cs typeface="UD デジタル 教科書体 N-R"/>
            </a:endParaRPr>
          </a:p>
        </p:txBody>
      </p:sp>
      <p:sp>
        <p:nvSpPr>
          <p:cNvPr id="12" name="object 12"/>
          <p:cNvSpPr txBox="1"/>
          <p:nvPr/>
        </p:nvSpPr>
        <p:spPr>
          <a:xfrm>
            <a:off x="333268" y="2335537"/>
            <a:ext cx="3329940" cy="1623695"/>
          </a:xfrm>
          <a:prstGeom prst="rect">
            <a:avLst/>
          </a:prstGeom>
        </p:spPr>
        <p:txBody>
          <a:bodyPr vert="horz" wrap="square" lIns="0" tIns="17145" rIns="0" bIns="0" rtlCol="0">
            <a:spAutoFit/>
          </a:bodyPr>
          <a:lstStyle/>
          <a:p>
            <a:pPr marL="79375">
              <a:lnSpc>
                <a:spcPct val="100000"/>
              </a:lnSpc>
              <a:spcBef>
                <a:spcPts val="135"/>
              </a:spcBef>
            </a:pPr>
            <a:r>
              <a:rPr sz="1150" dirty="0">
                <a:latin typeface="UD デジタル 教科書体 N-R"/>
                <a:cs typeface="UD デジタル 教科書体 N-R"/>
              </a:rPr>
              <a:t>インバウンド向け商店街</a:t>
            </a:r>
            <a:r>
              <a:rPr sz="1150" spc="-20" dirty="0">
                <a:latin typeface="UD デジタル 教科書体 N-R"/>
                <a:cs typeface="UD デジタル 教科書体 N-R"/>
              </a:rPr>
              <a:t>PR</a:t>
            </a:r>
            <a:r>
              <a:rPr sz="1150" spc="-10" dirty="0">
                <a:latin typeface="UD デジタル 教科書体 N-R"/>
                <a:cs typeface="UD デジタル 教科書体 N-R"/>
              </a:rPr>
              <a:t>動画の制作</a:t>
            </a:r>
            <a:endParaRPr sz="1150">
              <a:latin typeface="UD デジタル 教科書体 N-R"/>
              <a:cs typeface="UD デジタル 教科書体 N-R"/>
            </a:endParaRPr>
          </a:p>
          <a:p>
            <a:pPr marL="106680" marR="5080" indent="-94615">
              <a:lnSpc>
                <a:spcPct val="102899"/>
              </a:lnSpc>
              <a:spcBef>
                <a:spcPts val="790"/>
              </a:spcBef>
            </a:pPr>
            <a:r>
              <a:rPr sz="1050" spc="5" dirty="0">
                <a:latin typeface="UD デジタル 教科書体 N-R"/>
                <a:cs typeface="UD デジタル 教科書体 N-R"/>
              </a:rPr>
              <a:t>・商店街近隣にある、エール学園ICT校に在籍する外</a:t>
            </a:r>
            <a:r>
              <a:rPr sz="1050" spc="15" dirty="0">
                <a:latin typeface="UD デジタル 教科書体 N-R"/>
                <a:cs typeface="UD デジタル 教科書体 N-R"/>
              </a:rPr>
              <a:t>国人留学生</a:t>
            </a:r>
            <a:r>
              <a:rPr sz="1050" spc="-5" dirty="0">
                <a:latin typeface="UD デジタル 教科書体 N-R"/>
                <a:cs typeface="UD デジタル 教科書体 N-R"/>
              </a:rPr>
              <a:t>3</a:t>
            </a:r>
            <a:r>
              <a:rPr sz="1050" spc="5" dirty="0">
                <a:latin typeface="UD デジタル 教科書体 N-R"/>
                <a:cs typeface="UD デジタル 教科書体 N-R"/>
              </a:rPr>
              <a:t>名が商店街を取材し、動画制作を実施。</a:t>
            </a:r>
            <a:endParaRPr sz="1050">
              <a:latin typeface="UD デジタル 教科書体 N-R"/>
              <a:cs typeface="UD デジタル 教科書体 N-R"/>
            </a:endParaRPr>
          </a:p>
          <a:p>
            <a:pPr marL="106680" marR="169545" indent="-94615">
              <a:lnSpc>
                <a:spcPct val="102899"/>
              </a:lnSpc>
            </a:pPr>
            <a:r>
              <a:rPr sz="1050" spc="-5" dirty="0">
                <a:latin typeface="UD デジタル 教科書体 N-R"/>
                <a:cs typeface="UD デジタル 教科書体 N-R"/>
              </a:rPr>
              <a:t>・まずは、商店街の概要や地域課題について、商店街と留学生が話し合う場を作った。</a:t>
            </a:r>
            <a:endParaRPr sz="1050">
              <a:latin typeface="UD デジタル 教科書体 N-R"/>
              <a:cs typeface="UD デジタル 教科書体 N-R"/>
            </a:endParaRPr>
          </a:p>
          <a:p>
            <a:pPr marL="106680" marR="169545" indent="-94615">
              <a:lnSpc>
                <a:spcPct val="102899"/>
              </a:lnSpc>
            </a:pPr>
            <a:r>
              <a:rPr sz="1050" spc="-5" dirty="0">
                <a:latin typeface="UD デジタル 教科書体 N-R"/>
                <a:cs typeface="UD デジタル 教科書体 N-R"/>
              </a:rPr>
              <a:t>・商店街の雰囲気や、周辺にある観光スポットの魅力が伝わるように工夫して動画化。</a:t>
            </a:r>
            <a:endParaRPr sz="1050">
              <a:latin typeface="UD デジタル 教科書体 N-R"/>
              <a:cs typeface="UD デジタル 教科書体 N-R"/>
            </a:endParaRPr>
          </a:p>
          <a:p>
            <a:pPr marL="106680" marR="169545" indent="-94615">
              <a:lnSpc>
                <a:spcPct val="102899"/>
              </a:lnSpc>
            </a:pPr>
            <a:r>
              <a:rPr sz="1050" spc="-5" dirty="0">
                <a:latin typeface="UD デジタル 教科書体 N-R"/>
                <a:cs typeface="UD デジタル 教科書体 N-R"/>
              </a:rPr>
              <a:t>・商店街でもそれらを更にブラッシュアップし、プ</a:t>
            </a:r>
            <a:r>
              <a:rPr sz="1050" dirty="0">
                <a:latin typeface="UD デジタル 教科書体 N-R"/>
                <a:cs typeface="UD デジタル 教科書体 N-R"/>
              </a:rPr>
              <a:t>ロモーション動画3</a:t>
            </a:r>
            <a:r>
              <a:rPr sz="1050" spc="-10" dirty="0">
                <a:latin typeface="UD デジタル 教科書体 N-R"/>
                <a:cs typeface="UD デジタル 教科書体 N-R"/>
              </a:rPr>
              <a:t>本を制作した。</a:t>
            </a:r>
            <a:endParaRPr sz="1050">
              <a:latin typeface="UD デジタル 教科書体 N-R"/>
              <a:cs typeface="UD デジタル 教科書体 N-R"/>
            </a:endParaRPr>
          </a:p>
        </p:txBody>
      </p:sp>
      <p:sp>
        <p:nvSpPr>
          <p:cNvPr id="13" name="object 13"/>
          <p:cNvSpPr/>
          <p:nvPr/>
        </p:nvSpPr>
        <p:spPr>
          <a:xfrm>
            <a:off x="3965106" y="375127"/>
            <a:ext cx="3204210" cy="231775"/>
          </a:xfrm>
          <a:custGeom>
            <a:avLst/>
            <a:gdLst/>
            <a:ahLst/>
            <a:cxnLst/>
            <a:rect l="l" t="t" r="r" b="b"/>
            <a:pathLst>
              <a:path w="3204209" h="231775">
                <a:moveTo>
                  <a:pt x="3088182" y="0"/>
                </a:moveTo>
                <a:lnTo>
                  <a:pt x="0" y="0"/>
                </a:lnTo>
                <a:lnTo>
                  <a:pt x="0" y="231444"/>
                </a:lnTo>
                <a:lnTo>
                  <a:pt x="3203905" y="231444"/>
                </a:lnTo>
                <a:lnTo>
                  <a:pt x="3203905" y="115722"/>
                </a:lnTo>
                <a:lnTo>
                  <a:pt x="3088182" y="0"/>
                </a:lnTo>
                <a:close/>
              </a:path>
            </a:pathLst>
          </a:custGeom>
          <a:solidFill>
            <a:srgbClr val="B4E4A1"/>
          </a:solidFill>
        </p:spPr>
        <p:txBody>
          <a:bodyPr wrap="square" lIns="0" tIns="0" rIns="0" bIns="0" rtlCol="0"/>
          <a:lstStyle/>
          <a:p>
            <a:endParaRPr/>
          </a:p>
        </p:txBody>
      </p:sp>
      <p:sp>
        <p:nvSpPr>
          <p:cNvPr id="14" name="object 14"/>
          <p:cNvSpPr txBox="1"/>
          <p:nvPr/>
        </p:nvSpPr>
        <p:spPr>
          <a:xfrm>
            <a:off x="3906560" y="320756"/>
            <a:ext cx="3259454" cy="832485"/>
          </a:xfrm>
          <a:prstGeom prst="rect">
            <a:avLst/>
          </a:prstGeom>
        </p:spPr>
        <p:txBody>
          <a:bodyPr vert="horz" wrap="square" lIns="0" tIns="86360" rIns="0" bIns="0" rtlCol="0">
            <a:spAutoFit/>
          </a:bodyPr>
          <a:lstStyle/>
          <a:p>
            <a:pPr marL="135890">
              <a:lnSpc>
                <a:spcPct val="100000"/>
              </a:lnSpc>
              <a:spcBef>
                <a:spcPts val="680"/>
              </a:spcBef>
            </a:pPr>
            <a:r>
              <a:rPr sz="1150" spc="-10" dirty="0">
                <a:latin typeface="UD デジタル 教科書体 N-R"/>
                <a:cs typeface="UD デジタル 教科書体 N-R"/>
              </a:rPr>
              <a:t>SNS</a:t>
            </a:r>
            <a:r>
              <a:rPr sz="1150" spc="-5" dirty="0">
                <a:latin typeface="UD デジタル 教科書体 N-R"/>
                <a:cs typeface="UD デジタル 教科書体 N-R"/>
              </a:rPr>
              <a:t>を活用して動画を配信</a:t>
            </a:r>
            <a:endParaRPr sz="1150">
              <a:latin typeface="UD デジタル 教科書体 N-R"/>
              <a:cs typeface="UD デジタル 教科書体 N-R"/>
            </a:endParaRPr>
          </a:p>
          <a:p>
            <a:pPr marL="108585" marR="5080" indent="-96520" algn="just">
              <a:lnSpc>
                <a:spcPct val="102899"/>
              </a:lnSpc>
              <a:spcBef>
                <a:spcPts val="495"/>
              </a:spcBef>
            </a:pPr>
            <a:r>
              <a:rPr sz="1050" dirty="0">
                <a:latin typeface="UD デジタル 教科書体 N-R"/>
                <a:cs typeface="UD デジタル 教科書体 N-R"/>
              </a:rPr>
              <a:t>・既存のアカウントがあるInstagram に加え、</a:t>
            </a:r>
            <a:r>
              <a:rPr sz="1050" spc="-10" dirty="0">
                <a:latin typeface="UD デジタル 教科書体 N-R"/>
                <a:cs typeface="UD デジタル 教科書体 N-R"/>
              </a:rPr>
              <a:t>SNS</a:t>
            </a:r>
            <a:r>
              <a:rPr sz="1050" spc="-50" dirty="0">
                <a:latin typeface="UD デジタル 教科書体 N-R"/>
                <a:cs typeface="UD デジタル 教科書体 N-R"/>
              </a:rPr>
              <a:t>発</a:t>
            </a:r>
            <a:r>
              <a:rPr sz="1050" dirty="0">
                <a:latin typeface="UD デジタル 教科書体 N-R"/>
                <a:cs typeface="UD デジタル 教科書体 N-R"/>
              </a:rPr>
              <a:t>信で効果的なTikTok</a:t>
            </a:r>
            <a:r>
              <a:rPr sz="1050" spc="-5" dirty="0">
                <a:latin typeface="UD デジタル 教科書体 N-R"/>
                <a:cs typeface="UD デジタル 教科書体 N-R"/>
              </a:rPr>
              <a:t>でも商店街公式アカウントを新規で開設し、動画の配信を行った。</a:t>
            </a:r>
            <a:endParaRPr sz="1050">
              <a:latin typeface="UD デジタル 教科書体 N-R"/>
              <a:cs typeface="UD デジタル 教科書体 N-R"/>
            </a:endParaRPr>
          </a:p>
        </p:txBody>
      </p:sp>
      <p:grpSp>
        <p:nvGrpSpPr>
          <p:cNvPr id="15" name="object 15"/>
          <p:cNvGrpSpPr/>
          <p:nvPr/>
        </p:nvGrpSpPr>
        <p:grpSpPr>
          <a:xfrm>
            <a:off x="426427" y="2111056"/>
            <a:ext cx="3275965" cy="7468234"/>
            <a:chOff x="426427" y="2111056"/>
            <a:chExt cx="3275965" cy="7468234"/>
          </a:xfrm>
        </p:grpSpPr>
        <p:pic>
          <p:nvPicPr>
            <p:cNvPr id="16" name="object 16"/>
            <p:cNvPicPr/>
            <p:nvPr/>
          </p:nvPicPr>
          <p:blipFill>
            <a:blip r:embed="rId2" cstate="print"/>
            <a:stretch>
              <a:fillRect/>
            </a:stretch>
          </p:blipFill>
          <p:spPr>
            <a:xfrm>
              <a:off x="548754" y="8580284"/>
              <a:ext cx="852258" cy="998980"/>
            </a:xfrm>
            <a:prstGeom prst="rect">
              <a:avLst/>
            </a:prstGeom>
          </p:spPr>
        </p:pic>
        <p:sp>
          <p:nvSpPr>
            <p:cNvPr id="17" name="object 17"/>
            <p:cNvSpPr/>
            <p:nvPr/>
          </p:nvSpPr>
          <p:spPr>
            <a:xfrm>
              <a:off x="1768406" y="2111056"/>
              <a:ext cx="229870" cy="118110"/>
            </a:xfrm>
            <a:custGeom>
              <a:avLst/>
              <a:gdLst/>
              <a:ahLst/>
              <a:cxnLst/>
              <a:rect l="l" t="t" r="r" b="b"/>
              <a:pathLst>
                <a:path w="229869" h="118110">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pic>
          <p:nvPicPr>
            <p:cNvPr id="18" name="object 18"/>
            <p:cNvPicPr/>
            <p:nvPr/>
          </p:nvPicPr>
          <p:blipFill>
            <a:blip r:embed="rId3" cstate="print"/>
            <a:stretch>
              <a:fillRect/>
            </a:stretch>
          </p:blipFill>
          <p:spPr>
            <a:xfrm>
              <a:off x="426427" y="4017314"/>
              <a:ext cx="1942767" cy="1266164"/>
            </a:xfrm>
            <a:prstGeom prst="rect">
              <a:avLst/>
            </a:prstGeom>
          </p:spPr>
        </p:pic>
        <p:pic>
          <p:nvPicPr>
            <p:cNvPr id="19" name="object 19"/>
            <p:cNvPicPr/>
            <p:nvPr/>
          </p:nvPicPr>
          <p:blipFill>
            <a:blip r:embed="rId4" cstate="print"/>
            <a:stretch>
              <a:fillRect/>
            </a:stretch>
          </p:blipFill>
          <p:spPr>
            <a:xfrm>
              <a:off x="886358" y="5157348"/>
              <a:ext cx="2815596" cy="1835017"/>
            </a:xfrm>
            <a:prstGeom prst="rect">
              <a:avLst/>
            </a:prstGeom>
          </p:spPr>
        </p:pic>
      </p:grpSp>
      <p:sp>
        <p:nvSpPr>
          <p:cNvPr id="20" name="object 20"/>
          <p:cNvSpPr txBox="1"/>
          <p:nvPr/>
        </p:nvSpPr>
        <p:spPr>
          <a:xfrm>
            <a:off x="2451947" y="4454212"/>
            <a:ext cx="1320800" cy="288290"/>
          </a:xfrm>
          <a:prstGeom prst="rect">
            <a:avLst/>
          </a:prstGeom>
        </p:spPr>
        <p:txBody>
          <a:bodyPr vert="horz" wrap="square" lIns="0" tIns="12700" rIns="0" bIns="0" rtlCol="0">
            <a:spAutoFit/>
          </a:bodyPr>
          <a:lstStyle/>
          <a:p>
            <a:pPr marL="285115" marR="5080" indent="-273050">
              <a:lnSpc>
                <a:spcPct val="101099"/>
              </a:lnSpc>
              <a:spcBef>
                <a:spcPts val="100"/>
              </a:spcBef>
            </a:pPr>
            <a:r>
              <a:rPr sz="850" spc="-5" dirty="0">
                <a:latin typeface="Meiryo UI"/>
                <a:cs typeface="Meiryo UI"/>
              </a:rPr>
              <a:t>外国人留学生との打合せや、</a:t>
            </a:r>
            <a:r>
              <a:rPr sz="850" spc="-10" dirty="0">
                <a:latin typeface="Meiryo UI"/>
                <a:cs typeface="Meiryo UI"/>
              </a:rPr>
              <a:t>動画撮影の様子</a:t>
            </a:r>
            <a:endParaRPr sz="850">
              <a:latin typeface="Meiryo UI"/>
              <a:cs typeface="Meiryo UI"/>
            </a:endParaRPr>
          </a:p>
        </p:txBody>
      </p:sp>
      <p:sp>
        <p:nvSpPr>
          <p:cNvPr id="21" name="object 21"/>
          <p:cNvSpPr txBox="1"/>
          <p:nvPr/>
        </p:nvSpPr>
        <p:spPr>
          <a:xfrm>
            <a:off x="6163004" y="3059959"/>
            <a:ext cx="1026160" cy="321945"/>
          </a:xfrm>
          <a:prstGeom prst="rect">
            <a:avLst/>
          </a:prstGeom>
        </p:spPr>
        <p:txBody>
          <a:bodyPr vert="horz" wrap="square" lIns="0" tIns="12065" rIns="0" bIns="0" rtlCol="0">
            <a:spAutoFit/>
          </a:bodyPr>
          <a:lstStyle/>
          <a:p>
            <a:pPr marL="12700" marR="5080" indent="159385">
              <a:lnSpc>
                <a:spcPct val="102099"/>
              </a:lnSpc>
              <a:spcBef>
                <a:spcPts val="95"/>
              </a:spcBef>
            </a:pPr>
            <a:r>
              <a:rPr sz="950" spc="-10" dirty="0">
                <a:latin typeface="Meiryo UI"/>
                <a:cs typeface="Meiryo UI"/>
              </a:rPr>
              <a:t>新規開設した</a:t>
            </a:r>
            <a:r>
              <a:rPr sz="950" spc="500" dirty="0">
                <a:latin typeface="Meiryo UI"/>
                <a:cs typeface="Meiryo UI"/>
              </a:rPr>
              <a:t> </a:t>
            </a:r>
            <a:r>
              <a:rPr sz="950" dirty="0">
                <a:latin typeface="Meiryo UI"/>
                <a:cs typeface="Meiryo UI"/>
              </a:rPr>
              <a:t>商店街公式</a:t>
            </a:r>
            <a:r>
              <a:rPr sz="950" spc="-10" dirty="0">
                <a:latin typeface="Meiryo UI"/>
                <a:cs typeface="Meiryo UI"/>
              </a:rPr>
              <a:t>TikTok</a:t>
            </a:r>
            <a:endParaRPr sz="950">
              <a:latin typeface="Meiryo UI"/>
              <a:cs typeface="Meiryo UI"/>
            </a:endParaRPr>
          </a:p>
        </p:txBody>
      </p:sp>
      <p:grpSp>
        <p:nvGrpSpPr>
          <p:cNvPr id="22" name="object 22"/>
          <p:cNvGrpSpPr/>
          <p:nvPr/>
        </p:nvGrpSpPr>
        <p:grpSpPr>
          <a:xfrm>
            <a:off x="413727" y="1197305"/>
            <a:ext cx="5716905" cy="7221220"/>
            <a:chOff x="413727" y="1197305"/>
            <a:chExt cx="5716905" cy="7221220"/>
          </a:xfrm>
        </p:grpSpPr>
        <p:pic>
          <p:nvPicPr>
            <p:cNvPr id="23" name="object 23"/>
            <p:cNvPicPr/>
            <p:nvPr/>
          </p:nvPicPr>
          <p:blipFill>
            <a:blip r:embed="rId5" cstate="print"/>
            <a:stretch>
              <a:fillRect/>
            </a:stretch>
          </p:blipFill>
          <p:spPr>
            <a:xfrm>
              <a:off x="4012655" y="2710700"/>
              <a:ext cx="2108427" cy="1089607"/>
            </a:xfrm>
            <a:prstGeom prst="rect">
              <a:avLst/>
            </a:prstGeom>
          </p:spPr>
        </p:pic>
        <p:sp>
          <p:nvSpPr>
            <p:cNvPr id="24" name="object 24"/>
            <p:cNvSpPr/>
            <p:nvPr/>
          </p:nvSpPr>
          <p:spPr>
            <a:xfrm>
              <a:off x="4007891" y="2705938"/>
              <a:ext cx="2118360" cy="1182370"/>
            </a:xfrm>
            <a:custGeom>
              <a:avLst/>
              <a:gdLst/>
              <a:ahLst/>
              <a:cxnLst/>
              <a:rect l="l" t="t" r="r" b="b"/>
              <a:pathLst>
                <a:path w="2118360" h="1182370">
                  <a:moveTo>
                    <a:pt x="0" y="0"/>
                  </a:moveTo>
                  <a:lnTo>
                    <a:pt x="2117953" y="0"/>
                  </a:lnTo>
                  <a:lnTo>
                    <a:pt x="2117953" y="1182370"/>
                  </a:lnTo>
                  <a:lnTo>
                    <a:pt x="0" y="1182370"/>
                  </a:lnTo>
                  <a:lnTo>
                    <a:pt x="0" y="0"/>
                  </a:lnTo>
                  <a:close/>
                </a:path>
              </a:pathLst>
            </a:custGeom>
            <a:ln w="9525">
              <a:solidFill>
                <a:srgbClr val="7E7E7E"/>
              </a:solidFill>
            </a:ln>
          </p:spPr>
          <p:txBody>
            <a:bodyPr wrap="square" lIns="0" tIns="0" rIns="0" bIns="0" rtlCol="0"/>
            <a:lstStyle/>
            <a:p>
              <a:endParaRPr/>
            </a:p>
          </p:txBody>
        </p:sp>
        <p:pic>
          <p:nvPicPr>
            <p:cNvPr id="25" name="object 25"/>
            <p:cNvPicPr/>
            <p:nvPr/>
          </p:nvPicPr>
          <p:blipFill>
            <a:blip r:embed="rId6" cstate="print"/>
            <a:stretch>
              <a:fillRect/>
            </a:stretch>
          </p:blipFill>
          <p:spPr>
            <a:xfrm>
              <a:off x="1577430" y="6561531"/>
              <a:ext cx="1040305" cy="1844174"/>
            </a:xfrm>
            <a:prstGeom prst="rect">
              <a:avLst/>
            </a:prstGeom>
          </p:spPr>
        </p:pic>
        <p:sp>
          <p:nvSpPr>
            <p:cNvPr id="26" name="object 26"/>
            <p:cNvSpPr/>
            <p:nvPr/>
          </p:nvSpPr>
          <p:spPr>
            <a:xfrm>
              <a:off x="1571078" y="6555168"/>
              <a:ext cx="1053465" cy="1857375"/>
            </a:xfrm>
            <a:custGeom>
              <a:avLst/>
              <a:gdLst/>
              <a:ahLst/>
              <a:cxnLst/>
              <a:rect l="l" t="t" r="r" b="b"/>
              <a:pathLst>
                <a:path w="1053464" h="1857375">
                  <a:moveTo>
                    <a:pt x="0" y="0"/>
                  </a:moveTo>
                  <a:lnTo>
                    <a:pt x="1053007" y="0"/>
                  </a:lnTo>
                  <a:lnTo>
                    <a:pt x="1053007" y="1856879"/>
                  </a:lnTo>
                  <a:lnTo>
                    <a:pt x="0" y="1856879"/>
                  </a:lnTo>
                  <a:lnTo>
                    <a:pt x="0" y="0"/>
                  </a:lnTo>
                  <a:close/>
                </a:path>
              </a:pathLst>
            </a:custGeom>
            <a:ln w="12700">
              <a:solidFill>
                <a:srgbClr val="FFFFFF"/>
              </a:solidFill>
            </a:ln>
          </p:spPr>
          <p:txBody>
            <a:bodyPr wrap="square" lIns="0" tIns="0" rIns="0" bIns="0" rtlCol="0"/>
            <a:lstStyle/>
            <a:p>
              <a:endParaRPr/>
            </a:p>
          </p:txBody>
        </p:sp>
        <p:pic>
          <p:nvPicPr>
            <p:cNvPr id="27" name="object 27"/>
            <p:cNvPicPr/>
            <p:nvPr/>
          </p:nvPicPr>
          <p:blipFill>
            <a:blip r:embed="rId7" cstate="print"/>
            <a:stretch>
              <a:fillRect/>
            </a:stretch>
          </p:blipFill>
          <p:spPr>
            <a:xfrm>
              <a:off x="426427" y="6564848"/>
              <a:ext cx="1040295" cy="1837522"/>
            </a:xfrm>
            <a:prstGeom prst="rect">
              <a:avLst/>
            </a:prstGeom>
          </p:spPr>
        </p:pic>
        <p:sp>
          <p:nvSpPr>
            <p:cNvPr id="28" name="object 28"/>
            <p:cNvSpPr/>
            <p:nvPr/>
          </p:nvSpPr>
          <p:spPr>
            <a:xfrm>
              <a:off x="420077" y="6558495"/>
              <a:ext cx="1053465" cy="1850389"/>
            </a:xfrm>
            <a:custGeom>
              <a:avLst/>
              <a:gdLst/>
              <a:ahLst/>
              <a:cxnLst/>
              <a:rect l="l" t="t" r="r" b="b"/>
              <a:pathLst>
                <a:path w="1053465" h="1850390">
                  <a:moveTo>
                    <a:pt x="0" y="0"/>
                  </a:moveTo>
                  <a:lnTo>
                    <a:pt x="1053007" y="0"/>
                  </a:lnTo>
                  <a:lnTo>
                    <a:pt x="1053007" y="1850237"/>
                  </a:lnTo>
                  <a:lnTo>
                    <a:pt x="0" y="1850237"/>
                  </a:lnTo>
                  <a:lnTo>
                    <a:pt x="0" y="0"/>
                  </a:lnTo>
                  <a:close/>
                </a:path>
              </a:pathLst>
            </a:custGeom>
            <a:ln w="12700">
              <a:solidFill>
                <a:srgbClr val="FFFFFF"/>
              </a:solidFill>
            </a:ln>
          </p:spPr>
          <p:txBody>
            <a:bodyPr wrap="square" lIns="0" tIns="0" rIns="0" bIns="0" rtlCol="0"/>
            <a:lstStyle/>
            <a:p>
              <a:endParaRPr/>
            </a:p>
          </p:txBody>
        </p:sp>
        <p:pic>
          <p:nvPicPr>
            <p:cNvPr id="29" name="object 29"/>
            <p:cNvPicPr/>
            <p:nvPr/>
          </p:nvPicPr>
          <p:blipFill>
            <a:blip r:embed="rId8" cstate="print"/>
            <a:stretch>
              <a:fillRect/>
            </a:stretch>
          </p:blipFill>
          <p:spPr>
            <a:xfrm>
              <a:off x="4071606" y="1230388"/>
              <a:ext cx="1555049" cy="1404633"/>
            </a:xfrm>
            <a:prstGeom prst="rect">
              <a:avLst/>
            </a:prstGeom>
          </p:spPr>
        </p:pic>
        <p:sp>
          <p:nvSpPr>
            <p:cNvPr id="30" name="object 30"/>
            <p:cNvSpPr/>
            <p:nvPr/>
          </p:nvSpPr>
          <p:spPr>
            <a:xfrm>
              <a:off x="4019715" y="1202067"/>
              <a:ext cx="1664970" cy="1438275"/>
            </a:xfrm>
            <a:custGeom>
              <a:avLst/>
              <a:gdLst/>
              <a:ahLst/>
              <a:cxnLst/>
              <a:rect l="l" t="t" r="r" b="b"/>
              <a:pathLst>
                <a:path w="1664970" h="1438275">
                  <a:moveTo>
                    <a:pt x="0" y="0"/>
                  </a:moveTo>
                  <a:lnTo>
                    <a:pt x="1664715" y="0"/>
                  </a:lnTo>
                  <a:lnTo>
                    <a:pt x="1664715" y="1437716"/>
                  </a:lnTo>
                  <a:lnTo>
                    <a:pt x="0" y="1437716"/>
                  </a:lnTo>
                  <a:lnTo>
                    <a:pt x="0" y="0"/>
                  </a:lnTo>
                  <a:close/>
                </a:path>
              </a:pathLst>
            </a:custGeom>
            <a:ln w="9525">
              <a:solidFill>
                <a:srgbClr val="7E7E7E"/>
              </a:solidFill>
            </a:ln>
          </p:spPr>
          <p:txBody>
            <a:bodyPr wrap="square" lIns="0" tIns="0" rIns="0" bIns="0" rtlCol="0"/>
            <a:lstStyle/>
            <a:p>
              <a:endParaRPr/>
            </a:p>
          </p:txBody>
        </p:sp>
      </p:grpSp>
      <p:sp>
        <p:nvSpPr>
          <p:cNvPr id="31" name="object 31"/>
          <p:cNvSpPr txBox="1"/>
          <p:nvPr/>
        </p:nvSpPr>
        <p:spPr>
          <a:xfrm>
            <a:off x="2749627" y="8033213"/>
            <a:ext cx="791210" cy="321945"/>
          </a:xfrm>
          <a:prstGeom prst="rect">
            <a:avLst/>
          </a:prstGeom>
        </p:spPr>
        <p:txBody>
          <a:bodyPr vert="horz" wrap="square" lIns="0" tIns="15240" rIns="0" bIns="0" rtlCol="0">
            <a:spAutoFit/>
          </a:bodyPr>
          <a:lstStyle/>
          <a:p>
            <a:pPr algn="ctr">
              <a:lnSpc>
                <a:spcPct val="100000"/>
              </a:lnSpc>
              <a:spcBef>
                <a:spcPts val="120"/>
              </a:spcBef>
            </a:pPr>
            <a:r>
              <a:rPr sz="950" spc="-20" dirty="0">
                <a:latin typeface="Meiryo UI"/>
                <a:cs typeface="Meiryo UI"/>
              </a:rPr>
              <a:t>動画の</a:t>
            </a:r>
            <a:endParaRPr sz="950">
              <a:latin typeface="Meiryo UI"/>
              <a:cs typeface="Meiryo UI"/>
            </a:endParaRPr>
          </a:p>
          <a:p>
            <a:pPr algn="ctr">
              <a:lnSpc>
                <a:spcPct val="100000"/>
              </a:lnSpc>
              <a:spcBef>
                <a:spcPts val="25"/>
              </a:spcBef>
            </a:pPr>
            <a:r>
              <a:rPr sz="950" spc="-15" dirty="0">
                <a:latin typeface="Meiryo UI"/>
                <a:cs typeface="Meiryo UI"/>
              </a:rPr>
              <a:t>スクリーンショット</a:t>
            </a:r>
            <a:endParaRPr sz="950">
              <a:latin typeface="Meiryo UI"/>
              <a:cs typeface="Meiryo UI"/>
            </a:endParaRPr>
          </a:p>
        </p:txBody>
      </p:sp>
      <p:sp>
        <p:nvSpPr>
          <p:cNvPr id="32" name="object 32"/>
          <p:cNvSpPr txBox="1"/>
          <p:nvPr/>
        </p:nvSpPr>
        <p:spPr>
          <a:xfrm>
            <a:off x="5768147" y="1748788"/>
            <a:ext cx="1129665" cy="157480"/>
          </a:xfrm>
          <a:prstGeom prst="rect">
            <a:avLst/>
          </a:prstGeom>
        </p:spPr>
        <p:txBody>
          <a:bodyPr vert="horz" wrap="square" lIns="0" tIns="13970" rIns="0" bIns="0" rtlCol="0">
            <a:spAutoFit/>
          </a:bodyPr>
          <a:lstStyle/>
          <a:p>
            <a:pPr marL="12700">
              <a:lnSpc>
                <a:spcPct val="100000"/>
              </a:lnSpc>
              <a:spcBef>
                <a:spcPts val="110"/>
              </a:spcBef>
            </a:pPr>
            <a:r>
              <a:rPr sz="850" dirty="0">
                <a:latin typeface="Meiryo UI"/>
                <a:cs typeface="Meiryo UI"/>
              </a:rPr>
              <a:t>商店街公式</a:t>
            </a:r>
            <a:r>
              <a:rPr sz="850" spc="-10" dirty="0">
                <a:latin typeface="Meiryo UI"/>
                <a:cs typeface="Meiryo UI"/>
              </a:rPr>
              <a:t>Instagram</a:t>
            </a:r>
            <a:endParaRPr sz="850">
              <a:latin typeface="Meiryo UI"/>
              <a:cs typeface="Meiryo UI"/>
            </a:endParaRPr>
          </a:p>
        </p:txBody>
      </p:sp>
      <p:graphicFrame>
        <p:nvGraphicFramePr>
          <p:cNvPr id="33" name="object 33"/>
          <p:cNvGraphicFramePr>
            <a:graphicFrameLocks noGrp="1"/>
          </p:cNvGraphicFramePr>
          <p:nvPr/>
        </p:nvGraphicFramePr>
        <p:xfrm>
          <a:off x="3895585" y="6332038"/>
          <a:ext cx="3263900" cy="1581150"/>
        </p:xfrm>
        <a:graphic>
          <a:graphicData uri="http://schemas.openxmlformats.org/drawingml/2006/table">
            <a:tbl>
              <a:tblPr firstRow="1" bandRow="1">
                <a:tableStyleId>{2D5ABB26-0587-4C30-8999-92F81FD0307C}</a:tableStyleId>
              </a:tblPr>
              <a:tblGrid>
                <a:gridCol w="1581785">
                  <a:extLst>
                    <a:ext uri="{9D8B030D-6E8A-4147-A177-3AD203B41FA5}">
                      <a16:colId xmlns:a16="http://schemas.microsoft.com/office/drawing/2014/main" val="20000"/>
                    </a:ext>
                  </a:extLst>
                </a:gridCol>
                <a:gridCol w="851535">
                  <a:extLst>
                    <a:ext uri="{9D8B030D-6E8A-4147-A177-3AD203B41FA5}">
                      <a16:colId xmlns:a16="http://schemas.microsoft.com/office/drawing/2014/main" val="20001"/>
                    </a:ext>
                  </a:extLst>
                </a:gridCol>
                <a:gridCol w="830580">
                  <a:extLst>
                    <a:ext uri="{9D8B030D-6E8A-4147-A177-3AD203B41FA5}">
                      <a16:colId xmlns:a16="http://schemas.microsoft.com/office/drawing/2014/main" val="20002"/>
                    </a:ext>
                  </a:extLst>
                </a:gridCol>
              </a:tblGrid>
              <a:tr h="400685">
                <a:tc>
                  <a:txBody>
                    <a:bodyPr/>
                    <a:lstStyle/>
                    <a:p>
                      <a:pPr marL="371475">
                        <a:lnSpc>
                          <a:spcPct val="100000"/>
                        </a:lnSpc>
                        <a:spcBef>
                          <a:spcPts val="885"/>
                        </a:spcBef>
                      </a:pPr>
                      <a:r>
                        <a:rPr sz="1100" b="1" spc="-15" dirty="0">
                          <a:solidFill>
                            <a:srgbClr val="FFFFFF"/>
                          </a:solidFill>
                          <a:latin typeface="UD デジタル 教科書体 N-R"/>
                          <a:cs typeface="UD デジタル 教科書体 N-R"/>
                        </a:rPr>
                        <a:t>動画タイトル</a:t>
                      </a:r>
                      <a:endParaRPr sz="1100">
                        <a:latin typeface="UD デジタル 教科書体 N-R"/>
                        <a:cs typeface="UD デジタル 教科書体 N-R"/>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45F82"/>
                    </a:solidFill>
                  </a:tcPr>
                </a:tc>
                <a:tc>
                  <a:txBody>
                    <a:bodyPr/>
                    <a:lstStyle/>
                    <a:p>
                      <a:pPr algn="ctr">
                        <a:lnSpc>
                          <a:spcPct val="100000"/>
                        </a:lnSpc>
                        <a:spcBef>
                          <a:spcPts val="25"/>
                        </a:spcBef>
                      </a:pPr>
                      <a:r>
                        <a:rPr sz="1100" b="1" spc="-10" dirty="0">
                          <a:solidFill>
                            <a:srgbClr val="FFFFFF"/>
                          </a:solidFill>
                          <a:latin typeface="UD デジタル 教科書体 N-R"/>
                          <a:cs typeface="UD デジタル 教科書体 N-R"/>
                        </a:rPr>
                        <a:t>Instagram</a:t>
                      </a:r>
                      <a:endParaRPr sz="1100">
                        <a:latin typeface="UD デジタル 教科書体 N-R"/>
                        <a:cs typeface="UD デジタル 教科書体 N-R"/>
                      </a:endParaRPr>
                    </a:p>
                    <a:p>
                      <a:pPr marL="635" algn="ctr">
                        <a:lnSpc>
                          <a:spcPct val="100000"/>
                        </a:lnSpc>
                        <a:spcBef>
                          <a:spcPts val="180"/>
                        </a:spcBef>
                      </a:pPr>
                      <a:r>
                        <a:rPr sz="1100" b="1" spc="-20" dirty="0">
                          <a:solidFill>
                            <a:srgbClr val="FFFFFF"/>
                          </a:solidFill>
                          <a:latin typeface="UD デジタル 教科書体 N-R"/>
                          <a:cs typeface="UD デジタル 教科書体 N-R"/>
                        </a:rPr>
                        <a:t>再生数</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45F82"/>
                    </a:solidFill>
                  </a:tcPr>
                </a:tc>
                <a:tc>
                  <a:txBody>
                    <a:bodyPr/>
                    <a:lstStyle/>
                    <a:p>
                      <a:pPr marL="205740">
                        <a:lnSpc>
                          <a:spcPct val="100000"/>
                        </a:lnSpc>
                        <a:spcBef>
                          <a:spcPts val="25"/>
                        </a:spcBef>
                      </a:pPr>
                      <a:r>
                        <a:rPr sz="1100" b="1" spc="-10" dirty="0">
                          <a:solidFill>
                            <a:srgbClr val="FFFFFF"/>
                          </a:solidFill>
                          <a:latin typeface="UD デジタル 教科書体 N-R"/>
                          <a:cs typeface="UD デジタル 教科書体 N-R"/>
                        </a:rPr>
                        <a:t>TikTok</a:t>
                      </a:r>
                      <a:endParaRPr sz="1100">
                        <a:latin typeface="UD デジタル 教科書体 N-R"/>
                        <a:cs typeface="UD デジタル 教科書体 N-R"/>
                      </a:endParaRPr>
                    </a:p>
                    <a:p>
                      <a:pPr marL="205740">
                        <a:lnSpc>
                          <a:spcPct val="100000"/>
                        </a:lnSpc>
                        <a:spcBef>
                          <a:spcPts val="180"/>
                        </a:spcBef>
                      </a:pPr>
                      <a:r>
                        <a:rPr sz="1100" b="1" spc="-20" dirty="0">
                          <a:solidFill>
                            <a:srgbClr val="FFFFFF"/>
                          </a:solidFill>
                          <a:latin typeface="UD デジタル 教科書体 N-R"/>
                          <a:cs typeface="UD デジタル 教科書体 N-R"/>
                        </a:rPr>
                        <a:t>再生数</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45F82"/>
                    </a:solidFill>
                  </a:tcPr>
                </a:tc>
                <a:extLst>
                  <a:ext uri="{0D108BD9-81ED-4DB2-BD59-A6C34878D82A}">
                    <a16:rowId xmlns:a16="http://schemas.microsoft.com/office/drawing/2014/main" val="10000"/>
                  </a:ext>
                </a:extLst>
              </a:tr>
              <a:tr h="194945">
                <a:tc>
                  <a:txBody>
                    <a:bodyPr/>
                    <a:lstStyle/>
                    <a:p>
                      <a:pPr marL="73660">
                        <a:lnSpc>
                          <a:spcPct val="100000"/>
                        </a:lnSpc>
                        <a:spcBef>
                          <a:spcPts val="25"/>
                        </a:spcBef>
                      </a:pPr>
                      <a:r>
                        <a:rPr sz="1100" b="1" spc="-15" dirty="0">
                          <a:solidFill>
                            <a:srgbClr val="FFFFFF"/>
                          </a:solidFill>
                          <a:latin typeface="UD デジタル 教科書体 N-R"/>
                          <a:cs typeface="UD デジタル 教科書体 N-R"/>
                        </a:rPr>
                        <a:t>南地中筋商店街</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45F82"/>
                    </a:solidFill>
                  </a:tcPr>
                </a:tc>
                <a:tc>
                  <a:txBody>
                    <a:bodyPr/>
                    <a:lstStyle/>
                    <a:p>
                      <a:pPr marR="66675" algn="r">
                        <a:lnSpc>
                          <a:spcPct val="100000"/>
                        </a:lnSpc>
                        <a:spcBef>
                          <a:spcPts val="75"/>
                        </a:spcBef>
                      </a:pPr>
                      <a:r>
                        <a:rPr sz="1100" spc="-25" dirty="0">
                          <a:latin typeface="UD デジタル 教科書体 N-R"/>
                          <a:cs typeface="UD デジタル 教科書体 N-R"/>
                        </a:rPr>
                        <a:t>97</a:t>
                      </a:r>
                      <a:endParaRPr sz="1100">
                        <a:latin typeface="UD デジタル 教科書体 N-R"/>
                        <a:cs typeface="UD デジタル 教科書体 N-R"/>
                      </a:endParaRPr>
                    </a:p>
                  </a:txBody>
                  <a:tcPr marL="0" marR="0" marT="95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7"/>
                    </a:solidFill>
                  </a:tcPr>
                </a:tc>
                <a:tc>
                  <a:txBody>
                    <a:bodyPr/>
                    <a:lstStyle/>
                    <a:p>
                      <a:pPr marR="66040" algn="r">
                        <a:lnSpc>
                          <a:spcPct val="100000"/>
                        </a:lnSpc>
                        <a:spcBef>
                          <a:spcPts val="75"/>
                        </a:spcBef>
                      </a:pPr>
                      <a:r>
                        <a:rPr sz="1100" spc="-25" dirty="0">
                          <a:latin typeface="UD デジタル 教科書体 N-R"/>
                          <a:cs typeface="UD デジタル 教科書体 N-R"/>
                        </a:rPr>
                        <a:t>201</a:t>
                      </a:r>
                      <a:endParaRPr sz="1100">
                        <a:latin typeface="UD デジタル 教科書体 N-R"/>
                        <a:cs typeface="UD デジタル 教科書体 N-R"/>
                      </a:endParaRPr>
                    </a:p>
                  </a:txBody>
                  <a:tcPr marL="0" marR="0" marT="95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2D7"/>
                    </a:solidFill>
                  </a:tcPr>
                </a:tc>
                <a:extLst>
                  <a:ext uri="{0D108BD9-81ED-4DB2-BD59-A6C34878D82A}">
                    <a16:rowId xmlns:a16="http://schemas.microsoft.com/office/drawing/2014/main" val="10001"/>
                  </a:ext>
                </a:extLst>
              </a:tr>
              <a:tr h="194945">
                <a:tc>
                  <a:txBody>
                    <a:bodyPr/>
                    <a:lstStyle/>
                    <a:p>
                      <a:pPr marL="73660">
                        <a:lnSpc>
                          <a:spcPct val="100000"/>
                        </a:lnSpc>
                        <a:spcBef>
                          <a:spcPts val="25"/>
                        </a:spcBef>
                      </a:pPr>
                      <a:r>
                        <a:rPr sz="1100" b="1" spc="-15" dirty="0">
                          <a:solidFill>
                            <a:srgbClr val="FFFFFF"/>
                          </a:solidFill>
                          <a:latin typeface="UD デジタル 教科書体 N-R"/>
                          <a:cs typeface="UD デジタル 教科書体 N-R"/>
                        </a:rPr>
                        <a:t>夜の南地中筋</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45F82"/>
                    </a:solidFill>
                  </a:tcPr>
                </a:tc>
                <a:tc>
                  <a:txBody>
                    <a:bodyPr/>
                    <a:lstStyle/>
                    <a:p>
                      <a:pPr marR="65405" algn="r">
                        <a:lnSpc>
                          <a:spcPct val="100000"/>
                        </a:lnSpc>
                        <a:spcBef>
                          <a:spcPts val="75"/>
                        </a:spcBef>
                      </a:pPr>
                      <a:r>
                        <a:rPr sz="1100" spc="-25" dirty="0">
                          <a:latin typeface="UD デジタル 教科書体 N-R"/>
                          <a:cs typeface="UD デジタル 教科書体 N-R"/>
                        </a:rPr>
                        <a:t>146</a:t>
                      </a:r>
                      <a:endParaRPr sz="1100">
                        <a:latin typeface="UD デジタル 教科書体 N-R"/>
                        <a:cs typeface="UD デジタル 教科書体 N-R"/>
                      </a:endParaRPr>
                    </a:p>
                  </a:txBody>
                  <a:tcPr marL="0" marR="0" marT="9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C"/>
                    </a:solidFill>
                  </a:tcPr>
                </a:tc>
                <a:tc>
                  <a:txBody>
                    <a:bodyPr/>
                    <a:lstStyle/>
                    <a:p>
                      <a:pPr marR="66040" algn="r">
                        <a:lnSpc>
                          <a:spcPct val="100000"/>
                        </a:lnSpc>
                        <a:spcBef>
                          <a:spcPts val="75"/>
                        </a:spcBef>
                      </a:pPr>
                      <a:r>
                        <a:rPr sz="1100" spc="-25" dirty="0">
                          <a:latin typeface="UD デジタル 教科書体 N-R"/>
                          <a:cs typeface="UD デジタル 教科書体 N-R"/>
                        </a:rPr>
                        <a:t>421</a:t>
                      </a:r>
                      <a:endParaRPr sz="1100">
                        <a:latin typeface="UD デジタル 教科書体 N-R"/>
                        <a:cs typeface="UD デジタル 教科書体 N-R"/>
                      </a:endParaRPr>
                    </a:p>
                  </a:txBody>
                  <a:tcPr marL="0" marR="0" marT="9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C"/>
                    </a:solidFill>
                  </a:tcPr>
                </a:tc>
                <a:extLst>
                  <a:ext uri="{0D108BD9-81ED-4DB2-BD59-A6C34878D82A}">
                    <a16:rowId xmlns:a16="http://schemas.microsoft.com/office/drawing/2014/main" val="10002"/>
                  </a:ext>
                </a:extLst>
              </a:tr>
              <a:tr h="194945">
                <a:tc>
                  <a:txBody>
                    <a:bodyPr/>
                    <a:lstStyle/>
                    <a:p>
                      <a:pPr marL="73660">
                        <a:lnSpc>
                          <a:spcPct val="100000"/>
                        </a:lnSpc>
                        <a:spcBef>
                          <a:spcPts val="25"/>
                        </a:spcBef>
                      </a:pPr>
                      <a:r>
                        <a:rPr sz="1100" b="1" spc="-15" dirty="0">
                          <a:solidFill>
                            <a:srgbClr val="FFFFFF"/>
                          </a:solidFill>
                          <a:latin typeface="UD デジタル 教科書体 N-R"/>
                          <a:cs typeface="UD デジタル 教科書体 N-R"/>
                        </a:rPr>
                        <a:t>昭和レトロな商店街</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45F82"/>
                    </a:solidFill>
                  </a:tcPr>
                </a:tc>
                <a:tc>
                  <a:txBody>
                    <a:bodyPr/>
                    <a:lstStyle/>
                    <a:p>
                      <a:pPr marR="65405" algn="r">
                        <a:lnSpc>
                          <a:spcPct val="100000"/>
                        </a:lnSpc>
                        <a:spcBef>
                          <a:spcPts val="75"/>
                        </a:spcBef>
                      </a:pPr>
                      <a:r>
                        <a:rPr sz="1100" spc="-25" dirty="0">
                          <a:latin typeface="UD デジタル 教科書体 N-R"/>
                          <a:cs typeface="UD デジタル 教科書体 N-R"/>
                        </a:rPr>
                        <a:t>136</a:t>
                      </a:r>
                      <a:endParaRPr sz="1100">
                        <a:latin typeface="UD デジタル 教科書体 N-R"/>
                        <a:cs typeface="UD デジタル 教科書体 N-R"/>
                      </a:endParaRPr>
                    </a:p>
                  </a:txBody>
                  <a:tcPr marL="0" marR="0" marT="9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7"/>
                    </a:solidFill>
                  </a:tcPr>
                </a:tc>
                <a:tc>
                  <a:txBody>
                    <a:bodyPr/>
                    <a:lstStyle/>
                    <a:p>
                      <a:pPr marR="66040" algn="r">
                        <a:lnSpc>
                          <a:spcPct val="100000"/>
                        </a:lnSpc>
                        <a:spcBef>
                          <a:spcPts val="75"/>
                        </a:spcBef>
                      </a:pPr>
                      <a:r>
                        <a:rPr sz="1100" spc="-25" dirty="0">
                          <a:latin typeface="UD デジタル 教科書体 N-R"/>
                          <a:cs typeface="UD デジタル 教科書体 N-R"/>
                        </a:rPr>
                        <a:t>656</a:t>
                      </a:r>
                      <a:endParaRPr sz="1100">
                        <a:latin typeface="UD デジタル 教科書体 N-R"/>
                        <a:cs typeface="UD デジタル 教科書体 N-R"/>
                      </a:endParaRPr>
                    </a:p>
                  </a:txBody>
                  <a:tcPr marL="0" marR="0" marT="9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7"/>
                    </a:solidFill>
                  </a:tcPr>
                </a:tc>
                <a:extLst>
                  <a:ext uri="{0D108BD9-81ED-4DB2-BD59-A6C34878D82A}">
                    <a16:rowId xmlns:a16="http://schemas.microsoft.com/office/drawing/2014/main" val="10003"/>
                  </a:ext>
                </a:extLst>
              </a:tr>
              <a:tr h="400685">
                <a:tc>
                  <a:txBody>
                    <a:bodyPr/>
                    <a:lstStyle/>
                    <a:p>
                      <a:pPr marL="73660">
                        <a:lnSpc>
                          <a:spcPct val="100000"/>
                        </a:lnSpc>
                        <a:spcBef>
                          <a:spcPts val="25"/>
                        </a:spcBef>
                      </a:pPr>
                      <a:r>
                        <a:rPr sz="1100" b="1" spc="-15" dirty="0">
                          <a:solidFill>
                            <a:srgbClr val="FFFFFF"/>
                          </a:solidFill>
                          <a:latin typeface="UD デジタル 教科書体 N-R"/>
                          <a:cs typeface="UD デジタル 教科書体 N-R"/>
                        </a:rPr>
                        <a:t>南地中筋商店街</a:t>
                      </a:r>
                      <a:endParaRPr sz="1100">
                        <a:latin typeface="UD デジタル 教科書体 N-R"/>
                        <a:cs typeface="UD デジタル 教科書体 N-R"/>
                      </a:endParaRPr>
                    </a:p>
                    <a:p>
                      <a:pPr marL="73660">
                        <a:lnSpc>
                          <a:spcPct val="100000"/>
                        </a:lnSpc>
                        <a:spcBef>
                          <a:spcPts val="180"/>
                        </a:spcBef>
                      </a:pPr>
                      <a:r>
                        <a:rPr sz="1100" b="1" dirty="0">
                          <a:solidFill>
                            <a:srgbClr val="FFFFFF"/>
                          </a:solidFill>
                          <a:latin typeface="UD デジタル 教科書体 N-R"/>
                          <a:cs typeface="UD デジタル 教科書体 N-R"/>
                        </a:rPr>
                        <a:t>（</a:t>
                      </a:r>
                      <a:r>
                        <a:rPr sz="1100" b="1" spc="-5" dirty="0">
                          <a:solidFill>
                            <a:srgbClr val="FFFFFF"/>
                          </a:solidFill>
                          <a:latin typeface="UD デジタル 教科書体 N-R"/>
                          <a:cs typeface="UD デジタル 教科書体 N-R"/>
                        </a:rPr>
                        <a:t>店舗紹介</a:t>
                      </a:r>
                      <a:r>
                        <a:rPr sz="1100" b="1" spc="-50" dirty="0">
                          <a:solidFill>
                            <a:srgbClr val="FFFFFF"/>
                          </a:solidFill>
                          <a:latin typeface="UD デジタル 教科書体 N-R"/>
                          <a:cs typeface="UD デジタル 教科書体 N-R"/>
                        </a:rPr>
                        <a:t>）</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45F82"/>
                    </a:solidFill>
                  </a:tcPr>
                </a:tc>
                <a:tc>
                  <a:txBody>
                    <a:bodyPr/>
                    <a:lstStyle/>
                    <a:p>
                      <a:pPr marR="66675" algn="r">
                        <a:lnSpc>
                          <a:spcPct val="100000"/>
                        </a:lnSpc>
                        <a:spcBef>
                          <a:spcPts val="885"/>
                        </a:spcBef>
                      </a:pPr>
                      <a:r>
                        <a:rPr sz="1100" spc="-25" dirty="0">
                          <a:latin typeface="UD デジタル 教科書体 N-R"/>
                          <a:cs typeface="UD デジタル 教科書体 N-R"/>
                        </a:rPr>
                        <a:t>70</a:t>
                      </a:r>
                      <a:endParaRPr sz="1100">
                        <a:latin typeface="UD デジタル 教科書体 N-R"/>
                        <a:cs typeface="UD デジタル 教科書体 N-R"/>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C"/>
                    </a:solidFill>
                  </a:tcPr>
                </a:tc>
                <a:tc>
                  <a:txBody>
                    <a:bodyPr/>
                    <a:lstStyle/>
                    <a:p>
                      <a:pPr marR="66040" algn="r">
                        <a:lnSpc>
                          <a:spcPct val="100000"/>
                        </a:lnSpc>
                        <a:spcBef>
                          <a:spcPts val="885"/>
                        </a:spcBef>
                      </a:pPr>
                      <a:r>
                        <a:rPr sz="1100" spc="-25" dirty="0">
                          <a:latin typeface="UD デジタル 教科書体 N-R"/>
                          <a:cs typeface="UD デジタル 教科書体 N-R"/>
                        </a:rPr>
                        <a:t>298</a:t>
                      </a:r>
                      <a:endParaRPr sz="1100">
                        <a:latin typeface="UD デジタル 教科書体 N-R"/>
                        <a:cs typeface="UD デジタル 教科書体 N-R"/>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C"/>
                    </a:solidFill>
                  </a:tcPr>
                </a:tc>
                <a:extLst>
                  <a:ext uri="{0D108BD9-81ED-4DB2-BD59-A6C34878D82A}">
                    <a16:rowId xmlns:a16="http://schemas.microsoft.com/office/drawing/2014/main" val="10004"/>
                  </a:ext>
                </a:extLst>
              </a:tr>
              <a:tr h="194945">
                <a:tc>
                  <a:txBody>
                    <a:bodyPr/>
                    <a:lstStyle/>
                    <a:p>
                      <a:pPr marL="510540">
                        <a:lnSpc>
                          <a:spcPct val="100000"/>
                        </a:lnSpc>
                        <a:spcBef>
                          <a:spcPts val="25"/>
                        </a:spcBef>
                      </a:pPr>
                      <a:r>
                        <a:rPr sz="1100" b="1" spc="-15" dirty="0">
                          <a:solidFill>
                            <a:srgbClr val="FFFFFF"/>
                          </a:solidFill>
                          <a:latin typeface="UD デジタル 教科書体 N-R"/>
                          <a:cs typeface="UD デジタル 教科書体 N-R"/>
                        </a:rPr>
                        <a:t>総再生数</a:t>
                      </a:r>
                      <a:endParaRPr sz="1100">
                        <a:latin typeface="UD デジタル 教科書体 N-R"/>
                        <a:cs typeface="UD デジタル 教科書体 N-R"/>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45F82"/>
                    </a:solidFill>
                  </a:tcPr>
                </a:tc>
                <a:tc>
                  <a:txBody>
                    <a:bodyPr/>
                    <a:lstStyle/>
                    <a:p>
                      <a:pPr marR="65405" algn="r">
                        <a:lnSpc>
                          <a:spcPct val="100000"/>
                        </a:lnSpc>
                        <a:spcBef>
                          <a:spcPts val="75"/>
                        </a:spcBef>
                      </a:pPr>
                      <a:r>
                        <a:rPr sz="1100" spc="-25" dirty="0">
                          <a:latin typeface="UD デジタル 教科書体 N-R"/>
                          <a:cs typeface="UD デジタル 教科書体 N-R"/>
                        </a:rPr>
                        <a:t>449</a:t>
                      </a:r>
                      <a:endParaRPr sz="1100">
                        <a:latin typeface="UD デジタル 教科書体 N-R"/>
                        <a:cs typeface="UD デジタル 教科書体 N-R"/>
                      </a:endParaRPr>
                    </a:p>
                  </a:txBody>
                  <a:tcPr marL="0" marR="0" marT="9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7"/>
                    </a:solidFill>
                  </a:tcPr>
                </a:tc>
                <a:tc>
                  <a:txBody>
                    <a:bodyPr/>
                    <a:lstStyle/>
                    <a:p>
                      <a:pPr marR="66040" algn="r">
                        <a:lnSpc>
                          <a:spcPct val="100000"/>
                        </a:lnSpc>
                        <a:spcBef>
                          <a:spcPts val="75"/>
                        </a:spcBef>
                      </a:pPr>
                      <a:r>
                        <a:rPr sz="1100" spc="-10" dirty="0">
                          <a:latin typeface="UD デジタル 教科書体 N-R"/>
                          <a:cs typeface="UD デジタル 教科書体 N-R"/>
                        </a:rPr>
                        <a:t>1,576</a:t>
                      </a:r>
                      <a:endParaRPr sz="1100" dirty="0">
                        <a:latin typeface="UD デジタル 教科書体 N-R"/>
                        <a:cs typeface="UD デジタル 教科書体 N-R"/>
                      </a:endParaRPr>
                    </a:p>
                  </a:txBody>
                  <a:tcPr marL="0" marR="0" marT="9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2D7"/>
                    </a:solidFill>
                  </a:tcPr>
                </a:tc>
                <a:extLst>
                  <a:ext uri="{0D108BD9-81ED-4DB2-BD59-A6C34878D82A}">
                    <a16:rowId xmlns:a16="http://schemas.microsoft.com/office/drawing/2014/main" val="10005"/>
                  </a:ext>
                </a:extLst>
              </a:tr>
            </a:tbl>
          </a:graphicData>
        </a:graphic>
      </p:graphicFrame>
      <p:sp>
        <p:nvSpPr>
          <p:cNvPr id="34" name="object 34"/>
          <p:cNvSpPr txBox="1"/>
          <p:nvPr/>
        </p:nvSpPr>
        <p:spPr>
          <a:xfrm>
            <a:off x="6140176" y="7939530"/>
            <a:ext cx="982980" cy="190500"/>
          </a:xfrm>
          <a:prstGeom prst="rect">
            <a:avLst/>
          </a:prstGeom>
        </p:spPr>
        <p:txBody>
          <a:bodyPr vert="horz" wrap="square" lIns="0" tIns="16510" rIns="0" bIns="0" rtlCol="0">
            <a:spAutoFit/>
          </a:bodyPr>
          <a:lstStyle/>
          <a:p>
            <a:pPr marL="12700">
              <a:lnSpc>
                <a:spcPct val="100000"/>
              </a:lnSpc>
              <a:spcBef>
                <a:spcPts val="130"/>
              </a:spcBef>
            </a:pPr>
            <a:r>
              <a:rPr sz="1050" dirty="0">
                <a:latin typeface="UD デジタル 教科書体 N-R"/>
                <a:cs typeface="UD デジタル 教科書体 N-R"/>
              </a:rPr>
              <a:t>※R6.10.29</a:t>
            </a:r>
            <a:r>
              <a:rPr sz="1050" spc="-25" dirty="0">
                <a:latin typeface="UD デジタル 教科書体 N-R"/>
                <a:cs typeface="UD デジタル 教科書体 N-R"/>
              </a:rPr>
              <a:t>現在</a:t>
            </a:r>
            <a:endParaRPr sz="1050">
              <a:latin typeface="UD デジタル 教科書体 N-R"/>
              <a:cs typeface="UD デジタル 教科書体 N-R"/>
            </a:endParaRPr>
          </a:p>
        </p:txBody>
      </p:sp>
      <p:sp>
        <p:nvSpPr>
          <p:cNvPr id="35" name="object 35"/>
          <p:cNvSpPr txBox="1"/>
          <p:nvPr/>
        </p:nvSpPr>
        <p:spPr>
          <a:xfrm>
            <a:off x="7078958" y="10265095"/>
            <a:ext cx="152400" cy="255904"/>
          </a:xfrm>
          <a:prstGeom prst="rect">
            <a:avLst/>
          </a:prstGeom>
        </p:spPr>
        <p:txBody>
          <a:bodyPr vert="horz" wrap="square" lIns="0" tIns="13970" rIns="0" bIns="0" rtlCol="0">
            <a:spAutoFit/>
          </a:bodyPr>
          <a:lstStyle/>
          <a:p>
            <a:pPr marL="12700">
              <a:lnSpc>
                <a:spcPct val="100000"/>
              </a:lnSpc>
              <a:spcBef>
                <a:spcPts val="110"/>
              </a:spcBef>
            </a:pPr>
            <a:r>
              <a:rPr sz="1500" spc="-50" dirty="0">
                <a:solidFill>
                  <a:srgbClr val="888888"/>
                </a:solidFill>
                <a:latin typeface="UD デジタル 教科書体 NK-R"/>
                <a:cs typeface="UD デジタル 教科書体 NK-R"/>
              </a:rPr>
              <a:t>7</a:t>
            </a:r>
            <a:endParaRPr sz="1500">
              <a:latin typeface="UD デジタル 教科書体 NK-R"/>
              <a:cs typeface="UD デジタル 教科書体 NK-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352" y="1170825"/>
            <a:ext cx="6907530" cy="1958975"/>
            <a:chOff x="353352" y="1170825"/>
            <a:chExt cx="6907530" cy="1958975"/>
          </a:xfrm>
        </p:grpSpPr>
        <p:sp>
          <p:nvSpPr>
            <p:cNvPr id="3" name="object 3"/>
            <p:cNvSpPr/>
            <p:nvPr/>
          </p:nvSpPr>
          <p:spPr>
            <a:xfrm>
              <a:off x="353352" y="1170825"/>
              <a:ext cx="6907530" cy="1958975"/>
            </a:xfrm>
            <a:custGeom>
              <a:avLst/>
              <a:gdLst/>
              <a:ahLst/>
              <a:cxnLst/>
              <a:rect l="l" t="t" r="r" b="b"/>
              <a:pathLst>
                <a:path w="6907530" h="1958975">
                  <a:moveTo>
                    <a:pt x="0" y="1958479"/>
                  </a:moveTo>
                  <a:lnTo>
                    <a:pt x="6907034" y="1958479"/>
                  </a:lnTo>
                  <a:lnTo>
                    <a:pt x="6907034" y="0"/>
                  </a:lnTo>
                  <a:lnTo>
                    <a:pt x="0" y="0"/>
                  </a:lnTo>
                  <a:lnTo>
                    <a:pt x="0" y="1958479"/>
                  </a:lnTo>
                  <a:close/>
                </a:path>
              </a:pathLst>
            </a:custGeom>
            <a:solidFill>
              <a:srgbClr val="B4E4A1"/>
            </a:solidFill>
          </p:spPr>
          <p:txBody>
            <a:bodyPr wrap="square" lIns="0" tIns="0" rIns="0" bIns="0" rtlCol="0"/>
            <a:lstStyle/>
            <a:p>
              <a:endParaRPr/>
            </a:p>
          </p:txBody>
        </p:sp>
        <p:sp>
          <p:nvSpPr>
            <p:cNvPr id="4" name="object 4"/>
            <p:cNvSpPr/>
            <p:nvPr/>
          </p:nvSpPr>
          <p:spPr>
            <a:xfrm>
              <a:off x="439318" y="1233664"/>
              <a:ext cx="4608830" cy="1008380"/>
            </a:xfrm>
            <a:custGeom>
              <a:avLst/>
              <a:gdLst/>
              <a:ahLst/>
              <a:cxnLst/>
              <a:rect l="l" t="t" r="r" b="b"/>
              <a:pathLst>
                <a:path w="4608830" h="1008380">
                  <a:moveTo>
                    <a:pt x="4608449" y="0"/>
                  </a:moveTo>
                  <a:lnTo>
                    <a:pt x="0" y="0"/>
                  </a:lnTo>
                  <a:lnTo>
                    <a:pt x="0" y="266827"/>
                  </a:lnTo>
                  <a:lnTo>
                    <a:pt x="0" y="513981"/>
                  </a:lnTo>
                  <a:lnTo>
                    <a:pt x="0" y="761136"/>
                  </a:lnTo>
                  <a:lnTo>
                    <a:pt x="0" y="1008291"/>
                  </a:lnTo>
                  <a:lnTo>
                    <a:pt x="980262" y="1008291"/>
                  </a:lnTo>
                  <a:lnTo>
                    <a:pt x="4608449" y="1008291"/>
                  </a:lnTo>
                  <a:lnTo>
                    <a:pt x="4608449" y="761149"/>
                  </a:lnTo>
                  <a:lnTo>
                    <a:pt x="4608449" y="513981"/>
                  </a:lnTo>
                  <a:lnTo>
                    <a:pt x="4608449" y="266827"/>
                  </a:lnTo>
                  <a:lnTo>
                    <a:pt x="4608449" y="0"/>
                  </a:lnTo>
                  <a:close/>
                </a:path>
              </a:pathLst>
            </a:custGeom>
            <a:solidFill>
              <a:srgbClr val="FFFFFF"/>
            </a:solidFill>
          </p:spPr>
          <p:txBody>
            <a:bodyPr wrap="square" lIns="0" tIns="0" rIns="0" bIns="0" rtlCol="0"/>
            <a:lstStyle/>
            <a:p>
              <a:endParaRPr/>
            </a:p>
          </p:txBody>
        </p:sp>
        <p:sp>
          <p:nvSpPr>
            <p:cNvPr id="5" name="object 5"/>
            <p:cNvSpPr/>
            <p:nvPr/>
          </p:nvSpPr>
          <p:spPr>
            <a:xfrm>
              <a:off x="439314" y="1494148"/>
              <a:ext cx="4608830" cy="12700"/>
            </a:xfrm>
            <a:custGeom>
              <a:avLst/>
              <a:gdLst/>
              <a:ahLst/>
              <a:cxnLst/>
              <a:rect l="l" t="t" r="r" b="b"/>
              <a:pathLst>
                <a:path w="4608830" h="12700">
                  <a:moveTo>
                    <a:pt x="0" y="12700"/>
                  </a:moveTo>
                  <a:lnTo>
                    <a:pt x="4608461" y="12700"/>
                  </a:lnTo>
                  <a:lnTo>
                    <a:pt x="4608461" y="0"/>
                  </a:lnTo>
                  <a:lnTo>
                    <a:pt x="0" y="0"/>
                  </a:lnTo>
                  <a:lnTo>
                    <a:pt x="0" y="12700"/>
                  </a:lnTo>
                  <a:close/>
                </a:path>
              </a:pathLst>
            </a:custGeom>
            <a:solidFill>
              <a:srgbClr val="317DC4"/>
            </a:solidFill>
          </p:spPr>
          <p:txBody>
            <a:bodyPr wrap="square" lIns="0" tIns="0" rIns="0" bIns="0" rtlCol="0"/>
            <a:lstStyle/>
            <a:p>
              <a:endParaRPr/>
            </a:p>
          </p:txBody>
        </p:sp>
      </p:grpSp>
      <p:sp>
        <p:nvSpPr>
          <p:cNvPr id="6" name="object 6"/>
          <p:cNvSpPr txBox="1"/>
          <p:nvPr/>
        </p:nvSpPr>
        <p:spPr>
          <a:xfrm>
            <a:off x="439318" y="1241813"/>
            <a:ext cx="4608830" cy="193675"/>
          </a:xfrm>
          <a:prstGeom prst="rect">
            <a:avLst/>
          </a:prstGeom>
        </p:spPr>
        <p:txBody>
          <a:bodyPr vert="horz" wrap="square" lIns="0" tIns="12700" rIns="0" bIns="0" rtlCol="0">
            <a:spAutoFit/>
          </a:bodyPr>
          <a:lstStyle/>
          <a:p>
            <a:pPr marL="66040">
              <a:lnSpc>
                <a:spcPct val="100000"/>
              </a:lnSpc>
              <a:spcBef>
                <a:spcPts val="100"/>
              </a:spcBef>
            </a:pPr>
            <a:r>
              <a:rPr sz="1100" b="1" spc="-15" dirty="0">
                <a:latin typeface="UD デジタル 教科書体 N-R"/>
                <a:cs typeface="UD デジタル 教科書体 N-R"/>
              </a:rPr>
              <a:t>基本データ</a:t>
            </a:r>
            <a:endParaRPr sz="1100">
              <a:latin typeface="UD デジタル 教科書体 N-R"/>
              <a:cs typeface="UD デジタル 教科書体 N-R"/>
            </a:endParaRPr>
          </a:p>
        </p:txBody>
      </p:sp>
      <p:sp>
        <p:nvSpPr>
          <p:cNvPr id="7" name="object 7"/>
          <p:cNvSpPr/>
          <p:nvPr/>
        </p:nvSpPr>
        <p:spPr>
          <a:xfrm>
            <a:off x="439318" y="2235796"/>
            <a:ext cx="4607560" cy="810895"/>
          </a:xfrm>
          <a:custGeom>
            <a:avLst/>
            <a:gdLst/>
            <a:ahLst/>
            <a:cxnLst/>
            <a:rect l="l" t="t" r="r" b="b"/>
            <a:pathLst>
              <a:path w="4607560" h="810894">
                <a:moveTo>
                  <a:pt x="4607560" y="0"/>
                </a:moveTo>
                <a:lnTo>
                  <a:pt x="1037653" y="0"/>
                </a:lnTo>
                <a:lnTo>
                  <a:pt x="0" y="0"/>
                </a:lnTo>
                <a:lnTo>
                  <a:pt x="0" y="270154"/>
                </a:lnTo>
                <a:lnTo>
                  <a:pt x="0" y="540321"/>
                </a:lnTo>
                <a:lnTo>
                  <a:pt x="0" y="810488"/>
                </a:lnTo>
                <a:lnTo>
                  <a:pt x="1037653" y="810488"/>
                </a:lnTo>
                <a:lnTo>
                  <a:pt x="4607560" y="810488"/>
                </a:lnTo>
                <a:lnTo>
                  <a:pt x="4607560" y="540321"/>
                </a:lnTo>
                <a:lnTo>
                  <a:pt x="4607560" y="270167"/>
                </a:lnTo>
                <a:lnTo>
                  <a:pt x="4607560" y="0"/>
                </a:lnTo>
                <a:close/>
              </a:path>
            </a:pathLst>
          </a:custGeom>
          <a:solidFill>
            <a:srgbClr val="FFFFFF"/>
          </a:solidFill>
        </p:spPr>
        <p:txBody>
          <a:bodyPr wrap="square" lIns="0" tIns="0" rIns="0" bIns="0" rtlCol="0"/>
          <a:lstStyle/>
          <a:p>
            <a:endParaRPr/>
          </a:p>
        </p:txBody>
      </p:sp>
      <p:sp>
        <p:nvSpPr>
          <p:cNvPr id="8" name="object 8"/>
          <p:cNvSpPr txBox="1"/>
          <p:nvPr/>
        </p:nvSpPr>
        <p:spPr>
          <a:xfrm>
            <a:off x="1501368" y="1436461"/>
            <a:ext cx="1624965" cy="1005205"/>
          </a:xfrm>
          <a:prstGeom prst="rect">
            <a:avLst/>
          </a:prstGeom>
        </p:spPr>
        <p:txBody>
          <a:bodyPr vert="horz" wrap="square" lIns="0" tIns="92075" rIns="0" bIns="0" rtlCol="0">
            <a:spAutoFit/>
          </a:bodyPr>
          <a:lstStyle/>
          <a:p>
            <a:pPr marL="12700">
              <a:lnSpc>
                <a:spcPct val="100000"/>
              </a:lnSpc>
              <a:spcBef>
                <a:spcPts val="725"/>
              </a:spcBef>
            </a:pPr>
            <a:r>
              <a:rPr sz="1100" b="1" spc="-15" dirty="0">
                <a:solidFill>
                  <a:srgbClr val="221F1F"/>
                </a:solidFill>
                <a:latin typeface="UD デジタル 教科書体 N-R"/>
                <a:cs typeface="UD デジタル 教科書体 N-R"/>
              </a:rPr>
              <a:t>大阪市旭区</a:t>
            </a:r>
            <a:endParaRPr sz="1100" dirty="0">
              <a:latin typeface="UD デジタル 教科書体 N-R"/>
              <a:cs typeface="UD デジタル 教科書体 N-R"/>
            </a:endParaRPr>
          </a:p>
          <a:p>
            <a:pPr marL="12700" marR="358775">
              <a:lnSpc>
                <a:spcPct val="147400"/>
              </a:lnSpc>
            </a:pPr>
            <a:r>
              <a:rPr sz="1100" b="1" spc="-30" dirty="0">
                <a:solidFill>
                  <a:srgbClr val="221F1F"/>
                </a:solidFill>
                <a:latin typeface="UD デジタル 教科書体 N-R"/>
                <a:cs typeface="UD デジタル 教科書体 N-R"/>
              </a:rPr>
              <a:t>京阪本線千林駅すぐ</a:t>
            </a:r>
            <a:r>
              <a:rPr sz="1100" b="1" spc="-50" dirty="0">
                <a:solidFill>
                  <a:srgbClr val="221F1F"/>
                </a:solidFill>
                <a:latin typeface="UD デジタル 教科書体 N-R"/>
                <a:cs typeface="UD デジタル 教科書体 N-R"/>
              </a:rPr>
              <a:t> </a:t>
            </a:r>
            <a:r>
              <a:rPr sz="1100" b="1" dirty="0">
                <a:solidFill>
                  <a:srgbClr val="221F1F"/>
                </a:solidFill>
                <a:latin typeface="UD デジタル 教科書体 N-R"/>
                <a:cs typeface="UD デジタル 教科書体 N-R"/>
              </a:rPr>
              <a:t>180</a:t>
            </a:r>
            <a:r>
              <a:rPr sz="1100" b="1" spc="-25" dirty="0">
                <a:solidFill>
                  <a:srgbClr val="221F1F"/>
                </a:solidFill>
                <a:latin typeface="UD デジタル 教科書体 N-R"/>
                <a:cs typeface="UD デジタル 教科書体 N-R"/>
              </a:rPr>
              <a:t> 店</a:t>
            </a:r>
            <a:endParaRPr sz="1100" dirty="0">
              <a:latin typeface="UD デジタル 教科書体 N-R"/>
              <a:cs typeface="UD デジタル 教科書体 N-R"/>
            </a:endParaRPr>
          </a:p>
          <a:p>
            <a:pPr marL="69850">
              <a:lnSpc>
                <a:spcPct val="100000"/>
              </a:lnSpc>
              <a:spcBef>
                <a:spcPts val="795"/>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2">
                  <a:extLst>
                    <a:ext uri="{A12FA001-AC4F-418D-AE19-62706E023703}">
                      <ahyp:hlinkClr xmlns:ahyp="http://schemas.microsoft.com/office/drawing/2018/hyperlinkcolor" val="tx"/>
                    </a:ext>
                  </a:extLst>
                </a:hlinkClick>
              </a:rPr>
              <a:t>/www.senbayashi.com/</a:t>
            </a:r>
            <a:endParaRPr sz="900" dirty="0">
              <a:solidFill>
                <a:srgbClr val="4B7A52"/>
              </a:solidFill>
              <a:latin typeface="UD デジタル 教科書体 N-R"/>
              <a:cs typeface="UD デジタル 教科書体 N-R"/>
            </a:endParaRPr>
          </a:p>
        </p:txBody>
      </p:sp>
      <p:sp>
        <p:nvSpPr>
          <p:cNvPr id="9" name="object 9"/>
          <p:cNvSpPr txBox="1"/>
          <p:nvPr/>
        </p:nvSpPr>
        <p:spPr>
          <a:xfrm>
            <a:off x="1558756" y="2549083"/>
            <a:ext cx="2652395" cy="151323"/>
          </a:xfrm>
          <a:prstGeom prst="rect">
            <a:avLst/>
          </a:prstGeom>
        </p:spPr>
        <p:txBody>
          <a:bodyPr vert="horz" wrap="square" lIns="0" tIns="12700" rIns="0" bIns="0" rtlCol="0">
            <a:spAutoFit/>
          </a:bodyPr>
          <a:lstStyle/>
          <a:p>
            <a:pPr marL="12700">
              <a:lnSpc>
                <a:spcPct val="1000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3">
                  <a:extLst>
                    <a:ext uri="{A12FA001-AC4F-418D-AE19-62706E023703}">
                      <ahyp:hlinkClr xmlns:ahyp="http://schemas.microsoft.com/office/drawing/2018/hyperlinkcolor" val="tx"/>
                    </a:ext>
                  </a:extLst>
                </a:hlinkClick>
              </a:rPr>
              <a:t>/www.instagram.com/senbayashi_official/</a:t>
            </a:r>
            <a:endParaRPr sz="900" dirty="0">
              <a:solidFill>
                <a:srgbClr val="4B7A52"/>
              </a:solidFill>
              <a:latin typeface="UD デジタル 教科書体 N-R"/>
              <a:cs typeface="UD デジタル 教科書体 N-R"/>
            </a:endParaRPr>
          </a:p>
        </p:txBody>
      </p:sp>
      <p:sp>
        <p:nvSpPr>
          <p:cNvPr id="10" name="object 10"/>
          <p:cNvSpPr txBox="1"/>
          <p:nvPr/>
        </p:nvSpPr>
        <p:spPr>
          <a:xfrm>
            <a:off x="517800" y="1436461"/>
            <a:ext cx="616585" cy="1560195"/>
          </a:xfrm>
          <a:prstGeom prst="rect">
            <a:avLst/>
          </a:prstGeom>
        </p:spPr>
        <p:txBody>
          <a:bodyPr vert="horz" wrap="square" lIns="0" tIns="7620" rIns="0" bIns="0" rtlCol="0">
            <a:spAutoFit/>
          </a:bodyPr>
          <a:lstStyle/>
          <a:p>
            <a:pPr marL="12700" marR="5080" algn="just">
              <a:lnSpc>
                <a:spcPct val="150100"/>
              </a:lnSpc>
              <a:spcBef>
                <a:spcPts val="60"/>
              </a:spcBef>
            </a:pPr>
            <a:r>
              <a:rPr sz="1100" b="1" spc="-15" dirty="0">
                <a:solidFill>
                  <a:srgbClr val="221F1F"/>
                </a:solidFill>
                <a:latin typeface="UD デジタル 教科書体 N-R"/>
                <a:cs typeface="UD デジタル 教科書体 N-R"/>
              </a:rPr>
              <a:t>所 在 地</a:t>
            </a:r>
            <a:r>
              <a:rPr sz="1100" b="1" spc="40" dirty="0">
                <a:solidFill>
                  <a:srgbClr val="221F1F"/>
                </a:solidFill>
                <a:latin typeface="UD デジタル 教科書体 N-R"/>
                <a:cs typeface="UD デジタル 教科書体 N-R"/>
              </a:rPr>
              <a:t>アクセス</a:t>
            </a:r>
            <a:r>
              <a:rPr sz="1100" b="1" spc="-10" dirty="0">
                <a:solidFill>
                  <a:srgbClr val="221F1F"/>
                </a:solidFill>
                <a:latin typeface="UD デジタル 教科書体 N-R"/>
                <a:cs typeface="UD デジタル 教科書体 N-R"/>
              </a:rPr>
              <a:t>会 員 数</a:t>
            </a:r>
            <a:r>
              <a:rPr sz="1100" b="1" spc="-50" dirty="0">
                <a:solidFill>
                  <a:srgbClr val="221F1F"/>
                </a:solidFill>
                <a:latin typeface="UD デジタル 教科書体 N-R"/>
                <a:cs typeface="UD デジタル 教科書体 N-R"/>
              </a:rPr>
              <a:t> </a:t>
            </a:r>
            <a:r>
              <a:rPr sz="1000" b="1" spc="-25" dirty="0">
                <a:solidFill>
                  <a:srgbClr val="221F1F"/>
                </a:solidFill>
                <a:latin typeface="UD デジタル 教科書体 N-R"/>
                <a:cs typeface="UD デジタル 教科書体 N-R"/>
              </a:rPr>
              <a:t>URL</a:t>
            </a:r>
            <a:endParaRPr sz="1000">
              <a:latin typeface="UD デジタル 教科書体 N-R"/>
              <a:cs typeface="UD デジタル 教科書体 N-R"/>
            </a:endParaRPr>
          </a:p>
          <a:p>
            <a:pPr marL="12700">
              <a:lnSpc>
                <a:spcPct val="100000"/>
              </a:lnSpc>
              <a:spcBef>
                <a:spcPts val="930"/>
              </a:spcBef>
            </a:pPr>
            <a:r>
              <a:rPr sz="1000" b="1" spc="-10" dirty="0">
                <a:solidFill>
                  <a:srgbClr val="221F1F"/>
                </a:solidFill>
                <a:latin typeface="UD デジタル 教科書体 N-R"/>
                <a:cs typeface="UD デジタル 教科書体 N-R"/>
              </a:rPr>
              <a:t>Instagram</a:t>
            </a:r>
            <a:endParaRPr sz="1000">
              <a:latin typeface="UD デジタル 教科書体 N-R"/>
              <a:cs typeface="UD デジタル 教科書体 N-R"/>
            </a:endParaRPr>
          </a:p>
          <a:p>
            <a:pPr marL="12700">
              <a:lnSpc>
                <a:spcPct val="100000"/>
              </a:lnSpc>
              <a:spcBef>
                <a:spcPts val="865"/>
              </a:spcBef>
            </a:pPr>
            <a:r>
              <a:rPr sz="1100" b="1" spc="-10" dirty="0">
                <a:solidFill>
                  <a:srgbClr val="221F1F"/>
                </a:solidFill>
                <a:latin typeface="UD デジタル 教科書体 N-R"/>
                <a:cs typeface="UD デジタル 教科書体 N-R"/>
              </a:rPr>
              <a:t>Facebook</a:t>
            </a:r>
            <a:endParaRPr sz="1100">
              <a:latin typeface="UD デジタル 教科書体 N-R"/>
              <a:cs typeface="UD デジタル 教科書体 N-R"/>
            </a:endParaRPr>
          </a:p>
        </p:txBody>
      </p:sp>
      <p:sp>
        <p:nvSpPr>
          <p:cNvPr id="11" name="object 11"/>
          <p:cNvSpPr txBox="1"/>
          <p:nvPr/>
        </p:nvSpPr>
        <p:spPr>
          <a:xfrm>
            <a:off x="1558756" y="2819245"/>
            <a:ext cx="2025014" cy="151323"/>
          </a:xfrm>
          <a:prstGeom prst="rect">
            <a:avLst/>
          </a:prstGeom>
        </p:spPr>
        <p:txBody>
          <a:bodyPr vert="horz" wrap="square" lIns="0" tIns="12700" rIns="0" bIns="0" rtlCol="0">
            <a:spAutoFit/>
          </a:bodyPr>
          <a:lstStyle/>
          <a:p>
            <a:pPr marL="12700">
              <a:lnSpc>
                <a:spcPct val="100000"/>
              </a:lnSpc>
              <a:spcBef>
                <a:spcPts val="100"/>
              </a:spcBef>
            </a:pPr>
            <a:r>
              <a:rPr sz="900" b="1" u="sng" spc="-10" dirty="0">
                <a:solidFill>
                  <a:srgbClr val="4B7A52"/>
                </a:solidFill>
                <a:uFill>
                  <a:solidFill>
                    <a:srgbClr val="13501B"/>
                  </a:solidFill>
                </a:uFill>
                <a:latin typeface="UD デジタル 教科書体 N-R"/>
                <a:cs typeface="UD デジタル 教科書体 N-R"/>
              </a:rPr>
              <a:t>https:/</a:t>
            </a:r>
            <a:r>
              <a:rPr sz="900" b="1" u="sng" spc="-10" dirty="0">
                <a:solidFill>
                  <a:srgbClr val="4B7A52"/>
                </a:solidFill>
                <a:uFill>
                  <a:solidFill>
                    <a:srgbClr val="13501B"/>
                  </a:solidFill>
                </a:uFill>
                <a:latin typeface="UD デジタル 教科書体 N-R"/>
                <a:cs typeface="UD デジタル 教科書体 N-R"/>
                <a:hlinkClick r:id="rId4">
                  <a:extLst>
                    <a:ext uri="{A12FA001-AC4F-418D-AE19-62706E023703}">
                      <ahyp:hlinkClr xmlns:ahyp="http://schemas.microsoft.com/office/drawing/2018/hyperlinkcolor" val="tx"/>
                    </a:ext>
                  </a:extLst>
                </a:hlinkClick>
              </a:rPr>
              <a:t>/www.facebook.com/senbayashi</a:t>
            </a:r>
            <a:endParaRPr sz="900">
              <a:solidFill>
                <a:srgbClr val="4B7A52"/>
              </a:solidFill>
              <a:latin typeface="UD デジタル 教科書体 N-R"/>
              <a:cs typeface="UD デジタル 教科書体 N-R"/>
            </a:endParaRPr>
          </a:p>
        </p:txBody>
      </p:sp>
      <p:sp>
        <p:nvSpPr>
          <p:cNvPr id="12" name="object 12"/>
          <p:cNvSpPr/>
          <p:nvPr/>
        </p:nvSpPr>
        <p:spPr>
          <a:xfrm>
            <a:off x="471162" y="860555"/>
            <a:ext cx="6732270" cy="0"/>
          </a:xfrm>
          <a:custGeom>
            <a:avLst/>
            <a:gdLst/>
            <a:ahLst/>
            <a:cxnLst/>
            <a:rect l="l" t="t" r="r" b="b"/>
            <a:pathLst>
              <a:path w="6732270">
                <a:moveTo>
                  <a:pt x="0" y="0"/>
                </a:moveTo>
                <a:lnTo>
                  <a:pt x="6731685" y="0"/>
                </a:lnTo>
              </a:path>
            </a:pathLst>
          </a:custGeom>
          <a:ln w="19050">
            <a:solidFill>
              <a:srgbClr val="317DC4"/>
            </a:solidFill>
          </a:ln>
        </p:spPr>
        <p:txBody>
          <a:bodyPr wrap="square" lIns="0" tIns="0" rIns="0" bIns="0" rtlCol="0"/>
          <a:lstStyle/>
          <a:p>
            <a:endParaRPr/>
          </a:p>
        </p:txBody>
      </p:sp>
      <p:sp>
        <p:nvSpPr>
          <p:cNvPr id="13" name="object 13"/>
          <p:cNvSpPr txBox="1"/>
          <p:nvPr/>
        </p:nvSpPr>
        <p:spPr>
          <a:xfrm>
            <a:off x="353352" y="132206"/>
            <a:ext cx="6907530" cy="1038860"/>
          </a:xfrm>
          <a:prstGeom prst="rect">
            <a:avLst/>
          </a:prstGeom>
          <a:ln w="19050">
            <a:solidFill>
              <a:srgbClr val="317DC4"/>
            </a:solidFill>
          </a:ln>
        </p:spPr>
        <p:txBody>
          <a:bodyPr vert="horz" wrap="square" lIns="0" tIns="74930" rIns="0" bIns="0" rtlCol="0">
            <a:spAutoFit/>
          </a:bodyPr>
          <a:lstStyle/>
          <a:p>
            <a:pPr marL="154940">
              <a:lnSpc>
                <a:spcPct val="100000"/>
              </a:lnSpc>
              <a:spcBef>
                <a:spcPts val="590"/>
              </a:spcBef>
            </a:pPr>
            <a:r>
              <a:rPr sz="1100" b="1" spc="-20" dirty="0">
                <a:solidFill>
                  <a:srgbClr val="585858"/>
                </a:solidFill>
                <a:latin typeface="UD デジタル 教科書体 N-R"/>
                <a:cs typeface="UD デジタル 教科書体 N-R"/>
              </a:rPr>
              <a:t>事例㉚</a:t>
            </a:r>
            <a:endParaRPr sz="1100">
              <a:latin typeface="UD デジタル 教科書体 N-R"/>
              <a:cs typeface="UD デジタル 教科書体 N-R"/>
            </a:endParaRPr>
          </a:p>
          <a:p>
            <a:pPr marL="137795">
              <a:lnSpc>
                <a:spcPct val="100000"/>
              </a:lnSpc>
              <a:spcBef>
                <a:spcPts val="1030"/>
              </a:spcBef>
            </a:pPr>
            <a:r>
              <a:rPr sz="1700" spc="-10" dirty="0">
                <a:latin typeface="UD デジタル 教科書体 N-R"/>
                <a:cs typeface="UD デジタル 教科書体 N-R"/>
              </a:rPr>
              <a:t>「千林ふれあい館」をベース(基地)とした地域コミュニティづくり</a:t>
            </a:r>
            <a:endParaRPr sz="1700">
              <a:latin typeface="UD デジタル 教科書体 N-R"/>
              <a:cs typeface="UD デジタル 教科書体 N-R"/>
            </a:endParaRPr>
          </a:p>
          <a:p>
            <a:pPr marL="154940">
              <a:lnSpc>
                <a:spcPct val="100000"/>
              </a:lnSpc>
              <a:spcBef>
                <a:spcPts val="1195"/>
              </a:spcBef>
            </a:pPr>
            <a:r>
              <a:rPr sz="1300" spc="-25" dirty="0">
                <a:latin typeface="UD デジタル 教科書体 NK-R"/>
                <a:cs typeface="UD デジタル 教科書体 NK-R"/>
              </a:rPr>
              <a:t>千林商店街振興組合</a:t>
            </a:r>
            <a:endParaRPr sz="1300">
              <a:latin typeface="UD デジタル 教科書体 NK-R"/>
              <a:cs typeface="UD デジタル 教科書体 NK-R"/>
            </a:endParaRPr>
          </a:p>
        </p:txBody>
      </p:sp>
      <p:sp>
        <p:nvSpPr>
          <p:cNvPr id="14" name="object 14"/>
          <p:cNvSpPr/>
          <p:nvPr/>
        </p:nvSpPr>
        <p:spPr>
          <a:xfrm>
            <a:off x="341579" y="3227272"/>
            <a:ext cx="1660525" cy="320675"/>
          </a:xfrm>
          <a:custGeom>
            <a:avLst/>
            <a:gdLst/>
            <a:ahLst/>
            <a:cxnLst/>
            <a:rect l="l" t="t" r="r" b="b"/>
            <a:pathLst>
              <a:path w="1660525" h="320675">
                <a:moveTo>
                  <a:pt x="1660016" y="0"/>
                </a:moveTo>
                <a:lnTo>
                  <a:pt x="0" y="0"/>
                </a:lnTo>
                <a:lnTo>
                  <a:pt x="0" y="320332"/>
                </a:lnTo>
                <a:lnTo>
                  <a:pt x="1660016" y="320332"/>
                </a:lnTo>
                <a:lnTo>
                  <a:pt x="1660016" y="0"/>
                </a:lnTo>
                <a:close/>
              </a:path>
            </a:pathLst>
          </a:custGeom>
          <a:solidFill>
            <a:srgbClr val="317DC4"/>
          </a:solidFill>
        </p:spPr>
        <p:txBody>
          <a:bodyPr wrap="square" lIns="0" tIns="0" rIns="0" bIns="0" rtlCol="0"/>
          <a:lstStyle/>
          <a:p>
            <a:endParaRPr/>
          </a:p>
        </p:txBody>
      </p:sp>
      <p:graphicFrame>
        <p:nvGraphicFramePr>
          <p:cNvPr id="15" name="object 15"/>
          <p:cNvGraphicFramePr>
            <a:graphicFrameLocks noGrp="1"/>
          </p:cNvGraphicFramePr>
          <p:nvPr/>
        </p:nvGraphicFramePr>
        <p:xfrm>
          <a:off x="341579" y="3227272"/>
          <a:ext cx="3255645" cy="2240915"/>
        </p:xfrm>
        <a:graphic>
          <a:graphicData uri="http://schemas.openxmlformats.org/drawingml/2006/table">
            <a:tbl>
              <a:tblPr firstRow="1" bandRow="1">
                <a:tableStyleId>{2D5ABB26-0587-4C30-8999-92F81FD0307C}</a:tableStyleId>
              </a:tblPr>
              <a:tblGrid>
                <a:gridCol w="3255645">
                  <a:extLst>
                    <a:ext uri="{9D8B030D-6E8A-4147-A177-3AD203B41FA5}">
                      <a16:colId xmlns:a16="http://schemas.microsoft.com/office/drawing/2014/main" val="20000"/>
                    </a:ext>
                  </a:extLst>
                </a:gridCol>
              </a:tblGrid>
              <a:tr h="320040">
                <a:tc>
                  <a:txBody>
                    <a:bodyPr/>
                    <a:lstStyle/>
                    <a:p>
                      <a:pPr marL="497840">
                        <a:lnSpc>
                          <a:spcPct val="100000"/>
                        </a:lnSpc>
                        <a:spcBef>
                          <a:spcPts val="370"/>
                        </a:spcBef>
                      </a:pPr>
                      <a:r>
                        <a:rPr sz="1300" b="1" spc="-20" dirty="0">
                          <a:solidFill>
                            <a:srgbClr val="FFFFFF"/>
                          </a:solidFill>
                          <a:latin typeface="UD デジタル 教科書体 NK-R"/>
                          <a:cs typeface="UD デジタル 教科書体 NK-R"/>
                        </a:rPr>
                        <a:t>取組概要</a:t>
                      </a:r>
                      <a:endParaRPr sz="1300">
                        <a:latin typeface="UD デジタル 教科書体 NK-R"/>
                        <a:cs typeface="UD デジタル 教科書体 NK-R"/>
                      </a:endParaRPr>
                    </a:p>
                  </a:txBody>
                  <a:tcPr marL="0" marR="0" marT="46990" marB="0"/>
                </a:tc>
                <a:extLst>
                  <a:ext uri="{0D108BD9-81ED-4DB2-BD59-A6C34878D82A}">
                    <a16:rowId xmlns:a16="http://schemas.microsoft.com/office/drawing/2014/main" val="10000"/>
                  </a:ext>
                </a:extLst>
              </a:tr>
              <a:tr h="1920875">
                <a:tc>
                  <a:txBody>
                    <a:bodyPr/>
                    <a:lstStyle/>
                    <a:p>
                      <a:pPr marL="149860" marR="257175" indent="-94615">
                        <a:lnSpc>
                          <a:spcPct val="100000"/>
                        </a:lnSpc>
                        <a:spcBef>
                          <a:spcPts val="520"/>
                        </a:spcBef>
                      </a:pPr>
                      <a:r>
                        <a:rPr sz="1100" b="1" u="sng" spc="-20" dirty="0">
                          <a:uFill>
                            <a:solidFill>
                              <a:srgbClr val="000000"/>
                            </a:solidFill>
                          </a:uFill>
                          <a:latin typeface="UD デジタル 教科書体 N-R"/>
                          <a:cs typeface="UD デジタル 教科書体 N-R"/>
                        </a:rPr>
                        <a:t>①「千林ふれあい館」を地域のコミュニティス</a:t>
                      </a:r>
                      <a:r>
                        <a:rPr sz="1100" b="1" u="sng" spc="-15" dirty="0">
                          <a:uFill>
                            <a:solidFill>
                              <a:srgbClr val="000000"/>
                            </a:solidFill>
                          </a:uFill>
                          <a:latin typeface="UD デジタル 教科書体 N-R"/>
                          <a:cs typeface="UD デジタル 教科書体 N-R"/>
                        </a:rPr>
                        <a:t>ペースとして運用</a:t>
                      </a:r>
                      <a:endParaRPr sz="1100" dirty="0">
                        <a:latin typeface="UD デジタル 教科書体 N-R"/>
                        <a:cs typeface="UD デジタル 教科書体 N-R"/>
                      </a:endParaRPr>
                    </a:p>
                    <a:p>
                      <a:pPr marL="149860" marR="29209" indent="45085">
                        <a:lnSpc>
                          <a:spcPct val="100000"/>
                        </a:lnSpc>
                      </a:pPr>
                      <a:r>
                        <a:rPr sz="1100" spc="-130" dirty="0">
                          <a:latin typeface="UD デジタル 教科書体 N-R"/>
                          <a:cs typeface="UD デジタル 教科書体 N-R"/>
                        </a:rPr>
                        <a:t>商店街内にあるコミュニティースペースを、ワーク</a:t>
                      </a:r>
                      <a:r>
                        <a:rPr sz="1100" spc="-114" dirty="0">
                          <a:latin typeface="UD デジタル 教科書体 N-R"/>
                          <a:cs typeface="UD デジタル 教科書体 N-R"/>
                        </a:rPr>
                        <a:t>ショップやチャレンジショップの会場として活用。生</a:t>
                      </a:r>
                      <a:r>
                        <a:rPr sz="1100" spc="-5" dirty="0">
                          <a:latin typeface="UD デジタル 教科書体 N-R"/>
                          <a:cs typeface="UD デジタル 教科書体 N-R"/>
                        </a:rPr>
                        <a:t>活情報誌</a:t>
                      </a:r>
                      <a:r>
                        <a:rPr sz="1100" spc="-15" dirty="0">
                          <a:latin typeface="UD デジタル 教科書体 N-R"/>
                          <a:cs typeface="UD デジタル 教科書体 N-R"/>
                        </a:rPr>
                        <a:t>｢</a:t>
                      </a:r>
                      <a:r>
                        <a:rPr sz="1100" spc="-10" dirty="0">
                          <a:latin typeface="UD デジタル 教科書体 N-R"/>
                          <a:cs typeface="UD デジタル 教科書体 N-R"/>
                        </a:rPr>
                        <a:t>アイラブ千林</a:t>
                      </a:r>
                      <a:r>
                        <a:rPr sz="1100" dirty="0">
                          <a:latin typeface="UD デジタル 教科書体 N-R"/>
                          <a:cs typeface="UD デジタル 教科書体 N-R"/>
                        </a:rPr>
                        <a:t>｣</a:t>
                      </a:r>
                      <a:r>
                        <a:rPr sz="1100" spc="-30" dirty="0">
                          <a:latin typeface="UD デジタル 教科書体 N-R"/>
                          <a:cs typeface="UD デジタル 教科書体 N-R"/>
                        </a:rPr>
                        <a:t>を、冊子版・デジタル版</a:t>
                      </a:r>
                      <a:r>
                        <a:rPr sz="1100" spc="-15" dirty="0">
                          <a:latin typeface="UD デジタル 教科書体 N-R"/>
                          <a:cs typeface="UD デジタル 教科書体 N-R"/>
                        </a:rPr>
                        <a:t>ともに作成し、地域住民に向け情報発信。</a:t>
                      </a:r>
                      <a:endParaRPr sz="1100" dirty="0">
                        <a:latin typeface="UD デジタル 教科書体 N-R"/>
                        <a:cs typeface="UD デジタル 教科書体 N-R"/>
                      </a:endParaRPr>
                    </a:p>
                    <a:p>
                      <a:pPr marL="55244">
                        <a:lnSpc>
                          <a:spcPct val="100000"/>
                        </a:lnSpc>
                      </a:pPr>
                      <a:r>
                        <a:rPr sz="1100" b="1" u="sng" spc="-15" dirty="0">
                          <a:uFill>
                            <a:solidFill>
                              <a:srgbClr val="000000"/>
                            </a:solidFill>
                          </a:uFill>
                          <a:latin typeface="UD デジタル 教科書体 N-R"/>
                          <a:cs typeface="UD デジタル 教科書体 N-R"/>
                        </a:rPr>
                        <a:t>②デジタル対応の強化</a:t>
                      </a:r>
                      <a:endParaRPr sz="1100" dirty="0">
                        <a:latin typeface="UD デジタル 教科書体 N-R"/>
                        <a:cs typeface="UD デジタル 教科書体 N-R"/>
                      </a:endParaRPr>
                    </a:p>
                    <a:p>
                      <a:pPr marL="149860" marR="24130" indent="45085">
                        <a:lnSpc>
                          <a:spcPct val="100000"/>
                        </a:lnSpc>
                      </a:pPr>
                      <a:r>
                        <a:rPr sz="1100" spc="-20" dirty="0">
                          <a:latin typeface="UD デジタル 教科書体 N-R"/>
                          <a:cs typeface="UD デジタル 教科書体 N-R"/>
                        </a:rPr>
                        <a:t>「千林ふれあい館」にデジタルサイネージを設置し、イベント情報や地域の情報を発信。また、デジタル対応力向上のため、個店の店主向けに、</a:t>
                      </a:r>
                      <a:r>
                        <a:rPr sz="1100" spc="-50" dirty="0">
                          <a:latin typeface="UD デジタル 教科書体 N-R"/>
                          <a:cs typeface="UD デジタル 教科書体 N-R"/>
                        </a:rPr>
                        <a:t> </a:t>
                      </a:r>
                      <a:r>
                        <a:rPr sz="1100" dirty="0">
                          <a:latin typeface="UD デジタル 教科書体 N-R"/>
                          <a:cs typeface="UD デジタル 教科書体 N-R"/>
                        </a:rPr>
                        <a:t>LINE</a:t>
                      </a:r>
                      <a:r>
                        <a:rPr sz="1100" spc="-20" dirty="0">
                          <a:latin typeface="UD デジタル 教科書体 N-R"/>
                          <a:cs typeface="UD デジタル 教科書体 N-R"/>
                        </a:rPr>
                        <a:t>公式アカウント活用講座を実施した。</a:t>
                      </a:r>
                      <a:endParaRPr sz="1100" dirty="0">
                        <a:latin typeface="UD デジタル 教科書体 N-R"/>
                        <a:cs typeface="UD デジタル 教科書体 N-R"/>
                      </a:endParaRPr>
                    </a:p>
                  </a:txBody>
                  <a:tcPr marL="0" marR="0" marT="66040" marB="0"/>
                </a:tc>
                <a:extLst>
                  <a:ext uri="{0D108BD9-81ED-4DB2-BD59-A6C34878D82A}">
                    <a16:rowId xmlns:a16="http://schemas.microsoft.com/office/drawing/2014/main" val="10001"/>
                  </a:ext>
                </a:extLst>
              </a:tr>
            </a:tbl>
          </a:graphicData>
        </a:graphic>
      </p:graphicFrame>
      <p:grpSp>
        <p:nvGrpSpPr>
          <p:cNvPr id="16" name="object 16"/>
          <p:cNvGrpSpPr/>
          <p:nvPr/>
        </p:nvGrpSpPr>
        <p:grpSpPr>
          <a:xfrm>
            <a:off x="3660368" y="3318946"/>
            <a:ext cx="408940" cy="7028180"/>
            <a:chOff x="3660368" y="3318946"/>
            <a:chExt cx="408940" cy="7028180"/>
          </a:xfrm>
        </p:grpSpPr>
        <p:sp>
          <p:nvSpPr>
            <p:cNvPr id="17" name="object 17"/>
            <p:cNvSpPr/>
            <p:nvPr/>
          </p:nvSpPr>
          <p:spPr>
            <a:xfrm>
              <a:off x="3783536" y="3325296"/>
              <a:ext cx="0" cy="7015480"/>
            </a:xfrm>
            <a:custGeom>
              <a:avLst/>
              <a:gdLst/>
              <a:ahLst/>
              <a:cxnLst/>
              <a:rect l="l" t="t" r="r" b="b"/>
              <a:pathLst>
                <a:path h="7015480">
                  <a:moveTo>
                    <a:pt x="0" y="0"/>
                  </a:moveTo>
                  <a:lnTo>
                    <a:pt x="0" y="7015314"/>
                  </a:lnTo>
                </a:path>
              </a:pathLst>
            </a:custGeom>
            <a:ln w="12700">
              <a:solidFill>
                <a:srgbClr val="3A7C22"/>
              </a:solidFill>
              <a:prstDash val="sysDash"/>
            </a:ln>
          </p:spPr>
          <p:txBody>
            <a:bodyPr wrap="square" lIns="0" tIns="0" rIns="0" bIns="0" rtlCol="0"/>
            <a:lstStyle/>
            <a:p>
              <a:endParaRPr/>
            </a:p>
          </p:txBody>
        </p:sp>
        <p:sp>
          <p:nvSpPr>
            <p:cNvPr id="18" name="object 18"/>
            <p:cNvSpPr/>
            <p:nvPr/>
          </p:nvSpPr>
          <p:spPr>
            <a:xfrm>
              <a:off x="3679418" y="5869347"/>
              <a:ext cx="370840" cy="0"/>
            </a:xfrm>
            <a:custGeom>
              <a:avLst/>
              <a:gdLst/>
              <a:ahLst/>
              <a:cxnLst/>
              <a:rect l="l" t="t" r="r" b="b"/>
              <a:pathLst>
                <a:path w="370839">
                  <a:moveTo>
                    <a:pt x="0" y="0"/>
                  </a:moveTo>
                  <a:lnTo>
                    <a:pt x="370636" y="0"/>
                  </a:lnTo>
                </a:path>
              </a:pathLst>
            </a:custGeom>
            <a:ln w="38100">
              <a:solidFill>
                <a:srgbClr val="FFFFFF"/>
              </a:solidFill>
            </a:ln>
          </p:spPr>
          <p:txBody>
            <a:bodyPr wrap="square" lIns="0" tIns="0" rIns="0" bIns="0" rtlCol="0"/>
            <a:lstStyle/>
            <a:p>
              <a:endParaRPr/>
            </a:p>
          </p:txBody>
        </p:sp>
      </p:grpSp>
      <p:sp>
        <p:nvSpPr>
          <p:cNvPr id="19" name="object 19"/>
          <p:cNvSpPr txBox="1"/>
          <p:nvPr/>
        </p:nvSpPr>
        <p:spPr>
          <a:xfrm>
            <a:off x="336842" y="5583377"/>
            <a:ext cx="3342640" cy="286385"/>
          </a:xfrm>
          <a:prstGeom prst="rect">
            <a:avLst/>
          </a:prstGeom>
          <a:solidFill>
            <a:srgbClr val="317DC4"/>
          </a:solidFill>
        </p:spPr>
        <p:txBody>
          <a:bodyPr vert="horz" wrap="square" lIns="0" tIns="29209" rIns="0" bIns="0" rtlCol="0">
            <a:spAutoFit/>
          </a:bodyPr>
          <a:lstStyle/>
          <a:p>
            <a:pPr marL="84455">
              <a:lnSpc>
                <a:spcPct val="100000"/>
              </a:lnSpc>
              <a:spcBef>
                <a:spcPts val="229"/>
              </a:spcBef>
            </a:pPr>
            <a:r>
              <a:rPr sz="1300" b="1" spc="-25" dirty="0">
                <a:solidFill>
                  <a:srgbClr val="FFFFFF"/>
                </a:solidFill>
                <a:latin typeface="UD デジタル 教科書体 NK-R"/>
                <a:cs typeface="UD デジタル 教科書体 NK-R"/>
              </a:rPr>
              <a:t>取組内容 ①「千林ふれあい館」の多様な活用</a:t>
            </a:r>
            <a:endParaRPr sz="1300">
              <a:latin typeface="UD デジタル 教科書体 NK-R"/>
              <a:cs typeface="UD デジタル 教科書体 NK-R"/>
            </a:endParaRPr>
          </a:p>
        </p:txBody>
      </p:sp>
      <p:sp>
        <p:nvSpPr>
          <p:cNvPr id="20" name="object 20"/>
          <p:cNvSpPr/>
          <p:nvPr/>
        </p:nvSpPr>
        <p:spPr>
          <a:xfrm>
            <a:off x="337926" y="5866720"/>
            <a:ext cx="3211195" cy="281940"/>
          </a:xfrm>
          <a:custGeom>
            <a:avLst/>
            <a:gdLst/>
            <a:ahLst/>
            <a:cxnLst/>
            <a:rect l="l" t="t" r="r" b="b"/>
            <a:pathLst>
              <a:path w="3211195" h="281939">
                <a:moveTo>
                  <a:pt x="3069742" y="0"/>
                </a:moveTo>
                <a:lnTo>
                  <a:pt x="0" y="0"/>
                </a:lnTo>
                <a:lnTo>
                  <a:pt x="0" y="281800"/>
                </a:lnTo>
                <a:lnTo>
                  <a:pt x="3210636" y="281800"/>
                </a:lnTo>
                <a:lnTo>
                  <a:pt x="3210636" y="140893"/>
                </a:lnTo>
                <a:lnTo>
                  <a:pt x="3069742" y="0"/>
                </a:lnTo>
                <a:close/>
              </a:path>
            </a:pathLst>
          </a:custGeom>
          <a:solidFill>
            <a:srgbClr val="B4E4A1"/>
          </a:solidFill>
        </p:spPr>
        <p:txBody>
          <a:bodyPr wrap="square" lIns="0" tIns="0" rIns="0" bIns="0" rtlCol="0"/>
          <a:lstStyle/>
          <a:p>
            <a:endParaRPr/>
          </a:p>
        </p:txBody>
      </p:sp>
      <p:sp>
        <p:nvSpPr>
          <p:cNvPr id="21" name="object 21"/>
          <p:cNvSpPr/>
          <p:nvPr/>
        </p:nvSpPr>
        <p:spPr>
          <a:xfrm>
            <a:off x="338213" y="8310709"/>
            <a:ext cx="3304540" cy="281940"/>
          </a:xfrm>
          <a:custGeom>
            <a:avLst/>
            <a:gdLst/>
            <a:ahLst/>
            <a:cxnLst/>
            <a:rect l="l" t="t" r="r" b="b"/>
            <a:pathLst>
              <a:path w="3304540" h="281940">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sp>
        <p:nvSpPr>
          <p:cNvPr id="22" name="object 22"/>
          <p:cNvSpPr txBox="1"/>
          <p:nvPr/>
        </p:nvSpPr>
        <p:spPr>
          <a:xfrm>
            <a:off x="299779" y="5812601"/>
            <a:ext cx="3439160" cy="2371725"/>
          </a:xfrm>
          <a:prstGeom prst="rect">
            <a:avLst/>
          </a:prstGeom>
        </p:spPr>
        <p:txBody>
          <a:bodyPr vert="horz" wrap="square" lIns="0" tIns="117475" rIns="0" bIns="0" rtlCol="0">
            <a:spAutoFit/>
          </a:bodyPr>
          <a:lstStyle/>
          <a:p>
            <a:pPr marL="115570">
              <a:lnSpc>
                <a:spcPct val="100000"/>
              </a:lnSpc>
              <a:spcBef>
                <a:spcPts val="925"/>
              </a:spcBef>
            </a:pPr>
            <a:r>
              <a:rPr sz="1150" spc="-5" dirty="0">
                <a:latin typeface="UD デジタル 教科書体 N-R"/>
                <a:cs typeface="UD デジタル 教科書体 N-R"/>
              </a:rPr>
              <a:t>「千林ふれあい館」運用強化への思い</a:t>
            </a:r>
            <a:endParaRPr sz="1150">
              <a:latin typeface="UD デジタル 教科書体 N-R"/>
              <a:cs typeface="UD デジタル 教科書体 N-R"/>
            </a:endParaRPr>
          </a:p>
          <a:p>
            <a:pPr marL="113030" marR="142240" indent="-100965" algn="just">
              <a:lnSpc>
                <a:spcPct val="102899"/>
              </a:lnSpc>
              <a:spcBef>
                <a:spcPts val="720"/>
              </a:spcBef>
            </a:pPr>
            <a:r>
              <a:rPr sz="1050" spc="-5" dirty="0">
                <a:latin typeface="UD デジタル 教科書体 N-R"/>
                <a:cs typeface="UD デジタル 教科書体 N-R"/>
              </a:rPr>
              <a:t>・地域イベントや地域コミュニティの場として運用するとともに、商店街の情報をはじめ、地域の生活情報などを幅広く発信したい。</a:t>
            </a:r>
            <a:endParaRPr sz="1050">
              <a:latin typeface="UD デジタル 教科書体 N-R"/>
              <a:cs typeface="UD デジタル 教科書体 N-R"/>
            </a:endParaRPr>
          </a:p>
          <a:p>
            <a:pPr marL="12700">
              <a:lnSpc>
                <a:spcPct val="100000"/>
              </a:lnSpc>
              <a:spcBef>
                <a:spcPts val="35"/>
              </a:spcBef>
            </a:pPr>
            <a:r>
              <a:rPr sz="1050" dirty="0">
                <a:latin typeface="UD デジタル 教科書体 N-R"/>
                <a:cs typeface="UD デジタル 教科書体 N-R"/>
              </a:rPr>
              <a:t>・以前より検討していた「ＳＤＧｓ</a:t>
            </a:r>
            <a:r>
              <a:rPr sz="1050" spc="-10" dirty="0">
                <a:latin typeface="UD デジタル 教科書体 N-R"/>
                <a:cs typeface="UD デジタル 教科書体 N-R"/>
              </a:rPr>
              <a:t>商店街」を宣言し、</a:t>
            </a:r>
            <a:endParaRPr sz="1050">
              <a:latin typeface="UD デジタル 教科書体 N-R"/>
              <a:cs typeface="UD デジタル 教科書体 N-R"/>
            </a:endParaRPr>
          </a:p>
          <a:p>
            <a:pPr marL="113030" marR="108585">
              <a:lnSpc>
                <a:spcPct val="102899"/>
              </a:lnSpc>
            </a:pPr>
            <a:r>
              <a:rPr sz="1050" spc="20" dirty="0">
                <a:latin typeface="UD デジタル 教科書体 N-R"/>
                <a:cs typeface="UD デジタル 教科書体 N-R"/>
              </a:rPr>
              <a:t>「目標</a:t>
            </a:r>
            <a:r>
              <a:rPr sz="1050" dirty="0">
                <a:latin typeface="UD デジタル 教科書体 N-R"/>
                <a:cs typeface="UD デジタル 教科書体 N-R"/>
              </a:rPr>
              <a:t>11</a:t>
            </a:r>
            <a:r>
              <a:rPr sz="1050" spc="5" dirty="0">
                <a:latin typeface="UD デジタル 教科書体 N-R"/>
                <a:cs typeface="UD デジタル 教科書体 N-R"/>
              </a:rPr>
              <a:t> 住み続けられるまちづくりを」の達成目標を「地域コミュニティづくり」として、達成に向け</a:t>
            </a:r>
            <a:r>
              <a:rPr sz="1050" spc="10" dirty="0">
                <a:latin typeface="UD デジタル 教科書体 N-R"/>
                <a:cs typeface="UD デジタル 教科書体 N-R"/>
              </a:rPr>
              <a:t>て取り組みたい。</a:t>
            </a:r>
            <a:endParaRPr sz="1050">
              <a:latin typeface="UD デジタル 教科書体 N-R"/>
              <a:cs typeface="UD デジタル 教科書体 N-R"/>
            </a:endParaRPr>
          </a:p>
          <a:p>
            <a:pPr marL="113030" marR="142240" indent="-100965">
              <a:lnSpc>
                <a:spcPct val="101899"/>
              </a:lnSpc>
              <a:spcBef>
                <a:spcPts val="10"/>
              </a:spcBef>
            </a:pPr>
            <a:r>
              <a:rPr sz="1050" spc="-5" dirty="0">
                <a:latin typeface="UD デジタル 教科書体 N-R"/>
                <a:cs typeface="UD デジタル 教科書体 N-R"/>
              </a:rPr>
              <a:t>・商店街店主や地域の講師によるワークショップを開催し、地域コミュニティづくりを推進したい。</a:t>
            </a:r>
            <a:endParaRPr sz="1050">
              <a:latin typeface="UD デジタル 教科書体 N-R"/>
              <a:cs typeface="UD デジタル 教科書体 N-R"/>
            </a:endParaRPr>
          </a:p>
          <a:p>
            <a:pPr marL="113030" marR="142240" indent="-100965" algn="just">
              <a:lnSpc>
                <a:spcPct val="102899"/>
              </a:lnSpc>
            </a:pPr>
            <a:r>
              <a:rPr sz="1050" spc="-5" dirty="0">
                <a:latin typeface="UD デジタル 教科書体 N-R"/>
                <a:cs typeface="UD デジタル 教科書体 N-R"/>
              </a:rPr>
              <a:t>・商店街での開業や出店を希望する方の起業支援として、千林ふれあい館をチャレンジショップの会場と</a:t>
            </a:r>
            <a:r>
              <a:rPr sz="1050" spc="-10" dirty="0">
                <a:latin typeface="UD デジタル 教科書体 N-R"/>
                <a:cs typeface="UD デジタル 教科書体 N-R"/>
              </a:rPr>
              <a:t>して運用したい。</a:t>
            </a:r>
            <a:endParaRPr sz="1050">
              <a:latin typeface="UD デジタル 教科書体 N-R"/>
              <a:cs typeface="UD デジタル 教科書体 N-R"/>
            </a:endParaRPr>
          </a:p>
        </p:txBody>
      </p:sp>
      <p:sp>
        <p:nvSpPr>
          <p:cNvPr id="23" name="object 23"/>
          <p:cNvSpPr txBox="1"/>
          <p:nvPr/>
        </p:nvSpPr>
        <p:spPr>
          <a:xfrm>
            <a:off x="5904854" y="8717702"/>
            <a:ext cx="1137920" cy="321945"/>
          </a:xfrm>
          <a:prstGeom prst="rect">
            <a:avLst/>
          </a:prstGeom>
        </p:spPr>
        <p:txBody>
          <a:bodyPr vert="horz" wrap="square" lIns="0" tIns="12065" rIns="0" bIns="0" rtlCol="0">
            <a:spAutoFit/>
          </a:bodyPr>
          <a:lstStyle/>
          <a:p>
            <a:pPr marL="260985" marR="5080" indent="-248920">
              <a:lnSpc>
                <a:spcPct val="102099"/>
              </a:lnSpc>
              <a:spcBef>
                <a:spcPts val="95"/>
              </a:spcBef>
            </a:pPr>
            <a:r>
              <a:rPr sz="950" spc="-10" dirty="0">
                <a:latin typeface="UD デジタル 教科書体 N-R"/>
                <a:cs typeface="UD デジタル 教科書体 N-R"/>
              </a:rPr>
              <a:t>チャレンジショップ開催の様子</a:t>
            </a:r>
            <a:endParaRPr sz="950">
              <a:latin typeface="UD デジタル 教科書体 N-R"/>
              <a:cs typeface="UD デジタル 教科書体 N-R"/>
            </a:endParaRPr>
          </a:p>
        </p:txBody>
      </p:sp>
      <p:grpSp>
        <p:nvGrpSpPr>
          <p:cNvPr id="24" name="object 24"/>
          <p:cNvGrpSpPr/>
          <p:nvPr/>
        </p:nvGrpSpPr>
        <p:grpSpPr>
          <a:xfrm>
            <a:off x="1824147" y="3390145"/>
            <a:ext cx="5415280" cy="4851400"/>
            <a:chOff x="1824147" y="3390145"/>
            <a:chExt cx="5415280" cy="4851400"/>
          </a:xfrm>
        </p:grpSpPr>
        <p:sp>
          <p:nvSpPr>
            <p:cNvPr id="25" name="object 25"/>
            <p:cNvSpPr/>
            <p:nvPr/>
          </p:nvSpPr>
          <p:spPr>
            <a:xfrm>
              <a:off x="1824147" y="8123244"/>
              <a:ext cx="229870" cy="118110"/>
            </a:xfrm>
            <a:custGeom>
              <a:avLst/>
              <a:gdLst/>
              <a:ahLst/>
              <a:cxnLst/>
              <a:rect l="l" t="t" r="r" b="b"/>
              <a:pathLst>
                <a:path w="229869" h="118109">
                  <a:moveTo>
                    <a:pt x="229349" y="0"/>
                  </a:moveTo>
                  <a:lnTo>
                    <a:pt x="0" y="0"/>
                  </a:lnTo>
                  <a:lnTo>
                    <a:pt x="114680" y="118046"/>
                  </a:lnTo>
                  <a:lnTo>
                    <a:pt x="229349" y="0"/>
                  </a:lnTo>
                  <a:close/>
                </a:path>
              </a:pathLst>
            </a:custGeom>
            <a:solidFill>
              <a:srgbClr val="145F82"/>
            </a:solidFill>
          </p:spPr>
          <p:txBody>
            <a:bodyPr wrap="square" lIns="0" tIns="0" rIns="0" bIns="0" rtlCol="0"/>
            <a:lstStyle/>
            <a:p>
              <a:endParaRPr/>
            </a:p>
          </p:txBody>
        </p:sp>
        <p:pic>
          <p:nvPicPr>
            <p:cNvPr id="26" name="object 26"/>
            <p:cNvPicPr/>
            <p:nvPr/>
          </p:nvPicPr>
          <p:blipFill>
            <a:blip r:embed="rId5" cstate="print"/>
            <a:stretch>
              <a:fillRect/>
            </a:stretch>
          </p:blipFill>
          <p:spPr>
            <a:xfrm>
              <a:off x="3875570" y="3390145"/>
              <a:ext cx="1608658" cy="1183721"/>
            </a:xfrm>
            <a:prstGeom prst="rect">
              <a:avLst/>
            </a:prstGeom>
          </p:spPr>
        </p:pic>
        <p:sp>
          <p:nvSpPr>
            <p:cNvPr id="27" name="object 27"/>
            <p:cNvSpPr/>
            <p:nvPr/>
          </p:nvSpPr>
          <p:spPr>
            <a:xfrm>
              <a:off x="3934892" y="5126556"/>
              <a:ext cx="3304540" cy="281940"/>
            </a:xfrm>
            <a:custGeom>
              <a:avLst/>
              <a:gdLst/>
              <a:ahLst/>
              <a:cxnLst/>
              <a:rect l="l" t="t" r="r" b="b"/>
              <a:pathLst>
                <a:path w="3304540" h="281939">
                  <a:moveTo>
                    <a:pt x="3163112" y="0"/>
                  </a:moveTo>
                  <a:lnTo>
                    <a:pt x="0" y="0"/>
                  </a:lnTo>
                  <a:lnTo>
                    <a:pt x="0" y="281800"/>
                  </a:lnTo>
                  <a:lnTo>
                    <a:pt x="3304006" y="281800"/>
                  </a:lnTo>
                  <a:lnTo>
                    <a:pt x="3304006" y="140893"/>
                  </a:lnTo>
                  <a:lnTo>
                    <a:pt x="3163112" y="0"/>
                  </a:lnTo>
                  <a:close/>
                </a:path>
              </a:pathLst>
            </a:custGeom>
            <a:solidFill>
              <a:srgbClr val="B4E4A1"/>
            </a:solidFill>
          </p:spPr>
          <p:txBody>
            <a:bodyPr wrap="square" lIns="0" tIns="0" rIns="0" bIns="0" rtlCol="0"/>
            <a:lstStyle/>
            <a:p>
              <a:endParaRPr/>
            </a:p>
          </p:txBody>
        </p:sp>
      </p:grpSp>
      <p:grpSp>
        <p:nvGrpSpPr>
          <p:cNvPr id="28" name="object 28"/>
          <p:cNvGrpSpPr/>
          <p:nvPr/>
        </p:nvGrpSpPr>
        <p:grpSpPr>
          <a:xfrm>
            <a:off x="3696169" y="1244549"/>
            <a:ext cx="3523615" cy="1787525"/>
            <a:chOff x="3696169" y="1244549"/>
            <a:chExt cx="3523615" cy="1787525"/>
          </a:xfrm>
        </p:grpSpPr>
        <p:pic>
          <p:nvPicPr>
            <p:cNvPr id="29" name="object 29"/>
            <p:cNvPicPr/>
            <p:nvPr/>
          </p:nvPicPr>
          <p:blipFill>
            <a:blip r:embed="rId6" cstate="print"/>
            <a:stretch>
              <a:fillRect/>
            </a:stretch>
          </p:blipFill>
          <p:spPr>
            <a:xfrm>
              <a:off x="3696169" y="1720786"/>
              <a:ext cx="780870" cy="782394"/>
            </a:xfrm>
            <a:prstGeom prst="rect">
              <a:avLst/>
            </a:prstGeom>
          </p:spPr>
        </p:pic>
        <p:pic>
          <p:nvPicPr>
            <p:cNvPr id="30" name="object 30"/>
            <p:cNvPicPr/>
            <p:nvPr/>
          </p:nvPicPr>
          <p:blipFill>
            <a:blip r:embed="rId7" cstate="print"/>
            <a:stretch>
              <a:fillRect/>
            </a:stretch>
          </p:blipFill>
          <p:spPr>
            <a:xfrm>
              <a:off x="4596779" y="1244549"/>
              <a:ext cx="2622763" cy="1787359"/>
            </a:xfrm>
            <a:prstGeom prst="rect">
              <a:avLst/>
            </a:prstGeom>
          </p:spPr>
        </p:pic>
      </p:grpSp>
      <p:sp>
        <p:nvSpPr>
          <p:cNvPr id="31" name="object 31"/>
          <p:cNvSpPr txBox="1"/>
          <p:nvPr/>
        </p:nvSpPr>
        <p:spPr>
          <a:xfrm>
            <a:off x="3897858" y="1538914"/>
            <a:ext cx="394970" cy="223520"/>
          </a:xfrm>
          <a:prstGeom prst="rect">
            <a:avLst/>
          </a:prstGeom>
        </p:spPr>
        <p:txBody>
          <a:bodyPr vert="horz" wrap="square" lIns="0" tIns="12065" rIns="0" bIns="0" rtlCol="0">
            <a:spAutoFit/>
          </a:bodyPr>
          <a:lstStyle/>
          <a:p>
            <a:pPr marL="12700" marR="5080" indent="60960">
              <a:lnSpc>
                <a:spcPct val="100000"/>
              </a:lnSpc>
              <a:spcBef>
                <a:spcPts val="95"/>
              </a:spcBef>
            </a:pPr>
            <a:r>
              <a:rPr sz="650" spc="-25" dirty="0">
                <a:latin typeface="UD デジタル 教科書体 NK-R"/>
                <a:cs typeface="UD デジタル 教科書体 NK-R"/>
              </a:rPr>
              <a:t>商店街</a:t>
            </a:r>
            <a:r>
              <a:rPr sz="650" spc="500" dirty="0">
                <a:latin typeface="UD デジタル 教科書体 NK-R"/>
                <a:cs typeface="UD デジタル 教科書体 NK-R"/>
              </a:rPr>
              <a:t> </a:t>
            </a:r>
            <a:r>
              <a:rPr sz="650" spc="-10" dirty="0">
                <a:latin typeface="UD デジタル 教科書体 NK-R"/>
                <a:cs typeface="UD デジタル 教科書体 NK-R"/>
              </a:rPr>
              <a:t>Web</a:t>
            </a:r>
            <a:r>
              <a:rPr sz="650" spc="-30" dirty="0">
                <a:latin typeface="UD デジタル 教科書体 NK-R"/>
                <a:cs typeface="UD デジタル 教科書体 NK-R"/>
              </a:rPr>
              <a:t>サイト</a:t>
            </a:r>
            <a:endParaRPr sz="650">
              <a:latin typeface="UD デジタル 教科書体 NK-R"/>
              <a:cs typeface="UD デジタル 教科書体 NK-R"/>
            </a:endParaRPr>
          </a:p>
        </p:txBody>
      </p:sp>
      <p:sp>
        <p:nvSpPr>
          <p:cNvPr id="32" name="object 32"/>
          <p:cNvSpPr txBox="1"/>
          <p:nvPr/>
        </p:nvSpPr>
        <p:spPr>
          <a:xfrm>
            <a:off x="3914969" y="5105688"/>
            <a:ext cx="3164840" cy="831215"/>
          </a:xfrm>
          <a:prstGeom prst="rect">
            <a:avLst/>
          </a:prstGeom>
        </p:spPr>
        <p:txBody>
          <a:bodyPr vert="horz" wrap="square" lIns="0" tIns="85725" rIns="0" bIns="0" rtlCol="0">
            <a:spAutoFit/>
          </a:bodyPr>
          <a:lstStyle/>
          <a:p>
            <a:pPr marL="97155">
              <a:lnSpc>
                <a:spcPct val="100000"/>
              </a:lnSpc>
              <a:spcBef>
                <a:spcPts val="675"/>
              </a:spcBef>
            </a:pPr>
            <a:r>
              <a:rPr sz="1150" spc="-5" dirty="0">
                <a:latin typeface="UD デジタル 教科書体 N-R"/>
                <a:cs typeface="UD デジタル 教科書体 N-R"/>
              </a:rPr>
              <a:t>チャレンジショップ会場として運用</a:t>
            </a:r>
            <a:endParaRPr sz="1150">
              <a:latin typeface="UD デジタル 教科書体 N-R"/>
              <a:cs typeface="UD デジタル 教科書体 N-R"/>
            </a:endParaRPr>
          </a:p>
          <a:p>
            <a:pPr marL="113030" marR="5080" indent="-100965" algn="just">
              <a:lnSpc>
                <a:spcPct val="102899"/>
              </a:lnSpc>
              <a:spcBef>
                <a:spcPts val="490"/>
              </a:spcBef>
            </a:pPr>
            <a:r>
              <a:rPr sz="1050" spc="-5" dirty="0">
                <a:latin typeface="UD デジタル 教科書体 N-R"/>
                <a:cs typeface="UD デジタル 教科書体 N-R"/>
              </a:rPr>
              <a:t>・将来的に千林商店街の空き店舗に出店してもらうことも見据えた事業者に、店舗開店後のイメージを掴んでもらうことが目的のため、一時的な営業</a:t>
            </a:r>
            <a:endParaRPr sz="1050">
              <a:latin typeface="UD デジタル 教科書体 N-R"/>
              <a:cs typeface="UD デジタル 教科書体 N-R"/>
            </a:endParaRPr>
          </a:p>
        </p:txBody>
      </p:sp>
      <p:sp>
        <p:nvSpPr>
          <p:cNvPr id="33" name="object 33"/>
          <p:cNvSpPr txBox="1"/>
          <p:nvPr/>
        </p:nvSpPr>
        <p:spPr>
          <a:xfrm>
            <a:off x="3914969" y="5911278"/>
            <a:ext cx="3372485" cy="1505585"/>
          </a:xfrm>
          <a:prstGeom prst="rect">
            <a:avLst/>
          </a:prstGeom>
        </p:spPr>
        <p:txBody>
          <a:bodyPr vert="horz" wrap="square" lIns="0" tIns="11430" rIns="0" bIns="0" rtlCol="0">
            <a:spAutoFit/>
          </a:bodyPr>
          <a:lstStyle/>
          <a:p>
            <a:pPr marL="113030" marR="247015">
              <a:lnSpc>
                <a:spcPct val="102899"/>
              </a:lnSpc>
              <a:spcBef>
                <a:spcPts val="90"/>
              </a:spcBef>
            </a:pPr>
            <a:r>
              <a:rPr sz="1050" spc="-5" dirty="0">
                <a:latin typeface="UD デジタル 教科書体 N-R"/>
                <a:cs typeface="UD デジタル 教科書体 N-R"/>
              </a:rPr>
              <a:t>を目的とした期間貸し出しは対象外とした。出店希望者については書類と面談で審査を行った。</a:t>
            </a:r>
            <a:endParaRPr sz="1050">
              <a:latin typeface="UD デジタル 教科書体 N-R"/>
              <a:cs typeface="UD デジタル 教科書体 N-R"/>
            </a:endParaRPr>
          </a:p>
          <a:p>
            <a:pPr marL="113030" marR="212090" indent="-100965" algn="just">
              <a:lnSpc>
                <a:spcPct val="102600"/>
              </a:lnSpc>
              <a:spcBef>
                <a:spcPts val="5"/>
              </a:spcBef>
            </a:pPr>
            <a:r>
              <a:rPr sz="1050" spc="-5" dirty="0">
                <a:latin typeface="UD デジタル 教科書体 N-R"/>
                <a:cs typeface="UD デジタル 教科書体 N-R"/>
              </a:rPr>
              <a:t>・告知方法は、ポスターやチラシを商店街内に掲示し、商店街ＨＰ・デジタルサイネージにも掲載。他には、商店街店舗物件を取扱う不動産事業者、大阪商工会議所のマッチング事業などの協力を得</a:t>
            </a:r>
            <a:r>
              <a:rPr sz="1050" spc="-10" dirty="0">
                <a:latin typeface="UD デジタル 教科書体 N-R"/>
                <a:cs typeface="UD デジタル 教科書体 N-R"/>
              </a:rPr>
              <a:t>ながら告知を実施。</a:t>
            </a:r>
            <a:endParaRPr sz="1050">
              <a:latin typeface="UD デジタル 教科書体 N-R"/>
              <a:cs typeface="UD デジタル 教科書体 N-R"/>
            </a:endParaRPr>
          </a:p>
          <a:p>
            <a:pPr marL="113030" marR="5080" indent="-100965">
              <a:lnSpc>
                <a:spcPct val="102899"/>
              </a:lnSpc>
            </a:pPr>
            <a:r>
              <a:rPr sz="1050" dirty="0">
                <a:latin typeface="UD デジタル 教科書体 N-R"/>
                <a:cs typeface="UD デジタル 教科書体 N-R"/>
              </a:rPr>
              <a:t>・5</a:t>
            </a:r>
            <a:r>
              <a:rPr sz="1050" spc="-5" dirty="0">
                <a:latin typeface="UD デジタル 教科書体 N-R"/>
                <a:cs typeface="UD デジタル 教科書体 N-R"/>
              </a:rPr>
              <a:t>社が開催に至り、その後も申し込みが届いている。今後も継続的に実施する予定。</a:t>
            </a:r>
            <a:endParaRPr sz="1050">
              <a:latin typeface="UD デジタル 教科書体 N-R"/>
              <a:cs typeface="UD デジタル 教科書体 N-R"/>
            </a:endParaRPr>
          </a:p>
        </p:txBody>
      </p:sp>
      <p:grpSp>
        <p:nvGrpSpPr>
          <p:cNvPr id="34" name="object 34"/>
          <p:cNvGrpSpPr/>
          <p:nvPr/>
        </p:nvGrpSpPr>
        <p:grpSpPr>
          <a:xfrm>
            <a:off x="3869107" y="3394963"/>
            <a:ext cx="3359785" cy="6987540"/>
            <a:chOff x="3869107" y="3394963"/>
            <a:chExt cx="3359785" cy="6987540"/>
          </a:xfrm>
        </p:grpSpPr>
        <p:pic>
          <p:nvPicPr>
            <p:cNvPr id="35" name="object 35"/>
            <p:cNvPicPr/>
            <p:nvPr/>
          </p:nvPicPr>
          <p:blipFill>
            <a:blip r:embed="rId8" cstate="print"/>
            <a:stretch>
              <a:fillRect/>
            </a:stretch>
          </p:blipFill>
          <p:spPr>
            <a:xfrm>
              <a:off x="5684194" y="9093923"/>
              <a:ext cx="1544657" cy="1158494"/>
            </a:xfrm>
            <a:prstGeom prst="rect">
              <a:avLst/>
            </a:prstGeom>
          </p:spPr>
        </p:pic>
        <p:pic>
          <p:nvPicPr>
            <p:cNvPr id="36" name="object 36"/>
            <p:cNvPicPr/>
            <p:nvPr/>
          </p:nvPicPr>
          <p:blipFill>
            <a:blip r:embed="rId9" cstate="print"/>
            <a:stretch>
              <a:fillRect/>
            </a:stretch>
          </p:blipFill>
          <p:spPr>
            <a:xfrm>
              <a:off x="5666969" y="7538211"/>
              <a:ext cx="1553971" cy="1108075"/>
            </a:xfrm>
            <a:prstGeom prst="rect">
              <a:avLst/>
            </a:prstGeom>
          </p:spPr>
        </p:pic>
        <p:pic>
          <p:nvPicPr>
            <p:cNvPr id="37" name="object 37"/>
            <p:cNvPicPr/>
            <p:nvPr/>
          </p:nvPicPr>
          <p:blipFill>
            <a:blip r:embed="rId10" cstate="print"/>
            <a:stretch>
              <a:fillRect/>
            </a:stretch>
          </p:blipFill>
          <p:spPr>
            <a:xfrm>
              <a:off x="5546928" y="3394963"/>
              <a:ext cx="1679206" cy="1200431"/>
            </a:xfrm>
            <a:prstGeom prst="rect">
              <a:avLst/>
            </a:prstGeom>
          </p:spPr>
        </p:pic>
        <p:pic>
          <p:nvPicPr>
            <p:cNvPr id="38" name="object 38"/>
            <p:cNvPicPr/>
            <p:nvPr/>
          </p:nvPicPr>
          <p:blipFill>
            <a:blip r:embed="rId11" cstate="print"/>
            <a:stretch>
              <a:fillRect/>
            </a:stretch>
          </p:blipFill>
          <p:spPr>
            <a:xfrm>
              <a:off x="3869107" y="7523293"/>
              <a:ext cx="1740355" cy="2461700"/>
            </a:xfrm>
            <a:prstGeom prst="rect">
              <a:avLst/>
            </a:prstGeom>
          </p:spPr>
        </p:pic>
        <p:sp>
          <p:nvSpPr>
            <p:cNvPr id="39" name="object 39"/>
            <p:cNvSpPr/>
            <p:nvPr/>
          </p:nvSpPr>
          <p:spPr>
            <a:xfrm>
              <a:off x="5423713" y="4929631"/>
              <a:ext cx="260350" cy="5453380"/>
            </a:xfrm>
            <a:custGeom>
              <a:avLst/>
              <a:gdLst/>
              <a:ahLst/>
              <a:cxnLst/>
              <a:rect l="l" t="t" r="r" b="b"/>
              <a:pathLst>
                <a:path w="260350" h="5453380">
                  <a:moveTo>
                    <a:pt x="229349" y="0"/>
                  </a:moveTo>
                  <a:lnTo>
                    <a:pt x="0" y="0"/>
                  </a:lnTo>
                  <a:lnTo>
                    <a:pt x="114681" y="118046"/>
                  </a:lnTo>
                  <a:lnTo>
                    <a:pt x="229349" y="0"/>
                  </a:lnTo>
                  <a:close/>
                </a:path>
                <a:path w="260350" h="5453380">
                  <a:moveTo>
                    <a:pt x="260184" y="5334774"/>
                  </a:moveTo>
                  <a:lnTo>
                    <a:pt x="30835" y="5334774"/>
                  </a:lnTo>
                  <a:lnTo>
                    <a:pt x="145516" y="5452821"/>
                  </a:lnTo>
                  <a:lnTo>
                    <a:pt x="260184" y="5334774"/>
                  </a:lnTo>
                  <a:close/>
                </a:path>
              </a:pathLst>
            </a:custGeom>
            <a:solidFill>
              <a:srgbClr val="145F82"/>
            </a:solidFill>
          </p:spPr>
          <p:txBody>
            <a:bodyPr wrap="square" lIns="0" tIns="0" rIns="0" bIns="0" rtlCol="0"/>
            <a:lstStyle/>
            <a:p>
              <a:endParaRPr/>
            </a:p>
          </p:txBody>
        </p:sp>
      </p:grpSp>
      <p:sp>
        <p:nvSpPr>
          <p:cNvPr id="40" name="object 40"/>
          <p:cNvSpPr txBox="1"/>
          <p:nvPr/>
        </p:nvSpPr>
        <p:spPr>
          <a:xfrm>
            <a:off x="4576160" y="4646452"/>
            <a:ext cx="1882139" cy="173990"/>
          </a:xfrm>
          <a:prstGeom prst="rect">
            <a:avLst/>
          </a:prstGeom>
        </p:spPr>
        <p:txBody>
          <a:bodyPr vert="horz" wrap="square" lIns="0" tIns="15240" rIns="0" bIns="0" rtlCol="0">
            <a:spAutoFit/>
          </a:bodyPr>
          <a:lstStyle/>
          <a:p>
            <a:pPr marL="12700">
              <a:lnSpc>
                <a:spcPct val="100000"/>
              </a:lnSpc>
              <a:spcBef>
                <a:spcPts val="120"/>
              </a:spcBef>
            </a:pPr>
            <a:r>
              <a:rPr sz="950" spc="-5" dirty="0">
                <a:latin typeface="UD デジタル 教科書体 N-R"/>
                <a:cs typeface="UD デジタル 教科書体 N-R"/>
              </a:rPr>
              <a:t>ワークショップ・啓発活動の様子</a:t>
            </a:r>
            <a:endParaRPr sz="950">
              <a:latin typeface="UD デジタル 教科書体 N-R"/>
              <a:cs typeface="UD デジタル 教科書体 N-R"/>
            </a:endParaRPr>
          </a:p>
        </p:txBody>
      </p:sp>
      <p:sp>
        <p:nvSpPr>
          <p:cNvPr id="41" name="object 41"/>
          <p:cNvSpPr txBox="1"/>
          <p:nvPr/>
        </p:nvSpPr>
        <p:spPr>
          <a:xfrm>
            <a:off x="333246" y="8268622"/>
            <a:ext cx="3198495" cy="2250440"/>
          </a:xfrm>
          <a:prstGeom prst="rect">
            <a:avLst/>
          </a:prstGeom>
        </p:spPr>
        <p:txBody>
          <a:bodyPr vert="horz" wrap="square" lIns="0" tIns="107315" rIns="0" bIns="0" rtlCol="0">
            <a:spAutoFit/>
          </a:bodyPr>
          <a:lstStyle/>
          <a:p>
            <a:pPr marL="82550">
              <a:lnSpc>
                <a:spcPct val="100000"/>
              </a:lnSpc>
              <a:spcBef>
                <a:spcPts val="845"/>
              </a:spcBef>
            </a:pPr>
            <a:r>
              <a:rPr sz="1150" spc="-5" dirty="0">
                <a:latin typeface="UD デジタル 教科書体 N-R"/>
                <a:cs typeface="UD デジタル 教科書体 N-R"/>
              </a:rPr>
              <a:t>ワークショップや啓発活動の会場として運用</a:t>
            </a:r>
            <a:endParaRPr sz="1150">
              <a:latin typeface="UD デジタル 教科書体 N-R"/>
              <a:cs typeface="UD デジタル 教科書体 N-R"/>
            </a:endParaRPr>
          </a:p>
          <a:p>
            <a:pPr marL="113030" marR="5080" indent="-100965" algn="just">
              <a:lnSpc>
                <a:spcPct val="102899"/>
              </a:lnSpc>
              <a:spcBef>
                <a:spcPts val="640"/>
              </a:spcBef>
            </a:pPr>
            <a:r>
              <a:rPr sz="1050" spc="5" dirty="0">
                <a:latin typeface="UD デジタル 教科書体 N-R"/>
                <a:cs typeface="UD デジタル 教科書体 N-R"/>
              </a:rPr>
              <a:t>・千林ふれあい館を会場としてワークショップの開催希望者を募集したところ、地元の教室や商店街の店主から応募があり、</a:t>
            </a:r>
            <a:r>
              <a:rPr sz="1050" spc="10" dirty="0">
                <a:latin typeface="UD デジタル 教科書体 N-R"/>
                <a:cs typeface="UD デジタル 教科書体 N-R"/>
              </a:rPr>
              <a:t>2</a:t>
            </a:r>
            <a:r>
              <a:rPr sz="1050" spc="15" dirty="0">
                <a:latin typeface="UD デジタル 教科書体 N-R"/>
                <a:cs typeface="UD デジタル 教科書体 N-R"/>
              </a:rPr>
              <a:t>回開催。</a:t>
            </a:r>
            <a:r>
              <a:rPr sz="1050" spc="-5" dirty="0">
                <a:latin typeface="UD デジタル 教科書体 N-R"/>
                <a:cs typeface="UD デジタル 教科書体 N-R"/>
              </a:rPr>
              <a:t>1</a:t>
            </a:r>
            <a:r>
              <a:rPr sz="1050" spc="10" dirty="0">
                <a:latin typeface="UD デジタル 教科書体 N-R"/>
                <a:cs typeface="UD デジタル 教科書体 N-R"/>
              </a:rPr>
              <a:t>回目の「七宝</a:t>
            </a:r>
            <a:r>
              <a:rPr sz="1050" spc="5" dirty="0">
                <a:latin typeface="UD デジタル 教科書体 N-R"/>
                <a:cs typeface="UD デジタル 教科書体 N-R"/>
              </a:rPr>
              <a:t>焼きワークショップ」は</a:t>
            </a:r>
            <a:r>
              <a:rPr sz="1050" spc="10" dirty="0">
                <a:latin typeface="UD デジタル 教科書体 N-R"/>
                <a:cs typeface="UD デジタル 教科書体 N-R"/>
              </a:rPr>
              <a:t>6</a:t>
            </a:r>
            <a:r>
              <a:rPr sz="1050" spc="5" dirty="0">
                <a:latin typeface="UD デジタル 教科書体 N-R"/>
                <a:cs typeface="UD デジタル 教科書体 N-R"/>
              </a:rPr>
              <a:t>名、商店街イベントと同</a:t>
            </a:r>
            <a:r>
              <a:rPr sz="1050" spc="15" dirty="0">
                <a:latin typeface="UD デジタル 教科書体 N-R"/>
                <a:cs typeface="UD デジタル 教科書体 N-R"/>
              </a:rPr>
              <a:t>時開催の</a:t>
            </a:r>
            <a:r>
              <a:rPr sz="1050" spc="10" dirty="0">
                <a:latin typeface="UD デジタル 教科書体 N-R"/>
                <a:cs typeface="UD デジタル 教科書体 N-R"/>
              </a:rPr>
              <a:t>2</a:t>
            </a:r>
            <a:r>
              <a:rPr sz="1050" spc="5" dirty="0">
                <a:latin typeface="UD デジタル 教科書体 N-R"/>
                <a:cs typeface="UD デジタル 教科書体 N-R"/>
              </a:rPr>
              <a:t>回目「ハロウィンスライムワークショップ」は家族連れを含め</a:t>
            </a:r>
            <a:r>
              <a:rPr sz="1050" spc="-5" dirty="0">
                <a:latin typeface="UD デジタル 教科書体 N-R"/>
                <a:cs typeface="UD デジタル 教科書体 N-R"/>
              </a:rPr>
              <a:t>137</a:t>
            </a:r>
            <a:r>
              <a:rPr sz="1050" spc="10" dirty="0">
                <a:latin typeface="UD デジタル 教科書体 N-R"/>
                <a:cs typeface="UD デジタル 教科書体 N-R"/>
              </a:rPr>
              <a:t>名が参加した。</a:t>
            </a:r>
            <a:endParaRPr sz="1050">
              <a:latin typeface="UD デジタル 教科書体 N-R"/>
              <a:cs typeface="UD デジタル 教科書体 N-R"/>
            </a:endParaRPr>
          </a:p>
          <a:p>
            <a:pPr marL="113030" marR="38100" indent="-100965">
              <a:lnSpc>
                <a:spcPct val="102899"/>
              </a:lnSpc>
            </a:pPr>
            <a:r>
              <a:rPr sz="1050" spc="-5" dirty="0">
                <a:latin typeface="UD デジタル 教科書体 N-R"/>
                <a:cs typeface="UD デジタル 教科書体 N-R"/>
              </a:rPr>
              <a:t>・旭警察署と連携し、啓発活動「秋の交通安全運動</a:t>
            </a:r>
            <a:r>
              <a:rPr sz="1050" spc="-50" dirty="0">
                <a:latin typeface="UD デジタル 教科書体 N-R"/>
                <a:cs typeface="UD デジタル 教科書体 N-R"/>
              </a:rPr>
              <a:t> </a:t>
            </a:r>
            <a:r>
              <a:rPr sz="1050" dirty="0">
                <a:latin typeface="UD デジタル 教科書体 N-R"/>
                <a:cs typeface="UD デジタル 教科書体 N-R"/>
              </a:rPr>
              <a:t>in</a:t>
            </a:r>
            <a:r>
              <a:rPr sz="1050" spc="-5" dirty="0">
                <a:latin typeface="UD デジタル 教科書体 N-R"/>
                <a:cs typeface="UD デジタル 教科書体 N-R"/>
              </a:rPr>
              <a:t>千林商店街」を実施。</a:t>
            </a:r>
            <a:endParaRPr sz="1050">
              <a:latin typeface="UD デジタル 教科書体 N-R"/>
              <a:cs typeface="UD デジタル 教科書体 N-R"/>
            </a:endParaRPr>
          </a:p>
          <a:p>
            <a:pPr marL="113030" marR="38100" indent="-100965">
              <a:lnSpc>
                <a:spcPts val="1300"/>
              </a:lnSpc>
              <a:spcBef>
                <a:spcPts val="35"/>
              </a:spcBef>
            </a:pPr>
            <a:r>
              <a:rPr sz="1050" spc="-5" dirty="0">
                <a:latin typeface="UD デジタル 教科書体 N-R"/>
                <a:cs typeface="UD デジタル 教科書体 N-R"/>
              </a:rPr>
              <a:t>・イベントを行わない時は休憩所として開放し、ト</a:t>
            </a:r>
            <a:r>
              <a:rPr sz="1050" spc="-10" dirty="0">
                <a:latin typeface="UD デジタル 教科書体 N-R"/>
                <a:cs typeface="UD デジタル 教科書体 N-R"/>
              </a:rPr>
              <a:t>イレを提供した。</a:t>
            </a:r>
            <a:endParaRPr sz="1050">
              <a:latin typeface="UD デジタル 教科書体 N-R"/>
              <a:cs typeface="UD デジタル 教科書体 N-R"/>
            </a:endParaRPr>
          </a:p>
          <a:p>
            <a:pPr marL="48895">
              <a:lnSpc>
                <a:spcPts val="1745"/>
              </a:lnSpc>
            </a:pPr>
            <a:r>
              <a:rPr sz="1500" spc="-50" dirty="0">
                <a:solidFill>
                  <a:srgbClr val="888888"/>
                </a:solidFill>
                <a:latin typeface="UD デジタル 教科書体 NK-R"/>
                <a:cs typeface="UD デジタル 教科書体 NK-R"/>
              </a:rPr>
              <a:t>8</a:t>
            </a:r>
            <a:endParaRPr sz="1500">
              <a:latin typeface="UD デジタル 教科書体 NK-R"/>
              <a:cs typeface="UD デジタル 教科書体 NK-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5985" y="332607"/>
            <a:ext cx="0" cy="8140700"/>
          </a:xfrm>
          <a:custGeom>
            <a:avLst/>
            <a:gdLst/>
            <a:ahLst/>
            <a:cxnLst/>
            <a:rect l="l" t="t" r="r" b="b"/>
            <a:pathLst>
              <a:path h="8140700">
                <a:moveTo>
                  <a:pt x="0" y="0"/>
                </a:moveTo>
                <a:lnTo>
                  <a:pt x="0" y="8140451"/>
                </a:lnTo>
              </a:path>
            </a:pathLst>
          </a:custGeom>
          <a:ln w="12700">
            <a:solidFill>
              <a:srgbClr val="3A7C22"/>
            </a:solidFill>
            <a:prstDash val="sysDash"/>
          </a:ln>
        </p:spPr>
        <p:txBody>
          <a:bodyPr wrap="square" lIns="0" tIns="0" rIns="0" bIns="0" rtlCol="0"/>
          <a:lstStyle/>
          <a:p>
            <a:endParaRPr/>
          </a:p>
        </p:txBody>
      </p:sp>
      <p:sp>
        <p:nvSpPr>
          <p:cNvPr id="3" name="object 3"/>
          <p:cNvSpPr txBox="1"/>
          <p:nvPr/>
        </p:nvSpPr>
        <p:spPr>
          <a:xfrm>
            <a:off x="3940543" y="6510552"/>
            <a:ext cx="3060065" cy="286385"/>
          </a:xfrm>
          <a:prstGeom prst="rect">
            <a:avLst/>
          </a:prstGeom>
          <a:solidFill>
            <a:srgbClr val="317DC4"/>
          </a:solidFill>
        </p:spPr>
        <p:txBody>
          <a:bodyPr vert="horz" wrap="square" lIns="0" tIns="29209" rIns="0" bIns="0" rtlCol="0">
            <a:spAutoFit/>
          </a:bodyPr>
          <a:lstStyle/>
          <a:p>
            <a:pPr marL="342265">
              <a:lnSpc>
                <a:spcPct val="100000"/>
              </a:lnSpc>
              <a:spcBef>
                <a:spcPts val="229"/>
              </a:spcBef>
            </a:pPr>
            <a:r>
              <a:rPr sz="1300" b="1" spc="-25" dirty="0">
                <a:solidFill>
                  <a:srgbClr val="FFFFFF"/>
                </a:solidFill>
                <a:latin typeface="UD デジタル 教科書体 NK-R"/>
                <a:cs typeface="UD デジタル 教科書体 NK-R"/>
              </a:rPr>
              <a:t>結果・成果 ②デジタル対応の強化</a:t>
            </a:r>
            <a:endParaRPr sz="1300">
              <a:latin typeface="UD デジタル 教科書体 NK-R"/>
              <a:cs typeface="UD デジタル 教科書体 NK-R"/>
            </a:endParaRPr>
          </a:p>
        </p:txBody>
      </p:sp>
      <p:sp>
        <p:nvSpPr>
          <p:cNvPr id="4" name="object 4"/>
          <p:cNvSpPr/>
          <p:nvPr/>
        </p:nvSpPr>
        <p:spPr>
          <a:xfrm>
            <a:off x="400177" y="8473058"/>
            <a:ext cx="6795134" cy="1715135"/>
          </a:xfrm>
          <a:custGeom>
            <a:avLst/>
            <a:gdLst/>
            <a:ahLst/>
            <a:cxnLst/>
            <a:rect l="l" t="t" r="r" b="b"/>
            <a:pathLst>
              <a:path w="6795134" h="1715134">
                <a:moveTo>
                  <a:pt x="6794563" y="0"/>
                </a:moveTo>
                <a:lnTo>
                  <a:pt x="0" y="0"/>
                </a:lnTo>
                <a:lnTo>
                  <a:pt x="0" y="1714982"/>
                </a:lnTo>
                <a:lnTo>
                  <a:pt x="6794563" y="1714982"/>
                </a:lnTo>
                <a:lnTo>
                  <a:pt x="6794563" y="0"/>
                </a:lnTo>
                <a:close/>
              </a:path>
            </a:pathLst>
          </a:custGeom>
          <a:solidFill>
            <a:srgbClr val="B4E4A1"/>
          </a:solidFill>
        </p:spPr>
        <p:txBody>
          <a:bodyPr wrap="square" lIns="0" tIns="0" rIns="0" bIns="0" rtlCol="0"/>
          <a:lstStyle/>
          <a:p>
            <a:endParaRPr/>
          </a:p>
        </p:txBody>
      </p:sp>
      <p:graphicFrame>
        <p:nvGraphicFramePr>
          <p:cNvPr id="5" name="object 5"/>
          <p:cNvGraphicFramePr>
            <a:graphicFrameLocks noGrp="1"/>
          </p:cNvGraphicFramePr>
          <p:nvPr/>
        </p:nvGraphicFramePr>
        <p:xfrm>
          <a:off x="1569402" y="8579015"/>
          <a:ext cx="5540375" cy="1496060"/>
        </p:xfrm>
        <a:graphic>
          <a:graphicData uri="http://schemas.openxmlformats.org/drawingml/2006/table">
            <a:tbl>
              <a:tblPr firstRow="1" bandRow="1">
                <a:tableStyleId>{2D5ABB26-0587-4C30-8999-92F81FD0307C}</a:tableStyleId>
              </a:tblPr>
              <a:tblGrid>
                <a:gridCol w="5540375">
                  <a:extLst>
                    <a:ext uri="{9D8B030D-6E8A-4147-A177-3AD203B41FA5}">
                      <a16:colId xmlns:a16="http://schemas.microsoft.com/office/drawing/2014/main" val="20000"/>
                    </a:ext>
                  </a:extLst>
                </a:gridCol>
              </a:tblGrid>
              <a:tr h="256540">
                <a:tc>
                  <a:txBody>
                    <a:bodyPr/>
                    <a:lstStyle/>
                    <a:p>
                      <a:pPr marL="77470">
                        <a:lnSpc>
                          <a:spcPct val="100000"/>
                        </a:lnSpc>
                        <a:spcBef>
                          <a:spcPts val="240"/>
                        </a:spcBef>
                      </a:pPr>
                      <a:r>
                        <a:rPr sz="1000" b="1" spc="-20" dirty="0">
                          <a:solidFill>
                            <a:srgbClr val="FFFFFF"/>
                          </a:solidFill>
                          <a:latin typeface="UD デジタル 教科書体 NK-R"/>
                          <a:cs typeface="UD デジタル 教科書体 NK-R"/>
                        </a:rPr>
                        <a:t>商店街からひとこと</a:t>
                      </a:r>
                      <a:endParaRPr sz="1000">
                        <a:latin typeface="UD デジタル 教科書体 NK-R"/>
                        <a:cs typeface="UD デジタル 教科書体 NK-R"/>
                      </a:endParaRPr>
                    </a:p>
                  </a:txBody>
                  <a:tcPr marL="0" marR="0" marT="30480" marB="0">
                    <a:solidFill>
                      <a:srgbClr val="0080C9"/>
                    </a:solidFill>
                  </a:tcPr>
                </a:tc>
                <a:extLst>
                  <a:ext uri="{0D108BD9-81ED-4DB2-BD59-A6C34878D82A}">
                    <a16:rowId xmlns:a16="http://schemas.microsoft.com/office/drawing/2014/main" val="10000"/>
                  </a:ext>
                </a:extLst>
              </a:tr>
              <a:tr h="1239520">
                <a:tc>
                  <a:txBody>
                    <a:bodyPr/>
                    <a:lstStyle/>
                    <a:p>
                      <a:pPr marL="77470" marR="122555">
                        <a:lnSpc>
                          <a:spcPct val="109000"/>
                        </a:lnSpc>
                        <a:spcBef>
                          <a:spcPts val="195"/>
                        </a:spcBef>
                      </a:pPr>
                      <a:r>
                        <a:rPr sz="1000" spc="-15" dirty="0">
                          <a:latin typeface="UD デジタル 教科書体 N-R"/>
                          <a:cs typeface="UD デジタル 教科書体 N-R"/>
                        </a:rPr>
                        <a:t>本事業の実施により、目標とした「地域コミュニティづくり」に関して、一定の成果があった</a:t>
                      </a:r>
                      <a:r>
                        <a:rPr sz="1000" spc="-10" dirty="0">
                          <a:latin typeface="UD デジタル 教科書体 N-R"/>
                          <a:cs typeface="UD デジタル 教科書体 N-R"/>
                        </a:rPr>
                        <a:t>と考えています。また、これによって、</a:t>
                      </a:r>
                      <a:r>
                        <a:rPr sz="1000" dirty="0">
                          <a:latin typeface="UD デジタル 教科書体 N-R"/>
                          <a:cs typeface="UD デジタル 教科書体 N-R"/>
                        </a:rPr>
                        <a:t>SDGs</a:t>
                      </a:r>
                      <a:r>
                        <a:rPr sz="1000" spc="-15" dirty="0">
                          <a:latin typeface="UD デジタル 教科書体 N-R"/>
                          <a:cs typeface="UD デジタル 教科書体 N-R"/>
                        </a:rPr>
                        <a:t>の目標達成にも近づけたと感じています。</a:t>
                      </a:r>
                      <a:endParaRPr sz="1000" dirty="0">
                        <a:latin typeface="UD デジタル 教科書体 N-R"/>
                        <a:cs typeface="UD デジタル 教科書体 N-R"/>
                      </a:endParaRPr>
                    </a:p>
                    <a:p>
                      <a:pPr marL="77470" marR="122555">
                        <a:lnSpc>
                          <a:spcPct val="108000"/>
                        </a:lnSpc>
                      </a:pPr>
                      <a:r>
                        <a:rPr sz="1000" spc="-15" dirty="0">
                          <a:latin typeface="UD デジタル 教科書体 N-R"/>
                          <a:cs typeface="UD デジタル 教科書体 N-R"/>
                        </a:rPr>
                        <a:t>今回の事業の取り組み「ワークショップ」「チャレンジショップ」「地域情報発信」など、今後も継続して取り組むことで、持続的な商店街の発展と地域社会との関係強化につなげたいと</a:t>
                      </a:r>
                      <a:endParaRPr sz="1000" dirty="0">
                        <a:latin typeface="UD デジタル 教科書体 N-R"/>
                        <a:cs typeface="UD デジタル 教科書体 N-R"/>
                      </a:endParaRPr>
                    </a:p>
                    <a:p>
                      <a:pPr marL="77470" marR="122555">
                        <a:lnSpc>
                          <a:spcPct val="108000"/>
                        </a:lnSpc>
                        <a:spcBef>
                          <a:spcPts val="10"/>
                        </a:spcBef>
                      </a:pPr>
                      <a:r>
                        <a:rPr sz="1000" spc="-15" dirty="0">
                          <a:latin typeface="UD デジタル 教科書体 N-R"/>
                          <a:cs typeface="UD デジタル 教科書体 N-R"/>
                        </a:rPr>
                        <a:t>考えています。また、商店街のデジタル対応に関しても、商店街や個店の情報発信の分野での</a:t>
                      </a:r>
                      <a:r>
                        <a:rPr sz="1000" spc="-50" dirty="0">
                          <a:latin typeface="UD デジタル 教科書体 N-R"/>
                          <a:cs typeface="UD デジタル 教科書体 N-R"/>
                        </a:rPr>
                        <a:t> </a:t>
                      </a:r>
                      <a:r>
                        <a:rPr sz="1000" dirty="0">
                          <a:latin typeface="UD デジタル 教科書体 N-R"/>
                          <a:cs typeface="UD デジタル 教科書体 N-R"/>
                        </a:rPr>
                        <a:t>ICT</a:t>
                      </a:r>
                      <a:r>
                        <a:rPr sz="1000" spc="-15" dirty="0">
                          <a:latin typeface="UD デジタル 教科書体 N-R"/>
                          <a:cs typeface="UD デジタル 教科書体 N-R"/>
                        </a:rPr>
                        <a:t>化を継続して進めていき、商店街の集客に生かしたいです。</a:t>
                      </a:r>
                      <a:endParaRPr sz="1000" dirty="0">
                        <a:latin typeface="UD デジタル 教科書体 N-R"/>
                        <a:cs typeface="UD デジタル 教科書体 N-R"/>
                      </a:endParaRPr>
                    </a:p>
                  </a:txBody>
                  <a:tcPr marL="0" marR="0" marT="24765" marB="0">
                    <a:solidFill>
                      <a:srgbClr val="FFFFFF"/>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688042" y="9682126"/>
            <a:ext cx="6426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K-R"/>
                <a:cs typeface="UD デジタル 教科書体 NK-R"/>
              </a:rPr>
              <a:t>加藤理事長</a:t>
            </a:r>
            <a:endParaRPr sz="950">
              <a:latin typeface="UD デジタル 教科書体 NK-R"/>
              <a:cs typeface="UD デジタル 教科書体 NK-R"/>
            </a:endParaRPr>
          </a:p>
        </p:txBody>
      </p:sp>
      <p:sp>
        <p:nvSpPr>
          <p:cNvPr id="7" name="object 7"/>
          <p:cNvSpPr/>
          <p:nvPr/>
        </p:nvSpPr>
        <p:spPr>
          <a:xfrm>
            <a:off x="3940548" y="6772460"/>
            <a:ext cx="3424554" cy="298450"/>
          </a:xfrm>
          <a:custGeom>
            <a:avLst/>
            <a:gdLst/>
            <a:ahLst/>
            <a:cxnLst/>
            <a:rect l="l" t="t" r="r" b="b"/>
            <a:pathLst>
              <a:path w="3424554" h="298450">
                <a:moveTo>
                  <a:pt x="3275507" y="0"/>
                </a:moveTo>
                <a:lnTo>
                  <a:pt x="0" y="0"/>
                </a:lnTo>
                <a:lnTo>
                  <a:pt x="0" y="298018"/>
                </a:lnTo>
                <a:lnTo>
                  <a:pt x="3424516" y="298018"/>
                </a:lnTo>
                <a:lnTo>
                  <a:pt x="3424516" y="149009"/>
                </a:lnTo>
                <a:lnTo>
                  <a:pt x="3275507" y="0"/>
                </a:lnTo>
                <a:close/>
              </a:path>
            </a:pathLst>
          </a:custGeom>
          <a:solidFill>
            <a:srgbClr val="B4E4A1"/>
          </a:solidFill>
        </p:spPr>
        <p:txBody>
          <a:bodyPr wrap="square" lIns="0" tIns="0" rIns="0" bIns="0" rtlCol="0"/>
          <a:lstStyle/>
          <a:p>
            <a:endParaRPr/>
          </a:p>
        </p:txBody>
      </p:sp>
      <p:sp>
        <p:nvSpPr>
          <p:cNvPr id="8" name="object 8"/>
          <p:cNvSpPr txBox="1"/>
          <p:nvPr/>
        </p:nvSpPr>
        <p:spPr>
          <a:xfrm>
            <a:off x="3952662" y="6828703"/>
            <a:ext cx="3261360" cy="1470025"/>
          </a:xfrm>
          <a:prstGeom prst="rect">
            <a:avLst/>
          </a:prstGeom>
        </p:spPr>
        <p:txBody>
          <a:bodyPr vert="horz" wrap="square" lIns="0" tIns="17145" rIns="0" bIns="0" rtlCol="0">
            <a:spAutoFit/>
          </a:bodyPr>
          <a:lstStyle/>
          <a:p>
            <a:pPr marL="65405">
              <a:lnSpc>
                <a:spcPct val="100000"/>
              </a:lnSpc>
              <a:spcBef>
                <a:spcPts val="135"/>
              </a:spcBef>
            </a:pPr>
            <a:r>
              <a:rPr sz="1150" spc="-145" dirty="0">
                <a:latin typeface="UD デジタル 教科書体 N-R"/>
                <a:cs typeface="UD デジタル 教科書体 N-R"/>
              </a:rPr>
              <a:t>デジタルサイネージ導入と個店デジタル対応支援</a:t>
            </a:r>
            <a:endParaRPr sz="1150">
              <a:latin typeface="UD デジタル 教科書体 N-R"/>
              <a:cs typeface="UD デジタル 教科書体 N-R"/>
            </a:endParaRPr>
          </a:p>
          <a:p>
            <a:pPr marL="108585" marR="5080" indent="-96520">
              <a:lnSpc>
                <a:spcPct val="102899"/>
              </a:lnSpc>
              <a:spcBef>
                <a:spcPts val="880"/>
              </a:spcBef>
            </a:pPr>
            <a:r>
              <a:rPr sz="1050" spc="5" dirty="0">
                <a:latin typeface="UD デジタル 教科書体 N-R"/>
                <a:cs typeface="UD デジタル 教科書体 N-R"/>
              </a:rPr>
              <a:t>・デジタルサイネージを導入し、商店街情報をはじめ地域情報やイベント情報などを広く配信したことで、地域コミュニティイベントへの集客効果に繋</a:t>
            </a:r>
            <a:r>
              <a:rPr sz="1050" spc="10" dirty="0">
                <a:latin typeface="UD デジタル 教科書体 N-R"/>
                <a:cs typeface="UD デジタル 教科書体 N-R"/>
              </a:rPr>
              <a:t> </a:t>
            </a:r>
            <a:r>
              <a:rPr sz="1050" spc="15" dirty="0">
                <a:latin typeface="UD デジタル 教科書体 N-R"/>
                <a:cs typeface="UD デジタル 教科書体 N-R"/>
              </a:rPr>
              <a:t>がった。</a:t>
            </a:r>
            <a:endParaRPr sz="1050">
              <a:latin typeface="UD デジタル 教科書体 N-R"/>
              <a:cs typeface="UD デジタル 教科書体 N-R"/>
            </a:endParaRPr>
          </a:p>
          <a:p>
            <a:pPr marL="108585" marR="5080" indent="-96520">
              <a:lnSpc>
                <a:spcPct val="102899"/>
              </a:lnSpc>
            </a:pPr>
            <a:r>
              <a:rPr sz="1050" spc="5" dirty="0">
                <a:latin typeface="UD デジタル 教科書体 N-R"/>
                <a:cs typeface="UD デジタル 教科書体 N-R"/>
              </a:rPr>
              <a:t>・個店のデジタル対応の支援については、参加者から好評を得られたこともあり、今後も継続して取り組んでいき、商店街の集客に活かしていきたい。</a:t>
            </a:r>
            <a:endParaRPr sz="1050">
              <a:latin typeface="UD デジタル 教科書体 N-R"/>
              <a:cs typeface="UD デジタル 教科書体 N-R"/>
            </a:endParaRPr>
          </a:p>
        </p:txBody>
      </p:sp>
      <p:sp>
        <p:nvSpPr>
          <p:cNvPr id="9" name="object 9"/>
          <p:cNvSpPr txBox="1"/>
          <p:nvPr/>
        </p:nvSpPr>
        <p:spPr>
          <a:xfrm>
            <a:off x="340639" y="7204506"/>
            <a:ext cx="3139440" cy="286385"/>
          </a:xfrm>
          <a:prstGeom prst="rect">
            <a:avLst/>
          </a:prstGeom>
          <a:solidFill>
            <a:srgbClr val="317DC4"/>
          </a:solidFill>
        </p:spPr>
        <p:txBody>
          <a:bodyPr vert="horz" wrap="square" lIns="0" tIns="29209" rIns="0" bIns="0" rtlCol="0">
            <a:spAutoFit/>
          </a:bodyPr>
          <a:lstStyle/>
          <a:p>
            <a:pPr marL="422909">
              <a:lnSpc>
                <a:spcPct val="100000"/>
              </a:lnSpc>
              <a:spcBef>
                <a:spcPts val="229"/>
              </a:spcBef>
            </a:pPr>
            <a:r>
              <a:rPr sz="1300" b="1" spc="-25" dirty="0">
                <a:solidFill>
                  <a:srgbClr val="FFFFFF"/>
                </a:solidFill>
                <a:latin typeface="UD デジタル 教科書体 NK-R"/>
                <a:cs typeface="UD デジタル 教科書体 NK-R"/>
              </a:rPr>
              <a:t>取組内容 ②デジタル対応の強化</a:t>
            </a:r>
            <a:endParaRPr sz="1300">
              <a:latin typeface="UD デジタル 教科書体 NK-R"/>
              <a:cs typeface="UD デジタル 教科書体 NK-R"/>
            </a:endParaRPr>
          </a:p>
        </p:txBody>
      </p:sp>
      <p:sp>
        <p:nvSpPr>
          <p:cNvPr id="10" name="object 10"/>
          <p:cNvSpPr/>
          <p:nvPr/>
        </p:nvSpPr>
        <p:spPr>
          <a:xfrm>
            <a:off x="334911" y="402119"/>
            <a:ext cx="6804025" cy="7316470"/>
          </a:xfrm>
          <a:custGeom>
            <a:avLst/>
            <a:gdLst/>
            <a:ahLst/>
            <a:cxnLst/>
            <a:rect l="l" t="t" r="r" b="b"/>
            <a:pathLst>
              <a:path w="6804025" h="7316470">
                <a:moveTo>
                  <a:pt x="3353968" y="7196633"/>
                </a:moveTo>
                <a:lnTo>
                  <a:pt x="3234639" y="7077303"/>
                </a:lnTo>
                <a:lnTo>
                  <a:pt x="0" y="7077303"/>
                </a:lnTo>
                <a:lnTo>
                  <a:pt x="0" y="7315962"/>
                </a:lnTo>
                <a:lnTo>
                  <a:pt x="3353968" y="7315962"/>
                </a:lnTo>
                <a:lnTo>
                  <a:pt x="3353968" y="7196633"/>
                </a:lnTo>
                <a:close/>
              </a:path>
              <a:path w="6804025" h="7316470">
                <a:moveTo>
                  <a:pt x="6803644" y="119329"/>
                </a:moveTo>
                <a:lnTo>
                  <a:pt x="6684315" y="0"/>
                </a:lnTo>
                <a:lnTo>
                  <a:pt x="3628923" y="0"/>
                </a:lnTo>
                <a:lnTo>
                  <a:pt x="3628923" y="238658"/>
                </a:lnTo>
                <a:lnTo>
                  <a:pt x="6803644" y="238658"/>
                </a:lnTo>
                <a:lnTo>
                  <a:pt x="6803644" y="119329"/>
                </a:lnTo>
                <a:close/>
              </a:path>
            </a:pathLst>
          </a:custGeom>
          <a:solidFill>
            <a:srgbClr val="B4E4A1"/>
          </a:solidFill>
        </p:spPr>
        <p:txBody>
          <a:bodyPr wrap="square" lIns="0" tIns="0" rIns="0" bIns="0" rtlCol="0"/>
          <a:lstStyle/>
          <a:p>
            <a:endParaRPr/>
          </a:p>
        </p:txBody>
      </p:sp>
      <p:sp>
        <p:nvSpPr>
          <p:cNvPr id="11" name="object 11"/>
          <p:cNvSpPr txBox="1"/>
          <p:nvPr/>
        </p:nvSpPr>
        <p:spPr>
          <a:xfrm>
            <a:off x="300121" y="7410315"/>
            <a:ext cx="3204845" cy="1033780"/>
          </a:xfrm>
          <a:prstGeom prst="rect">
            <a:avLst/>
          </a:prstGeom>
        </p:spPr>
        <p:txBody>
          <a:bodyPr vert="horz" wrap="square" lIns="0" tIns="105410" rIns="0" bIns="0" rtlCol="0">
            <a:spAutoFit/>
          </a:bodyPr>
          <a:lstStyle/>
          <a:p>
            <a:pPr marL="112395">
              <a:lnSpc>
                <a:spcPct val="100000"/>
              </a:lnSpc>
              <a:spcBef>
                <a:spcPts val="830"/>
              </a:spcBef>
            </a:pPr>
            <a:r>
              <a:rPr sz="1150" spc="-130" dirty="0">
                <a:latin typeface="UD デジタル 教科書体 N-R"/>
                <a:cs typeface="UD デジタル 教科書体 N-R"/>
              </a:rPr>
              <a:t>コミュニケーション手段としてのデジタル対応課題</a:t>
            </a:r>
            <a:endParaRPr sz="1150">
              <a:latin typeface="UD デジタル 教科書体 N-R"/>
              <a:cs typeface="UD デジタル 教科書体 N-R"/>
            </a:endParaRPr>
          </a:p>
          <a:p>
            <a:pPr marL="106680" marR="44450" indent="-94615">
              <a:lnSpc>
                <a:spcPct val="102899"/>
              </a:lnSpc>
              <a:spcBef>
                <a:spcPts val="635"/>
              </a:spcBef>
            </a:pPr>
            <a:r>
              <a:rPr sz="1050" spc="-5" dirty="0">
                <a:latin typeface="UD デジタル 教科書体 N-R"/>
                <a:cs typeface="UD デジタル 教科書体 N-R"/>
              </a:rPr>
              <a:t>・商店街や周辺地域の情報を発信する手段の一つとして、わかりやすく目立つ方法を検討したい。</a:t>
            </a:r>
            <a:endParaRPr sz="1050">
              <a:latin typeface="UD デジタル 教科書体 N-R"/>
              <a:cs typeface="UD デジタル 教科書体 N-R"/>
            </a:endParaRPr>
          </a:p>
          <a:p>
            <a:pPr marL="106680" marR="44450" indent="-94615">
              <a:lnSpc>
                <a:spcPct val="102899"/>
              </a:lnSpc>
            </a:pPr>
            <a:r>
              <a:rPr sz="1050" spc="-5" dirty="0">
                <a:latin typeface="UD デジタル 教科書体 N-R"/>
                <a:cs typeface="UD デジタル 教科書体 N-R"/>
              </a:rPr>
              <a:t>・また、個店に対してもデジタル対応の支援を行い</a:t>
            </a:r>
            <a:r>
              <a:rPr sz="1050" spc="-20" dirty="0">
                <a:latin typeface="UD デジタル 教科書体 N-R"/>
                <a:cs typeface="UD デジタル 教科書体 N-R"/>
              </a:rPr>
              <a:t>たい。</a:t>
            </a:r>
            <a:endParaRPr sz="1050">
              <a:latin typeface="UD デジタル 教科書体 N-R"/>
              <a:cs typeface="UD デジタル 教科書体 N-R"/>
            </a:endParaRPr>
          </a:p>
        </p:txBody>
      </p:sp>
      <p:sp>
        <p:nvSpPr>
          <p:cNvPr id="12" name="object 12"/>
          <p:cNvSpPr txBox="1"/>
          <p:nvPr/>
        </p:nvSpPr>
        <p:spPr>
          <a:xfrm>
            <a:off x="3961607" y="367745"/>
            <a:ext cx="3396615" cy="1132205"/>
          </a:xfrm>
          <a:prstGeom prst="rect">
            <a:avLst/>
          </a:prstGeom>
        </p:spPr>
        <p:txBody>
          <a:bodyPr vert="horz" wrap="square" lIns="0" tIns="71120" rIns="0" bIns="0" rtlCol="0">
            <a:spAutoFit/>
          </a:bodyPr>
          <a:lstStyle/>
          <a:p>
            <a:pPr marL="79375">
              <a:lnSpc>
                <a:spcPct val="100000"/>
              </a:lnSpc>
              <a:spcBef>
                <a:spcPts val="560"/>
              </a:spcBef>
            </a:pPr>
            <a:r>
              <a:rPr sz="1150" spc="-5" dirty="0">
                <a:latin typeface="UD デジタル 教科書体 N-R"/>
                <a:cs typeface="UD デジタル 教科書体 N-R"/>
              </a:rPr>
              <a:t>デジタルサイネージの導入</a:t>
            </a:r>
            <a:endParaRPr sz="1150">
              <a:latin typeface="UD デジタル 教科書体 N-R"/>
              <a:cs typeface="UD デジタル 教科書体 N-R"/>
            </a:endParaRPr>
          </a:p>
          <a:p>
            <a:pPr marL="12700">
              <a:lnSpc>
                <a:spcPct val="100000"/>
              </a:lnSpc>
              <a:spcBef>
                <a:spcPts val="420"/>
              </a:spcBef>
            </a:pPr>
            <a:r>
              <a:rPr sz="1050" spc="-5" dirty="0">
                <a:latin typeface="UD デジタル 教科書体 N-R"/>
                <a:cs typeface="UD デジタル 教科書体 N-R"/>
              </a:rPr>
              <a:t>・「千林ふれあい館」に設置し、千林ふれあい館の</a:t>
            </a:r>
            <a:endParaRPr sz="1050">
              <a:latin typeface="UD デジタル 教科書体 N-R"/>
              <a:cs typeface="UD デジタル 教科書体 N-R"/>
            </a:endParaRPr>
          </a:p>
          <a:p>
            <a:pPr marL="106680" marR="5080">
              <a:lnSpc>
                <a:spcPct val="102899"/>
              </a:lnSpc>
            </a:pPr>
            <a:r>
              <a:rPr sz="1050" spc="-5" dirty="0">
                <a:latin typeface="UD デジタル 教科書体 N-R"/>
                <a:cs typeface="UD デジタル 教科書体 N-R"/>
              </a:rPr>
              <a:t>イベントスケジュールやワークショップなどの告知、商店街のイベント情報、地域コミュニティイベント</a:t>
            </a:r>
            <a:r>
              <a:rPr sz="1050" spc="500" dirty="0">
                <a:latin typeface="UD デジタル 教科書体 N-R"/>
                <a:cs typeface="UD デジタル 教科書体 N-R"/>
              </a:rPr>
              <a:t> </a:t>
            </a:r>
            <a:r>
              <a:rPr sz="1050" spc="-5" dirty="0">
                <a:latin typeface="UD デジタル 教科書体 N-R"/>
                <a:cs typeface="UD デジタル 教科書体 N-R"/>
              </a:rPr>
              <a:t>の情報、旭区役所や旭警察の啓発活動等、「千林Ｓ</a:t>
            </a:r>
            <a:r>
              <a:rPr sz="1050" spc="-50" dirty="0">
                <a:latin typeface="UD デジタル 教科書体 N-R"/>
                <a:cs typeface="UD デジタル 教科書体 N-R"/>
              </a:rPr>
              <a:t> </a:t>
            </a:r>
            <a:r>
              <a:rPr sz="1050" dirty="0">
                <a:latin typeface="UD デジタル 教科書体 N-R"/>
                <a:cs typeface="UD デジタル 教科書体 N-R"/>
              </a:rPr>
              <a:t>ＤＧｓ</a:t>
            </a:r>
            <a:r>
              <a:rPr sz="1050" spc="-5" dirty="0">
                <a:latin typeface="UD デジタル 教科書体 N-R"/>
                <a:cs typeface="UD デジタル 教科書体 N-R"/>
              </a:rPr>
              <a:t>商店街宣言」等について情報を配信した。</a:t>
            </a:r>
            <a:endParaRPr sz="1050">
              <a:latin typeface="UD デジタル 教科書体 N-R"/>
              <a:cs typeface="UD デジタル 教科書体 N-R"/>
            </a:endParaRPr>
          </a:p>
        </p:txBody>
      </p:sp>
      <p:sp>
        <p:nvSpPr>
          <p:cNvPr id="13" name="object 13"/>
          <p:cNvSpPr/>
          <p:nvPr/>
        </p:nvSpPr>
        <p:spPr>
          <a:xfrm>
            <a:off x="3965106" y="3169291"/>
            <a:ext cx="3204210" cy="231775"/>
          </a:xfrm>
          <a:custGeom>
            <a:avLst/>
            <a:gdLst/>
            <a:ahLst/>
            <a:cxnLst/>
            <a:rect l="l" t="t" r="r" b="b"/>
            <a:pathLst>
              <a:path w="3204209" h="231775">
                <a:moveTo>
                  <a:pt x="3088182" y="0"/>
                </a:moveTo>
                <a:lnTo>
                  <a:pt x="0" y="0"/>
                </a:lnTo>
                <a:lnTo>
                  <a:pt x="0" y="231444"/>
                </a:lnTo>
                <a:lnTo>
                  <a:pt x="3203905" y="231444"/>
                </a:lnTo>
                <a:lnTo>
                  <a:pt x="3203905" y="115722"/>
                </a:lnTo>
                <a:lnTo>
                  <a:pt x="3088182" y="0"/>
                </a:lnTo>
                <a:close/>
              </a:path>
            </a:pathLst>
          </a:custGeom>
          <a:solidFill>
            <a:srgbClr val="B4E4A1"/>
          </a:solidFill>
        </p:spPr>
        <p:txBody>
          <a:bodyPr wrap="square" lIns="0" tIns="0" rIns="0" bIns="0" rtlCol="0"/>
          <a:lstStyle/>
          <a:p>
            <a:endParaRPr/>
          </a:p>
        </p:txBody>
      </p:sp>
      <p:sp>
        <p:nvSpPr>
          <p:cNvPr id="14" name="object 14"/>
          <p:cNvSpPr txBox="1"/>
          <p:nvPr/>
        </p:nvSpPr>
        <p:spPr>
          <a:xfrm>
            <a:off x="3906469" y="3114847"/>
            <a:ext cx="3302000" cy="1490980"/>
          </a:xfrm>
          <a:prstGeom prst="rect">
            <a:avLst/>
          </a:prstGeom>
        </p:spPr>
        <p:txBody>
          <a:bodyPr vert="horz" wrap="square" lIns="0" tIns="86360" rIns="0" bIns="0" rtlCol="0">
            <a:spAutoFit/>
          </a:bodyPr>
          <a:lstStyle/>
          <a:p>
            <a:pPr marL="135890">
              <a:lnSpc>
                <a:spcPct val="100000"/>
              </a:lnSpc>
              <a:spcBef>
                <a:spcPts val="680"/>
              </a:spcBef>
            </a:pPr>
            <a:r>
              <a:rPr sz="1150" spc="-5" dirty="0">
                <a:latin typeface="UD デジタル 教科書体 N-R"/>
                <a:cs typeface="UD デジタル 教科書体 N-R"/>
              </a:rPr>
              <a:t>個店のデジタル対応の支援</a:t>
            </a:r>
            <a:endParaRPr sz="1150">
              <a:latin typeface="UD デジタル 教科書体 N-R"/>
              <a:cs typeface="UD デジタル 教科書体 N-R"/>
            </a:endParaRPr>
          </a:p>
          <a:p>
            <a:pPr marL="12700">
              <a:lnSpc>
                <a:spcPct val="100000"/>
              </a:lnSpc>
              <a:spcBef>
                <a:spcPts val="530"/>
              </a:spcBef>
            </a:pPr>
            <a:r>
              <a:rPr sz="1050" spc="-5" dirty="0">
                <a:latin typeface="UD デジタル 教科書体 N-R"/>
                <a:cs typeface="UD デジタル 教科書体 N-R"/>
              </a:rPr>
              <a:t>・商店街の店主向けに「ＬＩＮＥ公式アカウント講座</a:t>
            </a:r>
            <a:endParaRPr sz="1050">
              <a:latin typeface="UD デジタル 教科書体 N-R"/>
              <a:cs typeface="UD デジタル 教科書体 N-R"/>
            </a:endParaRPr>
          </a:p>
          <a:p>
            <a:pPr marL="108585" marR="114300">
              <a:lnSpc>
                <a:spcPct val="102899"/>
              </a:lnSpc>
            </a:pPr>
            <a:r>
              <a:rPr sz="1050" dirty="0">
                <a:latin typeface="UD デジタル 教科書体 N-R"/>
                <a:cs typeface="UD デジタル 教科書体 N-R"/>
              </a:rPr>
              <a:t>（初級編）」を</a:t>
            </a:r>
            <a:r>
              <a:rPr sz="1050" spc="-10" dirty="0">
                <a:latin typeface="UD デジタル 教科書体 N-R"/>
                <a:cs typeface="UD デジタル 教科書体 N-R"/>
              </a:rPr>
              <a:t>3</a:t>
            </a:r>
            <a:r>
              <a:rPr sz="1050" dirty="0">
                <a:latin typeface="UD デジタル 教科書体 N-R"/>
                <a:cs typeface="UD デジタル 教科書体 N-R"/>
              </a:rPr>
              <a:t>回開催。40</a:t>
            </a:r>
            <a:r>
              <a:rPr sz="1050" spc="-5" dirty="0">
                <a:latin typeface="UD デジタル 教科書体 N-R"/>
                <a:cs typeface="UD デジタル 教科書体 N-R"/>
              </a:rPr>
              <a:t>店舗が参加し、アカウントの開設方法から活用方法等を学んだ。</a:t>
            </a:r>
            <a:endParaRPr sz="1050">
              <a:latin typeface="UD デジタル 教科書体 N-R"/>
              <a:cs typeface="UD デジタル 教科書体 N-R"/>
            </a:endParaRPr>
          </a:p>
          <a:p>
            <a:pPr marL="108585" marR="5080" indent="-96520">
              <a:lnSpc>
                <a:spcPct val="102899"/>
              </a:lnSpc>
            </a:pPr>
            <a:r>
              <a:rPr sz="1050" spc="-5" dirty="0">
                <a:latin typeface="UD デジタル 教科書体 N-R"/>
                <a:cs typeface="UD デジタル 教科書体 N-R"/>
              </a:rPr>
              <a:t>・ＬＩＮＥ活用講座では、多くの店主から好評を得たため、応用編の開催が決定。応用編終了後には、商店街の個店支援として、商店街ＬＩＮＥアカウントと連動した個店のデジタル集客支援を実施予定。</a:t>
            </a:r>
            <a:endParaRPr sz="1050">
              <a:latin typeface="UD デジタル 教科書体 N-R"/>
              <a:cs typeface="UD デジタル 教科書体 N-R"/>
            </a:endParaRPr>
          </a:p>
        </p:txBody>
      </p:sp>
      <p:pic>
        <p:nvPicPr>
          <p:cNvPr id="15" name="object 15"/>
          <p:cNvPicPr/>
          <p:nvPr/>
        </p:nvPicPr>
        <p:blipFill>
          <a:blip r:embed="rId2" cstate="print"/>
          <a:stretch>
            <a:fillRect/>
          </a:stretch>
        </p:blipFill>
        <p:spPr>
          <a:xfrm>
            <a:off x="627570" y="8664121"/>
            <a:ext cx="761009" cy="953638"/>
          </a:xfrm>
          <a:prstGeom prst="rect">
            <a:avLst/>
          </a:prstGeom>
        </p:spPr>
      </p:pic>
      <p:sp>
        <p:nvSpPr>
          <p:cNvPr id="16" name="object 16"/>
          <p:cNvSpPr txBox="1"/>
          <p:nvPr/>
        </p:nvSpPr>
        <p:spPr>
          <a:xfrm>
            <a:off x="334073" y="4137342"/>
            <a:ext cx="3167380" cy="286385"/>
          </a:xfrm>
          <a:prstGeom prst="rect">
            <a:avLst/>
          </a:prstGeom>
          <a:solidFill>
            <a:srgbClr val="317DC4"/>
          </a:solidFill>
        </p:spPr>
        <p:txBody>
          <a:bodyPr vert="horz" wrap="square" lIns="0" tIns="29209" rIns="0" bIns="0" rtlCol="0">
            <a:spAutoFit/>
          </a:bodyPr>
          <a:lstStyle/>
          <a:p>
            <a:pPr marL="164465">
              <a:lnSpc>
                <a:spcPct val="100000"/>
              </a:lnSpc>
              <a:spcBef>
                <a:spcPts val="229"/>
              </a:spcBef>
            </a:pPr>
            <a:r>
              <a:rPr sz="1300" b="1" spc="-170" dirty="0">
                <a:solidFill>
                  <a:srgbClr val="FFFFFF"/>
                </a:solidFill>
                <a:latin typeface="UD デジタル 教科書体 NK-R"/>
                <a:cs typeface="UD デジタル 教科書体 NK-R"/>
              </a:rPr>
              <a:t>結果・成果①「千林ふれあい館」の多様な活用</a:t>
            </a:r>
            <a:endParaRPr sz="1300">
              <a:latin typeface="UD デジタル 教科書体 NK-R"/>
              <a:cs typeface="UD デジタル 教科書体 NK-R"/>
            </a:endParaRPr>
          </a:p>
        </p:txBody>
      </p:sp>
      <p:sp>
        <p:nvSpPr>
          <p:cNvPr id="17" name="object 17"/>
          <p:cNvSpPr/>
          <p:nvPr/>
        </p:nvSpPr>
        <p:spPr>
          <a:xfrm>
            <a:off x="331006" y="4417660"/>
            <a:ext cx="3383279" cy="240665"/>
          </a:xfrm>
          <a:custGeom>
            <a:avLst/>
            <a:gdLst/>
            <a:ahLst/>
            <a:cxnLst/>
            <a:rect l="l" t="t" r="r" b="b"/>
            <a:pathLst>
              <a:path w="3383279" h="240664">
                <a:moveTo>
                  <a:pt x="3262833" y="0"/>
                </a:moveTo>
                <a:lnTo>
                  <a:pt x="0" y="0"/>
                </a:lnTo>
                <a:lnTo>
                  <a:pt x="0" y="240144"/>
                </a:lnTo>
                <a:lnTo>
                  <a:pt x="3382899" y="240144"/>
                </a:lnTo>
                <a:lnTo>
                  <a:pt x="3382899" y="120078"/>
                </a:lnTo>
                <a:lnTo>
                  <a:pt x="3262833" y="0"/>
                </a:lnTo>
                <a:close/>
              </a:path>
            </a:pathLst>
          </a:custGeom>
          <a:solidFill>
            <a:srgbClr val="B4E4A1"/>
          </a:solidFill>
        </p:spPr>
        <p:txBody>
          <a:bodyPr wrap="square" lIns="0" tIns="0" rIns="0" bIns="0" rtlCol="0"/>
          <a:lstStyle/>
          <a:p>
            <a:endParaRPr/>
          </a:p>
        </p:txBody>
      </p:sp>
      <p:sp>
        <p:nvSpPr>
          <p:cNvPr id="18" name="object 18"/>
          <p:cNvSpPr txBox="1"/>
          <p:nvPr/>
        </p:nvSpPr>
        <p:spPr>
          <a:xfrm>
            <a:off x="288612" y="4383162"/>
            <a:ext cx="3396615" cy="2613660"/>
          </a:xfrm>
          <a:prstGeom prst="rect">
            <a:avLst/>
          </a:prstGeom>
        </p:spPr>
        <p:txBody>
          <a:bodyPr vert="horz" wrap="square" lIns="0" tIns="71755" rIns="0" bIns="0" rtlCol="0">
            <a:spAutoFit/>
          </a:bodyPr>
          <a:lstStyle/>
          <a:p>
            <a:pPr marL="120014">
              <a:lnSpc>
                <a:spcPct val="100000"/>
              </a:lnSpc>
              <a:spcBef>
                <a:spcPts val="565"/>
              </a:spcBef>
            </a:pPr>
            <a:r>
              <a:rPr sz="1150" spc="-5" dirty="0">
                <a:latin typeface="UD デジタル 教科書体 N-R"/>
                <a:cs typeface="UD デジタル 教科書体 N-R"/>
              </a:rPr>
              <a:t>地域コミュニティづくりの一助となった</a:t>
            </a:r>
            <a:endParaRPr sz="1150">
              <a:latin typeface="UD デジタル 教科書体 N-R"/>
              <a:cs typeface="UD デジタル 教科書体 N-R"/>
            </a:endParaRPr>
          </a:p>
          <a:p>
            <a:pPr marL="106680" marR="142240" indent="-94615">
              <a:lnSpc>
                <a:spcPct val="102899"/>
              </a:lnSpc>
              <a:spcBef>
                <a:spcPts val="395"/>
              </a:spcBef>
            </a:pPr>
            <a:r>
              <a:rPr sz="1050" spc="5" dirty="0">
                <a:latin typeface="UD デジタル 教科書体 N-R"/>
                <a:cs typeface="UD デジタル 教科書体 N-R"/>
              </a:rPr>
              <a:t>・ワークショップ開催により、商店街内に地域住民が集い、交流する機会が生まれた。地域コミュニ</a:t>
            </a:r>
            <a:r>
              <a:rPr sz="1050" spc="10" dirty="0">
                <a:latin typeface="UD デジタル 教科書体 N-R"/>
                <a:cs typeface="UD デジタル 教科書体 N-R"/>
              </a:rPr>
              <a:t> </a:t>
            </a:r>
            <a:r>
              <a:rPr sz="1050" spc="5" dirty="0">
                <a:latin typeface="UD デジタル 教科書体 N-R"/>
                <a:cs typeface="UD デジタル 教科書体 N-R"/>
              </a:rPr>
              <a:t>ティづくりの一助としての役割を果たすことができ</a:t>
            </a:r>
            <a:r>
              <a:rPr sz="1050" spc="20" dirty="0">
                <a:latin typeface="UD デジタル 教科書体 N-R"/>
                <a:cs typeface="UD デジタル 教科書体 N-R"/>
              </a:rPr>
              <a:t>た。</a:t>
            </a:r>
            <a:endParaRPr sz="1050">
              <a:latin typeface="UD デジタル 教科書体 N-R"/>
              <a:cs typeface="UD デジタル 教科書体 N-R"/>
            </a:endParaRPr>
          </a:p>
          <a:p>
            <a:pPr marL="106680" marR="236220" indent="-94615">
              <a:lnSpc>
                <a:spcPct val="102899"/>
              </a:lnSpc>
            </a:pPr>
            <a:r>
              <a:rPr sz="1050" spc="-5" dirty="0">
                <a:latin typeface="UD デジタル 教科書体 N-R"/>
                <a:cs typeface="UD デジタル 教科書体 N-R"/>
              </a:rPr>
              <a:t>・今後も旭区役所や地域の官公庁と連携し、啓発活動を継続して実施予定。</a:t>
            </a:r>
            <a:endParaRPr sz="1050">
              <a:latin typeface="UD デジタル 教科書体 N-R"/>
              <a:cs typeface="UD デジタル 教科書体 N-R"/>
            </a:endParaRPr>
          </a:p>
          <a:p>
            <a:pPr marL="106680" marR="142240" indent="-94615">
              <a:lnSpc>
                <a:spcPct val="102499"/>
              </a:lnSpc>
            </a:pPr>
            <a:r>
              <a:rPr sz="1050" spc="5" dirty="0">
                <a:latin typeface="UD デジタル 教科書体 N-R"/>
                <a:cs typeface="UD デジタル 教科書体 N-R"/>
              </a:rPr>
              <a:t>・チャレンジショップ運用では、大阪商工会議所のマッチング事業経由の問合せが多かった。今後も効果的な広報手段を検討し、チャレンジショップの開催や新規開業支援に取り組んでいく。</a:t>
            </a:r>
            <a:endParaRPr sz="1050">
              <a:latin typeface="UD デジタル 教科書体 N-R"/>
              <a:cs typeface="UD デジタル 教科書体 N-R"/>
            </a:endParaRPr>
          </a:p>
          <a:p>
            <a:pPr marL="106680" marR="208915" indent="-94615" algn="just">
              <a:lnSpc>
                <a:spcPct val="102899"/>
              </a:lnSpc>
            </a:pPr>
            <a:r>
              <a:rPr sz="1050" dirty="0">
                <a:latin typeface="UD デジタル 教科書体 N-R"/>
                <a:cs typeface="UD デジタル 教科書体 N-R"/>
              </a:rPr>
              <a:t>・生活情報誌｢アイラブ千林｣</a:t>
            </a:r>
            <a:r>
              <a:rPr sz="1050" spc="-5" dirty="0">
                <a:latin typeface="UD デジタル 教科書体 N-R"/>
                <a:cs typeface="UD デジタル 教科書体 N-R"/>
              </a:rPr>
              <a:t>発行によって、身近な</a:t>
            </a:r>
            <a:r>
              <a:rPr sz="1050" dirty="0">
                <a:latin typeface="UD デジタル 教科書体 N-R"/>
                <a:cs typeface="UD デジタル 教科書体 N-R"/>
              </a:rPr>
              <a:t>存在として商店街を知ってもらうことができ、｢</a:t>
            </a:r>
            <a:r>
              <a:rPr sz="1050" spc="-50" dirty="0">
                <a:latin typeface="UD デジタル 教科書体 N-R"/>
                <a:cs typeface="UD デジタル 教科書体 N-R"/>
              </a:rPr>
              <a:t>ア</a:t>
            </a:r>
            <a:r>
              <a:rPr sz="1050" dirty="0">
                <a:latin typeface="UD デジタル 教科書体 N-R"/>
                <a:cs typeface="UD デジタル 教科書体 N-R"/>
              </a:rPr>
              <a:t>イラブ千林｣</a:t>
            </a:r>
            <a:r>
              <a:rPr sz="1050" spc="-5" dirty="0">
                <a:latin typeface="UD デジタル 教科書体 N-R"/>
                <a:cs typeface="UD デジタル 教科書体 N-R"/>
              </a:rPr>
              <a:t>で紹介したお店での買い物や、商店街</a:t>
            </a:r>
            <a:endParaRPr sz="1050">
              <a:latin typeface="UD デジタル 教科書体 N-R"/>
              <a:cs typeface="UD デジタル 教科書体 N-R"/>
            </a:endParaRPr>
          </a:p>
          <a:p>
            <a:pPr marL="106680">
              <a:lnSpc>
                <a:spcPct val="100000"/>
              </a:lnSpc>
              <a:spcBef>
                <a:spcPts val="35"/>
              </a:spcBef>
            </a:pPr>
            <a:r>
              <a:rPr sz="1050" spc="-5" dirty="0">
                <a:latin typeface="UD デジタル 教科書体 N-R"/>
                <a:cs typeface="UD デジタル 教科書体 N-R"/>
              </a:rPr>
              <a:t>と生活者のコミュニケーションづくりに寄与できた。</a:t>
            </a:r>
            <a:endParaRPr sz="1050">
              <a:latin typeface="UD デジタル 教科書体 N-R"/>
              <a:cs typeface="UD デジタル 教科書体 N-R"/>
            </a:endParaRPr>
          </a:p>
        </p:txBody>
      </p:sp>
      <p:sp>
        <p:nvSpPr>
          <p:cNvPr id="19" name="object 19"/>
          <p:cNvSpPr txBox="1"/>
          <p:nvPr/>
        </p:nvSpPr>
        <p:spPr>
          <a:xfrm>
            <a:off x="2311470" y="3701400"/>
            <a:ext cx="1014730" cy="321945"/>
          </a:xfrm>
          <a:prstGeom prst="rect">
            <a:avLst/>
          </a:prstGeom>
        </p:spPr>
        <p:txBody>
          <a:bodyPr vert="horz" wrap="square" lIns="0" tIns="15240" rIns="0" bIns="0" rtlCol="0">
            <a:spAutoFit/>
          </a:bodyPr>
          <a:lstStyle/>
          <a:p>
            <a:pPr algn="ctr">
              <a:lnSpc>
                <a:spcPct val="100000"/>
              </a:lnSpc>
              <a:spcBef>
                <a:spcPts val="120"/>
              </a:spcBef>
            </a:pPr>
            <a:r>
              <a:rPr sz="950" spc="-10" dirty="0">
                <a:latin typeface="UD デジタル 教科書体 N-R"/>
                <a:cs typeface="UD デジタル 教科書体 N-R"/>
              </a:rPr>
              <a:t>生活情報誌</a:t>
            </a:r>
            <a:endParaRPr sz="950">
              <a:latin typeface="UD デジタル 教科書体 N-R"/>
              <a:cs typeface="UD デジタル 教科書体 N-R"/>
            </a:endParaRPr>
          </a:p>
          <a:p>
            <a:pPr algn="ctr">
              <a:lnSpc>
                <a:spcPct val="100000"/>
              </a:lnSpc>
              <a:spcBef>
                <a:spcPts val="25"/>
              </a:spcBef>
            </a:pPr>
            <a:r>
              <a:rPr sz="950" spc="-10" dirty="0">
                <a:latin typeface="UD デジタル 教科書体 N-R"/>
                <a:cs typeface="UD デジタル 教科書体 N-R"/>
              </a:rPr>
              <a:t>「アイラブ千林」</a:t>
            </a:r>
            <a:endParaRPr sz="950">
              <a:latin typeface="UD デジタル 教科書体 N-R"/>
              <a:cs typeface="UD デジタル 教科書体 N-R"/>
            </a:endParaRPr>
          </a:p>
        </p:txBody>
      </p:sp>
      <p:sp>
        <p:nvSpPr>
          <p:cNvPr id="20" name="object 20"/>
          <p:cNvSpPr/>
          <p:nvPr/>
        </p:nvSpPr>
        <p:spPr>
          <a:xfrm>
            <a:off x="327728" y="225121"/>
            <a:ext cx="3304540" cy="281940"/>
          </a:xfrm>
          <a:custGeom>
            <a:avLst/>
            <a:gdLst/>
            <a:ahLst/>
            <a:cxnLst/>
            <a:rect l="l" t="t" r="r" b="b"/>
            <a:pathLst>
              <a:path w="3304540" h="281940">
                <a:moveTo>
                  <a:pt x="3163112" y="0"/>
                </a:moveTo>
                <a:lnTo>
                  <a:pt x="0" y="0"/>
                </a:lnTo>
                <a:lnTo>
                  <a:pt x="0" y="281787"/>
                </a:lnTo>
                <a:lnTo>
                  <a:pt x="3304006" y="281787"/>
                </a:lnTo>
                <a:lnTo>
                  <a:pt x="3304006" y="140893"/>
                </a:lnTo>
                <a:lnTo>
                  <a:pt x="3163112" y="0"/>
                </a:lnTo>
                <a:close/>
              </a:path>
            </a:pathLst>
          </a:custGeom>
          <a:solidFill>
            <a:srgbClr val="B4E4A1"/>
          </a:solidFill>
        </p:spPr>
        <p:txBody>
          <a:bodyPr wrap="square" lIns="0" tIns="0" rIns="0" bIns="0" rtlCol="0"/>
          <a:lstStyle/>
          <a:p>
            <a:endParaRPr/>
          </a:p>
        </p:txBody>
      </p:sp>
      <p:sp>
        <p:nvSpPr>
          <p:cNvPr id="21" name="object 21"/>
          <p:cNvSpPr txBox="1"/>
          <p:nvPr/>
        </p:nvSpPr>
        <p:spPr>
          <a:xfrm>
            <a:off x="338573" y="271223"/>
            <a:ext cx="3195320" cy="2284730"/>
          </a:xfrm>
          <a:prstGeom prst="rect">
            <a:avLst/>
          </a:prstGeom>
        </p:spPr>
        <p:txBody>
          <a:bodyPr vert="horz" wrap="square" lIns="0" tIns="17145" rIns="0" bIns="0" rtlCol="0">
            <a:spAutoFit/>
          </a:bodyPr>
          <a:lstStyle/>
          <a:p>
            <a:pPr marL="66675">
              <a:lnSpc>
                <a:spcPct val="100000"/>
              </a:lnSpc>
              <a:spcBef>
                <a:spcPts val="135"/>
              </a:spcBef>
            </a:pPr>
            <a:r>
              <a:rPr sz="1150" spc="-5" dirty="0">
                <a:latin typeface="UD デジタル 教科書体 N-R"/>
                <a:cs typeface="UD デジタル 教科書体 N-R"/>
              </a:rPr>
              <a:t>生活情報誌「アイラブ千林」を作成</a:t>
            </a:r>
            <a:endParaRPr sz="1150">
              <a:latin typeface="UD デジタル 教科書体 N-R"/>
              <a:cs typeface="UD デジタル 教科書体 N-R"/>
            </a:endParaRPr>
          </a:p>
          <a:p>
            <a:pPr marL="12700">
              <a:lnSpc>
                <a:spcPct val="100000"/>
              </a:lnSpc>
              <a:spcBef>
                <a:spcPts val="860"/>
              </a:spcBef>
            </a:pPr>
            <a:r>
              <a:rPr sz="1050" dirty="0">
                <a:latin typeface="UD デジタル 教科書体 N-R"/>
                <a:cs typeface="UD デジタル 教科書体 N-R"/>
              </a:rPr>
              <a:t>・千林界隈の応援隊「1000</a:t>
            </a:r>
            <a:r>
              <a:rPr sz="1050" spc="-5" dirty="0">
                <a:latin typeface="UD デジタル 教科書体 N-R"/>
                <a:cs typeface="UD デジタル 教科書体 N-R"/>
              </a:rPr>
              <a:t>ピースプロジェクト」</a:t>
            </a:r>
            <a:endParaRPr sz="1050">
              <a:latin typeface="UD デジタル 教科書体 N-R"/>
              <a:cs typeface="UD デジタル 教科書体 N-R"/>
            </a:endParaRPr>
          </a:p>
          <a:p>
            <a:pPr marL="113030" marR="5080">
              <a:lnSpc>
                <a:spcPct val="102899"/>
              </a:lnSpc>
            </a:pPr>
            <a:r>
              <a:rPr sz="1050" spc="20" dirty="0">
                <a:latin typeface="UD デジタル 教科書体 N-R"/>
                <a:cs typeface="UD デジタル 教科書体 N-R"/>
              </a:rPr>
              <a:t>（</a:t>
            </a:r>
            <a:r>
              <a:rPr sz="1050" spc="5" dirty="0">
                <a:latin typeface="UD デジタル 教科書体 N-R"/>
                <a:cs typeface="UD デジタル 教科書体 N-R"/>
              </a:rPr>
              <a:t>旭区ブランド認定）と連携し、地域の生活情報誌「アイラブ千林」をデジタル版と印刷版</a:t>
            </a:r>
            <a:r>
              <a:rPr sz="1050" dirty="0">
                <a:latin typeface="UD デジタル 教科書体 N-R"/>
                <a:cs typeface="UD デジタル 教科書体 N-R"/>
              </a:rPr>
              <a:t>（3,000</a:t>
            </a:r>
            <a:r>
              <a:rPr sz="1050" spc="20" dirty="0">
                <a:latin typeface="UD デジタル 教科書体 N-R"/>
                <a:cs typeface="UD デジタル 教科書体 N-R"/>
              </a:rPr>
              <a:t>部）</a:t>
            </a:r>
            <a:r>
              <a:rPr sz="1050" spc="10" dirty="0">
                <a:latin typeface="UD デジタル 教科書体 N-R"/>
                <a:cs typeface="UD デジタル 教科書体 N-R"/>
              </a:rPr>
              <a:t>発行。</a:t>
            </a:r>
            <a:endParaRPr sz="1050">
              <a:latin typeface="UD デジタル 教科書体 N-R"/>
              <a:cs typeface="UD デジタル 教科書体 N-R"/>
            </a:endParaRPr>
          </a:p>
          <a:p>
            <a:pPr marL="113030" marR="36195" indent="-100965" algn="just">
              <a:lnSpc>
                <a:spcPct val="102899"/>
              </a:lnSpc>
            </a:pPr>
            <a:r>
              <a:rPr sz="1050" spc="-5" dirty="0">
                <a:latin typeface="UD デジタル 教科書体 N-R"/>
                <a:cs typeface="UD デジタル 教科書体 N-R"/>
              </a:rPr>
              <a:t>・内容は、商店街の店舗情報から、地域の子育て世代へのインタビュー記事など、地域の生活情報も</a:t>
            </a:r>
            <a:r>
              <a:rPr sz="1050" spc="-10" dirty="0">
                <a:latin typeface="UD デジタル 教科書体 N-R"/>
                <a:cs typeface="UD デジタル 教科書体 N-R"/>
              </a:rPr>
              <a:t>含め幅広く掲載。</a:t>
            </a:r>
            <a:endParaRPr sz="1050">
              <a:latin typeface="UD デジタル 教科書体 N-R"/>
              <a:cs typeface="UD デジタル 教科書体 N-R"/>
            </a:endParaRPr>
          </a:p>
          <a:p>
            <a:pPr marL="113030" marR="36195" indent="-100965" algn="just">
              <a:lnSpc>
                <a:spcPct val="102600"/>
              </a:lnSpc>
              <a:spcBef>
                <a:spcPts val="5"/>
              </a:spcBef>
            </a:pPr>
            <a:r>
              <a:rPr sz="1050" spc="-5" dirty="0">
                <a:latin typeface="UD デジタル 教科書体 N-R"/>
                <a:cs typeface="UD デジタル 教科書体 N-R"/>
              </a:rPr>
              <a:t>・また、過去に商店街で開催したワークショップの紹介や、商店街店主へのインタビュー記事も掲載することで、ワークショップ・チャレンジショップへの応募にも興味を持ってもらえるように工夫</a:t>
            </a:r>
            <a:r>
              <a:rPr sz="1050" spc="-20" dirty="0">
                <a:latin typeface="UD デジタル 教科書体 N-R"/>
                <a:cs typeface="UD デジタル 教科書体 N-R"/>
              </a:rPr>
              <a:t>した。</a:t>
            </a:r>
            <a:endParaRPr sz="1050">
              <a:latin typeface="UD デジタル 教科書体 N-R"/>
              <a:cs typeface="UD デジタル 教科書体 N-R"/>
            </a:endParaRPr>
          </a:p>
        </p:txBody>
      </p:sp>
      <p:grpSp>
        <p:nvGrpSpPr>
          <p:cNvPr id="22" name="object 22"/>
          <p:cNvGrpSpPr/>
          <p:nvPr/>
        </p:nvGrpSpPr>
        <p:grpSpPr>
          <a:xfrm>
            <a:off x="444696" y="1549417"/>
            <a:ext cx="6867525" cy="4420870"/>
            <a:chOff x="444696" y="1549417"/>
            <a:chExt cx="6867525" cy="4420870"/>
          </a:xfrm>
        </p:grpSpPr>
        <p:pic>
          <p:nvPicPr>
            <p:cNvPr id="23" name="object 23"/>
            <p:cNvPicPr/>
            <p:nvPr/>
          </p:nvPicPr>
          <p:blipFill>
            <a:blip r:embed="rId3" cstate="print"/>
            <a:stretch>
              <a:fillRect/>
            </a:stretch>
          </p:blipFill>
          <p:spPr>
            <a:xfrm>
              <a:off x="1896389" y="2493124"/>
              <a:ext cx="1691805" cy="1204569"/>
            </a:xfrm>
            <a:prstGeom prst="rect">
              <a:avLst/>
            </a:prstGeom>
          </p:spPr>
        </p:pic>
        <p:pic>
          <p:nvPicPr>
            <p:cNvPr id="24" name="object 24"/>
            <p:cNvPicPr/>
            <p:nvPr/>
          </p:nvPicPr>
          <p:blipFill>
            <a:blip r:embed="rId4" cstate="print"/>
            <a:stretch>
              <a:fillRect/>
            </a:stretch>
          </p:blipFill>
          <p:spPr>
            <a:xfrm>
              <a:off x="444696" y="2661894"/>
              <a:ext cx="1709376" cy="1213658"/>
            </a:xfrm>
            <a:prstGeom prst="rect">
              <a:avLst/>
            </a:prstGeom>
          </p:spPr>
        </p:pic>
        <p:pic>
          <p:nvPicPr>
            <p:cNvPr id="25" name="object 25"/>
            <p:cNvPicPr/>
            <p:nvPr/>
          </p:nvPicPr>
          <p:blipFill>
            <a:blip r:embed="rId5" cstate="print"/>
            <a:stretch>
              <a:fillRect/>
            </a:stretch>
          </p:blipFill>
          <p:spPr>
            <a:xfrm>
              <a:off x="5938167" y="4701412"/>
              <a:ext cx="1024581" cy="1268531"/>
            </a:xfrm>
            <a:prstGeom prst="rect">
              <a:avLst/>
            </a:prstGeom>
          </p:spPr>
        </p:pic>
        <p:pic>
          <p:nvPicPr>
            <p:cNvPr id="26" name="object 26"/>
            <p:cNvPicPr/>
            <p:nvPr/>
          </p:nvPicPr>
          <p:blipFill>
            <a:blip r:embed="rId6" cstate="print"/>
            <a:stretch>
              <a:fillRect/>
            </a:stretch>
          </p:blipFill>
          <p:spPr>
            <a:xfrm>
              <a:off x="3979252" y="4728806"/>
              <a:ext cx="1836927" cy="1236090"/>
            </a:xfrm>
            <a:prstGeom prst="rect">
              <a:avLst/>
            </a:prstGeom>
          </p:spPr>
        </p:pic>
        <p:pic>
          <p:nvPicPr>
            <p:cNvPr id="27" name="object 27"/>
            <p:cNvPicPr/>
            <p:nvPr/>
          </p:nvPicPr>
          <p:blipFill>
            <a:blip r:embed="rId7" cstate="print"/>
            <a:stretch>
              <a:fillRect/>
            </a:stretch>
          </p:blipFill>
          <p:spPr>
            <a:xfrm>
              <a:off x="3872066" y="1631647"/>
              <a:ext cx="1300529" cy="1194013"/>
            </a:xfrm>
            <a:prstGeom prst="rect">
              <a:avLst/>
            </a:prstGeom>
          </p:spPr>
        </p:pic>
        <p:pic>
          <p:nvPicPr>
            <p:cNvPr id="28" name="object 28"/>
            <p:cNvPicPr/>
            <p:nvPr/>
          </p:nvPicPr>
          <p:blipFill>
            <a:blip r:embed="rId8" cstate="print"/>
            <a:stretch>
              <a:fillRect/>
            </a:stretch>
          </p:blipFill>
          <p:spPr>
            <a:xfrm>
              <a:off x="5214531" y="1638502"/>
              <a:ext cx="982149" cy="1214031"/>
            </a:xfrm>
            <a:prstGeom prst="rect">
              <a:avLst/>
            </a:prstGeom>
          </p:spPr>
        </p:pic>
        <p:pic>
          <p:nvPicPr>
            <p:cNvPr id="29" name="object 29"/>
            <p:cNvPicPr/>
            <p:nvPr/>
          </p:nvPicPr>
          <p:blipFill>
            <a:blip r:embed="rId9" cstate="print"/>
            <a:stretch>
              <a:fillRect/>
            </a:stretch>
          </p:blipFill>
          <p:spPr>
            <a:xfrm>
              <a:off x="6222885" y="1549417"/>
              <a:ext cx="1089051" cy="1544936"/>
            </a:xfrm>
            <a:prstGeom prst="rect">
              <a:avLst/>
            </a:prstGeom>
          </p:spPr>
        </p:pic>
      </p:grpSp>
      <p:sp>
        <p:nvSpPr>
          <p:cNvPr id="30" name="object 30"/>
          <p:cNvSpPr txBox="1"/>
          <p:nvPr/>
        </p:nvSpPr>
        <p:spPr>
          <a:xfrm>
            <a:off x="4467649" y="2889796"/>
            <a:ext cx="1137920"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UD デジタル 教科書体 N-R"/>
                <a:cs typeface="UD デジタル 教科書体 N-R"/>
              </a:rPr>
              <a:t>デジタルサイネージ</a:t>
            </a:r>
            <a:endParaRPr sz="950">
              <a:latin typeface="UD デジタル 教科書体 N-R"/>
              <a:cs typeface="UD デジタル 教科書体 N-R"/>
            </a:endParaRPr>
          </a:p>
        </p:txBody>
      </p:sp>
      <p:sp>
        <p:nvSpPr>
          <p:cNvPr id="31" name="object 31"/>
          <p:cNvSpPr txBox="1"/>
          <p:nvPr/>
        </p:nvSpPr>
        <p:spPr>
          <a:xfrm>
            <a:off x="4173482" y="5989475"/>
            <a:ext cx="2623820" cy="173990"/>
          </a:xfrm>
          <a:prstGeom prst="rect">
            <a:avLst/>
          </a:prstGeom>
        </p:spPr>
        <p:txBody>
          <a:bodyPr vert="horz" wrap="square" lIns="0" tIns="15240" rIns="0" bIns="0" rtlCol="0">
            <a:spAutoFit/>
          </a:bodyPr>
          <a:lstStyle/>
          <a:p>
            <a:pPr marL="12700">
              <a:lnSpc>
                <a:spcPct val="100000"/>
              </a:lnSpc>
              <a:spcBef>
                <a:spcPts val="120"/>
              </a:spcBef>
            </a:pPr>
            <a:r>
              <a:rPr sz="950" dirty="0">
                <a:latin typeface="UD デジタル 教科書体 N-R"/>
                <a:cs typeface="UD デジタル 教科書体 N-R"/>
              </a:rPr>
              <a:t>「LINE公式アカウント講座（初級編）</a:t>
            </a:r>
            <a:r>
              <a:rPr sz="950" spc="-15" dirty="0">
                <a:latin typeface="UD デジタル 教科書体 N-R"/>
                <a:cs typeface="UD デジタル 教科書体 N-R"/>
              </a:rPr>
              <a:t>」の様子</a:t>
            </a:r>
            <a:endParaRPr sz="950">
              <a:latin typeface="UD デジタル 教科書体 N-R"/>
              <a:cs typeface="UD デジタル 教科書体 N-R"/>
            </a:endParaRPr>
          </a:p>
        </p:txBody>
      </p:sp>
      <p:sp>
        <p:nvSpPr>
          <p:cNvPr id="32" name="object 32"/>
          <p:cNvSpPr/>
          <p:nvPr/>
        </p:nvSpPr>
        <p:spPr>
          <a:xfrm>
            <a:off x="5216398" y="226795"/>
            <a:ext cx="287020" cy="6171565"/>
          </a:xfrm>
          <a:custGeom>
            <a:avLst/>
            <a:gdLst/>
            <a:ahLst/>
            <a:cxnLst/>
            <a:rect l="l" t="t" r="r" b="b"/>
            <a:pathLst>
              <a:path w="287020" h="6171565">
                <a:moveTo>
                  <a:pt x="229349" y="6052947"/>
                </a:moveTo>
                <a:lnTo>
                  <a:pt x="0" y="6052947"/>
                </a:lnTo>
                <a:lnTo>
                  <a:pt x="114681" y="6170993"/>
                </a:lnTo>
                <a:lnTo>
                  <a:pt x="229349" y="6052947"/>
                </a:lnTo>
                <a:close/>
              </a:path>
              <a:path w="287020" h="6171565">
                <a:moveTo>
                  <a:pt x="286677" y="0"/>
                </a:moveTo>
                <a:lnTo>
                  <a:pt x="57327" y="0"/>
                </a:lnTo>
                <a:lnTo>
                  <a:pt x="172008" y="118046"/>
                </a:lnTo>
                <a:lnTo>
                  <a:pt x="286677" y="0"/>
                </a:lnTo>
                <a:close/>
              </a:path>
            </a:pathLst>
          </a:custGeom>
          <a:solidFill>
            <a:srgbClr val="145F82"/>
          </a:solidFill>
        </p:spPr>
        <p:txBody>
          <a:bodyPr wrap="square" lIns="0" tIns="0" rIns="0" bIns="0" rtlCol="0"/>
          <a:lstStyle/>
          <a:p>
            <a:endParaRPr/>
          </a:p>
        </p:txBody>
      </p:sp>
      <p:sp>
        <p:nvSpPr>
          <p:cNvPr id="33" name="object 33"/>
          <p:cNvSpPr txBox="1"/>
          <p:nvPr/>
        </p:nvSpPr>
        <p:spPr>
          <a:xfrm>
            <a:off x="7078958" y="10265095"/>
            <a:ext cx="152400" cy="255904"/>
          </a:xfrm>
          <a:prstGeom prst="rect">
            <a:avLst/>
          </a:prstGeom>
        </p:spPr>
        <p:txBody>
          <a:bodyPr vert="horz" wrap="square" lIns="0" tIns="13970" rIns="0" bIns="0" rtlCol="0">
            <a:spAutoFit/>
          </a:bodyPr>
          <a:lstStyle/>
          <a:p>
            <a:pPr marL="12700">
              <a:lnSpc>
                <a:spcPct val="100000"/>
              </a:lnSpc>
              <a:spcBef>
                <a:spcPts val="110"/>
              </a:spcBef>
            </a:pPr>
            <a:r>
              <a:rPr sz="1500" spc="-50" dirty="0">
                <a:solidFill>
                  <a:srgbClr val="888888"/>
                </a:solidFill>
                <a:latin typeface="UD デジタル 教科書体 NK-R"/>
                <a:cs typeface="UD デジタル 教科書体 NK-R"/>
              </a:rPr>
              <a:t>9</a:t>
            </a:r>
            <a:endParaRPr sz="1500">
              <a:latin typeface="UD デジタル 教科書体 NK-R"/>
              <a:cs typeface="UD デジタル 教科書体 NK-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3642</Words>
  <Application>Microsoft Office PowerPoint</Application>
  <PresentationFormat>ユーザー設定</PresentationFormat>
  <Paragraphs>674</Paragraphs>
  <Slides>20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Meiryo UI</vt:lpstr>
      <vt:lpstr>ＭＳ 明朝</vt:lpstr>
      <vt:lpstr>UD デジタル 教科書体 NK-R</vt:lpstr>
      <vt:lpstr>UD デジタル 教科書体 N-R</vt:lpstr>
      <vt:lpstr>Calibri</vt:lpstr>
      <vt:lpstr>Times New Roman</vt:lpstr>
      <vt:lpstr>Wingdings</vt:lpstr>
      <vt:lpstr>Office Theme</vt:lpstr>
      <vt:lpstr>事例集</vt:lpstr>
      <vt:lpstr>PowerPoint プレゼンテーション</vt:lpstr>
      <vt:lpstr>PowerPoint プレゼンテーション</vt:lpstr>
      <vt:lpstr>は じ め に</vt:lpstr>
      <vt:lpstr>商店街取組み事例集 （令和6年度実施）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2025-03-12T04:10:45Z</dcterms:created>
  <dcterms:modified xsi:type="dcterms:W3CDTF">2025-03-12T04:10:56Z</dcterms:modified>
</cp:coreProperties>
</file>