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8"/>
  </p:notesMasterIdLst>
  <p:sldIdLst>
    <p:sldId id="289" r:id="rId2"/>
    <p:sldId id="391" r:id="rId3"/>
    <p:sldId id="392" r:id="rId4"/>
    <p:sldId id="290" r:id="rId5"/>
    <p:sldId id="295" r:id="rId6"/>
    <p:sldId id="291" r:id="rId7"/>
    <p:sldId id="386" r:id="rId8"/>
    <p:sldId id="389"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90" r:id="rId25"/>
    <p:sldId id="393" r:id="rId26"/>
    <p:sldId id="376" r:id="rId27"/>
    <p:sldId id="394" r:id="rId28"/>
    <p:sldId id="378" r:id="rId29"/>
    <p:sldId id="395" r:id="rId30"/>
    <p:sldId id="380" r:id="rId31"/>
    <p:sldId id="381" r:id="rId32"/>
    <p:sldId id="382" r:id="rId33"/>
    <p:sldId id="383" r:id="rId34"/>
    <p:sldId id="396" r:id="rId35"/>
    <p:sldId id="385" r:id="rId36"/>
    <p:sldId id="294" r:id="rId37"/>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41" autoAdjust="0"/>
    <p:restoredTop sz="94660"/>
  </p:normalViewPr>
  <p:slideViewPr>
    <p:cSldViewPr snapToGrid="0">
      <p:cViewPr varScale="1">
        <p:scale>
          <a:sx n="75" d="100"/>
          <a:sy n="75" d="100"/>
        </p:scale>
        <p:origin x="1182" y="60"/>
      </p:cViewPr>
      <p:guideLst>
        <p:guide orient="horz" pos="2137"/>
        <p:guide pos="28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575" cy="498475"/>
          </a:xfrm>
          <a:prstGeom prst="rect">
            <a:avLst/>
          </a:prstGeom>
        </p:spPr>
        <p:txBody>
          <a:bodyPr vert="horz" lIns="91410" tIns="45707" rIns="91410" bIns="457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4"/>
            <a:ext cx="2949575" cy="498475"/>
          </a:xfrm>
          <a:prstGeom prst="rect">
            <a:avLst/>
          </a:prstGeom>
        </p:spPr>
        <p:txBody>
          <a:bodyPr vert="horz" lIns="91410" tIns="45707" rIns="91410" bIns="45707" rtlCol="0"/>
          <a:lstStyle>
            <a:lvl1pPr algn="r">
              <a:defRPr sz="1200"/>
            </a:lvl1pPr>
          </a:lstStyle>
          <a:p>
            <a:fld id="{73B08C3F-8089-4887-8174-069A576DB345}" type="datetimeFigureOut">
              <a:rPr kumimoji="1" lang="ja-JP" altLang="en-US" smtClean="0"/>
              <a:t>2022/2/10</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10" tIns="45707" rIns="91410" bIns="45707" rtlCol="0" anchor="ctr"/>
          <a:lstStyle/>
          <a:p>
            <a:endParaRPr lang="ja-JP" altLang="en-US"/>
          </a:p>
        </p:txBody>
      </p:sp>
      <p:sp>
        <p:nvSpPr>
          <p:cNvPr id="5" name="ノート プレースホルダー 4"/>
          <p:cNvSpPr>
            <a:spLocks noGrp="1"/>
          </p:cNvSpPr>
          <p:nvPr>
            <p:ph type="body" sz="quarter" idx="3"/>
          </p:nvPr>
        </p:nvSpPr>
        <p:spPr>
          <a:xfrm>
            <a:off x="681039" y="4783141"/>
            <a:ext cx="5445125" cy="3913187"/>
          </a:xfrm>
          <a:prstGeom prst="rect">
            <a:avLst/>
          </a:prstGeom>
        </p:spPr>
        <p:txBody>
          <a:bodyPr vert="horz" lIns="91410" tIns="45707" rIns="91410" bIns="457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4"/>
            <a:ext cx="2949575" cy="498475"/>
          </a:xfrm>
          <a:prstGeom prst="rect">
            <a:avLst/>
          </a:prstGeom>
        </p:spPr>
        <p:txBody>
          <a:bodyPr vert="horz" lIns="91410" tIns="45707" rIns="91410" bIns="457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10" tIns="45707" rIns="91410" bIns="45707" rtlCol="0" anchor="b"/>
          <a:lstStyle>
            <a:lvl1pPr algn="r">
              <a:defRPr sz="1200"/>
            </a:lvl1pPr>
          </a:lstStyle>
          <a:p>
            <a:fld id="{2A705579-0A44-4AE8-808C-45A2AF370E19}" type="slidenum">
              <a:rPr kumimoji="1" lang="ja-JP" altLang="en-US" smtClean="0"/>
              <a:t>‹#›</a:t>
            </a:fld>
            <a:endParaRPr kumimoji="1" lang="ja-JP" altLang="en-US"/>
          </a:p>
        </p:txBody>
      </p:sp>
    </p:spTree>
    <p:extLst>
      <p:ext uri="{BB962C8B-B14F-4D97-AF65-F5344CB8AC3E}">
        <p14:creationId xmlns:p14="http://schemas.microsoft.com/office/powerpoint/2010/main" val="30151601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2</a:t>
            </a:fld>
            <a:endParaRPr kumimoji="1" lang="ja-JP" altLang="en-US"/>
          </a:p>
        </p:txBody>
      </p:sp>
    </p:spTree>
    <p:extLst>
      <p:ext uri="{BB962C8B-B14F-4D97-AF65-F5344CB8AC3E}">
        <p14:creationId xmlns:p14="http://schemas.microsoft.com/office/powerpoint/2010/main" val="1241224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16</a:t>
            </a:fld>
            <a:endParaRPr kumimoji="1" lang="ja-JP" altLang="en-US"/>
          </a:p>
        </p:txBody>
      </p:sp>
    </p:spTree>
    <p:extLst>
      <p:ext uri="{BB962C8B-B14F-4D97-AF65-F5344CB8AC3E}">
        <p14:creationId xmlns:p14="http://schemas.microsoft.com/office/powerpoint/2010/main" val="1305802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17</a:t>
            </a:fld>
            <a:endParaRPr kumimoji="1" lang="ja-JP" altLang="en-US"/>
          </a:p>
        </p:txBody>
      </p:sp>
    </p:spTree>
    <p:extLst>
      <p:ext uri="{BB962C8B-B14F-4D97-AF65-F5344CB8AC3E}">
        <p14:creationId xmlns:p14="http://schemas.microsoft.com/office/powerpoint/2010/main" val="130485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18</a:t>
            </a:fld>
            <a:endParaRPr kumimoji="1" lang="ja-JP" altLang="en-US"/>
          </a:p>
        </p:txBody>
      </p:sp>
    </p:spTree>
    <p:extLst>
      <p:ext uri="{BB962C8B-B14F-4D97-AF65-F5344CB8AC3E}">
        <p14:creationId xmlns:p14="http://schemas.microsoft.com/office/powerpoint/2010/main" val="2395192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19</a:t>
            </a:fld>
            <a:endParaRPr kumimoji="1" lang="ja-JP" altLang="en-US"/>
          </a:p>
        </p:txBody>
      </p:sp>
    </p:spTree>
    <p:extLst>
      <p:ext uri="{BB962C8B-B14F-4D97-AF65-F5344CB8AC3E}">
        <p14:creationId xmlns:p14="http://schemas.microsoft.com/office/powerpoint/2010/main" val="2612471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20</a:t>
            </a:fld>
            <a:endParaRPr kumimoji="1" lang="ja-JP" altLang="en-US"/>
          </a:p>
        </p:txBody>
      </p:sp>
    </p:spTree>
    <p:extLst>
      <p:ext uri="{BB962C8B-B14F-4D97-AF65-F5344CB8AC3E}">
        <p14:creationId xmlns:p14="http://schemas.microsoft.com/office/powerpoint/2010/main" val="111822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21</a:t>
            </a:fld>
            <a:endParaRPr kumimoji="1" lang="ja-JP" altLang="en-US"/>
          </a:p>
        </p:txBody>
      </p:sp>
    </p:spTree>
    <p:extLst>
      <p:ext uri="{BB962C8B-B14F-4D97-AF65-F5344CB8AC3E}">
        <p14:creationId xmlns:p14="http://schemas.microsoft.com/office/powerpoint/2010/main" val="330195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22</a:t>
            </a:fld>
            <a:endParaRPr kumimoji="1" lang="ja-JP" altLang="en-US"/>
          </a:p>
        </p:txBody>
      </p:sp>
    </p:spTree>
    <p:extLst>
      <p:ext uri="{BB962C8B-B14F-4D97-AF65-F5344CB8AC3E}">
        <p14:creationId xmlns:p14="http://schemas.microsoft.com/office/powerpoint/2010/main" val="4016361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23</a:t>
            </a:fld>
            <a:endParaRPr kumimoji="1" lang="ja-JP" altLang="en-US"/>
          </a:p>
        </p:txBody>
      </p:sp>
    </p:spTree>
    <p:extLst>
      <p:ext uri="{BB962C8B-B14F-4D97-AF65-F5344CB8AC3E}">
        <p14:creationId xmlns:p14="http://schemas.microsoft.com/office/powerpoint/2010/main" val="56917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25</a:t>
            </a:fld>
            <a:endParaRPr kumimoji="1" lang="ja-JP" altLang="en-US"/>
          </a:p>
        </p:txBody>
      </p:sp>
    </p:spTree>
    <p:extLst>
      <p:ext uri="{BB962C8B-B14F-4D97-AF65-F5344CB8AC3E}">
        <p14:creationId xmlns:p14="http://schemas.microsoft.com/office/powerpoint/2010/main" val="147036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26</a:t>
            </a:fld>
            <a:endParaRPr kumimoji="1" lang="ja-JP" altLang="en-US"/>
          </a:p>
        </p:txBody>
      </p:sp>
    </p:spTree>
    <p:extLst>
      <p:ext uri="{BB962C8B-B14F-4D97-AF65-F5344CB8AC3E}">
        <p14:creationId xmlns:p14="http://schemas.microsoft.com/office/powerpoint/2010/main" val="248635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t>3</a:t>
            </a:fld>
            <a:endParaRPr kumimoji="1" lang="ja-JP" altLang="en-US"/>
          </a:p>
        </p:txBody>
      </p:sp>
    </p:spTree>
    <p:extLst>
      <p:ext uri="{BB962C8B-B14F-4D97-AF65-F5344CB8AC3E}">
        <p14:creationId xmlns:p14="http://schemas.microsoft.com/office/powerpoint/2010/main" val="1747297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27</a:t>
            </a:fld>
            <a:endParaRPr kumimoji="1" lang="ja-JP" altLang="en-US"/>
          </a:p>
        </p:txBody>
      </p:sp>
    </p:spTree>
    <p:extLst>
      <p:ext uri="{BB962C8B-B14F-4D97-AF65-F5344CB8AC3E}">
        <p14:creationId xmlns:p14="http://schemas.microsoft.com/office/powerpoint/2010/main" val="85990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28</a:t>
            </a:fld>
            <a:endParaRPr kumimoji="1" lang="ja-JP" altLang="en-US"/>
          </a:p>
        </p:txBody>
      </p:sp>
    </p:spTree>
    <p:extLst>
      <p:ext uri="{BB962C8B-B14F-4D97-AF65-F5344CB8AC3E}">
        <p14:creationId xmlns:p14="http://schemas.microsoft.com/office/powerpoint/2010/main" val="2560665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29</a:t>
            </a:fld>
            <a:endParaRPr kumimoji="1" lang="ja-JP" altLang="en-US"/>
          </a:p>
        </p:txBody>
      </p:sp>
    </p:spTree>
    <p:extLst>
      <p:ext uri="{BB962C8B-B14F-4D97-AF65-F5344CB8AC3E}">
        <p14:creationId xmlns:p14="http://schemas.microsoft.com/office/powerpoint/2010/main" val="1326899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30</a:t>
            </a:fld>
            <a:endParaRPr kumimoji="1" lang="ja-JP" altLang="en-US"/>
          </a:p>
        </p:txBody>
      </p:sp>
    </p:spTree>
    <p:extLst>
      <p:ext uri="{BB962C8B-B14F-4D97-AF65-F5344CB8AC3E}">
        <p14:creationId xmlns:p14="http://schemas.microsoft.com/office/powerpoint/2010/main" val="1354285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31</a:t>
            </a:fld>
            <a:endParaRPr kumimoji="1" lang="ja-JP" altLang="en-US"/>
          </a:p>
        </p:txBody>
      </p:sp>
    </p:spTree>
    <p:extLst>
      <p:ext uri="{BB962C8B-B14F-4D97-AF65-F5344CB8AC3E}">
        <p14:creationId xmlns:p14="http://schemas.microsoft.com/office/powerpoint/2010/main" val="2651726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32</a:t>
            </a:fld>
            <a:endParaRPr kumimoji="1" lang="ja-JP" altLang="en-US"/>
          </a:p>
        </p:txBody>
      </p:sp>
    </p:spTree>
    <p:extLst>
      <p:ext uri="{BB962C8B-B14F-4D97-AF65-F5344CB8AC3E}">
        <p14:creationId xmlns:p14="http://schemas.microsoft.com/office/powerpoint/2010/main" val="3737228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33</a:t>
            </a:fld>
            <a:endParaRPr kumimoji="1" lang="ja-JP" altLang="en-US"/>
          </a:p>
        </p:txBody>
      </p:sp>
    </p:spTree>
    <p:extLst>
      <p:ext uri="{BB962C8B-B14F-4D97-AF65-F5344CB8AC3E}">
        <p14:creationId xmlns:p14="http://schemas.microsoft.com/office/powerpoint/2010/main" val="3217234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34</a:t>
            </a:fld>
            <a:endParaRPr kumimoji="1" lang="ja-JP" altLang="en-US"/>
          </a:p>
        </p:txBody>
      </p:sp>
    </p:spTree>
    <p:extLst>
      <p:ext uri="{BB962C8B-B14F-4D97-AF65-F5344CB8AC3E}">
        <p14:creationId xmlns:p14="http://schemas.microsoft.com/office/powerpoint/2010/main" val="2858676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35</a:t>
            </a:fld>
            <a:endParaRPr kumimoji="1" lang="ja-JP" altLang="en-US"/>
          </a:p>
        </p:txBody>
      </p:sp>
    </p:spTree>
    <p:extLst>
      <p:ext uri="{BB962C8B-B14F-4D97-AF65-F5344CB8AC3E}">
        <p14:creationId xmlns:p14="http://schemas.microsoft.com/office/powerpoint/2010/main" val="286876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9</a:t>
            </a:fld>
            <a:endParaRPr kumimoji="1" lang="ja-JP" altLang="en-US"/>
          </a:p>
        </p:txBody>
      </p:sp>
    </p:spTree>
    <p:extLst>
      <p:ext uri="{BB962C8B-B14F-4D97-AF65-F5344CB8AC3E}">
        <p14:creationId xmlns:p14="http://schemas.microsoft.com/office/powerpoint/2010/main" val="44497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10</a:t>
            </a:fld>
            <a:endParaRPr kumimoji="1" lang="ja-JP" altLang="en-US"/>
          </a:p>
        </p:txBody>
      </p:sp>
    </p:spTree>
    <p:extLst>
      <p:ext uri="{BB962C8B-B14F-4D97-AF65-F5344CB8AC3E}">
        <p14:creationId xmlns:p14="http://schemas.microsoft.com/office/powerpoint/2010/main" val="189425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11</a:t>
            </a:fld>
            <a:endParaRPr kumimoji="1" lang="ja-JP" altLang="en-US"/>
          </a:p>
        </p:txBody>
      </p:sp>
    </p:spTree>
    <p:extLst>
      <p:ext uri="{BB962C8B-B14F-4D97-AF65-F5344CB8AC3E}">
        <p14:creationId xmlns:p14="http://schemas.microsoft.com/office/powerpoint/2010/main" val="3998613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12</a:t>
            </a:fld>
            <a:endParaRPr kumimoji="1" lang="ja-JP" altLang="en-US"/>
          </a:p>
        </p:txBody>
      </p:sp>
    </p:spTree>
    <p:extLst>
      <p:ext uri="{BB962C8B-B14F-4D97-AF65-F5344CB8AC3E}">
        <p14:creationId xmlns:p14="http://schemas.microsoft.com/office/powerpoint/2010/main" val="189484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13</a:t>
            </a:fld>
            <a:endParaRPr kumimoji="1" lang="ja-JP" altLang="en-US"/>
          </a:p>
        </p:txBody>
      </p:sp>
    </p:spTree>
    <p:extLst>
      <p:ext uri="{BB962C8B-B14F-4D97-AF65-F5344CB8AC3E}">
        <p14:creationId xmlns:p14="http://schemas.microsoft.com/office/powerpoint/2010/main" val="341391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14</a:t>
            </a:fld>
            <a:endParaRPr kumimoji="1" lang="ja-JP" altLang="en-US"/>
          </a:p>
        </p:txBody>
      </p:sp>
    </p:spTree>
    <p:extLst>
      <p:ext uri="{BB962C8B-B14F-4D97-AF65-F5344CB8AC3E}">
        <p14:creationId xmlns:p14="http://schemas.microsoft.com/office/powerpoint/2010/main" val="344023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15</a:t>
            </a:fld>
            <a:endParaRPr kumimoji="1" lang="ja-JP" altLang="en-US"/>
          </a:p>
        </p:txBody>
      </p:sp>
    </p:spTree>
    <p:extLst>
      <p:ext uri="{BB962C8B-B14F-4D97-AF65-F5344CB8AC3E}">
        <p14:creationId xmlns:p14="http://schemas.microsoft.com/office/powerpoint/2010/main" val="51266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86580A9-110C-4E68-A80D-375E822E615B}"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6113" y="6375402"/>
            <a:ext cx="2228850" cy="365125"/>
          </a:xfrm>
        </p:spPr>
        <p:txBody>
          <a:bodyPr/>
          <a:lstStyle/>
          <a:p>
            <a:fld id="{21461F1A-1205-4851-90BB-2426AD762957}" type="slidenum">
              <a:rPr kumimoji="1" lang="ja-JP" altLang="en-US" smtClean="0"/>
              <a:t>‹#›</a:t>
            </a:fld>
            <a:endParaRPr kumimoji="1" lang="ja-JP" altLang="en-US" dirty="0"/>
          </a:p>
        </p:txBody>
      </p:sp>
    </p:spTree>
    <p:extLst>
      <p:ext uri="{BB962C8B-B14F-4D97-AF65-F5344CB8AC3E}">
        <p14:creationId xmlns:p14="http://schemas.microsoft.com/office/powerpoint/2010/main" val="3604360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43C519-B33A-4D8D-AE4E-AEE925ED731E}"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31790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70B2F9-746A-4417-8C86-D40A4E3AE026}"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406742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EF7C50A-1EE7-40FD-8FAD-50364C4575F0}" type="datetime1">
              <a:rPr lang="ja-JP" altLang="en-US" smtClean="0"/>
              <a:t>2022/2/10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7941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F9962D-EF22-4EF8-B959-6DA9D5E80D96}"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41110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E344DAC-CF5A-42BD-A4A4-575331FEDBCC}"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175271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AEEB7DF-DE39-42D0-A908-145B332595D9}" type="datetime1">
              <a:rPr kumimoji="1" lang="ja-JP" altLang="en-US" smtClean="0"/>
              <a:t>2022/2/10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141966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32C0375-F8DF-4298-9F42-E18B810C5000}" type="datetime1">
              <a:rPr kumimoji="1" lang="ja-JP" altLang="en-US" smtClean="0"/>
              <a:t>2022/2/10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33491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197DE65-8F31-4BEA-84C4-E38905E96199}" type="datetime1">
              <a:rPr kumimoji="1" lang="ja-JP" altLang="en-US" smtClean="0"/>
              <a:t>2022/2/10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3255969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C6669-EE73-4441-9B56-AC8902E64E6C}" type="datetime1">
              <a:rPr kumimoji="1" lang="ja-JP" altLang="en-US" smtClean="0"/>
              <a:t>2022/2/10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312540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7CFFE1A-697F-493A-BFD5-E990F628F108}" type="datetime1">
              <a:rPr kumimoji="1" lang="ja-JP" altLang="en-US" smtClean="0"/>
              <a:t>2022/2/10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675764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F559E5-08A7-4F9A-B039-B2262902E96D}" type="datetime1">
              <a:rPr kumimoji="1" lang="ja-JP" altLang="en-US" smtClean="0"/>
              <a:t>2022/2/10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61526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FFF3C-AF3F-4F7A-BF7C-0D6CC253FB66}" type="datetime1">
              <a:rPr kumimoji="1" lang="ja-JP" altLang="en-US" smtClean="0"/>
              <a:t>2022/2/10</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39038" y="652780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61F1A-1205-4851-90BB-2426AD762957}" type="slidenum">
              <a:rPr kumimoji="1" lang="ja-JP" altLang="en-US" smtClean="0"/>
              <a:t>‹#›</a:t>
            </a:fld>
            <a:endParaRPr kumimoji="1" lang="ja-JP" altLang="en-US"/>
          </a:p>
        </p:txBody>
      </p:sp>
    </p:spTree>
    <p:extLst>
      <p:ext uri="{BB962C8B-B14F-4D97-AF65-F5344CB8AC3E}">
        <p14:creationId xmlns:p14="http://schemas.microsoft.com/office/powerpoint/2010/main" val="650514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49.jpeg"/><Relationship Id="rId7"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50.jpeg"/><Relationship Id="rId9" Type="http://schemas.openxmlformats.org/officeDocument/2006/relationships/image" Target="../media/image9.emf"/></Relationships>
</file>

<file path=ppt/slides/_rels/slide1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3.jpeg"/><Relationship Id="rId7"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11.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57.jpg"/><Relationship Id="rId7"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61.png"/><Relationship Id="rId7"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e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15.emf"/></Relationships>
</file>

<file path=ppt/slides/_rels/slide1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9.emf"/><Relationship Id="rId4" Type="http://schemas.openxmlformats.org/officeDocument/2006/relationships/image" Target="../media/image67.png"/><Relationship Id="rId9" Type="http://schemas.openxmlformats.org/officeDocument/2006/relationships/image" Target="../media/image16.emf"/></Relationships>
</file>

<file path=ppt/slides/_rels/slide1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18.emf"/><Relationship Id="rId4" Type="http://schemas.openxmlformats.org/officeDocument/2006/relationships/image" Target="../media/image72.jpeg"/><Relationship Id="rId9" Type="http://schemas.openxmlformats.org/officeDocument/2006/relationships/image" Target="../media/image17.emf"/></Relationships>
</file>

<file path=ppt/slides/_rels/slide1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76.png"/><Relationship Id="rId7"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3.emf"/></Relationships>
</file>

<file path=ppt/slides/_rels/slide1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0.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13.emf"/><Relationship Id="rId4" Type="http://schemas.openxmlformats.org/officeDocument/2006/relationships/image" Target="../media/image81.jpeg"/><Relationship Id="rId9" Type="http://schemas.openxmlformats.org/officeDocument/2006/relationships/image" Target="../media/image21.emf"/></Relationships>
</file>

<file path=ppt/slides/_rels/slide1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84.jpg"/><Relationship Id="rId7"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22.emf"/></Relationships>
</file>

<file path=ppt/slides/_rels/slide1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88.jpg"/><Relationship Id="rId7"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 Id="rId9" Type="http://schemas.openxmlformats.org/officeDocument/2006/relationships/image" Target="../media/image9.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7.emf"/><Relationship Id="rId3" Type="http://schemas.openxmlformats.org/officeDocument/2006/relationships/image" Target="../media/image2.emf"/><Relationship Id="rId21" Type="http://schemas.openxmlformats.org/officeDocument/2006/relationships/image" Target="../media/image20.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 Type="http://schemas.openxmlformats.org/officeDocument/2006/relationships/notesSlide" Target="../notesSlides/notesSlide1.xml"/><Relationship Id="rId16" Type="http://schemas.openxmlformats.org/officeDocument/2006/relationships/image" Target="../media/image15.emf"/><Relationship Id="rId20"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emf"/><Relationship Id="rId24" Type="http://schemas.openxmlformats.org/officeDocument/2006/relationships/image" Target="../media/image23.emf"/><Relationship Id="rId5" Type="http://schemas.openxmlformats.org/officeDocument/2006/relationships/image" Target="../media/image4.png"/><Relationship Id="rId15" Type="http://schemas.openxmlformats.org/officeDocument/2006/relationships/image" Target="../media/image14.emf"/><Relationship Id="rId23" Type="http://schemas.openxmlformats.org/officeDocument/2006/relationships/image" Target="../media/image22.emf"/><Relationship Id="rId10" Type="http://schemas.openxmlformats.org/officeDocument/2006/relationships/image" Target="../media/image9.emf"/><Relationship Id="rId19" Type="http://schemas.openxmlformats.org/officeDocument/2006/relationships/image" Target="../media/image18.emf"/><Relationship Id="rId4" Type="http://schemas.openxmlformats.org/officeDocument/2006/relationships/image" Target="../media/image3.png"/><Relationship Id="rId9" Type="http://schemas.openxmlformats.org/officeDocument/2006/relationships/image" Target="../media/image8.emf"/><Relationship Id="rId14" Type="http://schemas.openxmlformats.org/officeDocument/2006/relationships/image" Target="../media/image13.emf"/><Relationship Id="rId22" Type="http://schemas.openxmlformats.org/officeDocument/2006/relationships/image" Target="../media/image21.emf"/></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92.jpg"/><Relationship Id="rId7"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 Id="rId9" Type="http://schemas.openxmlformats.org/officeDocument/2006/relationships/image" Target="../media/image11.emf"/></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96.jpg"/><Relationship Id="rId7"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98.png"/><Relationship Id="rId10" Type="http://schemas.openxmlformats.org/officeDocument/2006/relationships/image" Target="../media/image21.emf"/><Relationship Id="rId4" Type="http://schemas.openxmlformats.org/officeDocument/2006/relationships/image" Target="../media/image97.png"/><Relationship Id="rId9" Type="http://schemas.openxmlformats.org/officeDocument/2006/relationships/image" Target="../media/image25.emf"/></Relationships>
</file>

<file path=ppt/slides/_rels/slide2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00.jpg"/><Relationship Id="rId7"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 Id="rId9" Type="http://schemas.openxmlformats.org/officeDocument/2006/relationships/image" Target="../media/image27.emf"/></Relationships>
</file>

<file path=ppt/slides/_rels/slide2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04.png"/><Relationship Id="rId7"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9.emf"/><Relationship Id="rId5" Type="http://schemas.openxmlformats.org/officeDocument/2006/relationships/image" Target="../media/image110.jpeg"/><Relationship Id="rId10" Type="http://schemas.openxmlformats.org/officeDocument/2006/relationships/image" Target="../media/image7.emf"/><Relationship Id="rId4" Type="http://schemas.openxmlformats.org/officeDocument/2006/relationships/image" Target="../media/image109.jpeg"/><Relationship Id="rId9" Type="http://schemas.openxmlformats.org/officeDocument/2006/relationships/image" Target="../media/image28.emf"/></Relationships>
</file>

<file path=ppt/slides/_rels/slide2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119.jpeg"/><Relationship Id="rId5" Type="http://schemas.openxmlformats.org/officeDocument/2006/relationships/image" Target="../media/image116.jpeg"/><Relationship Id="rId10" Type="http://schemas.openxmlformats.org/officeDocument/2006/relationships/image" Target="../media/image18.emf"/><Relationship Id="rId4" Type="http://schemas.openxmlformats.org/officeDocument/2006/relationships/image" Target="../media/image115.jpeg"/><Relationship Id="rId9" Type="http://schemas.openxmlformats.org/officeDocument/2006/relationships/image" Target="../media/image19.emf"/></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9.emf"/><Relationship Id="rId5" Type="http://schemas.openxmlformats.org/officeDocument/2006/relationships/image" Target="../media/image122.jpeg"/><Relationship Id="rId10" Type="http://schemas.openxmlformats.org/officeDocument/2006/relationships/image" Target="../media/image8.emf"/><Relationship Id="rId4" Type="http://schemas.openxmlformats.org/officeDocument/2006/relationships/image" Target="../media/image121.png"/><Relationship Id="rId9" Type="http://schemas.openxmlformats.org/officeDocument/2006/relationships/image" Target="../media/image9.emf"/></Relationships>
</file>

<file path=ppt/slides/_rels/slide2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125.png"/><Relationship Id="rId7" Type="http://schemas.openxmlformats.org/officeDocument/2006/relationships/image" Target="../media/image129.jpeg"/><Relationship Id="rId12"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0.png"/><Relationship Id="rId5" Type="http://schemas.openxmlformats.org/officeDocument/2006/relationships/image" Target="../media/image127.jpeg"/><Relationship Id="rId10" Type="http://schemas.openxmlformats.org/officeDocument/2006/relationships/image" Target="../media/image31.emf"/><Relationship Id="rId4" Type="http://schemas.openxmlformats.org/officeDocument/2006/relationships/image" Target="../media/image126.jpeg"/><Relationship Id="rId9" Type="http://schemas.openxmlformats.org/officeDocument/2006/relationships/image" Target="../media/image30.emf"/></Relationships>
</file>

<file path=ppt/slides/_rels/slide2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10" Type="http://schemas.openxmlformats.org/officeDocument/2006/relationships/image" Target="../media/image32.emf"/><Relationship Id="rId4" Type="http://schemas.openxmlformats.org/officeDocument/2006/relationships/image" Target="../media/image132.jpeg"/><Relationship Id="rId9"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27.emf"/><Relationship Id="rId18" Type="http://schemas.openxmlformats.org/officeDocument/2006/relationships/image" Target="../media/image18.emf"/><Relationship Id="rId3" Type="http://schemas.openxmlformats.org/officeDocument/2006/relationships/image" Target="../media/image24.emf"/><Relationship Id="rId21" Type="http://schemas.openxmlformats.org/officeDocument/2006/relationships/image" Target="../media/image31.emf"/><Relationship Id="rId7" Type="http://schemas.openxmlformats.org/officeDocument/2006/relationships/image" Target="../media/image8.emf"/><Relationship Id="rId12" Type="http://schemas.openxmlformats.org/officeDocument/2006/relationships/image" Target="../media/image26.emf"/><Relationship Id="rId17" Type="http://schemas.openxmlformats.org/officeDocument/2006/relationships/image" Target="../media/image19.emf"/><Relationship Id="rId25" Type="http://schemas.openxmlformats.org/officeDocument/2006/relationships/image" Target="../media/image34.emf"/><Relationship Id="rId2" Type="http://schemas.openxmlformats.org/officeDocument/2006/relationships/notesSlide" Target="../notesSlides/notesSlide2.xml"/><Relationship Id="rId16" Type="http://schemas.openxmlformats.org/officeDocument/2006/relationships/image" Target="../media/image12.emf"/><Relationship Id="rId20" Type="http://schemas.openxmlformats.org/officeDocument/2006/relationships/image" Target="../media/image30.emf"/><Relationship Id="rId1" Type="http://schemas.openxmlformats.org/officeDocument/2006/relationships/slideLayout" Target="../slideLayouts/slideLayout12.xml"/><Relationship Id="rId6" Type="http://schemas.openxmlformats.org/officeDocument/2006/relationships/image" Target="../media/image7.emf"/><Relationship Id="rId11" Type="http://schemas.openxmlformats.org/officeDocument/2006/relationships/image" Target="../media/image21.emf"/><Relationship Id="rId24" Type="http://schemas.openxmlformats.org/officeDocument/2006/relationships/image" Target="../media/image33.emf"/><Relationship Id="rId5" Type="http://schemas.openxmlformats.org/officeDocument/2006/relationships/image" Target="../media/image6.emf"/><Relationship Id="rId15" Type="http://schemas.openxmlformats.org/officeDocument/2006/relationships/image" Target="../media/image9.emf"/><Relationship Id="rId23" Type="http://schemas.openxmlformats.org/officeDocument/2006/relationships/image" Target="../media/image32.emf"/><Relationship Id="rId10" Type="http://schemas.openxmlformats.org/officeDocument/2006/relationships/image" Target="../media/image25.emf"/><Relationship Id="rId19" Type="http://schemas.openxmlformats.org/officeDocument/2006/relationships/image" Target="../media/image29.emf"/><Relationship Id="rId4" Type="http://schemas.openxmlformats.org/officeDocument/2006/relationships/image" Target="../media/image5.emf"/><Relationship Id="rId9" Type="http://schemas.openxmlformats.org/officeDocument/2006/relationships/image" Target="../media/image11.emf"/><Relationship Id="rId14" Type="http://schemas.openxmlformats.org/officeDocument/2006/relationships/image" Target="../media/image28.emf"/><Relationship Id="rId22" Type="http://schemas.openxmlformats.org/officeDocument/2006/relationships/image" Target="../media/image13.emf"/></Relationships>
</file>

<file path=ppt/slides/_rels/slide30.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33.emf"/><Relationship Id="rId5" Type="http://schemas.openxmlformats.org/officeDocument/2006/relationships/image" Target="../media/image138.png"/><Relationship Id="rId10" Type="http://schemas.openxmlformats.org/officeDocument/2006/relationships/image" Target="../media/image26.emf"/><Relationship Id="rId4" Type="http://schemas.openxmlformats.org/officeDocument/2006/relationships/image" Target="../media/image137.jpeg"/><Relationship Id="rId9" Type="http://schemas.openxmlformats.org/officeDocument/2006/relationships/image" Target="../media/image12.emf"/></Relationships>
</file>

<file path=ppt/slides/_rels/slide3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7.png"/><Relationship Id="rId4" Type="http://schemas.openxmlformats.org/officeDocument/2006/relationships/image" Target="../media/image143.jpeg"/><Relationship Id="rId9" Type="http://schemas.openxmlformats.org/officeDocument/2006/relationships/image" Target="../media/image8.emf"/></Relationships>
</file>

<file path=ppt/slides/_rels/slide32.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png"/><Relationship Id="rId7" Type="http://schemas.openxmlformats.org/officeDocument/2006/relationships/image" Target="../media/image15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0.emf"/><Relationship Id="rId5" Type="http://schemas.openxmlformats.org/officeDocument/2006/relationships/image" Target="../media/image150.jpeg"/><Relationship Id="rId10" Type="http://schemas.openxmlformats.org/officeDocument/2006/relationships/image" Target="../media/image5.emf"/><Relationship Id="rId4" Type="http://schemas.openxmlformats.org/officeDocument/2006/relationships/image" Target="../media/image149.jpeg"/><Relationship Id="rId9" Type="http://schemas.openxmlformats.org/officeDocument/2006/relationships/image" Target="../media/image9.emf"/></Relationships>
</file>

<file path=ppt/slides/_rels/slide33.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png"/><Relationship Id="rId7" Type="http://schemas.openxmlformats.org/officeDocument/2006/relationships/image" Target="../media/image158.jpeg"/><Relationship Id="rId12"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9.emf"/><Relationship Id="rId5" Type="http://schemas.openxmlformats.org/officeDocument/2006/relationships/image" Target="../media/image156.jpeg"/><Relationship Id="rId10" Type="http://schemas.openxmlformats.org/officeDocument/2006/relationships/image" Target="../media/image21.emf"/><Relationship Id="rId4" Type="http://schemas.openxmlformats.org/officeDocument/2006/relationships/image" Target="../media/image155.jpeg"/><Relationship Id="rId9" Type="http://schemas.openxmlformats.org/officeDocument/2006/relationships/image" Target="../media/image29.emf"/></Relationships>
</file>

<file path=ppt/slides/_rels/slide34.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5.emf"/><Relationship Id="rId5" Type="http://schemas.openxmlformats.org/officeDocument/2006/relationships/image" Target="../media/image163.jpeg"/><Relationship Id="rId10" Type="http://schemas.openxmlformats.org/officeDocument/2006/relationships/image" Target="../media/image34.emf"/><Relationship Id="rId4" Type="http://schemas.openxmlformats.org/officeDocument/2006/relationships/image" Target="../media/image162.jpeg"/><Relationship Id="rId9" Type="http://schemas.openxmlformats.org/officeDocument/2006/relationships/image" Target="../media/image167.jpeg"/></Relationships>
</file>

<file path=ppt/slides/_rels/slide3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18.emf"/><Relationship Id="rId4" Type="http://schemas.openxmlformats.org/officeDocument/2006/relationships/image" Target="../media/image169.jpeg"/><Relationship Id="rId9" Type="http://schemas.openxmlformats.org/officeDocument/2006/relationships/image" Target="../media/image10.emf"/></Relationships>
</file>

<file path=ppt/slides/_rels/slide3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www.pref.osaka.lg.jp/shogyoshien/modelhukyu/r3moderujireisyu.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7.emf"/><Relationship Id="rId5" Type="http://schemas.openxmlformats.org/officeDocument/2006/relationships/image" Target="../media/image45.jpeg"/><Relationship Id="rId10" Type="http://schemas.openxmlformats.org/officeDocument/2006/relationships/image" Target="../media/image6.emf"/><Relationship Id="rId4" Type="http://schemas.openxmlformats.org/officeDocument/2006/relationships/image" Target="../media/image44.png"/><Relationship Id="rId9"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92608" y="564776"/>
            <a:ext cx="379745" cy="678808"/>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4" name="テキスト ボックス 3"/>
          <p:cNvSpPr txBox="1"/>
          <p:nvPr/>
        </p:nvSpPr>
        <p:spPr>
          <a:xfrm>
            <a:off x="672353" y="594461"/>
            <a:ext cx="1649933" cy="646331"/>
          </a:xfrm>
          <a:prstGeom prst="rect">
            <a:avLst/>
          </a:prstGeom>
          <a:noFill/>
        </p:spPr>
        <p:txBody>
          <a:bodyPr wrap="square" rtlCol="0" anchor="ctr">
            <a:spAutoFit/>
          </a:bodyPr>
          <a:lstStyle/>
          <a:p>
            <a:pPr algn="ctr"/>
            <a:r>
              <a:rPr kumimoji="1" lang="ja-JP" altLang="en-US" sz="3600" dirty="0">
                <a:latin typeface="UD デジタル 教科書体 NK-R" panose="02020400000000000000" pitchFamily="18" charset="-128"/>
                <a:ea typeface="UD デジタル 教科書体 NK-R" panose="02020400000000000000" pitchFamily="18" charset="-128"/>
              </a:rPr>
              <a:t>事例集</a:t>
            </a:r>
          </a:p>
        </p:txBody>
      </p:sp>
      <p:sp>
        <p:nvSpPr>
          <p:cNvPr id="5" name="テキスト ボックス 4"/>
          <p:cNvSpPr txBox="1"/>
          <p:nvPr/>
        </p:nvSpPr>
        <p:spPr>
          <a:xfrm>
            <a:off x="672353" y="2963762"/>
            <a:ext cx="3752163" cy="1200329"/>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大阪府商店街等</a:t>
            </a:r>
            <a:endParaRPr kumimoji="1" lang="en-US" altLang="ja-JP" sz="2400" dirty="0">
              <a:latin typeface="UD デジタル 教科書体 NK-R" panose="02020400000000000000" pitchFamily="18" charset="-128"/>
              <a:ea typeface="UD デジタル 教科書体 NK-R" panose="02020400000000000000" pitchFamily="18" charset="-128"/>
            </a:endParaRPr>
          </a:p>
          <a:p>
            <a:r>
              <a:rPr kumimoji="1" lang="ja-JP" altLang="en-US" sz="2400" dirty="0">
                <a:latin typeface="UD デジタル 教科書体 NK-R" panose="02020400000000000000" pitchFamily="18" charset="-128"/>
                <a:ea typeface="UD デジタル 教科書体 NK-R" panose="02020400000000000000" pitchFamily="18" charset="-128"/>
              </a:rPr>
              <a:t>モデル創出普及事業</a:t>
            </a:r>
            <a:endParaRPr kumimoji="1" lang="en-US" altLang="ja-JP" sz="2400" dirty="0">
              <a:latin typeface="UD デジタル 教科書体 NK-R" panose="02020400000000000000" pitchFamily="18" charset="-128"/>
              <a:ea typeface="UD デジタル 教科書体 NK-R" panose="02020400000000000000" pitchFamily="18" charset="-128"/>
            </a:endParaRPr>
          </a:p>
          <a:p>
            <a:r>
              <a:rPr kumimoji="1" lang="ja-JP" altLang="en-US" sz="2400" dirty="0">
                <a:latin typeface="UD デジタル 教科書体 NK-R" panose="02020400000000000000" pitchFamily="18" charset="-128"/>
                <a:ea typeface="UD デジタル 教科書体 NK-R" panose="02020400000000000000" pitchFamily="18" charset="-128"/>
              </a:rPr>
              <a:t>取組み事例集</a:t>
            </a:r>
          </a:p>
        </p:txBody>
      </p:sp>
      <p:sp>
        <p:nvSpPr>
          <p:cNvPr id="6" name="テキスト ボックス 5"/>
          <p:cNvSpPr txBox="1"/>
          <p:nvPr/>
        </p:nvSpPr>
        <p:spPr>
          <a:xfrm>
            <a:off x="4102101" y="6345936"/>
            <a:ext cx="5499100" cy="253916"/>
          </a:xfrm>
          <a:prstGeom prst="rect">
            <a:avLst/>
          </a:prstGeom>
          <a:noFill/>
        </p:spPr>
        <p:txBody>
          <a:bodyPr wrap="square" rtlCol="0">
            <a:spAutoFit/>
          </a:bodyPr>
          <a:lstStyle/>
          <a:p>
            <a:pPr algn="r"/>
            <a:r>
              <a:rPr kumimoji="1" lang="ja-JP" altLang="en-US" sz="1050" dirty="0" smtClean="0">
                <a:latin typeface="UD デジタル 教科書体 NK-R" panose="02020400000000000000" pitchFamily="18" charset="-128"/>
                <a:ea typeface="UD デジタル 教科書体 NK-R" panose="02020400000000000000" pitchFamily="18" charset="-128"/>
              </a:rPr>
              <a:t>令和</a:t>
            </a:r>
            <a:r>
              <a:rPr kumimoji="1" lang="en-US" altLang="ja-JP" sz="1050" dirty="0" smtClean="0">
                <a:latin typeface="UD デジタル 教科書体 NK-R" panose="02020400000000000000" pitchFamily="18" charset="-128"/>
                <a:ea typeface="UD デジタル 教科書体 NK-R" panose="02020400000000000000" pitchFamily="18" charset="-128"/>
              </a:rPr>
              <a:t>3</a:t>
            </a:r>
            <a:r>
              <a:rPr kumimoji="1" lang="ja-JP" altLang="en-US" sz="1050" dirty="0" smtClean="0">
                <a:latin typeface="UD デジタル 教科書体 NK-R" panose="02020400000000000000" pitchFamily="18" charset="-128"/>
                <a:ea typeface="UD デジタル 教科書体 NK-R" panose="02020400000000000000" pitchFamily="18" charset="-128"/>
              </a:rPr>
              <a:t>年</a:t>
            </a:r>
            <a:r>
              <a:rPr kumimoji="1" lang="en-US" altLang="ja-JP" sz="1050" dirty="0">
                <a:latin typeface="UD デジタル 教科書体 NK-R" panose="02020400000000000000" pitchFamily="18" charset="-128"/>
                <a:ea typeface="UD デジタル 教科書体 NK-R" panose="02020400000000000000" pitchFamily="18" charset="-128"/>
              </a:rPr>
              <a:t>8</a:t>
            </a:r>
            <a:r>
              <a:rPr kumimoji="1" lang="ja-JP" altLang="en-US" sz="1050" dirty="0" smtClean="0">
                <a:latin typeface="UD デジタル 教科書体 NK-R" panose="02020400000000000000" pitchFamily="18" charset="-128"/>
                <a:ea typeface="UD デジタル 教科書体 NK-R" panose="02020400000000000000" pitchFamily="18" charset="-128"/>
              </a:rPr>
              <a:t>月（令和</a:t>
            </a:r>
            <a:r>
              <a:rPr kumimoji="1" lang="en-US" altLang="ja-JP" sz="1050" dirty="0" smtClean="0">
                <a:latin typeface="UD デジタル 教科書体 NK-R" panose="02020400000000000000" pitchFamily="18" charset="-128"/>
                <a:ea typeface="UD デジタル 教科書体 NK-R" panose="02020400000000000000" pitchFamily="18" charset="-128"/>
              </a:rPr>
              <a:t>4</a:t>
            </a:r>
            <a:r>
              <a:rPr kumimoji="1" lang="ja-JP" altLang="en-US" sz="1050" dirty="0">
                <a:latin typeface="UD デジタル 教科書体 NK-R" panose="02020400000000000000" pitchFamily="18" charset="-128"/>
                <a:ea typeface="UD デジタル 教科書体 NK-R" panose="02020400000000000000" pitchFamily="18" charset="-128"/>
              </a:rPr>
              <a:t>年</a:t>
            </a:r>
            <a:r>
              <a:rPr kumimoji="1" lang="en-US" altLang="ja-JP" sz="1050" dirty="0" smtClean="0">
                <a:latin typeface="UD デジタル 教科書体 NK-R" panose="02020400000000000000" pitchFamily="18" charset="-128"/>
                <a:ea typeface="UD デジタル 教科書体 NK-R" panose="02020400000000000000" pitchFamily="18" charset="-128"/>
              </a:rPr>
              <a:t>1</a:t>
            </a:r>
            <a:r>
              <a:rPr kumimoji="1" lang="ja-JP" altLang="en-US" sz="1050" dirty="0" smtClean="0">
                <a:latin typeface="UD デジタル 教科書体 NK-R" panose="02020400000000000000" pitchFamily="18" charset="-128"/>
                <a:ea typeface="UD デジタル 教科書体 NK-R" panose="02020400000000000000" pitchFamily="18" charset="-128"/>
              </a:rPr>
              <a:t>月改訂）</a:t>
            </a:r>
            <a:r>
              <a:rPr kumimoji="1" lang="ja-JP" altLang="en-US" sz="1050" dirty="0">
                <a:latin typeface="UD デジタル 教科書体 NK-R" panose="02020400000000000000" pitchFamily="18" charset="-128"/>
                <a:ea typeface="UD デジタル 教科書体 NK-R" panose="02020400000000000000" pitchFamily="18" charset="-128"/>
              </a:rPr>
              <a:t>　大阪府商工労働部中小企業支援室商業・サービス産業課</a:t>
            </a:r>
            <a:endParaRPr kumimoji="1" lang="en-US" altLang="ja-JP" sz="105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292608" y="6135328"/>
            <a:ext cx="9308592" cy="207815"/>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9" name="テキスト ボックス 8"/>
          <p:cNvSpPr txBox="1"/>
          <p:nvPr/>
        </p:nvSpPr>
        <p:spPr>
          <a:xfrm>
            <a:off x="4901185" y="2132765"/>
            <a:ext cx="4242815" cy="2862322"/>
          </a:xfrm>
          <a:prstGeom prst="rect">
            <a:avLst/>
          </a:prstGeom>
          <a:noFill/>
        </p:spPr>
        <p:txBody>
          <a:bodyPr wrap="square" rtlCol="0">
            <a:spAutoFit/>
          </a:bodyPr>
          <a:lstStyle/>
          <a:p>
            <a:r>
              <a:rPr kumimoji="1" lang="en-US" altLang="ja-JP" sz="6000" dirty="0">
                <a:solidFill>
                  <a:srgbClr val="327EC4"/>
                </a:solidFill>
              </a:rPr>
              <a:t>Shopping District</a:t>
            </a:r>
          </a:p>
          <a:p>
            <a:r>
              <a:rPr kumimoji="1" lang="en-US" altLang="ja-JP" sz="6000" dirty="0">
                <a:solidFill>
                  <a:srgbClr val="327EC4"/>
                </a:solidFill>
              </a:rPr>
              <a:t>Case</a:t>
            </a:r>
            <a:r>
              <a:rPr kumimoji="1" lang="ja-JP" altLang="en-US" sz="6000" dirty="0">
                <a:solidFill>
                  <a:srgbClr val="327EC4"/>
                </a:solidFill>
              </a:rPr>
              <a:t> </a:t>
            </a:r>
            <a:r>
              <a:rPr kumimoji="1" lang="en-US" altLang="ja-JP" sz="6000" dirty="0">
                <a:solidFill>
                  <a:srgbClr val="327EC4"/>
                </a:solidFill>
              </a:rPr>
              <a:t>Studies</a:t>
            </a:r>
          </a:p>
        </p:txBody>
      </p:sp>
      <p:sp>
        <p:nvSpPr>
          <p:cNvPr id="10" name="正方形/長方形 9"/>
          <p:cNvSpPr/>
          <p:nvPr/>
        </p:nvSpPr>
        <p:spPr>
          <a:xfrm>
            <a:off x="2322286" y="564776"/>
            <a:ext cx="7278914" cy="678808"/>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solidFill>
                <a:srgbClr val="98BCE4"/>
              </a:solidFill>
            </a:endParaRPr>
          </a:p>
        </p:txBody>
      </p:sp>
      <p:pic>
        <p:nvPicPr>
          <p:cNvPr id="11" name="Picture 2">
            <a:extLst>
              <a:ext uri="{FF2B5EF4-FFF2-40B4-BE49-F238E27FC236}">
                <a16:creationId xmlns:a16="http://schemas.microsoft.com/office/drawing/2014/main" id="{1813DD7E-5ED7-4C1F-9CA9-B0B7D761B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53" y="1640210"/>
            <a:ext cx="1065409" cy="1044163"/>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5203370" y="6568419"/>
            <a:ext cx="4397830" cy="230832"/>
          </a:xfrm>
          <a:prstGeom prst="rect">
            <a:avLst/>
          </a:prstGeom>
          <a:noFill/>
        </p:spPr>
        <p:txBody>
          <a:bodyPr wrap="square" rtlCol="0">
            <a:spAutoFit/>
          </a:bodyPr>
          <a:lstStyle/>
          <a:p>
            <a:pPr algn="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本事例集は</a:t>
            </a:r>
            <a:r>
              <a:rPr kumimoji="1" lang="ja-JP" altLang="en-US" sz="900" dirty="0">
                <a:latin typeface="UD デジタル 教科書体 NK-R" panose="02020400000000000000" pitchFamily="18" charset="-128"/>
                <a:ea typeface="UD デジタル 教科書体 NK-R" panose="02020400000000000000" pitchFamily="18" charset="-128"/>
              </a:rPr>
              <a:t>、今後様々な取組み事例を加えながら、バージョンアップしていきます。）</a:t>
            </a:r>
          </a:p>
        </p:txBody>
      </p:sp>
    </p:spTree>
    <p:extLst>
      <p:ext uri="{BB962C8B-B14F-4D97-AF65-F5344CB8AC3E}">
        <p14:creationId xmlns:p14="http://schemas.microsoft.com/office/powerpoint/2010/main" val="7309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7" y="4602416"/>
            <a:ext cx="7127987"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マップについては、</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万部を店舗と近隣施設に配置することで、お客様及び地域住民の方々に配布した。</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サイトについては、トップページに大きな画像を載せてデジタル世代に親しみやすくした。「どんなお店があるか分かりやすくて探しやすい」との声を頂い</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た</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。動画については、「画像がきれい、八幡屋に行きたくなった。」と好評を博している。</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732668828"/>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事例②</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コロナに負けるな！</a:t>
                      </a:r>
                      <a:r>
                        <a:rPr kumimoji="1" lang="en-US" altLang="ja-JP" sz="1000" b="1" dirty="0" err="1">
                          <a:solidFill>
                            <a:schemeClr val="tx1"/>
                          </a:solidFill>
                          <a:latin typeface="UD デジタル 教科書体 NK-R" panose="02020400000000000000" pitchFamily="18" charset="-128"/>
                          <a:ea typeface="UD デジタル 教科書体 NK-R" panose="02020400000000000000" pitchFamily="18" charset="-128"/>
                        </a:rPr>
                        <a:t>GoTo</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八幡屋！</a:t>
                      </a:r>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289064" y="761858"/>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来街者を世代別に捉えて</a:t>
            </a:r>
            <a:r>
              <a:rPr kumimoji="1" lang="en-US" altLang="ja-JP" b="1" dirty="0">
                <a:solidFill>
                  <a:srgbClr val="327EC4"/>
                </a:solidFill>
                <a:latin typeface="UD デジタル 教科書体 NK-R" panose="02020400000000000000" pitchFamily="18" charset="-128"/>
                <a:ea typeface="UD デジタル 教科書体 NK-R" panose="02020400000000000000" pitchFamily="18" charset="-128"/>
              </a:rPr>
              <a:t>PR</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手法を再検討、地域商圏に対して、深化した商店街情報を配信！</a:t>
            </a:r>
          </a:p>
        </p:txBody>
      </p:sp>
      <p:sp>
        <p:nvSpPr>
          <p:cNvPr id="26" name="テキスト ボックス 25"/>
          <p:cNvSpPr txBox="1"/>
          <p:nvPr/>
        </p:nvSpPr>
        <p:spPr>
          <a:xfrm>
            <a:off x="380997" y="1334866"/>
            <a:ext cx="6679515"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a:t>
            </a:r>
            <a:r>
              <a:rPr lang="ja-JP" altLang="en-US" sz="1050" dirty="0">
                <a:effectLst/>
                <a:ea typeface="UD デジタル 教科書体 NK-R" panose="02020400000000000000" pitchFamily="18" charset="-128"/>
                <a:cs typeface="Times New Roman" panose="02020603050405020304" pitchFamily="18" charset="0"/>
              </a:rPr>
              <a:t>八幡屋</a:t>
            </a:r>
            <a:r>
              <a:rPr lang="ja-JP" altLang="ja-JP" sz="1050" dirty="0">
                <a:effectLst/>
                <a:ea typeface="UD デジタル 教科書体 NK-R" panose="02020400000000000000" pitchFamily="18" charset="-128"/>
                <a:cs typeface="Times New Roman" panose="02020603050405020304" pitchFamily="18" charset="0"/>
              </a:rPr>
              <a:t>商店街の商圏は周辺を川や海に囲まれ凝縮している。近隣の大規模市営住宅の建て替えにより、商圏内の新規住民が増加中であることから、商店街の店舗情報や八幡屋公園等の情報を掲載した</a:t>
            </a:r>
            <a:r>
              <a:rPr lang="ja-JP" altLang="en-US" sz="1050" dirty="0">
                <a:ea typeface="UD デジタル 教科書体 NK-R" panose="02020400000000000000" pitchFamily="18" charset="-128"/>
                <a:cs typeface="Times New Roman" panose="02020603050405020304" pitchFamily="18" charset="0"/>
              </a:rPr>
              <a:t>マップ</a:t>
            </a:r>
            <a:r>
              <a:rPr lang="ja-JP" altLang="ja-JP" sz="1050" dirty="0">
                <a:effectLst/>
                <a:ea typeface="UD デジタル 教科書体 NK-R" panose="02020400000000000000" pitchFamily="18" charset="-128"/>
                <a:cs typeface="Times New Roman" panose="02020603050405020304" pitchFamily="18" charset="0"/>
              </a:rPr>
              <a:t>、</a:t>
            </a:r>
            <a:r>
              <a:rPr lang="en-US" altLang="ja-JP" sz="1050" dirty="0">
                <a:effectLst/>
                <a:ea typeface="UD デジタル 教科書体 NK-R" panose="02020400000000000000" pitchFamily="18" charset="-128"/>
                <a:cs typeface="Times New Roman" panose="02020603050405020304" pitchFamily="18" charset="0"/>
              </a:rPr>
              <a:t>Web</a:t>
            </a:r>
            <a:r>
              <a:rPr lang="ja-JP" altLang="ja-JP" sz="1050" dirty="0">
                <a:effectLst/>
                <a:ea typeface="UD デジタル 教科書体 NK-R" panose="02020400000000000000" pitchFamily="18" charset="-128"/>
                <a:cs typeface="Times New Roman" panose="02020603050405020304" pitchFamily="18" charset="0"/>
              </a:rPr>
              <a:t>サイト等を制作し、新規住民や八幡屋公園利用者の方々を中心に商店街・地域の魅力を発信。</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80997" y="2157909"/>
            <a:ext cx="6730775" cy="2246769"/>
          </a:xfrm>
          <a:prstGeom prst="rect">
            <a:avLst/>
          </a:prstGeom>
          <a:noFill/>
        </p:spPr>
        <p:txBody>
          <a:bodyPr wrap="square" rtlCol="0">
            <a:normAutofit/>
          </a:bodyPr>
          <a:lstStyle/>
          <a:p>
            <a:pPr algn="just">
              <a:lnSpc>
                <a:spcPts val="1200"/>
              </a:lnSpc>
            </a:pP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　「</a:t>
            </a:r>
            <a:r>
              <a:rPr lang="en-US" altLang="ja-JP" sz="1050" kern="100" dirty="0" err="1">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GoTo</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八幡屋！お散歩マップ」の作成、配布</a:t>
            </a:r>
            <a:endPar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algn="just">
              <a:lnSpc>
                <a:spcPts val="1200"/>
              </a:lnSpc>
            </a:pP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高齢者にも分かりやすい紙媒体でマップを作成。八幡屋商店街</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周辺</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の地図と、各店舗情報を見やすいように配置。店舗情報には、住所・電話・営業時間・定休日といった</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基本</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情報、店舗の一言紹介、店主や店舗の写真を載せ、親しみを持って来店していただけるよう工夫。近隣にある八幡屋公園や施設の写真も掲載し、地域全体の良さを住民に改めて知っていただけるようにした。</a:t>
            </a:r>
          </a:p>
          <a:p>
            <a:pPr algn="just">
              <a:lnSpc>
                <a:spcPts val="1200"/>
              </a:lnSpc>
            </a:pPr>
            <a:endPar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lnSpc>
                <a:spcPts val="1200"/>
              </a:lnSpc>
            </a:pP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②　</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a:t>
            </a:r>
            <a:r>
              <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の制作</a:t>
            </a:r>
            <a:endPar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indent="-88900" algn="just">
              <a:lnSpc>
                <a:spcPts val="1200"/>
              </a:lnSpc>
            </a:pP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今後増える可能性のある若い世代にも商店街の良さを知ってもらえるよう、</a:t>
            </a:r>
            <a:r>
              <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サイトを構築</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。イベント情報とお知</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ら</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せ、</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商店街等の紹介、店舗一覧、</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空き店舗情報、</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近隣の施設を掲載し、分野ごとに店舗を分類して店舗情報を掲載。</a:t>
            </a:r>
          </a:p>
          <a:p>
            <a:pPr algn="just">
              <a:lnSpc>
                <a:spcPts val="1200"/>
              </a:lnSpc>
            </a:pPr>
            <a:endPar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lnSpc>
                <a:spcPts val="1200"/>
              </a:lnSpc>
            </a:pP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③　</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店舗紹介動画</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」の制作、</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公開</a:t>
            </a:r>
            <a:endPar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indent="-88900" algn="just">
              <a:lnSpc>
                <a:spcPts val="1200"/>
              </a:lnSpc>
            </a:pP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大阪・関西万博会場に一番近い商店街として、動画を作成しＹｏｕＴｕｂｅで公開。ナレーション</a:t>
            </a:r>
            <a:r>
              <a:rPr lang="ja-JP" altLang="ja-JP"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にプロを起用し、軽快な語</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り口で楽しく親しみやすい内容となるよう制作。商品や店主を</a:t>
            </a:r>
            <a:r>
              <a:rPr lang="ja-JP" altLang="ja-JP"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楽しく紹介し、テレビ番組のような高クオリティな動画となっ</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た。</a:t>
            </a:r>
            <a:endParaRPr kumimoji="1" lang="en-US" altLang="ja-JP" sz="1050" dirty="0">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7974944" y="3055142"/>
            <a:ext cx="173575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en-US" altLang="ja-JP" sz="900" dirty="0" err="1">
                <a:latin typeface="UD デジタル 教科書体 NK-R" panose="02020400000000000000" pitchFamily="18" charset="-128"/>
                <a:ea typeface="UD デジタル 教科書体 NK-R" panose="02020400000000000000" pitchFamily="18" charset="-128"/>
              </a:rPr>
              <a:t>GoTo</a:t>
            </a:r>
            <a:r>
              <a:rPr kumimoji="1" lang="ja-JP" altLang="en-US" sz="900" dirty="0">
                <a:latin typeface="UD デジタル 教科書体 NK-R" panose="02020400000000000000" pitchFamily="18" charset="-128"/>
                <a:ea typeface="UD デジタル 教科書体 NK-R" panose="02020400000000000000" pitchFamily="18" charset="-128"/>
              </a:rPr>
              <a:t>八幡屋！お散歩マップ」</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商店街の出入り口や随所に、消毒液、啓発ポスター、接触確認アプリの案内等を設置し、来街者に注意喚起しました。</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また、感染症拡大防止のため、配布イベントは中止しました。</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制作した</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Web</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サイトには、ガイドラインを</a:t>
            </a:r>
            <a:r>
              <a:rPr lang="ja-JP" altLang="ja-JP" sz="900" dirty="0">
                <a:solidFill>
                  <a:schemeClr val="tx1"/>
                </a:solidFill>
                <a:effectLst/>
                <a:ea typeface="UD デジタル 教科書体 NK-R" panose="02020400000000000000" pitchFamily="18" charset="-128"/>
                <a:cs typeface="Times New Roman" panose="02020603050405020304" pitchFamily="18" charset="0"/>
              </a:rPr>
              <a:t>遵守</a:t>
            </a:r>
            <a:r>
              <a:rPr lang="ja-JP" altLang="en-US" sz="900" dirty="0">
                <a:solidFill>
                  <a:schemeClr val="tx1"/>
                </a:solidFill>
                <a:effectLst/>
                <a:ea typeface="UD デジタル 教科書体 NK-R" panose="02020400000000000000" pitchFamily="18" charset="-128"/>
                <a:cs typeface="Times New Roman" panose="02020603050405020304" pitchFamily="18" charset="0"/>
              </a:rPr>
              <a:t>しながら店舗が営業していることを掲載しました。</a:t>
            </a:r>
            <a:endParaRPr lang="en-US" altLang="ja-JP" sz="900" dirty="0">
              <a:solidFill>
                <a:schemeClr val="tx1"/>
              </a:solidFill>
              <a:effectLst/>
              <a:ea typeface="UD デジタル 教科書体 NK-R" panose="02020400000000000000" pitchFamily="18" charset="-128"/>
              <a:cs typeface="Times New Roman" panose="02020603050405020304" pitchFamily="18" charset="0"/>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sym typeface="+mn-ea"/>
              </a:rPr>
              <a:t>その他、組合自己資金で商店街のオリジナルマスクを制作し、組合員や来街者の方々に配布することで、感染症対策の啓発と</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sym typeface="+mn-ea"/>
              </a:rPr>
              <a:t>PR</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sym typeface="+mn-ea"/>
              </a:rPr>
              <a:t>を行いました。</a:t>
            </a:r>
            <a:endPar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アーケードのステンドグラスが素敵な八幡屋商店街では、社会福祉協議会や区役所などと連携し、毎年様々な楽しいイベントを開催して地域活性化に積極的に取り組んでいます。</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感染症対策には万全を期していますので、みなさま、八幡屋商店街にお気軽にお越しください。</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97449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7" y="4421610"/>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伊藤　雄二</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 </a:t>
            </a:r>
          </a:p>
        </p:txBody>
      </p:sp>
      <p:sp>
        <p:nvSpPr>
          <p:cNvPr id="58" name="テキスト ボックス 57"/>
          <p:cNvSpPr txBox="1"/>
          <p:nvPr/>
        </p:nvSpPr>
        <p:spPr>
          <a:xfrm>
            <a:off x="7836783" y="4917382"/>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pic>
        <p:nvPicPr>
          <p:cNvPr id="28" name="図 27">
            <a:extLst>
              <a:ext uri="{FF2B5EF4-FFF2-40B4-BE49-F238E27FC236}">
                <a16:creationId xmlns:a16="http://schemas.microsoft.com/office/drawing/2014/main" id="{97FC027F-5FCD-4065-AAF8-EE970D662985}"/>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7923627" y="1545015"/>
            <a:ext cx="1721548" cy="1226848"/>
          </a:xfrm>
          <a:prstGeom prst="rect">
            <a:avLst/>
          </a:prstGeom>
          <a:ln>
            <a:solidFill>
              <a:schemeClr val="bg1">
                <a:lumMod val="7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35" name="図 34">
            <a:extLst>
              <a:ext uri="{FF2B5EF4-FFF2-40B4-BE49-F238E27FC236}">
                <a16:creationId xmlns:a16="http://schemas.microsoft.com/office/drawing/2014/main" id="{EBAAECA6-D217-4588-8B0F-56B1B7E86F8B}"/>
              </a:ext>
            </a:extLst>
          </p:cNvPr>
          <p:cNvPicPr/>
          <p:nvPr/>
        </p:nvPicPr>
        <p:blipFill rotWithShape="1">
          <a:blip r:embed="rId4" cstate="hqprint">
            <a:extLst>
              <a:ext uri="{28A0092B-C50C-407E-A947-70E740481C1C}">
                <a14:useLocalDpi xmlns:a14="http://schemas.microsoft.com/office/drawing/2010/main"/>
              </a:ext>
            </a:extLst>
          </a:blip>
          <a:srcRect l="-179"/>
          <a:stretch/>
        </p:blipFill>
        <p:spPr bwMode="auto">
          <a:xfrm>
            <a:off x="7581260" y="3429272"/>
            <a:ext cx="2111247" cy="1424477"/>
          </a:xfrm>
          <a:prstGeom prst="rect">
            <a:avLst/>
          </a:prstGeom>
          <a:ln>
            <a:solidFill>
              <a:schemeClr val="bg1">
                <a:lumMod val="7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4" name="図 3">
            <a:extLst>
              <a:ext uri="{FF2B5EF4-FFF2-40B4-BE49-F238E27FC236}">
                <a16:creationId xmlns:a16="http://schemas.microsoft.com/office/drawing/2014/main" id="{E1F857EE-1437-4561-B68B-8128BAF5ABF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51077" y="5511562"/>
            <a:ext cx="865998" cy="865998"/>
          </a:xfrm>
          <a:prstGeom prst="rect">
            <a:avLst/>
          </a:prstGeom>
        </p:spPr>
      </p:pic>
      <p:sp>
        <p:nvSpPr>
          <p:cNvPr id="40" name="正方形/長方形 39"/>
          <p:cNvSpPr/>
          <p:nvPr/>
        </p:nvSpPr>
        <p:spPr>
          <a:xfrm>
            <a:off x="5685183" y="102752"/>
            <a:ext cx="4077999" cy="627986"/>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事業実施商店街：八幡屋</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所在地：大阪市港区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アクセス：大阪メトロ朝潮橋駅から西へ２００ｍ</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店舗数：２５店</a:t>
            </a:r>
          </a:p>
        </p:txBody>
      </p:sp>
      <p:sp>
        <p:nvSpPr>
          <p:cNvPr id="53" name="テキスト ボックス 52">
            <a:extLst>
              <a:ext uri="{FF2B5EF4-FFF2-40B4-BE49-F238E27FC236}">
                <a16:creationId xmlns:a16="http://schemas.microsoft.com/office/drawing/2014/main" id="{67C6AF1B-3D4C-4897-8B60-E955FB10C217}"/>
              </a:ext>
            </a:extLst>
          </p:cNvPr>
          <p:cNvSpPr txBox="1"/>
          <p:nvPr/>
        </p:nvSpPr>
        <p:spPr>
          <a:xfrm>
            <a:off x="8705740" y="73278"/>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54" name="テキスト ボックス 53">
            <a:extLst>
              <a:ext uri="{FF2B5EF4-FFF2-40B4-BE49-F238E27FC236}">
                <a16:creationId xmlns:a16="http://schemas.microsoft.com/office/drawing/2014/main" id="{B038EF8F-8094-4169-B969-FF95BCD78560}"/>
              </a:ext>
            </a:extLst>
          </p:cNvPr>
          <p:cNvSpPr txBox="1"/>
          <p:nvPr/>
        </p:nvSpPr>
        <p:spPr>
          <a:xfrm>
            <a:off x="8170977" y="66603"/>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55" name="テキスト ボックス 54">
            <a:extLst>
              <a:ext uri="{FF2B5EF4-FFF2-40B4-BE49-F238E27FC236}">
                <a16:creationId xmlns:a16="http://schemas.microsoft.com/office/drawing/2014/main" id="{5A948836-A8B9-4285-B6DE-B12AFB45EE08}"/>
              </a:ext>
            </a:extLst>
          </p:cNvPr>
          <p:cNvSpPr txBox="1"/>
          <p:nvPr/>
        </p:nvSpPr>
        <p:spPr>
          <a:xfrm>
            <a:off x="9175772" y="80156"/>
            <a:ext cx="477162"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マップ</a:t>
            </a:r>
          </a:p>
        </p:txBody>
      </p:sp>
      <p:sp>
        <p:nvSpPr>
          <p:cNvPr id="56" name="テキスト ボックス 55"/>
          <p:cNvSpPr txBox="1"/>
          <p:nvPr/>
        </p:nvSpPr>
        <p:spPr>
          <a:xfrm>
            <a:off x="8759513"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cxnSp>
        <p:nvCxnSpPr>
          <p:cNvPr id="37" name="直線コネクタ 36"/>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DFB8DB69-C023-4D51-AE17-D683AE94D6FF}"/>
              </a:ext>
            </a:extLst>
          </p:cNvPr>
          <p:cNvPicPr/>
          <p:nvPr/>
        </p:nvPicPr>
        <p:blipFill rotWithShape="1">
          <a:blip r:embed="rId6" cstate="print">
            <a:extLst>
              <a:ext uri="{28A0092B-C50C-407E-A947-70E740481C1C}">
                <a14:useLocalDpi xmlns:a14="http://schemas.microsoft.com/office/drawing/2010/main"/>
              </a:ext>
            </a:extLst>
          </a:blip>
          <a:srcRect t="4658"/>
          <a:stretch/>
        </p:blipFill>
        <p:spPr bwMode="auto">
          <a:xfrm rot="5400000">
            <a:off x="475886" y="5694298"/>
            <a:ext cx="845433" cy="659156"/>
          </a:xfrm>
          <a:prstGeom prst="rect">
            <a:avLst/>
          </a:prstGeom>
          <a:noFill/>
          <a:ln>
            <a:noFill/>
          </a:ln>
          <a:extLst>
            <a:ext uri="{53640926-AAD7-44D8-BBD7-CCE9431645EC}">
              <a14:shadowObscured xmlns:a14="http://schemas.microsoft.com/office/drawing/2010/main"/>
            </a:ext>
          </a:extLst>
        </p:spPr>
      </p:pic>
      <p:sp>
        <p:nvSpPr>
          <p:cNvPr id="2" name="スライド番号プレースホルダー 1">
            <a:extLst>
              <a:ext uri="{FF2B5EF4-FFF2-40B4-BE49-F238E27FC236}">
                <a16:creationId xmlns:a16="http://schemas.microsoft.com/office/drawing/2014/main" id="{79226C61-A34A-43B9-8DC2-DDC7F50CE3B0}"/>
              </a:ext>
            </a:extLst>
          </p:cNvPr>
          <p:cNvSpPr>
            <a:spLocks noGrp="1"/>
          </p:cNvSpPr>
          <p:nvPr>
            <p:ph type="sldNum" sz="quarter" idx="12"/>
          </p:nvPr>
        </p:nvSpPr>
        <p:spPr/>
        <p:txBody>
          <a:bodyPr/>
          <a:lstStyle/>
          <a:p>
            <a:r>
              <a:rPr kumimoji="1" lang="en-US" altLang="ja-JP" dirty="0"/>
              <a:t>7</a:t>
            </a:r>
          </a:p>
        </p:txBody>
      </p:sp>
      <p:pic>
        <p:nvPicPr>
          <p:cNvPr id="61" name="図 60">
            <a:extLst>
              <a:ext uri="{FF2B5EF4-FFF2-40B4-BE49-F238E27FC236}">
                <a16:creationId xmlns:a16="http://schemas.microsoft.com/office/drawing/2014/main" id="{B5B8692F-0089-A943-8E5F-DAFC9C3CB878}"/>
              </a:ext>
            </a:extLst>
          </p:cNvPr>
          <p:cNvPicPr>
            <a:picLocks noChangeAspect="1"/>
          </p:cNvPicPr>
          <p:nvPr/>
        </p:nvPicPr>
        <p:blipFill>
          <a:blip r:embed="rId7"/>
          <a:stretch>
            <a:fillRect/>
          </a:stretch>
        </p:blipFill>
        <p:spPr>
          <a:xfrm>
            <a:off x="8172174" y="271464"/>
            <a:ext cx="419100" cy="419100"/>
          </a:xfrm>
          <a:prstGeom prst="rect">
            <a:avLst/>
          </a:prstGeom>
        </p:spPr>
      </p:pic>
      <p:pic>
        <p:nvPicPr>
          <p:cNvPr id="62" name="図 61">
            <a:extLst>
              <a:ext uri="{FF2B5EF4-FFF2-40B4-BE49-F238E27FC236}">
                <a16:creationId xmlns:a16="http://schemas.microsoft.com/office/drawing/2014/main" id="{A84AE07B-57A6-4C4C-B399-60A1558C2687}"/>
              </a:ext>
            </a:extLst>
          </p:cNvPr>
          <p:cNvPicPr>
            <a:picLocks noChangeAspect="1"/>
          </p:cNvPicPr>
          <p:nvPr/>
        </p:nvPicPr>
        <p:blipFill>
          <a:blip r:embed="rId8"/>
          <a:stretch>
            <a:fillRect/>
          </a:stretch>
        </p:blipFill>
        <p:spPr>
          <a:xfrm>
            <a:off x="8702877" y="274635"/>
            <a:ext cx="419100" cy="419100"/>
          </a:xfrm>
          <a:prstGeom prst="rect">
            <a:avLst/>
          </a:prstGeom>
        </p:spPr>
      </p:pic>
      <p:pic>
        <p:nvPicPr>
          <p:cNvPr id="63" name="図 62">
            <a:extLst>
              <a:ext uri="{FF2B5EF4-FFF2-40B4-BE49-F238E27FC236}">
                <a16:creationId xmlns:a16="http://schemas.microsoft.com/office/drawing/2014/main" id="{77A08649-9165-F548-AAC9-8D66EF4824BA}"/>
              </a:ext>
            </a:extLst>
          </p:cNvPr>
          <p:cNvPicPr>
            <a:picLocks noChangeAspect="1"/>
          </p:cNvPicPr>
          <p:nvPr/>
        </p:nvPicPr>
        <p:blipFill>
          <a:blip r:embed="rId9"/>
          <a:stretch>
            <a:fillRect/>
          </a:stretch>
        </p:blipFill>
        <p:spPr>
          <a:xfrm>
            <a:off x="9204803" y="271464"/>
            <a:ext cx="419100" cy="419100"/>
          </a:xfrm>
          <a:prstGeom prst="rect">
            <a:avLst/>
          </a:prstGeom>
        </p:spPr>
      </p:pic>
      <p:grpSp>
        <p:nvGrpSpPr>
          <p:cNvPr id="44" name="グループ化 43"/>
          <p:cNvGrpSpPr/>
          <p:nvPr/>
        </p:nvGrpSpPr>
        <p:grpSpPr>
          <a:xfrm>
            <a:off x="8591274" y="427918"/>
            <a:ext cx="1117595" cy="100777"/>
            <a:chOff x="8591274" y="397527"/>
            <a:chExt cx="1117595" cy="100777"/>
          </a:xfrm>
        </p:grpSpPr>
        <p:sp>
          <p:nvSpPr>
            <p:cNvPr id="45" name="十字形 44">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6" name="二等辺三角形 45">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0584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97144" y="4271865"/>
            <a:ext cx="6730773" cy="877163"/>
          </a:xfrm>
          <a:prstGeom prst="rect">
            <a:avLst/>
          </a:prstGeom>
          <a:noFill/>
        </p:spPr>
        <p:txBody>
          <a:bodyPr wrap="square" rtlCol="0">
            <a:spAutoFit/>
          </a:bodyPr>
          <a:lstStyle/>
          <a:p>
            <a:pPr algn="just">
              <a:lnSpc>
                <a:spcPts val="1200"/>
              </a:lnSpc>
            </a:pPr>
            <a:r>
              <a:rPr kumimoji="1" lang="ja-JP" altLang="en-US" sz="1050" dirty="0">
                <a:latin typeface="UD デジタル 教科書体 NK-R" panose="02020400000000000000" pitchFamily="18" charset="-128"/>
                <a:ea typeface="UD デジタル 教科書体 NK-R" panose="02020400000000000000" pitchFamily="18" charset="-128"/>
              </a:rPr>
              <a:t>　</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子ども物産展は、商店街で</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商売体験</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が子どもたちにとって</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社会</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学習の場とな</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ったことで</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、学校関係者からも喜ばれた。このイベントを通じて、地元関係者と商店街との連携、つながりがさらに強化された。地元住民に、商店街が身近な存在であ</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ることを周知でき</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、その良さや魅力を体感してもらえた。</a:t>
            </a:r>
          </a:p>
          <a:p>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また、動画</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配信</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は、商店街として初めての</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形式</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による情報発信であった。</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制作活動を通じて</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地元企業や子どもたち、その家族など新しい協力者が得られた。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427700965"/>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spc="-120" baseline="0" dirty="0">
                          <a:solidFill>
                            <a:schemeClr val="tx1"/>
                          </a:solidFill>
                          <a:latin typeface="UD デジタル 教科書体 NK-R" panose="02020400000000000000" pitchFamily="18" charset="-128"/>
                          <a:ea typeface="UD デジタル 教科書体 NK-R" panose="02020400000000000000" pitchFamily="18" charset="-128"/>
                        </a:rPr>
                        <a:t>事例③</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spc="-120" baseline="0" dirty="0">
                          <a:solidFill>
                            <a:schemeClr val="tx1"/>
                          </a:solidFill>
                          <a:latin typeface="UD デジタル 教科書体 NK-R" panose="02020400000000000000" pitchFamily="18" charset="-128"/>
                          <a:ea typeface="UD デジタル 教科書体 NK-R" panose="02020400000000000000" pitchFamily="18" charset="-128"/>
                        </a:rPr>
                        <a:t>地域・学生・商店街の協働イベント「子ども物産展、</a:t>
                      </a:r>
                      <a:r>
                        <a:rPr kumimoji="1" lang="en-US" altLang="ja-JP" sz="1000" b="1" spc="-120" baseline="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000" b="1" spc="-120" baseline="0" dirty="0">
                          <a:solidFill>
                            <a:schemeClr val="tx1"/>
                          </a:solidFill>
                          <a:latin typeface="UD デジタル 教科書体 NK-R" panose="02020400000000000000" pitchFamily="18" charset="-128"/>
                          <a:ea typeface="UD デジタル 教科書体 NK-R" panose="02020400000000000000" pitchFamily="18" charset="-128"/>
                        </a:rPr>
                        <a:t>子ども広報体験</a:t>
                      </a:r>
                      <a:r>
                        <a:rPr kumimoji="1" lang="en-US" altLang="ja-JP" sz="1000" b="1" spc="-120" baseline="0" dirty="0">
                          <a:solidFill>
                            <a:schemeClr val="tx1"/>
                          </a:solidFill>
                          <a:latin typeface="UD デジタル 教科書体 NK-R" panose="02020400000000000000" pitchFamily="18" charset="-128"/>
                          <a:ea typeface="UD デジタル 教科書体 NK-R" panose="02020400000000000000" pitchFamily="18" charset="-128"/>
                        </a:rPr>
                        <a:t>&amp;</a:t>
                      </a:r>
                      <a:r>
                        <a:rPr kumimoji="1" lang="ja-JP" altLang="en-US" sz="1000" b="1" spc="-120" baseline="0" dirty="0">
                          <a:solidFill>
                            <a:schemeClr val="tx1"/>
                          </a:solidFill>
                          <a:latin typeface="UD デジタル 教科書体 NK-R" panose="02020400000000000000" pitchFamily="18" charset="-128"/>
                          <a:ea typeface="UD デジタル 教科書体 NK-R" panose="02020400000000000000" pitchFamily="18" charset="-128"/>
                        </a:rPr>
                        <a:t>商店街</a:t>
                      </a:r>
                      <a:r>
                        <a:rPr kumimoji="1" lang="en-US" altLang="ja-JP" sz="1000" b="1" spc="-120" baseline="0"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000" b="1" spc="-120" baseline="0" dirty="0">
                          <a:solidFill>
                            <a:schemeClr val="tx1"/>
                          </a:solidFill>
                          <a:latin typeface="UD デジタル 教科書体 NK-R" panose="02020400000000000000" pitchFamily="18" charset="-128"/>
                          <a:ea typeface="UD デジタル 教科書体 NK-R" panose="02020400000000000000" pitchFamily="18" charset="-128"/>
                        </a:rPr>
                        <a:t>構築」</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289064" y="748933"/>
            <a:ext cx="9403443" cy="369332"/>
          </a:xfrm>
          <a:prstGeom prst="rect">
            <a:avLst/>
          </a:prstGeom>
        </p:spPr>
        <p:txBody>
          <a:bodyPr wrap="square">
            <a:spAutoFit/>
          </a:bodyPr>
          <a:lstStyle/>
          <a:p>
            <a:r>
              <a:rPr kumimoji="1" lang="ja-JP" altLang="en-US" b="1"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多世代が集う交流拠点へ！地元学生参加型イベント</a:t>
            </a:r>
            <a:r>
              <a:rPr kumimoji="1" lang="en-US" altLang="ja-JP" b="1"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&amp;</a:t>
            </a:r>
            <a:r>
              <a:rPr kumimoji="1" lang="ja-JP" altLang="en-US" b="1"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プロモーションで新たな商店街魅力を発信</a:t>
            </a:r>
          </a:p>
        </p:txBody>
      </p:sp>
      <p:sp>
        <p:nvSpPr>
          <p:cNvPr id="26" name="テキスト ボックス 25"/>
          <p:cNvSpPr txBox="1"/>
          <p:nvPr/>
        </p:nvSpPr>
        <p:spPr>
          <a:xfrm>
            <a:off x="413194" y="1348121"/>
            <a:ext cx="6698577"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生野本通中央商店街では、</a:t>
            </a:r>
            <a:r>
              <a:rPr lang="ja-JP" altLang="ja-JP" sz="1050" dirty="0">
                <a:effectLst/>
                <a:ea typeface="UD デジタル 教科書体 NK-R" panose="02020400000000000000" pitchFamily="18" charset="-128"/>
                <a:cs typeface="Times New Roman" panose="02020603050405020304" pitchFamily="18" charset="0"/>
              </a:rPr>
              <a:t>地元の小学生・高校生がチームを組み、自分たちが仕入れた地域の物産品</a:t>
            </a:r>
            <a:r>
              <a:rPr lang="ja-JP" altLang="en-US" sz="1050" dirty="0">
                <a:effectLst/>
                <a:ea typeface="UD デジタル 教科書体 NK-R" panose="02020400000000000000" pitchFamily="18" charset="-128"/>
                <a:cs typeface="Times New Roman" panose="02020603050405020304" pitchFamily="18" charset="0"/>
              </a:rPr>
              <a:t>を</a:t>
            </a:r>
            <a:r>
              <a:rPr lang="ja-JP" altLang="ja-JP" sz="1050" dirty="0">
                <a:effectLst/>
                <a:ea typeface="UD デジタル 教科書体 NK-R" panose="02020400000000000000" pitchFamily="18" charset="-128"/>
                <a:cs typeface="Times New Roman" panose="02020603050405020304" pitchFamily="18" charset="0"/>
              </a:rPr>
              <a:t>商店街で販売、売上げ・利益を競う「子ども物産展」イベントを開催。また、子どもが広報担当となり、お店の魅力を取材、</a:t>
            </a:r>
            <a:r>
              <a:rPr lang="en-US" altLang="ja-JP" sz="1050" dirty="0">
                <a:effectLst/>
                <a:ea typeface="UD デジタル 教科書体 NK-R" panose="02020400000000000000" pitchFamily="18" charset="-128"/>
                <a:cs typeface="Times New Roman" panose="02020603050405020304" pitchFamily="18" charset="0"/>
              </a:rPr>
              <a:t>Web</a:t>
            </a:r>
            <a:r>
              <a:rPr lang="ja-JP" altLang="ja-JP" sz="1050" dirty="0">
                <a:effectLst/>
                <a:ea typeface="UD デジタル 教科書体 NK-R" panose="02020400000000000000" pitchFamily="18" charset="-128"/>
                <a:cs typeface="Times New Roman" panose="02020603050405020304" pitchFamily="18" charset="0"/>
              </a:rPr>
              <a:t>サイトやフリーペーパー、パンフレット等で紹介。</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80998" y="2185122"/>
            <a:ext cx="6730774" cy="1823576"/>
          </a:xfrm>
          <a:prstGeom prst="rect">
            <a:avLst/>
          </a:prstGeom>
          <a:noFill/>
        </p:spPr>
        <p:txBody>
          <a:bodyPr wrap="square" rtlCol="0">
            <a:spAutoFit/>
          </a:bodyPr>
          <a:lstStyle/>
          <a:p>
            <a:pPr algn="just">
              <a:lnSpc>
                <a:spcPts val="1200"/>
              </a:lnSpc>
            </a:pP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　</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子ども物産展</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」の開催</a:t>
            </a:r>
            <a:endPar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33350" indent="114300" algn="just">
              <a:lnSpc>
                <a:spcPts val="1200"/>
              </a:lnSpc>
            </a:pP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小学生・高校生がチームとなり若手商人として自ら選定した物産品を多目的スペース「＃アオハルひろば」で販売。地域連携の社会学習体験イベントとして実施。イベント前月に実施した作戦会議では、チームで販売の基本や取り組み方について学習した。チーム全員で商品を選び、アピール用のＰＯＰや価格表を作成。</a:t>
            </a:r>
            <a:endPar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33350" indent="114300" algn="just">
              <a:lnSpc>
                <a:spcPts val="1200"/>
              </a:lnSpc>
            </a:pP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イベント当日は、各販売ブースの設営を行い、販売を開始。地元マスコミからの取材効果もあり、午前中に売り切れる商品も。イベント終了前に各チームの商品が完売。</a:t>
            </a:r>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「商店街紹介動画」の制作</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93663" indent="-93663"/>
            <a:r>
              <a:rPr kumimoji="1" lang="en-US" altLang="ja-JP" sz="1050" dirty="0">
                <a:latin typeface="UD デジタル 教科書体 NK-R" panose="02020400000000000000" pitchFamily="18" charset="-128"/>
                <a:ea typeface="UD デジタル 教科書体 NK-R" panose="02020400000000000000" pitchFamily="18" charset="-128"/>
              </a:rPr>
              <a:t>      </a:t>
            </a:r>
            <a:r>
              <a:rPr kumimoji="1" lang="ja-JP" altLang="en-US" sz="1050" dirty="0">
                <a:latin typeface="UD デジタル 教科書体 NK-R" panose="02020400000000000000" pitchFamily="18" charset="-128"/>
                <a:ea typeface="UD デジタル 教科書体 NK-R" panose="02020400000000000000" pitchFamily="18" charset="-128"/>
              </a:rPr>
              <a:t>地元小学生が広報担当となり、子ども物産展イベントを紹介する動画を制作し配信。また、プール学院中学高等学校の放送部と連携して商店街紹介動画を制作し配信。</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　　　　動画配信のベースとなる商店街の情報発信</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サイトを構築。併せて、フリーペーパーや店舗紹介パンフも制作。</a:t>
            </a:r>
          </a:p>
        </p:txBody>
      </p:sp>
      <p:sp>
        <p:nvSpPr>
          <p:cNvPr id="36" name="テキスト ボックス 35"/>
          <p:cNvSpPr txBox="1"/>
          <p:nvPr/>
        </p:nvSpPr>
        <p:spPr>
          <a:xfrm>
            <a:off x="7882157" y="4684942"/>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「商店街紹介動画」</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プール学院高等学校からひとこと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4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が学校と連携したクラウドファンディングに挑戦しているのを知り、商店街にヒアリング訪問を行いました。この訪問をきっかけに、本校の生徒が商店街の店舗の魅力を紹介する冊子制作の機会が生まれ、商店街との連携が始まりました。</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ea typeface="UD デジタル 教科書体 NK-R" panose="02020400000000000000" pitchFamily="18" charset="-128"/>
                <a:cs typeface="Times New Roman" panose="02020603050405020304" pitchFamily="18" charset="0"/>
              </a:rPr>
              <a:t>本事業で生徒は、小学生と、各地の産品を販売する「子ども物産展」へ参加しました。また、商店街の店舗の魅力を紹介する動画制作では、放送部の生徒がナレーションで参加しました。</a:t>
            </a:r>
            <a:endParaRPr lang="en-US" altLang="ja-JP" sz="900" dirty="0">
              <a:solidFill>
                <a:schemeClr val="tx1"/>
              </a:solidFill>
              <a:ea typeface="UD デジタル 教科書体 NK-R" panose="02020400000000000000" pitchFamily="18" charset="-128"/>
              <a:cs typeface="Times New Roman" panose="02020603050405020304" pitchFamily="18" charset="0"/>
            </a:endParaRPr>
          </a:p>
          <a:p>
            <a:pPr marL="171450" indent="-171450" defTabSz="914400">
              <a:buClr>
                <a:srgbClr val="327EC4"/>
              </a:buClr>
              <a:buFont typeface="Wingdings" panose="05000000000000000000" pitchFamily="2" charset="2"/>
              <a:buChar char="l"/>
              <a:defRPr/>
            </a:pPr>
            <a:r>
              <a:rPr lang="ja-JP" altLang="en-US" sz="900" dirty="0">
                <a:solidFill>
                  <a:schemeClr val="tx1"/>
                </a:solidFill>
                <a:ea typeface="UD デジタル 教科書体 NK-R" panose="02020400000000000000" pitchFamily="18" charset="-128"/>
                <a:cs typeface="Times New Roman" panose="02020603050405020304" pitchFamily="18" charset="0"/>
              </a:rPr>
              <a:t>生徒にとっても貴重な社会学習の場となることから、今後も商店街と連携し、地域の活性化に貢献できればと考えています。</a:t>
            </a:r>
            <a:endParaRPr lang="en-US" altLang="ja-JP" sz="900" dirty="0">
              <a:solidFill>
                <a:schemeClr val="tx1"/>
              </a:solidFill>
              <a:ea typeface="UD デジタル 教科書体 NK-R" panose="02020400000000000000" pitchFamily="18" charset="-128"/>
              <a:cs typeface="Times New Roman" panose="02020603050405020304" pitchFamily="18" charset="0"/>
            </a:endParaRPr>
          </a:p>
          <a:p>
            <a:pPr lvl="0" defTabSz="914400">
              <a:buClr>
                <a:srgbClr val="327EC4"/>
              </a:buClr>
              <a:defRPr/>
            </a:pPr>
            <a:endPar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4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lang="ja-JP" altLang="ja-JP" sz="900" dirty="0">
                <a:solidFill>
                  <a:schemeClr val="tx1"/>
                </a:solidFill>
                <a:effectLst/>
                <a:ea typeface="UD デジタル 教科書体 NK-R" panose="02020400000000000000" pitchFamily="18" charset="-128"/>
                <a:cs typeface="Times New Roman" panose="02020603050405020304" pitchFamily="18" charset="0"/>
              </a:rPr>
              <a:t>今後も、空き店舗などを有効活用しながら、地元企業や地域住民との連携事業を展開していきたい。地道な活動ではあるが、新しい顧客発掘につながる連携事業を継続しながら波及効果の創出をめざしていきたいです。</a:t>
            </a:r>
            <a:endParaRPr lang="en-US" altLang="ja-JP" sz="900" dirty="0">
              <a:solidFill>
                <a:schemeClr val="tx1"/>
              </a:solidFill>
              <a:effectLst/>
              <a:ea typeface="UD デジタル 教科書体 NK-R" panose="02020400000000000000" pitchFamily="18" charset="-128"/>
              <a:cs typeface="Times New Roman" panose="02020603050405020304" pitchFamily="18" charset="0"/>
            </a:endParaRPr>
          </a:p>
          <a:p>
            <a:pPr marL="1262063" indent="-187325">
              <a:buClr>
                <a:srgbClr val="327EC4"/>
              </a:buClr>
              <a:buFont typeface="Wingdings" panose="05000000000000000000" pitchFamily="2" charset="2"/>
              <a:buChar char="l"/>
            </a:pPr>
            <a:r>
              <a:rPr lang="ja-JP" altLang="ja-JP" sz="900" dirty="0">
                <a:solidFill>
                  <a:schemeClr val="tx1"/>
                </a:solidFill>
                <a:effectLst/>
                <a:ea typeface="UD デジタル 教科書体 NK-R" panose="02020400000000000000" pitchFamily="18" charset="-128"/>
                <a:cs typeface="Times New Roman" panose="02020603050405020304" pitchFamily="18" charset="0"/>
              </a:rPr>
              <a:t>また、地元マスコミや新聞社とのつながりを強化できたことは、事業がめざす成果の実現に大きく貢献しました。引き続き、地元マスコミ関係者との連携を強化させていきたいと考えています。</a:t>
            </a:r>
            <a:endPar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017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97144" y="409105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進藤　成一</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p>
        </p:txBody>
      </p:sp>
      <p:sp>
        <p:nvSpPr>
          <p:cNvPr id="56" name="テキスト ボックス 55"/>
          <p:cNvSpPr txBox="1"/>
          <p:nvPr/>
        </p:nvSpPr>
        <p:spPr>
          <a:xfrm>
            <a:off x="874998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603774" y="2738020"/>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「子ども物産展」の様子</a:t>
            </a:r>
          </a:p>
        </p:txBody>
      </p:sp>
      <p:pic>
        <p:nvPicPr>
          <p:cNvPr id="1026" name="Picture 2">
            <a:extLst>
              <a:ext uri="{FF2B5EF4-FFF2-40B4-BE49-F238E27FC236}">
                <a16:creationId xmlns:a16="http://schemas.microsoft.com/office/drawing/2014/main" id="{1A3E455C-16DE-41EA-8B64-289BA56C1E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3252" y="1373960"/>
            <a:ext cx="1858818" cy="1320096"/>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474CA881-E8F7-48DE-8012-D4E0A1B51BA0}"/>
              </a:ext>
            </a:extLst>
          </p:cNvPr>
          <p:cNvPicPr/>
          <p:nvPr/>
        </p:nvPicPr>
        <p:blipFill>
          <a:blip r:embed="rId4" cstate="hqprint">
            <a:extLst>
              <a:ext uri="{28A0092B-C50C-407E-A947-70E740481C1C}">
                <a14:useLocalDpi xmlns:a14="http://schemas.microsoft.com/office/drawing/2010/main"/>
              </a:ext>
            </a:extLst>
          </a:blip>
          <a:stretch>
            <a:fillRect/>
          </a:stretch>
        </p:blipFill>
        <p:spPr>
          <a:xfrm>
            <a:off x="7724182" y="3224567"/>
            <a:ext cx="1934048" cy="1392963"/>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sp>
        <p:nvSpPr>
          <p:cNvPr id="40" name="正方形/長方形 39"/>
          <p:cNvSpPr/>
          <p:nvPr/>
        </p:nvSpPr>
        <p:spPr>
          <a:xfrm>
            <a:off x="5685183" y="102752"/>
            <a:ext cx="4077999" cy="65941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事業実施商店街：生野本通中央商店街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所在地：大阪市生野区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寺田町駅から南東へ８００ｍ</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店舗数：３１店　</a:t>
            </a:r>
          </a:p>
        </p:txBody>
      </p:sp>
      <p:pic>
        <p:nvPicPr>
          <p:cNvPr id="42" name="図 41">
            <a:extLst>
              <a:ext uri="{FF2B5EF4-FFF2-40B4-BE49-F238E27FC236}">
                <a16:creationId xmlns:a16="http://schemas.microsoft.com/office/drawing/2014/main" id="{8107902E-E1CE-4779-8EE9-6B204B7AAD85}"/>
              </a:ext>
            </a:extLst>
          </p:cNvPr>
          <p:cNvPicPr/>
          <p:nvPr/>
        </p:nvPicPr>
        <p:blipFill rotWithShape="1">
          <a:blip r:embed="rId5" cstate="hqprint">
            <a:extLst>
              <a:ext uri="{28A0092B-C50C-407E-A947-70E740481C1C}">
                <a14:useLocalDpi xmlns:a14="http://schemas.microsoft.com/office/drawing/2010/main"/>
              </a:ext>
            </a:extLst>
          </a:blip>
          <a:srcRect t="3822" r="2483" b="-560"/>
          <a:stretch/>
        </p:blipFill>
        <p:spPr bwMode="auto">
          <a:xfrm rot="5400000">
            <a:off x="472146" y="5688793"/>
            <a:ext cx="855383" cy="656677"/>
          </a:xfrm>
          <a:prstGeom prst="rect">
            <a:avLst/>
          </a:prstGeom>
          <a:noFill/>
          <a:ln>
            <a:noFill/>
          </a:ln>
          <a:extLst>
            <a:ext uri="{53640926-AAD7-44D8-BBD7-CCE9431645EC}">
              <a14:shadowObscured xmlns:a14="http://schemas.microsoft.com/office/drawing/2010/main"/>
            </a:ext>
          </a:extLst>
        </p:spPr>
      </p:pic>
      <p:pic>
        <p:nvPicPr>
          <p:cNvPr id="44" name="図 43">
            <a:extLst>
              <a:ext uri="{FF2B5EF4-FFF2-40B4-BE49-F238E27FC236}">
                <a16:creationId xmlns:a16="http://schemas.microsoft.com/office/drawing/2014/main" id="{C21F2F56-C4D2-4480-80CD-AC9CE7BFAC14}"/>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8782072" y="5498123"/>
            <a:ext cx="819128" cy="819128"/>
          </a:xfrm>
          <a:prstGeom prst="rect">
            <a:avLst/>
          </a:prstGeom>
          <a:noFill/>
          <a:ln>
            <a:noFill/>
          </a:ln>
        </p:spPr>
      </p:pic>
      <p:sp>
        <p:nvSpPr>
          <p:cNvPr id="54" name="テキスト ボックス 53">
            <a:extLst>
              <a:ext uri="{FF2B5EF4-FFF2-40B4-BE49-F238E27FC236}">
                <a16:creationId xmlns:a16="http://schemas.microsoft.com/office/drawing/2014/main" id="{01715D75-333D-43CA-8103-1958F3A06FE7}"/>
              </a:ext>
            </a:extLst>
          </p:cNvPr>
          <p:cNvSpPr txBox="1"/>
          <p:nvPr/>
        </p:nvSpPr>
        <p:spPr>
          <a:xfrm>
            <a:off x="8602346" y="86783"/>
            <a:ext cx="569387"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地元学校</a:t>
            </a:r>
          </a:p>
        </p:txBody>
      </p:sp>
      <p:sp>
        <p:nvSpPr>
          <p:cNvPr id="55" name="テキスト ボックス 54">
            <a:extLst>
              <a:ext uri="{FF2B5EF4-FFF2-40B4-BE49-F238E27FC236}">
                <a16:creationId xmlns:a16="http://schemas.microsoft.com/office/drawing/2014/main" id="{1D2CF17F-D6D8-4709-8114-1F3F8DEE6123}"/>
              </a:ext>
            </a:extLst>
          </p:cNvPr>
          <p:cNvSpPr txBox="1"/>
          <p:nvPr/>
        </p:nvSpPr>
        <p:spPr>
          <a:xfrm>
            <a:off x="8146931" y="96075"/>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57" name="テキスト ボックス 56">
            <a:extLst>
              <a:ext uri="{FF2B5EF4-FFF2-40B4-BE49-F238E27FC236}">
                <a16:creationId xmlns:a16="http://schemas.microsoft.com/office/drawing/2014/main" id="{6E1D1969-1D29-47A9-AA90-7DCBBC86391B}"/>
              </a:ext>
            </a:extLst>
          </p:cNvPr>
          <p:cNvSpPr txBox="1"/>
          <p:nvPr/>
        </p:nvSpPr>
        <p:spPr>
          <a:xfrm>
            <a:off x="9177008" y="106252"/>
            <a:ext cx="481222"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イベント</a:t>
            </a:r>
          </a:p>
        </p:txBody>
      </p:sp>
      <p:cxnSp>
        <p:nvCxnSpPr>
          <p:cNvPr id="35" name="直線コネクタ 34"/>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422538CA-BC44-4742-A806-C4FEE84AABD9}"/>
              </a:ext>
            </a:extLst>
          </p:cNvPr>
          <p:cNvSpPr>
            <a:spLocks noGrp="1"/>
          </p:cNvSpPr>
          <p:nvPr>
            <p:ph type="sldNum" sz="quarter" idx="12"/>
          </p:nvPr>
        </p:nvSpPr>
        <p:spPr/>
        <p:txBody>
          <a:bodyPr/>
          <a:lstStyle/>
          <a:p>
            <a:r>
              <a:rPr kumimoji="1" lang="en-US" altLang="ja-JP" dirty="0"/>
              <a:t>8</a:t>
            </a:r>
            <a:endParaRPr kumimoji="1" lang="ja-JP" altLang="en-US" dirty="0"/>
          </a:p>
        </p:txBody>
      </p:sp>
      <p:pic>
        <p:nvPicPr>
          <p:cNvPr id="60" name="図 59">
            <a:extLst>
              <a:ext uri="{FF2B5EF4-FFF2-40B4-BE49-F238E27FC236}">
                <a16:creationId xmlns:a16="http://schemas.microsoft.com/office/drawing/2014/main" id="{B5B8692F-0089-A943-8E5F-DAFC9C3CB878}"/>
              </a:ext>
            </a:extLst>
          </p:cNvPr>
          <p:cNvPicPr>
            <a:picLocks noChangeAspect="1"/>
          </p:cNvPicPr>
          <p:nvPr/>
        </p:nvPicPr>
        <p:blipFill>
          <a:blip r:embed="rId7"/>
          <a:stretch>
            <a:fillRect/>
          </a:stretch>
        </p:blipFill>
        <p:spPr>
          <a:xfrm>
            <a:off x="8164133" y="300831"/>
            <a:ext cx="419100" cy="419100"/>
          </a:xfrm>
          <a:prstGeom prst="rect">
            <a:avLst/>
          </a:prstGeom>
        </p:spPr>
      </p:pic>
      <p:pic>
        <p:nvPicPr>
          <p:cNvPr id="61" name="図 60">
            <a:extLst>
              <a:ext uri="{FF2B5EF4-FFF2-40B4-BE49-F238E27FC236}">
                <a16:creationId xmlns:a16="http://schemas.microsoft.com/office/drawing/2014/main" id="{9B213F44-F19A-6548-BAE2-3ABEBA24331D}"/>
              </a:ext>
            </a:extLst>
          </p:cNvPr>
          <p:cNvPicPr>
            <a:picLocks noChangeAspect="1"/>
          </p:cNvPicPr>
          <p:nvPr/>
        </p:nvPicPr>
        <p:blipFill>
          <a:blip r:embed="rId8"/>
          <a:stretch>
            <a:fillRect/>
          </a:stretch>
        </p:blipFill>
        <p:spPr>
          <a:xfrm>
            <a:off x="8704309" y="299387"/>
            <a:ext cx="419100" cy="419100"/>
          </a:xfrm>
          <a:prstGeom prst="rect">
            <a:avLst/>
          </a:prstGeom>
        </p:spPr>
      </p:pic>
      <p:pic>
        <p:nvPicPr>
          <p:cNvPr id="62" name="図 61">
            <a:extLst>
              <a:ext uri="{FF2B5EF4-FFF2-40B4-BE49-F238E27FC236}">
                <a16:creationId xmlns:a16="http://schemas.microsoft.com/office/drawing/2014/main" id="{83AA1173-0A9C-E54D-BAB1-D5B468E3AC03}"/>
              </a:ext>
            </a:extLst>
          </p:cNvPr>
          <p:cNvPicPr>
            <a:picLocks noChangeAspect="1"/>
          </p:cNvPicPr>
          <p:nvPr/>
        </p:nvPicPr>
        <p:blipFill>
          <a:blip r:embed="rId9"/>
          <a:stretch>
            <a:fillRect/>
          </a:stretch>
        </p:blipFill>
        <p:spPr>
          <a:xfrm>
            <a:off x="9203974" y="301308"/>
            <a:ext cx="419529" cy="419100"/>
          </a:xfrm>
          <a:prstGeom prst="rect">
            <a:avLst/>
          </a:prstGeom>
        </p:spPr>
      </p:pic>
      <p:grpSp>
        <p:nvGrpSpPr>
          <p:cNvPr id="37" name="グループ化 36"/>
          <p:cNvGrpSpPr/>
          <p:nvPr/>
        </p:nvGrpSpPr>
        <p:grpSpPr>
          <a:xfrm>
            <a:off x="8589583" y="455002"/>
            <a:ext cx="1117595" cy="100777"/>
            <a:chOff x="8591274" y="397527"/>
            <a:chExt cx="1117595" cy="100777"/>
          </a:xfrm>
        </p:grpSpPr>
        <p:sp>
          <p:nvSpPr>
            <p:cNvPr id="39" name="十字形 38">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5" name="二等辺三角形 44">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28186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9" y="4480525"/>
            <a:ext cx="6730772"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サイトについて、「内容がよかった、２つの商店街が連携したことがよかった」といった声があがった。</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動画について、「今後も当面コロナ禍の影響が継続することが見込まれる中、動画は店の雰囲気が伝わってよかった、反響があった」との意見が複数あった。今後も、周知機運の高まりに応じて、効果が拡散していくものと考えている。</a:t>
            </a:r>
          </a:p>
        </p:txBody>
      </p:sp>
      <p:graphicFrame>
        <p:nvGraphicFramePr>
          <p:cNvPr id="7" name="表 6"/>
          <p:cNvGraphicFramePr>
            <a:graphicFrameLocks noGrp="1"/>
          </p:cNvGraphicFramePr>
          <p:nvPr>
            <p:extLst>
              <p:ext uri="{D42A27DB-BD31-4B8C-83A1-F6EECF244321}">
                <p14:modId xmlns:p14="http://schemas.microsoft.com/office/powerpoint/2010/main" val="3726767816"/>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事例④</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城東アーケードフェスタ</a:t>
                      </a:r>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2021</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＆がもよん大スタンプラリープロジェクト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327447" y="735268"/>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ニューノーマル対応している飲食店を応援！　地域商店街のパワーを集結して元気創出</a:t>
            </a:r>
          </a:p>
        </p:txBody>
      </p:sp>
      <p:sp>
        <p:nvSpPr>
          <p:cNvPr id="26" name="テキスト ボックス 25"/>
          <p:cNvSpPr txBox="1"/>
          <p:nvPr/>
        </p:nvSpPr>
        <p:spPr>
          <a:xfrm>
            <a:off x="417384" y="1348402"/>
            <a:ext cx="6694387"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城東商店街が、城東中央商店会や周辺飲食店と連携してエリアの魅力を発信する</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サイトを制作し発信。</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は商店街や周辺店舗、さらにエリアの地域情報を、動画を交えて掲載。特にニューノーマルに対応したデリバリー、テイクアウト、キャッシュレス決済など、コロナ禍の新しい生活様式に対応した店舗情報を強調。</a:t>
            </a:r>
          </a:p>
        </p:txBody>
      </p:sp>
      <p:sp>
        <p:nvSpPr>
          <p:cNvPr id="34" name="テキスト ボックス 33"/>
          <p:cNvSpPr txBox="1"/>
          <p:nvPr/>
        </p:nvSpPr>
        <p:spPr>
          <a:xfrm>
            <a:off x="398122" y="2198324"/>
            <a:ext cx="6713649" cy="2031325"/>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「商店街</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サイト」や「スタンプラリーシステム」の制作</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スタンプラリーの実施に向けて、エリアの店舗情報を発信する</a:t>
            </a:r>
            <a:r>
              <a:rPr kumimoji="1" lang="en-US" altLang="ja-JP" sz="1050" dirty="0">
                <a:latin typeface="UD デジタル 教科書体 NK-R" panose="02020400000000000000" pitchFamily="18" charset="-128"/>
                <a:ea typeface="UD デジタル 教科書体 NK-R" panose="02020400000000000000" pitchFamily="18" charset="-128"/>
              </a:rPr>
              <a:t>We</a:t>
            </a:r>
            <a:r>
              <a:rPr kumimoji="1" lang="ja-JP" altLang="en-US" sz="1050" dirty="0" err="1">
                <a:latin typeface="UD デジタル 教科書体 NK-R" panose="02020400000000000000" pitchFamily="18" charset="-128"/>
                <a:ea typeface="UD デジタル 教科書体 NK-R" panose="02020400000000000000" pitchFamily="18" charset="-128"/>
              </a:rPr>
              <a:t>ｂ</a:t>
            </a:r>
            <a:r>
              <a:rPr kumimoji="1" lang="ja-JP" altLang="en-US" sz="1050" dirty="0">
                <a:latin typeface="UD デジタル 教科書体 NK-R" panose="02020400000000000000" pitchFamily="18" charset="-128"/>
                <a:ea typeface="UD デジタル 教科書体 NK-R" panose="02020400000000000000" pitchFamily="18" charset="-128"/>
              </a:rPr>
              <a:t>サイトと、スマートフォンで参加できるスタンプラリーシステムを構築。商店街で買い物をするごとにもらえる引換券は、スマートフォンのアプリ上でも集めることができることとしたことで、新型コロナウイルス感染症拡大防止に配慮した点が特徴。</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「コロナを乗り切</a:t>
            </a:r>
            <a:r>
              <a:rPr kumimoji="1" lang="ja-JP" altLang="en-US" sz="1050" dirty="0" err="1">
                <a:latin typeface="UD デジタル 教科書体 NK-R" panose="02020400000000000000" pitchFamily="18" charset="-128"/>
                <a:ea typeface="UD デジタル 教科書体 NK-R" panose="02020400000000000000" pitchFamily="18" charset="-128"/>
              </a:rPr>
              <a:t>ろう</a:t>
            </a:r>
            <a:r>
              <a:rPr kumimoji="1" lang="ja-JP" altLang="en-US" sz="1050" dirty="0">
                <a:latin typeface="UD デジタル 教科書体 NK-R" panose="02020400000000000000" pitchFamily="18" charset="-128"/>
                <a:ea typeface="UD デジタル 教科書体 NK-R" panose="02020400000000000000" pitchFamily="18" charset="-128"/>
              </a:rPr>
              <a:t>キャンペーン」の実施</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商店街への新たな共感、賛同につなげることを目的に動画を制作し、オンラインで発信。動画の内容は、コロナ禍を地域みんなで乗り切ることをテーマに、商店街の各店舗が応援メッセージを打ち出し、地域住民や顧客を元気付けるものとした。</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動画は</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サイトに掲載し、</a:t>
            </a:r>
            <a:r>
              <a:rPr kumimoji="1" lang="en-US" altLang="ja-JP" sz="1050" dirty="0">
                <a:latin typeface="UD デジタル 教科書体 NK-R" panose="02020400000000000000" pitchFamily="18" charset="-128"/>
                <a:ea typeface="UD デジタル 教科書体 NK-R" panose="02020400000000000000" pitchFamily="18" charset="-128"/>
              </a:rPr>
              <a:t>SNS</a:t>
            </a:r>
            <a:r>
              <a:rPr kumimoji="1" lang="ja-JP" altLang="en-US" sz="1050" dirty="0">
                <a:latin typeface="UD デジタル 教科書体 NK-R" panose="02020400000000000000" pitchFamily="18" charset="-128"/>
                <a:ea typeface="UD デジタル 教科書体 NK-R" panose="02020400000000000000" pitchFamily="18" charset="-128"/>
              </a:rPr>
              <a:t>で周知するとともに、商店街内外に動画の</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コードを記載したポスターとステッカーを掲示し、周知・拡散。また、ポスターやステッカーの掲示にあわせてキャンペーンを打ち出すタペストリーを制作、掲出し元気付ける機運を高めた。</a:t>
            </a:r>
          </a:p>
        </p:txBody>
      </p:sp>
      <p:sp>
        <p:nvSpPr>
          <p:cNvPr id="36" name="テキスト ボックス 35"/>
          <p:cNvSpPr txBox="1"/>
          <p:nvPr/>
        </p:nvSpPr>
        <p:spPr>
          <a:xfrm>
            <a:off x="7257906" y="2973977"/>
            <a:ext cx="1600200"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エリアの魅力を発信する</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Web</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サイトに、デリバリー、テイクアウト、キャッシュレス決済に対応した店舗情報を特集して扱うことで、店舗への意識付けを高め、新しい生活様式に対応した店舗を増やすとともに、商店街利用者の感染症対策の意識を高めました。</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動画やタペストリー等によるコロナ対策キャンペーンにより、買い物時の来街者の感染症対策の意識を高め、商店街での感染リスクを軽減しました。</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年に２回開催していた</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土曜夜市</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などの催しでは多数の人が集まっていましたが、コロナ禍により企画していたイベントが全て中止になったため、本事業に取り組むこととしました。</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次回のアーケードフェスタでは日頃、商店街に来ていただいているお客様に存分に楽しんでもらい、地域にもっと還元したいと考えています。</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29971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zh-TW" altLang="en-US" sz="800" dirty="0">
                <a:latin typeface="UD デジタル 教科書体 NK-R" panose="02020400000000000000" pitchFamily="18" charset="-128"/>
                <a:ea typeface="UD デジタル 教科書体 NK-R" panose="02020400000000000000" pitchFamily="18" charset="-128"/>
              </a:rPr>
              <a:t>吾郷　純孝</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zh-TW" altLang="en-US" sz="800" dirty="0">
                <a:latin typeface="UD デジタル 教科書体 NK-R" panose="02020400000000000000" pitchFamily="18" charset="-128"/>
                <a:ea typeface="UD デジタル 教科書体 NK-R" panose="02020400000000000000" pitchFamily="18" charset="-128"/>
              </a:rPr>
              <a:t>副理事長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59513"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968782" y="5005190"/>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「キャンペーン」での応援動画</a:t>
            </a:r>
          </a:p>
        </p:txBody>
      </p:sp>
      <p:pic>
        <p:nvPicPr>
          <p:cNvPr id="5" name="図 4">
            <a:extLst>
              <a:ext uri="{FF2B5EF4-FFF2-40B4-BE49-F238E27FC236}">
                <a16:creationId xmlns:a16="http://schemas.microsoft.com/office/drawing/2014/main" id="{2F9266A5-4240-4E21-9381-31A54187C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945" y="5502617"/>
            <a:ext cx="829941" cy="829941"/>
          </a:xfrm>
          <a:prstGeom prst="rect">
            <a:avLst/>
          </a:prstGeom>
        </p:spPr>
      </p:pic>
      <p:pic>
        <p:nvPicPr>
          <p:cNvPr id="9" name="図 8">
            <a:extLst>
              <a:ext uri="{FF2B5EF4-FFF2-40B4-BE49-F238E27FC236}">
                <a16:creationId xmlns:a16="http://schemas.microsoft.com/office/drawing/2014/main" id="{55F9D666-137A-49B4-8FEF-B7F1B678FD31}"/>
              </a:ext>
            </a:extLst>
          </p:cNvPr>
          <p:cNvPicPr>
            <a:picLocks noChangeAspect="1"/>
          </p:cNvPicPr>
          <p:nvPr/>
        </p:nvPicPr>
        <p:blipFill>
          <a:blip r:embed="rId4"/>
          <a:stretch>
            <a:fillRect/>
          </a:stretch>
        </p:blipFill>
        <p:spPr>
          <a:xfrm>
            <a:off x="7829037" y="3458994"/>
            <a:ext cx="1879690" cy="152075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0" name="正方形/長方形 39"/>
          <p:cNvSpPr/>
          <p:nvPr/>
        </p:nvSpPr>
        <p:spPr>
          <a:xfrm>
            <a:off x="5676900" y="102752"/>
            <a:ext cx="4086282" cy="632516"/>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事業実施商店街：城東</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所在地：大阪市城東区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アクセス：大阪メトロ蒲生四丁目駅すぐ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37</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　</a:t>
            </a:r>
          </a:p>
        </p:txBody>
      </p:sp>
      <p:pic>
        <p:nvPicPr>
          <p:cNvPr id="3" name="図 2">
            <a:extLst>
              <a:ext uri="{FF2B5EF4-FFF2-40B4-BE49-F238E27FC236}">
                <a16:creationId xmlns:a16="http://schemas.microsoft.com/office/drawing/2014/main" id="{2703223B-816E-4C46-B85B-485D98FC5A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6664" y="1154972"/>
            <a:ext cx="1622684" cy="179144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2DDD7DD2-C642-4269-BCF1-E63856A67C75}"/>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601505" y="5606021"/>
            <a:ext cx="626400" cy="838800"/>
          </a:xfrm>
          <a:prstGeom prst="rect">
            <a:avLst/>
          </a:prstGeom>
        </p:spPr>
      </p:pic>
      <p:sp>
        <p:nvSpPr>
          <p:cNvPr id="52" name="テキスト ボックス 51">
            <a:extLst>
              <a:ext uri="{FF2B5EF4-FFF2-40B4-BE49-F238E27FC236}">
                <a16:creationId xmlns:a16="http://schemas.microsoft.com/office/drawing/2014/main" id="{E67AB1FF-27E3-449C-9577-C42C28A92C0D}"/>
              </a:ext>
            </a:extLst>
          </p:cNvPr>
          <p:cNvSpPr txBox="1"/>
          <p:nvPr/>
        </p:nvSpPr>
        <p:spPr>
          <a:xfrm>
            <a:off x="9209049" y="83791"/>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動画</a:t>
            </a:r>
          </a:p>
        </p:txBody>
      </p:sp>
      <p:sp>
        <p:nvSpPr>
          <p:cNvPr id="53" name="テキスト ボックス 52">
            <a:extLst>
              <a:ext uri="{FF2B5EF4-FFF2-40B4-BE49-F238E27FC236}">
                <a16:creationId xmlns:a16="http://schemas.microsoft.com/office/drawing/2014/main" id="{96C57A3E-3DF3-4F2D-953B-0C5C7A6D71BF}"/>
              </a:ext>
            </a:extLst>
          </p:cNvPr>
          <p:cNvSpPr txBox="1"/>
          <p:nvPr/>
        </p:nvSpPr>
        <p:spPr>
          <a:xfrm>
            <a:off x="8105466" y="83791"/>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飲食店</a:t>
            </a:r>
          </a:p>
        </p:txBody>
      </p:sp>
      <p:sp>
        <p:nvSpPr>
          <p:cNvPr id="54" name="テキスト ボックス 53">
            <a:extLst>
              <a:ext uri="{FF2B5EF4-FFF2-40B4-BE49-F238E27FC236}">
                <a16:creationId xmlns:a16="http://schemas.microsoft.com/office/drawing/2014/main" id="{687DBE9B-B4D4-4332-A4A6-63858479DB26}"/>
              </a:ext>
            </a:extLst>
          </p:cNvPr>
          <p:cNvSpPr txBox="1"/>
          <p:nvPr/>
        </p:nvSpPr>
        <p:spPr>
          <a:xfrm>
            <a:off x="8577091" y="88519"/>
            <a:ext cx="665567"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複数商店街</a:t>
            </a:r>
          </a:p>
        </p:txBody>
      </p:sp>
      <p:cxnSp>
        <p:nvCxnSpPr>
          <p:cNvPr id="35" name="直線コネクタ 34"/>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380999" y="2011802"/>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 name="スライド番号プレースホルダー 1">
            <a:extLst>
              <a:ext uri="{FF2B5EF4-FFF2-40B4-BE49-F238E27FC236}">
                <a16:creationId xmlns:a16="http://schemas.microsoft.com/office/drawing/2014/main" id="{E9B3C1A0-FF82-4C4B-A3E3-3FEB4CFC4F77}"/>
              </a:ext>
            </a:extLst>
          </p:cNvPr>
          <p:cNvSpPr>
            <a:spLocks noGrp="1"/>
          </p:cNvSpPr>
          <p:nvPr>
            <p:ph type="sldNum" sz="quarter" idx="12"/>
          </p:nvPr>
        </p:nvSpPr>
        <p:spPr/>
        <p:txBody>
          <a:bodyPr/>
          <a:lstStyle/>
          <a:p>
            <a:r>
              <a:rPr kumimoji="1" lang="en-US" altLang="ja-JP" dirty="0"/>
              <a:t>9</a:t>
            </a:r>
            <a:endParaRPr kumimoji="1" lang="ja-JP" altLang="en-US" dirty="0"/>
          </a:p>
        </p:txBody>
      </p:sp>
      <p:pic>
        <p:nvPicPr>
          <p:cNvPr id="59" name="図 58">
            <a:extLst>
              <a:ext uri="{FF2B5EF4-FFF2-40B4-BE49-F238E27FC236}">
                <a16:creationId xmlns:a16="http://schemas.microsoft.com/office/drawing/2014/main" id="{4B0F8E8C-AA62-A348-83BA-95DD62F1ED33}"/>
              </a:ext>
            </a:extLst>
          </p:cNvPr>
          <p:cNvPicPr>
            <a:picLocks noChangeAspect="1"/>
          </p:cNvPicPr>
          <p:nvPr/>
        </p:nvPicPr>
        <p:blipFill>
          <a:blip r:embed="rId7"/>
          <a:stretch>
            <a:fillRect/>
          </a:stretch>
        </p:blipFill>
        <p:spPr>
          <a:xfrm>
            <a:off x="8168051" y="273034"/>
            <a:ext cx="419100" cy="419100"/>
          </a:xfrm>
          <a:prstGeom prst="rect">
            <a:avLst/>
          </a:prstGeom>
        </p:spPr>
      </p:pic>
      <p:pic>
        <p:nvPicPr>
          <p:cNvPr id="60" name="図 59">
            <a:extLst>
              <a:ext uri="{FF2B5EF4-FFF2-40B4-BE49-F238E27FC236}">
                <a16:creationId xmlns:a16="http://schemas.microsoft.com/office/drawing/2014/main" id="{6EC06957-EF14-5441-9039-878296EB78F9}"/>
              </a:ext>
            </a:extLst>
          </p:cNvPr>
          <p:cNvPicPr>
            <a:picLocks noChangeAspect="1"/>
          </p:cNvPicPr>
          <p:nvPr/>
        </p:nvPicPr>
        <p:blipFill>
          <a:blip r:embed="rId8"/>
          <a:stretch>
            <a:fillRect/>
          </a:stretch>
        </p:blipFill>
        <p:spPr>
          <a:xfrm>
            <a:off x="8703967" y="278433"/>
            <a:ext cx="419100" cy="419100"/>
          </a:xfrm>
          <a:prstGeom prst="rect">
            <a:avLst/>
          </a:prstGeom>
        </p:spPr>
      </p:pic>
      <p:pic>
        <p:nvPicPr>
          <p:cNvPr id="61" name="図 60">
            <a:extLst>
              <a:ext uri="{FF2B5EF4-FFF2-40B4-BE49-F238E27FC236}">
                <a16:creationId xmlns:a16="http://schemas.microsoft.com/office/drawing/2014/main" id="{361A7625-7F53-1B44-88D6-383F9E9E841D}"/>
              </a:ext>
            </a:extLst>
          </p:cNvPr>
          <p:cNvPicPr>
            <a:picLocks noChangeAspect="1"/>
          </p:cNvPicPr>
          <p:nvPr/>
        </p:nvPicPr>
        <p:blipFill>
          <a:blip r:embed="rId9"/>
          <a:stretch>
            <a:fillRect/>
          </a:stretch>
        </p:blipFill>
        <p:spPr>
          <a:xfrm>
            <a:off x="9206651" y="273034"/>
            <a:ext cx="419100" cy="419100"/>
          </a:xfrm>
          <a:prstGeom prst="rect">
            <a:avLst/>
          </a:prstGeom>
        </p:spPr>
      </p:pic>
      <p:grpSp>
        <p:nvGrpSpPr>
          <p:cNvPr id="37" name="グループ化 36"/>
          <p:cNvGrpSpPr/>
          <p:nvPr/>
        </p:nvGrpSpPr>
        <p:grpSpPr>
          <a:xfrm>
            <a:off x="8591132" y="423135"/>
            <a:ext cx="1117595" cy="100777"/>
            <a:chOff x="8591274" y="397527"/>
            <a:chExt cx="1117595" cy="100777"/>
          </a:xfrm>
        </p:grpSpPr>
        <p:sp>
          <p:nvSpPr>
            <p:cNvPr id="39" name="十字形 38">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2" name="二等辺三角形 41">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5729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9" y="4742381"/>
            <a:ext cx="6183865" cy="415498"/>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今回のイベントをきっかけに、実際に現地に来てくださった人や、「なつかしい・思い出した」等、あべのベルタの魅力に気づいてもらうことにつながり、取組みとして成功した。</a:t>
            </a:r>
          </a:p>
        </p:txBody>
      </p:sp>
      <p:graphicFrame>
        <p:nvGraphicFramePr>
          <p:cNvPr id="7" name="表 6"/>
          <p:cNvGraphicFramePr>
            <a:graphicFrameLocks noGrp="1"/>
          </p:cNvGraphicFramePr>
          <p:nvPr>
            <p:extLst>
              <p:ext uri="{D42A27DB-BD31-4B8C-83A1-F6EECF244321}">
                <p14:modId xmlns:p14="http://schemas.microsoft.com/office/powerpoint/2010/main" val="833161819"/>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spc="-40" baseline="0" dirty="0">
                          <a:solidFill>
                            <a:schemeClr val="tx1"/>
                          </a:solidFill>
                          <a:latin typeface="UD デジタル 教科書体 NK-R" panose="02020400000000000000" pitchFamily="18" charset="-128"/>
                          <a:ea typeface="UD デジタル 教科書体 NK-R" panose="02020400000000000000" pitchFamily="18" charset="-128"/>
                        </a:rPr>
                        <a:t>事例⑤</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spc="-40" baseline="0" dirty="0">
                          <a:solidFill>
                            <a:schemeClr val="tx1"/>
                          </a:solidFill>
                          <a:latin typeface="UD デジタル 教科書体 NK-R" panose="02020400000000000000" pitchFamily="18" charset="-128"/>
                          <a:ea typeface="UD デジタル 教科書体 NK-R" panose="02020400000000000000" pitchFamily="18" charset="-128"/>
                        </a:rPr>
                        <a:t>建築を通じて、新たな地域住民と新たな生活様式を取り込む「リ・ブランディング」</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289064" y="925647"/>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個性的な建築物、エリアの景観を活用した商店街の新ブランディング確立</a:t>
            </a:r>
          </a:p>
        </p:txBody>
      </p:sp>
      <p:sp>
        <p:nvSpPr>
          <p:cNvPr id="26" name="テキスト ボックス 25"/>
          <p:cNvSpPr txBox="1"/>
          <p:nvPr/>
        </p:nvSpPr>
        <p:spPr>
          <a:xfrm>
            <a:off x="413194" y="1539725"/>
            <a:ext cx="6437763"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あべのベルタの特徴であるバブル遺産建築を活用して、トークイベントを通じてここにしかない魅力に「気付く」、フォトコンテストにより「伝える」、情報発信により「次につなげる」を段階的に取り組むことで、感染症対策に配慮しつつ、来街者に商店街の「良さ」を提案。</a:t>
            </a:r>
          </a:p>
        </p:txBody>
      </p:sp>
      <p:sp>
        <p:nvSpPr>
          <p:cNvPr id="34" name="テキスト ボックス 33"/>
          <p:cNvSpPr txBox="1"/>
          <p:nvPr/>
        </p:nvSpPr>
        <p:spPr>
          <a:xfrm>
            <a:off x="380999" y="2350973"/>
            <a:ext cx="6469958" cy="2192908"/>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「トークイベント」の実施</a:t>
            </a: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     大阪市立大学の倉方俊輔さんを講師にお迎えし、建築やデザインに関心のある地域住民や学生等を対象に、あべのベルタの建築の魅力を掘り下げるイベントを実施。８０席あった予約は数日で埋まり、地域経済新聞に掲載され、ＳＮＳでも広くシェアされた。</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「フォトコンテスト」の開催</a:t>
            </a: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     あべのベルタの館内もしくは、周辺で螺旋階段、照明、時計台など、現代建築にはない構造物を直接見て、写真に撮り、応募してもらうＩｎｓｔａｇｒａｍを活用したフォトコンテストを開催。建築やデザインなどを学ぶ学生、クリエイターや親子連れなどの地域住民に応募を呼びかけた。トークイベントであべのベルタに行ってみたいと思った人が、実際に来て写真を撮って投稿している様子が見られた。</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③　「</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サイト」のリニューアル</a:t>
            </a:r>
          </a:p>
          <a:p>
            <a:r>
              <a:rPr kumimoji="1" lang="ja-JP" altLang="en-US" sz="1050" dirty="0">
                <a:latin typeface="UD デジタル 教科書体 NK-R" panose="02020400000000000000" pitchFamily="18" charset="-128"/>
                <a:ea typeface="UD デジタル 教科書体 NK-R" panose="02020400000000000000" pitchFamily="18" charset="-128"/>
              </a:rPr>
              <a:t>     来街者の視点を意識し、館内全体で集客を図れる構成に</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サイトをリニューアル。</a:t>
            </a:r>
          </a:p>
        </p:txBody>
      </p:sp>
      <p:sp>
        <p:nvSpPr>
          <p:cNvPr id="36" name="テキスト ボックス 35"/>
          <p:cNvSpPr txBox="1"/>
          <p:nvPr/>
        </p:nvSpPr>
        <p:spPr>
          <a:xfrm>
            <a:off x="6885335" y="3234800"/>
            <a:ext cx="281594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「トークイベント」で紹介された個性的な建築</a:t>
            </a:r>
          </a:p>
        </p:txBody>
      </p:sp>
      <p:sp>
        <p:nvSpPr>
          <p:cNvPr id="38" name="角丸四角形 37"/>
          <p:cNvSpPr/>
          <p:nvPr/>
        </p:nvSpPr>
        <p:spPr>
          <a:xfrm>
            <a:off x="4357016"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館内に大阪コロナ追跡システムの</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QR</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コードを設置。また、感染防止宣言ステッカーに登録し、感染症防止の見える化を実施しました。</a:t>
            </a: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各店舗にはアルコール消毒液の配布を行い、販促グッズとして飲食店で使うことのできる使い捨てのマスクケースを作成しました。</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自分たちで商店街の力になるようなイベントができないかと考え、バブル期に建設された「ポストモダン建築」であるビルの魅力を活用しようと企画しました。</a:t>
            </a:r>
          </a:p>
          <a:p>
            <a:pPr marL="1262063" indent="-187325">
              <a:buClr>
                <a:srgbClr val="327EC4"/>
              </a:buClr>
              <a:buFont typeface="Wingdings" panose="05000000000000000000" pitchFamily="2" charset="2"/>
              <a:buChar char="l"/>
            </a:pP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写真映え</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するポイントがつまったビルの中を散策してもらうことで、商店街の魅力を知ってもらえればと思っています。</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15353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347662"/>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58878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西浦　光洋</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zh-TW" altLang="en-US" sz="800" dirty="0">
                <a:latin typeface="UD デジタル 教科書体 NK-R" panose="02020400000000000000" pitchFamily="18" charset="-128"/>
                <a:ea typeface="UD デジタル 教科書体 NK-R" panose="02020400000000000000" pitchFamily="18" charset="-128"/>
              </a:rPr>
              <a:t>　理事長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4998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pic>
        <p:nvPicPr>
          <p:cNvPr id="2" name="図 1">
            <a:extLst>
              <a:ext uri="{FF2B5EF4-FFF2-40B4-BE49-F238E27FC236}">
                <a16:creationId xmlns:a16="http://schemas.microsoft.com/office/drawing/2014/main" id="{8785432D-33C8-4190-AC61-E9653088D712}"/>
              </a:ext>
            </a:extLst>
          </p:cNvPr>
          <p:cNvPicPr>
            <a:picLocks noChangeAspect="1"/>
          </p:cNvPicPr>
          <p:nvPr/>
        </p:nvPicPr>
        <p:blipFill>
          <a:blip r:embed="rId3"/>
          <a:stretch>
            <a:fillRect/>
          </a:stretch>
        </p:blipFill>
        <p:spPr>
          <a:xfrm>
            <a:off x="8496986" y="1380510"/>
            <a:ext cx="1193387" cy="1781175"/>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3ACCE5BB-A180-46D1-8006-3FFCDB2C0411}"/>
              </a:ext>
            </a:extLst>
          </p:cNvPr>
          <p:cNvPicPr>
            <a:picLocks noChangeAspect="1"/>
          </p:cNvPicPr>
          <p:nvPr/>
        </p:nvPicPr>
        <p:blipFill>
          <a:blip r:embed="rId4"/>
          <a:stretch>
            <a:fillRect/>
          </a:stretch>
        </p:blipFill>
        <p:spPr>
          <a:xfrm>
            <a:off x="6908570" y="1932319"/>
            <a:ext cx="1480448" cy="1213967"/>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sp>
        <p:nvSpPr>
          <p:cNvPr id="28" name="テキスト ボックス 27"/>
          <p:cNvSpPr txBox="1"/>
          <p:nvPr/>
        </p:nvSpPr>
        <p:spPr>
          <a:xfrm>
            <a:off x="7422906" y="5027805"/>
            <a:ext cx="1922709"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「フォトコンテスト」の告知</a:t>
            </a:r>
            <a:endParaRPr kumimoji="1" lang="en-US" altLang="ja-JP"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676900" y="102752"/>
            <a:ext cx="4086282" cy="72902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事業実施商店街：あべのベルタ</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所在地：大阪市阿倍野区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：大阪メトロ谷町線阿倍野駅すぐ</a:t>
            </a:r>
            <a:endPar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　　　　　　　　　阪堺上本町線阿倍野駅</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35</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53" name="テキスト ボックス 52">
            <a:extLst>
              <a:ext uri="{FF2B5EF4-FFF2-40B4-BE49-F238E27FC236}">
                <a16:creationId xmlns:a16="http://schemas.microsoft.com/office/drawing/2014/main" id="{1754C82E-DC6B-4024-9F77-2D4293456589}"/>
              </a:ext>
            </a:extLst>
          </p:cNvPr>
          <p:cNvSpPr txBox="1"/>
          <p:nvPr/>
        </p:nvSpPr>
        <p:spPr>
          <a:xfrm>
            <a:off x="8113033" y="106345"/>
            <a:ext cx="530915" cy="230832"/>
          </a:xfrm>
          <a:prstGeom prst="rect">
            <a:avLst/>
          </a:prstGeom>
          <a:noFill/>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商店街</a:t>
            </a:r>
          </a:p>
        </p:txBody>
      </p:sp>
      <p:sp>
        <p:nvSpPr>
          <p:cNvPr id="54" name="テキスト ボックス 53">
            <a:extLst>
              <a:ext uri="{FF2B5EF4-FFF2-40B4-BE49-F238E27FC236}">
                <a16:creationId xmlns:a16="http://schemas.microsoft.com/office/drawing/2014/main" id="{C76B629F-7224-42AA-86F3-BF486054F150}"/>
              </a:ext>
            </a:extLst>
          </p:cNvPr>
          <p:cNvSpPr txBox="1"/>
          <p:nvPr/>
        </p:nvSpPr>
        <p:spPr>
          <a:xfrm>
            <a:off x="8630915" y="110995"/>
            <a:ext cx="541145"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建築物</a:t>
            </a:r>
          </a:p>
        </p:txBody>
      </p:sp>
      <p:sp>
        <p:nvSpPr>
          <p:cNvPr id="57" name="テキスト ボックス 56">
            <a:extLst>
              <a:ext uri="{FF2B5EF4-FFF2-40B4-BE49-F238E27FC236}">
                <a16:creationId xmlns:a16="http://schemas.microsoft.com/office/drawing/2014/main" id="{F665F082-03F0-44B1-A881-5A44483A58EB}"/>
              </a:ext>
            </a:extLst>
          </p:cNvPr>
          <p:cNvSpPr txBox="1"/>
          <p:nvPr/>
        </p:nvSpPr>
        <p:spPr>
          <a:xfrm>
            <a:off x="9194710" y="110995"/>
            <a:ext cx="434381"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写真</a:t>
            </a:r>
          </a:p>
        </p:txBody>
      </p:sp>
      <p:pic>
        <p:nvPicPr>
          <p:cNvPr id="9" name="図 8">
            <a:extLst>
              <a:ext uri="{FF2B5EF4-FFF2-40B4-BE49-F238E27FC236}">
                <a16:creationId xmlns:a16="http://schemas.microsoft.com/office/drawing/2014/main" id="{43CDC33D-05C5-4C6D-AAA6-E219F330B2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2421" y="3608562"/>
            <a:ext cx="1913194" cy="1363151"/>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cxnSp>
        <p:nvCxnSpPr>
          <p:cNvPr id="62" name="直線コネクタ 61"/>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04B73B8D-1DD5-4398-ABE9-DE3F579DF3D0}"/>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600682" y="5616930"/>
            <a:ext cx="626400" cy="835200"/>
          </a:xfrm>
          <a:prstGeom prst="rect">
            <a:avLst/>
          </a:prstGeom>
          <a:ln>
            <a:noFill/>
          </a:ln>
        </p:spPr>
      </p:pic>
      <p:sp>
        <p:nvSpPr>
          <p:cNvPr id="3" name="スライド番号プレースホルダー 2">
            <a:extLst>
              <a:ext uri="{FF2B5EF4-FFF2-40B4-BE49-F238E27FC236}">
                <a16:creationId xmlns:a16="http://schemas.microsoft.com/office/drawing/2014/main" id="{17FFBB92-0A0F-4EAC-AF23-9F5A179F6E19}"/>
              </a:ext>
            </a:extLst>
          </p:cNvPr>
          <p:cNvSpPr>
            <a:spLocks noGrp="1"/>
          </p:cNvSpPr>
          <p:nvPr>
            <p:ph type="sldNum" sz="quarter" idx="12"/>
          </p:nvPr>
        </p:nvSpPr>
        <p:spPr/>
        <p:txBody>
          <a:bodyPr/>
          <a:lstStyle/>
          <a:p>
            <a:r>
              <a:rPr kumimoji="1" lang="en-US" altLang="ja-JP" dirty="0" smtClean="0"/>
              <a:t>10</a:t>
            </a:r>
            <a:endParaRPr kumimoji="1" lang="ja-JP" altLang="en-US" dirty="0"/>
          </a:p>
        </p:txBody>
      </p:sp>
      <p:pic>
        <p:nvPicPr>
          <p:cNvPr id="60" name="図 59">
            <a:extLst>
              <a:ext uri="{FF2B5EF4-FFF2-40B4-BE49-F238E27FC236}">
                <a16:creationId xmlns:a16="http://schemas.microsoft.com/office/drawing/2014/main" id="{6EC06957-EF14-5441-9039-878296EB78F9}"/>
              </a:ext>
            </a:extLst>
          </p:cNvPr>
          <p:cNvPicPr>
            <a:picLocks noChangeAspect="1"/>
          </p:cNvPicPr>
          <p:nvPr/>
        </p:nvPicPr>
        <p:blipFill>
          <a:blip r:embed="rId7"/>
          <a:stretch>
            <a:fillRect/>
          </a:stretch>
        </p:blipFill>
        <p:spPr>
          <a:xfrm>
            <a:off x="8168941" y="322913"/>
            <a:ext cx="419100" cy="419100"/>
          </a:xfrm>
          <a:prstGeom prst="rect">
            <a:avLst/>
          </a:prstGeom>
        </p:spPr>
      </p:pic>
      <p:pic>
        <p:nvPicPr>
          <p:cNvPr id="61" name="図 60">
            <a:extLst>
              <a:ext uri="{FF2B5EF4-FFF2-40B4-BE49-F238E27FC236}">
                <a16:creationId xmlns:a16="http://schemas.microsoft.com/office/drawing/2014/main" id="{0D36A7F2-7F93-784F-A1D2-58FD6CAAFE74}"/>
              </a:ext>
            </a:extLst>
          </p:cNvPr>
          <p:cNvPicPr>
            <a:picLocks noChangeAspect="1"/>
          </p:cNvPicPr>
          <p:nvPr/>
        </p:nvPicPr>
        <p:blipFill>
          <a:blip r:embed="rId8"/>
          <a:stretch>
            <a:fillRect/>
          </a:stretch>
        </p:blipFill>
        <p:spPr>
          <a:xfrm>
            <a:off x="8701518" y="322913"/>
            <a:ext cx="419100" cy="419100"/>
          </a:xfrm>
          <a:prstGeom prst="rect">
            <a:avLst/>
          </a:prstGeom>
        </p:spPr>
      </p:pic>
      <p:pic>
        <p:nvPicPr>
          <p:cNvPr id="63" name="図 62">
            <a:extLst>
              <a:ext uri="{FF2B5EF4-FFF2-40B4-BE49-F238E27FC236}">
                <a16:creationId xmlns:a16="http://schemas.microsoft.com/office/drawing/2014/main" id="{3881AA01-6863-3A4E-BA15-CCAB48A60C91}"/>
              </a:ext>
            </a:extLst>
          </p:cNvPr>
          <p:cNvPicPr>
            <a:picLocks noChangeAspect="1"/>
          </p:cNvPicPr>
          <p:nvPr/>
        </p:nvPicPr>
        <p:blipFill>
          <a:blip r:embed="rId9"/>
          <a:stretch>
            <a:fillRect/>
          </a:stretch>
        </p:blipFill>
        <p:spPr>
          <a:xfrm>
            <a:off x="9205071" y="322913"/>
            <a:ext cx="419100" cy="419100"/>
          </a:xfrm>
          <a:prstGeom prst="rect">
            <a:avLst/>
          </a:prstGeom>
        </p:spPr>
      </p:pic>
      <p:grpSp>
        <p:nvGrpSpPr>
          <p:cNvPr id="37" name="グループ化 36"/>
          <p:cNvGrpSpPr/>
          <p:nvPr/>
        </p:nvGrpSpPr>
        <p:grpSpPr>
          <a:xfrm>
            <a:off x="8594391" y="471884"/>
            <a:ext cx="1117595" cy="100777"/>
            <a:chOff x="8591274" y="397527"/>
            <a:chExt cx="1117595" cy="100777"/>
          </a:xfrm>
        </p:grpSpPr>
        <p:sp>
          <p:nvSpPr>
            <p:cNvPr id="42" name="十字形 41">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4" name="二等辺三角形 43">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5" name="図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8479" y="5527437"/>
            <a:ext cx="826642" cy="826642"/>
          </a:xfrm>
          <a:prstGeom prst="rect">
            <a:avLst/>
          </a:prstGeom>
        </p:spPr>
      </p:pic>
    </p:spTree>
    <p:extLst>
      <p:ext uri="{BB962C8B-B14F-4D97-AF65-F5344CB8AC3E}">
        <p14:creationId xmlns:p14="http://schemas.microsoft.com/office/powerpoint/2010/main" val="843062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9" y="4433906"/>
            <a:ext cx="6297700" cy="738664"/>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商店街をあまり利用したことがない方への商店街の利用、ならびに非会員店舗への入会促進に寄与した。</a:t>
            </a:r>
          </a:p>
          <a:p>
            <a:r>
              <a:rPr kumimoji="1" lang="ja-JP" altLang="en-US" sz="1050" dirty="0">
                <a:latin typeface="UD デジタル 教科書体 NK-R" panose="02020400000000000000" pitchFamily="18" charset="-128"/>
                <a:ea typeface="UD デジタル 教科書体 NK-R" panose="02020400000000000000" pitchFamily="18" charset="-128"/>
              </a:rPr>
              <a:t>  商店街活動を通じて、新たにセレッソ大阪や大阪メトロと連携することができた。事業終了後も当該商店会を含む三者が連携し、西田辺駅を中心に地域を活性化させていく方針を固めることができた。</a:t>
            </a:r>
          </a:p>
          <a:p>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213324132"/>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spc="-140" baseline="0" dirty="0">
                          <a:solidFill>
                            <a:schemeClr val="tx1"/>
                          </a:solidFill>
                          <a:latin typeface="UD デジタル 教科書体 NK-R" panose="02020400000000000000" pitchFamily="18" charset="-128"/>
                          <a:ea typeface="UD デジタル 教科書体 NK-R" panose="02020400000000000000" pitchFamily="18" charset="-128"/>
                        </a:rPr>
                        <a:t>事例⑥</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spc="-140" baseline="0" dirty="0">
                          <a:solidFill>
                            <a:schemeClr val="tx1"/>
                          </a:solidFill>
                          <a:latin typeface="UD デジタル 教科書体 NK-R" panose="02020400000000000000" pitchFamily="18" charset="-128"/>
                          <a:ea typeface="UD デジタル 教科書体 NK-R" panose="02020400000000000000" pitchFamily="18" charset="-128"/>
                        </a:rPr>
                        <a:t>地域マップの作成</a:t>
                      </a:r>
                      <a:r>
                        <a:rPr kumimoji="1" lang="ja-JP" altLang="en-US" sz="1000" b="1" spc="-140" baseline="0" dirty="0" smtClean="0">
                          <a:solidFill>
                            <a:schemeClr val="tx1"/>
                          </a:solidFill>
                          <a:latin typeface="UD デジタル 教科書体 NK-R" panose="02020400000000000000" pitchFamily="18" charset="-128"/>
                          <a:ea typeface="UD デジタル 教科書体 NK-R" panose="02020400000000000000" pitchFamily="18" charset="-128"/>
                        </a:rPr>
                        <a:t>や</a:t>
                      </a:r>
                      <a:r>
                        <a:rPr kumimoji="1" lang="en-US" altLang="ja-JP" sz="1000" b="1" spc="-140" baseline="0" dirty="0" smtClean="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000" b="1" spc="-140" baseline="0" dirty="0" smtClean="0">
                          <a:solidFill>
                            <a:schemeClr val="tx1"/>
                          </a:solidFill>
                          <a:latin typeface="UD デジタル 教科書体 NK-R" panose="02020400000000000000" pitchFamily="18" charset="-128"/>
                          <a:ea typeface="UD デジタル 教科書体 NK-R" panose="02020400000000000000" pitchFamily="18" charset="-128"/>
                        </a:rPr>
                        <a:t>サイトで</a:t>
                      </a:r>
                      <a:r>
                        <a:rPr kumimoji="1" lang="ja-JP" altLang="en-US" sz="1000" b="1" spc="-140" baseline="0" dirty="0">
                          <a:solidFill>
                            <a:schemeClr val="tx1"/>
                          </a:solidFill>
                          <a:latin typeface="UD デジタル 教科書体 NK-R" panose="02020400000000000000" pitchFamily="18" charset="-128"/>
                          <a:ea typeface="UD デジタル 教科書体 NK-R" panose="02020400000000000000" pitchFamily="18" charset="-128"/>
                        </a:rPr>
                        <a:t>地域の魅力を動画配信し、商店会が地域のハブ機能を担う</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商店街が地域のハブとなり、マップ制作ノウハウをエリア活性化に役立てる！</a:t>
            </a:r>
          </a:p>
        </p:txBody>
      </p:sp>
      <p:sp>
        <p:nvSpPr>
          <p:cNvPr id="26" name="テキスト ボックス 25"/>
          <p:cNvSpPr txBox="1"/>
          <p:nvPr/>
        </p:nvSpPr>
        <p:spPr>
          <a:xfrm>
            <a:off x="412547" y="1364639"/>
            <a:ext cx="6266152"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商店街がハブ機能を担うために、西田辺駅周辺の地域マップの作成や、</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サイトでの動画配信により地域の魅力を発信。この取組みにより来街者を増加させて地域を活性化し、商店会会員店舗の売り上げ増加につなげる。</a:t>
            </a:r>
          </a:p>
        </p:txBody>
      </p:sp>
      <p:sp>
        <p:nvSpPr>
          <p:cNvPr id="34" name="テキスト ボックス 33"/>
          <p:cNvSpPr txBox="1"/>
          <p:nvPr/>
        </p:nvSpPr>
        <p:spPr>
          <a:xfrm>
            <a:off x="380999" y="2201667"/>
            <a:ext cx="6297700" cy="1869743"/>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「地域マップ」の制作</a:t>
            </a: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     西田辺及び西田辺駅前商店会を広く内外の方々に知ってもらい、来てもらい、ひいては地域や商いの活性化を目標として、商店会加盟店舗を一覧でき、各ご家庭に置いていただけるようなマップ作製の実施。</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　　　「西田辺おでかけマップ」と名付けた地域マップには加盟店の店舗情報、店舗ごとの特徴、ＳＮＳや店主の一言コメントに加え、地域住民の関心が高いバス停や郵便局など地域のインフラ施設や歴史的な街並みの解説も掲載。</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「商店会</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動画」の発信</a:t>
            </a: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     商店会</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を新たに立ち上げ、地域マップを掲載。視聴者に商店街への愛着を持ってもらい、人と人とのつながりも構築することをめざし、動画撮影により紙面では伝えきれない地域の魅力を発信。撮影にあたっては、地域の住民の方々、少年サッカーチームやセレッソ大阪等の協力を得て動画を制作。</a:t>
            </a:r>
          </a:p>
        </p:txBody>
      </p:sp>
      <p:sp>
        <p:nvSpPr>
          <p:cNvPr id="36" name="テキスト ボックス 35"/>
          <p:cNvSpPr txBox="1"/>
          <p:nvPr/>
        </p:nvSpPr>
        <p:spPr>
          <a:xfrm>
            <a:off x="7201610" y="5017895"/>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「商店会</a:t>
            </a:r>
            <a:r>
              <a:rPr kumimoji="1" lang="en-US" altLang="ja-JP" sz="900" dirty="0">
                <a:latin typeface="UD デジタル 教科書体 NK-R" panose="02020400000000000000" pitchFamily="18" charset="-128"/>
                <a:ea typeface="UD デジタル 教科書体 NK-R" panose="02020400000000000000" pitchFamily="18" charset="-128"/>
              </a:rPr>
              <a:t>PR</a:t>
            </a:r>
            <a:r>
              <a:rPr kumimoji="1" lang="ja-JP" altLang="en-US" sz="900" dirty="0">
                <a:latin typeface="UD デジタル 教科書体 NK-R" panose="02020400000000000000" pitchFamily="18" charset="-128"/>
                <a:ea typeface="UD デジタル 教科書体 NK-R" panose="02020400000000000000" pitchFamily="18" charset="-128"/>
              </a:rPr>
              <a:t>動画」</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6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Web</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サイトや</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PR</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動画の作成等に関する事前打ち合わせにおいては、３密の回避、マスクの着用、会話をする際は、可能な限り真正面を避ける、といった対策を心掛けました。</a:t>
            </a: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また、ＰＲ動画の撮影時には、参加者の体調の聞き取り、マスクの配布等の対策を徹底しました。</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6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商店会がお店と地域住民を結ぶハブのような、そして何かあったら何でも相談できる存在になれば、と考えています。</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本事業後に、セレッソ大阪と大阪メトロとの</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社協定を締結し、大阪メトロ「昭和町」「西田辺」「長居」「文の里」「駒川中野」の</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5</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駅にマップを設置いただきました。</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J</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リーグ観戦帰りのサポーターや、通勤通学でご利用の方もぜひご覧ください。</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017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234731"/>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27781" y="6444822"/>
            <a:ext cx="876269" cy="338554"/>
          </a:xfrm>
          <a:prstGeom prst="rect">
            <a:avLst/>
          </a:prstGeom>
          <a:noFill/>
        </p:spPr>
        <p:txBody>
          <a:bodyPr wrap="square" rtlCol="0">
            <a:spAutoFit/>
          </a:bodyPr>
          <a:lstStyle/>
          <a:p>
            <a:pPr algn="ctr"/>
            <a:r>
              <a:rPr kumimoji="1" lang="zh-TW" altLang="en-US" sz="800" dirty="0">
                <a:latin typeface="UD デジタル 教科書体 NK-R" panose="02020400000000000000" pitchFamily="18" charset="-128"/>
                <a:ea typeface="UD デジタル 教科書体 NK-R" panose="02020400000000000000" pitchFamily="18" charset="-128"/>
              </a:rPr>
              <a:t>岡山　哲熙</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zh-TW" altLang="en-US" sz="800" dirty="0">
                <a:latin typeface="UD デジタル 教科書体 NK-R" panose="02020400000000000000" pitchFamily="18" charset="-128"/>
                <a:ea typeface="UD デジタル 教科書体 NK-R" panose="02020400000000000000" pitchFamily="18" charset="-128"/>
              </a:rPr>
              <a:t>　会長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690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pic>
        <p:nvPicPr>
          <p:cNvPr id="6" name="図 5">
            <a:extLst>
              <a:ext uri="{FF2B5EF4-FFF2-40B4-BE49-F238E27FC236}">
                <a16:creationId xmlns:a16="http://schemas.microsoft.com/office/drawing/2014/main" id="{9F68CD51-54CA-463B-B976-4FF4D4323E8D}"/>
              </a:ext>
            </a:extLst>
          </p:cNvPr>
          <p:cNvPicPr>
            <a:picLocks noChangeAspect="1"/>
          </p:cNvPicPr>
          <p:nvPr/>
        </p:nvPicPr>
        <p:blipFill>
          <a:blip r:embed="rId3"/>
          <a:stretch>
            <a:fillRect/>
          </a:stretch>
        </p:blipFill>
        <p:spPr>
          <a:xfrm>
            <a:off x="7050112" y="3685838"/>
            <a:ext cx="1877095" cy="129071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E6906735-5C31-43A9-BD04-5F1BFD022E66}"/>
              </a:ext>
            </a:extLst>
          </p:cNvPr>
          <p:cNvPicPr>
            <a:picLocks noChangeAspect="1"/>
          </p:cNvPicPr>
          <p:nvPr/>
        </p:nvPicPr>
        <p:blipFill>
          <a:blip r:embed="rId4"/>
          <a:stretch>
            <a:fillRect/>
          </a:stretch>
        </p:blipFill>
        <p:spPr>
          <a:xfrm>
            <a:off x="8807840" y="5519208"/>
            <a:ext cx="790429" cy="774132"/>
          </a:xfrm>
          <a:prstGeom prst="rect">
            <a:avLst/>
          </a:prstGeom>
        </p:spPr>
      </p:pic>
      <p:sp>
        <p:nvSpPr>
          <p:cNvPr id="40" name="正方形/長方形 39"/>
          <p:cNvSpPr/>
          <p:nvPr/>
        </p:nvSpPr>
        <p:spPr>
          <a:xfrm>
            <a:off x="5676900" y="102752"/>
            <a:ext cx="4086282"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事業実施商店街：西田辺駅前</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会</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所在地：大阪市阿倍野区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アクセス：大阪メトロ西田辺駅すぐ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89</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48" name="テキスト ボックス 47">
            <a:extLst>
              <a:ext uri="{FF2B5EF4-FFF2-40B4-BE49-F238E27FC236}">
                <a16:creationId xmlns:a16="http://schemas.microsoft.com/office/drawing/2014/main" id="{906719BC-73F8-40DD-BAFF-CE31A99E54A6}"/>
              </a:ext>
            </a:extLst>
          </p:cNvPr>
          <p:cNvSpPr txBox="1"/>
          <p:nvPr/>
        </p:nvSpPr>
        <p:spPr>
          <a:xfrm>
            <a:off x="8104866" y="81281"/>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飲食店</a:t>
            </a:r>
          </a:p>
        </p:txBody>
      </p:sp>
      <p:sp>
        <p:nvSpPr>
          <p:cNvPr id="50" name="テキスト ボックス 49">
            <a:extLst>
              <a:ext uri="{FF2B5EF4-FFF2-40B4-BE49-F238E27FC236}">
                <a16:creationId xmlns:a16="http://schemas.microsoft.com/office/drawing/2014/main" id="{344E8DD0-537D-406D-AE8F-AB0EAEA7E97A}"/>
              </a:ext>
            </a:extLst>
          </p:cNvPr>
          <p:cNvSpPr txBox="1"/>
          <p:nvPr/>
        </p:nvSpPr>
        <p:spPr>
          <a:xfrm>
            <a:off x="8618285" y="81281"/>
            <a:ext cx="569387"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鉄道会社</a:t>
            </a:r>
          </a:p>
        </p:txBody>
      </p:sp>
      <p:sp>
        <p:nvSpPr>
          <p:cNvPr id="52" name="テキスト ボックス 51">
            <a:extLst>
              <a:ext uri="{FF2B5EF4-FFF2-40B4-BE49-F238E27FC236}">
                <a16:creationId xmlns:a16="http://schemas.microsoft.com/office/drawing/2014/main" id="{689C9AD8-9B1C-4DD8-99CE-834B6D495EA4}"/>
              </a:ext>
            </a:extLst>
          </p:cNvPr>
          <p:cNvSpPr txBox="1"/>
          <p:nvPr/>
        </p:nvSpPr>
        <p:spPr>
          <a:xfrm>
            <a:off x="9174514" y="81281"/>
            <a:ext cx="477162"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マップ</a:t>
            </a:r>
          </a:p>
        </p:txBody>
      </p:sp>
      <p:pic>
        <p:nvPicPr>
          <p:cNvPr id="8" name="図 7">
            <a:extLst>
              <a:ext uri="{FF2B5EF4-FFF2-40B4-BE49-F238E27FC236}">
                <a16:creationId xmlns:a16="http://schemas.microsoft.com/office/drawing/2014/main" id="{6BEEE9A5-844A-48A4-98C9-F9227F2EFCF4}"/>
              </a:ext>
            </a:extLst>
          </p:cNvPr>
          <p:cNvPicPr>
            <a:picLocks noChangeAspect="1"/>
          </p:cNvPicPr>
          <p:nvPr/>
        </p:nvPicPr>
        <p:blipFill>
          <a:blip r:embed="rId5"/>
          <a:stretch>
            <a:fillRect/>
          </a:stretch>
        </p:blipFill>
        <p:spPr>
          <a:xfrm>
            <a:off x="7648961" y="2118617"/>
            <a:ext cx="1909832" cy="1186066"/>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CE9E6D67-6D95-4769-AE5F-A65CAF5F29AF}"/>
              </a:ext>
            </a:extLst>
          </p:cNvPr>
          <p:cNvPicPr>
            <a:picLocks noChangeAspect="1"/>
          </p:cNvPicPr>
          <p:nvPr/>
        </p:nvPicPr>
        <p:blipFill>
          <a:blip r:embed="rId6"/>
          <a:stretch>
            <a:fillRect/>
          </a:stretch>
        </p:blipFill>
        <p:spPr>
          <a:xfrm>
            <a:off x="6777510" y="1460911"/>
            <a:ext cx="1831248" cy="1258983"/>
          </a:xfrm>
          <a:prstGeom prst="rect">
            <a:avLst/>
          </a:prstGeom>
          <a:effectLst>
            <a:outerShdw blurRad="50800" dist="38100" dir="2700000" algn="tl" rotWithShape="0">
              <a:prstClr val="black">
                <a:alpha val="40000"/>
              </a:prstClr>
            </a:outerShdw>
          </a:effectLst>
        </p:spPr>
      </p:pic>
      <p:sp>
        <p:nvSpPr>
          <p:cNvPr id="54" name="テキスト ボックス 53">
            <a:extLst>
              <a:ext uri="{FF2B5EF4-FFF2-40B4-BE49-F238E27FC236}">
                <a16:creationId xmlns:a16="http://schemas.microsoft.com/office/drawing/2014/main" id="{0EE01447-D18B-49E0-967B-5B09EEA68922}"/>
              </a:ext>
            </a:extLst>
          </p:cNvPr>
          <p:cNvSpPr txBox="1"/>
          <p:nvPr/>
        </p:nvSpPr>
        <p:spPr>
          <a:xfrm>
            <a:off x="6748255" y="3346021"/>
            <a:ext cx="2880094"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店舗情報や店主の一言コメントを掲載する「地域マップ」</a:t>
            </a:r>
          </a:p>
        </p:txBody>
      </p:sp>
      <p:cxnSp>
        <p:nvCxnSpPr>
          <p:cNvPr id="55" name="直線コネクタ 54"/>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pic>
        <p:nvPicPr>
          <p:cNvPr id="57" name="図 56">
            <a:extLst>
              <a:ext uri="{FF2B5EF4-FFF2-40B4-BE49-F238E27FC236}">
                <a16:creationId xmlns:a16="http://schemas.microsoft.com/office/drawing/2014/main" id="{060E4BCF-AF5B-42B3-B140-6A0EA416DD5C}"/>
              </a:ext>
            </a:extLst>
          </p:cNvPr>
          <p:cNvPicPr>
            <a:picLocks noChangeAspect="1"/>
          </p:cNvPicPr>
          <p:nvPr/>
        </p:nvPicPr>
        <p:blipFill rotWithShape="1">
          <a:blip r:embed="rId7"/>
          <a:srcRect l="14962" r="13476"/>
          <a:stretch/>
        </p:blipFill>
        <p:spPr>
          <a:xfrm>
            <a:off x="605547" y="5592082"/>
            <a:ext cx="626949" cy="828000"/>
          </a:xfrm>
          <a:prstGeom prst="rect">
            <a:avLst/>
          </a:prstGeom>
        </p:spPr>
      </p:pic>
      <p:sp>
        <p:nvSpPr>
          <p:cNvPr id="2" name="スライド番号プレースホルダー 1">
            <a:extLst>
              <a:ext uri="{FF2B5EF4-FFF2-40B4-BE49-F238E27FC236}">
                <a16:creationId xmlns:a16="http://schemas.microsoft.com/office/drawing/2014/main" id="{811CC343-4DA1-40C5-AB03-0305EE72FF63}"/>
              </a:ext>
            </a:extLst>
          </p:cNvPr>
          <p:cNvSpPr>
            <a:spLocks noGrp="1"/>
          </p:cNvSpPr>
          <p:nvPr>
            <p:ph type="sldNum" sz="quarter" idx="12"/>
          </p:nvPr>
        </p:nvSpPr>
        <p:spPr/>
        <p:txBody>
          <a:bodyPr/>
          <a:lstStyle/>
          <a:p>
            <a:r>
              <a:rPr kumimoji="1" lang="en-US" altLang="ja-JP" dirty="0" smtClean="0"/>
              <a:t>11</a:t>
            </a:r>
            <a:endParaRPr kumimoji="1" lang="ja-JP" altLang="en-US" dirty="0"/>
          </a:p>
        </p:txBody>
      </p:sp>
      <p:pic>
        <p:nvPicPr>
          <p:cNvPr id="61" name="図 60">
            <a:extLst>
              <a:ext uri="{FF2B5EF4-FFF2-40B4-BE49-F238E27FC236}">
                <a16:creationId xmlns:a16="http://schemas.microsoft.com/office/drawing/2014/main" id="{4B0F8E8C-AA62-A348-83BA-95DD62F1ED33}"/>
              </a:ext>
            </a:extLst>
          </p:cNvPr>
          <p:cNvPicPr>
            <a:picLocks noChangeAspect="1"/>
          </p:cNvPicPr>
          <p:nvPr/>
        </p:nvPicPr>
        <p:blipFill>
          <a:blip r:embed="rId8"/>
          <a:stretch>
            <a:fillRect/>
          </a:stretch>
        </p:blipFill>
        <p:spPr>
          <a:xfrm>
            <a:off x="8172174" y="277938"/>
            <a:ext cx="419100" cy="419100"/>
          </a:xfrm>
          <a:prstGeom prst="rect">
            <a:avLst/>
          </a:prstGeom>
        </p:spPr>
      </p:pic>
      <p:pic>
        <p:nvPicPr>
          <p:cNvPr id="62" name="図 61">
            <a:extLst>
              <a:ext uri="{FF2B5EF4-FFF2-40B4-BE49-F238E27FC236}">
                <a16:creationId xmlns:a16="http://schemas.microsoft.com/office/drawing/2014/main" id="{E372D1BB-C16F-0C4C-9411-8505AF3B08F3}"/>
              </a:ext>
            </a:extLst>
          </p:cNvPr>
          <p:cNvPicPr>
            <a:picLocks noChangeAspect="1"/>
          </p:cNvPicPr>
          <p:nvPr/>
        </p:nvPicPr>
        <p:blipFill>
          <a:blip r:embed="rId9"/>
          <a:stretch>
            <a:fillRect/>
          </a:stretch>
        </p:blipFill>
        <p:spPr>
          <a:xfrm>
            <a:off x="8697322" y="277938"/>
            <a:ext cx="419100" cy="419100"/>
          </a:xfrm>
          <a:prstGeom prst="rect">
            <a:avLst/>
          </a:prstGeom>
        </p:spPr>
      </p:pic>
      <p:pic>
        <p:nvPicPr>
          <p:cNvPr id="63" name="図 62">
            <a:extLst>
              <a:ext uri="{FF2B5EF4-FFF2-40B4-BE49-F238E27FC236}">
                <a16:creationId xmlns:a16="http://schemas.microsoft.com/office/drawing/2014/main" id="{77A08649-9165-F548-AAC9-8D66EF4824BA}"/>
              </a:ext>
            </a:extLst>
          </p:cNvPr>
          <p:cNvPicPr>
            <a:picLocks noChangeAspect="1"/>
          </p:cNvPicPr>
          <p:nvPr/>
        </p:nvPicPr>
        <p:blipFill>
          <a:blip r:embed="rId10"/>
          <a:stretch>
            <a:fillRect/>
          </a:stretch>
        </p:blipFill>
        <p:spPr>
          <a:xfrm>
            <a:off x="9209249" y="277938"/>
            <a:ext cx="419100" cy="419100"/>
          </a:xfrm>
          <a:prstGeom prst="rect">
            <a:avLst/>
          </a:prstGeom>
        </p:spPr>
      </p:pic>
      <p:grpSp>
        <p:nvGrpSpPr>
          <p:cNvPr id="37" name="グループ化 36"/>
          <p:cNvGrpSpPr/>
          <p:nvPr/>
        </p:nvGrpSpPr>
        <p:grpSpPr>
          <a:xfrm>
            <a:off x="8591274" y="428244"/>
            <a:ext cx="1117595" cy="100777"/>
            <a:chOff x="8591274" y="397527"/>
            <a:chExt cx="1117595" cy="100777"/>
          </a:xfrm>
        </p:grpSpPr>
        <p:sp>
          <p:nvSpPr>
            <p:cNvPr id="39" name="十字形 38">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2" name="二等辺三角形 41">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84287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98123" y="4431613"/>
            <a:ext cx="6577644"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プロモーション映像とガイドブックにより、「わが町・駒川ってよい所やね」といった地元住民の意識高揚が感じ取れる。</a:t>
            </a:r>
            <a:r>
              <a:rPr kumimoji="1" lang="en-US" altLang="ja-JP" sz="1050" dirty="0">
                <a:latin typeface="UD デジタル 教科書体 NK-R" panose="02020400000000000000" pitchFamily="18" charset="-128"/>
                <a:ea typeface="UD デジタル 教科書体 NK-R" panose="02020400000000000000" pitchFamily="18" charset="-128"/>
              </a:rPr>
              <a:t>Instagram</a:t>
            </a:r>
            <a:r>
              <a:rPr kumimoji="1" lang="ja-JP" altLang="en-US" sz="1050" dirty="0">
                <a:latin typeface="UD デジタル 教科書体 NK-R" panose="02020400000000000000" pitchFamily="18" charset="-128"/>
                <a:ea typeface="UD デジタル 教科書体 NK-R" panose="02020400000000000000" pitchFamily="18" charset="-128"/>
              </a:rPr>
              <a:t>で展開したギャラリーには地元のみならず数多くの方々からのアクセスがあった。プロモーションはマスコミにも注目され大きな反響を呼び、駒川エリア全体の認知度向上や魅力向上に寄与している。</a:t>
            </a:r>
          </a:p>
        </p:txBody>
      </p:sp>
      <p:graphicFrame>
        <p:nvGraphicFramePr>
          <p:cNvPr id="7" name="表 6"/>
          <p:cNvGraphicFramePr>
            <a:graphicFrameLocks noGrp="1"/>
          </p:cNvGraphicFramePr>
          <p:nvPr>
            <p:extLst>
              <p:ext uri="{D42A27DB-BD31-4B8C-83A1-F6EECF244321}">
                <p14:modId xmlns:p14="http://schemas.microsoft.com/office/powerpoint/2010/main" val="1965834587"/>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事例⑦</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1000" b="1" dirty="0" err="1">
                          <a:solidFill>
                            <a:schemeClr val="tx1"/>
                          </a:solidFill>
                          <a:latin typeface="UD デジタル 教科書体 NK-R" panose="02020400000000000000" pitchFamily="18" charset="-128"/>
                          <a:ea typeface="UD デジタル 教科書体 NK-R" panose="02020400000000000000" pitchFamily="18" charset="-128"/>
                        </a:rPr>
                        <a:t>GoTo</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商店街　駒川エリア元気プロジェクト！明日に繋ごう！</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地域の食は文化だ！商店街挙げての大根プロジェクト。</a:t>
            </a:r>
          </a:p>
        </p:txBody>
      </p:sp>
      <p:sp>
        <p:nvSpPr>
          <p:cNvPr id="26" name="テキスト ボックス 25"/>
          <p:cNvSpPr txBox="1"/>
          <p:nvPr/>
        </p:nvSpPr>
        <p:spPr>
          <a:xfrm>
            <a:off x="413194" y="1338596"/>
            <a:ext cx="6562573"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地元名産の「田辺大根」と地元出身著名人「ケンドー・コバヤシ」を核に、プロモーション映像の制作と公開。また、</a:t>
            </a:r>
            <a:r>
              <a:rPr kumimoji="1" lang="en-US" altLang="ja-JP" sz="1050" dirty="0">
                <a:latin typeface="UD デジタル 教科書体 NK-R" panose="02020400000000000000" pitchFamily="18" charset="-128"/>
                <a:ea typeface="UD デジタル 教科書体 NK-R" panose="02020400000000000000" pitchFamily="18" charset="-128"/>
              </a:rPr>
              <a:t>Instagram</a:t>
            </a:r>
            <a:r>
              <a:rPr kumimoji="1" lang="ja-JP" altLang="en-US" sz="1050" dirty="0">
                <a:latin typeface="UD デジタル 教科書体 NK-R" panose="02020400000000000000" pitchFamily="18" charset="-128"/>
                <a:ea typeface="UD デジタル 教科書体 NK-R" panose="02020400000000000000" pitchFamily="18" charset="-128"/>
              </a:rPr>
              <a:t>での「田辺大根絵画ギャラリー」の公開と</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冊子発行。さらに商店街店舗紹介冊子発行とその電子書籍化の</a:t>
            </a:r>
            <a:r>
              <a:rPr kumimoji="1" lang="en-US" altLang="ja-JP" sz="1050" dirty="0">
                <a:latin typeface="UD デジタル 教科書体 NK-R" panose="02020400000000000000" pitchFamily="18" charset="-128"/>
                <a:ea typeface="UD デジタル 教科書体 NK-R" panose="02020400000000000000" pitchFamily="18" charset="-128"/>
              </a:rPr>
              <a:t>3</a:t>
            </a:r>
            <a:r>
              <a:rPr kumimoji="1" lang="ja-JP" altLang="en-US" sz="1050" dirty="0">
                <a:latin typeface="UD デジタル 教科書体 NK-R" panose="02020400000000000000" pitchFamily="18" charset="-128"/>
                <a:ea typeface="UD デジタル 教科書体 NK-R" panose="02020400000000000000" pitchFamily="18" charset="-128"/>
              </a:rPr>
              <a:t>事業を通じて、地域の魅力と伝統および商店街の利便性を発信。</a:t>
            </a:r>
          </a:p>
        </p:txBody>
      </p:sp>
      <p:sp>
        <p:nvSpPr>
          <p:cNvPr id="34" name="テキスト ボックス 33"/>
          <p:cNvSpPr txBox="1"/>
          <p:nvPr/>
        </p:nvSpPr>
        <p:spPr>
          <a:xfrm>
            <a:off x="380998" y="2185122"/>
            <a:ext cx="6618302" cy="2031325"/>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「商店街プロモーション映像」制作、公開、配信</a:t>
            </a: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地元出身著名人出演の駒川エリア紹介映像を制作。</a:t>
            </a:r>
            <a:r>
              <a:rPr kumimoji="1" lang="en-US" altLang="ja-JP" sz="1050" dirty="0">
                <a:latin typeface="UD デジタル 教科書体 NK-R" panose="02020400000000000000" pitchFamily="18" charset="-128"/>
                <a:ea typeface="UD デジタル 教科書体 NK-R" panose="02020400000000000000" pitchFamily="18" charset="-128"/>
              </a:rPr>
              <a:t>YouTube</a:t>
            </a:r>
            <a:r>
              <a:rPr kumimoji="1" lang="ja-JP" altLang="en-US" sz="1050" dirty="0">
                <a:latin typeface="UD デジタル 教科書体 NK-R" panose="02020400000000000000" pitchFamily="18" charset="-128"/>
                <a:ea typeface="UD デジタル 教科書体 NK-R" panose="02020400000000000000" pitchFamily="18" charset="-128"/>
              </a:rPr>
              <a:t>や商店街</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サイトを通じて公開、配信を展開。地元住民に対する理解促進を図った。</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「田辺大根まつりギャラリー　</a:t>
            </a:r>
            <a:r>
              <a:rPr kumimoji="1" lang="en-US" altLang="ja-JP" sz="1050" dirty="0">
                <a:latin typeface="UD デジタル 教科書体 NK-R" panose="02020400000000000000" pitchFamily="18" charset="-128"/>
                <a:ea typeface="UD デジタル 教科書体 NK-R" panose="02020400000000000000" pitchFamily="18" charset="-128"/>
              </a:rPr>
              <a:t>by</a:t>
            </a:r>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en-US" altLang="ja-JP" sz="1050" dirty="0">
                <a:latin typeface="UD デジタル 教科書体 NK-R" panose="02020400000000000000" pitchFamily="18" charset="-128"/>
                <a:ea typeface="UD デジタル 教科書体 NK-R" panose="02020400000000000000" pitchFamily="18" charset="-128"/>
              </a:rPr>
              <a:t>Instagram</a:t>
            </a:r>
            <a:r>
              <a:rPr kumimoji="1" lang="ja-JP" altLang="en-US" sz="1050" dirty="0">
                <a:latin typeface="UD デジタル 教科書体 NK-R" panose="02020400000000000000" pitchFamily="18" charset="-128"/>
                <a:ea typeface="UD デジタル 教科書体 NK-R" panose="02020400000000000000" pitchFamily="18" charset="-128"/>
              </a:rPr>
              <a:t>＆小冊子」制作、ポスティング</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85725" indent="-85725"/>
            <a:r>
              <a:rPr kumimoji="1" lang="ja-JP" altLang="en-US" sz="1050" dirty="0">
                <a:latin typeface="UD デジタル 教科書体 NK-R" panose="02020400000000000000" pitchFamily="18" charset="-128"/>
                <a:ea typeface="UD デジタル 教科書体 NK-R" panose="02020400000000000000" pitchFamily="18" charset="-128"/>
              </a:rPr>
              <a:t>　　　地元の子供たちに描いてもらった田辺大根の絵画を</a:t>
            </a:r>
            <a:r>
              <a:rPr kumimoji="1" lang="en-US" altLang="ja-JP" sz="1050" dirty="0">
                <a:latin typeface="UD デジタル 教科書体 NK-R" panose="02020400000000000000" pitchFamily="18" charset="-128"/>
                <a:ea typeface="UD デジタル 教科書体 NK-R" panose="02020400000000000000" pitchFamily="18" charset="-128"/>
              </a:rPr>
              <a:t>Instagram</a:t>
            </a:r>
            <a:r>
              <a:rPr kumimoji="1" lang="ja-JP" altLang="en-US" sz="1050" dirty="0">
                <a:latin typeface="UD デジタル 教科書体 NK-R" panose="02020400000000000000" pitchFamily="18" charset="-128"/>
                <a:ea typeface="UD デジタル 教科書体 NK-R" panose="02020400000000000000" pitchFamily="18" charset="-128"/>
              </a:rPr>
              <a:t>で公開。加えて、田辺大根を</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する小冊子を制作し、地元住民世帯にポスティングにて配布。地元の名産品に対する理解促進を深めた。</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③　「商店街店舗紹介冊子・電子書籍」発行</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85725" indent="-85725"/>
            <a:r>
              <a:rPr kumimoji="1" lang="ja-JP" altLang="en-US" sz="1050" dirty="0">
                <a:latin typeface="UD デジタル 教科書体 NK-R" panose="02020400000000000000" pitchFamily="18" charset="-128"/>
                <a:ea typeface="UD デジタル 教科書体 NK-R" panose="02020400000000000000" pitchFamily="18" charset="-128"/>
              </a:rPr>
              <a:t>　　　いい店いい味、と題して商店街の</a:t>
            </a:r>
            <a:r>
              <a:rPr kumimoji="1" lang="en-US" altLang="ja-JP" sz="1050" dirty="0">
                <a:latin typeface="UD デジタル 教科書体 NK-R" panose="02020400000000000000" pitchFamily="18" charset="-128"/>
                <a:ea typeface="UD デジタル 教科書体 NK-R" panose="02020400000000000000" pitchFamily="18" charset="-128"/>
              </a:rPr>
              <a:t>198</a:t>
            </a:r>
            <a:r>
              <a:rPr kumimoji="1" lang="ja-JP" altLang="en-US" sz="1050" dirty="0">
                <a:latin typeface="UD デジタル 教科書体 NK-R" panose="02020400000000000000" pitchFamily="18" charset="-128"/>
                <a:ea typeface="UD デジタル 教科書体 NK-R" panose="02020400000000000000" pitchFamily="18" charset="-128"/>
              </a:rPr>
              <a:t>件を取材し商店街店舗紹介冊子を制作。地元公共施設や企業を通じて地域住民に配布。またスマートフォンでいつでも見られる電子書籍化にも同時に取り組み、商店街の利便性の認知促進と親近感の醸成を果たした。</a:t>
            </a:r>
          </a:p>
        </p:txBody>
      </p:sp>
      <p:sp>
        <p:nvSpPr>
          <p:cNvPr id="36" name="テキスト ボックス 35"/>
          <p:cNvSpPr txBox="1"/>
          <p:nvPr/>
        </p:nvSpPr>
        <p:spPr>
          <a:xfrm>
            <a:off x="7161118" y="5020357"/>
            <a:ext cx="204067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「商店街店舗紹介冊子」</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プロモーション期間中は、スタッフや関係者一同、毎日検温の実施、手洗い等を徹底しました。</a:t>
            </a: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また、各店舗を通じて、商店街来街者に対するマスク着用の周知を徹底しました。</a:t>
            </a: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さらに、商店街独自にマスクを制作し、商店街</a:t>
            </a:r>
            <a:r>
              <a:rPr lang="zh-TW"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店舗紹介冊子</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とセットで配布することで地域住民に感染症対策のさらなる啓発を図りました。</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保存型記録誌としての冊子製本と、</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を活用した電子書籍化で、アナログ・デジタルの両世代に対して</a:t>
            </a:r>
            <a:r>
              <a:rPr kumimoji="1" lang="ja-JP" altLang="en-US" sz="9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商店街の店舗紹介や、その店の従業員の人柄をしっかり</a:t>
            </a:r>
            <a:r>
              <a:rPr kumimoji="1" lang="en-US" altLang="ja-JP" sz="9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PR</a:t>
            </a:r>
            <a:r>
              <a:rPr kumimoji="1" lang="ja-JP" altLang="en-US" sz="9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できました。来街者はもちろん、店舗からの好反響も多く、今後は定期発行したいと考えています。</a:t>
            </a:r>
            <a:endParaRPr kumimoji="1" lang="en-US" altLang="ja-JP" sz="9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また地域出身タレントの商店街</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動画制作や、地域産品</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事業でバイローカル推進にも取り組みました。</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017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2508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zh-TW" altLang="en-US" sz="800" dirty="0">
                <a:latin typeface="UD デジタル 教科書体 NK-R" panose="02020400000000000000" pitchFamily="18" charset="-128"/>
                <a:ea typeface="UD デジタル 教科書体 NK-R" panose="02020400000000000000" pitchFamily="18" charset="-128"/>
              </a:rPr>
              <a:t>名和　安将</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zh-TW" altLang="en-US" sz="800" dirty="0">
                <a:latin typeface="UD デジタル 教科書体 NK-R" panose="02020400000000000000" pitchFamily="18" charset="-128"/>
                <a:ea typeface="UD デジタル 教科書体 NK-R" panose="02020400000000000000" pitchFamily="18" charset="-128"/>
              </a:rPr>
              <a:t>　理事長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59513"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172350" y="2172113"/>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「商店街プロモーション動画」</a:t>
            </a:r>
          </a:p>
        </p:txBody>
      </p:sp>
      <p:pic>
        <p:nvPicPr>
          <p:cNvPr id="6" name="図 5">
            <a:extLst>
              <a:ext uri="{FF2B5EF4-FFF2-40B4-BE49-F238E27FC236}">
                <a16:creationId xmlns:a16="http://schemas.microsoft.com/office/drawing/2014/main" id="{2B5D99DF-AD92-4CB4-B9A6-3F969AEB0434}"/>
              </a:ext>
            </a:extLst>
          </p:cNvPr>
          <p:cNvPicPr>
            <a:picLocks noChangeAspect="1"/>
          </p:cNvPicPr>
          <p:nvPr/>
        </p:nvPicPr>
        <p:blipFill>
          <a:blip r:embed="rId3"/>
          <a:stretch>
            <a:fillRect/>
          </a:stretch>
        </p:blipFill>
        <p:spPr>
          <a:xfrm>
            <a:off x="8830764" y="5565516"/>
            <a:ext cx="757925" cy="757925"/>
          </a:xfrm>
          <a:prstGeom prst="rect">
            <a:avLst/>
          </a:prstGeom>
        </p:spPr>
      </p:pic>
      <p:sp>
        <p:nvSpPr>
          <p:cNvPr id="40" name="正方形/長方形 39"/>
          <p:cNvSpPr/>
          <p:nvPr/>
        </p:nvSpPr>
        <p:spPr>
          <a:xfrm>
            <a:off x="5645426" y="102753"/>
            <a:ext cx="4117756" cy="789766"/>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事業実施商店街：駒川</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所在地：大阪市東住吉区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アクセス：大阪メトロ駒川中野駅すぐ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近鉄南大阪線針中野駅すぐ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185</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　</a:t>
            </a:r>
          </a:p>
        </p:txBody>
      </p:sp>
      <p:pic>
        <p:nvPicPr>
          <p:cNvPr id="5" name="図 4">
            <a:extLst>
              <a:ext uri="{FF2B5EF4-FFF2-40B4-BE49-F238E27FC236}">
                <a16:creationId xmlns:a16="http://schemas.microsoft.com/office/drawing/2014/main" id="{38BAB70A-57B7-403B-B598-9627C3F7CF6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81814" y="3758853"/>
            <a:ext cx="1765528" cy="1215821"/>
          </a:xfrm>
          <a:prstGeom prst="rect">
            <a:avLst/>
          </a:prstGeom>
          <a:effectLst>
            <a:outerShdw blurRad="50800" dist="38100" dir="2700000" algn="tl" rotWithShape="0">
              <a:prstClr val="black">
                <a:alpha val="40000"/>
              </a:prstClr>
            </a:outerShdw>
          </a:effectLst>
        </p:spPr>
      </p:pic>
      <p:sp>
        <p:nvSpPr>
          <p:cNvPr id="39" name="テキスト ボックス 38">
            <a:extLst>
              <a:ext uri="{FF2B5EF4-FFF2-40B4-BE49-F238E27FC236}">
                <a16:creationId xmlns:a16="http://schemas.microsoft.com/office/drawing/2014/main" id="{E13B6C0E-EB9B-454A-BE1E-6B1E0A73E5C6}"/>
              </a:ext>
            </a:extLst>
          </p:cNvPr>
          <p:cNvSpPr txBox="1"/>
          <p:nvPr/>
        </p:nvSpPr>
        <p:spPr>
          <a:xfrm>
            <a:off x="8061991" y="3486645"/>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「田辺大根</a:t>
            </a:r>
            <a:r>
              <a:rPr kumimoji="1" lang="en-US" altLang="ja-JP" sz="900" dirty="0">
                <a:latin typeface="UD デジタル 教科書体 NK-R" panose="02020400000000000000" pitchFamily="18" charset="-128"/>
                <a:ea typeface="UD デジタル 教科書体 NK-R" panose="02020400000000000000" pitchFamily="18" charset="-128"/>
              </a:rPr>
              <a:t>PR</a:t>
            </a:r>
            <a:r>
              <a:rPr kumimoji="1" lang="ja-JP" altLang="en-US" sz="900" dirty="0">
                <a:latin typeface="UD デジタル 教科書体 NK-R" panose="02020400000000000000" pitchFamily="18" charset="-128"/>
                <a:ea typeface="UD デジタル 教科書体 NK-R" panose="02020400000000000000" pitchFamily="18" charset="-128"/>
              </a:rPr>
              <a:t>小冊子」</a:t>
            </a:r>
          </a:p>
        </p:txBody>
      </p:sp>
      <p:pic>
        <p:nvPicPr>
          <p:cNvPr id="2" name="図 1">
            <a:extLst>
              <a:ext uri="{FF2B5EF4-FFF2-40B4-BE49-F238E27FC236}">
                <a16:creationId xmlns:a16="http://schemas.microsoft.com/office/drawing/2014/main" id="{90C03ACB-B3AF-4A18-B007-3A45CE081D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57940" y="2396126"/>
            <a:ext cx="1830179" cy="1029878"/>
          </a:xfrm>
          <a:prstGeom prst="rect">
            <a:avLst/>
          </a:prstGeom>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19222709-F06F-42AB-A2B0-C5C3B830616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6557" y="5624513"/>
            <a:ext cx="636295" cy="842048"/>
          </a:xfrm>
          <a:prstGeom prst="rect">
            <a:avLst/>
          </a:prstGeom>
        </p:spPr>
      </p:pic>
      <p:sp>
        <p:nvSpPr>
          <p:cNvPr id="53" name="テキスト ボックス 52">
            <a:extLst>
              <a:ext uri="{FF2B5EF4-FFF2-40B4-BE49-F238E27FC236}">
                <a16:creationId xmlns:a16="http://schemas.microsoft.com/office/drawing/2014/main" id="{9F024A67-0DB1-4D0E-A190-141A2E65F538}"/>
              </a:ext>
            </a:extLst>
          </p:cNvPr>
          <p:cNvSpPr txBox="1"/>
          <p:nvPr/>
        </p:nvSpPr>
        <p:spPr>
          <a:xfrm>
            <a:off x="8165470" y="148913"/>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54" name="テキスト ボックス 53">
            <a:extLst>
              <a:ext uri="{FF2B5EF4-FFF2-40B4-BE49-F238E27FC236}">
                <a16:creationId xmlns:a16="http://schemas.microsoft.com/office/drawing/2014/main" id="{E1C13817-CE53-406B-AF25-2510E9A9DE06}"/>
              </a:ext>
            </a:extLst>
          </p:cNvPr>
          <p:cNvSpPr txBox="1"/>
          <p:nvPr/>
        </p:nvSpPr>
        <p:spPr>
          <a:xfrm>
            <a:off x="9194445" y="148913"/>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冊子</a:t>
            </a:r>
          </a:p>
        </p:txBody>
      </p:sp>
      <p:sp>
        <p:nvSpPr>
          <p:cNvPr id="55" name="テキスト ボックス 54">
            <a:extLst>
              <a:ext uri="{FF2B5EF4-FFF2-40B4-BE49-F238E27FC236}">
                <a16:creationId xmlns:a16="http://schemas.microsoft.com/office/drawing/2014/main" id="{30980E52-AEC5-44B4-A4A8-2F4FE67E3175}"/>
              </a:ext>
            </a:extLst>
          </p:cNvPr>
          <p:cNvSpPr txBox="1"/>
          <p:nvPr/>
        </p:nvSpPr>
        <p:spPr>
          <a:xfrm>
            <a:off x="8648072" y="142952"/>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食文化</a:t>
            </a:r>
          </a:p>
        </p:txBody>
      </p:sp>
      <p:pic>
        <p:nvPicPr>
          <p:cNvPr id="8" name="図 7">
            <a:extLst>
              <a:ext uri="{FF2B5EF4-FFF2-40B4-BE49-F238E27FC236}">
                <a16:creationId xmlns:a16="http://schemas.microsoft.com/office/drawing/2014/main" id="{6D374060-FFD2-4736-B397-6E9EEA65A85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75176" y="1021871"/>
            <a:ext cx="1765528" cy="1107394"/>
          </a:xfrm>
          <a:prstGeom prst="rect">
            <a:avLst/>
          </a:prstGeom>
          <a:effectLst>
            <a:outerShdw blurRad="50800" dist="38100" dir="2700000" algn="tl" rotWithShape="0">
              <a:prstClr val="black">
                <a:alpha val="40000"/>
              </a:prstClr>
            </a:outerShdw>
          </a:effectLst>
        </p:spPr>
      </p:pic>
      <p:cxnSp>
        <p:nvCxnSpPr>
          <p:cNvPr id="37" name="直線コネクタ 36"/>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69ABC14-6351-458D-9245-E98B5064F554}"/>
              </a:ext>
            </a:extLst>
          </p:cNvPr>
          <p:cNvSpPr>
            <a:spLocks noGrp="1"/>
          </p:cNvSpPr>
          <p:nvPr>
            <p:ph type="sldNum" sz="quarter" idx="12"/>
          </p:nvPr>
        </p:nvSpPr>
        <p:spPr/>
        <p:txBody>
          <a:bodyPr/>
          <a:lstStyle/>
          <a:p>
            <a:r>
              <a:rPr kumimoji="1" lang="en-US" altLang="ja-JP" dirty="0" smtClean="0"/>
              <a:t>12</a:t>
            </a:r>
            <a:endParaRPr kumimoji="1" lang="ja-JP" altLang="en-US" dirty="0"/>
          </a:p>
        </p:txBody>
      </p:sp>
      <p:pic>
        <p:nvPicPr>
          <p:cNvPr id="62" name="図 61">
            <a:extLst>
              <a:ext uri="{FF2B5EF4-FFF2-40B4-BE49-F238E27FC236}">
                <a16:creationId xmlns:a16="http://schemas.microsoft.com/office/drawing/2014/main" id="{B5B8692F-0089-A943-8E5F-DAFC9C3CB878}"/>
              </a:ext>
            </a:extLst>
          </p:cNvPr>
          <p:cNvPicPr>
            <a:picLocks noChangeAspect="1"/>
          </p:cNvPicPr>
          <p:nvPr/>
        </p:nvPicPr>
        <p:blipFill>
          <a:blip r:embed="rId8"/>
          <a:stretch>
            <a:fillRect/>
          </a:stretch>
        </p:blipFill>
        <p:spPr>
          <a:xfrm>
            <a:off x="8164578" y="337943"/>
            <a:ext cx="419100" cy="419100"/>
          </a:xfrm>
          <a:prstGeom prst="rect">
            <a:avLst/>
          </a:prstGeom>
        </p:spPr>
      </p:pic>
      <p:pic>
        <p:nvPicPr>
          <p:cNvPr id="63" name="図 62">
            <a:extLst>
              <a:ext uri="{FF2B5EF4-FFF2-40B4-BE49-F238E27FC236}">
                <a16:creationId xmlns:a16="http://schemas.microsoft.com/office/drawing/2014/main" id="{274580CF-4D59-094E-9690-C69C613FAA2F}"/>
              </a:ext>
            </a:extLst>
          </p:cNvPr>
          <p:cNvPicPr>
            <a:picLocks noChangeAspect="1"/>
          </p:cNvPicPr>
          <p:nvPr/>
        </p:nvPicPr>
        <p:blipFill>
          <a:blip r:embed="rId9"/>
          <a:stretch>
            <a:fillRect/>
          </a:stretch>
        </p:blipFill>
        <p:spPr>
          <a:xfrm>
            <a:off x="8710612" y="345290"/>
            <a:ext cx="419529" cy="419100"/>
          </a:xfrm>
          <a:prstGeom prst="rect">
            <a:avLst/>
          </a:prstGeom>
        </p:spPr>
      </p:pic>
      <p:pic>
        <p:nvPicPr>
          <p:cNvPr id="64" name="図 63">
            <a:extLst>
              <a:ext uri="{FF2B5EF4-FFF2-40B4-BE49-F238E27FC236}">
                <a16:creationId xmlns:a16="http://schemas.microsoft.com/office/drawing/2014/main" id="{3DF40FE1-F424-A04F-9467-7E9D31C49411}"/>
              </a:ext>
            </a:extLst>
          </p:cNvPr>
          <p:cNvPicPr>
            <a:picLocks noChangeAspect="1"/>
          </p:cNvPicPr>
          <p:nvPr/>
        </p:nvPicPr>
        <p:blipFill>
          <a:blip r:embed="rId10"/>
          <a:stretch>
            <a:fillRect/>
          </a:stretch>
        </p:blipFill>
        <p:spPr>
          <a:xfrm>
            <a:off x="9209726" y="347756"/>
            <a:ext cx="419100" cy="419100"/>
          </a:xfrm>
          <a:prstGeom prst="rect">
            <a:avLst/>
          </a:prstGeom>
        </p:spPr>
      </p:pic>
      <p:grpSp>
        <p:nvGrpSpPr>
          <p:cNvPr id="42" name="グループ化 41"/>
          <p:cNvGrpSpPr/>
          <p:nvPr/>
        </p:nvGrpSpPr>
        <p:grpSpPr>
          <a:xfrm>
            <a:off x="8595306" y="486532"/>
            <a:ext cx="1117595" cy="100777"/>
            <a:chOff x="8591274" y="397527"/>
            <a:chExt cx="1117595" cy="100777"/>
          </a:xfrm>
        </p:grpSpPr>
        <p:sp>
          <p:nvSpPr>
            <p:cNvPr id="44" name="十字形 43">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5" name="二等辺三角形 44">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02144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413195" y="4001144"/>
            <a:ext cx="6698578" cy="1177245"/>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制作した動画は、商店街の</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サイトに動画配信サイトを挿入する形で配信。誰にでも見ていただける。</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algn="just">
              <a:lnSpc>
                <a:spcPts val="1200"/>
              </a:lnSpc>
            </a:pPr>
            <a:r>
              <a:rPr kumimoji="1" lang="ja-JP" altLang="en-US" sz="1050" dirty="0">
                <a:latin typeface="UD デジタル 教科書体 NK-R" panose="02020400000000000000" pitchFamily="18" charset="-128"/>
                <a:ea typeface="UD デジタル 教科書体 NK-R" panose="02020400000000000000" pitchFamily="18" charset="-128"/>
              </a:rPr>
              <a:t>　</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２０２１年１月中旬から２月中旬の間の</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動画</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編の視聴回数は約</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3</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万回</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通勤・通学の利便性に恵まれたアクセス環境と、大阪天満宮をはじめとする広域からの集客スポットが身近に存在する商店街では、エリアを訪れる人に対する商店街利用の誘致が課題であった。</a:t>
            </a:r>
            <a:endPar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lnSpc>
                <a:spcPts val="1200"/>
              </a:lnSpc>
            </a:pP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地元にご縁のあるタレントが、商店街の特色ある店舗や地域の名物スポットを紹介する動画構成は天満ならではの彩りを放ち、エリアの魅力を広域商圏に発信する良い機会となった。</a:t>
            </a:r>
            <a:endPar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lnSpc>
                <a:spcPts val="1200"/>
              </a:lnSpc>
            </a:pP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kumimoji="1" lang="ja-JP" altLang="en-US" sz="1050" dirty="0">
                <a:latin typeface="UD デジタル 教科書体 NK-R" panose="02020400000000000000" pitchFamily="18" charset="-128"/>
                <a:ea typeface="UD デジタル 教科書体 NK-R" panose="02020400000000000000" pitchFamily="18" charset="-128"/>
              </a:rPr>
              <a:t>今後は、ＳＮＳやメディアでの動画ＰＲをして、視聴者を増やし、来街機会のさらなる創出を図る。</a:t>
            </a:r>
          </a:p>
        </p:txBody>
      </p:sp>
      <p:graphicFrame>
        <p:nvGraphicFramePr>
          <p:cNvPr id="7" name="表 6"/>
          <p:cNvGraphicFramePr>
            <a:graphicFrameLocks noGrp="1"/>
          </p:cNvGraphicFramePr>
          <p:nvPr>
            <p:extLst>
              <p:ext uri="{D42A27DB-BD31-4B8C-83A1-F6EECF244321}">
                <p14:modId xmlns:p14="http://schemas.microsoft.com/office/powerpoint/2010/main" val="1101811629"/>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事例⑧</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「てくてく天満４北ｄｉａｒｙ」プロモーション</a:t>
                      </a:r>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V</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制作配信</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「商店街の売り」、「天満エリアのおすすめスポット」の文字では伝えきれない魅力を動画で配信</a:t>
            </a:r>
          </a:p>
        </p:txBody>
      </p:sp>
      <p:sp>
        <p:nvSpPr>
          <p:cNvPr id="26" name="テキスト ボックス 25"/>
          <p:cNvSpPr txBox="1"/>
          <p:nvPr/>
        </p:nvSpPr>
        <p:spPr>
          <a:xfrm>
            <a:off x="413195" y="1338596"/>
            <a:ext cx="6229652"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天神橋ギャルみこしでご縁のあるタレント「浜口　順子」さんが、天満・天神橋の行き所スポットを紹介しながら、天神橋筋４丁目北商店街の老舗や名物店を訪ねるプロモーション動画撮影を実施、その編集を経て、商店街</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サイトで配信。</a:t>
            </a:r>
          </a:p>
        </p:txBody>
      </p:sp>
      <p:sp>
        <p:nvSpPr>
          <p:cNvPr id="34" name="テキスト ボックス 33"/>
          <p:cNvSpPr txBox="1"/>
          <p:nvPr/>
        </p:nvSpPr>
        <p:spPr>
          <a:xfrm>
            <a:off x="380998" y="2185122"/>
            <a:ext cx="6594770" cy="1546577"/>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「おすすめスポット編」の制作</a:t>
            </a:r>
          </a:p>
          <a:p>
            <a:pPr marL="93663" indent="174625"/>
            <a:r>
              <a:rPr kumimoji="1" lang="ja-JP" altLang="en-US" sz="1050" dirty="0">
                <a:latin typeface="UD デジタル 教科書体 NK-R" panose="02020400000000000000" pitchFamily="18" charset="-128"/>
                <a:ea typeface="UD デジタル 教科書体 NK-R" panose="02020400000000000000" pitchFamily="18" charset="-128"/>
              </a:rPr>
              <a:t>浜口さんが受験のたびにお世話になったという大阪天満宮での拝殿参拝、権禰宜さんから天満宮の歴史を学び、大阪住まいのミュージアムでは、関係者と共に施設紹介をし、扇町公園では、旧競泳プール跡地を散策しながら商店街周辺の魅力スポットを紹介。商店街の魅力を深く楽しめる内容として構成。</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「おすすめグルメ編」の制作</a:t>
            </a:r>
          </a:p>
          <a:p>
            <a:pPr marL="93663" indent="174625"/>
            <a:r>
              <a:rPr kumimoji="1" lang="ja-JP" altLang="en-US" sz="1050" dirty="0">
                <a:latin typeface="UD デジタル 教科書体 NK-R" panose="02020400000000000000" pitchFamily="18" charset="-128"/>
                <a:ea typeface="UD デジタル 教科書体 NK-R" panose="02020400000000000000" pitchFamily="18" charset="-128"/>
              </a:rPr>
              <a:t>商店街の老舗、昭和</a:t>
            </a:r>
            <a:r>
              <a:rPr kumimoji="1" lang="en-US" altLang="ja-JP" sz="1050" dirty="0">
                <a:latin typeface="UD デジタル 教科書体 NK-R" panose="02020400000000000000" pitchFamily="18" charset="-128"/>
                <a:ea typeface="UD デジタル 教科書体 NK-R" panose="02020400000000000000" pitchFamily="18" charset="-128"/>
              </a:rPr>
              <a:t>60</a:t>
            </a:r>
            <a:r>
              <a:rPr kumimoji="1" lang="ja-JP" altLang="en-US" sz="1050" dirty="0">
                <a:latin typeface="UD デジタル 教科書体 NK-R" panose="02020400000000000000" pitchFamily="18" charset="-128"/>
                <a:ea typeface="UD デジタル 教科書体 NK-R" panose="02020400000000000000" pitchFamily="18" charset="-128"/>
              </a:rPr>
              <a:t>年創業のクレ－プハウス、地元で有名なお好み焼き屋、明るい人柄の名物店主がいる喫茶店や、蕎麦屋を訪ね、それぞれ自慢の一品を食レポート。個性的な各オーナーとのインタビューを通じて食の魅力をＰＲ。</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6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スポット編の撮影時には、タレント、撮影スタッフ、ヘアメイクなどの関係者は当然ながらマスク着用、消毒に努め、毎回各自検温し、現場に臨みました。</a:t>
            </a: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通常は商店街内が混みあう時期ですが、敢えて平時の閑散時間帯でグルメ編を撮影し、混みあう時間ではスポット編を撮影するなど、密を回避する撮影スケジュールを組みました。</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6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世界→日本→大阪→天神橋筋４丁目･･･と、商店街が地球上のどこにあるのか世界の人が分かるように、この商店街に来たことのない人たちにもその魅力を紹介できる動画にできたら、と考えました。</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撮影日が短期間でしたが、いい動画ができたと思っています。こんな商店街なら是非行ってみたいと思ってもらえる仕上がりになっています。まずは動画を見てもらってから、実際に商店街に来ていただきたいです。</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017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413195" y="382135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zh-TW" altLang="en-US" sz="800" dirty="0">
                <a:latin typeface="UD デジタル 教科書体 NK-R" panose="02020400000000000000" pitchFamily="18" charset="-128"/>
                <a:ea typeface="UD デジタル 教科書体 NK-R" panose="02020400000000000000" pitchFamily="18" charset="-128"/>
              </a:rPr>
              <a:t>佐藤　暢大</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総務</a:t>
            </a:r>
            <a:r>
              <a:rPr kumimoji="1" lang="zh-TW" altLang="en-US" sz="800" dirty="0">
                <a:latin typeface="UD デジタル 教科書体 NK-R" panose="02020400000000000000" pitchFamily="18" charset="-128"/>
                <a:ea typeface="UD デジタル 教科書体 NK-R" panose="02020400000000000000" pitchFamily="18" charset="-128"/>
              </a:rPr>
              <a:t>部長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8808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40" name="正方形/長方形 3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事業実施商店街：天神橋筋四丁目北</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会</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所在地：大阪市北区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天満駅、大阪メトロ扇町駅すぐ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38</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pic>
        <p:nvPicPr>
          <p:cNvPr id="4" name="図 3">
            <a:extLst>
              <a:ext uri="{FF2B5EF4-FFF2-40B4-BE49-F238E27FC236}">
                <a16:creationId xmlns:a16="http://schemas.microsoft.com/office/drawing/2014/main" id="{18881209-D6E1-4388-964E-B2AF5F7873C0}"/>
              </a:ext>
            </a:extLst>
          </p:cNvPr>
          <p:cNvPicPr>
            <a:picLocks noChangeAspect="1"/>
          </p:cNvPicPr>
          <p:nvPr/>
        </p:nvPicPr>
        <p:blipFill>
          <a:blip r:embed="rId3"/>
          <a:stretch>
            <a:fillRect/>
          </a:stretch>
        </p:blipFill>
        <p:spPr>
          <a:xfrm>
            <a:off x="7101661" y="1462518"/>
            <a:ext cx="2029619" cy="1526088"/>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11CAB653-0EA3-439F-98BC-2CD953044EBE}"/>
              </a:ext>
            </a:extLst>
          </p:cNvPr>
          <p:cNvSpPr txBox="1"/>
          <p:nvPr/>
        </p:nvSpPr>
        <p:spPr>
          <a:xfrm>
            <a:off x="7101661" y="3013227"/>
            <a:ext cx="2052876"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「おすすめスポット編」撮影風景</a:t>
            </a:r>
          </a:p>
        </p:txBody>
      </p:sp>
      <p:pic>
        <p:nvPicPr>
          <p:cNvPr id="6" name="図 5">
            <a:extLst>
              <a:ext uri="{FF2B5EF4-FFF2-40B4-BE49-F238E27FC236}">
                <a16:creationId xmlns:a16="http://schemas.microsoft.com/office/drawing/2014/main" id="{EAC0F21B-577F-440E-BFF1-882FBE0065B4}"/>
              </a:ext>
            </a:extLst>
          </p:cNvPr>
          <p:cNvPicPr>
            <a:picLocks noChangeAspect="1"/>
          </p:cNvPicPr>
          <p:nvPr/>
        </p:nvPicPr>
        <p:blipFill>
          <a:blip r:embed="rId4"/>
          <a:stretch>
            <a:fillRect/>
          </a:stretch>
        </p:blipFill>
        <p:spPr>
          <a:xfrm>
            <a:off x="7467633" y="3461515"/>
            <a:ext cx="2068633" cy="1415104"/>
          </a:xfrm>
          <a:prstGeom prst="rect">
            <a:avLst/>
          </a:prstGeom>
          <a:effectLst>
            <a:outerShdw blurRad="50800" dist="38100" dir="2700000" algn="tl" rotWithShape="0">
              <a:prstClr val="black">
                <a:alpha val="40000"/>
              </a:prstClr>
            </a:outerShdw>
          </a:effectLst>
        </p:spPr>
      </p:pic>
      <p:sp>
        <p:nvSpPr>
          <p:cNvPr id="37" name="テキスト ボックス 36">
            <a:extLst>
              <a:ext uri="{FF2B5EF4-FFF2-40B4-BE49-F238E27FC236}">
                <a16:creationId xmlns:a16="http://schemas.microsoft.com/office/drawing/2014/main" id="{093DCA5E-B041-4008-AD5C-FE5602EB6293}"/>
              </a:ext>
            </a:extLst>
          </p:cNvPr>
          <p:cNvSpPr txBox="1"/>
          <p:nvPr/>
        </p:nvSpPr>
        <p:spPr>
          <a:xfrm>
            <a:off x="7467633" y="4906100"/>
            <a:ext cx="2068633"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「おすすめグルメ編」撮影風景</a:t>
            </a:r>
          </a:p>
        </p:txBody>
      </p:sp>
      <p:pic>
        <p:nvPicPr>
          <p:cNvPr id="9" name="図 8">
            <a:extLst>
              <a:ext uri="{FF2B5EF4-FFF2-40B4-BE49-F238E27FC236}">
                <a16:creationId xmlns:a16="http://schemas.microsoft.com/office/drawing/2014/main" id="{BACDD8A4-21E8-4762-8E43-6AB7A90BD473}"/>
              </a:ext>
            </a:extLst>
          </p:cNvPr>
          <p:cNvPicPr>
            <a:picLocks noChangeAspect="1"/>
          </p:cNvPicPr>
          <p:nvPr/>
        </p:nvPicPr>
        <p:blipFill>
          <a:blip r:embed="rId5"/>
          <a:stretch>
            <a:fillRect/>
          </a:stretch>
        </p:blipFill>
        <p:spPr>
          <a:xfrm>
            <a:off x="8816779" y="5574078"/>
            <a:ext cx="736981" cy="744659"/>
          </a:xfrm>
          <a:prstGeom prst="rect">
            <a:avLst/>
          </a:prstGeom>
        </p:spPr>
      </p:pic>
      <p:sp>
        <p:nvSpPr>
          <p:cNvPr id="63" name="テキスト ボックス 62">
            <a:extLst>
              <a:ext uri="{FF2B5EF4-FFF2-40B4-BE49-F238E27FC236}">
                <a16:creationId xmlns:a16="http://schemas.microsoft.com/office/drawing/2014/main" id="{B268346B-9296-493C-913E-68C7B0531D6D}"/>
              </a:ext>
            </a:extLst>
          </p:cNvPr>
          <p:cNvSpPr txBox="1"/>
          <p:nvPr/>
        </p:nvSpPr>
        <p:spPr>
          <a:xfrm>
            <a:off x="8092394" y="41542"/>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飲食店</a:t>
            </a:r>
          </a:p>
        </p:txBody>
      </p:sp>
      <p:sp>
        <p:nvSpPr>
          <p:cNvPr id="64" name="テキスト ボックス 63">
            <a:extLst>
              <a:ext uri="{FF2B5EF4-FFF2-40B4-BE49-F238E27FC236}">
                <a16:creationId xmlns:a16="http://schemas.microsoft.com/office/drawing/2014/main" id="{18AD505C-CD2C-459F-968A-4B161344F612}"/>
              </a:ext>
            </a:extLst>
          </p:cNvPr>
          <p:cNvSpPr txBox="1"/>
          <p:nvPr/>
        </p:nvSpPr>
        <p:spPr>
          <a:xfrm>
            <a:off x="8692051" y="4154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65" name="テキスト ボックス 64">
            <a:extLst>
              <a:ext uri="{FF2B5EF4-FFF2-40B4-BE49-F238E27FC236}">
                <a16:creationId xmlns:a16="http://schemas.microsoft.com/office/drawing/2014/main" id="{90E6EFD4-33F9-424A-AA30-0A996A901727}"/>
              </a:ext>
            </a:extLst>
          </p:cNvPr>
          <p:cNvSpPr txBox="1"/>
          <p:nvPr/>
        </p:nvSpPr>
        <p:spPr>
          <a:xfrm>
            <a:off x="9209164" y="4154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動画</a:t>
            </a:r>
          </a:p>
        </p:txBody>
      </p:sp>
      <p:cxnSp>
        <p:nvCxnSpPr>
          <p:cNvPr id="36" name="直線コネクタ 35"/>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F2A65D38-9D7D-4F4B-874C-689E96C7D3B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2881" t="3897" r="14955" b="10545"/>
          <a:stretch/>
        </p:blipFill>
        <p:spPr>
          <a:xfrm>
            <a:off x="576567" y="5600251"/>
            <a:ext cx="652158" cy="844722"/>
          </a:xfrm>
          <a:prstGeom prst="rect">
            <a:avLst/>
          </a:prstGeom>
        </p:spPr>
      </p:pic>
      <p:sp>
        <p:nvSpPr>
          <p:cNvPr id="3" name="スライド番号プレースホルダー 2">
            <a:extLst>
              <a:ext uri="{FF2B5EF4-FFF2-40B4-BE49-F238E27FC236}">
                <a16:creationId xmlns:a16="http://schemas.microsoft.com/office/drawing/2014/main" id="{719F228B-D3F6-45E4-ADE1-9FD8CA2C7E8F}"/>
              </a:ext>
            </a:extLst>
          </p:cNvPr>
          <p:cNvSpPr>
            <a:spLocks noGrp="1"/>
          </p:cNvSpPr>
          <p:nvPr>
            <p:ph type="sldNum" sz="quarter" idx="12"/>
          </p:nvPr>
        </p:nvSpPr>
        <p:spPr/>
        <p:txBody>
          <a:bodyPr/>
          <a:lstStyle/>
          <a:p>
            <a:r>
              <a:rPr kumimoji="1" lang="en-US" altLang="ja-JP" dirty="0" smtClean="0"/>
              <a:t>13</a:t>
            </a:r>
            <a:endParaRPr kumimoji="1" lang="ja-JP" altLang="en-US" dirty="0"/>
          </a:p>
        </p:txBody>
      </p:sp>
      <p:pic>
        <p:nvPicPr>
          <p:cNvPr id="46" name="図 45">
            <a:extLst>
              <a:ext uri="{FF2B5EF4-FFF2-40B4-BE49-F238E27FC236}">
                <a16:creationId xmlns:a16="http://schemas.microsoft.com/office/drawing/2014/main" id="{4B0F8E8C-AA62-A348-83BA-95DD62F1ED33}"/>
              </a:ext>
            </a:extLst>
          </p:cNvPr>
          <p:cNvPicPr>
            <a:picLocks noChangeAspect="1"/>
          </p:cNvPicPr>
          <p:nvPr/>
        </p:nvPicPr>
        <p:blipFill>
          <a:blip r:embed="rId7"/>
          <a:stretch>
            <a:fillRect/>
          </a:stretch>
        </p:blipFill>
        <p:spPr>
          <a:xfrm>
            <a:off x="8165232" y="242410"/>
            <a:ext cx="419100" cy="419100"/>
          </a:xfrm>
          <a:prstGeom prst="rect">
            <a:avLst/>
          </a:prstGeom>
        </p:spPr>
      </p:pic>
      <p:pic>
        <p:nvPicPr>
          <p:cNvPr id="47" name="図 46">
            <a:extLst>
              <a:ext uri="{FF2B5EF4-FFF2-40B4-BE49-F238E27FC236}">
                <a16:creationId xmlns:a16="http://schemas.microsoft.com/office/drawing/2014/main" id="{5D41EF15-26DF-F44E-9B76-5CB887FDCFA4}"/>
              </a:ext>
            </a:extLst>
          </p:cNvPr>
          <p:cNvPicPr>
            <a:picLocks noChangeAspect="1"/>
          </p:cNvPicPr>
          <p:nvPr/>
        </p:nvPicPr>
        <p:blipFill>
          <a:blip r:embed="rId8"/>
          <a:stretch>
            <a:fillRect/>
          </a:stretch>
        </p:blipFill>
        <p:spPr>
          <a:xfrm>
            <a:off x="8708088" y="247457"/>
            <a:ext cx="419529" cy="419100"/>
          </a:xfrm>
          <a:prstGeom prst="rect">
            <a:avLst/>
          </a:prstGeom>
        </p:spPr>
      </p:pic>
      <p:pic>
        <p:nvPicPr>
          <p:cNvPr id="48" name="図 47">
            <a:extLst>
              <a:ext uri="{FF2B5EF4-FFF2-40B4-BE49-F238E27FC236}">
                <a16:creationId xmlns:a16="http://schemas.microsoft.com/office/drawing/2014/main" id="{361A7625-7F53-1B44-88D6-383F9E9E841D}"/>
              </a:ext>
            </a:extLst>
          </p:cNvPr>
          <p:cNvPicPr>
            <a:picLocks noChangeAspect="1"/>
          </p:cNvPicPr>
          <p:nvPr/>
        </p:nvPicPr>
        <p:blipFill>
          <a:blip r:embed="rId9"/>
          <a:stretch>
            <a:fillRect/>
          </a:stretch>
        </p:blipFill>
        <p:spPr>
          <a:xfrm>
            <a:off x="9206860" y="247457"/>
            <a:ext cx="419100" cy="419100"/>
          </a:xfrm>
          <a:prstGeom prst="rect">
            <a:avLst/>
          </a:prstGeom>
        </p:spPr>
      </p:pic>
      <p:grpSp>
        <p:nvGrpSpPr>
          <p:cNvPr id="50" name="グループ化 49"/>
          <p:cNvGrpSpPr/>
          <p:nvPr/>
        </p:nvGrpSpPr>
        <p:grpSpPr>
          <a:xfrm>
            <a:off x="8591274" y="397527"/>
            <a:ext cx="1117595" cy="100777"/>
            <a:chOff x="8591274" y="397527"/>
            <a:chExt cx="1117595" cy="100777"/>
          </a:xfrm>
        </p:grpSpPr>
        <p:sp>
          <p:nvSpPr>
            <p:cNvPr id="52" name="十字形 51">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3" name="二等辺三角形 52">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64241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413195" y="4085568"/>
            <a:ext cx="6698577" cy="1061829"/>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「くろもんちゃんねる」では、今後も店舗の動画撮影を継続し、現在約</a:t>
            </a:r>
            <a:r>
              <a:rPr kumimoji="1" lang="en-US" altLang="ja-JP" sz="1050" dirty="0">
                <a:latin typeface="UD デジタル 教科書体 NK-R" panose="02020400000000000000" pitchFamily="18" charset="-128"/>
                <a:ea typeface="UD デジタル 教科書体 NK-R" panose="02020400000000000000" pitchFamily="18" charset="-128"/>
              </a:rPr>
              <a:t>1,000</a:t>
            </a:r>
            <a:r>
              <a:rPr kumimoji="1" lang="ja-JP" altLang="en-US" sz="1050" dirty="0">
                <a:latin typeface="UD デジタル 教科書体 NK-R" panose="02020400000000000000" pitchFamily="18" charset="-128"/>
                <a:ea typeface="UD デジタル 教科書体 NK-R" panose="02020400000000000000" pitchFamily="18" charset="-128"/>
              </a:rPr>
              <a:t>名のチャンネル登録者数の更なる増加に取り組んでいく。</a:t>
            </a:r>
          </a:p>
          <a:p>
            <a:r>
              <a:rPr kumimoji="1" lang="en-US" altLang="ja-JP" sz="1050" dirty="0">
                <a:latin typeface="UD デジタル 教科書体 NK-R" panose="02020400000000000000" pitchFamily="18" charset="-128"/>
                <a:ea typeface="UD デジタル 教科書体 NK-R" panose="02020400000000000000" pitchFamily="18" charset="-128"/>
              </a:rPr>
              <a:t>   LINE</a:t>
            </a:r>
            <a:r>
              <a:rPr kumimoji="1" lang="ja-JP" altLang="en-US" sz="1050" dirty="0">
                <a:latin typeface="UD デジタル 教科書体 NK-R" panose="02020400000000000000" pitchFamily="18" charset="-128"/>
                <a:ea typeface="UD デジタル 教科書体 NK-R" panose="02020400000000000000" pitchFamily="18" charset="-128"/>
              </a:rPr>
              <a:t>公式アカウントは、現在約</a:t>
            </a:r>
            <a:r>
              <a:rPr kumimoji="1" lang="en-US" altLang="ja-JP" sz="1050" dirty="0">
                <a:latin typeface="UD デジタル 教科書体 NK-R" panose="02020400000000000000" pitchFamily="18" charset="-128"/>
                <a:ea typeface="UD デジタル 教科書体 NK-R" panose="02020400000000000000" pitchFamily="18" charset="-128"/>
              </a:rPr>
              <a:t>130</a:t>
            </a:r>
            <a:r>
              <a:rPr kumimoji="1" lang="ja-JP" altLang="en-US" sz="1050" dirty="0">
                <a:latin typeface="UD デジタル 教科書体 NK-R" panose="02020400000000000000" pitchFamily="18" charset="-128"/>
                <a:ea typeface="UD デジタル 教科書体 NK-R" panose="02020400000000000000" pitchFamily="18" charset="-128"/>
              </a:rPr>
              <a:t>人の登録だが、登録数を増やすため、簡単に登録できる名刺サイズの</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コードを作成して店舗に配布し、来街者への啓発を実施。</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抽選会のあった令和</a:t>
            </a:r>
            <a:r>
              <a:rPr kumimoji="1" lang="en-US" altLang="ja-JP" sz="1050" dirty="0">
                <a:latin typeface="UD デジタル 教科書体 NK-R" panose="02020400000000000000" pitchFamily="18" charset="-128"/>
                <a:ea typeface="UD デジタル 教科書体 NK-R" panose="02020400000000000000" pitchFamily="18" charset="-128"/>
              </a:rPr>
              <a:t>2</a:t>
            </a:r>
            <a:r>
              <a:rPr kumimoji="1" lang="ja-JP" altLang="en-US" sz="1050" dirty="0">
                <a:latin typeface="UD デジタル 教科書体 NK-R" panose="02020400000000000000" pitchFamily="18" charset="-128"/>
                <a:ea typeface="UD デジタル 教科書体 NK-R" panose="02020400000000000000" pitchFamily="18" charset="-128"/>
              </a:rPr>
              <a:t>年</a:t>
            </a:r>
            <a:r>
              <a:rPr kumimoji="1" lang="en-US" altLang="ja-JP" sz="1050" dirty="0">
                <a:latin typeface="UD デジタル 教科書体 NK-R" panose="02020400000000000000" pitchFamily="18" charset="-128"/>
                <a:ea typeface="UD デジタル 教科書体 NK-R" panose="02020400000000000000" pitchFamily="18" charset="-128"/>
              </a:rPr>
              <a:t>12</a:t>
            </a:r>
            <a:r>
              <a:rPr kumimoji="1" lang="ja-JP" altLang="en-US" sz="1050" dirty="0">
                <a:latin typeface="UD デジタル 教科書体 NK-R" panose="02020400000000000000" pitchFamily="18" charset="-128"/>
                <a:ea typeface="UD デジタル 教科書体 NK-R" panose="02020400000000000000" pitchFamily="18" charset="-128"/>
              </a:rPr>
              <a:t>月は、例年の７～８割程度まで来街者が回復できた。新型コロナウィルス感染症の状況を踏まえながら、新たな需要喚起策を考えていきたい。</a:t>
            </a:r>
          </a:p>
        </p:txBody>
      </p:sp>
      <p:graphicFrame>
        <p:nvGraphicFramePr>
          <p:cNvPr id="7" name="表 6"/>
          <p:cNvGraphicFramePr>
            <a:graphicFrameLocks noGrp="1"/>
          </p:cNvGraphicFramePr>
          <p:nvPr>
            <p:extLst>
              <p:ext uri="{D42A27DB-BD31-4B8C-83A1-F6EECF244321}">
                <p14:modId xmlns:p14="http://schemas.microsoft.com/office/powerpoint/2010/main" val="2541002551"/>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a:solidFill>
                            <a:schemeClr val="tx1"/>
                          </a:solidFill>
                          <a:latin typeface="UD デジタル 教科書体 NK-R" panose="02020400000000000000" pitchFamily="18" charset="-128"/>
                          <a:ea typeface="UD デジタル 教科書体 NK-R" panose="02020400000000000000" pitchFamily="18" charset="-128"/>
                        </a:rPr>
                        <a:t>事例⑨</a:t>
                      </a:r>
                      <a:endPar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KUROMON </a:t>
                      </a:r>
                      <a:r>
                        <a:rPr kumimoji="1" lang="en-US" altLang="ja-JP" sz="1000" b="1" dirty="0" err="1">
                          <a:solidFill>
                            <a:schemeClr val="tx1"/>
                          </a:solidFill>
                          <a:latin typeface="UD デジタル 教科書体 NK-R" panose="02020400000000000000" pitchFamily="18" charset="-128"/>
                          <a:ea typeface="UD デジタル 教科書体 NK-R" panose="02020400000000000000" pitchFamily="18" charset="-128"/>
                        </a:rPr>
                        <a:t>ReBorn</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「再生プロジェクト」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「大阪の台所」をふたたび</a:t>
            </a:r>
            <a:r>
              <a:rPr kumimoji="1" lang="en-US" altLang="ja-JP" b="1" dirty="0">
                <a:solidFill>
                  <a:srgbClr val="327EC4"/>
                </a:solidFill>
                <a:latin typeface="UD デジタル 教科書体 NK-R" panose="02020400000000000000" pitchFamily="18" charset="-128"/>
                <a:ea typeface="UD デジタル 教科書体 NK-R" panose="02020400000000000000" pitchFamily="18" charset="-128"/>
              </a:rPr>
              <a:t>…</a:t>
            </a:r>
            <a:r>
              <a:rPr kumimoji="1" lang="ja-JP" altLang="en-US" b="1" dirty="0" err="1">
                <a:solidFill>
                  <a:srgbClr val="327EC4"/>
                </a:solidFill>
                <a:latin typeface="UD デジタル 教科書体 NK-R" panose="02020400000000000000" pitchFamily="18" charset="-128"/>
                <a:ea typeface="UD デジタル 教科書体 NK-R" panose="02020400000000000000" pitchFamily="18" charset="-128"/>
              </a:rPr>
              <a:t>。</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黒門情報再発信で、国内消費喚起に立ち返り。</a:t>
            </a:r>
          </a:p>
        </p:txBody>
      </p:sp>
      <p:sp>
        <p:nvSpPr>
          <p:cNvPr id="26" name="テキスト ボックス 25"/>
          <p:cNvSpPr txBox="1"/>
          <p:nvPr/>
        </p:nvSpPr>
        <p:spPr>
          <a:xfrm>
            <a:off x="413194" y="1338596"/>
            <a:ext cx="6562573" cy="415498"/>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黒門市場の店舗ごとの動画を作成し、それらをまとめて「くろもんちゃんねる」として</a:t>
            </a:r>
            <a:r>
              <a:rPr kumimoji="1" lang="en-US" altLang="ja-JP" sz="1050" dirty="0">
                <a:latin typeface="UD デジタル 教科書体 NK-R" panose="02020400000000000000" pitchFamily="18" charset="-128"/>
                <a:ea typeface="UD デジタル 教科書体 NK-R" panose="02020400000000000000" pitchFamily="18" charset="-128"/>
              </a:rPr>
              <a:t>YouTube</a:t>
            </a:r>
            <a:r>
              <a:rPr kumimoji="1" lang="ja-JP" altLang="en-US" sz="1050" dirty="0">
                <a:latin typeface="UD デジタル 教科書体 NK-R" panose="02020400000000000000" pitchFamily="18" charset="-128"/>
                <a:ea typeface="UD デジタル 教科書体 NK-R" panose="02020400000000000000" pitchFamily="18" charset="-128"/>
              </a:rPr>
              <a:t>で公開。</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また、</a:t>
            </a:r>
            <a:r>
              <a:rPr kumimoji="1" lang="en-US" altLang="ja-JP" sz="1050" dirty="0">
                <a:latin typeface="UD デジタル 教科書体 NK-R" panose="02020400000000000000" pitchFamily="18" charset="-128"/>
                <a:ea typeface="UD デジタル 教科書体 NK-R" panose="02020400000000000000" pitchFamily="18" charset="-128"/>
              </a:rPr>
              <a:t>LINE</a:t>
            </a:r>
            <a:r>
              <a:rPr kumimoji="1" lang="ja-JP" altLang="en-US" sz="1050" dirty="0">
                <a:latin typeface="UD デジタル 教科書体 NK-R" panose="02020400000000000000" pitchFamily="18" charset="-128"/>
                <a:ea typeface="UD デジタル 教科書体 NK-R" panose="02020400000000000000" pitchFamily="18" charset="-128"/>
              </a:rPr>
              <a:t>公式アカウントを開設し、お得情報を発信。さらに、黒門市場の食材などが当たる抽選会を実施。</a:t>
            </a:r>
          </a:p>
        </p:txBody>
      </p:sp>
      <p:sp>
        <p:nvSpPr>
          <p:cNvPr id="34" name="テキスト ボックス 33"/>
          <p:cNvSpPr txBox="1"/>
          <p:nvPr/>
        </p:nvSpPr>
        <p:spPr>
          <a:xfrm>
            <a:off x="380999" y="1983342"/>
            <a:ext cx="6730773" cy="1869743"/>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「くろもんちゃんねる」の公開</a:t>
            </a: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　　　若い世代がアクセスしやすい「</a:t>
            </a:r>
            <a:r>
              <a:rPr kumimoji="1" lang="en-US" altLang="ja-JP" sz="1050" dirty="0">
                <a:latin typeface="UD デジタル 教科書体 NK-R" panose="02020400000000000000" pitchFamily="18" charset="-128"/>
                <a:ea typeface="UD デジタル 教科書体 NK-R" panose="02020400000000000000" pitchFamily="18" charset="-128"/>
              </a:rPr>
              <a:t>YouTube</a:t>
            </a:r>
            <a:r>
              <a:rPr kumimoji="1" lang="ja-JP" altLang="en-US" sz="1050" dirty="0">
                <a:latin typeface="UD デジタル 教科書体 NK-R" panose="02020400000000000000" pitchFamily="18" charset="-128"/>
                <a:ea typeface="UD デジタル 教科書体 NK-R" panose="02020400000000000000" pitchFamily="18" charset="-128"/>
              </a:rPr>
              <a:t>」に「くろもんちゃんねる」を開設し、黒門市場の魅力あふれる店舗を順次紹介。このチャンネルで、商店街独自の取組みとして「ＰＲ動画コンテスト」を開催、</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投票によりグランプリを決定。</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a:t>
            </a:r>
            <a:r>
              <a:rPr kumimoji="1" lang="en-US" altLang="ja-JP" sz="1050" dirty="0">
                <a:latin typeface="UD デジタル 教科書体 NK-R" panose="02020400000000000000" pitchFamily="18" charset="-128"/>
                <a:ea typeface="UD デジタル 教科書体 NK-R" panose="02020400000000000000" pitchFamily="18" charset="-128"/>
              </a:rPr>
              <a:t>LINE</a:t>
            </a:r>
            <a:r>
              <a:rPr kumimoji="1" lang="ja-JP" altLang="en-US" sz="1050" dirty="0">
                <a:latin typeface="UD デジタル 教科書体 NK-R" panose="02020400000000000000" pitchFamily="18" charset="-128"/>
                <a:ea typeface="UD デジタル 教科書体 NK-R" panose="02020400000000000000" pitchFamily="18" charset="-128"/>
              </a:rPr>
              <a:t>公式アカウント」の開設</a:t>
            </a:r>
          </a:p>
          <a:p>
            <a:pPr marL="93663"/>
            <a:r>
              <a:rPr kumimoji="1" lang="ja-JP" altLang="en-US" sz="1050" dirty="0">
                <a:latin typeface="UD デジタル 教科書体 NK-R" panose="02020400000000000000" pitchFamily="18" charset="-128"/>
                <a:ea typeface="UD デジタル 教科書体 NK-R" panose="02020400000000000000" pitchFamily="18" charset="-128"/>
              </a:rPr>
              <a:t>　　従来、公式</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サイトで情報を発信してきたが、新たにＬＩＮＥ公式アカウントを開設。おともだち登録するだけで抽選会に１回参加できる特典や店舗で使用できるクーポンなど、お得な情報をお届け。</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③　「抽選会」の実施</a:t>
            </a: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　　　周辺地域に絞ってＰＲしたことから、来街者は近隣住民が中心となった。例年のようにインバウンドで混雑することはないが、抽選回数は</a:t>
            </a:r>
            <a:r>
              <a:rPr kumimoji="1" lang="en-US" altLang="ja-JP" sz="1050" dirty="0">
                <a:latin typeface="UD デジタル 教科書体 NK-R" panose="02020400000000000000" pitchFamily="18" charset="-128"/>
                <a:ea typeface="UD デジタル 教科書体 NK-R" panose="02020400000000000000" pitchFamily="18" charset="-128"/>
              </a:rPr>
              <a:t>4,000</a:t>
            </a:r>
            <a:r>
              <a:rPr kumimoji="1" lang="ja-JP" altLang="en-US" sz="1050" dirty="0">
                <a:latin typeface="UD デジタル 教科書体 NK-R" panose="02020400000000000000" pitchFamily="18" charset="-128"/>
                <a:ea typeface="UD デジタル 教科書体 NK-R" panose="02020400000000000000" pitchFamily="18" charset="-128"/>
              </a:rPr>
              <a:t>回を超えた。</a:t>
            </a:r>
          </a:p>
        </p:txBody>
      </p:sp>
      <p:sp>
        <p:nvSpPr>
          <p:cNvPr id="36" name="テキスト ボックス 35"/>
          <p:cNvSpPr txBox="1"/>
          <p:nvPr/>
        </p:nvSpPr>
        <p:spPr>
          <a:xfrm>
            <a:off x="7971681" y="4751462"/>
            <a:ext cx="1671238"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「くろもんちゃんねる」動画配信</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3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商店街の入り口</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7</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か所に消毒液を設置、抽選会場に来られた方が密にならないよう交通整理しました。</a:t>
            </a:r>
          </a:p>
          <a:p>
            <a:pPr marL="171450" lvl="0" indent="-171450" defTabSz="914400">
              <a:lnSpc>
                <a:spcPts val="13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全店舗のスタッフに消毒、マスク着用の徹底はもとより、レジ周りで密にならないように工夫していただくよう要請しました。</a:t>
            </a:r>
          </a:p>
          <a:p>
            <a:pPr marL="171450" lvl="0" indent="-171450" defTabSz="914400">
              <a:lnSpc>
                <a:spcPts val="13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また、商店街内の全体放送にて消毒のお願いや、密にならないような注意喚起を行いました。</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何よりも商店街を広く知ってもらうことが大事です。元々魅力のある店が昔から軒を連ねているのだということを再認識してもらい、地元住民や若い世代に来ていただこうと情報発信に力を入れています。</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抽選会には予想以上に、参加してくれるお客さんがいらっしゃったのでよかったです。「くろもんちゃんねる」の目標は、黒門市場に軒を連ねる全店舗の紹介を行うことです。</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9992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98123" y="3904762"/>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27781" y="6444822"/>
            <a:ext cx="876269"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國本</a:t>
            </a:r>
            <a:r>
              <a:rPr kumimoji="1" lang="zh-TW" altLang="en-US" sz="800" dirty="0">
                <a:latin typeface="UD デジタル 教科書体 NK-R" panose="02020400000000000000" pitchFamily="18" charset="-128"/>
                <a:ea typeface="UD デジタル 教科書体 NK-R" panose="02020400000000000000" pitchFamily="18" charset="-128"/>
              </a:rPr>
              <a:t>　晃生</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zh-TW" altLang="en-US" sz="800" dirty="0">
                <a:latin typeface="UD デジタル 教科書体 NK-R" panose="02020400000000000000" pitchFamily="18" charset="-128"/>
                <a:ea typeface="UD デジタル 教科書体 NK-R" panose="02020400000000000000" pitchFamily="18" charset="-128"/>
              </a:rPr>
              <a:t>　事務長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452623" y="3131674"/>
            <a:ext cx="1905553"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黒門市場「</a:t>
            </a:r>
            <a:r>
              <a:rPr kumimoji="1" lang="en-US" altLang="ja-JP" sz="900" dirty="0">
                <a:latin typeface="UD デジタル 教科書体 NK-R" panose="02020400000000000000" pitchFamily="18" charset="-128"/>
                <a:ea typeface="UD デジタル 教科書体 NK-R" panose="02020400000000000000" pitchFamily="18" charset="-128"/>
              </a:rPr>
              <a:t>PR</a:t>
            </a:r>
            <a:r>
              <a:rPr kumimoji="1" lang="ja-JP" altLang="en-US" sz="900" dirty="0">
                <a:latin typeface="UD デジタル 教科書体 NK-R" panose="02020400000000000000" pitchFamily="18" charset="-128"/>
                <a:ea typeface="UD デジタル 教科書体 NK-R" panose="02020400000000000000" pitchFamily="18" charset="-128"/>
              </a:rPr>
              <a:t>動画コンテスト」配信</a:t>
            </a:r>
          </a:p>
        </p:txBody>
      </p:sp>
      <p:pic>
        <p:nvPicPr>
          <p:cNvPr id="4" name="図 3">
            <a:extLst>
              <a:ext uri="{FF2B5EF4-FFF2-40B4-BE49-F238E27FC236}">
                <a16:creationId xmlns:a16="http://schemas.microsoft.com/office/drawing/2014/main" id="{CB8422F4-536F-4E90-95F3-1A3F76F15C18}"/>
              </a:ext>
            </a:extLst>
          </p:cNvPr>
          <p:cNvPicPr>
            <a:picLocks noChangeAspect="1"/>
          </p:cNvPicPr>
          <p:nvPr/>
        </p:nvPicPr>
        <p:blipFill>
          <a:blip r:embed="rId3"/>
          <a:stretch>
            <a:fillRect/>
          </a:stretch>
        </p:blipFill>
        <p:spPr>
          <a:xfrm>
            <a:off x="7291629" y="1837822"/>
            <a:ext cx="2182063" cy="124834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A6772B56-D195-4D44-A322-8CD85092ADE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71681" y="3488120"/>
            <a:ext cx="1614486" cy="11988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B3EBB03F-E11B-442D-9C69-B5CA59073EAB}"/>
              </a:ext>
            </a:extLst>
          </p:cNvPr>
          <p:cNvPicPr>
            <a:picLocks noChangeAspect="1"/>
          </p:cNvPicPr>
          <p:nvPr/>
        </p:nvPicPr>
        <p:blipFill>
          <a:blip r:embed="rId5"/>
          <a:stretch>
            <a:fillRect/>
          </a:stretch>
        </p:blipFill>
        <p:spPr>
          <a:xfrm>
            <a:off x="8821239" y="5549501"/>
            <a:ext cx="742613" cy="757924"/>
          </a:xfrm>
          <a:prstGeom prst="rect">
            <a:avLst/>
          </a:prstGeom>
        </p:spPr>
      </p:pic>
      <p:sp>
        <p:nvSpPr>
          <p:cNvPr id="40" name="正方形/長方形 39"/>
          <p:cNvSpPr/>
          <p:nvPr/>
        </p:nvSpPr>
        <p:spPr>
          <a:xfrm>
            <a:off x="5665304" y="102752"/>
            <a:ext cx="4097878"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事業実施商店街：黒門市場</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所在地：大阪市中央区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アクセス：大阪メトロ日本橋駅すぐ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133</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pic>
        <p:nvPicPr>
          <p:cNvPr id="3" name="図 2">
            <a:extLst>
              <a:ext uri="{FF2B5EF4-FFF2-40B4-BE49-F238E27FC236}">
                <a16:creationId xmlns:a16="http://schemas.microsoft.com/office/drawing/2014/main" id="{770489F3-22D8-4809-B0E2-C0699F02118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l="6472" r="3438"/>
          <a:stretch/>
        </p:blipFill>
        <p:spPr>
          <a:xfrm>
            <a:off x="646827" y="5624513"/>
            <a:ext cx="638174" cy="820309"/>
          </a:xfrm>
          <a:prstGeom prst="rect">
            <a:avLst/>
          </a:prstGeom>
        </p:spPr>
      </p:pic>
      <p:sp>
        <p:nvSpPr>
          <p:cNvPr id="48" name="テキスト ボックス 47">
            <a:extLst>
              <a:ext uri="{FF2B5EF4-FFF2-40B4-BE49-F238E27FC236}">
                <a16:creationId xmlns:a16="http://schemas.microsoft.com/office/drawing/2014/main" id="{CFA88745-0625-4F27-A8B7-A5531009E12A}"/>
              </a:ext>
            </a:extLst>
          </p:cNvPr>
          <p:cNvSpPr txBox="1"/>
          <p:nvPr/>
        </p:nvSpPr>
        <p:spPr>
          <a:xfrm>
            <a:off x="9214613" y="91440"/>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動画</a:t>
            </a:r>
          </a:p>
        </p:txBody>
      </p:sp>
      <p:sp>
        <p:nvSpPr>
          <p:cNvPr id="50" name="テキスト ボックス 49">
            <a:extLst>
              <a:ext uri="{FF2B5EF4-FFF2-40B4-BE49-F238E27FC236}">
                <a16:creationId xmlns:a16="http://schemas.microsoft.com/office/drawing/2014/main" id="{7AC76024-16D1-4204-A6CD-9577FA5CBE12}"/>
              </a:ext>
            </a:extLst>
          </p:cNvPr>
          <p:cNvSpPr txBox="1"/>
          <p:nvPr/>
        </p:nvSpPr>
        <p:spPr>
          <a:xfrm>
            <a:off x="8152541" y="77045"/>
            <a:ext cx="434381"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食</a:t>
            </a:r>
          </a:p>
        </p:txBody>
      </p:sp>
      <p:sp>
        <p:nvSpPr>
          <p:cNvPr id="53" name="テキスト ボックス 52">
            <a:extLst>
              <a:ext uri="{FF2B5EF4-FFF2-40B4-BE49-F238E27FC236}">
                <a16:creationId xmlns:a16="http://schemas.microsoft.com/office/drawing/2014/main" id="{195BC2BA-2617-42AE-8708-1C1CEE6D2150}"/>
              </a:ext>
            </a:extLst>
          </p:cNvPr>
          <p:cNvSpPr txBox="1"/>
          <p:nvPr/>
        </p:nvSpPr>
        <p:spPr>
          <a:xfrm>
            <a:off x="8679455" y="77045"/>
            <a:ext cx="434381"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店主</a:t>
            </a:r>
          </a:p>
        </p:txBody>
      </p:sp>
      <p:sp>
        <p:nvSpPr>
          <p:cNvPr id="2" name="スライド番号プレースホルダー 1">
            <a:extLst>
              <a:ext uri="{FF2B5EF4-FFF2-40B4-BE49-F238E27FC236}">
                <a16:creationId xmlns:a16="http://schemas.microsoft.com/office/drawing/2014/main" id="{5A851CD9-F489-432A-AF95-3B60986CFD60}"/>
              </a:ext>
            </a:extLst>
          </p:cNvPr>
          <p:cNvSpPr>
            <a:spLocks noGrp="1"/>
          </p:cNvSpPr>
          <p:nvPr>
            <p:ph type="sldNum" sz="quarter" idx="12"/>
          </p:nvPr>
        </p:nvSpPr>
        <p:spPr/>
        <p:txBody>
          <a:bodyPr/>
          <a:lstStyle/>
          <a:p>
            <a:r>
              <a:rPr kumimoji="1" lang="en-US" altLang="ja-JP" dirty="0" smtClean="0"/>
              <a:t>14</a:t>
            </a:r>
            <a:endParaRPr kumimoji="1" lang="ja-JP" altLang="en-US" dirty="0"/>
          </a:p>
        </p:txBody>
      </p:sp>
      <p:pic>
        <p:nvPicPr>
          <p:cNvPr id="59" name="図 58">
            <a:extLst>
              <a:ext uri="{FF2B5EF4-FFF2-40B4-BE49-F238E27FC236}">
                <a16:creationId xmlns:a16="http://schemas.microsoft.com/office/drawing/2014/main" id="{171B8CE7-B239-CC47-B1DB-A0E127465E4A}"/>
              </a:ext>
            </a:extLst>
          </p:cNvPr>
          <p:cNvPicPr>
            <a:picLocks noChangeAspect="1"/>
          </p:cNvPicPr>
          <p:nvPr/>
        </p:nvPicPr>
        <p:blipFill>
          <a:blip r:embed="rId8"/>
          <a:stretch>
            <a:fillRect/>
          </a:stretch>
        </p:blipFill>
        <p:spPr>
          <a:xfrm>
            <a:off x="8167822" y="277033"/>
            <a:ext cx="419100" cy="419100"/>
          </a:xfrm>
          <a:prstGeom prst="rect">
            <a:avLst/>
          </a:prstGeom>
        </p:spPr>
      </p:pic>
      <p:pic>
        <p:nvPicPr>
          <p:cNvPr id="60" name="図 59">
            <a:extLst>
              <a:ext uri="{FF2B5EF4-FFF2-40B4-BE49-F238E27FC236}">
                <a16:creationId xmlns:a16="http://schemas.microsoft.com/office/drawing/2014/main" id="{050D5FA2-C869-A740-8CFC-95FEAB656223}"/>
              </a:ext>
            </a:extLst>
          </p:cNvPr>
          <p:cNvPicPr>
            <a:picLocks noChangeAspect="1"/>
          </p:cNvPicPr>
          <p:nvPr/>
        </p:nvPicPr>
        <p:blipFill>
          <a:blip r:embed="rId9"/>
          <a:stretch>
            <a:fillRect/>
          </a:stretch>
        </p:blipFill>
        <p:spPr>
          <a:xfrm>
            <a:off x="8692051" y="277033"/>
            <a:ext cx="419100" cy="419100"/>
          </a:xfrm>
          <a:prstGeom prst="rect">
            <a:avLst/>
          </a:prstGeom>
        </p:spPr>
      </p:pic>
      <p:pic>
        <p:nvPicPr>
          <p:cNvPr id="61" name="図 60">
            <a:extLst>
              <a:ext uri="{FF2B5EF4-FFF2-40B4-BE49-F238E27FC236}">
                <a16:creationId xmlns:a16="http://schemas.microsoft.com/office/drawing/2014/main" id="{361A7625-7F53-1B44-88D6-383F9E9E841D}"/>
              </a:ext>
            </a:extLst>
          </p:cNvPr>
          <p:cNvPicPr>
            <a:picLocks noChangeAspect="1"/>
          </p:cNvPicPr>
          <p:nvPr/>
        </p:nvPicPr>
        <p:blipFill>
          <a:blip r:embed="rId10"/>
          <a:stretch>
            <a:fillRect/>
          </a:stretch>
        </p:blipFill>
        <p:spPr>
          <a:xfrm>
            <a:off x="9209862" y="277033"/>
            <a:ext cx="419100" cy="419100"/>
          </a:xfrm>
          <a:prstGeom prst="rect">
            <a:avLst/>
          </a:prstGeom>
        </p:spPr>
      </p:pic>
      <p:grpSp>
        <p:nvGrpSpPr>
          <p:cNvPr id="35" name="グループ化 34"/>
          <p:cNvGrpSpPr/>
          <p:nvPr/>
        </p:nvGrpSpPr>
        <p:grpSpPr>
          <a:xfrm>
            <a:off x="8593272" y="436028"/>
            <a:ext cx="1117595" cy="100777"/>
            <a:chOff x="8591274" y="397527"/>
            <a:chExt cx="1117595" cy="100777"/>
          </a:xfrm>
        </p:grpSpPr>
        <p:sp>
          <p:nvSpPr>
            <p:cNvPr id="37" name="十字形 36">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9" name="二等辺三角形 38">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326536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64853" y="4506565"/>
            <a:ext cx="6950346"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新商品の開発については、想定を大きく上回る商品数を開発。併せて商品紹介用の</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サイトを開設。各店舗の新商品を開発・ＰＲすることで、商業者にとって、コロナ禍での商売に勇気と活路を見出すことができた。</a:t>
            </a:r>
          </a:p>
          <a:p>
            <a:r>
              <a:rPr kumimoji="1" lang="ja-JP" altLang="en-US" sz="1050" dirty="0">
                <a:latin typeface="UD デジタル 教科書体 NK-R" panose="02020400000000000000" pitchFamily="18" charset="-128"/>
                <a:ea typeface="UD デジタル 教科書体 NK-R" panose="02020400000000000000" pitchFamily="18" charset="-128"/>
              </a:rPr>
              <a:t>　また、番組制作については、</a:t>
            </a:r>
            <a:r>
              <a:rPr kumimoji="1" lang="en-US" altLang="ja-JP" sz="1050" dirty="0">
                <a:latin typeface="UD デジタル 教科書体 NK-R" panose="02020400000000000000" pitchFamily="18" charset="-128"/>
                <a:ea typeface="UD デジタル 教科書体 NK-R" panose="02020400000000000000" pitchFamily="18" charset="-128"/>
              </a:rPr>
              <a:t>CM</a:t>
            </a:r>
            <a:r>
              <a:rPr kumimoji="1" lang="ja-JP" altLang="en-US" sz="1050" dirty="0">
                <a:latin typeface="UD デジタル 教科書体 NK-R" panose="02020400000000000000" pitchFamily="18" charset="-128"/>
                <a:ea typeface="UD デジタル 教科書体 NK-R" panose="02020400000000000000" pitchFamily="18" charset="-128"/>
              </a:rPr>
              <a:t>も併せて複数回放送。地域に向けて商店街の存在を発信することができた。</a:t>
            </a:r>
          </a:p>
        </p:txBody>
      </p:sp>
      <p:graphicFrame>
        <p:nvGraphicFramePr>
          <p:cNvPr id="7" name="表 6"/>
          <p:cNvGraphicFramePr>
            <a:graphicFrameLocks noGrp="1"/>
          </p:cNvGraphicFramePr>
          <p:nvPr>
            <p:extLst>
              <p:ext uri="{D42A27DB-BD31-4B8C-83A1-F6EECF244321}">
                <p14:modId xmlns:p14="http://schemas.microsoft.com/office/powerpoint/2010/main" val="1218190944"/>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a:solidFill>
                            <a:schemeClr val="tx1"/>
                          </a:solidFill>
                          <a:latin typeface="UD デジタル 教科書体 NK-R" panose="02020400000000000000" pitchFamily="18" charset="-128"/>
                          <a:ea typeface="UD デジタル 教科書体 NK-R" panose="02020400000000000000" pitchFamily="18" charset="-128"/>
                        </a:rPr>
                        <a:t>事例⑩</a:t>
                      </a:r>
                      <a:endPar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鬼は外</a:t>
                      </a:r>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コロナ</a:t>
                      </a:r>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00" b="1" dirty="0" err="1">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福は内</a:t>
                      </a:r>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お客様</a:t>
                      </a:r>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 ！山之口の絆伝承＆新生活様式への挑戦事業</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温故知新。地域の魅力を最大限に活用。ニューノーマルに合った「地域密着」とは！</a:t>
            </a:r>
          </a:p>
        </p:txBody>
      </p:sp>
      <p:sp>
        <p:nvSpPr>
          <p:cNvPr id="26" name="テキスト ボックス 25"/>
          <p:cNvSpPr txBox="1"/>
          <p:nvPr/>
        </p:nvSpPr>
        <p:spPr>
          <a:xfrm>
            <a:off x="413194" y="1338596"/>
            <a:ext cx="6902005"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商店街と関わりが深い神社を地域資源と捉え、新商品を開発する「新生活様式対応　地域の逸品事業」、商店街と神社の関わりを発信する番組を制作する「山之口の絆伝承事業」、来街者アンケート等による「次につなげる調査事業」を実施。</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取組みにあたっては、地元の活性化に取り組む堺山之口まちづくり合同会社と連携して実施。</a:t>
            </a:r>
          </a:p>
        </p:txBody>
      </p:sp>
      <p:sp>
        <p:nvSpPr>
          <p:cNvPr id="34" name="テキスト ボックス 33"/>
          <p:cNvSpPr txBox="1"/>
          <p:nvPr/>
        </p:nvSpPr>
        <p:spPr>
          <a:xfrm>
            <a:off x="398123" y="2164326"/>
            <a:ext cx="7050457" cy="1869743"/>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新生活様式対応「地域の逸品事業」</a:t>
            </a: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山之口や堺の地域資源を取り入れた、持ち帰りや</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サイトで販売できる新商品を各店で開発。試作品を</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サイトで公開するなどで、お客様の意見を聞き、新商品を完成。</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「山之口の絆伝承事業」</a:t>
            </a: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地元の高校に協力をいただき、老舗店主、開口神社権禰宜や学芸員から商店街と開口神社の関わりをヒアリング。その内容に加え、この度の商品開発の様子を番組として専門家の指導を受け制作。番組はケーブルテレビやローカルラジオで放送。</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③　「次につなげる調査事業」</a:t>
            </a: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来街者へのアンケート、来場者数の測定、参加店へのアンケートを実施。調査結果を踏まえ、今後どのように活かしていくか検討。商店街組織内でこの結果を共有し、今後の活性化事業の立案につなげていく。</a:t>
            </a:r>
          </a:p>
        </p:txBody>
      </p:sp>
      <p:sp>
        <p:nvSpPr>
          <p:cNvPr id="36" name="テキスト ボックス 35"/>
          <p:cNvSpPr txBox="1"/>
          <p:nvPr/>
        </p:nvSpPr>
        <p:spPr>
          <a:xfrm>
            <a:off x="8114393" y="4871273"/>
            <a:ext cx="1190147"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来街者への</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a:latin typeface="UD デジタル 教科書体 NK-R" panose="02020400000000000000" pitchFamily="18" charset="-128"/>
                <a:ea typeface="UD デジタル 教科書体 NK-R" panose="02020400000000000000" pitchFamily="18" charset="-128"/>
              </a:rPr>
              <a:t>「アンケート調査」</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堺山之口まちづくり合同会社からひとこと</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約７年前に会社を立ち上げ、地域と積極的に交流するイベントを開催するほか、商店街の空き店舗を有効活用した子育て支援や若い事業者の誘致など、地域活性化に取り組んでいます。</a:t>
            </a: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コロナ禍の中、持ち帰りやネット注文に適した、贈って喜ばれる逸品作りをめざしました。今後も、堺山之口の魅力を発信し続けます。</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山之口や堺の地域資源を取り入れた、持ち帰りやネットで販売できる新商品を各店で</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39</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アイテム開発。お客様の意見を聞きながら完成することができました。</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地元の高校に協力いただいた「山之口の絆伝承事業」や、今後本事業を活かすアンケートを実施するなど、地域との関わりを大切にしながら頑張ろうとする山之口商店街の存在を発信することができました。</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017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32575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601232" y="5622530"/>
            <a:ext cx="626949" cy="8357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0000"/>
                </a:solidFill>
              </a:rPr>
              <a:t>写真</a:t>
            </a:r>
          </a:p>
        </p:txBody>
      </p: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zh-TW" altLang="en-US" sz="800" dirty="0">
                <a:latin typeface="UD デジタル 教科書体 NK-R" panose="02020400000000000000" pitchFamily="18" charset="-128"/>
                <a:ea typeface="UD デジタル 教科書体 NK-R" panose="02020400000000000000" pitchFamily="18" charset="-128"/>
              </a:rPr>
              <a:t>片山　勇</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zh-TW" altLang="en-US" sz="800" dirty="0">
                <a:latin typeface="UD デジタル 教科書体 NK-R" panose="02020400000000000000" pitchFamily="18" charset="-128"/>
                <a:ea typeface="UD デジタル 教科書体 NK-R" panose="02020400000000000000" pitchFamily="18" charset="-128"/>
              </a:rPr>
              <a:t>　理事長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40463"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665312" y="2928726"/>
            <a:ext cx="1352032"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「山之口の絆」を収録</a:t>
            </a:r>
          </a:p>
        </p:txBody>
      </p:sp>
      <p:pic>
        <p:nvPicPr>
          <p:cNvPr id="4" name="図 3">
            <a:extLst>
              <a:ext uri="{FF2B5EF4-FFF2-40B4-BE49-F238E27FC236}">
                <a16:creationId xmlns:a16="http://schemas.microsoft.com/office/drawing/2014/main" id="{8741E615-A671-4379-B8BA-34925C98B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870" y="5488999"/>
            <a:ext cx="792629" cy="792629"/>
          </a:xfrm>
          <a:prstGeom prst="rect">
            <a:avLst/>
          </a:prstGeom>
        </p:spPr>
      </p:pic>
      <p:sp>
        <p:nvSpPr>
          <p:cNvPr id="40" name="正方形/長方形 39"/>
          <p:cNvSpPr/>
          <p:nvPr/>
        </p:nvSpPr>
        <p:spPr>
          <a:xfrm>
            <a:off x="5676900" y="102752"/>
            <a:ext cx="4086282" cy="622303"/>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事業実施商店街：堺山之口連合</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所在地：堺市堺区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アクセス：阪</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堺阪堺線</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宿院駅、大小路駅すぐ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35</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pic>
        <p:nvPicPr>
          <p:cNvPr id="6" name="図 5">
            <a:extLst>
              <a:ext uri="{FF2B5EF4-FFF2-40B4-BE49-F238E27FC236}">
                <a16:creationId xmlns:a16="http://schemas.microsoft.com/office/drawing/2014/main" id="{65952189-1D33-4B6D-91BD-60270FB7B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335" y="3326140"/>
            <a:ext cx="1147205" cy="152960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5F7D75ED-1B58-4BBF-B97A-3C96438038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515" y="1580662"/>
            <a:ext cx="1343889" cy="133903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3AD9B60F-3F5E-40CC-85CF-A0DD6C4A31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468" y="5622530"/>
            <a:ext cx="625713" cy="835783"/>
          </a:xfrm>
          <a:prstGeom prst="rect">
            <a:avLst/>
          </a:prstGeom>
        </p:spPr>
      </p:pic>
      <p:sp>
        <p:nvSpPr>
          <p:cNvPr id="52" name="テキスト ボックス 51">
            <a:extLst>
              <a:ext uri="{FF2B5EF4-FFF2-40B4-BE49-F238E27FC236}">
                <a16:creationId xmlns:a16="http://schemas.microsoft.com/office/drawing/2014/main" id="{EC89F876-6BA2-4746-87BF-17124288D9B7}"/>
              </a:ext>
            </a:extLst>
          </p:cNvPr>
          <p:cNvSpPr txBox="1"/>
          <p:nvPr/>
        </p:nvSpPr>
        <p:spPr>
          <a:xfrm>
            <a:off x="8154398" y="81721"/>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53" name="テキスト ボックス 52">
            <a:extLst>
              <a:ext uri="{FF2B5EF4-FFF2-40B4-BE49-F238E27FC236}">
                <a16:creationId xmlns:a16="http://schemas.microsoft.com/office/drawing/2014/main" id="{832A7F66-E4DA-41AA-8A0E-DDF0CB5DC0DD}"/>
              </a:ext>
            </a:extLst>
          </p:cNvPr>
          <p:cNvSpPr txBox="1"/>
          <p:nvPr/>
        </p:nvSpPr>
        <p:spPr>
          <a:xfrm>
            <a:off x="9132853" y="76617"/>
            <a:ext cx="569387"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商品開発</a:t>
            </a:r>
          </a:p>
        </p:txBody>
      </p:sp>
      <p:sp>
        <p:nvSpPr>
          <p:cNvPr id="54" name="テキスト ボックス 53">
            <a:extLst>
              <a:ext uri="{FF2B5EF4-FFF2-40B4-BE49-F238E27FC236}">
                <a16:creationId xmlns:a16="http://schemas.microsoft.com/office/drawing/2014/main" id="{B0EEFCC3-182A-47E6-9EA4-66A8BEBDB7CD}"/>
              </a:ext>
            </a:extLst>
          </p:cNvPr>
          <p:cNvSpPr txBox="1"/>
          <p:nvPr/>
        </p:nvSpPr>
        <p:spPr>
          <a:xfrm>
            <a:off x="8679968" y="84808"/>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cxnSp>
        <p:nvCxnSpPr>
          <p:cNvPr id="37" name="直線コネクタ 36"/>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3B1CF6EF-4520-4EF6-B842-D3262DB760C4}"/>
              </a:ext>
            </a:extLst>
          </p:cNvPr>
          <p:cNvSpPr>
            <a:spLocks noGrp="1"/>
          </p:cNvSpPr>
          <p:nvPr>
            <p:ph type="sldNum" sz="quarter" idx="12"/>
          </p:nvPr>
        </p:nvSpPr>
        <p:spPr/>
        <p:txBody>
          <a:bodyPr/>
          <a:lstStyle/>
          <a:p>
            <a:r>
              <a:rPr kumimoji="1" lang="en-US" altLang="ja-JP" dirty="0" smtClean="0"/>
              <a:t>15</a:t>
            </a:r>
          </a:p>
        </p:txBody>
      </p:sp>
      <p:pic>
        <p:nvPicPr>
          <p:cNvPr id="61" name="図 60">
            <a:extLst>
              <a:ext uri="{FF2B5EF4-FFF2-40B4-BE49-F238E27FC236}">
                <a16:creationId xmlns:a16="http://schemas.microsoft.com/office/drawing/2014/main" id="{B5B8692F-0089-A943-8E5F-DAFC9C3CB878}"/>
              </a:ext>
            </a:extLst>
          </p:cNvPr>
          <p:cNvPicPr>
            <a:picLocks noChangeAspect="1"/>
          </p:cNvPicPr>
          <p:nvPr/>
        </p:nvPicPr>
        <p:blipFill>
          <a:blip r:embed="rId7"/>
          <a:stretch>
            <a:fillRect/>
          </a:stretch>
        </p:blipFill>
        <p:spPr>
          <a:xfrm>
            <a:off x="8163467" y="272349"/>
            <a:ext cx="419100" cy="419100"/>
          </a:xfrm>
          <a:prstGeom prst="rect">
            <a:avLst/>
          </a:prstGeom>
        </p:spPr>
      </p:pic>
      <p:pic>
        <p:nvPicPr>
          <p:cNvPr id="62" name="図 61">
            <a:extLst>
              <a:ext uri="{FF2B5EF4-FFF2-40B4-BE49-F238E27FC236}">
                <a16:creationId xmlns:a16="http://schemas.microsoft.com/office/drawing/2014/main" id="{5D41EF15-26DF-F44E-9B76-5CB887FDCFA4}"/>
              </a:ext>
            </a:extLst>
          </p:cNvPr>
          <p:cNvPicPr>
            <a:picLocks noChangeAspect="1"/>
          </p:cNvPicPr>
          <p:nvPr/>
        </p:nvPicPr>
        <p:blipFill>
          <a:blip r:embed="rId8"/>
          <a:stretch>
            <a:fillRect/>
          </a:stretch>
        </p:blipFill>
        <p:spPr>
          <a:xfrm>
            <a:off x="8701065" y="272349"/>
            <a:ext cx="419529" cy="419100"/>
          </a:xfrm>
          <a:prstGeom prst="rect">
            <a:avLst/>
          </a:prstGeom>
        </p:spPr>
      </p:pic>
      <p:pic>
        <p:nvPicPr>
          <p:cNvPr id="63" name="図 62">
            <a:extLst>
              <a:ext uri="{FF2B5EF4-FFF2-40B4-BE49-F238E27FC236}">
                <a16:creationId xmlns:a16="http://schemas.microsoft.com/office/drawing/2014/main" id="{B33486EB-E0DC-FB41-AD1B-48C32A7C078E}"/>
              </a:ext>
            </a:extLst>
          </p:cNvPr>
          <p:cNvPicPr>
            <a:picLocks noChangeAspect="1"/>
          </p:cNvPicPr>
          <p:nvPr/>
        </p:nvPicPr>
        <p:blipFill>
          <a:blip r:embed="rId9"/>
          <a:stretch>
            <a:fillRect/>
          </a:stretch>
        </p:blipFill>
        <p:spPr>
          <a:xfrm>
            <a:off x="9208431" y="272349"/>
            <a:ext cx="419100" cy="419100"/>
          </a:xfrm>
          <a:prstGeom prst="rect">
            <a:avLst/>
          </a:prstGeom>
        </p:spPr>
      </p:pic>
      <p:grpSp>
        <p:nvGrpSpPr>
          <p:cNvPr id="39" name="グループ化 38"/>
          <p:cNvGrpSpPr/>
          <p:nvPr/>
        </p:nvGrpSpPr>
        <p:grpSpPr>
          <a:xfrm>
            <a:off x="8591636" y="426657"/>
            <a:ext cx="1117595" cy="100777"/>
            <a:chOff x="8591274" y="397527"/>
            <a:chExt cx="1117595" cy="100777"/>
          </a:xfrm>
        </p:grpSpPr>
        <p:sp>
          <p:nvSpPr>
            <p:cNvPr id="42" name="十字形 41">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4" name="二等辺三角形 43">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5601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98123" y="4327116"/>
            <a:ext cx="6713648"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マップは１万部作成し、店頭にて配布と同時に地元自治会を通じて周辺</a:t>
            </a:r>
            <a:r>
              <a:rPr kumimoji="1" lang="en-US" altLang="ja-JP" sz="1050" dirty="0">
                <a:latin typeface="UD デジタル 教科書体 NK-R" panose="02020400000000000000" pitchFamily="18" charset="-128"/>
                <a:ea typeface="UD デジタル 教科書体 NK-R" panose="02020400000000000000" pitchFamily="18" charset="-128"/>
              </a:rPr>
              <a:t>3,000</a:t>
            </a:r>
            <a:r>
              <a:rPr kumimoji="1" lang="ja-JP" altLang="en-US" sz="1050" dirty="0">
                <a:latin typeface="UD デジタル 教科書体 NK-R" panose="02020400000000000000" pitchFamily="18" charset="-128"/>
                <a:ea typeface="UD デジタル 教科書体 NK-R" panose="02020400000000000000" pitchFamily="18" charset="-128"/>
              </a:rPr>
              <a:t>世帯に配布。新しくこの地域に来られた方はもちろん、従来から住まわれている地域の方々にも改めて地元のことを発信する機会を持つことができ、常連のお客様からも「知らないことが掲載されており興味深かった」などと買い物の会話が弾むようになった。</a:t>
            </a:r>
          </a:p>
        </p:txBody>
      </p:sp>
      <p:graphicFrame>
        <p:nvGraphicFramePr>
          <p:cNvPr id="7" name="表 6"/>
          <p:cNvGraphicFramePr>
            <a:graphicFrameLocks noGrp="1"/>
          </p:cNvGraphicFramePr>
          <p:nvPr>
            <p:extLst>
              <p:ext uri="{D42A27DB-BD31-4B8C-83A1-F6EECF244321}">
                <p14:modId xmlns:p14="http://schemas.microsoft.com/office/powerpoint/2010/main" val="1245984884"/>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事例⑪</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zh-TW" sz="1000" b="1" dirty="0">
                          <a:solidFill>
                            <a:schemeClr val="tx1"/>
                          </a:solidFill>
                          <a:latin typeface="UD デジタル 教科書体 NK-R" panose="02020400000000000000" pitchFamily="18" charset="-128"/>
                          <a:ea typeface="UD デジタル 教科書体 NK-R" panose="02020400000000000000" pitchFamily="18" charset="-128"/>
                        </a:rPr>
                        <a:t>GOTO</a:t>
                      </a:r>
                      <a:r>
                        <a:rPr kumimoji="1" lang="zh-TW" altLang="en-US" sz="1000" b="1" dirty="0">
                          <a:solidFill>
                            <a:schemeClr val="tx1"/>
                          </a:solidFill>
                          <a:latin typeface="UD デジタル 教科書体 NK-R" panose="02020400000000000000" pitchFamily="18" charset="-128"/>
                          <a:ea typeface="UD デジタル 教科書体 NK-R" panose="02020400000000000000" pitchFamily="18" charset="-128"/>
                        </a:rPr>
                        <a:t>諏訪森商店会</a:t>
                      </a:r>
                      <a:endPar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商店街の顔が見える安全な生活拠点をめざして、地域の歴史を掘り起こし</a:t>
            </a:r>
          </a:p>
        </p:txBody>
      </p:sp>
      <p:sp>
        <p:nvSpPr>
          <p:cNvPr id="26" name="テキスト ボックス 25"/>
          <p:cNvSpPr txBox="1"/>
          <p:nvPr/>
        </p:nvSpPr>
        <p:spPr>
          <a:xfrm>
            <a:off x="413194" y="1338596"/>
            <a:ext cx="6513895"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諏訪森本通商店街の周辺地域の方々に安心して来街いただけるよう、感染症対策を徹底。その上で、どこにどのような店舗があるのかが分かるよう、商店街</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サイトを新規に作成。さらに、地域を紹介するマップを作成し、商店街周辺に配布することで、商店会に加えて地域の魅力を発信。</a:t>
            </a:r>
          </a:p>
        </p:txBody>
      </p:sp>
      <p:sp>
        <p:nvSpPr>
          <p:cNvPr id="34" name="テキスト ボックス 33"/>
          <p:cNvSpPr txBox="1"/>
          <p:nvPr/>
        </p:nvSpPr>
        <p:spPr>
          <a:xfrm>
            <a:off x="380998" y="2185122"/>
            <a:ext cx="6730773" cy="1869743"/>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「保存版商店街マップ」の制作</a:t>
            </a: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商店街周辺に多い若いファミリー層に地域の歴史を知ってもらうことで、商店街に来てもらうきっかけになれば、という思いで紙の保存版マップを制作。４つ折りのマップは、どの店がどこにあるのか一目で分かるように工夫したほか、裏面には諏訪森駅や諏訪神社の歴史、地域の著名人である作曲家・演奏家のサキタハヂメさんを紹介。</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また、浜寺小学校創立百周年記念誌に掲載された卒業生で女優の山本富士子さんや作家の藤本義一さんの寄稿文が掲載されるなど、地元を深く知ることのできる内容に。</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マップと連動した「商店街</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サイト」の開設</a:t>
            </a:r>
          </a:p>
          <a:p>
            <a:pPr marL="93663" indent="80963"/>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はマップをメインビジュアルに据え、どんな店舗がどこにあるのか一目で分かる作りとした。もちろんスマートフォンでも快適に見ることができる。マップで伝えきれなかった商店街各店舗を写真で詳しく見ることができたり、店独自の</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サイトへ簡単にアクセスできる。</a:t>
            </a:r>
          </a:p>
        </p:txBody>
      </p:sp>
      <p:sp>
        <p:nvSpPr>
          <p:cNvPr id="36" name="テキスト ボックス 35"/>
          <p:cNvSpPr txBox="1"/>
          <p:nvPr/>
        </p:nvSpPr>
        <p:spPr>
          <a:xfrm>
            <a:off x="7488873" y="3091370"/>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「保存版商店街マップ」</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浜寺校区自治連合会からひとこと</a:t>
            </a:r>
            <a:endParaRPr lang="en-US" altLang="ja-JP" sz="900" spc="3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4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本</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連合会は、浜寺校区内にある</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PTA</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や子供会などの各種団体で構成しています。</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毎年夏に、商店街が主催する地域の恒例イベント「フェスタ諏訪森」への参加を通じて、長年に渡り商店街との交流を</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深めてきました</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本事業においては、商店街からの依頼を</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受け、</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「諏訪</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森マップ」</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を周辺世帯に</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配布しました</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。コロナ禍において、地域住民の方々に、地域や商店街の魅力を再認識</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する良い</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機会に</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なったと</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思います。</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今後も、地域の顔でもある商店街、各種団体と連携し、より住みやすい地域社会を目指して活動していきたいと考えています。</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「顔の見える商店街」をめざして、マップと独自の</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サイトをいつか作りたいと思っていました。</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諏訪森本通商店街は、地元の人たちにとって無くてはならない存在と考えており、今回の取組みの実施につながりました。</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こうした取組みを通じて、商店街はもとより、地域の魅力を再発見できました。</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017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146310"/>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zh-TW" altLang="en-US" sz="800" dirty="0">
                <a:latin typeface="UD デジタル 教科書体 NK-R" panose="02020400000000000000" pitchFamily="18" charset="-128"/>
                <a:ea typeface="UD デジタル 教科書体 NK-R" panose="02020400000000000000" pitchFamily="18" charset="-128"/>
              </a:rPr>
              <a:t>高田　和夫</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zh-TW" altLang="en-US" sz="800" dirty="0">
                <a:latin typeface="UD デジタル 教科書体 NK-R" panose="02020400000000000000" pitchFamily="18" charset="-128"/>
                <a:ea typeface="UD デジタル 教科書体 NK-R" panose="02020400000000000000" pitchFamily="18" charset="-128"/>
              </a:rPr>
              <a:t>　理事長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8808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840863" y="4831694"/>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商店街オフィシャルサイト</a:t>
            </a:r>
          </a:p>
        </p:txBody>
      </p:sp>
      <p:pic>
        <p:nvPicPr>
          <p:cNvPr id="4" name="図 3">
            <a:extLst>
              <a:ext uri="{FF2B5EF4-FFF2-40B4-BE49-F238E27FC236}">
                <a16:creationId xmlns:a16="http://schemas.microsoft.com/office/drawing/2014/main" id="{BFE6C551-BBA3-4B63-9D2D-8DCC76611A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8386" y="5479061"/>
            <a:ext cx="837662" cy="837662"/>
          </a:xfrm>
          <a:prstGeom prst="rect">
            <a:avLst/>
          </a:prstGeom>
        </p:spPr>
      </p:pic>
      <p:sp>
        <p:nvSpPr>
          <p:cNvPr id="40" name="正方形/長方形 39"/>
          <p:cNvSpPr/>
          <p:nvPr/>
        </p:nvSpPr>
        <p:spPr>
          <a:xfrm>
            <a:off x="5665304" y="102752"/>
            <a:ext cx="4097878" cy="656701"/>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事業実施商店街：諏訪森本通</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所在地：堺市西区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アクセス：南海本線諏訪ノ森駅すぐ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63</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r>
              <a:rPr kumimoji="1" lang="ja-JP" altLang="en-US" sz="900" dirty="0">
                <a:solidFill>
                  <a:srgbClr val="FF0000"/>
                </a:solidFill>
                <a:latin typeface="UD デジタル 教科書体 NK-R" panose="02020400000000000000" pitchFamily="18" charset="-128"/>
                <a:ea typeface="UD デジタル 教科書体 NK-R" panose="02020400000000000000" pitchFamily="18" charset="-128"/>
              </a:rPr>
              <a:t>　</a:t>
            </a:r>
          </a:p>
        </p:txBody>
      </p:sp>
      <p:pic>
        <p:nvPicPr>
          <p:cNvPr id="6" name="図 5">
            <a:extLst>
              <a:ext uri="{FF2B5EF4-FFF2-40B4-BE49-F238E27FC236}">
                <a16:creationId xmlns:a16="http://schemas.microsoft.com/office/drawing/2014/main" id="{C6D7B5CC-BE35-44CF-BBEB-FD202868C8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3966" y="1411551"/>
            <a:ext cx="2290015" cy="162591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EC462356-7C2A-4917-8A1A-2B0731516C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43651" y="3405092"/>
            <a:ext cx="2194624" cy="140364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図 1">
            <a:extLst>
              <a:ext uri="{FF2B5EF4-FFF2-40B4-BE49-F238E27FC236}">
                <a16:creationId xmlns:a16="http://schemas.microsoft.com/office/drawing/2014/main" id="{83ED2507-6A4D-42ED-9D17-D6719C0375F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79027" y="5608991"/>
            <a:ext cx="649154" cy="835784"/>
          </a:xfrm>
          <a:prstGeom prst="rect">
            <a:avLst/>
          </a:prstGeom>
        </p:spPr>
      </p:pic>
      <p:sp>
        <p:nvSpPr>
          <p:cNvPr id="47" name="テキスト ボックス 46">
            <a:extLst>
              <a:ext uri="{FF2B5EF4-FFF2-40B4-BE49-F238E27FC236}">
                <a16:creationId xmlns:a16="http://schemas.microsoft.com/office/drawing/2014/main" id="{300BBE2F-03FB-4E96-A1A1-468F760790E1}"/>
              </a:ext>
            </a:extLst>
          </p:cNvPr>
          <p:cNvSpPr txBox="1"/>
          <p:nvPr/>
        </p:nvSpPr>
        <p:spPr>
          <a:xfrm>
            <a:off x="8161698" y="95319"/>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48" name="テキスト ボックス 47">
            <a:extLst>
              <a:ext uri="{FF2B5EF4-FFF2-40B4-BE49-F238E27FC236}">
                <a16:creationId xmlns:a16="http://schemas.microsoft.com/office/drawing/2014/main" id="{286D8CA5-3259-4749-8D47-0FCBC3596D2E}"/>
              </a:ext>
            </a:extLst>
          </p:cNvPr>
          <p:cNvSpPr txBox="1"/>
          <p:nvPr/>
        </p:nvSpPr>
        <p:spPr>
          <a:xfrm>
            <a:off x="9187195" y="100041"/>
            <a:ext cx="477162"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マップ</a:t>
            </a:r>
          </a:p>
        </p:txBody>
      </p:sp>
      <p:sp>
        <p:nvSpPr>
          <p:cNvPr id="52" name="テキスト ボックス 51">
            <a:extLst>
              <a:ext uri="{FF2B5EF4-FFF2-40B4-BE49-F238E27FC236}">
                <a16:creationId xmlns:a16="http://schemas.microsoft.com/office/drawing/2014/main" id="{73383968-EDAA-4002-99E9-13CF1F64446A}"/>
              </a:ext>
            </a:extLst>
          </p:cNvPr>
          <p:cNvSpPr txBox="1"/>
          <p:nvPr/>
        </p:nvSpPr>
        <p:spPr>
          <a:xfrm>
            <a:off x="8710125" y="105278"/>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歴史</a:t>
            </a:r>
          </a:p>
        </p:txBody>
      </p:sp>
      <p:cxnSp>
        <p:nvCxnSpPr>
          <p:cNvPr id="35" name="直線コネクタ 34"/>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E38BE80-5665-43D8-AB88-CB1B631EF7D2}"/>
              </a:ext>
            </a:extLst>
          </p:cNvPr>
          <p:cNvSpPr>
            <a:spLocks noGrp="1"/>
          </p:cNvSpPr>
          <p:nvPr>
            <p:ph type="sldNum" sz="quarter" idx="12"/>
          </p:nvPr>
        </p:nvSpPr>
        <p:spPr/>
        <p:txBody>
          <a:bodyPr/>
          <a:lstStyle/>
          <a:p>
            <a:r>
              <a:rPr kumimoji="1" lang="en-US" altLang="ja-JP" dirty="0" smtClean="0"/>
              <a:t>16</a:t>
            </a:r>
            <a:endParaRPr kumimoji="1" lang="ja-JP" altLang="en-US" dirty="0"/>
          </a:p>
        </p:txBody>
      </p:sp>
      <p:pic>
        <p:nvPicPr>
          <p:cNvPr id="55" name="図 54">
            <a:extLst>
              <a:ext uri="{FF2B5EF4-FFF2-40B4-BE49-F238E27FC236}">
                <a16:creationId xmlns:a16="http://schemas.microsoft.com/office/drawing/2014/main" id="{B5B8692F-0089-A943-8E5F-DAFC9C3CB878}"/>
              </a:ext>
            </a:extLst>
          </p:cNvPr>
          <p:cNvPicPr>
            <a:picLocks noChangeAspect="1"/>
          </p:cNvPicPr>
          <p:nvPr/>
        </p:nvPicPr>
        <p:blipFill>
          <a:blip r:embed="rId7"/>
          <a:stretch>
            <a:fillRect/>
          </a:stretch>
        </p:blipFill>
        <p:spPr>
          <a:xfrm>
            <a:off x="8170629" y="287994"/>
            <a:ext cx="419100" cy="419100"/>
          </a:xfrm>
          <a:prstGeom prst="rect">
            <a:avLst/>
          </a:prstGeom>
        </p:spPr>
      </p:pic>
      <p:pic>
        <p:nvPicPr>
          <p:cNvPr id="57" name="図 56">
            <a:extLst>
              <a:ext uri="{FF2B5EF4-FFF2-40B4-BE49-F238E27FC236}">
                <a16:creationId xmlns:a16="http://schemas.microsoft.com/office/drawing/2014/main" id="{CDAE02B1-DE3E-5648-B7C2-F79F6980D30D}"/>
              </a:ext>
            </a:extLst>
          </p:cNvPr>
          <p:cNvPicPr>
            <a:picLocks noChangeAspect="1"/>
          </p:cNvPicPr>
          <p:nvPr/>
        </p:nvPicPr>
        <p:blipFill>
          <a:blip r:embed="rId8"/>
          <a:stretch>
            <a:fillRect/>
          </a:stretch>
        </p:blipFill>
        <p:spPr>
          <a:xfrm>
            <a:off x="8703252" y="287994"/>
            <a:ext cx="419100" cy="419100"/>
          </a:xfrm>
          <a:prstGeom prst="rect">
            <a:avLst/>
          </a:prstGeom>
        </p:spPr>
      </p:pic>
      <p:pic>
        <p:nvPicPr>
          <p:cNvPr id="59" name="図 58">
            <a:extLst>
              <a:ext uri="{FF2B5EF4-FFF2-40B4-BE49-F238E27FC236}">
                <a16:creationId xmlns:a16="http://schemas.microsoft.com/office/drawing/2014/main" id="{77A08649-9165-F548-AAC9-8D66EF4824BA}"/>
              </a:ext>
            </a:extLst>
          </p:cNvPr>
          <p:cNvPicPr>
            <a:picLocks noChangeAspect="1"/>
          </p:cNvPicPr>
          <p:nvPr/>
        </p:nvPicPr>
        <p:blipFill>
          <a:blip r:embed="rId9"/>
          <a:stretch>
            <a:fillRect/>
          </a:stretch>
        </p:blipFill>
        <p:spPr>
          <a:xfrm>
            <a:off x="9207374" y="287994"/>
            <a:ext cx="419100" cy="419100"/>
          </a:xfrm>
          <a:prstGeom prst="rect">
            <a:avLst/>
          </a:prstGeom>
        </p:spPr>
      </p:pic>
      <p:grpSp>
        <p:nvGrpSpPr>
          <p:cNvPr id="42" name="グループ化 41"/>
          <p:cNvGrpSpPr/>
          <p:nvPr/>
        </p:nvGrpSpPr>
        <p:grpSpPr>
          <a:xfrm>
            <a:off x="8596079" y="431773"/>
            <a:ext cx="1117595" cy="100777"/>
            <a:chOff x="8591274" y="397527"/>
            <a:chExt cx="1117595" cy="100777"/>
          </a:xfrm>
        </p:grpSpPr>
        <p:sp>
          <p:nvSpPr>
            <p:cNvPr id="44" name="十字形 43">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5" name="二等辺三角形 44">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94314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034DE7-600F-B242-A2CA-57B699DBAB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2619"/>
          <a:stretch/>
        </p:blipFill>
        <p:spPr>
          <a:xfrm>
            <a:off x="2895930" y="621684"/>
            <a:ext cx="6712777" cy="5879158"/>
          </a:xfrm>
          <a:prstGeom prst="rect">
            <a:avLst/>
          </a:prstGeom>
        </p:spPr>
      </p:pic>
      <p:sp>
        <p:nvSpPr>
          <p:cNvPr id="35" name="角丸四角形 34">
            <a:extLst>
              <a:ext uri="{FF2B5EF4-FFF2-40B4-BE49-F238E27FC236}">
                <a16:creationId xmlns:a16="http://schemas.microsoft.com/office/drawing/2014/main" id="{51B50829-34AA-EA45-9079-C11FA1A804E1}"/>
              </a:ext>
            </a:extLst>
          </p:cNvPr>
          <p:cNvSpPr/>
          <p:nvPr/>
        </p:nvSpPr>
        <p:spPr>
          <a:xfrm>
            <a:off x="411488" y="808476"/>
            <a:ext cx="9039240" cy="1020733"/>
          </a:xfrm>
          <a:prstGeom prst="roundRect">
            <a:avLst>
              <a:gd name="adj" fmla="val 649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tIns="215965" bIns="46793" rtlCol="0" anchor="ctr"/>
          <a:lstStyle/>
          <a:p>
            <a:pPr marR="5079" indent="152370" defTabSz="457109">
              <a:lnSpc>
                <a:spcPct val="139600"/>
              </a:lnSpc>
              <a:spcBef>
                <a:spcPts val="100"/>
              </a:spcBef>
            </a:pPr>
            <a:r>
              <a:rPr lang="ja-JP" altLang="en-US" sz="1050" dirty="0">
                <a:solidFill>
                  <a:schemeClr val="tx1"/>
                </a:solidFill>
                <a:latin typeface="UD Digi Kyokasho NK-R" panose="020B0400000000000000" pitchFamily="34" charset="-128"/>
                <a:ea typeface="UD Digi Kyokasho NK-R" panose="020B0400000000000000" pitchFamily="34" charset="-128"/>
              </a:rPr>
              <a:t>大阪府では、地域の店で買い物をすることが地域商業の持続的な活性化の支えとなり、暮らしやすいまちづくりにつながるという考え方である「バイローカル」に着目し、ニューノーマルに沿ったモデル事例の創出と普及に取り組んでいます。</a:t>
            </a:r>
          </a:p>
          <a:p>
            <a:pPr marR="109198" defTabSz="457109">
              <a:lnSpc>
                <a:spcPct val="139600"/>
              </a:lnSpc>
            </a:pPr>
            <a:r>
              <a:rPr lang="ja-JP" altLang="en-US" sz="1050" dirty="0">
                <a:solidFill>
                  <a:schemeClr val="tx1"/>
                </a:solidFill>
                <a:latin typeface="UD Digi Kyokasho NK-R" panose="020B0400000000000000" pitchFamily="34" charset="-128"/>
                <a:ea typeface="UD Digi Kyokasho NK-R" panose="020B0400000000000000" pitchFamily="34" charset="-128"/>
              </a:rPr>
              <a:t>　この「</a:t>
            </a:r>
            <a:r>
              <a:rPr lang="en-US" altLang="ja-JP" sz="1050" dirty="0">
                <a:solidFill>
                  <a:schemeClr val="tx1"/>
                </a:solidFill>
                <a:latin typeface="UD Digi Kyokasho NK-R" panose="020B0400000000000000" pitchFamily="34" charset="-128"/>
                <a:ea typeface="UD Digi Kyokasho NK-R" panose="020B0400000000000000" pitchFamily="34" charset="-128"/>
              </a:rPr>
              <a:t>BUY</a:t>
            </a:r>
            <a:r>
              <a:rPr lang="ja-JP" altLang="en-US" sz="1050" dirty="0">
                <a:solidFill>
                  <a:schemeClr val="tx1"/>
                </a:solidFill>
                <a:latin typeface="UD Digi Kyokasho NK-R" panose="020B0400000000000000" pitchFamily="34" charset="-128"/>
                <a:ea typeface="UD Digi Kyokasho NK-R" panose="020B0400000000000000" pitchFamily="34" charset="-128"/>
              </a:rPr>
              <a:t> </a:t>
            </a:r>
            <a:r>
              <a:rPr lang="en-US" altLang="ja-JP" sz="1050" dirty="0">
                <a:solidFill>
                  <a:schemeClr val="tx1"/>
                </a:solidFill>
                <a:latin typeface="UD Digi Kyokasho NK-R" panose="020B0400000000000000" pitchFamily="34" charset="-128"/>
                <a:ea typeface="UD Digi Kyokasho NK-R" panose="020B0400000000000000" pitchFamily="34" charset="-128"/>
              </a:rPr>
              <a:t>OSAKA</a:t>
            </a:r>
            <a:r>
              <a:rPr lang="ja-JP" altLang="en-US" sz="1050" dirty="0">
                <a:solidFill>
                  <a:schemeClr val="tx1"/>
                </a:solidFill>
                <a:latin typeface="UD Digi Kyokasho NK-R" panose="020B0400000000000000" pitchFamily="34" charset="-128"/>
                <a:ea typeface="UD Digi Kyokasho NK-R" panose="020B0400000000000000" pitchFamily="34" charset="-128"/>
              </a:rPr>
              <a:t>」マップでは、本事例集の「商店街の取組み事例」に掲載されている商店街をマップ形式で紹介しています。 </a:t>
            </a:r>
            <a:endParaRPr lang="en-US" altLang="ja-JP" sz="1050" dirty="0">
              <a:solidFill>
                <a:schemeClr val="tx1"/>
              </a:solidFill>
              <a:latin typeface="UD Digi Kyokasho NK-R" panose="020B0400000000000000" pitchFamily="34" charset="-128"/>
              <a:ea typeface="UD Digi Kyokasho NK-R" panose="020B0400000000000000" pitchFamily="34" charset="-128"/>
            </a:endParaRPr>
          </a:p>
          <a:p>
            <a:pPr marR="109198" defTabSz="457109">
              <a:lnSpc>
                <a:spcPct val="139600"/>
              </a:lnSpc>
            </a:pPr>
            <a:r>
              <a:rPr lang="ja-JP" altLang="en-US" sz="1050" dirty="0">
                <a:solidFill>
                  <a:schemeClr val="tx1"/>
                </a:solidFill>
                <a:latin typeface="UD Digi Kyokasho NK-R" panose="020B0400000000000000" pitchFamily="34" charset="-128"/>
                <a:ea typeface="UD Digi Kyokasho NK-R" panose="020B0400000000000000" pitchFamily="34" charset="-128"/>
              </a:rPr>
              <a:t>　多様で魅力的な商店街に関心を持っていただき、みなさんにとってのバイローカル活動を考えるきっかけとしてください。</a:t>
            </a:r>
          </a:p>
          <a:p>
            <a:pPr algn="ctr"/>
            <a:endParaRPr kumimoji="1" lang="ja-JP" altLang="en-US" sz="1050" dirty="0"/>
          </a:p>
        </p:txBody>
      </p:sp>
      <p:sp>
        <p:nvSpPr>
          <p:cNvPr id="28" name="object 28"/>
          <p:cNvSpPr txBox="1">
            <a:spLocks noGrp="1"/>
          </p:cNvSpPr>
          <p:nvPr>
            <p:ph type="title"/>
          </p:nvPr>
        </p:nvSpPr>
        <p:spPr>
          <a:xfrm>
            <a:off x="816966" y="359894"/>
            <a:ext cx="1455343" cy="263390"/>
          </a:xfrm>
          <a:prstGeom prst="rect">
            <a:avLst/>
          </a:prstGeom>
        </p:spPr>
        <p:txBody>
          <a:bodyPr vert="horz" wrap="square" lIns="0" tIns="13994" rIns="0" bIns="0" rtlCol="0" anchor="ctr">
            <a:spAutoFit/>
          </a:bodyPr>
          <a:lstStyle/>
          <a:p>
            <a:pPr marL="11194">
              <a:spcBef>
                <a:spcPts val="110"/>
              </a:spcBef>
            </a:pPr>
            <a:r>
              <a:rPr sz="1800" spc="9" dirty="0">
                <a:latin typeface="Meiryo UI" panose="020B0604030504040204" pitchFamily="34" charset="-128"/>
                <a:ea typeface="Meiryo UI" panose="020B0604030504040204" pitchFamily="34" charset="-128"/>
              </a:rPr>
              <a:t>BUY</a:t>
            </a:r>
            <a:r>
              <a:rPr sz="1800" spc="-57" dirty="0">
                <a:latin typeface="Meiryo UI" panose="020B0604030504040204" pitchFamily="34" charset="-128"/>
                <a:ea typeface="Meiryo UI" panose="020B0604030504040204" pitchFamily="34" charset="-128"/>
              </a:rPr>
              <a:t> </a:t>
            </a:r>
            <a:r>
              <a:rPr sz="1800" spc="13" dirty="0">
                <a:latin typeface="Meiryo UI" panose="020B0604030504040204" pitchFamily="34" charset="-128"/>
                <a:ea typeface="Meiryo UI" panose="020B0604030504040204" pitchFamily="34" charset="-128"/>
              </a:rPr>
              <a:t>OSAKA</a:t>
            </a:r>
          </a:p>
        </p:txBody>
      </p:sp>
      <p:pic>
        <p:nvPicPr>
          <p:cNvPr id="29" name="object 29"/>
          <p:cNvPicPr/>
          <p:nvPr/>
        </p:nvPicPr>
        <p:blipFill>
          <a:blip r:embed="rId4" cstate="print"/>
          <a:stretch>
            <a:fillRect/>
          </a:stretch>
        </p:blipFill>
        <p:spPr>
          <a:xfrm>
            <a:off x="407710" y="369302"/>
            <a:ext cx="293956" cy="244968"/>
          </a:xfrm>
          <a:prstGeom prst="rect">
            <a:avLst/>
          </a:prstGeom>
        </p:spPr>
      </p:pic>
      <p:pic>
        <p:nvPicPr>
          <p:cNvPr id="30" name="object 30"/>
          <p:cNvPicPr/>
          <p:nvPr/>
        </p:nvPicPr>
        <p:blipFill>
          <a:blip r:embed="rId5" cstate="print"/>
          <a:stretch>
            <a:fillRect/>
          </a:stretch>
        </p:blipFill>
        <p:spPr>
          <a:xfrm>
            <a:off x="2404181" y="369302"/>
            <a:ext cx="7042769" cy="244968"/>
          </a:xfrm>
          <a:prstGeom prst="rect">
            <a:avLst/>
          </a:prstGeom>
        </p:spPr>
      </p:pic>
      <p:sp>
        <p:nvSpPr>
          <p:cNvPr id="34" name="object 49">
            <a:extLst>
              <a:ext uri="{FF2B5EF4-FFF2-40B4-BE49-F238E27FC236}">
                <a16:creationId xmlns:a16="http://schemas.microsoft.com/office/drawing/2014/main" id="{E1510035-5836-EC47-A2C0-06FB2BA9EAA2}"/>
              </a:ext>
            </a:extLst>
          </p:cNvPr>
          <p:cNvSpPr txBox="1"/>
          <p:nvPr/>
        </p:nvSpPr>
        <p:spPr>
          <a:xfrm>
            <a:off x="991235" y="2021698"/>
            <a:ext cx="2152940" cy="362862"/>
          </a:xfrm>
          <a:prstGeom prst="rect">
            <a:avLst/>
          </a:prstGeom>
        </p:spPr>
        <p:txBody>
          <a:bodyPr vert="horz" wrap="square" lIns="0" tIns="26666" rIns="0" bIns="0" rtlCol="0">
            <a:spAutoFit/>
          </a:bodyPr>
          <a:lstStyle/>
          <a:p>
            <a:pPr marL="71741">
              <a:spcBef>
                <a:spcPts val="210"/>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京橋中央・新京橋商店街</a:t>
            </a:r>
            <a:endParaRPr sz="1250" b="1" dirty="0">
              <a:latin typeface="UD Digi Kyokasho NK-R" panose="02020400000000000000" pitchFamily="18" charset="-128"/>
              <a:ea typeface="UD Digi Kyokasho NK-R" panose="02020400000000000000" pitchFamily="18" charset="-128"/>
              <a:cs typeface="ShinMGoPr6-DeBold"/>
            </a:endParaRPr>
          </a:p>
          <a:p>
            <a:pPr marL="17142">
              <a:spcBef>
                <a:spcPts val="65"/>
              </a:spcBef>
            </a:pPr>
            <a:r>
              <a:rPr sz="85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dirty="0" err="1" smtClean="0">
                <a:solidFill>
                  <a:srgbClr val="231F20"/>
                </a:solidFill>
                <a:latin typeface="UD Digi Kyokasho NK-R" panose="02020400000000000000" pitchFamily="18" charset="-128"/>
                <a:ea typeface="UD Digi Kyokasho NK-R" panose="02020400000000000000" pitchFamily="18" charset="-128"/>
                <a:cs typeface="A-OTF Shin Maru Go Pr6"/>
              </a:rPr>
              <a:t>大阪市都島区</a:t>
            </a:r>
            <a:r>
              <a:rPr lang="ja-JP" altLang="en-US" sz="85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dirty="0" err="1" smtClean="0">
                <a:solidFill>
                  <a:srgbClr val="231F20"/>
                </a:solidFill>
                <a:latin typeface="UD Digi Kyokasho NK-R" panose="02020400000000000000" pitchFamily="18" charset="-128"/>
                <a:ea typeface="UD Digi Kyokasho NK-R" panose="02020400000000000000" pitchFamily="18" charset="-128"/>
                <a:cs typeface="A-OTF Shin Maru Go Pr6"/>
              </a:rPr>
              <a:t>ＪＲ京橋駅</a:t>
            </a:r>
            <a:r>
              <a:rPr sz="85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lang="ja-JP" altLang="en-US" sz="850" dirty="0">
              <a:solidFill>
                <a:srgbClr val="231F20"/>
              </a:solidFill>
              <a:latin typeface="UD Digi Kyokasho NK-R" panose="02020400000000000000" pitchFamily="18" charset="-128"/>
              <a:ea typeface="UD Digi Kyokasho NK-R" panose="02020400000000000000" pitchFamily="18" charset="-128"/>
              <a:cs typeface="A-OTF Shin Maru Go Pr6"/>
            </a:endParaRPr>
          </a:p>
        </p:txBody>
      </p:sp>
      <p:sp>
        <p:nvSpPr>
          <p:cNvPr id="38" name="object 49">
            <a:extLst>
              <a:ext uri="{FF2B5EF4-FFF2-40B4-BE49-F238E27FC236}">
                <a16:creationId xmlns:a16="http://schemas.microsoft.com/office/drawing/2014/main" id="{476CE241-4E4C-CF42-854A-E27996EA1695}"/>
              </a:ext>
            </a:extLst>
          </p:cNvPr>
          <p:cNvSpPr txBox="1"/>
          <p:nvPr/>
        </p:nvSpPr>
        <p:spPr>
          <a:xfrm>
            <a:off x="991235" y="2434950"/>
            <a:ext cx="2152940" cy="362862"/>
          </a:xfrm>
          <a:prstGeom prst="rect">
            <a:avLst/>
          </a:prstGeom>
        </p:spPr>
        <p:txBody>
          <a:bodyPr vert="horz" wrap="square" lIns="0" tIns="26666" rIns="0" bIns="0" rtlCol="0">
            <a:spAutoFit/>
          </a:bodyPr>
          <a:lstStyle/>
          <a:p>
            <a:pPr marL="66662">
              <a:spcBef>
                <a:spcPts val="750"/>
              </a:spcBef>
            </a:pPr>
            <a:r>
              <a:rPr lang="ja-JP" altLang="en-US" sz="1250" b="1" spc="-5">
                <a:solidFill>
                  <a:srgbClr val="447FC1"/>
                </a:solidFill>
                <a:latin typeface="UD Digi Kyokasho NK-R" panose="02020400000000000000" pitchFamily="18" charset="-128"/>
                <a:ea typeface="UD Digi Kyokasho NK-R" panose="02020400000000000000" pitchFamily="18" charset="-128"/>
                <a:cs typeface="ShinMGoPr6-DeBold"/>
              </a:rPr>
              <a:t>八幡屋商店街</a:t>
            </a:r>
            <a:endParaRPr lang="ja-JP" altLang="en-US" sz="1250" b="1">
              <a:latin typeface="UD Digi Kyokasho NK-R" panose="02020400000000000000" pitchFamily="18" charset="-128"/>
              <a:ea typeface="UD Digi Kyokasho NK-R" panose="02020400000000000000" pitchFamily="18" charset="-128"/>
              <a:cs typeface="ShinMGoPr6-DeBold"/>
            </a:endParaRPr>
          </a:p>
          <a:p>
            <a:pPr marL="12697">
              <a:spcBef>
                <a:spcPts val="65"/>
              </a:spcBef>
            </a:pPr>
            <a:r>
              <a:rPr lang="ja-JP" altLang="en-US" sz="850" spc="-20">
                <a:solidFill>
                  <a:srgbClr val="231F20"/>
                </a:solidFill>
                <a:latin typeface="UD Digi Kyokasho NK-R" panose="02020400000000000000" pitchFamily="18" charset="-128"/>
                <a:ea typeface="UD Digi Kyokasho NK-R" panose="02020400000000000000" pitchFamily="18" charset="-128"/>
                <a:cs typeface="A-OTF Shin Maru Go Pr6"/>
              </a:rPr>
              <a:t>（大阪市港区・大阪メトロ朝潮橋駅）</a:t>
            </a:r>
            <a:endParaRPr lang="ja-JP" altLang="en-US" sz="850" dirty="0">
              <a:latin typeface="UD Digi Kyokasho NK-R" panose="02020400000000000000" pitchFamily="18" charset="-128"/>
              <a:ea typeface="UD Digi Kyokasho NK-R" panose="02020400000000000000" pitchFamily="18" charset="-128"/>
              <a:cs typeface="A-OTF Shin Maru Go Pr6"/>
            </a:endParaRPr>
          </a:p>
        </p:txBody>
      </p:sp>
      <p:sp>
        <p:nvSpPr>
          <p:cNvPr id="39" name="object 49">
            <a:extLst>
              <a:ext uri="{FF2B5EF4-FFF2-40B4-BE49-F238E27FC236}">
                <a16:creationId xmlns:a16="http://schemas.microsoft.com/office/drawing/2014/main" id="{C9496513-A598-DB4A-AB27-AC59A33C9A23}"/>
              </a:ext>
            </a:extLst>
          </p:cNvPr>
          <p:cNvSpPr txBox="1"/>
          <p:nvPr/>
        </p:nvSpPr>
        <p:spPr>
          <a:xfrm>
            <a:off x="991235" y="2848202"/>
            <a:ext cx="2152940" cy="362862"/>
          </a:xfrm>
          <a:prstGeom prst="rect">
            <a:avLst/>
          </a:prstGeom>
        </p:spPr>
        <p:txBody>
          <a:bodyPr vert="horz" wrap="square" lIns="0" tIns="26666" rIns="0" bIns="0" rtlCol="0">
            <a:spAutoFit/>
          </a:bodyPr>
          <a:lstStyle/>
          <a:p>
            <a:pPr marL="71106">
              <a:spcBef>
                <a:spcPts val="755"/>
              </a:spcBef>
            </a:pPr>
            <a:r>
              <a:rPr lang="ja-JP" altLang="en-US" sz="1250" b="1" spc="-5" dirty="0">
                <a:solidFill>
                  <a:srgbClr val="447FC1"/>
                </a:solidFill>
                <a:latin typeface="UD Digi Kyokasho NK-R" panose="02020400000000000000" pitchFamily="18" charset="-128"/>
                <a:ea typeface="UD Digi Kyokasho NK-R" panose="02020400000000000000" pitchFamily="18" charset="-128"/>
                <a:cs typeface="ShinMGoPr6-DeBold"/>
              </a:rPr>
              <a:t>生野本通中央商店街</a:t>
            </a:r>
            <a:endParaRPr lang="ja-JP" altLang="en-US" sz="1250" b="1" dirty="0">
              <a:latin typeface="UD Digi Kyokasho NK-R" panose="02020400000000000000" pitchFamily="18" charset="-128"/>
              <a:ea typeface="UD Digi Kyokasho NK-R" panose="02020400000000000000" pitchFamily="18" charset="-128"/>
              <a:cs typeface="ShinMGoPr6-DeBold"/>
            </a:endParaRPr>
          </a:p>
          <a:p>
            <a:pPr marL="16507">
              <a:spcBef>
                <a:spcPts val="65"/>
              </a:spcBef>
            </a:pPr>
            <a:r>
              <a:rPr lang="ja-JP" altLang="en-US" sz="850" spc="-20" dirty="0">
                <a:solidFill>
                  <a:srgbClr val="231F20"/>
                </a:solidFill>
                <a:latin typeface="UD Digi Kyokasho NK-R" panose="02020400000000000000" pitchFamily="18" charset="-128"/>
                <a:ea typeface="UD Digi Kyokasho NK-R" panose="02020400000000000000" pitchFamily="18" charset="-128"/>
                <a:cs typeface="A-OTF Shin Maru Go Pr6"/>
              </a:rPr>
              <a:t>（大阪市生野区・</a:t>
            </a:r>
            <a:r>
              <a:rPr lang="en-US" sz="850" spc="-20" dirty="0">
                <a:solidFill>
                  <a:srgbClr val="231F20"/>
                </a:solidFill>
                <a:latin typeface="UD Digi Kyokasho NK-R" panose="02020400000000000000" pitchFamily="18" charset="-128"/>
                <a:ea typeface="UD Digi Kyokasho NK-R" panose="02020400000000000000" pitchFamily="18" charset="-128"/>
                <a:cs typeface="A-OTF Shin Maru Go Pr6"/>
              </a:rPr>
              <a:t>J</a:t>
            </a:r>
            <a:r>
              <a:rPr lang="en-US" sz="850" spc="5" dirty="0">
                <a:solidFill>
                  <a:srgbClr val="231F20"/>
                </a:solidFill>
                <a:latin typeface="UD Digi Kyokasho NK-R" panose="02020400000000000000" pitchFamily="18" charset="-128"/>
                <a:ea typeface="UD Digi Kyokasho NK-R" panose="02020400000000000000" pitchFamily="18" charset="-128"/>
                <a:cs typeface="A-OTF Shin Maru Go Pr6"/>
              </a:rPr>
              <a:t>R</a:t>
            </a:r>
            <a:r>
              <a:rPr lang="en-US" sz="850" spc="-95" dirty="0">
                <a:solidFill>
                  <a:srgbClr val="231F20"/>
                </a:solidFill>
                <a:latin typeface="UD Digi Kyokasho NK-R" panose="02020400000000000000" pitchFamily="18" charset="-128"/>
                <a:ea typeface="UD Digi Kyokasho NK-R" panose="02020400000000000000" pitchFamily="18" charset="-128"/>
                <a:cs typeface="A-OTF Shin Maru Go Pr6"/>
              </a:rPr>
              <a:t> </a:t>
            </a:r>
            <a:r>
              <a:rPr lang="ja-JP" altLang="en-US" sz="850" spc="-20" dirty="0">
                <a:solidFill>
                  <a:srgbClr val="231F20"/>
                </a:solidFill>
                <a:latin typeface="UD Digi Kyokasho NK-R" panose="02020400000000000000" pitchFamily="18" charset="-128"/>
                <a:ea typeface="UD Digi Kyokasho NK-R" panose="02020400000000000000" pitchFamily="18" charset="-128"/>
                <a:cs typeface="A-OTF Shin Maru Go Pr6"/>
              </a:rPr>
              <a:t>寺田町駅）</a:t>
            </a:r>
            <a:endParaRPr lang="ja-JP" altLang="en-US" sz="850" dirty="0">
              <a:latin typeface="UD Digi Kyokasho NK-R" panose="02020400000000000000" pitchFamily="18" charset="-128"/>
              <a:ea typeface="UD Digi Kyokasho NK-R" panose="02020400000000000000" pitchFamily="18" charset="-128"/>
              <a:cs typeface="A-OTF Shin Maru Go Pr6"/>
            </a:endParaRPr>
          </a:p>
        </p:txBody>
      </p:sp>
      <p:sp>
        <p:nvSpPr>
          <p:cNvPr id="40" name="object 49">
            <a:extLst>
              <a:ext uri="{FF2B5EF4-FFF2-40B4-BE49-F238E27FC236}">
                <a16:creationId xmlns:a16="http://schemas.microsoft.com/office/drawing/2014/main" id="{6BB4BB8B-E516-2947-852E-72AA5D810AB6}"/>
              </a:ext>
            </a:extLst>
          </p:cNvPr>
          <p:cNvSpPr txBox="1"/>
          <p:nvPr/>
        </p:nvSpPr>
        <p:spPr>
          <a:xfrm>
            <a:off x="991235" y="3261454"/>
            <a:ext cx="2152940" cy="362862"/>
          </a:xfrm>
          <a:prstGeom prst="rect">
            <a:avLst/>
          </a:prstGeom>
        </p:spPr>
        <p:txBody>
          <a:bodyPr vert="horz" wrap="square" lIns="0" tIns="26666" rIns="0" bIns="0" rtlCol="0">
            <a:spAutoFit/>
          </a:bodyPr>
          <a:lstStyle/>
          <a:p>
            <a:pPr marL="73010">
              <a:spcBef>
                <a:spcPts val="750"/>
              </a:spcBef>
            </a:pPr>
            <a:r>
              <a:rPr lang="ja-JP" altLang="en-US" sz="1250" b="1" spc="-5">
                <a:solidFill>
                  <a:srgbClr val="447FC1"/>
                </a:solidFill>
                <a:latin typeface="UD Digi Kyokasho NK-R" panose="02020400000000000000" pitchFamily="18" charset="-128"/>
                <a:ea typeface="UD Digi Kyokasho NK-R" panose="02020400000000000000" pitchFamily="18" charset="-128"/>
                <a:cs typeface="ShinMGoPr6-DeBold"/>
              </a:rPr>
              <a:t>城東商店街</a:t>
            </a:r>
            <a:endParaRPr lang="ja-JP" altLang="en-US" sz="1250" b="1">
              <a:latin typeface="UD Digi Kyokasho NK-R" panose="02020400000000000000" pitchFamily="18" charset="-128"/>
              <a:ea typeface="UD Digi Kyokasho NK-R" panose="02020400000000000000" pitchFamily="18" charset="-128"/>
              <a:cs typeface="ShinMGoPr6-DeBold"/>
            </a:endParaRPr>
          </a:p>
          <a:p>
            <a:pPr marL="19046">
              <a:spcBef>
                <a:spcPts val="65"/>
              </a:spcBef>
            </a:pPr>
            <a:r>
              <a:rPr lang="ja-JP" altLang="en-US" sz="850" spc="-20">
                <a:solidFill>
                  <a:srgbClr val="231F20"/>
                </a:solidFill>
                <a:latin typeface="UD Digi Kyokasho NK-R" panose="02020400000000000000" pitchFamily="18" charset="-128"/>
                <a:ea typeface="UD Digi Kyokasho NK-R" panose="02020400000000000000" pitchFamily="18" charset="-128"/>
                <a:cs typeface="A-OTF Shin Maru Go Pr6"/>
              </a:rPr>
              <a:t>（大阪市城東区・大阪メトロ蒲生四丁目駅）</a:t>
            </a:r>
            <a:endParaRPr lang="ja-JP" altLang="en-US" sz="850" dirty="0">
              <a:latin typeface="UD Digi Kyokasho NK-R" panose="02020400000000000000" pitchFamily="18" charset="-128"/>
              <a:ea typeface="UD Digi Kyokasho NK-R" panose="02020400000000000000" pitchFamily="18" charset="-128"/>
              <a:cs typeface="A-OTF Shin Maru Go Pr6"/>
            </a:endParaRPr>
          </a:p>
        </p:txBody>
      </p:sp>
      <p:sp>
        <p:nvSpPr>
          <p:cNvPr id="42" name="object 48">
            <a:extLst>
              <a:ext uri="{FF2B5EF4-FFF2-40B4-BE49-F238E27FC236}">
                <a16:creationId xmlns:a16="http://schemas.microsoft.com/office/drawing/2014/main" id="{AF20CC37-0CF0-B44C-81ED-75130C96B432}"/>
              </a:ext>
            </a:extLst>
          </p:cNvPr>
          <p:cNvSpPr txBox="1"/>
          <p:nvPr/>
        </p:nvSpPr>
        <p:spPr>
          <a:xfrm>
            <a:off x="991235" y="3674706"/>
            <a:ext cx="2639458" cy="362916"/>
          </a:xfrm>
          <a:prstGeom prst="rect">
            <a:avLst/>
          </a:prstGeom>
        </p:spPr>
        <p:txBody>
          <a:bodyPr vert="horz" wrap="square" lIns="0" tIns="26666" rIns="0" bIns="0" rtlCol="0">
            <a:spAutoFit/>
          </a:bodyPr>
          <a:lstStyle/>
          <a:p>
            <a:pPr marL="72376">
              <a:spcBef>
                <a:spcPts val="210"/>
              </a:spcBef>
            </a:pPr>
            <a:r>
              <a:rPr sz="1250" b="1" spc="-5" dirty="0">
                <a:solidFill>
                  <a:srgbClr val="447FC1"/>
                </a:solidFill>
                <a:latin typeface="UD Digi Kyokasho NK-R" panose="02020400000000000000" pitchFamily="18" charset="-128"/>
                <a:ea typeface="UD Digi Kyokasho NK-R" panose="02020400000000000000" pitchFamily="18" charset="-128"/>
                <a:cs typeface="ShinMGoPr6-DeBold"/>
              </a:rPr>
              <a:t>あべのベルタ商店街</a:t>
            </a:r>
            <a:endParaRPr sz="1250" b="1" dirty="0">
              <a:latin typeface="UD Digi Kyokasho NK-R" panose="02020400000000000000" pitchFamily="18" charset="-128"/>
              <a:ea typeface="UD Digi Kyokasho NK-R" panose="02020400000000000000" pitchFamily="18" charset="-128"/>
              <a:cs typeface="ShinMGoPr6-DeBold"/>
            </a:endParaRPr>
          </a:p>
          <a:p>
            <a:pPr marL="18411">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大阪市阿倍野区</a:t>
            </a:r>
            <a:r>
              <a:rPr sz="850" spc="-20" dirty="0" smtClean="0">
                <a:solidFill>
                  <a:srgbClr val="231F20"/>
                </a:solidFill>
                <a:latin typeface="UD Digi Kyokasho NK-R" panose="02020400000000000000" pitchFamily="18" charset="-128"/>
                <a:ea typeface="UD Digi Kyokasho NK-R" panose="02020400000000000000" pitchFamily="18" charset="-128"/>
                <a:cs typeface="A-OTF Shin Maru Go Pr6"/>
              </a:rPr>
              <a:t>・</a:t>
            </a:r>
            <a:r>
              <a:rPr lang="ja-JP" altLang="en-US" sz="850" spc="-20" dirty="0" smtClean="0">
                <a:solidFill>
                  <a:srgbClr val="231F20"/>
                </a:solidFill>
                <a:latin typeface="UD Digi Kyokasho NK-R" panose="02020400000000000000" pitchFamily="18" charset="-128"/>
                <a:ea typeface="UD Digi Kyokasho NK-R" panose="02020400000000000000" pitchFamily="18" charset="-128"/>
                <a:cs typeface="A-OTF Shin Maru Go Pr6"/>
              </a:rPr>
              <a:t>大阪メトロ阿倍野駅、</a:t>
            </a:r>
            <a:r>
              <a:rPr sz="850" spc="-20" dirty="0" err="1" smtClean="0">
                <a:solidFill>
                  <a:srgbClr val="231F20"/>
                </a:solidFill>
                <a:latin typeface="UD Digi Kyokasho NK-R" panose="02020400000000000000" pitchFamily="18" charset="-128"/>
                <a:ea typeface="UD Digi Kyokasho NK-R" panose="02020400000000000000" pitchFamily="18" charset="-128"/>
                <a:cs typeface="A-OTF Shin Maru Go Pr6"/>
              </a:rPr>
              <a:t>阪堺阿倍野駅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5" name="object 48">
            <a:extLst>
              <a:ext uri="{FF2B5EF4-FFF2-40B4-BE49-F238E27FC236}">
                <a16:creationId xmlns:a16="http://schemas.microsoft.com/office/drawing/2014/main" id="{0EFFC623-9423-3A4E-BAB9-906C115E48B7}"/>
              </a:ext>
            </a:extLst>
          </p:cNvPr>
          <p:cNvSpPr txBox="1"/>
          <p:nvPr/>
        </p:nvSpPr>
        <p:spPr>
          <a:xfrm>
            <a:off x="991235" y="5740964"/>
            <a:ext cx="2150245" cy="357733"/>
          </a:xfrm>
          <a:prstGeom prst="rect">
            <a:avLst/>
          </a:prstGeom>
        </p:spPr>
        <p:txBody>
          <a:bodyPr vert="horz" wrap="square" lIns="0" tIns="26666" rIns="0" bIns="0" rtlCol="0">
            <a:spAutoFit/>
          </a:bodyPr>
          <a:lstStyle/>
          <a:p>
            <a:pPr marL="85708">
              <a:spcBef>
                <a:spcPts val="750"/>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堺山之口連合商店街</a:t>
            </a:r>
            <a:endParaRPr sz="1250" b="1" dirty="0">
              <a:latin typeface="UD Digi Kyokasho NK-R" panose="02020400000000000000" pitchFamily="18" charset="-128"/>
              <a:ea typeface="UD Digi Kyokasho NK-R" panose="02020400000000000000" pitchFamily="18" charset="-128"/>
              <a:cs typeface="ShinMGoPr6-DeBold"/>
            </a:endParaRPr>
          </a:p>
          <a:p>
            <a:pPr marL="31744">
              <a:spcBef>
                <a:spcPts val="4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堺市堺区・</a:t>
            </a:r>
            <a:r>
              <a:rPr sz="850" spc="-20" dirty="0" err="1" smtClean="0">
                <a:solidFill>
                  <a:srgbClr val="231F20"/>
                </a:solidFill>
                <a:latin typeface="UD Digi Kyokasho NK-R" panose="02020400000000000000" pitchFamily="18" charset="-128"/>
                <a:ea typeface="UD Digi Kyokasho NK-R" panose="02020400000000000000" pitchFamily="18" charset="-128"/>
                <a:cs typeface="A-OTF Shin Maru Go Pr6"/>
              </a:rPr>
              <a:t>阪堺宿院駅</a:t>
            </a:r>
            <a:r>
              <a:rPr sz="900" spc="-35" dirty="0" err="1">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大小路</a:t>
            </a:r>
            <a:r>
              <a:rPr sz="850" spc="5" dirty="0" err="1">
                <a:solidFill>
                  <a:srgbClr val="231F20"/>
                </a:solidFill>
                <a:latin typeface="UD Digi Kyokasho NK-R" panose="02020400000000000000" pitchFamily="18" charset="-128"/>
                <a:ea typeface="UD Digi Kyokasho NK-R" panose="02020400000000000000" pitchFamily="18" charset="-128"/>
                <a:cs typeface="A-OTF Shin Maru Go Pr6"/>
              </a:rPr>
              <a:t>駅</a:t>
            </a:r>
            <a:r>
              <a:rPr sz="850" spc="-95" dirty="0">
                <a:solidFill>
                  <a:srgbClr val="231F20"/>
                </a:solidFill>
                <a:latin typeface="UD Digi Kyokasho NK-R" panose="02020400000000000000" pitchFamily="18" charset="-128"/>
                <a:ea typeface="UD Digi Kyokasho NK-R" panose="02020400000000000000" pitchFamily="18" charset="-128"/>
                <a:cs typeface="A-OTF Shin Maru Go Pr6"/>
              </a:rPr>
              <a:t> </a:t>
            </a:r>
            <a:r>
              <a:rPr sz="85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6" name="object 48">
            <a:extLst>
              <a:ext uri="{FF2B5EF4-FFF2-40B4-BE49-F238E27FC236}">
                <a16:creationId xmlns:a16="http://schemas.microsoft.com/office/drawing/2014/main" id="{CA867E5B-BBEE-6241-A919-DA5EFF1519F6}"/>
              </a:ext>
            </a:extLst>
          </p:cNvPr>
          <p:cNvSpPr txBox="1"/>
          <p:nvPr/>
        </p:nvSpPr>
        <p:spPr>
          <a:xfrm>
            <a:off x="991235" y="6149092"/>
            <a:ext cx="1960107" cy="362862"/>
          </a:xfrm>
          <a:prstGeom prst="rect">
            <a:avLst/>
          </a:prstGeom>
        </p:spPr>
        <p:txBody>
          <a:bodyPr vert="horz" wrap="square" lIns="0" tIns="26666" rIns="0" bIns="0" rtlCol="0">
            <a:spAutoFit/>
          </a:bodyPr>
          <a:lstStyle/>
          <a:p>
            <a:pPr marL="88882">
              <a:spcBef>
                <a:spcPts val="755"/>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諏訪森本通商店</a:t>
            </a:r>
            <a:r>
              <a:rPr sz="1250" b="1" spc="30" dirty="0" err="1">
                <a:solidFill>
                  <a:srgbClr val="447FC1"/>
                </a:solidFill>
                <a:latin typeface="UD Digi Kyokasho NK-R" panose="02020400000000000000" pitchFamily="18" charset="-128"/>
                <a:ea typeface="UD Digi Kyokasho NK-R" panose="02020400000000000000" pitchFamily="18" charset="-128"/>
                <a:cs typeface="ShinMGoPr6-DeBold"/>
              </a:rPr>
              <a:t>街</a:t>
            </a:r>
            <a:endParaRPr sz="1250" b="1" dirty="0">
              <a:latin typeface="UD Digi Kyokasho NK-R" panose="02020400000000000000" pitchFamily="18" charset="-128"/>
              <a:ea typeface="UD Digi Kyokasho NK-R" panose="02020400000000000000" pitchFamily="18" charset="-128"/>
              <a:cs typeface="ShinMGoPr6-DeBold"/>
            </a:endParaRPr>
          </a:p>
          <a:p>
            <a:pPr marL="34283">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（堺市西区・南海諏訪ノ森駅）</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8" name="object 48">
            <a:extLst>
              <a:ext uri="{FF2B5EF4-FFF2-40B4-BE49-F238E27FC236}">
                <a16:creationId xmlns:a16="http://schemas.microsoft.com/office/drawing/2014/main" id="{B8723D1C-9F81-8F40-988D-D4AB460C2061}"/>
              </a:ext>
            </a:extLst>
          </p:cNvPr>
          <p:cNvSpPr txBox="1"/>
          <p:nvPr/>
        </p:nvSpPr>
        <p:spPr>
          <a:xfrm>
            <a:off x="991235" y="4087957"/>
            <a:ext cx="2152940" cy="362862"/>
          </a:xfrm>
          <a:prstGeom prst="rect">
            <a:avLst/>
          </a:prstGeom>
        </p:spPr>
        <p:txBody>
          <a:bodyPr vert="horz" wrap="square" lIns="0" tIns="26666" rIns="0" bIns="0" rtlCol="0">
            <a:spAutoFit/>
          </a:bodyPr>
          <a:lstStyle/>
          <a:p>
            <a:pPr marL="73010">
              <a:spcBef>
                <a:spcPts val="755"/>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西田辺駅前商店会</a:t>
            </a:r>
            <a:endParaRPr sz="1250" b="1" dirty="0">
              <a:latin typeface="UD Digi Kyokasho NK-R" panose="02020400000000000000" pitchFamily="18" charset="-128"/>
              <a:ea typeface="UD Digi Kyokasho NK-R" panose="02020400000000000000" pitchFamily="18" charset="-128"/>
              <a:cs typeface="ShinMGoPr6-DeBold"/>
            </a:endParaRPr>
          </a:p>
          <a:p>
            <a:pPr marL="19046">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大阪市阿倍野区・大阪メトロ西田辺駅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9" name="object 48">
            <a:extLst>
              <a:ext uri="{FF2B5EF4-FFF2-40B4-BE49-F238E27FC236}">
                <a16:creationId xmlns:a16="http://schemas.microsoft.com/office/drawing/2014/main" id="{EE028811-6D18-B84F-A4F1-BD2185529FDA}"/>
              </a:ext>
            </a:extLst>
          </p:cNvPr>
          <p:cNvSpPr txBox="1"/>
          <p:nvPr/>
        </p:nvSpPr>
        <p:spPr>
          <a:xfrm>
            <a:off x="991235" y="4501209"/>
            <a:ext cx="2803076" cy="362862"/>
          </a:xfrm>
          <a:prstGeom prst="rect">
            <a:avLst/>
          </a:prstGeom>
        </p:spPr>
        <p:txBody>
          <a:bodyPr vert="horz" wrap="square" lIns="0" tIns="26666" rIns="0" bIns="0" rtlCol="0">
            <a:spAutoFit/>
          </a:bodyPr>
          <a:lstStyle/>
          <a:p>
            <a:pPr marL="65392">
              <a:spcBef>
                <a:spcPts val="750"/>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駒川商店街</a:t>
            </a:r>
            <a:endParaRPr sz="1250" b="1" dirty="0">
              <a:latin typeface="UD Digi Kyokasho NK-R" panose="02020400000000000000" pitchFamily="18" charset="-128"/>
              <a:ea typeface="UD Digi Kyokasho NK-R" panose="02020400000000000000" pitchFamily="18" charset="-128"/>
              <a:cs typeface="ShinMGoPr6-DeBold"/>
            </a:endParaRPr>
          </a:p>
          <a:p>
            <a:pPr marL="12697">
              <a:spcBef>
                <a:spcPts val="65"/>
              </a:spcBef>
            </a:pPr>
            <a:r>
              <a:rPr sz="850" spc="-45"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45" dirty="0" err="1">
                <a:solidFill>
                  <a:srgbClr val="231F20"/>
                </a:solidFill>
                <a:latin typeface="UD Digi Kyokasho NK-R" panose="02020400000000000000" pitchFamily="18" charset="-128"/>
                <a:ea typeface="UD Digi Kyokasho NK-R" panose="02020400000000000000" pitchFamily="18" charset="-128"/>
                <a:cs typeface="A-OTF Shin Maru Go Pr6"/>
              </a:rPr>
              <a:t>大阪市東住吉区・大阪メトロ駒川中野駅、近鉄針中野駅</a:t>
            </a:r>
            <a:r>
              <a:rPr sz="850" spc="-45"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50" name="object 48">
            <a:extLst>
              <a:ext uri="{FF2B5EF4-FFF2-40B4-BE49-F238E27FC236}">
                <a16:creationId xmlns:a16="http://schemas.microsoft.com/office/drawing/2014/main" id="{E15ED335-492E-DE41-AA1C-02A65909AFC2}"/>
              </a:ext>
            </a:extLst>
          </p:cNvPr>
          <p:cNvSpPr txBox="1"/>
          <p:nvPr/>
        </p:nvSpPr>
        <p:spPr>
          <a:xfrm>
            <a:off x="991235" y="4914461"/>
            <a:ext cx="2152940" cy="362862"/>
          </a:xfrm>
          <a:prstGeom prst="rect">
            <a:avLst/>
          </a:prstGeom>
        </p:spPr>
        <p:txBody>
          <a:bodyPr vert="horz" wrap="square" lIns="0" tIns="26666" rIns="0" bIns="0" rtlCol="0">
            <a:spAutoFit/>
          </a:bodyPr>
          <a:lstStyle/>
          <a:p>
            <a:pPr marL="77455">
              <a:spcBef>
                <a:spcPts val="750"/>
              </a:spcBef>
            </a:pPr>
            <a:r>
              <a:rPr sz="1250" b="1" spc="-5" dirty="0">
                <a:solidFill>
                  <a:srgbClr val="447FC1"/>
                </a:solidFill>
                <a:latin typeface="UD Digi Kyokasho NK-R" panose="02020400000000000000" pitchFamily="18" charset="-128"/>
                <a:ea typeface="UD Digi Kyokasho NK-R" panose="02020400000000000000" pitchFamily="18" charset="-128"/>
                <a:cs typeface="ShinMGoPr6-DeBold"/>
              </a:rPr>
              <a:t>天神橋筋４丁目北商店街</a:t>
            </a:r>
            <a:endParaRPr sz="1250" b="1" dirty="0">
              <a:latin typeface="UD Digi Kyokasho NK-R" panose="02020400000000000000" pitchFamily="18" charset="-128"/>
              <a:ea typeface="UD Digi Kyokasho NK-R" panose="02020400000000000000" pitchFamily="18" charset="-128"/>
              <a:cs typeface="ShinMGoPr6-DeBold"/>
            </a:endParaRPr>
          </a:p>
          <a:p>
            <a:pPr marL="23490">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（大阪市北区・J</a:t>
            </a:r>
            <a:r>
              <a:rPr sz="850" spc="5" dirty="0">
                <a:solidFill>
                  <a:srgbClr val="231F20"/>
                </a:solidFill>
                <a:latin typeface="UD Digi Kyokasho NK-R" panose="02020400000000000000" pitchFamily="18" charset="-128"/>
                <a:ea typeface="UD Digi Kyokasho NK-R" panose="02020400000000000000" pitchFamily="18" charset="-128"/>
                <a:cs typeface="A-OTF Shin Maru Go Pr6"/>
              </a:rPr>
              <a:t>R</a:t>
            </a:r>
            <a:r>
              <a:rPr sz="850" spc="-95" dirty="0">
                <a:solidFill>
                  <a:srgbClr val="231F20"/>
                </a:solidFill>
                <a:latin typeface="UD Digi Kyokasho NK-R" panose="02020400000000000000" pitchFamily="18" charset="-128"/>
                <a:ea typeface="UD Digi Kyokasho NK-R" panose="02020400000000000000" pitchFamily="18" charset="-128"/>
                <a:cs typeface="A-OTF Shin Maru Go Pr6"/>
              </a:rPr>
              <a:t> </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天満駅、大阪メトロ扇町駅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51" name="object 48">
            <a:extLst>
              <a:ext uri="{FF2B5EF4-FFF2-40B4-BE49-F238E27FC236}">
                <a16:creationId xmlns:a16="http://schemas.microsoft.com/office/drawing/2014/main" id="{85D849AE-F7EC-C94E-A324-B9992521E1BF}"/>
              </a:ext>
            </a:extLst>
          </p:cNvPr>
          <p:cNvSpPr txBox="1"/>
          <p:nvPr/>
        </p:nvSpPr>
        <p:spPr>
          <a:xfrm>
            <a:off x="991235" y="5327713"/>
            <a:ext cx="2152940" cy="362862"/>
          </a:xfrm>
          <a:prstGeom prst="rect">
            <a:avLst/>
          </a:prstGeom>
        </p:spPr>
        <p:txBody>
          <a:bodyPr vert="horz" wrap="square" lIns="0" tIns="26666" rIns="0" bIns="0" rtlCol="0">
            <a:spAutoFit/>
          </a:bodyPr>
          <a:lstStyle/>
          <a:p>
            <a:pPr marL="81899">
              <a:spcBef>
                <a:spcPts val="745"/>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黒門市場商店街</a:t>
            </a:r>
            <a:endParaRPr sz="1250" b="1" dirty="0">
              <a:latin typeface="UD Digi Kyokasho NK-R" panose="02020400000000000000" pitchFamily="18" charset="-128"/>
              <a:ea typeface="UD Digi Kyokasho NK-R" panose="02020400000000000000" pitchFamily="18" charset="-128"/>
              <a:cs typeface="ShinMGoPr6-DeBold"/>
            </a:endParaRPr>
          </a:p>
          <a:p>
            <a:pPr marL="27300">
              <a:spcBef>
                <a:spcPts val="5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大阪市中央区・大阪メトロ日本橋駅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36" name="テキスト ボックス 35">
            <a:extLst>
              <a:ext uri="{FF2B5EF4-FFF2-40B4-BE49-F238E27FC236}">
                <a16:creationId xmlns:a16="http://schemas.microsoft.com/office/drawing/2014/main" id="{E2B61489-447C-A34C-A7A9-911F20EBB5B7}"/>
              </a:ext>
            </a:extLst>
          </p:cNvPr>
          <p:cNvSpPr txBox="1"/>
          <p:nvPr/>
        </p:nvSpPr>
        <p:spPr>
          <a:xfrm>
            <a:off x="4187394" y="1966514"/>
            <a:ext cx="423446" cy="200023"/>
          </a:xfrm>
          <a:prstGeom prst="rect">
            <a:avLst/>
          </a:prstGeom>
          <a:noFill/>
        </p:spPr>
        <p:txBody>
          <a:bodyPr wrap="square" rtlCol="0">
            <a:spAutoFit/>
          </a:bodyPr>
          <a:lstStyle/>
          <a:p>
            <a:r>
              <a:rPr kumimoji="1" lang="en-US" altLang="ja-JP" sz="700" dirty="0">
                <a:latin typeface="UD デジタル 教科書体 NK-R" panose="02020400000000000000" pitchFamily="18" charset="-128"/>
                <a:ea typeface="UD デジタル 教科書体 NK-R" panose="02020400000000000000" pitchFamily="18" charset="-128"/>
              </a:rPr>
              <a:t>GPS</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37" name="テキスト ボックス 36">
            <a:extLst>
              <a:ext uri="{FF2B5EF4-FFF2-40B4-BE49-F238E27FC236}">
                <a16:creationId xmlns:a16="http://schemas.microsoft.com/office/drawing/2014/main" id="{A9E80CAB-BB41-7247-AD62-739A988F78B2}"/>
              </a:ext>
            </a:extLst>
          </p:cNvPr>
          <p:cNvSpPr txBox="1"/>
          <p:nvPr/>
        </p:nvSpPr>
        <p:spPr>
          <a:xfrm>
            <a:off x="3873947" y="1963937"/>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名所</a:t>
            </a:r>
          </a:p>
        </p:txBody>
      </p:sp>
      <p:sp>
        <p:nvSpPr>
          <p:cNvPr id="41" name="テキスト ボックス 40">
            <a:extLst>
              <a:ext uri="{FF2B5EF4-FFF2-40B4-BE49-F238E27FC236}">
                <a16:creationId xmlns:a16="http://schemas.microsoft.com/office/drawing/2014/main" id="{66119AC4-E645-6446-9797-7712D260C8EA}"/>
              </a:ext>
            </a:extLst>
          </p:cNvPr>
          <p:cNvSpPr txBox="1"/>
          <p:nvPr/>
        </p:nvSpPr>
        <p:spPr>
          <a:xfrm>
            <a:off x="3469086" y="1967528"/>
            <a:ext cx="553627" cy="200023"/>
          </a:xfrm>
          <a:prstGeom prst="rect">
            <a:avLst/>
          </a:prstGeom>
          <a:noFill/>
        </p:spPr>
        <p:txBody>
          <a:bodyPr wrap="square" rtlCol="0">
            <a:spAutoFit/>
          </a:bodyPr>
          <a:lstStyle/>
          <a:p>
            <a:r>
              <a:rPr kumimoji="1" lang="ja-JP" altLang="en-US" sz="700" spc="-150" dirty="0">
                <a:latin typeface="UD デジタル 教科書体 NK-R" panose="02020400000000000000" pitchFamily="18" charset="-128"/>
                <a:ea typeface="UD デジタル 教科書体 NK-R" panose="02020400000000000000" pitchFamily="18" charset="-128"/>
              </a:rPr>
              <a:t>複数商店街</a:t>
            </a:r>
          </a:p>
        </p:txBody>
      </p:sp>
      <p:pic>
        <p:nvPicPr>
          <p:cNvPr id="43" name="図 42">
            <a:extLst>
              <a:ext uri="{FF2B5EF4-FFF2-40B4-BE49-F238E27FC236}">
                <a16:creationId xmlns:a16="http://schemas.microsoft.com/office/drawing/2014/main" id="{B3CDF51D-E1EF-4040-8AB2-48F317E97E10}"/>
              </a:ext>
            </a:extLst>
          </p:cNvPr>
          <p:cNvPicPr>
            <a:picLocks noChangeAspect="1"/>
          </p:cNvPicPr>
          <p:nvPr/>
        </p:nvPicPr>
        <p:blipFill>
          <a:blip r:embed="rId6"/>
          <a:stretch>
            <a:fillRect/>
          </a:stretch>
        </p:blipFill>
        <p:spPr>
          <a:xfrm>
            <a:off x="3618651" y="2112270"/>
            <a:ext cx="251959" cy="251959"/>
          </a:xfrm>
          <a:prstGeom prst="rect">
            <a:avLst/>
          </a:prstGeom>
        </p:spPr>
      </p:pic>
      <p:pic>
        <p:nvPicPr>
          <p:cNvPr id="44" name="図 43">
            <a:extLst>
              <a:ext uri="{FF2B5EF4-FFF2-40B4-BE49-F238E27FC236}">
                <a16:creationId xmlns:a16="http://schemas.microsoft.com/office/drawing/2014/main" id="{5731C8B5-453F-914F-93AA-811F7FDB1738}"/>
              </a:ext>
            </a:extLst>
          </p:cNvPr>
          <p:cNvPicPr>
            <a:picLocks noChangeAspect="1"/>
          </p:cNvPicPr>
          <p:nvPr/>
        </p:nvPicPr>
        <p:blipFill>
          <a:blip r:embed="rId7"/>
          <a:stretch>
            <a:fillRect/>
          </a:stretch>
        </p:blipFill>
        <p:spPr>
          <a:xfrm>
            <a:off x="4251429" y="2110714"/>
            <a:ext cx="251959" cy="251959"/>
          </a:xfrm>
          <a:prstGeom prst="rect">
            <a:avLst/>
          </a:prstGeom>
        </p:spPr>
      </p:pic>
      <p:grpSp>
        <p:nvGrpSpPr>
          <p:cNvPr id="7" name="グループ化 6"/>
          <p:cNvGrpSpPr/>
          <p:nvPr/>
        </p:nvGrpSpPr>
        <p:grpSpPr>
          <a:xfrm>
            <a:off x="3878616" y="2213300"/>
            <a:ext cx="680167" cy="59000"/>
            <a:chOff x="3878616" y="2213300"/>
            <a:chExt cx="680167" cy="59000"/>
          </a:xfrm>
        </p:grpSpPr>
        <p:sp>
          <p:nvSpPr>
            <p:cNvPr id="57" name="十字形 56">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62"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3" name="図 62">
            <a:extLst>
              <a:ext uri="{FF2B5EF4-FFF2-40B4-BE49-F238E27FC236}">
                <a16:creationId xmlns:a16="http://schemas.microsoft.com/office/drawing/2014/main" id="{A517A908-716D-D246-A186-C2FFDA5D39C1}"/>
              </a:ext>
            </a:extLst>
          </p:cNvPr>
          <p:cNvPicPr>
            <a:picLocks noChangeAspect="1"/>
          </p:cNvPicPr>
          <p:nvPr/>
        </p:nvPicPr>
        <p:blipFill>
          <a:blip r:embed="rId8"/>
          <a:stretch>
            <a:fillRect/>
          </a:stretch>
        </p:blipFill>
        <p:spPr>
          <a:xfrm>
            <a:off x="3931520" y="2110121"/>
            <a:ext cx="251959" cy="251959"/>
          </a:xfrm>
          <a:prstGeom prst="rect">
            <a:avLst/>
          </a:prstGeom>
        </p:spPr>
      </p:pic>
      <p:sp>
        <p:nvSpPr>
          <p:cNvPr id="64" name="テキスト ボックス 63">
            <a:extLst>
              <a:ext uri="{FF2B5EF4-FFF2-40B4-BE49-F238E27FC236}">
                <a16:creationId xmlns:a16="http://schemas.microsoft.com/office/drawing/2014/main" id="{968CFB9C-4187-0F47-8F8F-FFB76EBB501B}"/>
              </a:ext>
            </a:extLst>
          </p:cNvPr>
          <p:cNvSpPr txBox="1"/>
          <p:nvPr/>
        </p:nvSpPr>
        <p:spPr>
          <a:xfrm>
            <a:off x="3866787" y="2369054"/>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名所</a:t>
            </a:r>
          </a:p>
        </p:txBody>
      </p:sp>
      <p:sp>
        <p:nvSpPr>
          <p:cNvPr id="65" name="テキスト ボックス 64">
            <a:extLst>
              <a:ext uri="{FF2B5EF4-FFF2-40B4-BE49-F238E27FC236}">
                <a16:creationId xmlns:a16="http://schemas.microsoft.com/office/drawing/2014/main" id="{6CE429CA-EFF1-B74A-8A10-6DF6E1BF1B7B}"/>
              </a:ext>
            </a:extLst>
          </p:cNvPr>
          <p:cNvSpPr txBox="1"/>
          <p:nvPr/>
        </p:nvSpPr>
        <p:spPr>
          <a:xfrm>
            <a:off x="3563522" y="2361455"/>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66" name="テキスト ボックス 65">
            <a:extLst>
              <a:ext uri="{FF2B5EF4-FFF2-40B4-BE49-F238E27FC236}">
                <a16:creationId xmlns:a16="http://schemas.microsoft.com/office/drawing/2014/main" id="{02998F94-4C80-CD4C-A382-3F3F85D50690}"/>
              </a:ext>
            </a:extLst>
          </p:cNvPr>
          <p:cNvSpPr txBox="1"/>
          <p:nvPr/>
        </p:nvSpPr>
        <p:spPr>
          <a:xfrm>
            <a:off x="4171725" y="2374943"/>
            <a:ext cx="477086"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マップ</a:t>
            </a:r>
          </a:p>
        </p:txBody>
      </p:sp>
      <p:pic>
        <p:nvPicPr>
          <p:cNvPr id="70" name="図 69">
            <a:extLst>
              <a:ext uri="{FF2B5EF4-FFF2-40B4-BE49-F238E27FC236}">
                <a16:creationId xmlns:a16="http://schemas.microsoft.com/office/drawing/2014/main" id="{5ADE81AF-B5D1-464D-9A52-55DEEC729979}"/>
              </a:ext>
            </a:extLst>
          </p:cNvPr>
          <p:cNvPicPr>
            <a:picLocks noChangeAspect="1"/>
          </p:cNvPicPr>
          <p:nvPr/>
        </p:nvPicPr>
        <p:blipFill>
          <a:blip r:embed="rId9"/>
          <a:stretch>
            <a:fillRect/>
          </a:stretch>
        </p:blipFill>
        <p:spPr>
          <a:xfrm>
            <a:off x="3618651" y="2507721"/>
            <a:ext cx="251959" cy="251959"/>
          </a:xfrm>
          <a:prstGeom prst="rect">
            <a:avLst/>
          </a:prstGeom>
        </p:spPr>
      </p:pic>
      <p:pic>
        <p:nvPicPr>
          <p:cNvPr id="71" name="図 70">
            <a:extLst>
              <a:ext uri="{FF2B5EF4-FFF2-40B4-BE49-F238E27FC236}">
                <a16:creationId xmlns:a16="http://schemas.microsoft.com/office/drawing/2014/main" id="{594D89AC-49DC-3649-9FA9-391956D69E50}"/>
              </a:ext>
            </a:extLst>
          </p:cNvPr>
          <p:cNvPicPr>
            <a:picLocks noChangeAspect="1"/>
          </p:cNvPicPr>
          <p:nvPr/>
        </p:nvPicPr>
        <p:blipFill>
          <a:blip r:embed="rId8"/>
          <a:stretch>
            <a:fillRect/>
          </a:stretch>
        </p:blipFill>
        <p:spPr>
          <a:xfrm>
            <a:off x="3929634" y="2511634"/>
            <a:ext cx="251959" cy="251959"/>
          </a:xfrm>
          <a:prstGeom prst="rect">
            <a:avLst/>
          </a:prstGeom>
        </p:spPr>
      </p:pic>
      <p:pic>
        <p:nvPicPr>
          <p:cNvPr id="72" name="図 71">
            <a:extLst>
              <a:ext uri="{FF2B5EF4-FFF2-40B4-BE49-F238E27FC236}">
                <a16:creationId xmlns:a16="http://schemas.microsoft.com/office/drawing/2014/main" id="{EF9985F7-AAAE-254D-A974-B44B4392039D}"/>
              </a:ext>
            </a:extLst>
          </p:cNvPr>
          <p:cNvPicPr>
            <a:picLocks noChangeAspect="1"/>
          </p:cNvPicPr>
          <p:nvPr/>
        </p:nvPicPr>
        <p:blipFill>
          <a:blip r:embed="rId10"/>
          <a:stretch>
            <a:fillRect/>
          </a:stretch>
        </p:blipFill>
        <p:spPr>
          <a:xfrm>
            <a:off x="4245969" y="2509456"/>
            <a:ext cx="251959" cy="251959"/>
          </a:xfrm>
          <a:prstGeom prst="rect">
            <a:avLst/>
          </a:prstGeom>
        </p:spPr>
      </p:pic>
      <p:sp>
        <p:nvSpPr>
          <p:cNvPr id="76" name="テキスト ボックス 75">
            <a:extLst>
              <a:ext uri="{FF2B5EF4-FFF2-40B4-BE49-F238E27FC236}">
                <a16:creationId xmlns:a16="http://schemas.microsoft.com/office/drawing/2014/main" id="{F7951D10-394D-FC4E-80BF-807E4AF1D5A2}"/>
              </a:ext>
            </a:extLst>
          </p:cNvPr>
          <p:cNvSpPr txBox="1"/>
          <p:nvPr/>
        </p:nvSpPr>
        <p:spPr>
          <a:xfrm>
            <a:off x="3814620" y="2779108"/>
            <a:ext cx="482106" cy="200023"/>
          </a:xfrm>
          <a:prstGeom prst="rect">
            <a:avLst/>
          </a:prstGeom>
          <a:noFill/>
        </p:spPr>
        <p:txBody>
          <a:bodyPr wrap="non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地元学校</a:t>
            </a:r>
          </a:p>
        </p:txBody>
      </p:sp>
      <p:sp>
        <p:nvSpPr>
          <p:cNvPr id="77" name="テキスト ボックス 76">
            <a:extLst>
              <a:ext uri="{FF2B5EF4-FFF2-40B4-BE49-F238E27FC236}">
                <a16:creationId xmlns:a16="http://schemas.microsoft.com/office/drawing/2014/main" id="{468DEABB-ECB3-B245-B291-CA9AEA741407}"/>
              </a:ext>
            </a:extLst>
          </p:cNvPr>
          <p:cNvSpPr txBox="1"/>
          <p:nvPr/>
        </p:nvSpPr>
        <p:spPr>
          <a:xfrm>
            <a:off x="3562560" y="2775770"/>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78" name="テキスト ボックス 77">
            <a:extLst>
              <a:ext uri="{FF2B5EF4-FFF2-40B4-BE49-F238E27FC236}">
                <a16:creationId xmlns:a16="http://schemas.microsoft.com/office/drawing/2014/main" id="{FA83F714-84CC-1F40-A127-086C1C683E6B}"/>
              </a:ext>
            </a:extLst>
          </p:cNvPr>
          <p:cNvSpPr txBox="1"/>
          <p:nvPr/>
        </p:nvSpPr>
        <p:spPr>
          <a:xfrm>
            <a:off x="4162101" y="2788762"/>
            <a:ext cx="406457" cy="200023"/>
          </a:xfrm>
          <a:prstGeom prst="rect">
            <a:avLst/>
          </a:prstGeom>
          <a:noFill/>
        </p:spPr>
        <p:txBody>
          <a:bodyPr wrap="none" rtlCol="0">
            <a:spAutoFit/>
          </a:bodyPr>
          <a:lstStyle/>
          <a:p>
            <a:r>
              <a:rPr kumimoji="1" lang="ja-JP" altLang="en-US" sz="700" spc="-130" dirty="0">
                <a:latin typeface="UD デジタル 教科書体 NK-R" panose="02020400000000000000" pitchFamily="18" charset="-128"/>
                <a:ea typeface="UD デジタル 教科書体 NK-R" panose="02020400000000000000" pitchFamily="18" charset="-128"/>
              </a:rPr>
              <a:t>イベント</a:t>
            </a:r>
          </a:p>
        </p:txBody>
      </p:sp>
      <p:pic>
        <p:nvPicPr>
          <p:cNvPr id="79" name="図 78">
            <a:extLst>
              <a:ext uri="{FF2B5EF4-FFF2-40B4-BE49-F238E27FC236}">
                <a16:creationId xmlns:a16="http://schemas.microsoft.com/office/drawing/2014/main" id="{B45E0F24-1308-1749-BDCF-F640A6BCD07F}"/>
              </a:ext>
            </a:extLst>
          </p:cNvPr>
          <p:cNvPicPr>
            <a:picLocks noChangeAspect="1"/>
          </p:cNvPicPr>
          <p:nvPr/>
        </p:nvPicPr>
        <p:blipFill>
          <a:blip r:embed="rId9"/>
          <a:stretch>
            <a:fillRect/>
          </a:stretch>
        </p:blipFill>
        <p:spPr>
          <a:xfrm>
            <a:off x="3618651" y="2934690"/>
            <a:ext cx="251959" cy="251959"/>
          </a:xfrm>
          <a:prstGeom prst="rect">
            <a:avLst/>
          </a:prstGeom>
        </p:spPr>
      </p:pic>
      <p:pic>
        <p:nvPicPr>
          <p:cNvPr id="80" name="図 79">
            <a:extLst>
              <a:ext uri="{FF2B5EF4-FFF2-40B4-BE49-F238E27FC236}">
                <a16:creationId xmlns:a16="http://schemas.microsoft.com/office/drawing/2014/main" id="{8AC65020-5792-A148-AEA3-3EA9AA740781}"/>
              </a:ext>
            </a:extLst>
          </p:cNvPr>
          <p:cNvPicPr>
            <a:picLocks noChangeAspect="1"/>
          </p:cNvPicPr>
          <p:nvPr/>
        </p:nvPicPr>
        <p:blipFill>
          <a:blip r:embed="rId11"/>
          <a:stretch>
            <a:fillRect/>
          </a:stretch>
        </p:blipFill>
        <p:spPr>
          <a:xfrm>
            <a:off x="3929634" y="2938603"/>
            <a:ext cx="251959" cy="251959"/>
          </a:xfrm>
          <a:prstGeom prst="rect">
            <a:avLst/>
          </a:prstGeom>
        </p:spPr>
      </p:pic>
      <p:pic>
        <p:nvPicPr>
          <p:cNvPr id="81" name="図 80">
            <a:extLst>
              <a:ext uri="{FF2B5EF4-FFF2-40B4-BE49-F238E27FC236}">
                <a16:creationId xmlns:a16="http://schemas.microsoft.com/office/drawing/2014/main" id="{D7AA74C4-BB45-C54D-9350-4BC12648DBD1}"/>
              </a:ext>
            </a:extLst>
          </p:cNvPr>
          <p:cNvPicPr>
            <a:picLocks noChangeAspect="1"/>
          </p:cNvPicPr>
          <p:nvPr/>
        </p:nvPicPr>
        <p:blipFill>
          <a:blip r:embed="rId12"/>
          <a:stretch>
            <a:fillRect/>
          </a:stretch>
        </p:blipFill>
        <p:spPr>
          <a:xfrm>
            <a:off x="4252975" y="2940018"/>
            <a:ext cx="252217" cy="251959"/>
          </a:xfrm>
          <a:prstGeom prst="rect">
            <a:avLst/>
          </a:prstGeom>
        </p:spPr>
      </p:pic>
      <p:sp>
        <p:nvSpPr>
          <p:cNvPr id="85" name="テキスト ボックス 84">
            <a:extLst>
              <a:ext uri="{FF2B5EF4-FFF2-40B4-BE49-F238E27FC236}">
                <a16:creationId xmlns:a16="http://schemas.microsoft.com/office/drawing/2014/main" id="{F30AC16B-328D-9740-8DBB-67C6D873E933}"/>
              </a:ext>
            </a:extLst>
          </p:cNvPr>
          <p:cNvSpPr txBox="1"/>
          <p:nvPr/>
        </p:nvSpPr>
        <p:spPr>
          <a:xfrm>
            <a:off x="4199620" y="3209839"/>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動画</a:t>
            </a:r>
          </a:p>
        </p:txBody>
      </p:sp>
      <p:sp>
        <p:nvSpPr>
          <p:cNvPr id="86" name="テキスト ボックス 85">
            <a:extLst>
              <a:ext uri="{FF2B5EF4-FFF2-40B4-BE49-F238E27FC236}">
                <a16:creationId xmlns:a16="http://schemas.microsoft.com/office/drawing/2014/main" id="{58C5974E-AE3B-D54C-915F-B6CBC5F7D813}"/>
              </a:ext>
            </a:extLst>
          </p:cNvPr>
          <p:cNvSpPr txBox="1"/>
          <p:nvPr/>
        </p:nvSpPr>
        <p:spPr>
          <a:xfrm>
            <a:off x="3475776" y="3194610"/>
            <a:ext cx="553627"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飲食店</a:t>
            </a:r>
          </a:p>
        </p:txBody>
      </p:sp>
      <p:sp>
        <p:nvSpPr>
          <p:cNvPr id="87" name="テキスト ボックス 86">
            <a:extLst>
              <a:ext uri="{FF2B5EF4-FFF2-40B4-BE49-F238E27FC236}">
                <a16:creationId xmlns:a16="http://schemas.microsoft.com/office/drawing/2014/main" id="{ADD8DCFF-584A-E940-B7D5-25CA1F674ED7}"/>
              </a:ext>
            </a:extLst>
          </p:cNvPr>
          <p:cNvSpPr txBox="1"/>
          <p:nvPr/>
        </p:nvSpPr>
        <p:spPr>
          <a:xfrm>
            <a:off x="3777582" y="3203089"/>
            <a:ext cx="537241" cy="201568"/>
          </a:xfrm>
          <a:prstGeom prst="rect">
            <a:avLst/>
          </a:prstGeom>
          <a:noFill/>
        </p:spPr>
        <p:txBody>
          <a:bodyPr wrap="square" rtlCol="0">
            <a:normAutofit/>
          </a:bodyPr>
          <a:lstStyle/>
          <a:p>
            <a:r>
              <a:rPr kumimoji="1" lang="ja-JP" altLang="en-US" sz="700" spc="-150" dirty="0">
                <a:latin typeface="UD デジタル 教科書体 NK-R" panose="02020400000000000000" pitchFamily="18" charset="-128"/>
                <a:ea typeface="UD デジタル 教科書体 NK-R" panose="02020400000000000000" pitchFamily="18" charset="-128"/>
              </a:rPr>
              <a:t>複数商店街</a:t>
            </a:r>
          </a:p>
        </p:txBody>
      </p:sp>
      <p:pic>
        <p:nvPicPr>
          <p:cNvPr id="88" name="図 87">
            <a:extLst>
              <a:ext uri="{FF2B5EF4-FFF2-40B4-BE49-F238E27FC236}">
                <a16:creationId xmlns:a16="http://schemas.microsoft.com/office/drawing/2014/main" id="{40D46401-B3D5-374C-9DD3-F754F1DDDF58}"/>
              </a:ext>
            </a:extLst>
          </p:cNvPr>
          <p:cNvPicPr>
            <a:picLocks noChangeAspect="1"/>
          </p:cNvPicPr>
          <p:nvPr/>
        </p:nvPicPr>
        <p:blipFill>
          <a:blip r:embed="rId13"/>
          <a:stretch>
            <a:fillRect/>
          </a:stretch>
        </p:blipFill>
        <p:spPr>
          <a:xfrm>
            <a:off x="3618651" y="3351189"/>
            <a:ext cx="251959" cy="251959"/>
          </a:xfrm>
          <a:prstGeom prst="rect">
            <a:avLst/>
          </a:prstGeom>
        </p:spPr>
      </p:pic>
      <p:pic>
        <p:nvPicPr>
          <p:cNvPr id="89" name="図 88">
            <a:extLst>
              <a:ext uri="{FF2B5EF4-FFF2-40B4-BE49-F238E27FC236}">
                <a16:creationId xmlns:a16="http://schemas.microsoft.com/office/drawing/2014/main" id="{EB012794-E1E0-954A-BBA5-3608BAD1969C}"/>
              </a:ext>
            </a:extLst>
          </p:cNvPr>
          <p:cNvPicPr>
            <a:picLocks noChangeAspect="1"/>
          </p:cNvPicPr>
          <p:nvPr/>
        </p:nvPicPr>
        <p:blipFill>
          <a:blip r:embed="rId6"/>
          <a:stretch>
            <a:fillRect/>
          </a:stretch>
        </p:blipFill>
        <p:spPr>
          <a:xfrm>
            <a:off x="3929634" y="3355102"/>
            <a:ext cx="251959" cy="251959"/>
          </a:xfrm>
          <a:prstGeom prst="rect">
            <a:avLst/>
          </a:prstGeom>
        </p:spPr>
      </p:pic>
      <p:pic>
        <p:nvPicPr>
          <p:cNvPr id="90" name="図 89">
            <a:extLst>
              <a:ext uri="{FF2B5EF4-FFF2-40B4-BE49-F238E27FC236}">
                <a16:creationId xmlns:a16="http://schemas.microsoft.com/office/drawing/2014/main" id="{6A39AD5F-4D2E-6144-82D9-510D6CBF97F1}"/>
              </a:ext>
            </a:extLst>
          </p:cNvPr>
          <p:cNvPicPr>
            <a:picLocks noChangeAspect="1"/>
          </p:cNvPicPr>
          <p:nvPr/>
        </p:nvPicPr>
        <p:blipFill>
          <a:blip r:embed="rId14"/>
          <a:stretch>
            <a:fillRect/>
          </a:stretch>
        </p:blipFill>
        <p:spPr>
          <a:xfrm>
            <a:off x="4254666" y="3354476"/>
            <a:ext cx="251959" cy="251959"/>
          </a:xfrm>
          <a:prstGeom prst="rect">
            <a:avLst/>
          </a:prstGeom>
        </p:spPr>
      </p:pic>
      <p:sp>
        <p:nvSpPr>
          <p:cNvPr id="94" name="テキスト ボックス 93">
            <a:extLst>
              <a:ext uri="{FF2B5EF4-FFF2-40B4-BE49-F238E27FC236}">
                <a16:creationId xmlns:a16="http://schemas.microsoft.com/office/drawing/2014/main" id="{33618689-8D6A-F849-BB43-6F43C88BFC1B}"/>
              </a:ext>
            </a:extLst>
          </p:cNvPr>
          <p:cNvSpPr txBox="1"/>
          <p:nvPr/>
        </p:nvSpPr>
        <p:spPr>
          <a:xfrm>
            <a:off x="3517949" y="3603036"/>
            <a:ext cx="453897" cy="200023"/>
          </a:xfrm>
          <a:prstGeom prst="rect">
            <a:avLst/>
          </a:prstGeom>
          <a:noFill/>
        </p:spPr>
        <p:txBody>
          <a:bodyPr wrap="non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商店街</a:t>
            </a:r>
          </a:p>
        </p:txBody>
      </p:sp>
      <p:sp>
        <p:nvSpPr>
          <p:cNvPr id="95" name="テキスト ボックス 94">
            <a:extLst>
              <a:ext uri="{FF2B5EF4-FFF2-40B4-BE49-F238E27FC236}">
                <a16:creationId xmlns:a16="http://schemas.microsoft.com/office/drawing/2014/main" id="{472C0A1F-CBC5-2548-B6F0-3D080D39BDC1}"/>
              </a:ext>
            </a:extLst>
          </p:cNvPr>
          <p:cNvSpPr txBox="1"/>
          <p:nvPr/>
        </p:nvSpPr>
        <p:spPr>
          <a:xfrm>
            <a:off x="3782255" y="3609198"/>
            <a:ext cx="541058"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建築物</a:t>
            </a:r>
          </a:p>
        </p:txBody>
      </p:sp>
      <p:sp>
        <p:nvSpPr>
          <p:cNvPr id="96" name="テキスト ボックス 95">
            <a:extLst>
              <a:ext uri="{FF2B5EF4-FFF2-40B4-BE49-F238E27FC236}">
                <a16:creationId xmlns:a16="http://schemas.microsoft.com/office/drawing/2014/main" id="{BA06553C-9EA6-A844-B525-516AC6641804}"/>
              </a:ext>
            </a:extLst>
          </p:cNvPr>
          <p:cNvSpPr txBox="1"/>
          <p:nvPr/>
        </p:nvSpPr>
        <p:spPr>
          <a:xfrm>
            <a:off x="4162334" y="3615712"/>
            <a:ext cx="434311"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写真</a:t>
            </a:r>
          </a:p>
        </p:txBody>
      </p:sp>
      <p:pic>
        <p:nvPicPr>
          <p:cNvPr id="97" name="図 96">
            <a:extLst>
              <a:ext uri="{FF2B5EF4-FFF2-40B4-BE49-F238E27FC236}">
                <a16:creationId xmlns:a16="http://schemas.microsoft.com/office/drawing/2014/main" id="{8B21EA35-8AAD-FC49-86C4-BD03806AF1AC}"/>
              </a:ext>
            </a:extLst>
          </p:cNvPr>
          <p:cNvPicPr>
            <a:picLocks noChangeAspect="1"/>
          </p:cNvPicPr>
          <p:nvPr/>
        </p:nvPicPr>
        <p:blipFill>
          <a:blip r:embed="rId6"/>
          <a:stretch>
            <a:fillRect/>
          </a:stretch>
        </p:blipFill>
        <p:spPr>
          <a:xfrm>
            <a:off x="3618651" y="3756977"/>
            <a:ext cx="251959" cy="251959"/>
          </a:xfrm>
          <a:prstGeom prst="rect">
            <a:avLst/>
          </a:prstGeom>
        </p:spPr>
      </p:pic>
      <p:pic>
        <p:nvPicPr>
          <p:cNvPr id="98" name="図 97">
            <a:extLst>
              <a:ext uri="{FF2B5EF4-FFF2-40B4-BE49-F238E27FC236}">
                <a16:creationId xmlns:a16="http://schemas.microsoft.com/office/drawing/2014/main" id="{CBD6D25B-49D5-BD43-9E07-021A49B19521}"/>
              </a:ext>
            </a:extLst>
          </p:cNvPr>
          <p:cNvPicPr>
            <a:picLocks noChangeAspect="1"/>
          </p:cNvPicPr>
          <p:nvPr/>
        </p:nvPicPr>
        <p:blipFill>
          <a:blip r:embed="rId15"/>
          <a:stretch>
            <a:fillRect/>
          </a:stretch>
        </p:blipFill>
        <p:spPr>
          <a:xfrm>
            <a:off x="3929634" y="3760890"/>
            <a:ext cx="251959" cy="251959"/>
          </a:xfrm>
          <a:prstGeom prst="rect">
            <a:avLst/>
          </a:prstGeom>
        </p:spPr>
      </p:pic>
      <p:pic>
        <p:nvPicPr>
          <p:cNvPr id="99" name="図 98">
            <a:extLst>
              <a:ext uri="{FF2B5EF4-FFF2-40B4-BE49-F238E27FC236}">
                <a16:creationId xmlns:a16="http://schemas.microsoft.com/office/drawing/2014/main" id="{BBBF5017-88B9-624F-9E38-1374D3A80748}"/>
              </a:ext>
            </a:extLst>
          </p:cNvPr>
          <p:cNvPicPr>
            <a:picLocks noChangeAspect="1"/>
          </p:cNvPicPr>
          <p:nvPr/>
        </p:nvPicPr>
        <p:blipFill>
          <a:blip r:embed="rId16"/>
          <a:stretch>
            <a:fillRect/>
          </a:stretch>
        </p:blipFill>
        <p:spPr>
          <a:xfrm>
            <a:off x="4255959" y="3758111"/>
            <a:ext cx="251959" cy="251959"/>
          </a:xfrm>
          <a:prstGeom prst="rect">
            <a:avLst/>
          </a:prstGeom>
        </p:spPr>
      </p:pic>
      <p:sp>
        <p:nvSpPr>
          <p:cNvPr id="103" name="テキスト ボックス 102">
            <a:extLst>
              <a:ext uri="{FF2B5EF4-FFF2-40B4-BE49-F238E27FC236}">
                <a16:creationId xmlns:a16="http://schemas.microsoft.com/office/drawing/2014/main" id="{55FCE0E1-C5A9-E142-90B2-015A7019A00D}"/>
              </a:ext>
            </a:extLst>
          </p:cNvPr>
          <p:cNvSpPr txBox="1"/>
          <p:nvPr/>
        </p:nvSpPr>
        <p:spPr>
          <a:xfrm>
            <a:off x="3469086" y="4033139"/>
            <a:ext cx="553627"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飲食店</a:t>
            </a:r>
          </a:p>
        </p:txBody>
      </p:sp>
      <p:sp>
        <p:nvSpPr>
          <p:cNvPr id="104" name="テキスト ボックス 103">
            <a:extLst>
              <a:ext uri="{FF2B5EF4-FFF2-40B4-BE49-F238E27FC236}">
                <a16:creationId xmlns:a16="http://schemas.microsoft.com/office/drawing/2014/main" id="{CBEB4657-D809-254F-B470-C027E1B22765}"/>
              </a:ext>
            </a:extLst>
          </p:cNvPr>
          <p:cNvSpPr txBox="1"/>
          <p:nvPr/>
        </p:nvSpPr>
        <p:spPr>
          <a:xfrm>
            <a:off x="3818597" y="4037052"/>
            <a:ext cx="482106" cy="200023"/>
          </a:xfrm>
          <a:prstGeom prst="rect">
            <a:avLst/>
          </a:prstGeom>
          <a:noFill/>
        </p:spPr>
        <p:txBody>
          <a:bodyPr wrap="non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鉄道会社</a:t>
            </a:r>
          </a:p>
        </p:txBody>
      </p:sp>
      <p:sp>
        <p:nvSpPr>
          <p:cNvPr id="105" name="テキスト ボックス 104">
            <a:extLst>
              <a:ext uri="{FF2B5EF4-FFF2-40B4-BE49-F238E27FC236}">
                <a16:creationId xmlns:a16="http://schemas.microsoft.com/office/drawing/2014/main" id="{2C7BBAB7-C363-AA44-A353-9AE988225D1F}"/>
              </a:ext>
            </a:extLst>
          </p:cNvPr>
          <p:cNvSpPr txBox="1"/>
          <p:nvPr/>
        </p:nvSpPr>
        <p:spPr>
          <a:xfrm>
            <a:off x="4178288" y="4045240"/>
            <a:ext cx="477086"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マップ</a:t>
            </a:r>
          </a:p>
        </p:txBody>
      </p:sp>
      <p:pic>
        <p:nvPicPr>
          <p:cNvPr id="106" name="図 105">
            <a:extLst>
              <a:ext uri="{FF2B5EF4-FFF2-40B4-BE49-F238E27FC236}">
                <a16:creationId xmlns:a16="http://schemas.microsoft.com/office/drawing/2014/main" id="{49E80121-A7FC-CF40-9448-74B1408E3C62}"/>
              </a:ext>
            </a:extLst>
          </p:cNvPr>
          <p:cNvPicPr>
            <a:picLocks noChangeAspect="1"/>
          </p:cNvPicPr>
          <p:nvPr/>
        </p:nvPicPr>
        <p:blipFill>
          <a:blip r:embed="rId13"/>
          <a:stretch>
            <a:fillRect/>
          </a:stretch>
        </p:blipFill>
        <p:spPr>
          <a:xfrm>
            <a:off x="3624168" y="4181449"/>
            <a:ext cx="251959" cy="251959"/>
          </a:xfrm>
          <a:prstGeom prst="rect">
            <a:avLst/>
          </a:prstGeom>
        </p:spPr>
      </p:pic>
      <p:pic>
        <p:nvPicPr>
          <p:cNvPr id="107" name="図 106">
            <a:extLst>
              <a:ext uri="{FF2B5EF4-FFF2-40B4-BE49-F238E27FC236}">
                <a16:creationId xmlns:a16="http://schemas.microsoft.com/office/drawing/2014/main" id="{058BC8E5-936F-FB44-84F4-414D3D40291F}"/>
              </a:ext>
            </a:extLst>
          </p:cNvPr>
          <p:cNvPicPr>
            <a:picLocks noChangeAspect="1"/>
          </p:cNvPicPr>
          <p:nvPr/>
        </p:nvPicPr>
        <p:blipFill>
          <a:blip r:embed="rId17"/>
          <a:stretch>
            <a:fillRect/>
          </a:stretch>
        </p:blipFill>
        <p:spPr>
          <a:xfrm>
            <a:off x="3935151" y="4185362"/>
            <a:ext cx="251959" cy="251959"/>
          </a:xfrm>
          <a:prstGeom prst="rect">
            <a:avLst/>
          </a:prstGeom>
        </p:spPr>
      </p:pic>
      <p:pic>
        <p:nvPicPr>
          <p:cNvPr id="108" name="図 107">
            <a:extLst>
              <a:ext uri="{FF2B5EF4-FFF2-40B4-BE49-F238E27FC236}">
                <a16:creationId xmlns:a16="http://schemas.microsoft.com/office/drawing/2014/main" id="{5D7D1E5D-FAF1-D44C-8C01-4F78A590D0B5}"/>
              </a:ext>
            </a:extLst>
          </p:cNvPr>
          <p:cNvPicPr>
            <a:picLocks noChangeAspect="1"/>
          </p:cNvPicPr>
          <p:nvPr/>
        </p:nvPicPr>
        <p:blipFill>
          <a:blip r:embed="rId10"/>
          <a:stretch>
            <a:fillRect/>
          </a:stretch>
        </p:blipFill>
        <p:spPr>
          <a:xfrm>
            <a:off x="4256387" y="4185635"/>
            <a:ext cx="251959" cy="251959"/>
          </a:xfrm>
          <a:prstGeom prst="rect">
            <a:avLst/>
          </a:prstGeom>
        </p:spPr>
      </p:pic>
      <p:sp>
        <p:nvSpPr>
          <p:cNvPr id="112" name="テキスト ボックス 111">
            <a:extLst>
              <a:ext uri="{FF2B5EF4-FFF2-40B4-BE49-F238E27FC236}">
                <a16:creationId xmlns:a16="http://schemas.microsoft.com/office/drawing/2014/main" id="{520AF3CC-77C4-B942-98C7-4720FAABD844}"/>
              </a:ext>
            </a:extLst>
          </p:cNvPr>
          <p:cNvSpPr txBox="1"/>
          <p:nvPr/>
        </p:nvSpPr>
        <p:spPr>
          <a:xfrm>
            <a:off x="3564920" y="4433132"/>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13" name="テキスト ボックス 112">
            <a:extLst>
              <a:ext uri="{FF2B5EF4-FFF2-40B4-BE49-F238E27FC236}">
                <a16:creationId xmlns:a16="http://schemas.microsoft.com/office/drawing/2014/main" id="{132C5D74-26FB-6D45-A9E0-CFAFEE9155FD}"/>
              </a:ext>
            </a:extLst>
          </p:cNvPr>
          <p:cNvSpPr txBox="1"/>
          <p:nvPr/>
        </p:nvSpPr>
        <p:spPr>
          <a:xfrm>
            <a:off x="4194780" y="4444779"/>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冊子</a:t>
            </a:r>
          </a:p>
        </p:txBody>
      </p:sp>
      <p:sp>
        <p:nvSpPr>
          <p:cNvPr id="114" name="テキスト ボックス 113">
            <a:extLst>
              <a:ext uri="{FF2B5EF4-FFF2-40B4-BE49-F238E27FC236}">
                <a16:creationId xmlns:a16="http://schemas.microsoft.com/office/drawing/2014/main" id="{2AA8BEC7-4B9D-584B-91BB-43A5750B1E0B}"/>
              </a:ext>
            </a:extLst>
          </p:cNvPr>
          <p:cNvSpPr txBox="1"/>
          <p:nvPr/>
        </p:nvSpPr>
        <p:spPr>
          <a:xfrm>
            <a:off x="3782399" y="4436275"/>
            <a:ext cx="553627"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食文化</a:t>
            </a:r>
          </a:p>
        </p:txBody>
      </p:sp>
      <p:pic>
        <p:nvPicPr>
          <p:cNvPr id="115" name="図 114">
            <a:extLst>
              <a:ext uri="{FF2B5EF4-FFF2-40B4-BE49-F238E27FC236}">
                <a16:creationId xmlns:a16="http://schemas.microsoft.com/office/drawing/2014/main" id="{1EDFBE34-0053-E14F-BA06-ADFC3F9A4C44}"/>
              </a:ext>
            </a:extLst>
          </p:cNvPr>
          <p:cNvPicPr>
            <a:picLocks noChangeAspect="1"/>
          </p:cNvPicPr>
          <p:nvPr/>
        </p:nvPicPr>
        <p:blipFill>
          <a:blip r:embed="rId9"/>
          <a:stretch>
            <a:fillRect/>
          </a:stretch>
        </p:blipFill>
        <p:spPr>
          <a:xfrm>
            <a:off x="3618651" y="4589940"/>
            <a:ext cx="251959" cy="251959"/>
          </a:xfrm>
          <a:prstGeom prst="rect">
            <a:avLst/>
          </a:prstGeom>
        </p:spPr>
      </p:pic>
      <p:pic>
        <p:nvPicPr>
          <p:cNvPr id="116" name="図 115">
            <a:extLst>
              <a:ext uri="{FF2B5EF4-FFF2-40B4-BE49-F238E27FC236}">
                <a16:creationId xmlns:a16="http://schemas.microsoft.com/office/drawing/2014/main" id="{803B1F0A-C7D7-5D48-96C5-1DDCED24F813}"/>
              </a:ext>
            </a:extLst>
          </p:cNvPr>
          <p:cNvPicPr>
            <a:picLocks noChangeAspect="1"/>
          </p:cNvPicPr>
          <p:nvPr/>
        </p:nvPicPr>
        <p:blipFill>
          <a:blip r:embed="rId18"/>
          <a:stretch>
            <a:fillRect/>
          </a:stretch>
        </p:blipFill>
        <p:spPr>
          <a:xfrm>
            <a:off x="3929634" y="4593853"/>
            <a:ext cx="252217" cy="251959"/>
          </a:xfrm>
          <a:prstGeom prst="rect">
            <a:avLst/>
          </a:prstGeom>
        </p:spPr>
      </p:pic>
      <p:pic>
        <p:nvPicPr>
          <p:cNvPr id="117" name="図 116">
            <a:extLst>
              <a:ext uri="{FF2B5EF4-FFF2-40B4-BE49-F238E27FC236}">
                <a16:creationId xmlns:a16="http://schemas.microsoft.com/office/drawing/2014/main" id="{A2B52AB4-F6BC-294A-AC6F-78DDF95D4D20}"/>
              </a:ext>
            </a:extLst>
          </p:cNvPr>
          <p:cNvPicPr>
            <a:picLocks noChangeAspect="1"/>
          </p:cNvPicPr>
          <p:nvPr/>
        </p:nvPicPr>
        <p:blipFill>
          <a:blip r:embed="rId19"/>
          <a:stretch>
            <a:fillRect/>
          </a:stretch>
        </p:blipFill>
        <p:spPr>
          <a:xfrm>
            <a:off x="4250691" y="4591562"/>
            <a:ext cx="251959" cy="251959"/>
          </a:xfrm>
          <a:prstGeom prst="rect">
            <a:avLst/>
          </a:prstGeom>
        </p:spPr>
      </p:pic>
      <p:sp>
        <p:nvSpPr>
          <p:cNvPr id="121" name="テキスト ボックス 120">
            <a:extLst>
              <a:ext uri="{FF2B5EF4-FFF2-40B4-BE49-F238E27FC236}">
                <a16:creationId xmlns:a16="http://schemas.microsoft.com/office/drawing/2014/main" id="{64AC8B7A-E28B-5648-B4CE-2652F704A29F}"/>
              </a:ext>
            </a:extLst>
          </p:cNvPr>
          <p:cNvSpPr txBox="1"/>
          <p:nvPr/>
        </p:nvSpPr>
        <p:spPr>
          <a:xfrm>
            <a:off x="3472946" y="4849274"/>
            <a:ext cx="553627"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飲食店</a:t>
            </a:r>
          </a:p>
        </p:txBody>
      </p:sp>
      <p:sp>
        <p:nvSpPr>
          <p:cNvPr id="122" name="テキスト ボックス 121">
            <a:extLst>
              <a:ext uri="{FF2B5EF4-FFF2-40B4-BE49-F238E27FC236}">
                <a16:creationId xmlns:a16="http://schemas.microsoft.com/office/drawing/2014/main" id="{89141F86-790F-CC48-81C2-66895568D5AA}"/>
              </a:ext>
            </a:extLst>
          </p:cNvPr>
          <p:cNvSpPr txBox="1"/>
          <p:nvPr/>
        </p:nvSpPr>
        <p:spPr>
          <a:xfrm>
            <a:off x="3874850" y="4853186"/>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名所</a:t>
            </a:r>
          </a:p>
        </p:txBody>
      </p:sp>
      <p:sp>
        <p:nvSpPr>
          <p:cNvPr id="123" name="テキスト ボックス 122">
            <a:extLst>
              <a:ext uri="{FF2B5EF4-FFF2-40B4-BE49-F238E27FC236}">
                <a16:creationId xmlns:a16="http://schemas.microsoft.com/office/drawing/2014/main" id="{B1AD09D7-EB28-D140-B2A5-B51B0B4A6B92}"/>
              </a:ext>
            </a:extLst>
          </p:cNvPr>
          <p:cNvSpPr txBox="1"/>
          <p:nvPr/>
        </p:nvSpPr>
        <p:spPr>
          <a:xfrm>
            <a:off x="4194780" y="4862148"/>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動画</a:t>
            </a:r>
          </a:p>
        </p:txBody>
      </p:sp>
      <p:pic>
        <p:nvPicPr>
          <p:cNvPr id="124" name="図 123">
            <a:extLst>
              <a:ext uri="{FF2B5EF4-FFF2-40B4-BE49-F238E27FC236}">
                <a16:creationId xmlns:a16="http://schemas.microsoft.com/office/drawing/2014/main" id="{26D65177-21E4-6244-9C77-8E476853D991}"/>
              </a:ext>
            </a:extLst>
          </p:cNvPr>
          <p:cNvPicPr>
            <a:picLocks noChangeAspect="1"/>
          </p:cNvPicPr>
          <p:nvPr/>
        </p:nvPicPr>
        <p:blipFill>
          <a:blip r:embed="rId13"/>
          <a:stretch>
            <a:fillRect/>
          </a:stretch>
        </p:blipFill>
        <p:spPr>
          <a:xfrm>
            <a:off x="3617524" y="5007244"/>
            <a:ext cx="251959" cy="251959"/>
          </a:xfrm>
          <a:prstGeom prst="rect">
            <a:avLst/>
          </a:prstGeom>
        </p:spPr>
      </p:pic>
      <p:pic>
        <p:nvPicPr>
          <p:cNvPr id="125" name="図 124">
            <a:extLst>
              <a:ext uri="{FF2B5EF4-FFF2-40B4-BE49-F238E27FC236}">
                <a16:creationId xmlns:a16="http://schemas.microsoft.com/office/drawing/2014/main" id="{4D0783D5-F34C-944F-A5A4-D73B2189AFFD}"/>
              </a:ext>
            </a:extLst>
          </p:cNvPr>
          <p:cNvPicPr>
            <a:picLocks noChangeAspect="1"/>
          </p:cNvPicPr>
          <p:nvPr/>
        </p:nvPicPr>
        <p:blipFill>
          <a:blip r:embed="rId20"/>
          <a:stretch>
            <a:fillRect/>
          </a:stretch>
        </p:blipFill>
        <p:spPr>
          <a:xfrm>
            <a:off x="3929634" y="5011157"/>
            <a:ext cx="252217" cy="251959"/>
          </a:xfrm>
          <a:prstGeom prst="rect">
            <a:avLst/>
          </a:prstGeom>
        </p:spPr>
      </p:pic>
      <p:pic>
        <p:nvPicPr>
          <p:cNvPr id="126" name="図 125">
            <a:extLst>
              <a:ext uri="{FF2B5EF4-FFF2-40B4-BE49-F238E27FC236}">
                <a16:creationId xmlns:a16="http://schemas.microsoft.com/office/drawing/2014/main" id="{EAF1758E-8674-FF43-BDF2-8E7C46CC4B82}"/>
              </a:ext>
            </a:extLst>
          </p:cNvPr>
          <p:cNvPicPr>
            <a:picLocks noChangeAspect="1"/>
          </p:cNvPicPr>
          <p:nvPr/>
        </p:nvPicPr>
        <p:blipFill>
          <a:blip r:embed="rId14"/>
          <a:stretch>
            <a:fillRect/>
          </a:stretch>
        </p:blipFill>
        <p:spPr>
          <a:xfrm>
            <a:off x="4250691" y="5012218"/>
            <a:ext cx="251959" cy="251959"/>
          </a:xfrm>
          <a:prstGeom prst="rect">
            <a:avLst/>
          </a:prstGeom>
        </p:spPr>
      </p:pic>
      <p:sp>
        <p:nvSpPr>
          <p:cNvPr id="151" name="テキスト ボックス 150">
            <a:extLst>
              <a:ext uri="{FF2B5EF4-FFF2-40B4-BE49-F238E27FC236}">
                <a16:creationId xmlns:a16="http://schemas.microsoft.com/office/drawing/2014/main" id="{8A029EE9-761E-414F-A720-74E1649B7C23}"/>
              </a:ext>
            </a:extLst>
          </p:cNvPr>
          <p:cNvSpPr txBox="1"/>
          <p:nvPr/>
        </p:nvSpPr>
        <p:spPr>
          <a:xfrm>
            <a:off x="4194780" y="5271101"/>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動画</a:t>
            </a:r>
          </a:p>
        </p:txBody>
      </p:sp>
      <p:sp>
        <p:nvSpPr>
          <p:cNvPr id="152" name="テキスト ボックス 151">
            <a:extLst>
              <a:ext uri="{FF2B5EF4-FFF2-40B4-BE49-F238E27FC236}">
                <a16:creationId xmlns:a16="http://schemas.microsoft.com/office/drawing/2014/main" id="{9935DB11-F941-9A47-BCFB-E1AB01F53EEC}"/>
              </a:ext>
            </a:extLst>
          </p:cNvPr>
          <p:cNvSpPr txBox="1"/>
          <p:nvPr/>
        </p:nvSpPr>
        <p:spPr>
          <a:xfrm>
            <a:off x="3524546" y="5258997"/>
            <a:ext cx="434311"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食</a:t>
            </a:r>
          </a:p>
        </p:txBody>
      </p:sp>
      <p:sp>
        <p:nvSpPr>
          <p:cNvPr id="153" name="テキスト ボックス 152">
            <a:extLst>
              <a:ext uri="{FF2B5EF4-FFF2-40B4-BE49-F238E27FC236}">
                <a16:creationId xmlns:a16="http://schemas.microsoft.com/office/drawing/2014/main" id="{CFD582D6-C491-6644-B15A-DD5C8F24CB1D}"/>
              </a:ext>
            </a:extLst>
          </p:cNvPr>
          <p:cNvSpPr txBox="1"/>
          <p:nvPr/>
        </p:nvSpPr>
        <p:spPr>
          <a:xfrm>
            <a:off x="3835629" y="5262141"/>
            <a:ext cx="434311"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店主</a:t>
            </a:r>
          </a:p>
        </p:txBody>
      </p:sp>
      <p:pic>
        <p:nvPicPr>
          <p:cNvPr id="154" name="図 153">
            <a:extLst>
              <a:ext uri="{FF2B5EF4-FFF2-40B4-BE49-F238E27FC236}">
                <a16:creationId xmlns:a16="http://schemas.microsoft.com/office/drawing/2014/main" id="{236B4DBB-E46D-3C41-86E6-08976AE0CB14}"/>
              </a:ext>
            </a:extLst>
          </p:cNvPr>
          <p:cNvPicPr>
            <a:picLocks noChangeAspect="1"/>
          </p:cNvPicPr>
          <p:nvPr/>
        </p:nvPicPr>
        <p:blipFill>
          <a:blip r:embed="rId21"/>
          <a:stretch>
            <a:fillRect/>
          </a:stretch>
        </p:blipFill>
        <p:spPr>
          <a:xfrm>
            <a:off x="3617524" y="5419310"/>
            <a:ext cx="251959" cy="251959"/>
          </a:xfrm>
          <a:prstGeom prst="rect">
            <a:avLst/>
          </a:prstGeom>
        </p:spPr>
      </p:pic>
      <p:pic>
        <p:nvPicPr>
          <p:cNvPr id="155" name="図 154">
            <a:extLst>
              <a:ext uri="{FF2B5EF4-FFF2-40B4-BE49-F238E27FC236}">
                <a16:creationId xmlns:a16="http://schemas.microsoft.com/office/drawing/2014/main" id="{6500C750-179D-EB45-90A6-0EE0465F8F80}"/>
              </a:ext>
            </a:extLst>
          </p:cNvPr>
          <p:cNvPicPr>
            <a:picLocks noChangeAspect="1"/>
          </p:cNvPicPr>
          <p:nvPr/>
        </p:nvPicPr>
        <p:blipFill>
          <a:blip r:embed="rId22"/>
          <a:stretch>
            <a:fillRect/>
          </a:stretch>
        </p:blipFill>
        <p:spPr>
          <a:xfrm>
            <a:off x="3929634" y="5423223"/>
            <a:ext cx="251959" cy="251959"/>
          </a:xfrm>
          <a:prstGeom prst="rect">
            <a:avLst/>
          </a:prstGeom>
        </p:spPr>
      </p:pic>
      <p:pic>
        <p:nvPicPr>
          <p:cNvPr id="156" name="図 155">
            <a:extLst>
              <a:ext uri="{FF2B5EF4-FFF2-40B4-BE49-F238E27FC236}">
                <a16:creationId xmlns:a16="http://schemas.microsoft.com/office/drawing/2014/main" id="{967D6D11-86A8-274C-BC9A-0A7BF5879433}"/>
              </a:ext>
            </a:extLst>
          </p:cNvPr>
          <p:cNvPicPr>
            <a:picLocks noChangeAspect="1"/>
          </p:cNvPicPr>
          <p:nvPr/>
        </p:nvPicPr>
        <p:blipFill>
          <a:blip r:embed="rId14"/>
          <a:stretch>
            <a:fillRect/>
          </a:stretch>
        </p:blipFill>
        <p:spPr>
          <a:xfrm>
            <a:off x="4249090" y="5425932"/>
            <a:ext cx="251959" cy="251959"/>
          </a:xfrm>
          <a:prstGeom prst="rect">
            <a:avLst/>
          </a:prstGeom>
        </p:spPr>
      </p:pic>
      <p:sp>
        <p:nvSpPr>
          <p:cNvPr id="160" name="テキスト ボックス 159">
            <a:extLst>
              <a:ext uri="{FF2B5EF4-FFF2-40B4-BE49-F238E27FC236}">
                <a16:creationId xmlns:a16="http://schemas.microsoft.com/office/drawing/2014/main" id="{07C25189-A943-8B47-94CC-9B1F788A757F}"/>
              </a:ext>
            </a:extLst>
          </p:cNvPr>
          <p:cNvSpPr txBox="1"/>
          <p:nvPr/>
        </p:nvSpPr>
        <p:spPr>
          <a:xfrm>
            <a:off x="3557517" y="5669740"/>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61" name="テキスト ボックス 160">
            <a:extLst>
              <a:ext uri="{FF2B5EF4-FFF2-40B4-BE49-F238E27FC236}">
                <a16:creationId xmlns:a16="http://schemas.microsoft.com/office/drawing/2014/main" id="{D3D8D26F-5313-7140-BF5F-F6EC79BCA884}"/>
              </a:ext>
            </a:extLst>
          </p:cNvPr>
          <p:cNvSpPr txBox="1"/>
          <p:nvPr/>
        </p:nvSpPr>
        <p:spPr>
          <a:xfrm>
            <a:off x="4128349" y="5679363"/>
            <a:ext cx="482106" cy="200023"/>
          </a:xfrm>
          <a:prstGeom prst="rect">
            <a:avLst/>
          </a:prstGeom>
          <a:noFill/>
        </p:spPr>
        <p:txBody>
          <a:bodyPr wrap="non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商品開発</a:t>
            </a:r>
          </a:p>
        </p:txBody>
      </p:sp>
      <p:sp>
        <p:nvSpPr>
          <p:cNvPr id="162" name="テキスト ボックス 161">
            <a:extLst>
              <a:ext uri="{FF2B5EF4-FFF2-40B4-BE49-F238E27FC236}">
                <a16:creationId xmlns:a16="http://schemas.microsoft.com/office/drawing/2014/main" id="{A997C72C-762F-0F43-A92D-2CC5AE18CA94}"/>
              </a:ext>
            </a:extLst>
          </p:cNvPr>
          <p:cNvSpPr txBox="1"/>
          <p:nvPr/>
        </p:nvSpPr>
        <p:spPr>
          <a:xfrm>
            <a:off x="3868835" y="5673653"/>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名所</a:t>
            </a:r>
          </a:p>
        </p:txBody>
      </p:sp>
      <p:pic>
        <p:nvPicPr>
          <p:cNvPr id="163" name="図 162">
            <a:extLst>
              <a:ext uri="{FF2B5EF4-FFF2-40B4-BE49-F238E27FC236}">
                <a16:creationId xmlns:a16="http://schemas.microsoft.com/office/drawing/2014/main" id="{347F9B27-9B12-5742-A7DC-8E5AC86A4596}"/>
              </a:ext>
            </a:extLst>
          </p:cNvPr>
          <p:cNvPicPr>
            <a:picLocks noChangeAspect="1"/>
          </p:cNvPicPr>
          <p:nvPr/>
        </p:nvPicPr>
        <p:blipFill>
          <a:blip r:embed="rId9"/>
          <a:stretch>
            <a:fillRect/>
          </a:stretch>
        </p:blipFill>
        <p:spPr>
          <a:xfrm>
            <a:off x="3617524" y="5827126"/>
            <a:ext cx="251959" cy="251959"/>
          </a:xfrm>
          <a:prstGeom prst="rect">
            <a:avLst/>
          </a:prstGeom>
        </p:spPr>
      </p:pic>
      <p:pic>
        <p:nvPicPr>
          <p:cNvPr id="164" name="図 163">
            <a:extLst>
              <a:ext uri="{FF2B5EF4-FFF2-40B4-BE49-F238E27FC236}">
                <a16:creationId xmlns:a16="http://schemas.microsoft.com/office/drawing/2014/main" id="{EADF5233-78DE-124C-98AC-A77C0E9C0A51}"/>
              </a:ext>
            </a:extLst>
          </p:cNvPr>
          <p:cNvPicPr>
            <a:picLocks noChangeAspect="1"/>
          </p:cNvPicPr>
          <p:nvPr/>
        </p:nvPicPr>
        <p:blipFill>
          <a:blip r:embed="rId20"/>
          <a:stretch>
            <a:fillRect/>
          </a:stretch>
        </p:blipFill>
        <p:spPr>
          <a:xfrm>
            <a:off x="3929634" y="5831039"/>
            <a:ext cx="252217" cy="251959"/>
          </a:xfrm>
          <a:prstGeom prst="rect">
            <a:avLst/>
          </a:prstGeom>
        </p:spPr>
      </p:pic>
      <p:pic>
        <p:nvPicPr>
          <p:cNvPr id="165" name="図 164">
            <a:extLst>
              <a:ext uri="{FF2B5EF4-FFF2-40B4-BE49-F238E27FC236}">
                <a16:creationId xmlns:a16="http://schemas.microsoft.com/office/drawing/2014/main" id="{CEE33C84-75FA-0F4D-89AB-D34900BD1742}"/>
              </a:ext>
            </a:extLst>
          </p:cNvPr>
          <p:cNvPicPr>
            <a:picLocks noChangeAspect="1"/>
          </p:cNvPicPr>
          <p:nvPr/>
        </p:nvPicPr>
        <p:blipFill>
          <a:blip r:embed="rId23"/>
          <a:stretch>
            <a:fillRect/>
          </a:stretch>
        </p:blipFill>
        <p:spPr>
          <a:xfrm>
            <a:off x="4250691" y="5831039"/>
            <a:ext cx="251959" cy="251959"/>
          </a:xfrm>
          <a:prstGeom prst="rect">
            <a:avLst/>
          </a:prstGeom>
        </p:spPr>
      </p:pic>
      <p:sp>
        <p:nvSpPr>
          <p:cNvPr id="169" name="テキスト ボックス 168">
            <a:extLst>
              <a:ext uri="{FF2B5EF4-FFF2-40B4-BE49-F238E27FC236}">
                <a16:creationId xmlns:a16="http://schemas.microsoft.com/office/drawing/2014/main" id="{1FAE8C68-55B6-D449-A491-DED2F4C442A5}"/>
              </a:ext>
            </a:extLst>
          </p:cNvPr>
          <p:cNvSpPr txBox="1"/>
          <p:nvPr/>
        </p:nvSpPr>
        <p:spPr>
          <a:xfrm>
            <a:off x="3564317" y="6080557"/>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70" name="テキスト ボックス 169">
            <a:extLst>
              <a:ext uri="{FF2B5EF4-FFF2-40B4-BE49-F238E27FC236}">
                <a16:creationId xmlns:a16="http://schemas.microsoft.com/office/drawing/2014/main" id="{80CA29C9-4ACE-5440-808C-2BBE6E2C66C9}"/>
              </a:ext>
            </a:extLst>
          </p:cNvPr>
          <p:cNvSpPr txBox="1"/>
          <p:nvPr/>
        </p:nvSpPr>
        <p:spPr>
          <a:xfrm>
            <a:off x="4171725" y="6093244"/>
            <a:ext cx="477086"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マップ</a:t>
            </a:r>
          </a:p>
        </p:txBody>
      </p:sp>
      <p:sp>
        <p:nvSpPr>
          <p:cNvPr id="171" name="テキスト ボックス 170">
            <a:extLst>
              <a:ext uri="{FF2B5EF4-FFF2-40B4-BE49-F238E27FC236}">
                <a16:creationId xmlns:a16="http://schemas.microsoft.com/office/drawing/2014/main" id="{C72180B8-DCA4-1D4D-AB5D-603FB866536D}"/>
              </a:ext>
            </a:extLst>
          </p:cNvPr>
          <p:cNvSpPr txBox="1"/>
          <p:nvPr/>
        </p:nvSpPr>
        <p:spPr>
          <a:xfrm>
            <a:off x="3882941" y="6084470"/>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歴史</a:t>
            </a:r>
          </a:p>
        </p:txBody>
      </p:sp>
      <p:pic>
        <p:nvPicPr>
          <p:cNvPr id="172" name="図 171">
            <a:extLst>
              <a:ext uri="{FF2B5EF4-FFF2-40B4-BE49-F238E27FC236}">
                <a16:creationId xmlns:a16="http://schemas.microsoft.com/office/drawing/2014/main" id="{25C79457-67A6-D948-B8D1-7728D4BB7733}"/>
              </a:ext>
            </a:extLst>
          </p:cNvPr>
          <p:cNvPicPr>
            <a:picLocks noChangeAspect="1"/>
          </p:cNvPicPr>
          <p:nvPr/>
        </p:nvPicPr>
        <p:blipFill>
          <a:blip r:embed="rId9"/>
          <a:stretch>
            <a:fillRect/>
          </a:stretch>
        </p:blipFill>
        <p:spPr>
          <a:xfrm>
            <a:off x="3617524" y="6239887"/>
            <a:ext cx="251959" cy="251959"/>
          </a:xfrm>
          <a:prstGeom prst="rect">
            <a:avLst/>
          </a:prstGeom>
        </p:spPr>
      </p:pic>
      <p:pic>
        <p:nvPicPr>
          <p:cNvPr id="173" name="図 172">
            <a:extLst>
              <a:ext uri="{FF2B5EF4-FFF2-40B4-BE49-F238E27FC236}">
                <a16:creationId xmlns:a16="http://schemas.microsoft.com/office/drawing/2014/main" id="{5A4D07B2-BB54-3849-91B4-F4D80195CA0E}"/>
              </a:ext>
            </a:extLst>
          </p:cNvPr>
          <p:cNvPicPr>
            <a:picLocks noChangeAspect="1"/>
          </p:cNvPicPr>
          <p:nvPr/>
        </p:nvPicPr>
        <p:blipFill>
          <a:blip r:embed="rId24"/>
          <a:stretch>
            <a:fillRect/>
          </a:stretch>
        </p:blipFill>
        <p:spPr>
          <a:xfrm>
            <a:off x="3929634" y="6243800"/>
            <a:ext cx="251959" cy="251959"/>
          </a:xfrm>
          <a:prstGeom prst="rect">
            <a:avLst/>
          </a:prstGeom>
        </p:spPr>
      </p:pic>
      <p:pic>
        <p:nvPicPr>
          <p:cNvPr id="174" name="図 173">
            <a:extLst>
              <a:ext uri="{FF2B5EF4-FFF2-40B4-BE49-F238E27FC236}">
                <a16:creationId xmlns:a16="http://schemas.microsoft.com/office/drawing/2014/main" id="{4B73DDB4-BB0D-0C44-8171-213CBA42317A}"/>
              </a:ext>
            </a:extLst>
          </p:cNvPr>
          <p:cNvPicPr>
            <a:picLocks noChangeAspect="1"/>
          </p:cNvPicPr>
          <p:nvPr/>
        </p:nvPicPr>
        <p:blipFill>
          <a:blip r:embed="rId10"/>
          <a:stretch>
            <a:fillRect/>
          </a:stretch>
        </p:blipFill>
        <p:spPr>
          <a:xfrm>
            <a:off x="4251043" y="6243799"/>
            <a:ext cx="251959" cy="251959"/>
          </a:xfrm>
          <a:prstGeom prst="rect">
            <a:avLst/>
          </a:prstGeom>
        </p:spPr>
      </p:pic>
      <p:sp>
        <p:nvSpPr>
          <p:cNvPr id="2" name="楕円 1"/>
          <p:cNvSpPr/>
          <p:nvPr/>
        </p:nvSpPr>
        <p:spPr>
          <a:xfrm>
            <a:off x="697706" y="2062163"/>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Group 4"/>
          <p:cNvGrpSpPr>
            <a:grpSpLocks noChangeAspect="1"/>
          </p:cNvGrpSpPr>
          <p:nvPr/>
        </p:nvGrpSpPr>
        <p:grpSpPr bwMode="auto">
          <a:xfrm>
            <a:off x="710333" y="2069310"/>
            <a:ext cx="202481" cy="202481"/>
            <a:chOff x="442" y="1302"/>
            <a:chExt cx="136" cy="136"/>
          </a:xfrm>
        </p:grpSpPr>
        <p:sp>
          <p:nvSpPr>
            <p:cNvPr id="16" name="AutoShape 3"/>
            <p:cNvSpPr>
              <a:spLocks noChangeAspect="1" noChangeArrowheads="1" noTextEdit="1"/>
            </p:cNvSpPr>
            <p:nvPr/>
          </p:nvSpPr>
          <p:spPr bwMode="auto">
            <a:xfrm>
              <a:off x="442" y="1302"/>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6"/>
            <p:cNvSpPr>
              <a:spLocks/>
            </p:cNvSpPr>
            <p:nvPr/>
          </p:nvSpPr>
          <p:spPr bwMode="auto">
            <a:xfrm>
              <a:off x="506" y="1341"/>
              <a:ext cx="16" cy="78"/>
            </a:xfrm>
            <a:custGeom>
              <a:avLst/>
              <a:gdLst>
                <a:gd name="T0" fmla="*/ 28 w 28"/>
                <a:gd name="T1" fmla="*/ 119 h 131"/>
                <a:gd name="T2" fmla="*/ 28 w 28"/>
                <a:gd name="T3" fmla="*/ 119 h 131"/>
                <a:gd name="T4" fmla="*/ 14 w 28"/>
                <a:gd name="T5" fmla="*/ 131 h 131"/>
                <a:gd name="T6" fmla="*/ 0 w 28"/>
                <a:gd name="T7" fmla="*/ 119 h 131"/>
                <a:gd name="T8" fmla="*/ 0 w 28"/>
                <a:gd name="T9" fmla="*/ 11 h 131"/>
                <a:gd name="T10" fmla="*/ 14 w 28"/>
                <a:gd name="T11" fmla="*/ 0 h 131"/>
                <a:gd name="T12" fmla="*/ 28 w 28"/>
                <a:gd name="T13" fmla="*/ 11 h 131"/>
                <a:gd name="T14" fmla="*/ 28 w 28"/>
                <a:gd name="T15" fmla="*/ 11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1">
                  <a:moveTo>
                    <a:pt x="28" y="119"/>
                  </a:moveTo>
                  <a:lnTo>
                    <a:pt x="28" y="119"/>
                  </a:lnTo>
                  <a:cubicBezTo>
                    <a:pt x="28" y="126"/>
                    <a:pt x="22" y="131"/>
                    <a:pt x="14" y="131"/>
                  </a:cubicBezTo>
                  <a:cubicBezTo>
                    <a:pt x="6" y="131"/>
                    <a:pt x="0" y="126"/>
                    <a:pt x="0" y="119"/>
                  </a:cubicBezTo>
                  <a:lnTo>
                    <a:pt x="0" y="11"/>
                  </a:lnTo>
                  <a:cubicBezTo>
                    <a:pt x="0" y="5"/>
                    <a:pt x="6" y="0"/>
                    <a:pt x="14" y="0"/>
                  </a:cubicBezTo>
                  <a:cubicBezTo>
                    <a:pt x="22" y="0"/>
                    <a:pt x="28" y="5"/>
                    <a:pt x="28" y="11"/>
                  </a:cubicBezTo>
                  <a:lnTo>
                    <a:pt x="28" y="11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158" name="楕円 157"/>
          <p:cNvSpPr/>
          <p:nvPr/>
        </p:nvSpPr>
        <p:spPr>
          <a:xfrm>
            <a:off x="697308" y="2440415"/>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Group 9"/>
          <p:cNvGrpSpPr>
            <a:grpSpLocks noChangeAspect="1"/>
          </p:cNvGrpSpPr>
          <p:nvPr/>
        </p:nvGrpSpPr>
        <p:grpSpPr bwMode="auto">
          <a:xfrm>
            <a:off x="220663" y="2498725"/>
            <a:ext cx="638175" cy="276225"/>
            <a:chOff x="139" y="1574"/>
            <a:chExt cx="402" cy="174"/>
          </a:xfrm>
        </p:grpSpPr>
        <p:sp>
          <p:nvSpPr>
            <p:cNvPr id="20" name="AutoShape 8"/>
            <p:cNvSpPr>
              <a:spLocks noChangeAspect="1" noChangeArrowheads="1" noTextEdit="1"/>
            </p:cNvSpPr>
            <p:nvPr/>
          </p:nvSpPr>
          <p:spPr bwMode="auto">
            <a:xfrm>
              <a:off x="139" y="1612"/>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1"/>
            <p:cNvSpPr>
              <a:spLocks/>
            </p:cNvSpPr>
            <p:nvPr/>
          </p:nvSpPr>
          <p:spPr bwMode="auto">
            <a:xfrm>
              <a:off x="484" y="1574"/>
              <a:ext cx="57" cy="77"/>
            </a:xfrm>
            <a:custGeom>
              <a:avLst/>
              <a:gdLst>
                <a:gd name="T0" fmla="*/ 87 w 97"/>
                <a:gd name="T1" fmla="*/ 104 h 129"/>
                <a:gd name="T2" fmla="*/ 87 w 97"/>
                <a:gd name="T3" fmla="*/ 104 h 129"/>
                <a:gd name="T4" fmla="*/ 97 w 97"/>
                <a:gd name="T5" fmla="*/ 117 h 129"/>
                <a:gd name="T6" fmla="*/ 87 w 97"/>
                <a:gd name="T7" fmla="*/ 129 h 129"/>
                <a:gd name="T8" fmla="*/ 16 w 97"/>
                <a:gd name="T9" fmla="*/ 129 h 129"/>
                <a:gd name="T10" fmla="*/ 0 w 97"/>
                <a:gd name="T11" fmla="*/ 116 h 129"/>
                <a:gd name="T12" fmla="*/ 45 w 97"/>
                <a:gd name="T13" fmla="*/ 64 h 129"/>
                <a:gd name="T14" fmla="*/ 65 w 97"/>
                <a:gd name="T15" fmla="*/ 38 h 129"/>
                <a:gd name="T16" fmla="*/ 48 w 97"/>
                <a:gd name="T17" fmla="*/ 23 h 129"/>
                <a:gd name="T18" fmla="*/ 28 w 97"/>
                <a:gd name="T19" fmla="*/ 35 h 129"/>
                <a:gd name="T20" fmla="*/ 16 w 97"/>
                <a:gd name="T21" fmla="*/ 42 h 129"/>
                <a:gd name="T22" fmla="*/ 4 w 97"/>
                <a:gd name="T23" fmla="*/ 30 h 129"/>
                <a:gd name="T24" fmla="*/ 48 w 97"/>
                <a:gd name="T25" fmla="*/ 0 h 129"/>
                <a:gd name="T26" fmla="*/ 94 w 97"/>
                <a:gd name="T27" fmla="*/ 38 h 129"/>
                <a:gd name="T28" fmla="*/ 84 w 97"/>
                <a:gd name="T29" fmla="*/ 63 h 129"/>
                <a:gd name="T30" fmla="*/ 61 w 97"/>
                <a:gd name="T31" fmla="*/ 82 h 129"/>
                <a:gd name="T32" fmla="*/ 34 w 97"/>
                <a:gd name="T33" fmla="*/ 104 h 129"/>
                <a:gd name="T34" fmla="*/ 87 w 97"/>
                <a:gd name="T35" fmla="*/ 10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129">
                  <a:moveTo>
                    <a:pt x="87" y="104"/>
                  </a:moveTo>
                  <a:lnTo>
                    <a:pt x="87" y="104"/>
                  </a:lnTo>
                  <a:cubicBezTo>
                    <a:pt x="92" y="104"/>
                    <a:pt x="97" y="109"/>
                    <a:pt x="97" y="117"/>
                  </a:cubicBezTo>
                  <a:cubicBezTo>
                    <a:pt x="97" y="124"/>
                    <a:pt x="92" y="129"/>
                    <a:pt x="87" y="129"/>
                  </a:cubicBezTo>
                  <a:lnTo>
                    <a:pt x="16" y="129"/>
                  </a:lnTo>
                  <a:cubicBezTo>
                    <a:pt x="5" y="129"/>
                    <a:pt x="0" y="125"/>
                    <a:pt x="0" y="116"/>
                  </a:cubicBezTo>
                  <a:cubicBezTo>
                    <a:pt x="0" y="102"/>
                    <a:pt x="10" y="91"/>
                    <a:pt x="45" y="64"/>
                  </a:cubicBezTo>
                  <a:cubicBezTo>
                    <a:pt x="59" y="54"/>
                    <a:pt x="65" y="46"/>
                    <a:pt x="65" y="38"/>
                  </a:cubicBezTo>
                  <a:cubicBezTo>
                    <a:pt x="65" y="30"/>
                    <a:pt x="57" y="23"/>
                    <a:pt x="48" y="23"/>
                  </a:cubicBezTo>
                  <a:cubicBezTo>
                    <a:pt x="39" y="23"/>
                    <a:pt x="33" y="27"/>
                    <a:pt x="28" y="35"/>
                  </a:cubicBezTo>
                  <a:cubicBezTo>
                    <a:pt x="26" y="39"/>
                    <a:pt x="21" y="42"/>
                    <a:pt x="16" y="42"/>
                  </a:cubicBezTo>
                  <a:cubicBezTo>
                    <a:pt x="10" y="42"/>
                    <a:pt x="4" y="36"/>
                    <a:pt x="4" y="30"/>
                  </a:cubicBezTo>
                  <a:cubicBezTo>
                    <a:pt x="4" y="14"/>
                    <a:pt x="25" y="0"/>
                    <a:pt x="48" y="0"/>
                  </a:cubicBezTo>
                  <a:cubicBezTo>
                    <a:pt x="74" y="0"/>
                    <a:pt x="94" y="16"/>
                    <a:pt x="94" y="38"/>
                  </a:cubicBezTo>
                  <a:cubicBezTo>
                    <a:pt x="94" y="48"/>
                    <a:pt x="91" y="56"/>
                    <a:pt x="84" y="63"/>
                  </a:cubicBezTo>
                  <a:cubicBezTo>
                    <a:pt x="79" y="69"/>
                    <a:pt x="75" y="72"/>
                    <a:pt x="61" y="82"/>
                  </a:cubicBezTo>
                  <a:cubicBezTo>
                    <a:pt x="48" y="91"/>
                    <a:pt x="40" y="98"/>
                    <a:pt x="34" y="104"/>
                  </a:cubicBezTo>
                  <a:lnTo>
                    <a:pt x="87"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159" name="楕円 158"/>
          <p:cNvSpPr/>
          <p:nvPr/>
        </p:nvSpPr>
        <p:spPr>
          <a:xfrm>
            <a:off x="702479" y="2853281"/>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楕円 165"/>
          <p:cNvSpPr/>
          <p:nvPr/>
        </p:nvSpPr>
        <p:spPr>
          <a:xfrm>
            <a:off x="704380" y="3266395"/>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Group 14"/>
          <p:cNvGrpSpPr>
            <a:grpSpLocks noChangeAspect="1"/>
          </p:cNvGrpSpPr>
          <p:nvPr/>
        </p:nvGrpSpPr>
        <p:grpSpPr bwMode="auto">
          <a:xfrm>
            <a:off x="777157" y="2842702"/>
            <a:ext cx="434975" cy="215900"/>
            <a:chOff x="304" y="1821"/>
            <a:chExt cx="274" cy="136"/>
          </a:xfrm>
        </p:grpSpPr>
        <p:sp>
          <p:nvSpPr>
            <p:cNvPr id="24" name="AutoShape 13"/>
            <p:cNvSpPr>
              <a:spLocks noChangeAspect="1" noChangeArrowheads="1" noTextEdit="1"/>
            </p:cNvSpPr>
            <p:nvPr/>
          </p:nvSpPr>
          <p:spPr bwMode="auto">
            <a:xfrm>
              <a:off x="442" y="1821"/>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6"/>
            <p:cNvSpPr>
              <a:spLocks/>
            </p:cNvSpPr>
            <p:nvPr/>
          </p:nvSpPr>
          <p:spPr bwMode="auto">
            <a:xfrm>
              <a:off x="304" y="1864"/>
              <a:ext cx="56" cy="78"/>
            </a:xfrm>
            <a:custGeom>
              <a:avLst/>
              <a:gdLst>
                <a:gd name="T0" fmla="*/ 63 w 96"/>
                <a:gd name="T1" fmla="*/ 63 h 132"/>
                <a:gd name="T2" fmla="*/ 63 w 96"/>
                <a:gd name="T3" fmla="*/ 63 h 132"/>
                <a:gd name="T4" fmla="*/ 84 w 96"/>
                <a:gd name="T5" fmla="*/ 70 h 132"/>
                <a:gd name="T6" fmla="*/ 96 w 96"/>
                <a:gd name="T7" fmla="*/ 93 h 132"/>
                <a:gd name="T8" fmla="*/ 46 w 96"/>
                <a:gd name="T9" fmla="*/ 132 h 132"/>
                <a:gd name="T10" fmla="*/ 9 w 96"/>
                <a:gd name="T11" fmla="*/ 121 h 132"/>
                <a:gd name="T12" fmla="*/ 0 w 96"/>
                <a:gd name="T13" fmla="*/ 105 h 132"/>
                <a:gd name="T14" fmla="*/ 12 w 96"/>
                <a:gd name="T15" fmla="*/ 93 h 132"/>
                <a:gd name="T16" fmla="*/ 20 w 96"/>
                <a:gd name="T17" fmla="*/ 96 h 132"/>
                <a:gd name="T18" fmla="*/ 24 w 96"/>
                <a:gd name="T19" fmla="*/ 100 h 132"/>
                <a:gd name="T20" fmla="*/ 46 w 96"/>
                <a:gd name="T21" fmla="*/ 109 h 132"/>
                <a:gd name="T22" fmla="*/ 67 w 96"/>
                <a:gd name="T23" fmla="*/ 92 h 132"/>
                <a:gd name="T24" fmla="*/ 55 w 96"/>
                <a:gd name="T25" fmla="*/ 75 h 132"/>
                <a:gd name="T26" fmla="*/ 38 w 96"/>
                <a:gd name="T27" fmla="*/ 74 h 132"/>
                <a:gd name="T28" fmla="*/ 25 w 96"/>
                <a:gd name="T29" fmla="*/ 62 h 132"/>
                <a:gd name="T30" fmla="*/ 38 w 96"/>
                <a:gd name="T31" fmla="*/ 51 h 132"/>
                <a:gd name="T32" fmla="*/ 63 w 96"/>
                <a:gd name="T33" fmla="*/ 36 h 132"/>
                <a:gd name="T34" fmla="*/ 45 w 96"/>
                <a:gd name="T35" fmla="*/ 22 h 132"/>
                <a:gd name="T36" fmla="*/ 25 w 96"/>
                <a:gd name="T37" fmla="*/ 32 h 132"/>
                <a:gd name="T38" fmla="*/ 16 w 96"/>
                <a:gd name="T39" fmla="*/ 37 h 132"/>
                <a:gd name="T40" fmla="*/ 4 w 96"/>
                <a:gd name="T41" fmla="*/ 26 h 132"/>
                <a:gd name="T42" fmla="*/ 8 w 96"/>
                <a:gd name="T43" fmla="*/ 16 h 132"/>
                <a:gd name="T44" fmla="*/ 46 w 96"/>
                <a:gd name="T45" fmla="*/ 0 h 132"/>
                <a:gd name="T46" fmla="*/ 91 w 96"/>
                <a:gd name="T47" fmla="*/ 36 h 132"/>
                <a:gd name="T48" fmla="*/ 64 w 96"/>
                <a:gd name="T49" fmla="*/ 62 h 132"/>
                <a:gd name="T50" fmla="*/ 63 w 96"/>
                <a:gd name="T51"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32">
                  <a:moveTo>
                    <a:pt x="63" y="63"/>
                  </a:moveTo>
                  <a:lnTo>
                    <a:pt x="63" y="63"/>
                  </a:lnTo>
                  <a:cubicBezTo>
                    <a:pt x="72" y="63"/>
                    <a:pt x="78" y="65"/>
                    <a:pt x="84" y="70"/>
                  </a:cubicBezTo>
                  <a:cubicBezTo>
                    <a:pt x="92" y="75"/>
                    <a:pt x="96" y="83"/>
                    <a:pt x="96" y="93"/>
                  </a:cubicBezTo>
                  <a:cubicBezTo>
                    <a:pt x="96" y="116"/>
                    <a:pt x="76" y="132"/>
                    <a:pt x="46" y="132"/>
                  </a:cubicBezTo>
                  <a:cubicBezTo>
                    <a:pt x="31" y="132"/>
                    <a:pt x="18" y="128"/>
                    <a:pt x="9" y="121"/>
                  </a:cubicBezTo>
                  <a:cubicBezTo>
                    <a:pt x="3" y="115"/>
                    <a:pt x="0" y="110"/>
                    <a:pt x="0" y="105"/>
                  </a:cubicBezTo>
                  <a:cubicBezTo>
                    <a:pt x="0" y="98"/>
                    <a:pt x="5" y="93"/>
                    <a:pt x="12" y="93"/>
                  </a:cubicBezTo>
                  <a:cubicBezTo>
                    <a:pt x="15" y="93"/>
                    <a:pt x="18" y="94"/>
                    <a:pt x="20" y="96"/>
                  </a:cubicBezTo>
                  <a:cubicBezTo>
                    <a:pt x="21" y="97"/>
                    <a:pt x="21" y="97"/>
                    <a:pt x="24" y="100"/>
                  </a:cubicBezTo>
                  <a:cubicBezTo>
                    <a:pt x="29" y="106"/>
                    <a:pt x="36" y="109"/>
                    <a:pt x="46" y="109"/>
                  </a:cubicBezTo>
                  <a:cubicBezTo>
                    <a:pt x="59" y="109"/>
                    <a:pt x="67" y="103"/>
                    <a:pt x="67" y="92"/>
                  </a:cubicBezTo>
                  <a:cubicBezTo>
                    <a:pt x="67" y="84"/>
                    <a:pt x="63" y="78"/>
                    <a:pt x="55" y="75"/>
                  </a:cubicBezTo>
                  <a:cubicBezTo>
                    <a:pt x="52" y="74"/>
                    <a:pt x="46" y="74"/>
                    <a:pt x="38" y="74"/>
                  </a:cubicBezTo>
                  <a:cubicBezTo>
                    <a:pt x="29" y="74"/>
                    <a:pt x="25" y="70"/>
                    <a:pt x="25" y="62"/>
                  </a:cubicBezTo>
                  <a:cubicBezTo>
                    <a:pt x="25" y="54"/>
                    <a:pt x="29" y="51"/>
                    <a:pt x="38" y="51"/>
                  </a:cubicBezTo>
                  <a:cubicBezTo>
                    <a:pt x="53" y="51"/>
                    <a:pt x="63" y="45"/>
                    <a:pt x="63" y="36"/>
                  </a:cubicBezTo>
                  <a:cubicBezTo>
                    <a:pt x="63" y="28"/>
                    <a:pt x="56" y="22"/>
                    <a:pt x="45" y="22"/>
                  </a:cubicBezTo>
                  <a:cubicBezTo>
                    <a:pt x="36" y="22"/>
                    <a:pt x="31" y="25"/>
                    <a:pt x="25" y="32"/>
                  </a:cubicBezTo>
                  <a:cubicBezTo>
                    <a:pt x="22" y="35"/>
                    <a:pt x="19" y="37"/>
                    <a:pt x="16" y="37"/>
                  </a:cubicBezTo>
                  <a:cubicBezTo>
                    <a:pt x="9" y="37"/>
                    <a:pt x="4" y="32"/>
                    <a:pt x="4" y="26"/>
                  </a:cubicBezTo>
                  <a:cubicBezTo>
                    <a:pt x="4" y="23"/>
                    <a:pt x="5" y="20"/>
                    <a:pt x="8" y="16"/>
                  </a:cubicBezTo>
                  <a:cubicBezTo>
                    <a:pt x="16" y="6"/>
                    <a:pt x="30" y="0"/>
                    <a:pt x="46" y="0"/>
                  </a:cubicBezTo>
                  <a:cubicBezTo>
                    <a:pt x="72" y="0"/>
                    <a:pt x="91" y="15"/>
                    <a:pt x="91" y="36"/>
                  </a:cubicBezTo>
                  <a:cubicBezTo>
                    <a:pt x="91" y="50"/>
                    <a:pt x="80" y="61"/>
                    <a:pt x="64" y="62"/>
                  </a:cubicBezTo>
                  <a:lnTo>
                    <a:pt x="63" y="6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167" name="楕円 166"/>
          <p:cNvSpPr/>
          <p:nvPr/>
        </p:nvSpPr>
        <p:spPr>
          <a:xfrm>
            <a:off x="704380" y="3681122"/>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楕円 167"/>
          <p:cNvSpPr/>
          <p:nvPr/>
        </p:nvSpPr>
        <p:spPr>
          <a:xfrm>
            <a:off x="704508" y="4080502"/>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Group 19"/>
          <p:cNvGrpSpPr>
            <a:grpSpLocks noChangeAspect="1"/>
          </p:cNvGrpSpPr>
          <p:nvPr/>
        </p:nvGrpSpPr>
        <p:grpSpPr bwMode="auto">
          <a:xfrm>
            <a:off x="768948" y="3311663"/>
            <a:ext cx="534988" cy="215900"/>
            <a:chOff x="241" y="2080"/>
            <a:chExt cx="337" cy="136"/>
          </a:xfrm>
        </p:grpSpPr>
        <p:sp>
          <p:nvSpPr>
            <p:cNvPr id="31" name="AutoShape 18"/>
            <p:cNvSpPr>
              <a:spLocks noChangeAspect="1" noChangeArrowheads="1" noTextEdit="1"/>
            </p:cNvSpPr>
            <p:nvPr/>
          </p:nvSpPr>
          <p:spPr bwMode="auto">
            <a:xfrm>
              <a:off x="442" y="2080"/>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1"/>
            <p:cNvSpPr>
              <a:spLocks/>
            </p:cNvSpPr>
            <p:nvPr/>
          </p:nvSpPr>
          <p:spPr bwMode="auto">
            <a:xfrm>
              <a:off x="241" y="2092"/>
              <a:ext cx="64" cy="80"/>
            </a:xfrm>
            <a:custGeom>
              <a:avLst/>
              <a:gdLst>
                <a:gd name="T0" fmla="*/ 13 w 109"/>
                <a:gd name="T1" fmla="*/ 106 h 135"/>
                <a:gd name="T2" fmla="*/ 13 w 109"/>
                <a:gd name="T3" fmla="*/ 106 h 135"/>
                <a:gd name="T4" fmla="*/ 0 w 109"/>
                <a:gd name="T5" fmla="*/ 93 h 135"/>
                <a:gd name="T6" fmla="*/ 4 w 109"/>
                <a:gd name="T7" fmla="*/ 80 h 135"/>
                <a:gd name="T8" fmla="*/ 39 w 109"/>
                <a:gd name="T9" fmla="*/ 7 h 135"/>
                <a:gd name="T10" fmla="*/ 49 w 109"/>
                <a:gd name="T11" fmla="*/ 0 h 135"/>
                <a:gd name="T12" fmla="*/ 63 w 109"/>
                <a:gd name="T13" fmla="*/ 12 h 135"/>
                <a:gd name="T14" fmla="*/ 62 w 109"/>
                <a:gd name="T15" fmla="*/ 19 h 135"/>
                <a:gd name="T16" fmla="*/ 30 w 109"/>
                <a:gd name="T17" fmla="*/ 83 h 135"/>
                <a:gd name="T18" fmla="*/ 59 w 109"/>
                <a:gd name="T19" fmla="*/ 83 h 135"/>
                <a:gd name="T20" fmla="*/ 59 w 109"/>
                <a:gd name="T21" fmla="*/ 38 h 135"/>
                <a:gd name="T22" fmla="*/ 72 w 109"/>
                <a:gd name="T23" fmla="*/ 28 h 135"/>
                <a:gd name="T24" fmla="*/ 84 w 109"/>
                <a:gd name="T25" fmla="*/ 38 h 135"/>
                <a:gd name="T26" fmla="*/ 84 w 109"/>
                <a:gd name="T27" fmla="*/ 83 h 135"/>
                <a:gd name="T28" fmla="*/ 100 w 109"/>
                <a:gd name="T29" fmla="*/ 83 h 135"/>
                <a:gd name="T30" fmla="*/ 109 w 109"/>
                <a:gd name="T31" fmla="*/ 95 h 135"/>
                <a:gd name="T32" fmla="*/ 100 w 109"/>
                <a:gd name="T33" fmla="*/ 106 h 135"/>
                <a:gd name="T34" fmla="*/ 84 w 109"/>
                <a:gd name="T35" fmla="*/ 106 h 135"/>
                <a:gd name="T36" fmla="*/ 84 w 109"/>
                <a:gd name="T37" fmla="*/ 124 h 135"/>
                <a:gd name="T38" fmla="*/ 72 w 109"/>
                <a:gd name="T39" fmla="*/ 135 h 135"/>
                <a:gd name="T40" fmla="*/ 59 w 109"/>
                <a:gd name="T41" fmla="*/ 124 h 135"/>
                <a:gd name="T42" fmla="*/ 59 w 109"/>
                <a:gd name="T43" fmla="*/ 106 h 135"/>
                <a:gd name="T44" fmla="*/ 13 w 109"/>
                <a:gd name="T45" fmla="*/ 10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135">
                  <a:moveTo>
                    <a:pt x="13" y="106"/>
                  </a:moveTo>
                  <a:lnTo>
                    <a:pt x="13" y="106"/>
                  </a:lnTo>
                  <a:cubicBezTo>
                    <a:pt x="5" y="106"/>
                    <a:pt x="0" y="101"/>
                    <a:pt x="0" y="93"/>
                  </a:cubicBezTo>
                  <a:cubicBezTo>
                    <a:pt x="0" y="90"/>
                    <a:pt x="1" y="85"/>
                    <a:pt x="4" y="80"/>
                  </a:cubicBezTo>
                  <a:lnTo>
                    <a:pt x="39" y="7"/>
                  </a:lnTo>
                  <a:cubicBezTo>
                    <a:pt x="41" y="3"/>
                    <a:pt x="45" y="0"/>
                    <a:pt x="49" y="0"/>
                  </a:cubicBezTo>
                  <a:cubicBezTo>
                    <a:pt x="57" y="0"/>
                    <a:pt x="63" y="6"/>
                    <a:pt x="63" y="12"/>
                  </a:cubicBezTo>
                  <a:cubicBezTo>
                    <a:pt x="63" y="14"/>
                    <a:pt x="63" y="17"/>
                    <a:pt x="62" y="19"/>
                  </a:cubicBezTo>
                  <a:lnTo>
                    <a:pt x="30" y="83"/>
                  </a:lnTo>
                  <a:lnTo>
                    <a:pt x="59" y="83"/>
                  </a:lnTo>
                  <a:lnTo>
                    <a:pt x="59" y="38"/>
                  </a:lnTo>
                  <a:cubicBezTo>
                    <a:pt x="59" y="32"/>
                    <a:pt x="64" y="28"/>
                    <a:pt x="72" y="28"/>
                  </a:cubicBezTo>
                  <a:cubicBezTo>
                    <a:pt x="79" y="28"/>
                    <a:pt x="84" y="32"/>
                    <a:pt x="84" y="38"/>
                  </a:cubicBezTo>
                  <a:lnTo>
                    <a:pt x="84" y="83"/>
                  </a:lnTo>
                  <a:lnTo>
                    <a:pt x="100" y="83"/>
                  </a:lnTo>
                  <a:cubicBezTo>
                    <a:pt x="106" y="83"/>
                    <a:pt x="109" y="87"/>
                    <a:pt x="109" y="95"/>
                  </a:cubicBezTo>
                  <a:cubicBezTo>
                    <a:pt x="109" y="102"/>
                    <a:pt x="106" y="106"/>
                    <a:pt x="100" y="106"/>
                  </a:cubicBezTo>
                  <a:lnTo>
                    <a:pt x="84" y="106"/>
                  </a:lnTo>
                  <a:lnTo>
                    <a:pt x="84" y="124"/>
                  </a:lnTo>
                  <a:cubicBezTo>
                    <a:pt x="84" y="130"/>
                    <a:pt x="79" y="135"/>
                    <a:pt x="72" y="135"/>
                  </a:cubicBezTo>
                  <a:cubicBezTo>
                    <a:pt x="64" y="135"/>
                    <a:pt x="59" y="130"/>
                    <a:pt x="59" y="124"/>
                  </a:cubicBezTo>
                  <a:lnTo>
                    <a:pt x="59" y="106"/>
                  </a:lnTo>
                  <a:lnTo>
                    <a:pt x="13" y="10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47" name="Group 24"/>
          <p:cNvGrpSpPr>
            <a:grpSpLocks noChangeAspect="1"/>
          </p:cNvGrpSpPr>
          <p:nvPr/>
        </p:nvGrpSpPr>
        <p:grpSpPr bwMode="auto">
          <a:xfrm>
            <a:off x="701675" y="3713163"/>
            <a:ext cx="215900" cy="215900"/>
            <a:chOff x="442" y="2339"/>
            <a:chExt cx="136" cy="136"/>
          </a:xfrm>
        </p:grpSpPr>
        <p:sp>
          <p:nvSpPr>
            <p:cNvPr id="52" name="AutoShape 23"/>
            <p:cNvSpPr>
              <a:spLocks noChangeAspect="1" noChangeArrowheads="1" noTextEdit="1"/>
            </p:cNvSpPr>
            <p:nvPr/>
          </p:nvSpPr>
          <p:spPr bwMode="auto">
            <a:xfrm>
              <a:off x="442" y="2339"/>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26"/>
            <p:cNvSpPr>
              <a:spLocks/>
            </p:cNvSpPr>
            <p:nvPr/>
          </p:nvSpPr>
          <p:spPr bwMode="auto">
            <a:xfrm>
              <a:off x="493" y="2360"/>
              <a:ext cx="54" cy="76"/>
            </a:xfrm>
            <a:custGeom>
              <a:avLst/>
              <a:gdLst>
                <a:gd name="T0" fmla="*/ 25 w 91"/>
                <a:gd name="T1" fmla="*/ 50 h 129"/>
                <a:gd name="T2" fmla="*/ 25 w 91"/>
                <a:gd name="T3" fmla="*/ 50 h 129"/>
                <a:gd name="T4" fmla="*/ 50 w 91"/>
                <a:gd name="T5" fmla="*/ 42 h 129"/>
                <a:gd name="T6" fmla="*/ 91 w 91"/>
                <a:gd name="T7" fmla="*/ 84 h 129"/>
                <a:gd name="T8" fmla="*/ 42 w 91"/>
                <a:gd name="T9" fmla="*/ 129 h 129"/>
                <a:gd name="T10" fmla="*/ 0 w 91"/>
                <a:gd name="T11" fmla="*/ 104 h 129"/>
                <a:gd name="T12" fmla="*/ 12 w 91"/>
                <a:gd name="T13" fmla="*/ 92 h 129"/>
                <a:gd name="T14" fmla="*/ 22 w 91"/>
                <a:gd name="T15" fmla="*/ 97 h 129"/>
                <a:gd name="T16" fmla="*/ 41 w 91"/>
                <a:gd name="T17" fmla="*/ 105 h 129"/>
                <a:gd name="T18" fmla="*/ 63 w 91"/>
                <a:gd name="T19" fmla="*/ 84 h 129"/>
                <a:gd name="T20" fmla="*/ 43 w 91"/>
                <a:gd name="T21" fmla="*/ 63 h 129"/>
                <a:gd name="T22" fmla="*/ 26 w 91"/>
                <a:gd name="T23" fmla="*/ 70 h 129"/>
                <a:gd name="T24" fmla="*/ 15 w 91"/>
                <a:gd name="T25" fmla="*/ 75 h 129"/>
                <a:gd name="T26" fmla="*/ 5 w 91"/>
                <a:gd name="T27" fmla="*/ 73 h 129"/>
                <a:gd name="T28" fmla="*/ 0 w 91"/>
                <a:gd name="T29" fmla="*/ 60 h 129"/>
                <a:gd name="T30" fmla="*/ 0 w 91"/>
                <a:gd name="T31" fmla="*/ 58 h 129"/>
                <a:gd name="T32" fmla="*/ 2 w 91"/>
                <a:gd name="T33" fmla="*/ 15 h 129"/>
                <a:gd name="T34" fmla="*/ 19 w 91"/>
                <a:gd name="T35" fmla="*/ 0 h 129"/>
                <a:gd name="T36" fmla="*/ 76 w 91"/>
                <a:gd name="T37" fmla="*/ 0 h 129"/>
                <a:gd name="T38" fmla="*/ 85 w 91"/>
                <a:gd name="T39" fmla="*/ 12 h 129"/>
                <a:gd name="T40" fmla="*/ 76 w 91"/>
                <a:gd name="T41" fmla="*/ 24 h 129"/>
                <a:gd name="T42" fmla="*/ 31 w 91"/>
                <a:gd name="T43" fmla="*/ 24 h 129"/>
                <a:gd name="T44" fmla="*/ 26 w 91"/>
                <a:gd name="T45" fmla="*/ 27 h 129"/>
                <a:gd name="T46" fmla="*/ 25 w 91"/>
                <a:gd name="T47" fmla="*/ 5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129">
                  <a:moveTo>
                    <a:pt x="25" y="50"/>
                  </a:moveTo>
                  <a:lnTo>
                    <a:pt x="25" y="50"/>
                  </a:lnTo>
                  <a:cubicBezTo>
                    <a:pt x="32" y="45"/>
                    <a:pt x="40" y="42"/>
                    <a:pt x="50" y="42"/>
                  </a:cubicBezTo>
                  <a:cubicBezTo>
                    <a:pt x="74" y="42"/>
                    <a:pt x="91" y="60"/>
                    <a:pt x="91" y="84"/>
                  </a:cubicBezTo>
                  <a:cubicBezTo>
                    <a:pt x="91" y="111"/>
                    <a:pt x="71" y="129"/>
                    <a:pt x="42" y="129"/>
                  </a:cubicBezTo>
                  <a:cubicBezTo>
                    <a:pt x="20" y="129"/>
                    <a:pt x="0" y="117"/>
                    <a:pt x="0" y="104"/>
                  </a:cubicBezTo>
                  <a:cubicBezTo>
                    <a:pt x="0" y="97"/>
                    <a:pt x="6" y="92"/>
                    <a:pt x="12" y="92"/>
                  </a:cubicBezTo>
                  <a:cubicBezTo>
                    <a:pt x="16" y="92"/>
                    <a:pt x="18" y="93"/>
                    <a:pt x="22" y="97"/>
                  </a:cubicBezTo>
                  <a:cubicBezTo>
                    <a:pt x="26" y="103"/>
                    <a:pt x="32" y="105"/>
                    <a:pt x="41" y="105"/>
                  </a:cubicBezTo>
                  <a:cubicBezTo>
                    <a:pt x="54" y="105"/>
                    <a:pt x="63" y="97"/>
                    <a:pt x="63" y="84"/>
                  </a:cubicBezTo>
                  <a:cubicBezTo>
                    <a:pt x="63" y="71"/>
                    <a:pt x="55" y="63"/>
                    <a:pt x="43" y="63"/>
                  </a:cubicBezTo>
                  <a:cubicBezTo>
                    <a:pt x="36" y="63"/>
                    <a:pt x="31" y="65"/>
                    <a:pt x="26" y="70"/>
                  </a:cubicBezTo>
                  <a:cubicBezTo>
                    <a:pt x="21" y="74"/>
                    <a:pt x="19" y="75"/>
                    <a:pt x="15" y="75"/>
                  </a:cubicBezTo>
                  <a:cubicBezTo>
                    <a:pt x="12" y="75"/>
                    <a:pt x="7" y="74"/>
                    <a:pt x="5" y="73"/>
                  </a:cubicBezTo>
                  <a:cubicBezTo>
                    <a:pt x="2" y="70"/>
                    <a:pt x="0" y="66"/>
                    <a:pt x="0" y="60"/>
                  </a:cubicBezTo>
                  <a:lnTo>
                    <a:pt x="0" y="58"/>
                  </a:lnTo>
                  <a:lnTo>
                    <a:pt x="2" y="15"/>
                  </a:lnTo>
                  <a:cubicBezTo>
                    <a:pt x="3" y="5"/>
                    <a:pt x="8" y="0"/>
                    <a:pt x="19" y="0"/>
                  </a:cubicBezTo>
                  <a:lnTo>
                    <a:pt x="76" y="0"/>
                  </a:lnTo>
                  <a:cubicBezTo>
                    <a:pt x="81" y="0"/>
                    <a:pt x="85" y="4"/>
                    <a:pt x="85" y="12"/>
                  </a:cubicBezTo>
                  <a:cubicBezTo>
                    <a:pt x="85" y="19"/>
                    <a:pt x="81" y="24"/>
                    <a:pt x="76" y="24"/>
                  </a:cubicBezTo>
                  <a:lnTo>
                    <a:pt x="31" y="24"/>
                  </a:lnTo>
                  <a:cubicBezTo>
                    <a:pt x="27" y="24"/>
                    <a:pt x="26" y="24"/>
                    <a:pt x="26" y="27"/>
                  </a:cubicBezTo>
                  <a:lnTo>
                    <a:pt x="25" y="5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175" name="楕円 174"/>
          <p:cNvSpPr/>
          <p:nvPr/>
        </p:nvSpPr>
        <p:spPr>
          <a:xfrm>
            <a:off x="704380" y="4499233"/>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楕円 175"/>
          <p:cNvSpPr/>
          <p:nvPr/>
        </p:nvSpPr>
        <p:spPr>
          <a:xfrm>
            <a:off x="705180" y="4922827"/>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楕円 176"/>
          <p:cNvSpPr/>
          <p:nvPr/>
        </p:nvSpPr>
        <p:spPr>
          <a:xfrm>
            <a:off x="704056" y="5324600"/>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楕円 206"/>
          <p:cNvSpPr/>
          <p:nvPr/>
        </p:nvSpPr>
        <p:spPr>
          <a:xfrm>
            <a:off x="704056" y="5724922"/>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楕円 207"/>
          <p:cNvSpPr/>
          <p:nvPr/>
        </p:nvSpPr>
        <p:spPr>
          <a:xfrm>
            <a:off x="707497" y="6135912"/>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Group 29"/>
          <p:cNvGrpSpPr>
            <a:grpSpLocks noChangeAspect="1"/>
          </p:cNvGrpSpPr>
          <p:nvPr/>
        </p:nvGrpSpPr>
        <p:grpSpPr bwMode="auto">
          <a:xfrm>
            <a:off x="775875" y="4125427"/>
            <a:ext cx="455613" cy="215900"/>
            <a:chOff x="291" y="2599"/>
            <a:chExt cx="287" cy="136"/>
          </a:xfrm>
        </p:grpSpPr>
        <p:sp>
          <p:nvSpPr>
            <p:cNvPr id="56" name="AutoShape 28"/>
            <p:cNvSpPr>
              <a:spLocks noChangeAspect="1" noChangeArrowheads="1" noTextEdit="1"/>
            </p:cNvSpPr>
            <p:nvPr/>
          </p:nvSpPr>
          <p:spPr bwMode="auto">
            <a:xfrm>
              <a:off x="442" y="2599"/>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1"/>
            <p:cNvSpPr>
              <a:spLocks noEditPoints="1"/>
            </p:cNvSpPr>
            <p:nvPr/>
          </p:nvSpPr>
          <p:spPr bwMode="auto">
            <a:xfrm>
              <a:off x="291" y="2607"/>
              <a:ext cx="58" cy="81"/>
            </a:xfrm>
            <a:custGeom>
              <a:avLst/>
              <a:gdLst>
                <a:gd name="T0" fmla="*/ 30 w 97"/>
                <a:gd name="T1" fmla="*/ 91 h 136"/>
                <a:gd name="T2" fmla="*/ 30 w 97"/>
                <a:gd name="T3" fmla="*/ 91 h 136"/>
                <a:gd name="T4" fmla="*/ 50 w 97"/>
                <a:gd name="T5" fmla="*/ 113 h 136"/>
                <a:gd name="T6" fmla="*/ 69 w 97"/>
                <a:gd name="T7" fmla="*/ 92 h 136"/>
                <a:gd name="T8" fmla="*/ 50 w 97"/>
                <a:gd name="T9" fmla="*/ 70 h 136"/>
                <a:gd name="T10" fmla="*/ 30 w 97"/>
                <a:gd name="T11" fmla="*/ 91 h 136"/>
                <a:gd name="T12" fmla="*/ 55 w 97"/>
                <a:gd name="T13" fmla="*/ 50 h 136"/>
                <a:gd name="T14" fmla="*/ 55 w 97"/>
                <a:gd name="T15" fmla="*/ 50 h 136"/>
                <a:gd name="T16" fmla="*/ 97 w 97"/>
                <a:gd name="T17" fmla="*/ 92 h 136"/>
                <a:gd name="T18" fmla="*/ 51 w 97"/>
                <a:gd name="T19" fmla="*/ 136 h 136"/>
                <a:gd name="T20" fmla="*/ 0 w 97"/>
                <a:gd name="T21" fmla="*/ 80 h 136"/>
                <a:gd name="T22" fmla="*/ 38 w 97"/>
                <a:gd name="T23" fmla="*/ 11 h 136"/>
                <a:gd name="T24" fmla="*/ 63 w 97"/>
                <a:gd name="T25" fmla="*/ 0 h 136"/>
                <a:gd name="T26" fmla="*/ 76 w 97"/>
                <a:gd name="T27" fmla="*/ 13 h 136"/>
                <a:gd name="T28" fmla="*/ 67 w 97"/>
                <a:gd name="T29" fmla="*/ 25 h 136"/>
                <a:gd name="T30" fmla="*/ 28 w 97"/>
                <a:gd name="T31" fmla="*/ 61 h 136"/>
                <a:gd name="T32" fmla="*/ 55 w 97"/>
                <a:gd name="T33" fmla="*/ 5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36">
                  <a:moveTo>
                    <a:pt x="30" y="91"/>
                  </a:moveTo>
                  <a:lnTo>
                    <a:pt x="30" y="91"/>
                  </a:lnTo>
                  <a:cubicBezTo>
                    <a:pt x="30" y="104"/>
                    <a:pt x="38" y="113"/>
                    <a:pt x="50" y="113"/>
                  </a:cubicBezTo>
                  <a:cubicBezTo>
                    <a:pt x="61" y="113"/>
                    <a:pt x="69" y="104"/>
                    <a:pt x="69" y="92"/>
                  </a:cubicBezTo>
                  <a:cubicBezTo>
                    <a:pt x="69" y="78"/>
                    <a:pt x="62" y="70"/>
                    <a:pt x="50" y="70"/>
                  </a:cubicBezTo>
                  <a:cubicBezTo>
                    <a:pt x="38" y="70"/>
                    <a:pt x="30" y="79"/>
                    <a:pt x="30" y="91"/>
                  </a:cubicBezTo>
                  <a:close/>
                  <a:moveTo>
                    <a:pt x="55" y="50"/>
                  </a:moveTo>
                  <a:lnTo>
                    <a:pt x="55" y="50"/>
                  </a:lnTo>
                  <a:cubicBezTo>
                    <a:pt x="79" y="50"/>
                    <a:pt x="97" y="68"/>
                    <a:pt x="97" y="92"/>
                  </a:cubicBezTo>
                  <a:cubicBezTo>
                    <a:pt x="97" y="118"/>
                    <a:pt x="78" y="136"/>
                    <a:pt x="51" y="136"/>
                  </a:cubicBezTo>
                  <a:cubicBezTo>
                    <a:pt x="20" y="136"/>
                    <a:pt x="0" y="114"/>
                    <a:pt x="0" y="80"/>
                  </a:cubicBezTo>
                  <a:cubicBezTo>
                    <a:pt x="0" y="56"/>
                    <a:pt x="15" y="28"/>
                    <a:pt x="38" y="11"/>
                  </a:cubicBezTo>
                  <a:cubicBezTo>
                    <a:pt x="48" y="4"/>
                    <a:pt x="57" y="0"/>
                    <a:pt x="63" y="0"/>
                  </a:cubicBezTo>
                  <a:cubicBezTo>
                    <a:pt x="70" y="0"/>
                    <a:pt x="76" y="6"/>
                    <a:pt x="76" y="13"/>
                  </a:cubicBezTo>
                  <a:cubicBezTo>
                    <a:pt x="76" y="18"/>
                    <a:pt x="73" y="22"/>
                    <a:pt x="67" y="25"/>
                  </a:cubicBezTo>
                  <a:cubicBezTo>
                    <a:pt x="50" y="33"/>
                    <a:pt x="36" y="47"/>
                    <a:pt x="28" y="61"/>
                  </a:cubicBezTo>
                  <a:cubicBezTo>
                    <a:pt x="35" y="54"/>
                    <a:pt x="44" y="50"/>
                    <a:pt x="55" y="5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60" name="Group 34"/>
          <p:cNvGrpSpPr>
            <a:grpSpLocks noChangeAspect="1"/>
          </p:cNvGrpSpPr>
          <p:nvPr/>
        </p:nvGrpSpPr>
        <p:grpSpPr bwMode="auto">
          <a:xfrm>
            <a:off x="773328" y="4524012"/>
            <a:ext cx="482600" cy="215900"/>
            <a:chOff x="274" y="2858"/>
            <a:chExt cx="304" cy="136"/>
          </a:xfrm>
        </p:grpSpPr>
        <p:sp>
          <p:nvSpPr>
            <p:cNvPr id="61" name="AutoShape 33"/>
            <p:cNvSpPr>
              <a:spLocks noChangeAspect="1" noChangeArrowheads="1" noTextEdit="1"/>
            </p:cNvSpPr>
            <p:nvPr/>
          </p:nvSpPr>
          <p:spPr bwMode="auto">
            <a:xfrm>
              <a:off x="442" y="2858"/>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6"/>
            <p:cNvSpPr>
              <a:spLocks/>
            </p:cNvSpPr>
            <p:nvPr/>
          </p:nvSpPr>
          <p:spPr bwMode="auto">
            <a:xfrm>
              <a:off x="274" y="2885"/>
              <a:ext cx="58" cy="77"/>
            </a:xfrm>
            <a:custGeom>
              <a:avLst/>
              <a:gdLst>
                <a:gd name="T0" fmla="*/ 83 w 99"/>
                <a:gd name="T1" fmla="*/ 0 h 129"/>
                <a:gd name="T2" fmla="*/ 83 w 99"/>
                <a:gd name="T3" fmla="*/ 0 h 129"/>
                <a:gd name="T4" fmla="*/ 99 w 99"/>
                <a:gd name="T5" fmla="*/ 13 h 129"/>
                <a:gd name="T6" fmla="*/ 96 w 99"/>
                <a:gd name="T7" fmla="*/ 23 h 129"/>
                <a:gd name="T8" fmla="*/ 63 w 99"/>
                <a:gd name="T9" fmla="*/ 117 h 129"/>
                <a:gd name="T10" fmla="*/ 51 w 99"/>
                <a:gd name="T11" fmla="*/ 129 h 129"/>
                <a:gd name="T12" fmla="*/ 37 w 99"/>
                <a:gd name="T13" fmla="*/ 118 h 129"/>
                <a:gd name="T14" fmla="*/ 40 w 99"/>
                <a:gd name="T15" fmla="*/ 108 h 129"/>
                <a:gd name="T16" fmla="*/ 68 w 99"/>
                <a:gd name="T17" fmla="*/ 28 h 129"/>
                <a:gd name="T18" fmla="*/ 69 w 99"/>
                <a:gd name="T19" fmla="*/ 25 h 129"/>
                <a:gd name="T20" fmla="*/ 65 w 99"/>
                <a:gd name="T21" fmla="*/ 24 h 129"/>
                <a:gd name="T22" fmla="*/ 28 w 99"/>
                <a:gd name="T23" fmla="*/ 24 h 129"/>
                <a:gd name="T24" fmla="*/ 25 w 99"/>
                <a:gd name="T25" fmla="*/ 27 h 129"/>
                <a:gd name="T26" fmla="*/ 25 w 99"/>
                <a:gd name="T27" fmla="*/ 43 h 129"/>
                <a:gd name="T28" fmla="*/ 13 w 99"/>
                <a:gd name="T29" fmla="*/ 53 h 129"/>
                <a:gd name="T30" fmla="*/ 0 w 99"/>
                <a:gd name="T31" fmla="*/ 43 h 129"/>
                <a:gd name="T32" fmla="*/ 0 w 99"/>
                <a:gd name="T33" fmla="*/ 18 h 129"/>
                <a:gd name="T34" fmla="*/ 18 w 99"/>
                <a:gd name="T35" fmla="*/ 0 h 129"/>
                <a:gd name="T36" fmla="*/ 83 w 99"/>
                <a:gd name="T3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29">
                  <a:moveTo>
                    <a:pt x="83" y="0"/>
                  </a:moveTo>
                  <a:lnTo>
                    <a:pt x="83" y="0"/>
                  </a:lnTo>
                  <a:cubicBezTo>
                    <a:pt x="93" y="0"/>
                    <a:pt x="99" y="5"/>
                    <a:pt x="99" y="13"/>
                  </a:cubicBezTo>
                  <a:cubicBezTo>
                    <a:pt x="99" y="16"/>
                    <a:pt x="98" y="18"/>
                    <a:pt x="96" y="23"/>
                  </a:cubicBezTo>
                  <a:cubicBezTo>
                    <a:pt x="90" y="38"/>
                    <a:pt x="75" y="82"/>
                    <a:pt x="63" y="117"/>
                  </a:cubicBezTo>
                  <a:cubicBezTo>
                    <a:pt x="61" y="125"/>
                    <a:pt x="57" y="129"/>
                    <a:pt x="51" y="129"/>
                  </a:cubicBezTo>
                  <a:cubicBezTo>
                    <a:pt x="43" y="129"/>
                    <a:pt x="37" y="124"/>
                    <a:pt x="37" y="118"/>
                  </a:cubicBezTo>
                  <a:cubicBezTo>
                    <a:pt x="37" y="115"/>
                    <a:pt x="37" y="114"/>
                    <a:pt x="40" y="108"/>
                  </a:cubicBezTo>
                  <a:cubicBezTo>
                    <a:pt x="49" y="78"/>
                    <a:pt x="63" y="40"/>
                    <a:pt x="68" y="28"/>
                  </a:cubicBezTo>
                  <a:cubicBezTo>
                    <a:pt x="69" y="26"/>
                    <a:pt x="69" y="26"/>
                    <a:pt x="69" y="25"/>
                  </a:cubicBezTo>
                  <a:cubicBezTo>
                    <a:pt x="69" y="24"/>
                    <a:pt x="68" y="24"/>
                    <a:pt x="65" y="24"/>
                  </a:cubicBezTo>
                  <a:lnTo>
                    <a:pt x="28" y="24"/>
                  </a:lnTo>
                  <a:cubicBezTo>
                    <a:pt x="26" y="24"/>
                    <a:pt x="25" y="25"/>
                    <a:pt x="25" y="27"/>
                  </a:cubicBezTo>
                  <a:lnTo>
                    <a:pt x="25" y="43"/>
                  </a:lnTo>
                  <a:cubicBezTo>
                    <a:pt x="25" y="49"/>
                    <a:pt x="20" y="53"/>
                    <a:pt x="13" y="53"/>
                  </a:cubicBezTo>
                  <a:cubicBezTo>
                    <a:pt x="5" y="53"/>
                    <a:pt x="0" y="49"/>
                    <a:pt x="0" y="43"/>
                  </a:cubicBezTo>
                  <a:lnTo>
                    <a:pt x="0" y="18"/>
                  </a:lnTo>
                  <a:cubicBezTo>
                    <a:pt x="0" y="6"/>
                    <a:pt x="6" y="0"/>
                    <a:pt x="18" y="0"/>
                  </a:cubicBezTo>
                  <a:lnTo>
                    <a:pt x="83"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69" name="Group 39"/>
          <p:cNvGrpSpPr>
            <a:grpSpLocks noChangeAspect="1"/>
          </p:cNvGrpSpPr>
          <p:nvPr/>
        </p:nvGrpSpPr>
        <p:grpSpPr bwMode="auto">
          <a:xfrm>
            <a:off x="775875" y="4935552"/>
            <a:ext cx="463550" cy="217487"/>
            <a:chOff x="286" y="3117"/>
            <a:chExt cx="292" cy="137"/>
          </a:xfrm>
        </p:grpSpPr>
        <p:sp>
          <p:nvSpPr>
            <p:cNvPr id="73" name="AutoShape 38"/>
            <p:cNvSpPr>
              <a:spLocks noChangeAspect="1" noChangeArrowheads="1" noTextEdit="1"/>
            </p:cNvSpPr>
            <p:nvPr/>
          </p:nvSpPr>
          <p:spPr bwMode="auto">
            <a:xfrm>
              <a:off x="442" y="3117"/>
              <a:ext cx="136" cy="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41"/>
            <p:cNvSpPr>
              <a:spLocks noEditPoints="1"/>
            </p:cNvSpPr>
            <p:nvPr/>
          </p:nvSpPr>
          <p:spPr bwMode="auto">
            <a:xfrm>
              <a:off x="286" y="3144"/>
              <a:ext cx="59" cy="79"/>
            </a:xfrm>
            <a:custGeom>
              <a:avLst/>
              <a:gdLst>
                <a:gd name="T0" fmla="*/ 48 w 101"/>
                <a:gd name="T1" fmla="*/ 21 h 133"/>
                <a:gd name="T2" fmla="*/ 48 w 101"/>
                <a:gd name="T3" fmla="*/ 21 h 133"/>
                <a:gd name="T4" fmla="*/ 28 w 101"/>
                <a:gd name="T5" fmla="*/ 33 h 133"/>
                <a:gd name="T6" fmla="*/ 45 w 101"/>
                <a:gd name="T7" fmla="*/ 51 h 133"/>
                <a:gd name="T8" fmla="*/ 70 w 101"/>
                <a:gd name="T9" fmla="*/ 31 h 133"/>
                <a:gd name="T10" fmla="*/ 48 w 101"/>
                <a:gd name="T11" fmla="*/ 21 h 133"/>
                <a:gd name="T12" fmla="*/ 25 w 101"/>
                <a:gd name="T13" fmla="*/ 98 h 133"/>
                <a:gd name="T14" fmla="*/ 25 w 101"/>
                <a:gd name="T15" fmla="*/ 98 h 133"/>
                <a:gd name="T16" fmla="*/ 48 w 101"/>
                <a:gd name="T17" fmla="*/ 112 h 133"/>
                <a:gd name="T18" fmla="*/ 73 w 101"/>
                <a:gd name="T19" fmla="*/ 97 h 133"/>
                <a:gd name="T20" fmla="*/ 66 w 101"/>
                <a:gd name="T21" fmla="*/ 84 h 133"/>
                <a:gd name="T22" fmla="*/ 54 w 101"/>
                <a:gd name="T23" fmla="*/ 77 h 133"/>
                <a:gd name="T24" fmla="*/ 48 w 101"/>
                <a:gd name="T25" fmla="*/ 75 h 133"/>
                <a:gd name="T26" fmla="*/ 25 w 101"/>
                <a:gd name="T27" fmla="*/ 98 h 133"/>
                <a:gd name="T28" fmla="*/ 2 w 101"/>
                <a:gd name="T29" fmla="*/ 35 h 133"/>
                <a:gd name="T30" fmla="*/ 2 w 101"/>
                <a:gd name="T31" fmla="*/ 35 h 133"/>
                <a:gd name="T32" fmla="*/ 49 w 101"/>
                <a:gd name="T33" fmla="*/ 0 h 133"/>
                <a:gd name="T34" fmla="*/ 91 w 101"/>
                <a:gd name="T35" fmla="*/ 16 h 133"/>
                <a:gd name="T36" fmla="*/ 101 w 101"/>
                <a:gd name="T37" fmla="*/ 34 h 133"/>
                <a:gd name="T38" fmla="*/ 89 w 101"/>
                <a:gd name="T39" fmla="*/ 45 h 133"/>
                <a:gd name="T40" fmla="*/ 87 w 101"/>
                <a:gd name="T41" fmla="*/ 44 h 133"/>
                <a:gd name="T42" fmla="*/ 69 w 101"/>
                <a:gd name="T43" fmla="*/ 60 h 133"/>
                <a:gd name="T44" fmla="*/ 99 w 101"/>
                <a:gd name="T45" fmla="*/ 95 h 133"/>
                <a:gd name="T46" fmla="*/ 48 w 101"/>
                <a:gd name="T47" fmla="*/ 133 h 133"/>
                <a:gd name="T48" fmla="*/ 0 w 101"/>
                <a:gd name="T49" fmla="*/ 96 h 133"/>
                <a:gd name="T50" fmla="*/ 22 w 101"/>
                <a:gd name="T51" fmla="*/ 64 h 133"/>
                <a:gd name="T52" fmla="*/ 2 w 101"/>
                <a:gd name="T5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1" h="133">
                  <a:moveTo>
                    <a:pt x="48" y="21"/>
                  </a:moveTo>
                  <a:lnTo>
                    <a:pt x="48" y="21"/>
                  </a:lnTo>
                  <a:cubicBezTo>
                    <a:pt x="36" y="21"/>
                    <a:pt x="28" y="26"/>
                    <a:pt x="28" y="33"/>
                  </a:cubicBezTo>
                  <a:cubicBezTo>
                    <a:pt x="28" y="40"/>
                    <a:pt x="33" y="46"/>
                    <a:pt x="45" y="51"/>
                  </a:cubicBezTo>
                  <a:cubicBezTo>
                    <a:pt x="55" y="44"/>
                    <a:pt x="65" y="36"/>
                    <a:pt x="70" y="31"/>
                  </a:cubicBezTo>
                  <a:cubicBezTo>
                    <a:pt x="64" y="24"/>
                    <a:pt x="57" y="21"/>
                    <a:pt x="48" y="21"/>
                  </a:cubicBezTo>
                  <a:close/>
                  <a:moveTo>
                    <a:pt x="25" y="98"/>
                  </a:moveTo>
                  <a:lnTo>
                    <a:pt x="25" y="98"/>
                  </a:lnTo>
                  <a:cubicBezTo>
                    <a:pt x="25" y="107"/>
                    <a:pt x="33" y="112"/>
                    <a:pt x="48" y="112"/>
                  </a:cubicBezTo>
                  <a:cubicBezTo>
                    <a:pt x="63" y="112"/>
                    <a:pt x="73" y="106"/>
                    <a:pt x="73" y="97"/>
                  </a:cubicBezTo>
                  <a:cubicBezTo>
                    <a:pt x="73" y="93"/>
                    <a:pt x="70" y="88"/>
                    <a:pt x="66" y="84"/>
                  </a:cubicBezTo>
                  <a:cubicBezTo>
                    <a:pt x="63" y="81"/>
                    <a:pt x="59" y="79"/>
                    <a:pt x="54" y="77"/>
                  </a:cubicBezTo>
                  <a:cubicBezTo>
                    <a:pt x="52" y="76"/>
                    <a:pt x="48" y="74"/>
                    <a:pt x="48" y="75"/>
                  </a:cubicBezTo>
                  <a:cubicBezTo>
                    <a:pt x="34" y="80"/>
                    <a:pt x="25" y="89"/>
                    <a:pt x="25" y="98"/>
                  </a:cubicBezTo>
                  <a:close/>
                  <a:moveTo>
                    <a:pt x="2" y="35"/>
                  </a:moveTo>
                  <a:lnTo>
                    <a:pt x="2" y="35"/>
                  </a:lnTo>
                  <a:cubicBezTo>
                    <a:pt x="2" y="15"/>
                    <a:pt x="22" y="0"/>
                    <a:pt x="49" y="0"/>
                  </a:cubicBezTo>
                  <a:cubicBezTo>
                    <a:pt x="65" y="0"/>
                    <a:pt x="81" y="6"/>
                    <a:pt x="91" y="16"/>
                  </a:cubicBezTo>
                  <a:cubicBezTo>
                    <a:pt x="97" y="22"/>
                    <a:pt x="101" y="28"/>
                    <a:pt x="101" y="34"/>
                  </a:cubicBezTo>
                  <a:cubicBezTo>
                    <a:pt x="101" y="39"/>
                    <a:pt x="95" y="45"/>
                    <a:pt x="89" y="45"/>
                  </a:cubicBezTo>
                  <a:cubicBezTo>
                    <a:pt x="89" y="45"/>
                    <a:pt x="88" y="45"/>
                    <a:pt x="87" y="44"/>
                  </a:cubicBezTo>
                  <a:cubicBezTo>
                    <a:pt x="84" y="48"/>
                    <a:pt x="77" y="54"/>
                    <a:pt x="69" y="60"/>
                  </a:cubicBezTo>
                  <a:cubicBezTo>
                    <a:pt x="90" y="69"/>
                    <a:pt x="99" y="78"/>
                    <a:pt x="99" y="95"/>
                  </a:cubicBezTo>
                  <a:cubicBezTo>
                    <a:pt x="99" y="118"/>
                    <a:pt x="79" y="133"/>
                    <a:pt x="48" y="133"/>
                  </a:cubicBezTo>
                  <a:cubicBezTo>
                    <a:pt x="19" y="133"/>
                    <a:pt x="0" y="119"/>
                    <a:pt x="0" y="96"/>
                  </a:cubicBezTo>
                  <a:cubicBezTo>
                    <a:pt x="0" y="82"/>
                    <a:pt x="8" y="70"/>
                    <a:pt x="22" y="64"/>
                  </a:cubicBezTo>
                  <a:cubicBezTo>
                    <a:pt x="8" y="57"/>
                    <a:pt x="2" y="49"/>
                    <a:pt x="2" y="3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82" name="Group 44"/>
          <p:cNvGrpSpPr>
            <a:grpSpLocks noChangeAspect="1"/>
          </p:cNvGrpSpPr>
          <p:nvPr/>
        </p:nvGrpSpPr>
        <p:grpSpPr bwMode="auto">
          <a:xfrm>
            <a:off x="773328" y="5361269"/>
            <a:ext cx="469900" cy="215900"/>
            <a:chOff x="282" y="3377"/>
            <a:chExt cx="296" cy="136"/>
          </a:xfrm>
        </p:grpSpPr>
        <p:sp>
          <p:nvSpPr>
            <p:cNvPr id="83" name="AutoShape 43"/>
            <p:cNvSpPr>
              <a:spLocks noChangeAspect="1" noChangeArrowheads="1" noTextEdit="1"/>
            </p:cNvSpPr>
            <p:nvPr/>
          </p:nvSpPr>
          <p:spPr bwMode="auto">
            <a:xfrm>
              <a:off x="442" y="3377"/>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46"/>
            <p:cNvSpPr>
              <a:spLocks noEditPoints="1"/>
            </p:cNvSpPr>
            <p:nvPr/>
          </p:nvSpPr>
          <p:spPr bwMode="auto">
            <a:xfrm>
              <a:off x="282" y="3395"/>
              <a:ext cx="60" cy="80"/>
            </a:xfrm>
            <a:custGeom>
              <a:avLst/>
              <a:gdLst>
                <a:gd name="T0" fmla="*/ 50 w 102"/>
                <a:gd name="T1" fmla="*/ 22 h 134"/>
                <a:gd name="T2" fmla="*/ 50 w 102"/>
                <a:gd name="T3" fmla="*/ 22 h 134"/>
                <a:gd name="T4" fmla="*/ 27 w 102"/>
                <a:gd name="T5" fmla="*/ 47 h 134"/>
                <a:gd name="T6" fmla="*/ 42 w 102"/>
                <a:gd name="T7" fmla="*/ 65 h 134"/>
                <a:gd name="T8" fmla="*/ 62 w 102"/>
                <a:gd name="T9" fmla="*/ 54 h 134"/>
                <a:gd name="T10" fmla="*/ 71 w 102"/>
                <a:gd name="T11" fmla="*/ 36 h 134"/>
                <a:gd name="T12" fmla="*/ 72 w 102"/>
                <a:gd name="T13" fmla="*/ 31 h 134"/>
                <a:gd name="T14" fmla="*/ 50 w 102"/>
                <a:gd name="T15" fmla="*/ 22 h 134"/>
                <a:gd name="T16" fmla="*/ 60 w 102"/>
                <a:gd name="T17" fmla="*/ 81 h 134"/>
                <a:gd name="T18" fmla="*/ 60 w 102"/>
                <a:gd name="T19" fmla="*/ 81 h 134"/>
                <a:gd name="T20" fmla="*/ 38 w 102"/>
                <a:gd name="T21" fmla="*/ 89 h 134"/>
                <a:gd name="T22" fmla="*/ 0 w 102"/>
                <a:gd name="T23" fmla="*/ 47 h 134"/>
                <a:gd name="T24" fmla="*/ 51 w 102"/>
                <a:gd name="T25" fmla="*/ 0 h 134"/>
                <a:gd name="T26" fmla="*/ 80 w 102"/>
                <a:gd name="T27" fmla="*/ 10 h 134"/>
                <a:gd name="T28" fmla="*/ 90 w 102"/>
                <a:gd name="T29" fmla="*/ 5 h 134"/>
                <a:gd name="T30" fmla="*/ 102 w 102"/>
                <a:gd name="T31" fmla="*/ 16 h 134"/>
                <a:gd name="T32" fmla="*/ 101 w 102"/>
                <a:gd name="T33" fmla="*/ 21 h 134"/>
                <a:gd name="T34" fmla="*/ 75 w 102"/>
                <a:gd name="T35" fmla="*/ 126 h 134"/>
                <a:gd name="T36" fmla="*/ 63 w 102"/>
                <a:gd name="T37" fmla="*/ 134 h 134"/>
                <a:gd name="T38" fmla="*/ 48 w 102"/>
                <a:gd name="T39" fmla="*/ 122 h 134"/>
                <a:gd name="T40" fmla="*/ 48 w 102"/>
                <a:gd name="T41" fmla="*/ 119 h 134"/>
                <a:gd name="T42" fmla="*/ 60 w 102"/>
                <a:gd name="T43"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34">
                  <a:moveTo>
                    <a:pt x="50" y="22"/>
                  </a:moveTo>
                  <a:lnTo>
                    <a:pt x="50" y="22"/>
                  </a:lnTo>
                  <a:cubicBezTo>
                    <a:pt x="36" y="22"/>
                    <a:pt x="27" y="32"/>
                    <a:pt x="27" y="47"/>
                  </a:cubicBezTo>
                  <a:cubicBezTo>
                    <a:pt x="27" y="59"/>
                    <a:pt x="32" y="65"/>
                    <a:pt x="42" y="65"/>
                  </a:cubicBezTo>
                  <a:cubicBezTo>
                    <a:pt x="49" y="65"/>
                    <a:pt x="56" y="61"/>
                    <a:pt x="62" y="54"/>
                  </a:cubicBezTo>
                  <a:cubicBezTo>
                    <a:pt x="65" y="50"/>
                    <a:pt x="68" y="43"/>
                    <a:pt x="71" y="36"/>
                  </a:cubicBezTo>
                  <a:cubicBezTo>
                    <a:pt x="71" y="35"/>
                    <a:pt x="72" y="31"/>
                    <a:pt x="72" y="31"/>
                  </a:cubicBezTo>
                  <a:cubicBezTo>
                    <a:pt x="66" y="25"/>
                    <a:pt x="59" y="22"/>
                    <a:pt x="50" y="22"/>
                  </a:cubicBezTo>
                  <a:close/>
                  <a:moveTo>
                    <a:pt x="60" y="81"/>
                  </a:moveTo>
                  <a:lnTo>
                    <a:pt x="60" y="81"/>
                  </a:lnTo>
                  <a:cubicBezTo>
                    <a:pt x="54" y="86"/>
                    <a:pt x="47" y="89"/>
                    <a:pt x="38" y="89"/>
                  </a:cubicBezTo>
                  <a:cubicBezTo>
                    <a:pt x="15" y="89"/>
                    <a:pt x="0" y="73"/>
                    <a:pt x="0" y="47"/>
                  </a:cubicBezTo>
                  <a:cubicBezTo>
                    <a:pt x="0" y="21"/>
                    <a:pt x="23" y="0"/>
                    <a:pt x="51" y="0"/>
                  </a:cubicBezTo>
                  <a:cubicBezTo>
                    <a:pt x="64" y="0"/>
                    <a:pt x="74" y="4"/>
                    <a:pt x="80" y="10"/>
                  </a:cubicBezTo>
                  <a:cubicBezTo>
                    <a:pt x="82" y="7"/>
                    <a:pt x="86" y="5"/>
                    <a:pt x="90" y="5"/>
                  </a:cubicBezTo>
                  <a:cubicBezTo>
                    <a:pt x="97" y="5"/>
                    <a:pt x="102" y="10"/>
                    <a:pt x="102" y="16"/>
                  </a:cubicBezTo>
                  <a:cubicBezTo>
                    <a:pt x="102" y="17"/>
                    <a:pt x="101" y="20"/>
                    <a:pt x="101" y="21"/>
                  </a:cubicBezTo>
                  <a:lnTo>
                    <a:pt x="75" y="126"/>
                  </a:lnTo>
                  <a:cubicBezTo>
                    <a:pt x="73" y="131"/>
                    <a:pt x="69" y="134"/>
                    <a:pt x="63" y="134"/>
                  </a:cubicBezTo>
                  <a:cubicBezTo>
                    <a:pt x="54" y="134"/>
                    <a:pt x="48" y="129"/>
                    <a:pt x="48" y="122"/>
                  </a:cubicBezTo>
                  <a:cubicBezTo>
                    <a:pt x="48" y="121"/>
                    <a:pt x="48" y="120"/>
                    <a:pt x="48" y="119"/>
                  </a:cubicBezTo>
                  <a:lnTo>
                    <a:pt x="60" y="8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2" name="Group 49"/>
          <p:cNvGrpSpPr>
            <a:grpSpLocks noChangeAspect="1"/>
          </p:cNvGrpSpPr>
          <p:nvPr/>
        </p:nvGrpSpPr>
        <p:grpSpPr bwMode="auto">
          <a:xfrm>
            <a:off x="758901" y="5705484"/>
            <a:ext cx="620713" cy="215900"/>
            <a:chOff x="197" y="3614"/>
            <a:chExt cx="391" cy="136"/>
          </a:xfrm>
        </p:grpSpPr>
        <p:sp>
          <p:nvSpPr>
            <p:cNvPr id="93" name="AutoShape 48"/>
            <p:cNvSpPr>
              <a:spLocks noChangeAspect="1" noChangeArrowheads="1" noTextEdit="1"/>
            </p:cNvSpPr>
            <p:nvPr/>
          </p:nvSpPr>
          <p:spPr bwMode="auto">
            <a:xfrm>
              <a:off x="452" y="3614"/>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51"/>
            <p:cNvSpPr>
              <a:spLocks/>
            </p:cNvSpPr>
            <p:nvPr/>
          </p:nvSpPr>
          <p:spPr bwMode="auto">
            <a:xfrm>
              <a:off x="197" y="3665"/>
              <a:ext cx="15" cy="78"/>
            </a:xfrm>
            <a:custGeom>
              <a:avLst/>
              <a:gdLst>
                <a:gd name="T0" fmla="*/ 26 w 26"/>
                <a:gd name="T1" fmla="*/ 120 h 131"/>
                <a:gd name="T2" fmla="*/ 26 w 26"/>
                <a:gd name="T3" fmla="*/ 120 h 131"/>
                <a:gd name="T4" fmla="*/ 13 w 26"/>
                <a:gd name="T5" fmla="*/ 131 h 131"/>
                <a:gd name="T6" fmla="*/ 0 w 26"/>
                <a:gd name="T7" fmla="*/ 120 h 131"/>
                <a:gd name="T8" fmla="*/ 0 w 26"/>
                <a:gd name="T9" fmla="*/ 12 h 131"/>
                <a:gd name="T10" fmla="*/ 13 w 26"/>
                <a:gd name="T11" fmla="*/ 0 h 131"/>
                <a:gd name="T12" fmla="*/ 26 w 26"/>
                <a:gd name="T13" fmla="*/ 12 h 131"/>
                <a:gd name="T14" fmla="*/ 26 w 26"/>
                <a:gd name="T15" fmla="*/ 12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1">
                  <a:moveTo>
                    <a:pt x="26" y="120"/>
                  </a:moveTo>
                  <a:lnTo>
                    <a:pt x="26" y="120"/>
                  </a:lnTo>
                  <a:cubicBezTo>
                    <a:pt x="26" y="127"/>
                    <a:pt x="20" y="131"/>
                    <a:pt x="13" y="131"/>
                  </a:cubicBezTo>
                  <a:cubicBezTo>
                    <a:pt x="6" y="131"/>
                    <a:pt x="0" y="127"/>
                    <a:pt x="0" y="120"/>
                  </a:cubicBezTo>
                  <a:lnTo>
                    <a:pt x="0" y="12"/>
                  </a:lnTo>
                  <a:cubicBezTo>
                    <a:pt x="0" y="5"/>
                    <a:pt x="6" y="0"/>
                    <a:pt x="13" y="0"/>
                  </a:cubicBezTo>
                  <a:cubicBezTo>
                    <a:pt x="20" y="0"/>
                    <a:pt x="26" y="5"/>
                    <a:pt x="26" y="12"/>
                  </a:cubicBezTo>
                  <a:lnTo>
                    <a:pt x="26"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52"/>
            <p:cNvSpPr>
              <a:spLocks noEditPoints="1"/>
            </p:cNvSpPr>
            <p:nvPr/>
          </p:nvSpPr>
          <p:spPr bwMode="auto">
            <a:xfrm>
              <a:off x="240" y="3664"/>
              <a:ext cx="53" cy="79"/>
            </a:xfrm>
            <a:custGeom>
              <a:avLst/>
              <a:gdLst>
                <a:gd name="T0" fmla="*/ 26 w 90"/>
                <a:gd name="T1" fmla="*/ 67 h 133"/>
                <a:gd name="T2" fmla="*/ 26 w 90"/>
                <a:gd name="T3" fmla="*/ 67 h 133"/>
                <a:gd name="T4" fmla="*/ 45 w 90"/>
                <a:gd name="T5" fmla="*/ 109 h 133"/>
                <a:gd name="T6" fmla="*/ 65 w 90"/>
                <a:gd name="T7" fmla="*/ 67 h 133"/>
                <a:gd name="T8" fmla="*/ 45 w 90"/>
                <a:gd name="T9" fmla="*/ 24 h 133"/>
                <a:gd name="T10" fmla="*/ 26 w 90"/>
                <a:gd name="T11" fmla="*/ 67 h 133"/>
                <a:gd name="T12" fmla="*/ 90 w 90"/>
                <a:gd name="T13" fmla="*/ 67 h 133"/>
                <a:gd name="T14" fmla="*/ 90 w 90"/>
                <a:gd name="T15" fmla="*/ 67 h 133"/>
                <a:gd name="T16" fmla="*/ 45 w 90"/>
                <a:gd name="T17" fmla="*/ 133 h 133"/>
                <a:gd name="T18" fmla="*/ 0 w 90"/>
                <a:gd name="T19" fmla="*/ 67 h 133"/>
                <a:gd name="T20" fmla="*/ 45 w 90"/>
                <a:gd name="T21" fmla="*/ 0 h 133"/>
                <a:gd name="T22" fmla="*/ 90 w 90"/>
                <a:gd name="T23" fmla="*/ 6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33">
                  <a:moveTo>
                    <a:pt x="26" y="67"/>
                  </a:moveTo>
                  <a:lnTo>
                    <a:pt x="26" y="67"/>
                  </a:lnTo>
                  <a:cubicBezTo>
                    <a:pt x="26" y="93"/>
                    <a:pt x="33" y="109"/>
                    <a:pt x="45" y="109"/>
                  </a:cubicBezTo>
                  <a:cubicBezTo>
                    <a:pt x="57" y="109"/>
                    <a:pt x="65" y="93"/>
                    <a:pt x="65" y="67"/>
                  </a:cubicBezTo>
                  <a:cubicBezTo>
                    <a:pt x="65" y="40"/>
                    <a:pt x="57" y="24"/>
                    <a:pt x="45" y="24"/>
                  </a:cubicBezTo>
                  <a:cubicBezTo>
                    <a:pt x="33" y="24"/>
                    <a:pt x="26" y="40"/>
                    <a:pt x="26" y="67"/>
                  </a:cubicBezTo>
                  <a:close/>
                  <a:moveTo>
                    <a:pt x="90" y="67"/>
                  </a:moveTo>
                  <a:lnTo>
                    <a:pt x="90" y="67"/>
                  </a:lnTo>
                  <a:cubicBezTo>
                    <a:pt x="90" y="108"/>
                    <a:pt x="73" y="133"/>
                    <a:pt x="45" y="133"/>
                  </a:cubicBezTo>
                  <a:cubicBezTo>
                    <a:pt x="17" y="133"/>
                    <a:pt x="0" y="107"/>
                    <a:pt x="0" y="67"/>
                  </a:cubicBezTo>
                  <a:cubicBezTo>
                    <a:pt x="0" y="26"/>
                    <a:pt x="17" y="0"/>
                    <a:pt x="45" y="0"/>
                  </a:cubicBezTo>
                  <a:cubicBezTo>
                    <a:pt x="73" y="0"/>
                    <a:pt x="90" y="26"/>
                    <a:pt x="90" y="6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09" name="Group 55"/>
          <p:cNvGrpSpPr>
            <a:grpSpLocks noChangeAspect="1"/>
          </p:cNvGrpSpPr>
          <p:nvPr/>
        </p:nvGrpSpPr>
        <p:grpSpPr bwMode="auto">
          <a:xfrm>
            <a:off x="713003" y="6149967"/>
            <a:ext cx="215900" cy="215900"/>
            <a:chOff x="442" y="3896"/>
            <a:chExt cx="136" cy="136"/>
          </a:xfrm>
        </p:grpSpPr>
        <p:sp>
          <p:nvSpPr>
            <p:cNvPr id="110" name="AutoShape 54"/>
            <p:cNvSpPr>
              <a:spLocks noChangeAspect="1" noChangeArrowheads="1" noTextEdit="1"/>
            </p:cNvSpPr>
            <p:nvPr/>
          </p:nvSpPr>
          <p:spPr bwMode="auto">
            <a:xfrm>
              <a:off x="442" y="3896"/>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57"/>
            <p:cNvSpPr>
              <a:spLocks/>
            </p:cNvSpPr>
            <p:nvPr/>
          </p:nvSpPr>
          <p:spPr bwMode="auto">
            <a:xfrm>
              <a:off x="479" y="3928"/>
              <a:ext cx="15" cy="78"/>
            </a:xfrm>
            <a:custGeom>
              <a:avLst/>
              <a:gdLst>
                <a:gd name="T0" fmla="*/ 25 w 25"/>
                <a:gd name="T1" fmla="*/ 119 h 131"/>
                <a:gd name="T2" fmla="*/ 25 w 25"/>
                <a:gd name="T3" fmla="*/ 119 h 131"/>
                <a:gd name="T4" fmla="*/ 12 w 25"/>
                <a:gd name="T5" fmla="*/ 131 h 131"/>
                <a:gd name="T6" fmla="*/ 0 w 25"/>
                <a:gd name="T7" fmla="*/ 119 h 131"/>
                <a:gd name="T8" fmla="*/ 0 w 25"/>
                <a:gd name="T9" fmla="*/ 11 h 131"/>
                <a:gd name="T10" fmla="*/ 12 w 25"/>
                <a:gd name="T11" fmla="*/ 0 h 131"/>
                <a:gd name="T12" fmla="*/ 25 w 25"/>
                <a:gd name="T13" fmla="*/ 11 h 131"/>
                <a:gd name="T14" fmla="*/ 25 w 25"/>
                <a:gd name="T15" fmla="*/ 11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1">
                  <a:moveTo>
                    <a:pt x="25" y="119"/>
                  </a:moveTo>
                  <a:lnTo>
                    <a:pt x="25" y="119"/>
                  </a:lnTo>
                  <a:cubicBezTo>
                    <a:pt x="25" y="126"/>
                    <a:pt x="20" y="131"/>
                    <a:pt x="12" y="131"/>
                  </a:cubicBezTo>
                  <a:cubicBezTo>
                    <a:pt x="5" y="131"/>
                    <a:pt x="0" y="126"/>
                    <a:pt x="0" y="119"/>
                  </a:cubicBezTo>
                  <a:lnTo>
                    <a:pt x="0" y="11"/>
                  </a:lnTo>
                  <a:cubicBezTo>
                    <a:pt x="0" y="5"/>
                    <a:pt x="5" y="0"/>
                    <a:pt x="12" y="0"/>
                  </a:cubicBezTo>
                  <a:cubicBezTo>
                    <a:pt x="20" y="0"/>
                    <a:pt x="25" y="5"/>
                    <a:pt x="25" y="11"/>
                  </a:cubicBezTo>
                  <a:lnTo>
                    <a:pt x="25" y="11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58"/>
            <p:cNvSpPr>
              <a:spLocks/>
            </p:cNvSpPr>
            <p:nvPr/>
          </p:nvSpPr>
          <p:spPr bwMode="auto">
            <a:xfrm>
              <a:off x="536" y="3928"/>
              <a:ext cx="15" cy="78"/>
            </a:xfrm>
            <a:custGeom>
              <a:avLst/>
              <a:gdLst>
                <a:gd name="T0" fmla="*/ 26 w 26"/>
                <a:gd name="T1" fmla="*/ 119 h 131"/>
                <a:gd name="T2" fmla="*/ 26 w 26"/>
                <a:gd name="T3" fmla="*/ 119 h 131"/>
                <a:gd name="T4" fmla="*/ 13 w 26"/>
                <a:gd name="T5" fmla="*/ 131 h 131"/>
                <a:gd name="T6" fmla="*/ 0 w 26"/>
                <a:gd name="T7" fmla="*/ 119 h 131"/>
                <a:gd name="T8" fmla="*/ 0 w 26"/>
                <a:gd name="T9" fmla="*/ 11 h 131"/>
                <a:gd name="T10" fmla="*/ 13 w 26"/>
                <a:gd name="T11" fmla="*/ 0 h 131"/>
                <a:gd name="T12" fmla="*/ 26 w 26"/>
                <a:gd name="T13" fmla="*/ 11 h 131"/>
                <a:gd name="T14" fmla="*/ 26 w 26"/>
                <a:gd name="T15" fmla="*/ 11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1">
                  <a:moveTo>
                    <a:pt x="26" y="119"/>
                  </a:moveTo>
                  <a:lnTo>
                    <a:pt x="26" y="119"/>
                  </a:lnTo>
                  <a:cubicBezTo>
                    <a:pt x="26" y="126"/>
                    <a:pt x="20" y="131"/>
                    <a:pt x="13" y="131"/>
                  </a:cubicBezTo>
                  <a:cubicBezTo>
                    <a:pt x="6" y="131"/>
                    <a:pt x="0" y="126"/>
                    <a:pt x="0" y="119"/>
                  </a:cubicBezTo>
                  <a:lnTo>
                    <a:pt x="0" y="11"/>
                  </a:lnTo>
                  <a:cubicBezTo>
                    <a:pt x="0" y="5"/>
                    <a:pt x="6" y="0"/>
                    <a:pt x="13" y="0"/>
                  </a:cubicBezTo>
                  <a:cubicBezTo>
                    <a:pt x="20" y="0"/>
                    <a:pt x="26" y="5"/>
                    <a:pt x="26" y="11"/>
                  </a:cubicBezTo>
                  <a:lnTo>
                    <a:pt x="26" y="11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210" name="楕円 209"/>
          <p:cNvSpPr/>
          <p:nvPr/>
        </p:nvSpPr>
        <p:spPr>
          <a:xfrm>
            <a:off x="5804121" y="4451350"/>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楕円 210"/>
          <p:cNvSpPr/>
          <p:nvPr/>
        </p:nvSpPr>
        <p:spPr>
          <a:xfrm>
            <a:off x="6348037" y="3975371"/>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楕円 211"/>
          <p:cNvSpPr/>
          <p:nvPr/>
        </p:nvSpPr>
        <p:spPr>
          <a:xfrm>
            <a:off x="6268127" y="4733004"/>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楕円 212"/>
          <p:cNvSpPr/>
          <p:nvPr/>
        </p:nvSpPr>
        <p:spPr>
          <a:xfrm>
            <a:off x="7461664" y="5130062"/>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楕円 213"/>
          <p:cNvSpPr/>
          <p:nvPr/>
        </p:nvSpPr>
        <p:spPr>
          <a:xfrm>
            <a:off x="8184783" y="5234127"/>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楕円 214"/>
          <p:cNvSpPr/>
          <p:nvPr/>
        </p:nvSpPr>
        <p:spPr>
          <a:xfrm>
            <a:off x="7679715" y="5704285"/>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楕円 215"/>
          <p:cNvSpPr/>
          <p:nvPr/>
        </p:nvSpPr>
        <p:spPr>
          <a:xfrm>
            <a:off x="6919123" y="5917407"/>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楕円 216"/>
          <p:cNvSpPr/>
          <p:nvPr/>
        </p:nvSpPr>
        <p:spPr>
          <a:xfrm>
            <a:off x="7267820" y="6037660"/>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楕円 217"/>
          <p:cNvSpPr/>
          <p:nvPr/>
        </p:nvSpPr>
        <p:spPr>
          <a:xfrm>
            <a:off x="7654132" y="6201435"/>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楕円 218"/>
          <p:cNvSpPr/>
          <p:nvPr/>
        </p:nvSpPr>
        <p:spPr>
          <a:xfrm>
            <a:off x="8913955" y="4629008"/>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Group 61"/>
          <p:cNvGrpSpPr>
            <a:grpSpLocks noChangeAspect="1"/>
          </p:cNvGrpSpPr>
          <p:nvPr/>
        </p:nvGrpSpPr>
        <p:grpSpPr bwMode="auto">
          <a:xfrm>
            <a:off x="6340475" y="3967163"/>
            <a:ext cx="241300" cy="241300"/>
            <a:chOff x="3994" y="2499"/>
            <a:chExt cx="152" cy="152"/>
          </a:xfrm>
        </p:grpSpPr>
        <p:sp>
          <p:nvSpPr>
            <p:cNvPr id="127" name="AutoShape 60"/>
            <p:cNvSpPr>
              <a:spLocks noChangeAspect="1" noChangeArrowheads="1" noTextEdit="1"/>
            </p:cNvSpPr>
            <p:nvPr/>
          </p:nvSpPr>
          <p:spPr bwMode="auto">
            <a:xfrm>
              <a:off x="3994" y="2499"/>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Freeform 63"/>
            <p:cNvSpPr>
              <a:spLocks/>
            </p:cNvSpPr>
            <p:nvPr/>
          </p:nvSpPr>
          <p:spPr bwMode="auto">
            <a:xfrm>
              <a:off x="4028" y="2534"/>
              <a:ext cx="17" cy="87"/>
            </a:xfrm>
            <a:custGeom>
              <a:avLst/>
              <a:gdLst>
                <a:gd name="T0" fmla="*/ 26 w 26"/>
                <a:gd name="T1" fmla="*/ 120 h 132"/>
                <a:gd name="T2" fmla="*/ 26 w 26"/>
                <a:gd name="T3" fmla="*/ 120 h 132"/>
                <a:gd name="T4" fmla="*/ 13 w 26"/>
                <a:gd name="T5" fmla="*/ 132 h 132"/>
                <a:gd name="T6" fmla="*/ 0 w 26"/>
                <a:gd name="T7" fmla="*/ 120 h 132"/>
                <a:gd name="T8" fmla="*/ 0 w 26"/>
                <a:gd name="T9" fmla="*/ 12 h 132"/>
                <a:gd name="T10" fmla="*/ 13 w 26"/>
                <a:gd name="T11" fmla="*/ 0 h 132"/>
                <a:gd name="T12" fmla="*/ 26 w 26"/>
                <a:gd name="T13" fmla="*/ 12 h 132"/>
                <a:gd name="T14" fmla="*/ 26 w 26"/>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2">
                  <a:moveTo>
                    <a:pt x="26" y="120"/>
                  </a:moveTo>
                  <a:lnTo>
                    <a:pt x="26" y="120"/>
                  </a:lnTo>
                  <a:cubicBezTo>
                    <a:pt x="26" y="127"/>
                    <a:pt x="20" y="132"/>
                    <a:pt x="13" y="132"/>
                  </a:cubicBezTo>
                  <a:cubicBezTo>
                    <a:pt x="6" y="132"/>
                    <a:pt x="0" y="127"/>
                    <a:pt x="0" y="120"/>
                  </a:cubicBezTo>
                  <a:lnTo>
                    <a:pt x="0" y="12"/>
                  </a:lnTo>
                  <a:cubicBezTo>
                    <a:pt x="0" y="5"/>
                    <a:pt x="6" y="0"/>
                    <a:pt x="13" y="0"/>
                  </a:cubicBezTo>
                  <a:cubicBezTo>
                    <a:pt x="20" y="0"/>
                    <a:pt x="26" y="5"/>
                    <a:pt x="26" y="12"/>
                  </a:cubicBezTo>
                  <a:lnTo>
                    <a:pt x="26"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64"/>
            <p:cNvSpPr>
              <a:spLocks/>
            </p:cNvSpPr>
            <p:nvPr/>
          </p:nvSpPr>
          <p:spPr bwMode="auto">
            <a:xfrm>
              <a:off x="4064" y="2532"/>
              <a:ext cx="65" cy="89"/>
            </a:xfrm>
            <a:custGeom>
              <a:avLst/>
              <a:gdLst>
                <a:gd name="T0" fmla="*/ 12 w 98"/>
                <a:gd name="T1" fmla="*/ 106 h 135"/>
                <a:gd name="T2" fmla="*/ 12 w 98"/>
                <a:gd name="T3" fmla="*/ 106 h 135"/>
                <a:gd name="T4" fmla="*/ 0 w 98"/>
                <a:gd name="T5" fmla="*/ 93 h 135"/>
                <a:gd name="T6" fmla="*/ 3 w 98"/>
                <a:gd name="T7" fmla="*/ 80 h 135"/>
                <a:gd name="T8" fmla="*/ 35 w 98"/>
                <a:gd name="T9" fmla="*/ 7 h 135"/>
                <a:gd name="T10" fmla="*/ 44 w 98"/>
                <a:gd name="T11" fmla="*/ 0 h 135"/>
                <a:gd name="T12" fmla="*/ 57 w 98"/>
                <a:gd name="T13" fmla="*/ 12 h 135"/>
                <a:gd name="T14" fmla="*/ 56 w 98"/>
                <a:gd name="T15" fmla="*/ 19 h 135"/>
                <a:gd name="T16" fmla="*/ 27 w 98"/>
                <a:gd name="T17" fmla="*/ 83 h 135"/>
                <a:gd name="T18" fmla="*/ 53 w 98"/>
                <a:gd name="T19" fmla="*/ 83 h 135"/>
                <a:gd name="T20" fmla="*/ 53 w 98"/>
                <a:gd name="T21" fmla="*/ 38 h 135"/>
                <a:gd name="T22" fmla="*/ 65 w 98"/>
                <a:gd name="T23" fmla="*/ 28 h 135"/>
                <a:gd name="T24" fmla="*/ 76 w 98"/>
                <a:gd name="T25" fmla="*/ 38 h 135"/>
                <a:gd name="T26" fmla="*/ 76 w 98"/>
                <a:gd name="T27" fmla="*/ 83 h 135"/>
                <a:gd name="T28" fmla="*/ 90 w 98"/>
                <a:gd name="T29" fmla="*/ 83 h 135"/>
                <a:gd name="T30" fmla="*/ 98 w 98"/>
                <a:gd name="T31" fmla="*/ 94 h 135"/>
                <a:gd name="T32" fmla="*/ 90 w 98"/>
                <a:gd name="T33" fmla="*/ 106 h 135"/>
                <a:gd name="T34" fmla="*/ 76 w 98"/>
                <a:gd name="T35" fmla="*/ 106 h 135"/>
                <a:gd name="T36" fmla="*/ 76 w 98"/>
                <a:gd name="T37" fmla="*/ 124 h 135"/>
                <a:gd name="T38" fmla="*/ 65 w 98"/>
                <a:gd name="T39" fmla="*/ 135 h 135"/>
                <a:gd name="T40" fmla="*/ 53 w 98"/>
                <a:gd name="T41" fmla="*/ 124 h 135"/>
                <a:gd name="T42" fmla="*/ 53 w 98"/>
                <a:gd name="T43" fmla="*/ 106 h 135"/>
                <a:gd name="T44" fmla="*/ 12 w 98"/>
                <a:gd name="T45" fmla="*/ 10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35">
                  <a:moveTo>
                    <a:pt x="12" y="106"/>
                  </a:moveTo>
                  <a:lnTo>
                    <a:pt x="12" y="106"/>
                  </a:lnTo>
                  <a:cubicBezTo>
                    <a:pt x="4" y="106"/>
                    <a:pt x="0" y="101"/>
                    <a:pt x="0" y="93"/>
                  </a:cubicBezTo>
                  <a:cubicBezTo>
                    <a:pt x="0" y="90"/>
                    <a:pt x="1" y="85"/>
                    <a:pt x="3" y="80"/>
                  </a:cubicBezTo>
                  <a:lnTo>
                    <a:pt x="35" y="7"/>
                  </a:lnTo>
                  <a:cubicBezTo>
                    <a:pt x="37" y="3"/>
                    <a:pt x="40" y="0"/>
                    <a:pt x="44" y="0"/>
                  </a:cubicBezTo>
                  <a:cubicBezTo>
                    <a:pt x="51" y="0"/>
                    <a:pt x="57" y="6"/>
                    <a:pt x="57" y="12"/>
                  </a:cubicBezTo>
                  <a:cubicBezTo>
                    <a:pt x="57" y="14"/>
                    <a:pt x="57" y="17"/>
                    <a:pt x="56" y="19"/>
                  </a:cubicBezTo>
                  <a:lnTo>
                    <a:pt x="27" y="83"/>
                  </a:lnTo>
                  <a:lnTo>
                    <a:pt x="53" y="83"/>
                  </a:lnTo>
                  <a:lnTo>
                    <a:pt x="53" y="38"/>
                  </a:lnTo>
                  <a:cubicBezTo>
                    <a:pt x="53" y="32"/>
                    <a:pt x="58" y="28"/>
                    <a:pt x="65" y="28"/>
                  </a:cubicBezTo>
                  <a:cubicBezTo>
                    <a:pt x="71" y="28"/>
                    <a:pt x="76" y="32"/>
                    <a:pt x="76" y="38"/>
                  </a:cubicBezTo>
                  <a:lnTo>
                    <a:pt x="76" y="83"/>
                  </a:lnTo>
                  <a:lnTo>
                    <a:pt x="90" y="83"/>
                  </a:lnTo>
                  <a:cubicBezTo>
                    <a:pt x="95" y="83"/>
                    <a:pt x="98" y="87"/>
                    <a:pt x="98" y="94"/>
                  </a:cubicBezTo>
                  <a:cubicBezTo>
                    <a:pt x="98" y="102"/>
                    <a:pt x="95" y="106"/>
                    <a:pt x="90" y="106"/>
                  </a:cubicBezTo>
                  <a:lnTo>
                    <a:pt x="76" y="106"/>
                  </a:lnTo>
                  <a:lnTo>
                    <a:pt x="76" y="124"/>
                  </a:lnTo>
                  <a:cubicBezTo>
                    <a:pt x="76" y="130"/>
                    <a:pt x="71" y="135"/>
                    <a:pt x="65" y="135"/>
                  </a:cubicBezTo>
                  <a:cubicBezTo>
                    <a:pt x="58" y="135"/>
                    <a:pt x="53" y="130"/>
                    <a:pt x="53" y="124"/>
                  </a:cubicBezTo>
                  <a:lnTo>
                    <a:pt x="53" y="106"/>
                  </a:lnTo>
                  <a:lnTo>
                    <a:pt x="12" y="10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32" name="Group 67"/>
          <p:cNvGrpSpPr>
            <a:grpSpLocks noChangeAspect="1"/>
          </p:cNvGrpSpPr>
          <p:nvPr/>
        </p:nvGrpSpPr>
        <p:grpSpPr bwMode="auto">
          <a:xfrm>
            <a:off x="5797123" y="4446225"/>
            <a:ext cx="241300" cy="241300"/>
            <a:chOff x="3660" y="2728"/>
            <a:chExt cx="152" cy="152"/>
          </a:xfrm>
        </p:grpSpPr>
        <p:sp>
          <p:nvSpPr>
            <p:cNvPr id="133" name="AutoShape 66"/>
            <p:cNvSpPr>
              <a:spLocks noChangeAspect="1" noChangeArrowheads="1" noTextEdit="1"/>
            </p:cNvSpPr>
            <p:nvPr/>
          </p:nvSpPr>
          <p:spPr bwMode="auto">
            <a:xfrm>
              <a:off x="3660" y="2728"/>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Freeform 69"/>
            <p:cNvSpPr>
              <a:spLocks/>
            </p:cNvSpPr>
            <p:nvPr/>
          </p:nvSpPr>
          <p:spPr bwMode="auto">
            <a:xfrm>
              <a:off x="3695" y="2764"/>
              <a:ext cx="17" cy="87"/>
            </a:xfrm>
            <a:custGeom>
              <a:avLst/>
              <a:gdLst>
                <a:gd name="T0" fmla="*/ 25 w 25"/>
                <a:gd name="T1" fmla="*/ 119 h 131"/>
                <a:gd name="T2" fmla="*/ 25 w 25"/>
                <a:gd name="T3" fmla="*/ 119 h 131"/>
                <a:gd name="T4" fmla="*/ 12 w 25"/>
                <a:gd name="T5" fmla="*/ 131 h 131"/>
                <a:gd name="T6" fmla="*/ 0 w 25"/>
                <a:gd name="T7" fmla="*/ 119 h 131"/>
                <a:gd name="T8" fmla="*/ 0 w 25"/>
                <a:gd name="T9" fmla="*/ 11 h 131"/>
                <a:gd name="T10" fmla="*/ 13 w 25"/>
                <a:gd name="T11" fmla="*/ 0 h 131"/>
                <a:gd name="T12" fmla="*/ 25 w 25"/>
                <a:gd name="T13" fmla="*/ 11 h 131"/>
                <a:gd name="T14" fmla="*/ 25 w 25"/>
                <a:gd name="T15" fmla="*/ 11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1">
                  <a:moveTo>
                    <a:pt x="25" y="119"/>
                  </a:moveTo>
                  <a:lnTo>
                    <a:pt x="25" y="119"/>
                  </a:lnTo>
                  <a:cubicBezTo>
                    <a:pt x="25" y="126"/>
                    <a:pt x="20" y="131"/>
                    <a:pt x="12" y="131"/>
                  </a:cubicBezTo>
                  <a:cubicBezTo>
                    <a:pt x="5" y="131"/>
                    <a:pt x="0" y="126"/>
                    <a:pt x="0" y="119"/>
                  </a:cubicBezTo>
                  <a:lnTo>
                    <a:pt x="0" y="11"/>
                  </a:lnTo>
                  <a:cubicBezTo>
                    <a:pt x="0" y="5"/>
                    <a:pt x="5" y="0"/>
                    <a:pt x="13" y="0"/>
                  </a:cubicBezTo>
                  <a:cubicBezTo>
                    <a:pt x="20" y="0"/>
                    <a:pt x="25" y="5"/>
                    <a:pt x="25" y="11"/>
                  </a:cubicBezTo>
                  <a:lnTo>
                    <a:pt x="25" y="11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70"/>
            <p:cNvSpPr>
              <a:spLocks/>
            </p:cNvSpPr>
            <p:nvPr/>
          </p:nvSpPr>
          <p:spPr bwMode="auto">
            <a:xfrm>
              <a:off x="3734" y="2763"/>
              <a:ext cx="57" cy="86"/>
            </a:xfrm>
            <a:custGeom>
              <a:avLst/>
              <a:gdLst>
                <a:gd name="T0" fmla="*/ 78 w 86"/>
                <a:gd name="T1" fmla="*/ 104 h 130"/>
                <a:gd name="T2" fmla="*/ 78 w 86"/>
                <a:gd name="T3" fmla="*/ 104 h 130"/>
                <a:gd name="T4" fmla="*/ 86 w 86"/>
                <a:gd name="T5" fmla="*/ 117 h 130"/>
                <a:gd name="T6" fmla="*/ 78 w 86"/>
                <a:gd name="T7" fmla="*/ 130 h 130"/>
                <a:gd name="T8" fmla="*/ 14 w 86"/>
                <a:gd name="T9" fmla="*/ 130 h 130"/>
                <a:gd name="T10" fmla="*/ 0 w 86"/>
                <a:gd name="T11" fmla="*/ 117 h 130"/>
                <a:gd name="T12" fmla="*/ 40 w 86"/>
                <a:gd name="T13" fmla="*/ 65 h 130"/>
                <a:gd name="T14" fmla="*/ 58 w 86"/>
                <a:gd name="T15" fmla="*/ 38 h 130"/>
                <a:gd name="T16" fmla="*/ 43 w 86"/>
                <a:gd name="T17" fmla="*/ 24 h 130"/>
                <a:gd name="T18" fmla="*/ 25 w 86"/>
                <a:gd name="T19" fmla="*/ 35 h 130"/>
                <a:gd name="T20" fmla="*/ 14 w 86"/>
                <a:gd name="T21" fmla="*/ 42 h 130"/>
                <a:gd name="T22" fmla="*/ 3 w 86"/>
                <a:gd name="T23" fmla="*/ 30 h 130"/>
                <a:gd name="T24" fmla="*/ 43 w 86"/>
                <a:gd name="T25" fmla="*/ 0 h 130"/>
                <a:gd name="T26" fmla="*/ 84 w 86"/>
                <a:gd name="T27" fmla="*/ 38 h 130"/>
                <a:gd name="T28" fmla="*/ 75 w 86"/>
                <a:gd name="T29" fmla="*/ 64 h 130"/>
                <a:gd name="T30" fmla="*/ 54 w 86"/>
                <a:gd name="T31" fmla="*/ 82 h 130"/>
                <a:gd name="T32" fmla="*/ 30 w 86"/>
                <a:gd name="T33" fmla="*/ 104 h 130"/>
                <a:gd name="T34" fmla="*/ 78 w 86"/>
                <a:gd name="T35" fmla="*/ 10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30">
                  <a:moveTo>
                    <a:pt x="78" y="104"/>
                  </a:moveTo>
                  <a:lnTo>
                    <a:pt x="78" y="104"/>
                  </a:lnTo>
                  <a:cubicBezTo>
                    <a:pt x="83" y="104"/>
                    <a:pt x="86" y="110"/>
                    <a:pt x="86" y="117"/>
                  </a:cubicBezTo>
                  <a:cubicBezTo>
                    <a:pt x="86" y="124"/>
                    <a:pt x="83" y="130"/>
                    <a:pt x="78" y="130"/>
                  </a:cubicBezTo>
                  <a:lnTo>
                    <a:pt x="14" y="130"/>
                  </a:lnTo>
                  <a:cubicBezTo>
                    <a:pt x="4" y="130"/>
                    <a:pt x="0" y="126"/>
                    <a:pt x="0" y="117"/>
                  </a:cubicBezTo>
                  <a:cubicBezTo>
                    <a:pt x="0" y="102"/>
                    <a:pt x="8" y="91"/>
                    <a:pt x="40" y="65"/>
                  </a:cubicBezTo>
                  <a:cubicBezTo>
                    <a:pt x="53" y="54"/>
                    <a:pt x="58" y="46"/>
                    <a:pt x="58" y="38"/>
                  </a:cubicBezTo>
                  <a:cubicBezTo>
                    <a:pt x="58" y="30"/>
                    <a:pt x="51" y="24"/>
                    <a:pt x="43" y="24"/>
                  </a:cubicBezTo>
                  <a:cubicBezTo>
                    <a:pt x="35" y="24"/>
                    <a:pt x="29" y="27"/>
                    <a:pt x="25" y="35"/>
                  </a:cubicBezTo>
                  <a:cubicBezTo>
                    <a:pt x="23" y="40"/>
                    <a:pt x="19" y="42"/>
                    <a:pt x="14" y="42"/>
                  </a:cubicBezTo>
                  <a:cubicBezTo>
                    <a:pt x="8" y="42"/>
                    <a:pt x="3" y="37"/>
                    <a:pt x="3" y="30"/>
                  </a:cubicBezTo>
                  <a:cubicBezTo>
                    <a:pt x="3" y="14"/>
                    <a:pt x="22" y="0"/>
                    <a:pt x="43" y="0"/>
                  </a:cubicBezTo>
                  <a:cubicBezTo>
                    <a:pt x="66" y="0"/>
                    <a:pt x="84" y="17"/>
                    <a:pt x="84" y="38"/>
                  </a:cubicBezTo>
                  <a:cubicBezTo>
                    <a:pt x="84" y="49"/>
                    <a:pt x="81" y="56"/>
                    <a:pt x="75" y="64"/>
                  </a:cubicBezTo>
                  <a:cubicBezTo>
                    <a:pt x="71" y="69"/>
                    <a:pt x="67" y="72"/>
                    <a:pt x="54" y="82"/>
                  </a:cubicBezTo>
                  <a:cubicBezTo>
                    <a:pt x="43" y="91"/>
                    <a:pt x="35" y="98"/>
                    <a:pt x="30"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37" name="Group 73"/>
          <p:cNvGrpSpPr>
            <a:grpSpLocks noChangeAspect="1"/>
          </p:cNvGrpSpPr>
          <p:nvPr/>
        </p:nvGrpSpPr>
        <p:grpSpPr bwMode="auto">
          <a:xfrm>
            <a:off x="6314958" y="4783127"/>
            <a:ext cx="149225" cy="139700"/>
            <a:chOff x="4075" y="2926"/>
            <a:chExt cx="94" cy="88"/>
          </a:xfrm>
        </p:grpSpPr>
        <p:sp>
          <p:nvSpPr>
            <p:cNvPr id="140" name="Freeform 75"/>
            <p:cNvSpPr>
              <a:spLocks/>
            </p:cNvSpPr>
            <p:nvPr/>
          </p:nvSpPr>
          <p:spPr bwMode="auto">
            <a:xfrm>
              <a:off x="4075" y="2926"/>
              <a:ext cx="58" cy="86"/>
            </a:xfrm>
            <a:custGeom>
              <a:avLst/>
              <a:gdLst>
                <a:gd name="T0" fmla="*/ 78 w 87"/>
                <a:gd name="T1" fmla="*/ 105 h 130"/>
                <a:gd name="T2" fmla="*/ 78 w 87"/>
                <a:gd name="T3" fmla="*/ 105 h 130"/>
                <a:gd name="T4" fmla="*/ 87 w 87"/>
                <a:gd name="T5" fmla="*/ 117 h 130"/>
                <a:gd name="T6" fmla="*/ 78 w 87"/>
                <a:gd name="T7" fmla="*/ 130 h 130"/>
                <a:gd name="T8" fmla="*/ 15 w 87"/>
                <a:gd name="T9" fmla="*/ 130 h 130"/>
                <a:gd name="T10" fmla="*/ 0 w 87"/>
                <a:gd name="T11" fmla="*/ 117 h 130"/>
                <a:gd name="T12" fmla="*/ 41 w 87"/>
                <a:gd name="T13" fmla="*/ 65 h 130"/>
                <a:gd name="T14" fmla="*/ 59 w 87"/>
                <a:gd name="T15" fmla="*/ 38 h 130"/>
                <a:gd name="T16" fmla="*/ 43 w 87"/>
                <a:gd name="T17" fmla="*/ 24 h 130"/>
                <a:gd name="T18" fmla="*/ 26 w 87"/>
                <a:gd name="T19" fmla="*/ 36 h 130"/>
                <a:gd name="T20" fmla="*/ 15 w 87"/>
                <a:gd name="T21" fmla="*/ 43 h 130"/>
                <a:gd name="T22" fmla="*/ 4 w 87"/>
                <a:gd name="T23" fmla="*/ 31 h 130"/>
                <a:gd name="T24" fmla="*/ 44 w 87"/>
                <a:gd name="T25" fmla="*/ 0 h 130"/>
                <a:gd name="T26" fmla="*/ 85 w 87"/>
                <a:gd name="T27" fmla="*/ 39 h 130"/>
                <a:gd name="T28" fmla="*/ 75 w 87"/>
                <a:gd name="T29" fmla="*/ 64 h 130"/>
                <a:gd name="T30" fmla="*/ 55 w 87"/>
                <a:gd name="T31" fmla="*/ 83 h 130"/>
                <a:gd name="T32" fmla="*/ 31 w 87"/>
                <a:gd name="T33" fmla="*/ 105 h 130"/>
                <a:gd name="T34" fmla="*/ 78 w 87"/>
                <a:gd name="T35"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30">
                  <a:moveTo>
                    <a:pt x="78" y="105"/>
                  </a:moveTo>
                  <a:lnTo>
                    <a:pt x="78" y="105"/>
                  </a:lnTo>
                  <a:cubicBezTo>
                    <a:pt x="83" y="105"/>
                    <a:pt x="87" y="110"/>
                    <a:pt x="87" y="117"/>
                  </a:cubicBezTo>
                  <a:cubicBezTo>
                    <a:pt x="87" y="125"/>
                    <a:pt x="83" y="130"/>
                    <a:pt x="78" y="130"/>
                  </a:cubicBezTo>
                  <a:lnTo>
                    <a:pt x="15" y="130"/>
                  </a:lnTo>
                  <a:cubicBezTo>
                    <a:pt x="5" y="130"/>
                    <a:pt x="0" y="126"/>
                    <a:pt x="0" y="117"/>
                  </a:cubicBezTo>
                  <a:cubicBezTo>
                    <a:pt x="0" y="103"/>
                    <a:pt x="9" y="92"/>
                    <a:pt x="41" y="65"/>
                  </a:cubicBezTo>
                  <a:cubicBezTo>
                    <a:pt x="53" y="54"/>
                    <a:pt x="59" y="47"/>
                    <a:pt x="59" y="38"/>
                  </a:cubicBezTo>
                  <a:cubicBezTo>
                    <a:pt x="59" y="31"/>
                    <a:pt x="52" y="24"/>
                    <a:pt x="43" y="24"/>
                  </a:cubicBezTo>
                  <a:cubicBezTo>
                    <a:pt x="35" y="24"/>
                    <a:pt x="30" y="27"/>
                    <a:pt x="26" y="36"/>
                  </a:cubicBezTo>
                  <a:cubicBezTo>
                    <a:pt x="23" y="40"/>
                    <a:pt x="19" y="43"/>
                    <a:pt x="15" y="43"/>
                  </a:cubicBezTo>
                  <a:cubicBezTo>
                    <a:pt x="9" y="43"/>
                    <a:pt x="4" y="37"/>
                    <a:pt x="4" y="31"/>
                  </a:cubicBezTo>
                  <a:cubicBezTo>
                    <a:pt x="4" y="15"/>
                    <a:pt x="23" y="0"/>
                    <a:pt x="44" y="0"/>
                  </a:cubicBezTo>
                  <a:cubicBezTo>
                    <a:pt x="67" y="0"/>
                    <a:pt x="85" y="17"/>
                    <a:pt x="85" y="39"/>
                  </a:cubicBezTo>
                  <a:cubicBezTo>
                    <a:pt x="85" y="49"/>
                    <a:pt x="82" y="57"/>
                    <a:pt x="75" y="64"/>
                  </a:cubicBezTo>
                  <a:cubicBezTo>
                    <a:pt x="71" y="69"/>
                    <a:pt x="67" y="73"/>
                    <a:pt x="55" y="83"/>
                  </a:cubicBezTo>
                  <a:cubicBezTo>
                    <a:pt x="44" y="92"/>
                    <a:pt x="36" y="99"/>
                    <a:pt x="31" y="105"/>
                  </a:cubicBezTo>
                  <a:lnTo>
                    <a:pt x="78" y="10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76"/>
            <p:cNvSpPr>
              <a:spLocks/>
            </p:cNvSpPr>
            <p:nvPr/>
          </p:nvSpPr>
          <p:spPr bwMode="auto">
            <a:xfrm>
              <a:off x="4152" y="2927"/>
              <a:ext cx="17" cy="87"/>
            </a:xfrm>
            <a:custGeom>
              <a:avLst/>
              <a:gdLst>
                <a:gd name="T0" fmla="*/ 25 w 25"/>
                <a:gd name="T1" fmla="*/ 120 h 132"/>
                <a:gd name="T2" fmla="*/ 25 w 25"/>
                <a:gd name="T3" fmla="*/ 120 h 132"/>
                <a:gd name="T4" fmla="*/ 12 w 25"/>
                <a:gd name="T5" fmla="*/ 132 h 132"/>
                <a:gd name="T6" fmla="*/ 0 w 25"/>
                <a:gd name="T7" fmla="*/ 120 h 132"/>
                <a:gd name="T8" fmla="*/ 0 w 25"/>
                <a:gd name="T9" fmla="*/ 12 h 132"/>
                <a:gd name="T10" fmla="*/ 12 w 25"/>
                <a:gd name="T11" fmla="*/ 0 h 132"/>
                <a:gd name="T12" fmla="*/ 25 w 25"/>
                <a:gd name="T13" fmla="*/ 12 h 132"/>
                <a:gd name="T14" fmla="*/ 25 w 25"/>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2">
                  <a:moveTo>
                    <a:pt x="25" y="120"/>
                  </a:moveTo>
                  <a:lnTo>
                    <a:pt x="25" y="120"/>
                  </a:lnTo>
                  <a:cubicBezTo>
                    <a:pt x="25" y="127"/>
                    <a:pt x="20" y="132"/>
                    <a:pt x="12" y="132"/>
                  </a:cubicBezTo>
                  <a:cubicBezTo>
                    <a:pt x="5" y="132"/>
                    <a:pt x="0" y="127"/>
                    <a:pt x="0" y="120"/>
                  </a:cubicBezTo>
                  <a:lnTo>
                    <a:pt x="0" y="12"/>
                  </a:lnTo>
                  <a:cubicBezTo>
                    <a:pt x="0" y="5"/>
                    <a:pt x="5" y="0"/>
                    <a:pt x="12" y="0"/>
                  </a:cubicBezTo>
                  <a:cubicBezTo>
                    <a:pt x="19"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21" name="Group 79"/>
          <p:cNvGrpSpPr>
            <a:grpSpLocks noChangeAspect="1"/>
          </p:cNvGrpSpPr>
          <p:nvPr/>
        </p:nvGrpSpPr>
        <p:grpSpPr bwMode="auto">
          <a:xfrm>
            <a:off x="6913563" y="5916613"/>
            <a:ext cx="241300" cy="241300"/>
            <a:chOff x="4355" y="3727"/>
            <a:chExt cx="152" cy="152"/>
          </a:xfrm>
        </p:grpSpPr>
        <p:sp>
          <p:nvSpPr>
            <p:cNvPr id="222" name="AutoShape 78"/>
            <p:cNvSpPr>
              <a:spLocks noChangeAspect="1" noChangeArrowheads="1" noTextEdit="1"/>
            </p:cNvSpPr>
            <p:nvPr/>
          </p:nvSpPr>
          <p:spPr bwMode="auto">
            <a:xfrm>
              <a:off x="4355" y="3727"/>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4" name="Freeform 81"/>
            <p:cNvSpPr>
              <a:spLocks noEditPoints="1"/>
            </p:cNvSpPr>
            <p:nvPr/>
          </p:nvSpPr>
          <p:spPr bwMode="auto">
            <a:xfrm>
              <a:off x="4401" y="3759"/>
              <a:ext cx="67" cy="88"/>
            </a:xfrm>
            <a:custGeom>
              <a:avLst/>
              <a:gdLst>
                <a:gd name="T0" fmla="*/ 48 w 101"/>
                <a:gd name="T1" fmla="*/ 21 h 133"/>
                <a:gd name="T2" fmla="*/ 48 w 101"/>
                <a:gd name="T3" fmla="*/ 21 h 133"/>
                <a:gd name="T4" fmla="*/ 28 w 101"/>
                <a:gd name="T5" fmla="*/ 33 h 133"/>
                <a:gd name="T6" fmla="*/ 45 w 101"/>
                <a:gd name="T7" fmla="*/ 51 h 133"/>
                <a:gd name="T8" fmla="*/ 70 w 101"/>
                <a:gd name="T9" fmla="*/ 31 h 133"/>
                <a:gd name="T10" fmla="*/ 48 w 101"/>
                <a:gd name="T11" fmla="*/ 21 h 133"/>
                <a:gd name="T12" fmla="*/ 25 w 101"/>
                <a:gd name="T13" fmla="*/ 98 h 133"/>
                <a:gd name="T14" fmla="*/ 25 w 101"/>
                <a:gd name="T15" fmla="*/ 98 h 133"/>
                <a:gd name="T16" fmla="*/ 48 w 101"/>
                <a:gd name="T17" fmla="*/ 112 h 133"/>
                <a:gd name="T18" fmla="*/ 73 w 101"/>
                <a:gd name="T19" fmla="*/ 97 h 133"/>
                <a:gd name="T20" fmla="*/ 66 w 101"/>
                <a:gd name="T21" fmla="*/ 84 h 133"/>
                <a:gd name="T22" fmla="*/ 54 w 101"/>
                <a:gd name="T23" fmla="*/ 77 h 133"/>
                <a:gd name="T24" fmla="*/ 48 w 101"/>
                <a:gd name="T25" fmla="*/ 75 h 133"/>
                <a:gd name="T26" fmla="*/ 25 w 101"/>
                <a:gd name="T27" fmla="*/ 98 h 133"/>
                <a:gd name="T28" fmla="*/ 2 w 101"/>
                <a:gd name="T29" fmla="*/ 35 h 133"/>
                <a:gd name="T30" fmla="*/ 2 w 101"/>
                <a:gd name="T31" fmla="*/ 35 h 133"/>
                <a:gd name="T32" fmla="*/ 49 w 101"/>
                <a:gd name="T33" fmla="*/ 0 h 133"/>
                <a:gd name="T34" fmla="*/ 91 w 101"/>
                <a:gd name="T35" fmla="*/ 16 h 133"/>
                <a:gd name="T36" fmla="*/ 101 w 101"/>
                <a:gd name="T37" fmla="*/ 34 h 133"/>
                <a:gd name="T38" fmla="*/ 89 w 101"/>
                <a:gd name="T39" fmla="*/ 45 h 133"/>
                <a:gd name="T40" fmla="*/ 87 w 101"/>
                <a:gd name="T41" fmla="*/ 44 h 133"/>
                <a:gd name="T42" fmla="*/ 69 w 101"/>
                <a:gd name="T43" fmla="*/ 60 h 133"/>
                <a:gd name="T44" fmla="*/ 99 w 101"/>
                <a:gd name="T45" fmla="*/ 95 h 133"/>
                <a:gd name="T46" fmla="*/ 48 w 101"/>
                <a:gd name="T47" fmla="*/ 133 h 133"/>
                <a:gd name="T48" fmla="*/ 0 w 101"/>
                <a:gd name="T49" fmla="*/ 96 h 133"/>
                <a:gd name="T50" fmla="*/ 22 w 101"/>
                <a:gd name="T51" fmla="*/ 64 h 133"/>
                <a:gd name="T52" fmla="*/ 2 w 101"/>
                <a:gd name="T5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1" h="133">
                  <a:moveTo>
                    <a:pt x="48" y="21"/>
                  </a:moveTo>
                  <a:lnTo>
                    <a:pt x="48" y="21"/>
                  </a:lnTo>
                  <a:cubicBezTo>
                    <a:pt x="36" y="21"/>
                    <a:pt x="28" y="26"/>
                    <a:pt x="28" y="33"/>
                  </a:cubicBezTo>
                  <a:cubicBezTo>
                    <a:pt x="28" y="40"/>
                    <a:pt x="33" y="46"/>
                    <a:pt x="45" y="51"/>
                  </a:cubicBezTo>
                  <a:cubicBezTo>
                    <a:pt x="55" y="44"/>
                    <a:pt x="65" y="36"/>
                    <a:pt x="70" y="31"/>
                  </a:cubicBezTo>
                  <a:cubicBezTo>
                    <a:pt x="64" y="24"/>
                    <a:pt x="57" y="21"/>
                    <a:pt x="48" y="21"/>
                  </a:cubicBezTo>
                  <a:close/>
                  <a:moveTo>
                    <a:pt x="25" y="98"/>
                  </a:moveTo>
                  <a:lnTo>
                    <a:pt x="25" y="98"/>
                  </a:lnTo>
                  <a:cubicBezTo>
                    <a:pt x="25" y="107"/>
                    <a:pt x="33" y="112"/>
                    <a:pt x="48" y="112"/>
                  </a:cubicBezTo>
                  <a:cubicBezTo>
                    <a:pt x="63" y="112"/>
                    <a:pt x="73" y="106"/>
                    <a:pt x="73" y="97"/>
                  </a:cubicBezTo>
                  <a:cubicBezTo>
                    <a:pt x="73" y="93"/>
                    <a:pt x="70" y="88"/>
                    <a:pt x="66" y="84"/>
                  </a:cubicBezTo>
                  <a:cubicBezTo>
                    <a:pt x="63" y="81"/>
                    <a:pt x="59" y="79"/>
                    <a:pt x="54" y="77"/>
                  </a:cubicBezTo>
                  <a:cubicBezTo>
                    <a:pt x="52" y="76"/>
                    <a:pt x="48" y="74"/>
                    <a:pt x="48" y="75"/>
                  </a:cubicBezTo>
                  <a:cubicBezTo>
                    <a:pt x="34" y="80"/>
                    <a:pt x="25" y="89"/>
                    <a:pt x="25" y="98"/>
                  </a:cubicBezTo>
                  <a:close/>
                  <a:moveTo>
                    <a:pt x="2" y="35"/>
                  </a:moveTo>
                  <a:lnTo>
                    <a:pt x="2" y="35"/>
                  </a:lnTo>
                  <a:cubicBezTo>
                    <a:pt x="2" y="15"/>
                    <a:pt x="22" y="0"/>
                    <a:pt x="49" y="0"/>
                  </a:cubicBezTo>
                  <a:cubicBezTo>
                    <a:pt x="65" y="0"/>
                    <a:pt x="81" y="6"/>
                    <a:pt x="91" y="16"/>
                  </a:cubicBezTo>
                  <a:cubicBezTo>
                    <a:pt x="97" y="22"/>
                    <a:pt x="101" y="28"/>
                    <a:pt x="101" y="34"/>
                  </a:cubicBezTo>
                  <a:cubicBezTo>
                    <a:pt x="101" y="39"/>
                    <a:pt x="95" y="45"/>
                    <a:pt x="89" y="45"/>
                  </a:cubicBezTo>
                  <a:cubicBezTo>
                    <a:pt x="89" y="45"/>
                    <a:pt x="88" y="45"/>
                    <a:pt x="87" y="44"/>
                  </a:cubicBezTo>
                  <a:cubicBezTo>
                    <a:pt x="84" y="48"/>
                    <a:pt x="77" y="54"/>
                    <a:pt x="69" y="60"/>
                  </a:cubicBezTo>
                  <a:cubicBezTo>
                    <a:pt x="90" y="69"/>
                    <a:pt x="99" y="78"/>
                    <a:pt x="99" y="95"/>
                  </a:cubicBezTo>
                  <a:cubicBezTo>
                    <a:pt x="99" y="118"/>
                    <a:pt x="79" y="133"/>
                    <a:pt x="48" y="133"/>
                  </a:cubicBezTo>
                  <a:cubicBezTo>
                    <a:pt x="19" y="133"/>
                    <a:pt x="0" y="119"/>
                    <a:pt x="0" y="96"/>
                  </a:cubicBezTo>
                  <a:cubicBezTo>
                    <a:pt x="0" y="82"/>
                    <a:pt x="8" y="70"/>
                    <a:pt x="22" y="64"/>
                  </a:cubicBezTo>
                  <a:cubicBezTo>
                    <a:pt x="8" y="57"/>
                    <a:pt x="2" y="49"/>
                    <a:pt x="2" y="3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25" name="Group 84"/>
          <p:cNvGrpSpPr>
            <a:grpSpLocks noChangeAspect="1"/>
          </p:cNvGrpSpPr>
          <p:nvPr/>
        </p:nvGrpSpPr>
        <p:grpSpPr bwMode="auto">
          <a:xfrm>
            <a:off x="7253288" y="6027738"/>
            <a:ext cx="241300" cy="241300"/>
            <a:chOff x="4569" y="3797"/>
            <a:chExt cx="152" cy="152"/>
          </a:xfrm>
        </p:grpSpPr>
        <p:sp>
          <p:nvSpPr>
            <p:cNvPr id="226" name="AutoShape 83"/>
            <p:cNvSpPr>
              <a:spLocks noChangeAspect="1" noChangeArrowheads="1" noTextEdit="1"/>
            </p:cNvSpPr>
            <p:nvPr/>
          </p:nvSpPr>
          <p:spPr bwMode="auto">
            <a:xfrm>
              <a:off x="4569" y="3797"/>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Freeform 86"/>
            <p:cNvSpPr>
              <a:spLocks/>
            </p:cNvSpPr>
            <p:nvPr/>
          </p:nvSpPr>
          <p:spPr bwMode="auto">
            <a:xfrm>
              <a:off x="4643" y="3832"/>
              <a:ext cx="18" cy="87"/>
            </a:xfrm>
            <a:custGeom>
              <a:avLst/>
              <a:gdLst>
                <a:gd name="T0" fmla="*/ 28 w 28"/>
                <a:gd name="T1" fmla="*/ 119 h 131"/>
                <a:gd name="T2" fmla="*/ 28 w 28"/>
                <a:gd name="T3" fmla="*/ 119 h 131"/>
                <a:gd name="T4" fmla="*/ 14 w 28"/>
                <a:gd name="T5" fmla="*/ 131 h 131"/>
                <a:gd name="T6" fmla="*/ 0 w 28"/>
                <a:gd name="T7" fmla="*/ 119 h 131"/>
                <a:gd name="T8" fmla="*/ 0 w 28"/>
                <a:gd name="T9" fmla="*/ 11 h 131"/>
                <a:gd name="T10" fmla="*/ 14 w 28"/>
                <a:gd name="T11" fmla="*/ 0 h 131"/>
                <a:gd name="T12" fmla="*/ 28 w 28"/>
                <a:gd name="T13" fmla="*/ 11 h 131"/>
                <a:gd name="T14" fmla="*/ 28 w 28"/>
                <a:gd name="T15" fmla="*/ 11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1">
                  <a:moveTo>
                    <a:pt x="28" y="119"/>
                  </a:moveTo>
                  <a:lnTo>
                    <a:pt x="28" y="119"/>
                  </a:lnTo>
                  <a:cubicBezTo>
                    <a:pt x="28" y="126"/>
                    <a:pt x="22" y="131"/>
                    <a:pt x="14" y="131"/>
                  </a:cubicBezTo>
                  <a:cubicBezTo>
                    <a:pt x="6" y="131"/>
                    <a:pt x="0" y="126"/>
                    <a:pt x="0" y="119"/>
                  </a:cubicBezTo>
                  <a:lnTo>
                    <a:pt x="0" y="11"/>
                  </a:lnTo>
                  <a:cubicBezTo>
                    <a:pt x="0" y="5"/>
                    <a:pt x="6" y="0"/>
                    <a:pt x="14" y="0"/>
                  </a:cubicBezTo>
                  <a:cubicBezTo>
                    <a:pt x="22" y="0"/>
                    <a:pt x="28" y="5"/>
                    <a:pt x="28" y="11"/>
                  </a:cubicBezTo>
                  <a:lnTo>
                    <a:pt x="28" y="11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29" name="Group 89"/>
          <p:cNvGrpSpPr>
            <a:grpSpLocks noChangeAspect="1"/>
          </p:cNvGrpSpPr>
          <p:nvPr/>
        </p:nvGrpSpPr>
        <p:grpSpPr bwMode="auto">
          <a:xfrm>
            <a:off x="7664450" y="5703888"/>
            <a:ext cx="241300" cy="241300"/>
            <a:chOff x="4828" y="3593"/>
            <a:chExt cx="152" cy="152"/>
          </a:xfrm>
        </p:grpSpPr>
        <p:sp>
          <p:nvSpPr>
            <p:cNvPr id="230" name="AutoShape 88"/>
            <p:cNvSpPr>
              <a:spLocks noChangeAspect="1" noChangeArrowheads="1" noTextEdit="1"/>
            </p:cNvSpPr>
            <p:nvPr/>
          </p:nvSpPr>
          <p:spPr bwMode="auto">
            <a:xfrm>
              <a:off x="4828" y="3593"/>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2" name="Freeform 91"/>
            <p:cNvSpPr>
              <a:spLocks/>
            </p:cNvSpPr>
            <p:nvPr/>
          </p:nvSpPr>
          <p:spPr bwMode="auto">
            <a:xfrm>
              <a:off x="4866" y="3628"/>
              <a:ext cx="17" cy="87"/>
            </a:xfrm>
            <a:custGeom>
              <a:avLst/>
              <a:gdLst>
                <a:gd name="T0" fmla="*/ 25 w 25"/>
                <a:gd name="T1" fmla="*/ 120 h 131"/>
                <a:gd name="T2" fmla="*/ 25 w 25"/>
                <a:gd name="T3" fmla="*/ 120 h 131"/>
                <a:gd name="T4" fmla="*/ 12 w 25"/>
                <a:gd name="T5" fmla="*/ 131 h 131"/>
                <a:gd name="T6" fmla="*/ 0 w 25"/>
                <a:gd name="T7" fmla="*/ 120 h 131"/>
                <a:gd name="T8" fmla="*/ 0 w 25"/>
                <a:gd name="T9" fmla="*/ 11 h 131"/>
                <a:gd name="T10" fmla="*/ 12 w 25"/>
                <a:gd name="T11" fmla="*/ 0 h 131"/>
                <a:gd name="T12" fmla="*/ 25 w 25"/>
                <a:gd name="T13" fmla="*/ 11 h 131"/>
                <a:gd name="T14" fmla="*/ 25 w 25"/>
                <a:gd name="T15" fmla="*/ 12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1">
                  <a:moveTo>
                    <a:pt x="25" y="120"/>
                  </a:moveTo>
                  <a:lnTo>
                    <a:pt x="25" y="120"/>
                  </a:lnTo>
                  <a:cubicBezTo>
                    <a:pt x="25" y="126"/>
                    <a:pt x="20" y="131"/>
                    <a:pt x="12" y="131"/>
                  </a:cubicBezTo>
                  <a:cubicBezTo>
                    <a:pt x="5" y="131"/>
                    <a:pt x="0" y="126"/>
                    <a:pt x="0" y="120"/>
                  </a:cubicBezTo>
                  <a:lnTo>
                    <a:pt x="0" y="11"/>
                  </a:lnTo>
                  <a:cubicBezTo>
                    <a:pt x="0" y="5"/>
                    <a:pt x="5" y="0"/>
                    <a:pt x="12" y="0"/>
                  </a:cubicBezTo>
                  <a:cubicBezTo>
                    <a:pt x="19" y="0"/>
                    <a:pt x="25" y="5"/>
                    <a:pt x="25" y="11"/>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3" name="Freeform 92"/>
            <p:cNvSpPr>
              <a:spLocks noEditPoints="1"/>
            </p:cNvSpPr>
            <p:nvPr/>
          </p:nvSpPr>
          <p:spPr bwMode="auto">
            <a:xfrm>
              <a:off x="4906" y="3626"/>
              <a:ext cx="58" cy="90"/>
            </a:xfrm>
            <a:custGeom>
              <a:avLst/>
              <a:gdLst>
                <a:gd name="T0" fmla="*/ 27 w 87"/>
                <a:gd name="T1" fmla="*/ 90 h 136"/>
                <a:gd name="T2" fmla="*/ 27 w 87"/>
                <a:gd name="T3" fmla="*/ 90 h 136"/>
                <a:gd name="T4" fmla="*/ 45 w 87"/>
                <a:gd name="T5" fmla="*/ 113 h 136"/>
                <a:gd name="T6" fmla="*/ 62 w 87"/>
                <a:gd name="T7" fmla="*/ 91 h 136"/>
                <a:gd name="T8" fmla="*/ 45 w 87"/>
                <a:gd name="T9" fmla="*/ 70 h 136"/>
                <a:gd name="T10" fmla="*/ 27 w 87"/>
                <a:gd name="T11" fmla="*/ 90 h 136"/>
                <a:gd name="T12" fmla="*/ 50 w 87"/>
                <a:gd name="T13" fmla="*/ 49 h 136"/>
                <a:gd name="T14" fmla="*/ 50 w 87"/>
                <a:gd name="T15" fmla="*/ 49 h 136"/>
                <a:gd name="T16" fmla="*/ 87 w 87"/>
                <a:gd name="T17" fmla="*/ 91 h 136"/>
                <a:gd name="T18" fmla="*/ 46 w 87"/>
                <a:gd name="T19" fmla="*/ 136 h 136"/>
                <a:gd name="T20" fmla="*/ 0 w 87"/>
                <a:gd name="T21" fmla="*/ 80 h 136"/>
                <a:gd name="T22" fmla="*/ 34 w 87"/>
                <a:gd name="T23" fmla="*/ 11 h 136"/>
                <a:gd name="T24" fmla="*/ 57 w 87"/>
                <a:gd name="T25" fmla="*/ 0 h 136"/>
                <a:gd name="T26" fmla="*/ 68 w 87"/>
                <a:gd name="T27" fmla="*/ 12 h 136"/>
                <a:gd name="T28" fmla="*/ 60 w 87"/>
                <a:gd name="T29" fmla="*/ 25 h 136"/>
                <a:gd name="T30" fmla="*/ 26 w 87"/>
                <a:gd name="T31" fmla="*/ 61 h 136"/>
                <a:gd name="T32" fmla="*/ 50 w 87"/>
                <a:gd name="T33" fmla="*/ 4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36">
                  <a:moveTo>
                    <a:pt x="27" y="90"/>
                  </a:moveTo>
                  <a:lnTo>
                    <a:pt x="27" y="90"/>
                  </a:lnTo>
                  <a:cubicBezTo>
                    <a:pt x="27" y="104"/>
                    <a:pt x="34" y="113"/>
                    <a:pt x="45" y="113"/>
                  </a:cubicBezTo>
                  <a:cubicBezTo>
                    <a:pt x="55" y="113"/>
                    <a:pt x="62" y="104"/>
                    <a:pt x="62" y="91"/>
                  </a:cubicBezTo>
                  <a:cubicBezTo>
                    <a:pt x="62" y="78"/>
                    <a:pt x="55" y="70"/>
                    <a:pt x="45" y="70"/>
                  </a:cubicBezTo>
                  <a:cubicBezTo>
                    <a:pt x="34" y="70"/>
                    <a:pt x="27" y="78"/>
                    <a:pt x="27" y="90"/>
                  </a:cubicBezTo>
                  <a:close/>
                  <a:moveTo>
                    <a:pt x="50" y="49"/>
                  </a:moveTo>
                  <a:lnTo>
                    <a:pt x="50" y="49"/>
                  </a:lnTo>
                  <a:cubicBezTo>
                    <a:pt x="71" y="49"/>
                    <a:pt x="87" y="67"/>
                    <a:pt x="87" y="91"/>
                  </a:cubicBezTo>
                  <a:cubicBezTo>
                    <a:pt x="87" y="117"/>
                    <a:pt x="70" y="136"/>
                    <a:pt x="46" y="136"/>
                  </a:cubicBezTo>
                  <a:cubicBezTo>
                    <a:pt x="18" y="136"/>
                    <a:pt x="0" y="114"/>
                    <a:pt x="0" y="80"/>
                  </a:cubicBezTo>
                  <a:cubicBezTo>
                    <a:pt x="0" y="55"/>
                    <a:pt x="14" y="28"/>
                    <a:pt x="34" y="11"/>
                  </a:cubicBezTo>
                  <a:cubicBezTo>
                    <a:pt x="43" y="4"/>
                    <a:pt x="51" y="0"/>
                    <a:pt x="57" y="0"/>
                  </a:cubicBezTo>
                  <a:cubicBezTo>
                    <a:pt x="63" y="0"/>
                    <a:pt x="68" y="5"/>
                    <a:pt x="68" y="12"/>
                  </a:cubicBezTo>
                  <a:cubicBezTo>
                    <a:pt x="68" y="17"/>
                    <a:pt x="65" y="22"/>
                    <a:pt x="60" y="25"/>
                  </a:cubicBezTo>
                  <a:cubicBezTo>
                    <a:pt x="45" y="33"/>
                    <a:pt x="32" y="46"/>
                    <a:pt x="26" y="61"/>
                  </a:cubicBezTo>
                  <a:cubicBezTo>
                    <a:pt x="31" y="53"/>
                    <a:pt x="40" y="49"/>
                    <a:pt x="50" y="4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4" name="Group 95"/>
          <p:cNvGrpSpPr>
            <a:grpSpLocks noChangeAspect="1"/>
          </p:cNvGrpSpPr>
          <p:nvPr/>
        </p:nvGrpSpPr>
        <p:grpSpPr bwMode="auto">
          <a:xfrm>
            <a:off x="7654132" y="6200641"/>
            <a:ext cx="241300" cy="241300"/>
            <a:chOff x="4818" y="3933"/>
            <a:chExt cx="152" cy="152"/>
          </a:xfrm>
        </p:grpSpPr>
        <p:sp>
          <p:nvSpPr>
            <p:cNvPr id="235" name="AutoShape 94"/>
            <p:cNvSpPr>
              <a:spLocks noChangeAspect="1" noChangeArrowheads="1" noTextEdit="1"/>
            </p:cNvSpPr>
            <p:nvPr/>
          </p:nvSpPr>
          <p:spPr bwMode="auto">
            <a:xfrm>
              <a:off x="4818" y="3933"/>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7" name="Freeform 97"/>
            <p:cNvSpPr>
              <a:spLocks/>
            </p:cNvSpPr>
            <p:nvPr/>
          </p:nvSpPr>
          <p:spPr bwMode="auto">
            <a:xfrm>
              <a:off x="4862" y="3964"/>
              <a:ext cx="73" cy="89"/>
            </a:xfrm>
            <a:custGeom>
              <a:avLst/>
              <a:gdLst>
                <a:gd name="T0" fmla="*/ 13 w 109"/>
                <a:gd name="T1" fmla="*/ 106 h 135"/>
                <a:gd name="T2" fmla="*/ 13 w 109"/>
                <a:gd name="T3" fmla="*/ 106 h 135"/>
                <a:gd name="T4" fmla="*/ 0 w 109"/>
                <a:gd name="T5" fmla="*/ 93 h 135"/>
                <a:gd name="T6" fmla="*/ 4 w 109"/>
                <a:gd name="T7" fmla="*/ 80 h 135"/>
                <a:gd name="T8" fmla="*/ 39 w 109"/>
                <a:gd name="T9" fmla="*/ 7 h 135"/>
                <a:gd name="T10" fmla="*/ 49 w 109"/>
                <a:gd name="T11" fmla="*/ 0 h 135"/>
                <a:gd name="T12" fmla="*/ 63 w 109"/>
                <a:gd name="T13" fmla="*/ 12 h 135"/>
                <a:gd name="T14" fmla="*/ 62 w 109"/>
                <a:gd name="T15" fmla="*/ 19 h 135"/>
                <a:gd name="T16" fmla="*/ 30 w 109"/>
                <a:gd name="T17" fmla="*/ 83 h 135"/>
                <a:gd name="T18" fmla="*/ 59 w 109"/>
                <a:gd name="T19" fmla="*/ 83 h 135"/>
                <a:gd name="T20" fmla="*/ 59 w 109"/>
                <a:gd name="T21" fmla="*/ 38 h 135"/>
                <a:gd name="T22" fmla="*/ 72 w 109"/>
                <a:gd name="T23" fmla="*/ 28 h 135"/>
                <a:gd name="T24" fmla="*/ 84 w 109"/>
                <a:gd name="T25" fmla="*/ 38 h 135"/>
                <a:gd name="T26" fmla="*/ 84 w 109"/>
                <a:gd name="T27" fmla="*/ 83 h 135"/>
                <a:gd name="T28" fmla="*/ 100 w 109"/>
                <a:gd name="T29" fmla="*/ 83 h 135"/>
                <a:gd name="T30" fmla="*/ 109 w 109"/>
                <a:gd name="T31" fmla="*/ 95 h 135"/>
                <a:gd name="T32" fmla="*/ 100 w 109"/>
                <a:gd name="T33" fmla="*/ 106 h 135"/>
                <a:gd name="T34" fmla="*/ 84 w 109"/>
                <a:gd name="T35" fmla="*/ 106 h 135"/>
                <a:gd name="T36" fmla="*/ 84 w 109"/>
                <a:gd name="T37" fmla="*/ 124 h 135"/>
                <a:gd name="T38" fmla="*/ 72 w 109"/>
                <a:gd name="T39" fmla="*/ 135 h 135"/>
                <a:gd name="T40" fmla="*/ 59 w 109"/>
                <a:gd name="T41" fmla="*/ 124 h 135"/>
                <a:gd name="T42" fmla="*/ 59 w 109"/>
                <a:gd name="T43" fmla="*/ 106 h 135"/>
                <a:gd name="T44" fmla="*/ 13 w 109"/>
                <a:gd name="T45" fmla="*/ 10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135">
                  <a:moveTo>
                    <a:pt x="13" y="106"/>
                  </a:moveTo>
                  <a:lnTo>
                    <a:pt x="13" y="106"/>
                  </a:lnTo>
                  <a:cubicBezTo>
                    <a:pt x="5" y="106"/>
                    <a:pt x="0" y="101"/>
                    <a:pt x="0" y="93"/>
                  </a:cubicBezTo>
                  <a:cubicBezTo>
                    <a:pt x="0" y="90"/>
                    <a:pt x="1" y="85"/>
                    <a:pt x="4" y="80"/>
                  </a:cubicBezTo>
                  <a:lnTo>
                    <a:pt x="39" y="7"/>
                  </a:lnTo>
                  <a:cubicBezTo>
                    <a:pt x="41" y="3"/>
                    <a:pt x="45" y="0"/>
                    <a:pt x="49" y="0"/>
                  </a:cubicBezTo>
                  <a:cubicBezTo>
                    <a:pt x="57" y="0"/>
                    <a:pt x="63" y="6"/>
                    <a:pt x="63" y="12"/>
                  </a:cubicBezTo>
                  <a:cubicBezTo>
                    <a:pt x="63" y="14"/>
                    <a:pt x="63" y="17"/>
                    <a:pt x="62" y="19"/>
                  </a:cubicBezTo>
                  <a:lnTo>
                    <a:pt x="30" y="83"/>
                  </a:lnTo>
                  <a:lnTo>
                    <a:pt x="59" y="83"/>
                  </a:lnTo>
                  <a:lnTo>
                    <a:pt x="59" y="38"/>
                  </a:lnTo>
                  <a:cubicBezTo>
                    <a:pt x="59" y="32"/>
                    <a:pt x="64" y="28"/>
                    <a:pt x="72" y="28"/>
                  </a:cubicBezTo>
                  <a:cubicBezTo>
                    <a:pt x="79" y="28"/>
                    <a:pt x="84" y="32"/>
                    <a:pt x="84" y="38"/>
                  </a:cubicBezTo>
                  <a:lnTo>
                    <a:pt x="84" y="83"/>
                  </a:lnTo>
                  <a:lnTo>
                    <a:pt x="100" y="83"/>
                  </a:lnTo>
                  <a:cubicBezTo>
                    <a:pt x="106" y="83"/>
                    <a:pt x="109" y="87"/>
                    <a:pt x="109" y="95"/>
                  </a:cubicBezTo>
                  <a:cubicBezTo>
                    <a:pt x="109" y="102"/>
                    <a:pt x="106" y="106"/>
                    <a:pt x="100" y="106"/>
                  </a:cubicBezTo>
                  <a:lnTo>
                    <a:pt x="84" y="106"/>
                  </a:lnTo>
                  <a:lnTo>
                    <a:pt x="84" y="124"/>
                  </a:lnTo>
                  <a:cubicBezTo>
                    <a:pt x="84" y="130"/>
                    <a:pt x="79" y="135"/>
                    <a:pt x="72" y="135"/>
                  </a:cubicBezTo>
                  <a:cubicBezTo>
                    <a:pt x="64" y="135"/>
                    <a:pt x="59" y="130"/>
                    <a:pt x="59" y="124"/>
                  </a:cubicBezTo>
                  <a:lnTo>
                    <a:pt x="59" y="106"/>
                  </a:lnTo>
                  <a:lnTo>
                    <a:pt x="13" y="10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8" name="Group 100"/>
          <p:cNvGrpSpPr>
            <a:grpSpLocks noChangeAspect="1"/>
          </p:cNvGrpSpPr>
          <p:nvPr/>
        </p:nvGrpSpPr>
        <p:grpSpPr bwMode="auto">
          <a:xfrm>
            <a:off x="8171845" y="5232963"/>
            <a:ext cx="241300" cy="241300"/>
            <a:chOff x="5050" y="3338"/>
            <a:chExt cx="152" cy="152"/>
          </a:xfrm>
        </p:grpSpPr>
        <p:sp>
          <p:nvSpPr>
            <p:cNvPr id="239" name="AutoShape 99"/>
            <p:cNvSpPr>
              <a:spLocks noChangeAspect="1" noChangeArrowheads="1" noTextEdit="1"/>
            </p:cNvSpPr>
            <p:nvPr/>
          </p:nvSpPr>
          <p:spPr bwMode="auto">
            <a:xfrm>
              <a:off x="5050" y="3338"/>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1" name="Freeform 102"/>
            <p:cNvSpPr>
              <a:spLocks/>
            </p:cNvSpPr>
            <p:nvPr/>
          </p:nvSpPr>
          <p:spPr bwMode="auto">
            <a:xfrm>
              <a:off x="5073" y="3372"/>
              <a:ext cx="57" cy="85"/>
            </a:xfrm>
            <a:custGeom>
              <a:avLst/>
              <a:gdLst>
                <a:gd name="T0" fmla="*/ 78 w 87"/>
                <a:gd name="T1" fmla="*/ 104 h 129"/>
                <a:gd name="T2" fmla="*/ 78 w 87"/>
                <a:gd name="T3" fmla="*/ 104 h 129"/>
                <a:gd name="T4" fmla="*/ 87 w 87"/>
                <a:gd name="T5" fmla="*/ 117 h 129"/>
                <a:gd name="T6" fmla="*/ 78 w 87"/>
                <a:gd name="T7" fmla="*/ 129 h 129"/>
                <a:gd name="T8" fmla="*/ 14 w 87"/>
                <a:gd name="T9" fmla="*/ 129 h 129"/>
                <a:gd name="T10" fmla="*/ 0 w 87"/>
                <a:gd name="T11" fmla="*/ 116 h 129"/>
                <a:gd name="T12" fmla="*/ 40 w 87"/>
                <a:gd name="T13" fmla="*/ 64 h 129"/>
                <a:gd name="T14" fmla="*/ 58 w 87"/>
                <a:gd name="T15" fmla="*/ 38 h 129"/>
                <a:gd name="T16" fmla="*/ 43 w 87"/>
                <a:gd name="T17" fmla="*/ 23 h 129"/>
                <a:gd name="T18" fmla="*/ 25 w 87"/>
                <a:gd name="T19" fmla="*/ 35 h 129"/>
                <a:gd name="T20" fmla="*/ 15 w 87"/>
                <a:gd name="T21" fmla="*/ 42 h 129"/>
                <a:gd name="T22" fmla="*/ 3 w 87"/>
                <a:gd name="T23" fmla="*/ 30 h 129"/>
                <a:gd name="T24" fmla="*/ 43 w 87"/>
                <a:gd name="T25" fmla="*/ 0 h 129"/>
                <a:gd name="T26" fmla="*/ 84 w 87"/>
                <a:gd name="T27" fmla="*/ 38 h 129"/>
                <a:gd name="T28" fmla="*/ 75 w 87"/>
                <a:gd name="T29" fmla="*/ 64 h 129"/>
                <a:gd name="T30" fmla="*/ 54 w 87"/>
                <a:gd name="T31" fmla="*/ 82 h 129"/>
                <a:gd name="T32" fmla="*/ 30 w 87"/>
                <a:gd name="T33" fmla="*/ 104 h 129"/>
                <a:gd name="T34" fmla="*/ 78 w 87"/>
                <a:gd name="T35" fmla="*/ 10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9">
                  <a:moveTo>
                    <a:pt x="78" y="104"/>
                  </a:moveTo>
                  <a:lnTo>
                    <a:pt x="78" y="104"/>
                  </a:lnTo>
                  <a:cubicBezTo>
                    <a:pt x="83" y="104"/>
                    <a:pt x="87" y="109"/>
                    <a:pt x="87" y="117"/>
                  </a:cubicBezTo>
                  <a:cubicBezTo>
                    <a:pt x="87" y="124"/>
                    <a:pt x="83" y="129"/>
                    <a:pt x="78" y="129"/>
                  </a:cubicBezTo>
                  <a:lnTo>
                    <a:pt x="14" y="129"/>
                  </a:lnTo>
                  <a:cubicBezTo>
                    <a:pt x="4" y="129"/>
                    <a:pt x="0" y="125"/>
                    <a:pt x="0" y="116"/>
                  </a:cubicBezTo>
                  <a:cubicBezTo>
                    <a:pt x="0" y="102"/>
                    <a:pt x="9" y="91"/>
                    <a:pt x="40" y="64"/>
                  </a:cubicBezTo>
                  <a:cubicBezTo>
                    <a:pt x="53" y="54"/>
                    <a:pt x="58" y="46"/>
                    <a:pt x="58" y="38"/>
                  </a:cubicBezTo>
                  <a:cubicBezTo>
                    <a:pt x="58" y="30"/>
                    <a:pt x="51" y="23"/>
                    <a:pt x="43" y="23"/>
                  </a:cubicBezTo>
                  <a:cubicBezTo>
                    <a:pt x="35" y="23"/>
                    <a:pt x="29" y="27"/>
                    <a:pt x="25" y="35"/>
                  </a:cubicBezTo>
                  <a:cubicBezTo>
                    <a:pt x="23" y="39"/>
                    <a:pt x="19" y="42"/>
                    <a:pt x="15" y="42"/>
                  </a:cubicBezTo>
                  <a:cubicBezTo>
                    <a:pt x="8" y="42"/>
                    <a:pt x="3" y="37"/>
                    <a:pt x="3" y="30"/>
                  </a:cubicBezTo>
                  <a:cubicBezTo>
                    <a:pt x="3" y="14"/>
                    <a:pt x="22" y="0"/>
                    <a:pt x="43" y="0"/>
                  </a:cubicBezTo>
                  <a:cubicBezTo>
                    <a:pt x="66" y="0"/>
                    <a:pt x="84" y="16"/>
                    <a:pt x="84" y="38"/>
                  </a:cubicBezTo>
                  <a:cubicBezTo>
                    <a:pt x="84" y="49"/>
                    <a:pt x="81" y="56"/>
                    <a:pt x="75" y="64"/>
                  </a:cubicBezTo>
                  <a:cubicBezTo>
                    <a:pt x="71" y="69"/>
                    <a:pt x="67" y="72"/>
                    <a:pt x="54" y="82"/>
                  </a:cubicBezTo>
                  <a:cubicBezTo>
                    <a:pt x="43" y="91"/>
                    <a:pt x="36" y="98"/>
                    <a:pt x="30"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2" name="Freeform 103"/>
            <p:cNvSpPr>
              <a:spLocks/>
            </p:cNvSpPr>
            <p:nvPr/>
          </p:nvSpPr>
          <p:spPr bwMode="auto">
            <a:xfrm>
              <a:off x="5135" y="3372"/>
              <a:ext cx="57" cy="87"/>
            </a:xfrm>
            <a:custGeom>
              <a:avLst/>
              <a:gdLst>
                <a:gd name="T0" fmla="*/ 56 w 86"/>
                <a:gd name="T1" fmla="*/ 63 h 132"/>
                <a:gd name="T2" fmla="*/ 56 w 86"/>
                <a:gd name="T3" fmla="*/ 63 h 132"/>
                <a:gd name="T4" fmla="*/ 76 w 86"/>
                <a:gd name="T5" fmla="*/ 70 h 132"/>
                <a:gd name="T6" fmla="*/ 86 w 86"/>
                <a:gd name="T7" fmla="*/ 93 h 132"/>
                <a:gd name="T8" fmla="*/ 41 w 86"/>
                <a:gd name="T9" fmla="*/ 132 h 132"/>
                <a:gd name="T10" fmla="*/ 8 w 86"/>
                <a:gd name="T11" fmla="*/ 121 h 132"/>
                <a:gd name="T12" fmla="*/ 0 w 86"/>
                <a:gd name="T13" fmla="*/ 105 h 132"/>
                <a:gd name="T14" fmla="*/ 10 w 86"/>
                <a:gd name="T15" fmla="*/ 93 h 132"/>
                <a:gd name="T16" fmla="*/ 18 w 86"/>
                <a:gd name="T17" fmla="*/ 96 h 132"/>
                <a:gd name="T18" fmla="*/ 21 w 86"/>
                <a:gd name="T19" fmla="*/ 100 h 132"/>
                <a:gd name="T20" fmla="*/ 41 w 86"/>
                <a:gd name="T21" fmla="*/ 109 h 132"/>
                <a:gd name="T22" fmla="*/ 60 w 86"/>
                <a:gd name="T23" fmla="*/ 92 h 132"/>
                <a:gd name="T24" fmla="*/ 50 w 86"/>
                <a:gd name="T25" fmla="*/ 76 h 132"/>
                <a:gd name="T26" fmla="*/ 34 w 86"/>
                <a:gd name="T27" fmla="*/ 74 h 132"/>
                <a:gd name="T28" fmla="*/ 22 w 86"/>
                <a:gd name="T29" fmla="*/ 63 h 132"/>
                <a:gd name="T30" fmla="*/ 34 w 86"/>
                <a:gd name="T31" fmla="*/ 52 h 132"/>
                <a:gd name="T32" fmla="*/ 57 w 86"/>
                <a:gd name="T33" fmla="*/ 36 h 132"/>
                <a:gd name="T34" fmla="*/ 40 w 86"/>
                <a:gd name="T35" fmla="*/ 23 h 132"/>
                <a:gd name="T36" fmla="*/ 22 w 86"/>
                <a:gd name="T37" fmla="*/ 33 h 132"/>
                <a:gd name="T38" fmla="*/ 14 w 86"/>
                <a:gd name="T39" fmla="*/ 37 h 132"/>
                <a:gd name="T40" fmla="*/ 4 w 86"/>
                <a:gd name="T41" fmla="*/ 26 h 132"/>
                <a:gd name="T42" fmla="*/ 7 w 86"/>
                <a:gd name="T43" fmla="*/ 17 h 132"/>
                <a:gd name="T44" fmla="*/ 41 w 86"/>
                <a:gd name="T45" fmla="*/ 0 h 132"/>
                <a:gd name="T46" fmla="*/ 82 w 86"/>
                <a:gd name="T47" fmla="*/ 36 h 132"/>
                <a:gd name="T48" fmla="*/ 57 w 86"/>
                <a:gd name="T49" fmla="*/ 63 h 132"/>
                <a:gd name="T50" fmla="*/ 56 w 86"/>
                <a:gd name="T51"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32">
                  <a:moveTo>
                    <a:pt x="56" y="63"/>
                  </a:moveTo>
                  <a:lnTo>
                    <a:pt x="56" y="63"/>
                  </a:lnTo>
                  <a:cubicBezTo>
                    <a:pt x="65" y="64"/>
                    <a:pt x="70" y="66"/>
                    <a:pt x="76" y="70"/>
                  </a:cubicBezTo>
                  <a:cubicBezTo>
                    <a:pt x="82" y="76"/>
                    <a:pt x="86" y="84"/>
                    <a:pt x="86" y="93"/>
                  </a:cubicBezTo>
                  <a:cubicBezTo>
                    <a:pt x="86" y="116"/>
                    <a:pt x="68" y="132"/>
                    <a:pt x="41" y="132"/>
                  </a:cubicBezTo>
                  <a:cubicBezTo>
                    <a:pt x="28" y="132"/>
                    <a:pt x="16" y="128"/>
                    <a:pt x="8" y="121"/>
                  </a:cubicBezTo>
                  <a:cubicBezTo>
                    <a:pt x="3" y="115"/>
                    <a:pt x="0" y="110"/>
                    <a:pt x="0" y="105"/>
                  </a:cubicBezTo>
                  <a:cubicBezTo>
                    <a:pt x="0" y="98"/>
                    <a:pt x="4" y="93"/>
                    <a:pt x="10" y="93"/>
                  </a:cubicBezTo>
                  <a:cubicBezTo>
                    <a:pt x="13" y="93"/>
                    <a:pt x="16" y="94"/>
                    <a:pt x="18" y="96"/>
                  </a:cubicBezTo>
                  <a:cubicBezTo>
                    <a:pt x="18" y="97"/>
                    <a:pt x="18" y="97"/>
                    <a:pt x="21" y="100"/>
                  </a:cubicBezTo>
                  <a:cubicBezTo>
                    <a:pt x="26" y="106"/>
                    <a:pt x="33" y="109"/>
                    <a:pt x="41" y="109"/>
                  </a:cubicBezTo>
                  <a:cubicBezTo>
                    <a:pt x="53" y="109"/>
                    <a:pt x="60" y="103"/>
                    <a:pt x="60" y="92"/>
                  </a:cubicBezTo>
                  <a:cubicBezTo>
                    <a:pt x="60" y="84"/>
                    <a:pt x="56" y="78"/>
                    <a:pt x="50" y="76"/>
                  </a:cubicBezTo>
                  <a:cubicBezTo>
                    <a:pt x="46" y="75"/>
                    <a:pt x="41" y="74"/>
                    <a:pt x="34" y="74"/>
                  </a:cubicBezTo>
                  <a:cubicBezTo>
                    <a:pt x="26" y="74"/>
                    <a:pt x="22" y="70"/>
                    <a:pt x="22" y="63"/>
                  </a:cubicBezTo>
                  <a:cubicBezTo>
                    <a:pt x="22" y="55"/>
                    <a:pt x="26" y="52"/>
                    <a:pt x="34" y="52"/>
                  </a:cubicBezTo>
                  <a:cubicBezTo>
                    <a:pt x="48" y="52"/>
                    <a:pt x="57" y="46"/>
                    <a:pt x="57" y="36"/>
                  </a:cubicBezTo>
                  <a:cubicBezTo>
                    <a:pt x="57" y="28"/>
                    <a:pt x="50" y="23"/>
                    <a:pt x="40" y="23"/>
                  </a:cubicBezTo>
                  <a:cubicBezTo>
                    <a:pt x="32" y="23"/>
                    <a:pt x="28" y="25"/>
                    <a:pt x="22" y="33"/>
                  </a:cubicBezTo>
                  <a:cubicBezTo>
                    <a:pt x="20" y="36"/>
                    <a:pt x="17" y="37"/>
                    <a:pt x="14" y="37"/>
                  </a:cubicBezTo>
                  <a:cubicBezTo>
                    <a:pt x="8" y="37"/>
                    <a:pt x="4" y="33"/>
                    <a:pt x="4" y="26"/>
                  </a:cubicBezTo>
                  <a:cubicBezTo>
                    <a:pt x="4" y="23"/>
                    <a:pt x="5" y="20"/>
                    <a:pt x="7" y="17"/>
                  </a:cubicBezTo>
                  <a:cubicBezTo>
                    <a:pt x="14" y="6"/>
                    <a:pt x="27" y="0"/>
                    <a:pt x="41" y="0"/>
                  </a:cubicBezTo>
                  <a:cubicBezTo>
                    <a:pt x="65" y="0"/>
                    <a:pt x="82" y="15"/>
                    <a:pt x="82" y="36"/>
                  </a:cubicBezTo>
                  <a:cubicBezTo>
                    <a:pt x="82" y="50"/>
                    <a:pt x="72" y="61"/>
                    <a:pt x="57" y="63"/>
                  </a:cubicBezTo>
                  <a:lnTo>
                    <a:pt x="56" y="6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43" name="Group 106"/>
          <p:cNvGrpSpPr>
            <a:grpSpLocks noChangeAspect="1"/>
          </p:cNvGrpSpPr>
          <p:nvPr/>
        </p:nvGrpSpPr>
        <p:grpSpPr bwMode="auto">
          <a:xfrm>
            <a:off x="7450314" y="5121153"/>
            <a:ext cx="241300" cy="241300"/>
            <a:chOff x="4752" y="3187"/>
            <a:chExt cx="152" cy="152"/>
          </a:xfrm>
        </p:grpSpPr>
        <p:sp>
          <p:nvSpPr>
            <p:cNvPr id="244" name="AutoShape 105"/>
            <p:cNvSpPr>
              <a:spLocks noChangeAspect="1" noChangeArrowheads="1" noTextEdit="1"/>
            </p:cNvSpPr>
            <p:nvPr/>
          </p:nvSpPr>
          <p:spPr bwMode="auto">
            <a:xfrm>
              <a:off x="4752" y="3187"/>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 name="Freeform 108"/>
            <p:cNvSpPr>
              <a:spLocks/>
            </p:cNvSpPr>
            <p:nvPr/>
          </p:nvSpPr>
          <p:spPr bwMode="auto">
            <a:xfrm>
              <a:off x="4776" y="3222"/>
              <a:ext cx="58" cy="86"/>
            </a:xfrm>
            <a:custGeom>
              <a:avLst/>
              <a:gdLst>
                <a:gd name="T0" fmla="*/ 78 w 87"/>
                <a:gd name="T1" fmla="*/ 104 h 130"/>
                <a:gd name="T2" fmla="*/ 78 w 87"/>
                <a:gd name="T3" fmla="*/ 104 h 130"/>
                <a:gd name="T4" fmla="*/ 87 w 87"/>
                <a:gd name="T5" fmla="*/ 117 h 130"/>
                <a:gd name="T6" fmla="*/ 78 w 87"/>
                <a:gd name="T7" fmla="*/ 130 h 130"/>
                <a:gd name="T8" fmla="*/ 14 w 87"/>
                <a:gd name="T9" fmla="*/ 130 h 130"/>
                <a:gd name="T10" fmla="*/ 0 w 87"/>
                <a:gd name="T11" fmla="*/ 117 h 130"/>
                <a:gd name="T12" fmla="*/ 41 w 87"/>
                <a:gd name="T13" fmla="*/ 65 h 130"/>
                <a:gd name="T14" fmla="*/ 59 w 87"/>
                <a:gd name="T15" fmla="*/ 38 h 130"/>
                <a:gd name="T16" fmla="*/ 43 w 87"/>
                <a:gd name="T17" fmla="*/ 24 h 130"/>
                <a:gd name="T18" fmla="*/ 25 w 87"/>
                <a:gd name="T19" fmla="*/ 35 h 130"/>
                <a:gd name="T20" fmla="*/ 15 w 87"/>
                <a:gd name="T21" fmla="*/ 42 h 130"/>
                <a:gd name="T22" fmla="*/ 3 w 87"/>
                <a:gd name="T23" fmla="*/ 30 h 130"/>
                <a:gd name="T24" fmla="*/ 43 w 87"/>
                <a:gd name="T25" fmla="*/ 0 h 130"/>
                <a:gd name="T26" fmla="*/ 84 w 87"/>
                <a:gd name="T27" fmla="*/ 38 h 130"/>
                <a:gd name="T28" fmla="*/ 75 w 87"/>
                <a:gd name="T29" fmla="*/ 64 h 130"/>
                <a:gd name="T30" fmla="*/ 55 w 87"/>
                <a:gd name="T31" fmla="*/ 82 h 130"/>
                <a:gd name="T32" fmla="*/ 31 w 87"/>
                <a:gd name="T33" fmla="*/ 104 h 130"/>
                <a:gd name="T34" fmla="*/ 78 w 87"/>
                <a:gd name="T35" fmla="*/ 10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30">
                  <a:moveTo>
                    <a:pt x="78" y="104"/>
                  </a:moveTo>
                  <a:lnTo>
                    <a:pt x="78" y="104"/>
                  </a:lnTo>
                  <a:cubicBezTo>
                    <a:pt x="83" y="104"/>
                    <a:pt x="87" y="110"/>
                    <a:pt x="87" y="117"/>
                  </a:cubicBezTo>
                  <a:cubicBezTo>
                    <a:pt x="87" y="124"/>
                    <a:pt x="83" y="130"/>
                    <a:pt x="78" y="130"/>
                  </a:cubicBezTo>
                  <a:lnTo>
                    <a:pt x="14" y="130"/>
                  </a:lnTo>
                  <a:cubicBezTo>
                    <a:pt x="4" y="130"/>
                    <a:pt x="0" y="126"/>
                    <a:pt x="0" y="117"/>
                  </a:cubicBezTo>
                  <a:cubicBezTo>
                    <a:pt x="0" y="103"/>
                    <a:pt x="9" y="91"/>
                    <a:pt x="41" y="65"/>
                  </a:cubicBezTo>
                  <a:cubicBezTo>
                    <a:pt x="53" y="54"/>
                    <a:pt x="59" y="46"/>
                    <a:pt x="59" y="38"/>
                  </a:cubicBezTo>
                  <a:cubicBezTo>
                    <a:pt x="59" y="30"/>
                    <a:pt x="52" y="24"/>
                    <a:pt x="43" y="24"/>
                  </a:cubicBezTo>
                  <a:cubicBezTo>
                    <a:pt x="35" y="24"/>
                    <a:pt x="30" y="27"/>
                    <a:pt x="25" y="35"/>
                  </a:cubicBezTo>
                  <a:cubicBezTo>
                    <a:pt x="23" y="40"/>
                    <a:pt x="19" y="42"/>
                    <a:pt x="15" y="42"/>
                  </a:cubicBezTo>
                  <a:cubicBezTo>
                    <a:pt x="9" y="42"/>
                    <a:pt x="3" y="37"/>
                    <a:pt x="3" y="30"/>
                  </a:cubicBezTo>
                  <a:cubicBezTo>
                    <a:pt x="3" y="15"/>
                    <a:pt x="23" y="0"/>
                    <a:pt x="43" y="0"/>
                  </a:cubicBezTo>
                  <a:cubicBezTo>
                    <a:pt x="66" y="0"/>
                    <a:pt x="84" y="17"/>
                    <a:pt x="84" y="38"/>
                  </a:cubicBezTo>
                  <a:cubicBezTo>
                    <a:pt x="84" y="49"/>
                    <a:pt x="82" y="57"/>
                    <a:pt x="75" y="64"/>
                  </a:cubicBezTo>
                  <a:cubicBezTo>
                    <a:pt x="71" y="69"/>
                    <a:pt x="67" y="72"/>
                    <a:pt x="55" y="82"/>
                  </a:cubicBezTo>
                  <a:cubicBezTo>
                    <a:pt x="44" y="91"/>
                    <a:pt x="36" y="99"/>
                    <a:pt x="31"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7" name="Freeform 109"/>
            <p:cNvSpPr>
              <a:spLocks/>
            </p:cNvSpPr>
            <p:nvPr/>
          </p:nvSpPr>
          <p:spPr bwMode="auto">
            <a:xfrm>
              <a:off x="4833" y="3220"/>
              <a:ext cx="65" cy="89"/>
            </a:xfrm>
            <a:custGeom>
              <a:avLst/>
              <a:gdLst>
                <a:gd name="T0" fmla="*/ 11 w 98"/>
                <a:gd name="T1" fmla="*/ 106 h 134"/>
                <a:gd name="T2" fmla="*/ 11 w 98"/>
                <a:gd name="T3" fmla="*/ 106 h 134"/>
                <a:gd name="T4" fmla="*/ 0 w 98"/>
                <a:gd name="T5" fmla="*/ 93 h 134"/>
                <a:gd name="T6" fmla="*/ 3 w 98"/>
                <a:gd name="T7" fmla="*/ 80 h 134"/>
                <a:gd name="T8" fmla="*/ 34 w 98"/>
                <a:gd name="T9" fmla="*/ 7 h 134"/>
                <a:gd name="T10" fmla="*/ 44 w 98"/>
                <a:gd name="T11" fmla="*/ 0 h 134"/>
                <a:gd name="T12" fmla="*/ 57 w 98"/>
                <a:gd name="T13" fmla="*/ 12 h 134"/>
                <a:gd name="T14" fmla="*/ 55 w 98"/>
                <a:gd name="T15" fmla="*/ 18 h 134"/>
                <a:gd name="T16" fmla="*/ 27 w 98"/>
                <a:gd name="T17" fmla="*/ 82 h 134"/>
                <a:gd name="T18" fmla="*/ 53 w 98"/>
                <a:gd name="T19" fmla="*/ 82 h 134"/>
                <a:gd name="T20" fmla="*/ 53 w 98"/>
                <a:gd name="T21" fmla="*/ 38 h 134"/>
                <a:gd name="T22" fmla="*/ 64 w 98"/>
                <a:gd name="T23" fmla="*/ 27 h 134"/>
                <a:gd name="T24" fmla="*/ 75 w 98"/>
                <a:gd name="T25" fmla="*/ 38 h 134"/>
                <a:gd name="T26" fmla="*/ 75 w 98"/>
                <a:gd name="T27" fmla="*/ 82 h 134"/>
                <a:gd name="T28" fmla="*/ 90 w 98"/>
                <a:gd name="T29" fmla="*/ 82 h 134"/>
                <a:gd name="T30" fmla="*/ 98 w 98"/>
                <a:gd name="T31" fmla="*/ 94 h 134"/>
                <a:gd name="T32" fmla="*/ 90 w 98"/>
                <a:gd name="T33" fmla="*/ 106 h 134"/>
                <a:gd name="T34" fmla="*/ 75 w 98"/>
                <a:gd name="T35" fmla="*/ 106 h 134"/>
                <a:gd name="T36" fmla="*/ 75 w 98"/>
                <a:gd name="T37" fmla="*/ 123 h 134"/>
                <a:gd name="T38" fmla="*/ 64 w 98"/>
                <a:gd name="T39" fmla="*/ 134 h 134"/>
                <a:gd name="T40" fmla="*/ 53 w 98"/>
                <a:gd name="T41" fmla="*/ 123 h 134"/>
                <a:gd name="T42" fmla="*/ 53 w 98"/>
                <a:gd name="T43" fmla="*/ 106 h 134"/>
                <a:gd name="T44" fmla="*/ 11 w 98"/>
                <a:gd name="T45" fmla="*/ 10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34">
                  <a:moveTo>
                    <a:pt x="11" y="106"/>
                  </a:moveTo>
                  <a:lnTo>
                    <a:pt x="11" y="106"/>
                  </a:lnTo>
                  <a:cubicBezTo>
                    <a:pt x="4" y="106"/>
                    <a:pt x="0" y="101"/>
                    <a:pt x="0" y="93"/>
                  </a:cubicBezTo>
                  <a:cubicBezTo>
                    <a:pt x="0" y="90"/>
                    <a:pt x="1" y="85"/>
                    <a:pt x="3" y="80"/>
                  </a:cubicBezTo>
                  <a:lnTo>
                    <a:pt x="34" y="7"/>
                  </a:lnTo>
                  <a:cubicBezTo>
                    <a:pt x="36" y="2"/>
                    <a:pt x="40" y="0"/>
                    <a:pt x="44" y="0"/>
                  </a:cubicBezTo>
                  <a:cubicBezTo>
                    <a:pt x="51" y="0"/>
                    <a:pt x="57" y="5"/>
                    <a:pt x="57" y="12"/>
                  </a:cubicBezTo>
                  <a:cubicBezTo>
                    <a:pt x="57" y="14"/>
                    <a:pt x="56" y="16"/>
                    <a:pt x="55" y="18"/>
                  </a:cubicBezTo>
                  <a:lnTo>
                    <a:pt x="27" y="82"/>
                  </a:lnTo>
                  <a:lnTo>
                    <a:pt x="53" y="82"/>
                  </a:lnTo>
                  <a:lnTo>
                    <a:pt x="53" y="38"/>
                  </a:lnTo>
                  <a:cubicBezTo>
                    <a:pt x="53" y="32"/>
                    <a:pt x="58" y="27"/>
                    <a:pt x="64" y="27"/>
                  </a:cubicBezTo>
                  <a:cubicBezTo>
                    <a:pt x="71" y="27"/>
                    <a:pt x="75" y="32"/>
                    <a:pt x="75" y="38"/>
                  </a:cubicBezTo>
                  <a:lnTo>
                    <a:pt x="75" y="82"/>
                  </a:lnTo>
                  <a:lnTo>
                    <a:pt x="90" y="82"/>
                  </a:lnTo>
                  <a:cubicBezTo>
                    <a:pt x="95" y="82"/>
                    <a:pt x="98" y="87"/>
                    <a:pt x="98" y="94"/>
                  </a:cubicBezTo>
                  <a:cubicBezTo>
                    <a:pt x="98" y="101"/>
                    <a:pt x="95" y="106"/>
                    <a:pt x="90" y="106"/>
                  </a:cubicBezTo>
                  <a:lnTo>
                    <a:pt x="75" y="106"/>
                  </a:lnTo>
                  <a:lnTo>
                    <a:pt x="75" y="123"/>
                  </a:lnTo>
                  <a:cubicBezTo>
                    <a:pt x="75" y="130"/>
                    <a:pt x="71" y="134"/>
                    <a:pt x="64" y="134"/>
                  </a:cubicBezTo>
                  <a:cubicBezTo>
                    <a:pt x="58" y="134"/>
                    <a:pt x="53" y="130"/>
                    <a:pt x="53" y="123"/>
                  </a:cubicBezTo>
                  <a:lnTo>
                    <a:pt x="53" y="106"/>
                  </a:lnTo>
                  <a:lnTo>
                    <a:pt x="11" y="10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48" name="Group 112"/>
          <p:cNvGrpSpPr>
            <a:grpSpLocks noChangeAspect="1"/>
          </p:cNvGrpSpPr>
          <p:nvPr/>
        </p:nvGrpSpPr>
        <p:grpSpPr bwMode="auto">
          <a:xfrm>
            <a:off x="8915686" y="4617896"/>
            <a:ext cx="241300" cy="241300"/>
            <a:chOff x="5722" y="2988"/>
            <a:chExt cx="152" cy="152"/>
          </a:xfrm>
        </p:grpSpPr>
        <p:sp>
          <p:nvSpPr>
            <p:cNvPr id="249" name="AutoShape 111"/>
            <p:cNvSpPr>
              <a:spLocks noChangeAspect="1" noChangeArrowheads="1" noTextEdit="1"/>
            </p:cNvSpPr>
            <p:nvPr/>
          </p:nvSpPr>
          <p:spPr bwMode="auto">
            <a:xfrm>
              <a:off x="5722" y="2988"/>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1" name="Freeform 114"/>
            <p:cNvSpPr>
              <a:spLocks/>
            </p:cNvSpPr>
            <p:nvPr/>
          </p:nvSpPr>
          <p:spPr bwMode="auto">
            <a:xfrm>
              <a:off x="5758" y="3025"/>
              <a:ext cx="17" cy="87"/>
            </a:xfrm>
            <a:custGeom>
              <a:avLst/>
              <a:gdLst>
                <a:gd name="T0" fmla="*/ 25 w 25"/>
                <a:gd name="T1" fmla="*/ 120 h 131"/>
                <a:gd name="T2" fmla="*/ 25 w 25"/>
                <a:gd name="T3" fmla="*/ 120 h 131"/>
                <a:gd name="T4" fmla="*/ 12 w 25"/>
                <a:gd name="T5" fmla="*/ 131 h 131"/>
                <a:gd name="T6" fmla="*/ 0 w 25"/>
                <a:gd name="T7" fmla="*/ 120 h 131"/>
                <a:gd name="T8" fmla="*/ 0 w 25"/>
                <a:gd name="T9" fmla="*/ 12 h 131"/>
                <a:gd name="T10" fmla="*/ 13 w 25"/>
                <a:gd name="T11" fmla="*/ 0 h 131"/>
                <a:gd name="T12" fmla="*/ 25 w 25"/>
                <a:gd name="T13" fmla="*/ 12 h 131"/>
                <a:gd name="T14" fmla="*/ 25 w 25"/>
                <a:gd name="T15" fmla="*/ 12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1">
                  <a:moveTo>
                    <a:pt x="25" y="120"/>
                  </a:moveTo>
                  <a:lnTo>
                    <a:pt x="25" y="120"/>
                  </a:lnTo>
                  <a:cubicBezTo>
                    <a:pt x="25" y="127"/>
                    <a:pt x="20" y="131"/>
                    <a:pt x="12" y="131"/>
                  </a:cubicBezTo>
                  <a:cubicBezTo>
                    <a:pt x="5" y="131"/>
                    <a:pt x="0" y="127"/>
                    <a:pt x="0" y="120"/>
                  </a:cubicBezTo>
                  <a:lnTo>
                    <a:pt x="0" y="12"/>
                  </a:lnTo>
                  <a:cubicBezTo>
                    <a:pt x="0" y="5"/>
                    <a:pt x="5" y="0"/>
                    <a:pt x="13" y="0"/>
                  </a:cubicBezTo>
                  <a:cubicBezTo>
                    <a:pt x="20"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2" name="Freeform 115"/>
            <p:cNvSpPr>
              <a:spLocks/>
            </p:cNvSpPr>
            <p:nvPr/>
          </p:nvSpPr>
          <p:spPr bwMode="auto">
            <a:xfrm>
              <a:off x="5796" y="3025"/>
              <a:ext cx="57" cy="88"/>
            </a:xfrm>
            <a:custGeom>
              <a:avLst/>
              <a:gdLst>
                <a:gd name="T0" fmla="*/ 57 w 86"/>
                <a:gd name="T1" fmla="*/ 62 h 132"/>
                <a:gd name="T2" fmla="*/ 57 w 86"/>
                <a:gd name="T3" fmla="*/ 62 h 132"/>
                <a:gd name="T4" fmla="*/ 76 w 86"/>
                <a:gd name="T5" fmla="*/ 70 h 132"/>
                <a:gd name="T6" fmla="*/ 86 w 86"/>
                <a:gd name="T7" fmla="*/ 92 h 132"/>
                <a:gd name="T8" fmla="*/ 42 w 86"/>
                <a:gd name="T9" fmla="*/ 132 h 132"/>
                <a:gd name="T10" fmla="*/ 9 w 86"/>
                <a:gd name="T11" fmla="*/ 121 h 132"/>
                <a:gd name="T12" fmla="*/ 0 w 86"/>
                <a:gd name="T13" fmla="*/ 104 h 132"/>
                <a:gd name="T14" fmla="*/ 11 w 86"/>
                <a:gd name="T15" fmla="*/ 92 h 132"/>
                <a:gd name="T16" fmla="*/ 18 w 86"/>
                <a:gd name="T17" fmla="*/ 96 h 132"/>
                <a:gd name="T18" fmla="*/ 21 w 86"/>
                <a:gd name="T19" fmla="*/ 100 h 132"/>
                <a:gd name="T20" fmla="*/ 41 w 86"/>
                <a:gd name="T21" fmla="*/ 109 h 132"/>
                <a:gd name="T22" fmla="*/ 60 w 86"/>
                <a:gd name="T23" fmla="*/ 92 h 132"/>
                <a:gd name="T24" fmla="*/ 50 w 86"/>
                <a:gd name="T25" fmla="*/ 75 h 132"/>
                <a:gd name="T26" fmla="*/ 34 w 86"/>
                <a:gd name="T27" fmla="*/ 74 h 132"/>
                <a:gd name="T28" fmla="*/ 22 w 86"/>
                <a:gd name="T29" fmla="*/ 62 h 132"/>
                <a:gd name="T30" fmla="*/ 35 w 86"/>
                <a:gd name="T31" fmla="*/ 51 h 132"/>
                <a:gd name="T32" fmla="*/ 57 w 86"/>
                <a:gd name="T33" fmla="*/ 36 h 132"/>
                <a:gd name="T34" fmla="*/ 40 w 86"/>
                <a:gd name="T35" fmla="*/ 22 h 132"/>
                <a:gd name="T36" fmla="*/ 22 w 86"/>
                <a:gd name="T37" fmla="*/ 32 h 132"/>
                <a:gd name="T38" fmla="*/ 14 w 86"/>
                <a:gd name="T39" fmla="*/ 37 h 132"/>
                <a:gd name="T40" fmla="*/ 4 w 86"/>
                <a:gd name="T41" fmla="*/ 26 h 132"/>
                <a:gd name="T42" fmla="*/ 7 w 86"/>
                <a:gd name="T43" fmla="*/ 16 h 132"/>
                <a:gd name="T44" fmla="*/ 41 w 86"/>
                <a:gd name="T45" fmla="*/ 0 h 132"/>
                <a:gd name="T46" fmla="*/ 82 w 86"/>
                <a:gd name="T47" fmla="*/ 36 h 132"/>
                <a:gd name="T48" fmla="*/ 58 w 86"/>
                <a:gd name="T49" fmla="*/ 62 h 132"/>
                <a:gd name="T50" fmla="*/ 57 w 86"/>
                <a:gd name="T51" fmla="*/ 6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32">
                  <a:moveTo>
                    <a:pt x="57" y="62"/>
                  </a:moveTo>
                  <a:lnTo>
                    <a:pt x="57" y="62"/>
                  </a:lnTo>
                  <a:cubicBezTo>
                    <a:pt x="65" y="63"/>
                    <a:pt x="71" y="65"/>
                    <a:pt x="76" y="70"/>
                  </a:cubicBezTo>
                  <a:cubicBezTo>
                    <a:pt x="82" y="75"/>
                    <a:pt x="86" y="83"/>
                    <a:pt x="86" y="92"/>
                  </a:cubicBezTo>
                  <a:cubicBezTo>
                    <a:pt x="86" y="116"/>
                    <a:pt x="68" y="132"/>
                    <a:pt x="42" y="132"/>
                  </a:cubicBezTo>
                  <a:cubicBezTo>
                    <a:pt x="28" y="132"/>
                    <a:pt x="17" y="128"/>
                    <a:pt x="9" y="121"/>
                  </a:cubicBezTo>
                  <a:cubicBezTo>
                    <a:pt x="3" y="115"/>
                    <a:pt x="0" y="110"/>
                    <a:pt x="0" y="104"/>
                  </a:cubicBezTo>
                  <a:cubicBezTo>
                    <a:pt x="0" y="98"/>
                    <a:pt x="4" y="92"/>
                    <a:pt x="11" y="92"/>
                  </a:cubicBezTo>
                  <a:cubicBezTo>
                    <a:pt x="13" y="92"/>
                    <a:pt x="16" y="94"/>
                    <a:pt x="18" y="96"/>
                  </a:cubicBezTo>
                  <a:cubicBezTo>
                    <a:pt x="19" y="97"/>
                    <a:pt x="19" y="97"/>
                    <a:pt x="21" y="100"/>
                  </a:cubicBezTo>
                  <a:cubicBezTo>
                    <a:pt x="26" y="106"/>
                    <a:pt x="33" y="109"/>
                    <a:pt x="41" y="109"/>
                  </a:cubicBezTo>
                  <a:cubicBezTo>
                    <a:pt x="53" y="109"/>
                    <a:pt x="60" y="102"/>
                    <a:pt x="60" y="92"/>
                  </a:cubicBezTo>
                  <a:cubicBezTo>
                    <a:pt x="60" y="84"/>
                    <a:pt x="57" y="77"/>
                    <a:pt x="50" y="75"/>
                  </a:cubicBezTo>
                  <a:cubicBezTo>
                    <a:pt x="47" y="74"/>
                    <a:pt x="42" y="74"/>
                    <a:pt x="34" y="74"/>
                  </a:cubicBezTo>
                  <a:cubicBezTo>
                    <a:pt x="26" y="74"/>
                    <a:pt x="22" y="70"/>
                    <a:pt x="22" y="62"/>
                  </a:cubicBezTo>
                  <a:cubicBezTo>
                    <a:pt x="22" y="54"/>
                    <a:pt x="26" y="51"/>
                    <a:pt x="35" y="51"/>
                  </a:cubicBezTo>
                  <a:cubicBezTo>
                    <a:pt x="48" y="51"/>
                    <a:pt x="57" y="45"/>
                    <a:pt x="57" y="36"/>
                  </a:cubicBezTo>
                  <a:cubicBezTo>
                    <a:pt x="57" y="28"/>
                    <a:pt x="50" y="22"/>
                    <a:pt x="40" y="22"/>
                  </a:cubicBezTo>
                  <a:cubicBezTo>
                    <a:pt x="32" y="22"/>
                    <a:pt x="28" y="25"/>
                    <a:pt x="22" y="32"/>
                  </a:cubicBezTo>
                  <a:cubicBezTo>
                    <a:pt x="20" y="35"/>
                    <a:pt x="17" y="37"/>
                    <a:pt x="14" y="37"/>
                  </a:cubicBezTo>
                  <a:cubicBezTo>
                    <a:pt x="8" y="37"/>
                    <a:pt x="4" y="32"/>
                    <a:pt x="4" y="26"/>
                  </a:cubicBezTo>
                  <a:cubicBezTo>
                    <a:pt x="4" y="23"/>
                    <a:pt x="5" y="20"/>
                    <a:pt x="7" y="16"/>
                  </a:cubicBezTo>
                  <a:cubicBezTo>
                    <a:pt x="14" y="6"/>
                    <a:pt x="27" y="0"/>
                    <a:pt x="41" y="0"/>
                  </a:cubicBezTo>
                  <a:cubicBezTo>
                    <a:pt x="65" y="0"/>
                    <a:pt x="82" y="15"/>
                    <a:pt x="82" y="36"/>
                  </a:cubicBezTo>
                  <a:cubicBezTo>
                    <a:pt x="82" y="50"/>
                    <a:pt x="72" y="61"/>
                    <a:pt x="58" y="62"/>
                  </a:cubicBezTo>
                  <a:lnTo>
                    <a:pt x="57" y="6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227" name="十字形 226">
            <a:extLst>
              <a:ext uri="{FF2B5EF4-FFF2-40B4-BE49-F238E27FC236}">
                <a16:creationId xmlns:a16="http://schemas.microsoft.com/office/drawing/2014/main" id="{18E0449A-8CAD-614F-AA00-F7514AACC698}"/>
              </a:ext>
            </a:extLst>
          </p:cNvPr>
          <p:cNvSpPr/>
          <p:nvPr/>
        </p:nvSpPr>
        <p:spPr>
          <a:xfrm>
            <a:off x="3878616" y="2603864"/>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31" name="二等辺三角形 49">
            <a:extLst>
              <a:ext uri="{FF2B5EF4-FFF2-40B4-BE49-F238E27FC236}">
                <a16:creationId xmlns:a16="http://schemas.microsoft.com/office/drawing/2014/main" id="{5E6ECB2E-C72A-194D-806E-BD94BF446162}"/>
              </a:ext>
            </a:extLst>
          </p:cNvPr>
          <p:cNvSpPr/>
          <p:nvPr/>
        </p:nvSpPr>
        <p:spPr>
          <a:xfrm rot="5400000">
            <a:off x="4493005" y="2607473"/>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6" name="グループ化 235"/>
          <p:cNvGrpSpPr/>
          <p:nvPr/>
        </p:nvGrpSpPr>
        <p:grpSpPr>
          <a:xfrm>
            <a:off x="3878616" y="3041763"/>
            <a:ext cx="680167" cy="59000"/>
            <a:chOff x="3878616" y="2213300"/>
            <a:chExt cx="680167" cy="59000"/>
          </a:xfrm>
        </p:grpSpPr>
        <p:sp>
          <p:nvSpPr>
            <p:cNvPr id="240" name="十字形 239">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45"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0" name="グループ化 249"/>
          <p:cNvGrpSpPr/>
          <p:nvPr/>
        </p:nvGrpSpPr>
        <p:grpSpPr>
          <a:xfrm>
            <a:off x="3878616" y="3455805"/>
            <a:ext cx="680167" cy="59000"/>
            <a:chOff x="3878616" y="2213300"/>
            <a:chExt cx="680167" cy="59000"/>
          </a:xfrm>
        </p:grpSpPr>
        <p:sp>
          <p:nvSpPr>
            <p:cNvPr id="253" name="十字形 252">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54"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5" name="グループ化 254"/>
          <p:cNvGrpSpPr/>
          <p:nvPr/>
        </p:nvGrpSpPr>
        <p:grpSpPr>
          <a:xfrm>
            <a:off x="3878616" y="3862870"/>
            <a:ext cx="680167" cy="59000"/>
            <a:chOff x="3878616" y="2213300"/>
            <a:chExt cx="680167" cy="59000"/>
          </a:xfrm>
        </p:grpSpPr>
        <p:sp>
          <p:nvSpPr>
            <p:cNvPr id="256" name="十字形 255">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57"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8" name="グループ化 257"/>
          <p:cNvGrpSpPr/>
          <p:nvPr/>
        </p:nvGrpSpPr>
        <p:grpSpPr>
          <a:xfrm>
            <a:off x="3882824" y="4286319"/>
            <a:ext cx="680167" cy="59000"/>
            <a:chOff x="3878616" y="2213300"/>
            <a:chExt cx="680167" cy="59000"/>
          </a:xfrm>
        </p:grpSpPr>
        <p:sp>
          <p:nvSpPr>
            <p:cNvPr id="259" name="十字形 258">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60"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1" name="グループ化 260"/>
          <p:cNvGrpSpPr/>
          <p:nvPr/>
        </p:nvGrpSpPr>
        <p:grpSpPr>
          <a:xfrm>
            <a:off x="3877322" y="4687610"/>
            <a:ext cx="680167" cy="59000"/>
            <a:chOff x="3878616" y="2213300"/>
            <a:chExt cx="680167" cy="59000"/>
          </a:xfrm>
        </p:grpSpPr>
        <p:sp>
          <p:nvSpPr>
            <p:cNvPr id="262" name="十字形 261">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63"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4" name="グループ化 263"/>
          <p:cNvGrpSpPr/>
          <p:nvPr/>
        </p:nvGrpSpPr>
        <p:grpSpPr>
          <a:xfrm>
            <a:off x="3876127" y="5110399"/>
            <a:ext cx="680167" cy="59000"/>
            <a:chOff x="3878616" y="2213300"/>
            <a:chExt cx="680167" cy="59000"/>
          </a:xfrm>
        </p:grpSpPr>
        <p:sp>
          <p:nvSpPr>
            <p:cNvPr id="265" name="十字形 264">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66"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7" name="グループ化 266"/>
          <p:cNvGrpSpPr/>
          <p:nvPr/>
        </p:nvGrpSpPr>
        <p:grpSpPr>
          <a:xfrm>
            <a:off x="3876166" y="5531078"/>
            <a:ext cx="680167" cy="59000"/>
            <a:chOff x="3878616" y="2213300"/>
            <a:chExt cx="680167" cy="59000"/>
          </a:xfrm>
        </p:grpSpPr>
        <p:sp>
          <p:nvSpPr>
            <p:cNvPr id="268" name="十字形 267">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69"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0" name="グループ化 269"/>
          <p:cNvGrpSpPr/>
          <p:nvPr/>
        </p:nvGrpSpPr>
        <p:grpSpPr>
          <a:xfrm>
            <a:off x="3876127" y="5930094"/>
            <a:ext cx="680167" cy="59000"/>
            <a:chOff x="3878616" y="2213300"/>
            <a:chExt cx="680167" cy="59000"/>
          </a:xfrm>
        </p:grpSpPr>
        <p:sp>
          <p:nvSpPr>
            <p:cNvPr id="271" name="十字形 270">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72"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3" name="グループ化 272"/>
          <p:cNvGrpSpPr/>
          <p:nvPr/>
        </p:nvGrpSpPr>
        <p:grpSpPr>
          <a:xfrm>
            <a:off x="3870636" y="6342496"/>
            <a:ext cx="680167" cy="59000"/>
            <a:chOff x="3878616" y="2213300"/>
            <a:chExt cx="680167" cy="59000"/>
          </a:xfrm>
        </p:grpSpPr>
        <p:sp>
          <p:nvSpPr>
            <p:cNvPr id="274" name="十字形 273">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75"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6963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98123" y="3968133"/>
            <a:ext cx="6706662" cy="1223412"/>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おつかいデビューのイベントで初めて商店街に来街したご家族もあった。参加された親子が、その後定期的におつかいをした店舗に訪れ、子どもが積極的に店主と話をしていることがヒアリングから分かった。動画を発信することによる商店街のイメージアップや店舗への愛着の醸成はもとより、参加者と店舗との強いつながりの創出にもつながった。</a:t>
            </a:r>
          </a:p>
          <a:p>
            <a:r>
              <a:rPr kumimoji="1" lang="ja-JP" altLang="en-US" sz="1050" dirty="0">
                <a:latin typeface="UD デジタル 教科書体 NK-R" panose="02020400000000000000" pitchFamily="18" charset="-128"/>
                <a:ea typeface="UD デジタル 教科書体 NK-R" panose="02020400000000000000" pitchFamily="18" charset="-128"/>
              </a:rPr>
              <a:t>　商店街マップについては、これを持って来店してくれたお客様がいて、効果を実感した、ということがヒアリングから分かった。ＳＮＳでマップの制作を広報した際、他の事業と比べ最も反響が大きく、需要の高さを感じた。地域の方に商店街を知っていただき、愛着を持っていただくことはもちろんだが、掲載店舗に関しても地図に掲載されたことにより商店街の活動に対する関心が高まった。</a:t>
            </a:r>
          </a:p>
        </p:txBody>
      </p:sp>
      <p:graphicFrame>
        <p:nvGraphicFramePr>
          <p:cNvPr id="7" name="表 6"/>
          <p:cNvGraphicFramePr>
            <a:graphicFrameLocks noGrp="1"/>
          </p:cNvGraphicFramePr>
          <p:nvPr>
            <p:extLst>
              <p:ext uri="{D42A27DB-BD31-4B8C-83A1-F6EECF244321}">
                <p14:modId xmlns:p14="http://schemas.microsoft.com/office/powerpoint/2010/main" val="2384282464"/>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事例⑫</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石橋ねばきばっキャンペーン</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子どもが主役で、舞台は商店街！保護者からも好評をいただく記念動画を配信</a:t>
            </a:r>
          </a:p>
        </p:txBody>
      </p:sp>
      <p:sp>
        <p:nvSpPr>
          <p:cNvPr id="26" name="テキスト ボックス 25"/>
          <p:cNvSpPr txBox="1"/>
          <p:nvPr/>
        </p:nvSpPr>
        <p:spPr>
          <a:xfrm>
            <a:off x="413195" y="1338596"/>
            <a:ext cx="6387654"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「はじめてのおつかい」に感染症対策の取り組みを混ぜ、</a:t>
            </a:r>
            <a:r>
              <a:rPr kumimoji="1" lang="en-US" altLang="ja-JP" sz="1050" dirty="0">
                <a:latin typeface="UD デジタル 教科書体 NK-R" panose="02020400000000000000" pitchFamily="18" charset="-128"/>
                <a:ea typeface="UD デジタル 教科書体 NK-R" panose="02020400000000000000" pitchFamily="18" charset="-128"/>
              </a:rPr>
              <a:t>SNS</a:t>
            </a:r>
            <a:r>
              <a:rPr kumimoji="1" lang="ja-JP" altLang="en-US" sz="1050" dirty="0">
                <a:latin typeface="UD デジタル 教科書体 NK-R" panose="02020400000000000000" pitchFamily="18" charset="-128"/>
                <a:ea typeface="UD デジタル 教科書体 NK-R" panose="02020400000000000000" pitchFamily="18" charset="-128"/>
              </a:rPr>
              <a:t>等に投稿する「おつかいデビユー</a:t>
            </a:r>
            <a:r>
              <a:rPr kumimoji="1" lang="en-US" altLang="ja-JP" sz="1050" dirty="0">
                <a:latin typeface="UD デジタル 教科書体 NK-R" panose="02020400000000000000" pitchFamily="18" charset="-128"/>
                <a:ea typeface="UD デジタル 教科書体 NK-R" panose="02020400000000000000" pitchFamily="18" charset="-128"/>
              </a:rPr>
              <a:t>in</a:t>
            </a:r>
            <a:r>
              <a:rPr kumimoji="1" lang="ja-JP" altLang="en-US" sz="1050" dirty="0">
                <a:latin typeface="UD デジタル 教科書体 NK-R" panose="02020400000000000000" pitchFamily="18" charset="-128"/>
                <a:ea typeface="UD デジタル 教科書体 NK-R" panose="02020400000000000000" pitchFamily="18" charset="-128"/>
              </a:rPr>
              <a:t>石橋商店街」を実施。撮影・編集動画データを</a:t>
            </a:r>
            <a:r>
              <a:rPr kumimoji="1" lang="en-US" altLang="ja-JP" sz="1050" dirty="0">
                <a:latin typeface="UD デジタル 教科書体 NK-R" panose="02020400000000000000" pitchFamily="18" charset="-128"/>
                <a:ea typeface="UD デジタル 教科書体 NK-R" panose="02020400000000000000" pitchFamily="18" charset="-128"/>
              </a:rPr>
              <a:t>YouTube</a:t>
            </a:r>
            <a:r>
              <a:rPr kumimoji="1" lang="ja-JP" altLang="en-US" sz="1050" dirty="0">
                <a:latin typeface="UD デジタル 教科書体 NK-R" panose="02020400000000000000" pitchFamily="18" charset="-128"/>
                <a:ea typeface="UD デジタル 教科書体 NK-R" panose="02020400000000000000" pitchFamily="18" charset="-128"/>
              </a:rPr>
              <a:t>で公開。また、石橋商店街マップを制作するとともに、商店街オリジナルエコバッグの配布や、ガチャガチャチャレンジ、歳末大売り出し、イルミネーション企画なども実施。</a:t>
            </a:r>
          </a:p>
        </p:txBody>
      </p:sp>
      <p:sp>
        <p:nvSpPr>
          <p:cNvPr id="34" name="テキスト ボックス 33"/>
          <p:cNvSpPr txBox="1"/>
          <p:nvPr/>
        </p:nvSpPr>
        <p:spPr>
          <a:xfrm>
            <a:off x="380998" y="2185122"/>
            <a:ext cx="6419851" cy="1546577"/>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「おつかいデビュー</a:t>
            </a:r>
            <a:r>
              <a:rPr kumimoji="1" lang="en-US" altLang="ja-JP" sz="1050" dirty="0">
                <a:latin typeface="UD デジタル 教科書体 NK-R" panose="02020400000000000000" pitchFamily="18" charset="-128"/>
                <a:ea typeface="UD デジタル 教科書体 NK-R" panose="02020400000000000000" pitchFamily="18" charset="-128"/>
              </a:rPr>
              <a:t>in</a:t>
            </a:r>
            <a:r>
              <a:rPr kumimoji="1" lang="ja-JP" altLang="en-US" sz="1050" dirty="0">
                <a:latin typeface="UD デジタル 教科書体 NK-R" panose="02020400000000000000" pitchFamily="18" charset="-128"/>
                <a:ea typeface="UD デジタル 教科書体 NK-R" panose="02020400000000000000" pitchFamily="18" charset="-128"/>
              </a:rPr>
              <a:t>石橋商店街」</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地域の子ども達に石橋商店街にて、初めてのお買い物を経験してもらう。その様子を撮影し、簡単な動画に編集し、プロモーション動画として使用。撮影</a:t>
            </a:r>
            <a:r>
              <a:rPr kumimoji="1" lang="en-US" altLang="ja-JP" sz="1050" dirty="0">
                <a:latin typeface="UD デジタル 教科書体 NK-R" panose="02020400000000000000" pitchFamily="18" charset="-128"/>
                <a:ea typeface="UD デジタル 教科書体 NK-R" panose="02020400000000000000" pitchFamily="18" charset="-128"/>
              </a:rPr>
              <a:t>2</a:t>
            </a:r>
            <a:r>
              <a:rPr kumimoji="1" lang="ja-JP" altLang="en-US" sz="1050" dirty="0">
                <a:latin typeface="UD デジタル 教科書体 NK-R" panose="02020400000000000000" pitchFamily="18" charset="-128"/>
                <a:ea typeface="UD デジタル 教科書体 NK-R" panose="02020400000000000000" pitchFamily="18" charset="-128"/>
              </a:rPr>
              <a:t>回目は家族の来街を必要とするおつかい動画の撮影ではなく、子どもの立場での動画撮影によるプロモーションとして実施。</a:t>
            </a:r>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「石橋商店街マップ」の制作</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店舗が掲載された商店街の地図が存在しないため、どのような店舗があるのか、初めて来街される方にとっては分かりづらい。そこで、最新の商店街マップを作成、配布し、事業実施期間中の各店舗の広告や販売促進につなげた。</a:t>
            </a:r>
          </a:p>
        </p:txBody>
      </p:sp>
      <p:sp>
        <p:nvSpPr>
          <p:cNvPr id="36" name="テキスト ボックス 35"/>
          <p:cNvSpPr txBox="1"/>
          <p:nvPr/>
        </p:nvSpPr>
        <p:spPr>
          <a:xfrm>
            <a:off x="7624071" y="4741962"/>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「石橋商店街マップ」</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石橋</a:t>
            </a:r>
            <a:r>
              <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阪大からひとこと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「石橋</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阪大」は</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、地域</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と大学を繋ぐため、商店街での文化祭や季節のイベントなどを商店街と協働して</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、活動</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する大阪大学の学生グループです。</a:t>
            </a:r>
            <a:endParaRPr lang="ja-JP" altLang="en-US" sz="900" strike="sngStrike"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「おつかいデビュー</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in</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石橋商店街」の取組みにあたっては子育てファミリーに対する商店街ブランドの発信</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に、</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また、「石橋商店街マップ」制作では初めて来街する</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利用者の</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立場に</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寄り添った判りやすい</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情報整理に努めました。</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今後も商店街と協働し、地域活性化のために、学生らしい発想を提案したいと思います。</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商店街マップについて、店頭で「商店街のマップを置いていませんか」というお声がけが、かなり増えています。中には以前石橋に住んでいた、という方から事務局に相談があったため、期間限定で商店街の</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サイトからもダウンロードできるようにしました。</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掲載された店舗にとっても、商店街のメンバーである、といった意識付けにつながったと考えています。</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017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378732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26904" y="6452443"/>
            <a:ext cx="876269"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堤　洋一</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役員</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8808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914604" y="2660528"/>
            <a:ext cx="1689825"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「おつかいデビュー」撮影風景</a:t>
            </a:r>
          </a:p>
        </p:txBody>
      </p:sp>
      <p:pic>
        <p:nvPicPr>
          <p:cNvPr id="4" name="図 3">
            <a:extLst>
              <a:ext uri="{FF2B5EF4-FFF2-40B4-BE49-F238E27FC236}">
                <a16:creationId xmlns:a16="http://schemas.microsoft.com/office/drawing/2014/main" id="{02155539-8393-4DD1-BCCF-758CDC2F40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4208" y="5511562"/>
            <a:ext cx="827827" cy="827827"/>
          </a:xfrm>
          <a:prstGeom prst="rect">
            <a:avLst/>
          </a:prstGeom>
        </p:spPr>
      </p:pic>
      <p:pic>
        <p:nvPicPr>
          <p:cNvPr id="5" name="図 4">
            <a:extLst>
              <a:ext uri="{FF2B5EF4-FFF2-40B4-BE49-F238E27FC236}">
                <a16:creationId xmlns:a16="http://schemas.microsoft.com/office/drawing/2014/main" id="{802919AA-5D90-422F-91FD-96D3992D6A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59386" y="1310692"/>
            <a:ext cx="1758997" cy="129673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30FFD2D0-9842-4868-9EFE-A7C43B55A9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59843" y="3062873"/>
            <a:ext cx="2328657" cy="163607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0" name="正方形/長方形 39"/>
          <p:cNvSpPr/>
          <p:nvPr/>
        </p:nvSpPr>
        <p:spPr>
          <a:xfrm>
            <a:off x="5665304" y="102752"/>
            <a:ext cx="4097878" cy="6292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事業実施商店街：石橋</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会</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所在地：池田市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アクセス：阪急宝塚線石橋阪大前駅すぐ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95</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50" name="テキスト ボックス 49">
            <a:extLst>
              <a:ext uri="{FF2B5EF4-FFF2-40B4-BE49-F238E27FC236}">
                <a16:creationId xmlns:a16="http://schemas.microsoft.com/office/drawing/2014/main" id="{0CC0EE07-A7B0-4639-990E-7A55FBE2C376}"/>
              </a:ext>
            </a:extLst>
          </p:cNvPr>
          <p:cNvSpPr txBox="1"/>
          <p:nvPr/>
        </p:nvSpPr>
        <p:spPr>
          <a:xfrm>
            <a:off x="8148348" y="79271"/>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52" name="テキスト ボックス 51">
            <a:extLst>
              <a:ext uri="{FF2B5EF4-FFF2-40B4-BE49-F238E27FC236}">
                <a16:creationId xmlns:a16="http://schemas.microsoft.com/office/drawing/2014/main" id="{B19074FE-3F93-4924-A863-D1EA66798E56}"/>
              </a:ext>
            </a:extLst>
          </p:cNvPr>
          <p:cNvSpPr txBox="1"/>
          <p:nvPr/>
        </p:nvSpPr>
        <p:spPr>
          <a:xfrm>
            <a:off x="9160648" y="77507"/>
            <a:ext cx="481222"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イベント</a:t>
            </a:r>
          </a:p>
        </p:txBody>
      </p:sp>
      <p:sp>
        <p:nvSpPr>
          <p:cNvPr id="53" name="テキスト ボックス 52">
            <a:extLst>
              <a:ext uri="{FF2B5EF4-FFF2-40B4-BE49-F238E27FC236}">
                <a16:creationId xmlns:a16="http://schemas.microsoft.com/office/drawing/2014/main" id="{37AB2806-B1D2-4C12-B05B-7A84368CEF5F}"/>
              </a:ext>
            </a:extLst>
          </p:cNvPr>
          <p:cNvSpPr txBox="1"/>
          <p:nvPr/>
        </p:nvSpPr>
        <p:spPr>
          <a:xfrm>
            <a:off x="8618734" y="82134"/>
            <a:ext cx="569387"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地元学校</a:t>
            </a:r>
          </a:p>
        </p:txBody>
      </p:sp>
      <p:cxnSp>
        <p:nvCxnSpPr>
          <p:cNvPr id="35" name="直線コネクタ 34"/>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pic>
        <p:nvPicPr>
          <p:cNvPr id="54" name="図 53">
            <a:extLst>
              <a:ext uri="{FF2B5EF4-FFF2-40B4-BE49-F238E27FC236}">
                <a16:creationId xmlns:a16="http://schemas.microsoft.com/office/drawing/2014/main" id="{FF2E034E-33A4-4054-A8EA-5C94FD0C6A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6868" r="11091"/>
          <a:stretch/>
        </p:blipFill>
        <p:spPr>
          <a:xfrm>
            <a:off x="628650" y="5619259"/>
            <a:ext cx="638175" cy="842501"/>
          </a:xfrm>
          <a:prstGeom prst="rect">
            <a:avLst/>
          </a:prstGeom>
        </p:spPr>
      </p:pic>
      <p:sp>
        <p:nvSpPr>
          <p:cNvPr id="2" name="スライド番号プレースホルダー 1">
            <a:extLst>
              <a:ext uri="{FF2B5EF4-FFF2-40B4-BE49-F238E27FC236}">
                <a16:creationId xmlns:a16="http://schemas.microsoft.com/office/drawing/2014/main" id="{F0FDAC77-F94C-4E53-848C-EA0AA9B3CAD9}"/>
              </a:ext>
            </a:extLst>
          </p:cNvPr>
          <p:cNvSpPr>
            <a:spLocks noGrp="1"/>
          </p:cNvSpPr>
          <p:nvPr>
            <p:ph type="sldNum" sz="quarter" idx="12"/>
          </p:nvPr>
        </p:nvSpPr>
        <p:spPr/>
        <p:txBody>
          <a:bodyPr/>
          <a:lstStyle/>
          <a:p>
            <a:r>
              <a:rPr kumimoji="1" lang="en-US" altLang="ja-JP" dirty="0" smtClean="0"/>
              <a:t>17</a:t>
            </a:r>
            <a:endParaRPr kumimoji="1" lang="en-US" altLang="ja-JP" dirty="0"/>
          </a:p>
        </p:txBody>
      </p:sp>
      <p:pic>
        <p:nvPicPr>
          <p:cNvPr id="60" name="図 59">
            <a:extLst>
              <a:ext uri="{FF2B5EF4-FFF2-40B4-BE49-F238E27FC236}">
                <a16:creationId xmlns:a16="http://schemas.microsoft.com/office/drawing/2014/main" id="{B5B8692F-0089-A943-8E5F-DAFC9C3CB878}"/>
              </a:ext>
            </a:extLst>
          </p:cNvPr>
          <p:cNvPicPr>
            <a:picLocks noChangeAspect="1"/>
          </p:cNvPicPr>
          <p:nvPr/>
        </p:nvPicPr>
        <p:blipFill>
          <a:blip r:embed="rId7"/>
          <a:stretch>
            <a:fillRect/>
          </a:stretch>
        </p:blipFill>
        <p:spPr>
          <a:xfrm>
            <a:off x="8165984" y="274929"/>
            <a:ext cx="419100" cy="419100"/>
          </a:xfrm>
          <a:prstGeom prst="rect">
            <a:avLst/>
          </a:prstGeom>
        </p:spPr>
      </p:pic>
      <p:pic>
        <p:nvPicPr>
          <p:cNvPr id="61" name="図 60">
            <a:extLst>
              <a:ext uri="{FF2B5EF4-FFF2-40B4-BE49-F238E27FC236}">
                <a16:creationId xmlns:a16="http://schemas.microsoft.com/office/drawing/2014/main" id="{9B213F44-F19A-6548-BAE2-3ABEBA24331D}"/>
              </a:ext>
            </a:extLst>
          </p:cNvPr>
          <p:cNvPicPr>
            <a:picLocks noChangeAspect="1"/>
          </p:cNvPicPr>
          <p:nvPr/>
        </p:nvPicPr>
        <p:blipFill>
          <a:blip r:embed="rId8"/>
          <a:stretch>
            <a:fillRect/>
          </a:stretch>
        </p:blipFill>
        <p:spPr>
          <a:xfrm>
            <a:off x="8707204" y="271655"/>
            <a:ext cx="419100" cy="419100"/>
          </a:xfrm>
          <a:prstGeom prst="rect">
            <a:avLst/>
          </a:prstGeom>
        </p:spPr>
      </p:pic>
      <p:pic>
        <p:nvPicPr>
          <p:cNvPr id="62" name="図 61">
            <a:extLst>
              <a:ext uri="{FF2B5EF4-FFF2-40B4-BE49-F238E27FC236}">
                <a16:creationId xmlns:a16="http://schemas.microsoft.com/office/drawing/2014/main" id="{83AA1173-0A9C-E54D-BAB1-D5B468E3AC03}"/>
              </a:ext>
            </a:extLst>
          </p:cNvPr>
          <p:cNvPicPr>
            <a:picLocks noChangeAspect="1"/>
          </p:cNvPicPr>
          <p:nvPr/>
        </p:nvPicPr>
        <p:blipFill>
          <a:blip r:embed="rId9"/>
          <a:stretch>
            <a:fillRect/>
          </a:stretch>
        </p:blipFill>
        <p:spPr>
          <a:xfrm>
            <a:off x="9205757" y="274929"/>
            <a:ext cx="419529" cy="419100"/>
          </a:xfrm>
          <a:prstGeom prst="rect">
            <a:avLst/>
          </a:prstGeom>
        </p:spPr>
      </p:pic>
      <p:grpSp>
        <p:nvGrpSpPr>
          <p:cNvPr id="37" name="グループ化 36"/>
          <p:cNvGrpSpPr/>
          <p:nvPr/>
        </p:nvGrpSpPr>
        <p:grpSpPr>
          <a:xfrm>
            <a:off x="8591434" y="425753"/>
            <a:ext cx="1117595" cy="100777"/>
            <a:chOff x="8591274" y="397527"/>
            <a:chExt cx="1117595" cy="100777"/>
          </a:xfrm>
        </p:grpSpPr>
        <p:sp>
          <p:nvSpPr>
            <p:cNvPr id="39" name="十字形 38">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2" name="二等辺三角形 41">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77689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98123" y="4400563"/>
            <a:ext cx="6577645" cy="738664"/>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地域の金融機関にもご理解を得てＱＲカードの加盟店として参画いただいたことで、より多くの方の利用が見込まれ、今後の地域の活性化に寄与できる事業へと発展できる可能性がある。</a:t>
            </a: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カード会員募集の開始をイベント当日に周知したことで、地域の方々の今後の期待の声を直接お聞きすることができるなど、商店街ＱＲカードの今後の利用促進についてのヒアリングにもつながった</a:t>
            </a:r>
          </a:p>
        </p:txBody>
      </p:sp>
      <p:graphicFrame>
        <p:nvGraphicFramePr>
          <p:cNvPr id="7" name="表 6"/>
          <p:cNvGraphicFramePr>
            <a:graphicFrameLocks noGrp="1"/>
          </p:cNvGraphicFramePr>
          <p:nvPr>
            <p:extLst>
              <p:ext uri="{D42A27DB-BD31-4B8C-83A1-F6EECF244321}">
                <p14:modId xmlns:p14="http://schemas.microsoft.com/office/powerpoint/2010/main" val="1427912951"/>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spc="-70" baseline="0">
                          <a:solidFill>
                            <a:schemeClr val="tx1"/>
                          </a:solidFill>
                          <a:latin typeface="UD デジタル 教科書体 NK-R" panose="02020400000000000000" pitchFamily="18" charset="-128"/>
                          <a:ea typeface="UD デジタル 教科書体 NK-R" panose="02020400000000000000" pitchFamily="18" charset="-128"/>
                        </a:rPr>
                        <a:t>事例⑬</a:t>
                      </a:r>
                      <a:endParaRPr kumimoji="1" lang="ja-JP" altLang="en-US" sz="1000" b="1" spc="-7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1000" b="1" spc="-70" baseline="0"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1000" b="1" spc="-70" baseline="0" dirty="0">
                          <a:solidFill>
                            <a:schemeClr val="tx1"/>
                          </a:solidFill>
                          <a:latin typeface="UD デジタル 教科書体 NK-R" panose="02020400000000000000" pitchFamily="18" charset="-128"/>
                          <a:ea typeface="UD デジタル 教科書体 NK-R" panose="02020400000000000000" pitchFamily="18" charset="-128"/>
                        </a:rPr>
                        <a:t>で商店街活性化「多世代を結ぶ</a:t>
                      </a:r>
                      <a:r>
                        <a:rPr kumimoji="1" lang="en-US" altLang="ja-JP" sz="1000" b="1" spc="-70" baseline="0"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000" b="1" spc="-70" baseline="0" dirty="0">
                          <a:solidFill>
                            <a:schemeClr val="tx1"/>
                          </a:solidFill>
                          <a:latin typeface="UD デジタル 教科書体 NK-R" panose="02020400000000000000" pitchFamily="18" charset="-128"/>
                          <a:ea typeface="UD デジタル 教科書体 NK-R" panose="02020400000000000000" pitchFamily="18" charset="-128"/>
                        </a:rPr>
                        <a:t>カード」ふれあいスマイルカードでスマート化</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多世代を結ぶ商店街ポイント機能付きＱＲカード</a:t>
            </a:r>
          </a:p>
        </p:txBody>
      </p:sp>
      <p:sp>
        <p:nvSpPr>
          <p:cNvPr id="26" name="テキスト ボックス 25"/>
          <p:cNvSpPr txBox="1"/>
          <p:nvPr/>
        </p:nvSpPr>
        <p:spPr>
          <a:xfrm>
            <a:off x="413194" y="1338596"/>
            <a:ext cx="6113469" cy="738664"/>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商店街</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カードを導入し、商品やサービス等の買い物でのポイント付加と、商店街活動に協力いただいた地域の方への謝礼としてボランティアポイントを付加していく取組みを実施。</a:t>
            </a:r>
          </a:p>
          <a:p>
            <a:r>
              <a:rPr kumimoji="1" lang="ja-JP" altLang="en-US" sz="1050" dirty="0">
                <a:latin typeface="UD デジタル 教科書体 NK-R" panose="02020400000000000000" pitchFamily="18" charset="-128"/>
                <a:ea typeface="UD デジタル 教科書体 NK-R" panose="02020400000000000000" pitchFamily="18" charset="-128"/>
              </a:rPr>
              <a:t>　商店街独自のポイントの活用により地域経済循環を図るとともに、周辺地域の高齢化率が３割を超える中、商店街独自</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カードの利用により来街者減少の解消につなげるため、ポイント事業を実施。</a:t>
            </a:r>
          </a:p>
        </p:txBody>
      </p:sp>
      <p:sp>
        <p:nvSpPr>
          <p:cNvPr id="34" name="テキスト ボックス 33"/>
          <p:cNvSpPr txBox="1"/>
          <p:nvPr/>
        </p:nvSpPr>
        <p:spPr>
          <a:xfrm>
            <a:off x="380998" y="2263909"/>
            <a:ext cx="6951269" cy="1869743"/>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カード」の作成</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今まではボランティアへの謝礼や抽選会の景品として商店街独自の買い物券を配布していたが、感染防止の観点から紙の使用を見直す方針が決まりＱＲカード事業が加速。商店街</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カードの名称を「ふれあいスマイルカード」とし、カードデザインを決定。</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カード導入のルールとして、加盟店及び会員規約等を作成。</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「ＱＲカード」利用開始に向けた準備</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商店街の会員店舗を対象に、加盟店募集を実施。また、来街者向けの申込書ちらし及びポスターを作成し、店舗に掲示。</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③　「ＱＲカード」の募集開始</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宮之阪夕市歳末感謝祭を開催し、</a:t>
            </a:r>
            <a:r>
              <a:rPr kumimoji="1" lang="en-US" altLang="ja-JP" sz="1050" dirty="0">
                <a:latin typeface="UD デジタル 教科書体 NK-R" panose="02020400000000000000" pitchFamily="18" charset="-128"/>
                <a:ea typeface="UD デジタル 教科書体 NK-R" panose="02020400000000000000" pitchFamily="18" charset="-128"/>
              </a:rPr>
              <a:t> QR</a:t>
            </a:r>
            <a:r>
              <a:rPr kumimoji="1" lang="ja-JP" altLang="en-US" sz="1050" dirty="0">
                <a:latin typeface="UD デジタル 教科書体 NK-R" panose="02020400000000000000" pitchFamily="18" charset="-128"/>
                <a:ea typeface="UD デジタル 教科書体 NK-R" panose="02020400000000000000" pitchFamily="18" charset="-128"/>
              </a:rPr>
              <a:t>カード会員の募集を開始。この感謝祭はオンラインでも同時配信。また、</a:t>
            </a:r>
            <a:r>
              <a:rPr kumimoji="1" lang="en-US" altLang="ja-JP" sz="1050" dirty="0">
                <a:latin typeface="UD デジタル 教科書体 NK-R" panose="02020400000000000000" pitchFamily="18" charset="-128"/>
                <a:ea typeface="UD デジタル 教科書体 NK-R" panose="02020400000000000000" pitchFamily="18" charset="-128"/>
              </a:rPr>
              <a:t> QR</a:t>
            </a:r>
            <a:r>
              <a:rPr kumimoji="1" lang="ja-JP" altLang="en-US" sz="1050" dirty="0">
                <a:latin typeface="UD デジタル 教科書体 NK-R" panose="02020400000000000000" pitchFamily="18" charset="-128"/>
                <a:ea typeface="UD デジタル 教科書体 NK-R" panose="02020400000000000000" pitchFamily="18" charset="-128"/>
              </a:rPr>
              <a:t>カード会員募集ちらしを作成し、地域へのポスティングやお客さんへの声掛けなどを商店街が一丸となって実施。</a:t>
            </a:r>
          </a:p>
        </p:txBody>
      </p:sp>
      <p:sp>
        <p:nvSpPr>
          <p:cNvPr id="36" name="テキスト ボックス 35"/>
          <p:cNvSpPr txBox="1"/>
          <p:nvPr/>
        </p:nvSpPr>
        <p:spPr>
          <a:xfrm>
            <a:off x="7610326" y="4999042"/>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en-US" altLang="ja-JP" sz="900" dirty="0">
                <a:latin typeface="UD デジタル 教科書体 NK-R" panose="02020400000000000000" pitchFamily="18" charset="-128"/>
                <a:ea typeface="UD デジタル 教科書体 NK-R" panose="02020400000000000000" pitchFamily="18" charset="-128"/>
              </a:rPr>
              <a:t>QR</a:t>
            </a:r>
            <a:r>
              <a:rPr kumimoji="1" lang="ja-JP" altLang="en-US" sz="900" dirty="0">
                <a:latin typeface="UD デジタル 教科書体 NK-R" panose="02020400000000000000" pitchFamily="18" charset="-128"/>
                <a:ea typeface="UD デジタル 教科書体 NK-R" panose="02020400000000000000" pitchFamily="18" charset="-128"/>
              </a:rPr>
              <a:t>カード」募集の様子</a:t>
            </a:r>
          </a:p>
        </p:txBody>
      </p:sp>
      <p:sp>
        <p:nvSpPr>
          <p:cNvPr id="38" name="角丸四角形 37"/>
          <p:cNvSpPr/>
          <p:nvPr/>
        </p:nvSpPr>
        <p:spPr>
          <a:xfrm>
            <a:off x="4296204" y="5300808"/>
            <a:ext cx="4205746" cy="1450127"/>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宮之阪商店街サポーターからひとこと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4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宮之阪商店街サポーターは、地元の主婦を中心に１２名が在籍しており、商店街空き店舗を活用した「みやサポカフェ」や「子どもいきいき笑顔食堂」の運営、商店街の催事などのお手伝いを行っています。</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本事業では、「ふれあいスマイルカード」の普及に向けて、周辺世帯へのチラシのポスティング、また商店街利用者への呼びかけなど、広報活動のお手伝いを</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行いました。</a:t>
            </a:r>
            <a:endParaRPr lang="ja-JP" altLang="en-US" sz="900" strike="sngStrike"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今後も、サポーター活動を通じて、地域の多世代が交流できる場を提供し、地域と商店街の活性化に貢献して、楽しい商店街にしていきたいです。</a:t>
            </a:r>
          </a:p>
        </p:txBody>
      </p:sp>
      <p:sp>
        <p:nvSpPr>
          <p:cNvPr id="41" name="角丸四角形 40"/>
          <p:cNvSpPr/>
          <p:nvPr/>
        </p:nvSpPr>
        <p:spPr>
          <a:xfrm>
            <a:off x="298793" y="5300809"/>
            <a:ext cx="4130225" cy="1450127"/>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商店街ではこれまで、空き店舗を活用した子ども食堂や、地域の人が気軽に集まることができる「みやサポカフェ」の開催で、高齢者・商店街・子ども間の交流が活発になり、新たな取組みを導入しても使い方などをお互いに教え合える環境ができたことから、ＱＲカードを始めることにしました。</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8049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21975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高瀬　巌</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p>
        </p:txBody>
      </p:sp>
      <p:sp>
        <p:nvSpPr>
          <p:cNvPr id="56" name="テキスト ボックス 55"/>
          <p:cNvSpPr txBox="1"/>
          <p:nvPr/>
        </p:nvSpPr>
        <p:spPr>
          <a:xfrm>
            <a:off x="874998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8238573" y="3185435"/>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en-US" altLang="ja-JP" sz="900" dirty="0">
                <a:latin typeface="UD デジタル 教科書体 NK-R" panose="02020400000000000000" pitchFamily="18" charset="-128"/>
                <a:ea typeface="UD デジタル 教科書体 NK-R" panose="02020400000000000000" pitchFamily="18" charset="-128"/>
              </a:rPr>
              <a:t>QR</a:t>
            </a:r>
            <a:r>
              <a:rPr kumimoji="1" lang="ja-JP" altLang="en-US" sz="900" dirty="0">
                <a:latin typeface="UD デジタル 教科書体 NK-R" panose="02020400000000000000" pitchFamily="18" charset="-128"/>
                <a:ea typeface="UD デジタル 教科書体 NK-R" panose="02020400000000000000" pitchFamily="18" charset="-128"/>
              </a:rPr>
              <a:t>カード」の周知ポスター</a:t>
            </a:r>
          </a:p>
        </p:txBody>
      </p:sp>
      <p:pic>
        <p:nvPicPr>
          <p:cNvPr id="4" name="図 3">
            <a:extLst>
              <a:ext uri="{FF2B5EF4-FFF2-40B4-BE49-F238E27FC236}">
                <a16:creationId xmlns:a16="http://schemas.microsoft.com/office/drawing/2014/main" id="{4EFC1BE4-6362-4CF1-A705-FAF47BA29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878" y="5511562"/>
            <a:ext cx="842696" cy="842696"/>
          </a:xfrm>
          <a:prstGeom prst="rect">
            <a:avLst/>
          </a:prstGeom>
        </p:spPr>
      </p:pic>
      <p:pic>
        <p:nvPicPr>
          <p:cNvPr id="9" name="図 8">
            <a:extLst>
              <a:ext uri="{FF2B5EF4-FFF2-40B4-BE49-F238E27FC236}">
                <a16:creationId xmlns:a16="http://schemas.microsoft.com/office/drawing/2014/main" id="{9CC99962-0275-43C6-9B44-86EE22AEEFCB}"/>
              </a:ext>
            </a:extLst>
          </p:cNvPr>
          <p:cNvPicPr>
            <a:picLocks noChangeAspect="1"/>
          </p:cNvPicPr>
          <p:nvPr/>
        </p:nvPicPr>
        <p:blipFill rotWithShape="1">
          <a:blip r:embed="rId4"/>
          <a:srcRect l="13053" t="5003" r="6139" b="3290"/>
          <a:stretch/>
        </p:blipFill>
        <p:spPr>
          <a:xfrm>
            <a:off x="7804517" y="3438043"/>
            <a:ext cx="1212850" cy="154305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0" name="正方形/長方形 39"/>
          <p:cNvSpPr/>
          <p:nvPr/>
        </p:nvSpPr>
        <p:spPr>
          <a:xfrm>
            <a:off x="5676900" y="102752"/>
            <a:ext cx="4086282" cy="65941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事業実施商店街：宮之阪中央</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所在地：枚方市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アクセス：京阪交野線宮之阪駅すぐ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120</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48" name="テキスト ボックス 47">
            <a:extLst>
              <a:ext uri="{FF2B5EF4-FFF2-40B4-BE49-F238E27FC236}">
                <a16:creationId xmlns:a16="http://schemas.microsoft.com/office/drawing/2014/main" id="{7828288E-6875-4BA7-97C7-ECB38B10D5FB}"/>
              </a:ext>
            </a:extLst>
          </p:cNvPr>
          <p:cNvSpPr txBox="1"/>
          <p:nvPr/>
        </p:nvSpPr>
        <p:spPr>
          <a:xfrm>
            <a:off x="8164321" y="93624"/>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50" name="テキスト ボックス 49">
            <a:extLst>
              <a:ext uri="{FF2B5EF4-FFF2-40B4-BE49-F238E27FC236}">
                <a16:creationId xmlns:a16="http://schemas.microsoft.com/office/drawing/2014/main" id="{84F0EF7E-B017-4748-8D03-ECA378A7EA68}"/>
              </a:ext>
            </a:extLst>
          </p:cNvPr>
          <p:cNvSpPr txBox="1"/>
          <p:nvPr/>
        </p:nvSpPr>
        <p:spPr>
          <a:xfrm>
            <a:off x="9131652" y="96764"/>
            <a:ext cx="554960" cy="230832"/>
          </a:xfrm>
          <a:prstGeom prst="rect">
            <a:avLst/>
          </a:prstGeom>
          <a:noFill/>
        </p:spPr>
        <p:txBody>
          <a:bodyPr wrap="none" rtlCol="0">
            <a:spAutoFit/>
          </a:bodyPr>
          <a:lstStyle/>
          <a:p>
            <a:r>
              <a:rPr kumimoji="1" lang="en-US" altLang="ja-JP" sz="900" spc="-150" dirty="0">
                <a:latin typeface="UD デジタル 教科書体 NK-R" panose="02020400000000000000" pitchFamily="18" charset="-128"/>
                <a:ea typeface="UD デジタル 教科書体 NK-R" panose="02020400000000000000" pitchFamily="18" charset="-128"/>
              </a:rPr>
              <a:t>QR</a:t>
            </a:r>
            <a:r>
              <a:rPr kumimoji="1" lang="ja-JP" altLang="en-US" sz="900" spc="-150" dirty="0">
                <a:latin typeface="UD デジタル 教科書体 NK-R" panose="02020400000000000000" pitchFamily="18" charset="-128"/>
                <a:ea typeface="UD デジタル 教科書体 NK-R" panose="02020400000000000000" pitchFamily="18" charset="-128"/>
              </a:rPr>
              <a:t>コード</a:t>
            </a:r>
          </a:p>
        </p:txBody>
      </p:sp>
      <p:sp>
        <p:nvSpPr>
          <p:cNvPr id="53" name="テキスト ボックス 52">
            <a:extLst>
              <a:ext uri="{FF2B5EF4-FFF2-40B4-BE49-F238E27FC236}">
                <a16:creationId xmlns:a16="http://schemas.microsoft.com/office/drawing/2014/main" id="{BCE1F273-C96B-4CC7-91B1-17855EE09A49}"/>
              </a:ext>
            </a:extLst>
          </p:cNvPr>
          <p:cNvSpPr txBox="1"/>
          <p:nvPr/>
        </p:nvSpPr>
        <p:spPr>
          <a:xfrm>
            <a:off x="8583679" y="99604"/>
            <a:ext cx="616720" cy="230832"/>
          </a:xfrm>
          <a:prstGeom prst="rect">
            <a:avLst/>
          </a:prstGeom>
          <a:noFill/>
        </p:spPr>
        <p:txBody>
          <a:bodyPr wrap="square" rtlCol="0">
            <a:spAutoFit/>
          </a:bodyPr>
          <a:lstStyle/>
          <a:p>
            <a:pPr algn="ctr"/>
            <a:r>
              <a:rPr kumimoji="1" lang="ja-JP" altLang="en-US" sz="900" spc="-150" dirty="0">
                <a:latin typeface="UD デジタル 教科書体 NK-R" panose="02020400000000000000" pitchFamily="18" charset="-128"/>
                <a:ea typeface="UD デジタル 教科書体 NK-R" panose="02020400000000000000" pitchFamily="18" charset="-128"/>
              </a:rPr>
              <a:t>地元団体</a:t>
            </a:r>
          </a:p>
        </p:txBody>
      </p:sp>
      <p:pic>
        <p:nvPicPr>
          <p:cNvPr id="3" name="図 2">
            <a:extLst>
              <a:ext uri="{FF2B5EF4-FFF2-40B4-BE49-F238E27FC236}">
                <a16:creationId xmlns:a16="http://schemas.microsoft.com/office/drawing/2014/main" id="{C801A845-3EBC-42E5-82FE-82DCB640CDCA}"/>
              </a:ext>
            </a:extLst>
          </p:cNvPr>
          <p:cNvPicPr>
            <a:picLocks noChangeAspect="1"/>
          </p:cNvPicPr>
          <p:nvPr/>
        </p:nvPicPr>
        <p:blipFill>
          <a:blip r:embed="rId5"/>
          <a:stretch>
            <a:fillRect/>
          </a:stretch>
        </p:blipFill>
        <p:spPr>
          <a:xfrm>
            <a:off x="8331854" y="1234829"/>
            <a:ext cx="1369446" cy="1921526"/>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54" name="直線コネクタ 53"/>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0C7101FF-ED3A-4013-8845-55FDC005B8FA}"/>
              </a:ext>
            </a:extLst>
          </p:cNvPr>
          <p:cNvGrpSpPr/>
          <p:nvPr/>
        </p:nvGrpSpPr>
        <p:grpSpPr>
          <a:xfrm>
            <a:off x="6731654" y="797361"/>
            <a:ext cx="1289891" cy="1225005"/>
            <a:chOff x="-2013665" y="2007767"/>
            <a:chExt cx="1289891" cy="1225005"/>
          </a:xfrm>
        </p:grpSpPr>
        <p:sp>
          <p:nvSpPr>
            <p:cNvPr id="59" name="楕円 58">
              <a:extLst>
                <a:ext uri="{FF2B5EF4-FFF2-40B4-BE49-F238E27FC236}">
                  <a16:creationId xmlns:a16="http://schemas.microsoft.com/office/drawing/2014/main" id="{CDCA721B-FB89-48CE-8A7D-2296A06EEFB3}"/>
                </a:ext>
              </a:extLst>
            </p:cNvPr>
            <p:cNvSpPr/>
            <p:nvPr/>
          </p:nvSpPr>
          <p:spPr>
            <a:xfrm>
              <a:off x="-2013665" y="2007767"/>
              <a:ext cx="1289891" cy="1225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0" name="図 59">
              <a:extLst>
                <a:ext uri="{FF2B5EF4-FFF2-40B4-BE49-F238E27FC236}">
                  <a16:creationId xmlns:a16="http://schemas.microsoft.com/office/drawing/2014/main" id="{C224812B-3589-4832-A0D8-E71E3136EE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990" t="20865" r="6334" b="19289"/>
            <a:stretch/>
          </p:blipFill>
          <p:spPr>
            <a:xfrm rot="20946540">
              <a:off x="-1943855" y="2228744"/>
              <a:ext cx="1175649" cy="851034"/>
            </a:xfrm>
            <a:prstGeom prst="rect">
              <a:avLst/>
            </a:prstGeom>
            <a:noFill/>
            <a:ln>
              <a:noFill/>
            </a:ln>
            <a:effectLst>
              <a:outerShdw blurRad="50800" dist="38100" dir="2700000" algn="tl" rotWithShape="0">
                <a:prstClr val="black">
                  <a:alpha val="40000"/>
                </a:prstClr>
              </a:outerShdw>
            </a:effectLst>
          </p:spPr>
        </p:pic>
      </p:grpSp>
      <p:sp>
        <p:nvSpPr>
          <p:cNvPr id="61" name="テキスト ボックス 60"/>
          <p:cNvSpPr txBox="1"/>
          <p:nvPr/>
        </p:nvSpPr>
        <p:spPr>
          <a:xfrm>
            <a:off x="6573184" y="1862497"/>
            <a:ext cx="1600200"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en-US" altLang="ja-JP" sz="900" dirty="0">
                <a:latin typeface="UD デジタル 教科書体 NK-R" panose="02020400000000000000" pitchFamily="18" charset="-128"/>
                <a:ea typeface="UD デジタル 教科書体 NK-R" panose="02020400000000000000" pitchFamily="18" charset="-128"/>
              </a:rPr>
              <a:t>QR</a:t>
            </a:r>
            <a:r>
              <a:rPr kumimoji="1" lang="ja-JP" altLang="en-US" sz="900" dirty="0">
                <a:latin typeface="UD デジタル 教科書体 NK-R" panose="02020400000000000000" pitchFamily="18" charset="-128"/>
                <a:ea typeface="UD デジタル 教科書体 NK-R" panose="02020400000000000000" pitchFamily="18" charset="-128"/>
              </a:rPr>
              <a:t>カード」</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a:latin typeface="UD デジタル 教科書体 NK-R" panose="02020400000000000000" pitchFamily="18" charset="-128"/>
                <a:ea typeface="UD デジタル 教科書体 NK-R" panose="02020400000000000000" pitchFamily="18" charset="-128"/>
              </a:rPr>
              <a:t>“ふれあいスマイルカード”</a:t>
            </a:r>
          </a:p>
        </p:txBody>
      </p:sp>
      <p:sp>
        <p:nvSpPr>
          <p:cNvPr id="2" name="スライド番号プレースホルダー 1">
            <a:extLst>
              <a:ext uri="{FF2B5EF4-FFF2-40B4-BE49-F238E27FC236}">
                <a16:creationId xmlns:a16="http://schemas.microsoft.com/office/drawing/2014/main" id="{69112387-02FF-4121-A4AD-8BC4C876BCC8}"/>
              </a:ext>
            </a:extLst>
          </p:cNvPr>
          <p:cNvSpPr>
            <a:spLocks noGrp="1"/>
          </p:cNvSpPr>
          <p:nvPr>
            <p:ph type="sldNum" sz="quarter" idx="12"/>
          </p:nvPr>
        </p:nvSpPr>
        <p:spPr/>
        <p:txBody>
          <a:bodyPr/>
          <a:lstStyle/>
          <a:p>
            <a:r>
              <a:rPr kumimoji="1" lang="en-US" altLang="ja-JP" dirty="0" smtClean="0"/>
              <a:t>18</a:t>
            </a:r>
            <a:endParaRPr kumimoji="1" lang="ja-JP" altLang="en-US" dirty="0"/>
          </a:p>
        </p:txBody>
      </p:sp>
      <p:pic>
        <p:nvPicPr>
          <p:cNvPr id="6" name="図 5">
            <a:extLst>
              <a:ext uri="{FF2B5EF4-FFF2-40B4-BE49-F238E27FC236}">
                <a16:creationId xmlns:a16="http://schemas.microsoft.com/office/drawing/2014/main" id="{FC8ED31D-A7B8-4413-B678-C9E4C2D999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219" y="5613714"/>
            <a:ext cx="633922" cy="822291"/>
          </a:xfrm>
          <a:prstGeom prst="rect">
            <a:avLst/>
          </a:prstGeom>
        </p:spPr>
      </p:pic>
      <p:pic>
        <p:nvPicPr>
          <p:cNvPr id="65" name="図 64">
            <a:extLst>
              <a:ext uri="{FF2B5EF4-FFF2-40B4-BE49-F238E27FC236}">
                <a16:creationId xmlns:a16="http://schemas.microsoft.com/office/drawing/2014/main" id="{B5B8692F-0089-A943-8E5F-DAFC9C3CB878}"/>
              </a:ext>
            </a:extLst>
          </p:cNvPr>
          <p:cNvPicPr>
            <a:picLocks noChangeAspect="1"/>
          </p:cNvPicPr>
          <p:nvPr/>
        </p:nvPicPr>
        <p:blipFill>
          <a:blip r:embed="rId8"/>
          <a:stretch>
            <a:fillRect/>
          </a:stretch>
        </p:blipFill>
        <p:spPr>
          <a:xfrm>
            <a:off x="8169475" y="293934"/>
            <a:ext cx="419100" cy="419100"/>
          </a:xfrm>
          <a:prstGeom prst="rect">
            <a:avLst/>
          </a:prstGeom>
        </p:spPr>
      </p:pic>
      <p:pic>
        <p:nvPicPr>
          <p:cNvPr id="68" name="図 67">
            <a:extLst>
              <a:ext uri="{FF2B5EF4-FFF2-40B4-BE49-F238E27FC236}">
                <a16:creationId xmlns:a16="http://schemas.microsoft.com/office/drawing/2014/main" id="{86EB5021-CA22-CB44-9E1D-8A9A809B3444}"/>
              </a:ext>
            </a:extLst>
          </p:cNvPr>
          <p:cNvPicPr>
            <a:picLocks noChangeAspect="1"/>
          </p:cNvPicPr>
          <p:nvPr/>
        </p:nvPicPr>
        <p:blipFill>
          <a:blip r:embed="rId9"/>
          <a:stretch>
            <a:fillRect/>
          </a:stretch>
        </p:blipFill>
        <p:spPr>
          <a:xfrm>
            <a:off x="9206728" y="293934"/>
            <a:ext cx="419529" cy="419100"/>
          </a:xfrm>
          <a:prstGeom prst="rect">
            <a:avLst/>
          </a:prstGeom>
        </p:spPr>
      </p:pic>
      <p:pic>
        <p:nvPicPr>
          <p:cNvPr id="39" name="図 38">
            <a:extLst>
              <a:ext uri="{FF2B5EF4-FFF2-40B4-BE49-F238E27FC236}">
                <a16:creationId xmlns:a16="http://schemas.microsoft.com/office/drawing/2014/main" id="{050D5FA2-C869-A740-8CFC-95FEAB656223}"/>
              </a:ext>
            </a:extLst>
          </p:cNvPr>
          <p:cNvPicPr>
            <a:picLocks noChangeAspect="1"/>
          </p:cNvPicPr>
          <p:nvPr/>
        </p:nvPicPr>
        <p:blipFill>
          <a:blip r:embed="rId10"/>
          <a:stretch>
            <a:fillRect/>
          </a:stretch>
        </p:blipFill>
        <p:spPr>
          <a:xfrm>
            <a:off x="8711058" y="293934"/>
            <a:ext cx="419100" cy="419100"/>
          </a:xfrm>
          <a:prstGeom prst="rect">
            <a:avLst/>
          </a:prstGeom>
        </p:spPr>
      </p:pic>
      <p:grpSp>
        <p:nvGrpSpPr>
          <p:cNvPr id="42" name="グループ化 41"/>
          <p:cNvGrpSpPr/>
          <p:nvPr/>
        </p:nvGrpSpPr>
        <p:grpSpPr>
          <a:xfrm>
            <a:off x="8593729" y="448846"/>
            <a:ext cx="1117595" cy="100777"/>
            <a:chOff x="8591274" y="397527"/>
            <a:chExt cx="1117595" cy="100777"/>
          </a:xfrm>
        </p:grpSpPr>
        <p:sp>
          <p:nvSpPr>
            <p:cNvPr id="44" name="十字形 43">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5" name="二等辺三角形 44">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044666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98123" y="4242922"/>
            <a:ext cx="6822948" cy="900246"/>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購入者のうち実店舗への来店が半数あり、実店舗来店比率は概ね想定通りとなった。</a:t>
            </a:r>
          </a:p>
          <a:p>
            <a:r>
              <a:rPr kumimoji="1" lang="ja-JP" altLang="en-US" sz="1050" dirty="0">
                <a:latin typeface="UD デジタル 教科書体 NK-R" panose="02020400000000000000" pitchFamily="18" charset="-128"/>
                <a:ea typeface="UD デジタル 教科書体 NK-R" panose="02020400000000000000" pitchFamily="18" charset="-128"/>
              </a:rPr>
              <a:t>　オンライン当日のサイトアクセス数は想定を大きく超えた。後日、アクセス数はさらに多くなった。視聴者は、視聴後に商品の比較や購入を検討しているものと推測される。</a:t>
            </a:r>
          </a:p>
          <a:p>
            <a:r>
              <a:rPr kumimoji="1" lang="ja-JP" altLang="en-US" sz="1050" dirty="0">
                <a:latin typeface="UD デジタル 教科書体 NK-R" panose="02020400000000000000" pitchFamily="18" charset="-128"/>
                <a:ea typeface="UD デジタル 教科書体 NK-R" panose="02020400000000000000" pitchFamily="18" charset="-128"/>
              </a:rPr>
              <a:t>　事前収録での出演店舗数は、店舗を離れられない小規模店が多く、想定の</a:t>
            </a:r>
            <a:r>
              <a:rPr kumimoji="1" lang="en-US" altLang="ja-JP" sz="1050" dirty="0">
                <a:latin typeface="UD デジタル 教科書体 NK-R" panose="02020400000000000000" pitchFamily="18" charset="-128"/>
                <a:ea typeface="UD デジタル 教科書体 NK-R" panose="02020400000000000000" pitchFamily="18" charset="-128"/>
              </a:rPr>
              <a:t>2</a:t>
            </a:r>
            <a:r>
              <a:rPr kumimoji="1" lang="ja-JP" altLang="en-US" sz="1050" dirty="0">
                <a:latin typeface="UD デジタル 教科書体 NK-R" panose="02020400000000000000" pitchFamily="18" charset="-128"/>
                <a:ea typeface="UD デジタル 教科書体 NK-R" panose="02020400000000000000" pitchFamily="18" charset="-128"/>
              </a:rPr>
              <a:t>倍以上となった。また、実際に事業を実施したことでノウハウが蓄積でき、アクセス解析や購買時間の分析・検証ができた。</a:t>
            </a:r>
          </a:p>
        </p:txBody>
      </p:sp>
      <p:graphicFrame>
        <p:nvGraphicFramePr>
          <p:cNvPr id="7" name="表 6"/>
          <p:cNvGraphicFramePr>
            <a:graphicFrameLocks noGrp="1"/>
          </p:cNvGraphicFramePr>
          <p:nvPr>
            <p:extLst>
              <p:ext uri="{D42A27DB-BD31-4B8C-83A1-F6EECF244321}">
                <p14:modId xmlns:p14="http://schemas.microsoft.com/office/powerpoint/2010/main" val="290596890"/>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事例⑭</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商店街オンラインテレビショッピング</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オンライン番組で商品を</a:t>
            </a:r>
            <a:r>
              <a:rPr kumimoji="1" lang="en-US" altLang="ja-JP" b="1" dirty="0">
                <a:solidFill>
                  <a:srgbClr val="327EC4"/>
                </a:solidFill>
                <a:latin typeface="UD デジタル 教科書体 NK-R" panose="02020400000000000000" pitchFamily="18" charset="-128"/>
                <a:ea typeface="UD デジタル 教科書体 NK-R" panose="02020400000000000000" pitchFamily="18" charset="-128"/>
              </a:rPr>
              <a:t>PR</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。購入もできる「オンライン商店街」</a:t>
            </a:r>
          </a:p>
        </p:txBody>
      </p:sp>
      <p:sp>
        <p:nvSpPr>
          <p:cNvPr id="26" name="テキスト ボックス 25"/>
          <p:cNvSpPr txBox="1"/>
          <p:nvPr/>
        </p:nvSpPr>
        <p:spPr>
          <a:xfrm>
            <a:off x="413193" y="1338596"/>
            <a:ext cx="6934869" cy="738664"/>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動画共有サイトのライブ機能を使ったオンラインテレビショッピング（ライブコマース）を行い、出店４店舗の魅力を伝えるとともに商品の販売を実施。事前に収録した</a:t>
            </a:r>
            <a:r>
              <a:rPr kumimoji="1" lang="en-US" altLang="ja-JP" sz="1050" dirty="0">
                <a:latin typeface="UD デジタル 教科書体 NK-R" panose="02020400000000000000" pitchFamily="18" charset="-128"/>
                <a:ea typeface="UD デジタル 教科書体 NK-R" panose="02020400000000000000" pitchFamily="18" charset="-128"/>
              </a:rPr>
              <a:t>29</a:t>
            </a:r>
            <a:r>
              <a:rPr kumimoji="1" lang="ja-JP" altLang="en-US" sz="1050" dirty="0">
                <a:latin typeface="UD デジタル 教科書体 NK-R" panose="02020400000000000000" pitchFamily="18" charset="-128"/>
                <a:ea typeface="UD デジタル 教科書体 NK-R" panose="02020400000000000000" pitchFamily="18" charset="-128"/>
              </a:rPr>
              <a:t>店舗および商品の</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動画も放映して、同一の</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サイトでの購入を促した。</a:t>
            </a:r>
          </a:p>
          <a:p>
            <a:r>
              <a:rPr kumimoji="1" lang="ja-JP" altLang="en-US" sz="1050" dirty="0">
                <a:latin typeface="UD デジタル 教科書体 NK-R" panose="02020400000000000000" pitchFamily="18" charset="-128"/>
                <a:ea typeface="UD デジタル 教科書体 NK-R" panose="02020400000000000000" pitchFamily="18" charset="-128"/>
              </a:rPr>
              <a:t>　また、事前に商店街の紹介動画をドローンで収録し、「商店街が持つ雰囲気」を地域住民に</a:t>
            </a:r>
            <a:r>
              <a:rPr kumimoji="1" lang="en-US" altLang="ja-JP" sz="1050" dirty="0">
                <a:latin typeface="UD デジタル 教科書体 NK-R" panose="02020400000000000000" pitchFamily="18" charset="-128"/>
                <a:ea typeface="UD デジタル 教科書体 NK-R" panose="02020400000000000000" pitchFamily="18" charset="-128"/>
              </a:rPr>
              <a:t>SNS</a:t>
            </a:r>
            <a:r>
              <a:rPr kumimoji="1" lang="ja-JP" altLang="en-US" sz="1050" dirty="0">
                <a:latin typeface="UD デジタル 教科書体 NK-R" panose="02020400000000000000" pitchFamily="18" charset="-128"/>
                <a:ea typeface="UD デジタル 教科書体 NK-R" panose="02020400000000000000" pitchFamily="18" charset="-128"/>
              </a:rPr>
              <a:t>を活用して広く伝えた。</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取組みにあたっては、箕面商工会議所等と連携して実施。</a:t>
            </a:r>
            <a:endParaRPr kumimoji="1" lang="en-US" altLang="ja-JP"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80999" y="2299889"/>
            <a:ext cx="6840072" cy="1708160"/>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「オンラインテレビショッピング（ライブコマース）」</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みのおサンプラザ名店会地下に、ライブ放送ができる設備を準備し、各店舗の魅力を発信。メインコンテンツは</a:t>
            </a:r>
            <a:r>
              <a:rPr kumimoji="1" lang="en-US" altLang="ja-JP" sz="1050" dirty="0">
                <a:latin typeface="UD デジタル 教科書体 NK-R" panose="02020400000000000000" pitchFamily="18" charset="-128"/>
                <a:ea typeface="UD デジタル 教科書体 NK-R" panose="02020400000000000000" pitchFamily="18" charset="-128"/>
              </a:rPr>
              <a:t>4</a:t>
            </a:r>
            <a:r>
              <a:rPr kumimoji="1" lang="ja-JP" altLang="en-US" sz="1050" dirty="0">
                <a:latin typeface="UD デジタル 教科書体 NK-R" panose="02020400000000000000" pitchFamily="18" charset="-128"/>
                <a:ea typeface="UD デジタル 教科書体 NK-R" panose="02020400000000000000" pitchFamily="18" charset="-128"/>
              </a:rPr>
              <a:t>店舗の各商店主からの直接商品の魅力を伝える約</a:t>
            </a:r>
            <a:r>
              <a:rPr kumimoji="1" lang="en-US" altLang="ja-JP" sz="1050" dirty="0">
                <a:latin typeface="UD デジタル 教科書体 NK-R" panose="02020400000000000000" pitchFamily="18" charset="-128"/>
                <a:ea typeface="UD デジタル 教科書体 NK-R" panose="02020400000000000000" pitchFamily="18" charset="-128"/>
              </a:rPr>
              <a:t>8</a:t>
            </a:r>
            <a:r>
              <a:rPr kumimoji="1" lang="ja-JP" altLang="en-US" sz="1050" dirty="0">
                <a:latin typeface="UD デジタル 教科書体 NK-R" panose="02020400000000000000" pitchFamily="18" charset="-128"/>
                <a:ea typeface="UD デジタル 教科書体 NK-R" panose="02020400000000000000" pitchFamily="18" charset="-128"/>
              </a:rPr>
              <a:t>分のプレゼンテーション。司会者が付き、商品の特徴に関する質問などによるやり取り・掛け合いを取り入れた。店舗入れ替えの合間には、事前に収録した動画を放映し、</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サイトでの購買を促進。商品の引き渡し方法は、店頭、配達と選択肢を設けた。</a:t>
            </a:r>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「プロモーション（</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活動</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85725" indent="95250"/>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告知をアナログとデジタルの両面で実施。紙媒体では、商工会議所会報での記事掲載とチラシ折り込みによる事業紹介等を実施。</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サイトでは、</a:t>
            </a:r>
            <a:r>
              <a:rPr kumimoji="1" lang="en-US" altLang="ja-JP" sz="1050" dirty="0">
                <a:latin typeface="UD デジタル 教科書体 NK-R" panose="02020400000000000000" pitchFamily="18" charset="-128"/>
                <a:ea typeface="UD デジタル 教科書体 NK-R" panose="02020400000000000000" pitchFamily="18" charset="-128"/>
              </a:rPr>
              <a:t>Facebook</a:t>
            </a:r>
            <a:r>
              <a:rPr kumimoji="1" lang="ja-JP" altLang="en-US" sz="1050" dirty="0">
                <a:latin typeface="UD デジタル 教科書体 NK-R" panose="02020400000000000000" pitchFamily="18" charset="-128"/>
                <a:ea typeface="UD デジタル 教科書体 NK-R" panose="02020400000000000000" pitchFamily="18" charset="-128"/>
              </a:rPr>
              <a:t>を中心に取組みの進捗状況を</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動画等として随時情報発信した。また、</a:t>
            </a:r>
            <a:r>
              <a:rPr kumimoji="1" lang="en-US" altLang="ja-JP" sz="1050" dirty="0">
                <a:latin typeface="UD デジタル 教科書体 NK-R" panose="02020400000000000000" pitchFamily="18" charset="-128"/>
                <a:ea typeface="UD デジタル 教科書体 NK-R" panose="02020400000000000000" pitchFamily="18" charset="-128"/>
              </a:rPr>
              <a:t>SNS</a:t>
            </a:r>
            <a:r>
              <a:rPr kumimoji="1" lang="ja-JP" altLang="en-US" sz="1050" dirty="0">
                <a:latin typeface="UD デジタル 教科書体 NK-R" panose="02020400000000000000" pitchFamily="18" charset="-128"/>
                <a:ea typeface="UD デジタル 教科書体 NK-R" panose="02020400000000000000" pitchFamily="18" charset="-128"/>
              </a:rPr>
              <a:t>で</a:t>
            </a:r>
            <a:r>
              <a:rPr kumimoji="1" lang="en-US" altLang="ja-JP" sz="1050" dirty="0">
                <a:latin typeface="UD デジタル 教科書体 NK-R" panose="02020400000000000000" pitchFamily="18" charset="-128"/>
                <a:ea typeface="UD デジタル 教科書体 NK-R" panose="02020400000000000000" pitchFamily="18" charset="-128"/>
              </a:rPr>
              <a:t>CM</a:t>
            </a:r>
            <a:r>
              <a:rPr kumimoji="1" lang="ja-JP" altLang="en-US" sz="1050" dirty="0">
                <a:latin typeface="UD デジタル 教科書体 NK-R" panose="02020400000000000000" pitchFamily="18" charset="-128"/>
                <a:ea typeface="UD デジタル 教科書体 NK-R" panose="02020400000000000000" pitchFamily="18" charset="-128"/>
              </a:rPr>
              <a:t>広告配信も積極的に実施。</a:t>
            </a:r>
          </a:p>
        </p:txBody>
      </p:sp>
      <p:sp>
        <p:nvSpPr>
          <p:cNvPr id="36" name="テキスト ボックス 35"/>
          <p:cNvSpPr txBox="1"/>
          <p:nvPr/>
        </p:nvSpPr>
        <p:spPr>
          <a:xfrm>
            <a:off x="7930838" y="4777698"/>
            <a:ext cx="1600200" cy="230832"/>
          </a:xfrm>
          <a:prstGeom prst="rect">
            <a:avLst/>
          </a:prstGeom>
          <a:noFill/>
        </p:spPr>
        <p:txBody>
          <a:bodyPr wrap="square" rtlCol="0">
            <a:spAutoFit/>
          </a:bodyPr>
          <a:lstStyle/>
          <a:p>
            <a:pPr algn="ctr"/>
            <a:r>
              <a:rPr kumimoji="1" lang="en-US" altLang="ja-JP" sz="900" dirty="0">
                <a:latin typeface="UD デジタル 教科書体 NK-R" panose="02020400000000000000" pitchFamily="18" charset="-128"/>
                <a:ea typeface="UD デジタル 教科書体 NK-R" panose="02020400000000000000" pitchFamily="18" charset="-128"/>
              </a:rPr>
              <a:t>SNS</a:t>
            </a:r>
            <a:r>
              <a:rPr kumimoji="1" lang="ja-JP" altLang="en-US" sz="900" dirty="0">
                <a:latin typeface="UD デジタル 教科書体 NK-R" panose="02020400000000000000" pitchFamily="18" charset="-128"/>
                <a:ea typeface="UD デジタル 教科書体 NK-R" panose="02020400000000000000" pitchFamily="18" charset="-128"/>
              </a:rPr>
              <a:t>での「プロモーション」</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箕面商工会議所からひとこと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初めての試みで、店主さんたちも当初は何をしたらいいか分からず、参加自体を躊躇されたり、商品選びで悩んだりしたという声を聞きました。</a:t>
            </a: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家にいて物が買える時代に乗り遅れないように、今後はこのＥＣサイトを箕面市商店会連合会傘下の商業者さんとともに盛り上げていきたいと考えています。</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動画の配信日が近づくにつれ商店街の皆さんからさまざまなアイデアが寄せられ、配信後には「やってみたら大変おもしろかった」「新しいお客さんが大勢来てくれた」「こんなに反応がいいなら、またやりたい」と参加店舗の反応も上々でした。</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動画の視聴者にとっても今まで知らなかったお店を新たに知る貴重な機会となったと考えます。</a:t>
            </a: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11647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062116"/>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zh-TW" altLang="en-US" sz="800" dirty="0">
                <a:latin typeface="UD デジタル 教科書体 NK-R" panose="02020400000000000000" pitchFamily="18" charset="-128"/>
                <a:ea typeface="UD デジタル 教科書体 NK-R" panose="02020400000000000000" pitchFamily="18" charset="-128"/>
              </a:rPr>
              <a:t>堀戸　由紀夫</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p>
        </p:txBody>
      </p:sp>
      <p:sp>
        <p:nvSpPr>
          <p:cNvPr id="56" name="テキスト ボックス 55"/>
          <p:cNvSpPr txBox="1"/>
          <p:nvPr/>
        </p:nvSpPr>
        <p:spPr>
          <a:xfrm>
            <a:off x="8778563"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689015" y="2980832"/>
            <a:ext cx="1823498"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「オンラインテレビショッピング」</a:t>
            </a:r>
          </a:p>
        </p:txBody>
      </p:sp>
      <p:pic>
        <p:nvPicPr>
          <p:cNvPr id="4" name="図 3">
            <a:extLst>
              <a:ext uri="{FF2B5EF4-FFF2-40B4-BE49-F238E27FC236}">
                <a16:creationId xmlns:a16="http://schemas.microsoft.com/office/drawing/2014/main" id="{15DBB537-709F-4A6A-B53F-AF3F1BE08C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6402" y="5500174"/>
            <a:ext cx="818563" cy="818563"/>
          </a:xfrm>
          <a:prstGeom prst="rect">
            <a:avLst/>
          </a:prstGeom>
        </p:spPr>
      </p:pic>
      <p:sp>
        <p:nvSpPr>
          <p:cNvPr id="40" name="正方形/長方形 39"/>
          <p:cNvSpPr/>
          <p:nvPr/>
        </p:nvSpPr>
        <p:spPr>
          <a:xfrm>
            <a:off x="5665304" y="102752"/>
            <a:ext cx="4097878" cy="65941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事業実施商店街：みのおサンプラザ名店会</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所在地：箕面市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アクセス：阪急箕面線箕面駅すぐ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204</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pic>
        <p:nvPicPr>
          <p:cNvPr id="5" name="図 4">
            <a:extLst>
              <a:ext uri="{FF2B5EF4-FFF2-40B4-BE49-F238E27FC236}">
                <a16:creationId xmlns:a16="http://schemas.microsoft.com/office/drawing/2014/main" id="{C9A265EE-184E-4162-8EDF-C98E5A9887E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8515" y="5589431"/>
            <a:ext cx="629665" cy="844500"/>
          </a:xfrm>
          <a:prstGeom prst="rect">
            <a:avLst/>
          </a:prstGeom>
        </p:spPr>
      </p:pic>
      <p:pic>
        <p:nvPicPr>
          <p:cNvPr id="42" name="図 41">
            <a:extLst>
              <a:ext uri="{FF2B5EF4-FFF2-40B4-BE49-F238E27FC236}">
                <a16:creationId xmlns:a16="http://schemas.microsoft.com/office/drawing/2014/main" id="{00000000-0008-0000-0000-00000600000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32612" y="3470950"/>
            <a:ext cx="1396652" cy="127106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64E43102-0F99-42DF-8791-23BFF27012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00892" y="1659307"/>
            <a:ext cx="2298967" cy="129929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2" name="テキスト ボックス 51">
            <a:extLst>
              <a:ext uri="{FF2B5EF4-FFF2-40B4-BE49-F238E27FC236}">
                <a16:creationId xmlns:a16="http://schemas.microsoft.com/office/drawing/2014/main" id="{7691C2DF-B166-488B-9EB8-01E37C377C00}"/>
              </a:ext>
            </a:extLst>
          </p:cNvPr>
          <p:cNvSpPr txBox="1"/>
          <p:nvPr/>
        </p:nvSpPr>
        <p:spPr>
          <a:xfrm>
            <a:off x="8170297" y="85546"/>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53" name="テキスト ボックス 52">
            <a:extLst>
              <a:ext uri="{FF2B5EF4-FFF2-40B4-BE49-F238E27FC236}">
                <a16:creationId xmlns:a16="http://schemas.microsoft.com/office/drawing/2014/main" id="{54B19BF7-E92F-43DE-A0BF-CA2DE22E27C3}"/>
              </a:ext>
            </a:extLst>
          </p:cNvPr>
          <p:cNvSpPr txBox="1"/>
          <p:nvPr/>
        </p:nvSpPr>
        <p:spPr>
          <a:xfrm>
            <a:off x="9143532" y="88224"/>
            <a:ext cx="537327" cy="230832"/>
          </a:xfrm>
          <a:prstGeom prst="rect">
            <a:avLst/>
          </a:prstGeom>
          <a:noFill/>
        </p:spPr>
        <p:txBody>
          <a:bodyPr wrap="none" rtlCol="0">
            <a:spAutoFit/>
          </a:bodyPr>
          <a:lstStyle/>
          <a:p>
            <a:r>
              <a:rPr kumimoji="1" lang="en-US" altLang="ja-JP" sz="900" spc="-150" dirty="0">
                <a:latin typeface="UD デジタル 教科書体 NK-R" panose="02020400000000000000" pitchFamily="18" charset="-128"/>
                <a:ea typeface="UD デジタル 教科書体 NK-R" panose="02020400000000000000" pitchFamily="18" charset="-128"/>
              </a:rPr>
              <a:t>EC</a:t>
            </a:r>
            <a:r>
              <a:rPr kumimoji="1" lang="ja-JP" altLang="en-US" sz="900" spc="-150" dirty="0">
                <a:latin typeface="UD デジタル 教科書体 NK-R" panose="02020400000000000000" pitchFamily="18" charset="-128"/>
                <a:ea typeface="UD デジタル 教科書体 NK-R" panose="02020400000000000000" pitchFamily="18" charset="-128"/>
              </a:rPr>
              <a:t>サイト</a:t>
            </a:r>
          </a:p>
        </p:txBody>
      </p:sp>
      <p:sp>
        <p:nvSpPr>
          <p:cNvPr id="54" name="テキスト ボックス 53">
            <a:extLst>
              <a:ext uri="{FF2B5EF4-FFF2-40B4-BE49-F238E27FC236}">
                <a16:creationId xmlns:a16="http://schemas.microsoft.com/office/drawing/2014/main" id="{DA5CDC87-2D60-4047-A93C-156219305E39}"/>
              </a:ext>
            </a:extLst>
          </p:cNvPr>
          <p:cNvSpPr txBox="1"/>
          <p:nvPr/>
        </p:nvSpPr>
        <p:spPr>
          <a:xfrm>
            <a:off x="8665647" y="84240"/>
            <a:ext cx="473206"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商工会</a:t>
            </a:r>
          </a:p>
        </p:txBody>
      </p:sp>
      <p:cxnSp>
        <p:nvCxnSpPr>
          <p:cNvPr id="35" name="直線コネクタ 34"/>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C899ACC4-763A-4F72-A2FD-33D862BD898E}"/>
              </a:ext>
            </a:extLst>
          </p:cNvPr>
          <p:cNvSpPr>
            <a:spLocks noGrp="1"/>
          </p:cNvSpPr>
          <p:nvPr>
            <p:ph type="sldNum" sz="quarter" idx="12"/>
          </p:nvPr>
        </p:nvSpPr>
        <p:spPr/>
        <p:txBody>
          <a:bodyPr/>
          <a:lstStyle/>
          <a:p>
            <a:r>
              <a:rPr kumimoji="1" lang="en-US" altLang="ja-JP" dirty="0" smtClean="0"/>
              <a:t>19</a:t>
            </a:r>
            <a:endParaRPr kumimoji="1" lang="ja-JP" altLang="en-US" dirty="0"/>
          </a:p>
        </p:txBody>
      </p:sp>
      <p:pic>
        <p:nvPicPr>
          <p:cNvPr id="59" name="図 58">
            <a:extLst>
              <a:ext uri="{FF2B5EF4-FFF2-40B4-BE49-F238E27FC236}">
                <a16:creationId xmlns:a16="http://schemas.microsoft.com/office/drawing/2014/main" id="{B5B8692F-0089-A943-8E5F-DAFC9C3CB878}"/>
              </a:ext>
            </a:extLst>
          </p:cNvPr>
          <p:cNvPicPr>
            <a:picLocks noChangeAspect="1"/>
          </p:cNvPicPr>
          <p:nvPr/>
        </p:nvPicPr>
        <p:blipFill>
          <a:blip r:embed="rId7"/>
          <a:stretch>
            <a:fillRect/>
          </a:stretch>
        </p:blipFill>
        <p:spPr>
          <a:xfrm>
            <a:off x="8175986" y="288709"/>
            <a:ext cx="419100" cy="419100"/>
          </a:xfrm>
          <a:prstGeom prst="rect">
            <a:avLst/>
          </a:prstGeom>
        </p:spPr>
      </p:pic>
      <p:pic>
        <p:nvPicPr>
          <p:cNvPr id="60" name="図 59">
            <a:extLst>
              <a:ext uri="{FF2B5EF4-FFF2-40B4-BE49-F238E27FC236}">
                <a16:creationId xmlns:a16="http://schemas.microsoft.com/office/drawing/2014/main" id="{C230F572-ECD1-0246-AF2F-861528ECB99E}"/>
              </a:ext>
            </a:extLst>
          </p:cNvPr>
          <p:cNvPicPr>
            <a:picLocks noChangeAspect="1"/>
          </p:cNvPicPr>
          <p:nvPr/>
        </p:nvPicPr>
        <p:blipFill>
          <a:blip r:embed="rId8"/>
          <a:stretch>
            <a:fillRect/>
          </a:stretch>
        </p:blipFill>
        <p:spPr>
          <a:xfrm>
            <a:off x="8703739" y="288709"/>
            <a:ext cx="419529" cy="419100"/>
          </a:xfrm>
          <a:prstGeom prst="rect">
            <a:avLst/>
          </a:prstGeom>
        </p:spPr>
      </p:pic>
      <p:pic>
        <p:nvPicPr>
          <p:cNvPr id="61" name="図 60">
            <a:extLst>
              <a:ext uri="{FF2B5EF4-FFF2-40B4-BE49-F238E27FC236}">
                <a16:creationId xmlns:a16="http://schemas.microsoft.com/office/drawing/2014/main" id="{DBF94914-8C62-4B49-883D-905F73EF7DED}"/>
              </a:ext>
            </a:extLst>
          </p:cNvPr>
          <p:cNvPicPr>
            <a:picLocks noChangeAspect="1"/>
          </p:cNvPicPr>
          <p:nvPr/>
        </p:nvPicPr>
        <p:blipFill>
          <a:blip r:embed="rId9"/>
          <a:stretch>
            <a:fillRect/>
          </a:stretch>
        </p:blipFill>
        <p:spPr>
          <a:xfrm>
            <a:off x="9202646" y="283932"/>
            <a:ext cx="419100" cy="419100"/>
          </a:xfrm>
          <a:prstGeom prst="rect">
            <a:avLst/>
          </a:prstGeom>
        </p:spPr>
      </p:pic>
      <p:grpSp>
        <p:nvGrpSpPr>
          <p:cNvPr id="39" name="グループ化 38"/>
          <p:cNvGrpSpPr/>
          <p:nvPr/>
        </p:nvGrpSpPr>
        <p:grpSpPr>
          <a:xfrm>
            <a:off x="8592827" y="430423"/>
            <a:ext cx="1117595" cy="100777"/>
            <a:chOff x="8591274" y="397527"/>
            <a:chExt cx="1117595" cy="100777"/>
          </a:xfrm>
        </p:grpSpPr>
        <p:sp>
          <p:nvSpPr>
            <p:cNvPr id="44" name="十字形 43">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5" name="二等辺三角形 44">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55079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413195" y="4433222"/>
            <a:ext cx="7904174" cy="738664"/>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コロナ禍の中ではあるが常連客数は減っておらず、地域の魅力向上について効果があった。</a:t>
            </a:r>
          </a:p>
          <a:p>
            <a:r>
              <a:rPr kumimoji="1" lang="ja-JP" altLang="en-US" sz="1050" dirty="0">
                <a:latin typeface="UD デジタル 教科書体 NK-R" panose="02020400000000000000" pitchFamily="18" charset="-128"/>
                <a:ea typeface="UD デジタル 教科書体 NK-R" panose="02020400000000000000" pitchFamily="18" charset="-128"/>
              </a:rPr>
              <a:t>また、イベント開催期間中は満遍なくお客様が来街していただき、スタンプラリーで回遊性を高めることにもつながり、需要の分散・平準化にも効果があった。</a:t>
            </a:r>
          </a:p>
          <a:p>
            <a:r>
              <a:rPr kumimoji="1" lang="ja-JP" altLang="en-US" sz="1050" dirty="0">
                <a:latin typeface="UD デジタル 教科書体 NK-R" panose="02020400000000000000" pitchFamily="18" charset="-128"/>
                <a:ea typeface="UD デジタル 教科書体 NK-R" panose="02020400000000000000" pitchFamily="18" charset="-128"/>
              </a:rPr>
              <a:t>　さらに、イベント等を通じて、商店街と地域が一体でコロナ禍に立ち向かう雰囲気を醸成することができ、地域の絆の強化にも寄与できた。</a:t>
            </a:r>
          </a:p>
        </p:txBody>
      </p:sp>
      <p:graphicFrame>
        <p:nvGraphicFramePr>
          <p:cNvPr id="7" name="表 6"/>
          <p:cNvGraphicFramePr>
            <a:graphicFrameLocks noGrp="1"/>
          </p:cNvGraphicFramePr>
          <p:nvPr>
            <p:extLst>
              <p:ext uri="{D42A27DB-BD31-4B8C-83A1-F6EECF244321}">
                <p14:modId xmlns:p14="http://schemas.microsoft.com/office/powerpoint/2010/main" val="4176138021"/>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spc="-80" baseline="0">
                          <a:solidFill>
                            <a:schemeClr val="tx1"/>
                          </a:solidFill>
                          <a:latin typeface="UD デジタル 教科書体 NK-R" panose="02020400000000000000" pitchFamily="18" charset="-128"/>
                          <a:ea typeface="UD デジタル 教科書体 NK-R" panose="02020400000000000000" pitchFamily="18" charset="-128"/>
                        </a:rPr>
                        <a:t>事例⑮</a:t>
                      </a:r>
                      <a:endParaRPr kumimoji="1" lang="ja-JP" altLang="en-US" sz="1000" b="1" spc="-8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spc="-80" baseline="0" dirty="0">
                          <a:solidFill>
                            <a:schemeClr val="tx1"/>
                          </a:solidFill>
                          <a:latin typeface="UD デジタル 教科書体 NK-R" panose="02020400000000000000" pitchFamily="18" charset="-128"/>
                          <a:ea typeface="UD デジタル 教科書体 NK-R" panose="02020400000000000000" pitchFamily="18" charset="-128"/>
                        </a:rPr>
                        <a:t>瓢箪山地域の商店街間の交流を図り元気で活気あふれる地域をめざした音楽祭の開催等</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恒例事業の灯を絶やさずに・・・密を避けたメッセージを配信</a:t>
            </a:r>
          </a:p>
        </p:txBody>
      </p:sp>
      <p:sp>
        <p:nvSpPr>
          <p:cNvPr id="26" name="テキスト ボックス 25"/>
          <p:cNvSpPr txBox="1"/>
          <p:nvPr/>
        </p:nvSpPr>
        <p:spPr>
          <a:xfrm>
            <a:off x="413195" y="1338596"/>
            <a:ext cx="6395062" cy="415498"/>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毎年恒例の「瓢箪山音楽祭」のライブ配信、３密を回避し１ヶ月にわたる商店街スタンプラリーも実施。また、瓢箪噴水や川をイルミネーションで飾り、ツリーも設置し、オリジナルのひょうたんカードに願いを書くイベントも実施。</a:t>
            </a:r>
          </a:p>
        </p:txBody>
      </p:sp>
      <p:sp>
        <p:nvSpPr>
          <p:cNvPr id="34" name="テキスト ボックス 33"/>
          <p:cNvSpPr txBox="1"/>
          <p:nvPr/>
        </p:nvSpPr>
        <p:spPr>
          <a:xfrm>
            <a:off x="380999" y="2009502"/>
            <a:ext cx="6730773" cy="2192908"/>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「瓢箪山音楽祭」の開催</a:t>
            </a:r>
          </a:p>
          <a:p>
            <a:pPr marL="88900" indent="88900"/>
            <a:r>
              <a:rPr kumimoji="1" lang="ja-JP" altLang="en-US" sz="1050" dirty="0">
                <a:latin typeface="UD デジタル 教科書体 NK-R" panose="02020400000000000000" pitchFamily="18" charset="-128"/>
                <a:ea typeface="UD デジタル 教科書体 NK-R" panose="02020400000000000000" pitchFamily="18" charset="-128"/>
              </a:rPr>
              <a:t>近鉄奈良線瓢箪山駅前にある瓢箪山せせらぎ広場で開催。今回は３密対策の徹底としてステージの運営方法を工夫。観覧中心からＳＮＳでの配信中心に形式を変更。当日は</a:t>
            </a:r>
            <a:r>
              <a:rPr kumimoji="1" lang="en-US" altLang="ja-JP" sz="1050" dirty="0">
                <a:latin typeface="UD デジタル 教科書体 NK-R" panose="02020400000000000000" pitchFamily="18" charset="-128"/>
                <a:ea typeface="UD デジタル 教科書体 NK-R" panose="02020400000000000000" pitchFamily="18" charset="-128"/>
              </a:rPr>
              <a:t>Facebook</a:t>
            </a:r>
            <a:r>
              <a:rPr kumimoji="1" lang="ja-JP" altLang="en-US" sz="1050" dirty="0">
                <a:latin typeface="UD デジタル 教科書体 NK-R" panose="02020400000000000000" pitchFamily="18" charset="-128"/>
                <a:ea typeface="UD デジタル 教科書体 NK-R" panose="02020400000000000000" pitchFamily="18" charset="-128"/>
              </a:rPr>
              <a:t>でも生配信し、視聴者に楽しんでいただけるようにした。</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「スタンプラリーイベント」の実施</a:t>
            </a:r>
          </a:p>
          <a:p>
            <a:pPr marL="88900" indent="88900"/>
            <a:r>
              <a:rPr kumimoji="1" lang="ja-JP" altLang="en-US" sz="1050" dirty="0">
                <a:latin typeface="UD デジタル 教科書体 NK-R" panose="02020400000000000000" pitchFamily="18" charset="-128"/>
                <a:ea typeface="UD デジタル 教科書体 NK-R" panose="02020400000000000000" pitchFamily="18" charset="-128"/>
              </a:rPr>
              <a:t>音楽祭と同日に開始。店舗を利用しスタンプを集めると商品券がもらえる。訪れるだけでスタンプがもらえるお店も設定。買い物客が密にならないような工夫として、開催期間を長く設定。</a:t>
            </a: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③　「イルミネーション」の点灯</a:t>
            </a:r>
          </a:p>
          <a:p>
            <a:pPr marL="88900" indent="88900"/>
            <a:r>
              <a:rPr kumimoji="1" lang="ja-JP" altLang="en-US" sz="1050" dirty="0">
                <a:latin typeface="UD デジタル 教科書体 NK-R" panose="02020400000000000000" pitchFamily="18" charset="-128"/>
                <a:ea typeface="UD デジタル 教科書体 NK-R" panose="02020400000000000000" pitchFamily="18" charset="-128"/>
              </a:rPr>
              <a:t>くすは縄手南校吹奏楽部のファンファーレを合図に色とりどりの明かりを点灯。遠出や密を避けながら楽しめる「地元のイルミネーション」として実施。さらに、商店街にツリーを設置。願いを書くことができるひょうたん型のカードを用意。結果的にツリーには</a:t>
            </a:r>
            <a:r>
              <a:rPr kumimoji="1" lang="en-US" altLang="ja-JP" sz="1050" dirty="0">
                <a:latin typeface="UD デジタル 教科書体 NK-R" panose="02020400000000000000" pitchFamily="18" charset="-128"/>
                <a:ea typeface="UD デジタル 教科書体 NK-R" panose="02020400000000000000" pitchFamily="18" charset="-128"/>
              </a:rPr>
              <a:t>5,000</a:t>
            </a:r>
            <a:r>
              <a:rPr kumimoji="1" lang="ja-JP" altLang="en-US" sz="1050" dirty="0">
                <a:latin typeface="UD デジタル 教科書体 NK-R" panose="02020400000000000000" pitchFamily="18" charset="-128"/>
                <a:ea typeface="UD デジタル 教科書体 NK-R" panose="02020400000000000000" pitchFamily="18" charset="-128"/>
              </a:rPr>
              <a:t>枚ほどカードが集まり、吊す場所がないほどの人気となった。</a:t>
            </a:r>
          </a:p>
        </p:txBody>
      </p:sp>
      <p:sp>
        <p:nvSpPr>
          <p:cNvPr id="36" name="テキスト ボックス 35"/>
          <p:cNvSpPr txBox="1"/>
          <p:nvPr/>
        </p:nvSpPr>
        <p:spPr>
          <a:xfrm>
            <a:off x="8349565" y="4611704"/>
            <a:ext cx="1303865"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「瓢箪山音楽祭」</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PR</a:t>
            </a:r>
            <a:r>
              <a:rPr kumimoji="1" lang="ja-JP" altLang="en-US" sz="900" dirty="0">
                <a:latin typeface="UD デジタル 教科書体 NK-R" panose="02020400000000000000" pitchFamily="18" charset="-128"/>
                <a:ea typeface="UD デジタル 教科書体 NK-R" panose="02020400000000000000" pitchFamily="18" charset="-128"/>
              </a:rPr>
              <a:t>ポスター</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イベント会場では、各所に消毒用アルコール液を設置。大阪府事業の啓発のぼりも掲げて来街者に注意を促しました。観客席には等間隔でサインを貼り、検温も行いました。</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検温、消毒、フェイスマスク着用徹底を商店街から各店舗に依頼し、徹底してもらいました。また、商店街事務所にも噴霧器、体温測定器、フェイスガード、マスクを常設しました。</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地域の方々と意見交換をしながら、地域に根付いている音楽祭の開催を決定しました。今後も商店街に来ていただくきっかけになれば、と考えています。</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地元ケーブルテレビ局の協力で商店街のＰＲ動画も作成しました、</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Facebook</a:t>
            </a:r>
            <a:r>
              <a:rPr kumimoji="1" lang="ja-JP" altLang="en-US" sz="900" dirty="0" err="1">
                <a:solidFill>
                  <a:schemeClr val="tx1"/>
                </a:solidFill>
                <a:latin typeface="UD デジタル 教科書体 NK-R" panose="02020400000000000000" pitchFamily="18" charset="-128"/>
                <a:ea typeface="UD デジタル 教科書体 NK-R" panose="02020400000000000000" pitchFamily="18" charset="-128"/>
              </a:rPr>
              <a:t>での</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公開や、イベントを通して地元住民や買い物客、そして商店街に元気や活気を与えられたら、と思っています。</a:t>
            </a:r>
          </a:p>
        </p:txBody>
      </p:sp>
      <p:cxnSp>
        <p:nvCxnSpPr>
          <p:cNvPr id="43" name="直線コネクタ 42"/>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82608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252416"/>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zh-TW" altLang="en-US" sz="800" dirty="0">
                <a:latin typeface="UD デジタル 教科書体 NK-R" panose="02020400000000000000" pitchFamily="18" charset="-128"/>
                <a:ea typeface="UD デジタル 教科書体 NK-R" panose="02020400000000000000" pitchFamily="18" charset="-128"/>
              </a:rPr>
              <a:t>西仲　則夫　</a:t>
            </a:r>
            <a:endParaRPr kumimoji="1" lang="en-US" altLang="zh-TW" sz="800" dirty="0">
              <a:latin typeface="UD デジタル 教科書体 NK-R" panose="02020400000000000000" pitchFamily="18" charset="-128"/>
              <a:ea typeface="UD デジタル 教科書体 NK-R" panose="02020400000000000000" pitchFamily="18" charset="-128"/>
            </a:endParaRPr>
          </a:p>
          <a:p>
            <a:pPr algn="ctr"/>
            <a:r>
              <a:rPr kumimoji="1" lang="zh-TW" altLang="en-US" sz="800" dirty="0">
                <a:latin typeface="UD デジタル 教科書体 NK-R" panose="02020400000000000000" pitchFamily="18" charset="-128"/>
                <a:ea typeface="UD デジタル 教科書体 NK-R" panose="02020400000000000000" pitchFamily="18" charset="-128"/>
              </a:rPr>
              <a:t>事務局長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59513"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7439010" y="2457656"/>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「瓢箪山音楽祭」動画配信</a:t>
            </a:r>
          </a:p>
        </p:txBody>
      </p:sp>
      <p:pic>
        <p:nvPicPr>
          <p:cNvPr id="4" name="図 3">
            <a:extLst>
              <a:ext uri="{FF2B5EF4-FFF2-40B4-BE49-F238E27FC236}">
                <a16:creationId xmlns:a16="http://schemas.microsoft.com/office/drawing/2014/main" id="{FC3250B5-2D9C-4AE1-8EE5-1B90DBCA4F76}"/>
              </a:ext>
            </a:extLst>
          </p:cNvPr>
          <p:cNvPicPr>
            <a:picLocks noChangeAspect="1"/>
          </p:cNvPicPr>
          <p:nvPr/>
        </p:nvPicPr>
        <p:blipFill>
          <a:blip r:embed="rId3"/>
          <a:stretch>
            <a:fillRect/>
          </a:stretch>
        </p:blipFill>
        <p:spPr>
          <a:xfrm>
            <a:off x="8816387" y="5559545"/>
            <a:ext cx="743698" cy="759192"/>
          </a:xfrm>
          <a:prstGeom prst="rect">
            <a:avLst/>
          </a:prstGeom>
        </p:spPr>
      </p:pic>
      <p:pic>
        <p:nvPicPr>
          <p:cNvPr id="5" name="図 4">
            <a:extLst>
              <a:ext uri="{FF2B5EF4-FFF2-40B4-BE49-F238E27FC236}">
                <a16:creationId xmlns:a16="http://schemas.microsoft.com/office/drawing/2014/main" id="{369BCAF3-A9DF-4764-AB62-E789EA14CAD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78197" y="1191493"/>
            <a:ext cx="1829602" cy="122877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C26DB1B9-3E8E-48F1-B4C0-D36975B32DD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49565" y="2731079"/>
            <a:ext cx="1303865" cy="184017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0" name="正方形/長方形 39"/>
          <p:cNvSpPr/>
          <p:nvPr/>
        </p:nvSpPr>
        <p:spPr>
          <a:xfrm>
            <a:off x="5676900" y="102752"/>
            <a:ext cx="4086282" cy="630308"/>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事業実施商店街：瓢箪山活性化委員会</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所在地：大阪府東大阪市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アクセス：近鉄奈良線瓢箪山駅すぐ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215</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pic>
        <p:nvPicPr>
          <p:cNvPr id="8" name="図 7">
            <a:extLst>
              <a:ext uri="{FF2B5EF4-FFF2-40B4-BE49-F238E27FC236}">
                <a16:creationId xmlns:a16="http://schemas.microsoft.com/office/drawing/2014/main" id="{6CE28769-141B-469F-BBE7-D08328B21079}"/>
              </a:ext>
            </a:extLst>
          </p:cNvPr>
          <p:cNvPicPr preferRelativeResize="0">
            <a:picLocks/>
          </p:cNvPicPr>
          <p:nvPr/>
        </p:nvPicPr>
        <p:blipFill>
          <a:blip r:embed="rId6" cstate="print">
            <a:extLst>
              <a:ext uri="{28A0092B-C50C-407E-A947-70E740481C1C}">
                <a14:useLocalDpi xmlns:a14="http://schemas.microsoft.com/office/drawing/2010/main"/>
              </a:ext>
            </a:extLst>
          </a:blip>
          <a:stretch>
            <a:fillRect/>
          </a:stretch>
        </p:blipFill>
        <p:spPr>
          <a:xfrm>
            <a:off x="601231" y="5611870"/>
            <a:ext cx="626400" cy="835200"/>
          </a:xfrm>
          <a:prstGeom prst="rect">
            <a:avLst/>
          </a:prstGeom>
        </p:spPr>
      </p:pic>
      <p:sp>
        <p:nvSpPr>
          <p:cNvPr id="50" name="テキスト ボックス 49">
            <a:extLst>
              <a:ext uri="{FF2B5EF4-FFF2-40B4-BE49-F238E27FC236}">
                <a16:creationId xmlns:a16="http://schemas.microsoft.com/office/drawing/2014/main" id="{0B171E83-5571-4349-811F-521D90BE09E2}"/>
              </a:ext>
            </a:extLst>
          </p:cNvPr>
          <p:cNvSpPr txBox="1"/>
          <p:nvPr/>
        </p:nvSpPr>
        <p:spPr>
          <a:xfrm>
            <a:off x="8110747" y="75580"/>
            <a:ext cx="530915" cy="230832"/>
          </a:xfrm>
          <a:prstGeom prst="rect">
            <a:avLst/>
          </a:prstGeom>
          <a:noFill/>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商店街</a:t>
            </a:r>
          </a:p>
        </p:txBody>
      </p:sp>
      <p:sp>
        <p:nvSpPr>
          <p:cNvPr id="52" name="テキスト ボックス 51">
            <a:extLst>
              <a:ext uri="{FF2B5EF4-FFF2-40B4-BE49-F238E27FC236}">
                <a16:creationId xmlns:a16="http://schemas.microsoft.com/office/drawing/2014/main" id="{3BB1CF8B-8CCA-4005-A073-F573B8B43D4F}"/>
              </a:ext>
            </a:extLst>
          </p:cNvPr>
          <p:cNvSpPr txBox="1"/>
          <p:nvPr/>
        </p:nvSpPr>
        <p:spPr>
          <a:xfrm>
            <a:off x="8635644" y="76200"/>
            <a:ext cx="569387"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地元学校</a:t>
            </a:r>
          </a:p>
        </p:txBody>
      </p:sp>
      <p:sp>
        <p:nvSpPr>
          <p:cNvPr id="53" name="テキスト ボックス 52">
            <a:extLst>
              <a:ext uri="{FF2B5EF4-FFF2-40B4-BE49-F238E27FC236}">
                <a16:creationId xmlns:a16="http://schemas.microsoft.com/office/drawing/2014/main" id="{7DB7B8C5-C028-4237-8654-85A0727F53BC}"/>
              </a:ext>
            </a:extLst>
          </p:cNvPr>
          <p:cNvSpPr txBox="1"/>
          <p:nvPr/>
        </p:nvSpPr>
        <p:spPr>
          <a:xfrm>
            <a:off x="9169004" y="76200"/>
            <a:ext cx="481222"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イベント</a:t>
            </a:r>
          </a:p>
        </p:txBody>
      </p:sp>
      <p:sp>
        <p:nvSpPr>
          <p:cNvPr id="2"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p:txBody>
          <a:bodyPr/>
          <a:lstStyle/>
          <a:p>
            <a:r>
              <a:rPr kumimoji="1" lang="en-US" altLang="ja-JP" dirty="0" smtClean="0"/>
              <a:t>20</a:t>
            </a:r>
            <a:endParaRPr kumimoji="1" lang="ja-JP" altLang="en-US" dirty="0"/>
          </a:p>
        </p:txBody>
      </p:sp>
      <p:pic>
        <p:nvPicPr>
          <p:cNvPr id="59" name="図 58">
            <a:extLst>
              <a:ext uri="{FF2B5EF4-FFF2-40B4-BE49-F238E27FC236}">
                <a16:creationId xmlns:a16="http://schemas.microsoft.com/office/drawing/2014/main" id="{6EC06957-EF14-5441-9039-878296EB78F9}"/>
              </a:ext>
            </a:extLst>
          </p:cNvPr>
          <p:cNvPicPr>
            <a:picLocks noChangeAspect="1"/>
          </p:cNvPicPr>
          <p:nvPr/>
        </p:nvPicPr>
        <p:blipFill>
          <a:blip r:embed="rId7"/>
          <a:stretch>
            <a:fillRect/>
          </a:stretch>
        </p:blipFill>
        <p:spPr>
          <a:xfrm>
            <a:off x="8168258" y="276498"/>
            <a:ext cx="419100" cy="419100"/>
          </a:xfrm>
          <a:prstGeom prst="rect">
            <a:avLst/>
          </a:prstGeom>
        </p:spPr>
      </p:pic>
      <p:pic>
        <p:nvPicPr>
          <p:cNvPr id="60" name="図 59">
            <a:extLst>
              <a:ext uri="{FF2B5EF4-FFF2-40B4-BE49-F238E27FC236}">
                <a16:creationId xmlns:a16="http://schemas.microsoft.com/office/drawing/2014/main" id="{9B213F44-F19A-6548-BAE2-3ABEBA24331D}"/>
              </a:ext>
            </a:extLst>
          </p:cNvPr>
          <p:cNvPicPr>
            <a:picLocks noChangeAspect="1"/>
          </p:cNvPicPr>
          <p:nvPr/>
        </p:nvPicPr>
        <p:blipFill>
          <a:blip r:embed="rId8"/>
          <a:stretch>
            <a:fillRect/>
          </a:stretch>
        </p:blipFill>
        <p:spPr>
          <a:xfrm>
            <a:off x="8704759" y="276498"/>
            <a:ext cx="419100" cy="419100"/>
          </a:xfrm>
          <a:prstGeom prst="rect">
            <a:avLst/>
          </a:prstGeom>
        </p:spPr>
      </p:pic>
      <p:pic>
        <p:nvPicPr>
          <p:cNvPr id="61" name="図 60">
            <a:extLst>
              <a:ext uri="{FF2B5EF4-FFF2-40B4-BE49-F238E27FC236}">
                <a16:creationId xmlns:a16="http://schemas.microsoft.com/office/drawing/2014/main" id="{83AA1173-0A9C-E54D-BAB1-D5B468E3AC03}"/>
              </a:ext>
            </a:extLst>
          </p:cNvPr>
          <p:cNvPicPr>
            <a:picLocks noChangeAspect="1"/>
          </p:cNvPicPr>
          <p:nvPr/>
        </p:nvPicPr>
        <p:blipFill>
          <a:blip r:embed="rId9"/>
          <a:stretch>
            <a:fillRect/>
          </a:stretch>
        </p:blipFill>
        <p:spPr>
          <a:xfrm>
            <a:off x="9205031" y="276498"/>
            <a:ext cx="419529" cy="419100"/>
          </a:xfrm>
          <a:prstGeom prst="rect">
            <a:avLst/>
          </a:prstGeom>
        </p:spPr>
      </p:pic>
      <p:grpSp>
        <p:nvGrpSpPr>
          <p:cNvPr id="35" name="グループ化 34"/>
          <p:cNvGrpSpPr/>
          <p:nvPr/>
        </p:nvGrpSpPr>
        <p:grpSpPr>
          <a:xfrm>
            <a:off x="8593352" y="423808"/>
            <a:ext cx="1117595" cy="100777"/>
            <a:chOff x="8591274" y="397527"/>
            <a:chExt cx="1117595" cy="100777"/>
          </a:xfrm>
        </p:grpSpPr>
        <p:sp>
          <p:nvSpPr>
            <p:cNvPr id="37" name="十字形 36">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9" name="二等辺三角形 38">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04684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kumimoji="1" lang="en-US" altLang="ja-JP" dirty="0" smtClean="0"/>
              <a:t>21</a:t>
            </a:r>
            <a:endParaRPr kumimoji="1" lang="ja-JP" altLang="en-US" dirty="0"/>
          </a:p>
        </p:txBody>
      </p:sp>
      <p:sp>
        <p:nvSpPr>
          <p:cNvPr id="5" name="タイトル 1"/>
          <p:cNvSpPr>
            <a:spLocks noGrp="1"/>
          </p:cNvSpPr>
          <p:nvPr>
            <p:ph idx="1"/>
          </p:nvPr>
        </p:nvSpPr>
        <p:spPr>
          <a:xfrm>
            <a:off x="721379" y="3091050"/>
            <a:ext cx="8543925" cy="602876"/>
          </a:xfrm>
        </p:spPr>
        <p:txBody>
          <a:bodyPr/>
          <a:lstStyle/>
          <a:p>
            <a:pPr marL="0" indent="0">
              <a:buNone/>
            </a:pPr>
            <a:r>
              <a:rPr lang="ja-JP" altLang="en-US" sz="3600" b="1" dirty="0" smtClean="0">
                <a:solidFill>
                  <a:srgbClr val="327EC4"/>
                </a:solidFill>
                <a:latin typeface="UD デジタル 教科書体 NK-R" panose="02020400000000000000" pitchFamily="18" charset="-128"/>
                <a:ea typeface="UD デジタル 教科書体 NK-R" panose="02020400000000000000" pitchFamily="18" charset="-128"/>
              </a:rPr>
              <a:t>商店街</a:t>
            </a:r>
            <a:r>
              <a:rPr lang="ja-JP" altLang="en-US" sz="3600" b="1" dirty="0">
                <a:solidFill>
                  <a:srgbClr val="327EC4"/>
                </a:solidFill>
                <a:latin typeface="UD デジタル 教科書体 NK-R" panose="02020400000000000000" pitchFamily="18" charset="-128"/>
                <a:ea typeface="UD デジタル 教科書体 NK-R" panose="02020400000000000000" pitchFamily="18" charset="-128"/>
              </a:rPr>
              <a:t>の取組み事例</a:t>
            </a:r>
            <a:r>
              <a:rPr lang="ja-JP" altLang="en-US" b="1" dirty="0">
                <a:solidFill>
                  <a:srgbClr val="327EC4"/>
                </a:solidFill>
                <a:latin typeface="UD デジタル 教科書体 NK-R" panose="02020400000000000000" pitchFamily="18" charset="-128"/>
                <a:ea typeface="UD デジタル 教科書体 NK-R" panose="02020400000000000000" pitchFamily="18" charset="-128"/>
              </a:rPr>
              <a:t>（</a:t>
            </a:r>
            <a:r>
              <a:rPr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令和３年度実施）</a:t>
            </a:r>
            <a:endParaRPr lang="en-US" altLang="ja-JP" b="1" dirty="0">
              <a:latin typeface="Meiryo UI" panose="020B0604030504040204" pitchFamily="50" charset="-128"/>
              <a:ea typeface="Meiryo UI" panose="020B0604030504040204" pitchFamily="50" charset="-128"/>
            </a:endParaRPr>
          </a:p>
          <a:p>
            <a:pPr marL="0" indent="0">
              <a:buNone/>
            </a:pPr>
            <a:endParaRPr kumimoji="1" lang="ja-JP" altLang="en-US" dirty="0"/>
          </a:p>
        </p:txBody>
      </p:sp>
    </p:spTree>
    <p:extLst>
      <p:ext uri="{BB962C8B-B14F-4D97-AF65-F5344CB8AC3E}">
        <p14:creationId xmlns:p14="http://schemas.microsoft.com/office/powerpoint/2010/main" val="667444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図 65">
            <a:extLst>
              <a:ext uri="{FF2B5EF4-FFF2-40B4-BE49-F238E27FC236}">
                <a16:creationId xmlns:a16="http://schemas.microsoft.com/office/drawing/2014/main" id="{D71ED000-7CF7-4AC4-A9BD-621D5FCEC7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23976" y="5484965"/>
            <a:ext cx="900000" cy="900000"/>
          </a:xfrm>
          <a:prstGeom prst="rect">
            <a:avLst/>
          </a:prstGeom>
          <a:noFill/>
          <a:ln>
            <a:noFill/>
          </a:ln>
        </p:spPr>
      </p:pic>
      <p:graphicFrame>
        <p:nvGraphicFramePr>
          <p:cNvPr id="7" name="表 6"/>
          <p:cNvGraphicFramePr>
            <a:graphicFrameLocks noGrp="1"/>
          </p:cNvGraphicFramePr>
          <p:nvPr>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smtClean="0">
                          <a:solidFill>
                            <a:schemeClr val="tx1"/>
                          </a:solidFill>
                          <a:latin typeface="+mn-ea"/>
                          <a:ea typeface="+mn-ea"/>
                        </a:rPr>
                        <a:t>事例⑯</a:t>
                      </a:r>
                      <a:endParaRPr kumimoji="1" lang="ja-JP" altLang="en-US" sz="1000" b="1"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mn-ea"/>
                          <a:ea typeface="+mn-ea"/>
                        </a:rPr>
                        <a:t>鉄道会社と連携した販売促進イベントのオンライン化と発信強化</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初めてのオンライン抽選会！楽しいマップ制作！毎週、会議で熱い議論が！！</a:t>
            </a:r>
          </a:p>
        </p:txBody>
      </p:sp>
      <p:sp>
        <p:nvSpPr>
          <p:cNvPr id="26" name="テキスト ボックス 25"/>
          <p:cNvSpPr txBox="1"/>
          <p:nvPr/>
        </p:nvSpPr>
        <p:spPr>
          <a:xfrm>
            <a:off x="302228" y="1339586"/>
            <a:ext cx="6809544" cy="738664"/>
          </a:xfrm>
          <a:prstGeom prst="rect">
            <a:avLst/>
          </a:prstGeom>
          <a:noFill/>
        </p:spPr>
        <p:txBody>
          <a:bodyPr wrap="square" rtlCol="0">
            <a:spAutoFit/>
          </a:bodyPr>
          <a:lstStyle/>
          <a:p>
            <a:pPr marL="93663" indent="82550"/>
            <a:r>
              <a:rPr kumimoji="1" lang="ja-JP" altLang="en-US" sz="1050" dirty="0" smtClean="0">
                <a:latin typeface="UD デジタル 教科書体 NK-R" panose="02020400000000000000" pitchFamily="18" charset="-128"/>
                <a:ea typeface="UD デジタル 教科書体 NK-R" panose="02020400000000000000" pitchFamily="18" charset="-128"/>
              </a:rPr>
              <a:t>コロナ</a:t>
            </a:r>
            <a:r>
              <a:rPr kumimoji="1" lang="ja-JP" altLang="en-US" sz="1050" dirty="0">
                <a:latin typeface="UD デジタル 教科書体 NK-R" panose="02020400000000000000" pitchFamily="18" charset="-128"/>
                <a:ea typeface="UD デジタル 教科書体 NK-R" panose="02020400000000000000" pitchFamily="18" charset="-128"/>
              </a:rPr>
              <a:t>禍でも安心して来街してもらい、千林を</a:t>
            </a:r>
            <a:r>
              <a:rPr kumimoji="1" lang="ja-JP" altLang="en-US" sz="1050" dirty="0" smtClean="0">
                <a:latin typeface="UD デジタル 教科書体 NK-R" panose="02020400000000000000" pitchFamily="18" charset="-128"/>
                <a:ea typeface="UD デジタル 教科書体 NK-R" panose="02020400000000000000" pitchFamily="18" charset="-128"/>
              </a:rPr>
              <a:t>楽しんでもらうため、恒例の販売促進イベント（自主事業）に</a:t>
            </a:r>
            <a:r>
              <a:rPr kumimoji="1" lang="ja-JP" altLang="en-US" sz="1050" dirty="0">
                <a:latin typeface="UD デジタル 教科書体 NK-R" panose="02020400000000000000" pitchFamily="18" charset="-128"/>
                <a:ea typeface="UD デジタル 教科書体 NK-R" panose="02020400000000000000" pitchFamily="18" charset="-128"/>
              </a:rPr>
              <a:t>ひと工夫。</a:t>
            </a:r>
          </a:p>
          <a:p>
            <a:pPr marL="93663"/>
            <a:r>
              <a:rPr kumimoji="1" lang="ja-JP" altLang="en-US" sz="1050" dirty="0">
                <a:latin typeface="UD デジタル 教科書体 NK-R" panose="02020400000000000000" pitchFamily="18" charset="-128"/>
                <a:ea typeface="UD デジタル 教科書体 NK-R" panose="02020400000000000000" pitchFamily="18" charset="-128"/>
              </a:rPr>
              <a:t>非接触型且つ抽選会場での３密を回避するため</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ICT</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活用</a:t>
            </a:r>
            <a:r>
              <a:rPr kumimoji="1" lang="ja-JP" altLang="en-US" sz="1050" dirty="0" smtClean="0">
                <a:latin typeface="UD デジタル 教科書体 NK-R" panose="02020400000000000000" pitchFamily="18" charset="-128"/>
                <a:ea typeface="UD デジタル 教科書体 NK-R" panose="02020400000000000000" pitchFamily="18" charset="-128"/>
              </a:rPr>
              <a:t>した「オンライン抽選会」の</a:t>
            </a:r>
            <a:r>
              <a:rPr kumimoji="1" lang="ja-JP" altLang="en-US" sz="1050" dirty="0">
                <a:latin typeface="UD デジタル 教科書体 NK-R" panose="02020400000000000000" pitchFamily="18" charset="-128"/>
                <a:ea typeface="UD デジタル 教科書体 NK-R" panose="02020400000000000000" pitchFamily="18" charset="-128"/>
              </a:rPr>
              <a:t>開催</a:t>
            </a:r>
            <a:r>
              <a:rPr kumimoji="1" lang="ja-JP" altLang="en-US" sz="1050" dirty="0" smtClean="0">
                <a:latin typeface="UD デジタル 教科書体 NK-R" panose="02020400000000000000" pitchFamily="18" charset="-128"/>
                <a:ea typeface="UD デジタル 教科書体 NK-R" panose="02020400000000000000" pitchFamily="18" charset="-128"/>
              </a:rPr>
              <a:t>や</a:t>
            </a:r>
            <a:r>
              <a:rPr kumimoji="1" lang="en-US" altLang="ja-JP" sz="1050" dirty="0">
                <a:latin typeface="UD デジタル 教科書体 NK-R" panose="02020400000000000000" pitchFamily="18" charset="-128"/>
                <a:ea typeface="UD デジタル 教科書体 NK-R" panose="02020400000000000000" pitchFamily="18" charset="-128"/>
              </a:rPr>
              <a:t>google</a:t>
            </a:r>
            <a:r>
              <a:rPr kumimoji="1" lang="ja-JP" altLang="en-US" sz="1050" dirty="0" smtClean="0">
                <a:latin typeface="UD デジタル 教科書体 NK-R" panose="02020400000000000000" pitchFamily="18" charset="-128"/>
                <a:ea typeface="UD デジタル 教科書体 NK-R" panose="02020400000000000000" pitchFamily="18" charset="-128"/>
              </a:rPr>
              <a:t>マップ</a:t>
            </a:r>
            <a:r>
              <a:rPr kumimoji="1" lang="ja-JP" altLang="en-US" sz="1050" dirty="0">
                <a:latin typeface="UD デジタル 教科書体 NK-R" panose="02020400000000000000" pitchFamily="18" charset="-128"/>
                <a:ea typeface="UD デジタル 教科書体 NK-R" panose="02020400000000000000" pitchFamily="18" charset="-128"/>
              </a:rPr>
              <a:t>を活用した商店街回遊イベントを</a:t>
            </a:r>
            <a:r>
              <a:rPr kumimoji="1" lang="ja-JP" altLang="en-US" sz="1050" dirty="0" smtClean="0">
                <a:latin typeface="UD デジタル 教科書体 NK-R" panose="02020400000000000000" pitchFamily="18" charset="-128"/>
                <a:ea typeface="UD デジタル 教科書体 NK-R" panose="02020400000000000000" pitchFamily="18" charset="-128"/>
              </a:rPr>
              <a:t>実施。また、地域</a:t>
            </a:r>
            <a:r>
              <a:rPr kumimoji="1" lang="ja-JP" altLang="en-US" sz="1050" dirty="0">
                <a:latin typeface="UD デジタル 教科書体 NK-R" panose="02020400000000000000" pitchFamily="18" charset="-128"/>
                <a:ea typeface="UD デジタル 教科書体 NK-R" panose="02020400000000000000" pitchFamily="18" charset="-128"/>
              </a:rPr>
              <a:t>団体と</a:t>
            </a:r>
            <a:r>
              <a:rPr kumimoji="1" lang="ja-JP" altLang="en-US" sz="1050" dirty="0" smtClean="0">
                <a:latin typeface="UD デジタル 教科書体 NK-R" panose="02020400000000000000" pitchFamily="18" charset="-128"/>
                <a:ea typeface="UD デジタル 教科書体 NK-R" panose="02020400000000000000" pitchFamily="18" charset="-128"/>
              </a:rPr>
              <a:t>協働し制作した千</a:t>
            </a:r>
            <a:r>
              <a:rPr kumimoji="1" lang="ja-JP" altLang="en-US" sz="1050" dirty="0">
                <a:latin typeface="UD デジタル 教科書体 NK-R" panose="02020400000000000000" pitchFamily="18" charset="-128"/>
                <a:ea typeface="UD デジタル 教科書体 NK-R" panose="02020400000000000000" pitchFamily="18" charset="-128"/>
              </a:rPr>
              <a:t>林界隈のテイクアウトができるお店を紹介した「</a:t>
            </a:r>
            <a:r>
              <a:rPr kumimoji="1" lang="ja-JP" altLang="en-US" sz="1050" dirty="0" err="1">
                <a:latin typeface="UD デジタル 教科書体 NK-R" panose="02020400000000000000" pitchFamily="18" charset="-128"/>
                <a:ea typeface="UD デジタル 教科書体 NK-R" panose="02020400000000000000" pitchFamily="18" charset="-128"/>
              </a:rPr>
              <a:t>ぐるめ</a:t>
            </a:r>
            <a:r>
              <a:rPr kumimoji="1" lang="ja-JP" altLang="en-US" sz="1050" dirty="0">
                <a:latin typeface="UD デジタル 教科書体 NK-R" panose="02020400000000000000" pitchFamily="18" charset="-128"/>
                <a:ea typeface="UD デジタル 教科書体 NK-R" panose="02020400000000000000" pitchFamily="18" charset="-128"/>
              </a:rPr>
              <a:t>マップ」と、区役所の協力を得て制作した千林界隈の名所を紹介する「まち歩きマップ」で、地域の魅力</a:t>
            </a:r>
            <a:r>
              <a:rPr kumimoji="1" lang="ja-JP" altLang="en-US" sz="1050" dirty="0" smtClean="0">
                <a:latin typeface="UD デジタル 教科書体 NK-R" panose="02020400000000000000" pitchFamily="18" charset="-128"/>
                <a:ea typeface="UD デジタル 教科書体 NK-R" panose="02020400000000000000" pitchFamily="18" charset="-128"/>
              </a:rPr>
              <a:t>を再発信。</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79345" y="2260798"/>
            <a:ext cx="7141121" cy="1946687"/>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a:t>
            </a:r>
            <a:r>
              <a:rPr kumimoji="1" lang="en-US" altLang="ja-JP" sz="1050" dirty="0">
                <a:latin typeface="UD デジタル 教科書体 NK-R" panose="02020400000000000000" pitchFamily="18" charset="-128"/>
                <a:ea typeface="UD デジタル 教科書体 NK-R" panose="02020400000000000000" pitchFamily="18" charset="-128"/>
              </a:rPr>
              <a:t>QR </a:t>
            </a:r>
            <a:r>
              <a:rPr kumimoji="1" lang="ja-JP" altLang="en-US" sz="1050" dirty="0">
                <a:latin typeface="UD デジタル 教科書体 NK-R" panose="02020400000000000000" pitchFamily="18" charset="-128"/>
                <a:ea typeface="UD デジタル 教科書体 NK-R" panose="02020400000000000000" pitchFamily="18" charset="-128"/>
              </a:rPr>
              <a:t>コードを活用</a:t>
            </a:r>
            <a:r>
              <a:rPr kumimoji="1" lang="ja-JP" altLang="en-US" sz="1050" dirty="0" smtClean="0">
                <a:latin typeface="UD デジタル 教科書体 NK-R" panose="02020400000000000000" pitchFamily="18" charset="-128"/>
                <a:ea typeface="UD デジタル 教科書体 NK-R" panose="02020400000000000000" pitchFamily="18" charset="-128"/>
              </a:rPr>
              <a:t>した「オンライン</a:t>
            </a:r>
            <a:r>
              <a:rPr kumimoji="1" lang="ja-JP" altLang="en-US" sz="1050" dirty="0">
                <a:latin typeface="UD デジタル 教科書体 NK-R" panose="02020400000000000000" pitchFamily="18" charset="-128"/>
                <a:ea typeface="UD デジタル 教科書体 NK-R" panose="02020400000000000000" pitchFamily="18" charset="-128"/>
              </a:rPr>
              <a:t>抽選会</a:t>
            </a: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千林埋蔵金を掘り当てろ！</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」の</a:t>
            </a:r>
            <a:r>
              <a:rPr kumimoji="1" lang="ja-JP" altLang="en-US" sz="1050" dirty="0">
                <a:latin typeface="UD デジタル 教科書体 NK-R" panose="02020400000000000000" pitchFamily="18" charset="-128"/>
                <a:ea typeface="UD デジタル 教科書体 NK-R" panose="02020400000000000000" pitchFamily="18" charset="-128"/>
              </a:rPr>
              <a:t>開催</a:t>
            </a:r>
          </a:p>
          <a:p>
            <a:pPr marL="93663" indent="82550"/>
            <a:r>
              <a:rPr kumimoji="1" lang="ja-JP" altLang="en-US" sz="1050" dirty="0" smtClean="0">
                <a:latin typeface="UD デジタル 教科書体 NK-R" panose="02020400000000000000" pitchFamily="18" charset="-128"/>
                <a:ea typeface="UD デジタル 教科書体 NK-R" panose="02020400000000000000" pitchFamily="18" charset="-128"/>
              </a:rPr>
              <a:t>電鉄会社と連携して実施する恒例の販売促進イベントのガラガラ抽選会（自主事業）を、</a:t>
            </a:r>
            <a:r>
              <a:rPr kumimoji="1" lang="ja-JP" altLang="en-US" sz="1050" dirty="0">
                <a:latin typeface="UD デジタル 教科書体 NK-R" panose="02020400000000000000" pitchFamily="18" charset="-128"/>
                <a:ea typeface="UD デジタル 教科書体 NK-R" panose="02020400000000000000" pitchFamily="18" charset="-128"/>
              </a:rPr>
              <a:t>抽選券の</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コードをスマートフォンで読み取ると抽選が</a:t>
            </a:r>
            <a:r>
              <a:rPr kumimoji="1" lang="ja-JP" altLang="en-US" sz="1050" dirty="0" smtClean="0">
                <a:latin typeface="UD デジタル 教科書体 NK-R" panose="02020400000000000000" pitchFamily="18" charset="-128"/>
                <a:ea typeface="UD デジタル 教科書体 NK-R" panose="02020400000000000000" pitchFamily="18" charset="-128"/>
              </a:rPr>
              <a:t>オンライン上で</a:t>
            </a:r>
            <a:r>
              <a:rPr kumimoji="1" lang="ja-JP" altLang="en-US" sz="1050" dirty="0">
                <a:latin typeface="UD デジタル 教科書体 NK-R" panose="02020400000000000000" pitchFamily="18" charset="-128"/>
                <a:ea typeface="UD デジタル 教科書体 NK-R" panose="02020400000000000000" pitchFamily="18" charset="-128"/>
              </a:rPr>
              <a:t>始まる</a:t>
            </a:r>
            <a:r>
              <a:rPr kumimoji="1" lang="ja-JP" altLang="en-US" sz="1050" dirty="0" smtClean="0">
                <a:latin typeface="UD デジタル 教科書体 NK-R" panose="02020400000000000000" pitchFamily="18" charset="-128"/>
                <a:ea typeface="UD デジタル 教科書体 NK-R" panose="02020400000000000000" pitchFamily="18" charset="-128"/>
              </a:rPr>
              <a:t>仕組みにて実施した。また、実施の際には、</a:t>
            </a:r>
            <a:r>
              <a:rPr kumimoji="1" lang="ja-JP" altLang="en-US" sz="1050" dirty="0">
                <a:latin typeface="UD デジタル 教科書体 NK-R" panose="02020400000000000000" pitchFamily="18" charset="-128"/>
                <a:ea typeface="UD デジタル 教科書体 NK-R" panose="02020400000000000000" pitchFamily="18" charset="-128"/>
              </a:rPr>
              <a:t>操作方法がわからない方やスマートフォンを持たない方へのサポート</a:t>
            </a:r>
            <a:r>
              <a:rPr kumimoji="1" lang="ja-JP" altLang="en-US" sz="1050" dirty="0" smtClean="0">
                <a:latin typeface="UD デジタル 教科書体 NK-R" panose="02020400000000000000" pitchFamily="18" charset="-128"/>
                <a:ea typeface="UD デジタル 教科書体 NK-R" panose="02020400000000000000" pitchFamily="18" charset="-128"/>
              </a:rPr>
              <a:t>体制を整備。</a:t>
            </a:r>
            <a:r>
              <a:rPr kumimoji="1" lang="ja-JP" altLang="en-US" sz="1050" dirty="0">
                <a:latin typeface="UD デジタル 教科書体 NK-R" panose="02020400000000000000" pitchFamily="18" charset="-128"/>
                <a:ea typeface="UD デジタル 教科書体 NK-R" panose="02020400000000000000" pitchFamily="18" charset="-128"/>
              </a:rPr>
              <a:t>組織内でも実施について賛否の意見が分かれたが、</a:t>
            </a:r>
            <a:r>
              <a:rPr kumimoji="1" lang="ja-JP" altLang="en-US" sz="1050" dirty="0" smtClean="0">
                <a:latin typeface="UD デジタル 教科書体 NK-R" panose="02020400000000000000" pitchFamily="18" charset="-128"/>
                <a:ea typeface="UD デジタル 教科書体 NK-R" panose="02020400000000000000" pitchFamily="18" charset="-128"/>
              </a:rPr>
              <a:t>ＩＣＴ</a:t>
            </a:r>
            <a:r>
              <a:rPr kumimoji="1" lang="ja-JP" altLang="en-US" sz="1050" dirty="0">
                <a:latin typeface="UD デジタル 教科書体 NK-R" panose="02020400000000000000" pitchFamily="18" charset="-128"/>
                <a:ea typeface="UD デジタル 教科書体 NK-R" panose="02020400000000000000" pitchFamily="18" charset="-128"/>
              </a:rPr>
              <a:t>を</a:t>
            </a:r>
            <a:r>
              <a:rPr kumimoji="1" lang="ja-JP" altLang="en-US" sz="1050" dirty="0" smtClean="0">
                <a:latin typeface="UD デジタル 教科書体 NK-R" panose="02020400000000000000" pitchFamily="18" charset="-128"/>
                <a:ea typeface="UD デジタル 教科書体 NK-R" panose="02020400000000000000" pitchFamily="18" charset="-128"/>
              </a:rPr>
              <a:t>活用</a:t>
            </a:r>
            <a:r>
              <a:rPr kumimoji="1" lang="ja-JP" altLang="en-US" sz="1050" dirty="0">
                <a:latin typeface="UD デジタル 教科書体 NK-R" panose="02020400000000000000" pitchFamily="18" charset="-128"/>
                <a:ea typeface="UD デジタル 教科書体 NK-R" panose="02020400000000000000" pitchFamily="18" charset="-128"/>
              </a:rPr>
              <a:t>した抽選方法へのチャレンジは今しかないと、丁寧な説明で組織内の理解にも努めた。</a:t>
            </a:r>
          </a:p>
          <a:p>
            <a:endParaRPr kumimoji="1" lang="en-US" altLang="ja-JP" sz="50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商店街内外の店舗や周辺名所などを紹介</a:t>
            </a:r>
            <a:r>
              <a:rPr kumimoji="1" lang="ja-JP" altLang="en-US" sz="1050" dirty="0" smtClean="0">
                <a:latin typeface="UD デジタル 教科書体 NK-R" panose="02020400000000000000" pitchFamily="18" charset="-128"/>
                <a:ea typeface="UD デジタル 教科書体 NK-R" panose="02020400000000000000" pitchFamily="18" charset="-128"/>
              </a:rPr>
              <a:t>する「</a:t>
            </a:r>
            <a:r>
              <a:rPr kumimoji="1" lang="ja-JP" altLang="en-US" sz="1050" dirty="0" err="1" smtClean="0">
                <a:latin typeface="UD デジタル 教科書体 NK-R" panose="02020400000000000000" pitchFamily="18" charset="-128"/>
                <a:ea typeface="UD デジタル 教科書体 NK-R" panose="02020400000000000000" pitchFamily="18" charset="-128"/>
              </a:rPr>
              <a:t>ぐるめ</a:t>
            </a:r>
            <a:r>
              <a:rPr kumimoji="1" lang="ja-JP" altLang="en-US" sz="1050" dirty="0" smtClean="0">
                <a:latin typeface="UD デジタル 教科書体 NK-R" panose="02020400000000000000" pitchFamily="18" charset="-128"/>
                <a:ea typeface="UD デジタル 教科書体 NK-R" panose="02020400000000000000" pitchFamily="18" charset="-128"/>
              </a:rPr>
              <a:t>マップ」と「まち歩きマップ」の</a:t>
            </a:r>
            <a:r>
              <a:rPr kumimoji="1" lang="ja-JP" altLang="en-US" sz="1050" dirty="0">
                <a:latin typeface="UD デジタル 教科書体 NK-R" panose="02020400000000000000" pitchFamily="18" charset="-128"/>
                <a:ea typeface="UD デジタル 教科書体 NK-R" panose="02020400000000000000" pitchFamily="18" charset="-128"/>
              </a:rPr>
              <a:t>制作で地域の魅力を発信</a:t>
            </a:r>
          </a:p>
          <a:p>
            <a:pPr marL="93663" indent="82550"/>
            <a:r>
              <a:rPr kumimoji="1" lang="ja-JP" altLang="en-US" sz="1050" dirty="0" smtClean="0">
                <a:latin typeface="UD デジタル 教科書体 NK-R" panose="02020400000000000000" pitchFamily="18" charset="-128"/>
                <a:ea typeface="UD デジタル 教科書体 NK-R" panose="02020400000000000000" pitchFamily="18" charset="-128"/>
              </a:rPr>
              <a:t>地域</a:t>
            </a:r>
            <a:r>
              <a:rPr kumimoji="1" lang="ja-JP" altLang="en-US" sz="1050" dirty="0">
                <a:latin typeface="UD デジタル 教科書体 NK-R" panose="02020400000000000000" pitchFamily="18" charset="-128"/>
                <a:ea typeface="UD デジタル 教科書体 NK-R" panose="02020400000000000000" pitchFamily="18" charset="-128"/>
              </a:rPr>
              <a:t>のテイクアウトに対応した飲食店を紹介した「千林界隈</a:t>
            </a:r>
            <a:r>
              <a:rPr kumimoji="1" lang="ja-JP" altLang="en-US" sz="1050" dirty="0" err="1">
                <a:latin typeface="UD デジタル 教科書体 NK-R" panose="02020400000000000000" pitchFamily="18" charset="-128"/>
                <a:ea typeface="UD デジタル 教科書体 NK-R" panose="02020400000000000000" pitchFamily="18" charset="-128"/>
              </a:rPr>
              <a:t>ぐるめ</a:t>
            </a:r>
            <a:r>
              <a:rPr kumimoji="1" lang="ja-JP" altLang="en-US" sz="1050" dirty="0">
                <a:latin typeface="UD デジタル 教科書体 NK-R" panose="02020400000000000000" pitchFamily="18" charset="-128"/>
                <a:ea typeface="UD デジタル 教科書体 NK-R" panose="02020400000000000000" pitchFamily="18" charset="-128"/>
              </a:rPr>
              <a:t>マップ～テイクアウト編」と名所を紹介した「千林界隈まち歩きマップ～</a:t>
            </a:r>
            <a:r>
              <a:rPr kumimoji="1" lang="en-US" altLang="ja-JP" sz="1050" dirty="0">
                <a:latin typeface="UD デジタル 教科書体 NK-R" panose="02020400000000000000" pitchFamily="18" charset="-128"/>
                <a:ea typeface="UD デジタル 教科書体 NK-R" panose="02020400000000000000" pitchFamily="18" charset="-128"/>
              </a:rPr>
              <a:t>37</a:t>
            </a:r>
            <a:r>
              <a:rPr kumimoji="1" lang="ja-JP" altLang="en-US" sz="1050" dirty="0">
                <a:latin typeface="UD デジタル 教科書体 NK-R" panose="02020400000000000000" pitchFamily="18" charset="-128"/>
                <a:ea typeface="UD デジタル 教科書体 NK-R" panose="02020400000000000000" pitchFamily="18" charset="-128"/>
              </a:rPr>
              <a:t>か所おすすめ名所」を制作。掲載の店舗や名所にはナビ</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コードを付して</a:t>
            </a:r>
            <a:r>
              <a:rPr kumimoji="1" lang="ja-JP" altLang="en-US" sz="1050" dirty="0">
                <a:latin typeface="UD デジタル 教科書体 NK-R" panose="02020400000000000000" pitchFamily="18" charset="-128"/>
                <a:ea typeface="UD デジタル 教科書体 NK-R" panose="02020400000000000000" pitchFamily="18" charset="-128"/>
              </a:rPr>
              <a:t>あり</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読み込むと</a:t>
            </a:r>
            <a:r>
              <a:rPr kumimoji="1" lang="en-US" altLang="ja-JP" sz="1050" dirty="0">
                <a:latin typeface="UD デジタル 教科書体 NK-R" panose="02020400000000000000" pitchFamily="18" charset="-128"/>
                <a:ea typeface="UD デジタル 教科書体 NK-R" panose="02020400000000000000" pitchFamily="18" charset="-128"/>
              </a:rPr>
              <a:t>google</a:t>
            </a:r>
            <a:r>
              <a:rPr kumimoji="1" lang="ja-JP" altLang="en-US" sz="1050" dirty="0">
                <a:latin typeface="UD デジタル 教科書体 NK-R" panose="02020400000000000000" pitchFamily="18" charset="-128"/>
                <a:ea typeface="UD デジタル 教科書体 NK-R" panose="02020400000000000000" pitchFamily="18" charset="-128"/>
              </a:rPr>
              <a:t>マップで案内される。掲載する商店街以外の店舗情報は、「千林かいわいの暮らしをもっと楽しくする」をテーマに、商店主と地域住民がワンチームとなって活動している地域団体「１０００ピースプロジェクト」と協働して収集。また</a:t>
            </a:r>
            <a:r>
              <a:rPr kumimoji="1" lang="en-US" altLang="ja-JP" sz="1050" dirty="0">
                <a:latin typeface="UD デジタル 教科書体 NK-R" panose="02020400000000000000" pitchFamily="18" charset="-128"/>
                <a:ea typeface="UD デジタル 教科書体 NK-R" panose="02020400000000000000" pitchFamily="18" charset="-128"/>
              </a:rPr>
              <a:t>37</a:t>
            </a:r>
            <a:r>
              <a:rPr kumimoji="1" lang="ja-JP" altLang="en-US" sz="1050" dirty="0">
                <a:latin typeface="UD デジタル 教科書体 NK-R" panose="02020400000000000000" pitchFamily="18" charset="-128"/>
                <a:ea typeface="UD デジタル 教科書体 NK-R" panose="02020400000000000000" pitchFamily="18" charset="-128"/>
              </a:rPr>
              <a:t>か所のおすすめ名所は、旭区役所の協力のもと、名所情報や旭区検定を参考にした名所にまつわるクイズを</a:t>
            </a:r>
            <a:r>
              <a:rPr kumimoji="1" lang="ja-JP" altLang="en-US" sz="1050" dirty="0" smtClean="0">
                <a:latin typeface="UD デジタル 教科書体 NK-R" panose="02020400000000000000" pitchFamily="18" charset="-128"/>
                <a:ea typeface="UD デジタル 教科書体 NK-R" panose="02020400000000000000" pitchFamily="18" charset="-128"/>
              </a:rPr>
              <a:t>掲載し、楽しく見て</a:t>
            </a:r>
            <a:r>
              <a:rPr kumimoji="1" lang="ja-JP" altLang="en-US" sz="1050" dirty="0">
                <a:latin typeface="UD デジタル 教科書体 NK-R" panose="02020400000000000000" pitchFamily="18" charset="-128"/>
                <a:ea typeface="UD デジタル 教科書体 NK-R" panose="02020400000000000000" pitchFamily="18" charset="-128"/>
              </a:rPr>
              <a:t>もらう工夫を施した。</a:t>
            </a:r>
          </a:p>
        </p:txBody>
      </p:sp>
      <p:sp>
        <p:nvSpPr>
          <p:cNvPr id="41" name="角丸四角形 40"/>
          <p:cNvSpPr/>
          <p:nvPr/>
        </p:nvSpPr>
        <p:spPr>
          <a:xfrm>
            <a:off x="375006" y="5300809"/>
            <a:ext cx="5299651"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高齢のお客様が多い千林商店街ですが、</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コードを活用した新しい</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取組み</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の抽選会に、参加するお客様の笑顔に手ごたえを感じられました。</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２種類のガイドマップは、「行政」「</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1000</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ピースプロジェクト」「商店街」が一丸となり制作にあたりました。お客様がお買い物や散策に楽しんで活用して頂いております。</a:t>
            </a: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京阪電気</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鉄道（株）との</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連携</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により</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、中吊り、駅ポスター、駅置きパンフレットによるイベント告知等に協力をいただき、沿線のお客様の来街を誘致すること</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ができました。</a:t>
            </a:r>
            <a:endPar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43" name="直線コネクタ 42"/>
          <p:cNvCxnSpPr/>
          <p:nvPr/>
        </p:nvCxnSpPr>
        <p:spPr>
          <a:xfrm>
            <a:off x="398123" y="5511562"/>
            <a:ext cx="512691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38" name="角丸四角形 37"/>
          <p:cNvSpPr/>
          <p:nvPr/>
        </p:nvSpPr>
        <p:spPr>
          <a:xfrm>
            <a:off x="5532000" y="5300809"/>
            <a:ext cx="2969949"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1000</a:t>
            </a: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ピースプロジェクトからひとこと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1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indent="-171450" defTabSz="914400">
              <a:spcAft>
                <a:spcPts val="100"/>
              </a:spcAft>
              <a:buClr>
                <a:srgbClr val="327EC4"/>
              </a:buClr>
              <a:buFont typeface="Wingdings" panose="05000000000000000000" pitchFamily="2" charset="2"/>
              <a:buChar char="l"/>
              <a:defRPr/>
            </a:pPr>
            <a:endPar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indent="-171450" defTabSz="914400">
              <a:spcAft>
                <a:spcPts val="100"/>
              </a:spcAft>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千林</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商店街「</a:t>
            </a:r>
            <a:r>
              <a:rPr lang="ja-JP" altLang="en-US" sz="900" dirty="0" err="1">
                <a:solidFill>
                  <a:schemeClr val="tx1"/>
                </a:solidFill>
                <a:latin typeface="UD デジタル 教科書体 NK-R" panose="02020400000000000000" pitchFamily="18" charset="-128"/>
                <a:ea typeface="UD デジタル 教科書体 NK-R" panose="02020400000000000000" pitchFamily="18" charset="-128"/>
                <a:sym typeface="+mn-ea"/>
              </a:rPr>
              <a:t>ぐるめ</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マップ」の企画として、地域のお店の方に協力していただけるように工夫をして説明にまわりました。</a:t>
            </a:r>
          </a:p>
          <a:p>
            <a:pPr marL="171450" lvl="0" indent="-171450" defTabSz="914400">
              <a:spcAft>
                <a:spcPts val="100"/>
              </a:spcAft>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今後はもっと色々なお店の方にも参加していただけるようになると、より魅力的なマップになりそうだと感じました。</a:t>
            </a:r>
            <a:endPar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cxnSp>
        <p:nvCxnSpPr>
          <p:cNvPr id="49" name="直線コネクタ 48"/>
          <p:cNvCxnSpPr/>
          <p:nvPr/>
        </p:nvCxnSpPr>
        <p:spPr>
          <a:xfrm>
            <a:off x="5674658" y="5511562"/>
            <a:ext cx="2708003"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79348" y="2101311"/>
            <a:ext cx="2738716" cy="164906"/>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8871" y="4177535"/>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89304" y="6425066"/>
            <a:ext cx="1190507"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椙村　範子</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事業実施商店街：千林</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所在地：大阪市旭区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：京阪本線千林駅</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192</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37" name="テキスト ボックス 36">
            <a:extLst>
              <a:ext uri="{FF2B5EF4-FFF2-40B4-BE49-F238E27FC236}">
                <a16:creationId xmlns:a16="http://schemas.microsoft.com/office/drawing/2014/main" id="{093DCA5E-B041-4008-AD5C-FE5602EB6293}"/>
              </a:ext>
            </a:extLst>
          </p:cNvPr>
          <p:cNvSpPr txBox="1"/>
          <p:nvPr/>
        </p:nvSpPr>
        <p:spPr>
          <a:xfrm>
            <a:off x="7613351" y="5031090"/>
            <a:ext cx="1036684" cy="230832"/>
          </a:xfrm>
          <a:prstGeom prst="rect">
            <a:avLst/>
          </a:prstGeom>
          <a:noFill/>
        </p:spPr>
        <p:txBody>
          <a:bodyPr wrap="square" rtlCol="0">
            <a:spAutoFit/>
          </a:bodyPr>
          <a:lstStyle/>
          <a:p>
            <a:r>
              <a:rPr kumimoji="1" lang="ja-JP" altLang="en-US" sz="900" dirty="0" smtClean="0">
                <a:latin typeface="UD デジタル 教科書体 NK-R" panose="02020400000000000000" pitchFamily="18" charset="-128"/>
                <a:ea typeface="UD デジタル 教科書体 NK-R" panose="02020400000000000000" pitchFamily="18" charset="-128"/>
              </a:rPr>
              <a:t>「</a:t>
            </a:r>
            <a:r>
              <a:rPr kumimoji="1" lang="ja-JP" altLang="en-US" sz="900" dirty="0" err="1" smtClean="0">
                <a:latin typeface="UD デジタル 教科書体 NK-R" panose="02020400000000000000" pitchFamily="18" charset="-128"/>
                <a:ea typeface="UD デジタル 教科書体 NK-R" panose="02020400000000000000" pitchFamily="18" charset="-128"/>
              </a:rPr>
              <a:t>ぐるめ</a:t>
            </a:r>
            <a:r>
              <a:rPr kumimoji="1" lang="ja-JP" altLang="en-US" sz="900" dirty="0" smtClean="0">
                <a:latin typeface="UD デジタル 教科書体 NK-R" panose="02020400000000000000" pitchFamily="18" charset="-128"/>
                <a:ea typeface="UD デジタル 教科書体 NK-R" panose="02020400000000000000" pitchFamily="18" charset="-128"/>
              </a:rPr>
              <a:t>マップ」 </a:t>
            </a:r>
            <a:endParaRPr kumimoji="1" lang="en-US" altLang="ja-JP" sz="900" dirty="0">
              <a:latin typeface="UD デジタル 教科書体 NK-R" panose="02020400000000000000" pitchFamily="18" charset="-128"/>
              <a:ea typeface="UD デジタル 教科書体 NK-R" panose="02020400000000000000" pitchFamily="18" charset="-128"/>
            </a:endParaRPr>
          </a:p>
        </p:txBody>
      </p:sp>
      <p:sp>
        <p:nvSpPr>
          <p:cNvPr id="63" name="テキスト ボックス 62">
            <a:extLst>
              <a:ext uri="{FF2B5EF4-FFF2-40B4-BE49-F238E27FC236}">
                <a16:creationId xmlns:a16="http://schemas.microsoft.com/office/drawing/2014/main" id="{B268346B-9296-493C-913E-68C7B0531D6D}"/>
              </a:ext>
            </a:extLst>
          </p:cNvPr>
          <p:cNvSpPr txBox="1"/>
          <p:nvPr/>
        </p:nvSpPr>
        <p:spPr>
          <a:xfrm>
            <a:off x="7828766" y="41542"/>
            <a:ext cx="895209"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テイクアウト</a:t>
            </a:r>
          </a:p>
        </p:txBody>
      </p:sp>
      <p:sp>
        <p:nvSpPr>
          <p:cNvPr id="64" name="テキスト ボックス 63">
            <a:extLst>
              <a:ext uri="{FF2B5EF4-FFF2-40B4-BE49-F238E27FC236}">
                <a16:creationId xmlns:a16="http://schemas.microsoft.com/office/drawing/2014/main" id="{18AD505C-CD2C-459F-968A-4B161344F612}"/>
              </a:ext>
            </a:extLst>
          </p:cNvPr>
          <p:cNvSpPr txBox="1"/>
          <p:nvPr/>
        </p:nvSpPr>
        <p:spPr>
          <a:xfrm>
            <a:off x="8667778" y="4154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65" name="テキスト ボックス 64">
            <a:extLst>
              <a:ext uri="{FF2B5EF4-FFF2-40B4-BE49-F238E27FC236}">
                <a16:creationId xmlns:a16="http://schemas.microsoft.com/office/drawing/2014/main" id="{90E6EFD4-33F9-424A-AA30-0A996A901727}"/>
              </a:ext>
            </a:extLst>
          </p:cNvPr>
          <p:cNvSpPr txBox="1"/>
          <p:nvPr/>
        </p:nvSpPr>
        <p:spPr>
          <a:xfrm>
            <a:off x="9189595" y="41542"/>
            <a:ext cx="480614"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マップ</a:t>
            </a:r>
          </a:p>
        </p:txBody>
      </p:sp>
      <p:sp>
        <p:nvSpPr>
          <p:cNvPr id="48" name="テキスト ボックス 47">
            <a:extLst>
              <a:ext uri="{FF2B5EF4-FFF2-40B4-BE49-F238E27FC236}">
                <a16:creationId xmlns:a16="http://schemas.microsoft.com/office/drawing/2014/main" id="{2FE73D3B-BA8B-4169-BCB0-971899A6A395}"/>
              </a:ext>
            </a:extLst>
          </p:cNvPr>
          <p:cNvSpPr txBox="1"/>
          <p:nvPr/>
        </p:nvSpPr>
        <p:spPr>
          <a:xfrm>
            <a:off x="8382660" y="2813421"/>
            <a:ext cx="163113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密を回避した</a:t>
            </a:r>
            <a:endPar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「オンライン抽選会」の会場</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3" name="テキスト ボックス 52">
            <a:extLst>
              <a:ext uri="{FF2B5EF4-FFF2-40B4-BE49-F238E27FC236}">
                <a16:creationId xmlns:a16="http://schemas.microsoft.com/office/drawing/2014/main" id="{85A9655B-CB65-41D7-A892-3ABFEF4F681B}"/>
              </a:ext>
            </a:extLst>
          </p:cNvPr>
          <p:cNvSpPr txBox="1"/>
          <p:nvPr/>
        </p:nvSpPr>
        <p:spPr>
          <a:xfrm>
            <a:off x="8460276" y="5164691"/>
            <a:ext cx="13701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まち</a:t>
            </a:r>
            <a:r>
              <a:rPr kumimoji="1" lang="ja-JP" altLang="en-US" sz="900" dirty="0">
                <a:latin typeface="UD デジタル 教科書体 NK-R" panose="02020400000000000000" pitchFamily="18" charset="-128"/>
                <a:ea typeface="UD デジタル 教科書体 NK-R" panose="02020400000000000000" pitchFamily="18" charset="-128"/>
              </a:rPr>
              <a:t>歩き</a:t>
            </a:r>
            <a:r>
              <a:rPr kumimoji="1" lang="ja-JP" altLang="en-US" sz="900" dirty="0" smtClean="0">
                <a:latin typeface="UD デジタル 教科書体 NK-R" panose="02020400000000000000" pitchFamily="18" charset="-128"/>
                <a:ea typeface="UD デジタル 教科書体 NK-R" panose="02020400000000000000" pitchFamily="18" charset="-128"/>
              </a:rPr>
              <a:t>マップ」</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pic>
        <p:nvPicPr>
          <p:cNvPr id="39" name="図 38">
            <a:extLst>
              <a:ext uri="{FF2B5EF4-FFF2-40B4-BE49-F238E27FC236}">
                <a16:creationId xmlns:a16="http://schemas.microsoft.com/office/drawing/2014/main" id="{547805BB-CAAA-4B12-9E6F-A951802240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76" t="4535" r="9775" b="9401"/>
          <a:stretch/>
        </p:blipFill>
        <p:spPr bwMode="auto">
          <a:xfrm>
            <a:off x="543186" y="5687996"/>
            <a:ext cx="688975" cy="737068"/>
          </a:xfrm>
          <a:prstGeom prst="rect">
            <a:avLst/>
          </a:prstGeom>
          <a:noFill/>
          <a:ln>
            <a:noFill/>
          </a:ln>
        </p:spPr>
      </p:pic>
      <p:pic>
        <p:nvPicPr>
          <p:cNvPr id="8" name="図 7">
            <a:extLst>
              <a:ext uri="{FF2B5EF4-FFF2-40B4-BE49-F238E27FC236}">
                <a16:creationId xmlns:a16="http://schemas.microsoft.com/office/drawing/2014/main" id="{1549EA83-0BE8-4DCC-AC35-1C814AF31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5676" y="3133740"/>
            <a:ext cx="1367541" cy="1838703"/>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59B97153-C8AF-4CA4-BD54-F5DD724D69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7462" y="3410432"/>
            <a:ext cx="1269129" cy="1706454"/>
          </a:xfrm>
          <a:prstGeom prst="rect">
            <a:avLst/>
          </a:prstGeom>
          <a:effectLst>
            <a:outerShdw blurRad="50800" dist="38100" dir="2700000" algn="tl" rotWithShape="0">
              <a:prstClr val="black">
                <a:alpha val="40000"/>
              </a:prstClr>
            </a:outerShdw>
          </a:effectLst>
        </p:spPr>
      </p:pic>
      <p:sp>
        <p:nvSpPr>
          <p:cNvPr id="33" name="テキスト ボックス 32"/>
          <p:cNvSpPr txBox="1"/>
          <p:nvPr/>
        </p:nvSpPr>
        <p:spPr>
          <a:xfrm>
            <a:off x="382250" y="4339291"/>
            <a:ext cx="6974089" cy="992579"/>
          </a:xfrm>
          <a:prstGeom prst="rect">
            <a:avLst/>
          </a:prstGeom>
          <a:noFill/>
        </p:spPr>
        <p:txBody>
          <a:bodyPr wrap="square" rtlCol="0">
            <a:spAutoFit/>
          </a:bodyPr>
          <a:lstStyle/>
          <a:p>
            <a:pPr marL="93663"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①　オンライン</a:t>
            </a:r>
            <a:r>
              <a:rPr kumimoji="1" lang="ja-JP" altLang="en-US" sz="1050" dirty="0">
                <a:latin typeface="UD デジタル 教科書体 NK-R" panose="02020400000000000000" pitchFamily="18" charset="-128"/>
                <a:ea typeface="UD デジタル 教科書体 NK-R" panose="02020400000000000000" pitchFamily="18" charset="-128"/>
              </a:rPr>
              <a:t>抽選の回数は、延べ約</a:t>
            </a:r>
            <a:r>
              <a:rPr kumimoji="1" lang="en-US" altLang="ja-JP" sz="1050" dirty="0">
                <a:latin typeface="UD デジタル 教科書体 NK-R" panose="02020400000000000000" pitchFamily="18" charset="-128"/>
                <a:ea typeface="UD デジタル 教科書体 NK-R" panose="02020400000000000000" pitchFamily="18" charset="-128"/>
              </a:rPr>
              <a:t>26,600</a:t>
            </a:r>
            <a:r>
              <a:rPr kumimoji="1" lang="ja-JP" altLang="en-US" sz="1050" dirty="0">
                <a:latin typeface="UD デジタル 教科書体 NK-R" panose="02020400000000000000" pitchFamily="18" charset="-128"/>
                <a:ea typeface="UD デジタル 教科書体 NK-R" panose="02020400000000000000" pitchFamily="18" charset="-128"/>
              </a:rPr>
              <a:t>回。</a:t>
            </a:r>
            <a:r>
              <a:rPr kumimoji="1" lang="ja-JP" altLang="en-US" sz="1050" dirty="0" smtClean="0">
                <a:latin typeface="UD デジタル 教科書体 NK-R" panose="02020400000000000000" pitchFamily="18" charset="-128"/>
                <a:ea typeface="UD デジタル 教科書体 NK-R" panose="02020400000000000000" pitchFamily="18" charset="-128"/>
              </a:rPr>
              <a:t>初めて「オンライン抽選会」を</a:t>
            </a:r>
            <a:r>
              <a:rPr kumimoji="1" lang="ja-JP" altLang="en-US" sz="1050" dirty="0">
                <a:latin typeface="UD デジタル 教科書体 NK-R" panose="02020400000000000000" pitchFamily="18" charset="-128"/>
                <a:ea typeface="UD デジタル 教科書体 NK-R" panose="02020400000000000000" pitchFamily="18" charset="-128"/>
              </a:rPr>
              <a:t>行ったこと</a:t>
            </a:r>
            <a:r>
              <a:rPr kumimoji="1" lang="ja-JP" altLang="en-US" sz="1050" dirty="0" smtClean="0">
                <a:latin typeface="UD デジタル 教科書体 NK-R" panose="02020400000000000000" pitchFamily="18" charset="-128"/>
                <a:ea typeface="UD デジタル 教科書体 NK-R" panose="02020400000000000000" pitchFamily="18" charset="-128"/>
              </a:rPr>
              <a:t>について、参加者から「</a:t>
            </a:r>
            <a:r>
              <a:rPr kumimoji="1" lang="ja-JP" altLang="en-US" sz="1050" dirty="0">
                <a:latin typeface="UD デジタル 教科書体 NK-R" panose="02020400000000000000" pitchFamily="18" charset="-128"/>
                <a:ea typeface="UD デジタル 教科書体 NK-R" panose="02020400000000000000" pitchFamily="18" charset="-128"/>
              </a:rPr>
              <a:t>スマホを使った抽選が楽しい」や「自分で抽選できるので便利」などの</a:t>
            </a:r>
            <a:r>
              <a:rPr kumimoji="1" lang="ja-JP" altLang="en-US" sz="1050" dirty="0" smtClean="0">
                <a:latin typeface="UD デジタル 教科書体 NK-R" panose="02020400000000000000" pitchFamily="18" charset="-128"/>
                <a:ea typeface="UD デジタル 教科書体 NK-R" panose="02020400000000000000" pitchFamily="18" charset="-128"/>
              </a:rPr>
              <a:t>声を頂いた。</a:t>
            </a:r>
            <a:r>
              <a:rPr kumimoji="1" lang="ja-JP" altLang="en-US" sz="1050" dirty="0">
                <a:latin typeface="UD デジタル 教科書体 NK-R" panose="02020400000000000000" pitchFamily="18" charset="-128"/>
                <a:ea typeface="UD デジタル 教科書体 NK-R" panose="02020400000000000000" pitchFamily="18" charset="-128"/>
              </a:rPr>
              <a:t>ニューノーマルな販売促進手段として手ごたえを感じ、商店街内の</a:t>
            </a:r>
            <a:r>
              <a:rPr kumimoji="1" lang="en-US" altLang="ja-JP" sz="1050" dirty="0">
                <a:latin typeface="UD デジタル 教科書体 NK-R" panose="02020400000000000000" pitchFamily="18" charset="-128"/>
                <a:ea typeface="UD デジタル 教科書体 NK-R" panose="02020400000000000000" pitchFamily="18" charset="-128"/>
              </a:rPr>
              <a:t>ICT</a:t>
            </a:r>
            <a:r>
              <a:rPr kumimoji="1" lang="ja-JP" altLang="en-US" sz="1050" dirty="0">
                <a:latin typeface="UD デジタル 教科書体 NK-R" panose="02020400000000000000" pitchFamily="18" charset="-128"/>
                <a:ea typeface="UD デジタル 教科書体 NK-R" panose="02020400000000000000" pitchFamily="18" charset="-128"/>
              </a:rPr>
              <a:t>活用への理解も進み、今後も取組みを</a:t>
            </a:r>
            <a:r>
              <a:rPr kumimoji="1" lang="ja-JP" altLang="en-US" sz="1050" dirty="0" smtClean="0">
                <a:latin typeface="UD デジタル 教科書体 NK-R" panose="02020400000000000000" pitchFamily="18" charset="-128"/>
                <a:ea typeface="UD デジタル 教科書体 NK-R" panose="02020400000000000000" pitchFamily="18" charset="-128"/>
              </a:rPr>
              <a:t>継続する予定。</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93663" indent="-93663"/>
            <a:endParaRPr kumimoji="1" lang="en-US" altLang="ja-JP" sz="600" dirty="0" smtClean="0">
              <a:latin typeface="UD デジタル 教科書体 NK-R" panose="02020400000000000000" pitchFamily="18" charset="-128"/>
              <a:ea typeface="UD デジタル 教科書体 NK-R" panose="02020400000000000000" pitchFamily="18" charset="-128"/>
            </a:endParaRPr>
          </a:p>
          <a:p>
            <a:pPr marL="93663" indent="-93663"/>
            <a:r>
              <a:rPr kumimoji="1" lang="ja-JP" altLang="en-US" sz="1050" dirty="0">
                <a:latin typeface="UD デジタル 教科書体 NK-R" panose="02020400000000000000" pitchFamily="18" charset="-128"/>
                <a:ea typeface="UD デジタル 教科書体 NK-R" panose="02020400000000000000" pitchFamily="18" charset="-128"/>
              </a:rPr>
              <a:t>②</a:t>
            </a:r>
            <a:r>
              <a:rPr kumimoji="1" lang="ja-JP" altLang="en-US" sz="1050" dirty="0" smtClean="0">
                <a:latin typeface="UD デジタル 教科書体 NK-R" panose="02020400000000000000" pitchFamily="18" charset="-128"/>
                <a:ea typeface="UD デジタル 教科書体 NK-R" panose="02020400000000000000" pitchFamily="18" charset="-128"/>
              </a:rPr>
              <a:t>２</a:t>
            </a:r>
            <a:r>
              <a:rPr kumimoji="1" lang="ja-JP" altLang="en-US" sz="1050" dirty="0">
                <a:latin typeface="UD デジタル 教科書体 NK-R" panose="02020400000000000000" pitchFamily="18" charset="-128"/>
                <a:ea typeface="UD デジタル 教科書体 NK-R" panose="02020400000000000000" pitchFamily="18" charset="-128"/>
              </a:rPr>
              <a:t>種類のガイドマップに対する評判は良く、「知らなかったお店を発見できた」や「一度行ってみたいと思うお店があった」「千林のいろいろな情報が詰まっていて便利」などの声が寄せられるなど、地域内外に千林の魅力を発信できた。</a:t>
            </a:r>
          </a:p>
        </p:txBody>
      </p:sp>
      <p:sp>
        <p:nvSpPr>
          <p:cNvPr id="52" name="テキスト ボックス 51">
            <a:extLst>
              <a:ext uri="{FF2B5EF4-FFF2-40B4-BE49-F238E27FC236}">
                <a16:creationId xmlns:a16="http://schemas.microsoft.com/office/drawing/2014/main" id="{2FE73D3B-BA8B-4169-BCB0-971899A6A395}"/>
              </a:ext>
            </a:extLst>
          </p:cNvPr>
          <p:cNvSpPr txBox="1"/>
          <p:nvPr/>
        </p:nvSpPr>
        <p:spPr>
          <a:xfrm>
            <a:off x="7322967" y="2127737"/>
            <a:ext cx="127249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「オンライン抽選会」のリーフレット</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2"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22</a:t>
            </a:r>
            <a:endParaRPr kumimoji="1" lang="ja-JP" altLang="en-US" dirty="0"/>
          </a:p>
        </p:txBody>
      </p:sp>
      <p:pic>
        <p:nvPicPr>
          <p:cNvPr id="5" name="図 4">
            <a:extLst>
              <a:ext uri="{FF2B5EF4-FFF2-40B4-BE49-F238E27FC236}">
                <a16:creationId xmlns:a16="http://schemas.microsoft.com/office/drawing/2014/main" id="{0BFCEA99-E966-4736-925C-107128636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52" r="9853"/>
          <a:stretch/>
        </p:blipFill>
        <p:spPr>
          <a:xfrm>
            <a:off x="8578109" y="1824259"/>
            <a:ext cx="1128482" cy="954482"/>
          </a:xfrm>
          <a:prstGeom prst="rect">
            <a:avLst/>
          </a:prstGeom>
          <a:effectLst>
            <a:outerShdw blurRad="50800" dist="38100" dir="2700000" algn="tl" rotWithShape="0">
              <a:prstClr val="black">
                <a:alpha val="40000"/>
              </a:prstClr>
            </a:outerShdw>
          </a:effectLst>
        </p:spPr>
      </p:pic>
      <p:pic>
        <p:nvPicPr>
          <p:cNvPr id="54" name="図 53"/>
          <p:cNvPicPr>
            <a:picLocks noChangeAspect="1"/>
          </p:cNvPicPr>
          <p:nvPr/>
        </p:nvPicPr>
        <p:blipFill rotWithShape="1">
          <a:blip r:embed="rId8"/>
          <a:srcRect l="53012"/>
          <a:stretch/>
        </p:blipFill>
        <p:spPr>
          <a:xfrm rot="16200000">
            <a:off x="7552653" y="506509"/>
            <a:ext cx="1269138" cy="1763076"/>
          </a:xfrm>
          <a:prstGeom prst="rect">
            <a:avLst/>
          </a:prstGeom>
          <a:effectLst>
            <a:outerShdw blurRad="50800" dist="38100" dir="2700000" algn="tl" rotWithShape="0">
              <a:prstClr val="black">
                <a:alpha val="40000"/>
              </a:prstClr>
            </a:outerShdw>
          </a:effectLst>
        </p:spPr>
      </p:pic>
      <p:sp>
        <p:nvSpPr>
          <p:cNvPr id="60" name="正方形/長方形 5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事業実施商店街：千林</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所在地：大阪市旭区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：京阪本線千林駅</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192</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72" name="テキスト ボックス 71">
            <a:extLst>
              <a:ext uri="{FF2B5EF4-FFF2-40B4-BE49-F238E27FC236}">
                <a16:creationId xmlns:a16="http://schemas.microsoft.com/office/drawing/2014/main" id="{B268346B-9296-493C-913E-68C7B0531D6D}"/>
              </a:ext>
            </a:extLst>
          </p:cNvPr>
          <p:cNvSpPr txBox="1"/>
          <p:nvPr/>
        </p:nvSpPr>
        <p:spPr>
          <a:xfrm>
            <a:off x="7935056" y="41542"/>
            <a:ext cx="895209"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テイクアウト</a:t>
            </a:r>
          </a:p>
        </p:txBody>
      </p:sp>
      <p:sp>
        <p:nvSpPr>
          <p:cNvPr id="73" name="テキスト ボックス 72">
            <a:extLst>
              <a:ext uri="{FF2B5EF4-FFF2-40B4-BE49-F238E27FC236}">
                <a16:creationId xmlns:a16="http://schemas.microsoft.com/office/drawing/2014/main" id="{18AD505C-CD2C-459F-968A-4B161344F612}"/>
              </a:ext>
            </a:extLst>
          </p:cNvPr>
          <p:cNvSpPr txBox="1"/>
          <p:nvPr/>
        </p:nvSpPr>
        <p:spPr>
          <a:xfrm>
            <a:off x="8697789" y="4154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74" name="テキスト ボックス 73">
            <a:extLst>
              <a:ext uri="{FF2B5EF4-FFF2-40B4-BE49-F238E27FC236}">
                <a16:creationId xmlns:a16="http://schemas.microsoft.com/office/drawing/2014/main" id="{90E6EFD4-33F9-424A-AA30-0A996A901727}"/>
              </a:ext>
            </a:extLst>
          </p:cNvPr>
          <p:cNvSpPr txBox="1"/>
          <p:nvPr/>
        </p:nvSpPr>
        <p:spPr>
          <a:xfrm>
            <a:off x="9189595" y="41542"/>
            <a:ext cx="480614"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マップ</a:t>
            </a:r>
          </a:p>
        </p:txBody>
      </p:sp>
      <p:pic>
        <p:nvPicPr>
          <p:cNvPr id="75" name="図 74">
            <a:extLst>
              <a:ext uri="{FF2B5EF4-FFF2-40B4-BE49-F238E27FC236}">
                <a16:creationId xmlns:a16="http://schemas.microsoft.com/office/drawing/2014/main" id="{3631ED1A-7B05-1B4E-BDAD-69FC9E06C6A4}"/>
              </a:ext>
            </a:extLst>
          </p:cNvPr>
          <p:cNvPicPr>
            <a:picLocks noChangeAspect="1"/>
          </p:cNvPicPr>
          <p:nvPr/>
        </p:nvPicPr>
        <p:blipFill>
          <a:blip r:embed="rId9"/>
          <a:stretch>
            <a:fillRect/>
          </a:stretch>
        </p:blipFill>
        <p:spPr>
          <a:xfrm>
            <a:off x="8165243" y="220176"/>
            <a:ext cx="419529" cy="419100"/>
          </a:xfrm>
          <a:prstGeom prst="rect">
            <a:avLst/>
          </a:prstGeom>
        </p:spPr>
      </p:pic>
      <p:pic>
        <p:nvPicPr>
          <p:cNvPr id="76" name="図 75">
            <a:extLst>
              <a:ext uri="{FF2B5EF4-FFF2-40B4-BE49-F238E27FC236}">
                <a16:creationId xmlns:a16="http://schemas.microsoft.com/office/drawing/2014/main" id="{A84AE07B-57A6-4C4C-B399-60A1558C2687}"/>
              </a:ext>
            </a:extLst>
          </p:cNvPr>
          <p:cNvPicPr>
            <a:picLocks noChangeAspect="1"/>
          </p:cNvPicPr>
          <p:nvPr/>
        </p:nvPicPr>
        <p:blipFill>
          <a:blip r:embed="rId10"/>
          <a:stretch>
            <a:fillRect/>
          </a:stretch>
        </p:blipFill>
        <p:spPr>
          <a:xfrm>
            <a:off x="8698431" y="223822"/>
            <a:ext cx="419100" cy="419100"/>
          </a:xfrm>
          <a:prstGeom prst="rect">
            <a:avLst/>
          </a:prstGeom>
        </p:spPr>
      </p:pic>
      <p:pic>
        <p:nvPicPr>
          <p:cNvPr id="77" name="図 76">
            <a:extLst>
              <a:ext uri="{FF2B5EF4-FFF2-40B4-BE49-F238E27FC236}">
                <a16:creationId xmlns:a16="http://schemas.microsoft.com/office/drawing/2014/main" id="{77A08649-9165-F548-AAC9-8D66EF4824BA}"/>
              </a:ext>
            </a:extLst>
          </p:cNvPr>
          <p:cNvPicPr>
            <a:picLocks noChangeAspect="1"/>
          </p:cNvPicPr>
          <p:nvPr/>
        </p:nvPicPr>
        <p:blipFill>
          <a:blip r:embed="rId11"/>
          <a:stretch>
            <a:fillRect/>
          </a:stretch>
        </p:blipFill>
        <p:spPr>
          <a:xfrm>
            <a:off x="9206421" y="223822"/>
            <a:ext cx="419100" cy="419100"/>
          </a:xfrm>
          <a:prstGeom prst="rect">
            <a:avLst/>
          </a:prstGeom>
        </p:spPr>
      </p:pic>
      <p:grpSp>
        <p:nvGrpSpPr>
          <p:cNvPr id="78" name="グループ化 77"/>
          <p:cNvGrpSpPr/>
          <p:nvPr/>
        </p:nvGrpSpPr>
        <p:grpSpPr>
          <a:xfrm>
            <a:off x="8583776" y="379494"/>
            <a:ext cx="1117595" cy="100777"/>
            <a:chOff x="8591274" y="397527"/>
            <a:chExt cx="1117595" cy="100777"/>
          </a:xfrm>
        </p:grpSpPr>
        <p:sp>
          <p:nvSpPr>
            <p:cNvPr id="79" name="十字形 78">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80" name="二等辺三角形 79">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81029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a:extLst>
              <a:ext uri="{FF2B5EF4-FFF2-40B4-BE49-F238E27FC236}">
                <a16:creationId xmlns:a16="http://schemas.microsoft.com/office/drawing/2014/main" id="{DA67E827-05A5-42F5-9AAA-1CED009C5C5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14751" y="5499013"/>
            <a:ext cx="900000" cy="900000"/>
          </a:xfrm>
          <a:prstGeom prst="rect">
            <a:avLst/>
          </a:prstGeom>
          <a:noFill/>
          <a:ln>
            <a:noFill/>
          </a:ln>
        </p:spPr>
      </p:pic>
      <p:graphicFrame>
        <p:nvGraphicFramePr>
          <p:cNvPr id="7" name="表 6"/>
          <p:cNvGraphicFramePr>
            <a:graphicFrameLocks noGrp="1"/>
          </p:cNvGraphicFramePr>
          <p:nvPr>
            <p:extLst>
              <p:ext uri="{D42A27DB-BD31-4B8C-83A1-F6EECF244321}">
                <p14:modId xmlns:p14="http://schemas.microsoft.com/office/powerpoint/2010/main" val="2219687808"/>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kern="1200" spc="0" baseline="0" dirty="0" smtClean="0">
                          <a:solidFill>
                            <a:schemeClr val="tx1"/>
                          </a:solidFill>
                          <a:latin typeface="+mn-ea"/>
                          <a:ea typeface="+mn-ea"/>
                        </a:rPr>
                        <a:t>事例⑰</a:t>
                      </a:r>
                      <a:endParaRPr kumimoji="1" lang="ja-JP" altLang="en-US" sz="1000" b="1" kern="1200" spc="0" baseline="0"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kern="1200" spc="0" baseline="0" dirty="0" smtClean="0">
                          <a:solidFill>
                            <a:schemeClr val="tx1"/>
                          </a:solidFill>
                          <a:latin typeface="+mn-ea"/>
                          <a:ea typeface="+mn-ea"/>
                        </a:rPr>
                        <a:t>デジタル冊子「こはま日和」</a:t>
                      </a:r>
                      <a:r>
                        <a:rPr kumimoji="1" lang="ja-JP" altLang="en-US" sz="1000" b="1" kern="1200" spc="0" baseline="0" dirty="0">
                          <a:solidFill>
                            <a:schemeClr val="tx1"/>
                          </a:solidFill>
                          <a:latin typeface="+mn-ea"/>
                          <a:ea typeface="+mn-ea"/>
                        </a:rPr>
                        <a:t>制作による地域ブランディング</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spc="-150" dirty="0" smtClean="0">
                <a:solidFill>
                  <a:srgbClr val="327EC4"/>
                </a:solidFill>
                <a:latin typeface="UD デジタル 教科書体 NK-R" panose="02020400000000000000" pitchFamily="18" charset="-128"/>
                <a:ea typeface="UD デジタル 教科書体 NK-R" panose="02020400000000000000" pitchFamily="18" charset="-128"/>
              </a:rPr>
              <a:t>「</a:t>
            </a:r>
            <a:r>
              <a:rPr kumimoji="1" lang="ja-JP" altLang="en-US" b="1" spc="-150" dirty="0">
                <a:solidFill>
                  <a:srgbClr val="327EC4"/>
                </a:solidFill>
                <a:latin typeface="UD デジタル 教科書体 NK-R" panose="02020400000000000000" pitchFamily="18" charset="-128"/>
                <a:ea typeface="UD デジタル 教科書体 NK-R" panose="02020400000000000000" pitchFamily="18" charset="-128"/>
              </a:rPr>
              <a:t>こはま日和」のブログサイトの開設とミニコミ誌の創刊で</a:t>
            </a:r>
            <a:r>
              <a:rPr kumimoji="1" lang="ja-JP" altLang="en-US" b="1" spc="-150" dirty="0" smtClean="0">
                <a:solidFill>
                  <a:srgbClr val="327EC4"/>
                </a:solidFill>
                <a:latin typeface="UD デジタル 教科書体 NK-R" panose="02020400000000000000" pitchFamily="18" charset="-128"/>
                <a:ea typeface="UD デジタル 教科書体 NK-R" panose="02020400000000000000" pitchFamily="18" charset="-128"/>
              </a:rPr>
              <a:t>、地域</a:t>
            </a:r>
            <a:r>
              <a:rPr kumimoji="1" lang="ja-JP" altLang="en-US" b="1" spc="-150" dirty="0">
                <a:solidFill>
                  <a:srgbClr val="327EC4"/>
                </a:solidFill>
                <a:latin typeface="UD デジタル 教科書体 NK-R" panose="02020400000000000000" pitchFamily="18" charset="-128"/>
                <a:ea typeface="UD デジタル 教科書体 NK-R" panose="02020400000000000000" pitchFamily="18" charset="-128"/>
              </a:rPr>
              <a:t>の情報発信プラットフォームを構築</a:t>
            </a:r>
          </a:p>
        </p:txBody>
      </p:sp>
      <p:sp>
        <p:nvSpPr>
          <p:cNvPr id="26" name="テキスト ボックス 25"/>
          <p:cNvSpPr txBox="1"/>
          <p:nvPr/>
        </p:nvSpPr>
        <p:spPr>
          <a:xfrm>
            <a:off x="306619" y="1383856"/>
            <a:ext cx="6368461" cy="577081"/>
          </a:xfrm>
          <a:prstGeom prst="rect">
            <a:avLst/>
          </a:prstGeom>
          <a:noFill/>
        </p:spPr>
        <p:txBody>
          <a:bodyPr wrap="square" rtlCol="0">
            <a:spAutoFit/>
          </a:bodyPr>
          <a:lstStyle/>
          <a:p>
            <a:pPr marL="93663" indent="82550"/>
            <a:r>
              <a:rPr kumimoji="1" lang="ja-JP" altLang="en-US" sz="1050" dirty="0" smtClean="0">
                <a:latin typeface="UD デジタル 教科書体 NK-R" panose="02020400000000000000" pitchFamily="18" charset="-128"/>
                <a:ea typeface="UD デジタル 教科書体 NK-R" panose="02020400000000000000" pitchFamily="18" charset="-128"/>
              </a:rPr>
              <a:t>住吉</a:t>
            </a:r>
            <a:r>
              <a:rPr kumimoji="1" lang="ja-JP" altLang="en-US" sz="1050" dirty="0">
                <a:latin typeface="UD デジタル 教科書体 NK-R" panose="02020400000000000000" pitchFamily="18" charset="-128"/>
                <a:ea typeface="UD デジタル 教科書体 NK-R" panose="02020400000000000000" pitchFamily="18" charset="-128"/>
              </a:rPr>
              <a:t>大社や住吉公園をはじめとした観光資源や、日常性はありつつも上質でこだわりを持った専門店など、粉浜ならではの魅力を発信するため、「こはま日和」と</a:t>
            </a:r>
            <a:r>
              <a:rPr kumimoji="1" lang="ja-JP" altLang="en-US" sz="1050" dirty="0" smtClean="0">
                <a:latin typeface="UD デジタル 教科書体 NK-R" panose="02020400000000000000" pitchFamily="18" charset="-128"/>
                <a:ea typeface="UD デジタル 教科書体 NK-R" panose="02020400000000000000" pitchFamily="18" charset="-128"/>
              </a:rPr>
              <a:t>題した「ブログサイト」と「公式</a:t>
            </a:r>
            <a:r>
              <a:rPr kumimoji="1" lang="en-US" altLang="ja-JP" sz="1050" dirty="0" smtClean="0">
                <a:latin typeface="UD デジタル 教科書体 NK-R" panose="02020400000000000000" pitchFamily="18" charset="-128"/>
                <a:ea typeface="UD デジタル 教科書体 NK-R" panose="02020400000000000000" pitchFamily="18" charset="-128"/>
              </a:rPr>
              <a:t>LINE</a:t>
            </a:r>
            <a:r>
              <a:rPr kumimoji="1" lang="ja-JP" altLang="en-US" sz="1050" dirty="0" smtClean="0">
                <a:latin typeface="UD デジタル 教科書体 NK-R" panose="02020400000000000000" pitchFamily="18" charset="-128"/>
                <a:ea typeface="UD デジタル 教科書体 NK-R" panose="02020400000000000000" pitchFamily="18" charset="-128"/>
              </a:rPr>
              <a:t>アカウント」を</a:t>
            </a:r>
            <a:r>
              <a:rPr kumimoji="1" lang="ja-JP" altLang="en-US" sz="1050" dirty="0">
                <a:latin typeface="UD デジタル 教科書体 NK-R" panose="02020400000000000000" pitchFamily="18" charset="-128"/>
                <a:ea typeface="UD デジタル 教科書体 NK-R" panose="02020400000000000000" pitchFamily="18" charset="-128"/>
              </a:rPr>
              <a:t>開設</a:t>
            </a:r>
            <a:r>
              <a:rPr kumimoji="1" lang="ja-JP" altLang="en-US" sz="1050" dirty="0" smtClean="0">
                <a:latin typeface="UD デジタル 教科書体 NK-R" panose="02020400000000000000" pitchFamily="18" charset="-128"/>
                <a:ea typeface="UD デジタル 教科書体 NK-R" panose="02020400000000000000" pitchFamily="18" charset="-128"/>
              </a:rPr>
              <a:t>。タブロイド版の「ミニコミ誌」も</a:t>
            </a:r>
            <a:r>
              <a:rPr kumimoji="1" lang="ja-JP" altLang="en-US" sz="1050" dirty="0">
                <a:latin typeface="UD デジタル 教科書体 NK-R" panose="02020400000000000000" pitchFamily="18" charset="-128"/>
                <a:ea typeface="UD デジタル 教科書体 NK-R" panose="02020400000000000000" pitchFamily="18" charset="-128"/>
              </a:rPr>
              <a:t>創刊し、地域住民や住吉大社の参拝客を中心に粉浜エリアの魅力を</a:t>
            </a:r>
            <a:r>
              <a:rPr kumimoji="1" lang="ja-JP" altLang="en-US" sz="1050" dirty="0" smtClean="0">
                <a:latin typeface="UD デジタル 教科書体 NK-R" panose="02020400000000000000" pitchFamily="18" charset="-128"/>
                <a:ea typeface="UD デジタル 教科書体 NK-R" panose="02020400000000000000" pitchFamily="18" charset="-128"/>
              </a:rPr>
              <a:t>発信した。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80998" y="2109950"/>
            <a:ext cx="6378738" cy="2092881"/>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「こはま日和」の「ブログサイト」と「</a:t>
            </a:r>
            <a:r>
              <a:rPr kumimoji="1" lang="en-US" altLang="ja-JP" sz="1050" dirty="0" smtClean="0">
                <a:latin typeface="UD デジタル 教科書体 NK-R" panose="02020400000000000000" pitchFamily="18" charset="-128"/>
                <a:ea typeface="UD デジタル 教科書体 NK-R" panose="02020400000000000000" pitchFamily="18" charset="-128"/>
              </a:rPr>
              <a:t>LINE</a:t>
            </a:r>
            <a:r>
              <a:rPr kumimoji="1" lang="ja-JP" altLang="en-US" sz="1050" dirty="0" smtClean="0">
                <a:latin typeface="UD デジタル 教科書体 NK-R" panose="02020400000000000000" pitchFamily="18" charset="-128"/>
                <a:ea typeface="UD デジタル 教科書体 NK-R" panose="02020400000000000000" pitchFamily="18" charset="-128"/>
              </a:rPr>
              <a:t>アカウント」の</a:t>
            </a:r>
            <a:r>
              <a:rPr kumimoji="1" lang="ja-JP" altLang="en-US" sz="1050" dirty="0">
                <a:latin typeface="UD デジタル 教科書体 NK-R" panose="02020400000000000000" pitchFamily="18" charset="-128"/>
                <a:ea typeface="UD デジタル 教科書体 NK-R" panose="02020400000000000000" pitchFamily="18" charset="-128"/>
              </a:rPr>
              <a:t>開設</a:t>
            </a:r>
          </a:p>
          <a:p>
            <a:pPr marL="93663" indent="82550"/>
            <a:r>
              <a:rPr kumimoji="1" lang="ja-JP" altLang="en-US" sz="1050" dirty="0" smtClean="0">
                <a:latin typeface="UD デジタル 教科書体 NK-R" panose="02020400000000000000" pitchFamily="18" charset="-128"/>
                <a:ea typeface="UD デジタル 教科書体 NK-R" panose="02020400000000000000" pitchFamily="18" charset="-128"/>
              </a:rPr>
              <a:t>地域ブランディングを促進するために実施した調査研究（自主事業）をきっかけに、粉浜ならではの魅力を発信する「</a:t>
            </a:r>
            <a:r>
              <a:rPr kumimoji="1" lang="ja-JP" altLang="en-US" sz="1050" dirty="0">
                <a:latin typeface="UD デジタル 教科書体 NK-R" panose="02020400000000000000" pitchFamily="18" charset="-128"/>
                <a:ea typeface="UD デジタル 教科書体 NK-R" panose="02020400000000000000" pitchFamily="18" charset="-128"/>
              </a:rPr>
              <a:t>こはま日和」</a:t>
            </a:r>
            <a:r>
              <a:rPr kumimoji="1" lang="ja-JP" altLang="en-US" sz="1050" dirty="0" smtClean="0">
                <a:latin typeface="UD デジタル 教科書体 NK-R" panose="02020400000000000000" pitchFamily="18" charset="-128"/>
                <a:ea typeface="UD デジタル 教科書体 NK-R" panose="02020400000000000000" pitchFamily="18" charset="-128"/>
              </a:rPr>
              <a:t>の「ブログサイト」と「公式ＬＩＮＥアカウント」を</a:t>
            </a:r>
            <a:r>
              <a:rPr kumimoji="1" lang="ja-JP" altLang="en-US" sz="1050" dirty="0">
                <a:latin typeface="UD デジタル 教科書体 NK-R" panose="02020400000000000000" pitchFamily="18" charset="-128"/>
                <a:ea typeface="UD デジタル 教科書体 NK-R" panose="02020400000000000000" pitchFamily="18" charset="-128"/>
              </a:rPr>
              <a:t>開設</a:t>
            </a:r>
            <a:r>
              <a:rPr kumimoji="1" lang="ja-JP" altLang="en-US" sz="1050" dirty="0" smtClean="0">
                <a:latin typeface="UD デジタル 教科書体 NK-R" panose="02020400000000000000" pitchFamily="18" charset="-128"/>
                <a:ea typeface="UD デジタル 教科書体 NK-R" panose="02020400000000000000" pitchFamily="18" charset="-128"/>
              </a:rPr>
              <a:t>。地元</a:t>
            </a:r>
            <a:r>
              <a:rPr kumimoji="1" lang="ja-JP" altLang="en-US" sz="1050" dirty="0">
                <a:latin typeface="UD デジタル 教科書体 NK-R" panose="02020400000000000000" pitchFamily="18" charset="-128"/>
                <a:ea typeface="UD デジタル 教科書体 NK-R" panose="02020400000000000000" pitchFamily="18" charset="-128"/>
              </a:rPr>
              <a:t>出身のグルメ誌ライターやＮＰＯ粉浜</a:t>
            </a:r>
            <a:r>
              <a:rPr kumimoji="1" lang="ja-JP" altLang="en-US" sz="1050" dirty="0" smtClean="0">
                <a:latin typeface="UD デジタル 教科書体 NK-R" panose="02020400000000000000" pitchFamily="18" charset="-128"/>
                <a:ea typeface="UD デジタル 教科書体 NK-R" panose="02020400000000000000" pitchFamily="18" charset="-128"/>
              </a:rPr>
              <a:t>サポーターズの</a:t>
            </a:r>
            <a:r>
              <a:rPr kumimoji="1" lang="ja-JP" altLang="en-US" sz="1050" dirty="0">
                <a:latin typeface="UD デジタル 教科書体 NK-R" panose="02020400000000000000" pitchFamily="18" charset="-128"/>
                <a:ea typeface="UD デジタル 教科書体 NK-R" panose="02020400000000000000" pitchFamily="18" charset="-128"/>
              </a:rPr>
              <a:t>協力を得て、「日常性はありつつも上質でこだわりを持つ専門店」をコンセプトに</a:t>
            </a:r>
            <a:r>
              <a:rPr kumimoji="1" lang="ja-JP" altLang="en-US" sz="1050" dirty="0" smtClean="0">
                <a:latin typeface="UD デジタル 教科書体 NK-R" panose="02020400000000000000" pitchFamily="18" charset="-128"/>
                <a:ea typeface="UD デジタル 教科書体 NK-R" panose="02020400000000000000" pitchFamily="18" charset="-128"/>
              </a:rPr>
              <a:t>、お店や商品の情報を発信。グルメ誌ライターのネットワークから広がったプロのカメラマンや大阪成蹊短期大学の調理・製菓学科のゼミ生の協力もあり、撮影やスタイリングでお店や商品の魅力を最大限に引き出すことができた。また、人気</a:t>
            </a:r>
            <a:r>
              <a:rPr kumimoji="1" lang="ja-JP" altLang="en-US" sz="1050" dirty="0">
                <a:latin typeface="UD デジタル 教科書体 NK-R" panose="02020400000000000000" pitchFamily="18" charset="-128"/>
                <a:ea typeface="UD デジタル 教科書体 NK-R" panose="02020400000000000000" pitchFamily="18" charset="-128"/>
              </a:rPr>
              <a:t>小説「たこ焼きの岸本」の</a:t>
            </a:r>
            <a:r>
              <a:rPr kumimoji="1" lang="ja-JP" altLang="en-US" sz="1050" dirty="0" smtClean="0">
                <a:latin typeface="UD デジタル 教科書体 NK-R" panose="02020400000000000000" pitchFamily="18" charset="-128"/>
                <a:ea typeface="UD デジタル 教科書体 NK-R" panose="02020400000000000000" pitchFamily="18" charset="-128"/>
              </a:rPr>
              <a:t>著者も取組みに賛同いただき、企画や発信に協力いただくなど、地域に縁のある「人のつながり」で付加価値の高い内容に仕上がった。</a:t>
            </a:r>
            <a:endParaRPr kumimoji="1" lang="ja-JP" altLang="en-US" sz="1050" dirty="0">
              <a:latin typeface="UD デジタル 教科書体 NK-R" panose="02020400000000000000" pitchFamily="18" charset="-128"/>
              <a:ea typeface="UD デジタル 教科書体 NK-R" panose="02020400000000000000" pitchFamily="18" charset="-128"/>
            </a:endParaRPr>
          </a:p>
          <a:p>
            <a:endParaRPr kumimoji="1" lang="en-US" altLang="ja-JP" sz="40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②　「ミニコミ誌</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こはま日和</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」の</a:t>
            </a:r>
            <a:r>
              <a:rPr kumimoji="1" lang="ja-JP" altLang="en-US" sz="1050" dirty="0">
                <a:latin typeface="UD デジタル 教科書体 NK-R" panose="02020400000000000000" pitchFamily="18" charset="-128"/>
                <a:ea typeface="UD デジタル 教科書体 NK-R" panose="02020400000000000000" pitchFamily="18" charset="-128"/>
              </a:rPr>
              <a:t>創刊</a:t>
            </a:r>
          </a:p>
          <a:p>
            <a:pPr marL="93663" indent="82550"/>
            <a:r>
              <a:rPr kumimoji="1" lang="ja-JP" altLang="en-US" sz="1050" dirty="0">
                <a:latin typeface="UD デジタル 教科書体 NK-R" panose="02020400000000000000" pitchFamily="18" charset="-128"/>
                <a:ea typeface="UD デジタル 教科書体 NK-R" panose="02020400000000000000" pitchFamily="18" charset="-128"/>
              </a:rPr>
              <a:t>「こはま日和」を片手に地域や商店街を歩いてもらうことを目的に</a:t>
            </a:r>
            <a:r>
              <a:rPr kumimoji="1" lang="ja-JP" altLang="en-US" sz="1050" dirty="0" smtClean="0">
                <a:latin typeface="UD デジタル 教科書体 NK-R" panose="02020400000000000000" pitchFamily="18" charset="-128"/>
                <a:ea typeface="UD デジタル 教科書体 NK-R" panose="02020400000000000000" pitchFamily="18" charset="-128"/>
              </a:rPr>
              <a:t>、「ブログ」で配信</a:t>
            </a:r>
            <a:r>
              <a:rPr kumimoji="1" lang="ja-JP" altLang="en-US" sz="1050" dirty="0">
                <a:latin typeface="UD デジタル 教科書体 NK-R" panose="02020400000000000000" pitchFamily="18" charset="-128"/>
                <a:ea typeface="UD デジタル 教科書体 NK-R" panose="02020400000000000000" pitchFamily="18" charset="-128"/>
              </a:rPr>
              <a:t>した</a:t>
            </a:r>
            <a:r>
              <a:rPr kumimoji="1" lang="ja-JP" altLang="en-US" sz="1050" dirty="0" smtClean="0">
                <a:latin typeface="UD デジタル 教科書体 NK-R" panose="02020400000000000000" pitchFamily="18" charset="-128"/>
                <a:ea typeface="UD デジタル 教科書体 NK-R" panose="02020400000000000000" pitchFamily="18" charset="-128"/>
              </a:rPr>
              <a:t>情報と、商店街と地域のマップを掲載したタブロイド版の「ミニコミ誌」を制作し、住吉大社や周辺公共交通機関など計</a:t>
            </a:r>
            <a:r>
              <a:rPr kumimoji="1" lang="en-US" altLang="ja-JP" sz="1050" dirty="0" smtClean="0">
                <a:latin typeface="UD デジタル 教科書体 NK-R" panose="02020400000000000000" pitchFamily="18" charset="-128"/>
                <a:ea typeface="UD デジタル 教科書体 NK-R" panose="02020400000000000000" pitchFamily="18" charset="-128"/>
              </a:rPr>
              <a:t>70</a:t>
            </a:r>
            <a:r>
              <a:rPr kumimoji="1" lang="ja-JP" altLang="en-US" sz="1050" dirty="0" smtClean="0">
                <a:latin typeface="UD デジタル 教科書体 NK-R" panose="02020400000000000000" pitchFamily="18" charset="-128"/>
                <a:ea typeface="UD デジタル 教科書体 NK-R" panose="02020400000000000000" pitchFamily="18" charset="-128"/>
              </a:rPr>
              <a:t>か所で配架。また、ラジオ番組</a:t>
            </a:r>
            <a:r>
              <a:rPr kumimoji="1" lang="ja-JP" altLang="en-US" sz="1050" dirty="0">
                <a:latin typeface="UD デジタル 教科書体 NK-R" panose="02020400000000000000" pitchFamily="18" charset="-128"/>
                <a:ea typeface="UD デジタル 教科書体 NK-R" panose="02020400000000000000" pitchFamily="18" charset="-128"/>
              </a:rPr>
              <a:t>へ</a:t>
            </a:r>
            <a:r>
              <a:rPr kumimoji="1" lang="ja-JP" altLang="en-US" sz="1050" dirty="0" smtClean="0">
                <a:latin typeface="UD デジタル 教科書体 NK-R" panose="02020400000000000000" pitchFamily="18" charset="-128"/>
                <a:ea typeface="UD デジタル 教科書体 NK-R" panose="02020400000000000000" pitchFamily="18" charset="-128"/>
              </a:rPr>
              <a:t>の出演や蓮見</a:t>
            </a:r>
            <a:r>
              <a:rPr kumimoji="1" lang="ja-JP" altLang="en-US" sz="1050" dirty="0">
                <a:latin typeface="UD デジタル 教科書体 NK-R" panose="02020400000000000000" pitchFamily="18" charset="-128"/>
                <a:ea typeface="UD デジタル 教科書体 NK-R" panose="02020400000000000000" pitchFamily="18" charset="-128"/>
              </a:rPr>
              <a:t>恭子氏主催の</a:t>
            </a:r>
            <a:r>
              <a:rPr kumimoji="1" lang="ja-JP" altLang="en-US" sz="1050" dirty="0" smtClean="0">
                <a:latin typeface="UD デジタル 教科書体 NK-R" panose="02020400000000000000" pitchFamily="18" charset="-128"/>
                <a:ea typeface="UD デジタル 教科書体 NK-R" panose="02020400000000000000" pitchFamily="18" charset="-128"/>
              </a:rPr>
              <a:t>講演会</a:t>
            </a:r>
            <a:r>
              <a:rPr kumimoji="1" lang="ja-JP" altLang="en-US" sz="1050" dirty="0">
                <a:latin typeface="UD デジタル 教科書体 NK-R" panose="02020400000000000000" pitchFamily="18" charset="-128"/>
                <a:ea typeface="UD デジタル 教科書体 NK-R" panose="02020400000000000000" pitchFamily="18" charset="-128"/>
              </a:rPr>
              <a:t>にも</a:t>
            </a:r>
            <a:r>
              <a:rPr kumimoji="1" lang="ja-JP" altLang="en-US" sz="1050" dirty="0" smtClean="0">
                <a:latin typeface="UD デジタル 教科書体 NK-R" panose="02020400000000000000" pitchFamily="18" charset="-128"/>
                <a:ea typeface="UD デジタル 教科書体 NK-R" panose="02020400000000000000" pitchFamily="18" charset="-128"/>
              </a:rPr>
              <a:t>参加するなど、</a:t>
            </a:r>
            <a:r>
              <a:rPr kumimoji="1" lang="ja-JP" altLang="en-US" sz="1050" dirty="0">
                <a:latin typeface="UD デジタル 教科書体 NK-R" panose="02020400000000000000" pitchFamily="18" charset="-128"/>
                <a:ea typeface="UD デジタル 教科書体 NK-R" panose="02020400000000000000" pitchFamily="18" charset="-128"/>
              </a:rPr>
              <a:t>こはま日和の創刊</a:t>
            </a:r>
            <a:r>
              <a:rPr kumimoji="1" lang="ja-JP" altLang="en-US" sz="1050" dirty="0" smtClean="0">
                <a:latin typeface="UD デジタル 教科書体 NK-R" panose="02020400000000000000" pitchFamily="18" charset="-128"/>
                <a:ea typeface="UD デジタル 教科書体 NK-R" panose="02020400000000000000" pitchFamily="18" charset="-128"/>
              </a:rPr>
              <a:t>を多面的に</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住吉大社からひとこと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rgbClr val="327EC4"/>
              </a:buClr>
              <a:defRPr/>
            </a:pPr>
            <a:endParaRPr lang="en-US" altLang="ja-JP" sz="5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300"/>
              </a:lnSpc>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まち</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のお宝、粉浜商店街は、他所からみれば住吉大社の門前町ですが、住民にとっては暮らしの中心にある街並です。その界隈の魅力をもっと知っていただこうと、ミニコミ誌「こはま日和」が創刊されたのは</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嬉しい</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限り</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です。</a:t>
            </a:r>
            <a:endPar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300"/>
              </a:lnSpc>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今回</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地元舞台の小説を切り口に、その著者に町ブラをしてもらう、といった秘策に驚きました。誌面構成も素晴らしく、商店街や周辺の店舗や景色、そして人の魅力まで鮮やかに紹介されています。より身近に、より魅力に、粉浜界隈の</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PR</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に期待しております。</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6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地域の身近な情報を伝える媒体はあまりありません。コロナ禍で地元回帰が進む中、本事業で、地域の情報を継続的に発信していくためのプラットフォームを構築することができました</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今後</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は、こはま日和実行委員会が主体となって、地域の各種団体と協力しながら、広告収入などで財源を確保することで、自立した事業として発展させていきたいです。</a:t>
            </a:r>
          </a:p>
        </p:txBody>
      </p: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93968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21683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178692"/>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89304" y="6425066"/>
            <a:ext cx="1190507"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富永　高文</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事業実施商店街：粉浜</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a:t>
            </a:r>
            <a:r>
              <a:rPr kumimoji="1" lang="zh-CN" altLang="en-US" sz="900" dirty="0">
                <a:solidFill>
                  <a:schemeClr val="tx1"/>
                </a:solidFill>
                <a:latin typeface="UD デジタル 教科書体 NK-R" panose="02020400000000000000" pitchFamily="18" charset="-128"/>
                <a:ea typeface="UD デジタル 教科書体 NK-R" panose="02020400000000000000" pitchFamily="18" charset="-128"/>
              </a:rPr>
              <a:t>大阪市住之江区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アクセス：南海</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本線</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住吉大社</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駅</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120</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37" name="テキスト ボックス 36">
            <a:extLst>
              <a:ext uri="{FF2B5EF4-FFF2-40B4-BE49-F238E27FC236}">
                <a16:creationId xmlns:a16="http://schemas.microsoft.com/office/drawing/2014/main" id="{093DCA5E-B041-4008-AD5C-FE5602EB6293}"/>
              </a:ext>
            </a:extLst>
          </p:cNvPr>
          <p:cNvSpPr txBox="1"/>
          <p:nvPr/>
        </p:nvSpPr>
        <p:spPr>
          <a:xfrm>
            <a:off x="6617112" y="3130639"/>
            <a:ext cx="1603050"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「こはま</a:t>
            </a:r>
            <a:r>
              <a:rPr kumimoji="1" lang="ja-JP" altLang="en-US" sz="900" dirty="0">
                <a:latin typeface="UD デジタル 教科書体 NK-R" panose="02020400000000000000" pitchFamily="18" charset="-128"/>
                <a:ea typeface="UD デジタル 教科書体 NK-R" panose="02020400000000000000" pitchFamily="18" charset="-128"/>
              </a:rPr>
              <a:t>日和の</a:t>
            </a:r>
            <a:r>
              <a:rPr kumimoji="1" lang="ja-JP" altLang="en-US" sz="900" dirty="0" smtClean="0">
                <a:latin typeface="UD デジタル 教科書体 NK-R" panose="02020400000000000000" pitchFamily="18" charset="-128"/>
                <a:ea typeface="UD デジタル 教科書体 NK-R" panose="02020400000000000000" pitchFamily="18" charset="-128"/>
              </a:rPr>
              <a:t>ブログサイト」</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sp>
        <p:nvSpPr>
          <p:cNvPr id="63" name="テキスト ボックス 62">
            <a:extLst>
              <a:ext uri="{FF2B5EF4-FFF2-40B4-BE49-F238E27FC236}">
                <a16:creationId xmlns:a16="http://schemas.microsoft.com/office/drawing/2014/main" id="{B268346B-9296-493C-913E-68C7B0531D6D}"/>
              </a:ext>
            </a:extLst>
          </p:cNvPr>
          <p:cNvSpPr txBox="1"/>
          <p:nvPr/>
        </p:nvSpPr>
        <p:spPr>
          <a:xfrm>
            <a:off x="8109838" y="41542"/>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飲食店</a:t>
            </a:r>
          </a:p>
        </p:txBody>
      </p:sp>
      <p:sp>
        <p:nvSpPr>
          <p:cNvPr id="64" name="テキスト ボックス 63">
            <a:extLst>
              <a:ext uri="{FF2B5EF4-FFF2-40B4-BE49-F238E27FC236}">
                <a16:creationId xmlns:a16="http://schemas.microsoft.com/office/drawing/2014/main" id="{18AD505C-CD2C-459F-968A-4B161344F612}"/>
              </a:ext>
            </a:extLst>
          </p:cNvPr>
          <p:cNvSpPr txBox="1"/>
          <p:nvPr/>
        </p:nvSpPr>
        <p:spPr>
          <a:xfrm>
            <a:off x="8714121" y="4154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65" name="テキスト ボックス 64">
            <a:extLst>
              <a:ext uri="{FF2B5EF4-FFF2-40B4-BE49-F238E27FC236}">
                <a16:creationId xmlns:a16="http://schemas.microsoft.com/office/drawing/2014/main" id="{90E6EFD4-33F9-424A-AA30-0A996A901727}"/>
              </a:ext>
            </a:extLst>
          </p:cNvPr>
          <p:cNvSpPr txBox="1"/>
          <p:nvPr/>
        </p:nvSpPr>
        <p:spPr>
          <a:xfrm>
            <a:off x="9205614" y="4154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冊子</a:t>
            </a:r>
          </a:p>
        </p:txBody>
      </p:sp>
      <p:sp>
        <p:nvSpPr>
          <p:cNvPr id="48" name="テキスト ボックス 47">
            <a:extLst>
              <a:ext uri="{FF2B5EF4-FFF2-40B4-BE49-F238E27FC236}">
                <a16:creationId xmlns:a16="http://schemas.microsoft.com/office/drawing/2014/main" id="{2FE73D3B-BA8B-4169-BCB0-971899A6A395}"/>
              </a:ext>
            </a:extLst>
          </p:cNvPr>
          <p:cNvSpPr txBox="1"/>
          <p:nvPr/>
        </p:nvSpPr>
        <p:spPr>
          <a:xfrm>
            <a:off x="8307040" y="2285901"/>
            <a:ext cx="1293934"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こはま日和のロゴ</a:t>
            </a:r>
          </a:p>
        </p:txBody>
      </p:sp>
      <p:sp>
        <p:nvSpPr>
          <p:cNvPr id="53" name="テキスト ボックス 52">
            <a:extLst>
              <a:ext uri="{FF2B5EF4-FFF2-40B4-BE49-F238E27FC236}">
                <a16:creationId xmlns:a16="http://schemas.microsoft.com/office/drawing/2014/main" id="{85A9655B-CB65-41D7-A892-3ABFEF4F681B}"/>
              </a:ext>
            </a:extLst>
          </p:cNvPr>
          <p:cNvSpPr txBox="1"/>
          <p:nvPr/>
        </p:nvSpPr>
        <p:spPr>
          <a:xfrm>
            <a:off x="6725408" y="4807672"/>
            <a:ext cx="1472775"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蓮見氏主催の講演会で</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「こはま日和」の</a:t>
            </a:r>
            <a:r>
              <a:rPr kumimoji="1" lang="ja-JP" altLang="en-US" sz="900" dirty="0">
                <a:latin typeface="UD デジタル 教科書体 NK-R" panose="02020400000000000000" pitchFamily="18" charset="-128"/>
                <a:ea typeface="UD デジタル 教科書体 NK-R" panose="02020400000000000000" pitchFamily="18" charset="-128"/>
              </a:rPr>
              <a:t>創刊を</a:t>
            </a:r>
            <a:r>
              <a:rPr kumimoji="1" lang="en-US" altLang="ja-JP" sz="900" dirty="0">
                <a:latin typeface="UD デジタル 教科書体 NK-R" panose="02020400000000000000" pitchFamily="18" charset="-128"/>
                <a:ea typeface="UD デジタル 教科書体 NK-R" panose="02020400000000000000" pitchFamily="18" charset="-128"/>
              </a:rPr>
              <a:t>PR</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sp>
        <p:nvSpPr>
          <p:cNvPr id="33" name="テキスト ボックス 32"/>
          <p:cNvSpPr txBox="1"/>
          <p:nvPr/>
        </p:nvSpPr>
        <p:spPr>
          <a:xfrm>
            <a:off x="372925" y="4352313"/>
            <a:ext cx="6394883" cy="992579"/>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「ブログサイト」閲覧数</a:t>
            </a:r>
            <a:r>
              <a:rPr kumimoji="1" lang="ja-JP" altLang="en-US" sz="1050" dirty="0">
                <a:latin typeface="UD デジタル 教科書体 NK-R" panose="02020400000000000000" pitchFamily="18" charset="-128"/>
                <a:ea typeface="UD デジタル 教科書体 NK-R" panose="02020400000000000000" pitchFamily="18" charset="-128"/>
              </a:rPr>
              <a:t>は８０９回</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公式</a:t>
            </a:r>
            <a:r>
              <a:rPr kumimoji="1" lang="en-US" altLang="ja-JP" sz="1050" dirty="0" smtClean="0">
                <a:latin typeface="UD デジタル 教科書体 NK-R" panose="02020400000000000000" pitchFamily="18" charset="-128"/>
                <a:ea typeface="UD デジタル 教科書体 NK-R" panose="02020400000000000000" pitchFamily="18" charset="-128"/>
              </a:rPr>
              <a:t>LINE</a:t>
            </a:r>
            <a:r>
              <a:rPr kumimoji="1" lang="ja-JP" altLang="en-US" sz="1050" dirty="0" smtClean="0">
                <a:latin typeface="UD デジタル 教科書体 NK-R" panose="02020400000000000000" pitchFamily="18" charset="-128"/>
                <a:ea typeface="UD デジタル 教科書体 NK-R" panose="02020400000000000000" pitchFamily="18" charset="-128"/>
              </a:rPr>
              <a:t>アカウント」の</a:t>
            </a:r>
            <a:r>
              <a:rPr kumimoji="1" lang="ja-JP" altLang="en-US" sz="1050" dirty="0">
                <a:latin typeface="UD デジタル 教科書体 NK-R" panose="02020400000000000000" pitchFamily="18" charset="-128"/>
                <a:ea typeface="UD デジタル 教科書体 NK-R" panose="02020400000000000000" pitchFamily="18" charset="-128"/>
              </a:rPr>
              <a:t>友達登録数は</a:t>
            </a:r>
            <a:r>
              <a:rPr kumimoji="1" lang="ja-JP" altLang="en-US" sz="1050" dirty="0" smtClean="0">
                <a:latin typeface="UD デジタル 教科書体 NK-R" panose="02020400000000000000" pitchFamily="18" charset="-128"/>
                <a:ea typeface="UD デジタル 教科書体 NK-R" panose="02020400000000000000" pitchFamily="18" charset="-128"/>
              </a:rPr>
              <a:t>２０８名と増加中。</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endParaRPr kumimoji="1" lang="en-US" altLang="ja-JP" sz="400" dirty="0" smtClean="0">
              <a:latin typeface="UD デジタル 教科書体 NK-R" panose="02020400000000000000" pitchFamily="18" charset="-128"/>
              <a:ea typeface="UD デジタル 教科書体 NK-R" panose="02020400000000000000" pitchFamily="18" charset="-128"/>
            </a:endParaRPr>
          </a:p>
          <a:p>
            <a:pPr marL="93663"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②　「ミニコミ誌」は</a:t>
            </a:r>
            <a:r>
              <a:rPr kumimoji="1" lang="ja-JP" altLang="en-US" sz="1050" dirty="0">
                <a:latin typeface="UD デジタル 教科書体 NK-R" panose="02020400000000000000" pitchFamily="18" charset="-128"/>
                <a:ea typeface="UD デジタル 教科書体 NK-R" panose="02020400000000000000" pitchFamily="18" charset="-128"/>
              </a:rPr>
              <a:t>、商店街をはじめ、近隣</a:t>
            </a:r>
            <a:r>
              <a:rPr kumimoji="1" lang="ja-JP" altLang="en-US" sz="1050" dirty="0" smtClean="0">
                <a:latin typeface="UD デジタル 教科書体 NK-R" panose="02020400000000000000" pitchFamily="18" charset="-128"/>
                <a:ea typeface="UD デジタル 教科書体 NK-R" panose="02020400000000000000" pitchFamily="18" charset="-128"/>
              </a:rPr>
              <a:t>店舗、住吉</a:t>
            </a:r>
            <a:r>
              <a:rPr kumimoji="1" lang="ja-JP" altLang="en-US" sz="1050" dirty="0">
                <a:latin typeface="UD デジタル 教科書体 NK-R" panose="02020400000000000000" pitchFamily="18" charset="-128"/>
                <a:ea typeface="UD デジタル 教科書体 NK-R" panose="02020400000000000000" pitchFamily="18" charset="-128"/>
              </a:rPr>
              <a:t>大社、住之江区・住吉区の区役所と図書館、南海本線粉浜駅、住吉大社駅、阪堺電気軌道の天王寺駅前駅、新今宮駅など計</a:t>
            </a:r>
            <a:r>
              <a:rPr kumimoji="1" lang="en-US" altLang="ja-JP" sz="1050" dirty="0">
                <a:latin typeface="UD デジタル 教科書体 NK-R" panose="02020400000000000000" pitchFamily="18" charset="-128"/>
                <a:ea typeface="UD デジタル 教科書体 NK-R" panose="02020400000000000000" pitchFamily="18" charset="-128"/>
              </a:rPr>
              <a:t>70</a:t>
            </a:r>
            <a:r>
              <a:rPr kumimoji="1" lang="ja-JP" altLang="en-US" sz="1050" dirty="0">
                <a:latin typeface="UD デジタル 教科書体 NK-R" panose="02020400000000000000" pitchFamily="18" charset="-128"/>
                <a:ea typeface="UD デジタル 教科書体 NK-R" panose="02020400000000000000" pitchFamily="18" charset="-128"/>
              </a:rPr>
              <a:t>カ所</a:t>
            </a:r>
            <a:r>
              <a:rPr kumimoji="1" lang="ja-JP" altLang="en-US" sz="1050" dirty="0" smtClean="0">
                <a:latin typeface="UD デジタル 教科書体 NK-R" panose="02020400000000000000" pitchFamily="18" charset="-128"/>
                <a:ea typeface="UD デジタル 教科書体 NK-R" panose="02020400000000000000" pitchFamily="18" charset="-128"/>
              </a:rPr>
              <a:t>での配架により、「こはま日和」を</a:t>
            </a:r>
            <a:r>
              <a:rPr kumimoji="1" lang="ja-JP" altLang="en-US" sz="1050" dirty="0">
                <a:latin typeface="UD デジタル 教科書体 NK-R" panose="02020400000000000000" pitchFamily="18" charset="-128"/>
                <a:ea typeface="UD デジタル 教科書体 NK-R" panose="02020400000000000000" pitchFamily="18" charset="-128"/>
              </a:rPr>
              <a:t>片手に地域や商店街を歩く方の姿が見受けられるとともに、掲載店舗から、「新規客が増えた」という声や、こはま日和を読まれた方から「知らないお店を知ることができた。是非行ってみたい。」といった声が寄せられている。</a:t>
            </a:r>
          </a:p>
        </p:txBody>
      </p:sp>
      <p:pic>
        <p:nvPicPr>
          <p:cNvPr id="39" name="図 38">
            <a:extLst>
              <a:ext uri="{FF2B5EF4-FFF2-40B4-BE49-F238E27FC236}">
                <a16:creationId xmlns:a16="http://schemas.microsoft.com/office/drawing/2014/main" id="{C11E309B-32AB-46B4-BCC8-38E4B55EE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26" b="9952"/>
          <a:stretch/>
        </p:blipFill>
        <p:spPr bwMode="auto">
          <a:xfrm>
            <a:off x="540069" y="5671212"/>
            <a:ext cx="688975" cy="746532"/>
          </a:xfrm>
          <a:prstGeom prst="rect">
            <a:avLst/>
          </a:prstGeom>
          <a:noFill/>
          <a:ln>
            <a:noFill/>
          </a:ln>
        </p:spPr>
      </p:pic>
      <p:pic>
        <p:nvPicPr>
          <p:cNvPr id="42" name="図 41">
            <a:extLst>
              <a:ext uri="{FF2B5EF4-FFF2-40B4-BE49-F238E27FC236}">
                <a16:creationId xmlns:a16="http://schemas.microsoft.com/office/drawing/2014/main" id="{864B6BD6-8DDD-45DB-B394-FD6BD09603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309" y="1202007"/>
            <a:ext cx="1592240" cy="1013383"/>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2D08573-ACA7-4322-9517-530031167C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7477" y="1383856"/>
            <a:ext cx="1262321" cy="1656000"/>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34B21632-E46A-491C-A77D-409E7E1A51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7477" y="3494419"/>
            <a:ext cx="1278189" cy="1278189"/>
          </a:xfrm>
          <a:prstGeom prst="rect">
            <a:avLst/>
          </a:prstGeom>
          <a:noFill/>
          <a:ln>
            <a:noFill/>
          </a:ln>
          <a:effectLst>
            <a:outerShdw blurRad="50800" dist="38100" dir="2700000" algn="tl" rotWithShape="0">
              <a:prstClr val="black">
                <a:alpha val="40000"/>
              </a:prstClr>
            </a:outerShdw>
          </a:effectLst>
        </p:spPr>
      </p:pic>
      <p:pic>
        <p:nvPicPr>
          <p:cNvPr id="68" name="図 67">
            <a:extLst>
              <a:ext uri="{FF2B5EF4-FFF2-40B4-BE49-F238E27FC236}">
                <a16:creationId xmlns:a16="http://schemas.microsoft.com/office/drawing/2014/main" id="{4B0F8E8C-AA62-A348-83BA-95DD62F1ED33}"/>
              </a:ext>
            </a:extLst>
          </p:cNvPr>
          <p:cNvPicPr>
            <a:picLocks noChangeAspect="1"/>
          </p:cNvPicPr>
          <p:nvPr/>
        </p:nvPicPr>
        <p:blipFill>
          <a:blip r:embed="rId8"/>
          <a:stretch>
            <a:fillRect/>
          </a:stretch>
        </p:blipFill>
        <p:spPr>
          <a:xfrm>
            <a:off x="8170596" y="240968"/>
            <a:ext cx="419100" cy="419100"/>
          </a:xfrm>
          <a:prstGeom prst="rect">
            <a:avLst/>
          </a:prstGeom>
        </p:spPr>
      </p:pic>
      <p:pic>
        <p:nvPicPr>
          <p:cNvPr id="70" name="図 69">
            <a:extLst>
              <a:ext uri="{FF2B5EF4-FFF2-40B4-BE49-F238E27FC236}">
                <a16:creationId xmlns:a16="http://schemas.microsoft.com/office/drawing/2014/main" id="{5D41EF15-26DF-F44E-9B76-5CB887FDCFA4}"/>
              </a:ext>
            </a:extLst>
          </p:cNvPr>
          <p:cNvPicPr>
            <a:picLocks noChangeAspect="1"/>
          </p:cNvPicPr>
          <p:nvPr/>
        </p:nvPicPr>
        <p:blipFill>
          <a:blip r:embed="rId9"/>
          <a:stretch>
            <a:fillRect/>
          </a:stretch>
        </p:blipFill>
        <p:spPr>
          <a:xfrm>
            <a:off x="8709530" y="240968"/>
            <a:ext cx="419529" cy="419100"/>
          </a:xfrm>
          <a:prstGeom prst="rect">
            <a:avLst/>
          </a:prstGeom>
        </p:spPr>
      </p:pic>
      <p:pic>
        <p:nvPicPr>
          <p:cNvPr id="71" name="図 70">
            <a:extLst>
              <a:ext uri="{FF2B5EF4-FFF2-40B4-BE49-F238E27FC236}">
                <a16:creationId xmlns:a16="http://schemas.microsoft.com/office/drawing/2014/main" id="{3DF40FE1-F424-A04F-9467-7E9D31C49411}"/>
              </a:ext>
            </a:extLst>
          </p:cNvPr>
          <p:cNvPicPr>
            <a:picLocks noChangeAspect="1"/>
          </p:cNvPicPr>
          <p:nvPr/>
        </p:nvPicPr>
        <p:blipFill>
          <a:blip r:embed="rId10"/>
          <a:stretch>
            <a:fillRect/>
          </a:stretch>
        </p:blipFill>
        <p:spPr>
          <a:xfrm>
            <a:off x="9205614" y="240968"/>
            <a:ext cx="419100" cy="419100"/>
          </a:xfrm>
          <a:prstGeom prst="rect">
            <a:avLst/>
          </a:prstGeom>
        </p:spPr>
      </p:pic>
      <p:pic>
        <p:nvPicPr>
          <p:cNvPr id="2" name="図 1"/>
          <p:cNvPicPr>
            <a:picLocks noChangeAspect="1"/>
          </p:cNvPicPr>
          <p:nvPr/>
        </p:nvPicPr>
        <p:blipFill rotWithShape="1">
          <a:blip r:embed="rId11" cstate="print">
            <a:extLst>
              <a:ext uri="{28A0092B-C50C-407E-A947-70E740481C1C}">
                <a14:useLocalDpi xmlns:a14="http://schemas.microsoft.com/office/drawing/2010/main" val="0"/>
              </a:ext>
            </a:extLst>
          </a:blip>
          <a:srcRect l="630" t="4107" b="2548"/>
          <a:stretch/>
        </p:blipFill>
        <p:spPr>
          <a:xfrm rot="5400000">
            <a:off x="7875637" y="2966314"/>
            <a:ext cx="2226104" cy="1568366"/>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2FE73D3B-BA8B-4169-BCB0-971899A6A395}"/>
              </a:ext>
            </a:extLst>
          </p:cNvPr>
          <p:cNvSpPr txBox="1"/>
          <p:nvPr/>
        </p:nvSpPr>
        <p:spPr>
          <a:xfrm>
            <a:off x="8255919" y="4904941"/>
            <a:ext cx="1563999"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「ミニコミ誌</a:t>
            </a:r>
            <a:r>
              <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こはま日和</a:t>
            </a:r>
            <a:r>
              <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4"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23</a:t>
            </a:r>
            <a:endParaRPr kumimoji="1" lang="ja-JP" altLang="en-US" dirty="0"/>
          </a:p>
        </p:txBody>
      </p:sp>
      <p:grpSp>
        <p:nvGrpSpPr>
          <p:cNvPr id="55" name="グループ化 54"/>
          <p:cNvGrpSpPr/>
          <p:nvPr/>
        </p:nvGrpSpPr>
        <p:grpSpPr>
          <a:xfrm>
            <a:off x="8591274" y="397527"/>
            <a:ext cx="1117595" cy="100777"/>
            <a:chOff x="8591274" y="397527"/>
            <a:chExt cx="1117595" cy="100777"/>
          </a:xfrm>
        </p:grpSpPr>
        <p:sp>
          <p:nvSpPr>
            <p:cNvPr id="57" name="十字形 56">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8" name="二等辺三角形 57">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6" name="直線コネクタ 45"/>
          <p:cNvCxnSpPr/>
          <p:nvPr/>
        </p:nvCxnSpPr>
        <p:spPr>
          <a:xfrm>
            <a:off x="568841" y="5511562"/>
            <a:ext cx="3727363"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1081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smtClean="0">
                          <a:solidFill>
                            <a:schemeClr val="tx1"/>
                          </a:solidFill>
                          <a:latin typeface="+mn-ea"/>
                          <a:ea typeface="+mn-ea"/>
                        </a:rPr>
                        <a:t>事例⑱</a:t>
                      </a:r>
                      <a:endParaRPr kumimoji="1" lang="ja-JP" altLang="en-US" sz="1000" b="1"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smtClean="0">
                          <a:solidFill>
                            <a:schemeClr val="tx1"/>
                          </a:solidFill>
                          <a:latin typeface="+mn-ea"/>
                          <a:ea typeface="+mn-ea"/>
                        </a:rPr>
                        <a:t>福娘コンテストのオンライン配信と「福娘が選ぶお店８選！街歩き</a:t>
                      </a:r>
                      <a:r>
                        <a:rPr kumimoji="1" lang="en-US" altLang="ja-JP" sz="1000" b="1" dirty="0" smtClean="0">
                          <a:solidFill>
                            <a:schemeClr val="tx1"/>
                          </a:solidFill>
                          <a:latin typeface="+mn-ea"/>
                          <a:ea typeface="+mn-ea"/>
                        </a:rPr>
                        <a:t>MAP</a:t>
                      </a:r>
                      <a:r>
                        <a:rPr kumimoji="1" lang="ja-JP" altLang="en-US" sz="1000" b="1" dirty="0" smtClean="0">
                          <a:solidFill>
                            <a:schemeClr val="tx1"/>
                          </a:solidFill>
                          <a:latin typeface="+mn-ea"/>
                          <a:ea typeface="+mn-ea"/>
                        </a:rPr>
                        <a:t>」の制作・発信</a:t>
                      </a:r>
                      <a:endParaRPr kumimoji="1" lang="ja-JP" altLang="en-US" sz="1000" b="1"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布施戎神社の福娘と連携</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して魅力発信～文化と商店街を地域内外に発信</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a:t>
            </a:r>
          </a:p>
        </p:txBody>
      </p:sp>
      <p:sp>
        <p:nvSpPr>
          <p:cNvPr id="26" name="テキスト ボックス 25"/>
          <p:cNvSpPr txBox="1"/>
          <p:nvPr/>
        </p:nvSpPr>
        <p:spPr>
          <a:xfrm>
            <a:off x="394145" y="1338596"/>
            <a:ext cx="7188856" cy="738664"/>
          </a:xfrm>
          <a:prstGeom prst="rect">
            <a:avLst/>
          </a:prstGeom>
          <a:noFill/>
        </p:spPr>
        <p:txBody>
          <a:bodyPr wrap="square" rtlCol="0">
            <a:spAutoFit/>
          </a:bodyPr>
          <a:lstStyle/>
          <a:p>
            <a:pPr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若者</a:t>
            </a:r>
            <a:r>
              <a:rPr kumimoji="1" lang="ja-JP" altLang="en-US" sz="1050" dirty="0">
                <a:latin typeface="UD デジタル 教科書体 NK-R" panose="02020400000000000000" pitchFamily="18" charset="-128"/>
                <a:ea typeface="UD デジタル 教科書体 NK-R" panose="02020400000000000000" pitchFamily="18" charset="-128"/>
              </a:rPr>
              <a:t>や女性客に</a:t>
            </a:r>
            <a:r>
              <a:rPr kumimoji="1" lang="ja-JP" altLang="en-US" sz="1050" dirty="0" smtClean="0">
                <a:latin typeface="UD デジタル 教科書体 NK-R" panose="02020400000000000000" pitchFamily="18" charset="-128"/>
                <a:ea typeface="UD デジタル 教科書体 NK-R" panose="02020400000000000000" pitchFamily="18" charset="-128"/>
              </a:rPr>
              <a:t>改めて商店街</a:t>
            </a:r>
            <a:r>
              <a:rPr kumimoji="1" lang="ja-JP" altLang="en-US" sz="1050" dirty="0">
                <a:latin typeface="UD デジタル 教科書体 NK-R" panose="02020400000000000000" pitchFamily="18" charset="-128"/>
                <a:ea typeface="UD デジタル 教科書体 NK-R" panose="02020400000000000000" pitchFamily="18" charset="-128"/>
              </a:rPr>
              <a:t>の魅力を発信するため、布施の</a:t>
            </a:r>
            <a:r>
              <a:rPr kumimoji="1" lang="ja-JP" altLang="en-US" sz="1050" dirty="0" smtClean="0">
                <a:latin typeface="UD デジタル 教科書体 NK-R" panose="02020400000000000000" pitchFamily="18" charset="-128"/>
                <a:ea typeface="UD デジタル 教科書体 NK-R" panose="02020400000000000000" pitchFamily="18" charset="-128"/>
              </a:rPr>
              <a:t>文化として</a:t>
            </a:r>
            <a:r>
              <a:rPr kumimoji="1" lang="en-US" altLang="ja-JP" sz="1050" dirty="0" smtClean="0">
                <a:latin typeface="UD デジタル 教科書体 NK-R" panose="02020400000000000000" pitchFamily="18" charset="-128"/>
                <a:ea typeface="UD デジタル 教科書体 NK-R" panose="02020400000000000000" pitchFamily="18" charset="-128"/>
              </a:rPr>
              <a:t>40</a:t>
            </a:r>
            <a:r>
              <a:rPr kumimoji="1" lang="ja-JP" altLang="en-US" sz="1050" dirty="0" smtClean="0">
                <a:latin typeface="UD デジタル 教科書体 NK-R" panose="02020400000000000000" pitchFamily="18" charset="-128"/>
                <a:ea typeface="UD デジタル 教科書体 NK-R" panose="02020400000000000000" pitchFamily="18" charset="-128"/>
              </a:rPr>
              <a:t>年以上続く布施戎の福娘コンテスト（自主事業）で選ばれた福娘が</a:t>
            </a:r>
            <a:r>
              <a:rPr kumimoji="1" lang="ja-JP" altLang="en-US" sz="1050" dirty="0">
                <a:latin typeface="UD デジタル 教科書体 NK-R" panose="02020400000000000000" pitchFamily="18" charset="-128"/>
                <a:ea typeface="UD デジタル 教科書体 NK-R" panose="02020400000000000000" pitchFamily="18" charset="-128"/>
              </a:rPr>
              <a:t>おすすめする商店街界隈のお店を</a:t>
            </a:r>
            <a:r>
              <a:rPr kumimoji="1" lang="ja-JP" altLang="en-US" sz="1050" dirty="0" smtClean="0">
                <a:latin typeface="UD デジタル 教科書体 NK-R" panose="02020400000000000000" pitchFamily="18" charset="-128"/>
                <a:ea typeface="UD デジタル 教科書体 NK-R" panose="02020400000000000000" pitchFamily="18" charset="-128"/>
              </a:rPr>
              <a:t>紹介</a:t>
            </a:r>
            <a:r>
              <a:rPr kumimoji="1" lang="ja-JP" altLang="en-US" sz="1050" dirty="0">
                <a:latin typeface="UD デジタル 教科書体 NK-R" panose="02020400000000000000" pitchFamily="18" charset="-128"/>
                <a:ea typeface="UD デジタル 教科書体 NK-R" panose="02020400000000000000" pitchFamily="18" charset="-128"/>
              </a:rPr>
              <a:t>した</a:t>
            </a:r>
            <a:r>
              <a:rPr kumimoji="1" lang="ja-JP" altLang="en-US" sz="1050" dirty="0" smtClean="0">
                <a:latin typeface="UD デジタル 教科書体 NK-R" panose="02020400000000000000" pitchFamily="18" charset="-128"/>
                <a:ea typeface="UD デジタル 教科書体 NK-R" panose="02020400000000000000" pitchFamily="18" charset="-128"/>
              </a:rPr>
              <a:t>「街歩き</a:t>
            </a:r>
            <a:r>
              <a:rPr kumimoji="1" lang="ja-JP" altLang="en-US" sz="1050" dirty="0">
                <a:latin typeface="UD デジタル 教科書体 NK-R" panose="02020400000000000000" pitchFamily="18" charset="-128"/>
                <a:ea typeface="UD デジタル 教科書体 NK-R" panose="02020400000000000000" pitchFamily="18" charset="-128"/>
              </a:rPr>
              <a:t>マップ</a:t>
            </a:r>
            <a:r>
              <a:rPr kumimoji="1" lang="ja-JP" altLang="en-US" sz="1050" dirty="0" smtClean="0">
                <a:latin typeface="UD デジタル 教科書体 NK-R" panose="02020400000000000000" pitchFamily="18" charset="-128"/>
                <a:ea typeface="UD デジタル 教科書体 NK-R" panose="02020400000000000000" pitchFamily="18" charset="-128"/>
              </a:rPr>
              <a:t>」を制作。また福娘コンテスト（自主事業）の「オンライン配信」や、製作した「街歩き</a:t>
            </a:r>
            <a:r>
              <a:rPr kumimoji="1" lang="ja-JP" altLang="en-US" sz="1050" dirty="0">
                <a:latin typeface="UD デジタル 教科書体 NK-R" panose="02020400000000000000" pitchFamily="18" charset="-128"/>
                <a:ea typeface="UD デジタル 教科書体 NK-R" panose="02020400000000000000" pitchFamily="18" charset="-128"/>
              </a:rPr>
              <a:t>マップ</a:t>
            </a:r>
            <a:r>
              <a:rPr kumimoji="1" lang="ja-JP" altLang="en-US" sz="1050" dirty="0" smtClean="0">
                <a:latin typeface="UD デジタル 教科書体 NK-R" panose="02020400000000000000" pitchFamily="18" charset="-128"/>
                <a:ea typeface="UD デジタル 教科書体 NK-R" panose="02020400000000000000" pitchFamily="18" charset="-128"/>
              </a:rPr>
              <a:t>」も配信する商店街</a:t>
            </a:r>
            <a:r>
              <a:rPr kumimoji="1" lang="ja-JP" altLang="en-US" sz="1050" dirty="0">
                <a:latin typeface="UD デジタル 教科書体 NK-R" panose="02020400000000000000" pitchFamily="18" charset="-128"/>
                <a:ea typeface="UD デジタル 教科書体 NK-R" panose="02020400000000000000" pitchFamily="18" charset="-128"/>
              </a:rPr>
              <a:t>公式</a:t>
            </a:r>
            <a:r>
              <a:rPr kumimoji="1" lang="en-US" altLang="ja-JP" sz="1050" dirty="0">
                <a:latin typeface="UD デジタル 教科書体 NK-R" panose="02020400000000000000" pitchFamily="18" charset="-128"/>
                <a:ea typeface="UD デジタル 教科書体 NK-R" panose="02020400000000000000" pitchFamily="18" charset="-128"/>
              </a:rPr>
              <a:t>LINE</a:t>
            </a:r>
            <a:r>
              <a:rPr kumimoji="1" lang="ja-JP" altLang="en-US" sz="1050" dirty="0">
                <a:latin typeface="UD デジタル 教科書体 NK-R" panose="02020400000000000000" pitchFamily="18" charset="-128"/>
                <a:ea typeface="UD デジタル 教科書体 NK-R" panose="02020400000000000000" pitchFamily="18" charset="-128"/>
              </a:rPr>
              <a:t>アカウントへリンク</a:t>
            </a:r>
            <a:r>
              <a:rPr kumimoji="1" lang="ja-JP" altLang="en-US" sz="1050" dirty="0" smtClean="0">
                <a:latin typeface="UD デジタル 教科書体 NK-R" panose="02020400000000000000" pitchFamily="18" charset="-128"/>
                <a:ea typeface="UD デジタル 教科書体 NK-R" panose="02020400000000000000" pitchFamily="18" charset="-128"/>
              </a:rPr>
              <a:t>する「</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コード入りの</a:t>
            </a:r>
            <a:r>
              <a:rPr kumimoji="1" lang="ja-JP" altLang="en-US" sz="1050" dirty="0" smtClean="0">
                <a:latin typeface="UD デジタル 教科書体 NK-R" panose="02020400000000000000" pitchFamily="18" charset="-128"/>
                <a:ea typeface="UD デジタル 教科書体 NK-R" panose="02020400000000000000" pitchFamily="18" charset="-128"/>
              </a:rPr>
              <a:t>オリジナルマスク」を制作するなど、</a:t>
            </a:r>
            <a:r>
              <a:rPr kumimoji="1" lang="en-US" altLang="ja-JP" sz="1050" dirty="0" smtClean="0">
                <a:latin typeface="UD デジタル 教科書体 NK-R" panose="02020400000000000000" pitchFamily="18" charset="-128"/>
                <a:ea typeface="UD デジタル 教科書体 NK-R" panose="02020400000000000000" pitchFamily="18" charset="-128"/>
              </a:rPr>
              <a:t>ICT</a:t>
            </a:r>
            <a:r>
              <a:rPr kumimoji="1" lang="ja-JP" altLang="en-US" sz="1050" dirty="0" smtClean="0">
                <a:latin typeface="UD デジタル 教科書体 NK-R" panose="02020400000000000000" pitchFamily="18" charset="-128"/>
                <a:ea typeface="UD デジタル 教科書体 NK-R" panose="02020400000000000000" pitchFamily="18" charset="-128"/>
              </a:rPr>
              <a:t>を活用して文化と商店街の情報</a:t>
            </a:r>
            <a:r>
              <a:rPr kumimoji="1" lang="ja-JP" altLang="en-US" sz="1050" dirty="0">
                <a:latin typeface="UD デジタル 教科書体 NK-R" panose="02020400000000000000" pitchFamily="18" charset="-128"/>
                <a:ea typeface="UD デジタル 教科書体 NK-R" panose="02020400000000000000" pitchFamily="18" charset="-128"/>
              </a:rPr>
              <a:t>発信強化に</a:t>
            </a:r>
            <a:r>
              <a:rPr kumimoji="1" lang="ja-JP" altLang="en-US" sz="1050" dirty="0" smtClean="0">
                <a:latin typeface="UD デジタル 教科書体 NK-R" panose="02020400000000000000" pitchFamily="18" charset="-128"/>
                <a:ea typeface="UD デジタル 教科書体 NK-R" panose="02020400000000000000" pitchFamily="18" charset="-128"/>
              </a:rPr>
              <a:t>取り組んだ。</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80998" y="2342887"/>
            <a:ext cx="7116809" cy="1608133"/>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a:t>
            </a:r>
            <a:r>
              <a:rPr kumimoji="1" lang="ja-JP" altLang="en-US" sz="1050" dirty="0">
                <a:latin typeface="UD デジタル 教科書体 NK-R" panose="02020400000000000000" pitchFamily="18" charset="-128"/>
                <a:ea typeface="UD デジタル 教科書体 NK-R" panose="02020400000000000000" pitchFamily="18" charset="-128"/>
              </a:rPr>
              <a:t>　「福娘が選ぶお店</a:t>
            </a:r>
            <a:r>
              <a:rPr kumimoji="1" lang="en-US" altLang="ja-JP" sz="1050" dirty="0">
                <a:latin typeface="UD デジタル 教科書体 NK-R" panose="02020400000000000000" pitchFamily="18" charset="-128"/>
                <a:ea typeface="UD デジタル 教科書体 NK-R" panose="02020400000000000000" pitchFamily="18" charset="-128"/>
              </a:rPr>
              <a:t>8</a:t>
            </a:r>
            <a:r>
              <a:rPr kumimoji="1" lang="ja-JP" altLang="en-US" sz="1050" dirty="0">
                <a:latin typeface="UD デジタル 教科書体 NK-R" panose="02020400000000000000" pitchFamily="18" charset="-128"/>
                <a:ea typeface="UD デジタル 教科書体 NK-R" panose="02020400000000000000" pitchFamily="18" charset="-128"/>
              </a:rPr>
              <a:t>選！街歩きＭＡＰ」の制作</a:t>
            </a:r>
          </a:p>
          <a:p>
            <a:pPr marL="93663" indent="82550"/>
            <a:r>
              <a:rPr kumimoji="1" lang="ja-JP" altLang="en-US" sz="1050" dirty="0">
                <a:latin typeface="UD デジタル 教科書体 NK-R" panose="02020400000000000000" pitchFamily="18" charset="-128"/>
                <a:ea typeface="UD デジタル 教科書体 NK-R" panose="02020400000000000000" pitchFamily="18" charset="-128"/>
              </a:rPr>
              <a:t>バイローカルの一環として、</a:t>
            </a:r>
            <a:r>
              <a:rPr kumimoji="1" lang="ja-JP" altLang="en-US" sz="1050" dirty="0" smtClean="0">
                <a:latin typeface="UD デジタル 教科書体 NK-R" panose="02020400000000000000" pitchFamily="18" charset="-128"/>
                <a:ea typeface="UD デジタル 教科書体 NK-R" panose="02020400000000000000" pitchFamily="18" charset="-128"/>
              </a:rPr>
              <a:t>商店街</a:t>
            </a:r>
            <a:r>
              <a:rPr kumimoji="1" lang="ja-JP" altLang="en-US" sz="1050" dirty="0">
                <a:latin typeface="UD デジタル 教科書体 NK-R" panose="02020400000000000000" pitchFamily="18" charset="-128"/>
                <a:ea typeface="UD デジタル 教科書体 NK-R" panose="02020400000000000000" pitchFamily="18" charset="-128"/>
              </a:rPr>
              <a:t>に隣接する布施戎神社の福娘が選ぶ布施界隈</a:t>
            </a:r>
            <a:r>
              <a:rPr kumimoji="1" lang="ja-JP" altLang="en-US" sz="1050" dirty="0" smtClean="0">
                <a:latin typeface="UD デジタル 教科書体 NK-R" panose="02020400000000000000" pitchFamily="18" charset="-128"/>
                <a:ea typeface="UD デジタル 教科書体 NK-R" panose="02020400000000000000" pitchFamily="18" charset="-128"/>
              </a:rPr>
              <a:t>のオススメの</a:t>
            </a:r>
            <a:r>
              <a:rPr kumimoji="1" lang="ja-JP" altLang="en-US" sz="1050" dirty="0">
                <a:latin typeface="UD デジタル 教科書体 NK-R" panose="02020400000000000000" pitchFamily="18" charset="-128"/>
                <a:ea typeface="UD デジタル 教科書体 NK-R" panose="02020400000000000000" pitchFamily="18" charset="-128"/>
              </a:rPr>
              <a:t>お店を紹介</a:t>
            </a:r>
            <a:r>
              <a:rPr kumimoji="1" lang="ja-JP" altLang="en-US" sz="1050" dirty="0" smtClean="0">
                <a:latin typeface="UD デジタル 教科書体 NK-R" panose="02020400000000000000" pitchFamily="18" charset="-128"/>
                <a:ea typeface="UD デジタル 教科書体 NK-R" panose="02020400000000000000" pitchFamily="18" charset="-128"/>
              </a:rPr>
              <a:t>する</a:t>
            </a:r>
            <a:r>
              <a:rPr kumimoji="1" lang="ja-JP" altLang="en-US" sz="1050" dirty="0">
                <a:latin typeface="UD デジタル 教科書体 NK-R" panose="02020400000000000000" pitchFamily="18" charset="-128"/>
                <a:ea typeface="UD デジタル 教科書体 NK-R" panose="02020400000000000000" pitchFamily="18" charset="-128"/>
              </a:rPr>
              <a:t>マップ</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制作。店舗の基本情報だけでなく、福娘のオススメの商品や食べ方などを写真入りで</a:t>
            </a:r>
            <a:r>
              <a:rPr kumimoji="1" lang="ja-JP" altLang="en-US" sz="1050" dirty="0" smtClean="0">
                <a:latin typeface="UD デジタル 教科書体 NK-R" panose="02020400000000000000" pitchFamily="18" charset="-128"/>
                <a:ea typeface="UD デジタル 教科書体 NK-R" panose="02020400000000000000" pitchFamily="18" charset="-128"/>
              </a:rPr>
              <a:t>紹介</a:t>
            </a:r>
            <a:r>
              <a:rPr kumimoji="1" lang="ja-JP" altLang="en-US" sz="1050" dirty="0">
                <a:latin typeface="UD デジタル 教科書体 NK-R" panose="02020400000000000000" pitchFamily="18" charset="-128"/>
                <a:ea typeface="UD デジタル 教科書体 NK-R" panose="02020400000000000000" pitchFamily="18" charset="-128"/>
              </a:rPr>
              <a:t>するなど、若者や</a:t>
            </a:r>
            <a:r>
              <a:rPr kumimoji="1" lang="ja-JP" altLang="en-US" sz="1050" dirty="0" smtClean="0">
                <a:latin typeface="UD デジタル 教科書体 NK-R" panose="02020400000000000000" pitchFamily="18" charset="-128"/>
                <a:ea typeface="UD デジタル 教科書体 NK-R" panose="02020400000000000000" pitchFamily="18" charset="-128"/>
              </a:rPr>
              <a:t>女性客への訴求を図った。また制作したマップの発信には、商店街が情報発信ツールとして利用促進する公式</a:t>
            </a:r>
            <a:r>
              <a:rPr kumimoji="1" lang="en-US" altLang="ja-JP" sz="1050" dirty="0" smtClean="0">
                <a:latin typeface="UD デジタル 教科書体 NK-R" panose="02020400000000000000" pitchFamily="18" charset="-128"/>
                <a:ea typeface="UD デジタル 教科書体 NK-R" panose="02020400000000000000" pitchFamily="18" charset="-128"/>
              </a:rPr>
              <a:t>LINE</a:t>
            </a:r>
            <a:r>
              <a:rPr kumimoji="1" lang="ja-JP" altLang="en-US" sz="1050" dirty="0" smtClean="0">
                <a:latin typeface="UD デジタル 教科書体 NK-R" panose="02020400000000000000" pitchFamily="18" charset="-128"/>
                <a:ea typeface="UD デジタル 教科書体 NK-R" panose="02020400000000000000" pitchFamily="18" charset="-128"/>
              </a:rPr>
              <a:t>も活用。</a:t>
            </a:r>
            <a:r>
              <a:rPr kumimoji="1" lang="en-US" altLang="ja-JP" sz="1050" dirty="0" smtClean="0">
                <a:latin typeface="UD デジタル 教科書体 NK-R" panose="02020400000000000000" pitchFamily="18" charset="-128"/>
                <a:ea typeface="UD デジタル 教科書体 NK-R" panose="02020400000000000000" pitchFamily="18" charset="-128"/>
              </a:rPr>
              <a:t>LINE</a:t>
            </a:r>
            <a:r>
              <a:rPr kumimoji="1" lang="ja-JP" altLang="en-US" sz="1050" dirty="0" smtClean="0">
                <a:latin typeface="UD デジタル 教科書体 NK-R" panose="02020400000000000000" pitchFamily="18" charset="-128"/>
                <a:ea typeface="UD デジタル 教科書体 NK-R" panose="02020400000000000000" pitchFamily="18" charset="-128"/>
              </a:rPr>
              <a:t>の友達登録者数の増加を図るため製作した、商店街キャラクターふせロボくんと</a:t>
            </a:r>
            <a:r>
              <a:rPr kumimoji="1" lang="en-US" altLang="ja-JP" sz="1050" dirty="0" smtClean="0">
                <a:latin typeface="UD デジタル 教科書体 NK-R" panose="02020400000000000000" pitchFamily="18" charset="-128"/>
                <a:ea typeface="UD デジタル 教科書体 NK-R" panose="02020400000000000000" pitchFamily="18" charset="-128"/>
              </a:rPr>
              <a:t>LINE</a:t>
            </a:r>
            <a:r>
              <a:rPr kumimoji="1" lang="ja-JP" altLang="en-US" sz="1050" dirty="0" smtClean="0">
                <a:latin typeface="UD デジタル 教科書体 NK-R" panose="02020400000000000000" pitchFamily="18" charset="-128"/>
                <a:ea typeface="UD デジタル 教科書体 NK-R" panose="02020400000000000000" pitchFamily="18" charset="-128"/>
              </a:rPr>
              <a:t>の友達登録へ誘導する「</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コード入りのオリジナルマスク」を会員店舗に配布し、日々の</a:t>
            </a:r>
            <a:r>
              <a:rPr kumimoji="1" lang="ja-JP" altLang="en-US" sz="1050" dirty="0">
                <a:latin typeface="UD デジタル 教科書体 NK-R" panose="02020400000000000000" pitchFamily="18" charset="-128"/>
                <a:ea typeface="UD デジタル 教科書体 NK-R" panose="02020400000000000000" pitchFamily="18" charset="-128"/>
              </a:rPr>
              <a:t>着用</a:t>
            </a:r>
            <a:r>
              <a:rPr kumimoji="1" lang="ja-JP" altLang="en-US" sz="1050" dirty="0" smtClean="0">
                <a:latin typeface="UD デジタル 教科書体 NK-R" panose="02020400000000000000" pitchFamily="18" charset="-128"/>
                <a:ea typeface="UD デジタル 教科書体 NK-R" panose="02020400000000000000" pitchFamily="18" charset="-128"/>
              </a:rPr>
              <a:t>と</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を促すことで、</a:t>
            </a:r>
            <a:r>
              <a:rPr kumimoji="1" lang="en-US" altLang="ja-JP" sz="1050" dirty="0" smtClean="0">
                <a:latin typeface="UD デジタル 教科書体 NK-R" panose="02020400000000000000" pitchFamily="18" charset="-128"/>
                <a:ea typeface="UD デジタル 教科書体 NK-R" panose="02020400000000000000" pitchFamily="18" charset="-128"/>
              </a:rPr>
              <a:t>LINE</a:t>
            </a:r>
            <a:r>
              <a:rPr kumimoji="1" lang="ja-JP" altLang="en-US" sz="1050" dirty="0" smtClean="0">
                <a:latin typeface="UD デジタル 教科書体 NK-R" panose="02020400000000000000" pitchFamily="18" charset="-128"/>
                <a:ea typeface="UD デジタル 教科書体 NK-R" panose="02020400000000000000" pitchFamily="18" charset="-128"/>
              </a:rPr>
              <a:t>の友達登録者数の増加に取り組んだ。</a:t>
            </a:r>
            <a:endParaRPr kumimoji="1" lang="en-US" altLang="ja-JP" sz="1050" strike="sngStrike" dirty="0" smtClean="0">
              <a:solidFill>
                <a:srgbClr val="FF0000"/>
              </a:solidFill>
              <a:latin typeface="UD デジタル 教科書体 NK-R" panose="02020400000000000000" pitchFamily="18" charset="-128"/>
              <a:ea typeface="UD デジタル 教科書体 NK-R" panose="02020400000000000000" pitchFamily="18" charset="-128"/>
            </a:endParaRPr>
          </a:p>
          <a:p>
            <a:pPr marL="93663" indent="82550"/>
            <a:endParaRPr kumimoji="1" lang="ja-JP" altLang="en-US" sz="4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a:t>
            </a:r>
            <a:r>
              <a:rPr kumimoji="1" lang="ja-JP" altLang="en-US" sz="1050" dirty="0" smtClean="0">
                <a:latin typeface="UD デジタル 教科書体 NK-R" panose="02020400000000000000" pitchFamily="18" charset="-128"/>
                <a:ea typeface="UD デジタル 教科書体 NK-R" panose="02020400000000000000" pitchFamily="18" charset="-128"/>
              </a:rPr>
              <a:t>　福娘コンテスト（自主事業）の「オンライン配信」</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2550"/>
            <a:r>
              <a:rPr kumimoji="1" lang="ja-JP" altLang="en-US" sz="1050" dirty="0" smtClean="0">
                <a:latin typeface="UD デジタル 教科書体 NK-R" panose="02020400000000000000" pitchFamily="18" charset="-128"/>
                <a:ea typeface="UD デジタル 教科書体 NK-R" panose="02020400000000000000" pitchFamily="18" charset="-128"/>
              </a:rPr>
              <a:t>布施</a:t>
            </a:r>
            <a:r>
              <a:rPr kumimoji="1" lang="ja-JP" altLang="en-US" sz="1050" dirty="0">
                <a:latin typeface="UD デジタル 教科書体 NK-R" panose="02020400000000000000" pitchFamily="18" charset="-128"/>
                <a:ea typeface="UD デジタル 教科書体 NK-R" panose="02020400000000000000" pitchFamily="18" charset="-128"/>
              </a:rPr>
              <a:t>戎</a:t>
            </a:r>
            <a:r>
              <a:rPr kumimoji="1" lang="ja-JP" altLang="en-US" sz="1050" dirty="0" smtClean="0">
                <a:latin typeface="UD デジタル 教科書体 NK-R" panose="02020400000000000000" pitchFamily="18" charset="-128"/>
                <a:ea typeface="UD デジタル 教科書体 NK-R" panose="02020400000000000000" pitchFamily="18" charset="-128"/>
              </a:rPr>
              <a:t>神社と</a:t>
            </a:r>
            <a:r>
              <a:rPr kumimoji="1" lang="en-US" altLang="ja-JP" sz="1050" dirty="0" smtClean="0">
                <a:latin typeface="UD デジタル 教科書体 NK-R" panose="02020400000000000000" pitchFamily="18" charset="-128"/>
                <a:ea typeface="UD デジタル 教科書体 NK-R" panose="02020400000000000000" pitchFamily="18" charset="-128"/>
              </a:rPr>
              <a:t>40</a:t>
            </a:r>
            <a:r>
              <a:rPr kumimoji="1" lang="ja-JP" altLang="en-US" sz="1050" dirty="0">
                <a:latin typeface="UD デジタル 教科書体 NK-R" panose="02020400000000000000" pitchFamily="18" charset="-128"/>
                <a:ea typeface="UD デジタル 教科書体 NK-R" panose="02020400000000000000" pitchFamily="18" charset="-128"/>
              </a:rPr>
              <a:t>年以上続けて</a:t>
            </a:r>
            <a:r>
              <a:rPr kumimoji="1" lang="ja-JP" altLang="en-US" sz="1050" dirty="0" smtClean="0">
                <a:latin typeface="UD デジタル 教科書体 NK-R" panose="02020400000000000000" pitchFamily="18" charset="-128"/>
                <a:ea typeface="UD デジタル 教科書体 NK-R" panose="02020400000000000000" pitchFamily="18" charset="-128"/>
              </a:rPr>
              <a:t>きた福娘コンテスト（自主事業）を、</a:t>
            </a:r>
            <a:r>
              <a:rPr kumimoji="1" lang="en-US" altLang="ja-JP" sz="1050" dirty="0" err="1" smtClean="0">
                <a:latin typeface="UD デジタル 教科書体 NK-R" panose="02020400000000000000" pitchFamily="18" charset="-128"/>
                <a:ea typeface="UD デジタル 教科書体 NK-R" panose="02020400000000000000" pitchFamily="18" charset="-128"/>
              </a:rPr>
              <a:t>YouTubeLive</a:t>
            </a:r>
            <a:r>
              <a:rPr kumimoji="1" lang="ja-JP" altLang="en-US" sz="1050" dirty="0">
                <a:latin typeface="UD デジタル 教科書体 NK-R" panose="02020400000000000000" pitchFamily="18" charset="-128"/>
                <a:ea typeface="UD デジタル 教科書体 NK-R" panose="02020400000000000000" pitchFamily="18" charset="-128"/>
              </a:rPr>
              <a:t>を活用</a:t>
            </a:r>
            <a:r>
              <a:rPr kumimoji="1" lang="ja-JP" altLang="en-US" sz="1050" dirty="0" smtClean="0">
                <a:latin typeface="UD デジタル 教科書体 NK-R" panose="02020400000000000000" pitchFamily="18" charset="-128"/>
                <a:ea typeface="UD デジタル 教科書体 NK-R" panose="02020400000000000000" pitchFamily="18" charset="-128"/>
              </a:rPr>
              <a:t>して「オンライン配信」。コロナ</a:t>
            </a:r>
            <a:r>
              <a:rPr kumimoji="1" lang="ja-JP" altLang="en-US" sz="1050" dirty="0">
                <a:latin typeface="UD デジタル 教科書体 NK-R" panose="02020400000000000000" pitchFamily="18" charset="-128"/>
                <a:ea typeface="UD デジタル 教科書体 NK-R" panose="02020400000000000000" pitchFamily="18" charset="-128"/>
              </a:rPr>
              <a:t>禍でも布施戎神社と</a:t>
            </a:r>
            <a:r>
              <a:rPr kumimoji="1" lang="ja-JP" altLang="en-US" sz="1050" dirty="0" smtClean="0">
                <a:latin typeface="UD デジタル 教科書体 NK-R" panose="02020400000000000000" pitchFamily="18" charset="-128"/>
                <a:ea typeface="UD デジタル 教科書体 NK-R" panose="02020400000000000000" pitchFamily="18" charset="-128"/>
              </a:rPr>
              <a:t>福娘を</a:t>
            </a:r>
            <a:r>
              <a:rPr kumimoji="1" lang="ja-JP" altLang="en-US" sz="1050" dirty="0">
                <a:latin typeface="UD デジタル 教科書体 NK-R" panose="02020400000000000000" pitchFamily="18" charset="-128"/>
                <a:ea typeface="UD デジタル 教科書体 NK-R" panose="02020400000000000000" pitchFamily="18" charset="-128"/>
              </a:rPr>
              <a:t>全国に広く発信した</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布施</a:t>
            </a: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戎神社</a:t>
            </a:r>
            <a:r>
              <a:rPr lang="ja-JP" altLang="en-US" sz="900" spc="3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から</a:t>
            </a: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4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sym typeface="+mn-ea"/>
              </a:rPr>
              <a:t>布施戎神社は、昭和</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sym typeface="+mn-ea"/>
              </a:rPr>
              <a:t>29</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sym typeface="+mn-ea"/>
              </a:rPr>
              <a:t>年に西宮戎神社から分祀されて「布施の戎さん」として親しまれています。毎年１月９日から１１日に行う十日戎には、商売繁盛を願う参拝者で境内は身動きがとれないほどの賑わいとなります</a:t>
            </a:r>
            <a:r>
              <a:rPr lang="ja-JP" altLang="en-US" sz="105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a:t>
            </a:r>
            <a:endParaRPr lang="en-US" altLang="ja-JP" sz="105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105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福娘コンテストは</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sym typeface="+mn-ea"/>
              </a:rPr>
              <a:t>、４１年の長きにわたり商店街とともに築き上げてきた大切な文化です</a:t>
            </a:r>
            <a:r>
              <a:rPr lang="ja-JP" altLang="en-US" sz="105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。これから</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sym typeface="+mn-ea"/>
              </a:rPr>
              <a:t>も商店街とともに、布施の文化を守り、育んでいくことで、地域の活性化に貢献していきたいと考えています。</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コロナ禍で、これまで商店街が得意としてきた人を集めることが出来ない今、本事業において、布施戎神社や福娘といった布施の文化・魅力を広く発信できたことは大変有意義でした</a:t>
            </a:r>
            <a:r>
              <a:rPr kumimoji="1" lang="ja-JP" altLang="en-US" sz="10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0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1000" dirty="0" smtClean="0">
                <a:solidFill>
                  <a:schemeClr val="tx1"/>
                </a:solidFill>
                <a:latin typeface="UD デジタル 教科書体 NK-R" panose="02020400000000000000" pitchFamily="18" charset="-128"/>
                <a:ea typeface="UD デジタル 教科書体 NK-R" panose="02020400000000000000" pitchFamily="18" charset="-128"/>
              </a:rPr>
              <a:t>これから</a:t>
            </a: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も、周辺の大型店や布施戎神社をはじめとした地域の様々な団体と協力し、布施のまちの活性化に取り組んでいきたいと考えています。</a:t>
            </a:r>
          </a:p>
        </p:txBody>
      </p:sp>
      <p:cxnSp>
        <p:nvCxnSpPr>
          <p:cNvPr id="43" name="直線コネクタ 42"/>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15287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397958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89304" y="6425066"/>
            <a:ext cx="1190507" cy="338554"/>
          </a:xfrm>
          <a:prstGeom prst="rect">
            <a:avLst/>
          </a:prstGeom>
          <a:noFill/>
        </p:spPr>
        <p:txBody>
          <a:bodyPr wrap="square" rtlCol="0">
            <a:spAutoFit/>
          </a:bodyPr>
          <a:lstStyle/>
          <a:p>
            <a:pPr algn="ctr"/>
            <a:r>
              <a:rPr kumimoji="1" lang="ja-JP" altLang="en-US" sz="800" dirty="0" smtClean="0">
                <a:latin typeface="UD デジタル 教科書体 NK-R" panose="02020400000000000000" pitchFamily="18" charset="-128"/>
                <a:ea typeface="UD デジタル 教科書体 NK-R" panose="02020400000000000000" pitchFamily="18" charset="-128"/>
              </a:rPr>
              <a:t>加茂　守一</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smtClean="0">
                <a:latin typeface="UD デジタル 教科書体 NK-R" panose="02020400000000000000" pitchFamily="18" charset="-128"/>
                <a:ea typeface="UD デジタル 教科書体 NK-R" panose="02020400000000000000" pitchFamily="18" charset="-128"/>
              </a:rPr>
              <a:t>会長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6057859" y="68729"/>
            <a:ext cx="3667182"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布施</a:t>
            </a:r>
            <a:r>
              <a:rPr kumimoji="1" lang="zh-TW"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：東大阪市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rPr>
              <a:t>：近鉄奈良線・大阪線布施駅すぐ</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４５０</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店</a:t>
            </a:r>
            <a:endPar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8" name="テキスト ボックス 47">
            <a:extLst>
              <a:ext uri="{FF2B5EF4-FFF2-40B4-BE49-F238E27FC236}">
                <a16:creationId xmlns:a16="http://schemas.microsoft.com/office/drawing/2014/main" id="{2FE73D3B-BA8B-4169-BCB0-971899A6A395}"/>
              </a:ext>
            </a:extLst>
          </p:cNvPr>
          <p:cNvSpPr txBox="1"/>
          <p:nvPr/>
        </p:nvSpPr>
        <p:spPr>
          <a:xfrm>
            <a:off x="7891450" y="5141501"/>
            <a:ext cx="2036131"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UD デジタル 教科書体 NK-R" panose="02020400000000000000" pitchFamily="18" charset="-128"/>
                <a:ea typeface="UD デジタル 教科書体 NK-R" panose="02020400000000000000" pitchFamily="18" charset="-128"/>
              </a:rPr>
              <a:t>「</a:t>
            </a:r>
            <a:r>
              <a:rPr kumimoji="1" lang="en-US" altLang="ja-JP" sz="900" dirty="0" smtClean="0">
                <a:latin typeface="UD デジタル 教科書体 NK-R" panose="02020400000000000000" pitchFamily="18" charset="-128"/>
                <a:ea typeface="UD デジタル 教科書体 NK-R" panose="02020400000000000000" pitchFamily="18" charset="-128"/>
              </a:rPr>
              <a:t>QR</a:t>
            </a:r>
            <a:r>
              <a:rPr kumimoji="1" lang="ja-JP" altLang="en-US" sz="900" dirty="0" smtClean="0">
                <a:latin typeface="UD デジタル 教科書体 NK-R" panose="02020400000000000000" pitchFamily="18" charset="-128"/>
                <a:ea typeface="UD デジタル 教科書体 NK-R" panose="02020400000000000000" pitchFamily="18" charset="-128"/>
              </a:rPr>
              <a:t>コード入りのオリジナルマスク」</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3" name="テキスト ボックス 52">
            <a:extLst>
              <a:ext uri="{FF2B5EF4-FFF2-40B4-BE49-F238E27FC236}">
                <a16:creationId xmlns:a16="http://schemas.microsoft.com/office/drawing/2014/main" id="{85A9655B-CB65-41D7-A892-3ABFEF4F681B}"/>
              </a:ext>
            </a:extLst>
          </p:cNvPr>
          <p:cNvSpPr txBox="1"/>
          <p:nvPr/>
        </p:nvSpPr>
        <p:spPr>
          <a:xfrm>
            <a:off x="7564787" y="3979589"/>
            <a:ext cx="1899978"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福娘コンテストの「オンライン配信」</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3"/>
          <a:stretch>
            <a:fillRect/>
          </a:stretch>
        </p:blipFill>
        <p:spPr>
          <a:xfrm>
            <a:off x="8748152" y="5459126"/>
            <a:ext cx="853514" cy="859611"/>
          </a:xfrm>
          <a:prstGeom prst="rect">
            <a:avLst/>
          </a:prstGeom>
        </p:spPr>
      </p:pic>
      <p:pic>
        <p:nvPicPr>
          <p:cNvPr id="6" name="図 5"/>
          <p:cNvPicPr>
            <a:picLocks noChangeAspect="1"/>
          </p:cNvPicPr>
          <p:nvPr/>
        </p:nvPicPr>
        <p:blipFill>
          <a:blip r:embed="rId4"/>
          <a:stretch>
            <a:fillRect/>
          </a:stretch>
        </p:blipFill>
        <p:spPr>
          <a:xfrm>
            <a:off x="8160288" y="4201545"/>
            <a:ext cx="1477379" cy="899821"/>
          </a:xfrm>
          <a:prstGeom prst="rect">
            <a:avLst/>
          </a:prstGeom>
          <a:effectLst>
            <a:outerShdw blurRad="50800" dist="38100" dir="2700000" algn="tl" rotWithShape="0">
              <a:prstClr val="black">
                <a:alpha val="40000"/>
              </a:prstClr>
            </a:outerShdw>
          </a:effectLst>
        </p:spPr>
      </p:pic>
      <p:sp>
        <p:nvSpPr>
          <p:cNvPr id="44" name="テキスト ボックス 43">
            <a:extLst>
              <a:ext uri="{FF2B5EF4-FFF2-40B4-BE49-F238E27FC236}">
                <a16:creationId xmlns:a16="http://schemas.microsoft.com/office/drawing/2014/main" id="{85A9655B-CB65-41D7-A892-3ABFEF4F681B}"/>
              </a:ext>
            </a:extLst>
          </p:cNvPr>
          <p:cNvSpPr txBox="1"/>
          <p:nvPr/>
        </p:nvSpPr>
        <p:spPr>
          <a:xfrm>
            <a:off x="8332316" y="2462340"/>
            <a:ext cx="1615884"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「福娘が選ぶお店</a:t>
            </a:r>
            <a:r>
              <a:rPr kumimoji="1" lang="en-US" altLang="ja-JP" sz="900" dirty="0">
                <a:latin typeface="UD デジタル 教科書体 NK-R" panose="02020400000000000000" pitchFamily="18" charset="-128"/>
                <a:ea typeface="UD デジタル 教科書体 NK-R" panose="02020400000000000000" pitchFamily="18" charset="-128"/>
              </a:rPr>
              <a:t>8</a:t>
            </a:r>
            <a:r>
              <a:rPr kumimoji="1" lang="ja-JP" altLang="en-US" sz="900" dirty="0">
                <a:latin typeface="UD デジタル 教科書体 NK-R" panose="02020400000000000000" pitchFamily="18" charset="-128"/>
                <a:ea typeface="UD デジタル 教科書体 NK-R" panose="02020400000000000000" pitchFamily="18" charset="-128"/>
              </a:rPr>
              <a:t>選</a:t>
            </a:r>
            <a:r>
              <a:rPr kumimoji="1" lang="ja-JP" altLang="en-US" sz="900" dirty="0" smtClean="0">
                <a:latin typeface="UD デジタル 教科書体 NK-R" panose="02020400000000000000" pitchFamily="18" charset="-128"/>
                <a:ea typeface="UD デジタル 教科書体 NK-R" panose="02020400000000000000" pitchFamily="18" charset="-128"/>
              </a:rPr>
              <a:t>！</a:t>
            </a:r>
            <a:endParaRPr kumimoji="1" lang="en-US" altLang="ja-JP" sz="90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街歩きＭＡＰ」</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pic>
        <p:nvPicPr>
          <p:cNvPr id="36" name="図 35" descr="東大阪楠ライオンズクラブ-ご挨拶">
            <a:extLst>
              <a:ext uri="{FF2B5EF4-FFF2-40B4-BE49-F238E27FC236}">
                <a16:creationId xmlns:a16="http://schemas.microsoft.com/office/drawing/2014/main" id="{8FD4939D-482E-472F-89D0-9E35AE943C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40" y="5607516"/>
            <a:ext cx="606034" cy="828147"/>
          </a:xfrm>
          <a:prstGeom prst="rect">
            <a:avLst/>
          </a:prstGeom>
          <a:noFill/>
          <a:ln>
            <a:noFill/>
          </a:ln>
        </p:spPr>
      </p:pic>
      <p:pic>
        <p:nvPicPr>
          <p:cNvPr id="35" name="図 34"/>
          <p:cNvPicPr/>
          <p:nvPr/>
        </p:nvPicPr>
        <p:blipFill>
          <a:blip r:embed="rId6" cstate="print">
            <a:extLst>
              <a:ext uri="{28A0092B-C50C-407E-A947-70E740481C1C}">
                <a14:useLocalDpi xmlns:a14="http://schemas.microsoft.com/office/drawing/2010/main" val="0"/>
              </a:ext>
            </a:extLst>
          </a:blip>
          <a:stretch>
            <a:fillRect/>
          </a:stretch>
        </p:blipFill>
        <p:spPr>
          <a:xfrm>
            <a:off x="7505443" y="2824244"/>
            <a:ext cx="2018665" cy="1135278"/>
          </a:xfrm>
          <a:prstGeom prst="rect">
            <a:avLst/>
          </a:prstGeom>
          <a:effectLst>
            <a:outerShdw blurRad="50800" dist="38100" dir="2700000" algn="tl" rotWithShape="0">
              <a:prstClr val="black">
                <a:alpha val="40000"/>
              </a:prstClr>
            </a:outerShdw>
          </a:effectLst>
        </p:spPr>
      </p:pic>
      <p:pic>
        <p:nvPicPr>
          <p:cNvPr id="1027" name="Picture 3" descr="097a1dda-3c2e-408e-981e-cacde481624a@JPNP28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080" t="4649" b="4611"/>
          <a:stretch/>
        </p:blipFill>
        <p:spPr bwMode="auto">
          <a:xfrm rot="5400000">
            <a:off x="8304409" y="1015002"/>
            <a:ext cx="1655051" cy="11621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24</a:t>
            </a:r>
            <a:endParaRPr kumimoji="1" lang="ja-JP" altLang="en-US" dirty="0"/>
          </a:p>
        </p:txBody>
      </p:sp>
      <p:sp>
        <p:nvSpPr>
          <p:cNvPr id="46" name="テキスト ボックス 45"/>
          <p:cNvSpPr txBox="1"/>
          <p:nvPr/>
        </p:nvSpPr>
        <p:spPr>
          <a:xfrm>
            <a:off x="380998" y="4183794"/>
            <a:ext cx="7116809" cy="1169551"/>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a:t>
            </a:r>
            <a:r>
              <a:rPr kumimoji="1" lang="ja-JP" altLang="en-US" sz="1050" dirty="0">
                <a:latin typeface="UD デジタル 教科書体 NK-R" panose="02020400000000000000" pitchFamily="18" charset="-128"/>
                <a:ea typeface="UD デジタル 教科書体 NK-R" panose="02020400000000000000" pitchFamily="18" charset="-128"/>
              </a:rPr>
              <a:t>　「街歩きマップ」は、掲載店舗や、福娘コンテストの関係者に</a:t>
            </a:r>
            <a:r>
              <a:rPr kumimoji="1" lang="ja-JP" altLang="en-US" sz="1050" dirty="0" smtClean="0">
                <a:latin typeface="UD デジタル 教科書体 NK-R" panose="02020400000000000000" pitchFamily="18" charset="-128"/>
                <a:ea typeface="UD デジタル 教科書体 NK-R" panose="02020400000000000000" pitchFamily="18" charset="-128"/>
              </a:rPr>
              <a:t>配布するとともに、商店街</a:t>
            </a:r>
            <a:r>
              <a:rPr kumimoji="1" lang="ja-JP" altLang="en-US" sz="1050" dirty="0">
                <a:latin typeface="UD デジタル 教科書体 NK-R" panose="02020400000000000000" pitchFamily="18" charset="-128"/>
                <a:ea typeface="UD デジタル 教科書体 NK-R" panose="02020400000000000000" pitchFamily="18" charset="-128"/>
              </a:rPr>
              <a:t>の</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サイトや</a:t>
            </a:r>
            <a:r>
              <a:rPr kumimoji="1" lang="en-US" altLang="ja-JP" sz="1050" dirty="0">
                <a:latin typeface="UD デジタル 教科書体 NK-R" panose="02020400000000000000" pitchFamily="18" charset="-128"/>
                <a:ea typeface="UD デジタル 教科書体 NK-R" panose="02020400000000000000" pitchFamily="18" charset="-128"/>
              </a:rPr>
              <a:t>Facebook</a:t>
            </a:r>
            <a:r>
              <a:rPr kumimoji="1" lang="ja-JP" altLang="en-US" sz="1050" dirty="0" err="1">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LINE</a:t>
            </a:r>
            <a:r>
              <a:rPr kumimoji="1" lang="ja-JP" altLang="en-US" sz="1050" dirty="0" smtClean="0">
                <a:latin typeface="UD デジタル 教科書体 NK-R" panose="02020400000000000000" pitchFamily="18" charset="-128"/>
                <a:ea typeface="UD デジタル 教科書体 NK-R" panose="02020400000000000000" pitchFamily="18" charset="-128"/>
              </a:rPr>
              <a:t>で</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も</a:t>
            </a:r>
            <a:r>
              <a:rPr kumimoji="1" lang="ja-JP" altLang="en-US" sz="1050" dirty="0">
                <a:latin typeface="UD デジタル 教科書体 NK-R" panose="02020400000000000000" pitchFamily="18" charset="-128"/>
                <a:ea typeface="UD デジタル 教科書体 NK-R" panose="02020400000000000000" pitchFamily="18" charset="-128"/>
              </a:rPr>
              <a:t>配信を行った。配布・配信後には、</a:t>
            </a:r>
            <a:r>
              <a:rPr kumimoji="1" lang="ja-JP" altLang="en-US" sz="1050" dirty="0" smtClean="0">
                <a:latin typeface="UD デジタル 教科書体 NK-R" panose="02020400000000000000" pitchFamily="18" charset="-128"/>
                <a:ea typeface="UD デジタル 教科書体 NK-R" panose="02020400000000000000" pitchFamily="18" charset="-128"/>
              </a:rPr>
              <a:t>「マップを</a:t>
            </a:r>
            <a:r>
              <a:rPr kumimoji="1" lang="ja-JP" altLang="en-US" sz="1050" dirty="0">
                <a:latin typeface="UD デジタル 教科書体 NK-R" panose="02020400000000000000" pitchFamily="18" charset="-128"/>
                <a:ea typeface="UD デジタル 教科書体 NK-R" panose="02020400000000000000" pitchFamily="18" charset="-128"/>
              </a:rPr>
              <a:t>片手に商店街を歩く若者が増えた」、「若いお客さんの来店が増えた」などの</a:t>
            </a:r>
            <a:r>
              <a:rPr kumimoji="1" lang="ja-JP" altLang="en-US" sz="1050" dirty="0" smtClean="0">
                <a:latin typeface="UD デジタル 教科書体 NK-R" panose="02020400000000000000" pitchFamily="18" charset="-128"/>
                <a:ea typeface="UD デジタル 教科書体 NK-R" panose="02020400000000000000" pitchFamily="18" charset="-128"/>
              </a:rPr>
              <a:t>反</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響</a:t>
            </a:r>
            <a:r>
              <a:rPr kumimoji="1" lang="ja-JP" altLang="en-US" sz="1050" dirty="0">
                <a:latin typeface="UD デジタル 教科書体 NK-R" panose="02020400000000000000" pitchFamily="18" charset="-128"/>
                <a:ea typeface="UD デジタル 教科書体 NK-R" panose="02020400000000000000" pitchFamily="18" charset="-128"/>
              </a:rPr>
              <a:t>の声が商店主から多数寄せられている。また、商店街公式ＬＩＮＥの友達登録数は、事業実施前の</a:t>
            </a:r>
            <a:r>
              <a:rPr kumimoji="1" lang="en-US" altLang="ja-JP" sz="1050" dirty="0">
                <a:latin typeface="UD デジタル 教科書体 NK-R" panose="02020400000000000000" pitchFamily="18" charset="-128"/>
                <a:ea typeface="UD デジタル 教科書体 NK-R" panose="02020400000000000000" pitchFamily="18" charset="-128"/>
              </a:rPr>
              <a:t>1,600</a:t>
            </a:r>
            <a:r>
              <a:rPr kumimoji="1" lang="ja-JP" altLang="en-US" sz="1050" dirty="0">
                <a:latin typeface="UD デジタル 教科書体 NK-R" panose="02020400000000000000" pitchFamily="18" charset="-128"/>
                <a:ea typeface="UD デジタル 教科書体 NK-R" panose="02020400000000000000" pitchFamily="18" charset="-128"/>
              </a:rPr>
              <a:t>人から事業</a:t>
            </a:r>
            <a:r>
              <a:rPr kumimoji="1" lang="ja-JP" altLang="en-US" sz="1050" dirty="0" smtClean="0">
                <a:latin typeface="UD デジタル 教科書体 NK-R" panose="02020400000000000000" pitchFamily="18" charset="-128"/>
                <a:ea typeface="UD デジタル 教科書体 NK-R" panose="02020400000000000000" pitchFamily="18" charset="-128"/>
              </a:rPr>
              <a:t>実施後</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には</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1,900</a:t>
            </a:r>
            <a:r>
              <a:rPr kumimoji="1" lang="ja-JP" altLang="en-US" sz="1050" dirty="0">
                <a:latin typeface="UD デジタル 教科書体 NK-R" panose="02020400000000000000" pitchFamily="18" charset="-128"/>
                <a:ea typeface="UD デジタル 教科書体 NK-R" panose="02020400000000000000" pitchFamily="18" charset="-128"/>
              </a:rPr>
              <a:t>人に増加した</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endParaRPr kumimoji="1" lang="ja-JP" altLang="en-US" sz="500" dirty="0">
              <a:latin typeface="UD デジタル 教科書体 NK-R" panose="02020400000000000000" pitchFamily="18" charset="-128"/>
              <a:ea typeface="UD デジタル 教科書体 NK-R" panose="02020400000000000000" pitchFamily="18" charset="-128"/>
            </a:endParaRPr>
          </a:p>
          <a:p>
            <a:pPr marL="228600" indent="-228600">
              <a:buAutoNum type="circleNumDbPlain" startAt="2"/>
            </a:pPr>
            <a:r>
              <a:rPr kumimoji="1" lang="ja-JP" altLang="en-US" sz="1050" dirty="0" smtClean="0">
                <a:latin typeface="UD デジタル 教科書体 NK-R" panose="02020400000000000000" pitchFamily="18" charset="-128"/>
                <a:ea typeface="UD デジタル 教科書体 NK-R" panose="02020400000000000000" pitchFamily="18" charset="-128"/>
              </a:rPr>
              <a:t>福娘</a:t>
            </a:r>
            <a:r>
              <a:rPr kumimoji="1" lang="ja-JP" altLang="en-US" sz="1050" dirty="0">
                <a:latin typeface="UD デジタル 教科書体 NK-R" panose="02020400000000000000" pitchFamily="18" charset="-128"/>
                <a:ea typeface="UD デジタル 教科書体 NK-R" panose="02020400000000000000" pitchFamily="18" charset="-128"/>
              </a:rPr>
              <a:t>コンテスト（自主事業）の「オンライン配信」は、２日間で計</a:t>
            </a:r>
            <a:r>
              <a:rPr kumimoji="1" lang="en-US" altLang="ja-JP" sz="1050" dirty="0">
                <a:latin typeface="UD デジタル 教科書体 NK-R" panose="02020400000000000000" pitchFamily="18" charset="-128"/>
                <a:ea typeface="UD デジタル 教科書体 NK-R" panose="02020400000000000000" pitchFamily="18" charset="-128"/>
              </a:rPr>
              <a:t>2,100</a:t>
            </a:r>
            <a:r>
              <a:rPr kumimoji="1" lang="ja-JP" altLang="en-US" sz="1050" dirty="0">
                <a:latin typeface="UD デジタル 教科書体 NK-R" panose="02020400000000000000" pitchFamily="18" charset="-128"/>
                <a:ea typeface="UD デジタル 教科書体 NK-R" panose="02020400000000000000" pitchFamily="18" charset="-128"/>
              </a:rPr>
              <a:t>名の視聴があり、布施の文化である布施戎神社</a:t>
            </a:r>
            <a:r>
              <a:rPr kumimoji="1" lang="ja-JP" altLang="en-US" sz="1050" dirty="0" smtClean="0">
                <a:latin typeface="UD デジタル 教科書体 NK-R" panose="02020400000000000000" pitchFamily="18" charset="-128"/>
                <a:ea typeface="UD デジタル 教科書体 NK-R" panose="02020400000000000000" pitchFamily="18" charset="-128"/>
              </a:rPr>
              <a:t>と福</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娘</a:t>
            </a:r>
            <a:r>
              <a:rPr kumimoji="1" lang="ja-JP" altLang="en-US" sz="1050" dirty="0">
                <a:latin typeface="UD デジタル 教科書体 NK-R" panose="02020400000000000000" pitchFamily="18" charset="-128"/>
                <a:ea typeface="UD デジタル 教科書体 NK-R" panose="02020400000000000000" pitchFamily="18" charset="-128"/>
              </a:rPr>
              <a:t>の存在を地元以外の方にも発信できた</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47" name="テキスト ボックス 46">
            <a:extLst>
              <a:ext uri="{FF2B5EF4-FFF2-40B4-BE49-F238E27FC236}">
                <a16:creationId xmlns:a16="http://schemas.microsoft.com/office/drawing/2014/main" id="{B268346B-9296-493C-913E-68C7B0531D6D}"/>
              </a:ext>
            </a:extLst>
          </p:cNvPr>
          <p:cNvSpPr txBox="1"/>
          <p:nvPr/>
        </p:nvSpPr>
        <p:spPr>
          <a:xfrm>
            <a:off x="7935056" y="56302"/>
            <a:ext cx="895209"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50" name="テキスト ボックス 49">
            <a:extLst>
              <a:ext uri="{FF2B5EF4-FFF2-40B4-BE49-F238E27FC236}">
                <a16:creationId xmlns:a16="http://schemas.microsoft.com/office/drawing/2014/main" id="{18AD505C-CD2C-459F-968A-4B161344F612}"/>
              </a:ext>
            </a:extLst>
          </p:cNvPr>
          <p:cNvSpPr txBox="1"/>
          <p:nvPr/>
        </p:nvSpPr>
        <p:spPr>
          <a:xfrm>
            <a:off x="8697554" y="62663"/>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54" name="テキスト ボックス 53">
            <a:extLst>
              <a:ext uri="{FF2B5EF4-FFF2-40B4-BE49-F238E27FC236}">
                <a16:creationId xmlns:a16="http://schemas.microsoft.com/office/drawing/2014/main" id="{90E6EFD4-33F9-424A-AA30-0A996A901727}"/>
              </a:ext>
            </a:extLst>
          </p:cNvPr>
          <p:cNvSpPr txBox="1"/>
          <p:nvPr/>
        </p:nvSpPr>
        <p:spPr>
          <a:xfrm>
            <a:off x="9175283" y="57692"/>
            <a:ext cx="480614"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マップ</a:t>
            </a:r>
          </a:p>
        </p:txBody>
      </p:sp>
      <p:pic>
        <p:nvPicPr>
          <p:cNvPr id="55" name="図 54">
            <a:extLst>
              <a:ext uri="{FF2B5EF4-FFF2-40B4-BE49-F238E27FC236}">
                <a16:creationId xmlns:a16="http://schemas.microsoft.com/office/drawing/2014/main" id="{77A08649-9165-F548-AAC9-8D66EF4824BA}"/>
              </a:ext>
            </a:extLst>
          </p:cNvPr>
          <p:cNvPicPr>
            <a:picLocks noChangeAspect="1"/>
          </p:cNvPicPr>
          <p:nvPr/>
        </p:nvPicPr>
        <p:blipFill>
          <a:blip r:embed="rId9"/>
          <a:stretch>
            <a:fillRect/>
          </a:stretch>
        </p:blipFill>
        <p:spPr>
          <a:xfrm>
            <a:off x="9209630" y="246431"/>
            <a:ext cx="419100" cy="419100"/>
          </a:xfrm>
          <a:prstGeom prst="rect">
            <a:avLst/>
          </a:prstGeom>
        </p:spPr>
      </p:pic>
      <p:pic>
        <p:nvPicPr>
          <p:cNvPr id="57" name="図 56">
            <a:extLst>
              <a:ext uri="{FF2B5EF4-FFF2-40B4-BE49-F238E27FC236}">
                <a16:creationId xmlns:a16="http://schemas.microsoft.com/office/drawing/2014/main" id="{B5B8692F-0089-A943-8E5F-DAFC9C3CB878}"/>
              </a:ext>
            </a:extLst>
          </p:cNvPr>
          <p:cNvPicPr>
            <a:picLocks noChangeAspect="1"/>
          </p:cNvPicPr>
          <p:nvPr/>
        </p:nvPicPr>
        <p:blipFill>
          <a:blip r:embed="rId10"/>
          <a:stretch>
            <a:fillRect/>
          </a:stretch>
        </p:blipFill>
        <p:spPr>
          <a:xfrm>
            <a:off x="8176361" y="244475"/>
            <a:ext cx="419100" cy="419100"/>
          </a:xfrm>
          <a:prstGeom prst="rect">
            <a:avLst/>
          </a:prstGeom>
        </p:spPr>
      </p:pic>
      <p:pic>
        <p:nvPicPr>
          <p:cNvPr id="59" name="図 58">
            <a:extLst>
              <a:ext uri="{FF2B5EF4-FFF2-40B4-BE49-F238E27FC236}">
                <a16:creationId xmlns:a16="http://schemas.microsoft.com/office/drawing/2014/main" id="{5D41EF15-26DF-F44E-9B76-5CB887FDCFA4}"/>
              </a:ext>
            </a:extLst>
          </p:cNvPr>
          <p:cNvPicPr>
            <a:picLocks noChangeAspect="1"/>
          </p:cNvPicPr>
          <p:nvPr/>
        </p:nvPicPr>
        <p:blipFill>
          <a:blip r:embed="rId11"/>
          <a:stretch>
            <a:fillRect/>
          </a:stretch>
        </p:blipFill>
        <p:spPr>
          <a:xfrm>
            <a:off x="8700988" y="244475"/>
            <a:ext cx="419529" cy="419100"/>
          </a:xfrm>
          <a:prstGeom prst="rect">
            <a:avLst/>
          </a:prstGeom>
        </p:spPr>
      </p:pic>
      <p:grpSp>
        <p:nvGrpSpPr>
          <p:cNvPr id="60" name="グループ化 59"/>
          <p:cNvGrpSpPr/>
          <p:nvPr/>
        </p:nvGrpSpPr>
        <p:grpSpPr>
          <a:xfrm>
            <a:off x="8591274" y="397527"/>
            <a:ext cx="1117595" cy="100777"/>
            <a:chOff x="8591274" y="397527"/>
            <a:chExt cx="1117595" cy="100777"/>
          </a:xfrm>
        </p:grpSpPr>
        <p:sp>
          <p:nvSpPr>
            <p:cNvPr id="61" name="十字形 60">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66" name="二等辺三角形 65">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4325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7D687B99-9494-4A2C-8163-A2D8383141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27069" y="5455178"/>
            <a:ext cx="900000" cy="900000"/>
          </a:xfrm>
          <a:prstGeom prst="rect">
            <a:avLst/>
          </a:prstGeom>
          <a:noFill/>
          <a:ln>
            <a:noFill/>
          </a:ln>
        </p:spPr>
      </p:pic>
      <p:sp>
        <p:nvSpPr>
          <p:cNvPr id="33" name="テキスト ボックス 32"/>
          <p:cNvSpPr txBox="1"/>
          <p:nvPr/>
        </p:nvSpPr>
        <p:spPr>
          <a:xfrm>
            <a:off x="380999" y="4060409"/>
            <a:ext cx="6730773" cy="1284967"/>
          </a:xfrm>
          <a:prstGeom prst="rect">
            <a:avLst/>
          </a:prstGeom>
          <a:noFill/>
        </p:spPr>
        <p:txBody>
          <a:bodyPr wrap="square" rtlCol="0">
            <a:spAutoFit/>
          </a:bodyPr>
          <a:lstStyle/>
          <a:p>
            <a:pPr marL="93663"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①　「</a:t>
            </a:r>
            <a:r>
              <a:rPr kumimoji="1" lang="en-US" altLang="ja-JP" sz="1050" dirty="0" smtClean="0">
                <a:latin typeface="UD デジタル 教科書体 NK-R" panose="02020400000000000000" pitchFamily="18" charset="-128"/>
                <a:ea typeface="UD デジタル 教科書体 NK-R" panose="02020400000000000000" pitchFamily="18" charset="-128"/>
              </a:rPr>
              <a:t>e</a:t>
            </a:r>
            <a:r>
              <a:rPr kumimoji="1" lang="ja-JP" altLang="en-US" sz="1050" dirty="0" smtClean="0">
                <a:latin typeface="UD デジタル 教科書体 NK-R" panose="02020400000000000000" pitchFamily="18" charset="-128"/>
                <a:ea typeface="UD デジタル 教科書体 NK-R" panose="02020400000000000000" pitchFamily="18" charset="-128"/>
              </a:rPr>
              <a:t>スポーツ体験・競技会イベント」では、午前の体験会には</a:t>
            </a:r>
            <a:r>
              <a:rPr kumimoji="1" lang="en-US" altLang="ja-JP" sz="1050" dirty="0" smtClean="0">
                <a:latin typeface="UD デジタル 教科書体 NK-R" panose="02020400000000000000" pitchFamily="18" charset="-128"/>
                <a:ea typeface="UD デジタル 教科書体 NK-R" panose="02020400000000000000" pitchFamily="18" charset="-128"/>
              </a:rPr>
              <a:t>300</a:t>
            </a:r>
            <a:r>
              <a:rPr kumimoji="1" lang="ja-JP" altLang="en-US" sz="1050" dirty="0">
                <a:latin typeface="UD デジタル 教科書体 NK-R" panose="02020400000000000000" pitchFamily="18" charset="-128"/>
                <a:ea typeface="UD デジタル 教科書体 NK-R" panose="02020400000000000000" pitchFamily="18" charset="-128"/>
              </a:rPr>
              <a:t>名を</a:t>
            </a:r>
            <a:r>
              <a:rPr kumimoji="1" lang="ja-JP" altLang="en-US" sz="1050" dirty="0" smtClean="0">
                <a:latin typeface="UD デジタル 教科書体 NK-R" panose="02020400000000000000" pitchFamily="18" charset="-128"/>
                <a:ea typeface="UD デジタル 教科書体 NK-R" panose="02020400000000000000" pitchFamily="18" charset="-128"/>
              </a:rPr>
              <a:t>超える参加があり、午後の競技会に</a:t>
            </a:r>
            <a:r>
              <a:rPr kumimoji="1" lang="ja-JP" altLang="en-US" sz="1050" dirty="0">
                <a:latin typeface="UD デジタル 教科書体 NK-R" panose="02020400000000000000" pitchFamily="18" charset="-128"/>
                <a:ea typeface="UD デジタル 教科書体 NK-R" panose="02020400000000000000" pitchFamily="18" charset="-128"/>
              </a:rPr>
              <a:t>は</a:t>
            </a:r>
            <a:r>
              <a:rPr kumimoji="1" lang="en-US" altLang="ja-JP" sz="1050" dirty="0">
                <a:latin typeface="UD デジタル 教科書体 NK-R" panose="02020400000000000000" pitchFamily="18" charset="-128"/>
                <a:ea typeface="UD デジタル 教科書体 NK-R" panose="02020400000000000000" pitchFamily="18" charset="-128"/>
              </a:rPr>
              <a:t>16</a:t>
            </a:r>
            <a:r>
              <a:rPr kumimoji="1" lang="ja-JP" altLang="en-US" sz="1050" dirty="0">
                <a:latin typeface="UD デジタル 教科書体 NK-R" panose="02020400000000000000" pitchFamily="18" charset="-128"/>
                <a:ea typeface="UD デジタル 教科書体 NK-R" panose="02020400000000000000" pitchFamily="18" charset="-128"/>
              </a:rPr>
              <a:t>名が参加した</a:t>
            </a:r>
            <a:r>
              <a:rPr kumimoji="1" lang="ja-JP" altLang="en-US" sz="1050" dirty="0" smtClean="0">
                <a:latin typeface="UD デジタル 教科書体 NK-R" panose="02020400000000000000" pitchFamily="18" charset="-128"/>
                <a:ea typeface="UD デジタル 教科書体 NK-R" panose="02020400000000000000" pitchFamily="18" charset="-128"/>
              </a:rPr>
              <a:t>。感染症</a:t>
            </a:r>
            <a:r>
              <a:rPr kumimoji="1" lang="ja-JP" altLang="en-US" sz="1050" dirty="0">
                <a:latin typeface="UD デジタル 教科書体 NK-R" panose="02020400000000000000" pitchFamily="18" charset="-128"/>
                <a:ea typeface="UD デジタル 教科書体 NK-R" panose="02020400000000000000" pitchFamily="18" charset="-128"/>
              </a:rPr>
              <a:t>対策と</a:t>
            </a:r>
            <a:r>
              <a:rPr kumimoji="1" lang="ja-JP" altLang="en-US" sz="1050" dirty="0" smtClean="0">
                <a:latin typeface="UD デジタル 教科書体 NK-R" panose="02020400000000000000" pitchFamily="18" charset="-128"/>
                <a:ea typeface="UD デジタル 教科書体 NK-R" panose="02020400000000000000" pitchFamily="18" charset="-128"/>
              </a:rPr>
              <a:t>して競技機器の消毒徹底や競技会参加者</a:t>
            </a:r>
            <a:r>
              <a:rPr kumimoji="1" lang="ja-JP" altLang="en-US" sz="1050" dirty="0">
                <a:latin typeface="UD デジタル 教科書体 NK-R" panose="02020400000000000000" pitchFamily="18" charset="-128"/>
                <a:ea typeface="UD デジタル 教科書体 NK-R" panose="02020400000000000000" pitchFamily="18" charset="-128"/>
              </a:rPr>
              <a:t>への</a:t>
            </a:r>
            <a:r>
              <a:rPr kumimoji="1" lang="ja-JP" altLang="en-US" sz="1050" dirty="0" smtClean="0">
                <a:latin typeface="UD デジタル 教科書体 NK-R" panose="02020400000000000000" pitchFamily="18" charset="-128"/>
                <a:ea typeface="UD デジタル 教科書体 NK-R" panose="02020400000000000000" pitchFamily="18" charset="-128"/>
              </a:rPr>
              <a:t>整理券</a:t>
            </a:r>
            <a:r>
              <a:rPr kumimoji="1" lang="ja-JP" altLang="en-US" sz="1050" dirty="0">
                <a:latin typeface="UD デジタル 教科書体 NK-R" panose="02020400000000000000" pitchFamily="18" charset="-128"/>
                <a:ea typeface="UD デジタル 教科書体 NK-R" panose="02020400000000000000" pitchFamily="18" charset="-128"/>
              </a:rPr>
              <a:t>の</a:t>
            </a:r>
            <a:r>
              <a:rPr kumimoji="1" lang="ja-JP" altLang="en-US" sz="1050" dirty="0" smtClean="0">
                <a:latin typeface="UD デジタル 教科書体 NK-R" panose="02020400000000000000" pitchFamily="18" charset="-128"/>
                <a:ea typeface="UD デジタル 教科書体 NK-R" panose="02020400000000000000" pitchFamily="18" charset="-128"/>
              </a:rPr>
              <a:t>配布、大型モニター設置など、参加者の密を避け、感染</a:t>
            </a:r>
            <a:r>
              <a:rPr kumimoji="1" lang="ja-JP" altLang="en-US" sz="1050" dirty="0">
                <a:latin typeface="UD デジタル 教科書体 NK-R" panose="02020400000000000000" pitchFamily="18" charset="-128"/>
                <a:ea typeface="UD デジタル 教科書体 NK-R" panose="02020400000000000000" pitchFamily="18" charset="-128"/>
              </a:rPr>
              <a:t>防止</a:t>
            </a:r>
            <a:r>
              <a:rPr kumimoji="1" lang="ja-JP" altLang="en-US" sz="1050" dirty="0" smtClean="0">
                <a:latin typeface="UD デジタル 教科書体 NK-R" panose="02020400000000000000" pitchFamily="18" charset="-128"/>
                <a:ea typeface="UD デジタル 教科書体 NK-R" panose="02020400000000000000" pitchFamily="18" charset="-128"/>
              </a:rPr>
              <a:t>に配慮した会場運営を行うことが</a:t>
            </a:r>
            <a:r>
              <a:rPr kumimoji="1" lang="ja-JP" altLang="en-US" sz="1050" dirty="0">
                <a:latin typeface="UD デジタル 教科書体 NK-R" panose="02020400000000000000" pitchFamily="18" charset="-128"/>
                <a:ea typeface="UD デジタル 教科書体 NK-R" panose="02020400000000000000" pitchFamily="18" charset="-128"/>
              </a:rPr>
              <a:t>でき</a:t>
            </a:r>
            <a:r>
              <a:rPr kumimoji="1" lang="ja-JP" altLang="en-US" sz="1050" dirty="0" smtClean="0">
                <a:latin typeface="UD デジタル 教科書体 NK-R" panose="02020400000000000000" pitchFamily="18" charset="-128"/>
                <a:ea typeface="UD デジタル 教科書体 NK-R" panose="02020400000000000000" pitchFamily="18" charset="-128"/>
              </a:rPr>
              <a:t>た。イベントの参加者からは、「</a:t>
            </a:r>
            <a:r>
              <a:rPr kumimoji="1" lang="en-US" altLang="ja-JP" sz="1050" dirty="0" smtClean="0">
                <a:latin typeface="UD デジタル 教科書体 NK-R" panose="02020400000000000000" pitchFamily="18" charset="-128"/>
                <a:ea typeface="UD デジタル 教科書体 NK-R" panose="02020400000000000000" pitchFamily="18" charset="-128"/>
              </a:rPr>
              <a:t>e</a:t>
            </a:r>
            <a:r>
              <a:rPr kumimoji="1" lang="ja-JP" altLang="en-US" sz="1050" dirty="0">
                <a:latin typeface="UD デジタル 教科書体 NK-R" panose="02020400000000000000" pitchFamily="18" charset="-128"/>
                <a:ea typeface="UD デジタル 教科書体 NK-R" panose="02020400000000000000" pitchFamily="18" charset="-128"/>
              </a:rPr>
              <a:t>スポーツ</a:t>
            </a:r>
            <a:r>
              <a:rPr kumimoji="1" lang="ja-JP" altLang="en-US" sz="1050" dirty="0" smtClean="0">
                <a:latin typeface="UD デジタル 教科書体 NK-R" panose="02020400000000000000" pitchFamily="18" charset="-128"/>
                <a:ea typeface="UD デジタル 教科書体 NK-R" panose="02020400000000000000" pitchFamily="18" charset="-128"/>
              </a:rPr>
              <a:t>がこんなに楽しい競技だと知らなかった。」「商店街に</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会議、テレワークが行える施設があるのは知らなかった。ぜひ利用したい。」などの意見をいただいた。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endParaRPr kumimoji="1" lang="ja-JP" altLang="en-US" sz="400" dirty="0">
              <a:latin typeface="UD デジタル 教科書体 NK-R" panose="02020400000000000000" pitchFamily="18" charset="-128"/>
              <a:ea typeface="UD デジタル 教科書体 NK-R" panose="02020400000000000000" pitchFamily="18" charset="-128"/>
            </a:endParaRPr>
          </a:p>
          <a:p>
            <a:pPr marL="93663"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②　「名刺型ＱＲコード付き</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カード」は</a:t>
            </a:r>
            <a:r>
              <a:rPr kumimoji="1" lang="ja-JP" altLang="en-US" sz="1050" dirty="0">
                <a:latin typeface="UD デジタル 教科書体 NK-R" panose="02020400000000000000" pitchFamily="18" charset="-128"/>
                <a:ea typeface="UD デジタル 教科書体 NK-R" panose="02020400000000000000" pitchFamily="18" charset="-128"/>
              </a:rPr>
              <a:t>、コンパクトな名刺型であり、岸和田市観光案内所をはじめ、商店街内の協力店舗</a:t>
            </a:r>
            <a:r>
              <a:rPr kumimoji="1" lang="ja-JP" altLang="en-US" sz="1050" dirty="0" smtClean="0">
                <a:latin typeface="UD デジタル 教科書体 NK-R" panose="02020400000000000000" pitchFamily="18" charset="-128"/>
                <a:ea typeface="UD デジタル 教科書体 NK-R" panose="02020400000000000000" pitchFamily="18" charset="-128"/>
              </a:rPr>
              <a:t>で配置の協力をいただけた。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770897586"/>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kern="1200" spc="-50" baseline="0" dirty="0" smtClean="0">
                          <a:solidFill>
                            <a:schemeClr val="tx1"/>
                          </a:solidFill>
                          <a:latin typeface="+mn-ea"/>
                          <a:ea typeface="+mn-ea"/>
                        </a:rPr>
                        <a:t>事例⑲</a:t>
                      </a:r>
                      <a:endParaRPr kumimoji="1" lang="ja-JP" altLang="en-US" sz="1000" b="1" kern="1200" spc="-50" baseline="0"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kern="1200" spc="-50" baseline="0" dirty="0">
                          <a:solidFill>
                            <a:schemeClr val="tx1"/>
                          </a:solidFill>
                          <a:latin typeface="+mn-ea"/>
                          <a:ea typeface="+mn-ea"/>
                        </a:rPr>
                        <a:t>空き店舗を活用した</a:t>
                      </a:r>
                      <a:r>
                        <a:rPr kumimoji="1" lang="en-US" altLang="ja-JP" sz="1000" b="1" kern="1200" spc="-50" baseline="0" dirty="0">
                          <a:solidFill>
                            <a:schemeClr val="tx1"/>
                          </a:solidFill>
                          <a:latin typeface="+mn-ea"/>
                          <a:ea typeface="+mn-ea"/>
                        </a:rPr>
                        <a:t>e</a:t>
                      </a:r>
                      <a:r>
                        <a:rPr kumimoji="1" lang="ja-JP" altLang="en-US" sz="1000" b="1" kern="1200" spc="-50" baseline="0" dirty="0">
                          <a:solidFill>
                            <a:schemeClr val="tx1"/>
                          </a:solidFill>
                          <a:latin typeface="+mn-ea"/>
                          <a:ea typeface="+mn-ea"/>
                        </a:rPr>
                        <a:t>スポーツ発信拠点「駅前</a:t>
                      </a:r>
                      <a:r>
                        <a:rPr kumimoji="1" lang="en-US" altLang="ja-JP" sz="1000" b="1" kern="1200" spc="-50" baseline="0" dirty="0">
                          <a:solidFill>
                            <a:schemeClr val="tx1"/>
                          </a:solidFill>
                          <a:latin typeface="+mn-ea"/>
                          <a:ea typeface="+mn-ea"/>
                        </a:rPr>
                        <a:t>e</a:t>
                      </a:r>
                      <a:r>
                        <a:rPr kumimoji="1" lang="ja-JP" altLang="en-US" sz="1000" b="1" kern="1200" spc="-50" baseline="0" dirty="0">
                          <a:solidFill>
                            <a:schemeClr val="tx1"/>
                          </a:solidFill>
                          <a:latin typeface="+mn-ea"/>
                          <a:ea typeface="+mn-ea"/>
                        </a:rPr>
                        <a:t>道場」で新たな地域魅力を創出・発信</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「他に無いことをしよう！」商店街の若手理事の発案で、</a:t>
            </a:r>
            <a:r>
              <a:rPr kumimoji="1" lang="en-US" altLang="ja-JP" b="1" dirty="0">
                <a:solidFill>
                  <a:srgbClr val="327EC4"/>
                </a:solidFill>
                <a:latin typeface="UD デジタル 教科書体 NK-R" panose="02020400000000000000" pitchFamily="18" charset="-128"/>
                <a:ea typeface="UD デジタル 教科書体 NK-R" panose="02020400000000000000" pitchFamily="18" charset="-128"/>
              </a:rPr>
              <a:t>e</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スポーツを活用して商店街を活性化</a:t>
            </a:r>
          </a:p>
        </p:txBody>
      </p:sp>
      <p:sp>
        <p:nvSpPr>
          <p:cNvPr id="26" name="テキスト ボックス 25"/>
          <p:cNvSpPr txBox="1"/>
          <p:nvPr/>
        </p:nvSpPr>
        <p:spPr>
          <a:xfrm>
            <a:off x="413194" y="1338596"/>
            <a:ext cx="6889306" cy="577081"/>
          </a:xfrm>
          <a:prstGeom prst="rect">
            <a:avLst/>
          </a:prstGeom>
          <a:noFill/>
        </p:spPr>
        <p:txBody>
          <a:bodyPr wrap="square" rtlCol="0">
            <a:spAutoFit/>
          </a:bodyPr>
          <a:lstStyle/>
          <a:p>
            <a:pPr indent="93663"/>
            <a:r>
              <a:rPr kumimoji="1" lang="en-US" altLang="ja-JP" sz="1050" dirty="0" smtClean="0">
                <a:latin typeface="UD デジタル 教科書体 NK-R" panose="02020400000000000000" pitchFamily="18" charset="-128"/>
                <a:ea typeface="UD デジタル 教科書体 NK-R" panose="02020400000000000000" pitchFamily="18" charset="-128"/>
              </a:rPr>
              <a:t>ICT</a:t>
            </a:r>
            <a:r>
              <a:rPr kumimoji="1" lang="ja-JP" altLang="en-US" sz="1050" dirty="0">
                <a:latin typeface="UD デジタル 教科書体 NK-R" panose="02020400000000000000" pitchFamily="18" charset="-128"/>
                <a:ea typeface="UD デジタル 教科書体 NK-R" panose="02020400000000000000" pitchFamily="18" charset="-128"/>
              </a:rPr>
              <a:t>機器を活用</a:t>
            </a:r>
            <a:r>
              <a:rPr kumimoji="1" lang="ja-JP" altLang="en-US" sz="1050" dirty="0" smtClean="0">
                <a:latin typeface="UD デジタル 教科書体 NK-R" panose="02020400000000000000" pitchFamily="18" charset="-128"/>
                <a:ea typeface="UD デジタル 教科書体 NK-R" panose="02020400000000000000" pitchFamily="18" charset="-128"/>
              </a:rPr>
              <a:t>しコロナ下</a:t>
            </a:r>
            <a:r>
              <a:rPr kumimoji="1" lang="ja-JP" altLang="en-US" sz="1050" dirty="0">
                <a:latin typeface="UD デジタル 教科書体 NK-R" panose="02020400000000000000" pitchFamily="18" charset="-128"/>
                <a:ea typeface="UD デジタル 教科書体 NK-R" panose="02020400000000000000" pitchFamily="18" charset="-128"/>
              </a:rPr>
              <a:t>でも適したアミューズメント競技である</a:t>
            </a:r>
            <a:r>
              <a:rPr kumimoji="1" lang="en-US" altLang="ja-JP" sz="1050" dirty="0">
                <a:latin typeface="UD デジタル 教科書体 NK-R" panose="02020400000000000000" pitchFamily="18" charset="-128"/>
                <a:ea typeface="UD デジタル 教科書体 NK-R" panose="02020400000000000000" pitchFamily="18" charset="-128"/>
              </a:rPr>
              <a:t>e</a:t>
            </a:r>
            <a:r>
              <a:rPr kumimoji="1" lang="ja-JP" altLang="en-US" sz="1050" dirty="0" smtClean="0">
                <a:latin typeface="UD デジタル 教科書体 NK-R" panose="02020400000000000000" pitchFamily="18" charset="-128"/>
                <a:ea typeface="UD デジタル 教科書体 NK-R" panose="02020400000000000000" pitchFamily="18" charset="-128"/>
              </a:rPr>
              <a:t>スポーツの普及を通じた若者への商店街</a:t>
            </a:r>
            <a:r>
              <a:rPr kumimoji="1" lang="ja-JP" altLang="en-US" sz="1050" dirty="0">
                <a:latin typeface="UD デジタル 教科書体 NK-R" panose="02020400000000000000" pitchFamily="18" charset="-128"/>
                <a:ea typeface="UD デジタル 教科書体 NK-R" panose="02020400000000000000" pitchFamily="18" charset="-128"/>
              </a:rPr>
              <a:t>認知や来街促進</a:t>
            </a:r>
            <a:r>
              <a:rPr kumimoji="1" lang="ja-JP" altLang="en-US" sz="1050" dirty="0" smtClean="0">
                <a:latin typeface="UD デジタル 教科書体 NK-R" panose="02020400000000000000" pitchFamily="18" charset="-128"/>
                <a:ea typeface="UD デジタル 教科書体 NK-R" panose="02020400000000000000" pitchFamily="18" charset="-128"/>
              </a:rPr>
              <a:t>を図るため、</a:t>
            </a:r>
            <a:r>
              <a:rPr kumimoji="1" lang="ja-JP" altLang="en-US" sz="1050" dirty="0">
                <a:latin typeface="UD デジタル 教科書体 NK-R" panose="02020400000000000000" pitchFamily="18" charset="-128"/>
                <a:ea typeface="UD デジタル 教科書体 NK-R" panose="02020400000000000000" pitchFamily="18" charset="-128"/>
              </a:rPr>
              <a:t>商店街の空き</a:t>
            </a:r>
            <a:r>
              <a:rPr kumimoji="1" lang="ja-JP" altLang="en-US" sz="1050" dirty="0" smtClean="0">
                <a:latin typeface="UD デジタル 教科書体 NK-R" panose="02020400000000000000" pitchFamily="18" charset="-128"/>
                <a:ea typeface="UD デジタル 教科書体 NK-R" panose="02020400000000000000" pitchFamily="18" charset="-128"/>
              </a:rPr>
              <a:t>店舗に</a:t>
            </a:r>
            <a:r>
              <a:rPr kumimoji="1" lang="en-US" altLang="ja-JP" sz="1050" dirty="0">
                <a:latin typeface="UD デジタル 教科書体 NK-R" panose="02020400000000000000" pitchFamily="18" charset="-128"/>
                <a:ea typeface="UD デジタル 教科書体 NK-R" panose="02020400000000000000" pitchFamily="18" charset="-128"/>
              </a:rPr>
              <a:t>e</a:t>
            </a:r>
            <a:r>
              <a:rPr kumimoji="1" lang="ja-JP" altLang="en-US" sz="1050" dirty="0">
                <a:latin typeface="UD デジタル 教科書体 NK-R" panose="02020400000000000000" pitchFamily="18" charset="-128"/>
                <a:ea typeface="UD デジタル 教科書体 NK-R" panose="02020400000000000000" pitchFamily="18" charset="-128"/>
              </a:rPr>
              <a:t>スポーツのほか</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会議</a:t>
            </a:r>
            <a:r>
              <a:rPr kumimoji="1" lang="ja-JP" altLang="en-US" sz="1050" dirty="0">
                <a:latin typeface="UD デジタル 教科書体 NK-R" panose="02020400000000000000" pitchFamily="18" charset="-128"/>
                <a:ea typeface="UD デジタル 教科書体 NK-R" panose="02020400000000000000" pitchFamily="18" charset="-128"/>
              </a:rPr>
              <a:t>やテレワークも実施できる「</a:t>
            </a:r>
            <a:r>
              <a:rPr kumimoji="1" lang="ja-JP" altLang="en-US" sz="1050" dirty="0" smtClean="0">
                <a:latin typeface="UD デジタル 教科書体 NK-R" panose="02020400000000000000" pitchFamily="18" charset="-128"/>
                <a:ea typeface="UD デジタル 教科書体 NK-R" panose="02020400000000000000" pitchFamily="18" charset="-128"/>
              </a:rPr>
              <a:t>駅前</a:t>
            </a:r>
            <a:r>
              <a:rPr kumimoji="1" lang="en-US" altLang="ja-JP" sz="1050" dirty="0" smtClean="0">
                <a:latin typeface="UD デジタル 教科書体 NK-R" panose="02020400000000000000" pitchFamily="18" charset="-128"/>
                <a:ea typeface="UD デジタル 教科書体 NK-R" panose="02020400000000000000" pitchFamily="18" charset="-128"/>
              </a:rPr>
              <a:t>e</a:t>
            </a:r>
            <a:r>
              <a:rPr kumimoji="1" lang="ja-JP" altLang="en-US" sz="1050" dirty="0">
                <a:latin typeface="UD デジタル 教科書体 NK-R" panose="02020400000000000000" pitchFamily="18" charset="-128"/>
                <a:ea typeface="UD デジタル 教科書体 NK-R" panose="02020400000000000000" pitchFamily="18" charset="-128"/>
              </a:rPr>
              <a:t>道場</a:t>
            </a:r>
            <a:r>
              <a:rPr kumimoji="1" lang="ja-JP" altLang="en-US" sz="1050" dirty="0" smtClean="0">
                <a:latin typeface="UD デジタル 教科書体 NK-R" panose="02020400000000000000" pitchFamily="18" charset="-128"/>
                <a:ea typeface="UD デジタル 教科書体 NK-R" panose="02020400000000000000" pitchFamily="18" charset="-128"/>
              </a:rPr>
              <a:t>」を令和３年７月に開設した。この拠点を活用し、「</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イベント」や</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名刺型の</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コード入りカード</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により、商店街の活性化に取り組んだ。</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80999" y="2104056"/>
            <a:ext cx="6594769" cy="1769715"/>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イベント」の開催及び「オンライン配信」</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駅前</a:t>
            </a:r>
            <a:r>
              <a:rPr kumimoji="1" lang="en-US" altLang="ja-JP" sz="1050" dirty="0" smtClean="0">
                <a:latin typeface="UD デジタル 教科書体 NK-R" panose="02020400000000000000" pitchFamily="18" charset="-128"/>
                <a:ea typeface="UD デジタル 教科書体 NK-R" panose="02020400000000000000" pitchFamily="18" charset="-128"/>
              </a:rPr>
              <a:t>e</a:t>
            </a:r>
            <a:r>
              <a:rPr kumimoji="1" lang="ja-JP" altLang="en-US" sz="1050" dirty="0" smtClean="0">
                <a:latin typeface="UD デジタル 教科書体 NK-R" panose="02020400000000000000" pitchFamily="18" charset="-128"/>
                <a:ea typeface="UD デジタル 教科書体 NK-R" panose="02020400000000000000" pitchFamily="18" charset="-128"/>
              </a:rPr>
              <a:t>道場」の開設を</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するため、岸和田</a:t>
            </a:r>
            <a:r>
              <a:rPr kumimoji="1" lang="en-US" altLang="ja-JP" sz="1050" dirty="0" smtClean="0">
                <a:latin typeface="UD デジタル 教科書体 NK-R" panose="02020400000000000000" pitchFamily="18" charset="-128"/>
                <a:ea typeface="UD デジタル 教科書体 NK-R" panose="02020400000000000000" pitchFamily="18" charset="-128"/>
              </a:rPr>
              <a:t>TMO</a:t>
            </a:r>
            <a:r>
              <a:rPr kumimoji="1" lang="ja-JP" altLang="en-US" sz="1050" dirty="0" smtClean="0">
                <a:latin typeface="UD デジタル 教科書体 NK-R" panose="02020400000000000000" pitchFamily="18" charset="-128"/>
                <a:ea typeface="UD デジタル 教科書体 NK-R" panose="02020400000000000000" pitchFamily="18" charset="-128"/>
              </a:rPr>
              <a:t>（商業まちづくり機関）が主催し地域で人気のあるイベントである「</a:t>
            </a:r>
            <a:r>
              <a:rPr kumimoji="1" lang="ja-JP" altLang="en-US" sz="1050" dirty="0">
                <a:latin typeface="UD デジタル 教科書体 NK-R" panose="02020400000000000000" pitchFamily="18" charset="-128"/>
                <a:ea typeface="UD デジタル 教科書体 NK-R" panose="02020400000000000000" pitchFamily="18" charset="-128"/>
              </a:rPr>
              <a:t>どんチャカフェスタ</a:t>
            </a:r>
            <a:r>
              <a:rPr kumimoji="1" lang="ja-JP" altLang="en-US" sz="1050" dirty="0" smtClean="0">
                <a:latin typeface="UD デジタル 教科書体 NK-R" panose="02020400000000000000" pitchFamily="18" charset="-128"/>
                <a:ea typeface="UD デジタル 教科書体 NK-R" panose="02020400000000000000" pitchFamily="18" charset="-128"/>
              </a:rPr>
              <a:t>」（自主事業）において「</a:t>
            </a:r>
            <a:r>
              <a:rPr kumimoji="1" lang="en-US" altLang="ja-JP" sz="1050" dirty="0" smtClean="0">
                <a:latin typeface="UD デジタル 教科書体 NK-R" panose="02020400000000000000" pitchFamily="18" charset="-128"/>
                <a:ea typeface="UD デジタル 教科書体 NK-R" panose="02020400000000000000" pitchFamily="18" charset="-128"/>
              </a:rPr>
              <a:t>e</a:t>
            </a:r>
            <a:r>
              <a:rPr kumimoji="1" lang="ja-JP" altLang="en-US" sz="1050" dirty="0" smtClean="0">
                <a:latin typeface="UD デジタル 教科書体 NK-R" panose="02020400000000000000" pitchFamily="18" charset="-128"/>
                <a:ea typeface="UD デジタル 教科書体 NK-R" panose="02020400000000000000" pitchFamily="18" charset="-128"/>
              </a:rPr>
              <a:t>スポーツ体験・競技会イベント」を開催した。</a:t>
            </a:r>
            <a:r>
              <a:rPr kumimoji="1" lang="en-US" altLang="ja-JP" sz="1050" dirty="0" smtClean="0">
                <a:latin typeface="UD デジタル 教科書体 NK-R" panose="02020400000000000000" pitchFamily="18" charset="-128"/>
                <a:ea typeface="UD デジタル 教科書体 NK-R" panose="02020400000000000000" pitchFamily="18" charset="-128"/>
              </a:rPr>
              <a:t>e</a:t>
            </a:r>
            <a:r>
              <a:rPr kumimoji="1" lang="ja-JP" altLang="en-US" sz="1050" dirty="0">
                <a:latin typeface="UD デジタル 教科書体 NK-R" panose="02020400000000000000" pitchFamily="18" charset="-128"/>
                <a:ea typeface="UD デジタル 教科書体 NK-R" panose="02020400000000000000" pitchFamily="18" charset="-128"/>
              </a:rPr>
              <a:t>スポーツのゲームアイテム</a:t>
            </a:r>
            <a:r>
              <a:rPr kumimoji="1" lang="ja-JP" altLang="en-US" sz="1050" dirty="0" smtClean="0">
                <a:latin typeface="UD デジタル 教科書体 NK-R" panose="02020400000000000000" pitchFamily="18" charset="-128"/>
                <a:ea typeface="UD デジタル 教科書体 NK-R" panose="02020400000000000000" pitchFamily="18" charset="-128"/>
              </a:rPr>
              <a:t>は祭</a:t>
            </a:r>
            <a:r>
              <a:rPr kumimoji="1" lang="ja-JP" altLang="en-US" sz="1050" dirty="0">
                <a:latin typeface="UD デジタル 教科書体 NK-R" panose="02020400000000000000" pitchFamily="18" charset="-128"/>
                <a:ea typeface="UD デジタル 教科書体 NK-R" panose="02020400000000000000" pitchFamily="18" charset="-128"/>
              </a:rPr>
              <a:t>好き</a:t>
            </a:r>
            <a:r>
              <a:rPr kumimoji="1" lang="ja-JP" altLang="en-US" sz="1050" dirty="0" smtClean="0">
                <a:latin typeface="UD デジタル 教科書体 NK-R" panose="02020400000000000000" pitchFamily="18" charset="-128"/>
                <a:ea typeface="UD デジタル 教科書体 NK-R" panose="02020400000000000000" pitchFamily="18" charset="-128"/>
              </a:rPr>
              <a:t>岸和田の</a:t>
            </a:r>
            <a:r>
              <a:rPr kumimoji="1" lang="ja-JP" altLang="en-US" sz="1050" dirty="0">
                <a:latin typeface="UD デジタル 教科書体 NK-R" panose="02020400000000000000" pitchFamily="18" charset="-128"/>
                <a:ea typeface="UD デジタル 教科書体 NK-R" panose="02020400000000000000" pitchFamily="18" charset="-128"/>
              </a:rPr>
              <a:t>土地柄を考え、人気の</a:t>
            </a:r>
            <a:r>
              <a:rPr kumimoji="1" lang="ja-JP" altLang="en-US" sz="1050" dirty="0" smtClean="0">
                <a:latin typeface="UD デジタル 教科書体 NK-R" panose="02020400000000000000" pitchFamily="18" charset="-128"/>
                <a:ea typeface="UD デジタル 教科書体 NK-R" panose="02020400000000000000" pitchFamily="18" charset="-128"/>
              </a:rPr>
              <a:t>高い</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太鼓</a:t>
            </a:r>
            <a:r>
              <a:rPr kumimoji="1" lang="ja-JP" altLang="en-US" sz="1050" dirty="0">
                <a:latin typeface="UD デジタル 教科書体 NK-R" panose="02020400000000000000" pitchFamily="18" charset="-128"/>
                <a:ea typeface="UD デジタル 教科書体 NK-R" panose="02020400000000000000" pitchFamily="18" charset="-128"/>
              </a:rPr>
              <a:t>の</a:t>
            </a:r>
            <a:r>
              <a:rPr kumimoji="1" lang="ja-JP" altLang="en-US" sz="1050" dirty="0" smtClean="0">
                <a:latin typeface="UD デジタル 教科書体 NK-R" panose="02020400000000000000" pitchFamily="18" charset="-128"/>
                <a:ea typeface="UD デジタル 教科書体 NK-R" panose="02020400000000000000" pitchFamily="18" charset="-128"/>
              </a:rPr>
              <a:t>達人</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ゲームソフトを</a:t>
            </a:r>
            <a:r>
              <a:rPr kumimoji="1" lang="ja-JP" altLang="en-US" sz="1050" dirty="0">
                <a:latin typeface="UD デジタル 教科書体 NK-R" panose="02020400000000000000" pitchFamily="18" charset="-128"/>
                <a:ea typeface="UD デジタル 教科書体 NK-R" panose="02020400000000000000" pitchFamily="18" charset="-128"/>
              </a:rPr>
              <a:t>採用</a:t>
            </a:r>
            <a:r>
              <a:rPr kumimoji="1" lang="ja-JP" altLang="en-US" sz="1050" dirty="0" smtClean="0">
                <a:latin typeface="UD デジタル 教科書体 NK-R" panose="02020400000000000000" pitchFamily="18" charset="-128"/>
                <a:ea typeface="UD デジタル 教科書体 NK-R" panose="02020400000000000000" pitchFamily="18" charset="-128"/>
              </a:rPr>
              <a:t>した。また、イベントでは、</a:t>
            </a:r>
            <a:r>
              <a:rPr kumimoji="1" lang="en-US" altLang="ja-JP" sz="1050" dirty="0" smtClean="0">
                <a:latin typeface="UD デジタル 教科書体 NK-R" panose="02020400000000000000" pitchFamily="18" charset="-128"/>
                <a:ea typeface="UD デジタル 教科書体 NK-R" panose="02020400000000000000" pitchFamily="18" charset="-128"/>
              </a:rPr>
              <a:t>e</a:t>
            </a:r>
            <a:r>
              <a:rPr kumimoji="1" lang="ja-JP" altLang="en-US" sz="1050" dirty="0" smtClean="0">
                <a:latin typeface="UD デジタル 教科書体 NK-R" panose="02020400000000000000" pitchFamily="18" charset="-128"/>
                <a:ea typeface="UD デジタル 教科書体 NK-R" panose="02020400000000000000" pitchFamily="18" charset="-128"/>
              </a:rPr>
              <a:t>スポーツのセミプロに参加いただくなど、分かりやすい進行に努めた。また、イベントの様子は「オンライン配信」した。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93663" indent="80963"/>
            <a:endParaRPr kumimoji="1" lang="ja-JP" altLang="en-US" sz="400" dirty="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②　「</a:t>
            </a:r>
            <a:r>
              <a:rPr kumimoji="1" lang="zh-TW" altLang="en-US" sz="1050" dirty="0" smtClean="0">
                <a:latin typeface="UD デジタル 教科書体 NK-R" panose="02020400000000000000" pitchFamily="18" charset="-128"/>
                <a:ea typeface="UD デジタル 教科書体 NK-R" panose="02020400000000000000" pitchFamily="18" charset="-128"/>
              </a:rPr>
              <a:t>駅前</a:t>
            </a:r>
            <a:r>
              <a:rPr kumimoji="1" lang="en-US" altLang="zh-TW" sz="1050" dirty="0">
                <a:latin typeface="UD デジタル 教科書体 NK-R" panose="02020400000000000000" pitchFamily="18" charset="-128"/>
                <a:ea typeface="UD デジタル 教科書体 NK-R" panose="02020400000000000000" pitchFamily="18" charset="-128"/>
              </a:rPr>
              <a:t>e</a:t>
            </a:r>
            <a:r>
              <a:rPr kumimoji="1" lang="zh-TW" altLang="en-US" sz="1050" dirty="0" smtClean="0">
                <a:latin typeface="UD デジタル 教科書体 NK-R" panose="02020400000000000000" pitchFamily="18" charset="-128"/>
                <a:ea typeface="UD デジタル 教科書体 NK-R" panose="02020400000000000000" pitchFamily="18" charset="-128"/>
              </a:rPr>
              <a:t>道場</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の周知を促進するツール</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名刺型</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コード入りカード</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の制作</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スマートフォン</a:t>
            </a:r>
            <a:r>
              <a:rPr kumimoji="1" lang="ja-JP" altLang="en-US" sz="1050" dirty="0" smtClean="0">
                <a:latin typeface="UD デジタル 教科書体 NK-R" panose="02020400000000000000" pitchFamily="18" charset="-128"/>
                <a:ea typeface="UD デジタル 教科書体 NK-R" panose="02020400000000000000" pitchFamily="18" charset="-128"/>
              </a:rPr>
              <a:t>で商店街の情報</a:t>
            </a:r>
            <a:r>
              <a:rPr kumimoji="1" lang="ja-JP" altLang="en-US" sz="1050" dirty="0">
                <a:latin typeface="UD デジタル 教科書体 NK-R" panose="02020400000000000000" pitchFamily="18" charset="-128"/>
                <a:ea typeface="UD デジタル 教科書体 NK-R" panose="02020400000000000000" pitchFamily="18" charset="-128"/>
              </a:rPr>
              <a:t>が入手</a:t>
            </a:r>
            <a:r>
              <a:rPr kumimoji="1" lang="ja-JP" altLang="en-US" sz="1050" dirty="0" smtClean="0">
                <a:latin typeface="UD デジタル 教科書体 NK-R" panose="02020400000000000000" pitchFamily="18" charset="-128"/>
                <a:ea typeface="UD デジタル 教科書体 NK-R" panose="02020400000000000000" pitchFamily="18" charset="-128"/>
              </a:rPr>
              <a:t>できる</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名刺型ＱＲコード入りカード」を</a:t>
            </a:r>
            <a:r>
              <a:rPr kumimoji="1" lang="ja-JP" altLang="en-US" sz="1050" dirty="0">
                <a:latin typeface="UD デジタル 教科書体 NK-R" panose="02020400000000000000" pitchFamily="18" charset="-128"/>
                <a:ea typeface="UD デジタル 教科書体 NK-R" panose="02020400000000000000" pitchFamily="18" charset="-128"/>
              </a:rPr>
              <a:t>作成した</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コード</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通じて</a:t>
            </a:r>
            <a:r>
              <a:rPr kumimoji="1" lang="ja-JP" altLang="en-US" sz="1050" dirty="0" smtClean="0">
                <a:latin typeface="UD デジタル 教科書体 NK-R" panose="02020400000000000000" pitchFamily="18" charset="-128"/>
                <a:ea typeface="UD デジタル 教科書体 NK-R" panose="02020400000000000000" pitchFamily="18" charset="-128"/>
              </a:rPr>
              <a:t>、商店街</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サイト内にある「</a:t>
            </a:r>
            <a:r>
              <a:rPr kumimoji="1" lang="ja-JP" altLang="en-US" sz="1050" dirty="0">
                <a:latin typeface="UD デジタル 教科書体 NK-R" panose="02020400000000000000" pitchFamily="18" charset="-128"/>
                <a:ea typeface="UD デジタル 教科書体 NK-R" panose="02020400000000000000" pitchFamily="18" charset="-128"/>
              </a:rPr>
              <a:t>駅前</a:t>
            </a:r>
            <a:r>
              <a:rPr kumimoji="1" lang="en-US" altLang="ja-JP" sz="1050" dirty="0">
                <a:latin typeface="UD デジタル 教科書体 NK-R" panose="02020400000000000000" pitchFamily="18" charset="-128"/>
                <a:ea typeface="UD デジタル 教科書体 NK-R" panose="02020400000000000000" pitchFamily="18" charset="-128"/>
              </a:rPr>
              <a:t>e</a:t>
            </a:r>
            <a:r>
              <a:rPr kumimoji="1" lang="ja-JP" altLang="en-US" sz="1050" dirty="0">
                <a:latin typeface="UD デジタル 教科書体 NK-R" panose="02020400000000000000" pitchFamily="18" charset="-128"/>
                <a:ea typeface="UD デジタル 教科書体 NK-R" panose="02020400000000000000" pitchFamily="18" charset="-128"/>
              </a:rPr>
              <a:t>道場</a:t>
            </a:r>
            <a:r>
              <a:rPr kumimoji="1" lang="ja-JP" altLang="en-US" sz="1050" dirty="0" smtClean="0">
                <a:latin typeface="UD デジタル 教科書体 NK-R" panose="02020400000000000000" pitchFamily="18" charset="-128"/>
                <a:ea typeface="UD デジタル 教科書体 NK-R" panose="02020400000000000000" pitchFamily="18" charset="-128"/>
              </a:rPr>
              <a:t>」の情報（設備</a:t>
            </a:r>
            <a:r>
              <a:rPr kumimoji="1" lang="ja-JP" altLang="en-US" sz="1050" dirty="0">
                <a:latin typeface="UD デジタル 教科書体 NK-R" panose="02020400000000000000" pitchFamily="18" charset="-128"/>
                <a:ea typeface="UD デジタル 教科書体 NK-R" panose="02020400000000000000" pitchFamily="18" charset="-128"/>
              </a:rPr>
              <a:t>・利用料金・利用時間・予約</a:t>
            </a:r>
            <a:r>
              <a:rPr kumimoji="1" lang="ja-JP" altLang="en-US" sz="1050" dirty="0" smtClean="0">
                <a:latin typeface="UD デジタル 教科書体 NK-R" panose="02020400000000000000" pitchFamily="18" charset="-128"/>
                <a:ea typeface="UD デジタル 教科書体 NK-R" panose="02020400000000000000" pitchFamily="18" charset="-128"/>
              </a:rPr>
              <a:t>カレンダーを確認</a:t>
            </a:r>
            <a:r>
              <a:rPr kumimoji="1" lang="ja-JP" altLang="en-US" sz="1050" dirty="0">
                <a:latin typeface="UD デジタル 教科書体 NK-R" panose="02020400000000000000" pitchFamily="18" charset="-128"/>
                <a:ea typeface="UD デジタル 教科書体 NK-R" panose="02020400000000000000" pitchFamily="18" charset="-128"/>
              </a:rPr>
              <a:t>した</a:t>
            </a:r>
            <a:r>
              <a:rPr kumimoji="1" lang="ja-JP" altLang="en-US" sz="1050" dirty="0" smtClean="0">
                <a:latin typeface="UD デジタル 教科書体 NK-R" panose="02020400000000000000" pitchFamily="18" charset="-128"/>
                <a:ea typeface="UD デジタル 教科書体 NK-R" panose="02020400000000000000" pitchFamily="18" charset="-128"/>
              </a:rPr>
              <a:t>後</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申込みまで可能）や商店街マップ、オンライン動画なども閲覧することが可能となった。今後もカードを活用しながら、</a:t>
            </a:r>
            <a:r>
              <a:rPr kumimoji="1" lang="zh-TW" altLang="en-US" sz="1050" dirty="0">
                <a:latin typeface="UD デジタル 教科書体 NK-R" panose="02020400000000000000" pitchFamily="18" charset="-128"/>
                <a:ea typeface="UD デジタル 教科書体 NK-R" panose="02020400000000000000" pitchFamily="18" charset="-128"/>
              </a:rPr>
              <a:t>「駅前</a:t>
            </a:r>
            <a:r>
              <a:rPr kumimoji="1" lang="en-US" altLang="zh-TW" sz="1050" dirty="0">
                <a:latin typeface="UD デジタル 教科書体 NK-R" panose="02020400000000000000" pitchFamily="18" charset="-128"/>
                <a:ea typeface="UD デジタル 教科書体 NK-R" panose="02020400000000000000" pitchFamily="18" charset="-128"/>
              </a:rPr>
              <a:t>e</a:t>
            </a:r>
            <a:r>
              <a:rPr kumimoji="1" lang="zh-TW" altLang="en-US" sz="1050" dirty="0">
                <a:latin typeface="UD デジタル 教科書体 NK-R" panose="02020400000000000000" pitchFamily="18" charset="-128"/>
                <a:ea typeface="UD デジタル 教科書体 NK-R" panose="02020400000000000000" pitchFamily="18" charset="-128"/>
              </a:rPr>
              <a:t>道場</a:t>
            </a:r>
            <a:r>
              <a:rPr kumimoji="1" lang="zh-TW"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の</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に努めていく。</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岸和田</a:t>
            </a:r>
            <a:r>
              <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TMO</a:t>
            </a: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4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岸和田</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TMO</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は商業、観光分野を振興対象領域とし、その振興実現に向けた企画調整機関としての役割を担っています。</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岸和田</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TMO</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は岸和田の中心市街地活性化や岸和田市内商店街の経済対策など多岐にわたるイベント・賑わいの創出に寄与しています。</a:t>
            </a:r>
          </a:p>
          <a:p>
            <a:pPr marL="171450" lvl="0" indent="-171450" defTabSz="914400">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今回の</a:t>
            </a:r>
            <a:r>
              <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e</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スポーツイベントは</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、商店街組合員が一丸となり</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取組まれた故の成功であると思っています。年齢差も関係なく気さくに話し合う</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ことが出来る風通しの</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良さが商店街</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の強みだと</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感じており、今後</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も岸和田の魅力を発信し続けていただきたい</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と願っています。</a:t>
            </a:r>
            <a:endPar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商店街の認知度が下がってきている中、次世代に継承していく大切な文化である商店街をいかに活性化すべきか？という主旨から会議で議論を重ねました</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駅前</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e</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道場」は</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e</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スポーツだけではなくテレワーク、リモート会議、教室等幅広く活用方法があり、幅広い年齢層に利用していただき、商店街を再発見して魅力を知ってもらえればと思っています。</a:t>
            </a:r>
          </a:p>
        </p:txBody>
      </p:sp>
      <p:cxnSp>
        <p:nvCxnSpPr>
          <p:cNvPr id="43" name="直線コネクタ 42"/>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413194" y="1924265"/>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413195" y="3860111"/>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89304" y="6425066"/>
            <a:ext cx="1190507"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永谷　久倫</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事業実施商店街：岸和田駅前通</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所在地：岸和田</a:t>
            </a:r>
            <a:r>
              <a:rPr kumimoji="1" lang="zh-CN" altLang="en-US" sz="900" dirty="0">
                <a:solidFill>
                  <a:schemeClr val="tx1"/>
                </a:solidFill>
                <a:latin typeface="UD デジタル 教科書体 NK-R" panose="02020400000000000000" pitchFamily="18" charset="-128"/>
                <a:ea typeface="UD デジタル 教科書体 NK-R" panose="02020400000000000000" pitchFamily="18" charset="-128"/>
              </a:rPr>
              <a:t>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アクセス：南海本線岸和田駅すぐ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60</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37" name="テキスト ボックス 36">
            <a:extLst>
              <a:ext uri="{FF2B5EF4-FFF2-40B4-BE49-F238E27FC236}">
                <a16:creationId xmlns:a16="http://schemas.microsoft.com/office/drawing/2014/main" id="{093DCA5E-B041-4008-AD5C-FE5602EB6293}"/>
              </a:ext>
            </a:extLst>
          </p:cNvPr>
          <p:cNvSpPr txBox="1"/>
          <p:nvPr/>
        </p:nvSpPr>
        <p:spPr>
          <a:xfrm>
            <a:off x="7100567" y="3706302"/>
            <a:ext cx="1402997"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a:t>
            </a:r>
            <a:r>
              <a:rPr kumimoji="1" lang="en-US" altLang="ja-JP" sz="900" dirty="0" smtClean="0">
                <a:latin typeface="UD デジタル 教科書体 NK-R" panose="02020400000000000000" pitchFamily="18" charset="-128"/>
                <a:ea typeface="UD デジタル 教科書体 NK-R" panose="02020400000000000000" pitchFamily="18" charset="-128"/>
              </a:rPr>
              <a:t>PR</a:t>
            </a:r>
            <a:r>
              <a:rPr kumimoji="1" lang="ja-JP" altLang="en-US" sz="900" dirty="0" smtClean="0">
                <a:latin typeface="UD デジタル 教科書体 NK-R" panose="02020400000000000000" pitchFamily="18" charset="-128"/>
                <a:ea typeface="UD デジタル 教科書体 NK-R" panose="02020400000000000000" pitchFamily="18" charset="-128"/>
              </a:rPr>
              <a:t>イベント」の風景</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sp>
        <p:nvSpPr>
          <p:cNvPr id="63" name="テキスト ボックス 62">
            <a:extLst>
              <a:ext uri="{FF2B5EF4-FFF2-40B4-BE49-F238E27FC236}">
                <a16:creationId xmlns:a16="http://schemas.microsoft.com/office/drawing/2014/main" id="{B268346B-9296-493C-913E-68C7B0531D6D}"/>
              </a:ext>
            </a:extLst>
          </p:cNvPr>
          <p:cNvSpPr txBox="1"/>
          <p:nvPr/>
        </p:nvSpPr>
        <p:spPr>
          <a:xfrm>
            <a:off x="8097245" y="41099"/>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64" name="テキスト ボックス 63">
            <a:extLst>
              <a:ext uri="{FF2B5EF4-FFF2-40B4-BE49-F238E27FC236}">
                <a16:creationId xmlns:a16="http://schemas.microsoft.com/office/drawing/2014/main" id="{18AD505C-CD2C-459F-968A-4B161344F612}"/>
              </a:ext>
            </a:extLst>
          </p:cNvPr>
          <p:cNvSpPr txBox="1"/>
          <p:nvPr/>
        </p:nvSpPr>
        <p:spPr>
          <a:xfrm>
            <a:off x="8590645" y="41984"/>
            <a:ext cx="610225" cy="230832"/>
          </a:xfrm>
          <a:prstGeom prst="rect">
            <a:avLst/>
          </a:prstGeom>
          <a:noFill/>
        </p:spPr>
        <p:txBody>
          <a:bodyPr wrap="square" rtlCol="0">
            <a:spAutoFit/>
          </a:bodyPr>
          <a:lstStyle/>
          <a:p>
            <a:r>
              <a:rPr kumimoji="1" lang="ja-JP" altLang="en-US" sz="900" dirty="0" smtClean="0">
                <a:latin typeface="UD デジタル 教科書体 NK-R" panose="02020400000000000000" pitchFamily="18" charset="-128"/>
                <a:ea typeface="UD デジタル 教科書体 NK-R" panose="02020400000000000000" pitchFamily="18" charset="-128"/>
              </a:rPr>
              <a:t>祭り文化</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5" name="テキスト ボックス 64">
            <a:extLst>
              <a:ext uri="{FF2B5EF4-FFF2-40B4-BE49-F238E27FC236}">
                <a16:creationId xmlns:a16="http://schemas.microsoft.com/office/drawing/2014/main" id="{90E6EFD4-33F9-424A-AA30-0A996A901727}"/>
              </a:ext>
            </a:extLst>
          </p:cNvPr>
          <p:cNvSpPr txBox="1"/>
          <p:nvPr/>
        </p:nvSpPr>
        <p:spPr>
          <a:xfrm>
            <a:off x="9096568" y="39921"/>
            <a:ext cx="687207" cy="230832"/>
          </a:xfrm>
          <a:prstGeom prst="rect">
            <a:avLst/>
          </a:prstGeom>
          <a:noFill/>
        </p:spPr>
        <p:txBody>
          <a:bodyPr wrap="square" rtlCol="0">
            <a:spAutoFit/>
          </a:bodyPr>
          <a:lstStyle/>
          <a:p>
            <a:r>
              <a:rPr kumimoji="1" lang="en-US" altLang="ja-JP" sz="900" dirty="0">
                <a:latin typeface="UD デジタル 教科書体 NK-R" panose="02020400000000000000" pitchFamily="18" charset="-128"/>
                <a:ea typeface="UD デジタル 教科書体 NK-R" panose="02020400000000000000" pitchFamily="18" charset="-128"/>
              </a:rPr>
              <a:t>e</a:t>
            </a:r>
            <a:r>
              <a:rPr kumimoji="1" lang="ja-JP" altLang="en-US" sz="900" dirty="0">
                <a:latin typeface="UD デジタル 教科書体 NK-R" panose="02020400000000000000" pitchFamily="18" charset="-128"/>
                <a:ea typeface="UD デジタル 教科書体 NK-R" panose="02020400000000000000" pitchFamily="18" charset="-128"/>
              </a:rPr>
              <a:t>スポーツ</a:t>
            </a:r>
          </a:p>
        </p:txBody>
      </p:sp>
      <p:sp>
        <p:nvSpPr>
          <p:cNvPr id="48" name="テキスト ボックス 47">
            <a:extLst>
              <a:ext uri="{FF2B5EF4-FFF2-40B4-BE49-F238E27FC236}">
                <a16:creationId xmlns:a16="http://schemas.microsoft.com/office/drawing/2014/main" id="{2FE73D3B-BA8B-4169-BCB0-971899A6A395}"/>
              </a:ext>
            </a:extLst>
          </p:cNvPr>
          <p:cNvSpPr txBox="1"/>
          <p:nvPr/>
        </p:nvSpPr>
        <p:spPr>
          <a:xfrm>
            <a:off x="8692051" y="2554942"/>
            <a:ext cx="1329768"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「駅前</a:t>
            </a:r>
            <a:r>
              <a:rPr kumimoji="1" lang="en-US" altLang="ja-JP"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e</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道場」</a:t>
            </a:r>
            <a:r>
              <a:rPr kumimoji="1" lang="ja-JP" altLang="en-US" sz="900" dirty="0" smtClean="0">
                <a:latin typeface="UD デジタル 教科書体 NK-R" panose="02020400000000000000" pitchFamily="18" charset="-128"/>
                <a:ea typeface="UD デジタル 教科書体 NK-R" panose="02020400000000000000" pitchFamily="18" charset="-128"/>
              </a:rPr>
              <a:t>の様子</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3" name="テキスト ボックス 52">
            <a:extLst>
              <a:ext uri="{FF2B5EF4-FFF2-40B4-BE49-F238E27FC236}">
                <a16:creationId xmlns:a16="http://schemas.microsoft.com/office/drawing/2014/main" id="{85A9655B-CB65-41D7-A892-3ABFEF4F681B}"/>
              </a:ext>
            </a:extLst>
          </p:cNvPr>
          <p:cNvSpPr txBox="1"/>
          <p:nvPr/>
        </p:nvSpPr>
        <p:spPr>
          <a:xfrm>
            <a:off x="8060185" y="5135773"/>
            <a:ext cx="1939127"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名刺型</a:t>
            </a:r>
            <a:r>
              <a:rPr kumimoji="1" lang="en-US" altLang="ja-JP" sz="900" dirty="0" smtClean="0">
                <a:latin typeface="UD デジタル 教科書体 NK-R" panose="02020400000000000000" pitchFamily="18" charset="-128"/>
                <a:ea typeface="UD デジタル 教科書体 NK-R" panose="02020400000000000000" pitchFamily="18" charset="-128"/>
              </a:rPr>
              <a:t>QR</a:t>
            </a:r>
            <a:r>
              <a:rPr kumimoji="1" lang="ja-JP" altLang="en-US" sz="900" dirty="0" smtClean="0">
                <a:latin typeface="UD デジタル 教科書体 NK-R" panose="02020400000000000000" pitchFamily="18" charset="-128"/>
                <a:ea typeface="UD デジタル 教科書体 NK-R" panose="02020400000000000000" pitchFamily="18" charset="-128"/>
              </a:rPr>
              <a:t>コード入りカード</a:t>
            </a:r>
            <a:r>
              <a:rPr kumimoji="1" lang="ja-JP" altLang="en-US" sz="900" dirty="0">
                <a:latin typeface="UD デジタル 教科書体 NK-R" panose="02020400000000000000" pitchFamily="18" charset="-128"/>
                <a:ea typeface="UD デジタル 教科書体 NK-R" panose="02020400000000000000" pitchFamily="18" charset="-128"/>
              </a:rPr>
              <a:t>」</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pic>
        <p:nvPicPr>
          <p:cNvPr id="39" name="図 38">
            <a:extLst>
              <a:ext uri="{FF2B5EF4-FFF2-40B4-BE49-F238E27FC236}">
                <a16:creationId xmlns:a16="http://schemas.microsoft.com/office/drawing/2014/main" id="{D628CF23-5D01-442A-BB68-3DD25D8A4B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b="-1"/>
          <a:stretch/>
        </p:blipFill>
        <p:spPr>
          <a:xfrm>
            <a:off x="530158" y="5680512"/>
            <a:ext cx="688975" cy="735966"/>
          </a:xfrm>
          <a:prstGeom prst="rect">
            <a:avLst/>
          </a:prstGeom>
        </p:spPr>
      </p:pic>
      <p:pic>
        <p:nvPicPr>
          <p:cNvPr id="45" name="図 44">
            <a:extLst>
              <a:ext uri="{FF2B5EF4-FFF2-40B4-BE49-F238E27FC236}">
                <a16:creationId xmlns:a16="http://schemas.microsoft.com/office/drawing/2014/main" id="{AC5A447C-B2ED-4054-923D-48C6213CB1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5768" y="2308452"/>
            <a:ext cx="1825993" cy="1368309"/>
          </a:xfrm>
          <a:prstGeom prst="rect">
            <a:avLst/>
          </a:prstGeom>
          <a:noFill/>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537975DA-1729-44B0-8AA3-6E238B23F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0185" y="1161955"/>
            <a:ext cx="1766929" cy="1369465"/>
          </a:xfrm>
          <a:prstGeom prst="rect">
            <a:avLst/>
          </a:prstGeom>
          <a:effectLst>
            <a:outerShdw blurRad="50800" dist="38100" dir="2700000" algn="tl" rotWithShape="0">
              <a:prstClr val="black">
                <a:alpha val="40000"/>
              </a:prstClr>
            </a:outerShdw>
          </a:effectLst>
        </p:spPr>
      </p:pic>
      <p:pic>
        <p:nvPicPr>
          <p:cNvPr id="46" name="図 45">
            <a:extLst>
              <a:ext uri="{FF2B5EF4-FFF2-40B4-BE49-F238E27FC236}">
                <a16:creationId xmlns:a16="http://schemas.microsoft.com/office/drawing/2014/main" id="{A92ECDBA-DACB-455D-86CB-46B3563924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1240" y="3728707"/>
            <a:ext cx="1266878" cy="1355119"/>
          </a:xfrm>
          <a:prstGeom prst="rect">
            <a:avLst/>
          </a:prstGeom>
          <a:effectLst>
            <a:outerShdw blurRad="50800" dist="38100" dir="2700000" algn="tl" rotWithShape="0">
              <a:prstClr val="black">
                <a:alpha val="40000"/>
              </a:prstClr>
            </a:outerShdw>
          </a:effectLst>
        </p:spPr>
      </p:pic>
      <p:pic>
        <p:nvPicPr>
          <p:cNvPr id="60" name="図 59">
            <a:extLst>
              <a:ext uri="{FF2B5EF4-FFF2-40B4-BE49-F238E27FC236}">
                <a16:creationId xmlns:a16="http://schemas.microsoft.com/office/drawing/2014/main" id="{BE7EDAEA-F3E7-CF49-82D4-4465B0C59C44}"/>
              </a:ext>
            </a:extLst>
          </p:cNvPr>
          <p:cNvPicPr>
            <a:picLocks noChangeAspect="1"/>
          </p:cNvPicPr>
          <p:nvPr/>
        </p:nvPicPr>
        <p:blipFill>
          <a:blip r:embed="rId8"/>
          <a:stretch>
            <a:fillRect/>
          </a:stretch>
        </p:blipFill>
        <p:spPr>
          <a:xfrm>
            <a:off x="8168418" y="231041"/>
            <a:ext cx="419100" cy="419100"/>
          </a:xfrm>
          <a:prstGeom prst="rect">
            <a:avLst/>
          </a:prstGeom>
        </p:spPr>
      </p:pic>
      <p:pic>
        <p:nvPicPr>
          <p:cNvPr id="68" name="図 67">
            <a:extLst>
              <a:ext uri="{FF2B5EF4-FFF2-40B4-BE49-F238E27FC236}">
                <a16:creationId xmlns:a16="http://schemas.microsoft.com/office/drawing/2014/main" id="{BC26BD12-0B9F-554B-9221-FCFEF6FB9095}"/>
              </a:ext>
            </a:extLst>
          </p:cNvPr>
          <p:cNvPicPr>
            <a:picLocks noChangeAspect="1"/>
          </p:cNvPicPr>
          <p:nvPr/>
        </p:nvPicPr>
        <p:blipFill>
          <a:blip r:embed="rId9"/>
          <a:stretch>
            <a:fillRect/>
          </a:stretch>
        </p:blipFill>
        <p:spPr>
          <a:xfrm>
            <a:off x="9207822" y="235149"/>
            <a:ext cx="419529" cy="419100"/>
          </a:xfrm>
          <a:prstGeom prst="rect">
            <a:avLst/>
          </a:prstGeom>
        </p:spPr>
      </p:pic>
      <p:sp>
        <p:nvSpPr>
          <p:cNvPr id="35"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25</a:t>
            </a:r>
            <a:endParaRPr kumimoji="1" lang="ja-JP" altLang="en-US" dirty="0"/>
          </a:p>
        </p:txBody>
      </p:sp>
      <p:pic>
        <p:nvPicPr>
          <p:cNvPr id="47" name="図 46">
            <a:extLst>
              <a:ext uri="{FF2B5EF4-FFF2-40B4-BE49-F238E27FC236}">
                <a16:creationId xmlns:a16="http://schemas.microsoft.com/office/drawing/2014/main" id="{2AA54AC4-47A6-E646-B5F0-18E5A23BC856}"/>
              </a:ext>
            </a:extLst>
          </p:cNvPr>
          <p:cNvPicPr>
            <a:picLocks noChangeAspect="1"/>
          </p:cNvPicPr>
          <p:nvPr/>
        </p:nvPicPr>
        <p:blipFill>
          <a:blip r:embed="rId10"/>
          <a:stretch>
            <a:fillRect/>
          </a:stretch>
        </p:blipFill>
        <p:spPr>
          <a:xfrm>
            <a:off x="8698772" y="235149"/>
            <a:ext cx="397796" cy="397796"/>
          </a:xfrm>
          <a:prstGeom prst="rect">
            <a:avLst/>
          </a:prstGeom>
        </p:spPr>
      </p:pic>
      <p:sp>
        <p:nvSpPr>
          <p:cNvPr id="52" name="テキスト ボックス 51">
            <a:extLst>
              <a:ext uri="{FF2B5EF4-FFF2-40B4-BE49-F238E27FC236}">
                <a16:creationId xmlns:a16="http://schemas.microsoft.com/office/drawing/2014/main" id="{093DCA5E-B041-4008-AD5C-FE5602EB6293}"/>
              </a:ext>
            </a:extLst>
          </p:cNvPr>
          <p:cNvSpPr txBox="1"/>
          <p:nvPr/>
        </p:nvSpPr>
        <p:spPr>
          <a:xfrm>
            <a:off x="7007197" y="5097073"/>
            <a:ext cx="1402997"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「オンライン配信」</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grpSp>
        <p:nvGrpSpPr>
          <p:cNvPr id="55" name="グループ化 54"/>
          <p:cNvGrpSpPr/>
          <p:nvPr/>
        </p:nvGrpSpPr>
        <p:grpSpPr>
          <a:xfrm>
            <a:off x="8591274" y="397527"/>
            <a:ext cx="1117595" cy="100777"/>
            <a:chOff x="8591274" y="397527"/>
            <a:chExt cx="1117595" cy="100777"/>
          </a:xfrm>
        </p:grpSpPr>
        <p:sp>
          <p:nvSpPr>
            <p:cNvPr id="57" name="十字形 56">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8" name="二等辺三角形 57">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0" name="図 49"/>
          <p:cNvPicPr>
            <a:picLocks noChangeAspect="1"/>
          </p:cNvPicPr>
          <p:nvPr/>
        </p:nvPicPr>
        <p:blipFill rotWithShape="1">
          <a:blip r:embed="rId11">
            <a:extLst>
              <a:ext uri="{BEBA8EAE-BF5A-486C-A8C5-ECC9F3942E4B}">
                <a14:imgProps xmlns:a14="http://schemas.microsoft.com/office/drawing/2010/main">
                  <a14:imgLayer r:embed="rId12">
                    <a14:imgEffect>
                      <a14:backgroundRemoval t="16146" b="94271" l="24378" r="76574">
                        <a14:foregroundMark x1="37701" y1="35938" x2="37701" y2="35938"/>
                        <a14:foregroundMark x1="28111" y1="20313" x2="27672" y2="92057"/>
                        <a14:foregroundMark x1="28258" y1="19792" x2="74305" y2="19792"/>
                        <a14:foregroundMark x1="74451" y1="21094" x2="74012" y2="91276"/>
                        <a14:foregroundMark x1="74012" y1="91276" x2="30161" y2="27995"/>
                        <a14:foregroundMark x1="71962" y1="24870" x2="28843" y2="92839"/>
                        <a14:foregroundMark x1="33163" y1="69922" x2="48975" y2="28255"/>
                        <a14:foregroundMark x1="54173" y1="34375" x2="57028" y2="42708"/>
                        <a14:foregroundMark x1="62006" y1="32161" x2="44290" y2="44010"/>
                        <a14:foregroundMark x1="33455" y1="25391" x2="64275" y2="24870"/>
                        <a14:foregroundMark x1="37116" y1="71745" x2="31186" y2="43490"/>
                        <a14:foregroundMark x1="30454" y1="86198" x2="30454" y2="86198"/>
                        <a14:foregroundMark x1="30454" y1="70964" x2="40410" y2="62500"/>
                        <a14:foregroundMark x1="35652" y1="75911" x2="40556" y2="71484"/>
                        <a14:foregroundMark x1="34041" y1="73047" x2="34041" y2="73047"/>
                        <a14:foregroundMark x1="36237" y1="51953" x2="30307" y2="30599"/>
                        <a14:foregroundMark x1="33309" y1="76953" x2="35652" y2="74609"/>
                        <a14:foregroundMark x1="53734" y1="49609" x2="45900" y2="46745"/>
                        <a14:foregroundMark x1="44583" y1="36198" x2="37116" y2="33854"/>
                        <a14:foregroundMark x1="70498" y1="36458" x2="70937" y2="79167"/>
                        <a14:foregroundMark x1="57760" y1="48568" x2="68668" y2="49349"/>
                        <a14:foregroundMark x1="35212" y1="89714" x2="38946" y2="83854"/>
                        <a14:foregroundMark x1="39092" y1="93359" x2="69473" y2="92057"/>
                        <a14:foregroundMark x1="70791" y1="91536" x2="70791" y2="91536"/>
                        <a14:foregroundMark x1="72548" y1="92318" x2="72548" y2="92318"/>
                        <a14:foregroundMark x1="74305" y1="92578" x2="74305" y2="92578"/>
                        <a14:foregroundMark x1="74597" y1="92578" x2="74597" y2="92578"/>
                        <a14:foregroundMark x1="74597" y1="92578" x2="74597" y2="92578"/>
                        <a14:foregroundMark x1="75183" y1="88542" x2="75183" y2="88542"/>
                        <a14:foregroundMark x1="75183" y1="88021" x2="75183" y2="88021"/>
                        <a14:foregroundMark x1="75037" y1="85938" x2="74744" y2="42708"/>
                        <a14:foregroundMark x1="35212" y1="92578" x2="27818" y2="92578"/>
                        <a14:foregroundMark x1="28111" y1="92318" x2="27233" y2="19271"/>
                        <a14:foregroundMark x1="25915" y1="91797" x2="28551" y2="55990"/>
                        <a14:foregroundMark x1="26647" y1="69141" x2="28551" y2="44271"/>
                        <a14:foregroundMark x1="74451" y1="16146" x2="76574" y2="46484"/>
                        <a14:foregroundMark x1="66471" y1="44271" x2="67496" y2="39063"/>
                        <a14:foregroundMark x1="31040" y1="65104" x2="31845" y2="61458"/>
                        <a14:foregroundMark x1="31845" y1="83073" x2="34480" y2="80469"/>
                        <a14:foregroundMark x1="37848" y1="92057" x2="39239" y2="88932"/>
                        <a14:foregroundMark x1="24378" y1="92318" x2="38946" y2="93359"/>
                      </a14:backgroundRemoval>
                    </a14:imgEffect>
                  </a14:imgLayer>
                </a14:imgProps>
              </a:ext>
            </a:extLst>
          </a:blip>
          <a:srcRect l="26920" t="17978" r="24484" b="5861"/>
          <a:stretch/>
        </p:blipFill>
        <p:spPr>
          <a:xfrm>
            <a:off x="7007197" y="3960067"/>
            <a:ext cx="1270614" cy="11195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4716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smtClean="0">
                          <a:solidFill>
                            <a:schemeClr val="tx1"/>
                          </a:solidFill>
                          <a:latin typeface="+mn-ea"/>
                          <a:ea typeface="+mn-ea"/>
                        </a:rPr>
                        <a:t>事例⑳</a:t>
                      </a:r>
                      <a:endParaRPr kumimoji="1" lang="ja-JP" altLang="en-US" sz="1000" b="1"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ja-JP" altLang="ja-JP" sz="1000" b="1" kern="1200" dirty="0">
                          <a:solidFill>
                            <a:srgbClr val="000000"/>
                          </a:solidFill>
                          <a:effectLst/>
                          <a:latin typeface="+mn-ea"/>
                          <a:ea typeface="+mn-ea"/>
                          <a:cs typeface="+mn-cs"/>
                        </a:rPr>
                        <a:t>観光名所と連携した地域魅力発信ツールの制作・発信</a:t>
                      </a:r>
                      <a:endParaRPr kumimoji="1" lang="ja-JP" altLang="en-US" sz="1000" b="1"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市長や駅長もバイローカルに一役！エリアの消費喚起・</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魅力発信を</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今こそ！</a:t>
            </a:r>
          </a:p>
        </p:txBody>
      </p:sp>
      <p:sp>
        <p:nvSpPr>
          <p:cNvPr id="26" name="テキスト ボックス 25"/>
          <p:cNvSpPr txBox="1"/>
          <p:nvPr/>
        </p:nvSpPr>
        <p:spPr>
          <a:xfrm>
            <a:off x="380996" y="1314714"/>
            <a:ext cx="7580204" cy="577081"/>
          </a:xfrm>
          <a:prstGeom prst="rect">
            <a:avLst/>
          </a:prstGeom>
          <a:noFill/>
        </p:spPr>
        <p:txBody>
          <a:bodyPr wrap="square" rtlCol="0">
            <a:spAutoFit/>
          </a:bodyPr>
          <a:lstStyle/>
          <a:p>
            <a:pPr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世界</a:t>
            </a:r>
            <a:r>
              <a:rPr kumimoji="1" lang="ja-JP" altLang="en-US" sz="1050" dirty="0">
                <a:latin typeface="UD デジタル 教科書体 NK-R" panose="02020400000000000000" pitchFamily="18" charset="-128"/>
                <a:ea typeface="UD デジタル 教科書体 NK-R" panose="02020400000000000000" pitchFamily="18" charset="-128"/>
              </a:rPr>
              <a:t>遺産</a:t>
            </a:r>
            <a:r>
              <a:rPr kumimoji="1" lang="ja-JP" altLang="en-US" sz="1050" dirty="0" smtClean="0">
                <a:latin typeface="UD デジタル 教科書体 NK-R" panose="02020400000000000000" pitchFamily="18" charset="-128"/>
                <a:ea typeface="UD デジタル 教科書体 NK-R" panose="02020400000000000000" pitchFamily="18" charset="-128"/>
              </a:rPr>
              <a:t>「百舌鳥・古市</a:t>
            </a:r>
            <a:r>
              <a:rPr kumimoji="1" lang="ja-JP" altLang="en-US" sz="1050" dirty="0">
                <a:latin typeface="UD デジタル 教科書体 NK-R" panose="02020400000000000000" pitchFamily="18" charset="-128"/>
                <a:ea typeface="UD デジタル 教科書体 NK-R" panose="02020400000000000000" pitchFamily="18" charset="-128"/>
              </a:rPr>
              <a:t>古墳群</a:t>
            </a:r>
            <a:r>
              <a:rPr kumimoji="1" lang="ja-JP" altLang="en-US" sz="1050" dirty="0" smtClean="0">
                <a:latin typeface="UD デジタル 教科書体 NK-R" panose="02020400000000000000" pitchFamily="18" charset="-128"/>
                <a:ea typeface="UD デジタル 教科書体 NK-R" panose="02020400000000000000" pitchFamily="18" charset="-128"/>
              </a:rPr>
              <a:t>」をはじめとする歴史資産を活かし商店街の活性化につなげるため、特色ある店舗の「ＰＲ動画</a:t>
            </a:r>
            <a:r>
              <a:rPr kumimoji="1" lang="ja-JP" altLang="en-US" sz="1050" dirty="0">
                <a:latin typeface="UD デジタル 教科書体 NK-R" panose="02020400000000000000" pitchFamily="18" charset="-128"/>
                <a:ea typeface="UD デジタル 教科書体 NK-R" panose="02020400000000000000" pitchFamily="18" charset="-128"/>
              </a:rPr>
              <a:t>」と観光協会やまちづくり協議会</a:t>
            </a:r>
            <a:r>
              <a:rPr kumimoji="1" lang="ja-JP" altLang="en-US" sz="1050" dirty="0" smtClean="0">
                <a:latin typeface="UD デジタル 教科書体 NK-R" panose="02020400000000000000" pitchFamily="18" charset="-128"/>
                <a:ea typeface="UD デジタル 教科書体 NK-R" panose="02020400000000000000" pitchFamily="18" charset="-128"/>
              </a:rPr>
              <a:t>と連携して「冊子</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道明寺</a:t>
            </a:r>
            <a:r>
              <a:rPr kumimoji="1" lang="ja-JP" altLang="en-US" sz="1050" dirty="0" err="1" smtClean="0">
                <a:latin typeface="UD デジタル 教科書体 NK-R" panose="02020400000000000000" pitchFamily="18" charset="-128"/>
                <a:ea typeface="UD デジタル 教科書体 NK-R" panose="02020400000000000000" pitchFamily="18" charset="-128"/>
              </a:rPr>
              <a:t>ぶら</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err="1" smtClean="0">
                <a:latin typeface="UD デジタル 教科書体 NK-R" panose="02020400000000000000" pitchFamily="18" charset="-128"/>
                <a:ea typeface="UD デジタル 教科書体 NK-R" panose="02020400000000000000" pitchFamily="18" charset="-128"/>
              </a:rPr>
              <a:t>り</a:t>
            </a:r>
            <a:r>
              <a:rPr kumimoji="1" lang="ja-JP" altLang="en-US" sz="1050" dirty="0" smtClean="0">
                <a:latin typeface="UD デジタル 教科書体 NK-R" panose="02020400000000000000" pitchFamily="18" charset="-128"/>
                <a:ea typeface="UD デジタル 教科書体 NK-R" panose="02020400000000000000" pitchFamily="18" charset="-128"/>
              </a:rPr>
              <a:t>散歩</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」を制作。セール（自主事業）の機会には、「ＰＲ動画」に誘導する「</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コード付きのチラシ」を制作し、新聞に折込むなど、地域資源をデジタル・アナログの両面で周知し、来街者</a:t>
            </a:r>
            <a:r>
              <a:rPr kumimoji="1" lang="ja-JP" altLang="en-US" sz="1050" dirty="0">
                <a:latin typeface="UD デジタル 教科書体 NK-R" panose="02020400000000000000" pitchFamily="18" charset="-128"/>
                <a:ea typeface="UD デジタル 教科書体 NK-R" panose="02020400000000000000" pitchFamily="18" charset="-128"/>
              </a:rPr>
              <a:t>の増加に取り組んだ。</a:t>
            </a:r>
          </a:p>
        </p:txBody>
      </p:sp>
      <p:sp>
        <p:nvSpPr>
          <p:cNvPr id="34" name="テキスト ボックス 33"/>
          <p:cNvSpPr txBox="1"/>
          <p:nvPr/>
        </p:nvSpPr>
        <p:spPr>
          <a:xfrm>
            <a:off x="380996" y="2023693"/>
            <a:ext cx="7580202" cy="1831271"/>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「ＰＲ動画」制作</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古市古墳群おもてなし隊」による店舗・商品・メニュー</a:t>
            </a:r>
            <a:r>
              <a:rPr kumimoji="1" lang="ja-JP" altLang="en-US" sz="1050" dirty="0" smtClean="0">
                <a:latin typeface="UD デジタル 教科書体 NK-R" panose="02020400000000000000" pitchFamily="18" charset="-128"/>
                <a:ea typeface="UD デジタル 教科書体 NK-R" panose="02020400000000000000" pitchFamily="18" charset="-128"/>
              </a:rPr>
              <a:t>紹介する「ＰＲ動画」を</a:t>
            </a:r>
            <a:r>
              <a:rPr kumimoji="1" lang="ja-JP" altLang="en-US" sz="1050" dirty="0">
                <a:latin typeface="UD デジタル 教科書体 NK-R" panose="02020400000000000000" pitchFamily="18" charset="-128"/>
                <a:ea typeface="UD デジタル 教科書体 NK-R" panose="02020400000000000000" pitchFamily="18" charset="-128"/>
              </a:rPr>
              <a:t>制作</a:t>
            </a:r>
            <a:r>
              <a:rPr kumimoji="1" lang="ja-JP" altLang="en-US" sz="1050" dirty="0" smtClean="0">
                <a:latin typeface="UD デジタル 教科書体 NK-R" panose="02020400000000000000" pitchFamily="18" charset="-128"/>
                <a:ea typeface="UD デジタル 教科書体 NK-R" panose="02020400000000000000" pitchFamily="18" charset="-128"/>
              </a:rPr>
              <a:t>。「ＰＲ動画」で</a:t>
            </a:r>
            <a:r>
              <a:rPr kumimoji="1" lang="ja-JP" altLang="en-US" sz="1050" dirty="0">
                <a:latin typeface="UD デジタル 教科書体 NK-R" panose="02020400000000000000" pitchFamily="18" charset="-128"/>
                <a:ea typeface="UD デジタル 教科書体 NK-R" panose="02020400000000000000" pitchFamily="18" charset="-128"/>
              </a:rPr>
              <a:t>は、おもてなし隊が商店街をぶらぶら歩き、地元食材の「道明寺粉」を使って料理を提供しているお店や、世界遺産の古墳をかたどったカマボコや天ぷらを、店主と交流しながら紹介することで、文字や写真だけでは伝わらない店舗の</a:t>
            </a:r>
            <a:r>
              <a:rPr kumimoji="1" lang="ja-JP" altLang="en-US" sz="1050" dirty="0" smtClean="0">
                <a:latin typeface="UD デジタル 教科書体 NK-R" panose="02020400000000000000" pitchFamily="18" charset="-128"/>
                <a:ea typeface="UD デジタル 教科書体 NK-R" panose="02020400000000000000" pitchFamily="18" charset="-128"/>
              </a:rPr>
              <a:t>魅力を紹介した。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smtClean="0">
                <a:latin typeface="UD デジタル 教科書体 NK-R" panose="02020400000000000000" pitchFamily="18" charset="-128"/>
                <a:ea typeface="UD デジタル 教科書体 NK-R" panose="02020400000000000000" pitchFamily="18" charset="-128"/>
              </a:rPr>
              <a:t>また、作成した「</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動画」は、地元</a:t>
            </a:r>
            <a:r>
              <a:rPr kumimoji="1" lang="ja-JP" altLang="en-US" sz="1050" dirty="0">
                <a:latin typeface="UD デジタル 教科書体 NK-R" panose="02020400000000000000" pitchFamily="18" charset="-128"/>
                <a:ea typeface="UD デジタル 教科書体 NK-R" panose="02020400000000000000" pitchFamily="18" charset="-128"/>
              </a:rPr>
              <a:t>市内の需要喚起を促進する藤井寺応援セール（自主事業）で発行された商品券や割引券の利用</a:t>
            </a:r>
            <a:r>
              <a:rPr kumimoji="1" lang="ja-JP" altLang="en-US" sz="1050" dirty="0" smtClean="0">
                <a:latin typeface="UD デジタル 教科書体 NK-R" panose="02020400000000000000" pitchFamily="18" charset="-128"/>
                <a:ea typeface="UD デジタル 教科書体 NK-R" panose="02020400000000000000" pitchFamily="18" charset="-128"/>
              </a:rPr>
              <a:t>促進にも活用。高齢者</a:t>
            </a:r>
            <a:r>
              <a:rPr kumimoji="1" lang="ja-JP" altLang="en-US" sz="1050" dirty="0">
                <a:latin typeface="UD デジタル 教科書体 NK-R" panose="02020400000000000000" pitchFamily="18" charset="-128"/>
                <a:ea typeface="UD デジタル 教科書体 NK-R" panose="02020400000000000000" pitchFamily="18" charset="-128"/>
              </a:rPr>
              <a:t>も多い地域住民への広告効果が</a:t>
            </a:r>
            <a:r>
              <a:rPr kumimoji="1" lang="ja-JP" altLang="en-US" sz="1050" dirty="0" smtClean="0">
                <a:latin typeface="UD デジタル 教科書体 NK-R" panose="02020400000000000000" pitchFamily="18" charset="-128"/>
                <a:ea typeface="UD デジタル 教科書体 NK-R" panose="02020400000000000000" pitchFamily="18" charset="-128"/>
              </a:rPr>
              <a:t>高いチラシに、「</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動画」に誘導する</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コードを付けた「</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コード付きのチラシ」を</a:t>
            </a:r>
            <a:r>
              <a:rPr kumimoji="1" lang="ja-JP" altLang="en-US" sz="1050" dirty="0">
                <a:latin typeface="UD デジタル 教科書体 NK-R" panose="02020400000000000000" pitchFamily="18" charset="-128"/>
                <a:ea typeface="UD デジタル 教科書体 NK-R" panose="02020400000000000000" pitchFamily="18" charset="-128"/>
              </a:rPr>
              <a:t>制作し、藤井寺市の新聞購読全世帯に</a:t>
            </a:r>
            <a:r>
              <a:rPr kumimoji="1" lang="ja-JP" altLang="en-US" sz="1050" dirty="0" smtClean="0">
                <a:latin typeface="UD デジタル 教科書体 NK-R" panose="02020400000000000000" pitchFamily="18" charset="-128"/>
                <a:ea typeface="UD デジタル 教科書体 NK-R" panose="02020400000000000000" pitchFamily="18" charset="-128"/>
              </a:rPr>
              <a:t>折込んだ。</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endParaRPr kumimoji="1" lang="ja-JP" altLang="en-US" sz="400" dirty="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②　「冊子</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道明寺</a:t>
            </a:r>
            <a:r>
              <a:rPr kumimoji="1" lang="ja-JP" altLang="en-US" sz="1050" dirty="0" err="1">
                <a:latin typeface="UD デジタル 教科書体 NK-R" panose="02020400000000000000" pitchFamily="18" charset="-128"/>
                <a:ea typeface="UD デジタル 教科書体 NK-R" panose="02020400000000000000" pitchFamily="18" charset="-128"/>
              </a:rPr>
              <a:t>ぶら</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err="1">
                <a:latin typeface="UD デジタル 教科書体 NK-R" panose="02020400000000000000" pitchFamily="18" charset="-128"/>
                <a:ea typeface="UD デジタル 教科書体 NK-R" panose="02020400000000000000" pitchFamily="18" charset="-128"/>
              </a:rPr>
              <a:t>り</a:t>
            </a:r>
            <a:r>
              <a:rPr kumimoji="1" lang="ja-JP" altLang="en-US" sz="1050" dirty="0" smtClean="0">
                <a:latin typeface="UD デジタル 教科書体 NK-R" panose="02020400000000000000" pitchFamily="18" charset="-128"/>
                <a:ea typeface="UD デジタル 教科書体 NK-R" panose="02020400000000000000" pitchFamily="18" charset="-128"/>
              </a:rPr>
              <a:t>散歩</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を制作</a:t>
            </a: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藤井寺市観光協会や道明寺まちづくり協議会等の協力を得て、世界遺産</a:t>
            </a:r>
            <a:r>
              <a:rPr kumimoji="1" lang="ja-JP" altLang="en-US" sz="1050" dirty="0" smtClean="0">
                <a:latin typeface="UD デジタル 教科書体 NK-R" panose="02020400000000000000" pitchFamily="18" charset="-128"/>
                <a:ea typeface="UD デジタル 教科書体 NK-R" panose="02020400000000000000" pitchFamily="18" charset="-128"/>
              </a:rPr>
              <a:t>「百舌鳥・古市</a:t>
            </a:r>
            <a:r>
              <a:rPr kumimoji="1" lang="ja-JP" altLang="en-US" sz="1050" dirty="0">
                <a:latin typeface="UD デジタル 教科書体 NK-R" panose="02020400000000000000" pitchFamily="18" charset="-128"/>
                <a:ea typeface="UD デジタル 教科書体 NK-R" panose="02020400000000000000" pitchFamily="18" charset="-128"/>
              </a:rPr>
              <a:t>古墳群」、道明寺地区寺社、大坂夏の陣跡地など歴史資産と商店街情報を掲載</a:t>
            </a:r>
            <a:r>
              <a:rPr kumimoji="1" lang="ja-JP" altLang="en-US" sz="1050" dirty="0" smtClean="0">
                <a:latin typeface="UD デジタル 教科書体 NK-R" panose="02020400000000000000" pitchFamily="18" charset="-128"/>
                <a:ea typeface="UD デジタル 教科書体 NK-R" panose="02020400000000000000" pitchFamily="18" charset="-128"/>
              </a:rPr>
              <a:t>した「冊子」を</a:t>
            </a:r>
            <a:r>
              <a:rPr kumimoji="1" lang="ja-JP" altLang="en-US" sz="1050" dirty="0">
                <a:latin typeface="UD デジタル 教科書体 NK-R" panose="02020400000000000000" pitchFamily="18" charset="-128"/>
                <a:ea typeface="UD デジタル 教科書体 NK-R" panose="02020400000000000000" pitchFamily="18" charset="-128"/>
              </a:rPr>
              <a:t>制作</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周辺</a:t>
            </a:r>
            <a:r>
              <a:rPr kumimoji="1" lang="ja-JP" altLang="en-US" sz="1050" dirty="0" smtClean="0">
                <a:latin typeface="UD デジタル 教科書体 NK-R" panose="02020400000000000000" pitchFamily="18" charset="-128"/>
                <a:ea typeface="UD デジタル 教科書体 NK-R" panose="02020400000000000000" pitchFamily="18" charset="-128"/>
              </a:rPr>
              <a:t>の地域</a:t>
            </a:r>
            <a:r>
              <a:rPr kumimoji="1" lang="ja-JP" altLang="en-US" sz="1050" dirty="0">
                <a:latin typeface="UD デジタル 教科書体 NK-R" panose="02020400000000000000" pitchFamily="18" charset="-128"/>
                <a:ea typeface="UD デジタル 教科書体 NK-R" panose="02020400000000000000" pitchFamily="18" charset="-128"/>
              </a:rPr>
              <a:t>資源を活用し</a:t>
            </a:r>
            <a:r>
              <a:rPr kumimoji="1" lang="ja-JP" altLang="en-US" sz="1050" dirty="0" smtClean="0">
                <a:latin typeface="UD デジタル 教科書体 NK-R" panose="02020400000000000000" pitchFamily="18" charset="-128"/>
                <a:ea typeface="UD デジタル 教科書体 NK-R" panose="02020400000000000000" pitchFamily="18" charset="-128"/>
              </a:rPr>
              <a:t>、商店街のある道明寺</a:t>
            </a:r>
            <a:r>
              <a:rPr kumimoji="1" lang="ja-JP" altLang="en-US" sz="1050" dirty="0">
                <a:latin typeface="UD デジタル 教科書体 NK-R" panose="02020400000000000000" pitchFamily="18" charset="-128"/>
                <a:ea typeface="UD デジタル 教科書体 NK-R" panose="02020400000000000000" pitchFamily="18" charset="-128"/>
              </a:rPr>
              <a:t>地域の周遊促進を図った</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endParaRPr kumimoji="1" lang="ja-JP" altLang="en-US" sz="400" dirty="0">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道明寺天満宮からひとこと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4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4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道明寺には、旧石器時代からの歴史があります。現在に続くまで、その時代時代の人が守ってきたものがあります。道明寺駅ができて</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120</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年以上、天満宮への参道となって</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50</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年以上経った現在でも、新たな歴史が作られてきました</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a:t>
            </a:r>
            <a:endPar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400"/>
              </a:lnSpc>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参道</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が賑やかになると天満宮も賑やかに、天満宮が繁栄すると参道も繁栄する、そうした離れられない存在として両者があるということです。道明寺に道明寺天神通り商店街あり、と新たな流れができそうです。</a:t>
            </a:r>
          </a:p>
        </p:txBody>
      </p:sp>
      <p:sp>
        <p:nvSpPr>
          <p:cNvPr id="41" name="角丸四角形 40"/>
          <p:cNvSpPr/>
          <p:nvPr/>
        </p:nvSpPr>
        <p:spPr>
          <a:xfrm>
            <a:off x="289064" y="5308279"/>
            <a:ext cx="4130225" cy="1419611"/>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marL="1074738">
              <a:buClr>
                <a:srgbClr val="327EC4"/>
              </a:buClr>
            </a:pPr>
            <a:endParaRPr kumimoji="1" lang="ja-JP" altLang="en-US" sz="3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道明寺天満宮や道明寺、大坂夏の陣道明寺合戦跡地などが周辺にあることから、広域から道明寺エリアに来られる</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方も多く、</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商店街としても特色ある店舗、商品、サービスなどの提供や</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に日頃から、努めています</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rPr>
              <a:t>2019</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年、百舌鳥・古市古墳群が世界遺産に登録されたこともあり、これからも地元市、藤井寺市観光協会、道明寺まちづくり協議会、近鉄などと連携を取りながら、魅力ある「道明寺」の実現に取り組んでいきます。</a:t>
            </a:r>
            <a:endPar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43" name="直線コネクタ 42"/>
          <p:cNvCxnSpPr/>
          <p:nvPr/>
        </p:nvCxnSpPr>
        <p:spPr>
          <a:xfrm flipV="1">
            <a:off x="398123" y="5506307"/>
            <a:ext cx="3898080" cy="5255"/>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7" y="185864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400047" y="375435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89304" y="6425066"/>
            <a:ext cx="1190507"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篠田　朋宏</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会長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事業実施商店街：道明寺天神通り</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所在地：藤井寺市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近鉄南大阪線道明寺駅</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29</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35" name="テキスト ボックス 34">
            <a:extLst>
              <a:ext uri="{FF2B5EF4-FFF2-40B4-BE49-F238E27FC236}">
                <a16:creationId xmlns:a16="http://schemas.microsoft.com/office/drawing/2014/main" id="{11CAB653-0EA3-439F-98BC-2CD953044EBE}"/>
              </a:ext>
            </a:extLst>
          </p:cNvPr>
          <p:cNvSpPr txBox="1"/>
          <p:nvPr/>
        </p:nvSpPr>
        <p:spPr>
          <a:xfrm>
            <a:off x="8041411" y="3605480"/>
            <a:ext cx="1847802"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「冊子</a:t>
            </a:r>
            <a:r>
              <a:rPr kumimoji="1" lang="en-US" altLang="ja-JP" sz="900" dirty="0" smtClean="0">
                <a:latin typeface="UD デジタル 教科書体 NK-R" panose="02020400000000000000" pitchFamily="18" charset="-128"/>
                <a:ea typeface="UD デジタル 教科書体 NK-R" panose="02020400000000000000" pitchFamily="18" charset="-128"/>
              </a:rPr>
              <a:t>『</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道明寺</a:t>
            </a:r>
            <a:r>
              <a:rPr kumimoji="1" lang="ja-JP" altLang="en-US" sz="900" b="0" i="0" u="none" strike="noStrike" kern="1200" cap="none" spc="0" normalizeH="0" baseline="0" noProof="0" dirty="0" err="1" smtClean="0">
                <a:ln>
                  <a:noFill/>
                </a:ln>
                <a:effectLst/>
                <a:uLnTx/>
                <a:uFillTx/>
                <a:latin typeface="UD デジタル 教科書体 NK-R" panose="02020400000000000000" pitchFamily="18" charset="-128"/>
                <a:ea typeface="UD デジタル 教科書体 NK-R" panose="02020400000000000000" pitchFamily="18" charset="-128"/>
                <a:cs typeface="+mn-cs"/>
              </a:rPr>
              <a:t>ぶら</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00" b="0" i="0" u="none" strike="noStrike" kern="1200" cap="none" spc="0" normalizeH="0" baseline="0" noProof="0" dirty="0" err="1" smtClean="0">
                <a:ln>
                  <a:noFill/>
                </a:ln>
                <a:effectLst/>
                <a:uLnTx/>
                <a:uFillTx/>
                <a:latin typeface="UD デジタル 教科書体 NK-R" panose="02020400000000000000" pitchFamily="18" charset="-128"/>
                <a:ea typeface="UD デジタル 教科書体 NK-R" panose="02020400000000000000" pitchFamily="18" charset="-128"/>
                <a:cs typeface="+mn-cs"/>
              </a:rPr>
              <a:t>り</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散歩</a:t>
            </a:r>
            <a:r>
              <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7" name="テキスト ボックス 36">
            <a:extLst>
              <a:ext uri="{FF2B5EF4-FFF2-40B4-BE49-F238E27FC236}">
                <a16:creationId xmlns:a16="http://schemas.microsoft.com/office/drawing/2014/main" id="{093DCA5E-B041-4008-AD5C-FE5602EB6293}"/>
              </a:ext>
            </a:extLst>
          </p:cNvPr>
          <p:cNvSpPr txBox="1"/>
          <p:nvPr/>
        </p:nvSpPr>
        <p:spPr>
          <a:xfrm>
            <a:off x="7862984" y="1831631"/>
            <a:ext cx="2018593"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特色のある店舗の紹介「</a:t>
            </a:r>
            <a:r>
              <a:rPr kumimoji="1" lang="en-US" altLang="ja-JP" sz="900" dirty="0" smtClean="0">
                <a:latin typeface="UD デジタル 教科書体 NK-R" panose="02020400000000000000" pitchFamily="18" charset="-128"/>
                <a:ea typeface="UD デジタル 教科書体 NK-R" panose="02020400000000000000" pitchFamily="18" charset="-128"/>
              </a:rPr>
              <a:t>PR</a:t>
            </a:r>
            <a:r>
              <a:rPr kumimoji="1" lang="ja-JP" altLang="en-US" sz="900" dirty="0" smtClean="0">
                <a:latin typeface="UD デジタル 教科書体 NK-R" panose="02020400000000000000" pitchFamily="18" charset="-128"/>
                <a:ea typeface="UD デジタル 教科書体 NK-R" panose="02020400000000000000" pitchFamily="18" charset="-128"/>
              </a:rPr>
              <a:t>動画」</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pic>
        <p:nvPicPr>
          <p:cNvPr id="39" name="図 38">
            <a:extLst>
              <a:ext uri="{FF2B5EF4-FFF2-40B4-BE49-F238E27FC236}">
                <a16:creationId xmlns:a16="http://schemas.microsoft.com/office/drawing/2014/main" id="{94BEE654-0E67-4F4E-8850-9A33117992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14065" y="5455566"/>
            <a:ext cx="902871" cy="902871"/>
          </a:xfrm>
          <a:prstGeom prst="rect">
            <a:avLst/>
          </a:prstGeom>
          <a:noFill/>
          <a:ln>
            <a:noFill/>
          </a:ln>
        </p:spPr>
      </p:pic>
      <p:pic>
        <p:nvPicPr>
          <p:cNvPr id="45" name="図 44">
            <a:extLst>
              <a:ext uri="{FF2B5EF4-FFF2-40B4-BE49-F238E27FC236}">
                <a16:creationId xmlns:a16="http://schemas.microsoft.com/office/drawing/2014/main" id="{A21F76FF-8B19-41BF-B47F-F5FFB251D54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280698" y="2259082"/>
            <a:ext cx="1529303" cy="1124397"/>
          </a:xfrm>
          <a:prstGeom prst="rect">
            <a:avLst/>
          </a:prstGeom>
          <a:noFill/>
          <a:ln>
            <a:noFill/>
          </a:ln>
          <a:effectLst>
            <a:outerShdw blurRad="50800" dist="38100" dir="2700000" algn="tl" rotWithShape="0">
              <a:prstClr val="black">
                <a:alpha val="40000"/>
              </a:prstClr>
            </a:outerShdw>
          </a:effectLst>
        </p:spPr>
      </p:pic>
      <p:pic>
        <p:nvPicPr>
          <p:cNvPr id="46" name="図 45">
            <a:extLst>
              <a:ext uri="{FF2B5EF4-FFF2-40B4-BE49-F238E27FC236}">
                <a16:creationId xmlns:a16="http://schemas.microsoft.com/office/drawing/2014/main" id="{FCD71840-F490-4A9F-AE1A-3D143B7B7BC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120788" y="3923830"/>
            <a:ext cx="1580263" cy="1125868"/>
          </a:xfrm>
          <a:prstGeom prst="rect">
            <a:avLst/>
          </a:prstGeom>
          <a:effectLst>
            <a:outerShdw blurRad="50800" dist="38100" dir="2700000" algn="tl" rotWithShape="0">
              <a:prstClr val="black">
                <a:alpha val="40000"/>
              </a:prstClr>
            </a:outerShdw>
          </a:effectLst>
        </p:spPr>
      </p:pic>
      <p:sp>
        <p:nvSpPr>
          <p:cNvPr id="48" name="テキスト ボックス 47">
            <a:extLst>
              <a:ext uri="{FF2B5EF4-FFF2-40B4-BE49-F238E27FC236}">
                <a16:creationId xmlns:a16="http://schemas.microsoft.com/office/drawing/2014/main" id="{2FE73D3B-BA8B-4169-BCB0-971899A6A395}"/>
              </a:ext>
            </a:extLst>
          </p:cNvPr>
          <p:cNvSpPr txBox="1"/>
          <p:nvPr/>
        </p:nvSpPr>
        <p:spPr>
          <a:xfrm>
            <a:off x="8205019" y="5049998"/>
            <a:ext cx="1492996"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UD デジタル 教科書体 NK-R" panose="02020400000000000000" pitchFamily="18" charset="-128"/>
                <a:ea typeface="UD デジタル 教科書体 NK-R" panose="02020400000000000000" pitchFamily="18" charset="-128"/>
              </a:rPr>
              <a:t>「</a:t>
            </a:r>
            <a:r>
              <a:rPr kumimoji="1" lang="en-US" altLang="ja-JP" sz="900" dirty="0" smtClean="0">
                <a:latin typeface="UD デジタル 教科書体 NK-R" panose="02020400000000000000" pitchFamily="18" charset="-128"/>
                <a:ea typeface="UD デジタル 教科書体 NK-R" panose="02020400000000000000" pitchFamily="18" charset="-128"/>
              </a:rPr>
              <a:t>QR</a:t>
            </a:r>
            <a:r>
              <a:rPr kumimoji="1" lang="ja-JP" altLang="en-US" sz="900" dirty="0" smtClean="0">
                <a:latin typeface="UD デジタル 教科書体 NK-R" panose="02020400000000000000" pitchFamily="18" charset="-128"/>
                <a:ea typeface="UD デジタル 教科書体 NK-R" panose="02020400000000000000" pitchFamily="18" charset="-128"/>
              </a:rPr>
              <a:t>コード付きの</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チラシ」</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4" name="図 3">
            <a:extLst>
              <a:ext uri="{FF2B5EF4-FFF2-40B4-BE49-F238E27FC236}">
                <a16:creationId xmlns:a16="http://schemas.microsoft.com/office/drawing/2014/main" id="{464D2E3E-B66E-460D-846B-E9C72B26A1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225" y="5594612"/>
            <a:ext cx="762420" cy="839724"/>
          </a:xfrm>
          <a:prstGeom prst="rect">
            <a:avLst/>
          </a:prstGeom>
        </p:spPr>
      </p:pic>
      <p:pic>
        <p:nvPicPr>
          <p:cNvPr id="53" name="図 52"/>
          <p:cNvPicPr/>
          <p:nvPr/>
        </p:nvPicPr>
        <p:blipFill>
          <a:blip r:embed="rId7"/>
          <a:stretch>
            <a:fillRect/>
          </a:stretch>
        </p:blipFill>
        <p:spPr>
          <a:xfrm>
            <a:off x="8041411" y="812399"/>
            <a:ext cx="1661741" cy="1038121"/>
          </a:xfrm>
          <a:prstGeom prst="rect">
            <a:avLst/>
          </a:prstGeom>
          <a:effectLst>
            <a:outerShdw blurRad="50800" dist="38100" dir="2700000" algn="tl" rotWithShape="0">
              <a:prstClr val="black">
                <a:alpha val="40000"/>
              </a:prstClr>
            </a:outerShdw>
          </a:effectLst>
        </p:spPr>
      </p:pic>
      <p:sp>
        <p:nvSpPr>
          <p:cNvPr id="57"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26</a:t>
            </a:r>
            <a:endParaRPr kumimoji="1" lang="ja-JP" altLang="en-US" dirty="0"/>
          </a:p>
        </p:txBody>
      </p:sp>
      <p:sp>
        <p:nvSpPr>
          <p:cNvPr id="36" name="テキスト ボックス 35"/>
          <p:cNvSpPr txBox="1"/>
          <p:nvPr/>
        </p:nvSpPr>
        <p:spPr>
          <a:xfrm>
            <a:off x="371471" y="3904677"/>
            <a:ext cx="7580202" cy="1446550"/>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コード</a:t>
            </a:r>
            <a:r>
              <a:rPr kumimoji="1" lang="ja-JP" altLang="en-US" sz="1050" dirty="0" smtClean="0">
                <a:latin typeface="UD デジタル 教科書体 NK-R" panose="02020400000000000000" pitchFamily="18" charset="-128"/>
                <a:ea typeface="UD デジタル 教科書体 NK-R" panose="02020400000000000000" pitchFamily="18" charset="-128"/>
              </a:rPr>
              <a:t>から「</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動画」を</a:t>
            </a:r>
            <a:r>
              <a:rPr kumimoji="1" lang="ja-JP" altLang="en-US" sz="1050" dirty="0">
                <a:latin typeface="UD デジタル 教科書体 NK-R" panose="02020400000000000000" pitchFamily="18" charset="-128"/>
                <a:ea typeface="UD デジタル 教科書体 NK-R" panose="02020400000000000000" pitchFamily="18" charset="-128"/>
              </a:rPr>
              <a:t>視聴した来街者や個店利用者</a:t>
            </a:r>
            <a:r>
              <a:rPr kumimoji="1" lang="ja-JP" altLang="en-US" sz="1050" dirty="0" smtClean="0">
                <a:latin typeface="UD デジタル 教科書体 NK-R" panose="02020400000000000000" pitchFamily="18" charset="-128"/>
                <a:ea typeface="UD デジタル 教科書体 NK-R" panose="02020400000000000000" pitchFamily="18" charset="-128"/>
              </a:rPr>
              <a:t>から、「</a:t>
            </a:r>
            <a:r>
              <a:rPr kumimoji="1" lang="ja-JP" altLang="en-US" sz="1050" dirty="0">
                <a:latin typeface="UD デジタル 教科書体 NK-R" panose="02020400000000000000" pitchFamily="18" charset="-128"/>
                <a:ea typeface="UD デジタル 教科書体 NK-R" panose="02020400000000000000" pitchFamily="18" charset="-128"/>
              </a:rPr>
              <a:t>お店の雰囲気、サービス、こだわりの逸品が一目瞭然で判りや</a:t>
            </a:r>
            <a:r>
              <a:rPr kumimoji="1" lang="ja-JP" altLang="en-US" sz="1050" dirty="0" err="1" smtClean="0">
                <a:latin typeface="UD デジタル 教科書体 NK-R" panose="02020400000000000000" pitchFamily="18" charset="-128"/>
                <a:ea typeface="UD デジタル 教科書体 NK-R" panose="02020400000000000000" pitchFamily="18" charset="-128"/>
              </a:rPr>
              <a:t>す</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い</a:t>
            </a:r>
            <a:r>
              <a:rPr kumimoji="1" lang="ja-JP" altLang="en-US" sz="1050" dirty="0">
                <a:latin typeface="UD デジタル 教科書体 NK-R" panose="02020400000000000000" pitchFamily="18" charset="-128"/>
                <a:ea typeface="UD デジタル 教科書体 NK-R" panose="02020400000000000000" pitchFamily="18" charset="-128"/>
              </a:rPr>
              <a:t>」などの印刷物活字情報だけでは伝わらない動画による魅力発信を評価する声が寄せられた</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また、紹介された店舗からは</a:t>
            </a:r>
            <a:r>
              <a:rPr kumimoji="1" lang="ja-JP" altLang="en-US" sz="1050" dirty="0" smtClean="0">
                <a:latin typeface="UD デジタル 教科書体 NK-R" panose="02020400000000000000" pitchFamily="18" charset="-128"/>
                <a:ea typeface="UD デジタル 教科書体 NK-R" panose="02020400000000000000" pitchFamily="18" charset="-128"/>
              </a:rPr>
              <a:t>売り上</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げ</a:t>
            </a:r>
            <a:r>
              <a:rPr kumimoji="1" lang="ja-JP" altLang="en-US" sz="1050" dirty="0">
                <a:latin typeface="UD デジタル 教科書体 NK-R" panose="02020400000000000000" pitchFamily="18" charset="-128"/>
                <a:ea typeface="UD デジタル 教科書体 NK-R" panose="02020400000000000000" pitchFamily="18" charset="-128"/>
              </a:rPr>
              <a:t>に直結・貢献する</a:t>
            </a:r>
            <a:r>
              <a:rPr kumimoji="1" lang="ja-JP" altLang="en-US" sz="1050" dirty="0" smtClean="0">
                <a:latin typeface="UD デジタル 教科書体 NK-R" panose="02020400000000000000" pitchFamily="18" charset="-128"/>
                <a:ea typeface="UD デジタル 教科書体 NK-R" panose="02020400000000000000" pitchFamily="18" charset="-128"/>
              </a:rPr>
              <a:t>取組み</a:t>
            </a:r>
            <a:r>
              <a:rPr kumimoji="1" lang="ja-JP" altLang="en-US" sz="1050" dirty="0">
                <a:latin typeface="UD デジタル 教科書体 NK-R" panose="02020400000000000000" pitchFamily="18" charset="-128"/>
                <a:ea typeface="UD デジタル 教科書体 NK-R" panose="02020400000000000000" pitchFamily="18" charset="-128"/>
              </a:rPr>
              <a:t>として評価</a:t>
            </a:r>
            <a:r>
              <a:rPr kumimoji="1" lang="ja-JP" altLang="en-US" sz="1050" dirty="0" smtClean="0">
                <a:latin typeface="UD デジタル 教科書体 NK-R" panose="02020400000000000000" pitchFamily="18" charset="-128"/>
                <a:ea typeface="UD デジタル 教科書体 NK-R" panose="02020400000000000000" pitchFamily="18" charset="-128"/>
              </a:rPr>
              <a:t>いただいた。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endParaRPr kumimoji="1" lang="ja-JP" altLang="en-US" sz="400"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②　</a:t>
            </a:r>
            <a:r>
              <a:rPr kumimoji="1" lang="ja-JP" altLang="en-US" sz="1050" dirty="0">
                <a:latin typeface="UD デジタル 教科書体 NK-R" panose="02020400000000000000" pitchFamily="18" charset="-128"/>
                <a:ea typeface="UD デジタル 教科書体 NK-R" panose="02020400000000000000" pitchFamily="18" charset="-128"/>
              </a:rPr>
              <a:t>制作した「</a:t>
            </a:r>
            <a:r>
              <a:rPr kumimoji="1" lang="ja-JP" altLang="en-US" sz="1050" dirty="0" smtClean="0">
                <a:latin typeface="UD デジタル 教科書体 NK-R" panose="02020400000000000000" pitchFamily="18" charset="-128"/>
                <a:ea typeface="UD デジタル 教科書体 NK-R" panose="02020400000000000000" pitchFamily="18" charset="-128"/>
              </a:rPr>
              <a:t>冊子」</a:t>
            </a:r>
            <a:r>
              <a:rPr kumimoji="1" lang="ja-JP" altLang="en-US" sz="1050" dirty="0">
                <a:latin typeface="UD デジタル 教科書体 NK-R" panose="02020400000000000000" pitchFamily="18" charset="-128"/>
                <a:ea typeface="UD デジタル 教科書体 NK-R" panose="02020400000000000000" pitchFamily="18" charset="-128"/>
              </a:rPr>
              <a:t>は、観光案内所（市観光協会）をはじめ、道明寺地区寺社や近鉄南大阪沿線の駅でも配架協力いただいた。駅</a:t>
            </a:r>
            <a:r>
              <a:rPr kumimoji="1" lang="ja-JP" altLang="en-US" sz="1050" dirty="0" smtClean="0">
                <a:latin typeface="UD デジタル 教科書体 NK-R" panose="02020400000000000000" pitchFamily="18" charset="-128"/>
                <a:ea typeface="UD デジタル 教科書体 NK-R" panose="02020400000000000000" pitchFamily="18" charset="-128"/>
              </a:rPr>
              <a:t>で</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　「</a:t>
            </a:r>
            <a:r>
              <a:rPr kumimoji="1" lang="ja-JP" altLang="en-US" sz="1050" dirty="0">
                <a:latin typeface="UD デジタル 教科書体 NK-R" panose="02020400000000000000" pitchFamily="18" charset="-128"/>
                <a:ea typeface="UD デジタル 教科書体 NK-R" panose="02020400000000000000" pitchFamily="18" charset="-128"/>
              </a:rPr>
              <a:t>冊子」を手に取られた方がお店に立ち寄っていただいたり、「冊子」に掲載したマップを見ながら来街する観光客の姿も出てきた。</a:t>
            </a: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また</a:t>
            </a:r>
            <a:r>
              <a:rPr kumimoji="1" lang="ja-JP" altLang="en-US" sz="1050" dirty="0">
                <a:latin typeface="UD デジタル 教科書体 NK-R" panose="02020400000000000000" pitchFamily="18" charset="-128"/>
                <a:ea typeface="UD デジタル 教科書体 NK-R" panose="02020400000000000000" pitchFamily="18" charset="-128"/>
              </a:rPr>
              <a:t>市長に直接、「冊子」をお渡しする機会を設けていただいたり、市長の</a:t>
            </a:r>
            <a:r>
              <a:rPr kumimoji="1" lang="en-US" altLang="ja-JP" sz="1050" dirty="0">
                <a:latin typeface="UD デジタル 教科書体 NK-R" panose="02020400000000000000" pitchFamily="18" charset="-128"/>
                <a:ea typeface="UD デジタル 教科書体 NK-R" panose="02020400000000000000" pitchFamily="18" charset="-128"/>
              </a:rPr>
              <a:t>Facebook</a:t>
            </a:r>
            <a:r>
              <a:rPr kumimoji="1" lang="ja-JP" altLang="en-US" sz="1050" dirty="0">
                <a:latin typeface="UD デジタル 教科書体 NK-R" panose="02020400000000000000" pitchFamily="18" charset="-128"/>
                <a:ea typeface="UD デジタル 教科書体 NK-R" panose="02020400000000000000" pitchFamily="18" charset="-128"/>
              </a:rPr>
              <a:t>でも発信いただくなど、地元市と連携した</a:t>
            </a:r>
            <a:r>
              <a:rPr kumimoji="1" lang="ja-JP" altLang="en-US" sz="1050" dirty="0" smtClean="0">
                <a:latin typeface="UD デジタル 教科書体 NK-R" panose="02020400000000000000" pitchFamily="18" charset="-128"/>
                <a:ea typeface="UD デジタル 教科書体 NK-R" panose="02020400000000000000" pitchFamily="18" charset="-128"/>
              </a:rPr>
              <a:t>地域魅　</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力</a:t>
            </a:r>
            <a:r>
              <a:rPr kumimoji="1" lang="ja-JP" altLang="en-US" sz="1050" dirty="0">
                <a:latin typeface="UD デジタル 教科書体 NK-R" panose="02020400000000000000" pitchFamily="18" charset="-128"/>
                <a:ea typeface="UD デジタル 教科書体 NK-R" panose="02020400000000000000" pitchFamily="18" charset="-128"/>
              </a:rPr>
              <a:t>の発信につながった。</a:t>
            </a: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世界</a:t>
            </a:r>
            <a:r>
              <a:rPr kumimoji="1" lang="ja-JP" altLang="en-US" sz="1050" dirty="0">
                <a:latin typeface="UD デジタル 教科書体 NK-R" panose="02020400000000000000" pitchFamily="18" charset="-128"/>
                <a:ea typeface="UD デジタル 教科書体 NK-R" panose="02020400000000000000" pitchFamily="18" charset="-128"/>
              </a:rPr>
              <a:t>遺産「百舌鳥・古市古墳群」をはじめとする、地域に点在する歴史資産と商店街が「ついで」でつながることが実感できた</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42" name="テキスト ボックス 41">
            <a:extLst>
              <a:ext uri="{FF2B5EF4-FFF2-40B4-BE49-F238E27FC236}">
                <a16:creationId xmlns:a16="http://schemas.microsoft.com/office/drawing/2014/main" id="{B268346B-9296-493C-913E-68C7B0531D6D}"/>
              </a:ext>
            </a:extLst>
          </p:cNvPr>
          <p:cNvSpPr txBox="1"/>
          <p:nvPr/>
        </p:nvSpPr>
        <p:spPr>
          <a:xfrm>
            <a:off x="8093962" y="48971"/>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47" name="テキスト ボックス 46">
            <a:extLst>
              <a:ext uri="{FF2B5EF4-FFF2-40B4-BE49-F238E27FC236}">
                <a16:creationId xmlns:a16="http://schemas.microsoft.com/office/drawing/2014/main" id="{18AD505C-CD2C-459F-968A-4B161344F612}"/>
              </a:ext>
            </a:extLst>
          </p:cNvPr>
          <p:cNvSpPr txBox="1"/>
          <p:nvPr/>
        </p:nvSpPr>
        <p:spPr>
          <a:xfrm>
            <a:off x="8590048" y="41542"/>
            <a:ext cx="722938"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世界遺産</a:t>
            </a:r>
          </a:p>
        </p:txBody>
      </p:sp>
      <p:sp>
        <p:nvSpPr>
          <p:cNvPr id="54" name="テキスト ボックス 53">
            <a:extLst>
              <a:ext uri="{FF2B5EF4-FFF2-40B4-BE49-F238E27FC236}">
                <a16:creationId xmlns:a16="http://schemas.microsoft.com/office/drawing/2014/main" id="{90E6EFD4-33F9-424A-AA30-0A996A901727}"/>
              </a:ext>
            </a:extLst>
          </p:cNvPr>
          <p:cNvSpPr txBox="1"/>
          <p:nvPr/>
        </p:nvSpPr>
        <p:spPr>
          <a:xfrm>
            <a:off x="9197235" y="4154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動画</a:t>
            </a:r>
          </a:p>
        </p:txBody>
      </p:sp>
      <p:pic>
        <p:nvPicPr>
          <p:cNvPr id="58" name="図 57">
            <a:extLst>
              <a:ext uri="{FF2B5EF4-FFF2-40B4-BE49-F238E27FC236}">
                <a16:creationId xmlns:a16="http://schemas.microsoft.com/office/drawing/2014/main" id="{B5B8692F-0089-A943-8E5F-DAFC9C3CB878}"/>
              </a:ext>
            </a:extLst>
          </p:cNvPr>
          <p:cNvPicPr>
            <a:picLocks noChangeAspect="1"/>
          </p:cNvPicPr>
          <p:nvPr/>
        </p:nvPicPr>
        <p:blipFill>
          <a:blip r:embed="rId8"/>
          <a:stretch>
            <a:fillRect/>
          </a:stretch>
        </p:blipFill>
        <p:spPr>
          <a:xfrm>
            <a:off x="8172659" y="232189"/>
            <a:ext cx="419100" cy="419100"/>
          </a:xfrm>
          <a:prstGeom prst="rect">
            <a:avLst/>
          </a:prstGeom>
        </p:spPr>
      </p:pic>
      <p:pic>
        <p:nvPicPr>
          <p:cNvPr id="59" name="図 58">
            <a:extLst>
              <a:ext uri="{FF2B5EF4-FFF2-40B4-BE49-F238E27FC236}">
                <a16:creationId xmlns:a16="http://schemas.microsoft.com/office/drawing/2014/main" id="{361A7625-7F53-1B44-88D6-383F9E9E841D}"/>
              </a:ext>
            </a:extLst>
          </p:cNvPr>
          <p:cNvPicPr>
            <a:picLocks noChangeAspect="1"/>
          </p:cNvPicPr>
          <p:nvPr/>
        </p:nvPicPr>
        <p:blipFill>
          <a:blip r:embed="rId9"/>
          <a:stretch>
            <a:fillRect/>
          </a:stretch>
        </p:blipFill>
        <p:spPr>
          <a:xfrm>
            <a:off x="9204876" y="232189"/>
            <a:ext cx="419100" cy="419100"/>
          </a:xfrm>
          <a:prstGeom prst="rect">
            <a:avLst/>
          </a:prstGeom>
        </p:spPr>
      </p:pic>
      <p:pic>
        <p:nvPicPr>
          <p:cNvPr id="60" name="図 59">
            <a:extLst>
              <a:ext uri="{FF2B5EF4-FFF2-40B4-BE49-F238E27FC236}">
                <a16:creationId xmlns:a16="http://schemas.microsoft.com/office/drawing/2014/main" id="{352D35A9-CFDD-C842-A7EF-F0AF6BFCE241}"/>
              </a:ext>
            </a:extLst>
          </p:cNvPr>
          <p:cNvPicPr>
            <a:picLocks noChangeAspect="1"/>
          </p:cNvPicPr>
          <p:nvPr/>
        </p:nvPicPr>
        <p:blipFill>
          <a:blip r:embed="rId10"/>
          <a:stretch>
            <a:fillRect/>
          </a:stretch>
        </p:blipFill>
        <p:spPr>
          <a:xfrm>
            <a:off x="8703597" y="240010"/>
            <a:ext cx="419100" cy="419100"/>
          </a:xfrm>
          <a:prstGeom prst="rect">
            <a:avLst/>
          </a:prstGeom>
        </p:spPr>
      </p:pic>
      <p:grpSp>
        <p:nvGrpSpPr>
          <p:cNvPr id="61" name="グループ化 60"/>
          <p:cNvGrpSpPr/>
          <p:nvPr/>
        </p:nvGrpSpPr>
        <p:grpSpPr>
          <a:xfrm>
            <a:off x="8591274" y="397527"/>
            <a:ext cx="1117595" cy="100777"/>
            <a:chOff x="8591274" y="397527"/>
            <a:chExt cx="1117595" cy="100777"/>
          </a:xfrm>
        </p:grpSpPr>
        <p:sp>
          <p:nvSpPr>
            <p:cNvPr id="62" name="十字形 61">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66" name="二等辺三角形 65">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38023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DF4CC16-9BA7-0744-A51C-165D29D60D1D}"/>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2108" b="3892"/>
          <a:stretch/>
        </p:blipFill>
        <p:spPr>
          <a:xfrm>
            <a:off x="3758453" y="354756"/>
            <a:ext cx="6426480" cy="5992075"/>
          </a:xfrm>
          <a:prstGeom prst="rect">
            <a:avLst/>
          </a:prstGeom>
          <a:ln>
            <a:noFill/>
          </a:ln>
        </p:spPr>
      </p:pic>
      <p:sp>
        <p:nvSpPr>
          <p:cNvPr id="82" name="角丸四角形 81">
            <a:extLst>
              <a:ext uri="{FF2B5EF4-FFF2-40B4-BE49-F238E27FC236}">
                <a16:creationId xmlns:a16="http://schemas.microsoft.com/office/drawing/2014/main" id="{3EEC0437-E2AE-404B-85E1-6253A99D5887}"/>
              </a:ext>
            </a:extLst>
          </p:cNvPr>
          <p:cNvSpPr/>
          <p:nvPr/>
        </p:nvSpPr>
        <p:spPr>
          <a:xfrm>
            <a:off x="5233383" y="5066735"/>
            <a:ext cx="4050651" cy="1275678"/>
          </a:xfrm>
          <a:prstGeom prst="roundRect">
            <a:avLst>
              <a:gd name="adj" fmla="val 649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object 13">
            <a:extLst>
              <a:ext uri="{FF2B5EF4-FFF2-40B4-BE49-F238E27FC236}">
                <a16:creationId xmlns:a16="http://schemas.microsoft.com/office/drawing/2014/main" id="{F83F305A-37C9-574E-977B-A771C8BDE36B}"/>
              </a:ext>
            </a:extLst>
          </p:cNvPr>
          <p:cNvSpPr txBox="1"/>
          <p:nvPr/>
        </p:nvSpPr>
        <p:spPr>
          <a:xfrm>
            <a:off x="999149" y="379237"/>
            <a:ext cx="2698952" cy="362862"/>
          </a:xfrm>
          <a:prstGeom prst="rect">
            <a:avLst/>
          </a:prstGeom>
        </p:spPr>
        <p:txBody>
          <a:bodyPr vert="horz" wrap="square" lIns="0" tIns="26666" rIns="0" bIns="0" rtlCol="0">
            <a:spAutoFit/>
          </a:bodyPr>
          <a:lstStyle/>
          <a:p>
            <a:pPr marL="66662">
              <a:spcBef>
                <a:spcPts val="210"/>
              </a:spcBef>
            </a:pPr>
            <a:r>
              <a:rPr sz="1250" b="1" spc="-5" dirty="0">
                <a:solidFill>
                  <a:srgbClr val="447FC1"/>
                </a:solidFill>
                <a:latin typeface="UD Digi Kyokasho NK-R" panose="02020400000000000000" pitchFamily="18" charset="-128"/>
                <a:ea typeface="UD Digi Kyokasho NK-R" panose="02020400000000000000" pitchFamily="18" charset="-128"/>
                <a:cs typeface="ShinMGoPr6-DeBold"/>
              </a:rPr>
              <a:t>石橋商店街</a:t>
            </a:r>
            <a:endParaRPr sz="1250" b="1" dirty="0">
              <a:latin typeface="UD Digi Kyokasho NK-R" panose="02020400000000000000" pitchFamily="18" charset="-128"/>
              <a:ea typeface="UD Digi Kyokasho NK-R" panose="02020400000000000000" pitchFamily="18" charset="-128"/>
              <a:cs typeface="ShinMGoPr6-DeBold"/>
            </a:endParaRPr>
          </a:p>
          <a:p>
            <a:pPr marL="12697">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池田市・阪急石橋阪大前駅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33" name="object 13">
            <a:extLst>
              <a:ext uri="{FF2B5EF4-FFF2-40B4-BE49-F238E27FC236}">
                <a16:creationId xmlns:a16="http://schemas.microsoft.com/office/drawing/2014/main" id="{8D44FD1C-E3DD-5D45-88CC-987586C7380C}"/>
              </a:ext>
            </a:extLst>
          </p:cNvPr>
          <p:cNvSpPr txBox="1"/>
          <p:nvPr/>
        </p:nvSpPr>
        <p:spPr>
          <a:xfrm>
            <a:off x="999149" y="6016325"/>
            <a:ext cx="2698952" cy="362862"/>
          </a:xfrm>
          <a:prstGeom prst="rect">
            <a:avLst/>
          </a:prstGeom>
        </p:spPr>
        <p:txBody>
          <a:bodyPr vert="horz" wrap="square" lIns="0" tIns="26666" rIns="0" bIns="0" rtlCol="0">
            <a:spAutoFit/>
          </a:bodyPr>
          <a:lstStyle/>
          <a:p>
            <a:pPr marL="90152">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堺東駅前商店街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35553">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（堺市堺区・南海堺東駅）</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35" name="object 13">
            <a:extLst>
              <a:ext uri="{FF2B5EF4-FFF2-40B4-BE49-F238E27FC236}">
                <a16:creationId xmlns:a16="http://schemas.microsoft.com/office/drawing/2014/main" id="{761B3277-2D36-014E-A422-572141195BB9}"/>
              </a:ext>
            </a:extLst>
          </p:cNvPr>
          <p:cNvSpPr txBox="1"/>
          <p:nvPr/>
        </p:nvSpPr>
        <p:spPr>
          <a:xfrm>
            <a:off x="999149" y="781886"/>
            <a:ext cx="2698952" cy="362862"/>
          </a:xfrm>
          <a:prstGeom prst="rect">
            <a:avLst/>
          </a:prstGeom>
        </p:spPr>
        <p:txBody>
          <a:bodyPr vert="horz" wrap="square" lIns="0" tIns="26666" rIns="0" bIns="0" rtlCol="0">
            <a:spAutoFit/>
          </a:bodyPr>
          <a:lstStyle/>
          <a:p>
            <a:pPr marL="66662">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宮之阪中央商店街</a:t>
            </a:r>
            <a:endParaRPr sz="1250" b="1" dirty="0">
              <a:latin typeface="UD Digi Kyokasho NK-R" panose="02020400000000000000" pitchFamily="18" charset="-128"/>
              <a:ea typeface="UD Digi Kyokasho NK-R" panose="02020400000000000000" pitchFamily="18" charset="-128"/>
              <a:cs typeface="ShinMGoPr6-DeBold"/>
            </a:endParaRPr>
          </a:p>
          <a:p>
            <a:pPr marL="12697">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枚方市・京阪宮之阪駅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lang="ja-JP" altLang="en-US" sz="850" dirty="0">
              <a:latin typeface="UD Digi Kyokasho NK-R" panose="02020400000000000000" pitchFamily="18" charset="-128"/>
              <a:ea typeface="UD Digi Kyokasho NK-R" panose="02020400000000000000" pitchFamily="18" charset="-128"/>
              <a:cs typeface="A-OTF Shin Maru Go Pr6"/>
            </a:endParaRPr>
          </a:p>
        </p:txBody>
      </p:sp>
      <p:sp>
        <p:nvSpPr>
          <p:cNvPr id="37" name="object 13">
            <a:extLst>
              <a:ext uri="{FF2B5EF4-FFF2-40B4-BE49-F238E27FC236}">
                <a16:creationId xmlns:a16="http://schemas.microsoft.com/office/drawing/2014/main" id="{4E78C2BD-B1C8-B74F-8229-C3713663117F}"/>
              </a:ext>
            </a:extLst>
          </p:cNvPr>
          <p:cNvSpPr txBox="1"/>
          <p:nvPr/>
        </p:nvSpPr>
        <p:spPr>
          <a:xfrm>
            <a:off x="999149" y="1184536"/>
            <a:ext cx="2698952" cy="362862"/>
          </a:xfrm>
          <a:prstGeom prst="rect">
            <a:avLst/>
          </a:prstGeom>
        </p:spPr>
        <p:txBody>
          <a:bodyPr vert="horz" wrap="square" lIns="0" tIns="26666" rIns="0" bIns="0" rtlCol="0">
            <a:spAutoFit/>
          </a:bodyPr>
          <a:lstStyle/>
          <a:p>
            <a:pPr marL="74280">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みのおサンプラザ</a:t>
            </a:r>
            <a:endParaRPr sz="1250" b="1" dirty="0">
              <a:latin typeface="UD Digi Kyokasho NK-R" panose="02020400000000000000" pitchFamily="18" charset="-128"/>
              <a:ea typeface="UD Digi Kyokasho NK-R" panose="02020400000000000000" pitchFamily="18" charset="-128"/>
              <a:cs typeface="ShinMGoPr6-DeBold"/>
            </a:endParaRPr>
          </a:p>
          <a:p>
            <a:pPr marL="20316">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箕面市・阪急箕面駅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39" name="object 13">
            <a:extLst>
              <a:ext uri="{FF2B5EF4-FFF2-40B4-BE49-F238E27FC236}">
                <a16:creationId xmlns:a16="http://schemas.microsoft.com/office/drawing/2014/main" id="{4687B9BD-5605-7745-9D55-81B1E19D8BD2}"/>
              </a:ext>
            </a:extLst>
          </p:cNvPr>
          <p:cNvSpPr txBox="1"/>
          <p:nvPr/>
        </p:nvSpPr>
        <p:spPr>
          <a:xfrm>
            <a:off x="999149" y="1587185"/>
            <a:ext cx="2698952" cy="362862"/>
          </a:xfrm>
          <a:prstGeom prst="rect">
            <a:avLst/>
          </a:prstGeom>
        </p:spPr>
        <p:txBody>
          <a:bodyPr vert="horz" wrap="square" lIns="0" tIns="26666" rIns="0" bIns="0" rtlCol="0">
            <a:spAutoFit/>
          </a:bodyPr>
          <a:lstStyle/>
          <a:p>
            <a:pPr marL="74280">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cs typeface="ShinMGoPr6-DeBold"/>
              </a:rPr>
              <a:t>瓢箪山中央商店街</a:t>
            </a:r>
            <a:endParaRPr sz="1250" b="1" dirty="0">
              <a:latin typeface="UD Digi Kyokasho NK-R" panose="02020400000000000000" pitchFamily="18" charset="-128"/>
              <a:ea typeface="UD Digi Kyokasho NK-R" panose="02020400000000000000" pitchFamily="18" charset="-128"/>
              <a:cs typeface="ShinMGoPr6-DeBold"/>
            </a:endParaRPr>
          </a:p>
          <a:p>
            <a:pPr marL="25395">
              <a:spcBef>
                <a:spcPts val="65"/>
              </a:spcBef>
            </a:pPr>
            <a:r>
              <a:rPr sz="85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dirty="0" err="1">
                <a:solidFill>
                  <a:srgbClr val="231F20"/>
                </a:solidFill>
                <a:latin typeface="UD Digi Kyokasho NK-R" panose="02020400000000000000" pitchFamily="18" charset="-128"/>
                <a:ea typeface="UD Digi Kyokasho NK-R" panose="02020400000000000000" pitchFamily="18" charset="-128"/>
                <a:cs typeface="A-OTF Shin Maru Go Pr6"/>
              </a:rPr>
              <a:t>東大阪市・近鉄瓢箪山駅</a:t>
            </a:r>
            <a:r>
              <a:rPr sz="85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0" name="object 13">
            <a:extLst>
              <a:ext uri="{FF2B5EF4-FFF2-40B4-BE49-F238E27FC236}">
                <a16:creationId xmlns:a16="http://schemas.microsoft.com/office/drawing/2014/main" id="{D23BD166-9373-5D40-B347-1CE77AE97175}"/>
              </a:ext>
            </a:extLst>
          </p:cNvPr>
          <p:cNvSpPr txBox="1"/>
          <p:nvPr/>
        </p:nvSpPr>
        <p:spPr>
          <a:xfrm>
            <a:off x="999149" y="1989835"/>
            <a:ext cx="2698952" cy="362862"/>
          </a:xfrm>
          <a:prstGeom prst="rect">
            <a:avLst/>
          </a:prstGeom>
        </p:spPr>
        <p:txBody>
          <a:bodyPr vert="horz" wrap="square" lIns="0" tIns="26666" rIns="0" bIns="0" rtlCol="0">
            <a:spAutoFit/>
          </a:bodyPr>
          <a:lstStyle/>
          <a:p>
            <a:pPr marL="74280">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千林商店街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25395">
              <a:spcBef>
                <a:spcPts val="65"/>
              </a:spcBef>
            </a:pPr>
            <a:r>
              <a:rPr sz="850" spc="-10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大阪市旭区・大阪メトロ千林大宮駅、京阪千林駅</a:t>
            </a:r>
            <a:r>
              <a:rPr sz="850" spc="-8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1" name="object 13">
            <a:extLst>
              <a:ext uri="{FF2B5EF4-FFF2-40B4-BE49-F238E27FC236}">
                <a16:creationId xmlns:a16="http://schemas.microsoft.com/office/drawing/2014/main" id="{BFD35EED-B673-384C-A0A0-63B5F55AA2FA}"/>
              </a:ext>
            </a:extLst>
          </p:cNvPr>
          <p:cNvSpPr txBox="1"/>
          <p:nvPr/>
        </p:nvSpPr>
        <p:spPr>
          <a:xfrm>
            <a:off x="999149" y="2392484"/>
            <a:ext cx="2698952" cy="362862"/>
          </a:xfrm>
          <a:prstGeom prst="rect">
            <a:avLst/>
          </a:prstGeom>
        </p:spPr>
        <p:txBody>
          <a:bodyPr vert="horz" wrap="square" lIns="0" tIns="26666" rIns="0" bIns="0" rtlCol="0">
            <a:spAutoFit/>
          </a:bodyPr>
          <a:lstStyle/>
          <a:p>
            <a:pPr marL="74280">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粉浜商店街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25395">
              <a:spcBef>
                <a:spcPts val="65"/>
              </a:spcBef>
            </a:pPr>
            <a:r>
              <a:rPr sz="850" spc="-10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100" dirty="0" err="1">
                <a:solidFill>
                  <a:srgbClr val="231F20"/>
                </a:solidFill>
                <a:latin typeface="UD Digi Kyokasho NK-R" panose="02020400000000000000" pitchFamily="18" charset="-128"/>
                <a:ea typeface="UD Digi Kyokasho NK-R" panose="02020400000000000000" pitchFamily="18" charset="-128"/>
                <a:cs typeface="A-OTF Shin Maru Go Pr6"/>
              </a:rPr>
              <a:t>大阪市住之江区・</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南海粉浜駅、住吉大社駅</a:t>
            </a:r>
            <a:r>
              <a:rPr sz="850" spc="-8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2" name="object 13">
            <a:extLst>
              <a:ext uri="{FF2B5EF4-FFF2-40B4-BE49-F238E27FC236}">
                <a16:creationId xmlns:a16="http://schemas.microsoft.com/office/drawing/2014/main" id="{2FAC4627-D0EE-0249-8074-CD05B5808C0C}"/>
              </a:ext>
            </a:extLst>
          </p:cNvPr>
          <p:cNvSpPr txBox="1"/>
          <p:nvPr/>
        </p:nvSpPr>
        <p:spPr>
          <a:xfrm>
            <a:off x="999149" y="2795134"/>
            <a:ext cx="2698952" cy="362862"/>
          </a:xfrm>
          <a:prstGeom prst="rect">
            <a:avLst/>
          </a:prstGeom>
        </p:spPr>
        <p:txBody>
          <a:bodyPr vert="horz" wrap="square" lIns="0" tIns="26666" rIns="0" bIns="0" rtlCol="0">
            <a:spAutoFit/>
          </a:bodyPr>
          <a:lstStyle/>
          <a:p>
            <a:pPr marL="74280">
              <a:spcBef>
                <a:spcPts val="730"/>
              </a:spcBef>
            </a:pPr>
            <a:r>
              <a:rPr sz="1250" b="1" spc="-5" dirty="0" err="1">
                <a:solidFill>
                  <a:srgbClr val="447FC1"/>
                </a:solidFill>
                <a:latin typeface="UD Digi Kyokasho NK-R" panose="02020400000000000000" pitchFamily="18" charset="-128"/>
                <a:ea typeface="UD Digi Kyokasho NK-R" panose="02020400000000000000" pitchFamily="18" charset="-128"/>
              </a:rPr>
              <a:t>布施商店街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20316">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東大阪市・近鉄布施駅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3" name="object 13">
            <a:extLst>
              <a:ext uri="{FF2B5EF4-FFF2-40B4-BE49-F238E27FC236}">
                <a16:creationId xmlns:a16="http://schemas.microsoft.com/office/drawing/2014/main" id="{343472C0-1F40-FB46-B85C-4E83945A4B97}"/>
              </a:ext>
            </a:extLst>
          </p:cNvPr>
          <p:cNvSpPr txBox="1"/>
          <p:nvPr/>
        </p:nvSpPr>
        <p:spPr>
          <a:xfrm>
            <a:off x="999149" y="3197783"/>
            <a:ext cx="2698952" cy="362862"/>
          </a:xfrm>
          <a:prstGeom prst="rect">
            <a:avLst/>
          </a:prstGeom>
        </p:spPr>
        <p:txBody>
          <a:bodyPr vert="horz" wrap="square" lIns="0" tIns="26666" rIns="0" bIns="0" rtlCol="0">
            <a:spAutoFit/>
          </a:bodyPr>
          <a:lstStyle/>
          <a:p>
            <a:pPr marL="74280">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岸和田駅前通商店街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25395">
              <a:spcBef>
                <a:spcPts val="65"/>
              </a:spcBef>
            </a:pPr>
            <a:r>
              <a:rPr sz="850" spc="-10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100" dirty="0" err="1">
                <a:solidFill>
                  <a:srgbClr val="231F20"/>
                </a:solidFill>
                <a:latin typeface="UD Digi Kyokasho NK-R" panose="02020400000000000000" pitchFamily="18" charset="-128"/>
                <a:ea typeface="UD Digi Kyokasho NK-R" panose="02020400000000000000" pitchFamily="18" charset="-128"/>
                <a:cs typeface="A-OTF Shin Maru Go Pr6"/>
              </a:rPr>
              <a:t>岸和田市・</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南海岸和田駅</a:t>
            </a:r>
            <a:r>
              <a:rPr sz="850" spc="-8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4" name="object 13">
            <a:extLst>
              <a:ext uri="{FF2B5EF4-FFF2-40B4-BE49-F238E27FC236}">
                <a16:creationId xmlns:a16="http://schemas.microsoft.com/office/drawing/2014/main" id="{2ACF1DDC-5B1F-A24D-81E8-65822B762AE4}"/>
              </a:ext>
            </a:extLst>
          </p:cNvPr>
          <p:cNvSpPr txBox="1"/>
          <p:nvPr/>
        </p:nvSpPr>
        <p:spPr>
          <a:xfrm>
            <a:off x="999149" y="3600432"/>
            <a:ext cx="2698952" cy="362862"/>
          </a:xfrm>
          <a:prstGeom prst="rect">
            <a:avLst/>
          </a:prstGeom>
        </p:spPr>
        <p:txBody>
          <a:bodyPr vert="horz" wrap="square" lIns="0" tIns="26666" rIns="0" bIns="0" rtlCol="0">
            <a:spAutoFit/>
          </a:bodyPr>
          <a:lstStyle/>
          <a:p>
            <a:pPr marL="74280">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道明寺天神通り商店街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25395">
              <a:spcBef>
                <a:spcPts val="65"/>
              </a:spcBef>
            </a:pPr>
            <a:r>
              <a:rPr sz="850" spc="-55"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100" dirty="0" err="1">
                <a:solidFill>
                  <a:srgbClr val="231F20"/>
                </a:solidFill>
                <a:latin typeface="UD Digi Kyokasho NK-R" panose="02020400000000000000" pitchFamily="18" charset="-128"/>
                <a:ea typeface="UD Digi Kyokasho NK-R" panose="02020400000000000000" pitchFamily="18" charset="-128"/>
                <a:cs typeface="A-OTF Shin Maru Go Pr6"/>
              </a:rPr>
              <a:t>藤井寺市・</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近鉄道明寺駅</a:t>
            </a:r>
            <a:r>
              <a:rPr sz="850" spc="-8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5" name="object 13">
            <a:extLst>
              <a:ext uri="{FF2B5EF4-FFF2-40B4-BE49-F238E27FC236}">
                <a16:creationId xmlns:a16="http://schemas.microsoft.com/office/drawing/2014/main" id="{AF32C639-BD70-764E-BB60-88A127B723C3}"/>
              </a:ext>
            </a:extLst>
          </p:cNvPr>
          <p:cNvSpPr txBox="1"/>
          <p:nvPr/>
        </p:nvSpPr>
        <p:spPr>
          <a:xfrm>
            <a:off x="999149" y="4003082"/>
            <a:ext cx="2698952" cy="362862"/>
          </a:xfrm>
          <a:prstGeom prst="rect">
            <a:avLst/>
          </a:prstGeom>
        </p:spPr>
        <p:txBody>
          <a:bodyPr vert="horz" wrap="square" lIns="0" tIns="26666" rIns="0" bIns="0" rtlCol="0">
            <a:spAutoFit/>
          </a:bodyPr>
          <a:lstStyle/>
          <a:p>
            <a:pPr marL="74280">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岡町商店街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19681">
              <a:spcBef>
                <a:spcPts val="65"/>
              </a:spcBef>
            </a:pPr>
            <a:r>
              <a:rPr sz="850" spc="-1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10" dirty="0" err="1">
                <a:solidFill>
                  <a:srgbClr val="231F20"/>
                </a:solidFill>
                <a:latin typeface="UD Digi Kyokasho NK-R" panose="02020400000000000000" pitchFamily="18" charset="-128"/>
                <a:ea typeface="UD Digi Kyokasho NK-R" panose="02020400000000000000" pitchFamily="18" charset="-128"/>
                <a:cs typeface="A-OTF Shin Maru Go Pr6"/>
              </a:rPr>
              <a:t>豊中市・阪急岡町駅</a:t>
            </a:r>
            <a:r>
              <a:rPr sz="850" spc="-1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6" name="object 13">
            <a:extLst>
              <a:ext uri="{FF2B5EF4-FFF2-40B4-BE49-F238E27FC236}">
                <a16:creationId xmlns:a16="http://schemas.microsoft.com/office/drawing/2014/main" id="{6027D981-B533-E746-A30B-BD799214D2A2}"/>
              </a:ext>
            </a:extLst>
          </p:cNvPr>
          <p:cNvSpPr txBox="1"/>
          <p:nvPr/>
        </p:nvSpPr>
        <p:spPr>
          <a:xfrm>
            <a:off x="999149" y="4405731"/>
            <a:ext cx="2698952" cy="362862"/>
          </a:xfrm>
          <a:prstGeom prst="rect">
            <a:avLst/>
          </a:prstGeom>
        </p:spPr>
        <p:txBody>
          <a:bodyPr vert="horz" wrap="square" lIns="0" tIns="26666" rIns="0" bIns="0" rtlCol="0">
            <a:spAutoFit/>
          </a:bodyPr>
          <a:lstStyle/>
          <a:p>
            <a:pPr marL="80629">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千日前道具屋筋商店街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26029">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大阪市中央区・JR、南海、近鉄、大阪メトロ難波</a:t>
            </a:r>
            <a:r>
              <a:rPr sz="850" spc="5" dirty="0" err="1">
                <a:solidFill>
                  <a:srgbClr val="231F20"/>
                </a:solidFill>
                <a:latin typeface="UD Digi Kyokasho NK-R" panose="02020400000000000000" pitchFamily="18" charset="-128"/>
                <a:ea typeface="UD Digi Kyokasho NK-R" panose="02020400000000000000" pitchFamily="18" charset="-128"/>
                <a:cs typeface="A-OTF Shin Maru Go Pr6"/>
              </a:rPr>
              <a:t>駅</a:t>
            </a:r>
            <a:r>
              <a:rPr sz="850" spc="-95" dirty="0">
                <a:solidFill>
                  <a:srgbClr val="231F20"/>
                </a:solidFill>
                <a:latin typeface="UD Digi Kyokasho NK-R" panose="02020400000000000000" pitchFamily="18" charset="-128"/>
                <a:ea typeface="UD Digi Kyokasho NK-R" panose="02020400000000000000" pitchFamily="18" charset="-128"/>
                <a:cs typeface="A-OTF Shin Maru Go Pr6"/>
              </a:rPr>
              <a:t> </a:t>
            </a:r>
            <a:r>
              <a:rPr sz="85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7" name="object 13">
            <a:extLst>
              <a:ext uri="{FF2B5EF4-FFF2-40B4-BE49-F238E27FC236}">
                <a16:creationId xmlns:a16="http://schemas.microsoft.com/office/drawing/2014/main" id="{29D3C301-F0C7-EF4D-84E7-D32E5FA40B3B}"/>
              </a:ext>
            </a:extLst>
          </p:cNvPr>
          <p:cNvSpPr txBox="1"/>
          <p:nvPr/>
        </p:nvSpPr>
        <p:spPr>
          <a:xfrm>
            <a:off x="999149" y="4808381"/>
            <a:ext cx="2698952" cy="362862"/>
          </a:xfrm>
          <a:prstGeom prst="rect">
            <a:avLst/>
          </a:prstGeom>
        </p:spPr>
        <p:txBody>
          <a:bodyPr vert="horz" wrap="square" lIns="0" tIns="26666" rIns="0" bIns="0" rtlCol="0">
            <a:spAutoFit/>
          </a:bodyPr>
          <a:lstStyle/>
          <a:p>
            <a:pPr marL="80629">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大利商店街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26029">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寝屋川市・京阪寝屋川市駅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8" name="object 13">
            <a:extLst>
              <a:ext uri="{FF2B5EF4-FFF2-40B4-BE49-F238E27FC236}">
                <a16:creationId xmlns:a16="http://schemas.microsoft.com/office/drawing/2014/main" id="{7E480FEB-9CB9-F847-8AB8-60E8278B2689}"/>
              </a:ext>
            </a:extLst>
          </p:cNvPr>
          <p:cNvSpPr txBox="1"/>
          <p:nvPr/>
        </p:nvSpPr>
        <p:spPr>
          <a:xfrm>
            <a:off x="999149" y="5211030"/>
            <a:ext cx="2698952" cy="362862"/>
          </a:xfrm>
          <a:prstGeom prst="rect">
            <a:avLst/>
          </a:prstGeom>
        </p:spPr>
        <p:txBody>
          <a:bodyPr vert="horz" wrap="square" lIns="0" tIns="26666" rIns="0" bIns="0" rtlCol="0">
            <a:spAutoFit/>
          </a:bodyPr>
          <a:lstStyle/>
          <a:p>
            <a:pPr marL="80629">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吹田市旭通商店街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26029">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吹田市・</a:t>
            </a:r>
            <a:r>
              <a:rPr sz="850" dirty="0" err="1">
                <a:solidFill>
                  <a:srgbClr val="231F20"/>
                </a:solidFill>
                <a:latin typeface="UD Digi Kyokasho NK-R" panose="02020400000000000000" pitchFamily="18" charset="-128"/>
                <a:ea typeface="UD Digi Kyokasho NK-R" panose="02020400000000000000" pitchFamily="18" charset="-128"/>
                <a:cs typeface="A-OTF Shin Maru Go Pr6"/>
              </a:rPr>
              <a:t>JR</a:t>
            </a:r>
            <a:r>
              <a:rPr sz="850" spc="15" dirty="0" err="1">
                <a:solidFill>
                  <a:srgbClr val="231F20"/>
                </a:solidFill>
                <a:latin typeface="UD Digi Kyokasho NK-R" panose="02020400000000000000" pitchFamily="18" charset="-128"/>
                <a:ea typeface="UD Digi Kyokasho NK-R" panose="02020400000000000000" pitchFamily="18" charset="-128"/>
                <a:cs typeface="A-OTF Shin Maru Go Pr6"/>
              </a:rPr>
              <a:t>吹田</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駅</a:t>
            </a: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49" name="object 13">
            <a:extLst>
              <a:ext uri="{FF2B5EF4-FFF2-40B4-BE49-F238E27FC236}">
                <a16:creationId xmlns:a16="http://schemas.microsoft.com/office/drawing/2014/main" id="{71299162-677B-0B4D-A3FF-311770823B22}"/>
              </a:ext>
            </a:extLst>
          </p:cNvPr>
          <p:cNvSpPr txBox="1"/>
          <p:nvPr/>
        </p:nvSpPr>
        <p:spPr>
          <a:xfrm>
            <a:off x="999149" y="5613680"/>
            <a:ext cx="2698952" cy="362862"/>
          </a:xfrm>
          <a:prstGeom prst="rect">
            <a:avLst/>
          </a:prstGeom>
        </p:spPr>
        <p:txBody>
          <a:bodyPr vert="horz" wrap="square" lIns="0" tIns="26666" rIns="0" bIns="0" rtlCol="0">
            <a:spAutoFit/>
          </a:bodyPr>
          <a:lstStyle/>
          <a:p>
            <a:pPr marL="90152">
              <a:spcBef>
                <a:spcPts val="735"/>
              </a:spcBef>
            </a:pPr>
            <a:r>
              <a:rPr sz="1250" b="1" spc="-5" dirty="0" err="1">
                <a:solidFill>
                  <a:srgbClr val="447FC1"/>
                </a:solidFill>
                <a:latin typeface="UD Digi Kyokasho NK-R" panose="02020400000000000000" pitchFamily="18" charset="-128"/>
                <a:ea typeface="UD Digi Kyokasho NK-R" panose="02020400000000000000" pitchFamily="18" charset="-128"/>
              </a:rPr>
              <a:t>戎橋筋商店街</a:t>
            </a:r>
            <a:endParaRPr sz="1250" b="1" spc="-5" dirty="0">
              <a:solidFill>
                <a:srgbClr val="447FC1"/>
              </a:solidFill>
              <a:latin typeface="UD Digi Kyokasho NK-R" panose="02020400000000000000" pitchFamily="18" charset="-128"/>
              <a:ea typeface="UD Digi Kyokasho NK-R" panose="02020400000000000000" pitchFamily="18" charset="-128"/>
            </a:endParaRPr>
          </a:p>
          <a:p>
            <a:pPr marL="35553">
              <a:spcBef>
                <a:spcPts val="65"/>
              </a:spcBef>
            </a:pPr>
            <a:r>
              <a:rPr sz="850" spc="-20" dirty="0">
                <a:solidFill>
                  <a:srgbClr val="231F20"/>
                </a:solidFill>
                <a:latin typeface="UD Digi Kyokasho NK-R" panose="02020400000000000000" pitchFamily="18" charset="-128"/>
                <a:ea typeface="UD Digi Kyokasho NK-R" panose="02020400000000000000" pitchFamily="18" charset="-128"/>
                <a:cs typeface="A-OTF Shin Maru Go Pr6"/>
              </a:rPr>
              <a:t>（</a:t>
            </a:r>
            <a:r>
              <a:rPr sz="850" spc="-20" dirty="0" err="1">
                <a:solidFill>
                  <a:srgbClr val="231F20"/>
                </a:solidFill>
                <a:latin typeface="UD Digi Kyokasho NK-R" panose="02020400000000000000" pitchFamily="18" charset="-128"/>
                <a:ea typeface="UD Digi Kyokasho NK-R" panose="02020400000000000000" pitchFamily="18" charset="-128"/>
                <a:cs typeface="A-OTF Shin Maru Go Pr6"/>
              </a:rPr>
              <a:t>大阪市中央区・JR、南海、近鉄、大阪メトロ難波</a:t>
            </a:r>
            <a:r>
              <a:rPr sz="850" spc="5" dirty="0" err="1">
                <a:solidFill>
                  <a:srgbClr val="231F20"/>
                </a:solidFill>
                <a:latin typeface="UD Digi Kyokasho NK-R" panose="02020400000000000000" pitchFamily="18" charset="-128"/>
                <a:ea typeface="UD Digi Kyokasho NK-R" panose="02020400000000000000" pitchFamily="18" charset="-128"/>
                <a:cs typeface="A-OTF Shin Maru Go Pr6"/>
              </a:rPr>
              <a:t>駅</a:t>
            </a:r>
            <a:r>
              <a:rPr sz="850" spc="-95" dirty="0">
                <a:solidFill>
                  <a:srgbClr val="231F20"/>
                </a:solidFill>
                <a:latin typeface="UD Digi Kyokasho NK-R" panose="02020400000000000000" pitchFamily="18" charset="-128"/>
                <a:ea typeface="UD Digi Kyokasho NK-R" panose="02020400000000000000" pitchFamily="18" charset="-128"/>
                <a:cs typeface="A-OTF Shin Maru Go Pr6"/>
              </a:rPr>
              <a:t> </a:t>
            </a:r>
            <a:r>
              <a:rPr sz="850" dirty="0">
                <a:solidFill>
                  <a:srgbClr val="231F20"/>
                </a:solidFill>
                <a:latin typeface="UD Digi Kyokasho NK-R" panose="02020400000000000000" pitchFamily="18" charset="-128"/>
                <a:ea typeface="UD Digi Kyokasho NK-R" panose="02020400000000000000" pitchFamily="18" charset="-128"/>
                <a:cs typeface="A-OTF Shin Maru Go Pr6"/>
              </a:rPr>
              <a:t>)</a:t>
            </a:r>
            <a:endParaRPr sz="850" dirty="0">
              <a:latin typeface="UD Digi Kyokasho NK-R" panose="02020400000000000000" pitchFamily="18" charset="-128"/>
              <a:ea typeface="UD Digi Kyokasho NK-R" panose="02020400000000000000" pitchFamily="18" charset="-128"/>
              <a:cs typeface="A-OTF Shin Maru Go Pr6"/>
            </a:endParaRPr>
          </a:p>
        </p:txBody>
      </p:sp>
      <p:sp>
        <p:nvSpPr>
          <p:cNvPr id="5" name="正方形/長方形 4">
            <a:extLst>
              <a:ext uri="{FF2B5EF4-FFF2-40B4-BE49-F238E27FC236}">
                <a16:creationId xmlns:a16="http://schemas.microsoft.com/office/drawing/2014/main" id="{B7308559-0A34-B741-B2EF-CCD79E10F7D6}"/>
              </a:ext>
            </a:extLst>
          </p:cNvPr>
          <p:cNvSpPr/>
          <p:nvPr/>
        </p:nvSpPr>
        <p:spPr>
          <a:xfrm>
            <a:off x="7257640" y="5207339"/>
            <a:ext cx="2070934" cy="1105447"/>
          </a:xfrm>
          <a:prstGeom prst="rect">
            <a:avLst/>
          </a:prstGeom>
        </p:spPr>
        <p:txBody>
          <a:bodyPr wrap="square">
            <a:spAutoFit/>
          </a:bodyPr>
          <a:lstStyle/>
          <a:p>
            <a:pPr>
              <a:lnSpc>
                <a:spcPts val="1640"/>
              </a:lnSpc>
            </a:pPr>
            <a:r>
              <a:rPr lang="ja-JP" altLang="en-US" sz="1050">
                <a:latin typeface="UD Digi Kyokasho NK-R" panose="02020400000000000000" pitchFamily="18" charset="-128"/>
                <a:ea typeface="UD Digi Kyokasho NK-R" panose="02020400000000000000" pitchFamily="18" charset="-128"/>
              </a:rPr>
              <a:t>これらのアイコンは、この事例が</a:t>
            </a:r>
          </a:p>
          <a:p>
            <a:pPr>
              <a:lnSpc>
                <a:spcPts val="1640"/>
              </a:lnSpc>
            </a:pPr>
            <a:r>
              <a:rPr lang="ja-JP" altLang="en-US" sz="1050">
                <a:latin typeface="UD Digi Kyokasho NK-R" panose="02020400000000000000" pitchFamily="18" charset="-128"/>
                <a:ea typeface="UD Digi Kyokasho NK-R" panose="02020400000000000000" pitchFamily="18" charset="-128"/>
              </a:rPr>
              <a:t>　 を、  　  と連携して、または</a:t>
            </a:r>
          </a:p>
          <a:p>
            <a:pPr>
              <a:lnSpc>
                <a:spcPts val="1640"/>
              </a:lnSpc>
            </a:pPr>
            <a:r>
              <a:rPr lang="ja-JP" altLang="en-US" sz="1050">
                <a:latin typeface="UD Digi Kyokasho NK-R" panose="02020400000000000000" pitchFamily="18" charset="-128"/>
                <a:ea typeface="UD Digi Kyokasho NK-R" panose="02020400000000000000" pitchFamily="18" charset="-128"/>
              </a:rPr>
              <a:t>　 を活用しながら</a:t>
            </a:r>
          </a:p>
          <a:p>
            <a:pPr>
              <a:lnSpc>
                <a:spcPts val="1640"/>
              </a:lnSpc>
            </a:pPr>
            <a:r>
              <a:rPr lang="ja-JP" altLang="en-US" sz="1050">
                <a:latin typeface="UD Digi Kyokasho NK-R" panose="02020400000000000000" pitchFamily="18" charset="-128"/>
                <a:ea typeface="UD Digi Kyokasho NK-R" panose="02020400000000000000" pitchFamily="18" charset="-128"/>
              </a:rPr>
              <a:t>　 の手法で活性化をめざす</a:t>
            </a:r>
          </a:p>
          <a:p>
            <a:pPr>
              <a:lnSpc>
                <a:spcPts val="1540"/>
              </a:lnSpc>
            </a:pPr>
            <a:r>
              <a:rPr lang="ja-JP" altLang="en-US" sz="1050">
                <a:latin typeface="UD Digi Kyokasho NK-R" panose="02020400000000000000" pitchFamily="18" charset="-128"/>
                <a:ea typeface="UD Digi Kyokasho NK-R" panose="02020400000000000000" pitchFamily="18" charset="-128"/>
              </a:rPr>
              <a:t>取組みであることを示しています</a:t>
            </a:r>
          </a:p>
        </p:txBody>
      </p:sp>
      <p:sp>
        <p:nvSpPr>
          <p:cNvPr id="7" name="テキスト ボックス 6">
            <a:extLst>
              <a:ext uri="{FF2B5EF4-FFF2-40B4-BE49-F238E27FC236}">
                <a16:creationId xmlns:a16="http://schemas.microsoft.com/office/drawing/2014/main" id="{01F9B9E7-AA8C-E44C-AD31-2AE42D95DCE0}"/>
              </a:ext>
            </a:extLst>
          </p:cNvPr>
          <p:cNvSpPr txBox="1">
            <a:spLocks/>
          </p:cNvSpPr>
          <p:nvPr/>
        </p:nvSpPr>
        <p:spPr>
          <a:xfrm>
            <a:off x="5574686" y="5976542"/>
            <a:ext cx="179971" cy="179971"/>
          </a:xfrm>
          <a:prstGeom prst="rect">
            <a:avLst/>
          </a:prstGeom>
          <a:solidFill>
            <a:schemeClr val="bg1"/>
          </a:solidFill>
          <a:ln w="6350">
            <a:solidFill>
              <a:schemeClr val="tx1">
                <a:lumMod val="85000"/>
                <a:lumOff val="15000"/>
              </a:schemeClr>
            </a:solidFill>
          </a:ln>
        </p:spPr>
        <p:txBody>
          <a:bodyPr wrap="square" tIns="61190" bIns="46793" rtlCol="0" anchor="ctr" anchorCtr="1">
            <a:noAutofit/>
          </a:bodyPr>
          <a:lstStyle/>
          <a:p>
            <a:r>
              <a:rPr kumimoji="1" lang="en-US" altLang="ja-JP" sz="1000" dirty="0">
                <a:latin typeface="UD Digi Kyokasho NK-R" panose="02020400000000000000" pitchFamily="18" charset="-128"/>
                <a:ea typeface="UD Digi Kyokasho NK-R" panose="02020400000000000000" pitchFamily="18" charset="-128"/>
              </a:rPr>
              <a:t>A</a:t>
            </a:r>
            <a:endParaRPr kumimoji="1" lang="ja-JP" altLang="en-US" sz="1000">
              <a:latin typeface="UD Digi Kyokasho NK-R" panose="02020400000000000000" pitchFamily="18" charset="-128"/>
              <a:ea typeface="UD Digi Kyokasho NK-R" panose="02020400000000000000" pitchFamily="18" charset="-128"/>
            </a:endParaRPr>
          </a:p>
        </p:txBody>
      </p:sp>
      <p:sp>
        <p:nvSpPr>
          <p:cNvPr id="50" name="テキスト ボックス 49">
            <a:extLst>
              <a:ext uri="{FF2B5EF4-FFF2-40B4-BE49-F238E27FC236}">
                <a16:creationId xmlns:a16="http://schemas.microsoft.com/office/drawing/2014/main" id="{DF3BDC2B-37D7-404C-8784-1685A5309670}"/>
              </a:ext>
            </a:extLst>
          </p:cNvPr>
          <p:cNvSpPr txBox="1">
            <a:spLocks/>
          </p:cNvSpPr>
          <p:nvPr/>
        </p:nvSpPr>
        <p:spPr>
          <a:xfrm>
            <a:off x="6112169" y="5976542"/>
            <a:ext cx="179971" cy="179971"/>
          </a:xfrm>
          <a:prstGeom prst="rect">
            <a:avLst/>
          </a:prstGeom>
          <a:solidFill>
            <a:schemeClr val="bg1"/>
          </a:solidFill>
          <a:ln w="6350">
            <a:solidFill>
              <a:schemeClr val="tx1">
                <a:lumMod val="85000"/>
                <a:lumOff val="15000"/>
              </a:schemeClr>
            </a:solidFill>
          </a:ln>
        </p:spPr>
        <p:txBody>
          <a:bodyPr wrap="square" tIns="61190" bIns="46793" rtlCol="0" anchor="ctr" anchorCtr="1">
            <a:noAutofit/>
          </a:bodyPr>
          <a:lstStyle/>
          <a:p>
            <a:r>
              <a:rPr kumimoji="1" lang="en-US" altLang="ja-JP" sz="1000" dirty="0">
                <a:latin typeface="UD Digi Kyokasho NK-R" panose="02020400000000000000" pitchFamily="18" charset="-128"/>
                <a:ea typeface="UD Digi Kyokasho NK-R" panose="02020400000000000000" pitchFamily="18" charset="-128"/>
              </a:rPr>
              <a:t>B</a:t>
            </a:r>
            <a:endParaRPr kumimoji="1" lang="ja-JP" altLang="en-US" sz="1000">
              <a:latin typeface="UD Digi Kyokasho NK-R" panose="02020400000000000000" pitchFamily="18" charset="-128"/>
              <a:ea typeface="UD Digi Kyokasho NK-R" panose="02020400000000000000" pitchFamily="18" charset="-128"/>
            </a:endParaRPr>
          </a:p>
        </p:txBody>
      </p:sp>
      <p:sp>
        <p:nvSpPr>
          <p:cNvPr id="53" name="テキスト ボックス 52">
            <a:extLst>
              <a:ext uri="{FF2B5EF4-FFF2-40B4-BE49-F238E27FC236}">
                <a16:creationId xmlns:a16="http://schemas.microsoft.com/office/drawing/2014/main" id="{33E09180-0E14-1247-A6D2-2D84990C8648}"/>
              </a:ext>
            </a:extLst>
          </p:cNvPr>
          <p:cNvSpPr txBox="1">
            <a:spLocks/>
          </p:cNvSpPr>
          <p:nvPr/>
        </p:nvSpPr>
        <p:spPr>
          <a:xfrm>
            <a:off x="6680379" y="5976542"/>
            <a:ext cx="179971" cy="179971"/>
          </a:xfrm>
          <a:prstGeom prst="rect">
            <a:avLst/>
          </a:prstGeom>
          <a:solidFill>
            <a:schemeClr val="bg1"/>
          </a:solidFill>
          <a:ln w="6350">
            <a:solidFill>
              <a:schemeClr val="tx1">
                <a:lumMod val="85000"/>
                <a:lumOff val="15000"/>
              </a:schemeClr>
            </a:solidFill>
          </a:ln>
        </p:spPr>
        <p:txBody>
          <a:bodyPr wrap="square" tIns="61190" bIns="46793" rtlCol="0" anchor="ctr" anchorCtr="1">
            <a:noAutofit/>
          </a:bodyPr>
          <a:lstStyle/>
          <a:p>
            <a:r>
              <a:rPr kumimoji="1" lang="en-US" altLang="ja-JP" sz="1000" dirty="0">
                <a:latin typeface="UD Digi Kyokasho NK-R" panose="02020400000000000000" pitchFamily="18" charset="-128"/>
                <a:ea typeface="UD Digi Kyokasho NK-R" panose="02020400000000000000" pitchFamily="18" charset="-128"/>
              </a:rPr>
              <a:t>C</a:t>
            </a:r>
            <a:endParaRPr kumimoji="1" lang="ja-JP" altLang="en-US" sz="1000" dirty="0">
              <a:latin typeface="UD Digi Kyokasho NK-R" panose="02020400000000000000" pitchFamily="18" charset="-128"/>
              <a:ea typeface="UD Digi Kyokasho NK-R" panose="02020400000000000000" pitchFamily="18" charset="-128"/>
            </a:endParaRPr>
          </a:p>
        </p:txBody>
      </p:sp>
      <p:sp>
        <p:nvSpPr>
          <p:cNvPr id="68" name="テキスト ボックス 67">
            <a:extLst>
              <a:ext uri="{FF2B5EF4-FFF2-40B4-BE49-F238E27FC236}">
                <a16:creationId xmlns:a16="http://schemas.microsoft.com/office/drawing/2014/main" id="{EE67FD97-B01C-2144-A862-F6E6D2CFA03C}"/>
              </a:ext>
            </a:extLst>
          </p:cNvPr>
          <p:cNvSpPr txBox="1">
            <a:spLocks/>
          </p:cNvSpPr>
          <p:nvPr/>
        </p:nvSpPr>
        <p:spPr>
          <a:xfrm>
            <a:off x="7257640" y="5443634"/>
            <a:ext cx="179971" cy="179971"/>
          </a:xfrm>
          <a:prstGeom prst="rect">
            <a:avLst/>
          </a:prstGeom>
          <a:solidFill>
            <a:schemeClr val="bg1"/>
          </a:solidFill>
          <a:ln w="6350">
            <a:solidFill>
              <a:schemeClr val="tx1">
                <a:lumMod val="85000"/>
                <a:lumOff val="15000"/>
              </a:schemeClr>
            </a:solidFill>
          </a:ln>
        </p:spPr>
        <p:txBody>
          <a:bodyPr wrap="square" tIns="61190" bIns="46793" rtlCol="0" anchor="ctr" anchorCtr="1">
            <a:noAutofit/>
          </a:bodyPr>
          <a:lstStyle/>
          <a:p>
            <a:r>
              <a:rPr kumimoji="1" lang="en-US" altLang="ja-JP" sz="1000" dirty="0">
                <a:latin typeface="UD Digi Kyokasho NK-R" panose="02020400000000000000" pitchFamily="18" charset="-128"/>
                <a:ea typeface="UD Digi Kyokasho NK-R" panose="02020400000000000000" pitchFamily="18" charset="-128"/>
              </a:rPr>
              <a:t>A</a:t>
            </a:r>
            <a:endParaRPr kumimoji="1" lang="ja-JP" altLang="en-US" sz="1000">
              <a:latin typeface="UD Digi Kyokasho NK-R" panose="02020400000000000000" pitchFamily="18" charset="-128"/>
              <a:ea typeface="UD Digi Kyokasho NK-R" panose="02020400000000000000" pitchFamily="18" charset="-128"/>
            </a:endParaRPr>
          </a:p>
        </p:txBody>
      </p:sp>
      <p:sp>
        <p:nvSpPr>
          <p:cNvPr id="69" name="テキスト ボックス 68">
            <a:extLst>
              <a:ext uri="{FF2B5EF4-FFF2-40B4-BE49-F238E27FC236}">
                <a16:creationId xmlns:a16="http://schemas.microsoft.com/office/drawing/2014/main" id="{72B86AED-CC64-8B4E-B7FA-8985ABCF5363}"/>
              </a:ext>
            </a:extLst>
          </p:cNvPr>
          <p:cNvSpPr txBox="1">
            <a:spLocks/>
          </p:cNvSpPr>
          <p:nvPr/>
        </p:nvSpPr>
        <p:spPr>
          <a:xfrm>
            <a:off x="7668165" y="5443634"/>
            <a:ext cx="179971" cy="179971"/>
          </a:xfrm>
          <a:prstGeom prst="rect">
            <a:avLst/>
          </a:prstGeom>
          <a:solidFill>
            <a:schemeClr val="bg1"/>
          </a:solidFill>
          <a:ln w="6350">
            <a:solidFill>
              <a:schemeClr val="tx1">
                <a:lumMod val="85000"/>
                <a:lumOff val="15000"/>
              </a:schemeClr>
            </a:solidFill>
          </a:ln>
        </p:spPr>
        <p:txBody>
          <a:bodyPr wrap="square" tIns="61190" bIns="46793" rtlCol="0" anchor="ctr" anchorCtr="1">
            <a:noAutofit/>
          </a:bodyPr>
          <a:lstStyle/>
          <a:p>
            <a:r>
              <a:rPr kumimoji="1" lang="en-US" altLang="ja-JP" sz="1000" dirty="0">
                <a:latin typeface="UD Digi Kyokasho NK-R" panose="02020400000000000000" pitchFamily="18" charset="-128"/>
                <a:ea typeface="UD Digi Kyokasho NK-R" panose="02020400000000000000" pitchFamily="18" charset="-128"/>
              </a:rPr>
              <a:t>B</a:t>
            </a:r>
            <a:endParaRPr kumimoji="1" lang="ja-JP" altLang="en-US" sz="1000">
              <a:latin typeface="UD Digi Kyokasho NK-R" panose="02020400000000000000" pitchFamily="18" charset="-128"/>
              <a:ea typeface="UD Digi Kyokasho NK-R" panose="02020400000000000000" pitchFamily="18" charset="-128"/>
            </a:endParaRPr>
          </a:p>
        </p:txBody>
      </p:sp>
      <p:sp>
        <p:nvSpPr>
          <p:cNvPr id="70" name="テキスト ボックス 69">
            <a:extLst>
              <a:ext uri="{FF2B5EF4-FFF2-40B4-BE49-F238E27FC236}">
                <a16:creationId xmlns:a16="http://schemas.microsoft.com/office/drawing/2014/main" id="{73B9F6AA-276E-E24A-853F-95C03F350A52}"/>
              </a:ext>
            </a:extLst>
          </p:cNvPr>
          <p:cNvSpPr txBox="1">
            <a:spLocks/>
          </p:cNvSpPr>
          <p:nvPr/>
        </p:nvSpPr>
        <p:spPr>
          <a:xfrm>
            <a:off x="7257640" y="5645207"/>
            <a:ext cx="179971" cy="179971"/>
          </a:xfrm>
          <a:prstGeom prst="rect">
            <a:avLst/>
          </a:prstGeom>
          <a:solidFill>
            <a:schemeClr val="bg1"/>
          </a:solidFill>
          <a:ln w="6350">
            <a:solidFill>
              <a:schemeClr val="tx1">
                <a:lumMod val="85000"/>
                <a:lumOff val="15000"/>
              </a:schemeClr>
            </a:solidFill>
          </a:ln>
        </p:spPr>
        <p:txBody>
          <a:bodyPr wrap="square" tIns="61190" bIns="46793" rtlCol="0" anchor="ctr" anchorCtr="1">
            <a:noAutofit/>
          </a:bodyPr>
          <a:lstStyle/>
          <a:p>
            <a:r>
              <a:rPr kumimoji="1" lang="en-US" altLang="ja-JP" sz="1000" dirty="0">
                <a:latin typeface="UD Digi Kyokasho NK-R" panose="02020400000000000000" pitchFamily="18" charset="-128"/>
                <a:ea typeface="UD Digi Kyokasho NK-R" panose="02020400000000000000" pitchFamily="18" charset="-128"/>
              </a:rPr>
              <a:t>B</a:t>
            </a:r>
            <a:endParaRPr kumimoji="1" lang="ja-JP" altLang="en-US" sz="1000">
              <a:latin typeface="UD Digi Kyokasho NK-R" panose="02020400000000000000" pitchFamily="18" charset="-128"/>
              <a:ea typeface="UD Digi Kyokasho NK-R" panose="02020400000000000000" pitchFamily="18" charset="-128"/>
            </a:endParaRPr>
          </a:p>
        </p:txBody>
      </p:sp>
      <p:sp>
        <p:nvSpPr>
          <p:cNvPr id="71" name="テキスト ボックス 70">
            <a:extLst>
              <a:ext uri="{FF2B5EF4-FFF2-40B4-BE49-F238E27FC236}">
                <a16:creationId xmlns:a16="http://schemas.microsoft.com/office/drawing/2014/main" id="{189534FE-153C-1041-9D19-3B7C327942C2}"/>
              </a:ext>
            </a:extLst>
          </p:cNvPr>
          <p:cNvSpPr txBox="1">
            <a:spLocks/>
          </p:cNvSpPr>
          <p:nvPr/>
        </p:nvSpPr>
        <p:spPr>
          <a:xfrm>
            <a:off x="7257640" y="5845797"/>
            <a:ext cx="179971" cy="179971"/>
          </a:xfrm>
          <a:prstGeom prst="rect">
            <a:avLst/>
          </a:prstGeom>
          <a:solidFill>
            <a:schemeClr val="bg1"/>
          </a:solidFill>
          <a:ln w="6350">
            <a:solidFill>
              <a:schemeClr val="tx1">
                <a:lumMod val="85000"/>
                <a:lumOff val="15000"/>
              </a:schemeClr>
            </a:solidFill>
          </a:ln>
        </p:spPr>
        <p:txBody>
          <a:bodyPr wrap="square" tIns="61190" bIns="46793" rtlCol="0" anchor="ctr" anchorCtr="1">
            <a:noAutofit/>
          </a:bodyPr>
          <a:lstStyle/>
          <a:p>
            <a:r>
              <a:rPr kumimoji="1" lang="en-US" altLang="ja-JP" sz="1000" dirty="0">
                <a:latin typeface="UD Digi Kyokasho NK-R" panose="02020400000000000000" pitchFamily="18" charset="-128"/>
                <a:ea typeface="UD Digi Kyokasho NK-R" panose="02020400000000000000" pitchFamily="18" charset="-128"/>
              </a:rPr>
              <a:t>C</a:t>
            </a:r>
            <a:endParaRPr kumimoji="1" lang="ja-JP" altLang="en-US" sz="1000">
              <a:latin typeface="UD Digi Kyokasho NK-R" panose="02020400000000000000" pitchFamily="18" charset="-128"/>
              <a:ea typeface="UD Digi Kyokasho NK-R" panose="02020400000000000000" pitchFamily="18" charset="-128"/>
            </a:endParaRPr>
          </a:p>
        </p:txBody>
      </p:sp>
      <p:sp>
        <p:nvSpPr>
          <p:cNvPr id="51" name="テキスト ボックス 50">
            <a:extLst>
              <a:ext uri="{FF2B5EF4-FFF2-40B4-BE49-F238E27FC236}">
                <a16:creationId xmlns:a16="http://schemas.microsoft.com/office/drawing/2014/main" id="{FD371A4A-11F3-3945-BCB0-0907DDF97B70}"/>
              </a:ext>
            </a:extLst>
          </p:cNvPr>
          <p:cNvSpPr txBox="1"/>
          <p:nvPr/>
        </p:nvSpPr>
        <p:spPr>
          <a:xfrm>
            <a:off x="6541596" y="5340282"/>
            <a:ext cx="423446" cy="230795"/>
          </a:xfrm>
          <a:prstGeom prst="rect">
            <a:avLst/>
          </a:prstGeom>
          <a:noFill/>
        </p:spPr>
        <p:txBody>
          <a:bodyPr wrap="none" rtlCol="0">
            <a:spAutoFit/>
          </a:bodyPr>
          <a:lstStyle/>
          <a:p>
            <a:r>
              <a:rPr kumimoji="1" lang="en-US" altLang="ja-JP" sz="900" dirty="0">
                <a:latin typeface="UD デジタル 教科書体 NK-R" panose="02020400000000000000" pitchFamily="18" charset="-128"/>
                <a:ea typeface="UD デジタル 教科書体 NK-R" panose="02020400000000000000" pitchFamily="18" charset="-128"/>
              </a:rPr>
              <a:t>GPS</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72" name="テキスト ボックス 71">
            <a:extLst>
              <a:ext uri="{FF2B5EF4-FFF2-40B4-BE49-F238E27FC236}">
                <a16:creationId xmlns:a16="http://schemas.microsoft.com/office/drawing/2014/main" id="{C791872F-1F44-B245-A0A2-84D56A27A791}"/>
              </a:ext>
            </a:extLst>
          </p:cNvPr>
          <p:cNvSpPr txBox="1"/>
          <p:nvPr/>
        </p:nvSpPr>
        <p:spPr>
          <a:xfrm>
            <a:off x="5990717" y="5332972"/>
            <a:ext cx="434311" cy="230795"/>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73" name="テキスト ボックス 72">
            <a:extLst>
              <a:ext uri="{FF2B5EF4-FFF2-40B4-BE49-F238E27FC236}">
                <a16:creationId xmlns:a16="http://schemas.microsoft.com/office/drawing/2014/main" id="{CC276403-08F4-9C41-A254-DE77A84790A1}"/>
              </a:ext>
            </a:extLst>
          </p:cNvPr>
          <p:cNvSpPr txBox="1"/>
          <p:nvPr/>
        </p:nvSpPr>
        <p:spPr>
          <a:xfrm>
            <a:off x="5402882" y="5326589"/>
            <a:ext cx="530830" cy="230795"/>
          </a:xfrm>
          <a:prstGeom prst="rect">
            <a:avLst/>
          </a:prstGeom>
          <a:noFill/>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商店街</a:t>
            </a:r>
          </a:p>
        </p:txBody>
      </p:sp>
      <p:pic>
        <p:nvPicPr>
          <p:cNvPr id="74" name="図 73">
            <a:extLst>
              <a:ext uri="{FF2B5EF4-FFF2-40B4-BE49-F238E27FC236}">
                <a16:creationId xmlns:a16="http://schemas.microsoft.com/office/drawing/2014/main" id="{656026A5-F604-4B4B-89AE-8F646181625B}"/>
              </a:ext>
            </a:extLst>
          </p:cNvPr>
          <p:cNvPicPr>
            <a:picLocks noChangeAspect="1"/>
          </p:cNvPicPr>
          <p:nvPr/>
        </p:nvPicPr>
        <p:blipFill>
          <a:blip r:embed="rId4"/>
          <a:stretch>
            <a:fillRect/>
          </a:stretch>
        </p:blipFill>
        <p:spPr>
          <a:xfrm>
            <a:off x="5457045" y="5519675"/>
            <a:ext cx="419033" cy="419033"/>
          </a:xfrm>
          <a:prstGeom prst="rect">
            <a:avLst/>
          </a:prstGeom>
        </p:spPr>
      </p:pic>
      <p:pic>
        <p:nvPicPr>
          <p:cNvPr id="75" name="図 74">
            <a:extLst>
              <a:ext uri="{FF2B5EF4-FFF2-40B4-BE49-F238E27FC236}">
                <a16:creationId xmlns:a16="http://schemas.microsoft.com/office/drawing/2014/main" id="{CF7AA4B9-0CE7-9A4F-AF4D-6FDE018F22C5}"/>
              </a:ext>
            </a:extLst>
          </p:cNvPr>
          <p:cNvPicPr>
            <a:picLocks noChangeAspect="1"/>
          </p:cNvPicPr>
          <p:nvPr/>
        </p:nvPicPr>
        <p:blipFill>
          <a:blip r:embed="rId5"/>
          <a:stretch>
            <a:fillRect/>
          </a:stretch>
        </p:blipFill>
        <p:spPr>
          <a:xfrm>
            <a:off x="6542059" y="5519675"/>
            <a:ext cx="419033" cy="419033"/>
          </a:xfrm>
          <a:prstGeom prst="rect">
            <a:avLst/>
          </a:prstGeom>
        </p:spPr>
      </p:pic>
      <p:sp>
        <p:nvSpPr>
          <p:cNvPr id="77" name="十字形 76">
            <a:extLst>
              <a:ext uri="{FF2B5EF4-FFF2-40B4-BE49-F238E27FC236}">
                <a16:creationId xmlns:a16="http://schemas.microsoft.com/office/drawing/2014/main" id="{AE56CE2E-3253-554E-8E1A-E1FB6860D406}"/>
              </a:ext>
            </a:extLst>
          </p:cNvPr>
          <p:cNvSpPr/>
          <p:nvPr/>
        </p:nvSpPr>
        <p:spPr>
          <a:xfrm>
            <a:off x="5883758" y="5677996"/>
            <a:ext cx="100761" cy="100761"/>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78" name="二等辺三角形 58">
            <a:extLst>
              <a:ext uri="{FF2B5EF4-FFF2-40B4-BE49-F238E27FC236}">
                <a16:creationId xmlns:a16="http://schemas.microsoft.com/office/drawing/2014/main" id="{D5F40C1A-5065-FF4E-AAC4-57840C605B6D}"/>
              </a:ext>
            </a:extLst>
          </p:cNvPr>
          <p:cNvSpPr/>
          <p:nvPr/>
        </p:nvSpPr>
        <p:spPr>
          <a:xfrm rot="5400000">
            <a:off x="6964028" y="5692780"/>
            <a:ext cx="82581" cy="71191"/>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9" name="図 78">
            <a:extLst>
              <a:ext uri="{FF2B5EF4-FFF2-40B4-BE49-F238E27FC236}">
                <a16:creationId xmlns:a16="http://schemas.microsoft.com/office/drawing/2014/main" id="{99A17720-72BE-1141-A605-67897A130B97}"/>
              </a:ext>
            </a:extLst>
          </p:cNvPr>
          <p:cNvPicPr>
            <a:picLocks noChangeAspect="1"/>
          </p:cNvPicPr>
          <p:nvPr/>
        </p:nvPicPr>
        <p:blipFill>
          <a:blip r:embed="rId6"/>
          <a:stretch>
            <a:fillRect/>
          </a:stretch>
        </p:blipFill>
        <p:spPr>
          <a:xfrm>
            <a:off x="5997643" y="5518896"/>
            <a:ext cx="419033" cy="419033"/>
          </a:xfrm>
          <a:prstGeom prst="rect">
            <a:avLst/>
          </a:prstGeom>
        </p:spPr>
      </p:pic>
      <p:sp>
        <p:nvSpPr>
          <p:cNvPr id="83" name="正方形/長方形 82">
            <a:extLst>
              <a:ext uri="{FF2B5EF4-FFF2-40B4-BE49-F238E27FC236}">
                <a16:creationId xmlns:a16="http://schemas.microsoft.com/office/drawing/2014/main" id="{17A2BFAD-8290-CB42-B2BA-5C74E8659E92}"/>
              </a:ext>
            </a:extLst>
          </p:cNvPr>
          <p:cNvSpPr/>
          <p:nvPr/>
        </p:nvSpPr>
        <p:spPr>
          <a:xfrm>
            <a:off x="6946581" y="4895742"/>
            <a:ext cx="825368" cy="3115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UD デジタル 教科書体 NK-R" panose="02020400000000000000" pitchFamily="18" charset="-128"/>
                <a:ea typeface="UD デジタル 教科書体 NK-R" panose="02020400000000000000" pitchFamily="18" charset="-128"/>
              </a:rPr>
              <a:t>凡 例</a:t>
            </a:r>
            <a:endPar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3" name="テキスト ボックス 92">
            <a:extLst>
              <a:ext uri="{FF2B5EF4-FFF2-40B4-BE49-F238E27FC236}">
                <a16:creationId xmlns:a16="http://schemas.microsoft.com/office/drawing/2014/main" id="{4195345C-2F6C-1B43-A92B-09245C9C7351}"/>
              </a:ext>
            </a:extLst>
          </p:cNvPr>
          <p:cNvSpPr txBox="1"/>
          <p:nvPr/>
        </p:nvSpPr>
        <p:spPr>
          <a:xfrm>
            <a:off x="3537562" y="304432"/>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94" name="テキスト ボックス 93">
            <a:extLst>
              <a:ext uri="{FF2B5EF4-FFF2-40B4-BE49-F238E27FC236}">
                <a16:creationId xmlns:a16="http://schemas.microsoft.com/office/drawing/2014/main" id="{740F66D3-8507-BB45-9996-C086A02963C2}"/>
              </a:ext>
            </a:extLst>
          </p:cNvPr>
          <p:cNvSpPr txBox="1"/>
          <p:nvPr/>
        </p:nvSpPr>
        <p:spPr>
          <a:xfrm>
            <a:off x="4140830" y="311008"/>
            <a:ext cx="411585" cy="200023"/>
          </a:xfrm>
          <a:prstGeom prst="rect">
            <a:avLst/>
          </a:prstGeom>
          <a:noFill/>
        </p:spPr>
        <p:txBody>
          <a:bodyPr wrap="non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イベント</a:t>
            </a:r>
          </a:p>
        </p:txBody>
      </p:sp>
      <p:sp>
        <p:nvSpPr>
          <p:cNvPr id="95" name="テキスト ボックス 94">
            <a:extLst>
              <a:ext uri="{FF2B5EF4-FFF2-40B4-BE49-F238E27FC236}">
                <a16:creationId xmlns:a16="http://schemas.microsoft.com/office/drawing/2014/main" id="{A509525B-4A3E-4849-9EBE-11C0511F15EA}"/>
              </a:ext>
            </a:extLst>
          </p:cNvPr>
          <p:cNvSpPr txBox="1"/>
          <p:nvPr/>
        </p:nvSpPr>
        <p:spPr>
          <a:xfrm>
            <a:off x="3785191" y="302814"/>
            <a:ext cx="482106" cy="200023"/>
          </a:xfrm>
          <a:prstGeom prst="rect">
            <a:avLst/>
          </a:prstGeom>
          <a:noFill/>
        </p:spPr>
        <p:txBody>
          <a:bodyPr wrap="non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地元学校</a:t>
            </a:r>
          </a:p>
        </p:txBody>
      </p:sp>
      <p:pic>
        <p:nvPicPr>
          <p:cNvPr id="96" name="図 95">
            <a:extLst>
              <a:ext uri="{FF2B5EF4-FFF2-40B4-BE49-F238E27FC236}">
                <a16:creationId xmlns:a16="http://schemas.microsoft.com/office/drawing/2014/main" id="{89E4E579-5944-0840-B33A-4E4CB9B80640}"/>
              </a:ext>
            </a:extLst>
          </p:cNvPr>
          <p:cNvPicPr>
            <a:picLocks noChangeAspect="1"/>
          </p:cNvPicPr>
          <p:nvPr/>
        </p:nvPicPr>
        <p:blipFill>
          <a:blip r:embed="rId7"/>
          <a:stretch>
            <a:fillRect/>
          </a:stretch>
        </p:blipFill>
        <p:spPr>
          <a:xfrm>
            <a:off x="3591245" y="453960"/>
            <a:ext cx="251959" cy="251959"/>
          </a:xfrm>
          <a:prstGeom prst="rect">
            <a:avLst/>
          </a:prstGeom>
        </p:spPr>
      </p:pic>
      <p:pic>
        <p:nvPicPr>
          <p:cNvPr id="97" name="図 96">
            <a:extLst>
              <a:ext uri="{FF2B5EF4-FFF2-40B4-BE49-F238E27FC236}">
                <a16:creationId xmlns:a16="http://schemas.microsoft.com/office/drawing/2014/main" id="{E6423C38-939B-9545-9C7B-402F7997D5E1}"/>
              </a:ext>
            </a:extLst>
          </p:cNvPr>
          <p:cNvPicPr>
            <a:picLocks noChangeAspect="1"/>
          </p:cNvPicPr>
          <p:nvPr/>
        </p:nvPicPr>
        <p:blipFill>
          <a:blip r:embed="rId8"/>
          <a:stretch>
            <a:fillRect/>
          </a:stretch>
        </p:blipFill>
        <p:spPr>
          <a:xfrm>
            <a:off x="3903496" y="453960"/>
            <a:ext cx="251959" cy="251959"/>
          </a:xfrm>
          <a:prstGeom prst="rect">
            <a:avLst/>
          </a:prstGeom>
        </p:spPr>
      </p:pic>
      <p:pic>
        <p:nvPicPr>
          <p:cNvPr id="98" name="図 97">
            <a:extLst>
              <a:ext uri="{FF2B5EF4-FFF2-40B4-BE49-F238E27FC236}">
                <a16:creationId xmlns:a16="http://schemas.microsoft.com/office/drawing/2014/main" id="{F0A5EA79-254D-4541-9703-6C1E97357E20}"/>
              </a:ext>
            </a:extLst>
          </p:cNvPr>
          <p:cNvPicPr>
            <a:picLocks noChangeAspect="1"/>
          </p:cNvPicPr>
          <p:nvPr/>
        </p:nvPicPr>
        <p:blipFill>
          <a:blip r:embed="rId9"/>
          <a:stretch>
            <a:fillRect/>
          </a:stretch>
        </p:blipFill>
        <p:spPr>
          <a:xfrm>
            <a:off x="4241303" y="456212"/>
            <a:ext cx="252217" cy="251959"/>
          </a:xfrm>
          <a:prstGeom prst="rect">
            <a:avLst/>
          </a:prstGeom>
        </p:spPr>
      </p:pic>
      <p:sp>
        <p:nvSpPr>
          <p:cNvPr id="99" name="テキスト ボックス 98">
            <a:extLst>
              <a:ext uri="{FF2B5EF4-FFF2-40B4-BE49-F238E27FC236}">
                <a16:creationId xmlns:a16="http://schemas.microsoft.com/office/drawing/2014/main" id="{D57DCBCD-0CF3-9441-B488-C142CA1ECE2B}"/>
              </a:ext>
            </a:extLst>
          </p:cNvPr>
          <p:cNvSpPr txBox="1"/>
          <p:nvPr/>
        </p:nvSpPr>
        <p:spPr>
          <a:xfrm>
            <a:off x="3538791" y="707922"/>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00" name="テキスト ボックス 99">
            <a:extLst>
              <a:ext uri="{FF2B5EF4-FFF2-40B4-BE49-F238E27FC236}">
                <a16:creationId xmlns:a16="http://schemas.microsoft.com/office/drawing/2014/main" id="{210264B9-FCB8-EA4A-9439-0A7DDF053B24}"/>
              </a:ext>
            </a:extLst>
          </p:cNvPr>
          <p:cNvSpPr txBox="1"/>
          <p:nvPr/>
        </p:nvSpPr>
        <p:spPr>
          <a:xfrm>
            <a:off x="4115693" y="716838"/>
            <a:ext cx="485952" cy="200023"/>
          </a:xfrm>
          <a:prstGeom prst="rect">
            <a:avLst/>
          </a:prstGeom>
          <a:noFill/>
        </p:spPr>
        <p:txBody>
          <a:bodyPr wrap="none" rtlCol="0">
            <a:spAutoFit/>
          </a:bodyPr>
          <a:lstStyle/>
          <a:p>
            <a:r>
              <a:rPr kumimoji="1" lang="en-US" altLang="ja-JP" sz="700" spc="-80" dirty="0">
                <a:latin typeface="UD デジタル 教科書体 NK-R" panose="02020400000000000000" pitchFamily="18" charset="-128"/>
                <a:ea typeface="UD デジタル 教科書体 NK-R" panose="02020400000000000000" pitchFamily="18" charset="-128"/>
              </a:rPr>
              <a:t>QR</a:t>
            </a:r>
            <a:r>
              <a:rPr kumimoji="1" lang="ja-JP" altLang="en-US" sz="700" spc="-80" dirty="0">
                <a:latin typeface="UD デジタル 教科書体 NK-R" panose="02020400000000000000" pitchFamily="18" charset="-128"/>
                <a:ea typeface="UD デジタル 教科書体 NK-R" panose="02020400000000000000" pitchFamily="18" charset="-128"/>
              </a:rPr>
              <a:t>コード</a:t>
            </a:r>
          </a:p>
        </p:txBody>
      </p:sp>
      <p:sp>
        <p:nvSpPr>
          <p:cNvPr id="101" name="テキスト ボックス 100">
            <a:extLst>
              <a:ext uri="{FF2B5EF4-FFF2-40B4-BE49-F238E27FC236}">
                <a16:creationId xmlns:a16="http://schemas.microsoft.com/office/drawing/2014/main" id="{749AAF0C-0593-6543-90DC-03E72CA4ADDE}"/>
              </a:ext>
            </a:extLst>
          </p:cNvPr>
          <p:cNvSpPr txBox="1"/>
          <p:nvPr/>
        </p:nvSpPr>
        <p:spPr>
          <a:xfrm>
            <a:off x="3710514" y="712388"/>
            <a:ext cx="616621" cy="200023"/>
          </a:xfrm>
          <a:prstGeom prst="rect">
            <a:avLst/>
          </a:prstGeom>
          <a:noFill/>
        </p:spPr>
        <p:txBody>
          <a:bodyPr wrap="square" rtlCol="0">
            <a:spAutoFit/>
          </a:bodyPr>
          <a:lstStyle/>
          <a:p>
            <a:pPr algn="ctr"/>
            <a:r>
              <a:rPr kumimoji="1" lang="ja-JP" altLang="en-US" sz="700" spc="-120" dirty="0">
                <a:latin typeface="UD デジタル 教科書体 NK-R" panose="02020400000000000000" pitchFamily="18" charset="-128"/>
                <a:ea typeface="UD デジタル 教科書体 NK-R" panose="02020400000000000000" pitchFamily="18" charset="-128"/>
              </a:rPr>
              <a:t>地元団体</a:t>
            </a:r>
          </a:p>
        </p:txBody>
      </p:sp>
      <p:pic>
        <p:nvPicPr>
          <p:cNvPr id="102" name="図 101">
            <a:extLst>
              <a:ext uri="{FF2B5EF4-FFF2-40B4-BE49-F238E27FC236}">
                <a16:creationId xmlns:a16="http://schemas.microsoft.com/office/drawing/2014/main" id="{EBBA5A13-E68A-A147-A612-F3464DA6506E}"/>
              </a:ext>
            </a:extLst>
          </p:cNvPr>
          <p:cNvPicPr>
            <a:picLocks noChangeAspect="1"/>
          </p:cNvPicPr>
          <p:nvPr/>
        </p:nvPicPr>
        <p:blipFill>
          <a:blip r:embed="rId7"/>
          <a:stretch>
            <a:fillRect/>
          </a:stretch>
        </p:blipFill>
        <p:spPr>
          <a:xfrm>
            <a:off x="3591245" y="857795"/>
            <a:ext cx="251959" cy="251959"/>
          </a:xfrm>
          <a:prstGeom prst="rect">
            <a:avLst/>
          </a:prstGeom>
        </p:spPr>
      </p:pic>
      <p:pic>
        <p:nvPicPr>
          <p:cNvPr id="103" name="図 102">
            <a:extLst>
              <a:ext uri="{FF2B5EF4-FFF2-40B4-BE49-F238E27FC236}">
                <a16:creationId xmlns:a16="http://schemas.microsoft.com/office/drawing/2014/main" id="{8ABE9DF7-83C7-7146-8469-BF3541C67BE7}"/>
              </a:ext>
            </a:extLst>
          </p:cNvPr>
          <p:cNvPicPr>
            <a:picLocks noChangeAspect="1"/>
          </p:cNvPicPr>
          <p:nvPr/>
        </p:nvPicPr>
        <p:blipFill>
          <a:blip r:embed="rId10"/>
          <a:stretch>
            <a:fillRect/>
          </a:stretch>
        </p:blipFill>
        <p:spPr>
          <a:xfrm>
            <a:off x="4231613" y="857473"/>
            <a:ext cx="252217" cy="251959"/>
          </a:xfrm>
          <a:prstGeom prst="rect">
            <a:avLst/>
          </a:prstGeom>
        </p:spPr>
      </p:pic>
      <p:pic>
        <p:nvPicPr>
          <p:cNvPr id="104" name="図 103">
            <a:extLst>
              <a:ext uri="{FF2B5EF4-FFF2-40B4-BE49-F238E27FC236}">
                <a16:creationId xmlns:a16="http://schemas.microsoft.com/office/drawing/2014/main" id="{60CCA91A-0C8D-6A40-A20C-339A1DC5453B}"/>
              </a:ext>
            </a:extLst>
          </p:cNvPr>
          <p:cNvPicPr>
            <a:picLocks noChangeAspect="1"/>
          </p:cNvPicPr>
          <p:nvPr/>
        </p:nvPicPr>
        <p:blipFill>
          <a:blip r:embed="rId11"/>
          <a:stretch>
            <a:fillRect/>
          </a:stretch>
        </p:blipFill>
        <p:spPr>
          <a:xfrm>
            <a:off x="3903496" y="857795"/>
            <a:ext cx="251959" cy="251959"/>
          </a:xfrm>
          <a:prstGeom prst="rect">
            <a:avLst/>
          </a:prstGeom>
        </p:spPr>
      </p:pic>
      <p:sp>
        <p:nvSpPr>
          <p:cNvPr id="108" name="テキスト ボックス 107">
            <a:extLst>
              <a:ext uri="{FF2B5EF4-FFF2-40B4-BE49-F238E27FC236}">
                <a16:creationId xmlns:a16="http://schemas.microsoft.com/office/drawing/2014/main" id="{8968DB4A-D4CC-7347-B41C-3168239DA003}"/>
              </a:ext>
            </a:extLst>
          </p:cNvPr>
          <p:cNvSpPr txBox="1"/>
          <p:nvPr/>
        </p:nvSpPr>
        <p:spPr>
          <a:xfrm>
            <a:off x="3536569" y="1120703"/>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09" name="テキスト ボックス 108">
            <a:extLst>
              <a:ext uri="{FF2B5EF4-FFF2-40B4-BE49-F238E27FC236}">
                <a16:creationId xmlns:a16="http://schemas.microsoft.com/office/drawing/2014/main" id="{1F0321F5-A737-284E-A754-5DD8C91B6C08}"/>
              </a:ext>
            </a:extLst>
          </p:cNvPr>
          <p:cNvSpPr txBox="1"/>
          <p:nvPr/>
        </p:nvSpPr>
        <p:spPr>
          <a:xfrm>
            <a:off x="4129502" y="1123050"/>
            <a:ext cx="468323" cy="200023"/>
          </a:xfrm>
          <a:prstGeom prst="rect">
            <a:avLst/>
          </a:prstGeom>
          <a:noFill/>
        </p:spPr>
        <p:txBody>
          <a:bodyPr wrap="none" rtlCol="0">
            <a:spAutoFit/>
          </a:bodyPr>
          <a:lstStyle/>
          <a:p>
            <a:r>
              <a:rPr kumimoji="1" lang="en-US" altLang="ja-JP" sz="700" spc="-80" dirty="0">
                <a:latin typeface="UD デジタル 教科書体 NK-R" panose="02020400000000000000" pitchFamily="18" charset="-128"/>
                <a:ea typeface="UD デジタル 教科書体 NK-R" panose="02020400000000000000" pitchFamily="18" charset="-128"/>
              </a:rPr>
              <a:t>EC</a:t>
            </a:r>
            <a:r>
              <a:rPr kumimoji="1" lang="ja-JP" altLang="en-US" sz="700" spc="-80" dirty="0">
                <a:latin typeface="UD デジタル 教科書体 NK-R" panose="02020400000000000000" pitchFamily="18" charset="-128"/>
                <a:ea typeface="UD デジタル 教科書体 NK-R" panose="02020400000000000000" pitchFamily="18" charset="-128"/>
              </a:rPr>
              <a:t>サイト</a:t>
            </a:r>
          </a:p>
        </p:txBody>
      </p:sp>
      <p:sp>
        <p:nvSpPr>
          <p:cNvPr id="110" name="テキスト ボックス 109">
            <a:extLst>
              <a:ext uri="{FF2B5EF4-FFF2-40B4-BE49-F238E27FC236}">
                <a16:creationId xmlns:a16="http://schemas.microsoft.com/office/drawing/2014/main" id="{F2CAED2E-5C6D-E04E-A48B-ECB337C193C6}"/>
              </a:ext>
            </a:extLst>
          </p:cNvPr>
          <p:cNvSpPr txBox="1"/>
          <p:nvPr/>
        </p:nvSpPr>
        <p:spPr>
          <a:xfrm>
            <a:off x="3806828" y="1121041"/>
            <a:ext cx="453897" cy="200023"/>
          </a:xfrm>
          <a:prstGeom prst="rect">
            <a:avLst/>
          </a:prstGeom>
          <a:noFill/>
        </p:spPr>
        <p:txBody>
          <a:bodyPr wrap="non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商工会</a:t>
            </a:r>
          </a:p>
        </p:txBody>
      </p:sp>
      <p:pic>
        <p:nvPicPr>
          <p:cNvPr id="111" name="図 110">
            <a:extLst>
              <a:ext uri="{FF2B5EF4-FFF2-40B4-BE49-F238E27FC236}">
                <a16:creationId xmlns:a16="http://schemas.microsoft.com/office/drawing/2014/main" id="{D1BC25AE-66BD-D845-A57E-AA962E0CD70F}"/>
              </a:ext>
            </a:extLst>
          </p:cNvPr>
          <p:cNvPicPr>
            <a:picLocks noChangeAspect="1"/>
          </p:cNvPicPr>
          <p:nvPr/>
        </p:nvPicPr>
        <p:blipFill>
          <a:blip r:embed="rId7"/>
          <a:stretch>
            <a:fillRect/>
          </a:stretch>
        </p:blipFill>
        <p:spPr>
          <a:xfrm>
            <a:off x="3591245" y="1266584"/>
            <a:ext cx="251959" cy="251959"/>
          </a:xfrm>
          <a:prstGeom prst="rect">
            <a:avLst/>
          </a:prstGeom>
        </p:spPr>
      </p:pic>
      <p:pic>
        <p:nvPicPr>
          <p:cNvPr id="112" name="図 111">
            <a:extLst>
              <a:ext uri="{FF2B5EF4-FFF2-40B4-BE49-F238E27FC236}">
                <a16:creationId xmlns:a16="http://schemas.microsoft.com/office/drawing/2014/main" id="{5DC7468C-B4B2-D34B-B23B-704639F730E1}"/>
              </a:ext>
            </a:extLst>
          </p:cNvPr>
          <p:cNvPicPr>
            <a:picLocks noChangeAspect="1"/>
          </p:cNvPicPr>
          <p:nvPr/>
        </p:nvPicPr>
        <p:blipFill>
          <a:blip r:embed="rId12"/>
          <a:stretch>
            <a:fillRect/>
          </a:stretch>
        </p:blipFill>
        <p:spPr>
          <a:xfrm>
            <a:off x="3903367" y="1266584"/>
            <a:ext cx="252217" cy="251959"/>
          </a:xfrm>
          <a:prstGeom prst="rect">
            <a:avLst/>
          </a:prstGeom>
        </p:spPr>
      </p:pic>
      <p:pic>
        <p:nvPicPr>
          <p:cNvPr id="113" name="図 112">
            <a:extLst>
              <a:ext uri="{FF2B5EF4-FFF2-40B4-BE49-F238E27FC236}">
                <a16:creationId xmlns:a16="http://schemas.microsoft.com/office/drawing/2014/main" id="{8BDCC629-61E2-7447-8AD4-A5BCF07A1A7C}"/>
              </a:ext>
            </a:extLst>
          </p:cNvPr>
          <p:cNvPicPr>
            <a:picLocks noChangeAspect="1"/>
          </p:cNvPicPr>
          <p:nvPr/>
        </p:nvPicPr>
        <p:blipFill>
          <a:blip r:embed="rId13"/>
          <a:stretch>
            <a:fillRect/>
          </a:stretch>
        </p:blipFill>
        <p:spPr>
          <a:xfrm>
            <a:off x="4229575" y="1266245"/>
            <a:ext cx="251959" cy="251959"/>
          </a:xfrm>
          <a:prstGeom prst="rect">
            <a:avLst/>
          </a:prstGeom>
        </p:spPr>
      </p:pic>
      <p:sp>
        <p:nvSpPr>
          <p:cNvPr id="115" name="テキスト ボックス 114">
            <a:extLst>
              <a:ext uri="{FF2B5EF4-FFF2-40B4-BE49-F238E27FC236}">
                <a16:creationId xmlns:a16="http://schemas.microsoft.com/office/drawing/2014/main" id="{4DB3439E-2908-9C40-B78A-1CF74A8EFC5B}"/>
              </a:ext>
            </a:extLst>
          </p:cNvPr>
          <p:cNvSpPr txBox="1"/>
          <p:nvPr/>
        </p:nvSpPr>
        <p:spPr>
          <a:xfrm>
            <a:off x="3493156" y="1509674"/>
            <a:ext cx="453897" cy="200023"/>
          </a:xfrm>
          <a:prstGeom prst="rect">
            <a:avLst/>
          </a:prstGeom>
          <a:noFill/>
        </p:spPr>
        <p:txBody>
          <a:bodyPr wrap="non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商店街</a:t>
            </a:r>
          </a:p>
        </p:txBody>
      </p:sp>
      <p:sp>
        <p:nvSpPr>
          <p:cNvPr id="116" name="テキスト ボックス 115">
            <a:extLst>
              <a:ext uri="{FF2B5EF4-FFF2-40B4-BE49-F238E27FC236}">
                <a16:creationId xmlns:a16="http://schemas.microsoft.com/office/drawing/2014/main" id="{461A3CA3-DA42-5043-9EFC-0CE768B1F115}"/>
              </a:ext>
            </a:extLst>
          </p:cNvPr>
          <p:cNvSpPr txBox="1"/>
          <p:nvPr/>
        </p:nvSpPr>
        <p:spPr>
          <a:xfrm>
            <a:off x="3785308" y="1513301"/>
            <a:ext cx="482106" cy="200023"/>
          </a:xfrm>
          <a:prstGeom prst="rect">
            <a:avLst/>
          </a:prstGeom>
          <a:noFill/>
        </p:spPr>
        <p:txBody>
          <a:bodyPr wrap="non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地元学校</a:t>
            </a:r>
          </a:p>
        </p:txBody>
      </p:sp>
      <p:sp>
        <p:nvSpPr>
          <p:cNvPr id="117" name="テキスト ボックス 116">
            <a:extLst>
              <a:ext uri="{FF2B5EF4-FFF2-40B4-BE49-F238E27FC236}">
                <a16:creationId xmlns:a16="http://schemas.microsoft.com/office/drawing/2014/main" id="{39B85576-C2F8-5C4C-AEA3-DA065898CECD}"/>
              </a:ext>
            </a:extLst>
          </p:cNvPr>
          <p:cNvSpPr txBox="1"/>
          <p:nvPr/>
        </p:nvSpPr>
        <p:spPr>
          <a:xfrm>
            <a:off x="4140829" y="1516094"/>
            <a:ext cx="411585" cy="200023"/>
          </a:xfrm>
          <a:prstGeom prst="rect">
            <a:avLst/>
          </a:prstGeom>
          <a:noFill/>
        </p:spPr>
        <p:txBody>
          <a:bodyPr wrap="non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イベント</a:t>
            </a:r>
          </a:p>
        </p:txBody>
      </p:sp>
      <p:pic>
        <p:nvPicPr>
          <p:cNvPr id="118" name="図 117">
            <a:extLst>
              <a:ext uri="{FF2B5EF4-FFF2-40B4-BE49-F238E27FC236}">
                <a16:creationId xmlns:a16="http://schemas.microsoft.com/office/drawing/2014/main" id="{BD775C92-E02A-E84A-B4F5-C781DA8FAE11}"/>
              </a:ext>
            </a:extLst>
          </p:cNvPr>
          <p:cNvPicPr>
            <a:picLocks noChangeAspect="1"/>
          </p:cNvPicPr>
          <p:nvPr/>
        </p:nvPicPr>
        <p:blipFill>
          <a:blip r:embed="rId4"/>
          <a:stretch>
            <a:fillRect/>
          </a:stretch>
        </p:blipFill>
        <p:spPr>
          <a:xfrm>
            <a:off x="3591245" y="1659320"/>
            <a:ext cx="251959" cy="251959"/>
          </a:xfrm>
          <a:prstGeom prst="rect">
            <a:avLst/>
          </a:prstGeom>
        </p:spPr>
      </p:pic>
      <p:pic>
        <p:nvPicPr>
          <p:cNvPr id="119" name="図 118">
            <a:extLst>
              <a:ext uri="{FF2B5EF4-FFF2-40B4-BE49-F238E27FC236}">
                <a16:creationId xmlns:a16="http://schemas.microsoft.com/office/drawing/2014/main" id="{40791AE3-FC4F-9E4E-B7E9-505D386F2502}"/>
              </a:ext>
            </a:extLst>
          </p:cNvPr>
          <p:cNvPicPr>
            <a:picLocks noChangeAspect="1"/>
          </p:cNvPicPr>
          <p:nvPr/>
        </p:nvPicPr>
        <p:blipFill>
          <a:blip r:embed="rId8"/>
          <a:stretch>
            <a:fillRect/>
          </a:stretch>
        </p:blipFill>
        <p:spPr>
          <a:xfrm>
            <a:off x="3903496" y="1659320"/>
            <a:ext cx="251959" cy="251959"/>
          </a:xfrm>
          <a:prstGeom prst="rect">
            <a:avLst/>
          </a:prstGeom>
        </p:spPr>
      </p:pic>
      <p:pic>
        <p:nvPicPr>
          <p:cNvPr id="120" name="図 119">
            <a:extLst>
              <a:ext uri="{FF2B5EF4-FFF2-40B4-BE49-F238E27FC236}">
                <a16:creationId xmlns:a16="http://schemas.microsoft.com/office/drawing/2014/main" id="{29C826A0-EC4D-A646-B207-6597F7D7D7B7}"/>
              </a:ext>
            </a:extLst>
          </p:cNvPr>
          <p:cNvPicPr>
            <a:picLocks noChangeAspect="1"/>
          </p:cNvPicPr>
          <p:nvPr/>
        </p:nvPicPr>
        <p:blipFill>
          <a:blip r:embed="rId9"/>
          <a:stretch>
            <a:fillRect/>
          </a:stretch>
        </p:blipFill>
        <p:spPr>
          <a:xfrm>
            <a:off x="4226858" y="1659058"/>
            <a:ext cx="252217" cy="251959"/>
          </a:xfrm>
          <a:prstGeom prst="rect">
            <a:avLst/>
          </a:prstGeom>
        </p:spPr>
      </p:pic>
      <p:sp>
        <p:nvSpPr>
          <p:cNvPr id="121" name="テキスト ボックス 120">
            <a:extLst>
              <a:ext uri="{FF2B5EF4-FFF2-40B4-BE49-F238E27FC236}">
                <a16:creationId xmlns:a16="http://schemas.microsoft.com/office/drawing/2014/main" id="{02A675E1-5DDA-BD40-A7E8-08A88D55A917}"/>
              </a:ext>
            </a:extLst>
          </p:cNvPr>
          <p:cNvSpPr txBox="1"/>
          <p:nvPr/>
        </p:nvSpPr>
        <p:spPr>
          <a:xfrm>
            <a:off x="3414599" y="1925069"/>
            <a:ext cx="607021" cy="200023"/>
          </a:xfrm>
          <a:prstGeom prst="rect">
            <a:avLst/>
          </a:prstGeom>
          <a:noFill/>
        </p:spPr>
        <p:txBody>
          <a:bodyPr wrap="square" rtlCol="0">
            <a:spAutoFit/>
          </a:bodyPr>
          <a:lstStyle/>
          <a:p>
            <a:pPr algn="ctr"/>
            <a:r>
              <a:rPr kumimoji="1" lang="ja-JP" altLang="en-US" sz="700">
                <a:latin typeface="UD デジタル 教科書体 NK-R" panose="02020400000000000000" pitchFamily="18" charset="-128"/>
                <a:ea typeface="UD デジタル 教科書体 NK-R" panose="02020400000000000000" pitchFamily="18" charset="-128"/>
              </a:rPr>
              <a:t>ﾃｲｸｱｳﾄ</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122" name="テキスト ボックス 121">
            <a:extLst>
              <a:ext uri="{FF2B5EF4-FFF2-40B4-BE49-F238E27FC236}">
                <a16:creationId xmlns:a16="http://schemas.microsoft.com/office/drawing/2014/main" id="{1389CD98-3041-3341-9CB1-CFAE58DCC316}"/>
              </a:ext>
            </a:extLst>
          </p:cNvPr>
          <p:cNvSpPr txBox="1"/>
          <p:nvPr/>
        </p:nvSpPr>
        <p:spPr>
          <a:xfrm>
            <a:off x="3855908" y="1927962"/>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名所</a:t>
            </a:r>
          </a:p>
        </p:txBody>
      </p:sp>
      <p:sp>
        <p:nvSpPr>
          <p:cNvPr id="123" name="テキスト ボックス 122">
            <a:extLst>
              <a:ext uri="{FF2B5EF4-FFF2-40B4-BE49-F238E27FC236}">
                <a16:creationId xmlns:a16="http://schemas.microsoft.com/office/drawing/2014/main" id="{B0FA7460-878F-564E-BE11-DBFE9DA12035}"/>
              </a:ext>
            </a:extLst>
          </p:cNvPr>
          <p:cNvSpPr txBox="1"/>
          <p:nvPr/>
        </p:nvSpPr>
        <p:spPr>
          <a:xfrm>
            <a:off x="4156581" y="1929656"/>
            <a:ext cx="480537"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マップ</a:t>
            </a:r>
          </a:p>
        </p:txBody>
      </p:sp>
      <p:pic>
        <p:nvPicPr>
          <p:cNvPr id="124" name="図 123">
            <a:extLst>
              <a:ext uri="{FF2B5EF4-FFF2-40B4-BE49-F238E27FC236}">
                <a16:creationId xmlns:a16="http://schemas.microsoft.com/office/drawing/2014/main" id="{8F93FCEB-EE32-2D49-80E1-5D63B604AACC}"/>
              </a:ext>
            </a:extLst>
          </p:cNvPr>
          <p:cNvPicPr>
            <a:picLocks noChangeAspect="1"/>
          </p:cNvPicPr>
          <p:nvPr/>
        </p:nvPicPr>
        <p:blipFill>
          <a:blip r:embed="rId14"/>
          <a:stretch>
            <a:fillRect/>
          </a:stretch>
        </p:blipFill>
        <p:spPr>
          <a:xfrm>
            <a:off x="3591245" y="2073587"/>
            <a:ext cx="252217" cy="251959"/>
          </a:xfrm>
          <a:prstGeom prst="rect">
            <a:avLst/>
          </a:prstGeom>
        </p:spPr>
      </p:pic>
      <p:pic>
        <p:nvPicPr>
          <p:cNvPr id="125" name="図 124">
            <a:extLst>
              <a:ext uri="{FF2B5EF4-FFF2-40B4-BE49-F238E27FC236}">
                <a16:creationId xmlns:a16="http://schemas.microsoft.com/office/drawing/2014/main" id="{062D3FE8-0534-0442-9CF9-AF300860BDAF}"/>
              </a:ext>
            </a:extLst>
          </p:cNvPr>
          <p:cNvPicPr>
            <a:picLocks noChangeAspect="1"/>
          </p:cNvPicPr>
          <p:nvPr/>
        </p:nvPicPr>
        <p:blipFill>
          <a:blip r:embed="rId6"/>
          <a:stretch>
            <a:fillRect/>
          </a:stretch>
        </p:blipFill>
        <p:spPr>
          <a:xfrm>
            <a:off x="3903496" y="2073587"/>
            <a:ext cx="251959" cy="251959"/>
          </a:xfrm>
          <a:prstGeom prst="rect">
            <a:avLst/>
          </a:prstGeom>
        </p:spPr>
      </p:pic>
      <p:pic>
        <p:nvPicPr>
          <p:cNvPr id="126" name="図 125">
            <a:extLst>
              <a:ext uri="{FF2B5EF4-FFF2-40B4-BE49-F238E27FC236}">
                <a16:creationId xmlns:a16="http://schemas.microsoft.com/office/drawing/2014/main" id="{E937C26B-FF60-C945-A4CE-4F4B391BADC7}"/>
              </a:ext>
            </a:extLst>
          </p:cNvPr>
          <p:cNvPicPr>
            <a:picLocks noChangeAspect="1"/>
          </p:cNvPicPr>
          <p:nvPr/>
        </p:nvPicPr>
        <p:blipFill>
          <a:blip r:embed="rId15"/>
          <a:stretch>
            <a:fillRect/>
          </a:stretch>
        </p:blipFill>
        <p:spPr>
          <a:xfrm>
            <a:off x="4223327" y="2072086"/>
            <a:ext cx="251959" cy="251959"/>
          </a:xfrm>
          <a:prstGeom prst="rect">
            <a:avLst/>
          </a:prstGeom>
        </p:spPr>
      </p:pic>
      <p:sp>
        <p:nvSpPr>
          <p:cNvPr id="128" name="テキスト ボックス 127">
            <a:extLst>
              <a:ext uri="{FF2B5EF4-FFF2-40B4-BE49-F238E27FC236}">
                <a16:creationId xmlns:a16="http://schemas.microsoft.com/office/drawing/2014/main" id="{EF1BBC89-AC78-C641-8FDA-E4A3DA16EE95}"/>
              </a:ext>
            </a:extLst>
          </p:cNvPr>
          <p:cNvSpPr txBox="1"/>
          <p:nvPr/>
        </p:nvSpPr>
        <p:spPr>
          <a:xfrm>
            <a:off x="3438372" y="2318946"/>
            <a:ext cx="553627" cy="200023"/>
          </a:xfrm>
          <a:prstGeom prst="rect">
            <a:avLst/>
          </a:prstGeom>
          <a:noFill/>
        </p:spPr>
        <p:txBody>
          <a:bodyPr wrap="square" rtlCol="0">
            <a:spAutoFit/>
          </a:bodyPr>
          <a:lstStyle/>
          <a:p>
            <a:pPr algn="ctr"/>
            <a:r>
              <a:rPr kumimoji="1" lang="ja-JP" altLang="en-US" sz="700">
                <a:latin typeface="UD デジタル 教科書体 NK-R" panose="02020400000000000000" pitchFamily="18" charset="-128"/>
                <a:ea typeface="UD デジタル 教科書体 NK-R" panose="02020400000000000000" pitchFamily="18" charset="-128"/>
              </a:rPr>
              <a:t>飲食店</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129" name="テキスト ボックス 128">
            <a:extLst>
              <a:ext uri="{FF2B5EF4-FFF2-40B4-BE49-F238E27FC236}">
                <a16:creationId xmlns:a16="http://schemas.microsoft.com/office/drawing/2014/main" id="{DBEA7C95-2E20-C44F-A146-4584CFC2EF56}"/>
              </a:ext>
            </a:extLst>
          </p:cNvPr>
          <p:cNvSpPr txBox="1"/>
          <p:nvPr/>
        </p:nvSpPr>
        <p:spPr>
          <a:xfrm>
            <a:off x="3851366" y="2324096"/>
            <a:ext cx="434311" cy="200023"/>
          </a:xfrm>
          <a:prstGeom prst="rect">
            <a:avLst/>
          </a:prstGeom>
          <a:noFill/>
        </p:spPr>
        <p:txBody>
          <a:bodyPr wrap="square" rtlCol="0">
            <a:spAutoFit/>
          </a:bodyPr>
          <a:lstStyle/>
          <a:p>
            <a:r>
              <a:rPr kumimoji="1" lang="ja-JP" altLang="en-US" sz="700">
                <a:latin typeface="UD デジタル 教科書体 NK-R" panose="02020400000000000000" pitchFamily="18" charset="-128"/>
                <a:ea typeface="UD デジタル 教科書体 NK-R" panose="02020400000000000000" pitchFamily="18" charset="-128"/>
              </a:rPr>
              <a:t>名所</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130" name="テキスト ボックス 129">
            <a:extLst>
              <a:ext uri="{FF2B5EF4-FFF2-40B4-BE49-F238E27FC236}">
                <a16:creationId xmlns:a16="http://schemas.microsoft.com/office/drawing/2014/main" id="{13D36552-D2F9-EB47-9277-7957585F0109}"/>
              </a:ext>
            </a:extLst>
          </p:cNvPr>
          <p:cNvSpPr txBox="1"/>
          <p:nvPr/>
        </p:nvSpPr>
        <p:spPr>
          <a:xfrm>
            <a:off x="4179672" y="2323414"/>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冊子</a:t>
            </a:r>
          </a:p>
        </p:txBody>
      </p:sp>
      <p:pic>
        <p:nvPicPr>
          <p:cNvPr id="131" name="図 130">
            <a:extLst>
              <a:ext uri="{FF2B5EF4-FFF2-40B4-BE49-F238E27FC236}">
                <a16:creationId xmlns:a16="http://schemas.microsoft.com/office/drawing/2014/main" id="{8E33D55A-7EF7-164A-84E5-461DBC82A9D1}"/>
              </a:ext>
            </a:extLst>
          </p:cNvPr>
          <p:cNvPicPr>
            <a:picLocks noChangeAspect="1"/>
          </p:cNvPicPr>
          <p:nvPr/>
        </p:nvPicPr>
        <p:blipFill>
          <a:blip r:embed="rId16"/>
          <a:stretch>
            <a:fillRect/>
          </a:stretch>
        </p:blipFill>
        <p:spPr>
          <a:xfrm>
            <a:off x="3591245" y="2478040"/>
            <a:ext cx="251959" cy="251959"/>
          </a:xfrm>
          <a:prstGeom prst="rect">
            <a:avLst/>
          </a:prstGeom>
        </p:spPr>
      </p:pic>
      <p:pic>
        <p:nvPicPr>
          <p:cNvPr id="132" name="図 131">
            <a:extLst>
              <a:ext uri="{FF2B5EF4-FFF2-40B4-BE49-F238E27FC236}">
                <a16:creationId xmlns:a16="http://schemas.microsoft.com/office/drawing/2014/main" id="{C14FDF50-B9DA-F349-8979-2523B0D8F181}"/>
              </a:ext>
            </a:extLst>
          </p:cNvPr>
          <p:cNvPicPr>
            <a:picLocks noChangeAspect="1"/>
          </p:cNvPicPr>
          <p:nvPr/>
        </p:nvPicPr>
        <p:blipFill>
          <a:blip r:embed="rId17"/>
          <a:stretch>
            <a:fillRect/>
          </a:stretch>
        </p:blipFill>
        <p:spPr>
          <a:xfrm>
            <a:off x="3903367" y="2478040"/>
            <a:ext cx="252217" cy="251959"/>
          </a:xfrm>
          <a:prstGeom prst="rect">
            <a:avLst/>
          </a:prstGeom>
        </p:spPr>
      </p:pic>
      <p:pic>
        <p:nvPicPr>
          <p:cNvPr id="133" name="図 132">
            <a:extLst>
              <a:ext uri="{FF2B5EF4-FFF2-40B4-BE49-F238E27FC236}">
                <a16:creationId xmlns:a16="http://schemas.microsoft.com/office/drawing/2014/main" id="{BE893110-D5CD-B747-96C4-D240EE2B05F1}"/>
              </a:ext>
            </a:extLst>
          </p:cNvPr>
          <p:cNvPicPr>
            <a:picLocks noChangeAspect="1"/>
          </p:cNvPicPr>
          <p:nvPr/>
        </p:nvPicPr>
        <p:blipFill>
          <a:blip r:embed="rId18"/>
          <a:stretch>
            <a:fillRect/>
          </a:stretch>
        </p:blipFill>
        <p:spPr>
          <a:xfrm>
            <a:off x="4227116" y="2478039"/>
            <a:ext cx="251959" cy="251959"/>
          </a:xfrm>
          <a:prstGeom prst="rect">
            <a:avLst/>
          </a:prstGeom>
        </p:spPr>
      </p:pic>
      <p:sp>
        <p:nvSpPr>
          <p:cNvPr id="134" name="テキスト ボックス 133">
            <a:extLst>
              <a:ext uri="{FF2B5EF4-FFF2-40B4-BE49-F238E27FC236}">
                <a16:creationId xmlns:a16="http://schemas.microsoft.com/office/drawing/2014/main" id="{9F59A9FF-DAE8-B74E-A83B-6FA5F23C0839}"/>
              </a:ext>
            </a:extLst>
          </p:cNvPr>
          <p:cNvSpPr txBox="1"/>
          <p:nvPr/>
        </p:nvSpPr>
        <p:spPr>
          <a:xfrm>
            <a:off x="3532670" y="2714861"/>
            <a:ext cx="371654"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35" name="テキスト ボックス 134">
            <a:extLst>
              <a:ext uri="{FF2B5EF4-FFF2-40B4-BE49-F238E27FC236}">
                <a16:creationId xmlns:a16="http://schemas.microsoft.com/office/drawing/2014/main" id="{54310A3E-BE9D-BD46-8407-95D7B29D3D40}"/>
              </a:ext>
            </a:extLst>
          </p:cNvPr>
          <p:cNvSpPr txBox="1"/>
          <p:nvPr/>
        </p:nvSpPr>
        <p:spPr>
          <a:xfrm>
            <a:off x="3851596" y="2716169"/>
            <a:ext cx="373965"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名所</a:t>
            </a:r>
          </a:p>
        </p:txBody>
      </p:sp>
      <p:sp>
        <p:nvSpPr>
          <p:cNvPr id="136" name="テキスト ボックス 135">
            <a:extLst>
              <a:ext uri="{FF2B5EF4-FFF2-40B4-BE49-F238E27FC236}">
                <a16:creationId xmlns:a16="http://schemas.microsoft.com/office/drawing/2014/main" id="{591BE1E9-5F6F-934C-A57A-802D74814733}"/>
              </a:ext>
            </a:extLst>
          </p:cNvPr>
          <p:cNvSpPr txBox="1"/>
          <p:nvPr/>
        </p:nvSpPr>
        <p:spPr>
          <a:xfrm>
            <a:off x="4155454" y="2715447"/>
            <a:ext cx="480537"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マップ</a:t>
            </a:r>
          </a:p>
        </p:txBody>
      </p:sp>
      <p:pic>
        <p:nvPicPr>
          <p:cNvPr id="137" name="図 136">
            <a:extLst>
              <a:ext uri="{FF2B5EF4-FFF2-40B4-BE49-F238E27FC236}">
                <a16:creationId xmlns:a16="http://schemas.microsoft.com/office/drawing/2014/main" id="{A1326FDF-9E52-D147-A28F-02E2A10D817F}"/>
              </a:ext>
            </a:extLst>
          </p:cNvPr>
          <p:cNvPicPr>
            <a:picLocks noChangeAspect="1"/>
          </p:cNvPicPr>
          <p:nvPr/>
        </p:nvPicPr>
        <p:blipFill>
          <a:blip r:embed="rId15"/>
          <a:stretch>
            <a:fillRect/>
          </a:stretch>
        </p:blipFill>
        <p:spPr>
          <a:xfrm>
            <a:off x="4232320" y="2870515"/>
            <a:ext cx="251959" cy="251959"/>
          </a:xfrm>
          <a:prstGeom prst="rect">
            <a:avLst/>
          </a:prstGeom>
        </p:spPr>
      </p:pic>
      <p:pic>
        <p:nvPicPr>
          <p:cNvPr id="138" name="図 137">
            <a:extLst>
              <a:ext uri="{FF2B5EF4-FFF2-40B4-BE49-F238E27FC236}">
                <a16:creationId xmlns:a16="http://schemas.microsoft.com/office/drawing/2014/main" id="{8666A08B-370E-CF41-AEBB-76897E9C26F9}"/>
              </a:ext>
            </a:extLst>
          </p:cNvPr>
          <p:cNvPicPr>
            <a:picLocks noChangeAspect="1"/>
          </p:cNvPicPr>
          <p:nvPr/>
        </p:nvPicPr>
        <p:blipFill>
          <a:blip r:embed="rId7"/>
          <a:stretch>
            <a:fillRect/>
          </a:stretch>
        </p:blipFill>
        <p:spPr>
          <a:xfrm>
            <a:off x="3591245" y="2870515"/>
            <a:ext cx="251959" cy="251959"/>
          </a:xfrm>
          <a:prstGeom prst="rect">
            <a:avLst/>
          </a:prstGeom>
        </p:spPr>
      </p:pic>
      <p:pic>
        <p:nvPicPr>
          <p:cNvPr id="139" name="図 138">
            <a:extLst>
              <a:ext uri="{FF2B5EF4-FFF2-40B4-BE49-F238E27FC236}">
                <a16:creationId xmlns:a16="http://schemas.microsoft.com/office/drawing/2014/main" id="{5A3D2789-80B0-0F4C-8E9D-B9969EFE6096}"/>
              </a:ext>
            </a:extLst>
          </p:cNvPr>
          <p:cNvPicPr>
            <a:picLocks noChangeAspect="1"/>
          </p:cNvPicPr>
          <p:nvPr/>
        </p:nvPicPr>
        <p:blipFill>
          <a:blip r:embed="rId17"/>
          <a:stretch>
            <a:fillRect/>
          </a:stretch>
        </p:blipFill>
        <p:spPr>
          <a:xfrm>
            <a:off x="3903367" y="2870515"/>
            <a:ext cx="252217" cy="251959"/>
          </a:xfrm>
          <a:prstGeom prst="rect">
            <a:avLst/>
          </a:prstGeom>
        </p:spPr>
      </p:pic>
      <p:sp>
        <p:nvSpPr>
          <p:cNvPr id="140" name="テキスト ボックス 139">
            <a:extLst>
              <a:ext uri="{FF2B5EF4-FFF2-40B4-BE49-F238E27FC236}">
                <a16:creationId xmlns:a16="http://schemas.microsoft.com/office/drawing/2014/main" id="{507B1E23-0C55-3C40-A678-C18C017A3265}"/>
              </a:ext>
            </a:extLst>
          </p:cNvPr>
          <p:cNvSpPr txBox="1"/>
          <p:nvPr/>
        </p:nvSpPr>
        <p:spPr>
          <a:xfrm>
            <a:off x="3525759" y="3124730"/>
            <a:ext cx="376541"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41" name="テキスト ボックス 140">
            <a:extLst>
              <a:ext uri="{FF2B5EF4-FFF2-40B4-BE49-F238E27FC236}">
                <a16:creationId xmlns:a16="http://schemas.microsoft.com/office/drawing/2014/main" id="{869509BF-EC00-CD4D-800E-52C6F1E457E9}"/>
              </a:ext>
            </a:extLst>
          </p:cNvPr>
          <p:cNvSpPr txBox="1"/>
          <p:nvPr/>
        </p:nvSpPr>
        <p:spPr>
          <a:xfrm>
            <a:off x="3792993" y="3122253"/>
            <a:ext cx="553627" cy="200023"/>
          </a:xfrm>
          <a:prstGeom prst="rect">
            <a:avLst/>
          </a:prstGeom>
          <a:noFill/>
        </p:spPr>
        <p:txBody>
          <a:bodyPr wrap="square" rtlCol="0">
            <a:spAutoFit/>
          </a:bodyPr>
          <a:lstStyle/>
          <a:p>
            <a:r>
              <a:rPr kumimoji="1" lang="ja-JP" altLang="en-US" sz="700" spc="-80" dirty="0">
                <a:latin typeface="UD デジタル 教科書体 NK-R" panose="02020400000000000000" pitchFamily="18" charset="-128"/>
                <a:ea typeface="UD デジタル 教科書体 NK-R" panose="02020400000000000000" pitchFamily="18" charset="-128"/>
              </a:rPr>
              <a:t>祭り文化</a:t>
            </a:r>
          </a:p>
        </p:txBody>
      </p:sp>
      <p:sp>
        <p:nvSpPr>
          <p:cNvPr id="142" name="テキスト ボックス 141">
            <a:extLst>
              <a:ext uri="{FF2B5EF4-FFF2-40B4-BE49-F238E27FC236}">
                <a16:creationId xmlns:a16="http://schemas.microsoft.com/office/drawing/2014/main" id="{D5C7342E-2C8C-CF41-B9B6-91AC3BFE34F0}"/>
              </a:ext>
            </a:extLst>
          </p:cNvPr>
          <p:cNvSpPr txBox="1"/>
          <p:nvPr/>
        </p:nvSpPr>
        <p:spPr>
          <a:xfrm>
            <a:off x="4108269" y="3128058"/>
            <a:ext cx="517035" cy="200023"/>
          </a:xfrm>
          <a:prstGeom prst="rect">
            <a:avLst/>
          </a:prstGeom>
          <a:noFill/>
        </p:spPr>
        <p:txBody>
          <a:bodyPr wrap="square" rtlCol="0">
            <a:spAutoFit/>
          </a:bodyPr>
          <a:lstStyle/>
          <a:p>
            <a:r>
              <a:rPr kumimoji="1" lang="en-US" altLang="ja-JP" sz="700" spc="-80" dirty="0">
                <a:latin typeface="UD デジタル 教科書体 NK-R" panose="02020400000000000000" pitchFamily="18" charset="-128"/>
                <a:ea typeface="UD デジタル 教科書体 NK-R" panose="02020400000000000000" pitchFamily="18" charset="-128"/>
              </a:rPr>
              <a:t>e</a:t>
            </a:r>
            <a:r>
              <a:rPr kumimoji="1" lang="ja-JP" altLang="en-US" sz="700" spc="-80" dirty="0">
                <a:latin typeface="UD デジタル 教科書体 NK-R" panose="02020400000000000000" pitchFamily="18" charset="-128"/>
                <a:ea typeface="UD デジタル 教科書体 NK-R" panose="02020400000000000000" pitchFamily="18" charset="-128"/>
              </a:rPr>
              <a:t>スポーツ</a:t>
            </a:r>
          </a:p>
        </p:txBody>
      </p:sp>
      <p:pic>
        <p:nvPicPr>
          <p:cNvPr id="143" name="図 142">
            <a:extLst>
              <a:ext uri="{FF2B5EF4-FFF2-40B4-BE49-F238E27FC236}">
                <a16:creationId xmlns:a16="http://schemas.microsoft.com/office/drawing/2014/main" id="{46170A15-8BDA-5C45-815A-BA0C975A61B8}"/>
              </a:ext>
            </a:extLst>
          </p:cNvPr>
          <p:cNvPicPr>
            <a:picLocks noChangeAspect="1"/>
          </p:cNvPicPr>
          <p:nvPr/>
        </p:nvPicPr>
        <p:blipFill>
          <a:blip r:embed="rId19"/>
          <a:stretch>
            <a:fillRect/>
          </a:stretch>
        </p:blipFill>
        <p:spPr>
          <a:xfrm>
            <a:off x="3591245" y="3278739"/>
            <a:ext cx="251959" cy="251959"/>
          </a:xfrm>
          <a:prstGeom prst="rect">
            <a:avLst/>
          </a:prstGeom>
        </p:spPr>
      </p:pic>
      <p:pic>
        <p:nvPicPr>
          <p:cNvPr id="144" name="図 143">
            <a:extLst>
              <a:ext uri="{FF2B5EF4-FFF2-40B4-BE49-F238E27FC236}">
                <a16:creationId xmlns:a16="http://schemas.microsoft.com/office/drawing/2014/main" id="{380B8B78-6886-2B4B-BC67-B26227685626}"/>
              </a:ext>
            </a:extLst>
          </p:cNvPr>
          <p:cNvPicPr>
            <a:picLocks noChangeAspect="1"/>
          </p:cNvPicPr>
          <p:nvPr/>
        </p:nvPicPr>
        <p:blipFill>
          <a:blip r:embed="rId20"/>
          <a:stretch>
            <a:fillRect/>
          </a:stretch>
        </p:blipFill>
        <p:spPr>
          <a:xfrm>
            <a:off x="4232062" y="3278739"/>
            <a:ext cx="252217" cy="251959"/>
          </a:xfrm>
          <a:prstGeom prst="rect">
            <a:avLst/>
          </a:prstGeom>
        </p:spPr>
      </p:pic>
      <p:pic>
        <p:nvPicPr>
          <p:cNvPr id="145" name="図 144">
            <a:extLst>
              <a:ext uri="{FF2B5EF4-FFF2-40B4-BE49-F238E27FC236}">
                <a16:creationId xmlns:a16="http://schemas.microsoft.com/office/drawing/2014/main" id="{2AA54AC4-47A6-E646-B5F0-18E5A23BC856}"/>
              </a:ext>
            </a:extLst>
          </p:cNvPr>
          <p:cNvPicPr>
            <a:picLocks noChangeAspect="1"/>
          </p:cNvPicPr>
          <p:nvPr/>
        </p:nvPicPr>
        <p:blipFill>
          <a:blip r:embed="rId21"/>
          <a:stretch>
            <a:fillRect/>
          </a:stretch>
        </p:blipFill>
        <p:spPr>
          <a:xfrm>
            <a:off x="3903496" y="3278739"/>
            <a:ext cx="251959" cy="251959"/>
          </a:xfrm>
          <a:prstGeom prst="rect">
            <a:avLst/>
          </a:prstGeom>
        </p:spPr>
      </p:pic>
      <p:sp>
        <p:nvSpPr>
          <p:cNvPr id="146" name="テキスト ボックス 145">
            <a:extLst>
              <a:ext uri="{FF2B5EF4-FFF2-40B4-BE49-F238E27FC236}">
                <a16:creationId xmlns:a16="http://schemas.microsoft.com/office/drawing/2014/main" id="{1B4B9499-F06B-0A4D-A0DE-837D0525655B}"/>
              </a:ext>
            </a:extLst>
          </p:cNvPr>
          <p:cNvSpPr txBox="1"/>
          <p:nvPr/>
        </p:nvSpPr>
        <p:spPr>
          <a:xfrm>
            <a:off x="3518641" y="3528534"/>
            <a:ext cx="402928"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47" name="テキスト ボックス 146">
            <a:extLst>
              <a:ext uri="{FF2B5EF4-FFF2-40B4-BE49-F238E27FC236}">
                <a16:creationId xmlns:a16="http://schemas.microsoft.com/office/drawing/2014/main" id="{73C4E03E-23F7-2544-9E01-BED791EA21D7}"/>
              </a:ext>
            </a:extLst>
          </p:cNvPr>
          <p:cNvSpPr txBox="1"/>
          <p:nvPr/>
        </p:nvSpPr>
        <p:spPr>
          <a:xfrm>
            <a:off x="3783197" y="3531663"/>
            <a:ext cx="539902" cy="200055"/>
          </a:xfrm>
          <a:prstGeom prst="rect">
            <a:avLst/>
          </a:prstGeom>
          <a:noFill/>
        </p:spPr>
        <p:txBody>
          <a:bodyPr wrap="square" rtlCol="0">
            <a:spAutoFit/>
          </a:bodyPr>
          <a:lstStyle/>
          <a:p>
            <a:r>
              <a:rPr kumimoji="1" lang="ja-JP" altLang="en-US" sz="700" spc="-100" dirty="0">
                <a:latin typeface="UD デジタル 教科書体 NK-R" panose="02020400000000000000" pitchFamily="18" charset="-128"/>
                <a:ea typeface="UD デジタル 教科書体 NK-R" panose="02020400000000000000" pitchFamily="18" charset="-128"/>
              </a:rPr>
              <a:t>世界遺産</a:t>
            </a:r>
          </a:p>
        </p:txBody>
      </p:sp>
      <p:sp>
        <p:nvSpPr>
          <p:cNvPr id="148" name="テキスト ボックス 147">
            <a:extLst>
              <a:ext uri="{FF2B5EF4-FFF2-40B4-BE49-F238E27FC236}">
                <a16:creationId xmlns:a16="http://schemas.microsoft.com/office/drawing/2014/main" id="{953B14A4-8215-834B-B959-BEE27C50BDDE}"/>
              </a:ext>
            </a:extLst>
          </p:cNvPr>
          <p:cNvSpPr txBox="1"/>
          <p:nvPr/>
        </p:nvSpPr>
        <p:spPr>
          <a:xfrm>
            <a:off x="4179672" y="3532430"/>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動画</a:t>
            </a:r>
          </a:p>
        </p:txBody>
      </p:sp>
      <p:pic>
        <p:nvPicPr>
          <p:cNvPr id="149" name="図 148">
            <a:extLst>
              <a:ext uri="{FF2B5EF4-FFF2-40B4-BE49-F238E27FC236}">
                <a16:creationId xmlns:a16="http://schemas.microsoft.com/office/drawing/2014/main" id="{9733A01F-898F-E249-B957-96C4E440D406}"/>
              </a:ext>
            </a:extLst>
          </p:cNvPr>
          <p:cNvPicPr>
            <a:picLocks noChangeAspect="1"/>
          </p:cNvPicPr>
          <p:nvPr/>
        </p:nvPicPr>
        <p:blipFill>
          <a:blip r:embed="rId7"/>
          <a:stretch>
            <a:fillRect/>
          </a:stretch>
        </p:blipFill>
        <p:spPr>
          <a:xfrm>
            <a:off x="3591245" y="3679227"/>
            <a:ext cx="251959" cy="251959"/>
          </a:xfrm>
          <a:prstGeom prst="rect">
            <a:avLst/>
          </a:prstGeom>
        </p:spPr>
      </p:pic>
      <p:pic>
        <p:nvPicPr>
          <p:cNvPr id="150" name="図 149">
            <a:extLst>
              <a:ext uri="{FF2B5EF4-FFF2-40B4-BE49-F238E27FC236}">
                <a16:creationId xmlns:a16="http://schemas.microsoft.com/office/drawing/2014/main" id="{CBACFBF9-1D61-9149-B644-D42AD78AE18A}"/>
              </a:ext>
            </a:extLst>
          </p:cNvPr>
          <p:cNvPicPr>
            <a:picLocks noChangeAspect="1"/>
          </p:cNvPicPr>
          <p:nvPr/>
        </p:nvPicPr>
        <p:blipFill>
          <a:blip r:embed="rId22"/>
          <a:stretch>
            <a:fillRect/>
          </a:stretch>
        </p:blipFill>
        <p:spPr>
          <a:xfrm>
            <a:off x="4232410" y="3679227"/>
            <a:ext cx="251959" cy="251959"/>
          </a:xfrm>
          <a:prstGeom prst="rect">
            <a:avLst/>
          </a:prstGeom>
        </p:spPr>
      </p:pic>
      <p:pic>
        <p:nvPicPr>
          <p:cNvPr id="151" name="図 150">
            <a:extLst>
              <a:ext uri="{FF2B5EF4-FFF2-40B4-BE49-F238E27FC236}">
                <a16:creationId xmlns:a16="http://schemas.microsoft.com/office/drawing/2014/main" id="{759528BF-B7F8-AD42-A9F7-2F56103434A1}"/>
              </a:ext>
            </a:extLst>
          </p:cNvPr>
          <p:cNvPicPr>
            <a:picLocks noChangeAspect="1"/>
          </p:cNvPicPr>
          <p:nvPr/>
        </p:nvPicPr>
        <p:blipFill>
          <a:blip r:embed="rId23"/>
          <a:stretch>
            <a:fillRect/>
          </a:stretch>
        </p:blipFill>
        <p:spPr>
          <a:xfrm>
            <a:off x="3903496" y="3679227"/>
            <a:ext cx="251959" cy="251959"/>
          </a:xfrm>
          <a:prstGeom prst="rect">
            <a:avLst/>
          </a:prstGeom>
        </p:spPr>
      </p:pic>
      <p:sp>
        <p:nvSpPr>
          <p:cNvPr id="152" name="テキスト ボックス 151">
            <a:extLst>
              <a:ext uri="{FF2B5EF4-FFF2-40B4-BE49-F238E27FC236}">
                <a16:creationId xmlns:a16="http://schemas.microsoft.com/office/drawing/2014/main" id="{C4DB8827-80F5-704C-8E16-F32B41A3F178}"/>
              </a:ext>
            </a:extLst>
          </p:cNvPr>
          <p:cNvSpPr txBox="1"/>
          <p:nvPr/>
        </p:nvSpPr>
        <p:spPr>
          <a:xfrm>
            <a:off x="3445355" y="3931144"/>
            <a:ext cx="553627"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飲食店</a:t>
            </a:r>
          </a:p>
        </p:txBody>
      </p:sp>
      <p:sp>
        <p:nvSpPr>
          <p:cNvPr id="153" name="テキスト ボックス 152">
            <a:extLst>
              <a:ext uri="{FF2B5EF4-FFF2-40B4-BE49-F238E27FC236}">
                <a16:creationId xmlns:a16="http://schemas.microsoft.com/office/drawing/2014/main" id="{7916947D-ED86-DA4F-B5AA-80908D0E34C7}"/>
              </a:ext>
            </a:extLst>
          </p:cNvPr>
          <p:cNvSpPr txBox="1"/>
          <p:nvPr/>
        </p:nvSpPr>
        <p:spPr>
          <a:xfrm>
            <a:off x="3848921" y="3929962"/>
            <a:ext cx="382691" cy="200055"/>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社協</a:t>
            </a:r>
          </a:p>
        </p:txBody>
      </p:sp>
      <p:sp>
        <p:nvSpPr>
          <p:cNvPr id="154" name="テキスト ボックス 153">
            <a:extLst>
              <a:ext uri="{FF2B5EF4-FFF2-40B4-BE49-F238E27FC236}">
                <a16:creationId xmlns:a16="http://schemas.microsoft.com/office/drawing/2014/main" id="{0CFA8794-D110-D742-A08C-87507D0967B7}"/>
              </a:ext>
            </a:extLst>
          </p:cNvPr>
          <p:cNvSpPr txBox="1"/>
          <p:nvPr/>
        </p:nvSpPr>
        <p:spPr>
          <a:xfrm>
            <a:off x="4155576" y="3933087"/>
            <a:ext cx="743701" cy="200023"/>
          </a:xfrm>
          <a:prstGeom prst="rect">
            <a:avLst/>
          </a:prstGeom>
          <a:noFill/>
        </p:spPr>
        <p:txBody>
          <a:bodyPr wrap="square" rtlCol="0">
            <a:spAutoFit/>
          </a:bodyPr>
          <a:lstStyle/>
          <a:p>
            <a:r>
              <a:rPr kumimoji="1" lang="ja-JP" altLang="en-US" sz="700" spc="-90">
                <a:latin typeface="UD デジタル 教科書体 NK-R" panose="02020400000000000000" pitchFamily="18" charset="-128"/>
                <a:ea typeface="UD デジタル 教科書体 NK-R" panose="02020400000000000000" pitchFamily="18" charset="-128"/>
              </a:rPr>
              <a:t>ﾃﾞﾘﾊﾞﾘｰ</a:t>
            </a:r>
            <a:endParaRPr kumimoji="1" lang="ja-JP" altLang="en-US" sz="700" spc="-90" dirty="0">
              <a:latin typeface="UD デジタル 教科書体 NK-R" panose="02020400000000000000" pitchFamily="18" charset="-128"/>
              <a:ea typeface="UD デジタル 教科書体 NK-R" panose="02020400000000000000" pitchFamily="18" charset="-128"/>
            </a:endParaRPr>
          </a:p>
        </p:txBody>
      </p:sp>
      <p:pic>
        <p:nvPicPr>
          <p:cNvPr id="155" name="図 154">
            <a:extLst>
              <a:ext uri="{FF2B5EF4-FFF2-40B4-BE49-F238E27FC236}">
                <a16:creationId xmlns:a16="http://schemas.microsoft.com/office/drawing/2014/main" id="{FBC9F54B-B573-7347-8D16-3127B56CCF43}"/>
              </a:ext>
            </a:extLst>
          </p:cNvPr>
          <p:cNvPicPr>
            <a:picLocks noChangeAspect="1"/>
          </p:cNvPicPr>
          <p:nvPr/>
        </p:nvPicPr>
        <p:blipFill>
          <a:blip r:embed="rId16"/>
          <a:stretch>
            <a:fillRect/>
          </a:stretch>
        </p:blipFill>
        <p:spPr>
          <a:xfrm>
            <a:off x="3591245" y="4092783"/>
            <a:ext cx="251959" cy="251959"/>
          </a:xfrm>
          <a:prstGeom prst="rect">
            <a:avLst/>
          </a:prstGeom>
        </p:spPr>
      </p:pic>
      <p:pic>
        <p:nvPicPr>
          <p:cNvPr id="156" name="図 155">
            <a:extLst>
              <a:ext uri="{FF2B5EF4-FFF2-40B4-BE49-F238E27FC236}">
                <a16:creationId xmlns:a16="http://schemas.microsoft.com/office/drawing/2014/main" id="{41A93C96-30B0-6B4F-98AE-B9CB10ACA5C5}"/>
              </a:ext>
            </a:extLst>
          </p:cNvPr>
          <p:cNvPicPr>
            <a:picLocks noChangeAspect="1"/>
          </p:cNvPicPr>
          <p:nvPr/>
        </p:nvPicPr>
        <p:blipFill>
          <a:blip r:embed="rId12"/>
          <a:stretch>
            <a:fillRect/>
          </a:stretch>
        </p:blipFill>
        <p:spPr>
          <a:xfrm>
            <a:off x="3903367" y="4092783"/>
            <a:ext cx="252217" cy="251959"/>
          </a:xfrm>
          <a:prstGeom prst="rect">
            <a:avLst/>
          </a:prstGeom>
        </p:spPr>
      </p:pic>
      <p:pic>
        <p:nvPicPr>
          <p:cNvPr id="157" name="図 156">
            <a:extLst>
              <a:ext uri="{FF2B5EF4-FFF2-40B4-BE49-F238E27FC236}">
                <a16:creationId xmlns:a16="http://schemas.microsoft.com/office/drawing/2014/main" id="{C50C9B5F-2D17-3543-B716-4635647F04EE}"/>
              </a:ext>
            </a:extLst>
          </p:cNvPr>
          <p:cNvPicPr>
            <a:picLocks noChangeAspect="1"/>
          </p:cNvPicPr>
          <p:nvPr/>
        </p:nvPicPr>
        <p:blipFill>
          <a:blip r:embed="rId24"/>
          <a:stretch>
            <a:fillRect/>
          </a:stretch>
        </p:blipFill>
        <p:spPr>
          <a:xfrm>
            <a:off x="4226003" y="4089993"/>
            <a:ext cx="251959" cy="251959"/>
          </a:xfrm>
          <a:prstGeom prst="rect">
            <a:avLst/>
          </a:prstGeom>
        </p:spPr>
      </p:pic>
      <p:sp>
        <p:nvSpPr>
          <p:cNvPr id="158" name="テキスト ボックス 157">
            <a:extLst>
              <a:ext uri="{FF2B5EF4-FFF2-40B4-BE49-F238E27FC236}">
                <a16:creationId xmlns:a16="http://schemas.microsoft.com/office/drawing/2014/main" id="{6982B71B-07AB-0C4E-B17F-A29897771A05}"/>
              </a:ext>
            </a:extLst>
          </p:cNvPr>
          <p:cNvSpPr txBox="1"/>
          <p:nvPr/>
        </p:nvSpPr>
        <p:spPr>
          <a:xfrm>
            <a:off x="3493170" y="4318639"/>
            <a:ext cx="439898"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59" name="テキスト ボックス 158">
            <a:extLst>
              <a:ext uri="{FF2B5EF4-FFF2-40B4-BE49-F238E27FC236}">
                <a16:creationId xmlns:a16="http://schemas.microsoft.com/office/drawing/2014/main" id="{0190CC67-6BE0-A94D-A1A8-7BEA5DC9E8CE}"/>
              </a:ext>
            </a:extLst>
          </p:cNvPr>
          <p:cNvSpPr txBox="1"/>
          <p:nvPr/>
        </p:nvSpPr>
        <p:spPr>
          <a:xfrm>
            <a:off x="3843144" y="4318638"/>
            <a:ext cx="434311"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名所</a:t>
            </a:r>
          </a:p>
        </p:txBody>
      </p:sp>
      <p:sp>
        <p:nvSpPr>
          <p:cNvPr id="160" name="テキスト ボックス 159">
            <a:extLst>
              <a:ext uri="{FF2B5EF4-FFF2-40B4-BE49-F238E27FC236}">
                <a16:creationId xmlns:a16="http://schemas.microsoft.com/office/drawing/2014/main" id="{7CD42862-B5E1-F344-9F5E-D7B3B5C0E130}"/>
              </a:ext>
            </a:extLst>
          </p:cNvPr>
          <p:cNvSpPr txBox="1"/>
          <p:nvPr/>
        </p:nvSpPr>
        <p:spPr>
          <a:xfrm>
            <a:off x="4108294" y="4315757"/>
            <a:ext cx="751970" cy="200023"/>
          </a:xfrm>
          <a:prstGeom prst="rect">
            <a:avLst/>
          </a:prstGeom>
          <a:noFill/>
        </p:spPr>
        <p:txBody>
          <a:bodyPr wrap="square" rtlCol="0">
            <a:spAutoFit/>
          </a:bodyPr>
          <a:lstStyle/>
          <a:p>
            <a:r>
              <a:rPr kumimoji="1" lang="ja-JP" altLang="en-US" sz="700" spc="-150" dirty="0">
                <a:latin typeface="UD デジタル 教科書体 NK-R" panose="02020400000000000000" pitchFamily="18" charset="-128"/>
                <a:ea typeface="UD デジタル 教科書体 NK-R" panose="02020400000000000000" pitchFamily="18" charset="-128"/>
              </a:rPr>
              <a:t>音声ガイド</a:t>
            </a:r>
          </a:p>
        </p:txBody>
      </p:sp>
      <p:grpSp>
        <p:nvGrpSpPr>
          <p:cNvPr id="163" name="Group 4">
            <a:extLst>
              <a:ext uri="{FF2B5EF4-FFF2-40B4-BE49-F238E27FC236}">
                <a16:creationId xmlns:a16="http://schemas.microsoft.com/office/drawing/2014/main" id="{794BEE94-A5AC-D345-A19D-A2D6BE1317B5}"/>
              </a:ext>
            </a:extLst>
          </p:cNvPr>
          <p:cNvGrpSpPr>
            <a:grpSpLocks noChangeAspect="1"/>
          </p:cNvGrpSpPr>
          <p:nvPr/>
        </p:nvGrpSpPr>
        <p:grpSpPr bwMode="auto">
          <a:xfrm>
            <a:off x="4217731" y="4480218"/>
            <a:ext cx="251959" cy="251959"/>
            <a:chOff x="-1674" y="-28"/>
            <a:chExt cx="1625" cy="1625"/>
          </a:xfrm>
        </p:grpSpPr>
        <p:sp>
          <p:nvSpPr>
            <p:cNvPr id="164" name="AutoShape 3">
              <a:extLst>
                <a:ext uri="{FF2B5EF4-FFF2-40B4-BE49-F238E27FC236}">
                  <a16:creationId xmlns:a16="http://schemas.microsoft.com/office/drawing/2014/main" id="{1960B1CC-2286-8149-80CB-3D8FB5A40AAE}"/>
                </a:ext>
              </a:extLst>
            </p:cNvPr>
            <p:cNvSpPr>
              <a:spLocks noChangeAspect="1" noChangeArrowheads="1" noTextEdit="1"/>
            </p:cNvSpPr>
            <p:nvPr/>
          </p:nvSpPr>
          <p:spPr bwMode="auto">
            <a:xfrm>
              <a:off x="-1674" y="-17"/>
              <a:ext cx="1577" cy="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endParaRPr lang="ja-JP" altLang="en-US"/>
            </a:p>
          </p:txBody>
        </p:sp>
        <p:sp>
          <p:nvSpPr>
            <p:cNvPr id="165" name="Freeform 5">
              <a:extLst>
                <a:ext uri="{FF2B5EF4-FFF2-40B4-BE49-F238E27FC236}">
                  <a16:creationId xmlns:a16="http://schemas.microsoft.com/office/drawing/2014/main" id="{9E582426-5B25-1043-979D-B8FE7DB910E3}"/>
                </a:ext>
              </a:extLst>
            </p:cNvPr>
            <p:cNvSpPr>
              <a:spLocks/>
            </p:cNvSpPr>
            <p:nvPr/>
          </p:nvSpPr>
          <p:spPr bwMode="auto">
            <a:xfrm>
              <a:off x="-1674" y="-28"/>
              <a:ext cx="1625" cy="1625"/>
            </a:xfrm>
            <a:custGeom>
              <a:avLst/>
              <a:gdLst>
                <a:gd name="T0" fmla="*/ 396 w 434"/>
                <a:gd name="T1" fmla="*/ 434 h 434"/>
                <a:gd name="T2" fmla="*/ 396 w 434"/>
                <a:gd name="T3" fmla="*/ 434 h 434"/>
                <a:gd name="T4" fmla="*/ 37 w 434"/>
                <a:gd name="T5" fmla="*/ 434 h 434"/>
                <a:gd name="T6" fmla="*/ 0 w 434"/>
                <a:gd name="T7" fmla="*/ 396 h 434"/>
                <a:gd name="T8" fmla="*/ 0 w 434"/>
                <a:gd name="T9" fmla="*/ 37 h 434"/>
                <a:gd name="T10" fmla="*/ 37 w 434"/>
                <a:gd name="T11" fmla="*/ 0 h 434"/>
                <a:gd name="T12" fmla="*/ 396 w 434"/>
                <a:gd name="T13" fmla="*/ 0 h 434"/>
                <a:gd name="T14" fmla="*/ 434 w 434"/>
                <a:gd name="T15" fmla="*/ 37 h 434"/>
                <a:gd name="T16" fmla="*/ 434 w 434"/>
                <a:gd name="T17" fmla="*/ 396 h 434"/>
                <a:gd name="T18" fmla="*/ 396 w 434"/>
                <a:gd name="T19"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434">
                  <a:moveTo>
                    <a:pt x="396" y="434"/>
                  </a:moveTo>
                  <a:lnTo>
                    <a:pt x="396" y="434"/>
                  </a:lnTo>
                  <a:lnTo>
                    <a:pt x="37" y="434"/>
                  </a:lnTo>
                  <a:cubicBezTo>
                    <a:pt x="16" y="434"/>
                    <a:pt x="0" y="417"/>
                    <a:pt x="0" y="396"/>
                  </a:cubicBezTo>
                  <a:lnTo>
                    <a:pt x="0" y="37"/>
                  </a:lnTo>
                  <a:cubicBezTo>
                    <a:pt x="0" y="16"/>
                    <a:pt x="16" y="0"/>
                    <a:pt x="37" y="0"/>
                  </a:cubicBezTo>
                  <a:lnTo>
                    <a:pt x="396" y="0"/>
                  </a:lnTo>
                  <a:cubicBezTo>
                    <a:pt x="417" y="0"/>
                    <a:pt x="434" y="16"/>
                    <a:pt x="434" y="37"/>
                  </a:cubicBezTo>
                  <a:lnTo>
                    <a:pt x="434" y="396"/>
                  </a:lnTo>
                  <a:cubicBezTo>
                    <a:pt x="434" y="417"/>
                    <a:pt x="417" y="434"/>
                    <a:pt x="396" y="434"/>
                  </a:cubicBezTo>
                  <a:close/>
                </a:path>
              </a:pathLst>
            </a:custGeom>
            <a:solidFill>
              <a:srgbClr val="003894"/>
            </a:solidFill>
            <a:ln w="0">
              <a:solidFill>
                <a:srgbClr val="003894"/>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sp>
          <p:nvSpPr>
            <p:cNvPr id="166" name="Freeform 15">
              <a:extLst>
                <a:ext uri="{FF2B5EF4-FFF2-40B4-BE49-F238E27FC236}">
                  <a16:creationId xmlns:a16="http://schemas.microsoft.com/office/drawing/2014/main" id="{FE15B9A1-2BDA-BC4F-8939-74FB437FCA40}"/>
                </a:ext>
              </a:extLst>
            </p:cNvPr>
            <p:cNvSpPr>
              <a:spLocks/>
            </p:cNvSpPr>
            <p:nvPr/>
          </p:nvSpPr>
          <p:spPr bwMode="auto">
            <a:xfrm>
              <a:off x="-551" y="99"/>
              <a:ext cx="386" cy="389"/>
            </a:xfrm>
            <a:custGeom>
              <a:avLst/>
              <a:gdLst>
                <a:gd name="T0" fmla="*/ 4 w 103"/>
                <a:gd name="T1" fmla="*/ 0 h 104"/>
                <a:gd name="T2" fmla="*/ 4 w 103"/>
                <a:gd name="T3" fmla="*/ 0 h 104"/>
                <a:gd name="T4" fmla="*/ 0 w 103"/>
                <a:gd name="T5" fmla="*/ 13 h 104"/>
                <a:gd name="T6" fmla="*/ 90 w 103"/>
                <a:gd name="T7" fmla="*/ 104 h 104"/>
                <a:gd name="T8" fmla="*/ 103 w 103"/>
                <a:gd name="T9" fmla="*/ 100 h 104"/>
                <a:gd name="T10" fmla="*/ 4 w 103"/>
                <a:gd name="T11" fmla="*/ 0 h 104"/>
              </a:gdLst>
              <a:ahLst/>
              <a:cxnLst>
                <a:cxn ang="0">
                  <a:pos x="T0" y="T1"/>
                </a:cxn>
                <a:cxn ang="0">
                  <a:pos x="T2" y="T3"/>
                </a:cxn>
                <a:cxn ang="0">
                  <a:pos x="T4" y="T5"/>
                </a:cxn>
                <a:cxn ang="0">
                  <a:pos x="T6" y="T7"/>
                </a:cxn>
                <a:cxn ang="0">
                  <a:pos x="T8" y="T9"/>
                </a:cxn>
                <a:cxn ang="0">
                  <a:pos x="T10" y="T11"/>
                </a:cxn>
              </a:cxnLst>
              <a:rect l="0" t="0" r="r" b="b"/>
              <a:pathLst>
                <a:path w="103" h="104">
                  <a:moveTo>
                    <a:pt x="4" y="0"/>
                  </a:moveTo>
                  <a:lnTo>
                    <a:pt x="4" y="0"/>
                  </a:lnTo>
                  <a:lnTo>
                    <a:pt x="0" y="13"/>
                  </a:lnTo>
                  <a:cubicBezTo>
                    <a:pt x="44" y="25"/>
                    <a:pt x="79" y="60"/>
                    <a:pt x="90" y="104"/>
                  </a:cubicBezTo>
                  <a:lnTo>
                    <a:pt x="103" y="100"/>
                  </a:lnTo>
                  <a:cubicBezTo>
                    <a:pt x="90" y="52"/>
                    <a:pt x="52" y="13"/>
                    <a:pt x="4" y="0"/>
                  </a:cubicBezTo>
                  <a:close/>
                </a:path>
              </a:pathLst>
            </a:custGeom>
            <a:solidFill>
              <a:srgbClr val="FFFFFF"/>
            </a:solidFill>
            <a:ln w="0">
              <a:solidFill>
                <a:schemeClr val="bg1"/>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sp>
          <p:nvSpPr>
            <p:cNvPr id="167" name="Freeform 16">
              <a:extLst>
                <a:ext uri="{FF2B5EF4-FFF2-40B4-BE49-F238E27FC236}">
                  <a16:creationId xmlns:a16="http://schemas.microsoft.com/office/drawing/2014/main" id="{C2398971-D34F-5D47-9084-E8B65274C255}"/>
                </a:ext>
              </a:extLst>
            </p:cNvPr>
            <p:cNvSpPr>
              <a:spLocks/>
            </p:cNvSpPr>
            <p:nvPr/>
          </p:nvSpPr>
          <p:spPr bwMode="auto">
            <a:xfrm>
              <a:off x="-566" y="234"/>
              <a:ext cx="262" cy="266"/>
            </a:xfrm>
            <a:custGeom>
              <a:avLst/>
              <a:gdLst>
                <a:gd name="T0" fmla="*/ 2 w 70"/>
                <a:gd name="T1" fmla="*/ 0 h 71"/>
                <a:gd name="T2" fmla="*/ 2 w 70"/>
                <a:gd name="T3" fmla="*/ 0 h 71"/>
                <a:gd name="T4" fmla="*/ 0 w 70"/>
                <a:gd name="T5" fmla="*/ 13 h 71"/>
                <a:gd name="T6" fmla="*/ 57 w 70"/>
                <a:gd name="T7" fmla="*/ 71 h 71"/>
                <a:gd name="T8" fmla="*/ 70 w 70"/>
                <a:gd name="T9" fmla="*/ 68 h 71"/>
                <a:gd name="T10" fmla="*/ 2 w 70"/>
                <a:gd name="T11" fmla="*/ 0 h 71"/>
              </a:gdLst>
              <a:ahLst/>
              <a:cxnLst>
                <a:cxn ang="0">
                  <a:pos x="T0" y="T1"/>
                </a:cxn>
                <a:cxn ang="0">
                  <a:pos x="T2" y="T3"/>
                </a:cxn>
                <a:cxn ang="0">
                  <a:pos x="T4" y="T5"/>
                </a:cxn>
                <a:cxn ang="0">
                  <a:pos x="T6" y="T7"/>
                </a:cxn>
                <a:cxn ang="0">
                  <a:pos x="T8" y="T9"/>
                </a:cxn>
                <a:cxn ang="0">
                  <a:pos x="T10" y="T11"/>
                </a:cxn>
              </a:cxnLst>
              <a:rect l="0" t="0" r="r" b="b"/>
              <a:pathLst>
                <a:path w="70" h="71">
                  <a:moveTo>
                    <a:pt x="2" y="0"/>
                  </a:moveTo>
                  <a:lnTo>
                    <a:pt x="2" y="0"/>
                  </a:lnTo>
                  <a:lnTo>
                    <a:pt x="0" y="13"/>
                  </a:lnTo>
                  <a:cubicBezTo>
                    <a:pt x="29" y="19"/>
                    <a:pt x="51" y="42"/>
                    <a:pt x="57" y="71"/>
                  </a:cubicBezTo>
                  <a:lnTo>
                    <a:pt x="70" y="68"/>
                  </a:lnTo>
                  <a:cubicBezTo>
                    <a:pt x="63" y="34"/>
                    <a:pt x="37" y="7"/>
                    <a:pt x="2" y="0"/>
                  </a:cubicBezTo>
                  <a:close/>
                </a:path>
              </a:pathLst>
            </a:custGeom>
            <a:solidFill>
              <a:srgbClr val="FFFFFF"/>
            </a:solidFill>
            <a:ln w="0">
              <a:solidFill>
                <a:schemeClr val="bg1"/>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sp>
          <p:nvSpPr>
            <p:cNvPr id="168" name="Freeform 17">
              <a:extLst>
                <a:ext uri="{FF2B5EF4-FFF2-40B4-BE49-F238E27FC236}">
                  <a16:creationId xmlns:a16="http://schemas.microsoft.com/office/drawing/2014/main" id="{AF247E6C-F202-3F41-A5F7-8B5200426AF8}"/>
                </a:ext>
              </a:extLst>
            </p:cNvPr>
            <p:cNvSpPr>
              <a:spLocks/>
            </p:cNvSpPr>
            <p:nvPr/>
          </p:nvSpPr>
          <p:spPr bwMode="auto">
            <a:xfrm>
              <a:off x="-566" y="354"/>
              <a:ext cx="146" cy="146"/>
            </a:xfrm>
            <a:custGeom>
              <a:avLst/>
              <a:gdLst>
                <a:gd name="T0" fmla="*/ 2 w 39"/>
                <a:gd name="T1" fmla="*/ 0 h 39"/>
                <a:gd name="T2" fmla="*/ 2 w 39"/>
                <a:gd name="T3" fmla="*/ 0 h 39"/>
                <a:gd name="T4" fmla="*/ 0 w 39"/>
                <a:gd name="T5" fmla="*/ 13 h 39"/>
                <a:gd name="T6" fmla="*/ 26 w 39"/>
                <a:gd name="T7" fmla="*/ 39 h 39"/>
                <a:gd name="T8" fmla="*/ 39 w 39"/>
                <a:gd name="T9" fmla="*/ 36 h 39"/>
                <a:gd name="T10" fmla="*/ 2 w 39"/>
                <a:gd name="T11" fmla="*/ 0 h 39"/>
              </a:gdLst>
              <a:ahLst/>
              <a:cxnLst>
                <a:cxn ang="0">
                  <a:pos x="T0" y="T1"/>
                </a:cxn>
                <a:cxn ang="0">
                  <a:pos x="T2" y="T3"/>
                </a:cxn>
                <a:cxn ang="0">
                  <a:pos x="T4" y="T5"/>
                </a:cxn>
                <a:cxn ang="0">
                  <a:pos x="T6" y="T7"/>
                </a:cxn>
                <a:cxn ang="0">
                  <a:pos x="T8" y="T9"/>
                </a:cxn>
                <a:cxn ang="0">
                  <a:pos x="T10" y="T11"/>
                </a:cxn>
              </a:cxnLst>
              <a:rect l="0" t="0" r="r" b="b"/>
              <a:pathLst>
                <a:path w="39" h="39">
                  <a:moveTo>
                    <a:pt x="2" y="0"/>
                  </a:moveTo>
                  <a:lnTo>
                    <a:pt x="2" y="0"/>
                  </a:lnTo>
                  <a:lnTo>
                    <a:pt x="0" y="13"/>
                  </a:lnTo>
                  <a:cubicBezTo>
                    <a:pt x="13" y="16"/>
                    <a:pt x="23" y="26"/>
                    <a:pt x="26" y="39"/>
                  </a:cubicBezTo>
                  <a:lnTo>
                    <a:pt x="39" y="36"/>
                  </a:lnTo>
                  <a:cubicBezTo>
                    <a:pt x="35" y="18"/>
                    <a:pt x="21" y="4"/>
                    <a:pt x="2" y="0"/>
                  </a:cubicBezTo>
                  <a:close/>
                </a:path>
              </a:pathLst>
            </a:custGeom>
            <a:solidFill>
              <a:srgbClr val="FFFFFF"/>
            </a:solidFill>
            <a:ln w="0">
              <a:solidFill>
                <a:schemeClr val="bg1"/>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sp>
          <p:nvSpPr>
            <p:cNvPr id="169" name="Freeform 32">
              <a:extLst>
                <a:ext uri="{FF2B5EF4-FFF2-40B4-BE49-F238E27FC236}">
                  <a16:creationId xmlns:a16="http://schemas.microsoft.com/office/drawing/2014/main" id="{59D22427-E405-E842-BCEF-FF0126659A87}"/>
                </a:ext>
              </a:extLst>
            </p:cNvPr>
            <p:cNvSpPr>
              <a:spLocks noEditPoints="1"/>
            </p:cNvSpPr>
            <p:nvPr/>
          </p:nvSpPr>
          <p:spPr bwMode="auto">
            <a:xfrm>
              <a:off x="-1491" y="137"/>
              <a:ext cx="798" cy="1336"/>
            </a:xfrm>
            <a:custGeom>
              <a:avLst/>
              <a:gdLst>
                <a:gd name="T0" fmla="*/ 190 w 213"/>
                <a:gd name="T1" fmla="*/ 299 h 357"/>
                <a:gd name="T2" fmla="*/ 190 w 213"/>
                <a:gd name="T3" fmla="*/ 299 h 357"/>
                <a:gd name="T4" fmla="*/ 23 w 213"/>
                <a:gd name="T5" fmla="*/ 299 h 357"/>
                <a:gd name="T6" fmla="*/ 23 w 213"/>
                <a:gd name="T7" fmla="*/ 49 h 357"/>
                <a:gd name="T8" fmla="*/ 190 w 213"/>
                <a:gd name="T9" fmla="*/ 49 h 357"/>
                <a:gd name="T10" fmla="*/ 190 w 213"/>
                <a:gd name="T11" fmla="*/ 299 h 357"/>
                <a:gd name="T12" fmla="*/ 107 w 213"/>
                <a:gd name="T13" fmla="*/ 336 h 357"/>
                <a:gd name="T14" fmla="*/ 107 w 213"/>
                <a:gd name="T15" fmla="*/ 336 h 357"/>
                <a:gd name="T16" fmla="*/ 96 w 213"/>
                <a:gd name="T17" fmla="*/ 325 h 357"/>
                <a:gd name="T18" fmla="*/ 107 w 213"/>
                <a:gd name="T19" fmla="*/ 315 h 357"/>
                <a:gd name="T20" fmla="*/ 117 w 213"/>
                <a:gd name="T21" fmla="*/ 325 h 357"/>
                <a:gd name="T22" fmla="*/ 107 w 213"/>
                <a:gd name="T23" fmla="*/ 336 h 357"/>
                <a:gd name="T24" fmla="*/ 80 w 213"/>
                <a:gd name="T25" fmla="*/ 14 h 357"/>
                <a:gd name="T26" fmla="*/ 80 w 213"/>
                <a:gd name="T27" fmla="*/ 14 h 357"/>
                <a:gd name="T28" fmla="*/ 133 w 213"/>
                <a:gd name="T29" fmla="*/ 14 h 357"/>
                <a:gd name="T30" fmla="*/ 139 w 213"/>
                <a:gd name="T31" fmla="*/ 20 h 357"/>
                <a:gd name="T32" fmla="*/ 133 w 213"/>
                <a:gd name="T33" fmla="*/ 26 h 357"/>
                <a:gd name="T34" fmla="*/ 80 w 213"/>
                <a:gd name="T35" fmla="*/ 26 h 357"/>
                <a:gd name="T36" fmla="*/ 74 w 213"/>
                <a:gd name="T37" fmla="*/ 20 h 357"/>
                <a:gd name="T38" fmla="*/ 80 w 213"/>
                <a:gd name="T39" fmla="*/ 14 h 357"/>
                <a:gd name="T40" fmla="*/ 172 w 213"/>
                <a:gd name="T41" fmla="*/ 0 h 357"/>
                <a:gd name="T42" fmla="*/ 172 w 213"/>
                <a:gd name="T43" fmla="*/ 0 h 357"/>
                <a:gd name="T44" fmla="*/ 41 w 213"/>
                <a:gd name="T45" fmla="*/ 0 h 357"/>
                <a:gd name="T46" fmla="*/ 0 w 213"/>
                <a:gd name="T47" fmla="*/ 39 h 357"/>
                <a:gd name="T48" fmla="*/ 0 w 213"/>
                <a:gd name="T49" fmla="*/ 289 h 357"/>
                <a:gd name="T50" fmla="*/ 71 w 213"/>
                <a:gd name="T51" fmla="*/ 357 h 357"/>
                <a:gd name="T52" fmla="*/ 142 w 213"/>
                <a:gd name="T53" fmla="*/ 357 h 357"/>
                <a:gd name="T54" fmla="*/ 213 w 213"/>
                <a:gd name="T55" fmla="*/ 289 h 357"/>
                <a:gd name="T56" fmla="*/ 213 w 213"/>
                <a:gd name="T57" fmla="*/ 39 h 357"/>
                <a:gd name="T58" fmla="*/ 172 w 213"/>
                <a:gd name="T5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357">
                  <a:moveTo>
                    <a:pt x="190" y="299"/>
                  </a:moveTo>
                  <a:lnTo>
                    <a:pt x="190" y="299"/>
                  </a:lnTo>
                  <a:lnTo>
                    <a:pt x="23" y="299"/>
                  </a:lnTo>
                  <a:lnTo>
                    <a:pt x="23" y="49"/>
                  </a:lnTo>
                  <a:lnTo>
                    <a:pt x="190" y="49"/>
                  </a:lnTo>
                  <a:lnTo>
                    <a:pt x="190" y="299"/>
                  </a:lnTo>
                  <a:close/>
                  <a:moveTo>
                    <a:pt x="107" y="336"/>
                  </a:moveTo>
                  <a:lnTo>
                    <a:pt x="107" y="336"/>
                  </a:lnTo>
                  <a:cubicBezTo>
                    <a:pt x="101" y="336"/>
                    <a:pt x="96" y="331"/>
                    <a:pt x="96" y="325"/>
                  </a:cubicBezTo>
                  <a:cubicBezTo>
                    <a:pt x="96" y="320"/>
                    <a:pt x="101" y="315"/>
                    <a:pt x="107" y="315"/>
                  </a:cubicBezTo>
                  <a:cubicBezTo>
                    <a:pt x="112" y="315"/>
                    <a:pt x="117" y="320"/>
                    <a:pt x="117" y="325"/>
                  </a:cubicBezTo>
                  <a:cubicBezTo>
                    <a:pt x="117" y="331"/>
                    <a:pt x="112" y="336"/>
                    <a:pt x="107" y="336"/>
                  </a:cubicBezTo>
                  <a:close/>
                  <a:moveTo>
                    <a:pt x="80" y="14"/>
                  </a:moveTo>
                  <a:lnTo>
                    <a:pt x="80" y="14"/>
                  </a:lnTo>
                  <a:lnTo>
                    <a:pt x="133" y="14"/>
                  </a:lnTo>
                  <a:cubicBezTo>
                    <a:pt x="137" y="14"/>
                    <a:pt x="139" y="17"/>
                    <a:pt x="139" y="20"/>
                  </a:cubicBezTo>
                  <a:cubicBezTo>
                    <a:pt x="139" y="24"/>
                    <a:pt x="137" y="26"/>
                    <a:pt x="133" y="26"/>
                  </a:cubicBezTo>
                  <a:lnTo>
                    <a:pt x="80" y="26"/>
                  </a:lnTo>
                  <a:cubicBezTo>
                    <a:pt x="76" y="26"/>
                    <a:pt x="74" y="24"/>
                    <a:pt x="74" y="20"/>
                  </a:cubicBezTo>
                  <a:cubicBezTo>
                    <a:pt x="74" y="17"/>
                    <a:pt x="76" y="14"/>
                    <a:pt x="80" y="14"/>
                  </a:cubicBezTo>
                  <a:close/>
                  <a:moveTo>
                    <a:pt x="172" y="0"/>
                  </a:moveTo>
                  <a:lnTo>
                    <a:pt x="172" y="0"/>
                  </a:lnTo>
                  <a:lnTo>
                    <a:pt x="41" y="0"/>
                  </a:lnTo>
                  <a:cubicBezTo>
                    <a:pt x="18" y="0"/>
                    <a:pt x="0" y="18"/>
                    <a:pt x="0" y="39"/>
                  </a:cubicBezTo>
                  <a:lnTo>
                    <a:pt x="0" y="289"/>
                  </a:lnTo>
                  <a:cubicBezTo>
                    <a:pt x="0" y="326"/>
                    <a:pt x="32" y="357"/>
                    <a:pt x="71" y="357"/>
                  </a:cubicBezTo>
                  <a:lnTo>
                    <a:pt x="142" y="357"/>
                  </a:lnTo>
                  <a:cubicBezTo>
                    <a:pt x="181" y="357"/>
                    <a:pt x="213" y="326"/>
                    <a:pt x="213" y="289"/>
                  </a:cubicBezTo>
                  <a:lnTo>
                    <a:pt x="213" y="39"/>
                  </a:lnTo>
                  <a:cubicBezTo>
                    <a:pt x="213" y="18"/>
                    <a:pt x="195" y="0"/>
                    <a:pt x="172" y="0"/>
                  </a:cubicBezTo>
                  <a:close/>
                </a:path>
              </a:pathLst>
            </a:custGeom>
            <a:solidFill>
              <a:srgbClr val="FFFFFF"/>
            </a:solidFill>
            <a:ln w="0">
              <a:solidFill>
                <a:srgbClr val="003894"/>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grpSp>
      <p:pic>
        <p:nvPicPr>
          <p:cNvPr id="170" name="図 169">
            <a:extLst>
              <a:ext uri="{FF2B5EF4-FFF2-40B4-BE49-F238E27FC236}">
                <a16:creationId xmlns:a16="http://schemas.microsoft.com/office/drawing/2014/main" id="{1AD3A76C-94A6-C44E-9A4E-DD95499CCEB3}"/>
              </a:ext>
            </a:extLst>
          </p:cNvPr>
          <p:cNvPicPr>
            <a:picLocks noChangeAspect="1"/>
          </p:cNvPicPr>
          <p:nvPr/>
        </p:nvPicPr>
        <p:blipFill>
          <a:blip r:embed="rId7"/>
          <a:stretch>
            <a:fillRect/>
          </a:stretch>
        </p:blipFill>
        <p:spPr>
          <a:xfrm>
            <a:off x="3591245" y="4478114"/>
            <a:ext cx="251959" cy="251959"/>
          </a:xfrm>
          <a:prstGeom prst="rect">
            <a:avLst/>
          </a:prstGeom>
        </p:spPr>
      </p:pic>
      <p:pic>
        <p:nvPicPr>
          <p:cNvPr id="171" name="図 170">
            <a:extLst>
              <a:ext uri="{FF2B5EF4-FFF2-40B4-BE49-F238E27FC236}">
                <a16:creationId xmlns:a16="http://schemas.microsoft.com/office/drawing/2014/main" id="{BB75E28D-FAFA-2C44-9FE1-D35D78E362CF}"/>
              </a:ext>
            </a:extLst>
          </p:cNvPr>
          <p:cNvPicPr>
            <a:picLocks noChangeAspect="1"/>
          </p:cNvPicPr>
          <p:nvPr/>
        </p:nvPicPr>
        <p:blipFill>
          <a:blip r:embed="rId17"/>
          <a:stretch>
            <a:fillRect/>
          </a:stretch>
        </p:blipFill>
        <p:spPr>
          <a:xfrm>
            <a:off x="3903367" y="4478114"/>
            <a:ext cx="252217" cy="251959"/>
          </a:xfrm>
          <a:prstGeom prst="rect">
            <a:avLst/>
          </a:prstGeom>
        </p:spPr>
      </p:pic>
      <p:sp>
        <p:nvSpPr>
          <p:cNvPr id="179" name="テキスト ボックス 178">
            <a:extLst>
              <a:ext uri="{FF2B5EF4-FFF2-40B4-BE49-F238E27FC236}">
                <a16:creationId xmlns:a16="http://schemas.microsoft.com/office/drawing/2014/main" id="{EFBE38A5-6A2B-9E49-ABFA-24B49EC17175}"/>
              </a:ext>
            </a:extLst>
          </p:cNvPr>
          <p:cNvSpPr txBox="1"/>
          <p:nvPr/>
        </p:nvSpPr>
        <p:spPr>
          <a:xfrm>
            <a:off x="3785243" y="4734478"/>
            <a:ext cx="522333" cy="200023"/>
          </a:xfrm>
          <a:prstGeom prst="rect">
            <a:avLst/>
          </a:prstGeom>
          <a:noFill/>
        </p:spPr>
        <p:txBody>
          <a:bodyPr wrap="squar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地元学校</a:t>
            </a:r>
          </a:p>
        </p:txBody>
      </p:sp>
      <p:sp>
        <p:nvSpPr>
          <p:cNvPr id="180" name="テキスト ボックス 179">
            <a:extLst>
              <a:ext uri="{FF2B5EF4-FFF2-40B4-BE49-F238E27FC236}">
                <a16:creationId xmlns:a16="http://schemas.microsoft.com/office/drawing/2014/main" id="{5752249B-D3EE-854F-9BAA-61A6BDFC578A}"/>
              </a:ext>
            </a:extLst>
          </p:cNvPr>
          <p:cNvSpPr txBox="1"/>
          <p:nvPr/>
        </p:nvSpPr>
        <p:spPr>
          <a:xfrm>
            <a:off x="4155455" y="4736920"/>
            <a:ext cx="522333"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マップ</a:t>
            </a:r>
          </a:p>
        </p:txBody>
      </p:sp>
      <p:sp>
        <p:nvSpPr>
          <p:cNvPr id="181" name="テキスト ボックス 180">
            <a:extLst>
              <a:ext uri="{FF2B5EF4-FFF2-40B4-BE49-F238E27FC236}">
                <a16:creationId xmlns:a16="http://schemas.microsoft.com/office/drawing/2014/main" id="{2F07C9CB-459A-A14B-8440-28E8684CF4F9}"/>
              </a:ext>
            </a:extLst>
          </p:cNvPr>
          <p:cNvSpPr txBox="1"/>
          <p:nvPr/>
        </p:nvSpPr>
        <p:spPr>
          <a:xfrm>
            <a:off x="3484292" y="4733567"/>
            <a:ext cx="470563"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商店街</a:t>
            </a:r>
          </a:p>
        </p:txBody>
      </p:sp>
      <p:pic>
        <p:nvPicPr>
          <p:cNvPr id="182" name="図 181">
            <a:extLst>
              <a:ext uri="{FF2B5EF4-FFF2-40B4-BE49-F238E27FC236}">
                <a16:creationId xmlns:a16="http://schemas.microsoft.com/office/drawing/2014/main" id="{35E7C379-CB03-C649-A0C9-1C4A8D62E93E}"/>
              </a:ext>
            </a:extLst>
          </p:cNvPr>
          <p:cNvPicPr>
            <a:picLocks noChangeAspect="1"/>
          </p:cNvPicPr>
          <p:nvPr/>
        </p:nvPicPr>
        <p:blipFill>
          <a:blip r:embed="rId15"/>
          <a:stretch>
            <a:fillRect/>
          </a:stretch>
        </p:blipFill>
        <p:spPr>
          <a:xfrm>
            <a:off x="4223422" y="4895742"/>
            <a:ext cx="251959" cy="251959"/>
          </a:xfrm>
          <a:prstGeom prst="rect">
            <a:avLst/>
          </a:prstGeom>
        </p:spPr>
      </p:pic>
      <p:pic>
        <p:nvPicPr>
          <p:cNvPr id="183" name="図 182">
            <a:extLst>
              <a:ext uri="{FF2B5EF4-FFF2-40B4-BE49-F238E27FC236}">
                <a16:creationId xmlns:a16="http://schemas.microsoft.com/office/drawing/2014/main" id="{6932489B-1DB2-8D42-82B6-35852DFFD82B}"/>
              </a:ext>
            </a:extLst>
          </p:cNvPr>
          <p:cNvPicPr>
            <a:picLocks noChangeAspect="1"/>
          </p:cNvPicPr>
          <p:nvPr/>
        </p:nvPicPr>
        <p:blipFill>
          <a:blip r:embed="rId4"/>
          <a:stretch>
            <a:fillRect/>
          </a:stretch>
        </p:blipFill>
        <p:spPr>
          <a:xfrm>
            <a:off x="3591245" y="4895742"/>
            <a:ext cx="251959" cy="251959"/>
          </a:xfrm>
          <a:prstGeom prst="rect">
            <a:avLst/>
          </a:prstGeom>
        </p:spPr>
      </p:pic>
      <p:pic>
        <p:nvPicPr>
          <p:cNvPr id="184" name="図 183">
            <a:extLst>
              <a:ext uri="{FF2B5EF4-FFF2-40B4-BE49-F238E27FC236}">
                <a16:creationId xmlns:a16="http://schemas.microsoft.com/office/drawing/2014/main" id="{605E8F06-01F5-C04C-AEFD-C0D097FC13A4}"/>
              </a:ext>
            </a:extLst>
          </p:cNvPr>
          <p:cNvPicPr>
            <a:picLocks noChangeAspect="1"/>
          </p:cNvPicPr>
          <p:nvPr/>
        </p:nvPicPr>
        <p:blipFill>
          <a:blip r:embed="rId8"/>
          <a:stretch>
            <a:fillRect/>
          </a:stretch>
        </p:blipFill>
        <p:spPr>
          <a:xfrm>
            <a:off x="3903496" y="4895742"/>
            <a:ext cx="251959" cy="251959"/>
          </a:xfrm>
          <a:prstGeom prst="rect">
            <a:avLst/>
          </a:prstGeom>
        </p:spPr>
      </p:pic>
      <p:sp>
        <p:nvSpPr>
          <p:cNvPr id="185" name="テキスト ボックス 184">
            <a:extLst>
              <a:ext uri="{FF2B5EF4-FFF2-40B4-BE49-F238E27FC236}">
                <a16:creationId xmlns:a16="http://schemas.microsoft.com/office/drawing/2014/main" id="{AE4E3490-550F-5843-B4C1-C07672DA8CDD}"/>
              </a:ext>
            </a:extLst>
          </p:cNvPr>
          <p:cNvSpPr txBox="1"/>
          <p:nvPr/>
        </p:nvSpPr>
        <p:spPr>
          <a:xfrm>
            <a:off x="3780588" y="5541055"/>
            <a:ext cx="500934"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賑わい</a:t>
            </a:r>
          </a:p>
        </p:txBody>
      </p:sp>
      <p:sp>
        <p:nvSpPr>
          <p:cNvPr id="187" name="テキスト ボックス 186">
            <a:extLst>
              <a:ext uri="{FF2B5EF4-FFF2-40B4-BE49-F238E27FC236}">
                <a16:creationId xmlns:a16="http://schemas.microsoft.com/office/drawing/2014/main" id="{47BA2B1A-FAC0-9C43-AFF9-9251E9C9D343}"/>
              </a:ext>
            </a:extLst>
          </p:cNvPr>
          <p:cNvSpPr txBox="1"/>
          <p:nvPr/>
        </p:nvSpPr>
        <p:spPr>
          <a:xfrm>
            <a:off x="4159053" y="5541671"/>
            <a:ext cx="496104"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アプリ</a:t>
            </a:r>
            <a:endParaRPr kumimoji="1" lang="ja-JP" altLang="en-US" sz="600" dirty="0">
              <a:latin typeface="UD デジタル 教科書体 NK-R" panose="02020400000000000000" pitchFamily="18" charset="-128"/>
              <a:ea typeface="UD デジタル 教科書体 NK-R" panose="02020400000000000000" pitchFamily="18" charset="-128"/>
            </a:endParaRPr>
          </a:p>
        </p:txBody>
      </p:sp>
      <p:pic>
        <p:nvPicPr>
          <p:cNvPr id="188" name="図 187">
            <a:extLst>
              <a:ext uri="{FF2B5EF4-FFF2-40B4-BE49-F238E27FC236}">
                <a16:creationId xmlns:a16="http://schemas.microsoft.com/office/drawing/2014/main" id="{944976B4-AFC7-0A4C-8A4B-B025C6E21022}"/>
              </a:ext>
            </a:extLst>
          </p:cNvPr>
          <p:cNvPicPr>
            <a:picLocks noChangeAspect="1"/>
          </p:cNvPicPr>
          <p:nvPr/>
        </p:nvPicPr>
        <p:blipFill>
          <a:blip r:embed="rId25"/>
          <a:stretch>
            <a:fillRect/>
          </a:stretch>
        </p:blipFill>
        <p:spPr>
          <a:xfrm>
            <a:off x="3905034" y="5691069"/>
            <a:ext cx="251959" cy="251959"/>
          </a:xfrm>
          <a:prstGeom prst="rect">
            <a:avLst/>
          </a:prstGeom>
        </p:spPr>
      </p:pic>
      <p:grpSp>
        <p:nvGrpSpPr>
          <p:cNvPr id="190" name="Group 4">
            <a:extLst>
              <a:ext uri="{FF2B5EF4-FFF2-40B4-BE49-F238E27FC236}">
                <a16:creationId xmlns:a16="http://schemas.microsoft.com/office/drawing/2014/main" id="{7858D367-7594-0946-8B0E-39A4197EAB41}"/>
              </a:ext>
            </a:extLst>
          </p:cNvPr>
          <p:cNvGrpSpPr>
            <a:grpSpLocks noChangeAspect="1"/>
          </p:cNvGrpSpPr>
          <p:nvPr/>
        </p:nvGrpSpPr>
        <p:grpSpPr bwMode="auto">
          <a:xfrm>
            <a:off x="4222987" y="5691069"/>
            <a:ext cx="249612" cy="251959"/>
            <a:chOff x="-1674" y="-28"/>
            <a:chExt cx="1625" cy="1625"/>
          </a:xfrm>
        </p:grpSpPr>
        <p:sp>
          <p:nvSpPr>
            <p:cNvPr id="191" name="AutoShape 3">
              <a:extLst>
                <a:ext uri="{FF2B5EF4-FFF2-40B4-BE49-F238E27FC236}">
                  <a16:creationId xmlns:a16="http://schemas.microsoft.com/office/drawing/2014/main" id="{29C1D632-DD73-DB40-8B50-D2541C52C52B}"/>
                </a:ext>
              </a:extLst>
            </p:cNvPr>
            <p:cNvSpPr>
              <a:spLocks noChangeAspect="1" noChangeArrowheads="1" noTextEdit="1"/>
            </p:cNvSpPr>
            <p:nvPr/>
          </p:nvSpPr>
          <p:spPr bwMode="auto">
            <a:xfrm>
              <a:off x="-1674" y="-17"/>
              <a:ext cx="1577" cy="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endParaRPr lang="ja-JP" altLang="en-US"/>
            </a:p>
          </p:txBody>
        </p:sp>
        <p:sp>
          <p:nvSpPr>
            <p:cNvPr id="192" name="Freeform 5">
              <a:extLst>
                <a:ext uri="{FF2B5EF4-FFF2-40B4-BE49-F238E27FC236}">
                  <a16:creationId xmlns:a16="http://schemas.microsoft.com/office/drawing/2014/main" id="{B6242016-5E4B-A14C-92F0-D61BE022A879}"/>
                </a:ext>
              </a:extLst>
            </p:cNvPr>
            <p:cNvSpPr>
              <a:spLocks/>
            </p:cNvSpPr>
            <p:nvPr/>
          </p:nvSpPr>
          <p:spPr bwMode="auto">
            <a:xfrm>
              <a:off x="-1674" y="-28"/>
              <a:ext cx="1625" cy="1625"/>
            </a:xfrm>
            <a:custGeom>
              <a:avLst/>
              <a:gdLst>
                <a:gd name="T0" fmla="*/ 396 w 434"/>
                <a:gd name="T1" fmla="*/ 434 h 434"/>
                <a:gd name="T2" fmla="*/ 396 w 434"/>
                <a:gd name="T3" fmla="*/ 434 h 434"/>
                <a:gd name="T4" fmla="*/ 37 w 434"/>
                <a:gd name="T5" fmla="*/ 434 h 434"/>
                <a:gd name="T6" fmla="*/ 0 w 434"/>
                <a:gd name="T7" fmla="*/ 396 h 434"/>
                <a:gd name="T8" fmla="*/ 0 w 434"/>
                <a:gd name="T9" fmla="*/ 37 h 434"/>
                <a:gd name="T10" fmla="*/ 37 w 434"/>
                <a:gd name="T11" fmla="*/ 0 h 434"/>
                <a:gd name="T12" fmla="*/ 396 w 434"/>
                <a:gd name="T13" fmla="*/ 0 h 434"/>
                <a:gd name="T14" fmla="*/ 434 w 434"/>
                <a:gd name="T15" fmla="*/ 37 h 434"/>
                <a:gd name="T16" fmla="*/ 434 w 434"/>
                <a:gd name="T17" fmla="*/ 396 h 434"/>
                <a:gd name="T18" fmla="*/ 396 w 434"/>
                <a:gd name="T19"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434">
                  <a:moveTo>
                    <a:pt x="396" y="434"/>
                  </a:moveTo>
                  <a:lnTo>
                    <a:pt x="396" y="434"/>
                  </a:lnTo>
                  <a:lnTo>
                    <a:pt x="37" y="434"/>
                  </a:lnTo>
                  <a:cubicBezTo>
                    <a:pt x="16" y="434"/>
                    <a:pt x="0" y="417"/>
                    <a:pt x="0" y="396"/>
                  </a:cubicBezTo>
                  <a:lnTo>
                    <a:pt x="0" y="37"/>
                  </a:lnTo>
                  <a:cubicBezTo>
                    <a:pt x="0" y="16"/>
                    <a:pt x="16" y="0"/>
                    <a:pt x="37" y="0"/>
                  </a:cubicBezTo>
                  <a:lnTo>
                    <a:pt x="396" y="0"/>
                  </a:lnTo>
                  <a:cubicBezTo>
                    <a:pt x="417" y="0"/>
                    <a:pt x="434" y="16"/>
                    <a:pt x="434" y="37"/>
                  </a:cubicBezTo>
                  <a:lnTo>
                    <a:pt x="434" y="396"/>
                  </a:lnTo>
                  <a:cubicBezTo>
                    <a:pt x="434" y="417"/>
                    <a:pt x="417" y="434"/>
                    <a:pt x="396" y="434"/>
                  </a:cubicBezTo>
                  <a:close/>
                </a:path>
              </a:pathLst>
            </a:custGeom>
            <a:solidFill>
              <a:srgbClr val="003894"/>
            </a:solidFill>
            <a:ln w="0">
              <a:solidFill>
                <a:srgbClr val="003894"/>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sp>
          <p:nvSpPr>
            <p:cNvPr id="193" name="Freeform 15">
              <a:extLst>
                <a:ext uri="{FF2B5EF4-FFF2-40B4-BE49-F238E27FC236}">
                  <a16:creationId xmlns:a16="http://schemas.microsoft.com/office/drawing/2014/main" id="{5700A605-9585-4F4B-92DE-208DEF8836E4}"/>
                </a:ext>
              </a:extLst>
            </p:cNvPr>
            <p:cNvSpPr>
              <a:spLocks/>
            </p:cNvSpPr>
            <p:nvPr/>
          </p:nvSpPr>
          <p:spPr bwMode="auto">
            <a:xfrm>
              <a:off x="-551" y="99"/>
              <a:ext cx="386" cy="389"/>
            </a:xfrm>
            <a:custGeom>
              <a:avLst/>
              <a:gdLst>
                <a:gd name="T0" fmla="*/ 4 w 103"/>
                <a:gd name="T1" fmla="*/ 0 h 104"/>
                <a:gd name="T2" fmla="*/ 4 w 103"/>
                <a:gd name="T3" fmla="*/ 0 h 104"/>
                <a:gd name="T4" fmla="*/ 0 w 103"/>
                <a:gd name="T5" fmla="*/ 13 h 104"/>
                <a:gd name="T6" fmla="*/ 90 w 103"/>
                <a:gd name="T7" fmla="*/ 104 h 104"/>
                <a:gd name="T8" fmla="*/ 103 w 103"/>
                <a:gd name="T9" fmla="*/ 100 h 104"/>
                <a:gd name="T10" fmla="*/ 4 w 103"/>
                <a:gd name="T11" fmla="*/ 0 h 104"/>
              </a:gdLst>
              <a:ahLst/>
              <a:cxnLst>
                <a:cxn ang="0">
                  <a:pos x="T0" y="T1"/>
                </a:cxn>
                <a:cxn ang="0">
                  <a:pos x="T2" y="T3"/>
                </a:cxn>
                <a:cxn ang="0">
                  <a:pos x="T4" y="T5"/>
                </a:cxn>
                <a:cxn ang="0">
                  <a:pos x="T6" y="T7"/>
                </a:cxn>
                <a:cxn ang="0">
                  <a:pos x="T8" y="T9"/>
                </a:cxn>
                <a:cxn ang="0">
                  <a:pos x="T10" y="T11"/>
                </a:cxn>
              </a:cxnLst>
              <a:rect l="0" t="0" r="r" b="b"/>
              <a:pathLst>
                <a:path w="103" h="104">
                  <a:moveTo>
                    <a:pt x="4" y="0"/>
                  </a:moveTo>
                  <a:lnTo>
                    <a:pt x="4" y="0"/>
                  </a:lnTo>
                  <a:lnTo>
                    <a:pt x="0" y="13"/>
                  </a:lnTo>
                  <a:cubicBezTo>
                    <a:pt x="44" y="25"/>
                    <a:pt x="79" y="60"/>
                    <a:pt x="90" y="104"/>
                  </a:cubicBezTo>
                  <a:lnTo>
                    <a:pt x="103" y="100"/>
                  </a:lnTo>
                  <a:cubicBezTo>
                    <a:pt x="90" y="52"/>
                    <a:pt x="52" y="13"/>
                    <a:pt x="4" y="0"/>
                  </a:cubicBezTo>
                  <a:close/>
                </a:path>
              </a:pathLst>
            </a:custGeom>
            <a:solidFill>
              <a:srgbClr val="FFFFFF"/>
            </a:solidFill>
            <a:ln w="0">
              <a:solidFill>
                <a:schemeClr val="bg1"/>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sp>
          <p:nvSpPr>
            <p:cNvPr id="194" name="Freeform 16">
              <a:extLst>
                <a:ext uri="{FF2B5EF4-FFF2-40B4-BE49-F238E27FC236}">
                  <a16:creationId xmlns:a16="http://schemas.microsoft.com/office/drawing/2014/main" id="{B2F3CBC9-1A37-5849-8DF8-21A8AC86BA94}"/>
                </a:ext>
              </a:extLst>
            </p:cNvPr>
            <p:cNvSpPr>
              <a:spLocks/>
            </p:cNvSpPr>
            <p:nvPr/>
          </p:nvSpPr>
          <p:spPr bwMode="auto">
            <a:xfrm>
              <a:off x="-566" y="234"/>
              <a:ext cx="262" cy="266"/>
            </a:xfrm>
            <a:custGeom>
              <a:avLst/>
              <a:gdLst>
                <a:gd name="T0" fmla="*/ 2 w 70"/>
                <a:gd name="T1" fmla="*/ 0 h 71"/>
                <a:gd name="T2" fmla="*/ 2 w 70"/>
                <a:gd name="T3" fmla="*/ 0 h 71"/>
                <a:gd name="T4" fmla="*/ 0 w 70"/>
                <a:gd name="T5" fmla="*/ 13 h 71"/>
                <a:gd name="T6" fmla="*/ 57 w 70"/>
                <a:gd name="T7" fmla="*/ 71 h 71"/>
                <a:gd name="T8" fmla="*/ 70 w 70"/>
                <a:gd name="T9" fmla="*/ 68 h 71"/>
                <a:gd name="T10" fmla="*/ 2 w 70"/>
                <a:gd name="T11" fmla="*/ 0 h 71"/>
              </a:gdLst>
              <a:ahLst/>
              <a:cxnLst>
                <a:cxn ang="0">
                  <a:pos x="T0" y="T1"/>
                </a:cxn>
                <a:cxn ang="0">
                  <a:pos x="T2" y="T3"/>
                </a:cxn>
                <a:cxn ang="0">
                  <a:pos x="T4" y="T5"/>
                </a:cxn>
                <a:cxn ang="0">
                  <a:pos x="T6" y="T7"/>
                </a:cxn>
                <a:cxn ang="0">
                  <a:pos x="T8" y="T9"/>
                </a:cxn>
                <a:cxn ang="0">
                  <a:pos x="T10" y="T11"/>
                </a:cxn>
              </a:cxnLst>
              <a:rect l="0" t="0" r="r" b="b"/>
              <a:pathLst>
                <a:path w="70" h="71">
                  <a:moveTo>
                    <a:pt x="2" y="0"/>
                  </a:moveTo>
                  <a:lnTo>
                    <a:pt x="2" y="0"/>
                  </a:lnTo>
                  <a:lnTo>
                    <a:pt x="0" y="13"/>
                  </a:lnTo>
                  <a:cubicBezTo>
                    <a:pt x="29" y="19"/>
                    <a:pt x="51" y="42"/>
                    <a:pt x="57" y="71"/>
                  </a:cubicBezTo>
                  <a:lnTo>
                    <a:pt x="70" y="68"/>
                  </a:lnTo>
                  <a:cubicBezTo>
                    <a:pt x="63" y="34"/>
                    <a:pt x="37" y="7"/>
                    <a:pt x="2" y="0"/>
                  </a:cubicBezTo>
                  <a:close/>
                </a:path>
              </a:pathLst>
            </a:custGeom>
            <a:solidFill>
              <a:srgbClr val="FFFFFF"/>
            </a:solidFill>
            <a:ln w="0">
              <a:solidFill>
                <a:schemeClr val="bg1"/>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sp>
          <p:nvSpPr>
            <p:cNvPr id="195" name="Freeform 17">
              <a:extLst>
                <a:ext uri="{FF2B5EF4-FFF2-40B4-BE49-F238E27FC236}">
                  <a16:creationId xmlns:a16="http://schemas.microsoft.com/office/drawing/2014/main" id="{616BF517-7382-E54D-97D8-03DBE2B14787}"/>
                </a:ext>
              </a:extLst>
            </p:cNvPr>
            <p:cNvSpPr>
              <a:spLocks/>
            </p:cNvSpPr>
            <p:nvPr/>
          </p:nvSpPr>
          <p:spPr bwMode="auto">
            <a:xfrm>
              <a:off x="-566" y="354"/>
              <a:ext cx="146" cy="146"/>
            </a:xfrm>
            <a:custGeom>
              <a:avLst/>
              <a:gdLst>
                <a:gd name="T0" fmla="*/ 2 w 39"/>
                <a:gd name="T1" fmla="*/ 0 h 39"/>
                <a:gd name="T2" fmla="*/ 2 w 39"/>
                <a:gd name="T3" fmla="*/ 0 h 39"/>
                <a:gd name="T4" fmla="*/ 0 w 39"/>
                <a:gd name="T5" fmla="*/ 13 h 39"/>
                <a:gd name="T6" fmla="*/ 26 w 39"/>
                <a:gd name="T7" fmla="*/ 39 h 39"/>
                <a:gd name="T8" fmla="*/ 39 w 39"/>
                <a:gd name="T9" fmla="*/ 36 h 39"/>
                <a:gd name="T10" fmla="*/ 2 w 39"/>
                <a:gd name="T11" fmla="*/ 0 h 39"/>
              </a:gdLst>
              <a:ahLst/>
              <a:cxnLst>
                <a:cxn ang="0">
                  <a:pos x="T0" y="T1"/>
                </a:cxn>
                <a:cxn ang="0">
                  <a:pos x="T2" y="T3"/>
                </a:cxn>
                <a:cxn ang="0">
                  <a:pos x="T4" y="T5"/>
                </a:cxn>
                <a:cxn ang="0">
                  <a:pos x="T6" y="T7"/>
                </a:cxn>
                <a:cxn ang="0">
                  <a:pos x="T8" y="T9"/>
                </a:cxn>
                <a:cxn ang="0">
                  <a:pos x="T10" y="T11"/>
                </a:cxn>
              </a:cxnLst>
              <a:rect l="0" t="0" r="r" b="b"/>
              <a:pathLst>
                <a:path w="39" h="39">
                  <a:moveTo>
                    <a:pt x="2" y="0"/>
                  </a:moveTo>
                  <a:lnTo>
                    <a:pt x="2" y="0"/>
                  </a:lnTo>
                  <a:lnTo>
                    <a:pt x="0" y="13"/>
                  </a:lnTo>
                  <a:cubicBezTo>
                    <a:pt x="13" y="16"/>
                    <a:pt x="23" y="26"/>
                    <a:pt x="26" y="39"/>
                  </a:cubicBezTo>
                  <a:lnTo>
                    <a:pt x="39" y="36"/>
                  </a:lnTo>
                  <a:cubicBezTo>
                    <a:pt x="35" y="18"/>
                    <a:pt x="21" y="4"/>
                    <a:pt x="2" y="0"/>
                  </a:cubicBezTo>
                  <a:close/>
                </a:path>
              </a:pathLst>
            </a:custGeom>
            <a:solidFill>
              <a:srgbClr val="FFFFFF"/>
            </a:solidFill>
            <a:ln w="0">
              <a:solidFill>
                <a:schemeClr val="bg1"/>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sp>
          <p:nvSpPr>
            <p:cNvPr id="196" name="Freeform 32">
              <a:extLst>
                <a:ext uri="{FF2B5EF4-FFF2-40B4-BE49-F238E27FC236}">
                  <a16:creationId xmlns:a16="http://schemas.microsoft.com/office/drawing/2014/main" id="{9F8AD197-2BC5-D048-9075-6FD6FE13B4CE}"/>
                </a:ext>
              </a:extLst>
            </p:cNvPr>
            <p:cNvSpPr>
              <a:spLocks noEditPoints="1"/>
            </p:cNvSpPr>
            <p:nvPr/>
          </p:nvSpPr>
          <p:spPr bwMode="auto">
            <a:xfrm>
              <a:off x="-1491" y="137"/>
              <a:ext cx="798" cy="1336"/>
            </a:xfrm>
            <a:custGeom>
              <a:avLst/>
              <a:gdLst>
                <a:gd name="T0" fmla="*/ 190 w 213"/>
                <a:gd name="T1" fmla="*/ 299 h 357"/>
                <a:gd name="T2" fmla="*/ 190 w 213"/>
                <a:gd name="T3" fmla="*/ 299 h 357"/>
                <a:gd name="T4" fmla="*/ 23 w 213"/>
                <a:gd name="T5" fmla="*/ 299 h 357"/>
                <a:gd name="T6" fmla="*/ 23 w 213"/>
                <a:gd name="T7" fmla="*/ 49 h 357"/>
                <a:gd name="T8" fmla="*/ 190 w 213"/>
                <a:gd name="T9" fmla="*/ 49 h 357"/>
                <a:gd name="T10" fmla="*/ 190 w 213"/>
                <a:gd name="T11" fmla="*/ 299 h 357"/>
                <a:gd name="T12" fmla="*/ 107 w 213"/>
                <a:gd name="T13" fmla="*/ 336 h 357"/>
                <a:gd name="T14" fmla="*/ 107 w 213"/>
                <a:gd name="T15" fmla="*/ 336 h 357"/>
                <a:gd name="T16" fmla="*/ 96 w 213"/>
                <a:gd name="T17" fmla="*/ 325 h 357"/>
                <a:gd name="T18" fmla="*/ 107 w 213"/>
                <a:gd name="T19" fmla="*/ 315 h 357"/>
                <a:gd name="T20" fmla="*/ 117 w 213"/>
                <a:gd name="T21" fmla="*/ 325 h 357"/>
                <a:gd name="T22" fmla="*/ 107 w 213"/>
                <a:gd name="T23" fmla="*/ 336 h 357"/>
                <a:gd name="T24" fmla="*/ 80 w 213"/>
                <a:gd name="T25" fmla="*/ 14 h 357"/>
                <a:gd name="T26" fmla="*/ 80 w 213"/>
                <a:gd name="T27" fmla="*/ 14 h 357"/>
                <a:gd name="T28" fmla="*/ 133 w 213"/>
                <a:gd name="T29" fmla="*/ 14 h 357"/>
                <a:gd name="T30" fmla="*/ 139 w 213"/>
                <a:gd name="T31" fmla="*/ 20 h 357"/>
                <a:gd name="T32" fmla="*/ 133 w 213"/>
                <a:gd name="T33" fmla="*/ 26 h 357"/>
                <a:gd name="T34" fmla="*/ 80 w 213"/>
                <a:gd name="T35" fmla="*/ 26 h 357"/>
                <a:gd name="T36" fmla="*/ 74 w 213"/>
                <a:gd name="T37" fmla="*/ 20 h 357"/>
                <a:gd name="T38" fmla="*/ 80 w 213"/>
                <a:gd name="T39" fmla="*/ 14 h 357"/>
                <a:gd name="T40" fmla="*/ 172 w 213"/>
                <a:gd name="T41" fmla="*/ 0 h 357"/>
                <a:gd name="T42" fmla="*/ 172 w 213"/>
                <a:gd name="T43" fmla="*/ 0 h 357"/>
                <a:gd name="T44" fmla="*/ 41 w 213"/>
                <a:gd name="T45" fmla="*/ 0 h 357"/>
                <a:gd name="T46" fmla="*/ 0 w 213"/>
                <a:gd name="T47" fmla="*/ 39 h 357"/>
                <a:gd name="T48" fmla="*/ 0 w 213"/>
                <a:gd name="T49" fmla="*/ 289 h 357"/>
                <a:gd name="T50" fmla="*/ 71 w 213"/>
                <a:gd name="T51" fmla="*/ 357 h 357"/>
                <a:gd name="T52" fmla="*/ 142 w 213"/>
                <a:gd name="T53" fmla="*/ 357 h 357"/>
                <a:gd name="T54" fmla="*/ 213 w 213"/>
                <a:gd name="T55" fmla="*/ 289 h 357"/>
                <a:gd name="T56" fmla="*/ 213 w 213"/>
                <a:gd name="T57" fmla="*/ 39 h 357"/>
                <a:gd name="T58" fmla="*/ 172 w 213"/>
                <a:gd name="T5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357">
                  <a:moveTo>
                    <a:pt x="190" y="299"/>
                  </a:moveTo>
                  <a:lnTo>
                    <a:pt x="190" y="299"/>
                  </a:lnTo>
                  <a:lnTo>
                    <a:pt x="23" y="299"/>
                  </a:lnTo>
                  <a:lnTo>
                    <a:pt x="23" y="49"/>
                  </a:lnTo>
                  <a:lnTo>
                    <a:pt x="190" y="49"/>
                  </a:lnTo>
                  <a:lnTo>
                    <a:pt x="190" y="299"/>
                  </a:lnTo>
                  <a:close/>
                  <a:moveTo>
                    <a:pt x="107" y="336"/>
                  </a:moveTo>
                  <a:lnTo>
                    <a:pt x="107" y="336"/>
                  </a:lnTo>
                  <a:cubicBezTo>
                    <a:pt x="101" y="336"/>
                    <a:pt x="96" y="331"/>
                    <a:pt x="96" y="325"/>
                  </a:cubicBezTo>
                  <a:cubicBezTo>
                    <a:pt x="96" y="320"/>
                    <a:pt x="101" y="315"/>
                    <a:pt x="107" y="315"/>
                  </a:cubicBezTo>
                  <a:cubicBezTo>
                    <a:pt x="112" y="315"/>
                    <a:pt x="117" y="320"/>
                    <a:pt x="117" y="325"/>
                  </a:cubicBezTo>
                  <a:cubicBezTo>
                    <a:pt x="117" y="331"/>
                    <a:pt x="112" y="336"/>
                    <a:pt x="107" y="336"/>
                  </a:cubicBezTo>
                  <a:close/>
                  <a:moveTo>
                    <a:pt x="80" y="14"/>
                  </a:moveTo>
                  <a:lnTo>
                    <a:pt x="80" y="14"/>
                  </a:lnTo>
                  <a:lnTo>
                    <a:pt x="133" y="14"/>
                  </a:lnTo>
                  <a:cubicBezTo>
                    <a:pt x="137" y="14"/>
                    <a:pt x="139" y="17"/>
                    <a:pt x="139" y="20"/>
                  </a:cubicBezTo>
                  <a:cubicBezTo>
                    <a:pt x="139" y="24"/>
                    <a:pt x="137" y="26"/>
                    <a:pt x="133" y="26"/>
                  </a:cubicBezTo>
                  <a:lnTo>
                    <a:pt x="80" y="26"/>
                  </a:lnTo>
                  <a:cubicBezTo>
                    <a:pt x="76" y="26"/>
                    <a:pt x="74" y="24"/>
                    <a:pt x="74" y="20"/>
                  </a:cubicBezTo>
                  <a:cubicBezTo>
                    <a:pt x="74" y="17"/>
                    <a:pt x="76" y="14"/>
                    <a:pt x="80" y="14"/>
                  </a:cubicBezTo>
                  <a:close/>
                  <a:moveTo>
                    <a:pt x="172" y="0"/>
                  </a:moveTo>
                  <a:lnTo>
                    <a:pt x="172" y="0"/>
                  </a:lnTo>
                  <a:lnTo>
                    <a:pt x="41" y="0"/>
                  </a:lnTo>
                  <a:cubicBezTo>
                    <a:pt x="18" y="0"/>
                    <a:pt x="0" y="18"/>
                    <a:pt x="0" y="39"/>
                  </a:cubicBezTo>
                  <a:lnTo>
                    <a:pt x="0" y="289"/>
                  </a:lnTo>
                  <a:cubicBezTo>
                    <a:pt x="0" y="326"/>
                    <a:pt x="32" y="357"/>
                    <a:pt x="71" y="357"/>
                  </a:cubicBezTo>
                  <a:lnTo>
                    <a:pt x="142" y="357"/>
                  </a:lnTo>
                  <a:cubicBezTo>
                    <a:pt x="181" y="357"/>
                    <a:pt x="213" y="326"/>
                    <a:pt x="213" y="289"/>
                  </a:cubicBezTo>
                  <a:lnTo>
                    <a:pt x="213" y="39"/>
                  </a:lnTo>
                  <a:cubicBezTo>
                    <a:pt x="213" y="18"/>
                    <a:pt x="195" y="0"/>
                    <a:pt x="172" y="0"/>
                  </a:cubicBezTo>
                  <a:close/>
                </a:path>
              </a:pathLst>
            </a:custGeom>
            <a:solidFill>
              <a:srgbClr val="FFFFFF"/>
            </a:solidFill>
            <a:ln w="0">
              <a:solidFill>
                <a:srgbClr val="003894"/>
              </a:solidFill>
              <a:prstDash val="solid"/>
              <a:round/>
              <a:headEnd/>
              <a:tailEnd/>
            </a:ln>
          </p:spPr>
          <p:txBody>
            <a:bodyPr vert="horz" wrap="square" lIns="91425" tIns="45713" rIns="91425" bIns="45713" numCol="1" anchor="t" anchorCtr="0" compatLnSpc="1">
              <a:prstTxWarp prst="textNoShape">
                <a:avLst/>
              </a:prstTxWarp>
            </a:bodyPr>
            <a:lstStyle/>
            <a:p>
              <a:endParaRPr lang="ja-JP" altLang="en-US"/>
            </a:p>
          </p:txBody>
        </p:sp>
      </p:grpSp>
      <p:sp>
        <p:nvSpPr>
          <p:cNvPr id="197" name="テキスト ボックス 196">
            <a:extLst>
              <a:ext uri="{FF2B5EF4-FFF2-40B4-BE49-F238E27FC236}">
                <a16:creationId xmlns:a16="http://schemas.microsoft.com/office/drawing/2014/main" id="{9EF680C5-54B4-CA4B-912D-398F9885F446}"/>
              </a:ext>
            </a:extLst>
          </p:cNvPr>
          <p:cNvSpPr txBox="1"/>
          <p:nvPr/>
        </p:nvSpPr>
        <p:spPr>
          <a:xfrm>
            <a:off x="3422462" y="5958147"/>
            <a:ext cx="601052" cy="200023"/>
          </a:xfrm>
          <a:prstGeom prst="rect">
            <a:avLst/>
          </a:prstGeom>
          <a:noFill/>
        </p:spPr>
        <p:txBody>
          <a:bodyPr wrap="square" rtlCol="0">
            <a:spAutoFit/>
          </a:bodyPr>
          <a:lstStyle/>
          <a:p>
            <a:pPr algn="ctr"/>
            <a:r>
              <a:rPr kumimoji="1" lang="ja-JP" altLang="en-US" sz="700">
                <a:latin typeface="UD デジタル 教科書体 NK-R" panose="02020400000000000000" pitchFamily="18" charset="-128"/>
                <a:ea typeface="UD デジタル 教科書体 NK-R" panose="02020400000000000000" pitchFamily="18" charset="-128"/>
              </a:rPr>
              <a:t>ﾃｲｸｱｳﾄ</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198" name="テキスト ボックス 197">
            <a:extLst>
              <a:ext uri="{FF2B5EF4-FFF2-40B4-BE49-F238E27FC236}">
                <a16:creationId xmlns:a16="http://schemas.microsoft.com/office/drawing/2014/main" id="{F67CE7E9-26FE-0C42-948E-4DB35332EBD5}"/>
              </a:ext>
            </a:extLst>
          </p:cNvPr>
          <p:cNvSpPr txBox="1"/>
          <p:nvPr/>
        </p:nvSpPr>
        <p:spPr>
          <a:xfrm>
            <a:off x="3794199" y="5956490"/>
            <a:ext cx="482106" cy="200023"/>
          </a:xfrm>
          <a:prstGeom prst="rect">
            <a:avLst/>
          </a:prstGeom>
          <a:noFill/>
        </p:spPr>
        <p:txBody>
          <a:bodyPr wrap="none" rtlCol="0">
            <a:spAutoFit/>
          </a:bodyPr>
          <a:lstStyle/>
          <a:p>
            <a:r>
              <a:rPr kumimoji="1" lang="ja-JP" altLang="en-US" sz="700" spc="-120" dirty="0">
                <a:latin typeface="UD デジタル 教科書体 NK-R" panose="02020400000000000000" pitchFamily="18" charset="-128"/>
                <a:ea typeface="UD デジタル 教科書体 NK-R" panose="02020400000000000000" pitchFamily="18" charset="-128"/>
              </a:rPr>
              <a:t>地元学校</a:t>
            </a:r>
          </a:p>
        </p:txBody>
      </p:sp>
      <p:sp>
        <p:nvSpPr>
          <p:cNvPr id="199" name="テキスト ボックス 198">
            <a:extLst>
              <a:ext uri="{FF2B5EF4-FFF2-40B4-BE49-F238E27FC236}">
                <a16:creationId xmlns:a16="http://schemas.microsoft.com/office/drawing/2014/main" id="{7833FD08-8B8B-074F-A427-0477FA3F98A0}"/>
              </a:ext>
            </a:extLst>
          </p:cNvPr>
          <p:cNvSpPr txBox="1"/>
          <p:nvPr/>
        </p:nvSpPr>
        <p:spPr>
          <a:xfrm>
            <a:off x="4184636" y="5956490"/>
            <a:ext cx="480537"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冊子</a:t>
            </a:r>
          </a:p>
        </p:txBody>
      </p:sp>
      <p:pic>
        <p:nvPicPr>
          <p:cNvPr id="200" name="図 199">
            <a:extLst>
              <a:ext uri="{FF2B5EF4-FFF2-40B4-BE49-F238E27FC236}">
                <a16:creationId xmlns:a16="http://schemas.microsoft.com/office/drawing/2014/main" id="{8F368532-8A92-1D4B-BC7B-943873D1172F}"/>
              </a:ext>
            </a:extLst>
          </p:cNvPr>
          <p:cNvPicPr>
            <a:picLocks noChangeAspect="1"/>
          </p:cNvPicPr>
          <p:nvPr/>
        </p:nvPicPr>
        <p:blipFill>
          <a:blip r:embed="rId14"/>
          <a:stretch>
            <a:fillRect/>
          </a:stretch>
        </p:blipFill>
        <p:spPr>
          <a:xfrm>
            <a:off x="3591245" y="6108066"/>
            <a:ext cx="252217" cy="251959"/>
          </a:xfrm>
          <a:prstGeom prst="rect">
            <a:avLst/>
          </a:prstGeom>
        </p:spPr>
      </p:pic>
      <p:pic>
        <p:nvPicPr>
          <p:cNvPr id="201" name="図 200">
            <a:extLst>
              <a:ext uri="{FF2B5EF4-FFF2-40B4-BE49-F238E27FC236}">
                <a16:creationId xmlns:a16="http://schemas.microsoft.com/office/drawing/2014/main" id="{83480197-20BA-784C-8B66-AF2FBDC576FF}"/>
              </a:ext>
            </a:extLst>
          </p:cNvPr>
          <p:cNvPicPr>
            <a:picLocks noChangeAspect="1"/>
          </p:cNvPicPr>
          <p:nvPr/>
        </p:nvPicPr>
        <p:blipFill>
          <a:blip r:embed="rId8"/>
          <a:stretch>
            <a:fillRect/>
          </a:stretch>
        </p:blipFill>
        <p:spPr>
          <a:xfrm>
            <a:off x="3903496" y="6108066"/>
            <a:ext cx="251959" cy="251959"/>
          </a:xfrm>
          <a:prstGeom prst="rect">
            <a:avLst/>
          </a:prstGeom>
        </p:spPr>
      </p:pic>
      <p:pic>
        <p:nvPicPr>
          <p:cNvPr id="202" name="図 201">
            <a:extLst>
              <a:ext uri="{FF2B5EF4-FFF2-40B4-BE49-F238E27FC236}">
                <a16:creationId xmlns:a16="http://schemas.microsoft.com/office/drawing/2014/main" id="{F18ED131-362F-E349-879A-603BA1377594}"/>
              </a:ext>
            </a:extLst>
          </p:cNvPr>
          <p:cNvPicPr>
            <a:picLocks noChangeAspect="1"/>
          </p:cNvPicPr>
          <p:nvPr/>
        </p:nvPicPr>
        <p:blipFill>
          <a:blip r:embed="rId18"/>
          <a:stretch>
            <a:fillRect/>
          </a:stretch>
        </p:blipFill>
        <p:spPr>
          <a:xfrm>
            <a:off x="4227115" y="6108065"/>
            <a:ext cx="251959" cy="251959"/>
          </a:xfrm>
          <a:prstGeom prst="rect">
            <a:avLst/>
          </a:prstGeom>
        </p:spPr>
      </p:pic>
      <p:sp>
        <p:nvSpPr>
          <p:cNvPr id="246" name="テキスト ボックス 245">
            <a:extLst>
              <a:ext uri="{FF2B5EF4-FFF2-40B4-BE49-F238E27FC236}">
                <a16:creationId xmlns:a16="http://schemas.microsoft.com/office/drawing/2014/main" id="{EAC8F362-99BC-6142-A312-08F3C3FB1171}"/>
              </a:ext>
            </a:extLst>
          </p:cNvPr>
          <p:cNvSpPr txBox="1"/>
          <p:nvPr/>
        </p:nvSpPr>
        <p:spPr>
          <a:xfrm>
            <a:off x="3348984" y="5132949"/>
            <a:ext cx="706503" cy="200023"/>
          </a:xfrm>
          <a:prstGeom prst="rect">
            <a:avLst/>
          </a:prstGeom>
          <a:noFill/>
        </p:spPr>
        <p:txBody>
          <a:bodyPr wrap="square" rtlCol="0">
            <a:spAutoFit/>
          </a:bodyPr>
          <a:lstStyle/>
          <a:p>
            <a:pPr algn="ctr"/>
            <a:r>
              <a:rPr kumimoji="1" lang="ja-JP" altLang="en-US" sz="700" spc="-120" dirty="0">
                <a:latin typeface="UD デジタル 教科書体 NK-R" panose="02020400000000000000" pitchFamily="18" charset="-128"/>
                <a:ea typeface="UD デジタル 教科書体 NK-R" panose="02020400000000000000" pitchFamily="18" charset="-128"/>
              </a:rPr>
              <a:t>交流店舗</a:t>
            </a:r>
          </a:p>
        </p:txBody>
      </p:sp>
      <p:sp>
        <p:nvSpPr>
          <p:cNvPr id="247" name="テキスト ボックス 246">
            <a:extLst>
              <a:ext uri="{FF2B5EF4-FFF2-40B4-BE49-F238E27FC236}">
                <a16:creationId xmlns:a16="http://schemas.microsoft.com/office/drawing/2014/main" id="{EBA39497-D374-1149-9C6E-10F4F4047976}"/>
              </a:ext>
            </a:extLst>
          </p:cNvPr>
          <p:cNvSpPr txBox="1"/>
          <p:nvPr/>
        </p:nvSpPr>
        <p:spPr>
          <a:xfrm>
            <a:off x="3682167" y="5132949"/>
            <a:ext cx="680695" cy="200023"/>
          </a:xfrm>
          <a:prstGeom prst="rect">
            <a:avLst/>
          </a:prstGeom>
          <a:noFill/>
        </p:spPr>
        <p:txBody>
          <a:bodyPr wrap="square" rtlCol="0">
            <a:spAutoFit/>
          </a:bodyPr>
          <a:lstStyle/>
          <a:p>
            <a:pPr algn="ctr"/>
            <a:r>
              <a:rPr kumimoji="1" lang="ja-JP" altLang="en-US" sz="700" spc="-120" dirty="0" smtClean="0">
                <a:latin typeface="UD デジタル 教科書体 NK-R" panose="02020400000000000000" pitchFamily="18" charset="-128"/>
                <a:ea typeface="UD デジタル 教科書体 NK-R" panose="02020400000000000000" pitchFamily="18" charset="-128"/>
              </a:rPr>
              <a:t>地元団体</a:t>
            </a:r>
            <a:endParaRPr kumimoji="1" lang="ja-JP" altLang="en-US" sz="700" spc="-120" dirty="0">
              <a:latin typeface="UD デジタル 教科書体 NK-R" panose="02020400000000000000" pitchFamily="18" charset="-128"/>
              <a:ea typeface="UD デジタル 教科書体 NK-R" panose="02020400000000000000" pitchFamily="18" charset="-128"/>
            </a:endParaRPr>
          </a:p>
        </p:txBody>
      </p:sp>
      <p:sp>
        <p:nvSpPr>
          <p:cNvPr id="248" name="テキスト ボックス 247">
            <a:extLst>
              <a:ext uri="{FF2B5EF4-FFF2-40B4-BE49-F238E27FC236}">
                <a16:creationId xmlns:a16="http://schemas.microsoft.com/office/drawing/2014/main" id="{54697602-3905-414E-B6E2-E38B0E39CE39}"/>
              </a:ext>
            </a:extLst>
          </p:cNvPr>
          <p:cNvSpPr txBox="1"/>
          <p:nvPr/>
        </p:nvSpPr>
        <p:spPr>
          <a:xfrm>
            <a:off x="4161432" y="5134083"/>
            <a:ext cx="493726" cy="200023"/>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マップ</a:t>
            </a:r>
          </a:p>
        </p:txBody>
      </p:sp>
      <p:pic>
        <p:nvPicPr>
          <p:cNvPr id="249" name="図 248">
            <a:extLst>
              <a:ext uri="{FF2B5EF4-FFF2-40B4-BE49-F238E27FC236}">
                <a16:creationId xmlns:a16="http://schemas.microsoft.com/office/drawing/2014/main" id="{392D728B-627E-2F4A-B658-7D1EDE7A0D49}"/>
              </a:ext>
            </a:extLst>
          </p:cNvPr>
          <p:cNvPicPr>
            <a:picLocks noChangeAspect="1"/>
          </p:cNvPicPr>
          <p:nvPr/>
        </p:nvPicPr>
        <p:blipFill>
          <a:blip r:embed="rId19"/>
          <a:stretch>
            <a:fillRect/>
          </a:stretch>
        </p:blipFill>
        <p:spPr>
          <a:xfrm>
            <a:off x="3591245" y="5288333"/>
            <a:ext cx="251959" cy="251959"/>
          </a:xfrm>
          <a:prstGeom prst="rect">
            <a:avLst/>
          </a:prstGeom>
        </p:spPr>
      </p:pic>
      <p:pic>
        <p:nvPicPr>
          <p:cNvPr id="250" name="図 249">
            <a:extLst>
              <a:ext uri="{FF2B5EF4-FFF2-40B4-BE49-F238E27FC236}">
                <a16:creationId xmlns:a16="http://schemas.microsoft.com/office/drawing/2014/main" id="{00AE5BD3-3BE3-1A42-923C-7D6F26A6ACC8}"/>
              </a:ext>
            </a:extLst>
          </p:cNvPr>
          <p:cNvPicPr>
            <a:picLocks noChangeAspect="1"/>
          </p:cNvPicPr>
          <p:nvPr/>
        </p:nvPicPr>
        <p:blipFill>
          <a:blip r:embed="rId11"/>
          <a:stretch>
            <a:fillRect/>
          </a:stretch>
        </p:blipFill>
        <p:spPr>
          <a:xfrm>
            <a:off x="3903496" y="5288333"/>
            <a:ext cx="251959" cy="251959"/>
          </a:xfrm>
          <a:prstGeom prst="rect">
            <a:avLst/>
          </a:prstGeom>
        </p:spPr>
      </p:pic>
      <p:pic>
        <p:nvPicPr>
          <p:cNvPr id="251" name="図 250">
            <a:extLst>
              <a:ext uri="{FF2B5EF4-FFF2-40B4-BE49-F238E27FC236}">
                <a16:creationId xmlns:a16="http://schemas.microsoft.com/office/drawing/2014/main" id="{9E4F7B39-5CD5-8544-A6C3-FC6328DFE85E}"/>
              </a:ext>
            </a:extLst>
          </p:cNvPr>
          <p:cNvPicPr>
            <a:picLocks noChangeAspect="1"/>
          </p:cNvPicPr>
          <p:nvPr/>
        </p:nvPicPr>
        <p:blipFill>
          <a:blip r:embed="rId15"/>
          <a:stretch>
            <a:fillRect/>
          </a:stretch>
        </p:blipFill>
        <p:spPr>
          <a:xfrm>
            <a:off x="4226815" y="5285727"/>
            <a:ext cx="251959" cy="251959"/>
          </a:xfrm>
          <a:prstGeom prst="rect">
            <a:avLst/>
          </a:prstGeom>
        </p:spPr>
      </p:pic>
      <p:sp>
        <p:nvSpPr>
          <p:cNvPr id="271" name="楕円 270"/>
          <p:cNvSpPr/>
          <p:nvPr/>
        </p:nvSpPr>
        <p:spPr>
          <a:xfrm>
            <a:off x="668672" y="5231835"/>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楕円 271"/>
          <p:cNvSpPr/>
          <p:nvPr/>
        </p:nvSpPr>
        <p:spPr>
          <a:xfrm>
            <a:off x="668672" y="6041001"/>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楕円 272"/>
          <p:cNvSpPr/>
          <p:nvPr/>
        </p:nvSpPr>
        <p:spPr>
          <a:xfrm>
            <a:off x="670801" y="5637081"/>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楕円 273"/>
          <p:cNvSpPr/>
          <p:nvPr/>
        </p:nvSpPr>
        <p:spPr>
          <a:xfrm>
            <a:off x="669994" y="4828031"/>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楕円 274"/>
          <p:cNvSpPr/>
          <p:nvPr/>
        </p:nvSpPr>
        <p:spPr>
          <a:xfrm>
            <a:off x="669364" y="4436630"/>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楕円 275"/>
          <p:cNvSpPr/>
          <p:nvPr/>
        </p:nvSpPr>
        <p:spPr>
          <a:xfrm>
            <a:off x="669120" y="4020062"/>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楕円 276"/>
          <p:cNvSpPr/>
          <p:nvPr/>
        </p:nvSpPr>
        <p:spPr>
          <a:xfrm>
            <a:off x="671165" y="3618576"/>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楕円 277"/>
          <p:cNvSpPr/>
          <p:nvPr/>
        </p:nvSpPr>
        <p:spPr>
          <a:xfrm>
            <a:off x="676379" y="3230541"/>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楕円 278"/>
          <p:cNvSpPr/>
          <p:nvPr/>
        </p:nvSpPr>
        <p:spPr>
          <a:xfrm>
            <a:off x="676379" y="2826364"/>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楕円 279"/>
          <p:cNvSpPr/>
          <p:nvPr/>
        </p:nvSpPr>
        <p:spPr>
          <a:xfrm>
            <a:off x="677216" y="2413660"/>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楕円 280"/>
          <p:cNvSpPr/>
          <p:nvPr/>
        </p:nvSpPr>
        <p:spPr>
          <a:xfrm>
            <a:off x="674460" y="2008310"/>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楕円 281"/>
          <p:cNvSpPr/>
          <p:nvPr/>
        </p:nvSpPr>
        <p:spPr>
          <a:xfrm>
            <a:off x="673743" y="1598102"/>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楕円 282"/>
          <p:cNvSpPr/>
          <p:nvPr/>
        </p:nvSpPr>
        <p:spPr>
          <a:xfrm>
            <a:off x="669829" y="1207289"/>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楕円 283"/>
          <p:cNvSpPr/>
          <p:nvPr/>
        </p:nvSpPr>
        <p:spPr>
          <a:xfrm>
            <a:off x="669829" y="798627"/>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楕円 284"/>
          <p:cNvSpPr/>
          <p:nvPr/>
        </p:nvSpPr>
        <p:spPr>
          <a:xfrm>
            <a:off x="669829" y="396468"/>
            <a:ext cx="242888" cy="240506"/>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Group 4"/>
          <p:cNvGrpSpPr>
            <a:grpSpLocks noChangeAspect="1"/>
          </p:cNvGrpSpPr>
          <p:nvPr/>
        </p:nvGrpSpPr>
        <p:grpSpPr bwMode="auto">
          <a:xfrm>
            <a:off x="671909" y="404792"/>
            <a:ext cx="215900" cy="215900"/>
            <a:chOff x="432" y="266"/>
            <a:chExt cx="136" cy="136"/>
          </a:xfrm>
        </p:grpSpPr>
        <p:sp>
          <p:nvSpPr>
            <p:cNvPr id="4" name="AutoShape 3"/>
            <p:cNvSpPr>
              <a:spLocks noChangeAspect="1" noChangeArrowheads="1" noTextEdit="1"/>
            </p:cNvSpPr>
            <p:nvPr/>
          </p:nvSpPr>
          <p:spPr bwMode="auto">
            <a:xfrm>
              <a:off x="432" y="266"/>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Freeform 6"/>
            <p:cNvSpPr>
              <a:spLocks/>
            </p:cNvSpPr>
            <p:nvPr/>
          </p:nvSpPr>
          <p:spPr bwMode="auto">
            <a:xfrm>
              <a:off x="463" y="298"/>
              <a:ext cx="15" cy="78"/>
            </a:xfrm>
            <a:custGeom>
              <a:avLst/>
              <a:gdLst>
                <a:gd name="T0" fmla="*/ 25 w 25"/>
                <a:gd name="T1" fmla="*/ 119 h 131"/>
                <a:gd name="T2" fmla="*/ 25 w 25"/>
                <a:gd name="T3" fmla="*/ 119 h 131"/>
                <a:gd name="T4" fmla="*/ 12 w 25"/>
                <a:gd name="T5" fmla="*/ 131 h 131"/>
                <a:gd name="T6" fmla="*/ 0 w 25"/>
                <a:gd name="T7" fmla="*/ 119 h 131"/>
                <a:gd name="T8" fmla="*/ 0 w 25"/>
                <a:gd name="T9" fmla="*/ 11 h 131"/>
                <a:gd name="T10" fmla="*/ 13 w 25"/>
                <a:gd name="T11" fmla="*/ 0 h 131"/>
                <a:gd name="T12" fmla="*/ 25 w 25"/>
                <a:gd name="T13" fmla="*/ 11 h 131"/>
                <a:gd name="T14" fmla="*/ 25 w 25"/>
                <a:gd name="T15" fmla="*/ 11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1">
                  <a:moveTo>
                    <a:pt x="25" y="119"/>
                  </a:moveTo>
                  <a:lnTo>
                    <a:pt x="25" y="119"/>
                  </a:lnTo>
                  <a:cubicBezTo>
                    <a:pt x="25" y="126"/>
                    <a:pt x="20" y="131"/>
                    <a:pt x="12" y="131"/>
                  </a:cubicBezTo>
                  <a:cubicBezTo>
                    <a:pt x="5" y="131"/>
                    <a:pt x="0" y="126"/>
                    <a:pt x="0" y="119"/>
                  </a:cubicBezTo>
                  <a:lnTo>
                    <a:pt x="0" y="11"/>
                  </a:lnTo>
                  <a:cubicBezTo>
                    <a:pt x="0" y="5"/>
                    <a:pt x="5" y="0"/>
                    <a:pt x="13" y="0"/>
                  </a:cubicBezTo>
                  <a:cubicBezTo>
                    <a:pt x="20" y="0"/>
                    <a:pt x="25" y="5"/>
                    <a:pt x="25" y="11"/>
                  </a:cubicBezTo>
                  <a:lnTo>
                    <a:pt x="25" y="11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7"/>
            <p:cNvSpPr>
              <a:spLocks/>
            </p:cNvSpPr>
            <p:nvPr/>
          </p:nvSpPr>
          <p:spPr bwMode="auto">
            <a:xfrm>
              <a:off x="498" y="297"/>
              <a:ext cx="51" cy="78"/>
            </a:xfrm>
            <a:custGeom>
              <a:avLst/>
              <a:gdLst>
                <a:gd name="T0" fmla="*/ 78 w 86"/>
                <a:gd name="T1" fmla="*/ 104 h 130"/>
                <a:gd name="T2" fmla="*/ 78 w 86"/>
                <a:gd name="T3" fmla="*/ 104 h 130"/>
                <a:gd name="T4" fmla="*/ 86 w 86"/>
                <a:gd name="T5" fmla="*/ 117 h 130"/>
                <a:gd name="T6" fmla="*/ 78 w 86"/>
                <a:gd name="T7" fmla="*/ 130 h 130"/>
                <a:gd name="T8" fmla="*/ 14 w 86"/>
                <a:gd name="T9" fmla="*/ 130 h 130"/>
                <a:gd name="T10" fmla="*/ 0 w 86"/>
                <a:gd name="T11" fmla="*/ 117 h 130"/>
                <a:gd name="T12" fmla="*/ 40 w 86"/>
                <a:gd name="T13" fmla="*/ 65 h 130"/>
                <a:gd name="T14" fmla="*/ 58 w 86"/>
                <a:gd name="T15" fmla="*/ 38 h 130"/>
                <a:gd name="T16" fmla="*/ 43 w 86"/>
                <a:gd name="T17" fmla="*/ 24 h 130"/>
                <a:gd name="T18" fmla="*/ 25 w 86"/>
                <a:gd name="T19" fmla="*/ 35 h 130"/>
                <a:gd name="T20" fmla="*/ 14 w 86"/>
                <a:gd name="T21" fmla="*/ 42 h 130"/>
                <a:gd name="T22" fmla="*/ 3 w 86"/>
                <a:gd name="T23" fmla="*/ 30 h 130"/>
                <a:gd name="T24" fmla="*/ 43 w 86"/>
                <a:gd name="T25" fmla="*/ 0 h 130"/>
                <a:gd name="T26" fmla="*/ 84 w 86"/>
                <a:gd name="T27" fmla="*/ 38 h 130"/>
                <a:gd name="T28" fmla="*/ 75 w 86"/>
                <a:gd name="T29" fmla="*/ 64 h 130"/>
                <a:gd name="T30" fmla="*/ 54 w 86"/>
                <a:gd name="T31" fmla="*/ 82 h 130"/>
                <a:gd name="T32" fmla="*/ 30 w 86"/>
                <a:gd name="T33" fmla="*/ 104 h 130"/>
                <a:gd name="T34" fmla="*/ 78 w 86"/>
                <a:gd name="T35" fmla="*/ 10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30">
                  <a:moveTo>
                    <a:pt x="78" y="104"/>
                  </a:moveTo>
                  <a:lnTo>
                    <a:pt x="78" y="104"/>
                  </a:lnTo>
                  <a:cubicBezTo>
                    <a:pt x="83" y="104"/>
                    <a:pt x="86" y="110"/>
                    <a:pt x="86" y="117"/>
                  </a:cubicBezTo>
                  <a:cubicBezTo>
                    <a:pt x="86" y="124"/>
                    <a:pt x="83" y="130"/>
                    <a:pt x="78" y="130"/>
                  </a:cubicBezTo>
                  <a:lnTo>
                    <a:pt x="14" y="130"/>
                  </a:lnTo>
                  <a:cubicBezTo>
                    <a:pt x="4" y="130"/>
                    <a:pt x="0" y="126"/>
                    <a:pt x="0" y="117"/>
                  </a:cubicBezTo>
                  <a:cubicBezTo>
                    <a:pt x="0" y="102"/>
                    <a:pt x="8" y="91"/>
                    <a:pt x="40" y="65"/>
                  </a:cubicBezTo>
                  <a:cubicBezTo>
                    <a:pt x="53" y="54"/>
                    <a:pt x="58" y="46"/>
                    <a:pt x="58" y="38"/>
                  </a:cubicBezTo>
                  <a:cubicBezTo>
                    <a:pt x="58" y="30"/>
                    <a:pt x="51" y="24"/>
                    <a:pt x="43" y="24"/>
                  </a:cubicBezTo>
                  <a:cubicBezTo>
                    <a:pt x="35" y="24"/>
                    <a:pt x="29" y="27"/>
                    <a:pt x="25" y="35"/>
                  </a:cubicBezTo>
                  <a:cubicBezTo>
                    <a:pt x="23" y="40"/>
                    <a:pt x="19" y="42"/>
                    <a:pt x="14" y="42"/>
                  </a:cubicBezTo>
                  <a:cubicBezTo>
                    <a:pt x="8" y="42"/>
                    <a:pt x="3" y="37"/>
                    <a:pt x="3" y="30"/>
                  </a:cubicBezTo>
                  <a:cubicBezTo>
                    <a:pt x="3" y="14"/>
                    <a:pt x="22" y="0"/>
                    <a:pt x="43" y="0"/>
                  </a:cubicBezTo>
                  <a:cubicBezTo>
                    <a:pt x="66" y="0"/>
                    <a:pt x="84" y="17"/>
                    <a:pt x="84" y="38"/>
                  </a:cubicBezTo>
                  <a:cubicBezTo>
                    <a:pt x="84" y="49"/>
                    <a:pt x="81" y="56"/>
                    <a:pt x="75" y="64"/>
                  </a:cubicBezTo>
                  <a:cubicBezTo>
                    <a:pt x="71" y="69"/>
                    <a:pt x="67" y="72"/>
                    <a:pt x="54" y="82"/>
                  </a:cubicBezTo>
                  <a:cubicBezTo>
                    <a:pt x="43" y="91"/>
                    <a:pt x="35" y="98"/>
                    <a:pt x="30"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7" name="Group 10"/>
          <p:cNvGrpSpPr>
            <a:grpSpLocks noChangeAspect="1"/>
          </p:cNvGrpSpPr>
          <p:nvPr/>
        </p:nvGrpSpPr>
        <p:grpSpPr bwMode="auto">
          <a:xfrm>
            <a:off x="677151" y="808217"/>
            <a:ext cx="215900" cy="215900"/>
            <a:chOff x="432" y="520"/>
            <a:chExt cx="136" cy="136"/>
          </a:xfrm>
        </p:grpSpPr>
        <p:sp>
          <p:nvSpPr>
            <p:cNvPr id="20" name="AutoShape 9"/>
            <p:cNvSpPr>
              <a:spLocks noChangeAspect="1" noChangeArrowheads="1" noTextEdit="1"/>
            </p:cNvSpPr>
            <p:nvPr/>
          </p:nvSpPr>
          <p:spPr bwMode="auto">
            <a:xfrm>
              <a:off x="432" y="520"/>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2"/>
            <p:cNvSpPr>
              <a:spLocks/>
            </p:cNvSpPr>
            <p:nvPr/>
          </p:nvSpPr>
          <p:spPr bwMode="auto">
            <a:xfrm>
              <a:off x="465" y="553"/>
              <a:ext cx="14" cy="78"/>
            </a:xfrm>
            <a:custGeom>
              <a:avLst/>
              <a:gdLst>
                <a:gd name="T0" fmla="*/ 25 w 25"/>
                <a:gd name="T1" fmla="*/ 120 h 131"/>
                <a:gd name="T2" fmla="*/ 25 w 25"/>
                <a:gd name="T3" fmla="*/ 120 h 131"/>
                <a:gd name="T4" fmla="*/ 12 w 25"/>
                <a:gd name="T5" fmla="*/ 131 h 131"/>
                <a:gd name="T6" fmla="*/ 0 w 25"/>
                <a:gd name="T7" fmla="*/ 120 h 131"/>
                <a:gd name="T8" fmla="*/ 0 w 25"/>
                <a:gd name="T9" fmla="*/ 12 h 131"/>
                <a:gd name="T10" fmla="*/ 13 w 25"/>
                <a:gd name="T11" fmla="*/ 0 h 131"/>
                <a:gd name="T12" fmla="*/ 25 w 25"/>
                <a:gd name="T13" fmla="*/ 12 h 131"/>
                <a:gd name="T14" fmla="*/ 25 w 25"/>
                <a:gd name="T15" fmla="*/ 12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1">
                  <a:moveTo>
                    <a:pt x="25" y="120"/>
                  </a:moveTo>
                  <a:lnTo>
                    <a:pt x="25" y="120"/>
                  </a:lnTo>
                  <a:cubicBezTo>
                    <a:pt x="25" y="127"/>
                    <a:pt x="20" y="131"/>
                    <a:pt x="12" y="131"/>
                  </a:cubicBezTo>
                  <a:cubicBezTo>
                    <a:pt x="5" y="131"/>
                    <a:pt x="0" y="127"/>
                    <a:pt x="0" y="120"/>
                  </a:cubicBezTo>
                  <a:lnTo>
                    <a:pt x="0" y="12"/>
                  </a:lnTo>
                  <a:cubicBezTo>
                    <a:pt x="0" y="5"/>
                    <a:pt x="5" y="0"/>
                    <a:pt x="13" y="0"/>
                  </a:cubicBezTo>
                  <a:cubicBezTo>
                    <a:pt x="20"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13"/>
            <p:cNvSpPr>
              <a:spLocks/>
            </p:cNvSpPr>
            <p:nvPr/>
          </p:nvSpPr>
          <p:spPr bwMode="auto">
            <a:xfrm>
              <a:off x="498" y="553"/>
              <a:ext cx="51" cy="79"/>
            </a:xfrm>
            <a:custGeom>
              <a:avLst/>
              <a:gdLst>
                <a:gd name="T0" fmla="*/ 57 w 86"/>
                <a:gd name="T1" fmla="*/ 62 h 132"/>
                <a:gd name="T2" fmla="*/ 57 w 86"/>
                <a:gd name="T3" fmla="*/ 62 h 132"/>
                <a:gd name="T4" fmla="*/ 76 w 86"/>
                <a:gd name="T5" fmla="*/ 70 h 132"/>
                <a:gd name="T6" fmla="*/ 86 w 86"/>
                <a:gd name="T7" fmla="*/ 92 h 132"/>
                <a:gd name="T8" fmla="*/ 42 w 86"/>
                <a:gd name="T9" fmla="*/ 132 h 132"/>
                <a:gd name="T10" fmla="*/ 9 w 86"/>
                <a:gd name="T11" fmla="*/ 121 h 132"/>
                <a:gd name="T12" fmla="*/ 0 w 86"/>
                <a:gd name="T13" fmla="*/ 104 h 132"/>
                <a:gd name="T14" fmla="*/ 11 w 86"/>
                <a:gd name="T15" fmla="*/ 92 h 132"/>
                <a:gd name="T16" fmla="*/ 18 w 86"/>
                <a:gd name="T17" fmla="*/ 96 h 132"/>
                <a:gd name="T18" fmla="*/ 21 w 86"/>
                <a:gd name="T19" fmla="*/ 100 h 132"/>
                <a:gd name="T20" fmla="*/ 41 w 86"/>
                <a:gd name="T21" fmla="*/ 109 h 132"/>
                <a:gd name="T22" fmla="*/ 60 w 86"/>
                <a:gd name="T23" fmla="*/ 92 h 132"/>
                <a:gd name="T24" fmla="*/ 50 w 86"/>
                <a:gd name="T25" fmla="*/ 75 h 132"/>
                <a:gd name="T26" fmla="*/ 34 w 86"/>
                <a:gd name="T27" fmla="*/ 74 h 132"/>
                <a:gd name="T28" fmla="*/ 22 w 86"/>
                <a:gd name="T29" fmla="*/ 62 h 132"/>
                <a:gd name="T30" fmla="*/ 35 w 86"/>
                <a:gd name="T31" fmla="*/ 51 h 132"/>
                <a:gd name="T32" fmla="*/ 57 w 86"/>
                <a:gd name="T33" fmla="*/ 36 h 132"/>
                <a:gd name="T34" fmla="*/ 40 w 86"/>
                <a:gd name="T35" fmla="*/ 22 h 132"/>
                <a:gd name="T36" fmla="*/ 22 w 86"/>
                <a:gd name="T37" fmla="*/ 32 h 132"/>
                <a:gd name="T38" fmla="*/ 14 w 86"/>
                <a:gd name="T39" fmla="*/ 37 h 132"/>
                <a:gd name="T40" fmla="*/ 4 w 86"/>
                <a:gd name="T41" fmla="*/ 26 h 132"/>
                <a:gd name="T42" fmla="*/ 7 w 86"/>
                <a:gd name="T43" fmla="*/ 16 h 132"/>
                <a:gd name="T44" fmla="*/ 41 w 86"/>
                <a:gd name="T45" fmla="*/ 0 h 132"/>
                <a:gd name="T46" fmla="*/ 82 w 86"/>
                <a:gd name="T47" fmla="*/ 36 h 132"/>
                <a:gd name="T48" fmla="*/ 58 w 86"/>
                <a:gd name="T49" fmla="*/ 62 h 132"/>
                <a:gd name="T50" fmla="*/ 57 w 86"/>
                <a:gd name="T51" fmla="*/ 6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32">
                  <a:moveTo>
                    <a:pt x="57" y="62"/>
                  </a:moveTo>
                  <a:lnTo>
                    <a:pt x="57" y="62"/>
                  </a:lnTo>
                  <a:cubicBezTo>
                    <a:pt x="65" y="63"/>
                    <a:pt x="71" y="65"/>
                    <a:pt x="76" y="70"/>
                  </a:cubicBezTo>
                  <a:cubicBezTo>
                    <a:pt x="82" y="75"/>
                    <a:pt x="86" y="83"/>
                    <a:pt x="86" y="92"/>
                  </a:cubicBezTo>
                  <a:cubicBezTo>
                    <a:pt x="86" y="116"/>
                    <a:pt x="68" y="132"/>
                    <a:pt x="42" y="132"/>
                  </a:cubicBezTo>
                  <a:cubicBezTo>
                    <a:pt x="28" y="132"/>
                    <a:pt x="17" y="128"/>
                    <a:pt x="9" y="121"/>
                  </a:cubicBezTo>
                  <a:cubicBezTo>
                    <a:pt x="3" y="115"/>
                    <a:pt x="0" y="110"/>
                    <a:pt x="0" y="104"/>
                  </a:cubicBezTo>
                  <a:cubicBezTo>
                    <a:pt x="0" y="98"/>
                    <a:pt x="4" y="92"/>
                    <a:pt x="11" y="92"/>
                  </a:cubicBezTo>
                  <a:cubicBezTo>
                    <a:pt x="13" y="92"/>
                    <a:pt x="16" y="94"/>
                    <a:pt x="18" y="96"/>
                  </a:cubicBezTo>
                  <a:cubicBezTo>
                    <a:pt x="19" y="97"/>
                    <a:pt x="19" y="97"/>
                    <a:pt x="21" y="100"/>
                  </a:cubicBezTo>
                  <a:cubicBezTo>
                    <a:pt x="26" y="106"/>
                    <a:pt x="33" y="109"/>
                    <a:pt x="41" y="109"/>
                  </a:cubicBezTo>
                  <a:cubicBezTo>
                    <a:pt x="53" y="109"/>
                    <a:pt x="60" y="102"/>
                    <a:pt x="60" y="92"/>
                  </a:cubicBezTo>
                  <a:cubicBezTo>
                    <a:pt x="60" y="84"/>
                    <a:pt x="57" y="77"/>
                    <a:pt x="50" y="75"/>
                  </a:cubicBezTo>
                  <a:cubicBezTo>
                    <a:pt x="47" y="74"/>
                    <a:pt x="42" y="74"/>
                    <a:pt x="34" y="74"/>
                  </a:cubicBezTo>
                  <a:cubicBezTo>
                    <a:pt x="26" y="74"/>
                    <a:pt x="22" y="70"/>
                    <a:pt x="22" y="62"/>
                  </a:cubicBezTo>
                  <a:cubicBezTo>
                    <a:pt x="22" y="54"/>
                    <a:pt x="26" y="51"/>
                    <a:pt x="35" y="51"/>
                  </a:cubicBezTo>
                  <a:cubicBezTo>
                    <a:pt x="48" y="51"/>
                    <a:pt x="57" y="45"/>
                    <a:pt x="57" y="36"/>
                  </a:cubicBezTo>
                  <a:cubicBezTo>
                    <a:pt x="57" y="28"/>
                    <a:pt x="50" y="22"/>
                    <a:pt x="40" y="22"/>
                  </a:cubicBezTo>
                  <a:cubicBezTo>
                    <a:pt x="32" y="22"/>
                    <a:pt x="28" y="25"/>
                    <a:pt x="22" y="32"/>
                  </a:cubicBezTo>
                  <a:cubicBezTo>
                    <a:pt x="20" y="35"/>
                    <a:pt x="17" y="37"/>
                    <a:pt x="14" y="37"/>
                  </a:cubicBezTo>
                  <a:cubicBezTo>
                    <a:pt x="8" y="37"/>
                    <a:pt x="4" y="32"/>
                    <a:pt x="4" y="26"/>
                  </a:cubicBezTo>
                  <a:cubicBezTo>
                    <a:pt x="4" y="23"/>
                    <a:pt x="5" y="20"/>
                    <a:pt x="7" y="16"/>
                  </a:cubicBezTo>
                  <a:cubicBezTo>
                    <a:pt x="14" y="6"/>
                    <a:pt x="27" y="0"/>
                    <a:pt x="41" y="0"/>
                  </a:cubicBezTo>
                  <a:cubicBezTo>
                    <a:pt x="65" y="0"/>
                    <a:pt x="82" y="15"/>
                    <a:pt x="82" y="36"/>
                  </a:cubicBezTo>
                  <a:cubicBezTo>
                    <a:pt x="82" y="50"/>
                    <a:pt x="72" y="61"/>
                    <a:pt x="58" y="62"/>
                  </a:cubicBezTo>
                  <a:lnTo>
                    <a:pt x="57" y="6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0" name="Group 16"/>
          <p:cNvGrpSpPr>
            <a:grpSpLocks noChangeAspect="1"/>
          </p:cNvGrpSpPr>
          <p:nvPr/>
        </p:nvGrpSpPr>
        <p:grpSpPr bwMode="auto">
          <a:xfrm>
            <a:off x="682858" y="1217246"/>
            <a:ext cx="215900" cy="215900"/>
            <a:chOff x="432" y="773"/>
            <a:chExt cx="136" cy="136"/>
          </a:xfrm>
        </p:grpSpPr>
        <p:sp>
          <p:nvSpPr>
            <p:cNvPr id="31" name="AutoShape 15"/>
            <p:cNvSpPr>
              <a:spLocks noChangeAspect="1" noChangeArrowheads="1" noTextEdit="1"/>
            </p:cNvSpPr>
            <p:nvPr/>
          </p:nvSpPr>
          <p:spPr bwMode="auto">
            <a:xfrm>
              <a:off x="432" y="773"/>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8"/>
            <p:cNvSpPr>
              <a:spLocks/>
            </p:cNvSpPr>
            <p:nvPr/>
          </p:nvSpPr>
          <p:spPr bwMode="auto">
            <a:xfrm>
              <a:off x="462" y="804"/>
              <a:ext cx="16" cy="78"/>
            </a:xfrm>
            <a:custGeom>
              <a:avLst/>
              <a:gdLst>
                <a:gd name="T0" fmla="*/ 26 w 26"/>
                <a:gd name="T1" fmla="*/ 120 h 132"/>
                <a:gd name="T2" fmla="*/ 26 w 26"/>
                <a:gd name="T3" fmla="*/ 120 h 132"/>
                <a:gd name="T4" fmla="*/ 13 w 26"/>
                <a:gd name="T5" fmla="*/ 132 h 132"/>
                <a:gd name="T6" fmla="*/ 0 w 26"/>
                <a:gd name="T7" fmla="*/ 120 h 132"/>
                <a:gd name="T8" fmla="*/ 0 w 26"/>
                <a:gd name="T9" fmla="*/ 12 h 132"/>
                <a:gd name="T10" fmla="*/ 13 w 26"/>
                <a:gd name="T11" fmla="*/ 0 h 132"/>
                <a:gd name="T12" fmla="*/ 26 w 26"/>
                <a:gd name="T13" fmla="*/ 12 h 132"/>
                <a:gd name="T14" fmla="*/ 26 w 26"/>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2">
                  <a:moveTo>
                    <a:pt x="26" y="120"/>
                  </a:moveTo>
                  <a:lnTo>
                    <a:pt x="26" y="120"/>
                  </a:lnTo>
                  <a:cubicBezTo>
                    <a:pt x="26" y="127"/>
                    <a:pt x="20" y="132"/>
                    <a:pt x="13" y="132"/>
                  </a:cubicBezTo>
                  <a:cubicBezTo>
                    <a:pt x="6" y="132"/>
                    <a:pt x="0" y="127"/>
                    <a:pt x="0" y="120"/>
                  </a:cubicBezTo>
                  <a:lnTo>
                    <a:pt x="0" y="12"/>
                  </a:lnTo>
                  <a:cubicBezTo>
                    <a:pt x="0" y="5"/>
                    <a:pt x="6" y="0"/>
                    <a:pt x="13" y="0"/>
                  </a:cubicBezTo>
                  <a:cubicBezTo>
                    <a:pt x="20" y="0"/>
                    <a:pt x="26" y="5"/>
                    <a:pt x="26" y="12"/>
                  </a:cubicBezTo>
                  <a:lnTo>
                    <a:pt x="26"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19"/>
            <p:cNvSpPr>
              <a:spLocks/>
            </p:cNvSpPr>
            <p:nvPr/>
          </p:nvSpPr>
          <p:spPr bwMode="auto">
            <a:xfrm>
              <a:off x="494" y="802"/>
              <a:ext cx="58" cy="80"/>
            </a:xfrm>
            <a:custGeom>
              <a:avLst/>
              <a:gdLst>
                <a:gd name="T0" fmla="*/ 12 w 98"/>
                <a:gd name="T1" fmla="*/ 106 h 135"/>
                <a:gd name="T2" fmla="*/ 12 w 98"/>
                <a:gd name="T3" fmla="*/ 106 h 135"/>
                <a:gd name="T4" fmla="*/ 0 w 98"/>
                <a:gd name="T5" fmla="*/ 93 h 135"/>
                <a:gd name="T6" fmla="*/ 3 w 98"/>
                <a:gd name="T7" fmla="*/ 80 h 135"/>
                <a:gd name="T8" fmla="*/ 35 w 98"/>
                <a:gd name="T9" fmla="*/ 7 h 135"/>
                <a:gd name="T10" fmla="*/ 44 w 98"/>
                <a:gd name="T11" fmla="*/ 0 h 135"/>
                <a:gd name="T12" fmla="*/ 57 w 98"/>
                <a:gd name="T13" fmla="*/ 12 h 135"/>
                <a:gd name="T14" fmla="*/ 56 w 98"/>
                <a:gd name="T15" fmla="*/ 19 h 135"/>
                <a:gd name="T16" fmla="*/ 27 w 98"/>
                <a:gd name="T17" fmla="*/ 83 h 135"/>
                <a:gd name="T18" fmla="*/ 53 w 98"/>
                <a:gd name="T19" fmla="*/ 83 h 135"/>
                <a:gd name="T20" fmla="*/ 53 w 98"/>
                <a:gd name="T21" fmla="*/ 38 h 135"/>
                <a:gd name="T22" fmla="*/ 65 w 98"/>
                <a:gd name="T23" fmla="*/ 28 h 135"/>
                <a:gd name="T24" fmla="*/ 76 w 98"/>
                <a:gd name="T25" fmla="*/ 38 h 135"/>
                <a:gd name="T26" fmla="*/ 76 w 98"/>
                <a:gd name="T27" fmla="*/ 83 h 135"/>
                <a:gd name="T28" fmla="*/ 90 w 98"/>
                <a:gd name="T29" fmla="*/ 83 h 135"/>
                <a:gd name="T30" fmla="*/ 98 w 98"/>
                <a:gd name="T31" fmla="*/ 94 h 135"/>
                <a:gd name="T32" fmla="*/ 90 w 98"/>
                <a:gd name="T33" fmla="*/ 106 h 135"/>
                <a:gd name="T34" fmla="*/ 76 w 98"/>
                <a:gd name="T35" fmla="*/ 106 h 135"/>
                <a:gd name="T36" fmla="*/ 76 w 98"/>
                <a:gd name="T37" fmla="*/ 124 h 135"/>
                <a:gd name="T38" fmla="*/ 65 w 98"/>
                <a:gd name="T39" fmla="*/ 135 h 135"/>
                <a:gd name="T40" fmla="*/ 53 w 98"/>
                <a:gd name="T41" fmla="*/ 124 h 135"/>
                <a:gd name="T42" fmla="*/ 53 w 98"/>
                <a:gd name="T43" fmla="*/ 106 h 135"/>
                <a:gd name="T44" fmla="*/ 12 w 98"/>
                <a:gd name="T45" fmla="*/ 10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35">
                  <a:moveTo>
                    <a:pt x="12" y="106"/>
                  </a:moveTo>
                  <a:lnTo>
                    <a:pt x="12" y="106"/>
                  </a:lnTo>
                  <a:cubicBezTo>
                    <a:pt x="4" y="106"/>
                    <a:pt x="0" y="101"/>
                    <a:pt x="0" y="93"/>
                  </a:cubicBezTo>
                  <a:cubicBezTo>
                    <a:pt x="0" y="90"/>
                    <a:pt x="1" y="85"/>
                    <a:pt x="3" y="80"/>
                  </a:cubicBezTo>
                  <a:lnTo>
                    <a:pt x="35" y="7"/>
                  </a:lnTo>
                  <a:cubicBezTo>
                    <a:pt x="37" y="3"/>
                    <a:pt x="40" y="0"/>
                    <a:pt x="44" y="0"/>
                  </a:cubicBezTo>
                  <a:cubicBezTo>
                    <a:pt x="51" y="0"/>
                    <a:pt x="57" y="6"/>
                    <a:pt x="57" y="12"/>
                  </a:cubicBezTo>
                  <a:cubicBezTo>
                    <a:pt x="57" y="14"/>
                    <a:pt x="57" y="17"/>
                    <a:pt x="56" y="19"/>
                  </a:cubicBezTo>
                  <a:lnTo>
                    <a:pt x="27" y="83"/>
                  </a:lnTo>
                  <a:lnTo>
                    <a:pt x="53" y="83"/>
                  </a:lnTo>
                  <a:lnTo>
                    <a:pt x="53" y="38"/>
                  </a:lnTo>
                  <a:cubicBezTo>
                    <a:pt x="53" y="32"/>
                    <a:pt x="58" y="28"/>
                    <a:pt x="65" y="28"/>
                  </a:cubicBezTo>
                  <a:cubicBezTo>
                    <a:pt x="71" y="28"/>
                    <a:pt x="76" y="32"/>
                    <a:pt x="76" y="38"/>
                  </a:cubicBezTo>
                  <a:lnTo>
                    <a:pt x="76" y="83"/>
                  </a:lnTo>
                  <a:lnTo>
                    <a:pt x="90" y="83"/>
                  </a:lnTo>
                  <a:cubicBezTo>
                    <a:pt x="95" y="83"/>
                    <a:pt x="98" y="87"/>
                    <a:pt x="98" y="94"/>
                  </a:cubicBezTo>
                  <a:cubicBezTo>
                    <a:pt x="98" y="102"/>
                    <a:pt x="95" y="106"/>
                    <a:pt x="90" y="106"/>
                  </a:cubicBezTo>
                  <a:lnTo>
                    <a:pt x="76" y="106"/>
                  </a:lnTo>
                  <a:lnTo>
                    <a:pt x="76" y="124"/>
                  </a:lnTo>
                  <a:cubicBezTo>
                    <a:pt x="76" y="130"/>
                    <a:pt x="71" y="135"/>
                    <a:pt x="65" y="135"/>
                  </a:cubicBezTo>
                  <a:cubicBezTo>
                    <a:pt x="58" y="135"/>
                    <a:pt x="53" y="130"/>
                    <a:pt x="53" y="124"/>
                  </a:cubicBezTo>
                  <a:lnTo>
                    <a:pt x="53" y="106"/>
                  </a:lnTo>
                  <a:lnTo>
                    <a:pt x="12" y="10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52" name="Group 22"/>
          <p:cNvGrpSpPr>
            <a:grpSpLocks noChangeAspect="1"/>
          </p:cNvGrpSpPr>
          <p:nvPr/>
        </p:nvGrpSpPr>
        <p:grpSpPr bwMode="auto">
          <a:xfrm>
            <a:off x="684701" y="1608167"/>
            <a:ext cx="215900" cy="215900"/>
            <a:chOff x="432" y="1027"/>
            <a:chExt cx="136" cy="136"/>
          </a:xfrm>
        </p:grpSpPr>
        <p:sp>
          <p:nvSpPr>
            <p:cNvPr id="54" name="AutoShape 21"/>
            <p:cNvSpPr>
              <a:spLocks noChangeAspect="1" noChangeArrowheads="1" noTextEdit="1"/>
            </p:cNvSpPr>
            <p:nvPr/>
          </p:nvSpPr>
          <p:spPr bwMode="auto">
            <a:xfrm>
              <a:off x="432" y="1027"/>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24"/>
            <p:cNvSpPr>
              <a:spLocks/>
            </p:cNvSpPr>
            <p:nvPr/>
          </p:nvSpPr>
          <p:spPr bwMode="auto">
            <a:xfrm>
              <a:off x="465" y="1059"/>
              <a:ext cx="15" cy="78"/>
            </a:xfrm>
            <a:custGeom>
              <a:avLst/>
              <a:gdLst>
                <a:gd name="T0" fmla="*/ 25 w 25"/>
                <a:gd name="T1" fmla="*/ 120 h 132"/>
                <a:gd name="T2" fmla="*/ 25 w 25"/>
                <a:gd name="T3" fmla="*/ 120 h 132"/>
                <a:gd name="T4" fmla="*/ 12 w 25"/>
                <a:gd name="T5" fmla="*/ 132 h 132"/>
                <a:gd name="T6" fmla="*/ 0 w 25"/>
                <a:gd name="T7" fmla="*/ 120 h 132"/>
                <a:gd name="T8" fmla="*/ 0 w 25"/>
                <a:gd name="T9" fmla="*/ 12 h 132"/>
                <a:gd name="T10" fmla="*/ 12 w 25"/>
                <a:gd name="T11" fmla="*/ 0 h 132"/>
                <a:gd name="T12" fmla="*/ 25 w 25"/>
                <a:gd name="T13" fmla="*/ 12 h 132"/>
                <a:gd name="T14" fmla="*/ 25 w 25"/>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2">
                  <a:moveTo>
                    <a:pt x="25" y="120"/>
                  </a:moveTo>
                  <a:lnTo>
                    <a:pt x="25" y="120"/>
                  </a:lnTo>
                  <a:cubicBezTo>
                    <a:pt x="25" y="127"/>
                    <a:pt x="20" y="132"/>
                    <a:pt x="12" y="132"/>
                  </a:cubicBezTo>
                  <a:cubicBezTo>
                    <a:pt x="5" y="132"/>
                    <a:pt x="0" y="127"/>
                    <a:pt x="0" y="120"/>
                  </a:cubicBezTo>
                  <a:lnTo>
                    <a:pt x="0" y="12"/>
                  </a:lnTo>
                  <a:cubicBezTo>
                    <a:pt x="0" y="5"/>
                    <a:pt x="5" y="0"/>
                    <a:pt x="12" y="0"/>
                  </a:cubicBezTo>
                  <a:cubicBezTo>
                    <a:pt x="19"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25"/>
            <p:cNvSpPr>
              <a:spLocks/>
            </p:cNvSpPr>
            <p:nvPr/>
          </p:nvSpPr>
          <p:spPr bwMode="auto">
            <a:xfrm>
              <a:off x="502" y="1060"/>
              <a:ext cx="49" cy="77"/>
            </a:xfrm>
            <a:custGeom>
              <a:avLst/>
              <a:gdLst>
                <a:gd name="T0" fmla="*/ 23 w 82"/>
                <a:gd name="T1" fmla="*/ 51 h 130"/>
                <a:gd name="T2" fmla="*/ 23 w 82"/>
                <a:gd name="T3" fmla="*/ 51 h 130"/>
                <a:gd name="T4" fmla="*/ 45 w 82"/>
                <a:gd name="T5" fmla="*/ 43 h 130"/>
                <a:gd name="T6" fmla="*/ 82 w 82"/>
                <a:gd name="T7" fmla="*/ 85 h 130"/>
                <a:gd name="T8" fmla="*/ 38 w 82"/>
                <a:gd name="T9" fmla="*/ 130 h 130"/>
                <a:gd name="T10" fmla="*/ 0 w 82"/>
                <a:gd name="T11" fmla="*/ 105 h 130"/>
                <a:gd name="T12" fmla="*/ 11 w 82"/>
                <a:gd name="T13" fmla="*/ 93 h 130"/>
                <a:gd name="T14" fmla="*/ 20 w 82"/>
                <a:gd name="T15" fmla="*/ 98 h 130"/>
                <a:gd name="T16" fmla="*/ 37 w 82"/>
                <a:gd name="T17" fmla="*/ 106 h 130"/>
                <a:gd name="T18" fmla="*/ 57 w 82"/>
                <a:gd name="T19" fmla="*/ 85 h 130"/>
                <a:gd name="T20" fmla="*/ 38 w 82"/>
                <a:gd name="T21" fmla="*/ 64 h 130"/>
                <a:gd name="T22" fmla="*/ 23 w 82"/>
                <a:gd name="T23" fmla="*/ 71 h 130"/>
                <a:gd name="T24" fmla="*/ 13 w 82"/>
                <a:gd name="T25" fmla="*/ 76 h 130"/>
                <a:gd name="T26" fmla="*/ 5 w 82"/>
                <a:gd name="T27" fmla="*/ 74 h 130"/>
                <a:gd name="T28" fmla="*/ 0 w 82"/>
                <a:gd name="T29" fmla="*/ 61 h 130"/>
                <a:gd name="T30" fmla="*/ 0 w 82"/>
                <a:gd name="T31" fmla="*/ 59 h 130"/>
                <a:gd name="T32" fmla="*/ 2 w 82"/>
                <a:gd name="T33" fmla="*/ 16 h 130"/>
                <a:gd name="T34" fmla="*/ 18 w 82"/>
                <a:gd name="T35" fmla="*/ 0 h 130"/>
                <a:gd name="T36" fmla="*/ 68 w 82"/>
                <a:gd name="T37" fmla="*/ 0 h 130"/>
                <a:gd name="T38" fmla="*/ 77 w 82"/>
                <a:gd name="T39" fmla="*/ 12 h 130"/>
                <a:gd name="T40" fmla="*/ 68 w 82"/>
                <a:gd name="T41" fmla="*/ 24 h 130"/>
                <a:gd name="T42" fmla="*/ 28 w 82"/>
                <a:gd name="T43" fmla="*/ 24 h 130"/>
                <a:gd name="T44" fmla="*/ 24 w 82"/>
                <a:gd name="T45" fmla="*/ 28 h 130"/>
                <a:gd name="T46" fmla="*/ 23 w 82"/>
                <a:gd name="T47" fmla="*/ 5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130">
                  <a:moveTo>
                    <a:pt x="23" y="51"/>
                  </a:moveTo>
                  <a:lnTo>
                    <a:pt x="23" y="51"/>
                  </a:lnTo>
                  <a:cubicBezTo>
                    <a:pt x="29" y="46"/>
                    <a:pt x="36" y="43"/>
                    <a:pt x="45" y="43"/>
                  </a:cubicBezTo>
                  <a:cubicBezTo>
                    <a:pt x="67" y="43"/>
                    <a:pt x="82" y="61"/>
                    <a:pt x="82" y="85"/>
                  </a:cubicBezTo>
                  <a:cubicBezTo>
                    <a:pt x="82" y="112"/>
                    <a:pt x="64" y="130"/>
                    <a:pt x="38" y="130"/>
                  </a:cubicBezTo>
                  <a:cubicBezTo>
                    <a:pt x="18" y="130"/>
                    <a:pt x="0" y="118"/>
                    <a:pt x="0" y="105"/>
                  </a:cubicBezTo>
                  <a:cubicBezTo>
                    <a:pt x="0" y="98"/>
                    <a:pt x="5" y="93"/>
                    <a:pt x="11" y="93"/>
                  </a:cubicBezTo>
                  <a:cubicBezTo>
                    <a:pt x="15" y="93"/>
                    <a:pt x="16" y="94"/>
                    <a:pt x="20" y="98"/>
                  </a:cubicBezTo>
                  <a:cubicBezTo>
                    <a:pt x="24" y="104"/>
                    <a:pt x="29" y="106"/>
                    <a:pt x="37" y="106"/>
                  </a:cubicBezTo>
                  <a:cubicBezTo>
                    <a:pt x="49" y="106"/>
                    <a:pt x="57" y="97"/>
                    <a:pt x="57" y="85"/>
                  </a:cubicBezTo>
                  <a:cubicBezTo>
                    <a:pt x="57" y="72"/>
                    <a:pt x="50" y="64"/>
                    <a:pt x="38" y="64"/>
                  </a:cubicBezTo>
                  <a:cubicBezTo>
                    <a:pt x="33" y="64"/>
                    <a:pt x="28" y="66"/>
                    <a:pt x="23" y="71"/>
                  </a:cubicBezTo>
                  <a:cubicBezTo>
                    <a:pt x="19" y="75"/>
                    <a:pt x="17" y="76"/>
                    <a:pt x="13" y="76"/>
                  </a:cubicBezTo>
                  <a:cubicBezTo>
                    <a:pt x="10" y="76"/>
                    <a:pt x="7" y="75"/>
                    <a:pt x="5" y="74"/>
                  </a:cubicBezTo>
                  <a:cubicBezTo>
                    <a:pt x="2" y="71"/>
                    <a:pt x="0" y="67"/>
                    <a:pt x="0" y="61"/>
                  </a:cubicBezTo>
                  <a:lnTo>
                    <a:pt x="0" y="59"/>
                  </a:lnTo>
                  <a:lnTo>
                    <a:pt x="2" y="16"/>
                  </a:lnTo>
                  <a:cubicBezTo>
                    <a:pt x="2" y="6"/>
                    <a:pt x="8" y="0"/>
                    <a:pt x="18" y="0"/>
                  </a:cubicBezTo>
                  <a:lnTo>
                    <a:pt x="68" y="0"/>
                  </a:lnTo>
                  <a:cubicBezTo>
                    <a:pt x="73" y="0"/>
                    <a:pt x="77" y="5"/>
                    <a:pt x="77" y="12"/>
                  </a:cubicBezTo>
                  <a:cubicBezTo>
                    <a:pt x="77" y="20"/>
                    <a:pt x="73" y="24"/>
                    <a:pt x="68" y="24"/>
                  </a:cubicBezTo>
                  <a:lnTo>
                    <a:pt x="28" y="24"/>
                  </a:lnTo>
                  <a:cubicBezTo>
                    <a:pt x="25" y="24"/>
                    <a:pt x="24" y="25"/>
                    <a:pt x="24" y="28"/>
                  </a:cubicBezTo>
                  <a:lnTo>
                    <a:pt x="23" y="5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58" name="Group 28"/>
          <p:cNvGrpSpPr>
            <a:grpSpLocks noChangeAspect="1"/>
          </p:cNvGrpSpPr>
          <p:nvPr/>
        </p:nvGrpSpPr>
        <p:grpSpPr bwMode="auto">
          <a:xfrm>
            <a:off x="680347" y="2017201"/>
            <a:ext cx="215900" cy="215900"/>
            <a:chOff x="432" y="1281"/>
            <a:chExt cx="136" cy="136"/>
          </a:xfrm>
        </p:grpSpPr>
        <p:sp>
          <p:nvSpPr>
            <p:cNvPr id="59" name="AutoShape 27"/>
            <p:cNvSpPr>
              <a:spLocks noChangeAspect="1" noChangeArrowheads="1" noTextEdit="1"/>
            </p:cNvSpPr>
            <p:nvPr/>
          </p:nvSpPr>
          <p:spPr bwMode="auto">
            <a:xfrm>
              <a:off x="432" y="1281"/>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30"/>
            <p:cNvSpPr>
              <a:spLocks/>
            </p:cNvSpPr>
            <p:nvPr/>
          </p:nvSpPr>
          <p:spPr bwMode="auto">
            <a:xfrm>
              <a:off x="466" y="1312"/>
              <a:ext cx="15" cy="78"/>
            </a:xfrm>
            <a:custGeom>
              <a:avLst/>
              <a:gdLst>
                <a:gd name="T0" fmla="*/ 25 w 25"/>
                <a:gd name="T1" fmla="*/ 120 h 131"/>
                <a:gd name="T2" fmla="*/ 25 w 25"/>
                <a:gd name="T3" fmla="*/ 120 h 131"/>
                <a:gd name="T4" fmla="*/ 12 w 25"/>
                <a:gd name="T5" fmla="*/ 131 h 131"/>
                <a:gd name="T6" fmla="*/ 0 w 25"/>
                <a:gd name="T7" fmla="*/ 120 h 131"/>
                <a:gd name="T8" fmla="*/ 0 w 25"/>
                <a:gd name="T9" fmla="*/ 11 h 131"/>
                <a:gd name="T10" fmla="*/ 12 w 25"/>
                <a:gd name="T11" fmla="*/ 0 h 131"/>
                <a:gd name="T12" fmla="*/ 25 w 25"/>
                <a:gd name="T13" fmla="*/ 11 h 131"/>
                <a:gd name="T14" fmla="*/ 25 w 25"/>
                <a:gd name="T15" fmla="*/ 12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1">
                  <a:moveTo>
                    <a:pt x="25" y="120"/>
                  </a:moveTo>
                  <a:lnTo>
                    <a:pt x="25" y="120"/>
                  </a:lnTo>
                  <a:cubicBezTo>
                    <a:pt x="25" y="126"/>
                    <a:pt x="20" y="131"/>
                    <a:pt x="12" y="131"/>
                  </a:cubicBezTo>
                  <a:cubicBezTo>
                    <a:pt x="5" y="131"/>
                    <a:pt x="0" y="126"/>
                    <a:pt x="0" y="120"/>
                  </a:cubicBezTo>
                  <a:lnTo>
                    <a:pt x="0" y="11"/>
                  </a:lnTo>
                  <a:cubicBezTo>
                    <a:pt x="0" y="5"/>
                    <a:pt x="5" y="0"/>
                    <a:pt x="12" y="0"/>
                  </a:cubicBezTo>
                  <a:cubicBezTo>
                    <a:pt x="19" y="0"/>
                    <a:pt x="25" y="5"/>
                    <a:pt x="25" y="11"/>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31"/>
            <p:cNvSpPr>
              <a:spLocks noEditPoints="1"/>
            </p:cNvSpPr>
            <p:nvPr/>
          </p:nvSpPr>
          <p:spPr bwMode="auto">
            <a:xfrm>
              <a:off x="502" y="1310"/>
              <a:ext cx="52" cy="81"/>
            </a:xfrm>
            <a:custGeom>
              <a:avLst/>
              <a:gdLst>
                <a:gd name="T0" fmla="*/ 27 w 87"/>
                <a:gd name="T1" fmla="*/ 90 h 136"/>
                <a:gd name="T2" fmla="*/ 27 w 87"/>
                <a:gd name="T3" fmla="*/ 90 h 136"/>
                <a:gd name="T4" fmla="*/ 45 w 87"/>
                <a:gd name="T5" fmla="*/ 113 h 136"/>
                <a:gd name="T6" fmla="*/ 62 w 87"/>
                <a:gd name="T7" fmla="*/ 91 h 136"/>
                <a:gd name="T8" fmla="*/ 45 w 87"/>
                <a:gd name="T9" fmla="*/ 70 h 136"/>
                <a:gd name="T10" fmla="*/ 27 w 87"/>
                <a:gd name="T11" fmla="*/ 90 h 136"/>
                <a:gd name="T12" fmla="*/ 50 w 87"/>
                <a:gd name="T13" fmla="*/ 49 h 136"/>
                <a:gd name="T14" fmla="*/ 50 w 87"/>
                <a:gd name="T15" fmla="*/ 49 h 136"/>
                <a:gd name="T16" fmla="*/ 87 w 87"/>
                <a:gd name="T17" fmla="*/ 91 h 136"/>
                <a:gd name="T18" fmla="*/ 46 w 87"/>
                <a:gd name="T19" fmla="*/ 136 h 136"/>
                <a:gd name="T20" fmla="*/ 0 w 87"/>
                <a:gd name="T21" fmla="*/ 80 h 136"/>
                <a:gd name="T22" fmla="*/ 34 w 87"/>
                <a:gd name="T23" fmla="*/ 11 h 136"/>
                <a:gd name="T24" fmla="*/ 57 w 87"/>
                <a:gd name="T25" fmla="*/ 0 h 136"/>
                <a:gd name="T26" fmla="*/ 68 w 87"/>
                <a:gd name="T27" fmla="*/ 12 h 136"/>
                <a:gd name="T28" fmla="*/ 60 w 87"/>
                <a:gd name="T29" fmla="*/ 25 h 136"/>
                <a:gd name="T30" fmla="*/ 26 w 87"/>
                <a:gd name="T31" fmla="*/ 61 h 136"/>
                <a:gd name="T32" fmla="*/ 50 w 87"/>
                <a:gd name="T33" fmla="*/ 4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36">
                  <a:moveTo>
                    <a:pt x="27" y="90"/>
                  </a:moveTo>
                  <a:lnTo>
                    <a:pt x="27" y="90"/>
                  </a:lnTo>
                  <a:cubicBezTo>
                    <a:pt x="27" y="104"/>
                    <a:pt x="34" y="113"/>
                    <a:pt x="45" y="113"/>
                  </a:cubicBezTo>
                  <a:cubicBezTo>
                    <a:pt x="55" y="113"/>
                    <a:pt x="62" y="104"/>
                    <a:pt x="62" y="91"/>
                  </a:cubicBezTo>
                  <a:cubicBezTo>
                    <a:pt x="62" y="78"/>
                    <a:pt x="55" y="70"/>
                    <a:pt x="45" y="70"/>
                  </a:cubicBezTo>
                  <a:cubicBezTo>
                    <a:pt x="34" y="70"/>
                    <a:pt x="27" y="78"/>
                    <a:pt x="27" y="90"/>
                  </a:cubicBezTo>
                  <a:close/>
                  <a:moveTo>
                    <a:pt x="50" y="49"/>
                  </a:moveTo>
                  <a:lnTo>
                    <a:pt x="50" y="49"/>
                  </a:lnTo>
                  <a:cubicBezTo>
                    <a:pt x="71" y="49"/>
                    <a:pt x="87" y="67"/>
                    <a:pt x="87" y="91"/>
                  </a:cubicBezTo>
                  <a:cubicBezTo>
                    <a:pt x="87" y="117"/>
                    <a:pt x="70" y="136"/>
                    <a:pt x="46" y="136"/>
                  </a:cubicBezTo>
                  <a:cubicBezTo>
                    <a:pt x="18" y="136"/>
                    <a:pt x="0" y="114"/>
                    <a:pt x="0" y="80"/>
                  </a:cubicBezTo>
                  <a:cubicBezTo>
                    <a:pt x="0" y="55"/>
                    <a:pt x="14" y="28"/>
                    <a:pt x="34" y="11"/>
                  </a:cubicBezTo>
                  <a:cubicBezTo>
                    <a:pt x="43" y="4"/>
                    <a:pt x="51" y="0"/>
                    <a:pt x="57" y="0"/>
                  </a:cubicBezTo>
                  <a:cubicBezTo>
                    <a:pt x="63" y="0"/>
                    <a:pt x="68" y="5"/>
                    <a:pt x="68" y="12"/>
                  </a:cubicBezTo>
                  <a:cubicBezTo>
                    <a:pt x="68" y="17"/>
                    <a:pt x="65" y="22"/>
                    <a:pt x="60" y="25"/>
                  </a:cubicBezTo>
                  <a:cubicBezTo>
                    <a:pt x="45" y="33"/>
                    <a:pt x="32" y="46"/>
                    <a:pt x="26" y="61"/>
                  </a:cubicBezTo>
                  <a:cubicBezTo>
                    <a:pt x="31" y="53"/>
                    <a:pt x="40" y="49"/>
                    <a:pt x="50" y="4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63" name="Group 34"/>
          <p:cNvGrpSpPr>
            <a:grpSpLocks noChangeAspect="1"/>
          </p:cNvGrpSpPr>
          <p:nvPr/>
        </p:nvGrpSpPr>
        <p:grpSpPr bwMode="auto">
          <a:xfrm>
            <a:off x="682858" y="2425963"/>
            <a:ext cx="215900" cy="215900"/>
            <a:chOff x="432" y="1534"/>
            <a:chExt cx="136" cy="136"/>
          </a:xfrm>
        </p:grpSpPr>
        <p:sp>
          <p:nvSpPr>
            <p:cNvPr id="64" name="AutoShape 33"/>
            <p:cNvSpPr>
              <a:spLocks noChangeAspect="1" noChangeArrowheads="1" noTextEdit="1"/>
            </p:cNvSpPr>
            <p:nvPr/>
          </p:nvSpPr>
          <p:spPr bwMode="auto">
            <a:xfrm>
              <a:off x="432" y="1534"/>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36"/>
            <p:cNvSpPr>
              <a:spLocks/>
            </p:cNvSpPr>
            <p:nvPr/>
          </p:nvSpPr>
          <p:spPr bwMode="auto">
            <a:xfrm>
              <a:off x="464" y="1567"/>
              <a:ext cx="15" cy="79"/>
            </a:xfrm>
            <a:custGeom>
              <a:avLst/>
              <a:gdLst>
                <a:gd name="T0" fmla="*/ 25 w 25"/>
                <a:gd name="T1" fmla="*/ 120 h 132"/>
                <a:gd name="T2" fmla="*/ 25 w 25"/>
                <a:gd name="T3" fmla="*/ 120 h 132"/>
                <a:gd name="T4" fmla="*/ 12 w 25"/>
                <a:gd name="T5" fmla="*/ 132 h 132"/>
                <a:gd name="T6" fmla="*/ 0 w 25"/>
                <a:gd name="T7" fmla="*/ 120 h 132"/>
                <a:gd name="T8" fmla="*/ 0 w 25"/>
                <a:gd name="T9" fmla="*/ 12 h 132"/>
                <a:gd name="T10" fmla="*/ 12 w 25"/>
                <a:gd name="T11" fmla="*/ 0 h 132"/>
                <a:gd name="T12" fmla="*/ 25 w 25"/>
                <a:gd name="T13" fmla="*/ 12 h 132"/>
                <a:gd name="T14" fmla="*/ 25 w 25"/>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2">
                  <a:moveTo>
                    <a:pt x="25" y="120"/>
                  </a:moveTo>
                  <a:lnTo>
                    <a:pt x="25" y="120"/>
                  </a:lnTo>
                  <a:cubicBezTo>
                    <a:pt x="25" y="127"/>
                    <a:pt x="20" y="132"/>
                    <a:pt x="12" y="132"/>
                  </a:cubicBezTo>
                  <a:cubicBezTo>
                    <a:pt x="5" y="132"/>
                    <a:pt x="0" y="127"/>
                    <a:pt x="0" y="120"/>
                  </a:cubicBezTo>
                  <a:lnTo>
                    <a:pt x="0" y="12"/>
                  </a:lnTo>
                  <a:cubicBezTo>
                    <a:pt x="0" y="5"/>
                    <a:pt x="5" y="0"/>
                    <a:pt x="12" y="0"/>
                  </a:cubicBezTo>
                  <a:cubicBezTo>
                    <a:pt x="20"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37"/>
            <p:cNvSpPr>
              <a:spLocks/>
            </p:cNvSpPr>
            <p:nvPr/>
          </p:nvSpPr>
          <p:spPr bwMode="auto">
            <a:xfrm>
              <a:off x="500" y="1569"/>
              <a:ext cx="52" cy="77"/>
            </a:xfrm>
            <a:custGeom>
              <a:avLst/>
              <a:gdLst>
                <a:gd name="T0" fmla="*/ 74 w 88"/>
                <a:gd name="T1" fmla="*/ 0 h 129"/>
                <a:gd name="T2" fmla="*/ 74 w 88"/>
                <a:gd name="T3" fmla="*/ 0 h 129"/>
                <a:gd name="T4" fmla="*/ 88 w 88"/>
                <a:gd name="T5" fmla="*/ 13 h 129"/>
                <a:gd name="T6" fmla="*/ 86 w 88"/>
                <a:gd name="T7" fmla="*/ 22 h 129"/>
                <a:gd name="T8" fmla="*/ 56 w 88"/>
                <a:gd name="T9" fmla="*/ 117 h 129"/>
                <a:gd name="T10" fmla="*/ 45 w 88"/>
                <a:gd name="T11" fmla="*/ 129 h 129"/>
                <a:gd name="T12" fmla="*/ 33 w 88"/>
                <a:gd name="T13" fmla="*/ 118 h 129"/>
                <a:gd name="T14" fmla="*/ 35 w 88"/>
                <a:gd name="T15" fmla="*/ 108 h 129"/>
                <a:gd name="T16" fmla="*/ 61 w 88"/>
                <a:gd name="T17" fmla="*/ 27 h 129"/>
                <a:gd name="T18" fmla="*/ 61 w 88"/>
                <a:gd name="T19" fmla="*/ 25 h 129"/>
                <a:gd name="T20" fmla="*/ 58 w 88"/>
                <a:gd name="T21" fmla="*/ 23 h 129"/>
                <a:gd name="T22" fmla="*/ 25 w 88"/>
                <a:gd name="T23" fmla="*/ 23 h 129"/>
                <a:gd name="T24" fmla="*/ 22 w 88"/>
                <a:gd name="T25" fmla="*/ 27 h 129"/>
                <a:gd name="T26" fmla="*/ 22 w 88"/>
                <a:gd name="T27" fmla="*/ 43 h 129"/>
                <a:gd name="T28" fmla="*/ 11 w 88"/>
                <a:gd name="T29" fmla="*/ 53 h 129"/>
                <a:gd name="T30" fmla="*/ 0 w 88"/>
                <a:gd name="T31" fmla="*/ 43 h 129"/>
                <a:gd name="T32" fmla="*/ 0 w 88"/>
                <a:gd name="T33" fmla="*/ 18 h 129"/>
                <a:gd name="T34" fmla="*/ 15 w 88"/>
                <a:gd name="T35" fmla="*/ 0 h 129"/>
                <a:gd name="T36" fmla="*/ 74 w 88"/>
                <a:gd name="T3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129">
                  <a:moveTo>
                    <a:pt x="74" y="0"/>
                  </a:moveTo>
                  <a:lnTo>
                    <a:pt x="74" y="0"/>
                  </a:lnTo>
                  <a:cubicBezTo>
                    <a:pt x="83" y="0"/>
                    <a:pt x="88" y="5"/>
                    <a:pt x="88" y="13"/>
                  </a:cubicBezTo>
                  <a:cubicBezTo>
                    <a:pt x="88" y="16"/>
                    <a:pt x="88" y="18"/>
                    <a:pt x="86" y="22"/>
                  </a:cubicBezTo>
                  <a:cubicBezTo>
                    <a:pt x="81" y="37"/>
                    <a:pt x="67" y="81"/>
                    <a:pt x="56" y="117"/>
                  </a:cubicBezTo>
                  <a:cubicBezTo>
                    <a:pt x="54" y="125"/>
                    <a:pt x="51" y="129"/>
                    <a:pt x="45" y="129"/>
                  </a:cubicBezTo>
                  <a:cubicBezTo>
                    <a:pt x="38" y="129"/>
                    <a:pt x="33" y="124"/>
                    <a:pt x="33" y="118"/>
                  </a:cubicBezTo>
                  <a:cubicBezTo>
                    <a:pt x="33" y="115"/>
                    <a:pt x="33" y="114"/>
                    <a:pt x="35" y="108"/>
                  </a:cubicBezTo>
                  <a:cubicBezTo>
                    <a:pt x="44" y="78"/>
                    <a:pt x="56" y="40"/>
                    <a:pt x="61" y="27"/>
                  </a:cubicBezTo>
                  <a:cubicBezTo>
                    <a:pt x="61" y="26"/>
                    <a:pt x="61" y="25"/>
                    <a:pt x="61" y="25"/>
                  </a:cubicBezTo>
                  <a:cubicBezTo>
                    <a:pt x="61" y="24"/>
                    <a:pt x="60" y="23"/>
                    <a:pt x="58" y="23"/>
                  </a:cubicBezTo>
                  <a:lnTo>
                    <a:pt x="25" y="23"/>
                  </a:lnTo>
                  <a:cubicBezTo>
                    <a:pt x="23" y="23"/>
                    <a:pt x="22" y="25"/>
                    <a:pt x="22" y="27"/>
                  </a:cubicBezTo>
                  <a:lnTo>
                    <a:pt x="22" y="43"/>
                  </a:lnTo>
                  <a:cubicBezTo>
                    <a:pt x="22" y="49"/>
                    <a:pt x="17" y="53"/>
                    <a:pt x="11" y="53"/>
                  </a:cubicBezTo>
                  <a:cubicBezTo>
                    <a:pt x="4" y="53"/>
                    <a:pt x="0" y="49"/>
                    <a:pt x="0" y="43"/>
                  </a:cubicBezTo>
                  <a:lnTo>
                    <a:pt x="0" y="18"/>
                  </a:lnTo>
                  <a:cubicBezTo>
                    <a:pt x="0" y="6"/>
                    <a:pt x="5" y="0"/>
                    <a:pt x="15" y="0"/>
                  </a:cubicBezTo>
                  <a:lnTo>
                    <a:pt x="74"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76" name="Group 40"/>
          <p:cNvGrpSpPr>
            <a:grpSpLocks noChangeAspect="1"/>
          </p:cNvGrpSpPr>
          <p:nvPr/>
        </p:nvGrpSpPr>
        <p:grpSpPr bwMode="auto">
          <a:xfrm>
            <a:off x="729506" y="2885017"/>
            <a:ext cx="147638" cy="125413"/>
            <a:chOff x="461" y="1821"/>
            <a:chExt cx="93" cy="79"/>
          </a:xfrm>
        </p:grpSpPr>
        <p:sp>
          <p:nvSpPr>
            <p:cNvPr id="84" name="Freeform 42"/>
            <p:cNvSpPr>
              <a:spLocks/>
            </p:cNvSpPr>
            <p:nvPr/>
          </p:nvSpPr>
          <p:spPr bwMode="auto">
            <a:xfrm>
              <a:off x="461" y="1821"/>
              <a:ext cx="16" cy="78"/>
            </a:xfrm>
            <a:custGeom>
              <a:avLst/>
              <a:gdLst>
                <a:gd name="T0" fmla="*/ 26 w 26"/>
                <a:gd name="T1" fmla="*/ 120 h 131"/>
                <a:gd name="T2" fmla="*/ 26 w 26"/>
                <a:gd name="T3" fmla="*/ 120 h 131"/>
                <a:gd name="T4" fmla="*/ 13 w 26"/>
                <a:gd name="T5" fmla="*/ 131 h 131"/>
                <a:gd name="T6" fmla="*/ 0 w 26"/>
                <a:gd name="T7" fmla="*/ 120 h 131"/>
                <a:gd name="T8" fmla="*/ 0 w 26"/>
                <a:gd name="T9" fmla="*/ 12 h 131"/>
                <a:gd name="T10" fmla="*/ 13 w 26"/>
                <a:gd name="T11" fmla="*/ 0 h 131"/>
                <a:gd name="T12" fmla="*/ 26 w 26"/>
                <a:gd name="T13" fmla="*/ 12 h 131"/>
                <a:gd name="T14" fmla="*/ 26 w 26"/>
                <a:gd name="T15" fmla="*/ 12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1">
                  <a:moveTo>
                    <a:pt x="26" y="120"/>
                  </a:moveTo>
                  <a:lnTo>
                    <a:pt x="26" y="120"/>
                  </a:lnTo>
                  <a:cubicBezTo>
                    <a:pt x="26" y="127"/>
                    <a:pt x="20" y="131"/>
                    <a:pt x="13" y="131"/>
                  </a:cubicBezTo>
                  <a:cubicBezTo>
                    <a:pt x="6" y="131"/>
                    <a:pt x="0" y="127"/>
                    <a:pt x="0" y="120"/>
                  </a:cubicBezTo>
                  <a:lnTo>
                    <a:pt x="0" y="12"/>
                  </a:lnTo>
                  <a:cubicBezTo>
                    <a:pt x="0" y="5"/>
                    <a:pt x="6" y="0"/>
                    <a:pt x="13" y="0"/>
                  </a:cubicBezTo>
                  <a:cubicBezTo>
                    <a:pt x="20" y="0"/>
                    <a:pt x="26" y="5"/>
                    <a:pt x="26" y="12"/>
                  </a:cubicBezTo>
                  <a:lnTo>
                    <a:pt x="26"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43"/>
            <p:cNvSpPr>
              <a:spLocks noEditPoints="1"/>
            </p:cNvSpPr>
            <p:nvPr/>
          </p:nvSpPr>
          <p:spPr bwMode="auto">
            <a:xfrm>
              <a:off x="499" y="1821"/>
              <a:ext cx="55" cy="79"/>
            </a:xfrm>
            <a:custGeom>
              <a:avLst/>
              <a:gdLst>
                <a:gd name="T0" fmla="*/ 44 w 92"/>
                <a:gd name="T1" fmla="*/ 20 h 133"/>
                <a:gd name="T2" fmla="*/ 44 w 92"/>
                <a:gd name="T3" fmla="*/ 20 h 133"/>
                <a:gd name="T4" fmla="*/ 26 w 92"/>
                <a:gd name="T5" fmla="*/ 33 h 133"/>
                <a:gd name="T6" fmla="*/ 41 w 92"/>
                <a:gd name="T7" fmla="*/ 50 h 133"/>
                <a:gd name="T8" fmla="*/ 64 w 92"/>
                <a:gd name="T9" fmla="*/ 30 h 133"/>
                <a:gd name="T10" fmla="*/ 44 w 92"/>
                <a:gd name="T11" fmla="*/ 20 h 133"/>
                <a:gd name="T12" fmla="*/ 24 w 92"/>
                <a:gd name="T13" fmla="*/ 97 h 133"/>
                <a:gd name="T14" fmla="*/ 24 w 92"/>
                <a:gd name="T15" fmla="*/ 97 h 133"/>
                <a:gd name="T16" fmla="*/ 44 w 92"/>
                <a:gd name="T17" fmla="*/ 112 h 133"/>
                <a:gd name="T18" fmla="*/ 66 w 92"/>
                <a:gd name="T19" fmla="*/ 97 h 133"/>
                <a:gd name="T20" fmla="*/ 60 w 92"/>
                <a:gd name="T21" fmla="*/ 84 h 133"/>
                <a:gd name="T22" fmla="*/ 50 w 92"/>
                <a:gd name="T23" fmla="*/ 77 h 133"/>
                <a:gd name="T24" fmla="*/ 44 w 92"/>
                <a:gd name="T25" fmla="*/ 74 h 133"/>
                <a:gd name="T26" fmla="*/ 24 w 92"/>
                <a:gd name="T27" fmla="*/ 97 h 133"/>
                <a:gd name="T28" fmla="*/ 3 w 92"/>
                <a:gd name="T29" fmla="*/ 34 h 133"/>
                <a:gd name="T30" fmla="*/ 3 w 92"/>
                <a:gd name="T31" fmla="*/ 34 h 133"/>
                <a:gd name="T32" fmla="*/ 45 w 92"/>
                <a:gd name="T33" fmla="*/ 0 h 133"/>
                <a:gd name="T34" fmla="*/ 83 w 92"/>
                <a:gd name="T35" fmla="*/ 15 h 133"/>
                <a:gd name="T36" fmla="*/ 92 w 92"/>
                <a:gd name="T37" fmla="*/ 33 h 133"/>
                <a:gd name="T38" fmla="*/ 81 w 92"/>
                <a:gd name="T39" fmla="*/ 44 h 133"/>
                <a:gd name="T40" fmla="*/ 79 w 92"/>
                <a:gd name="T41" fmla="*/ 44 h 133"/>
                <a:gd name="T42" fmla="*/ 63 w 92"/>
                <a:gd name="T43" fmla="*/ 59 h 133"/>
                <a:gd name="T44" fmla="*/ 90 w 92"/>
                <a:gd name="T45" fmla="*/ 95 h 133"/>
                <a:gd name="T46" fmla="*/ 44 w 92"/>
                <a:gd name="T47" fmla="*/ 133 h 133"/>
                <a:gd name="T48" fmla="*/ 0 w 92"/>
                <a:gd name="T49" fmla="*/ 96 h 133"/>
                <a:gd name="T50" fmla="*/ 21 w 92"/>
                <a:gd name="T51" fmla="*/ 64 h 133"/>
                <a:gd name="T52" fmla="*/ 3 w 92"/>
                <a:gd name="T53" fmla="*/ 3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33">
                  <a:moveTo>
                    <a:pt x="44" y="20"/>
                  </a:moveTo>
                  <a:lnTo>
                    <a:pt x="44" y="20"/>
                  </a:lnTo>
                  <a:cubicBezTo>
                    <a:pt x="33" y="20"/>
                    <a:pt x="26" y="26"/>
                    <a:pt x="26" y="33"/>
                  </a:cubicBezTo>
                  <a:cubicBezTo>
                    <a:pt x="26" y="40"/>
                    <a:pt x="31" y="45"/>
                    <a:pt x="41" y="50"/>
                  </a:cubicBezTo>
                  <a:cubicBezTo>
                    <a:pt x="50" y="44"/>
                    <a:pt x="59" y="36"/>
                    <a:pt x="64" y="30"/>
                  </a:cubicBezTo>
                  <a:cubicBezTo>
                    <a:pt x="58" y="24"/>
                    <a:pt x="52" y="20"/>
                    <a:pt x="44" y="20"/>
                  </a:cubicBezTo>
                  <a:close/>
                  <a:moveTo>
                    <a:pt x="24" y="97"/>
                  </a:moveTo>
                  <a:lnTo>
                    <a:pt x="24" y="97"/>
                  </a:lnTo>
                  <a:cubicBezTo>
                    <a:pt x="24" y="107"/>
                    <a:pt x="30" y="112"/>
                    <a:pt x="44" y="112"/>
                  </a:cubicBezTo>
                  <a:cubicBezTo>
                    <a:pt x="58" y="112"/>
                    <a:pt x="66" y="106"/>
                    <a:pt x="66" y="97"/>
                  </a:cubicBezTo>
                  <a:cubicBezTo>
                    <a:pt x="66" y="92"/>
                    <a:pt x="64" y="88"/>
                    <a:pt x="60" y="84"/>
                  </a:cubicBezTo>
                  <a:cubicBezTo>
                    <a:pt x="57" y="81"/>
                    <a:pt x="54" y="78"/>
                    <a:pt x="50" y="77"/>
                  </a:cubicBezTo>
                  <a:cubicBezTo>
                    <a:pt x="48" y="76"/>
                    <a:pt x="44" y="74"/>
                    <a:pt x="44" y="74"/>
                  </a:cubicBezTo>
                  <a:cubicBezTo>
                    <a:pt x="32" y="79"/>
                    <a:pt x="24" y="89"/>
                    <a:pt x="24" y="97"/>
                  </a:cubicBezTo>
                  <a:close/>
                  <a:moveTo>
                    <a:pt x="3" y="34"/>
                  </a:moveTo>
                  <a:lnTo>
                    <a:pt x="3" y="34"/>
                  </a:lnTo>
                  <a:cubicBezTo>
                    <a:pt x="3" y="15"/>
                    <a:pt x="21" y="0"/>
                    <a:pt x="45" y="0"/>
                  </a:cubicBezTo>
                  <a:cubicBezTo>
                    <a:pt x="60" y="0"/>
                    <a:pt x="73" y="6"/>
                    <a:pt x="83" y="15"/>
                  </a:cubicBezTo>
                  <a:cubicBezTo>
                    <a:pt x="88" y="21"/>
                    <a:pt x="92" y="28"/>
                    <a:pt x="92" y="33"/>
                  </a:cubicBezTo>
                  <a:cubicBezTo>
                    <a:pt x="92" y="39"/>
                    <a:pt x="87" y="44"/>
                    <a:pt x="81" y="44"/>
                  </a:cubicBezTo>
                  <a:cubicBezTo>
                    <a:pt x="81" y="44"/>
                    <a:pt x="80" y="44"/>
                    <a:pt x="79" y="44"/>
                  </a:cubicBezTo>
                  <a:cubicBezTo>
                    <a:pt x="76" y="48"/>
                    <a:pt x="70" y="53"/>
                    <a:pt x="63" y="59"/>
                  </a:cubicBezTo>
                  <a:cubicBezTo>
                    <a:pt x="82" y="68"/>
                    <a:pt x="90" y="78"/>
                    <a:pt x="90" y="95"/>
                  </a:cubicBezTo>
                  <a:cubicBezTo>
                    <a:pt x="90" y="118"/>
                    <a:pt x="72" y="133"/>
                    <a:pt x="44" y="133"/>
                  </a:cubicBezTo>
                  <a:cubicBezTo>
                    <a:pt x="18" y="133"/>
                    <a:pt x="0" y="118"/>
                    <a:pt x="0" y="96"/>
                  </a:cubicBezTo>
                  <a:cubicBezTo>
                    <a:pt x="0" y="82"/>
                    <a:pt x="8" y="70"/>
                    <a:pt x="21" y="64"/>
                  </a:cubicBezTo>
                  <a:cubicBezTo>
                    <a:pt x="8" y="57"/>
                    <a:pt x="3" y="48"/>
                    <a:pt x="3" y="3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86" name="Group 46"/>
          <p:cNvGrpSpPr>
            <a:grpSpLocks noChangeAspect="1"/>
          </p:cNvGrpSpPr>
          <p:nvPr/>
        </p:nvGrpSpPr>
        <p:grpSpPr bwMode="auto">
          <a:xfrm>
            <a:off x="682858" y="3245586"/>
            <a:ext cx="215900" cy="215900"/>
            <a:chOff x="432" y="2041"/>
            <a:chExt cx="136" cy="136"/>
          </a:xfrm>
        </p:grpSpPr>
        <p:sp>
          <p:nvSpPr>
            <p:cNvPr id="87" name="AutoShape 45"/>
            <p:cNvSpPr>
              <a:spLocks noChangeAspect="1" noChangeArrowheads="1" noTextEdit="1"/>
            </p:cNvSpPr>
            <p:nvPr/>
          </p:nvSpPr>
          <p:spPr bwMode="auto">
            <a:xfrm>
              <a:off x="432" y="2041"/>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48"/>
            <p:cNvSpPr>
              <a:spLocks/>
            </p:cNvSpPr>
            <p:nvPr/>
          </p:nvSpPr>
          <p:spPr bwMode="auto">
            <a:xfrm>
              <a:off x="465" y="2072"/>
              <a:ext cx="14" cy="78"/>
            </a:xfrm>
            <a:custGeom>
              <a:avLst/>
              <a:gdLst>
                <a:gd name="T0" fmla="*/ 25 w 25"/>
                <a:gd name="T1" fmla="*/ 120 h 132"/>
                <a:gd name="T2" fmla="*/ 25 w 25"/>
                <a:gd name="T3" fmla="*/ 120 h 132"/>
                <a:gd name="T4" fmla="*/ 12 w 25"/>
                <a:gd name="T5" fmla="*/ 132 h 132"/>
                <a:gd name="T6" fmla="*/ 0 w 25"/>
                <a:gd name="T7" fmla="*/ 120 h 132"/>
                <a:gd name="T8" fmla="*/ 0 w 25"/>
                <a:gd name="T9" fmla="*/ 12 h 132"/>
                <a:gd name="T10" fmla="*/ 13 w 25"/>
                <a:gd name="T11" fmla="*/ 0 h 132"/>
                <a:gd name="T12" fmla="*/ 25 w 25"/>
                <a:gd name="T13" fmla="*/ 12 h 132"/>
                <a:gd name="T14" fmla="*/ 25 w 25"/>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2">
                  <a:moveTo>
                    <a:pt x="25" y="120"/>
                  </a:moveTo>
                  <a:lnTo>
                    <a:pt x="25" y="120"/>
                  </a:lnTo>
                  <a:cubicBezTo>
                    <a:pt x="25" y="127"/>
                    <a:pt x="20" y="132"/>
                    <a:pt x="12" y="132"/>
                  </a:cubicBezTo>
                  <a:cubicBezTo>
                    <a:pt x="5" y="132"/>
                    <a:pt x="0" y="127"/>
                    <a:pt x="0" y="120"/>
                  </a:cubicBezTo>
                  <a:lnTo>
                    <a:pt x="0" y="12"/>
                  </a:lnTo>
                  <a:cubicBezTo>
                    <a:pt x="0" y="5"/>
                    <a:pt x="5" y="0"/>
                    <a:pt x="13" y="0"/>
                  </a:cubicBezTo>
                  <a:cubicBezTo>
                    <a:pt x="20"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49"/>
            <p:cNvSpPr>
              <a:spLocks noEditPoints="1"/>
            </p:cNvSpPr>
            <p:nvPr/>
          </p:nvSpPr>
          <p:spPr bwMode="auto">
            <a:xfrm>
              <a:off x="500" y="2072"/>
              <a:ext cx="54" cy="79"/>
            </a:xfrm>
            <a:custGeom>
              <a:avLst/>
              <a:gdLst>
                <a:gd name="T0" fmla="*/ 44 w 91"/>
                <a:gd name="T1" fmla="*/ 22 h 134"/>
                <a:gd name="T2" fmla="*/ 44 w 91"/>
                <a:gd name="T3" fmla="*/ 22 h 134"/>
                <a:gd name="T4" fmla="*/ 24 w 91"/>
                <a:gd name="T5" fmla="*/ 47 h 134"/>
                <a:gd name="T6" fmla="*/ 37 w 91"/>
                <a:gd name="T7" fmla="*/ 65 h 134"/>
                <a:gd name="T8" fmla="*/ 55 w 91"/>
                <a:gd name="T9" fmla="*/ 54 h 134"/>
                <a:gd name="T10" fmla="*/ 63 w 91"/>
                <a:gd name="T11" fmla="*/ 36 h 134"/>
                <a:gd name="T12" fmla="*/ 64 w 91"/>
                <a:gd name="T13" fmla="*/ 31 h 134"/>
                <a:gd name="T14" fmla="*/ 44 w 91"/>
                <a:gd name="T15" fmla="*/ 22 h 134"/>
                <a:gd name="T16" fmla="*/ 54 w 91"/>
                <a:gd name="T17" fmla="*/ 81 h 134"/>
                <a:gd name="T18" fmla="*/ 54 w 91"/>
                <a:gd name="T19" fmla="*/ 81 h 134"/>
                <a:gd name="T20" fmla="*/ 34 w 91"/>
                <a:gd name="T21" fmla="*/ 89 h 134"/>
                <a:gd name="T22" fmla="*/ 0 w 91"/>
                <a:gd name="T23" fmla="*/ 47 h 134"/>
                <a:gd name="T24" fmla="*/ 46 w 91"/>
                <a:gd name="T25" fmla="*/ 0 h 134"/>
                <a:gd name="T26" fmla="*/ 71 w 91"/>
                <a:gd name="T27" fmla="*/ 11 h 134"/>
                <a:gd name="T28" fmla="*/ 80 w 91"/>
                <a:gd name="T29" fmla="*/ 5 h 134"/>
                <a:gd name="T30" fmla="*/ 91 w 91"/>
                <a:gd name="T31" fmla="*/ 16 h 134"/>
                <a:gd name="T32" fmla="*/ 91 w 91"/>
                <a:gd name="T33" fmla="*/ 21 h 134"/>
                <a:gd name="T34" fmla="*/ 67 w 91"/>
                <a:gd name="T35" fmla="*/ 126 h 134"/>
                <a:gd name="T36" fmla="*/ 56 w 91"/>
                <a:gd name="T37" fmla="*/ 134 h 134"/>
                <a:gd name="T38" fmla="*/ 43 w 91"/>
                <a:gd name="T39" fmla="*/ 123 h 134"/>
                <a:gd name="T40" fmla="*/ 43 w 91"/>
                <a:gd name="T41" fmla="*/ 119 h 134"/>
                <a:gd name="T42" fmla="*/ 54 w 91"/>
                <a:gd name="T43"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134">
                  <a:moveTo>
                    <a:pt x="44" y="22"/>
                  </a:moveTo>
                  <a:lnTo>
                    <a:pt x="44" y="22"/>
                  </a:lnTo>
                  <a:cubicBezTo>
                    <a:pt x="32" y="22"/>
                    <a:pt x="24" y="32"/>
                    <a:pt x="24" y="47"/>
                  </a:cubicBezTo>
                  <a:cubicBezTo>
                    <a:pt x="24" y="59"/>
                    <a:pt x="28" y="65"/>
                    <a:pt x="37" y="65"/>
                  </a:cubicBezTo>
                  <a:cubicBezTo>
                    <a:pt x="44" y="65"/>
                    <a:pt x="50" y="62"/>
                    <a:pt x="55" y="54"/>
                  </a:cubicBezTo>
                  <a:cubicBezTo>
                    <a:pt x="58" y="50"/>
                    <a:pt x="61" y="43"/>
                    <a:pt x="63" y="36"/>
                  </a:cubicBezTo>
                  <a:cubicBezTo>
                    <a:pt x="63" y="35"/>
                    <a:pt x="64" y="31"/>
                    <a:pt x="64" y="31"/>
                  </a:cubicBezTo>
                  <a:cubicBezTo>
                    <a:pt x="59" y="25"/>
                    <a:pt x="53" y="22"/>
                    <a:pt x="44" y="22"/>
                  </a:cubicBezTo>
                  <a:close/>
                  <a:moveTo>
                    <a:pt x="54" y="81"/>
                  </a:moveTo>
                  <a:lnTo>
                    <a:pt x="54" y="81"/>
                  </a:lnTo>
                  <a:cubicBezTo>
                    <a:pt x="48" y="86"/>
                    <a:pt x="42" y="89"/>
                    <a:pt x="34" y="89"/>
                  </a:cubicBezTo>
                  <a:cubicBezTo>
                    <a:pt x="13" y="89"/>
                    <a:pt x="0" y="73"/>
                    <a:pt x="0" y="47"/>
                  </a:cubicBezTo>
                  <a:cubicBezTo>
                    <a:pt x="0" y="21"/>
                    <a:pt x="20" y="0"/>
                    <a:pt x="46" y="0"/>
                  </a:cubicBezTo>
                  <a:cubicBezTo>
                    <a:pt x="57" y="0"/>
                    <a:pt x="66" y="4"/>
                    <a:pt x="71" y="11"/>
                  </a:cubicBezTo>
                  <a:cubicBezTo>
                    <a:pt x="74" y="7"/>
                    <a:pt x="77" y="5"/>
                    <a:pt x="80" y="5"/>
                  </a:cubicBezTo>
                  <a:cubicBezTo>
                    <a:pt x="87" y="5"/>
                    <a:pt x="91" y="10"/>
                    <a:pt x="91" y="16"/>
                  </a:cubicBezTo>
                  <a:cubicBezTo>
                    <a:pt x="91" y="18"/>
                    <a:pt x="91" y="20"/>
                    <a:pt x="91" y="21"/>
                  </a:cubicBezTo>
                  <a:lnTo>
                    <a:pt x="67" y="126"/>
                  </a:lnTo>
                  <a:cubicBezTo>
                    <a:pt x="66" y="131"/>
                    <a:pt x="62" y="134"/>
                    <a:pt x="56" y="134"/>
                  </a:cubicBezTo>
                  <a:cubicBezTo>
                    <a:pt x="48" y="134"/>
                    <a:pt x="43" y="129"/>
                    <a:pt x="43" y="123"/>
                  </a:cubicBezTo>
                  <a:cubicBezTo>
                    <a:pt x="43" y="121"/>
                    <a:pt x="43" y="120"/>
                    <a:pt x="43" y="119"/>
                  </a:cubicBezTo>
                  <a:lnTo>
                    <a:pt x="54" y="8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1" name="Group 52"/>
          <p:cNvGrpSpPr>
            <a:grpSpLocks noChangeAspect="1"/>
          </p:cNvGrpSpPr>
          <p:nvPr/>
        </p:nvGrpSpPr>
        <p:grpSpPr bwMode="auto">
          <a:xfrm>
            <a:off x="676379" y="3626086"/>
            <a:ext cx="215900" cy="215900"/>
            <a:chOff x="432" y="2295"/>
            <a:chExt cx="136" cy="136"/>
          </a:xfrm>
        </p:grpSpPr>
        <p:sp>
          <p:nvSpPr>
            <p:cNvPr id="92" name="AutoShape 51"/>
            <p:cNvSpPr>
              <a:spLocks noChangeAspect="1" noChangeArrowheads="1" noTextEdit="1"/>
            </p:cNvSpPr>
            <p:nvPr/>
          </p:nvSpPr>
          <p:spPr bwMode="auto">
            <a:xfrm>
              <a:off x="432" y="2295"/>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54"/>
            <p:cNvSpPr>
              <a:spLocks/>
            </p:cNvSpPr>
            <p:nvPr/>
          </p:nvSpPr>
          <p:spPr bwMode="auto">
            <a:xfrm>
              <a:off x="452" y="2325"/>
              <a:ext cx="51" cy="77"/>
            </a:xfrm>
            <a:custGeom>
              <a:avLst/>
              <a:gdLst>
                <a:gd name="T0" fmla="*/ 78 w 86"/>
                <a:gd name="T1" fmla="*/ 104 h 129"/>
                <a:gd name="T2" fmla="*/ 78 w 86"/>
                <a:gd name="T3" fmla="*/ 104 h 129"/>
                <a:gd name="T4" fmla="*/ 86 w 86"/>
                <a:gd name="T5" fmla="*/ 117 h 129"/>
                <a:gd name="T6" fmla="*/ 78 w 86"/>
                <a:gd name="T7" fmla="*/ 129 h 129"/>
                <a:gd name="T8" fmla="*/ 14 w 86"/>
                <a:gd name="T9" fmla="*/ 129 h 129"/>
                <a:gd name="T10" fmla="*/ 0 w 86"/>
                <a:gd name="T11" fmla="*/ 116 h 129"/>
                <a:gd name="T12" fmla="*/ 40 w 86"/>
                <a:gd name="T13" fmla="*/ 64 h 129"/>
                <a:gd name="T14" fmla="*/ 58 w 86"/>
                <a:gd name="T15" fmla="*/ 38 h 129"/>
                <a:gd name="T16" fmla="*/ 43 w 86"/>
                <a:gd name="T17" fmla="*/ 23 h 129"/>
                <a:gd name="T18" fmla="*/ 25 w 86"/>
                <a:gd name="T19" fmla="*/ 35 h 129"/>
                <a:gd name="T20" fmla="*/ 14 w 86"/>
                <a:gd name="T21" fmla="*/ 42 h 129"/>
                <a:gd name="T22" fmla="*/ 3 w 86"/>
                <a:gd name="T23" fmla="*/ 30 h 129"/>
                <a:gd name="T24" fmla="*/ 43 w 86"/>
                <a:gd name="T25" fmla="*/ 0 h 129"/>
                <a:gd name="T26" fmla="*/ 84 w 86"/>
                <a:gd name="T27" fmla="*/ 38 h 129"/>
                <a:gd name="T28" fmla="*/ 75 w 86"/>
                <a:gd name="T29" fmla="*/ 63 h 129"/>
                <a:gd name="T30" fmla="*/ 54 w 86"/>
                <a:gd name="T31" fmla="*/ 82 h 129"/>
                <a:gd name="T32" fmla="*/ 30 w 86"/>
                <a:gd name="T33" fmla="*/ 104 h 129"/>
                <a:gd name="T34" fmla="*/ 78 w 86"/>
                <a:gd name="T35" fmla="*/ 10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9">
                  <a:moveTo>
                    <a:pt x="78" y="104"/>
                  </a:moveTo>
                  <a:lnTo>
                    <a:pt x="78" y="104"/>
                  </a:lnTo>
                  <a:cubicBezTo>
                    <a:pt x="83" y="104"/>
                    <a:pt x="86" y="109"/>
                    <a:pt x="86" y="117"/>
                  </a:cubicBezTo>
                  <a:cubicBezTo>
                    <a:pt x="86" y="124"/>
                    <a:pt x="83" y="129"/>
                    <a:pt x="78" y="129"/>
                  </a:cubicBezTo>
                  <a:lnTo>
                    <a:pt x="14" y="129"/>
                  </a:lnTo>
                  <a:cubicBezTo>
                    <a:pt x="4" y="129"/>
                    <a:pt x="0" y="125"/>
                    <a:pt x="0" y="116"/>
                  </a:cubicBezTo>
                  <a:cubicBezTo>
                    <a:pt x="0" y="102"/>
                    <a:pt x="8" y="91"/>
                    <a:pt x="40" y="64"/>
                  </a:cubicBezTo>
                  <a:cubicBezTo>
                    <a:pt x="53" y="54"/>
                    <a:pt x="58" y="46"/>
                    <a:pt x="58" y="38"/>
                  </a:cubicBezTo>
                  <a:cubicBezTo>
                    <a:pt x="58" y="30"/>
                    <a:pt x="51" y="23"/>
                    <a:pt x="43" y="23"/>
                  </a:cubicBezTo>
                  <a:cubicBezTo>
                    <a:pt x="35" y="23"/>
                    <a:pt x="29" y="27"/>
                    <a:pt x="25" y="35"/>
                  </a:cubicBezTo>
                  <a:cubicBezTo>
                    <a:pt x="23" y="39"/>
                    <a:pt x="19" y="42"/>
                    <a:pt x="14" y="42"/>
                  </a:cubicBezTo>
                  <a:cubicBezTo>
                    <a:pt x="8" y="42"/>
                    <a:pt x="3" y="36"/>
                    <a:pt x="3" y="30"/>
                  </a:cubicBezTo>
                  <a:cubicBezTo>
                    <a:pt x="3" y="14"/>
                    <a:pt x="22" y="0"/>
                    <a:pt x="43" y="0"/>
                  </a:cubicBezTo>
                  <a:cubicBezTo>
                    <a:pt x="66" y="0"/>
                    <a:pt x="84" y="16"/>
                    <a:pt x="84" y="38"/>
                  </a:cubicBezTo>
                  <a:cubicBezTo>
                    <a:pt x="84" y="48"/>
                    <a:pt x="81" y="56"/>
                    <a:pt x="75" y="63"/>
                  </a:cubicBezTo>
                  <a:cubicBezTo>
                    <a:pt x="71" y="69"/>
                    <a:pt x="67" y="72"/>
                    <a:pt x="54" y="82"/>
                  </a:cubicBezTo>
                  <a:cubicBezTo>
                    <a:pt x="43" y="91"/>
                    <a:pt x="35" y="98"/>
                    <a:pt x="30"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55"/>
            <p:cNvSpPr>
              <a:spLocks noEditPoints="1"/>
            </p:cNvSpPr>
            <p:nvPr/>
          </p:nvSpPr>
          <p:spPr bwMode="auto">
            <a:xfrm>
              <a:off x="509" y="2325"/>
              <a:ext cx="53" cy="79"/>
            </a:xfrm>
            <a:custGeom>
              <a:avLst/>
              <a:gdLst>
                <a:gd name="T0" fmla="*/ 26 w 90"/>
                <a:gd name="T1" fmla="*/ 66 h 132"/>
                <a:gd name="T2" fmla="*/ 26 w 90"/>
                <a:gd name="T3" fmla="*/ 66 h 132"/>
                <a:gd name="T4" fmla="*/ 45 w 90"/>
                <a:gd name="T5" fmla="*/ 108 h 132"/>
                <a:gd name="T6" fmla="*/ 65 w 90"/>
                <a:gd name="T7" fmla="*/ 66 h 132"/>
                <a:gd name="T8" fmla="*/ 45 w 90"/>
                <a:gd name="T9" fmla="*/ 23 h 132"/>
                <a:gd name="T10" fmla="*/ 26 w 90"/>
                <a:gd name="T11" fmla="*/ 66 h 132"/>
                <a:gd name="T12" fmla="*/ 90 w 90"/>
                <a:gd name="T13" fmla="*/ 66 h 132"/>
                <a:gd name="T14" fmla="*/ 90 w 90"/>
                <a:gd name="T15" fmla="*/ 66 h 132"/>
                <a:gd name="T16" fmla="*/ 45 w 90"/>
                <a:gd name="T17" fmla="*/ 132 h 132"/>
                <a:gd name="T18" fmla="*/ 0 w 90"/>
                <a:gd name="T19" fmla="*/ 66 h 132"/>
                <a:gd name="T20" fmla="*/ 45 w 90"/>
                <a:gd name="T21" fmla="*/ 0 h 132"/>
                <a:gd name="T22" fmla="*/ 90 w 90"/>
                <a:gd name="T23"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32">
                  <a:moveTo>
                    <a:pt x="26" y="66"/>
                  </a:moveTo>
                  <a:lnTo>
                    <a:pt x="26" y="66"/>
                  </a:lnTo>
                  <a:cubicBezTo>
                    <a:pt x="26" y="92"/>
                    <a:pt x="33" y="108"/>
                    <a:pt x="45" y="108"/>
                  </a:cubicBezTo>
                  <a:cubicBezTo>
                    <a:pt x="57" y="108"/>
                    <a:pt x="65" y="92"/>
                    <a:pt x="65" y="66"/>
                  </a:cubicBezTo>
                  <a:cubicBezTo>
                    <a:pt x="65" y="40"/>
                    <a:pt x="57" y="23"/>
                    <a:pt x="45" y="23"/>
                  </a:cubicBezTo>
                  <a:cubicBezTo>
                    <a:pt x="33" y="23"/>
                    <a:pt x="26" y="40"/>
                    <a:pt x="26" y="66"/>
                  </a:cubicBezTo>
                  <a:close/>
                  <a:moveTo>
                    <a:pt x="90" y="66"/>
                  </a:moveTo>
                  <a:lnTo>
                    <a:pt x="90" y="66"/>
                  </a:lnTo>
                  <a:cubicBezTo>
                    <a:pt x="90" y="107"/>
                    <a:pt x="73" y="132"/>
                    <a:pt x="45" y="132"/>
                  </a:cubicBezTo>
                  <a:cubicBezTo>
                    <a:pt x="17" y="132"/>
                    <a:pt x="0" y="107"/>
                    <a:pt x="0" y="66"/>
                  </a:cubicBezTo>
                  <a:cubicBezTo>
                    <a:pt x="0" y="25"/>
                    <a:pt x="17" y="0"/>
                    <a:pt x="45" y="0"/>
                  </a:cubicBezTo>
                  <a:cubicBezTo>
                    <a:pt x="73" y="0"/>
                    <a:pt x="90" y="25"/>
                    <a:pt x="90" y="6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14" name="Group 58"/>
          <p:cNvGrpSpPr>
            <a:grpSpLocks noChangeAspect="1"/>
          </p:cNvGrpSpPr>
          <p:nvPr/>
        </p:nvGrpSpPr>
        <p:grpSpPr bwMode="auto">
          <a:xfrm>
            <a:off x="681914" y="4034232"/>
            <a:ext cx="215900" cy="217488"/>
            <a:chOff x="432" y="2548"/>
            <a:chExt cx="136" cy="137"/>
          </a:xfrm>
        </p:grpSpPr>
        <p:sp>
          <p:nvSpPr>
            <p:cNvPr id="127" name="AutoShape 57"/>
            <p:cNvSpPr>
              <a:spLocks noChangeAspect="1" noChangeArrowheads="1" noTextEdit="1"/>
            </p:cNvSpPr>
            <p:nvPr/>
          </p:nvSpPr>
          <p:spPr bwMode="auto">
            <a:xfrm>
              <a:off x="432" y="2548"/>
              <a:ext cx="136" cy="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60"/>
            <p:cNvSpPr>
              <a:spLocks/>
            </p:cNvSpPr>
            <p:nvPr/>
          </p:nvSpPr>
          <p:spPr bwMode="auto">
            <a:xfrm>
              <a:off x="456" y="2579"/>
              <a:ext cx="52" cy="77"/>
            </a:xfrm>
            <a:custGeom>
              <a:avLst/>
              <a:gdLst>
                <a:gd name="T0" fmla="*/ 78 w 87"/>
                <a:gd name="T1" fmla="*/ 105 h 130"/>
                <a:gd name="T2" fmla="*/ 78 w 87"/>
                <a:gd name="T3" fmla="*/ 105 h 130"/>
                <a:gd name="T4" fmla="*/ 87 w 87"/>
                <a:gd name="T5" fmla="*/ 117 h 130"/>
                <a:gd name="T6" fmla="*/ 78 w 87"/>
                <a:gd name="T7" fmla="*/ 130 h 130"/>
                <a:gd name="T8" fmla="*/ 15 w 87"/>
                <a:gd name="T9" fmla="*/ 130 h 130"/>
                <a:gd name="T10" fmla="*/ 0 w 87"/>
                <a:gd name="T11" fmla="*/ 117 h 130"/>
                <a:gd name="T12" fmla="*/ 41 w 87"/>
                <a:gd name="T13" fmla="*/ 65 h 130"/>
                <a:gd name="T14" fmla="*/ 59 w 87"/>
                <a:gd name="T15" fmla="*/ 38 h 130"/>
                <a:gd name="T16" fmla="*/ 43 w 87"/>
                <a:gd name="T17" fmla="*/ 24 h 130"/>
                <a:gd name="T18" fmla="*/ 26 w 87"/>
                <a:gd name="T19" fmla="*/ 36 h 130"/>
                <a:gd name="T20" fmla="*/ 15 w 87"/>
                <a:gd name="T21" fmla="*/ 43 h 130"/>
                <a:gd name="T22" fmla="*/ 4 w 87"/>
                <a:gd name="T23" fmla="*/ 31 h 130"/>
                <a:gd name="T24" fmla="*/ 44 w 87"/>
                <a:gd name="T25" fmla="*/ 0 h 130"/>
                <a:gd name="T26" fmla="*/ 85 w 87"/>
                <a:gd name="T27" fmla="*/ 39 h 130"/>
                <a:gd name="T28" fmla="*/ 75 w 87"/>
                <a:gd name="T29" fmla="*/ 64 h 130"/>
                <a:gd name="T30" fmla="*/ 55 w 87"/>
                <a:gd name="T31" fmla="*/ 83 h 130"/>
                <a:gd name="T32" fmla="*/ 31 w 87"/>
                <a:gd name="T33" fmla="*/ 105 h 130"/>
                <a:gd name="T34" fmla="*/ 78 w 87"/>
                <a:gd name="T35"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30">
                  <a:moveTo>
                    <a:pt x="78" y="105"/>
                  </a:moveTo>
                  <a:lnTo>
                    <a:pt x="78" y="105"/>
                  </a:lnTo>
                  <a:cubicBezTo>
                    <a:pt x="83" y="105"/>
                    <a:pt x="87" y="110"/>
                    <a:pt x="87" y="117"/>
                  </a:cubicBezTo>
                  <a:cubicBezTo>
                    <a:pt x="87" y="125"/>
                    <a:pt x="83" y="130"/>
                    <a:pt x="78" y="130"/>
                  </a:cubicBezTo>
                  <a:lnTo>
                    <a:pt x="15" y="130"/>
                  </a:lnTo>
                  <a:cubicBezTo>
                    <a:pt x="5" y="130"/>
                    <a:pt x="0" y="126"/>
                    <a:pt x="0" y="117"/>
                  </a:cubicBezTo>
                  <a:cubicBezTo>
                    <a:pt x="0" y="103"/>
                    <a:pt x="9" y="92"/>
                    <a:pt x="41" y="65"/>
                  </a:cubicBezTo>
                  <a:cubicBezTo>
                    <a:pt x="53" y="54"/>
                    <a:pt x="59" y="47"/>
                    <a:pt x="59" y="38"/>
                  </a:cubicBezTo>
                  <a:cubicBezTo>
                    <a:pt x="59" y="31"/>
                    <a:pt x="52" y="24"/>
                    <a:pt x="43" y="24"/>
                  </a:cubicBezTo>
                  <a:cubicBezTo>
                    <a:pt x="35" y="24"/>
                    <a:pt x="30" y="27"/>
                    <a:pt x="26" y="36"/>
                  </a:cubicBezTo>
                  <a:cubicBezTo>
                    <a:pt x="23" y="40"/>
                    <a:pt x="19" y="43"/>
                    <a:pt x="15" y="43"/>
                  </a:cubicBezTo>
                  <a:cubicBezTo>
                    <a:pt x="9" y="43"/>
                    <a:pt x="4" y="37"/>
                    <a:pt x="4" y="31"/>
                  </a:cubicBezTo>
                  <a:cubicBezTo>
                    <a:pt x="4" y="15"/>
                    <a:pt x="23" y="0"/>
                    <a:pt x="44" y="0"/>
                  </a:cubicBezTo>
                  <a:cubicBezTo>
                    <a:pt x="67" y="0"/>
                    <a:pt x="85" y="17"/>
                    <a:pt x="85" y="39"/>
                  </a:cubicBezTo>
                  <a:cubicBezTo>
                    <a:pt x="85" y="49"/>
                    <a:pt x="82" y="57"/>
                    <a:pt x="75" y="64"/>
                  </a:cubicBezTo>
                  <a:cubicBezTo>
                    <a:pt x="71" y="69"/>
                    <a:pt x="67" y="73"/>
                    <a:pt x="55" y="83"/>
                  </a:cubicBezTo>
                  <a:cubicBezTo>
                    <a:pt x="44" y="92"/>
                    <a:pt x="36" y="99"/>
                    <a:pt x="31" y="105"/>
                  </a:cubicBezTo>
                  <a:lnTo>
                    <a:pt x="78" y="10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61"/>
            <p:cNvSpPr>
              <a:spLocks/>
            </p:cNvSpPr>
            <p:nvPr/>
          </p:nvSpPr>
          <p:spPr bwMode="auto">
            <a:xfrm>
              <a:off x="525" y="2579"/>
              <a:ext cx="15" cy="79"/>
            </a:xfrm>
            <a:custGeom>
              <a:avLst/>
              <a:gdLst>
                <a:gd name="T0" fmla="*/ 25 w 25"/>
                <a:gd name="T1" fmla="*/ 120 h 132"/>
                <a:gd name="T2" fmla="*/ 25 w 25"/>
                <a:gd name="T3" fmla="*/ 120 h 132"/>
                <a:gd name="T4" fmla="*/ 12 w 25"/>
                <a:gd name="T5" fmla="*/ 132 h 132"/>
                <a:gd name="T6" fmla="*/ 0 w 25"/>
                <a:gd name="T7" fmla="*/ 120 h 132"/>
                <a:gd name="T8" fmla="*/ 0 w 25"/>
                <a:gd name="T9" fmla="*/ 12 h 132"/>
                <a:gd name="T10" fmla="*/ 12 w 25"/>
                <a:gd name="T11" fmla="*/ 0 h 132"/>
                <a:gd name="T12" fmla="*/ 25 w 25"/>
                <a:gd name="T13" fmla="*/ 12 h 132"/>
                <a:gd name="T14" fmla="*/ 25 w 25"/>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2">
                  <a:moveTo>
                    <a:pt x="25" y="120"/>
                  </a:moveTo>
                  <a:lnTo>
                    <a:pt x="25" y="120"/>
                  </a:lnTo>
                  <a:cubicBezTo>
                    <a:pt x="25" y="127"/>
                    <a:pt x="20" y="132"/>
                    <a:pt x="12" y="132"/>
                  </a:cubicBezTo>
                  <a:cubicBezTo>
                    <a:pt x="5" y="132"/>
                    <a:pt x="0" y="127"/>
                    <a:pt x="0" y="120"/>
                  </a:cubicBezTo>
                  <a:lnTo>
                    <a:pt x="0" y="12"/>
                  </a:lnTo>
                  <a:cubicBezTo>
                    <a:pt x="0" y="5"/>
                    <a:pt x="5" y="0"/>
                    <a:pt x="12" y="0"/>
                  </a:cubicBezTo>
                  <a:cubicBezTo>
                    <a:pt x="19"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73" name="Group 64"/>
          <p:cNvGrpSpPr>
            <a:grpSpLocks noChangeAspect="1"/>
          </p:cNvGrpSpPr>
          <p:nvPr/>
        </p:nvGrpSpPr>
        <p:grpSpPr bwMode="auto">
          <a:xfrm>
            <a:off x="680962" y="4448933"/>
            <a:ext cx="215900" cy="215900"/>
            <a:chOff x="432" y="2802"/>
            <a:chExt cx="136" cy="136"/>
          </a:xfrm>
        </p:grpSpPr>
        <p:sp>
          <p:nvSpPr>
            <p:cNvPr id="174" name="AutoShape 63"/>
            <p:cNvSpPr>
              <a:spLocks noChangeAspect="1" noChangeArrowheads="1" noTextEdit="1"/>
            </p:cNvSpPr>
            <p:nvPr/>
          </p:nvSpPr>
          <p:spPr bwMode="auto">
            <a:xfrm>
              <a:off x="432" y="2802"/>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Freeform 66"/>
            <p:cNvSpPr>
              <a:spLocks/>
            </p:cNvSpPr>
            <p:nvPr/>
          </p:nvSpPr>
          <p:spPr bwMode="auto">
            <a:xfrm>
              <a:off x="450" y="2831"/>
              <a:ext cx="52" cy="77"/>
            </a:xfrm>
            <a:custGeom>
              <a:avLst/>
              <a:gdLst>
                <a:gd name="T0" fmla="*/ 78 w 87"/>
                <a:gd name="T1" fmla="*/ 105 h 130"/>
                <a:gd name="T2" fmla="*/ 78 w 87"/>
                <a:gd name="T3" fmla="*/ 105 h 130"/>
                <a:gd name="T4" fmla="*/ 87 w 87"/>
                <a:gd name="T5" fmla="*/ 117 h 130"/>
                <a:gd name="T6" fmla="*/ 78 w 87"/>
                <a:gd name="T7" fmla="*/ 130 h 130"/>
                <a:gd name="T8" fmla="*/ 14 w 87"/>
                <a:gd name="T9" fmla="*/ 130 h 130"/>
                <a:gd name="T10" fmla="*/ 0 w 87"/>
                <a:gd name="T11" fmla="*/ 117 h 130"/>
                <a:gd name="T12" fmla="*/ 40 w 87"/>
                <a:gd name="T13" fmla="*/ 65 h 130"/>
                <a:gd name="T14" fmla="*/ 58 w 87"/>
                <a:gd name="T15" fmla="*/ 38 h 130"/>
                <a:gd name="T16" fmla="*/ 43 w 87"/>
                <a:gd name="T17" fmla="*/ 24 h 130"/>
                <a:gd name="T18" fmla="*/ 25 w 87"/>
                <a:gd name="T19" fmla="*/ 35 h 130"/>
                <a:gd name="T20" fmla="*/ 14 w 87"/>
                <a:gd name="T21" fmla="*/ 43 h 130"/>
                <a:gd name="T22" fmla="*/ 3 w 87"/>
                <a:gd name="T23" fmla="*/ 31 h 130"/>
                <a:gd name="T24" fmla="*/ 43 w 87"/>
                <a:gd name="T25" fmla="*/ 0 h 130"/>
                <a:gd name="T26" fmla="*/ 84 w 87"/>
                <a:gd name="T27" fmla="*/ 39 h 130"/>
                <a:gd name="T28" fmla="*/ 75 w 87"/>
                <a:gd name="T29" fmla="*/ 64 h 130"/>
                <a:gd name="T30" fmla="*/ 54 w 87"/>
                <a:gd name="T31" fmla="*/ 83 h 130"/>
                <a:gd name="T32" fmla="*/ 30 w 87"/>
                <a:gd name="T33" fmla="*/ 105 h 130"/>
                <a:gd name="T34" fmla="*/ 78 w 87"/>
                <a:gd name="T35"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30">
                  <a:moveTo>
                    <a:pt x="78" y="105"/>
                  </a:moveTo>
                  <a:lnTo>
                    <a:pt x="78" y="105"/>
                  </a:lnTo>
                  <a:cubicBezTo>
                    <a:pt x="83" y="105"/>
                    <a:pt x="87" y="110"/>
                    <a:pt x="87" y="117"/>
                  </a:cubicBezTo>
                  <a:cubicBezTo>
                    <a:pt x="87" y="125"/>
                    <a:pt x="83" y="130"/>
                    <a:pt x="78" y="130"/>
                  </a:cubicBezTo>
                  <a:lnTo>
                    <a:pt x="14" y="130"/>
                  </a:lnTo>
                  <a:cubicBezTo>
                    <a:pt x="4" y="130"/>
                    <a:pt x="0" y="126"/>
                    <a:pt x="0" y="117"/>
                  </a:cubicBezTo>
                  <a:cubicBezTo>
                    <a:pt x="0" y="103"/>
                    <a:pt x="9" y="91"/>
                    <a:pt x="40" y="65"/>
                  </a:cubicBezTo>
                  <a:cubicBezTo>
                    <a:pt x="53" y="54"/>
                    <a:pt x="58" y="46"/>
                    <a:pt x="58" y="38"/>
                  </a:cubicBezTo>
                  <a:cubicBezTo>
                    <a:pt x="58" y="30"/>
                    <a:pt x="51" y="24"/>
                    <a:pt x="43" y="24"/>
                  </a:cubicBezTo>
                  <a:cubicBezTo>
                    <a:pt x="35" y="24"/>
                    <a:pt x="29" y="27"/>
                    <a:pt x="25" y="35"/>
                  </a:cubicBezTo>
                  <a:cubicBezTo>
                    <a:pt x="23" y="40"/>
                    <a:pt x="19" y="43"/>
                    <a:pt x="14" y="43"/>
                  </a:cubicBezTo>
                  <a:cubicBezTo>
                    <a:pt x="8" y="43"/>
                    <a:pt x="3" y="37"/>
                    <a:pt x="3" y="31"/>
                  </a:cubicBezTo>
                  <a:cubicBezTo>
                    <a:pt x="3" y="15"/>
                    <a:pt x="22" y="0"/>
                    <a:pt x="43" y="0"/>
                  </a:cubicBezTo>
                  <a:cubicBezTo>
                    <a:pt x="66" y="0"/>
                    <a:pt x="84" y="17"/>
                    <a:pt x="84" y="39"/>
                  </a:cubicBezTo>
                  <a:cubicBezTo>
                    <a:pt x="84" y="49"/>
                    <a:pt x="81" y="57"/>
                    <a:pt x="75" y="64"/>
                  </a:cubicBezTo>
                  <a:cubicBezTo>
                    <a:pt x="71" y="69"/>
                    <a:pt x="67" y="72"/>
                    <a:pt x="54" y="83"/>
                  </a:cubicBezTo>
                  <a:cubicBezTo>
                    <a:pt x="43" y="91"/>
                    <a:pt x="35" y="99"/>
                    <a:pt x="30" y="105"/>
                  </a:cubicBezTo>
                  <a:lnTo>
                    <a:pt x="78" y="10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67"/>
            <p:cNvSpPr>
              <a:spLocks/>
            </p:cNvSpPr>
            <p:nvPr/>
          </p:nvSpPr>
          <p:spPr bwMode="auto">
            <a:xfrm>
              <a:off x="507" y="2831"/>
              <a:ext cx="51" cy="77"/>
            </a:xfrm>
            <a:custGeom>
              <a:avLst/>
              <a:gdLst>
                <a:gd name="T0" fmla="*/ 78 w 87"/>
                <a:gd name="T1" fmla="*/ 105 h 130"/>
                <a:gd name="T2" fmla="*/ 78 w 87"/>
                <a:gd name="T3" fmla="*/ 105 h 130"/>
                <a:gd name="T4" fmla="*/ 87 w 87"/>
                <a:gd name="T5" fmla="*/ 117 h 130"/>
                <a:gd name="T6" fmla="*/ 78 w 87"/>
                <a:gd name="T7" fmla="*/ 130 h 130"/>
                <a:gd name="T8" fmla="*/ 15 w 87"/>
                <a:gd name="T9" fmla="*/ 130 h 130"/>
                <a:gd name="T10" fmla="*/ 0 w 87"/>
                <a:gd name="T11" fmla="*/ 117 h 130"/>
                <a:gd name="T12" fmla="*/ 41 w 87"/>
                <a:gd name="T13" fmla="*/ 65 h 130"/>
                <a:gd name="T14" fmla="*/ 59 w 87"/>
                <a:gd name="T15" fmla="*/ 38 h 130"/>
                <a:gd name="T16" fmla="*/ 43 w 87"/>
                <a:gd name="T17" fmla="*/ 24 h 130"/>
                <a:gd name="T18" fmla="*/ 26 w 87"/>
                <a:gd name="T19" fmla="*/ 35 h 130"/>
                <a:gd name="T20" fmla="*/ 15 w 87"/>
                <a:gd name="T21" fmla="*/ 43 h 130"/>
                <a:gd name="T22" fmla="*/ 4 w 87"/>
                <a:gd name="T23" fmla="*/ 31 h 130"/>
                <a:gd name="T24" fmla="*/ 44 w 87"/>
                <a:gd name="T25" fmla="*/ 0 h 130"/>
                <a:gd name="T26" fmla="*/ 85 w 87"/>
                <a:gd name="T27" fmla="*/ 39 h 130"/>
                <a:gd name="T28" fmla="*/ 75 w 87"/>
                <a:gd name="T29" fmla="*/ 64 h 130"/>
                <a:gd name="T30" fmla="*/ 55 w 87"/>
                <a:gd name="T31" fmla="*/ 83 h 130"/>
                <a:gd name="T32" fmla="*/ 31 w 87"/>
                <a:gd name="T33" fmla="*/ 105 h 130"/>
                <a:gd name="T34" fmla="*/ 78 w 87"/>
                <a:gd name="T35"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30">
                  <a:moveTo>
                    <a:pt x="78" y="105"/>
                  </a:moveTo>
                  <a:lnTo>
                    <a:pt x="78" y="105"/>
                  </a:lnTo>
                  <a:cubicBezTo>
                    <a:pt x="83" y="105"/>
                    <a:pt x="87" y="110"/>
                    <a:pt x="87" y="117"/>
                  </a:cubicBezTo>
                  <a:cubicBezTo>
                    <a:pt x="87" y="125"/>
                    <a:pt x="83" y="130"/>
                    <a:pt x="78" y="130"/>
                  </a:cubicBezTo>
                  <a:lnTo>
                    <a:pt x="15" y="130"/>
                  </a:lnTo>
                  <a:cubicBezTo>
                    <a:pt x="5" y="130"/>
                    <a:pt x="0" y="126"/>
                    <a:pt x="0" y="117"/>
                  </a:cubicBezTo>
                  <a:cubicBezTo>
                    <a:pt x="0" y="103"/>
                    <a:pt x="9" y="91"/>
                    <a:pt x="41" y="65"/>
                  </a:cubicBezTo>
                  <a:cubicBezTo>
                    <a:pt x="53" y="54"/>
                    <a:pt x="59" y="46"/>
                    <a:pt x="59" y="38"/>
                  </a:cubicBezTo>
                  <a:cubicBezTo>
                    <a:pt x="59" y="30"/>
                    <a:pt x="52" y="24"/>
                    <a:pt x="43" y="24"/>
                  </a:cubicBezTo>
                  <a:cubicBezTo>
                    <a:pt x="35" y="24"/>
                    <a:pt x="30" y="27"/>
                    <a:pt x="26" y="35"/>
                  </a:cubicBezTo>
                  <a:cubicBezTo>
                    <a:pt x="23" y="40"/>
                    <a:pt x="19" y="43"/>
                    <a:pt x="15" y="43"/>
                  </a:cubicBezTo>
                  <a:cubicBezTo>
                    <a:pt x="9" y="43"/>
                    <a:pt x="4" y="37"/>
                    <a:pt x="4" y="31"/>
                  </a:cubicBezTo>
                  <a:cubicBezTo>
                    <a:pt x="4" y="15"/>
                    <a:pt x="23" y="0"/>
                    <a:pt x="44" y="0"/>
                  </a:cubicBezTo>
                  <a:cubicBezTo>
                    <a:pt x="67" y="0"/>
                    <a:pt x="85" y="17"/>
                    <a:pt x="85" y="39"/>
                  </a:cubicBezTo>
                  <a:cubicBezTo>
                    <a:pt x="85" y="49"/>
                    <a:pt x="82" y="57"/>
                    <a:pt x="75" y="64"/>
                  </a:cubicBezTo>
                  <a:cubicBezTo>
                    <a:pt x="71" y="69"/>
                    <a:pt x="67" y="72"/>
                    <a:pt x="55" y="83"/>
                  </a:cubicBezTo>
                  <a:cubicBezTo>
                    <a:pt x="44" y="91"/>
                    <a:pt x="36" y="99"/>
                    <a:pt x="31" y="105"/>
                  </a:cubicBezTo>
                  <a:lnTo>
                    <a:pt x="78" y="10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78" name="Group 70"/>
          <p:cNvGrpSpPr>
            <a:grpSpLocks noChangeAspect="1"/>
          </p:cNvGrpSpPr>
          <p:nvPr/>
        </p:nvGrpSpPr>
        <p:grpSpPr bwMode="auto">
          <a:xfrm>
            <a:off x="676379" y="4838116"/>
            <a:ext cx="215900" cy="215900"/>
            <a:chOff x="432" y="3056"/>
            <a:chExt cx="136" cy="136"/>
          </a:xfrm>
        </p:grpSpPr>
        <p:sp>
          <p:nvSpPr>
            <p:cNvPr id="286" name="AutoShape 69"/>
            <p:cNvSpPr>
              <a:spLocks noChangeAspect="1" noChangeArrowheads="1" noTextEdit="1"/>
            </p:cNvSpPr>
            <p:nvPr/>
          </p:nvSpPr>
          <p:spPr bwMode="auto">
            <a:xfrm>
              <a:off x="432" y="3056"/>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8" name="Freeform 72"/>
            <p:cNvSpPr>
              <a:spLocks/>
            </p:cNvSpPr>
            <p:nvPr/>
          </p:nvSpPr>
          <p:spPr bwMode="auto">
            <a:xfrm>
              <a:off x="452" y="3086"/>
              <a:ext cx="52" cy="77"/>
            </a:xfrm>
            <a:custGeom>
              <a:avLst/>
              <a:gdLst>
                <a:gd name="T0" fmla="*/ 78 w 87"/>
                <a:gd name="T1" fmla="*/ 104 h 129"/>
                <a:gd name="T2" fmla="*/ 78 w 87"/>
                <a:gd name="T3" fmla="*/ 104 h 129"/>
                <a:gd name="T4" fmla="*/ 87 w 87"/>
                <a:gd name="T5" fmla="*/ 117 h 129"/>
                <a:gd name="T6" fmla="*/ 78 w 87"/>
                <a:gd name="T7" fmla="*/ 129 h 129"/>
                <a:gd name="T8" fmla="*/ 14 w 87"/>
                <a:gd name="T9" fmla="*/ 129 h 129"/>
                <a:gd name="T10" fmla="*/ 0 w 87"/>
                <a:gd name="T11" fmla="*/ 116 h 129"/>
                <a:gd name="T12" fmla="*/ 40 w 87"/>
                <a:gd name="T13" fmla="*/ 64 h 129"/>
                <a:gd name="T14" fmla="*/ 58 w 87"/>
                <a:gd name="T15" fmla="*/ 38 h 129"/>
                <a:gd name="T16" fmla="*/ 43 w 87"/>
                <a:gd name="T17" fmla="*/ 23 h 129"/>
                <a:gd name="T18" fmla="*/ 25 w 87"/>
                <a:gd name="T19" fmla="*/ 35 h 129"/>
                <a:gd name="T20" fmla="*/ 15 w 87"/>
                <a:gd name="T21" fmla="*/ 42 h 129"/>
                <a:gd name="T22" fmla="*/ 3 w 87"/>
                <a:gd name="T23" fmla="*/ 30 h 129"/>
                <a:gd name="T24" fmla="*/ 43 w 87"/>
                <a:gd name="T25" fmla="*/ 0 h 129"/>
                <a:gd name="T26" fmla="*/ 84 w 87"/>
                <a:gd name="T27" fmla="*/ 38 h 129"/>
                <a:gd name="T28" fmla="*/ 75 w 87"/>
                <a:gd name="T29" fmla="*/ 64 h 129"/>
                <a:gd name="T30" fmla="*/ 54 w 87"/>
                <a:gd name="T31" fmla="*/ 82 h 129"/>
                <a:gd name="T32" fmla="*/ 30 w 87"/>
                <a:gd name="T33" fmla="*/ 104 h 129"/>
                <a:gd name="T34" fmla="*/ 78 w 87"/>
                <a:gd name="T35" fmla="*/ 10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9">
                  <a:moveTo>
                    <a:pt x="78" y="104"/>
                  </a:moveTo>
                  <a:lnTo>
                    <a:pt x="78" y="104"/>
                  </a:lnTo>
                  <a:cubicBezTo>
                    <a:pt x="83" y="104"/>
                    <a:pt x="87" y="109"/>
                    <a:pt x="87" y="117"/>
                  </a:cubicBezTo>
                  <a:cubicBezTo>
                    <a:pt x="87" y="124"/>
                    <a:pt x="83" y="129"/>
                    <a:pt x="78" y="129"/>
                  </a:cubicBezTo>
                  <a:lnTo>
                    <a:pt x="14" y="129"/>
                  </a:lnTo>
                  <a:cubicBezTo>
                    <a:pt x="4" y="129"/>
                    <a:pt x="0" y="125"/>
                    <a:pt x="0" y="116"/>
                  </a:cubicBezTo>
                  <a:cubicBezTo>
                    <a:pt x="0" y="102"/>
                    <a:pt x="9" y="91"/>
                    <a:pt x="40" y="64"/>
                  </a:cubicBezTo>
                  <a:cubicBezTo>
                    <a:pt x="53" y="54"/>
                    <a:pt x="58" y="46"/>
                    <a:pt x="58" y="38"/>
                  </a:cubicBezTo>
                  <a:cubicBezTo>
                    <a:pt x="58" y="30"/>
                    <a:pt x="51" y="23"/>
                    <a:pt x="43" y="23"/>
                  </a:cubicBezTo>
                  <a:cubicBezTo>
                    <a:pt x="35" y="23"/>
                    <a:pt x="29" y="27"/>
                    <a:pt x="25" y="35"/>
                  </a:cubicBezTo>
                  <a:cubicBezTo>
                    <a:pt x="23" y="39"/>
                    <a:pt x="19" y="42"/>
                    <a:pt x="15" y="42"/>
                  </a:cubicBezTo>
                  <a:cubicBezTo>
                    <a:pt x="8" y="42"/>
                    <a:pt x="3" y="37"/>
                    <a:pt x="3" y="30"/>
                  </a:cubicBezTo>
                  <a:cubicBezTo>
                    <a:pt x="3" y="14"/>
                    <a:pt x="22" y="0"/>
                    <a:pt x="43" y="0"/>
                  </a:cubicBezTo>
                  <a:cubicBezTo>
                    <a:pt x="66" y="0"/>
                    <a:pt x="84" y="16"/>
                    <a:pt x="84" y="38"/>
                  </a:cubicBezTo>
                  <a:cubicBezTo>
                    <a:pt x="84" y="49"/>
                    <a:pt x="81" y="56"/>
                    <a:pt x="75" y="64"/>
                  </a:cubicBezTo>
                  <a:cubicBezTo>
                    <a:pt x="71" y="69"/>
                    <a:pt x="67" y="72"/>
                    <a:pt x="54" y="82"/>
                  </a:cubicBezTo>
                  <a:cubicBezTo>
                    <a:pt x="43" y="91"/>
                    <a:pt x="36" y="98"/>
                    <a:pt x="30"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9" name="Freeform 73"/>
            <p:cNvSpPr>
              <a:spLocks/>
            </p:cNvSpPr>
            <p:nvPr/>
          </p:nvSpPr>
          <p:spPr bwMode="auto">
            <a:xfrm>
              <a:off x="508" y="3086"/>
              <a:ext cx="51" cy="79"/>
            </a:xfrm>
            <a:custGeom>
              <a:avLst/>
              <a:gdLst>
                <a:gd name="T0" fmla="*/ 56 w 86"/>
                <a:gd name="T1" fmla="*/ 63 h 132"/>
                <a:gd name="T2" fmla="*/ 56 w 86"/>
                <a:gd name="T3" fmla="*/ 63 h 132"/>
                <a:gd name="T4" fmla="*/ 76 w 86"/>
                <a:gd name="T5" fmla="*/ 70 h 132"/>
                <a:gd name="T6" fmla="*/ 86 w 86"/>
                <a:gd name="T7" fmla="*/ 93 h 132"/>
                <a:gd name="T8" fmla="*/ 41 w 86"/>
                <a:gd name="T9" fmla="*/ 132 h 132"/>
                <a:gd name="T10" fmla="*/ 8 w 86"/>
                <a:gd name="T11" fmla="*/ 121 h 132"/>
                <a:gd name="T12" fmla="*/ 0 w 86"/>
                <a:gd name="T13" fmla="*/ 105 h 132"/>
                <a:gd name="T14" fmla="*/ 10 w 86"/>
                <a:gd name="T15" fmla="*/ 93 h 132"/>
                <a:gd name="T16" fmla="*/ 18 w 86"/>
                <a:gd name="T17" fmla="*/ 96 h 132"/>
                <a:gd name="T18" fmla="*/ 21 w 86"/>
                <a:gd name="T19" fmla="*/ 100 h 132"/>
                <a:gd name="T20" fmla="*/ 41 w 86"/>
                <a:gd name="T21" fmla="*/ 109 h 132"/>
                <a:gd name="T22" fmla="*/ 60 w 86"/>
                <a:gd name="T23" fmla="*/ 92 h 132"/>
                <a:gd name="T24" fmla="*/ 50 w 86"/>
                <a:gd name="T25" fmla="*/ 76 h 132"/>
                <a:gd name="T26" fmla="*/ 34 w 86"/>
                <a:gd name="T27" fmla="*/ 74 h 132"/>
                <a:gd name="T28" fmla="*/ 22 w 86"/>
                <a:gd name="T29" fmla="*/ 63 h 132"/>
                <a:gd name="T30" fmla="*/ 34 w 86"/>
                <a:gd name="T31" fmla="*/ 52 h 132"/>
                <a:gd name="T32" fmla="*/ 57 w 86"/>
                <a:gd name="T33" fmla="*/ 36 h 132"/>
                <a:gd name="T34" fmla="*/ 40 w 86"/>
                <a:gd name="T35" fmla="*/ 23 h 132"/>
                <a:gd name="T36" fmla="*/ 22 w 86"/>
                <a:gd name="T37" fmla="*/ 33 h 132"/>
                <a:gd name="T38" fmla="*/ 14 w 86"/>
                <a:gd name="T39" fmla="*/ 37 h 132"/>
                <a:gd name="T40" fmla="*/ 4 w 86"/>
                <a:gd name="T41" fmla="*/ 26 h 132"/>
                <a:gd name="T42" fmla="*/ 7 w 86"/>
                <a:gd name="T43" fmla="*/ 17 h 132"/>
                <a:gd name="T44" fmla="*/ 41 w 86"/>
                <a:gd name="T45" fmla="*/ 0 h 132"/>
                <a:gd name="T46" fmla="*/ 82 w 86"/>
                <a:gd name="T47" fmla="*/ 36 h 132"/>
                <a:gd name="T48" fmla="*/ 57 w 86"/>
                <a:gd name="T49" fmla="*/ 63 h 132"/>
                <a:gd name="T50" fmla="*/ 56 w 86"/>
                <a:gd name="T51"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32">
                  <a:moveTo>
                    <a:pt x="56" y="63"/>
                  </a:moveTo>
                  <a:lnTo>
                    <a:pt x="56" y="63"/>
                  </a:lnTo>
                  <a:cubicBezTo>
                    <a:pt x="65" y="64"/>
                    <a:pt x="70" y="66"/>
                    <a:pt x="76" y="70"/>
                  </a:cubicBezTo>
                  <a:cubicBezTo>
                    <a:pt x="82" y="76"/>
                    <a:pt x="86" y="84"/>
                    <a:pt x="86" y="93"/>
                  </a:cubicBezTo>
                  <a:cubicBezTo>
                    <a:pt x="86" y="116"/>
                    <a:pt x="68" y="132"/>
                    <a:pt x="41" y="132"/>
                  </a:cubicBezTo>
                  <a:cubicBezTo>
                    <a:pt x="28" y="132"/>
                    <a:pt x="16" y="128"/>
                    <a:pt x="8" y="121"/>
                  </a:cubicBezTo>
                  <a:cubicBezTo>
                    <a:pt x="3" y="115"/>
                    <a:pt x="0" y="110"/>
                    <a:pt x="0" y="105"/>
                  </a:cubicBezTo>
                  <a:cubicBezTo>
                    <a:pt x="0" y="98"/>
                    <a:pt x="4" y="93"/>
                    <a:pt x="10" y="93"/>
                  </a:cubicBezTo>
                  <a:cubicBezTo>
                    <a:pt x="13" y="93"/>
                    <a:pt x="16" y="94"/>
                    <a:pt x="18" y="96"/>
                  </a:cubicBezTo>
                  <a:cubicBezTo>
                    <a:pt x="18" y="97"/>
                    <a:pt x="18" y="97"/>
                    <a:pt x="21" y="100"/>
                  </a:cubicBezTo>
                  <a:cubicBezTo>
                    <a:pt x="26" y="106"/>
                    <a:pt x="33" y="109"/>
                    <a:pt x="41" y="109"/>
                  </a:cubicBezTo>
                  <a:cubicBezTo>
                    <a:pt x="53" y="109"/>
                    <a:pt x="60" y="103"/>
                    <a:pt x="60" y="92"/>
                  </a:cubicBezTo>
                  <a:cubicBezTo>
                    <a:pt x="60" y="84"/>
                    <a:pt x="56" y="78"/>
                    <a:pt x="50" y="76"/>
                  </a:cubicBezTo>
                  <a:cubicBezTo>
                    <a:pt x="46" y="75"/>
                    <a:pt x="41" y="74"/>
                    <a:pt x="34" y="74"/>
                  </a:cubicBezTo>
                  <a:cubicBezTo>
                    <a:pt x="26" y="74"/>
                    <a:pt x="22" y="70"/>
                    <a:pt x="22" y="63"/>
                  </a:cubicBezTo>
                  <a:cubicBezTo>
                    <a:pt x="22" y="55"/>
                    <a:pt x="26" y="52"/>
                    <a:pt x="34" y="52"/>
                  </a:cubicBezTo>
                  <a:cubicBezTo>
                    <a:pt x="48" y="52"/>
                    <a:pt x="57" y="46"/>
                    <a:pt x="57" y="36"/>
                  </a:cubicBezTo>
                  <a:cubicBezTo>
                    <a:pt x="57" y="28"/>
                    <a:pt x="50" y="23"/>
                    <a:pt x="40" y="23"/>
                  </a:cubicBezTo>
                  <a:cubicBezTo>
                    <a:pt x="32" y="23"/>
                    <a:pt x="28" y="25"/>
                    <a:pt x="22" y="33"/>
                  </a:cubicBezTo>
                  <a:cubicBezTo>
                    <a:pt x="20" y="36"/>
                    <a:pt x="17" y="37"/>
                    <a:pt x="14" y="37"/>
                  </a:cubicBezTo>
                  <a:cubicBezTo>
                    <a:pt x="8" y="37"/>
                    <a:pt x="4" y="33"/>
                    <a:pt x="4" y="26"/>
                  </a:cubicBezTo>
                  <a:cubicBezTo>
                    <a:pt x="4" y="23"/>
                    <a:pt x="5" y="20"/>
                    <a:pt x="7" y="17"/>
                  </a:cubicBezTo>
                  <a:cubicBezTo>
                    <a:pt x="14" y="6"/>
                    <a:pt x="27" y="0"/>
                    <a:pt x="41" y="0"/>
                  </a:cubicBezTo>
                  <a:cubicBezTo>
                    <a:pt x="65" y="0"/>
                    <a:pt x="82" y="15"/>
                    <a:pt x="82" y="36"/>
                  </a:cubicBezTo>
                  <a:cubicBezTo>
                    <a:pt x="82" y="50"/>
                    <a:pt x="72" y="61"/>
                    <a:pt x="57" y="63"/>
                  </a:cubicBezTo>
                  <a:lnTo>
                    <a:pt x="56" y="6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90" name="Group 76"/>
          <p:cNvGrpSpPr>
            <a:grpSpLocks noChangeAspect="1"/>
          </p:cNvGrpSpPr>
          <p:nvPr/>
        </p:nvGrpSpPr>
        <p:grpSpPr bwMode="auto">
          <a:xfrm>
            <a:off x="672602" y="5240084"/>
            <a:ext cx="215900" cy="215900"/>
            <a:chOff x="432" y="3309"/>
            <a:chExt cx="136" cy="136"/>
          </a:xfrm>
        </p:grpSpPr>
        <p:sp>
          <p:nvSpPr>
            <p:cNvPr id="291" name="AutoShape 75"/>
            <p:cNvSpPr>
              <a:spLocks noChangeAspect="1" noChangeArrowheads="1" noTextEdit="1"/>
            </p:cNvSpPr>
            <p:nvPr/>
          </p:nvSpPr>
          <p:spPr bwMode="auto">
            <a:xfrm>
              <a:off x="432" y="3309"/>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78"/>
            <p:cNvSpPr>
              <a:spLocks/>
            </p:cNvSpPr>
            <p:nvPr/>
          </p:nvSpPr>
          <p:spPr bwMode="auto">
            <a:xfrm>
              <a:off x="453" y="3340"/>
              <a:ext cx="52" cy="77"/>
            </a:xfrm>
            <a:custGeom>
              <a:avLst/>
              <a:gdLst>
                <a:gd name="T0" fmla="*/ 78 w 87"/>
                <a:gd name="T1" fmla="*/ 104 h 130"/>
                <a:gd name="T2" fmla="*/ 78 w 87"/>
                <a:gd name="T3" fmla="*/ 104 h 130"/>
                <a:gd name="T4" fmla="*/ 87 w 87"/>
                <a:gd name="T5" fmla="*/ 117 h 130"/>
                <a:gd name="T6" fmla="*/ 78 w 87"/>
                <a:gd name="T7" fmla="*/ 130 h 130"/>
                <a:gd name="T8" fmla="*/ 14 w 87"/>
                <a:gd name="T9" fmla="*/ 130 h 130"/>
                <a:gd name="T10" fmla="*/ 0 w 87"/>
                <a:gd name="T11" fmla="*/ 117 h 130"/>
                <a:gd name="T12" fmla="*/ 41 w 87"/>
                <a:gd name="T13" fmla="*/ 65 h 130"/>
                <a:gd name="T14" fmla="*/ 59 w 87"/>
                <a:gd name="T15" fmla="*/ 38 h 130"/>
                <a:gd name="T16" fmla="*/ 43 w 87"/>
                <a:gd name="T17" fmla="*/ 24 h 130"/>
                <a:gd name="T18" fmla="*/ 25 w 87"/>
                <a:gd name="T19" fmla="*/ 35 h 130"/>
                <a:gd name="T20" fmla="*/ 15 w 87"/>
                <a:gd name="T21" fmla="*/ 42 h 130"/>
                <a:gd name="T22" fmla="*/ 3 w 87"/>
                <a:gd name="T23" fmla="*/ 30 h 130"/>
                <a:gd name="T24" fmla="*/ 43 w 87"/>
                <a:gd name="T25" fmla="*/ 0 h 130"/>
                <a:gd name="T26" fmla="*/ 84 w 87"/>
                <a:gd name="T27" fmla="*/ 38 h 130"/>
                <a:gd name="T28" fmla="*/ 75 w 87"/>
                <a:gd name="T29" fmla="*/ 64 h 130"/>
                <a:gd name="T30" fmla="*/ 55 w 87"/>
                <a:gd name="T31" fmla="*/ 82 h 130"/>
                <a:gd name="T32" fmla="*/ 31 w 87"/>
                <a:gd name="T33" fmla="*/ 104 h 130"/>
                <a:gd name="T34" fmla="*/ 78 w 87"/>
                <a:gd name="T35" fmla="*/ 10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30">
                  <a:moveTo>
                    <a:pt x="78" y="104"/>
                  </a:moveTo>
                  <a:lnTo>
                    <a:pt x="78" y="104"/>
                  </a:lnTo>
                  <a:cubicBezTo>
                    <a:pt x="83" y="104"/>
                    <a:pt x="87" y="110"/>
                    <a:pt x="87" y="117"/>
                  </a:cubicBezTo>
                  <a:cubicBezTo>
                    <a:pt x="87" y="124"/>
                    <a:pt x="83" y="130"/>
                    <a:pt x="78" y="130"/>
                  </a:cubicBezTo>
                  <a:lnTo>
                    <a:pt x="14" y="130"/>
                  </a:lnTo>
                  <a:cubicBezTo>
                    <a:pt x="4" y="130"/>
                    <a:pt x="0" y="126"/>
                    <a:pt x="0" y="117"/>
                  </a:cubicBezTo>
                  <a:cubicBezTo>
                    <a:pt x="0" y="103"/>
                    <a:pt x="9" y="91"/>
                    <a:pt x="41" y="65"/>
                  </a:cubicBezTo>
                  <a:cubicBezTo>
                    <a:pt x="53" y="54"/>
                    <a:pt x="59" y="46"/>
                    <a:pt x="59" y="38"/>
                  </a:cubicBezTo>
                  <a:cubicBezTo>
                    <a:pt x="59" y="30"/>
                    <a:pt x="52" y="24"/>
                    <a:pt x="43" y="24"/>
                  </a:cubicBezTo>
                  <a:cubicBezTo>
                    <a:pt x="35" y="24"/>
                    <a:pt x="30" y="27"/>
                    <a:pt x="25" y="35"/>
                  </a:cubicBezTo>
                  <a:cubicBezTo>
                    <a:pt x="23" y="40"/>
                    <a:pt x="19" y="42"/>
                    <a:pt x="15" y="42"/>
                  </a:cubicBezTo>
                  <a:cubicBezTo>
                    <a:pt x="9" y="42"/>
                    <a:pt x="3" y="37"/>
                    <a:pt x="3" y="30"/>
                  </a:cubicBezTo>
                  <a:cubicBezTo>
                    <a:pt x="3" y="15"/>
                    <a:pt x="23" y="0"/>
                    <a:pt x="43" y="0"/>
                  </a:cubicBezTo>
                  <a:cubicBezTo>
                    <a:pt x="66" y="0"/>
                    <a:pt x="84" y="17"/>
                    <a:pt x="84" y="38"/>
                  </a:cubicBezTo>
                  <a:cubicBezTo>
                    <a:pt x="84" y="49"/>
                    <a:pt x="82" y="57"/>
                    <a:pt x="75" y="64"/>
                  </a:cubicBezTo>
                  <a:cubicBezTo>
                    <a:pt x="71" y="69"/>
                    <a:pt x="67" y="72"/>
                    <a:pt x="55" y="82"/>
                  </a:cubicBezTo>
                  <a:cubicBezTo>
                    <a:pt x="44" y="91"/>
                    <a:pt x="36" y="99"/>
                    <a:pt x="31"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4" name="Freeform 79"/>
            <p:cNvSpPr>
              <a:spLocks/>
            </p:cNvSpPr>
            <p:nvPr/>
          </p:nvSpPr>
          <p:spPr bwMode="auto">
            <a:xfrm>
              <a:off x="504" y="3339"/>
              <a:ext cx="59" cy="79"/>
            </a:xfrm>
            <a:custGeom>
              <a:avLst/>
              <a:gdLst>
                <a:gd name="T0" fmla="*/ 11 w 98"/>
                <a:gd name="T1" fmla="*/ 106 h 134"/>
                <a:gd name="T2" fmla="*/ 11 w 98"/>
                <a:gd name="T3" fmla="*/ 106 h 134"/>
                <a:gd name="T4" fmla="*/ 0 w 98"/>
                <a:gd name="T5" fmla="*/ 93 h 134"/>
                <a:gd name="T6" fmla="*/ 3 w 98"/>
                <a:gd name="T7" fmla="*/ 80 h 134"/>
                <a:gd name="T8" fmla="*/ 34 w 98"/>
                <a:gd name="T9" fmla="*/ 7 h 134"/>
                <a:gd name="T10" fmla="*/ 44 w 98"/>
                <a:gd name="T11" fmla="*/ 0 h 134"/>
                <a:gd name="T12" fmla="*/ 57 w 98"/>
                <a:gd name="T13" fmla="*/ 12 h 134"/>
                <a:gd name="T14" fmla="*/ 55 w 98"/>
                <a:gd name="T15" fmla="*/ 18 h 134"/>
                <a:gd name="T16" fmla="*/ 27 w 98"/>
                <a:gd name="T17" fmla="*/ 82 h 134"/>
                <a:gd name="T18" fmla="*/ 53 w 98"/>
                <a:gd name="T19" fmla="*/ 82 h 134"/>
                <a:gd name="T20" fmla="*/ 53 w 98"/>
                <a:gd name="T21" fmla="*/ 38 h 134"/>
                <a:gd name="T22" fmla="*/ 64 w 98"/>
                <a:gd name="T23" fmla="*/ 27 h 134"/>
                <a:gd name="T24" fmla="*/ 75 w 98"/>
                <a:gd name="T25" fmla="*/ 38 h 134"/>
                <a:gd name="T26" fmla="*/ 75 w 98"/>
                <a:gd name="T27" fmla="*/ 82 h 134"/>
                <a:gd name="T28" fmla="*/ 90 w 98"/>
                <a:gd name="T29" fmla="*/ 82 h 134"/>
                <a:gd name="T30" fmla="*/ 98 w 98"/>
                <a:gd name="T31" fmla="*/ 94 h 134"/>
                <a:gd name="T32" fmla="*/ 90 w 98"/>
                <a:gd name="T33" fmla="*/ 106 h 134"/>
                <a:gd name="T34" fmla="*/ 75 w 98"/>
                <a:gd name="T35" fmla="*/ 106 h 134"/>
                <a:gd name="T36" fmla="*/ 75 w 98"/>
                <a:gd name="T37" fmla="*/ 123 h 134"/>
                <a:gd name="T38" fmla="*/ 64 w 98"/>
                <a:gd name="T39" fmla="*/ 134 h 134"/>
                <a:gd name="T40" fmla="*/ 53 w 98"/>
                <a:gd name="T41" fmla="*/ 123 h 134"/>
                <a:gd name="T42" fmla="*/ 53 w 98"/>
                <a:gd name="T43" fmla="*/ 106 h 134"/>
                <a:gd name="T44" fmla="*/ 11 w 98"/>
                <a:gd name="T45" fmla="*/ 10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34">
                  <a:moveTo>
                    <a:pt x="11" y="106"/>
                  </a:moveTo>
                  <a:lnTo>
                    <a:pt x="11" y="106"/>
                  </a:lnTo>
                  <a:cubicBezTo>
                    <a:pt x="4" y="106"/>
                    <a:pt x="0" y="101"/>
                    <a:pt x="0" y="93"/>
                  </a:cubicBezTo>
                  <a:cubicBezTo>
                    <a:pt x="0" y="90"/>
                    <a:pt x="1" y="85"/>
                    <a:pt x="3" y="80"/>
                  </a:cubicBezTo>
                  <a:lnTo>
                    <a:pt x="34" y="7"/>
                  </a:lnTo>
                  <a:cubicBezTo>
                    <a:pt x="36" y="2"/>
                    <a:pt x="40" y="0"/>
                    <a:pt x="44" y="0"/>
                  </a:cubicBezTo>
                  <a:cubicBezTo>
                    <a:pt x="51" y="0"/>
                    <a:pt x="57" y="5"/>
                    <a:pt x="57" y="12"/>
                  </a:cubicBezTo>
                  <a:cubicBezTo>
                    <a:pt x="57" y="14"/>
                    <a:pt x="56" y="16"/>
                    <a:pt x="55" y="18"/>
                  </a:cubicBezTo>
                  <a:lnTo>
                    <a:pt x="27" y="82"/>
                  </a:lnTo>
                  <a:lnTo>
                    <a:pt x="53" y="82"/>
                  </a:lnTo>
                  <a:lnTo>
                    <a:pt x="53" y="38"/>
                  </a:lnTo>
                  <a:cubicBezTo>
                    <a:pt x="53" y="32"/>
                    <a:pt x="58" y="27"/>
                    <a:pt x="64" y="27"/>
                  </a:cubicBezTo>
                  <a:cubicBezTo>
                    <a:pt x="71" y="27"/>
                    <a:pt x="75" y="32"/>
                    <a:pt x="75" y="38"/>
                  </a:cubicBezTo>
                  <a:lnTo>
                    <a:pt x="75" y="82"/>
                  </a:lnTo>
                  <a:lnTo>
                    <a:pt x="90" y="82"/>
                  </a:lnTo>
                  <a:cubicBezTo>
                    <a:pt x="95" y="82"/>
                    <a:pt x="98" y="87"/>
                    <a:pt x="98" y="94"/>
                  </a:cubicBezTo>
                  <a:cubicBezTo>
                    <a:pt x="98" y="101"/>
                    <a:pt x="95" y="106"/>
                    <a:pt x="90" y="106"/>
                  </a:cubicBezTo>
                  <a:lnTo>
                    <a:pt x="75" y="106"/>
                  </a:lnTo>
                  <a:lnTo>
                    <a:pt x="75" y="123"/>
                  </a:lnTo>
                  <a:cubicBezTo>
                    <a:pt x="75" y="130"/>
                    <a:pt x="71" y="134"/>
                    <a:pt x="64" y="134"/>
                  </a:cubicBezTo>
                  <a:cubicBezTo>
                    <a:pt x="58" y="134"/>
                    <a:pt x="53" y="130"/>
                    <a:pt x="53" y="123"/>
                  </a:cubicBezTo>
                  <a:lnTo>
                    <a:pt x="53" y="106"/>
                  </a:lnTo>
                  <a:lnTo>
                    <a:pt x="11" y="10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95" name="Group 82"/>
          <p:cNvGrpSpPr>
            <a:grpSpLocks noChangeAspect="1"/>
          </p:cNvGrpSpPr>
          <p:nvPr/>
        </p:nvGrpSpPr>
        <p:grpSpPr bwMode="auto">
          <a:xfrm>
            <a:off x="680239" y="5649384"/>
            <a:ext cx="215900" cy="215900"/>
            <a:chOff x="432" y="3563"/>
            <a:chExt cx="136" cy="136"/>
          </a:xfrm>
        </p:grpSpPr>
        <p:sp>
          <p:nvSpPr>
            <p:cNvPr id="296" name="AutoShape 81"/>
            <p:cNvSpPr>
              <a:spLocks noChangeAspect="1" noChangeArrowheads="1" noTextEdit="1"/>
            </p:cNvSpPr>
            <p:nvPr/>
          </p:nvSpPr>
          <p:spPr bwMode="auto">
            <a:xfrm>
              <a:off x="432" y="3563"/>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Freeform 84"/>
            <p:cNvSpPr>
              <a:spLocks/>
            </p:cNvSpPr>
            <p:nvPr/>
          </p:nvSpPr>
          <p:spPr bwMode="auto">
            <a:xfrm>
              <a:off x="453" y="3594"/>
              <a:ext cx="51" cy="76"/>
            </a:xfrm>
            <a:custGeom>
              <a:avLst/>
              <a:gdLst>
                <a:gd name="T0" fmla="*/ 78 w 86"/>
                <a:gd name="T1" fmla="*/ 104 h 129"/>
                <a:gd name="T2" fmla="*/ 78 w 86"/>
                <a:gd name="T3" fmla="*/ 104 h 129"/>
                <a:gd name="T4" fmla="*/ 86 w 86"/>
                <a:gd name="T5" fmla="*/ 117 h 129"/>
                <a:gd name="T6" fmla="*/ 78 w 86"/>
                <a:gd name="T7" fmla="*/ 129 h 129"/>
                <a:gd name="T8" fmla="*/ 14 w 86"/>
                <a:gd name="T9" fmla="*/ 129 h 129"/>
                <a:gd name="T10" fmla="*/ 0 w 86"/>
                <a:gd name="T11" fmla="*/ 116 h 129"/>
                <a:gd name="T12" fmla="*/ 40 w 86"/>
                <a:gd name="T13" fmla="*/ 64 h 129"/>
                <a:gd name="T14" fmla="*/ 58 w 86"/>
                <a:gd name="T15" fmla="*/ 38 h 129"/>
                <a:gd name="T16" fmla="*/ 43 w 86"/>
                <a:gd name="T17" fmla="*/ 23 h 129"/>
                <a:gd name="T18" fmla="*/ 25 w 86"/>
                <a:gd name="T19" fmla="*/ 35 h 129"/>
                <a:gd name="T20" fmla="*/ 14 w 86"/>
                <a:gd name="T21" fmla="*/ 42 h 129"/>
                <a:gd name="T22" fmla="*/ 3 w 86"/>
                <a:gd name="T23" fmla="*/ 30 h 129"/>
                <a:gd name="T24" fmla="*/ 43 w 86"/>
                <a:gd name="T25" fmla="*/ 0 h 129"/>
                <a:gd name="T26" fmla="*/ 84 w 86"/>
                <a:gd name="T27" fmla="*/ 38 h 129"/>
                <a:gd name="T28" fmla="*/ 75 w 86"/>
                <a:gd name="T29" fmla="*/ 64 h 129"/>
                <a:gd name="T30" fmla="*/ 54 w 86"/>
                <a:gd name="T31" fmla="*/ 82 h 129"/>
                <a:gd name="T32" fmla="*/ 30 w 86"/>
                <a:gd name="T33" fmla="*/ 104 h 129"/>
                <a:gd name="T34" fmla="*/ 78 w 86"/>
                <a:gd name="T35" fmla="*/ 10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9">
                  <a:moveTo>
                    <a:pt x="78" y="104"/>
                  </a:moveTo>
                  <a:lnTo>
                    <a:pt x="78" y="104"/>
                  </a:lnTo>
                  <a:cubicBezTo>
                    <a:pt x="83" y="104"/>
                    <a:pt x="86" y="109"/>
                    <a:pt x="86" y="117"/>
                  </a:cubicBezTo>
                  <a:cubicBezTo>
                    <a:pt x="86" y="124"/>
                    <a:pt x="83" y="129"/>
                    <a:pt x="78" y="129"/>
                  </a:cubicBezTo>
                  <a:lnTo>
                    <a:pt x="14" y="129"/>
                  </a:lnTo>
                  <a:cubicBezTo>
                    <a:pt x="4" y="129"/>
                    <a:pt x="0" y="125"/>
                    <a:pt x="0" y="116"/>
                  </a:cubicBezTo>
                  <a:cubicBezTo>
                    <a:pt x="0" y="102"/>
                    <a:pt x="8" y="91"/>
                    <a:pt x="40" y="64"/>
                  </a:cubicBezTo>
                  <a:cubicBezTo>
                    <a:pt x="53" y="54"/>
                    <a:pt x="58" y="46"/>
                    <a:pt x="58" y="38"/>
                  </a:cubicBezTo>
                  <a:cubicBezTo>
                    <a:pt x="58" y="30"/>
                    <a:pt x="51" y="23"/>
                    <a:pt x="43" y="23"/>
                  </a:cubicBezTo>
                  <a:cubicBezTo>
                    <a:pt x="34" y="23"/>
                    <a:pt x="29" y="27"/>
                    <a:pt x="25" y="35"/>
                  </a:cubicBezTo>
                  <a:cubicBezTo>
                    <a:pt x="23" y="39"/>
                    <a:pt x="19" y="42"/>
                    <a:pt x="14" y="42"/>
                  </a:cubicBezTo>
                  <a:cubicBezTo>
                    <a:pt x="8" y="42"/>
                    <a:pt x="3" y="37"/>
                    <a:pt x="3" y="30"/>
                  </a:cubicBezTo>
                  <a:cubicBezTo>
                    <a:pt x="3" y="14"/>
                    <a:pt x="22" y="0"/>
                    <a:pt x="43" y="0"/>
                  </a:cubicBezTo>
                  <a:cubicBezTo>
                    <a:pt x="66" y="0"/>
                    <a:pt x="84" y="16"/>
                    <a:pt x="84" y="38"/>
                  </a:cubicBezTo>
                  <a:cubicBezTo>
                    <a:pt x="84" y="49"/>
                    <a:pt x="81" y="56"/>
                    <a:pt x="75" y="64"/>
                  </a:cubicBezTo>
                  <a:cubicBezTo>
                    <a:pt x="70" y="69"/>
                    <a:pt x="67" y="72"/>
                    <a:pt x="54" y="82"/>
                  </a:cubicBezTo>
                  <a:cubicBezTo>
                    <a:pt x="43" y="91"/>
                    <a:pt x="35" y="98"/>
                    <a:pt x="30"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9" name="Freeform 85"/>
            <p:cNvSpPr>
              <a:spLocks/>
            </p:cNvSpPr>
            <p:nvPr/>
          </p:nvSpPr>
          <p:spPr bwMode="auto">
            <a:xfrm>
              <a:off x="509" y="3596"/>
              <a:ext cx="48" cy="76"/>
            </a:xfrm>
            <a:custGeom>
              <a:avLst/>
              <a:gdLst>
                <a:gd name="T0" fmla="*/ 22 w 82"/>
                <a:gd name="T1" fmla="*/ 50 h 129"/>
                <a:gd name="T2" fmla="*/ 22 w 82"/>
                <a:gd name="T3" fmla="*/ 50 h 129"/>
                <a:gd name="T4" fmla="*/ 45 w 82"/>
                <a:gd name="T5" fmla="*/ 42 h 129"/>
                <a:gd name="T6" fmla="*/ 82 w 82"/>
                <a:gd name="T7" fmla="*/ 85 h 129"/>
                <a:gd name="T8" fmla="*/ 38 w 82"/>
                <a:gd name="T9" fmla="*/ 129 h 129"/>
                <a:gd name="T10" fmla="*/ 0 w 82"/>
                <a:gd name="T11" fmla="*/ 104 h 129"/>
                <a:gd name="T12" fmla="*/ 11 w 82"/>
                <a:gd name="T13" fmla="*/ 92 h 129"/>
                <a:gd name="T14" fmla="*/ 19 w 82"/>
                <a:gd name="T15" fmla="*/ 97 h 129"/>
                <a:gd name="T16" fmla="*/ 37 w 82"/>
                <a:gd name="T17" fmla="*/ 106 h 129"/>
                <a:gd name="T18" fmla="*/ 56 w 82"/>
                <a:gd name="T19" fmla="*/ 84 h 129"/>
                <a:gd name="T20" fmla="*/ 38 w 82"/>
                <a:gd name="T21" fmla="*/ 64 h 129"/>
                <a:gd name="T22" fmla="*/ 23 w 82"/>
                <a:gd name="T23" fmla="*/ 71 h 129"/>
                <a:gd name="T24" fmla="*/ 13 w 82"/>
                <a:gd name="T25" fmla="*/ 76 h 129"/>
                <a:gd name="T26" fmla="*/ 5 w 82"/>
                <a:gd name="T27" fmla="*/ 73 h 129"/>
                <a:gd name="T28" fmla="*/ 0 w 82"/>
                <a:gd name="T29" fmla="*/ 60 h 129"/>
                <a:gd name="T30" fmla="*/ 0 w 82"/>
                <a:gd name="T31" fmla="*/ 59 h 129"/>
                <a:gd name="T32" fmla="*/ 2 w 82"/>
                <a:gd name="T33" fmla="*/ 15 h 129"/>
                <a:gd name="T34" fmla="*/ 17 w 82"/>
                <a:gd name="T35" fmla="*/ 0 h 129"/>
                <a:gd name="T36" fmla="*/ 68 w 82"/>
                <a:gd name="T37" fmla="*/ 0 h 129"/>
                <a:gd name="T38" fmla="*/ 76 w 82"/>
                <a:gd name="T39" fmla="*/ 12 h 129"/>
                <a:gd name="T40" fmla="*/ 68 w 82"/>
                <a:gd name="T41" fmla="*/ 24 h 129"/>
                <a:gd name="T42" fmla="*/ 28 w 82"/>
                <a:gd name="T43" fmla="*/ 24 h 129"/>
                <a:gd name="T44" fmla="*/ 23 w 82"/>
                <a:gd name="T45" fmla="*/ 27 h 129"/>
                <a:gd name="T46" fmla="*/ 22 w 82"/>
                <a:gd name="T47" fmla="*/ 5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129">
                  <a:moveTo>
                    <a:pt x="22" y="50"/>
                  </a:moveTo>
                  <a:lnTo>
                    <a:pt x="22" y="50"/>
                  </a:lnTo>
                  <a:cubicBezTo>
                    <a:pt x="28" y="45"/>
                    <a:pt x="36" y="42"/>
                    <a:pt x="45" y="42"/>
                  </a:cubicBezTo>
                  <a:cubicBezTo>
                    <a:pt x="66" y="42"/>
                    <a:pt x="82" y="60"/>
                    <a:pt x="82" y="85"/>
                  </a:cubicBezTo>
                  <a:cubicBezTo>
                    <a:pt x="82" y="111"/>
                    <a:pt x="64" y="129"/>
                    <a:pt x="38" y="129"/>
                  </a:cubicBezTo>
                  <a:cubicBezTo>
                    <a:pt x="18" y="129"/>
                    <a:pt x="0" y="117"/>
                    <a:pt x="0" y="104"/>
                  </a:cubicBezTo>
                  <a:cubicBezTo>
                    <a:pt x="0" y="98"/>
                    <a:pt x="5" y="92"/>
                    <a:pt x="11" y="92"/>
                  </a:cubicBezTo>
                  <a:cubicBezTo>
                    <a:pt x="14" y="92"/>
                    <a:pt x="16" y="93"/>
                    <a:pt x="19" y="97"/>
                  </a:cubicBezTo>
                  <a:cubicBezTo>
                    <a:pt x="23" y="103"/>
                    <a:pt x="29" y="106"/>
                    <a:pt x="37" y="106"/>
                  </a:cubicBezTo>
                  <a:cubicBezTo>
                    <a:pt x="48" y="106"/>
                    <a:pt x="56" y="97"/>
                    <a:pt x="56" y="84"/>
                  </a:cubicBezTo>
                  <a:cubicBezTo>
                    <a:pt x="56" y="71"/>
                    <a:pt x="50" y="64"/>
                    <a:pt x="38" y="64"/>
                  </a:cubicBezTo>
                  <a:cubicBezTo>
                    <a:pt x="33" y="64"/>
                    <a:pt x="28" y="66"/>
                    <a:pt x="23" y="71"/>
                  </a:cubicBezTo>
                  <a:cubicBezTo>
                    <a:pt x="19" y="74"/>
                    <a:pt x="17" y="76"/>
                    <a:pt x="13" y="76"/>
                  </a:cubicBezTo>
                  <a:cubicBezTo>
                    <a:pt x="10" y="76"/>
                    <a:pt x="6" y="74"/>
                    <a:pt x="5" y="73"/>
                  </a:cubicBezTo>
                  <a:cubicBezTo>
                    <a:pt x="1" y="71"/>
                    <a:pt x="0" y="67"/>
                    <a:pt x="0" y="60"/>
                  </a:cubicBezTo>
                  <a:lnTo>
                    <a:pt x="0" y="59"/>
                  </a:lnTo>
                  <a:lnTo>
                    <a:pt x="2" y="15"/>
                  </a:lnTo>
                  <a:cubicBezTo>
                    <a:pt x="2" y="5"/>
                    <a:pt x="7" y="0"/>
                    <a:pt x="17" y="0"/>
                  </a:cubicBezTo>
                  <a:lnTo>
                    <a:pt x="68" y="0"/>
                  </a:lnTo>
                  <a:cubicBezTo>
                    <a:pt x="73" y="0"/>
                    <a:pt x="76" y="5"/>
                    <a:pt x="76" y="12"/>
                  </a:cubicBezTo>
                  <a:cubicBezTo>
                    <a:pt x="76" y="19"/>
                    <a:pt x="73" y="24"/>
                    <a:pt x="68" y="24"/>
                  </a:cubicBezTo>
                  <a:lnTo>
                    <a:pt x="28" y="24"/>
                  </a:lnTo>
                  <a:cubicBezTo>
                    <a:pt x="24" y="24"/>
                    <a:pt x="23" y="25"/>
                    <a:pt x="23" y="27"/>
                  </a:cubicBezTo>
                  <a:lnTo>
                    <a:pt x="22" y="5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00" name="Group 88"/>
          <p:cNvGrpSpPr>
            <a:grpSpLocks noChangeAspect="1"/>
          </p:cNvGrpSpPr>
          <p:nvPr/>
        </p:nvGrpSpPr>
        <p:grpSpPr bwMode="auto">
          <a:xfrm>
            <a:off x="675827" y="6052947"/>
            <a:ext cx="215900" cy="215900"/>
            <a:chOff x="432" y="3816"/>
            <a:chExt cx="136" cy="136"/>
          </a:xfrm>
        </p:grpSpPr>
        <p:sp>
          <p:nvSpPr>
            <p:cNvPr id="301" name="AutoShape 87"/>
            <p:cNvSpPr>
              <a:spLocks noChangeAspect="1" noChangeArrowheads="1" noTextEdit="1"/>
            </p:cNvSpPr>
            <p:nvPr/>
          </p:nvSpPr>
          <p:spPr bwMode="auto">
            <a:xfrm>
              <a:off x="432" y="3816"/>
              <a:ext cx="13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90"/>
            <p:cNvSpPr>
              <a:spLocks/>
            </p:cNvSpPr>
            <p:nvPr/>
          </p:nvSpPr>
          <p:spPr bwMode="auto">
            <a:xfrm>
              <a:off x="452" y="3845"/>
              <a:ext cx="51" cy="77"/>
            </a:xfrm>
            <a:custGeom>
              <a:avLst/>
              <a:gdLst>
                <a:gd name="T0" fmla="*/ 78 w 86"/>
                <a:gd name="T1" fmla="*/ 105 h 130"/>
                <a:gd name="T2" fmla="*/ 78 w 86"/>
                <a:gd name="T3" fmla="*/ 105 h 130"/>
                <a:gd name="T4" fmla="*/ 86 w 86"/>
                <a:gd name="T5" fmla="*/ 117 h 130"/>
                <a:gd name="T6" fmla="*/ 78 w 86"/>
                <a:gd name="T7" fmla="*/ 130 h 130"/>
                <a:gd name="T8" fmla="*/ 14 w 86"/>
                <a:gd name="T9" fmla="*/ 130 h 130"/>
                <a:gd name="T10" fmla="*/ 0 w 86"/>
                <a:gd name="T11" fmla="*/ 117 h 130"/>
                <a:gd name="T12" fmla="*/ 40 w 86"/>
                <a:gd name="T13" fmla="*/ 65 h 130"/>
                <a:gd name="T14" fmla="*/ 58 w 86"/>
                <a:gd name="T15" fmla="*/ 39 h 130"/>
                <a:gd name="T16" fmla="*/ 43 w 86"/>
                <a:gd name="T17" fmla="*/ 24 h 130"/>
                <a:gd name="T18" fmla="*/ 25 w 86"/>
                <a:gd name="T19" fmla="*/ 36 h 130"/>
                <a:gd name="T20" fmla="*/ 14 w 86"/>
                <a:gd name="T21" fmla="*/ 43 h 130"/>
                <a:gd name="T22" fmla="*/ 3 w 86"/>
                <a:gd name="T23" fmla="*/ 31 h 130"/>
                <a:gd name="T24" fmla="*/ 43 w 86"/>
                <a:gd name="T25" fmla="*/ 0 h 130"/>
                <a:gd name="T26" fmla="*/ 84 w 86"/>
                <a:gd name="T27" fmla="*/ 39 h 130"/>
                <a:gd name="T28" fmla="*/ 75 w 86"/>
                <a:gd name="T29" fmla="*/ 64 h 130"/>
                <a:gd name="T30" fmla="*/ 54 w 86"/>
                <a:gd name="T31" fmla="*/ 83 h 130"/>
                <a:gd name="T32" fmla="*/ 30 w 86"/>
                <a:gd name="T33" fmla="*/ 105 h 130"/>
                <a:gd name="T34" fmla="*/ 78 w 86"/>
                <a:gd name="T35"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30">
                  <a:moveTo>
                    <a:pt x="78" y="105"/>
                  </a:moveTo>
                  <a:lnTo>
                    <a:pt x="78" y="105"/>
                  </a:lnTo>
                  <a:cubicBezTo>
                    <a:pt x="83" y="105"/>
                    <a:pt x="86" y="110"/>
                    <a:pt x="86" y="117"/>
                  </a:cubicBezTo>
                  <a:cubicBezTo>
                    <a:pt x="86" y="125"/>
                    <a:pt x="83" y="130"/>
                    <a:pt x="78" y="130"/>
                  </a:cubicBezTo>
                  <a:lnTo>
                    <a:pt x="14" y="130"/>
                  </a:lnTo>
                  <a:cubicBezTo>
                    <a:pt x="4" y="130"/>
                    <a:pt x="0" y="126"/>
                    <a:pt x="0" y="117"/>
                  </a:cubicBezTo>
                  <a:cubicBezTo>
                    <a:pt x="0" y="103"/>
                    <a:pt x="8" y="92"/>
                    <a:pt x="40" y="65"/>
                  </a:cubicBezTo>
                  <a:cubicBezTo>
                    <a:pt x="53" y="54"/>
                    <a:pt x="58" y="47"/>
                    <a:pt x="58" y="39"/>
                  </a:cubicBezTo>
                  <a:cubicBezTo>
                    <a:pt x="58" y="31"/>
                    <a:pt x="51" y="24"/>
                    <a:pt x="43" y="24"/>
                  </a:cubicBezTo>
                  <a:cubicBezTo>
                    <a:pt x="35" y="24"/>
                    <a:pt x="29" y="28"/>
                    <a:pt x="25" y="36"/>
                  </a:cubicBezTo>
                  <a:cubicBezTo>
                    <a:pt x="23" y="40"/>
                    <a:pt x="19" y="43"/>
                    <a:pt x="14" y="43"/>
                  </a:cubicBezTo>
                  <a:cubicBezTo>
                    <a:pt x="8" y="43"/>
                    <a:pt x="3" y="37"/>
                    <a:pt x="3" y="31"/>
                  </a:cubicBezTo>
                  <a:cubicBezTo>
                    <a:pt x="3" y="15"/>
                    <a:pt x="22" y="0"/>
                    <a:pt x="43" y="0"/>
                  </a:cubicBezTo>
                  <a:cubicBezTo>
                    <a:pt x="66" y="0"/>
                    <a:pt x="84" y="17"/>
                    <a:pt x="84" y="39"/>
                  </a:cubicBezTo>
                  <a:cubicBezTo>
                    <a:pt x="84" y="49"/>
                    <a:pt x="81" y="57"/>
                    <a:pt x="75" y="64"/>
                  </a:cubicBezTo>
                  <a:cubicBezTo>
                    <a:pt x="71" y="69"/>
                    <a:pt x="67" y="73"/>
                    <a:pt x="54" y="83"/>
                  </a:cubicBezTo>
                  <a:cubicBezTo>
                    <a:pt x="43" y="92"/>
                    <a:pt x="35" y="99"/>
                    <a:pt x="30" y="105"/>
                  </a:cubicBezTo>
                  <a:lnTo>
                    <a:pt x="78" y="10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4" name="Freeform 91"/>
            <p:cNvSpPr>
              <a:spLocks noEditPoints="1"/>
            </p:cNvSpPr>
            <p:nvPr/>
          </p:nvSpPr>
          <p:spPr bwMode="auto">
            <a:xfrm>
              <a:off x="508" y="3843"/>
              <a:ext cx="52" cy="81"/>
            </a:xfrm>
            <a:custGeom>
              <a:avLst/>
              <a:gdLst>
                <a:gd name="T0" fmla="*/ 27 w 87"/>
                <a:gd name="T1" fmla="*/ 91 h 136"/>
                <a:gd name="T2" fmla="*/ 27 w 87"/>
                <a:gd name="T3" fmla="*/ 91 h 136"/>
                <a:gd name="T4" fmla="*/ 45 w 87"/>
                <a:gd name="T5" fmla="*/ 113 h 136"/>
                <a:gd name="T6" fmla="*/ 62 w 87"/>
                <a:gd name="T7" fmla="*/ 92 h 136"/>
                <a:gd name="T8" fmla="*/ 45 w 87"/>
                <a:gd name="T9" fmla="*/ 70 h 136"/>
                <a:gd name="T10" fmla="*/ 27 w 87"/>
                <a:gd name="T11" fmla="*/ 91 h 136"/>
                <a:gd name="T12" fmla="*/ 50 w 87"/>
                <a:gd name="T13" fmla="*/ 49 h 136"/>
                <a:gd name="T14" fmla="*/ 50 w 87"/>
                <a:gd name="T15" fmla="*/ 49 h 136"/>
                <a:gd name="T16" fmla="*/ 87 w 87"/>
                <a:gd name="T17" fmla="*/ 91 h 136"/>
                <a:gd name="T18" fmla="*/ 46 w 87"/>
                <a:gd name="T19" fmla="*/ 136 h 136"/>
                <a:gd name="T20" fmla="*/ 0 w 87"/>
                <a:gd name="T21" fmla="*/ 80 h 136"/>
                <a:gd name="T22" fmla="*/ 34 w 87"/>
                <a:gd name="T23" fmla="*/ 11 h 136"/>
                <a:gd name="T24" fmla="*/ 57 w 87"/>
                <a:gd name="T25" fmla="*/ 0 h 136"/>
                <a:gd name="T26" fmla="*/ 68 w 87"/>
                <a:gd name="T27" fmla="*/ 13 h 136"/>
                <a:gd name="T28" fmla="*/ 60 w 87"/>
                <a:gd name="T29" fmla="*/ 25 h 136"/>
                <a:gd name="T30" fmla="*/ 25 w 87"/>
                <a:gd name="T31" fmla="*/ 61 h 136"/>
                <a:gd name="T32" fmla="*/ 50 w 87"/>
                <a:gd name="T33" fmla="*/ 4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36">
                  <a:moveTo>
                    <a:pt x="27" y="91"/>
                  </a:moveTo>
                  <a:lnTo>
                    <a:pt x="27" y="91"/>
                  </a:lnTo>
                  <a:cubicBezTo>
                    <a:pt x="27" y="104"/>
                    <a:pt x="34" y="113"/>
                    <a:pt x="45" y="113"/>
                  </a:cubicBezTo>
                  <a:cubicBezTo>
                    <a:pt x="55" y="113"/>
                    <a:pt x="62" y="104"/>
                    <a:pt x="62" y="92"/>
                  </a:cubicBezTo>
                  <a:cubicBezTo>
                    <a:pt x="62" y="78"/>
                    <a:pt x="55" y="70"/>
                    <a:pt x="45" y="70"/>
                  </a:cubicBezTo>
                  <a:cubicBezTo>
                    <a:pt x="34" y="70"/>
                    <a:pt x="27" y="79"/>
                    <a:pt x="27" y="91"/>
                  </a:cubicBezTo>
                  <a:close/>
                  <a:moveTo>
                    <a:pt x="50" y="49"/>
                  </a:moveTo>
                  <a:lnTo>
                    <a:pt x="50" y="49"/>
                  </a:lnTo>
                  <a:cubicBezTo>
                    <a:pt x="71" y="49"/>
                    <a:pt x="87" y="67"/>
                    <a:pt x="87" y="91"/>
                  </a:cubicBezTo>
                  <a:cubicBezTo>
                    <a:pt x="87" y="118"/>
                    <a:pt x="70" y="136"/>
                    <a:pt x="46" y="136"/>
                  </a:cubicBezTo>
                  <a:cubicBezTo>
                    <a:pt x="18" y="136"/>
                    <a:pt x="0" y="114"/>
                    <a:pt x="0" y="80"/>
                  </a:cubicBezTo>
                  <a:cubicBezTo>
                    <a:pt x="0" y="55"/>
                    <a:pt x="14" y="28"/>
                    <a:pt x="34" y="11"/>
                  </a:cubicBezTo>
                  <a:cubicBezTo>
                    <a:pt x="43" y="4"/>
                    <a:pt x="51" y="0"/>
                    <a:pt x="57" y="0"/>
                  </a:cubicBezTo>
                  <a:cubicBezTo>
                    <a:pt x="63" y="0"/>
                    <a:pt x="68" y="6"/>
                    <a:pt x="68" y="13"/>
                  </a:cubicBezTo>
                  <a:cubicBezTo>
                    <a:pt x="68" y="18"/>
                    <a:pt x="65" y="22"/>
                    <a:pt x="60" y="25"/>
                  </a:cubicBezTo>
                  <a:cubicBezTo>
                    <a:pt x="45" y="33"/>
                    <a:pt x="32" y="46"/>
                    <a:pt x="25" y="61"/>
                  </a:cubicBezTo>
                  <a:cubicBezTo>
                    <a:pt x="31" y="53"/>
                    <a:pt x="40" y="49"/>
                    <a:pt x="50" y="4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08" name="楕円 307"/>
          <p:cNvSpPr/>
          <p:nvPr/>
        </p:nvSpPr>
        <p:spPr>
          <a:xfrm>
            <a:off x="6075049" y="2972861"/>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楕円 308"/>
          <p:cNvSpPr/>
          <p:nvPr/>
        </p:nvSpPr>
        <p:spPr>
          <a:xfrm>
            <a:off x="6413453" y="2748315"/>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楕円 309"/>
          <p:cNvSpPr/>
          <p:nvPr/>
        </p:nvSpPr>
        <p:spPr>
          <a:xfrm>
            <a:off x="6197091" y="2657879"/>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楕円 310"/>
          <p:cNvSpPr/>
          <p:nvPr/>
        </p:nvSpPr>
        <p:spPr>
          <a:xfrm>
            <a:off x="4832351" y="4176779"/>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2" name="Group 94"/>
          <p:cNvGrpSpPr>
            <a:grpSpLocks noChangeAspect="1"/>
          </p:cNvGrpSpPr>
          <p:nvPr/>
        </p:nvGrpSpPr>
        <p:grpSpPr bwMode="auto">
          <a:xfrm>
            <a:off x="4883150" y="4141788"/>
            <a:ext cx="885825" cy="241300"/>
            <a:chOff x="3076" y="2609"/>
            <a:chExt cx="558" cy="152"/>
          </a:xfrm>
        </p:grpSpPr>
        <p:sp>
          <p:nvSpPr>
            <p:cNvPr id="313" name="AutoShape 93"/>
            <p:cNvSpPr>
              <a:spLocks noChangeAspect="1" noChangeArrowheads="1" noTextEdit="1"/>
            </p:cNvSpPr>
            <p:nvPr/>
          </p:nvSpPr>
          <p:spPr bwMode="auto">
            <a:xfrm>
              <a:off x="3482" y="2609"/>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15" name="Freeform 96"/>
            <p:cNvSpPr>
              <a:spLocks/>
            </p:cNvSpPr>
            <p:nvPr/>
          </p:nvSpPr>
          <p:spPr bwMode="auto">
            <a:xfrm>
              <a:off x="3076" y="2671"/>
              <a:ext cx="17" cy="87"/>
            </a:xfrm>
            <a:custGeom>
              <a:avLst/>
              <a:gdLst>
                <a:gd name="T0" fmla="*/ 25 w 25"/>
                <a:gd name="T1" fmla="*/ 120 h 132"/>
                <a:gd name="T2" fmla="*/ 25 w 25"/>
                <a:gd name="T3" fmla="*/ 120 h 132"/>
                <a:gd name="T4" fmla="*/ 12 w 25"/>
                <a:gd name="T5" fmla="*/ 132 h 132"/>
                <a:gd name="T6" fmla="*/ 0 w 25"/>
                <a:gd name="T7" fmla="*/ 120 h 132"/>
                <a:gd name="T8" fmla="*/ 0 w 25"/>
                <a:gd name="T9" fmla="*/ 12 h 132"/>
                <a:gd name="T10" fmla="*/ 13 w 25"/>
                <a:gd name="T11" fmla="*/ 0 h 132"/>
                <a:gd name="T12" fmla="*/ 25 w 25"/>
                <a:gd name="T13" fmla="*/ 12 h 132"/>
                <a:gd name="T14" fmla="*/ 25 w 25"/>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2">
                  <a:moveTo>
                    <a:pt x="25" y="120"/>
                  </a:moveTo>
                  <a:lnTo>
                    <a:pt x="25" y="120"/>
                  </a:lnTo>
                  <a:cubicBezTo>
                    <a:pt x="25" y="127"/>
                    <a:pt x="20" y="132"/>
                    <a:pt x="12" y="132"/>
                  </a:cubicBezTo>
                  <a:cubicBezTo>
                    <a:pt x="5" y="132"/>
                    <a:pt x="0" y="127"/>
                    <a:pt x="0" y="120"/>
                  </a:cubicBezTo>
                  <a:lnTo>
                    <a:pt x="0" y="12"/>
                  </a:lnTo>
                  <a:cubicBezTo>
                    <a:pt x="0" y="5"/>
                    <a:pt x="5" y="0"/>
                    <a:pt x="13" y="0"/>
                  </a:cubicBezTo>
                  <a:cubicBezTo>
                    <a:pt x="20"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6" name="Freeform 97"/>
            <p:cNvSpPr>
              <a:spLocks noEditPoints="1"/>
            </p:cNvSpPr>
            <p:nvPr/>
          </p:nvSpPr>
          <p:spPr bwMode="auto">
            <a:xfrm>
              <a:off x="3116" y="2671"/>
              <a:ext cx="61" cy="88"/>
            </a:xfrm>
            <a:custGeom>
              <a:avLst/>
              <a:gdLst>
                <a:gd name="T0" fmla="*/ 44 w 91"/>
                <a:gd name="T1" fmla="*/ 22 h 134"/>
                <a:gd name="T2" fmla="*/ 44 w 91"/>
                <a:gd name="T3" fmla="*/ 22 h 134"/>
                <a:gd name="T4" fmla="*/ 24 w 91"/>
                <a:gd name="T5" fmla="*/ 47 h 134"/>
                <a:gd name="T6" fmla="*/ 37 w 91"/>
                <a:gd name="T7" fmla="*/ 65 h 134"/>
                <a:gd name="T8" fmla="*/ 55 w 91"/>
                <a:gd name="T9" fmla="*/ 54 h 134"/>
                <a:gd name="T10" fmla="*/ 63 w 91"/>
                <a:gd name="T11" fmla="*/ 36 h 134"/>
                <a:gd name="T12" fmla="*/ 64 w 91"/>
                <a:gd name="T13" fmla="*/ 31 h 134"/>
                <a:gd name="T14" fmla="*/ 44 w 91"/>
                <a:gd name="T15" fmla="*/ 22 h 134"/>
                <a:gd name="T16" fmla="*/ 54 w 91"/>
                <a:gd name="T17" fmla="*/ 81 h 134"/>
                <a:gd name="T18" fmla="*/ 54 w 91"/>
                <a:gd name="T19" fmla="*/ 81 h 134"/>
                <a:gd name="T20" fmla="*/ 34 w 91"/>
                <a:gd name="T21" fmla="*/ 89 h 134"/>
                <a:gd name="T22" fmla="*/ 0 w 91"/>
                <a:gd name="T23" fmla="*/ 47 h 134"/>
                <a:gd name="T24" fmla="*/ 46 w 91"/>
                <a:gd name="T25" fmla="*/ 0 h 134"/>
                <a:gd name="T26" fmla="*/ 71 w 91"/>
                <a:gd name="T27" fmla="*/ 11 h 134"/>
                <a:gd name="T28" fmla="*/ 80 w 91"/>
                <a:gd name="T29" fmla="*/ 5 h 134"/>
                <a:gd name="T30" fmla="*/ 91 w 91"/>
                <a:gd name="T31" fmla="*/ 16 h 134"/>
                <a:gd name="T32" fmla="*/ 91 w 91"/>
                <a:gd name="T33" fmla="*/ 21 h 134"/>
                <a:gd name="T34" fmla="*/ 67 w 91"/>
                <a:gd name="T35" fmla="*/ 126 h 134"/>
                <a:gd name="T36" fmla="*/ 56 w 91"/>
                <a:gd name="T37" fmla="*/ 134 h 134"/>
                <a:gd name="T38" fmla="*/ 43 w 91"/>
                <a:gd name="T39" fmla="*/ 123 h 134"/>
                <a:gd name="T40" fmla="*/ 43 w 91"/>
                <a:gd name="T41" fmla="*/ 119 h 134"/>
                <a:gd name="T42" fmla="*/ 54 w 91"/>
                <a:gd name="T43"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134">
                  <a:moveTo>
                    <a:pt x="44" y="22"/>
                  </a:moveTo>
                  <a:lnTo>
                    <a:pt x="44" y="22"/>
                  </a:lnTo>
                  <a:cubicBezTo>
                    <a:pt x="32" y="22"/>
                    <a:pt x="24" y="32"/>
                    <a:pt x="24" y="47"/>
                  </a:cubicBezTo>
                  <a:cubicBezTo>
                    <a:pt x="24" y="59"/>
                    <a:pt x="28" y="65"/>
                    <a:pt x="37" y="65"/>
                  </a:cubicBezTo>
                  <a:cubicBezTo>
                    <a:pt x="44" y="65"/>
                    <a:pt x="50" y="62"/>
                    <a:pt x="55" y="54"/>
                  </a:cubicBezTo>
                  <a:cubicBezTo>
                    <a:pt x="58" y="50"/>
                    <a:pt x="61" y="43"/>
                    <a:pt x="63" y="36"/>
                  </a:cubicBezTo>
                  <a:cubicBezTo>
                    <a:pt x="63" y="35"/>
                    <a:pt x="64" y="31"/>
                    <a:pt x="64" y="31"/>
                  </a:cubicBezTo>
                  <a:cubicBezTo>
                    <a:pt x="59" y="25"/>
                    <a:pt x="53" y="22"/>
                    <a:pt x="44" y="22"/>
                  </a:cubicBezTo>
                  <a:close/>
                  <a:moveTo>
                    <a:pt x="54" y="81"/>
                  </a:moveTo>
                  <a:lnTo>
                    <a:pt x="54" y="81"/>
                  </a:lnTo>
                  <a:cubicBezTo>
                    <a:pt x="48" y="86"/>
                    <a:pt x="42" y="89"/>
                    <a:pt x="34" y="89"/>
                  </a:cubicBezTo>
                  <a:cubicBezTo>
                    <a:pt x="13" y="89"/>
                    <a:pt x="0" y="73"/>
                    <a:pt x="0" y="47"/>
                  </a:cubicBezTo>
                  <a:cubicBezTo>
                    <a:pt x="0" y="21"/>
                    <a:pt x="20" y="0"/>
                    <a:pt x="46" y="0"/>
                  </a:cubicBezTo>
                  <a:cubicBezTo>
                    <a:pt x="57" y="0"/>
                    <a:pt x="66" y="4"/>
                    <a:pt x="71" y="11"/>
                  </a:cubicBezTo>
                  <a:cubicBezTo>
                    <a:pt x="74" y="7"/>
                    <a:pt x="77" y="5"/>
                    <a:pt x="80" y="5"/>
                  </a:cubicBezTo>
                  <a:cubicBezTo>
                    <a:pt x="87" y="5"/>
                    <a:pt x="91" y="10"/>
                    <a:pt x="91" y="16"/>
                  </a:cubicBezTo>
                  <a:cubicBezTo>
                    <a:pt x="91" y="18"/>
                    <a:pt x="91" y="20"/>
                    <a:pt x="91" y="21"/>
                  </a:cubicBezTo>
                  <a:lnTo>
                    <a:pt x="67" y="126"/>
                  </a:lnTo>
                  <a:cubicBezTo>
                    <a:pt x="66" y="131"/>
                    <a:pt x="62" y="134"/>
                    <a:pt x="56" y="134"/>
                  </a:cubicBezTo>
                  <a:cubicBezTo>
                    <a:pt x="48" y="134"/>
                    <a:pt x="43" y="129"/>
                    <a:pt x="43" y="123"/>
                  </a:cubicBezTo>
                  <a:cubicBezTo>
                    <a:pt x="43" y="121"/>
                    <a:pt x="43" y="120"/>
                    <a:pt x="43" y="119"/>
                  </a:cubicBezTo>
                  <a:lnTo>
                    <a:pt x="54" y="8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17" name="Group 100"/>
          <p:cNvGrpSpPr>
            <a:grpSpLocks noChangeAspect="1"/>
          </p:cNvGrpSpPr>
          <p:nvPr/>
        </p:nvGrpSpPr>
        <p:grpSpPr bwMode="auto">
          <a:xfrm>
            <a:off x="6140665" y="3029046"/>
            <a:ext cx="127000" cy="138113"/>
            <a:chOff x="3953" y="1884"/>
            <a:chExt cx="80" cy="87"/>
          </a:xfrm>
        </p:grpSpPr>
        <p:sp>
          <p:nvSpPr>
            <p:cNvPr id="320" name="Freeform 102"/>
            <p:cNvSpPr>
              <a:spLocks/>
            </p:cNvSpPr>
            <p:nvPr/>
          </p:nvSpPr>
          <p:spPr bwMode="auto">
            <a:xfrm>
              <a:off x="3953" y="1884"/>
              <a:ext cx="16" cy="87"/>
            </a:xfrm>
            <a:custGeom>
              <a:avLst/>
              <a:gdLst>
                <a:gd name="T0" fmla="*/ 25 w 25"/>
                <a:gd name="T1" fmla="*/ 119 h 131"/>
                <a:gd name="T2" fmla="*/ 25 w 25"/>
                <a:gd name="T3" fmla="*/ 119 h 131"/>
                <a:gd name="T4" fmla="*/ 12 w 25"/>
                <a:gd name="T5" fmla="*/ 131 h 131"/>
                <a:gd name="T6" fmla="*/ 0 w 25"/>
                <a:gd name="T7" fmla="*/ 119 h 131"/>
                <a:gd name="T8" fmla="*/ 0 w 25"/>
                <a:gd name="T9" fmla="*/ 11 h 131"/>
                <a:gd name="T10" fmla="*/ 12 w 25"/>
                <a:gd name="T11" fmla="*/ 0 h 131"/>
                <a:gd name="T12" fmla="*/ 25 w 25"/>
                <a:gd name="T13" fmla="*/ 11 h 131"/>
                <a:gd name="T14" fmla="*/ 25 w 25"/>
                <a:gd name="T15" fmla="*/ 11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1">
                  <a:moveTo>
                    <a:pt x="25" y="119"/>
                  </a:moveTo>
                  <a:lnTo>
                    <a:pt x="25" y="119"/>
                  </a:lnTo>
                  <a:cubicBezTo>
                    <a:pt x="25" y="126"/>
                    <a:pt x="20" y="131"/>
                    <a:pt x="12" y="131"/>
                  </a:cubicBezTo>
                  <a:cubicBezTo>
                    <a:pt x="5" y="131"/>
                    <a:pt x="0" y="126"/>
                    <a:pt x="0" y="119"/>
                  </a:cubicBezTo>
                  <a:lnTo>
                    <a:pt x="0" y="11"/>
                  </a:lnTo>
                  <a:cubicBezTo>
                    <a:pt x="0" y="5"/>
                    <a:pt x="5" y="0"/>
                    <a:pt x="12" y="0"/>
                  </a:cubicBezTo>
                  <a:cubicBezTo>
                    <a:pt x="20" y="0"/>
                    <a:pt x="25" y="5"/>
                    <a:pt x="25" y="11"/>
                  </a:cubicBezTo>
                  <a:lnTo>
                    <a:pt x="25" y="11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1" name="Freeform 103"/>
            <p:cNvSpPr>
              <a:spLocks/>
            </p:cNvSpPr>
            <p:nvPr/>
          </p:nvSpPr>
          <p:spPr bwMode="auto">
            <a:xfrm>
              <a:off x="4016" y="1884"/>
              <a:ext cx="17" cy="87"/>
            </a:xfrm>
            <a:custGeom>
              <a:avLst/>
              <a:gdLst>
                <a:gd name="T0" fmla="*/ 26 w 26"/>
                <a:gd name="T1" fmla="*/ 119 h 131"/>
                <a:gd name="T2" fmla="*/ 26 w 26"/>
                <a:gd name="T3" fmla="*/ 119 h 131"/>
                <a:gd name="T4" fmla="*/ 13 w 26"/>
                <a:gd name="T5" fmla="*/ 131 h 131"/>
                <a:gd name="T6" fmla="*/ 0 w 26"/>
                <a:gd name="T7" fmla="*/ 119 h 131"/>
                <a:gd name="T8" fmla="*/ 0 w 26"/>
                <a:gd name="T9" fmla="*/ 11 h 131"/>
                <a:gd name="T10" fmla="*/ 13 w 26"/>
                <a:gd name="T11" fmla="*/ 0 h 131"/>
                <a:gd name="T12" fmla="*/ 26 w 26"/>
                <a:gd name="T13" fmla="*/ 11 h 131"/>
                <a:gd name="T14" fmla="*/ 26 w 26"/>
                <a:gd name="T15" fmla="*/ 119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1">
                  <a:moveTo>
                    <a:pt x="26" y="119"/>
                  </a:moveTo>
                  <a:lnTo>
                    <a:pt x="26" y="119"/>
                  </a:lnTo>
                  <a:cubicBezTo>
                    <a:pt x="26" y="126"/>
                    <a:pt x="20" y="131"/>
                    <a:pt x="13" y="131"/>
                  </a:cubicBezTo>
                  <a:cubicBezTo>
                    <a:pt x="6" y="131"/>
                    <a:pt x="0" y="126"/>
                    <a:pt x="0" y="119"/>
                  </a:cubicBezTo>
                  <a:lnTo>
                    <a:pt x="0" y="11"/>
                  </a:lnTo>
                  <a:cubicBezTo>
                    <a:pt x="0" y="5"/>
                    <a:pt x="6" y="0"/>
                    <a:pt x="13" y="0"/>
                  </a:cubicBezTo>
                  <a:cubicBezTo>
                    <a:pt x="20" y="0"/>
                    <a:pt x="26" y="5"/>
                    <a:pt x="26" y="11"/>
                  </a:cubicBezTo>
                  <a:lnTo>
                    <a:pt x="26" y="119"/>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22" name="Group 106"/>
          <p:cNvGrpSpPr>
            <a:grpSpLocks noChangeAspect="1"/>
          </p:cNvGrpSpPr>
          <p:nvPr/>
        </p:nvGrpSpPr>
        <p:grpSpPr bwMode="auto">
          <a:xfrm>
            <a:off x="6448918" y="2751400"/>
            <a:ext cx="787400" cy="241300"/>
            <a:chOff x="4047" y="1616"/>
            <a:chExt cx="496" cy="152"/>
          </a:xfrm>
        </p:grpSpPr>
        <p:sp>
          <p:nvSpPr>
            <p:cNvPr id="323" name="AutoShape 105"/>
            <p:cNvSpPr>
              <a:spLocks noChangeAspect="1" noChangeArrowheads="1" noTextEdit="1"/>
            </p:cNvSpPr>
            <p:nvPr/>
          </p:nvSpPr>
          <p:spPr bwMode="auto">
            <a:xfrm>
              <a:off x="4391" y="1616"/>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Freeform 108"/>
            <p:cNvSpPr>
              <a:spLocks/>
            </p:cNvSpPr>
            <p:nvPr/>
          </p:nvSpPr>
          <p:spPr bwMode="auto">
            <a:xfrm>
              <a:off x="4047" y="1653"/>
              <a:ext cx="57" cy="86"/>
            </a:xfrm>
            <a:custGeom>
              <a:avLst/>
              <a:gdLst>
                <a:gd name="T0" fmla="*/ 78 w 86"/>
                <a:gd name="T1" fmla="*/ 105 h 130"/>
                <a:gd name="T2" fmla="*/ 78 w 86"/>
                <a:gd name="T3" fmla="*/ 105 h 130"/>
                <a:gd name="T4" fmla="*/ 86 w 86"/>
                <a:gd name="T5" fmla="*/ 117 h 130"/>
                <a:gd name="T6" fmla="*/ 78 w 86"/>
                <a:gd name="T7" fmla="*/ 130 h 130"/>
                <a:gd name="T8" fmla="*/ 14 w 86"/>
                <a:gd name="T9" fmla="*/ 130 h 130"/>
                <a:gd name="T10" fmla="*/ 0 w 86"/>
                <a:gd name="T11" fmla="*/ 117 h 130"/>
                <a:gd name="T12" fmla="*/ 40 w 86"/>
                <a:gd name="T13" fmla="*/ 65 h 130"/>
                <a:gd name="T14" fmla="*/ 58 w 86"/>
                <a:gd name="T15" fmla="*/ 39 h 130"/>
                <a:gd name="T16" fmla="*/ 43 w 86"/>
                <a:gd name="T17" fmla="*/ 24 h 130"/>
                <a:gd name="T18" fmla="*/ 25 w 86"/>
                <a:gd name="T19" fmla="*/ 36 h 130"/>
                <a:gd name="T20" fmla="*/ 14 w 86"/>
                <a:gd name="T21" fmla="*/ 43 h 130"/>
                <a:gd name="T22" fmla="*/ 3 w 86"/>
                <a:gd name="T23" fmla="*/ 31 h 130"/>
                <a:gd name="T24" fmla="*/ 43 w 86"/>
                <a:gd name="T25" fmla="*/ 0 h 130"/>
                <a:gd name="T26" fmla="*/ 84 w 86"/>
                <a:gd name="T27" fmla="*/ 39 h 130"/>
                <a:gd name="T28" fmla="*/ 75 w 86"/>
                <a:gd name="T29" fmla="*/ 64 h 130"/>
                <a:gd name="T30" fmla="*/ 54 w 86"/>
                <a:gd name="T31" fmla="*/ 83 h 130"/>
                <a:gd name="T32" fmla="*/ 30 w 86"/>
                <a:gd name="T33" fmla="*/ 105 h 130"/>
                <a:gd name="T34" fmla="*/ 78 w 86"/>
                <a:gd name="T35"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30">
                  <a:moveTo>
                    <a:pt x="78" y="105"/>
                  </a:moveTo>
                  <a:lnTo>
                    <a:pt x="78" y="105"/>
                  </a:lnTo>
                  <a:cubicBezTo>
                    <a:pt x="83" y="105"/>
                    <a:pt x="86" y="110"/>
                    <a:pt x="86" y="117"/>
                  </a:cubicBezTo>
                  <a:cubicBezTo>
                    <a:pt x="86" y="125"/>
                    <a:pt x="83" y="130"/>
                    <a:pt x="78" y="130"/>
                  </a:cubicBezTo>
                  <a:lnTo>
                    <a:pt x="14" y="130"/>
                  </a:lnTo>
                  <a:cubicBezTo>
                    <a:pt x="4" y="130"/>
                    <a:pt x="0" y="126"/>
                    <a:pt x="0" y="117"/>
                  </a:cubicBezTo>
                  <a:cubicBezTo>
                    <a:pt x="0" y="103"/>
                    <a:pt x="8" y="92"/>
                    <a:pt x="40" y="65"/>
                  </a:cubicBezTo>
                  <a:cubicBezTo>
                    <a:pt x="53" y="54"/>
                    <a:pt x="58" y="47"/>
                    <a:pt x="58" y="39"/>
                  </a:cubicBezTo>
                  <a:cubicBezTo>
                    <a:pt x="58" y="31"/>
                    <a:pt x="51" y="24"/>
                    <a:pt x="43" y="24"/>
                  </a:cubicBezTo>
                  <a:cubicBezTo>
                    <a:pt x="35" y="24"/>
                    <a:pt x="29" y="28"/>
                    <a:pt x="25" y="36"/>
                  </a:cubicBezTo>
                  <a:cubicBezTo>
                    <a:pt x="23" y="40"/>
                    <a:pt x="19" y="43"/>
                    <a:pt x="14" y="43"/>
                  </a:cubicBezTo>
                  <a:cubicBezTo>
                    <a:pt x="8" y="43"/>
                    <a:pt x="3" y="37"/>
                    <a:pt x="3" y="31"/>
                  </a:cubicBezTo>
                  <a:cubicBezTo>
                    <a:pt x="3" y="15"/>
                    <a:pt x="22" y="0"/>
                    <a:pt x="43" y="0"/>
                  </a:cubicBezTo>
                  <a:cubicBezTo>
                    <a:pt x="66" y="0"/>
                    <a:pt x="84" y="17"/>
                    <a:pt x="84" y="39"/>
                  </a:cubicBezTo>
                  <a:cubicBezTo>
                    <a:pt x="84" y="49"/>
                    <a:pt x="81" y="57"/>
                    <a:pt x="75" y="64"/>
                  </a:cubicBezTo>
                  <a:cubicBezTo>
                    <a:pt x="71" y="69"/>
                    <a:pt x="67" y="73"/>
                    <a:pt x="54" y="83"/>
                  </a:cubicBezTo>
                  <a:cubicBezTo>
                    <a:pt x="43" y="92"/>
                    <a:pt x="35" y="99"/>
                    <a:pt x="30" y="105"/>
                  </a:cubicBezTo>
                  <a:lnTo>
                    <a:pt x="78" y="10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6" name="Freeform 109"/>
            <p:cNvSpPr>
              <a:spLocks noEditPoints="1"/>
            </p:cNvSpPr>
            <p:nvPr/>
          </p:nvSpPr>
          <p:spPr bwMode="auto">
            <a:xfrm>
              <a:off x="4110" y="1651"/>
              <a:ext cx="58" cy="90"/>
            </a:xfrm>
            <a:custGeom>
              <a:avLst/>
              <a:gdLst>
                <a:gd name="T0" fmla="*/ 27 w 87"/>
                <a:gd name="T1" fmla="*/ 91 h 136"/>
                <a:gd name="T2" fmla="*/ 27 w 87"/>
                <a:gd name="T3" fmla="*/ 91 h 136"/>
                <a:gd name="T4" fmla="*/ 45 w 87"/>
                <a:gd name="T5" fmla="*/ 113 h 136"/>
                <a:gd name="T6" fmla="*/ 62 w 87"/>
                <a:gd name="T7" fmla="*/ 92 h 136"/>
                <a:gd name="T8" fmla="*/ 45 w 87"/>
                <a:gd name="T9" fmla="*/ 70 h 136"/>
                <a:gd name="T10" fmla="*/ 27 w 87"/>
                <a:gd name="T11" fmla="*/ 91 h 136"/>
                <a:gd name="T12" fmla="*/ 50 w 87"/>
                <a:gd name="T13" fmla="*/ 49 h 136"/>
                <a:gd name="T14" fmla="*/ 50 w 87"/>
                <a:gd name="T15" fmla="*/ 49 h 136"/>
                <a:gd name="T16" fmla="*/ 87 w 87"/>
                <a:gd name="T17" fmla="*/ 91 h 136"/>
                <a:gd name="T18" fmla="*/ 46 w 87"/>
                <a:gd name="T19" fmla="*/ 136 h 136"/>
                <a:gd name="T20" fmla="*/ 0 w 87"/>
                <a:gd name="T21" fmla="*/ 80 h 136"/>
                <a:gd name="T22" fmla="*/ 34 w 87"/>
                <a:gd name="T23" fmla="*/ 11 h 136"/>
                <a:gd name="T24" fmla="*/ 57 w 87"/>
                <a:gd name="T25" fmla="*/ 0 h 136"/>
                <a:gd name="T26" fmla="*/ 68 w 87"/>
                <a:gd name="T27" fmla="*/ 13 h 136"/>
                <a:gd name="T28" fmla="*/ 60 w 87"/>
                <a:gd name="T29" fmla="*/ 25 h 136"/>
                <a:gd name="T30" fmla="*/ 25 w 87"/>
                <a:gd name="T31" fmla="*/ 61 h 136"/>
                <a:gd name="T32" fmla="*/ 50 w 87"/>
                <a:gd name="T33" fmla="*/ 4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36">
                  <a:moveTo>
                    <a:pt x="27" y="91"/>
                  </a:moveTo>
                  <a:lnTo>
                    <a:pt x="27" y="91"/>
                  </a:lnTo>
                  <a:cubicBezTo>
                    <a:pt x="27" y="104"/>
                    <a:pt x="34" y="113"/>
                    <a:pt x="45" y="113"/>
                  </a:cubicBezTo>
                  <a:cubicBezTo>
                    <a:pt x="55" y="113"/>
                    <a:pt x="62" y="104"/>
                    <a:pt x="62" y="92"/>
                  </a:cubicBezTo>
                  <a:cubicBezTo>
                    <a:pt x="62" y="78"/>
                    <a:pt x="55" y="70"/>
                    <a:pt x="45" y="70"/>
                  </a:cubicBezTo>
                  <a:cubicBezTo>
                    <a:pt x="34" y="70"/>
                    <a:pt x="27" y="79"/>
                    <a:pt x="27" y="91"/>
                  </a:cubicBezTo>
                  <a:close/>
                  <a:moveTo>
                    <a:pt x="50" y="49"/>
                  </a:moveTo>
                  <a:lnTo>
                    <a:pt x="50" y="49"/>
                  </a:lnTo>
                  <a:cubicBezTo>
                    <a:pt x="71" y="49"/>
                    <a:pt x="87" y="67"/>
                    <a:pt x="87" y="91"/>
                  </a:cubicBezTo>
                  <a:cubicBezTo>
                    <a:pt x="87" y="118"/>
                    <a:pt x="70" y="136"/>
                    <a:pt x="46" y="136"/>
                  </a:cubicBezTo>
                  <a:cubicBezTo>
                    <a:pt x="18" y="136"/>
                    <a:pt x="0" y="114"/>
                    <a:pt x="0" y="80"/>
                  </a:cubicBezTo>
                  <a:cubicBezTo>
                    <a:pt x="0" y="55"/>
                    <a:pt x="14" y="28"/>
                    <a:pt x="34" y="11"/>
                  </a:cubicBezTo>
                  <a:cubicBezTo>
                    <a:pt x="43" y="4"/>
                    <a:pt x="51" y="0"/>
                    <a:pt x="57" y="0"/>
                  </a:cubicBezTo>
                  <a:cubicBezTo>
                    <a:pt x="63" y="0"/>
                    <a:pt x="68" y="6"/>
                    <a:pt x="68" y="13"/>
                  </a:cubicBezTo>
                  <a:cubicBezTo>
                    <a:pt x="68" y="18"/>
                    <a:pt x="65" y="22"/>
                    <a:pt x="60" y="25"/>
                  </a:cubicBezTo>
                  <a:cubicBezTo>
                    <a:pt x="45" y="33"/>
                    <a:pt x="32" y="46"/>
                    <a:pt x="25" y="61"/>
                  </a:cubicBezTo>
                  <a:cubicBezTo>
                    <a:pt x="31" y="53"/>
                    <a:pt x="40" y="49"/>
                    <a:pt x="50" y="4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27" name="楕円 326"/>
          <p:cNvSpPr/>
          <p:nvPr/>
        </p:nvSpPr>
        <p:spPr>
          <a:xfrm>
            <a:off x="7859615" y="3183140"/>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8" name="Group 112"/>
          <p:cNvGrpSpPr>
            <a:grpSpLocks noChangeAspect="1"/>
          </p:cNvGrpSpPr>
          <p:nvPr/>
        </p:nvGrpSpPr>
        <p:grpSpPr bwMode="auto">
          <a:xfrm>
            <a:off x="6248893" y="2663013"/>
            <a:ext cx="600075" cy="241300"/>
            <a:chOff x="4078" y="1458"/>
            <a:chExt cx="378" cy="152"/>
          </a:xfrm>
        </p:grpSpPr>
        <p:sp>
          <p:nvSpPr>
            <p:cNvPr id="329" name="AutoShape 111"/>
            <p:cNvSpPr>
              <a:spLocks noChangeAspect="1" noChangeArrowheads="1" noTextEdit="1"/>
            </p:cNvSpPr>
            <p:nvPr/>
          </p:nvSpPr>
          <p:spPr bwMode="auto">
            <a:xfrm>
              <a:off x="4304" y="1458"/>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1" name="Freeform 114"/>
            <p:cNvSpPr>
              <a:spLocks/>
            </p:cNvSpPr>
            <p:nvPr/>
          </p:nvSpPr>
          <p:spPr bwMode="auto">
            <a:xfrm>
              <a:off x="4078" y="1495"/>
              <a:ext cx="17" cy="87"/>
            </a:xfrm>
            <a:custGeom>
              <a:avLst/>
              <a:gdLst>
                <a:gd name="T0" fmla="*/ 26 w 26"/>
                <a:gd name="T1" fmla="*/ 120 h 131"/>
                <a:gd name="T2" fmla="*/ 26 w 26"/>
                <a:gd name="T3" fmla="*/ 120 h 131"/>
                <a:gd name="T4" fmla="*/ 13 w 26"/>
                <a:gd name="T5" fmla="*/ 131 h 131"/>
                <a:gd name="T6" fmla="*/ 0 w 26"/>
                <a:gd name="T7" fmla="*/ 120 h 131"/>
                <a:gd name="T8" fmla="*/ 0 w 26"/>
                <a:gd name="T9" fmla="*/ 12 h 131"/>
                <a:gd name="T10" fmla="*/ 13 w 26"/>
                <a:gd name="T11" fmla="*/ 0 h 131"/>
                <a:gd name="T12" fmla="*/ 26 w 26"/>
                <a:gd name="T13" fmla="*/ 12 h 131"/>
                <a:gd name="T14" fmla="*/ 26 w 26"/>
                <a:gd name="T15" fmla="*/ 12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1">
                  <a:moveTo>
                    <a:pt x="26" y="120"/>
                  </a:moveTo>
                  <a:lnTo>
                    <a:pt x="26" y="120"/>
                  </a:lnTo>
                  <a:cubicBezTo>
                    <a:pt x="26" y="127"/>
                    <a:pt x="20" y="131"/>
                    <a:pt x="13" y="131"/>
                  </a:cubicBezTo>
                  <a:cubicBezTo>
                    <a:pt x="6" y="131"/>
                    <a:pt x="0" y="127"/>
                    <a:pt x="0" y="120"/>
                  </a:cubicBezTo>
                  <a:lnTo>
                    <a:pt x="0" y="12"/>
                  </a:lnTo>
                  <a:cubicBezTo>
                    <a:pt x="0" y="5"/>
                    <a:pt x="6" y="0"/>
                    <a:pt x="13" y="0"/>
                  </a:cubicBezTo>
                  <a:cubicBezTo>
                    <a:pt x="20" y="0"/>
                    <a:pt x="26" y="5"/>
                    <a:pt x="26" y="12"/>
                  </a:cubicBezTo>
                  <a:lnTo>
                    <a:pt x="26"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2" name="Freeform 115"/>
            <p:cNvSpPr>
              <a:spLocks noEditPoints="1"/>
            </p:cNvSpPr>
            <p:nvPr/>
          </p:nvSpPr>
          <p:spPr bwMode="auto">
            <a:xfrm>
              <a:off x="4121" y="1494"/>
              <a:ext cx="60" cy="89"/>
            </a:xfrm>
            <a:custGeom>
              <a:avLst/>
              <a:gdLst>
                <a:gd name="T0" fmla="*/ 26 w 90"/>
                <a:gd name="T1" fmla="*/ 67 h 133"/>
                <a:gd name="T2" fmla="*/ 26 w 90"/>
                <a:gd name="T3" fmla="*/ 67 h 133"/>
                <a:gd name="T4" fmla="*/ 45 w 90"/>
                <a:gd name="T5" fmla="*/ 109 h 133"/>
                <a:gd name="T6" fmla="*/ 65 w 90"/>
                <a:gd name="T7" fmla="*/ 67 h 133"/>
                <a:gd name="T8" fmla="*/ 45 w 90"/>
                <a:gd name="T9" fmla="*/ 24 h 133"/>
                <a:gd name="T10" fmla="*/ 26 w 90"/>
                <a:gd name="T11" fmla="*/ 67 h 133"/>
                <a:gd name="T12" fmla="*/ 90 w 90"/>
                <a:gd name="T13" fmla="*/ 67 h 133"/>
                <a:gd name="T14" fmla="*/ 90 w 90"/>
                <a:gd name="T15" fmla="*/ 67 h 133"/>
                <a:gd name="T16" fmla="*/ 45 w 90"/>
                <a:gd name="T17" fmla="*/ 133 h 133"/>
                <a:gd name="T18" fmla="*/ 0 w 90"/>
                <a:gd name="T19" fmla="*/ 67 h 133"/>
                <a:gd name="T20" fmla="*/ 45 w 90"/>
                <a:gd name="T21" fmla="*/ 0 h 133"/>
                <a:gd name="T22" fmla="*/ 90 w 90"/>
                <a:gd name="T23" fmla="*/ 6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33">
                  <a:moveTo>
                    <a:pt x="26" y="67"/>
                  </a:moveTo>
                  <a:lnTo>
                    <a:pt x="26" y="67"/>
                  </a:lnTo>
                  <a:cubicBezTo>
                    <a:pt x="26" y="93"/>
                    <a:pt x="33" y="109"/>
                    <a:pt x="45" y="109"/>
                  </a:cubicBezTo>
                  <a:cubicBezTo>
                    <a:pt x="57" y="109"/>
                    <a:pt x="65" y="93"/>
                    <a:pt x="65" y="67"/>
                  </a:cubicBezTo>
                  <a:cubicBezTo>
                    <a:pt x="65" y="40"/>
                    <a:pt x="57" y="24"/>
                    <a:pt x="45" y="24"/>
                  </a:cubicBezTo>
                  <a:cubicBezTo>
                    <a:pt x="33" y="24"/>
                    <a:pt x="26" y="40"/>
                    <a:pt x="26" y="67"/>
                  </a:cubicBezTo>
                  <a:close/>
                  <a:moveTo>
                    <a:pt x="90" y="67"/>
                  </a:moveTo>
                  <a:lnTo>
                    <a:pt x="90" y="67"/>
                  </a:lnTo>
                  <a:cubicBezTo>
                    <a:pt x="90" y="108"/>
                    <a:pt x="73" y="133"/>
                    <a:pt x="45" y="133"/>
                  </a:cubicBezTo>
                  <a:cubicBezTo>
                    <a:pt x="17" y="133"/>
                    <a:pt x="0" y="107"/>
                    <a:pt x="0" y="67"/>
                  </a:cubicBezTo>
                  <a:cubicBezTo>
                    <a:pt x="0" y="26"/>
                    <a:pt x="17" y="0"/>
                    <a:pt x="45" y="0"/>
                  </a:cubicBezTo>
                  <a:cubicBezTo>
                    <a:pt x="73" y="0"/>
                    <a:pt x="90" y="26"/>
                    <a:pt x="90" y="6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33" name="楕円 332"/>
          <p:cNvSpPr/>
          <p:nvPr/>
        </p:nvSpPr>
        <p:spPr>
          <a:xfrm>
            <a:off x="6362716" y="1610942"/>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4" name="Group 118"/>
          <p:cNvGrpSpPr>
            <a:grpSpLocks noChangeAspect="1"/>
          </p:cNvGrpSpPr>
          <p:nvPr/>
        </p:nvGrpSpPr>
        <p:grpSpPr bwMode="auto">
          <a:xfrm>
            <a:off x="7889882" y="3167734"/>
            <a:ext cx="492125" cy="241300"/>
            <a:chOff x="5094" y="1556"/>
            <a:chExt cx="310" cy="152"/>
          </a:xfrm>
        </p:grpSpPr>
        <p:sp>
          <p:nvSpPr>
            <p:cNvPr id="335" name="AutoShape 117"/>
            <p:cNvSpPr>
              <a:spLocks noChangeAspect="1" noChangeArrowheads="1" noTextEdit="1"/>
            </p:cNvSpPr>
            <p:nvPr/>
          </p:nvSpPr>
          <p:spPr bwMode="auto">
            <a:xfrm>
              <a:off x="5252" y="1556"/>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7" name="Freeform 120"/>
            <p:cNvSpPr>
              <a:spLocks/>
            </p:cNvSpPr>
            <p:nvPr/>
          </p:nvSpPr>
          <p:spPr bwMode="auto">
            <a:xfrm>
              <a:off x="5094" y="1602"/>
              <a:ext cx="57" cy="85"/>
            </a:xfrm>
            <a:custGeom>
              <a:avLst/>
              <a:gdLst>
                <a:gd name="T0" fmla="*/ 78 w 86"/>
                <a:gd name="T1" fmla="*/ 104 h 129"/>
                <a:gd name="T2" fmla="*/ 78 w 86"/>
                <a:gd name="T3" fmla="*/ 104 h 129"/>
                <a:gd name="T4" fmla="*/ 86 w 86"/>
                <a:gd name="T5" fmla="*/ 117 h 129"/>
                <a:gd name="T6" fmla="*/ 78 w 86"/>
                <a:gd name="T7" fmla="*/ 129 h 129"/>
                <a:gd name="T8" fmla="*/ 14 w 86"/>
                <a:gd name="T9" fmla="*/ 129 h 129"/>
                <a:gd name="T10" fmla="*/ 0 w 86"/>
                <a:gd name="T11" fmla="*/ 116 h 129"/>
                <a:gd name="T12" fmla="*/ 40 w 86"/>
                <a:gd name="T13" fmla="*/ 64 h 129"/>
                <a:gd name="T14" fmla="*/ 58 w 86"/>
                <a:gd name="T15" fmla="*/ 38 h 129"/>
                <a:gd name="T16" fmla="*/ 43 w 86"/>
                <a:gd name="T17" fmla="*/ 23 h 129"/>
                <a:gd name="T18" fmla="*/ 25 w 86"/>
                <a:gd name="T19" fmla="*/ 35 h 129"/>
                <a:gd name="T20" fmla="*/ 14 w 86"/>
                <a:gd name="T21" fmla="*/ 42 h 129"/>
                <a:gd name="T22" fmla="*/ 3 w 86"/>
                <a:gd name="T23" fmla="*/ 30 h 129"/>
                <a:gd name="T24" fmla="*/ 43 w 86"/>
                <a:gd name="T25" fmla="*/ 0 h 129"/>
                <a:gd name="T26" fmla="*/ 84 w 86"/>
                <a:gd name="T27" fmla="*/ 38 h 129"/>
                <a:gd name="T28" fmla="*/ 75 w 86"/>
                <a:gd name="T29" fmla="*/ 63 h 129"/>
                <a:gd name="T30" fmla="*/ 54 w 86"/>
                <a:gd name="T31" fmla="*/ 82 h 129"/>
                <a:gd name="T32" fmla="*/ 30 w 86"/>
                <a:gd name="T33" fmla="*/ 104 h 129"/>
                <a:gd name="T34" fmla="*/ 78 w 86"/>
                <a:gd name="T35" fmla="*/ 10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9">
                  <a:moveTo>
                    <a:pt x="78" y="104"/>
                  </a:moveTo>
                  <a:lnTo>
                    <a:pt x="78" y="104"/>
                  </a:lnTo>
                  <a:cubicBezTo>
                    <a:pt x="83" y="104"/>
                    <a:pt x="86" y="109"/>
                    <a:pt x="86" y="117"/>
                  </a:cubicBezTo>
                  <a:cubicBezTo>
                    <a:pt x="86" y="124"/>
                    <a:pt x="83" y="129"/>
                    <a:pt x="78" y="129"/>
                  </a:cubicBezTo>
                  <a:lnTo>
                    <a:pt x="14" y="129"/>
                  </a:lnTo>
                  <a:cubicBezTo>
                    <a:pt x="4" y="129"/>
                    <a:pt x="0" y="125"/>
                    <a:pt x="0" y="116"/>
                  </a:cubicBezTo>
                  <a:cubicBezTo>
                    <a:pt x="0" y="102"/>
                    <a:pt x="8" y="91"/>
                    <a:pt x="40" y="64"/>
                  </a:cubicBezTo>
                  <a:cubicBezTo>
                    <a:pt x="53" y="54"/>
                    <a:pt x="58" y="46"/>
                    <a:pt x="58" y="38"/>
                  </a:cubicBezTo>
                  <a:cubicBezTo>
                    <a:pt x="58" y="30"/>
                    <a:pt x="51" y="23"/>
                    <a:pt x="43" y="23"/>
                  </a:cubicBezTo>
                  <a:cubicBezTo>
                    <a:pt x="35" y="23"/>
                    <a:pt x="29" y="27"/>
                    <a:pt x="25" y="35"/>
                  </a:cubicBezTo>
                  <a:cubicBezTo>
                    <a:pt x="23" y="39"/>
                    <a:pt x="19" y="42"/>
                    <a:pt x="14" y="42"/>
                  </a:cubicBezTo>
                  <a:cubicBezTo>
                    <a:pt x="8" y="42"/>
                    <a:pt x="3" y="36"/>
                    <a:pt x="3" y="30"/>
                  </a:cubicBezTo>
                  <a:cubicBezTo>
                    <a:pt x="3" y="14"/>
                    <a:pt x="22" y="0"/>
                    <a:pt x="43" y="0"/>
                  </a:cubicBezTo>
                  <a:cubicBezTo>
                    <a:pt x="66" y="0"/>
                    <a:pt x="84" y="16"/>
                    <a:pt x="84" y="38"/>
                  </a:cubicBezTo>
                  <a:cubicBezTo>
                    <a:pt x="84" y="48"/>
                    <a:pt x="81" y="56"/>
                    <a:pt x="75" y="63"/>
                  </a:cubicBezTo>
                  <a:cubicBezTo>
                    <a:pt x="71" y="69"/>
                    <a:pt x="67" y="72"/>
                    <a:pt x="54" y="82"/>
                  </a:cubicBezTo>
                  <a:cubicBezTo>
                    <a:pt x="43" y="91"/>
                    <a:pt x="35" y="98"/>
                    <a:pt x="30"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8" name="Freeform 121"/>
            <p:cNvSpPr>
              <a:spLocks noEditPoints="1"/>
            </p:cNvSpPr>
            <p:nvPr/>
          </p:nvSpPr>
          <p:spPr bwMode="auto">
            <a:xfrm>
              <a:off x="5158" y="1602"/>
              <a:ext cx="59" cy="87"/>
            </a:xfrm>
            <a:custGeom>
              <a:avLst/>
              <a:gdLst>
                <a:gd name="T0" fmla="*/ 26 w 90"/>
                <a:gd name="T1" fmla="*/ 66 h 132"/>
                <a:gd name="T2" fmla="*/ 26 w 90"/>
                <a:gd name="T3" fmla="*/ 66 h 132"/>
                <a:gd name="T4" fmla="*/ 45 w 90"/>
                <a:gd name="T5" fmla="*/ 108 h 132"/>
                <a:gd name="T6" fmla="*/ 65 w 90"/>
                <a:gd name="T7" fmla="*/ 66 h 132"/>
                <a:gd name="T8" fmla="*/ 45 w 90"/>
                <a:gd name="T9" fmla="*/ 23 h 132"/>
                <a:gd name="T10" fmla="*/ 26 w 90"/>
                <a:gd name="T11" fmla="*/ 66 h 132"/>
                <a:gd name="T12" fmla="*/ 90 w 90"/>
                <a:gd name="T13" fmla="*/ 66 h 132"/>
                <a:gd name="T14" fmla="*/ 90 w 90"/>
                <a:gd name="T15" fmla="*/ 66 h 132"/>
                <a:gd name="T16" fmla="*/ 45 w 90"/>
                <a:gd name="T17" fmla="*/ 132 h 132"/>
                <a:gd name="T18" fmla="*/ 0 w 90"/>
                <a:gd name="T19" fmla="*/ 66 h 132"/>
                <a:gd name="T20" fmla="*/ 45 w 90"/>
                <a:gd name="T21" fmla="*/ 0 h 132"/>
                <a:gd name="T22" fmla="*/ 90 w 90"/>
                <a:gd name="T23"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32">
                  <a:moveTo>
                    <a:pt x="26" y="66"/>
                  </a:moveTo>
                  <a:lnTo>
                    <a:pt x="26" y="66"/>
                  </a:lnTo>
                  <a:cubicBezTo>
                    <a:pt x="26" y="92"/>
                    <a:pt x="33" y="108"/>
                    <a:pt x="45" y="108"/>
                  </a:cubicBezTo>
                  <a:cubicBezTo>
                    <a:pt x="57" y="108"/>
                    <a:pt x="65" y="92"/>
                    <a:pt x="65" y="66"/>
                  </a:cubicBezTo>
                  <a:cubicBezTo>
                    <a:pt x="65" y="40"/>
                    <a:pt x="57" y="23"/>
                    <a:pt x="45" y="23"/>
                  </a:cubicBezTo>
                  <a:cubicBezTo>
                    <a:pt x="33" y="23"/>
                    <a:pt x="26" y="40"/>
                    <a:pt x="26" y="66"/>
                  </a:cubicBezTo>
                  <a:close/>
                  <a:moveTo>
                    <a:pt x="90" y="66"/>
                  </a:moveTo>
                  <a:lnTo>
                    <a:pt x="90" y="66"/>
                  </a:lnTo>
                  <a:cubicBezTo>
                    <a:pt x="90" y="107"/>
                    <a:pt x="73" y="132"/>
                    <a:pt x="45" y="132"/>
                  </a:cubicBezTo>
                  <a:cubicBezTo>
                    <a:pt x="17" y="132"/>
                    <a:pt x="0" y="107"/>
                    <a:pt x="0" y="66"/>
                  </a:cubicBezTo>
                  <a:cubicBezTo>
                    <a:pt x="0" y="25"/>
                    <a:pt x="17" y="0"/>
                    <a:pt x="45" y="0"/>
                  </a:cubicBezTo>
                  <a:cubicBezTo>
                    <a:pt x="73" y="0"/>
                    <a:pt x="90" y="25"/>
                    <a:pt x="90" y="6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39" name="楕円 338"/>
          <p:cNvSpPr/>
          <p:nvPr/>
        </p:nvSpPr>
        <p:spPr>
          <a:xfrm>
            <a:off x="6715514" y="1508120"/>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楕円 339"/>
          <p:cNvSpPr/>
          <p:nvPr/>
        </p:nvSpPr>
        <p:spPr>
          <a:xfrm>
            <a:off x="7248224" y="1506348"/>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楕円 340"/>
          <p:cNvSpPr/>
          <p:nvPr/>
        </p:nvSpPr>
        <p:spPr>
          <a:xfrm>
            <a:off x="6675553" y="1233765"/>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2" name="Group 124"/>
          <p:cNvGrpSpPr>
            <a:grpSpLocks noChangeAspect="1"/>
          </p:cNvGrpSpPr>
          <p:nvPr/>
        </p:nvGrpSpPr>
        <p:grpSpPr bwMode="auto">
          <a:xfrm>
            <a:off x="6094413" y="1609726"/>
            <a:ext cx="466725" cy="241300"/>
            <a:chOff x="3839" y="1014"/>
            <a:chExt cx="294" cy="152"/>
          </a:xfrm>
        </p:grpSpPr>
        <p:sp>
          <p:nvSpPr>
            <p:cNvPr id="343" name="AutoShape 123"/>
            <p:cNvSpPr>
              <a:spLocks noChangeAspect="1" noChangeArrowheads="1" noTextEdit="1"/>
            </p:cNvSpPr>
            <p:nvPr/>
          </p:nvSpPr>
          <p:spPr bwMode="auto">
            <a:xfrm>
              <a:off x="3839" y="1014"/>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45" name="Freeform 126"/>
            <p:cNvSpPr>
              <a:spLocks/>
            </p:cNvSpPr>
            <p:nvPr/>
          </p:nvSpPr>
          <p:spPr bwMode="auto">
            <a:xfrm>
              <a:off x="4034" y="1050"/>
              <a:ext cx="16" cy="88"/>
            </a:xfrm>
            <a:custGeom>
              <a:avLst/>
              <a:gdLst>
                <a:gd name="T0" fmla="*/ 25 w 25"/>
                <a:gd name="T1" fmla="*/ 120 h 132"/>
                <a:gd name="T2" fmla="*/ 25 w 25"/>
                <a:gd name="T3" fmla="*/ 120 h 132"/>
                <a:gd name="T4" fmla="*/ 12 w 25"/>
                <a:gd name="T5" fmla="*/ 132 h 132"/>
                <a:gd name="T6" fmla="*/ 0 w 25"/>
                <a:gd name="T7" fmla="*/ 120 h 132"/>
                <a:gd name="T8" fmla="*/ 0 w 25"/>
                <a:gd name="T9" fmla="*/ 12 h 132"/>
                <a:gd name="T10" fmla="*/ 12 w 25"/>
                <a:gd name="T11" fmla="*/ 0 h 132"/>
                <a:gd name="T12" fmla="*/ 25 w 25"/>
                <a:gd name="T13" fmla="*/ 12 h 132"/>
                <a:gd name="T14" fmla="*/ 25 w 25"/>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2">
                  <a:moveTo>
                    <a:pt x="25" y="120"/>
                  </a:moveTo>
                  <a:lnTo>
                    <a:pt x="25" y="120"/>
                  </a:lnTo>
                  <a:cubicBezTo>
                    <a:pt x="25" y="127"/>
                    <a:pt x="20" y="132"/>
                    <a:pt x="12" y="132"/>
                  </a:cubicBezTo>
                  <a:cubicBezTo>
                    <a:pt x="5" y="132"/>
                    <a:pt x="0" y="127"/>
                    <a:pt x="0" y="120"/>
                  </a:cubicBezTo>
                  <a:lnTo>
                    <a:pt x="0" y="12"/>
                  </a:lnTo>
                  <a:cubicBezTo>
                    <a:pt x="0" y="5"/>
                    <a:pt x="5" y="0"/>
                    <a:pt x="12" y="0"/>
                  </a:cubicBezTo>
                  <a:cubicBezTo>
                    <a:pt x="20"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6" name="Freeform 127"/>
            <p:cNvSpPr>
              <a:spLocks/>
            </p:cNvSpPr>
            <p:nvPr/>
          </p:nvSpPr>
          <p:spPr bwMode="auto">
            <a:xfrm>
              <a:off x="4074" y="1052"/>
              <a:ext cx="59" cy="86"/>
            </a:xfrm>
            <a:custGeom>
              <a:avLst/>
              <a:gdLst>
                <a:gd name="T0" fmla="*/ 74 w 88"/>
                <a:gd name="T1" fmla="*/ 0 h 129"/>
                <a:gd name="T2" fmla="*/ 74 w 88"/>
                <a:gd name="T3" fmla="*/ 0 h 129"/>
                <a:gd name="T4" fmla="*/ 88 w 88"/>
                <a:gd name="T5" fmla="*/ 13 h 129"/>
                <a:gd name="T6" fmla="*/ 86 w 88"/>
                <a:gd name="T7" fmla="*/ 22 h 129"/>
                <a:gd name="T8" fmla="*/ 56 w 88"/>
                <a:gd name="T9" fmla="*/ 117 h 129"/>
                <a:gd name="T10" fmla="*/ 45 w 88"/>
                <a:gd name="T11" fmla="*/ 129 h 129"/>
                <a:gd name="T12" fmla="*/ 33 w 88"/>
                <a:gd name="T13" fmla="*/ 118 h 129"/>
                <a:gd name="T14" fmla="*/ 35 w 88"/>
                <a:gd name="T15" fmla="*/ 108 h 129"/>
                <a:gd name="T16" fmla="*/ 61 w 88"/>
                <a:gd name="T17" fmla="*/ 27 h 129"/>
                <a:gd name="T18" fmla="*/ 61 w 88"/>
                <a:gd name="T19" fmla="*/ 25 h 129"/>
                <a:gd name="T20" fmla="*/ 58 w 88"/>
                <a:gd name="T21" fmla="*/ 23 h 129"/>
                <a:gd name="T22" fmla="*/ 25 w 88"/>
                <a:gd name="T23" fmla="*/ 23 h 129"/>
                <a:gd name="T24" fmla="*/ 22 w 88"/>
                <a:gd name="T25" fmla="*/ 27 h 129"/>
                <a:gd name="T26" fmla="*/ 22 w 88"/>
                <a:gd name="T27" fmla="*/ 43 h 129"/>
                <a:gd name="T28" fmla="*/ 11 w 88"/>
                <a:gd name="T29" fmla="*/ 53 h 129"/>
                <a:gd name="T30" fmla="*/ 0 w 88"/>
                <a:gd name="T31" fmla="*/ 43 h 129"/>
                <a:gd name="T32" fmla="*/ 0 w 88"/>
                <a:gd name="T33" fmla="*/ 18 h 129"/>
                <a:gd name="T34" fmla="*/ 15 w 88"/>
                <a:gd name="T35" fmla="*/ 0 h 129"/>
                <a:gd name="T36" fmla="*/ 74 w 88"/>
                <a:gd name="T3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129">
                  <a:moveTo>
                    <a:pt x="74" y="0"/>
                  </a:moveTo>
                  <a:lnTo>
                    <a:pt x="74" y="0"/>
                  </a:lnTo>
                  <a:cubicBezTo>
                    <a:pt x="83" y="0"/>
                    <a:pt x="88" y="5"/>
                    <a:pt x="88" y="13"/>
                  </a:cubicBezTo>
                  <a:cubicBezTo>
                    <a:pt x="88" y="16"/>
                    <a:pt x="88" y="18"/>
                    <a:pt x="86" y="22"/>
                  </a:cubicBezTo>
                  <a:cubicBezTo>
                    <a:pt x="81" y="37"/>
                    <a:pt x="67" y="81"/>
                    <a:pt x="56" y="117"/>
                  </a:cubicBezTo>
                  <a:cubicBezTo>
                    <a:pt x="54" y="125"/>
                    <a:pt x="51" y="129"/>
                    <a:pt x="45" y="129"/>
                  </a:cubicBezTo>
                  <a:cubicBezTo>
                    <a:pt x="38" y="129"/>
                    <a:pt x="33" y="124"/>
                    <a:pt x="33" y="118"/>
                  </a:cubicBezTo>
                  <a:cubicBezTo>
                    <a:pt x="33" y="115"/>
                    <a:pt x="33" y="114"/>
                    <a:pt x="35" y="108"/>
                  </a:cubicBezTo>
                  <a:cubicBezTo>
                    <a:pt x="44" y="78"/>
                    <a:pt x="56" y="40"/>
                    <a:pt x="61" y="27"/>
                  </a:cubicBezTo>
                  <a:cubicBezTo>
                    <a:pt x="61" y="26"/>
                    <a:pt x="61" y="25"/>
                    <a:pt x="61" y="25"/>
                  </a:cubicBezTo>
                  <a:cubicBezTo>
                    <a:pt x="61" y="24"/>
                    <a:pt x="60" y="23"/>
                    <a:pt x="58" y="23"/>
                  </a:cubicBezTo>
                  <a:lnTo>
                    <a:pt x="25" y="23"/>
                  </a:lnTo>
                  <a:cubicBezTo>
                    <a:pt x="23" y="23"/>
                    <a:pt x="22" y="25"/>
                    <a:pt x="22" y="27"/>
                  </a:cubicBezTo>
                  <a:lnTo>
                    <a:pt x="22" y="43"/>
                  </a:lnTo>
                  <a:cubicBezTo>
                    <a:pt x="22" y="49"/>
                    <a:pt x="17" y="53"/>
                    <a:pt x="11" y="53"/>
                  </a:cubicBezTo>
                  <a:cubicBezTo>
                    <a:pt x="4" y="53"/>
                    <a:pt x="0" y="49"/>
                    <a:pt x="0" y="43"/>
                  </a:cubicBezTo>
                  <a:lnTo>
                    <a:pt x="0" y="18"/>
                  </a:lnTo>
                  <a:cubicBezTo>
                    <a:pt x="0" y="6"/>
                    <a:pt x="5" y="0"/>
                    <a:pt x="15" y="0"/>
                  </a:cubicBezTo>
                  <a:lnTo>
                    <a:pt x="74"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47" name="Group 130"/>
          <p:cNvGrpSpPr>
            <a:grpSpLocks noChangeAspect="1"/>
          </p:cNvGrpSpPr>
          <p:nvPr/>
        </p:nvGrpSpPr>
        <p:grpSpPr bwMode="auto">
          <a:xfrm>
            <a:off x="6788310" y="1562325"/>
            <a:ext cx="301625" cy="725488"/>
            <a:chOff x="4235" y="1000"/>
            <a:chExt cx="190" cy="457"/>
          </a:xfrm>
        </p:grpSpPr>
        <p:sp>
          <p:nvSpPr>
            <p:cNvPr id="348" name="AutoShape 129"/>
            <p:cNvSpPr>
              <a:spLocks noChangeAspect="1" noChangeArrowheads="1" noTextEdit="1"/>
            </p:cNvSpPr>
            <p:nvPr/>
          </p:nvSpPr>
          <p:spPr bwMode="auto">
            <a:xfrm>
              <a:off x="4273" y="1305"/>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0" name="Freeform 132"/>
            <p:cNvSpPr>
              <a:spLocks noEditPoints="1"/>
            </p:cNvSpPr>
            <p:nvPr/>
          </p:nvSpPr>
          <p:spPr bwMode="auto">
            <a:xfrm>
              <a:off x="4235" y="1000"/>
              <a:ext cx="64" cy="90"/>
            </a:xfrm>
            <a:custGeom>
              <a:avLst/>
              <a:gdLst>
                <a:gd name="T0" fmla="*/ 30 w 97"/>
                <a:gd name="T1" fmla="*/ 91 h 136"/>
                <a:gd name="T2" fmla="*/ 30 w 97"/>
                <a:gd name="T3" fmla="*/ 91 h 136"/>
                <a:gd name="T4" fmla="*/ 50 w 97"/>
                <a:gd name="T5" fmla="*/ 113 h 136"/>
                <a:gd name="T6" fmla="*/ 69 w 97"/>
                <a:gd name="T7" fmla="*/ 92 h 136"/>
                <a:gd name="T8" fmla="*/ 50 w 97"/>
                <a:gd name="T9" fmla="*/ 70 h 136"/>
                <a:gd name="T10" fmla="*/ 30 w 97"/>
                <a:gd name="T11" fmla="*/ 91 h 136"/>
                <a:gd name="T12" fmla="*/ 55 w 97"/>
                <a:gd name="T13" fmla="*/ 50 h 136"/>
                <a:gd name="T14" fmla="*/ 55 w 97"/>
                <a:gd name="T15" fmla="*/ 50 h 136"/>
                <a:gd name="T16" fmla="*/ 97 w 97"/>
                <a:gd name="T17" fmla="*/ 92 h 136"/>
                <a:gd name="T18" fmla="*/ 51 w 97"/>
                <a:gd name="T19" fmla="*/ 136 h 136"/>
                <a:gd name="T20" fmla="*/ 0 w 97"/>
                <a:gd name="T21" fmla="*/ 80 h 136"/>
                <a:gd name="T22" fmla="*/ 38 w 97"/>
                <a:gd name="T23" fmla="*/ 11 h 136"/>
                <a:gd name="T24" fmla="*/ 63 w 97"/>
                <a:gd name="T25" fmla="*/ 0 h 136"/>
                <a:gd name="T26" fmla="*/ 76 w 97"/>
                <a:gd name="T27" fmla="*/ 13 h 136"/>
                <a:gd name="T28" fmla="*/ 67 w 97"/>
                <a:gd name="T29" fmla="*/ 25 h 136"/>
                <a:gd name="T30" fmla="*/ 28 w 97"/>
                <a:gd name="T31" fmla="*/ 61 h 136"/>
                <a:gd name="T32" fmla="*/ 55 w 97"/>
                <a:gd name="T33" fmla="*/ 5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36">
                  <a:moveTo>
                    <a:pt x="30" y="91"/>
                  </a:moveTo>
                  <a:lnTo>
                    <a:pt x="30" y="91"/>
                  </a:lnTo>
                  <a:cubicBezTo>
                    <a:pt x="30" y="104"/>
                    <a:pt x="38" y="113"/>
                    <a:pt x="50" y="113"/>
                  </a:cubicBezTo>
                  <a:cubicBezTo>
                    <a:pt x="61" y="113"/>
                    <a:pt x="69" y="104"/>
                    <a:pt x="69" y="92"/>
                  </a:cubicBezTo>
                  <a:cubicBezTo>
                    <a:pt x="69" y="78"/>
                    <a:pt x="62" y="70"/>
                    <a:pt x="50" y="70"/>
                  </a:cubicBezTo>
                  <a:cubicBezTo>
                    <a:pt x="38" y="70"/>
                    <a:pt x="30" y="79"/>
                    <a:pt x="30" y="91"/>
                  </a:cubicBezTo>
                  <a:close/>
                  <a:moveTo>
                    <a:pt x="55" y="50"/>
                  </a:moveTo>
                  <a:lnTo>
                    <a:pt x="55" y="50"/>
                  </a:lnTo>
                  <a:cubicBezTo>
                    <a:pt x="79" y="50"/>
                    <a:pt x="97" y="68"/>
                    <a:pt x="97" y="92"/>
                  </a:cubicBezTo>
                  <a:cubicBezTo>
                    <a:pt x="97" y="118"/>
                    <a:pt x="78" y="136"/>
                    <a:pt x="51" y="136"/>
                  </a:cubicBezTo>
                  <a:cubicBezTo>
                    <a:pt x="20" y="136"/>
                    <a:pt x="0" y="114"/>
                    <a:pt x="0" y="80"/>
                  </a:cubicBezTo>
                  <a:cubicBezTo>
                    <a:pt x="0" y="56"/>
                    <a:pt x="15" y="28"/>
                    <a:pt x="38" y="11"/>
                  </a:cubicBezTo>
                  <a:cubicBezTo>
                    <a:pt x="48" y="4"/>
                    <a:pt x="57" y="0"/>
                    <a:pt x="63" y="0"/>
                  </a:cubicBezTo>
                  <a:cubicBezTo>
                    <a:pt x="70" y="0"/>
                    <a:pt x="76" y="6"/>
                    <a:pt x="76" y="13"/>
                  </a:cubicBezTo>
                  <a:cubicBezTo>
                    <a:pt x="76" y="18"/>
                    <a:pt x="73" y="22"/>
                    <a:pt x="67" y="25"/>
                  </a:cubicBezTo>
                  <a:cubicBezTo>
                    <a:pt x="50" y="33"/>
                    <a:pt x="36" y="47"/>
                    <a:pt x="28" y="61"/>
                  </a:cubicBezTo>
                  <a:cubicBezTo>
                    <a:pt x="35" y="54"/>
                    <a:pt x="44" y="50"/>
                    <a:pt x="55" y="5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51" name="Group 135"/>
          <p:cNvGrpSpPr>
            <a:grpSpLocks noChangeAspect="1"/>
          </p:cNvGrpSpPr>
          <p:nvPr/>
        </p:nvGrpSpPr>
        <p:grpSpPr bwMode="auto">
          <a:xfrm>
            <a:off x="7321237" y="1571766"/>
            <a:ext cx="374650" cy="644525"/>
            <a:chOff x="4488" y="1011"/>
            <a:chExt cx="236" cy="406"/>
          </a:xfrm>
        </p:grpSpPr>
        <p:sp>
          <p:nvSpPr>
            <p:cNvPr id="352" name="AutoShape 134"/>
            <p:cNvSpPr>
              <a:spLocks noChangeAspect="1" noChangeArrowheads="1" noTextEdit="1"/>
            </p:cNvSpPr>
            <p:nvPr/>
          </p:nvSpPr>
          <p:spPr bwMode="auto">
            <a:xfrm>
              <a:off x="4572" y="1265"/>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4" name="Freeform 137"/>
            <p:cNvSpPr>
              <a:spLocks/>
            </p:cNvSpPr>
            <p:nvPr/>
          </p:nvSpPr>
          <p:spPr bwMode="auto">
            <a:xfrm>
              <a:off x="4488" y="1011"/>
              <a:ext cx="65" cy="86"/>
            </a:xfrm>
            <a:custGeom>
              <a:avLst/>
              <a:gdLst>
                <a:gd name="T0" fmla="*/ 83 w 99"/>
                <a:gd name="T1" fmla="*/ 0 h 129"/>
                <a:gd name="T2" fmla="*/ 83 w 99"/>
                <a:gd name="T3" fmla="*/ 0 h 129"/>
                <a:gd name="T4" fmla="*/ 99 w 99"/>
                <a:gd name="T5" fmla="*/ 13 h 129"/>
                <a:gd name="T6" fmla="*/ 96 w 99"/>
                <a:gd name="T7" fmla="*/ 23 h 129"/>
                <a:gd name="T8" fmla="*/ 63 w 99"/>
                <a:gd name="T9" fmla="*/ 117 h 129"/>
                <a:gd name="T10" fmla="*/ 51 w 99"/>
                <a:gd name="T11" fmla="*/ 129 h 129"/>
                <a:gd name="T12" fmla="*/ 37 w 99"/>
                <a:gd name="T13" fmla="*/ 118 h 129"/>
                <a:gd name="T14" fmla="*/ 40 w 99"/>
                <a:gd name="T15" fmla="*/ 108 h 129"/>
                <a:gd name="T16" fmla="*/ 68 w 99"/>
                <a:gd name="T17" fmla="*/ 28 h 129"/>
                <a:gd name="T18" fmla="*/ 69 w 99"/>
                <a:gd name="T19" fmla="*/ 25 h 129"/>
                <a:gd name="T20" fmla="*/ 65 w 99"/>
                <a:gd name="T21" fmla="*/ 24 h 129"/>
                <a:gd name="T22" fmla="*/ 28 w 99"/>
                <a:gd name="T23" fmla="*/ 24 h 129"/>
                <a:gd name="T24" fmla="*/ 25 w 99"/>
                <a:gd name="T25" fmla="*/ 27 h 129"/>
                <a:gd name="T26" fmla="*/ 25 w 99"/>
                <a:gd name="T27" fmla="*/ 43 h 129"/>
                <a:gd name="T28" fmla="*/ 13 w 99"/>
                <a:gd name="T29" fmla="*/ 53 h 129"/>
                <a:gd name="T30" fmla="*/ 0 w 99"/>
                <a:gd name="T31" fmla="*/ 43 h 129"/>
                <a:gd name="T32" fmla="*/ 0 w 99"/>
                <a:gd name="T33" fmla="*/ 18 h 129"/>
                <a:gd name="T34" fmla="*/ 18 w 99"/>
                <a:gd name="T35" fmla="*/ 0 h 129"/>
                <a:gd name="T36" fmla="*/ 83 w 99"/>
                <a:gd name="T3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29">
                  <a:moveTo>
                    <a:pt x="83" y="0"/>
                  </a:moveTo>
                  <a:lnTo>
                    <a:pt x="83" y="0"/>
                  </a:lnTo>
                  <a:cubicBezTo>
                    <a:pt x="93" y="0"/>
                    <a:pt x="99" y="5"/>
                    <a:pt x="99" y="13"/>
                  </a:cubicBezTo>
                  <a:cubicBezTo>
                    <a:pt x="99" y="16"/>
                    <a:pt x="98" y="18"/>
                    <a:pt x="96" y="23"/>
                  </a:cubicBezTo>
                  <a:cubicBezTo>
                    <a:pt x="90" y="38"/>
                    <a:pt x="75" y="82"/>
                    <a:pt x="63" y="117"/>
                  </a:cubicBezTo>
                  <a:cubicBezTo>
                    <a:pt x="61" y="125"/>
                    <a:pt x="57" y="129"/>
                    <a:pt x="51" y="129"/>
                  </a:cubicBezTo>
                  <a:cubicBezTo>
                    <a:pt x="43" y="129"/>
                    <a:pt x="37" y="124"/>
                    <a:pt x="37" y="118"/>
                  </a:cubicBezTo>
                  <a:cubicBezTo>
                    <a:pt x="37" y="115"/>
                    <a:pt x="37" y="114"/>
                    <a:pt x="40" y="108"/>
                  </a:cubicBezTo>
                  <a:cubicBezTo>
                    <a:pt x="49" y="78"/>
                    <a:pt x="63" y="40"/>
                    <a:pt x="68" y="28"/>
                  </a:cubicBezTo>
                  <a:cubicBezTo>
                    <a:pt x="69" y="26"/>
                    <a:pt x="69" y="26"/>
                    <a:pt x="69" y="25"/>
                  </a:cubicBezTo>
                  <a:cubicBezTo>
                    <a:pt x="69" y="24"/>
                    <a:pt x="68" y="24"/>
                    <a:pt x="65" y="24"/>
                  </a:cubicBezTo>
                  <a:lnTo>
                    <a:pt x="28" y="24"/>
                  </a:lnTo>
                  <a:cubicBezTo>
                    <a:pt x="26" y="24"/>
                    <a:pt x="25" y="25"/>
                    <a:pt x="25" y="27"/>
                  </a:cubicBezTo>
                  <a:lnTo>
                    <a:pt x="25" y="43"/>
                  </a:lnTo>
                  <a:cubicBezTo>
                    <a:pt x="25" y="49"/>
                    <a:pt x="20" y="53"/>
                    <a:pt x="13" y="53"/>
                  </a:cubicBezTo>
                  <a:cubicBezTo>
                    <a:pt x="5" y="53"/>
                    <a:pt x="0" y="49"/>
                    <a:pt x="0" y="43"/>
                  </a:cubicBezTo>
                  <a:lnTo>
                    <a:pt x="0" y="18"/>
                  </a:lnTo>
                  <a:cubicBezTo>
                    <a:pt x="0" y="6"/>
                    <a:pt x="6" y="0"/>
                    <a:pt x="18" y="0"/>
                  </a:cubicBezTo>
                  <a:lnTo>
                    <a:pt x="83"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55" name="楕円 354"/>
          <p:cNvSpPr/>
          <p:nvPr/>
        </p:nvSpPr>
        <p:spPr>
          <a:xfrm>
            <a:off x="7230678" y="1011716"/>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9" name="Freeform 142"/>
          <p:cNvSpPr>
            <a:spLocks/>
          </p:cNvSpPr>
          <p:nvPr/>
        </p:nvSpPr>
        <p:spPr bwMode="auto">
          <a:xfrm>
            <a:off x="6753987" y="1291286"/>
            <a:ext cx="96838" cy="136525"/>
          </a:xfrm>
          <a:custGeom>
            <a:avLst/>
            <a:gdLst>
              <a:gd name="T0" fmla="*/ 25 w 91"/>
              <a:gd name="T1" fmla="*/ 50 h 129"/>
              <a:gd name="T2" fmla="*/ 25 w 91"/>
              <a:gd name="T3" fmla="*/ 50 h 129"/>
              <a:gd name="T4" fmla="*/ 50 w 91"/>
              <a:gd name="T5" fmla="*/ 42 h 129"/>
              <a:gd name="T6" fmla="*/ 91 w 91"/>
              <a:gd name="T7" fmla="*/ 84 h 129"/>
              <a:gd name="T8" fmla="*/ 42 w 91"/>
              <a:gd name="T9" fmla="*/ 129 h 129"/>
              <a:gd name="T10" fmla="*/ 0 w 91"/>
              <a:gd name="T11" fmla="*/ 104 h 129"/>
              <a:gd name="T12" fmla="*/ 12 w 91"/>
              <a:gd name="T13" fmla="*/ 92 h 129"/>
              <a:gd name="T14" fmla="*/ 22 w 91"/>
              <a:gd name="T15" fmla="*/ 97 h 129"/>
              <a:gd name="T16" fmla="*/ 41 w 91"/>
              <a:gd name="T17" fmla="*/ 105 h 129"/>
              <a:gd name="T18" fmla="*/ 63 w 91"/>
              <a:gd name="T19" fmla="*/ 84 h 129"/>
              <a:gd name="T20" fmla="*/ 43 w 91"/>
              <a:gd name="T21" fmla="*/ 63 h 129"/>
              <a:gd name="T22" fmla="*/ 26 w 91"/>
              <a:gd name="T23" fmla="*/ 70 h 129"/>
              <a:gd name="T24" fmla="*/ 15 w 91"/>
              <a:gd name="T25" fmla="*/ 75 h 129"/>
              <a:gd name="T26" fmla="*/ 5 w 91"/>
              <a:gd name="T27" fmla="*/ 73 h 129"/>
              <a:gd name="T28" fmla="*/ 0 w 91"/>
              <a:gd name="T29" fmla="*/ 60 h 129"/>
              <a:gd name="T30" fmla="*/ 0 w 91"/>
              <a:gd name="T31" fmla="*/ 58 h 129"/>
              <a:gd name="T32" fmla="*/ 2 w 91"/>
              <a:gd name="T33" fmla="*/ 15 h 129"/>
              <a:gd name="T34" fmla="*/ 19 w 91"/>
              <a:gd name="T35" fmla="*/ 0 h 129"/>
              <a:gd name="T36" fmla="*/ 76 w 91"/>
              <a:gd name="T37" fmla="*/ 0 h 129"/>
              <a:gd name="T38" fmla="*/ 85 w 91"/>
              <a:gd name="T39" fmla="*/ 12 h 129"/>
              <a:gd name="T40" fmla="*/ 76 w 91"/>
              <a:gd name="T41" fmla="*/ 24 h 129"/>
              <a:gd name="T42" fmla="*/ 31 w 91"/>
              <a:gd name="T43" fmla="*/ 24 h 129"/>
              <a:gd name="T44" fmla="*/ 26 w 91"/>
              <a:gd name="T45" fmla="*/ 27 h 129"/>
              <a:gd name="T46" fmla="*/ 25 w 91"/>
              <a:gd name="T47" fmla="*/ 5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129">
                <a:moveTo>
                  <a:pt x="25" y="50"/>
                </a:moveTo>
                <a:lnTo>
                  <a:pt x="25" y="50"/>
                </a:lnTo>
                <a:cubicBezTo>
                  <a:pt x="32" y="45"/>
                  <a:pt x="40" y="42"/>
                  <a:pt x="50" y="42"/>
                </a:cubicBezTo>
                <a:cubicBezTo>
                  <a:pt x="74" y="42"/>
                  <a:pt x="91" y="60"/>
                  <a:pt x="91" y="84"/>
                </a:cubicBezTo>
                <a:cubicBezTo>
                  <a:pt x="91" y="111"/>
                  <a:pt x="71" y="129"/>
                  <a:pt x="42" y="129"/>
                </a:cubicBezTo>
                <a:cubicBezTo>
                  <a:pt x="20" y="129"/>
                  <a:pt x="0" y="117"/>
                  <a:pt x="0" y="104"/>
                </a:cubicBezTo>
                <a:cubicBezTo>
                  <a:pt x="0" y="97"/>
                  <a:pt x="6" y="92"/>
                  <a:pt x="12" y="92"/>
                </a:cubicBezTo>
                <a:cubicBezTo>
                  <a:pt x="16" y="92"/>
                  <a:pt x="18" y="93"/>
                  <a:pt x="22" y="97"/>
                </a:cubicBezTo>
                <a:cubicBezTo>
                  <a:pt x="26" y="103"/>
                  <a:pt x="32" y="105"/>
                  <a:pt x="41" y="105"/>
                </a:cubicBezTo>
                <a:cubicBezTo>
                  <a:pt x="54" y="105"/>
                  <a:pt x="63" y="97"/>
                  <a:pt x="63" y="84"/>
                </a:cubicBezTo>
                <a:cubicBezTo>
                  <a:pt x="63" y="71"/>
                  <a:pt x="55" y="63"/>
                  <a:pt x="43" y="63"/>
                </a:cubicBezTo>
                <a:cubicBezTo>
                  <a:pt x="36" y="63"/>
                  <a:pt x="31" y="65"/>
                  <a:pt x="26" y="70"/>
                </a:cubicBezTo>
                <a:cubicBezTo>
                  <a:pt x="21" y="74"/>
                  <a:pt x="19" y="75"/>
                  <a:pt x="15" y="75"/>
                </a:cubicBezTo>
                <a:cubicBezTo>
                  <a:pt x="12" y="75"/>
                  <a:pt x="7" y="74"/>
                  <a:pt x="5" y="73"/>
                </a:cubicBezTo>
                <a:cubicBezTo>
                  <a:pt x="2" y="70"/>
                  <a:pt x="0" y="66"/>
                  <a:pt x="0" y="60"/>
                </a:cubicBezTo>
                <a:lnTo>
                  <a:pt x="0" y="58"/>
                </a:lnTo>
                <a:lnTo>
                  <a:pt x="2" y="15"/>
                </a:lnTo>
                <a:cubicBezTo>
                  <a:pt x="3" y="5"/>
                  <a:pt x="8" y="0"/>
                  <a:pt x="19" y="0"/>
                </a:cubicBezTo>
                <a:lnTo>
                  <a:pt x="76" y="0"/>
                </a:lnTo>
                <a:cubicBezTo>
                  <a:pt x="81" y="0"/>
                  <a:pt x="85" y="4"/>
                  <a:pt x="85" y="12"/>
                </a:cubicBezTo>
                <a:cubicBezTo>
                  <a:pt x="85" y="19"/>
                  <a:pt x="81" y="24"/>
                  <a:pt x="76" y="24"/>
                </a:cubicBezTo>
                <a:lnTo>
                  <a:pt x="31" y="24"/>
                </a:lnTo>
                <a:cubicBezTo>
                  <a:pt x="27" y="24"/>
                  <a:pt x="26" y="24"/>
                  <a:pt x="26" y="27"/>
                </a:cubicBezTo>
                <a:lnTo>
                  <a:pt x="25" y="5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0" name="楕円 359"/>
          <p:cNvSpPr/>
          <p:nvPr/>
        </p:nvSpPr>
        <p:spPr>
          <a:xfrm>
            <a:off x="6715514" y="691312"/>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楕円 360"/>
          <p:cNvSpPr/>
          <p:nvPr/>
        </p:nvSpPr>
        <p:spPr>
          <a:xfrm>
            <a:off x="8321679" y="471592"/>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2" name="Group 145"/>
          <p:cNvGrpSpPr>
            <a:grpSpLocks noChangeAspect="1"/>
          </p:cNvGrpSpPr>
          <p:nvPr/>
        </p:nvGrpSpPr>
        <p:grpSpPr bwMode="auto">
          <a:xfrm>
            <a:off x="7305714" y="1072269"/>
            <a:ext cx="414338" cy="493713"/>
            <a:chOff x="4667" y="666"/>
            <a:chExt cx="261" cy="311"/>
          </a:xfrm>
        </p:grpSpPr>
        <p:sp>
          <p:nvSpPr>
            <p:cNvPr id="363" name="AutoShape 144"/>
            <p:cNvSpPr>
              <a:spLocks noChangeAspect="1" noChangeArrowheads="1" noTextEdit="1"/>
            </p:cNvSpPr>
            <p:nvPr/>
          </p:nvSpPr>
          <p:spPr bwMode="auto">
            <a:xfrm>
              <a:off x="4776" y="825"/>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5" name="Freeform 147"/>
            <p:cNvSpPr>
              <a:spLocks/>
            </p:cNvSpPr>
            <p:nvPr/>
          </p:nvSpPr>
          <p:spPr bwMode="auto">
            <a:xfrm>
              <a:off x="4667" y="666"/>
              <a:ext cx="63" cy="87"/>
            </a:xfrm>
            <a:custGeom>
              <a:avLst/>
              <a:gdLst>
                <a:gd name="T0" fmla="*/ 63 w 96"/>
                <a:gd name="T1" fmla="*/ 63 h 132"/>
                <a:gd name="T2" fmla="*/ 63 w 96"/>
                <a:gd name="T3" fmla="*/ 63 h 132"/>
                <a:gd name="T4" fmla="*/ 84 w 96"/>
                <a:gd name="T5" fmla="*/ 70 h 132"/>
                <a:gd name="T6" fmla="*/ 96 w 96"/>
                <a:gd name="T7" fmla="*/ 93 h 132"/>
                <a:gd name="T8" fmla="*/ 46 w 96"/>
                <a:gd name="T9" fmla="*/ 132 h 132"/>
                <a:gd name="T10" fmla="*/ 9 w 96"/>
                <a:gd name="T11" fmla="*/ 121 h 132"/>
                <a:gd name="T12" fmla="*/ 0 w 96"/>
                <a:gd name="T13" fmla="*/ 105 h 132"/>
                <a:gd name="T14" fmla="*/ 12 w 96"/>
                <a:gd name="T15" fmla="*/ 93 h 132"/>
                <a:gd name="T16" fmla="*/ 20 w 96"/>
                <a:gd name="T17" fmla="*/ 96 h 132"/>
                <a:gd name="T18" fmla="*/ 24 w 96"/>
                <a:gd name="T19" fmla="*/ 100 h 132"/>
                <a:gd name="T20" fmla="*/ 46 w 96"/>
                <a:gd name="T21" fmla="*/ 109 h 132"/>
                <a:gd name="T22" fmla="*/ 67 w 96"/>
                <a:gd name="T23" fmla="*/ 92 h 132"/>
                <a:gd name="T24" fmla="*/ 55 w 96"/>
                <a:gd name="T25" fmla="*/ 75 h 132"/>
                <a:gd name="T26" fmla="*/ 38 w 96"/>
                <a:gd name="T27" fmla="*/ 74 h 132"/>
                <a:gd name="T28" fmla="*/ 25 w 96"/>
                <a:gd name="T29" fmla="*/ 62 h 132"/>
                <a:gd name="T30" fmla="*/ 38 w 96"/>
                <a:gd name="T31" fmla="*/ 51 h 132"/>
                <a:gd name="T32" fmla="*/ 63 w 96"/>
                <a:gd name="T33" fmla="*/ 36 h 132"/>
                <a:gd name="T34" fmla="*/ 45 w 96"/>
                <a:gd name="T35" fmla="*/ 22 h 132"/>
                <a:gd name="T36" fmla="*/ 25 w 96"/>
                <a:gd name="T37" fmla="*/ 32 h 132"/>
                <a:gd name="T38" fmla="*/ 16 w 96"/>
                <a:gd name="T39" fmla="*/ 37 h 132"/>
                <a:gd name="T40" fmla="*/ 4 w 96"/>
                <a:gd name="T41" fmla="*/ 26 h 132"/>
                <a:gd name="T42" fmla="*/ 8 w 96"/>
                <a:gd name="T43" fmla="*/ 16 h 132"/>
                <a:gd name="T44" fmla="*/ 46 w 96"/>
                <a:gd name="T45" fmla="*/ 0 h 132"/>
                <a:gd name="T46" fmla="*/ 91 w 96"/>
                <a:gd name="T47" fmla="*/ 36 h 132"/>
                <a:gd name="T48" fmla="*/ 64 w 96"/>
                <a:gd name="T49" fmla="*/ 62 h 132"/>
                <a:gd name="T50" fmla="*/ 63 w 96"/>
                <a:gd name="T51"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32">
                  <a:moveTo>
                    <a:pt x="63" y="63"/>
                  </a:moveTo>
                  <a:lnTo>
                    <a:pt x="63" y="63"/>
                  </a:lnTo>
                  <a:cubicBezTo>
                    <a:pt x="72" y="63"/>
                    <a:pt x="78" y="65"/>
                    <a:pt x="84" y="70"/>
                  </a:cubicBezTo>
                  <a:cubicBezTo>
                    <a:pt x="92" y="75"/>
                    <a:pt x="96" y="83"/>
                    <a:pt x="96" y="93"/>
                  </a:cubicBezTo>
                  <a:cubicBezTo>
                    <a:pt x="96" y="116"/>
                    <a:pt x="76" y="132"/>
                    <a:pt x="46" y="132"/>
                  </a:cubicBezTo>
                  <a:cubicBezTo>
                    <a:pt x="31" y="132"/>
                    <a:pt x="18" y="128"/>
                    <a:pt x="9" y="121"/>
                  </a:cubicBezTo>
                  <a:cubicBezTo>
                    <a:pt x="3" y="115"/>
                    <a:pt x="0" y="110"/>
                    <a:pt x="0" y="105"/>
                  </a:cubicBezTo>
                  <a:cubicBezTo>
                    <a:pt x="0" y="98"/>
                    <a:pt x="5" y="93"/>
                    <a:pt x="12" y="93"/>
                  </a:cubicBezTo>
                  <a:cubicBezTo>
                    <a:pt x="15" y="93"/>
                    <a:pt x="18" y="94"/>
                    <a:pt x="20" y="96"/>
                  </a:cubicBezTo>
                  <a:cubicBezTo>
                    <a:pt x="21" y="97"/>
                    <a:pt x="21" y="97"/>
                    <a:pt x="24" y="100"/>
                  </a:cubicBezTo>
                  <a:cubicBezTo>
                    <a:pt x="29" y="106"/>
                    <a:pt x="36" y="109"/>
                    <a:pt x="46" y="109"/>
                  </a:cubicBezTo>
                  <a:cubicBezTo>
                    <a:pt x="59" y="109"/>
                    <a:pt x="67" y="103"/>
                    <a:pt x="67" y="92"/>
                  </a:cubicBezTo>
                  <a:cubicBezTo>
                    <a:pt x="67" y="84"/>
                    <a:pt x="63" y="78"/>
                    <a:pt x="55" y="75"/>
                  </a:cubicBezTo>
                  <a:cubicBezTo>
                    <a:pt x="52" y="74"/>
                    <a:pt x="46" y="74"/>
                    <a:pt x="38" y="74"/>
                  </a:cubicBezTo>
                  <a:cubicBezTo>
                    <a:pt x="29" y="74"/>
                    <a:pt x="25" y="70"/>
                    <a:pt x="25" y="62"/>
                  </a:cubicBezTo>
                  <a:cubicBezTo>
                    <a:pt x="25" y="54"/>
                    <a:pt x="29" y="51"/>
                    <a:pt x="38" y="51"/>
                  </a:cubicBezTo>
                  <a:cubicBezTo>
                    <a:pt x="53" y="51"/>
                    <a:pt x="63" y="45"/>
                    <a:pt x="63" y="36"/>
                  </a:cubicBezTo>
                  <a:cubicBezTo>
                    <a:pt x="63" y="28"/>
                    <a:pt x="56" y="22"/>
                    <a:pt x="45" y="22"/>
                  </a:cubicBezTo>
                  <a:cubicBezTo>
                    <a:pt x="36" y="22"/>
                    <a:pt x="31" y="25"/>
                    <a:pt x="25" y="32"/>
                  </a:cubicBezTo>
                  <a:cubicBezTo>
                    <a:pt x="22" y="35"/>
                    <a:pt x="19" y="37"/>
                    <a:pt x="16" y="37"/>
                  </a:cubicBezTo>
                  <a:cubicBezTo>
                    <a:pt x="9" y="37"/>
                    <a:pt x="4" y="32"/>
                    <a:pt x="4" y="26"/>
                  </a:cubicBezTo>
                  <a:cubicBezTo>
                    <a:pt x="4" y="23"/>
                    <a:pt x="5" y="20"/>
                    <a:pt x="8" y="16"/>
                  </a:cubicBezTo>
                  <a:cubicBezTo>
                    <a:pt x="16" y="6"/>
                    <a:pt x="30" y="0"/>
                    <a:pt x="46" y="0"/>
                  </a:cubicBezTo>
                  <a:cubicBezTo>
                    <a:pt x="72" y="0"/>
                    <a:pt x="91" y="15"/>
                    <a:pt x="91" y="36"/>
                  </a:cubicBezTo>
                  <a:cubicBezTo>
                    <a:pt x="91" y="50"/>
                    <a:pt x="80" y="61"/>
                    <a:pt x="64" y="62"/>
                  </a:cubicBezTo>
                  <a:lnTo>
                    <a:pt x="63" y="63"/>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66" name="楕円 365"/>
          <p:cNvSpPr/>
          <p:nvPr/>
        </p:nvSpPr>
        <p:spPr>
          <a:xfrm>
            <a:off x="7768967" y="447677"/>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7" name="Group 150"/>
          <p:cNvGrpSpPr>
            <a:grpSpLocks noChangeAspect="1"/>
          </p:cNvGrpSpPr>
          <p:nvPr/>
        </p:nvGrpSpPr>
        <p:grpSpPr bwMode="auto">
          <a:xfrm>
            <a:off x="8371200" y="464619"/>
            <a:ext cx="444500" cy="241300"/>
            <a:chOff x="5151" y="485"/>
            <a:chExt cx="280" cy="152"/>
          </a:xfrm>
        </p:grpSpPr>
        <p:sp>
          <p:nvSpPr>
            <p:cNvPr id="368" name="AutoShape 149"/>
            <p:cNvSpPr>
              <a:spLocks noChangeAspect="1" noChangeArrowheads="1" noTextEdit="1"/>
            </p:cNvSpPr>
            <p:nvPr/>
          </p:nvSpPr>
          <p:spPr bwMode="auto">
            <a:xfrm>
              <a:off x="5279" y="485"/>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0" name="Freeform 152"/>
            <p:cNvSpPr>
              <a:spLocks/>
            </p:cNvSpPr>
            <p:nvPr/>
          </p:nvSpPr>
          <p:spPr bwMode="auto">
            <a:xfrm>
              <a:off x="5151" y="518"/>
              <a:ext cx="17" cy="87"/>
            </a:xfrm>
            <a:custGeom>
              <a:avLst/>
              <a:gdLst>
                <a:gd name="T0" fmla="*/ 25 w 25"/>
                <a:gd name="T1" fmla="*/ 120 h 132"/>
                <a:gd name="T2" fmla="*/ 25 w 25"/>
                <a:gd name="T3" fmla="*/ 120 h 132"/>
                <a:gd name="T4" fmla="*/ 12 w 25"/>
                <a:gd name="T5" fmla="*/ 132 h 132"/>
                <a:gd name="T6" fmla="*/ 0 w 25"/>
                <a:gd name="T7" fmla="*/ 120 h 132"/>
                <a:gd name="T8" fmla="*/ 0 w 25"/>
                <a:gd name="T9" fmla="*/ 12 h 132"/>
                <a:gd name="T10" fmla="*/ 12 w 25"/>
                <a:gd name="T11" fmla="*/ 0 h 132"/>
                <a:gd name="T12" fmla="*/ 25 w 25"/>
                <a:gd name="T13" fmla="*/ 12 h 132"/>
                <a:gd name="T14" fmla="*/ 25 w 25"/>
                <a:gd name="T15" fmla="*/ 12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2">
                  <a:moveTo>
                    <a:pt x="25" y="120"/>
                  </a:moveTo>
                  <a:lnTo>
                    <a:pt x="25" y="120"/>
                  </a:lnTo>
                  <a:cubicBezTo>
                    <a:pt x="25" y="127"/>
                    <a:pt x="20" y="132"/>
                    <a:pt x="12" y="132"/>
                  </a:cubicBezTo>
                  <a:cubicBezTo>
                    <a:pt x="5" y="132"/>
                    <a:pt x="0" y="127"/>
                    <a:pt x="0" y="120"/>
                  </a:cubicBezTo>
                  <a:lnTo>
                    <a:pt x="0" y="12"/>
                  </a:lnTo>
                  <a:cubicBezTo>
                    <a:pt x="0" y="5"/>
                    <a:pt x="5" y="0"/>
                    <a:pt x="12" y="0"/>
                  </a:cubicBezTo>
                  <a:cubicBezTo>
                    <a:pt x="19" y="0"/>
                    <a:pt x="25" y="5"/>
                    <a:pt x="25" y="12"/>
                  </a:cubicBezTo>
                  <a:lnTo>
                    <a:pt x="25"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1" name="Freeform 153"/>
            <p:cNvSpPr>
              <a:spLocks/>
            </p:cNvSpPr>
            <p:nvPr/>
          </p:nvSpPr>
          <p:spPr bwMode="auto">
            <a:xfrm>
              <a:off x="5192" y="519"/>
              <a:ext cx="55" cy="86"/>
            </a:xfrm>
            <a:custGeom>
              <a:avLst/>
              <a:gdLst>
                <a:gd name="T0" fmla="*/ 23 w 82"/>
                <a:gd name="T1" fmla="*/ 51 h 130"/>
                <a:gd name="T2" fmla="*/ 23 w 82"/>
                <a:gd name="T3" fmla="*/ 51 h 130"/>
                <a:gd name="T4" fmla="*/ 45 w 82"/>
                <a:gd name="T5" fmla="*/ 43 h 130"/>
                <a:gd name="T6" fmla="*/ 82 w 82"/>
                <a:gd name="T7" fmla="*/ 85 h 130"/>
                <a:gd name="T8" fmla="*/ 38 w 82"/>
                <a:gd name="T9" fmla="*/ 130 h 130"/>
                <a:gd name="T10" fmla="*/ 0 w 82"/>
                <a:gd name="T11" fmla="*/ 105 h 130"/>
                <a:gd name="T12" fmla="*/ 11 w 82"/>
                <a:gd name="T13" fmla="*/ 93 h 130"/>
                <a:gd name="T14" fmla="*/ 20 w 82"/>
                <a:gd name="T15" fmla="*/ 98 h 130"/>
                <a:gd name="T16" fmla="*/ 37 w 82"/>
                <a:gd name="T17" fmla="*/ 106 h 130"/>
                <a:gd name="T18" fmla="*/ 57 w 82"/>
                <a:gd name="T19" fmla="*/ 85 h 130"/>
                <a:gd name="T20" fmla="*/ 38 w 82"/>
                <a:gd name="T21" fmla="*/ 64 h 130"/>
                <a:gd name="T22" fmla="*/ 23 w 82"/>
                <a:gd name="T23" fmla="*/ 71 h 130"/>
                <a:gd name="T24" fmla="*/ 13 w 82"/>
                <a:gd name="T25" fmla="*/ 76 h 130"/>
                <a:gd name="T26" fmla="*/ 5 w 82"/>
                <a:gd name="T27" fmla="*/ 74 h 130"/>
                <a:gd name="T28" fmla="*/ 0 w 82"/>
                <a:gd name="T29" fmla="*/ 61 h 130"/>
                <a:gd name="T30" fmla="*/ 0 w 82"/>
                <a:gd name="T31" fmla="*/ 59 h 130"/>
                <a:gd name="T32" fmla="*/ 2 w 82"/>
                <a:gd name="T33" fmla="*/ 16 h 130"/>
                <a:gd name="T34" fmla="*/ 18 w 82"/>
                <a:gd name="T35" fmla="*/ 0 h 130"/>
                <a:gd name="T36" fmla="*/ 68 w 82"/>
                <a:gd name="T37" fmla="*/ 0 h 130"/>
                <a:gd name="T38" fmla="*/ 77 w 82"/>
                <a:gd name="T39" fmla="*/ 12 h 130"/>
                <a:gd name="T40" fmla="*/ 68 w 82"/>
                <a:gd name="T41" fmla="*/ 24 h 130"/>
                <a:gd name="T42" fmla="*/ 28 w 82"/>
                <a:gd name="T43" fmla="*/ 24 h 130"/>
                <a:gd name="T44" fmla="*/ 24 w 82"/>
                <a:gd name="T45" fmla="*/ 28 h 130"/>
                <a:gd name="T46" fmla="*/ 23 w 82"/>
                <a:gd name="T47" fmla="*/ 5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130">
                  <a:moveTo>
                    <a:pt x="23" y="51"/>
                  </a:moveTo>
                  <a:lnTo>
                    <a:pt x="23" y="51"/>
                  </a:lnTo>
                  <a:cubicBezTo>
                    <a:pt x="29" y="46"/>
                    <a:pt x="36" y="43"/>
                    <a:pt x="45" y="43"/>
                  </a:cubicBezTo>
                  <a:cubicBezTo>
                    <a:pt x="67" y="43"/>
                    <a:pt x="82" y="61"/>
                    <a:pt x="82" y="85"/>
                  </a:cubicBezTo>
                  <a:cubicBezTo>
                    <a:pt x="82" y="112"/>
                    <a:pt x="64" y="130"/>
                    <a:pt x="38" y="130"/>
                  </a:cubicBezTo>
                  <a:cubicBezTo>
                    <a:pt x="18" y="130"/>
                    <a:pt x="0" y="118"/>
                    <a:pt x="0" y="105"/>
                  </a:cubicBezTo>
                  <a:cubicBezTo>
                    <a:pt x="0" y="98"/>
                    <a:pt x="5" y="93"/>
                    <a:pt x="11" y="93"/>
                  </a:cubicBezTo>
                  <a:cubicBezTo>
                    <a:pt x="15" y="93"/>
                    <a:pt x="16" y="94"/>
                    <a:pt x="20" y="98"/>
                  </a:cubicBezTo>
                  <a:cubicBezTo>
                    <a:pt x="24" y="104"/>
                    <a:pt x="29" y="106"/>
                    <a:pt x="37" y="106"/>
                  </a:cubicBezTo>
                  <a:cubicBezTo>
                    <a:pt x="49" y="106"/>
                    <a:pt x="57" y="97"/>
                    <a:pt x="57" y="85"/>
                  </a:cubicBezTo>
                  <a:cubicBezTo>
                    <a:pt x="57" y="72"/>
                    <a:pt x="50" y="64"/>
                    <a:pt x="38" y="64"/>
                  </a:cubicBezTo>
                  <a:cubicBezTo>
                    <a:pt x="33" y="64"/>
                    <a:pt x="28" y="66"/>
                    <a:pt x="23" y="71"/>
                  </a:cubicBezTo>
                  <a:cubicBezTo>
                    <a:pt x="19" y="75"/>
                    <a:pt x="17" y="76"/>
                    <a:pt x="13" y="76"/>
                  </a:cubicBezTo>
                  <a:cubicBezTo>
                    <a:pt x="10" y="76"/>
                    <a:pt x="7" y="75"/>
                    <a:pt x="5" y="74"/>
                  </a:cubicBezTo>
                  <a:cubicBezTo>
                    <a:pt x="2" y="71"/>
                    <a:pt x="0" y="67"/>
                    <a:pt x="0" y="61"/>
                  </a:cubicBezTo>
                  <a:lnTo>
                    <a:pt x="0" y="59"/>
                  </a:lnTo>
                  <a:lnTo>
                    <a:pt x="2" y="16"/>
                  </a:lnTo>
                  <a:cubicBezTo>
                    <a:pt x="2" y="6"/>
                    <a:pt x="8" y="0"/>
                    <a:pt x="18" y="0"/>
                  </a:cubicBezTo>
                  <a:lnTo>
                    <a:pt x="68" y="0"/>
                  </a:lnTo>
                  <a:cubicBezTo>
                    <a:pt x="73" y="0"/>
                    <a:pt x="77" y="5"/>
                    <a:pt x="77" y="12"/>
                  </a:cubicBezTo>
                  <a:cubicBezTo>
                    <a:pt x="77" y="20"/>
                    <a:pt x="73" y="24"/>
                    <a:pt x="68" y="24"/>
                  </a:cubicBezTo>
                  <a:lnTo>
                    <a:pt x="28" y="24"/>
                  </a:lnTo>
                  <a:cubicBezTo>
                    <a:pt x="25" y="24"/>
                    <a:pt x="24" y="25"/>
                    <a:pt x="24" y="28"/>
                  </a:cubicBezTo>
                  <a:lnTo>
                    <a:pt x="23" y="5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72" name="Group 156"/>
          <p:cNvGrpSpPr>
            <a:grpSpLocks noChangeAspect="1"/>
          </p:cNvGrpSpPr>
          <p:nvPr/>
        </p:nvGrpSpPr>
        <p:grpSpPr bwMode="auto">
          <a:xfrm>
            <a:off x="7823207" y="430213"/>
            <a:ext cx="630238" cy="241300"/>
            <a:chOff x="4928" y="271"/>
            <a:chExt cx="397" cy="152"/>
          </a:xfrm>
        </p:grpSpPr>
        <p:sp>
          <p:nvSpPr>
            <p:cNvPr id="373" name="AutoShape 155"/>
            <p:cNvSpPr>
              <a:spLocks noChangeAspect="1" noChangeArrowheads="1" noTextEdit="1"/>
            </p:cNvSpPr>
            <p:nvPr/>
          </p:nvSpPr>
          <p:spPr bwMode="auto">
            <a:xfrm>
              <a:off x="5173" y="271"/>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5" name="Freeform 158"/>
            <p:cNvSpPr>
              <a:spLocks/>
            </p:cNvSpPr>
            <p:nvPr/>
          </p:nvSpPr>
          <p:spPr bwMode="auto">
            <a:xfrm>
              <a:off x="4928" y="314"/>
              <a:ext cx="17" cy="87"/>
            </a:xfrm>
            <a:custGeom>
              <a:avLst/>
              <a:gdLst>
                <a:gd name="T0" fmla="*/ 26 w 26"/>
                <a:gd name="T1" fmla="*/ 120 h 131"/>
                <a:gd name="T2" fmla="*/ 26 w 26"/>
                <a:gd name="T3" fmla="*/ 120 h 131"/>
                <a:gd name="T4" fmla="*/ 13 w 26"/>
                <a:gd name="T5" fmla="*/ 131 h 131"/>
                <a:gd name="T6" fmla="*/ 0 w 26"/>
                <a:gd name="T7" fmla="*/ 120 h 131"/>
                <a:gd name="T8" fmla="*/ 0 w 26"/>
                <a:gd name="T9" fmla="*/ 12 h 131"/>
                <a:gd name="T10" fmla="*/ 13 w 26"/>
                <a:gd name="T11" fmla="*/ 0 h 131"/>
                <a:gd name="T12" fmla="*/ 26 w 26"/>
                <a:gd name="T13" fmla="*/ 12 h 131"/>
                <a:gd name="T14" fmla="*/ 26 w 26"/>
                <a:gd name="T15" fmla="*/ 12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1">
                  <a:moveTo>
                    <a:pt x="26" y="120"/>
                  </a:moveTo>
                  <a:lnTo>
                    <a:pt x="26" y="120"/>
                  </a:lnTo>
                  <a:cubicBezTo>
                    <a:pt x="26" y="127"/>
                    <a:pt x="20" y="131"/>
                    <a:pt x="13" y="131"/>
                  </a:cubicBezTo>
                  <a:cubicBezTo>
                    <a:pt x="6" y="131"/>
                    <a:pt x="0" y="127"/>
                    <a:pt x="0" y="120"/>
                  </a:cubicBezTo>
                  <a:lnTo>
                    <a:pt x="0" y="12"/>
                  </a:lnTo>
                  <a:cubicBezTo>
                    <a:pt x="0" y="5"/>
                    <a:pt x="6" y="0"/>
                    <a:pt x="13" y="0"/>
                  </a:cubicBezTo>
                  <a:cubicBezTo>
                    <a:pt x="20" y="0"/>
                    <a:pt x="26" y="5"/>
                    <a:pt x="26" y="12"/>
                  </a:cubicBezTo>
                  <a:lnTo>
                    <a:pt x="26" y="12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6" name="Freeform 159"/>
            <p:cNvSpPr>
              <a:spLocks noEditPoints="1"/>
            </p:cNvSpPr>
            <p:nvPr/>
          </p:nvSpPr>
          <p:spPr bwMode="auto">
            <a:xfrm>
              <a:off x="4970" y="313"/>
              <a:ext cx="61" cy="89"/>
            </a:xfrm>
            <a:custGeom>
              <a:avLst/>
              <a:gdLst>
                <a:gd name="T0" fmla="*/ 44 w 92"/>
                <a:gd name="T1" fmla="*/ 20 h 133"/>
                <a:gd name="T2" fmla="*/ 44 w 92"/>
                <a:gd name="T3" fmla="*/ 20 h 133"/>
                <a:gd name="T4" fmla="*/ 26 w 92"/>
                <a:gd name="T5" fmla="*/ 33 h 133"/>
                <a:gd name="T6" fmla="*/ 41 w 92"/>
                <a:gd name="T7" fmla="*/ 50 h 133"/>
                <a:gd name="T8" fmla="*/ 64 w 92"/>
                <a:gd name="T9" fmla="*/ 30 h 133"/>
                <a:gd name="T10" fmla="*/ 44 w 92"/>
                <a:gd name="T11" fmla="*/ 20 h 133"/>
                <a:gd name="T12" fmla="*/ 24 w 92"/>
                <a:gd name="T13" fmla="*/ 97 h 133"/>
                <a:gd name="T14" fmla="*/ 24 w 92"/>
                <a:gd name="T15" fmla="*/ 97 h 133"/>
                <a:gd name="T16" fmla="*/ 44 w 92"/>
                <a:gd name="T17" fmla="*/ 112 h 133"/>
                <a:gd name="T18" fmla="*/ 66 w 92"/>
                <a:gd name="T19" fmla="*/ 97 h 133"/>
                <a:gd name="T20" fmla="*/ 60 w 92"/>
                <a:gd name="T21" fmla="*/ 84 h 133"/>
                <a:gd name="T22" fmla="*/ 50 w 92"/>
                <a:gd name="T23" fmla="*/ 77 h 133"/>
                <a:gd name="T24" fmla="*/ 44 w 92"/>
                <a:gd name="T25" fmla="*/ 74 h 133"/>
                <a:gd name="T26" fmla="*/ 24 w 92"/>
                <a:gd name="T27" fmla="*/ 97 h 133"/>
                <a:gd name="T28" fmla="*/ 3 w 92"/>
                <a:gd name="T29" fmla="*/ 34 h 133"/>
                <a:gd name="T30" fmla="*/ 3 w 92"/>
                <a:gd name="T31" fmla="*/ 34 h 133"/>
                <a:gd name="T32" fmla="*/ 45 w 92"/>
                <a:gd name="T33" fmla="*/ 0 h 133"/>
                <a:gd name="T34" fmla="*/ 83 w 92"/>
                <a:gd name="T35" fmla="*/ 15 h 133"/>
                <a:gd name="T36" fmla="*/ 92 w 92"/>
                <a:gd name="T37" fmla="*/ 33 h 133"/>
                <a:gd name="T38" fmla="*/ 81 w 92"/>
                <a:gd name="T39" fmla="*/ 44 h 133"/>
                <a:gd name="T40" fmla="*/ 79 w 92"/>
                <a:gd name="T41" fmla="*/ 44 h 133"/>
                <a:gd name="T42" fmla="*/ 63 w 92"/>
                <a:gd name="T43" fmla="*/ 59 h 133"/>
                <a:gd name="T44" fmla="*/ 90 w 92"/>
                <a:gd name="T45" fmla="*/ 95 h 133"/>
                <a:gd name="T46" fmla="*/ 44 w 92"/>
                <a:gd name="T47" fmla="*/ 133 h 133"/>
                <a:gd name="T48" fmla="*/ 0 w 92"/>
                <a:gd name="T49" fmla="*/ 96 h 133"/>
                <a:gd name="T50" fmla="*/ 21 w 92"/>
                <a:gd name="T51" fmla="*/ 64 h 133"/>
                <a:gd name="T52" fmla="*/ 3 w 92"/>
                <a:gd name="T53" fmla="*/ 3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33">
                  <a:moveTo>
                    <a:pt x="44" y="20"/>
                  </a:moveTo>
                  <a:lnTo>
                    <a:pt x="44" y="20"/>
                  </a:lnTo>
                  <a:cubicBezTo>
                    <a:pt x="33" y="20"/>
                    <a:pt x="26" y="26"/>
                    <a:pt x="26" y="33"/>
                  </a:cubicBezTo>
                  <a:cubicBezTo>
                    <a:pt x="26" y="40"/>
                    <a:pt x="31" y="45"/>
                    <a:pt x="41" y="50"/>
                  </a:cubicBezTo>
                  <a:cubicBezTo>
                    <a:pt x="50" y="44"/>
                    <a:pt x="59" y="36"/>
                    <a:pt x="64" y="30"/>
                  </a:cubicBezTo>
                  <a:cubicBezTo>
                    <a:pt x="58" y="24"/>
                    <a:pt x="52" y="20"/>
                    <a:pt x="44" y="20"/>
                  </a:cubicBezTo>
                  <a:close/>
                  <a:moveTo>
                    <a:pt x="24" y="97"/>
                  </a:moveTo>
                  <a:lnTo>
                    <a:pt x="24" y="97"/>
                  </a:lnTo>
                  <a:cubicBezTo>
                    <a:pt x="24" y="107"/>
                    <a:pt x="30" y="112"/>
                    <a:pt x="44" y="112"/>
                  </a:cubicBezTo>
                  <a:cubicBezTo>
                    <a:pt x="58" y="112"/>
                    <a:pt x="66" y="106"/>
                    <a:pt x="66" y="97"/>
                  </a:cubicBezTo>
                  <a:cubicBezTo>
                    <a:pt x="66" y="92"/>
                    <a:pt x="64" y="88"/>
                    <a:pt x="60" y="84"/>
                  </a:cubicBezTo>
                  <a:cubicBezTo>
                    <a:pt x="57" y="81"/>
                    <a:pt x="54" y="78"/>
                    <a:pt x="50" y="77"/>
                  </a:cubicBezTo>
                  <a:cubicBezTo>
                    <a:pt x="48" y="76"/>
                    <a:pt x="44" y="74"/>
                    <a:pt x="44" y="74"/>
                  </a:cubicBezTo>
                  <a:cubicBezTo>
                    <a:pt x="32" y="79"/>
                    <a:pt x="24" y="89"/>
                    <a:pt x="24" y="97"/>
                  </a:cubicBezTo>
                  <a:close/>
                  <a:moveTo>
                    <a:pt x="3" y="34"/>
                  </a:moveTo>
                  <a:lnTo>
                    <a:pt x="3" y="34"/>
                  </a:lnTo>
                  <a:cubicBezTo>
                    <a:pt x="3" y="15"/>
                    <a:pt x="21" y="0"/>
                    <a:pt x="45" y="0"/>
                  </a:cubicBezTo>
                  <a:cubicBezTo>
                    <a:pt x="60" y="0"/>
                    <a:pt x="73" y="6"/>
                    <a:pt x="83" y="15"/>
                  </a:cubicBezTo>
                  <a:cubicBezTo>
                    <a:pt x="88" y="21"/>
                    <a:pt x="92" y="28"/>
                    <a:pt x="92" y="33"/>
                  </a:cubicBezTo>
                  <a:cubicBezTo>
                    <a:pt x="92" y="39"/>
                    <a:pt x="87" y="44"/>
                    <a:pt x="81" y="44"/>
                  </a:cubicBezTo>
                  <a:cubicBezTo>
                    <a:pt x="81" y="44"/>
                    <a:pt x="80" y="44"/>
                    <a:pt x="79" y="44"/>
                  </a:cubicBezTo>
                  <a:cubicBezTo>
                    <a:pt x="76" y="48"/>
                    <a:pt x="70" y="53"/>
                    <a:pt x="63" y="59"/>
                  </a:cubicBezTo>
                  <a:cubicBezTo>
                    <a:pt x="82" y="68"/>
                    <a:pt x="90" y="78"/>
                    <a:pt x="90" y="95"/>
                  </a:cubicBezTo>
                  <a:cubicBezTo>
                    <a:pt x="90" y="118"/>
                    <a:pt x="72" y="133"/>
                    <a:pt x="44" y="133"/>
                  </a:cubicBezTo>
                  <a:cubicBezTo>
                    <a:pt x="18" y="133"/>
                    <a:pt x="0" y="118"/>
                    <a:pt x="0" y="96"/>
                  </a:cubicBezTo>
                  <a:cubicBezTo>
                    <a:pt x="0" y="82"/>
                    <a:pt x="8" y="70"/>
                    <a:pt x="21" y="64"/>
                  </a:cubicBezTo>
                  <a:cubicBezTo>
                    <a:pt x="8" y="57"/>
                    <a:pt x="3" y="48"/>
                    <a:pt x="3" y="3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77" name="楕円 376"/>
          <p:cNvSpPr/>
          <p:nvPr/>
        </p:nvSpPr>
        <p:spPr>
          <a:xfrm>
            <a:off x="6532506" y="893763"/>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8" name="楕円 377"/>
          <p:cNvSpPr/>
          <p:nvPr/>
        </p:nvSpPr>
        <p:spPr>
          <a:xfrm>
            <a:off x="6408816" y="634455"/>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9" name="Group 162"/>
          <p:cNvGrpSpPr>
            <a:grpSpLocks noChangeAspect="1"/>
          </p:cNvGrpSpPr>
          <p:nvPr/>
        </p:nvGrpSpPr>
        <p:grpSpPr bwMode="auto">
          <a:xfrm>
            <a:off x="6781800" y="655638"/>
            <a:ext cx="708025" cy="241300"/>
            <a:chOff x="4272" y="413"/>
            <a:chExt cx="446" cy="152"/>
          </a:xfrm>
        </p:grpSpPr>
        <p:sp>
          <p:nvSpPr>
            <p:cNvPr id="380" name="AutoShape 161"/>
            <p:cNvSpPr>
              <a:spLocks noChangeAspect="1" noChangeArrowheads="1" noTextEdit="1"/>
            </p:cNvSpPr>
            <p:nvPr/>
          </p:nvSpPr>
          <p:spPr bwMode="auto">
            <a:xfrm>
              <a:off x="4566" y="413"/>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2" name="Freeform 164"/>
            <p:cNvSpPr>
              <a:spLocks noEditPoints="1"/>
            </p:cNvSpPr>
            <p:nvPr/>
          </p:nvSpPr>
          <p:spPr bwMode="auto">
            <a:xfrm>
              <a:off x="4272" y="475"/>
              <a:ext cx="67" cy="89"/>
            </a:xfrm>
            <a:custGeom>
              <a:avLst/>
              <a:gdLst>
                <a:gd name="T0" fmla="*/ 50 w 102"/>
                <a:gd name="T1" fmla="*/ 22 h 134"/>
                <a:gd name="T2" fmla="*/ 50 w 102"/>
                <a:gd name="T3" fmla="*/ 22 h 134"/>
                <a:gd name="T4" fmla="*/ 27 w 102"/>
                <a:gd name="T5" fmla="*/ 47 h 134"/>
                <a:gd name="T6" fmla="*/ 42 w 102"/>
                <a:gd name="T7" fmla="*/ 65 h 134"/>
                <a:gd name="T8" fmla="*/ 62 w 102"/>
                <a:gd name="T9" fmla="*/ 54 h 134"/>
                <a:gd name="T10" fmla="*/ 71 w 102"/>
                <a:gd name="T11" fmla="*/ 36 h 134"/>
                <a:gd name="T12" fmla="*/ 72 w 102"/>
                <a:gd name="T13" fmla="*/ 31 h 134"/>
                <a:gd name="T14" fmla="*/ 50 w 102"/>
                <a:gd name="T15" fmla="*/ 22 h 134"/>
                <a:gd name="T16" fmla="*/ 60 w 102"/>
                <a:gd name="T17" fmla="*/ 81 h 134"/>
                <a:gd name="T18" fmla="*/ 60 w 102"/>
                <a:gd name="T19" fmla="*/ 81 h 134"/>
                <a:gd name="T20" fmla="*/ 38 w 102"/>
                <a:gd name="T21" fmla="*/ 89 h 134"/>
                <a:gd name="T22" fmla="*/ 0 w 102"/>
                <a:gd name="T23" fmla="*/ 47 h 134"/>
                <a:gd name="T24" fmla="*/ 51 w 102"/>
                <a:gd name="T25" fmla="*/ 0 h 134"/>
                <a:gd name="T26" fmla="*/ 80 w 102"/>
                <a:gd name="T27" fmla="*/ 10 h 134"/>
                <a:gd name="T28" fmla="*/ 90 w 102"/>
                <a:gd name="T29" fmla="*/ 5 h 134"/>
                <a:gd name="T30" fmla="*/ 102 w 102"/>
                <a:gd name="T31" fmla="*/ 16 h 134"/>
                <a:gd name="T32" fmla="*/ 101 w 102"/>
                <a:gd name="T33" fmla="*/ 21 h 134"/>
                <a:gd name="T34" fmla="*/ 75 w 102"/>
                <a:gd name="T35" fmla="*/ 126 h 134"/>
                <a:gd name="T36" fmla="*/ 63 w 102"/>
                <a:gd name="T37" fmla="*/ 134 h 134"/>
                <a:gd name="T38" fmla="*/ 48 w 102"/>
                <a:gd name="T39" fmla="*/ 122 h 134"/>
                <a:gd name="T40" fmla="*/ 48 w 102"/>
                <a:gd name="T41" fmla="*/ 119 h 134"/>
                <a:gd name="T42" fmla="*/ 60 w 102"/>
                <a:gd name="T43"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34">
                  <a:moveTo>
                    <a:pt x="50" y="22"/>
                  </a:moveTo>
                  <a:lnTo>
                    <a:pt x="50" y="22"/>
                  </a:lnTo>
                  <a:cubicBezTo>
                    <a:pt x="36" y="22"/>
                    <a:pt x="27" y="32"/>
                    <a:pt x="27" y="47"/>
                  </a:cubicBezTo>
                  <a:cubicBezTo>
                    <a:pt x="27" y="59"/>
                    <a:pt x="32" y="65"/>
                    <a:pt x="42" y="65"/>
                  </a:cubicBezTo>
                  <a:cubicBezTo>
                    <a:pt x="49" y="65"/>
                    <a:pt x="56" y="61"/>
                    <a:pt x="62" y="54"/>
                  </a:cubicBezTo>
                  <a:cubicBezTo>
                    <a:pt x="65" y="50"/>
                    <a:pt x="68" y="43"/>
                    <a:pt x="71" y="36"/>
                  </a:cubicBezTo>
                  <a:cubicBezTo>
                    <a:pt x="71" y="35"/>
                    <a:pt x="72" y="31"/>
                    <a:pt x="72" y="31"/>
                  </a:cubicBezTo>
                  <a:cubicBezTo>
                    <a:pt x="66" y="25"/>
                    <a:pt x="59" y="22"/>
                    <a:pt x="50" y="22"/>
                  </a:cubicBezTo>
                  <a:close/>
                  <a:moveTo>
                    <a:pt x="60" y="81"/>
                  </a:moveTo>
                  <a:lnTo>
                    <a:pt x="60" y="81"/>
                  </a:lnTo>
                  <a:cubicBezTo>
                    <a:pt x="54" y="86"/>
                    <a:pt x="47" y="89"/>
                    <a:pt x="38" y="89"/>
                  </a:cubicBezTo>
                  <a:cubicBezTo>
                    <a:pt x="15" y="89"/>
                    <a:pt x="0" y="73"/>
                    <a:pt x="0" y="47"/>
                  </a:cubicBezTo>
                  <a:cubicBezTo>
                    <a:pt x="0" y="21"/>
                    <a:pt x="23" y="0"/>
                    <a:pt x="51" y="0"/>
                  </a:cubicBezTo>
                  <a:cubicBezTo>
                    <a:pt x="64" y="0"/>
                    <a:pt x="74" y="4"/>
                    <a:pt x="80" y="10"/>
                  </a:cubicBezTo>
                  <a:cubicBezTo>
                    <a:pt x="82" y="7"/>
                    <a:pt x="86" y="5"/>
                    <a:pt x="90" y="5"/>
                  </a:cubicBezTo>
                  <a:cubicBezTo>
                    <a:pt x="97" y="5"/>
                    <a:pt x="102" y="10"/>
                    <a:pt x="102" y="16"/>
                  </a:cubicBezTo>
                  <a:cubicBezTo>
                    <a:pt x="102" y="17"/>
                    <a:pt x="101" y="20"/>
                    <a:pt x="101" y="21"/>
                  </a:cubicBezTo>
                  <a:lnTo>
                    <a:pt x="75" y="126"/>
                  </a:lnTo>
                  <a:cubicBezTo>
                    <a:pt x="73" y="131"/>
                    <a:pt x="69" y="134"/>
                    <a:pt x="63" y="134"/>
                  </a:cubicBezTo>
                  <a:cubicBezTo>
                    <a:pt x="54" y="134"/>
                    <a:pt x="48" y="129"/>
                    <a:pt x="48" y="122"/>
                  </a:cubicBezTo>
                  <a:cubicBezTo>
                    <a:pt x="48" y="121"/>
                    <a:pt x="48" y="120"/>
                    <a:pt x="48" y="119"/>
                  </a:cubicBezTo>
                  <a:lnTo>
                    <a:pt x="60" y="8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83" name="Group 167"/>
          <p:cNvGrpSpPr>
            <a:grpSpLocks noChangeAspect="1"/>
          </p:cNvGrpSpPr>
          <p:nvPr/>
        </p:nvGrpSpPr>
        <p:grpSpPr bwMode="auto">
          <a:xfrm>
            <a:off x="6561138" y="565151"/>
            <a:ext cx="904875" cy="525463"/>
            <a:chOff x="4133" y="356"/>
            <a:chExt cx="570" cy="331"/>
          </a:xfrm>
        </p:grpSpPr>
        <p:sp>
          <p:nvSpPr>
            <p:cNvPr id="384" name="AutoShape 166"/>
            <p:cNvSpPr>
              <a:spLocks noChangeAspect="1" noChangeArrowheads="1" noTextEdit="1"/>
            </p:cNvSpPr>
            <p:nvPr/>
          </p:nvSpPr>
          <p:spPr bwMode="auto">
            <a:xfrm>
              <a:off x="4551" y="356"/>
              <a:ext cx="152"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6" name="Freeform 169"/>
            <p:cNvSpPr>
              <a:spLocks/>
            </p:cNvSpPr>
            <p:nvPr/>
          </p:nvSpPr>
          <p:spPr bwMode="auto">
            <a:xfrm>
              <a:off x="4133" y="601"/>
              <a:ext cx="57" cy="86"/>
            </a:xfrm>
            <a:custGeom>
              <a:avLst/>
              <a:gdLst>
                <a:gd name="T0" fmla="*/ 78 w 87"/>
                <a:gd name="T1" fmla="*/ 105 h 130"/>
                <a:gd name="T2" fmla="*/ 78 w 87"/>
                <a:gd name="T3" fmla="*/ 105 h 130"/>
                <a:gd name="T4" fmla="*/ 87 w 87"/>
                <a:gd name="T5" fmla="*/ 117 h 130"/>
                <a:gd name="T6" fmla="*/ 78 w 87"/>
                <a:gd name="T7" fmla="*/ 130 h 130"/>
                <a:gd name="T8" fmla="*/ 14 w 87"/>
                <a:gd name="T9" fmla="*/ 130 h 130"/>
                <a:gd name="T10" fmla="*/ 0 w 87"/>
                <a:gd name="T11" fmla="*/ 117 h 130"/>
                <a:gd name="T12" fmla="*/ 40 w 87"/>
                <a:gd name="T13" fmla="*/ 65 h 130"/>
                <a:gd name="T14" fmla="*/ 58 w 87"/>
                <a:gd name="T15" fmla="*/ 38 h 130"/>
                <a:gd name="T16" fmla="*/ 43 w 87"/>
                <a:gd name="T17" fmla="*/ 24 h 130"/>
                <a:gd name="T18" fmla="*/ 25 w 87"/>
                <a:gd name="T19" fmla="*/ 35 h 130"/>
                <a:gd name="T20" fmla="*/ 14 w 87"/>
                <a:gd name="T21" fmla="*/ 43 h 130"/>
                <a:gd name="T22" fmla="*/ 3 w 87"/>
                <a:gd name="T23" fmla="*/ 31 h 130"/>
                <a:gd name="T24" fmla="*/ 43 w 87"/>
                <a:gd name="T25" fmla="*/ 0 h 130"/>
                <a:gd name="T26" fmla="*/ 84 w 87"/>
                <a:gd name="T27" fmla="*/ 39 h 130"/>
                <a:gd name="T28" fmla="*/ 75 w 87"/>
                <a:gd name="T29" fmla="*/ 64 h 130"/>
                <a:gd name="T30" fmla="*/ 54 w 87"/>
                <a:gd name="T31" fmla="*/ 83 h 130"/>
                <a:gd name="T32" fmla="*/ 30 w 87"/>
                <a:gd name="T33" fmla="*/ 105 h 130"/>
                <a:gd name="T34" fmla="*/ 78 w 87"/>
                <a:gd name="T35"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30">
                  <a:moveTo>
                    <a:pt x="78" y="105"/>
                  </a:moveTo>
                  <a:lnTo>
                    <a:pt x="78" y="105"/>
                  </a:lnTo>
                  <a:cubicBezTo>
                    <a:pt x="83" y="105"/>
                    <a:pt x="87" y="110"/>
                    <a:pt x="87" y="117"/>
                  </a:cubicBezTo>
                  <a:cubicBezTo>
                    <a:pt x="87" y="125"/>
                    <a:pt x="83" y="130"/>
                    <a:pt x="78" y="130"/>
                  </a:cubicBezTo>
                  <a:lnTo>
                    <a:pt x="14" y="130"/>
                  </a:lnTo>
                  <a:cubicBezTo>
                    <a:pt x="4" y="130"/>
                    <a:pt x="0" y="126"/>
                    <a:pt x="0" y="117"/>
                  </a:cubicBezTo>
                  <a:cubicBezTo>
                    <a:pt x="0" y="103"/>
                    <a:pt x="9" y="91"/>
                    <a:pt x="40" y="65"/>
                  </a:cubicBezTo>
                  <a:cubicBezTo>
                    <a:pt x="53" y="54"/>
                    <a:pt x="58" y="46"/>
                    <a:pt x="58" y="38"/>
                  </a:cubicBezTo>
                  <a:cubicBezTo>
                    <a:pt x="58" y="30"/>
                    <a:pt x="51" y="24"/>
                    <a:pt x="43" y="24"/>
                  </a:cubicBezTo>
                  <a:cubicBezTo>
                    <a:pt x="35" y="24"/>
                    <a:pt x="29" y="27"/>
                    <a:pt x="25" y="35"/>
                  </a:cubicBezTo>
                  <a:cubicBezTo>
                    <a:pt x="23" y="40"/>
                    <a:pt x="19" y="43"/>
                    <a:pt x="14" y="43"/>
                  </a:cubicBezTo>
                  <a:cubicBezTo>
                    <a:pt x="8" y="43"/>
                    <a:pt x="3" y="37"/>
                    <a:pt x="3" y="31"/>
                  </a:cubicBezTo>
                  <a:cubicBezTo>
                    <a:pt x="3" y="15"/>
                    <a:pt x="22" y="0"/>
                    <a:pt x="43" y="0"/>
                  </a:cubicBezTo>
                  <a:cubicBezTo>
                    <a:pt x="66" y="0"/>
                    <a:pt x="84" y="17"/>
                    <a:pt x="84" y="39"/>
                  </a:cubicBezTo>
                  <a:cubicBezTo>
                    <a:pt x="84" y="49"/>
                    <a:pt x="81" y="57"/>
                    <a:pt x="75" y="64"/>
                  </a:cubicBezTo>
                  <a:cubicBezTo>
                    <a:pt x="71" y="69"/>
                    <a:pt x="67" y="72"/>
                    <a:pt x="54" y="83"/>
                  </a:cubicBezTo>
                  <a:cubicBezTo>
                    <a:pt x="43" y="91"/>
                    <a:pt x="35" y="99"/>
                    <a:pt x="30" y="105"/>
                  </a:cubicBezTo>
                  <a:lnTo>
                    <a:pt x="78" y="10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7" name="Freeform 170"/>
            <p:cNvSpPr>
              <a:spLocks/>
            </p:cNvSpPr>
            <p:nvPr/>
          </p:nvSpPr>
          <p:spPr bwMode="auto">
            <a:xfrm>
              <a:off x="4196" y="601"/>
              <a:ext cx="57" cy="86"/>
            </a:xfrm>
            <a:custGeom>
              <a:avLst/>
              <a:gdLst>
                <a:gd name="T0" fmla="*/ 78 w 87"/>
                <a:gd name="T1" fmla="*/ 105 h 130"/>
                <a:gd name="T2" fmla="*/ 78 w 87"/>
                <a:gd name="T3" fmla="*/ 105 h 130"/>
                <a:gd name="T4" fmla="*/ 87 w 87"/>
                <a:gd name="T5" fmla="*/ 117 h 130"/>
                <a:gd name="T6" fmla="*/ 78 w 87"/>
                <a:gd name="T7" fmla="*/ 130 h 130"/>
                <a:gd name="T8" fmla="*/ 15 w 87"/>
                <a:gd name="T9" fmla="*/ 130 h 130"/>
                <a:gd name="T10" fmla="*/ 0 w 87"/>
                <a:gd name="T11" fmla="*/ 117 h 130"/>
                <a:gd name="T12" fmla="*/ 41 w 87"/>
                <a:gd name="T13" fmla="*/ 65 h 130"/>
                <a:gd name="T14" fmla="*/ 59 w 87"/>
                <a:gd name="T15" fmla="*/ 38 h 130"/>
                <a:gd name="T16" fmla="*/ 43 w 87"/>
                <a:gd name="T17" fmla="*/ 24 h 130"/>
                <a:gd name="T18" fmla="*/ 26 w 87"/>
                <a:gd name="T19" fmla="*/ 35 h 130"/>
                <a:gd name="T20" fmla="*/ 15 w 87"/>
                <a:gd name="T21" fmla="*/ 43 h 130"/>
                <a:gd name="T22" fmla="*/ 4 w 87"/>
                <a:gd name="T23" fmla="*/ 31 h 130"/>
                <a:gd name="T24" fmla="*/ 44 w 87"/>
                <a:gd name="T25" fmla="*/ 0 h 130"/>
                <a:gd name="T26" fmla="*/ 85 w 87"/>
                <a:gd name="T27" fmla="*/ 39 h 130"/>
                <a:gd name="T28" fmla="*/ 75 w 87"/>
                <a:gd name="T29" fmla="*/ 64 h 130"/>
                <a:gd name="T30" fmla="*/ 55 w 87"/>
                <a:gd name="T31" fmla="*/ 83 h 130"/>
                <a:gd name="T32" fmla="*/ 31 w 87"/>
                <a:gd name="T33" fmla="*/ 105 h 130"/>
                <a:gd name="T34" fmla="*/ 78 w 87"/>
                <a:gd name="T35"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30">
                  <a:moveTo>
                    <a:pt x="78" y="105"/>
                  </a:moveTo>
                  <a:lnTo>
                    <a:pt x="78" y="105"/>
                  </a:lnTo>
                  <a:cubicBezTo>
                    <a:pt x="83" y="105"/>
                    <a:pt x="87" y="110"/>
                    <a:pt x="87" y="117"/>
                  </a:cubicBezTo>
                  <a:cubicBezTo>
                    <a:pt x="87" y="125"/>
                    <a:pt x="83" y="130"/>
                    <a:pt x="78" y="130"/>
                  </a:cubicBezTo>
                  <a:lnTo>
                    <a:pt x="15" y="130"/>
                  </a:lnTo>
                  <a:cubicBezTo>
                    <a:pt x="5" y="130"/>
                    <a:pt x="0" y="126"/>
                    <a:pt x="0" y="117"/>
                  </a:cubicBezTo>
                  <a:cubicBezTo>
                    <a:pt x="0" y="103"/>
                    <a:pt x="9" y="91"/>
                    <a:pt x="41" y="65"/>
                  </a:cubicBezTo>
                  <a:cubicBezTo>
                    <a:pt x="53" y="54"/>
                    <a:pt x="59" y="46"/>
                    <a:pt x="59" y="38"/>
                  </a:cubicBezTo>
                  <a:cubicBezTo>
                    <a:pt x="59" y="30"/>
                    <a:pt x="52" y="24"/>
                    <a:pt x="43" y="24"/>
                  </a:cubicBezTo>
                  <a:cubicBezTo>
                    <a:pt x="35" y="24"/>
                    <a:pt x="30" y="27"/>
                    <a:pt x="26" y="35"/>
                  </a:cubicBezTo>
                  <a:cubicBezTo>
                    <a:pt x="23" y="40"/>
                    <a:pt x="19" y="43"/>
                    <a:pt x="15" y="43"/>
                  </a:cubicBezTo>
                  <a:cubicBezTo>
                    <a:pt x="9" y="43"/>
                    <a:pt x="4" y="37"/>
                    <a:pt x="4" y="31"/>
                  </a:cubicBezTo>
                  <a:cubicBezTo>
                    <a:pt x="4" y="15"/>
                    <a:pt x="23" y="0"/>
                    <a:pt x="44" y="0"/>
                  </a:cubicBezTo>
                  <a:cubicBezTo>
                    <a:pt x="67" y="0"/>
                    <a:pt x="85" y="17"/>
                    <a:pt x="85" y="39"/>
                  </a:cubicBezTo>
                  <a:cubicBezTo>
                    <a:pt x="85" y="49"/>
                    <a:pt x="82" y="57"/>
                    <a:pt x="75" y="64"/>
                  </a:cubicBezTo>
                  <a:cubicBezTo>
                    <a:pt x="71" y="69"/>
                    <a:pt x="67" y="72"/>
                    <a:pt x="55" y="83"/>
                  </a:cubicBezTo>
                  <a:cubicBezTo>
                    <a:pt x="44" y="91"/>
                    <a:pt x="36" y="99"/>
                    <a:pt x="31" y="105"/>
                  </a:cubicBezTo>
                  <a:lnTo>
                    <a:pt x="78" y="10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88" name="楕円 387"/>
          <p:cNvSpPr/>
          <p:nvPr/>
        </p:nvSpPr>
        <p:spPr>
          <a:xfrm>
            <a:off x="5639227" y="936992"/>
            <a:ext cx="254209" cy="251568"/>
          </a:xfrm>
          <a:prstGeom prst="ellipse">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9" name="Group 173"/>
          <p:cNvGrpSpPr>
            <a:grpSpLocks noChangeAspect="1"/>
          </p:cNvGrpSpPr>
          <p:nvPr/>
        </p:nvGrpSpPr>
        <p:grpSpPr bwMode="auto">
          <a:xfrm>
            <a:off x="6443242" y="429462"/>
            <a:ext cx="976313" cy="403225"/>
            <a:chOff x="4043" y="271"/>
            <a:chExt cx="615" cy="254"/>
          </a:xfrm>
        </p:grpSpPr>
        <p:sp>
          <p:nvSpPr>
            <p:cNvPr id="390" name="AutoShape 172"/>
            <p:cNvSpPr>
              <a:spLocks noChangeAspect="1" noChangeArrowheads="1" noTextEdit="1"/>
            </p:cNvSpPr>
            <p:nvPr/>
          </p:nvSpPr>
          <p:spPr bwMode="auto">
            <a:xfrm>
              <a:off x="4506" y="271"/>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2" name="Freeform 175"/>
            <p:cNvSpPr>
              <a:spLocks/>
            </p:cNvSpPr>
            <p:nvPr/>
          </p:nvSpPr>
          <p:spPr bwMode="auto">
            <a:xfrm>
              <a:off x="4043" y="438"/>
              <a:ext cx="57" cy="85"/>
            </a:xfrm>
            <a:custGeom>
              <a:avLst/>
              <a:gdLst>
                <a:gd name="T0" fmla="*/ 78 w 86"/>
                <a:gd name="T1" fmla="*/ 104 h 129"/>
                <a:gd name="T2" fmla="*/ 78 w 86"/>
                <a:gd name="T3" fmla="*/ 104 h 129"/>
                <a:gd name="T4" fmla="*/ 86 w 86"/>
                <a:gd name="T5" fmla="*/ 117 h 129"/>
                <a:gd name="T6" fmla="*/ 78 w 86"/>
                <a:gd name="T7" fmla="*/ 129 h 129"/>
                <a:gd name="T8" fmla="*/ 14 w 86"/>
                <a:gd name="T9" fmla="*/ 129 h 129"/>
                <a:gd name="T10" fmla="*/ 0 w 86"/>
                <a:gd name="T11" fmla="*/ 116 h 129"/>
                <a:gd name="T12" fmla="*/ 40 w 86"/>
                <a:gd name="T13" fmla="*/ 64 h 129"/>
                <a:gd name="T14" fmla="*/ 58 w 86"/>
                <a:gd name="T15" fmla="*/ 38 h 129"/>
                <a:gd name="T16" fmla="*/ 43 w 86"/>
                <a:gd name="T17" fmla="*/ 23 h 129"/>
                <a:gd name="T18" fmla="*/ 25 w 86"/>
                <a:gd name="T19" fmla="*/ 35 h 129"/>
                <a:gd name="T20" fmla="*/ 14 w 86"/>
                <a:gd name="T21" fmla="*/ 42 h 129"/>
                <a:gd name="T22" fmla="*/ 3 w 86"/>
                <a:gd name="T23" fmla="*/ 30 h 129"/>
                <a:gd name="T24" fmla="*/ 43 w 86"/>
                <a:gd name="T25" fmla="*/ 0 h 129"/>
                <a:gd name="T26" fmla="*/ 84 w 86"/>
                <a:gd name="T27" fmla="*/ 38 h 129"/>
                <a:gd name="T28" fmla="*/ 75 w 86"/>
                <a:gd name="T29" fmla="*/ 64 h 129"/>
                <a:gd name="T30" fmla="*/ 54 w 86"/>
                <a:gd name="T31" fmla="*/ 82 h 129"/>
                <a:gd name="T32" fmla="*/ 30 w 86"/>
                <a:gd name="T33" fmla="*/ 104 h 129"/>
                <a:gd name="T34" fmla="*/ 78 w 86"/>
                <a:gd name="T35" fmla="*/ 10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9">
                  <a:moveTo>
                    <a:pt x="78" y="104"/>
                  </a:moveTo>
                  <a:lnTo>
                    <a:pt x="78" y="104"/>
                  </a:lnTo>
                  <a:cubicBezTo>
                    <a:pt x="83" y="104"/>
                    <a:pt x="86" y="109"/>
                    <a:pt x="86" y="117"/>
                  </a:cubicBezTo>
                  <a:cubicBezTo>
                    <a:pt x="86" y="124"/>
                    <a:pt x="83" y="129"/>
                    <a:pt x="78" y="129"/>
                  </a:cubicBezTo>
                  <a:lnTo>
                    <a:pt x="14" y="129"/>
                  </a:lnTo>
                  <a:cubicBezTo>
                    <a:pt x="4" y="129"/>
                    <a:pt x="0" y="125"/>
                    <a:pt x="0" y="116"/>
                  </a:cubicBezTo>
                  <a:cubicBezTo>
                    <a:pt x="0" y="102"/>
                    <a:pt x="8" y="91"/>
                    <a:pt x="40" y="64"/>
                  </a:cubicBezTo>
                  <a:cubicBezTo>
                    <a:pt x="53" y="54"/>
                    <a:pt x="58" y="46"/>
                    <a:pt x="58" y="38"/>
                  </a:cubicBezTo>
                  <a:cubicBezTo>
                    <a:pt x="58" y="30"/>
                    <a:pt x="51" y="23"/>
                    <a:pt x="43" y="23"/>
                  </a:cubicBezTo>
                  <a:cubicBezTo>
                    <a:pt x="34" y="23"/>
                    <a:pt x="29" y="27"/>
                    <a:pt x="25" y="35"/>
                  </a:cubicBezTo>
                  <a:cubicBezTo>
                    <a:pt x="23" y="39"/>
                    <a:pt x="19" y="42"/>
                    <a:pt x="14" y="42"/>
                  </a:cubicBezTo>
                  <a:cubicBezTo>
                    <a:pt x="8" y="42"/>
                    <a:pt x="3" y="37"/>
                    <a:pt x="3" y="30"/>
                  </a:cubicBezTo>
                  <a:cubicBezTo>
                    <a:pt x="3" y="14"/>
                    <a:pt x="22" y="0"/>
                    <a:pt x="43" y="0"/>
                  </a:cubicBezTo>
                  <a:cubicBezTo>
                    <a:pt x="66" y="0"/>
                    <a:pt x="84" y="16"/>
                    <a:pt x="84" y="38"/>
                  </a:cubicBezTo>
                  <a:cubicBezTo>
                    <a:pt x="84" y="49"/>
                    <a:pt x="81" y="56"/>
                    <a:pt x="75" y="64"/>
                  </a:cubicBezTo>
                  <a:cubicBezTo>
                    <a:pt x="70" y="69"/>
                    <a:pt x="67" y="72"/>
                    <a:pt x="54" y="82"/>
                  </a:cubicBezTo>
                  <a:cubicBezTo>
                    <a:pt x="43" y="91"/>
                    <a:pt x="35" y="98"/>
                    <a:pt x="30" y="104"/>
                  </a:cubicBezTo>
                  <a:lnTo>
                    <a:pt x="78"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3" name="Freeform 176"/>
            <p:cNvSpPr>
              <a:spLocks/>
            </p:cNvSpPr>
            <p:nvPr/>
          </p:nvSpPr>
          <p:spPr bwMode="auto">
            <a:xfrm>
              <a:off x="4106" y="439"/>
              <a:ext cx="54" cy="86"/>
            </a:xfrm>
            <a:custGeom>
              <a:avLst/>
              <a:gdLst>
                <a:gd name="T0" fmla="*/ 22 w 82"/>
                <a:gd name="T1" fmla="*/ 50 h 129"/>
                <a:gd name="T2" fmla="*/ 22 w 82"/>
                <a:gd name="T3" fmla="*/ 50 h 129"/>
                <a:gd name="T4" fmla="*/ 45 w 82"/>
                <a:gd name="T5" fmla="*/ 42 h 129"/>
                <a:gd name="T6" fmla="*/ 82 w 82"/>
                <a:gd name="T7" fmla="*/ 85 h 129"/>
                <a:gd name="T8" fmla="*/ 38 w 82"/>
                <a:gd name="T9" fmla="*/ 129 h 129"/>
                <a:gd name="T10" fmla="*/ 0 w 82"/>
                <a:gd name="T11" fmla="*/ 104 h 129"/>
                <a:gd name="T12" fmla="*/ 11 w 82"/>
                <a:gd name="T13" fmla="*/ 92 h 129"/>
                <a:gd name="T14" fmla="*/ 19 w 82"/>
                <a:gd name="T15" fmla="*/ 97 h 129"/>
                <a:gd name="T16" fmla="*/ 37 w 82"/>
                <a:gd name="T17" fmla="*/ 106 h 129"/>
                <a:gd name="T18" fmla="*/ 56 w 82"/>
                <a:gd name="T19" fmla="*/ 84 h 129"/>
                <a:gd name="T20" fmla="*/ 38 w 82"/>
                <a:gd name="T21" fmla="*/ 64 h 129"/>
                <a:gd name="T22" fmla="*/ 23 w 82"/>
                <a:gd name="T23" fmla="*/ 71 h 129"/>
                <a:gd name="T24" fmla="*/ 13 w 82"/>
                <a:gd name="T25" fmla="*/ 76 h 129"/>
                <a:gd name="T26" fmla="*/ 5 w 82"/>
                <a:gd name="T27" fmla="*/ 73 h 129"/>
                <a:gd name="T28" fmla="*/ 0 w 82"/>
                <a:gd name="T29" fmla="*/ 60 h 129"/>
                <a:gd name="T30" fmla="*/ 0 w 82"/>
                <a:gd name="T31" fmla="*/ 59 h 129"/>
                <a:gd name="T32" fmla="*/ 2 w 82"/>
                <a:gd name="T33" fmla="*/ 15 h 129"/>
                <a:gd name="T34" fmla="*/ 17 w 82"/>
                <a:gd name="T35" fmla="*/ 0 h 129"/>
                <a:gd name="T36" fmla="*/ 68 w 82"/>
                <a:gd name="T37" fmla="*/ 0 h 129"/>
                <a:gd name="T38" fmla="*/ 76 w 82"/>
                <a:gd name="T39" fmla="*/ 12 h 129"/>
                <a:gd name="T40" fmla="*/ 68 w 82"/>
                <a:gd name="T41" fmla="*/ 24 h 129"/>
                <a:gd name="T42" fmla="*/ 28 w 82"/>
                <a:gd name="T43" fmla="*/ 24 h 129"/>
                <a:gd name="T44" fmla="*/ 23 w 82"/>
                <a:gd name="T45" fmla="*/ 27 h 129"/>
                <a:gd name="T46" fmla="*/ 22 w 82"/>
                <a:gd name="T47" fmla="*/ 5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129">
                  <a:moveTo>
                    <a:pt x="22" y="50"/>
                  </a:moveTo>
                  <a:lnTo>
                    <a:pt x="22" y="50"/>
                  </a:lnTo>
                  <a:cubicBezTo>
                    <a:pt x="28" y="45"/>
                    <a:pt x="36" y="42"/>
                    <a:pt x="45" y="42"/>
                  </a:cubicBezTo>
                  <a:cubicBezTo>
                    <a:pt x="66" y="42"/>
                    <a:pt x="82" y="60"/>
                    <a:pt x="82" y="85"/>
                  </a:cubicBezTo>
                  <a:cubicBezTo>
                    <a:pt x="82" y="111"/>
                    <a:pt x="64" y="129"/>
                    <a:pt x="38" y="129"/>
                  </a:cubicBezTo>
                  <a:cubicBezTo>
                    <a:pt x="18" y="129"/>
                    <a:pt x="0" y="117"/>
                    <a:pt x="0" y="104"/>
                  </a:cubicBezTo>
                  <a:cubicBezTo>
                    <a:pt x="0" y="98"/>
                    <a:pt x="5" y="92"/>
                    <a:pt x="11" y="92"/>
                  </a:cubicBezTo>
                  <a:cubicBezTo>
                    <a:pt x="14" y="92"/>
                    <a:pt x="16" y="93"/>
                    <a:pt x="19" y="97"/>
                  </a:cubicBezTo>
                  <a:cubicBezTo>
                    <a:pt x="23" y="103"/>
                    <a:pt x="29" y="106"/>
                    <a:pt x="37" y="106"/>
                  </a:cubicBezTo>
                  <a:cubicBezTo>
                    <a:pt x="48" y="106"/>
                    <a:pt x="56" y="97"/>
                    <a:pt x="56" y="84"/>
                  </a:cubicBezTo>
                  <a:cubicBezTo>
                    <a:pt x="56" y="71"/>
                    <a:pt x="50" y="64"/>
                    <a:pt x="38" y="64"/>
                  </a:cubicBezTo>
                  <a:cubicBezTo>
                    <a:pt x="33" y="64"/>
                    <a:pt x="28" y="66"/>
                    <a:pt x="23" y="71"/>
                  </a:cubicBezTo>
                  <a:cubicBezTo>
                    <a:pt x="19" y="74"/>
                    <a:pt x="17" y="76"/>
                    <a:pt x="13" y="76"/>
                  </a:cubicBezTo>
                  <a:cubicBezTo>
                    <a:pt x="10" y="76"/>
                    <a:pt x="6" y="74"/>
                    <a:pt x="5" y="73"/>
                  </a:cubicBezTo>
                  <a:cubicBezTo>
                    <a:pt x="1" y="71"/>
                    <a:pt x="0" y="67"/>
                    <a:pt x="0" y="60"/>
                  </a:cubicBezTo>
                  <a:lnTo>
                    <a:pt x="0" y="59"/>
                  </a:lnTo>
                  <a:lnTo>
                    <a:pt x="2" y="15"/>
                  </a:lnTo>
                  <a:cubicBezTo>
                    <a:pt x="2" y="5"/>
                    <a:pt x="7" y="0"/>
                    <a:pt x="17" y="0"/>
                  </a:cubicBezTo>
                  <a:lnTo>
                    <a:pt x="68" y="0"/>
                  </a:lnTo>
                  <a:cubicBezTo>
                    <a:pt x="73" y="0"/>
                    <a:pt x="76" y="5"/>
                    <a:pt x="76" y="12"/>
                  </a:cubicBezTo>
                  <a:cubicBezTo>
                    <a:pt x="76" y="19"/>
                    <a:pt x="73" y="24"/>
                    <a:pt x="68" y="24"/>
                  </a:cubicBezTo>
                  <a:lnTo>
                    <a:pt x="28" y="24"/>
                  </a:lnTo>
                  <a:cubicBezTo>
                    <a:pt x="24" y="24"/>
                    <a:pt x="23" y="25"/>
                    <a:pt x="23" y="27"/>
                  </a:cubicBezTo>
                  <a:lnTo>
                    <a:pt x="22" y="5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94" name="Group 179"/>
          <p:cNvGrpSpPr>
            <a:grpSpLocks noChangeAspect="1"/>
          </p:cNvGrpSpPr>
          <p:nvPr/>
        </p:nvGrpSpPr>
        <p:grpSpPr bwMode="auto">
          <a:xfrm>
            <a:off x="5714050" y="620713"/>
            <a:ext cx="358775" cy="504825"/>
            <a:chOff x="3599" y="395"/>
            <a:chExt cx="226" cy="318"/>
          </a:xfrm>
        </p:grpSpPr>
        <p:sp>
          <p:nvSpPr>
            <p:cNvPr id="395" name="AutoShape 178"/>
            <p:cNvSpPr>
              <a:spLocks noChangeAspect="1" noChangeArrowheads="1" noTextEdit="1"/>
            </p:cNvSpPr>
            <p:nvPr/>
          </p:nvSpPr>
          <p:spPr bwMode="auto">
            <a:xfrm>
              <a:off x="3673" y="395"/>
              <a:ext cx="1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7" name="Freeform 181"/>
            <p:cNvSpPr>
              <a:spLocks/>
            </p:cNvSpPr>
            <p:nvPr/>
          </p:nvSpPr>
          <p:spPr bwMode="auto">
            <a:xfrm>
              <a:off x="3599" y="628"/>
              <a:ext cx="64" cy="85"/>
            </a:xfrm>
            <a:custGeom>
              <a:avLst/>
              <a:gdLst>
                <a:gd name="T0" fmla="*/ 87 w 97"/>
                <a:gd name="T1" fmla="*/ 104 h 129"/>
                <a:gd name="T2" fmla="*/ 87 w 97"/>
                <a:gd name="T3" fmla="*/ 104 h 129"/>
                <a:gd name="T4" fmla="*/ 97 w 97"/>
                <a:gd name="T5" fmla="*/ 117 h 129"/>
                <a:gd name="T6" fmla="*/ 87 w 97"/>
                <a:gd name="T7" fmla="*/ 129 h 129"/>
                <a:gd name="T8" fmla="*/ 16 w 97"/>
                <a:gd name="T9" fmla="*/ 129 h 129"/>
                <a:gd name="T10" fmla="*/ 0 w 97"/>
                <a:gd name="T11" fmla="*/ 116 h 129"/>
                <a:gd name="T12" fmla="*/ 45 w 97"/>
                <a:gd name="T13" fmla="*/ 64 h 129"/>
                <a:gd name="T14" fmla="*/ 65 w 97"/>
                <a:gd name="T15" fmla="*/ 38 h 129"/>
                <a:gd name="T16" fmla="*/ 48 w 97"/>
                <a:gd name="T17" fmla="*/ 23 h 129"/>
                <a:gd name="T18" fmla="*/ 28 w 97"/>
                <a:gd name="T19" fmla="*/ 35 h 129"/>
                <a:gd name="T20" fmla="*/ 16 w 97"/>
                <a:gd name="T21" fmla="*/ 42 h 129"/>
                <a:gd name="T22" fmla="*/ 4 w 97"/>
                <a:gd name="T23" fmla="*/ 30 h 129"/>
                <a:gd name="T24" fmla="*/ 48 w 97"/>
                <a:gd name="T25" fmla="*/ 0 h 129"/>
                <a:gd name="T26" fmla="*/ 94 w 97"/>
                <a:gd name="T27" fmla="*/ 38 h 129"/>
                <a:gd name="T28" fmla="*/ 84 w 97"/>
                <a:gd name="T29" fmla="*/ 63 h 129"/>
                <a:gd name="T30" fmla="*/ 61 w 97"/>
                <a:gd name="T31" fmla="*/ 82 h 129"/>
                <a:gd name="T32" fmla="*/ 34 w 97"/>
                <a:gd name="T33" fmla="*/ 104 h 129"/>
                <a:gd name="T34" fmla="*/ 87 w 97"/>
                <a:gd name="T35" fmla="*/ 10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129">
                  <a:moveTo>
                    <a:pt x="87" y="104"/>
                  </a:moveTo>
                  <a:lnTo>
                    <a:pt x="87" y="104"/>
                  </a:lnTo>
                  <a:cubicBezTo>
                    <a:pt x="92" y="104"/>
                    <a:pt x="97" y="109"/>
                    <a:pt x="97" y="117"/>
                  </a:cubicBezTo>
                  <a:cubicBezTo>
                    <a:pt x="97" y="124"/>
                    <a:pt x="92" y="129"/>
                    <a:pt x="87" y="129"/>
                  </a:cubicBezTo>
                  <a:lnTo>
                    <a:pt x="16" y="129"/>
                  </a:lnTo>
                  <a:cubicBezTo>
                    <a:pt x="5" y="129"/>
                    <a:pt x="0" y="125"/>
                    <a:pt x="0" y="116"/>
                  </a:cubicBezTo>
                  <a:cubicBezTo>
                    <a:pt x="0" y="102"/>
                    <a:pt x="10" y="91"/>
                    <a:pt x="45" y="64"/>
                  </a:cubicBezTo>
                  <a:cubicBezTo>
                    <a:pt x="59" y="54"/>
                    <a:pt x="65" y="46"/>
                    <a:pt x="65" y="38"/>
                  </a:cubicBezTo>
                  <a:cubicBezTo>
                    <a:pt x="65" y="30"/>
                    <a:pt x="57" y="23"/>
                    <a:pt x="48" y="23"/>
                  </a:cubicBezTo>
                  <a:cubicBezTo>
                    <a:pt x="39" y="23"/>
                    <a:pt x="33" y="27"/>
                    <a:pt x="28" y="35"/>
                  </a:cubicBezTo>
                  <a:cubicBezTo>
                    <a:pt x="26" y="39"/>
                    <a:pt x="21" y="42"/>
                    <a:pt x="16" y="42"/>
                  </a:cubicBezTo>
                  <a:cubicBezTo>
                    <a:pt x="10" y="42"/>
                    <a:pt x="4" y="36"/>
                    <a:pt x="4" y="30"/>
                  </a:cubicBezTo>
                  <a:cubicBezTo>
                    <a:pt x="4" y="14"/>
                    <a:pt x="25" y="0"/>
                    <a:pt x="48" y="0"/>
                  </a:cubicBezTo>
                  <a:cubicBezTo>
                    <a:pt x="74" y="0"/>
                    <a:pt x="94" y="16"/>
                    <a:pt x="94" y="38"/>
                  </a:cubicBezTo>
                  <a:cubicBezTo>
                    <a:pt x="94" y="48"/>
                    <a:pt x="91" y="56"/>
                    <a:pt x="84" y="63"/>
                  </a:cubicBezTo>
                  <a:cubicBezTo>
                    <a:pt x="79" y="69"/>
                    <a:pt x="75" y="72"/>
                    <a:pt x="61" y="82"/>
                  </a:cubicBezTo>
                  <a:cubicBezTo>
                    <a:pt x="48" y="91"/>
                    <a:pt x="40" y="98"/>
                    <a:pt x="34" y="104"/>
                  </a:cubicBezTo>
                  <a:lnTo>
                    <a:pt x="87" y="10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49" name="グループ化 348"/>
          <p:cNvGrpSpPr/>
          <p:nvPr/>
        </p:nvGrpSpPr>
        <p:grpSpPr>
          <a:xfrm>
            <a:off x="3848101" y="551657"/>
            <a:ext cx="680167" cy="59000"/>
            <a:chOff x="3878616" y="2213300"/>
            <a:chExt cx="680167" cy="59000"/>
          </a:xfrm>
        </p:grpSpPr>
        <p:sp>
          <p:nvSpPr>
            <p:cNvPr id="353" name="十字形 352">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56"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7" name="十字形 356">
            <a:extLst>
              <a:ext uri="{FF2B5EF4-FFF2-40B4-BE49-F238E27FC236}">
                <a16:creationId xmlns:a16="http://schemas.microsoft.com/office/drawing/2014/main" id="{18E0449A-8CAD-614F-AA00-F7514AACC698}"/>
              </a:ext>
            </a:extLst>
          </p:cNvPr>
          <p:cNvSpPr/>
          <p:nvPr/>
        </p:nvSpPr>
        <p:spPr>
          <a:xfrm>
            <a:off x="3852038" y="9608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58" name="二等辺三角形 49">
            <a:extLst>
              <a:ext uri="{FF2B5EF4-FFF2-40B4-BE49-F238E27FC236}">
                <a16:creationId xmlns:a16="http://schemas.microsoft.com/office/drawing/2014/main" id="{5E6ECB2E-C72A-194D-806E-BD94BF446162}"/>
              </a:ext>
            </a:extLst>
          </p:cNvPr>
          <p:cNvSpPr/>
          <p:nvPr/>
        </p:nvSpPr>
        <p:spPr>
          <a:xfrm rot="5400000">
            <a:off x="4482962" y="964506"/>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4" name="グループ化 363"/>
          <p:cNvGrpSpPr/>
          <p:nvPr/>
        </p:nvGrpSpPr>
        <p:grpSpPr>
          <a:xfrm>
            <a:off x="3849626" y="1364213"/>
            <a:ext cx="680167" cy="59000"/>
            <a:chOff x="3878616" y="2213300"/>
            <a:chExt cx="680167" cy="59000"/>
          </a:xfrm>
        </p:grpSpPr>
        <p:sp>
          <p:nvSpPr>
            <p:cNvPr id="369" name="十字形 368">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74"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1" name="グループ化 380"/>
          <p:cNvGrpSpPr/>
          <p:nvPr/>
        </p:nvGrpSpPr>
        <p:grpSpPr>
          <a:xfrm>
            <a:off x="3852514" y="1770563"/>
            <a:ext cx="680167" cy="59000"/>
            <a:chOff x="3878616" y="2213300"/>
            <a:chExt cx="680167" cy="59000"/>
          </a:xfrm>
        </p:grpSpPr>
        <p:sp>
          <p:nvSpPr>
            <p:cNvPr id="385" name="十字形 384">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91"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6" name="グループ化 395"/>
          <p:cNvGrpSpPr/>
          <p:nvPr/>
        </p:nvGrpSpPr>
        <p:grpSpPr>
          <a:xfrm>
            <a:off x="3854468" y="2177139"/>
            <a:ext cx="680167" cy="59000"/>
            <a:chOff x="3878616" y="2213300"/>
            <a:chExt cx="680167" cy="59000"/>
          </a:xfrm>
        </p:grpSpPr>
        <p:sp>
          <p:nvSpPr>
            <p:cNvPr id="398" name="十字形 397">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99"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0" name="グループ化 399"/>
          <p:cNvGrpSpPr/>
          <p:nvPr/>
        </p:nvGrpSpPr>
        <p:grpSpPr>
          <a:xfrm>
            <a:off x="3849963" y="2583049"/>
            <a:ext cx="680167" cy="59000"/>
            <a:chOff x="3878616" y="2213300"/>
            <a:chExt cx="680167" cy="59000"/>
          </a:xfrm>
        </p:grpSpPr>
        <p:sp>
          <p:nvSpPr>
            <p:cNvPr id="401" name="十字形 400">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02"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3" name="グループ化 402"/>
          <p:cNvGrpSpPr/>
          <p:nvPr/>
        </p:nvGrpSpPr>
        <p:grpSpPr>
          <a:xfrm>
            <a:off x="3848062" y="2983327"/>
            <a:ext cx="680167" cy="59000"/>
            <a:chOff x="3878616" y="2213300"/>
            <a:chExt cx="680167" cy="59000"/>
          </a:xfrm>
        </p:grpSpPr>
        <p:sp>
          <p:nvSpPr>
            <p:cNvPr id="404" name="十字形 403">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05"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6" name="グループ化 405"/>
          <p:cNvGrpSpPr/>
          <p:nvPr/>
        </p:nvGrpSpPr>
        <p:grpSpPr>
          <a:xfrm>
            <a:off x="3845684" y="3388989"/>
            <a:ext cx="680167" cy="59000"/>
            <a:chOff x="3878616" y="2213300"/>
            <a:chExt cx="680167" cy="59000"/>
          </a:xfrm>
        </p:grpSpPr>
        <p:sp>
          <p:nvSpPr>
            <p:cNvPr id="407" name="十字形 406">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08"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9" name="グループ化 408"/>
          <p:cNvGrpSpPr/>
          <p:nvPr/>
        </p:nvGrpSpPr>
        <p:grpSpPr>
          <a:xfrm>
            <a:off x="3851366" y="3785061"/>
            <a:ext cx="680167" cy="59000"/>
            <a:chOff x="3878616" y="2213300"/>
            <a:chExt cx="680167" cy="59000"/>
          </a:xfrm>
        </p:grpSpPr>
        <p:sp>
          <p:nvSpPr>
            <p:cNvPr id="410" name="十字形 409">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11"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2" name="グループ化 411"/>
          <p:cNvGrpSpPr/>
          <p:nvPr/>
        </p:nvGrpSpPr>
        <p:grpSpPr>
          <a:xfrm>
            <a:off x="3851618" y="4202315"/>
            <a:ext cx="680167" cy="59000"/>
            <a:chOff x="3878616" y="2213300"/>
            <a:chExt cx="680167" cy="59000"/>
          </a:xfrm>
        </p:grpSpPr>
        <p:sp>
          <p:nvSpPr>
            <p:cNvPr id="413" name="十字形 412">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14"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5" name="グループ化 414"/>
          <p:cNvGrpSpPr/>
          <p:nvPr/>
        </p:nvGrpSpPr>
        <p:grpSpPr>
          <a:xfrm>
            <a:off x="3846974" y="4586094"/>
            <a:ext cx="680167" cy="59000"/>
            <a:chOff x="3878616" y="2213300"/>
            <a:chExt cx="680167" cy="59000"/>
          </a:xfrm>
        </p:grpSpPr>
        <p:sp>
          <p:nvSpPr>
            <p:cNvPr id="416" name="十字形 415">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17"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8" name="グループ化 417"/>
          <p:cNvGrpSpPr/>
          <p:nvPr/>
        </p:nvGrpSpPr>
        <p:grpSpPr>
          <a:xfrm>
            <a:off x="3851931" y="5007761"/>
            <a:ext cx="680167" cy="59000"/>
            <a:chOff x="3878616" y="2213300"/>
            <a:chExt cx="680167" cy="59000"/>
          </a:xfrm>
        </p:grpSpPr>
        <p:sp>
          <p:nvSpPr>
            <p:cNvPr id="419" name="十字形 418">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20"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1" name="グループ化 420"/>
          <p:cNvGrpSpPr/>
          <p:nvPr/>
        </p:nvGrpSpPr>
        <p:grpSpPr>
          <a:xfrm>
            <a:off x="3851931" y="5397802"/>
            <a:ext cx="680167" cy="59000"/>
            <a:chOff x="3878616" y="2213300"/>
            <a:chExt cx="680167" cy="59000"/>
          </a:xfrm>
        </p:grpSpPr>
        <p:sp>
          <p:nvSpPr>
            <p:cNvPr id="422" name="十字形 421">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23"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4" name="グループ化 423"/>
          <p:cNvGrpSpPr/>
          <p:nvPr/>
        </p:nvGrpSpPr>
        <p:grpSpPr>
          <a:xfrm>
            <a:off x="3851931" y="5798647"/>
            <a:ext cx="680167" cy="59000"/>
            <a:chOff x="3878616" y="2213300"/>
            <a:chExt cx="680167" cy="59000"/>
          </a:xfrm>
        </p:grpSpPr>
        <p:sp>
          <p:nvSpPr>
            <p:cNvPr id="425" name="十字形 424">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26"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7" name="グループ化 426"/>
          <p:cNvGrpSpPr/>
          <p:nvPr/>
        </p:nvGrpSpPr>
        <p:grpSpPr>
          <a:xfrm>
            <a:off x="3853766" y="6220380"/>
            <a:ext cx="680167" cy="59000"/>
            <a:chOff x="3878616" y="2213300"/>
            <a:chExt cx="680167" cy="59000"/>
          </a:xfrm>
        </p:grpSpPr>
        <p:sp>
          <p:nvSpPr>
            <p:cNvPr id="428" name="十字形 427">
              <a:extLst>
                <a:ext uri="{FF2B5EF4-FFF2-40B4-BE49-F238E27FC236}">
                  <a16:creationId xmlns:a16="http://schemas.microsoft.com/office/drawing/2014/main" id="{18E0449A-8CAD-614F-AA00-F7514AACC698}"/>
                </a:ext>
              </a:extLst>
            </p:cNvPr>
            <p:cNvSpPr/>
            <p:nvPr/>
          </p:nvSpPr>
          <p:spPr>
            <a:xfrm>
              <a:off x="3878616" y="221330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29" name="二等辺三角形 49">
              <a:extLst>
                <a:ext uri="{FF2B5EF4-FFF2-40B4-BE49-F238E27FC236}">
                  <a16:creationId xmlns:a16="http://schemas.microsoft.com/office/drawing/2014/main" id="{5E6ECB2E-C72A-194D-806E-BD94BF446162}"/>
                </a:ext>
              </a:extLst>
            </p:cNvPr>
            <p:cNvSpPr/>
            <p:nvPr/>
          </p:nvSpPr>
          <p:spPr>
            <a:xfrm rot="5400000">
              <a:off x="4503851" y="221736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0" name="テキスト ボックス 329">
            <a:extLst>
              <a:ext uri="{FF2B5EF4-FFF2-40B4-BE49-F238E27FC236}">
                <a16:creationId xmlns:a16="http://schemas.microsoft.com/office/drawing/2014/main" id="{2F07C9CB-459A-A14B-8440-28E8684CF4F9}"/>
              </a:ext>
            </a:extLst>
          </p:cNvPr>
          <p:cNvSpPr txBox="1"/>
          <p:nvPr/>
        </p:nvSpPr>
        <p:spPr>
          <a:xfrm>
            <a:off x="3484676" y="5531092"/>
            <a:ext cx="470563" cy="200023"/>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商店街</a:t>
            </a:r>
          </a:p>
        </p:txBody>
      </p:sp>
      <p:pic>
        <p:nvPicPr>
          <p:cNvPr id="336" name="図 335">
            <a:extLst>
              <a:ext uri="{FF2B5EF4-FFF2-40B4-BE49-F238E27FC236}">
                <a16:creationId xmlns:a16="http://schemas.microsoft.com/office/drawing/2014/main" id="{6932489B-1DB2-8D42-82B6-35852DFFD82B}"/>
              </a:ext>
            </a:extLst>
          </p:cNvPr>
          <p:cNvPicPr>
            <a:picLocks noChangeAspect="1"/>
          </p:cNvPicPr>
          <p:nvPr/>
        </p:nvPicPr>
        <p:blipFill>
          <a:blip r:embed="rId4"/>
          <a:stretch>
            <a:fillRect/>
          </a:stretch>
        </p:blipFill>
        <p:spPr>
          <a:xfrm>
            <a:off x="3591629" y="5693267"/>
            <a:ext cx="251959" cy="251959"/>
          </a:xfrm>
          <a:prstGeom prst="rect">
            <a:avLst/>
          </a:prstGeom>
        </p:spPr>
      </p:pic>
    </p:spTree>
    <p:extLst>
      <p:ext uri="{BB962C8B-B14F-4D97-AF65-F5344CB8AC3E}">
        <p14:creationId xmlns:p14="http://schemas.microsoft.com/office/powerpoint/2010/main" val="4093967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99191" y="4238120"/>
            <a:ext cx="7083060" cy="1123384"/>
          </a:xfrm>
          <a:prstGeom prst="rect">
            <a:avLst/>
          </a:prstGeom>
          <a:noFill/>
        </p:spPr>
        <p:txBody>
          <a:bodyPr wrap="square" rtlCol="0">
            <a:spAutoFit/>
          </a:bodyPr>
          <a:lstStyle/>
          <a:p>
            <a:pPr marL="85725" indent="-85725"/>
            <a:r>
              <a:rPr kumimoji="1" lang="ja-JP" altLang="en-US" sz="1050" dirty="0" smtClean="0">
                <a:latin typeface="UD デジタル 教科書体 NK-R" panose="02020400000000000000" pitchFamily="18" charset="-128"/>
                <a:ea typeface="UD デジタル 教科書体 NK-R" panose="02020400000000000000" pitchFamily="18" charset="-128"/>
              </a:rPr>
              <a:t>①</a:t>
            </a:r>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「おかまち</a:t>
            </a:r>
            <a:r>
              <a:rPr kumimoji="1" lang="ja-JP" altLang="en-US" sz="1050" dirty="0">
                <a:latin typeface="UD デジタル 教科書体 NK-R" panose="02020400000000000000" pitchFamily="18" charset="-128"/>
                <a:ea typeface="UD デジタル 教科書体 NK-R" panose="02020400000000000000" pitchFamily="18" charset="-128"/>
              </a:rPr>
              <a:t>・さくら</a:t>
            </a:r>
            <a:r>
              <a:rPr kumimoji="1" lang="ja-JP" altLang="en-US" sz="1050" dirty="0" err="1">
                <a:latin typeface="UD デジタル 教科書体 NK-R" panose="02020400000000000000" pitchFamily="18" charset="-128"/>
                <a:ea typeface="UD デジタル 教科書体 NK-R" panose="02020400000000000000" pitchFamily="18" charset="-128"/>
              </a:rPr>
              <a:t>づか</a:t>
            </a:r>
            <a:r>
              <a:rPr kumimoji="1" lang="ja-JP" altLang="en-US" sz="1050" dirty="0" smtClean="0">
                <a:latin typeface="UD デジタル 教科書体 NK-R" panose="02020400000000000000" pitchFamily="18" charset="-128"/>
                <a:ea typeface="UD デジタル 教科書体 NK-R" panose="02020400000000000000" pitchFamily="18" charset="-128"/>
              </a:rPr>
              <a:t>テイクアウトデリバリーフェア」（自主事業）は、全ブース</a:t>
            </a:r>
            <a:r>
              <a:rPr kumimoji="1" lang="ja-JP" altLang="en-US" sz="1050" dirty="0">
                <a:latin typeface="UD デジタル 教科書体 NK-R" panose="02020400000000000000" pitchFamily="18" charset="-128"/>
                <a:ea typeface="UD デジタル 教科書体 NK-R" panose="02020400000000000000" pitchFamily="18" charset="-128"/>
              </a:rPr>
              <a:t>がキャッシュレス決済を</a:t>
            </a:r>
            <a:r>
              <a:rPr kumimoji="1" lang="ja-JP" altLang="en-US" sz="1050" dirty="0" smtClean="0">
                <a:latin typeface="UD デジタル 教科書体 NK-R" panose="02020400000000000000" pitchFamily="18" charset="-128"/>
                <a:ea typeface="UD デジタル 教科書体 NK-R" panose="02020400000000000000" pitchFamily="18" charset="-128"/>
              </a:rPr>
              <a:t>導入</a:t>
            </a:r>
            <a:r>
              <a:rPr kumimoji="1" lang="ja-JP" altLang="en-US" sz="1050" dirty="0">
                <a:latin typeface="UD デジタル 教科書体 NK-R" panose="02020400000000000000" pitchFamily="18" charset="-128"/>
                <a:ea typeface="UD デジタル 教科書体 NK-R" panose="02020400000000000000" pitchFamily="18" charset="-128"/>
              </a:rPr>
              <a:t>でき</a:t>
            </a:r>
            <a:r>
              <a:rPr kumimoji="1" lang="ja-JP" altLang="en-US" sz="1050" dirty="0" smtClean="0">
                <a:latin typeface="UD デジタル 教科書体 NK-R" panose="02020400000000000000" pitchFamily="18" charset="-128"/>
                <a:ea typeface="UD デジタル 教科書体 NK-R" panose="02020400000000000000" pitchFamily="18" charset="-128"/>
              </a:rPr>
              <a:t>たこと、</a:t>
            </a:r>
            <a:r>
              <a:rPr kumimoji="1" lang="ja-JP" altLang="en-US" sz="1050" dirty="0">
                <a:latin typeface="UD デジタル 教科書体 NK-R" panose="02020400000000000000" pitchFamily="18" charset="-128"/>
                <a:ea typeface="UD デジタル 教科書体 NK-R" panose="02020400000000000000" pitchFamily="18" charset="-128"/>
              </a:rPr>
              <a:t>豊中市の「キャッシュレス決済ポイント還元事業」の対象期間に含んでいただけたこと</a:t>
            </a:r>
            <a:r>
              <a:rPr kumimoji="1" lang="ja-JP" altLang="en-US" sz="1050" dirty="0" smtClean="0">
                <a:latin typeface="UD デジタル 教科書体 NK-R" panose="02020400000000000000" pitchFamily="18" charset="-128"/>
                <a:ea typeface="UD デジタル 教科書体 NK-R" panose="02020400000000000000" pitchFamily="18" charset="-128"/>
              </a:rPr>
              <a:t>で、キャッシュレスの</a:t>
            </a:r>
            <a:r>
              <a:rPr kumimoji="1" lang="ja-JP" altLang="en-US" sz="1050" dirty="0">
                <a:latin typeface="UD デジタル 教科書体 NK-R" panose="02020400000000000000" pitchFamily="18" charset="-128"/>
                <a:ea typeface="UD デジタル 教科書体 NK-R" panose="02020400000000000000" pitchFamily="18" charset="-128"/>
              </a:rPr>
              <a:t>浸透</a:t>
            </a:r>
            <a:r>
              <a:rPr kumimoji="1" lang="ja-JP" altLang="en-US" sz="1050" dirty="0" smtClean="0">
                <a:latin typeface="UD デジタル 教科書体 NK-R" panose="02020400000000000000" pitchFamily="18" charset="-128"/>
                <a:ea typeface="UD デジタル 教科書体 NK-R" panose="02020400000000000000" pitchFamily="18" charset="-128"/>
              </a:rPr>
              <a:t>に寄与</a:t>
            </a:r>
            <a:r>
              <a:rPr kumimoji="1" lang="ja-JP" altLang="en-US" sz="1050" dirty="0">
                <a:latin typeface="UD デジタル 教科書体 NK-R" panose="02020400000000000000" pitchFamily="18" charset="-128"/>
                <a:ea typeface="UD デジタル 教科書体 NK-R" panose="02020400000000000000" pitchFamily="18" charset="-128"/>
              </a:rPr>
              <a:t>でき</a:t>
            </a:r>
            <a:r>
              <a:rPr kumimoji="1" lang="ja-JP" altLang="en-US" sz="1050" dirty="0" smtClean="0">
                <a:latin typeface="UD デジタル 教科書体 NK-R" panose="02020400000000000000" pitchFamily="18" charset="-128"/>
                <a:ea typeface="UD デジタル 教科書体 NK-R" panose="02020400000000000000" pitchFamily="18" charset="-128"/>
              </a:rPr>
              <a:t>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endParaRPr kumimoji="1" lang="en-US" altLang="ja-JP" sz="400" dirty="0">
              <a:latin typeface="UD デジタル 教科書体 NK-R" panose="02020400000000000000" pitchFamily="18" charset="-128"/>
              <a:ea typeface="UD デジタル 教科書体 NK-R" panose="02020400000000000000" pitchFamily="18" charset="-128"/>
            </a:endParaRPr>
          </a:p>
          <a:p>
            <a:pPr marL="85725" indent="-85725"/>
            <a:r>
              <a:rPr kumimoji="1" lang="ja-JP" altLang="en-US" sz="1050" dirty="0" smtClean="0">
                <a:latin typeface="UD デジタル 教科書体 NK-R" panose="02020400000000000000" pitchFamily="18" charset="-128"/>
                <a:ea typeface="UD デジタル 教科書体 NK-R" panose="02020400000000000000" pitchFamily="18" charset="-128"/>
              </a:rPr>
              <a:t>②　「デリバリーシステム」のプレ実施の利用者</a:t>
            </a:r>
            <a:r>
              <a:rPr kumimoji="1" lang="ja-JP" altLang="en-US" sz="1050" dirty="0">
                <a:latin typeface="UD デジタル 教科書体 NK-R" panose="02020400000000000000" pitchFamily="18" charset="-128"/>
                <a:ea typeface="UD デジタル 教科書体 NK-R" panose="02020400000000000000" pitchFamily="18" charset="-128"/>
              </a:rPr>
              <a:t>からは、「坂の多い地域なので、商店街のグルメが取り寄せ出来て嬉しい。」「入ったことのない店舗の商品が見れて、商店街に行くのが楽しみになった。」などの意見をいただいた</a:t>
            </a:r>
            <a:r>
              <a:rPr kumimoji="1" lang="ja-JP" altLang="en-US" sz="1050" dirty="0" smtClean="0">
                <a:latin typeface="UD デジタル 教科書体 NK-R" panose="02020400000000000000" pitchFamily="18" charset="-128"/>
                <a:ea typeface="UD デジタル 教科書体 NK-R" panose="02020400000000000000" pitchFamily="18" charset="-128"/>
              </a:rPr>
              <a:t>。今後の本格稼働に向けてテスト</a:t>
            </a:r>
            <a:r>
              <a:rPr kumimoji="1" lang="ja-JP" altLang="en-US" sz="1050" dirty="0">
                <a:latin typeface="UD デジタル 教科書体 NK-R" panose="02020400000000000000" pitchFamily="18" charset="-128"/>
                <a:ea typeface="UD デジタル 教科書体 NK-R" panose="02020400000000000000" pitchFamily="18" charset="-128"/>
              </a:rPr>
              <a:t>を重ねて</a:t>
            </a:r>
            <a:r>
              <a:rPr kumimoji="1" lang="ja-JP" altLang="en-US" sz="1050" dirty="0" smtClean="0">
                <a:latin typeface="UD デジタル 教科書体 NK-R" panose="02020400000000000000" pitchFamily="18" charset="-128"/>
                <a:ea typeface="UD デジタル 教科書体 NK-R" panose="02020400000000000000" pitchFamily="18" charset="-128"/>
              </a:rPr>
              <a:t>いる。また、近畿</a:t>
            </a:r>
            <a:r>
              <a:rPr kumimoji="1" lang="ja-JP" altLang="en-US" sz="1050" dirty="0">
                <a:latin typeface="UD デジタル 教科書体 NK-R" panose="02020400000000000000" pitchFamily="18" charset="-128"/>
                <a:ea typeface="UD デジタル 教科書体 NK-R" panose="02020400000000000000" pitchFamily="18" charset="-128"/>
              </a:rPr>
              <a:t>大学から実証実験として共同研究をしていただける申出もいただいており、同じ悩みを</a:t>
            </a:r>
            <a:r>
              <a:rPr kumimoji="1" lang="ja-JP" altLang="en-US" sz="1050" dirty="0" smtClean="0">
                <a:latin typeface="UD デジタル 教科書体 NK-R" panose="02020400000000000000" pitchFamily="18" charset="-128"/>
                <a:ea typeface="UD デジタル 教科書体 NK-R" panose="02020400000000000000" pitchFamily="18" charset="-128"/>
              </a:rPr>
              <a:t>抱える</a:t>
            </a:r>
            <a:r>
              <a:rPr kumimoji="1" lang="ja-JP" altLang="en-US" sz="1050" dirty="0">
                <a:latin typeface="UD デジタル 教科書体 NK-R" panose="02020400000000000000" pitchFamily="18" charset="-128"/>
                <a:ea typeface="UD デジタル 教科書体 NK-R" panose="02020400000000000000" pitchFamily="18" charset="-128"/>
              </a:rPr>
              <a:t>他の商店街のヒントになるようしっかり</a:t>
            </a:r>
            <a:r>
              <a:rPr kumimoji="1" lang="ja-JP" altLang="en-US" sz="1050" dirty="0" smtClean="0">
                <a:latin typeface="UD デジタル 教科書体 NK-R" panose="02020400000000000000" pitchFamily="18" charset="-128"/>
                <a:ea typeface="UD デジタル 教科書体 NK-R" panose="02020400000000000000" pitchFamily="18" charset="-128"/>
              </a:rPr>
              <a:t>取り組みたい</a:t>
            </a:r>
            <a:r>
              <a:rPr kumimoji="1" lang="ja-JP" altLang="en-US" sz="1050" dirty="0">
                <a:latin typeface="UD デジタル 教科書体 NK-R" panose="02020400000000000000" pitchFamily="18" charset="-128"/>
                <a:ea typeface="UD デジタル 教科書体 NK-R" panose="02020400000000000000" pitchFamily="18" charset="-128"/>
              </a:rPr>
              <a:t>。</a:t>
            </a:r>
          </a:p>
        </p:txBody>
      </p:sp>
      <p:graphicFrame>
        <p:nvGraphicFramePr>
          <p:cNvPr id="7" name="表 6"/>
          <p:cNvGraphicFramePr>
            <a:graphicFrameLocks noGrp="1"/>
          </p:cNvGraphicFramePr>
          <p:nvPr>
            <p:extLst>
              <p:ext uri="{D42A27DB-BD31-4B8C-83A1-F6EECF244321}">
                <p14:modId xmlns:p14="http://schemas.microsoft.com/office/powerpoint/2010/main" val="857362144"/>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smtClean="0">
                          <a:solidFill>
                            <a:schemeClr val="tx1"/>
                          </a:solidFill>
                          <a:latin typeface="UD デジタル 教科書体 NK-R" panose="02020400000000000000" pitchFamily="18" charset="-128"/>
                          <a:ea typeface="UD デジタル 教科書体 NK-R" panose="02020400000000000000" pitchFamily="18" charset="-128"/>
                        </a:rPr>
                        <a:t>事例㉑</a:t>
                      </a:r>
                      <a:endPar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「デリバリーシステム」を活用したデリバリー導入促進事業</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26" name="テキスト ボックス 25"/>
          <p:cNvSpPr txBox="1"/>
          <p:nvPr/>
        </p:nvSpPr>
        <p:spPr>
          <a:xfrm>
            <a:off x="417384" y="1329727"/>
            <a:ext cx="7046675" cy="738664"/>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飲食店</a:t>
            </a:r>
            <a:r>
              <a:rPr kumimoji="1" lang="ja-JP" altLang="en-US" sz="1050" dirty="0" smtClean="0">
                <a:latin typeface="UD デジタル 教科書体 NK-R" panose="02020400000000000000" pitchFamily="18" charset="-128"/>
                <a:ea typeface="UD デジタル 教科書体 NK-R" panose="02020400000000000000" pitchFamily="18" charset="-128"/>
              </a:rPr>
              <a:t>の多い商店街であるが、コロナ禍により来街者が減少する中、商店街が</a:t>
            </a:r>
            <a:r>
              <a:rPr kumimoji="1" lang="ja-JP" altLang="en-US" sz="1050" dirty="0">
                <a:latin typeface="UD デジタル 教科書体 NK-R" panose="02020400000000000000" pitchFamily="18" charset="-128"/>
                <a:ea typeface="UD デジタル 教科書体 NK-R" panose="02020400000000000000" pitchFamily="18" charset="-128"/>
              </a:rPr>
              <a:t>先導役と</a:t>
            </a:r>
            <a:r>
              <a:rPr kumimoji="1" lang="ja-JP" altLang="en-US" sz="1050" dirty="0" smtClean="0">
                <a:latin typeface="UD デジタル 教科書体 NK-R" panose="02020400000000000000" pitchFamily="18" charset="-128"/>
                <a:ea typeface="UD デジタル 教科書体 NK-R" panose="02020400000000000000" pitchFamily="18" charset="-128"/>
              </a:rPr>
              <a:t>なって苦境に立つ飲食店を応援する</a:t>
            </a:r>
            <a:r>
              <a:rPr kumimoji="1" lang="ja-JP" altLang="en-US" sz="1050" dirty="0">
                <a:latin typeface="UD デジタル 教科書体 NK-R" panose="02020400000000000000" pitchFamily="18" charset="-128"/>
                <a:ea typeface="UD デジタル 教科書体 NK-R" panose="02020400000000000000" pitchFamily="18" charset="-128"/>
              </a:rPr>
              <a:t>ことを目的</a:t>
            </a:r>
            <a:r>
              <a:rPr kumimoji="1" lang="ja-JP" altLang="en-US" sz="1050" dirty="0" smtClean="0">
                <a:latin typeface="UD デジタル 教科書体 NK-R" panose="02020400000000000000" pitchFamily="18" charset="-128"/>
                <a:ea typeface="UD デジタル 教科書体 NK-R" panose="02020400000000000000" pitchFamily="18" charset="-128"/>
              </a:rPr>
              <a:t>に「</a:t>
            </a:r>
            <a:r>
              <a:rPr kumimoji="1" lang="ja-JP" altLang="en-US" sz="1050" dirty="0">
                <a:latin typeface="UD デジタル 教科書体 NK-R" panose="02020400000000000000" pitchFamily="18" charset="-128"/>
                <a:ea typeface="UD デジタル 教科書体 NK-R" panose="02020400000000000000" pitchFamily="18" charset="-128"/>
              </a:rPr>
              <a:t>おかまち・さくら</a:t>
            </a:r>
            <a:r>
              <a:rPr kumimoji="1" lang="ja-JP" altLang="en-US" sz="1050" dirty="0" err="1">
                <a:latin typeface="UD デジタル 教科書体 NK-R" panose="02020400000000000000" pitchFamily="18" charset="-128"/>
                <a:ea typeface="UD デジタル 教科書体 NK-R" panose="02020400000000000000" pitchFamily="18" charset="-128"/>
              </a:rPr>
              <a:t>づか</a:t>
            </a:r>
            <a:r>
              <a:rPr kumimoji="1" lang="ja-JP" altLang="en-US" sz="1050" dirty="0">
                <a:latin typeface="UD デジタル 教科書体 NK-R" panose="02020400000000000000" pitchFamily="18" charset="-128"/>
                <a:ea typeface="UD デジタル 教科書体 NK-R" panose="02020400000000000000" pitchFamily="18" charset="-128"/>
              </a:rPr>
              <a:t>テイクアウトデリバリーフェア」</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自主</a:t>
            </a:r>
            <a:r>
              <a:rPr kumimoji="1" lang="ja-JP" altLang="en-US" sz="1050" dirty="0" smtClean="0">
                <a:latin typeface="UD デジタル 教科書体 NK-R" panose="02020400000000000000" pitchFamily="18" charset="-128"/>
                <a:ea typeface="UD デジタル 教科書体 NK-R" panose="02020400000000000000" pitchFamily="18" charset="-128"/>
              </a:rPr>
              <a:t>事業</a:t>
            </a:r>
            <a:r>
              <a:rPr kumimoji="1" lang="ja-JP" altLang="en-US" sz="1050" dirty="0">
                <a:latin typeface="UD デジタル 教科書体 NK-R" panose="02020400000000000000" pitchFamily="18" charset="-128"/>
                <a:ea typeface="UD デジタル 教科書体 NK-R" panose="02020400000000000000" pitchFamily="18" charset="-128"/>
              </a:rPr>
              <a:t>）を開催</a:t>
            </a:r>
            <a:r>
              <a:rPr kumimoji="1" lang="ja-JP" altLang="en-US" sz="1050" dirty="0" smtClean="0">
                <a:latin typeface="UD デジタル 教科書体 NK-R" panose="02020400000000000000" pitchFamily="18" charset="-128"/>
                <a:ea typeface="UD デジタル 教科書体 NK-R" panose="02020400000000000000" pitchFamily="18" charset="-128"/>
              </a:rPr>
              <a:t>。併せて、フェアで開拓した地域のデリバリー需要を継続させるため、高齢の店主にも操作しやすく、キャッシュレス決済にも対応</a:t>
            </a:r>
            <a:r>
              <a:rPr kumimoji="1" lang="ja-JP" altLang="en-US" sz="1050" dirty="0">
                <a:latin typeface="UD デジタル 教科書体 NK-R" panose="02020400000000000000" pitchFamily="18" charset="-128"/>
                <a:ea typeface="UD デジタル 教科書体 NK-R" panose="02020400000000000000" pitchFamily="18" charset="-128"/>
              </a:rPr>
              <a:t>でき</a:t>
            </a:r>
            <a:r>
              <a:rPr kumimoji="1" lang="ja-JP" altLang="en-US" sz="1050" dirty="0" smtClean="0">
                <a:latin typeface="UD デジタル 教科書体 NK-R" panose="02020400000000000000" pitchFamily="18" charset="-128"/>
                <a:ea typeface="UD デジタル 教科書体 NK-R" panose="02020400000000000000" pitchFamily="18" charset="-128"/>
              </a:rPr>
              <a:t>る独自の「デリバリーシステム</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a:t>
            </a:r>
            <a:r>
              <a:rPr kumimoji="1" lang="ja-JP" altLang="en-US" sz="1050" dirty="0" smtClean="0">
                <a:latin typeface="UD デジタル 教科書体 NK-R" panose="02020400000000000000" pitchFamily="18" charset="-128"/>
                <a:ea typeface="UD デジタル 教科書体 NK-R" panose="02020400000000000000" pitchFamily="18" charset="-128"/>
              </a:rPr>
              <a:t>」を構築し、フェアに</a:t>
            </a:r>
            <a:r>
              <a:rPr kumimoji="1" lang="ja-JP" altLang="en-US" sz="1050" dirty="0">
                <a:latin typeface="UD デジタル 教科書体 NK-R" panose="02020400000000000000" pitchFamily="18" charset="-128"/>
                <a:ea typeface="UD デジタル 教科書体 NK-R" panose="02020400000000000000" pitchFamily="18" charset="-128"/>
              </a:rPr>
              <a:t>あわせて岡町・桜塚商業団体連合会とプレ</a:t>
            </a:r>
            <a:r>
              <a:rPr kumimoji="1" lang="ja-JP" altLang="en-US" sz="1050" dirty="0" smtClean="0">
                <a:latin typeface="UD デジタル 教科書体 NK-R" panose="02020400000000000000" pitchFamily="18" charset="-128"/>
                <a:ea typeface="UD デジタル 教科書体 NK-R" panose="02020400000000000000" pitchFamily="18" charset="-128"/>
              </a:rPr>
              <a:t>事業を実施。</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98122" y="2293518"/>
            <a:ext cx="7065937" cy="1769715"/>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a:t>
            </a:r>
            <a:r>
              <a:rPr kumimoji="1" lang="ja-JP" altLang="en-US" sz="1050" dirty="0" smtClean="0">
                <a:latin typeface="UD デジタル 教科書体 NK-R" panose="02020400000000000000" pitchFamily="18" charset="-128"/>
                <a:ea typeface="UD デジタル 教科書体 NK-R" panose="02020400000000000000" pitchFamily="18" charset="-128"/>
              </a:rPr>
              <a:t>「おかまち</a:t>
            </a:r>
            <a:r>
              <a:rPr kumimoji="1" lang="ja-JP" altLang="en-US" sz="1050" dirty="0">
                <a:latin typeface="UD デジタル 教科書体 NK-R" panose="02020400000000000000" pitchFamily="18" charset="-128"/>
                <a:ea typeface="UD デジタル 教科書体 NK-R" panose="02020400000000000000" pitchFamily="18" charset="-128"/>
              </a:rPr>
              <a:t>・さくら</a:t>
            </a:r>
            <a:r>
              <a:rPr kumimoji="1" lang="ja-JP" altLang="en-US" sz="1050" dirty="0" err="1">
                <a:latin typeface="UD デジタル 教科書体 NK-R" panose="02020400000000000000" pitchFamily="18" charset="-128"/>
                <a:ea typeface="UD デジタル 教科書体 NK-R" panose="02020400000000000000" pitchFamily="18" charset="-128"/>
              </a:rPr>
              <a:t>づか</a:t>
            </a:r>
            <a:r>
              <a:rPr kumimoji="1" lang="ja-JP" altLang="en-US" sz="1050" dirty="0" smtClean="0">
                <a:latin typeface="UD デジタル 教科書体 NK-R" panose="02020400000000000000" pitchFamily="18" charset="-128"/>
                <a:ea typeface="UD デジタル 教科書体 NK-R" panose="02020400000000000000" pitchFamily="18" charset="-128"/>
              </a:rPr>
              <a:t>テイクアウトデリバリーフェア」（自主事業）開催</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85725" indent="95250"/>
            <a:r>
              <a:rPr kumimoji="1" lang="ja-JP" altLang="en-US" sz="1050" dirty="0" smtClean="0">
                <a:latin typeface="UD デジタル 教科書体 NK-R" panose="02020400000000000000" pitchFamily="18" charset="-128"/>
                <a:ea typeface="UD デジタル 教科書体 NK-R" panose="02020400000000000000" pitchFamily="18" charset="-128"/>
              </a:rPr>
              <a:t>令和３年７月に、商店街内</a:t>
            </a:r>
            <a:r>
              <a:rPr kumimoji="1" lang="ja-JP" altLang="en-US" sz="1050" dirty="0">
                <a:latin typeface="UD デジタル 教科書体 NK-R" panose="02020400000000000000" pitchFamily="18" charset="-128"/>
                <a:ea typeface="UD デジタル 教科書体 NK-R" panose="02020400000000000000" pitchFamily="18" charset="-128"/>
              </a:rPr>
              <a:t>及び商店街に面した原田神社の境内を会場に、商店街内外の飲食店やキッチンカーなど２７ブースが出店</a:t>
            </a:r>
            <a:r>
              <a:rPr kumimoji="1" lang="ja-JP" altLang="en-US" sz="1050" dirty="0" smtClean="0">
                <a:latin typeface="UD デジタル 教科書体 NK-R" panose="02020400000000000000" pitchFamily="18" charset="-128"/>
                <a:ea typeface="UD デジタル 教科書体 NK-R" panose="02020400000000000000" pitchFamily="18" charset="-128"/>
              </a:rPr>
              <a:t>するイベントを開催。地域</a:t>
            </a:r>
            <a:r>
              <a:rPr kumimoji="1" lang="ja-JP" altLang="en-US" sz="1050" dirty="0">
                <a:latin typeface="UD デジタル 教科書体 NK-R" panose="02020400000000000000" pitchFamily="18" charset="-128"/>
                <a:ea typeface="UD デジタル 教科書体 NK-R" panose="02020400000000000000" pitchFamily="18" charset="-128"/>
              </a:rPr>
              <a:t>の</a:t>
            </a:r>
            <a:r>
              <a:rPr kumimoji="1" lang="ja-JP" altLang="en-US" sz="1050" dirty="0" smtClean="0">
                <a:latin typeface="UD デジタル 教科書体 NK-R" panose="02020400000000000000" pitchFamily="18" charset="-128"/>
                <a:ea typeface="UD デジタル 教科書体 NK-R" panose="02020400000000000000" pitchFamily="18" charset="-128"/>
              </a:rPr>
              <a:t>社会</a:t>
            </a:r>
            <a:r>
              <a:rPr kumimoji="1" lang="ja-JP" altLang="en-US" sz="1050" dirty="0">
                <a:latin typeface="UD デジタル 教科書体 NK-R" panose="02020400000000000000" pitchFamily="18" charset="-128"/>
                <a:ea typeface="UD デジタル 教科書体 NK-R" panose="02020400000000000000" pitchFamily="18" charset="-128"/>
              </a:rPr>
              <a:t>福祉協</a:t>
            </a:r>
            <a:r>
              <a:rPr kumimoji="1" lang="ja-JP" altLang="en-US" sz="1050" dirty="0" smtClean="0">
                <a:latin typeface="UD デジタル 教科書体 NK-R" panose="02020400000000000000" pitchFamily="18" charset="-128"/>
                <a:ea typeface="UD デジタル 教科書体 NK-R" panose="02020400000000000000" pitchFamily="18" charset="-128"/>
              </a:rPr>
              <a:t>議会と</a:t>
            </a:r>
            <a:r>
              <a:rPr kumimoji="1" lang="ja-JP" altLang="en-US" sz="1050" dirty="0">
                <a:latin typeface="UD デジタル 教科書体 NK-R" panose="02020400000000000000" pitchFamily="18" charset="-128"/>
                <a:ea typeface="UD デジタル 教科書体 NK-R" panose="02020400000000000000" pitchFamily="18" charset="-128"/>
              </a:rPr>
              <a:t>連携し、デリバリーの実証実験も実施した。感染症対策の観点から、会場内での飲食は</a:t>
            </a:r>
            <a:r>
              <a:rPr kumimoji="1" lang="ja-JP" altLang="en-US" sz="1050" dirty="0" smtClean="0">
                <a:latin typeface="UD デジタル 教科書体 NK-R" panose="02020400000000000000" pitchFamily="18" charset="-128"/>
                <a:ea typeface="UD デジタル 教科書体 NK-R" panose="02020400000000000000" pitchFamily="18" charset="-128"/>
              </a:rPr>
              <a:t>禁止する</a:t>
            </a:r>
            <a:r>
              <a:rPr kumimoji="1" lang="ja-JP" altLang="en-US" sz="1050" dirty="0">
                <a:latin typeface="UD デジタル 教科書体 NK-R" panose="02020400000000000000" pitchFamily="18" charset="-128"/>
                <a:ea typeface="UD デジタル 教科書体 NK-R" panose="02020400000000000000" pitchFamily="18" charset="-128"/>
              </a:rPr>
              <a:t>とともに、非接触を推進するため、出店者に対し</a:t>
            </a:r>
            <a:r>
              <a:rPr kumimoji="1" lang="ja-JP" altLang="en-US" sz="1050" dirty="0" smtClean="0">
                <a:latin typeface="UD デジタル 教科書体 NK-R" panose="02020400000000000000" pitchFamily="18" charset="-128"/>
                <a:ea typeface="UD デジタル 教科書体 NK-R" panose="02020400000000000000" pitchFamily="18" charset="-128"/>
              </a:rPr>
              <a:t>、キャッシュレス</a:t>
            </a:r>
            <a:r>
              <a:rPr kumimoji="1" lang="ja-JP" altLang="en-US" sz="1050" dirty="0">
                <a:latin typeface="UD デジタル 教科書体 NK-R" panose="02020400000000000000" pitchFamily="18" charset="-128"/>
                <a:ea typeface="UD デジタル 教科書体 NK-R" panose="02020400000000000000" pitchFamily="18" charset="-128"/>
              </a:rPr>
              <a:t>決済を導入するよう要請。また、広域からの来場者を抑制するため、広報は、</a:t>
            </a:r>
            <a:r>
              <a:rPr kumimoji="1" lang="ja-JP" altLang="en-US" sz="1050" dirty="0" smtClean="0">
                <a:latin typeface="UD デジタル 教科書体 NK-R" panose="02020400000000000000" pitchFamily="18" charset="-128"/>
                <a:ea typeface="UD デジタル 教科書体 NK-R" panose="02020400000000000000" pitchFamily="18" charset="-128"/>
              </a:rPr>
              <a:t>商店街内で</a:t>
            </a:r>
            <a:r>
              <a:rPr kumimoji="1" lang="ja-JP" altLang="en-US" sz="1050" dirty="0">
                <a:latin typeface="UD デジタル 教科書体 NK-R" panose="02020400000000000000" pitchFamily="18" charset="-128"/>
                <a:ea typeface="UD デジタル 教科書体 NK-R" panose="02020400000000000000" pitchFamily="18" charset="-128"/>
              </a:rPr>
              <a:t>の横断幕設置、フライヤー配布、地域のミニコミ誌に</a:t>
            </a:r>
            <a:r>
              <a:rPr kumimoji="1" lang="ja-JP" altLang="en-US" sz="1050" dirty="0" smtClean="0">
                <a:latin typeface="UD デジタル 教科書体 NK-R" panose="02020400000000000000" pitchFamily="18" charset="-128"/>
                <a:ea typeface="UD デジタル 教科書体 NK-R" panose="02020400000000000000" pitchFamily="18" charset="-128"/>
              </a:rPr>
              <a:t>限定した。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85725" indent="95250"/>
            <a:endParaRPr kumimoji="1" lang="en-US" altLang="ja-JP" sz="40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a:t>
            </a:r>
            <a:r>
              <a:rPr kumimoji="1" lang="ja-JP" altLang="en-US" sz="1050" dirty="0" smtClean="0">
                <a:latin typeface="UD デジタル 教科書体 NK-R" panose="02020400000000000000" pitchFamily="18" charset="-128"/>
                <a:ea typeface="UD デジタル 教科書体 NK-R" panose="02020400000000000000" pitchFamily="18" charset="-128"/>
              </a:rPr>
              <a:t>「デリバリーシステム</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サイト」構築、プレ実施</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85725" indent="95250"/>
            <a:r>
              <a:rPr kumimoji="1" lang="ja-JP" altLang="en-US" sz="1050" dirty="0" smtClean="0">
                <a:latin typeface="UD デジタル 教科書体 NK-R" panose="02020400000000000000" pitchFamily="18" charset="-128"/>
                <a:ea typeface="UD デジタル 教科書体 NK-R" panose="02020400000000000000" pitchFamily="18" charset="-128"/>
              </a:rPr>
              <a:t>デリバリー需要</a:t>
            </a:r>
            <a:r>
              <a:rPr kumimoji="1" lang="ja-JP" altLang="en-US" sz="1050" dirty="0">
                <a:latin typeface="UD デジタル 教科書体 NK-R" panose="02020400000000000000" pitchFamily="18" charset="-128"/>
                <a:ea typeface="UD デジタル 教科書体 NK-R" panose="02020400000000000000" pitchFamily="18" charset="-128"/>
              </a:rPr>
              <a:t>に</a:t>
            </a:r>
            <a:r>
              <a:rPr kumimoji="1" lang="ja-JP" altLang="en-US" sz="1050" dirty="0" smtClean="0">
                <a:latin typeface="UD デジタル 教科書体 NK-R" panose="02020400000000000000" pitchFamily="18" charset="-128"/>
                <a:ea typeface="UD デジタル 教科書体 NK-R" panose="02020400000000000000" pitchFamily="18" charset="-128"/>
              </a:rPr>
              <a:t>継続して応えるための</a:t>
            </a:r>
            <a:r>
              <a:rPr kumimoji="1" lang="ja-JP" altLang="en-US" sz="1050" dirty="0">
                <a:latin typeface="UD デジタル 教科書体 NK-R" panose="02020400000000000000" pitchFamily="18" charset="-128"/>
                <a:ea typeface="UD デジタル 教科書体 NK-R" panose="02020400000000000000" pitchFamily="18" charset="-128"/>
              </a:rPr>
              <a:t>仕組み</a:t>
            </a:r>
            <a:r>
              <a:rPr kumimoji="1" lang="ja-JP" altLang="en-US" sz="1050" dirty="0" smtClean="0">
                <a:latin typeface="UD デジタル 教科書体 NK-R" panose="02020400000000000000" pitchFamily="18" charset="-128"/>
                <a:ea typeface="UD デジタル 教科書体 NK-R" panose="02020400000000000000" pitchFamily="18" charset="-128"/>
              </a:rPr>
              <a:t>として、独自の「デリバリーシステム</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サイト」を</a:t>
            </a:r>
            <a:r>
              <a:rPr kumimoji="1" lang="ja-JP" altLang="en-US" sz="1050" dirty="0">
                <a:latin typeface="UD デジタル 教科書体 NK-R" panose="02020400000000000000" pitchFamily="18" charset="-128"/>
                <a:ea typeface="UD デジタル 教科書体 NK-R" panose="02020400000000000000" pitchFamily="18" charset="-128"/>
              </a:rPr>
              <a:t>構築</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en-US" altLang="ja-JP" sz="1050" dirty="0" smtClean="0">
                <a:latin typeface="UD デジタル 教科書体 NK-R" panose="02020400000000000000" pitchFamily="18" charset="-128"/>
                <a:ea typeface="UD デジタル 教科書体 NK-R" panose="02020400000000000000" pitchFamily="18" charset="-128"/>
              </a:rPr>
              <a:t>IT</a:t>
            </a:r>
            <a:r>
              <a:rPr kumimoji="1" lang="ja-JP" altLang="en-US" sz="1050" dirty="0" smtClean="0">
                <a:latin typeface="UD デジタル 教科書体 NK-R" panose="02020400000000000000" pitchFamily="18" charset="-128"/>
                <a:ea typeface="UD デジタル 教科書体 NK-R" panose="02020400000000000000" pitchFamily="18" charset="-128"/>
              </a:rPr>
              <a:t>機器に不慣れな高齢の店主やキャッシュレス決済にも対応</a:t>
            </a:r>
            <a:r>
              <a:rPr kumimoji="1" lang="ja-JP" altLang="en-US" sz="1050" dirty="0">
                <a:latin typeface="UD デジタル 教科書体 NK-R" panose="02020400000000000000" pitchFamily="18" charset="-128"/>
                <a:ea typeface="UD デジタル 教科書体 NK-R" panose="02020400000000000000" pitchFamily="18" charset="-128"/>
              </a:rPr>
              <a:t>でき</a:t>
            </a:r>
            <a:r>
              <a:rPr kumimoji="1" lang="ja-JP" altLang="en-US" sz="1050" dirty="0" smtClean="0">
                <a:latin typeface="UD デジタル 教科書体 NK-R" panose="02020400000000000000" pitchFamily="18" charset="-128"/>
                <a:ea typeface="UD デジタル 教科書体 NK-R" panose="02020400000000000000" pitchFamily="18" charset="-128"/>
              </a:rPr>
              <a:t>るよう配慮するとともに、高齢</a:t>
            </a:r>
            <a:r>
              <a:rPr kumimoji="1" lang="ja-JP" altLang="en-US" sz="1050" dirty="0">
                <a:latin typeface="UD デジタル 教科書体 NK-R" panose="02020400000000000000" pitchFamily="18" charset="-128"/>
                <a:ea typeface="UD デジタル 教科書体 NK-R" panose="02020400000000000000" pitchFamily="18" charset="-128"/>
              </a:rPr>
              <a:t>の</a:t>
            </a:r>
            <a:r>
              <a:rPr kumimoji="1" lang="ja-JP" altLang="en-US" sz="1050" dirty="0" smtClean="0">
                <a:latin typeface="UD デジタル 教科書体 NK-R" panose="02020400000000000000" pitchFamily="18" charset="-128"/>
                <a:ea typeface="UD デジタル 教科書体 NK-R" panose="02020400000000000000" pitchFamily="18" charset="-128"/>
              </a:rPr>
              <a:t>店主の意見もいただきながら改良を重ねた。また、従業員の少ない店舗の営業に支障が出ないよう、店舗</a:t>
            </a:r>
            <a:r>
              <a:rPr kumimoji="1" lang="ja-JP" altLang="en-US" sz="1050" dirty="0">
                <a:latin typeface="UD デジタル 教科書体 NK-R" panose="02020400000000000000" pitchFamily="18" charset="-128"/>
                <a:ea typeface="UD デジタル 教科書体 NK-R" panose="02020400000000000000" pitchFamily="18" charset="-128"/>
              </a:rPr>
              <a:t>ごとにデリバリーの実施時間を設定できる</a:t>
            </a:r>
            <a:r>
              <a:rPr kumimoji="1" lang="ja-JP" altLang="en-US" sz="1050" dirty="0" smtClean="0">
                <a:latin typeface="UD デジタル 教科書体 NK-R" panose="02020400000000000000" pitchFamily="18" charset="-128"/>
                <a:ea typeface="UD デジタル 教科書体 NK-R" panose="02020400000000000000" pitchFamily="18" charset="-128"/>
              </a:rPr>
              <a:t>機能を持たせた。</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フェア」開催に合わせて、近隣住民の協力をいただき、システムのプレ実施も行った。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7907677" y="5069977"/>
            <a:ext cx="1923598"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デリバリーシステム</a:t>
            </a: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豊中市社会福祉協議会からひとこと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4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本協議会は、地域福祉を推進する中核的な機能を持つ組織として、市や関係機関と連携しながら住民参加による地域福祉活動を展開しています。</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本事業では、商店街の皆様が実施するおかまち・さくら</a:t>
            </a:r>
            <a:r>
              <a:rPr lang="ja-JP" altLang="en-US" sz="900" dirty="0" err="1">
                <a:solidFill>
                  <a:schemeClr val="tx1"/>
                </a:solidFill>
                <a:latin typeface="UD デジタル 教科書体 NK-R" panose="02020400000000000000" pitchFamily="18" charset="-128"/>
                <a:ea typeface="UD デジタル 教科書体 NK-R" panose="02020400000000000000" pitchFamily="18" charset="-128"/>
                <a:sym typeface="+mn-ea"/>
              </a:rPr>
              <a:t>づか</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テイクアウトデリバリーフェア</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において、デリバリー商品の配送のお手伝いをさせていただきました。本協議会としても、若者たちの就労支援として貴重な体験となりました。</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商店街は、地域の生活を支えるだけでなく、多世代が集う交流の場でもあり、地域に欠かすことができない存在です。今後も商店街の皆様と連携し、地域の方々のお役に立てるよう活動していきたいです。</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lnSpc>
                <a:spcPct val="150000"/>
              </a:lnSpc>
              <a:buClr>
                <a:srgbClr val="327EC4"/>
              </a:buClr>
              <a:defRPr/>
            </a:pPr>
            <a:endPar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4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デリバリ</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については、配送を含めた運営体制の構築が課題です。商店街周辺は坂が多く、高齢者が商品を持って帰ることがしんどいといった声が以前から寄せられていたため、社会福祉協議会にご協力いただき、商店街の活性化と地域の雇用を結びつける事業として、地域を巻き込む展開をとっていきたい</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今回</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は、まさに、バイローカルの考え方に沿った事業が実現できたと切に考えている。</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8" y="4063233"/>
            <a:ext cx="2483194"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13543" y="6364123"/>
            <a:ext cx="876269" cy="338554"/>
          </a:xfrm>
          <a:prstGeom prst="rect">
            <a:avLst/>
          </a:prstGeom>
          <a:noFill/>
        </p:spPr>
        <p:txBody>
          <a:bodyPr wrap="square" rtlCol="0">
            <a:spAutoFit/>
          </a:bodyPr>
          <a:lstStyle/>
          <a:p>
            <a:pPr algn="ctr"/>
            <a:r>
              <a:rPr kumimoji="1" lang="ja-JP" altLang="en-US" sz="800" dirty="0" smtClean="0">
                <a:latin typeface="UD デジタル 教科書体 NK-R" panose="02020400000000000000" pitchFamily="18" charset="-128"/>
                <a:ea typeface="UD デジタル 教科書体 NK-R" panose="02020400000000000000" pitchFamily="18" charset="-128"/>
              </a:rPr>
              <a:t>寺本　透</a:t>
            </a:r>
            <a:endParaRPr kumimoji="1" lang="en-US" altLang="ja-JP" sz="80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smtClean="0">
                <a:latin typeface="UD デジタル 教科書体 NK-R" panose="02020400000000000000" pitchFamily="18" charset="-128"/>
                <a:ea typeface="UD デジタル 教科書体 NK-R" panose="02020400000000000000" pitchFamily="18" charset="-128"/>
              </a:rPr>
              <a:t>理事長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59513"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8" name="テキスト ボックス 57"/>
          <p:cNvSpPr txBox="1"/>
          <p:nvPr/>
        </p:nvSpPr>
        <p:spPr>
          <a:xfrm>
            <a:off x="7408680" y="3539203"/>
            <a:ext cx="1745166"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「デリバリーの実証実験」</a:t>
            </a:r>
            <a:r>
              <a:rPr kumimoji="1" lang="ja-JP" altLang="en-US" sz="900" dirty="0">
                <a:latin typeface="UD デジタル 教科書体 NK-R" panose="02020400000000000000" pitchFamily="18" charset="-128"/>
                <a:ea typeface="UD デジタル 教科書体 NK-R" panose="02020400000000000000" pitchFamily="18" charset="-128"/>
              </a:rPr>
              <a:t>の様子</a:t>
            </a:r>
          </a:p>
        </p:txBody>
      </p:sp>
      <p:sp>
        <p:nvSpPr>
          <p:cNvPr id="40" name="正方形/長方形 39"/>
          <p:cNvSpPr/>
          <p:nvPr/>
        </p:nvSpPr>
        <p:spPr>
          <a:xfrm>
            <a:off x="5676900" y="102752"/>
            <a:ext cx="4086282" cy="632516"/>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事業実施商店街：岡町商店街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所在地：豊中市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アクセス：阪急宝塚線岡町駅すぐ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店舗数：７９店　</a:t>
            </a:r>
          </a:p>
        </p:txBody>
      </p:sp>
      <p:sp>
        <p:nvSpPr>
          <p:cNvPr id="53" name="テキスト ボックス 52">
            <a:extLst>
              <a:ext uri="{FF2B5EF4-FFF2-40B4-BE49-F238E27FC236}">
                <a16:creationId xmlns:a16="http://schemas.microsoft.com/office/drawing/2014/main" id="{96C57A3E-3DF3-4F2D-953B-0C5C7A6D71BF}"/>
              </a:ext>
            </a:extLst>
          </p:cNvPr>
          <p:cNvSpPr txBox="1"/>
          <p:nvPr/>
        </p:nvSpPr>
        <p:spPr>
          <a:xfrm>
            <a:off x="8102139" y="91666"/>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飲食店</a:t>
            </a:r>
          </a:p>
        </p:txBody>
      </p:sp>
      <p:sp>
        <p:nvSpPr>
          <p:cNvPr id="54" name="テキスト ボックス 53">
            <a:extLst>
              <a:ext uri="{FF2B5EF4-FFF2-40B4-BE49-F238E27FC236}">
                <a16:creationId xmlns:a16="http://schemas.microsoft.com/office/drawing/2014/main" id="{687DBE9B-B4D4-4332-A4A6-63858479DB26}"/>
              </a:ext>
            </a:extLst>
          </p:cNvPr>
          <p:cNvSpPr txBox="1"/>
          <p:nvPr/>
        </p:nvSpPr>
        <p:spPr>
          <a:xfrm>
            <a:off x="8697856" y="85297"/>
            <a:ext cx="414036" cy="237201"/>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社協</a:t>
            </a:r>
          </a:p>
        </p:txBody>
      </p:sp>
      <p:cxnSp>
        <p:nvCxnSpPr>
          <p:cNvPr id="35" name="直線コネクタ 34"/>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380999" y="209685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pic>
        <p:nvPicPr>
          <p:cNvPr id="48" name="図 47">
            <a:extLst>
              <a:ext uri="{FF2B5EF4-FFF2-40B4-BE49-F238E27FC236}">
                <a16:creationId xmlns:a16="http://schemas.microsoft.com/office/drawing/2014/main" id="{91C32F60-A53C-4C85-8BC4-B5E6C1CBFAF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8680" y="2462500"/>
            <a:ext cx="1557726" cy="1031817"/>
          </a:xfrm>
          <a:prstGeom prst="rect">
            <a:avLst/>
          </a:prstGeom>
          <a:noFill/>
          <a:ln>
            <a:noFill/>
          </a:ln>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D10475B8-63ED-4D08-9183-CEDCC1B0BC8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312" y="1114613"/>
            <a:ext cx="1588188" cy="1023390"/>
          </a:xfrm>
          <a:prstGeom prst="rect">
            <a:avLst/>
          </a:prstGeom>
          <a:noFill/>
          <a:ln>
            <a:noFill/>
          </a:ln>
          <a:effectLst>
            <a:outerShdw blurRad="50800" dist="38100" dir="2700000" algn="tl" rotWithShape="0">
              <a:prstClr val="black">
                <a:alpha val="40000"/>
              </a:prstClr>
            </a:outerShdw>
          </a:effectLst>
        </p:spPr>
      </p:pic>
      <p:sp>
        <p:nvSpPr>
          <p:cNvPr id="59" name="テキスト ボックス 58">
            <a:extLst>
              <a:ext uri="{FF2B5EF4-FFF2-40B4-BE49-F238E27FC236}">
                <a16:creationId xmlns:a16="http://schemas.microsoft.com/office/drawing/2014/main" id="{4DBD6BC6-8139-4890-B53F-AB6CADE2BF0A}"/>
              </a:ext>
            </a:extLst>
          </p:cNvPr>
          <p:cNvSpPr txBox="1"/>
          <p:nvPr/>
        </p:nvSpPr>
        <p:spPr>
          <a:xfrm>
            <a:off x="7943215" y="2173710"/>
            <a:ext cx="2032897"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テイクアウトデリバリーフェア」の</a:t>
            </a:r>
            <a:r>
              <a:rPr kumimoji="1" lang="ja-JP" altLang="en-US" sz="900" dirty="0">
                <a:latin typeface="UD デジタル 教科書体 NK-R" panose="02020400000000000000" pitchFamily="18" charset="-128"/>
                <a:ea typeface="UD デジタル 教科書体 NK-R" panose="02020400000000000000" pitchFamily="18" charset="-128"/>
              </a:rPr>
              <a:t>様子</a:t>
            </a:r>
          </a:p>
        </p:txBody>
      </p:sp>
      <p:pic>
        <p:nvPicPr>
          <p:cNvPr id="60" name="図 59">
            <a:extLst>
              <a:ext uri="{FF2B5EF4-FFF2-40B4-BE49-F238E27FC236}">
                <a16:creationId xmlns:a16="http://schemas.microsoft.com/office/drawing/2014/main" id="{7CBE1581-46E9-474B-A39C-F0739B8BFE8B}"/>
              </a:ext>
            </a:extLst>
          </p:cNvPr>
          <p:cNvPicPr/>
          <p:nvPr/>
        </p:nvPicPr>
        <p:blipFill rotWithShape="1">
          <a:blip r:embed="rId5">
            <a:extLst>
              <a:ext uri="{28A0092B-C50C-407E-A947-70E740481C1C}">
                <a14:useLocalDpi xmlns:a14="http://schemas.microsoft.com/office/drawing/2010/main" val="0"/>
              </a:ext>
            </a:extLst>
          </a:blip>
          <a:srcRect l="280" t="10780" r="-557" b="39845"/>
          <a:stretch/>
        </p:blipFill>
        <p:spPr bwMode="auto">
          <a:xfrm>
            <a:off x="8126408" y="3779719"/>
            <a:ext cx="1641480" cy="1256069"/>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1" name="図 60">
            <a:extLst>
              <a:ext uri="{FF2B5EF4-FFF2-40B4-BE49-F238E27FC236}">
                <a16:creationId xmlns:a16="http://schemas.microsoft.com/office/drawing/2014/main" id="{334CE1D8-0861-424E-87FC-08A6555B3B7A}"/>
              </a:ext>
            </a:extLst>
          </p:cNvPr>
          <p:cNvPicPr/>
          <p:nvPr/>
        </p:nvPicPr>
        <p:blipFill rotWithShape="1">
          <a:blip r:embed="rId6"/>
          <a:srcRect l="46037" t="43610" r="46026" b="42585"/>
          <a:stretch/>
        </p:blipFill>
        <p:spPr bwMode="auto">
          <a:xfrm>
            <a:off x="8821240" y="5579096"/>
            <a:ext cx="774000" cy="774000"/>
          </a:xfrm>
          <a:prstGeom prst="rect">
            <a:avLst/>
          </a:prstGeom>
          <a:ln>
            <a:noFill/>
          </a:ln>
          <a:extLst>
            <a:ext uri="{53640926-AAD7-44D8-BBD7-CCE9431645EC}">
              <a14:shadowObscured xmlns:a14="http://schemas.microsoft.com/office/drawing/2010/main"/>
            </a:ext>
          </a:extLst>
        </p:spPr>
      </p:pic>
      <p:pic>
        <p:nvPicPr>
          <p:cNvPr id="3" name="図 2">
            <a:extLst>
              <a:ext uri="{FF2B5EF4-FFF2-40B4-BE49-F238E27FC236}">
                <a16:creationId xmlns:a16="http://schemas.microsoft.com/office/drawing/2014/main" id="{2AB24C28-1A15-43D1-BE1E-DF5EF0C57C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243" t="33961" r="41221" b="31787"/>
          <a:stretch/>
        </p:blipFill>
        <p:spPr>
          <a:xfrm rot="5400000">
            <a:off x="311760" y="5720335"/>
            <a:ext cx="701631" cy="563154"/>
          </a:xfrm>
          <a:prstGeom prst="rect">
            <a:avLst/>
          </a:prstGeom>
        </p:spPr>
      </p:pic>
      <p:pic>
        <p:nvPicPr>
          <p:cNvPr id="47" name="図 46">
            <a:extLst>
              <a:ext uri="{FF2B5EF4-FFF2-40B4-BE49-F238E27FC236}">
                <a16:creationId xmlns:a16="http://schemas.microsoft.com/office/drawing/2014/main" id="{177608B2-89A1-4943-B20D-D62BFC5027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43" t="27240" r="33352" b="24323"/>
          <a:stretch/>
        </p:blipFill>
        <p:spPr bwMode="auto">
          <a:xfrm rot="5400000">
            <a:off x="833551" y="5747044"/>
            <a:ext cx="702000" cy="510104"/>
          </a:xfrm>
          <a:prstGeom prst="rect">
            <a:avLst/>
          </a:prstGeom>
          <a:noFill/>
          <a:ln>
            <a:noFill/>
          </a:ln>
          <a:extLst>
            <a:ext uri="{53640926-AAD7-44D8-BBD7-CCE9431645EC}">
              <a14:shadowObscured xmlns:a14="http://schemas.microsoft.com/office/drawing/2010/main"/>
            </a:ext>
          </a:extLst>
        </p:spPr>
      </p:pic>
      <p:sp>
        <p:nvSpPr>
          <p:cNvPr id="66" name="テキスト ボックス 65">
            <a:extLst>
              <a:ext uri="{FF2B5EF4-FFF2-40B4-BE49-F238E27FC236}">
                <a16:creationId xmlns:a16="http://schemas.microsoft.com/office/drawing/2014/main" id="{D0C0A35C-A9FF-439C-BDBE-4439E0EC7F38}"/>
              </a:ext>
            </a:extLst>
          </p:cNvPr>
          <p:cNvSpPr txBox="1"/>
          <p:nvPr/>
        </p:nvSpPr>
        <p:spPr>
          <a:xfrm>
            <a:off x="9140556" y="85297"/>
            <a:ext cx="743820" cy="230832"/>
          </a:xfrm>
          <a:prstGeom prst="rect">
            <a:avLst/>
          </a:prstGeom>
          <a:noFill/>
        </p:spPr>
        <p:txBody>
          <a:bodyPr wrap="squar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デリバリ</a:t>
            </a:r>
            <a:r>
              <a:rPr kumimoji="1" lang="en-US" altLang="ja-JP" sz="900" spc="-150" dirty="0">
                <a:latin typeface="UD デジタル 教科書体 NK-R" panose="02020400000000000000" pitchFamily="18" charset="-128"/>
                <a:ea typeface="UD デジタル 教科書体 NK-R" panose="02020400000000000000" pitchFamily="18" charset="-128"/>
              </a:rPr>
              <a:t>―</a:t>
            </a:r>
            <a:endParaRPr kumimoji="1" lang="ja-JP" altLang="en-US" sz="900" spc="-150" dirty="0">
              <a:latin typeface="UD デジタル 教科書体 NK-R" panose="02020400000000000000" pitchFamily="18" charset="-128"/>
              <a:ea typeface="UD デジタル 教科書体 NK-R" panose="02020400000000000000" pitchFamily="18" charset="-128"/>
            </a:endParaRPr>
          </a:p>
        </p:txBody>
      </p:sp>
      <p:sp>
        <p:nvSpPr>
          <p:cNvPr id="67" name="テキスト ボックス 66">
            <a:extLst>
              <a:ext uri="{FF2B5EF4-FFF2-40B4-BE49-F238E27FC236}">
                <a16:creationId xmlns:a16="http://schemas.microsoft.com/office/drawing/2014/main" id="{E061CE3C-BB25-4924-8BC3-E23E9427C946}"/>
              </a:ext>
            </a:extLst>
          </p:cNvPr>
          <p:cNvSpPr txBox="1"/>
          <p:nvPr/>
        </p:nvSpPr>
        <p:spPr>
          <a:xfrm>
            <a:off x="728316" y="6364123"/>
            <a:ext cx="912469"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藤野　</a:t>
            </a:r>
            <a:r>
              <a:rPr kumimoji="1" lang="ja-JP" altLang="en-US" sz="800" dirty="0" smtClean="0">
                <a:latin typeface="UD デジタル 教科書体 NK-R" panose="02020400000000000000" pitchFamily="18" charset="-128"/>
                <a:ea typeface="UD デジタル 教科書体 NK-R" panose="02020400000000000000" pitchFamily="18" charset="-128"/>
              </a:rPr>
              <a:t>秀樹</a:t>
            </a:r>
            <a:endParaRPr kumimoji="1" lang="en-US" altLang="ja-JP" sz="80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smtClean="0">
                <a:latin typeface="UD デジタル 教科書体 NK-R" panose="02020400000000000000" pitchFamily="18" charset="-128"/>
                <a:ea typeface="UD デジタル 教科書体 NK-R" panose="02020400000000000000" pitchFamily="18" charset="-128"/>
              </a:rPr>
              <a:t>氏</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11" name="正方形/長方形 10"/>
          <p:cNvSpPr/>
          <p:nvPr/>
        </p:nvSpPr>
        <p:spPr>
          <a:xfrm>
            <a:off x="327447" y="735268"/>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商店街組織にあわせた独自のデリバリーシステムを構築！～持続可能な取組み</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を</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めざ</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して</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a:t>
            </a:r>
          </a:p>
        </p:txBody>
      </p:sp>
      <p:pic>
        <p:nvPicPr>
          <p:cNvPr id="65" name="図 64">
            <a:extLst>
              <a:ext uri="{FF2B5EF4-FFF2-40B4-BE49-F238E27FC236}">
                <a16:creationId xmlns:a16="http://schemas.microsoft.com/office/drawing/2014/main" id="{4B0F8E8C-AA62-A348-83BA-95DD62F1ED33}"/>
              </a:ext>
            </a:extLst>
          </p:cNvPr>
          <p:cNvPicPr>
            <a:picLocks noChangeAspect="1"/>
          </p:cNvPicPr>
          <p:nvPr/>
        </p:nvPicPr>
        <p:blipFill>
          <a:blip r:embed="rId9"/>
          <a:stretch>
            <a:fillRect/>
          </a:stretch>
        </p:blipFill>
        <p:spPr>
          <a:xfrm>
            <a:off x="8168492" y="278489"/>
            <a:ext cx="419100" cy="419100"/>
          </a:xfrm>
          <a:prstGeom prst="rect">
            <a:avLst/>
          </a:prstGeom>
        </p:spPr>
      </p:pic>
      <p:pic>
        <p:nvPicPr>
          <p:cNvPr id="68" name="図 67">
            <a:extLst>
              <a:ext uri="{FF2B5EF4-FFF2-40B4-BE49-F238E27FC236}">
                <a16:creationId xmlns:a16="http://schemas.microsoft.com/office/drawing/2014/main" id="{C230F572-ECD1-0246-AF2F-861528ECB99E}"/>
              </a:ext>
            </a:extLst>
          </p:cNvPr>
          <p:cNvPicPr>
            <a:picLocks noChangeAspect="1"/>
          </p:cNvPicPr>
          <p:nvPr/>
        </p:nvPicPr>
        <p:blipFill>
          <a:blip r:embed="rId10"/>
          <a:stretch>
            <a:fillRect/>
          </a:stretch>
        </p:blipFill>
        <p:spPr>
          <a:xfrm>
            <a:off x="8708786" y="278489"/>
            <a:ext cx="419529" cy="419100"/>
          </a:xfrm>
          <a:prstGeom prst="rect">
            <a:avLst/>
          </a:prstGeom>
        </p:spPr>
      </p:pic>
      <p:pic>
        <p:nvPicPr>
          <p:cNvPr id="69" name="図 68">
            <a:extLst>
              <a:ext uri="{FF2B5EF4-FFF2-40B4-BE49-F238E27FC236}">
                <a16:creationId xmlns:a16="http://schemas.microsoft.com/office/drawing/2014/main" id="{1F376858-E4E0-2F4E-A249-A0AAC2B09809}"/>
              </a:ext>
            </a:extLst>
          </p:cNvPr>
          <p:cNvPicPr>
            <a:picLocks noChangeAspect="1"/>
          </p:cNvPicPr>
          <p:nvPr/>
        </p:nvPicPr>
        <p:blipFill>
          <a:blip r:embed="rId11"/>
          <a:stretch>
            <a:fillRect/>
          </a:stretch>
        </p:blipFill>
        <p:spPr>
          <a:xfrm>
            <a:off x="9208240" y="278489"/>
            <a:ext cx="419100" cy="419100"/>
          </a:xfrm>
          <a:prstGeom prst="rect">
            <a:avLst/>
          </a:prstGeom>
        </p:spPr>
      </p:pic>
      <p:sp>
        <p:nvSpPr>
          <p:cNvPr id="39"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27</a:t>
            </a:r>
            <a:endParaRPr kumimoji="1" lang="ja-JP" altLang="en-US" dirty="0"/>
          </a:p>
        </p:txBody>
      </p:sp>
      <p:grpSp>
        <p:nvGrpSpPr>
          <p:cNvPr id="42" name="グループ化 41"/>
          <p:cNvGrpSpPr/>
          <p:nvPr/>
        </p:nvGrpSpPr>
        <p:grpSpPr>
          <a:xfrm>
            <a:off x="8593942" y="435518"/>
            <a:ext cx="1117595" cy="100777"/>
            <a:chOff x="8591274" y="397527"/>
            <a:chExt cx="1117595" cy="100777"/>
          </a:xfrm>
        </p:grpSpPr>
        <p:sp>
          <p:nvSpPr>
            <p:cNvPr id="44" name="十字形 43">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2" name="二等辺三角形 51">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87377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882BBE3F-0A60-44E9-B0AA-4FD11923F3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39595" y="5466009"/>
            <a:ext cx="900000" cy="900000"/>
          </a:xfrm>
          <a:prstGeom prst="rect">
            <a:avLst/>
          </a:prstGeom>
          <a:noFill/>
          <a:ln>
            <a:noFill/>
          </a:ln>
        </p:spPr>
      </p:pic>
      <p:graphicFrame>
        <p:nvGraphicFramePr>
          <p:cNvPr id="7" name="表 6"/>
          <p:cNvGraphicFramePr>
            <a:graphicFrameLocks noGrp="1"/>
          </p:cNvGraphicFramePr>
          <p:nvPr>
            <p:extLst>
              <p:ext uri="{D42A27DB-BD31-4B8C-83A1-F6EECF244321}">
                <p14:modId xmlns:p14="http://schemas.microsoft.com/office/powerpoint/2010/main" val="1463227802"/>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kern="1200" spc="0" baseline="0" dirty="0" smtClean="0">
                          <a:solidFill>
                            <a:schemeClr val="tx1"/>
                          </a:solidFill>
                          <a:latin typeface="+mn-ea"/>
                          <a:ea typeface="+mn-ea"/>
                        </a:rPr>
                        <a:t>事例㉒</a:t>
                      </a:r>
                      <a:endParaRPr kumimoji="1" lang="ja-JP" altLang="en-US" sz="1000" b="1" kern="1200" spc="0" baseline="0"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kern="1200" spc="0" baseline="0" dirty="0" smtClean="0">
                          <a:solidFill>
                            <a:schemeClr val="tx1"/>
                          </a:solidFill>
                          <a:latin typeface="+mn-ea"/>
                          <a:ea typeface="+mn-ea"/>
                        </a:rPr>
                        <a:t>「スマートフォン音声</a:t>
                      </a:r>
                      <a:r>
                        <a:rPr kumimoji="1" lang="ja-JP" altLang="en-US" sz="1000" b="1" kern="1200" spc="0" baseline="0" dirty="0">
                          <a:solidFill>
                            <a:schemeClr val="tx1"/>
                          </a:solidFill>
                          <a:latin typeface="+mn-ea"/>
                          <a:ea typeface="+mn-ea"/>
                        </a:rPr>
                        <a:t>ガイド」によるまちなか周遊促進モデルづくり</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語りを地域の資産に！音声データで聴ける「一路まで楽しむ」街の魅力</a:t>
            </a:r>
          </a:p>
        </p:txBody>
      </p:sp>
      <p:sp>
        <p:nvSpPr>
          <p:cNvPr id="26" name="テキスト ボックス 25"/>
          <p:cNvSpPr txBox="1"/>
          <p:nvPr/>
        </p:nvSpPr>
        <p:spPr>
          <a:xfrm>
            <a:off x="413195" y="1313436"/>
            <a:ext cx="6373260" cy="738664"/>
          </a:xfrm>
          <a:prstGeom prst="rect">
            <a:avLst/>
          </a:prstGeom>
          <a:noFill/>
        </p:spPr>
        <p:txBody>
          <a:bodyPr wrap="square" rtlCol="0">
            <a:spAutoFit/>
          </a:bodyPr>
          <a:lstStyle/>
          <a:p>
            <a:pPr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地域</a:t>
            </a:r>
            <a:r>
              <a:rPr kumimoji="1" lang="ja-JP" altLang="en-US" sz="1050" dirty="0">
                <a:latin typeface="UD デジタル 教科書体 NK-R" panose="02020400000000000000" pitchFamily="18" charset="-128"/>
                <a:ea typeface="UD デジタル 教科書体 NK-R" panose="02020400000000000000" pitchFamily="18" charset="-128"/>
              </a:rPr>
              <a:t>の歴史や事情に詳しい語り部の高齢化が進む中、語り部の音声をスタジオ収録し</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デジタル</a:t>
            </a:r>
            <a:r>
              <a:rPr kumimoji="1" lang="ja-JP" altLang="en-US" sz="1050" dirty="0" smtClean="0">
                <a:latin typeface="UD デジタル 教科書体 NK-R" panose="02020400000000000000" pitchFamily="18" charset="-128"/>
                <a:ea typeface="UD デジタル 教科書体 NK-R" panose="02020400000000000000" pitchFamily="18" charset="-128"/>
              </a:rPr>
              <a:t>データ化。商店街の</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サイト内に、</a:t>
            </a:r>
            <a:r>
              <a:rPr kumimoji="1" lang="ja-JP" altLang="en-US" sz="1050" dirty="0">
                <a:latin typeface="UD デジタル 教科書体 NK-R" panose="02020400000000000000" pitchFamily="18" charset="-128"/>
                <a:ea typeface="UD デジタル 教科書体 NK-R" panose="02020400000000000000" pitchFamily="18" charset="-128"/>
              </a:rPr>
              <a:t>スマートフォン</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利用しその場所</a:t>
            </a:r>
            <a:r>
              <a:rPr kumimoji="1" lang="ja-JP" altLang="en-US" sz="1050" dirty="0" smtClean="0">
                <a:latin typeface="UD デジタル 教科書体 NK-R" panose="02020400000000000000" pitchFamily="18" charset="-128"/>
                <a:ea typeface="UD デジタル 教科書体 NK-R" panose="02020400000000000000" pitchFamily="18" charset="-128"/>
              </a:rPr>
              <a:t>で語り部</a:t>
            </a:r>
            <a:r>
              <a:rPr kumimoji="1" lang="ja-JP" altLang="en-US" sz="1050" dirty="0">
                <a:latin typeface="UD デジタル 教科書体 NK-R" panose="02020400000000000000" pitchFamily="18" charset="-128"/>
                <a:ea typeface="UD デジタル 教科書体 NK-R" panose="02020400000000000000" pitchFamily="18" charset="-128"/>
              </a:rPr>
              <a:t>の音声を視聴することが</a:t>
            </a:r>
            <a:r>
              <a:rPr kumimoji="1" lang="ja-JP" altLang="en-US" sz="1050" dirty="0" smtClean="0">
                <a:latin typeface="UD デジタル 教科書体 NK-R" panose="02020400000000000000" pitchFamily="18" charset="-128"/>
                <a:ea typeface="UD デジタル 教科書体 NK-R" panose="02020400000000000000" pitchFamily="18" charset="-128"/>
              </a:rPr>
              <a:t>できる「</a:t>
            </a:r>
            <a:r>
              <a:rPr kumimoji="1" lang="ja-JP" altLang="en-US" sz="1050" dirty="0">
                <a:latin typeface="UD デジタル 教科書体 NK-R" panose="02020400000000000000" pitchFamily="18" charset="-128"/>
                <a:ea typeface="UD デジタル 教科書体 NK-R" panose="02020400000000000000" pitchFamily="18" charset="-128"/>
              </a:rPr>
              <a:t>千日前音声ガイド</a:t>
            </a:r>
            <a:r>
              <a:rPr kumimoji="1" lang="ja-JP" altLang="en-US" sz="1050" dirty="0" smtClean="0">
                <a:latin typeface="UD デジタル 教科書体 NK-R" panose="02020400000000000000" pitchFamily="18" charset="-128"/>
                <a:ea typeface="UD デジタル 教科書体 NK-R" panose="02020400000000000000" pitchFamily="18" charset="-128"/>
              </a:rPr>
              <a:t>」を作成し、まちなかの魅力を活かした周遊モデルづくりを行った。</a:t>
            </a:r>
            <a:r>
              <a:rPr kumimoji="1" lang="ja-JP" altLang="en-US" sz="1050" dirty="0">
                <a:latin typeface="UD デジタル 教科書体 NK-R" panose="02020400000000000000" pitchFamily="18" charset="-128"/>
                <a:ea typeface="UD デジタル 教科書体 NK-R" panose="02020400000000000000" pitchFamily="18" charset="-128"/>
              </a:rPr>
              <a:t>さらに</a:t>
            </a:r>
            <a:r>
              <a:rPr kumimoji="1" lang="ja-JP" altLang="en-US" sz="1050" dirty="0" smtClean="0">
                <a:latin typeface="UD デジタル 教科書体 NK-R" panose="02020400000000000000" pitchFamily="18" charset="-128"/>
                <a:ea typeface="UD デジタル 教科書体 NK-R" panose="02020400000000000000" pitchFamily="18" charset="-128"/>
              </a:rPr>
              <a:t>、音声</a:t>
            </a:r>
            <a:r>
              <a:rPr kumimoji="1" lang="ja-JP" altLang="en-US" sz="1050" dirty="0">
                <a:latin typeface="UD デジタル 教科書体 NK-R" panose="02020400000000000000" pitchFamily="18" charset="-128"/>
                <a:ea typeface="UD デジタル 教科書体 NK-R" panose="02020400000000000000" pitchFamily="18" charset="-128"/>
              </a:rPr>
              <a:t>ガイドをＰＲするため</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道具屋筋ガラポン大抽選会</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自主</a:t>
            </a:r>
            <a:r>
              <a:rPr kumimoji="1" lang="ja-JP" altLang="en-US" sz="1050" dirty="0" smtClean="0">
                <a:latin typeface="UD デジタル 教科書体 NK-R" panose="02020400000000000000" pitchFamily="18" charset="-128"/>
                <a:ea typeface="UD デジタル 教科書体 NK-R" panose="02020400000000000000" pitchFamily="18" charset="-128"/>
              </a:rPr>
              <a:t>事業）に</a:t>
            </a:r>
            <a:r>
              <a:rPr kumimoji="1" lang="ja-JP" altLang="en-US" sz="1050" dirty="0">
                <a:latin typeface="UD デジタル 教科書体 NK-R" panose="02020400000000000000" pitchFamily="18" charset="-128"/>
                <a:ea typeface="UD デジタル 教科書体 NK-R" panose="02020400000000000000" pitchFamily="18" charset="-128"/>
              </a:rPr>
              <a:t>おいて</a:t>
            </a:r>
            <a:r>
              <a:rPr kumimoji="1" lang="ja-JP" altLang="en-US" sz="1050" dirty="0" smtClean="0">
                <a:latin typeface="UD デジタル 教科書体 NK-R" panose="02020400000000000000" pitchFamily="18" charset="-128"/>
                <a:ea typeface="UD デジタル 教科書体 NK-R" panose="02020400000000000000" pitchFamily="18" charset="-128"/>
              </a:rPr>
              <a:t>、各ポイントを巡る</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デジタルスタンプラリー</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を実施</a:t>
            </a:r>
            <a:r>
              <a:rPr kumimoji="1" lang="ja-JP" altLang="en-US" sz="1050" dirty="0">
                <a:latin typeface="UD デジタル 教科書体 NK-R" panose="02020400000000000000" pitchFamily="18" charset="-128"/>
                <a:ea typeface="UD デジタル 教科書体 NK-R" panose="02020400000000000000" pitchFamily="18" charset="-128"/>
              </a:rPr>
              <a:t>した。</a:t>
            </a:r>
          </a:p>
        </p:txBody>
      </p:sp>
      <p:sp>
        <p:nvSpPr>
          <p:cNvPr id="34" name="テキスト ボックス 33"/>
          <p:cNvSpPr txBox="1"/>
          <p:nvPr/>
        </p:nvSpPr>
        <p:spPr>
          <a:xfrm>
            <a:off x="380999" y="2194615"/>
            <a:ext cx="6405456" cy="1608133"/>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デジタルデータ化した語り部音声による周遊</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千日前音声ガイド</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作成</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smtClean="0">
                <a:latin typeface="UD デジタル 教科書体 NK-R" panose="02020400000000000000" pitchFamily="18" charset="-128"/>
                <a:ea typeface="UD デジタル 教科書体 NK-R" panose="02020400000000000000" pitchFamily="18" charset="-128"/>
              </a:rPr>
              <a:t>音声ガイドは、</a:t>
            </a:r>
            <a:r>
              <a:rPr kumimoji="1" lang="ja-JP" altLang="en-US" sz="1050" dirty="0">
                <a:latin typeface="UD デジタル 教科書体 NK-R" panose="02020400000000000000" pitchFamily="18" charset="-128"/>
                <a:ea typeface="UD デジタル 教科書体 NK-R" panose="02020400000000000000" pitchFamily="18" charset="-128"/>
              </a:rPr>
              <a:t>北は「千日前商店街」</a:t>
            </a:r>
            <a:r>
              <a:rPr kumimoji="1" lang="ja-JP" altLang="en-US" sz="1050" dirty="0" smtClean="0">
                <a:latin typeface="UD デジタル 教科書体 NK-R" panose="02020400000000000000" pitchFamily="18" charset="-128"/>
                <a:ea typeface="UD デジタル 教科書体 NK-R" panose="02020400000000000000" pitchFamily="18" charset="-128"/>
              </a:rPr>
              <a:t>から南</a:t>
            </a:r>
            <a:r>
              <a:rPr kumimoji="1" lang="ja-JP" altLang="en-US" sz="1050" dirty="0">
                <a:latin typeface="UD デジタル 教科書体 NK-R" panose="02020400000000000000" pitchFamily="18" charset="-128"/>
                <a:ea typeface="UD デジタル 教科書体 NK-R" panose="02020400000000000000" pitchFamily="18" charset="-128"/>
              </a:rPr>
              <a:t>は「道具屋筋商店街</a:t>
            </a:r>
            <a:r>
              <a:rPr kumimoji="1" lang="ja-JP" altLang="en-US" sz="1050" dirty="0" smtClean="0">
                <a:latin typeface="UD デジタル 教科書体 NK-R" panose="02020400000000000000" pitchFamily="18" charset="-128"/>
                <a:ea typeface="UD デジタル 教科書体 NK-R" panose="02020400000000000000" pitchFamily="18" charset="-128"/>
              </a:rPr>
              <a:t>」に設定</a:t>
            </a:r>
            <a:r>
              <a:rPr kumimoji="1" lang="ja-JP" altLang="en-US" sz="1050" dirty="0">
                <a:latin typeface="UD デジタル 教科書体 NK-R" panose="02020400000000000000" pitchFamily="18" charset="-128"/>
                <a:ea typeface="UD デジタル 教科書体 NK-R" panose="02020400000000000000" pitchFamily="18" charset="-128"/>
              </a:rPr>
              <a:t>。南北</a:t>
            </a:r>
            <a:r>
              <a:rPr kumimoji="1" lang="ja-JP" altLang="en-US" sz="1050">
                <a:latin typeface="UD デジタル 教科書体 NK-R" panose="02020400000000000000" pitchFamily="18" charset="-128"/>
                <a:ea typeface="UD デジタル 教科書体 NK-R" panose="02020400000000000000" pitchFamily="18" charset="-128"/>
              </a:rPr>
              <a:t>に</a:t>
            </a:r>
            <a:r>
              <a:rPr kumimoji="1" lang="ja-JP" altLang="en-US" sz="1050" smtClean="0">
                <a:latin typeface="UD デジタル 教科書体 NK-R" panose="02020400000000000000" pitchFamily="18" charset="-128"/>
                <a:ea typeface="UD デジタル 教科書体 NK-R" panose="02020400000000000000" pitchFamily="18" charset="-128"/>
              </a:rPr>
              <a:t>走る筋</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軸に、東西に繋がる通りや路地</a:t>
            </a:r>
            <a:r>
              <a:rPr kumimoji="1" lang="ja-JP" altLang="en-US" sz="1050" dirty="0" smtClean="0">
                <a:latin typeface="UD デジタル 教科書体 NK-R" panose="02020400000000000000" pitchFamily="18" charset="-128"/>
                <a:ea typeface="UD デジタル 教科書体 NK-R" panose="02020400000000000000" pitchFamily="18" charset="-128"/>
              </a:rPr>
              <a:t>を紹介</a:t>
            </a:r>
            <a:r>
              <a:rPr kumimoji="1" lang="ja-JP" altLang="en-US" sz="1050" dirty="0">
                <a:latin typeface="UD デジタル 教科書体 NK-R" panose="02020400000000000000" pitchFamily="18" charset="-128"/>
                <a:ea typeface="UD デジタル 教科書体 NK-R" panose="02020400000000000000" pitchFamily="18" charset="-128"/>
              </a:rPr>
              <a:t>。見過ごしがちな街の</a:t>
            </a:r>
            <a:r>
              <a:rPr kumimoji="1" lang="ja-JP" altLang="en-US" sz="1050" dirty="0" smtClean="0">
                <a:latin typeface="UD デジタル 教科書体 NK-R" panose="02020400000000000000" pitchFamily="18" charset="-128"/>
                <a:ea typeface="UD デジタル 教科書体 NK-R" panose="02020400000000000000" pitchFamily="18" charset="-128"/>
              </a:rPr>
              <a:t>一角も含め、</a:t>
            </a:r>
            <a:r>
              <a:rPr kumimoji="1" lang="ja-JP" altLang="en-US" sz="1050" dirty="0">
                <a:latin typeface="UD デジタル 教科書体 NK-R" panose="02020400000000000000" pitchFamily="18" charset="-128"/>
                <a:ea typeface="UD デジタル 教科書体 NK-R" panose="02020400000000000000" pitchFamily="18" charset="-128"/>
              </a:rPr>
              <a:t>紹介ポイントを</a:t>
            </a:r>
            <a:r>
              <a:rPr kumimoji="1" lang="en-US" altLang="ja-JP" sz="1050" dirty="0" smtClean="0">
                <a:latin typeface="UD デジタル 教科書体 NK-R" panose="02020400000000000000" pitchFamily="18" charset="-128"/>
                <a:ea typeface="UD デジタル 教科書体 NK-R" panose="02020400000000000000" pitchFamily="18" charset="-128"/>
              </a:rPr>
              <a:t>26</a:t>
            </a:r>
            <a:r>
              <a:rPr kumimoji="1" lang="ja-JP" altLang="en-US" sz="1050" dirty="0">
                <a:latin typeface="UD デジタル 教科書体 NK-R" panose="02020400000000000000" pitchFamily="18" charset="-128"/>
                <a:ea typeface="UD デジタル 教科書体 NK-R" panose="02020400000000000000" pitchFamily="18" charset="-128"/>
              </a:rPr>
              <a:t>か</a:t>
            </a:r>
            <a:r>
              <a:rPr kumimoji="1" lang="ja-JP" altLang="en-US" sz="1050" dirty="0" smtClean="0">
                <a:latin typeface="UD デジタル 教科書体 NK-R" panose="02020400000000000000" pitchFamily="18" charset="-128"/>
                <a:ea typeface="UD デジタル 教科書体 NK-R" panose="02020400000000000000" pitchFamily="18" charset="-128"/>
              </a:rPr>
              <a:t>所設定。</a:t>
            </a:r>
            <a:r>
              <a:rPr kumimoji="1" lang="ja-JP" altLang="en-US" sz="1050" dirty="0">
                <a:latin typeface="UD デジタル 教科書体 NK-R" panose="02020400000000000000" pitchFamily="18" charset="-128"/>
                <a:ea typeface="UD デジタル 教科書体 NK-R" panose="02020400000000000000" pitchFamily="18" charset="-128"/>
              </a:rPr>
              <a:t>語り部</a:t>
            </a:r>
            <a:r>
              <a:rPr kumimoji="1" lang="ja-JP" altLang="en-US" sz="1050" dirty="0" smtClean="0">
                <a:latin typeface="UD デジタル 教科書体 NK-R" panose="02020400000000000000" pitchFamily="18" charset="-128"/>
                <a:ea typeface="UD デジタル 教科書体 NK-R" panose="02020400000000000000" pitchFamily="18" charset="-128"/>
              </a:rPr>
              <a:t>に取材の上スタジオ収録し、デジタルデータ化を実施。現地での視聴にも適した１か所</a:t>
            </a:r>
            <a:r>
              <a:rPr kumimoji="1" lang="ja-JP" altLang="en-US" sz="1050" dirty="0">
                <a:latin typeface="UD デジタル 教科書体 NK-R" panose="02020400000000000000" pitchFamily="18" charset="-128"/>
                <a:ea typeface="UD デジタル 教科書体 NK-R" panose="02020400000000000000" pitchFamily="18" charset="-128"/>
              </a:rPr>
              <a:t>１分程度のミニガイド形式と</a:t>
            </a:r>
            <a:r>
              <a:rPr kumimoji="1" lang="ja-JP" altLang="en-US" sz="1050" dirty="0" smtClean="0">
                <a:latin typeface="UD デジタル 教科書体 NK-R" panose="02020400000000000000" pitchFamily="18" charset="-128"/>
                <a:ea typeface="UD デジタル 教科書体 NK-R" panose="02020400000000000000" pitchFamily="18" charset="-128"/>
              </a:rPr>
              <a:t>し、商店街の</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サイト内に周遊促進のツールとなる「千日前音声ガイド」</a:t>
            </a:r>
            <a:r>
              <a:rPr kumimoji="1" lang="ja-JP" altLang="en-US" sz="1050" dirty="0">
                <a:latin typeface="UD デジタル 教科書体 NK-R" panose="02020400000000000000" pitchFamily="18" charset="-128"/>
                <a:ea typeface="UD デジタル 教科書体 NK-R" panose="02020400000000000000" pitchFamily="18" charset="-128"/>
              </a:rPr>
              <a:t>として</a:t>
            </a:r>
            <a:r>
              <a:rPr kumimoji="1" lang="ja-JP" altLang="en-US" sz="1050" dirty="0" smtClean="0">
                <a:latin typeface="UD デジタル 教科書体 NK-R" panose="02020400000000000000" pitchFamily="18" charset="-128"/>
                <a:ea typeface="UD デジタル 教科書体 NK-R" panose="02020400000000000000" pitchFamily="18" charset="-128"/>
              </a:rPr>
              <a:t>公表。</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93663" indent="80963"/>
            <a:endParaRPr kumimoji="1" lang="ja-JP" altLang="en-US" sz="400" dirty="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②　「</a:t>
            </a:r>
            <a:r>
              <a:rPr kumimoji="1" lang="ja-JP" altLang="en-US" sz="1050" dirty="0">
                <a:latin typeface="UD デジタル 教科書体 NK-R" panose="02020400000000000000" pitchFamily="18" charset="-128"/>
                <a:ea typeface="UD デジタル 教科書体 NK-R" panose="02020400000000000000" pitchFamily="18" charset="-128"/>
              </a:rPr>
              <a:t>道具屋筋ガラポン大抽選会</a:t>
            </a:r>
            <a:r>
              <a:rPr kumimoji="1" lang="ja-JP" altLang="en-US" sz="1050" dirty="0" smtClean="0">
                <a:latin typeface="UD デジタル 教科書体 NK-R" panose="02020400000000000000" pitchFamily="18" charset="-128"/>
                <a:ea typeface="UD デジタル 教科書体 NK-R" panose="02020400000000000000" pitchFamily="18" charset="-128"/>
              </a:rPr>
              <a:t>」（自主事業）における</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デジタルスタンプラリー」実施</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商店街の恒例イベント「道具屋筋ガラポン大抽選会</a:t>
            </a:r>
            <a:r>
              <a:rPr kumimoji="1" lang="ja-JP" altLang="en-US" sz="1050" dirty="0" smtClean="0">
                <a:latin typeface="UD デジタル 教科書体 NK-R" panose="02020400000000000000" pitchFamily="18" charset="-128"/>
                <a:ea typeface="UD デジタル 教科書体 NK-R" panose="02020400000000000000" pitchFamily="18" charset="-128"/>
              </a:rPr>
              <a:t>」（自主事業）に</a:t>
            </a:r>
            <a:r>
              <a:rPr kumimoji="1" lang="ja-JP" altLang="en-US" sz="1050" dirty="0">
                <a:latin typeface="UD デジタル 教科書体 NK-R" panose="02020400000000000000" pitchFamily="18" charset="-128"/>
                <a:ea typeface="UD デジタル 教科書体 NK-R" panose="02020400000000000000" pitchFamily="18" charset="-128"/>
              </a:rPr>
              <a:t>おいて</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千日前</a:t>
            </a:r>
            <a:r>
              <a:rPr kumimoji="1" lang="ja-JP" altLang="en-US" sz="1050" dirty="0">
                <a:latin typeface="UD デジタル 教科書体 NK-R" panose="02020400000000000000" pitchFamily="18" charset="-128"/>
                <a:ea typeface="UD デジタル 教科書体 NK-R" panose="02020400000000000000" pitchFamily="18" charset="-128"/>
              </a:rPr>
              <a:t>音声</a:t>
            </a:r>
            <a:r>
              <a:rPr kumimoji="1" lang="ja-JP" altLang="en-US" sz="1050" dirty="0" smtClean="0">
                <a:latin typeface="UD デジタル 教科書体 NK-R" panose="02020400000000000000" pitchFamily="18" charset="-128"/>
                <a:ea typeface="UD デジタル 教科書体 NK-R" panose="02020400000000000000" pitchFamily="18" charset="-128"/>
              </a:rPr>
              <a:t>ガイド</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に</a:t>
            </a:r>
            <a:r>
              <a:rPr kumimoji="1" lang="ja-JP" altLang="en-US" sz="1050" dirty="0">
                <a:latin typeface="UD デジタル 教科書体 NK-R" panose="02020400000000000000" pitchFamily="18" charset="-128"/>
                <a:ea typeface="UD デジタル 教科書体 NK-R" panose="02020400000000000000" pitchFamily="18" charset="-128"/>
              </a:rPr>
              <a:t>誘導するＱＲ</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コードを掲示しＰＲ</a:t>
            </a:r>
            <a:r>
              <a:rPr kumimoji="1" lang="ja-JP" altLang="en-US" sz="1050" dirty="0">
                <a:latin typeface="UD デジタル 教科書体 NK-R" panose="02020400000000000000" pitchFamily="18" charset="-128"/>
                <a:ea typeface="UD デジタル 教科書体 NK-R" panose="02020400000000000000" pitchFamily="18" charset="-128"/>
              </a:rPr>
              <a:t>した。また、商店街</a:t>
            </a:r>
            <a:r>
              <a:rPr kumimoji="1" lang="ja-JP" altLang="en-US" sz="1050" dirty="0" smtClean="0">
                <a:latin typeface="UD デジタル 教科書体 NK-R" panose="02020400000000000000" pitchFamily="18" charset="-128"/>
                <a:ea typeface="UD デジタル 教科書体 NK-R" panose="02020400000000000000" pitchFamily="18" charset="-128"/>
              </a:rPr>
              <a:t>の</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サイトで</a:t>
            </a:r>
            <a:r>
              <a:rPr kumimoji="1" lang="ja-JP" altLang="en-US" sz="1050" dirty="0">
                <a:latin typeface="UD デジタル 教科書体 NK-R" panose="02020400000000000000" pitchFamily="18" charset="-128"/>
                <a:ea typeface="UD デジタル 教科書体 NK-R" panose="02020400000000000000" pitchFamily="18" charset="-128"/>
              </a:rPr>
              <a:t>各ポイント</a:t>
            </a:r>
            <a:r>
              <a:rPr kumimoji="1" lang="ja-JP" altLang="en-US" sz="1050" dirty="0" smtClean="0">
                <a:latin typeface="UD デジタル 教科書体 NK-R" panose="02020400000000000000" pitchFamily="18" charset="-128"/>
                <a:ea typeface="UD デジタル 教科書体 NK-R" panose="02020400000000000000" pitchFamily="18" charset="-128"/>
              </a:rPr>
              <a:t>の写真</a:t>
            </a:r>
            <a:r>
              <a:rPr kumimoji="1" lang="ja-JP" altLang="en-US" sz="1050" dirty="0">
                <a:latin typeface="UD デジタル 教科書体 NK-R" panose="02020400000000000000" pitchFamily="18" charset="-128"/>
                <a:ea typeface="UD デジタル 教科書体 NK-R" panose="02020400000000000000" pitchFamily="18" charset="-128"/>
              </a:rPr>
              <a:t>を</a:t>
            </a:r>
            <a:r>
              <a:rPr kumimoji="1" lang="ja-JP" altLang="en-US" sz="1050" dirty="0" smtClean="0">
                <a:latin typeface="UD デジタル 教科書体 NK-R" panose="02020400000000000000" pitchFamily="18" charset="-128"/>
                <a:ea typeface="UD デジタル 教科書体 NK-R" panose="02020400000000000000" pitchFamily="18" charset="-128"/>
              </a:rPr>
              <a:t>掲載するとともに、回遊</a:t>
            </a:r>
            <a:r>
              <a:rPr kumimoji="1" lang="ja-JP" altLang="en-US" sz="1050" dirty="0">
                <a:latin typeface="UD デジタル 教科書体 NK-R" panose="02020400000000000000" pitchFamily="18" charset="-128"/>
                <a:ea typeface="UD デジタル 教科書体 NK-R" panose="02020400000000000000" pitchFamily="18" charset="-128"/>
              </a:rPr>
              <a:t>を</a:t>
            </a:r>
            <a:r>
              <a:rPr kumimoji="1" lang="ja-JP" altLang="en-US" sz="1050" dirty="0" smtClean="0">
                <a:latin typeface="UD デジタル 教科書体 NK-R" panose="02020400000000000000" pitchFamily="18" charset="-128"/>
                <a:ea typeface="UD デジタル 教科書体 NK-R" panose="02020400000000000000" pitchFamily="18" charset="-128"/>
              </a:rPr>
              <a:t>促進するための</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デジタルスタンプラリー</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を実施した。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296204" y="5184337"/>
            <a:ext cx="4205746" cy="1543553"/>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zh-TW"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一般社団法人　大阪活性化事業実行委員会</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からひとこと</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4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これまで経験することのなかったコロナ災禍が世界を混乱に陥れる中、「食」を中心にしたミナミの街も多大なるダメージを受けていますが、２０２５年の万博開催やＩＲ事業の成功</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をめざして</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準備に入る時期を迎えます</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a:t>
            </a:r>
            <a:endPar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千田理事長と連携していろいろなイベントに取り組んでいますが、</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千日前音声ガイド</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を活用し、様々な機会を通じて情報発信に取り組んでいきます。これ</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までの地域財産を改めて整理し、新しい形で情報発信すること</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は街全体</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の元気につながると思います。官民連携・総力を結集してミナミ復活に</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取り組みましょう</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a:t>
            </a:r>
          </a:p>
        </p:txBody>
      </p:sp>
      <p:sp>
        <p:nvSpPr>
          <p:cNvPr id="41" name="角丸四角形 40"/>
          <p:cNvSpPr/>
          <p:nvPr/>
        </p:nvSpPr>
        <p:spPr>
          <a:xfrm>
            <a:off x="289064" y="5170227"/>
            <a:ext cx="4130225" cy="1557664"/>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4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400</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年以上にわたり、文化・芸能の中心地である大阪ミナミエリア。その魅力を</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するため、語り部の音声を収録した「千日前音声ガイド」は、</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を活用した効果的なプロモーションツールになりました</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今回</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は千日前編を作成しましたが、今後、周辺エリアにも拡大予定です。音声ガイドを活用したスタンプラリーの企画も進めています。</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年大阪万博時までに、インバウンドを視野に入れた多言語化対応にも取り組みたいと思います。</a:t>
            </a:r>
          </a:p>
        </p:txBody>
      </p:sp>
      <p:cxnSp>
        <p:nvCxnSpPr>
          <p:cNvPr id="43" name="直線コネクタ 42"/>
          <p:cNvCxnSpPr/>
          <p:nvPr/>
        </p:nvCxnSpPr>
        <p:spPr>
          <a:xfrm>
            <a:off x="414955" y="537821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37821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28542"/>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8944" y="3755300"/>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13544" y="6425066"/>
            <a:ext cx="1266268"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千田　忠司</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486401" y="57485"/>
            <a:ext cx="4276782"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事業実施商店街：千日前道具屋筋</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a:t>
            </a:r>
            <a:r>
              <a:rPr kumimoji="1" lang="zh-CN" altLang="en-US" sz="900" dirty="0">
                <a:solidFill>
                  <a:schemeClr val="tx1"/>
                </a:solidFill>
                <a:latin typeface="UD デジタル 教科書体 NK-R" panose="02020400000000000000" pitchFamily="18" charset="-128"/>
                <a:ea typeface="UD デジタル 教科書体 NK-R" panose="02020400000000000000" pitchFamily="18" charset="-128"/>
              </a:rPr>
              <a:t>大阪市中央区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00" dirty="0" err="1"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南海、近鉄、大阪</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メトロなんば駅すぐ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61</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48" name="テキスト ボックス 47">
            <a:extLst>
              <a:ext uri="{FF2B5EF4-FFF2-40B4-BE49-F238E27FC236}">
                <a16:creationId xmlns:a16="http://schemas.microsoft.com/office/drawing/2014/main" id="{2FE73D3B-BA8B-4169-BCB0-971899A6A395}"/>
              </a:ext>
            </a:extLst>
          </p:cNvPr>
          <p:cNvSpPr txBox="1"/>
          <p:nvPr/>
        </p:nvSpPr>
        <p:spPr>
          <a:xfrm>
            <a:off x="6731393" y="4695885"/>
            <a:ext cx="1922070"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抽選会場で</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の「音声ガイド」</a:t>
            </a:r>
            <a:r>
              <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QR</a:t>
            </a:r>
            <a:r>
              <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掲出</a:t>
            </a:r>
          </a:p>
        </p:txBody>
      </p:sp>
      <p:sp>
        <p:nvSpPr>
          <p:cNvPr id="53" name="テキスト ボックス 52">
            <a:extLst>
              <a:ext uri="{FF2B5EF4-FFF2-40B4-BE49-F238E27FC236}">
                <a16:creationId xmlns:a16="http://schemas.microsoft.com/office/drawing/2014/main" id="{85A9655B-CB65-41D7-A892-3ABFEF4F681B}"/>
              </a:ext>
            </a:extLst>
          </p:cNvPr>
          <p:cNvSpPr txBox="1"/>
          <p:nvPr/>
        </p:nvSpPr>
        <p:spPr>
          <a:xfrm>
            <a:off x="8458878" y="3244681"/>
            <a:ext cx="1518350" cy="3693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「千日前音声ガイド」</a:t>
            </a:r>
            <a:endParaRPr kumimoji="1" lang="en-US" altLang="ja-JP" sz="90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トップページ</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pic>
        <p:nvPicPr>
          <p:cNvPr id="8" name="図 7">
            <a:extLst>
              <a:ext uri="{FF2B5EF4-FFF2-40B4-BE49-F238E27FC236}">
                <a16:creationId xmlns:a16="http://schemas.microsoft.com/office/drawing/2014/main" id="{745DCF7F-90D2-4292-B8DF-AD6B3BD5A0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5374" y="1128567"/>
            <a:ext cx="1393914" cy="2013132"/>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7" name="テキスト ボックス 36">
            <a:extLst>
              <a:ext uri="{FF2B5EF4-FFF2-40B4-BE49-F238E27FC236}">
                <a16:creationId xmlns:a16="http://schemas.microsoft.com/office/drawing/2014/main" id="{093DCA5E-B041-4008-AD5C-FE5602EB6293}"/>
              </a:ext>
            </a:extLst>
          </p:cNvPr>
          <p:cNvSpPr txBox="1"/>
          <p:nvPr/>
        </p:nvSpPr>
        <p:spPr>
          <a:xfrm>
            <a:off x="6810706" y="3186658"/>
            <a:ext cx="158324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千日前音声ガイド」</a:t>
            </a:r>
            <a:endParaRPr kumimoji="1" lang="en-US" altLang="ja-JP" sz="900" dirty="0" smtClean="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PR</a:t>
            </a:r>
            <a:r>
              <a:rPr kumimoji="1" lang="ja-JP" altLang="en-US" sz="900" dirty="0">
                <a:latin typeface="UD デジタル 教科書体 NK-R" panose="02020400000000000000" pitchFamily="18" charset="-128"/>
                <a:ea typeface="UD デジタル 教科書体 NK-R" panose="02020400000000000000" pitchFamily="18" charset="-128"/>
              </a:rPr>
              <a:t>チラシ</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pic>
        <p:nvPicPr>
          <p:cNvPr id="10" name="図 9">
            <a:extLst>
              <a:ext uri="{FF2B5EF4-FFF2-40B4-BE49-F238E27FC236}">
                <a16:creationId xmlns:a16="http://schemas.microsoft.com/office/drawing/2014/main" id="{0247F3DA-C370-4D17-A9EC-6B8B2391C6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4"/>
          <a:stretch/>
        </p:blipFill>
        <p:spPr>
          <a:xfrm>
            <a:off x="8588432" y="1125102"/>
            <a:ext cx="1161280" cy="209213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図 13">
            <a:extLst>
              <a:ext uri="{FF2B5EF4-FFF2-40B4-BE49-F238E27FC236}">
                <a16:creationId xmlns:a16="http://schemas.microsoft.com/office/drawing/2014/main" id="{CB3449E4-325E-4C7D-B078-2E70D36FA7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1" r="15026"/>
          <a:stretch/>
        </p:blipFill>
        <p:spPr>
          <a:xfrm>
            <a:off x="6786455" y="3586882"/>
            <a:ext cx="1791692" cy="1064044"/>
          </a:xfrm>
          <a:prstGeom prst="rect">
            <a:avLst/>
          </a:prstGeom>
          <a:effectLst>
            <a:outerShdw blurRad="50800" dist="38100" dir="2700000" algn="tl" rotWithShape="0">
              <a:prstClr val="black">
                <a:alpha val="40000"/>
              </a:prstClr>
            </a:outerShdw>
          </a:effectLst>
        </p:spPr>
      </p:pic>
      <p:sp>
        <p:nvSpPr>
          <p:cNvPr id="33" name="テキスト ボックス 32"/>
          <p:cNvSpPr txBox="1"/>
          <p:nvPr/>
        </p:nvSpPr>
        <p:spPr>
          <a:xfrm>
            <a:off x="381179" y="3928820"/>
            <a:ext cx="6326121" cy="1331134"/>
          </a:xfrm>
          <a:prstGeom prst="rect">
            <a:avLst/>
          </a:prstGeom>
          <a:noFill/>
        </p:spPr>
        <p:txBody>
          <a:bodyPr wrap="square" rtlCol="0">
            <a:spAutoFit/>
          </a:bodyPr>
          <a:lstStyle/>
          <a:p>
            <a:pPr marL="85725" indent="-85725"/>
            <a:r>
              <a:rPr kumimoji="1" lang="ja-JP" altLang="en-US" sz="1050" dirty="0" smtClean="0">
                <a:latin typeface="UD デジタル 教科書体 NK-R" panose="02020400000000000000" pitchFamily="18" charset="-128"/>
                <a:ea typeface="UD デジタル 教科書体 NK-R" panose="02020400000000000000" pitchFamily="18" charset="-128"/>
              </a:rPr>
              <a:t>①　 歴史あるミナミエリアにおいて後</a:t>
            </a:r>
            <a:r>
              <a:rPr kumimoji="1" lang="ja-JP" altLang="en-US" sz="1050" dirty="0">
                <a:latin typeface="UD デジタル 教科書体 NK-R" panose="02020400000000000000" pitchFamily="18" charset="-128"/>
                <a:ea typeface="UD デジタル 教科書体 NK-R" panose="02020400000000000000" pitchFamily="18" charset="-128"/>
              </a:rPr>
              <a:t>世代に語り部の音声を残したいという商店街有志の思いがきっかけで、地域在住</a:t>
            </a:r>
            <a:r>
              <a:rPr kumimoji="1" lang="ja-JP" altLang="en-US" sz="1050" dirty="0" smtClean="0">
                <a:latin typeface="UD デジタル 教科書体 NK-R" panose="02020400000000000000" pitchFamily="18" charset="-128"/>
                <a:ea typeface="UD デジタル 教科書体 NK-R" panose="02020400000000000000" pitchFamily="18" charset="-128"/>
              </a:rPr>
              <a:t>の</a:t>
            </a:r>
            <a:r>
              <a:rPr kumimoji="1" lang="ja-JP" altLang="en-US" sz="1050" dirty="0">
                <a:latin typeface="UD デジタル 教科書体 NK-R" panose="02020400000000000000" pitchFamily="18" charset="-128"/>
                <a:ea typeface="UD デジタル 教科書体 NK-R" panose="02020400000000000000" pitchFamily="18" charset="-128"/>
              </a:rPr>
              <a:t>方</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中心に音声収録を呼び掛けたところ</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予想</a:t>
            </a:r>
            <a:r>
              <a:rPr kumimoji="1" lang="ja-JP" altLang="en-US" sz="1050" dirty="0" smtClean="0">
                <a:latin typeface="UD デジタル 教科書体 NK-R" panose="02020400000000000000" pitchFamily="18" charset="-128"/>
                <a:ea typeface="UD デジタル 教科書体 NK-R" panose="02020400000000000000" pitchFamily="18" charset="-128"/>
              </a:rPr>
              <a:t>以上</a:t>
            </a:r>
            <a:r>
              <a:rPr kumimoji="1" lang="ja-JP" altLang="en-US" sz="1050" dirty="0">
                <a:latin typeface="UD デジタル 教科書体 NK-R" panose="02020400000000000000" pitchFamily="18" charset="-128"/>
                <a:ea typeface="UD デジタル 教科書体 NK-R" panose="02020400000000000000" pitchFamily="18" charset="-128"/>
              </a:rPr>
              <a:t>の</a:t>
            </a:r>
            <a:r>
              <a:rPr kumimoji="1" lang="ja-JP" altLang="en-US" sz="1050" dirty="0" smtClean="0">
                <a:latin typeface="UD デジタル 教科書体 NK-R" panose="02020400000000000000" pitchFamily="18" charset="-128"/>
                <a:ea typeface="UD デジタル 教科書体 NK-R" panose="02020400000000000000" pitchFamily="18" charset="-128"/>
              </a:rPr>
              <a:t>方が収録</a:t>
            </a:r>
            <a:r>
              <a:rPr kumimoji="1" lang="ja-JP" altLang="en-US" sz="1050" dirty="0">
                <a:latin typeface="UD デジタル 教科書体 NK-R" panose="02020400000000000000" pitchFamily="18" charset="-128"/>
                <a:ea typeface="UD デジタル 教科書体 NK-R" panose="02020400000000000000" pitchFamily="18" charset="-128"/>
              </a:rPr>
              <a:t>に</a:t>
            </a:r>
            <a:r>
              <a:rPr kumimoji="1" lang="ja-JP" altLang="en-US" sz="1050" dirty="0" smtClean="0">
                <a:latin typeface="UD デジタル 教科書体 NK-R" panose="02020400000000000000" pitchFamily="18" charset="-128"/>
                <a:ea typeface="UD デジタル 教科書体 NK-R" panose="02020400000000000000" pitchFamily="18" charset="-128"/>
              </a:rPr>
              <a:t>参加いただき、魅力の詰まったガイドを完成することが</a:t>
            </a:r>
            <a:r>
              <a:rPr kumimoji="1" lang="ja-JP" altLang="en-US" sz="1050" dirty="0">
                <a:latin typeface="UD デジタル 教科書体 NK-R" panose="02020400000000000000" pitchFamily="18" charset="-128"/>
                <a:ea typeface="UD デジタル 教科書体 NK-R" panose="02020400000000000000" pitchFamily="18" charset="-128"/>
              </a:rPr>
              <a:t>でき</a:t>
            </a:r>
            <a:r>
              <a:rPr kumimoji="1" lang="ja-JP" altLang="en-US" sz="1050" dirty="0" smtClean="0">
                <a:latin typeface="UD デジタル 教科書体 NK-R" panose="02020400000000000000" pitchFamily="18" charset="-128"/>
                <a:ea typeface="UD デジタル 教科書体 NK-R" panose="02020400000000000000" pitchFamily="18" charset="-128"/>
              </a:rPr>
              <a:t>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85725" indent="-85725"/>
            <a:endParaRPr kumimoji="1" lang="en-US" altLang="ja-JP" sz="400" strike="sngStrike" dirty="0">
              <a:solidFill>
                <a:srgbClr val="FF0000"/>
              </a:solidFill>
              <a:latin typeface="UD デジタル 教科書体 NK-R" panose="02020400000000000000" pitchFamily="18" charset="-128"/>
              <a:ea typeface="UD デジタル 教科書体 NK-R" panose="02020400000000000000" pitchFamily="18" charset="-128"/>
            </a:endParaRPr>
          </a:p>
          <a:p>
            <a:pPr marL="85725" indent="-85725"/>
            <a:r>
              <a:rPr kumimoji="1" lang="ja-JP" altLang="en-US" sz="1050" dirty="0" smtClean="0">
                <a:latin typeface="UD デジタル 教科書体 NK-R" panose="02020400000000000000" pitchFamily="18" charset="-128"/>
                <a:ea typeface="UD デジタル 教科書体 NK-R" panose="02020400000000000000" pitchFamily="18" charset="-128"/>
              </a:rPr>
              <a:t>②　 「道具屋筋</a:t>
            </a:r>
            <a:r>
              <a:rPr kumimoji="1" lang="ja-JP" altLang="en-US" sz="1050" dirty="0">
                <a:latin typeface="UD デジタル 教科書体 NK-R" panose="02020400000000000000" pitchFamily="18" charset="-128"/>
                <a:ea typeface="UD デジタル 教科書体 NK-R" panose="02020400000000000000" pitchFamily="18" charset="-128"/>
              </a:rPr>
              <a:t>ガラポン大抽選</a:t>
            </a:r>
            <a:r>
              <a:rPr kumimoji="1" lang="ja-JP" altLang="en-US" sz="1050" dirty="0" smtClean="0">
                <a:latin typeface="UD デジタル 教科書体 NK-R" panose="02020400000000000000" pitchFamily="18" charset="-128"/>
                <a:ea typeface="UD デジタル 教科書体 NK-R" panose="02020400000000000000" pitchFamily="18" charset="-128"/>
              </a:rPr>
              <a:t>会場」（自主事業）で</a:t>
            </a:r>
            <a:r>
              <a:rPr kumimoji="1" lang="ja-JP" altLang="en-US" sz="1050" dirty="0">
                <a:latin typeface="UD デジタル 教科書体 NK-R" panose="02020400000000000000" pitchFamily="18" charset="-128"/>
                <a:ea typeface="UD デジタル 教科書体 NK-R" panose="02020400000000000000" pitchFamily="18" charset="-128"/>
              </a:rPr>
              <a:t>実施</a:t>
            </a:r>
            <a:r>
              <a:rPr kumimoji="1" lang="ja-JP" altLang="en-US" sz="1050" dirty="0" smtClean="0">
                <a:latin typeface="UD デジタル 教科書体 NK-R" panose="02020400000000000000" pitchFamily="18" charset="-128"/>
                <a:ea typeface="UD デジタル 教科書体 NK-R" panose="02020400000000000000" pitchFamily="18" charset="-128"/>
              </a:rPr>
              <a:t>した</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デジタルスタンプラリー</a:t>
            </a:r>
            <a:r>
              <a:rPr kumimoji="1" lang="en-US" altLang="ja-JP"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には</a:t>
            </a:r>
            <a:r>
              <a:rPr kumimoji="1" lang="ja-JP" altLang="en-US" sz="1050" dirty="0">
                <a:latin typeface="UD デジタル 教科書体 NK-R" panose="02020400000000000000" pitchFamily="18" charset="-128"/>
                <a:ea typeface="UD デジタル 教科書体 NK-R" panose="02020400000000000000" pitchFamily="18" charset="-128"/>
              </a:rPr>
              <a:t>、たくさんの方が参加いただけた。参加者からは、「いつも歩いている場所の歴史に気軽に触れることが出来るのは新しい体験だった」「ぜひ周辺の地域にも拡大して欲しい」などの意見をいただいた。</a:t>
            </a:r>
          </a:p>
          <a:p>
            <a:pPr indent="85725"/>
            <a:r>
              <a:rPr kumimoji="1" lang="ja-JP" altLang="en-US" sz="1050" dirty="0" smtClean="0">
                <a:latin typeface="UD デジタル 教科書体 NK-R" panose="02020400000000000000" pitchFamily="18" charset="-128"/>
                <a:ea typeface="UD デジタル 教科書体 NK-R" panose="02020400000000000000" pitchFamily="18" charset="-128"/>
              </a:rPr>
              <a:t>音声</a:t>
            </a:r>
            <a:r>
              <a:rPr kumimoji="1" lang="ja-JP" altLang="en-US" sz="1050" dirty="0">
                <a:latin typeface="UD デジタル 教科書体 NK-R" panose="02020400000000000000" pitchFamily="18" charset="-128"/>
                <a:ea typeface="UD デジタル 教科書体 NK-R" panose="02020400000000000000" pitchFamily="18" charset="-128"/>
              </a:rPr>
              <a:t>ガイド</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通じて</a:t>
            </a:r>
            <a:r>
              <a:rPr kumimoji="1" lang="ja-JP" altLang="en-US" sz="1050" dirty="0" smtClean="0">
                <a:latin typeface="UD デジタル 教科書体 NK-R" panose="02020400000000000000" pitchFamily="18" charset="-128"/>
                <a:ea typeface="UD デジタル 教科書体 NK-R" panose="02020400000000000000" pitchFamily="18" charset="-128"/>
              </a:rPr>
              <a:t>、ミナミエリア</a:t>
            </a:r>
            <a:r>
              <a:rPr kumimoji="1" lang="ja-JP" altLang="en-US" sz="1050" dirty="0">
                <a:latin typeface="UD デジタル 教科書体 NK-R" panose="02020400000000000000" pitchFamily="18" charset="-128"/>
                <a:ea typeface="UD デジタル 教科書体 NK-R" panose="02020400000000000000" pitchFamily="18" charset="-128"/>
              </a:rPr>
              <a:t>の通りや路地に関する懐かしい思い出などに触れて</a:t>
            </a:r>
            <a:r>
              <a:rPr kumimoji="1" lang="ja-JP" altLang="en-US" sz="1050" dirty="0" smtClean="0">
                <a:latin typeface="UD デジタル 教科書体 NK-R" panose="02020400000000000000" pitchFamily="18" charset="-128"/>
                <a:ea typeface="UD デジタル 教科書体 NK-R" panose="02020400000000000000" pitchFamily="18" charset="-128"/>
              </a:rPr>
              <a:t>いただけた。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pic>
        <p:nvPicPr>
          <p:cNvPr id="45" name="図 44">
            <a:extLst>
              <a:ext uri="{FF2B5EF4-FFF2-40B4-BE49-F238E27FC236}">
                <a16:creationId xmlns:a16="http://schemas.microsoft.com/office/drawing/2014/main" id="{E09F1330-CF47-45EF-9F38-962E7C8566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52" t="-1" r="18882" b="46369"/>
          <a:stretch/>
        </p:blipFill>
        <p:spPr bwMode="auto">
          <a:xfrm>
            <a:off x="517240" y="5647381"/>
            <a:ext cx="688976" cy="750332"/>
          </a:xfrm>
          <a:prstGeom prst="rect">
            <a:avLst/>
          </a:prstGeom>
          <a:noFill/>
          <a:ln>
            <a:noFill/>
          </a:ln>
          <a:extLst>
            <a:ext uri="{53640926-AAD7-44D8-BBD7-CCE9431645EC}">
              <a14:shadowObscured xmlns:a14="http://schemas.microsoft.com/office/drawing/2010/main"/>
            </a:ext>
          </a:extLst>
        </p:spPr>
      </p:pic>
      <p:sp>
        <p:nvSpPr>
          <p:cNvPr id="69" name="テキスト ボックス 68">
            <a:extLst>
              <a:ext uri="{FF2B5EF4-FFF2-40B4-BE49-F238E27FC236}">
                <a16:creationId xmlns:a16="http://schemas.microsoft.com/office/drawing/2014/main" id="{B268346B-9296-493C-913E-68C7B0531D6D}"/>
              </a:ext>
            </a:extLst>
          </p:cNvPr>
          <p:cNvSpPr txBox="1"/>
          <p:nvPr/>
        </p:nvSpPr>
        <p:spPr>
          <a:xfrm>
            <a:off x="8087946" y="37073"/>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店舗</a:t>
            </a:r>
          </a:p>
        </p:txBody>
      </p:sp>
      <p:sp>
        <p:nvSpPr>
          <p:cNvPr id="70" name="テキスト ボックス 69">
            <a:extLst>
              <a:ext uri="{FF2B5EF4-FFF2-40B4-BE49-F238E27FC236}">
                <a16:creationId xmlns:a16="http://schemas.microsoft.com/office/drawing/2014/main" id="{18AD505C-CD2C-459F-968A-4B161344F612}"/>
              </a:ext>
            </a:extLst>
          </p:cNvPr>
          <p:cNvSpPr txBox="1"/>
          <p:nvPr/>
        </p:nvSpPr>
        <p:spPr>
          <a:xfrm>
            <a:off x="8703016" y="4156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71" name="テキスト ボックス 70">
            <a:extLst>
              <a:ext uri="{FF2B5EF4-FFF2-40B4-BE49-F238E27FC236}">
                <a16:creationId xmlns:a16="http://schemas.microsoft.com/office/drawing/2014/main" id="{90E6EFD4-33F9-424A-AA30-0A996A901727}"/>
              </a:ext>
            </a:extLst>
          </p:cNvPr>
          <p:cNvSpPr txBox="1"/>
          <p:nvPr/>
        </p:nvSpPr>
        <p:spPr>
          <a:xfrm>
            <a:off x="9055806" y="37894"/>
            <a:ext cx="707377"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音声ガイド</a:t>
            </a:r>
          </a:p>
        </p:txBody>
      </p:sp>
      <p:grpSp>
        <p:nvGrpSpPr>
          <p:cNvPr id="96" name="Group 4"/>
          <p:cNvGrpSpPr>
            <a:grpSpLocks noChangeAspect="1"/>
          </p:cNvGrpSpPr>
          <p:nvPr/>
        </p:nvGrpSpPr>
        <p:grpSpPr bwMode="auto">
          <a:xfrm>
            <a:off x="9197973" y="238363"/>
            <a:ext cx="421405" cy="414254"/>
            <a:chOff x="-1674" y="-28"/>
            <a:chExt cx="1625" cy="1625"/>
          </a:xfrm>
        </p:grpSpPr>
        <p:sp>
          <p:nvSpPr>
            <p:cNvPr id="97" name="AutoShape 3"/>
            <p:cNvSpPr>
              <a:spLocks noChangeAspect="1" noChangeArrowheads="1" noTextEdit="1"/>
            </p:cNvSpPr>
            <p:nvPr/>
          </p:nvSpPr>
          <p:spPr bwMode="auto">
            <a:xfrm>
              <a:off x="-1674" y="-17"/>
              <a:ext cx="1577" cy="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5"/>
            <p:cNvSpPr>
              <a:spLocks/>
            </p:cNvSpPr>
            <p:nvPr/>
          </p:nvSpPr>
          <p:spPr bwMode="auto">
            <a:xfrm>
              <a:off x="-1674" y="-28"/>
              <a:ext cx="1625" cy="1625"/>
            </a:xfrm>
            <a:custGeom>
              <a:avLst/>
              <a:gdLst>
                <a:gd name="T0" fmla="*/ 396 w 434"/>
                <a:gd name="T1" fmla="*/ 434 h 434"/>
                <a:gd name="T2" fmla="*/ 396 w 434"/>
                <a:gd name="T3" fmla="*/ 434 h 434"/>
                <a:gd name="T4" fmla="*/ 37 w 434"/>
                <a:gd name="T5" fmla="*/ 434 h 434"/>
                <a:gd name="T6" fmla="*/ 0 w 434"/>
                <a:gd name="T7" fmla="*/ 396 h 434"/>
                <a:gd name="T8" fmla="*/ 0 w 434"/>
                <a:gd name="T9" fmla="*/ 37 h 434"/>
                <a:gd name="T10" fmla="*/ 37 w 434"/>
                <a:gd name="T11" fmla="*/ 0 h 434"/>
                <a:gd name="T12" fmla="*/ 396 w 434"/>
                <a:gd name="T13" fmla="*/ 0 h 434"/>
                <a:gd name="T14" fmla="*/ 434 w 434"/>
                <a:gd name="T15" fmla="*/ 37 h 434"/>
                <a:gd name="T16" fmla="*/ 434 w 434"/>
                <a:gd name="T17" fmla="*/ 396 h 434"/>
                <a:gd name="T18" fmla="*/ 396 w 434"/>
                <a:gd name="T19"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434">
                  <a:moveTo>
                    <a:pt x="396" y="434"/>
                  </a:moveTo>
                  <a:lnTo>
                    <a:pt x="396" y="434"/>
                  </a:lnTo>
                  <a:lnTo>
                    <a:pt x="37" y="434"/>
                  </a:lnTo>
                  <a:cubicBezTo>
                    <a:pt x="16" y="434"/>
                    <a:pt x="0" y="417"/>
                    <a:pt x="0" y="396"/>
                  </a:cubicBezTo>
                  <a:lnTo>
                    <a:pt x="0" y="37"/>
                  </a:lnTo>
                  <a:cubicBezTo>
                    <a:pt x="0" y="16"/>
                    <a:pt x="16" y="0"/>
                    <a:pt x="37" y="0"/>
                  </a:cubicBezTo>
                  <a:lnTo>
                    <a:pt x="396" y="0"/>
                  </a:lnTo>
                  <a:cubicBezTo>
                    <a:pt x="417" y="0"/>
                    <a:pt x="434" y="16"/>
                    <a:pt x="434" y="37"/>
                  </a:cubicBezTo>
                  <a:lnTo>
                    <a:pt x="434" y="396"/>
                  </a:lnTo>
                  <a:cubicBezTo>
                    <a:pt x="434" y="417"/>
                    <a:pt x="417" y="434"/>
                    <a:pt x="396" y="434"/>
                  </a:cubicBezTo>
                  <a:close/>
                </a:path>
              </a:pathLst>
            </a:custGeom>
            <a:solidFill>
              <a:srgbClr val="003894"/>
            </a:solidFill>
            <a:ln w="0">
              <a:solidFill>
                <a:srgbClr val="00389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15"/>
            <p:cNvSpPr>
              <a:spLocks/>
            </p:cNvSpPr>
            <p:nvPr/>
          </p:nvSpPr>
          <p:spPr bwMode="auto">
            <a:xfrm>
              <a:off x="-551" y="99"/>
              <a:ext cx="386" cy="389"/>
            </a:xfrm>
            <a:custGeom>
              <a:avLst/>
              <a:gdLst>
                <a:gd name="T0" fmla="*/ 4 w 103"/>
                <a:gd name="T1" fmla="*/ 0 h 104"/>
                <a:gd name="T2" fmla="*/ 4 w 103"/>
                <a:gd name="T3" fmla="*/ 0 h 104"/>
                <a:gd name="T4" fmla="*/ 0 w 103"/>
                <a:gd name="T5" fmla="*/ 13 h 104"/>
                <a:gd name="T6" fmla="*/ 90 w 103"/>
                <a:gd name="T7" fmla="*/ 104 h 104"/>
                <a:gd name="T8" fmla="*/ 103 w 103"/>
                <a:gd name="T9" fmla="*/ 100 h 104"/>
                <a:gd name="T10" fmla="*/ 4 w 103"/>
                <a:gd name="T11" fmla="*/ 0 h 104"/>
              </a:gdLst>
              <a:ahLst/>
              <a:cxnLst>
                <a:cxn ang="0">
                  <a:pos x="T0" y="T1"/>
                </a:cxn>
                <a:cxn ang="0">
                  <a:pos x="T2" y="T3"/>
                </a:cxn>
                <a:cxn ang="0">
                  <a:pos x="T4" y="T5"/>
                </a:cxn>
                <a:cxn ang="0">
                  <a:pos x="T6" y="T7"/>
                </a:cxn>
                <a:cxn ang="0">
                  <a:pos x="T8" y="T9"/>
                </a:cxn>
                <a:cxn ang="0">
                  <a:pos x="T10" y="T11"/>
                </a:cxn>
              </a:cxnLst>
              <a:rect l="0" t="0" r="r" b="b"/>
              <a:pathLst>
                <a:path w="103" h="104">
                  <a:moveTo>
                    <a:pt x="4" y="0"/>
                  </a:moveTo>
                  <a:lnTo>
                    <a:pt x="4" y="0"/>
                  </a:lnTo>
                  <a:lnTo>
                    <a:pt x="0" y="13"/>
                  </a:lnTo>
                  <a:cubicBezTo>
                    <a:pt x="44" y="25"/>
                    <a:pt x="79" y="60"/>
                    <a:pt x="90" y="104"/>
                  </a:cubicBezTo>
                  <a:lnTo>
                    <a:pt x="103" y="100"/>
                  </a:lnTo>
                  <a:cubicBezTo>
                    <a:pt x="90" y="52"/>
                    <a:pt x="52" y="13"/>
                    <a:pt x="4" y="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16"/>
            <p:cNvSpPr>
              <a:spLocks/>
            </p:cNvSpPr>
            <p:nvPr/>
          </p:nvSpPr>
          <p:spPr bwMode="auto">
            <a:xfrm>
              <a:off x="-566" y="234"/>
              <a:ext cx="262" cy="266"/>
            </a:xfrm>
            <a:custGeom>
              <a:avLst/>
              <a:gdLst>
                <a:gd name="T0" fmla="*/ 2 w 70"/>
                <a:gd name="T1" fmla="*/ 0 h 71"/>
                <a:gd name="T2" fmla="*/ 2 w 70"/>
                <a:gd name="T3" fmla="*/ 0 h 71"/>
                <a:gd name="T4" fmla="*/ 0 w 70"/>
                <a:gd name="T5" fmla="*/ 13 h 71"/>
                <a:gd name="T6" fmla="*/ 57 w 70"/>
                <a:gd name="T7" fmla="*/ 71 h 71"/>
                <a:gd name="T8" fmla="*/ 70 w 70"/>
                <a:gd name="T9" fmla="*/ 68 h 71"/>
                <a:gd name="T10" fmla="*/ 2 w 70"/>
                <a:gd name="T11" fmla="*/ 0 h 71"/>
              </a:gdLst>
              <a:ahLst/>
              <a:cxnLst>
                <a:cxn ang="0">
                  <a:pos x="T0" y="T1"/>
                </a:cxn>
                <a:cxn ang="0">
                  <a:pos x="T2" y="T3"/>
                </a:cxn>
                <a:cxn ang="0">
                  <a:pos x="T4" y="T5"/>
                </a:cxn>
                <a:cxn ang="0">
                  <a:pos x="T6" y="T7"/>
                </a:cxn>
                <a:cxn ang="0">
                  <a:pos x="T8" y="T9"/>
                </a:cxn>
                <a:cxn ang="0">
                  <a:pos x="T10" y="T11"/>
                </a:cxn>
              </a:cxnLst>
              <a:rect l="0" t="0" r="r" b="b"/>
              <a:pathLst>
                <a:path w="70" h="71">
                  <a:moveTo>
                    <a:pt x="2" y="0"/>
                  </a:moveTo>
                  <a:lnTo>
                    <a:pt x="2" y="0"/>
                  </a:lnTo>
                  <a:lnTo>
                    <a:pt x="0" y="13"/>
                  </a:lnTo>
                  <a:cubicBezTo>
                    <a:pt x="29" y="19"/>
                    <a:pt x="51" y="42"/>
                    <a:pt x="57" y="71"/>
                  </a:cubicBezTo>
                  <a:lnTo>
                    <a:pt x="70" y="68"/>
                  </a:lnTo>
                  <a:cubicBezTo>
                    <a:pt x="63" y="34"/>
                    <a:pt x="37" y="7"/>
                    <a:pt x="2" y="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17"/>
            <p:cNvSpPr>
              <a:spLocks/>
            </p:cNvSpPr>
            <p:nvPr/>
          </p:nvSpPr>
          <p:spPr bwMode="auto">
            <a:xfrm>
              <a:off x="-566" y="354"/>
              <a:ext cx="146" cy="146"/>
            </a:xfrm>
            <a:custGeom>
              <a:avLst/>
              <a:gdLst>
                <a:gd name="T0" fmla="*/ 2 w 39"/>
                <a:gd name="T1" fmla="*/ 0 h 39"/>
                <a:gd name="T2" fmla="*/ 2 w 39"/>
                <a:gd name="T3" fmla="*/ 0 h 39"/>
                <a:gd name="T4" fmla="*/ 0 w 39"/>
                <a:gd name="T5" fmla="*/ 13 h 39"/>
                <a:gd name="T6" fmla="*/ 26 w 39"/>
                <a:gd name="T7" fmla="*/ 39 h 39"/>
                <a:gd name="T8" fmla="*/ 39 w 39"/>
                <a:gd name="T9" fmla="*/ 36 h 39"/>
                <a:gd name="T10" fmla="*/ 2 w 39"/>
                <a:gd name="T11" fmla="*/ 0 h 39"/>
              </a:gdLst>
              <a:ahLst/>
              <a:cxnLst>
                <a:cxn ang="0">
                  <a:pos x="T0" y="T1"/>
                </a:cxn>
                <a:cxn ang="0">
                  <a:pos x="T2" y="T3"/>
                </a:cxn>
                <a:cxn ang="0">
                  <a:pos x="T4" y="T5"/>
                </a:cxn>
                <a:cxn ang="0">
                  <a:pos x="T6" y="T7"/>
                </a:cxn>
                <a:cxn ang="0">
                  <a:pos x="T8" y="T9"/>
                </a:cxn>
                <a:cxn ang="0">
                  <a:pos x="T10" y="T11"/>
                </a:cxn>
              </a:cxnLst>
              <a:rect l="0" t="0" r="r" b="b"/>
              <a:pathLst>
                <a:path w="39" h="39">
                  <a:moveTo>
                    <a:pt x="2" y="0"/>
                  </a:moveTo>
                  <a:lnTo>
                    <a:pt x="2" y="0"/>
                  </a:lnTo>
                  <a:lnTo>
                    <a:pt x="0" y="13"/>
                  </a:lnTo>
                  <a:cubicBezTo>
                    <a:pt x="13" y="16"/>
                    <a:pt x="23" y="26"/>
                    <a:pt x="26" y="39"/>
                  </a:cubicBezTo>
                  <a:lnTo>
                    <a:pt x="39" y="36"/>
                  </a:lnTo>
                  <a:cubicBezTo>
                    <a:pt x="35" y="18"/>
                    <a:pt x="21" y="4"/>
                    <a:pt x="2" y="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32"/>
            <p:cNvSpPr>
              <a:spLocks noEditPoints="1"/>
            </p:cNvSpPr>
            <p:nvPr/>
          </p:nvSpPr>
          <p:spPr bwMode="auto">
            <a:xfrm>
              <a:off x="-1491" y="137"/>
              <a:ext cx="798" cy="1336"/>
            </a:xfrm>
            <a:custGeom>
              <a:avLst/>
              <a:gdLst>
                <a:gd name="T0" fmla="*/ 190 w 213"/>
                <a:gd name="T1" fmla="*/ 299 h 357"/>
                <a:gd name="T2" fmla="*/ 190 w 213"/>
                <a:gd name="T3" fmla="*/ 299 h 357"/>
                <a:gd name="T4" fmla="*/ 23 w 213"/>
                <a:gd name="T5" fmla="*/ 299 h 357"/>
                <a:gd name="T6" fmla="*/ 23 w 213"/>
                <a:gd name="T7" fmla="*/ 49 h 357"/>
                <a:gd name="T8" fmla="*/ 190 w 213"/>
                <a:gd name="T9" fmla="*/ 49 h 357"/>
                <a:gd name="T10" fmla="*/ 190 w 213"/>
                <a:gd name="T11" fmla="*/ 299 h 357"/>
                <a:gd name="T12" fmla="*/ 107 w 213"/>
                <a:gd name="T13" fmla="*/ 336 h 357"/>
                <a:gd name="T14" fmla="*/ 107 w 213"/>
                <a:gd name="T15" fmla="*/ 336 h 357"/>
                <a:gd name="T16" fmla="*/ 96 w 213"/>
                <a:gd name="T17" fmla="*/ 325 h 357"/>
                <a:gd name="T18" fmla="*/ 107 w 213"/>
                <a:gd name="T19" fmla="*/ 315 h 357"/>
                <a:gd name="T20" fmla="*/ 117 w 213"/>
                <a:gd name="T21" fmla="*/ 325 h 357"/>
                <a:gd name="T22" fmla="*/ 107 w 213"/>
                <a:gd name="T23" fmla="*/ 336 h 357"/>
                <a:gd name="T24" fmla="*/ 80 w 213"/>
                <a:gd name="T25" fmla="*/ 14 h 357"/>
                <a:gd name="T26" fmla="*/ 80 w 213"/>
                <a:gd name="T27" fmla="*/ 14 h 357"/>
                <a:gd name="T28" fmla="*/ 133 w 213"/>
                <a:gd name="T29" fmla="*/ 14 h 357"/>
                <a:gd name="T30" fmla="*/ 139 w 213"/>
                <a:gd name="T31" fmla="*/ 20 h 357"/>
                <a:gd name="T32" fmla="*/ 133 w 213"/>
                <a:gd name="T33" fmla="*/ 26 h 357"/>
                <a:gd name="T34" fmla="*/ 80 w 213"/>
                <a:gd name="T35" fmla="*/ 26 h 357"/>
                <a:gd name="T36" fmla="*/ 74 w 213"/>
                <a:gd name="T37" fmla="*/ 20 h 357"/>
                <a:gd name="T38" fmla="*/ 80 w 213"/>
                <a:gd name="T39" fmla="*/ 14 h 357"/>
                <a:gd name="T40" fmla="*/ 172 w 213"/>
                <a:gd name="T41" fmla="*/ 0 h 357"/>
                <a:gd name="T42" fmla="*/ 172 w 213"/>
                <a:gd name="T43" fmla="*/ 0 h 357"/>
                <a:gd name="T44" fmla="*/ 41 w 213"/>
                <a:gd name="T45" fmla="*/ 0 h 357"/>
                <a:gd name="T46" fmla="*/ 0 w 213"/>
                <a:gd name="T47" fmla="*/ 39 h 357"/>
                <a:gd name="T48" fmla="*/ 0 w 213"/>
                <a:gd name="T49" fmla="*/ 289 h 357"/>
                <a:gd name="T50" fmla="*/ 71 w 213"/>
                <a:gd name="T51" fmla="*/ 357 h 357"/>
                <a:gd name="T52" fmla="*/ 142 w 213"/>
                <a:gd name="T53" fmla="*/ 357 h 357"/>
                <a:gd name="T54" fmla="*/ 213 w 213"/>
                <a:gd name="T55" fmla="*/ 289 h 357"/>
                <a:gd name="T56" fmla="*/ 213 w 213"/>
                <a:gd name="T57" fmla="*/ 39 h 357"/>
                <a:gd name="T58" fmla="*/ 172 w 213"/>
                <a:gd name="T5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357">
                  <a:moveTo>
                    <a:pt x="190" y="299"/>
                  </a:moveTo>
                  <a:lnTo>
                    <a:pt x="190" y="299"/>
                  </a:lnTo>
                  <a:lnTo>
                    <a:pt x="23" y="299"/>
                  </a:lnTo>
                  <a:lnTo>
                    <a:pt x="23" y="49"/>
                  </a:lnTo>
                  <a:lnTo>
                    <a:pt x="190" y="49"/>
                  </a:lnTo>
                  <a:lnTo>
                    <a:pt x="190" y="299"/>
                  </a:lnTo>
                  <a:close/>
                  <a:moveTo>
                    <a:pt x="107" y="336"/>
                  </a:moveTo>
                  <a:lnTo>
                    <a:pt x="107" y="336"/>
                  </a:lnTo>
                  <a:cubicBezTo>
                    <a:pt x="101" y="336"/>
                    <a:pt x="96" y="331"/>
                    <a:pt x="96" y="325"/>
                  </a:cubicBezTo>
                  <a:cubicBezTo>
                    <a:pt x="96" y="320"/>
                    <a:pt x="101" y="315"/>
                    <a:pt x="107" y="315"/>
                  </a:cubicBezTo>
                  <a:cubicBezTo>
                    <a:pt x="112" y="315"/>
                    <a:pt x="117" y="320"/>
                    <a:pt x="117" y="325"/>
                  </a:cubicBezTo>
                  <a:cubicBezTo>
                    <a:pt x="117" y="331"/>
                    <a:pt x="112" y="336"/>
                    <a:pt x="107" y="336"/>
                  </a:cubicBezTo>
                  <a:close/>
                  <a:moveTo>
                    <a:pt x="80" y="14"/>
                  </a:moveTo>
                  <a:lnTo>
                    <a:pt x="80" y="14"/>
                  </a:lnTo>
                  <a:lnTo>
                    <a:pt x="133" y="14"/>
                  </a:lnTo>
                  <a:cubicBezTo>
                    <a:pt x="137" y="14"/>
                    <a:pt x="139" y="17"/>
                    <a:pt x="139" y="20"/>
                  </a:cubicBezTo>
                  <a:cubicBezTo>
                    <a:pt x="139" y="24"/>
                    <a:pt x="137" y="26"/>
                    <a:pt x="133" y="26"/>
                  </a:cubicBezTo>
                  <a:lnTo>
                    <a:pt x="80" y="26"/>
                  </a:lnTo>
                  <a:cubicBezTo>
                    <a:pt x="76" y="26"/>
                    <a:pt x="74" y="24"/>
                    <a:pt x="74" y="20"/>
                  </a:cubicBezTo>
                  <a:cubicBezTo>
                    <a:pt x="74" y="17"/>
                    <a:pt x="76" y="14"/>
                    <a:pt x="80" y="14"/>
                  </a:cubicBezTo>
                  <a:close/>
                  <a:moveTo>
                    <a:pt x="172" y="0"/>
                  </a:moveTo>
                  <a:lnTo>
                    <a:pt x="172" y="0"/>
                  </a:lnTo>
                  <a:lnTo>
                    <a:pt x="41" y="0"/>
                  </a:lnTo>
                  <a:cubicBezTo>
                    <a:pt x="18" y="0"/>
                    <a:pt x="0" y="18"/>
                    <a:pt x="0" y="39"/>
                  </a:cubicBezTo>
                  <a:lnTo>
                    <a:pt x="0" y="289"/>
                  </a:lnTo>
                  <a:cubicBezTo>
                    <a:pt x="0" y="326"/>
                    <a:pt x="32" y="357"/>
                    <a:pt x="71" y="357"/>
                  </a:cubicBezTo>
                  <a:lnTo>
                    <a:pt x="142" y="357"/>
                  </a:lnTo>
                  <a:cubicBezTo>
                    <a:pt x="181" y="357"/>
                    <a:pt x="213" y="326"/>
                    <a:pt x="213" y="289"/>
                  </a:cubicBezTo>
                  <a:lnTo>
                    <a:pt x="213" y="39"/>
                  </a:lnTo>
                  <a:cubicBezTo>
                    <a:pt x="213" y="18"/>
                    <a:pt x="195" y="0"/>
                    <a:pt x="172" y="0"/>
                  </a:cubicBezTo>
                  <a:close/>
                </a:path>
              </a:pathLst>
            </a:custGeom>
            <a:solidFill>
              <a:srgbClr val="FFFFFF"/>
            </a:solidFill>
            <a:ln w="0">
              <a:solidFill>
                <a:srgbClr val="00389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pic>
        <p:nvPicPr>
          <p:cNvPr id="103" name="図 102">
            <a:extLst>
              <a:ext uri="{FF2B5EF4-FFF2-40B4-BE49-F238E27FC236}">
                <a16:creationId xmlns:a16="http://schemas.microsoft.com/office/drawing/2014/main" id="{5D41EF15-26DF-F44E-9B76-5CB887FDCFA4}"/>
              </a:ext>
            </a:extLst>
          </p:cNvPr>
          <p:cNvPicPr>
            <a:picLocks noChangeAspect="1"/>
          </p:cNvPicPr>
          <p:nvPr/>
        </p:nvPicPr>
        <p:blipFill>
          <a:blip r:embed="rId8"/>
          <a:stretch>
            <a:fillRect/>
          </a:stretch>
        </p:blipFill>
        <p:spPr>
          <a:xfrm>
            <a:off x="8703016" y="237688"/>
            <a:ext cx="419529" cy="419100"/>
          </a:xfrm>
          <a:prstGeom prst="rect">
            <a:avLst/>
          </a:prstGeom>
        </p:spPr>
      </p:pic>
      <p:pic>
        <p:nvPicPr>
          <p:cNvPr id="104" name="図 103">
            <a:extLst>
              <a:ext uri="{FF2B5EF4-FFF2-40B4-BE49-F238E27FC236}">
                <a16:creationId xmlns:a16="http://schemas.microsoft.com/office/drawing/2014/main" id="{B5B8692F-0089-A943-8E5F-DAFC9C3CB878}"/>
              </a:ext>
            </a:extLst>
          </p:cNvPr>
          <p:cNvPicPr>
            <a:picLocks noChangeAspect="1"/>
          </p:cNvPicPr>
          <p:nvPr/>
        </p:nvPicPr>
        <p:blipFill>
          <a:blip r:embed="rId9"/>
          <a:stretch>
            <a:fillRect/>
          </a:stretch>
        </p:blipFill>
        <p:spPr>
          <a:xfrm>
            <a:off x="8166276" y="237260"/>
            <a:ext cx="419100" cy="419100"/>
          </a:xfrm>
          <a:prstGeom prst="rect">
            <a:avLst/>
          </a:prstGeom>
        </p:spPr>
      </p:pic>
      <p:sp>
        <p:nvSpPr>
          <p:cNvPr id="42"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28</a:t>
            </a:r>
            <a:endParaRPr kumimoji="1" lang="ja-JP" altLang="en-US" dirty="0"/>
          </a:p>
        </p:txBody>
      </p:sp>
      <p:sp>
        <p:nvSpPr>
          <p:cNvPr id="44" name="テキスト ボックス 43">
            <a:extLst>
              <a:ext uri="{FF2B5EF4-FFF2-40B4-BE49-F238E27FC236}">
                <a16:creationId xmlns:a16="http://schemas.microsoft.com/office/drawing/2014/main" id="{093DCA5E-B041-4008-AD5C-FE5602EB6293}"/>
              </a:ext>
            </a:extLst>
          </p:cNvPr>
          <p:cNvSpPr txBox="1"/>
          <p:nvPr/>
        </p:nvSpPr>
        <p:spPr>
          <a:xfrm>
            <a:off x="8434241" y="5208073"/>
            <a:ext cx="1583249"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「デジタルスタンプラリー」</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65370" y="3605958"/>
            <a:ext cx="967753" cy="1564269"/>
          </a:xfrm>
          <a:prstGeom prst="rect">
            <a:avLst/>
          </a:prstGeom>
        </p:spPr>
      </p:pic>
      <p:grpSp>
        <p:nvGrpSpPr>
          <p:cNvPr id="46" name="グループ化 45"/>
          <p:cNvGrpSpPr/>
          <p:nvPr/>
        </p:nvGrpSpPr>
        <p:grpSpPr>
          <a:xfrm>
            <a:off x="8591274" y="397527"/>
            <a:ext cx="1117595" cy="100777"/>
            <a:chOff x="8591274" y="397527"/>
            <a:chExt cx="1117595" cy="100777"/>
          </a:xfrm>
        </p:grpSpPr>
        <p:sp>
          <p:nvSpPr>
            <p:cNvPr id="47" name="十字形 46">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0" name="二等辺三角形 49">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14113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6D06B0BE-2A72-4751-9E6E-6FF8666A23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5268" y="5464743"/>
            <a:ext cx="900000" cy="900000"/>
          </a:xfrm>
          <a:prstGeom prst="rect">
            <a:avLst/>
          </a:prstGeom>
          <a:noFill/>
          <a:ln>
            <a:noFill/>
          </a:ln>
        </p:spPr>
      </p:pic>
      <p:graphicFrame>
        <p:nvGraphicFramePr>
          <p:cNvPr id="7" name="表 6"/>
          <p:cNvGraphicFramePr>
            <a:graphicFrameLocks noGrp="1"/>
          </p:cNvGraphicFramePr>
          <p:nvPr>
            <p:extLst>
              <p:ext uri="{D42A27DB-BD31-4B8C-83A1-F6EECF244321}">
                <p14:modId xmlns:p14="http://schemas.microsoft.com/office/powerpoint/2010/main" val="1440106144"/>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kern="1200" spc="0" baseline="0" dirty="0" smtClean="0">
                          <a:solidFill>
                            <a:schemeClr val="tx1"/>
                          </a:solidFill>
                          <a:latin typeface="+mn-ea"/>
                          <a:ea typeface="+mn-ea"/>
                        </a:rPr>
                        <a:t>事例㉓</a:t>
                      </a:r>
                      <a:endParaRPr kumimoji="1" lang="ja-JP" altLang="en-US" sz="1000" b="1" kern="1200" spc="0" baseline="0"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kern="1200" spc="0" baseline="0" dirty="0">
                          <a:solidFill>
                            <a:schemeClr val="tx1"/>
                          </a:solidFill>
                          <a:latin typeface="+mn-ea"/>
                          <a:ea typeface="+mn-ea"/>
                        </a:rPr>
                        <a:t>近隣大学ゼミとの連携による地域の</a:t>
                      </a:r>
                      <a:r>
                        <a:rPr kumimoji="1" lang="ja-JP" altLang="en-US" sz="1000" b="1" kern="1200" spc="0" baseline="0" dirty="0" smtClean="0">
                          <a:solidFill>
                            <a:schemeClr val="tx1"/>
                          </a:solidFill>
                          <a:latin typeface="+mn-ea"/>
                          <a:ea typeface="+mn-ea"/>
                        </a:rPr>
                        <a:t>魅力ある店舗マップ制作</a:t>
                      </a:r>
                      <a:endParaRPr kumimoji="1" lang="ja-JP" altLang="en-US" sz="1000" b="1" kern="1200" spc="0" baseline="0"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感染症</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に負けない商店街の新しい取組み</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が学生の取材協力により実現</a:t>
            </a:r>
            <a:endPar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endParaRPr>
          </a:p>
        </p:txBody>
      </p:sp>
      <p:sp>
        <p:nvSpPr>
          <p:cNvPr id="26" name="テキスト ボックス 25"/>
          <p:cNvSpPr txBox="1"/>
          <p:nvPr/>
        </p:nvSpPr>
        <p:spPr>
          <a:xfrm>
            <a:off x="413194" y="1338596"/>
            <a:ext cx="6105977" cy="577081"/>
          </a:xfrm>
          <a:prstGeom prst="rect">
            <a:avLst/>
          </a:prstGeom>
          <a:noFill/>
        </p:spPr>
        <p:txBody>
          <a:bodyPr wrap="square" rtlCol="0">
            <a:spAutoFit/>
          </a:bodyPr>
          <a:lstStyle/>
          <a:p>
            <a:pPr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長年地域に愛され毎年</a:t>
            </a:r>
            <a:r>
              <a:rPr kumimoji="1" lang="en-US" altLang="ja-JP" sz="1050" dirty="0">
                <a:latin typeface="UD デジタル 教科書体 NK-R" panose="02020400000000000000" pitchFamily="18" charset="-128"/>
                <a:ea typeface="UD デジタル 教科書体 NK-R" panose="02020400000000000000" pitchFamily="18" charset="-128"/>
              </a:rPr>
              <a:t>200</a:t>
            </a:r>
            <a:r>
              <a:rPr kumimoji="1" lang="ja-JP" altLang="en-US" sz="1050" dirty="0">
                <a:latin typeface="UD デジタル 教科書体 NK-R" panose="02020400000000000000" pitchFamily="18" charset="-128"/>
                <a:ea typeface="UD デジタル 教科書体 NK-R" panose="02020400000000000000" pitchFamily="18" charset="-128"/>
              </a:rPr>
              <a:t>組を超えるファミリーが参加</a:t>
            </a:r>
            <a:r>
              <a:rPr kumimoji="1" lang="ja-JP" altLang="en-US" sz="1050" dirty="0" smtClean="0">
                <a:latin typeface="UD デジタル 教科書体 NK-R" panose="02020400000000000000" pitchFamily="18" charset="-128"/>
                <a:ea typeface="UD デジタル 教科書体 NK-R" panose="02020400000000000000" pitchFamily="18" charset="-128"/>
              </a:rPr>
              <a:t>する「ハロウィンイベント」（</a:t>
            </a:r>
            <a:r>
              <a:rPr kumimoji="1" lang="ja-JP" altLang="en-US" sz="1050" dirty="0">
                <a:latin typeface="UD デジタル 教科書体 NK-R" panose="02020400000000000000" pitchFamily="18" charset="-128"/>
                <a:ea typeface="UD デジタル 教科書体 NK-R" panose="02020400000000000000" pitchFamily="18" charset="-128"/>
              </a:rPr>
              <a:t>自主</a:t>
            </a:r>
            <a:r>
              <a:rPr kumimoji="1" lang="ja-JP" altLang="en-US" sz="1050" dirty="0" smtClean="0">
                <a:latin typeface="UD デジタル 教科書体 NK-R" panose="02020400000000000000" pitchFamily="18" charset="-128"/>
                <a:ea typeface="UD デジタル 教科書体 NK-R" panose="02020400000000000000" pitchFamily="18" charset="-128"/>
              </a:rPr>
              <a:t>事業）を</a:t>
            </a:r>
            <a:r>
              <a:rPr kumimoji="1" lang="ja-JP" altLang="en-US" sz="1050" dirty="0">
                <a:latin typeface="UD デジタル 教科書体 NK-R" panose="02020400000000000000" pitchFamily="18" charset="-128"/>
                <a:ea typeface="UD デジタル 教科書体 NK-R" panose="02020400000000000000" pitchFamily="18" charset="-128"/>
              </a:rPr>
              <a:t>、ウイズコロナ時代でも実施できるように</a:t>
            </a:r>
            <a:r>
              <a:rPr kumimoji="1" lang="en-US" altLang="ja-JP" sz="1050" dirty="0" smtClean="0">
                <a:latin typeface="UD デジタル 教科書体 NK-R" panose="02020400000000000000" pitchFamily="18" charset="-128"/>
                <a:ea typeface="UD デジタル 教科書体 NK-R" panose="02020400000000000000" pitchFamily="18" charset="-128"/>
              </a:rPr>
              <a:t>ICT</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活用し</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参加方式を</a:t>
            </a:r>
            <a:r>
              <a:rPr kumimoji="1" lang="ja-JP" altLang="en-US" sz="1050" dirty="0">
                <a:latin typeface="UD デジタル 教科書体 NK-R" panose="02020400000000000000" pitchFamily="18" charset="-128"/>
                <a:ea typeface="UD デジタル 教科書体 NK-R" panose="02020400000000000000" pitchFamily="18" charset="-128"/>
              </a:rPr>
              <a:t>併用して実施</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また</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摂南</a:t>
            </a:r>
            <a:r>
              <a:rPr kumimoji="1" lang="ja-JP" altLang="en-US" sz="1050" dirty="0" smtClean="0">
                <a:latin typeface="UD デジタル 教科書体 NK-R" panose="02020400000000000000" pitchFamily="18" charset="-128"/>
                <a:ea typeface="UD デジタル 教科書体 NK-R" panose="02020400000000000000" pitchFamily="18" charset="-128"/>
              </a:rPr>
              <a:t>大学の学生の協力のもとで「商店街マップ」をリメイク</a:t>
            </a:r>
            <a:r>
              <a:rPr kumimoji="1" lang="ja-JP" altLang="en-US" sz="1050" dirty="0">
                <a:latin typeface="UD デジタル 教科書体 NK-R" panose="02020400000000000000" pitchFamily="18" charset="-128"/>
                <a:ea typeface="UD デジタル 教科書体 NK-R" panose="02020400000000000000" pitchFamily="18" charset="-128"/>
              </a:rPr>
              <a:t>し、新たな来街者獲得に取り組んだ。</a:t>
            </a:r>
          </a:p>
        </p:txBody>
      </p:sp>
      <p:sp>
        <p:nvSpPr>
          <p:cNvPr id="34" name="テキスト ボックス 33"/>
          <p:cNvSpPr txBox="1"/>
          <p:nvPr/>
        </p:nvSpPr>
        <p:spPr>
          <a:xfrm>
            <a:off x="380999" y="2127163"/>
            <a:ext cx="6138172" cy="1492716"/>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「ハロウィンイベント」（自主事業）に</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参加方式を</a:t>
            </a:r>
            <a:r>
              <a:rPr kumimoji="1" lang="ja-JP" altLang="en-US" sz="1050" dirty="0">
                <a:latin typeface="UD デジタル 教科書体 NK-R" panose="02020400000000000000" pitchFamily="18" charset="-128"/>
                <a:ea typeface="UD デジタル 教科書体 NK-R" panose="02020400000000000000" pitchFamily="18" charset="-128"/>
              </a:rPr>
              <a:t>導入</a:t>
            </a:r>
          </a:p>
          <a:p>
            <a:pPr marL="93663" indent="80963"/>
            <a:r>
              <a:rPr kumimoji="1" lang="ja-JP" altLang="en-US" sz="1050" dirty="0" smtClean="0">
                <a:latin typeface="UD デジタル 教科書体 NK-R" panose="02020400000000000000" pitchFamily="18" charset="-128"/>
                <a:ea typeface="UD デジタル 教科書体 NK-R" panose="02020400000000000000" pitchFamily="18" charset="-128"/>
              </a:rPr>
              <a:t>商店街</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サイト内に、「ハロウィンイベント」の特設</a:t>
            </a:r>
            <a:r>
              <a:rPr kumimoji="1" lang="ja-JP" altLang="en-US" sz="1050" dirty="0">
                <a:latin typeface="UD デジタル 教科書体 NK-R" panose="02020400000000000000" pitchFamily="18" charset="-128"/>
                <a:ea typeface="UD デジタル 教科書体 NK-R" panose="02020400000000000000" pitchFamily="18" charset="-128"/>
              </a:rPr>
              <a:t>ページを立ち上げ</a:t>
            </a:r>
            <a:r>
              <a:rPr kumimoji="1" lang="ja-JP" altLang="en-US" sz="1050" dirty="0" smtClean="0">
                <a:latin typeface="UD デジタル 教科書体 NK-R" panose="02020400000000000000" pitchFamily="18" charset="-128"/>
                <a:ea typeface="UD デジタル 教科書体 NK-R" panose="02020400000000000000" pitchFamily="18" charset="-128"/>
              </a:rPr>
              <a:t>、ハロウィンコンテストに</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からエントリー</a:t>
            </a:r>
            <a:r>
              <a:rPr kumimoji="1" lang="ja-JP" altLang="en-US" sz="1050" dirty="0">
                <a:latin typeface="UD デジタル 教科書体 NK-R" panose="02020400000000000000" pitchFamily="18" charset="-128"/>
                <a:ea typeface="UD デジタル 教科書体 NK-R" panose="02020400000000000000" pitchFamily="18" charset="-128"/>
              </a:rPr>
              <a:t>でき</a:t>
            </a:r>
            <a:r>
              <a:rPr kumimoji="1" lang="ja-JP" altLang="en-US" sz="1050" dirty="0" smtClean="0">
                <a:latin typeface="UD デジタル 教科書体 NK-R" panose="02020400000000000000" pitchFamily="18" charset="-128"/>
                <a:ea typeface="UD デジタル 教科書体 NK-R" panose="02020400000000000000" pitchFamily="18" charset="-128"/>
              </a:rPr>
              <a:t>るようにした。また、優秀賞への投票も、商店街内での投票に加えて</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上でも投票</a:t>
            </a:r>
            <a:r>
              <a:rPr kumimoji="1" lang="ja-JP" altLang="en-US" sz="1050" dirty="0">
                <a:latin typeface="UD デジタル 教科書体 NK-R" panose="02020400000000000000" pitchFamily="18" charset="-128"/>
                <a:ea typeface="UD デジタル 教科書体 NK-R" panose="02020400000000000000" pitchFamily="18" charset="-128"/>
              </a:rPr>
              <a:t>できる仕組み</a:t>
            </a:r>
            <a:r>
              <a:rPr kumimoji="1" lang="ja-JP" altLang="en-US" sz="1050" dirty="0" smtClean="0">
                <a:latin typeface="UD デジタル 教科書体 NK-R" panose="02020400000000000000" pitchFamily="18" charset="-128"/>
                <a:ea typeface="UD デジタル 教科書体 NK-R" panose="02020400000000000000" pitchFamily="18" charset="-128"/>
              </a:rPr>
              <a:t>を導入</a:t>
            </a:r>
            <a:r>
              <a:rPr kumimoji="1" lang="ja-JP" altLang="en-US" sz="1050" dirty="0">
                <a:latin typeface="UD デジタル 教科書体 NK-R" panose="02020400000000000000" pitchFamily="18" charset="-128"/>
                <a:ea typeface="UD デジタル 教科書体 NK-R" panose="02020400000000000000" pitchFamily="18" charset="-128"/>
              </a:rPr>
              <a:t>し、人流を集中</a:t>
            </a:r>
            <a:r>
              <a:rPr kumimoji="1" lang="ja-JP" altLang="en-US" sz="1050" dirty="0" smtClean="0">
                <a:latin typeface="UD デジタル 教科書体 NK-R" panose="02020400000000000000" pitchFamily="18" charset="-128"/>
                <a:ea typeface="UD デジタル 教科書体 NK-R" panose="02020400000000000000" pitchFamily="18" charset="-128"/>
              </a:rPr>
              <a:t>させない</a:t>
            </a:r>
            <a:r>
              <a:rPr kumimoji="1" lang="ja-JP" altLang="en-US" sz="1050" dirty="0">
                <a:latin typeface="UD デジタル 教科書体 NK-R" panose="02020400000000000000" pitchFamily="18" charset="-128"/>
                <a:ea typeface="UD デジタル 教科書体 NK-R" panose="02020400000000000000" pitchFamily="18" charset="-128"/>
              </a:rPr>
              <a:t>よう</a:t>
            </a:r>
            <a:r>
              <a:rPr kumimoji="1" lang="ja-JP" altLang="en-US" sz="1050" dirty="0" smtClean="0">
                <a:latin typeface="UD デジタル 教科書体 NK-R" panose="02020400000000000000" pitchFamily="18" charset="-128"/>
                <a:ea typeface="UD デジタル 教科書体 NK-R" panose="02020400000000000000" pitchFamily="18" charset="-128"/>
              </a:rPr>
              <a:t>に工夫した。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93663" indent="80963"/>
            <a:endParaRPr kumimoji="1" lang="ja-JP" altLang="en-US" sz="600" dirty="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②　摂南大学の学生が取材</a:t>
            </a:r>
            <a:r>
              <a:rPr kumimoji="1" lang="ja-JP" altLang="en-US" sz="1050" dirty="0">
                <a:latin typeface="UD デジタル 教科書体 NK-R" panose="02020400000000000000" pitchFamily="18" charset="-128"/>
                <a:ea typeface="UD デジタル 教科書体 NK-R" panose="02020400000000000000" pitchFamily="18" charset="-128"/>
              </a:rPr>
              <a:t>など</a:t>
            </a:r>
            <a:r>
              <a:rPr kumimoji="1" lang="ja-JP" altLang="en-US" sz="1050" dirty="0" smtClean="0">
                <a:latin typeface="UD デジタル 教科書体 NK-R" panose="02020400000000000000" pitchFamily="18" charset="-128"/>
                <a:ea typeface="UD デジタル 教科書体 NK-R" panose="02020400000000000000" pitchFamily="18" charset="-128"/>
              </a:rPr>
              <a:t>を行った「商店街マップ」作成</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摂南大学</a:t>
            </a:r>
            <a:r>
              <a:rPr kumimoji="1" lang="ja-JP" altLang="en-US" sz="1050" dirty="0" smtClean="0">
                <a:latin typeface="UD デジタル 教科書体 NK-R" panose="02020400000000000000" pitchFamily="18" charset="-128"/>
                <a:ea typeface="UD デジタル 教科書体 NK-R" panose="02020400000000000000" pitchFamily="18" charset="-128"/>
              </a:rPr>
              <a:t>の学生が</a:t>
            </a:r>
            <a:r>
              <a:rPr kumimoji="1" lang="en-US" altLang="ja-JP" sz="1050" dirty="0" smtClean="0">
                <a:latin typeface="UD デジタル 教科書体 NK-R" panose="02020400000000000000" pitchFamily="18" charset="-128"/>
                <a:ea typeface="UD デジタル 教科書体 NK-R" panose="02020400000000000000" pitchFamily="18" charset="-128"/>
              </a:rPr>
              <a:t>8</a:t>
            </a:r>
            <a:r>
              <a:rPr kumimoji="1" lang="ja-JP" altLang="en-US" sz="1050" dirty="0" smtClean="0">
                <a:latin typeface="UD デジタル 教科書体 NK-R" panose="02020400000000000000" pitchFamily="18" charset="-128"/>
                <a:ea typeface="UD デジタル 教科書体 NK-R" panose="02020400000000000000" pitchFamily="18" charset="-128"/>
              </a:rPr>
              <a:t>店舗を選び、自らが取材や紹介動画の撮影を実施。さらに、手書きイラストなどを盛り込んだ「商店街マップ」を作成</a:t>
            </a:r>
            <a:r>
              <a:rPr kumimoji="1" lang="ja-JP" altLang="en-US" sz="1050" dirty="0">
                <a:latin typeface="UD デジタル 教科書体 NK-R" panose="02020400000000000000" pitchFamily="18" charset="-128"/>
                <a:ea typeface="UD デジタル 教科書体 NK-R" panose="02020400000000000000" pitchFamily="18" charset="-128"/>
              </a:rPr>
              <a:t>した。取材に参加していただいた店舗には</a:t>
            </a:r>
            <a:r>
              <a:rPr kumimoji="1" lang="ja-JP" altLang="en-US" sz="1050" dirty="0" smtClean="0">
                <a:latin typeface="UD デジタル 教科書体 NK-R" panose="02020400000000000000" pitchFamily="18" charset="-128"/>
                <a:ea typeface="UD デジタル 教科書体 NK-R" panose="02020400000000000000" pitchFamily="18" charset="-128"/>
              </a:rPr>
              <a:t>、マップ内</a:t>
            </a:r>
            <a:r>
              <a:rPr kumimoji="1" lang="ja-JP" altLang="en-US" sz="1050" dirty="0">
                <a:latin typeface="UD デジタル 教科書体 NK-R" panose="02020400000000000000" pitchFamily="18" charset="-128"/>
                <a:ea typeface="UD デジタル 教科書体 NK-R" panose="02020400000000000000" pitchFamily="18" charset="-128"/>
              </a:rPr>
              <a:t>に</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コードを付し、取材風景を動画で視聴できる工夫を行った</a:t>
            </a:r>
            <a:r>
              <a:rPr kumimoji="1" lang="ja-JP" altLang="en-US" sz="1050" dirty="0" smtClean="0">
                <a:latin typeface="UD デジタル 教科書体 NK-R" panose="02020400000000000000" pitchFamily="18" charset="-128"/>
                <a:ea typeface="UD デジタル 教科書体 NK-R" panose="02020400000000000000" pitchFamily="18" charset="-128"/>
              </a:rPr>
              <a:t>。なお、「商店街マップ」は、</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サイト内にデジタル版も掲載した。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摂南大学からひとこと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6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授業で学んだことを実践することで学びを深めることを大切にしています。マーケティングのゼミなので「お客様目線」と「ターゲット」を意識して今回は取り組みました。日頃、商業施設のマップを手にとる側、あるいは</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YouTube</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動画を楽しむ側であった学生が、作り手側になることで、いかにお客様の視点に立ちながら制作することが難しいか、プロの方がいかに多様な工夫をされているかを身をもって経験し貴重な学びができました</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a:t>
            </a:r>
            <a:endPar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今後</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も商店街にお役に立てる取り込みを行いながら、生きた学びを重ねて参ります。</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6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lnSpc>
                <a:spcPts val="1200"/>
              </a:lnSpc>
              <a:buClr>
                <a:srgbClr val="327EC4"/>
              </a:buClr>
              <a:buFont typeface="Wingdings" panose="05000000000000000000" pitchFamily="2" charset="2"/>
              <a:buChar char="l"/>
              <a:tabLst>
                <a:tab pos="3859213" algn="l"/>
              </a:tabLst>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緊急事態宣言により、取材や撮影の活動時間が短くなってしまったが</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、地域貢献活動を行う企業の紹介により、摂南大学</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鶴坂</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ゼミ</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の皆さんが工夫して大変魅力あるマップを作成してくれました。</a:t>
            </a:r>
          </a:p>
          <a:p>
            <a:pPr marL="1262063" indent="-187325">
              <a:lnSpc>
                <a:spcPts val="1200"/>
              </a:lnSpc>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動画も若者</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の</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感性</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で</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店舗を紹介して</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くれており</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、今後も可能であれば増やしていってもらいたいです。</a:t>
            </a:r>
          </a:p>
        </p:txBody>
      </p:sp>
      <p:cxnSp>
        <p:nvCxnSpPr>
          <p:cNvPr id="43" name="直線コネクタ 42"/>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538579"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7441" y="1947845"/>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407977" y="363918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37426" y="6425066"/>
            <a:ext cx="772024"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清水　茂實</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事業実施商店街：大利</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所在地：寝屋川市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アクセス：京阪本線寝屋川市駅すぐ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73</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37" name="テキスト ボックス 36">
            <a:extLst>
              <a:ext uri="{FF2B5EF4-FFF2-40B4-BE49-F238E27FC236}">
                <a16:creationId xmlns:a16="http://schemas.microsoft.com/office/drawing/2014/main" id="{093DCA5E-B041-4008-AD5C-FE5602EB6293}"/>
              </a:ext>
            </a:extLst>
          </p:cNvPr>
          <p:cNvSpPr txBox="1"/>
          <p:nvPr/>
        </p:nvSpPr>
        <p:spPr>
          <a:xfrm>
            <a:off x="6888946" y="4692394"/>
            <a:ext cx="1604562"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「ハロウィンイベント」の</a:t>
            </a:r>
            <a:r>
              <a:rPr kumimoji="1" lang="ja-JP" altLang="en-US" sz="900" dirty="0">
                <a:latin typeface="UD デジタル 教科書体 NK-R" panose="02020400000000000000" pitchFamily="18" charset="-128"/>
                <a:ea typeface="UD デジタル 教科書体 NK-R" panose="02020400000000000000" pitchFamily="18" charset="-128"/>
              </a:rPr>
              <a:t>様子</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sp>
        <p:nvSpPr>
          <p:cNvPr id="64" name="テキスト ボックス 63">
            <a:extLst>
              <a:ext uri="{FF2B5EF4-FFF2-40B4-BE49-F238E27FC236}">
                <a16:creationId xmlns:a16="http://schemas.microsoft.com/office/drawing/2014/main" id="{18AD505C-CD2C-459F-968A-4B161344F612}"/>
              </a:ext>
            </a:extLst>
          </p:cNvPr>
          <p:cNvSpPr txBox="1"/>
          <p:nvPr/>
        </p:nvSpPr>
        <p:spPr>
          <a:xfrm>
            <a:off x="8595790" y="41542"/>
            <a:ext cx="685773"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地元学校</a:t>
            </a:r>
          </a:p>
        </p:txBody>
      </p:sp>
      <p:sp>
        <p:nvSpPr>
          <p:cNvPr id="65" name="テキスト ボックス 64">
            <a:extLst>
              <a:ext uri="{FF2B5EF4-FFF2-40B4-BE49-F238E27FC236}">
                <a16:creationId xmlns:a16="http://schemas.microsoft.com/office/drawing/2014/main" id="{90E6EFD4-33F9-424A-AA30-0A996A901727}"/>
              </a:ext>
            </a:extLst>
          </p:cNvPr>
          <p:cNvSpPr txBox="1"/>
          <p:nvPr/>
        </p:nvSpPr>
        <p:spPr>
          <a:xfrm>
            <a:off x="9169072" y="41542"/>
            <a:ext cx="522417"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マップ</a:t>
            </a:r>
          </a:p>
        </p:txBody>
      </p:sp>
      <p:sp>
        <p:nvSpPr>
          <p:cNvPr id="48" name="テキスト ボックス 47">
            <a:extLst>
              <a:ext uri="{FF2B5EF4-FFF2-40B4-BE49-F238E27FC236}">
                <a16:creationId xmlns:a16="http://schemas.microsoft.com/office/drawing/2014/main" id="{2FE73D3B-BA8B-4169-BCB0-971899A6A395}"/>
              </a:ext>
            </a:extLst>
          </p:cNvPr>
          <p:cNvSpPr txBox="1"/>
          <p:nvPr/>
        </p:nvSpPr>
        <p:spPr>
          <a:xfrm>
            <a:off x="6695385" y="2587994"/>
            <a:ext cx="185989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「ハロウィンイベント」</a:t>
            </a:r>
            <a:endPar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Web</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サイト</a:t>
            </a:r>
            <a:r>
              <a:rPr kumimoji="1" lang="ja-JP" altLang="en-US" sz="900" dirty="0" smtClean="0">
                <a:latin typeface="UD デジタル 教科書体 NK-R" panose="02020400000000000000" pitchFamily="18" charset="-128"/>
                <a:ea typeface="UD デジタル 教科書体 NK-R" panose="02020400000000000000" pitchFamily="18" charset="-128"/>
              </a:rPr>
              <a:t>でエントリー受付</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3" name="テキスト ボックス 52">
            <a:extLst>
              <a:ext uri="{FF2B5EF4-FFF2-40B4-BE49-F238E27FC236}">
                <a16:creationId xmlns:a16="http://schemas.microsoft.com/office/drawing/2014/main" id="{85A9655B-CB65-41D7-A892-3ABFEF4F681B}"/>
              </a:ext>
            </a:extLst>
          </p:cNvPr>
          <p:cNvSpPr txBox="1"/>
          <p:nvPr/>
        </p:nvSpPr>
        <p:spPr>
          <a:xfrm>
            <a:off x="8493508" y="3594708"/>
            <a:ext cx="1472775" cy="3693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学生の取材による</a:t>
            </a:r>
            <a:endParaRPr kumimoji="1" lang="en-US" altLang="ja-JP" sz="90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「商店街マップ」</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pic>
        <p:nvPicPr>
          <p:cNvPr id="39" name="図 38">
            <a:extLst>
              <a:ext uri="{FF2B5EF4-FFF2-40B4-BE49-F238E27FC236}">
                <a16:creationId xmlns:a16="http://schemas.microsoft.com/office/drawing/2014/main" id="{12A90436-8E92-448C-9F30-46EB75B160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62" t="23999" r="23837" b="16366"/>
          <a:stretch/>
        </p:blipFill>
        <p:spPr bwMode="auto">
          <a:xfrm rot="5400000">
            <a:off x="241327" y="5782331"/>
            <a:ext cx="746258" cy="535871"/>
          </a:xfrm>
          <a:prstGeom prst="rect">
            <a:avLst/>
          </a:prstGeom>
          <a:noFill/>
          <a:ln>
            <a:noFill/>
          </a:ln>
          <a:extLst>
            <a:ext uri="{53640926-AAD7-44D8-BBD7-CCE9431645EC}">
              <a14:shadowObscured xmlns:a14="http://schemas.microsoft.com/office/drawing/2010/main"/>
            </a:ext>
          </a:extLst>
        </p:spPr>
      </p:pic>
      <p:pic>
        <p:nvPicPr>
          <p:cNvPr id="44" name="図 43">
            <a:extLst>
              <a:ext uri="{FF2B5EF4-FFF2-40B4-BE49-F238E27FC236}">
                <a16:creationId xmlns:a16="http://schemas.microsoft.com/office/drawing/2014/main" id="{D0526062-BB0F-4AD9-ADCD-C04699D56C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54" t="42180" r="57389" b="35382"/>
          <a:stretch/>
        </p:blipFill>
        <p:spPr bwMode="auto">
          <a:xfrm rot="5400000">
            <a:off x="833271" y="5782399"/>
            <a:ext cx="733799" cy="541867"/>
          </a:xfrm>
          <a:prstGeom prst="rect">
            <a:avLst/>
          </a:prstGeom>
          <a:noFill/>
          <a:ln>
            <a:noFill/>
          </a:ln>
          <a:extLst>
            <a:ext uri="{53640926-AAD7-44D8-BBD7-CCE9431645EC}">
              <a14:shadowObscured xmlns:a14="http://schemas.microsoft.com/office/drawing/2010/main"/>
            </a:ext>
          </a:extLst>
        </p:spPr>
      </p:pic>
      <p:sp>
        <p:nvSpPr>
          <p:cNvPr id="47" name="テキスト ボックス 46">
            <a:extLst>
              <a:ext uri="{FF2B5EF4-FFF2-40B4-BE49-F238E27FC236}">
                <a16:creationId xmlns:a16="http://schemas.microsoft.com/office/drawing/2014/main" id="{70C02B65-107E-46FC-9794-B657F6609C98}"/>
              </a:ext>
            </a:extLst>
          </p:cNvPr>
          <p:cNvSpPr txBox="1"/>
          <p:nvPr/>
        </p:nvSpPr>
        <p:spPr>
          <a:xfrm>
            <a:off x="823551" y="6427630"/>
            <a:ext cx="772024"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清水 章宏</a:t>
            </a: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a:t>
            </a:r>
          </a:p>
        </p:txBody>
      </p:sp>
      <p:pic>
        <p:nvPicPr>
          <p:cNvPr id="50" name="図 49">
            <a:extLst>
              <a:ext uri="{FF2B5EF4-FFF2-40B4-BE49-F238E27FC236}">
                <a16:creationId xmlns:a16="http://schemas.microsoft.com/office/drawing/2014/main" id="{279E1665-59DA-49AD-BB6D-255C0077C03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5439" y="1306942"/>
            <a:ext cx="1939791" cy="1248872"/>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pic>
        <p:nvPicPr>
          <p:cNvPr id="66" name="図 65">
            <a:extLst>
              <a:ext uri="{FF2B5EF4-FFF2-40B4-BE49-F238E27FC236}">
                <a16:creationId xmlns:a16="http://schemas.microsoft.com/office/drawing/2014/main" id="{EC6C47E8-669B-4A0B-9684-906991C800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8188" y="3268076"/>
            <a:ext cx="1857521" cy="1392508"/>
          </a:xfrm>
          <a:prstGeom prst="rect">
            <a:avLst/>
          </a:prstGeom>
          <a:noFill/>
          <a:ln>
            <a:noFill/>
          </a:ln>
          <a:effectLst>
            <a:outerShdw blurRad="50800" dist="38100" dir="2700000" algn="tl" rotWithShape="0">
              <a:prstClr val="black">
                <a:alpha val="40000"/>
              </a:prstClr>
            </a:outerShdw>
          </a:effectLst>
        </p:spPr>
      </p:pic>
      <p:pic>
        <p:nvPicPr>
          <p:cNvPr id="67" name="図 66">
            <a:extLst>
              <a:ext uri="{FF2B5EF4-FFF2-40B4-BE49-F238E27FC236}">
                <a16:creationId xmlns:a16="http://schemas.microsoft.com/office/drawing/2014/main" id="{9602D5A4-88E4-4587-91D3-3A145CDC9F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145" t="44193" r="2789" b="13167"/>
          <a:stretch/>
        </p:blipFill>
        <p:spPr bwMode="auto">
          <a:xfrm rot="16200000">
            <a:off x="8103836" y="1942478"/>
            <a:ext cx="2249993" cy="994668"/>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3" name="テキスト ボックス 62">
            <a:extLst>
              <a:ext uri="{FF2B5EF4-FFF2-40B4-BE49-F238E27FC236}">
                <a16:creationId xmlns:a16="http://schemas.microsoft.com/office/drawing/2014/main" id="{B268346B-9296-493C-913E-68C7B0531D6D}"/>
              </a:ext>
            </a:extLst>
          </p:cNvPr>
          <p:cNvSpPr txBox="1"/>
          <p:nvPr/>
        </p:nvSpPr>
        <p:spPr>
          <a:xfrm>
            <a:off x="8099747" y="41542"/>
            <a:ext cx="5537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p>
        </p:txBody>
      </p:sp>
      <p:pic>
        <p:nvPicPr>
          <p:cNvPr id="57" name="図 56">
            <a:extLst>
              <a:ext uri="{FF2B5EF4-FFF2-40B4-BE49-F238E27FC236}">
                <a16:creationId xmlns:a16="http://schemas.microsoft.com/office/drawing/2014/main" id="{77A08649-9165-F548-AAC9-8D66EF4824BA}"/>
              </a:ext>
            </a:extLst>
          </p:cNvPr>
          <p:cNvPicPr>
            <a:picLocks noChangeAspect="1"/>
          </p:cNvPicPr>
          <p:nvPr/>
        </p:nvPicPr>
        <p:blipFill>
          <a:blip r:embed="rId9"/>
          <a:stretch>
            <a:fillRect/>
          </a:stretch>
        </p:blipFill>
        <p:spPr>
          <a:xfrm>
            <a:off x="9206097" y="229685"/>
            <a:ext cx="419100" cy="419100"/>
          </a:xfrm>
          <a:prstGeom prst="rect">
            <a:avLst/>
          </a:prstGeom>
        </p:spPr>
      </p:pic>
      <p:pic>
        <p:nvPicPr>
          <p:cNvPr id="58" name="図 57">
            <a:extLst>
              <a:ext uri="{FF2B5EF4-FFF2-40B4-BE49-F238E27FC236}">
                <a16:creationId xmlns:a16="http://schemas.microsoft.com/office/drawing/2014/main" id="{6EC06957-EF14-5441-9039-878296EB78F9}"/>
              </a:ext>
            </a:extLst>
          </p:cNvPr>
          <p:cNvPicPr>
            <a:picLocks noChangeAspect="1"/>
          </p:cNvPicPr>
          <p:nvPr/>
        </p:nvPicPr>
        <p:blipFill>
          <a:blip r:embed="rId10"/>
          <a:stretch>
            <a:fillRect/>
          </a:stretch>
        </p:blipFill>
        <p:spPr>
          <a:xfrm>
            <a:off x="8170039" y="229685"/>
            <a:ext cx="419100" cy="419100"/>
          </a:xfrm>
          <a:prstGeom prst="rect">
            <a:avLst/>
          </a:prstGeom>
        </p:spPr>
      </p:pic>
      <p:pic>
        <p:nvPicPr>
          <p:cNvPr id="61" name="図 60">
            <a:extLst>
              <a:ext uri="{FF2B5EF4-FFF2-40B4-BE49-F238E27FC236}">
                <a16:creationId xmlns:a16="http://schemas.microsoft.com/office/drawing/2014/main" id="{9B213F44-F19A-6548-BAE2-3ABEBA24331D}"/>
              </a:ext>
            </a:extLst>
          </p:cNvPr>
          <p:cNvPicPr>
            <a:picLocks noChangeAspect="1"/>
          </p:cNvPicPr>
          <p:nvPr/>
        </p:nvPicPr>
        <p:blipFill>
          <a:blip r:embed="rId11"/>
          <a:stretch>
            <a:fillRect/>
          </a:stretch>
        </p:blipFill>
        <p:spPr>
          <a:xfrm>
            <a:off x="8703218" y="229685"/>
            <a:ext cx="419100" cy="419100"/>
          </a:xfrm>
          <a:prstGeom prst="rect">
            <a:avLst/>
          </a:prstGeom>
        </p:spPr>
      </p:pic>
      <p:sp>
        <p:nvSpPr>
          <p:cNvPr id="54"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29</a:t>
            </a:r>
            <a:endParaRPr kumimoji="1" lang="ja-JP" altLang="en-US" dirty="0"/>
          </a:p>
        </p:txBody>
      </p:sp>
      <p:sp>
        <p:nvSpPr>
          <p:cNvPr id="55" name="テキスト ボックス 54"/>
          <p:cNvSpPr txBox="1"/>
          <p:nvPr/>
        </p:nvSpPr>
        <p:spPr>
          <a:xfrm>
            <a:off x="385968" y="3815250"/>
            <a:ext cx="6367003" cy="1477328"/>
          </a:xfrm>
          <a:prstGeom prst="rect">
            <a:avLst/>
          </a:prstGeom>
          <a:noFill/>
        </p:spPr>
        <p:txBody>
          <a:bodyPr wrap="square" rtlCol="0">
            <a:spAutoFit/>
          </a:bodyPr>
          <a:lstStyle/>
          <a:p>
            <a:pPr marL="228600" indent="-228600">
              <a:buAutoNum type="circleNumDbPlain"/>
            </a:pPr>
            <a:r>
              <a:rPr kumimoji="1" lang="ja-JP" altLang="en-US" sz="1050" dirty="0" smtClean="0">
                <a:latin typeface="UD デジタル 教科書体 NK-R" panose="02020400000000000000" pitchFamily="18" charset="-128"/>
                <a:ea typeface="UD デジタル 教科書体 NK-R" panose="02020400000000000000" pitchFamily="18" charset="-128"/>
              </a:rPr>
              <a:t>商店街内</a:t>
            </a:r>
            <a:r>
              <a:rPr kumimoji="1" lang="ja-JP" altLang="en-US" sz="1050" dirty="0">
                <a:latin typeface="UD デジタル 教科書体 NK-R" panose="02020400000000000000" pitchFamily="18" charset="-128"/>
                <a:ea typeface="UD デジタル 教科書体 NK-R" panose="02020400000000000000" pitchFamily="18" charset="-128"/>
              </a:rPr>
              <a:t>のハロウィンコンテスト会場でのエントリーと、</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エントリーを合わせて</a:t>
            </a:r>
            <a:r>
              <a:rPr kumimoji="1" lang="en-US" altLang="ja-JP" sz="1050" dirty="0">
                <a:latin typeface="UD デジタル 教科書体 NK-R" panose="02020400000000000000" pitchFamily="18" charset="-128"/>
                <a:ea typeface="UD デジタル 教科書体 NK-R" panose="02020400000000000000" pitchFamily="18" charset="-128"/>
              </a:rPr>
              <a:t>296</a:t>
            </a:r>
            <a:r>
              <a:rPr kumimoji="1" lang="ja-JP" altLang="en-US" sz="1050" dirty="0">
                <a:latin typeface="UD デジタル 教科書体 NK-R" panose="02020400000000000000" pitchFamily="18" charset="-128"/>
                <a:ea typeface="UD デジタル 教科書体 NK-R" panose="02020400000000000000" pitchFamily="18" charset="-128"/>
              </a:rPr>
              <a:t>のエントリーがあった</a:t>
            </a:r>
            <a:r>
              <a:rPr kumimoji="1" lang="ja-JP" altLang="en-US" sz="1050" dirty="0" smtClean="0">
                <a:latin typeface="UD デジタル 教科書体 NK-R" panose="02020400000000000000" pitchFamily="18" charset="-128"/>
                <a:ea typeface="UD デジタル 教科書体 NK-R" panose="02020400000000000000" pitchFamily="18" charset="-128"/>
              </a:rPr>
              <a:t>。　　</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85725"/>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による参加者</a:t>
            </a:r>
            <a:r>
              <a:rPr kumimoji="1" lang="ja-JP" altLang="en-US" sz="1050" dirty="0">
                <a:latin typeface="UD デジタル 教科書体 NK-R" panose="02020400000000000000" pitchFamily="18" charset="-128"/>
                <a:ea typeface="UD デジタル 教科書体 NK-R" panose="02020400000000000000" pitchFamily="18" charset="-128"/>
              </a:rPr>
              <a:t>からは、「</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エントリーは、時間・場所を</a:t>
            </a:r>
            <a:r>
              <a:rPr kumimoji="1" lang="ja-JP" altLang="en-US" sz="1050" dirty="0" smtClean="0">
                <a:latin typeface="UD デジタル 教科書体 NK-R" panose="02020400000000000000" pitchFamily="18" charset="-128"/>
                <a:ea typeface="UD デジタル 教科書体 NK-R" panose="02020400000000000000" pitchFamily="18" charset="-128"/>
              </a:rPr>
              <a:t>問わず</a:t>
            </a:r>
            <a:r>
              <a:rPr kumimoji="1" lang="ja-JP" altLang="en-US" sz="1050" dirty="0">
                <a:latin typeface="UD デジタル 教科書体 NK-R" panose="02020400000000000000" pitchFamily="18" charset="-128"/>
                <a:ea typeface="UD デジタル 教科書体 NK-R" panose="02020400000000000000" pitchFamily="18" charset="-128"/>
              </a:rPr>
              <a:t>でき</a:t>
            </a:r>
            <a:r>
              <a:rPr kumimoji="1" lang="ja-JP" altLang="en-US" sz="1050" dirty="0" smtClean="0">
                <a:latin typeface="UD デジタル 教科書体 NK-R" panose="02020400000000000000" pitchFamily="18" charset="-128"/>
                <a:ea typeface="UD デジタル 教科書体 NK-R" panose="02020400000000000000" pitchFamily="18" charset="-128"/>
              </a:rPr>
              <a:t>るので</a:t>
            </a:r>
            <a:r>
              <a:rPr kumimoji="1" lang="ja-JP" altLang="en-US" sz="1050" dirty="0">
                <a:latin typeface="UD デジタル 教科書体 NK-R" panose="02020400000000000000" pitchFamily="18" charset="-128"/>
                <a:ea typeface="UD デジタル 教科書体 NK-R" panose="02020400000000000000" pitchFamily="18" charset="-128"/>
              </a:rPr>
              <a:t>、ありがたい。」「遠方の友人</a:t>
            </a:r>
            <a:r>
              <a:rPr kumimoji="1" lang="ja-JP" altLang="en-US" sz="1050" dirty="0" smtClean="0">
                <a:latin typeface="UD デジタル 教科書体 NK-R" panose="02020400000000000000" pitchFamily="18" charset="-128"/>
                <a:ea typeface="UD デジタル 教科書体 NK-R" panose="02020400000000000000" pitchFamily="18" charset="-128"/>
              </a:rPr>
              <a:t>にも</a:t>
            </a:r>
            <a:r>
              <a:rPr kumimoji="1" lang="ja-JP" altLang="en-US" sz="1050" dirty="0">
                <a:latin typeface="UD デジタル 教科書体 NK-R" panose="02020400000000000000" pitchFamily="18" charset="-128"/>
                <a:ea typeface="UD デジタル 教科書体 NK-R" panose="02020400000000000000" pitchFamily="18" charset="-128"/>
              </a:rPr>
              <a:t>コンテストのエントリーや投票を呼び掛けたい。」などの意見をいただいた</a:t>
            </a:r>
            <a:r>
              <a:rPr kumimoji="1" lang="ja-JP" altLang="en-US" sz="1050" dirty="0" smtClean="0">
                <a:latin typeface="UD デジタル 教科書体 NK-R" panose="02020400000000000000" pitchFamily="18" charset="-128"/>
                <a:ea typeface="UD デジタル 教科書体 NK-R" panose="02020400000000000000" pitchFamily="18" charset="-128"/>
              </a:rPr>
              <a:t>。この</a:t>
            </a:r>
            <a:r>
              <a:rPr kumimoji="1" lang="ja-JP" altLang="en-US" sz="1050" dirty="0">
                <a:latin typeface="UD デジタル 教科書体 NK-R" panose="02020400000000000000" pitchFamily="18" charset="-128"/>
                <a:ea typeface="UD デジタル 教科書体 NK-R" panose="02020400000000000000" pitchFamily="18" charset="-128"/>
              </a:rPr>
              <a:t>イベントは地域に定着しており、今後も継続して実施する予定。ウイズコロナの取組みとして、</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参加の</a:t>
            </a:r>
            <a:r>
              <a:rPr kumimoji="1" lang="ja-JP" altLang="en-US" sz="1050" dirty="0" smtClean="0">
                <a:latin typeface="UD デジタル 教科書体 NK-R" panose="02020400000000000000" pitchFamily="18" charset="-128"/>
                <a:ea typeface="UD デジタル 教科書体 NK-R" panose="02020400000000000000" pitchFamily="18" charset="-128"/>
              </a:rPr>
              <a:t>イベント</a:t>
            </a:r>
            <a:r>
              <a:rPr kumimoji="1" lang="ja-JP" altLang="en-US" sz="1050" dirty="0">
                <a:latin typeface="UD デジタル 教科書体 NK-R" panose="02020400000000000000" pitchFamily="18" charset="-128"/>
                <a:ea typeface="UD デジタル 教科書体 NK-R" panose="02020400000000000000" pitchFamily="18" charset="-128"/>
              </a:rPr>
              <a:t>を今後も拡充していく予定。</a:t>
            </a:r>
          </a:p>
          <a:p>
            <a:pPr marL="93663" indent="80963"/>
            <a:endParaRPr kumimoji="1" lang="ja-JP" altLang="en-US" sz="600" dirty="0">
              <a:latin typeface="UD デジタル 教科書体 NK-R" panose="02020400000000000000" pitchFamily="18" charset="-128"/>
              <a:ea typeface="UD デジタル 教科書体 NK-R" panose="02020400000000000000" pitchFamily="18" charset="-128"/>
            </a:endParaRPr>
          </a:p>
          <a:p>
            <a:pPr marL="85725" indent="-85725"/>
            <a:r>
              <a:rPr kumimoji="1" lang="ja-JP" altLang="en-US" sz="1050" dirty="0" smtClean="0">
                <a:latin typeface="UD デジタル 教科書体 NK-R" panose="02020400000000000000" pitchFamily="18" charset="-128"/>
                <a:ea typeface="UD デジタル 教科書体 NK-R" panose="02020400000000000000" pitchFamily="18" charset="-128"/>
              </a:rPr>
              <a:t>②　「</a:t>
            </a:r>
            <a:r>
              <a:rPr kumimoji="1" lang="ja-JP" altLang="en-US" sz="1050" dirty="0">
                <a:latin typeface="UD デジタル 教科書体 NK-R" panose="02020400000000000000" pitchFamily="18" charset="-128"/>
                <a:ea typeface="UD デジタル 教科書体 NK-R" panose="02020400000000000000" pitchFamily="18" charset="-128"/>
              </a:rPr>
              <a:t>商店街マップ」は、感染症対策に留意して、店舗取材や動画撮影を行い、令和３年</a:t>
            </a:r>
            <a:r>
              <a:rPr kumimoji="1" lang="en-US" altLang="ja-JP" sz="1050" dirty="0">
                <a:latin typeface="UD デジタル 教科書体 NK-R" panose="02020400000000000000" pitchFamily="18" charset="-128"/>
                <a:ea typeface="UD デジタル 教科書体 NK-R" panose="02020400000000000000" pitchFamily="18" charset="-128"/>
              </a:rPr>
              <a:t>12</a:t>
            </a:r>
            <a:r>
              <a:rPr kumimoji="1" lang="ja-JP" altLang="en-US" sz="1050" dirty="0">
                <a:latin typeface="UD デジタル 教科書体 NK-R" panose="02020400000000000000" pitchFamily="18" charset="-128"/>
                <a:ea typeface="UD デジタル 教科書体 NK-R" panose="02020400000000000000" pitchFamily="18" charset="-128"/>
              </a:rPr>
              <a:t>月の商店街の</a:t>
            </a:r>
            <a:r>
              <a:rPr kumimoji="1" lang="ja-JP" altLang="en-US" sz="1050" dirty="0" smtClean="0">
                <a:latin typeface="UD デジタル 教科書体 NK-R" panose="02020400000000000000" pitchFamily="18" charset="-128"/>
                <a:ea typeface="UD デジタル 教科書体 NK-R" panose="02020400000000000000" pitchFamily="18" charset="-128"/>
              </a:rPr>
              <a:t>歳末大売り出し</a:t>
            </a:r>
            <a:r>
              <a:rPr kumimoji="1" lang="ja-JP" altLang="en-US" sz="1050" dirty="0">
                <a:latin typeface="UD デジタル 教科書体 NK-R" panose="02020400000000000000" pitchFamily="18" charset="-128"/>
                <a:ea typeface="UD デジタル 教科書体 NK-R" panose="02020400000000000000" pitchFamily="18" charset="-128"/>
              </a:rPr>
              <a:t>に合わせて配付。学生</a:t>
            </a:r>
            <a:r>
              <a:rPr kumimoji="1" lang="ja-JP" altLang="en-US" sz="1050" dirty="0" smtClean="0">
                <a:latin typeface="UD デジタル 教科書体 NK-R" panose="02020400000000000000" pitchFamily="18" charset="-128"/>
                <a:ea typeface="UD デジタル 教科書体 NK-R" panose="02020400000000000000" pitchFamily="18" charset="-128"/>
              </a:rPr>
              <a:t>自ら店舗</a:t>
            </a:r>
            <a:r>
              <a:rPr kumimoji="1" lang="ja-JP" altLang="en-US" sz="1050" dirty="0">
                <a:latin typeface="UD デジタル 教科書体 NK-R" panose="02020400000000000000" pitchFamily="18" charset="-128"/>
                <a:ea typeface="UD デジタル 教科書体 NK-R" panose="02020400000000000000" pitchFamily="18" charset="-128"/>
              </a:rPr>
              <a:t>への配付協力をしていただいた。来街者からは「かわいい！」「見やすい！」「スマホで</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読み込んでしっかり動画でお店チェック！」などの声をいただいた。今後、学生の協力のもと、他店舗</a:t>
            </a:r>
            <a:r>
              <a:rPr kumimoji="1" lang="ja-JP" altLang="en-US" sz="1050" dirty="0" smtClean="0">
                <a:latin typeface="UD デジタル 教科書体 NK-R" panose="02020400000000000000" pitchFamily="18" charset="-128"/>
                <a:ea typeface="UD デジタル 教科書体 NK-R" panose="02020400000000000000" pitchFamily="18" charset="-128"/>
              </a:rPr>
              <a:t>の紹介も計画している。</a:t>
            </a:r>
            <a:r>
              <a:rPr kumimoji="1" lang="ja-JP" altLang="en-US" sz="1050" dirty="0">
                <a:latin typeface="UD デジタル 教科書体 NK-R" panose="02020400000000000000" pitchFamily="18" charset="-128"/>
                <a:ea typeface="UD デジタル 教科書体 NK-R" panose="02020400000000000000" pitchFamily="18" charset="-128"/>
              </a:rPr>
              <a:t>地域の大学との連携による商店街活性化の取組みをこれからも続けていく予定。</a:t>
            </a:r>
          </a:p>
        </p:txBody>
      </p:sp>
      <p:grpSp>
        <p:nvGrpSpPr>
          <p:cNvPr id="59" name="グループ化 58"/>
          <p:cNvGrpSpPr/>
          <p:nvPr/>
        </p:nvGrpSpPr>
        <p:grpSpPr>
          <a:xfrm>
            <a:off x="8595790" y="384906"/>
            <a:ext cx="1117595" cy="100777"/>
            <a:chOff x="8591274" y="397527"/>
            <a:chExt cx="1117595" cy="100777"/>
          </a:xfrm>
        </p:grpSpPr>
        <p:sp>
          <p:nvSpPr>
            <p:cNvPr id="60" name="十字形 59">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62" name="二等辺三角形 61">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79617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A0E4738D-BDEC-4EE3-8D96-4BF78B87138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731370" y="5461304"/>
            <a:ext cx="900000" cy="900000"/>
          </a:xfrm>
          <a:prstGeom prst="rect">
            <a:avLst/>
          </a:prstGeom>
          <a:noFill/>
          <a:ln>
            <a:noFill/>
          </a:ln>
        </p:spPr>
      </p:pic>
      <p:graphicFrame>
        <p:nvGraphicFramePr>
          <p:cNvPr id="7" name="表 6"/>
          <p:cNvGraphicFramePr>
            <a:graphicFrameLocks noGrp="1"/>
          </p:cNvGraphicFramePr>
          <p:nvPr>
            <p:extLst>
              <p:ext uri="{D42A27DB-BD31-4B8C-83A1-F6EECF244321}">
                <p14:modId xmlns:p14="http://schemas.microsoft.com/office/powerpoint/2010/main" val="2661628628"/>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kern="1200" spc="0" baseline="0" dirty="0" smtClean="0">
                          <a:solidFill>
                            <a:schemeClr val="tx1"/>
                          </a:solidFill>
                          <a:latin typeface="+mn-ea"/>
                          <a:ea typeface="+mn-ea"/>
                        </a:rPr>
                        <a:t>事例㉔</a:t>
                      </a:r>
                      <a:endParaRPr kumimoji="1" lang="ja-JP" altLang="en-US" sz="1000" b="1" kern="1200" spc="0" baseline="0"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kern="1200" spc="0" baseline="0" dirty="0">
                          <a:solidFill>
                            <a:schemeClr val="tx1"/>
                          </a:solidFill>
                          <a:latin typeface="+mn-ea"/>
                          <a:ea typeface="+mn-ea"/>
                        </a:rPr>
                        <a:t>地域のサポーターによる</a:t>
                      </a:r>
                      <a:r>
                        <a:rPr kumimoji="1" lang="ja-JP" altLang="en-US" sz="1000" b="1" kern="1200" spc="0" baseline="0" dirty="0" smtClean="0">
                          <a:solidFill>
                            <a:schemeClr val="tx1"/>
                          </a:solidFill>
                          <a:latin typeface="+mn-ea"/>
                          <a:ea typeface="+mn-ea"/>
                        </a:rPr>
                        <a:t>子育ての立場での</a:t>
                      </a:r>
                      <a:r>
                        <a:rPr kumimoji="1" lang="ja-JP" altLang="en-US" sz="1000" b="1" kern="1200" spc="0" baseline="0" dirty="0">
                          <a:solidFill>
                            <a:schemeClr val="tx1"/>
                          </a:solidFill>
                          <a:latin typeface="+mn-ea"/>
                          <a:ea typeface="+mn-ea"/>
                        </a:rPr>
                        <a:t>魅力発掘・発信</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219783" y="753736"/>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地域の人々の「商店街利用者観点からの発想」を取り入れ、商店街</a:t>
            </a:r>
            <a:r>
              <a:rPr kumimoji="1" lang="en-US" altLang="ja-JP" b="1" dirty="0">
                <a:solidFill>
                  <a:srgbClr val="327EC4"/>
                </a:solidFill>
                <a:latin typeface="UD デジタル 教科書体 NK-R" panose="02020400000000000000" pitchFamily="18" charset="-128"/>
                <a:ea typeface="UD デジタル 教科書体 NK-R" panose="02020400000000000000" pitchFamily="18" charset="-128"/>
              </a:rPr>
              <a:t>PR</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の強化を！</a:t>
            </a:r>
          </a:p>
        </p:txBody>
      </p:sp>
      <p:sp>
        <p:nvSpPr>
          <p:cNvPr id="26" name="テキスト ボックス 25"/>
          <p:cNvSpPr txBox="1"/>
          <p:nvPr/>
        </p:nvSpPr>
        <p:spPr>
          <a:xfrm>
            <a:off x="413194" y="1317129"/>
            <a:ext cx="6698577" cy="900246"/>
          </a:xfrm>
          <a:prstGeom prst="rect">
            <a:avLst/>
          </a:prstGeom>
          <a:noFill/>
        </p:spPr>
        <p:txBody>
          <a:bodyPr wrap="square" rtlCol="0">
            <a:spAutoFit/>
          </a:bodyPr>
          <a:lstStyle/>
          <a:p>
            <a:pPr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商店街内の地域</a:t>
            </a:r>
            <a:r>
              <a:rPr kumimoji="1" lang="ja-JP" altLang="en-US" sz="1050" dirty="0">
                <a:latin typeface="UD デジタル 教科書体 NK-R" panose="02020400000000000000" pitchFamily="18" charset="-128"/>
                <a:ea typeface="UD デジタル 教科書体 NK-R" panose="02020400000000000000" pitchFamily="18" charset="-128"/>
              </a:rPr>
              <a:t>交流</a:t>
            </a:r>
            <a:r>
              <a:rPr kumimoji="1" lang="ja-JP" altLang="en-US" sz="1050" dirty="0" smtClean="0">
                <a:latin typeface="UD デジタル 教科書体 NK-R" panose="02020400000000000000" pitchFamily="18" charset="-128"/>
                <a:ea typeface="UD デジタル 教科書体 NK-R" panose="02020400000000000000" pitchFamily="18" charset="-128"/>
              </a:rPr>
              <a:t>スペース（さくらカフェ）の</a:t>
            </a:r>
            <a:r>
              <a:rPr kumimoji="1" lang="ja-JP" altLang="en-US" sz="1050" dirty="0">
                <a:latin typeface="UD デジタル 教科書体 NK-R" panose="02020400000000000000" pitchFamily="18" charset="-128"/>
                <a:ea typeface="UD デジタル 教科書体 NK-R" panose="02020400000000000000" pitchFamily="18" charset="-128"/>
              </a:rPr>
              <a:t>出店者</a:t>
            </a:r>
            <a:r>
              <a:rPr kumimoji="1" lang="ja-JP" altLang="en-US" sz="1050" dirty="0" smtClean="0">
                <a:latin typeface="UD デジタル 教科書体 NK-R" panose="02020400000000000000" pitchFamily="18" charset="-128"/>
                <a:ea typeface="UD デジタル 教科書体 NK-R" panose="02020400000000000000" pitchFamily="18" charset="-128"/>
              </a:rPr>
              <a:t>からの「</a:t>
            </a:r>
            <a:r>
              <a:rPr kumimoji="1" lang="ja-JP" altLang="en-US" sz="1050" dirty="0">
                <a:latin typeface="UD デジタル 教科書体 NK-R" panose="02020400000000000000" pitchFamily="18" charset="-128"/>
                <a:ea typeface="UD デジタル 教科書体 NK-R" panose="02020400000000000000" pitchFamily="18" charset="-128"/>
              </a:rPr>
              <a:t>商店街内でチャレンジショップを出したい」という声をきっかけに</a:t>
            </a:r>
            <a:r>
              <a:rPr kumimoji="1" lang="ja-JP" altLang="en-US" sz="1050" dirty="0" smtClean="0">
                <a:latin typeface="UD デジタル 教科書体 NK-R" panose="02020400000000000000" pitchFamily="18" charset="-128"/>
                <a:ea typeface="UD デジタル 教科書体 NK-R" panose="02020400000000000000" pitchFamily="18" charset="-128"/>
              </a:rPr>
              <a:t>、空き</a:t>
            </a:r>
            <a:r>
              <a:rPr kumimoji="1" lang="ja-JP" altLang="en-US" sz="1050" dirty="0">
                <a:latin typeface="UD デジタル 教科書体 NK-R" panose="02020400000000000000" pitchFamily="18" charset="-128"/>
                <a:ea typeface="UD デジタル 教科書体 NK-R" panose="02020400000000000000" pitchFamily="18" charset="-128"/>
              </a:rPr>
              <a:t>店舗</a:t>
            </a:r>
            <a:r>
              <a:rPr kumimoji="1" lang="ja-JP" altLang="en-US" sz="1050" dirty="0" smtClean="0">
                <a:latin typeface="UD デジタル 教科書体 NK-R" panose="02020400000000000000" pitchFamily="18" charset="-128"/>
                <a:ea typeface="UD デジタル 教科書体 NK-R" panose="02020400000000000000" pitchFamily="18" charset="-128"/>
              </a:rPr>
              <a:t>を</a:t>
            </a:r>
            <a:r>
              <a:rPr kumimoji="1" lang="ja-JP" altLang="en-US" sz="1050" dirty="0">
                <a:latin typeface="UD デジタル 教科書体 NK-R" panose="02020400000000000000" pitchFamily="18" charset="-128"/>
                <a:ea typeface="UD デジタル 教科書体 NK-R" panose="02020400000000000000" pitchFamily="18" charset="-128"/>
              </a:rPr>
              <a:t>活用した</a:t>
            </a:r>
            <a:r>
              <a:rPr kumimoji="1" lang="ja-JP" altLang="en-US" sz="1050" dirty="0" smtClean="0">
                <a:latin typeface="UD デジタル 教科書体 NK-R" panose="02020400000000000000" pitchFamily="18" charset="-128"/>
                <a:ea typeface="UD デジタル 教科書体 NK-R" panose="02020400000000000000" pitchFamily="18" charset="-128"/>
              </a:rPr>
              <a:t>スタートアップ拠点「トコトコ」（自主事業）を整備した。地域交流スペースや授乳スペースも設置。子育て層への情報発信を強化するため、子育て中のママを中心とした「</a:t>
            </a:r>
            <a:r>
              <a:rPr kumimoji="1" lang="ja-JP" altLang="en-US" sz="1050" dirty="0">
                <a:latin typeface="UD デジタル 教科書体 NK-R" panose="02020400000000000000" pitchFamily="18" charset="-128"/>
                <a:ea typeface="UD デジタル 教科書体 NK-R" panose="02020400000000000000" pitchFamily="18" charset="-128"/>
              </a:rPr>
              <a:t>まちプランナー」の協力により、子育て層の意見を取り入れた「商店街</a:t>
            </a:r>
            <a:r>
              <a:rPr kumimoji="1" lang="ja-JP" altLang="en-US" sz="1050" dirty="0" smtClean="0">
                <a:latin typeface="UD デジタル 教科書体 NK-R" panose="02020400000000000000" pitchFamily="18" charset="-128"/>
                <a:ea typeface="UD デジタル 教科書体 NK-R" panose="02020400000000000000" pitchFamily="18" charset="-128"/>
              </a:rPr>
              <a:t>オリジナル</a:t>
            </a:r>
            <a:r>
              <a:rPr kumimoji="1" lang="ja-JP" altLang="en-US" sz="1050" dirty="0">
                <a:latin typeface="UD デジタル 教科書体 NK-R" panose="02020400000000000000" pitchFamily="18" charset="-128"/>
                <a:ea typeface="UD デジタル 教科書体 NK-R" panose="02020400000000000000" pitchFamily="18" charset="-128"/>
              </a:rPr>
              <a:t>マップ</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や、商店街の情報発信サイト「すいた情報局</a:t>
            </a:r>
            <a:r>
              <a:rPr kumimoji="1" lang="ja-JP" altLang="en-US" sz="1050" dirty="0" smtClean="0">
                <a:latin typeface="UD デジタル 教科書体 NK-R" panose="02020400000000000000" pitchFamily="18" charset="-128"/>
                <a:ea typeface="UD デジタル 教科書体 NK-R" panose="02020400000000000000" pitchFamily="18" charset="-128"/>
              </a:rPr>
              <a:t>」の充実、サポーターの協力による個店の</a:t>
            </a:r>
            <a:r>
              <a:rPr kumimoji="1" lang="en-US" altLang="ja-JP" sz="1050" dirty="0" smtClean="0">
                <a:latin typeface="UD デジタル 教科書体 NK-R" panose="02020400000000000000" pitchFamily="18" charset="-128"/>
                <a:ea typeface="UD デジタル 教科書体 NK-R" panose="02020400000000000000" pitchFamily="18" charset="-128"/>
              </a:rPr>
              <a:t>SNS</a:t>
            </a:r>
            <a:r>
              <a:rPr kumimoji="1" lang="ja-JP" altLang="en-US" sz="1050" dirty="0" smtClean="0">
                <a:latin typeface="UD デジタル 教科書体 NK-R" panose="02020400000000000000" pitchFamily="18" charset="-128"/>
                <a:ea typeface="UD デジタル 教科書体 NK-R" panose="02020400000000000000" pitchFamily="18" charset="-128"/>
              </a:rPr>
              <a:t>スキルアップに取り組んだ。</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87555" y="2354640"/>
            <a:ext cx="6730773" cy="1769715"/>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「商店街オリジナルマップ</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作成</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smtClean="0">
                <a:latin typeface="UD デジタル 教科書体 NK-R" panose="02020400000000000000" pitchFamily="18" charset="-128"/>
                <a:ea typeface="UD デジタル 教科書体 NK-R" panose="02020400000000000000" pitchFamily="18" charset="-128"/>
              </a:rPr>
              <a:t>スタートアップ拠点を含めた商店街</a:t>
            </a:r>
            <a:r>
              <a:rPr kumimoji="1" lang="ja-JP" altLang="en-US" sz="1050" dirty="0">
                <a:latin typeface="UD デジタル 教科書体 NK-R" panose="02020400000000000000" pitchFamily="18" charset="-128"/>
                <a:ea typeface="UD デジタル 教科書体 NK-R" panose="02020400000000000000" pitchFamily="18" charset="-128"/>
              </a:rPr>
              <a:t>の魅力を発信</a:t>
            </a:r>
            <a:r>
              <a:rPr kumimoji="1" lang="ja-JP" altLang="en-US" sz="1050" dirty="0" smtClean="0">
                <a:latin typeface="UD デジタル 教科書体 NK-R" panose="02020400000000000000" pitchFamily="18" charset="-128"/>
                <a:ea typeface="UD デジタル 教科書体 NK-R" panose="02020400000000000000" pitchFamily="18" charset="-128"/>
              </a:rPr>
              <a:t>する</a:t>
            </a:r>
            <a:r>
              <a:rPr kumimoji="1" lang="ja-JP" altLang="en-US" sz="1050" dirty="0">
                <a:latin typeface="UD デジタル 教科書体 NK-R" panose="02020400000000000000" pitchFamily="18" charset="-128"/>
                <a:ea typeface="UD デジタル 教科書体 NK-R" panose="02020400000000000000" pitchFamily="18" charset="-128"/>
              </a:rPr>
              <a:t>ため、デジタルスキルを</a:t>
            </a:r>
            <a:r>
              <a:rPr kumimoji="1" lang="ja-JP" altLang="en-US" sz="1050" dirty="0" smtClean="0">
                <a:latin typeface="UD デジタル 教科書体 NK-R" panose="02020400000000000000" pitchFamily="18" charset="-128"/>
                <a:ea typeface="UD デジタル 教科書体 NK-R" panose="02020400000000000000" pitchFamily="18" charset="-128"/>
              </a:rPr>
              <a:t>有するメンバーの</a:t>
            </a:r>
            <a:r>
              <a:rPr kumimoji="1" lang="ja-JP" altLang="en-US" sz="1050" dirty="0">
                <a:latin typeface="UD デジタル 教科書体 NK-R" panose="02020400000000000000" pitchFamily="18" charset="-128"/>
                <a:ea typeface="UD デジタル 教科書体 NK-R" panose="02020400000000000000" pitchFamily="18" charset="-128"/>
              </a:rPr>
              <a:t>協力のもと、 「</a:t>
            </a:r>
            <a:r>
              <a:rPr kumimoji="1" lang="ja-JP" altLang="en-US" sz="1050" dirty="0" smtClean="0">
                <a:latin typeface="UD デジタル 教科書体 NK-R" panose="02020400000000000000" pitchFamily="18" charset="-128"/>
                <a:ea typeface="UD デジタル 教科書体 NK-R" panose="02020400000000000000" pitchFamily="18" charset="-128"/>
              </a:rPr>
              <a:t>商店街オリジナル</a:t>
            </a:r>
            <a:r>
              <a:rPr kumimoji="1" lang="ja-JP" altLang="en-US" sz="1050" dirty="0">
                <a:latin typeface="UD デジタル 教科書体 NK-R" panose="02020400000000000000" pitchFamily="18" charset="-128"/>
                <a:ea typeface="UD デジタル 教科書体 NK-R" panose="02020400000000000000" pitchFamily="18" charset="-128"/>
              </a:rPr>
              <a:t>マップ</a:t>
            </a:r>
            <a:r>
              <a:rPr kumimoji="1" lang="ja-JP" altLang="en-US" sz="1050" dirty="0" smtClean="0">
                <a:latin typeface="UD デジタル 教科書体 NK-R" panose="02020400000000000000" pitchFamily="18" charset="-128"/>
                <a:ea typeface="UD デジタル 教科書体 NK-R" panose="02020400000000000000" pitchFamily="18" charset="-128"/>
              </a:rPr>
              <a:t>」を作成。「マップ」で紹介</a:t>
            </a:r>
            <a:r>
              <a:rPr kumimoji="1" lang="ja-JP" altLang="en-US" sz="1050" dirty="0">
                <a:latin typeface="UD デジタル 教科書体 NK-R" panose="02020400000000000000" pitchFamily="18" charset="-128"/>
                <a:ea typeface="UD デジタル 教科書体 NK-R" panose="02020400000000000000" pitchFamily="18" charset="-128"/>
              </a:rPr>
              <a:t>した老舗や評判店は</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まちプランナー」のメンバーが商店街に出向き、</a:t>
            </a:r>
            <a:r>
              <a:rPr kumimoji="1" lang="ja-JP" altLang="en-US" sz="1050" dirty="0" smtClean="0">
                <a:latin typeface="UD デジタル 教科書体 NK-R" panose="02020400000000000000" pitchFamily="18" charset="-128"/>
                <a:ea typeface="UD デジタル 教科書体 NK-R" panose="02020400000000000000" pitchFamily="18" charset="-128"/>
              </a:rPr>
              <a:t>取材に協力いただいた。「マップ」の</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サイト掲載に合わせて、名刺</a:t>
            </a:r>
            <a:r>
              <a:rPr kumimoji="1" lang="ja-JP" altLang="en-US" sz="1050" dirty="0">
                <a:latin typeface="UD デジタル 教科書体 NK-R" panose="02020400000000000000" pitchFamily="18" charset="-128"/>
                <a:ea typeface="UD デジタル 教科書体 NK-R" panose="02020400000000000000" pitchFamily="18" charset="-128"/>
              </a:rPr>
              <a:t>サイズ</a:t>
            </a:r>
            <a:r>
              <a:rPr kumimoji="1" lang="ja-JP" altLang="en-US" sz="1050" dirty="0" smtClean="0">
                <a:latin typeface="UD デジタル 教科書体 NK-R" panose="02020400000000000000" pitchFamily="18" charset="-128"/>
                <a:ea typeface="UD デジタル 教科書体 NK-R" panose="02020400000000000000" pitchFamily="18" charset="-128"/>
              </a:rPr>
              <a:t>の「</a:t>
            </a:r>
            <a:r>
              <a:rPr kumimoji="1" lang="en-US" altLang="ja-JP" sz="1050" dirty="0" smtClean="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コード入りカード</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を作成し、「マップ」を</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した。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93663" indent="80963"/>
            <a:endParaRPr kumimoji="1" lang="ja-JP" altLang="en-US" sz="400" dirty="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②　「</a:t>
            </a:r>
            <a:r>
              <a:rPr kumimoji="1" lang="ja-JP" altLang="en-US" sz="1050" dirty="0">
                <a:latin typeface="UD デジタル 教科書体 NK-R" panose="02020400000000000000" pitchFamily="18" charset="-128"/>
                <a:ea typeface="UD デジタル 教科書体 NK-R" panose="02020400000000000000" pitchFamily="18" charset="-128"/>
              </a:rPr>
              <a:t>すいた情報局</a:t>
            </a:r>
            <a:r>
              <a:rPr kumimoji="1" lang="ja-JP" altLang="en-US" sz="1050" dirty="0" smtClean="0">
                <a:latin typeface="UD デジタル 教科書体 NK-R" panose="02020400000000000000" pitchFamily="18" charset="-128"/>
                <a:ea typeface="UD デジタル 教科書体 NK-R" panose="02020400000000000000" pitchFamily="18" charset="-128"/>
              </a:rPr>
              <a:t>」や</a:t>
            </a:r>
            <a:r>
              <a:rPr kumimoji="1" lang="en-US" altLang="ja-JP" sz="1050" dirty="0" smtClean="0">
                <a:latin typeface="UD デジタル 教科書体 NK-R" panose="02020400000000000000" pitchFamily="18" charset="-128"/>
                <a:ea typeface="UD デジタル 教科書体 NK-R" panose="02020400000000000000" pitchFamily="18" charset="-128"/>
              </a:rPr>
              <a:t>SNS</a:t>
            </a:r>
            <a:r>
              <a:rPr kumimoji="1" lang="ja-JP" altLang="en-US" sz="1050" dirty="0" err="1" smtClean="0">
                <a:latin typeface="UD デジタル 教科書体 NK-R" panose="02020400000000000000" pitchFamily="18" charset="-128"/>
                <a:ea typeface="UD デジタル 教科書体 NK-R" panose="02020400000000000000" pitchFamily="18" charset="-128"/>
              </a:rPr>
              <a:t>での</a:t>
            </a:r>
            <a:r>
              <a:rPr kumimoji="1" lang="ja-JP" altLang="en-US" sz="1050" dirty="0" smtClean="0">
                <a:latin typeface="UD デジタル 教科書体 NK-R" panose="02020400000000000000" pitchFamily="18" charset="-128"/>
                <a:ea typeface="UD デジタル 教科書体 NK-R" panose="02020400000000000000" pitchFamily="18" charset="-128"/>
              </a:rPr>
              <a:t>魅力発信、学生参加による個店の</a:t>
            </a:r>
            <a:r>
              <a:rPr kumimoji="1" lang="en-US" altLang="ja-JP" sz="1050" dirty="0" smtClean="0">
                <a:latin typeface="UD デジタル 教科書体 NK-R" panose="02020400000000000000" pitchFamily="18" charset="-128"/>
                <a:ea typeface="UD デジタル 教科書体 NK-R" panose="02020400000000000000" pitchFamily="18" charset="-128"/>
              </a:rPr>
              <a:t>SNS</a:t>
            </a:r>
            <a:r>
              <a:rPr kumimoji="1" lang="ja-JP" altLang="en-US" sz="1050" dirty="0" smtClean="0">
                <a:latin typeface="UD デジタル 教科書体 NK-R" panose="02020400000000000000" pitchFamily="18" charset="-128"/>
                <a:ea typeface="UD デジタル 教科書体 NK-R" panose="02020400000000000000" pitchFamily="18" charset="-128"/>
              </a:rPr>
              <a:t>強化への取組み</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若者の</a:t>
            </a:r>
            <a:r>
              <a:rPr kumimoji="1" lang="en-US" altLang="ja-JP" sz="1050" dirty="0">
                <a:latin typeface="UD デジタル 教科書体 NK-R" panose="02020400000000000000" pitchFamily="18" charset="-128"/>
                <a:ea typeface="UD デジタル 教科書体 NK-R" panose="02020400000000000000" pitchFamily="18" charset="-128"/>
              </a:rPr>
              <a:t>SNS</a:t>
            </a:r>
            <a:r>
              <a:rPr kumimoji="1" lang="ja-JP" altLang="en-US" sz="1050" dirty="0">
                <a:latin typeface="UD デジタル 教科書体 NK-R" panose="02020400000000000000" pitchFamily="18" charset="-128"/>
                <a:ea typeface="UD デジタル 教科書体 NK-R" panose="02020400000000000000" pitchFamily="18" charset="-128"/>
              </a:rPr>
              <a:t>利用が主流となる</a:t>
            </a:r>
            <a:r>
              <a:rPr kumimoji="1" lang="ja-JP" altLang="en-US" sz="1050" dirty="0" smtClean="0">
                <a:latin typeface="UD デジタル 教科書体 NK-R" panose="02020400000000000000" pitchFamily="18" charset="-128"/>
                <a:ea typeface="UD デジタル 教科書体 NK-R" panose="02020400000000000000" pitchFamily="18" charset="-128"/>
              </a:rPr>
              <a:t>中、商店街の</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サイトを</a:t>
            </a:r>
            <a:r>
              <a:rPr kumimoji="1" lang="ja-JP" altLang="en-US" sz="1050" dirty="0">
                <a:latin typeface="UD デジタル 教科書体 NK-R" panose="02020400000000000000" pitchFamily="18" charset="-128"/>
                <a:ea typeface="UD デジタル 教科書体 NK-R" panose="02020400000000000000" pitchFamily="18" charset="-128"/>
              </a:rPr>
              <a:t>「すいた情報局」と改名し、</a:t>
            </a:r>
            <a:r>
              <a:rPr kumimoji="1" lang="ja-JP" altLang="en-US" sz="1050" dirty="0" smtClean="0">
                <a:latin typeface="UD デジタル 教科書体 NK-R" panose="02020400000000000000" pitchFamily="18" charset="-128"/>
                <a:ea typeface="UD デジタル 教科書体 NK-R" panose="02020400000000000000" pitchFamily="18" charset="-128"/>
              </a:rPr>
              <a:t>商店街内の情報に</a:t>
            </a:r>
            <a:r>
              <a:rPr kumimoji="1" lang="ja-JP" altLang="en-US" sz="1050" dirty="0">
                <a:latin typeface="UD デジタル 教科書体 NK-R" panose="02020400000000000000" pitchFamily="18" charset="-128"/>
                <a:ea typeface="UD デジタル 教科書体 NK-R" panose="02020400000000000000" pitchFamily="18" charset="-128"/>
              </a:rPr>
              <a:t>とどまらず</a:t>
            </a:r>
            <a:r>
              <a:rPr kumimoji="1" lang="ja-JP" altLang="en-US" sz="1050" dirty="0" smtClean="0">
                <a:latin typeface="UD デジタル 教科書体 NK-R" panose="02020400000000000000" pitchFamily="18" charset="-128"/>
                <a:ea typeface="UD デジタル 教科書体 NK-R" panose="02020400000000000000" pitchFamily="18" charset="-128"/>
              </a:rPr>
              <a:t>、地域情報</a:t>
            </a:r>
            <a:r>
              <a:rPr kumimoji="1" lang="ja-JP" altLang="en-US" sz="1050" dirty="0">
                <a:latin typeface="UD デジタル 教科書体 NK-R" panose="02020400000000000000" pitchFamily="18" charset="-128"/>
                <a:ea typeface="UD デジタル 教科書体 NK-R" panose="02020400000000000000" pitchFamily="18" charset="-128"/>
              </a:rPr>
              <a:t>も総合的に発信</a:t>
            </a:r>
            <a:r>
              <a:rPr kumimoji="1" lang="ja-JP" altLang="en-US" sz="1050" dirty="0" smtClean="0">
                <a:latin typeface="UD デジタル 教科書体 NK-R" panose="02020400000000000000" pitchFamily="18" charset="-128"/>
                <a:ea typeface="UD デジタル 教科書体 NK-R" panose="02020400000000000000" pitchFamily="18" charset="-128"/>
              </a:rPr>
              <a:t>するメディアと</a:t>
            </a:r>
            <a:r>
              <a:rPr kumimoji="1" lang="ja-JP" altLang="en-US" sz="1050" dirty="0">
                <a:latin typeface="UD デジタル 教科書体 NK-R" panose="02020400000000000000" pitchFamily="18" charset="-128"/>
                <a:ea typeface="UD デジタル 教科書体 NK-R" panose="02020400000000000000" pitchFamily="18" charset="-128"/>
              </a:rPr>
              <a:t>して</a:t>
            </a:r>
            <a:r>
              <a:rPr kumimoji="1" lang="ja-JP" altLang="en-US" sz="1050" dirty="0" smtClean="0">
                <a:latin typeface="UD デジタル 教科書体 NK-R" panose="02020400000000000000" pitchFamily="18" charset="-128"/>
                <a:ea typeface="UD デジタル 教科書体 NK-R" panose="02020400000000000000" pitchFamily="18" charset="-128"/>
              </a:rPr>
              <a:t>、コンテンツ</a:t>
            </a:r>
            <a:r>
              <a:rPr kumimoji="1" lang="ja-JP" altLang="en-US" sz="1050" dirty="0">
                <a:latin typeface="UD デジタル 教科書体 NK-R" panose="02020400000000000000" pitchFamily="18" charset="-128"/>
                <a:ea typeface="UD デジタル 教科書体 NK-R" panose="02020400000000000000" pitchFamily="18" charset="-128"/>
              </a:rPr>
              <a:t>や</a:t>
            </a:r>
            <a:r>
              <a:rPr kumimoji="1" lang="ja-JP" altLang="en-US" sz="1050" dirty="0" smtClean="0">
                <a:latin typeface="UD デジタル 教科書体 NK-R" panose="02020400000000000000" pitchFamily="18" charset="-128"/>
                <a:ea typeface="UD デジタル 教科書体 NK-R" panose="02020400000000000000" pitchFamily="18" charset="-128"/>
              </a:rPr>
              <a:t>情報の充実</a:t>
            </a:r>
            <a:r>
              <a:rPr kumimoji="1" lang="ja-JP" altLang="en-US" sz="1050" dirty="0">
                <a:latin typeface="UD デジタル 教科書体 NK-R" panose="02020400000000000000" pitchFamily="18" charset="-128"/>
                <a:ea typeface="UD デジタル 教科書体 NK-R" panose="02020400000000000000" pitchFamily="18" charset="-128"/>
              </a:rPr>
              <a:t>を図った。</a:t>
            </a:r>
            <a:r>
              <a:rPr kumimoji="1" lang="ja-JP" altLang="en-US" sz="1050" dirty="0" smtClean="0">
                <a:latin typeface="UD デジタル 教科書体 NK-R" panose="02020400000000000000" pitchFamily="18" charset="-128"/>
                <a:ea typeface="UD デジタル 教科書体 NK-R" panose="02020400000000000000" pitchFamily="18" charset="-128"/>
              </a:rPr>
              <a:t>また、「まちプランナー」の協力により、</a:t>
            </a:r>
            <a:r>
              <a:rPr kumimoji="1" lang="en-US" altLang="ja-JP" sz="1050" dirty="0" smtClean="0">
                <a:latin typeface="UD デジタル 教科書体 NK-R" panose="02020400000000000000" pitchFamily="18" charset="-128"/>
                <a:ea typeface="UD デジタル 教科書体 NK-R" panose="02020400000000000000" pitchFamily="18" charset="-128"/>
              </a:rPr>
              <a:t>SNS</a:t>
            </a:r>
            <a:r>
              <a:rPr kumimoji="1" lang="ja-JP" altLang="en-US" sz="1050" dirty="0" smtClean="0">
                <a:latin typeface="UD デジタル 教科書体 NK-R" panose="02020400000000000000" pitchFamily="18" charset="-128"/>
                <a:ea typeface="UD デジタル 教科書体 NK-R" panose="02020400000000000000" pitchFamily="18" charset="-128"/>
              </a:rPr>
              <a:t>を通じた魅力的</a:t>
            </a:r>
            <a:r>
              <a:rPr kumimoji="1" lang="ja-JP" altLang="en-US" sz="1050" dirty="0">
                <a:latin typeface="UD デジタル 教科書体 NK-R" panose="02020400000000000000" pitchFamily="18" charset="-128"/>
                <a:ea typeface="UD デジタル 教科書体 NK-R" panose="02020400000000000000" pitchFamily="18" charset="-128"/>
              </a:rPr>
              <a:t>な個店の情報</a:t>
            </a:r>
            <a:r>
              <a:rPr kumimoji="1" lang="ja-JP" altLang="en-US" sz="1050" dirty="0" smtClean="0">
                <a:latin typeface="UD デジタル 教科書体 NK-R" panose="02020400000000000000" pitchFamily="18" charset="-128"/>
                <a:ea typeface="UD デジタル 教科書体 NK-R" panose="02020400000000000000" pitchFamily="18" charset="-128"/>
              </a:rPr>
              <a:t>発信を行った。さらに</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個店の</a:t>
            </a:r>
            <a:r>
              <a:rPr kumimoji="1" lang="en-US" altLang="ja-JP" sz="1050" dirty="0" smtClean="0">
                <a:latin typeface="UD デジタル 教科書体 NK-R" panose="02020400000000000000" pitchFamily="18" charset="-128"/>
                <a:ea typeface="UD デジタル 教科書体 NK-R" panose="02020400000000000000" pitchFamily="18" charset="-128"/>
              </a:rPr>
              <a:t>SNS</a:t>
            </a:r>
            <a:r>
              <a:rPr kumimoji="1" lang="ja-JP" altLang="en-US" sz="1050" dirty="0" smtClean="0">
                <a:latin typeface="UD デジタル 教科書体 NK-R" panose="02020400000000000000" pitchFamily="18" charset="-128"/>
                <a:ea typeface="UD デジタル 教科書体 NK-R" panose="02020400000000000000" pitchFamily="18" charset="-128"/>
              </a:rPr>
              <a:t>のスキルアップを支援するため、</a:t>
            </a:r>
            <a:r>
              <a:rPr kumimoji="1" lang="ja-JP" altLang="en-US" sz="1050" dirty="0">
                <a:latin typeface="UD デジタル 教科書体 NK-R" panose="02020400000000000000" pitchFamily="18" charset="-128"/>
                <a:ea typeface="UD デジタル 教科書体 NK-R" panose="02020400000000000000" pitchFamily="18" charset="-128"/>
              </a:rPr>
              <a:t>近隣</a:t>
            </a:r>
            <a:r>
              <a:rPr kumimoji="1" lang="ja-JP" altLang="en-US" sz="1050" dirty="0" smtClean="0">
                <a:latin typeface="UD デジタル 教科書体 NK-R" panose="02020400000000000000" pitchFamily="18" charset="-128"/>
                <a:ea typeface="UD デジタル 教科書体 NK-R" panose="02020400000000000000" pitchFamily="18" charset="-128"/>
              </a:rPr>
              <a:t>大学の協力を得て、</a:t>
            </a:r>
            <a:r>
              <a:rPr kumimoji="1" lang="ja-JP" altLang="en-US" sz="1050" dirty="0">
                <a:latin typeface="UD デジタル 教科書体 NK-R" panose="02020400000000000000" pitchFamily="18" charset="-128"/>
                <a:ea typeface="UD デジタル 教科書体 NK-R" panose="02020400000000000000" pitchFamily="18" charset="-128"/>
              </a:rPr>
              <a:t>学生</a:t>
            </a:r>
            <a:r>
              <a:rPr kumimoji="1" lang="ja-JP" altLang="en-US" sz="1050" dirty="0" smtClean="0">
                <a:latin typeface="UD デジタル 教科書体 NK-R" panose="02020400000000000000" pitchFamily="18" charset="-128"/>
                <a:ea typeface="UD デジタル 教科書体 NK-R" panose="02020400000000000000" pitchFamily="18" charset="-128"/>
              </a:rPr>
              <a:t>が個店</a:t>
            </a:r>
            <a:r>
              <a:rPr kumimoji="1" lang="ja-JP" altLang="en-US" sz="1050" dirty="0">
                <a:latin typeface="UD デジタル 教科書体 NK-R" panose="02020400000000000000" pitchFamily="18" charset="-128"/>
                <a:ea typeface="UD デジタル 教科書体 NK-R" panose="02020400000000000000" pitchFamily="18" charset="-128"/>
              </a:rPr>
              <a:t>に</a:t>
            </a:r>
            <a:r>
              <a:rPr kumimoji="1" lang="ja-JP" altLang="en-US" sz="1050" dirty="0" smtClean="0">
                <a:latin typeface="UD デジタル 教科書体 NK-R" panose="02020400000000000000" pitchFamily="18" charset="-128"/>
                <a:ea typeface="UD デジタル 教科書体 NK-R" panose="02020400000000000000" pitchFamily="18" charset="-128"/>
              </a:rPr>
              <a:t>出向きサポートした。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まちプランナーから</a:t>
            </a:r>
            <a:r>
              <a:rPr lang="ja-JP" altLang="en-US" sz="900" spc="3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ひとこと</a:t>
            </a:r>
            <a:endParaRPr lang="en-US" altLang="ja-JP" sz="900" spc="3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1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1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1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300"/>
              </a:lnSpc>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現代</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は個人中心の世の中になっていますが、子育てには地域と人との関わりが不可欠です。私もたくさんの方に助けてもらいながら子育てをやってきました。子育てを通した商店街の皆さんと交流できることで安全なものを安心して購入できると思います</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a:t>
            </a:r>
            <a:endPar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300"/>
              </a:lnSpc>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旭</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通商店街で子ども達が成長していく、そんな住み良いまちづくり</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に</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関わって</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いける</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のは大変うれしいことです。みんなで小さな変化を起こせていけたらと思っています。</a:t>
            </a: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5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商店街の店主が連携してイベントを行うのはとても困難な時代です。特に</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活用は高齢店主には荷が重いことでしたが、今回の事業で地域の若者や子育て世代によるまちプランナーさんたちのお力を借りて、情報発信や商店街を利用しやすい場所へと変えていくことができました</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もっと</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居心地の良い商店街へとこれからも進化していきたいと思います。</a:t>
            </a:r>
          </a:p>
        </p:txBody>
      </p:sp>
      <p:cxnSp>
        <p:nvCxnSpPr>
          <p:cNvPr id="43" name="直線コネクタ 42"/>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98123" y="219056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413194" y="407276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28101" y="6386966"/>
            <a:ext cx="733924"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杉本　良一</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a:t>
            </a:r>
            <a:r>
              <a:rPr kumimoji="1"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：吹田市旭通</a:t>
            </a:r>
            <a:r>
              <a:rPr kumimoji="1" lang="zh-TW" altLang="en-US" sz="900" dirty="0" smtClean="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所在地：吹田市</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吹田駅すぐ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82</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37" name="テキスト ボックス 36">
            <a:extLst>
              <a:ext uri="{FF2B5EF4-FFF2-40B4-BE49-F238E27FC236}">
                <a16:creationId xmlns:a16="http://schemas.microsoft.com/office/drawing/2014/main" id="{093DCA5E-B041-4008-AD5C-FE5602EB6293}"/>
              </a:ext>
            </a:extLst>
          </p:cNvPr>
          <p:cNvSpPr txBox="1"/>
          <p:nvPr/>
        </p:nvSpPr>
        <p:spPr>
          <a:xfrm>
            <a:off x="8336001" y="3153165"/>
            <a:ext cx="1690738" cy="3693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名刺サイズの</a:t>
            </a:r>
            <a:endParaRPr kumimoji="1" lang="en-US" altLang="ja-JP" sz="90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a:t>
            </a:r>
            <a:r>
              <a:rPr kumimoji="1" lang="en-US" altLang="ja-JP" sz="900" dirty="0" smtClean="0">
                <a:latin typeface="UD デジタル 教科書体 NK-R" panose="02020400000000000000" pitchFamily="18" charset="-128"/>
                <a:ea typeface="UD デジタル 教科書体 NK-R" panose="02020400000000000000" pitchFamily="18" charset="-128"/>
              </a:rPr>
              <a:t>QR</a:t>
            </a:r>
            <a:r>
              <a:rPr kumimoji="1" lang="ja-JP" altLang="en-US" sz="900" dirty="0" smtClean="0">
                <a:latin typeface="UD デジタル 教科書体 NK-R" panose="02020400000000000000" pitchFamily="18" charset="-128"/>
                <a:ea typeface="UD デジタル 教科書体 NK-R" panose="02020400000000000000" pitchFamily="18" charset="-128"/>
              </a:rPr>
              <a:t>コード入りカード」</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sp>
        <p:nvSpPr>
          <p:cNvPr id="63" name="テキスト ボックス 62">
            <a:extLst>
              <a:ext uri="{FF2B5EF4-FFF2-40B4-BE49-F238E27FC236}">
                <a16:creationId xmlns:a16="http://schemas.microsoft.com/office/drawing/2014/main" id="{B268346B-9296-493C-913E-68C7B0531D6D}"/>
              </a:ext>
            </a:extLst>
          </p:cNvPr>
          <p:cNvSpPr txBox="1"/>
          <p:nvPr/>
        </p:nvSpPr>
        <p:spPr>
          <a:xfrm>
            <a:off x="7993480" y="34470"/>
            <a:ext cx="706616"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交流店舗</a:t>
            </a:r>
          </a:p>
        </p:txBody>
      </p:sp>
      <p:sp>
        <p:nvSpPr>
          <p:cNvPr id="64" name="テキスト ボックス 63">
            <a:extLst>
              <a:ext uri="{FF2B5EF4-FFF2-40B4-BE49-F238E27FC236}">
                <a16:creationId xmlns:a16="http://schemas.microsoft.com/office/drawing/2014/main" id="{18AD505C-CD2C-459F-968A-4B161344F612}"/>
              </a:ext>
            </a:extLst>
          </p:cNvPr>
          <p:cNvSpPr txBox="1"/>
          <p:nvPr/>
        </p:nvSpPr>
        <p:spPr>
          <a:xfrm>
            <a:off x="8574159" y="35235"/>
            <a:ext cx="680804"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地元</a:t>
            </a:r>
            <a:r>
              <a:rPr kumimoji="1" lang="ja-JP" altLang="en-US" sz="900" dirty="0" smtClean="0">
                <a:latin typeface="UD デジタル 教科書体 NK-R" panose="02020400000000000000" pitchFamily="18" charset="-128"/>
                <a:ea typeface="UD デジタル 教科書体 NK-R" panose="02020400000000000000" pitchFamily="18" charset="-128"/>
              </a:rPr>
              <a:t>団体</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5" name="テキスト ボックス 64">
            <a:extLst>
              <a:ext uri="{FF2B5EF4-FFF2-40B4-BE49-F238E27FC236}">
                <a16:creationId xmlns:a16="http://schemas.microsoft.com/office/drawing/2014/main" id="{90E6EFD4-33F9-424A-AA30-0A996A901727}"/>
              </a:ext>
            </a:extLst>
          </p:cNvPr>
          <p:cNvSpPr txBox="1"/>
          <p:nvPr/>
        </p:nvSpPr>
        <p:spPr>
          <a:xfrm>
            <a:off x="9160474" y="38906"/>
            <a:ext cx="493805"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マップ</a:t>
            </a:r>
          </a:p>
        </p:txBody>
      </p:sp>
      <p:sp>
        <p:nvSpPr>
          <p:cNvPr id="48" name="テキスト ボックス 47">
            <a:extLst>
              <a:ext uri="{FF2B5EF4-FFF2-40B4-BE49-F238E27FC236}">
                <a16:creationId xmlns:a16="http://schemas.microsoft.com/office/drawing/2014/main" id="{2FE73D3B-BA8B-4169-BCB0-971899A6A395}"/>
              </a:ext>
            </a:extLst>
          </p:cNvPr>
          <p:cNvSpPr txBox="1"/>
          <p:nvPr/>
        </p:nvSpPr>
        <p:spPr>
          <a:xfrm>
            <a:off x="6975777" y="3147797"/>
            <a:ext cx="161442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「まちプランナー」が作成した</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商店街オリジナルマップ」</a:t>
            </a:r>
            <a:endPar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3" name="テキスト ボックス 52">
            <a:extLst>
              <a:ext uri="{FF2B5EF4-FFF2-40B4-BE49-F238E27FC236}">
                <a16:creationId xmlns:a16="http://schemas.microsoft.com/office/drawing/2014/main" id="{85A9655B-CB65-41D7-A892-3ABFEF4F681B}"/>
              </a:ext>
            </a:extLst>
          </p:cNvPr>
          <p:cNvSpPr txBox="1"/>
          <p:nvPr/>
        </p:nvSpPr>
        <p:spPr>
          <a:xfrm>
            <a:off x="7777410" y="4905537"/>
            <a:ext cx="1472775" cy="3693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「まちプランナー」の</a:t>
            </a:r>
            <a:endParaRPr kumimoji="1" lang="en-US" altLang="ja-JP" sz="90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メンバー</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pic>
        <p:nvPicPr>
          <p:cNvPr id="5" name="図 4">
            <a:extLst>
              <a:ext uri="{FF2B5EF4-FFF2-40B4-BE49-F238E27FC236}">
                <a16:creationId xmlns:a16="http://schemas.microsoft.com/office/drawing/2014/main" id="{AC8D1DFB-3BDD-47D3-A227-E26A09A840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98" t="9409" b="4515"/>
          <a:stretch/>
        </p:blipFill>
        <p:spPr>
          <a:xfrm rot="5400000">
            <a:off x="245594" y="5748885"/>
            <a:ext cx="734328" cy="549309"/>
          </a:xfrm>
          <a:prstGeom prst="rect">
            <a:avLst/>
          </a:prstGeom>
        </p:spPr>
      </p:pic>
      <p:pic>
        <p:nvPicPr>
          <p:cNvPr id="8" name="図 7">
            <a:extLst>
              <a:ext uri="{FF2B5EF4-FFF2-40B4-BE49-F238E27FC236}">
                <a16:creationId xmlns:a16="http://schemas.microsoft.com/office/drawing/2014/main" id="{BEDE8845-729B-4CAC-BFEC-E6DE22E87C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3" t="5096"/>
          <a:stretch/>
        </p:blipFill>
        <p:spPr>
          <a:xfrm rot="5400000">
            <a:off x="820335" y="5767546"/>
            <a:ext cx="741355" cy="530244"/>
          </a:xfrm>
          <a:prstGeom prst="rect">
            <a:avLst/>
          </a:prstGeom>
        </p:spPr>
      </p:pic>
      <p:sp>
        <p:nvSpPr>
          <p:cNvPr id="45" name="テキスト ボックス 44">
            <a:extLst>
              <a:ext uri="{FF2B5EF4-FFF2-40B4-BE49-F238E27FC236}">
                <a16:creationId xmlns:a16="http://schemas.microsoft.com/office/drawing/2014/main" id="{028B5E65-A6DD-40D5-B51A-E9DA4A2DE7D9}"/>
              </a:ext>
            </a:extLst>
          </p:cNvPr>
          <p:cNvSpPr txBox="1"/>
          <p:nvPr/>
        </p:nvSpPr>
        <p:spPr>
          <a:xfrm>
            <a:off x="838720" y="6390386"/>
            <a:ext cx="733924"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池内　かおり副理事長</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pic>
        <p:nvPicPr>
          <p:cNvPr id="39" name="図 38">
            <a:extLst>
              <a:ext uri="{FF2B5EF4-FFF2-40B4-BE49-F238E27FC236}">
                <a16:creationId xmlns:a16="http://schemas.microsoft.com/office/drawing/2014/main" id="{55E40F20-C79F-400E-A8E8-F76A1E998CF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6241" y="1202101"/>
            <a:ext cx="1333500" cy="1886585"/>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54B45A8-D858-4980-B084-5E5E2B627DA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9212" y="2346809"/>
            <a:ext cx="1220470" cy="742950"/>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pic>
        <p:nvPicPr>
          <p:cNvPr id="46" name="図 45">
            <a:extLst>
              <a:ext uri="{FF2B5EF4-FFF2-40B4-BE49-F238E27FC236}">
                <a16:creationId xmlns:a16="http://schemas.microsoft.com/office/drawing/2014/main" id="{3D414B87-244C-4331-B2F3-0392C873BD6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7410" y="3667578"/>
            <a:ext cx="1449079" cy="1201500"/>
          </a:xfrm>
          <a:prstGeom prst="rect">
            <a:avLst/>
          </a:prstGeom>
          <a:noFill/>
          <a:ln>
            <a:noFill/>
          </a:ln>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BE7EDAEA-F3E7-CF49-82D4-4465B0C59C44}"/>
              </a:ext>
            </a:extLst>
          </p:cNvPr>
          <p:cNvPicPr>
            <a:picLocks noChangeAspect="1"/>
          </p:cNvPicPr>
          <p:nvPr/>
        </p:nvPicPr>
        <p:blipFill>
          <a:blip r:embed="rId9"/>
          <a:stretch>
            <a:fillRect/>
          </a:stretch>
        </p:blipFill>
        <p:spPr>
          <a:xfrm>
            <a:off x="8166103" y="233687"/>
            <a:ext cx="419100" cy="419100"/>
          </a:xfrm>
          <a:prstGeom prst="rect">
            <a:avLst/>
          </a:prstGeom>
        </p:spPr>
      </p:pic>
      <p:pic>
        <p:nvPicPr>
          <p:cNvPr id="58" name="図 57">
            <a:extLst>
              <a:ext uri="{FF2B5EF4-FFF2-40B4-BE49-F238E27FC236}">
                <a16:creationId xmlns:a16="http://schemas.microsoft.com/office/drawing/2014/main" id="{050D5FA2-C869-A740-8CFC-95FEAB656223}"/>
              </a:ext>
            </a:extLst>
          </p:cNvPr>
          <p:cNvPicPr>
            <a:picLocks noChangeAspect="1"/>
          </p:cNvPicPr>
          <p:nvPr/>
        </p:nvPicPr>
        <p:blipFill>
          <a:blip r:embed="rId10"/>
          <a:stretch>
            <a:fillRect/>
          </a:stretch>
        </p:blipFill>
        <p:spPr>
          <a:xfrm>
            <a:off x="8705011" y="233687"/>
            <a:ext cx="419100" cy="419100"/>
          </a:xfrm>
          <a:prstGeom prst="rect">
            <a:avLst/>
          </a:prstGeom>
        </p:spPr>
      </p:pic>
      <p:pic>
        <p:nvPicPr>
          <p:cNvPr id="61" name="図 60">
            <a:extLst>
              <a:ext uri="{FF2B5EF4-FFF2-40B4-BE49-F238E27FC236}">
                <a16:creationId xmlns:a16="http://schemas.microsoft.com/office/drawing/2014/main" id="{77A08649-9165-F548-AAC9-8D66EF4824BA}"/>
              </a:ext>
            </a:extLst>
          </p:cNvPr>
          <p:cNvPicPr>
            <a:picLocks noChangeAspect="1"/>
          </p:cNvPicPr>
          <p:nvPr/>
        </p:nvPicPr>
        <p:blipFill>
          <a:blip r:embed="rId11"/>
          <a:stretch>
            <a:fillRect/>
          </a:stretch>
        </p:blipFill>
        <p:spPr>
          <a:xfrm>
            <a:off x="9206424" y="233687"/>
            <a:ext cx="419100" cy="419100"/>
          </a:xfrm>
          <a:prstGeom prst="rect">
            <a:avLst/>
          </a:prstGeom>
        </p:spPr>
      </p:pic>
      <p:sp>
        <p:nvSpPr>
          <p:cNvPr id="47"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30</a:t>
            </a:r>
            <a:endParaRPr kumimoji="1" lang="ja-JP" altLang="en-US" dirty="0"/>
          </a:p>
        </p:txBody>
      </p:sp>
      <p:sp>
        <p:nvSpPr>
          <p:cNvPr id="55" name="テキスト ボックス 54"/>
          <p:cNvSpPr txBox="1"/>
          <p:nvPr/>
        </p:nvSpPr>
        <p:spPr>
          <a:xfrm>
            <a:off x="387555" y="4226595"/>
            <a:ext cx="7299154" cy="1284967"/>
          </a:xfrm>
          <a:prstGeom prst="rect">
            <a:avLst/>
          </a:prstGeom>
          <a:noFill/>
        </p:spPr>
        <p:txBody>
          <a:bodyPr wrap="square" rtlCol="0">
            <a:spAutoFit/>
          </a:bodyPr>
          <a:lstStyle/>
          <a:p>
            <a:pPr marL="85725" indent="-85725"/>
            <a:r>
              <a:rPr kumimoji="1" lang="ja-JP" altLang="en-US" sz="1050" dirty="0" smtClean="0">
                <a:latin typeface="UD デジタル 教科書体 NK-R" panose="02020400000000000000" pitchFamily="18" charset="-128"/>
                <a:ea typeface="UD デジタル 教科書体 NK-R" panose="02020400000000000000" pitchFamily="18" charset="-128"/>
              </a:rPr>
              <a:t>①</a:t>
            </a:r>
            <a:r>
              <a:rPr kumimoji="1" lang="ja-JP" altLang="en-US" sz="1050" dirty="0">
                <a:latin typeface="UD デジタル 教科書体 NK-R" panose="02020400000000000000" pitchFamily="18" charset="-128"/>
                <a:ea typeface="UD デジタル 教科書体 NK-R" panose="02020400000000000000" pitchFamily="18" charset="-128"/>
              </a:rPr>
              <a:t>　子育て層が手に取って</a:t>
            </a:r>
            <a:r>
              <a:rPr kumimoji="1" lang="ja-JP" altLang="en-US" sz="1050" dirty="0" smtClean="0">
                <a:latin typeface="UD デジタル 教科書体 NK-R" panose="02020400000000000000" pitchFamily="18" charset="-128"/>
                <a:ea typeface="UD デジタル 教科書体 NK-R" panose="02020400000000000000" pitchFamily="18" charset="-128"/>
              </a:rPr>
              <a:t>いただきやすい</a:t>
            </a:r>
            <a:r>
              <a:rPr kumimoji="1" lang="ja-JP" altLang="en-US" sz="1050" dirty="0">
                <a:latin typeface="UD デジタル 教科書体 NK-R" panose="02020400000000000000" pitchFamily="18" charset="-128"/>
                <a:ea typeface="UD デジタル 教科書体 NK-R" panose="02020400000000000000" pitchFamily="18" charset="-128"/>
              </a:rPr>
              <a:t>よう、優しい色合いの親しみやすいイラストを</a:t>
            </a:r>
            <a:r>
              <a:rPr kumimoji="1" lang="ja-JP" altLang="en-US" sz="1050" dirty="0" smtClean="0">
                <a:latin typeface="UD デジタル 教科書体 NK-R" panose="02020400000000000000" pitchFamily="18" charset="-128"/>
                <a:ea typeface="UD デジタル 教科書体 NK-R" panose="02020400000000000000" pitchFamily="18" charset="-128"/>
              </a:rPr>
              <a:t>添えた「マップ」が</a:t>
            </a:r>
            <a:r>
              <a:rPr kumimoji="1" lang="ja-JP" altLang="en-US" sz="1050" dirty="0">
                <a:latin typeface="UD デジタル 教科書体 NK-R" panose="02020400000000000000" pitchFamily="18" charset="-128"/>
                <a:ea typeface="UD デジタル 教科書体 NK-R" panose="02020400000000000000" pitchFamily="18" charset="-128"/>
              </a:rPr>
              <a:t>完成した。来街者からは、「商店街の知らないお店を発見できた。」「交流施設のイベントに参加したい」などの意見をいただいた。商店街店舗や地域の団体を通じて配布する計画。</a:t>
            </a:r>
          </a:p>
          <a:p>
            <a:endParaRPr kumimoji="1" lang="ja-JP" altLang="en-US" sz="400" dirty="0">
              <a:latin typeface="UD デジタル 教科書体 NK-R" panose="02020400000000000000" pitchFamily="18" charset="-128"/>
              <a:ea typeface="UD デジタル 教科書体 NK-R" panose="02020400000000000000" pitchFamily="18" charset="-128"/>
            </a:endParaRPr>
          </a:p>
          <a:p>
            <a:pPr marL="85725" indent="-85725"/>
            <a:r>
              <a:rPr kumimoji="1" lang="ja-JP" altLang="en-US" sz="1050" dirty="0" smtClean="0">
                <a:latin typeface="UD デジタル 教科書体 NK-R" panose="02020400000000000000" pitchFamily="18" charset="-128"/>
                <a:ea typeface="UD デジタル 教科書体 NK-R" panose="02020400000000000000" pitchFamily="18" charset="-128"/>
              </a:rPr>
              <a:t>②</a:t>
            </a:r>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「まちプランナー」や</a:t>
            </a:r>
            <a:r>
              <a:rPr kumimoji="1" lang="ja-JP" altLang="en-US" sz="1050" dirty="0">
                <a:latin typeface="UD デジタル 教科書体 NK-R" panose="02020400000000000000" pitchFamily="18" charset="-128"/>
                <a:ea typeface="UD デジタル 教科書体 NK-R" panose="02020400000000000000" pitchFamily="18" charset="-128"/>
              </a:rPr>
              <a:t>学生</a:t>
            </a:r>
            <a:r>
              <a:rPr kumimoji="1" lang="ja-JP" altLang="en-US" sz="1050" dirty="0" smtClean="0">
                <a:latin typeface="UD デジタル 教科書体 NK-R" panose="02020400000000000000" pitchFamily="18" charset="-128"/>
                <a:ea typeface="UD デジタル 教科書体 NK-R" panose="02020400000000000000" pitchFamily="18" charset="-128"/>
              </a:rPr>
              <a:t>の</a:t>
            </a:r>
            <a:r>
              <a:rPr kumimoji="1" lang="ja-JP" altLang="en-US" sz="1050" dirty="0">
                <a:latin typeface="UD デジタル 教科書体 NK-R" panose="02020400000000000000" pitchFamily="18" charset="-128"/>
                <a:ea typeface="UD デジタル 教科書体 NK-R" panose="02020400000000000000" pitchFamily="18" charset="-128"/>
              </a:rPr>
              <a:t>協力により「すいた情報局」や</a:t>
            </a:r>
            <a:r>
              <a:rPr kumimoji="1" lang="en-US" altLang="ja-JP" sz="1050" dirty="0">
                <a:latin typeface="UD デジタル 教科書体 NK-R" panose="02020400000000000000" pitchFamily="18" charset="-128"/>
                <a:ea typeface="UD デジタル 教科書体 NK-R" panose="02020400000000000000" pitchFamily="18" charset="-128"/>
              </a:rPr>
              <a:t>SNS</a:t>
            </a:r>
            <a:r>
              <a:rPr kumimoji="1" lang="ja-JP" altLang="en-US" sz="1050" dirty="0" err="1">
                <a:latin typeface="UD デジタル 教科書体 NK-R" panose="02020400000000000000" pitchFamily="18" charset="-128"/>
                <a:ea typeface="UD デジタル 教科書体 NK-R" panose="02020400000000000000" pitchFamily="18" charset="-128"/>
              </a:rPr>
              <a:t>での</a:t>
            </a:r>
            <a:r>
              <a:rPr kumimoji="1" lang="ja-JP" altLang="en-US" sz="1050" dirty="0">
                <a:latin typeface="UD デジタル 教科書体 NK-R" panose="02020400000000000000" pitchFamily="18" charset="-128"/>
                <a:ea typeface="UD デジタル 教科書体 NK-R" panose="02020400000000000000" pitchFamily="18" charset="-128"/>
              </a:rPr>
              <a:t>情報発信を開始する</a:t>
            </a:r>
            <a:r>
              <a:rPr kumimoji="1" lang="ja-JP" altLang="en-US" sz="1050" dirty="0" smtClean="0">
                <a:latin typeface="UD デジタル 教科書体 NK-R" panose="02020400000000000000" pitchFamily="18" charset="-128"/>
                <a:ea typeface="UD デジタル 教科書体 NK-R" panose="02020400000000000000" pitchFamily="18" charset="-128"/>
              </a:rPr>
              <a:t>ことが</a:t>
            </a:r>
            <a:r>
              <a:rPr kumimoji="1" lang="ja-JP" altLang="en-US" sz="1050" dirty="0">
                <a:latin typeface="UD デジタル 教科書体 NK-R" panose="02020400000000000000" pitchFamily="18" charset="-128"/>
                <a:ea typeface="UD デジタル 教科書体 NK-R" panose="02020400000000000000" pitchFamily="18" charset="-128"/>
              </a:rPr>
              <a:t>できた。店主からは、「営業時間外に来てもらえて感謝している。」「思ったより簡単な操作で情報が</a:t>
            </a:r>
            <a:r>
              <a:rPr kumimoji="1" lang="ja-JP" altLang="en-US" sz="1050" dirty="0" smtClean="0">
                <a:latin typeface="UD デジタル 教科書体 NK-R" panose="02020400000000000000" pitchFamily="18" charset="-128"/>
                <a:ea typeface="UD デジタル 教科書体 NK-R" panose="02020400000000000000" pitchFamily="18" charset="-128"/>
              </a:rPr>
              <a:t>発信できるのが分かりありがたい</a:t>
            </a:r>
            <a:r>
              <a:rPr kumimoji="1" lang="ja-JP" altLang="en-US" sz="1050" dirty="0">
                <a:latin typeface="UD デジタル 教科書体 NK-R" panose="02020400000000000000" pitchFamily="18" charset="-128"/>
                <a:ea typeface="UD デジタル 教科書体 NK-R" panose="02020400000000000000" pitchFamily="18" charset="-128"/>
              </a:rPr>
              <a:t>。」などの意見をいただいた</a:t>
            </a:r>
            <a:r>
              <a:rPr kumimoji="1" lang="ja-JP" altLang="en-US" sz="1050" dirty="0" smtClean="0">
                <a:latin typeface="UD デジタル 教科書体 NK-R" panose="02020400000000000000" pitchFamily="18" charset="-128"/>
                <a:ea typeface="UD デジタル 教科書体 NK-R" panose="02020400000000000000" pitchFamily="18" charset="-128"/>
              </a:rPr>
              <a:t>。今後</a:t>
            </a:r>
            <a:r>
              <a:rPr kumimoji="1" lang="ja-JP" altLang="en-US" sz="1050" dirty="0">
                <a:latin typeface="UD デジタル 教科書体 NK-R" panose="02020400000000000000" pitchFamily="18" charset="-128"/>
                <a:ea typeface="UD デジタル 教科書体 NK-R" panose="02020400000000000000" pitchFamily="18" charset="-128"/>
              </a:rPr>
              <a:t>、商店街情報と個店</a:t>
            </a:r>
            <a:r>
              <a:rPr kumimoji="1" lang="ja-JP" altLang="en-US" sz="1050" dirty="0" smtClean="0">
                <a:latin typeface="UD デジタル 教科書体 NK-R" panose="02020400000000000000" pitchFamily="18" charset="-128"/>
                <a:ea typeface="UD デジタル 教科書体 NK-R" panose="02020400000000000000" pitchFamily="18" charset="-128"/>
              </a:rPr>
              <a:t>情報</a:t>
            </a:r>
            <a:r>
              <a:rPr kumimoji="1" lang="ja-JP" altLang="en-US" sz="1050" dirty="0">
                <a:latin typeface="UD デジタル 教科書体 NK-R" panose="02020400000000000000" pitchFamily="18" charset="-128"/>
                <a:ea typeface="UD デジタル 教科書体 NK-R" panose="02020400000000000000" pitchFamily="18" charset="-128"/>
              </a:rPr>
              <a:t>をリンクさせ、更なる情報発信強化に</a:t>
            </a:r>
            <a:r>
              <a:rPr kumimoji="1" lang="ja-JP" altLang="en-US" sz="1050" dirty="0" smtClean="0">
                <a:latin typeface="UD デジタル 教科書体 NK-R" panose="02020400000000000000" pitchFamily="18" charset="-128"/>
                <a:ea typeface="UD デジタル 教科書体 NK-R" panose="02020400000000000000" pitchFamily="18" charset="-128"/>
              </a:rPr>
              <a:t>つなげる。</a:t>
            </a:r>
            <a:endParaRPr kumimoji="1" lang="ja-JP" altLang="en-US"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pSp>
        <p:nvGrpSpPr>
          <p:cNvPr id="57" name="グループ化 56"/>
          <p:cNvGrpSpPr/>
          <p:nvPr/>
        </p:nvGrpSpPr>
        <p:grpSpPr>
          <a:xfrm>
            <a:off x="8591274" y="397527"/>
            <a:ext cx="1117595" cy="100777"/>
            <a:chOff x="8591274" y="397527"/>
            <a:chExt cx="1117595" cy="100777"/>
          </a:xfrm>
        </p:grpSpPr>
        <p:sp>
          <p:nvSpPr>
            <p:cNvPr id="59" name="十字形 58">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60" name="二等辺三角形 59">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テキスト ボックス 49">
            <a:extLst>
              <a:ext uri="{FF2B5EF4-FFF2-40B4-BE49-F238E27FC236}">
                <a16:creationId xmlns:a16="http://schemas.microsoft.com/office/drawing/2014/main" id="{2FE73D3B-BA8B-4169-BCB0-971899A6A395}"/>
              </a:ext>
            </a:extLst>
          </p:cNvPr>
          <p:cNvSpPr txBox="1"/>
          <p:nvPr/>
        </p:nvSpPr>
        <p:spPr>
          <a:xfrm>
            <a:off x="8647742" y="1894864"/>
            <a:ext cx="98362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情報発信サイト</a:t>
            </a:r>
            <a:endPar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「すいた情報局」</a:t>
            </a:r>
          </a:p>
        </p:txBody>
      </p:sp>
      <p:pic>
        <p:nvPicPr>
          <p:cNvPr id="52" name="図 51"/>
          <p:cNvPicPr>
            <a:picLocks noChangeAspect="1"/>
          </p:cNvPicPr>
          <p:nvPr/>
        </p:nvPicPr>
        <p:blipFill rotWithShape="1">
          <a:blip r:embed="rId12"/>
          <a:srcRect l="-843" t="14975" r="1" b="5867"/>
          <a:stretch/>
        </p:blipFill>
        <p:spPr>
          <a:xfrm>
            <a:off x="8559213" y="1200288"/>
            <a:ext cx="1245486" cy="6777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6525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5A6E7E39-CDD8-43FE-8C37-616B1CC4ED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31370" y="5473609"/>
            <a:ext cx="900000" cy="900000"/>
          </a:xfrm>
          <a:prstGeom prst="rect">
            <a:avLst/>
          </a:prstGeom>
          <a:noFill/>
          <a:ln>
            <a:noFill/>
          </a:ln>
        </p:spPr>
      </p:pic>
      <p:sp>
        <p:nvSpPr>
          <p:cNvPr id="33" name="テキスト ボックス 32"/>
          <p:cNvSpPr txBox="1"/>
          <p:nvPr/>
        </p:nvSpPr>
        <p:spPr>
          <a:xfrm>
            <a:off x="398123" y="4387306"/>
            <a:ext cx="7253254" cy="900246"/>
          </a:xfrm>
          <a:prstGeom prst="rect">
            <a:avLst/>
          </a:prstGeom>
          <a:noFill/>
        </p:spPr>
        <p:txBody>
          <a:bodyPr wrap="square" rtlCol="0">
            <a:spAutoFit/>
          </a:bodyPr>
          <a:lstStyle/>
          <a:p>
            <a:pPr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アプリは令和３年</a:t>
            </a:r>
            <a:r>
              <a:rPr kumimoji="1" lang="ja-JP" altLang="en-US" sz="1050" dirty="0">
                <a:latin typeface="UD デジタル 教科書体 NK-R" panose="02020400000000000000" pitchFamily="18" charset="-128"/>
                <a:ea typeface="UD デジタル 教科書体 NK-R" panose="02020400000000000000" pitchFamily="18" charset="-128"/>
              </a:rPr>
              <a:t>１２月から運用を開始。アプリの導入により、利用者はニーズ、シーン（買物・食事、待ち合わせなど</a:t>
            </a:r>
            <a:r>
              <a:rPr kumimoji="1" lang="ja-JP" altLang="en-US" sz="1050" dirty="0" smtClean="0">
                <a:latin typeface="UD デジタル 教科書体 NK-R" panose="02020400000000000000" pitchFamily="18" charset="-128"/>
                <a:ea typeface="UD デジタル 教科書体 NK-R" panose="02020400000000000000" pitchFamily="18" charset="-128"/>
              </a:rPr>
              <a:t>）などに</a:t>
            </a:r>
            <a:r>
              <a:rPr kumimoji="1" lang="ja-JP" altLang="en-US" sz="1050" dirty="0">
                <a:latin typeface="UD デジタル 教科書体 NK-R" panose="02020400000000000000" pitchFamily="18" charset="-128"/>
                <a:ea typeface="UD デジタル 教科書体 NK-R" panose="02020400000000000000" pitchFamily="18" charset="-128"/>
              </a:rPr>
              <a:t>応じた施設、店舗の情報やイベント</a:t>
            </a:r>
            <a:r>
              <a:rPr kumimoji="1" lang="ja-JP" altLang="en-US" sz="1050" dirty="0" smtClean="0">
                <a:latin typeface="UD デジタル 教科書体 NK-R" panose="02020400000000000000" pitchFamily="18" charset="-128"/>
                <a:ea typeface="UD デジタル 教科書体 NK-R" panose="02020400000000000000" pitchFamily="18" charset="-128"/>
              </a:rPr>
              <a:t>情報が取得</a:t>
            </a:r>
            <a:r>
              <a:rPr kumimoji="1" lang="ja-JP" altLang="en-US" sz="1050" dirty="0">
                <a:latin typeface="UD デジタル 教科書体 NK-R" panose="02020400000000000000" pitchFamily="18" charset="-128"/>
                <a:ea typeface="UD デジタル 教科書体 NK-R" panose="02020400000000000000" pitchFamily="18" charset="-128"/>
              </a:rPr>
              <a:t>できるよう</a:t>
            </a:r>
            <a:r>
              <a:rPr kumimoji="1" lang="ja-JP" altLang="en-US" sz="1050" dirty="0" smtClean="0">
                <a:latin typeface="UD デジタル 教科書体 NK-R" panose="02020400000000000000" pitchFamily="18" charset="-128"/>
                <a:ea typeface="UD デジタル 教科書体 NK-R" panose="02020400000000000000" pitchFamily="18" charset="-128"/>
              </a:rPr>
              <a:t>になり、</a:t>
            </a:r>
            <a:r>
              <a:rPr kumimoji="1" lang="ja-JP" altLang="en-US" sz="1050" dirty="0">
                <a:latin typeface="UD デジタル 教科書体 NK-R" panose="02020400000000000000" pitchFamily="18" charset="-128"/>
                <a:ea typeface="UD デジタル 教科書体 NK-R" panose="02020400000000000000" pitchFamily="18" charset="-128"/>
              </a:rPr>
              <a:t>利便性が向上した。また、商店街のファンづくりを促進するための商店街側からの積極的な情報発信が可能となった。</a:t>
            </a:r>
          </a:p>
          <a:p>
            <a:pPr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今後、更なる利便性の向上を図るため、個店</a:t>
            </a:r>
            <a:r>
              <a:rPr kumimoji="1" lang="ja-JP" altLang="en-US" sz="1050" dirty="0">
                <a:latin typeface="UD デジタル 教科書体 NK-R" panose="02020400000000000000" pitchFamily="18" charset="-128"/>
                <a:ea typeface="UD デジタル 教科書体 NK-R" panose="02020400000000000000" pitchFamily="18" charset="-128"/>
              </a:rPr>
              <a:t>販売促進支援とアプリ付加価値化として加盟店のポイントカードとしての活用やクーポン発行にも対応できる機能を準備中。“戎橋筋商店街”をお得に使いこなすアプリとして登録者数を増進中。</a:t>
            </a:r>
          </a:p>
        </p:txBody>
      </p:sp>
      <p:graphicFrame>
        <p:nvGraphicFramePr>
          <p:cNvPr id="7" name="表 6"/>
          <p:cNvGraphicFramePr>
            <a:graphicFrameLocks noGrp="1"/>
          </p:cNvGraphicFramePr>
          <p:nvPr>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kern="1200" spc="0" baseline="0" dirty="0" smtClean="0">
                          <a:solidFill>
                            <a:schemeClr val="tx1"/>
                          </a:solidFill>
                          <a:latin typeface="+mn-ea"/>
                          <a:ea typeface="+mn-ea"/>
                        </a:rPr>
                        <a:t>事例㉕</a:t>
                      </a:r>
                      <a:endParaRPr kumimoji="1" lang="ja-JP" altLang="en-US" sz="1000" b="1" kern="1200" spc="0" baseline="0" dirty="0">
                        <a:solidFill>
                          <a:schemeClr val="tx1"/>
                        </a:solidFill>
                        <a:latin typeface="+mn-ea"/>
                        <a:ea typeface="+mn-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kern="1200" spc="0" baseline="0" dirty="0">
                          <a:solidFill>
                            <a:schemeClr val="tx1"/>
                          </a:solidFill>
                          <a:latin typeface="+mn-ea"/>
                          <a:ea typeface="+mn-ea"/>
                        </a:rPr>
                        <a:t>生活者に寄り添った都心型商店街アプリの開発・普及促進</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spc="-150" dirty="0">
                <a:solidFill>
                  <a:srgbClr val="327EC4"/>
                </a:solidFill>
                <a:latin typeface="UD デジタル 教科書体 NK-R" panose="02020400000000000000" pitchFamily="18" charset="-128"/>
                <a:ea typeface="UD デジタル 教科書体 NK-R" panose="02020400000000000000" pitchFamily="18" charset="-128"/>
              </a:rPr>
              <a:t>戎橋筋商店街ファンと作ったオリジナル公式スマートフォンアプリ「えびなび」がついに完成！</a:t>
            </a:r>
          </a:p>
        </p:txBody>
      </p:sp>
      <p:sp>
        <p:nvSpPr>
          <p:cNvPr id="26" name="テキスト ボックス 25"/>
          <p:cNvSpPr txBox="1"/>
          <p:nvPr/>
        </p:nvSpPr>
        <p:spPr>
          <a:xfrm>
            <a:off x="413195" y="1338596"/>
            <a:ext cx="7238182" cy="738664"/>
          </a:xfrm>
          <a:prstGeom prst="rect">
            <a:avLst/>
          </a:prstGeom>
          <a:noFill/>
        </p:spPr>
        <p:txBody>
          <a:bodyPr wrap="square" rtlCol="0">
            <a:spAutoFit/>
          </a:bodyPr>
          <a:lstStyle/>
          <a:p>
            <a:pPr indent="93663"/>
            <a:r>
              <a:rPr kumimoji="1" lang="ja-JP" altLang="en-US" sz="1050" dirty="0" smtClean="0">
                <a:latin typeface="UD デジタル 教科書体 NK-R" panose="02020400000000000000" pitchFamily="18" charset="-128"/>
                <a:ea typeface="UD デジタル 教科書体 NK-R" panose="02020400000000000000" pitchFamily="18" charset="-128"/>
              </a:rPr>
              <a:t>日常的</a:t>
            </a:r>
            <a:r>
              <a:rPr kumimoji="1" lang="ja-JP" altLang="en-US" sz="1050" dirty="0">
                <a:latin typeface="UD デジタル 教科書体 NK-R" panose="02020400000000000000" pitchFamily="18" charset="-128"/>
                <a:ea typeface="UD デジタル 教科書体 NK-R" panose="02020400000000000000" pitchFamily="18" charset="-128"/>
              </a:rPr>
              <a:t>に商店街を通行する通勤客や近隣の買物客への対応を強化するため、来街や買物の利便性を高めた商店街オリジナル公式アプリを開発（自主事業）。アプリ登録を促進するため、広報物の「フライヤー」と「</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付きカード」の制作や、周辺事業者とも連携しながら、多面的</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を実施。商店街側からの積極的な情報発信をダイレクトに伝えることができるアプリの浸透で</a:t>
            </a:r>
            <a:r>
              <a:rPr kumimoji="1" lang="ja-JP" altLang="en-US" sz="1050" dirty="0" smtClean="0">
                <a:latin typeface="UD デジタル 教科書体 NK-R" panose="02020400000000000000" pitchFamily="18" charset="-128"/>
                <a:ea typeface="UD デジタル 教科書体 NK-R" panose="02020400000000000000" pitchFamily="18" charset="-128"/>
              </a:rPr>
              <a:t>、地元</a:t>
            </a:r>
            <a:r>
              <a:rPr kumimoji="1" lang="ja-JP" altLang="en-US" sz="1050" dirty="0">
                <a:latin typeface="UD デジタル 教科書体 NK-R" panose="02020400000000000000" pitchFamily="18" charset="-128"/>
                <a:ea typeface="UD デジタル 教科書体 NK-R" panose="02020400000000000000" pitchFamily="18" charset="-128"/>
              </a:rPr>
              <a:t>のファンづくりと店舗利用を</a:t>
            </a:r>
            <a:r>
              <a:rPr kumimoji="1" lang="ja-JP" altLang="en-US" sz="1050" dirty="0" smtClean="0">
                <a:latin typeface="UD デジタル 教科書体 NK-R" panose="02020400000000000000" pitchFamily="18" charset="-128"/>
                <a:ea typeface="UD デジタル 教科書体 NK-R" panose="02020400000000000000" pitchFamily="18" charset="-128"/>
              </a:rPr>
              <a:t>促進した。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300"/>
              </a:lnSpc>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令和２年</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より大阪府商店街感染症対策事業にも参画し、街内で</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3</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密回避などの啓発を目的にしたバナー掲出や街内放送、店舗内での消毒液設置、啓発サイン設置、飲食店舗での</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CO2</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センサー設置などに取り組んで</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きました。</a:t>
            </a:r>
            <a:endPar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ts val="1300"/>
              </a:lnSpc>
              <a:buClr>
                <a:srgbClr val="327EC4"/>
              </a:buClr>
              <a:buFont typeface="Wingdings" panose="05000000000000000000" pitchFamily="2" charset="2"/>
              <a:buChar char="l"/>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令和３年</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12</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月に</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は大手</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メーカーとのタイアップで「</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CO2</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濃度見える化実証実験」にも</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取り組み</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、アーケード内に</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rPr>
              <a:t>CO2</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センサーを設置し、その数値を来街者が</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見られる</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サイネージを設置するなど先駆的な</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取組みを</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継続中</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sym typeface="+mn-ea"/>
              </a:rPr>
              <a:t>です。</a:t>
            </a:r>
            <a:endPar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大阪人に愛される商店街をめざしており、コロナ禍でも日常的に来街いただいているお客様により便利でお得な情報を提供したいと考えて制作しました。</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小さく作って大きく育てようと、アプリ機能を日々改良しています。今後は加盟店と連携した、当商店街ならではのイベントや販売促進企画や、商店街周辺のなんばエリアの便利情報も充実していきます。</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endPar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77990" y="210456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80999" y="4225948"/>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37626" y="6425066"/>
            <a:ext cx="733924"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菊地　正吾</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3093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5674659" y="57485"/>
            <a:ext cx="4088523" cy="63370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事業実施商店街：戎橋筋</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a:t>
            </a:r>
            <a:r>
              <a:rPr kumimoji="1" lang="zh-CN" altLang="en-US" sz="900" dirty="0">
                <a:solidFill>
                  <a:schemeClr val="tx1"/>
                </a:solidFill>
                <a:latin typeface="UD デジタル 教科書体 NK-R" panose="02020400000000000000" pitchFamily="18" charset="-128"/>
                <a:ea typeface="UD デジタル 教科書体 NK-R" panose="02020400000000000000" pitchFamily="18" charset="-128"/>
              </a:rPr>
              <a:t>大阪市中央区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en-US" altLang="ja-JP" sz="900" kern="0" spc="-80" dirty="0" smtClean="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00" kern="0" spc="-80" dirty="0" err="1"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kern="0" spc="-80" dirty="0" smtClean="0">
                <a:solidFill>
                  <a:schemeClr val="tx1"/>
                </a:solidFill>
                <a:latin typeface="UD デジタル 教科書体 NK-R" panose="02020400000000000000" pitchFamily="18" charset="-128"/>
                <a:ea typeface="UD デジタル 教科書体 NK-R" panose="02020400000000000000" pitchFamily="18" charset="-128"/>
              </a:rPr>
              <a:t>南海</a:t>
            </a:r>
            <a:r>
              <a:rPr kumimoji="1" lang="ja-JP" altLang="en-US" sz="900" kern="0" spc="-8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kern="0" spc="-80" dirty="0" smtClean="0">
                <a:solidFill>
                  <a:schemeClr val="tx1"/>
                </a:solidFill>
                <a:latin typeface="UD デジタル 教科書体 NK-R" panose="02020400000000000000" pitchFamily="18" charset="-128"/>
                <a:ea typeface="UD デジタル 教科書体 NK-R" panose="02020400000000000000" pitchFamily="18" charset="-128"/>
              </a:rPr>
              <a:t>近鉄、大阪メトロなんば駅</a:t>
            </a:r>
            <a:r>
              <a:rPr kumimoji="1" lang="ja-JP" altLang="en-US" sz="900" kern="0" spc="-80" dirty="0">
                <a:solidFill>
                  <a:schemeClr val="tx1"/>
                </a:solidFill>
                <a:latin typeface="UD デジタル 教科書体 NK-R" panose="02020400000000000000" pitchFamily="18" charset="-128"/>
                <a:ea typeface="UD デジタル 教科書体 NK-R" panose="02020400000000000000" pitchFamily="18" charset="-128"/>
              </a:rPr>
              <a:t>すぐ</a:t>
            </a:r>
            <a:endParaRPr kumimoji="1" lang="en-US" altLang="ja-JP" sz="900" kern="0" spc="-8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85</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37" name="テキスト ボックス 36">
            <a:extLst>
              <a:ext uri="{FF2B5EF4-FFF2-40B4-BE49-F238E27FC236}">
                <a16:creationId xmlns:a16="http://schemas.microsoft.com/office/drawing/2014/main" id="{093DCA5E-B041-4008-AD5C-FE5602EB6293}"/>
              </a:ext>
            </a:extLst>
          </p:cNvPr>
          <p:cNvSpPr txBox="1"/>
          <p:nvPr/>
        </p:nvSpPr>
        <p:spPr>
          <a:xfrm>
            <a:off x="7410783" y="4915830"/>
            <a:ext cx="1650800" cy="3693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掲示された</a:t>
            </a:r>
            <a:endParaRPr kumimoji="1" lang="en-US" altLang="ja-JP" sz="90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a:t>
            </a:r>
            <a:r>
              <a:rPr kumimoji="1" lang="en-US" altLang="ja-JP" sz="900" dirty="0" smtClean="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えび</a:t>
            </a:r>
            <a:r>
              <a:rPr kumimoji="1" lang="ja-JP" altLang="en-US" sz="900" dirty="0" err="1" smtClean="0">
                <a:latin typeface="UD デジタル 教科書体 NK-R" panose="02020400000000000000" pitchFamily="18" charset="-128"/>
                <a:ea typeface="UD デジタル 教科書体 NK-R" panose="02020400000000000000" pitchFamily="18" charset="-128"/>
              </a:rPr>
              <a:t>なび</a:t>
            </a:r>
            <a:r>
              <a:rPr kumimoji="1" lang="en-US" altLang="ja-JP" sz="900" dirty="0" smtClean="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タペストリー」</a:t>
            </a:r>
            <a:endParaRPr kumimoji="1" lang="en-US" altLang="zh-TW" sz="900"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A104917F-EEF6-4437-9EE7-8A310B3EC114}"/>
              </a:ext>
            </a:extLst>
          </p:cNvPr>
          <p:cNvSpPr/>
          <p:nvPr/>
        </p:nvSpPr>
        <p:spPr>
          <a:xfrm>
            <a:off x="360564" y="5660711"/>
            <a:ext cx="534785" cy="727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a:extLst>
              <a:ext uri="{FF2B5EF4-FFF2-40B4-BE49-F238E27FC236}">
                <a16:creationId xmlns:a16="http://schemas.microsoft.com/office/drawing/2014/main" id="{14D2B99F-5737-4D86-BFFD-4858D341E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0" r="22068"/>
          <a:stretch/>
        </p:blipFill>
        <p:spPr bwMode="auto">
          <a:xfrm rot="5400000">
            <a:off x="7573172" y="3608821"/>
            <a:ext cx="1235972" cy="1266612"/>
          </a:xfrm>
          <a:prstGeom prst="rect">
            <a:avLst/>
          </a:prstGeom>
          <a:noFill/>
          <a:ln>
            <a:noFill/>
          </a:ln>
          <a:effectLst>
            <a:outerShdw blurRad="50800" dist="38100" dir="2700000" algn="tl" rotWithShape="0">
              <a:prstClr val="black">
                <a:alpha val="40000"/>
              </a:prstClr>
            </a:outerShdw>
          </a:effectLst>
        </p:spPr>
      </p:pic>
      <p:sp>
        <p:nvSpPr>
          <p:cNvPr id="34" name="テキスト ボックス 33"/>
          <p:cNvSpPr txBox="1"/>
          <p:nvPr/>
        </p:nvSpPr>
        <p:spPr>
          <a:xfrm>
            <a:off x="413195" y="2296524"/>
            <a:ext cx="7238182" cy="1946687"/>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①　商店街</a:t>
            </a:r>
            <a:r>
              <a:rPr kumimoji="1" lang="ja-JP" altLang="en-US" sz="1050" dirty="0">
                <a:latin typeface="UD デジタル 教科書体 NK-R" panose="02020400000000000000" pitchFamily="18" charset="-128"/>
                <a:ea typeface="UD デジタル 教科書体 NK-R" panose="02020400000000000000" pitchFamily="18" charset="-128"/>
              </a:rPr>
              <a:t>公式スマートフォンアプリ「えびなび」の開発（自主事業）</a:t>
            </a: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約</a:t>
            </a:r>
            <a:r>
              <a:rPr kumimoji="1" lang="en-US" altLang="ja-JP" sz="1050" dirty="0">
                <a:latin typeface="UD デジタル 教科書体 NK-R" panose="02020400000000000000" pitchFamily="18" charset="-128"/>
                <a:ea typeface="UD デジタル 教科書体 NK-R" panose="02020400000000000000" pitchFamily="18" charset="-128"/>
              </a:rPr>
              <a:t>6,400</a:t>
            </a:r>
            <a:r>
              <a:rPr kumimoji="1" lang="ja-JP" altLang="en-US" sz="1050" dirty="0">
                <a:latin typeface="UD デジタル 教科書体 NK-R" panose="02020400000000000000" pitchFamily="18" charset="-128"/>
                <a:ea typeface="UD デジタル 教科書体 NK-R" panose="02020400000000000000" pitchFamily="18" charset="-128"/>
              </a:rPr>
              <a:t>人のメール会員にアンケート調査を実施し、</a:t>
            </a:r>
            <a:r>
              <a:rPr kumimoji="1" lang="ja-JP" altLang="en-US" sz="1050" dirty="0" smtClean="0">
                <a:latin typeface="UD デジタル 教科書体 NK-R" panose="02020400000000000000" pitchFamily="18" charset="-128"/>
                <a:ea typeface="UD デジタル 教科書体 NK-R" panose="02020400000000000000" pitchFamily="18" charset="-128"/>
              </a:rPr>
              <a:t>寄せられた提案</a:t>
            </a:r>
            <a:r>
              <a:rPr kumimoji="1" lang="ja-JP" altLang="en-US" sz="1050" dirty="0">
                <a:latin typeface="UD デジタル 教科書体 NK-R" panose="02020400000000000000" pitchFamily="18" charset="-128"/>
                <a:ea typeface="UD デジタル 教科書体 NK-R" panose="02020400000000000000" pitchFamily="18" charset="-128"/>
              </a:rPr>
              <a:t>を取り入れて、アプリのネーミングやコンテンツを構築</a:t>
            </a:r>
            <a:r>
              <a:rPr kumimoji="1" lang="ja-JP" altLang="en-US" sz="1050" dirty="0" smtClean="0">
                <a:latin typeface="UD デジタル 教科書体 NK-R" panose="02020400000000000000" pitchFamily="18" charset="-128"/>
                <a:ea typeface="UD デジタル 教科書体 NK-R" panose="02020400000000000000" pitchFamily="18" charset="-128"/>
              </a:rPr>
              <a:t>。アプリは、観光</a:t>
            </a:r>
            <a:r>
              <a:rPr kumimoji="1" lang="ja-JP" altLang="en-US" sz="1050" dirty="0">
                <a:latin typeface="UD デジタル 教科書体 NK-R" panose="02020400000000000000" pitchFamily="18" charset="-128"/>
                <a:ea typeface="UD デジタル 教科書体 NK-R" panose="02020400000000000000" pitchFamily="18" charset="-128"/>
              </a:rPr>
              <a:t>・待ち合わせスポット・便利</a:t>
            </a:r>
            <a:r>
              <a:rPr kumimoji="1" lang="ja-JP" altLang="en-US" sz="1050" dirty="0" smtClean="0">
                <a:latin typeface="UD デジタル 教科書体 NK-R" panose="02020400000000000000" pitchFamily="18" charset="-128"/>
                <a:ea typeface="UD デジタル 教科書体 NK-R" panose="02020400000000000000" pitchFamily="18" charset="-128"/>
              </a:rPr>
              <a:t>情報・トイレ位置など</a:t>
            </a:r>
            <a:r>
              <a:rPr kumimoji="1" lang="ja-JP" altLang="en-US" sz="1050" dirty="0">
                <a:latin typeface="UD デジタル 教科書体 NK-R" panose="02020400000000000000" pitchFamily="18" charset="-128"/>
                <a:ea typeface="UD デジタル 教科書体 NK-R" panose="02020400000000000000" pitchFamily="18" charset="-128"/>
              </a:rPr>
              <a:t>の「エリア情報」と、商店街ニュース・イベント告知・店舗情報などの「商店街情報」で構成した</a:t>
            </a:r>
            <a:r>
              <a:rPr kumimoji="1" lang="ja-JP" altLang="en-US" sz="1050" dirty="0" smtClean="0">
                <a:latin typeface="UD デジタル 教科書体 NK-R" panose="02020400000000000000" pitchFamily="18" charset="-128"/>
                <a:ea typeface="UD デジタル 教科書体 NK-R" panose="02020400000000000000" pitchFamily="18" charset="-128"/>
              </a:rPr>
              <a:t>。商店街の情報を</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サイトで</a:t>
            </a:r>
            <a:r>
              <a:rPr kumimoji="1" lang="ja-JP" altLang="en-US" sz="1050" dirty="0">
                <a:latin typeface="UD デジタル 教科書体 NK-R" panose="02020400000000000000" pitchFamily="18" charset="-128"/>
                <a:ea typeface="UD デジタル 教科書体 NK-R" panose="02020400000000000000" pitchFamily="18" charset="-128"/>
              </a:rPr>
              <a:t>発信</a:t>
            </a:r>
            <a:r>
              <a:rPr kumimoji="1" lang="ja-JP" altLang="en-US" sz="1050" dirty="0" smtClean="0">
                <a:latin typeface="UD デジタル 教科書体 NK-R" panose="02020400000000000000" pitchFamily="18" charset="-128"/>
                <a:ea typeface="UD デジタル 教科書体 NK-R" panose="02020400000000000000" pitchFamily="18" charset="-128"/>
              </a:rPr>
              <a:t>する従来の方法とは異なり、「</a:t>
            </a:r>
            <a:r>
              <a:rPr kumimoji="1" lang="ja-JP" altLang="en-US" sz="1050" dirty="0">
                <a:latin typeface="UD デジタル 教科書体 NK-R" panose="02020400000000000000" pitchFamily="18" charset="-128"/>
                <a:ea typeface="UD デジタル 教科書体 NK-R" panose="02020400000000000000" pitchFamily="18" charset="-128"/>
              </a:rPr>
              <a:t>えびなび」はアプリ内</a:t>
            </a:r>
            <a:r>
              <a:rPr kumimoji="1" lang="ja-JP" altLang="en-US" sz="1050" dirty="0" smtClean="0">
                <a:latin typeface="UD デジタル 教科書体 NK-R" panose="02020400000000000000" pitchFamily="18" charset="-128"/>
                <a:ea typeface="UD デジタル 教科書体 NK-R" panose="02020400000000000000" pitchFamily="18" charset="-128"/>
              </a:rPr>
              <a:t>で更新した情報を直接利用者に届けることができ、利用者へ</a:t>
            </a:r>
            <a:r>
              <a:rPr kumimoji="1" lang="ja-JP" altLang="en-US" sz="1050" dirty="0">
                <a:latin typeface="UD デジタル 教科書体 NK-R" panose="02020400000000000000" pitchFamily="18" charset="-128"/>
                <a:ea typeface="UD デジタル 教科書体 NK-R" panose="02020400000000000000" pitchFamily="18" charset="-128"/>
              </a:rPr>
              <a:t>のダイレクトな訴求が可能と</a:t>
            </a:r>
            <a:r>
              <a:rPr kumimoji="1" lang="ja-JP" altLang="en-US" sz="1050" dirty="0" smtClean="0">
                <a:latin typeface="UD デジタル 教科書体 NK-R" panose="02020400000000000000" pitchFamily="18" charset="-128"/>
                <a:ea typeface="UD デジタル 教科書体 NK-R" panose="02020400000000000000" pitchFamily="18" charset="-128"/>
              </a:rPr>
              <a:t>なった。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93663" indent="80963"/>
            <a:endParaRPr kumimoji="1" lang="ja-JP" altLang="en-US" sz="300" dirty="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②　商店街</a:t>
            </a:r>
            <a:r>
              <a:rPr kumimoji="1" lang="ja-JP" altLang="en-US" sz="1050" dirty="0">
                <a:latin typeface="UD デジタル 教科書体 NK-R" panose="02020400000000000000" pitchFamily="18" charset="-128"/>
                <a:ea typeface="UD デジタル 教科書体 NK-R" panose="02020400000000000000" pitchFamily="18" charset="-128"/>
              </a:rPr>
              <a:t>公式スマートフォンアプリ「えびなび」</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の</a:t>
            </a:r>
            <a:r>
              <a:rPr kumimoji="1" lang="ja-JP" altLang="en-US" sz="1050" dirty="0" smtClean="0">
                <a:latin typeface="UD デジタル 教科書体 NK-R" panose="02020400000000000000" pitchFamily="18" charset="-128"/>
                <a:ea typeface="UD デジタル 教科書体 NK-R" panose="02020400000000000000" pitchFamily="18" charset="-128"/>
              </a:rPr>
              <a:t>取組</a:t>
            </a:r>
            <a:r>
              <a:rPr kumimoji="1" lang="ja-JP" altLang="en-US" sz="1050" dirty="0">
                <a:latin typeface="UD デジタル 教科書体 NK-R" panose="02020400000000000000" pitchFamily="18" charset="-128"/>
                <a:ea typeface="UD デジタル 教科書体 NK-R" panose="02020400000000000000" pitchFamily="18" charset="-128"/>
              </a:rPr>
              <a:t>み</a:t>
            </a:r>
          </a:p>
          <a:p>
            <a:pPr marL="93663" indent="80963"/>
            <a:r>
              <a:rPr kumimoji="1" lang="ja-JP" altLang="en-US" sz="1050" dirty="0">
                <a:latin typeface="UD デジタル 教科書体 NK-R" panose="02020400000000000000" pitchFamily="18" charset="-128"/>
                <a:ea typeface="UD デジタル 教科書体 NK-R" panose="02020400000000000000" pitchFamily="18" charset="-128"/>
              </a:rPr>
              <a:t>アプリ登録促進の取組みとして、既存メール会員</a:t>
            </a:r>
            <a:r>
              <a:rPr kumimoji="1" lang="ja-JP" altLang="en-US" sz="1050" dirty="0" smtClean="0">
                <a:latin typeface="UD デジタル 教科書体 NK-R" panose="02020400000000000000" pitchFamily="18" charset="-128"/>
                <a:ea typeface="UD デジタル 教科書体 NK-R" panose="02020400000000000000" pitchFamily="18" charset="-128"/>
              </a:rPr>
              <a:t>へ周知すると</a:t>
            </a:r>
            <a:r>
              <a:rPr kumimoji="1" lang="ja-JP" altLang="en-US" sz="1050" dirty="0">
                <a:latin typeface="UD デジタル 教科書体 NK-R" panose="02020400000000000000" pitchFamily="18" charset="-128"/>
                <a:ea typeface="UD デジタル 教科書体 NK-R" panose="02020400000000000000" pitchFamily="18" charset="-128"/>
              </a:rPr>
              <a:t>ともに、ニュースサイト配信と</a:t>
            </a:r>
            <a:r>
              <a:rPr kumimoji="1" lang="en-US" altLang="ja-JP" sz="1050" dirty="0">
                <a:latin typeface="UD デジタル 教科書体 NK-R" panose="02020400000000000000" pitchFamily="18" charset="-128"/>
                <a:ea typeface="UD デジタル 教科書体 NK-R" panose="02020400000000000000" pitchFamily="18" charset="-128"/>
              </a:rPr>
              <a:t>SNS</a:t>
            </a:r>
            <a:r>
              <a:rPr kumimoji="1" lang="ja-JP" altLang="en-US" sz="1050" dirty="0" err="1">
                <a:latin typeface="UD デジタル 教科書体 NK-R" panose="02020400000000000000" pitchFamily="18" charset="-128"/>
                <a:ea typeface="UD デジタル 教科書体 NK-R" panose="02020400000000000000" pitchFamily="18" charset="-128"/>
              </a:rPr>
              <a:t>での</a:t>
            </a:r>
            <a:r>
              <a:rPr kumimoji="1" lang="ja-JP" altLang="en-US" sz="1050" dirty="0" smtClean="0">
                <a:latin typeface="UD デジタル 教科書体 NK-R" panose="02020400000000000000" pitchFamily="18" charset="-128"/>
                <a:ea typeface="UD デジタル 教科書体 NK-R" panose="02020400000000000000" pitchFamily="18" charset="-128"/>
              </a:rPr>
              <a:t>拡散や広報物の「フライヤー」や「</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a:latin typeface="UD デジタル 教科書体 NK-R" panose="02020400000000000000" pitchFamily="18" charset="-128"/>
                <a:ea typeface="UD デジタル 教科書体 NK-R" panose="02020400000000000000" pitchFamily="18" charset="-128"/>
              </a:rPr>
              <a:t>付きカード」を制作し、店舗での配布と店舗スタッフへのアプリ啓発にも取り組んだ。また、通行者への働きかけとして、</a:t>
            </a:r>
            <a:r>
              <a:rPr kumimoji="1" lang="ja-JP" altLang="en-US" sz="1050" dirty="0" smtClean="0">
                <a:latin typeface="UD デジタル 教科書体 NK-R" panose="02020400000000000000" pitchFamily="18" charset="-128"/>
                <a:ea typeface="UD デジタル 教科書体 NK-R" panose="02020400000000000000" pitchFamily="18" charset="-128"/>
              </a:rPr>
              <a:t>商店街内で「タペストリー」の掲出</a:t>
            </a:r>
            <a:r>
              <a:rPr kumimoji="1" lang="ja-JP" altLang="en-US" sz="1050" dirty="0">
                <a:latin typeface="UD デジタル 教科書体 NK-R" panose="02020400000000000000" pitchFamily="18" charset="-128"/>
                <a:ea typeface="UD デジタル 教科書体 NK-R" panose="02020400000000000000" pitchFamily="18" charset="-128"/>
              </a:rPr>
              <a:t>や買い物キャンペーンの街頭イベントと共同でダウンロード促進プロモーション及び街内放送を実施。周辺事業者への働きかけとして南海電鉄などとのタイアップや</a:t>
            </a:r>
            <a:r>
              <a:rPr kumimoji="1" lang="ja-JP" altLang="en-US" sz="1050" dirty="0" smtClean="0">
                <a:latin typeface="UD デジタル 教科書体 NK-R" panose="02020400000000000000" pitchFamily="18" charset="-128"/>
                <a:ea typeface="UD デジタル 教科書体 NK-R" panose="02020400000000000000" pitchFamily="18" charset="-128"/>
              </a:rPr>
              <a:t>理事の名刺</a:t>
            </a:r>
            <a:r>
              <a:rPr kumimoji="1" lang="ja-JP" altLang="en-US" sz="1050" dirty="0">
                <a:latin typeface="UD デジタル 教科書体 NK-R" panose="02020400000000000000" pitchFamily="18" charset="-128"/>
                <a:ea typeface="UD デジタル 教科書体 NK-R" panose="02020400000000000000" pitchFamily="18" charset="-128"/>
              </a:rPr>
              <a:t>に</a:t>
            </a:r>
            <a:r>
              <a:rPr kumimoji="1" lang="en-US" altLang="ja-JP" sz="1050" dirty="0">
                <a:latin typeface="UD デジタル 教科書体 NK-R" panose="02020400000000000000" pitchFamily="18" charset="-128"/>
                <a:ea typeface="UD デジタル 教科書体 NK-R" panose="02020400000000000000" pitchFamily="18" charset="-128"/>
              </a:rPr>
              <a:t>QR</a:t>
            </a:r>
            <a:r>
              <a:rPr kumimoji="1" lang="ja-JP" altLang="en-US" sz="1050" dirty="0" smtClean="0">
                <a:latin typeface="UD デジタル 教科書体 NK-R" panose="02020400000000000000" pitchFamily="18" charset="-128"/>
                <a:ea typeface="UD デジタル 教科書体 NK-R" panose="02020400000000000000" pitchFamily="18" charset="-128"/>
              </a:rPr>
              <a:t>コードを掲出</a:t>
            </a:r>
            <a:r>
              <a:rPr kumimoji="1" lang="ja-JP" altLang="en-US" sz="1050" dirty="0">
                <a:latin typeface="UD デジタル 教科書体 NK-R" panose="02020400000000000000" pitchFamily="18" charset="-128"/>
                <a:ea typeface="UD デジタル 教科書体 NK-R" panose="02020400000000000000" pitchFamily="18" charset="-128"/>
              </a:rPr>
              <a:t>するなどきめ細やかに取組んだ。</a:t>
            </a:r>
            <a:r>
              <a:rPr kumimoji="1" lang="ja-JP" altLang="en-US" sz="1050" dirty="0" smtClean="0">
                <a:latin typeface="UD デジタル 教科書体 NK-R" panose="02020400000000000000" pitchFamily="18" charset="-128"/>
                <a:ea typeface="UD デジタル 教科書体 NK-R" panose="02020400000000000000" pitchFamily="18" charset="-128"/>
              </a:rPr>
              <a:t>今後も、</a:t>
            </a:r>
            <a:r>
              <a:rPr kumimoji="1" lang="ja-JP" altLang="en-US" sz="1050" dirty="0">
                <a:latin typeface="UD デジタル 教科書体 NK-R" panose="02020400000000000000" pitchFamily="18" charset="-128"/>
                <a:ea typeface="UD デジタル 教科書体 NK-R" panose="02020400000000000000" pitchFamily="18" charset="-128"/>
              </a:rPr>
              <a:t>近隣へ</a:t>
            </a:r>
            <a:r>
              <a:rPr kumimoji="1" lang="ja-JP" altLang="en-US" sz="1050" dirty="0" smtClean="0">
                <a:latin typeface="UD デジタル 教科書体 NK-R" panose="02020400000000000000" pitchFamily="18" charset="-128"/>
                <a:ea typeface="UD デジタル 教科書体 NK-R" panose="02020400000000000000" pitchFamily="18" charset="-128"/>
              </a:rPr>
              <a:t>の「フライヤー」の折込</a:t>
            </a:r>
            <a:r>
              <a:rPr kumimoji="1" lang="ja-JP" altLang="en-US" sz="1050" dirty="0">
                <a:latin typeface="UD デジタル 教科書体 NK-R" panose="02020400000000000000" pitchFamily="18" charset="-128"/>
                <a:ea typeface="UD デジタル 教科書体 NK-R" panose="02020400000000000000" pitchFamily="18" charset="-128"/>
              </a:rPr>
              <a:t>、コミュニティ紙広告など活用し、訴求範囲の拡大</a:t>
            </a:r>
            <a:r>
              <a:rPr kumimoji="1" lang="ja-JP" altLang="en-US" sz="1050" dirty="0" smtClean="0">
                <a:latin typeface="UD デジタル 教科書体 NK-R" panose="02020400000000000000" pitchFamily="18" charset="-128"/>
                <a:ea typeface="UD デジタル 教科書体 NK-R" panose="02020400000000000000" pitchFamily="18" charset="-128"/>
              </a:rPr>
              <a:t>を図っていく。</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4">
            <a:extLst>
              <a:ext uri="{FF2B5EF4-FFF2-40B4-BE49-F238E27FC236}">
                <a16:creationId xmlns:a16="http://schemas.microsoft.com/office/drawing/2014/main" id="{028B5E65-A6DD-40D5-B51A-E9DA4A2DE7D9}"/>
              </a:ext>
            </a:extLst>
          </p:cNvPr>
          <p:cNvSpPr txBox="1"/>
          <p:nvPr/>
        </p:nvSpPr>
        <p:spPr>
          <a:xfrm>
            <a:off x="833576" y="6425066"/>
            <a:ext cx="7339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山本　英夫</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事務局長</a:t>
            </a:r>
            <a:endParaRPr kumimoji="1" lang="en-US" altLang="ja-JP" sz="800" dirty="0">
              <a:latin typeface="UD デジタル 教科書体 NK-R" panose="02020400000000000000" pitchFamily="18" charset="-128"/>
              <a:ea typeface="UD デジタル 教科書体 NK-R" panose="02020400000000000000" pitchFamily="18" charset="-128"/>
            </a:endParaRPr>
          </a:p>
        </p:txBody>
      </p:sp>
      <p:pic>
        <p:nvPicPr>
          <p:cNvPr id="10" name="図 9">
            <a:extLst>
              <a:ext uri="{FF2B5EF4-FFF2-40B4-BE49-F238E27FC236}">
                <a16:creationId xmlns:a16="http://schemas.microsoft.com/office/drawing/2014/main" id="{A5530C03-26A3-4AC7-95A3-40F0E1F447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13" r="20243" b="4498"/>
          <a:stretch/>
        </p:blipFill>
        <p:spPr>
          <a:xfrm>
            <a:off x="927727" y="5657053"/>
            <a:ext cx="534785" cy="725802"/>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8446" y="1159620"/>
            <a:ext cx="1130824" cy="2011358"/>
          </a:xfrm>
          <a:prstGeom prst="rect">
            <a:avLst/>
          </a:prstGeom>
          <a:ln>
            <a:noFill/>
          </a:ln>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94D11B4C-39D1-423C-B105-A08AB3D00B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2888" y="1445789"/>
            <a:ext cx="1192368" cy="1669940"/>
          </a:xfrm>
          <a:prstGeom prst="rect">
            <a:avLst/>
          </a:prstGeom>
          <a:noFill/>
          <a:ln>
            <a:noFill/>
          </a:ln>
          <a:effectLst>
            <a:outerShdw blurRad="50800" dist="38100" dir="2700000" algn="tl" rotWithShape="0">
              <a:prstClr val="black">
                <a:alpha val="40000"/>
              </a:prstClr>
            </a:outerShdw>
          </a:effectLst>
        </p:spPr>
      </p:pic>
      <p:sp>
        <p:nvSpPr>
          <p:cNvPr id="52" name="テキスト ボックス 51">
            <a:extLst>
              <a:ext uri="{FF2B5EF4-FFF2-40B4-BE49-F238E27FC236}">
                <a16:creationId xmlns:a16="http://schemas.microsoft.com/office/drawing/2014/main" id="{2FE73D3B-BA8B-4169-BCB0-971899A6A395}"/>
              </a:ext>
            </a:extLst>
          </p:cNvPr>
          <p:cNvSpPr txBox="1"/>
          <p:nvPr/>
        </p:nvSpPr>
        <p:spPr>
          <a:xfrm>
            <a:off x="7503547" y="3217232"/>
            <a:ext cx="122739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アプリ「</a:t>
            </a:r>
            <a:r>
              <a:rPr kumimoji="1" lang="ja-JP" altLang="en-US" sz="9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えびなび</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」のトップページ</a:t>
            </a:r>
            <a:endPar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 name="図 1"/>
          <p:cNvPicPr>
            <a:picLocks noChangeAspect="1"/>
          </p:cNvPicPr>
          <p:nvPr/>
        </p:nvPicPr>
        <p:blipFill rotWithShape="1">
          <a:blip r:embed="rId8" cstate="print">
            <a:extLst>
              <a:ext uri="{28A0092B-C50C-407E-A947-70E740481C1C}">
                <a14:useLocalDpi xmlns:a14="http://schemas.microsoft.com/office/drawing/2010/main" val="0"/>
              </a:ext>
            </a:extLst>
          </a:blip>
          <a:srcRect l="10372" r="13568" b="24757"/>
          <a:stretch/>
        </p:blipFill>
        <p:spPr>
          <a:xfrm>
            <a:off x="347635" y="5657279"/>
            <a:ext cx="559791" cy="725576"/>
          </a:xfrm>
          <a:prstGeom prst="rect">
            <a:avLst/>
          </a:prstGeom>
        </p:spPr>
      </p:pic>
      <p:sp>
        <p:nvSpPr>
          <p:cNvPr id="69"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31</a:t>
            </a:r>
            <a:endParaRPr kumimoji="1" lang="ja-JP" altLang="en-US" dirty="0"/>
          </a:p>
        </p:txBody>
      </p:sp>
      <p:sp>
        <p:nvSpPr>
          <p:cNvPr id="66" name="テキスト ボックス 65">
            <a:extLst>
              <a:ext uri="{FF2B5EF4-FFF2-40B4-BE49-F238E27FC236}">
                <a16:creationId xmlns:a16="http://schemas.microsoft.com/office/drawing/2014/main" id="{2FE73D3B-BA8B-4169-BCB0-971899A6A395}"/>
              </a:ext>
            </a:extLst>
          </p:cNvPr>
          <p:cNvSpPr txBox="1"/>
          <p:nvPr/>
        </p:nvSpPr>
        <p:spPr>
          <a:xfrm>
            <a:off x="8802726" y="3140128"/>
            <a:ext cx="82806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えび</a:t>
            </a:r>
            <a:r>
              <a:rPr kumimoji="1" lang="ja-JP" altLang="en-US" sz="900" b="0" i="0" u="none" strike="noStrike" kern="1200" cap="none" spc="0" normalizeH="0" baseline="0" noProof="0" dirty="0" err="1" smtClean="0">
                <a:ln>
                  <a:noFill/>
                </a:ln>
                <a:effectLst/>
                <a:uLnTx/>
                <a:uFillTx/>
                <a:latin typeface="UD デジタル 教科書体 NK-R" panose="02020400000000000000" pitchFamily="18" charset="-128"/>
                <a:ea typeface="UD デジタル 教科書体 NK-R" panose="02020400000000000000" pitchFamily="18" charset="-128"/>
                <a:cs typeface="+mn-cs"/>
              </a:rPr>
              <a:t>なび</a:t>
            </a:r>
            <a:r>
              <a:rPr kumimoji="1" lang="en-US" altLang="ja-JP" sz="900" dirty="0" smtClean="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フライヤー」</a:t>
            </a:r>
            <a:endPar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48" name="Picture 2" descr="815cf2e1-97c5-40fe-b51a-0c61435bd847@JPNP28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376" t="8207" r="35377" b="9528"/>
          <a:stretch/>
        </p:blipFill>
        <p:spPr bwMode="auto">
          <a:xfrm rot="5400000">
            <a:off x="8896151" y="3300802"/>
            <a:ext cx="661886" cy="10964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テキスト ボックス 66">
            <a:extLst>
              <a:ext uri="{FF2B5EF4-FFF2-40B4-BE49-F238E27FC236}">
                <a16:creationId xmlns:a16="http://schemas.microsoft.com/office/drawing/2014/main" id="{2FE73D3B-BA8B-4169-BCB0-971899A6A395}"/>
              </a:ext>
            </a:extLst>
          </p:cNvPr>
          <p:cNvSpPr txBox="1"/>
          <p:nvPr/>
        </p:nvSpPr>
        <p:spPr>
          <a:xfrm>
            <a:off x="8774471" y="4225948"/>
            <a:ext cx="1102148"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900" dirty="0" smtClean="0">
                <a:latin typeface="UD デジタル 教科書体 NK-R" panose="02020400000000000000" pitchFamily="18" charset="-128"/>
                <a:ea typeface="UD デジタル 教科書体 NK-R" panose="02020400000000000000" pitchFamily="18" charset="-128"/>
              </a:rPr>
              <a:t>QR</a:t>
            </a:r>
            <a:r>
              <a:rPr kumimoji="1" lang="ja-JP" altLang="en-US" sz="900" dirty="0" smtClean="0">
                <a:latin typeface="UD デジタル 教科書体 NK-R" panose="02020400000000000000" pitchFamily="18" charset="-128"/>
                <a:ea typeface="UD デジタル 教科書体 NK-R" panose="02020400000000000000" pitchFamily="18" charset="-128"/>
              </a:rPr>
              <a:t>付きカード」</a:t>
            </a:r>
            <a:endParaRPr kumimoji="1" lang="en-US" altLang="ja-JP" sz="9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8" name="テキスト ボックス 67">
            <a:extLst>
              <a:ext uri="{FF2B5EF4-FFF2-40B4-BE49-F238E27FC236}">
                <a16:creationId xmlns:a16="http://schemas.microsoft.com/office/drawing/2014/main" id="{B268346B-9296-493C-913E-68C7B0531D6D}"/>
              </a:ext>
            </a:extLst>
          </p:cNvPr>
          <p:cNvSpPr txBox="1"/>
          <p:nvPr/>
        </p:nvSpPr>
        <p:spPr>
          <a:xfrm>
            <a:off x="8082678" y="39683"/>
            <a:ext cx="553716"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商店街</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70" name="テキスト ボックス 69">
            <a:extLst>
              <a:ext uri="{FF2B5EF4-FFF2-40B4-BE49-F238E27FC236}">
                <a16:creationId xmlns:a16="http://schemas.microsoft.com/office/drawing/2014/main" id="{18AD505C-CD2C-459F-968A-4B161344F612}"/>
              </a:ext>
            </a:extLst>
          </p:cNvPr>
          <p:cNvSpPr txBox="1"/>
          <p:nvPr/>
        </p:nvSpPr>
        <p:spPr>
          <a:xfrm>
            <a:off x="8666551" y="40356"/>
            <a:ext cx="739836" cy="230832"/>
          </a:xfrm>
          <a:prstGeom prst="rect">
            <a:avLst/>
          </a:prstGeom>
          <a:noFill/>
        </p:spPr>
        <p:txBody>
          <a:bodyPr wrap="square" rtlCol="0">
            <a:spAutoFit/>
          </a:bodyPr>
          <a:lstStyle/>
          <a:p>
            <a:r>
              <a:rPr kumimoji="1" lang="ja-JP" altLang="en-US" sz="900" dirty="0" smtClean="0">
                <a:latin typeface="UD デジタル 教科書体 NK-R" panose="02020400000000000000" pitchFamily="18" charset="-128"/>
                <a:ea typeface="UD デジタル 教科書体 NK-R" panose="02020400000000000000" pitchFamily="18" charset="-128"/>
              </a:rPr>
              <a:t>賑わい</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71" name="テキスト ボックス 70">
            <a:extLst>
              <a:ext uri="{FF2B5EF4-FFF2-40B4-BE49-F238E27FC236}">
                <a16:creationId xmlns:a16="http://schemas.microsoft.com/office/drawing/2014/main" id="{90E6EFD4-33F9-424A-AA30-0A996A901727}"/>
              </a:ext>
            </a:extLst>
          </p:cNvPr>
          <p:cNvSpPr txBox="1"/>
          <p:nvPr/>
        </p:nvSpPr>
        <p:spPr>
          <a:xfrm>
            <a:off x="9139249" y="45271"/>
            <a:ext cx="49114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アプリ</a:t>
            </a:r>
          </a:p>
        </p:txBody>
      </p:sp>
      <p:pic>
        <p:nvPicPr>
          <p:cNvPr id="72" name="図 71">
            <a:extLst>
              <a:ext uri="{FF2B5EF4-FFF2-40B4-BE49-F238E27FC236}">
                <a16:creationId xmlns:a16="http://schemas.microsoft.com/office/drawing/2014/main" id="{4BE8A798-0A82-CF44-A38B-FECED3034263}"/>
              </a:ext>
            </a:extLst>
          </p:cNvPr>
          <p:cNvPicPr>
            <a:picLocks noChangeAspect="1"/>
          </p:cNvPicPr>
          <p:nvPr/>
        </p:nvPicPr>
        <p:blipFill>
          <a:blip r:embed="rId10"/>
          <a:stretch>
            <a:fillRect/>
          </a:stretch>
        </p:blipFill>
        <p:spPr>
          <a:xfrm>
            <a:off x="8700112" y="226090"/>
            <a:ext cx="419100" cy="419100"/>
          </a:xfrm>
          <a:prstGeom prst="rect">
            <a:avLst/>
          </a:prstGeom>
        </p:spPr>
      </p:pic>
      <p:grpSp>
        <p:nvGrpSpPr>
          <p:cNvPr id="74" name="Group 4"/>
          <p:cNvGrpSpPr>
            <a:grpSpLocks noChangeAspect="1"/>
          </p:cNvGrpSpPr>
          <p:nvPr/>
        </p:nvGrpSpPr>
        <p:grpSpPr bwMode="auto">
          <a:xfrm>
            <a:off x="9192414" y="225365"/>
            <a:ext cx="424776" cy="424755"/>
            <a:chOff x="-1674" y="-17"/>
            <a:chExt cx="1638" cy="1626"/>
          </a:xfrm>
        </p:grpSpPr>
        <p:sp>
          <p:nvSpPr>
            <p:cNvPr id="75" name="AutoShape 3"/>
            <p:cNvSpPr>
              <a:spLocks noChangeAspect="1" noChangeArrowheads="1" noTextEdit="1"/>
            </p:cNvSpPr>
            <p:nvPr/>
          </p:nvSpPr>
          <p:spPr bwMode="auto">
            <a:xfrm>
              <a:off x="-1674" y="-17"/>
              <a:ext cx="1577" cy="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5"/>
            <p:cNvSpPr>
              <a:spLocks/>
            </p:cNvSpPr>
            <p:nvPr/>
          </p:nvSpPr>
          <p:spPr bwMode="auto">
            <a:xfrm>
              <a:off x="-1661" y="-16"/>
              <a:ext cx="1625" cy="1625"/>
            </a:xfrm>
            <a:custGeom>
              <a:avLst/>
              <a:gdLst>
                <a:gd name="T0" fmla="*/ 396 w 434"/>
                <a:gd name="T1" fmla="*/ 434 h 434"/>
                <a:gd name="T2" fmla="*/ 396 w 434"/>
                <a:gd name="T3" fmla="*/ 434 h 434"/>
                <a:gd name="T4" fmla="*/ 37 w 434"/>
                <a:gd name="T5" fmla="*/ 434 h 434"/>
                <a:gd name="T6" fmla="*/ 0 w 434"/>
                <a:gd name="T7" fmla="*/ 396 h 434"/>
                <a:gd name="T8" fmla="*/ 0 w 434"/>
                <a:gd name="T9" fmla="*/ 37 h 434"/>
                <a:gd name="T10" fmla="*/ 37 w 434"/>
                <a:gd name="T11" fmla="*/ 0 h 434"/>
                <a:gd name="T12" fmla="*/ 396 w 434"/>
                <a:gd name="T13" fmla="*/ 0 h 434"/>
                <a:gd name="T14" fmla="*/ 434 w 434"/>
                <a:gd name="T15" fmla="*/ 37 h 434"/>
                <a:gd name="T16" fmla="*/ 434 w 434"/>
                <a:gd name="T17" fmla="*/ 396 h 434"/>
                <a:gd name="T18" fmla="*/ 396 w 434"/>
                <a:gd name="T19"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434">
                  <a:moveTo>
                    <a:pt x="396" y="434"/>
                  </a:moveTo>
                  <a:lnTo>
                    <a:pt x="396" y="434"/>
                  </a:lnTo>
                  <a:lnTo>
                    <a:pt x="37" y="434"/>
                  </a:lnTo>
                  <a:cubicBezTo>
                    <a:pt x="16" y="434"/>
                    <a:pt x="0" y="417"/>
                    <a:pt x="0" y="396"/>
                  </a:cubicBezTo>
                  <a:lnTo>
                    <a:pt x="0" y="37"/>
                  </a:lnTo>
                  <a:cubicBezTo>
                    <a:pt x="0" y="16"/>
                    <a:pt x="16" y="0"/>
                    <a:pt x="37" y="0"/>
                  </a:cubicBezTo>
                  <a:lnTo>
                    <a:pt x="396" y="0"/>
                  </a:lnTo>
                  <a:cubicBezTo>
                    <a:pt x="417" y="0"/>
                    <a:pt x="434" y="16"/>
                    <a:pt x="434" y="37"/>
                  </a:cubicBezTo>
                  <a:lnTo>
                    <a:pt x="434" y="396"/>
                  </a:lnTo>
                  <a:cubicBezTo>
                    <a:pt x="434" y="417"/>
                    <a:pt x="417" y="434"/>
                    <a:pt x="396" y="434"/>
                  </a:cubicBezTo>
                  <a:close/>
                </a:path>
              </a:pathLst>
            </a:custGeom>
            <a:solidFill>
              <a:srgbClr val="003894"/>
            </a:solidFill>
            <a:ln w="0">
              <a:solidFill>
                <a:srgbClr val="00389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5"/>
            <p:cNvSpPr>
              <a:spLocks/>
            </p:cNvSpPr>
            <p:nvPr/>
          </p:nvSpPr>
          <p:spPr bwMode="auto">
            <a:xfrm>
              <a:off x="-551" y="99"/>
              <a:ext cx="386" cy="389"/>
            </a:xfrm>
            <a:custGeom>
              <a:avLst/>
              <a:gdLst>
                <a:gd name="T0" fmla="*/ 4 w 103"/>
                <a:gd name="T1" fmla="*/ 0 h 104"/>
                <a:gd name="T2" fmla="*/ 4 w 103"/>
                <a:gd name="T3" fmla="*/ 0 h 104"/>
                <a:gd name="T4" fmla="*/ 0 w 103"/>
                <a:gd name="T5" fmla="*/ 13 h 104"/>
                <a:gd name="T6" fmla="*/ 90 w 103"/>
                <a:gd name="T7" fmla="*/ 104 h 104"/>
                <a:gd name="T8" fmla="*/ 103 w 103"/>
                <a:gd name="T9" fmla="*/ 100 h 104"/>
                <a:gd name="T10" fmla="*/ 4 w 103"/>
                <a:gd name="T11" fmla="*/ 0 h 104"/>
              </a:gdLst>
              <a:ahLst/>
              <a:cxnLst>
                <a:cxn ang="0">
                  <a:pos x="T0" y="T1"/>
                </a:cxn>
                <a:cxn ang="0">
                  <a:pos x="T2" y="T3"/>
                </a:cxn>
                <a:cxn ang="0">
                  <a:pos x="T4" y="T5"/>
                </a:cxn>
                <a:cxn ang="0">
                  <a:pos x="T6" y="T7"/>
                </a:cxn>
                <a:cxn ang="0">
                  <a:pos x="T8" y="T9"/>
                </a:cxn>
                <a:cxn ang="0">
                  <a:pos x="T10" y="T11"/>
                </a:cxn>
              </a:cxnLst>
              <a:rect l="0" t="0" r="r" b="b"/>
              <a:pathLst>
                <a:path w="103" h="104">
                  <a:moveTo>
                    <a:pt x="4" y="0"/>
                  </a:moveTo>
                  <a:lnTo>
                    <a:pt x="4" y="0"/>
                  </a:lnTo>
                  <a:lnTo>
                    <a:pt x="0" y="13"/>
                  </a:lnTo>
                  <a:cubicBezTo>
                    <a:pt x="44" y="25"/>
                    <a:pt x="79" y="60"/>
                    <a:pt x="90" y="104"/>
                  </a:cubicBezTo>
                  <a:lnTo>
                    <a:pt x="103" y="100"/>
                  </a:lnTo>
                  <a:cubicBezTo>
                    <a:pt x="90" y="52"/>
                    <a:pt x="52" y="13"/>
                    <a:pt x="4" y="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6"/>
            <p:cNvSpPr>
              <a:spLocks/>
            </p:cNvSpPr>
            <p:nvPr/>
          </p:nvSpPr>
          <p:spPr bwMode="auto">
            <a:xfrm>
              <a:off x="-566" y="234"/>
              <a:ext cx="262" cy="266"/>
            </a:xfrm>
            <a:custGeom>
              <a:avLst/>
              <a:gdLst>
                <a:gd name="T0" fmla="*/ 2 w 70"/>
                <a:gd name="T1" fmla="*/ 0 h 71"/>
                <a:gd name="T2" fmla="*/ 2 w 70"/>
                <a:gd name="T3" fmla="*/ 0 h 71"/>
                <a:gd name="T4" fmla="*/ 0 w 70"/>
                <a:gd name="T5" fmla="*/ 13 h 71"/>
                <a:gd name="T6" fmla="*/ 57 w 70"/>
                <a:gd name="T7" fmla="*/ 71 h 71"/>
                <a:gd name="T8" fmla="*/ 70 w 70"/>
                <a:gd name="T9" fmla="*/ 68 h 71"/>
                <a:gd name="T10" fmla="*/ 2 w 70"/>
                <a:gd name="T11" fmla="*/ 0 h 71"/>
              </a:gdLst>
              <a:ahLst/>
              <a:cxnLst>
                <a:cxn ang="0">
                  <a:pos x="T0" y="T1"/>
                </a:cxn>
                <a:cxn ang="0">
                  <a:pos x="T2" y="T3"/>
                </a:cxn>
                <a:cxn ang="0">
                  <a:pos x="T4" y="T5"/>
                </a:cxn>
                <a:cxn ang="0">
                  <a:pos x="T6" y="T7"/>
                </a:cxn>
                <a:cxn ang="0">
                  <a:pos x="T8" y="T9"/>
                </a:cxn>
                <a:cxn ang="0">
                  <a:pos x="T10" y="T11"/>
                </a:cxn>
              </a:cxnLst>
              <a:rect l="0" t="0" r="r" b="b"/>
              <a:pathLst>
                <a:path w="70" h="71">
                  <a:moveTo>
                    <a:pt x="2" y="0"/>
                  </a:moveTo>
                  <a:lnTo>
                    <a:pt x="2" y="0"/>
                  </a:lnTo>
                  <a:lnTo>
                    <a:pt x="0" y="13"/>
                  </a:lnTo>
                  <a:cubicBezTo>
                    <a:pt x="29" y="19"/>
                    <a:pt x="51" y="42"/>
                    <a:pt x="57" y="71"/>
                  </a:cubicBezTo>
                  <a:lnTo>
                    <a:pt x="70" y="68"/>
                  </a:lnTo>
                  <a:cubicBezTo>
                    <a:pt x="63" y="34"/>
                    <a:pt x="37" y="7"/>
                    <a:pt x="2" y="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7"/>
            <p:cNvSpPr>
              <a:spLocks/>
            </p:cNvSpPr>
            <p:nvPr/>
          </p:nvSpPr>
          <p:spPr bwMode="auto">
            <a:xfrm>
              <a:off x="-566" y="354"/>
              <a:ext cx="146" cy="146"/>
            </a:xfrm>
            <a:custGeom>
              <a:avLst/>
              <a:gdLst>
                <a:gd name="T0" fmla="*/ 2 w 39"/>
                <a:gd name="T1" fmla="*/ 0 h 39"/>
                <a:gd name="T2" fmla="*/ 2 w 39"/>
                <a:gd name="T3" fmla="*/ 0 h 39"/>
                <a:gd name="T4" fmla="*/ 0 w 39"/>
                <a:gd name="T5" fmla="*/ 13 h 39"/>
                <a:gd name="T6" fmla="*/ 26 w 39"/>
                <a:gd name="T7" fmla="*/ 39 h 39"/>
                <a:gd name="T8" fmla="*/ 39 w 39"/>
                <a:gd name="T9" fmla="*/ 36 h 39"/>
                <a:gd name="T10" fmla="*/ 2 w 39"/>
                <a:gd name="T11" fmla="*/ 0 h 39"/>
              </a:gdLst>
              <a:ahLst/>
              <a:cxnLst>
                <a:cxn ang="0">
                  <a:pos x="T0" y="T1"/>
                </a:cxn>
                <a:cxn ang="0">
                  <a:pos x="T2" y="T3"/>
                </a:cxn>
                <a:cxn ang="0">
                  <a:pos x="T4" y="T5"/>
                </a:cxn>
                <a:cxn ang="0">
                  <a:pos x="T6" y="T7"/>
                </a:cxn>
                <a:cxn ang="0">
                  <a:pos x="T8" y="T9"/>
                </a:cxn>
                <a:cxn ang="0">
                  <a:pos x="T10" y="T11"/>
                </a:cxn>
              </a:cxnLst>
              <a:rect l="0" t="0" r="r" b="b"/>
              <a:pathLst>
                <a:path w="39" h="39">
                  <a:moveTo>
                    <a:pt x="2" y="0"/>
                  </a:moveTo>
                  <a:lnTo>
                    <a:pt x="2" y="0"/>
                  </a:lnTo>
                  <a:lnTo>
                    <a:pt x="0" y="13"/>
                  </a:lnTo>
                  <a:cubicBezTo>
                    <a:pt x="13" y="16"/>
                    <a:pt x="23" y="26"/>
                    <a:pt x="26" y="39"/>
                  </a:cubicBezTo>
                  <a:lnTo>
                    <a:pt x="39" y="36"/>
                  </a:lnTo>
                  <a:cubicBezTo>
                    <a:pt x="35" y="18"/>
                    <a:pt x="21" y="4"/>
                    <a:pt x="2" y="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32"/>
            <p:cNvSpPr>
              <a:spLocks noEditPoints="1"/>
            </p:cNvSpPr>
            <p:nvPr/>
          </p:nvSpPr>
          <p:spPr bwMode="auto">
            <a:xfrm>
              <a:off x="-1491" y="137"/>
              <a:ext cx="798" cy="1336"/>
            </a:xfrm>
            <a:custGeom>
              <a:avLst/>
              <a:gdLst>
                <a:gd name="T0" fmla="*/ 190 w 213"/>
                <a:gd name="T1" fmla="*/ 299 h 357"/>
                <a:gd name="T2" fmla="*/ 190 w 213"/>
                <a:gd name="T3" fmla="*/ 299 h 357"/>
                <a:gd name="T4" fmla="*/ 23 w 213"/>
                <a:gd name="T5" fmla="*/ 299 h 357"/>
                <a:gd name="T6" fmla="*/ 23 w 213"/>
                <a:gd name="T7" fmla="*/ 49 h 357"/>
                <a:gd name="T8" fmla="*/ 190 w 213"/>
                <a:gd name="T9" fmla="*/ 49 h 357"/>
                <a:gd name="T10" fmla="*/ 190 w 213"/>
                <a:gd name="T11" fmla="*/ 299 h 357"/>
                <a:gd name="T12" fmla="*/ 107 w 213"/>
                <a:gd name="T13" fmla="*/ 336 h 357"/>
                <a:gd name="T14" fmla="*/ 107 w 213"/>
                <a:gd name="T15" fmla="*/ 336 h 357"/>
                <a:gd name="T16" fmla="*/ 96 w 213"/>
                <a:gd name="T17" fmla="*/ 325 h 357"/>
                <a:gd name="T18" fmla="*/ 107 w 213"/>
                <a:gd name="T19" fmla="*/ 315 h 357"/>
                <a:gd name="T20" fmla="*/ 117 w 213"/>
                <a:gd name="T21" fmla="*/ 325 h 357"/>
                <a:gd name="T22" fmla="*/ 107 w 213"/>
                <a:gd name="T23" fmla="*/ 336 h 357"/>
                <a:gd name="T24" fmla="*/ 80 w 213"/>
                <a:gd name="T25" fmla="*/ 14 h 357"/>
                <a:gd name="T26" fmla="*/ 80 w 213"/>
                <a:gd name="T27" fmla="*/ 14 h 357"/>
                <a:gd name="T28" fmla="*/ 133 w 213"/>
                <a:gd name="T29" fmla="*/ 14 h 357"/>
                <a:gd name="T30" fmla="*/ 139 w 213"/>
                <a:gd name="T31" fmla="*/ 20 h 357"/>
                <a:gd name="T32" fmla="*/ 133 w 213"/>
                <a:gd name="T33" fmla="*/ 26 h 357"/>
                <a:gd name="T34" fmla="*/ 80 w 213"/>
                <a:gd name="T35" fmla="*/ 26 h 357"/>
                <a:gd name="T36" fmla="*/ 74 w 213"/>
                <a:gd name="T37" fmla="*/ 20 h 357"/>
                <a:gd name="T38" fmla="*/ 80 w 213"/>
                <a:gd name="T39" fmla="*/ 14 h 357"/>
                <a:gd name="T40" fmla="*/ 172 w 213"/>
                <a:gd name="T41" fmla="*/ 0 h 357"/>
                <a:gd name="T42" fmla="*/ 172 w 213"/>
                <a:gd name="T43" fmla="*/ 0 h 357"/>
                <a:gd name="T44" fmla="*/ 41 w 213"/>
                <a:gd name="T45" fmla="*/ 0 h 357"/>
                <a:gd name="T46" fmla="*/ 0 w 213"/>
                <a:gd name="T47" fmla="*/ 39 h 357"/>
                <a:gd name="T48" fmla="*/ 0 w 213"/>
                <a:gd name="T49" fmla="*/ 289 h 357"/>
                <a:gd name="T50" fmla="*/ 71 w 213"/>
                <a:gd name="T51" fmla="*/ 357 h 357"/>
                <a:gd name="T52" fmla="*/ 142 w 213"/>
                <a:gd name="T53" fmla="*/ 357 h 357"/>
                <a:gd name="T54" fmla="*/ 213 w 213"/>
                <a:gd name="T55" fmla="*/ 289 h 357"/>
                <a:gd name="T56" fmla="*/ 213 w 213"/>
                <a:gd name="T57" fmla="*/ 39 h 357"/>
                <a:gd name="T58" fmla="*/ 172 w 213"/>
                <a:gd name="T5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357">
                  <a:moveTo>
                    <a:pt x="190" y="299"/>
                  </a:moveTo>
                  <a:lnTo>
                    <a:pt x="190" y="299"/>
                  </a:lnTo>
                  <a:lnTo>
                    <a:pt x="23" y="299"/>
                  </a:lnTo>
                  <a:lnTo>
                    <a:pt x="23" y="49"/>
                  </a:lnTo>
                  <a:lnTo>
                    <a:pt x="190" y="49"/>
                  </a:lnTo>
                  <a:lnTo>
                    <a:pt x="190" y="299"/>
                  </a:lnTo>
                  <a:close/>
                  <a:moveTo>
                    <a:pt x="107" y="336"/>
                  </a:moveTo>
                  <a:lnTo>
                    <a:pt x="107" y="336"/>
                  </a:lnTo>
                  <a:cubicBezTo>
                    <a:pt x="101" y="336"/>
                    <a:pt x="96" y="331"/>
                    <a:pt x="96" y="325"/>
                  </a:cubicBezTo>
                  <a:cubicBezTo>
                    <a:pt x="96" y="320"/>
                    <a:pt x="101" y="315"/>
                    <a:pt x="107" y="315"/>
                  </a:cubicBezTo>
                  <a:cubicBezTo>
                    <a:pt x="112" y="315"/>
                    <a:pt x="117" y="320"/>
                    <a:pt x="117" y="325"/>
                  </a:cubicBezTo>
                  <a:cubicBezTo>
                    <a:pt x="117" y="331"/>
                    <a:pt x="112" y="336"/>
                    <a:pt x="107" y="336"/>
                  </a:cubicBezTo>
                  <a:close/>
                  <a:moveTo>
                    <a:pt x="80" y="14"/>
                  </a:moveTo>
                  <a:lnTo>
                    <a:pt x="80" y="14"/>
                  </a:lnTo>
                  <a:lnTo>
                    <a:pt x="133" y="14"/>
                  </a:lnTo>
                  <a:cubicBezTo>
                    <a:pt x="137" y="14"/>
                    <a:pt x="139" y="17"/>
                    <a:pt x="139" y="20"/>
                  </a:cubicBezTo>
                  <a:cubicBezTo>
                    <a:pt x="139" y="24"/>
                    <a:pt x="137" y="26"/>
                    <a:pt x="133" y="26"/>
                  </a:cubicBezTo>
                  <a:lnTo>
                    <a:pt x="80" y="26"/>
                  </a:lnTo>
                  <a:cubicBezTo>
                    <a:pt x="76" y="26"/>
                    <a:pt x="74" y="24"/>
                    <a:pt x="74" y="20"/>
                  </a:cubicBezTo>
                  <a:cubicBezTo>
                    <a:pt x="74" y="17"/>
                    <a:pt x="76" y="14"/>
                    <a:pt x="80" y="14"/>
                  </a:cubicBezTo>
                  <a:close/>
                  <a:moveTo>
                    <a:pt x="172" y="0"/>
                  </a:moveTo>
                  <a:lnTo>
                    <a:pt x="172" y="0"/>
                  </a:lnTo>
                  <a:lnTo>
                    <a:pt x="41" y="0"/>
                  </a:lnTo>
                  <a:cubicBezTo>
                    <a:pt x="18" y="0"/>
                    <a:pt x="0" y="18"/>
                    <a:pt x="0" y="39"/>
                  </a:cubicBezTo>
                  <a:lnTo>
                    <a:pt x="0" y="289"/>
                  </a:lnTo>
                  <a:cubicBezTo>
                    <a:pt x="0" y="326"/>
                    <a:pt x="32" y="357"/>
                    <a:pt x="71" y="357"/>
                  </a:cubicBezTo>
                  <a:lnTo>
                    <a:pt x="142" y="357"/>
                  </a:lnTo>
                  <a:cubicBezTo>
                    <a:pt x="181" y="357"/>
                    <a:pt x="213" y="326"/>
                    <a:pt x="213" y="289"/>
                  </a:cubicBezTo>
                  <a:lnTo>
                    <a:pt x="213" y="39"/>
                  </a:lnTo>
                  <a:cubicBezTo>
                    <a:pt x="213" y="18"/>
                    <a:pt x="195" y="0"/>
                    <a:pt x="172" y="0"/>
                  </a:cubicBezTo>
                  <a:close/>
                </a:path>
              </a:pathLst>
            </a:custGeom>
            <a:solidFill>
              <a:srgbClr val="FFFFFF"/>
            </a:solidFill>
            <a:ln w="0">
              <a:solidFill>
                <a:srgbClr val="00389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81" name="グループ化 80"/>
          <p:cNvGrpSpPr/>
          <p:nvPr/>
        </p:nvGrpSpPr>
        <p:grpSpPr>
          <a:xfrm>
            <a:off x="8591274" y="397527"/>
            <a:ext cx="1117595" cy="100777"/>
            <a:chOff x="8591274" y="397527"/>
            <a:chExt cx="1117595" cy="100777"/>
          </a:xfrm>
        </p:grpSpPr>
        <p:sp>
          <p:nvSpPr>
            <p:cNvPr id="82" name="十字形 81">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83" name="二等辺三角形 82">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7" name="図 46">
            <a:extLst>
              <a:ext uri="{FF2B5EF4-FFF2-40B4-BE49-F238E27FC236}">
                <a16:creationId xmlns:a16="http://schemas.microsoft.com/office/drawing/2014/main" id="{6EC06957-EF14-5441-9039-878296EB78F9}"/>
              </a:ext>
            </a:extLst>
          </p:cNvPr>
          <p:cNvPicPr>
            <a:picLocks noChangeAspect="1"/>
          </p:cNvPicPr>
          <p:nvPr/>
        </p:nvPicPr>
        <p:blipFill>
          <a:blip r:embed="rId11"/>
          <a:stretch>
            <a:fillRect/>
          </a:stretch>
        </p:blipFill>
        <p:spPr>
          <a:xfrm>
            <a:off x="8170039" y="229685"/>
            <a:ext cx="419100" cy="419100"/>
          </a:xfrm>
          <a:prstGeom prst="rect">
            <a:avLst/>
          </a:prstGeom>
        </p:spPr>
      </p:pic>
    </p:spTree>
    <p:extLst>
      <p:ext uri="{BB962C8B-B14F-4D97-AF65-F5344CB8AC3E}">
        <p14:creationId xmlns:p14="http://schemas.microsoft.com/office/powerpoint/2010/main" val="414399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99190" y="4362134"/>
            <a:ext cx="6712581" cy="961802"/>
          </a:xfrm>
          <a:prstGeom prst="rect">
            <a:avLst/>
          </a:prstGeom>
          <a:noFill/>
        </p:spPr>
        <p:txBody>
          <a:bodyPr wrap="square"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  </a:t>
            </a:r>
            <a:r>
              <a:rPr kumimoji="1"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ガシ</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de</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街食</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テイクアウト</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は</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イベント</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終了時</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に延べ</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７００回</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の閲覧があった</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endParaRPr lang="en-US" altLang="ja-JP" sz="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5725" indent="-85725"/>
            <a:r>
              <a:rPr lang="ja-JP" altLang="en-US"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②  「</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用</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冊子</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は</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、本プロジェクトに参加した教授と</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学生</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を通じて</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キャンパス</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の学生や教職員に配布し</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認知度向上</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に寄与した。</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また、「</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ガシ</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de</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街食テイクアウト</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」イベント</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では、</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期間中</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対象</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店舗で</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テイクアウト商品を</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購入</a:t>
            </a:r>
            <a:r>
              <a:rPr lang="ja-JP" altLang="en-US"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方に</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、景品として</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のオリジナル手ぬぐいを</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プレゼント</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したが、</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延べ</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７</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00</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名</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が</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交換</a:t>
            </a:r>
            <a:r>
              <a:rPr lang="ja-JP" altLang="en-US"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に訪れた</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参加者からは、「こんなにも</a:t>
            </a:r>
            <a:r>
              <a:rPr lang="ja-JP" altLang="en-US"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テイクアウト</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でき</a:t>
            </a:r>
            <a:r>
              <a:rPr lang="ja-JP" altLang="en-US"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る</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店があるとは知らなかった。」「食卓の一品にぴったりで嬉しい。」などの意見をいただいた。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823653536"/>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smtClean="0">
                          <a:solidFill>
                            <a:schemeClr val="tx1"/>
                          </a:solidFill>
                          <a:latin typeface="UD デジタル 教科書体 NK-R" panose="02020400000000000000" pitchFamily="18" charset="-128"/>
                          <a:ea typeface="UD デジタル 教科書体 NK-R" panose="02020400000000000000" pitchFamily="18" charset="-128"/>
                        </a:rPr>
                        <a:t>事例㉖</a:t>
                      </a:r>
                      <a:endPar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隣接商店街と一体となった「食の魅力・テイクアウト」の浸透</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327447" y="735268"/>
            <a:ext cx="9403443" cy="369332"/>
          </a:xfrm>
          <a:prstGeom prst="rect">
            <a:avLst/>
          </a:prstGeom>
        </p:spPr>
        <p:txBody>
          <a:bodyPr wrap="square">
            <a:spAutoFit/>
          </a:bodyPr>
          <a:lstStyle/>
          <a:p>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堺東エリアの</a:t>
            </a:r>
            <a:r>
              <a:rPr kumimoji="1" lang="ja-JP" altLang="en-US" b="1" dirty="0">
                <a:solidFill>
                  <a:srgbClr val="317FC5"/>
                </a:solidFill>
                <a:latin typeface="UD デジタル 教科書体 NK-R" panose="02020400000000000000" pitchFamily="18" charset="-128"/>
                <a:ea typeface="UD デジタル 教科書体 NK-R" panose="02020400000000000000" pitchFamily="18" charset="-128"/>
              </a:rPr>
              <a:t>食の魅力を</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学生が発信</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ガシ</a:t>
            </a:r>
            <a:r>
              <a:rPr kumimoji="1" lang="en-US" altLang="ja-JP" b="1" dirty="0">
                <a:solidFill>
                  <a:srgbClr val="327EC4"/>
                </a:solidFill>
                <a:latin typeface="UD デジタル 教科書体 NK-R" panose="02020400000000000000" pitchFamily="18" charset="-128"/>
                <a:ea typeface="UD デジタル 教科書体 NK-R" panose="02020400000000000000" pitchFamily="18" charset="-128"/>
              </a:rPr>
              <a:t>de</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街食</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テイクアウトサイト</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の</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開設と</a:t>
            </a:r>
            <a:r>
              <a:rPr kumimoji="1" lang="en-US" altLang="ja-JP" b="1" dirty="0">
                <a:solidFill>
                  <a:srgbClr val="327EC4"/>
                </a:solidFill>
                <a:latin typeface="UD デジタル 教科書体 NK-R" panose="02020400000000000000" pitchFamily="18" charset="-128"/>
                <a:ea typeface="UD デジタル 教科書体 NK-R" panose="02020400000000000000" pitchFamily="18" charset="-128"/>
              </a:rPr>
              <a:t>PR</a:t>
            </a:r>
            <a:r>
              <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rPr>
              <a:t>冊子の制作</a:t>
            </a:r>
          </a:p>
        </p:txBody>
      </p:sp>
      <p:sp>
        <p:nvSpPr>
          <p:cNvPr id="26" name="テキスト ボックス 25"/>
          <p:cNvSpPr txBox="1"/>
          <p:nvPr/>
        </p:nvSpPr>
        <p:spPr>
          <a:xfrm>
            <a:off x="417384" y="1318112"/>
            <a:ext cx="6694387" cy="900246"/>
          </a:xfrm>
          <a:prstGeom prst="rect">
            <a:avLst/>
          </a:prstGeom>
          <a:noFill/>
        </p:spPr>
        <p:txBody>
          <a:bodyPr wrap="square" rtlCol="0">
            <a:spAutoFit/>
          </a:bodyPr>
          <a:lstStyle/>
          <a:p>
            <a:pPr indent="93663"/>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飲食店の多い</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東エリア</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商店街におけるウィズコロナの取組みとして、テイクアウトの浸透を特に若い世代に向けて図るため</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、関西大学人間健康学部安田ゼミの学生</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が主体となって</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プロジェクト</a:t>
            </a:r>
            <a:r>
              <a:rPr lang="ja-JP" altLang="en-US"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全体</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を企画。</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テイクアウトグルメ</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の魅力を学生が紹介</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ガシ</a:t>
            </a:r>
            <a:r>
              <a:rPr kumimoji="1" lang="en-US" altLang="ja-JP" sz="1050" dirty="0" smtClean="0">
                <a:latin typeface="UD デジタル 教科書体 NK-R" panose="02020400000000000000" pitchFamily="18" charset="-128"/>
                <a:ea typeface="UD デジタル 教科書体 NK-R" panose="02020400000000000000" pitchFamily="18" charset="-128"/>
              </a:rPr>
              <a:t>de</a:t>
            </a:r>
            <a:r>
              <a:rPr kumimoji="1" lang="ja-JP" altLang="en-US" sz="1050" dirty="0" smtClean="0">
                <a:latin typeface="UD デジタル 教科書体 NK-R" panose="02020400000000000000" pitchFamily="18" charset="-128"/>
                <a:ea typeface="UD デジタル 教科書体 NK-R" panose="02020400000000000000" pitchFamily="18" charset="-128"/>
              </a:rPr>
              <a:t>街食テイクアウトサイト」</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を構築</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あわせて、学生</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お勧め</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お店</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やプロジェクト</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に参加した動機等を紹介</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冊子</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制作するとともに、本プロジェクトの取組み過程を</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SNS</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で発信することで</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kumimoji="1" lang="en-US" altLang="ja-JP" sz="1050" dirty="0" smtClean="0">
                <a:latin typeface="UD デジタル 教科書体 NK-R" panose="02020400000000000000" pitchFamily="18" charset="-128"/>
                <a:ea typeface="UD デジタル 教科書体 NK-R" panose="02020400000000000000" pitchFamily="18" charset="-128"/>
              </a:rPr>
              <a:t> </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図った。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407752" y="2310032"/>
            <a:ext cx="6713649" cy="1931298"/>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①　</a:t>
            </a:r>
            <a:r>
              <a:rPr kumimoji="1" lang="ja-JP" altLang="en-US" sz="1050" dirty="0" smtClean="0">
                <a:latin typeface="UD デジタル 教科書体 NK-R" panose="02020400000000000000" pitchFamily="18" charset="-128"/>
                <a:ea typeface="UD デジタル 教科書体 NK-R" panose="02020400000000000000" pitchFamily="18" charset="-128"/>
              </a:rPr>
              <a:t>学生中心の企画による</a:t>
            </a:r>
            <a:r>
              <a:rPr kumimoji="1" lang="ja-JP" altLang="en-US" sz="1050" dirty="0">
                <a:latin typeface="UD デジタル 教科書体 NK-R" panose="02020400000000000000" pitchFamily="18" charset="-128"/>
                <a:ea typeface="UD デジタル 教科書体 NK-R" panose="02020400000000000000" pitchFamily="18" charset="-128"/>
              </a:rPr>
              <a:t>「ガシ</a:t>
            </a:r>
            <a:r>
              <a:rPr kumimoji="1" lang="en-US" altLang="ja-JP" sz="1050" dirty="0">
                <a:latin typeface="UD デジタル 教科書体 NK-R" panose="02020400000000000000" pitchFamily="18" charset="-128"/>
                <a:ea typeface="UD デジタル 教科書体 NK-R" panose="02020400000000000000" pitchFamily="18" charset="-128"/>
              </a:rPr>
              <a:t>de</a:t>
            </a:r>
            <a:r>
              <a:rPr kumimoji="1" lang="ja-JP" altLang="en-US" sz="1050" dirty="0">
                <a:latin typeface="UD デジタル 教科書体 NK-R" panose="02020400000000000000" pitchFamily="18" charset="-128"/>
                <a:ea typeface="UD デジタル 教科書体 NK-R" panose="02020400000000000000" pitchFamily="18" charset="-128"/>
              </a:rPr>
              <a:t>街食テイクアウトサイト</a:t>
            </a:r>
            <a:r>
              <a:rPr kumimoji="1" lang="ja-JP" altLang="en-US" sz="1050" dirty="0" smtClean="0">
                <a:latin typeface="UD デジタル 教科書体 NK-R" panose="02020400000000000000" pitchFamily="18" charset="-128"/>
                <a:ea typeface="UD デジタル 教科書体 NK-R" panose="02020400000000000000" pitchFamily="18" charset="-128"/>
              </a:rPr>
              <a:t>」制作</a:t>
            </a:r>
            <a:endParaRPr kumimoji="1" lang="ja-JP" altLang="en-US" sz="1050" dirty="0">
              <a:latin typeface="UD デジタル 教科書体 NK-R" panose="02020400000000000000" pitchFamily="18" charset="-128"/>
              <a:ea typeface="UD デジタル 教科書体 NK-R" panose="02020400000000000000" pitchFamily="18" charset="-128"/>
            </a:endParaRP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商店街の</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近隣にある関西</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大学</a:t>
            </a:r>
            <a:r>
              <a:rPr lang="ja-JP" altLang="en-US"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学生が</a:t>
            </a:r>
            <a:r>
              <a:rPr lang="ja-JP" altLang="en-US"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中心となりテイクアウト</a:t>
            </a:r>
            <a:r>
              <a:rPr lang="en-US"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の企画を行</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い、</a:t>
            </a:r>
            <a:r>
              <a:rPr lang="ja-JP" altLang="en-US"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テイクアウト情報専用の</a:t>
            </a:r>
            <a:r>
              <a:rPr lang="en-US"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en-US"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サイトとして</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ガシ</a:t>
            </a:r>
            <a:r>
              <a:rPr kumimoji="1" lang="en-US" altLang="ja-JP" sz="1050" dirty="0">
                <a:latin typeface="UD デジタル 教科書体 NK-R" panose="02020400000000000000" pitchFamily="18" charset="-128"/>
                <a:ea typeface="UD デジタル 教科書体 NK-R" panose="02020400000000000000" pitchFamily="18" charset="-128"/>
              </a:rPr>
              <a:t>de</a:t>
            </a:r>
            <a:r>
              <a:rPr kumimoji="1" lang="ja-JP" altLang="en-US" sz="1050" dirty="0">
                <a:latin typeface="UD デジタル 教科書体 NK-R" panose="02020400000000000000" pitchFamily="18" charset="-128"/>
                <a:ea typeface="UD デジタル 教科書体 NK-R" panose="02020400000000000000" pitchFamily="18" charset="-128"/>
              </a:rPr>
              <a:t>街食テイクアウトサイト</a:t>
            </a:r>
            <a:r>
              <a:rPr kumimoji="1" lang="ja-JP" altLang="en-US" sz="1050" dirty="0" smtClean="0">
                <a:latin typeface="UD デジタル 教科書体 NK-R" panose="02020400000000000000" pitchFamily="18" charset="-128"/>
                <a:ea typeface="UD デジタル 教科書体 NK-R" panose="02020400000000000000" pitchFamily="18" charset="-128"/>
              </a:rPr>
              <a:t>」</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en-US"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新たに</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制作</a:t>
            </a:r>
            <a:r>
              <a:rPr lang="ja-JP" altLang="en-US"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学生は、堺東駅前商店街だけでなく、隣接商店街やその周辺地域も含めた飲食店の中から、自身が気に入ったテイクアウトグルメを選び、実際に試食を行ったうえで</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に掲載する</a:t>
            </a:r>
            <a:r>
              <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13</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店舗を選定</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には、学生</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お勧め</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コメント</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等も掲載した。また</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開設</a:t>
            </a:r>
            <a:r>
              <a:rPr lang="ja-JP" altLang="en-US"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後は、</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学生</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の取組み</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状況</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SNS</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で発信することで</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kumimoji="1" lang="en-US" altLang="ja-JP" sz="1050" dirty="0">
                <a:latin typeface="UD デジタル 教科書体 NK-R" panose="02020400000000000000" pitchFamily="18" charset="-128"/>
                <a:ea typeface="UD デジタル 教科書体 NK-R" panose="02020400000000000000" pitchFamily="18" charset="-128"/>
              </a:rPr>
              <a:t> </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へ</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誘導を</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図った</a:t>
            </a:r>
            <a:r>
              <a:rPr lang="ja-JP"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en-US" altLang="ja-JP" sz="1050" kern="10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5725" indent="95250"/>
            <a:endParaRPr kumimoji="1" lang="en-US" altLang="ja-JP" sz="40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②　</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イベント</a:t>
            </a: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ja-JP" altLang="en-US" sz="1050" dirty="0" smtClean="0">
                <a:latin typeface="UD デジタル 教科書体 NK-R" panose="02020400000000000000" pitchFamily="18" charset="-128"/>
                <a:ea typeface="UD デジタル 教科書体 NK-R" panose="02020400000000000000" pitchFamily="18" charset="-128"/>
              </a:rPr>
              <a:t>ガシ</a:t>
            </a:r>
            <a:r>
              <a:rPr kumimoji="1" lang="en-US" altLang="ja-JP" sz="1050" dirty="0">
                <a:latin typeface="UD デジタル 教科書体 NK-R" panose="02020400000000000000" pitchFamily="18" charset="-128"/>
                <a:ea typeface="UD デジタル 教科書体 NK-R" panose="02020400000000000000" pitchFamily="18" charset="-128"/>
              </a:rPr>
              <a:t>de</a:t>
            </a:r>
            <a:r>
              <a:rPr kumimoji="1" lang="ja-JP" altLang="en-US" sz="1050" dirty="0">
                <a:latin typeface="UD デジタル 教科書体 NK-R" panose="02020400000000000000" pitchFamily="18" charset="-128"/>
                <a:ea typeface="UD デジタル 教科書体 NK-R" panose="02020400000000000000" pitchFamily="18" charset="-128"/>
              </a:rPr>
              <a:t>街食</a:t>
            </a:r>
            <a:r>
              <a:rPr kumimoji="1" lang="ja-JP" altLang="en-US" sz="1050" dirty="0" smtClean="0">
                <a:latin typeface="UD デジタル 教科書体 NK-R" panose="02020400000000000000" pitchFamily="18" charset="-128"/>
                <a:ea typeface="UD デジタル 教科書体 NK-R" panose="02020400000000000000" pitchFamily="18" charset="-128"/>
              </a:rPr>
              <a:t>テイクアウト」の実施、学内で配布するイベント「</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用冊子」の</a:t>
            </a:r>
            <a:r>
              <a:rPr kumimoji="1" lang="ja-JP" altLang="en-US" sz="1050" dirty="0">
                <a:latin typeface="UD デジタル 教科書体 NK-R" panose="02020400000000000000" pitchFamily="18" charset="-128"/>
                <a:ea typeface="UD デジタル 教科書体 NK-R" panose="02020400000000000000" pitchFamily="18" charset="-128"/>
              </a:rPr>
              <a:t>制作</a:t>
            </a:r>
          </a:p>
          <a:p>
            <a:pPr marL="85725" indent="95250"/>
            <a:r>
              <a:rPr kumimoji="1" lang="ja-JP" altLang="en-US" sz="1050" dirty="0">
                <a:latin typeface="UD デジタル 教科書体 NK-R" panose="02020400000000000000" pitchFamily="18" charset="-128"/>
                <a:ea typeface="UD デジタル 教科書体 NK-R" panose="02020400000000000000" pitchFamily="18" charset="-128"/>
              </a:rPr>
              <a:t>堺東エリアのテイクアウトグルメの魅力を</a:t>
            </a:r>
            <a:r>
              <a:rPr kumimoji="1" lang="en-US" altLang="ja-JP" sz="1050" dirty="0">
                <a:latin typeface="UD デジタル 教科書体 NK-R" panose="02020400000000000000" pitchFamily="18" charset="-128"/>
                <a:ea typeface="UD デジタル 教科書体 NK-R" panose="02020400000000000000" pitchFamily="18" charset="-128"/>
              </a:rPr>
              <a:t>PR</a:t>
            </a:r>
            <a:r>
              <a:rPr kumimoji="1" lang="ja-JP" altLang="en-US" sz="1050" dirty="0">
                <a:latin typeface="UD デジタル 教科書体 NK-R" panose="02020400000000000000" pitchFamily="18" charset="-128"/>
                <a:ea typeface="UD デジタル 教科書体 NK-R" panose="02020400000000000000" pitchFamily="18" charset="-128"/>
              </a:rPr>
              <a:t>する</a:t>
            </a:r>
            <a:r>
              <a:rPr kumimoji="1" lang="ja-JP" altLang="en-US" sz="1050" dirty="0" smtClean="0">
                <a:latin typeface="UD デジタル 教科書体 NK-R" panose="02020400000000000000" pitchFamily="18" charset="-128"/>
                <a:ea typeface="UD デジタル 教科書体 NK-R" panose="02020400000000000000" pitchFamily="18" charset="-128"/>
              </a:rPr>
              <a:t>ため、令和３年１２月５日から１２日までイベントを実施。また、イベントに合わせて、</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学生</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が</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取組み</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参加した動機や、選定した店舗を紹介</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用</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冊子</a:t>
            </a:r>
            <a:r>
              <a:rPr lang="en-US" altLang="ja-JP"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ガシ</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de</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街食</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テイクアウト</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」を制作</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用</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冊子</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は</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SNS</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にリンクする</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QR</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コード</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や</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05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掲載店舗のマップを付けることで、学生</a:t>
            </a:r>
            <a:r>
              <a:rPr lang="ja-JP" altLang="en-US"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にも来街してもらいやすい</a:t>
            </a:r>
            <a:r>
              <a:rPr lang="ja-JP" altLang="ja-JP" sz="1050" dirty="0" smtClean="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工夫</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を行った。</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7619048" y="3665121"/>
            <a:ext cx="2157878"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ja-JP" altLang="en-US" sz="900" dirty="0" smtClean="0">
                <a:latin typeface="UD デジタル 教科書体 NK-R" panose="02020400000000000000" pitchFamily="18" charset="-128"/>
                <a:ea typeface="UD デジタル 教科書体 NK-R" panose="02020400000000000000" pitchFamily="18" charset="-128"/>
              </a:rPr>
              <a:t>ガシ</a:t>
            </a:r>
            <a:r>
              <a:rPr kumimoji="1" lang="en-US" altLang="ja-JP" sz="900" dirty="0">
                <a:latin typeface="UD デジタル 教科書体 NK-R" panose="02020400000000000000" pitchFamily="18" charset="-128"/>
                <a:ea typeface="UD デジタル 教科書体 NK-R" panose="02020400000000000000" pitchFamily="18" charset="-128"/>
              </a:rPr>
              <a:t>de</a:t>
            </a:r>
            <a:r>
              <a:rPr kumimoji="1" lang="ja-JP" altLang="en-US" sz="900" dirty="0">
                <a:latin typeface="UD デジタル 教科書体 NK-R" panose="02020400000000000000" pitchFamily="18" charset="-128"/>
                <a:ea typeface="UD デジタル 教科書体 NK-R" panose="02020400000000000000" pitchFamily="18" charset="-128"/>
              </a:rPr>
              <a:t>街食</a:t>
            </a:r>
            <a:r>
              <a:rPr kumimoji="1" lang="ja-JP" altLang="en-US" sz="900" dirty="0" smtClean="0">
                <a:latin typeface="UD デジタル 教科書体 NK-R" panose="02020400000000000000" pitchFamily="18" charset="-128"/>
                <a:ea typeface="UD デジタル 教科書体 NK-R" panose="02020400000000000000" pitchFamily="18" charset="-128"/>
              </a:rPr>
              <a:t>テイクアウトサイト</a:t>
            </a:r>
            <a:r>
              <a:rPr kumimoji="1" lang="ja-JP" altLang="en-US" sz="900" dirty="0">
                <a:latin typeface="UD デジタル 教科書体 NK-R" panose="02020400000000000000" pitchFamily="18" charset="-128"/>
                <a:ea typeface="UD デジタル 教科書体 NK-R" panose="02020400000000000000" pitchFamily="18" charset="-128"/>
              </a:rPr>
              <a:t>」</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関西大学人間健康学部安田ゼミからひとこと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r>
              <a:rPr lang="ja-JP" altLang="ja-JP" sz="900" dirty="0">
                <a:solidFill>
                  <a:srgbClr val="000000"/>
                </a:solidFill>
                <a:effectLst/>
                <a:latin typeface="UD デジタル 教科書体 NK-R" panose="02020400000000000000" pitchFamily="18" charset="-128"/>
                <a:ea typeface="UD デジタル 教科書体 NK-R" panose="02020400000000000000" pitchFamily="18" charset="-128"/>
                <a:cs typeface="Arial" panose="020B0604020202020204" pitchFamily="34" charset="0"/>
              </a:rPr>
              <a:t>地域の活性化等に興味を持つゼミ生の有志</a:t>
            </a:r>
            <a:r>
              <a:rPr lang="en-US" altLang="ja-JP" sz="900" dirty="0">
                <a:solidFill>
                  <a:srgbClr val="000000"/>
                </a:solidFill>
                <a:effectLst/>
                <a:latin typeface="UD デジタル 教科書体 NK-R" panose="02020400000000000000" pitchFamily="18" charset="-128"/>
                <a:ea typeface="UD デジタル 教科書体 NK-R" panose="02020400000000000000" pitchFamily="18" charset="-128"/>
                <a:cs typeface="Arial" panose="020B0604020202020204" pitchFamily="34" charset="0"/>
              </a:rPr>
              <a:t>5</a:t>
            </a:r>
            <a:r>
              <a:rPr lang="ja-JP" altLang="ja-JP" sz="900" dirty="0">
                <a:solidFill>
                  <a:srgbClr val="000000"/>
                </a:solidFill>
                <a:effectLst/>
                <a:latin typeface="UD デジタル 教科書体 NK-R" panose="02020400000000000000" pitchFamily="18" charset="-128"/>
                <a:ea typeface="UD デジタル 教科書体 NK-R" panose="02020400000000000000" pitchFamily="18" charset="-128"/>
                <a:cs typeface="Arial" panose="020B0604020202020204" pitchFamily="34" charset="0"/>
              </a:rPr>
              <a:t>名が本事業に参加させていただきました。学生にとっては、事業の企画立案から、店舗への趣旨説明や取材協力のお願いなど、実践的な活動も求められましたが、その分、本事業で得た学びや経験は貴重なものになったはずです。</a:t>
            </a:r>
            <a:endParaRPr lang="en-US" altLang="ja-JP" sz="900" dirty="0">
              <a:solidFill>
                <a:srgbClr val="000000"/>
              </a:solidFill>
              <a:effectLst/>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171450" lvl="0" indent="-171450" defTabSz="914400">
              <a:buClr>
                <a:srgbClr val="327EC4"/>
              </a:buClr>
              <a:buFont typeface="Wingdings" panose="05000000000000000000" pitchFamily="2" charset="2"/>
              <a:buChar char="l"/>
              <a:defRPr/>
            </a:pPr>
            <a:r>
              <a:rPr lang="ja-JP" altLang="ja-JP" sz="900">
                <a:solidFill>
                  <a:srgbClr val="000000"/>
                </a:solidFill>
                <a:effectLst/>
                <a:latin typeface="UD デジタル 教科書体 NK-R" panose="02020400000000000000" pitchFamily="18" charset="-128"/>
                <a:ea typeface="UD デジタル 教科書体 NK-R" panose="02020400000000000000" pitchFamily="18" charset="-128"/>
                <a:cs typeface="Arial" panose="020B0604020202020204" pitchFamily="34" charset="0"/>
              </a:rPr>
              <a:t>本事業</a:t>
            </a:r>
            <a:r>
              <a:rPr lang="ja-JP" altLang="ja-JP" sz="900" dirty="0">
                <a:solidFill>
                  <a:srgbClr val="000000"/>
                </a:solidFill>
                <a:effectLst/>
                <a:latin typeface="UD デジタル 教科書体 NK-R" panose="02020400000000000000" pitchFamily="18" charset="-128"/>
                <a:ea typeface="UD デジタル 教科書体 NK-R" panose="02020400000000000000" pitchFamily="18" charset="-128"/>
                <a:cs typeface="Arial" panose="020B0604020202020204" pitchFamily="34" charset="0"/>
              </a:rPr>
              <a:t>を通じて、本大学の関係者が堺東の商店街のことを知るきっかけになるとともに、商店街の存在がより身近なものになったと感じています。今後も商店街並びに地域の活性化に貢献していきたいです。</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lnSpc>
                <a:spcPct val="150000"/>
              </a:lnSpc>
              <a:buClr>
                <a:srgbClr val="327EC4"/>
              </a:buClr>
              <a:defRPr/>
            </a:pPr>
            <a:endPar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lang="ja-JP" altLang="ja-JP" sz="900" dirty="0">
                <a:solidFill>
                  <a:schemeClr val="tx1"/>
                </a:solidFill>
                <a:effectLst/>
                <a:ea typeface="UD デジタル 教科書体 NK-R" panose="02020400000000000000" pitchFamily="18" charset="-128"/>
                <a:cs typeface="Times New Roman" panose="02020603050405020304" pitchFamily="18" charset="0"/>
              </a:rPr>
              <a:t>本商店街では、アフターコロナを見据えた時に、テイクアウト需要の取り込みと、若い世代など新たな層の集客が必要であると考えていました。</a:t>
            </a:r>
            <a:endParaRPr lang="en-US" altLang="ja-JP" sz="900" dirty="0">
              <a:solidFill>
                <a:schemeClr val="tx1"/>
              </a:solidFill>
              <a:effectLst/>
              <a:ea typeface="UD デジタル 教科書体 NK-R" panose="02020400000000000000" pitchFamily="18" charset="-128"/>
              <a:cs typeface="Times New Roman" panose="02020603050405020304" pitchFamily="18" charset="0"/>
            </a:endParaRPr>
          </a:p>
          <a:p>
            <a:pPr marL="1262063" indent="-187325">
              <a:buClr>
                <a:srgbClr val="327EC4"/>
              </a:buClr>
              <a:buFont typeface="Wingdings" panose="05000000000000000000" pitchFamily="2" charset="2"/>
              <a:buChar char="l"/>
            </a:pPr>
            <a:r>
              <a:rPr lang="ja-JP" altLang="ja-JP" sz="900" dirty="0">
                <a:solidFill>
                  <a:schemeClr val="tx1"/>
                </a:solidFill>
                <a:effectLst/>
                <a:ea typeface="UD デジタル 教科書体 NK-R" panose="02020400000000000000" pitchFamily="18" charset="-128"/>
                <a:cs typeface="Times New Roman" panose="02020603050405020304" pitchFamily="18" charset="0"/>
              </a:rPr>
              <a:t>本事業では、企画段階から学生に参加してもらったことで、堺東エリアの食の魅力を</a:t>
            </a:r>
            <a:r>
              <a:rPr lang="ja-JP" altLang="ja-JP" sz="900" dirty="0" smtClean="0">
                <a:solidFill>
                  <a:schemeClr val="tx1"/>
                </a:solidFill>
                <a:effectLst/>
                <a:ea typeface="UD デジタル 教科書体 NK-R" panose="02020400000000000000" pitchFamily="18" charset="-128"/>
                <a:cs typeface="Times New Roman" panose="02020603050405020304" pitchFamily="18" charset="0"/>
              </a:rPr>
              <a:t>学生</a:t>
            </a:r>
            <a:r>
              <a:rPr lang="ja-JP" altLang="en-US" sz="900" dirty="0" smtClean="0">
                <a:solidFill>
                  <a:schemeClr val="tx1"/>
                </a:solidFill>
                <a:effectLst/>
                <a:ea typeface="UD デジタル 教科書体 NK-R" panose="02020400000000000000" pitchFamily="18" charset="-128"/>
                <a:cs typeface="Times New Roman" panose="02020603050405020304" pitchFamily="18" charset="0"/>
              </a:rPr>
              <a:t>の</a:t>
            </a:r>
            <a:r>
              <a:rPr lang="ja-JP" altLang="en-US" sz="900" dirty="0">
                <a:solidFill>
                  <a:schemeClr val="tx1"/>
                </a:solidFill>
                <a:ea typeface="UD デジタル 教科書体 NK-R" panose="02020400000000000000" pitchFamily="18" charset="-128"/>
                <a:cs typeface="Times New Roman" panose="02020603050405020304" pitchFamily="18" charset="0"/>
              </a:rPr>
              <a:t>立場</a:t>
            </a:r>
            <a:r>
              <a:rPr lang="ja-JP" altLang="ja-JP" sz="900" dirty="0" smtClean="0">
                <a:solidFill>
                  <a:schemeClr val="tx1"/>
                </a:solidFill>
                <a:effectLst/>
                <a:ea typeface="UD デジタル 教科書体 NK-R" panose="02020400000000000000" pitchFamily="18" charset="-128"/>
                <a:cs typeface="Times New Roman" panose="02020603050405020304" pitchFamily="18" charset="0"/>
              </a:rPr>
              <a:t>で</a:t>
            </a:r>
            <a:r>
              <a:rPr lang="ja-JP" altLang="ja-JP" sz="900" dirty="0">
                <a:solidFill>
                  <a:schemeClr val="tx1"/>
                </a:solidFill>
                <a:effectLst/>
                <a:ea typeface="UD デジタル 教科書体 NK-R" panose="02020400000000000000" pitchFamily="18" charset="-128"/>
                <a:cs typeface="Times New Roman" panose="02020603050405020304" pitchFamily="18" charset="0"/>
              </a:rPr>
              <a:t>発信することができました。これを機に、若い方々が商店街を利用するきっかけになればと思っています。</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43" name="直線コネクタ 42"/>
          <p:cNvCxnSpPr/>
          <p:nvPr/>
        </p:nvCxnSpPr>
        <p:spPr>
          <a:xfrm>
            <a:off x="398123" y="5511562"/>
            <a:ext cx="357879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407752" y="418184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smtClean="0">
                <a:solidFill>
                  <a:schemeClr val="bg1"/>
                </a:solidFill>
                <a:latin typeface="UD デジタル 教科書体 NK-R" panose="02020400000000000000" pitchFamily="18" charset="-128"/>
                <a:ea typeface="UD デジタル 教科書体 NK-R" panose="02020400000000000000" pitchFamily="18" charset="-128"/>
              </a:rPr>
              <a:t>結果</a:t>
            </a:r>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76571" y="6444821"/>
            <a:ext cx="876269" cy="33855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矢本　憲久</a:t>
            </a:r>
            <a:endParaRPr kumimoji="1" lang="en-US" altLang="ja-JP" sz="800" dirty="0">
              <a:latin typeface="UD デジタル 教科書体 NK-R" panose="02020400000000000000" pitchFamily="18" charset="-128"/>
              <a:ea typeface="UD デジタル 教科書体 NK-R" panose="02020400000000000000" pitchFamily="18" charset="-128"/>
            </a:endParaRPr>
          </a:p>
          <a:p>
            <a:pPr algn="ctr"/>
            <a:r>
              <a:rPr kumimoji="1" lang="ja-JP" altLang="en-US" sz="800" dirty="0">
                <a:latin typeface="UD デジタル 教科書体 NK-R" panose="02020400000000000000" pitchFamily="18" charset="-128"/>
                <a:ea typeface="UD デジタル 教科書体 NK-R" panose="02020400000000000000" pitchFamily="18" charset="-128"/>
              </a:rPr>
              <a:t>理事長</a:t>
            </a:r>
            <a:endParaRPr kumimoji="1" lang="en-US" altLang="zh-TW"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59513"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smtClean="0">
                <a:latin typeface="UD デジタル 教科書体 NK-R" panose="02020400000000000000" pitchFamily="18" charset="-128"/>
                <a:ea typeface="UD デジタル 教科書体 NK-R" panose="02020400000000000000" pitchFamily="18" charset="-128"/>
              </a:rPr>
              <a:t>Web</a:t>
            </a:r>
            <a:r>
              <a:rPr kumimoji="1" lang="ja-JP" altLang="en-US" sz="900" dirty="0" smtClean="0">
                <a:latin typeface="UD デジタル 教科書体 NK-R" panose="02020400000000000000" pitchFamily="18" charset="-128"/>
                <a:ea typeface="UD デジタル 教科書体 NK-R" panose="02020400000000000000" pitchFamily="18" charset="-128"/>
              </a:rPr>
              <a:t>サイト</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8" name="テキスト ボックス 57"/>
          <p:cNvSpPr txBox="1"/>
          <p:nvPr/>
        </p:nvSpPr>
        <p:spPr>
          <a:xfrm>
            <a:off x="6985755" y="5053808"/>
            <a:ext cx="2006890" cy="230832"/>
          </a:xfrm>
          <a:prstGeom prst="rect">
            <a:avLst/>
          </a:prstGeom>
          <a:noFill/>
        </p:spPr>
        <p:txBody>
          <a:bodyPr wrap="square" rtlCol="0">
            <a:spAutoFit/>
          </a:bodyPr>
          <a:lstStyle/>
          <a:p>
            <a:pPr algn="ctr"/>
            <a:r>
              <a:rPr kumimoji="1" lang="ja-JP" altLang="en-US" sz="900" dirty="0" smtClean="0">
                <a:latin typeface="UD デジタル 教科書体 NK-R" panose="02020400000000000000" pitchFamily="18" charset="-128"/>
                <a:ea typeface="UD デジタル 教科書体 NK-R" panose="02020400000000000000" pitchFamily="18" charset="-128"/>
              </a:rPr>
              <a:t>テイクアウトの「</a:t>
            </a:r>
            <a:r>
              <a:rPr kumimoji="1" lang="en-US" altLang="ja-JP" sz="900" dirty="0" smtClean="0">
                <a:latin typeface="UD デジタル 教科書体 NK-R" panose="02020400000000000000" pitchFamily="18" charset="-128"/>
                <a:ea typeface="UD デジタル 教科書体 NK-R" panose="02020400000000000000" pitchFamily="18" charset="-128"/>
              </a:rPr>
              <a:t>PR</a:t>
            </a:r>
            <a:r>
              <a:rPr kumimoji="1" lang="ja-JP" altLang="en-US" sz="900" dirty="0" smtClean="0">
                <a:latin typeface="UD デジタル 教科書体 NK-R" panose="02020400000000000000" pitchFamily="18" charset="-128"/>
                <a:ea typeface="UD デジタル 教科書体 NK-R" panose="02020400000000000000" pitchFamily="18" charset="-128"/>
              </a:rPr>
              <a:t>用冊子</a:t>
            </a:r>
            <a:r>
              <a:rPr kumimoji="1" lang="ja-JP" altLang="en-US" sz="900" dirty="0">
                <a:latin typeface="UD デジタル 教科書体 NK-R" panose="02020400000000000000" pitchFamily="18" charset="-128"/>
                <a:ea typeface="UD デジタル 教科書体 NK-R" panose="02020400000000000000" pitchFamily="18" charset="-128"/>
              </a:rPr>
              <a:t>」</a:t>
            </a:r>
          </a:p>
        </p:txBody>
      </p:sp>
      <p:sp>
        <p:nvSpPr>
          <p:cNvPr id="40" name="正方形/長方形 39"/>
          <p:cNvSpPr/>
          <p:nvPr/>
        </p:nvSpPr>
        <p:spPr>
          <a:xfrm>
            <a:off x="5676900" y="102752"/>
            <a:ext cx="4086282" cy="632516"/>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事業実施商店街：堺東駅前商店街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所在地：堺市堺区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アクセス：南海高野線堺東駅すぐ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店舗数：２５店　</a:t>
            </a:r>
          </a:p>
        </p:txBody>
      </p:sp>
      <p:sp>
        <p:nvSpPr>
          <p:cNvPr id="53" name="テキスト ボックス 52">
            <a:extLst>
              <a:ext uri="{FF2B5EF4-FFF2-40B4-BE49-F238E27FC236}">
                <a16:creationId xmlns:a16="http://schemas.microsoft.com/office/drawing/2014/main" id="{96C57A3E-3DF3-4F2D-953B-0C5C7A6D71BF}"/>
              </a:ext>
            </a:extLst>
          </p:cNvPr>
          <p:cNvSpPr txBox="1"/>
          <p:nvPr/>
        </p:nvSpPr>
        <p:spPr>
          <a:xfrm>
            <a:off x="8005902" y="101562"/>
            <a:ext cx="773811"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テイクアウト</a:t>
            </a:r>
          </a:p>
        </p:txBody>
      </p:sp>
      <p:sp>
        <p:nvSpPr>
          <p:cNvPr id="54" name="テキスト ボックス 53">
            <a:extLst>
              <a:ext uri="{FF2B5EF4-FFF2-40B4-BE49-F238E27FC236}">
                <a16:creationId xmlns:a16="http://schemas.microsoft.com/office/drawing/2014/main" id="{687DBE9B-B4D4-4332-A4A6-63858479DB26}"/>
              </a:ext>
            </a:extLst>
          </p:cNvPr>
          <p:cNvSpPr txBox="1"/>
          <p:nvPr/>
        </p:nvSpPr>
        <p:spPr>
          <a:xfrm>
            <a:off x="8628260" y="93639"/>
            <a:ext cx="569387"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地元学校</a:t>
            </a:r>
          </a:p>
        </p:txBody>
      </p:sp>
      <p:cxnSp>
        <p:nvCxnSpPr>
          <p:cNvPr id="35" name="直線コネクタ 34"/>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407752" y="2160021"/>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59" name="テキスト ボックス 58">
            <a:extLst>
              <a:ext uri="{FF2B5EF4-FFF2-40B4-BE49-F238E27FC236}">
                <a16:creationId xmlns:a16="http://schemas.microsoft.com/office/drawing/2014/main" id="{4DBD6BC6-8139-4890-B53F-AB6CADE2BF0A}"/>
              </a:ext>
            </a:extLst>
          </p:cNvPr>
          <p:cNvSpPr txBox="1"/>
          <p:nvPr/>
        </p:nvSpPr>
        <p:spPr>
          <a:xfrm>
            <a:off x="7027401" y="2296251"/>
            <a:ext cx="1923598"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企画に向けた打ち合わせ風景</a:t>
            </a:r>
          </a:p>
        </p:txBody>
      </p:sp>
      <p:sp>
        <p:nvSpPr>
          <p:cNvPr id="57" name="テキスト ボックス 56">
            <a:extLst>
              <a:ext uri="{FF2B5EF4-FFF2-40B4-BE49-F238E27FC236}">
                <a16:creationId xmlns:a16="http://schemas.microsoft.com/office/drawing/2014/main" id="{FFFBDD91-8CD0-4D4F-9284-0221E79C85E0}"/>
              </a:ext>
            </a:extLst>
          </p:cNvPr>
          <p:cNvSpPr txBox="1"/>
          <p:nvPr/>
        </p:nvSpPr>
        <p:spPr>
          <a:xfrm>
            <a:off x="9213781" y="93639"/>
            <a:ext cx="480614"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冊子</a:t>
            </a:r>
          </a:p>
        </p:txBody>
      </p:sp>
      <p:pic>
        <p:nvPicPr>
          <p:cNvPr id="62" name="図 61">
            <a:extLst>
              <a:ext uri="{FF2B5EF4-FFF2-40B4-BE49-F238E27FC236}">
                <a16:creationId xmlns:a16="http://schemas.microsoft.com/office/drawing/2014/main" id="{826693B2-FCB9-489F-BB9A-C9782C3566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35" y="5556237"/>
            <a:ext cx="764540" cy="923925"/>
          </a:xfrm>
          <a:prstGeom prst="rect">
            <a:avLst/>
          </a:prstGeom>
          <a:noFill/>
          <a:ln>
            <a:noFill/>
          </a:ln>
        </p:spPr>
      </p:pic>
      <p:pic>
        <p:nvPicPr>
          <p:cNvPr id="63" name="図 62">
            <a:extLst>
              <a:ext uri="{FF2B5EF4-FFF2-40B4-BE49-F238E27FC236}">
                <a16:creationId xmlns:a16="http://schemas.microsoft.com/office/drawing/2014/main" id="{DB0A0805-22B2-418A-A3D8-FE5975DB57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5016" y="1169917"/>
            <a:ext cx="1439999" cy="1080000"/>
          </a:xfrm>
          <a:prstGeom prst="rect">
            <a:avLst/>
          </a:prstGeom>
          <a:noFill/>
          <a:ln>
            <a:noFill/>
          </a:ln>
          <a:effectLst>
            <a:outerShdw blurRad="50800" dist="38100" dir="2700000" algn="tl" rotWithShape="0">
              <a:prstClr val="black">
                <a:alpha val="40000"/>
              </a:prstClr>
            </a:outerShdw>
          </a:effectLst>
        </p:spPr>
      </p:pic>
      <p:pic>
        <p:nvPicPr>
          <p:cNvPr id="64" name="図 63">
            <a:extLst>
              <a:ext uri="{FF2B5EF4-FFF2-40B4-BE49-F238E27FC236}">
                <a16:creationId xmlns:a16="http://schemas.microsoft.com/office/drawing/2014/main" id="{4D3E1018-4F28-4408-8360-6715E2E305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099" r="2634" b="4937"/>
          <a:stretch/>
        </p:blipFill>
        <p:spPr bwMode="auto">
          <a:xfrm>
            <a:off x="7629732" y="2524346"/>
            <a:ext cx="2136511" cy="111226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5" name="図 64">
            <a:extLst>
              <a:ext uri="{FF2B5EF4-FFF2-40B4-BE49-F238E27FC236}">
                <a16:creationId xmlns:a16="http://schemas.microsoft.com/office/drawing/2014/main" id="{1941A040-617A-4ADF-BDA9-9B92F782A3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405" t="24472" r="35619" b="10583"/>
          <a:stretch/>
        </p:blipFill>
        <p:spPr bwMode="auto">
          <a:xfrm>
            <a:off x="7276688" y="3962584"/>
            <a:ext cx="1458429" cy="104400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6" name="図 65">
            <a:extLst>
              <a:ext uri="{FF2B5EF4-FFF2-40B4-BE49-F238E27FC236}">
                <a16:creationId xmlns:a16="http://schemas.microsoft.com/office/drawing/2014/main" id="{FAD40E77-526E-4377-ABA7-0CAA58D794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71782" y="5511562"/>
            <a:ext cx="864000" cy="864000"/>
          </a:xfrm>
          <a:prstGeom prst="rect">
            <a:avLst/>
          </a:prstGeom>
          <a:noFill/>
          <a:ln>
            <a:noFill/>
          </a:ln>
        </p:spPr>
      </p:pic>
      <p:pic>
        <p:nvPicPr>
          <p:cNvPr id="52" name="図 51">
            <a:extLst>
              <a:ext uri="{FF2B5EF4-FFF2-40B4-BE49-F238E27FC236}">
                <a16:creationId xmlns:a16="http://schemas.microsoft.com/office/drawing/2014/main" id="{3631ED1A-7B05-1B4E-BDAD-69FC9E06C6A4}"/>
              </a:ext>
            </a:extLst>
          </p:cNvPr>
          <p:cNvPicPr>
            <a:picLocks noChangeAspect="1"/>
          </p:cNvPicPr>
          <p:nvPr/>
        </p:nvPicPr>
        <p:blipFill>
          <a:blip r:embed="rId8"/>
          <a:stretch>
            <a:fillRect/>
          </a:stretch>
        </p:blipFill>
        <p:spPr>
          <a:xfrm>
            <a:off x="8171745" y="290647"/>
            <a:ext cx="419529" cy="419100"/>
          </a:xfrm>
          <a:prstGeom prst="rect">
            <a:avLst/>
          </a:prstGeom>
        </p:spPr>
      </p:pic>
      <p:pic>
        <p:nvPicPr>
          <p:cNvPr id="61" name="図 60">
            <a:extLst>
              <a:ext uri="{FF2B5EF4-FFF2-40B4-BE49-F238E27FC236}">
                <a16:creationId xmlns:a16="http://schemas.microsoft.com/office/drawing/2014/main" id="{9B213F44-F19A-6548-BAE2-3ABEBA24331D}"/>
              </a:ext>
            </a:extLst>
          </p:cNvPr>
          <p:cNvPicPr>
            <a:picLocks noChangeAspect="1"/>
          </p:cNvPicPr>
          <p:nvPr/>
        </p:nvPicPr>
        <p:blipFill>
          <a:blip r:embed="rId9"/>
          <a:stretch>
            <a:fillRect/>
          </a:stretch>
        </p:blipFill>
        <p:spPr>
          <a:xfrm>
            <a:off x="8707641" y="290647"/>
            <a:ext cx="419100" cy="419100"/>
          </a:xfrm>
          <a:prstGeom prst="rect">
            <a:avLst/>
          </a:prstGeom>
        </p:spPr>
      </p:pic>
      <p:pic>
        <p:nvPicPr>
          <p:cNvPr id="67" name="図 66">
            <a:extLst>
              <a:ext uri="{FF2B5EF4-FFF2-40B4-BE49-F238E27FC236}">
                <a16:creationId xmlns:a16="http://schemas.microsoft.com/office/drawing/2014/main" id="{3DF40FE1-F424-A04F-9467-7E9D31C49411}"/>
              </a:ext>
            </a:extLst>
          </p:cNvPr>
          <p:cNvPicPr>
            <a:picLocks noChangeAspect="1"/>
          </p:cNvPicPr>
          <p:nvPr/>
        </p:nvPicPr>
        <p:blipFill>
          <a:blip r:embed="rId10"/>
          <a:stretch>
            <a:fillRect/>
          </a:stretch>
        </p:blipFill>
        <p:spPr>
          <a:xfrm>
            <a:off x="9210195" y="290647"/>
            <a:ext cx="419100" cy="419100"/>
          </a:xfrm>
          <a:prstGeom prst="rect">
            <a:avLst/>
          </a:prstGeom>
        </p:spPr>
      </p:pic>
      <p:sp>
        <p:nvSpPr>
          <p:cNvPr id="44" name="スライド番号プレースホルダー 1">
            <a:extLst>
              <a:ext uri="{FF2B5EF4-FFF2-40B4-BE49-F238E27FC236}">
                <a16:creationId xmlns:a16="http://schemas.microsoft.com/office/drawing/2014/main" id="{8F061E2F-BF31-40BF-A40E-4DD7DFA572CB}"/>
              </a:ext>
            </a:extLst>
          </p:cNvPr>
          <p:cNvSpPr>
            <a:spLocks noGrp="1"/>
          </p:cNvSpPr>
          <p:nvPr>
            <p:ph type="sldNum" sz="quarter" idx="12"/>
          </p:nvPr>
        </p:nvSpPr>
        <p:spPr>
          <a:xfrm>
            <a:off x="7539038" y="6527802"/>
            <a:ext cx="2228850" cy="365125"/>
          </a:xfrm>
        </p:spPr>
        <p:txBody>
          <a:bodyPr/>
          <a:lstStyle/>
          <a:p>
            <a:r>
              <a:rPr kumimoji="1" lang="en-US" altLang="ja-JP" dirty="0" smtClean="0"/>
              <a:t>32</a:t>
            </a:r>
            <a:endParaRPr kumimoji="1" lang="ja-JP" altLang="en-US" dirty="0"/>
          </a:p>
        </p:txBody>
      </p:sp>
      <p:sp>
        <p:nvSpPr>
          <p:cNvPr id="45" name="テキスト ボックス 44">
            <a:extLst>
              <a:ext uri="{FF2B5EF4-FFF2-40B4-BE49-F238E27FC236}">
                <a16:creationId xmlns:a16="http://schemas.microsoft.com/office/drawing/2014/main" id="{4DBD6BC6-8139-4890-B53F-AB6CADE2BF0A}"/>
              </a:ext>
            </a:extLst>
          </p:cNvPr>
          <p:cNvSpPr txBox="1"/>
          <p:nvPr/>
        </p:nvSpPr>
        <p:spPr>
          <a:xfrm>
            <a:off x="4653735" y="617610"/>
            <a:ext cx="857056" cy="230832"/>
          </a:xfrm>
          <a:prstGeom prst="rect">
            <a:avLst/>
          </a:prstGeom>
          <a:noFill/>
        </p:spPr>
        <p:txBody>
          <a:bodyPr wrap="square" rtlCol="0">
            <a:spAutoFit/>
          </a:bodyPr>
          <a:lstStyle/>
          <a:p>
            <a:pPr algn="ctr"/>
            <a:r>
              <a:rPr kumimoji="1" lang="ja-JP" altLang="en-US" sz="900" dirty="0" smtClean="0">
                <a:solidFill>
                  <a:schemeClr val="accent1">
                    <a:lumMod val="75000"/>
                  </a:schemeClr>
                </a:solidFill>
                <a:latin typeface="UD デジタル 教科書体 NK-R" panose="02020400000000000000" pitchFamily="18" charset="-128"/>
                <a:ea typeface="UD デジタル 教科書体 NK-R" panose="02020400000000000000" pitchFamily="18" charset="-128"/>
              </a:rPr>
              <a:t>がいしょく</a:t>
            </a:r>
            <a:endParaRPr kumimoji="1" lang="ja-JP" altLang="en-US" sz="900" dirty="0">
              <a:solidFill>
                <a:schemeClr val="accent1">
                  <a:lumMod val="75000"/>
                </a:schemeClr>
              </a:solidFill>
              <a:latin typeface="UD デジタル 教科書体 NK-R" panose="02020400000000000000" pitchFamily="18" charset="-128"/>
              <a:ea typeface="UD デジタル 教科書体 NK-R" panose="02020400000000000000" pitchFamily="18" charset="-128"/>
            </a:endParaRPr>
          </a:p>
        </p:txBody>
      </p:sp>
      <p:grpSp>
        <p:nvGrpSpPr>
          <p:cNvPr id="46" name="グループ化 45"/>
          <p:cNvGrpSpPr/>
          <p:nvPr/>
        </p:nvGrpSpPr>
        <p:grpSpPr>
          <a:xfrm>
            <a:off x="8591274" y="441746"/>
            <a:ext cx="1117595" cy="100777"/>
            <a:chOff x="8591274" y="397527"/>
            <a:chExt cx="1117595" cy="100777"/>
          </a:xfrm>
        </p:grpSpPr>
        <p:sp>
          <p:nvSpPr>
            <p:cNvPr id="47" name="十字形 46">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48" name="二等辺三角形 47">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15047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5554766" y="4190011"/>
            <a:ext cx="4148034" cy="197031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5554766" y="4187626"/>
            <a:ext cx="4246511" cy="646331"/>
          </a:xfrm>
          <a:prstGeom prst="rect">
            <a:avLst/>
          </a:prstGeom>
          <a:noFill/>
        </p:spPr>
        <p:txBody>
          <a:bodyPr wrap="square" rtlCol="0">
            <a:spAutoFit/>
          </a:bodyPr>
          <a:lstStyle/>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大阪府商店街等モデル創出普及事業</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200" dirty="0">
                <a:latin typeface="UD デジタル 教科書体 NK-R" panose="02020400000000000000" pitchFamily="18" charset="-128"/>
                <a:ea typeface="UD デジタル 教科書体 NK-R" panose="02020400000000000000" pitchFamily="18" charset="-128"/>
              </a:rPr>
              <a:t> 　　 取組み事例集</a:t>
            </a:r>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令和</a:t>
            </a:r>
            <a:r>
              <a:rPr kumimoji="1" lang="en-US" altLang="ja-JP" sz="1050" dirty="0">
                <a:latin typeface="UD デジタル 教科書体 NK-R" panose="02020400000000000000" pitchFamily="18" charset="-128"/>
                <a:ea typeface="UD デジタル 教科書体 NK-R" panose="02020400000000000000" pitchFamily="18" charset="-128"/>
              </a:rPr>
              <a:t>3</a:t>
            </a:r>
            <a:r>
              <a:rPr kumimoji="1" lang="ja-JP" altLang="en-US" sz="1050" dirty="0" smtClean="0">
                <a:latin typeface="UD デジタル 教科書体 NK-R" panose="02020400000000000000" pitchFamily="18" charset="-128"/>
                <a:ea typeface="UD デジタル 教科書体 NK-R" panose="02020400000000000000" pitchFamily="18" charset="-128"/>
              </a:rPr>
              <a:t>年</a:t>
            </a:r>
            <a:r>
              <a:rPr kumimoji="1" lang="en-US" altLang="ja-JP" sz="1050" dirty="0">
                <a:latin typeface="UD デジタル 教科書体 NK-R" panose="02020400000000000000" pitchFamily="18" charset="-128"/>
                <a:ea typeface="UD デジタル 教科書体 NK-R" panose="02020400000000000000" pitchFamily="18" charset="-128"/>
              </a:rPr>
              <a:t>8</a:t>
            </a:r>
            <a:r>
              <a:rPr kumimoji="1" lang="ja-JP" altLang="en-US" sz="1050" dirty="0" smtClean="0">
                <a:latin typeface="UD デジタル 教科書体 NK-R" panose="02020400000000000000" pitchFamily="18" charset="-128"/>
                <a:ea typeface="UD デジタル 教科書体 NK-R" panose="02020400000000000000" pitchFamily="18" charset="-128"/>
              </a:rPr>
              <a:t>月（令和４年１月改訂）</a:t>
            </a:r>
            <a:endParaRPr kumimoji="1" lang="ja-JP" altLang="en-US" sz="12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p:cNvSpPr txBox="1"/>
          <p:nvPr/>
        </p:nvSpPr>
        <p:spPr>
          <a:xfrm>
            <a:off x="5713835" y="4925760"/>
            <a:ext cx="3998541" cy="1246495"/>
          </a:xfrm>
          <a:prstGeom prst="rect">
            <a:avLst/>
          </a:prstGeom>
          <a:noFill/>
        </p:spPr>
        <p:txBody>
          <a:bodyPr wrap="square" rtlCol="0">
            <a:spAutoFit/>
          </a:bodyPr>
          <a:lstStyle/>
          <a:p>
            <a:pPr>
              <a:lnSpc>
                <a:spcPct val="150000"/>
              </a:lnSpc>
            </a:pPr>
            <a:r>
              <a:rPr kumimoji="1" lang="ja-JP" altLang="en-US" sz="1050" dirty="0">
                <a:latin typeface="UD デジタル 教科書体 NK-R" panose="02020400000000000000" pitchFamily="18" charset="-128"/>
                <a:ea typeface="UD デジタル 教科書体 NK-R" panose="02020400000000000000" pitchFamily="18" charset="-128"/>
              </a:rPr>
              <a:t>  編集・発行　 大阪府商工労働部中小企業支援室</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050" dirty="0">
                <a:latin typeface="UD デジタル 教科書体 NK-R" panose="02020400000000000000" pitchFamily="18" charset="-128"/>
                <a:ea typeface="UD デジタル 教科書体 NK-R" panose="02020400000000000000" pitchFamily="18" charset="-128"/>
              </a:rPr>
              <a:t>　　　　　　　商業・サービス産業課</a:t>
            </a:r>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3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en-US" altLang="ja-JP" sz="900" dirty="0">
                <a:latin typeface="UD デジタル 教科書体 NK-R" panose="02020400000000000000" pitchFamily="18" charset="-128"/>
                <a:ea typeface="UD デジタル 教科書体 NK-R" panose="02020400000000000000" pitchFamily="18" charset="-128"/>
              </a:rPr>
              <a:t>559-8555</a:t>
            </a:r>
            <a:r>
              <a:rPr kumimoji="1" lang="ja-JP" altLang="en-US" sz="900" dirty="0">
                <a:latin typeface="UD デジタル 教科書体 NK-R" panose="02020400000000000000" pitchFamily="18" charset="-128"/>
                <a:ea typeface="UD デジタル 教科書体 NK-R" panose="02020400000000000000" pitchFamily="18" charset="-128"/>
              </a:rPr>
              <a:t>　大阪市住之江区南港北</a:t>
            </a:r>
            <a:r>
              <a:rPr kumimoji="1" lang="en-US" altLang="ja-JP" sz="900" dirty="0">
                <a:latin typeface="UD デジタル 教科書体 NK-R" panose="02020400000000000000" pitchFamily="18" charset="-128"/>
                <a:ea typeface="UD デジタル 教科書体 NK-R" panose="02020400000000000000" pitchFamily="18" charset="-128"/>
              </a:rPr>
              <a:t>1-14-16</a:t>
            </a: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R" panose="02020400000000000000" pitchFamily="18" charset="-128"/>
                <a:ea typeface="UD デジタル 教科書体 NK-R" panose="02020400000000000000" pitchFamily="18" charset="-128"/>
              </a:rPr>
              <a:t>大阪府咲洲庁舎</a:t>
            </a:r>
            <a:r>
              <a:rPr kumimoji="1" lang="en-US" altLang="ja-JP" sz="900" dirty="0">
                <a:latin typeface="UD デジタル 教科書体 NK-R" panose="02020400000000000000" pitchFamily="18" charset="-128"/>
                <a:ea typeface="UD デジタル 教科書体 NK-R" panose="02020400000000000000" pitchFamily="18" charset="-128"/>
              </a:rPr>
              <a:t>(</a:t>
            </a:r>
            <a:r>
              <a:rPr kumimoji="1" lang="ja-JP" altLang="en-US" sz="900" dirty="0">
                <a:latin typeface="UD デジタル 教科書体 NK-R" panose="02020400000000000000" pitchFamily="18" charset="-128"/>
                <a:ea typeface="UD デジタル 教科書体 NK-R" panose="02020400000000000000" pitchFamily="18" charset="-128"/>
              </a:rPr>
              <a:t>さきしまコスモタワー</a:t>
            </a:r>
            <a:r>
              <a:rPr kumimoji="1" lang="en-US" altLang="ja-JP" sz="900" dirty="0">
                <a:latin typeface="UD デジタル 教科書体 NK-R" panose="02020400000000000000" pitchFamily="18" charset="-128"/>
                <a:ea typeface="UD デジタル 教科書体 NK-R" panose="02020400000000000000" pitchFamily="18" charset="-128"/>
              </a:rPr>
              <a:t>)25</a:t>
            </a:r>
            <a:r>
              <a:rPr kumimoji="1" lang="ja-JP" altLang="en-US" sz="900" dirty="0">
                <a:latin typeface="UD デジタル 教科書体 NK-R" panose="02020400000000000000" pitchFamily="18" charset="-128"/>
                <a:ea typeface="UD デジタル 教科書体 NK-R" panose="02020400000000000000" pitchFamily="18" charset="-128"/>
              </a:rPr>
              <a:t>階</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		</a:t>
            </a:r>
            <a:r>
              <a:rPr kumimoji="1" lang="ja-JP" altLang="en-US" sz="900" dirty="0">
                <a:latin typeface="UD デジタル 教科書体 NK-R" panose="02020400000000000000" pitchFamily="18" charset="-128"/>
                <a:ea typeface="UD デジタル 教科書体 NK-R" panose="02020400000000000000" pitchFamily="18" charset="-128"/>
              </a:rPr>
              <a:t>　　　　　　　　　　  </a:t>
            </a:r>
            <a:r>
              <a:rPr kumimoji="1" lang="en-US" altLang="ja-JP" sz="900" dirty="0">
                <a:latin typeface="UD デジタル 教科書体 NK-R" panose="02020400000000000000" pitchFamily="18" charset="-128"/>
                <a:ea typeface="UD デジタル 教科書体 NK-R" panose="02020400000000000000" pitchFamily="18" charset="-128"/>
              </a:rPr>
              <a:t>TEL</a:t>
            </a: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en-US" altLang="ja-JP" sz="900" dirty="0">
                <a:latin typeface="UD デジタル 教科書体 NK-R" panose="02020400000000000000" pitchFamily="18" charset="-128"/>
                <a:ea typeface="UD デジタル 教科書体 NK-R" panose="02020400000000000000" pitchFamily="18" charset="-128"/>
              </a:rPr>
              <a:t>06-6210-9496</a:t>
            </a:r>
          </a:p>
        </p:txBody>
      </p:sp>
      <p:cxnSp>
        <p:nvCxnSpPr>
          <p:cNvPr id="8" name="直線コネクタ 7"/>
          <p:cNvCxnSpPr/>
          <p:nvPr/>
        </p:nvCxnSpPr>
        <p:spPr>
          <a:xfrm>
            <a:off x="5713836" y="4851959"/>
            <a:ext cx="384890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5574676" y="6304597"/>
            <a:ext cx="4206690" cy="392415"/>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この事例集は</a:t>
            </a:r>
            <a:r>
              <a:rPr kumimoji="1" lang="ja-JP" altLang="en-US" sz="1050" dirty="0" smtClean="0">
                <a:latin typeface="UD デジタル 教科書体 NK-R" panose="02020400000000000000" pitchFamily="18" charset="-128"/>
                <a:ea typeface="UD デジタル 教科書体 NK-R" panose="02020400000000000000" pitchFamily="18" charset="-128"/>
              </a:rPr>
              <a:t>大阪府</a:t>
            </a:r>
            <a:r>
              <a:rPr kumimoji="1" lang="en-US" altLang="ja-JP" sz="1050" dirty="0" smtClean="0">
                <a:latin typeface="UD デジタル 教科書体 NK-R" panose="02020400000000000000" pitchFamily="18" charset="-128"/>
                <a:ea typeface="UD デジタル 教科書体 NK-R" panose="02020400000000000000" pitchFamily="18" charset="-128"/>
              </a:rPr>
              <a:t>Web</a:t>
            </a:r>
            <a:r>
              <a:rPr kumimoji="1" lang="ja-JP" altLang="en-US" sz="1050" dirty="0" smtClean="0">
                <a:latin typeface="UD デジタル 教科書体 NK-R" panose="02020400000000000000" pitchFamily="18" charset="-128"/>
                <a:ea typeface="UD デジタル 教科書体 NK-R" panose="02020400000000000000" pitchFamily="18" charset="-128"/>
              </a:rPr>
              <a:t>サイト</a:t>
            </a:r>
            <a:r>
              <a:rPr kumimoji="1" lang="ja-JP" altLang="en-US" sz="1050" dirty="0">
                <a:latin typeface="UD デジタル 教科書体 NK-R" panose="02020400000000000000" pitchFamily="18" charset="-128"/>
                <a:ea typeface="UD デジタル 教科書体 NK-R" panose="02020400000000000000" pitchFamily="18" charset="-128"/>
              </a:rPr>
              <a:t>でもご覧いただけます。</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en-US" altLang="ja-JP" sz="900" spc="-150" dirty="0">
                <a:latin typeface="UD デジタル 教科書体 NK-R" panose="02020400000000000000" pitchFamily="18" charset="-128"/>
                <a:ea typeface="UD デジタル 教科書体 NK-R" panose="02020400000000000000" pitchFamily="18" charset="-128"/>
                <a:hlinkClick r:id="rId2"/>
              </a:rPr>
              <a:t>https://</a:t>
            </a:r>
            <a:r>
              <a:rPr kumimoji="1" lang="en-US" altLang="ja-JP" sz="900" spc="-150" dirty="0" smtClean="0">
                <a:latin typeface="UD デジタル 教科書体 NK-R" panose="02020400000000000000" pitchFamily="18" charset="-128"/>
                <a:ea typeface="UD デジタル 教科書体 NK-R" panose="02020400000000000000" pitchFamily="18" charset="-128"/>
                <a:hlinkClick r:id="rId2"/>
              </a:rPr>
              <a:t>www.pref.osaka.lg.jp/shogyoshien/modelhukyu/r3moderujireisyu.html</a:t>
            </a:r>
            <a:endParaRPr kumimoji="1" lang="ja-JP" altLang="en-US" sz="900" spc="-15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2855" y="6221043"/>
            <a:ext cx="559521" cy="559521"/>
          </a:xfrm>
          <a:prstGeom prst="rect">
            <a:avLst/>
          </a:prstGeom>
        </p:spPr>
      </p:pic>
    </p:spTree>
    <p:extLst>
      <p:ext uri="{BB962C8B-B14F-4D97-AF65-F5344CB8AC3E}">
        <p14:creationId xmlns:p14="http://schemas.microsoft.com/office/powerpoint/2010/main" val="1329787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69980FB9-336F-4373-BF78-5D6FC11FE9FA}"/>
              </a:ext>
            </a:extLst>
          </p:cNvPr>
          <p:cNvPicPr>
            <a:picLocks noChangeAspect="1"/>
          </p:cNvPicPr>
          <p:nvPr/>
        </p:nvPicPr>
        <p:blipFill rotWithShape="1">
          <a:blip r:embed="rId2"/>
          <a:srcRect l="736" t="3228" b="-1"/>
          <a:stretch/>
        </p:blipFill>
        <p:spPr>
          <a:xfrm>
            <a:off x="691611" y="2989152"/>
            <a:ext cx="8457084" cy="215448"/>
          </a:xfrm>
          <a:prstGeom prst="rect">
            <a:avLst/>
          </a:prstGeom>
        </p:spPr>
      </p:pic>
      <p:sp>
        <p:nvSpPr>
          <p:cNvPr id="23" name="テキスト ボックス 22"/>
          <p:cNvSpPr txBox="1"/>
          <p:nvPr/>
        </p:nvSpPr>
        <p:spPr>
          <a:xfrm>
            <a:off x="266772" y="751408"/>
            <a:ext cx="9372528" cy="1084912"/>
          </a:xfrm>
          <a:prstGeom prst="rect">
            <a:avLst/>
          </a:prstGeom>
          <a:noFill/>
          <a:ln>
            <a:solidFill>
              <a:schemeClr val="accent1"/>
            </a:solidFill>
          </a:ln>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商店街は、小売商業全体の販売や雇用等で大きなウェイトを占めるとともに、地域住民の生活を支える買い物の場として、また、地域コミュニティの担い手としてなくてはならない存在です。</a:t>
            </a:r>
          </a:p>
          <a:p>
            <a:endParaRPr kumimoji="1" lang="en-US" altLang="ja-JP" sz="60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しかしながら、近年、商店街を取り巻く環境は厳しく、少子化による人口減少や後継者不足による空き店舗の増加、インターネット通販など消費スタイルの多様化や大型店との競争など様々な課題を抱えています。</a:t>
            </a:r>
          </a:p>
          <a:p>
            <a:endParaRPr kumimoji="1" lang="en-US" altLang="ja-JP" sz="60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大阪府では、先導的モデルとなる事業を実施し、事例・ノウハウの普及を通じて、市町村・商店街の主体的な取組みを支援しています。</a:t>
            </a:r>
          </a:p>
        </p:txBody>
      </p:sp>
      <p:sp>
        <p:nvSpPr>
          <p:cNvPr id="24" name="テキスト ボックス 23"/>
          <p:cNvSpPr txBox="1"/>
          <p:nvPr/>
        </p:nvSpPr>
        <p:spPr>
          <a:xfrm>
            <a:off x="646043" y="150033"/>
            <a:ext cx="1689652" cy="461665"/>
          </a:xfrm>
          <a:prstGeom prst="rect">
            <a:avLst/>
          </a:prstGeom>
          <a:noFill/>
        </p:spPr>
        <p:txBody>
          <a:bodyPr wrap="square" rtlCol="0" anchor="ctr">
            <a:spAutoFit/>
          </a:bodyPr>
          <a:lstStyle/>
          <a:p>
            <a:r>
              <a:rPr kumimoji="1" lang="ja-JP" altLang="en-US" sz="2400" b="1" dirty="0">
                <a:solidFill>
                  <a:srgbClr val="327EC4"/>
                </a:solidFill>
                <a:latin typeface="UD デジタル 教科書体 NK-R" panose="02020400000000000000" pitchFamily="18" charset="-128"/>
                <a:ea typeface="UD デジタル 教科書体 NK-R" panose="02020400000000000000" pitchFamily="18" charset="-128"/>
              </a:rPr>
              <a:t>は じ め に</a:t>
            </a:r>
          </a:p>
        </p:txBody>
      </p:sp>
      <p:sp>
        <p:nvSpPr>
          <p:cNvPr id="25" name="正方形/長方形 24"/>
          <p:cNvSpPr/>
          <p:nvPr/>
        </p:nvSpPr>
        <p:spPr>
          <a:xfrm>
            <a:off x="266772" y="256550"/>
            <a:ext cx="308415"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26" name="正方形/長方形 25"/>
          <p:cNvSpPr/>
          <p:nvPr/>
        </p:nvSpPr>
        <p:spPr>
          <a:xfrm>
            <a:off x="2335695" y="256550"/>
            <a:ext cx="7303605"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solidFill>
                <a:srgbClr val="98BCE4"/>
              </a:solidFill>
            </a:endParaRPr>
          </a:p>
        </p:txBody>
      </p:sp>
      <p:sp>
        <p:nvSpPr>
          <p:cNvPr id="21" name="テキスト ボックス 20"/>
          <p:cNvSpPr txBox="1"/>
          <p:nvPr/>
        </p:nvSpPr>
        <p:spPr>
          <a:xfrm>
            <a:off x="218644" y="1940479"/>
            <a:ext cx="6160483" cy="400110"/>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000" b="1" dirty="0">
                <a:solidFill>
                  <a:srgbClr val="327EC4"/>
                </a:solidFill>
                <a:latin typeface="UD デジタル 教科書体 NK-R" panose="02020400000000000000" pitchFamily="18" charset="-128"/>
                <a:ea typeface="UD デジタル 教科書体 NK-R" panose="02020400000000000000" pitchFamily="18" charset="-128"/>
              </a:rPr>
              <a:t>大阪府商店街等モデル創出普及事業 とは</a:t>
            </a:r>
          </a:p>
        </p:txBody>
      </p:sp>
      <p:sp>
        <p:nvSpPr>
          <p:cNvPr id="10" name="テキスト ボックス 9"/>
          <p:cNvSpPr txBox="1"/>
          <p:nvPr/>
        </p:nvSpPr>
        <p:spPr>
          <a:xfrm>
            <a:off x="407902" y="5568432"/>
            <a:ext cx="9359985" cy="1223412"/>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本事例集の構成は、「</a:t>
            </a:r>
            <a:r>
              <a:rPr kumimoji="1" lang="en-US" altLang="ja-JP" sz="1050" dirty="0">
                <a:latin typeface="UD デジタル 教科書体 NK-R" panose="02020400000000000000" pitchFamily="18" charset="-128"/>
                <a:ea typeface="UD デジタル 教科書体 NK-R" panose="02020400000000000000" pitchFamily="18" charset="-128"/>
              </a:rPr>
              <a:t>BUY</a:t>
            </a:r>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en-US" altLang="ja-JP" sz="1050" dirty="0">
                <a:latin typeface="UD デジタル 教科書体 NK-R" panose="02020400000000000000" pitchFamily="18" charset="-128"/>
                <a:ea typeface="UD デジタル 教科書体 NK-R" panose="02020400000000000000" pitchFamily="18" charset="-128"/>
              </a:rPr>
              <a:t>OSAKA</a:t>
            </a:r>
            <a:r>
              <a:rPr kumimoji="1" lang="ja-JP" altLang="en-US" sz="1050" dirty="0">
                <a:latin typeface="UD デジタル 教科書体 NK-R" panose="02020400000000000000" pitchFamily="18" charset="-128"/>
                <a:ea typeface="UD デジタル 教科書体 NK-R" panose="02020400000000000000" pitchFamily="18" charset="-128"/>
              </a:rPr>
              <a:t>」「大阪府の取組み概要（はじめに）」「商店街の取組み事例」となっています。 </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en-US" altLang="ja-JP" sz="1050" dirty="0">
                <a:latin typeface="UD デジタル 教科書体 NK-R" panose="02020400000000000000" pitchFamily="18" charset="-128"/>
                <a:ea typeface="UD デジタル 教科書体 NK-R" panose="02020400000000000000" pitchFamily="18" charset="-128"/>
              </a:rPr>
              <a:t>BUY</a:t>
            </a:r>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en-US" altLang="ja-JP" sz="1050" dirty="0">
                <a:latin typeface="UD デジタル 教科書体 NK-R" panose="02020400000000000000" pitchFamily="18" charset="-128"/>
                <a:ea typeface="UD デジタル 教科書体 NK-R" panose="02020400000000000000" pitchFamily="18" charset="-128"/>
              </a:rPr>
              <a:t>OSAKA</a:t>
            </a:r>
            <a:r>
              <a:rPr kumimoji="1" lang="ja-JP" altLang="en-US" sz="1050" dirty="0">
                <a:latin typeface="UD デジタル 教科書体 NK-R" panose="02020400000000000000" pitchFamily="18" charset="-128"/>
                <a:ea typeface="UD デジタル 教科書体 NK-R" panose="02020400000000000000" pitchFamily="18" charset="-128"/>
              </a:rPr>
              <a:t>」では、「商店街の取組み事例」に掲載されている商店街をマップ形式で紹介しています。</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「大阪府の取組み概要」では、モデル事例のテーマとなる「</a:t>
            </a:r>
            <a:r>
              <a:rPr kumimoji="1" lang="en-US" altLang="ja-JP" sz="1050" dirty="0">
                <a:latin typeface="UD デジタル 教科書体 NK-R" panose="02020400000000000000" pitchFamily="18" charset="-128"/>
                <a:ea typeface="UD デジタル 教科書体 NK-R" panose="02020400000000000000" pitchFamily="18" charset="-128"/>
              </a:rPr>
              <a:t>ICT</a:t>
            </a:r>
            <a:r>
              <a:rPr kumimoji="1" lang="ja-JP" altLang="en-US" sz="1050" dirty="0">
                <a:latin typeface="UD デジタル 教科書体 NK-R" panose="02020400000000000000" pitchFamily="18" charset="-128"/>
                <a:ea typeface="UD デジタル 教科書体 NK-R" panose="02020400000000000000" pitchFamily="18" charset="-128"/>
              </a:rPr>
              <a:t>活用」「バイローカル」を紹介しています。</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85725" indent="-85725"/>
            <a:r>
              <a:rPr kumimoji="1" lang="ja-JP" altLang="en-US" sz="1050" dirty="0">
                <a:latin typeface="UD デジタル 教科書体 NK-R" panose="02020400000000000000" pitchFamily="18" charset="-128"/>
                <a:ea typeface="UD デジタル 教科書体 NK-R" panose="02020400000000000000" pitchFamily="18" charset="-128"/>
              </a:rPr>
              <a:t>　　「商店街の取組み事例」では、令和</a:t>
            </a:r>
            <a:r>
              <a:rPr kumimoji="1" lang="ja-JP" altLang="en-US" sz="1050" dirty="0" smtClean="0">
                <a:latin typeface="UD デジタル 教科書体 NK-R" panose="02020400000000000000" pitchFamily="18" charset="-128"/>
                <a:ea typeface="UD デジタル 教科書体 NK-R" panose="02020400000000000000" pitchFamily="18" charset="-128"/>
              </a:rPr>
              <a:t>２年度及び令和３年度に</a:t>
            </a:r>
            <a:r>
              <a:rPr kumimoji="1" lang="ja-JP" altLang="en-US" sz="1050" dirty="0">
                <a:latin typeface="UD デジタル 教科書体 NK-R" panose="02020400000000000000" pitchFamily="18" charset="-128"/>
                <a:ea typeface="UD デジタル 教科書体 NK-R" panose="02020400000000000000" pitchFamily="18" charset="-128"/>
              </a:rPr>
              <a:t>大阪府の事業を活用して商店街が行った取組みの内容や成果などを、テーマに沿ったアイコンを</a:t>
            </a:r>
            <a:r>
              <a:rPr kumimoji="1" lang="ja-JP" altLang="en-US" sz="1050" dirty="0" smtClean="0">
                <a:latin typeface="UD デジタル 教科書体 NK-R" panose="02020400000000000000" pitchFamily="18" charset="-128"/>
                <a:ea typeface="UD デジタル 教科書体 NK-R" panose="02020400000000000000" pitchFamily="18" charset="-128"/>
              </a:rPr>
              <a:t>付して  掲載</a:t>
            </a:r>
            <a:r>
              <a:rPr kumimoji="1" lang="ja-JP" altLang="en-US" sz="1050" dirty="0">
                <a:latin typeface="UD デジタル 教科書体 NK-R" panose="02020400000000000000" pitchFamily="18" charset="-128"/>
                <a:ea typeface="UD デジタル 教科書体 NK-R" panose="02020400000000000000" pitchFamily="18" charset="-128"/>
              </a:rPr>
              <a:t>しています。</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　本事例集が、商店街活性化に取り組む商店街関係者や市町村職員等の活動の参考となれば幸いです。</a:t>
            </a:r>
          </a:p>
        </p:txBody>
      </p:sp>
      <p:sp>
        <p:nvSpPr>
          <p:cNvPr id="12" name="テキスト ボックス 11"/>
          <p:cNvSpPr txBox="1"/>
          <p:nvPr/>
        </p:nvSpPr>
        <p:spPr>
          <a:xfrm>
            <a:off x="218643" y="5168322"/>
            <a:ext cx="6160483" cy="400110"/>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000" b="1" dirty="0">
                <a:solidFill>
                  <a:srgbClr val="327EC4"/>
                </a:solidFill>
                <a:latin typeface="UD デジタル 教科書体 NK-R" panose="02020400000000000000" pitchFamily="18" charset="-128"/>
                <a:ea typeface="UD デジタル 教科書体 NK-R" panose="02020400000000000000" pitchFamily="18" charset="-128"/>
              </a:rPr>
              <a:t>本事例集の構成</a:t>
            </a:r>
          </a:p>
        </p:txBody>
      </p:sp>
      <p:pic>
        <p:nvPicPr>
          <p:cNvPr id="20" name="図 19">
            <a:extLst>
              <a:ext uri="{FF2B5EF4-FFF2-40B4-BE49-F238E27FC236}">
                <a16:creationId xmlns:a16="http://schemas.microsoft.com/office/drawing/2014/main" id="{47651406-CD12-4D60-B680-3011159FBF04}"/>
              </a:ext>
            </a:extLst>
          </p:cNvPr>
          <p:cNvPicPr>
            <a:picLocks noChangeAspect="1"/>
          </p:cNvPicPr>
          <p:nvPr/>
        </p:nvPicPr>
        <p:blipFill rotWithShape="1">
          <a:blip r:embed="rId2"/>
          <a:srcRect l="4031" t="1" r="84991" b="-67862"/>
          <a:stretch/>
        </p:blipFill>
        <p:spPr>
          <a:xfrm rot="16200000">
            <a:off x="8887431" y="2715463"/>
            <a:ext cx="621978" cy="188363"/>
          </a:xfrm>
          <a:prstGeom prst="rect">
            <a:avLst/>
          </a:prstGeom>
        </p:spPr>
      </p:pic>
      <p:pic>
        <p:nvPicPr>
          <p:cNvPr id="22" name="図 21">
            <a:extLst>
              <a:ext uri="{FF2B5EF4-FFF2-40B4-BE49-F238E27FC236}">
                <a16:creationId xmlns:a16="http://schemas.microsoft.com/office/drawing/2014/main" id="{69980FB9-336F-4373-BF78-5D6FC11FE9FA}"/>
              </a:ext>
            </a:extLst>
          </p:cNvPr>
          <p:cNvPicPr>
            <a:picLocks noChangeAspect="1"/>
          </p:cNvPicPr>
          <p:nvPr/>
        </p:nvPicPr>
        <p:blipFill>
          <a:blip r:embed="rId2"/>
          <a:stretch>
            <a:fillRect/>
          </a:stretch>
        </p:blipFill>
        <p:spPr>
          <a:xfrm>
            <a:off x="628919" y="2337111"/>
            <a:ext cx="8519776" cy="222633"/>
          </a:xfrm>
          <a:prstGeom prst="rect">
            <a:avLst/>
          </a:prstGeom>
        </p:spPr>
      </p:pic>
      <p:pic>
        <p:nvPicPr>
          <p:cNvPr id="27" name="図 26">
            <a:extLst>
              <a:ext uri="{FF2B5EF4-FFF2-40B4-BE49-F238E27FC236}">
                <a16:creationId xmlns:a16="http://schemas.microsoft.com/office/drawing/2014/main" id="{D3C1117E-44C6-433F-A381-36E95E50E20E}"/>
              </a:ext>
            </a:extLst>
          </p:cNvPr>
          <p:cNvPicPr>
            <a:picLocks noChangeAspect="1"/>
          </p:cNvPicPr>
          <p:nvPr/>
        </p:nvPicPr>
        <p:blipFill rotWithShape="1">
          <a:blip r:embed="rId2"/>
          <a:srcRect l="76549" t="28967" r="14194" b="26460"/>
          <a:stretch/>
        </p:blipFill>
        <p:spPr>
          <a:xfrm rot="16200000">
            <a:off x="301903" y="2795956"/>
            <a:ext cx="657298" cy="62692"/>
          </a:xfrm>
          <a:prstGeom prst="rect">
            <a:avLst/>
          </a:prstGeom>
        </p:spPr>
      </p:pic>
      <p:sp>
        <p:nvSpPr>
          <p:cNvPr id="28" name="テキスト ボックス 27">
            <a:extLst>
              <a:ext uri="{FF2B5EF4-FFF2-40B4-BE49-F238E27FC236}">
                <a16:creationId xmlns:a16="http://schemas.microsoft.com/office/drawing/2014/main" id="{1A078504-899F-426E-A12B-E9DF0DD3BDF7}"/>
              </a:ext>
            </a:extLst>
          </p:cNvPr>
          <p:cNvSpPr txBox="1"/>
          <p:nvPr/>
        </p:nvSpPr>
        <p:spPr>
          <a:xfrm>
            <a:off x="691611" y="2502822"/>
            <a:ext cx="8268720" cy="555152"/>
          </a:xfrm>
          <a:prstGeom prst="rect">
            <a:avLst/>
          </a:prstGeom>
          <a:noFill/>
        </p:spPr>
        <p:txBody>
          <a:bodyPr wrap="square" rtlCol="0">
            <a:spAutoFit/>
          </a:bodyPr>
          <a:lstStyle/>
          <a:p>
            <a:pPr>
              <a:lnSpc>
                <a:spcPts val="1800"/>
              </a:lnSpc>
            </a:pPr>
            <a:r>
              <a:rPr lang="ja-JP" altLang="en-US" sz="1050"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新しい生活様式（ニューノーマル）に沿った</a:t>
            </a:r>
            <a:r>
              <a:rPr lang="en-US" altLang="ja-JP" sz="1050"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ICT</a:t>
            </a:r>
            <a:r>
              <a:rPr lang="ja-JP" altLang="en-US" sz="1050"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活用や地域内経済を循環させるバイローカルの「モデル創出」に取り組むとともに、その「成果の普及」を通じて、商店街の活性化に繋げることを目的としています。</a:t>
            </a:r>
          </a:p>
        </p:txBody>
      </p:sp>
      <p:sp>
        <p:nvSpPr>
          <p:cNvPr id="30" name="テキスト ボックス 29"/>
          <p:cNvSpPr txBox="1"/>
          <p:nvPr/>
        </p:nvSpPr>
        <p:spPr>
          <a:xfrm>
            <a:off x="745251" y="3162554"/>
            <a:ext cx="5017523" cy="358801"/>
          </a:xfrm>
          <a:prstGeom prst="rect">
            <a:avLst/>
          </a:prstGeom>
          <a:noFill/>
        </p:spPr>
        <p:txBody>
          <a:bodyPr wrap="square" rtlCol="0">
            <a:noAutofit/>
          </a:bodyPr>
          <a:lstStyle/>
          <a:p>
            <a:r>
              <a:rPr kumimoji="1" lang="ja-JP" altLang="en-US" sz="1050" b="1" dirty="0">
                <a:latin typeface="UD デジタル 教科書体 NK-R" panose="02020400000000000000" pitchFamily="18" charset="-128"/>
                <a:ea typeface="UD デジタル 教科書体 NK-R" panose="02020400000000000000" pitchFamily="18" charset="-128"/>
              </a:rPr>
              <a:t>１　モデル創出に係る事業</a:t>
            </a:r>
            <a:endParaRPr kumimoji="1" lang="en-US" altLang="ja-JP" sz="1050" u="sng" dirty="0">
              <a:latin typeface="UD デジタル 教科書体 NK-R" panose="02020400000000000000" pitchFamily="18" charset="-128"/>
              <a:ea typeface="UD デジタル 教科書体 NK-R" panose="02020400000000000000" pitchFamily="18" charset="-128"/>
            </a:endParaRPr>
          </a:p>
        </p:txBody>
      </p:sp>
      <p:sp>
        <p:nvSpPr>
          <p:cNvPr id="32" name="テキスト ボックス 31"/>
          <p:cNvSpPr txBox="1"/>
          <p:nvPr/>
        </p:nvSpPr>
        <p:spPr>
          <a:xfrm>
            <a:off x="728127" y="3739482"/>
            <a:ext cx="5017523" cy="358801"/>
          </a:xfrm>
          <a:prstGeom prst="rect">
            <a:avLst/>
          </a:prstGeom>
          <a:noFill/>
        </p:spPr>
        <p:txBody>
          <a:bodyPr wrap="square" rtlCol="0">
            <a:noAutofit/>
          </a:bodyPr>
          <a:lstStyle/>
          <a:p>
            <a:r>
              <a:rPr kumimoji="1" lang="ja-JP" altLang="en-US" sz="1050" b="1" dirty="0">
                <a:latin typeface="UD デジタル 教科書体 NK-R" panose="02020400000000000000" pitchFamily="18" charset="-128"/>
                <a:ea typeface="UD デジタル 教科書体 NK-R" panose="02020400000000000000" pitchFamily="18" charset="-128"/>
              </a:rPr>
              <a:t>２　モデル普及に係る事業</a:t>
            </a:r>
            <a:endParaRPr kumimoji="1" lang="en-US" altLang="ja-JP" sz="1050" u="sng"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849964" y="3476213"/>
            <a:ext cx="7067177" cy="25391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050" dirty="0">
                <a:latin typeface="UD デジタル 教科書体 NK-R" panose="02020400000000000000" pitchFamily="18" charset="-128"/>
                <a:ea typeface="UD デジタル 教科書体 NK-R" panose="02020400000000000000" pitchFamily="18" charset="-128"/>
              </a:rPr>
              <a:t>（１） 商店街活性化のための「</a:t>
            </a:r>
            <a:r>
              <a:rPr lang="en-US" altLang="ja-JP" sz="1050" dirty="0">
                <a:latin typeface="UD デジタル 教科書体 NK-R" panose="02020400000000000000" pitchFamily="18" charset="-128"/>
                <a:ea typeface="UD デジタル 教科書体 NK-R" panose="02020400000000000000" pitchFamily="18" charset="-128"/>
              </a:rPr>
              <a:t>ICT</a:t>
            </a:r>
            <a:r>
              <a:rPr lang="ja-JP" altLang="en-US" sz="1050" dirty="0">
                <a:latin typeface="UD デジタル 教科書体 NK-R" panose="02020400000000000000" pitchFamily="18" charset="-128"/>
                <a:ea typeface="UD デジタル 教科書体 NK-R" panose="02020400000000000000" pitchFamily="18" charset="-128"/>
              </a:rPr>
              <a:t>活用」「バイローカル」などニューノーマルに沿ったモデル事業を実施</a:t>
            </a:r>
          </a:p>
        </p:txBody>
      </p:sp>
      <p:sp>
        <p:nvSpPr>
          <p:cNvPr id="35" name="テキスト ボックス 34"/>
          <p:cNvSpPr txBox="1"/>
          <p:nvPr/>
        </p:nvSpPr>
        <p:spPr>
          <a:xfrm>
            <a:off x="849964" y="4036500"/>
            <a:ext cx="6575956" cy="106182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050" dirty="0">
                <a:latin typeface="UD デジタル 教科書体 NK-R" panose="02020400000000000000" pitchFamily="18" charset="-128"/>
                <a:ea typeface="UD デジタル 教科書体 NK-R" panose="02020400000000000000" pitchFamily="18" charset="-128"/>
              </a:rPr>
              <a:t>（１）商店街アドバイザーによる相談サポート</a:t>
            </a:r>
          </a:p>
          <a:p>
            <a:r>
              <a:rPr lang="ja-JP" altLang="en-US" sz="1050" dirty="0">
                <a:latin typeface="UD デジタル 教科書体 NK-R" panose="02020400000000000000" pitchFamily="18" charset="-128"/>
                <a:ea typeface="UD デジタル 教科書体 NK-R" panose="02020400000000000000" pitchFamily="18" charset="-128"/>
              </a:rPr>
              <a:t>　 　　ａ　活性化に向けた相談サポート</a:t>
            </a:r>
            <a:endParaRPr lang="en-US" altLang="ja-JP" sz="1050" dirty="0">
              <a:latin typeface="UD デジタル 教科書体 NK-R" panose="02020400000000000000" pitchFamily="18" charset="-128"/>
              <a:ea typeface="UD デジタル 教科書体 NK-R" panose="02020400000000000000" pitchFamily="18" charset="-128"/>
            </a:endParaRPr>
          </a:p>
          <a:p>
            <a:r>
              <a:rPr lang="ja-JP" altLang="en-US" sz="1050" dirty="0">
                <a:latin typeface="UD デジタル 教科書体 NK-R" panose="02020400000000000000" pitchFamily="18" charset="-128"/>
                <a:ea typeface="UD デジタル 教科書体 NK-R" panose="02020400000000000000" pitchFamily="18" charset="-128"/>
              </a:rPr>
              <a:t>　 　　ｂ　商店街サポーターとのマッチング支援</a:t>
            </a:r>
            <a:endParaRPr lang="en-US" altLang="ja-JP" sz="1050" dirty="0">
              <a:latin typeface="UD デジタル 教科書体 NK-R" panose="02020400000000000000" pitchFamily="18" charset="-128"/>
              <a:ea typeface="UD デジタル 教科書体 NK-R" panose="02020400000000000000" pitchFamily="18" charset="-128"/>
            </a:endParaRPr>
          </a:p>
          <a:p>
            <a:r>
              <a:rPr lang="ja-JP" altLang="en-US" sz="1050" dirty="0">
                <a:latin typeface="UD デジタル 教科書体 NK-R" panose="02020400000000000000" pitchFamily="18" charset="-128"/>
                <a:ea typeface="UD デジタル 教科書体 NK-R" panose="02020400000000000000" pitchFamily="18" charset="-128"/>
              </a:rPr>
              <a:t>　 　　ｃ　国事業活用に向けたサポーターのトライアル派遣</a:t>
            </a:r>
            <a:endParaRPr lang="en-US" altLang="ja-JP" sz="1050" dirty="0">
              <a:latin typeface="UD デジタル 教科書体 NK-R" panose="02020400000000000000" pitchFamily="18" charset="-128"/>
              <a:ea typeface="UD デジタル 教科書体 NK-R" panose="02020400000000000000" pitchFamily="18" charset="-128"/>
            </a:endParaRPr>
          </a:p>
          <a:p>
            <a:r>
              <a:rPr lang="ja-JP" altLang="en-US" sz="1050" dirty="0">
                <a:latin typeface="UD デジタル 教科書体 NK-R" panose="02020400000000000000" pitchFamily="18" charset="-128"/>
                <a:ea typeface="UD デジタル 教科書体 NK-R" panose="02020400000000000000" pitchFamily="18" charset="-128"/>
              </a:rPr>
              <a:t>（２）先進モデル事例の収集と特設</a:t>
            </a:r>
            <a:r>
              <a:rPr lang="en-US" altLang="ja-JP" sz="1050" dirty="0">
                <a:latin typeface="UD デジタル 教科書体 NK-R" panose="02020400000000000000" pitchFamily="18" charset="-128"/>
                <a:ea typeface="UD デジタル 教科書体 NK-R" panose="02020400000000000000" pitchFamily="18" charset="-128"/>
              </a:rPr>
              <a:t>Web</a:t>
            </a:r>
            <a:r>
              <a:rPr lang="ja-JP" altLang="en-US" sz="1050" dirty="0">
                <a:latin typeface="UD デジタル 教科書体 NK-R" panose="02020400000000000000" pitchFamily="18" charset="-128"/>
                <a:ea typeface="UD デジタル 教科書体 NK-R" panose="02020400000000000000" pitchFamily="18" charset="-128"/>
              </a:rPr>
              <a:t>サイト等での情報発信</a:t>
            </a:r>
          </a:p>
          <a:p>
            <a:r>
              <a:rPr lang="ja-JP" altLang="en-US" sz="1050" dirty="0">
                <a:latin typeface="UD デジタル 教科書体 NK-R" panose="02020400000000000000" pitchFamily="18" charset="-128"/>
                <a:ea typeface="UD デジタル 教科書体 NK-R" panose="02020400000000000000" pitchFamily="18" charset="-128"/>
              </a:rPr>
              <a:t>（３）各市町村、商店街向けセミナー等の開催</a:t>
            </a:r>
          </a:p>
        </p:txBody>
      </p:sp>
      <p:cxnSp>
        <p:nvCxnSpPr>
          <p:cNvPr id="36" name="直線コネクタ 35">
            <a:extLst>
              <a:ext uri="{FF2B5EF4-FFF2-40B4-BE49-F238E27FC236}">
                <a16:creationId xmlns:a16="http://schemas.microsoft.com/office/drawing/2014/main" id="{0E7444C2-207B-4BE6-A9BC-E1ADA2EDFC1F}"/>
              </a:ext>
            </a:extLst>
          </p:cNvPr>
          <p:cNvCxnSpPr>
            <a:cxnSpLocks/>
          </p:cNvCxnSpPr>
          <p:nvPr/>
        </p:nvCxnSpPr>
        <p:spPr>
          <a:xfrm>
            <a:off x="728127" y="3389579"/>
            <a:ext cx="621175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0E7444C2-207B-4BE6-A9BC-E1ADA2EDFC1F}"/>
              </a:ext>
            </a:extLst>
          </p:cNvPr>
          <p:cNvCxnSpPr>
            <a:cxnSpLocks/>
          </p:cNvCxnSpPr>
          <p:nvPr/>
        </p:nvCxnSpPr>
        <p:spPr>
          <a:xfrm>
            <a:off x="728127" y="3966507"/>
            <a:ext cx="621175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2">
            <a:extLst>
              <a:ext uri="{FF2B5EF4-FFF2-40B4-BE49-F238E27FC236}">
                <a16:creationId xmlns:a16="http://schemas.microsoft.com/office/drawing/2014/main" id="{1813DD7E-5ED7-4C1F-9CA9-B0B7D761B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644" y="3496760"/>
            <a:ext cx="1065409" cy="1044163"/>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7023641" y="4564186"/>
            <a:ext cx="1187506" cy="253916"/>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050" dirty="0">
                <a:latin typeface="UD デジタル 教科書体 NK-R" panose="02020400000000000000" pitchFamily="18" charset="-128"/>
                <a:ea typeface="UD デジタル 教科書体 NK-R" panose="02020400000000000000" pitchFamily="18" charset="-128"/>
              </a:rPr>
              <a:t>本事業のロゴ</a:t>
            </a:r>
          </a:p>
        </p:txBody>
      </p:sp>
      <p:sp>
        <p:nvSpPr>
          <p:cNvPr id="41" name="テキスト ボックス 40"/>
          <p:cNvSpPr txBox="1"/>
          <p:nvPr/>
        </p:nvSpPr>
        <p:spPr>
          <a:xfrm>
            <a:off x="8197728" y="4564186"/>
            <a:ext cx="1187506" cy="253916"/>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050" dirty="0">
                <a:latin typeface="UD デジタル 教科書体 NK-R" panose="02020400000000000000" pitchFamily="18" charset="-128"/>
                <a:ea typeface="UD デジタル 教科書体 NK-R" panose="02020400000000000000" pitchFamily="18" charset="-128"/>
              </a:rPr>
              <a:t>特設</a:t>
            </a:r>
            <a:r>
              <a:rPr lang="en-US" altLang="ja-JP" sz="1050" dirty="0">
                <a:latin typeface="UD デジタル 教科書体 NK-R" panose="02020400000000000000" pitchFamily="18" charset="-128"/>
                <a:ea typeface="UD デジタル 教科書体 NK-R" panose="02020400000000000000" pitchFamily="18" charset="-128"/>
              </a:rPr>
              <a:t>Web</a:t>
            </a:r>
            <a:r>
              <a:rPr lang="ja-JP" altLang="en-US" sz="1050" dirty="0">
                <a:latin typeface="UD デジタル 教科書体 NK-R" panose="02020400000000000000" pitchFamily="18" charset="-128"/>
                <a:ea typeface="UD デジタル 教科書体 NK-R" panose="02020400000000000000" pitchFamily="18" charset="-128"/>
              </a:rPr>
              <a:t>サイト</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811" y="3542923"/>
            <a:ext cx="1052685" cy="1052685"/>
          </a:xfrm>
          <a:prstGeom prst="rect">
            <a:avLst/>
          </a:prstGeom>
        </p:spPr>
      </p:pic>
      <p:sp>
        <p:nvSpPr>
          <p:cNvPr id="2" name="スライド番号プレースホルダー 1">
            <a:extLst>
              <a:ext uri="{FF2B5EF4-FFF2-40B4-BE49-F238E27FC236}">
                <a16:creationId xmlns:a16="http://schemas.microsoft.com/office/drawing/2014/main" id="{EF88720F-38E2-4057-AEEE-A1B1AEABA7ED}"/>
              </a:ext>
            </a:extLst>
          </p:cNvPr>
          <p:cNvSpPr>
            <a:spLocks noGrp="1"/>
          </p:cNvSpPr>
          <p:nvPr>
            <p:ph type="sldNum" sz="quarter" idx="12"/>
          </p:nvPr>
        </p:nvSpPr>
        <p:spPr/>
        <p:txBody>
          <a:bodyPr/>
          <a:lstStyle/>
          <a:p>
            <a:r>
              <a:rPr kumimoji="1" lang="en-US" altLang="ja-JP" dirty="0"/>
              <a:t>1</a:t>
            </a:r>
          </a:p>
        </p:txBody>
      </p:sp>
    </p:spTree>
    <p:extLst>
      <p:ext uri="{BB962C8B-B14F-4D97-AF65-F5344CB8AC3E}">
        <p14:creationId xmlns:p14="http://schemas.microsoft.com/office/powerpoint/2010/main" val="61601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218644" y="322032"/>
            <a:ext cx="6160483" cy="400110"/>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000" b="1" dirty="0">
                <a:solidFill>
                  <a:srgbClr val="327EC4"/>
                </a:solidFill>
                <a:latin typeface="UD デジタル 教科書体 NK-R" panose="02020400000000000000" pitchFamily="18" charset="-128"/>
                <a:ea typeface="UD デジタル 教科書体 NK-R" panose="02020400000000000000" pitchFamily="18" charset="-128"/>
              </a:rPr>
              <a:t>「ＩＣＴ」を活用したニューノーマルな商店街</a:t>
            </a:r>
          </a:p>
        </p:txBody>
      </p:sp>
      <p:sp>
        <p:nvSpPr>
          <p:cNvPr id="31" name="テキスト ボックス 30"/>
          <p:cNvSpPr txBox="1"/>
          <p:nvPr/>
        </p:nvSpPr>
        <p:spPr>
          <a:xfrm>
            <a:off x="218644" y="3606258"/>
            <a:ext cx="6160483" cy="400110"/>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000" b="1" dirty="0">
                <a:solidFill>
                  <a:srgbClr val="327EC4"/>
                </a:solidFill>
                <a:latin typeface="UD デジタル 教科書体 NK-R" panose="02020400000000000000" pitchFamily="18" charset="-128"/>
                <a:ea typeface="UD デジタル 教科書体 NK-R" panose="02020400000000000000" pitchFamily="18" charset="-128"/>
              </a:rPr>
              <a:t>地域の良き商いを守り育てる「バイローカル」とは</a:t>
            </a:r>
          </a:p>
        </p:txBody>
      </p:sp>
      <p:sp>
        <p:nvSpPr>
          <p:cNvPr id="33" name="テキスト ボックス 32">
            <a:extLst>
              <a:ext uri="{FF2B5EF4-FFF2-40B4-BE49-F238E27FC236}">
                <a16:creationId xmlns:a16="http://schemas.microsoft.com/office/drawing/2014/main" id="{9C51E442-780B-47FD-AFE5-66DFB00D4BC6}"/>
              </a:ext>
            </a:extLst>
          </p:cNvPr>
          <p:cNvSpPr txBox="1"/>
          <p:nvPr/>
        </p:nvSpPr>
        <p:spPr>
          <a:xfrm>
            <a:off x="442414" y="3943685"/>
            <a:ext cx="7185347" cy="1061829"/>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　コロナ禍で人の移動が制限される中、「バイローカル」という考えが注目されています。バイローカルとは、地域の店で買い物をすることが地域商業の持続的な活性化の支えとなり、暮らしやすいまちづくりにつながるという考えのことです。</a:t>
            </a:r>
            <a:endParaRPr kumimoji="1" lang="en-US" altLang="ja-JP" sz="1050" dirty="0">
              <a:latin typeface="UD デジタル 教科書体 NP-R" panose="02020400000000000000" pitchFamily="18" charset="-128"/>
              <a:ea typeface="UD デジタル 教科書体 NP-R" panose="02020400000000000000" pitchFamily="18" charset="-128"/>
            </a:endParaRPr>
          </a:p>
          <a:p>
            <a:r>
              <a:rPr kumimoji="1" lang="ja-JP" altLang="en-US" sz="1050" dirty="0">
                <a:latin typeface="UD デジタル 教科書体 NP-R" panose="02020400000000000000" pitchFamily="18" charset="-128"/>
                <a:ea typeface="UD デジタル 教科書体 NP-R" panose="02020400000000000000" pitchFamily="18" charset="-128"/>
              </a:rPr>
              <a:t>　大阪市阿倍野区昭和町周辺では、２０１３年から住民が自発的に、この考えに基づき取組みを推進しています。基本的な考え方は、地域の素敵な商いを消費者が知り、継続して利用することで、「よき商い」が根づき育ち、結果的に消費者の生活の質を高め、地域の活性化につなげるというものです。</a:t>
            </a:r>
          </a:p>
        </p:txBody>
      </p:sp>
      <p:sp>
        <p:nvSpPr>
          <p:cNvPr id="39" name="テキスト ボックス 38">
            <a:extLst>
              <a:ext uri="{FF2B5EF4-FFF2-40B4-BE49-F238E27FC236}">
                <a16:creationId xmlns:a16="http://schemas.microsoft.com/office/drawing/2014/main" id="{6889003D-0AE5-48D6-9D5E-0E8746889BB7}"/>
              </a:ext>
            </a:extLst>
          </p:cNvPr>
          <p:cNvSpPr txBox="1"/>
          <p:nvPr/>
        </p:nvSpPr>
        <p:spPr>
          <a:xfrm>
            <a:off x="647700" y="5977431"/>
            <a:ext cx="5852677" cy="577081"/>
          </a:xfrm>
          <a:prstGeom prst="rect">
            <a:avLst/>
          </a:prstGeom>
          <a:noFill/>
        </p:spPr>
        <p:txBody>
          <a:bodyPr wrap="square" rtlCol="0">
            <a:spAutoFit/>
          </a:bodyPr>
          <a:lstStyle/>
          <a:p>
            <a:pPr marL="171450" indent="-171450">
              <a:buFont typeface="Wingdings" panose="05000000000000000000" pitchFamily="2" charset="2"/>
              <a:buChar char="Ø"/>
            </a:pPr>
            <a:r>
              <a:rPr kumimoji="1" lang="ja-JP" altLang="en-US" sz="1050" dirty="0">
                <a:solidFill>
                  <a:schemeClr val="accent1"/>
                </a:solidFill>
                <a:latin typeface="UD デジタル 教科書体 NP-R" panose="02020400000000000000" pitchFamily="18" charset="-128"/>
                <a:ea typeface="UD デジタル 教科書体 NP-R" panose="02020400000000000000" pitchFamily="18" charset="-128"/>
              </a:rPr>
              <a:t>軒先から商店街を変える</a:t>
            </a:r>
            <a:r>
              <a:rPr kumimoji="1" lang="en-US" altLang="ja-JP" sz="1050" dirty="0">
                <a:solidFill>
                  <a:schemeClr val="accent1"/>
                </a:solidFill>
                <a:latin typeface="UD デジタル 教科書体 NP-R" panose="02020400000000000000" pitchFamily="18" charset="-128"/>
                <a:ea typeface="UD デジタル 教科書体 NP-R" panose="02020400000000000000" pitchFamily="18" charset="-128"/>
              </a:rPr>
              <a:t>	</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 地域の魅力的店舗、</a:t>
            </a:r>
            <a:r>
              <a:rPr kumimoji="1" lang="ja-JP" altLang="en-US" sz="900" spc="-150" dirty="0">
                <a:solidFill>
                  <a:schemeClr val="accent1"/>
                </a:solidFill>
                <a:latin typeface="UD デジタル 教科書体 NP-R" panose="02020400000000000000" pitchFamily="18" charset="-128"/>
                <a:ea typeface="UD デジタル 教科書体 NP-R" panose="02020400000000000000" pitchFamily="18" charset="-128"/>
              </a:rPr>
              <a:t>クリエイター</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を商店街に誘致 ～</a:t>
            </a:r>
            <a:endParaRPr kumimoji="1" lang="en-US" altLang="ja-JP" sz="1050" dirty="0">
              <a:solidFill>
                <a:schemeClr val="accent1"/>
              </a:solidFill>
              <a:latin typeface="UD デジタル 教科書体 NP-R" panose="02020400000000000000" pitchFamily="18" charset="-128"/>
              <a:ea typeface="UD デジタル 教科書体 NP-R" panose="02020400000000000000" pitchFamily="18" charset="-128"/>
            </a:endParaRPr>
          </a:p>
          <a:p>
            <a:pPr marL="171450" indent="-171450">
              <a:buFont typeface="Wingdings" panose="05000000000000000000" pitchFamily="2" charset="2"/>
              <a:buChar char="Ø"/>
            </a:pPr>
            <a:r>
              <a:rPr kumimoji="1" lang="ja-JP" altLang="en-US" sz="1050" dirty="0">
                <a:solidFill>
                  <a:schemeClr val="accent1"/>
                </a:solidFill>
                <a:latin typeface="UD デジタル 教科書体 NP-R" panose="02020400000000000000" pitchFamily="18" charset="-128"/>
                <a:ea typeface="UD デジタル 教科書体 NP-R" panose="02020400000000000000" pitchFamily="18" charset="-128"/>
              </a:rPr>
              <a:t>ガイドブックでまち巡り</a:t>
            </a:r>
            <a:r>
              <a:rPr kumimoji="1" lang="en-US" altLang="ja-JP" sz="900" dirty="0">
                <a:solidFill>
                  <a:schemeClr val="accent1"/>
                </a:solidFill>
                <a:latin typeface="UD デジタル 教科書体 NP-R" panose="02020400000000000000" pitchFamily="18" charset="-128"/>
                <a:ea typeface="UD デジタル 教科書体 NP-R" panose="02020400000000000000" pitchFamily="18" charset="-128"/>
              </a:rPr>
              <a:t>	</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 地域の魅力を伝える</a:t>
            </a:r>
            <a:r>
              <a:rPr kumimoji="1" lang="ja-JP" altLang="en-US" sz="900" spc="-150" dirty="0">
                <a:solidFill>
                  <a:schemeClr val="accent1"/>
                </a:solidFill>
                <a:latin typeface="UD デジタル 教科書体 NP-R" panose="02020400000000000000" pitchFamily="18" charset="-128"/>
                <a:ea typeface="UD デジタル 教科書体 NP-R" panose="02020400000000000000" pitchFamily="18" charset="-128"/>
              </a:rPr>
              <a:t>ガイドブック</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を制作、</a:t>
            </a:r>
            <a:r>
              <a:rPr kumimoji="1" lang="ja-JP" altLang="en-US" sz="900" spc="-150" dirty="0">
                <a:solidFill>
                  <a:schemeClr val="accent1"/>
                </a:solidFill>
                <a:latin typeface="UD デジタル 教科書体 NP-R" panose="02020400000000000000" pitchFamily="18" charset="-128"/>
                <a:ea typeface="UD デジタル 教科書体 NP-R" panose="02020400000000000000" pitchFamily="18" charset="-128"/>
              </a:rPr>
              <a:t>マイクロツーリズム</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の機運醸成 ～</a:t>
            </a:r>
            <a:endParaRPr kumimoji="1" lang="en-US" altLang="ja-JP" sz="900" dirty="0">
              <a:solidFill>
                <a:schemeClr val="accent1"/>
              </a:solidFill>
              <a:latin typeface="UD デジタル 教科書体 NP-R" panose="02020400000000000000" pitchFamily="18" charset="-128"/>
              <a:ea typeface="UD デジタル 教科書体 NP-R" panose="02020400000000000000" pitchFamily="18" charset="-128"/>
            </a:endParaRPr>
          </a:p>
          <a:p>
            <a:pPr marL="171450" indent="-171450">
              <a:buFont typeface="Wingdings" panose="05000000000000000000" pitchFamily="2" charset="2"/>
              <a:buChar char="Ø"/>
            </a:pPr>
            <a:r>
              <a:rPr kumimoji="1" lang="ja-JP" altLang="en-US" sz="1050" spc="-150" dirty="0">
                <a:solidFill>
                  <a:schemeClr val="accent1"/>
                </a:solidFill>
                <a:latin typeface="UD デジタル 教科書体 NP-R" panose="02020400000000000000" pitchFamily="18" charset="-128"/>
                <a:ea typeface="UD デジタル 教科書体 NP-R" panose="02020400000000000000" pitchFamily="18" charset="-128"/>
              </a:rPr>
              <a:t>テイクアウト</a:t>
            </a:r>
            <a:r>
              <a:rPr kumimoji="1" lang="ja-JP" altLang="en-US" sz="1050" dirty="0">
                <a:solidFill>
                  <a:schemeClr val="accent1"/>
                </a:solidFill>
                <a:latin typeface="UD デジタル 教科書体 NP-R" panose="02020400000000000000" pitchFamily="18" charset="-128"/>
                <a:ea typeface="UD デジタル 教科書体 NP-R" panose="02020400000000000000" pitchFamily="18" charset="-128"/>
              </a:rPr>
              <a:t>等で魅力発信</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  </a:t>
            </a:r>
            <a:r>
              <a:rPr kumimoji="1" lang="en-US" altLang="ja-JP" sz="900" dirty="0">
                <a:solidFill>
                  <a:schemeClr val="accent1"/>
                </a:solidFill>
                <a:latin typeface="UD デジタル 教科書体 NP-R" panose="02020400000000000000" pitchFamily="18" charset="-128"/>
                <a:ea typeface="UD デジタル 教科書体 NP-R" panose="02020400000000000000" pitchFamily="18" charset="-128"/>
              </a:rPr>
              <a:t>	</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 地域の飲食店及び地域資源の魅力を発信、</a:t>
            </a:r>
            <a:r>
              <a:rPr kumimoji="1" lang="ja-JP" altLang="en-US" sz="900" spc="-150" dirty="0">
                <a:solidFill>
                  <a:schemeClr val="accent1"/>
                </a:solidFill>
                <a:latin typeface="UD デジタル 教科書体 NP-R" panose="02020400000000000000" pitchFamily="18" charset="-128"/>
                <a:ea typeface="UD デジタル 教科書体 NP-R" panose="02020400000000000000" pitchFamily="18" charset="-128"/>
              </a:rPr>
              <a:t>エリア</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の</a:t>
            </a:r>
            <a:r>
              <a:rPr kumimoji="1" lang="ja-JP" altLang="en-US" sz="900" spc="-150" dirty="0">
                <a:solidFill>
                  <a:schemeClr val="accent1"/>
                </a:solidFill>
                <a:latin typeface="UD デジタル 教科書体 NP-R" panose="02020400000000000000" pitchFamily="18" charset="-128"/>
                <a:ea typeface="UD デジタル 教科書体 NP-R" panose="02020400000000000000" pitchFamily="18" charset="-128"/>
              </a:rPr>
              <a:t>ファン</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を増やす ～</a:t>
            </a:r>
            <a:endParaRPr kumimoji="1" lang="en-US" altLang="ja-JP" sz="1050" dirty="0">
              <a:solidFill>
                <a:schemeClr val="accent1"/>
              </a:solidFill>
              <a:latin typeface="UD デジタル 教科書体 NP-R" panose="02020400000000000000" pitchFamily="18" charset="-128"/>
              <a:ea typeface="UD デジタル 教科書体 NP-R" panose="02020400000000000000" pitchFamily="18" charset="-128"/>
            </a:endParaRPr>
          </a:p>
        </p:txBody>
      </p:sp>
      <p:sp>
        <p:nvSpPr>
          <p:cNvPr id="42" name="テキスト ボックス 41">
            <a:extLst>
              <a:ext uri="{FF2B5EF4-FFF2-40B4-BE49-F238E27FC236}">
                <a16:creationId xmlns:a16="http://schemas.microsoft.com/office/drawing/2014/main" id="{12D4E00D-F482-40C5-86A7-7E49894AA66F}"/>
              </a:ext>
            </a:extLst>
          </p:cNvPr>
          <p:cNvSpPr txBox="1"/>
          <p:nvPr/>
        </p:nvSpPr>
        <p:spPr>
          <a:xfrm>
            <a:off x="442414" y="4992396"/>
            <a:ext cx="7185347" cy="738664"/>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　お店を掲載したイラスト入りの紹介マップを制作し、各店で置き合ってもらい、住民とお店が出会うイベントも年に一度行っています。お店紹介は、</a:t>
            </a:r>
            <a:r>
              <a:rPr kumimoji="1" lang="en-US" altLang="ja-JP" sz="1050" dirty="0">
                <a:latin typeface="UD デジタル 教科書体 NP-R" panose="02020400000000000000" pitchFamily="18" charset="-128"/>
                <a:ea typeface="UD デジタル 教科書体 NP-R" panose="02020400000000000000" pitchFamily="18" charset="-128"/>
              </a:rPr>
              <a:t>Web</a:t>
            </a:r>
            <a:r>
              <a:rPr kumimoji="1" lang="ja-JP" altLang="en-US" sz="1050" dirty="0">
                <a:latin typeface="UD デジタル 教科書体 NP-R" panose="02020400000000000000" pitchFamily="18" charset="-128"/>
                <a:ea typeface="UD デジタル 教科書体 NP-R" panose="02020400000000000000" pitchFamily="18" charset="-128"/>
              </a:rPr>
              <a:t>サイトでも行い、コロナ禍の影響を大きく</a:t>
            </a:r>
            <a:r>
              <a:rPr kumimoji="1" lang="ja-JP" altLang="en-US" sz="1050" dirty="0" smtClean="0">
                <a:latin typeface="UD デジタル 教科書体 NP-R" panose="02020400000000000000" pitchFamily="18" charset="-128"/>
                <a:ea typeface="UD デジタル 教科書体 NP-R" panose="02020400000000000000" pitchFamily="18" charset="-128"/>
              </a:rPr>
              <a:t>受けた２０２０年</a:t>
            </a:r>
            <a:r>
              <a:rPr kumimoji="1" lang="ja-JP" altLang="en-US" sz="1050" dirty="0">
                <a:latin typeface="UD デジタル 教科書体 NP-R" panose="02020400000000000000" pitchFamily="18" charset="-128"/>
                <a:ea typeface="UD デジタル 教科書体 NP-R" panose="02020400000000000000" pitchFamily="18" charset="-128"/>
              </a:rPr>
              <a:t>４月からは、各店の営業状況、テイクアウトに関する情報や感染症対策などを追加して発信しています。</a:t>
            </a:r>
          </a:p>
          <a:p>
            <a:r>
              <a:rPr kumimoji="1" lang="ja-JP" altLang="en-US" sz="1050" dirty="0">
                <a:latin typeface="UD デジタル 教科書体 NP-R" panose="02020400000000000000" pitchFamily="18" charset="-128"/>
                <a:ea typeface="UD デジタル 教科書体 NP-R" panose="02020400000000000000" pitchFamily="18" charset="-128"/>
              </a:rPr>
              <a:t>　大阪府内の商店街でも、こうした考え方に重なり合う、持続的な活性化に向けた取組みが始まっています。</a:t>
            </a:r>
          </a:p>
        </p:txBody>
      </p:sp>
      <p:pic>
        <p:nvPicPr>
          <p:cNvPr id="43" name="7BF4DDEF-56D1-485D-A1BA-518741793FBA">
            <a:extLst>
              <a:ext uri="{FF2B5EF4-FFF2-40B4-BE49-F238E27FC236}">
                <a16:creationId xmlns:a16="http://schemas.microsoft.com/office/drawing/2014/main" id="{AF7FC9B6-568B-4A56-A4A5-1A00788286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5793" y="4007032"/>
            <a:ext cx="1769795" cy="123680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正方形/長方形 43">
            <a:extLst>
              <a:ext uri="{FF2B5EF4-FFF2-40B4-BE49-F238E27FC236}">
                <a16:creationId xmlns:a16="http://schemas.microsoft.com/office/drawing/2014/main" id="{0D2E2A6E-EEE1-416F-A0DD-60FCBA94F2FA}"/>
              </a:ext>
            </a:extLst>
          </p:cNvPr>
          <p:cNvSpPr/>
          <p:nvPr/>
        </p:nvSpPr>
        <p:spPr>
          <a:xfrm>
            <a:off x="534637" y="5800537"/>
            <a:ext cx="820172" cy="151173"/>
          </a:xfrm>
          <a:prstGeom prst="rect">
            <a:avLst/>
          </a:prstGeom>
          <a:ln w="6350">
            <a:solidFill>
              <a:schemeClr val="accent1"/>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050" dirty="0">
                <a:latin typeface="UD デジタル 教科書体 NP-R" panose="02020400000000000000" pitchFamily="18" charset="-128"/>
                <a:ea typeface="UD デジタル 教科書体 NP-R" panose="02020400000000000000" pitchFamily="18" charset="-128"/>
              </a:rPr>
              <a:t>事例</a:t>
            </a:r>
          </a:p>
        </p:txBody>
      </p:sp>
      <p:sp>
        <p:nvSpPr>
          <p:cNvPr id="45" name="テキスト ボックス 44">
            <a:extLst>
              <a:ext uri="{FF2B5EF4-FFF2-40B4-BE49-F238E27FC236}">
                <a16:creationId xmlns:a16="http://schemas.microsoft.com/office/drawing/2014/main" id="{23F889C0-DA1E-4C6B-94CF-2B1C75262A6F}"/>
              </a:ext>
            </a:extLst>
          </p:cNvPr>
          <p:cNvSpPr txBox="1"/>
          <p:nvPr/>
        </p:nvSpPr>
        <p:spPr>
          <a:xfrm>
            <a:off x="442414" y="644628"/>
            <a:ext cx="8879386" cy="577081"/>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　新型コロナウイルスの流行によって、人との接触を減らさなくてはいけなくなるなど社会は大きく変わり、新しい生活様式「ニューノーマル」への対応が求められます。今まで人が行っていた作業や、対面で行っていたことをアプリやシステムで代用したり、遠隔で行うなど、ニューノーマルに沿ったＩＣＴやリモート技術を活用する取組みが始まっています。</a:t>
            </a:r>
          </a:p>
        </p:txBody>
      </p:sp>
      <p:sp>
        <p:nvSpPr>
          <p:cNvPr id="46" name="テキスト ボックス 45">
            <a:extLst>
              <a:ext uri="{FF2B5EF4-FFF2-40B4-BE49-F238E27FC236}">
                <a16:creationId xmlns:a16="http://schemas.microsoft.com/office/drawing/2014/main" id="{0D2FE5CB-61ED-49CB-8004-33B4E06A5F84}"/>
              </a:ext>
            </a:extLst>
          </p:cNvPr>
          <p:cNvSpPr txBox="1"/>
          <p:nvPr/>
        </p:nvSpPr>
        <p:spPr>
          <a:xfrm>
            <a:off x="647700" y="1437044"/>
            <a:ext cx="5894886" cy="577081"/>
          </a:xfrm>
          <a:prstGeom prst="rect">
            <a:avLst/>
          </a:prstGeom>
          <a:noFill/>
        </p:spPr>
        <p:txBody>
          <a:bodyPr wrap="square" rtlCol="0">
            <a:spAutoFit/>
          </a:bodyPr>
          <a:lstStyle/>
          <a:p>
            <a:pPr marL="171450" indent="-171450">
              <a:buFont typeface="Wingdings" panose="05000000000000000000" pitchFamily="2" charset="2"/>
              <a:buChar char="Ø"/>
            </a:pPr>
            <a:r>
              <a:rPr kumimoji="1" lang="ja-JP" altLang="en-US" sz="1050" spc="-150" dirty="0">
                <a:solidFill>
                  <a:schemeClr val="accent1"/>
                </a:solidFill>
                <a:latin typeface="UD デジタル 教科書体 NP-R" panose="02020400000000000000" pitchFamily="18" charset="-128"/>
                <a:ea typeface="UD デジタル 教科書体 NP-R" panose="02020400000000000000" pitchFamily="18" charset="-128"/>
              </a:rPr>
              <a:t>サラリーマンファースト</a:t>
            </a:r>
            <a:r>
              <a:rPr kumimoji="1" lang="ja-JP" altLang="en-US" sz="1050" dirty="0">
                <a:solidFill>
                  <a:schemeClr val="accent1"/>
                </a:solidFill>
                <a:latin typeface="UD デジタル 教科書体 NP-R" panose="02020400000000000000" pitchFamily="18" charset="-128"/>
                <a:ea typeface="UD デジタル 教科書体 NP-R" panose="02020400000000000000" pitchFamily="18" charset="-128"/>
              </a:rPr>
              <a:t>な「</a:t>
            </a:r>
            <a:r>
              <a:rPr kumimoji="1" lang="ja-JP" altLang="en-US" sz="1050" spc="-150" dirty="0">
                <a:solidFill>
                  <a:schemeClr val="accent1"/>
                </a:solidFill>
                <a:latin typeface="UD デジタル 教科書体 NP-R" panose="02020400000000000000" pitchFamily="18" charset="-128"/>
                <a:ea typeface="UD デジタル 教科書体 NP-R" panose="02020400000000000000" pitchFamily="18" charset="-128"/>
              </a:rPr>
              <a:t>アプリ</a:t>
            </a:r>
            <a:r>
              <a:rPr kumimoji="1" lang="ja-JP" altLang="en-US" sz="1050" dirty="0">
                <a:solidFill>
                  <a:schemeClr val="accent1"/>
                </a:solidFill>
                <a:latin typeface="UD デジタル 教科書体 NP-R" panose="02020400000000000000" pitchFamily="18" charset="-128"/>
                <a:ea typeface="UD デジタル 教科書体 NP-R" panose="02020400000000000000" pitchFamily="18" charset="-128"/>
              </a:rPr>
              <a:t>」開発</a:t>
            </a:r>
            <a:r>
              <a:rPr kumimoji="1" lang="en-US" altLang="ja-JP" sz="1050" dirty="0">
                <a:solidFill>
                  <a:schemeClr val="accent1"/>
                </a:solidFill>
                <a:latin typeface="UD デジタル 教科書体 NP-R" panose="02020400000000000000" pitchFamily="18" charset="-128"/>
                <a:ea typeface="UD デジタル 教科書体 NP-R" panose="02020400000000000000" pitchFamily="18" charset="-128"/>
              </a:rPr>
              <a:t>	</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 常連客に「安心・安全・お得」を周知 ～</a:t>
            </a:r>
            <a:endParaRPr kumimoji="1" lang="en-US" altLang="ja-JP" sz="900" dirty="0">
              <a:solidFill>
                <a:schemeClr val="accent1"/>
              </a:solidFill>
              <a:latin typeface="UD デジタル 教科書体 NP-R" panose="02020400000000000000" pitchFamily="18" charset="-128"/>
              <a:ea typeface="UD デジタル 教科書体 NP-R" panose="02020400000000000000" pitchFamily="18" charset="-128"/>
            </a:endParaRPr>
          </a:p>
          <a:p>
            <a:pPr marL="171450" indent="-171450">
              <a:buFont typeface="Wingdings" panose="05000000000000000000" pitchFamily="2" charset="2"/>
              <a:buChar char="Ø"/>
            </a:pPr>
            <a:r>
              <a:rPr kumimoji="1" lang="ja-JP" altLang="en-US" sz="1050" dirty="0">
                <a:solidFill>
                  <a:schemeClr val="accent1"/>
                </a:solidFill>
                <a:latin typeface="UD デジタル 教科書体 NP-R" panose="02020400000000000000" pitchFamily="18" charset="-128"/>
                <a:ea typeface="UD デジタル 教科書体 NP-R" panose="02020400000000000000" pitchFamily="18" charset="-128"/>
              </a:rPr>
              <a:t>高齢者にも優しい「ＱＲカード」</a:t>
            </a:r>
            <a:r>
              <a:rPr kumimoji="1" lang="en-US" altLang="ja-JP" sz="1050" dirty="0">
                <a:solidFill>
                  <a:schemeClr val="accent1"/>
                </a:solidFill>
                <a:latin typeface="UD デジタル 教科書体 NP-R" panose="02020400000000000000" pitchFamily="18" charset="-128"/>
                <a:ea typeface="UD デジタル 教科書体 NP-R" panose="02020400000000000000" pitchFamily="18" charset="-128"/>
              </a:rPr>
              <a:t>		</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 </a:t>
            </a:r>
            <a:r>
              <a:rPr kumimoji="1" lang="en-US" altLang="ja-JP" sz="900" dirty="0">
                <a:solidFill>
                  <a:schemeClr val="accent1"/>
                </a:solidFill>
                <a:latin typeface="UD デジタル 教科書体 NP-R" panose="02020400000000000000" pitchFamily="18" charset="-128"/>
                <a:ea typeface="UD デジタル 教科書体 NP-R" panose="02020400000000000000" pitchFamily="18" charset="-128"/>
              </a:rPr>
              <a:t>QR</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コードが印刷されたカードで非接触化とも両立 ～</a:t>
            </a:r>
            <a:endParaRPr kumimoji="1" lang="en-US" altLang="ja-JP" sz="900" dirty="0">
              <a:solidFill>
                <a:schemeClr val="accent1"/>
              </a:solidFill>
              <a:latin typeface="UD デジタル 教科書体 NP-R" panose="02020400000000000000" pitchFamily="18" charset="-128"/>
              <a:ea typeface="UD デジタル 教科書体 NP-R" panose="02020400000000000000" pitchFamily="18" charset="-128"/>
            </a:endParaRPr>
          </a:p>
          <a:p>
            <a:pPr marL="171450" indent="-171450">
              <a:buFont typeface="Wingdings" panose="05000000000000000000" pitchFamily="2" charset="2"/>
              <a:buChar char="Ø"/>
            </a:pPr>
            <a:r>
              <a:rPr kumimoji="1" lang="ja-JP" altLang="en-US" sz="1050" dirty="0">
                <a:solidFill>
                  <a:schemeClr val="accent1"/>
                </a:solidFill>
                <a:latin typeface="UD デジタル 教科書体 NP-R" panose="02020400000000000000" pitchFamily="18" charset="-128"/>
                <a:ea typeface="UD デジタル 教科書体 NP-R" panose="02020400000000000000" pitchFamily="18" charset="-128"/>
              </a:rPr>
              <a:t>スマホを活用した「ＧＰＳアートラン」</a:t>
            </a:r>
            <a:r>
              <a:rPr kumimoji="1" lang="en-US" altLang="ja-JP" sz="1050" dirty="0">
                <a:solidFill>
                  <a:schemeClr val="accent1"/>
                </a:solidFill>
                <a:latin typeface="UD デジタル 教科書体 NP-R" panose="02020400000000000000" pitchFamily="18" charset="-128"/>
                <a:ea typeface="UD デジタル 教科書体 NP-R" panose="02020400000000000000" pitchFamily="18" charset="-128"/>
              </a:rPr>
              <a:t>	</a:t>
            </a:r>
            <a:r>
              <a:rPr kumimoji="1" lang="ja-JP" altLang="en-US" sz="900" dirty="0">
                <a:solidFill>
                  <a:schemeClr val="accent1"/>
                </a:solidFill>
                <a:latin typeface="UD デジタル 教科書体 NP-R" panose="02020400000000000000" pitchFamily="18" charset="-128"/>
                <a:ea typeface="UD デジタル 教科書体 NP-R" panose="02020400000000000000" pitchFamily="18" charset="-128"/>
              </a:rPr>
              <a:t>～ 楽しんでもらいながら商店街の店舗を回遊 ～</a:t>
            </a:r>
          </a:p>
        </p:txBody>
      </p:sp>
      <p:pic>
        <p:nvPicPr>
          <p:cNvPr id="47" name="図 46">
            <a:extLst>
              <a:ext uri="{FF2B5EF4-FFF2-40B4-BE49-F238E27FC236}">
                <a16:creationId xmlns:a16="http://schemas.microsoft.com/office/drawing/2014/main" id="{B1B80CD8-6AE8-421C-8E1B-7BD43A715805}"/>
              </a:ext>
            </a:extLst>
          </p:cNvPr>
          <p:cNvPicPr>
            <a:picLocks noChangeAspect="1"/>
          </p:cNvPicPr>
          <p:nvPr/>
        </p:nvPicPr>
        <p:blipFill>
          <a:blip r:embed="rId3"/>
          <a:stretch>
            <a:fillRect/>
          </a:stretch>
        </p:blipFill>
        <p:spPr>
          <a:xfrm>
            <a:off x="5628231" y="2200497"/>
            <a:ext cx="1430235" cy="890147"/>
          </a:xfrm>
          <a:prstGeom prst="rect">
            <a:avLst/>
          </a:prstGeom>
          <a:noFill/>
          <a:ln>
            <a:noFill/>
          </a:ln>
          <a:effectLst>
            <a:outerShdw blurRad="50800" dist="38100" dir="2700000" algn="tl" rotWithShape="0">
              <a:prstClr val="black">
                <a:alpha val="40000"/>
              </a:prstClr>
            </a:outerShdw>
          </a:effectLst>
        </p:spPr>
      </p:pic>
      <p:sp>
        <p:nvSpPr>
          <p:cNvPr id="48" name="正方形/長方形 47">
            <a:extLst>
              <a:ext uri="{FF2B5EF4-FFF2-40B4-BE49-F238E27FC236}">
                <a16:creationId xmlns:a16="http://schemas.microsoft.com/office/drawing/2014/main" id="{A115E692-A5CC-45E7-8DA0-D7B25C25445F}"/>
              </a:ext>
            </a:extLst>
          </p:cNvPr>
          <p:cNvSpPr/>
          <p:nvPr/>
        </p:nvSpPr>
        <p:spPr>
          <a:xfrm>
            <a:off x="534636" y="1264396"/>
            <a:ext cx="820172" cy="151173"/>
          </a:xfrm>
          <a:prstGeom prst="rect">
            <a:avLst/>
          </a:prstGeom>
          <a:ln w="6350">
            <a:solidFill>
              <a:schemeClr val="accent1"/>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050" dirty="0">
                <a:latin typeface="UD デジタル 教科書体 NP-R" panose="02020400000000000000" pitchFamily="18" charset="-128"/>
                <a:ea typeface="UD デジタル 教科書体 NP-R" panose="02020400000000000000" pitchFamily="18" charset="-128"/>
              </a:rPr>
              <a:t>事例</a:t>
            </a:r>
          </a:p>
        </p:txBody>
      </p:sp>
      <p:grpSp>
        <p:nvGrpSpPr>
          <p:cNvPr id="52" name="グループ化 51">
            <a:extLst>
              <a:ext uri="{FF2B5EF4-FFF2-40B4-BE49-F238E27FC236}">
                <a16:creationId xmlns:a16="http://schemas.microsoft.com/office/drawing/2014/main" id="{7576285B-6BBB-46BA-A7C1-C46049C66A5C}"/>
              </a:ext>
            </a:extLst>
          </p:cNvPr>
          <p:cNvGrpSpPr/>
          <p:nvPr/>
        </p:nvGrpSpPr>
        <p:grpSpPr>
          <a:xfrm>
            <a:off x="1088998" y="1968934"/>
            <a:ext cx="1289891" cy="1277102"/>
            <a:chOff x="1239272" y="4206543"/>
            <a:chExt cx="1126944" cy="1174871"/>
          </a:xfrm>
        </p:grpSpPr>
        <p:sp>
          <p:nvSpPr>
            <p:cNvPr id="53" name="楕円 52">
              <a:extLst>
                <a:ext uri="{FF2B5EF4-FFF2-40B4-BE49-F238E27FC236}">
                  <a16:creationId xmlns:a16="http://schemas.microsoft.com/office/drawing/2014/main" id="{BC3D9AC4-49A3-4E48-915C-3D951DC33F4D}"/>
                </a:ext>
              </a:extLst>
            </p:cNvPr>
            <p:cNvSpPr/>
            <p:nvPr/>
          </p:nvSpPr>
          <p:spPr>
            <a:xfrm>
              <a:off x="1239272" y="4242666"/>
              <a:ext cx="1126944" cy="11269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4" name="図 53">
              <a:extLst>
                <a:ext uri="{FF2B5EF4-FFF2-40B4-BE49-F238E27FC236}">
                  <a16:creationId xmlns:a16="http://schemas.microsoft.com/office/drawing/2014/main" id="{872DDEB5-01C8-42F2-AB16-C245920CAB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97" t="5662" r="11409" b="8750"/>
            <a:stretch/>
          </p:blipFill>
          <p:spPr>
            <a:xfrm>
              <a:off x="1315716" y="4206543"/>
              <a:ext cx="1015730" cy="1174871"/>
            </a:xfrm>
            <a:prstGeom prst="rect">
              <a:avLst/>
            </a:prstGeom>
          </p:spPr>
        </p:pic>
      </p:grpSp>
      <p:grpSp>
        <p:nvGrpSpPr>
          <p:cNvPr id="55" name="グループ化 54">
            <a:extLst>
              <a:ext uri="{FF2B5EF4-FFF2-40B4-BE49-F238E27FC236}">
                <a16:creationId xmlns:a16="http://schemas.microsoft.com/office/drawing/2014/main" id="{0C7101FF-ED3A-4013-8845-55FDC005B8FA}"/>
              </a:ext>
            </a:extLst>
          </p:cNvPr>
          <p:cNvGrpSpPr/>
          <p:nvPr/>
        </p:nvGrpSpPr>
        <p:grpSpPr>
          <a:xfrm>
            <a:off x="3283177" y="2045352"/>
            <a:ext cx="1289891" cy="1225005"/>
            <a:chOff x="-2013665" y="2007767"/>
            <a:chExt cx="1289891" cy="1225005"/>
          </a:xfrm>
        </p:grpSpPr>
        <p:sp>
          <p:nvSpPr>
            <p:cNvPr id="56" name="楕円 55">
              <a:extLst>
                <a:ext uri="{FF2B5EF4-FFF2-40B4-BE49-F238E27FC236}">
                  <a16:creationId xmlns:a16="http://schemas.microsoft.com/office/drawing/2014/main" id="{CDCA721B-FB89-48CE-8A7D-2296A06EEFB3}"/>
                </a:ext>
              </a:extLst>
            </p:cNvPr>
            <p:cNvSpPr/>
            <p:nvPr/>
          </p:nvSpPr>
          <p:spPr>
            <a:xfrm>
              <a:off x="-2013665" y="2007767"/>
              <a:ext cx="1289891" cy="1225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7" name="図 56">
              <a:extLst>
                <a:ext uri="{FF2B5EF4-FFF2-40B4-BE49-F238E27FC236}">
                  <a16:creationId xmlns:a16="http://schemas.microsoft.com/office/drawing/2014/main" id="{C224812B-3589-4832-A0D8-E71E3136EE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90" t="20865" r="6334" b="19289"/>
            <a:stretch/>
          </p:blipFill>
          <p:spPr>
            <a:xfrm rot="20946540">
              <a:off x="-1943855" y="2228744"/>
              <a:ext cx="1175649" cy="851034"/>
            </a:xfrm>
            <a:prstGeom prst="rect">
              <a:avLst/>
            </a:prstGeom>
            <a:noFill/>
            <a:ln>
              <a:noFill/>
            </a:ln>
            <a:effectLst>
              <a:outerShdw blurRad="50800" dist="38100" dir="2700000" algn="tl" rotWithShape="0">
                <a:prstClr val="black">
                  <a:alpha val="40000"/>
                </a:prstClr>
              </a:outerShdw>
            </a:effectLst>
          </p:spPr>
        </p:pic>
      </p:grpSp>
      <p:sp>
        <p:nvSpPr>
          <p:cNvPr id="58" name="テキスト ボックス 57">
            <a:extLst>
              <a:ext uri="{FF2B5EF4-FFF2-40B4-BE49-F238E27FC236}">
                <a16:creationId xmlns:a16="http://schemas.microsoft.com/office/drawing/2014/main" id="{F2141F3D-4DC6-4D44-B68F-7F5F81E43921}"/>
              </a:ext>
            </a:extLst>
          </p:cNvPr>
          <p:cNvSpPr txBox="1"/>
          <p:nvPr/>
        </p:nvSpPr>
        <p:spPr>
          <a:xfrm>
            <a:off x="8223180" y="2271969"/>
            <a:ext cx="1384373" cy="230832"/>
          </a:xfrm>
          <a:prstGeom prst="rect">
            <a:avLst/>
          </a:prstGeom>
          <a:noFill/>
        </p:spPr>
        <p:txBody>
          <a:bodyPr wrap="square" rtlCol="0">
            <a:spAutoFit/>
          </a:bodyPr>
          <a:lstStyle/>
          <a:p>
            <a:pPr algn="ctr"/>
            <a:r>
              <a:rPr kumimoji="1" lang="ja-JP" altLang="en-US" sz="900" dirty="0">
                <a:latin typeface="UD デジタル 教科書体 NP-R" panose="02020400000000000000" pitchFamily="18" charset="-128"/>
                <a:ea typeface="UD デジタル 教科書体 NP-R" panose="02020400000000000000" pitchFamily="18" charset="-128"/>
              </a:rPr>
              <a:t>「</a:t>
            </a:r>
            <a:r>
              <a:rPr kumimoji="1" lang="en-US" altLang="ja-JP" sz="900" dirty="0">
                <a:latin typeface="UD デジタル 教科書体 NP-R" panose="02020400000000000000" pitchFamily="18" charset="-128"/>
                <a:ea typeface="UD デジタル 教科書体 NP-R" panose="02020400000000000000" pitchFamily="18" charset="-128"/>
              </a:rPr>
              <a:t>ICT</a:t>
            </a:r>
            <a:r>
              <a:rPr kumimoji="1" lang="ja-JP" altLang="en-US" sz="900" dirty="0">
                <a:latin typeface="UD デジタル 教科書体 NP-R" panose="02020400000000000000" pitchFamily="18" charset="-128"/>
                <a:ea typeface="UD デジタル 教科書体 NP-R" panose="02020400000000000000" pitchFamily="18" charset="-128"/>
              </a:rPr>
              <a:t>の活用」</a:t>
            </a:r>
          </a:p>
        </p:txBody>
      </p:sp>
      <p:sp>
        <p:nvSpPr>
          <p:cNvPr id="60" name="テキスト ボックス 59">
            <a:extLst>
              <a:ext uri="{FF2B5EF4-FFF2-40B4-BE49-F238E27FC236}">
                <a16:creationId xmlns:a16="http://schemas.microsoft.com/office/drawing/2014/main" id="{4F4AF418-FBB1-4145-8485-9F879F224CC9}"/>
              </a:ext>
            </a:extLst>
          </p:cNvPr>
          <p:cNvSpPr txBox="1"/>
          <p:nvPr/>
        </p:nvSpPr>
        <p:spPr>
          <a:xfrm>
            <a:off x="8219301" y="5511009"/>
            <a:ext cx="1384373" cy="230832"/>
          </a:xfrm>
          <a:prstGeom prst="rect">
            <a:avLst/>
          </a:prstGeom>
          <a:noFill/>
        </p:spPr>
        <p:txBody>
          <a:bodyPr wrap="square" rtlCol="0">
            <a:spAutoFit/>
          </a:bodyPr>
          <a:lstStyle/>
          <a:p>
            <a:pPr algn="ctr"/>
            <a:r>
              <a:rPr kumimoji="1" lang="ja-JP" altLang="en-US" sz="900" dirty="0">
                <a:latin typeface="UD デジタル 教科書体 NP-R" panose="02020400000000000000" pitchFamily="18" charset="-128"/>
                <a:ea typeface="UD デジタル 教科書体 NP-R" panose="02020400000000000000" pitchFamily="18" charset="-128"/>
              </a:rPr>
              <a:t>「バイローカル」</a:t>
            </a:r>
          </a:p>
        </p:txBody>
      </p:sp>
      <p:sp>
        <p:nvSpPr>
          <p:cNvPr id="49" name="テキスト ボックス 48">
            <a:extLst>
              <a:ext uri="{FF2B5EF4-FFF2-40B4-BE49-F238E27FC236}">
                <a16:creationId xmlns:a16="http://schemas.microsoft.com/office/drawing/2014/main" id="{6570A8C3-6C21-4701-B5D9-6DEDC0561B72}"/>
              </a:ext>
            </a:extLst>
          </p:cNvPr>
          <p:cNvSpPr txBox="1"/>
          <p:nvPr/>
        </p:nvSpPr>
        <p:spPr>
          <a:xfrm>
            <a:off x="3518036" y="3213829"/>
            <a:ext cx="820172" cy="230832"/>
          </a:xfrm>
          <a:prstGeom prst="rect">
            <a:avLst/>
          </a:prstGeom>
          <a:noFill/>
        </p:spPr>
        <p:txBody>
          <a:bodyPr wrap="square" rtlCol="0">
            <a:spAutoFit/>
          </a:bodyPr>
          <a:lstStyle/>
          <a:p>
            <a:pPr algn="ctr"/>
            <a:r>
              <a:rPr kumimoji="1" lang="en-US" altLang="ja-JP" sz="900" dirty="0">
                <a:latin typeface="UD デジタル 教科書体 NP-R" panose="02020400000000000000" pitchFamily="18" charset="-128"/>
                <a:ea typeface="UD デジタル 教科書体 NP-R" panose="02020400000000000000" pitchFamily="18" charset="-128"/>
              </a:rPr>
              <a:t>QR</a:t>
            </a:r>
            <a:r>
              <a:rPr kumimoji="1" lang="ja-JP" altLang="en-US" sz="900" dirty="0">
                <a:latin typeface="UD デジタル 教科書体 NP-R" panose="02020400000000000000" pitchFamily="18" charset="-128"/>
                <a:ea typeface="UD デジタル 教科書体 NP-R" panose="02020400000000000000" pitchFamily="18" charset="-128"/>
              </a:rPr>
              <a:t>カード</a:t>
            </a:r>
          </a:p>
        </p:txBody>
      </p:sp>
      <p:sp>
        <p:nvSpPr>
          <p:cNvPr id="50" name="テキスト ボックス 49">
            <a:extLst>
              <a:ext uri="{FF2B5EF4-FFF2-40B4-BE49-F238E27FC236}">
                <a16:creationId xmlns:a16="http://schemas.microsoft.com/office/drawing/2014/main" id="{8BA0CB71-2FBC-4C38-9D6C-2142DE89B818}"/>
              </a:ext>
            </a:extLst>
          </p:cNvPr>
          <p:cNvSpPr txBox="1"/>
          <p:nvPr/>
        </p:nvSpPr>
        <p:spPr>
          <a:xfrm>
            <a:off x="5630860" y="3239837"/>
            <a:ext cx="1385523" cy="230832"/>
          </a:xfrm>
          <a:prstGeom prst="rect">
            <a:avLst/>
          </a:prstGeom>
          <a:noFill/>
        </p:spPr>
        <p:txBody>
          <a:bodyPr wrap="square" rtlCol="0">
            <a:spAutoFit/>
          </a:bodyPr>
          <a:lstStyle/>
          <a:p>
            <a:pPr algn="ctr"/>
            <a:r>
              <a:rPr kumimoji="1" lang="en-US" altLang="ja-JP" sz="900" dirty="0">
                <a:latin typeface="UD デジタル 教科書体 NP-R" panose="02020400000000000000" pitchFamily="18" charset="-128"/>
                <a:ea typeface="UD デジタル 教科書体 NP-R" panose="02020400000000000000" pitchFamily="18" charset="-128"/>
              </a:rPr>
              <a:t>GPS</a:t>
            </a:r>
            <a:r>
              <a:rPr kumimoji="1" lang="ja-JP" altLang="en-US" sz="900" dirty="0">
                <a:latin typeface="UD デジタル 教科書体 NP-R" panose="02020400000000000000" pitchFamily="18" charset="-128"/>
                <a:ea typeface="UD デジタル 教科書体 NP-R" panose="02020400000000000000" pitchFamily="18" charset="-128"/>
              </a:rPr>
              <a:t>アートランの広報</a:t>
            </a:r>
          </a:p>
        </p:txBody>
      </p:sp>
      <p:sp>
        <p:nvSpPr>
          <p:cNvPr id="51" name="テキスト ボックス 50">
            <a:extLst>
              <a:ext uri="{FF2B5EF4-FFF2-40B4-BE49-F238E27FC236}">
                <a16:creationId xmlns:a16="http://schemas.microsoft.com/office/drawing/2014/main" id="{624C64C6-A36C-4D62-A26C-C79E4A0E9F96}"/>
              </a:ext>
            </a:extLst>
          </p:cNvPr>
          <p:cNvSpPr txBox="1"/>
          <p:nvPr/>
        </p:nvSpPr>
        <p:spPr>
          <a:xfrm>
            <a:off x="1106422" y="3239837"/>
            <a:ext cx="1126944" cy="230832"/>
          </a:xfrm>
          <a:prstGeom prst="rect">
            <a:avLst/>
          </a:prstGeom>
          <a:noFill/>
        </p:spPr>
        <p:txBody>
          <a:bodyPr wrap="square" rtlCol="0">
            <a:spAutoFit/>
          </a:bodyPr>
          <a:lstStyle/>
          <a:p>
            <a:pPr algn="ctr"/>
            <a:r>
              <a:rPr kumimoji="1" lang="ja-JP" altLang="en-US" sz="900" dirty="0">
                <a:latin typeface="UD デジタル 教科書体 NP-R" panose="02020400000000000000" pitchFamily="18" charset="-128"/>
                <a:ea typeface="UD デジタル 教科書体 NP-R" panose="02020400000000000000" pitchFamily="18" charset="-128"/>
              </a:rPr>
              <a:t>アプリの概要</a:t>
            </a:r>
          </a:p>
        </p:txBody>
      </p:sp>
      <p:sp>
        <p:nvSpPr>
          <p:cNvPr id="3" name="スライド番号プレースホルダー 2">
            <a:extLst>
              <a:ext uri="{FF2B5EF4-FFF2-40B4-BE49-F238E27FC236}">
                <a16:creationId xmlns:a16="http://schemas.microsoft.com/office/drawing/2014/main" id="{1E9A5931-6095-44F7-9FCC-1DFC4B08B765}"/>
              </a:ext>
            </a:extLst>
          </p:cNvPr>
          <p:cNvSpPr>
            <a:spLocks noGrp="1"/>
          </p:cNvSpPr>
          <p:nvPr>
            <p:ph type="sldNum" sz="quarter" idx="12"/>
          </p:nvPr>
        </p:nvSpPr>
        <p:spPr/>
        <p:txBody>
          <a:bodyPr/>
          <a:lstStyle/>
          <a:p>
            <a:r>
              <a:rPr kumimoji="1" lang="en-US" altLang="ja-JP" dirty="0"/>
              <a:t>2</a:t>
            </a:r>
            <a:endParaRPr kumimoji="1" lang="ja-JP" altLang="en-US" dirty="0"/>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0519" y="2470605"/>
            <a:ext cx="808561" cy="808561"/>
          </a:xfrm>
          <a:prstGeom prst="rect">
            <a:avLst/>
          </a:prstGeom>
        </p:spPr>
      </p:pic>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0376" y="5673378"/>
            <a:ext cx="782222" cy="782222"/>
          </a:xfrm>
          <a:prstGeom prst="rect">
            <a:avLst/>
          </a:prstGeom>
        </p:spPr>
      </p:pic>
    </p:spTree>
    <p:extLst>
      <p:ext uri="{BB962C8B-B14F-4D97-AF65-F5344CB8AC3E}">
        <p14:creationId xmlns:p14="http://schemas.microsoft.com/office/powerpoint/2010/main" val="711181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368689806"/>
              </p:ext>
            </p:extLst>
          </p:nvPr>
        </p:nvGraphicFramePr>
        <p:xfrm>
          <a:off x="536626" y="813350"/>
          <a:ext cx="8943549" cy="4512144"/>
        </p:xfrm>
        <a:graphic>
          <a:graphicData uri="http://schemas.openxmlformats.org/drawingml/2006/table">
            <a:tbl>
              <a:tblPr firstRow="1" bandRow="1">
                <a:tableStyleId>{3B4B98B0-60AC-42C2-AFA5-B58CD77FA1E5}</a:tableStyleId>
              </a:tblPr>
              <a:tblGrid>
                <a:gridCol w="687056">
                  <a:extLst>
                    <a:ext uri="{9D8B030D-6E8A-4147-A177-3AD203B41FA5}">
                      <a16:colId xmlns:a16="http://schemas.microsoft.com/office/drawing/2014/main" val="401855506"/>
                    </a:ext>
                  </a:extLst>
                </a:gridCol>
                <a:gridCol w="1882589">
                  <a:extLst>
                    <a:ext uri="{9D8B030D-6E8A-4147-A177-3AD203B41FA5}">
                      <a16:colId xmlns:a16="http://schemas.microsoft.com/office/drawing/2014/main" val="3053775003"/>
                    </a:ext>
                  </a:extLst>
                </a:gridCol>
                <a:gridCol w="6373904">
                  <a:extLst>
                    <a:ext uri="{9D8B030D-6E8A-4147-A177-3AD203B41FA5}">
                      <a16:colId xmlns:a16="http://schemas.microsoft.com/office/drawing/2014/main" val="2743693921"/>
                    </a:ext>
                  </a:extLst>
                </a:gridCol>
              </a:tblGrid>
              <a:tr h="286839">
                <a:tc gridSpan="3">
                  <a:txBody>
                    <a:bodyPr/>
                    <a:lstStyle/>
                    <a:p>
                      <a:pPr algn="l"/>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事例名</a:t>
                      </a:r>
                    </a:p>
                  </a:txBody>
                  <a:tcPr marT="36000" marB="36000" anchor="ctr">
                    <a:lnL w="76200" cap="flat" cmpd="sng" algn="ctr">
                      <a:solidFill>
                        <a:schemeClr val="accent1">
                          <a:lumMod val="75000"/>
                        </a:schemeClr>
                      </a:solidFill>
                      <a:prstDash val="solid"/>
                      <a:round/>
                      <a:headEnd type="none" w="med" len="med"/>
                      <a:tailEnd type="none" w="med" len="med"/>
                    </a:lnL>
                    <a:lnT w="12700" cmpd="sng">
                      <a:noFill/>
                    </a:lnT>
                    <a:lnB w="12700" cmpd="sng">
                      <a:noFill/>
                    </a:lnB>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773309859"/>
                  </a:ext>
                </a:extLst>
              </a:tr>
              <a:tr h="266645">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事例①</a:t>
                      </a:r>
                    </a:p>
                  </a:txBody>
                  <a:tcPr marT="36000" marB="36000" anchor="ctr">
                    <a:lnT w="12700" cmpd="sng">
                      <a:noFill/>
                    </a:lnT>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京橋中央・新京橋商店街</a:t>
                      </a:r>
                    </a:p>
                  </a:txBody>
                  <a:tcPr marT="36000" marB="36000" anchor="ctr">
                    <a:lnT w="12700" cmpd="sng">
                      <a:noFill/>
                    </a:lnT>
                    <a:noFill/>
                  </a:tcPr>
                </a:tc>
                <a:tc>
                  <a:txBody>
                    <a:bodyPr/>
                    <a:lstStyle/>
                    <a:p>
                      <a:r>
                        <a:rPr lang="ja-JP" altLang="en-US" sz="1050" b="1"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複数商店街共同で、商店街回遊の仕組みを作る先駆的な手法</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T w="12700" cmpd="sng">
                      <a:noFill/>
                    </a:lnT>
                    <a:noFill/>
                  </a:tcPr>
                </a:tc>
                <a:extLst>
                  <a:ext uri="{0D108BD9-81ED-4DB2-BD59-A6C34878D82A}">
                    <a16:rowId xmlns:a16="http://schemas.microsoft.com/office/drawing/2014/main" val="4144149138"/>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事例②</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八幡屋商店街</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来街者を世代別に捉えて</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手法を再検討、地域商圏に対して、深化した商店街情報を配信！</a:t>
                      </a:r>
                    </a:p>
                  </a:txBody>
                  <a:tcPr marT="36000" marB="36000" anchor="ctr">
                    <a:noFill/>
                  </a:tcPr>
                </a:tc>
                <a:extLst>
                  <a:ext uri="{0D108BD9-81ED-4DB2-BD59-A6C34878D82A}">
                    <a16:rowId xmlns:a16="http://schemas.microsoft.com/office/drawing/2014/main" val="3002155895"/>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事例③</a:t>
                      </a:r>
                    </a:p>
                  </a:txBody>
                  <a:tcPr marT="36000" marB="36000" anchor="ctr">
                    <a:noFill/>
                  </a:tcPr>
                </a:tc>
                <a:tc>
                  <a:txBody>
                    <a:bodyPr/>
                    <a:lstStyle/>
                    <a:p>
                      <a:pPr algn="l"/>
                      <a:r>
                        <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生野本通中央商店街</a:t>
                      </a:r>
                    </a:p>
                  </a:txBody>
                  <a:tcPr marT="36000" marB="36000" anchor="ctr">
                    <a:noFill/>
                  </a:tcPr>
                </a:tc>
                <a:tc>
                  <a:txBody>
                    <a:bodyPr/>
                    <a:lstStyle/>
                    <a:p>
                      <a:pPr algn="l"/>
                      <a:r>
                        <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多世代が集う交流拠点へ！地元学生参加型イベント</a:t>
                      </a: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&amp;</a:t>
                      </a:r>
                      <a:r>
                        <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プロモーションで新たな商店街魅力を発信</a:t>
                      </a:r>
                    </a:p>
                  </a:txBody>
                  <a:tcPr marT="36000" marB="36000" anchor="ctr">
                    <a:noFill/>
                  </a:tcPr>
                </a:tc>
                <a:extLst>
                  <a:ext uri="{0D108BD9-81ED-4DB2-BD59-A6C34878D82A}">
                    <a16:rowId xmlns:a16="http://schemas.microsoft.com/office/drawing/2014/main" val="1917088736"/>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事例④</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城東商店街</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ニューノーマル対応している飲食店を応援！　地域商店街のパワーを集結して元気創出</a:t>
                      </a:r>
                    </a:p>
                  </a:txBody>
                  <a:tcPr marT="36000" marB="36000" anchor="ctr">
                    <a:noFill/>
                  </a:tcPr>
                </a:tc>
                <a:extLst>
                  <a:ext uri="{0D108BD9-81ED-4DB2-BD59-A6C34878D82A}">
                    <a16:rowId xmlns:a16="http://schemas.microsoft.com/office/drawing/2014/main" val="1215518650"/>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事例⑤</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あべのベルタ商店街</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個性的な建築物、エリアの景観を活用した商店街の新ブランディング確立</a:t>
                      </a:r>
                    </a:p>
                  </a:txBody>
                  <a:tcPr marT="36000" marB="36000" anchor="ctr">
                    <a:noFill/>
                  </a:tcPr>
                </a:tc>
                <a:extLst>
                  <a:ext uri="{0D108BD9-81ED-4DB2-BD59-A6C34878D82A}">
                    <a16:rowId xmlns:a16="http://schemas.microsoft.com/office/drawing/2014/main" val="866367179"/>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事例⑥</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西田辺駅前商店会</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商店街が地域のハブとなり、マップ制作ノウハウをエリア活性化に役立てる！</a:t>
                      </a:r>
                    </a:p>
                  </a:txBody>
                  <a:tcPr marT="36000" marB="36000" anchor="ctr">
                    <a:noFill/>
                  </a:tcPr>
                </a:tc>
                <a:extLst>
                  <a:ext uri="{0D108BD9-81ED-4DB2-BD59-A6C34878D82A}">
                    <a16:rowId xmlns:a16="http://schemas.microsoft.com/office/drawing/2014/main" val="3305986088"/>
                  </a:ext>
                </a:extLst>
              </a:tr>
              <a:tr h="266645">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事例⑦</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駒川商店街</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地域の食は文化だ！商店街挙げての大根プロジェクト。</a:t>
                      </a:r>
                    </a:p>
                  </a:txBody>
                  <a:tcPr marT="36000" marB="36000" anchor="ctr">
                    <a:noFill/>
                  </a:tcPr>
                </a:tc>
                <a:extLst>
                  <a:ext uri="{0D108BD9-81ED-4DB2-BD59-A6C34878D82A}">
                    <a16:rowId xmlns:a16="http://schemas.microsoft.com/office/drawing/2014/main" val="395474284"/>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事例⑧</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天神橋筋四丁目北商店会</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「商店街の売り」、「天満エリアのおすすめスポット」の文字では伝えきれない魅力を動画で配信</a:t>
                      </a:r>
                    </a:p>
                  </a:txBody>
                  <a:tcPr marT="36000" marB="36000" anchor="ctr">
                    <a:noFill/>
                  </a:tcPr>
                </a:tc>
                <a:extLst>
                  <a:ext uri="{0D108BD9-81ED-4DB2-BD59-A6C34878D82A}">
                    <a16:rowId xmlns:a16="http://schemas.microsoft.com/office/drawing/2014/main" val="1744877624"/>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事例⑨</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黒門市場商店街</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「大阪の台所」をふたたび</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50" b="1" dirty="0" err="1">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黒門情報再発信で、国内消費喚起に立ち返り。</a:t>
                      </a:r>
                    </a:p>
                  </a:txBody>
                  <a:tcPr marT="36000" marB="36000" anchor="ctr">
                    <a:noFill/>
                  </a:tcPr>
                </a:tc>
                <a:extLst>
                  <a:ext uri="{0D108BD9-81ED-4DB2-BD59-A6C34878D82A}">
                    <a16:rowId xmlns:a16="http://schemas.microsoft.com/office/drawing/2014/main" val="408893088"/>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事例⑩</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堺山之口連合商店街</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温故知新。地域の魅力を最大限に活用。ニューノーマルに合った「地域密着」とは！</a:t>
                      </a:r>
                    </a:p>
                  </a:txBody>
                  <a:tcPr marT="36000" marB="36000" anchor="ctr">
                    <a:noFill/>
                  </a:tcPr>
                </a:tc>
                <a:extLst>
                  <a:ext uri="{0D108BD9-81ED-4DB2-BD59-A6C34878D82A}">
                    <a16:rowId xmlns:a16="http://schemas.microsoft.com/office/drawing/2014/main" val="3161985207"/>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事例⑪</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諏訪森本通商店街</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商店街の顔が見える安全な生活拠点をめざして、地域の歴史を掘り起こし</a:t>
                      </a:r>
                    </a:p>
                  </a:txBody>
                  <a:tcPr marT="36000" marB="36000" anchor="ctr">
                    <a:noFill/>
                  </a:tcPr>
                </a:tc>
                <a:extLst>
                  <a:ext uri="{0D108BD9-81ED-4DB2-BD59-A6C34878D82A}">
                    <a16:rowId xmlns:a16="http://schemas.microsoft.com/office/drawing/2014/main" val="439636835"/>
                  </a:ext>
                </a:extLst>
              </a:tr>
              <a:tr h="289208">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事例⑫</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石橋商店会</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子どもが主役で、舞台は商店街！保護者からも好評をいただく記念動画を配信</a:t>
                      </a:r>
                    </a:p>
                  </a:txBody>
                  <a:tcPr marT="36000" marB="36000" anchor="ctr">
                    <a:noFill/>
                  </a:tcPr>
                </a:tc>
                <a:extLst>
                  <a:ext uri="{0D108BD9-81ED-4DB2-BD59-A6C34878D82A}">
                    <a16:rowId xmlns:a16="http://schemas.microsoft.com/office/drawing/2014/main" val="3600303299"/>
                  </a:ext>
                </a:extLst>
              </a:tr>
              <a:tr h="266645">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事例⑬</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宮之阪中央商店街</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多世代を結ぶ商店街ポイント機能付きＱＲカード</a:t>
                      </a:r>
                    </a:p>
                  </a:txBody>
                  <a:tcPr marT="36000" marB="36000" anchor="ctr">
                    <a:noFill/>
                  </a:tcPr>
                </a:tc>
                <a:extLst>
                  <a:ext uri="{0D108BD9-81ED-4DB2-BD59-A6C34878D82A}">
                    <a16:rowId xmlns:a16="http://schemas.microsoft.com/office/drawing/2014/main" val="2435036171"/>
                  </a:ext>
                </a:extLst>
              </a:tr>
              <a:tr h="2666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事例⑭</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みのおサンプラザ名店会</a:t>
                      </a:r>
                    </a:p>
                  </a:txBody>
                  <a:tcPr marT="36000" marB="36000" anchor="c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オンライン番組で商品を</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050" b="1" dirty="0" err="1">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購入もできる「オンライン商店街」</a:t>
                      </a:r>
                    </a:p>
                  </a:txBody>
                  <a:tcPr marT="36000" marB="36000" anchor="ctr">
                    <a:noFill/>
                  </a:tcPr>
                </a:tc>
                <a:extLst>
                  <a:ext uri="{0D108BD9-81ED-4DB2-BD59-A6C34878D82A}">
                    <a16:rowId xmlns:a16="http://schemas.microsoft.com/office/drawing/2014/main" val="752750579"/>
                  </a:ext>
                </a:extLst>
              </a:tr>
              <a:tr h="266645">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事例⑮</a:t>
                      </a:r>
                    </a:p>
                  </a:txBody>
                  <a:tcPr marT="36000" marB="36000" anchor="ctr">
                    <a:lnB w="12700" cmpd="sng">
                      <a:noFill/>
                    </a:lnB>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瓢箪山活性化委員会</a:t>
                      </a:r>
                    </a:p>
                  </a:txBody>
                  <a:tcPr marT="36000" marB="36000" anchor="ctr">
                    <a:lnB w="12700" cmpd="sng">
                      <a:noFill/>
                    </a:lnB>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恒例事業の灯を絶やさずに・・・密を避けたメッセージを配信</a:t>
                      </a:r>
                    </a:p>
                  </a:txBody>
                  <a:tcPr marT="36000" marB="36000" anchor="ctr">
                    <a:lnB w="12700" cmpd="sng">
                      <a:noFill/>
                    </a:lnB>
                    <a:noFill/>
                  </a:tcPr>
                </a:tc>
                <a:extLst>
                  <a:ext uri="{0D108BD9-81ED-4DB2-BD59-A6C34878D82A}">
                    <a16:rowId xmlns:a16="http://schemas.microsoft.com/office/drawing/2014/main" val="1671067008"/>
                  </a:ext>
                </a:extLst>
              </a:tr>
            </a:tbl>
          </a:graphicData>
        </a:graphic>
      </p:graphicFrame>
      <p:sp>
        <p:nvSpPr>
          <p:cNvPr id="28" name="テキスト ボックス 27"/>
          <p:cNvSpPr txBox="1"/>
          <p:nvPr/>
        </p:nvSpPr>
        <p:spPr>
          <a:xfrm>
            <a:off x="646042" y="150033"/>
            <a:ext cx="5192783" cy="461665"/>
          </a:xfrm>
          <a:prstGeom prst="rect">
            <a:avLst/>
          </a:prstGeom>
          <a:noFill/>
        </p:spPr>
        <p:txBody>
          <a:bodyPr wrap="square" rtlCol="0" anchor="ctr">
            <a:spAutoFit/>
          </a:bodyPr>
          <a:lstStyle/>
          <a:p>
            <a:r>
              <a:rPr kumimoji="1" lang="ja-JP" altLang="en-US" sz="2400" b="1" dirty="0">
                <a:solidFill>
                  <a:srgbClr val="327EC4"/>
                </a:solidFill>
                <a:latin typeface="UD デジタル 教科書体 NK-R" panose="02020400000000000000" pitchFamily="18" charset="-128"/>
                <a:ea typeface="UD デジタル 教科書体 NK-R" panose="02020400000000000000" pitchFamily="18" charset="-128"/>
              </a:rPr>
              <a:t>商店街の取組み</a:t>
            </a:r>
            <a:r>
              <a:rPr kumimoji="1" lang="ja-JP" altLang="en-US" sz="2400" b="1" dirty="0" smtClean="0">
                <a:solidFill>
                  <a:srgbClr val="327EC4"/>
                </a:solidFill>
                <a:latin typeface="UD デジタル 教科書体 NK-R" panose="02020400000000000000" pitchFamily="18" charset="-128"/>
                <a:ea typeface="UD デジタル 教科書体 NK-R" panose="02020400000000000000" pitchFamily="18" charset="-128"/>
              </a:rPr>
              <a:t>事例</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（令和２年度実施）</a:t>
            </a:r>
            <a:endPar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p:cNvSpPr/>
          <p:nvPr/>
        </p:nvSpPr>
        <p:spPr>
          <a:xfrm>
            <a:off x="266772" y="256550"/>
            <a:ext cx="308415"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30" name="正方形/長方形 29"/>
          <p:cNvSpPr/>
          <p:nvPr/>
        </p:nvSpPr>
        <p:spPr>
          <a:xfrm>
            <a:off x="5375981" y="256550"/>
            <a:ext cx="4263319"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rgbClr val="98BCE4"/>
              </a:solidFill>
            </a:endParaRPr>
          </a:p>
        </p:txBody>
      </p:sp>
      <p:sp>
        <p:nvSpPr>
          <p:cNvPr id="34" name="スライド番号プレースホルダー 2">
            <a:extLst>
              <a:ext uri="{FF2B5EF4-FFF2-40B4-BE49-F238E27FC236}">
                <a16:creationId xmlns:a16="http://schemas.microsoft.com/office/drawing/2014/main" id="{1343D965-ACE2-4E03-8771-9CDC8DF2A98D}"/>
              </a:ext>
            </a:extLst>
          </p:cNvPr>
          <p:cNvSpPr>
            <a:spLocks noGrp="1"/>
          </p:cNvSpPr>
          <p:nvPr>
            <p:ph type="sldNum" sz="quarter" idx="12"/>
          </p:nvPr>
        </p:nvSpPr>
        <p:spPr>
          <a:xfrm>
            <a:off x="7539038" y="6527802"/>
            <a:ext cx="2228850" cy="365125"/>
          </a:xfrm>
        </p:spPr>
        <p:txBody>
          <a:bodyPr/>
          <a:lstStyle/>
          <a:p>
            <a:r>
              <a:rPr kumimoji="1" lang="en-US" altLang="ja-JP" dirty="0"/>
              <a:t>3</a:t>
            </a:r>
            <a:endParaRPr kumimoji="1" lang="ja-JP" altLang="en-US" dirty="0"/>
          </a:p>
        </p:txBody>
      </p:sp>
      <p:sp>
        <p:nvSpPr>
          <p:cNvPr id="36" name="角丸四角形 35"/>
          <p:cNvSpPr/>
          <p:nvPr/>
        </p:nvSpPr>
        <p:spPr>
          <a:xfrm>
            <a:off x="5375981" y="5375082"/>
            <a:ext cx="3839739" cy="1173295"/>
          </a:xfrm>
          <a:prstGeom prst="roundRect">
            <a:avLst>
              <a:gd name="adj" fmla="val 649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4427E029-0054-4942-9E4E-7CD4A11FBFDA}"/>
              </a:ext>
            </a:extLst>
          </p:cNvPr>
          <p:cNvSpPr txBox="1"/>
          <p:nvPr/>
        </p:nvSpPr>
        <p:spPr>
          <a:xfrm>
            <a:off x="6638238" y="5500006"/>
            <a:ext cx="423514" cy="230832"/>
          </a:xfrm>
          <a:prstGeom prst="rect">
            <a:avLst/>
          </a:prstGeom>
          <a:noFill/>
        </p:spPr>
        <p:txBody>
          <a:bodyPr wrap="none" rtlCol="0">
            <a:spAutoFit/>
          </a:bodyPr>
          <a:lstStyle/>
          <a:p>
            <a:r>
              <a:rPr kumimoji="1" lang="en-US" altLang="ja-JP" sz="900" dirty="0">
                <a:latin typeface="UD デジタル 教科書体 NK-R" panose="02020400000000000000" pitchFamily="18" charset="-128"/>
                <a:ea typeface="UD デジタル 教科書体 NK-R" panose="02020400000000000000" pitchFamily="18" charset="-128"/>
              </a:rPr>
              <a:t>GPS</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a:extLst>
              <a:ext uri="{FF2B5EF4-FFF2-40B4-BE49-F238E27FC236}">
                <a16:creationId xmlns:a16="http://schemas.microsoft.com/office/drawing/2014/main" id="{D088EED7-DE30-42C5-8644-81BA2E7EA9F1}"/>
              </a:ext>
            </a:extLst>
          </p:cNvPr>
          <p:cNvSpPr txBox="1"/>
          <p:nvPr/>
        </p:nvSpPr>
        <p:spPr>
          <a:xfrm>
            <a:off x="6132777" y="5506857"/>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46" name="テキスト ボックス 45">
            <a:extLst>
              <a:ext uri="{FF2B5EF4-FFF2-40B4-BE49-F238E27FC236}">
                <a16:creationId xmlns:a16="http://schemas.microsoft.com/office/drawing/2014/main" id="{008D3066-0C28-468C-9520-386D76DBBE5F}"/>
              </a:ext>
            </a:extLst>
          </p:cNvPr>
          <p:cNvSpPr txBox="1"/>
          <p:nvPr/>
        </p:nvSpPr>
        <p:spPr>
          <a:xfrm>
            <a:off x="5508179" y="5506857"/>
            <a:ext cx="530915" cy="230832"/>
          </a:xfrm>
          <a:prstGeom prst="rect">
            <a:avLst/>
          </a:prstGeom>
          <a:noFill/>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商店街</a:t>
            </a:r>
          </a:p>
        </p:txBody>
      </p:sp>
      <p:sp>
        <p:nvSpPr>
          <p:cNvPr id="47" name="正方形/長方形 46"/>
          <p:cNvSpPr/>
          <p:nvPr/>
        </p:nvSpPr>
        <p:spPr>
          <a:xfrm>
            <a:off x="7030222" y="5264810"/>
            <a:ext cx="524435" cy="242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凡例</a:t>
            </a:r>
          </a:p>
        </p:txBody>
      </p:sp>
      <p:sp>
        <p:nvSpPr>
          <p:cNvPr id="48" name="テキスト ボックス 47">
            <a:extLst>
              <a:ext uri="{FF2B5EF4-FFF2-40B4-BE49-F238E27FC236}">
                <a16:creationId xmlns:a16="http://schemas.microsoft.com/office/drawing/2014/main" id="{008D3066-0C28-468C-9520-386D76DBBE5F}"/>
              </a:ext>
            </a:extLst>
          </p:cNvPr>
          <p:cNvSpPr txBox="1"/>
          <p:nvPr/>
        </p:nvSpPr>
        <p:spPr>
          <a:xfrm>
            <a:off x="5650753" y="6223613"/>
            <a:ext cx="264816" cy="230832"/>
          </a:xfrm>
          <a:prstGeom prst="rect">
            <a:avLst/>
          </a:prstGeom>
          <a:noFill/>
          <a:ln>
            <a:solidFill>
              <a:schemeClr val="tx1"/>
            </a:solidFill>
          </a:ln>
        </p:spPr>
        <p:txBody>
          <a:bodyPr wrap="none" rtlCol="0">
            <a:spAutoFit/>
          </a:bodyPr>
          <a:lstStyle/>
          <a:p>
            <a:r>
              <a:rPr kumimoji="1" lang="en-US" altLang="ja-JP" sz="900" dirty="0">
                <a:latin typeface="UD デジタル 教科書体 NK-R" panose="02020400000000000000" pitchFamily="18" charset="-128"/>
                <a:ea typeface="UD デジタル 教科書体 NK-R" panose="02020400000000000000" pitchFamily="18" charset="-128"/>
              </a:rPr>
              <a:t>A</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9" name="テキスト ボックス 48">
            <a:extLst>
              <a:ext uri="{FF2B5EF4-FFF2-40B4-BE49-F238E27FC236}">
                <a16:creationId xmlns:a16="http://schemas.microsoft.com/office/drawing/2014/main" id="{008D3066-0C28-468C-9520-386D76DBBE5F}"/>
              </a:ext>
            </a:extLst>
          </p:cNvPr>
          <p:cNvSpPr txBox="1"/>
          <p:nvPr/>
        </p:nvSpPr>
        <p:spPr>
          <a:xfrm>
            <a:off x="6215956" y="6223613"/>
            <a:ext cx="268022" cy="230832"/>
          </a:xfrm>
          <a:prstGeom prst="rect">
            <a:avLst/>
          </a:prstGeom>
          <a:noFill/>
          <a:ln>
            <a:solidFill>
              <a:schemeClr val="tx1"/>
            </a:solidFill>
          </a:ln>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Ｂ</a:t>
            </a:r>
          </a:p>
        </p:txBody>
      </p:sp>
      <p:sp>
        <p:nvSpPr>
          <p:cNvPr id="50" name="テキスト ボックス 49">
            <a:extLst>
              <a:ext uri="{FF2B5EF4-FFF2-40B4-BE49-F238E27FC236}">
                <a16:creationId xmlns:a16="http://schemas.microsoft.com/office/drawing/2014/main" id="{008D3066-0C28-468C-9520-386D76DBBE5F}"/>
              </a:ext>
            </a:extLst>
          </p:cNvPr>
          <p:cNvSpPr txBox="1"/>
          <p:nvPr/>
        </p:nvSpPr>
        <p:spPr>
          <a:xfrm>
            <a:off x="6752936" y="6223613"/>
            <a:ext cx="269626" cy="230832"/>
          </a:xfrm>
          <a:prstGeom prst="rect">
            <a:avLst/>
          </a:prstGeom>
          <a:noFill/>
          <a:ln>
            <a:solidFill>
              <a:schemeClr val="tx1"/>
            </a:solidFill>
          </a:ln>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Ｃ</a:t>
            </a:r>
          </a:p>
        </p:txBody>
      </p:sp>
      <p:sp>
        <p:nvSpPr>
          <p:cNvPr id="51" name="テキスト ボックス 50"/>
          <p:cNvSpPr txBox="1"/>
          <p:nvPr/>
        </p:nvSpPr>
        <p:spPr>
          <a:xfrm>
            <a:off x="7418210" y="5449121"/>
            <a:ext cx="1797510" cy="1131079"/>
          </a:xfrm>
          <a:prstGeom prst="rect">
            <a:avLst/>
          </a:prstGeom>
          <a:noFill/>
        </p:spPr>
        <p:txBody>
          <a:bodyPr wrap="square" rtlCol="0">
            <a:spAutoFit/>
          </a:bodyPr>
          <a:lstStyle/>
          <a:p>
            <a:pPr>
              <a:lnSpc>
                <a:spcPct val="150000"/>
              </a:lnSpc>
            </a:pPr>
            <a:r>
              <a:rPr kumimoji="1" lang="ja-JP" altLang="en-US" sz="900" dirty="0">
                <a:latin typeface="UD デジタル 教科書体 NK-R" panose="02020400000000000000" pitchFamily="18" charset="-128"/>
                <a:ea typeface="UD デジタル 教科書体 NK-R" panose="02020400000000000000" pitchFamily="18" charset="-128"/>
              </a:rPr>
              <a:t>これらのアイコンは、この事例が</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A</a:t>
            </a:r>
            <a:r>
              <a:rPr kumimoji="1" lang="ja-JP" altLang="en-US" sz="900" dirty="0">
                <a:latin typeface="UD デジタル 教科書体 NK-R" panose="02020400000000000000" pitchFamily="18" charset="-128"/>
                <a:ea typeface="UD デジタル 教科書体 NK-R" panose="02020400000000000000" pitchFamily="18" charset="-128"/>
              </a:rPr>
              <a:t>　を、　</a:t>
            </a:r>
            <a:r>
              <a:rPr kumimoji="1" lang="en-US" altLang="ja-JP" sz="900" dirty="0">
                <a:latin typeface="UD デジタル 教科書体 NK-R" panose="02020400000000000000" pitchFamily="18" charset="-128"/>
                <a:ea typeface="UD デジタル 教科書体 NK-R" panose="02020400000000000000" pitchFamily="18" charset="-128"/>
              </a:rPr>
              <a:t>B</a:t>
            </a:r>
            <a:r>
              <a:rPr kumimoji="1" lang="ja-JP" altLang="en-US" sz="900" dirty="0">
                <a:latin typeface="UD デジタル 教科書体 NK-R" panose="02020400000000000000" pitchFamily="18" charset="-128"/>
                <a:ea typeface="UD デジタル 教科書体 NK-R" panose="02020400000000000000" pitchFamily="18" charset="-128"/>
              </a:rPr>
              <a:t>　と連携して　または</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B</a:t>
            </a:r>
            <a:r>
              <a:rPr kumimoji="1" lang="ja-JP" altLang="en-US" sz="900" dirty="0">
                <a:latin typeface="UD デジタル 教科書体 NK-R" panose="02020400000000000000" pitchFamily="18" charset="-128"/>
                <a:ea typeface="UD デジタル 教科書体 NK-R" panose="02020400000000000000" pitchFamily="18" charset="-128"/>
              </a:rPr>
              <a:t>　を活用しながら</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C</a:t>
            </a:r>
            <a:r>
              <a:rPr kumimoji="1" lang="ja-JP" altLang="en-US" sz="900" dirty="0">
                <a:latin typeface="UD デジタル 教科書体 NK-R" panose="02020400000000000000" pitchFamily="18" charset="-128"/>
                <a:ea typeface="UD デジタル 教科書体 NK-R" panose="02020400000000000000" pitchFamily="18" charset="-128"/>
              </a:rPr>
              <a:t>　の手法で活性化をめざす</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900" dirty="0">
                <a:latin typeface="UD デジタル 教科書体 NK-R" panose="02020400000000000000" pitchFamily="18" charset="-128"/>
                <a:ea typeface="UD デジタル 教科書体 NK-R" panose="02020400000000000000" pitchFamily="18" charset="-128"/>
              </a:rPr>
              <a:t>取組みであることを示しています</a:t>
            </a:r>
          </a:p>
        </p:txBody>
      </p:sp>
      <p:sp>
        <p:nvSpPr>
          <p:cNvPr id="52" name="テキスト ボックス 51">
            <a:extLst>
              <a:ext uri="{FF2B5EF4-FFF2-40B4-BE49-F238E27FC236}">
                <a16:creationId xmlns:a16="http://schemas.microsoft.com/office/drawing/2014/main" id="{008D3066-0C28-468C-9520-386D76DBBE5F}"/>
              </a:ext>
            </a:extLst>
          </p:cNvPr>
          <p:cNvSpPr txBox="1"/>
          <p:nvPr/>
        </p:nvSpPr>
        <p:spPr>
          <a:xfrm>
            <a:off x="7458893" y="5711099"/>
            <a:ext cx="184731" cy="195749"/>
          </a:xfrm>
          <a:prstGeom prst="rect">
            <a:avLst/>
          </a:prstGeom>
          <a:noFill/>
          <a:ln>
            <a:solidFill>
              <a:schemeClr val="tx1"/>
            </a:solidFill>
          </a:ln>
        </p:spPr>
        <p:txBody>
          <a:bodyPr wrap="none" rtlCol="0">
            <a:noAutofit/>
          </a:bodyPr>
          <a:lstStyle/>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3" name="テキスト ボックス 52">
            <a:extLst>
              <a:ext uri="{FF2B5EF4-FFF2-40B4-BE49-F238E27FC236}">
                <a16:creationId xmlns:a16="http://schemas.microsoft.com/office/drawing/2014/main" id="{008D3066-0C28-468C-9520-386D76DBBE5F}"/>
              </a:ext>
            </a:extLst>
          </p:cNvPr>
          <p:cNvSpPr txBox="1"/>
          <p:nvPr/>
        </p:nvSpPr>
        <p:spPr>
          <a:xfrm>
            <a:off x="7802376" y="5707589"/>
            <a:ext cx="184731" cy="195749"/>
          </a:xfrm>
          <a:prstGeom prst="rect">
            <a:avLst/>
          </a:prstGeom>
          <a:noFill/>
          <a:ln>
            <a:solidFill>
              <a:schemeClr val="tx1"/>
            </a:solidFill>
          </a:ln>
        </p:spPr>
        <p:txBody>
          <a:bodyPr wrap="none" rtlCol="0">
            <a:noAutofit/>
          </a:bodyPr>
          <a:lstStyle/>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4" name="テキスト ボックス 53">
            <a:extLst>
              <a:ext uri="{FF2B5EF4-FFF2-40B4-BE49-F238E27FC236}">
                <a16:creationId xmlns:a16="http://schemas.microsoft.com/office/drawing/2014/main" id="{008D3066-0C28-468C-9520-386D76DBBE5F}"/>
              </a:ext>
            </a:extLst>
          </p:cNvPr>
          <p:cNvSpPr txBox="1"/>
          <p:nvPr/>
        </p:nvSpPr>
        <p:spPr>
          <a:xfrm>
            <a:off x="7458893" y="5926780"/>
            <a:ext cx="184731" cy="195749"/>
          </a:xfrm>
          <a:prstGeom prst="rect">
            <a:avLst/>
          </a:prstGeom>
          <a:noFill/>
          <a:ln>
            <a:solidFill>
              <a:schemeClr val="tx1"/>
            </a:solidFill>
          </a:ln>
        </p:spPr>
        <p:txBody>
          <a:bodyPr wrap="none" rtlCol="0">
            <a:noAutofit/>
          </a:bodyPr>
          <a:lstStyle/>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a:extLst>
              <a:ext uri="{FF2B5EF4-FFF2-40B4-BE49-F238E27FC236}">
                <a16:creationId xmlns:a16="http://schemas.microsoft.com/office/drawing/2014/main" id="{008D3066-0C28-468C-9520-386D76DBBE5F}"/>
              </a:ext>
            </a:extLst>
          </p:cNvPr>
          <p:cNvSpPr txBox="1"/>
          <p:nvPr/>
        </p:nvSpPr>
        <p:spPr>
          <a:xfrm>
            <a:off x="7462450" y="6145406"/>
            <a:ext cx="184731" cy="195749"/>
          </a:xfrm>
          <a:prstGeom prst="rect">
            <a:avLst/>
          </a:prstGeom>
          <a:noFill/>
          <a:ln>
            <a:solidFill>
              <a:schemeClr val="tx1"/>
            </a:solidFill>
          </a:ln>
        </p:spPr>
        <p:txBody>
          <a:bodyPr wrap="none" rtlCol="0">
            <a:noAutofit/>
          </a:bodyPr>
          <a:lstStyle/>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pic>
        <p:nvPicPr>
          <p:cNvPr id="35" name="図 34">
            <a:extLst>
              <a:ext uri="{FF2B5EF4-FFF2-40B4-BE49-F238E27FC236}">
                <a16:creationId xmlns:a16="http://schemas.microsoft.com/office/drawing/2014/main" id="{6EC06957-EF14-5441-9039-878296EB78F9}"/>
              </a:ext>
            </a:extLst>
          </p:cNvPr>
          <p:cNvPicPr>
            <a:picLocks noChangeAspect="1"/>
          </p:cNvPicPr>
          <p:nvPr/>
        </p:nvPicPr>
        <p:blipFill>
          <a:blip r:embed="rId2"/>
          <a:stretch>
            <a:fillRect/>
          </a:stretch>
        </p:blipFill>
        <p:spPr>
          <a:xfrm>
            <a:off x="5561513" y="5693788"/>
            <a:ext cx="419100" cy="419100"/>
          </a:xfrm>
          <a:prstGeom prst="rect">
            <a:avLst/>
          </a:prstGeom>
        </p:spPr>
      </p:pic>
      <p:pic>
        <p:nvPicPr>
          <p:cNvPr id="58" name="図 57">
            <a:extLst>
              <a:ext uri="{FF2B5EF4-FFF2-40B4-BE49-F238E27FC236}">
                <a16:creationId xmlns:a16="http://schemas.microsoft.com/office/drawing/2014/main" id="{E602C41B-7444-2943-85A9-F6511041D94D}"/>
              </a:ext>
            </a:extLst>
          </p:cNvPr>
          <p:cNvPicPr>
            <a:picLocks noChangeAspect="1"/>
          </p:cNvPicPr>
          <p:nvPr/>
        </p:nvPicPr>
        <p:blipFill>
          <a:blip r:embed="rId3"/>
          <a:stretch>
            <a:fillRect/>
          </a:stretch>
        </p:blipFill>
        <p:spPr>
          <a:xfrm>
            <a:off x="6647238" y="5693788"/>
            <a:ext cx="419100" cy="419100"/>
          </a:xfrm>
          <a:prstGeom prst="rect">
            <a:avLst/>
          </a:prstGeom>
        </p:spPr>
      </p:pic>
      <p:sp>
        <p:nvSpPr>
          <p:cNvPr id="33" name="十字形 32">
            <a:extLst>
              <a:ext uri="{FF2B5EF4-FFF2-40B4-BE49-F238E27FC236}">
                <a16:creationId xmlns:a16="http://schemas.microsoft.com/office/drawing/2014/main" id="{5EC9AEAF-2012-4C2B-BB4A-1DAD4FA6047E}"/>
              </a:ext>
            </a:extLst>
          </p:cNvPr>
          <p:cNvSpPr/>
          <p:nvPr/>
        </p:nvSpPr>
        <p:spPr>
          <a:xfrm>
            <a:off x="5994555" y="5856243"/>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9" name="二等辺三角形 58">
            <a:extLst>
              <a:ext uri="{FF2B5EF4-FFF2-40B4-BE49-F238E27FC236}">
                <a16:creationId xmlns:a16="http://schemas.microsoft.com/office/drawing/2014/main" id="{EABDE929-9C9E-4273-B812-EB418551A9D2}"/>
              </a:ext>
            </a:extLst>
          </p:cNvPr>
          <p:cNvSpPr/>
          <p:nvPr/>
        </p:nvSpPr>
        <p:spPr>
          <a:xfrm rot="5400000">
            <a:off x="7060076" y="5880122"/>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図 59">
            <a:extLst>
              <a:ext uri="{FF2B5EF4-FFF2-40B4-BE49-F238E27FC236}">
                <a16:creationId xmlns:a16="http://schemas.microsoft.com/office/drawing/2014/main" id="{A84AE07B-57A6-4C4C-B399-60A1558C2687}"/>
              </a:ext>
            </a:extLst>
          </p:cNvPr>
          <p:cNvPicPr>
            <a:picLocks noChangeAspect="1"/>
          </p:cNvPicPr>
          <p:nvPr/>
        </p:nvPicPr>
        <p:blipFill>
          <a:blip r:embed="rId4"/>
          <a:stretch>
            <a:fillRect/>
          </a:stretch>
        </p:blipFill>
        <p:spPr>
          <a:xfrm>
            <a:off x="6102959" y="5693788"/>
            <a:ext cx="419100" cy="419100"/>
          </a:xfrm>
          <a:prstGeom prst="rect">
            <a:avLst/>
          </a:prstGeom>
        </p:spPr>
      </p:pic>
    </p:spTree>
    <p:extLst>
      <p:ext uri="{BB962C8B-B14F-4D97-AF65-F5344CB8AC3E}">
        <p14:creationId xmlns:p14="http://schemas.microsoft.com/office/powerpoint/2010/main" val="133017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830780955"/>
              </p:ext>
            </p:extLst>
          </p:nvPr>
        </p:nvGraphicFramePr>
        <p:xfrm>
          <a:off x="536626" y="813352"/>
          <a:ext cx="8943549" cy="4375084"/>
        </p:xfrm>
        <a:graphic>
          <a:graphicData uri="http://schemas.openxmlformats.org/drawingml/2006/table">
            <a:tbl>
              <a:tblPr firstRow="1" bandRow="1">
                <a:tableStyleId>{3B4B98B0-60AC-42C2-AFA5-B58CD77FA1E5}</a:tableStyleId>
              </a:tblPr>
              <a:tblGrid>
                <a:gridCol w="687056">
                  <a:extLst>
                    <a:ext uri="{9D8B030D-6E8A-4147-A177-3AD203B41FA5}">
                      <a16:colId xmlns:a16="http://schemas.microsoft.com/office/drawing/2014/main" val="401855506"/>
                    </a:ext>
                  </a:extLst>
                </a:gridCol>
                <a:gridCol w="1882589">
                  <a:extLst>
                    <a:ext uri="{9D8B030D-6E8A-4147-A177-3AD203B41FA5}">
                      <a16:colId xmlns:a16="http://schemas.microsoft.com/office/drawing/2014/main" val="3053775003"/>
                    </a:ext>
                  </a:extLst>
                </a:gridCol>
                <a:gridCol w="6373904">
                  <a:extLst>
                    <a:ext uri="{9D8B030D-6E8A-4147-A177-3AD203B41FA5}">
                      <a16:colId xmlns:a16="http://schemas.microsoft.com/office/drawing/2014/main" val="2743693921"/>
                    </a:ext>
                  </a:extLst>
                </a:gridCol>
              </a:tblGrid>
              <a:tr h="366621">
                <a:tc gridSpan="3">
                  <a:txBody>
                    <a:bodyPr/>
                    <a:lstStyle/>
                    <a:p>
                      <a:pPr algn="l"/>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事例名</a:t>
                      </a:r>
                    </a:p>
                  </a:txBody>
                  <a:tcPr marT="36000" marB="36000" anchor="ctr">
                    <a:lnL w="76200" cap="flat" cmpd="sng" algn="ctr">
                      <a:solidFill>
                        <a:schemeClr val="accent1">
                          <a:lumMod val="75000"/>
                        </a:schemeClr>
                      </a:solidFill>
                      <a:prstDash val="solid"/>
                      <a:round/>
                      <a:headEnd type="none" w="med" len="med"/>
                      <a:tailEnd type="none" w="med" len="med"/>
                    </a:lnL>
                    <a:lnT w="12700" cmpd="sng">
                      <a:noFill/>
                    </a:lnT>
                    <a:lnB w="12700" cmpd="sng">
                      <a:noFill/>
                    </a:lnB>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773309859"/>
                  </a:ext>
                </a:extLst>
              </a:tr>
              <a:tr h="340811">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事例⑯</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T w="12700" cmpd="sng">
                      <a:noFill/>
                    </a:lnT>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千林</a:t>
                      </a:r>
                      <a:r>
                        <a:rPr kumimoji="1" lang="zh-TW"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T w="12700" cmpd="sng">
                      <a:noFill/>
                    </a:lnT>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初めてのオンライン抽選会！楽しいマップ制作！毎週、会議で熱い議論が！！</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T w="12700" cmpd="sng">
                      <a:noFill/>
                    </a:lnT>
                    <a:noFill/>
                  </a:tcPr>
                </a:tc>
                <a:extLst>
                  <a:ext uri="{0D108BD9-81ED-4DB2-BD59-A6C34878D82A}">
                    <a16:rowId xmlns:a16="http://schemas.microsoft.com/office/drawing/2014/main" val="4144149138"/>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事例⑰</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粉浜</a:t>
                      </a:r>
                      <a:r>
                        <a:rPr kumimoji="1" lang="zh-TW"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spc="0" baseline="0" dirty="0" smtClean="0">
                          <a:solidFill>
                            <a:schemeClr val="tx1"/>
                          </a:solidFill>
                          <a:latin typeface="UD デジタル 教科書体 NK-R" panose="02020400000000000000" pitchFamily="18" charset="-128"/>
                          <a:ea typeface="UD デジタル 教科書体 NK-R" panose="02020400000000000000" pitchFamily="18" charset="-128"/>
                        </a:rPr>
                        <a:t>「こはま日和」の「ブログサイト」の開設と「ミニコミ誌」の創刊で、地域の情報発信プラットフォームを構築</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extLst>
                  <a:ext uri="{0D108BD9-81ED-4DB2-BD59-A6C34878D82A}">
                    <a16:rowId xmlns:a16="http://schemas.microsoft.com/office/drawing/2014/main" val="3002155895"/>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事例⑱</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布施</a:t>
                      </a:r>
                      <a:r>
                        <a:rPr kumimoji="1" lang="zh-TW"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布施戎神社の福娘と連携して魅力発信～文化と商店街を地域内外に発信～</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extLst>
                  <a:ext uri="{0D108BD9-81ED-4DB2-BD59-A6C34878D82A}">
                    <a16:rowId xmlns:a16="http://schemas.microsoft.com/office/drawing/2014/main" val="1917088736"/>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事例⑲</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岸和田駅前通商店街</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「他に無いことをしよう！」商店街の若手理事の発案で、</a:t>
                      </a:r>
                      <a:r>
                        <a:rPr kumimoji="1" lang="en-US" altLang="ja-JP" sz="1050" b="1" dirty="0" smtClean="0">
                          <a:solidFill>
                            <a:schemeClr val="tx1"/>
                          </a:solidFill>
                          <a:latin typeface="UD デジタル 教科書体 NK-R" panose="02020400000000000000" pitchFamily="18" charset="-128"/>
                          <a:ea typeface="UD デジタル 教科書体 NK-R" panose="02020400000000000000" pitchFamily="18" charset="-128"/>
                        </a:rPr>
                        <a:t>e</a:t>
                      </a:r>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スポーツを活用して商店街を活性化</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extLst>
                  <a:ext uri="{0D108BD9-81ED-4DB2-BD59-A6C34878D82A}">
                    <a16:rowId xmlns:a16="http://schemas.microsoft.com/office/drawing/2014/main" val="1215518650"/>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事例⑳</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道明寺天神通り</a:t>
                      </a:r>
                      <a:r>
                        <a:rPr kumimoji="1" lang="zh-TW"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市長や駅長もバイローカルに一役！エリアの消費喚起・魅力発進を今こそ！</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extLst>
                  <a:ext uri="{0D108BD9-81ED-4DB2-BD59-A6C34878D82A}">
                    <a16:rowId xmlns:a16="http://schemas.microsoft.com/office/drawing/2014/main" val="866367179"/>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事例㉑</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岡町商店街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商店街組織にあわせた独自のデリバリーシステムを構築！～持続可能な取組みをめざして～</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extLst>
                  <a:ext uri="{0D108BD9-81ED-4DB2-BD59-A6C34878D82A}">
                    <a16:rowId xmlns:a16="http://schemas.microsoft.com/office/drawing/2014/main" val="3305986088"/>
                  </a:ext>
                </a:extLst>
              </a:tr>
              <a:tr h="340811">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事例㉒</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千日前道具屋筋商店街</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語りを地域の資産に！音声データで聴ける「一路まで楽しむ」街の魅力</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extLst>
                  <a:ext uri="{0D108BD9-81ED-4DB2-BD59-A6C34878D82A}">
                    <a16:rowId xmlns:a16="http://schemas.microsoft.com/office/drawing/2014/main" val="395474284"/>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事例㉓</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大利</a:t>
                      </a:r>
                      <a:r>
                        <a:rPr kumimoji="1" lang="zh-TW"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感染症に負けない商店街の新しい取組みが学生の取材協力により実現</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extLst>
                  <a:ext uri="{0D108BD9-81ED-4DB2-BD59-A6C34878D82A}">
                    <a16:rowId xmlns:a16="http://schemas.microsoft.com/office/drawing/2014/main" val="1744877624"/>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事例㉔</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吹田市旭通商店街</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地域の人々の「商店街利用者観点からの発想」を取り入れ、商店街</a:t>
                      </a:r>
                      <a:r>
                        <a:rPr kumimoji="1" lang="en-US" altLang="ja-JP" sz="1050" b="1" dirty="0" smtClean="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の強化を！</a:t>
                      </a:r>
                    </a:p>
                  </a:txBody>
                  <a:tcPr marT="36000" marB="36000" anchor="ctr">
                    <a:noFill/>
                  </a:tcPr>
                </a:tc>
                <a:extLst>
                  <a:ext uri="{0D108BD9-81ED-4DB2-BD59-A6C34878D82A}">
                    <a16:rowId xmlns:a16="http://schemas.microsoft.com/office/drawing/2014/main" val="408893088"/>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事例㉕</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B>
                      <a:noFill/>
                    </a:lnB>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戎橋筋</a:t>
                      </a:r>
                      <a:r>
                        <a:rPr kumimoji="1" lang="zh-TW"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B>
                      <a:noFill/>
                    </a:lnB>
                    <a:noFill/>
                  </a:tcPr>
                </a:tc>
                <a:tc>
                  <a:txBody>
                    <a:bodyPr/>
                    <a:lstStyle/>
                    <a:p>
                      <a:r>
                        <a:rPr kumimoji="1" lang="ja-JP" altLang="en-US" sz="1050" b="1" spc="0" baseline="0" dirty="0" smtClean="0">
                          <a:solidFill>
                            <a:schemeClr val="tx1"/>
                          </a:solidFill>
                          <a:latin typeface="UD デジタル 教科書体 NK-R" panose="02020400000000000000" pitchFamily="18" charset="-128"/>
                          <a:ea typeface="UD デジタル 教科書体 NK-R" panose="02020400000000000000" pitchFamily="18" charset="-128"/>
                        </a:rPr>
                        <a:t>戎橋筋商店街ファンと作ったオリジナル公式スマートフォンアプリ「えびなび」がついに完成！</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B>
                      <a:noFill/>
                    </a:lnB>
                    <a:noFill/>
                  </a:tcPr>
                </a:tc>
                <a:extLst>
                  <a:ext uri="{0D108BD9-81ED-4DB2-BD59-A6C34878D82A}">
                    <a16:rowId xmlns:a16="http://schemas.microsoft.com/office/drawing/2014/main" val="3161985207"/>
                  </a:ext>
                </a:extLst>
              </a:tr>
              <a:tr h="369649">
                <a:tc>
                  <a:txBody>
                    <a:bodyPr/>
                    <a:lstStyle/>
                    <a:p>
                      <a:pPr algn="l"/>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事例㉖</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a:noFill/>
                    </a:lnL>
                    <a:lnR>
                      <a:noFill/>
                    </a:lnR>
                    <a:lnT>
                      <a:noFill/>
                    </a:lnT>
                    <a:lnB w="12700" cmpd="sng">
                      <a:noFill/>
                    </a:lnB>
                    <a:lnTlToBr w="12700" cmpd="sng">
                      <a:noFill/>
                      <a:prstDash val="solid"/>
                    </a:lnTlToBr>
                    <a:lnBlToTr w="12700" cmpd="sng">
                      <a:noFill/>
                      <a:prstDash val="solid"/>
                    </a:lnBlTo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堺東駅前商店街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a:noFill/>
                    </a:lnL>
                    <a:lnR>
                      <a:noFill/>
                    </a:lnR>
                    <a:lnT>
                      <a:noFill/>
                    </a:lnT>
                    <a:lnB w="12700" cmpd="sng">
                      <a:noFill/>
                    </a:lnB>
                    <a:lnTlToBr w="12700" cmpd="sng">
                      <a:noFill/>
                      <a:prstDash val="solid"/>
                    </a:lnTlToBr>
                    <a:lnBlToTr w="12700" cmpd="sng">
                      <a:noFill/>
                      <a:prstDash val="solid"/>
                    </a:lnBlToTr>
                    <a:noFill/>
                  </a:tcPr>
                </a:tc>
                <a:tc>
                  <a:txBody>
                    <a:bodyPr/>
                    <a:lstStyle/>
                    <a:p>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堺東エリアの食の魅力を学生が発信！「ガシ</a:t>
                      </a:r>
                      <a:r>
                        <a:rPr kumimoji="1" lang="en-US" altLang="ja-JP" sz="1050" b="1" dirty="0" smtClean="0">
                          <a:solidFill>
                            <a:schemeClr val="tx1"/>
                          </a:solidFill>
                          <a:latin typeface="UD デジタル 教科書体 NK-R" panose="02020400000000000000" pitchFamily="18" charset="-128"/>
                          <a:ea typeface="UD デジタル 教科書体 NK-R" panose="02020400000000000000" pitchFamily="18" charset="-128"/>
                        </a:rPr>
                        <a:t>de</a:t>
                      </a:r>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街食テイクアウトサイト」の開設と「</a:t>
                      </a:r>
                      <a:r>
                        <a:rPr kumimoji="1" lang="en-US" altLang="ja-JP" sz="1050" b="1" dirty="0" smtClean="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050" b="1" smtClean="0">
                          <a:solidFill>
                            <a:schemeClr val="tx1"/>
                          </a:solidFill>
                          <a:latin typeface="UD デジタル 教科書体 NK-R" panose="02020400000000000000" pitchFamily="18" charset="-128"/>
                          <a:ea typeface="UD デジタル 教科書体 NK-R" panose="02020400000000000000" pitchFamily="18" charset="-128"/>
                        </a:rPr>
                        <a:t>冊子」の</a:t>
                      </a:r>
                      <a:r>
                        <a:rPr kumimoji="1" lang="ja-JP" altLang="en-US" sz="1050" b="1" dirty="0" smtClean="0">
                          <a:solidFill>
                            <a:schemeClr val="tx1"/>
                          </a:solidFill>
                          <a:latin typeface="UD デジタル 教科書体 NK-R" panose="02020400000000000000" pitchFamily="18" charset="-128"/>
                          <a:ea typeface="UD デジタル 教科書体 NK-R" panose="02020400000000000000" pitchFamily="18" charset="-128"/>
                        </a:rPr>
                        <a:t>制作</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9636835"/>
                  </a:ext>
                </a:extLst>
              </a:tr>
            </a:tbl>
          </a:graphicData>
        </a:graphic>
      </p:graphicFrame>
      <p:sp>
        <p:nvSpPr>
          <p:cNvPr id="28" name="テキスト ボックス 27"/>
          <p:cNvSpPr txBox="1"/>
          <p:nvPr/>
        </p:nvSpPr>
        <p:spPr>
          <a:xfrm>
            <a:off x="646042" y="150033"/>
            <a:ext cx="5173733" cy="461665"/>
          </a:xfrm>
          <a:prstGeom prst="rect">
            <a:avLst/>
          </a:prstGeom>
          <a:noFill/>
        </p:spPr>
        <p:txBody>
          <a:bodyPr wrap="square" rtlCol="0" anchor="ctr">
            <a:spAutoFit/>
          </a:bodyPr>
          <a:lstStyle/>
          <a:p>
            <a:r>
              <a:rPr kumimoji="1" lang="ja-JP" altLang="en-US" sz="2400" b="1" dirty="0">
                <a:solidFill>
                  <a:srgbClr val="327EC4"/>
                </a:solidFill>
                <a:latin typeface="UD デジタル 教科書体 NK-R" panose="02020400000000000000" pitchFamily="18" charset="-128"/>
                <a:ea typeface="UD デジタル 教科書体 NK-R" panose="02020400000000000000" pitchFamily="18" charset="-128"/>
              </a:rPr>
              <a:t>商店街の取組み</a:t>
            </a:r>
            <a:r>
              <a:rPr kumimoji="1" lang="ja-JP" altLang="en-US" sz="2400" b="1" dirty="0" smtClean="0">
                <a:solidFill>
                  <a:srgbClr val="327EC4"/>
                </a:solidFill>
                <a:latin typeface="UD デジタル 教科書体 NK-R" panose="02020400000000000000" pitchFamily="18" charset="-128"/>
                <a:ea typeface="UD デジタル 教科書体 NK-R" panose="02020400000000000000" pitchFamily="18" charset="-128"/>
              </a:rPr>
              <a:t>事例</a:t>
            </a:r>
            <a:r>
              <a:rPr kumimoji="1"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（令和３年度実施）</a:t>
            </a:r>
            <a:endParaRPr kumimoji="1" lang="ja-JP" altLang="en-US" b="1" dirty="0">
              <a:solidFill>
                <a:srgbClr val="327EC4"/>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p:cNvSpPr/>
          <p:nvPr/>
        </p:nvSpPr>
        <p:spPr>
          <a:xfrm>
            <a:off x="266772" y="256550"/>
            <a:ext cx="308415"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30" name="正方形/長方形 29"/>
          <p:cNvSpPr/>
          <p:nvPr/>
        </p:nvSpPr>
        <p:spPr>
          <a:xfrm>
            <a:off x="5375982" y="256550"/>
            <a:ext cx="4263318"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rgbClr val="98BCE4"/>
              </a:solidFill>
            </a:endParaRPr>
          </a:p>
        </p:txBody>
      </p:sp>
      <p:sp>
        <p:nvSpPr>
          <p:cNvPr id="34" name="スライド番号プレースホルダー 2">
            <a:extLst>
              <a:ext uri="{FF2B5EF4-FFF2-40B4-BE49-F238E27FC236}">
                <a16:creationId xmlns:a16="http://schemas.microsoft.com/office/drawing/2014/main" id="{1343D965-ACE2-4E03-8771-9CDC8DF2A98D}"/>
              </a:ext>
            </a:extLst>
          </p:cNvPr>
          <p:cNvSpPr>
            <a:spLocks noGrp="1"/>
          </p:cNvSpPr>
          <p:nvPr>
            <p:ph type="sldNum" sz="quarter" idx="12"/>
          </p:nvPr>
        </p:nvSpPr>
        <p:spPr>
          <a:xfrm>
            <a:off x="7539038" y="6527802"/>
            <a:ext cx="2228850" cy="365125"/>
          </a:xfrm>
        </p:spPr>
        <p:txBody>
          <a:bodyPr/>
          <a:lstStyle/>
          <a:p>
            <a:r>
              <a:rPr kumimoji="1" lang="ja-JP" altLang="en-US" dirty="0" smtClean="0"/>
              <a:t>４</a:t>
            </a:r>
            <a:endParaRPr kumimoji="1" lang="ja-JP" altLang="en-US" dirty="0"/>
          </a:p>
        </p:txBody>
      </p:sp>
      <p:sp>
        <p:nvSpPr>
          <p:cNvPr id="36" name="角丸四角形 35"/>
          <p:cNvSpPr/>
          <p:nvPr/>
        </p:nvSpPr>
        <p:spPr>
          <a:xfrm>
            <a:off x="5375981" y="5375082"/>
            <a:ext cx="3839739" cy="1173295"/>
          </a:xfrm>
          <a:prstGeom prst="roundRect">
            <a:avLst>
              <a:gd name="adj" fmla="val 649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4427E029-0054-4942-9E4E-7CD4A11FBFDA}"/>
              </a:ext>
            </a:extLst>
          </p:cNvPr>
          <p:cNvSpPr txBox="1"/>
          <p:nvPr/>
        </p:nvSpPr>
        <p:spPr>
          <a:xfrm>
            <a:off x="6639493" y="5501713"/>
            <a:ext cx="423514" cy="230832"/>
          </a:xfrm>
          <a:prstGeom prst="rect">
            <a:avLst/>
          </a:prstGeom>
          <a:noFill/>
        </p:spPr>
        <p:txBody>
          <a:bodyPr wrap="none" rtlCol="0">
            <a:spAutoFit/>
          </a:bodyPr>
          <a:lstStyle/>
          <a:p>
            <a:r>
              <a:rPr kumimoji="1" lang="en-US" altLang="ja-JP" sz="900" dirty="0">
                <a:latin typeface="UD デジタル 教科書体 NK-R" panose="02020400000000000000" pitchFamily="18" charset="-128"/>
                <a:ea typeface="UD デジタル 教科書体 NK-R" panose="02020400000000000000" pitchFamily="18" charset="-128"/>
              </a:rPr>
              <a:t>GPS</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a:extLst>
              <a:ext uri="{FF2B5EF4-FFF2-40B4-BE49-F238E27FC236}">
                <a16:creationId xmlns:a16="http://schemas.microsoft.com/office/drawing/2014/main" id="{D088EED7-DE30-42C5-8644-81BA2E7EA9F1}"/>
              </a:ext>
            </a:extLst>
          </p:cNvPr>
          <p:cNvSpPr txBox="1"/>
          <p:nvPr/>
        </p:nvSpPr>
        <p:spPr>
          <a:xfrm>
            <a:off x="6132777" y="5506857"/>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46" name="テキスト ボックス 45">
            <a:extLst>
              <a:ext uri="{FF2B5EF4-FFF2-40B4-BE49-F238E27FC236}">
                <a16:creationId xmlns:a16="http://schemas.microsoft.com/office/drawing/2014/main" id="{008D3066-0C28-468C-9520-386D76DBBE5F}"/>
              </a:ext>
            </a:extLst>
          </p:cNvPr>
          <p:cNvSpPr txBox="1"/>
          <p:nvPr/>
        </p:nvSpPr>
        <p:spPr>
          <a:xfrm>
            <a:off x="5508179" y="5506857"/>
            <a:ext cx="530915" cy="230832"/>
          </a:xfrm>
          <a:prstGeom prst="rect">
            <a:avLst/>
          </a:prstGeom>
          <a:noFill/>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商店街</a:t>
            </a:r>
          </a:p>
        </p:txBody>
      </p:sp>
      <p:sp>
        <p:nvSpPr>
          <p:cNvPr id="47" name="正方形/長方形 46"/>
          <p:cNvSpPr/>
          <p:nvPr/>
        </p:nvSpPr>
        <p:spPr>
          <a:xfrm>
            <a:off x="7030222" y="5264810"/>
            <a:ext cx="524435" cy="242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凡例</a:t>
            </a:r>
          </a:p>
        </p:txBody>
      </p:sp>
      <p:sp>
        <p:nvSpPr>
          <p:cNvPr id="48" name="テキスト ボックス 47">
            <a:extLst>
              <a:ext uri="{FF2B5EF4-FFF2-40B4-BE49-F238E27FC236}">
                <a16:creationId xmlns:a16="http://schemas.microsoft.com/office/drawing/2014/main" id="{008D3066-0C28-468C-9520-386D76DBBE5F}"/>
              </a:ext>
            </a:extLst>
          </p:cNvPr>
          <p:cNvSpPr txBox="1"/>
          <p:nvPr/>
        </p:nvSpPr>
        <p:spPr>
          <a:xfrm>
            <a:off x="5650753" y="6223613"/>
            <a:ext cx="264816" cy="230832"/>
          </a:xfrm>
          <a:prstGeom prst="rect">
            <a:avLst/>
          </a:prstGeom>
          <a:noFill/>
          <a:ln>
            <a:solidFill>
              <a:schemeClr val="tx1"/>
            </a:solidFill>
          </a:ln>
        </p:spPr>
        <p:txBody>
          <a:bodyPr wrap="none" rtlCol="0">
            <a:spAutoFit/>
          </a:bodyPr>
          <a:lstStyle/>
          <a:p>
            <a:r>
              <a:rPr kumimoji="1" lang="en-US" altLang="ja-JP" sz="900" dirty="0">
                <a:latin typeface="UD デジタル 教科書体 NK-R" panose="02020400000000000000" pitchFamily="18" charset="-128"/>
                <a:ea typeface="UD デジタル 教科書体 NK-R" panose="02020400000000000000" pitchFamily="18" charset="-128"/>
              </a:rPr>
              <a:t>A</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49" name="テキスト ボックス 48">
            <a:extLst>
              <a:ext uri="{FF2B5EF4-FFF2-40B4-BE49-F238E27FC236}">
                <a16:creationId xmlns:a16="http://schemas.microsoft.com/office/drawing/2014/main" id="{008D3066-0C28-468C-9520-386D76DBBE5F}"/>
              </a:ext>
            </a:extLst>
          </p:cNvPr>
          <p:cNvSpPr txBox="1"/>
          <p:nvPr/>
        </p:nvSpPr>
        <p:spPr>
          <a:xfrm>
            <a:off x="6215956" y="6223613"/>
            <a:ext cx="268022" cy="230832"/>
          </a:xfrm>
          <a:prstGeom prst="rect">
            <a:avLst/>
          </a:prstGeom>
          <a:noFill/>
          <a:ln>
            <a:solidFill>
              <a:schemeClr val="tx1"/>
            </a:solidFill>
          </a:ln>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Ｂ</a:t>
            </a:r>
          </a:p>
        </p:txBody>
      </p:sp>
      <p:sp>
        <p:nvSpPr>
          <p:cNvPr id="50" name="テキスト ボックス 49">
            <a:extLst>
              <a:ext uri="{FF2B5EF4-FFF2-40B4-BE49-F238E27FC236}">
                <a16:creationId xmlns:a16="http://schemas.microsoft.com/office/drawing/2014/main" id="{008D3066-0C28-468C-9520-386D76DBBE5F}"/>
              </a:ext>
            </a:extLst>
          </p:cNvPr>
          <p:cNvSpPr txBox="1"/>
          <p:nvPr/>
        </p:nvSpPr>
        <p:spPr>
          <a:xfrm>
            <a:off x="6752936" y="6223613"/>
            <a:ext cx="269626" cy="230832"/>
          </a:xfrm>
          <a:prstGeom prst="rect">
            <a:avLst/>
          </a:prstGeom>
          <a:noFill/>
          <a:ln>
            <a:solidFill>
              <a:schemeClr val="tx1"/>
            </a:solidFill>
          </a:ln>
        </p:spPr>
        <p:txBody>
          <a:bodyPr wrap="non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Ｃ</a:t>
            </a:r>
          </a:p>
        </p:txBody>
      </p:sp>
      <p:sp>
        <p:nvSpPr>
          <p:cNvPr id="51" name="テキスト ボックス 50"/>
          <p:cNvSpPr txBox="1"/>
          <p:nvPr/>
        </p:nvSpPr>
        <p:spPr>
          <a:xfrm>
            <a:off x="7418210" y="5449121"/>
            <a:ext cx="1797510" cy="1131079"/>
          </a:xfrm>
          <a:prstGeom prst="rect">
            <a:avLst/>
          </a:prstGeom>
          <a:noFill/>
        </p:spPr>
        <p:txBody>
          <a:bodyPr wrap="square" rtlCol="0">
            <a:spAutoFit/>
          </a:bodyPr>
          <a:lstStyle/>
          <a:p>
            <a:pPr>
              <a:lnSpc>
                <a:spcPct val="150000"/>
              </a:lnSpc>
            </a:pPr>
            <a:r>
              <a:rPr kumimoji="1" lang="ja-JP" altLang="en-US" sz="900" dirty="0">
                <a:latin typeface="UD デジタル 教科書体 NK-R" panose="02020400000000000000" pitchFamily="18" charset="-128"/>
                <a:ea typeface="UD デジタル 教科書体 NK-R" panose="02020400000000000000" pitchFamily="18" charset="-128"/>
              </a:rPr>
              <a:t>これらのアイコンは、この事例が</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A</a:t>
            </a:r>
            <a:r>
              <a:rPr kumimoji="1" lang="ja-JP" altLang="en-US" sz="900" dirty="0">
                <a:latin typeface="UD デジタル 教科書体 NK-R" panose="02020400000000000000" pitchFamily="18" charset="-128"/>
                <a:ea typeface="UD デジタル 教科書体 NK-R" panose="02020400000000000000" pitchFamily="18" charset="-128"/>
              </a:rPr>
              <a:t>　を、　</a:t>
            </a:r>
            <a:r>
              <a:rPr kumimoji="1" lang="en-US" altLang="ja-JP" sz="900" dirty="0">
                <a:latin typeface="UD デジタル 教科書体 NK-R" panose="02020400000000000000" pitchFamily="18" charset="-128"/>
                <a:ea typeface="UD デジタル 教科書体 NK-R" panose="02020400000000000000" pitchFamily="18" charset="-128"/>
              </a:rPr>
              <a:t>B</a:t>
            </a:r>
            <a:r>
              <a:rPr kumimoji="1" lang="ja-JP" altLang="en-US" sz="900" dirty="0">
                <a:latin typeface="UD デジタル 教科書体 NK-R" panose="02020400000000000000" pitchFamily="18" charset="-128"/>
                <a:ea typeface="UD デジタル 教科書体 NK-R" panose="02020400000000000000" pitchFamily="18" charset="-128"/>
              </a:rPr>
              <a:t>　と連携して　または</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B</a:t>
            </a:r>
            <a:r>
              <a:rPr kumimoji="1" lang="ja-JP" altLang="en-US" sz="900" dirty="0">
                <a:latin typeface="UD デジタル 教科書体 NK-R" panose="02020400000000000000" pitchFamily="18" charset="-128"/>
                <a:ea typeface="UD デジタル 教科書体 NK-R" panose="02020400000000000000" pitchFamily="18" charset="-128"/>
              </a:rPr>
              <a:t>　を活用しながら</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900" dirty="0">
                <a:latin typeface="UD デジタル 教科書体 NK-R" panose="02020400000000000000" pitchFamily="18" charset="-128"/>
                <a:ea typeface="UD デジタル 教科書体 NK-R" panose="02020400000000000000" pitchFamily="18" charset="-128"/>
              </a:rPr>
              <a:t>C</a:t>
            </a:r>
            <a:r>
              <a:rPr kumimoji="1" lang="ja-JP" altLang="en-US" sz="900" dirty="0">
                <a:latin typeface="UD デジタル 教科書体 NK-R" panose="02020400000000000000" pitchFamily="18" charset="-128"/>
                <a:ea typeface="UD デジタル 教科書体 NK-R" panose="02020400000000000000" pitchFamily="18" charset="-128"/>
              </a:rPr>
              <a:t>　の手法で活性化をめざす</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900" dirty="0">
                <a:latin typeface="UD デジタル 教科書体 NK-R" panose="02020400000000000000" pitchFamily="18" charset="-128"/>
                <a:ea typeface="UD デジタル 教科書体 NK-R" panose="02020400000000000000" pitchFamily="18" charset="-128"/>
              </a:rPr>
              <a:t>取組みであることを示しています</a:t>
            </a:r>
          </a:p>
        </p:txBody>
      </p:sp>
      <p:sp>
        <p:nvSpPr>
          <p:cNvPr id="52" name="テキスト ボックス 51">
            <a:extLst>
              <a:ext uri="{FF2B5EF4-FFF2-40B4-BE49-F238E27FC236}">
                <a16:creationId xmlns:a16="http://schemas.microsoft.com/office/drawing/2014/main" id="{008D3066-0C28-468C-9520-386D76DBBE5F}"/>
              </a:ext>
            </a:extLst>
          </p:cNvPr>
          <p:cNvSpPr txBox="1"/>
          <p:nvPr/>
        </p:nvSpPr>
        <p:spPr>
          <a:xfrm>
            <a:off x="7458893" y="5711099"/>
            <a:ext cx="184731" cy="195749"/>
          </a:xfrm>
          <a:prstGeom prst="rect">
            <a:avLst/>
          </a:prstGeom>
          <a:noFill/>
          <a:ln>
            <a:solidFill>
              <a:schemeClr val="tx1"/>
            </a:solidFill>
          </a:ln>
        </p:spPr>
        <p:txBody>
          <a:bodyPr wrap="none" rtlCol="0">
            <a:noAutofit/>
          </a:bodyPr>
          <a:lstStyle/>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3" name="テキスト ボックス 52">
            <a:extLst>
              <a:ext uri="{FF2B5EF4-FFF2-40B4-BE49-F238E27FC236}">
                <a16:creationId xmlns:a16="http://schemas.microsoft.com/office/drawing/2014/main" id="{008D3066-0C28-468C-9520-386D76DBBE5F}"/>
              </a:ext>
            </a:extLst>
          </p:cNvPr>
          <p:cNvSpPr txBox="1"/>
          <p:nvPr/>
        </p:nvSpPr>
        <p:spPr>
          <a:xfrm>
            <a:off x="7802376" y="5707589"/>
            <a:ext cx="184731" cy="195749"/>
          </a:xfrm>
          <a:prstGeom prst="rect">
            <a:avLst/>
          </a:prstGeom>
          <a:noFill/>
          <a:ln>
            <a:solidFill>
              <a:schemeClr val="tx1"/>
            </a:solidFill>
          </a:ln>
        </p:spPr>
        <p:txBody>
          <a:bodyPr wrap="none" rtlCol="0">
            <a:noAutofit/>
          </a:bodyPr>
          <a:lstStyle/>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4" name="テキスト ボックス 53">
            <a:extLst>
              <a:ext uri="{FF2B5EF4-FFF2-40B4-BE49-F238E27FC236}">
                <a16:creationId xmlns:a16="http://schemas.microsoft.com/office/drawing/2014/main" id="{008D3066-0C28-468C-9520-386D76DBBE5F}"/>
              </a:ext>
            </a:extLst>
          </p:cNvPr>
          <p:cNvSpPr txBox="1"/>
          <p:nvPr/>
        </p:nvSpPr>
        <p:spPr>
          <a:xfrm>
            <a:off x="7458893" y="5926780"/>
            <a:ext cx="184731" cy="195749"/>
          </a:xfrm>
          <a:prstGeom prst="rect">
            <a:avLst/>
          </a:prstGeom>
          <a:noFill/>
          <a:ln>
            <a:solidFill>
              <a:schemeClr val="tx1"/>
            </a:solidFill>
          </a:ln>
        </p:spPr>
        <p:txBody>
          <a:bodyPr wrap="none" rtlCol="0">
            <a:noAutofit/>
          </a:bodyPr>
          <a:lstStyle/>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a:extLst>
              <a:ext uri="{FF2B5EF4-FFF2-40B4-BE49-F238E27FC236}">
                <a16:creationId xmlns:a16="http://schemas.microsoft.com/office/drawing/2014/main" id="{008D3066-0C28-468C-9520-386D76DBBE5F}"/>
              </a:ext>
            </a:extLst>
          </p:cNvPr>
          <p:cNvSpPr txBox="1"/>
          <p:nvPr/>
        </p:nvSpPr>
        <p:spPr>
          <a:xfrm>
            <a:off x="7462450" y="6145406"/>
            <a:ext cx="184731" cy="195749"/>
          </a:xfrm>
          <a:prstGeom prst="rect">
            <a:avLst/>
          </a:prstGeom>
          <a:noFill/>
          <a:ln>
            <a:solidFill>
              <a:schemeClr val="tx1"/>
            </a:solidFill>
          </a:ln>
        </p:spPr>
        <p:txBody>
          <a:bodyPr wrap="none" rtlCol="0">
            <a:noAutofit/>
          </a:bodyPr>
          <a:lstStyle/>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pic>
        <p:nvPicPr>
          <p:cNvPr id="35" name="図 34">
            <a:extLst>
              <a:ext uri="{FF2B5EF4-FFF2-40B4-BE49-F238E27FC236}">
                <a16:creationId xmlns:a16="http://schemas.microsoft.com/office/drawing/2014/main" id="{6EC06957-EF14-5441-9039-878296EB78F9}"/>
              </a:ext>
            </a:extLst>
          </p:cNvPr>
          <p:cNvPicPr>
            <a:picLocks noChangeAspect="1"/>
          </p:cNvPicPr>
          <p:nvPr/>
        </p:nvPicPr>
        <p:blipFill>
          <a:blip r:embed="rId2"/>
          <a:stretch>
            <a:fillRect/>
          </a:stretch>
        </p:blipFill>
        <p:spPr>
          <a:xfrm>
            <a:off x="5561513" y="5693788"/>
            <a:ext cx="419100" cy="419100"/>
          </a:xfrm>
          <a:prstGeom prst="rect">
            <a:avLst/>
          </a:prstGeom>
        </p:spPr>
      </p:pic>
      <p:pic>
        <p:nvPicPr>
          <p:cNvPr id="58" name="図 57">
            <a:extLst>
              <a:ext uri="{FF2B5EF4-FFF2-40B4-BE49-F238E27FC236}">
                <a16:creationId xmlns:a16="http://schemas.microsoft.com/office/drawing/2014/main" id="{E602C41B-7444-2943-85A9-F6511041D94D}"/>
              </a:ext>
            </a:extLst>
          </p:cNvPr>
          <p:cNvPicPr>
            <a:picLocks noChangeAspect="1"/>
          </p:cNvPicPr>
          <p:nvPr/>
        </p:nvPicPr>
        <p:blipFill>
          <a:blip r:embed="rId3"/>
          <a:stretch>
            <a:fillRect/>
          </a:stretch>
        </p:blipFill>
        <p:spPr>
          <a:xfrm>
            <a:off x="6635934" y="5693788"/>
            <a:ext cx="419100" cy="419100"/>
          </a:xfrm>
          <a:prstGeom prst="rect">
            <a:avLst/>
          </a:prstGeom>
        </p:spPr>
      </p:pic>
      <p:sp>
        <p:nvSpPr>
          <p:cNvPr id="33" name="十字形 32">
            <a:extLst>
              <a:ext uri="{FF2B5EF4-FFF2-40B4-BE49-F238E27FC236}">
                <a16:creationId xmlns:a16="http://schemas.microsoft.com/office/drawing/2014/main" id="{5EC9AEAF-2012-4C2B-BB4A-1DAD4FA6047E}"/>
              </a:ext>
            </a:extLst>
          </p:cNvPr>
          <p:cNvSpPr/>
          <p:nvPr/>
        </p:nvSpPr>
        <p:spPr>
          <a:xfrm>
            <a:off x="5986113" y="5852949"/>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9" name="二等辺三角形 58">
            <a:extLst>
              <a:ext uri="{FF2B5EF4-FFF2-40B4-BE49-F238E27FC236}">
                <a16:creationId xmlns:a16="http://schemas.microsoft.com/office/drawing/2014/main" id="{EABDE929-9C9E-4273-B812-EB418551A9D2}"/>
              </a:ext>
            </a:extLst>
          </p:cNvPr>
          <p:cNvSpPr/>
          <p:nvPr/>
        </p:nvSpPr>
        <p:spPr>
          <a:xfrm rot="5400000">
            <a:off x="7054420" y="586773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図 59">
            <a:extLst>
              <a:ext uri="{FF2B5EF4-FFF2-40B4-BE49-F238E27FC236}">
                <a16:creationId xmlns:a16="http://schemas.microsoft.com/office/drawing/2014/main" id="{A84AE07B-57A6-4C4C-B399-60A1558C2687}"/>
              </a:ext>
            </a:extLst>
          </p:cNvPr>
          <p:cNvPicPr>
            <a:picLocks noChangeAspect="1"/>
          </p:cNvPicPr>
          <p:nvPr/>
        </p:nvPicPr>
        <p:blipFill>
          <a:blip r:embed="rId4"/>
          <a:stretch>
            <a:fillRect/>
          </a:stretch>
        </p:blipFill>
        <p:spPr>
          <a:xfrm>
            <a:off x="6098826" y="5693788"/>
            <a:ext cx="419100" cy="419100"/>
          </a:xfrm>
          <a:prstGeom prst="rect">
            <a:avLst/>
          </a:prstGeom>
        </p:spPr>
      </p:pic>
    </p:spTree>
    <p:extLst>
      <p:ext uri="{BB962C8B-B14F-4D97-AF65-F5344CB8AC3E}">
        <p14:creationId xmlns:p14="http://schemas.microsoft.com/office/powerpoint/2010/main" val="319308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07933" y="3083205"/>
            <a:ext cx="8131268" cy="618565"/>
          </a:xfrm>
        </p:spPr>
        <p:txBody>
          <a:bodyPr>
            <a:normAutofit/>
          </a:bodyPr>
          <a:lstStyle/>
          <a:p>
            <a:pPr marL="0" indent="0">
              <a:buNone/>
            </a:pPr>
            <a:r>
              <a:rPr lang="ja-JP" altLang="en-US" sz="3600" b="1" dirty="0" smtClean="0">
                <a:solidFill>
                  <a:srgbClr val="327EC4"/>
                </a:solidFill>
                <a:latin typeface="UD デジタル 教科書体 NK-R" panose="02020400000000000000" pitchFamily="18" charset="-128"/>
                <a:ea typeface="UD デジタル 教科書体 NK-R" panose="02020400000000000000" pitchFamily="18" charset="-128"/>
              </a:rPr>
              <a:t>商店街</a:t>
            </a:r>
            <a:r>
              <a:rPr lang="ja-JP" altLang="en-US" sz="3600" b="1" dirty="0">
                <a:solidFill>
                  <a:srgbClr val="327EC4"/>
                </a:solidFill>
                <a:latin typeface="UD デジタル 教科書体 NK-R" panose="02020400000000000000" pitchFamily="18" charset="-128"/>
                <a:ea typeface="UD デジタル 教科書体 NK-R" panose="02020400000000000000" pitchFamily="18" charset="-128"/>
              </a:rPr>
              <a:t>の取組み事例</a:t>
            </a:r>
            <a:r>
              <a:rPr lang="ja-JP" altLang="en-US" b="1" dirty="0">
                <a:solidFill>
                  <a:srgbClr val="327EC4"/>
                </a:solidFill>
                <a:latin typeface="UD デジタル 教科書体 NK-R" panose="02020400000000000000" pitchFamily="18" charset="-128"/>
                <a:ea typeface="UD デジタル 教科書体 NK-R" panose="02020400000000000000" pitchFamily="18" charset="-128"/>
              </a:rPr>
              <a:t>（令和２年度</a:t>
            </a:r>
            <a:r>
              <a:rPr lang="ja-JP" altLang="en-US" b="1" dirty="0" smtClean="0">
                <a:solidFill>
                  <a:srgbClr val="327EC4"/>
                </a:solidFill>
                <a:latin typeface="UD デジタル 教科書体 NK-R" panose="02020400000000000000" pitchFamily="18" charset="-128"/>
                <a:ea typeface="UD デジタル 教科書体 NK-R" panose="02020400000000000000" pitchFamily="18" charset="-128"/>
              </a:rPr>
              <a:t>実施）</a:t>
            </a:r>
            <a:endParaRPr lang="ja-JP" altLang="en-US" b="1" dirty="0">
              <a:solidFill>
                <a:srgbClr val="327EC4"/>
              </a:solidFill>
              <a:latin typeface="UD デジタル 教科書体 NK-R" panose="02020400000000000000" pitchFamily="18" charset="-128"/>
              <a:ea typeface="UD デジタル 教科書体 NK-R" panose="02020400000000000000" pitchFamily="18" charset="-128"/>
            </a:endParaRP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r>
              <a:rPr kumimoji="1" lang="en-US" altLang="ja-JP" dirty="0"/>
              <a:t>5</a:t>
            </a:r>
            <a:endParaRPr kumimoji="1" lang="ja-JP" altLang="en-US" dirty="0"/>
          </a:p>
        </p:txBody>
      </p:sp>
    </p:spTree>
    <p:extLst>
      <p:ext uri="{BB962C8B-B14F-4D97-AF65-F5344CB8AC3E}">
        <p14:creationId xmlns:p14="http://schemas.microsoft.com/office/powerpoint/2010/main" val="1828289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9" y="3830010"/>
            <a:ext cx="6684400" cy="1384995"/>
          </a:xfrm>
          <a:prstGeom prst="rect">
            <a:avLst/>
          </a:prstGeom>
          <a:noFill/>
        </p:spPr>
        <p:txBody>
          <a:bodyPr wrap="square" rtlCol="0">
            <a:spAutoFit/>
          </a:bodyPr>
          <a:lstStyle/>
          <a:p>
            <a:pPr marL="88900" indent="-88900"/>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　「ＧＰＳアートラン＆ウォーク」　は、商店街及びエリアの店舗や名所など、魅力発見のきっかけづくりに寄与。同時に作成したマップは、商店街の若手が参加して掲載する店舗を選定。</a:t>
            </a:r>
            <a:r>
              <a:rPr lang="en-US" altLang="ja-JP"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回あたりのイベントでは参加者を２０名程度に限定し、感染症対策を講じながら実施。</a:t>
            </a:r>
            <a:endParaRPr lang="en-US" altLang="ja-JP"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複数商店街が同様の事業を共催化することで各商店街を回遊しながら、参加者に各々の商店街特色や魅力を効果的に発信できると確信し、今後は共催商店街の輪を広げることを検討。</a:t>
            </a:r>
            <a:endParaRPr lang="en-US" altLang="ja-JP"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endParaRPr lang="en-US" altLang="ja-JP"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indent="-88900"/>
            <a:r>
              <a:rPr kumimoji="1" lang="ja-JP" altLang="en-US" sz="1050" dirty="0">
                <a:latin typeface="UD デジタル 教科書体 NK-R" panose="02020400000000000000" pitchFamily="18" charset="-128"/>
                <a:ea typeface="UD デジタル 教科書体 NK-R" panose="02020400000000000000" pitchFamily="18" charset="-128"/>
              </a:rPr>
              <a:t>②　「ビギン寄席」は、</a:t>
            </a:r>
            <a:r>
              <a:rPr kumimoji="1" lang="en-US" altLang="ja-JP" sz="1050" dirty="0">
                <a:latin typeface="UD デジタル 教科書体 NK-R" panose="02020400000000000000" pitchFamily="18" charset="-128"/>
                <a:ea typeface="UD デジタル 教科書体 NK-R" panose="02020400000000000000" pitchFamily="18" charset="-128"/>
              </a:rPr>
              <a:t>30</a:t>
            </a:r>
            <a:r>
              <a:rPr kumimoji="1" lang="ja-JP" altLang="en-US" sz="1050" dirty="0">
                <a:latin typeface="UD デジタル 教科書体 NK-R" panose="02020400000000000000" pitchFamily="18" charset="-128"/>
                <a:ea typeface="UD デジタル 教科書体 NK-R" panose="02020400000000000000" pitchFamily="18" charset="-128"/>
              </a:rPr>
              <a:t>年近く開催してきた恒例イベントで、毎回７０席程度のキャパシティーが満席になる状況であったが、コロナ禍ではじめて</a:t>
            </a:r>
            <a:r>
              <a:rPr kumimoji="1" lang="en-US" altLang="ja-JP" sz="1050" dirty="0">
                <a:latin typeface="UD デジタル 教科書体 NK-R" panose="02020400000000000000" pitchFamily="18" charset="-128"/>
                <a:ea typeface="UD デジタル 教科書体 NK-R" panose="02020400000000000000" pitchFamily="18" charset="-128"/>
              </a:rPr>
              <a:t>Web</a:t>
            </a:r>
            <a:r>
              <a:rPr kumimoji="1" lang="ja-JP" altLang="en-US" sz="1050" dirty="0">
                <a:latin typeface="UD デジタル 教科書体 NK-R" panose="02020400000000000000" pitchFamily="18" charset="-128"/>
                <a:ea typeface="UD デジタル 教科書体 NK-R" panose="02020400000000000000" pitchFamily="18" charset="-128"/>
              </a:rPr>
              <a:t>サイトでの配信に切り替え、視聴者から変わらぬ好評を得た。　</a:t>
            </a:r>
            <a:endParaRPr kumimoji="1" lang="en-US" altLang="ja-JP" sz="1050" dirty="0">
              <a:latin typeface="UD デジタル 教科書体 NK-R" panose="02020400000000000000" pitchFamily="18" charset="-128"/>
              <a:ea typeface="UD デジタル 教科書体 NK-R" panose="02020400000000000000" pitchFamily="18" charset="-128"/>
            </a:endParaRPr>
          </a:p>
        </p:txBody>
      </p:sp>
      <p:graphicFrame>
        <p:nvGraphicFramePr>
          <p:cNvPr id="7" name="表 6"/>
          <p:cNvGraphicFramePr>
            <a:graphicFrameLocks noGrp="1"/>
          </p:cNvGraphicFramePr>
          <p:nvPr>
            <p:extLst>
              <p:ext uri="{D42A27DB-BD31-4B8C-83A1-F6EECF244321}">
                <p14:modId xmlns:p14="http://schemas.microsoft.com/office/powerpoint/2010/main" val="671231509"/>
              </p:ext>
            </p:extLst>
          </p:nvPr>
        </p:nvGraphicFramePr>
        <p:xfrm>
          <a:off x="185057" y="278433"/>
          <a:ext cx="6790711" cy="24384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243632">
                <a:tc>
                  <a:txBody>
                    <a:bodyPr/>
                    <a:lstStyle/>
                    <a:p>
                      <a:pPr algn="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事例①</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ja-JP" altLang="ja-JP" sz="1000" dirty="0">
                          <a:solidFill>
                            <a:schemeClr val="tx1"/>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京橋</a:t>
                      </a:r>
                      <a:r>
                        <a:rPr lang="en-US" altLang="ja-JP" sz="1000" dirty="0">
                          <a:solidFill>
                            <a:schemeClr val="tx1"/>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GPS</a:t>
                      </a:r>
                      <a:r>
                        <a:rPr lang="ja-JP" altLang="ja-JP" sz="1000" dirty="0">
                          <a:solidFill>
                            <a:schemeClr val="tx1"/>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アートラン</a:t>
                      </a:r>
                      <a:r>
                        <a:rPr lang="ja-JP" altLang="en-US" sz="1000" dirty="0">
                          <a:solidFill>
                            <a:schemeClr val="tx1"/>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＆ウォーク</a:t>
                      </a:r>
                      <a:r>
                        <a:rPr lang="ja-JP" altLang="ja-JP" sz="1000" dirty="0">
                          <a:solidFill>
                            <a:schemeClr val="tx1"/>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ビギン寄席ライブ配信</a:t>
                      </a:r>
                      <a:endPar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246020" y="760210"/>
            <a:ext cx="9403443" cy="369332"/>
          </a:xfrm>
          <a:prstGeom prst="rect">
            <a:avLst/>
          </a:prstGeom>
        </p:spPr>
        <p:txBody>
          <a:bodyPr wrap="square">
            <a:spAutoFit/>
          </a:bodyPr>
          <a:lstStyle/>
          <a:p>
            <a:r>
              <a:rPr lang="ja-JP" altLang="en-US" b="1" dirty="0">
                <a:solidFill>
                  <a:schemeClr val="accent1">
                    <a:lumMod val="7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複数商店街共同で、商店街回遊の仕組みを作る先駆的な手法</a:t>
            </a:r>
            <a:endParaRPr kumimoji="1" lang="ja-JP" altLang="en-US" b="1" dirty="0">
              <a:solidFill>
                <a:schemeClr val="accent1">
                  <a:lumMod val="75000"/>
                </a:schemeClr>
              </a:solidFill>
              <a:latin typeface="UD デジタル 教科書体 NK-R" panose="02020400000000000000" pitchFamily="18" charset="-128"/>
              <a:ea typeface="UD デジタル 教科書体 NK-R" panose="02020400000000000000" pitchFamily="18" charset="-128"/>
            </a:endParaRPr>
          </a:p>
        </p:txBody>
      </p:sp>
      <p:sp>
        <p:nvSpPr>
          <p:cNvPr id="26" name="テキスト ボックス 25"/>
          <p:cNvSpPr txBox="1"/>
          <p:nvPr/>
        </p:nvSpPr>
        <p:spPr>
          <a:xfrm>
            <a:off x="413195" y="1338596"/>
            <a:ext cx="6395062" cy="577081"/>
          </a:xfrm>
          <a:prstGeom prst="rect">
            <a:avLst/>
          </a:prstGeom>
          <a:noFill/>
        </p:spPr>
        <p:txBody>
          <a:bodyPr wrap="square" rtlCol="0">
            <a:sp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　隣接する京橋中央商店街と新京橋商店街が連携し、コロナ禍における取組みとして、</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走行箇所の</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絵を完成させる「ＧＰＳアートラン</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＆ウォーク</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」を実施。さらに、商店街で</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25</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年間続いている</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名物</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イベント</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、なにわの文化を伝える落語会「ビギン寄席」を</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サイトで</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配信。</a:t>
            </a:r>
            <a:r>
              <a:rPr kumimoji="1"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これらの取組みを通じて、商店街一帯の魅力を発信。</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388599" y="2169190"/>
            <a:ext cx="6419658" cy="1346522"/>
          </a:xfrm>
          <a:prstGeom prst="rect">
            <a:avLst/>
          </a:prstGeom>
          <a:noFill/>
        </p:spPr>
        <p:txBody>
          <a:bodyPr wrap="square" rtlCol="0">
            <a:spAutoFit/>
          </a:bodyPr>
          <a:lstStyle/>
          <a:p>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　「</a:t>
            </a:r>
            <a:r>
              <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GPS</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アートラン</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＆ウォーク</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」の実施</a:t>
            </a:r>
            <a:endParaRPr lang="ja-JP" alt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33350" indent="114300" algn="just">
              <a:lnSpc>
                <a:spcPts val="1200"/>
              </a:lnSpc>
            </a:pP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専用アプリを活用して走行箇所をスマートフォンやタブレット端末に表示して絵を完成させるイベント。</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参加者は、完成させた絵を</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商店街事務局に</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見せると</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各店舗で</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使用できる</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商品券がもらえる。気軽に参加してもらえるように</a:t>
            </a:r>
            <a:r>
              <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10Km</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程度の範囲を想定。初回は、関係者が試走し</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た</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ＰＲ</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動画</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撮影</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し、商店街の</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で公表</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lnSpc>
                <a:spcPts val="1200"/>
              </a:lnSpc>
            </a:pPr>
            <a:endPar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lnSpc>
                <a:spcPts val="1200"/>
              </a:lnSpc>
            </a:pP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②　「ビギン寄席」の</a:t>
            </a:r>
            <a:r>
              <a:rPr lang="en-US"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en-US"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サイトでの</a:t>
            </a:r>
            <a:r>
              <a:rPr lang="ja-JP" altLang="ja-JP" sz="105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配信</a:t>
            </a:r>
            <a:endParaRPr lang="ja-JP" alt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indent="-88900"/>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平成</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4</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年から商店街内のホール</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（ビギンホール）</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で定期的に開催してきた名物イベント</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だが、コロナ禍の影響</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で中止。</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新しい生活様式</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a:t>
            </a:r>
            <a:r>
              <a:rPr lang="ja-JP"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合わせた開催手法として、</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集客型イベントではなく</a:t>
            </a:r>
            <a:r>
              <a:rPr lang="en-US" altLang="ja-JP"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サイトでの配信</a:t>
            </a:r>
            <a:r>
              <a:rPr lang="ja-JP" altLang="en-US" sz="105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により再開</a:t>
            </a:r>
            <a:r>
              <a:rPr lang="ja-JP" altLang="en-US" sz="105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7582560" y="4942643"/>
            <a:ext cx="1600200" cy="2308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ビギン寄席配信</a:t>
            </a:r>
          </a:p>
        </p:txBody>
      </p:sp>
      <p:sp>
        <p:nvSpPr>
          <p:cNvPr id="38" name="角丸四角形 37"/>
          <p:cNvSpPr/>
          <p:nvPr/>
        </p:nvSpPr>
        <p:spPr>
          <a:xfrm>
            <a:off x="4296204"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lvl="0" defTabSz="914400">
              <a:buClr>
                <a:schemeClr val="accent1"/>
              </a:buClr>
              <a:defRPr/>
            </a:pP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寄席の収録時には、撮影スタッフなどの関係者は当然ながらマスク着用、消毒に毎回各自検温し、現場に臨みました。</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71450" lvl="0" indent="-171450" defTabSz="914400">
              <a:lnSpc>
                <a:spcPct val="150000"/>
              </a:lnSpc>
              <a:buClr>
                <a:srgbClr val="327EC4"/>
              </a:buClr>
              <a:buFont typeface="Wingdings" panose="05000000000000000000" pitchFamily="2" charset="2"/>
              <a:buChar char="l"/>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kumimoji="0"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sym typeface="+mn-ea"/>
              </a:rPr>
              <a:t>３密」を避けるため、</a:t>
            </a:r>
            <a:r>
              <a:rPr kumimoji="0" lang="en-US" altLang="ja-JP"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sym typeface="+mn-ea"/>
              </a:rPr>
              <a:t>GPS</a:t>
            </a:r>
            <a:r>
              <a:rPr kumimoji="0" lang="ja-JP" altLang="en-US" sz="9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sym typeface="+mn-ea"/>
              </a:rPr>
              <a:t>アートラン＆ウォークの参加シートは店舗に設置し、参加者に取っていただく方法を採用しました。また集合時間・場所など指定せずに自由に参加いただくルールを採用しました。</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41" name="角丸四角形 40"/>
          <p:cNvSpPr/>
          <p:nvPr/>
        </p:nvSpPr>
        <p:spPr>
          <a:xfrm>
            <a:off x="289064" y="5300809"/>
            <a:ext cx="4130225"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00" spc="300" dirty="0">
              <a:solidFill>
                <a:schemeClr val="tx1"/>
              </a:solidFill>
              <a:latin typeface="UD デジタル 教科書体 NK-R" panose="02020400000000000000" pitchFamily="18" charset="-128"/>
              <a:ea typeface="UD デジタル 教科書体 NK-R" panose="02020400000000000000" pitchFamily="18" charset="-128"/>
            </a:endParaRPr>
          </a:p>
          <a:p>
            <a:pPr marL="114300" indent="-114300" algn="just">
              <a:lnSpc>
                <a:spcPts val="1200"/>
              </a:lnSpc>
            </a:pPr>
            <a:endParaRPr lang="ja-JP" alt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最近流行しているＧＰＳアートラン＆ウォークを、コロナ禍で集客型イベントが制約される中で、一人でも参加可能な事業として企画しました。また、ビギン寄席も、来街者から再開を望む声をいただく中で、</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サイトから配信として再開することができました。</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1262063" indent="-187325">
              <a:buClr>
                <a:srgbClr val="327EC4"/>
              </a:buClr>
              <a:buFont typeface="Wingdings" panose="05000000000000000000" pitchFamily="2" charset="2"/>
              <a:buChar char="l"/>
            </a:pP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この機会に、商店街の魅力を感じてもらい、リピーターになってもらえれば、という思いで事業を実施しました。</a:t>
            </a:r>
          </a:p>
        </p:txBody>
      </p:sp>
      <p:cxnSp>
        <p:nvCxnSpPr>
          <p:cNvPr id="43" name="直線コネクタ 42"/>
          <p:cNvCxnSpPr/>
          <p:nvPr/>
        </p:nvCxnSpPr>
        <p:spPr>
          <a:xfrm>
            <a:off x="398123" y="5511562"/>
            <a:ext cx="389808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419290"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200170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30" name="角丸四角形 29"/>
          <p:cNvSpPr/>
          <p:nvPr/>
        </p:nvSpPr>
        <p:spPr>
          <a:xfrm>
            <a:off x="397145" y="364920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98332" y="6413492"/>
            <a:ext cx="876269" cy="338554"/>
          </a:xfrm>
          <a:prstGeom prst="rect">
            <a:avLst/>
          </a:prstGeom>
          <a:noFill/>
        </p:spPr>
        <p:txBody>
          <a:bodyPr wrap="square" rtlCol="0">
            <a:spAutoFit/>
          </a:bodyPr>
          <a:lstStyle/>
          <a:p>
            <a:pPr algn="ctr"/>
            <a:r>
              <a:rPr kumimoji="1" lang="ja-JP" altLang="en-US" sz="8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8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土蔵　康司　</a:t>
            </a:r>
            <a:endParaRPr lang="en-US" altLang="ja-JP" sz="8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ja-JP" sz="8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理事長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8749988" y="6318737"/>
            <a:ext cx="876269"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en-US" altLang="ja-JP" sz="900" dirty="0">
                <a:latin typeface="UD デジタル 教科書体 NK-R" panose="02020400000000000000" pitchFamily="18" charset="-128"/>
                <a:ea typeface="UD デジタル 教科書体 NK-R" panose="02020400000000000000" pitchFamily="18" charset="-128"/>
              </a:rPr>
              <a:t>Web</a:t>
            </a:r>
            <a:r>
              <a:rPr kumimoji="1" lang="ja-JP" altLang="en-US" sz="900" dirty="0">
                <a:latin typeface="UD デジタル 教科書体 NK-R" panose="02020400000000000000" pitchFamily="18" charset="-128"/>
                <a:ea typeface="UD デジタル 教科書体 NK-R" panose="02020400000000000000" pitchFamily="18" charset="-128"/>
              </a:rPr>
              <a:t>サイト</a:t>
            </a:r>
          </a:p>
        </p:txBody>
      </p:sp>
      <p:sp>
        <p:nvSpPr>
          <p:cNvPr id="58" name="テキスト ボックス 57"/>
          <p:cNvSpPr txBox="1"/>
          <p:nvPr/>
        </p:nvSpPr>
        <p:spPr>
          <a:xfrm>
            <a:off x="6725283" y="2229921"/>
            <a:ext cx="1776006"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en-US" altLang="ja-JP" sz="900" dirty="0">
                <a:latin typeface="UD デジタル 教科書体 NK-R" panose="02020400000000000000" pitchFamily="18" charset="-128"/>
                <a:ea typeface="UD デジタル 教科書体 NK-R" panose="02020400000000000000" pitchFamily="18" charset="-128"/>
              </a:rPr>
              <a:t>GPS</a:t>
            </a:r>
            <a:r>
              <a:rPr kumimoji="1" lang="ja-JP" altLang="en-US" sz="900" dirty="0">
                <a:latin typeface="UD デジタル 教科書体 NK-R" panose="02020400000000000000" pitchFamily="18" charset="-128"/>
                <a:ea typeface="UD デジタル 教科書体 NK-R" panose="02020400000000000000" pitchFamily="18" charset="-128"/>
              </a:rPr>
              <a:t>アートラン＆ウォーク」</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a:latin typeface="UD デジタル 教科書体 NK-R" panose="02020400000000000000" pitchFamily="18" charset="-128"/>
                <a:ea typeface="UD デジタル 教科書体 NK-R" panose="02020400000000000000" pitchFamily="18" charset="-128"/>
              </a:rPr>
              <a:t>実施の様子</a:t>
            </a:r>
          </a:p>
        </p:txBody>
      </p:sp>
      <p:pic>
        <p:nvPicPr>
          <p:cNvPr id="2" name="図 1">
            <a:extLst>
              <a:ext uri="{FF2B5EF4-FFF2-40B4-BE49-F238E27FC236}">
                <a16:creationId xmlns:a16="http://schemas.microsoft.com/office/drawing/2014/main" id="{F79A287A-5010-45E5-8771-DC42E2E86094}"/>
              </a:ext>
            </a:extLst>
          </p:cNvPr>
          <p:cNvPicPr>
            <a:picLocks noChangeAspect="1"/>
          </p:cNvPicPr>
          <p:nvPr/>
        </p:nvPicPr>
        <p:blipFill>
          <a:blip r:embed="rId3"/>
          <a:stretch>
            <a:fillRect/>
          </a:stretch>
        </p:blipFill>
        <p:spPr>
          <a:xfrm>
            <a:off x="6913581" y="1022538"/>
            <a:ext cx="1276519" cy="119141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BF052969-1109-4E70-9252-51054EE0A1A1}"/>
              </a:ext>
            </a:extLst>
          </p:cNvPr>
          <p:cNvPicPr>
            <a:picLocks noChangeAspect="1"/>
          </p:cNvPicPr>
          <p:nvPr/>
        </p:nvPicPr>
        <p:blipFill>
          <a:blip r:embed="rId4"/>
          <a:stretch>
            <a:fillRect/>
          </a:stretch>
        </p:blipFill>
        <p:spPr>
          <a:xfrm>
            <a:off x="8820773" y="5564841"/>
            <a:ext cx="715647" cy="722275"/>
          </a:xfrm>
          <a:prstGeom prst="rect">
            <a:avLst/>
          </a:prstGeom>
        </p:spPr>
      </p:pic>
      <p:sp>
        <p:nvSpPr>
          <p:cNvPr id="40" name="正方形/長方形 39"/>
          <p:cNvSpPr/>
          <p:nvPr/>
        </p:nvSpPr>
        <p:spPr>
          <a:xfrm>
            <a:off x="5665304" y="102752"/>
            <a:ext cx="4097878" cy="59873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事業実施商店街：京橋中央・新京橋</a:t>
            </a:r>
            <a:r>
              <a:rPr kumimoji="1" lang="zh-TW" altLang="en-US" sz="900"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所在地：大阪市都島区</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アクセス：</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京橋駅すぐ</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150</a:t>
            </a: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店</a:t>
            </a:r>
          </a:p>
        </p:txBody>
      </p:sp>
      <p:pic>
        <p:nvPicPr>
          <p:cNvPr id="5" name="図 4">
            <a:extLst>
              <a:ext uri="{FF2B5EF4-FFF2-40B4-BE49-F238E27FC236}">
                <a16:creationId xmlns:a16="http://schemas.microsoft.com/office/drawing/2014/main" id="{480920A0-D489-4804-8FCD-8CE930884D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4387" y="3783991"/>
            <a:ext cx="2176547" cy="1142688"/>
          </a:xfrm>
          <a:prstGeom prst="rect">
            <a:avLst/>
          </a:prstGeom>
          <a:ln>
            <a:noFill/>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2EC03B4D-201B-4020-AD31-760934067D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7110" y="5684018"/>
            <a:ext cx="558715" cy="720795"/>
          </a:xfrm>
          <a:prstGeom prst="rect">
            <a:avLst/>
          </a:prstGeom>
        </p:spPr>
      </p:pic>
      <p:sp>
        <p:nvSpPr>
          <p:cNvPr id="54" name="テキスト ボックス 53">
            <a:extLst>
              <a:ext uri="{FF2B5EF4-FFF2-40B4-BE49-F238E27FC236}">
                <a16:creationId xmlns:a16="http://schemas.microsoft.com/office/drawing/2014/main" id="{A2D981ED-9505-4E54-8A4D-04D7B85D2D47}"/>
              </a:ext>
            </a:extLst>
          </p:cNvPr>
          <p:cNvSpPr txBox="1"/>
          <p:nvPr/>
        </p:nvSpPr>
        <p:spPr>
          <a:xfrm>
            <a:off x="746873" y="6413492"/>
            <a:ext cx="876269" cy="338554"/>
          </a:xfrm>
          <a:prstGeom prst="rect">
            <a:avLst/>
          </a:prstGeom>
          <a:noFill/>
        </p:spPr>
        <p:txBody>
          <a:bodyPr wrap="square" rtlCol="0">
            <a:spAutoFit/>
          </a:bodyPr>
          <a:lstStyle/>
          <a:p>
            <a:pPr algn="ctr"/>
            <a:r>
              <a:rPr kumimoji="1" lang="ja-JP" altLang="en-US" sz="8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kumimoji="1" lang="ja-JP" altLang="en-US" sz="800" kern="100" dirty="0">
                <a:latin typeface="游明朝" panose="02020400000000000000" pitchFamily="18" charset="-128"/>
                <a:ea typeface="UD デジタル 教科書体 NK-R" panose="02020400000000000000" pitchFamily="18" charset="-128"/>
                <a:cs typeface="Times New Roman" panose="02020603050405020304" pitchFamily="18" charset="0"/>
              </a:rPr>
              <a:t>岡本　亨一</a:t>
            </a:r>
            <a:r>
              <a:rPr lang="ja-JP" altLang="ja-JP" sz="8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en-US" altLang="ja-JP" sz="8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ja-JP" sz="8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理事長</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64" name="テキスト ボックス 63">
            <a:extLst>
              <a:ext uri="{FF2B5EF4-FFF2-40B4-BE49-F238E27FC236}">
                <a16:creationId xmlns:a16="http://schemas.microsoft.com/office/drawing/2014/main" id="{937FF02C-7990-496E-B142-AAFF779BA5EB}"/>
              </a:ext>
            </a:extLst>
          </p:cNvPr>
          <p:cNvSpPr txBox="1"/>
          <p:nvPr/>
        </p:nvSpPr>
        <p:spPr>
          <a:xfrm>
            <a:off x="9199573" y="73592"/>
            <a:ext cx="423514" cy="230832"/>
          </a:xfrm>
          <a:prstGeom prst="rect">
            <a:avLst/>
          </a:prstGeom>
          <a:noFill/>
        </p:spPr>
        <p:txBody>
          <a:bodyPr wrap="none" rtlCol="0">
            <a:spAutoFit/>
          </a:bodyPr>
          <a:lstStyle/>
          <a:p>
            <a:r>
              <a:rPr kumimoji="1" lang="en-US" altLang="ja-JP" sz="900" dirty="0">
                <a:latin typeface="UD デジタル 教科書体 NK-R" panose="02020400000000000000" pitchFamily="18" charset="-128"/>
                <a:ea typeface="UD デジタル 教科書体 NK-R" panose="02020400000000000000" pitchFamily="18" charset="-128"/>
              </a:rPr>
              <a:t>GPS</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5" name="テキスト ボックス 64">
            <a:extLst>
              <a:ext uri="{FF2B5EF4-FFF2-40B4-BE49-F238E27FC236}">
                <a16:creationId xmlns:a16="http://schemas.microsoft.com/office/drawing/2014/main" id="{BD06CD4D-C3A6-4EDF-A4A8-361ADC1D1A0F}"/>
              </a:ext>
            </a:extLst>
          </p:cNvPr>
          <p:cNvSpPr txBox="1"/>
          <p:nvPr/>
        </p:nvSpPr>
        <p:spPr>
          <a:xfrm>
            <a:off x="8700227" y="72752"/>
            <a:ext cx="43438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名所</a:t>
            </a:r>
          </a:p>
        </p:txBody>
      </p:sp>
      <p:sp>
        <p:nvSpPr>
          <p:cNvPr id="66" name="テキスト ボックス 65">
            <a:extLst>
              <a:ext uri="{FF2B5EF4-FFF2-40B4-BE49-F238E27FC236}">
                <a16:creationId xmlns:a16="http://schemas.microsoft.com/office/drawing/2014/main" id="{59D8A23D-411B-4D0F-926B-B51EB19AC676}"/>
              </a:ext>
            </a:extLst>
          </p:cNvPr>
          <p:cNvSpPr txBox="1"/>
          <p:nvPr/>
        </p:nvSpPr>
        <p:spPr>
          <a:xfrm>
            <a:off x="8045915" y="75091"/>
            <a:ext cx="665567" cy="230832"/>
          </a:xfrm>
          <a:prstGeom prst="rect">
            <a:avLst/>
          </a:prstGeom>
          <a:noFill/>
        </p:spPr>
        <p:txBody>
          <a:bodyPr wrap="none" rtlCol="0">
            <a:spAutoFit/>
          </a:bodyPr>
          <a:lstStyle/>
          <a:p>
            <a:r>
              <a:rPr kumimoji="1" lang="ja-JP" altLang="en-US" sz="900" spc="-150" dirty="0">
                <a:latin typeface="UD デジタル 教科書体 NK-R" panose="02020400000000000000" pitchFamily="18" charset="-128"/>
                <a:ea typeface="UD デジタル 教科書体 NK-R" panose="02020400000000000000" pitchFamily="18" charset="-128"/>
              </a:rPr>
              <a:t>複数商店街</a:t>
            </a:r>
          </a:p>
        </p:txBody>
      </p:sp>
      <p:pic>
        <p:nvPicPr>
          <p:cNvPr id="20" name="図 19">
            <a:extLst>
              <a:ext uri="{FF2B5EF4-FFF2-40B4-BE49-F238E27FC236}">
                <a16:creationId xmlns:a16="http://schemas.microsoft.com/office/drawing/2014/main" id="{8594F755-3B7E-43AC-B868-4550D02831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15826" y="5684018"/>
            <a:ext cx="538365" cy="720795"/>
          </a:xfrm>
          <a:prstGeom prst="rect">
            <a:avLst/>
          </a:prstGeom>
        </p:spPr>
      </p:pic>
      <p:sp>
        <p:nvSpPr>
          <p:cNvPr id="42" name="テキスト ボックス 41">
            <a:extLst>
              <a:ext uri="{FF2B5EF4-FFF2-40B4-BE49-F238E27FC236}">
                <a16:creationId xmlns:a16="http://schemas.microsoft.com/office/drawing/2014/main" id="{DC65577B-35DB-4129-A61F-6A884F82DAA0}"/>
              </a:ext>
            </a:extLst>
          </p:cNvPr>
          <p:cNvSpPr txBox="1"/>
          <p:nvPr/>
        </p:nvSpPr>
        <p:spPr>
          <a:xfrm>
            <a:off x="8287156" y="3353658"/>
            <a:ext cx="1600200" cy="369332"/>
          </a:xfrm>
          <a:prstGeom prst="rect">
            <a:avLst/>
          </a:prstGeom>
          <a:noFill/>
        </p:spPr>
        <p:txBody>
          <a:bodyPr wrap="square" rtlCol="0">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a:t>
            </a:r>
            <a:r>
              <a:rPr kumimoji="1" lang="en-US" altLang="ja-JP" sz="900" dirty="0">
                <a:latin typeface="UD デジタル 教科書体 NK-R" panose="02020400000000000000" pitchFamily="18" charset="-128"/>
                <a:ea typeface="UD デジタル 教科書体 NK-R" panose="02020400000000000000" pitchFamily="18" charset="-128"/>
              </a:rPr>
              <a:t>GPS</a:t>
            </a:r>
            <a:r>
              <a:rPr kumimoji="1" lang="ja-JP" altLang="en-US" sz="900" dirty="0">
                <a:latin typeface="UD デジタル 教科書体 NK-R" panose="02020400000000000000" pitchFamily="18" charset="-128"/>
                <a:ea typeface="UD デジタル 教科書体 NK-R" panose="02020400000000000000" pitchFamily="18" charset="-128"/>
              </a:rPr>
              <a:t>アートラン」用の</a:t>
            </a:r>
            <a:endParaRPr kumimoji="1" lang="en-US" altLang="ja-JP" sz="900" dirty="0">
              <a:latin typeface="UD デジタル 教科書体 NK-R" panose="02020400000000000000" pitchFamily="18" charset="-128"/>
              <a:ea typeface="UD デジタル 教科書体 NK-R" panose="02020400000000000000" pitchFamily="18" charset="-128"/>
            </a:endParaRPr>
          </a:p>
          <a:p>
            <a:pPr algn="ctr"/>
            <a:r>
              <a:rPr kumimoji="1" lang="ja-JP" altLang="en-US" sz="900" dirty="0">
                <a:latin typeface="UD デジタル 教科書体 NK-R" panose="02020400000000000000" pitchFamily="18" charset="-128"/>
                <a:ea typeface="UD デジタル 教科書体 NK-R" panose="02020400000000000000" pitchFamily="18" charset="-128"/>
              </a:rPr>
              <a:t>商店街周辺マップ</a:t>
            </a:r>
            <a:endParaRPr kumimoji="1" lang="en-US" altLang="ja-JP" sz="900" dirty="0">
              <a:latin typeface="UD デジタル 教科書体 NK-R" panose="02020400000000000000" pitchFamily="18" charset="-128"/>
              <a:ea typeface="UD デジタル 教科書体 NK-R" panose="02020400000000000000" pitchFamily="18" charset="-128"/>
            </a:endParaRPr>
          </a:p>
        </p:txBody>
      </p:sp>
      <p:pic>
        <p:nvPicPr>
          <p:cNvPr id="3" name="図 2">
            <a:extLst>
              <a:ext uri="{FF2B5EF4-FFF2-40B4-BE49-F238E27FC236}">
                <a16:creationId xmlns:a16="http://schemas.microsoft.com/office/drawing/2014/main" id="{4E23AB31-E0AA-4959-9663-BD3ED1A867D5}"/>
              </a:ext>
            </a:extLst>
          </p:cNvPr>
          <p:cNvPicPr>
            <a:picLocks noChangeAspect="1"/>
          </p:cNvPicPr>
          <p:nvPr/>
        </p:nvPicPr>
        <p:blipFill rotWithShape="1">
          <a:blip r:embed="rId8"/>
          <a:srcRect b="13695"/>
          <a:stretch/>
        </p:blipFill>
        <p:spPr>
          <a:xfrm>
            <a:off x="8382661" y="1178878"/>
            <a:ext cx="1326598" cy="2096879"/>
          </a:xfrm>
          <a:prstGeom prst="rect">
            <a:avLst/>
          </a:prstGeom>
          <a:effectLst>
            <a:outerShdw blurRad="50800" dist="38100" dir="2700000" algn="tl" rotWithShape="0">
              <a:prstClr val="black">
                <a:alpha val="40000"/>
              </a:prstClr>
            </a:outerShdw>
          </a:effectLst>
        </p:spPr>
      </p:pic>
      <p:sp>
        <p:nvSpPr>
          <p:cNvPr id="4" name="スライド番号プレースホルダー 3">
            <a:extLst>
              <a:ext uri="{FF2B5EF4-FFF2-40B4-BE49-F238E27FC236}">
                <a16:creationId xmlns:a16="http://schemas.microsoft.com/office/drawing/2014/main" id="{87B93190-909C-47BF-A991-0EFFB97B8EDB}"/>
              </a:ext>
            </a:extLst>
          </p:cNvPr>
          <p:cNvSpPr>
            <a:spLocks noGrp="1"/>
          </p:cNvSpPr>
          <p:nvPr>
            <p:ph type="sldNum" sz="quarter" idx="12"/>
          </p:nvPr>
        </p:nvSpPr>
        <p:spPr/>
        <p:txBody>
          <a:bodyPr/>
          <a:lstStyle/>
          <a:p>
            <a:r>
              <a:rPr kumimoji="1" lang="en-US" altLang="ja-JP" dirty="0"/>
              <a:t>6</a:t>
            </a:r>
            <a:endParaRPr kumimoji="1" lang="ja-JP" altLang="en-US" dirty="0"/>
          </a:p>
        </p:txBody>
      </p:sp>
      <p:pic>
        <p:nvPicPr>
          <p:cNvPr id="44" name="図 43">
            <a:extLst>
              <a:ext uri="{FF2B5EF4-FFF2-40B4-BE49-F238E27FC236}">
                <a16:creationId xmlns:a16="http://schemas.microsoft.com/office/drawing/2014/main" id="{6EC06957-EF14-5441-9039-878296EB78F9}"/>
              </a:ext>
            </a:extLst>
          </p:cNvPr>
          <p:cNvPicPr>
            <a:picLocks noChangeAspect="1"/>
          </p:cNvPicPr>
          <p:nvPr/>
        </p:nvPicPr>
        <p:blipFill>
          <a:blip r:embed="rId9"/>
          <a:stretch>
            <a:fillRect/>
          </a:stretch>
        </p:blipFill>
        <p:spPr>
          <a:xfrm>
            <a:off x="8168918" y="246894"/>
            <a:ext cx="419100" cy="419100"/>
          </a:xfrm>
          <a:prstGeom prst="rect">
            <a:avLst/>
          </a:prstGeom>
        </p:spPr>
      </p:pic>
      <p:pic>
        <p:nvPicPr>
          <p:cNvPr id="47" name="図 46">
            <a:extLst>
              <a:ext uri="{FF2B5EF4-FFF2-40B4-BE49-F238E27FC236}">
                <a16:creationId xmlns:a16="http://schemas.microsoft.com/office/drawing/2014/main" id="{E602C41B-7444-2943-85A9-F6511041D94D}"/>
              </a:ext>
            </a:extLst>
          </p:cNvPr>
          <p:cNvPicPr>
            <a:picLocks noChangeAspect="1"/>
          </p:cNvPicPr>
          <p:nvPr/>
        </p:nvPicPr>
        <p:blipFill>
          <a:blip r:embed="rId10"/>
          <a:stretch>
            <a:fillRect/>
          </a:stretch>
        </p:blipFill>
        <p:spPr>
          <a:xfrm>
            <a:off x="9210475" y="247919"/>
            <a:ext cx="419100" cy="419100"/>
          </a:xfrm>
          <a:prstGeom prst="rect">
            <a:avLst/>
          </a:prstGeom>
        </p:spPr>
      </p:pic>
      <p:grpSp>
        <p:nvGrpSpPr>
          <p:cNvPr id="10" name="グループ化 9"/>
          <p:cNvGrpSpPr/>
          <p:nvPr/>
        </p:nvGrpSpPr>
        <p:grpSpPr>
          <a:xfrm>
            <a:off x="8591274" y="397527"/>
            <a:ext cx="1117595" cy="100777"/>
            <a:chOff x="8591274" y="397527"/>
            <a:chExt cx="1117595" cy="100777"/>
          </a:xfrm>
        </p:grpSpPr>
        <p:sp>
          <p:nvSpPr>
            <p:cNvPr id="48" name="十字形 47">
              <a:extLst>
                <a:ext uri="{FF2B5EF4-FFF2-40B4-BE49-F238E27FC236}">
                  <a16:creationId xmlns:a16="http://schemas.microsoft.com/office/drawing/2014/main" id="{5EC9AEAF-2012-4C2B-BB4A-1DAD4FA6047E}"/>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0" name="二等辺三角形 49">
              <a:extLst>
                <a:ext uri="{FF2B5EF4-FFF2-40B4-BE49-F238E27FC236}">
                  <a16:creationId xmlns:a16="http://schemas.microsoft.com/office/drawing/2014/main" id="{EABDE929-9C9E-4273-B812-EB418551A9D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9" name="図 38">
            <a:extLst>
              <a:ext uri="{FF2B5EF4-FFF2-40B4-BE49-F238E27FC236}">
                <a16:creationId xmlns:a16="http://schemas.microsoft.com/office/drawing/2014/main" id="{A84AE07B-57A6-4C4C-B399-60A1558C2687}"/>
              </a:ext>
            </a:extLst>
          </p:cNvPr>
          <p:cNvPicPr>
            <a:picLocks noChangeAspect="1"/>
          </p:cNvPicPr>
          <p:nvPr/>
        </p:nvPicPr>
        <p:blipFill>
          <a:blip r:embed="rId11"/>
          <a:stretch>
            <a:fillRect/>
          </a:stretch>
        </p:blipFill>
        <p:spPr>
          <a:xfrm>
            <a:off x="8700143" y="246894"/>
            <a:ext cx="419100" cy="419100"/>
          </a:xfrm>
          <a:prstGeom prst="rect">
            <a:avLst/>
          </a:prstGeom>
        </p:spPr>
      </p:pic>
    </p:spTree>
    <p:extLst>
      <p:ext uri="{BB962C8B-B14F-4D97-AF65-F5344CB8AC3E}">
        <p14:creationId xmlns:p14="http://schemas.microsoft.com/office/powerpoint/2010/main" val="398126880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3285</TotalTime>
  <Words>20891</Words>
  <Application>Microsoft Office PowerPoint</Application>
  <PresentationFormat>A4 210 x 297 mm</PresentationFormat>
  <Paragraphs>1429</Paragraphs>
  <Slides>36</Slides>
  <Notes>28</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36</vt:i4>
      </vt:variant>
    </vt:vector>
  </HeadingPairs>
  <TitlesOfParts>
    <vt:vector size="51" baseType="lpstr">
      <vt:lpstr>A-OTF Shin Maru Go Pr6</vt:lpstr>
      <vt:lpstr>Meiryo UI</vt:lpstr>
      <vt:lpstr>ShinMGoPr6-DeBold</vt:lpstr>
      <vt:lpstr>UD Digi Kyokasho NK-R</vt:lpstr>
      <vt:lpstr>UD デジタル 教科書体 NK-R</vt:lpstr>
      <vt:lpstr>UD デジタル 教科書体 NP-R</vt:lpstr>
      <vt:lpstr>游ゴシック</vt:lpstr>
      <vt:lpstr>游ゴシック Light</vt:lpstr>
      <vt:lpstr>游明朝</vt:lpstr>
      <vt:lpstr>Arial</vt:lpstr>
      <vt:lpstr>Calibri</vt:lpstr>
      <vt:lpstr>Calibri Light</vt:lpstr>
      <vt:lpstr>Times New Roman</vt:lpstr>
      <vt:lpstr>Wingdings</vt:lpstr>
      <vt:lpstr>Office テーマ</vt:lpstr>
      <vt:lpstr>PowerPoint プレゼンテーション</vt:lpstr>
      <vt:lpstr>BUY OSAKA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dc:creator>
  <cp:lastModifiedBy>枡谷　拓真</cp:lastModifiedBy>
  <cp:revision>322</cp:revision>
  <cp:lastPrinted>2022-02-10T09:19:53Z</cp:lastPrinted>
  <dcterms:created xsi:type="dcterms:W3CDTF">2021-06-23T03:21:44Z</dcterms:created>
  <dcterms:modified xsi:type="dcterms:W3CDTF">2022-02-10T09:21:17Z</dcterms:modified>
</cp:coreProperties>
</file>