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0" r:id="rId2"/>
    <p:sldId id="259"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F48251C-218D-4A4D-9244-C5B8BEF1FEDA}">
          <p14:sldIdLst>
            <p14:sldId id="260"/>
            <p14:sldId id="259"/>
          </p14:sldIdLst>
        </p14:section>
      </p14:sectionLst>
    </p:ext>
    <p:ext uri="{EFAFB233-063F-42B5-8137-9DF3F51BA10A}">
      <p15:sldGuideLst xmlns:p15="http://schemas.microsoft.com/office/powerpoint/2012/main">
        <p15:guide id="1" orient="horz" pos="3436" userDrawn="1">
          <p15:clr>
            <a:srgbClr val="A4A3A4"/>
          </p15:clr>
        </p15:guide>
        <p15:guide id="2" pos="405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8" autoAdjust="0"/>
    <p:restoredTop sz="94660"/>
  </p:normalViewPr>
  <p:slideViewPr>
    <p:cSldViewPr snapToGrid="0" showGuides="1">
      <p:cViewPr varScale="1">
        <p:scale>
          <a:sx n="69" d="100"/>
          <a:sy n="69" d="100"/>
        </p:scale>
        <p:origin x="1656" y="78"/>
      </p:cViewPr>
      <p:guideLst>
        <p:guide orient="horz" pos="3436"/>
        <p:guide pos="4059"/>
      </p:guideLst>
    </p:cSldViewPr>
  </p:slideViewPr>
  <p:notesTextViewPr>
    <p:cViewPr>
      <p:scale>
        <a:sx n="1" d="1"/>
        <a:sy n="1" d="1"/>
      </p:scale>
      <p:origin x="0" y="0"/>
    </p:cViewPr>
  </p:notesTextViewPr>
  <p:notesViewPr>
    <p:cSldViewPr snapToGrid="0">
      <p:cViewPr varScale="1">
        <p:scale>
          <a:sx n="64" d="100"/>
          <a:sy n="64" d="100"/>
        </p:scale>
        <p:origin x="44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8689BC39-28F1-425E-A51E-C30EFF0C9222}" type="datetimeFigureOut">
              <a:rPr kumimoji="1" lang="ja-JP" altLang="en-US" smtClean="0"/>
              <a:t>2022/1/13</a:t>
            </a:fld>
            <a:endParaRPr kumimoji="1" lang="ja-JP" altLang="en-US"/>
          </a:p>
        </p:txBody>
      </p:sp>
      <p:sp>
        <p:nvSpPr>
          <p:cNvPr id="4" name="スライド イメージ プレースホルダー 3"/>
          <p:cNvSpPr>
            <a:spLocks noGrp="1" noRot="1" noChangeAspect="1"/>
          </p:cNvSpPr>
          <p:nvPr>
            <p:ph type="sldImg" idx="2"/>
          </p:nvPr>
        </p:nvSpPr>
        <p:spPr>
          <a:xfrm>
            <a:off x="2217738" y="1243013"/>
            <a:ext cx="23717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E1A9F288-BA04-4722-A054-6B4C4BDB7B7B}" type="slidenum">
              <a:rPr kumimoji="1" lang="ja-JP" altLang="en-US" smtClean="0"/>
              <a:t>‹#›</a:t>
            </a:fld>
            <a:endParaRPr kumimoji="1" lang="ja-JP" altLang="en-US"/>
          </a:p>
        </p:txBody>
      </p:sp>
    </p:spTree>
    <p:extLst>
      <p:ext uri="{BB962C8B-B14F-4D97-AF65-F5344CB8AC3E}">
        <p14:creationId xmlns:p14="http://schemas.microsoft.com/office/powerpoint/2010/main" val="30960611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1A9F288-BA04-4722-A054-6B4C4BDB7B7B}" type="slidenum">
              <a:rPr kumimoji="1" lang="ja-JP" altLang="en-US" smtClean="0"/>
              <a:t>1</a:t>
            </a:fld>
            <a:endParaRPr kumimoji="1" lang="ja-JP" altLang="en-US"/>
          </a:p>
        </p:txBody>
      </p:sp>
    </p:spTree>
    <p:extLst>
      <p:ext uri="{BB962C8B-B14F-4D97-AF65-F5344CB8AC3E}">
        <p14:creationId xmlns:p14="http://schemas.microsoft.com/office/powerpoint/2010/main" val="69055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1A9F288-BA04-4722-A054-6B4C4BDB7B7B}" type="slidenum">
              <a:rPr kumimoji="1" lang="ja-JP" altLang="en-US" smtClean="0"/>
              <a:t>2</a:t>
            </a:fld>
            <a:endParaRPr kumimoji="1" lang="ja-JP" altLang="en-US"/>
          </a:p>
        </p:txBody>
      </p:sp>
    </p:spTree>
    <p:extLst>
      <p:ext uri="{BB962C8B-B14F-4D97-AF65-F5344CB8AC3E}">
        <p14:creationId xmlns:p14="http://schemas.microsoft.com/office/powerpoint/2010/main" val="6907404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pic>
        <p:nvPicPr>
          <p:cNvPr id="7" name="Picture 2" descr="府民、商い、そしてみんなで守ろう　おおさかを">
            <a:extLst>
              <a:ext uri="{FF2B5EF4-FFF2-40B4-BE49-F238E27FC236}">
                <a16:creationId xmlns:a16="http://schemas.microsoft.com/office/drawing/2014/main" id="{6997DDA0-0C1A-4027-8268-4E5986DB7054}"/>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80000"/>
                    </a14:imgEffect>
                  </a14:imgLayer>
                </a14:imgProps>
              </a:ext>
              <a:ext uri="{28A0092B-C50C-407E-A947-70E740481C1C}">
                <a14:useLocalDpi xmlns:a14="http://schemas.microsoft.com/office/drawing/2010/main" val="0"/>
              </a:ext>
            </a:extLst>
          </a:blip>
          <a:srcRect t="629" r="64351" b="11087"/>
          <a:stretch/>
        </p:blipFill>
        <p:spPr bwMode="auto">
          <a:xfrm>
            <a:off x="-136478" y="-38379"/>
            <a:ext cx="7762598" cy="10768570"/>
          </a:xfrm>
          <a:prstGeom prst="rect">
            <a:avLst/>
          </a:prstGeom>
          <a:solidFill>
            <a:schemeClr val="accent1"/>
          </a:solidFill>
          <a:effectLst>
            <a:softEdge rad="0"/>
          </a:effectLst>
        </p:spPr>
      </p:pic>
    </p:spTree>
    <p:extLst>
      <p:ext uri="{BB962C8B-B14F-4D97-AF65-F5344CB8AC3E}">
        <p14:creationId xmlns:p14="http://schemas.microsoft.com/office/powerpoint/2010/main" val="210831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935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60961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2022/1/13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94248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76B6FB-D4ED-436E-85C3-BDCE50213070}" type="datetimeFigureOut">
              <a:rPr kumimoji="1" lang="ja-JP" altLang="en-US" smtClean="0"/>
              <a:t>2022/1/13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83322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076B6FB-D4ED-436E-85C3-BDCE50213070}" type="datetimeFigureOut">
              <a:rPr kumimoji="1" lang="ja-JP" altLang="en-US" smtClean="0"/>
              <a:t>2022/1/13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427478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6B6FB-D4ED-436E-85C3-BDCE50213070}" type="datetimeFigureOut">
              <a:rPr kumimoji="1" lang="ja-JP" altLang="en-US" smtClean="0"/>
              <a:t>2022/1/13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92151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2022/1/13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62748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76B6FB-D4ED-436E-85C3-BDCE50213070}" type="datetimeFigureOut">
              <a:rPr kumimoji="1" lang="ja-JP" altLang="en-US" smtClean="0"/>
              <a:t>2022/1/13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361666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76B6FB-D4ED-436E-85C3-BDCE50213070}" type="datetimeFigureOut">
              <a:rPr kumimoji="1" lang="ja-JP" altLang="en-US" smtClean="0"/>
              <a:t>2022/1/13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4176364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076B6FB-D4ED-436E-85C3-BDCE50213070}" type="datetimeFigureOut">
              <a:rPr kumimoji="1" lang="ja-JP" altLang="en-US" smtClean="0"/>
              <a:t>2022/1/13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A65500C-9D42-4A98-9209-1AC753892C69}" type="slidenum">
              <a:rPr kumimoji="1" lang="ja-JP" altLang="en-US" smtClean="0"/>
              <a:t>‹#›</a:t>
            </a:fld>
            <a:endParaRPr kumimoji="1" lang="ja-JP" altLang="en-US"/>
          </a:p>
        </p:txBody>
      </p:sp>
    </p:spTree>
    <p:extLst>
      <p:ext uri="{BB962C8B-B14F-4D97-AF65-F5344CB8AC3E}">
        <p14:creationId xmlns:p14="http://schemas.microsoft.com/office/powerpoint/2010/main" val="2767341828"/>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BF8228FA-90DF-4A4C-85D5-848A1A74633A}"/>
              </a:ext>
            </a:extLst>
          </p:cNvPr>
          <p:cNvSpPr/>
          <p:nvPr/>
        </p:nvSpPr>
        <p:spPr>
          <a:xfrm>
            <a:off x="2810588" y="2704179"/>
            <a:ext cx="4434695" cy="4762432"/>
          </a:xfrm>
          <a:prstGeom prst="rect">
            <a:avLst/>
          </a:prstGeom>
          <a:solidFill>
            <a:schemeClr val="bg1">
              <a:alpha val="7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572097FF-0C98-4ED6-9E6F-138B270972C7}"/>
              </a:ext>
            </a:extLst>
          </p:cNvPr>
          <p:cNvSpPr/>
          <p:nvPr/>
        </p:nvSpPr>
        <p:spPr>
          <a:xfrm>
            <a:off x="2945003" y="2786285"/>
            <a:ext cx="4176000" cy="776982"/>
          </a:xfrm>
          <a:prstGeom prst="roundRect">
            <a:avLst>
              <a:gd name="adj" fmla="val 6495"/>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6600"/>
              </a:solidFill>
            </a:endParaRPr>
          </a:p>
        </p:txBody>
      </p:sp>
      <p:sp>
        <p:nvSpPr>
          <p:cNvPr id="60" name="四角形: 角を丸くする 59">
            <a:extLst>
              <a:ext uri="{FF2B5EF4-FFF2-40B4-BE49-F238E27FC236}">
                <a16:creationId xmlns:a16="http://schemas.microsoft.com/office/drawing/2014/main" id="{B2AC5497-7410-4663-8473-E9869FB467B1}"/>
              </a:ext>
            </a:extLst>
          </p:cNvPr>
          <p:cNvSpPr/>
          <p:nvPr/>
        </p:nvSpPr>
        <p:spPr>
          <a:xfrm>
            <a:off x="395788" y="7615771"/>
            <a:ext cx="6817054" cy="2885973"/>
          </a:xfrm>
          <a:prstGeom prst="roundRect">
            <a:avLst>
              <a:gd name="adj" fmla="val 5692"/>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四角形: 角を丸くする 87">
            <a:extLst>
              <a:ext uri="{FF2B5EF4-FFF2-40B4-BE49-F238E27FC236}">
                <a16:creationId xmlns:a16="http://schemas.microsoft.com/office/drawing/2014/main" id="{0F88C95C-F02C-4D44-8E56-7258CC414483}"/>
              </a:ext>
            </a:extLst>
          </p:cNvPr>
          <p:cNvSpPr/>
          <p:nvPr/>
        </p:nvSpPr>
        <p:spPr>
          <a:xfrm>
            <a:off x="358691" y="352677"/>
            <a:ext cx="6915167" cy="828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a:extLst>
              <a:ext uri="{FF2B5EF4-FFF2-40B4-BE49-F238E27FC236}">
                <a16:creationId xmlns:a16="http://schemas.microsoft.com/office/drawing/2014/main" id="{B0D708C9-FBD5-492F-8DDC-BCA009A13FC9}"/>
              </a:ext>
            </a:extLst>
          </p:cNvPr>
          <p:cNvSpPr txBox="1"/>
          <p:nvPr/>
        </p:nvSpPr>
        <p:spPr>
          <a:xfrm>
            <a:off x="809208" y="8728484"/>
            <a:ext cx="5159905" cy="600164"/>
          </a:xfrm>
          <a:prstGeom prst="rect">
            <a:avLst/>
          </a:prstGeom>
          <a:noFill/>
        </p:spPr>
        <p:txBody>
          <a:bodyPr wrap="square" rtlCol="0">
            <a:spAutoFit/>
          </a:bodyPr>
          <a:lstStyle/>
          <a:p>
            <a:r>
              <a:rPr kumimoji="1" lang="ja-JP" altLang="en-US" sz="1100" dirty="0">
                <a:latin typeface="UD デジタル 教科書体 NP-R" panose="02020400000000000000" pitchFamily="18" charset="-128"/>
                <a:ea typeface="UD デジタル 教科書体 NP-R" panose="02020400000000000000" pitchFamily="18" charset="-128"/>
              </a:rPr>
              <a:t>　</a:t>
            </a:r>
            <a:r>
              <a:rPr kumimoji="1" lang="en-US" altLang="ja-JP" sz="1100" dirty="0">
                <a:latin typeface="UD デジタル 教科書体 NP-R" panose="02020400000000000000" pitchFamily="18" charset="-128"/>
                <a:ea typeface="UD デジタル 教科書体 NP-R" panose="02020400000000000000" pitchFamily="18" charset="-128"/>
              </a:rPr>
              <a:t>Web</a:t>
            </a:r>
            <a:r>
              <a:rPr kumimoji="1" lang="ja-JP" altLang="en-US" sz="1100" dirty="0">
                <a:latin typeface="UD デジタル 教科書体 NP-R" panose="02020400000000000000" pitchFamily="18" charset="-128"/>
                <a:ea typeface="UD デジタル 教科書体 NP-R" panose="02020400000000000000" pitchFamily="18" charset="-128"/>
              </a:rPr>
              <a:t>セミナーは、</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令和</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4</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年</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2</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月</a:t>
            </a:r>
            <a:r>
              <a:rPr kumimoji="1" lang="en-US" altLang="ja-JP"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18</a:t>
            </a:r>
            <a:r>
              <a:rPr kumimoji="1" lang="ja-JP" altLang="en-US" sz="1100" b="1" u="sng"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日（金）以降に</a:t>
            </a:r>
            <a:r>
              <a:rPr kumimoji="1" lang="ja-JP" altLang="en-US" sz="1100" dirty="0">
                <a:latin typeface="UD デジタル 教科書体 NP-R" panose="02020400000000000000" pitchFamily="18" charset="-128"/>
                <a:ea typeface="UD デジタル 教科書体 NP-R" panose="02020400000000000000" pitchFamily="18" charset="-128"/>
              </a:rPr>
              <a:t>、本事業の</a:t>
            </a:r>
            <a:r>
              <a:rPr kumimoji="1" lang="en-US" altLang="ja-JP" sz="1100" dirty="0">
                <a:latin typeface="UD デジタル 教科書体 NP-R" panose="02020400000000000000" pitchFamily="18" charset="-128"/>
                <a:ea typeface="UD デジタル 教科書体 NP-R" panose="02020400000000000000" pitchFamily="18" charset="-128"/>
              </a:rPr>
              <a:t>HP</a:t>
            </a:r>
            <a:r>
              <a:rPr kumimoji="1" lang="ja-JP" altLang="en-US" sz="1100" dirty="0">
                <a:latin typeface="UD デジタル 教科書体 NP-R" panose="02020400000000000000" pitchFamily="18" charset="-128"/>
                <a:ea typeface="UD デジタル 教科書体 NP-R" panose="02020400000000000000" pitchFamily="18" charset="-128"/>
              </a:rPr>
              <a:t>からアクセスしてご視聴ください。</a:t>
            </a:r>
          </a:p>
          <a:p>
            <a:r>
              <a:rPr kumimoji="1" lang="en-US" altLang="ja-JP" sz="1100" dirty="0">
                <a:latin typeface="UD デジタル 教科書体 NP-R" panose="02020400000000000000" pitchFamily="18" charset="-128"/>
                <a:ea typeface="UD デジタル 教科書体 NP-R" panose="02020400000000000000" pitchFamily="18" charset="-128"/>
              </a:rPr>
              <a:t>URL</a:t>
            </a:r>
            <a:r>
              <a:rPr kumimoji="1" lang="ja-JP" altLang="en-US" sz="11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https://www.pref.osaka.lg.jp/shogyoshien/modelhukyu/hukyuu_semina_r3.html</a:t>
            </a:r>
          </a:p>
        </p:txBody>
      </p:sp>
      <p:pic>
        <p:nvPicPr>
          <p:cNvPr id="95" name="図 94">
            <a:extLst>
              <a:ext uri="{FF2B5EF4-FFF2-40B4-BE49-F238E27FC236}">
                <a16:creationId xmlns:a16="http://schemas.microsoft.com/office/drawing/2014/main" id="{4D55F3BB-A7B9-44C0-98A0-2EB3A444A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753" y="9947377"/>
            <a:ext cx="1021050" cy="321519"/>
          </a:xfrm>
          <a:prstGeom prst="rect">
            <a:avLst/>
          </a:prstGeom>
        </p:spPr>
      </p:pic>
      <p:sp>
        <p:nvSpPr>
          <p:cNvPr id="126" name="テキスト ボックス 125">
            <a:extLst>
              <a:ext uri="{FF2B5EF4-FFF2-40B4-BE49-F238E27FC236}">
                <a16:creationId xmlns:a16="http://schemas.microsoft.com/office/drawing/2014/main" id="{C08C5066-9B71-41D1-8203-4D5D1FA639CB}"/>
              </a:ext>
            </a:extLst>
          </p:cNvPr>
          <p:cNvSpPr txBox="1"/>
          <p:nvPr/>
        </p:nvSpPr>
        <p:spPr>
          <a:xfrm>
            <a:off x="844914" y="9301318"/>
            <a:ext cx="4857139" cy="369332"/>
          </a:xfrm>
          <a:prstGeom prst="rect">
            <a:avLst/>
          </a:prstGeom>
          <a:noFill/>
        </p:spPr>
        <p:txBody>
          <a:bodyPr wrap="square" rtlCol="0">
            <a:spAutoFit/>
          </a:bodyPr>
          <a:lstStyle/>
          <a:p>
            <a:r>
              <a:rPr kumimoji="1" lang="en-US" altLang="ja-JP" sz="900" dirty="0">
                <a:latin typeface="UD デジタル 教科書体 NP-R" panose="02020400000000000000" pitchFamily="18" charset="-128"/>
                <a:ea typeface="UD デジタル 教科書体 NP-R" panose="02020400000000000000" pitchFamily="18" charset="-128"/>
              </a:rPr>
              <a:t>※</a:t>
            </a:r>
            <a:r>
              <a:rPr kumimoji="1" lang="ja-JP" altLang="en-US" sz="900" dirty="0">
                <a:latin typeface="UD デジタル 教科書体 NP-R" panose="02020400000000000000" pitchFamily="18" charset="-128"/>
                <a:ea typeface="UD デジタル 教科書体 NP-R" panose="02020400000000000000" pitchFamily="18" charset="-128"/>
              </a:rPr>
              <a:t>オンラインでの視聴には、インターネット環境が必要です。</a:t>
            </a:r>
            <a:endParaRPr kumimoji="1" lang="en-US" altLang="ja-JP" sz="900" dirty="0">
              <a:latin typeface="UD デジタル 教科書体 NP-R" panose="02020400000000000000" pitchFamily="18" charset="-128"/>
              <a:ea typeface="UD デジタル 教科書体 NP-R" panose="02020400000000000000" pitchFamily="18" charset="-128"/>
            </a:endParaRPr>
          </a:p>
          <a:p>
            <a:r>
              <a:rPr kumimoji="1" lang="en-US" altLang="ja-JP" sz="900" dirty="0">
                <a:latin typeface="UD デジタル 教科書体 NP-R" panose="02020400000000000000" pitchFamily="18" charset="-128"/>
                <a:ea typeface="UD デジタル 教科書体 NP-R" panose="02020400000000000000" pitchFamily="18" charset="-128"/>
              </a:rPr>
              <a:t>   </a:t>
            </a:r>
            <a:r>
              <a:rPr kumimoji="1" lang="ja-JP" altLang="en-US" sz="900" dirty="0">
                <a:latin typeface="UD デジタル 教科書体 NP-R" panose="02020400000000000000" pitchFamily="18" charset="-128"/>
                <a:ea typeface="UD デジタル 教科書体 NP-R" panose="02020400000000000000" pitchFamily="18" charset="-128"/>
              </a:rPr>
              <a:t>視聴は無料ですが、視聴にかかるインターネット通信料は視聴者の負担となります。</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27" name="テキスト ボックス 126">
            <a:extLst>
              <a:ext uri="{FF2B5EF4-FFF2-40B4-BE49-F238E27FC236}">
                <a16:creationId xmlns:a16="http://schemas.microsoft.com/office/drawing/2014/main" id="{1EA39CC5-1D5B-4560-94C6-11836A1C2396}"/>
              </a:ext>
            </a:extLst>
          </p:cNvPr>
          <p:cNvSpPr txBox="1"/>
          <p:nvPr/>
        </p:nvSpPr>
        <p:spPr>
          <a:xfrm>
            <a:off x="321837" y="1295431"/>
            <a:ext cx="6965651" cy="1261884"/>
          </a:xfrm>
          <a:prstGeom prst="rect">
            <a:avLst/>
          </a:prstGeom>
          <a:noFill/>
        </p:spPr>
        <p:txBody>
          <a:bodyPr wrap="square" lIns="36000" rIns="36000" rtlCol="0">
            <a:spAutoFit/>
          </a:bodyPr>
          <a:lstStyle/>
          <a:p>
            <a:r>
              <a:rPr kumimoji="1" lang="ja-JP" altLang="en-US" sz="950" b="1" dirty="0">
                <a:latin typeface="UD デジタル 教科書体 NP-R" panose="02020400000000000000" pitchFamily="18" charset="-128"/>
                <a:ea typeface="UD デジタル 教科書体 NP-R" panose="02020400000000000000" pitchFamily="18" charset="-128"/>
              </a:rPr>
              <a:t>　</a:t>
            </a:r>
            <a:r>
              <a:rPr kumimoji="1" lang="ja-JP" altLang="en-US" sz="950" dirty="0">
                <a:latin typeface="UD デジタル 教科書体 NP-R" panose="02020400000000000000" pitchFamily="18" charset="-128"/>
                <a:ea typeface="UD デジタル 教科書体 NP-R" panose="02020400000000000000" pitchFamily="18" charset="-128"/>
              </a:rPr>
              <a:t>大阪府では、地域商業や地域コミュニティの担い手として重要な商店街において、新しい生活様式（ニューノーマル）に沿った</a:t>
            </a:r>
            <a:r>
              <a:rPr kumimoji="1" lang="en-US" altLang="ja-JP" sz="950" dirty="0">
                <a:latin typeface="UD デジタル 教科書体 NP-R" panose="02020400000000000000" pitchFamily="18" charset="-128"/>
                <a:ea typeface="UD デジタル 教科書体 NP-R" panose="02020400000000000000" pitchFamily="18" charset="-128"/>
              </a:rPr>
              <a:t>『</a:t>
            </a:r>
            <a:r>
              <a:rPr kumimoji="1" lang="ja-JP" altLang="en-US" sz="950" dirty="0">
                <a:latin typeface="UD デジタル 教科書体 NP-R" panose="02020400000000000000" pitchFamily="18" charset="-128"/>
                <a:ea typeface="UD デジタル 教科書体 NP-R" panose="02020400000000000000" pitchFamily="18" charset="-128"/>
              </a:rPr>
              <a:t>Ｉ</a:t>
            </a:r>
            <a:r>
              <a:rPr kumimoji="1" lang="en-US" altLang="ja-JP" sz="950" dirty="0">
                <a:latin typeface="UD デジタル 教科書体 NP-R" panose="02020400000000000000" pitchFamily="18" charset="-128"/>
                <a:ea typeface="UD デジタル 教科書体 NP-R" panose="02020400000000000000" pitchFamily="18" charset="-128"/>
              </a:rPr>
              <a:t>CT</a:t>
            </a:r>
            <a:r>
              <a:rPr kumimoji="1" lang="ja-JP" altLang="en-US" sz="950" dirty="0">
                <a:latin typeface="UD デジタル 教科書体 NP-R" panose="02020400000000000000" pitchFamily="18" charset="-128"/>
                <a:ea typeface="UD デジタル 教科書体 NP-R" panose="02020400000000000000" pitchFamily="18" charset="-128"/>
              </a:rPr>
              <a:t>活用</a:t>
            </a:r>
            <a:r>
              <a:rPr kumimoji="1" lang="en-US" altLang="ja-JP" sz="950" dirty="0">
                <a:latin typeface="UD デジタル 教科書体 NP-R" panose="02020400000000000000" pitchFamily="18" charset="-128"/>
                <a:ea typeface="UD デジタル 教科書体 NP-R" panose="02020400000000000000" pitchFamily="18" charset="-128"/>
              </a:rPr>
              <a:t>』</a:t>
            </a:r>
            <a:r>
              <a:rPr kumimoji="1" lang="ja-JP" altLang="en-US" sz="950" dirty="0">
                <a:latin typeface="UD デジタル 教科書体 NP-R" panose="02020400000000000000" pitchFamily="18" charset="-128"/>
                <a:ea typeface="UD デジタル 教科書体 NP-R" panose="02020400000000000000" pitchFamily="18" charset="-128"/>
              </a:rPr>
              <a:t>や地域内経済を循環させる</a:t>
            </a:r>
            <a:r>
              <a:rPr kumimoji="1" lang="en-US" altLang="ja-JP" sz="950" dirty="0">
                <a:latin typeface="UD デジタル 教科書体 NP-R" panose="02020400000000000000" pitchFamily="18" charset="-128"/>
                <a:ea typeface="UD デジタル 教科書体 NP-R" panose="02020400000000000000" pitchFamily="18" charset="-128"/>
              </a:rPr>
              <a:t>『</a:t>
            </a:r>
            <a:r>
              <a:rPr kumimoji="1" lang="ja-JP" altLang="en-US" sz="950" dirty="0">
                <a:latin typeface="UD デジタル 教科書体 NP-R" panose="02020400000000000000" pitchFamily="18" charset="-128"/>
                <a:ea typeface="UD デジタル 教科書体 NP-R" panose="02020400000000000000" pitchFamily="18" charset="-128"/>
              </a:rPr>
              <a:t>バイローカル</a:t>
            </a:r>
            <a:r>
              <a:rPr kumimoji="1" lang="en-US" altLang="ja-JP" sz="950" dirty="0">
                <a:latin typeface="UD デジタル 教科書体 NP-R" panose="02020400000000000000" pitchFamily="18" charset="-128"/>
                <a:ea typeface="UD デジタル 教科書体 NP-R" panose="02020400000000000000" pitchFamily="18" charset="-128"/>
              </a:rPr>
              <a:t>』</a:t>
            </a:r>
            <a:r>
              <a:rPr kumimoji="1" lang="ja-JP" altLang="en-US" sz="950" dirty="0">
                <a:latin typeface="UD デジタル 教科書体 NP-R" panose="02020400000000000000" pitchFamily="18" charset="-128"/>
                <a:ea typeface="UD デジタル 教科書体 NP-R" panose="02020400000000000000" pitchFamily="18" charset="-128"/>
              </a:rPr>
              <a:t>の「モデル創出」と、その「成果の普及」に取り組んでいます。</a:t>
            </a:r>
          </a:p>
          <a:p>
            <a:r>
              <a:rPr kumimoji="1" lang="ja-JP" altLang="en-US" sz="950" dirty="0">
                <a:latin typeface="UD デジタル 教科書体 NP-R" panose="02020400000000000000" pitchFamily="18" charset="-128"/>
                <a:ea typeface="UD デジタル 教科書体 NP-R" panose="02020400000000000000" pitchFamily="18" charset="-128"/>
              </a:rPr>
              <a:t>   この一環として、地域商業の活性化に関する先進的な事例の共有や普及を目的に、セミナーを開催します。</a:t>
            </a:r>
          </a:p>
          <a:p>
            <a:r>
              <a:rPr kumimoji="1" lang="ja-JP" altLang="en-US" sz="950" dirty="0">
                <a:latin typeface="UD デジタル 教科書体 NP-R" panose="02020400000000000000" pitchFamily="18" charset="-128"/>
                <a:ea typeface="UD デジタル 教科書体 NP-R" panose="02020400000000000000" pitchFamily="18" charset="-128"/>
              </a:rPr>
              <a:t>   今回は、かねてから、大阪府の商業施策にご助言をいただいている大阪商業大学総合経営学部教授 加藤 司 氏をお招きし、</a:t>
            </a:r>
            <a:r>
              <a:rPr kumimoji="1" lang="en-US" altLang="ja-JP" sz="950" dirty="0">
                <a:latin typeface="UD デジタル 教科書体 NP-R" panose="02020400000000000000" pitchFamily="18" charset="-128"/>
                <a:ea typeface="UD デジタル 教科書体 NP-R" panose="02020400000000000000" pitchFamily="18" charset="-128"/>
              </a:rPr>
              <a:t>With</a:t>
            </a:r>
            <a:r>
              <a:rPr kumimoji="1" lang="ja-JP" altLang="en-US" sz="950" dirty="0">
                <a:latin typeface="UD デジタル 教科書体 NP-R" panose="02020400000000000000" pitchFamily="18" charset="-128"/>
                <a:ea typeface="UD デジタル 教科書体 NP-R" panose="02020400000000000000" pitchFamily="18" charset="-128"/>
              </a:rPr>
              <a:t>コロナ時代の商店街のあり方についてご講演いただきます。</a:t>
            </a:r>
          </a:p>
          <a:p>
            <a:r>
              <a:rPr kumimoji="1" lang="ja-JP" altLang="en-US" sz="950" dirty="0">
                <a:latin typeface="UD デジタル 教科書体 NP-R" panose="02020400000000000000" pitchFamily="18" charset="-128"/>
                <a:ea typeface="UD デジタル 教科書体 NP-R" panose="02020400000000000000" pitchFamily="18" charset="-128"/>
              </a:rPr>
              <a:t>   さらに、上記の「モデル創出」を目的とした「モデル創出事業」に今年度選定し実施された商店街組織から、事業実施のきっかけ、実現に当たっての苦労や、今後の展望をご説明いただくなど、大変有意義な内容となっております。</a:t>
            </a:r>
          </a:p>
          <a:p>
            <a:r>
              <a:rPr kumimoji="1" lang="ja-JP" altLang="en-US" sz="950" dirty="0">
                <a:latin typeface="UD デジタル 教科書体 NP-R" panose="02020400000000000000" pitchFamily="18" charset="-128"/>
                <a:ea typeface="UD デジタル 教科書体 NP-R" panose="02020400000000000000" pitchFamily="18" charset="-128"/>
              </a:rPr>
              <a:t>   商店街関係者や商業振興に関わる市町村及び商工会等の職員の皆様のご視聴をお待ちしています。</a:t>
            </a:r>
          </a:p>
        </p:txBody>
      </p:sp>
      <p:grpSp>
        <p:nvGrpSpPr>
          <p:cNvPr id="128" name="グループ化 127">
            <a:extLst>
              <a:ext uri="{FF2B5EF4-FFF2-40B4-BE49-F238E27FC236}">
                <a16:creationId xmlns:a16="http://schemas.microsoft.com/office/drawing/2014/main" id="{EA3B15DD-9A0C-456C-8759-DBC8378B4E2A}"/>
              </a:ext>
            </a:extLst>
          </p:cNvPr>
          <p:cNvGrpSpPr/>
          <p:nvPr/>
        </p:nvGrpSpPr>
        <p:grpSpPr>
          <a:xfrm>
            <a:off x="180592" y="2857190"/>
            <a:ext cx="2604320" cy="1994626"/>
            <a:chOff x="28192" y="2494695"/>
            <a:chExt cx="2604320" cy="1994626"/>
          </a:xfrm>
        </p:grpSpPr>
        <p:grpSp>
          <p:nvGrpSpPr>
            <p:cNvPr id="129" name="グループ化 128">
              <a:extLst>
                <a:ext uri="{FF2B5EF4-FFF2-40B4-BE49-F238E27FC236}">
                  <a16:creationId xmlns:a16="http://schemas.microsoft.com/office/drawing/2014/main" id="{6440FC7F-8498-4345-B80B-3904AAE48737}"/>
                </a:ext>
              </a:extLst>
            </p:cNvPr>
            <p:cNvGrpSpPr/>
            <p:nvPr/>
          </p:nvGrpSpPr>
          <p:grpSpPr>
            <a:xfrm>
              <a:off x="28192" y="2494695"/>
              <a:ext cx="2131552" cy="1994626"/>
              <a:chOff x="4300" y="2264021"/>
              <a:chExt cx="2131552" cy="1994626"/>
            </a:xfrm>
          </p:grpSpPr>
          <p:grpSp>
            <p:nvGrpSpPr>
              <p:cNvPr id="131" name="グループ化 130">
                <a:extLst>
                  <a:ext uri="{FF2B5EF4-FFF2-40B4-BE49-F238E27FC236}">
                    <a16:creationId xmlns:a16="http://schemas.microsoft.com/office/drawing/2014/main" id="{5E733E71-380C-4A7E-AFF2-C7850C437B37}"/>
                  </a:ext>
                </a:extLst>
              </p:cNvPr>
              <p:cNvGrpSpPr/>
              <p:nvPr/>
            </p:nvGrpSpPr>
            <p:grpSpPr>
              <a:xfrm>
                <a:off x="4300" y="2264021"/>
                <a:ext cx="2131552" cy="1724903"/>
                <a:chOff x="128573" y="2500204"/>
                <a:chExt cx="2131552" cy="1724903"/>
              </a:xfrm>
            </p:grpSpPr>
            <p:sp>
              <p:nvSpPr>
                <p:cNvPr id="133" name="テキスト ボックス 132">
                  <a:extLst>
                    <a:ext uri="{FF2B5EF4-FFF2-40B4-BE49-F238E27FC236}">
                      <a16:creationId xmlns:a16="http://schemas.microsoft.com/office/drawing/2014/main" id="{39B7AC46-4BCB-4EDA-AC29-62522687BB1D}"/>
                    </a:ext>
                  </a:extLst>
                </p:cNvPr>
                <p:cNvSpPr txBox="1"/>
                <p:nvPr/>
              </p:nvSpPr>
              <p:spPr>
                <a:xfrm>
                  <a:off x="296825" y="2500204"/>
                  <a:ext cx="1095045" cy="369332"/>
                </a:xfrm>
                <a:prstGeom prst="rect">
                  <a:avLst/>
                </a:prstGeom>
                <a:noFill/>
              </p:spPr>
              <p:txBody>
                <a:bodyPr wrap="square" rtlCol="0">
                  <a:spAutoFit/>
                </a:bodyPr>
                <a:lstStyle/>
                <a:p>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令和</a:t>
                  </a:r>
                  <a:r>
                    <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4</a:t>
                  </a: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年</a:t>
                  </a:r>
                </a:p>
              </p:txBody>
            </p:sp>
            <p:sp>
              <p:nvSpPr>
                <p:cNvPr id="134" name="テキスト ボックス 133">
                  <a:extLst>
                    <a:ext uri="{FF2B5EF4-FFF2-40B4-BE49-F238E27FC236}">
                      <a16:creationId xmlns:a16="http://schemas.microsoft.com/office/drawing/2014/main" id="{73058686-D032-43E8-A1F4-5BDFB07E9AB6}"/>
                    </a:ext>
                  </a:extLst>
                </p:cNvPr>
                <p:cNvSpPr txBox="1"/>
                <p:nvPr/>
              </p:nvSpPr>
              <p:spPr>
                <a:xfrm>
                  <a:off x="128573" y="2766951"/>
                  <a:ext cx="2131552" cy="1015663"/>
                </a:xfrm>
                <a:prstGeom prst="rect">
                  <a:avLst/>
                </a:prstGeom>
                <a:noFill/>
              </p:spPr>
              <p:txBody>
                <a:bodyPr wrap="square" rtlCol="0">
                  <a:spAutoFit/>
                </a:bodyPr>
                <a:lstStyle/>
                <a:p>
                  <a:pPr algn="ctr"/>
                  <a:r>
                    <a:rPr kumimoji="1" lang="en-US" altLang="ja-JP" sz="5800"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2/18</a:t>
                  </a:r>
                  <a:endParaRPr kumimoji="1" lang="ja-JP" altLang="en-US" sz="5800"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sp>
              <p:nvSpPr>
                <p:cNvPr id="135" name="テキスト ボックス 134">
                  <a:extLst>
                    <a:ext uri="{FF2B5EF4-FFF2-40B4-BE49-F238E27FC236}">
                      <a16:creationId xmlns:a16="http://schemas.microsoft.com/office/drawing/2014/main" id="{B7588019-E60D-4A92-9813-8C5ED17077A5}"/>
                    </a:ext>
                  </a:extLst>
                </p:cNvPr>
                <p:cNvSpPr txBox="1"/>
                <p:nvPr/>
              </p:nvSpPr>
              <p:spPr>
                <a:xfrm>
                  <a:off x="324925" y="3578776"/>
                  <a:ext cx="1776719" cy="646331"/>
                </a:xfrm>
                <a:prstGeom prst="rect">
                  <a:avLst/>
                </a:prstGeom>
                <a:noFill/>
              </p:spPr>
              <p:txBody>
                <a:bodyPr wrap="square" rtlCol="0">
                  <a:spAutoFit/>
                </a:bodyPr>
                <a:lstStyle/>
                <a:p>
                  <a:pPr algn="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から</a:t>
                  </a:r>
                  <a:endPar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a:p>
                  <a:pPr algn="r"/>
                  <a:r>
                    <a:rPr kumimoji="1" lang="en-US" altLang="ja-JP"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Web</a:t>
                  </a: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視聴開始</a:t>
                  </a:r>
                </a:p>
              </p:txBody>
            </p:sp>
          </p:grpSp>
          <p:sp>
            <p:nvSpPr>
              <p:cNvPr id="132" name="テキスト ボックス 131">
                <a:extLst>
                  <a:ext uri="{FF2B5EF4-FFF2-40B4-BE49-F238E27FC236}">
                    <a16:creationId xmlns:a16="http://schemas.microsoft.com/office/drawing/2014/main" id="{82F5A707-A2C3-4918-8A53-B2AECF37537B}"/>
                  </a:ext>
                </a:extLst>
              </p:cNvPr>
              <p:cNvSpPr txBox="1"/>
              <p:nvPr/>
            </p:nvSpPr>
            <p:spPr>
              <a:xfrm>
                <a:off x="456364" y="4012426"/>
                <a:ext cx="1472842" cy="246221"/>
              </a:xfrm>
              <a:prstGeom prst="rect">
                <a:avLst/>
              </a:prstGeom>
              <a:solidFill>
                <a:schemeClr val="bg1"/>
              </a:solidFill>
              <a:ln>
                <a:solidFill>
                  <a:schemeClr val="bg1">
                    <a:lumMod val="85000"/>
                  </a:schemeClr>
                </a:solidFill>
              </a:ln>
            </p:spPr>
            <p:txBody>
              <a:bodyPr wrap="square" rtlCol="0">
                <a:spAutoFit/>
              </a:bodyPr>
              <a:lstStyle/>
              <a:p>
                <a:pPr algn="ctr"/>
                <a:r>
                  <a:rPr kumimoji="1" lang="ja-JP" altLang="en-US" sz="1000" dirty="0">
                    <a:solidFill>
                      <a:schemeClr val="tx1">
                        <a:lumMod val="65000"/>
                        <a:lumOff val="35000"/>
                      </a:schemeClr>
                    </a:solidFill>
                    <a:latin typeface="Meiryo UI" panose="020B0604030504040204" pitchFamily="50" charset="-128"/>
                    <a:ea typeface="Meiryo UI" panose="020B0604030504040204" pitchFamily="50" charset="-128"/>
                  </a:rPr>
                  <a:t>申込不要・無料</a:t>
                </a:r>
                <a:endParaRPr kumimoji="1" lang="en-US" altLang="ja-JP" sz="1000" dirty="0">
                  <a:solidFill>
                    <a:schemeClr val="tx1">
                      <a:lumMod val="65000"/>
                      <a:lumOff val="35000"/>
                    </a:schemeClr>
                  </a:solidFill>
                  <a:latin typeface="Meiryo UI" panose="020B0604030504040204" pitchFamily="50" charset="-128"/>
                  <a:ea typeface="Meiryo UI" panose="020B0604030504040204" pitchFamily="50" charset="-128"/>
                </a:endParaRPr>
              </a:p>
            </p:txBody>
          </p:sp>
        </p:grpSp>
        <p:sp>
          <p:nvSpPr>
            <p:cNvPr id="130" name="テキスト ボックス 129">
              <a:extLst>
                <a:ext uri="{FF2B5EF4-FFF2-40B4-BE49-F238E27FC236}">
                  <a16:creationId xmlns:a16="http://schemas.microsoft.com/office/drawing/2014/main" id="{7986A9F2-428C-4A0B-B95C-1CEA8B074685}"/>
                </a:ext>
              </a:extLst>
            </p:cNvPr>
            <p:cNvSpPr txBox="1"/>
            <p:nvPr/>
          </p:nvSpPr>
          <p:spPr>
            <a:xfrm>
              <a:off x="1702097" y="3224139"/>
              <a:ext cx="930415" cy="369332"/>
            </a:xfrm>
            <a:prstGeom prst="rect">
              <a:avLst/>
            </a:prstGeom>
            <a:noFill/>
          </p:spPr>
          <p:txBody>
            <a:bodyPr wrap="square" rtlCol="0">
              <a:spAutoFit/>
            </a:bodyPr>
            <a:lstStyle/>
            <a:p>
              <a:pPr algn="r"/>
              <a:r>
                <a:rPr kumimoji="1" lang="ja-JP" altLang="en-US" dirty="0">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（金）</a:t>
              </a:r>
            </a:p>
          </p:txBody>
        </p:sp>
      </p:grpSp>
      <p:sp>
        <p:nvSpPr>
          <p:cNvPr id="136" name="テキスト ボックス 135">
            <a:extLst>
              <a:ext uri="{FF2B5EF4-FFF2-40B4-BE49-F238E27FC236}">
                <a16:creationId xmlns:a16="http://schemas.microsoft.com/office/drawing/2014/main" id="{E8B638F1-BD28-44E9-B356-D66421063F46}"/>
              </a:ext>
            </a:extLst>
          </p:cNvPr>
          <p:cNvSpPr txBox="1"/>
          <p:nvPr/>
        </p:nvSpPr>
        <p:spPr>
          <a:xfrm>
            <a:off x="2303324" y="9781077"/>
            <a:ext cx="4567698" cy="677108"/>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大阪府商店街等モデル創出普及事業事務局</a:t>
            </a:r>
          </a:p>
          <a:p>
            <a:r>
              <a:rPr kumimoji="1" lang="ja-JP" altLang="en-US" sz="900" dirty="0">
                <a:latin typeface="UD デジタル 教科書体 NP-R" panose="02020400000000000000" pitchFamily="18" charset="-128"/>
                <a:ea typeface="UD デジタル 教科書体 NP-R" panose="02020400000000000000" pitchFamily="18" charset="-128"/>
              </a:rPr>
              <a:t>　（受託事業者：大阪府商店街振興組合連合会・株式会社産經アドス共同企業体）</a:t>
            </a:r>
          </a:p>
          <a:p>
            <a:r>
              <a:rPr kumimoji="1" lang="ja-JP" altLang="en-US" sz="1000" dirty="0">
                <a:latin typeface="UD デジタル 教科書体 NP-R" panose="02020400000000000000" pitchFamily="18" charset="-128"/>
                <a:ea typeface="UD デジタル 教科書体 NP-R" panose="02020400000000000000" pitchFamily="18" charset="-128"/>
              </a:rPr>
              <a:t>電話：</a:t>
            </a:r>
            <a:r>
              <a:rPr kumimoji="1" lang="en-US" altLang="ja-JP" sz="1000" dirty="0">
                <a:latin typeface="UD デジタル 教科書体 NP-R" panose="02020400000000000000" pitchFamily="18" charset="-128"/>
                <a:ea typeface="UD デジタル 教科書体 NP-R" panose="02020400000000000000" pitchFamily="18" charset="-128"/>
              </a:rPr>
              <a:t>06-6636-1036</a:t>
            </a:r>
            <a:r>
              <a:rPr kumimoji="1" lang="ja-JP" altLang="en-US" sz="1000" dirty="0">
                <a:latin typeface="UD デジタル 教科書体 NP-R" panose="02020400000000000000" pitchFamily="18" charset="-128"/>
                <a:ea typeface="UD デジタル 教科書体 NP-R" panose="02020400000000000000" pitchFamily="18" charset="-128"/>
              </a:rPr>
              <a:t>　</a:t>
            </a:r>
            <a:r>
              <a:rPr kumimoji="1" lang="en-US" altLang="ja-JP" sz="1000" dirty="0">
                <a:latin typeface="UD デジタル 教科書体 NP-R" panose="02020400000000000000" pitchFamily="18" charset="-128"/>
                <a:ea typeface="UD デジタル 教科書体 NP-R" panose="02020400000000000000" pitchFamily="18" charset="-128"/>
              </a:rPr>
              <a:t>FAX</a:t>
            </a:r>
            <a:r>
              <a:rPr kumimoji="1" lang="ja-JP" altLang="en-US" sz="1000" dirty="0">
                <a:latin typeface="UD デジタル 教科書体 NP-R" panose="02020400000000000000" pitchFamily="18" charset="-128"/>
                <a:ea typeface="UD デジタル 教科書体 NP-R" panose="02020400000000000000" pitchFamily="18" charset="-128"/>
              </a:rPr>
              <a:t>：</a:t>
            </a:r>
            <a:r>
              <a:rPr kumimoji="1" lang="en-US" altLang="ja-JP" sz="1000" dirty="0">
                <a:latin typeface="UD デジタル 教科書体 NP-R" panose="02020400000000000000" pitchFamily="18" charset="-128"/>
                <a:ea typeface="UD デジタル 教科書体 NP-R" panose="02020400000000000000" pitchFamily="18" charset="-128"/>
              </a:rPr>
              <a:t>06-6636-1489</a:t>
            </a:r>
          </a:p>
          <a:p>
            <a:r>
              <a:rPr kumimoji="1" lang="ja-JP" altLang="en-US" sz="900" dirty="0">
                <a:latin typeface="UD デジタル 教科書体 NP-R" panose="02020400000000000000" pitchFamily="18" charset="-128"/>
                <a:ea typeface="UD デジタル 教科書体 NP-R" panose="02020400000000000000" pitchFamily="18" charset="-128"/>
              </a:rPr>
              <a:t>　（</a:t>
            </a:r>
            <a:r>
              <a:rPr kumimoji="1" lang="en-US" altLang="ja-JP" sz="900" dirty="0">
                <a:latin typeface="UD デジタル 教科書体 NP-R" panose="02020400000000000000" pitchFamily="18" charset="-128"/>
                <a:ea typeface="UD デジタル 教科書体 NP-R" panose="02020400000000000000" pitchFamily="18" charset="-128"/>
              </a:rPr>
              <a:t>10:00</a:t>
            </a: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17:00 </a:t>
            </a:r>
            <a:r>
              <a:rPr kumimoji="1" lang="ja-JP" altLang="en-US" sz="900" dirty="0">
                <a:latin typeface="UD デジタル 教科書体 NP-R" panose="02020400000000000000" pitchFamily="18" charset="-128"/>
                <a:ea typeface="UD デジタル 教科書体 NP-R" panose="02020400000000000000" pitchFamily="18" charset="-128"/>
              </a:rPr>
              <a:t>土曜日、日曜日および祝日を除く）</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37" name="テキスト ボックス 136">
            <a:extLst>
              <a:ext uri="{FF2B5EF4-FFF2-40B4-BE49-F238E27FC236}">
                <a16:creationId xmlns:a16="http://schemas.microsoft.com/office/drawing/2014/main" id="{E06394BA-7DDC-41A0-9A11-E6D4EE3DC26A}"/>
              </a:ext>
            </a:extLst>
          </p:cNvPr>
          <p:cNvSpPr txBox="1"/>
          <p:nvPr/>
        </p:nvSpPr>
        <p:spPr>
          <a:xfrm>
            <a:off x="809208" y="7923738"/>
            <a:ext cx="4927414" cy="707886"/>
          </a:xfrm>
          <a:prstGeom prst="rect">
            <a:avLst/>
          </a:prstGeom>
          <a:noFill/>
        </p:spPr>
        <p:txBody>
          <a:bodyPr wrap="square" rtlCol="0">
            <a:spAutoFit/>
          </a:bodyPr>
          <a:lstStyle/>
          <a:p>
            <a:pPr>
              <a:lnSpc>
                <a:spcPts val="1200"/>
              </a:lnSpc>
            </a:pPr>
            <a:r>
              <a:rPr lang="ja-JP" altLang="en-US" sz="900" dirty="0">
                <a:latin typeface="UD デジタル 教科書体 NP-R" panose="02020400000000000000" pitchFamily="18" charset="-128"/>
                <a:ea typeface="UD デジタル 教科書体 NP-R" panose="02020400000000000000" pitchFamily="18" charset="-128"/>
              </a:rPr>
              <a:t>　ご専門は、商業、流通論。神戸商科大学大学院経営学研究科後期博士課程を経て、</a:t>
            </a:r>
            <a:r>
              <a:rPr lang="en-US" altLang="ja-JP" sz="900" dirty="0">
                <a:latin typeface="UD デジタル 教科書体 NP-R" panose="02020400000000000000" pitchFamily="18" charset="-128"/>
                <a:ea typeface="UD デジタル 教科書体 NP-R" panose="02020400000000000000" pitchFamily="18" charset="-128"/>
              </a:rPr>
              <a:t>1983</a:t>
            </a:r>
            <a:r>
              <a:rPr lang="ja-JP" altLang="en-US" sz="900" dirty="0">
                <a:latin typeface="UD デジタル 教科書体 NP-R" panose="02020400000000000000" pitchFamily="18" charset="-128"/>
                <a:ea typeface="UD デジタル 教科書体 NP-R" panose="02020400000000000000" pitchFamily="18" charset="-128"/>
              </a:rPr>
              <a:t>年大阪市立大学商学部助手。</a:t>
            </a:r>
            <a:r>
              <a:rPr lang="en-US" altLang="zh-CN" sz="900" dirty="0">
                <a:latin typeface="UD デジタル 教科書体 NP-R" panose="02020400000000000000" pitchFamily="18" charset="-128"/>
                <a:ea typeface="UD デジタル 教科書体 NP-R" panose="02020400000000000000" pitchFamily="18" charset="-128"/>
              </a:rPr>
              <a:t>2006</a:t>
            </a:r>
            <a:r>
              <a:rPr lang="zh-CN" altLang="en-US" sz="900" dirty="0">
                <a:latin typeface="UD デジタル 教科書体 NP-R" panose="02020400000000000000" pitchFamily="18" charset="-128"/>
                <a:ea typeface="UD デジタル 教科書体 NP-R" panose="02020400000000000000" pitchFamily="18" charset="-128"/>
              </a:rPr>
              <a:t>年大阪市立大学大学院経営学研究科教授</a:t>
            </a:r>
            <a:r>
              <a:rPr lang="ja-JP" altLang="en-US" sz="900" dirty="0" err="1">
                <a:latin typeface="UD デジタル 教科書体 NP-R" panose="02020400000000000000" pitchFamily="18" charset="-128"/>
                <a:ea typeface="UD デジタル 教科書体 NP-R" panose="02020400000000000000" pitchFamily="18" charset="-128"/>
              </a:rPr>
              <a:t>。</a:t>
            </a:r>
            <a:r>
              <a:rPr lang="en-US" altLang="zh-CN" sz="900" dirty="0">
                <a:latin typeface="UD デジタル 教科書体 NP-R" panose="02020400000000000000" pitchFamily="18" charset="-128"/>
                <a:ea typeface="UD デジタル 教科書体 NP-R" panose="02020400000000000000" pitchFamily="18" charset="-128"/>
              </a:rPr>
              <a:t>2016</a:t>
            </a:r>
            <a:r>
              <a:rPr lang="zh-CN" altLang="en-US" sz="900" dirty="0">
                <a:latin typeface="UD デジタル 教科書体 NP-R" panose="02020400000000000000" pitchFamily="18" charset="-128"/>
                <a:ea typeface="UD デジタル 教科書体 NP-R" panose="02020400000000000000" pitchFamily="18" charset="-128"/>
              </a:rPr>
              <a:t>年大阪商業大学総合経営学部教授</a:t>
            </a:r>
            <a:r>
              <a:rPr lang="ja-JP" altLang="en-US" sz="900" dirty="0" err="1">
                <a:latin typeface="UD デジタル 教科書体 NP-R" panose="02020400000000000000" pitchFamily="18" charset="-128"/>
                <a:ea typeface="UD デジタル 教科書体 NP-R" panose="02020400000000000000" pitchFamily="18" charset="-128"/>
              </a:rPr>
              <a:t>。</a:t>
            </a:r>
            <a:r>
              <a:rPr lang="ja-JP" altLang="en-US" sz="900" dirty="0">
                <a:latin typeface="UD デジタル 教科書体 NP-R" panose="02020400000000000000" pitchFamily="18" charset="-128"/>
                <a:ea typeface="UD デジタル 教科書体 NP-R" panose="02020400000000000000" pitchFamily="18" charset="-128"/>
              </a:rPr>
              <a:t>所属学会は、日本商業学会・日本卸売学会。小売、卸業活性化問題に精通しておられる。</a:t>
            </a:r>
            <a:endParaRPr lang="ja-JP" altLang="en-US" sz="900" b="0" i="0" dirty="0">
              <a:effectLst/>
              <a:latin typeface="UD デジタル 教科書体 NP-R" panose="02020400000000000000" pitchFamily="18" charset="-128"/>
              <a:ea typeface="UD デジタル 教科書体 NP-R" panose="02020400000000000000" pitchFamily="18" charset="-128"/>
            </a:endParaRPr>
          </a:p>
        </p:txBody>
      </p:sp>
      <p:sp>
        <p:nvSpPr>
          <p:cNvPr id="138" name="テキスト ボックス 137">
            <a:extLst>
              <a:ext uri="{FF2B5EF4-FFF2-40B4-BE49-F238E27FC236}">
                <a16:creationId xmlns:a16="http://schemas.microsoft.com/office/drawing/2014/main" id="{EF87272C-DE71-402E-8EB8-DFC1E23A5EFB}"/>
              </a:ext>
            </a:extLst>
          </p:cNvPr>
          <p:cNvSpPr txBox="1"/>
          <p:nvPr/>
        </p:nvSpPr>
        <p:spPr>
          <a:xfrm>
            <a:off x="752285" y="7740505"/>
            <a:ext cx="5331768" cy="253916"/>
          </a:xfrm>
          <a:prstGeom prst="rect">
            <a:avLst/>
          </a:prstGeom>
          <a:noFill/>
        </p:spPr>
        <p:txBody>
          <a:bodyPr wrap="square" rtlCol="0">
            <a:spAutoFit/>
          </a:bodyPr>
          <a:lstStyle/>
          <a:p>
            <a:r>
              <a:rPr kumimoji="1" lang="ja-JP" altLang="en-US" sz="1050" b="1" dirty="0">
                <a:latin typeface="UD デジタル 教科書体 NP-R" panose="02020400000000000000" pitchFamily="18" charset="-128"/>
                <a:ea typeface="UD デジタル 教科書体 NP-R" panose="02020400000000000000" pitchFamily="18" charset="-128"/>
              </a:rPr>
              <a:t>◆ 加藤　司 </a:t>
            </a:r>
            <a:r>
              <a:rPr kumimoji="1" lang="zh-TW" altLang="en-US" sz="1050" b="1" dirty="0">
                <a:latin typeface="UD デジタル 教科書体 NP-R" panose="02020400000000000000" pitchFamily="18" charset="-128"/>
                <a:ea typeface="UD デジタル 教科書体 NP-R" panose="02020400000000000000" pitchFamily="18" charset="-128"/>
              </a:rPr>
              <a:t>氏</a:t>
            </a:r>
            <a:r>
              <a:rPr kumimoji="1" lang="ja-JP" altLang="en-US" sz="1050" b="1" dirty="0">
                <a:latin typeface="UD デジタル 教科書体 NP-R" panose="02020400000000000000" pitchFamily="18" charset="-128"/>
                <a:ea typeface="UD デジタル 教科書体 NP-R" panose="02020400000000000000" pitchFamily="18" charset="-128"/>
              </a:rPr>
              <a:t>　　大阪商業大学　総合経営学部教授</a:t>
            </a:r>
            <a:endParaRPr kumimoji="1" lang="en-US" altLang="zh-TW" sz="1050" b="1" dirty="0">
              <a:latin typeface="UD デジタル 教科書体 NP-R" panose="02020400000000000000" pitchFamily="18" charset="-128"/>
              <a:ea typeface="UD デジタル 教科書体 NP-R" panose="02020400000000000000" pitchFamily="18" charset="-128"/>
            </a:endParaRPr>
          </a:p>
        </p:txBody>
      </p:sp>
      <p:sp>
        <p:nvSpPr>
          <p:cNvPr id="144" name="テキスト ボックス 143">
            <a:extLst>
              <a:ext uri="{FF2B5EF4-FFF2-40B4-BE49-F238E27FC236}">
                <a16:creationId xmlns:a16="http://schemas.microsoft.com/office/drawing/2014/main" id="{EAC8C1C8-6585-4CA0-8486-4E8601CDB4DB}"/>
              </a:ext>
            </a:extLst>
          </p:cNvPr>
          <p:cNvSpPr txBox="1"/>
          <p:nvPr/>
        </p:nvSpPr>
        <p:spPr>
          <a:xfrm>
            <a:off x="5935880" y="9450153"/>
            <a:ext cx="1083998" cy="215444"/>
          </a:xfrm>
          <a:prstGeom prst="rect">
            <a:avLst/>
          </a:prstGeom>
          <a:noFill/>
        </p:spPr>
        <p:txBody>
          <a:bodyPr wrap="square" rtlCol="0">
            <a:spAutoFit/>
          </a:bodyPr>
          <a:lstStyle/>
          <a:p>
            <a:pPr algn="ctr"/>
            <a:r>
              <a:rPr kumimoji="1" lang="ja-JP" altLang="en-US" sz="800" dirty="0">
                <a:latin typeface="UD デジタル 教科書体 NP-R" panose="02020400000000000000" pitchFamily="18" charset="-128"/>
                <a:ea typeface="UD デジタル 教科書体 NP-R" panose="02020400000000000000" pitchFamily="18" charset="-128"/>
              </a:rPr>
              <a:t>大阪府</a:t>
            </a:r>
            <a:r>
              <a:rPr kumimoji="1" lang="en-US" altLang="ja-JP" sz="800" dirty="0">
                <a:latin typeface="UD デジタル 教科書体 NP-R" panose="02020400000000000000" pitchFamily="18" charset="-128"/>
                <a:ea typeface="UD デジタル 教科書体 NP-R" panose="02020400000000000000" pitchFamily="18" charset="-128"/>
              </a:rPr>
              <a:t>HP</a:t>
            </a:r>
          </a:p>
        </p:txBody>
      </p:sp>
      <p:sp>
        <p:nvSpPr>
          <p:cNvPr id="146" name="テキスト ボックス 145">
            <a:extLst>
              <a:ext uri="{FF2B5EF4-FFF2-40B4-BE49-F238E27FC236}">
                <a16:creationId xmlns:a16="http://schemas.microsoft.com/office/drawing/2014/main" id="{88C46D5A-2F7D-441C-A92F-4924463639A5}"/>
              </a:ext>
            </a:extLst>
          </p:cNvPr>
          <p:cNvSpPr txBox="1"/>
          <p:nvPr/>
        </p:nvSpPr>
        <p:spPr>
          <a:xfrm>
            <a:off x="1185942" y="828447"/>
            <a:ext cx="5618405" cy="292388"/>
          </a:xfrm>
          <a:prstGeom prst="rect">
            <a:avLst/>
          </a:prstGeom>
          <a:noFill/>
        </p:spPr>
        <p:txBody>
          <a:bodyPr wrap="square" rtlCol="0">
            <a:spAutoFit/>
          </a:bodyPr>
          <a:lstStyle/>
          <a:p>
            <a:pPr algn="ctr"/>
            <a:r>
              <a:rPr kumimoji="1" lang="ja-JP" altLang="en-US" sz="1300" b="1" dirty="0">
                <a:solidFill>
                  <a:srgbClr val="FF6600"/>
                </a:solidFill>
                <a:latin typeface="UD デジタル 教科書体 NP-B" panose="02020700000000000000" pitchFamily="18" charset="-128"/>
                <a:ea typeface="UD デジタル 教科書体 NP-B" panose="02020700000000000000" pitchFamily="18" charset="-128"/>
              </a:rPr>
              <a:t>～ニューノーマルに沿った商店街活性化事例について～</a:t>
            </a:r>
            <a:endParaRPr kumimoji="1" lang="en-US" altLang="ja-JP" sz="1300" b="1" dirty="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147" name="テキスト ボックス 146">
            <a:extLst>
              <a:ext uri="{FF2B5EF4-FFF2-40B4-BE49-F238E27FC236}">
                <a16:creationId xmlns:a16="http://schemas.microsoft.com/office/drawing/2014/main" id="{92ADC0C5-182D-4D36-8730-715581AD4500}"/>
              </a:ext>
            </a:extLst>
          </p:cNvPr>
          <p:cNvSpPr txBox="1"/>
          <p:nvPr/>
        </p:nvSpPr>
        <p:spPr>
          <a:xfrm>
            <a:off x="1185943" y="437906"/>
            <a:ext cx="5618405" cy="430887"/>
          </a:xfrm>
          <a:prstGeom prst="rect">
            <a:avLst/>
          </a:prstGeom>
          <a:noFill/>
        </p:spPr>
        <p:txBody>
          <a:bodyPr wrap="square" rtlCol="0">
            <a:spAutoFit/>
          </a:bodyPr>
          <a:lstStyle/>
          <a:p>
            <a:pPr algn="ctr"/>
            <a:r>
              <a:rPr kumimoji="1" lang="ja-JP" altLang="en-US" sz="2200" b="1" dirty="0">
                <a:solidFill>
                  <a:srgbClr val="FF6600"/>
                </a:solidFill>
                <a:latin typeface="UD デジタル 教科書体 NP-B" panose="02020700000000000000" pitchFamily="18" charset="-128"/>
                <a:ea typeface="UD デジタル 教科書体 NP-B" panose="02020700000000000000" pitchFamily="18" charset="-128"/>
              </a:rPr>
              <a:t>商店街等モデル普及セミナー</a:t>
            </a:r>
            <a:endParaRPr kumimoji="1" lang="en-US" altLang="ja-JP" sz="2200" b="1" dirty="0">
              <a:solidFill>
                <a:srgbClr val="FF6600"/>
              </a:solidFill>
              <a:latin typeface="UD デジタル 教科書体 NP-B" panose="02020700000000000000" pitchFamily="18" charset="-128"/>
              <a:ea typeface="UD デジタル 教科書体 NP-B" panose="02020700000000000000" pitchFamily="18" charset="-128"/>
            </a:endParaRPr>
          </a:p>
        </p:txBody>
      </p:sp>
      <p:pic>
        <p:nvPicPr>
          <p:cNvPr id="148" name="図 147">
            <a:extLst>
              <a:ext uri="{FF2B5EF4-FFF2-40B4-BE49-F238E27FC236}">
                <a16:creationId xmlns:a16="http://schemas.microsoft.com/office/drawing/2014/main" id="{64B66946-5B65-4306-AB73-D3C05F988A8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2787" t="16312" r="18343" b="19497"/>
          <a:stretch/>
        </p:blipFill>
        <p:spPr>
          <a:xfrm>
            <a:off x="475270" y="391583"/>
            <a:ext cx="933895" cy="720000"/>
          </a:xfrm>
          <a:prstGeom prst="rect">
            <a:avLst/>
          </a:prstGeom>
        </p:spPr>
      </p:pic>
      <p:sp>
        <p:nvSpPr>
          <p:cNvPr id="96" name="テキスト ボックス 95">
            <a:extLst>
              <a:ext uri="{FF2B5EF4-FFF2-40B4-BE49-F238E27FC236}">
                <a16:creationId xmlns:a16="http://schemas.microsoft.com/office/drawing/2014/main" id="{DE848124-A942-4DBA-84E8-78CD51D05230}"/>
              </a:ext>
            </a:extLst>
          </p:cNvPr>
          <p:cNvSpPr txBox="1"/>
          <p:nvPr/>
        </p:nvSpPr>
        <p:spPr>
          <a:xfrm>
            <a:off x="3605491" y="2826798"/>
            <a:ext cx="3291518" cy="276999"/>
          </a:xfrm>
          <a:prstGeom prst="rect">
            <a:avLst/>
          </a:prstGeom>
          <a:noFill/>
        </p:spPr>
        <p:txBody>
          <a:bodyPr wrap="square" rtlCol="0">
            <a:spAutoFit/>
          </a:bodyPr>
          <a:lstStyle/>
          <a:p>
            <a:r>
              <a:rPr kumimoji="1" lang="ja-JP" altLang="en-US" sz="1200" b="1" dirty="0">
                <a:latin typeface="UD デジタル 教科書体 NP-R" panose="02020400000000000000" pitchFamily="18" charset="-128"/>
                <a:ea typeface="UD デジタル 教科書体 NP-R" panose="02020400000000000000" pitchFamily="18" charset="-128"/>
              </a:rPr>
              <a:t>＜基調講演＞</a:t>
            </a:r>
            <a:endParaRPr kumimoji="1" lang="en-US" altLang="ja-JP" sz="1200" b="1" dirty="0">
              <a:latin typeface="UD デジタル 教科書体 NP-R" panose="02020400000000000000" pitchFamily="18" charset="-128"/>
              <a:ea typeface="UD デジタル 教科書体 NP-R" panose="02020400000000000000" pitchFamily="18" charset="-128"/>
            </a:endParaRPr>
          </a:p>
        </p:txBody>
      </p:sp>
      <p:sp>
        <p:nvSpPr>
          <p:cNvPr id="102" name="テキスト ボックス 101">
            <a:extLst>
              <a:ext uri="{FF2B5EF4-FFF2-40B4-BE49-F238E27FC236}">
                <a16:creationId xmlns:a16="http://schemas.microsoft.com/office/drawing/2014/main" id="{8D97357C-40A3-4191-863A-16DE82DF6CD9}"/>
              </a:ext>
            </a:extLst>
          </p:cNvPr>
          <p:cNvSpPr txBox="1"/>
          <p:nvPr/>
        </p:nvSpPr>
        <p:spPr>
          <a:xfrm>
            <a:off x="3626913" y="3619206"/>
            <a:ext cx="3468547" cy="276999"/>
          </a:xfrm>
          <a:prstGeom prst="rect">
            <a:avLst/>
          </a:prstGeom>
          <a:noFill/>
        </p:spPr>
        <p:txBody>
          <a:bodyPr wrap="square" rtlCol="0">
            <a:spAutoFit/>
          </a:bodyPr>
          <a:lstStyle/>
          <a:p>
            <a:r>
              <a:rPr kumimoji="1" lang="en-US" altLang="ja-JP" sz="1200" b="1" dirty="0">
                <a:latin typeface="UD デジタル 教科書体 NP-R" panose="02020400000000000000" pitchFamily="18" charset="-128"/>
                <a:ea typeface="UD デジタル 教科書体 NP-R" panose="02020400000000000000" pitchFamily="18" charset="-128"/>
              </a:rPr>
              <a:t>&lt;</a:t>
            </a:r>
            <a:r>
              <a:rPr kumimoji="1" lang="ja-JP" altLang="en-US" sz="1200" b="1" dirty="0">
                <a:latin typeface="UD デジタル 教科書体 NP-R" panose="02020400000000000000" pitchFamily="18" charset="-128"/>
                <a:ea typeface="UD デジタル 教科書体 NP-R" panose="02020400000000000000" pitchFamily="18" charset="-128"/>
              </a:rPr>
              <a:t>モデル創出事業プレゼンテーション</a:t>
            </a:r>
            <a:r>
              <a:rPr kumimoji="1" lang="en-US" altLang="ja-JP" sz="1200" b="1" dirty="0">
                <a:latin typeface="UD デジタル 教科書体 NP-R" panose="02020400000000000000" pitchFamily="18" charset="-128"/>
                <a:ea typeface="UD デジタル 教科書体 NP-R" panose="02020400000000000000" pitchFamily="18" charset="-128"/>
              </a:rPr>
              <a:t>&gt;</a:t>
            </a:r>
          </a:p>
        </p:txBody>
      </p:sp>
      <p:sp>
        <p:nvSpPr>
          <p:cNvPr id="58" name="テキスト ボックス 57">
            <a:extLst>
              <a:ext uri="{FF2B5EF4-FFF2-40B4-BE49-F238E27FC236}">
                <a16:creationId xmlns:a16="http://schemas.microsoft.com/office/drawing/2014/main" id="{F577414A-9BAD-4175-B49E-BD3D3EBFFAB0}"/>
              </a:ext>
            </a:extLst>
          </p:cNvPr>
          <p:cNvSpPr txBox="1"/>
          <p:nvPr/>
        </p:nvSpPr>
        <p:spPr>
          <a:xfrm>
            <a:off x="3025047" y="3988861"/>
            <a:ext cx="3693557" cy="2369880"/>
          </a:xfrm>
          <a:prstGeom prst="rect">
            <a:avLst/>
          </a:prstGeom>
          <a:noFill/>
        </p:spPr>
        <p:txBody>
          <a:bodyPr wrap="square" rtlCol="0">
            <a:spAutoFit/>
          </a:bodyPr>
          <a:lstStyle/>
          <a:p>
            <a:r>
              <a:rPr kumimoji="1" lang="ja-JP" altLang="en-US" sz="1200" b="1" dirty="0">
                <a:solidFill>
                  <a:schemeClr val="accent4"/>
                </a:solidFill>
                <a:latin typeface="UD デジタル 教科書体 NP-R" panose="02020400000000000000" pitchFamily="18" charset="-128"/>
                <a:ea typeface="UD デジタル 教科書体 NP-R" panose="02020400000000000000" pitchFamily="18" charset="-128"/>
              </a:rPr>
              <a:t>➊</a:t>
            </a:r>
            <a:r>
              <a:rPr kumimoji="1" lang="ja-JP" altLang="en-US" sz="1000" b="1" dirty="0">
                <a:latin typeface="UD デジタル 教科書体 NP-R" panose="02020400000000000000" pitchFamily="18" charset="-128"/>
                <a:ea typeface="UD デジタル 教科書体 NP-R" panose="02020400000000000000" pitchFamily="18" charset="-128"/>
              </a:rPr>
              <a:t>「デジタル冊子</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こはま日和</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制作による</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b="1" dirty="0">
                <a:latin typeface="UD デジタル 教科書体 NP-R" panose="02020400000000000000" pitchFamily="18" charset="-128"/>
                <a:ea typeface="UD デジタル 教科書体 NP-R" panose="02020400000000000000" pitchFamily="18" charset="-128"/>
              </a:rPr>
              <a:t>　　　地域ブランディング」</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ja-JP" sz="1000" dirty="0">
              <a:latin typeface="UD デジタル 教科書体 NP-R" panose="02020400000000000000" pitchFamily="18" charset="-128"/>
              <a:ea typeface="UD デジタル 教科書体 NP-R" panose="02020400000000000000" pitchFamily="18" charset="-128"/>
            </a:endParaRPr>
          </a:p>
          <a:p>
            <a:endParaRPr kumimoji="1" lang="en-US" altLang="ja-JP" sz="1000" dirty="0">
              <a:latin typeface="UD デジタル 教科書体 NP-R" panose="02020400000000000000" pitchFamily="18" charset="-128"/>
              <a:ea typeface="UD デジタル 教科書体 NP-R" panose="02020400000000000000" pitchFamily="18" charset="-128"/>
            </a:endParaRPr>
          </a:p>
          <a:p>
            <a:r>
              <a:rPr kumimoji="1" lang="ja-JP" altLang="en-US" sz="1200" b="1" dirty="0">
                <a:solidFill>
                  <a:schemeClr val="accent4"/>
                </a:solidFill>
                <a:latin typeface="UD デジタル 教科書体 NP-R" panose="02020400000000000000" pitchFamily="18" charset="-128"/>
                <a:ea typeface="UD デジタル 教科書体 NP-R" panose="02020400000000000000" pitchFamily="18" charset="-128"/>
              </a:rPr>
              <a:t>➋</a:t>
            </a:r>
            <a:r>
              <a:rPr kumimoji="1" lang="ja-JP" altLang="en-US" sz="1000" b="1" dirty="0">
                <a:latin typeface="UD デジタル 教科書体 NP-R" panose="02020400000000000000" pitchFamily="18" charset="-128"/>
                <a:ea typeface="UD デジタル 教科書体 NP-R" panose="02020400000000000000" pitchFamily="18" charset="-128"/>
              </a:rPr>
              <a:t>「空き店舗を活用した</a:t>
            </a:r>
            <a:r>
              <a:rPr kumimoji="1" lang="en-US" altLang="ja-JP" sz="1000" b="1" dirty="0">
                <a:latin typeface="UD デジタル 教科書体 NP-R" panose="02020400000000000000" pitchFamily="18" charset="-128"/>
                <a:ea typeface="UD デジタル 教科書体 NP-R" panose="02020400000000000000" pitchFamily="18" charset="-128"/>
              </a:rPr>
              <a:t>e</a:t>
            </a:r>
            <a:r>
              <a:rPr kumimoji="1" lang="ja-JP" altLang="en-US" sz="1000" b="1" dirty="0">
                <a:latin typeface="UD デジタル 教科書体 NP-R" panose="02020400000000000000" pitchFamily="18" charset="-128"/>
                <a:ea typeface="UD デジタル 教科書体 NP-R" panose="02020400000000000000" pitchFamily="18" charset="-128"/>
              </a:rPr>
              <a:t>スポーツ発信拠点</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b="1" dirty="0">
                <a:latin typeface="UD デジタル 教科書体 NP-R" panose="02020400000000000000" pitchFamily="18" charset="-128"/>
                <a:ea typeface="UD デジタル 教科書体 NP-R" panose="02020400000000000000" pitchFamily="18" charset="-128"/>
              </a:rPr>
              <a:t>　　　</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駅前</a:t>
            </a:r>
            <a:r>
              <a:rPr kumimoji="1" lang="en-US" altLang="ja-JP" sz="1000" b="1" dirty="0">
                <a:latin typeface="UD デジタル 教科書体 NP-R" panose="02020400000000000000" pitchFamily="18" charset="-128"/>
                <a:ea typeface="UD デジタル 教科書体 NP-R" panose="02020400000000000000" pitchFamily="18" charset="-128"/>
              </a:rPr>
              <a:t>e</a:t>
            </a:r>
            <a:r>
              <a:rPr kumimoji="1" lang="ja-JP" altLang="en-US" sz="1000" b="1" dirty="0">
                <a:latin typeface="UD デジタル 教科書体 NP-R" panose="02020400000000000000" pitchFamily="18" charset="-128"/>
                <a:ea typeface="UD デジタル 教科書体 NP-R" panose="02020400000000000000" pitchFamily="18" charset="-128"/>
              </a:rPr>
              <a:t>道場</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で新たな地域魅力を創出・発信」</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ja-JP"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200" b="1" dirty="0">
                <a:solidFill>
                  <a:schemeClr val="accent4"/>
                </a:solidFill>
                <a:latin typeface="UD デジタル 教科書体 NP-R" panose="02020400000000000000" pitchFamily="18" charset="-128"/>
                <a:ea typeface="UD デジタル 教科書体 NP-R" panose="02020400000000000000" pitchFamily="18" charset="-128"/>
              </a:rPr>
              <a:t>➌</a:t>
            </a:r>
            <a:r>
              <a:rPr kumimoji="1" lang="ja-JP" altLang="en-US" sz="1000" b="1" dirty="0">
                <a:latin typeface="UD デジタル 教科書体 NP-R" panose="02020400000000000000" pitchFamily="18" charset="-128"/>
                <a:ea typeface="UD デジタル 教科書体 NP-R" panose="02020400000000000000" pitchFamily="18" charset="-128"/>
              </a:rPr>
              <a:t>「</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デリバリーシステム</a:t>
            </a:r>
            <a:r>
              <a:rPr kumimoji="1" lang="en-US" altLang="ja-JP" sz="1000" b="1" dirty="0">
                <a:latin typeface="UD デジタル 教科書体 NP-R" panose="02020400000000000000" pitchFamily="18" charset="-128"/>
                <a:ea typeface="UD デジタル 教科書体 NP-R" panose="02020400000000000000" pitchFamily="18" charset="-128"/>
              </a:rPr>
              <a:t>』</a:t>
            </a:r>
            <a:r>
              <a:rPr kumimoji="1" lang="ja-JP" altLang="en-US" sz="1000" b="1" dirty="0">
                <a:latin typeface="UD デジタル 教科書体 NP-R" panose="02020400000000000000" pitchFamily="18" charset="-128"/>
                <a:ea typeface="UD デジタル 教科書体 NP-R" panose="02020400000000000000" pitchFamily="18" charset="-128"/>
              </a:rPr>
              <a:t>を活用した</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b="1" dirty="0">
                <a:latin typeface="UD デジタル 教科書体 NP-R" panose="02020400000000000000" pitchFamily="18" charset="-128"/>
                <a:ea typeface="UD デジタル 教科書体 NP-R" panose="02020400000000000000" pitchFamily="18" charset="-128"/>
              </a:rPr>
              <a:t>　　　　デリバリーの導入促進」</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a:t>
            </a:r>
            <a:endParaRPr kumimoji="1" lang="en-US" altLang="ja-JP" sz="1000" dirty="0">
              <a:latin typeface="UD デジタル 教科書体 NP-R" panose="02020400000000000000" pitchFamily="18" charset="-128"/>
              <a:ea typeface="UD デジタル 教科書体 NP-R" panose="02020400000000000000" pitchFamily="18" charset="-128"/>
            </a:endParaRPr>
          </a:p>
          <a:p>
            <a:endParaRPr kumimoji="1" lang="en-US" altLang="ja-JP" sz="1000" dirty="0">
              <a:latin typeface="UD デジタル 教科書体 NP-R" panose="02020400000000000000" pitchFamily="18" charset="-128"/>
              <a:ea typeface="UD デジタル 教科書体 NP-R" panose="02020400000000000000" pitchFamily="18" charset="-128"/>
            </a:endParaRPr>
          </a:p>
          <a:p>
            <a:r>
              <a:rPr kumimoji="1" lang="ja-JP" altLang="en-US" sz="1200" b="1" dirty="0">
                <a:solidFill>
                  <a:schemeClr val="accent4"/>
                </a:solidFill>
                <a:latin typeface="UD デジタル 教科書体 NP-R" panose="02020400000000000000" pitchFamily="18" charset="-128"/>
                <a:ea typeface="UD デジタル 教科書体 NP-R" panose="02020400000000000000" pitchFamily="18" charset="-128"/>
              </a:rPr>
              <a:t>➍</a:t>
            </a:r>
            <a:r>
              <a:rPr kumimoji="1" lang="ja-JP" altLang="en-US" sz="1000" b="1" dirty="0">
                <a:latin typeface="UD デジタル 教科書体 NP-R" panose="02020400000000000000" pitchFamily="18" charset="-128"/>
                <a:ea typeface="UD デジタル 教科書体 NP-R" panose="02020400000000000000" pitchFamily="18" charset="-128"/>
              </a:rPr>
              <a:t>「地域のサポーターによる子育て視点での</a:t>
            </a:r>
            <a:endParaRPr kumimoji="1" lang="en-US" altLang="ja-JP" sz="1000" b="1" dirty="0">
              <a:latin typeface="UD デジタル 教科書体 NP-R" panose="02020400000000000000" pitchFamily="18" charset="-128"/>
              <a:ea typeface="UD デジタル 教科書体 NP-R" panose="02020400000000000000" pitchFamily="18" charset="-128"/>
            </a:endParaRPr>
          </a:p>
          <a:p>
            <a:r>
              <a:rPr kumimoji="1" lang="ja-JP" altLang="en-US" sz="1000" b="1" dirty="0">
                <a:latin typeface="UD デジタル 教科書体 NP-R" panose="02020400000000000000" pitchFamily="18" charset="-128"/>
                <a:ea typeface="UD デジタル 教科書体 NP-R" panose="02020400000000000000" pitchFamily="18" charset="-128"/>
              </a:rPr>
              <a:t>　　　　魅力発掘・発信」　　　　</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pic>
        <p:nvPicPr>
          <p:cNvPr id="57" name="図 56">
            <a:extLst>
              <a:ext uri="{FF2B5EF4-FFF2-40B4-BE49-F238E27FC236}">
                <a16:creationId xmlns:a16="http://schemas.microsoft.com/office/drawing/2014/main" id="{964A5905-FCB2-44EE-9AF0-B3F87FADB72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8607" t="21228" r="20424" b="12786"/>
          <a:stretch/>
        </p:blipFill>
        <p:spPr>
          <a:xfrm>
            <a:off x="280272" y="4944283"/>
            <a:ext cx="1944950" cy="2104996"/>
          </a:xfrm>
          <a:prstGeom prst="rect">
            <a:avLst/>
          </a:prstGeom>
        </p:spPr>
      </p:pic>
      <p:pic>
        <p:nvPicPr>
          <p:cNvPr id="54" name="図 53">
            <a:extLst>
              <a:ext uri="{FF2B5EF4-FFF2-40B4-BE49-F238E27FC236}">
                <a16:creationId xmlns:a16="http://schemas.microsoft.com/office/drawing/2014/main" id="{1DBA22EE-A521-43AA-9707-9C64F4427A19}"/>
              </a:ext>
            </a:extLst>
          </p:cNvPr>
          <p:cNvPicPr>
            <a:picLocks noChangeAspect="1"/>
          </p:cNvPicPr>
          <p:nvPr/>
        </p:nvPicPr>
        <p:blipFill rotWithShape="1">
          <a:blip r:embed="rId6">
            <a:extLst>
              <a:ext uri="{28A0092B-C50C-407E-A947-70E740481C1C}">
                <a14:useLocalDpi xmlns:a14="http://schemas.microsoft.com/office/drawing/2010/main" val="0"/>
              </a:ext>
            </a:extLst>
          </a:blip>
          <a:srcRect l="43925" t="30707" r="-1008" b="32170"/>
          <a:stretch/>
        </p:blipFill>
        <p:spPr>
          <a:xfrm>
            <a:off x="3025047" y="3828652"/>
            <a:ext cx="4104468" cy="178666"/>
          </a:xfrm>
          <a:prstGeom prst="rect">
            <a:avLst/>
          </a:prstGeom>
        </p:spPr>
      </p:pic>
      <p:grpSp>
        <p:nvGrpSpPr>
          <p:cNvPr id="63" name="グループ化 62">
            <a:extLst>
              <a:ext uri="{FF2B5EF4-FFF2-40B4-BE49-F238E27FC236}">
                <a16:creationId xmlns:a16="http://schemas.microsoft.com/office/drawing/2014/main" id="{9FBAA57A-36A6-4D6E-BF66-FF53A474DEC3}"/>
              </a:ext>
            </a:extLst>
          </p:cNvPr>
          <p:cNvGrpSpPr/>
          <p:nvPr/>
        </p:nvGrpSpPr>
        <p:grpSpPr>
          <a:xfrm>
            <a:off x="2851228" y="3573554"/>
            <a:ext cx="877274" cy="302327"/>
            <a:chOff x="-1108863" y="4267781"/>
            <a:chExt cx="877274" cy="302327"/>
          </a:xfrm>
        </p:grpSpPr>
        <p:sp>
          <p:nvSpPr>
            <p:cNvPr id="65" name="正方形/長方形 64">
              <a:extLst>
                <a:ext uri="{FF2B5EF4-FFF2-40B4-BE49-F238E27FC236}">
                  <a16:creationId xmlns:a16="http://schemas.microsoft.com/office/drawing/2014/main" id="{FA86B780-C505-4CD2-A738-9658FC68E6C8}"/>
                </a:ext>
              </a:extLst>
            </p:cNvPr>
            <p:cNvSpPr/>
            <p:nvPr/>
          </p:nvSpPr>
          <p:spPr>
            <a:xfrm>
              <a:off x="-927747" y="4344941"/>
              <a:ext cx="518889" cy="1993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68" name="テキスト ボックス 67">
              <a:extLst>
                <a:ext uri="{FF2B5EF4-FFF2-40B4-BE49-F238E27FC236}">
                  <a16:creationId xmlns:a16="http://schemas.microsoft.com/office/drawing/2014/main" id="{D2998717-4389-433A-9446-13527F4C7124}"/>
                </a:ext>
              </a:extLst>
            </p:cNvPr>
            <p:cNvSpPr txBox="1"/>
            <p:nvPr/>
          </p:nvSpPr>
          <p:spPr>
            <a:xfrm>
              <a:off x="-1108863" y="4267781"/>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2</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pic>
        <p:nvPicPr>
          <p:cNvPr id="72" name="図 71">
            <a:extLst>
              <a:ext uri="{FF2B5EF4-FFF2-40B4-BE49-F238E27FC236}">
                <a16:creationId xmlns:a16="http://schemas.microsoft.com/office/drawing/2014/main" id="{D4860691-6344-469F-8986-2011DE803100}"/>
              </a:ext>
            </a:extLst>
          </p:cNvPr>
          <p:cNvPicPr>
            <a:picLocks noChangeAspect="1"/>
          </p:cNvPicPr>
          <p:nvPr/>
        </p:nvPicPr>
        <p:blipFill rotWithShape="1">
          <a:blip r:embed="rId6">
            <a:extLst>
              <a:ext uri="{28A0092B-C50C-407E-A947-70E740481C1C}">
                <a14:useLocalDpi xmlns:a14="http://schemas.microsoft.com/office/drawing/2010/main" val="0"/>
              </a:ext>
            </a:extLst>
          </a:blip>
          <a:srcRect l="43925" t="30707" r="-1008" b="32170"/>
          <a:stretch/>
        </p:blipFill>
        <p:spPr>
          <a:xfrm>
            <a:off x="3016535" y="3069915"/>
            <a:ext cx="4104468" cy="178666"/>
          </a:xfrm>
          <a:prstGeom prst="rect">
            <a:avLst/>
          </a:prstGeom>
        </p:spPr>
      </p:pic>
      <p:grpSp>
        <p:nvGrpSpPr>
          <p:cNvPr id="73" name="グループ化 72">
            <a:extLst>
              <a:ext uri="{FF2B5EF4-FFF2-40B4-BE49-F238E27FC236}">
                <a16:creationId xmlns:a16="http://schemas.microsoft.com/office/drawing/2014/main" id="{A138931E-9AAD-4E45-98EA-1E24607C57E8}"/>
              </a:ext>
            </a:extLst>
          </p:cNvPr>
          <p:cNvGrpSpPr/>
          <p:nvPr/>
        </p:nvGrpSpPr>
        <p:grpSpPr>
          <a:xfrm>
            <a:off x="2851228" y="2788662"/>
            <a:ext cx="877274" cy="302327"/>
            <a:chOff x="2578753" y="3037925"/>
            <a:chExt cx="877274" cy="302327"/>
          </a:xfrm>
        </p:grpSpPr>
        <p:sp>
          <p:nvSpPr>
            <p:cNvPr id="75" name="正方形/長方形 74">
              <a:extLst>
                <a:ext uri="{FF2B5EF4-FFF2-40B4-BE49-F238E27FC236}">
                  <a16:creationId xmlns:a16="http://schemas.microsoft.com/office/drawing/2014/main" id="{57A7E5B4-940B-41D6-823E-6DDC852E1ABA}"/>
                </a:ext>
              </a:extLst>
            </p:cNvPr>
            <p:cNvSpPr/>
            <p:nvPr/>
          </p:nvSpPr>
          <p:spPr>
            <a:xfrm>
              <a:off x="2759338" y="3113671"/>
              <a:ext cx="518889" cy="19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76" name="テキスト ボックス 75">
              <a:extLst>
                <a:ext uri="{FF2B5EF4-FFF2-40B4-BE49-F238E27FC236}">
                  <a16:creationId xmlns:a16="http://schemas.microsoft.com/office/drawing/2014/main" id="{741D4CF6-5DE1-422F-A3D4-F8672A359B01}"/>
                </a:ext>
              </a:extLst>
            </p:cNvPr>
            <p:cNvSpPr txBox="1"/>
            <p:nvPr/>
          </p:nvSpPr>
          <p:spPr>
            <a:xfrm>
              <a:off x="2578753" y="3037925"/>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第１部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pic>
        <p:nvPicPr>
          <p:cNvPr id="77" name="図 76">
            <a:extLst>
              <a:ext uri="{FF2B5EF4-FFF2-40B4-BE49-F238E27FC236}">
                <a16:creationId xmlns:a16="http://schemas.microsoft.com/office/drawing/2014/main" id="{49FF6833-0D22-437D-911E-7DBCC95249CF}"/>
              </a:ext>
            </a:extLst>
          </p:cNvPr>
          <p:cNvPicPr>
            <a:picLocks noChangeAspect="1"/>
          </p:cNvPicPr>
          <p:nvPr/>
        </p:nvPicPr>
        <p:blipFill rotWithShape="1">
          <a:blip r:embed="rId6">
            <a:extLst>
              <a:ext uri="{28A0092B-C50C-407E-A947-70E740481C1C}">
                <a14:useLocalDpi xmlns:a14="http://schemas.microsoft.com/office/drawing/2010/main" val="0"/>
              </a:ext>
            </a:extLst>
          </a:blip>
          <a:srcRect l="1111" t="9004" r="32447" b="32169"/>
          <a:stretch/>
        </p:blipFill>
        <p:spPr>
          <a:xfrm rot="10800000">
            <a:off x="588563" y="8468033"/>
            <a:ext cx="6436646" cy="456475"/>
          </a:xfrm>
          <a:prstGeom prst="rect">
            <a:avLst/>
          </a:prstGeom>
        </p:spPr>
      </p:pic>
      <p:pic>
        <p:nvPicPr>
          <p:cNvPr id="78" name="図 77">
            <a:extLst>
              <a:ext uri="{FF2B5EF4-FFF2-40B4-BE49-F238E27FC236}">
                <a16:creationId xmlns:a16="http://schemas.microsoft.com/office/drawing/2014/main" id="{76BFD3F4-27CA-4D95-B826-17A5046C3F99}"/>
              </a:ext>
            </a:extLst>
          </p:cNvPr>
          <p:cNvPicPr>
            <a:picLocks noChangeAspect="1"/>
          </p:cNvPicPr>
          <p:nvPr/>
        </p:nvPicPr>
        <p:blipFill rotWithShape="1">
          <a:blip r:embed="rId6">
            <a:extLst>
              <a:ext uri="{28A0092B-C50C-407E-A947-70E740481C1C}">
                <a14:useLocalDpi xmlns:a14="http://schemas.microsoft.com/office/drawing/2010/main" val="0"/>
              </a:ext>
            </a:extLst>
          </a:blip>
          <a:srcRect l="1111" t="9004" r="32447" b="32169"/>
          <a:stretch/>
        </p:blipFill>
        <p:spPr>
          <a:xfrm rot="10800000">
            <a:off x="583231" y="9548052"/>
            <a:ext cx="6436646" cy="456475"/>
          </a:xfrm>
          <a:prstGeom prst="rect">
            <a:avLst/>
          </a:prstGeom>
        </p:spPr>
      </p:pic>
      <p:sp>
        <p:nvSpPr>
          <p:cNvPr id="56" name="テキスト ボックス 55">
            <a:extLst>
              <a:ext uri="{FF2B5EF4-FFF2-40B4-BE49-F238E27FC236}">
                <a16:creationId xmlns:a16="http://schemas.microsoft.com/office/drawing/2014/main" id="{863F0090-82EC-4014-9B67-0E3A361E474F}"/>
              </a:ext>
            </a:extLst>
          </p:cNvPr>
          <p:cNvSpPr txBox="1"/>
          <p:nvPr/>
        </p:nvSpPr>
        <p:spPr>
          <a:xfrm>
            <a:off x="3398929" y="6243597"/>
            <a:ext cx="2868858" cy="400110"/>
          </a:xfrm>
          <a:prstGeom prst="rect">
            <a:avLst/>
          </a:prstGeom>
          <a:noFill/>
        </p:spPr>
        <p:txBody>
          <a:bodyPr wrap="square" rtlCol="0">
            <a:spAutoFit/>
          </a:bodyPr>
          <a:lstStyle/>
          <a:p>
            <a:r>
              <a:rPr kumimoji="1" lang="zh-TW" altLang="en-US" sz="1000" dirty="0">
                <a:latin typeface="UD デジタル 教科書体 NP-R" panose="02020400000000000000" pitchFamily="18" charset="-128"/>
                <a:ea typeface="UD デジタル 教科書体 NP-R" panose="02020400000000000000" pitchFamily="18" charset="-128"/>
              </a:rPr>
              <a:t>吹田市旭通商店街</a:t>
            </a:r>
            <a:r>
              <a:rPr kumimoji="1" lang="ja-JP" altLang="en-US" sz="1000" dirty="0">
                <a:latin typeface="UD デジタル 教科書体 NP-R" panose="02020400000000000000" pitchFamily="18" charset="-128"/>
                <a:ea typeface="UD デジタル 教科書体 NP-R" panose="02020400000000000000" pitchFamily="18" charset="-128"/>
              </a:rPr>
              <a:t>協同組合</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理事長　杉本 良一</a:t>
            </a:r>
            <a:r>
              <a:rPr kumimoji="1" lang="zh-TW" altLang="en-US" sz="1000" dirty="0">
                <a:latin typeface="UD デジタル 教科書体 NP-R" panose="02020400000000000000" pitchFamily="18" charset="-128"/>
                <a:ea typeface="UD デジタル 教科書体 NP-R" panose="02020400000000000000" pitchFamily="18" charset="-128"/>
              </a:rPr>
              <a:t>　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sp>
        <p:nvSpPr>
          <p:cNvPr id="62" name="テキスト ボックス 61">
            <a:extLst>
              <a:ext uri="{FF2B5EF4-FFF2-40B4-BE49-F238E27FC236}">
                <a16:creationId xmlns:a16="http://schemas.microsoft.com/office/drawing/2014/main" id="{A6721652-2C12-4B06-A2E7-EFF72898FBDC}"/>
              </a:ext>
            </a:extLst>
          </p:cNvPr>
          <p:cNvSpPr txBox="1"/>
          <p:nvPr/>
        </p:nvSpPr>
        <p:spPr>
          <a:xfrm>
            <a:off x="3432438" y="4320583"/>
            <a:ext cx="2878774" cy="400110"/>
          </a:xfrm>
          <a:prstGeom prst="rect">
            <a:avLst/>
          </a:prstGeom>
          <a:noFill/>
        </p:spPr>
        <p:txBody>
          <a:bodyPr wrap="square" rtlCol="0">
            <a:spAutoFit/>
          </a:bodyPr>
          <a:lstStyle/>
          <a:p>
            <a:r>
              <a:rPr kumimoji="1" lang="ja-JP" altLang="en-US" sz="1000" dirty="0">
                <a:latin typeface="UD デジタル 教科書体 NP-R" panose="02020400000000000000" pitchFamily="18" charset="-128"/>
                <a:ea typeface="UD デジタル 教科書体 NP-R" panose="02020400000000000000" pitchFamily="18" charset="-128"/>
              </a:rPr>
              <a:t>粉浜</a:t>
            </a:r>
            <a:r>
              <a:rPr kumimoji="1" lang="zh-TW" altLang="en-US" sz="1000" dirty="0">
                <a:latin typeface="UD デジタル 教科書体 NP-R" panose="02020400000000000000" pitchFamily="18" charset="-128"/>
                <a:ea typeface="UD デジタル 教科書体 NP-R" panose="02020400000000000000" pitchFamily="18" charset="-128"/>
              </a:rPr>
              <a:t>商店街振興組合</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理事長　富永 高文</a:t>
            </a:r>
            <a:r>
              <a:rPr kumimoji="1" lang="zh-TW" altLang="en-US" sz="1000" dirty="0">
                <a:latin typeface="UD デジタル 教科書体 NP-R" panose="02020400000000000000" pitchFamily="18" charset="-128"/>
                <a:ea typeface="UD デジタル 教科書体 NP-R" panose="02020400000000000000" pitchFamily="18" charset="-128"/>
              </a:rPr>
              <a:t>　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sp>
        <p:nvSpPr>
          <p:cNvPr id="64" name="テキスト ボックス 63">
            <a:extLst>
              <a:ext uri="{FF2B5EF4-FFF2-40B4-BE49-F238E27FC236}">
                <a16:creationId xmlns:a16="http://schemas.microsoft.com/office/drawing/2014/main" id="{9F078FDC-0520-4B84-860F-09031A1B7B46}"/>
              </a:ext>
            </a:extLst>
          </p:cNvPr>
          <p:cNvSpPr txBox="1"/>
          <p:nvPr/>
        </p:nvSpPr>
        <p:spPr>
          <a:xfrm>
            <a:off x="3414920" y="4965863"/>
            <a:ext cx="2879817" cy="400110"/>
          </a:xfrm>
          <a:prstGeom prst="rect">
            <a:avLst/>
          </a:prstGeom>
          <a:noFill/>
        </p:spPr>
        <p:txBody>
          <a:bodyPr wrap="square" rtlCol="0">
            <a:spAutoFit/>
          </a:bodyPr>
          <a:lstStyle/>
          <a:p>
            <a:r>
              <a:rPr kumimoji="1" lang="zh-TW" altLang="en-US" sz="1000" dirty="0">
                <a:latin typeface="UD デジタル 教科書体 NP-R" panose="02020400000000000000" pitchFamily="18" charset="-128"/>
                <a:ea typeface="UD デジタル 教科書体 NP-R" panose="02020400000000000000" pitchFamily="18" charset="-128"/>
              </a:rPr>
              <a:t>岸和田駅前通商店街振興組合</a:t>
            </a:r>
            <a:endParaRPr kumimoji="1" lang="en-US" altLang="zh-TW"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理事長　</a:t>
            </a:r>
            <a:r>
              <a:rPr kumimoji="1" lang="zh-TW" altLang="en-US" sz="1000" dirty="0">
                <a:latin typeface="UD デジタル 教科書体 NP-R" panose="02020400000000000000" pitchFamily="18" charset="-128"/>
                <a:ea typeface="UD デジタル 教科書体 NP-R" panose="02020400000000000000" pitchFamily="18" charset="-128"/>
              </a:rPr>
              <a:t>永谷 久倫　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sp>
        <p:nvSpPr>
          <p:cNvPr id="66" name="テキスト ボックス 65">
            <a:extLst>
              <a:ext uri="{FF2B5EF4-FFF2-40B4-BE49-F238E27FC236}">
                <a16:creationId xmlns:a16="http://schemas.microsoft.com/office/drawing/2014/main" id="{8282AC68-FC59-41DB-A647-08534B0814C5}"/>
              </a:ext>
            </a:extLst>
          </p:cNvPr>
          <p:cNvSpPr txBox="1"/>
          <p:nvPr/>
        </p:nvSpPr>
        <p:spPr>
          <a:xfrm>
            <a:off x="3385585" y="5605682"/>
            <a:ext cx="2883502" cy="400110"/>
          </a:xfrm>
          <a:prstGeom prst="rect">
            <a:avLst/>
          </a:prstGeom>
          <a:noFill/>
        </p:spPr>
        <p:txBody>
          <a:bodyPr wrap="square" rtlCol="0">
            <a:spAutoFit/>
          </a:bodyPr>
          <a:lstStyle/>
          <a:p>
            <a:r>
              <a:rPr kumimoji="1" lang="zh-TW" altLang="en-US" sz="1000" dirty="0">
                <a:latin typeface="UD デジタル 教科書体 NP-R" panose="02020400000000000000" pitchFamily="18" charset="-128"/>
                <a:ea typeface="UD デジタル 教科書体 NP-R" panose="02020400000000000000" pitchFamily="18" charset="-128"/>
              </a:rPr>
              <a:t>岡町商店街振興組合</a:t>
            </a:r>
            <a:endParaRPr kumimoji="1" lang="en-US" altLang="zh-CN" sz="1000" dirty="0">
              <a:latin typeface="UD デジタル 教科書体 NP-R" panose="02020400000000000000" pitchFamily="18" charset="-128"/>
              <a:ea typeface="UD デジタル 教科書体 NP-R" panose="02020400000000000000" pitchFamily="18" charset="-128"/>
            </a:endParaRPr>
          </a:p>
          <a:p>
            <a:r>
              <a:rPr kumimoji="1" lang="ja-JP" altLang="en-US" sz="1000" dirty="0">
                <a:latin typeface="UD デジタル 教科書体 NP-R" panose="02020400000000000000" pitchFamily="18" charset="-128"/>
                <a:ea typeface="UD デジタル 教科書体 NP-R" panose="02020400000000000000" pitchFamily="18" charset="-128"/>
              </a:rPr>
              <a:t>　理事長　寺本 透</a:t>
            </a:r>
            <a:r>
              <a:rPr kumimoji="1" lang="zh-CN" altLang="en-US" sz="1000" dirty="0">
                <a:latin typeface="UD デジタル 教科書体 NP-R" panose="02020400000000000000" pitchFamily="18" charset="-128"/>
                <a:ea typeface="UD デジタル 教科書体 NP-R" panose="02020400000000000000" pitchFamily="18" charset="-128"/>
              </a:rPr>
              <a:t>　氏</a:t>
            </a:r>
            <a:endParaRPr kumimoji="1" lang="en-US" altLang="zh-TW" sz="1000" dirty="0">
              <a:latin typeface="UD デジタル 教科書体 NP-R" panose="02020400000000000000" pitchFamily="18" charset="-128"/>
              <a:ea typeface="UD デジタル 教科書体 NP-R" panose="02020400000000000000" pitchFamily="18" charset="-128"/>
            </a:endParaRPr>
          </a:p>
        </p:txBody>
      </p:sp>
      <p:sp>
        <p:nvSpPr>
          <p:cNvPr id="97" name="テキスト ボックス 96">
            <a:extLst>
              <a:ext uri="{FF2B5EF4-FFF2-40B4-BE49-F238E27FC236}">
                <a16:creationId xmlns:a16="http://schemas.microsoft.com/office/drawing/2014/main" id="{A668A19E-C724-4E04-AAD6-E87110114C9B}"/>
              </a:ext>
            </a:extLst>
          </p:cNvPr>
          <p:cNvSpPr txBox="1"/>
          <p:nvPr/>
        </p:nvSpPr>
        <p:spPr>
          <a:xfrm>
            <a:off x="2855042" y="3139911"/>
            <a:ext cx="3936071" cy="261610"/>
          </a:xfrm>
          <a:prstGeom prst="rect">
            <a:avLst/>
          </a:prstGeom>
          <a:noFill/>
        </p:spPr>
        <p:txBody>
          <a:bodyPr wrap="square" rtlCol="0">
            <a:spAutoFit/>
          </a:bodyPr>
          <a:lstStyle/>
          <a:p>
            <a:r>
              <a:rPr kumimoji="1" lang="ja-JP" altLang="en-US" sz="1100" b="1" dirty="0">
                <a:latin typeface="UD デジタル 教科書体 NP-R" panose="02020400000000000000" pitchFamily="18" charset="-128"/>
                <a:ea typeface="UD デジタル 教科書体 NP-R" panose="02020400000000000000" pitchFamily="18" charset="-128"/>
              </a:rPr>
              <a:t>　</a:t>
            </a:r>
            <a:r>
              <a:rPr kumimoji="1" lang="en-US" altLang="ja-JP" sz="1100" b="1" dirty="0">
                <a:latin typeface="UD デジタル 教科書体 NP-R" panose="02020400000000000000" pitchFamily="18" charset="-128"/>
                <a:ea typeface="UD デジタル 教科書体 NP-R" panose="02020400000000000000" pitchFamily="18" charset="-128"/>
              </a:rPr>
              <a:t>『With</a:t>
            </a:r>
            <a:r>
              <a:rPr kumimoji="1" lang="ja-JP" altLang="en-US" sz="1100" b="1" dirty="0">
                <a:latin typeface="UD デジタル 教科書体 NP-R" panose="02020400000000000000" pitchFamily="18" charset="-128"/>
                <a:ea typeface="UD デジタル 教科書体 NP-R" panose="02020400000000000000" pitchFamily="18" charset="-128"/>
              </a:rPr>
              <a:t>コロナ時代の商店街のあり方</a:t>
            </a:r>
            <a:r>
              <a:rPr kumimoji="1" lang="en-US" altLang="ja-JP" sz="1100" b="1" dirty="0">
                <a:latin typeface="UD デジタル 教科書体 NP-R" panose="02020400000000000000" pitchFamily="18" charset="-128"/>
                <a:ea typeface="UD デジタル 教科書体 NP-R" panose="02020400000000000000" pitchFamily="18" charset="-128"/>
              </a:rPr>
              <a:t>』</a:t>
            </a:r>
          </a:p>
        </p:txBody>
      </p:sp>
      <p:sp>
        <p:nvSpPr>
          <p:cNvPr id="70" name="テキスト ボックス 69">
            <a:extLst>
              <a:ext uri="{FF2B5EF4-FFF2-40B4-BE49-F238E27FC236}">
                <a16:creationId xmlns:a16="http://schemas.microsoft.com/office/drawing/2014/main" id="{667BE372-A3A7-4473-95EC-A8407E24C584}"/>
              </a:ext>
            </a:extLst>
          </p:cNvPr>
          <p:cNvSpPr txBox="1"/>
          <p:nvPr/>
        </p:nvSpPr>
        <p:spPr>
          <a:xfrm>
            <a:off x="3290366" y="3308576"/>
            <a:ext cx="3490792" cy="246221"/>
          </a:xfrm>
          <a:prstGeom prst="rect">
            <a:avLst/>
          </a:prstGeom>
          <a:noFill/>
        </p:spPr>
        <p:txBody>
          <a:bodyPr wrap="square" rtlCol="0">
            <a:spAutoFit/>
          </a:bodyPr>
          <a:lstStyle/>
          <a:p>
            <a:r>
              <a:rPr kumimoji="1" lang="ja-JP" altLang="en-US" sz="1000" b="1" dirty="0">
                <a:latin typeface="UD デジタル 教科書体 NP-R" panose="02020400000000000000" pitchFamily="18" charset="-128"/>
                <a:ea typeface="UD デジタル 教科書体 NP-R" panose="02020400000000000000" pitchFamily="18" charset="-128"/>
              </a:rPr>
              <a:t>大阪商業大学　総合経営学部教授　加藤　司　氏</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sp>
        <p:nvSpPr>
          <p:cNvPr id="80" name="四角形: 角を丸くする 50">
            <a:extLst>
              <a:ext uri="{FF2B5EF4-FFF2-40B4-BE49-F238E27FC236}">
                <a16:creationId xmlns:a16="http://schemas.microsoft.com/office/drawing/2014/main" id="{572097FF-0C98-4ED6-9E6F-138B270972C7}"/>
              </a:ext>
            </a:extLst>
          </p:cNvPr>
          <p:cNvSpPr/>
          <p:nvPr/>
        </p:nvSpPr>
        <p:spPr>
          <a:xfrm>
            <a:off x="2945003" y="6650528"/>
            <a:ext cx="4176000" cy="581849"/>
          </a:xfrm>
          <a:prstGeom prst="roundRect">
            <a:avLst>
              <a:gd name="adj" fmla="val 6495"/>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6600"/>
              </a:solidFill>
            </a:endParaRPr>
          </a:p>
        </p:txBody>
      </p:sp>
      <p:grpSp>
        <p:nvGrpSpPr>
          <p:cNvPr id="82" name="グループ化 81">
            <a:extLst>
              <a:ext uri="{FF2B5EF4-FFF2-40B4-BE49-F238E27FC236}">
                <a16:creationId xmlns:a16="http://schemas.microsoft.com/office/drawing/2014/main" id="{A138931E-9AAD-4E45-98EA-1E24607C57E8}"/>
              </a:ext>
            </a:extLst>
          </p:cNvPr>
          <p:cNvGrpSpPr/>
          <p:nvPr/>
        </p:nvGrpSpPr>
        <p:grpSpPr>
          <a:xfrm>
            <a:off x="2852458" y="6618483"/>
            <a:ext cx="877274" cy="302327"/>
            <a:chOff x="2578753" y="3037925"/>
            <a:chExt cx="877274" cy="302327"/>
          </a:xfrm>
        </p:grpSpPr>
        <p:sp>
          <p:nvSpPr>
            <p:cNvPr id="83" name="正方形/長方形 82">
              <a:extLst>
                <a:ext uri="{FF2B5EF4-FFF2-40B4-BE49-F238E27FC236}">
                  <a16:creationId xmlns:a16="http://schemas.microsoft.com/office/drawing/2014/main" id="{57A7E5B4-940B-41D6-823E-6DDC852E1ABA}"/>
                </a:ext>
              </a:extLst>
            </p:cNvPr>
            <p:cNvSpPr/>
            <p:nvPr/>
          </p:nvSpPr>
          <p:spPr>
            <a:xfrm>
              <a:off x="2759338" y="3113671"/>
              <a:ext cx="518889" cy="19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84" name="テキスト ボックス 83">
              <a:extLst>
                <a:ext uri="{FF2B5EF4-FFF2-40B4-BE49-F238E27FC236}">
                  <a16:creationId xmlns:a16="http://schemas.microsoft.com/office/drawing/2014/main" id="{741D4CF6-5DE1-422F-A3D4-F8672A359B01}"/>
                </a:ext>
              </a:extLst>
            </p:cNvPr>
            <p:cNvSpPr txBox="1"/>
            <p:nvPr/>
          </p:nvSpPr>
          <p:spPr>
            <a:xfrm>
              <a:off x="2578753" y="3037925"/>
              <a:ext cx="877274" cy="302327"/>
            </a:xfrm>
            <a:prstGeom prst="rect">
              <a:avLst/>
            </a:prstGeom>
            <a:noFill/>
          </p:spPr>
          <p:txBody>
            <a:bodyPr wrap="square" rtlCol="0">
              <a:spAutoFit/>
            </a:bodyPr>
            <a:lstStyle/>
            <a:p>
              <a:pPr algn="ctr">
                <a:lnSpc>
                  <a:spcPct val="150000"/>
                </a:lnSpc>
              </a:pP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第</a:t>
              </a:r>
              <a:r>
                <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3</a:t>
              </a:r>
              <a:r>
                <a:rPr kumimoji="1" lang="ja-JP" altLang="en-US"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rPr>
                <a:t>部</a:t>
              </a:r>
              <a:endParaRPr kumimoji="1" lang="en-US" altLang="ja-JP" sz="1000" dirty="0">
                <a:solidFill>
                  <a:schemeClr val="bg1"/>
                </a:solidFill>
                <a:effectLst>
                  <a:outerShdw blurRad="38100" dist="38100" dir="2700000" algn="tl">
                    <a:srgbClr val="000000">
                      <a:alpha val="43137"/>
                    </a:srgbClr>
                  </a:outerShdw>
                </a:effectLst>
                <a:latin typeface="UD デジタル 教科書体 NP-R" panose="02020400000000000000" pitchFamily="18" charset="-128"/>
                <a:ea typeface="UD デジタル 教科書体 NP-R" panose="02020400000000000000" pitchFamily="18" charset="-128"/>
              </a:endParaRPr>
            </a:p>
          </p:txBody>
        </p:sp>
      </p:grpSp>
      <p:sp>
        <p:nvSpPr>
          <p:cNvPr id="85" name="テキスト ボックス 84">
            <a:extLst>
              <a:ext uri="{FF2B5EF4-FFF2-40B4-BE49-F238E27FC236}">
                <a16:creationId xmlns:a16="http://schemas.microsoft.com/office/drawing/2014/main" id="{8D97357C-40A3-4191-863A-16DE82DF6CD9}"/>
              </a:ext>
            </a:extLst>
          </p:cNvPr>
          <p:cNvSpPr txBox="1"/>
          <p:nvPr/>
        </p:nvSpPr>
        <p:spPr>
          <a:xfrm>
            <a:off x="3623727" y="6676293"/>
            <a:ext cx="3468547" cy="276999"/>
          </a:xfrm>
          <a:prstGeom prst="rect">
            <a:avLst/>
          </a:prstGeom>
          <a:noFill/>
        </p:spPr>
        <p:txBody>
          <a:bodyPr wrap="square" rtlCol="0">
            <a:spAutoFit/>
          </a:bodyPr>
          <a:lstStyle/>
          <a:p>
            <a:r>
              <a:rPr kumimoji="1" lang="en-US" altLang="ja-JP" sz="1200" b="1" dirty="0">
                <a:latin typeface="UD デジタル 教科書体 NP-R" panose="02020400000000000000" pitchFamily="18" charset="-128"/>
                <a:ea typeface="UD デジタル 教科書体 NP-R" panose="02020400000000000000" pitchFamily="18" charset="-128"/>
              </a:rPr>
              <a:t>&lt;</a:t>
            </a:r>
            <a:r>
              <a:rPr kumimoji="1" lang="ja-JP" altLang="en-US" sz="1200" b="1" dirty="0">
                <a:latin typeface="UD デジタル 教科書体 NP-R" panose="02020400000000000000" pitchFamily="18" charset="-128"/>
                <a:ea typeface="UD デジタル 教科書体 NP-R" panose="02020400000000000000" pitchFamily="18" charset="-128"/>
              </a:rPr>
              <a:t>プレゼンテーション内容の講評</a:t>
            </a:r>
            <a:r>
              <a:rPr kumimoji="1" lang="en-US" altLang="ja-JP" sz="1200" b="1" dirty="0">
                <a:latin typeface="UD デジタル 教科書体 NP-R" panose="02020400000000000000" pitchFamily="18" charset="-128"/>
                <a:ea typeface="UD デジタル 教科書体 NP-R" panose="02020400000000000000" pitchFamily="18" charset="-128"/>
              </a:rPr>
              <a:t>&gt;</a:t>
            </a:r>
          </a:p>
        </p:txBody>
      </p:sp>
      <p:sp>
        <p:nvSpPr>
          <p:cNvPr id="86" name="テキスト ボックス 85">
            <a:extLst>
              <a:ext uri="{FF2B5EF4-FFF2-40B4-BE49-F238E27FC236}">
                <a16:creationId xmlns:a16="http://schemas.microsoft.com/office/drawing/2014/main" id="{667BE372-A3A7-4473-95EC-A8407E24C584}"/>
              </a:ext>
            </a:extLst>
          </p:cNvPr>
          <p:cNvSpPr txBox="1"/>
          <p:nvPr/>
        </p:nvSpPr>
        <p:spPr>
          <a:xfrm>
            <a:off x="3278393" y="6947020"/>
            <a:ext cx="3490792" cy="246221"/>
          </a:xfrm>
          <a:prstGeom prst="rect">
            <a:avLst/>
          </a:prstGeom>
          <a:noFill/>
        </p:spPr>
        <p:txBody>
          <a:bodyPr wrap="square" rtlCol="0">
            <a:spAutoFit/>
          </a:bodyPr>
          <a:lstStyle/>
          <a:p>
            <a:r>
              <a:rPr kumimoji="1" lang="ja-JP" altLang="en-US" sz="1000" b="1" dirty="0">
                <a:latin typeface="UD デジタル 教科書体 NP-R" panose="02020400000000000000" pitchFamily="18" charset="-128"/>
                <a:ea typeface="UD デジタル 教科書体 NP-R" panose="02020400000000000000" pitchFamily="18" charset="-128"/>
              </a:rPr>
              <a:t>大阪商業大学　総合経営学部教授　加藤　司　氏</a:t>
            </a:r>
            <a:endParaRPr kumimoji="1" lang="en-US" altLang="ja-JP" sz="1000" b="1" dirty="0">
              <a:latin typeface="UD デジタル 教科書体 NP-R" panose="02020400000000000000" pitchFamily="18" charset="-128"/>
              <a:ea typeface="UD デジタル 教科書体 NP-R" panose="02020400000000000000" pitchFamily="18" charset="-128"/>
            </a:endParaRPr>
          </a:p>
        </p:txBody>
      </p:sp>
      <p:pic>
        <p:nvPicPr>
          <p:cNvPr id="5" name="図 4">
            <a:extLst>
              <a:ext uri="{FF2B5EF4-FFF2-40B4-BE49-F238E27FC236}">
                <a16:creationId xmlns:a16="http://schemas.microsoft.com/office/drawing/2014/main" id="{C183C652-FD2C-4C18-85CE-B5E7211B39F5}"/>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b="15701"/>
          <a:stretch/>
        </p:blipFill>
        <p:spPr>
          <a:xfrm>
            <a:off x="6047497" y="7704632"/>
            <a:ext cx="774665" cy="871356"/>
          </a:xfrm>
          <a:prstGeom prst="ellipse">
            <a:avLst/>
          </a:prstGeom>
          <a:ln>
            <a:noFill/>
          </a:ln>
          <a:effectLst>
            <a:softEdge rad="25400"/>
          </a:effectLst>
        </p:spPr>
      </p:pic>
      <p:pic>
        <p:nvPicPr>
          <p:cNvPr id="69" name="図 68">
            <a:extLst>
              <a:ext uri="{FF2B5EF4-FFF2-40B4-BE49-F238E27FC236}">
                <a16:creationId xmlns:a16="http://schemas.microsoft.com/office/drawing/2014/main" id="{55497995-EFD8-4CD6-8831-2541C95AB61E}"/>
              </a:ext>
            </a:extLst>
          </p:cNvPr>
          <p:cNvPicPr>
            <a:picLocks noChangeAspect="1"/>
          </p:cNvPicPr>
          <p:nvPr/>
        </p:nvPicPr>
        <p:blipFill>
          <a:blip r:embed="rId8"/>
          <a:stretch>
            <a:fillRect/>
          </a:stretch>
        </p:blipFill>
        <p:spPr>
          <a:xfrm>
            <a:off x="6443181" y="4199051"/>
            <a:ext cx="419100" cy="419100"/>
          </a:xfrm>
          <a:prstGeom prst="rect">
            <a:avLst/>
          </a:prstGeom>
        </p:spPr>
      </p:pic>
      <p:pic>
        <p:nvPicPr>
          <p:cNvPr id="71" name="図 70">
            <a:extLst>
              <a:ext uri="{FF2B5EF4-FFF2-40B4-BE49-F238E27FC236}">
                <a16:creationId xmlns:a16="http://schemas.microsoft.com/office/drawing/2014/main" id="{477E9503-0098-41F1-A199-44BFD243A0F1}"/>
              </a:ext>
            </a:extLst>
          </p:cNvPr>
          <p:cNvPicPr>
            <a:picLocks noChangeAspect="1"/>
          </p:cNvPicPr>
          <p:nvPr/>
        </p:nvPicPr>
        <p:blipFill>
          <a:blip r:embed="rId9"/>
          <a:stretch>
            <a:fillRect/>
          </a:stretch>
        </p:blipFill>
        <p:spPr>
          <a:xfrm>
            <a:off x="6447098" y="4846906"/>
            <a:ext cx="419529" cy="419100"/>
          </a:xfrm>
          <a:prstGeom prst="rect">
            <a:avLst/>
          </a:prstGeom>
        </p:spPr>
      </p:pic>
      <p:pic>
        <p:nvPicPr>
          <p:cNvPr id="81" name="図 80">
            <a:extLst>
              <a:ext uri="{FF2B5EF4-FFF2-40B4-BE49-F238E27FC236}">
                <a16:creationId xmlns:a16="http://schemas.microsoft.com/office/drawing/2014/main" id="{FF1E5198-55AC-4DC0-839D-9AC19DA8A3DD}"/>
              </a:ext>
            </a:extLst>
          </p:cNvPr>
          <p:cNvPicPr>
            <a:picLocks noChangeAspect="1"/>
          </p:cNvPicPr>
          <p:nvPr/>
        </p:nvPicPr>
        <p:blipFill>
          <a:blip r:embed="rId10"/>
          <a:stretch>
            <a:fillRect/>
          </a:stretch>
        </p:blipFill>
        <p:spPr>
          <a:xfrm>
            <a:off x="6448850" y="6114829"/>
            <a:ext cx="419100" cy="419100"/>
          </a:xfrm>
          <a:prstGeom prst="rect">
            <a:avLst/>
          </a:prstGeom>
        </p:spPr>
      </p:pic>
      <p:pic>
        <p:nvPicPr>
          <p:cNvPr id="4" name="図 3">
            <a:extLst>
              <a:ext uri="{FF2B5EF4-FFF2-40B4-BE49-F238E27FC236}">
                <a16:creationId xmlns:a16="http://schemas.microsoft.com/office/drawing/2014/main" id="{E8955476-FAD6-4969-A617-2DB6A9FC15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34974" y="8807839"/>
            <a:ext cx="662400" cy="662400"/>
          </a:xfrm>
          <a:prstGeom prst="rect">
            <a:avLst/>
          </a:prstGeom>
        </p:spPr>
      </p:pic>
      <p:pic>
        <p:nvPicPr>
          <p:cNvPr id="59" name="図 58">
            <a:extLst>
              <a:ext uri="{FF2B5EF4-FFF2-40B4-BE49-F238E27FC236}">
                <a16:creationId xmlns:a16="http://schemas.microsoft.com/office/drawing/2014/main" id="{DBF94914-8C62-4B49-883D-905F73EF7DED}"/>
              </a:ext>
            </a:extLst>
          </p:cNvPr>
          <p:cNvPicPr>
            <a:picLocks noChangeAspect="1"/>
          </p:cNvPicPr>
          <p:nvPr/>
        </p:nvPicPr>
        <p:blipFill>
          <a:blip r:embed="rId12"/>
          <a:stretch>
            <a:fillRect/>
          </a:stretch>
        </p:blipFill>
        <p:spPr>
          <a:xfrm>
            <a:off x="6445019" y="5463150"/>
            <a:ext cx="419100" cy="419100"/>
          </a:xfrm>
          <a:prstGeom prst="rect">
            <a:avLst/>
          </a:prstGeom>
        </p:spPr>
      </p:pic>
    </p:spTree>
    <p:extLst>
      <p:ext uri="{BB962C8B-B14F-4D97-AF65-F5344CB8AC3E}">
        <p14:creationId xmlns:p14="http://schemas.microsoft.com/office/powerpoint/2010/main" val="261460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1B9492F6-0465-4D66-8036-65788E34EC32}"/>
              </a:ext>
            </a:extLst>
          </p:cNvPr>
          <p:cNvSpPr/>
          <p:nvPr/>
        </p:nvSpPr>
        <p:spPr>
          <a:xfrm>
            <a:off x="344680" y="2290040"/>
            <a:ext cx="6892941" cy="367852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77F8A485-35A5-4176-874E-35FB728BEB41}"/>
              </a:ext>
            </a:extLst>
          </p:cNvPr>
          <p:cNvSpPr/>
          <p:nvPr/>
        </p:nvSpPr>
        <p:spPr>
          <a:xfrm>
            <a:off x="344680" y="6128357"/>
            <a:ext cx="6870315" cy="425867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8F682805-9EC2-4E74-B1DD-264B08AB6BC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369" b="23160" l="70189" r="76145">
                        <a14:foregroundMark x1="74625" y1="22555" x2="74625" y2="22555"/>
                      </a14:backgroundRemoval>
                    </a14:imgEffect>
                  </a14:imgLayer>
                </a14:imgProps>
              </a:ext>
            </a:extLst>
          </a:blip>
          <a:srcRect l="69445" t="17770" r="23111" b="76241"/>
          <a:stretch/>
        </p:blipFill>
        <p:spPr>
          <a:xfrm>
            <a:off x="501376" y="6232155"/>
            <a:ext cx="312586" cy="305587"/>
          </a:xfrm>
          <a:prstGeom prst="rect">
            <a:avLst/>
          </a:prstGeom>
        </p:spPr>
      </p:pic>
      <p:sp>
        <p:nvSpPr>
          <p:cNvPr id="74" name="テキスト ボックス 73">
            <a:extLst>
              <a:ext uri="{FF2B5EF4-FFF2-40B4-BE49-F238E27FC236}">
                <a16:creationId xmlns:a16="http://schemas.microsoft.com/office/drawing/2014/main" id="{023C03B1-DEA3-41CB-BC52-FCAFD273B492}"/>
              </a:ext>
            </a:extLst>
          </p:cNvPr>
          <p:cNvSpPr txBox="1"/>
          <p:nvPr/>
        </p:nvSpPr>
        <p:spPr>
          <a:xfrm>
            <a:off x="761462" y="6290048"/>
            <a:ext cx="4667618" cy="305340"/>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地域の良き商いを守り育てる「バイローカル」とは</a:t>
            </a:r>
            <a:endParaRPr kumimoji="0" lang="en-US" altLang="ja-JP"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79" name="テキスト ボックス 78">
            <a:extLst>
              <a:ext uri="{FF2B5EF4-FFF2-40B4-BE49-F238E27FC236}">
                <a16:creationId xmlns:a16="http://schemas.microsoft.com/office/drawing/2014/main" id="{257932C4-9920-4303-A7BD-DF94B00C49F0}"/>
              </a:ext>
            </a:extLst>
          </p:cNvPr>
          <p:cNvSpPr txBox="1"/>
          <p:nvPr/>
        </p:nvSpPr>
        <p:spPr>
          <a:xfrm>
            <a:off x="670946" y="6596308"/>
            <a:ext cx="4315008" cy="1546577"/>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コロナ禍で人の移動が制限される中、「バイローカル」という考えが注目されています。バイローカルとは、地域の店で買い物をすることが地域商業の持続的な活性化の支えとなり、暮らしやすいまちづくりにつながるという考えのこと。</a:t>
            </a:r>
            <a:endParaRPr kumimoji="1" lang="en-US" altLang="ja-JP" sz="1050" dirty="0">
              <a:latin typeface="UD デジタル 教科書体 NP-R" panose="02020400000000000000" pitchFamily="18" charset="-128"/>
              <a:ea typeface="UD デジタル 教科書体 NP-R" panose="02020400000000000000" pitchFamily="18" charset="-128"/>
            </a:endParaRPr>
          </a:p>
          <a:p>
            <a:r>
              <a:rPr kumimoji="1" lang="ja-JP" altLang="en-US" sz="1050" dirty="0">
                <a:latin typeface="UD デジタル 教科書体 NP-R" panose="02020400000000000000" pitchFamily="18" charset="-128"/>
                <a:ea typeface="UD デジタル 教科書体 NP-R" panose="02020400000000000000" pitchFamily="18" charset="-128"/>
              </a:rPr>
              <a:t>　大阪市阿倍野区昭和町周辺では、２０１３年から住民が自発的に、この考えに基づき取組みを推進しています。基本的な考え方は、地域の素敵な商いを消費者が知り、継続して利用することで、「よき商い」が根づき育ち、結果的に消費者の生活の質を高め、地域の活性化につなげるというものです。</a:t>
            </a:r>
          </a:p>
        </p:txBody>
      </p:sp>
      <p:pic>
        <p:nvPicPr>
          <p:cNvPr id="80" name="図 79">
            <a:extLst>
              <a:ext uri="{FF2B5EF4-FFF2-40B4-BE49-F238E27FC236}">
                <a16:creationId xmlns:a16="http://schemas.microsoft.com/office/drawing/2014/main" id="{6C6672C6-CFF5-4B39-BC43-2D205656598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369" b="23160" l="70189" r="76145">
                        <a14:foregroundMark x1="74625" y1="22555" x2="74625" y2="22555"/>
                      </a14:backgroundRemoval>
                    </a14:imgEffect>
                  </a14:imgLayer>
                </a14:imgProps>
              </a:ext>
            </a:extLst>
          </a:blip>
          <a:srcRect l="69445" t="17770" r="23111" b="76241"/>
          <a:stretch/>
        </p:blipFill>
        <p:spPr>
          <a:xfrm>
            <a:off x="501376" y="2356565"/>
            <a:ext cx="312586" cy="305587"/>
          </a:xfrm>
          <a:prstGeom prst="rect">
            <a:avLst/>
          </a:prstGeom>
        </p:spPr>
      </p:pic>
      <p:sp>
        <p:nvSpPr>
          <p:cNvPr id="81" name="テキスト ボックス 80">
            <a:extLst>
              <a:ext uri="{FF2B5EF4-FFF2-40B4-BE49-F238E27FC236}">
                <a16:creationId xmlns:a16="http://schemas.microsoft.com/office/drawing/2014/main" id="{6D09AD58-EAAF-4B7E-87A4-4853059A3AEE}"/>
              </a:ext>
            </a:extLst>
          </p:cNvPr>
          <p:cNvSpPr txBox="1"/>
          <p:nvPr/>
        </p:nvSpPr>
        <p:spPr>
          <a:xfrm>
            <a:off x="761462" y="2412649"/>
            <a:ext cx="5078281" cy="305340"/>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「ＩＣＴ」を活用したニューノーマルな商店街</a:t>
            </a:r>
            <a:endParaRPr kumimoji="0" lang="en-US" altLang="ja-JP"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82" name="テキスト ボックス 81">
            <a:extLst>
              <a:ext uri="{FF2B5EF4-FFF2-40B4-BE49-F238E27FC236}">
                <a16:creationId xmlns:a16="http://schemas.microsoft.com/office/drawing/2014/main" id="{2D3E249F-A588-4123-9101-4C41291D7160}"/>
              </a:ext>
            </a:extLst>
          </p:cNvPr>
          <p:cNvSpPr txBox="1"/>
          <p:nvPr/>
        </p:nvSpPr>
        <p:spPr>
          <a:xfrm>
            <a:off x="670801" y="2658371"/>
            <a:ext cx="5840841" cy="738664"/>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新型コロナウイルスの流行によって、人との接触を減らさなくてはいけなくなるなど社会は大きく変わり、新しい生活様式「ニューノーマル」への対応が求められます。今まで人が行っていた作業や、対面で行っていたことをアプリやシステムで代用したり、遠隔で行うなど、ニューノーマルに沿ったＩＣＴやリモート技術を活用する取組みが始まっています。</a:t>
            </a:r>
          </a:p>
        </p:txBody>
      </p:sp>
      <p:sp>
        <p:nvSpPr>
          <p:cNvPr id="83" name="テキスト ボックス 82">
            <a:extLst>
              <a:ext uri="{FF2B5EF4-FFF2-40B4-BE49-F238E27FC236}">
                <a16:creationId xmlns:a16="http://schemas.microsoft.com/office/drawing/2014/main" id="{4742BFC6-F0D6-4471-99DD-0A925AC06331}"/>
              </a:ext>
            </a:extLst>
          </p:cNvPr>
          <p:cNvSpPr txBox="1"/>
          <p:nvPr/>
        </p:nvSpPr>
        <p:spPr>
          <a:xfrm>
            <a:off x="716976" y="3588079"/>
            <a:ext cx="6498019" cy="577081"/>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サラリーマンファースト</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な「</a:t>
            </a: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アプリ</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」開発</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常連客に「安心・安全・お得」を周知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高齢者にも優しい「ＱＲカード」</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QR</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コードが印刷されたカードで非接触化とも両立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スマホを活用した「ＧＰＳアートラン」</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楽しんでもらいながら商店街の店舗を回遊 ～</a:t>
            </a:r>
          </a:p>
        </p:txBody>
      </p:sp>
      <p:sp>
        <p:nvSpPr>
          <p:cNvPr id="84" name="テキスト ボックス 83">
            <a:extLst>
              <a:ext uri="{FF2B5EF4-FFF2-40B4-BE49-F238E27FC236}">
                <a16:creationId xmlns:a16="http://schemas.microsoft.com/office/drawing/2014/main" id="{F369434A-2680-43AA-8879-6AE23AA82478}"/>
              </a:ext>
            </a:extLst>
          </p:cNvPr>
          <p:cNvSpPr txBox="1"/>
          <p:nvPr/>
        </p:nvSpPr>
        <p:spPr>
          <a:xfrm>
            <a:off x="716975" y="9591114"/>
            <a:ext cx="6451492" cy="636125"/>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軒先から商店街を変える</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地域の魅力的店舗、</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クリエイター</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を商店街に誘致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ガイドブックでまち巡り</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地域の魅力を伝える</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ガイドブック</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を制作、</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マイクロツーリズム</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の機運醸成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テイクアウト</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等で魅力発信</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地域の飲食店及び地域資源の魅力を発信、</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エリア</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ファン</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を増やす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p:txBody>
      </p:sp>
      <p:sp>
        <p:nvSpPr>
          <p:cNvPr id="85" name="テキスト ボックス 84">
            <a:extLst>
              <a:ext uri="{FF2B5EF4-FFF2-40B4-BE49-F238E27FC236}">
                <a16:creationId xmlns:a16="http://schemas.microsoft.com/office/drawing/2014/main" id="{7DD508C5-36F5-434E-A270-EF2310CAACC5}"/>
              </a:ext>
            </a:extLst>
          </p:cNvPr>
          <p:cNvSpPr txBox="1"/>
          <p:nvPr/>
        </p:nvSpPr>
        <p:spPr>
          <a:xfrm>
            <a:off x="670946" y="8225298"/>
            <a:ext cx="6040025" cy="1061829"/>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お店を掲載したイラスト入りの紹介マップを制作し、各店で置き合ってもらい、住民とお店が出会うイベントも年に一度行っています。お店紹介は、</a:t>
            </a:r>
            <a:r>
              <a:rPr kumimoji="1" lang="en-US" altLang="ja-JP" sz="1050" dirty="0">
                <a:latin typeface="UD デジタル 教科書体 NP-R" panose="02020400000000000000" pitchFamily="18" charset="-128"/>
                <a:ea typeface="UD デジタル 教科書体 NP-R" panose="02020400000000000000" pitchFamily="18" charset="-128"/>
              </a:rPr>
              <a:t>Web</a:t>
            </a:r>
            <a:r>
              <a:rPr kumimoji="1" lang="ja-JP" altLang="en-US" sz="1050" dirty="0">
                <a:latin typeface="UD デジタル 教科書体 NP-R" panose="02020400000000000000" pitchFamily="18" charset="-128"/>
                <a:ea typeface="UD デジタル 教科書体 NP-R" panose="02020400000000000000" pitchFamily="18" charset="-128"/>
              </a:rPr>
              <a:t>サイトでも行い、コロナ禍の影響を大きく受けた昨年４月からは、各店の営業状況、テイクアウトに関する情報や感染症対策などを追加して発信しています。</a:t>
            </a:r>
          </a:p>
          <a:p>
            <a:r>
              <a:rPr kumimoji="1" lang="ja-JP" altLang="en-US" sz="1050" dirty="0">
                <a:latin typeface="UD デジタル 教科書体 NP-R" panose="02020400000000000000" pitchFamily="18" charset="-128"/>
                <a:ea typeface="UD デジタル 教科書体 NP-R" panose="02020400000000000000" pitchFamily="18" charset="-128"/>
              </a:rPr>
              <a:t>　大阪府内の商店街でも、こうした考え方に重なり合う、持続的な活性化に向けた取組みが始まっています。</a:t>
            </a:r>
          </a:p>
        </p:txBody>
      </p:sp>
      <p:sp>
        <p:nvSpPr>
          <p:cNvPr id="91" name="四角形: 角を丸くする 90">
            <a:extLst>
              <a:ext uri="{FF2B5EF4-FFF2-40B4-BE49-F238E27FC236}">
                <a16:creationId xmlns:a16="http://schemas.microsoft.com/office/drawing/2014/main" id="{48CC5595-D424-4124-B8C1-13910433673B}"/>
              </a:ext>
            </a:extLst>
          </p:cNvPr>
          <p:cNvSpPr/>
          <p:nvPr/>
        </p:nvSpPr>
        <p:spPr>
          <a:xfrm>
            <a:off x="4088735" y="480420"/>
            <a:ext cx="3148886" cy="1564793"/>
          </a:xfrm>
          <a:prstGeom prst="roundRect">
            <a:avLst>
              <a:gd name="adj" fmla="val 10612"/>
            </a:avLst>
          </a:prstGeom>
          <a:solidFill>
            <a:schemeClr val="bg1">
              <a:alpha val="85000"/>
            </a:schemeClr>
          </a:solidFill>
          <a:ln>
            <a:noFill/>
          </a:ln>
        </p:spPr>
        <p:txBody>
          <a:bodyPr wrap="square" rtlCol="0" anchor="t">
            <a:noAutofit/>
          </a:bodyPr>
          <a:lstStyle/>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92" name="テキスト ボックス 91">
            <a:extLst>
              <a:ext uri="{FF2B5EF4-FFF2-40B4-BE49-F238E27FC236}">
                <a16:creationId xmlns:a16="http://schemas.microsoft.com/office/drawing/2014/main" id="{3776AA64-B9D1-4444-B657-85E7DDBD5784}"/>
              </a:ext>
            </a:extLst>
          </p:cNvPr>
          <p:cNvSpPr txBox="1"/>
          <p:nvPr/>
        </p:nvSpPr>
        <p:spPr>
          <a:xfrm>
            <a:off x="5642453" y="822693"/>
            <a:ext cx="152601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「バイローカル」</a:t>
            </a:r>
          </a:p>
        </p:txBody>
      </p:sp>
      <p:sp>
        <p:nvSpPr>
          <p:cNvPr id="93" name="テキスト ボックス 92">
            <a:extLst>
              <a:ext uri="{FF2B5EF4-FFF2-40B4-BE49-F238E27FC236}">
                <a16:creationId xmlns:a16="http://schemas.microsoft.com/office/drawing/2014/main" id="{7C8C248D-1664-49C5-B07B-A03C6272BA10}"/>
              </a:ext>
            </a:extLst>
          </p:cNvPr>
          <p:cNvSpPr txBox="1"/>
          <p:nvPr/>
        </p:nvSpPr>
        <p:spPr>
          <a:xfrm>
            <a:off x="4205088" y="822716"/>
            <a:ext cx="152601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ICT</a:t>
            </a:r>
            <a:r>
              <a:rPr kumimoji="1" lang="ja-JP" altLang="en-US" sz="900" dirty="0">
                <a:latin typeface="UD デジタル 教科書体 NP-R" panose="02020400000000000000" pitchFamily="18" charset="-128"/>
                <a:ea typeface="UD デジタル 教科書体 NP-R" panose="02020400000000000000" pitchFamily="18" charset="-128"/>
              </a:rPr>
              <a:t>の活用」</a:t>
            </a:r>
          </a:p>
        </p:txBody>
      </p:sp>
      <p:sp>
        <p:nvSpPr>
          <p:cNvPr id="94" name="テキスト ボックス 93">
            <a:extLst>
              <a:ext uri="{FF2B5EF4-FFF2-40B4-BE49-F238E27FC236}">
                <a16:creationId xmlns:a16="http://schemas.microsoft.com/office/drawing/2014/main" id="{1F56441E-C367-40F2-AA52-5B20B74E9A36}"/>
              </a:ext>
            </a:extLst>
          </p:cNvPr>
          <p:cNvSpPr txBox="1"/>
          <p:nvPr/>
        </p:nvSpPr>
        <p:spPr>
          <a:xfrm>
            <a:off x="4074735" y="585766"/>
            <a:ext cx="320995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詳しくは、特設</a:t>
            </a:r>
            <a:r>
              <a:rPr kumimoji="1" lang="en-US" altLang="ja-JP" sz="900" dirty="0">
                <a:latin typeface="UD デジタル 教科書体 NP-R" panose="02020400000000000000" pitchFamily="18" charset="-128"/>
                <a:ea typeface="UD デジタル 教科書体 NP-R" panose="02020400000000000000" pitchFamily="18" charset="-128"/>
              </a:rPr>
              <a:t>HP</a:t>
            </a:r>
            <a:r>
              <a:rPr kumimoji="1" lang="ja-JP" altLang="en-US" sz="900" dirty="0">
                <a:latin typeface="UD デジタル 教科書体 NP-R" panose="02020400000000000000" pitchFamily="18" charset="-128"/>
                <a:ea typeface="UD デジタル 教科書体 NP-R" panose="02020400000000000000" pitchFamily="18" charset="-128"/>
              </a:rPr>
              <a:t>内の広報記事をぜひご覧ください</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pic>
        <p:nvPicPr>
          <p:cNvPr id="98" name="図 97">
            <a:extLst>
              <a:ext uri="{FF2B5EF4-FFF2-40B4-BE49-F238E27FC236}">
                <a16:creationId xmlns:a16="http://schemas.microsoft.com/office/drawing/2014/main" id="{79BB51F4-92CF-4005-9563-AF52C0C1946B}"/>
              </a:ext>
            </a:extLst>
          </p:cNvPr>
          <p:cNvPicPr>
            <a:picLocks noChangeAspect="1"/>
          </p:cNvPicPr>
          <p:nvPr/>
        </p:nvPicPr>
        <p:blipFill>
          <a:blip r:embed="rId5"/>
          <a:stretch>
            <a:fillRect/>
          </a:stretch>
        </p:blipFill>
        <p:spPr>
          <a:xfrm>
            <a:off x="4968142" y="4410595"/>
            <a:ext cx="1576569" cy="981222"/>
          </a:xfrm>
          <a:prstGeom prst="rect">
            <a:avLst/>
          </a:prstGeom>
        </p:spPr>
      </p:pic>
      <p:pic>
        <p:nvPicPr>
          <p:cNvPr id="101" name="図 100">
            <a:extLst>
              <a:ext uri="{FF2B5EF4-FFF2-40B4-BE49-F238E27FC236}">
                <a16:creationId xmlns:a16="http://schemas.microsoft.com/office/drawing/2014/main" id="{4491224D-42F6-4F2D-97D9-2418B4B8A6D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6938" y="213828"/>
            <a:ext cx="3606041" cy="1860459"/>
          </a:xfrm>
          <a:prstGeom prst="rect">
            <a:avLst/>
          </a:prstGeom>
        </p:spPr>
      </p:pic>
      <p:pic>
        <p:nvPicPr>
          <p:cNvPr id="103" name="7BF4DDEF-56D1-485D-A1BA-518741793FBA">
            <a:extLst>
              <a:ext uri="{FF2B5EF4-FFF2-40B4-BE49-F238E27FC236}">
                <a16:creationId xmlns:a16="http://schemas.microsoft.com/office/drawing/2014/main" id="{F90465A7-68A6-4161-A245-D13CF9F15A0A}"/>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987267" y="6680959"/>
            <a:ext cx="1950871" cy="136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正方形/長方形 103">
            <a:extLst>
              <a:ext uri="{FF2B5EF4-FFF2-40B4-BE49-F238E27FC236}">
                <a16:creationId xmlns:a16="http://schemas.microsoft.com/office/drawing/2014/main" id="{F391CE51-52CA-4061-B793-F2710545B952}"/>
              </a:ext>
            </a:extLst>
          </p:cNvPr>
          <p:cNvSpPr/>
          <p:nvPr/>
        </p:nvSpPr>
        <p:spPr>
          <a:xfrm>
            <a:off x="606199" y="3397767"/>
            <a:ext cx="904088" cy="166640"/>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105" name="正方形/長方形 104">
            <a:extLst>
              <a:ext uri="{FF2B5EF4-FFF2-40B4-BE49-F238E27FC236}">
                <a16:creationId xmlns:a16="http://schemas.microsoft.com/office/drawing/2014/main" id="{232E2202-BCDB-458E-AA5B-C551530E07ED}"/>
              </a:ext>
            </a:extLst>
          </p:cNvPr>
          <p:cNvSpPr/>
          <p:nvPr/>
        </p:nvSpPr>
        <p:spPr>
          <a:xfrm>
            <a:off x="606199" y="9396121"/>
            <a:ext cx="904088" cy="166640"/>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106" name="テキスト ボックス 105">
            <a:extLst>
              <a:ext uri="{FF2B5EF4-FFF2-40B4-BE49-F238E27FC236}">
                <a16:creationId xmlns:a16="http://schemas.microsoft.com/office/drawing/2014/main" id="{C76DBE60-5CD3-4221-9DEB-ACC20C26A8F1}"/>
              </a:ext>
            </a:extLst>
          </p:cNvPr>
          <p:cNvSpPr txBox="1"/>
          <p:nvPr/>
        </p:nvSpPr>
        <p:spPr>
          <a:xfrm>
            <a:off x="3338949" y="5555096"/>
            <a:ext cx="904088" cy="254449"/>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QR</a:t>
            </a:r>
            <a:r>
              <a:rPr kumimoji="1" lang="ja-JP" altLang="en-US" sz="900" dirty="0">
                <a:latin typeface="UD デジタル 教科書体 NP-R" panose="02020400000000000000" pitchFamily="18" charset="-128"/>
                <a:ea typeface="UD デジタル 教科書体 NP-R" panose="02020400000000000000" pitchFamily="18" charset="-128"/>
              </a:rPr>
              <a:t>カード</a:t>
            </a:r>
          </a:p>
        </p:txBody>
      </p:sp>
      <p:sp>
        <p:nvSpPr>
          <p:cNvPr id="107" name="テキスト ボックス 106">
            <a:extLst>
              <a:ext uri="{FF2B5EF4-FFF2-40B4-BE49-F238E27FC236}">
                <a16:creationId xmlns:a16="http://schemas.microsoft.com/office/drawing/2014/main" id="{2D5A542E-7033-403B-909D-7F6A4F0177A7}"/>
              </a:ext>
            </a:extLst>
          </p:cNvPr>
          <p:cNvSpPr txBox="1"/>
          <p:nvPr/>
        </p:nvSpPr>
        <p:spPr>
          <a:xfrm>
            <a:off x="4958117" y="5555096"/>
            <a:ext cx="1527282" cy="254449"/>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GPS</a:t>
            </a:r>
            <a:r>
              <a:rPr kumimoji="1" lang="ja-JP" altLang="en-US" sz="900" dirty="0">
                <a:latin typeface="UD デジタル 教科書体 NP-R" panose="02020400000000000000" pitchFamily="18" charset="-128"/>
                <a:ea typeface="UD デジタル 教科書体 NP-R" panose="02020400000000000000" pitchFamily="18" charset="-128"/>
              </a:rPr>
              <a:t>アートランの広報</a:t>
            </a:r>
          </a:p>
        </p:txBody>
      </p:sp>
      <p:sp>
        <p:nvSpPr>
          <p:cNvPr id="108" name="テキスト ボックス 107">
            <a:extLst>
              <a:ext uri="{FF2B5EF4-FFF2-40B4-BE49-F238E27FC236}">
                <a16:creationId xmlns:a16="http://schemas.microsoft.com/office/drawing/2014/main" id="{06E40B25-7A8D-4C75-9655-F3DBF8B51BF0}"/>
              </a:ext>
            </a:extLst>
          </p:cNvPr>
          <p:cNvSpPr txBox="1"/>
          <p:nvPr/>
        </p:nvSpPr>
        <p:spPr>
          <a:xfrm>
            <a:off x="1335704" y="5555096"/>
            <a:ext cx="1242247"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アプリの概要</a:t>
            </a:r>
          </a:p>
        </p:txBody>
      </p:sp>
      <p:grpSp>
        <p:nvGrpSpPr>
          <p:cNvPr id="109" name="グループ化 108">
            <a:extLst>
              <a:ext uri="{FF2B5EF4-FFF2-40B4-BE49-F238E27FC236}">
                <a16:creationId xmlns:a16="http://schemas.microsoft.com/office/drawing/2014/main" id="{4E34D5AC-0AC2-40D4-B970-555DCFDE392F}"/>
              </a:ext>
            </a:extLst>
          </p:cNvPr>
          <p:cNvGrpSpPr/>
          <p:nvPr/>
        </p:nvGrpSpPr>
        <p:grpSpPr>
          <a:xfrm>
            <a:off x="1199955" y="4180844"/>
            <a:ext cx="1421866" cy="1407768"/>
            <a:chOff x="1239272" y="4206543"/>
            <a:chExt cx="1126944" cy="1174871"/>
          </a:xfrm>
        </p:grpSpPr>
        <p:sp>
          <p:nvSpPr>
            <p:cNvPr id="110" name="楕円 109">
              <a:extLst>
                <a:ext uri="{FF2B5EF4-FFF2-40B4-BE49-F238E27FC236}">
                  <a16:creationId xmlns:a16="http://schemas.microsoft.com/office/drawing/2014/main" id="{53A1EED4-F6EA-4281-B397-8B8C6F3C7292}"/>
                </a:ext>
              </a:extLst>
            </p:cNvPr>
            <p:cNvSpPr/>
            <p:nvPr/>
          </p:nvSpPr>
          <p:spPr>
            <a:xfrm>
              <a:off x="1239272" y="4242666"/>
              <a:ext cx="1126944" cy="11269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1" name="図 110">
              <a:extLst>
                <a:ext uri="{FF2B5EF4-FFF2-40B4-BE49-F238E27FC236}">
                  <a16:creationId xmlns:a16="http://schemas.microsoft.com/office/drawing/2014/main" id="{C352B9E2-DFAD-4FFE-A3DD-DBA06FC26009}"/>
                </a:ext>
              </a:extLst>
            </p:cNvPr>
            <p:cNvPicPr>
              <a:picLocks noChangeAspect="1"/>
            </p:cNvPicPr>
            <p:nvPr/>
          </p:nvPicPr>
          <p:blipFill rotWithShape="1">
            <a:blip r:embed="rId8">
              <a:extLst>
                <a:ext uri="{28A0092B-C50C-407E-A947-70E740481C1C}">
                  <a14:useLocalDpi xmlns:a14="http://schemas.microsoft.com/office/drawing/2010/main" val="0"/>
                </a:ext>
              </a:extLst>
            </a:blip>
            <a:srcRect l="14597" t="5662" r="11409" b="8750"/>
            <a:stretch/>
          </p:blipFill>
          <p:spPr>
            <a:xfrm>
              <a:off x="1315716" y="4206543"/>
              <a:ext cx="1015730" cy="1174871"/>
            </a:xfrm>
            <a:prstGeom prst="rect">
              <a:avLst/>
            </a:prstGeom>
          </p:spPr>
        </p:pic>
      </p:grpSp>
      <p:grpSp>
        <p:nvGrpSpPr>
          <p:cNvPr id="112" name="グループ化 111">
            <a:extLst>
              <a:ext uri="{FF2B5EF4-FFF2-40B4-BE49-F238E27FC236}">
                <a16:creationId xmlns:a16="http://schemas.microsoft.com/office/drawing/2014/main" id="{A490A56B-6489-465E-AFE8-1E883D116361}"/>
              </a:ext>
            </a:extLst>
          </p:cNvPr>
          <p:cNvGrpSpPr/>
          <p:nvPr/>
        </p:nvGrpSpPr>
        <p:grpSpPr>
          <a:xfrm>
            <a:off x="3076125" y="4239576"/>
            <a:ext cx="1421866" cy="1350341"/>
            <a:chOff x="-2013665" y="2007767"/>
            <a:chExt cx="1289891" cy="1225005"/>
          </a:xfrm>
        </p:grpSpPr>
        <p:sp>
          <p:nvSpPr>
            <p:cNvPr id="113" name="楕円 112">
              <a:extLst>
                <a:ext uri="{FF2B5EF4-FFF2-40B4-BE49-F238E27FC236}">
                  <a16:creationId xmlns:a16="http://schemas.microsoft.com/office/drawing/2014/main" id="{29D1D947-5435-4613-8C3C-2604737AA20A}"/>
                </a:ext>
              </a:extLst>
            </p:cNvPr>
            <p:cNvSpPr/>
            <p:nvPr/>
          </p:nvSpPr>
          <p:spPr>
            <a:xfrm>
              <a:off x="-2013665" y="2007767"/>
              <a:ext cx="1289891" cy="12250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4" name="図 113">
              <a:extLst>
                <a:ext uri="{FF2B5EF4-FFF2-40B4-BE49-F238E27FC236}">
                  <a16:creationId xmlns:a16="http://schemas.microsoft.com/office/drawing/2014/main" id="{35A486B7-DD36-40F9-B247-3E5730CD8B65}"/>
                </a:ext>
              </a:extLst>
            </p:cNvPr>
            <p:cNvPicPr>
              <a:picLocks noChangeAspect="1"/>
            </p:cNvPicPr>
            <p:nvPr/>
          </p:nvPicPr>
          <p:blipFill rotWithShape="1">
            <a:blip r:embed="rId9">
              <a:extLst>
                <a:ext uri="{28A0092B-C50C-407E-A947-70E740481C1C}">
                  <a14:useLocalDpi xmlns:a14="http://schemas.microsoft.com/office/drawing/2010/main" val="0"/>
                </a:ext>
              </a:extLst>
            </a:blip>
            <a:srcRect l="10990" t="20865" r="6334" b="19289"/>
            <a:stretch/>
          </p:blipFill>
          <p:spPr>
            <a:xfrm rot="20946540">
              <a:off x="-1943855" y="2228744"/>
              <a:ext cx="1175649" cy="851034"/>
            </a:xfrm>
            <a:prstGeom prst="rect">
              <a:avLst/>
            </a:prstGeom>
          </p:spPr>
        </p:pic>
      </p:grpSp>
      <p:sp>
        <p:nvSpPr>
          <p:cNvPr id="33" name="テキスト ボックス 32">
            <a:extLst>
              <a:ext uri="{FF2B5EF4-FFF2-40B4-BE49-F238E27FC236}">
                <a16:creationId xmlns:a16="http://schemas.microsoft.com/office/drawing/2014/main" id="{4042E65B-C7EE-4961-8264-2B585E563D50}"/>
              </a:ext>
            </a:extLst>
          </p:cNvPr>
          <p:cNvSpPr txBox="1"/>
          <p:nvPr/>
        </p:nvSpPr>
        <p:spPr>
          <a:xfrm>
            <a:off x="5053113" y="5794213"/>
            <a:ext cx="2390527" cy="184666"/>
          </a:xfrm>
          <a:prstGeom prst="rect">
            <a:avLst/>
          </a:prstGeom>
          <a:noFill/>
        </p:spPr>
        <p:txBody>
          <a:bodyPr wrap="square" rtlCol="0">
            <a:spAutoFit/>
          </a:bodyPr>
          <a:lstStyle/>
          <a:p>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ＱＲコードは、</a:t>
            </a:r>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株</a:t>
            </a:r>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デンソーウェーブの登録商標です。</a:t>
            </a:r>
          </a:p>
        </p:txBody>
      </p:sp>
      <p:pic>
        <p:nvPicPr>
          <p:cNvPr id="4" name="図 3">
            <a:extLst>
              <a:ext uri="{FF2B5EF4-FFF2-40B4-BE49-F238E27FC236}">
                <a16:creationId xmlns:a16="http://schemas.microsoft.com/office/drawing/2014/main" id="{32AE6C3D-5981-47F4-8DB5-20A7711BAA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51142" y="1025464"/>
            <a:ext cx="853200" cy="853200"/>
          </a:xfrm>
          <a:prstGeom prst="rect">
            <a:avLst/>
          </a:prstGeom>
        </p:spPr>
      </p:pic>
      <p:pic>
        <p:nvPicPr>
          <p:cNvPr id="6" name="図 5">
            <a:extLst>
              <a:ext uri="{FF2B5EF4-FFF2-40B4-BE49-F238E27FC236}">
                <a16:creationId xmlns:a16="http://schemas.microsoft.com/office/drawing/2014/main" id="{0EB3F70D-FA91-43A6-907F-31E1865C7B2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15698" y="1034181"/>
            <a:ext cx="853200" cy="853200"/>
          </a:xfrm>
          <a:prstGeom prst="rect">
            <a:avLst/>
          </a:prstGeom>
        </p:spPr>
      </p:pic>
    </p:spTree>
    <p:extLst>
      <p:ext uri="{BB962C8B-B14F-4D97-AF65-F5344CB8AC3E}">
        <p14:creationId xmlns:p14="http://schemas.microsoft.com/office/powerpoint/2010/main" val="535841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2992</TotalTime>
  <Words>1115</Words>
  <Application>Microsoft Office PowerPoint</Application>
  <PresentationFormat>ユーザー設定</PresentationFormat>
  <Paragraphs>79</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Meiryo UI</vt:lpstr>
      <vt:lpstr>UD デジタル 教科書体 NP-B</vt:lpstr>
      <vt:lpstr>UD デジタル 教科書体 NP-R</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ados15</dc:creator>
  <cp:lastModifiedBy>ados15</cp:lastModifiedBy>
  <cp:revision>276</cp:revision>
  <cp:lastPrinted>2022-01-12T02:02:12Z</cp:lastPrinted>
  <dcterms:created xsi:type="dcterms:W3CDTF">2021-04-19T06:06:43Z</dcterms:created>
  <dcterms:modified xsi:type="dcterms:W3CDTF">2022-01-13T00:46:13Z</dcterms:modified>
  <cp:contentStatus/>
</cp:coreProperties>
</file>