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0" r:id="rId2"/>
    <p:sldId id="259"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F48251C-218D-4A4D-9244-C5B8BEF1FEDA}">
          <p14:sldIdLst>
            <p14:sldId id="260"/>
            <p14:sldId id="259"/>
          </p14:sldIdLst>
        </p14:section>
      </p14:sectionLst>
    </p:ext>
    <p:ext uri="{EFAFB233-063F-42B5-8137-9DF3F51BA10A}">
      <p15:sldGuideLst xmlns:p15="http://schemas.microsoft.com/office/powerpoint/2012/main">
        <p15:guide id="1" orient="horz" pos="3594"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showGuides="1">
      <p:cViewPr varScale="1">
        <p:scale>
          <a:sx n="69" d="100"/>
          <a:sy n="69" d="100"/>
        </p:scale>
        <p:origin x="1566" y="78"/>
      </p:cViewPr>
      <p:guideLst>
        <p:guide orient="horz" pos="3594"/>
        <p:guide pos="2381"/>
      </p:guideLst>
    </p:cSldViewPr>
  </p:slideViewPr>
  <p:notesTextViewPr>
    <p:cViewPr>
      <p:scale>
        <a:sx n="1" d="1"/>
        <a:sy n="1" d="1"/>
      </p:scale>
      <p:origin x="0" y="0"/>
    </p:cViewPr>
  </p:notesTextViewPr>
  <p:notesViewPr>
    <p:cSldViewPr snapToGrid="0">
      <p:cViewPr varScale="1">
        <p:scale>
          <a:sx n="64" d="100"/>
          <a:sy n="64" d="100"/>
        </p:scale>
        <p:origin x="44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689BC39-28F1-425E-A51E-C30EFF0C9222}" type="datetimeFigureOut">
              <a:rPr kumimoji="1" lang="ja-JP" altLang="en-US" smtClean="0"/>
              <a:t>2021/8/19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1A9F288-BA04-4722-A054-6B4C4BDB7B7B}" type="slidenum">
              <a:rPr kumimoji="1" lang="ja-JP" altLang="en-US" smtClean="0"/>
              <a:t>‹#›</a:t>
            </a:fld>
            <a:endParaRPr kumimoji="1" lang="ja-JP" altLang="en-US"/>
          </a:p>
        </p:txBody>
      </p:sp>
    </p:spTree>
    <p:extLst>
      <p:ext uri="{BB962C8B-B14F-4D97-AF65-F5344CB8AC3E}">
        <p14:creationId xmlns:p14="http://schemas.microsoft.com/office/powerpoint/2010/main" val="3096061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A9F288-BA04-4722-A054-6B4C4BDB7B7B}" type="slidenum">
              <a:rPr kumimoji="1" lang="ja-JP" altLang="en-US" smtClean="0"/>
              <a:t>1</a:t>
            </a:fld>
            <a:endParaRPr kumimoji="1" lang="ja-JP" altLang="en-US"/>
          </a:p>
        </p:txBody>
      </p:sp>
    </p:spTree>
    <p:extLst>
      <p:ext uri="{BB962C8B-B14F-4D97-AF65-F5344CB8AC3E}">
        <p14:creationId xmlns:p14="http://schemas.microsoft.com/office/powerpoint/2010/main" val="69055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A9F288-BA04-4722-A054-6B4C4BDB7B7B}" type="slidenum">
              <a:rPr kumimoji="1" lang="ja-JP" altLang="en-US" smtClean="0"/>
              <a:t>2</a:t>
            </a:fld>
            <a:endParaRPr kumimoji="1" lang="ja-JP" altLang="en-US"/>
          </a:p>
        </p:txBody>
      </p:sp>
    </p:spTree>
    <p:extLst>
      <p:ext uri="{BB962C8B-B14F-4D97-AF65-F5344CB8AC3E}">
        <p14:creationId xmlns:p14="http://schemas.microsoft.com/office/powerpoint/2010/main" val="6907404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pic>
        <p:nvPicPr>
          <p:cNvPr id="7" name="Picture 2" descr="府民、商い、そしてみんなで守ろう　おおさかを">
            <a:extLst>
              <a:ext uri="{FF2B5EF4-FFF2-40B4-BE49-F238E27FC236}">
                <a16:creationId xmlns:a16="http://schemas.microsoft.com/office/drawing/2014/main" id="{6997DDA0-0C1A-4027-8268-4E5986DB7054}"/>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80000"/>
                    </a14:imgEffect>
                  </a14:imgLayer>
                </a14:imgProps>
              </a:ext>
              <a:ext uri="{28A0092B-C50C-407E-A947-70E740481C1C}">
                <a14:useLocalDpi xmlns:a14="http://schemas.microsoft.com/office/drawing/2010/main" val="0"/>
              </a:ext>
            </a:extLst>
          </a:blip>
          <a:srcRect t="629" r="64351" b="11087"/>
          <a:stretch/>
        </p:blipFill>
        <p:spPr bwMode="auto">
          <a:xfrm>
            <a:off x="-136478" y="-38379"/>
            <a:ext cx="7762598" cy="10768570"/>
          </a:xfrm>
          <a:prstGeom prst="rect">
            <a:avLst/>
          </a:prstGeom>
          <a:solidFill>
            <a:schemeClr val="accent1"/>
          </a:solidFill>
          <a:effectLst>
            <a:softEdge rad="0"/>
          </a:effectLst>
        </p:spPr>
      </p:pic>
    </p:spTree>
    <p:extLst>
      <p:ext uri="{BB962C8B-B14F-4D97-AF65-F5344CB8AC3E}">
        <p14:creationId xmlns:p14="http://schemas.microsoft.com/office/powerpoint/2010/main" val="210831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3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0961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94248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83322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27478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2151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62748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1666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17636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076B6FB-D4ED-436E-85C3-BDCE50213070}" type="datetimeFigureOut">
              <a:rPr kumimoji="1" lang="ja-JP" altLang="en-US" smtClean="0"/>
              <a:t>2021/8/19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2767341828"/>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BF8228FA-90DF-4A4C-85D5-848A1A74633A}"/>
              </a:ext>
            </a:extLst>
          </p:cNvPr>
          <p:cNvSpPr/>
          <p:nvPr/>
        </p:nvSpPr>
        <p:spPr>
          <a:xfrm>
            <a:off x="2810588" y="2704179"/>
            <a:ext cx="4434695" cy="4762432"/>
          </a:xfrm>
          <a:prstGeom prst="rect">
            <a:avLst/>
          </a:prstGeom>
          <a:solidFill>
            <a:schemeClr val="bg1">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572097FF-0C98-4ED6-9E6F-138B270972C7}"/>
              </a:ext>
            </a:extLst>
          </p:cNvPr>
          <p:cNvSpPr/>
          <p:nvPr/>
        </p:nvSpPr>
        <p:spPr>
          <a:xfrm>
            <a:off x="2934780" y="2825400"/>
            <a:ext cx="4176000" cy="1135279"/>
          </a:xfrm>
          <a:prstGeom prst="roundRect">
            <a:avLst>
              <a:gd name="adj" fmla="val 6495"/>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sp>
        <p:nvSpPr>
          <p:cNvPr id="60" name="四角形: 角を丸くする 59">
            <a:extLst>
              <a:ext uri="{FF2B5EF4-FFF2-40B4-BE49-F238E27FC236}">
                <a16:creationId xmlns:a16="http://schemas.microsoft.com/office/drawing/2014/main" id="{B2AC5497-7410-4663-8473-E9869FB467B1}"/>
              </a:ext>
            </a:extLst>
          </p:cNvPr>
          <p:cNvSpPr/>
          <p:nvPr/>
        </p:nvSpPr>
        <p:spPr>
          <a:xfrm>
            <a:off x="395788" y="7615771"/>
            <a:ext cx="6817054" cy="2885973"/>
          </a:xfrm>
          <a:prstGeom prst="roundRect">
            <a:avLst>
              <a:gd name="adj" fmla="val 5692"/>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7">
            <a:extLst>
              <a:ext uri="{FF2B5EF4-FFF2-40B4-BE49-F238E27FC236}">
                <a16:creationId xmlns:a16="http://schemas.microsoft.com/office/drawing/2014/main" id="{0F88C95C-F02C-4D44-8E56-7258CC414483}"/>
              </a:ext>
            </a:extLst>
          </p:cNvPr>
          <p:cNvSpPr/>
          <p:nvPr/>
        </p:nvSpPr>
        <p:spPr>
          <a:xfrm>
            <a:off x="358691" y="352677"/>
            <a:ext cx="6915167" cy="82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B0D708C9-FBD5-492F-8DDC-BCA009A13FC9}"/>
              </a:ext>
            </a:extLst>
          </p:cNvPr>
          <p:cNvSpPr txBox="1"/>
          <p:nvPr/>
        </p:nvSpPr>
        <p:spPr>
          <a:xfrm>
            <a:off x="809208" y="8728484"/>
            <a:ext cx="5159905" cy="600164"/>
          </a:xfrm>
          <a:prstGeom prst="rect">
            <a:avLst/>
          </a:prstGeom>
          <a:noFill/>
        </p:spPr>
        <p:txBody>
          <a:bodyPr wrap="square" rtlCol="0">
            <a:spAutoFit/>
          </a:bodyPr>
          <a:lstStyle/>
          <a:p>
            <a:r>
              <a:rPr kumimoji="1" lang="en-US" altLang="ja-JP" sz="1100" dirty="0">
                <a:latin typeface="UD デジタル 教科書体 NP-R" panose="02020400000000000000" pitchFamily="18" charset="-128"/>
                <a:ea typeface="UD デジタル 教科書体 NP-R" panose="02020400000000000000" pitchFamily="18" charset="-128"/>
              </a:rPr>
              <a:t>Web</a:t>
            </a:r>
            <a:r>
              <a:rPr kumimoji="1" lang="ja-JP" altLang="en-US" sz="1100" dirty="0">
                <a:latin typeface="UD デジタル 教科書体 NP-R" panose="02020400000000000000" pitchFamily="18" charset="-128"/>
                <a:ea typeface="UD デジタル 教科書体 NP-R" panose="02020400000000000000" pitchFamily="18" charset="-128"/>
              </a:rPr>
              <a:t>セミナーは、</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令和３年</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8</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月</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27</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日（金）以降に</a:t>
            </a:r>
            <a:r>
              <a:rPr kumimoji="1" lang="ja-JP" altLang="en-US" sz="1100" dirty="0">
                <a:latin typeface="UD デジタル 教科書体 NP-R" panose="02020400000000000000" pitchFamily="18" charset="-128"/>
                <a:ea typeface="UD デジタル 教科書体 NP-R" panose="02020400000000000000" pitchFamily="18" charset="-128"/>
              </a:rPr>
              <a:t>、本事業の</a:t>
            </a:r>
            <a:endParaRPr kumimoji="1" lang="en-US" altLang="ja-JP" sz="1100" dirty="0">
              <a:latin typeface="UD デジタル 教科書体 NP-R" panose="02020400000000000000" pitchFamily="18" charset="-128"/>
              <a:ea typeface="UD デジタル 教科書体 NP-R" panose="02020400000000000000" pitchFamily="18" charset="-128"/>
            </a:endParaRPr>
          </a:p>
          <a:p>
            <a:r>
              <a:rPr kumimoji="1" lang="ja-JP" altLang="en-US" sz="1100" dirty="0">
                <a:latin typeface="UD デジタル 教科書体 NP-R" panose="02020400000000000000" pitchFamily="18" charset="-128"/>
                <a:ea typeface="UD デジタル 教科書体 NP-R" panose="02020400000000000000" pitchFamily="18" charset="-128"/>
              </a:rPr>
              <a:t>特設</a:t>
            </a:r>
            <a:r>
              <a:rPr kumimoji="1" lang="en-US" altLang="ja-JP" sz="1100" dirty="0">
                <a:latin typeface="UD デジタル 教科書体 NP-R" panose="02020400000000000000" pitchFamily="18" charset="-128"/>
                <a:ea typeface="UD デジタル 教科書体 NP-R" panose="02020400000000000000" pitchFamily="18" charset="-128"/>
              </a:rPr>
              <a:t>HP『</a:t>
            </a:r>
            <a:r>
              <a:rPr kumimoji="1" lang="ja-JP" altLang="en-US" sz="1100" dirty="0">
                <a:latin typeface="UD デジタル 教科書体 NP-R" panose="02020400000000000000" pitchFamily="18" charset="-128"/>
                <a:ea typeface="UD デジタル 教科書体 NP-R" panose="02020400000000000000" pitchFamily="18" charset="-128"/>
              </a:rPr>
              <a:t>みんなで守ろう。おおさか</a:t>
            </a:r>
            <a:r>
              <a:rPr kumimoji="1" lang="en-US" altLang="ja-JP" sz="1100" dirty="0">
                <a:latin typeface="UD デジタル 教科書体 NP-R" panose="02020400000000000000" pitchFamily="18" charset="-128"/>
                <a:ea typeface="UD デジタル 教科書体 NP-R" panose="02020400000000000000" pitchFamily="18" charset="-128"/>
              </a:rPr>
              <a:t>』</a:t>
            </a:r>
            <a:r>
              <a:rPr kumimoji="1" lang="ja-JP" altLang="en-US" sz="1100" dirty="0">
                <a:latin typeface="UD デジタル 教科書体 NP-R" panose="02020400000000000000" pitchFamily="18" charset="-128"/>
                <a:ea typeface="UD デジタル 教科書体 NP-R" panose="02020400000000000000" pitchFamily="18" charset="-128"/>
              </a:rPr>
              <a:t>からアクセスしてご視聴ください。</a:t>
            </a:r>
          </a:p>
          <a:p>
            <a:r>
              <a:rPr kumimoji="1" lang="en-US" altLang="ja-JP" sz="1100" dirty="0">
                <a:latin typeface="UD デジタル 教科書体 NP-R" panose="02020400000000000000" pitchFamily="18" charset="-128"/>
                <a:ea typeface="UD デジタル 教科書体 NP-R" panose="02020400000000000000" pitchFamily="18" charset="-128"/>
              </a:rPr>
              <a:t>URL</a:t>
            </a:r>
            <a:r>
              <a:rPr kumimoji="1" lang="ja-JP" altLang="en-US" sz="1100" dirty="0">
                <a:latin typeface="UD デジタル 教科書体 NP-R" panose="02020400000000000000" pitchFamily="18" charset="-128"/>
                <a:ea typeface="UD デジタル 教科書体 NP-R" panose="02020400000000000000" pitchFamily="18" charset="-128"/>
              </a:rPr>
              <a:t>：</a:t>
            </a:r>
            <a:r>
              <a:rPr kumimoji="1" lang="en-US" altLang="ja-JP" sz="1100" dirty="0">
                <a:latin typeface="UD デジタル 教科書体 NP-R" panose="02020400000000000000" pitchFamily="18" charset="-128"/>
                <a:ea typeface="UD デジタル 教科書体 NP-R" panose="02020400000000000000" pitchFamily="18" charset="-128"/>
              </a:rPr>
              <a:t>https://mamorou-osaka-shotengai.com/210827webseminar/</a:t>
            </a:r>
          </a:p>
        </p:txBody>
      </p:sp>
      <p:pic>
        <p:nvPicPr>
          <p:cNvPr id="95" name="図 94">
            <a:extLst>
              <a:ext uri="{FF2B5EF4-FFF2-40B4-BE49-F238E27FC236}">
                <a16:creationId xmlns:a16="http://schemas.microsoft.com/office/drawing/2014/main" id="{4D55F3BB-A7B9-44C0-98A0-2EB3A444A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53" y="9947377"/>
            <a:ext cx="1021050" cy="321519"/>
          </a:xfrm>
          <a:prstGeom prst="rect">
            <a:avLst/>
          </a:prstGeom>
        </p:spPr>
      </p:pic>
      <p:sp>
        <p:nvSpPr>
          <p:cNvPr id="126" name="テキスト ボックス 125">
            <a:extLst>
              <a:ext uri="{FF2B5EF4-FFF2-40B4-BE49-F238E27FC236}">
                <a16:creationId xmlns:a16="http://schemas.microsoft.com/office/drawing/2014/main" id="{C08C5066-9B71-41D1-8203-4D5D1FA639CB}"/>
              </a:ext>
            </a:extLst>
          </p:cNvPr>
          <p:cNvSpPr txBox="1"/>
          <p:nvPr/>
        </p:nvSpPr>
        <p:spPr>
          <a:xfrm>
            <a:off x="844914" y="9301318"/>
            <a:ext cx="4857139" cy="3693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a:t>
            </a:r>
            <a:r>
              <a:rPr kumimoji="1" lang="ja-JP" altLang="en-US" sz="900" dirty="0">
                <a:latin typeface="UD デジタル 教科書体 NP-R" panose="02020400000000000000" pitchFamily="18" charset="-128"/>
                <a:ea typeface="UD デジタル 教科書体 NP-R" panose="02020400000000000000" pitchFamily="18" charset="-128"/>
              </a:rPr>
              <a:t>オンラインでの視聴には、インターネット環境が必要です。</a:t>
            </a:r>
            <a:endParaRPr kumimoji="1" lang="en-US" altLang="ja-JP" sz="900" dirty="0">
              <a:latin typeface="UD デジタル 教科書体 NP-R" panose="02020400000000000000" pitchFamily="18" charset="-128"/>
              <a:ea typeface="UD デジタル 教科書体 NP-R" panose="02020400000000000000" pitchFamily="18" charset="-128"/>
            </a:endParaRPr>
          </a:p>
          <a:p>
            <a:r>
              <a:rPr kumimoji="1" lang="en-US" altLang="ja-JP" sz="900" dirty="0">
                <a:latin typeface="UD デジタル 教科書体 NP-R" panose="02020400000000000000" pitchFamily="18" charset="-128"/>
                <a:ea typeface="UD デジタル 教科書体 NP-R" panose="02020400000000000000" pitchFamily="18" charset="-128"/>
              </a:rPr>
              <a:t>   </a:t>
            </a:r>
            <a:r>
              <a:rPr kumimoji="1" lang="ja-JP" altLang="en-US" sz="900" dirty="0">
                <a:latin typeface="UD デジタル 教科書体 NP-R" panose="02020400000000000000" pitchFamily="18" charset="-128"/>
                <a:ea typeface="UD デジタル 教科書体 NP-R" panose="02020400000000000000" pitchFamily="18" charset="-128"/>
              </a:rPr>
              <a:t>視聴は無料ですが、視聴にかかるインターネット通信料は視聴者の負担となります。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27" name="テキスト ボックス 126">
            <a:extLst>
              <a:ext uri="{FF2B5EF4-FFF2-40B4-BE49-F238E27FC236}">
                <a16:creationId xmlns:a16="http://schemas.microsoft.com/office/drawing/2014/main" id="{1EA39CC5-1D5B-4560-94C6-11836A1C2396}"/>
              </a:ext>
            </a:extLst>
          </p:cNvPr>
          <p:cNvSpPr txBox="1"/>
          <p:nvPr/>
        </p:nvSpPr>
        <p:spPr>
          <a:xfrm>
            <a:off x="321837" y="1295431"/>
            <a:ext cx="6965651" cy="1261884"/>
          </a:xfrm>
          <a:prstGeom prst="rect">
            <a:avLst/>
          </a:prstGeom>
          <a:noFill/>
        </p:spPr>
        <p:txBody>
          <a:bodyPr wrap="square" lIns="36000" rIns="36000" rtlCol="0">
            <a:spAutoFit/>
          </a:bodyPr>
          <a:lstStyle/>
          <a:p>
            <a:r>
              <a:rPr kumimoji="1" lang="ja-JP" altLang="en-US" sz="950" b="1" dirty="0">
                <a:latin typeface="UD デジタル 教科書体 NP-R" panose="02020400000000000000" pitchFamily="18" charset="-128"/>
                <a:ea typeface="UD デジタル 教科書体 NP-R" panose="02020400000000000000" pitchFamily="18" charset="-128"/>
              </a:rPr>
              <a:t>　</a:t>
            </a:r>
            <a:r>
              <a:rPr kumimoji="1" lang="ja-JP" altLang="en-US" sz="950" dirty="0">
                <a:latin typeface="UD デジタル 教科書体 NP-R" panose="02020400000000000000" pitchFamily="18" charset="-128"/>
                <a:ea typeface="UD デジタル 教科書体 NP-R" panose="02020400000000000000" pitchFamily="18" charset="-128"/>
              </a:rPr>
              <a:t>大阪府では、地域商業や地域コミュニティの担い手として重要な商店街において、新しい生活様式（ニューノーマル）に沿った</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Ｉ</a:t>
            </a:r>
            <a:r>
              <a:rPr kumimoji="1" lang="en-US" altLang="ja-JP" sz="950" dirty="0">
                <a:latin typeface="UD デジタル 教科書体 NP-R" panose="02020400000000000000" pitchFamily="18" charset="-128"/>
                <a:ea typeface="UD デジタル 教科書体 NP-R" panose="02020400000000000000" pitchFamily="18" charset="-128"/>
              </a:rPr>
              <a:t>CT</a:t>
            </a:r>
            <a:r>
              <a:rPr kumimoji="1" lang="ja-JP" altLang="en-US" sz="950" dirty="0">
                <a:latin typeface="UD デジタル 教科書体 NP-R" panose="02020400000000000000" pitchFamily="18" charset="-128"/>
                <a:ea typeface="UD デジタル 教科書体 NP-R" panose="02020400000000000000" pitchFamily="18" charset="-128"/>
              </a:rPr>
              <a:t>活用</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や、地域内経済を循環させる</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バイローカル</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の「モデル創出」や「成果の普及」に取り組んでいます。</a:t>
            </a:r>
          </a:p>
          <a:p>
            <a:r>
              <a:rPr kumimoji="1" lang="ja-JP" altLang="en-US" sz="950" dirty="0">
                <a:latin typeface="UD デジタル 教科書体 NP-R" panose="02020400000000000000" pitchFamily="18" charset="-128"/>
                <a:ea typeface="UD デジタル 教科書体 NP-R" panose="02020400000000000000" pitchFamily="18" charset="-128"/>
              </a:rPr>
              <a:t>   その一環として、地域商業の活性化に関する先進的な事例の共有や成果の普及を目的に、セミナーを開催します。</a:t>
            </a:r>
          </a:p>
          <a:p>
            <a:r>
              <a:rPr kumimoji="1" lang="ja-JP" altLang="en-US" sz="950" dirty="0">
                <a:latin typeface="UD デジタル 教科書体 NP-R" panose="02020400000000000000" pitchFamily="18" charset="-128"/>
                <a:ea typeface="UD デジタル 教科書体 NP-R" panose="02020400000000000000" pitchFamily="18" charset="-128"/>
              </a:rPr>
              <a:t>   今回は、阿倍野区昭和町周辺において、</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バイローカル</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活動に取り組まれている、山本　英夫氏（戎橋筋商店街振興組合）をお招きし、バイローカルの基本的な考え方、地域での取組みや、今後の商店街活性化の可能性等についてご講演いただきます。</a:t>
            </a:r>
          </a:p>
          <a:p>
            <a:r>
              <a:rPr kumimoji="1" lang="ja-JP" altLang="en-US" sz="950" dirty="0">
                <a:latin typeface="UD デジタル 教科書体 NP-R" panose="02020400000000000000" pitchFamily="18" charset="-128"/>
                <a:ea typeface="UD デジタル 教科書体 NP-R" panose="02020400000000000000" pitchFamily="18" charset="-128"/>
              </a:rPr>
              <a:t>   さらに、</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ＩＣＴ活用</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に先進的に取り組まれている商店街組織から、導入のきっかけ、実現に当たっての苦労や、今後の展望をご説明いただくなど、大変有意義な内容となっております。</a:t>
            </a:r>
          </a:p>
          <a:p>
            <a:r>
              <a:rPr kumimoji="1" lang="ja-JP" altLang="en-US" sz="950" dirty="0">
                <a:latin typeface="UD デジタル 教科書体 NP-R" panose="02020400000000000000" pitchFamily="18" charset="-128"/>
                <a:ea typeface="UD デジタル 教科書体 NP-R" panose="02020400000000000000" pitchFamily="18" charset="-128"/>
              </a:rPr>
              <a:t>   商店街関係者や商業振興に関わる市町村及び商工会等の職員の皆様のご視聴をお待ちしています。</a:t>
            </a:r>
          </a:p>
        </p:txBody>
      </p:sp>
      <p:grpSp>
        <p:nvGrpSpPr>
          <p:cNvPr id="128" name="グループ化 127">
            <a:extLst>
              <a:ext uri="{FF2B5EF4-FFF2-40B4-BE49-F238E27FC236}">
                <a16:creationId xmlns:a16="http://schemas.microsoft.com/office/drawing/2014/main" id="{EA3B15DD-9A0C-456C-8759-DBC8378B4E2A}"/>
              </a:ext>
            </a:extLst>
          </p:cNvPr>
          <p:cNvGrpSpPr/>
          <p:nvPr/>
        </p:nvGrpSpPr>
        <p:grpSpPr>
          <a:xfrm>
            <a:off x="180592" y="2857190"/>
            <a:ext cx="2604320" cy="1994626"/>
            <a:chOff x="28192" y="2494695"/>
            <a:chExt cx="2604320" cy="1994626"/>
          </a:xfrm>
        </p:grpSpPr>
        <p:grpSp>
          <p:nvGrpSpPr>
            <p:cNvPr id="129" name="グループ化 128">
              <a:extLst>
                <a:ext uri="{FF2B5EF4-FFF2-40B4-BE49-F238E27FC236}">
                  <a16:creationId xmlns:a16="http://schemas.microsoft.com/office/drawing/2014/main" id="{6440FC7F-8498-4345-B80B-3904AAE48737}"/>
                </a:ext>
              </a:extLst>
            </p:cNvPr>
            <p:cNvGrpSpPr/>
            <p:nvPr/>
          </p:nvGrpSpPr>
          <p:grpSpPr>
            <a:xfrm>
              <a:off x="28192" y="2494695"/>
              <a:ext cx="2131552" cy="1994626"/>
              <a:chOff x="4300" y="2264021"/>
              <a:chExt cx="2131552" cy="1994626"/>
            </a:xfrm>
          </p:grpSpPr>
          <p:grpSp>
            <p:nvGrpSpPr>
              <p:cNvPr id="131" name="グループ化 130">
                <a:extLst>
                  <a:ext uri="{FF2B5EF4-FFF2-40B4-BE49-F238E27FC236}">
                    <a16:creationId xmlns:a16="http://schemas.microsoft.com/office/drawing/2014/main" id="{5E733E71-380C-4A7E-AFF2-C7850C437B37}"/>
                  </a:ext>
                </a:extLst>
              </p:cNvPr>
              <p:cNvGrpSpPr/>
              <p:nvPr/>
            </p:nvGrpSpPr>
            <p:grpSpPr>
              <a:xfrm>
                <a:off x="4300" y="2264021"/>
                <a:ext cx="2131552" cy="1724903"/>
                <a:chOff x="128573" y="2500204"/>
                <a:chExt cx="2131552" cy="1724903"/>
              </a:xfrm>
            </p:grpSpPr>
            <p:sp>
              <p:nvSpPr>
                <p:cNvPr id="133" name="テキスト ボックス 132">
                  <a:extLst>
                    <a:ext uri="{FF2B5EF4-FFF2-40B4-BE49-F238E27FC236}">
                      <a16:creationId xmlns:a16="http://schemas.microsoft.com/office/drawing/2014/main" id="{39B7AC46-4BCB-4EDA-AC29-62522687BB1D}"/>
                    </a:ext>
                  </a:extLst>
                </p:cNvPr>
                <p:cNvSpPr txBox="1"/>
                <p:nvPr/>
              </p:nvSpPr>
              <p:spPr>
                <a:xfrm>
                  <a:off x="296825" y="2500204"/>
                  <a:ext cx="1095045"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3</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p>
              </p:txBody>
            </p:sp>
            <p:sp>
              <p:nvSpPr>
                <p:cNvPr id="134" name="テキスト ボックス 133">
                  <a:extLst>
                    <a:ext uri="{FF2B5EF4-FFF2-40B4-BE49-F238E27FC236}">
                      <a16:creationId xmlns:a16="http://schemas.microsoft.com/office/drawing/2014/main" id="{73058686-D032-43E8-A1F4-5BDFB07E9AB6}"/>
                    </a:ext>
                  </a:extLst>
                </p:cNvPr>
                <p:cNvSpPr txBox="1"/>
                <p:nvPr/>
              </p:nvSpPr>
              <p:spPr>
                <a:xfrm>
                  <a:off x="128573" y="2766951"/>
                  <a:ext cx="2131552" cy="1015663"/>
                </a:xfrm>
                <a:prstGeom prst="rect">
                  <a:avLst/>
                </a:prstGeom>
                <a:noFill/>
              </p:spPr>
              <p:txBody>
                <a:bodyPr wrap="square" rtlCol="0">
                  <a:spAutoFit/>
                </a:bodyPr>
                <a:lstStyle/>
                <a:p>
                  <a:pPr algn="ctr"/>
                  <a:r>
                    <a:rPr kumimoji="1" lang="en-US" altLang="ja-JP"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8/27</a:t>
                  </a:r>
                  <a:endParaRPr kumimoji="1" lang="ja-JP" altLang="en-US"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135" name="テキスト ボックス 134">
                  <a:extLst>
                    <a:ext uri="{FF2B5EF4-FFF2-40B4-BE49-F238E27FC236}">
                      <a16:creationId xmlns:a16="http://schemas.microsoft.com/office/drawing/2014/main" id="{B7588019-E60D-4A92-9813-8C5ED17077A5}"/>
                    </a:ext>
                  </a:extLst>
                </p:cNvPr>
                <p:cNvSpPr txBox="1"/>
                <p:nvPr/>
              </p:nvSpPr>
              <p:spPr>
                <a:xfrm>
                  <a:off x="324925" y="3578776"/>
                  <a:ext cx="1776719" cy="646331"/>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から</a:t>
                  </a:r>
                  <a:endPar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Web</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視聴開始</a:t>
                  </a:r>
                </a:p>
              </p:txBody>
            </p:sp>
          </p:grpSp>
          <p:sp>
            <p:nvSpPr>
              <p:cNvPr id="132" name="テキスト ボックス 131">
                <a:extLst>
                  <a:ext uri="{FF2B5EF4-FFF2-40B4-BE49-F238E27FC236}">
                    <a16:creationId xmlns:a16="http://schemas.microsoft.com/office/drawing/2014/main" id="{82F5A707-A2C3-4918-8A53-B2AECF37537B}"/>
                  </a:ext>
                </a:extLst>
              </p:cNvPr>
              <p:cNvSpPr txBox="1"/>
              <p:nvPr/>
            </p:nvSpPr>
            <p:spPr>
              <a:xfrm>
                <a:off x="456364" y="4012426"/>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申込不要・無料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130" name="テキスト ボックス 129">
              <a:extLst>
                <a:ext uri="{FF2B5EF4-FFF2-40B4-BE49-F238E27FC236}">
                  <a16:creationId xmlns:a16="http://schemas.microsoft.com/office/drawing/2014/main" id="{7986A9F2-428C-4A0B-B95C-1CEA8B074685}"/>
                </a:ext>
              </a:extLst>
            </p:cNvPr>
            <p:cNvSpPr txBox="1"/>
            <p:nvPr/>
          </p:nvSpPr>
          <p:spPr>
            <a:xfrm>
              <a:off x="1702097" y="3224139"/>
              <a:ext cx="930415" cy="369332"/>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（金）</a:t>
              </a:r>
            </a:p>
          </p:txBody>
        </p:sp>
      </p:grpSp>
      <p:sp>
        <p:nvSpPr>
          <p:cNvPr id="136" name="テキスト ボックス 135">
            <a:extLst>
              <a:ext uri="{FF2B5EF4-FFF2-40B4-BE49-F238E27FC236}">
                <a16:creationId xmlns:a16="http://schemas.microsoft.com/office/drawing/2014/main" id="{E8B638F1-BD28-44E9-B356-D66421063F46}"/>
              </a:ext>
            </a:extLst>
          </p:cNvPr>
          <p:cNvSpPr txBox="1"/>
          <p:nvPr/>
        </p:nvSpPr>
        <p:spPr>
          <a:xfrm>
            <a:off x="2303324" y="9781077"/>
            <a:ext cx="4567698" cy="677108"/>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900" dirty="0">
                <a:latin typeface="UD デジタル 教科書体 NP-R" panose="02020400000000000000" pitchFamily="18" charset="-128"/>
                <a:ea typeface="UD デジタル 教科書体 NP-R" panose="02020400000000000000" pitchFamily="18" charset="-128"/>
              </a:rPr>
              <a:t>　（受託事業者：大阪府商店街振興組合連合会・株式会社産經アドス共同企業体）</a:t>
            </a:r>
          </a:p>
          <a:p>
            <a:r>
              <a:rPr kumimoji="1" lang="ja-JP" altLang="en-US" sz="1000" dirty="0">
                <a:latin typeface="UD デジタル 教科書体 NP-R" panose="02020400000000000000" pitchFamily="18" charset="-128"/>
                <a:ea typeface="UD デジタル 教科書体 NP-R" panose="02020400000000000000" pitchFamily="18" charset="-128"/>
              </a:rPr>
              <a:t>電話：</a:t>
            </a:r>
            <a:r>
              <a:rPr kumimoji="1" lang="en-US" altLang="ja-JP" sz="1000" dirty="0">
                <a:latin typeface="UD デジタル 教科書体 NP-R" panose="02020400000000000000" pitchFamily="18" charset="-128"/>
                <a:ea typeface="UD デジタル 教科書体 NP-R" panose="02020400000000000000" pitchFamily="18" charset="-128"/>
              </a:rPr>
              <a:t>06-6636-1036</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FAX</a:t>
            </a:r>
            <a:r>
              <a:rPr kumimoji="1" lang="ja-JP" altLang="en-US" sz="1000" dirty="0">
                <a:latin typeface="UD デジタル 教科書体 NP-R" panose="02020400000000000000" pitchFamily="18" charset="-128"/>
                <a:ea typeface="UD デジタル 教科書体 NP-R" panose="02020400000000000000" pitchFamily="18" charset="-128"/>
              </a:rPr>
              <a:t>：</a:t>
            </a:r>
            <a:r>
              <a:rPr kumimoji="1" lang="en-US" altLang="ja-JP" sz="1000" dirty="0">
                <a:latin typeface="UD デジタル 教科書体 NP-R" panose="02020400000000000000" pitchFamily="18" charset="-128"/>
                <a:ea typeface="UD デジタル 教科書体 NP-R" panose="02020400000000000000" pitchFamily="18" charset="-128"/>
              </a:rPr>
              <a:t>06-6636-1489</a:t>
            </a:r>
          </a:p>
          <a:p>
            <a:r>
              <a:rPr kumimoji="1" lang="ja-JP" altLang="en-US" sz="900" dirty="0">
                <a:latin typeface="UD デジタル 教科書体 NP-R" panose="02020400000000000000" pitchFamily="18" charset="-128"/>
                <a:ea typeface="UD デジタル 教科書体 NP-R" panose="02020400000000000000" pitchFamily="18" charset="-128"/>
              </a:rPr>
              <a:t>　（</a:t>
            </a:r>
            <a:r>
              <a:rPr kumimoji="1" lang="en-US" altLang="ja-JP" sz="900" dirty="0">
                <a:latin typeface="UD デジタル 教科書体 NP-R" panose="02020400000000000000" pitchFamily="18" charset="-128"/>
                <a:ea typeface="UD デジタル 教科書体 NP-R" panose="02020400000000000000" pitchFamily="18" charset="-128"/>
              </a:rPr>
              <a:t>10:00</a:t>
            </a: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17:00 </a:t>
            </a:r>
            <a:r>
              <a:rPr kumimoji="1" lang="ja-JP" altLang="en-US" sz="900" dirty="0">
                <a:latin typeface="UD デジタル 教科書体 NP-R" panose="02020400000000000000" pitchFamily="18" charset="-128"/>
                <a:ea typeface="UD デジタル 教科書体 NP-R" panose="02020400000000000000" pitchFamily="18" charset="-128"/>
              </a:rPr>
              <a:t>土曜日、日曜日および祝日を除く）</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37" name="テキスト ボックス 136">
            <a:extLst>
              <a:ext uri="{FF2B5EF4-FFF2-40B4-BE49-F238E27FC236}">
                <a16:creationId xmlns:a16="http://schemas.microsoft.com/office/drawing/2014/main" id="{E06394BA-7DDC-41A0-9A11-E6D4EE3DC26A}"/>
              </a:ext>
            </a:extLst>
          </p:cNvPr>
          <p:cNvSpPr txBox="1"/>
          <p:nvPr/>
        </p:nvSpPr>
        <p:spPr>
          <a:xfrm>
            <a:off x="809208" y="7923738"/>
            <a:ext cx="4927414" cy="702565"/>
          </a:xfrm>
          <a:prstGeom prst="rect">
            <a:avLst/>
          </a:prstGeom>
          <a:noFill/>
        </p:spPr>
        <p:txBody>
          <a:bodyPr wrap="square" rtlCol="0">
            <a:spAutoFit/>
          </a:bodyPr>
          <a:lstStyle/>
          <a:p>
            <a:pPr>
              <a:lnSpc>
                <a:spcPts val="1200"/>
              </a:lnSpc>
            </a:pPr>
            <a:r>
              <a:rPr kumimoji="1" lang="ja-JP" altLang="en-US" sz="900" dirty="0">
                <a:latin typeface="UD デジタル 教科書体 NP-R" panose="02020400000000000000" pitchFamily="18" charset="-128"/>
                <a:ea typeface="UD デジタル 教科書体 NP-R" panose="02020400000000000000" pitchFamily="18" charset="-128"/>
              </a:rPr>
              <a:t>堺市生まれ、大学卒業後、都市計画コンサルタント事務所を経て</a:t>
            </a:r>
            <a:r>
              <a:rPr kumimoji="1" lang="en-US" altLang="ja-JP" sz="900" dirty="0">
                <a:latin typeface="UD デジタル 教科書体 NP-R" panose="02020400000000000000" pitchFamily="18" charset="-128"/>
                <a:ea typeface="UD デジタル 教科書体 NP-R" panose="02020400000000000000" pitchFamily="18" charset="-128"/>
              </a:rPr>
              <a:t>2008</a:t>
            </a:r>
            <a:r>
              <a:rPr kumimoji="1" lang="ja-JP" altLang="en-US" sz="900" dirty="0">
                <a:latin typeface="UD デジタル 教科書体 NP-R" panose="02020400000000000000" pitchFamily="18" charset="-128"/>
                <a:ea typeface="UD デジタル 教科書体 NP-R" panose="02020400000000000000" pitchFamily="18" charset="-128"/>
              </a:rPr>
              <a:t>年から戎橋筋商店街振興組合に勤務。法善寺横丁の復興やなんば駅前・御堂筋の道路空間再編をはじめ、ミナミエリアのまちづくりに関わる。自身の居住地域では、有志とビーローカル・パートナーズを</a:t>
            </a:r>
            <a:r>
              <a:rPr kumimoji="1" lang="en-US" altLang="ja-JP" sz="900" dirty="0">
                <a:latin typeface="UD デジタル 教科書体 NP-R" panose="02020400000000000000" pitchFamily="18" charset="-128"/>
                <a:ea typeface="UD デジタル 教科書体 NP-R" panose="02020400000000000000" pitchFamily="18" charset="-128"/>
              </a:rPr>
              <a:t>2013</a:t>
            </a:r>
            <a:r>
              <a:rPr kumimoji="1" lang="ja-JP" altLang="en-US" sz="900" dirty="0">
                <a:latin typeface="UD デジタル 教科書体 NP-R" panose="02020400000000000000" pitchFamily="18" charset="-128"/>
                <a:ea typeface="UD デジタル 教科書体 NP-R" panose="02020400000000000000" pitchFamily="18" charset="-128"/>
              </a:rPr>
              <a:t>年に設立してバイローカル活動を展開中。</a:t>
            </a:r>
            <a:endParaRPr lang="ja-JP" altLang="en-US" sz="900" b="0" i="0" dirty="0">
              <a:effectLst/>
              <a:latin typeface="UD デジタル 教科書体 NP-R" panose="02020400000000000000" pitchFamily="18" charset="-128"/>
              <a:ea typeface="UD デジタル 教科書体 NP-R" panose="02020400000000000000" pitchFamily="18" charset="-128"/>
            </a:endParaRPr>
          </a:p>
        </p:txBody>
      </p:sp>
      <p:sp>
        <p:nvSpPr>
          <p:cNvPr id="138" name="テキスト ボックス 137">
            <a:extLst>
              <a:ext uri="{FF2B5EF4-FFF2-40B4-BE49-F238E27FC236}">
                <a16:creationId xmlns:a16="http://schemas.microsoft.com/office/drawing/2014/main" id="{EF87272C-DE71-402E-8EB8-DFC1E23A5EFB}"/>
              </a:ext>
            </a:extLst>
          </p:cNvPr>
          <p:cNvSpPr txBox="1"/>
          <p:nvPr/>
        </p:nvSpPr>
        <p:spPr>
          <a:xfrm>
            <a:off x="514160" y="7730980"/>
            <a:ext cx="5331768" cy="230832"/>
          </a:xfrm>
          <a:prstGeom prst="rect">
            <a:avLst/>
          </a:prstGeom>
          <a:noFill/>
        </p:spPr>
        <p:txBody>
          <a:bodyPr wrap="square" rtlCol="0">
            <a:spAutoFit/>
          </a:bodyPr>
          <a:lstStyle/>
          <a:p>
            <a:r>
              <a:rPr kumimoji="1" lang="ja-JP" altLang="en-US" sz="900" b="1" dirty="0">
                <a:latin typeface="UD デジタル 教科書体 NP-R" panose="02020400000000000000" pitchFamily="18" charset="-128"/>
                <a:ea typeface="UD デジタル 教科書体 NP-R" panose="02020400000000000000" pitchFamily="18" charset="-128"/>
              </a:rPr>
              <a:t>◆ 山本 英夫 </a:t>
            </a:r>
            <a:r>
              <a:rPr kumimoji="1" lang="zh-TW" altLang="en-US" sz="900" b="1" dirty="0">
                <a:latin typeface="UD デジタル 教科書体 NP-R" panose="02020400000000000000" pitchFamily="18" charset="-128"/>
                <a:ea typeface="UD デジタル 教科書体 NP-R" panose="02020400000000000000" pitchFamily="18" charset="-128"/>
              </a:rPr>
              <a:t>氏</a:t>
            </a:r>
            <a:r>
              <a:rPr kumimoji="1" lang="ja-JP" altLang="en-US" sz="900" b="1" dirty="0">
                <a:latin typeface="UD デジタル 教科書体 NP-R" panose="02020400000000000000" pitchFamily="18" charset="-128"/>
                <a:ea typeface="UD デジタル 教科書体 NP-R" panose="02020400000000000000" pitchFamily="18" charset="-128"/>
              </a:rPr>
              <a:t>　　</a:t>
            </a:r>
            <a:r>
              <a:rPr kumimoji="1" lang="zh-TW" altLang="en-US" sz="900" b="1" dirty="0">
                <a:latin typeface="UD デジタル 教科書体 NP-R" panose="02020400000000000000" pitchFamily="18" charset="-128"/>
                <a:ea typeface="UD デジタル 教科書体 NP-R" panose="02020400000000000000" pitchFamily="18" charset="-128"/>
              </a:rPr>
              <a:t>戎橋筋商店街振興組合</a:t>
            </a:r>
            <a:r>
              <a:rPr kumimoji="1" lang="ja-JP" altLang="en-US" sz="900" b="1" dirty="0">
                <a:latin typeface="UD デジタル 教科書体 NP-R" panose="02020400000000000000" pitchFamily="18" charset="-128"/>
                <a:ea typeface="UD デジタル 教科書体 NP-R" panose="02020400000000000000" pitchFamily="18" charset="-128"/>
              </a:rPr>
              <a:t>事務局長　大阪府立大学観光産業戦略研究所客員研究員</a:t>
            </a:r>
            <a:endParaRPr kumimoji="1" lang="en-US" altLang="zh-TW" sz="900" b="1" dirty="0">
              <a:latin typeface="UD デジタル 教科書体 NP-R" panose="02020400000000000000" pitchFamily="18" charset="-128"/>
              <a:ea typeface="UD デジタル 教科書体 NP-R" panose="02020400000000000000" pitchFamily="18" charset="-128"/>
            </a:endParaRPr>
          </a:p>
        </p:txBody>
      </p:sp>
      <p:sp>
        <p:nvSpPr>
          <p:cNvPr id="144" name="テキスト ボックス 143">
            <a:extLst>
              <a:ext uri="{FF2B5EF4-FFF2-40B4-BE49-F238E27FC236}">
                <a16:creationId xmlns:a16="http://schemas.microsoft.com/office/drawing/2014/main" id="{EAC8C1C8-6585-4CA0-8486-4E8601CDB4DB}"/>
              </a:ext>
            </a:extLst>
          </p:cNvPr>
          <p:cNvSpPr txBox="1"/>
          <p:nvPr/>
        </p:nvSpPr>
        <p:spPr>
          <a:xfrm>
            <a:off x="6089412" y="9473985"/>
            <a:ext cx="721372"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特設</a:t>
            </a:r>
            <a:r>
              <a:rPr kumimoji="1" lang="en-US" altLang="ja-JP" sz="800" dirty="0">
                <a:latin typeface="UD デジタル 教科書体 NP-R" panose="02020400000000000000" pitchFamily="18" charset="-128"/>
                <a:ea typeface="UD デジタル 教科書体 NP-R" panose="02020400000000000000" pitchFamily="18" charset="-128"/>
              </a:rPr>
              <a:t>HP</a:t>
            </a:r>
          </a:p>
        </p:txBody>
      </p:sp>
      <p:sp>
        <p:nvSpPr>
          <p:cNvPr id="146" name="テキスト ボックス 145">
            <a:extLst>
              <a:ext uri="{FF2B5EF4-FFF2-40B4-BE49-F238E27FC236}">
                <a16:creationId xmlns:a16="http://schemas.microsoft.com/office/drawing/2014/main" id="{88C46D5A-2F7D-441C-A92F-4924463639A5}"/>
              </a:ext>
            </a:extLst>
          </p:cNvPr>
          <p:cNvSpPr txBox="1"/>
          <p:nvPr/>
        </p:nvSpPr>
        <p:spPr>
          <a:xfrm>
            <a:off x="1371062" y="828447"/>
            <a:ext cx="5618405" cy="292388"/>
          </a:xfrm>
          <a:prstGeom prst="rect">
            <a:avLst/>
          </a:prstGeom>
          <a:noFill/>
        </p:spPr>
        <p:txBody>
          <a:bodyPr wrap="square" rtlCol="0">
            <a:spAutoFit/>
          </a:bodyPr>
          <a:lstStyle/>
          <a:p>
            <a:pPr algn="ctr"/>
            <a:r>
              <a:rPr kumimoji="1" lang="ja-JP" altLang="en-US" sz="1300" b="1" dirty="0">
                <a:solidFill>
                  <a:srgbClr val="FF6600"/>
                </a:solidFill>
                <a:latin typeface="UD デジタル 教科書体 NP-B" panose="02020700000000000000" pitchFamily="18" charset="-128"/>
                <a:ea typeface="UD デジタル 教科書体 NP-B" panose="02020700000000000000" pitchFamily="18" charset="-128"/>
              </a:rPr>
              <a:t>～ニューノーマルに沿った商店街活性化事例について～</a:t>
            </a:r>
            <a:endParaRPr kumimoji="1" lang="en-US" altLang="ja-JP" sz="1300" b="1" dirty="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47" name="テキスト ボックス 146">
            <a:extLst>
              <a:ext uri="{FF2B5EF4-FFF2-40B4-BE49-F238E27FC236}">
                <a16:creationId xmlns:a16="http://schemas.microsoft.com/office/drawing/2014/main" id="{92ADC0C5-182D-4D36-8730-715581AD4500}"/>
              </a:ext>
            </a:extLst>
          </p:cNvPr>
          <p:cNvSpPr txBox="1"/>
          <p:nvPr/>
        </p:nvSpPr>
        <p:spPr>
          <a:xfrm>
            <a:off x="1371063" y="437906"/>
            <a:ext cx="5618405" cy="430887"/>
          </a:xfrm>
          <a:prstGeom prst="rect">
            <a:avLst/>
          </a:prstGeom>
          <a:noFill/>
        </p:spPr>
        <p:txBody>
          <a:bodyPr wrap="square" rtlCol="0">
            <a:spAutoFit/>
          </a:bodyPr>
          <a:lstStyle/>
          <a:p>
            <a:pPr algn="ctr"/>
            <a:r>
              <a:rPr kumimoji="1" lang="ja-JP" altLang="en-US" sz="2200" b="1" dirty="0">
                <a:solidFill>
                  <a:srgbClr val="FF6600"/>
                </a:solidFill>
                <a:latin typeface="UD デジタル 教科書体 NP-B" panose="02020700000000000000" pitchFamily="18" charset="-128"/>
                <a:ea typeface="UD デジタル 教科書体 NP-B" panose="02020700000000000000" pitchFamily="18" charset="-128"/>
              </a:rPr>
              <a:t>商店街等モデル普及セミナー</a:t>
            </a:r>
            <a:endParaRPr kumimoji="1" lang="en-US" altLang="ja-JP" sz="2200" b="1" dirty="0">
              <a:solidFill>
                <a:srgbClr val="FF6600"/>
              </a:solidFill>
              <a:latin typeface="UD デジタル 教科書体 NP-B" panose="02020700000000000000" pitchFamily="18" charset="-128"/>
              <a:ea typeface="UD デジタル 教科書体 NP-B" panose="02020700000000000000" pitchFamily="18" charset="-128"/>
            </a:endParaRPr>
          </a:p>
        </p:txBody>
      </p:sp>
      <p:pic>
        <p:nvPicPr>
          <p:cNvPr id="148" name="図 147">
            <a:extLst>
              <a:ext uri="{FF2B5EF4-FFF2-40B4-BE49-F238E27FC236}">
                <a16:creationId xmlns:a16="http://schemas.microsoft.com/office/drawing/2014/main" id="{64B66946-5B65-4306-AB73-D3C05F988A8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2787" t="16312" r="18343" b="19497"/>
          <a:stretch/>
        </p:blipFill>
        <p:spPr>
          <a:xfrm>
            <a:off x="437170" y="391583"/>
            <a:ext cx="933895" cy="720000"/>
          </a:xfrm>
          <a:prstGeom prst="rect">
            <a:avLst/>
          </a:prstGeom>
        </p:spPr>
      </p:pic>
      <p:sp>
        <p:nvSpPr>
          <p:cNvPr id="96" name="テキスト ボックス 95">
            <a:extLst>
              <a:ext uri="{FF2B5EF4-FFF2-40B4-BE49-F238E27FC236}">
                <a16:creationId xmlns:a16="http://schemas.microsoft.com/office/drawing/2014/main" id="{DE848124-A942-4DBA-84E8-78CD51D05230}"/>
              </a:ext>
            </a:extLst>
          </p:cNvPr>
          <p:cNvSpPr txBox="1"/>
          <p:nvPr/>
        </p:nvSpPr>
        <p:spPr>
          <a:xfrm>
            <a:off x="3591499" y="2874757"/>
            <a:ext cx="3291518" cy="276999"/>
          </a:xfrm>
          <a:prstGeom prst="rect">
            <a:avLst/>
          </a:prstGeom>
          <a:noFill/>
        </p:spPr>
        <p:txBody>
          <a:bodyPr wrap="square" rtlCol="0">
            <a:spAutoFit/>
          </a:bodyPr>
          <a:lstStyle/>
          <a:p>
            <a:r>
              <a:rPr kumimoji="1" lang="ja-JP" altLang="en-US" sz="1200" b="1" dirty="0">
                <a:latin typeface="UD デジタル 教科書体 NP-R" panose="02020400000000000000" pitchFamily="18" charset="-128"/>
                <a:ea typeface="UD デジタル 教科書体 NP-R" panose="02020400000000000000" pitchFamily="18" charset="-128"/>
              </a:rPr>
              <a:t>＜「バイローカル」に関する講演＞</a:t>
            </a:r>
            <a:endParaRPr kumimoji="1" lang="en-US" altLang="ja-JP" sz="1200" b="1" dirty="0">
              <a:latin typeface="UD デジタル 教科書体 NP-R" panose="02020400000000000000" pitchFamily="18" charset="-128"/>
              <a:ea typeface="UD デジタル 教科書体 NP-R" panose="02020400000000000000" pitchFamily="18" charset="-128"/>
            </a:endParaRPr>
          </a:p>
        </p:txBody>
      </p:sp>
      <p:sp>
        <p:nvSpPr>
          <p:cNvPr id="102" name="テキスト ボックス 101">
            <a:extLst>
              <a:ext uri="{FF2B5EF4-FFF2-40B4-BE49-F238E27FC236}">
                <a16:creationId xmlns:a16="http://schemas.microsoft.com/office/drawing/2014/main" id="{8D97357C-40A3-4191-863A-16DE82DF6CD9}"/>
              </a:ext>
            </a:extLst>
          </p:cNvPr>
          <p:cNvSpPr txBox="1"/>
          <p:nvPr/>
        </p:nvSpPr>
        <p:spPr>
          <a:xfrm>
            <a:off x="3616572" y="3980727"/>
            <a:ext cx="3468547" cy="276999"/>
          </a:xfrm>
          <a:prstGeom prst="rect">
            <a:avLst/>
          </a:prstGeom>
          <a:noFill/>
        </p:spPr>
        <p:txBody>
          <a:bodyPr wrap="square" rtlCol="0">
            <a:spAutoFit/>
          </a:bodyPr>
          <a:lstStyle/>
          <a:p>
            <a:r>
              <a:rPr kumimoji="1" lang="en-US" altLang="ja-JP" sz="1200" b="1" dirty="0">
                <a:latin typeface="UD デジタル 教科書体 NP-R" panose="02020400000000000000" pitchFamily="18" charset="-128"/>
                <a:ea typeface="UD デジタル 教科書体 NP-R" panose="02020400000000000000" pitchFamily="18" charset="-128"/>
              </a:rPr>
              <a:t>&lt;</a:t>
            </a:r>
            <a:r>
              <a:rPr kumimoji="1" lang="ja-JP" altLang="en-US" sz="1200" b="1" dirty="0">
                <a:latin typeface="UD デジタル 教科書体 NP-R" panose="02020400000000000000" pitchFamily="18" charset="-128"/>
                <a:ea typeface="UD デジタル 教科書体 NP-R" panose="02020400000000000000" pitchFamily="18" charset="-128"/>
              </a:rPr>
              <a:t>商店街組織における「</a:t>
            </a:r>
            <a:r>
              <a:rPr kumimoji="1" lang="en-US" altLang="ja-JP" sz="1200" b="1" dirty="0">
                <a:latin typeface="UD デジタル 教科書体 NP-R" panose="02020400000000000000" pitchFamily="18" charset="-128"/>
                <a:ea typeface="UD デジタル 教科書体 NP-R" panose="02020400000000000000" pitchFamily="18" charset="-128"/>
              </a:rPr>
              <a:t>ICT</a:t>
            </a:r>
            <a:r>
              <a:rPr kumimoji="1" lang="ja-JP" altLang="en-US" sz="1200" b="1" dirty="0">
                <a:latin typeface="UD デジタル 教科書体 NP-R" panose="02020400000000000000" pitchFamily="18" charset="-128"/>
                <a:ea typeface="UD デジタル 教科書体 NP-R" panose="02020400000000000000" pitchFamily="18" charset="-128"/>
              </a:rPr>
              <a:t>活用」事例</a:t>
            </a:r>
            <a:r>
              <a:rPr kumimoji="1" lang="en-US" altLang="ja-JP" sz="1200" b="1" dirty="0">
                <a:latin typeface="UD デジタル 教科書体 NP-R" panose="02020400000000000000" pitchFamily="18" charset="-128"/>
                <a:ea typeface="UD デジタル 教科書体 NP-R" panose="02020400000000000000" pitchFamily="18" charset="-128"/>
              </a:rPr>
              <a:t>&gt;</a:t>
            </a:r>
          </a:p>
        </p:txBody>
      </p:sp>
      <p:sp>
        <p:nvSpPr>
          <p:cNvPr id="58" name="テキスト ボックス 57">
            <a:extLst>
              <a:ext uri="{FF2B5EF4-FFF2-40B4-BE49-F238E27FC236}">
                <a16:creationId xmlns:a16="http://schemas.microsoft.com/office/drawing/2014/main" id="{F577414A-9BAD-4175-B49E-BD3D3EBFFAB0}"/>
              </a:ext>
            </a:extLst>
          </p:cNvPr>
          <p:cNvSpPr txBox="1"/>
          <p:nvPr/>
        </p:nvSpPr>
        <p:spPr>
          <a:xfrm>
            <a:off x="3036000" y="4392778"/>
            <a:ext cx="3693557" cy="2677656"/>
          </a:xfrm>
          <a:prstGeom prst="rect">
            <a:avLst/>
          </a:prstGeom>
          <a:noFill/>
        </p:spPr>
        <p:txBody>
          <a:bodyPr wrap="square" rtlCol="0">
            <a:spAutoFit/>
          </a:bodyPr>
          <a:lstStyle/>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➊</a:t>
            </a:r>
            <a:r>
              <a:rPr kumimoji="1" lang="ja-JP" altLang="en-US" sz="1000" b="1" dirty="0">
                <a:latin typeface="UD デジタル 教科書体 NP-R" panose="02020400000000000000" pitchFamily="18" charset="-128"/>
                <a:ea typeface="UD デジタル 教科書体 NP-R" panose="02020400000000000000" pitchFamily="18" charset="-128"/>
              </a:rPr>
              <a:t>「商店街エリアの見どころを回遊</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en-US" altLang="ja-JP" sz="1000" b="1" dirty="0">
                <a:latin typeface="UD デジタル 教科書体 NP-R" panose="02020400000000000000" pitchFamily="18" charset="-128"/>
                <a:ea typeface="UD デジタル 教科書体 NP-R" panose="02020400000000000000" pitchFamily="18" charset="-128"/>
              </a:rPr>
              <a:t>GPS</a:t>
            </a:r>
            <a:r>
              <a:rPr kumimoji="1" lang="ja-JP" altLang="en-US" sz="1000" b="1" dirty="0">
                <a:latin typeface="UD デジタル 教科書体 NP-R" panose="02020400000000000000" pitchFamily="18" charset="-128"/>
                <a:ea typeface="UD デジタル 教科書体 NP-R" panose="02020400000000000000" pitchFamily="18" charset="-128"/>
              </a:rPr>
              <a:t>アートラン</a:t>
            </a:r>
            <a:r>
              <a:rPr kumimoji="1" lang="en-US" altLang="ja-JP" sz="1000" b="1" dirty="0">
                <a:latin typeface="UD デジタル 教科書体 NP-R" panose="02020400000000000000" pitchFamily="18" charset="-128"/>
                <a:ea typeface="UD デジタル 教科書体 NP-R" panose="02020400000000000000" pitchFamily="18" charset="-128"/>
              </a:rPr>
              <a:t>&amp;</a:t>
            </a:r>
            <a:r>
              <a:rPr kumimoji="1" lang="ja-JP" altLang="en-US" sz="1000" b="1" dirty="0">
                <a:latin typeface="UD デジタル 教科書体 NP-R" panose="02020400000000000000" pitchFamily="18" charset="-128"/>
                <a:ea typeface="UD デジタル 教科書体 NP-R" panose="02020400000000000000" pitchFamily="18" charset="-128"/>
              </a:rPr>
              <a:t>ウォーク」</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➋</a:t>
            </a:r>
            <a:r>
              <a:rPr kumimoji="1" lang="ja-JP" altLang="en-US" sz="1000" b="1" dirty="0">
                <a:latin typeface="UD デジタル 教科書体 NP-R" panose="02020400000000000000" pitchFamily="18" charset="-128"/>
                <a:ea typeface="UD デジタル 教科書体 NP-R" panose="02020400000000000000" pitchFamily="18" charset="-128"/>
              </a:rPr>
              <a:t>「電子書籍（いい店いい味 駒川の</a:t>
            </a:r>
            <a:r>
              <a:rPr kumimoji="1" lang="en-US" altLang="ja-JP" sz="1000" b="1" dirty="0">
                <a:latin typeface="UD デジタル 教科書体 NP-R" panose="02020400000000000000" pitchFamily="18" charset="-128"/>
                <a:ea typeface="UD デジタル 教科書体 NP-R" panose="02020400000000000000" pitchFamily="18" charset="-128"/>
              </a:rPr>
              <a:t>198</a:t>
            </a:r>
            <a:r>
              <a:rPr kumimoji="1" lang="ja-JP" altLang="en-US" sz="1000" b="1" dirty="0">
                <a:latin typeface="UD デジタル 教科書体 NP-R" panose="02020400000000000000" pitchFamily="18" charset="-128"/>
                <a:ea typeface="UD デジタル 教科書体 NP-R" panose="02020400000000000000" pitchFamily="18" charset="-128"/>
              </a:rPr>
              <a:t>軒）作成」</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en-US" altLang="zh-TW" sz="1000" dirty="0">
              <a:latin typeface="UD デジタル 教科書体 NP-R" panose="02020400000000000000" pitchFamily="18" charset="-128"/>
              <a:ea typeface="UD デジタル 教科書体 NP-R" panose="02020400000000000000" pitchFamily="18" charset="-128"/>
            </a:endParaRPr>
          </a:p>
          <a:p>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➌</a:t>
            </a:r>
            <a:r>
              <a:rPr kumimoji="1" lang="ja-JP" altLang="en-US" sz="1000" b="1" dirty="0">
                <a:latin typeface="UD デジタル 教科書体 NP-R" panose="02020400000000000000" pitchFamily="18" charset="-128"/>
                <a:ea typeface="UD デジタル 教科書体 NP-R" panose="02020400000000000000" pitchFamily="18" charset="-128"/>
              </a:rPr>
              <a:t>「来店客増加をめざし、</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アプリから</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安心・安全・お得</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の情報発信」</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➍</a:t>
            </a:r>
            <a:r>
              <a:rPr kumimoji="1" lang="ja-JP" altLang="en-US" sz="1000" b="1" dirty="0">
                <a:latin typeface="UD デジタル 教科書体 NP-R" panose="02020400000000000000" pitchFamily="18" charset="-128"/>
                <a:ea typeface="UD デジタル 教科書体 NP-R" panose="02020400000000000000" pitchFamily="18" charset="-128"/>
              </a:rPr>
              <a:t>「多世代を結ぶ、商店街ポイント機能付き</a:t>
            </a:r>
            <a:r>
              <a:rPr kumimoji="1" lang="en-US" altLang="ja-JP" sz="1000" b="1" dirty="0">
                <a:latin typeface="UD デジタル 教科書体 NP-R" panose="02020400000000000000" pitchFamily="18" charset="-128"/>
                <a:ea typeface="UD デジタル 教科書体 NP-R" panose="02020400000000000000" pitchFamily="18" charset="-128"/>
              </a:rPr>
              <a:t>QR</a:t>
            </a:r>
            <a:r>
              <a:rPr kumimoji="1" lang="ja-JP" altLang="en-US" sz="1000" b="1" dirty="0">
                <a:latin typeface="UD デジタル 教科書体 NP-R" panose="02020400000000000000" pitchFamily="18" charset="-128"/>
                <a:ea typeface="UD デジタル 教科書体 NP-R" panose="02020400000000000000" pitchFamily="18" charset="-128"/>
              </a:rPr>
              <a:t>カード」　　　　</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57" name="図 56">
            <a:extLst>
              <a:ext uri="{FF2B5EF4-FFF2-40B4-BE49-F238E27FC236}">
                <a16:creationId xmlns:a16="http://schemas.microsoft.com/office/drawing/2014/main" id="{964A5905-FCB2-44EE-9AF0-B3F87FADB72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8607" t="21228" r="20424" b="12786"/>
          <a:stretch/>
        </p:blipFill>
        <p:spPr>
          <a:xfrm>
            <a:off x="280272" y="4944283"/>
            <a:ext cx="1944950" cy="2104996"/>
          </a:xfrm>
          <a:prstGeom prst="rect">
            <a:avLst/>
          </a:prstGeom>
        </p:spPr>
      </p:pic>
      <p:pic>
        <p:nvPicPr>
          <p:cNvPr id="54" name="図 53">
            <a:extLst>
              <a:ext uri="{FF2B5EF4-FFF2-40B4-BE49-F238E27FC236}">
                <a16:creationId xmlns:a16="http://schemas.microsoft.com/office/drawing/2014/main" id="{1DBA22EE-A521-43AA-9707-9C64F4427A19}"/>
              </a:ext>
            </a:extLst>
          </p:cNvPr>
          <p:cNvPicPr>
            <a:picLocks noChangeAspect="1"/>
          </p:cNvPicPr>
          <p:nvPr/>
        </p:nvPicPr>
        <p:blipFill rotWithShape="1">
          <a:blip r:embed="rId6">
            <a:extLst>
              <a:ext uri="{28A0092B-C50C-407E-A947-70E740481C1C}">
                <a14:useLocalDpi xmlns:a14="http://schemas.microsoft.com/office/drawing/2010/main" val="0"/>
              </a:ext>
            </a:extLst>
          </a:blip>
          <a:srcRect l="43925" t="30707" r="-1008" b="32170"/>
          <a:stretch/>
        </p:blipFill>
        <p:spPr>
          <a:xfrm>
            <a:off x="3016535" y="4200131"/>
            <a:ext cx="4104468" cy="178666"/>
          </a:xfrm>
          <a:prstGeom prst="rect">
            <a:avLst/>
          </a:prstGeom>
        </p:spPr>
      </p:pic>
      <p:grpSp>
        <p:nvGrpSpPr>
          <p:cNvPr id="63" name="グループ化 62">
            <a:extLst>
              <a:ext uri="{FF2B5EF4-FFF2-40B4-BE49-F238E27FC236}">
                <a16:creationId xmlns:a16="http://schemas.microsoft.com/office/drawing/2014/main" id="{9FBAA57A-36A6-4D6E-BF66-FF53A474DEC3}"/>
              </a:ext>
            </a:extLst>
          </p:cNvPr>
          <p:cNvGrpSpPr/>
          <p:nvPr/>
        </p:nvGrpSpPr>
        <p:grpSpPr>
          <a:xfrm>
            <a:off x="2845246" y="3927018"/>
            <a:ext cx="877274" cy="302327"/>
            <a:chOff x="-1108863" y="4267781"/>
            <a:chExt cx="877274" cy="302327"/>
          </a:xfrm>
        </p:grpSpPr>
        <p:sp>
          <p:nvSpPr>
            <p:cNvPr id="65" name="正方形/長方形 64">
              <a:extLst>
                <a:ext uri="{FF2B5EF4-FFF2-40B4-BE49-F238E27FC236}">
                  <a16:creationId xmlns:a16="http://schemas.microsoft.com/office/drawing/2014/main" id="{FA86B780-C505-4CD2-A738-9658FC68E6C8}"/>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68" name="テキスト ボックス 67">
              <a:extLst>
                <a:ext uri="{FF2B5EF4-FFF2-40B4-BE49-F238E27FC236}">
                  <a16:creationId xmlns:a16="http://schemas.microsoft.com/office/drawing/2014/main" id="{D2998717-4389-433A-9446-13527F4C7124}"/>
                </a:ext>
              </a:extLst>
            </p:cNvPr>
            <p:cNvSpPr txBox="1"/>
            <p:nvPr/>
          </p:nvSpPr>
          <p:spPr>
            <a:xfrm>
              <a:off x="-1108863" y="426778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pic>
        <p:nvPicPr>
          <p:cNvPr id="72" name="図 71">
            <a:extLst>
              <a:ext uri="{FF2B5EF4-FFF2-40B4-BE49-F238E27FC236}">
                <a16:creationId xmlns:a16="http://schemas.microsoft.com/office/drawing/2014/main" id="{D4860691-6344-469F-8986-2011DE803100}"/>
              </a:ext>
            </a:extLst>
          </p:cNvPr>
          <p:cNvPicPr>
            <a:picLocks noChangeAspect="1"/>
          </p:cNvPicPr>
          <p:nvPr/>
        </p:nvPicPr>
        <p:blipFill rotWithShape="1">
          <a:blip r:embed="rId6">
            <a:extLst>
              <a:ext uri="{28A0092B-C50C-407E-A947-70E740481C1C}">
                <a14:useLocalDpi xmlns:a14="http://schemas.microsoft.com/office/drawing/2010/main" val="0"/>
              </a:ext>
            </a:extLst>
          </a:blip>
          <a:srcRect l="43925" t="30707" r="-1008" b="32170"/>
          <a:stretch/>
        </p:blipFill>
        <p:spPr>
          <a:xfrm>
            <a:off x="3016535" y="3089102"/>
            <a:ext cx="4104468" cy="178666"/>
          </a:xfrm>
          <a:prstGeom prst="rect">
            <a:avLst/>
          </a:prstGeom>
        </p:spPr>
      </p:pic>
      <p:grpSp>
        <p:nvGrpSpPr>
          <p:cNvPr id="73" name="グループ化 72">
            <a:extLst>
              <a:ext uri="{FF2B5EF4-FFF2-40B4-BE49-F238E27FC236}">
                <a16:creationId xmlns:a16="http://schemas.microsoft.com/office/drawing/2014/main" id="{A138931E-9AAD-4E45-98EA-1E24607C57E8}"/>
              </a:ext>
            </a:extLst>
          </p:cNvPr>
          <p:cNvGrpSpPr/>
          <p:nvPr/>
        </p:nvGrpSpPr>
        <p:grpSpPr>
          <a:xfrm>
            <a:off x="2844462" y="2817802"/>
            <a:ext cx="877274" cy="302327"/>
            <a:chOff x="2578753" y="3037925"/>
            <a:chExt cx="877274" cy="302327"/>
          </a:xfrm>
        </p:grpSpPr>
        <p:sp>
          <p:nvSpPr>
            <p:cNvPr id="75" name="正方形/長方形 74">
              <a:extLst>
                <a:ext uri="{FF2B5EF4-FFF2-40B4-BE49-F238E27FC236}">
                  <a16:creationId xmlns:a16="http://schemas.microsoft.com/office/drawing/2014/main" id="{57A7E5B4-940B-41D6-823E-6DDC852E1ABA}"/>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76" name="テキスト ボックス 75">
              <a:extLst>
                <a:ext uri="{FF2B5EF4-FFF2-40B4-BE49-F238E27FC236}">
                  <a16:creationId xmlns:a16="http://schemas.microsoft.com/office/drawing/2014/main" id="{741D4CF6-5DE1-422F-A3D4-F8672A359B01}"/>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第１部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pic>
        <p:nvPicPr>
          <p:cNvPr id="77" name="図 76">
            <a:extLst>
              <a:ext uri="{FF2B5EF4-FFF2-40B4-BE49-F238E27FC236}">
                <a16:creationId xmlns:a16="http://schemas.microsoft.com/office/drawing/2014/main" id="{49FF6833-0D22-437D-911E-7DBCC95249CF}"/>
              </a:ext>
            </a:extLst>
          </p:cNvPr>
          <p:cNvPicPr>
            <a:picLocks noChangeAspect="1"/>
          </p:cNvPicPr>
          <p:nvPr/>
        </p:nvPicPr>
        <p:blipFill rotWithShape="1">
          <a:blip r:embed="rId6">
            <a:extLst>
              <a:ext uri="{28A0092B-C50C-407E-A947-70E740481C1C}">
                <a14:useLocalDpi xmlns:a14="http://schemas.microsoft.com/office/drawing/2010/main" val="0"/>
              </a:ext>
            </a:extLst>
          </a:blip>
          <a:srcRect l="1111" t="9004" r="32447" b="32169"/>
          <a:stretch/>
        </p:blipFill>
        <p:spPr>
          <a:xfrm rot="10800000">
            <a:off x="588563" y="8468033"/>
            <a:ext cx="6436646" cy="456475"/>
          </a:xfrm>
          <a:prstGeom prst="rect">
            <a:avLst/>
          </a:prstGeom>
        </p:spPr>
      </p:pic>
      <p:pic>
        <p:nvPicPr>
          <p:cNvPr id="78" name="図 77">
            <a:extLst>
              <a:ext uri="{FF2B5EF4-FFF2-40B4-BE49-F238E27FC236}">
                <a16:creationId xmlns:a16="http://schemas.microsoft.com/office/drawing/2014/main" id="{76BFD3F4-27CA-4D95-B826-17A5046C3F99}"/>
              </a:ext>
            </a:extLst>
          </p:cNvPr>
          <p:cNvPicPr>
            <a:picLocks noChangeAspect="1"/>
          </p:cNvPicPr>
          <p:nvPr/>
        </p:nvPicPr>
        <p:blipFill rotWithShape="1">
          <a:blip r:embed="rId6">
            <a:extLst>
              <a:ext uri="{28A0092B-C50C-407E-A947-70E740481C1C}">
                <a14:useLocalDpi xmlns:a14="http://schemas.microsoft.com/office/drawing/2010/main" val="0"/>
              </a:ext>
            </a:extLst>
          </a:blip>
          <a:srcRect l="1111" t="9004" r="32447" b="32169"/>
          <a:stretch/>
        </p:blipFill>
        <p:spPr>
          <a:xfrm rot="10800000">
            <a:off x="583231" y="9548052"/>
            <a:ext cx="6436646" cy="456475"/>
          </a:xfrm>
          <a:prstGeom prst="rect">
            <a:avLst/>
          </a:prstGeom>
        </p:spPr>
      </p:pic>
      <p:sp>
        <p:nvSpPr>
          <p:cNvPr id="56" name="テキスト ボックス 55">
            <a:extLst>
              <a:ext uri="{FF2B5EF4-FFF2-40B4-BE49-F238E27FC236}">
                <a16:creationId xmlns:a16="http://schemas.microsoft.com/office/drawing/2014/main" id="{863F0090-82EC-4014-9B67-0E3A361E474F}"/>
              </a:ext>
            </a:extLst>
          </p:cNvPr>
          <p:cNvSpPr txBox="1"/>
          <p:nvPr/>
        </p:nvSpPr>
        <p:spPr>
          <a:xfrm>
            <a:off x="3404619" y="6993794"/>
            <a:ext cx="2868858"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宮之阪中央商店街振興組合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a:t>
            </a:r>
            <a:r>
              <a:rPr kumimoji="1" lang="zh-TW" altLang="en-US" sz="1000" dirty="0">
                <a:latin typeface="UD デジタル 教科書体 NP-R" panose="02020400000000000000" pitchFamily="18" charset="-128"/>
                <a:ea typeface="UD デジタル 教科書体 NP-R" panose="02020400000000000000" pitchFamily="18" charset="-128"/>
              </a:rPr>
              <a:t>高瀬 巌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2" name="テキスト ボックス 61">
            <a:extLst>
              <a:ext uri="{FF2B5EF4-FFF2-40B4-BE49-F238E27FC236}">
                <a16:creationId xmlns:a16="http://schemas.microsoft.com/office/drawing/2014/main" id="{A6721652-2C12-4B06-A2E7-EFF72898FBDC}"/>
              </a:ext>
            </a:extLst>
          </p:cNvPr>
          <p:cNvSpPr txBox="1"/>
          <p:nvPr/>
        </p:nvSpPr>
        <p:spPr>
          <a:xfrm>
            <a:off x="3404619" y="4767305"/>
            <a:ext cx="2878774"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京橋中央商店街振興組合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a:t>
            </a:r>
            <a:r>
              <a:rPr kumimoji="1" lang="zh-TW" altLang="en-US" sz="1000" dirty="0">
                <a:latin typeface="UD デジタル 教科書体 NP-R" panose="02020400000000000000" pitchFamily="18" charset="-128"/>
                <a:ea typeface="UD デジタル 教科書体 NP-R" panose="02020400000000000000" pitchFamily="18" charset="-128"/>
              </a:rPr>
              <a:t>土蔵</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zh-TW" altLang="en-US" sz="1000" dirty="0">
                <a:latin typeface="UD デジタル 教科書体 NP-R" panose="02020400000000000000" pitchFamily="18" charset="-128"/>
                <a:ea typeface="UD デジタル 教科書体 NP-R" panose="02020400000000000000" pitchFamily="18" charset="-128"/>
              </a:rPr>
              <a:t>康司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4" name="テキスト ボックス 63">
            <a:extLst>
              <a:ext uri="{FF2B5EF4-FFF2-40B4-BE49-F238E27FC236}">
                <a16:creationId xmlns:a16="http://schemas.microsoft.com/office/drawing/2014/main" id="{9F078FDC-0520-4B84-860F-09031A1B7B46}"/>
              </a:ext>
            </a:extLst>
          </p:cNvPr>
          <p:cNvSpPr txBox="1"/>
          <p:nvPr/>
        </p:nvSpPr>
        <p:spPr>
          <a:xfrm>
            <a:off x="3404619" y="5435603"/>
            <a:ext cx="2879817"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駒川商店街振興組合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a:t>
            </a:r>
            <a:r>
              <a:rPr kumimoji="1" lang="zh-TW" altLang="en-US" sz="1000" dirty="0">
                <a:latin typeface="UD デジタル 教科書体 NP-R" panose="02020400000000000000" pitchFamily="18" charset="-128"/>
                <a:ea typeface="UD デジタル 教科書体 NP-R" panose="02020400000000000000" pitchFamily="18" charset="-128"/>
              </a:rPr>
              <a:t>名和</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zh-TW" altLang="en-US" sz="1000" dirty="0">
                <a:latin typeface="UD デジタル 教科書体 NP-R" panose="02020400000000000000" pitchFamily="18" charset="-128"/>
                <a:ea typeface="UD デジタル 教科書体 NP-R" panose="02020400000000000000" pitchFamily="18" charset="-128"/>
              </a:rPr>
              <a:t>安将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6" name="テキスト ボックス 65">
            <a:extLst>
              <a:ext uri="{FF2B5EF4-FFF2-40B4-BE49-F238E27FC236}">
                <a16:creationId xmlns:a16="http://schemas.microsoft.com/office/drawing/2014/main" id="{8282AC68-FC59-41DB-A647-08534B0814C5}"/>
              </a:ext>
            </a:extLst>
          </p:cNvPr>
          <p:cNvSpPr txBox="1"/>
          <p:nvPr/>
        </p:nvSpPr>
        <p:spPr>
          <a:xfrm>
            <a:off x="3404619" y="6331746"/>
            <a:ext cx="2883502" cy="400110"/>
          </a:xfrm>
          <a:prstGeom prst="rect">
            <a:avLst/>
          </a:prstGeom>
          <a:noFill/>
        </p:spPr>
        <p:txBody>
          <a:bodyPr wrap="square" rtlCol="0">
            <a:spAutoFit/>
          </a:bodyPr>
          <a:lstStyle/>
          <a:p>
            <a:r>
              <a:rPr kumimoji="1" lang="zh-CN" altLang="en-US" sz="1000" dirty="0">
                <a:latin typeface="UD デジタル 教科書体 NP-R" panose="02020400000000000000" pitchFamily="18" charset="-128"/>
                <a:ea typeface="UD デジタル 教科書体 NP-R" panose="02020400000000000000" pitchFamily="18" charset="-128"/>
              </a:rPr>
              <a:t>堺駅前商店会</a:t>
            </a:r>
            <a:endParaRPr kumimoji="1" lang="en-US" altLang="zh-CN"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会長　</a:t>
            </a:r>
            <a:r>
              <a:rPr kumimoji="1" lang="zh-CN" altLang="en-US" sz="1000" dirty="0">
                <a:latin typeface="UD デジタル 教科書体 NP-R" panose="02020400000000000000" pitchFamily="18" charset="-128"/>
                <a:ea typeface="UD デジタル 教科書体 NP-R" panose="02020400000000000000" pitchFamily="18" charset="-128"/>
              </a:rPr>
              <a:t>高杉</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zh-CN" altLang="en-US" sz="1000" dirty="0">
                <a:latin typeface="UD デジタル 教科書体 NP-R" panose="02020400000000000000" pitchFamily="18" charset="-128"/>
                <a:ea typeface="UD デジタル 教科書体 NP-R" panose="02020400000000000000" pitchFamily="18" charset="-128"/>
              </a:rPr>
              <a:t>晋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pic>
        <p:nvPicPr>
          <p:cNvPr id="5" name="図 4">
            <a:extLst>
              <a:ext uri="{FF2B5EF4-FFF2-40B4-BE49-F238E27FC236}">
                <a16:creationId xmlns:a16="http://schemas.microsoft.com/office/drawing/2014/main" id="{2348000B-250F-4015-ADB3-197E39BF95B8}"/>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r="9851"/>
          <a:stretch/>
        </p:blipFill>
        <p:spPr>
          <a:xfrm>
            <a:off x="6015759" y="7713283"/>
            <a:ext cx="895747" cy="885956"/>
          </a:xfrm>
          <a:prstGeom prst="ellipse">
            <a:avLst/>
          </a:prstGeom>
          <a:ln>
            <a:noFill/>
          </a:ln>
          <a:effectLst>
            <a:softEdge rad="50800"/>
          </a:effectLst>
        </p:spPr>
      </p:pic>
      <p:sp>
        <p:nvSpPr>
          <p:cNvPr id="97" name="テキスト ボックス 96">
            <a:extLst>
              <a:ext uri="{FF2B5EF4-FFF2-40B4-BE49-F238E27FC236}">
                <a16:creationId xmlns:a16="http://schemas.microsoft.com/office/drawing/2014/main" id="{A668A19E-C724-4E04-AAD6-E87110114C9B}"/>
              </a:ext>
            </a:extLst>
          </p:cNvPr>
          <p:cNvSpPr txBox="1"/>
          <p:nvPr/>
        </p:nvSpPr>
        <p:spPr>
          <a:xfrm>
            <a:off x="2830783" y="3186524"/>
            <a:ext cx="3936071" cy="261610"/>
          </a:xfrm>
          <a:prstGeom prst="rect">
            <a:avLst/>
          </a:prstGeom>
          <a:noFill/>
        </p:spPr>
        <p:txBody>
          <a:bodyPr wrap="square" rtlCol="0">
            <a:spAutoFit/>
          </a:bodyPr>
          <a:lstStyle/>
          <a:p>
            <a:r>
              <a:rPr kumimoji="1" lang="ja-JP" altLang="en-US" sz="1100" b="1" dirty="0">
                <a:latin typeface="UD デジタル 教科書体 NP-R" panose="02020400000000000000" pitchFamily="18" charset="-128"/>
                <a:ea typeface="UD デジタル 教科書体 NP-R" panose="02020400000000000000" pitchFamily="18" charset="-128"/>
              </a:rPr>
              <a:t>　「買物は地元で！大阪で広がるバイローカル」</a:t>
            </a:r>
            <a:endParaRPr kumimoji="1" lang="en-US" altLang="ja-JP" sz="1100" b="1" dirty="0">
              <a:latin typeface="UD デジタル 教科書体 NP-R" panose="02020400000000000000" pitchFamily="18" charset="-128"/>
              <a:ea typeface="UD デジタル 教科書体 NP-R" panose="02020400000000000000" pitchFamily="18" charset="-128"/>
            </a:endParaRPr>
          </a:p>
        </p:txBody>
      </p:sp>
      <p:sp>
        <p:nvSpPr>
          <p:cNvPr id="70" name="テキスト ボックス 69">
            <a:extLst>
              <a:ext uri="{FF2B5EF4-FFF2-40B4-BE49-F238E27FC236}">
                <a16:creationId xmlns:a16="http://schemas.microsoft.com/office/drawing/2014/main" id="{667BE372-A3A7-4473-95EC-A8407E24C584}"/>
              </a:ext>
            </a:extLst>
          </p:cNvPr>
          <p:cNvSpPr txBox="1"/>
          <p:nvPr/>
        </p:nvSpPr>
        <p:spPr>
          <a:xfrm>
            <a:off x="3262805" y="3482242"/>
            <a:ext cx="3490792" cy="400110"/>
          </a:xfrm>
          <a:prstGeom prst="rect">
            <a:avLst/>
          </a:prstGeom>
          <a:noFill/>
        </p:spPr>
        <p:txBody>
          <a:bodyPr wrap="square" rtlCol="0">
            <a:spAutoFit/>
          </a:bodyPr>
          <a:lstStyle/>
          <a:p>
            <a:r>
              <a:rPr kumimoji="1" lang="zh-TW" altLang="en-US" sz="1000" b="1" dirty="0">
                <a:latin typeface="UD デジタル 教科書体 NP-R" panose="02020400000000000000" pitchFamily="18" charset="-128"/>
                <a:ea typeface="UD デジタル 教科書体 NP-R" panose="02020400000000000000" pitchFamily="18" charset="-128"/>
              </a:rPr>
              <a:t>戎橋筋商店街振興組合</a:t>
            </a:r>
            <a:r>
              <a:rPr kumimoji="1" lang="ja-JP" altLang="en-US" sz="1000" b="1" dirty="0">
                <a:latin typeface="UD デジタル 教科書体 NP-R" panose="02020400000000000000" pitchFamily="18" charset="-128"/>
                <a:ea typeface="UD デジタル 教科書体 NP-R" panose="02020400000000000000" pitchFamily="18" charset="-128"/>
              </a:rPr>
              <a:t>事務局長　</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大阪府立大学観光産業戦略研究所客員研究員</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4" name="図 3">
            <a:extLst>
              <a:ext uri="{FF2B5EF4-FFF2-40B4-BE49-F238E27FC236}">
                <a16:creationId xmlns:a16="http://schemas.microsoft.com/office/drawing/2014/main" id="{0E9F9F26-A917-42E4-90DB-616E5AD298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4522" y="8795765"/>
            <a:ext cx="678220" cy="678220"/>
          </a:xfrm>
          <a:prstGeom prst="rect">
            <a:avLst/>
          </a:prstGeom>
        </p:spPr>
      </p:pic>
      <p:pic>
        <p:nvPicPr>
          <p:cNvPr id="69" name="図 68">
            <a:extLst>
              <a:ext uri="{FF2B5EF4-FFF2-40B4-BE49-F238E27FC236}">
                <a16:creationId xmlns:a16="http://schemas.microsoft.com/office/drawing/2014/main" id="{35266D63-391A-4FD9-AA4E-C1A77D9927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0063" y="5308316"/>
            <a:ext cx="504000" cy="504000"/>
          </a:xfrm>
          <a:prstGeom prst="rect">
            <a:avLst/>
          </a:prstGeom>
        </p:spPr>
      </p:pic>
      <p:pic>
        <p:nvPicPr>
          <p:cNvPr id="74" name="図 73">
            <a:extLst>
              <a:ext uri="{FF2B5EF4-FFF2-40B4-BE49-F238E27FC236}">
                <a16:creationId xmlns:a16="http://schemas.microsoft.com/office/drawing/2014/main" id="{A6E2350C-2197-4984-9C99-6D7F5771E4E7}"/>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2760" y="6850566"/>
            <a:ext cx="497748" cy="504000"/>
          </a:xfrm>
          <a:prstGeom prst="rect">
            <a:avLst/>
          </a:prstGeom>
        </p:spPr>
      </p:pic>
      <p:sp>
        <p:nvSpPr>
          <p:cNvPr id="53" name="正方形/長方形 52">
            <a:extLst>
              <a:ext uri="{FF2B5EF4-FFF2-40B4-BE49-F238E27FC236}">
                <a16:creationId xmlns:a16="http://schemas.microsoft.com/office/drawing/2014/main" id="{272C9E92-5502-4A23-881C-DFAB310EFB1E}"/>
              </a:ext>
            </a:extLst>
          </p:cNvPr>
          <p:cNvSpPr/>
          <p:nvPr/>
        </p:nvSpPr>
        <p:spPr>
          <a:xfrm>
            <a:off x="6460198" y="4493421"/>
            <a:ext cx="613623" cy="613623"/>
          </a:xfrm>
          <a:prstGeom prst="rect">
            <a:avLst/>
          </a:prstGeom>
          <a:noFill/>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986DFDAE-1A3F-4DA9-B592-5CF08912D9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7817" y="4549458"/>
            <a:ext cx="504000" cy="504000"/>
          </a:xfrm>
          <a:prstGeom prst="rect">
            <a:avLst/>
          </a:prstGeom>
        </p:spPr>
      </p:pic>
      <p:sp>
        <p:nvSpPr>
          <p:cNvPr id="55" name="正方形/長方形 54">
            <a:extLst>
              <a:ext uri="{FF2B5EF4-FFF2-40B4-BE49-F238E27FC236}">
                <a16:creationId xmlns:a16="http://schemas.microsoft.com/office/drawing/2014/main" id="{272C9E92-5502-4A23-881C-DFAB310EFB1E}"/>
              </a:ext>
            </a:extLst>
          </p:cNvPr>
          <p:cNvSpPr/>
          <p:nvPr/>
        </p:nvSpPr>
        <p:spPr>
          <a:xfrm>
            <a:off x="6460198" y="5255151"/>
            <a:ext cx="613623" cy="613623"/>
          </a:xfrm>
          <a:prstGeom prst="rect">
            <a:avLst/>
          </a:prstGeom>
          <a:noFill/>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272C9E92-5502-4A23-881C-DFAB310EFB1E}"/>
              </a:ext>
            </a:extLst>
          </p:cNvPr>
          <p:cNvSpPr/>
          <p:nvPr/>
        </p:nvSpPr>
        <p:spPr>
          <a:xfrm>
            <a:off x="6460198" y="6038535"/>
            <a:ext cx="613623" cy="613623"/>
          </a:xfrm>
          <a:prstGeom prst="rect">
            <a:avLst/>
          </a:prstGeom>
          <a:noFill/>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72C9E92-5502-4A23-881C-DFAB310EFB1E}"/>
              </a:ext>
            </a:extLst>
          </p:cNvPr>
          <p:cNvSpPr/>
          <p:nvPr/>
        </p:nvSpPr>
        <p:spPr>
          <a:xfrm>
            <a:off x="6460198" y="6800624"/>
            <a:ext cx="613623" cy="613623"/>
          </a:xfrm>
          <a:prstGeom prst="rect">
            <a:avLst/>
          </a:prstGeom>
          <a:noFill/>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3178" y="6101349"/>
            <a:ext cx="504000" cy="504000"/>
          </a:xfrm>
          <a:prstGeom prst="rect">
            <a:avLst/>
          </a:prstGeom>
        </p:spPr>
      </p:pic>
      <p:sp>
        <p:nvSpPr>
          <p:cNvPr id="81" name="テキスト ボックス 80">
            <a:extLst>
              <a:ext uri="{FF2B5EF4-FFF2-40B4-BE49-F238E27FC236}">
                <a16:creationId xmlns:a16="http://schemas.microsoft.com/office/drawing/2014/main" id="{667BE372-A3A7-4473-95EC-A8407E24C584}"/>
              </a:ext>
            </a:extLst>
          </p:cNvPr>
          <p:cNvSpPr txBox="1"/>
          <p:nvPr/>
        </p:nvSpPr>
        <p:spPr>
          <a:xfrm>
            <a:off x="6044446" y="3558485"/>
            <a:ext cx="1207595" cy="246221"/>
          </a:xfrm>
          <a:prstGeom prst="rect">
            <a:avLst/>
          </a:prstGeom>
          <a:noFill/>
        </p:spPr>
        <p:txBody>
          <a:bodyPr wrap="square" rtlCol="0">
            <a:spAutoFit/>
          </a:bodyPr>
          <a:lstStyle/>
          <a:p>
            <a:r>
              <a:rPr kumimoji="1" lang="zh-TW" altLang="en-US" sz="1000" b="1" dirty="0">
                <a:latin typeface="UD デジタル 教科書体 NP-R" panose="02020400000000000000" pitchFamily="18" charset="-128"/>
                <a:ea typeface="UD デジタル 教科書体 NP-R" panose="02020400000000000000" pitchFamily="18" charset="-128"/>
              </a:rPr>
              <a:t>山本</a:t>
            </a: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zh-TW" altLang="en-US" sz="1000" b="1" dirty="0">
                <a:latin typeface="UD デジタル 教科書体 NP-R" panose="02020400000000000000" pitchFamily="18" charset="-128"/>
                <a:ea typeface="UD デジタル 教科書体 NP-R" panose="02020400000000000000" pitchFamily="18" charset="-128"/>
              </a:rPr>
              <a:t>英夫　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606294" y="6939943"/>
            <a:ext cx="330679" cy="330679"/>
          </a:xfrm>
          <a:prstGeom prst="rect">
            <a:avLst/>
          </a:prstGeom>
        </p:spPr>
      </p:pic>
    </p:spTree>
    <p:extLst>
      <p:ext uri="{BB962C8B-B14F-4D97-AF65-F5344CB8AC3E}">
        <p14:creationId xmlns:p14="http://schemas.microsoft.com/office/powerpoint/2010/main" val="261460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1B9492F6-0465-4D66-8036-65788E34EC32}"/>
              </a:ext>
            </a:extLst>
          </p:cNvPr>
          <p:cNvSpPr/>
          <p:nvPr/>
        </p:nvSpPr>
        <p:spPr>
          <a:xfrm>
            <a:off x="344680" y="2290040"/>
            <a:ext cx="6892941" cy="367852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77F8A485-35A5-4176-874E-35FB728BEB41}"/>
              </a:ext>
            </a:extLst>
          </p:cNvPr>
          <p:cNvSpPr/>
          <p:nvPr/>
        </p:nvSpPr>
        <p:spPr>
          <a:xfrm>
            <a:off x="344680" y="6128357"/>
            <a:ext cx="6870315" cy="425867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8F682805-9EC2-4E74-B1DD-264B08AB6B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501376" y="6232155"/>
            <a:ext cx="312586" cy="305587"/>
          </a:xfrm>
          <a:prstGeom prst="rect">
            <a:avLst/>
          </a:prstGeom>
        </p:spPr>
      </p:pic>
      <p:sp>
        <p:nvSpPr>
          <p:cNvPr id="74" name="テキスト ボックス 73">
            <a:extLst>
              <a:ext uri="{FF2B5EF4-FFF2-40B4-BE49-F238E27FC236}">
                <a16:creationId xmlns:a16="http://schemas.microsoft.com/office/drawing/2014/main" id="{023C03B1-DEA3-41CB-BC52-FCAFD273B492}"/>
              </a:ext>
            </a:extLst>
          </p:cNvPr>
          <p:cNvSpPr txBox="1"/>
          <p:nvPr/>
        </p:nvSpPr>
        <p:spPr>
          <a:xfrm>
            <a:off x="761462" y="6290048"/>
            <a:ext cx="4667618"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地域の良き商いを守り育てる「バイローカル」とは</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79" name="テキスト ボックス 78">
            <a:extLst>
              <a:ext uri="{FF2B5EF4-FFF2-40B4-BE49-F238E27FC236}">
                <a16:creationId xmlns:a16="http://schemas.microsoft.com/office/drawing/2014/main" id="{257932C4-9920-4303-A7BD-DF94B00C49F0}"/>
              </a:ext>
            </a:extLst>
          </p:cNvPr>
          <p:cNvSpPr txBox="1"/>
          <p:nvPr/>
        </p:nvSpPr>
        <p:spPr>
          <a:xfrm>
            <a:off x="670946" y="6596308"/>
            <a:ext cx="4315008" cy="1546577"/>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２０１３年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pic>
        <p:nvPicPr>
          <p:cNvPr id="80" name="図 79">
            <a:extLst>
              <a:ext uri="{FF2B5EF4-FFF2-40B4-BE49-F238E27FC236}">
                <a16:creationId xmlns:a16="http://schemas.microsoft.com/office/drawing/2014/main" id="{6C6672C6-CFF5-4B39-BC43-2D205656598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501376" y="2356565"/>
            <a:ext cx="312586" cy="305587"/>
          </a:xfrm>
          <a:prstGeom prst="rect">
            <a:avLst/>
          </a:prstGeom>
        </p:spPr>
      </p:pic>
      <p:sp>
        <p:nvSpPr>
          <p:cNvPr id="81" name="テキスト ボックス 80">
            <a:extLst>
              <a:ext uri="{FF2B5EF4-FFF2-40B4-BE49-F238E27FC236}">
                <a16:creationId xmlns:a16="http://schemas.microsoft.com/office/drawing/2014/main" id="{6D09AD58-EAAF-4B7E-87A4-4853059A3AEE}"/>
              </a:ext>
            </a:extLst>
          </p:cNvPr>
          <p:cNvSpPr txBox="1"/>
          <p:nvPr/>
        </p:nvSpPr>
        <p:spPr>
          <a:xfrm>
            <a:off x="761462" y="2412649"/>
            <a:ext cx="5078281"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「ＩＣＴ」を活用したニューノーマルな商店街</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2D3E249F-A588-4123-9101-4C41291D7160}"/>
              </a:ext>
            </a:extLst>
          </p:cNvPr>
          <p:cNvSpPr txBox="1"/>
          <p:nvPr/>
        </p:nvSpPr>
        <p:spPr>
          <a:xfrm>
            <a:off x="670801" y="2658371"/>
            <a:ext cx="5840841"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83" name="テキスト ボックス 82">
            <a:extLst>
              <a:ext uri="{FF2B5EF4-FFF2-40B4-BE49-F238E27FC236}">
                <a16:creationId xmlns:a16="http://schemas.microsoft.com/office/drawing/2014/main" id="{4742BFC6-F0D6-4471-99DD-0A925AC06331}"/>
              </a:ext>
            </a:extLst>
          </p:cNvPr>
          <p:cNvSpPr txBox="1"/>
          <p:nvPr/>
        </p:nvSpPr>
        <p:spPr>
          <a:xfrm>
            <a:off x="716976" y="3588079"/>
            <a:ext cx="6498019"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サラリーマンファースト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な「</a:t>
            </a: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アプリ</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」開発</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常連客に「安心・安全・お得」を周知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高齢者にも優しい「ＱＲカード」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QR</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コードが印刷されたカードで非接触化とも両立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スマホを活用した「ＧＰＳアートラン」</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楽しんでもらいながら商店街の店舗を回遊 ～</a:t>
            </a:r>
          </a:p>
        </p:txBody>
      </p:sp>
      <p:sp>
        <p:nvSpPr>
          <p:cNvPr id="84" name="テキスト ボックス 83">
            <a:extLst>
              <a:ext uri="{FF2B5EF4-FFF2-40B4-BE49-F238E27FC236}">
                <a16:creationId xmlns:a16="http://schemas.microsoft.com/office/drawing/2014/main" id="{F369434A-2680-43AA-8879-6AE23AA82478}"/>
              </a:ext>
            </a:extLst>
          </p:cNvPr>
          <p:cNvSpPr txBox="1"/>
          <p:nvPr/>
        </p:nvSpPr>
        <p:spPr>
          <a:xfrm>
            <a:off x="716975" y="9591114"/>
            <a:ext cx="6451492" cy="63612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軒先から商店街を変える</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地域の魅力的店舗、</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クリエイター</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を商店街に誘致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ガイドブックでまち巡り</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地域の魅力を伝える</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ガイドブック</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を制作、</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マイクロツーリズム</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の機運醸成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テイクアウト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等で魅力発信</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地域の飲食店及び地域資源の魅力を発信、</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エリア</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ファン</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を増やす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85" name="テキスト ボックス 84">
            <a:extLst>
              <a:ext uri="{FF2B5EF4-FFF2-40B4-BE49-F238E27FC236}">
                <a16:creationId xmlns:a16="http://schemas.microsoft.com/office/drawing/2014/main" id="{7DD508C5-36F5-434E-A270-EF2310CAACC5}"/>
              </a:ext>
            </a:extLst>
          </p:cNvPr>
          <p:cNvSpPr txBox="1"/>
          <p:nvPr/>
        </p:nvSpPr>
        <p:spPr>
          <a:xfrm>
            <a:off x="670946" y="8225298"/>
            <a:ext cx="6040025" cy="1061829"/>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サイトでも行い、コロナ禍の影響を大きく受けた昨年４月からは、各店の営業状況、テイクアウトに関する情報や感染症対策などを追加して発信しています。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sp>
        <p:nvSpPr>
          <p:cNvPr id="91" name="四角形: 角を丸くする 90">
            <a:extLst>
              <a:ext uri="{FF2B5EF4-FFF2-40B4-BE49-F238E27FC236}">
                <a16:creationId xmlns:a16="http://schemas.microsoft.com/office/drawing/2014/main" id="{48CC5595-D424-4124-B8C1-13910433673B}"/>
              </a:ext>
            </a:extLst>
          </p:cNvPr>
          <p:cNvSpPr/>
          <p:nvPr/>
        </p:nvSpPr>
        <p:spPr>
          <a:xfrm>
            <a:off x="4088735" y="480420"/>
            <a:ext cx="3148886" cy="1564793"/>
          </a:xfrm>
          <a:prstGeom prst="roundRect">
            <a:avLst>
              <a:gd name="adj" fmla="val 10612"/>
            </a:avLst>
          </a:prstGeom>
          <a:solidFill>
            <a:schemeClr val="bg1">
              <a:alpha val="85000"/>
            </a:schemeClr>
          </a:solidFill>
          <a:ln>
            <a:no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92" name="テキスト ボックス 91">
            <a:extLst>
              <a:ext uri="{FF2B5EF4-FFF2-40B4-BE49-F238E27FC236}">
                <a16:creationId xmlns:a16="http://schemas.microsoft.com/office/drawing/2014/main" id="{3776AA64-B9D1-4444-B657-85E7DDBD5784}"/>
              </a:ext>
            </a:extLst>
          </p:cNvPr>
          <p:cNvSpPr txBox="1"/>
          <p:nvPr/>
        </p:nvSpPr>
        <p:spPr>
          <a:xfrm>
            <a:off x="5642453" y="822693"/>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sp>
        <p:nvSpPr>
          <p:cNvPr id="93" name="テキスト ボックス 92">
            <a:extLst>
              <a:ext uri="{FF2B5EF4-FFF2-40B4-BE49-F238E27FC236}">
                <a16:creationId xmlns:a16="http://schemas.microsoft.com/office/drawing/2014/main" id="{7C8C248D-1664-49C5-B07B-A03C6272BA10}"/>
              </a:ext>
            </a:extLst>
          </p:cNvPr>
          <p:cNvSpPr txBox="1"/>
          <p:nvPr/>
        </p:nvSpPr>
        <p:spPr>
          <a:xfrm>
            <a:off x="4205088" y="822716"/>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sp>
        <p:nvSpPr>
          <p:cNvPr id="94" name="テキスト ボックス 93">
            <a:extLst>
              <a:ext uri="{FF2B5EF4-FFF2-40B4-BE49-F238E27FC236}">
                <a16:creationId xmlns:a16="http://schemas.microsoft.com/office/drawing/2014/main" id="{1F56441E-C367-40F2-AA52-5B20B74E9A36}"/>
              </a:ext>
            </a:extLst>
          </p:cNvPr>
          <p:cNvSpPr txBox="1"/>
          <p:nvPr/>
        </p:nvSpPr>
        <p:spPr>
          <a:xfrm>
            <a:off x="4074735" y="585766"/>
            <a:ext cx="320995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詳しくは、特設</a:t>
            </a:r>
            <a:r>
              <a:rPr kumimoji="1" lang="en-US" altLang="ja-JP" sz="900" dirty="0">
                <a:latin typeface="UD デジタル 教科書体 NP-R" panose="02020400000000000000" pitchFamily="18" charset="-128"/>
                <a:ea typeface="UD デジタル 教科書体 NP-R" panose="02020400000000000000" pitchFamily="18" charset="-128"/>
              </a:rPr>
              <a:t>HP</a:t>
            </a:r>
            <a:r>
              <a:rPr kumimoji="1" lang="ja-JP" altLang="en-US" sz="900" dirty="0">
                <a:latin typeface="UD デジタル 教科書体 NP-R" panose="02020400000000000000" pitchFamily="18" charset="-128"/>
                <a:ea typeface="UD デジタル 教科書体 NP-R" panose="02020400000000000000" pitchFamily="18" charset="-128"/>
              </a:rPr>
              <a:t>内の広報記事をぜひご覧ください</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98" name="図 97">
            <a:extLst>
              <a:ext uri="{FF2B5EF4-FFF2-40B4-BE49-F238E27FC236}">
                <a16:creationId xmlns:a16="http://schemas.microsoft.com/office/drawing/2014/main" id="{79BB51F4-92CF-4005-9563-AF52C0C1946B}"/>
              </a:ext>
            </a:extLst>
          </p:cNvPr>
          <p:cNvPicPr>
            <a:picLocks noChangeAspect="1"/>
          </p:cNvPicPr>
          <p:nvPr/>
        </p:nvPicPr>
        <p:blipFill>
          <a:blip r:embed="rId5"/>
          <a:stretch>
            <a:fillRect/>
          </a:stretch>
        </p:blipFill>
        <p:spPr>
          <a:xfrm>
            <a:off x="4968142" y="4410595"/>
            <a:ext cx="1576569" cy="981222"/>
          </a:xfrm>
          <a:prstGeom prst="rect">
            <a:avLst/>
          </a:prstGeom>
        </p:spPr>
      </p:pic>
      <p:pic>
        <p:nvPicPr>
          <p:cNvPr id="99" name="図 98">
            <a:extLst>
              <a:ext uri="{FF2B5EF4-FFF2-40B4-BE49-F238E27FC236}">
                <a16:creationId xmlns:a16="http://schemas.microsoft.com/office/drawing/2014/main" id="{8AB0E3C1-E1AB-43D5-86A8-F249FD2645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988" y="1052253"/>
            <a:ext cx="852197" cy="852197"/>
          </a:xfrm>
          <a:prstGeom prst="rect">
            <a:avLst/>
          </a:prstGeom>
        </p:spPr>
      </p:pic>
      <p:pic>
        <p:nvPicPr>
          <p:cNvPr id="100" name="図 99">
            <a:extLst>
              <a:ext uri="{FF2B5EF4-FFF2-40B4-BE49-F238E27FC236}">
                <a16:creationId xmlns:a16="http://schemas.microsoft.com/office/drawing/2014/main" id="{E5851644-3E80-4C4C-BF2E-5C8A8E4711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4562" y="1065258"/>
            <a:ext cx="853192" cy="853192"/>
          </a:xfrm>
          <a:prstGeom prst="rect">
            <a:avLst/>
          </a:prstGeom>
        </p:spPr>
      </p:pic>
      <p:pic>
        <p:nvPicPr>
          <p:cNvPr id="101" name="図 100">
            <a:extLst>
              <a:ext uri="{FF2B5EF4-FFF2-40B4-BE49-F238E27FC236}">
                <a16:creationId xmlns:a16="http://schemas.microsoft.com/office/drawing/2014/main" id="{4491224D-42F6-4F2D-97D9-2418B4B8A6D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36938" y="213828"/>
            <a:ext cx="3606041" cy="1860459"/>
          </a:xfrm>
          <a:prstGeom prst="rect">
            <a:avLst/>
          </a:prstGeom>
        </p:spPr>
      </p:pic>
      <p:pic>
        <p:nvPicPr>
          <p:cNvPr id="103" name="7BF4DDEF-56D1-485D-A1BA-518741793FBA">
            <a:extLst>
              <a:ext uri="{FF2B5EF4-FFF2-40B4-BE49-F238E27FC236}">
                <a16:creationId xmlns:a16="http://schemas.microsoft.com/office/drawing/2014/main" id="{F90465A7-68A6-4161-A245-D13CF9F15A0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987267" y="6680959"/>
            <a:ext cx="1950871" cy="13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正方形/長方形 103">
            <a:extLst>
              <a:ext uri="{FF2B5EF4-FFF2-40B4-BE49-F238E27FC236}">
                <a16:creationId xmlns:a16="http://schemas.microsoft.com/office/drawing/2014/main" id="{F391CE51-52CA-4061-B793-F2710545B952}"/>
              </a:ext>
            </a:extLst>
          </p:cNvPr>
          <p:cNvSpPr/>
          <p:nvPr/>
        </p:nvSpPr>
        <p:spPr>
          <a:xfrm>
            <a:off x="606199" y="3397767"/>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5" name="正方形/長方形 104">
            <a:extLst>
              <a:ext uri="{FF2B5EF4-FFF2-40B4-BE49-F238E27FC236}">
                <a16:creationId xmlns:a16="http://schemas.microsoft.com/office/drawing/2014/main" id="{232E2202-BCDB-458E-AA5B-C551530E07ED}"/>
              </a:ext>
            </a:extLst>
          </p:cNvPr>
          <p:cNvSpPr/>
          <p:nvPr/>
        </p:nvSpPr>
        <p:spPr>
          <a:xfrm>
            <a:off x="606199" y="9396121"/>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6" name="テキスト ボックス 105">
            <a:extLst>
              <a:ext uri="{FF2B5EF4-FFF2-40B4-BE49-F238E27FC236}">
                <a16:creationId xmlns:a16="http://schemas.microsoft.com/office/drawing/2014/main" id="{C76DBE60-5CD3-4221-9DEB-ACC20C26A8F1}"/>
              </a:ext>
            </a:extLst>
          </p:cNvPr>
          <p:cNvSpPr txBox="1"/>
          <p:nvPr/>
        </p:nvSpPr>
        <p:spPr>
          <a:xfrm>
            <a:off x="3338949" y="5555096"/>
            <a:ext cx="904088"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QR</a:t>
            </a:r>
            <a:r>
              <a:rPr kumimoji="1" lang="ja-JP" altLang="en-US" sz="900" dirty="0">
                <a:latin typeface="UD デジタル 教科書体 NP-R" panose="02020400000000000000" pitchFamily="18" charset="-128"/>
                <a:ea typeface="UD デジタル 教科書体 NP-R" panose="02020400000000000000" pitchFamily="18" charset="-128"/>
              </a:rPr>
              <a:t>カード</a:t>
            </a:r>
          </a:p>
        </p:txBody>
      </p:sp>
      <p:sp>
        <p:nvSpPr>
          <p:cNvPr id="107" name="テキスト ボックス 106">
            <a:extLst>
              <a:ext uri="{FF2B5EF4-FFF2-40B4-BE49-F238E27FC236}">
                <a16:creationId xmlns:a16="http://schemas.microsoft.com/office/drawing/2014/main" id="{2D5A542E-7033-403B-909D-7F6A4F0177A7}"/>
              </a:ext>
            </a:extLst>
          </p:cNvPr>
          <p:cNvSpPr txBox="1"/>
          <p:nvPr/>
        </p:nvSpPr>
        <p:spPr>
          <a:xfrm>
            <a:off x="4958117" y="5555096"/>
            <a:ext cx="1527282"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GPS</a:t>
            </a:r>
            <a:r>
              <a:rPr kumimoji="1" lang="ja-JP" altLang="en-US" sz="900" dirty="0">
                <a:latin typeface="UD デジタル 教科書体 NP-R" panose="02020400000000000000" pitchFamily="18" charset="-128"/>
                <a:ea typeface="UD デジタル 教科書体 NP-R" panose="02020400000000000000" pitchFamily="18" charset="-128"/>
              </a:rPr>
              <a:t>アートランの広報</a:t>
            </a:r>
          </a:p>
        </p:txBody>
      </p:sp>
      <p:sp>
        <p:nvSpPr>
          <p:cNvPr id="108" name="テキスト ボックス 107">
            <a:extLst>
              <a:ext uri="{FF2B5EF4-FFF2-40B4-BE49-F238E27FC236}">
                <a16:creationId xmlns:a16="http://schemas.microsoft.com/office/drawing/2014/main" id="{06E40B25-7A8D-4C75-9655-F3DBF8B51BF0}"/>
              </a:ext>
            </a:extLst>
          </p:cNvPr>
          <p:cNvSpPr txBox="1"/>
          <p:nvPr/>
        </p:nvSpPr>
        <p:spPr>
          <a:xfrm>
            <a:off x="1335704" y="5555096"/>
            <a:ext cx="1242247"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アプリの概要</a:t>
            </a:r>
          </a:p>
        </p:txBody>
      </p:sp>
      <p:grpSp>
        <p:nvGrpSpPr>
          <p:cNvPr id="109" name="グループ化 108">
            <a:extLst>
              <a:ext uri="{FF2B5EF4-FFF2-40B4-BE49-F238E27FC236}">
                <a16:creationId xmlns:a16="http://schemas.microsoft.com/office/drawing/2014/main" id="{4E34D5AC-0AC2-40D4-B970-555DCFDE392F}"/>
              </a:ext>
            </a:extLst>
          </p:cNvPr>
          <p:cNvGrpSpPr/>
          <p:nvPr/>
        </p:nvGrpSpPr>
        <p:grpSpPr>
          <a:xfrm>
            <a:off x="1199955" y="4180844"/>
            <a:ext cx="1421866" cy="1407768"/>
            <a:chOff x="1239272" y="4206543"/>
            <a:chExt cx="1126944" cy="1174871"/>
          </a:xfrm>
        </p:grpSpPr>
        <p:sp>
          <p:nvSpPr>
            <p:cNvPr id="110" name="楕円 109">
              <a:extLst>
                <a:ext uri="{FF2B5EF4-FFF2-40B4-BE49-F238E27FC236}">
                  <a16:creationId xmlns:a16="http://schemas.microsoft.com/office/drawing/2014/main" id="{53A1EED4-F6EA-4281-B397-8B8C6F3C7292}"/>
                </a:ext>
              </a:extLst>
            </p:cNvPr>
            <p:cNvSpPr/>
            <p:nvPr/>
          </p:nvSpPr>
          <p:spPr>
            <a:xfrm>
              <a:off x="1239272" y="4242666"/>
              <a:ext cx="1126944" cy="112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1" name="図 110">
              <a:extLst>
                <a:ext uri="{FF2B5EF4-FFF2-40B4-BE49-F238E27FC236}">
                  <a16:creationId xmlns:a16="http://schemas.microsoft.com/office/drawing/2014/main" id="{C352B9E2-DFAD-4FFE-A3DD-DBA06FC26009}"/>
                </a:ext>
              </a:extLst>
            </p:cNvPr>
            <p:cNvPicPr>
              <a:picLocks noChangeAspect="1"/>
            </p:cNvPicPr>
            <p:nvPr/>
          </p:nvPicPr>
          <p:blipFill rotWithShape="1">
            <a:blip r:embed="rId10">
              <a:extLst>
                <a:ext uri="{28A0092B-C50C-407E-A947-70E740481C1C}">
                  <a14:useLocalDpi xmlns:a14="http://schemas.microsoft.com/office/drawing/2010/main" val="0"/>
                </a:ext>
              </a:extLst>
            </a:blip>
            <a:srcRect l="14597" t="5662" r="11409" b="8750"/>
            <a:stretch/>
          </p:blipFill>
          <p:spPr>
            <a:xfrm>
              <a:off x="1315716" y="4206543"/>
              <a:ext cx="1015730" cy="1174871"/>
            </a:xfrm>
            <a:prstGeom prst="rect">
              <a:avLst/>
            </a:prstGeom>
          </p:spPr>
        </p:pic>
      </p:grpSp>
      <p:grpSp>
        <p:nvGrpSpPr>
          <p:cNvPr id="112" name="グループ化 111">
            <a:extLst>
              <a:ext uri="{FF2B5EF4-FFF2-40B4-BE49-F238E27FC236}">
                <a16:creationId xmlns:a16="http://schemas.microsoft.com/office/drawing/2014/main" id="{A490A56B-6489-465E-AFE8-1E883D116361}"/>
              </a:ext>
            </a:extLst>
          </p:cNvPr>
          <p:cNvGrpSpPr/>
          <p:nvPr/>
        </p:nvGrpSpPr>
        <p:grpSpPr>
          <a:xfrm>
            <a:off x="3076125" y="4239576"/>
            <a:ext cx="1421866" cy="1350341"/>
            <a:chOff x="-2013665" y="2007767"/>
            <a:chExt cx="1289891" cy="1225005"/>
          </a:xfrm>
        </p:grpSpPr>
        <p:sp>
          <p:nvSpPr>
            <p:cNvPr id="113" name="楕円 112">
              <a:extLst>
                <a:ext uri="{FF2B5EF4-FFF2-40B4-BE49-F238E27FC236}">
                  <a16:creationId xmlns:a16="http://schemas.microsoft.com/office/drawing/2014/main" id="{29D1D947-5435-4613-8C3C-2604737AA20A}"/>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4" name="図 113">
              <a:extLst>
                <a:ext uri="{FF2B5EF4-FFF2-40B4-BE49-F238E27FC236}">
                  <a16:creationId xmlns:a16="http://schemas.microsoft.com/office/drawing/2014/main" id="{35A486B7-DD36-40F9-B247-3E5730CD8B65}"/>
                </a:ext>
              </a:extLst>
            </p:cNvPr>
            <p:cNvPicPr>
              <a:picLocks noChangeAspect="1"/>
            </p:cNvPicPr>
            <p:nvPr/>
          </p:nvPicPr>
          <p:blipFill rotWithShape="1">
            <a:blip r:embed="rId11">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p:spPr>
        </p:pic>
      </p:grpSp>
      <p:sp>
        <p:nvSpPr>
          <p:cNvPr id="33" name="テキスト ボックス 32">
            <a:extLst>
              <a:ext uri="{FF2B5EF4-FFF2-40B4-BE49-F238E27FC236}">
                <a16:creationId xmlns:a16="http://schemas.microsoft.com/office/drawing/2014/main" id="{4042E65B-C7EE-4961-8264-2B585E563D50}"/>
              </a:ext>
            </a:extLst>
          </p:cNvPr>
          <p:cNvSpPr txBox="1"/>
          <p:nvPr/>
        </p:nvSpPr>
        <p:spPr>
          <a:xfrm>
            <a:off x="5053113" y="5794213"/>
            <a:ext cx="2390527" cy="184666"/>
          </a:xfrm>
          <a:prstGeom prst="rect">
            <a:avLst/>
          </a:prstGeom>
          <a:noFill/>
        </p:spPr>
        <p:txBody>
          <a:bodyPr wrap="square" rtlCol="0">
            <a:spAutoFit/>
          </a:bodyPr>
          <a:lstStyle/>
          <a:p>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ＱＲコードは、</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株</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デンソーウェーブの登録商標です。</a:t>
            </a:r>
          </a:p>
        </p:txBody>
      </p:sp>
    </p:spTree>
    <p:extLst>
      <p:ext uri="{BB962C8B-B14F-4D97-AF65-F5344CB8AC3E}">
        <p14:creationId xmlns:p14="http://schemas.microsoft.com/office/powerpoint/2010/main" val="535841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2592</TotalTime>
  <Words>1125</Words>
  <Application>Microsoft Office PowerPoint</Application>
  <PresentationFormat>ユーザー設定</PresentationFormat>
  <Paragraphs>81</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Meiryo UI</vt:lpstr>
      <vt:lpstr>UD デジタル 教科書体 NP-B</vt:lpstr>
      <vt:lpstr>UD デジタル 教科書体 NP-R</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ados15</dc:creator>
  <cp:lastModifiedBy>ados15</cp:lastModifiedBy>
  <cp:revision>236</cp:revision>
  <cp:lastPrinted>2021-08-18T08:23:43Z</cp:lastPrinted>
  <dcterms:created xsi:type="dcterms:W3CDTF">2021-04-19T06:06:43Z</dcterms:created>
  <dcterms:modified xsi:type="dcterms:W3CDTF">2021-08-19T01:17:03Z</dcterms:modified>
  <cp:contentStatus/>
</cp:coreProperties>
</file>