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8"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showGuides="1">
      <p:cViewPr>
        <p:scale>
          <a:sx n="66" d="100"/>
          <a:sy n="66" d="100"/>
        </p:scale>
        <p:origin x="912" y="186"/>
      </p:cViewPr>
      <p:guideLst>
        <p:guide orient="horz" pos="3368"/>
        <p:guide pos="2381"/>
      </p:guideLst>
    </p:cSldViewPr>
  </p:slideViewPr>
  <p:notesTextViewPr>
    <p:cViewPr>
      <p:scale>
        <a:sx n="1" d="1"/>
        <a:sy n="1" d="1"/>
      </p:scale>
      <p:origin x="0" y="0"/>
    </p:cViewPr>
  </p:notesTextViewPr>
  <p:notesViewPr>
    <p:cSldViewPr snapToGrid="0">
      <p:cViewPr varScale="1">
        <p:scale>
          <a:sx n="64" d="100"/>
          <a:sy n="64" d="100"/>
        </p:scale>
        <p:origin x="44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689BC39-28F1-425E-A51E-C30EFF0C9222}" type="datetimeFigureOut">
              <a:rPr kumimoji="1" lang="ja-JP" altLang="en-US" smtClean="0"/>
              <a:t>2021/5/27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1A9F288-BA04-4722-A054-6B4C4BDB7B7B}" type="slidenum">
              <a:rPr kumimoji="1" lang="ja-JP" altLang="en-US" smtClean="0"/>
              <a:t>‹#›</a:t>
            </a:fld>
            <a:endParaRPr kumimoji="1" lang="ja-JP" altLang="en-US"/>
          </a:p>
        </p:txBody>
      </p:sp>
    </p:spTree>
    <p:extLst>
      <p:ext uri="{BB962C8B-B14F-4D97-AF65-F5344CB8AC3E}">
        <p14:creationId xmlns:p14="http://schemas.microsoft.com/office/powerpoint/2010/main" val="3096061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A9F288-BA04-4722-A054-6B4C4BDB7B7B}" type="slidenum">
              <a:rPr kumimoji="1" lang="ja-JP" altLang="en-US" smtClean="0"/>
              <a:t>1</a:t>
            </a:fld>
            <a:endParaRPr kumimoji="1" lang="ja-JP" altLang="en-US"/>
          </a:p>
        </p:txBody>
      </p:sp>
    </p:spTree>
    <p:extLst>
      <p:ext uri="{BB962C8B-B14F-4D97-AF65-F5344CB8AC3E}">
        <p14:creationId xmlns:p14="http://schemas.microsoft.com/office/powerpoint/2010/main" val="20676536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7" name="Picture 2" descr="府民、商い、そしてみんなで守ろう　おおさかを">
            <a:extLst>
              <a:ext uri="{FF2B5EF4-FFF2-40B4-BE49-F238E27FC236}">
                <a16:creationId xmlns:a16="http://schemas.microsoft.com/office/drawing/2014/main" id="{6997DDA0-0C1A-4027-8268-4E5986DB7054}"/>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76000"/>
                    </a14:imgEffect>
                  </a14:imgLayer>
                </a14:imgProps>
              </a:ext>
              <a:ext uri="{28A0092B-C50C-407E-A947-70E740481C1C}">
                <a14:useLocalDpi xmlns:a14="http://schemas.microsoft.com/office/drawing/2010/main" val="0"/>
              </a:ext>
            </a:extLst>
          </a:blip>
          <a:srcRect t="629" r="64351" b="11087"/>
          <a:stretch/>
        </p:blipFill>
        <p:spPr bwMode="auto">
          <a:xfrm>
            <a:off x="-58056" y="-67706"/>
            <a:ext cx="7692567" cy="10793413"/>
          </a:xfrm>
          <a:prstGeom prst="rect">
            <a:avLst/>
          </a:prstGeom>
          <a:solidFill>
            <a:schemeClr val="accent1"/>
          </a:solidFill>
          <a:effectLst>
            <a:softEdge rad="0"/>
          </a:effectLst>
        </p:spPr>
      </p:pic>
    </p:spTree>
    <p:extLst>
      <p:ext uri="{BB962C8B-B14F-4D97-AF65-F5344CB8AC3E}">
        <p14:creationId xmlns:p14="http://schemas.microsoft.com/office/powerpoint/2010/main" val="210831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17636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3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122299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0961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9424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83322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27478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2151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6274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2021/5/27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166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076B6FB-D4ED-436E-85C3-BDCE50213070}" type="datetimeFigureOut">
              <a:rPr kumimoji="1" lang="ja-JP" altLang="en-US" smtClean="0"/>
              <a:t>2021/5/27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2767341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図 100">
            <a:extLst>
              <a:ext uri="{FF2B5EF4-FFF2-40B4-BE49-F238E27FC236}">
                <a16:creationId xmlns:a16="http://schemas.microsoft.com/office/drawing/2014/main" id="{9840D9FE-4D73-4B18-A9C0-1F5B5D0D50D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8607" t="21228" r="20424" b="12786"/>
          <a:stretch/>
        </p:blipFill>
        <p:spPr>
          <a:xfrm>
            <a:off x="632656" y="5134620"/>
            <a:ext cx="1323701" cy="1432626"/>
          </a:xfrm>
          <a:prstGeom prst="rect">
            <a:avLst/>
          </a:prstGeom>
        </p:spPr>
      </p:pic>
      <p:sp>
        <p:nvSpPr>
          <p:cNvPr id="60" name="四角形: 角を丸くする 59">
            <a:extLst>
              <a:ext uri="{FF2B5EF4-FFF2-40B4-BE49-F238E27FC236}">
                <a16:creationId xmlns:a16="http://schemas.microsoft.com/office/drawing/2014/main" id="{B2AC5497-7410-4663-8473-E9869FB467B1}"/>
              </a:ext>
            </a:extLst>
          </p:cNvPr>
          <p:cNvSpPr/>
          <p:nvPr/>
        </p:nvSpPr>
        <p:spPr>
          <a:xfrm>
            <a:off x="395788" y="7048643"/>
            <a:ext cx="6817054" cy="3354121"/>
          </a:xfrm>
          <a:prstGeom prst="roundRect">
            <a:avLst>
              <a:gd name="adj" fmla="val 5692"/>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176E96E3-792D-44D0-92AC-46D29788D59A}"/>
              </a:ext>
            </a:extLst>
          </p:cNvPr>
          <p:cNvPicPr>
            <a:picLocks noChangeAspect="1"/>
          </p:cNvPicPr>
          <p:nvPr/>
        </p:nvPicPr>
        <p:blipFill rotWithShape="1">
          <a:blip r:embed="rId4">
            <a:extLst>
              <a:ext uri="{28A0092B-C50C-407E-A947-70E740481C1C}">
                <a14:useLocalDpi xmlns:a14="http://schemas.microsoft.com/office/drawing/2010/main" val="0"/>
              </a:ext>
            </a:extLst>
          </a:blip>
          <a:srcRect l="1111" t="9004" r="32447" b="32169"/>
          <a:stretch/>
        </p:blipFill>
        <p:spPr>
          <a:xfrm rot="10800000">
            <a:off x="588563" y="8475941"/>
            <a:ext cx="6436646" cy="456475"/>
          </a:xfrm>
          <a:prstGeom prst="rect">
            <a:avLst/>
          </a:prstGeom>
        </p:spPr>
      </p:pic>
      <p:pic>
        <p:nvPicPr>
          <p:cNvPr id="65" name="図 64">
            <a:extLst>
              <a:ext uri="{FF2B5EF4-FFF2-40B4-BE49-F238E27FC236}">
                <a16:creationId xmlns:a16="http://schemas.microsoft.com/office/drawing/2014/main" id="{0BFBC40F-CF81-41FC-A670-F3FC5A5EE893}"/>
              </a:ext>
            </a:extLst>
          </p:cNvPr>
          <p:cNvPicPr>
            <a:picLocks noChangeAspect="1"/>
          </p:cNvPicPr>
          <p:nvPr/>
        </p:nvPicPr>
        <p:blipFill rotWithShape="1">
          <a:blip r:embed="rId4">
            <a:extLst>
              <a:ext uri="{28A0092B-C50C-407E-A947-70E740481C1C}">
                <a14:useLocalDpi xmlns:a14="http://schemas.microsoft.com/office/drawing/2010/main" val="0"/>
              </a:ext>
            </a:extLst>
          </a:blip>
          <a:srcRect l="1111" t="9004" r="32447" b="32169"/>
          <a:stretch/>
        </p:blipFill>
        <p:spPr>
          <a:xfrm rot="10800000">
            <a:off x="597086" y="9496586"/>
            <a:ext cx="6436646" cy="456475"/>
          </a:xfrm>
          <a:prstGeom prst="rect">
            <a:avLst/>
          </a:prstGeom>
        </p:spPr>
      </p:pic>
      <p:sp>
        <p:nvSpPr>
          <p:cNvPr id="88" name="四角形: 角を丸くする 87">
            <a:extLst>
              <a:ext uri="{FF2B5EF4-FFF2-40B4-BE49-F238E27FC236}">
                <a16:creationId xmlns:a16="http://schemas.microsoft.com/office/drawing/2014/main" id="{0F88C95C-F02C-4D44-8E56-7258CC414483}"/>
              </a:ext>
            </a:extLst>
          </p:cNvPr>
          <p:cNvSpPr/>
          <p:nvPr/>
        </p:nvSpPr>
        <p:spPr>
          <a:xfrm>
            <a:off x="330116" y="456561"/>
            <a:ext cx="6915167" cy="82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B0D708C9-FBD5-492F-8DDC-BCA009A13FC9}"/>
              </a:ext>
            </a:extLst>
          </p:cNvPr>
          <p:cNvSpPr txBox="1"/>
          <p:nvPr/>
        </p:nvSpPr>
        <p:spPr>
          <a:xfrm>
            <a:off x="809208" y="8728484"/>
            <a:ext cx="5159905" cy="600164"/>
          </a:xfrm>
          <a:prstGeom prst="rect">
            <a:avLst/>
          </a:prstGeom>
          <a:noFill/>
        </p:spPr>
        <p:txBody>
          <a:bodyPr wrap="square" rtlCol="0">
            <a:spAutoFit/>
          </a:bodyPr>
          <a:lstStyle/>
          <a:p>
            <a:r>
              <a:rPr kumimoji="1" lang="en-US" altLang="ja-JP" sz="1100" dirty="0">
                <a:latin typeface="UD デジタル 教科書体 NP-R" panose="02020400000000000000" pitchFamily="18" charset="-128"/>
                <a:ea typeface="UD デジタル 教科書体 NP-R" panose="02020400000000000000" pitchFamily="18" charset="-128"/>
              </a:rPr>
              <a:t>Web</a:t>
            </a:r>
            <a:r>
              <a:rPr kumimoji="1" lang="ja-JP" altLang="en-US" sz="1100" dirty="0">
                <a:latin typeface="UD デジタル 教科書体 NP-R" panose="02020400000000000000" pitchFamily="18" charset="-128"/>
                <a:ea typeface="UD デジタル 教科書体 NP-R" panose="02020400000000000000" pitchFamily="18" charset="-128"/>
              </a:rPr>
              <a:t>セミナーは、</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令和３年６月</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21</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日（月）以降に</a:t>
            </a:r>
            <a:r>
              <a:rPr kumimoji="1" lang="ja-JP" altLang="en-US" sz="1100" dirty="0">
                <a:latin typeface="UD デジタル 教科書体 NP-R" panose="02020400000000000000" pitchFamily="18" charset="-128"/>
                <a:ea typeface="UD デジタル 教科書体 NP-R" panose="02020400000000000000" pitchFamily="18" charset="-128"/>
              </a:rPr>
              <a:t>、本事業の</a:t>
            </a:r>
            <a:endParaRPr kumimoji="1" lang="en-US" altLang="ja-JP" sz="1100" dirty="0">
              <a:latin typeface="UD デジタル 教科書体 NP-R" panose="02020400000000000000" pitchFamily="18" charset="-128"/>
              <a:ea typeface="UD デジタル 教科書体 NP-R" panose="02020400000000000000" pitchFamily="18" charset="-128"/>
            </a:endParaRPr>
          </a:p>
          <a:p>
            <a:r>
              <a:rPr kumimoji="1" lang="ja-JP" altLang="en-US" sz="1100" dirty="0">
                <a:latin typeface="UD デジタル 教科書体 NP-R" panose="02020400000000000000" pitchFamily="18" charset="-128"/>
                <a:ea typeface="UD デジタル 教科書体 NP-R" panose="02020400000000000000" pitchFamily="18" charset="-128"/>
              </a:rPr>
              <a:t>特設</a:t>
            </a:r>
            <a:r>
              <a:rPr kumimoji="1" lang="en-US" altLang="ja-JP" sz="1100" dirty="0">
                <a:latin typeface="UD デジタル 教科書体 NP-R" panose="02020400000000000000" pitchFamily="18" charset="-128"/>
                <a:ea typeface="UD デジタル 教科書体 NP-R" panose="02020400000000000000" pitchFamily="18" charset="-128"/>
              </a:rPr>
              <a:t>HP『</a:t>
            </a:r>
            <a:r>
              <a:rPr kumimoji="1" lang="ja-JP" altLang="en-US" sz="1100" dirty="0">
                <a:latin typeface="UD デジタル 教科書体 NP-R" panose="02020400000000000000" pitchFamily="18" charset="-128"/>
                <a:ea typeface="UD デジタル 教科書体 NP-R" panose="02020400000000000000" pitchFamily="18" charset="-128"/>
              </a:rPr>
              <a:t>みんなで守ろう。おおさか</a:t>
            </a:r>
            <a:r>
              <a:rPr kumimoji="1" lang="en-US" altLang="ja-JP" sz="1100" dirty="0">
                <a:latin typeface="UD デジタル 教科書体 NP-R" panose="02020400000000000000" pitchFamily="18" charset="-128"/>
                <a:ea typeface="UD デジタル 教科書体 NP-R" panose="02020400000000000000" pitchFamily="18" charset="-128"/>
              </a:rPr>
              <a:t>』</a:t>
            </a:r>
            <a:r>
              <a:rPr kumimoji="1" lang="ja-JP" altLang="en-US" sz="1100" dirty="0">
                <a:latin typeface="UD デジタル 教科書体 NP-R" panose="02020400000000000000" pitchFamily="18" charset="-128"/>
                <a:ea typeface="UD デジタル 教科書体 NP-R" panose="02020400000000000000" pitchFamily="18" charset="-128"/>
              </a:rPr>
              <a:t>からアクセスしてご視聴ください。</a:t>
            </a:r>
          </a:p>
          <a:p>
            <a:r>
              <a:rPr kumimoji="1" lang="en-US" altLang="ja-JP" sz="1100" dirty="0">
                <a:latin typeface="UD デジタル 教科書体 NP-R" panose="02020400000000000000" pitchFamily="18" charset="-128"/>
                <a:ea typeface="UD デジタル 教科書体 NP-R" panose="02020400000000000000" pitchFamily="18" charset="-128"/>
              </a:rPr>
              <a:t>URL</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1100" dirty="0">
                <a:latin typeface="UD デジタル 教科書体 NP-R" panose="02020400000000000000" pitchFamily="18" charset="-128"/>
                <a:ea typeface="UD デジタル 教科書体 NP-R" panose="02020400000000000000" pitchFamily="18" charset="-128"/>
              </a:rPr>
              <a:t>https://mamorou-osaka-shotengai.com/210531webseminar</a:t>
            </a:r>
          </a:p>
        </p:txBody>
      </p:sp>
      <p:pic>
        <p:nvPicPr>
          <p:cNvPr id="95" name="図 94">
            <a:extLst>
              <a:ext uri="{FF2B5EF4-FFF2-40B4-BE49-F238E27FC236}">
                <a16:creationId xmlns:a16="http://schemas.microsoft.com/office/drawing/2014/main" id="{4D55F3BB-A7B9-44C0-98A0-2EB3A444A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 y="9843806"/>
            <a:ext cx="1021050" cy="321519"/>
          </a:xfrm>
          <a:prstGeom prst="rect">
            <a:avLst/>
          </a:prstGeom>
        </p:spPr>
      </p:pic>
      <p:sp>
        <p:nvSpPr>
          <p:cNvPr id="126" name="テキスト ボックス 125">
            <a:extLst>
              <a:ext uri="{FF2B5EF4-FFF2-40B4-BE49-F238E27FC236}">
                <a16:creationId xmlns:a16="http://schemas.microsoft.com/office/drawing/2014/main" id="{C08C5066-9B71-41D1-8203-4D5D1FA639CB}"/>
              </a:ext>
            </a:extLst>
          </p:cNvPr>
          <p:cNvSpPr txBox="1"/>
          <p:nvPr/>
        </p:nvSpPr>
        <p:spPr>
          <a:xfrm>
            <a:off x="844914" y="9301318"/>
            <a:ext cx="4857139" cy="3693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a:t>
            </a:r>
            <a:r>
              <a:rPr kumimoji="1" lang="ja-JP" altLang="en-US" sz="900" dirty="0">
                <a:latin typeface="UD デジタル 教科書体 NP-R" panose="02020400000000000000" pitchFamily="18" charset="-128"/>
                <a:ea typeface="UD デジタル 教科書体 NP-R" panose="02020400000000000000" pitchFamily="18" charset="-128"/>
              </a:rPr>
              <a:t>オンラインでの視聴には、インターネット環境が必要です。</a:t>
            </a:r>
            <a:endParaRPr kumimoji="1" lang="en-US" altLang="ja-JP" sz="900" dirty="0">
              <a:latin typeface="UD デジタル 教科書体 NP-R" panose="02020400000000000000" pitchFamily="18" charset="-128"/>
              <a:ea typeface="UD デジタル 教科書体 NP-R" panose="02020400000000000000" pitchFamily="18" charset="-128"/>
            </a:endParaRPr>
          </a:p>
          <a:p>
            <a:r>
              <a:rPr kumimoji="1" lang="en-US" altLang="ja-JP" sz="900" dirty="0">
                <a:latin typeface="UD デジタル 教科書体 NP-R" panose="02020400000000000000" pitchFamily="18" charset="-128"/>
                <a:ea typeface="UD デジタル 教科書体 NP-R" panose="02020400000000000000" pitchFamily="18" charset="-128"/>
              </a:rPr>
              <a:t>   </a:t>
            </a:r>
            <a:r>
              <a:rPr kumimoji="1" lang="ja-JP" altLang="en-US" sz="900" dirty="0">
                <a:latin typeface="UD デジタル 教科書体 NP-R" panose="02020400000000000000" pitchFamily="18" charset="-128"/>
                <a:ea typeface="UD デジタル 教科書体 NP-R" panose="02020400000000000000" pitchFamily="18" charset="-128"/>
              </a:rPr>
              <a:t>視聴は無料ですが、視聴にかかるインターネット通信料は視聴者の負担となります。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27" name="テキスト ボックス 126">
            <a:extLst>
              <a:ext uri="{FF2B5EF4-FFF2-40B4-BE49-F238E27FC236}">
                <a16:creationId xmlns:a16="http://schemas.microsoft.com/office/drawing/2014/main" id="{1EA39CC5-1D5B-4560-94C6-11836A1C2396}"/>
              </a:ext>
            </a:extLst>
          </p:cNvPr>
          <p:cNvSpPr txBox="1"/>
          <p:nvPr/>
        </p:nvSpPr>
        <p:spPr>
          <a:xfrm>
            <a:off x="399124" y="1486363"/>
            <a:ext cx="6933206" cy="1477328"/>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dirty="0">
                <a:latin typeface="UD デジタル 教科書体 NP-R" panose="02020400000000000000" pitchFamily="18" charset="-128"/>
                <a:ea typeface="UD デジタル 教科書体 NP-R" panose="02020400000000000000" pitchFamily="18" charset="-128"/>
              </a:rPr>
              <a:t>大阪府では、地域商業や地域コミュニティの担い手として重要な商店街において、新しい生活様式に沿った</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「モデル創出」や「成果の普及」に取り組んでいます。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その一環として、地域商業の活性化に関する先進的な事例の共有や成果の普及を目的に、セミナーを開催します。</a:t>
            </a:r>
          </a:p>
          <a:p>
            <a:r>
              <a:rPr kumimoji="1" lang="ja-JP" altLang="en-US" sz="1000" dirty="0">
                <a:latin typeface="UD デジタル 教科書体 NP-R" panose="02020400000000000000" pitchFamily="18" charset="-128"/>
                <a:ea typeface="UD デジタル 教科書体 NP-R" panose="02020400000000000000" pitchFamily="18" charset="-128"/>
              </a:rPr>
              <a:t>　今回は、中小企業庁「地域の持続的発展のための中小商業者等の機能活性化事業」の代表事例として紹介されている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株</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油津応援団の黒田氏から、地元での取組みや、今後の商店街活性化の可能性等についてご講演いただきます。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また、</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株</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プランニングコンサルタント代表取締役の大橋氏から全国の先進事例等をご紹介いただきます。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さらに、国の商店街支援施策に関連する説明をいただくなど、大変有意義な内容となっております。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商業振興に関わる市町村、商工会等の職員及び商店街関係者の皆様のご視聴をお待ちしています。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ja-JP" altLang="en-US" sz="1000" b="1" dirty="0">
              <a:latin typeface="UD デジタル 教科書体 NP-R" panose="02020400000000000000" pitchFamily="18" charset="-128"/>
              <a:ea typeface="UD デジタル 教科書体 NP-R" panose="02020400000000000000" pitchFamily="18" charset="-128"/>
            </a:endParaRPr>
          </a:p>
        </p:txBody>
      </p:sp>
      <p:grpSp>
        <p:nvGrpSpPr>
          <p:cNvPr id="128" name="グループ化 127">
            <a:extLst>
              <a:ext uri="{FF2B5EF4-FFF2-40B4-BE49-F238E27FC236}">
                <a16:creationId xmlns:a16="http://schemas.microsoft.com/office/drawing/2014/main" id="{EA3B15DD-9A0C-456C-8759-DBC8378B4E2A}"/>
              </a:ext>
            </a:extLst>
          </p:cNvPr>
          <p:cNvGrpSpPr/>
          <p:nvPr/>
        </p:nvGrpSpPr>
        <p:grpSpPr>
          <a:xfrm>
            <a:off x="180592" y="3081213"/>
            <a:ext cx="2535045" cy="1994626"/>
            <a:chOff x="28192" y="2494695"/>
            <a:chExt cx="2535045" cy="1994626"/>
          </a:xfrm>
        </p:grpSpPr>
        <p:grpSp>
          <p:nvGrpSpPr>
            <p:cNvPr id="129" name="グループ化 128">
              <a:extLst>
                <a:ext uri="{FF2B5EF4-FFF2-40B4-BE49-F238E27FC236}">
                  <a16:creationId xmlns:a16="http://schemas.microsoft.com/office/drawing/2014/main" id="{6440FC7F-8498-4345-B80B-3904AAE48737}"/>
                </a:ext>
              </a:extLst>
            </p:cNvPr>
            <p:cNvGrpSpPr/>
            <p:nvPr/>
          </p:nvGrpSpPr>
          <p:grpSpPr>
            <a:xfrm>
              <a:off x="28192" y="2494695"/>
              <a:ext cx="2131552" cy="1994626"/>
              <a:chOff x="4300" y="2264021"/>
              <a:chExt cx="2131552" cy="1994626"/>
            </a:xfrm>
          </p:grpSpPr>
          <p:grpSp>
            <p:nvGrpSpPr>
              <p:cNvPr id="131" name="グループ化 130">
                <a:extLst>
                  <a:ext uri="{FF2B5EF4-FFF2-40B4-BE49-F238E27FC236}">
                    <a16:creationId xmlns:a16="http://schemas.microsoft.com/office/drawing/2014/main" id="{5E733E71-380C-4A7E-AFF2-C7850C437B37}"/>
                  </a:ext>
                </a:extLst>
              </p:cNvPr>
              <p:cNvGrpSpPr/>
              <p:nvPr/>
            </p:nvGrpSpPr>
            <p:grpSpPr>
              <a:xfrm>
                <a:off x="4300" y="2264021"/>
                <a:ext cx="2131552" cy="1724903"/>
                <a:chOff x="128573" y="2500204"/>
                <a:chExt cx="2131552" cy="1724903"/>
              </a:xfrm>
            </p:grpSpPr>
            <p:sp>
              <p:nvSpPr>
                <p:cNvPr id="133" name="テキスト ボックス 132">
                  <a:extLst>
                    <a:ext uri="{FF2B5EF4-FFF2-40B4-BE49-F238E27FC236}">
                      <a16:creationId xmlns:a16="http://schemas.microsoft.com/office/drawing/2014/main" id="{39B7AC46-4BCB-4EDA-AC29-62522687BB1D}"/>
                    </a:ext>
                  </a:extLst>
                </p:cNvPr>
                <p:cNvSpPr txBox="1"/>
                <p:nvPr/>
              </p:nvSpPr>
              <p:spPr>
                <a:xfrm>
                  <a:off x="296825" y="2500204"/>
                  <a:ext cx="1095045"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p>
              </p:txBody>
            </p:sp>
            <p:sp>
              <p:nvSpPr>
                <p:cNvPr id="134" name="テキスト ボックス 133">
                  <a:extLst>
                    <a:ext uri="{FF2B5EF4-FFF2-40B4-BE49-F238E27FC236}">
                      <a16:creationId xmlns:a16="http://schemas.microsoft.com/office/drawing/2014/main" id="{73058686-D032-43E8-A1F4-5BDFB07E9AB6}"/>
                    </a:ext>
                  </a:extLst>
                </p:cNvPr>
                <p:cNvSpPr txBox="1"/>
                <p:nvPr/>
              </p:nvSpPr>
              <p:spPr>
                <a:xfrm>
                  <a:off x="128573" y="2766951"/>
                  <a:ext cx="2131552" cy="1015663"/>
                </a:xfrm>
                <a:prstGeom prst="rect">
                  <a:avLst/>
                </a:prstGeom>
                <a:noFill/>
              </p:spPr>
              <p:txBody>
                <a:bodyPr wrap="square" rtlCol="0">
                  <a:spAutoFit/>
                </a:bodyPr>
                <a:lstStyle/>
                <a:p>
                  <a:pPr algn="ctr"/>
                  <a:r>
                    <a:rPr kumimoji="1" lang="en-US" altLang="ja-JP"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6/21</a:t>
                  </a:r>
                  <a:endParaRPr kumimoji="1" lang="ja-JP" altLang="en-US"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135" name="テキスト ボックス 134">
                  <a:extLst>
                    <a:ext uri="{FF2B5EF4-FFF2-40B4-BE49-F238E27FC236}">
                      <a16:creationId xmlns:a16="http://schemas.microsoft.com/office/drawing/2014/main" id="{B7588019-E60D-4A92-9813-8C5ED17077A5}"/>
                    </a:ext>
                  </a:extLst>
                </p:cNvPr>
                <p:cNvSpPr txBox="1"/>
                <p:nvPr/>
              </p:nvSpPr>
              <p:spPr>
                <a:xfrm>
                  <a:off x="324925" y="3578776"/>
                  <a:ext cx="1776719" cy="646331"/>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から</a:t>
                  </a:r>
                  <a:endPar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Web</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視聴開始</a:t>
                  </a:r>
                </a:p>
              </p:txBody>
            </p:sp>
          </p:grpSp>
          <p:sp>
            <p:nvSpPr>
              <p:cNvPr id="132" name="テキスト ボックス 131">
                <a:extLst>
                  <a:ext uri="{FF2B5EF4-FFF2-40B4-BE49-F238E27FC236}">
                    <a16:creationId xmlns:a16="http://schemas.microsoft.com/office/drawing/2014/main" id="{82F5A707-A2C3-4918-8A53-B2AECF37537B}"/>
                  </a:ext>
                </a:extLst>
              </p:cNvPr>
              <p:cNvSpPr txBox="1"/>
              <p:nvPr/>
            </p:nvSpPr>
            <p:spPr>
              <a:xfrm>
                <a:off x="456364" y="4012426"/>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申込不要・無料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130" name="テキスト ボックス 129">
              <a:extLst>
                <a:ext uri="{FF2B5EF4-FFF2-40B4-BE49-F238E27FC236}">
                  <a16:creationId xmlns:a16="http://schemas.microsoft.com/office/drawing/2014/main" id="{7986A9F2-428C-4A0B-B95C-1CEA8B074685}"/>
                </a:ext>
              </a:extLst>
            </p:cNvPr>
            <p:cNvSpPr txBox="1"/>
            <p:nvPr/>
          </p:nvSpPr>
          <p:spPr>
            <a:xfrm>
              <a:off x="1632822" y="3224139"/>
              <a:ext cx="930415" cy="369332"/>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（月）</a:t>
              </a:r>
            </a:p>
          </p:txBody>
        </p:sp>
      </p:grpSp>
      <p:sp>
        <p:nvSpPr>
          <p:cNvPr id="136" name="テキスト ボックス 135">
            <a:extLst>
              <a:ext uri="{FF2B5EF4-FFF2-40B4-BE49-F238E27FC236}">
                <a16:creationId xmlns:a16="http://schemas.microsoft.com/office/drawing/2014/main" id="{E8B638F1-BD28-44E9-B356-D66421063F46}"/>
              </a:ext>
            </a:extLst>
          </p:cNvPr>
          <p:cNvSpPr txBox="1"/>
          <p:nvPr/>
        </p:nvSpPr>
        <p:spPr>
          <a:xfrm>
            <a:off x="2303324" y="9725657"/>
            <a:ext cx="4567698" cy="677108"/>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900" dirty="0">
                <a:latin typeface="UD デジタル 教科書体 NP-R" panose="02020400000000000000" pitchFamily="18" charset="-128"/>
                <a:ea typeface="UD デジタル 教科書体 NP-R" panose="02020400000000000000" pitchFamily="18" charset="-128"/>
              </a:rPr>
              <a:t>（受託事業者：大阪府商店街振興組合連合会・株式会社産經アドス共同企業体）</a:t>
            </a:r>
          </a:p>
          <a:p>
            <a:r>
              <a:rPr kumimoji="1" lang="ja-JP" altLang="en-US" sz="1000" dirty="0">
                <a:latin typeface="UD デジタル 教科書体 NP-R" panose="02020400000000000000" pitchFamily="18" charset="-128"/>
                <a:ea typeface="UD デジタル 教科書体 NP-R" panose="02020400000000000000" pitchFamily="18" charset="-128"/>
              </a:rPr>
              <a:t>電話：</a:t>
            </a:r>
            <a:r>
              <a:rPr kumimoji="1" lang="en-US" altLang="ja-JP" sz="1000" dirty="0">
                <a:latin typeface="UD デジタル 教科書体 NP-R" panose="02020400000000000000" pitchFamily="18" charset="-128"/>
                <a:ea typeface="UD デジタル 教科書体 NP-R" panose="02020400000000000000" pitchFamily="18" charset="-128"/>
              </a:rPr>
              <a:t>06-6636-1036</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FAX</a:t>
            </a:r>
            <a:r>
              <a:rPr kumimoji="1" lang="ja-JP" altLang="en-US" sz="1000" dirty="0">
                <a:latin typeface="UD デジタル 教科書体 NP-R" panose="02020400000000000000" pitchFamily="18" charset="-128"/>
                <a:ea typeface="UD デジタル 教科書体 NP-R" panose="02020400000000000000" pitchFamily="18" charset="-128"/>
              </a:rPr>
              <a:t>：</a:t>
            </a:r>
            <a:r>
              <a:rPr kumimoji="1" lang="en-US" altLang="ja-JP" sz="1000" dirty="0">
                <a:latin typeface="UD デジタル 教科書体 NP-R" panose="02020400000000000000" pitchFamily="18" charset="-128"/>
                <a:ea typeface="UD デジタル 教科書体 NP-R" panose="02020400000000000000" pitchFamily="18" charset="-128"/>
              </a:rPr>
              <a:t>06-6636-1489</a:t>
            </a:r>
          </a:p>
          <a:p>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10:00</a:t>
            </a: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17:00 </a:t>
            </a:r>
            <a:r>
              <a:rPr kumimoji="1" lang="ja-JP" altLang="en-US" sz="900" dirty="0">
                <a:latin typeface="UD デジタル 教科書体 NP-R" panose="02020400000000000000" pitchFamily="18" charset="-128"/>
                <a:ea typeface="UD デジタル 教科書体 NP-R" panose="02020400000000000000" pitchFamily="18" charset="-128"/>
              </a:rPr>
              <a:t>土曜日、日曜日および祝日を除く）</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37" name="テキスト ボックス 136">
            <a:extLst>
              <a:ext uri="{FF2B5EF4-FFF2-40B4-BE49-F238E27FC236}">
                <a16:creationId xmlns:a16="http://schemas.microsoft.com/office/drawing/2014/main" id="{E06394BA-7DDC-41A0-9A11-E6D4EE3DC26A}"/>
              </a:ext>
            </a:extLst>
          </p:cNvPr>
          <p:cNvSpPr txBox="1"/>
          <p:nvPr/>
        </p:nvSpPr>
        <p:spPr>
          <a:xfrm>
            <a:off x="576073" y="7490246"/>
            <a:ext cx="2364165" cy="1160574"/>
          </a:xfrm>
          <a:prstGeom prst="rect">
            <a:avLst/>
          </a:prstGeom>
          <a:noFill/>
        </p:spPr>
        <p:txBody>
          <a:bodyPr wrap="square" rtlCol="0">
            <a:spAutoFit/>
          </a:bodyPr>
          <a:lstStyle/>
          <a:p>
            <a:pPr>
              <a:lnSpc>
                <a:spcPts val="1200"/>
              </a:lnSpc>
            </a:pPr>
            <a:r>
              <a:rPr kumimoji="1" lang="ja-JP" altLang="en-US" sz="800" dirty="0">
                <a:latin typeface="UD デジタル 教科書体 NP-R" panose="02020400000000000000" pitchFamily="18" charset="-128"/>
                <a:ea typeface="UD デジタル 教科書体 NP-R" panose="02020400000000000000" pitchFamily="18" charset="-128"/>
              </a:rPr>
              <a:t>日南市中心部の油津商店街を再生に導いた立役者の一人。大学卒業後、日南商工会議所に入所。</a:t>
            </a:r>
            <a:r>
              <a:rPr kumimoji="1" lang="en-US" altLang="ja-JP" sz="800" dirty="0">
                <a:latin typeface="UD デジタル 教科書体 NP-R" panose="02020400000000000000" pitchFamily="18" charset="-128"/>
                <a:ea typeface="UD デジタル 教科書体 NP-R" panose="02020400000000000000" pitchFamily="18" charset="-128"/>
              </a:rPr>
              <a:t>2014</a:t>
            </a:r>
            <a:r>
              <a:rPr kumimoji="1" lang="ja-JP" altLang="en-US" sz="800" dirty="0">
                <a:latin typeface="UD デジタル 教科書体 NP-R" panose="02020400000000000000" pitchFamily="18" charset="-128"/>
                <a:ea typeface="UD デジタル 教科書体 NP-R" panose="02020400000000000000" pitchFamily="18" charset="-128"/>
              </a:rPr>
              <a:t>年に油津の中心市街活性化事業のため、木藤氏と村岡氏</a:t>
            </a:r>
            <a:r>
              <a:rPr kumimoji="1" lang="en-US" altLang="ja-JP" sz="800" dirty="0">
                <a:latin typeface="UD デジタル 教科書体 NP-R" panose="02020400000000000000" pitchFamily="18" charset="-128"/>
                <a:ea typeface="UD デジタル 教科書体 NP-R" panose="02020400000000000000" pitchFamily="18" charset="-128"/>
              </a:rPr>
              <a:t>3</a:t>
            </a:r>
            <a:r>
              <a:rPr kumimoji="1" lang="ja-JP" altLang="en-US" sz="800" dirty="0">
                <a:latin typeface="UD デジタル 教科書体 NP-R" panose="02020400000000000000" pitchFamily="18" charset="-128"/>
                <a:ea typeface="UD デジタル 教科書体 NP-R" panose="02020400000000000000" pitchFamily="18" charset="-128"/>
              </a:rPr>
              <a:t>人で</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株</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油津応援団を組織。</a:t>
            </a:r>
            <a:endParaRPr kumimoji="1" lang="en-US" altLang="ja-JP" sz="800" dirty="0">
              <a:latin typeface="UD デジタル 教科書体 NP-R" panose="02020400000000000000" pitchFamily="18" charset="-128"/>
              <a:ea typeface="UD デジタル 教科書体 NP-R" panose="02020400000000000000" pitchFamily="18" charset="-128"/>
            </a:endParaRPr>
          </a:p>
          <a:p>
            <a:pPr>
              <a:lnSpc>
                <a:spcPts val="1200"/>
              </a:lnSpc>
            </a:pP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株</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油津応援団で商店街に多世代モールをオープン。</a:t>
            </a:r>
            <a:r>
              <a:rPr kumimoji="1" lang="en-US" altLang="ja-JP" sz="800" dirty="0">
                <a:latin typeface="UD デジタル 教科書体 NP-R" panose="02020400000000000000" pitchFamily="18" charset="-128"/>
                <a:ea typeface="UD デジタル 教科書体 NP-R" panose="02020400000000000000" pitchFamily="18" charset="-128"/>
              </a:rPr>
              <a:t>2016</a:t>
            </a:r>
            <a:r>
              <a:rPr kumimoji="1" lang="ja-JP" altLang="en-US" sz="800" dirty="0">
                <a:latin typeface="UD デジタル 教科書体 NP-R" panose="02020400000000000000" pitchFamily="18" charset="-128"/>
                <a:ea typeface="UD デジタル 教科書体 NP-R" panose="02020400000000000000" pitchFamily="18" charset="-128"/>
              </a:rPr>
              <a:t>年に同社代表取締役に就任。</a:t>
            </a:r>
          </a:p>
          <a:p>
            <a:pPr>
              <a:lnSpc>
                <a:spcPts val="1200"/>
              </a:lnSpc>
            </a:pPr>
            <a:endParaRPr kumimoji="1" lang="ja-JP" altLang="en-US" sz="800" dirty="0">
              <a:latin typeface="UD デジタル 教科書体 NP-R" panose="02020400000000000000" pitchFamily="18" charset="-128"/>
              <a:ea typeface="UD デジタル 教科書体 NP-R" panose="02020400000000000000" pitchFamily="18" charset="-128"/>
            </a:endParaRPr>
          </a:p>
        </p:txBody>
      </p:sp>
      <p:sp>
        <p:nvSpPr>
          <p:cNvPr id="138" name="テキスト ボックス 137">
            <a:extLst>
              <a:ext uri="{FF2B5EF4-FFF2-40B4-BE49-F238E27FC236}">
                <a16:creationId xmlns:a16="http://schemas.microsoft.com/office/drawing/2014/main" id="{EF87272C-DE71-402E-8EB8-DFC1E23A5EFB}"/>
              </a:ext>
            </a:extLst>
          </p:cNvPr>
          <p:cNvSpPr txBox="1"/>
          <p:nvPr/>
        </p:nvSpPr>
        <p:spPr>
          <a:xfrm>
            <a:off x="475039" y="7191853"/>
            <a:ext cx="2779360" cy="230832"/>
          </a:xfrm>
          <a:prstGeom prst="rect">
            <a:avLst/>
          </a:prstGeom>
          <a:noFill/>
        </p:spPr>
        <p:txBody>
          <a:bodyPr wrap="squar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zh-TW" altLang="en-US" sz="900" dirty="0">
                <a:latin typeface="UD デジタル 教科書体 NP-R" panose="02020400000000000000" pitchFamily="18" charset="-128"/>
                <a:ea typeface="UD デジタル 教科書体 NP-R" panose="02020400000000000000" pitchFamily="18" charset="-128"/>
              </a:rPr>
              <a:t>黒田</a:t>
            </a:r>
            <a:r>
              <a:rPr kumimoji="1" lang="ja-JP" altLang="en-US" sz="900" dirty="0">
                <a:latin typeface="UD デジタル 教科書体 NP-R" panose="02020400000000000000" pitchFamily="18" charset="-128"/>
                <a:ea typeface="UD デジタル 教科書体 NP-R" panose="02020400000000000000" pitchFamily="18" charset="-128"/>
              </a:rPr>
              <a:t> </a:t>
            </a:r>
            <a:r>
              <a:rPr kumimoji="1" lang="zh-TW" altLang="en-US" sz="900" dirty="0">
                <a:latin typeface="UD デジタル 教科書体 NP-R" panose="02020400000000000000" pitchFamily="18" charset="-128"/>
                <a:ea typeface="UD デジタル 教科書体 NP-R" panose="02020400000000000000" pitchFamily="18" charset="-128"/>
              </a:rPr>
              <a:t>泰裕</a:t>
            </a:r>
            <a:r>
              <a:rPr kumimoji="1" lang="ja-JP" altLang="en-US" sz="900" dirty="0">
                <a:latin typeface="UD デジタル 教科書体 NP-R" panose="02020400000000000000" pitchFamily="18" charset="-128"/>
                <a:ea typeface="UD デジタル 教科書体 NP-R" panose="02020400000000000000" pitchFamily="18" charset="-128"/>
              </a:rPr>
              <a:t> </a:t>
            </a:r>
            <a:r>
              <a:rPr kumimoji="1" lang="zh-TW" altLang="en-US" sz="900" dirty="0">
                <a:latin typeface="UD デジタル 教科書体 NP-R" panose="02020400000000000000" pitchFamily="18" charset="-128"/>
                <a:ea typeface="UD デジタル 教科書体 NP-R" panose="02020400000000000000" pitchFamily="18" charset="-128"/>
              </a:rPr>
              <a:t>氏</a:t>
            </a:r>
            <a:r>
              <a:rPr kumimoji="1" lang="ja-JP" altLang="en-US" sz="900" dirty="0">
                <a:latin typeface="UD デジタル 教科書体 NP-R" panose="02020400000000000000" pitchFamily="18" charset="-128"/>
                <a:ea typeface="UD デジタル 教科書体 NP-R" panose="02020400000000000000" pitchFamily="18" charset="-128"/>
              </a:rPr>
              <a:t> 　（株）</a:t>
            </a:r>
            <a:r>
              <a:rPr kumimoji="1" lang="zh-TW" altLang="en-US" sz="900" dirty="0">
                <a:latin typeface="UD デジタル 教科書体 NP-R" panose="02020400000000000000" pitchFamily="18" charset="-128"/>
                <a:ea typeface="UD デジタル 教科書体 NP-R" panose="02020400000000000000" pitchFamily="18" charset="-128"/>
              </a:rPr>
              <a:t>油津応援団代表取締役　</a:t>
            </a:r>
            <a:endParaRPr kumimoji="1" lang="en-US" altLang="zh-TW" sz="900" dirty="0">
              <a:latin typeface="UD デジタル 教科書体 NP-R" panose="02020400000000000000" pitchFamily="18" charset="-128"/>
              <a:ea typeface="UD デジタル 教科書体 NP-R" panose="02020400000000000000" pitchFamily="18" charset="-128"/>
            </a:endParaRPr>
          </a:p>
        </p:txBody>
      </p:sp>
      <p:pic>
        <p:nvPicPr>
          <p:cNvPr id="139" name="図 138">
            <a:extLst>
              <a:ext uri="{FF2B5EF4-FFF2-40B4-BE49-F238E27FC236}">
                <a16:creationId xmlns:a16="http://schemas.microsoft.com/office/drawing/2014/main" id="{91E9DC37-1CDE-499E-9309-795A5D610AC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46836" y="7518276"/>
            <a:ext cx="916325" cy="1004400"/>
          </a:xfrm>
          <a:prstGeom prst="ellipse">
            <a:avLst/>
          </a:prstGeom>
          <a:ln>
            <a:noFill/>
          </a:ln>
          <a:effectLst>
            <a:softEdge rad="38100"/>
          </a:effectLst>
        </p:spPr>
      </p:pic>
      <p:sp>
        <p:nvSpPr>
          <p:cNvPr id="141" name="テキスト ボックス 140">
            <a:extLst>
              <a:ext uri="{FF2B5EF4-FFF2-40B4-BE49-F238E27FC236}">
                <a16:creationId xmlns:a16="http://schemas.microsoft.com/office/drawing/2014/main" id="{C157D297-CDA0-40AB-8B89-7DAF670E248A}"/>
              </a:ext>
            </a:extLst>
          </p:cNvPr>
          <p:cNvSpPr txBox="1"/>
          <p:nvPr/>
        </p:nvSpPr>
        <p:spPr>
          <a:xfrm>
            <a:off x="3796515" y="7491895"/>
            <a:ext cx="2206570" cy="1074012"/>
          </a:xfrm>
          <a:prstGeom prst="rect">
            <a:avLst/>
          </a:prstGeom>
          <a:noFill/>
        </p:spPr>
        <p:txBody>
          <a:bodyPr wrap="square" rtlCol="0">
            <a:spAutoFit/>
          </a:bodyPr>
          <a:lstStyle/>
          <a:p>
            <a:pPr>
              <a:lnSpc>
                <a:spcPts val="1100"/>
              </a:lnSpc>
            </a:pP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ものづくり</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あきないづくり</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まちづくり</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をテーマに</a:t>
            </a:r>
            <a:r>
              <a:rPr kumimoji="1" lang="en-US" altLang="ja-JP" sz="800" dirty="0">
                <a:latin typeface="UD デジタル 教科書体 NP-R" panose="02020400000000000000" pitchFamily="18" charset="-128"/>
                <a:ea typeface="UD デジタル 教科書体 NP-R" panose="02020400000000000000" pitchFamily="18" charset="-128"/>
              </a:rPr>
              <a:t>､ </a:t>
            </a:r>
            <a:r>
              <a:rPr kumimoji="1" lang="ja-JP" altLang="en-US" sz="800" dirty="0">
                <a:latin typeface="UD デジタル 教科書体 NP-R" panose="02020400000000000000" pitchFamily="18" charset="-128"/>
                <a:ea typeface="UD デジタル 教科書体 NP-R" panose="02020400000000000000" pitchFamily="18" charset="-128"/>
              </a:rPr>
              <a:t>リサーチ</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プランニング</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コンサルティングで活躍中。</a:t>
            </a:r>
            <a:r>
              <a:rPr kumimoji="1" lang="en-US" altLang="ja-JP" sz="800" dirty="0">
                <a:latin typeface="UD デジタル 教科書体 NP-R" panose="02020400000000000000" pitchFamily="18" charset="-128"/>
                <a:ea typeface="UD デジタル 教科書体 NP-R" panose="02020400000000000000" pitchFamily="18" charset="-128"/>
              </a:rPr>
              <a:t>1995</a:t>
            </a:r>
            <a:r>
              <a:rPr kumimoji="1" lang="ja-JP" altLang="en-US" sz="800" dirty="0">
                <a:latin typeface="UD デジタル 教科書体 NP-R" panose="02020400000000000000" pitchFamily="18" charset="-128"/>
                <a:ea typeface="UD デジタル 教科書体 NP-R" panose="02020400000000000000" pitchFamily="18" charset="-128"/>
              </a:rPr>
              <a:t>年に</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株</a:t>
            </a:r>
            <a:r>
              <a:rPr kumimoji="1" lang="en-US" altLang="ja-JP" sz="800" dirty="0">
                <a:latin typeface="UD デジタル 教科書体 NP-R" panose="02020400000000000000" pitchFamily="18" charset="-128"/>
                <a:ea typeface="UD デジタル 教科書体 NP-R" panose="02020400000000000000" pitchFamily="18" charset="-128"/>
              </a:rPr>
              <a:t>) </a:t>
            </a:r>
            <a:r>
              <a:rPr kumimoji="1" lang="ja-JP" altLang="en-US" sz="800" dirty="0">
                <a:latin typeface="UD デジタル 教科書体 NP-R" panose="02020400000000000000" pitchFamily="18" charset="-128"/>
                <a:ea typeface="UD デジタル 教科書体 NP-R" panose="02020400000000000000" pitchFamily="18" charset="-128"/>
              </a:rPr>
              <a:t>プランニングコンサルタント設立、代表取締役就任。行政の政策立案</a:t>
            </a:r>
            <a:r>
              <a:rPr kumimoji="1" lang="en-US" altLang="ja-JP"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民間の事業開発等の他、中心市街地サポートアドバイザーなど、多数の公職を担っている。</a:t>
            </a:r>
          </a:p>
        </p:txBody>
      </p:sp>
      <p:sp>
        <p:nvSpPr>
          <p:cNvPr id="142" name="テキスト ボックス 141">
            <a:extLst>
              <a:ext uri="{FF2B5EF4-FFF2-40B4-BE49-F238E27FC236}">
                <a16:creationId xmlns:a16="http://schemas.microsoft.com/office/drawing/2014/main" id="{3CFAFB35-9CC3-4EE7-A571-273B80088F0C}"/>
              </a:ext>
            </a:extLst>
          </p:cNvPr>
          <p:cNvSpPr txBox="1"/>
          <p:nvPr/>
        </p:nvSpPr>
        <p:spPr>
          <a:xfrm>
            <a:off x="3736999" y="7187548"/>
            <a:ext cx="3541814" cy="369332"/>
          </a:xfrm>
          <a:prstGeom prst="rect">
            <a:avLst/>
          </a:prstGeom>
          <a:noFill/>
        </p:spPr>
        <p:txBody>
          <a:bodyPr wrap="squar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◆大橋 賢也 氏　（</a:t>
            </a:r>
            <a:r>
              <a:rPr kumimoji="1" lang="ja-JP" altLang="en-US" sz="900" spc="-100" dirty="0">
                <a:latin typeface="UD デジタル 教科書体 NP-R" panose="02020400000000000000" pitchFamily="18" charset="-128"/>
                <a:ea typeface="UD デジタル 教科書体 NP-R" panose="02020400000000000000" pitchFamily="18" charset="-128"/>
              </a:rPr>
              <a:t>株）プランニングコンサルタント代表取締役</a:t>
            </a:r>
            <a:endParaRPr kumimoji="1" lang="en-US" altLang="ja-JP" sz="900" spc="-100" dirty="0">
              <a:latin typeface="UD デジタル 教科書体 NP-R" panose="02020400000000000000" pitchFamily="18" charset="-128"/>
              <a:ea typeface="UD デジタル 教科書体 NP-R" panose="02020400000000000000" pitchFamily="18" charset="-128"/>
            </a:endParaRPr>
          </a:p>
          <a:p>
            <a:r>
              <a:rPr kumimoji="1" lang="ja-JP" altLang="en-US" sz="900" spc="-100" dirty="0">
                <a:latin typeface="UD デジタル 教科書体 NP-R" panose="02020400000000000000" pitchFamily="18" charset="-128"/>
                <a:ea typeface="UD デジタル 教科書体 NP-R" panose="02020400000000000000" pitchFamily="18" charset="-128"/>
              </a:rPr>
              <a:t>　　　　　　            </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44" name="テキスト ボックス 143">
            <a:extLst>
              <a:ext uri="{FF2B5EF4-FFF2-40B4-BE49-F238E27FC236}">
                <a16:creationId xmlns:a16="http://schemas.microsoft.com/office/drawing/2014/main" id="{EAC8C1C8-6585-4CA0-8486-4E8601CDB4DB}"/>
              </a:ext>
            </a:extLst>
          </p:cNvPr>
          <p:cNvSpPr txBox="1"/>
          <p:nvPr/>
        </p:nvSpPr>
        <p:spPr>
          <a:xfrm>
            <a:off x="6089412" y="9448585"/>
            <a:ext cx="721372"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特設</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146" name="テキスト ボックス 145">
            <a:extLst>
              <a:ext uri="{FF2B5EF4-FFF2-40B4-BE49-F238E27FC236}">
                <a16:creationId xmlns:a16="http://schemas.microsoft.com/office/drawing/2014/main" id="{88C46D5A-2F7D-441C-A92F-4924463639A5}"/>
              </a:ext>
            </a:extLst>
          </p:cNvPr>
          <p:cNvSpPr txBox="1"/>
          <p:nvPr/>
        </p:nvSpPr>
        <p:spPr>
          <a:xfrm>
            <a:off x="1301273" y="932331"/>
            <a:ext cx="5584111" cy="292388"/>
          </a:xfrm>
          <a:prstGeom prst="rect">
            <a:avLst/>
          </a:prstGeom>
          <a:noFill/>
        </p:spPr>
        <p:txBody>
          <a:bodyPr wrap="square" rtlCol="0">
            <a:spAutoFit/>
          </a:bodyPr>
          <a:lstStyle/>
          <a:p>
            <a:pPr algn="ct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～地域の持続的発展のための中小商業者等の機能活性化について～</a:t>
            </a:r>
            <a:endParaRPr kumimoji="1" lang="en-US" altLang="ja-JP" sz="1300" b="1" dirty="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47" name="テキスト ボックス 146">
            <a:extLst>
              <a:ext uri="{FF2B5EF4-FFF2-40B4-BE49-F238E27FC236}">
                <a16:creationId xmlns:a16="http://schemas.microsoft.com/office/drawing/2014/main" id="{92ADC0C5-182D-4D36-8730-715581AD4500}"/>
              </a:ext>
            </a:extLst>
          </p:cNvPr>
          <p:cNvSpPr txBox="1"/>
          <p:nvPr/>
        </p:nvSpPr>
        <p:spPr>
          <a:xfrm>
            <a:off x="1039360" y="541790"/>
            <a:ext cx="6181642" cy="400110"/>
          </a:xfrm>
          <a:prstGeom prst="rect">
            <a:avLst/>
          </a:prstGeom>
          <a:noFill/>
        </p:spPr>
        <p:txBody>
          <a:bodyPr wrap="square" rtlCol="0">
            <a:spAutoFit/>
          </a:bodyPr>
          <a:lstStyle/>
          <a:p>
            <a:pPr algn="ctr"/>
            <a:r>
              <a:rPr kumimoji="1" lang="ja-JP" altLang="en-US" sz="2000" b="1" dirty="0">
                <a:solidFill>
                  <a:srgbClr val="FF6600"/>
                </a:solidFill>
                <a:latin typeface="UD デジタル 教科書体 NP-B" panose="02020700000000000000" pitchFamily="18" charset="-128"/>
                <a:ea typeface="UD デジタル 教科書体 NP-B" panose="02020700000000000000" pitchFamily="18" charset="-128"/>
              </a:rPr>
              <a:t>商店街等モデル普及セミナー</a:t>
            </a:r>
            <a:endParaRPr kumimoji="1" lang="en-US" altLang="ja-JP" sz="2000" b="1" dirty="0">
              <a:solidFill>
                <a:srgbClr val="FF6600"/>
              </a:solidFill>
              <a:latin typeface="UD デジタル 教科書体 NP-B" panose="02020700000000000000" pitchFamily="18" charset="-128"/>
              <a:ea typeface="UD デジタル 教科書体 NP-B" panose="02020700000000000000" pitchFamily="18" charset="-128"/>
            </a:endParaRPr>
          </a:p>
        </p:txBody>
      </p:sp>
      <p:pic>
        <p:nvPicPr>
          <p:cNvPr id="148" name="図 147">
            <a:extLst>
              <a:ext uri="{FF2B5EF4-FFF2-40B4-BE49-F238E27FC236}">
                <a16:creationId xmlns:a16="http://schemas.microsoft.com/office/drawing/2014/main" id="{64B66946-5B65-4306-AB73-D3C05F988A8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787" t="16312" r="18343" b="19497"/>
          <a:stretch/>
        </p:blipFill>
        <p:spPr>
          <a:xfrm>
            <a:off x="437170" y="495467"/>
            <a:ext cx="933895" cy="720000"/>
          </a:xfrm>
          <a:prstGeom prst="rect">
            <a:avLst/>
          </a:prstGeom>
        </p:spPr>
      </p:pic>
      <p:pic>
        <p:nvPicPr>
          <p:cNvPr id="7" name="図 6">
            <a:extLst>
              <a:ext uri="{FF2B5EF4-FFF2-40B4-BE49-F238E27FC236}">
                <a16:creationId xmlns:a16="http://schemas.microsoft.com/office/drawing/2014/main" id="{F8EE4CD7-4926-4F15-B5D3-2BF0E811F572}"/>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0956" t="6777" r="23323" b="26550"/>
          <a:stretch/>
        </p:blipFill>
        <p:spPr>
          <a:xfrm>
            <a:off x="6011375" y="7538195"/>
            <a:ext cx="920966" cy="1004400"/>
          </a:xfrm>
          <a:prstGeom prst="ellipse">
            <a:avLst/>
          </a:prstGeom>
          <a:ln>
            <a:noFill/>
          </a:ln>
          <a:effectLst>
            <a:softEdge rad="38100"/>
          </a:effectLst>
        </p:spPr>
      </p:pic>
      <p:sp>
        <p:nvSpPr>
          <p:cNvPr id="67" name="正方形/長方形 66">
            <a:extLst>
              <a:ext uri="{FF2B5EF4-FFF2-40B4-BE49-F238E27FC236}">
                <a16:creationId xmlns:a16="http://schemas.microsoft.com/office/drawing/2014/main" id="{BF8228FA-90DF-4A4C-85D5-848A1A74633A}"/>
              </a:ext>
            </a:extLst>
          </p:cNvPr>
          <p:cNvSpPr/>
          <p:nvPr/>
        </p:nvSpPr>
        <p:spPr>
          <a:xfrm>
            <a:off x="2810588" y="3089163"/>
            <a:ext cx="4361969" cy="3718782"/>
          </a:xfrm>
          <a:prstGeom prst="rect">
            <a:avLst/>
          </a:prstGeom>
          <a:solidFill>
            <a:schemeClr val="bg1">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EFD97BE8-E113-4FA0-87CE-B3035E36E522}"/>
              </a:ext>
            </a:extLst>
          </p:cNvPr>
          <p:cNvSpPr/>
          <p:nvPr/>
        </p:nvSpPr>
        <p:spPr>
          <a:xfrm>
            <a:off x="2933126" y="3857561"/>
            <a:ext cx="4104468" cy="2124000"/>
          </a:xfrm>
          <a:prstGeom prst="roundRect">
            <a:avLst>
              <a:gd name="adj" fmla="val 6495"/>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96" name="テキスト ボックス 95">
            <a:extLst>
              <a:ext uri="{FF2B5EF4-FFF2-40B4-BE49-F238E27FC236}">
                <a16:creationId xmlns:a16="http://schemas.microsoft.com/office/drawing/2014/main" id="{DE848124-A942-4DBA-84E8-78CD51D05230}"/>
              </a:ext>
            </a:extLst>
          </p:cNvPr>
          <p:cNvSpPr txBox="1"/>
          <p:nvPr/>
        </p:nvSpPr>
        <p:spPr>
          <a:xfrm>
            <a:off x="3591499" y="3195927"/>
            <a:ext cx="3291518" cy="246221"/>
          </a:xfrm>
          <a:prstGeom prst="rect">
            <a:avLst/>
          </a:prstGeom>
          <a:noFill/>
        </p:spPr>
        <p:txBody>
          <a:bodyPr wrap="square" rtlCol="0">
            <a:spAutoFit/>
          </a:bodyPr>
          <a:lstStyle/>
          <a:p>
            <a:r>
              <a:rPr kumimoji="1" lang="en-US" altLang="ja-JP" sz="1000" dirty="0">
                <a:latin typeface="UD デジタル 教科書体 NP-R" panose="02020400000000000000" pitchFamily="18" charset="-128"/>
                <a:ea typeface="UD デジタル 教科書体 NP-R" panose="02020400000000000000" pitchFamily="18" charset="-128"/>
              </a:rPr>
              <a:t>&lt;</a:t>
            </a:r>
            <a:r>
              <a:rPr kumimoji="1" lang="ja-JP" altLang="en-US" sz="1000" dirty="0">
                <a:latin typeface="UD デジタル 教科書体 NP-R" panose="02020400000000000000" pitchFamily="18" charset="-128"/>
                <a:ea typeface="UD デジタル 教科書体 NP-R" panose="02020400000000000000" pitchFamily="18" charset="-128"/>
              </a:rPr>
              <a:t>中小企業庁の商業振興施策について</a:t>
            </a:r>
            <a:r>
              <a:rPr kumimoji="1" lang="en-US" altLang="ja-JP" sz="1000" dirty="0">
                <a:latin typeface="UD デジタル 教科書体 NP-R" panose="02020400000000000000" pitchFamily="18" charset="-128"/>
                <a:ea typeface="UD デジタル 教科書体 NP-R" panose="02020400000000000000" pitchFamily="18" charset="-128"/>
              </a:rPr>
              <a:t>&gt;</a:t>
            </a:r>
          </a:p>
        </p:txBody>
      </p:sp>
      <p:sp>
        <p:nvSpPr>
          <p:cNvPr id="97" name="テキスト ボックス 96">
            <a:extLst>
              <a:ext uri="{FF2B5EF4-FFF2-40B4-BE49-F238E27FC236}">
                <a16:creationId xmlns:a16="http://schemas.microsoft.com/office/drawing/2014/main" id="{A668A19E-C724-4E04-AAD6-E87110114C9B}"/>
              </a:ext>
            </a:extLst>
          </p:cNvPr>
          <p:cNvSpPr txBox="1"/>
          <p:nvPr/>
        </p:nvSpPr>
        <p:spPr>
          <a:xfrm>
            <a:off x="3030390" y="3536269"/>
            <a:ext cx="3936071" cy="246221"/>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近畿経済産業局産業部 流通・サービス産業課 　</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sp>
        <p:nvSpPr>
          <p:cNvPr id="102" name="テキスト ボックス 101">
            <a:extLst>
              <a:ext uri="{FF2B5EF4-FFF2-40B4-BE49-F238E27FC236}">
                <a16:creationId xmlns:a16="http://schemas.microsoft.com/office/drawing/2014/main" id="{8D97357C-40A3-4191-863A-16DE82DF6CD9}"/>
              </a:ext>
            </a:extLst>
          </p:cNvPr>
          <p:cNvSpPr txBox="1"/>
          <p:nvPr/>
        </p:nvSpPr>
        <p:spPr>
          <a:xfrm>
            <a:off x="3575007" y="3945998"/>
            <a:ext cx="3468547" cy="246221"/>
          </a:xfrm>
          <a:prstGeom prst="rect">
            <a:avLst/>
          </a:prstGeom>
          <a:noFill/>
        </p:spPr>
        <p:txBody>
          <a:bodyPr wrap="square" rtlCol="0">
            <a:spAutoFit/>
          </a:bodyPr>
          <a:lstStyle/>
          <a:p>
            <a:r>
              <a:rPr kumimoji="1" lang="en-US" altLang="ja-JP" sz="1000" b="1" dirty="0">
                <a:latin typeface="UD デジタル 教科書体 NP-R" panose="02020400000000000000" pitchFamily="18" charset="-128"/>
                <a:ea typeface="UD デジタル 教科書体 NP-R" panose="02020400000000000000" pitchFamily="18" charset="-128"/>
              </a:rPr>
              <a:t>&lt;</a:t>
            </a:r>
            <a:r>
              <a:rPr kumimoji="1" lang="ja-JP" altLang="en-US" sz="1000" b="1" dirty="0">
                <a:latin typeface="UD デジタル 教科書体 NP-R" panose="02020400000000000000" pitchFamily="18" charset="-128"/>
                <a:ea typeface="UD デジタル 教科書体 NP-R" panose="02020400000000000000" pitchFamily="18" charset="-128"/>
              </a:rPr>
              <a:t>事例紹介</a:t>
            </a:r>
            <a:r>
              <a:rPr kumimoji="1" lang="en-US" altLang="ja-JP" sz="1000" b="1" dirty="0">
                <a:latin typeface="UD デジタル 教科書体 NP-R" panose="02020400000000000000" pitchFamily="18" charset="-128"/>
                <a:ea typeface="UD デジタル 教科書体 NP-R" panose="02020400000000000000" pitchFamily="18" charset="-128"/>
              </a:rPr>
              <a:t>&gt;</a:t>
            </a:r>
          </a:p>
        </p:txBody>
      </p:sp>
      <p:sp>
        <p:nvSpPr>
          <p:cNvPr id="103" name="テキスト ボックス 102">
            <a:extLst>
              <a:ext uri="{FF2B5EF4-FFF2-40B4-BE49-F238E27FC236}">
                <a16:creationId xmlns:a16="http://schemas.microsoft.com/office/drawing/2014/main" id="{89325DCC-9D5F-462C-A6B8-D63B6B246F04}"/>
              </a:ext>
            </a:extLst>
          </p:cNvPr>
          <p:cNvSpPr txBox="1"/>
          <p:nvPr/>
        </p:nvSpPr>
        <p:spPr>
          <a:xfrm>
            <a:off x="3034024" y="4547812"/>
            <a:ext cx="4298306"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株</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プランニングコンサルタント代表取締役　大橋 賢也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104" name="図 103">
            <a:extLst>
              <a:ext uri="{FF2B5EF4-FFF2-40B4-BE49-F238E27FC236}">
                <a16:creationId xmlns:a16="http://schemas.microsoft.com/office/drawing/2014/main" id="{DCA4FB6D-AD85-4AF1-8B72-F13D5CE1360D}"/>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13900" y="3426526"/>
            <a:ext cx="4104468" cy="178666"/>
          </a:xfrm>
          <a:prstGeom prst="rect">
            <a:avLst/>
          </a:prstGeom>
        </p:spPr>
      </p:pic>
      <p:pic>
        <p:nvPicPr>
          <p:cNvPr id="105" name="図 104">
            <a:extLst>
              <a:ext uri="{FF2B5EF4-FFF2-40B4-BE49-F238E27FC236}">
                <a16:creationId xmlns:a16="http://schemas.microsoft.com/office/drawing/2014/main" id="{0A7EA89C-659E-4242-BF31-83801AB4120C}"/>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18464" y="5095272"/>
            <a:ext cx="4104468" cy="178666"/>
          </a:xfrm>
          <a:prstGeom prst="rect">
            <a:avLst/>
          </a:prstGeom>
        </p:spPr>
      </p:pic>
      <p:pic>
        <p:nvPicPr>
          <p:cNvPr id="106" name="図 105">
            <a:extLst>
              <a:ext uri="{FF2B5EF4-FFF2-40B4-BE49-F238E27FC236}">
                <a16:creationId xmlns:a16="http://schemas.microsoft.com/office/drawing/2014/main" id="{979DCA70-2548-4D65-8061-DD3AD28A622B}"/>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24548" y="6345462"/>
            <a:ext cx="4104468" cy="178666"/>
          </a:xfrm>
          <a:prstGeom prst="rect">
            <a:avLst/>
          </a:prstGeom>
        </p:spPr>
      </p:pic>
      <p:sp>
        <p:nvSpPr>
          <p:cNvPr id="107" name="テキスト ボックス 106">
            <a:extLst>
              <a:ext uri="{FF2B5EF4-FFF2-40B4-BE49-F238E27FC236}">
                <a16:creationId xmlns:a16="http://schemas.microsoft.com/office/drawing/2014/main" id="{1C299F40-638A-4BEF-98E4-9BAE967D4B67}"/>
              </a:ext>
            </a:extLst>
          </p:cNvPr>
          <p:cNvSpPr txBox="1"/>
          <p:nvPr/>
        </p:nvSpPr>
        <p:spPr>
          <a:xfrm>
            <a:off x="3575007" y="6099241"/>
            <a:ext cx="3490514" cy="246221"/>
          </a:xfrm>
          <a:prstGeom prst="rect">
            <a:avLst/>
          </a:prstGeom>
          <a:noFill/>
        </p:spPr>
        <p:txBody>
          <a:bodyPr wrap="square" rtlCol="0">
            <a:spAutoFit/>
          </a:bodyPr>
          <a:lstStyle/>
          <a:p>
            <a:r>
              <a:rPr kumimoji="1" lang="en-US" altLang="ja-JP" sz="1000" dirty="0">
                <a:latin typeface="UD デジタル 教科書体 NP-R" panose="02020400000000000000" pitchFamily="18" charset="-128"/>
                <a:ea typeface="UD デジタル 教科書体 NP-R" panose="02020400000000000000" pitchFamily="18" charset="-128"/>
              </a:rPr>
              <a:t>&lt;</a:t>
            </a:r>
            <a:r>
              <a:rPr kumimoji="1" lang="ja-JP" altLang="en-US" sz="1000" dirty="0">
                <a:latin typeface="UD デジタル 教科書体 NP-R" panose="02020400000000000000" pitchFamily="18" charset="-128"/>
                <a:ea typeface="UD デジタル 教科書体 NP-R" panose="02020400000000000000" pitchFamily="18" charset="-128"/>
              </a:rPr>
              <a:t>大阪府の商業振興施策について</a:t>
            </a:r>
            <a:r>
              <a:rPr kumimoji="1" lang="en-US" altLang="ja-JP" sz="1000" dirty="0">
                <a:latin typeface="UD デジタル 教科書体 NP-R" panose="02020400000000000000" pitchFamily="18" charset="-128"/>
                <a:ea typeface="UD デジタル 教科書体 NP-R" panose="02020400000000000000" pitchFamily="18" charset="-128"/>
              </a:rPr>
              <a:t>&gt;</a:t>
            </a:r>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sp>
        <p:nvSpPr>
          <p:cNvPr id="108" name="テキスト ボックス 107">
            <a:extLst>
              <a:ext uri="{FF2B5EF4-FFF2-40B4-BE49-F238E27FC236}">
                <a16:creationId xmlns:a16="http://schemas.microsoft.com/office/drawing/2014/main" id="{7D3C2DF7-FD67-4C27-A0AE-44AC73E321AE}"/>
              </a:ext>
            </a:extLst>
          </p:cNvPr>
          <p:cNvSpPr txBox="1"/>
          <p:nvPr/>
        </p:nvSpPr>
        <p:spPr>
          <a:xfrm>
            <a:off x="3022043" y="6469699"/>
            <a:ext cx="4031036" cy="246221"/>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大阪府商工労働部 中小企業支援室 商業・サービス産業課</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109" name="グループ化 108">
            <a:extLst>
              <a:ext uri="{FF2B5EF4-FFF2-40B4-BE49-F238E27FC236}">
                <a16:creationId xmlns:a16="http://schemas.microsoft.com/office/drawing/2014/main" id="{54DBB7BB-F0B0-4EFB-B930-4F85A5E8A234}"/>
              </a:ext>
            </a:extLst>
          </p:cNvPr>
          <p:cNvGrpSpPr/>
          <p:nvPr/>
        </p:nvGrpSpPr>
        <p:grpSpPr>
          <a:xfrm>
            <a:off x="2851017" y="3124199"/>
            <a:ext cx="877274" cy="302327"/>
            <a:chOff x="-1108863" y="4268507"/>
            <a:chExt cx="877274" cy="302327"/>
          </a:xfrm>
        </p:grpSpPr>
        <p:sp>
          <p:nvSpPr>
            <p:cNvPr id="110" name="正方形/長方形 109">
              <a:extLst>
                <a:ext uri="{FF2B5EF4-FFF2-40B4-BE49-F238E27FC236}">
                  <a16:creationId xmlns:a16="http://schemas.microsoft.com/office/drawing/2014/main" id="{0F0F9CE7-24B4-448B-8909-7530CB8570BE}"/>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1" name="テキスト ボックス 110">
              <a:extLst>
                <a:ext uri="{FF2B5EF4-FFF2-40B4-BE49-F238E27FC236}">
                  <a16:creationId xmlns:a16="http://schemas.microsoft.com/office/drawing/2014/main" id="{339B3FBF-C2E5-4D1E-9D53-6C12AD13FEBF}"/>
                </a:ext>
              </a:extLst>
            </p:cNvPr>
            <p:cNvSpPr txBox="1"/>
            <p:nvPr/>
          </p:nvSpPr>
          <p:spPr>
            <a:xfrm>
              <a:off x="-1108863" y="4268507"/>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第１部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grpSp>
        <p:nvGrpSpPr>
          <p:cNvPr id="113" name="グループ化 112">
            <a:extLst>
              <a:ext uri="{FF2B5EF4-FFF2-40B4-BE49-F238E27FC236}">
                <a16:creationId xmlns:a16="http://schemas.microsoft.com/office/drawing/2014/main" id="{D9692E13-1A7B-457B-A077-5DD25BD1021B}"/>
              </a:ext>
            </a:extLst>
          </p:cNvPr>
          <p:cNvGrpSpPr/>
          <p:nvPr/>
        </p:nvGrpSpPr>
        <p:grpSpPr>
          <a:xfrm>
            <a:off x="2854884" y="3880361"/>
            <a:ext cx="877274" cy="302327"/>
            <a:chOff x="-1108863" y="4267781"/>
            <a:chExt cx="877274" cy="302327"/>
          </a:xfrm>
        </p:grpSpPr>
        <p:sp>
          <p:nvSpPr>
            <p:cNvPr id="114" name="正方形/長方形 113">
              <a:extLst>
                <a:ext uri="{FF2B5EF4-FFF2-40B4-BE49-F238E27FC236}">
                  <a16:creationId xmlns:a16="http://schemas.microsoft.com/office/drawing/2014/main" id="{6E6834F9-40ED-40CE-AFBF-FAE17BC1B040}"/>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6" name="テキスト ボックス 115">
              <a:extLst>
                <a:ext uri="{FF2B5EF4-FFF2-40B4-BE49-F238E27FC236}">
                  <a16:creationId xmlns:a16="http://schemas.microsoft.com/office/drawing/2014/main" id="{EC7ED442-4B1D-41B7-B1E1-35236F573914}"/>
                </a:ext>
              </a:extLst>
            </p:cNvPr>
            <p:cNvSpPr txBox="1"/>
            <p:nvPr/>
          </p:nvSpPr>
          <p:spPr>
            <a:xfrm>
              <a:off x="-1108863" y="426778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grpSp>
        <p:nvGrpSpPr>
          <p:cNvPr id="117" name="グループ化 116">
            <a:extLst>
              <a:ext uri="{FF2B5EF4-FFF2-40B4-BE49-F238E27FC236}">
                <a16:creationId xmlns:a16="http://schemas.microsoft.com/office/drawing/2014/main" id="{149EFB99-E6DF-40A0-9838-1EC8DA994DB3}"/>
              </a:ext>
            </a:extLst>
          </p:cNvPr>
          <p:cNvGrpSpPr/>
          <p:nvPr/>
        </p:nvGrpSpPr>
        <p:grpSpPr>
          <a:xfrm>
            <a:off x="2864408" y="6039745"/>
            <a:ext cx="877274" cy="302327"/>
            <a:chOff x="-1108863" y="4283021"/>
            <a:chExt cx="877274" cy="302327"/>
          </a:xfrm>
        </p:grpSpPr>
        <p:sp>
          <p:nvSpPr>
            <p:cNvPr id="118" name="正方形/長方形 117">
              <a:extLst>
                <a:ext uri="{FF2B5EF4-FFF2-40B4-BE49-F238E27FC236}">
                  <a16:creationId xmlns:a16="http://schemas.microsoft.com/office/drawing/2014/main" id="{6F2A34F7-6EE5-43E7-A1F3-334697B9BE4C}"/>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9" name="テキスト ボックス 118">
              <a:extLst>
                <a:ext uri="{FF2B5EF4-FFF2-40B4-BE49-F238E27FC236}">
                  <a16:creationId xmlns:a16="http://schemas.microsoft.com/office/drawing/2014/main" id="{A47A6D00-94EA-4E29-956E-373AAF5AAC9A}"/>
                </a:ext>
              </a:extLst>
            </p:cNvPr>
            <p:cNvSpPr txBox="1"/>
            <p:nvPr/>
          </p:nvSpPr>
          <p:spPr>
            <a:xfrm>
              <a:off x="-1108863" y="428302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120" name="テキスト ボックス 119">
            <a:extLst>
              <a:ext uri="{FF2B5EF4-FFF2-40B4-BE49-F238E27FC236}">
                <a16:creationId xmlns:a16="http://schemas.microsoft.com/office/drawing/2014/main" id="{0FB2567C-2B3D-4B7D-B848-B7CBDE36B759}"/>
              </a:ext>
            </a:extLst>
          </p:cNvPr>
          <p:cNvSpPr txBox="1"/>
          <p:nvPr/>
        </p:nvSpPr>
        <p:spPr>
          <a:xfrm>
            <a:off x="3591499" y="4890502"/>
            <a:ext cx="3374962" cy="246221"/>
          </a:xfrm>
          <a:prstGeom prst="rect">
            <a:avLst/>
          </a:prstGeom>
          <a:noFill/>
        </p:spPr>
        <p:txBody>
          <a:bodyPr wrap="square" rtlCol="0">
            <a:spAutoFit/>
          </a:bodyPr>
          <a:lstStyle/>
          <a:p>
            <a:r>
              <a:rPr kumimoji="1" lang="en-US" altLang="ja-JP" sz="1000" b="1" dirty="0">
                <a:latin typeface="UD デジタル 教科書体 NP-R" panose="02020400000000000000" pitchFamily="18" charset="-128"/>
                <a:ea typeface="UD デジタル 教科書体 NP-R" panose="02020400000000000000" pitchFamily="18" charset="-128"/>
              </a:rPr>
              <a:t>&lt;</a:t>
            </a:r>
            <a:r>
              <a:rPr kumimoji="1" lang="ja-JP" altLang="en-US" sz="1000" b="1" dirty="0">
                <a:latin typeface="UD デジタル 教科書体 NP-R" panose="02020400000000000000" pitchFamily="18" charset="-128"/>
                <a:ea typeface="UD デジタル 教科書体 NP-R" panose="02020400000000000000" pitchFamily="18" charset="-128"/>
              </a:rPr>
              <a:t>基調講演</a:t>
            </a:r>
            <a:r>
              <a:rPr kumimoji="1" lang="en-US" altLang="ja-JP" sz="1000" b="1" dirty="0">
                <a:latin typeface="UD デジタル 教科書体 NP-R" panose="02020400000000000000" pitchFamily="18" charset="-128"/>
                <a:ea typeface="UD デジタル 教科書体 NP-R" panose="02020400000000000000" pitchFamily="18" charset="-128"/>
              </a:rPr>
              <a:t>&gt;</a:t>
            </a:r>
            <a:r>
              <a:rPr kumimoji="1" lang="ja-JP" altLang="en-US" sz="1000" b="1" dirty="0">
                <a:latin typeface="UD デジタル 教科書体 NP-R" panose="02020400000000000000" pitchFamily="18" charset="-128"/>
                <a:ea typeface="UD デジタル 教科書体 NP-R" panose="02020400000000000000" pitchFamily="18" charset="-128"/>
              </a:rPr>
              <a:t>　</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121" name="テキスト ボックス 120">
            <a:extLst>
              <a:ext uri="{FF2B5EF4-FFF2-40B4-BE49-F238E27FC236}">
                <a16:creationId xmlns:a16="http://schemas.microsoft.com/office/drawing/2014/main" id="{0BC0ADA9-63EB-46BD-984C-5B799DE976E1}"/>
              </a:ext>
            </a:extLst>
          </p:cNvPr>
          <p:cNvSpPr txBox="1"/>
          <p:nvPr/>
        </p:nvSpPr>
        <p:spPr>
          <a:xfrm>
            <a:off x="3030391" y="5216782"/>
            <a:ext cx="3936070" cy="415498"/>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シャッター街を４年で再生</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「油津が提示する商店街のかたち」</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122" name="図 121">
            <a:extLst>
              <a:ext uri="{FF2B5EF4-FFF2-40B4-BE49-F238E27FC236}">
                <a16:creationId xmlns:a16="http://schemas.microsoft.com/office/drawing/2014/main" id="{D37882A5-D878-440D-89F1-A78F5B9DCB19}"/>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17333" y="4177308"/>
            <a:ext cx="4104468" cy="178666"/>
          </a:xfrm>
          <a:prstGeom prst="rect">
            <a:avLst/>
          </a:prstGeom>
        </p:spPr>
      </p:pic>
      <p:grpSp>
        <p:nvGrpSpPr>
          <p:cNvPr id="123" name="グループ化 122">
            <a:extLst>
              <a:ext uri="{FF2B5EF4-FFF2-40B4-BE49-F238E27FC236}">
                <a16:creationId xmlns:a16="http://schemas.microsoft.com/office/drawing/2014/main" id="{2AC831A2-7CF8-4431-917B-DCFEB8EA2B6F}"/>
              </a:ext>
            </a:extLst>
          </p:cNvPr>
          <p:cNvGrpSpPr/>
          <p:nvPr/>
        </p:nvGrpSpPr>
        <p:grpSpPr>
          <a:xfrm>
            <a:off x="2851017" y="4795956"/>
            <a:ext cx="877274" cy="302327"/>
            <a:chOff x="2578753" y="3037925"/>
            <a:chExt cx="877274" cy="302327"/>
          </a:xfrm>
        </p:grpSpPr>
        <p:sp>
          <p:nvSpPr>
            <p:cNvPr id="124" name="正方形/長方形 123">
              <a:extLst>
                <a:ext uri="{FF2B5EF4-FFF2-40B4-BE49-F238E27FC236}">
                  <a16:creationId xmlns:a16="http://schemas.microsoft.com/office/drawing/2014/main" id="{339B5F55-6DAD-424B-866C-77CB6F996ADA}"/>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25" name="テキスト ボックス 124">
              <a:extLst>
                <a:ext uri="{FF2B5EF4-FFF2-40B4-BE49-F238E27FC236}">
                  <a16:creationId xmlns:a16="http://schemas.microsoft.com/office/drawing/2014/main" id="{17AC9FA5-6F18-4E22-A793-982A3666F8CE}"/>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58" name="テキスト ボックス 57">
            <a:extLst>
              <a:ext uri="{FF2B5EF4-FFF2-40B4-BE49-F238E27FC236}">
                <a16:creationId xmlns:a16="http://schemas.microsoft.com/office/drawing/2014/main" id="{F577414A-9BAD-4175-B49E-BD3D3EBFFAB0}"/>
              </a:ext>
            </a:extLst>
          </p:cNvPr>
          <p:cNvSpPr txBox="1"/>
          <p:nvPr/>
        </p:nvSpPr>
        <p:spPr>
          <a:xfrm>
            <a:off x="3028273" y="4281704"/>
            <a:ext cx="4009321" cy="253916"/>
          </a:xfrm>
          <a:prstGeom prst="rect">
            <a:avLst/>
          </a:prstGeom>
          <a:noFill/>
        </p:spPr>
        <p:txBody>
          <a:bodyPr wrap="square" rtlCol="0">
            <a:spAutoFit/>
          </a:bodyPr>
          <a:lstStyle/>
          <a:p>
            <a:r>
              <a:rPr kumimoji="1" lang="ja-JP" altLang="en-US" sz="1050" b="1" dirty="0">
                <a:latin typeface="UD デジタル 教科書体 NP-R" panose="02020400000000000000" pitchFamily="18" charset="-128"/>
                <a:ea typeface="UD デジタル 教科書体 NP-R" panose="02020400000000000000" pitchFamily="18" charset="-128"/>
              </a:rPr>
              <a:t>　「商店街における機能複合化の意味、事例」</a:t>
            </a:r>
            <a:endParaRPr kumimoji="1" lang="en-US" altLang="ja-JP" sz="1050" b="1" dirty="0">
              <a:latin typeface="UD デジタル 教科書体 NP-R" panose="02020400000000000000" pitchFamily="18" charset="-128"/>
              <a:ea typeface="UD デジタル 教科書体 NP-R" panose="02020400000000000000" pitchFamily="18" charset="-128"/>
            </a:endParaRPr>
          </a:p>
        </p:txBody>
      </p:sp>
      <p:sp>
        <p:nvSpPr>
          <p:cNvPr id="59" name="テキスト ボックス 58">
            <a:extLst>
              <a:ext uri="{FF2B5EF4-FFF2-40B4-BE49-F238E27FC236}">
                <a16:creationId xmlns:a16="http://schemas.microsoft.com/office/drawing/2014/main" id="{F4479539-615C-4A9A-8865-AC5B1D3E685E}"/>
              </a:ext>
            </a:extLst>
          </p:cNvPr>
          <p:cNvSpPr txBox="1"/>
          <p:nvPr/>
        </p:nvSpPr>
        <p:spPr>
          <a:xfrm>
            <a:off x="3031107" y="5648986"/>
            <a:ext cx="3936070" cy="253916"/>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株</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zh-TW" altLang="en-US" sz="1000" b="1" dirty="0">
                <a:latin typeface="UD デジタル 教科書体 NP-R" panose="02020400000000000000" pitchFamily="18" charset="-128"/>
                <a:ea typeface="UD デジタル 教科書体 NP-R" panose="02020400000000000000" pitchFamily="18" charset="-128"/>
              </a:rPr>
              <a:t>油津応援団代表取締役　黒田</a:t>
            </a: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zh-TW" altLang="en-US" sz="1000" b="1" dirty="0">
                <a:latin typeface="UD デジタル 教科書体 NP-R" panose="02020400000000000000" pitchFamily="18" charset="-128"/>
                <a:ea typeface="UD デジタル 教科書体 NP-R" panose="02020400000000000000" pitchFamily="18" charset="-128"/>
              </a:rPr>
              <a:t>泰裕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9245" y="8777890"/>
            <a:ext cx="655922" cy="655922"/>
          </a:xfrm>
          <a:prstGeom prst="rect">
            <a:avLst/>
          </a:prstGeom>
        </p:spPr>
      </p:pic>
    </p:spTree>
    <p:extLst>
      <p:ext uri="{BB962C8B-B14F-4D97-AF65-F5344CB8AC3E}">
        <p14:creationId xmlns:p14="http://schemas.microsoft.com/office/powerpoint/2010/main" val="333287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24"/>
          <p:cNvSpPr txBox="1">
            <a:spLocks noChangeArrowheads="1"/>
          </p:cNvSpPr>
          <p:nvPr/>
        </p:nvSpPr>
        <p:spPr bwMode="auto">
          <a:xfrm>
            <a:off x="186871" y="1614775"/>
            <a:ext cx="7200000" cy="285557"/>
          </a:xfrm>
          <a:prstGeom prst="rect">
            <a:avLst/>
          </a:prstGeom>
          <a:solidFill>
            <a:srgbClr val="0098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9600" rIns="0" bIns="39600">
            <a:noAutofit/>
          </a:bodyPr>
          <a:lstStyle>
            <a:lvl1pPr marL="228600" indent="-2286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b="1" dirty="0">
                <a:solidFill>
                  <a:schemeClr val="bg1"/>
                </a:solidFill>
                <a:latin typeface="Meiryo UI" pitchFamily="50" charset="-128"/>
                <a:ea typeface="Meiryo UI" pitchFamily="50" charset="-128"/>
                <a:cs typeface="Meiryo UI" pitchFamily="50" charset="-128"/>
              </a:rPr>
              <a:t>事業の内容</a:t>
            </a:r>
            <a:endParaRPr lang="en-US" altLang="ja-JP" sz="1200" b="1" dirty="0">
              <a:solidFill>
                <a:schemeClr val="bg1"/>
              </a:solidFill>
              <a:latin typeface="Meiryo UI" pitchFamily="50" charset="-128"/>
              <a:ea typeface="Meiryo UI" pitchFamily="50" charset="-128"/>
              <a:cs typeface="Meiryo UI" pitchFamily="50" charset="-128"/>
            </a:endParaRPr>
          </a:p>
        </p:txBody>
      </p:sp>
      <p:sp>
        <p:nvSpPr>
          <p:cNvPr id="8" name="角丸四角形 7"/>
          <p:cNvSpPr/>
          <p:nvPr/>
        </p:nvSpPr>
        <p:spPr>
          <a:xfrm>
            <a:off x="6006783" y="-247243"/>
            <a:ext cx="2131110" cy="870520"/>
          </a:xfrm>
          <a:prstGeom prst="roundRect">
            <a:avLst>
              <a:gd name="adj" fmla="val 26807"/>
            </a:avLst>
          </a:prstGeom>
          <a:solidFill>
            <a:srgbClr val="0098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60"/>
          <p:cNvSpPr txBox="1">
            <a:spLocks noChangeArrowheads="1"/>
          </p:cNvSpPr>
          <p:nvPr/>
        </p:nvSpPr>
        <p:spPr bwMode="white">
          <a:xfrm>
            <a:off x="6082233" y="-49034"/>
            <a:ext cx="219800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en-US" altLang="zh-TW"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r>
              <a:rPr lang="zh-TW" altLang="en-US" sz="900" dirty="0">
                <a:solidFill>
                  <a:schemeClr val="bg1"/>
                </a:solidFill>
                <a:latin typeface="Meiryo UI" pitchFamily="50" charset="-128"/>
                <a:ea typeface="Meiryo UI" pitchFamily="50" charset="-128"/>
                <a:cs typeface="Meiryo UI" pitchFamily="50" charset="-128"/>
              </a:rPr>
              <a:t>中小企業庁　</a:t>
            </a:r>
            <a:r>
              <a:rPr lang="ja-JP" altLang="en-US" sz="900" dirty="0">
                <a:solidFill>
                  <a:schemeClr val="bg1"/>
                </a:solidFill>
                <a:latin typeface="Meiryo UI" pitchFamily="50" charset="-128"/>
                <a:ea typeface="Meiryo UI" pitchFamily="50" charset="-128"/>
                <a:cs typeface="Meiryo UI" pitchFamily="50" charset="-128"/>
              </a:rPr>
              <a:t>商業課</a:t>
            </a:r>
            <a:endParaRPr lang="en-US" altLang="ja-JP"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endParaRPr lang="en-US" altLang="zh-TW"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900" dirty="0">
                <a:solidFill>
                  <a:schemeClr val="bg1"/>
                </a:solidFill>
                <a:latin typeface="Meiryo UI" pitchFamily="50" charset="-128"/>
                <a:ea typeface="Meiryo UI" pitchFamily="50" charset="-128"/>
                <a:cs typeface="Meiryo UI" pitchFamily="50" charset="-128"/>
              </a:rPr>
              <a:t>中心市街地活性化室</a:t>
            </a:r>
            <a:endParaRPr lang="en-US" altLang="ja-JP"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endParaRPr lang="en-US" altLang="zh-TW" sz="900" dirty="0">
              <a:solidFill>
                <a:schemeClr val="bg1"/>
              </a:solidFill>
              <a:latin typeface="Meiryo UI" pitchFamily="50" charset="-128"/>
              <a:ea typeface="Meiryo UI" pitchFamily="50" charset="-128"/>
              <a:cs typeface="Meiryo UI" pitchFamily="50" charset="-128"/>
            </a:endParaRPr>
          </a:p>
        </p:txBody>
      </p:sp>
      <p:sp>
        <p:nvSpPr>
          <p:cNvPr id="12" name="テキスト ボックス 24"/>
          <p:cNvSpPr txBox="1">
            <a:spLocks noChangeArrowheads="1"/>
          </p:cNvSpPr>
          <p:nvPr/>
        </p:nvSpPr>
        <p:spPr bwMode="auto">
          <a:xfrm>
            <a:off x="174924" y="4579690"/>
            <a:ext cx="7200000" cy="274520"/>
          </a:xfrm>
          <a:prstGeom prst="rect">
            <a:avLst/>
          </a:prstGeom>
          <a:solidFill>
            <a:srgbClr val="0098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9600" rIns="0" bIns="39600">
            <a:spAutoFit/>
          </a:bodyPr>
          <a:lstStyle>
            <a:lvl1pPr marL="228600" indent="-2286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b="1" dirty="0">
                <a:solidFill>
                  <a:schemeClr val="bg1"/>
                </a:solidFill>
                <a:latin typeface="Meiryo UI" pitchFamily="50" charset="-128"/>
                <a:ea typeface="Meiryo UI" pitchFamily="50" charset="-128"/>
                <a:cs typeface="Meiryo UI" pitchFamily="50" charset="-128"/>
              </a:rPr>
              <a:t>事業イメージ</a:t>
            </a:r>
            <a:endParaRPr lang="en-US" altLang="ja-JP" sz="1200" b="1" dirty="0">
              <a:solidFill>
                <a:schemeClr val="bg1"/>
              </a:solidFill>
              <a:latin typeface="Meiryo UI" pitchFamily="50" charset="-128"/>
              <a:ea typeface="Meiryo UI" pitchFamily="50" charset="-128"/>
              <a:cs typeface="Meiryo UI" pitchFamily="50" charset="-128"/>
            </a:endParaRPr>
          </a:p>
        </p:txBody>
      </p:sp>
      <p:sp>
        <p:nvSpPr>
          <p:cNvPr id="13" name="テキスト ボックス 8"/>
          <p:cNvSpPr txBox="1">
            <a:spLocks noChangeArrowheads="1"/>
          </p:cNvSpPr>
          <p:nvPr/>
        </p:nvSpPr>
        <p:spPr bwMode="auto">
          <a:xfrm>
            <a:off x="381795" y="1943573"/>
            <a:ext cx="6768000" cy="25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9388" indent="-179388"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just" eaLnBrk="1" hangingPunct="1">
              <a:lnSpc>
                <a:spcPts val="1600"/>
              </a:lnSpc>
              <a:spcBef>
                <a:spcPct val="0"/>
              </a:spcBef>
              <a:spcAft>
                <a:spcPts val="300"/>
              </a:spcAft>
              <a:buClr>
                <a:srgbClr val="00286E"/>
              </a:buClr>
              <a:buSzPct val="120000"/>
              <a:buFontTx/>
              <a:buNone/>
            </a:pPr>
            <a:r>
              <a:rPr lang="ja-JP" altLang="en-US" sz="1400" b="1" dirty="0">
                <a:latin typeface="Meiryo UI" pitchFamily="50" charset="-128"/>
                <a:ea typeface="Meiryo UI" pitchFamily="50" charset="-128"/>
                <a:cs typeface="Meiryo UI" pitchFamily="50" charset="-128"/>
              </a:rPr>
              <a:t>事業目的・概要</a:t>
            </a:r>
          </a:p>
          <a:p>
            <a:pPr algn="just" eaLnBrk="1" hangingPunct="1">
              <a:lnSpc>
                <a:spcPts val="1600"/>
              </a:lnSpc>
              <a:spcBef>
                <a:spcPct val="0"/>
              </a:spcBef>
              <a:spcAft>
                <a:spcPts val="300"/>
              </a:spcAft>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中小小売・サービス業者（中小商業者等）は、商店街等として集積することで、商業機能の提供やコミュニティの中心となるなど、地域の持続的発展に欠くことのできない重要な存在です。</a:t>
            </a:r>
          </a:p>
          <a:p>
            <a:pPr algn="just" eaLnBrk="1" hangingPunct="1">
              <a:lnSpc>
                <a:spcPts val="1600"/>
              </a:lnSpc>
              <a:spcBef>
                <a:spcPct val="0"/>
              </a:spcBef>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近年の人口減少や電子商取引の台頭など、地域経済の構造変化により、商店街等の商業機能としての位置づけも変化しています。少子高齢化、働き方の変化等の中、商店街等は地域における雇用や生活関連サービスなど生活に不可欠な機能の維持・確保を担う主体としての期待が高まっています。</a:t>
            </a:r>
            <a:endParaRPr lang="en-US" altLang="ja-JP" sz="1200" dirty="0">
              <a:latin typeface="Meiryo UI" pitchFamily="50" charset="-128"/>
              <a:ea typeface="Meiryo UI" pitchFamily="50" charset="-128"/>
              <a:cs typeface="Meiryo UI" pitchFamily="50" charset="-128"/>
            </a:endParaRPr>
          </a:p>
          <a:p>
            <a:pPr algn="just" eaLnBrk="1" hangingPunct="1">
              <a:lnSpc>
                <a:spcPts val="1600"/>
              </a:lnSpc>
              <a:spcBef>
                <a:spcPct val="0"/>
              </a:spcBef>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また、ウィズコロナ・ポストコロナへの対応として地方移住、リモートワーク等の多様な働き方の普及などが進展しており、地域においても「新たな日常」への変化を取り込むことが必要です。</a:t>
            </a:r>
            <a:endParaRPr lang="en-US" altLang="ja-JP" sz="1200" dirty="0">
              <a:latin typeface="Meiryo UI" pitchFamily="50" charset="-128"/>
              <a:ea typeface="Meiryo UI" pitchFamily="50" charset="-128"/>
              <a:cs typeface="Meiryo UI" pitchFamily="50" charset="-128"/>
            </a:endParaRPr>
          </a:p>
          <a:p>
            <a:pPr algn="just" eaLnBrk="1" hangingPunct="1">
              <a:lnSpc>
                <a:spcPts val="1600"/>
              </a:lnSpc>
              <a:spcBef>
                <a:spcPct val="0"/>
              </a:spcBef>
              <a:spcAft>
                <a:spcPts val="300"/>
              </a:spcAft>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このため、中小商業者等が、地方公共団体と一体となって、新たな需要の創出につながる魅力的な機能の誘致等を行う実証事業について、財政、人材育成、ノウハウ提供等の面から支援を行います。</a:t>
            </a:r>
            <a:endParaRPr lang="en-US" altLang="ja-JP" sz="1200" dirty="0">
              <a:latin typeface="Meiryo UI" pitchFamily="50" charset="-128"/>
              <a:ea typeface="Meiryo UI" pitchFamily="50" charset="-128"/>
              <a:cs typeface="Meiryo UI" pitchFamily="50" charset="-128"/>
            </a:endParaRPr>
          </a:p>
          <a:p>
            <a:pPr algn="just" eaLnBrk="1" hangingPunct="1">
              <a:lnSpc>
                <a:spcPts val="1600"/>
              </a:lnSpc>
              <a:spcBef>
                <a:spcPct val="0"/>
              </a:spcBef>
              <a:spcAft>
                <a:spcPts val="300"/>
              </a:spcAft>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これにより、複数の中小商業者等が地域の新たなニーズに対応しようとする取組を後押しし、地域の持続的発展を促進します。</a:t>
            </a:r>
            <a:endParaRPr lang="en-US" altLang="ja-JP" sz="1200" dirty="0">
              <a:latin typeface="Meiryo UI" pitchFamily="50" charset="-128"/>
              <a:ea typeface="Meiryo UI" pitchFamily="50" charset="-128"/>
              <a:cs typeface="Meiryo UI" pitchFamily="50" charset="-128"/>
            </a:endParaRPr>
          </a:p>
        </p:txBody>
      </p:sp>
      <p:sp>
        <p:nvSpPr>
          <p:cNvPr id="14" name="テキスト ボックス 7"/>
          <p:cNvSpPr txBox="1">
            <a:spLocks noChangeArrowheads="1"/>
          </p:cNvSpPr>
          <p:nvPr/>
        </p:nvSpPr>
        <p:spPr bwMode="auto">
          <a:xfrm>
            <a:off x="268534" y="854881"/>
            <a:ext cx="729729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spc="-150" dirty="0">
                <a:latin typeface="Meiryo UI" pitchFamily="50" charset="-128"/>
                <a:ea typeface="Meiryo UI" pitchFamily="50" charset="-128"/>
                <a:cs typeface="Meiryo UI" pitchFamily="50" charset="-128"/>
              </a:rPr>
              <a:t>地域の持続的発展のための中小商業者等の機能活性化事業</a:t>
            </a:r>
            <a:endParaRPr lang="en-US" altLang="ja-JP" sz="2200" b="1" spc="-15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令和３年度予算額</a:t>
            </a:r>
            <a:r>
              <a:rPr lang="en-US" altLang="ja-JP" sz="20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５</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５億円（新規）</a:t>
            </a:r>
            <a:endParaRPr lang="ja-JP" altLang="en-US" sz="2200" b="1" dirty="0">
              <a:solidFill>
                <a:srgbClr val="FF0000"/>
              </a:solidFill>
              <a:latin typeface="Meiryo UI" pitchFamily="50" charset="-128"/>
              <a:ea typeface="Meiryo UI" pitchFamily="50" charset="-128"/>
              <a:cs typeface="Meiryo UI" pitchFamily="50" charset="-128"/>
            </a:endParaRPr>
          </a:p>
        </p:txBody>
      </p:sp>
      <p:sp>
        <p:nvSpPr>
          <p:cNvPr id="15" name="角丸四角形 14"/>
          <p:cNvSpPr/>
          <p:nvPr/>
        </p:nvSpPr>
        <p:spPr bwMode="auto">
          <a:xfrm>
            <a:off x="383574" y="4970991"/>
            <a:ext cx="3600000" cy="200348"/>
          </a:xfrm>
          <a:prstGeom prst="roundRect">
            <a:avLst>
              <a:gd name="adj" fmla="val 48246"/>
            </a:avLst>
          </a:prstGeom>
          <a:solidFill>
            <a:srgbClr val="FF5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1</a:t>
            </a:r>
            <a:r>
              <a:rPr lang="ja-JP" altLang="en-US" sz="1400" b="1" dirty="0">
                <a:latin typeface="Meiryo UI" pitchFamily="50" charset="-128"/>
                <a:ea typeface="Meiryo UI" pitchFamily="50" charset="-128"/>
                <a:cs typeface="Meiryo UI" pitchFamily="50" charset="-128"/>
              </a:rPr>
              <a:t>）地域商業機能複合化推進事業</a:t>
            </a:r>
          </a:p>
        </p:txBody>
      </p:sp>
      <p:sp>
        <p:nvSpPr>
          <p:cNvPr id="16" name="角丸四角形 15"/>
          <p:cNvSpPr/>
          <p:nvPr/>
        </p:nvSpPr>
        <p:spPr bwMode="auto">
          <a:xfrm>
            <a:off x="369719" y="9014259"/>
            <a:ext cx="3600000" cy="200348"/>
          </a:xfrm>
          <a:prstGeom prst="roundRect">
            <a:avLst>
              <a:gd name="adj" fmla="val 48246"/>
            </a:avLst>
          </a:prstGeom>
          <a:solidFill>
            <a:srgbClr val="FF5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2</a:t>
            </a:r>
            <a:r>
              <a:rPr lang="ja-JP" altLang="en-US" sz="1400" b="1" dirty="0">
                <a:latin typeface="Meiryo UI" pitchFamily="50" charset="-128"/>
                <a:ea typeface="Meiryo UI" pitchFamily="50" charset="-128"/>
                <a:cs typeface="Meiryo UI" pitchFamily="50" charset="-128"/>
              </a:rPr>
              <a:t>）外部人材活用・地域人材育成事業</a:t>
            </a:r>
          </a:p>
        </p:txBody>
      </p:sp>
      <p:sp>
        <p:nvSpPr>
          <p:cNvPr id="17" name="テキスト ボックス 8"/>
          <p:cNvSpPr txBox="1">
            <a:spLocks noChangeArrowheads="1"/>
          </p:cNvSpPr>
          <p:nvPr/>
        </p:nvSpPr>
        <p:spPr bwMode="auto">
          <a:xfrm>
            <a:off x="395498" y="5272535"/>
            <a:ext cx="6768000"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9388" indent="-17938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nSpc>
                <a:spcPts val="1700"/>
              </a:lnSpc>
              <a:spcBef>
                <a:spcPts val="0"/>
              </a:spcBef>
              <a:buNone/>
              <a:defRPr/>
            </a:pPr>
            <a:r>
              <a:rPr lang="ja-JP" altLang="en-US" sz="1200" dirty="0">
                <a:latin typeface="Meiryo UI" pitchFamily="50" charset="-128"/>
                <a:ea typeface="Meiryo UI" pitchFamily="50" charset="-128"/>
                <a:cs typeface="Meiryo UI" pitchFamily="50" charset="-128"/>
              </a:rPr>
              <a:t>　中小商業者等のグループが商店街等において行う、地域住民のニーズに沿った新たな需要を創出する施設等の導入や最適なテナントミックスの実現に向けた実証事業を地方公共団体が支援する場合に、国がその費用の一部を補助します。</a:t>
            </a:r>
            <a:endParaRPr lang="en-US" altLang="ja-JP" sz="1200" dirty="0">
              <a:latin typeface="Meiryo UI" pitchFamily="50" charset="-128"/>
              <a:ea typeface="Meiryo UI" pitchFamily="50" charset="-128"/>
              <a:cs typeface="Meiryo UI" pitchFamily="50" charset="-128"/>
            </a:endParaRPr>
          </a:p>
          <a:p>
            <a:pPr marL="0" indent="0">
              <a:lnSpc>
                <a:spcPts val="1700"/>
              </a:lnSpc>
              <a:spcBef>
                <a:spcPts val="600"/>
              </a:spcBef>
              <a:buNone/>
              <a:defRPr/>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ソフト事業</a:t>
            </a:r>
            <a:r>
              <a:rPr lang="en-US" altLang="ja-JP" sz="1200" dirty="0">
                <a:latin typeface="Meiryo UI" pitchFamily="50" charset="-128"/>
                <a:ea typeface="Meiryo UI" pitchFamily="50" charset="-128"/>
                <a:cs typeface="Meiryo UI" pitchFamily="50" charset="-128"/>
              </a:rPr>
              <a:t>】</a:t>
            </a:r>
          </a:p>
          <a:p>
            <a:pPr marL="0" indent="0">
              <a:lnSpc>
                <a:spcPts val="1700"/>
              </a:lnSpc>
              <a:spcBef>
                <a:spcPts val="0"/>
              </a:spcBef>
              <a:buNone/>
              <a:defRPr/>
            </a:pPr>
            <a:r>
              <a:rPr lang="ja-JP" altLang="en-US" sz="1200" dirty="0">
                <a:latin typeface="Meiryo UI" pitchFamily="50" charset="-128"/>
                <a:ea typeface="Meiryo UI" pitchFamily="50" charset="-128"/>
                <a:cs typeface="Meiryo UI" pitchFamily="50" charset="-128"/>
              </a:rPr>
              <a:t>　中小商業者等のグループが、空き店舗等を活用した創業支援などにより、最適なテナントミックスに向けた来街者の消費動向等の調査分析を行うモデル事業を補助します。</a:t>
            </a:r>
            <a:endParaRPr lang="en-US" altLang="ja-JP" sz="900" dirty="0">
              <a:latin typeface="Meiryo UI" pitchFamily="50" charset="-128"/>
              <a:ea typeface="Meiryo UI" pitchFamily="50" charset="-128"/>
              <a:cs typeface="Meiryo UI" pitchFamily="50" charset="-128"/>
            </a:endParaRPr>
          </a:p>
          <a:p>
            <a:pPr marL="0" indent="0">
              <a:lnSpc>
                <a:spcPts val="1700"/>
              </a:lnSpc>
              <a:spcBef>
                <a:spcPts val="600"/>
              </a:spcBef>
              <a:buNone/>
              <a:defRPr/>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ハード事業</a:t>
            </a:r>
            <a:r>
              <a:rPr lang="en-US" altLang="ja-JP" sz="1200" dirty="0">
                <a:latin typeface="Meiryo UI" pitchFamily="50" charset="-128"/>
                <a:ea typeface="Meiryo UI" pitchFamily="50" charset="-128"/>
                <a:cs typeface="Meiryo UI" pitchFamily="50" charset="-128"/>
              </a:rPr>
              <a:t>】</a:t>
            </a:r>
          </a:p>
          <a:p>
            <a:pPr marL="0" indent="0">
              <a:lnSpc>
                <a:spcPts val="1700"/>
              </a:lnSpc>
              <a:spcBef>
                <a:spcPts val="0"/>
              </a:spcBef>
              <a:buNone/>
              <a:defRPr/>
            </a:pPr>
            <a:r>
              <a:rPr lang="ja-JP" altLang="en-US" sz="1200" dirty="0">
                <a:latin typeface="Meiryo UI" pitchFamily="50" charset="-128"/>
                <a:ea typeface="Meiryo UI" pitchFamily="50" charset="-128"/>
                <a:cs typeface="Meiryo UI" pitchFamily="50" charset="-128"/>
              </a:rPr>
              <a:t>　中小商業者等のグループが、商店街等を取り巻く環境や現況を調査・分析した上で、商店街等にない新たな機能の導入に係る空き店舗の改修等を行い、その効果を分析するモデル事業を補助します。</a:t>
            </a:r>
            <a:endParaRPr lang="en-US" altLang="ja-JP" sz="900" dirty="0">
              <a:latin typeface="Meiryo UI" pitchFamily="50" charset="-128"/>
              <a:ea typeface="Meiryo UI" pitchFamily="50" charset="-128"/>
              <a:cs typeface="Meiryo UI" pitchFamily="50" charset="-128"/>
            </a:endParaRPr>
          </a:p>
        </p:txBody>
      </p:sp>
      <p:sp>
        <p:nvSpPr>
          <p:cNvPr id="18" name="正方形/長方形 17"/>
          <p:cNvSpPr/>
          <p:nvPr/>
        </p:nvSpPr>
        <p:spPr bwMode="auto">
          <a:xfrm>
            <a:off x="407696" y="9126293"/>
            <a:ext cx="6768000" cy="9996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5725" indent="-85725">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なテナントミックスの実現に向け、先行事例の調査・効果分析を行い、ガイドラインや優良事例集等を作成します。全国における取組の促進に向けた普及啓発に活用するとともに外部の専門人材を活用したワークショップ等の実施により地域の取組の担い手となる人材の育成を図ります。</a:t>
            </a:r>
          </a:p>
        </p:txBody>
      </p:sp>
      <p:sp>
        <p:nvSpPr>
          <p:cNvPr id="35" name="テキスト ボックス 34"/>
          <p:cNvSpPr txBox="1"/>
          <p:nvPr/>
        </p:nvSpPr>
        <p:spPr>
          <a:xfrm>
            <a:off x="1394853" y="7424394"/>
            <a:ext cx="5025008" cy="253916"/>
          </a:xfrm>
          <a:prstGeom prst="rect">
            <a:avLst/>
          </a:prstGeom>
          <a:noFill/>
        </p:spPr>
        <p:txBody>
          <a:bodyPr wrap="square" rtlCol="0">
            <a:spAutoFit/>
          </a:bodyPr>
          <a:lstStyle/>
          <a:p>
            <a:pPr marL="87313" indent="-87313"/>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商店街等に新たな需要を創出する施設等を導入した事例（油津商店街：宮崎県日南市）</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9B36976B-5549-4AD4-9F89-C32F58CCD1B8}"/>
              </a:ext>
            </a:extLst>
          </p:cNvPr>
          <p:cNvSpPr/>
          <p:nvPr/>
        </p:nvSpPr>
        <p:spPr>
          <a:xfrm>
            <a:off x="5490200" y="8676645"/>
            <a:ext cx="934871"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働く場の誘致</a:t>
            </a:r>
          </a:p>
        </p:txBody>
      </p:sp>
      <p:sp>
        <p:nvSpPr>
          <p:cNvPr id="37" name="正方形/長方形 36"/>
          <p:cNvSpPr/>
          <p:nvPr/>
        </p:nvSpPr>
        <p:spPr>
          <a:xfrm>
            <a:off x="3056503" y="8676017"/>
            <a:ext cx="1443009" cy="261610"/>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多目的利用スペース</a:t>
            </a:r>
          </a:p>
        </p:txBody>
      </p:sp>
      <p:pic>
        <p:nvPicPr>
          <p:cNvPr id="38" name="図 37">
            <a:extLst>
              <a:ext uri="{FF2B5EF4-FFF2-40B4-BE49-F238E27FC236}">
                <a16:creationId xmlns:a16="http://schemas.microsoft.com/office/drawing/2014/main" id="{5B381796-B65D-42B2-AE23-FF3A990AB8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5320698" y="7703666"/>
            <a:ext cx="1279182" cy="972000"/>
          </a:xfrm>
          <a:prstGeom prst="rect">
            <a:avLst/>
          </a:prstGeom>
          <a:ln w="38100">
            <a:solidFill>
              <a:srgbClr val="FFC000"/>
            </a:solidFill>
          </a:ln>
        </p:spPr>
      </p:pic>
      <p:pic>
        <p:nvPicPr>
          <p:cNvPr id="39" name="図 3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3360" y="7707480"/>
            <a:ext cx="1285163" cy="964373"/>
          </a:xfrm>
          <a:prstGeom prst="rect">
            <a:avLst/>
          </a:prstGeom>
          <a:ln w="38100">
            <a:solidFill>
              <a:srgbClr val="FFC000"/>
            </a:solidFill>
          </a:ln>
        </p:spPr>
      </p:pic>
      <p:sp>
        <p:nvSpPr>
          <p:cNvPr id="40" name="正方形/長方形 39"/>
          <p:cNvSpPr/>
          <p:nvPr/>
        </p:nvSpPr>
        <p:spPr>
          <a:xfrm>
            <a:off x="1175676" y="8676017"/>
            <a:ext cx="748923"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創業拠点</a:t>
            </a:r>
          </a:p>
        </p:txBody>
      </p:sp>
      <p:pic>
        <p:nvPicPr>
          <p:cNvPr id="41" name="図 40"/>
          <p:cNvPicPr>
            <a:picLocks noChangeAspect="1"/>
          </p:cNvPicPr>
          <p:nvPr/>
        </p:nvPicPr>
        <p:blipFill>
          <a:blip r:embed="rId4"/>
          <a:stretch>
            <a:fillRect/>
          </a:stretch>
        </p:blipFill>
        <p:spPr>
          <a:xfrm>
            <a:off x="761279" y="7671461"/>
            <a:ext cx="1530229" cy="1036410"/>
          </a:xfrm>
          <a:prstGeom prst="rect">
            <a:avLst/>
          </a:prstGeom>
        </p:spPr>
      </p:pic>
      <p:sp>
        <p:nvSpPr>
          <p:cNvPr id="23" name="テキスト ボックス 22">
            <a:extLst>
              <a:ext uri="{FF2B5EF4-FFF2-40B4-BE49-F238E27FC236}">
                <a16:creationId xmlns:a16="http://schemas.microsoft.com/office/drawing/2014/main" id="{82F5A707-A2C3-4918-8A53-B2AECF37537B}"/>
              </a:ext>
            </a:extLst>
          </p:cNvPr>
          <p:cNvSpPr txBox="1"/>
          <p:nvPr/>
        </p:nvSpPr>
        <p:spPr>
          <a:xfrm>
            <a:off x="196816" y="305542"/>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参考</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DD1AAF2-71E9-4949-B8BC-D6BF327D7280}"/>
              </a:ext>
            </a:extLst>
          </p:cNvPr>
          <p:cNvSpPr/>
          <p:nvPr/>
        </p:nvSpPr>
        <p:spPr bwMode="auto">
          <a:xfrm>
            <a:off x="1468391" y="10097115"/>
            <a:ext cx="5209290" cy="384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36000" bIns="36000" anchor="t" anchorCtr="0"/>
          <a:lstStyle/>
          <a:p>
            <a:pPr marL="85725" indent="-85725">
              <a:defRPr/>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https://www.chusho.meti.go.jp/shogyo/shogyo/shogyojigyou.html#r3kino_fukugo</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2" name="Picture 8">
            <a:extLst>
              <a:ext uri="{FF2B5EF4-FFF2-40B4-BE49-F238E27FC236}">
                <a16:creationId xmlns:a16="http://schemas.microsoft.com/office/drawing/2014/main" id="{9360EC0D-8665-413E-805D-B2DA6160B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65" y="10121040"/>
            <a:ext cx="847088" cy="154016"/>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2B6AEEAC-83EA-4C49-BCC8-FB492208F2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1002" y="9784036"/>
            <a:ext cx="577755" cy="577755"/>
          </a:xfrm>
          <a:prstGeom prst="rect">
            <a:avLst/>
          </a:prstGeom>
        </p:spPr>
      </p:pic>
    </p:spTree>
    <p:extLst>
      <p:ext uri="{BB962C8B-B14F-4D97-AF65-F5344CB8AC3E}">
        <p14:creationId xmlns:p14="http://schemas.microsoft.com/office/powerpoint/2010/main" val="5988013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1773</TotalTime>
  <Words>1230</Words>
  <Application>Microsoft Office PowerPoint</Application>
  <PresentationFormat>ユーザー設定</PresentationFormat>
  <Paragraphs>76</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UD デジタル 教科書体 NP-B</vt:lpstr>
      <vt:lpstr>UD デジタル 教科書体 NP-R</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ados15</cp:lastModifiedBy>
  <cp:revision>152</cp:revision>
  <cp:lastPrinted>2021-05-21T06:01:01Z</cp:lastPrinted>
  <dcterms:created xsi:type="dcterms:W3CDTF">2021-04-19T06:06:43Z</dcterms:created>
  <dcterms:modified xsi:type="dcterms:W3CDTF">2021-05-27T05:11:37Z</dcterms:modified>
  <cp:contentStatus/>
</cp:coreProperties>
</file>