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189A-26BC-41C6-A94F-21373DC5A3DF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614B-B471-41E0-B362-E6BA3EFA8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850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189A-26BC-41C6-A94F-21373DC5A3DF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614B-B471-41E0-B362-E6BA3EFA8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991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189A-26BC-41C6-A94F-21373DC5A3DF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614B-B471-41E0-B362-E6BA3EFA8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95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189A-26BC-41C6-A94F-21373DC5A3DF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614B-B471-41E0-B362-E6BA3EFA8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61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189A-26BC-41C6-A94F-21373DC5A3DF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614B-B471-41E0-B362-E6BA3EFA8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818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189A-26BC-41C6-A94F-21373DC5A3DF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614B-B471-41E0-B362-E6BA3EFA8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10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189A-26BC-41C6-A94F-21373DC5A3DF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614B-B471-41E0-B362-E6BA3EFA8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17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189A-26BC-41C6-A94F-21373DC5A3DF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614B-B471-41E0-B362-E6BA3EFA8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16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189A-26BC-41C6-A94F-21373DC5A3DF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614B-B471-41E0-B362-E6BA3EFA8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190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189A-26BC-41C6-A94F-21373DC5A3DF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614B-B471-41E0-B362-E6BA3EFA8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800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189A-26BC-41C6-A94F-21373DC5A3DF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9614B-B471-41E0-B362-E6BA3EFA8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33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B189A-26BC-41C6-A94F-21373DC5A3DF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9614B-B471-41E0-B362-E6BA3EFA8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015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F17E553-60D8-4BBE-B424-23DB80A142AC}"/>
              </a:ext>
            </a:extLst>
          </p:cNvPr>
          <p:cNvSpPr txBox="1"/>
          <p:nvPr/>
        </p:nvSpPr>
        <p:spPr>
          <a:xfrm>
            <a:off x="133351" y="556274"/>
            <a:ext cx="9673914" cy="6235051"/>
          </a:xfrm>
          <a:prstGeom prst="rect">
            <a:avLst/>
          </a:prstGeom>
          <a:noFill/>
          <a:ln w="28575" cmpd="dbl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5678E058-F570-4C8A-8F8C-91FE4FDC6E59}"/>
              </a:ext>
            </a:extLst>
          </p:cNvPr>
          <p:cNvSpPr/>
          <p:nvPr/>
        </p:nvSpPr>
        <p:spPr>
          <a:xfrm>
            <a:off x="0" y="-486"/>
            <a:ext cx="9906000" cy="469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400" b="1" dirty="0" smtClean="0"/>
              <a:t>令和５年度大阪府商店街等モデル創出普及事業（</a:t>
            </a:r>
            <a:r>
              <a:rPr kumimoji="1" lang="ja-JP" altLang="en-US" sz="1400" b="1" dirty="0"/>
              <a:t>新しい生活様式に沿ったモデルの創出とその成果の普及）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520AC291-A726-4678-8763-9D14B8AE9701}"/>
              </a:ext>
            </a:extLst>
          </p:cNvPr>
          <p:cNvSpPr txBox="1"/>
          <p:nvPr/>
        </p:nvSpPr>
        <p:spPr>
          <a:xfrm>
            <a:off x="8582245" y="86692"/>
            <a:ext cx="13234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800" dirty="0" smtClean="0">
                <a:solidFill>
                  <a:schemeClr val="bg1"/>
                </a:solidFill>
                <a:latin typeface="+mn-ea"/>
              </a:rPr>
              <a:t>令和</a:t>
            </a:r>
            <a:r>
              <a:rPr kumimoji="1" lang="en-US" altLang="ja-JP" sz="800" dirty="0">
                <a:solidFill>
                  <a:schemeClr val="bg1"/>
                </a:solidFill>
                <a:latin typeface="+mn-ea"/>
              </a:rPr>
              <a:t>5</a:t>
            </a:r>
            <a:r>
              <a:rPr kumimoji="1" lang="ja-JP" altLang="en-US" sz="800" dirty="0" smtClean="0">
                <a:solidFill>
                  <a:schemeClr val="bg1"/>
                </a:solidFill>
                <a:latin typeface="+mn-ea"/>
              </a:rPr>
              <a:t>年</a:t>
            </a:r>
            <a:r>
              <a:rPr kumimoji="1" lang="en-US" altLang="ja-JP" sz="800" dirty="0">
                <a:solidFill>
                  <a:schemeClr val="bg1"/>
                </a:solidFill>
                <a:latin typeface="+mn-ea"/>
              </a:rPr>
              <a:t>4</a:t>
            </a:r>
            <a:r>
              <a:rPr kumimoji="1" lang="ja-JP" altLang="en-US" sz="800" dirty="0">
                <a:solidFill>
                  <a:schemeClr val="bg1"/>
                </a:solidFill>
                <a:latin typeface="+mn-ea"/>
              </a:rPr>
              <a:t>月</a:t>
            </a:r>
            <a:endParaRPr kumimoji="1" lang="en-US" altLang="ja-JP" sz="800" dirty="0">
              <a:solidFill>
                <a:schemeClr val="bg1"/>
              </a:solidFill>
              <a:latin typeface="+mn-ea"/>
            </a:endParaRPr>
          </a:p>
          <a:p>
            <a:pPr algn="dist"/>
            <a:r>
              <a:rPr kumimoji="1" lang="ja-JP" altLang="en-US" sz="800" spc="-150" dirty="0">
                <a:solidFill>
                  <a:schemeClr val="bg1"/>
                </a:solidFill>
                <a:latin typeface="+mn-ea"/>
              </a:rPr>
              <a:t>大阪府</a:t>
            </a:r>
            <a:r>
              <a:rPr kumimoji="1" lang="ja-JP" altLang="en-US" sz="800" spc="-150" dirty="0" smtClean="0">
                <a:solidFill>
                  <a:schemeClr val="bg1"/>
                </a:solidFill>
                <a:latin typeface="+mn-ea"/>
              </a:rPr>
              <a:t>商業</a:t>
            </a:r>
            <a:r>
              <a:rPr kumimoji="1" lang="ja-JP" altLang="en-US" sz="800" spc="-150" dirty="0">
                <a:solidFill>
                  <a:schemeClr val="bg1"/>
                </a:solidFill>
                <a:latin typeface="+mn-ea"/>
              </a:rPr>
              <a:t>振興</a:t>
            </a:r>
            <a:r>
              <a:rPr kumimoji="1" lang="ja-JP" altLang="en-US" sz="800" spc="-150" dirty="0" smtClean="0">
                <a:solidFill>
                  <a:schemeClr val="bg1"/>
                </a:solidFill>
                <a:latin typeface="+mn-ea"/>
              </a:rPr>
              <a:t>課</a:t>
            </a:r>
            <a:endParaRPr kumimoji="1" lang="ja-JP" altLang="en-US" sz="800" spc="-150" dirty="0">
              <a:solidFill>
                <a:schemeClr val="bg1"/>
              </a:solidFill>
              <a:latin typeface="+mn-ea"/>
            </a:endParaRP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9B4B65CF-AD7E-4DD0-B3A9-743C8BD821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309395"/>
              </p:ext>
            </p:extLst>
          </p:nvPr>
        </p:nvGraphicFramePr>
        <p:xfrm>
          <a:off x="326211" y="1614459"/>
          <a:ext cx="9279615" cy="571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79615">
                  <a:extLst>
                    <a:ext uri="{9D8B030D-6E8A-4147-A177-3AD203B41FA5}">
                      <a16:colId xmlns:a16="http://schemas.microsoft.com/office/drawing/2014/main" val="42102983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ja-JP" altLang="en-US" sz="1050" b="1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ア．モデル創出</a:t>
                      </a:r>
                      <a:r>
                        <a:rPr lang="ja-JP" altLang="en-US" sz="1050" b="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に係る事業</a:t>
                      </a:r>
                    </a:p>
                    <a:p>
                      <a:pPr marL="363538" indent="-363538"/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（ア） 商店街活性化のための「</a:t>
                      </a:r>
                      <a:r>
                        <a:rPr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ICT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活用」「バイローカル」などニューノーマルに沿ったモデル事業を実施</a:t>
                      </a:r>
                      <a:endParaRPr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631825" indent="-187325">
                        <a:buFont typeface="Wingdings" panose="05000000000000000000" pitchFamily="2" charset="2"/>
                        <a:buChar char="Ø"/>
                      </a:pP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×100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万円以内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（感染症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対策と需要喚起に取り組む商店街）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6738892"/>
                  </a:ext>
                </a:extLst>
              </a:tr>
            </a:tbl>
          </a:graphicData>
        </a:graphic>
      </p:graphicFrame>
      <p:pic>
        <p:nvPicPr>
          <p:cNvPr id="30" name="図 29">
            <a:extLst>
              <a:ext uri="{FF2B5EF4-FFF2-40B4-BE49-F238E27FC236}">
                <a16:creationId xmlns:a16="http://schemas.microsoft.com/office/drawing/2014/main" id="{C7DDDAE4-BCC8-4EA5-AE32-DF86AAA09C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270" t="53826" r="25747" b="15184"/>
          <a:stretch/>
        </p:blipFill>
        <p:spPr>
          <a:xfrm>
            <a:off x="8488610" y="617776"/>
            <a:ext cx="1041911" cy="970054"/>
          </a:xfrm>
          <a:prstGeom prst="rect">
            <a:avLst/>
          </a:prstGeom>
          <a:ln w="12700">
            <a:noFill/>
          </a:ln>
        </p:spPr>
      </p:pic>
      <p:sp>
        <p:nvSpPr>
          <p:cNvPr id="123" name="角丸四角形 122"/>
          <p:cNvSpPr/>
          <p:nvPr/>
        </p:nvSpPr>
        <p:spPr>
          <a:xfrm>
            <a:off x="739588" y="4124582"/>
            <a:ext cx="5558970" cy="566748"/>
          </a:xfrm>
          <a:prstGeom prst="roundRect">
            <a:avLst>
              <a:gd name="adj" fmla="val 12971"/>
            </a:avLst>
          </a:prstGeom>
          <a:noFill/>
          <a:ln w="6350">
            <a:solidFill>
              <a:schemeClr val="accent1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ctr">
            <a:noAutofit/>
          </a:bodyPr>
          <a:lstStyle/>
          <a:p>
            <a:pPr marL="365760" indent="-365760" algn="just">
              <a:lnSpc>
                <a:spcPts val="1300"/>
              </a:lnSpc>
              <a:spcAft>
                <a:spcPts val="0"/>
              </a:spcAft>
            </a:pPr>
            <a:r>
              <a:rPr lang="ja-JP" sz="900" kern="1200" dirty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〔※１〕　商店街活性化に向けた相談に</a:t>
            </a:r>
            <a:r>
              <a:rPr lang="ja-JP" altLang="en-US" sz="900" kern="1200" dirty="0" smtClean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、事例集</a:t>
            </a:r>
            <a:r>
              <a:rPr lang="ja-JP" altLang="en-US" sz="900" dirty="0">
                <a:solidFill>
                  <a:srgbClr val="000000"/>
                </a:solidFill>
                <a:ea typeface="ＭＳ Ｐゴシック" panose="020B0600070205080204" pitchFamily="50" charset="-128"/>
                <a:cs typeface="Times New Roman" panose="02020603050405020304" pitchFamily="18" charset="0"/>
              </a:rPr>
              <a:t>等</a:t>
            </a:r>
            <a:r>
              <a:rPr lang="ja-JP" altLang="en-US" sz="900" kern="1200" dirty="0" smtClean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900" kern="1200" dirty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活用して</a:t>
            </a:r>
            <a:r>
              <a:rPr lang="ja-JP" sz="900" kern="1200" dirty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アドバイザーが対応。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365760" indent="-365760" algn="just">
              <a:lnSpc>
                <a:spcPts val="1300"/>
              </a:lnSpc>
              <a:spcAft>
                <a:spcPts val="0"/>
              </a:spcAft>
            </a:pPr>
            <a:r>
              <a:rPr lang="ja-JP" sz="900" kern="1200" dirty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〔※２〕　商店街の相談内容に応じて、アドバイザーがイベント企画会社、</a:t>
            </a:r>
            <a:r>
              <a:rPr lang="en-US" sz="900" kern="1200" dirty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NPO</a:t>
            </a:r>
            <a:r>
              <a:rPr lang="ja-JP" sz="900" kern="1200" dirty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等の「商店街サポーター」を紹介。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365760" indent="-365760" algn="just">
              <a:lnSpc>
                <a:spcPts val="1300"/>
              </a:lnSpc>
              <a:spcAft>
                <a:spcPts val="0"/>
              </a:spcAft>
            </a:pPr>
            <a:r>
              <a:rPr lang="ja-JP" sz="900" kern="1200" dirty="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〔※３〕　国「地域の持続的発展のための中小商業者等の機能活性化事業」の活用を検討している場合に派遣</a:t>
            </a:r>
            <a:r>
              <a:rPr lang="ja-JP" sz="900" kern="1200" dirty="0">
                <a:solidFill>
                  <a:srgbClr val="5B9BD5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。</a:t>
            </a:r>
            <a:endParaRPr lang="ja-JP" sz="105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24" name="表 123">
            <a:extLst>
              <a:ext uri="{FF2B5EF4-FFF2-40B4-BE49-F238E27FC236}">
                <a16:creationId xmlns:a16="http://schemas.microsoft.com/office/drawing/2014/main" id="{5FA2D5C5-26ED-46D8-A222-3FBA756464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093452"/>
              </p:ext>
            </p:extLst>
          </p:nvPr>
        </p:nvGraphicFramePr>
        <p:xfrm>
          <a:off x="407058" y="4949430"/>
          <a:ext cx="9198768" cy="1417712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2299692">
                  <a:extLst>
                    <a:ext uri="{9D8B030D-6E8A-4147-A177-3AD203B41FA5}">
                      <a16:colId xmlns:a16="http://schemas.microsoft.com/office/drawing/2014/main" val="4095795327"/>
                    </a:ext>
                  </a:extLst>
                </a:gridCol>
                <a:gridCol w="2299692">
                  <a:extLst>
                    <a:ext uri="{9D8B030D-6E8A-4147-A177-3AD203B41FA5}">
                      <a16:colId xmlns:a16="http://schemas.microsoft.com/office/drawing/2014/main" val="556486249"/>
                    </a:ext>
                  </a:extLst>
                </a:gridCol>
                <a:gridCol w="2299692">
                  <a:extLst>
                    <a:ext uri="{9D8B030D-6E8A-4147-A177-3AD203B41FA5}">
                      <a16:colId xmlns:a16="http://schemas.microsoft.com/office/drawing/2014/main" val="1362871588"/>
                    </a:ext>
                  </a:extLst>
                </a:gridCol>
                <a:gridCol w="2299692">
                  <a:extLst>
                    <a:ext uri="{9D8B030D-6E8A-4147-A177-3AD203B41FA5}">
                      <a16:colId xmlns:a16="http://schemas.microsoft.com/office/drawing/2014/main" val="3099161729"/>
                    </a:ext>
                  </a:extLst>
                </a:gridCol>
              </a:tblGrid>
              <a:tr h="2306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令和５年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４月～</a:t>
                      </a:r>
                    </a:p>
                  </a:txBody>
                  <a:tcPr marL="65314" marR="65314" marT="32657" marB="32657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６月頃～年内</a:t>
                      </a:r>
                    </a:p>
                  </a:txBody>
                  <a:tcPr marL="65314" marR="65314" marT="32657" marB="32657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～令和６年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３月</a:t>
                      </a:r>
                    </a:p>
                  </a:txBody>
                  <a:tcPr marL="65314" marR="65314" marT="32657" marB="32657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900327"/>
                  </a:ext>
                </a:extLst>
              </a:tr>
              <a:tr h="572227">
                <a:tc>
                  <a:txBody>
                    <a:bodyPr/>
                    <a:lstStyle/>
                    <a:p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3643754212"/>
                  </a:ext>
                </a:extLst>
              </a:tr>
              <a:tr h="614870">
                <a:tc>
                  <a:txBody>
                    <a:bodyPr/>
                    <a:lstStyle/>
                    <a:p>
                      <a:pPr algn="l"/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5314" marR="65314" marT="32657" marB="32657" anchor="ctr"/>
                </a:tc>
                <a:extLst>
                  <a:ext uri="{0D108BD9-81ED-4DB2-BD59-A6C34878D82A}">
                    <a16:rowId xmlns:a16="http://schemas.microsoft.com/office/drawing/2014/main" val="111486089"/>
                  </a:ext>
                </a:extLst>
              </a:tr>
            </a:tbl>
          </a:graphicData>
        </a:graphic>
      </p:graphicFrame>
      <p:sp>
        <p:nvSpPr>
          <p:cNvPr id="125" name="ホームベース 25">
            <a:extLst>
              <a:ext uri="{FF2B5EF4-FFF2-40B4-BE49-F238E27FC236}">
                <a16:creationId xmlns:a16="http://schemas.microsoft.com/office/drawing/2014/main" id="{83D76FB5-2650-494D-825C-AB69B5A81C40}"/>
              </a:ext>
            </a:extLst>
          </p:cNvPr>
          <p:cNvSpPr/>
          <p:nvPr/>
        </p:nvSpPr>
        <p:spPr>
          <a:xfrm>
            <a:off x="1238018" y="5249417"/>
            <a:ext cx="790115" cy="415119"/>
          </a:xfrm>
          <a:prstGeom prst="homePlate">
            <a:avLst>
              <a:gd name="adj" fmla="val 18731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36000" rtlCol="0" anchor="ctr"/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商店街の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受付⇒選定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6" name="ホームベース 7">
            <a:extLst>
              <a:ext uri="{FF2B5EF4-FFF2-40B4-BE49-F238E27FC236}">
                <a16:creationId xmlns:a16="http://schemas.microsoft.com/office/drawing/2014/main" id="{DAD0A1C2-61D9-4EF2-B3CC-079F274551F6}"/>
              </a:ext>
            </a:extLst>
          </p:cNvPr>
          <p:cNvSpPr/>
          <p:nvPr/>
        </p:nvSpPr>
        <p:spPr>
          <a:xfrm>
            <a:off x="483004" y="5253639"/>
            <a:ext cx="746966" cy="410898"/>
          </a:xfrm>
          <a:prstGeom prst="homePlate">
            <a:avLst>
              <a:gd name="adj" fmla="val 24129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36000" rtlCol="0" anchor="ctr"/>
          <a:lstStyle/>
          <a:p>
            <a:r>
              <a:rPr kumimoji="1"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商店街選定</a:t>
            </a:r>
            <a:endParaRPr kumimoji="1"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zh-TW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基準制定</a:t>
            </a:r>
            <a:endParaRPr kumimoji="1" lang="en-US" altLang="zh-TW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7" name="ホームベース 21">
            <a:extLst>
              <a:ext uri="{FF2B5EF4-FFF2-40B4-BE49-F238E27FC236}">
                <a16:creationId xmlns:a16="http://schemas.microsoft.com/office/drawing/2014/main" id="{B57F8FAC-1251-4341-A8C5-D36E79AF3A46}"/>
              </a:ext>
            </a:extLst>
          </p:cNvPr>
          <p:cNvSpPr/>
          <p:nvPr/>
        </p:nvSpPr>
        <p:spPr>
          <a:xfrm>
            <a:off x="2072112" y="5250510"/>
            <a:ext cx="5025903" cy="414026"/>
          </a:xfrm>
          <a:prstGeom prst="homePlate">
            <a:avLst>
              <a:gd name="adj" fmla="val 34091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各選定商店街で、モデル事業を順次実施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（各商店街の自主的な需要喚起の取組みに、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活用やバイローカルの視点を加味）</a:t>
            </a:r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435C7278-EDB9-4953-8FDB-D5579717DD0C}"/>
              </a:ext>
            </a:extLst>
          </p:cNvPr>
          <p:cNvSpPr txBox="1"/>
          <p:nvPr/>
        </p:nvSpPr>
        <p:spPr>
          <a:xfrm>
            <a:off x="2875303" y="6129965"/>
            <a:ext cx="1425393" cy="153888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>
              <a:lnSpc>
                <a:spcPts val="1214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▲国事業関連セミナー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435C7278-EDB9-4953-8FDB-D5579717DD0C}"/>
              </a:ext>
            </a:extLst>
          </p:cNvPr>
          <p:cNvSpPr txBox="1"/>
          <p:nvPr/>
        </p:nvSpPr>
        <p:spPr>
          <a:xfrm>
            <a:off x="5189356" y="6129965"/>
            <a:ext cx="1275342" cy="153888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>
              <a:lnSpc>
                <a:spcPts val="1214"/>
              </a:lnSpc>
            </a:pP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▲先進事例セミナー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435C7278-EDB9-4953-8FDB-D5579717DD0C}"/>
              </a:ext>
            </a:extLst>
          </p:cNvPr>
          <p:cNvSpPr txBox="1"/>
          <p:nvPr/>
        </p:nvSpPr>
        <p:spPr>
          <a:xfrm>
            <a:off x="7310435" y="6129965"/>
            <a:ext cx="1275342" cy="153888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>
              <a:lnSpc>
                <a:spcPts val="1214"/>
              </a:lnSpc>
            </a:pP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▲事例集発行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435C7278-EDB9-4953-8FDB-D5579717DD0C}"/>
              </a:ext>
            </a:extLst>
          </p:cNvPr>
          <p:cNvSpPr txBox="1"/>
          <p:nvPr/>
        </p:nvSpPr>
        <p:spPr>
          <a:xfrm>
            <a:off x="8269061" y="6129965"/>
            <a:ext cx="1205376" cy="153888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88900" indent="-88900">
              <a:lnSpc>
                <a:spcPts val="1214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▲創出事例発表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3" name="角丸四角形 132"/>
          <p:cNvSpPr/>
          <p:nvPr/>
        </p:nvSpPr>
        <p:spPr>
          <a:xfrm>
            <a:off x="8967621" y="5201464"/>
            <a:ext cx="601138" cy="6004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lvl="0" algn="ctr">
              <a:lnSpc>
                <a:spcPts val="1214"/>
              </a:lnSpc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商店街・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ctr">
              <a:lnSpc>
                <a:spcPts val="1214"/>
              </a:lnSpc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来街者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ctr">
              <a:lnSpc>
                <a:spcPts val="1214"/>
              </a:lnSpc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調査で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ctr">
              <a:lnSpc>
                <a:spcPts val="1214"/>
              </a:lnSpc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効果検証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BE9F0641-6154-425A-99D0-0B9999B85EB0}"/>
              </a:ext>
            </a:extLst>
          </p:cNvPr>
          <p:cNvSpPr txBox="1"/>
          <p:nvPr/>
        </p:nvSpPr>
        <p:spPr>
          <a:xfrm>
            <a:off x="372261" y="6365753"/>
            <a:ext cx="8739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14"/>
              </a:lnSpc>
            </a:pP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有識者等で構成する管理委員会において、事業を進行管理。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14"/>
              </a:lnSpc>
            </a:pP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また、広報や既存施策の活用による協力を得るため、市町村、商工会・商工会議所に適宜情報提供しながら事業を遂行。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BE9F0641-6154-425A-99D0-0B9999B85EB0}"/>
              </a:ext>
            </a:extLst>
          </p:cNvPr>
          <p:cNvSpPr txBox="1"/>
          <p:nvPr/>
        </p:nvSpPr>
        <p:spPr>
          <a:xfrm>
            <a:off x="310033" y="852431"/>
            <a:ext cx="79018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地域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商業や地域コミュニティの担い手として重要な商店街において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、新しい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生活様式（ニューノーマル）に沿った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活用や地域内経済を循環させるバイローカルの「モデル創出」に取り組むとともに、その「成果の普及」を通じて、市町村・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商店街を後押しし、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商店街の持続的な発展に繋げる。</a:t>
            </a:r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BE9F0641-6154-425A-99D0-0B9999B85EB0}"/>
              </a:ext>
            </a:extLst>
          </p:cNvPr>
          <p:cNvSpPr txBox="1"/>
          <p:nvPr/>
        </p:nvSpPr>
        <p:spPr>
          <a:xfrm>
            <a:off x="131892" y="639907"/>
            <a:ext cx="87398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．事業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予算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額：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28,805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千円）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BE9F0641-6154-425A-99D0-0B9999B85EB0}"/>
              </a:ext>
            </a:extLst>
          </p:cNvPr>
          <p:cNvSpPr txBox="1"/>
          <p:nvPr/>
        </p:nvSpPr>
        <p:spPr>
          <a:xfrm>
            <a:off x="131892" y="4698619"/>
            <a:ext cx="87398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３．今後の予定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BE9F0641-6154-425A-99D0-0B9999B85EB0}"/>
              </a:ext>
            </a:extLst>
          </p:cNvPr>
          <p:cNvSpPr txBox="1"/>
          <p:nvPr/>
        </p:nvSpPr>
        <p:spPr>
          <a:xfrm>
            <a:off x="133350" y="1361079"/>
            <a:ext cx="87398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２．取組み内容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5184637" y="2966414"/>
            <a:ext cx="4454665" cy="1761444"/>
            <a:chOff x="5184637" y="2966414"/>
            <a:chExt cx="4454665" cy="1761444"/>
          </a:xfrm>
        </p:grpSpPr>
        <p:sp>
          <p:nvSpPr>
            <p:cNvPr id="163" name="正方形/長方形 162"/>
            <p:cNvSpPr/>
            <p:nvPr/>
          </p:nvSpPr>
          <p:spPr>
            <a:xfrm>
              <a:off x="8335516" y="2966414"/>
              <a:ext cx="1270310" cy="1761444"/>
            </a:xfrm>
            <a:prstGeom prst="rect">
              <a:avLst/>
            </a:prstGeom>
            <a:solidFill>
              <a:sysClr val="window" lastClr="FFFFFF"/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t" anchorCtr="0"/>
            <a:lstStyle/>
            <a:p>
              <a:pPr marL="0" marR="0" lvl="0" indent="0" algn="ctr" defTabSz="95781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本事業事務局</a:t>
              </a:r>
              <a:endParaRPr kumimoji="1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algn="ctr" defTabSz="95781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algn="ctr" defTabSz="95781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algn="ctr" defTabSz="95781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algn="ctr" defTabSz="95781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algn="ctr" defTabSz="95781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algn="ctr" defTabSz="95781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64" name="正方形/長方形 163"/>
            <p:cNvSpPr/>
            <p:nvPr/>
          </p:nvSpPr>
          <p:spPr>
            <a:xfrm>
              <a:off x="6517952" y="2966414"/>
              <a:ext cx="565238" cy="1761444"/>
            </a:xfrm>
            <a:prstGeom prst="rect">
              <a:avLst/>
            </a:prstGeom>
            <a:solidFill>
              <a:sysClr val="window" lastClr="FFFFFF"/>
            </a:solidFill>
            <a:ln w="63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5781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商店街・</a:t>
              </a:r>
              <a:endParaRPr kumimoji="1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algn="ctr" defTabSz="95781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市町村</a:t>
              </a:r>
            </a:p>
          </p:txBody>
        </p:sp>
        <p:sp>
          <p:nvSpPr>
            <p:cNvPr id="165" name="テキスト ボックス 164"/>
            <p:cNvSpPr txBox="1"/>
            <p:nvPr/>
          </p:nvSpPr>
          <p:spPr>
            <a:xfrm>
              <a:off x="7083190" y="3045425"/>
              <a:ext cx="574058" cy="230832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defTabSz="957816"/>
              <a:r>
                <a:rPr kumimoji="1" lang="ja-JP" altLang="en-US" sz="9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（ア）ａ．相談サポ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―</a:t>
              </a:r>
              <a:r>
                <a:rPr kumimoji="1" lang="ja-JP" altLang="en-US" sz="9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ト</a:t>
              </a:r>
            </a:p>
          </p:txBody>
        </p:sp>
        <p:cxnSp>
          <p:nvCxnSpPr>
            <p:cNvPr id="166" name="直線矢印コネクタ 165"/>
            <p:cNvCxnSpPr/>
            <p:nvPr/>
          </p:nvCxnSpPr>
          <p:spPr>
            <a:xfrm>
              <a:off x="7083190" y="3276257"/>
              <a:ext cx="1331083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  <a:headEnd type="triangle" w="lg" len="lg"/>
              <a:tailEnd type="triangle" w="lg" len="lg"/>
            </a:ln>
            <a:effectLst/>
          </p:spPr>
        </p:cxnSp>
        <p:cxnSp>
          <p:nvCxnSpPr>
            <p:cNvPr id="167" name="直線矢印コネクタ 166"/>
            <p:cNvCxnSpPr/>
            <p:nvPr/>
          </p:nvCxnSpPr>
          <p:spPr>
            <a:xfrm>
              <a:off x="7083190" y="3601560"/>
              <a:ext cx="1331083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  <a:headEnd type="triangle" w="lg" len="lg"/>
              <a:tailEnd type="triangle" w="lg" len="lg"/>
            </a:ln>
            <a:effectLst/>
          </p:spPr>
        </p:cxnSp>
        <p:sp>
          <p:nvSpPr>
            <p:cNvPr id="168" name="テキスト ボックス 167"/>
            <p:cNvSpPr txBox="1"/>
            <p:nvPr/>
          </p:nvSpPr>
          <p:spPr>
            <a:xfrm>
              <a:off x="7083190" y="3373454"/>
              <a:ext cx="574058" cy="230832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defTabSz="957816"/>
              <a:r>
                <a:rPr kumimoji="1" lang="ja-JP" altLang="en-US" sz="9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（ア）ｂ．マッチング支援</a:t>
              </a:r>
            </a:p>
          </p:txBody>
        </p:sp>
        <p:sp>
          <p:nvSpPr>
            <p:cNvPr id="169" name="円弧 168"/>
            <p:cNvSpPr/>
            <p:nvPr/>
          </p:nvSpPr>
          <p:spPr>
            <a:xfrm rot="5400000">
              <a:off x="6511830" y="1718232"/>
              <a:ext cx="1137257" cy="3791643"/>
            </a:xfrm>
            <a:prstGeom prst="arc">
              <a:avLst>
                <a:gd name="adj1" fmla="val 16223154"/>
                <a:gd name="adj2" fmla="val 0"/>
              </a:avLst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  <a:tailEnd type="triangle" w="lg" len="lg"/>
            </a:ln>
            <a:effectLst/>
          </p:spPr>
          <p:txBody>
            <a:bodyPr rtlCol="0" anchor="ctr"/>
            <a:lstStyle/>
            <a:p>
              <a:pPr marL="0" marR="0" lvl="0" indent="0" algn="ctr" defTabSz="95781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9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70" name="正方形/長方形 169"/>
            <p:cNvSpPr/>
            <p:nvPr/>
          </p:nvSpPr>
          <p:spPr>
            <a:xfrm>
              <a:off x="8414273" y="3734689"/>
              <a:ext cx="1116653" cy="505681"/>
            </a:xfrm>
            <a:prstGeom prst="rect">
              <a:avLst/>
            </a:prstGeom>
            <a:solidFill>
              <a:sysClr val="window" lastClr="FFFFFF"/>
            </a:solidFill>
            <a:ln w="635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5781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　　　商店街</a:t>
              </a:r>
              <a:endParaRPr kumimoji="1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defTabSz="95781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　　　サポーター</a:t>
              </a:r>
              <a:endParaRPr kumimoji="1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defTabSz="95781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　　　（登録制度）</a:t>
              </a:r>
            </a:p>
          </p:txBody>
        </p:sp>
        <p:grpSp>
          <p:nvGrpSpPr>
            <p:cNvPr id="171" name="グループ化 170"/>
            <p:cNvGrpSpPr/>
            <p:nvPr/>
          </p:nvGrpSpPr>
          <p:grpSpPr>
            <a:xfrm>
              <a:off x="8498239" y="3849424"/>
              <a:ext cx="207482" cy="325303"/>
              <a:chOff x="5572614" y="6812708"/>
              <a:chExt cx="207482" cy="325303"/>
            </a:xfrm>
          </p:grpSpPr>
          <p:sp>
            <p:nvSpPr>
              <p:cNvPr id="172" name="フローチャート: 論理積ゲート 171"/>
              <p:cNvSpPr/>
              <p:nvPr/>
            </p:nvSpPr>
            <p:spPr>
              <a:xfrm rot="16200000">
                <a:off x="5587560" y="6945475"/>
                <a:ext cx="177590" cy="207482"/>
              </a:xfrm>
              <a:prstGeom prst="flowChartDelay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5781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173" name="楕円 172"/>
              <p:cNvSpPr/>
              <p:nvPr/>
            </p:nvSpPr>
            <p:spPr>
              <a:xfrm>
                <a:off x="5594307" y="6812708"/>
                <a:ext cx="164095" cy="164095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5781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174" name="テキスト ボックス 173"/>
            <p:cNvSpPr txBox="1"/>
            <p:nvPr/>
          </p:nvSpPr>
          <p:spPr>
            <a:xfrm>
              <a:off x="7083190" y="3906672"/>
              <a:ext cx="574058" cy="230832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defTabSz="957816"/>
              <a:r>
                <a:rPr kumimoji="1" lang="ja-JP" altLang="en-US" sz="9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（ア）ｃ．トライアル派遣</a:t>
              </a:r>
            </a:p>
          </p:txBody>
        </p:sp>
        <p:cxnSp>
          <p:nvCxnSpPr>
            <p:cNvPr id="176" name="直線矢印コネクタ 175"/>
            <p:cNvCxnSpPr/>
            <p:nvPr/>
          </p:nvCxnSpPr>
          <p:spPr>
            <a:xfrm>
              <a:off x="7083190" y="4519692"/>
              <a:ext cx="1447296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  <a:headEnd type="triangle" w="lg" len="lg"/>
              <a:tailEnd type="none" w="lg" len="lg"/>
            </a:ln>
            <a:effectLst/>
          </p:spPr>
        </p:cxnSp>
        <p:sp>
          <p:nvSpPr>
            <p:cNvPr id="177" name="テキスト ボックス 176"/>
            <p:cNvSpPr txBox="1"/>
            <p:nvPr/>
          </p:nvSpPr>
          <p:spPr>
            <a:xfrm>
              <a:off x="7083190" y="4282882"/>
              <a:ext cx="574058" cy="230832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defTabSz="957816"/>
              <a:r>
                <a:rPr kumimoji="1" lang="ja-JP" altLang="en-US" sz="9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（イ）（ウ）情報発信等</a:t>
              </a:r>
            </a:p>
          </p:txBody>
        </p:sp>
        <p:grpSp>
          <p:nvGrpSpPr>
            <p:cNvPr id="178" name="グループ化 177"/>
            <p:cNvGrpSpPr/>
            <p:nvPr/>
          </p:nvGrpSpPr>
          <p:grpSpPr>
            <a:xfrm>
              <a:off x="8498239" y="4350303"/>
              <a:ext cx="209339" cy="335561"/>
              <a:chOff x="6909875" y="6802450"/>
              <a:chExt cx="285223" cy="457200"/>
            </a:xfrm>
          </p:grpSpPr>
          <p:sp>
            <p:nvSpPr>
              <p:cNvPr id="179" name="角丸四角形 178"/>
              <p:cNvSpPr/>
              <p:nvPr/>
            </p:nvSpPr>
            <p:spPr>
              <a:xfrm>
                <a:off x="6909875" y="6802450"/>
                <a:ext cx="285223" cy="457200"/>
              </a:xfrm>
              <a:prstGeom prst="roundRect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5781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180" name="楕円 179"/>
              <p:cNvSpPr/>
              <p:nvPr/>
            </p:nvSpPr>
            <p:spPr>
              <a:xfrm>
                <a:off x="7024334" y="7170011"/>
                <a:ext cx="58683" cy="58683"/>
              </a:xfrm>
              <a:prstGeom prst="ellipse">
                <a:avLst/>
              </a:prstGeom>
              <a:solidFill>
                <a:sysClr val="window" lastClr="FFFFFF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5781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181" name="正方形/長方形 180"/>
              <p:cNvSpPr/>
              <p:nvPr/>
            </p:nvSpPr>
            <p:spPr>
              <a:xfrm>
                <a:off x="6953812" y="6847889"/>
                <a:ext cx="197347" cy="290122"/>
              </a:xfrm>
              <a:prstGeom prst="rect">
                <a:avLst/>
              </a:prstGeom>
              <a:solidFill>
                <a:sysClr val="window" lastClr="FFFFFF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5781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182" name="正方形/長方形 181"/>
            <p:cNvSpPr/>
            <p:nvPr/>
          </p:nvSpPr>
          <p:spPr>
            <a:xfrm>
              <a:off x="8414273" y="3199623"/>
              <a:ext cx="1116653" cy="432141"/>
            </a:xfrm>
            <a:prstGeom prst="rect">
              <a:avLst/>
            </a:prstGeom>
            <a:solidFill>
              <a:sysClr val="window" lastClr="FFFFFF"/>
            </a:solidFill>
            <a:ln w="635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Ins="0" rtlCol="0" anchor="ctr"/>
            <a:lstStyle/>
            <a:p>
              <a:pPr marL="0" marR="0" lvl="0" indent="0" defTabSz="95781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　　　商店街</a:t>
              </a:r>
              <a:endParaRPr kumimoji="1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defTabSz="95781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　　　アドバイザー</a:t>
              </a:r>
            </a:p>
          </p:txBody>
        </p:sp>
        <p:grpSp>
          <p:nvGrpSpPr>
            <p:cNvPr id="183" name="グループ化 182"/>
            <p:cNvGrpSpPr/>
            <p:nvPr/>
          </p:nvGrpSpPr>
          <p:grpSpPr>
            <a:xfrm>
              <a:off x="8498239" y="3276257"/>
              <a:ext cx="207482" cy="325303"/>
              <a:chOff x="5572614" y="6197065"/>
              <a:chExt cx="207482" cy="325303"/>
            </a:xfrm>
            <a:solidFill>
              <a:sysClr val="window" lastClr="FFFFFF">
                <a:lumMod val="50000"/>
              </a:sysClr>
            </a:solidFill>
          </p:grpSpPr>
          <p:sp>
            <p:nvSpPr>
              <p:cNvPr id="184" name="フローチャート: 論理積ゲート 183"/>
              <p:cNvSpPr/>
              <p:nvPr/>
            </p:nvSpPr>
            <p:spPr>
              <a:xfrm rot="16200000">
                <a:off x="5587560" y="6329832"/>
                <a:ext cx="177590" cy="207482"/>
              </a:xfrm>
              <a:prstGeom prst="flowChartDelay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5781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185" name="楕円 184"/>
              <p:cNvSpPr/>
              <p:nvPr/>
            </p:nvSpPr>
            <p:spPr>
              <a:xfrm>
                <a:off x="5594307" y="6197065"/>
                <a:ext cx="164095" cy="164095"/>
              </a:xfrm>
              <a:prstGeom prst="ellipse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57816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9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175" name="テキスト ボックス 174"/>
            <p:cNvSpPr txBox="1"/>
            <p:nvPr/>
          </p:nvSpPr>
          <p:spPr>
            <a:xfrm>
              <a:off x="8693209" y="4312360"/>
              <a:ext cx="946093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57816"/>
              <a:r>
                <a:rPr kumimoji="1" lang="ja-JP" altLang="en-US" sz="1050" dirty="0">
                  <a:solidFill>
                    <a:prstClr val="black"/>
                  </a:solidFill>
                  <a:ea typeface="ＭＳ Ｐゴシック" panose="020B0600070205080204" pitchFamily="50" charset="-128"/>
                </a:rPr>
                <a:t>特設ＨＰ</a:t>
              </a:r>
              <a:endParaRPr kumimoji="1" lang="en-US" altLang="ja-JP" sz="1050" dirty="0">
                <a:solidFill>
                  <a:srgbClr val="F79646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defTabSz="957816"/>
              <a:r>
                <a:rPr kumimoji="1" lang="en-US" altLang="ja-JP" sz="105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Web</a:t>
              </a:r>
              <a:r>
                <a:rPr kumimoji="1" lang="ja-JP" altLang="en-US" sz="1050" spc="-15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セミナー</a:t>
              </a:r>
              <a:r>
                <a:rPr kumimoji="1" lang="ja-JP" altLang="en-US" sz="1050" dirty="0">
                  <a:solidFill>
                    <a:prstClr val="black"/>
                  </a:solidFill>
                  <a:ea typeface="ＭＳ Ｐゴシック" panose="020B0600070205080204" pitchFamily="50" charset="-128"/>
                </a:rPr>
                <a:t>等</a:t>
              </a:r>
            </a:p>
          </p:txBody>
        </p:sp>
      </p:grpSp>
      <p:graphicFrame>
        <p:nvGraphicFramePr>
          <p:cNvPr id="187" name="表 1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764276"/>
              </p:ext>
            </p:extLst>
          </p:nvPr>
        </p:nvGraphicFramePr>
        <p:xfrm>
          <a:off x="739588" y="2175636"/>
          <a:ext cx="8866238" cy="662940"/>
        </p:xfrm>
        <a:graphic>
          <a:graphicData uri="http://schemas.openxmlformats.org/drawingml/2006/table">
            <a:tbl>
              <a:tblPr bandRow="1"/>
              <a:tblGrid>
                <a:gridCol w="4379128">
                  <a:extLst>
                    <a:ext uri="{9D8B030D-6E8A-4147-A177-3AD203B41FA5}">
                      <a16:colId xmlns:a16="http://schemas.microsoft.com/office/drawing/2014/main" val="2598968353"/>
                    </a:ext>
                  </a:extLst>
                </a:gridCol>
                <a:gridCol w="4487110">
                  <a:extLst>
                    <a:ext uri="{9D8B030D-6E8A-4147-A177-3AD203B41FA5}">
                      <a16:colId xmlns:a16="http://schemas.microsoft.com/office/drawing/2014/main" val="6607090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ICT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活用例＞</a:t>
                      </a:r>
                      <a:endParaRPr kumimoji="1" lang="en-US" altLang="ja-JP" sz="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87313" marR="0" lvl="0" indent="-87313" algn="l" defTabSz="95781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タイムリーにキャンペーン情報を常連へ発信する商店街アプリの導入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tabLst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商店街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QR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カードによるポイント付与、抽選会実施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87313" indent="-87313">
                        <a:lnSpc>
                          <a:spcPct val="1000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歩いた経路から地図上に絵を描くＧＰＳアートに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よる商店街回遊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など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>
                    <a:lnL w="190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＜バイローカルの取組み例＞</a:t>
                      </a:r>
                      <a:endParaRPr kumimoji="1" lang="en-US" altLang="ja-JP" sz="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地域の魅力的な店舗・クリエイターを商店街に誘致</a:t>
                      </a:r>
                    </a:p>
                    <a:p>
                      <a:pPr marL="87313" indent="-87313">
                        <a:lnSpc>
                          <a:spcPct val="1000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地域の魅力を伝えるガイドブックの制作、マイクロツーリズムの機運醸成</a:t>
                      </a:r>
                    </a:p>
                    <a:p>
                      <a:pPr marL="87313" indent="-87313">
                        <a:lnSpc>
                          <a:spcPct val="100000"/>
                        </a:lnSpc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　地域の店舗及び地域資源の魅力の発信、当該エリアのファンの増加　など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90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4999170"/>
                  </a:ext>
                </a:extLst>
              </a:tr>
            </a:tbl>
          </a:graphicData>
        </a:graphic>
      </p:graphicFrame>
      <p:graphicFrame>
        <p:nvGraphicFramePr>
          <p:cNvPr id="188" name="表 49">
            <a:extLst>
              <a:ext uri="{FF2B5EF4-FFF2-40B4-BE49-F238E27FC236}">
                <a16:creationId xmlns:a16="http://schemas.microsoft.com/office/drawing/2014/main" id="{9B4B65CF-AD7E-4DD0-B3A9-743C8BD821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111327"/>
              </p:ext>
            </p:extLst>
          </p:nvPr>
        </p:nvGraphicFramePr>
        <p:xfrm>
          <a:off x="326212" y="2923718"/>
          <a:ext cx="4603245" cy="1211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3245">
                  <a:extLst>
                    <a:ext uri="{9D8B030D-6E8A-4147-A177-3AD203B41FA5}">
                      <a16:colId xmlns:a16="http://schemas.microsoft.com/office/drawing/2014/main" val="30284545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ja-JP" altLang="en-US" sz="1050" b="1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イ．モデル普及</a:t>
                      </a:r>
                      <a:r>
                        <a:rPr lang="ja-JP" altLang="en-US" sz="1050" b="0" u="sng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に係る事業</a:t>
                      </a:r>
                      <a:endParaRPr lang="en-US" altLang="ja-JP" sz="1050" b="0" u="sng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（ア）商店街アドバイザーによる相談サポート</a:t>
                      </a:r>
                    </a:p>
                    <a:p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　　ａ　活性化に向けた相談サポート　</a:t>
                      </a:r>
                      <a:r>
                        <a:rPr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〔※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r>
                        <a:rPr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〕</a:t>
                      </a:r>
                    </a:p>
                    <a:p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　　ｂ　商店街サポーターとのマッチング支援　</a:t>
                      </a:r>
                      <a:r>
                        <a:rPr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〔※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r>
                        <a:rPr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〕</a:t>
                      </a:r>
                      <a:endParaRPr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　　ｃ　国事業活用に向けたサポーターのトライアル派遣　</a:t>
                      </a:r>
                      <a:r>
                        <a:rPr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〔※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r>
                        <a:rPr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〕</a:t>
                      </a:r>
                    </a:p>
                    <a:p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（イ）先進モデル事例の収集と特設</a:t>
                      </a:r>
                      <a:r>
                        <a:rPr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HP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等での情報発信</a:t>
                      </a:r>
                    </a:p>
                    <a:p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（ウ</a:t>
                      </a:r>
                      <a:r>
                        <a:rPr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）モデル普及セミナー等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の開催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6738892"/>
                  </a:ext>
                </a:extLst>
              </a:tr>
            </a:tbl>
          </a:graphicData>
        </a:graphic>
      </p:graphicFrame>
      <p:sp>
        <p:nvSpPr>
          <p:cNvPr id="128" name="ホームベース 21">
            <a:extLst>
              <a:ext uri="{FF2B5EF4-FFF2-40B4-BE49-F238E27FC236}">
                <a16:creationId xmlns:a16="http://schemas.microsoft.com/office/drawing/2014/main" id="{B57F8FAC-1251-4341-A8C5-D36E79AF3A46}"/>
              </a:ext>
            </a:extLst>
          </p:cNvPr>
          <p:cNvSpPr/>
          <p:nvPr/>
        </p:nvSpPr>
        <p:spPr>
          <a:xfrm>
            <a:off x="483004" y="5792375"/>
            <a:ext cx="8829668" cy="258811"/>
          </a:xfrm>
          <a:prstGeom prst="homePlate">
            <a:avLst>
              <a:gd name="adj" fmla="val 34091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商店街アドバイザーによる相談サポート、特設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kumimoji="1" lang="ja-JP" altLang="en-US" sz="105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での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情報発信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886DBC0-0959-4F23-BB12-B9D9FB21A967}"/>
              </a:ext>
            </a:extLst>
          </p:cNvPr>
          <p:cNvSpPr txBox="1"/>
          <p:nvPr/>
        </p:nvSpPr>
        <p:spPr>
          <a:xfrm>
            <a:off x="8601914" y="1682530"/>
            <a:ext cx="815301" cy="207749"/>
          </a:xfrm>
          <a:prstGeom prst="rect">
            <a:avLst/>
          </a:prstGeom>
          <a:noFill/>
          <a:ln w="28575" cmpd="dbl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750" dirty="0">
                <a:latin typeface="Meiryo UI" panose="020B0604030504040204" pitchFamily="50" charset="-128"/>
                <a:ea typeface="Meiryo UI" panose="020B0604030504040204" pitchFamily="50" charset="-128"/>
              </a:rPr>
              <a:t>本事業のロゴ</a:t>
            </a:r>
            <a:endParaRPr lang="en-US" altLang="ja-JP" sz="429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356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</TotalTime>
  <Words>647</Words>
  <Application>Microsoft Office PowerPoint</Application>
  <PresentationFormat>A4 210 x 297 mm</PresentationFormat>
  <Paragraphs>67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Meiryo UI</vt:lpstr>
      <vt:lpstr>ＭＳ Ｐゴシック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</dc:creator>
  <cp:lastModifiedBy>大阪府</cp:lastModifiedBy>
  <cp:revision>47</cp:revision>
  <cp:lastPrinted>2023-04-04T07:13:21Z</cp:lastPrinted>
  <dcterms:created xsi:type="dcterms:W3CDTF">2020-08-23T00:42:07Z</dcterms:created>
  <dcterms:modified xsi:type="dcterms:W3CDTF">2023-04-07T02:54:30Z</dcterms:modified>
</cp:coreProperties>
</file>