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p:scale>
          <a:sx n="100" d="100"/>
          <a:sy n="100" d="100"/>
        </p:scale>
        <p:origin x="163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75285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41399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47789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71761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414381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86010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0131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7041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195519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86580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0953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B189A-26BC-41C6-A94F-21373DC5A3DF}"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415101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5F17E553-60D8-4BBE-B424-23DB80A142AC}"/>
              </a:ext>
            </a:extLst>
          </p:cNvPr>
          <p:cNvSpPr txBox="1"/>
          <p:nvPr/>
        </p:nvSpPr>
        <p:spPr>
          <a:xfrm>
            <a:off x="93792" y="495029"/>
            <a:ext cx="9774108" cy="6336000"/>
          </a:xfrm>
          <a:prstGeom prst="rect">
            <a:avLst/>
          </a:prstGeom>
          <a:noFill/>
          <a:ln w="28575" cmpd="dbl">
            <a:solidFill>
              <a:schemeClr val="accent1">
                <a:lumMod val="75000"/>
              </a:schemeClr>
            </a:solidFill>
          </a:ln>
        </p:spPr>
        <p:txBody>
          <a:bodyPr wrap="square" rtlCol="0">
            <a:noAutofit/>
          </a:bodyPr>
          <a:lstStyle/>
          <a:p>
            <a:endParaRPr lang="en-US" altLang="ja-JP" sz="1200" b="1"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5678E058-F570-4C8A-8F8C-91FE4FDC6E59}"/>
              </a:ext>
            </a:extLst>
          </p:cNvPr>
          <p:cNvSpPr/>
          <p:nvPr/>
        </p:nvSpPr>
        <p:spPr>
          <a:xfrm>
            <a:off x="0" y="-486"/>
            <a:ext cx="9906000" cy="469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kumimoji="1" lang="ja-JP" altLang="en-US" sz="1600" b="1" dirty="0"/>
              <a:t>令和７年度大阪府商店街店舗魅力向上支援事業</a:t>
            </a:r>
            <a:r>
              <a:rPr kumimoji="1" lang="ja-JP" altLang="en-US" sz="1500" b="1" dirty="0"/>
              <a:t>（インバウンド等誘客による観光・消費促進）</a:t>
            </a:r>
          </a:p>
        </p:txBody>
      </p:sp>
      <p:sp>
        <p:nvSpPr>
          <p:cNvPr id="48" name="テキスト ボックス 47">
            <a:extLst>
              <a:ext uri="{FF2B5EF4-FFF2-40B4-BE49-F238E27FC236}">
                <a16:creationId xmlns:a16="http://schemas.microsoft.com/office/drawing/2014/main" id="{520AC291-A726-4678-8763-9D14B8AE9701}"/>
              </a:ext>
            </a:extLst>
          </p:cNvPr>
          <p:cNvSpPr txBox="1"/>
          <p:nvPr/>
        </p:nvSpPr>
        <p:spPr>
          <a:xfrm>
            <a:off x="8414576" y="86720"/>
            <a:ext cx="1491424" cy="369332"/>
          </a:xfrm>
          <a:prstGeom prst="rect">
            <a:avLst/>
          </a:prstGeom>
          <a:noFill/>
        </p:spPr>
        <p:txBody>
          <a:bodyPr wrap="square" rtlCol="0">
            <a:spAutoFit/>
          </a:bodyPr>
          <a:lstStyle/>
          <a:p>
            <a:pPr algn="dist"/>
            <a:r>
              <a:rPr kumimoji="1" lang="ja-JP" altLang="en-US" sz="900" dirty="0">
                <a:solidFill>
                  <a:schemeClr val="bg1"/>
                </a:solidFill>
                <a:latin typeface="+mn-ea"/>
              </a:rPr>
              <a:t>令和</a:t>
            </a:r>
            <a:r>
              <a:rPr kumimoji="1" lang="en-US" altLang="ja-JP" sz="900" dirty="0">
                <a:solidFill>
                  <a:schemeClr val="bg1"/>
                </a:solidFill>
                <a:latin typeface="+mn-ea"/>
              </a:rPr>
              <a:t>7</a:t>
            </a:r>
            <a:r>
              <a:rPr kumimoji="1" lang="ja-JP" altLang="en-US" sz="900" dirty="0">
                <a:solidFill>
                  <a:schemeClr val="bg1"/>
                </a:solidFill>
                <a:latin typeface="+mn-ea"/>
              </a:rPr>
              <a:t>年４月</a:t>
            </a:r>
            <a:endParaRPr kumimoji="1" lang="en-US" altLang="ja-JP" sz="900" dirty="0">
              <a:solidFill>
                <a:schemeClr val="bg1"/>
              </a:solidFill>
              <a:latin typeface="+mn-ea"/>
            </a:endParaRPr>
          </a:p>
          <a:p>
            <a:pPr algn="dist"/>
            <a:r>
              <a:rPr kumimoji="1" lang="ja-JP" altLang="en-US" sz="900" spc="-150" dirty="0">
                <a:solidFill>
                  <a:schemeClr val="bg1"/>
                </a:solidFill>
                <a:latin typeface="+mn-ea"/>
              </a:rPr>
              <a:t>大阪府商業振興課</a:t>
            </a:r>
          </a:p>
        </p:txBody>
      </p:sp>
      <p:sp>
        <p:nvSpPr>
          <p:cNvPr id="135" name="テキスト ボックス 134">
            <a:extLst>
              <a:ext uri="{FF2B5EF4-FFF2-40B4-BE49-F238E27FC236}">
                <a16:creationId xmlns:a16="http://schemas.microsoft.com/office/drawing/2014/main" id="{BE9F0641-6154-425A-99D0-0B9999B85EB0}"/>
              </a:ext>
            </a:extLst>
          </p:cNvPr>
          <p:cNvSpPr txBox="1"/>
          <p:nvPr/>
        </p:nvSpPr>
        <p:spPr>
          <a:xfrm>
            <a:off x="330117" y="718059"/>
            <a:ext cx="9245766"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万博開幕やインバウンドの復活による国内外の旅行客を大阪の商店街に取り込み、商店街での観光・消費を促進する。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本事業では、商店街に「観光」の視点を取り入れ、誘客のポテンシャルある商店街の「観光コンテンツ化（周遊企画等の実施）」を行うとともに、デジタルスタンプリーや</a:t>
            </a:r>
            <a:r>
              <a:rPr lang="en-US" altLang="ja-JP" sz="1100" dirty="0">
                <a:latin typeface="Meiryo UI" panose="020B0604030504040204" pitchFamily="50" charset="-128"/>
                <a:ea typeface="Meiryo UI" panose="020B0604030504040204" pitchFamily="50" charset="-128"/>
              </a:rPr>
              <a:t>SNS</a:t>
            </a:r>
            <a:r>
              <a:rPr lang="ja-JP" altLang="en-US" sz="1100" dirty="0">
                <a:latin typeface="Meiryo UI" panose="020B0604030504040204" pitchFamily="50" charset="-128"/>
                <a:ea typeface="Meiryo UI" panose="020B0604030504040204" pitchFamily="50" charset="-128"/>
              </a:rPr>
              <a:t>等の情報発信により、商店街の魅力向上の取組みを行う。</a:t>
            </a:r>
          </a:p>
        </p:txBody>
      </p:sp>
      <p:sp>
        <p:nvSpPr>
          <p:cNvPr id="137" name="テキスト ボックス 136">
            <a:extLst>
              <a:ext uri="{FF2B5EF4-FFF2-40B4-BE49-F238E27FC236}">
                <a16:creationId xmlns:a16="http://schemas.microsoft.com/office/drawing/2014/main" id="{BE9F0641-6154-425A-99D0-0B9999B85EB0}"/>
              </a:ext>
            </a:extLst>
          </p:cNvPr>
          <p:cNvSpPr txBox="1"/>
          <p:nvPr/>
        </p:nvSpPr>
        <p:spPr>
          <a:xfrm>
            <a:off x="133351" y="495029"/>
            <a:ext cx="8739857"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１．商店街店舗魅力向上支援事業　概要</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a:t>
            </a:r>
            <a:r>
              <a:rPr lang="ja-JP" altLang="en-US" sz="1200" dirty="0">
                <a:latin typeface="Meiryo UI" panose="020B0604030504040204" pitchFamily="50" charset="-128"/>
                <a:ea typeface="Meiryo UI" panose="020B0604030504040204" pitchFamily="50" charset="-128"/>
              </a:rPr>
              <a:t>７予算額：</a:t>
            </a:r>
            <a:r>
              <a:rPr lang="en-US" altLang="ja-JP" sz="1200" dirty="0">
                <a:latin typeface="Meiryo UI" panose="020B0604030504040204" pitchFamily="50" charset="-128"/>
                <a:ea typeface="Meiryo UI" panose="020B0604030504040204" pitchFamily="50" charset="-128"/>
              </a:rPr>
              <a:t>43,287</a:t>
            </a:r>
            <a:r>
              <a:rPr lang="ja-JP" altLang="en-US" sz="1200" dirty="0">
                <a:latin typeface="Meiryo UI" panose="020B0604030504040204" pitchFamily="50" charset="-128"/>
                <a:ea typeface="Meiryo UI" panose="020B0604030504040204" pitchFamily="50" charset="-128"/>
              </a:rPr>
              <a:t>千円）</a:t>
            </a:r>
            <a:endParaRPr lang="en-US" altLang="ja-JP" sz="1200" dirty="0">
              <a:latin typeface="Meiryo UI" panose="020B0604030504040204" pitchFamily="50" charset="-128"/>
              <a:ea typeface="Meiryo UI" panose="020B0604030504040204" pitchFamily="50" charset="-128"/>
            </a:endParaRPr>
          </a:p>
        </p:txBody>
      </p:sp>
      <p:sp>
        <p:nvSpPr>
          <p:cNvPr id="138" name="テキスト ボックス 137">
            <a:extLst>
              <a:ext uri="{FF2B5EF4-FFF2-40B4-BE49-F238E27FC236}">
                <a16:creationId xmlns:a16="http://schemas.microsoft.com/office/drawing/2014/main" id="{BE9F0641-6154-425A-99D0-0B9999B85EB0}"/>
              </a:ext>
            </a:extLst>
          </p:cNvPr>
          <p:cNvSpPr txBox="1"/>
          <p:nvPr/>
        </p:nvSpPr>
        <p:spPr>
          <a:xfrm>
            <a:off x="133350" y="4785059"/>
            <a:ext cx="8739857"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３．スケジュール　</a:t>
            </a:r>
            <a:endParaRPr lang="en-US" altLang="ja-JP" sz="1200" dirty="0">
              <a:latin typeface="Meiryo UI" panose="020B0604030504040204" pitchFamily="50" charset="-128"/>
              <a:ea typeface="Meiryo UI" panose="020B0604030504040204" pitchFamily="50" charset="-128"/>
            </a:endParaRPr>
          </a:p>
        </p:txBody>
      </p:sp>
      <p:sp>
        <p:nvSpPr>
          <p:cNvPr id="139" name="テキスト ボックス 138">
            <a:extLst>
              <a:ext uri="{FF2B5EF4-FFF2-40B4-BE49-F238E27FC236}">
                <a16:creationId xmlns:a16="http://schemas.microsoft.com/office/drawing/2014/main" id="{BE9F0641-6154-425A-99D0-0B9999B85EB0}"/>
              </a:ext>
            </a:extLst>
          </p:cNvPr>
          <p:cNvSpPr txBox="1"/>
          <p:nvPr/>
        </p:nvSpPr>
        <p:spPr>
          <a:xfrm>
            <a:off x="133350" y="1298221"/>
            <a:ext cx="8739857"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２．取組み内容</a:t>
            </a:r>
            <a:endParaRPr lang="en-US" altLang="ja-JP" sz="1200" b="1" dirty="0">
              <a:latin typeface="Meiryo UI" panose="020B0604030504040204" pitchFamily="50" charset="-128"/>
              <a:ea typeface="Meiryo UI" panose="020B0604030504040204" pitchFamily="50" charset="-128"/>
            </a:endParaRPr>
          </a:p>
        </p:txBody>
      </p:sp>
      <p:graphicFrame>
        <p:nvGraphicFramePr>
          <p:cNvPr id="45" name="表 44">
            <a:extLst>
              <a:ext uri="{FF2B5EF4-FFF2-40B4-BE49-F238E27FC236}">
                <a16:creationId xmlns:a16="http://schemas.microsoft.com/office/drawing/2014/main" id="{5FA2D5C5-26ED-46D8-A222-3FBA75646420}"/>
              </a:ext>
            </a:extLst>
          </p:cNvPr>
          <p:cNvGraphicFramePr>
            <a:graphicFrameLocks noGrp="1"/>
          </p:cNvGraphicFramePr>
          <p:nvPr>
            <p:extLst>
              <p:ext uri="{D42A27DB-BD31-4B8C-83A1-F6EECF244321}">
                <p14:modId xmlns:p14="http://schemas.microsoft.com/office/powerpoint/2010/main" val="1781934088"/>
              </p:ext>
            </p:extLst>
          </p:nvPr>
        </p:nvGraphicFramePr>
        <p:xfrm>
          <a:off x="247036" y="1566724"/>
          <a:ext cx="9524788" cy="3235493"/>
        </p:xfrm>
        <a:graphic>
          <a:graphicData uri="http://schemas.openxmlformats.org/drawingml/2006/table">
            <a:tbl>
              <a:tblPr firstRow="1">
                <a:tableStyleId>{BC89EF96-8CEA-46FF-86C4-4CE0E7609802}</a:tableStyleId>
              </a:tblPr>
              <a:tblGrid>
                <a:gridCol w="203471">
                  <a:extLst>
                    <a:ext uri="{9D8B030D-6E8A-4147-A177-3AD203B41FA5}">
                      <a16:colId xmlns:a16="http://schemas.microsoft.com/office/drawing/2014/main" val="4095795327"/>
                    </a:ext>
                  </a:extLst>
                </a:gridCol>
                <a:gridCol w="3214713">
                  <a:extLst>
                    <a:ext uri="{9D8B030D-6E8A-4147-A177-3AD203B41FA5}">
                      <a16:colId xmlns:a16="http://schemas.microsoft.com/office/drawing/2014/main" val="3233042108"/>
                    </a:ext>
                  </a:extLst>
                </a:gridCol>
                <a:gridCol w="3489960">
                  <a:extLst>
                    <a:ext uri="{9D8B030D-6E8A-4147-A177-3AD203B41FA5}">
                      <a16:colId xmlns:a16="http://schemas.microsoft.com/office/drawing/2014/main" val="2715006303"/>
                    </a:ext>
                  </a:extLst>
                </a:gridCol>
                <a:gridCol w="2616644">
                  <a:extLst>
                    <a:ext uri="{9D8B030D-6E8A-4147-A177-3AD203B41FA5}">
                      <a16:colId xmlns:a16="http://schemas.microsoft.com/office/drawing/2014/main" val="1309857833"/>
                    </a:ext>
                  </a:extLst>
                </a:gridCol>
              </a:tblGrid>
              <a:tr h="277169">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marL="65314" marR="65314" marT="32657" marB="32657"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商店街の観光コンテンツ化</a:t>
                      </a:r>
                    </a:p>
                  </a:txBody>
                  <a:tcPr marL="65314" marR="65314" marT="32657" marB="32657"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情報発信</a:t>
                      </a:r>
                    </a:p>
                  </a:txBody>
                  <a:tcPr marL="65314" marR="65314" marT="32657" marB="32657"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万博の機運醸成</a:t>
                      </a:r>
                    </a:p>
                  </a:txBody>
                  <a:tcPr marL="65314" marR="65314" marT="32657" marB="32657" anchor="ctr">
                    <a:solidFill>
                      <a:schemeClr val="accent1">
                        <a:lumMod val="20000"/>
                        <a:lumOff val="80000"/>
                      </a:schemeClr>
                    </a:solidFill>
                  </a:tcPr>
                </a:tc>
                <a:extLst>
                  <a:ext uri="{0D108BD9-81ED-4DB2-BD59-A6C34878D82A}">
                    <a16:rowId xmlns:a16="http://schemas.microsoft.com/office/drawing/2014/main" val="3151900327"/>
                  </a:ext>
                </a:extLst>
              </a:tr>
              <a:tr h="398770">
                <a:tc>
                  <a:txBody>
                    <a:bodyPr/>
                    <a:lstStyle/>
                    <a:p>
                      <a:pPr algn="ctr"/>
                      <a:r>
                        <a:rPr kumimoji="1" lang="ja-JP" altLang="en-US" sz="1200" dirty="0">
                          <a:latin typeface="Meiryo UI" panose="020B0604030504040204" pitchFamily="50" charset="-128"/>
                          <a:ea typeface="Meiryo UI" panose="020B0604030504040204" pitchFamily="50" charset="-128"/>
                        </a:rPr>
                        <a:t>内容</a:t>
                      </a:r>
                    </a:p>
                  </a:txBody>
                  <a:tcPr marL="65314" marR="65314" marT="32657" marB="32657"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誘客のポテンシャルある商店街の観光コンテンツ化</a:t>
                      </a:r>
                    </a:p>
                  </a:txBody>
                  <a:tcPr marL="65314" marR="65314" marT="32657" marB="32657"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ポータルサイトによる情報発信、デジタルスタンプラリー</a:t>
                      </a:r>
                    </a:p>
                  </a:txBody>
                  <a:tcPr marL="65314" marR="65314" marT="32657" marB="32657"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商店街現地でのプロモーション</a:t>
                      </a:r>
                    </a:p>
                  </a:txBody>
                  <a:tcPr marL="65314" marR="65314" marT="32657" marB="32657" anchor="ctr">
                    <a:solidFill>
                      <a:schemeClr val="bg1"/>
                    </a:solidFill>
                  </a:tcPr>
                </a:tc>
                <a:extLst>
                  <a:ext uri="{0D108BD9-81ED-4DB2-BD59-A6C34878D82A}">
                    <a16:rowId xmlns:a16="http://schemas.microsoft.com/office/drawing/2014/main" val="1275758600"/>
                  </a:ext>
                </a:extLst>
              </a:tr>
              <a:tr h="981083">
                <a:tc>
                  <a:txBody>
                    <a:bodyPr/>
                    <a:lstStyle/>
                    <a:p>
                      <a:pPr algn="ctr"/>
                      <a:r>
                        <a:rPr kumimoji="1" lang="ja-JP" altLang="en-US" sz="1200" dirty="0">
                          <a:latin typeface="Meiryo UI" panose="020B0604030504040204" pitchFamily="50" charset="-128"/>
                          <a:ea typeface="Meiryo UI" panose="020B0604030504040204" pitchFamily="50" charset="-128"/>
                        </a:rPr>
                        <a:t>対象</a:t>
                      </a:r>
                    </a:p>
                  </a:txBody>
                  <a:tcPr marL="65314" marR="65314" marT="32657" marB="32657" anchor="ctr">
                    <a:solidFill>
                      <a:schemeClr val="bg1"/>
                    </a:solidFill>
                  </a:tcPr>
                </a:tc>
                <a:tc>
                  <a:txBody>
                    <a:bodyP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これまでに観光コンテンツ化に取り組んだ商店街</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５年度：３商店街、</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６年度：３商店街）</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府内商店街（</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６年度：</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175</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商店街）</a:t>
                      </a:r>
                      <a:endPar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tc>
                  <a:txBody>
                    <a:bodyPr/>
                    <a:lstStyle/>
                    <a:p>
                      <a:pPr marL="268288" marR="0" lvl="0" indent="-268288"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府内商店街（</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６年度：</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175</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商店街）</a:t>
                      </a:r>
                      <a:endPar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extLst>
                  <a:ext uri="{0D108BD9-81ED-4DB2-BD59-A6C34878D82A}">
                    <a16:rowId xmlns:a16="http://schemas.microsoft.com/office/drawing/2014/main" val="49017359"/>
                  </a:ext>
                </a:extLst>
              </a:tr>
              <a:tr h="1546167">
                <a:tc>
                  <a:txBody>
                    <a:bodyPr/>
                    <a:lstStyle/>
                    <a:p>
                      <a:pPr algn="ctr"/>
                      <a:r>
                        <a:rPr kumimoji="1" lang="ja-JP" altLang="en-US" sz="1200" dirty="0">
                          <a:latin typeface="Meiryo UI" panose="020B0604030504040204" pitchFamily="50" charset="-128"/>
                          <a:ea typeface="Meiryo UI" panose="020B0604030504040204" pitchFamily="50" charset="-128"/>
                        </a:rPr>
                        <a:t>事業内容</a:t>
                      </a:r>
                    </a:p>
                  </a:txBody>
                  <a:tcPr marL="65314" marR="65314" marT="32657" marB="32657" anchor="ctr">
                    <a:solidFill>
                      <a:schemeClr val="bg1"/>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①観光コンテンツ化に取り組んだ商店街による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体験ツアーの実施</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②観光コンテンツ化に取り組んだ商店街を巡る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周遊企画を実施</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③万博来場者等に対するプロモーション</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①ポータルサイトにおける商店街・周辺エリア</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の観光情報の発信</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②デジタルスタンプラリーの実施</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SNS</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による情報発信</a:t>
                      </a:r>
                    </a:p>
                  </a:txBody>
                  <a:tcPr marL="65314" marR="65314"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①商店街での現地プロモーション</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（のぼり掲出、万博グッズ配布）</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②大阪ウィークで開催されるイベント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と連動した情報発信</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extLst>
                  <a:ext uri="{0D108BD9-81ED-4DB2-BD59-A6C34878D82A}">
                    <a16:rowId xmlns:a16="http://schemas.microsoft.com/office/drawing/2014/main" val="425583248"/>
                  </a:ext>
                </a:extLst>
              </a:tr>
            </a:tbl>
          </a:graphicData>
        </a:graphic>
      </p:graphicFrame>
      <p:graphicFrame>
        <p:nvGraphicFramePr>
          <p:cNvPr id="65" name="表 64">
            <a:extLst>
              <a:ext uri="{FF2B5EF4-FFF2-40B4-BE49-F238E27FC236}">
                <a16:creationId xmlns:a16="http://schemas.microsoft.com/office/drawing/2014/main" id="{5FA2D5C5-26ED-46D8-A222-3FBA75646420}"/>
              </a:ext>
            </a:extLst>
          </p:cNvPr>
          <p:cNvGraphicFramePr>
            <a:graphicFrameLocks noGrp="1"/>
          </p:cNvGraphicFramePr>
          <p:nvPr>
            <p:extLst>
              <p:ext uri="{D42A27DB-BD31-4B8C-83A1-F6EECF244321}">
                <p14:modId xmlns:p14="http://schemas.microsoft.com/office/powerpoint/2010/main" val="1259179589"/>
              </p:ext>
            </p:extLst>
          </p:nvPr>
        </p:nvGraphicFramePr>
        <p:xfrm>
          <a:off x="247036" y="5045268"/>
          <a:ext cx="9524787" cy="1737584"/>
        </p:xfrm>
        <a:graphic>
          <a:graphicData uri="http://schemas.openxmlformats.org/drawingml/2006/table">
            <a:tbl>
              <a:tblPr firstRow="1">
                <a:tableStyleId>{BC89EF96-8CEA-46FF-86C4-4CE0E7609802}</a:tableStyleId>
              </a:tblPr>
              <a:tblGrid>
                <a:gridCol w="1833032">
                  <a:extLst>
                    <a:ext uri="{9D8B030D-6E8A-4147-A177-3AD203B41FA5}">
                      <a16:colId xmlns:a16="http://schemas.microsoft.com/office/drawing/2014/main" val="4095795327"/>
                    </a:ext>
                  </a:extLst>
                </a:gridCol>
                <a:gridCol w="2775169">
                  <a:extLst>
                    <a:ext uri="{9D8B030D-6E8A-4147-A177-3AD203B41FA5}">
                      <a16:colId xmlns:a16="http://schemas.microsoft.com/office/drawing/2014/main" val="3919793093"/>
                    </a:ext>
                  </a:extLst>
                </a:gridCol>
                <a:gridCol w="2535389">
                  <a:extLst>
                    <a:ext uri="{9D8B030D-6E8A-4147-A177-3AD203B41FA5}">
                      <a16:colId xmlns:a16="http://schemas.microsoft.com/office/drawing/2014/main" val="4234206212"/>
                    </a:ext>
                  </a:extLst>
                </a:gridCol>
                <a:gridCol w="2381197">
                  <a:extLst>
                    <a:ext uri="{9D8B030D-6E8A-4147-A177-3AD203B41FA5}">
                      <a16:colId xmlns:a16="http://schemas.microsoft.com/office/drawing/2014/main" val="3099161729"/>
                    </a:ext>
                  </a:extLst>
                </a:gridCol>
              </a:tblGrid>
              <a:tr h="263033">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marL="65314" marR="65314" marT="32657" marB="32657"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令和７年４月～</a:t>
                      </a:r>
                    </a:p>
                  </a:txBody>
                  <a:tcPr marL="65314" marR="65314" marT="32657" marB="32657" anchor="ctr">
                    <a:solidFill>
                      <a:schemeClr val="accent1">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７月頃～</a:t>
                      </a:r>
                    </a:p>
                  </a:txBody>
                  <a:tcPr marL="65314" marR="65314" marT="32657" marB="32657" anchor="ctr">
                    <a:solidFill>
                      <a:schemeClr val="accent1">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令和８年１月頃～</a:t>
                      </a:r>
                    </a:p>
                  </a:txBody>
                  <a:tcPr marL="65314" marR="65314" marT="32657" marB="32657" anchor="ctr">
                    <a:solidFill>
                      <a:schemeClr val="accent1">
                        <a:lumMod val="20000"/>
                        <a:lumOff val="80000"/>
                      </a:schemeClr>
                    </a:solidFill>
                  </a:tcPr>
                </a:tc>
                <a:extLst>
                  <a:ext uri="{0D108BD9-81ED-4DB2-BD59-A6C34878D82A}">
                    <a16:rowId xmlns:a16="http://schemas.microsoft.com/office/drawing/2014/main" val="3151900327"/>
                  </a:ext>
                </a:extLst>
              </a:tr>
              <a:tr h="526435">
                <a:tc>
                  <a:txBody>
                    <a:bodyPr/>
                    <a:lstStyle/>
                    <a:p>
                      <a:endParaRPr kumimoji="1" lang="en-US" altLang="ja-JP"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1776611782"/>
                  </a:ext>
                </a:extLst>
              </a:tr>
              <a:tr h="426364">
                <a:tc>
                  <a:txBody>
                    <a:bodyPr/>
                    <a:lstStyle/>
                    <a:p>
                      <a:endParaRPr kumimoji="1" lang="en-US" altLang="ja-JP"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3643754212"/>
                  </a:ext>
                </a:extLst>
              </a:tr>
              <a:tr h="521752">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111486089"/>
                  </a:ext>
                </a:extLst>
              </a:tr>
            </a:tbl>
          </a:graphicData>
        </a:graphic>
      </p:graphicFrame>
      <p:sp>
        <p:nvSpPr>
          <p:cNvPr id="66" name="ホームベース 7">
            <a:extLst>
              <a:ext uri="{FF2B5EF4-FFF2-40B4-BE49-F238E27FC236}">
                <a16:creationId xmlns:a16="http://schemas.microsoft.com/office/drawing/2014/main" id="{DAD0A1C2-61D9-4EF2-B3CC-079F274551F6}"/>
              </a:ext>
            </a:extLst>
          </p:cNvPr>
          <p:cNvSpPr/>
          <p:nvPr/>
        </p:nvSpPr>
        <p:spPr>
          <a:xfrm>
            <a:off x="396176" y="5354330"/>
            <a:ext cx="1439499" cy="410898"/>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pPr algn="ctr"/>
            <a:r>
              <a:rPr kumimoji="1" lang="ja-JP" altLang="en-US" sz="1050" dirty="0">
                <a:latin typeface="Meiryo UI" panose="020B0604030504040204" pitchFamily="50" charset="-128"/>
                <a:ea typeface="Meiryo UI" panose="020B0604030504040204" pitchFamily="50" charset="-128"/>
              </a:rPr>
              <a:t>商店街の</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観光コンテンツ化</a:t>
            </a:r>
            <a:endParaRPr kumimoji="1" lang="en-US" altLang="ja-JP" sz="1050" dirty="0">
              <a:latin typeface="Meiryo UI" panose="020B0604030504040204" pitchFamily="50" charset="-128"/>
              <a:ea typeface="Meiryo UI" panose="020B0604030504040204" pitchFamily="50" charset="-128"/>
            </a:endParaRPr>
          </a:p>
        </p:txBody>
      </p:sp>
      <p:sp>
        <p:nvSpPr>
          <p:cNvPr id="70" name="ホームベース 7">
            <a:extLst>
              <a:ext uri="{FF2B5EF4-FFF2-40B4-BE49-F238E27FC236}">
                <a16:creationId xmlns:a16="http://schemas.microsoft.com/office/drawing/2014/main" id="{DAD0A1C2-61D9-4EF2-B3CC-079F274551F6}"/>
              </a:ext>
            </a:extLst>
          </p:cNvPr>
          <p:cNvSpPr/>
          <p:nvPr/>
        </p:nvSpPr>
        <p:spPr>
          <a:xfrm>
            <a:off x="2116569" y="5350591"/>
            <a:ext cx="5004000" cy="185696"/>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latin typeface="Meiryo UI" panose="020B0604030504040204" pitchFamily="50" charset="-128"/>
                <a:ea typeface="Meiryo UI" panose="020B0604030504040204" pitchFamily="50" charset="-128"/>
              </a:rPr>
              <a:t>ツアー造成の支援、周遊企画の実施、インフルエンサー等を活用したプロモーションの実施</a:t>
            </a:r>
            <a:endParaRPr kumimoji="1" lang="en-US" altLang="zh-TW" sz="1050" dirty="0">
              <a:latin typeface="Meiryo UI" panose="020B0604030504040204" pitchFamily="50" charset="-128"/>
              <a:ea typeface="Meiryo UI" panose="020B0604030504040204" pitchFamily="50" charset="-128"/>
            </a:endParaRPr>
          </a:p>
        </p:txBody>
      </p:sp>
      <p:sp>
        <p:nvSpPr>
          <p:cNvPr id="71" name="ホームベース 7">
            <a:extLst>
              <a:ext uri="{FF2B5EF4-FFF2-40B4-BE49-F238E27FC236}">
                <a16:creationId xmlns:a16="http://schemas.microsoft.com/office/drawing/2014/main" id="{DAD0A1C2-61D9-4EF2-B3CC-079F274551F6}"/>
              </a:ext>
            </a:extLst>
          </p:cNvPr>
          <p:cNvSpPr/>
          <p:nvPr/>
        </p:nvSpPr>
        <p:spPr>
          <a:xfrm>
            <a:off x="2127656" y="5905984"/>
            <a:ext cx="7160137" cy="295251"/>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latin typeface="Meiryo UI" panose="020B0604030504040204" pitchFamily="50" charset="-128"/>
                <a:ea typeface="Meiryo UI" panose="020B0604030504040204" pitchFamily="50" charset="-128"/>
              </a:rPr>
              <a:t>ポータルサイトにおける観光情報の発信、</a:t>
            </a: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を活用した情報発信、デジタルスタンプラリー</a:t>
            </a:r>
            <a:endParaRPr kumimoji="1" lang="en-US" altLang="zh-TW" sz="1050" dirty="0">
              <a:latin typeface="Meiryo UI" panose="020B0604030504040204" pitchFamily="50" charset="-128"/>
              <a:ea typeface="Meiryo UI" panose="020B0604030504040204" pitchFamily="50" charset="-128"/>
            </a:endParaRPr>
          </a:p>
        </p:txBody>
      </p:sp>
      <p:sp>
        <p:nvSpPr>
          <p:cNvPr id="72" name="ホームベース 7">
            <a:extLst>
              <a:ext uri="{FF2B5EF4-FFF2-40B4-BE49-F238E27FC236}">
                <a16:creationId xmlns:a16="http://schemas.microsoft.com/office/drawing/2014/main" id="{DAD0A1C2-61D9-4EF2-B3CC-079F274551F6}"/>
              </a:ext>
            </a:extLst>
          </p:cNvPr>
          <p:cNvSpPr/>
          <p:nvPr/>
        </p:nvSpPr>
        <p:spPr>
          <a:xfrm>
            <a:off x="396176" y="5927265"/>
            <a:ext cx="1439499" cy="256485"/>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pPr algn="ctr"/>
            <a:r>
              <a:rPr kumimoji="1" lang="ja-JP" altLang="en-US" sz="1050" dirty="0">
                <a:latin typeface="Meiryo UI" panose="020B0604030504040204" pitchFamily="50" charset="-128"/>
                <a:ea typeface="Meiryo UI" panose="020B0604030504040204" pitchFamily="50" charset="-128"/>
              </a:rPr>
              <a:t>情報発信</a:t>
            </a:r>
            <a:endParaRPr kumimoji="1" lang="en-US" altLang="zh-TW" sz="1050" dirty="0">
              <a:latin typeface="Meiryo UI" panose="020B0604030504040204" pitchFamily="50" charset="-128"/>
              <a:ea typeface="Meiryo UI" panose="020B0604030504040204" pitchFamily="50" charset="-128"/>
            </a:endParaRPr>
          </a:p>
        </p:txBody>
      </p:sp>
      <p:sp>
        <p:nvSpPr>
          <p:cNvPr id="73" name="ホームベース 7">
            <a:extLst>
              <a:ext uri="{FF2B5EF4-FFF2-40B4-BE49-F238E27FC236}">
                <a16:creationId xmlns:a16="http://schemas.microsoft.com/office/drawing/2014/main" id="{DAD0A1C2-61D9-4EF2-B3CC-079F274551F6}"/>
              </a:ext>
            </a:extLst>
          </p:cNvPr>
          <p:cNvSpPr/>
          <p:nvPr/>
        </p:nvSpPr>
        <p:spPr>
          <a:xfrm>
            <a:off x="2129338" y="6335147"/>
            <a:ext cx="4392000" cy="178974"/>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solidFill>
                  <a:schemeClr val="tx1"/>
                </a:solidFill>
                <a:latin typeface="Meiryo UI" panose="020B0604030504040204" pitchFamily="50" charset="-128"/>
                <a:ea typeface="Meiryo UI" panose="020B0604030504040204" pitchFamily="50" charset="-128"/>
              </a:rPr>
              <a:t>商店街現地プロモーション（のぼり掲出、万博グッズの配布）</a:t>
            </a:r>
            <a:endParaRPr kumimoji="1" lang="en-US" altLang="zh-TW" sz="1050" dirty="0">
              <a:solidFill>
                <a:schemeClr val="tx1"/>
              </a:solidFill>
              <a:latin typeface="Meiryo UI" panose="020B0604030504040204" pitchFamily="50" charset="-128"/>
              <a:ea typeface="Meiryo UI" panose="020B0604030504040204" pitchFamily="50" charset="-128"/>
            </a:endParaRPr>
          </a:p>
        </p:txBody>
      </p:sp>
      <p:sp>
        <p:nvSpPr>
          <p:cNvPr id="49" name="角丸四角形 48"/>
          <p:cNvSpPr/>
          <p:nvPr/>
        </p:nvSpPr>
        <p:spPr>
          <a:xfrm>
            <a:off x="9375167" y="5343361"/>
            <a:ext cx="309282" cy="1410034"/>
          </a:xfrm>
          <a:prstGeom prst="roundRect">
            <a:avLst>
              <a:gd name="adj" fmla="val 24058"/>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効果検証</a:t>
            </a:r>
          </a:p>
        </p:txBody>
      </p:sp>
      <p:sp>
        <p:nvSpPr>
          <p:cNvPr id="28" name="ホームベース 7">
            <a:extLst>
              <a:ext uri="{FF2B5EF4-FFF2-40B4-BE49-F238E27FC236}">
                <a16:creationId xmlns:a16="http://schemas.microsoft.com/office/drawing/2014/main" id="{DAD0A1C2-61D9-4EF2-B3CC-079F274551F6}"/>
              </a:ext>
            </a:extLst>
          </p:cNvPr>
          <p:cNvSpPr/>
          <p:nvPr/>
        </p:nvSpPr>
        <p:spPr>
          <a:xfrm>
            <a:off x="396176" y="6415225"/>
            <a:ext cx="1439499" cy="256485"/>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pPr algn="ctr"/>
            <a:r>
              <a:rPr kumimoji="1" lang="ja-JP" altLang="en-US" sz="1050" dirty="0">
                <a:latin typeface="Meiryo UI" panose="020B0604030504040204" pitchFamily="50" charset="-128"/>
                <a:ea typeface="Meiryo UI" panose="020B0604030504040204" pitchFamily="50" charset="-128"/>
              </a:rPr>
              <a:t>万博の機運醸成</a:t>
            </a:r>
            <a:endParaRPr kumimoji="1" lang="en-US" altLang="zh-TW" sz="1050" dirty="0">
              <a:latin typeface="Meiryo UI" panose="020B0604030504040204" pitchFamily="50" charset="-128"/>
              <a:ea typeface="Meiryo UI" panose="020B0604030504040204" pitchFamily="50" charset="-128"/>
            </a:endParaRPr>
          </a:p>
        </p:txBody>
      </p:sp>
      <p:sp>
        <p:nvSpPr>
          <p:cNvPr id="29" name="ホームベース 7">
            <a:extLst>
              <a:ext uri="{FF2B5EF4-FFF2-40B4-BE49-F238E27FC236}">
                <a16:creationId xmlns:a16="http://schemas.microsoft.com/office/drawing/2014/main" id="{DAD0A1C2-61D9-4EF2-B3CC-079F274551F6}"/>
              </a:ext>
            </a:extLst>
          </p:cNvPr>
          <p:cNvSpPr/>
          <p:nvPr/>
        </p:nvSpPr>
        <p:spPr>
          <a:xfrm>
            <a:off x="2116568" y="5583630"/>
            <a:ext cx="7167131" cy="205118"/>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latin typeface="Meiryo UI" panose="020B0604030504040204" pitchFamily="50" charset="-128"/>
                <a:ea typeface="Meiryo UI" panose="020B0604030504040204" pitchFamily="50" charset="-128"/>
              </a:rPr>
              <a:t>市町村・観光支援機関との連携・観光コンテンツのノウハウ提供、近隣商店街へのマッチング</a:t>
            </a:r>
            <a:endParaRPr kumimoji="1" lang="en-US" altLang="zh-TW" sz="105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987687" y="3980989"/>
            <a:ext cx="1050312" cy="757290"/>
          </a:xfrm>
          <a:prstGeom prst="rect">
            <a:avLst/>
          </a:prstGeom>
        </p:spPr>
      </p:pic>
      <p:sp>
        <p:nvSpPr>
          <p:cNvPr id="34" name="テキスト ボックス 33"/>
          <p:cNvSpPr txBox="1"/>
          <p:nvPr/>
        </p:nvSpPr>
        <p:spPr>
          <a:xfrm>
            <a:off x="3639050" y="4471254"/>
            <a:ext cx="1400723" cy="307777"/>
          </a:xfrm>
          <a:prstGeom prst="rect">
            <a:avLst/>
          </a:prstGeom>
          <a:noFill/>
        </p:spPr>
        <p:txBody>
          <a:bodyPr wrap="square" rtlCol="0">
            <a:spAutoFit/>
          </a:bodyPr>
          <a:lstStyle/>
          <a:p>
            <a:pPr algn="ctr"/>
            <a:r>
              <a:rPr kumimoji="1" lang="ja-JP" altLang="en-US" sz="700" dirty="0">
                <a:latin typeface="メイリオ" panose="020B0604030504040204" pitchFamily="50" charset="-128"/>
                <a:ea typeface="メイリオ" panose="020B0604030504040204" pitchFamily="50" charset="-128"/>
              </a:rPr>
              <a:t>大阪府商店街魅力発見サイト</a:t>
            </a: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700" dirty="0">
                <a:latin typeface="メイリオ" panose="020B0604030504040204" pitchFamily="50" charset="-128"/>
                <a:ea typeface="メイリオ" panose="020B0604030504040204" pitchFamily="50" charset="-128"/>
              </a:rPr>
              <a:t>「ええやん！大阪商店街」</a:t>
            </a:r>
          </a:p>
        </p:txBody>
      </p:sp>
      <p:pic>
        <p:nvPicPr>
          <p:cNvPr id="4" name="図 3"/>
          <p:cNvPicPr>
            <a:picLocks noChangeAspect="1"/>
          </p:cNvPicPr>
          <p:nvPr/>
        </p:nvPicPr>
        <p:blipFill>
          <a:blip r:embed="rId3"/>
          <a:stretch>
            <a:fillRect/>
          </a:stretch>
        </p:blipFill>
        <p:spPr>
          <a:xfrm>
            <a:off x="7530435" y="3952730"/>
            <a:ext cx="662334" cy="820274"/>
          </a:xfrm>
          <a:prstGeom prst="rect">
            <a:avLst/>
          </a:prstGeom>
        </p:spPr>
      </p:pic>
      <p:pic>
        <p:nvPicPr>
          <p:cNvPr id="26" name="図 25">
            <a:extLst>
              <a:ext uri="{FF2B5EF4-FFF2-40B4-BE49-F238E27FC236}">
                <a16:creationId xmlns:a16="http://schemas.microsoft.com/office/drawing/2014/main" id="{70371BD0-C7B8-48FB-92D0-7E1E7C9AE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1787" y="4102489"/>
            <a:ext cx="1125891" cy="554627"/>
          </a:xfrm>
          <a:prstGeom prst="rect">
            <a:avLst/>
          </a:prstGeom>
        </p:spPr>
      </p:pic>
      <p:sp>
        <p:nvSpPr>
          <p:cNvPr id="30" name="ホームベース 7">
            <a:extLst>
              <a:ext uri="{FF2B5EF4-FFF2-40B4-BE49-F238E27FC236}">
                <a16:creationId xmlns:a16="http://schemas.microsoft.com/office/drawing/2014/main" id="{9F64CEEE-4C51-4D86-A21F-0F861085A4D4}"/>
              </a:ext>
            </a:extLst>
          </p:cNvPr>
          <p:cNvSpPr/>
          <p:nvPr/>
        </p:nvSpPr>
        <p:spPr>
          <a:xfrm>
            <a:off x="2714726" y="6561464"/>
            <a:ext cx="3806612" cy="178974"/>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solidFill>
                  <a:schemeClr val="tx1"/>
                </a:solidFill>
                <a:latin typeface="Meiryo UI" panose="020B0604030504040204" pitchFamily="50" charset="-128"/>
                <a:ea typeface="Meiryo UI" panose="020B0604030504040204" pitchFamily="50" charset="-128"/>
              </a:rPr>
              <a:t>大阪ウィークとで開催されるイベントと連動した情報発信</a:t>
            </a:r>
            <a:endParaRPr kumimoji="1" lang="en-US" altLang="zh-TW" sz="1050" dirty="0">
              <a:solidFill>
                <a:schemeClr val="tx1"/>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17B745EA-B99D-432A-99A1-3C62A7F3F29D}"/>
              </a:ext>
            </a:extLst>
          </p:cNvPr>
          <p:cNvPicPr>
            <a:picLocks noChangeAspect="1"/>
          </p:cNvPicPr>
          <p:nvPr/>
        </p:nvPicPr>
        <p:blipFill rotWithShape="1">
          <a:blip r:embed="rId5"/>
          <a:srcRect l="2629" t="6778" r="1614" b="-159"/>
          <a:stretch/>
        </p:blipFill>
        <p:spPr>
          <a:xfrm>
            <a:off x="4262249" y="2469028"/>
            <a:ext cx="873477" cy="757291"/>
          </a:xfrm>
          <a:prstGeom prst="rect">
            <a:avLst/>
          </a:prstGeom>
        </p:spPr>
      </p:pic>
      <p:pic>
        <p:nvPicPr>
          <p:cNvPr id="35" name="図 34">
            <a:extLst>
              <a:ext uri="{FF2B5EF4-FFF2-40B4-BE49-F238E27FC236}">
                <a16:creationId xmlns:a16="http://schemas.microsoft.com/office/drawing/2014/main" id="{2A116080-DDCB-425E-9F3E-3CCE65900235}"/>
              </a:ext>
            </a:extLst>
          </p:cNvPr>
          <p:cNvPicPr>
            <a:picLocks noChangeAspect="1"/>
          </p:cNvPicPr>
          <p:nvPr/>
        </p:nvPicPr>
        <p:blipFill rotWithShape="1">
          <a:blip r:embed="rId6"/>
          <a:srcRect l="25000" t="16666" r="25457" b="16783"/>
          <a:stretch/>
        </p:blipFill>
        <p:spPr>
          <a:xfrm>
            <a:off x="8027477" y="2489174"/>
            <a:ext cx="933618" cy="714863"/>
          </a:xfrm>
          <a:prstGeom prst="rect">
            <a:avLst/>
          </a:prstGeom>
        </p:spPr>
      </p:pic>
      <p:sp>
        <p:nvSpPr>
          <p:cNvPr id="36" name="テキスト ボックス 35">
            <a:extLst>
              <a:ext uri="{FF2B5EF4-FFF2-40B4-BE49-F238E27FC236}">
                <a16:creationId xmlns:a16="http://schemas.microsoft.com/office/drawing/2014/main" id="{48C35DCF-1A96-46BB-97A4-BA82BCCD38D3}"/>
              </a:ext>
            </a:extLst>
          </p:cNvPr>
          <p:cNvSpPr txBox="1"/>
          <p:nvPr/>
        </p:nvSpPr>
        <p:spPr>
          <a:xfrm>
            <a:off x="8321617" y="4641694"/>
            <a:ext cx="1400723" cy="200055"/>
          </a:xfrm>
          <a:prstGeom prst="rect">
            <a:avLst/>
          </a:prstGeom>
          <a:noFill/>
        </p:spPr>
        <p:txBody>
          <a:bodyPr wrap="square" rtlCol="0">
            <a:spAutoFit/>
          </a:bodyPr>
          <a:lstStyle/>
          <a:p>
            <a:pPr algn="ctr"/>
            <a:r>
              <a:rPr kumimoji="1" lang="ja-JP" altLang="en-US" sz="700" dirty="0">
                <a:latin typeface="メイリオ" panose="020B0604030504040204" pitchFamily="50" charset="-128"/>
                <a:ea typeface="メイリオ" panose="020B0604030504040204" pitchFamily="50" charset="-128"/>
              </a:rPr>
              <a:t>（ウェットティッシュ）</a:t>
            </a:r>
          </a:p>
        </p:txBody>
      </p:sp>
      <p:sp>
        <p:nvSpPr>
          <p:cNvPr id="37" name="テキスト ボックス 36">
            <a:extLst>
              <a:ext uri="{FF2B5EF4-FFF2-40B4-BE49-F238E27FC236}">
                <a16:creationId xmlns:a16="http://schemas.microsoft.com/office/drawing/2014/main" id="{73E90FF9-6BCC-4E47-969D-4D2602E55F30}"/>
              </a:ext>
            </a:extLst>
          </p:cNvPr>
          <p:cNvSpPr txBox="1"/>
          <p:nvPr/>
        </p:nvSpPr>
        <p:spPr>
          <a:xfrm>
            <a:off x="7327116" y="4638747"/>
            <a:ext cx="1400723" cy="200055"/>
          </a:xfrm>
          <a:prstGeom prst="rect">
            <a:avLst/>
          </a:prstGeom>
          <a:noFill/>
        </p:spPr>
        <p:txBody>
          <a:bodyPr wrap="square" rtlCol="0">
            <a:spAutoFit/>
          </a:bodyPr>
          <a:lstStyle/>
          <a:p>
            <a:pPr algn="ctr"/>
            <a:r>
              <a:rPr kumimoji="1" lang="ja-JP" altLang="en-US" sz="700" dirty="0">
                <a:latin typeface="メイリオ" panose="020B0604030504040204" pitchFamily="50" charset="-128"/>
                <a:ea typeface="メイリオ" panose="020B0604030504040204" pitchFamily="50" charset="-128"/>
              </a:rPr>
              <a:t>（のぼり）</a:t>
            </a:r>
          </a:p>
        </p:txBody>
      </p:sp>
      <p:pic>
        <p:nvPicPr>
          <p:cNvPr id="31" name="図 30">
            <a:extLst>
              <a:ext uri="{FF2B5EF4-FFF2-40B4-BE49-F238E27FC236}">
                <a16:creationId xmlns:a16="http://schemas.microsoft.com/office/drawing/2014/main" id="{85218E17-502B-4378-A198-239C41320AF2}"/>
              </a:ext>
            </a:extLst>
          </p:cNvPr>
          <p:cNvPicPr>
            <a:picLocks noChangeAspect="1"/>
          </p:cNvPicPr>
          <p:nvPr/>
        </p:nvPicPr>
        <p:blipFill rotWithShape="1">
          <a:blip r:embed="rId7"/>
          <a:srcRect l="3022" r="4478"/>
          <a:stretch/>
        </p:blipFill>
        <p:spPr>
          <a:xfrm>
            <a:off x="6055513" y="3956360"/>
            <a:ext cx="1032585" cy="835885"/>
          </a:xfrm>
          <a:prstGeom prst="rect">
            <a:avLst/>
          </a:prstGeom>
        </p:spPr>
      </p:pic>
      <p:pic>
        <p:nvPicPr>
          <p:cNvPr id="33" name="図 32">
            <a:extLst>
              <a:ext uri="{FF2B5EF4-FFF2-40B4-BE49-F238E27FC236}">
                <a16:creationId xmlns:a16="http://schemas.microsoft.com/office/drawing/2014/main" id="{DF8FB9CA-CC80-4B1A-8B41-AB0842B377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0312" b="5721"/>
          <a:stretch/>
        </p:blipFill>
        <p:spPr>
          <a:xfrm>
            <a:off x="5322379" y="2520591"/>
            <a:ext cx="1235634" cy="685462"/>
          </a:xfrm>
          <a:prstGeom prst="rect">
            <a:avLst/>
          </a:prstGeom>
        </p:spPr>
      </p:pic>
    </p:spTree>
    <p:extLst>
      <p:ext uri="{BB962C8B-B14F-4D97-AF65-F5344CB8AC3E}">
        <p14:creationId xmlns:p14="http://schemas.microsoft.com/office/powerpoint/2010/main" val="21735697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TotalTime>
  <Words>415</Words>
  <Application>Microsoft Office PowerPoint</Application>
  <PresentationFormat>A4 210 x 297 mm</PresentationFormat>
  <Paragraphs>51</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dc:creator>
  <cp:lastModifiedBy>東　秀憲</cp:lastModifiedBy>
  <cp:revision>115</cp:revision>
  <cp:lastPrinted>2025-03-14T06:19:34Z</cp:lastPrinted>
  <dcterms:created xsi:type="dcterms:W3CDTF">2020-08-23T00:42:07Z</dcterms:created>
  <dcterms:modified xsi:type="dcterms:W3CDTF">2025-03-18T01:44:57Z</dcterms:modified>
</cp:coreProperties>
</file>