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706" autoAdjust="0"/>
    <p:restoredTop sz="94660"/>
  </p:normalViewPr>
  <p:slideViewPr>
    <p:cSldViewPr snapToGrid="0">
      <p:cViewPr varScale="1">
        <p:scale>
          <a:sx n="82" d="100"/>
          <a:sy n="82" d="100"/>
        </p:scale>
        <p:origin x="12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2022/3/15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1892" y="553220"/>
            <a:ext cx="9673914" cy="6235051"/>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kumimoji="1" lang="ja-JP" altLang="en-US" sz="1600" b="1" dirty="0"/>
              <a:t>令和４年度大阪府商店街店舗魅力向上支援事業（</a:t>
            </a:r>
            <a:r>
              <a:rPr kumimoji="1" lang="ja-JP" altLang="en-US" sz="1600" b="1" spc="-150" dirty="0"/>
              <a:t>万博開催も見据えた商店街・店舗の魅力向上</a:t>
            </a:r>
            <a:r>
              <a:rPr kumimoji="1" lang="ja-JP" altLang="en-US" sz="1600" b="1" dirty="0"/>
              <a:t>）</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414273" y="86692"/>
            <a:ext cx="1491424" cy="369332"/>
          </a:xfrm>
          <a:prstGeom prst="rect">
            <a:avLst/>
          </a:prstGeom>
          <a:noFill/>
        </p:spPr>
        <p:txBody>
          <a:bodyPr wrap="square" rtlCol="0">
            <a:spAutoFit/>
          </a:bodyPr>
          <a:lstStyle/>
          <a:p>
            <a:pPr algn="dist"/>
            <a:r>
              <a:rPr kumimoji="1" lang="ja-JP" altLang="en-US" sz="900" dirty="0">
                <a:solidFill>
                  <a:schemeClr val="bg1"/>
                </a:solidFill>
                <a:latin typeface="+mn-ea"/>
              </a:rPr>
              <a:t>令和４年４月</a:t>
            </a:r>
            <a:endParaRPr kumimoji="1" lang="en-US" altLang="ja-JP" sz="900" dirty="0">
              <a:solidFill>
                <a:schemeClr val="bg1"/>
              </a:solidFill>
              <a:latin typeface="+mn-ea"/>
            </a:endParaRPr>
          </a:p>
          <a:p>
            <a:pPr algn="dist"/>
            <a:r>
              <a:rPr kumimoji="1" lang="ja-JP" altLang="en-US" sz="900" spc="-150" dirty="0">
                <a:solidFill>
                  <a:schemeClr val="bg1"/>
                </a:solidFill>
                <a:latin typeface="+mn-ea"/>
              </a:rPr>
              <a:t>大阪府商業・サービス産業課</a:t>
            </a:r>
          </a:p>
        </p:txBody>
      </p:sp>
      <p:pic>
        <p:nvPicPr>
          <p:cNvPr id="30" name="図 29">
            <a:extLst>
              <a:ext uri="{FF2B5EF4-FFF2-40B4-BE49-F238E27FC236}">
                <a16:creationId xmlns:a16="http://schemas.microsoft.com/office/drawing/2014/main" id="{C7DDDAE4-BCC8-4EA5-AE32-DF86AAA09C49}"/>
              </a:ext>
            </a:extLst>
          </p:cNvPr>
          <p:cNvPicPr>
            <a:picLocks noChangeAspect="1"/>
          </p:cNvPicPr>
          <p:nvPr/>
        </p:nvPicPr>
        <p:blipFill rotWithShape="1">
          <a:blip r:embed="rId2"/>
          <a:srcRect l="56270" t="53826" r="25747" b="15184"/>
          <a:stretch/>
        </p:blipFill>
        <p:spPr>
          <a:xfrm>
            <a:off x="8584066" y="617776"/>
            <a:ext cx="1041911" cy="970054"/>
          </a:xfrm>
          <a:prstGeom prst="rect">
            <a:avLst/>
          </a:prstGeom>
          <a:ln w="12700">
            <a:noFill/>
          </a:ln>
        </p:spPr>
      </p:pic>
      <p:sp>
        <p:nvSpPr>
          <p:cNvPr id="135" name="テキスト ボックス 134">
            <a:extLst>
              <a:ext uri="{FF2B5EF4-FFF2-40B4-BE49-F238E27FC236}">
                <a16:creationId xmlns:a16="http://schemas.microsoft.com/office/drawing/2014/main" id="{BE9F0641-6154-425A-99D0-0B9999B85EB0}"/>
              </a:ext>
            </a:extLst>
          </p:cNvPr>
          <p:cNvSpPr txBox="1"/>
          <p:nvPr/>
        </p:nvSpPr>
        <p:spPr>
          <a:xfrm>
            <a:off x="269710" y="776073"/>
            <a:ext cx="8404390" cy="600164"/>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　コロナ禍の影響が続く中、地域商業や地域コミュニティの担い手として重要な商店街において、「コロナ禍からの回復に向けた需要喚起」に取り組む。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本事業では、コロナによる慢性的な人流の低下により商店街が大打撃を受けている中、万博開催も見据え、府内商店街・店舗の魅力向上や来街者数等を増やすための支援を重点的に行い、商店街の回復の後押しを通じて大阪経済の再活性化を促進する。</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3351" y="553220"/>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１．商店街店舗魅力向上支援事業　概要</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rPr>
              <a:t>４予算額：</a:t>
            </a:r>
            <a:r>
              <a:rPr lang="en-US" altLang="ja-JP" sz="1200" dirty="0">
                <a:latin typeface="Meiryo UI" panose="020B0604030504040204" pitchFamily="50" charset="-128"/>
                <a:ea typeface="Meiryo UI" panose="020B0604030504040204" pitchFamily="50" charset="-128"/>
              </a:rPr>
              <a:t>242,231</a:t>
            </a:r>
            <a:r>
              <a:rPr lang="ja-JP" altLang="en-US" sz="1200" dirty="0">
                <a:latin typeface="Meiryo UI" panose="020B0604030504040204" pitchFamily="50" charset="-128"/>
                <a:ea typeface="Meiryo UI" panose="020B0604030504040204" pitchFamily="50" charset="-128"/>
              </a:rPr>
              <a:t>千円）</a:t>
            </a:r>
            <a:endParaRPr lang="en-US" altLang="ja-JP" sz="120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1892" y="5002958"/>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３．今後の予定　</a:t>
            </a:r>
            <a:r>
              <a:rPr lang="ja-JP" altLang="en-US" sz="1050" dirty="0">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広報や既存施策の活用による協力を得るため、市町村、商工会・商工会議所に適宜情報提供しながら事業を遂行</a:t>
            </a:r>
            <a:r>
              <a:rPr lang="ja-JP" altLang="en-US" sz="105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3350" y="1397977"/>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２．取組み内容</a:t>
            </a:r>
            <a:endParaRPr lang="en-US" altLang="ja-JP" sz="1200" b="1" dirty="0">
              <a:latin typeface="Meiryo UI" panose="020B0604030504040204" pitchFamily="50" charset="-128"/>
              <a:ea typeface="Meiryo UI" panose="020B0604030504040204" pitchFamily="50" charset="-128"/>
            </a:endParaRPr>
          </a:p>
        </p:txBody>
      </p:sp>
      <p:graphicFrame>
        <p:nvGraphicFramePr>
          <p:cNvPr id="45" name="表 44">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3509065842"/>
              </p:ext>
            </p:extLst>
          </p:nvPr>
        </p:nvGraphicFramePr>
        <p:xfrm>
          <a:off x="407058" y="1686272"/>
          <a:ext cx="9219542" cy="3253327"/>
        </p:xfrm>
        <a:graphic>
          <a:graphicData uri="http://schemas.openxmlformats.org/drawingml/2006/table">
            <a:tbl>
              <a:tblPr firstRow="1">
                <a:tableStyleId>{BC89EF96-8CEA-46FF-86C4-4CE0E7609802}</a:tableStyleId>
              </a:tblPr>
              <a:tblGrid>
                <a:gridCol w="621642">
                  <a:extLst>
                    <a:ext uri="{9D8B030D-6E8A-4147-A177-3AD203B41FA5}">
                      <a16:colId xmlns:a16="http://schemas.microsoft.com/office/drawing/2014/main" val="4095795327"/>
                    </a:ext>
                  </a:extLst>
                </a:gridCol>
                <a:gridCol w="4298950">
                  <a:extLst>
                    <a:ext uri="{9D8B030D-6E8A-4147-A177-3AD203B41FA5}">
                      <a16:colId xmlns:a16="http://schemas.microsoft.com/office/drawing/2014/main" val="2715006303"/>
                    </a:ext>
                  </a:extLst>
                </a:gridCol>
                <a:gridCol w="4298950">
                  <a:extLst>
                    <a:ext uri="{9D8B030D-6E8A-4147-A177-3AD203B41FA5}">
                      <a16:colId xmlns:a16="http://schemas.microsoft.com/office/drawing/2014/main" val="1309857833"/>
                    </a:ext>
                  </a:extLst>
                </a:gridCol>
              </a:tblGrid>
              <a:tr h="239617">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商店街全体に対する支援</a:t>
                      </a:r>
                    </a:p>
                  </a:txBody>
                  <a:tcPr marL="65314" marR="65314" marT="32657" marB="32657"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商店街の店舗に対する支援</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239617">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5314" marR="65314" marT="32657" marB="32657"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１．商店街サポート・ポータルサイト等</a:t>
                      </a:r>
                    </a:p>
                  </a:txBody>
                  <a:tcPr marL="65314" marR="65314" marT="32657" marB="32657"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２．店舗の魅力発掘・特設</a:t>
                      </a:r>
                      <a:r>
                        <a:rPr kumimoji="1" lang="en-US" altLang="ja-JP" sz="1200" dirty="0">
                          <a:latin typeface="Meiryo UI" panose="020B0604030504040204" pitchFamily="50" charset="-128"/>
                          <a:ea typeface="Meiryo UI" panose="020B0604030504040204" pitchFamily="50" charset="-128"/>
                        </a:rPr>
                        <a:t>EC</a:t>
                      </a:r>
                      <a:r>
                        <a:rPr kumimoji="1" lang="ja-JP" altLang="en-US" sz="1200" dirty="0">
                          <a:latin typeface="Meiryo UI" panose="020B0604030504040204" pitchFamily="50" charset="-128"/>
                          <a:ea typeface="Meiryo UI" panose="020B0604030504040204" pitchFamily="50" charset="-128"/>
                        </a:rPr>
                        <a:t>サイト開設、キャンペーン実施等</a:t>
                      </a:r>
                    </a:p>
                  </a:txBody>
                  <a:tcPr marL="65314" marR="65314" marT="32657" marB="32657" anchor="ctr">
                    <a:solidFill>
                      <a:schemeClr val="bg1"/>
                    </a:solidFill>
                  </a:tcPr>
                </a:tc>
                <a:extLst>
                  <a:ext uri="{0D108BD9-81ED-4DB2-BD59-A6C34878D82A}">
                    <a16:rowId xmlns:a16="http://schemas.microsoft.com/office/drawing/2014/main" val="1275758600"/>
                  </a:ext>
                </a:extLst>
              </a:tr>
              <a:tr h="923434">
                <a:tc>
                  <a:txBody>
                    <a:bodyPr/>
                    <a:lstStyle/>
                    <a:p>
                      <a:pPr algn="ctr"/>
                      <a:r>
                        <a:rPr kumimoji="1" lang="ja-JP" altLang="en-US" sz="1200" dirty="0">
                          <a:latin typeface="Meiryo UI" panose="020B0604030504040204" pitchFamily="50" charset="-128"/>
                          <a:ea typeface="Meiryo UI" panose="020B0604030504040204" pitchFamily="50" charset="-128"/>
                        </a:rPr>
                        <a:t>内容</a:t>
                      </a:r>
                    </a:p>
                  </a:txBody>
                  <a:tcPr marL="65314" marR="65314" marT="32657" marB="32657" anchor="ctr">
                    <a:solidFill>
                      <a:schemeClr val="bg1"/>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100</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商店街、熱意のある</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30</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商店街を重点支援　➡　商店街活性化</a:t>
                      </a:r>
                      <a:endPar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①マニュアル等の作成</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②商店街向け事業・</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EC</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説明会</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③ポータルサイトを構築し、商店街の魅力等を発信</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④</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商店街での</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PR</a:t>
                      </a:r>
                    </a:p>
                  </a:txBody>
                  <a:tcPr marL="65314" marR="65314" marT="32657" marB="32657"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モデル商店街内の</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1,000</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店舗を伴走支援　➡　販路・売上拡大</a:t>
                      </a:r>
                      <a:endPar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①</a:t>
                      </a: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魅力発信・オンライン活用に向けた店舗個別支援</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（店舗情報の発信、</a:t>
                      </a:r>
                      <a:r>
                        <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EC</a:t>
                      </a: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サイト等オンライン活用の相談対応）</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②特設</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EC</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サイトを開設、出店に向けた個別サポートを行うと</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ともに、消費喚起のためのクーポンを発行</a:t>
                      </a:r>
                    </a:p>
                  </a:txBody>
                  <a:tcPr marL="65314" marR="65314" marT="32657" marB="32657" anchor="ctr">
                    <a:solidFill>
                      <a:schemeClr val="bg1"/>
                    </a:solidFill>
                  </a:tcPr>
                </a:tc>
                <a:extLst>
                  <a:ext uri="{0D108BD9-81ED-4DB2-BD59-A6C34878D82A}">
                    <a16:rowId xmlns:a16="http://schemas.microsoft.com/office/drawing/2014/main" val="49017359"/>
                  </a:ext>
                </a:extLst>
              </a:tr>
              <a:tr h="1833505">
                <a:tc>
                  <a:txBody>
                    <a:bodyPr/>
                    <a:lstStyle/>
                    <a:p>
                      <a:pPr algn="ctr"/>
                      <a:r>
                        <a:rPr kumimoji="1" lang="ja-JP" altLang="en-US" sz="1200" dirty="0">
                          <a:latin typeface="Meiryo UI" panose="020B0604030504040204" pitchFamily="50" charset="-128"/>
                          <a:ea typeface="Meiryo UI" panose="020B0604030504040204" pitchFamily="50" charset="-128"/>
                        </a:rPr>
                        <a:t>枠組み</a:t>
                      </a:r>
                    </a:p>
                  </a:txBody>
                  <a:tcPr marL="65314" marR="65314" marT="32657" marB="32657" anchor="ctr">
                    <a:solidFill>
                      <a:schemeClr val="bg1"/>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bg1"/>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bg1"/>
                    </a:solidFill>
                  </a:tcPr>
                </a:tc>
                <a:extLst>
                  <a:ext uri="{0D108BD9-81ED-4DB2-BD59-A6C34878D82A}">
                    <a16:rowId xmlns:a16="http://schemas.microsoft.com/office/drawing/2014/main" val="425583248"/>
                  </a:ext>
                </a:extLst>
              </a:tr>
            </a:tbl>
          </a:graphicData>
        </a:graphic>
      </p:graphicFrame>
      <p:sp>
        <p:nvSpPr>
          <p:cNvPr id="20" name="正方形/長方形 19"/>
          <p:cNvSpPr/>
          <p:nvPr/>
        </p:nvSpPr>
        <p:spPr>
          <a:xfrm>
            <a:off x="7014534" y="3189428"/>
            <a:ext cx="1797500" cy="1505945"/>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7014535" y="3189428"/>
            <a:ext cx="1797500" cy="4248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100" b="1" spc="300" dirty="0">
                <a:latin typeface="Meiryo UI" panose="020B0604030504040204" pitchFamily="50" charset="-128"/>
                <a:ea typeface="Meiryo UI" panose="020B0604030504040204" pitchFamily="50" charset="-128"/>
              </a:rPr>
              <a:t>２．</a:t>
            </a:r>
            <a:r>
              <a:rPr kumimoji="1" lang="ja-JP" altLang="en-US" sz="1100" b="1" dirty="0">
                <a:latin typeface="Meiryo UI" panose="020B0604030504040204" pitchFamily="50" charset="-128"/>
                <a:ea typeface="Meiryo UI" panose="020B0604030504040204" pitchFamily="50" charset="-128"/>
              </a:rPr>
              <a:t>魅力発掘・</a:t>
            </a:r>
            <a:r>
              <a:rPr kumimoji="1" lang="en-US" altLang="ja-JP" sz="1100" b="1" dirty="0">
                <a:latin typeface="Meiryo UI" panose="020B0604030504040204" pitchFamily="50" charset="-128"/>
                <a:ea typeface="Meiryo UI" panose="020B0604030504040204" pitchFamily="50" charset="-128"/>
              </a:rPr>
              <a:t>EC</a:t>
            </a:r>
            <a:r>
              <a:rPr kumimoji="1" lang="ja-JP" altLang="en-US" sz="1100" b="1" dirty="0">
                <a:latin typeface="Meiryo UI" panose="020B0604030504040204" pitchFamily="50" charset="-128"/>
                <a:ea typeface="Meiryo UI" panose="020B0604030504040204" pitchFamily="50" charset="-128"/>
              </a:rPr>
              <a:t>サイト</a:t>
            </a:r>
            <a:endParaRPr kumimoji="1" lang="en-US" altLang="ja-JP" sz="110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－オンラインショップ出店促進－</a:t>
            </a:r>
            <a:endParaRPr kumimoji="1" lang="ja-JP" altLang="en-US" sz="105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813242" y="4683484"/>
            <a:ext cx="1815333" cy="261610"/>
          </a:xfrm>
          <a:prstGeom prst="rect">
            <a:avLst/>
          </a:prstGeom>
          <a:noFill/>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rPr>
              <a:t>商店街での事業</a:t>
            </a:r>
            <a:r>
              <a:rPr kumimoji="1" lang="en-US" altLang="ja-JP" sz="1100" dirty="0">
                <a:latin typeface="Meiryo UI" panose="020B0604030504040204" pitchFamily="50" charset="-128"/>
                <a:ea typeface="Meiryo UI" panose="020B0604030504040204" pitchFamily="50" charset="-128"/>
              </a:rPr>
              <a:t>PR</a:t>
            </a:r>
            <a:r>
              <a:rPr lang="ja-JP" altLang="en-US" sz="1100" dirty="0">
                <a:latin typeface="Meiryo UI" panose="020B0604030504040204" pitchFamily="50" charset="-128"/>
                <a:ea typeface="Meiryo UI" panose="020B0604030504040204" pitchFamily="50" charset="-128"/>
              </a:rPr>
              <a:t>例</a:t>
            </a:r>
            <a:endParaRPr kumimoji="1" lang="ja-JP" altLang="en-US" sz="1100" dirty="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1813243" y="3186156"/>
            <a:ext cx="1815333" cy="1509218"/>
            <a:chOff x="8084030" y="3685800"/>
            <a:chExt cx="1815333" cy="1509218"/>
          </a:xfrm>
        </p:grpSpPr>
        <p:pic>
          <p:nvPicPr>
            <p:cNvPr id="24" name="図 23"/>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084030" y="3685800"/>
              <a:ext cx="1815333" cy="1509218"/>
            </a:xfrm>
            <a:prstGeom prst="rect">
              <a:avLst/>
            </a:prstGeom>
            <a:effectLst>
              <a:outerShdw blurRad="50800" dist="38100" dir="2700000" algn="tl" rotWithShape="0">
                <a:prstClr val="black">
                  <a:alpha val="40000"/>
                </a:prstClr>
              </a:outerShdw>
            </a:effectLst>
          </p:spPr>
        </p:pic>
        <p:sp>
          <p:nvSpPr>
            <p:cNvPr id="26" name="テキスト ボックス 25"/>
            <p:cNvSpPr txBox="1"/>
            <p:nvPr/>
          </p:nvSpPr>
          <p:spPr>
            <a:xfrm>
              <a:off x="8750641" y="3801855"/>
              <a:ext cx="558310" cy="476773"/>
            </a:xfrm>
            <a:prstGeom prst="rect">
              <a:avLst/>
            </a:prstGeom>
            <a:solidFill>
              <a:schemeClr val="bg1"/>
            </a:solidFill>
          </p:spPr>
          <p:txBody>
            <a:bodyPr wrap="none" lIns="0" rIns="0" rtlCol="0">
              <a:noAutofit/>
            </a:bodyPr>
            <a:lstStyle/>
            <a:p>
              <a:pPr algn="ctr"/>
              <a:r>
                <a:rPr kumimoji="1" lang="ja-JP" altLang="en-US" sz="900" b="1" dirty="0">
                  <a:solidFill>
                    <a:schemeClr val="accent1"/>
                  </a:solidFill>
                  <a:latin typeface="HG丸ｺﾞｼｯｸM-PRO" panose="020F0600000000000000" pitchFamily="50" charset="-128"/>
                  <a:ea typeface="HG丸ｺﾞｼｯｸM-PRO" panose="020F0600000000000000" pitchFamily="50" charset="-128"/>
                </a:rPr>
                <a:t>大阪</a:t>
              </a:r>
              <a:endParaRPr kumimoji="1" lang="en-US" altLang="ja-JP" sz="900" b="1" dirty="0">
                <a:solidFill>
                  <a:schemeClr val="accent1"/>
                </a:solidFill>
                <a:latin typeface="HG丸ｺﾞｼｯｸM-PRO" panose="020F0600000000000000" pitchFamily="50" charset="-128"/>
                <a:ea typeface="HG丸ｺﾞｼｯｸM-PRO" panose="020F0600000000000000" pitchFamily="50" charset="-128"/>
              </a:endParaRPr>
            </a:p>
            <a:p>
              <a:pPr algn="ctr"/>
              <a:r>
                <a:rPr kumimoji="1" lang="ja-JP" altLang="en-US" sz="900" b="1" dirty="0">
                  <a:solidFill>
                    <a:schemeClr val="accent1"/>
                  </a:solidFill>
                  <a:latin typeface="HG丸ｺﾞｼｯｸM-PRO" panose="020F0600000000000000" pitchFamily="50" charset="-128"/>
                  <a:ea typeface="HG丸ｺﾞｼｯｸM-PRO" panose="020F0600000000000000" pitchFamily="50" charset="-128"/>
                </a:rPr>
                <a:t>商店街</a:t>
              </a:r>
              <a:endParaRPr kumimoji="1" lang="en-US" altLang="ja-JP" sz="900" b="1" dirty="0">
                <a:solidFill>
                  <a:schemeClr val="accent1"/>
                </a:solidFill>
                <a:latin typeface="HG丸ｺﾞｼｯｸM-PRO" panose="020F0600000000000000" pitchFamily="50" charset="-128"/>
                <a:ea typeface="HG丸ｺﾞｼｯｸM-PRO" panose="020F0600000000000000" pitchFamily="50" charset="-128"/>
              </a:endParaRPr>
            </a:p>
            <a:p>
              <a:pPr algn="ctr"/>
              <a:r>
                <a:rPr kumimoji="1" lang="ja-JP" altLang="en-US" sz="900" b="1" dirty="0">
                  <a:solidFill>
                    <a:schemeClr val="accent1"/>
                  </a:solidFill>
                  <a:latin typeface="HG丸ｺﾞｼｯｸM-PRO" panose="020F0600000000000000" pitchFamily="50" charset="-128"/>
                  <a:ea typeface="HG丸ｺﾞｼｯｸM-PRO" panose="020F0600000000000000" pitchFamily="50" charset="-128"/>
                </a:rPr>
                <a:t>大売出し</a:t>
              </a:r>
            </a:p>
          </p:txBody>
        </p:sp>
      </p:grpSp>
      <p:sp>
        <p:nvSpPr>
          <p:cNvPr id="28" name="テキスト ボックス 27"/>
          <p:cNvSpPr txBox="1"/>
          <p:nvPr/>
        </p:nvSpPr>
        <p:spPr>
          <a:xfrm>
            <a:off x="6963735" y="3694312"/>
            <a:ext cx="1858982" cy="938719"/>
          </a:xfrm>
          <a:prstGeom prst="rect">
            <a:avLst/>
          </a:prstGeom>
          <a:noFill/>
        </p:spPr>
        <p:txBody>
          <a:bodyPr wrap="square" rtlCol="0">
            <a:spAutoFit/>
          </a:bodyPr>
          <a:lstStyle/>
          <a:p>
            <a:pPr marL="174625" lvl="0" indent="-174625" defTabSz="957816">
              <a:buFont typeface="Wingdings" panose="05000000000000000000" pitchFamily="2" charset="2"/>
              <a:buChar char="Ø"/>
            </a:pPr>
            <a:r>
              <a:rPr kumimoji="1" lang="ja-JP" altLang="en-US" sz="1100" dirty="0">
                <a:solidFill>
                  <a:prstClr val="black"/>
                </a:solidFill>
                <a:latin typeface="Meiryo UI" panose="020B0604030504040204" pitchFamily="50" charset="-128"/>
                <a:ea typeface="Meiryo UI" panose="020B0604030504040204" pitchFamily="50" charset="-128"/>
              </a:rPr>
              <a:t>店舗の情報発信や出店に必要な作業を個別に支援</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174625" lvl="0" indent="-174625" defTabSz="957816">
              <a:buFont typeface="Wingdings" panose="05000000000000000000" pitchFamily="2" charset="2"/>
              <a:buChar char="Ø"/>
            </a:pPr>
            <a:r>
              <a:rPr kumimoji="1" lang="ja-JP" altLang="en-US" sz="1100" dirty="0">
                <a:solidFill>
                  <a:prstClr val="black"/>
                </a:solidFill>
                <a:latin typeface="Meiryo UI" panose="020B0604030504040204" pitchFamily="50" charset="-128"/>
                <a:ea typeface="Meiryo UI" panose="020B0604030504040204" pitchFamily="50" charset="-128"/>
              </a:rPr>
              <a:t>万博開催</a:t>
            </a:r>
            <a:r>
              <a:rPr kumimoji="1" lang="en-US" altLang="ja-JP" sz="1100" dirty="0">
                <a:solidFill>
                  <a:prstClr val="black"/>
                </a:solidFill>
                <a:latin typeface="Meiryo UI" panose="020B0604030504040204" pitchFamily="50" charset="-128"/>
                <a:ea typeface="Meiryo UI" panose="020B0604030504040204" pitchFamily="50" charset="-128"/>
              </a:rPr>
              <a:t>1,000</a:t>
            </a:r>
            <a:r>
              <a:rPr kumimoji="1" lang="ja-JP" altLang="en-US" sz="1100" dirty="0">
                <a:solidFill>
                  <a:prstClr val="black"/>
                </a:solidFill>
                <a:latin typeface="Meiryo UI" panose="020B0604030504040204" pitchFamily="50" charset="-128"/>
                <a:ea typeface="Meiryo UI" panose="020B0604030504040204" pitchFamily="50" charset="-128"/>
              </a:rPr>
              <a:t>日前を契機に年３回、</a:t>
            </a:r>
            <a:r>
              <a:rPr kumimoji="1" lang="en-US" altLang="ja-JP" sz="1100" dirty="0">
                <a:solidFill>
                  <a:prstClr val="black"/>
                </a:solidFill>
                <a:latin typeface="Meiryo UI" panose="020B0604030504040204" pitchFamily="50" charset="-128"/>
                <a:ea typeface="Meiryo UI" panose="020B0604030504040204" pitchFamily="50" charset="-128"/>
              </a:rPr>
              <a:t>EC</a:t>
            </a:r>
            <a:r>
              <a:rPr kumimoji="1" lang="ja-JP" altLang="en-US" sz="1100" dirty="0">
                <a:solidFill>
                  <a:prstClr val="black"/>
                </a:solidFill>
                <a:latin typeface="Meiryo UI" panose="020B0604030504040204" pitchFamily="50" charset="-128"/>
                <a:ea typeface="Meiryo UI" panose="020B0604030504040204" pitchFamily="50" charset="-128"/>
              </a:rPr>
              <a:t>利用促進のためのクーポンを発行</a:t>
            </a: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4429347" y="3189428"/>
            <a:ext cx="1797500" cy="1494055"/>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4429348" y="3189428"/>
            <a:ext cx="1797500" cy="4248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100" b="1" spc="300" dirty="0">
                <a:latin typeface="Meiryo UI" panose="020B0604030504040204" pitchFamily="50" charset="-128"/>
                <a:ea typeface="Meiryo UI" panose="020B0604030504040204" pitchFamily="50" charset="-128"/>
              </a:rPr>
              <a:t>１．ポータルサイト</a:t>
            </a:r>
            <a:endParaRPr kumimoji="1" lang="en-US" altLang="ja-JP" sz="1100" b="1" spc="300"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－商店街現地・</a:t>
            </a:r>
            <a:r>
              <a:rPr lang="en-US" altLang="ja-JP" sz="1050" b="1" dirty="0">
                <a:latin typeface="Meiryo UI" panose="020B0604030504040204" pitchFamily="50" charset="-128"/>
                <a:ea typeface="Meiryo UI" panose="020B0604030504040204" pitchFamily="50" charset="-128"/>
              </a:rPr>
              <a:t>EC</a:t>
            </a:r>
            <a:r>
              <a:rPr lang="ja-JP" altLang="en-US" sz="1050" b="1" dirty="0" err="1">
                <a:latin typeface="Meiryo UI" panose="020B0604030504040204" pitchFamily="50" charset="-128"/>
                <a:ea typeface="Meiryo UI" panose="020B0604030504040204" pitchFamily="50" charset="-128"/>
              </a:rPr>
              <a:t>への</a:t>
            </a:r>
            <a:r>
              <a:rPr lang="ja-JP" altLang="en-US" sz="1050" b="1" dirty="0">
                <a:latin typeface="Meiryo UI" panose="020B0604030504040204" pitchFamily="50" charset="-128"/>
                <a:ea typeface="Meiryo UI" panose="020B0604030504040204" pitchFamily="50" charset="-128"/>
              </a:rPr>
              <a:t>誘導－</a:t>
            </a:r>
            <a:endParaRPr kumimoji="1" lang="ja-JP" altLang="en-US" sz="1050" b="1"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380439" y="3694313"/>
            <a:ext cx="1898365" cy="938719"/>
          </a:xfrm>
          <a:prstGeom prst="rect">
            <a:avLst/>
          </a:prstGeom>
          <a:noFill/>
        </p:spPr>
        <p:txBody>
          <a:bodyPr wrap="square" rtlCol="0">
            <a:spAutoFit/>
          </a:bodyPr>
          <a:lstStyle/>
          <a:p>
            <a:pPr marL="174625" lvl="0" indent="-174625" defTabSz="957816">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商店街・店舗</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のため、サイト上で商店街の魅力発信や、プロモーションを実施</a:t>
            </a:r>
            <a:endParaRPr kumimoji="1" lang="en-US" altLang="ja-JP" sz="1100" dirty="0">
              <a:latin typeface="Meiryo UI" panose="020B0604030504040204" pitchFamily="50" charset="-128"/>
              <a:ea typeface="Meiryo UI" panose="020B0604030504040204" pitchFamily="50" charset="-128"/>
            </a:endParaRPr>
          </a:p>
          <a:p>
            <a:pPr marL="174625" lvl="0" indent="-174625" defTabSz="957816">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リアル面の消費喚起のため商店街イベントを情報発信</a:t>
            </a:r>
            <a:endParaRPr kumimoji="1" lang="en-US" altLang="ja-JP" sz="11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6242485" y="4003983"/>
            <a:ext cx="824005" cy="261610"/>
          </a:xfrm>
          <a:prstGeom prst="rect">
            <a:avLst/>
          </a:prstGeom>
          <a:noFill/>
        </p:spPr>
        <p:txBody>
          <a:bodyPr vert="horz" wrap="square" rtlCol="0">
            <a:spAutoFit/>
          </a:bodyPr>
          <a:lstStyle/>
          <a:p>
            <a:pPr lvl="0" algn="ctr"/>
            <a:r>
              <a:rPr lang="ja-JP" altLang="en-US" sz="1100" dirty="0">
                <a:solidFill>
                  <a:prstClr val="black"/>
                </a:solidFill>
                <a:latin typeface="Meiryo UI" panose="020B0604030504040204" pitchFamily="50" charset="-128"/>
                <a:ea typeface="Meiryo UI" panose="020B0604030504040204" pitchFamily="50" charset="-128"/>
              </a:rPr>
              <a:t>相互リンク</a:t>
            </a:r>
          </a:p>
        </p:txBody>
      </p:sp>
      <p:cxnSp>
        <p:nvCxnSpPr>
          <p:cNvPr id="35" name="直線矢印コネクタ 34"/>
          <p:cNvCxnSpPr/>
          <p:nvPr/>
        </p:nvCxnSpPr>
        <p:spPr>
          <a:xfrm>
            <a:off x="3628575" y="4325455"/>
            <a:ext cx="793599" cy="0"/>
          </a:xfrm>
          <a:prstGeom prst="straightConnector1">
            <a:avLst/>
          </a:prstGeom>
          <a:ln w="76200">
            <a:solidFill>
              <a:schemeClr val="accent1"/>
            </a:solidFill>
            <a:headEnd type="none" w="sm" len="sm"/>
            <a:tailEnd type="triangle" w="med" len="med"/>
          </a:ln>
        </p:spPr>
        <p:style>
          <a:lnRef idx="1">
            <a:schemeClr val="dk1"/>
          </a:lnRef>
          <a:fillRef idx="0">
            <a:schemeClr val="dk1"/>
          </a:fillRef>
          <a:effectRef idx="0">
            <a:schemeClr val="dk1"/>
          </a:effectRef>
          <a:fontRef idx="minor">
            <a:schemeClr val="tx1"/>
          </a:fontRef>
        </p:style>
      </p:cxnSp>
      <p:cxnSp>
        <p:nvCxnSpPr>
          <p:cNvPr id="36" name="直線矢印コネクタ 35"/>
          <p:cNvCxnSpPr/>
          <p:nvPr/>
        </p:nvCxnSpPr>
        <p:spPr>
          <a:xfrm flipH="1">
            <a:off x="3628576" y="3486265"/>
            <a:ext cx="793598" cy="0"/>
          </a:xfrm>
          <a:prstGeom prst="straightConnector1">
            <a:avLst/>
          </a:prstGeom>
          <a:ln w="76200">
            <a:solidFill>
              <a:schemeClr val="accent1"/>
            </a:solidFill>
            <a:headEnd type="none" w="sm" len="sm"/>
            <a:tailEnd type="triangle" w="med" len="med"/>
          </a:ln>
        </p:spPr>
        <p:style>
          <a:lnRef idx="1">
            <a:schemeClr val="dk1"/>
          </a:lnRef>
          <a:fillRef idx="0">
            <a:schemeClr val="dk1"/>
          </a:fillRef>
          <a:effectRef idx="0">
            <a:schemeClr val="dk1"/>
          </a:effectRef>
          <a:fontRef idx="minor">
            <a:schemeClr val="tx1"/>
          </a:fontRef>
        </p:style>
      </p:cxnSp>
      <p:sp>
        <p:nvSpPr>
          <p:cNvPr id="37" name="テキスト ボックス 36"/>
          <p:cNvSpPr txBox="1"/>
          <p:nvPr/>
        </p:nvSpPr>
        <p:spPr>
          <a:xfrm>
            <a:off x="3595252" y="4363720"/>
            <a:ext cx="747898" cy="261610"/>
          </a:xfrm>
          <a:prstGeom prst="rect">
            <a:avLst/>
          </a:prstGeom>
          <a:noFill/>
        </p:spPr>
        <p:txBody>
          <a:bodyPr vert="horz" wrap="square" rtlCol="0">
            <a:spAutoFit/>
          </a:bodyPr>
          <a:lstStyle/>
          <a:p>
            <a:pPr lvl="0" algn="ctr"/>
            <a:r>
              <a:rPr lang="ja-JP" altLang="en-US" sz="1100" dirty="0">
                <a:solidFill>
                  <a:prstClr val="black"/>
                </a:solidFill>
                <a:latin typeface="Meiryo UI" panose="020B0604030504040204" pitchFamily="50" charset="-128"/>
                <a:ea typeface="Meiryo UI" panose="020B0604030504040204" pitchFamily="50" charset="-128"/>
              </a:rPr>
              <a:t>事業</a:t>
            </a:r>
            <a:r>
              <a:rPr lang="en-US" altLang="ja-JP" sz="1100" dirty="0">
                <a:solidFill>
                  <a:prstClr val="black"/>
                </a:solidFill>
                <a:latin typeface="Meiryo UI" panose="020B0604030504040204" pitchFamily="50" charset="-128"/>
                <a:ea typeface="Meiryo UI" panose="020B0604030504040204" pitchFamily="50" charset="-128"/>
              </a:rPr>
              <a:t>PR</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671858" y="3511403"/>
            <a:ext cx="851211" cy="430887"/>
          </a:xfrm>
          <a:prstGeom prst="rect">
            <a:avLst/>
          </a:prstGeom>
          <a:noFill/>
        </p:spPr>
        <p:txBody>
          <a:bodyPr vert="horz" wrap="square" rtlCol="0">
            <a:spAutoFit/>
          </a:bodyPr>
          <a:lstStyle/>
          <a:p>
            <a:pPr lvl="0" algn="ctr"/>
            <a:r>
              <a:rPr lang="ja-JP" altLang="en-US" sz="1100" dirty="0">
                <a:solidFill>
                  <a:prstClr val="black"/>
                </a:solidFill>
                <a:latin typeface="Meiryo UI" panose="020B0604030504040204" pitchFamily="50" charset="-128"/>
                <a:ea typeface="Meiryo UI" panose="020B0604030504040204" pitchFamily="50" charset="-128"/>
              </a:rPr>
              <a:t>商店街の</a:t>
            </a:r>
            <a:endParaRPr lang="en-US" altLang="ja-JP" sz="1100" dirty="0">
              <a:solidFill>
                <a:prstClr val="black"/>
              </a:solidFill>
              <a:latin typeface="Meiryo UI" panose="020B0604030504040204" pitchFamily="50" charset="-128"/>
              <a:ea typeface="Meiryo UI" panose="020B0604030504040204" pitchFamily="50" charset="-128"/>
            </a:endParaRPr>
          </a:p>
          <a:p>
            <a:pPr lvl="0" algn="ctr"/>
            <a:r>
              <a:rPr lang="ja-JP" altLang="en-US" sz="1100" dirty="0">
                <a:solidFill>
                  <a:prstClr val="black"/>
                </a:solidFill>
                <a:latin typeface="Meiryo UI" panose="020B0604030504040204" pitchFamily="50" charset="-128"/>
                <a:ea typeface="Meiryo UI" panose="020B0604030504040204" pitchFamily="50" charset="-128"/>
              </a:rPr>
              <a:t>魅力発信</a:t>
            </a:r>
          </a:p>
        </p:txBody>
      </p:sp>
      <p:sp>
        <p:nvSpPr>
          <p:cNvPr id="43" name="テキスト ボックス 42"/>
          <p:cNvSpPr txBox="1"/>
          <p:nvPr/>
        </p:nvSpPr>
        <p:spPr>
          <a:xfrm>
            <a:off x="4429346" y="4711123"/>
            <a:ext cx="1797499" cy="230832"/>
          </a:xfrm>
          <a:prstGeom prst="rect">
            <a:avLst/>
          </a:prstGeom>
          <a:noFill/>
        </p:spPr>
        <p:txBody>
          <a:bodyPr wrap="square" rtlCol="0">
            <a:spAutoFit/>
          </a:bodyPr>
          <a:lstStyle/>
          <a:p>
            <a:pPr algn="r"/>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イベントは自主開催を想定</a:t>
            </a:r>
          </a:p>
        </p:txBody>
      </p:sp>
      <p:cxnSp>
        <p:nvCxnSpPr>
          <p:cNvPr id="46" name="直線矢印コネクタ 45"/>
          <p:cNvCxnSpPr/>
          <p:nvPr/>
        </p:nvCxnSpPr>
        <p:spPr>
          <a:xfrm flipH="1">
            <a:off x="6226845" y="3942290"/>
            <a:ext cx="793598" cy="0"/>
          </a:xfrm>
          <a:prstGeom prst="straightConnector1">
            <a:avLst/>
          </a:prstGeom>
          <a:ln w="76200">
            <a:solidFill>
              <a:schemeClr val="accent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flipV="1">
            <a:off x="1634037" y="3250268"/>
            <a:ext cx="0" cy="15461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1110817" y="3150968"/>
            <a:ext cx="523220" cy="1673054"/>
          </a:xfrm>
          <a:prstGeom prst="rect">
            <a:avLst/>
          </a:prstGeom>
          <a:noFill/>
        </p:spPr>
        <p:txBody>
          <a:bodyPr vert="eaVert" wrap="square" rtlCol="0">
            <a:spAutoFit/>
          </a:bodyPr>
          <a:lstStyle/>
          <a:p>
            <a:pPr algn="r"/>
            <a:r>
              <a:rPr kumimoji="1" lang="ja-JP" altLang="en-US" sz="1100" dirty="0">
                <a:latin typeface="メイリオ" panose="020B0604030504040204" pitchFamily="50" charset="-128"/>
                <a:ea typeface="メイリオ" panose="020B0604030504040204" pitchFamily="50" charset="-128"/>
              </a:rPr>
              <a:t>商店街組織を支援</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事業事務局を通じて</a:t>
            </a:r>
            <a:endParaRPr kumimoji="1" lang="en-US" altLang="ja-JP" sz="1100" dirty="0">
              <a:latin typeface="メイリオ" panose="020B0604030504040204" pitchFamily="50" charset="-128"/>
              <a:ea typeface="メイリオ" panose="020B0604030504040204" pitchFamily="50" charset="-128"/>
            </a:endParaRPr>
          </a:p>
        </p:txBody>
      </p:sp>
      <p:cxnSp>
        <p:nvCxnSpPr>
          <p:cNvPr id="63" name="直線コネクタ 62"/>
          <p:cNvCxnSpPr/>
          <p:nvPr/>
        </p:nvCxnSpPr>
        <p:spPr>
          <a:xfrm flipV="1">
            <a:off x="8974637" y="3250268"/>
            <a:ext cx="0" cy="15461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8984428" y="3150276"/>
            <a:ext cx="523220" cy="1732509"/>
          </a:xfrm>
          <a:prstGeom prst="rect">
            <a:avLst/>
          </a:prstGeom>
          <a:noFill/>
        </p:spPr>
        <p:txBody>
          <a:bodyPr vert="eaVert" wrap="square" rtlCol="0">
            <a:spAutoFit/>
          </a:bodyPr>
          <a:lstStyle/>
          <a:p>
            <a:pPr algn="r"/>
            <a:r>
              <a:rPr kumimoji="1" lang="ja-JP" altLang="en-US" sz="1100" dirty="0">
                <a:latin typeface="メイリオ" panose="020B0604030504040204" pitchFamily="50" charset="-128"/>
                <a:ea typeface="メイリオ" panose="020B0604030504040204" pitchFamily="50" charset="-128"/>
              </a:rPr>
              <a:t>商店街の店舗を支援</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spc="-150" dirty="0">
                <a:latin typeface="メイリオ" panose="020B0604030504040204" pitchFamily="50" charset="-128"/>
                <a:ea typeface="メイリオ" panose="020B0604030504040204" pitchFamily="50" charset="-128"/>
              </a:rPr>
              <a:t>ＥＣサイト事業者等を通じて</a:t>
            </a:r>
          </a:p>
        </p:txBody>
      </p:sp>
      <p:graphicFrame>
        <p:nvGraphicFramePr>
          <p:cNvPr id="65" name="表 64">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2017064845"/>
              </p:ext>
            </p:extLst>
          </p:nvPr>
        </p:nvGraphicFramePr>
        <p:xfrm>
          <a:off x="407056" y="5293246"/>
          <a:ext cx="9218920" cy="1450454"/>
        </p:xfrm>
        <a:graphic>
          <a:graphicData uri="http://schemas.openxmlformats.org/drawingml/2006/table">
            <a:tbl>
              <a:tblPr firstRow="1">
                <a:tableStyleId>{BC89EF96-8CEA-46FF-86C4-4CE0E7609802}</a:tableStyleId>
              </a:tblPr>
              <a:tblGrid>
                <a:gridCol w="2304730">
                  <a:extLst>
                    <a:ext uri="{9D8B030D-6E8A-4147-A177-3AD203B41FA5}">
                      <a16:colId xmlns:a16="http://schemas.microsoft.com/office/drawing/2014/main" val="4095795327"/>
                    </a:ext>
                  </a:extLst>
                </a:gridCol>
                <a:gridCol w="2304730">
                  <a:extLst>
                    <a:ext uri="{9D8B030D-6E8A-4147-A177-3AD203B41FA5}">
                      <a16:colId xmlns:a16="http://schemas.microsoft.com/office/drawing/2014/main" val="3919793093"/>
                    </a:ext>
                  </a:extLst>
                </a:gridCol>
                <a:gridCol w="2304730">
                  <a:extLst>
                    <a:ext uri="{9D8B030D-6E8A-4147-A177-3AD203B41FA5}">
                      <a16:colId xmlns:a16="http://schemas.microsoft.com/office/drawing/2014/main" val="4234206212"/>
                    </a:ext>
                  </a:extLst>
                </a:gridCol>
                <a:gridCol w="2304730">
                  <a:extLst>
                    <a:ext uri="{9D8B030D-6E8A-4147-A177-3AD203B41FA5}">
                      <a16:colId xmlns:a16="http://schemas.microsoft.com/office/drawing/2014/main" val="3099161729"/>
                    </a:ext>
                  </a:extLst>
                </a:gridCol>
              </a:tblGrid>
              <a:tr h="167754">
                <a:tc>
                  <a:txBody>
                    <a:bodyPr/>
                    <a:lstStyle/>
                    <a:p>
                      <a:pPr algn="ctr"/>
                      <a:r>
                        <a:rPr kumimoji="1" lang="ja-JP" altLang="en-US" sz="1050" dirty="0">
                          <a:latin typeface="Meiryo UI" panose="020B0604030504040204" pitchFamily="50" charset="-128"/>
                          <a:ea typeface="Meiryo UI" panose="020B0604030504040204" pitchFamily="50" charset="-128"/>
                        </a:rPr>
                        <a:t>令和４年４月～</a:t>
                      </a:r>
                    </a:p>
                  </a:txBody>
                  <a:tcPr marL="65314" marR="65314" marT="32657" marB="32657" anchor="ctr">
                    <a:solidFill>
                      <a:schemeClr val="accent1">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７月頃～</a:t>
                      </a:r>
                    </a:p>
                  </a:txBody>
                  <a:tcPr marL="65314" marR="65314" marT="32657" marB="32657" anchor="ctr">
                    <a:solidFill>
                      <a:schemeClr val="accent1">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月頃～</a:t>
                      </a:r>
                    </a:p>
                  </a:txBody>
                  <a:tcPr marL="65314" marR="65314" marT="32657" marB="32657" anchor="ctr">
                    <a:solidFill>
                      <a:schemeClr val="accent1">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令和５年１月頃～</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485560">
                <a:tc>
                  <a:txBody>
                    <a:bodyPr/>
                    <a:lstStyle/>
                    <a:p>
                      <a:endParaRPr kumimoji="1" lang="en-US" altLang="ja-JP"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643754212"/>
                  </a:ext>
                </a:extLst>
              </a:tr>
              <a:tr h="485560">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11486089"/>
                  </a:ext>
                </a:extLst>
              </a:tr>
              <a:tr h="254000">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60838091"/>
                  </a:ext>
                </a:extLst>
              </a:tr>
            </a:tbl>
          </a:graphicData>
        </a:graphic>
      </p:graphicFrame>
      <p:sp>
        <p:nvSpPr>
          <p:cNvPr id="66" name="ホームベース 7">
            <a:extLst>
              <a:ext uri="{FF2B5EF4-FFF2-40B4-BE49-F238E27FC236}">
                <a16:creationId xmlns:a16="http://schemas.microsoft.com/office/drawing/2014/main" id="{DAD0A1C2-61D9-4EF2-B3CC-079F274551F6}"/>
              </a:ext>
            </a:extLst>
          </p:cNvPr>
          <p:cNvSpPr/>
          <p:nvPr/>
        </p:nvSpPr>
        <p:spPr>
          <a:xfrm>
            <a:off x="437536" y="5552694"/>
            <a:ext cx="568304" cy="41089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商店街</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選定</a:t>
            </a:r>
            <a:endParaRPr kumimoji="1" lang="en-US" altLang="zh-TW" sz="1050" dirty="0">
              <a:latin typeface="Meiryo UI" panose="020B0604030504040204" pitchFamily="50" charset="-128"/>
              <a:ea typeface="Meiryo UI" panose="020B0604030504040204" pitchFamily="50" charset="-128"/>
            </a:endParaRPr>
          </a:p>
        </p:txBody>
      </p:sp>
      <p:sp>
        <p:nvSpPr>
          <p:cNvPr id="70" name="ホームベース 7">
            <a:extLst>
              <a:ext uri="{FF2B5EF4-FFF2-40B4-BE49-F238E27FC236}">
                <a16:creationId xmlns:a16="http://schemas.microsoft.com/office/drawing/2014/main" id="{DAD0A1C2-61D9-4EF2-B3CC-079F274551F6}"/>
              </a:ext>
            </a:extLst>
          </p:cNvPr>
          <p:cNvSpPr/>
          <p:nvPr/>
        </p:nvSpPr>
        <p:spPr>
          <a:xfrm>
            <a:off x="2715012" y="5552695"/>
            <a:ext cx="6505187" cy="18800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③ポータルサイト開設・運営（府内商店街のイベント等の情報発信）</a:t>
            </a:r>
            <a:endParaRPr kumimoji="1" lang="en-US" altLang="zh-TW" sz="1050" dirty="0">
              <a:latin typeface="Meiryo UI" panose="020B0604030504040204" pitchFamily="50" charset="-128"/>
              <a:ea typeface="Meiryo UI" panose="020B0604030504040204" pitchFamily="50" charset="-128"/>
            </a:endParaRPr>
          </a:p>
        </p:txBody>
      </p:sp>
      <p:sp>
        <p:nvSpPr>
          <p:cNvPr id="71" name="ホームベース 7">
            <a:extLst>
              <a:ext uri="{FF2B5EF4-FFF2-40B4-BE49-F238E27FC236}">
                <a16:creationId xmlns:a16="http://schemas.microsoft.com/office/drawing/2014/main" id="{DAD0A1C2-61D9-4EF2-B3CC-079F274551F6}"/>
              </a:ext>
            </a:extLst>
          </p:cNvPr>
          <p:cNvSpPr/>
          <p:nvPr/>
        </p:nvSpPr>
        <p:spPr>
          <a:xfrm>
            <a:off x="2715012" y="5770497"/>
            <a:ext cx="6505187" cy="18800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④商店街での</a:t>
            </a:r>
            <a:r>
              <a:rPr kumimoji="1" lang="en-US" altLang="ja-JP" sz="1050" dirty="0">
                <a:latin typeface="Meiryo UI" panose="020B0604030504040204" pitchFamily="50" charset="-128"/>
                <a:ea typeface="Meiryo UI" panose="020B0604030504040204" pitchFamily="50" charset="-128"/>
              </a:rPr>
              <a:t>PR</a:t>
            </a:r>
            <a:endParaRPr kumimoji="1" lang="en-US" altLang="zh-TW" sz="1050" dirty="0">
              <a:latin typeface="Meiryo UI" panose="020B0604030504040204" pitchFamily="50" charset="-128"/>
              <a:ea typeface="Meiryo UI" panose="020B0604030504040204" pitchFamily="50" charset="-128"/>
            </a:endParaRPr>
          </a:p>
        </p:txBody>
      </p:sp>
      <p:sp>
        <p:nvSpPr>
          <p:cNvPr id="72" name="ホームベース 7">
            <a:extLst>
              <a:ext uri="{FF2B5EF4-FFF2-40B4-BE49-F238E27FC236}">
                <a16:creationId xmlns:a16="http://schemas.microsoft.com/office/drawing/2014/main" id="{DAD0A1C2-61D9-4EF2-B3CC-079F274551F6}"/>
              </a:ext>
            </a:extLst>
          </p:cNvPr>
          <p:cNvSpPr/>
          <p:nvPr/>
        </p:nvSpPr>
        <p:spPr>
          <a:xfrm>
            <a:off x="437536" y="6030015"/>
            <a:ext cx="568304" cy="41089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店舗</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発掘</a:t>
            </a:r>
            <a:endParaRPr kumimoji="1" lang="en-US" altLang="zh-TW" sz="1050" dirty="0">
              <a:latin typeface="Meiryo UI" panose="020B0604030504040204" pitchFamily="50" charset="-128"/>
              <a:ea typeface="Meiryo UI" panose="020B0604030504040204" pitchFamily="50" charset="-128"/>
            </a:endParaRPr>
          </a:p>
        </p:txBody>
      </p:sp>
      <p:sp>
        <p:nvSpPr>
          <p:cNvPr id="73" name="ホームベース 7">
            <a:extLst>
              <a:ext uri="{FF2B5EF4-FFF2-40B4-BE49-F238E27FC236}">
                <a16:creationId xmlns:a16="http://schemas.microsoft.com/office/drawing/2014/main" id="{DAD0A1C2-61D9-4EF2-B3CC-079F274551F6}"/>
              </a:ext>
            </a:extLst>
          </p:cNvPr>
          <p:cNvSpPr/>
          <p:nvPr/>
        </p:nvSpPr>
        <p:spPr>
          <a:xfrm>
            <a:off x="1036319" y="6041626"/>
            <a:ext cx="8183879" cy="18800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①専門家の伴走支援による店舗の発掘・プロモーション（魅力発信）、</a:t>
            </a:r>
            <a:r>
              <a:rPr kumimoji="1" lang="en-US" altLang="ja-JP" sz="1050" dirty="0">
                <a:solidFill>
                  <a:schemeClr val="tx1"/>
                </a:solidFill>
                <a:latin typeface="Meiryo UI" panose="020B0604030504040204" pitchFamily="50" charset="-128"/>
                <a:ea typeface="Meiryo UI" panose="020B0604030504040204" pitchFamily="50" charset="-128"/>
              </a:rPr>
              <a:t>EC</a:t>
            </a:r>
            <a:r>
              <a:rPr kumimoji="1" lang="ja-JP" altLang="en-US" sz="1050" dirty="0">
                <a:solidFill>
                  <a:schemeClr val="tx1"/>
                </a:solidFill>
                <a:latin typeface="Meiryo UI" panose="020B0604030504040204" pitchFamily="50" charset="-128"/>
                <a:ea typeface="Meiryo UI" panose="020B0604030504040204" pitchFamily="50" charset="-128"/>
              </a:rPr>
              <a:t>サイト等オンライン活用の相談対応</a:t>
            </a:r>
            <a:endParaRPr kumimoji="1" lang="en-US" altLang="zh-TW" sz="1050" dirty="0">
              <a:solidFill>
                <a:schemeClr val="tx1"/>
              </a:solidFill>
              <a:latin typeface="Meiryo UI" panose="020B0604030504040204" pitchFamily="50" charset="-128"/>
              <a:ea typeface="Meiryo UI" panose="020B0604030504040204" pitchFamily="50" charset="-128"/>
            </a:endParaRPr>
          </a:p>
        </p:txBody>
      </p:sp>
      <p:sp>
        <p:nvSpPr>
          <p:cNvPr id="74" name="ホームベース 7">
            <a:extLst>
              <a:ext uri="{FF2B5EF4-FFF2-40B4-BE49-F238E27FC236}">
                <a16:creationId xmlns:a16="http://schemas.microsoft.com/office/drawing/2014/main" id="{DAD0A1C2-61D9-4EF2-B3CC-079F274551F6}"/>
              </a:ext>
            </a:extLst>
          </p:cNvPr>
          <p:cNvSpPr/>
          <p:nvPr/>
        </p:nvSpPr>
        <p:spPr>
          <a:xfrm>
            <a:off x="1036319" y="6254877"/>
            <a:ext cx="8183879" cy="18800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②府の特設</a:t>
            </a:r>
            <a:r>
              <a:rPr kumimoji="1" lang="en-US" altLang="ja-JP" sz="1050" dirty="0">
                <a:solidFill>
                  <a:schemeClr val="tx1"/>
                </a:solidFill>
                <a:latin typeface="Meiryo UI" panose="020B0604030504040204" pitchFamily="50" charset="-128"/>
                <a:ea typeface="Meiryo UI" panose="020B0604030504040204" pitchFamily="50" charset="-128"/>
              </a:rPr>
              <a:t>EC</a:t>
            </a:r>
            <a:r>
              <a:rPr kumimoji="1" lang="ja-JP" altLang="en-US" sz="1050" dirty="0">
                <a:solidFill>
                  <a:schemeClr val="tx1"/>
                </a:solidFill>
                <a:latin typeface="Meiryo UI" panose="020B0604030504040204" pitchFamily="50" charset="-128"/>
                <a:ea typeface="Meiryo UI" panose="020B0604030504040204" pitchFamily="50" charset="-128"/>
              </a:rPr>
              <a:t>サイト開設、店舗の出店に向けた作業の個別サポート　（万博</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日前を契機に年３回、特設サイトで利用できるクーポンを発行）</a:t>
            </a:r>
            <a:endParaRPr kumimoji="1" lang="en-US" altLang="zh-TW" sz="1050" dirty="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9277281" y="5565393"/>
            <a:ext cx="309282" cy="875520"/>
          </a:xfrm>
          <a:prstGeom prst="roundRect">
            <a:avLst>
              <a:gd name="adj" fmla="val 24058"/>
            </a:avLst>
          </a:prstGeom>
          <a:solidFill>
            <a:schemeClr val="bg1"/>
          </a:solid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効果検証</a:t>
            </a:r>
          </a:p>
        </p:txBody>
      </p:sp>
      <p:sp>
        <p:nvSpPr>
          <p:cNvPr id="69" name="ホームベース 7">
            <a:extLst>
              <a:ext uri="{FF2B5EF4-FFF2-40B4-BE49-F238E27FC236}">
                <a16:creationId xmlns:a16="http://schemas.microsoft.com/office/drawing/2014/main" id="{DAD0A1C2-61D9-4EF2-B3CC-079F274551F6}"/>
              </a:ext>
            </a:extLst>
          </p:cNvPr>
          <p:cNvSpPr/>
          <p:nvPr/>
        </p:nvSpPr>
        <p:spPr>
          <a:xfrm>
            <a:off x="1036320" y="5552694"/>
            <a:ext cx="1706880" cy="41089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①マニュアル等の作成</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②商店街向け事業等説明会</a:t>
            </a:r>
            <a:endParaRPr kumimoji="1" lang="en-US" altLang="zh-TW" sz="1050" dirty="0">
              <a:latin typeface="Meiryo UI" panose="020B0604030504040204" pitchFamily="50" charset="-128"/>
              <a:ea typeface="Meiryo UI" panose="020B0604030504040204" pitchFamily="50" charset="-128"/>
            </a:endParaRPr>
          </a:p>
        </p:txBody>
      </p:sp>
      <p:sp>
        <p:nvSpPr>
          <p:cNvPr id="75" name="ホームベース 7">
            <a:extLst>
              <a:ext uri="{FF2B5EF4-FFF2-40B4-BE49-F238E27FC236}">
                <a16:creationId xmlns:a16="http://schemas.microsoft.com/office/drawing/2014/main" id="{DAD0A1C2-61D9-4EF2-B3CC-079F274551F6}"/>
              </a:ext>
            </a:extLst>
          </p:cNvPr>
          <p:cNvSpPr/>
          <p:nvPr/>
        </p:nvSpPr>
        <p:spPr>
          <a:xfrm>
            <a:off x="3376991" y="6524061"/>
            <a:ext cx="1125159" cy="188008"/>
          </a:xfrm>
          <a:prstGeom prst="homePlate">
            <a:avLst>
              <a:gd name="adj" fmla="val 24129"/>
            </a:avLst>
          </a:prstGeom>
          <a:ln w="6350">
            <a:prstDash val="sysDash"/>
          </a:ln>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　地域連動イベント</a:t>
            </a:r>
            <a:endParaRPr kumimoji="1" lang="en-US" altLang="zh-TW" sz="1050" dirty="0">
              <a:latin typeface="Meiryo UI" panose="020B0604030504040204" pitchFamily="50" charset="-128"/>
              <a:ea typeface="Meiryo UI" panose="020B0604030504040204" pitchFamily="50" charset="-128"/>
            </a:endParaRPr>
          </a:p>
        </p:txBody>
      </p:sp>
      <p:sp>
        <p:nvSpPr>
          <p:cNvPr id="50" name="楕円 49"/>
          <p:cNvSpPr/>
          <p:nvPr/>
        </p:nvSpPr>
        <p:spPr>
          <a:xfrm>
            <a:off x="3210312" y="6405956"/>
            <a:ext cx="268403" cy="350365"/>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夏</a:t>
            </a:r>
          </a:p>
        </p:txBody>
      </p:sp>
      <p:sp>
        <p:nvSpPr>
          <p:cNvPr id="82" name="ホームベース 7">
            <a:extLst>
              <a:ext uri="{FF2B5EF4-FFF2-40B4-BE49-F238E27FC236}">
                <a16:creationId xmlns:a16="http://schemas.microsoft.com/office/drawing/2014/main" id="{DAD0A1C2-61D9-4EF2-B3CC-079F274551F6}"/>
              </a:ext>
            </a:extLst>
          </p:cNvPr>
          <p:cNvSpPr/>
          <p:nvPr/>
        </p:nvSpPr>
        <p:spPr>
          <a:xfrm>
            <a:off x="5646671" y="6524061"/>
            <a:ext cx="1125159" cy="188008"/>
          </a:xfrm>
          <a:prstGeom prst="homePlate">
            <a:avLst>
              <a:gd name="adj" fmla="val 24129"/>
            </a:avLst>
          </a:prstGeom>
          <a:ln w="6350">
            <a:prstDash val="sysDash"/>
          </a:ln>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　地域連動イベント</a:t>
            </a:r>
            <a:endParaRPr kumimoji="1" lang="en-US" altLang="zh-TW" sz="1050" dirty="0">
              <a:latin typeface="Meiryo UI" panose="020B0604030504040204" pitchFamily="50" charset="-128"/>
              <a:ea typeface="Meiryo UI" panose="020B0604030504040204" pitchFamily="50" charset="-128"/>
            </a:endParaRPr>
          </a:p>
        </p:txBody>
      </p:sp>
      <p:sp>
        <p:nvSpPr>
          <p:cNvPr id="83" name="ホームベース 7">
            <a:extLst>
              <a:ext uri="{FF2B5EF4-FFF2-40B4-BE49-F238E27FC236}">
                <a16:creationId xmlns:a16="http://schemas.microsoft.com/office/drawing/2014/main" id="{DAD0A1C2-61D9-4EF2-B3CC-079F274551F6}"/>
              </a:ext>
            </a:extLst>
          </p:cNvPr>
          <p:cNvSpPr/>
          <p:nvPr/>
        </p:nvSpPr>
        <p:spPr>
          <a:xfrm>
            <a:off x="7671618" y="6524061"/>
            <a:ext cx="1125159" cy="188008"/>
          </a:xfrm>
          <a:prstGeom prst="homePlate">
            <a:avLst>
              <a:gd name="adj" fmla="val 24129"/>
            </a:avLst>
          </a:prstGeom>
          <a:ln w="6350">
            <a:prstDash val="sysDash"/>
          </a:ln>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　地域連動イベント</a:t>
            </a:r>
            <a:endParaRPr kumimoji="1" lang="en-US" altLang="zh-TW" sz="1050" dirty="0">
              <a:latin typeface="Meiryo UI" panose="020B0604030504040204" pitchFamily="50" charset="-128"/>
              <a:ea typeface="Meiryo UI" panose="020B0604030504040204" pitchFamily="50" charset="-128"/>
            </a:endParaRPr>
          </a:p>
        </p:txBody>
      </p:sp>
      <p:sp>
        <p:nvSpPr>
          <p:cNvPr id="78" name="楕円 77"/>
          <p:cNvSpPr/>
          <p:nvPr/>
        </p:nvSpPr>
        <p:spPr>
          <a:xfrm>
            <a:off x="5479695" y="6405956"/>
            <a:ext cx="268403" cy="350365"/>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秋</a:t>
            </a:r>
          </a:p>
        </p:txBody>
      </p:sp>
      <p:sp>
        <p:nvSpPr>
          <p:cNvPr id="80" name="楕円 79"/>
          <p:cNvSpPr/>
          <p:nvPr/>
        </p:nvSpPr>
        <p:spPr>
          <a:xfrm>
            <a:off x="7506937" y="6405956"/>
            <a:ext cx="268403" cy="350365"/>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冬</a:t>
            </a:r>
          </a:p>
        </p:txBody>
      </p:sp>
    </p:spTree>
    <p:extLst>
      <p:ext uri="{BB962C8B-B14F-4D97-AF65-F5344CB8AC3E}">
        <p14:creationId xmlns:p14="http://schemas.microsoft.com/office/powerpoint/2010/main" val="2173569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TotalTime>
  <Words>604</Words>
  <Application>Microsoft Office PowerPoint</Application>
  <PresentationFormat>A4 210 x 297 mm</PresentationFormat>
  <Paragraphs>67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dc:creator>
  <cp:lastModifiedBy>大阪府</cp:lastModifiedBy>
  <cp:revision>58</cp:revision>
  <cp:lastPrinted>2022-02-07T06:55:03Z</cp:lastPrinted>
  <dcterms:created xsi:type="dcterms:W3CDTF">2020-08-23T00:42:07Z</dcterms:created>
  <dcterms:modified xsi:type="dcterms:W3CDTF">2022-03-15T05:28:45Z</dcterms:modified>
</cp:coreProperties>
</file>