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38"/>
  </p:notesMasterIdLst>
  <p:sldIdLst>
    <p:sldId id="256" r:id="rId2"/>
    <p:sldId id="339" r:id="rId3"/>
    <p:sldId id="340" r:id="rId4"/>
    <p:sldId id="341" r:id="rId5"/>
    <p:sldId id="342" r:id="rId6"/>
    <p:sldId id="343" r:id="rId7"/>
    <p:sldId id="344" r:id="rId8"/>
    <p:sldId id="345" r:id="rId9"/>
    <p:sldId id="346" r:id="rId10"/>
    <p:sldId id="347" r:id="rId11"/>
    <p:sldId id="370" r:id="rId12"/>
    <p:sldId id="348" r:id="rId13"/>
    <p:sldId id="349" r:id="rId14"/>
    <p:sldId id="371" r:id="rId15"/>
    <p:sldId id="350" r:id="rId16"/>
    <p:sldId id="351" r:id="rId17"/>
    <p:sldId id="352" r:id="rId18"/>
    <p:sldId id="376" r:id="rId19"/>
    <p:sldId id="355" r:id="rId20"/>
    <p:sldId id="372" r:id="rId21"/>
    <p:sldId id="373" r:id="rId22"/>
    <p:sldId id="378" r:id="rId23"/>
    <p:sldId id="374" r:id="rId24"/>
    <p:sldId id="375" r:id="rId25"/>
    <p:sldId id="379" r:id="rId26"/>
    <p:sldId id="357" r:id="rId27"/>
    <p:sldId id="358" r:id="rId28"/>
    <p:sldId id="359" r:id="rId29"/>
    <p:sldId id="360" r:id="rId30"/>
    <p:sldId id="361" r:id="rId31"/>
    <p:sldId id="362" r:id="rId32"/>
    <p:sldId id="363" r:id="rId33"/>
    <p:sldId id="364" r:id="rId34"/>
    <p:sldId id="365" r:id="rId35"/>
    <p:sldId id="366" r:id="rId36"/>
    <p:sldId id="269" r:id="rId37"/>
  </p:sldIdLst>
  <p:sldSz cx="9906000" cy="6858000" type="A4"/>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4" autoAdjust="0"/>
    <p:restoredTop sz="95186" autoAdjust="0"/>
  </p:normalViewPr>
  <p:slideViewPr>
    <p:cSldViewPr snapToGrid="0">
      <p:cViewPr varScale="1">
        <p:scale>
          <a:sx n="74" d="100"/>
          <a:sy n="74" d="100"/>
        </p:scale>
        <p:origin x="1008" y="72"/>
      </p:cViewPr>
      <p:guideLst>
        <p:guide orient="horz" pos="2160"/>
        <p:guide pos="3120"/>
      </p:guideLst>
    </p:cSldViewPr>
  </p:slideViewPr>
  <p:outlineViewPr>
    <p:cViewPr>
      <p:scale>
        <a:sx n="33" d="100"/>
        <a:sy n="33" d="100"/>
      </p:scale>
      <p:origin x="0" y="-4296"/>
    </p:cViewPr>
  </p:outlineViewPr>
  <p:notesTextViewPr>
    <p:cViewPr>
      <p:scale>
        <a:sx n="1" d="1"/>
        <a:sy n="1" d="1"/>
      </p:scale>
      <p:origin x="0" y="0"/>
    </p:cViewPr>
  </p:notesTextViewPr>
  <p:sorterViewPr>
    <p:cViewPr>
      <p:scale>
        <a:sx n="100" d="100"/>
        <a:sy n="100" d="100"/>
      </p:scale>
      <p:origin x="0" y="-10206"/>
    </p:cViewPr>
  </p:sorterViewPr>
  <p:notesViewPr>
    <p:cSldViewPr snapToGrid="0">
      <p:cViewPr varScale="1">
        <p:scale>
          <a:sx n="60" d="100"/>
          <a:sy n="60" d="100"/>
        </p:scale>
        <p:origin x="277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2"/>
            <a:ext cx="2984656" cy="502457"/>
          </a:xfrm>
          <a:prstGeom prst="rect">
            <a:avLst/>
          </a:prstGeom>
        </p:spPr>
        <p:txBody>
          <a:bodyPr vert="horz" lIns="92255" tIns="46131" rIns="92255" bIns="46131" rtlCol="0"/>
          <a:lstStyle>
            <a:lvl1pPr algn="l">
              <a:defRPr sz="1100"/>
            </a:lvl1pPr>
          </a:lstStyle>
          <a:p>
            <a:endParaRPr kumimoji="1" lang="ja-JP" altLang="en-US"/>
          </a:p>
        </p:txBody>
      </p:sp>
      <p:sp>
        <p:nvSpPr>
          <p:cNvPr id="3" name="日付プレースホルダー 2"/>
          <p:cNvSpPr>
            <a:spLocks noGrp="1"/>
          </p:cNvSpPr>
          <p:nvPr>
            <p:ph type="dt" idx="1"/>
          </p:nvPr>
        </p:nvSpPr>
        <p:spPr>
          <a:xfrm>
            <a:off x="3901906" y="2"/>
            <a:ext cx="2984656" cy="502457"/>
          </a:xfrm>
          <a:prstGeom prst="rect">
            <a:avLst/>
          </a:prstGeom>
        </p:spPr>
        <p:txBody>
          <a:bodyPr vert="horz" lIns="92255" tIns="46131" rIns="92255" bIns="46131" rtlCol="0"/>
          <a:lstStyle>
            <a:lvl1pPr algn="r">
              <a:defRPr sz="1100"/>
            </a:lvl1pPr>
          </a:lstStyle>
          <a:p>
            <a:fld id="{9CA4D13C-48EC-4D94-9BBF-C30BE3CB9F88}" type="datetimeFigureOut">
              <a:rPr kumimoji="1" lang="ja-JP" altLang="en-US" smtClean="0"/>
              <a:t>2023/2/22</a:t>
            </a:fld>
            <a:endParaRPr kumimoji="1" lang="ja-JP" altLang="en-US"/>
          </a:p>
        </p:txBody>
      </p:sp>
      <p:sp>
        <p:nvSpPr>
          <p:cNvPr id="4" name="スライド イメージ プレースホルダー 3"/>
          <p:cNvSpPr>
            <a:spLocks noGrp="1" noRot="1" noChangeAspect="1"/>
          </p:cNvSpPr>
          <p:nvPr>
            <p:ph type="sldImg" idx="2"/>
          </p:nvPr>
        </p:nvSpPr>
        <p:spPr>
          <a:xfrm>
            <a:off x="1001713" y="1252538"/>
            <a:ext cx="4884737" cy="3381375"/>
          </a:xfrm>
          <a:prstGeom prst="rect">
            <a:avLst/>
          </a:prstGeom>
          <a:noFill/>
          <a:ln w="12700">
            <a:solidFill>
              <a:prstClr val="black"/>
            </a:solidFill>
          </a:ln>
        </p:spPr>
        <p:txBody>
          <a:bodyPr vert="horz" lIns="92255" tIns="46131" rIns="92255" bIns="46131" rtlCol="0" anchor="ctr"/>
          <a:lstStyle/>
          <a:p>
            <a:endParaRPr lang="ja-JP" altLang="en-US"/>
          </a:p>
        </p:txBody>
      </p:sp>
      <p:sp>
        <p:nvSpPr>
          <p:cNvPr id="5" name="ノート プレースホルダー 4"/>
          <p:cNvSpPr>
            <a:spLocks noGrp="1"/>
          </p:cNvSpPr>
          <p:nvPr>
            <p:ph type="body" sz="quarter" idx="3"/>
          </p:nvPr>
        </p:nvSpPr>
        <p:spPr>
          <a:xfrm>
            <a:off x="689140" y="4821337"/>
            <a:ext cx="5509888" cy="3944439"/>
          </a:xfrm>
          <a:prstGeom prst="rect">
            <a:avLst/>
          </a:prstGeom>
        </p:spPr>
        <p:txBody>
          <a:bodyPr vert="horz" lIns="92255" tIns="46131" rIns="92255" bIns="4613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516260"/>
            <a:ext cx="2984656" cy="502457"/>
          </a:xfrm>
          <a:prstGeom prst="rect">
            <a:avLst/>
          </a:prstGeom>
        </p:spPr>
        <p:txBody>
          <a:bodyPr vert="horz" lIns="92255" tIns="46131" rIns="92255" bIns="46131"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901906" y="9516260"/>
            <a:ext cx="2984656" cy="502457"/>
          </a:xfrm>
          <a:prstGeom prst="rect">
            <a:avLst/>
          </a:prstGeom>
        </p:spPr>
        <p:txBody>
          <a:bodyPr vert="horz" lIns="92255" tIns="46131" rIns="92255" bIns="46131" rtlCol="0" anchor="b"/>
          <a:lstStyle>
            <a:lvl1pPr algn="r">
              <a:defRPr sz="1100"/>
            </a:lvl1pPr>
          </a:lstStyle>
          <a:p>
            <a:fld id="{E83A7D27-233C-42CB-8A4D-07E4D5AAC12D}" type="slidenum">
              <a:rPr kumimoji="1" lang="ja-JP" altLang="en-US" smtClean="0"/>
              <a:t>‹#›</a:t>
            </a:fld>
            <a:endParaRPr kumimoji="1" lang="ja-JP" altLang="en-US"/>
          </a:p>
        </p:txBody>
      </p:sp>
    </p:spTree>
    <p:extLst>
      <p:ext uri="{BB962C8B-B14F-4D97-AF65-F5344CB8AC3E}">
        <p14:creationId xmlns:p14="http://schemas.microsoft.com/office/powerpoint/2010/main" val="30509252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83A7D27-233C-42CB-8A4D-07E4D5AAC12D}" type="slidenum">
              <a:rPr kumimoji="1" lang="ja-JP" altLang="en-US" smtClean="0"/>
              <a:t>6</a:t>
            </a:fld>
            <a:endParaRPr kumimoji="1" lang="ja-JP" altLang="en-US"/>
          </a:p>
        </p:txBody>
      </p:sp>
    </p:spTree>
    <p:extLst>
      <p:ext uri="{BB962C8B-B14F-4D97-AF65-F5344CB8AC3E}">
        <p14:creationId xmlns:p14="http://schemas.microsoft.com/office/powerpoint/2010/main" val="285248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83A7D27-233C-42CB-8A4D-07E4D5AAC12D}" type="slidenum">
              <a:rPr kumimoji="1" lang="ja-JP" altLang="en-US" smtClean="0"/>
              <a:t>7</a:t>
            </a:fld>
            <a:endParaRPr kumimoji="1" lang="ja-JP" altLang="en-US"/>
          </a:p>
        </p:txBody>
      </p:sp>
    </p:spTree>
    <p:extLst>
      <p:ext uri="{BB962C8B-B14F-4D97-AF65-F5344CB8AC3E}">
        <p14:creationId xmlns:p14="http://schemas.microsoft.com/office/powerpoint/2010/main" val="22129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3A7D27-233C-42CB-8A4D-07E4D5AAC12D}" type="slidenum">
              <a:rPr kumimoji="1" lang="ja-JP" altLang="en-US" smtClean="0"/>
              <a:t>31</a:t>
            </a:fld>
            <a:endParaRPr kumimoji="1" lang="ja-JP" altLang="en-US"/>
          </a:p>
        </p:txBody>
      </p:sp>
    </p:spTree>
    <p:extLst>
      <p:ext uri="{BB962C8B-B14F-4D97-AF65-F5344CB8AC3E}">
        <p14:creationId xmlns:p14="http://schemas.microsoft.com/office/powerpoint/2010/main" val="107678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83A7D27-233C-42CB-8A4D-07E4D5AAC12D}" type="slidenum">
              <a:rPr kumimoji="1" lang="ja-JP" altLang="en-US" smtClean="0"/>
              <a:t>32</a:t>
            </a:fld>
            <a:endParaRPr kumimoji="1" lang="ja-JP" altLang="en-US"/>
          </a:p>
        </p:txBody>
      </p:sp>
    </p:spTree>
    <p:extLst>
      <p:ext uri="{BB962C8B-B14F-4D97-AF65-F5344CB8AC3E}">
        <p14:creationId xmlns:p14="http://schemas.microsoft.com/office/powerpoint/2010/main" val="420154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D12C928-1DA4-44B8-A46E-C6B1C94A22EA}" type="datetime1">
              <a:rPr kumimoji="1" lang="ja-JP" altLang="en-US" smtClean="0"/>
              <a:t>2023/2/22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2918179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C329BAA-E733-4828-8E20-B0982D57A98C}" type="datetime1">
              <a:rPr kumimoji="1" lang="ja-JP" altLang="en-US" smtClean="0"/>
              <a:t>2023/2/22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1152425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11AA898-B26B-4B94-A107-2988F1529A73}" type="datetime1">
              <a:rPr kumimoji="1" lang="ja-JP" altLang="en-US" smtClean="0"/>
              <a:t>2023/2/22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57381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B634BE6-6642-4E81-A757-CE115BDE3727}" type="datetime1">
              <a:rPr kumimoji="1" lang="ja-JP" altLang="en-US" smtClean="0"/>
              <a:t>2023/2/22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216756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2FEFAF9-0C73-4FC1-B042-FD73CD4EA137}" type="datetime1">
              <a:rPr kumimoji="1" lang="ja-JP" altLang="en-US" smtClean="0"/>
              <a:t>2023/2/22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1922582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87D7E9F-8CBA-4E69-86C2-A1E225E170DA}" type="datetime1">
              <a:rPr kumimoji="1" lang="ja-JP" altLang="en-US" smtClean="0"/>
              <a:t>2023/2/22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33672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69835D7-E750-4E50-8600-B2B175C04A0B}" type="datetime1">
              <a:rPr kumimoji="1" lang="ja-JP" altLang="en-US" smtClean="0"/>
              <a:t>2023/2/22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204665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8AD46D0-7A73-4B25-A3D8-B292D8517FC2}" type="datetime1">
              <a:rPr kumimoji="1" lang="ja-JP" altLang="en-US" smtClean="0"/>
              <a:t>2023/2/22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2698944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BB48593-4067-49D6-A72E-796F95EC49BD}" type="datetime1">
              <a:rPr kumimoji="1" lang="ja-JP" altLang="en-US" smtClean="0"/>
              <a:t>2023/2/22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3752965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A78AF13-46FA-4C0C-B28A-01E1320713BC}" type="datetime1">
              <a:rPr kumimoji="1" lang="ja-JP" altLang="en-US" smtClean="0"/>
              <a:t>2023/2/22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3778665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1255533-30CC-469C-9F05-ADADD518D569}" type="datetime1">
              <a:rPr kumimoji="1" lang="ja-JP" altLang="en-US" smtClean="0"/>
              <a:t>2023/2/22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22677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AE2DA736-A9B3-4C11-A212-BB718113D24F}" type="datetime1">
              <a:rPr kumimoji="1" lang="ja-JP" altLang="en-US" smtClean="0"/>
              <a:t>2023/2/22</a:t>
            </a:fld>
            <a:endParaRPr kumimoji="1" lang="ja-JP" altLang="en-US"/>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FFE9D9A0-8B53-4321-B139-9C796E0709F6}" type="slidenum">
              <a:rPr kumimoji="1" lang="ja-JP" altLang="en-US" smtClean="0"/>
              <a:t>‹#›</a:t>
            </a:fld>
            <a:endParaRPr kumimoji="1" lang="ja-JP" altLang="en-US"/>
          </a:p>
        </p:txBody>
      </p:sp>
    </p:spTree>
    <p:extLst>
      <p:ext uri="{BB962C8B-B14F-4D97-AF65-F5344CB8AC3E}">
        <p14:creationId xmlns:p14="http://schemas.microsoft.com/office/powerpoint/2010/main" val="68191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9.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4.jpeg"/><Relationship Id="rId7" Type="http://schemas.openxmlformats.org/officeDocument/2006/relationships/image" Target="../media/image22.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83.jpe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94.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93.jpeg"/><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7.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2.jpeg"/><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2.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103.jpeg"/><Relationship Id="rId4" Type="http://schemas.openxmlformats.org/officeDocument/2006/relationships/image" Target="../media/image29.png"/><Relationship Id="rId9"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108.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83.jpeg"/><Relationship Id="rId7" Type="http://schemas.openxmlformats.org/officeDocument/2006/relationships/image" Target="../media/image16.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hyperlink" Target="http://www.pref.osaka.lg.jp/shokuhin/shinntyaku/osakatakuhai.html" TargetMode="External"/><Relationship Id="rId5" Type="http://schemas.openxmlformats.org/officeDocument/2006/relationships/image" Target="../media/image92.jpeg"/><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www.pref.osaka.lg.jp/shogyoshien/shogyoshinko/juyoukanki.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a:srcRect l="56270" t="53826" r="25747" b="15184"/>
          <a:stretch/>
        </p:blipFill>
        <p:spPr>
          <a:xfrm>
            <a:off x="4010614" y="3348945"/>
            <a:ext cx="1882186" cy="1752379"/>
          </a:xfrm>
          <a:prstGeom prst="rect">
            <a:avLst/>
          </a:prstGeom>
          <a:ln w="12700">
            <a:noFill/>
          </a:ln>
        </p:spPr>
      </p:pic>
      <p:sp>
        <p:nvSpPr>
          <p:cNvPr id="4" name="テキスト ボックス 3"/>
          <p:cNvSpPr txBox="1"/>
          <p:nvPr/>
        </p:nvSpPr>
        <p:spPr>
          <a:xfrm>
            <a:off x="1364342" y="1262742"/>
            <a:ext cx="7170057" cy="1754326"/>
          </a:xfrm>
          <a:prstGeom prst="rect">
            <a:avLst/>
          </a:prstGeom>
          <a:noFill/>
        </p:spPr>
        <p:txBody>
          <a:bodyPr wrap="square" rtlCol="0">
            <a:spAutoFit/>
          </a:bodyPr>
          <a:lstStyle/>
          <a:p>
            <a:pPr algn="ctr"/>
            <a:r>
              <a:rPr kumimoji="1" lang="ja-JP" altLang="en-US" sz="3600" b="1" dirty="0">
                <a:latin typeface="Meiryo UI" panose="020B0604030504040204" pitchFamily="50" charset="-128"/>
                <a:ea typeface="Meiryo UI" panose="020B0604030504040204" pitchFamily="50" charset="-128"/>
              </a:rPr>
              <a:t>商店街向け</a:t>
            </a:r>
            <a:endParaRPr kumimoji="1" lang="en-US" altLang="ja-JP" sz="3600" b="1" dirty="0">
              <a:latin typeface="Meiryo UI" panose="020B0604030504040204" pitchFamily="50" charset="-128"/>
              <a:ea typeface="Meiryo UI" panose="020B0604030504040204" pitchFamily="50" charset="-128"/>
            </a:endParaRPr>
          </a:p>
          <a:p>
            <a:pPr algn="ctr"/>
            <a:r>
              <a:rPr lang="ja-JP" altLang="en-US" sz="3600" b="1" dirty="0">
                <a:latin typeface="Meiryo UI" panose="020B0604030504040204" pitchFamily="50" charset="-128"/>
                <a:ea typeface="Meiryo UI" panose="020B0604030504040204" pitchFamily="50" charset="-128"/>
              </a:rPr>
              <a:t>感染症対策</a:t>
            </a:r>
            <a:r>
              <a:rPr kumimoji="1" lang="ja-JP" altLang="en-US" sz="3600" b="1" dirty="0">
                <a:latin typeface="Meiryo UI" panose="020B0604030504040204" pitchFamily="50" charset="-128"/>
                <a:ea typeface="Meiryo UI" panose="020B0604030504040204" pitchFamily="50" charset="-128"/>
              </a:rPr>
              <a:t>を踏まえた</a:t>
            </a:r>
            <a:endParaRPr kumimoji="1" lang="en-US" altLang="ja-JP" sz="3600" b="1" dirty="0">
              <a:latin typeface="Meiryo UI" panose="020B0604030504040204" pitchFamily="50" charset="-128"/>
              <a:ea typeface="Meiryo UI" panose="020B0604030504040204" pitchFamily="50" charset="-128"/>
            </a:endParaRPr>
          </a:p>
          <a:p>
            <a:pPr algn="ctr"/>
            <a:r>
              <a:rPr kumimoji="1" lang="ja-JP" altLang="en-US" sz="3600" b="1" dirty="0">
                <a:latin typeface="Meiryo UI" panose="020B0604030504040204" pitchFamily="50" charset="-128"/>
                <a:ea typeface="Meiryo UI" panose="020B0604030504040204" pitchFamily="50" charset="-128"/>
              </a:rPr>
              <a:t>イベント等実施マニュアル</a:t>
            </a:r>
            <a:endParaRPr kumimoji="1" lang="en-US" altLang="ja-JP" sz="36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364342" y="5264113"/>
            <a:ext cx="7170057" cy="923330"/>
          </a:xfrm>
          <a:prstGeom prst="rect">
            <a:avLst/>
          </a:prstGeom>
          <a:noFill/>
        </p:spPr>
        <p:txBody>
          <a:bodyPr wrap="square" rtlCol="0">
            <a:spAutoFit/>
          </a:bodyPr>
          <a:lstStyle/>
          <a:p>
            <a:pPr algn="ctr"/>
            <a:r>
              <a:rPr kumimoji="1" lang="ja-JP" altLang="en-US" spc="300" dirty="0">
                <a:latin typeface="Meiryo UI" panose="020B0604030504040204" pitchFamily="50" charset="-128"/>
                <a:ea typeface="Meiryo UI" panose="020B0604030504040204" pitchFamily="50" charset="-128"/>
              </a:rPr>
              <a:t>令和５年</a:t>
            </a:r>
            <a:r>
              <a:rPr lang="ja-JP" altLang="en-US" spc="300" dirty="0">
                <a:latin typeface="Meiryo UI" panose="020B0604030504040204" pitchFamily="50" charset="-128"/>
                <a:ea typeface="Meiryo UI" panose="020B0604030504040204" pitchFamily="50" charset="-128"/>
              </a:rPr>
              <a:t>２</a:t>
            </a:r>
            <a:r>
              <a:rPr kumimoji="1" lang="ja-JP" altLang="en-US" spc="300" dirty="0">
                <a:latin typeface="Meiryo UI" panose="020B0604030504040204" pitchFamily="50" charset="-128"/>
                <a:ea typeface="Meiryo UI" panose="020B0604030504040204" pitchFamily="50" charset="-128"/>
              </a:rPr>
              <a:t>月</a:t>
            </a:r>
            <a:endParaRPr kumimoji="1" lang="en-US" altLang="ja-JP" spc="300" dirty="0">
              <a:latin typeface="Meiryo UI" panose="020B0604030504040204" pitchFamily="50" charset="-128"/>
              <a:ea typeface="Meiryo UI" panose="020B0604030504040204" pitchFamily="50" charset="-128"/>
            </a:endParaRPr>
          </a:p>
          <a:p>
            <a:pPr algn="ct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大阪府商店街等需要喚起緊急支援事業事務局</a:t>
            </a:r>
            <a:endParaRPr kumimoji="1"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3414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5772" y="203200"/>
            <a:ext cx="6985640"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商店街における感染症防止対策のチェックリスト</a:t>
            </a:r>
            <a:endParaRPr kumimoji="1" lang="en-US" altLang="ja-JP" b="1" dirty="0">
              <a:latin typeface="Meiryo UI" panose="020B0604030504040204" pitchFamily="50" charset="-128"/>
              <a:ea typeface="Meiryo UI" panose="020B0604030504040204" pitchFamily="50" charset="-128"/>
            </a:endParaRPr>
          </a:p>
        </p:txBody>
      </p:sp>
      <p:cxnSp>
        <p:nvCxnSpPr>
          <p:cNvPr id="3" name="直線コネクタ 2"/>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スライド番号プレースホルダー 29">
            <a:extLst>
              <a:ext uri="{FF2B5EF4-FFF2-40B4-BE49-F238E27FC236}">
                <a16:creationId xmlns:a16="http://schemas.microsoft.com/office/drawing/2014/main" id="{02653495-BB21-4429-B032-AB18D8254912}"/>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9</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2691D99E-3B2E-4904-8409-7E183AD3B8A0}"/>
              </a:ext>
            </a:extLst>
          </p:cNvPr>
          <p:cNvSpPr txBox="1"/>
          <p:nvPr/>
        </p:nvSpPr>
        <p:spPr>
          <a:xfrm>
            <a:off x="275772" y="754484"/>
            <a:ext cx="6407416" cy="830997"/>
          </a:xfrm>
          <a:prstGeom prst="rect">
            <a:avLst/>
          </a:prstGeom>
          <a:noFill/>
        </p:spPr>
        <p:txBody>
          <a:bodyPr wrap="square" rIns="0" rtlCol="0">
            <a:spAutoFit/>
          </a:bodyPr>
          <a:lstStyle/>
          <a:p>
            <a:r>
              <a:rPr kumimoji="1" lang="ja-JP" altLang="en-US" sz="1200" dirty="0">
                <a:latin typeface="Meiryo UI" panose="020B0604030504040204" pitchFamily="50" charset="-128"/>
                <a:ea typeface="Meiryo UI" panose="020B0604030504040204" pitchFamily="50" charset="-128"/>
              </a:rPr>
              <a:t>　このチェックリストは、 「商店街における感染症防止対策に向けた基本的な方針</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全振連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」をもとに作成しています。</a:t>
            </a:r>
          </a:p>
          <a:p>
            <a:r>
              <a:rPr kumimoji="1" lang="ja-JP" altLang="en-US" sz="1200" dirty="0">
                <a:latin typeface="Meiryo UI" panose="020B0604030504040204" pitchFamily="50" charset="-128"/>
                <a:ea typeface="Meiryo UI" panose="020B0604030504040204" pitchFamily="50" charset="-128"/>
              </a:rPr>
              <a:t>　この方針には、商店街において適切な対策を講じるために重要な事項が掲げられて</a:t>
            </a:r>
            <a:r>
              <a:rPr lang="ja-JP" altLang="en-US" sz="1200" dirty="0">
                <a:latin typeface="Meiryo UI" panose="020B0604030504040204" pitchFamily="50" charset="-128"/>
                <a:ea typeface="Meiryo UI" panose="020B0604030504040204" pitchFamily="50" charset="-128"/>
              </a:rPr>
              <a:t>い</a:t>
            </a:r>
            <a:r>
              <a:rPr kumimoji="1" lang="ja-JP" altLang="en-US" sz="1200" dirty="0">
                <a:latin typeface="Meiryo UI" panose="020B0604030504040204" pitchFamily="50" charset="-128"/>
                <a:ea typeface="Meiryo UI" panose="020B0604030504040204" pitchFamily="50" charset="-128"/>
              </a:rPr>
              <a:t>ますので、イベント等を実施する度に繰り返し確認してください。</a:t>
            </a:r>
          </a:p>
        </p:txBody>
      </p:sp>
      <p:graphicFrame>
        <p:nvGraphicFramePr>
          <p:cNvPr id="28" name="表 3">
            <a:extLst>
              <a:ext uri="{FF2B5EF4-FFF2-40B4-BE49-F238E27FC236}">
                <a16:creationId xmlns:a16="http://schemas.microsoft.com/office/drawing/2014/main" id="{2FA5DAA2-614C-467B-AEF0-EBEC1019F5AF}"/>
              </a:ext>
            </a:extLst>
          </p:cNvPr>
          <p:cNvGraphicFramePr>
            <a:graphicFrameLocks noGrp="1"/>
          </p:cNvGraphicFramePr>
          <p:nvPr/>
        </p:nvGraphicFramePr>
        <p:xfrm>
          <a:off x="6790765" y="715522"/>
          <a:ext cx="2788664" cy="908919"/>
        </p:xfrm>
        <a:graphic>
          <a:graphicData uri="http://schemas.openxmlformats.org/drawingml/2006/table">
            <a:tbl>
              <a:tblPr firstRow="1" bandRow="1">
                <a:tableStyleId>{5C22544A-7EE6-4342-B048-85BDC9FD1C3A}</a:tableStyleId>
              </a:tblPr>
              <a:tblGrid>
                <a:gridCol w="711308">
                  <a:extLst>
                    <a:ext uri="{9D8B030D-6E8A-4147-A177-3AD203B41FA5}">
                      <a16:colId xmlns:a16="http://schemas.microsoft.com/office/drawing/2014/main" val="2244376075"/>
                    </a:ext>
                  </a:extLst>
                </a:gridCol>
                <a:gridCol w="2077356">
                  <a:extLst>
                    <a:ext uri="{9D8B030D-6E8A-4147-A177-3AD203B41FA5}">
                      <a16:colId xmlns:a16="http://schemas.microsoft.com/office/drawing/2014/main" val="217214693"/>
                    </a:ext>
                  </a:extLst>
                </a:gridCol>
              </a:tblGrid>
              <a:tr h="302973">
                <a:tc>
                  <a:txBody>
                    <a:bodyPr/>
                    <a:lstStyle/>
                    <a:p>
                      <a:pPr algn="ctr">
                        <a:lnSpc>
                          <a:spcPts val="15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イベント名</a:t>
                      </a:r>
                    </a:p>
                  </a:txBody>
                  <a:tcPr marL="68580" marR="68580" marT="0" marB="0"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217364970"/>
                  </a:ext>
                </a:extLst>
              </a:tr>
              <a:tr h="302973">
                <a:tc>
                  <a:txBody>
                    <a:bodyPr/>
                    <a:lstStyle/>
                    <a:p>
                      <a:pPr algn="ctr">
                        <a:lnSpc>
                          <a:spcPts val="15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チェック日</a:t>
                      </a:r>
                    </a:p>
                  </a:txBody>
                  <a:tcPr marL="68580" marR="68580" marT="0" marB="0"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54484844"/>
                  </a:ext>
                </a:extLst>
              </a:tr>
              <a:tr h="302973">
                <a:tc>
                  <a:txBody>
                    <a:bodyPr/>
                    <a:lstStyle/>
                    <a:p>
                      <a:pPr algn="ctr">
                        <a:lnSpc>
                          <a:spcPts val="1500"/>
                        </a:lnSpc>
                        <a:spcAft>
                          <a:spcPts val="0"/>
                        </a:spcAft>
                      </a:pPr>
                      <a:r>
                        <a:rPr lang="ja-JP" sz="105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チェック者</a:t>
                      </a:r>
                    </a:p>
                  </a:txBody>
                  <a:tcPr marL="68580" marR="68580" marT="0" marB="0"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8238871"/>
                  </a:ext>
                </a:extLst>
              </a:tr>
            </a:tbl>
          </a:graphicData>
        </a:graphic>
      </p:graphicFrame>
      <p:graphicFrame>
        <p:nvGraphicFramePr>
          <p:cNvPr id="32" name="表 31">
            <a:extLst>
              <a:ext uri="{FF2B5EF4-FFF2-40B4-BE49-F238E27FC236}">
                <a16:creationId xmlns:a16="http://schemas.microsoft.com/office/drawing/2014/main" id="{2B981E30-72E7-4407-87F8-082E2C485899}"/>
              </a:ext>
            </a:extLst>
          </p:cNvPr>
          <p:cNvGraphicFramePr>
            <a:graphicFrameLocks noGrp="1"/>
          </p:cNvGraphicFramePr>
          <p:nvPr>
            <p:extLst>
              <p:ext uri="{D42A27DB-BD31-4B8C-83A1-F6EECF244321}">
                <p14:modId xmlns:p14="http://schemas.microsoft.com/office/powerpoint/2010/main" val="2026321183"/>
              </p:ext>
            </p:extLst>
          </p:nvPr>
        </p:nvGraphicFramePr>
        <p:xfrm>
          <a:off x="275772" y="1826880"/>
          <a:ext cx="9303656" cy="4651729"/>
        </p:xfrm>
        <a:graphic>
          <a:graphicData uri="http://schemas.openxmlformats.org/drawingml/2006/table">
            <a:tbl>
              <a:tblPr firstRow="1">
                <a:tableStyleId>{BC89EF96-8CEA-46FF-86C4-4CE0E7609802}</a:tableStyleId>
              </a:tblPr>
              <a:tblGrid>
                <a:gridCol w="638628">
                  <a:extLst>
                    <a:ext uri="{9D8B030D-6E8A-4147-A177-3AD203B41FA5}">
                      <a16:colId xmlns:a16="http://schemas.microsoft.com/office/drawing/2014/main" val="2349103850"/>
                    </a:ext>
                  </a:extLst>
                </a:gridCol>
                <a:gridCol w="843895">
                  <a:extLst>
                    <a:ext uri="{9D8B030D-6E8A-4147-A177-3AD203B41FA5}">
                      <a16:colId xmlns:a16="http://schemas.microsoft.com/office/drawing/2014/main" val="2119307512"/>
                    </a:ext>
                  </a:extLst>
                </a:gridCol>
                <a:gridCol w="7821133">
                  <a:extLst>
                    <a:ext uri="{9D8B030D-6E8A-4147-A177-3AD203B41FA5}">
                      <a16:colId xmlns:a16="http://schemas.microsoft.com/office/drawing/2014/main" val="4263796837"/>
                    </a:ext>
                  </a:extLst>
                </a:gridCol>
              </a:tblGrid>
              <a:tr h="26476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チェック☑欄</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商店街における感染症防止対策に向けた基本的な方針　</a:t>
                      </a:r>
                      <a:r>
                        <a:rPr kumimoji="1" lang="en-US" altLang="ja-JP" sz="1050" dirty="0">
                          <a:solidFill>
                            <a:schemeClr val="tx1"/>
                          </a:solidFill>
                          <a:latin typeface="Meiryo UI" panose="020B0604030504040204" pitchFamily="50" charset="-128"/>
                          <a:ea typeface="Meiryo UI" panose="020B0604030504040204" pitchFamily="50" charset="-128"/>
                        </a:rPr>
                        <a:t>(R4/11/1</a:t>
                      </a:r>
                      <a:r>
                        <a:rPr kumimoji="1" lang="ja-JP" altLang="en-US" sz="1050" dirty="0">
                          <a:solidFill>
                            <a:schemeClr val="tx1"/>
                          </a:solidFill>
                          <a:latin typeface="Meiryo UI" panose="020B0604030504040204" pitchFamily="50" charset="-128"/>
                          <a:ea typeface="Meiryo UI" panose="020B0604030504040204" pitchFamily="50" charset="-128"/>
                        </a:rPr>
                        <a:t>　全振連</a:t>
                      </a:r>
                      <a:r>
                        <a:rPr kumimoji="1" lang="en-US" altLang="ja-JP" sz="1050" dirty="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6497959"/>
                  </a:ext>
                </a:extLst>
              </a:tr>
              <a:tr h="324000">
                <a:tc rowSpan="7">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来客の皆様への注意喚起</a:t>
                      </a:r>
                    </a:p>
                  </a:txBody>
                  <a:tcPr vert="eaVert"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85725" marR="0" lvl="0" indent="-85725" algn="l" defTabSz="685800" rtl="0" eaLnBrk="1" fontAlgn="auto" latinLnBrk="0" hangingPunct="1">
                        <a:lnSpc>
                          <a:spcPct val="100000"/>
                        </a:lnSpc>
                        <a:spcBef>
                          <a:spcPts val="0"/>
                        </a:spcBef>
                        <a:spcAft>
                          <a:spcPts val="0"/>
                        </a:spcAft>
                        <a:buClrTx/>
                        <a:buSzTx/>
                        <a:buFontTx/>
                        <a:buNone/>
                        <a:tabLst/>
                        <a:defRPr/>
                      </a:pP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①いわゆる咳エチケットや、正しいマスクの着用など、感染症防止に向けて来客の皆様にも励行いただくよう依頼する。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942237234"/>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②手洗いやアルコール等の手指消毒液の使用を励行いただくよう依頼する。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822493293"/>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93663" indent="-93663"/>
                      <a:r>
                        <a:rPr kumimoji="1" lang="ja-JP" altLang="en-US" sz="1050" dirty="0">
                          <a:solidFill>
                            <a:schemeClr val="tx1"/>
                          </a:solidFill>
                          <a:latin typeface="Meiryo UI" panose="020B0604030504040204" pitchFamily="50" charset="-128"/>
                          <a:ea typeface="Meiryo UI" panose="020B0604030504040204" pitchFamily="50" charset="-128"/>
                        </a:rPr>
                        <a:t>③屋内施設においては、機械換気による常時換気を行う。機械換気が設置されていない場合は窓開け換気を行う。</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416625968"/>
                  </a:ext>
                </a:extLst>
              </a:tr>
              <a:tr h="324000">
                <a:tc vMerge="1">
                  <a:txBody>
                    <a:bodyPr/>
                    <a:lstStyle/>
                    <a:p>
                      <a:endParaRPr kumimoji="1" lang="ja-JP" altLang="en-US"/>
                    </a:p>
                  </a:txBody>
                  <a:tcP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④買い物時等には、正しいマスクの着用及び大声での発声を控えることを前提に、人と人とが触れ合わない程度の間隔を確保していただくよう</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　依頼する。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4983527"/>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⑤飲食用に感染防止策を行ったエリア以外での飲食は控えていただくよう依頼する。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7508417"/>
                  </a:ext>
                </a:extLst>
              </a:tr>
              <a:tr h="324000">
                <a:tc vMerge="1">
                  <a:txBody>
                    <a:bodyPr/>
                    <a:lstStyle/>
                    <a:p>
                      <a:endParaRPr kumimoji="1" lang="ja-JP" altLang="en-US"/>
                    </a:p>
                  </a:txBody>
                  <a:tcP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⑥食事中以外のマスク着用や、過度な飲酒の自粛を依頼する。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43865995"/>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⑦入店時の検温、有症状の入店防止措置への協力を依頼する。</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40354009"/>
                  </a:ext>
                </a:extLst>
              </a:tr>
              <a:tr h="324000">
                <a:tc rowSpan="6">
                  <a:txBody>
                    <a:bodyPr/>
                    <a:lstStyle/>
                    <a:p>
                      <a:pPr algn="dist"/>
                      <a:r>
                        <a:rPr kumimoji="1" lang="ja-JP" altLang="en-US" sz="1050" spc="-150" dirty="0">
                          <a:solidFill>
                            <a:schemeClr val="tx1"/>
                          </a:solidFill>
                          <a:latin typeface="Meiryo UI" panose="020B0604030504040204" pitchFamily="50" charset="-128"/>
                          <a:ea typeface="Meiryo UI" panose="020B0604030504040204" pitchFamily="50" charset="-128"/>
                        </a:rPr>
                        <a:t> 商店街共用部（駐車場、トイレ、</a:t>
                      </a:r>
                      <a:endParaRPr kumimoji="1" lang="en-US" altLang="ja-JP" sz="1050" spc="-150" dirty="0">
                        <a:solidFill>
                          <a:schemeClr val="tx1"/>
                        </a:solidFill>
                        <a:latin typeface="Meiryo UI" panose="020B0604030504040204" pitchFamily="50" charset="-128"/>
                        <a:ea typeface="Meiryo UI" panose="020B0604030504040204" pitchFamily="50" charset="-128"/>
                      </a:endParaRPr>
                    </a:p>
                    <a:p>
                      <a:pPr algn="just"/>
                      <a:r>
                        <a:rPr kumimoji="1" lang="ja-JP" altLang="en-US" sz="1050" spc="-150" dirty="0">
                          <a:solidFill>
                            <a:schemeClr val="tx1"/>
                          </a:solidFill>
                          <a:latin typeface="Meiryo UI" panose="020B0604030504040204" pitchFamily="50" charset="-128"/>
                          <a:ea typeface="Meiryo UI" panose="020B0604030504040204" pitchFamily="50" charset="-128"/>
                        </a:rPr>
                        <a:t> 休憩スペース等）における感染防止  </a:t>
                      </a:r>
                    </a:p>
                  </a:txBody>
                  <a:tcPr vert="eaVert"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➀共有する物品</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テーブル、いす等</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や不特定多数が接触する場所については、定期的かつこまめに消毒する。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121227891"/>
                  </a:ext>
                </a:extLst>
              </a:tr>
              <a:tr h="32400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②屋内施設については、機械換気による常時換気を行うこと。機械換気が設置されていない場合は窓開け換気を行う。</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128467869"/>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③ハンドドライヤー設備は、適切な清掃方法により定期的に清掃されている場合に限り使用可能。</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096664267"/>
                  </a:ext>
                </a:extLst>
              </a:tr>
              <a:tr h="32400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④ゴミを回収する人は、「ゴミに直接触れない」「ゴミ袋はしっかりしばって封をする」を心がけ、ごみを捨てた後は、必ず石鹸と流水で手を洗う。</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058536261"/>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⑤休憩スペース等の従業員共有スペースにおいては、人と人とが触れ合わない程度の間隔を確保し、一定数以上が同時にスペース内に入らない</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　よう休憩時間をずらす等の工夫をする。</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707713152"/>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⑥食事、着替え、喫煙等でマスクを着用しないときは、会話を控えるか、会話の場合はマスクを必ず着用する。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26101863"/>
                  </a:ext>
                </a:extLst>
              </a:tr>
            </a:tbl>
          </a:graphicData>
        </a:graphic>
      </p:graphicFrame>
    </p:spTree>
    <p:extLst>
      <p:ext uri="{BB962C8B-B14F-4D97-AF65-F5344CB8AC3E}">
        <p14:creationId xmlns:p14="http://schemas.microsoft.com/office/powerpoint/2010/main" val="201308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02653495-BB21-4429-B032-AB18D8254912}"/>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10</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graphicFrame>
        <p:nvGraphicFramePr>
          <p:cNvPr id="32" name="表 31">
            <a:extLst>
              <a:ext uri="{FF2B5EF4-FFF2-40B4-BE49-F238E27FC236}">
                <a16:creationId xmlns:a16="http://schemas.microsoft.com/office/drawing/2014/main" id="{2B981E30-72E7-4407-87F8-082E2C485899}"/>
              </a:ext>
            </a:extLst>
          </p:cNvPr>
          <p:cNvGraphicFramePr>
            <a:graphicFrameLocks noGrp="1"/>
          </p:cNvGraphicFramePr>
          <p:nvPr>
            <p:extLst>
              <p:ext uri="{D42A27DB-BD31-4B8C-83A1-F6EECF244321}">
                <p14:modId xmlns:p14="http://schemas.microsoft.com/office/powerpoint/2010/main" val="3881707412"/>
              </p:ext>
            </p:extLst>
          </p:nvPr>
        </p:nvGraphicFramePr>
        <p:xfrm>
          <a:off x="275772" y="315580"/>
          <a:ext cx="9303656" cy="6025489"/>
        </p:xfrm>
        <a:graphic>
          <a:graphicData uri="http://schemas.openxmlformats.org/drawingml/2006/table">
            <a:tbl>
              <a:tblPr firstRow="1">
                <a:tableStyleId>{BC89EF96-8CEA-46FF-86C4-4CE0E7609802}</a:tableStyleId>
              </a:tblPr>
              <a:tblGrid>
                <a:gridCol w="638628">
                  <a:extLst>
                    <a:ext uri="{9D8B030D-6E8A-4147-A177-3AD203B41FA5}">
                      <a16:colId xmlns:a16="http://schemas.microsoft.com/office/drawing/2014/main" val="2349103850"/>
                    </a:ext>
                  </a:extLst>
                </a:gridCol>
                <a:gridCol w="843895">
                  <a:extLst>
                    <a:ext uri="{9D8B030D-6E8A-4147-A177-3AD203B41FA5}">
                      <a16:colId xmlns:a16="http://schemas.microsoft.com/office/drawing/2014/main" val="2119307512"/>
                    </a:ext>
                  </a:extLst>
                </a:gridCol>
                <a:gridCol w="7821133">
                  <a:extLst>
                    <a:ext uri="{9D8B030D-6E8A-4147-A177-3AD203B41FA5}">
                      <a16:colId xmlns:a16="http://schemas.microsoft.com/office/drawing/2014/main" val="4263796837"/>
                    </a:ext>
                  </a:extLst>
                </a:gridCol>
              </a:tblGrid>
              <a:tr h="26476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チェック☑欄</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商店街における感染症防止対策に向けた基本的な方針　</a:t>
                      </a:r>
                      <a:r>
                        <a:rPr kumimoji="1" lang="en-US" altLang="ja-JP" sz="1050" dirty="0">
                          <a:solidFill>
                            <a:schemeClr val="tx1"/>
                          </a:solidFill>
                          <a:latin typeface="Meiryo UI" panose="020B0604030504040204" pitchFamily="50" charset="-128"/>
                          <a:ea typeface="Meiryo UI" panose="020B0604030504040204" pitchFamily="50" charset="-128"/>
                        </a:rPr>
                        <a:t>(R4/11/1</a:t>
                      </a:r>
                      <a:r>
                        <a:rPr kumimoji="1" lang="ja-JP" altLang="en-US" sz="1050" dirty="0">
                          <a:solidFill>
                            <a:schemeClr val="tx1"/>
                          </a:solidFill>
                          <a:latin typeface="Meiryo UI" panose="020B0604030504040204" pitchFamily="50" charset="-128"/>
                          <a:ea typeface="Meiryo UI" panose="020B0604030504040204" pitchFamily="50" charset="-128"/>
                        </a:rPr>
                        <a:t>　全振連</a:t>
                      </a:r>
                      <a:r>
                        <a:rPr kumimoji="1" lang="en-US" altLang="ja-JP" sz="1050" dirty="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6497959"/>
                  </a:ext>
                </a:extLst>
              </a:tr>
              <a:tr h="411480">
                <a:tc rowSpan="14">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従業員の感染防止対策</a:t>
                      </a:r>
                    </a:p>
                  </a:txBody>
                  <a:tcPr vert="eaVert"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❶普段から健康観察アプリなどを活用し、毎日の健康状態を把握する。有症状者は出勤を自粛し、体調が悪いときは、受診・相談センターに</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適切に相談する。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64387207"/>
                  </a:ext>
                </a:extLst>
              </a:tr>
              <a:tr h="411480">
                <a:tc vMerge="1">
                  <a:txBody>
                    <a:bodyPr/>
                    <a:lstStyle/>
                    <a:p>
                      <a:pPr algn="ctr"/>
                      <a:endParaRPr kumimoji="1" lang="ja-JP" altLang="en-US" sz="1050" dirty="0">
                        <a:solidFill>
                          <a:schemeClr val="tx1"/>
                        </a:solidFill>
                        <a:latin typeface="Meiryo UI" panose="020B0604030504040204" pitchFamily="50" charset="-128"/>
                        <a:ea typeface="Meiryo UI" panose="020B0604030504040204" pitchFamily="50" charset="-128"/>
                      </a:endParaRPr>
                    </a:p>
                  </a:txBody>
                  <a:tcPr vert="eaVert"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❷いわゆる咳エチケットや正しいマスクの着用を徹底する。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8651720"/>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❸大声を控える。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557512938"/>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❹手洗いやアルコール等の手指消毒液の設置・使用を徹底する。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0700531"/>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❺感染リスクが高まる「５つの場面」「新しい生活様式」等も活用し、感染予防対策の周知徹底を図る。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687096658"/>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❻休憩時間や待合場所、車輛内部や共同生活空間等での密集を回避する。密集が回避できない場合は、各商店街・店舗の実情に応じ、</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　人数制限・動線の確保、マスクの常時着用、大声や長時間の会話を控え、換気、対人距離確保に努める。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383603494"/>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❼来客数が増大し密集状態が懸念される場合は、適切な入場制限や整列対応、利用時間帯をずらす等の工夫をする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474054080"/>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❽店内では椅子を間引くこと等間隔を空けた座席配置、真正面の座席配置回避、パーテーションやアクリル板、透明ビニールカーテンを設置する</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　など感染防止に努める。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762505665"/>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❾飲食店では持ち帰りやデリバリー等の活用も検討する。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881149132"/>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❿飲料については、ペットボトル・ビン・缶や使い捨ての紙コップで提供する。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681773849"/>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⓫食品については、参加者が同じトング等で大皿から取り分ける方式を避け、一人分を皿に取り分けたものを提供するなど工夫する。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77808796"/>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⓬多くの者が触れるようなサンプル品・見本品は極力取り扱わない。</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852392722"/>
                  </a:ext>
                </a:extLst>
              </a:tr>
              <a:tr h="411480">
                <a:tc vMerge="1">
                  <a:txBody>
                    <a:bodyPr/>
                    <a:lstStyle/>
                    <a:p>
                      <a:endParaRPr kumimoji="1" lang="ja-JP" altLang="en-US"/>
                    </a:p>
                  </a:txBody>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⓭電子決済の利用を推奨する。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1905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312659808"/>
                  </a:ext>
                </a:extLst>
              </a:tr>
              <a:tr h="411480">
                <a:tc vMerge="1">
                  <a:txBody>
                    <a:bodyPr/>
                    <a:lstStyle/>
                    <a:p>
                      <a:pPr algn="ctr"/>
                      <a:endParaRPr kumimoji="1" lang="ja-JP" altLang="en-US" sz="1050" dirty="0">
                        <a:solidFill>
                          <a:schemeClr val="tx1"/>
                        </a:solidFill>
                        <a:latin typeface="Meiryo UI" panose="020B0604030504040204" pitchFamily="50" charset="-128"/>
                        <a:ea typeface="Meiryo UI" panose="020B0604030504040204" pitchFamily="50" charset="-128"/>
                      </a:endParaRPr>
                    </a:p>
                  </a:txBody>
                  <a:tcPr vert="eaVert"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⓮検査キット等の活用・徹底を図る。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19050" cap="flat" cmpd="sng" algn="ctr">
                      <a:solidFill>
                        <a:schemeClr val="accent1">
                          <a:lumMod val="60000"/>
                          <a:lumOff val="40000"/>
                        </a:schemeClr>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18399884"/>
                  </a:ext>
                </a:extLst>
              </a:tr>
            </a:tbl>
          </a:graphicData>
        </a:graphic>
      </p:graphicFrame>
    </p:spTree>
    <p:extLst>
      <p:ext uri="{BB962C8B-B14F-4D97-AF65-F5344CB8AC3E}">
        <p14:creationId xmlns:p14="http://schemas.microsoft.com/office/powerpoint/2010/main" val="3810168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02653495-BB21-4429-B032-AB18D8254912}"/>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11</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graphicFrame>
        <p:nvGraphicFramePr>
          <p:cNvPr id="5" name="表 4">
            <a:extLst>
              <a:ext uri="{FF2B5EF4-FFF2-40B4-BE49-F238E27FC236}">
                <a16:creationId xmlns:a16="http://schemas.microsoft.com/office/drawing/2014/main" id="{2B981E30-72E7-4407-87F8-082E2C485899}"/>
              </a:ext>
            </a:extLst>
          </p:cNvPr>
          <p:cNvGraphicFramePr>
            <a:graphicFrameLocks noGrp="1"/>
          </p:cNvGraphicFramePr>
          <p:nvPr>
            <p:extLst>
              <p:ext uri="{D42A27DB-BD31-4B8C-83A1-F6EECF244321}">
                <p14:modId xmlns:p14="http://schemas.microsoft.com/office/powerpoint/2010/main" val="2772991237"/>
              </p:ext>
            </p:extLst>
          </p:nvPr>
        </p:nvGraphicFramePr>
        <p:xfrm>
          <a:off x="275772" y="273654"/>
          <a:ext cx="9303656" cy="6111977"/>
        </p:xfrm>
        <a:graphic>
          <a:graphicData uri="http://schemas.openxmlformats.org/drawingml/2006/table">
            <a:tbl>
              <a:tblPr firstRow="1">
                <a:tableStyleId>{BC89EF96-8CEA-46FF-86C4-4CE0E7609802}</a:tableStyleId>
              </a:tblPr>
              <a:tblGrid>
                <a:gridCol w="638628">
                  <a:extLst>
                    <a:ext uri="{9D8B030D-6E8A-4147-A177-3AD203B41FA5}">
                      <a16:colId xmlns:a16="http://schemas.microsoft.com/office/drawing/2014/main" val="2349103850"/>
                    </a:ext>
                  </a:extLst>
                </a:gridCol>
                <a:gridCol w="843895">
                  <a:extLst>
                    <a:ext uri="{9D8B030D-6E8A-4147-A177-3AD203B41FA5}">
                      <a16:colId xmlns:a16="http://schemas.microsoft.com/office/drawing/2014/main" val="2119307512"/>
                    </a:ext>
                  </a:extLst>
                </a:gridCol>
                <a:gridCol w="7821133">
                  <a:extLst>
                    <a:ext uri="{9D8B030D-6E8A-4147-A177-3AD203B41FA5}">
                      <a16:colId xmlns:a16="http://schemas.microsoft.com/office/drawing/2014/main" val="4263796837"/>
                    </a:ext>
                  </a:extLst>
                </a:gridCol>
              </a:tblGrid>
              <a:tr h="29455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チェック☑欄</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商店街における感染症防止対策に向けた基本的な方針　</a:t>
                      </a:r>
                      <a:r>
                        <a:rPr kumimoji="1" lang="en-US" altLang="ja-JP" sz="1050" dirty="0">
                          <a:solidFill>
                            <a:schemeClr val="tx1"/>
                          </a:solidFill>
                          <a:latin typeface="Meiryo UI" panose="020B0604030504040204" pitchFamily="50" charset="-128"/>
                          <a:ea typeface="Meiryo UI" panose="020B0604030504040204" pitchFamily="50" charset="-128"/>
                        </a:rPr>
                        <a:t>(R4/11/</a:t>
                      </a:r>
                      <a:r>
                        <a:rPr kumimoji="1" lang="ja-JP" altLang="en-US" sz="1050" dirty="0">
                          <a:solidFill>
                            <a:schemeClr val="tx1"/>
                          </a:solidFill>
                          <a:latin typeface="Meiryo UI" panose="020B0604030504040204" pitchFamily="50" charset="-128"/>
                          <a:ea typeface="Meiryo UI" panose="020B0604030504040204" pitchFamily="50" charset="-128"/>
                        </a:rPr>
                        <a:t>１　全振連</a:t>
                      </a:r>
                      <a:r>
                        <a:rPr kumimoji="1" lang="en-US" altLang="ja-JP" sz="1050" dirty="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6497959"/>
                  </a:ext>
                </a:extLst>
              </a:tr>
              <a:tr h="360000">
                <a:tc rowSpan="15">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商店街イベント実施時の感染防止対策</a:t>
                      </a:r>
                    </a:p>
                  </a:txBody>
                  <a:tcPr vert="eaVert"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➀マスクの着用について、必要な場面で着用していない場合は個別に注意等を行う。持参していない者には主催者側で配布等対応する。</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576175114"/>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➁飛沫が発生するおそれのある行為を抑制するため、適切なマスクの着用や大声を出さないことの周知を徹底し、場合によっては個別に注意、</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　退場処分等の措置を講じる。（大音量のＢＧＭは、大声での会話を誘発する可能性があることから音量には留意する）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893895716"/>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③手洗いや、アルコール等の手指消毒液の使用を徹底する。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082074071"/>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④施設内（出入口、トイレのほかウイルスが付着した可能性のある場所）を必要に応じて消毒する。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043513910"/>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⑤屋内施設においては、機械換気による常時換気を行う。機械換気が設置されていない場合は、窓開け換気を行う。</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356309279"/>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⑥来客数が増大し密集状態が懸念される場合は、適切な入場制限や整列対応及び入退場時間をずらす等の工夫を行う。また、入場口やトイレ等密集が回避できない場合は、マスクの常時着用、換気、対人確保等に努め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476529518"/>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⑦大声を伴わないイベントの場合は人と人とが触れ合わない間隔、大声を伴う可能性のあるイベントは、前後左右の身体的距離（座席間は１席、（座席がない場合は最低１</a:t>
                      </a:r>
                      <a:r>
                        <a:rPr kumimoji="1" lang="en-US" altLang="ja-JP" sz="1050" dirty="0">
                          <a:solidFill>
                            <a:schemeClr val="tx1"/>
                          </a:solidFill>
                          <a:latin typeface="Meiryo UI" panose="020B0604030504040204" pitchFamily="50" charset="-128"/>
                          <a:ea typeface="Meiryo UI" panose="020B0604030504040204" pitchFamily="50" charset="-128"/>
                        </a:rPr>
                        <a:t>m</a:t>
                      </a:r>
                      <a:r>
                        <a:rPr kumimoji="1" lang="ja-JP" altLang="en-US" sz="1050" dirty="0">
                          <a:solidFill>
                            <a:schemeClr val="tx1"/>
                          </a:solidFill>
                          <a:latin typeface="Meiryo UI" panose="020B0604030504040204" pitchFamily="50" charset="-128"/>
                          <a:ea typeface="Meiryo UI" panose="020B0604030504040204" pitchFamily="50" charset="-128"/>
                        </a:rPr>
                        <a:t>））の確保を行う。</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037837476"/>
                  </a:ext>
                </a:extLst>
              </a:tr>
              <a:tr h="288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kern="1200" dirty="0">
                        <a:solidFill>
                          <a:schemeClr val="tx1"/>
                        </a:solidFill>
                        <a:latin typeface="Meiryo UI" panose="020B0604030504040204" pitchFamily="50" charset="-128"/>
                        <a:ea typeface="Meiryo UI" panose="020B0604030504040204" pitchFamily="50" charset="-128"/>
                        <a:cs typeface="+mn-cs"/>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⑧飲食の可能なスペースについては、感染症防止策（①アクリル板等パーティションの設置又は座席の間隔確保、②手指消毒の徹底、③食事以外のマスク着用、④換気の徹底、⑤発声が想定される場面での飲食禁止、⑥食事時間の短縮・限定）を講じる。長時間マスクを外す飲食は、隣席への飛沫感染のリスクを高めるため、可能な限り、飲食専用エリア以外は自粛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286302461"/>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⑨食事中以外のマスク着用や、過度の飲酒の自粛を依頼する。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650969999"/>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⑩イベント会場入場時の検温へのご協力を依頼する。また、有症状者の入場制限を行う。入場制限については、イベント開催前に周知を行う。</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282604138"/>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⑪有症状者は出演、練習を控える。特に合唱等声を発出するイベントでは、参加者間の身体的距離の確保、マスク着用、換気の徹底等、</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　感染防止策を講じる。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597614329"/>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⑫健康観察アプリや抗原検査キット等を活用するなど、演者に対する検査の活用・徹底を図る。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704050939"/>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⑬イベント前後の滞留回避、身体的距離の確保、マスク着用等に対する注意喚起を実施する。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555432695"/>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⑭イベント前後は会場への呼びかけ等により、時差入退場の実施する。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797970196"/>
                  </a:ext>
                </a:extLst>
              </a:tr>
              <a:tr h="360000">
                <a:tc vMerge="1">
                  <a:txBody>
                    <a:bodyPr/>
                    <a:lstStyle/>
                    <a:p>
                      <a:pPr algn="ctr"/>
                      <a:endParaRPr kumimoji="1" lang="ja-JP" altLang="en-US" sz="700" dirty="0">
                        <a:solidFill>
                          <a:schemeClr val="tx1"/>
                        </a:solidFill>
                        <a:latin typeface="Meiryo UI" panose="020B0604030504040204" pitchFamily="50" charset="-128"/>
                        <a:ea typeface="Meiryo UI" panose="020B0604030504040204" pitchFamily="50" charset="-128"/>
                      </a:endParaRPr>
                    </a:p>
                  </a:txBody>
                  <a:tcPr vert="eaVert"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85725" indent="-85725" algn="l" defTabSz="685800" rtl="0" eaLnBrk="1" latinLnBrk="0" hangingPunct="1"/>
                      <a:endParaRPr kumimoji="1" lang="ja-JP" altLang="en-US" sz="1050" kern="1200" dirty="0">
                        <a:solidFill>
                          <a:schemeClr val="tx1"/>
                        </a:solidFill>
                        <a:latin typeface="Meiryo UI" panose="020B0604030504040204" pitchFamily="50" charset="-128"/>
                        <a:ea typeface="Meiryo UI" panose="020B0604030504040204" pitchFamily="50" charset="-128"/>
                        <a:cs typeface="+mn-cs"/>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⑮主催者及び施設管理者において、ガイドラインに従った取組を行う旨をＨＰ等で公表する。</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23470745"/>
                  </a:ext>
                </a:extLst>
              </a:tr>
            </a:tbl>
          </a:graphicData>
        </a:graphic>
      </p:graphicFrame>
    </p:spTree>
    <p:extLst>
      <p:ext uri="{BB962C8B-B14F-4D97-AF65-F5344CB8AC3E}">
        <p14:creationId xmlns:p14="http://schemas.microsoft.com/office/powerpoint/2010/main" val="37248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5772" y="203200"/>
            <a:ext cx="6985640"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商店街における感染症防止対策と関連する啓発サイン一覧</a:t>
            </a:r>
            <a:endParaRPr kumimoji="1" lang="en-US" altLang="ja-JP" b="1" dirty="0">
              <a:latin typeface="Meiryo UI" panose="020B0604030504040204" pitchFamily="50" charset="-128"/>
              <a:ea typeface="Meiryo UI" panose="020B0604030504040204" pitchFamily="50" charset="-128"/>
            </a:endParaRPr>
          </a:p>
        </p:txBody>
      </p:sp>
      <p:cxnSp>
        <p:nvCxnSpPr>
          <p:cNvPr id="3" name="直線コネクタ 2"/>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スライド番号プレースホルダー 29">
            <a:extLst>
              <a:ext uri="{FF2B5EF4-FFF2-40B4-BE49-F238E27FC236}">
                <a16:creationId xmlns:a16="http://schemas.microsoft.com/office/drawing/2014/main" id="{02653495-BB21-4429-B032-AB18D8254912}"/>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12</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2691D99E-3B2E-4904-8409-7E183AD3B8A0}"/>
              </a:ext>
            </a:extLst>
          </p:cNvPr>
          <p:cNvSpPr txBox="1"/>
          <p:nvPr/>
        </p:nvSpPr>
        <p:spPr>
          <a:xfrm>
            <a:off x="275772" y="754484"/>
            <a:ext cx="9303656" cy="646331"/>
          </a:xfrm>
          <a:prstGeom prst="rect">
            <a:avLst/>
          </a:prstGeom>
          <a:noFill/>
        </p:spPr>
        <p:txBody>
          <a:bodyPr wrap="square" rIns="0" rtlCol="0">
            <a:spAutoFit/>
          </a:bodyPr>
          <a:lstStyle/>
          <a:p>
            <a:r>
              <a:rPr kumimoji="1" lang="ja-JP" altLang="en-US" sz="1200" dirty="0">
                <a:latin typeface="Meiryo UI" panose="020B0604030504040204" pitchFamily="50" charset="-128"/>
                <a:ea typeface="Meiryo UI" panose="020B0604030504040204" pitchFamily="50" charset="-128"/>
              </a:rPr>
              <a:t>　この一覧は、 「啓発サイン」を適所に掲出できるよう、「商店街における感染症防止対策に向けた基本的な方針</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全振連</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」の各項目と関連する「啓発サイン」の対応を明らかにする目的で作成しています。この一覧を参考に適切なサインを</a:t>
            </a:r>
            <a:r>
              <a:rPr lang="ja-JP" altLang="en-US" sz="1200" dirty="0">
                <a:latin typeface="Meiryo UI" panose="020B0604030504040204" pitchFamily="50" charset="-128"/>
                <a:ea typeface="Meiryo UI" panose="020B0604030504040204" pitchFamily="50" charset="-128"/>
              </a:rPr>
              <a:t>掲出するなど、感染拡大防止対策にご協力をお願いいたします。</a:t>
            </a:r>
            <a:endParaRPr kumimoji="1" lang="ja-JP" altLang="en-US"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下表の「啓発サイン番号」は、</a:t>
            </a:r>
            <a:r>
              <a:rPr lang="en-US" altLang="ja-JP" sz="1200" dirty="0">
                <a:latin typeface="Meiryo UI" panose="020B0604030504040204" pitchFamily="50" charset="-128"/>
                <a:ea typeface="Meiryo UI" panose="020B0604030504040204" pitchFamily="50" charset="-128"/>
              </a:rPr>
              <a:t>P5~P8</a:t>
            </a:r>
            <a:r>
              <a:rPr lang="ja-JP" altLang="en-US" sz="1200" dirty="0">
                <a:latin typeface="Meiryo UI" panose="020B0604030504040204" pitchFamily="50" charset="-128"/>
                <a:ea typeface="Meiryo UI" panose="020B0604030504040204" pitchFamily="50" charset="-128"/>
              </a:rPr>
              <a:t>で紹介</a:t>
            </a:r>
            <a:r>
              <a:rPr kumimoji="1" lang="ja-JP" altLang="en-US" sz="1200" dirty="0">
                <a:latin typeface="Meiryo UI" panose="020B0604030504040204" pitchFamily="50" charset="-128"/>
                <a:ea typeface="Meiryo UI" panose="020B0604030504040204" pitchFamily="50" charset="-128"/>
              </a:rPr>
              <a:t>している啓発サインデータの番号と一致しています。</a:t>
            </a:r>
          </a:p>
        </p:txBody>
      </p:sp>
      <p:graphicFrame>
        <p:nvGraphicFramePr>
          <p:cNvPr id="8" name="表 7">
            <a:extLst>
              <a:ext uri="{FF2B5EF4-FFF2-40B4-BE49-F238E27FC236}">
                <a16:creationId xmlns:a16="http://schemas.microsoft.com/office/drawing/2014/main" id="{DD1E3B57-B6E2-4757-80F0-3EAAB8378FA2}"/>
              </a:ext>
            </a:extLst>
          </p:cNvPr>
          <p:cNvGraphicFramePr>
            <a:graphicFrameLocks noGrp="1"/>
          </p:cNvGraphicFramePr>
          <p:nvPr>
            <p:extLst>
              <p:ext uri="{D42A27DB-BD31-4B8C-83A1-F6EECF244321}">
                <p14:modId xmlns:p14="http://schemas.microsoft.com/office/powerpoint/2010/main" val="1305521823"/>
              </p:ext>
            </p:extLst>
          </p:nvPr>
        </p:nvGraphicFramePr>
        <p:xfrm>
          <a:off x="275772" y="1565944"/>
          <a:ext cx="9207128" cy="4958282"/>
        </p:xfrm>
        <a:graphic>
          <a:graphicData uri="http://schemas.openxmlformats.org/drawingml/2006/table">
            <a:tbl>
              <a:tblPr firstRow="1">
                <a:tableStyleId>{BC89EF96-8CEA-46FF-86C4-4CE0E7609802}</a:tableStyleId>
              </a:tblPr>
              <a:tblGrid>
                <a:gridCol w="504000">
                  <a:extLst>
                    <a:ext uri="{9D8B030D-6E8A-4147-A177-3AD203B41FA5}">
                      <a16:colId xmlns:a16="http://schemas.microsoft.com/office/drawing/2014/main" val="2349103850"/>
                    </a:ext>
                  </a:extLst>
                </a:gridCol>
                <a:gridCol w="6794500">
                  <a:extLst>
                    <a:ext uri="{9D8B030D-6E8A-4147-A177-3AD203B41FA5}">
                      <a16:colId xmlns:a16="http://schemas.microsoft.com/office/drawing/2014/main" val="2119307512"/>
                    </a:ext>
                  </a:extLst>
                </a:gridCol>
                <a:gridCol w="1908628">
                  <a:extLst>
                    <a:ext uri="{9D8B030D-6E8A-4147-A177-3AD203B41FA5}">
                      <a16:colId xmlns:a16="http://schemas.microsoft.com/office/drawing/2014/main" val="2022031094"/>
                    </a:ext>
                  </a:extLst>
                </a:gridCol>
              </a:tblGrid>
              <a:tr h="279362">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商店街における感染症防止対策に向けた基本的な方針　</a:t>
                      </a:r>
                      <a:r>
                        <a:rPr kumimoji="1" lang="en-US" altLang="ja-JP" sz="1050" dirty="0">
                          <a:solidFill>
                            <a:schemeClr val="tx1"/>
                          </a:solidFill>
                          <a:latin typeface="Meiryo UI" panose="020B0604030504040204" pitchFamily="50" charset="-128"/>
                          <a:ea typeface="Meiryo UI" panose="020B0604030504040204" pitchFamily="50" charset="-128"/>
                        </a:rPr>
                        <a:t>(R4/11/1</a:t>
                      </a:r>
                      <a:r>
                        <a:rPr kumimoji="1" lang="ja-JP" altLang="en-US" sz="1050" dirty="0">
                          <a:solidFill>
                            <a:schemeClr val="tx1"/>
                          </a:solidFill>
                          <a:latin typeface="Meiryo UI" panose="020B0604030504040204" pitchFamily="50" charset="-128"/>
                          <a:ea typeface="Meiryo UI" panose="020B0604030504040204" pitchFamily="50" charset="-128"/>
                        </a:rPr>
                        <a:t>　全振連</a:t>
                      </a:r>
                      <a:r>
                        <a:rPr kumimoji="1" lang="en-US" altLang="ja-JP" sz="1050" dirty="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関連する啓発</a:t>
                      </a:r>
                      <a:r>
                        <a:rPr kumimoji="1" lang="ja-JP" altLang="en-US" sz="1050" dirty="0">
                          <a:latin typeface="Meiryo UI" panose="020B0604030504040204" pitchFamily="50" charset="-128"/>
                          <a:ea typeface="Meiryo UI" panose="020B0604030504040204" pitchFamily="50" charset="-128"/>
                        </a:rPr>
                        <a:t>サイン番号</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6497959"/>
                  </a:ext>
                </a:extLst>
              </a:tr>
              <a:tr h="270000">
                <a:tc rowSpan="7">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来客の皆様への注意喚起</a:t>
                      </a:r>
                    </a:p>
                  </a:txBody>
                  <a:tcPr vert="eaVert" anchor="ct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①いわゆる咳エチケットや、正しいマスクの着用など、感染症防止に向けて来客の皆様にも励行いただくよう依頼する。</a:t>
                      </a:r>
                    </a:p>
                  </a:txBody>
                  <a:tcPr anchor="ct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(1) </a:t>
                      </a:r>
                      <a:r>
                        <a:rPr kumimoji="1" lang="ja-JP" altLang="en-US" sz="1050" dirty="0">
                          <a:solidFill>
                            <a:schemeClr val="tx1"/>
                          </a:solidFill>
                          <a:latin typeface="Meiryo UI" panose="020B0604030504040204" pitchFamily="50" charset="-128"/>
                          <a:ea typeface="Meiryo UI" panose="020B0604030504040204" pitchFamily="50" charset="-128"/>
                        </a:rPr>
                        <a:t>お店からのお願い</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(2) </a:t>
                      </a:r>
                      <a:r>
                        <a:rPr kumimoji="1" lang="ja-JP" altLang="en-US" sz="1050" dirty="0">
                          <a:solidFill>
                            <a:schemeClr val="tx1"/>
                          </a:solidFill>
                          <a:latin typeface="Meiryo UI" panose="020B0604030504040204" pitchFamily="50" charset="-128"/>
                          <a:ea typeface="Meiryo UI" panose="020B0604030504040204" pitchFamily="50" charset="-128"/>
                        </a:rPr>
                        <a:t>乾杯発声の注意</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942237234"/>
                  </a:ext>
                </a:extLst>
              </a:tr>
              <a:tr h="27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②手洗いやアルコール等の手指消毒液の使用を励行いただくよう依頼する。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(18) </a:t>
                      </a:r>
                      <a:r>
                        <a:rPr kumimoji="1" lang="ja-JP" altLang="en-US" sz="1050" dirty="0">
                          <a:solidFill>
                            <a:schemeClr val="tx1"/>
                          </a:solidFill>
                          <a:latin typeface="Meiryo UI" panose="020B0604030504040204" pitchFamily="50" charset="-128"/>
                          <a:ea typeface="Meiryo UI" panose="020B0604030504040204" pitchFamily="50" charset="-128"/>
                        </a:rPr>
                        <a:t>アルコール消毒</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822493293"/>
                  </a:ext>
                </a:extLst>
              </a:tr>
              <a:tr h="27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93663" indent="-93663"/>
                      <a:r>
                        <a:rPr kumimoji="1" lang="ja-JP" altLang="en-US" sz="1050" dirty="0">
                          <a:solidFill>
                            <a:schemeClr val="tx1"/>
                          </a:solidFill>
                          <a:latin typeface="Meiryo UI" panose="020B0604030504040204" pitchFamily="50" charset="-128"/>
                          <a:ea typeface="Meiryo UI" panose="020B0604030504040204" pitchFamily="50" charset="-128"/>
                        </a:rPr>
                        <a:t>③屋内施設においては、機械換気による常時換気を行う。機械換気が設置されていない場合は窓開け換気を行う。</a:t>
                      </a:r>
                    </a:p>
                  </a:txBody>
                  <a:tcPr anchor="ctr">
                    <a:lnR w="38100" cap="flat" cmpd="sng" algn="ctr">
                      <a:solidFill>
                        <a:schemeClr val="accent1"/>
                      </a:solidFill>
                      <a:prstDash val="solid"/>
                      <a:round/>
                      <a:headEnd type="none" w="med" len="med"/>
                      <a:tailEnd type="none" w="med" len="med"/>
                    </a:lnR>
                  </a:tcPr>
                </a:tc>
                <a:tc>
                  <a:txBody>
                    <a:bodyPr/>
                    <a:lstStyle/>
                    <a:p>
                      <a:pPr algn="l"/>
                      <a:r>
                        <a:rPr kumimoji="1" lang="en-US" altLang="ja-JP" sz="1050" dirty="0">
                          <a:solidFill>
                            <a:schemeClr val="tx1"/>
                          </a:solidFill>
                          <a:latin typeface="Meiryo UI" panose="020B0604030504040204" pitchFamily="50" charset="-128"/>
                          <a:ea typeface="Meiryo UI" panose="020B0604030504040204" pitchFamily="50" charset="-128"/>
                        </a:rPr>
                        <a:t>(16) </a:t>
                      </a:r>
                      <a:r>
                        <a:rPr kumimoji="1" lang="ja-JP" altLang="en-US" sz="1050" dirty="0">
                          <a:solidFill>
                            <a:schemeClr val="tx1"/>
                          </a:solidFill>
                          <a:latin typeface="Meiryo UI" panose="020B0604030504040204" pitchFamily="50" charset="-128"/>
                          <a:ea typeface="Meiryo UI" panose="020B0604030504040204" pitchFamily="50" charset="-128"/>
                        </a:rPr>
                        <a:t>換気をしています</a:t>
                      </a:r>
                    </a:p>
                    <a:p>
                      <a:pPr algn="l"/>
                      <a:r>
                        <a:rPr kumimoji="1" lang="en-US" altLang="ja-JP" sz="1050" dirty="0">
                          <a:solidFill>
                            <a:schemeClr val="tx1"/>
                          </a:solidFill>
                          <a:latin typeface="Meiryo UI" panose="020B0604030504040204" pitchFamily="50" charset="-128"/>
                          <a:ea typeface="Meiryo UI" panose="020B0604030504040204" pitchFamily="50" charset="-128"/>
                        </a:rPr>
                        <a:t>(31) CO2</a:t>
                      </a:r>
                      <a:r>
                        <a:rPr kumimoji="1" lang="ja-JP" altLang="en-US" sz="1050" dirty="0">
                          <a:solidFill>
                            <a:schemeClr val="tx1"/>
                          </a:solidFill>
                          <a:latin typeface="Meiryo UI" panose="020B0604030504040204" pitchFamily="50" charset="-128"/>
                          <a:ea typeface="Meiryo UI" panose="020B0604030504040204" pitchFamily="50" charset="-128"/>
                        </a:rPr>
                        <a:t>濃度測定</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416625968"/>
                  </a:ext>
                </a:extLst>
              </a:tr>
              <a:tr h="27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④買い物時等には、正しいマスクの着用及び大声での発声を控えることを前提に、人と人とが触れ合わない程度の間隔を</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確保していただくよう依頼する。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(4)</a:t>
                      </a: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(7)</a:t>
                      </a:r>
                      <a:r>
                        <a:rPr kumimoji="1" lang="ja-JP" altLang="en-US" sz="1050" dirty="0">
                          <a:solidFill>
                            <a:schemeClr val="tx1"/>
                          </a:solidFill>
                          <a:latin typeface="Meiryo UI" panose="020B0604030504040204" pitchFamily="50" charset="-128"/>
                          <a:ea typeface="Meiryo UI" panose="020B0604030504040204" pitchFamily="50" charset="-128"/>
                        </a:rPr>
                        <a:t> 間隔確保</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（間隔・足跡・人・座席）</a:t>
                      </a:r>
                    </a:p>
                    <a:p>
                      <a:r>
                        <a:rPr kumimoji="1" lang="en-US" altLang="ja-JP" sz="1050" dirty="0">
                          <a:solidFill>
                            <a:schemeClr val="tx1"/>
                          </a:solidFill>
                          <a:latin typeface="Meiryo UI" panose="020B0604030504040204" pitchFamily="50" charset="-128"/>
                          <a:ea typeface="Meiryo UI" panose="020B0604030504040204" pitchFamily="50" charset="-128"/>
                        </a:rPr>
                        <a:t>(9) </a:t>
                      </a:r>
                      <a:r>
                        <a:rPr kumimoji="1" lang="ja-JP" altLang="en-US" sz="1050" dirty="0">
                          <a:solidFill>
                            <a:schemeClr val="tx1"/>
                          </a:solidFill>
                          <a:latin typeface="Meiryo UI" panose="020B0604030504040204" pitchFamily="50" charset="-128"/>
                          <a:ea typeface="Meiryo UI" panose="020B0604030504040204" pitchFamily="50" charset="-128"/>
                        </a:rPr>
                        <a:t>現金のコイントレー受渡し</a:t>
                      </a:r>
                    </a:p>
                    <a:p>
                      <a:r>
                        <a:rPr kumimoji="1" lang="en-US" altLang="ja-JP" sz="1050" dirty="0">
                          <a:solidFill>
                            <a:schemeClr val="tx1"/>
                          </a:solidFill>
                          <a:latin typeface="Meiryo UI" panose="020B0604030504040204" pitchFamily="50" charset="-128"/>
                          <a:ea typeface="Meiryo UI" panose="020B0604030504040204" pitchFamily="50" charset="-128"/>
                        </a:rPr>
                        <a:t>(24) </a:t>
                      </a:r>
                      <a:r>
                        <a:rPr kumimoji="1" lang="ja-JP" altLang="en-US" sz="1050" dirty="0">
                          <a:solidFill>
                            <a:schemeClr val="tx1"/>
                          </a:solidFill>
                          <a:latin typeface="Meiryo UI" panose="020B0604030504040204" pitchFamily="50" charset="-128"/>
                          <a:ea typeface="Meiryo UI" panose="020B0604030504040204" pitchFamily="50" charset="-128"/>
                        </a:rPr>
                        <a:t>アクリル板で遮蔽</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7508417"/>
                  </a:ext>
                </a:extLst>
              </a:tr>
              <a:tr h="270000">
                <a:tc vMerge="1">
                  <a:txBody>
                    <a:bodyPr/>
                    <a:lstStyle/>
                    <a:p>
                      <a:endParaRPr kumimoji="1" lang="ja-JP" altLang="en-US"/>
                    </a:p>
                  </a:txBody>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⑤飲食用に感染防止策を行ったエリア以外での飲食は控えていただくよう依頼する。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(8) </a:t>
                      </a:r>
                      <a:r>
                        <a:rPr kumimoji="1" lang="ja-JP" altLang="en-US" sz="1050" dirty="0">
                          <a:solidFill>
                            <a:schemeClr val="tx1"/>
                          </a:solidFill>
                          <a:latin typeface="Meiryo UI" panose="020B0604030504040204" pitchFamily="50" charset="-128"/>
                          <a:ea typeface="Meiryo UI" panose="020B0604030504040204" pitchFamily="50" charset="-128"/>
                        </a:rPr>
                        <a:t>お店からのお知らせ</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613677402"/>
                  </a:ext>
                </a:extLst>
              </a:tr>
              <a:tr h="270000">
                <a:tc vMerge="1">
                  <a:txBody>
                    <a:bodyPr/>
                    <a:lstStyle/>
                    <a:p>
                      <a:endParaRPr kumimoji="1" lang="ja-JP" altLang="en-US"/>
                    </a:p>
                  </a:txBody>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⑥食事中以外のマスク着用や、過度な飲酒の自粛を依頼する。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(8) </a:t>
                      </a:r>
                      <a:r>
                        <a:rPr kumimoji="1" lang="ja-JP" altLang="en-US" sz="1050" dirty="0">
                          <a:solidFill>
                            <a:schemeClr val="tx1"/>
                          </a:solidFill>
                          <a:latin typeface="Meiryo UI" panose="020B0604030504040204" pitchFamily="50" charset="-128"/>
                          <a:ea typeface="Meiryo UI" panose="020B0604030504040204" pitchFamily="50" charset="-128"/>
                        </a:rPr>
                        <a:t>お店からのお知らせ</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51520656"/>
                  </a:ext>
                </a:extLst>
              </a:tr>
              <a:tr h="27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⑦入店時の検温、有症状の入店防止措置への協力を依頼する。</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 </a:t>
                      </a:r>
                      <a:r>
                        <a:rPr kumimoji="1" lang="ja-JP" altLang="en-US" sz="1050" dirty="0">
                          <a:solidFill>
                            <a:schemeClr val="tx1"/>
                          </a:solidFill>
                          <a:latin typeface="Meiryo UI" panose="020B0604030504040204" pitchFamily="50" charset="-128"/>
                          <a:ea typeface="Meiryo UI" panose="020B0604030504040204" pitchFamily="50" charset="-128"/>
                        </a:rPr>
                        <a:t>お店からのお願い</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40354009"/>
                  </a:ext>
                </a:extLst>
              </a:tr>
              <a:tr h="270000">
                <a:tc rowSpan="6">
                  <a:txBody>
                    <a:bodyPr/>
                    <a:lstStyle/>
                    <a:p>
                      <a:pPr algn="dist"/>
                      <a:r>
                        <a:rPr kumimoji="1" lang="ja-JP" altLang="en-US" sz="1050" spc="-150" dirty="0">
                          <a:solidFill>
                            <a:schemeClr val="tx1"/>
                          </a:solidFill>
                          <a:latin typeface="Meiryo UI" panose="020B0604030504040204" pitchFamily="50" charset="-128"/>
                          <a:ea typeface="Meiryo UI" panose="020B0604030504040204" pitchFamily="50" charset="-128"/>
                        </a:rPr>
                        <a:t> 商店街共用部（駐車場、トイレ、</a:t>
                      </a:r>
                      <a:endParaRPr kumimoji="1" lang="en-US" altLang="ja-JP" sz="1050" spc="-150" dirty="0">
                        <a:solidFill>
                          <a:schemeClr val="tx1"/>
                        </a:solidFill>
                        <a:latin typeface="Meiryo UI" panose="020B0604030504040204" pitchFamily="50" charset="-128"/>
                        <a:ea typeface="Meiryo UI" panose="020B0604030504040204" pitchFamily="50" charset="-128"/>
                      </a:endParaRPr>
                    </a:p>
                    <a:p>
                      <a:pPr algn="just"/>
                      <a:r>
                        <a:rPr kumimoji="1" lang="ja-JP" altLang="en-US" sz="1050" spc="-150" dirty="0">
                          <a:solidFill>
                            <a:schemeClr val="tx1"/>
                          </a:solidFill>
                          <a:latin typeface="Meiryo UI" panose="020B0604030504040204" pitchFamily="50" charset="-128"/>
                          <a:ea typeface="Meiryo UI" panose="020B0604030504040204" pitchFamily="50" charset="-128"/>
                        </a:rPr>
                        <a:t> 休憩スペース等）における感染防止</a:t>
                      </a:r>
                    </a:p>
                  </a:txBody>
                  <a:tcPr vert="eaVert" anchor="ct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➀共有する物品</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テーブル、いす等</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や不特定多数が接触する場所については、定期的かつこまめに消毒する。</a:t>
                      </a:r>
                    </a:p>
                  </a:txBody>
                  <a:tcPr anchor="ct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(14)</a:t>
                      </a:r>
                      <a:r>
                        <a:rPr kumimoji="1" lang="ja-JP" altLang="en-US" sz="1050" dirty="0">
                          <a:solidFill>
                            <a:schemeClr val="tx1"/>
                          </a:solidFill>
                          <a:latin typeface="Meiryo UI" panose="020B0604030504040204" pitchFamily="50" charset="-128"/>
                          <a:ea typeface="Meiryo UI" panose="020B0604030504040204" pitchFamily="50" charset="-128"/>
                        </a:rPr>
                        <a:t> 共用物品の消毒</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121227891"/>
                  </a:ext>
                </a:extLst>
              </a:tr>
              <a:tr h="270000">
                <a:tc vMerge="1">
                  <a:txBody>
                    <a:bodyPr/>
                    <a:lstStyle/>
                    <a:p>
                      <a:endParaRPr kumimoji="1" lang="ja-JP" altLang="en-US"/>
                    </a:p>
                  </a:txBody>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②屋内施設については、機械換気による常時換気を行うこと。機械換気が設置されていない場合は窓開け換気を行う。</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(16) </a:t>
                      </a:r>
                      <a:r>
                        <a:rPr kumimoji="1" lang="ja-JP" altLang="en-US" sz="1050" dirty="0">
                          <a:solidFill>
                            <a:schemeClr val="tx1"/>
                          </a:solidFill>
                          <a:latin typeface="Meiryo UI" panose="020B0604030504040204" pitchFamily="50" charset="-128"/>
                          <a:ea typeface="Meiryo UI" panose="020B0604030504040204" pitchFamily="50" charset="-128"/>
                        </a:rPr>
                        <a:t>換気をしています</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en-US" altLang="ja-JP" sz="1050" dirty="0">
                          <a:solidFill>
                            <a:schemeClr val="tx1"/>
                          </a:solidFill>
                          <a:latin typeface="Meiryo UI" panose="020B0604030504040204" pitchFamily="50" charset="-128"/>
                          <a:ea typeface="Meiryo UI" panose="020B0604030504040204" pitchFamily="50" charset="-128"/>
                        </a:rPr>
                        <a:t>(31) CO2</a:t>
                      </a:r>
                      <a:r>
                        <a:rPr kumimoji="1" lang="ja-JP" altLang="en-US" sz="1050" dirty="0">
                          <a:solidFill>
                            <a:schemeClr val="tx1"/>
                          </a:solidFill>
                          <a:latin typeface="Meiryo UI" panose="020B0604030504040204" pitchFamily="50" charset="-128"/>
                          <a:ea typeface="Meiryo UI" panose="020B0604030504040204" pitchFamily="50" charset="-128"/>
                        </a:rPr>
                        <a:t>濃度測定</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3501759"/>
                  </a:ext>
                </a:extLst>
              </a:tr>
              <a:tr h="27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③ハンドドライヤー設備は、適切な清掃方法により定期的に清掃されている場合に限り使用可能。</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(15)</a:t>
                      </a:r>
                      <a:r>
                        <a:rPr kumimoji="1" lang="ja-JP" altLang="en-US" sz="1050" dirty="0">
                          <a:solidFill>
                            <a:schemeClr val="tx1"/>
                          </a:solidFill>
                          <a:latin typeface="Meiryo UI" panose="020B0604030504040204" pitchFamily="50" charset="-128"/>
                          <a:ea typeface="Meiryo UI" panose="020B0604030504040204" pitchFamily="50" charset="-128"/>
                        </a:rPr>
                        <a:t> トイレ使用のお願い</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096664267"/>
                  </a:ext>
                </a:extLst>
              </a:tr>
              <a:tr h="27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④ゴミを回収する人は、「ゴミに直接触れない」「ゴミ袋はしっかりしばって封をする」を心がけ、ごみを捨てた後は、必ず</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 石鹸と流水で手を洗う。</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(17) </a:t>
                      </a:r>
                      <a:r>
                        <a:rPr kumimoji="1" lang="ja-JP" altLang="en-US" sz="1050" dirty="0">
                          <a:solidFill>
                            <a:schemeClr val="tx1"/>
                          </a:solidFill>
                          <a:latin typeface="Meiryo UI" panose="020B0604030504040204" pitchFamily="50" charset="-128"/>
                          <a:ea typeface="Meiryo UI" panose="020B0604030504040204" pitchFamily="50" charset="-128"/>
                        </a:rPr>
                        <a:t>ゴミ廃棄後の手洗い</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707713152"/>
                  </a:ext>
                </a:extLst>
              </a:tr>
              <a:tr h="270000">
                <a:tc vMerge="1">
                  <a:txBody>
                    <a:bodyPr/>
                    <a:lstStyle/>
                    <a:p>
                      <a:endParaRPr kumimoji="1" lang="ja-JP" altLang="en-US"/>
                    </a:p>
                  </a:txBody>
                  <a:tcP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⑤休憩スペース等の従業員共有スペースにおいては、人と人とが触れ合わない程度の間隔を確保し、一定数以上が同時に</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 スペース内に入らないよう休憩時間をずらす等の工夫をする。</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(30) </a:t>
                      </a:r>
                      <a:r>
                        <a:rPr kumimoji="1" lang="ja-JP" altLang="en-US" sz="1050" dirty="0">
                          <a:solidFill>
                            <a:schemeClr val="tx1"/>
                          </a:solidFill>
                          <a:latin typeface="Meiryo UI" panose="020B0604030504040204" pitchFamily="50" charset="-128"/>
                          <a:ea typeface="Meiryo UI" panose="020B0604030504040204" pitchFamily="50" charset="-128"/>
                        </a:rPr>
                        <a:t>検温を励行</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177053398"/>
                  </a:ext>
                </a:extLst>
              </a:tr>
              <a:tr h="27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⑥食事、着替え、喫煙等でマスクを着用しないときは、会話を控えるか、会話の場合はマスクを必ず着用する。</a:t>
                      </a:r>
                    </a:p>
                  </a:txBody>
                  <a:tcPr anchor="ct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(29) </a:t>
                      </a:r>
                      <a:r>
                        <a:rPr kumimoji="1" lang="ja-JP" altLang="en-US" sz="1050" dirty="0">
                          <a:solidFill>
                            <a:schemeClr val="tx1"/>
                          </a:solidFill>
                          <a:latin typeface="Meiryo UI" panose="020B0604030504040204" pitchFamily="50" charset="-128"/>
                          <a:ea typeface="Meiryo UI" panose="020B0604030504040204" pitchFamily="50" charset="-128"/>
                        </a:rPr>
                        <a:t>マスクの着用</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26101863"/>
                  </a:ext>
                </a:extLst>
              </a:tr>
            </a:tbl>
          </a:graphicData>
        </a:graphic>
      </p:graphicFrame>
    </p:spTree>
    <p:extLst>
      <p:ext uri="{BB962C8B-B14F-4D97-AF65-F5344CB8AC3E}">
        <p14:creationId xmlns:p14="http://schemas.microsoft.com/office/powerpoint/2010/main" val="1497559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02653495-BB21-4429-B032-AB18D8254912}"/>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13</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DD1E3B57-B6E2-4757-80F0-3EAAB8378FA2}"/>
              </a:ext>
            </a:extLst>
          </p:cNvPr>
          <p:cNvGraphicFramePr>
            <a:graphicFrameLocks noGrp="1"/>
          </p:cNvGraphicFramePr>
          <p:nvPr>
            <p:extLst>
              <p:ext uri="{D42A27DB-BD31-4B8C-83A1-F6EECF244321}">
                <p14:modId xmlns:p14="http://schemas.microsoft.com/office/powerpoint/2010/main" val="842374440"/>
              </p:ext>
            </p:extLst>
          </p:nvPr>
        </p:nvGraphicFramePr>
        <p:xfrm>
          <a:off x="275772" y="255812"/>
          <a:ext cx="9296028" cy="6172200"/>
        </p:xfrm>
        <a:graphic>
          <a:graphicData uri="http://schemas.openxmlformats.org/drawingml/2006/table">
            <a:tbl>
              <a:tblPr firstRow="1">
                <a:tableStyleId>{BC89EF96-8CEA-46FF-86C4-4CE0E7609802}</a:tableStyleId>
              </a:tblPr>
              <a:tblGrid>
                <a:gridCol w="504000">
                  <a:extLst>
                    <a:ext uri="{9D8B030D-6E8A-4147-A177-3AD203B41FA5}">
                      <a16:colId xmlns:a16="http://schemas.microsoft.com/office/drawing/2014/main" val="2349103850"/>
                    </a:ext>
                  </a:extLst>
                </a:gridCol>
                <a:gridCol w="7010400">
                  <a:extLst>
                    <a:ext uri="{9D8B030D-6E8A-4147-A177-3AD203B41FA5}">
                      <a16:colId xmlns:a16="http://schemas.microsoft.com/office/drawing/2014/main" val="2119307512"/>
                    </a:ext>
                  </a:extLst>
                </a:gridCol>
                <a:gridCol w="1781628">
                  <a:extLst>
                    <a:ext uri="{9D8B030D-6E8A-4147-A177-3AD203B41FA5}">
                      <a16:colId xmlns:a16="http://schemas.microsoft.com/office/drawing/2014/main" val="2022031094"/>
                    </a:ext>
                  </a:extLst>
                </a:gridCol>
              </a:tblGrid>
              <a:tr h="226933">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商店街における感染症防止対策に向けた基本的な方針　</a:t>
                      </a:r>
                      <a:r>
                        <a:rPr kumimoji="1" lang="en-US" altLang="ja-JP" sz="1050" dirty="0">
                          <a:solidFill>
                            <a:schemeClr val="tx1"/>
                          </a:solidFill>
                          <a:latin typeface="Meiryo UI" panose="020B0604030504040204" pitchFamily="50" charset="-128"/>
                          <a:ea typeface="Meiryo UI" panose="020B0604030504040204" pitchFamily="50" charset="-128"/>
                        </a:rPr>
                        <a:t>(R4/11/1</a:t>
                      </a:r>
                      <a:r>
                        <a:rPr kumimoji="1" lang="ja-JP" altLang="en-US" sz="1050" dirty="0">
                          <a:solidFill>
                            <a:schemeClr val="tx1"/>
                          </a:solidFill>
                          <a:latin typeface="Meiryo UI" panose="020B0604030504040204" pitchFamily="50" charset="-128"/>
                          <a:ea typeface="Meiryo UI" panose="020B0604030504040204" pitchFamily="50" charset="-128"/>
                        </a:rPr>
                        <a:t>　全振連</a:t>
                      </a:r>
                      <a:r>
                        <a:rPr kumimoji="1" lang="en-US" altLang="ja-JP" sz="1050" dirty="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関連する</a:t>
                      </a:r>
                      <a:r>
                        <a:rPr kumimoji="1" lang="ja-JP" altLang="en-US" sz="1050" dirty="0">
                          <a:latin typeface="Meiryo UI" panose="020B0604030504040204" pitchFamily="50" charset="-128"/>
                          <a:ea typeface="Meiryo UI" panose="020B0604030504040204" pitchFamily="50" charset="-128"/>
                        </a:rPr>
                        <a:t>啓発サイン番号</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6497959"/>
                  </a:ext>
                </a:extLst>
              </a:tr>
              <a:tr h="411480">
                <a:tc rowSpan="14">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従業員の感染防止対策</a:t>
                      </a:r>
                    </a:p>
                  </a:txBody>
                  <a:tcPr vert="eaVert" anchor="ct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❶普段から健康観察アプリなどを活用し、毎日の健康状態を把握する。有症状者は出勤を自粛し、体調が悪いときは、受診・相談センターに適切に相談する。</a:t>
                      </a:r>
                    </a:p>
                  </a:txBody>
                  <a:tcPr anchor="ct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(30) </a:t>
                      </a:r>
                      <a:r>
                        <a:rPr kumimoji="1" lang="ja-JP" altLang="en-US" sz="1050" dirty="0">
                          <a:solidFill>
                            <a:schemeClr val="tx1"/>
                          </a:solidFill>
                          <a:latin typeface="Meiryo UI" panose="020B0604030504040204" pitchFamily="50" charset="-128"/>
                          <a:ea typeface="Meiryo UI" panose="020B0604030504040204" pitchFamily="50" charset="-128"/>
                        </a:rPr>
                        <a:t>検温を励行</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576175114"/>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❷いわゆる咳エチケットや正しいマスクの着用を徹底する。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(29) </a:t>
                      </a:r>
                      <a:r>
                        <a:rPr kumimoji="1" lang="ja-JP" altLang="en-US" sz="1050" dirty="0">
                          <a:solidFill>
                            <a:schemeClr val="tx1"/>
                          </a:solidFill>
                          <a:latin typeface="Meiryo UI" panose="020B0604030504040204" pitchFamily="50" charset="-128"/>
                          <a:ea typeface="Meiryo UI" panose="020B0604030504040204" pitchFamily="50" charset="-128"/>
                        </a:rPr>
                        <a:t>マスクの着用</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893895716"/>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❸大声を控える。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(29) </a:t>
                      </a:r>
                      <a:r>
                        <a:rPr kumimoji="1" lang="ja-JP" altLang="en-US" sz="1050" dirty="0">
                          <a:solidFill>
                            <a:schemeClr val="tx1"/>
                          </a:solidFill>
                          <a:latin typeface="Meiryo UI" panose="020B0604030504040204" pitchFamily="50" charset="-128"/>
                          <a:ea typeface="Meiryo UI" panose="020B0604030504040204" pitchFamily="50" charset="-128"/>
                        </a:rPr>
                        <a:t>マスクの着用</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082074071"/>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❹手洗いやアルコール等の手指消毒液の設置・使用を徹底する。</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(18) </a:t>
                      </a:r>
                      <a:r>
                        <a:rPr kumimoji="1" lang="ja-JP" altLang="en-US" sz="1050" dirty="0">
                          <a:solidFill>
                            <a:schemeClr val="tx1"/>
                          </a:solidFill>
                          <a:latin typeface="Meiryo UI" panose="020B0604030504040204" pitchFamily="50" charset="-128"/>
                          <a:ea typeface="Meiryo UI" panose="020B0604030504040204" pitchFamily="50" charset="-128"/>
                        </a:rPr>
                        <a:t>アルコール消毒 </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043513910"/>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❺感染リスクが高まる「５つの場面」「新しい生活様式」等も活用し、感染予防対策の周知徹底を図る。</a:t>
                      </a:r>
                    </a:p>
                  </a:txBody>
                  <a:tcPr anchor="ctr">
                    <a:lnR w="38100" cap="flat" cmpd="sng" algn="ctr">
                      <a:solidFill>
                        <a:schemeClr val="accent1"/>
                      </a:solidFill>
                      <a:prstDash val="solid"/>
                      <a:round/>
                      <a:headEnd type="none" w="med" len="med"/>
                      <a:tailEnd type="none" w="med" len="med"/>
                    </a:lnR>
                  </a:tcP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356309279"/>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❻休憩時間や待合場所、車輛内部や共同生活空間等での密集を回避する。密集が回避できない場合は、各商店街・店舗の</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　実情に応じ、人数制限・動線の確保、マスクの常時着用、大声や長時間の会話を控え、換気、対人距離確保に努める。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(29) </a:t>
                      </a:r>
                      <a:r>
                        <a:rPr kumimoji="1" lang="ja-JP" altLang="en-US" sz="1050" dirty="0">
                          <a:solidFill>
                            <a:schemeClr val="tx1"/>
                          </a:solidFill>
                          <a:latin typeface="Meiryo UI" panose="020B0604030504040204" pitchFamily="50" charset="-128"/>
                          <a:ea typeface="Meiryo UI" panose="020B0604030504040204" pitchFamily="50" charset="-128"/>
                        </a:rPr>
                        <a:t>マスクの着用</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476529518"/>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❼来客数が増大し密集状態が懸念される場合は、適切な入場制限や整列対応、利用時間帯をずらす等の工夫をする</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050" u="none" strike="noStrike" baseline="0" dirty="0">
                          <a:solidFill>
                            <a:schemeClr val="tx1"/>
                          </a:solidFill>
                          <a:latin typeface="Meiryo UI" panose="020B0604030504040204" pitchFamily="50" charset="-128"/>
                          <a:ea typeface="Meiryo UI" panose="020B0604030504040204" pitchFamily="50" charset="-128"/>
                        </a:rPr>
                        <a:t>(3) </a:t>
                      </a:r>
                      <a:r>
                        <a:rPr lang="ja-JP" altLang="en-US" sz="1050" u="none" strike="noStrike" baseline="0" dirty="0">
                          <a:solidFill>
                            <a:schemeClr val="tx1"/>
                          </a:solidFill>
                          <a:latin typeface="Meiryo UI" panose="020B0604030504040204" pitchFamily="50" charset="-128"/>
                          <a:ea typeface="Meiryo UI" panose="020B0604030504040204" pitchFamily="50" charset="-128"/>
                        </a:rPr>
                        <a:t>入場制限</a:t>
                      </a:r>
                      <a:endParaRPr lang="en-US" altLang="ja-JP" sz="1050" u="none" strike="noStrike" baseline="0" dirty="0">
                        <a:solidFill>
                          <a:schemeClr val="tx1"/>
                        </a:solidFill>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(10) </a:t>
                      </a:r>
                      <a:r>
                        <a:rPr kumimoji="1" lang="ja-JP" altLang="en-US" sz="1050" dirty="0">
                          <a:solidFill>
                            <a:schemeClr val="tx1"/>
                          </a:solidFill>
                          <a:latin typeface="Meiryo UI" panose="020B0604030504040204" pitchFamily="50" charset="-128"/>
                          <a:ea typeface="Meiryo UI" panose="020B0604030504040204" pitchFamily="50" charset="-128"/>
                        </a:rPr>
                        <a:t>入店制限</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037837476"/>
                  </a:ext>
                </a:extLst>
              </a:tr>
              <a:tr h="360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❽店内では椅子を間引くこと等間隔を空けた座席配置、真正面の座席配置回避、パーテーションやアクリル板、透明ビニール</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　カーテンを設置するなど感染防止に努める。</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(7) </a:t>
                      </a:r>
                      <a:r>
                        <a:rPr kumimoji="1" lang="ja-JP" altLang="en-US" sz="1050" dirty="0">
                          <a:solidFill>
                            <a:schemeClr val="tx1"/>
                          </a:solidFill>
                          <a:latin typeface="Meiryo UI" panose="020B0604030504040204" pitchFamily="50" charset="-128"/>
                          <a:ea typeface="Meiryo UI" panose="020B0604030504040204" pitchFamily="50" charset="-128"/>
                        </a:rPr>
                        <a:t>間隔確保（座席）</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(9) </a:t>
                      </a:r>
                      <a:r>
                        <a:rPr kumimoji="1" lang="ja-JP" altLang="en-US" sz="1050" dirty="0">
                          <a:solidFill>
                            <a:schemeClr val="tx1"/>
                          </a:solidFill>
                          <a:latin typeface="Meiryo UI" panose="020B0604030504040204" pitchFamily="50" charset="-128"/>
                          <a:ea typeface="Meiryo UI" panose="020B0604030504040204" pitchFamily="50" charset="-128"/>
                        </a:rPr>
                        <a:t>現金のコイントレー受渡し</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(24) </a:t>
                      </a:r>
                      <a:r>
                        <a:rPr kumimoji="1" lang="ja-JP" altLang="en-US" sz="1050" dirty="0">
                          <a:solidFill>
                            <a:schemeClr val="tx1"/>
                          </a:solidFill>
                          <a:latin typeface="Meiryo UI" panose="020B0604030504040204" pitchFamily="50" charset="-128"/>
                          <a:ea typeface="Meiryo UI" panose="020B0604030504040204" pitchFamily="50" charset="-128"/>
                        </a:rPr>
                        <a:t>アクリル板で遮蔽</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286302461"/>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❾飲食店では持ち帰りやデリバリー等の活用も検討する。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(12) </a:t>
                      </a:r>
                      <a:r>
                        <a:rPr kumimoji="1" lang="ja-JP" altLang="en-US" sz="1050" dirty="0">
                          <a:solidFill>
                            <a:schemeClr val="tx1"/>
                          </a:solidFill>
                          <a:latin typeface="Meiryo UI" panose="020B0604030504040204" pitchFamily="50" charset="-128"/>
                          <a:ea typeface="Meiryo UI" panose="020B0604030504040204" pitchFamily="50" charset="-128"/>
                        </a:rPr>
                        <a:t>テイクアウト対応</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en-US" altLang="ja-JP" sz="1050" dirty="0">
                          <a:solidFill>
                            <a:schemeClr val="tx1"/>
                          </a:solidFill>
                          <a:latin typeface="Meiryo UI" panose="020B0604030504040204" pitchFamily="50" charset="-128"/>
                          <a:ea typeface="Meiryo UI" panose="020B0604030504040204" pitchFamily="50" charset="-128"/>
                        </a:rPr>
                        <a:t>(13) </a:t>
                      </a:r>
                      <a:r>
                        <a:rPr kumimoji="1" lang="ja-JP" altLang="en-US" sz="1050" dirty="0">
                          <a:solidFill>
                            <a:schemeClr val="tx1"/>
                          </a:solidFill>
                          <a:latin typeface="Meiryo UI" panose="020B0604030504040204" pitchFamily="50" charset="-128"/>
                          <a:ea typeface="Meiryo UI" panose="020B0604030504040204" pitchFamily="50" charset="-128"/>
                        </a:rPr>
                        <a:t>デリバリー対応</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650969999"/>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❿飲料については、ペットボトル・ビン・缶や使い捨ての紙コップで提供する。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(25) </a:t>
                      </a:r>
                      <a:r>
                        <a:rPr kumimoji="1" lang="ja-JP" altLang="en-US" sz="1050" dirty="0">
                          <a:solidFill>
                            <a:schemeClr val="tx1"/>
                          </a:solidFill>
                          <a:latin typeface="Meiryo UI" panose="020B0604030504040204" pitchFamily="50" charset="-128"/>
                          <a:ea typeface="Meiryo UI" panose="020B0604030504040204" pitchFamily="50" charset="-128"/>
                        </a:rPr>
                        <a:t>使い捨てで対応</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282604138"/>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⓫</a:t>
                      </a:r>
                      <a:r>
                        <a:rPr kumimoji="1" lang="ja-JP" altLang="en-US" sz="1050" kern="800" baseline="0" dirty="0">
                          <a:solidFill>
                            <a:schemeClr val="tx1"/>
                          </a:solidFill>
                          <a:latin typeface="Meiryo UI" panose="020B0604030504040204" pitchFamily="50" charset="-128"/>
                          <a:ea typeface="Meiryo UI" panose="020B0604030504040204" pitchFamily="50" charset="-128"/>
                        </a:rPr>
                        <a:t>食品については、参加者が同じトング等で大皿から取り分ける方式を避け、一人分を皿に取り分けたものを提供するなど工夫する。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(26) </a:t>
                      </a:r>
                      <a:r>
                        <a:rPr kumimoji="1" lang="ja-JP" altLang="en-US" sz="1050" dirty="0">
                          <a:solidFill>
                            <a:schemeClr val="tx1"/>
                          </a:solidFill>
                          <a:latin typeface="Meiryo UI" panose="020B0604030504040204" pitchFamily="50" charset="-128"/>
                          <a:ea typeface="Meiryo UI" panose="020B0604030504040204" pitchFamily="50" charset="-128"/>
                        </a:rPr>
                        <a:t>小分けで対応</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658131835"/>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⓬多くの者が触れるようなサンプル品・見本品は極力取り扱わない。</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(20) </a:t>
                      </a:r>
                      <a:r>
                        <a:rPr kumimoji="1" lang="ja-JP" altLang="en-US" sz="1050" dirty="0">
                          <a:solidFill>
                            <a:schemeClr val="tx1"/>
                          </a:solidFill>
                          <a:latin typeface="Meiryo UI" panose="020B0604030504040204" pitchFamily="50" charset="-128"/>
                          <a:ea typeface="Meiryo UI" panose="020B0604030504040204" pitchFamily="50" charset="-128"/>
                        </a:rPr>
                        <a:t>手を触れないで</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597614329"/>
                  </a:ext>
                </a:extLst>
              </a:tr>
              <a:tr h="41148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⓭電子決済の利用を推奨する。</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(11) </a:t>
                      </a:r>
                      <a:r>
                        <a:rPr kumimoji="1" lang="ja-JP" altLang="en-US" sz="1050" dirty="0">
                          <a:solidFill>
                            <a:schemeClr val="tx1"/>
                          </a:solidFill>
                          <a:latin typeface="Meiryo UI" panose="020B0604030504040204" pitchFamily="50" charset="-128"/>
                          <a:ea typeface="Meiryo UI" panose="020B0604030504040204" pitchFamily="50" charset="-128"/>
                        </a:rPr>
                        <a:t>電子的な受付 </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704050939"/>
                  </a:ext>
                </a:extLst>
              </a:tr>
              <a:tr h="411480">
                <a:tc vMerge="1">
                  <a:txBody>
                    <a:bodyPr/>
                    <a:lstStyle/>
                    <a:p>
                      <a:pPr algn="ctr"/>
                      <a:endParaRPr kumimoji="1" lang="ja-JP" altLang="en-US" sz="800" dirty="0">
                        <a:solidFill>
                          <a:schemeClr val="tx1"/>
                        </a:solidFill>
                        <a:latin typeface="Meiryo UI" panose="020B0604030504040204" pitchFamily="50" charset="-128"/>
                        <a:ea typeface="Meiryo UI" panose="020B0604030504040204" pitchFamily="50" charset="-128"/>
                      </a:endParaRPr>
                    </a:p>
                  </a:txBody>
                  <a:tcPr vert="eaVert" anchor="ct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⓮検査キット等の活用・徹底を図る。</a:t>
                      </a:r>
                    </a:p>
                  </a:txBody>
                  <a:tcPr anchor="ct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(32) </a:t>
                      </a:r>
                      <a:r>
                        <a:rPr kumimoji="1" lang="ja-JP" altLang="en-US" sz="1050" dirty="0">
                          <a:solidFill>
                            <a:schemeClr val="tx1"/>
                          </a:solidFill>
                          <a:latin typeface="Meiryo UI" panose="020B0604030504040204" pitchFamily="50" charset="-128"/>
                          <a:ea typeface="Meiryo UI" panose="020B0604030504040204" pitchFamily="50" charset="-128"/>
                        </a:rPr>
                        <a:t>感染拡大の対応</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45085931"/>
                  </a:ext>
                </a:extLst>
              </a:tr>
            </a:tbl>
          </a:graphicData>
        </a:graphic>
      </p:graphicFrame>
    </p:spTree>
    <p:extLst>
      <p:ext uri="{BB962C8B-B14F-4D97-AF65-F5344CB8AC3E}">
        <p14:creationId xmlns:p14="http://schemas.microsoft.com/office/powerpoint/2010/main" val="1419538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02653495-BB21-4429-B032-AB18D8254912}"/>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14</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DD1E3B57-B6E2-4757-80F0-3EAAB8378FA2}"/>
              </a:ext>
            </a:extLst>
          </p:cNvPr>
          <p:cNvGraphicFramePr>
            <a:graphicFrameLocks noGrp="1"/>
          </p:cNvGraphicFramePr>
          <p:nvPr>
            <p:extLst>
              <p:ext uri="{D42A27DB-BD31-4B8C-83A1-F6EECF244321}">
                <p14:modId xmlns:p14="http://schemas.microsoft.com/office/powerpoint/2010/main" val="3220115568"/>
              </p:ext>
            </p:extLst>
          </p:nvPr>
        </p:nvGraphicFramePr>
        <p:xfrm>
          <a:off x="275772" y="179100"/>
          <a:ext cx="9296028" cy="6378840"/>
        </p:xfrm>
        <a:graphic>
          <a:graphicData uri="http://schemas.openxmlformats.org/drawingml/2006/table">
            <a:tbl>
              <a:tblPr firstRow="1">
                <a:tableStyleId>{BC89EF96-8CEA-46FF-86C4-4CE0E7609802}</a:tableStyleId>
              </a:tblPr>
              <a:tblGrid>
                <a:gridCol w="504000">
                  <a:extLst>
                    <a:ext uri="{9D8B030D-6E8A-4147-A177-3AD203B41FA5}">
                      <a16:colId xmlns:a16="http://schemas.microsoft.com/office/drawing/2014/main" val="2349103850"/>
                    </a:ext>
                  </a:extLst>
                </a:gridCol>
                <a:gridCol w="7094228">
                  <a:extLst>
                    <a:ext uri="{9D8B030D-6E8A-4147-A177-3AD203B41FA5}">
                      <a16:colId xmlns:a16="http://schemas.microsoft.com/office/drawing/2014/main" val="2119307512"/>
                    </a:ext>
                  </a:extLst>
                </a:gridCol>
                <a:gridCol w="1697800">
                  <a:extLst>
                    <a:ext uri="{9D8B030D-6E8A-4147-A177-3AD203B41FA5}">
                      <a16:colId xmlns:a16="http://schemas.microsoft.com/office/drawing/2014/main" val="2022031094"/>
                    </a:ext>
                  </a:extLst>
                </a:gridCol>
              </a:tblGrid>
              <a:tr h="226933">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商店街における感染症防止対策に向けた基本的な方針　</a:t>
                      </a:r>
                      <a:r>
                        <a:rPr kumimoji="1" lang="en-US" altLang="ja-JP" sz="1050" dirty="0">
                          <a:solidFill>
                            <a:schemeClr val="tx1"/>
                          </a:solidFill>
                          <a:latin typeface="Meiryo UI" panose="020B0604030504040204" pitchFamily="50" charset="-128"/>
                          <a:ea typeface="Meiryo UI" panose="020B0604030504040204" pitchFamily="50" charset="-128"/>
                        </a:rPr>
                        <a:t>(R4/11/1</a:t>
                      </a:r>
                      <a:r>
                        <a:rPr kumimoji="1" lang="ja-JP" altLang="en-US" sz="1050" dirty="0">
                          <a:solidFill>
                            <a:schemeClr val="tx1"/>
                          </a:solidFill>
                          <a:latin typeface="Meiryo UI" panose="020B0604030504040204" pitchFamily="50" charset="-128"/>
                          <a:ea typeface="Meiryo UI" panose="020B0604030504040204" pitchFamily="50" charset="-128"/>
                        </a:rPr>
                        <a:t>　全振連</a:t>
                      </a:r>
                      <a:r>
                        <a:rPr kumimoji="1" lang="en-US" altLang="ja-JP" sz="1050" dirty="0">
                          <a:solidFill>
                            <a:schemeClr val="tx1"/>
                          </a:solidFill>
                          <a:latin typeface="Meiryo UI" panose="020B0604030504040204" pitchFamily="50" charset="-128"/>
                          <a:ea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関連する</a:t>
                      </a:r>
                      <a:r>
                        <a:rPr kumimoji="1" lang="ja-JP" altLang="en-US" sz="1050" dirty="0">
                          <a:latin typeface="Meiryo UI" panose="020B0604030504040204" pitchFamily="50" charset="-128"/>
                          <a:ea typeface="Meiryo UI" panose="020B0604030504040204" pitchFamily="50" charset="-128"/>
                        </a:rPr>
                        <a:t>啓発サイン番号</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26497959"/>
                  </a:ext>
                </a:extLst>
              </a:tr>
              <a:tr h="396000">
                <a:tc rowSpan="15">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商店街イベント実施時の感染防止対策</a:t>
                      </a:r>
                    </a:p>
                  </a:txBody>
                  <a:tcPr vert="eaVert" anchor="ct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➀マスクの着用について、必要な場面で着用していない場合は個別に注意等を行う。持参していない者には主催者側で配布等</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対応する。</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a:t>
                      </a:r>
                      <a:r>
                        <a:rPr kumimoji="1" lang="ja-JP" altLang="en-US" sz="1050" baseline="0" dirty="0">
                          <a:solidFill>
                            <a:schemeClr val="tx1"/>
                          </a:solidFill>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お店からのお願い</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T w="381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576175114"/>
                  </a:ext>
                </a:extLst>
              </a:tr>
              <a:tr h="396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marR="0" lvl="0" indent="-85725" algn="l" defTabSz="742950" rtl="0" eaLnBrk="1" fontAlgn="auto" latinLnBrk="0" hangingPunct="1">
                        <a:lnSpc>
                          <a:spcPct val="100000"/>
                        </a:lnSpc>
                        <a:spcBef>
                          <a:spcPts val="0"/>
                        </a:spcBef>
                        <a:spcAft>
                          <a:spcPts val="0"/>
                        </a:spcAft>
                        <a:buClrTx/>
                        <a:buSzTx/>
                        <a:buFontTx/>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➁飛沫が発生するおそれのある行為を抑制するため、適切なマスクの着用や大声を出さないことの周知を徹底し、場合によっては個別に注意、退場処分等の措置を講じる。</a:t>
                      </a:r>
                      <a:r>
                        <a:rPr kumimoji="1" lang="en-US" altLang="ja-JP" sz="1050" kern="1200" dirty="0">
                          <a:solidFill>
                            <a:schemeClr val="tx1"/>
                          </a:solidFill>
                          <a:latin typeface="Meiryo UI" panose="020B0604030504040204" pitchFamily="50" charset="-128"/>
                          <a:ea typeface="Meiryo UI" panose="020B0604030504040204" pitchFamily="50" charset="-128"/>
                          <a:cs typeface="+mn-cs"/>
                        </a:rPr>
                        <a:t>(</a:t>
                      </a:r>
                      <a:r>
                        <a:rPr kumimoji="1" lang="ja-JP" altLang="en-US" sz="1050" kern="1200" dirty="0">
                          <a:solidFill>
                            <a:schemeClr val="tx1"/>
                          </a:solidFill>
                          <a:latin typeface="Meiryo UI" panose="020B0604030504040204" pitchFamily="50" charset="-128"/>
                          <a:ea typeface="Meiryo UI" panose="020B0604030504040204" pitchFamily="50" charset="-128"/>
                          <a:cs typeface="+mn-cs"/>
                        </a:rPr>
                        <a:t>大音量のＢＧＭは、大声での会話を誘発する可能性があることから音量には留意する</a:t>
                      </a:r>
                      <a:r>
                        <a:rPr kumimoji="1" lang="en-US" altLang="ja-JP" sz="1050" kern="1200" dirty="0">
                          <a:solidFill>
                            <a:schemeClr val="tx1"/>
                          </a:solidFill>
                          <a:latin typeface="Meiryo UI" panose="020B0604030504040204" pitchFamily="50" charset="-128"/>
                          <a:ea typeface="Meiryo UI" panose="020B0604030504040204" pitchFamily="50" charset="-128"/>
                          <a:cs typeface="+mn-cs"/>
                        </a:rPr>
                        <a:t>)</a:t>
                      </a:r>
                      <a:r>
                        <a:rPr kumimoji="1" lang="en-US" altLang="ja-JP" sz="1050" kern="1200" baseline="0" dirty="0">
                          <a:solidFill>
                            <a:schemeClr val="tx1"/>
                          </a:solidFill>
                          <a:latin typeface="Meiryo UI" panose="020B0604030504040204" pitchFamily="50" charset="-128"/>
                          <a:ea typeface="Meiryo UI" panose="020B0604030504040204" pitchFamily="50" charset="-128"/>
                          <a:cs typeface="+mn-cs"/>
                        </a:rPr>
                        <a:t> </a:t>
                      </a:r>
                      <a:endParaRPr kumimoji="1" lang="ja-JP" altLang="en-US" sz="1050" kern="1200" dirty="0">
                        <a:solidFill>
                          <a:schemeClr val="tx1"/>
                        </a:solidFill>
                        <a:latin typeface="Meiryo UI" panose="020B0604030504040204" pitchFamily="50" charset="-128"/>
                        <a:ea typeface="Meiryo UI" panose="020B0604030504040204" pitchFamily="50" charset="-128"/>
                        <a:cs typeface="+mn-cs"/>
                      </a:endParaRPr>
                    </a:p>
                  </a:txBody>
                  <a:tcPr anchor="ctr">
                    <a:lnR w="38100" cap="flat" cmpd="sng" algn="ctr">
                      <a:solidFill>
                        <a:schemeClr val="accent1"/>
                      </a:solidFill>
                      <a:prstDash val="solid"/>
                      <a:round/>
                      <a:headEnd type="none" w="med" len="med"/>
                      <a:tailEnd type="none" w="med" len="med"/>
                    </a:lnR>
                  </a:tcPr>
                </a:tc>
                <a:tc>
                  <a:txBody>
                    <a:bodyPr/>
                    <a:lstStyle/>
                    <a:p>
                      <a:pPr marL="228600" indent="-228600">
                        <a:buAutoNum type="arabicParenBoth"/>
                      </a:pPr>
                      <a:r>
                        <a:rPr kumimoji="1" lang="ja-JP" altLang="en-US" sz="1050" dirty="0">
                          <a:solidFill>
                            <a:schemeClr val="tx1"/>
                          </a:solidFill>
                          <a:latin typeface="Meiryo UI" panose="020B0604030504040204" pitchFamily="50" charset="-128"/>
                          <a:ea typeface="Meiryo UI" panose="020B0604030504040204" pitchFamily="50" charset="-128"/>
                        </a:rPr>
                        <a:t>お店からのお願い</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893895716"/>
                  </a:ext>
                </a:extLst>
              </a:tr>
              <a:tr h="396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③手洗いや、アルコール等の手指消毒液の使用を徹底する。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(18) </a:t>
                      </a:r>
                      <a:r>
                        <a:rPr kumimoji="1" lang="ja-JP" altLang="en-US" sz="1050" dirty="0">
                          <a:solidFill>
                            <a:schemeClr val="tx1"/>
                          </a:solidFill>
                          <a:latin typeface="Meiryo UI" panose="020B0604030504040204" pitchFamily="50" charset="-128"/>
                          <a:ea typeface="Meiryo UI" panose="020B0604030504040204" pitchFamily="50" charset="-128"/>
                        </a:rPr>
                        <a:t>アルコール消毒</a:t>
                      </a:r>
                    </a:p>
                    <a:p>
                      <a:r>
                        <a:rPr kumimoji="1" lang="en-US" altLang="ja-JP" sz="1050" dirty="0">
                          <a:solidFill>
                            <a:schemeClr val="tx1"/>
                          </a:solidFill>
                          <a:latin typeface="Meiryo UI" panose="020B0604030504040204" pitchFamily="50" charset="-128"/>
                          <a:ea typeface="Meiryo UI" panose="020B0604030504040204" pitchFamily="50" charset="-128"/>
                        </a:rPr>
                        <a:t>(19) </a:t>
                      </a:r>
                      <a:r>
                        <a:rPr kumimoji="1" lang="ja-JP" altLang="en-US" sz="1050" dirty="0">
                          <a:solidFill>
                            <a:schemeClr val="tx1"/>
                          </a:solidFill>
                          <a:latin typeface="Meiryo UI" panose="020B0604030504040204" pitchFamily="50" charset="-128"/>
                          <a:ea typeface="Meiryo UI" panose="020B0604030504040204" pitchFamily="50" charset="-128"/>
                        </a:rPr>
                        <a:t>消毒や換気</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4082074071"/>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④施設内（出入口、トイレのほかウイルスが付着した可能性のある場所）を必要に応じて消毒する。</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(14) </a:t>
                      </a:r>
                      <a:r>
                        <a:rPr kumimoji="1" lang="ja-JP" altLang="en-US" sz="1050" dirty="0">
                          <a:solidFill>
                            <a:schemeClr val="tx1"/>
                          </a:solidFill>
                          <a:latin typeface="Meiryo UI" panose="020B0604030504040204" pitchFamily="50" charset="-128"/>
                          <a:ea typeface="Meiryo UI" panose="020B0604030504040204" pitchFamily="50" charset="-128"/>
                        </a:rPr>
                        <a:t>共用物品の消毒</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043513910"/>
                  </a:ext>
                </a:extLst>
              </a:tr>
              <a:tr h="396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⑤屋内施設においては、機械換気による常時換気を行う。機械換気が設置されていない場合は、窓開け換気を行う。</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(16) </a:t>
                      </a:r>
                      <a:r>
                        <a:rPr kumimoji="1" lang="ja-JP" altLang="en-US" sz="1050" dirty="0">
                          <a:solidFill>
                            <a:schemeClr val="tx1"/>
                          </a:solidFill>
                          <a:latin typeface="Meiryo UI" panose="020B0604030504040204" pitchFamily="50" charset="-128"/>
                          <a:ea typeface="Meiryo UI" panose="020B0604030504040204" pitchFamily="50" charset="-128"/>
                        </a:rPr>
                        <a:t>換気をしています</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en-US" altLang="ja-JP" sz="1050" dirty="0">
                          <a:solidFill>
                            <a:schemeClr val="tx1"/>
                          </a:solidFill>
                          <a:latin typeface="Meiryo UI" panose="020B0604030504040204" pitchFamily="50" charset="-128"/>
                          <a:ea typeface="Meiryo UI" panose="020B0604030504040204" pitchFamily="50" charset="-128"/>
                        </a:rPr>
                        <a:t>(22) </a:t>
                      </a:r>
                      <a:r>
                        <a:rPr kumimoji="1" lang="ja-JP" altLang="en-US" sz="1050" dirty="0">
                          <a:solidFill>
                            <a:schemeClr val="tx1"/>
                          </a:solidFill>
                          <a:latin typeface="Meiryo UI" panose="020B0604030504040204" pitchFamily="50" charset="-128"/>
                          <a:ea typeface="Meiryo UI" panose="020B0604030504040204" pitchFamily="50" charset="-128"/>
                        </a:rPr>
                        <a:t>屋外で開催</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356309279"/>
                  </a:ext>
                </a:extLst>
              </a:tr>
              <a:tr h="396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⑥来客数が増大し密集状態が懸念される場合は、適切な入場制限や整列対応及び入退場時間をずらす等の工夫を行う。また、入場口やトイレ等密集が回避できない場合は、マスクの常時着用、換気、対人確保等に努め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(23)</a:t>
                      </a:r>
                      <a:r>
                        <a:rPr kumimoji="1" lang="ja-JP" altLang="en-US" sz="1050" dirty="0">
                          <a:solidFill>
                            <a:schemeClr val="tx1"/>
                          </a:solidFill>
                          <a:latin typeface="Meiryo UI" panose="020B0604030504040204" pitchFamily="50" charset="-128"/>
                          <a:ea typeface="Meiryo UI" panose="020B0604030504040204" pitchFamily="50" charset="-128"/>
                        </a:rPr>
                        <a:t>時間を分散</a:t>
                      </a:r>
                      <a:r>
                        <a:rPr kumimoji="1" lang="en-US" altLang="ja-JP" sz="1050" dirty="0">
                          <a:solidFill>
                            <a:schemeClr val="tx1"/>
                          </a:solidFill>
                          <a:latin typeface="Meiryo UI" panose="020B0604030504040204" pitchFamily="50" charset="-128"/>
                          <a:ea typeface="Meiryo UI" panose="020B0604030504040204" pitchFamily="50" charset="-128"/>
                        </a:rPr>
                        <a:t> </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476529518"/>
                  </a:ext>
                </a:extLst>
              </a:tr>
              <a:tr h="252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⑦大声を伴わないイベントの場合は人と人とが触れ合わない間隔、大声を伴う可能性のあるイベントは、前後左右の身体的距離（座席間は１席、（座席がない場合は最低１</a:t>
                      </a:r>
                      <a:r>
                        <a:rPr kumimoji="1" lang="en-US" altLang="ja-JP" sz="1050" dirty="0">
                          <a:solidFill>
                            <a:schemeClr val="tx1"/>
                          </a:solidFill>
                          <a:latin typeface="Meiryo UI" panose="020B0604030504040204" pitchFamily="50" charset="-128"/>
                          <a:ea typeface="Meiryo UI" panose="020B0604030504040204" pitchFamily="50" charset="-128"/>
                        </a:rPr>
                        <a:t>m</a:t>
                      </a:r>
                      <a:r>
                        <a:rPr kumimoji="1" lang="ja-JP" altLang="en-US" sz="1050" dirty="0">
                          <a:solidFill>
                            <a:schemeClr val="tx1"/>
                          </a:solidFill>
                          <a:latin typeface="Meiryo UI" panose="020B0604030504040204" pitchFamily="50" charset="-128"/>
                          <a:ea typeface="Meiryo UI" panose="020B0604030504040204" pitchFamily="50" charset="-128"/>
                        </a:rPr>
                        <a:t>））の確保を行う。</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1050" u="none" strike="noStrike" baseline="0" dirty="0">
                          <a:solidFill>
                            <a:schemeClr val="tx1"/>
                          </a:solidFill>
                          <a:latin typeface="Meiryo UI" panose="020B0604030504040204" pitchFamily="50" charset="-128"/>
                          <a:ea typeface="Meiryo UI" panose="020B0604030504040204" pitchFamily="50" charset="-128"/>
                        </a:rPr>
                        <a:t>(4) </a:t>
                      </a:r>
                      <a:r>
                        <a:rPr lang="ja-JP" altLang="en-US" sz="1050" u="none" strike="noStrike" baseline="0" dirty="0">
                          <a:solidFill>
                            <a:schemeClr val="tx1"/>
                          </a:solidFill>
                          <a:latin typeface="Meiryo UI" panose="020B0604030504040204" pitchFamily="50" charset="-128"/>
                          <a:ea typeface="Meiryo UI" panose="020B0604030504040204" pitchFamily="50" charset="-128"/>
                        </a:rPr>
                        <a:t>間隔確保（間隔）</a:t>
                      </a:r>
                      <a:endParaRPr lang="en-US" altLang="ja-JP" sz="1050" u="none" strike="noStrike" baseline="0" dirty="0">
                        <a:solidFill>
                          <a:schemeClr val="tx1"/>
                        </a:solidFill>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(5) </a:t>
                      </a:r>
                      <a:r>
                        <a:rPr kumimoji="1" lang="ja-JP" altLang="en-US" sz="1050" dirty="0">
                          <a:solidFill>
                            <a:schemeClr val="tx1"/>
                          </a:solidFill>
                          <a:latin typeface="Meiryo UI" panose="020B0604030504040204" pitchFamily="50" charset="-128"/>
                          <a:ea typeface="Meiryo UI" panose="020B0604030504040204" pitchFamily="50" charset="-128"/>
                        </a:rPr>
                        <a:t>間隔確保（足跡）</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(6) </a:t>
                      </a:r>
                      <a:r>
                        <a:rPr kumimoji="1" lang="ja-JP" altLang="en-US" sz="1050" dirty="0">
                          <a:solidFill>
                            <a:schemeClr val="tx1"/>
                          </a:solidFill>
                          <a:latin typeface="Meiryo UI" panose="020B0604030504040204" pitchFamily="50" charset="-128"/>
                          <a:ea typeface="Meiryo UI" panose="020B0604030504040204" pitchFamily="50" charset="-128"/>
                        </a:rPr>
                        <a:t>間隔確保（人）</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(7) </a:t>
                      </a:r>
                      <a:r>
                        <a:rPr kumimoji="1" lang="ja-JP" altLang="en-US" sz="1050" dirty="0">
                          <a:solidFill>
                            <a:schemeClr val="tx1"/>
                          </a:solidFill>
                          <a:latin typeface="Meiryo UI" panose="020B0604030504040204" pitchFamily="50" charset="-128"/>
                          <a:ea typeface="Meiryo UI" panose="020B0604030504040204" pitchFamily="50" charset="-128"/>
                        </a:rPr>
                        <a:t>間隔確保（座席）</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037837476"/>
                  </a:ext>
                </a:extLst>
              </a:tr>
              <a:tr h="252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⑧飲食の可能なスペースについては、感染症防止策（①アクリル板等パーティションの設置又は座席の間隔確保、②手指消毒の徹底、③食事以外のマスク着用、④換気の徹底、⑤発声が想定される場面での飲食禁止、⑥食事時間の短縮・限定）を講じる。長時間マスクを外す飲食は、隣席への飛沫感染のリスクを高めるため、可能な限り、飲食専用エリア以外は自粛する。</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(8)</a:t>
                      </a:r>
                      <a:r>
                        <a:rPr kumimoji="1" lang="ja-JP" altLang="en-US" sz="1050" dirty="0">
                          <a:solidFill>
                            <a:schemeClr val="tx1"/>
                          </a:solidFill>
                          <a:latin typeface="Meiryo UI" panose="020B0604030504040204" pitchFamily="50" charset="-128"/>
                          <a:ea typeface="Meiryo UI" panose="020B0604030504040204" pitchFamily="50" charset="-128"/>
                        </a:rPr>
                        <a:t> お店からのお知らせ</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1286302461"/>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⑨食事中以外のマスク着用や、過度の飲酒の自粛を依頼する。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(23) </a:t>
                      </a:r>
                      <a:r>
                        <a:rPr kumimoji="1" lang="ja-JP" altLang="en-US" sz="1050" dirty="0">
                          <a:solidFill>
                            <a:schemeClr val="tx1"/>
                          </a:solidFill>
                          <a:latin typeface="Meiryo UI" panose="020B0604030504040204" pitchFamily="50" charset="-128"/>
                          <a:ea typeface="Meiryo UI" panose="020B0604030504040204" pitchFamily="50" charset="-128"/>
                        </a:rPr>
                        <a:t>時間を分散</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650969999"/>
                  </a:ext>
                </a:extLst>
              </a:tr>
              <a:tr h="396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⑩イベント会場入場時の検温へのご協力を依頼する。また、有症状者の入場制限を行う。入場制限については、イベント開催前に周知を行う。</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(27) </a:t>
                      </a:r>
                      <a:r>
                        <a:rPr kumimoji="1" lang="ja-JP" altLang="en-US" sz="1050" dirty="0">
                          <a:solidFill>
                            <a:schemeClr val="tx1"/>
                          </a:solidFill>
                          <a:latin typeface="Meiryo UI" panose="020B0604030504040204" pitchFamily="50" charset="-128"/>
                          <a:ea typeface="Meiryo UI" panose="020B0604030504040204" pitchFamily="50" charset="-128"/>
                        </a:rPr>
                        <a:t>参加をお控えください</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282604138"/>
                  </a:ext>
                </a:extLst>
              </a:tr>
              <a:tr h="396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⑪有症状者は出演、練習を控える。特に合唱等声を発出するイベントでは、参加者間の身体的距離の確保、マスク着用、換気の徹底等、感染防止策を講じる。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(30) </a:t>
                      </a:r>
                      <a:r>
                        <a:rPr kumimoji="1" lang="ja-JP" altLang="en-US" sz="1050" dirty="0">
                          <a:solidFill>
                            <a:schemeClr val="tx1"/>
                          </a:solidFill>
                          <a:latin typeface="Meiryo UI" panose="020B0604030504040204" pitchFamily="50" charset="-128"/>
                          <a:ea typeface="Meiryo UI" panose="020B0604030504040204" pitchFamily="50" charset="-128"/>
                        </a:rPr>
                        <a:t>検温の励行</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597614329"/>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⑫健康観察アプリや抗原検査キット等を活用するなど、演者に対する検査の活用・徹底を図る。</a:t>
                      </a:r>
                    </a:p>
                  </a:txBody>
                  <a:tcPr anchor="ctr">
                    <a:lnR w="38100" cap="flat" cmpd="sng" algn="ctr">
                      <a:solidFill>
                        <a:schemeClr val="accent1"/>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tx1"/>
                          </a:solidFill>
                          <a:latin typeface="Meiryo UI" panose="020B0604030504040204" pitchFamily="50" charset="-128"/>
                          <a:ea typeface="Meiryo UI" panose="020B0604030504040204" pitchFamily="50" charset="-128"/>
                        </a:rPr>
                        <a:t>(32) </a:t>
                      </a:r>
                      <a:r>
                        <a:rPr kumimoji="1" lang="ja-JP" altLang="en-US" sz="1050" dirty="0">
                          <a:solidFill>
                            <a:schemeClr val="tx1"/>
                          </a:solidFill>
                          <a:latin typeface="Meiryo UI" panose="020B0604030504040204" pitchFamily="50" charset="-128"/>
                          <a:ea typeface="Meiryo UI" panose="020B0604030504040204" pitchFamily="50" charset="-128"/>
                        </a:rPr>
                        <a:t>感染拡大の対応 </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704050939"/>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marL="85725" indent="-85725"/>
                      <a:r>
                        <a:rPr kumimoji="1" lang="ja-JP" altLang="en-US" sz="1050" dirty="0">
                          <a:solidFill>
                            <a:schemeClr val="tx1"/>
                          </a:solidFill>
                          <a:latin typeface="Meiryo UI" panose="020B0604030504040204" pitchFamily="50" charset="-128"/>
                          <a:ea typeface="Meiryo UI" panose="020B0604030504040204" pitchFamily="50" charset="-128"/>
                        </a:rPr>
                        <a:t>⑬イベント前後の滞留回避、身体的距離の確保、マスク着用等に対する注意喚起を実施する。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(1)</a:t>
                      </a:r>
                      <a:r>
                        <a:rPr kumimoji="1" lang="ja-JP" altLang="en-US" sz="1050" dirty="0">
                          <a:solidFill>
                            <a:schemeClr val="tx1"/>
                          </a:solidFill>
                          <a:latin typeface="Meiryo UI" panose="020B0604030504040204" pitchFamily="50" charset="-128"/>
                          <a:ea typeface="Meiryo UI" panose="020B0604030504040204" pitchFamily="50" charset="-128"/>
                        </a:rPr>
                        <a:t>お店からのお願い</a:t>
                      </a:r>
                      <a:r>
                        <a:rPr kumimoji="1" lang="en-US" altLang="ja-JP" sz="1050" dirty="0">
                          <a:solidFill>
                            <a:schemeClr val="tx1"/>
                          </a:solidFill>
                          <a:latin typeface="Meiryo UI" panose="020B0604030504040204" pitchFamily="50" charset="-128"/>
                          <a:ea typeface="Meiryo UI" panose="020B0604030504040204" pitchFamily="50" charset="-128"/>
                        </a:rPr>
                        <a:t> </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3555432695"/>
                  </a:ext>
                </a:extLst>
              </a:tr>
              <a:tr h="324000">
                <a:tc vMerge="1">
                  <a:txBody>
                    <a:bodyPr/>
                    <a:lstStyle/>
                    <a:p>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⑭イベント前後は会場への呼びかけ等により、時差入退場の実施する。</a:t>
                      </a:r>
                    </a:p>
                  </a:txBody>
                  <a:tcPr anchor="ctr">
                    <a:lnR w="38100" cap="flat" cmpd="sng" algn="ctr">
                      <a:solidFill>
                        <a:schemeClr val="accent1"/>
                      </a:solidFill>
                      <a:prstDash val="solid"/>
                      <a:round/>
                      <a:headEnd type="none" w="med" len="med"/>
                      <a:tailEnd type="none" w="med" len="med"/>
                    </a:lnR>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(23) </a:t>
                      </a:r>
                      <a:r>
                        <a:rPr kumimoji="1" lang="ja-JP" altLang="en-US" sz="1050" dirty="0">
                          <a:solidFill>
                            <a:schemeClr val="tx1"/>
                          </a:solidFill>
                          <a:latin typeface="Meiryo UI" panose="020B0604030504040204" pitchFamily="50" charset="-128"/>
                          <a:ea typeface="Meiryo UI" panose="020B0604030504040204" pitchFamily="50" charset="-128"/>
                        </a:rPr>
                        <a:t>時間を分散</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tcPr>
                </a:tc>
                <a:extLst>
                  <a:ext uri="{0D108BD9-81ED-4DB2-BD59-A6C34878D82A}">
                    <a16:rowId xmlns:a16="http://schemas.microsoft.com/office/drawing/2014/main" val="2797970196"/>
                  </a:ext>
                </a:extLst>
              </a:tr>
              <a:tr h="324000">
                <a:tc vMerge="1">
                  <a:txBody>
                    <a:bodyPr/>
                    <a:lstStyle/>
                    <a:p>
                      <a:pPr algn="ctr"/>
                      <a:endParaRPr kumimoji="1" lang="ja-JP" altLang="en-US" sz="800" dirty="0">
                        <a:solidFill>
                          <a:schemeClr val="tx1"/>
                        </a:solidFill>
                        <a:latin typeface="Meiryo UI" panose="020B0604030504040204" pitchFamily="50" charset="-128"/>
                        <a:ea typeface="Meiryo UI" panose="020B0604030504040204" pitchFamily="50" charset="-128"/>
                      </a:endParaRPr>
                    </a:p>
                  </a:txBody>
                  <a:tcPr vert="eaVert" anchor="ctr">
                    <a:lnL w="38100" cap="flat" cmpd="sng" algn="ctr">
                      <a:solidFill>
                        <a:schemeClr val="accent1"/>
                      </a:solidFill>
                      <a:prstDash val="solid"/>
                      <a:round/>
                      <a:headEnd type="none" w="med" len="med"/>
                      <a:tailEnd type="none" w="med" len="med"/>
                    </a:lnL>
                    <a:lnT w="38100" cap="flat" cmpd="sng" algn="ctr">
                      <a:solidFill>
                        <a:schemeClr val="accent1"/>
                      </a:solidFill>
                      <a:prstDash val="solid"/>
                      <a:round/>
                      <a:headEnd type="none" w="med" len="med"/>
                      <a:tailEnd type="none" w="med" len="med"/>
                    </a:lnT>
                    <a:lnB w="38100" cap="flat" cmpd="sng" algn="ctr">
                      <a:solidFill>
                        <a:schemeClr val="accent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⑮主催者及び施設管理者において、ガイドラインに従った取組を行う旨をＨＰ等で公表する。</a:t>
                      </a:r>
                    </a:p>
                  </a:txBody>
                  <a:tcPr anchor="ctr">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tc>
                  <a:txBody>
                    <a:bodyPr/>
                    <a:lstStyle/>
                    <a:p>
                      <a:r>
                        <a:rPr kumimoji="1" lang="en-US" altLang="ja-JP" sz="1050" dirty="0">
                          <a:solidFill>
                            <a:schemeClr val="tx1"/>
                          </a:solidFill>
                          <a:latin typeface="Meiryo UI" panose="020B0604030504040204" pitchFamily="50" charset="-128"/>
                          <a:ea typeface="Meiryo UI" panose="020B0604030504040204" pitchFamily="50" charset="-128"/>
                        </a:rPr>
                        <a:t>(8) </a:t>
                      </a:r>
                      <a:r>
                        <a:rPr kumimoji="1" lang="ja-JP" altLang="en-US" sz="1050" dirty="0">
                          <a:solidFill>
                            <a:schemeClr val="tx1"/>
                          </a:solidFill>
                          <a:latin typeface="Meiryo UI" panose="020B0604030504040204" pitchFamily="50" charset="-128"/>
                          <a:ea typeface="Meiryo UI" panose="020B0604030504040204" pitchFamily="50" charset="-128"/>
                        </a:rPr>
                        <a:t>お店からのお知らせ</a:t>
                      </a:r>
                    </a:p>
                  </a:txBody>
                  <a:tcPr anchor="ctr">
                    <a:lnL w="38100" cap="flat" cmpd="sng" algn="ctr">
                      <a:solidFill>
                        <a:schemeClr val="accent1"/>
                      </a:solidFill>
                      <a:prstDash val="solid"/>
                      <a:round/>
                      <a:headEnd type="none" w="med" len="med"/>
                      <a:tailEnd type="none" w="med" len="med"/>
                    </a:lnL>
                    <a:lnR w="38100" cap="flat" cmpd="sng" algn="ctr">
                      <a:solidFill>
                        <a:schemeClr val="accent1"/>
                      </a:solidFill>
                      <a:prstDash val="solid"/>
                      <a:round/>
                      <a:headEnd type="none" w="med" len="med"/>
                      <a:tailEnd type="none" w="med" len="med"/>
                    </a:lnR>
                    <a:lnB w="381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45085931"/>
                  </a:ext>
                </a:extLst>
              </a:tr>
            </a:tbl>
          </a:graphicData>
        </a:graphic>
      </p:graphicFrame>
    </p:spTree>
    <p:extLst>
      <p:ext uri="{BB962C8B-B14F-4D97-AF65-F5344CB8AC3E}">
        <p14:creationId xmlns:p14="http://schemas.microsoft.com/office/powerpoint/2010/main" val="3298102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43E7F89-B09E-43CD-8491-39F04FE5FA2A}"/>
              </a:ext>
            </a:extLst>
          </p:cNvPr>
          <p:cNvSpPr/>
          <p:nvPr/>
        </p:nvSpPr>
        <p:spPr>
          <a:xfrm>
            <a:off x="275771" y="2308847"/>
            <a:ext cx="9303657" cy="3955294"/>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1440000" rtlCol="0" anchor="ctr"/>
          <a:lstStyle/>
          <a:p>
            <a:pPr marL="93662"/>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275771" y="203200"/>
            <a:ext cx="9303658"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大阪府における感染症対策の主な取組み　大阪モデル</a:t>
            </a:r>
            <a:r>
              <a:rPr lang="ja-JP" altLang="en-US" b="1" dirty="0">
                <a:latin typeface="Meiryo UI" panose="020B0604030504040204" pitchFamily="50" charset="-128"/>
                <a:ea typeface="Meiryo UI" panose="020B0604030504040204" pitchFamily="50" charset="-128"/>
              </a:rPr>
              <a:t>・イベント開催等における感染防止対策</a:t>
            </a:r>
            <a:endParaRPr kumimoji="1" lang="ja-JP" altLang="en-US"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75772" y="725715"/>
            <a:ext cx="9303657" cy="95429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1440000" rtlCol="0" anchor="ctr"/>
          <a:lstStyle/>
          <a:p>
            <a:pPr marL="285750" indent="-192088">
              <a:buFont typeface="Arial" panose="020B0604020202020204" pitchFamily="34" charset="0"/>
              <a:buChar char="•"/>
            </a:pPr>
            <a:r>
              <a:rPr kumimoji="1" lang="ja-JP" altLang="en-US" dirty="0">
                <a:solidFill>
                  <a:schemeClr val="tx1"/>
                </a:solidFill>
                <a:latin typeface="Meiryo UI" panose="020B0604030504040204" pitchFamily="50" charset="-128"/>
                <a:ea typeface="Meiryo UI" panose="020B0604030504040204" pitchFamily="50" charset="-128"/>
              </a:rPr>
              <a:t>大阪モデル、まん延防止等重点措置や緊急事態措置に基づき、府民の皆様や施設に対する自粛や、イベントの開催制限を要請する場合があります。</a:t>
            </a:r>
            <a:endParaRPr kumimoji="1" lang="en-US" altLang="ja-JP" dirty="0">
              <a:solidFill>
                <a:schemeClr val="tx1"/>
              </a:solidFill>
              <a:latin typeface="Meiryo UI" panose="020B0604030504040204" pitchFamily="50" charset="-128"/>
              <a:ea typeface="Meiryo UI" panose="020B0604030504040204" pitchFamily="50" charset="-128"/>
            </a:endParaRPr>
          </a:p>
          <a:p>
            <a:pPr marL="285750" indent="-192088">
              <a:buFont typeface="Arial" panose="020B0604020202020204" pitchFamily="34" charset="0"/>
              <a:buChar char="•"/>
            </a:pPr>
            <a:r>
              <a:rPr lang="ja-JP" altLang="en-US" dirty="0">
                <a:solidFill>
                  <a:schemeClr val="tx1"/>
                </a:solidFill>
                <a:latin typeface="Meiryo UI" panose="020B0604030504040204" pitchFamily="50" charset="-128"/>
                <a:ea typeface="Meiryo UI" panose="020B0604030504040204" pitchFamily="50" charset="-128"/>
              </a:rPr>
              <a:t>大阪府</a:t>
            </a:r>
            <a:r>
              <a:rPr lang="en-US" altLang="ja-JP" dirty="0">
                <a:solidFill>
                  <a:schemeClr val="tx1"/>
                </a:solidFill>
                <a:latin typeface="Meiryo UI" panose="020B0604030504040204" pitchFamily="50" charset="-128"/>
                <a:ea typeface="Meiryo UI" panose="020B0604030504040204" pitchFamily="50" charset="-128"/>
              </a:rPr>
              <a:t>HP</a:t>
            </a:r>
            <a:r>
              <a:rPr lang="ja-JP" altLang="en-US" dirty="0">
                <a:solidFill>
                  <a:schemeClr val="tx1"/>
                </a:solidFill>
                <a:latin typeface="Meiryo UI" panose="020B0604030504040204" pitchFamily="50" charset="-128"/>
                <a:ea typeface="Meiryo UI" panose="020B0604030504040204" pitchFamily="50" charset="-128"/>
              </a:rPr>
              <a:t>で、最新の要請内容等をご確認いただけます。</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75773" y="1724072"/>
            <a:ext cx="9513686" cy="584775"/>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600" b="1" dirty="0">
                <a:latin typeface="ＭＳ Ｐゴシック" panose="020B0600070205080204" pitchFamily="50" charset="-128"/>
                <a:ea typeface="ＭＳ Ｐゴシック" panose="020B0600070205080204" pitchFamily="50" charset="-128"/>
              </a:rPr>
              <a:t>イベント（府主催（共催）のイベントを含む）</a:t>
            </a:r>
            <a:r>
              <a:rPr lang="ja-JP" altLang="en-US" sz="1600" b="1" dirty="0">
                <a:latin typeface="ＭＳ Ｐゴシック" panose="020B0600070205080204" pitchFamily="50" charset="-128"/>
                <a:ea typeface="ＭＳ Ｐゴシック" panose="020B0600070205080204" pitchFamily="50" charset="-128"/>
              </a:rPr>
              <a:t>の開催について、主催者等に対し、府全域を対象に、以下の開催制限を要請しています。イベントを開催する場合は最新の状況を確認の上、適切に対応してください。</a:t>
            </a:r>
            <a:endParaRPr kumimoji="1" lang="ja-JP" altLang="en-US" sz="1600" b="1" u="sng" dirty="0">
              <a:latin typeface="ＭＳ Ｐゴシック" panose="020B0600070205080204" pitchFamily="50" charset="-128"/>
              <a:ea typeface="ＭＳ Ｐゴシック" panose="020B0600070205080204" pitchFamily="50" charset="-128"/>
            </a:endParaRPr>
          </a:p>
        </p:txBody>
      </p:sp>
      <p:sp>
        <p:nvSpPr>
          <p:cNvPr id="20" name="スライド番号プレースホルダー 17">
            <a:extLst>
              <a:ext uri="{FF2B5EF4-FFF2-40B4-BE49-F238E27FC236}">
                <a16:creationId xmlns:a16="http://schemas.microsoft.com/office/drawing/2014/main" id="{6D57D013-FF31-4E4A-9001-F12DE7819210}"/>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15</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9EEC654F-2707-418C-A93B-BA38888C8180}"/>
              </a:ext>
            </a:extLst>
          </p:cNvPr>
          <p:cNvSpPr txBox="1"/>
          <p:nvPr/>
        </p:nvSpPr>
        <p:spPr>
          <a:xfrm>
            <a:off x="8558286" y="1419932"/>
            <a:ext cx="981483" cy="276999"/>
          </a:xfrm>
          <a:prstGeom prst="rect">
            <a:avLst/>
          </a:prstGeom>
          <a:noFill/>
          <a:ln>
            <a:noFill/>
          </a:ln>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大阪府</a:t>
            </a:r>
            <a:r>
              <a:rPr lang="en-US" altLang="ja-JP" sz="1200" dirty="0">
                <a:latin typeface="Meiryo UI" panose="020B0604030504040204" pitchFamily="50" charset="-128"/>
                <a:ea typeface="Meiryo UI" panose="020B0604030504040204" pitchFamily="50" charset="-128"/>
              </a:rPr>
              <a:t>HP</a:t>
            </a:r>
            <a:endParaRPr kumimoji="1" lang="ja-JP" altLang="en-US" sz="12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7111" y="786388"/>
            <a:ext cx="722043" cy="676538"/>
          </a:xfrm>
          <a:prstGeom prst="rect">
            <a:avLst/>
          </a:prstGeom>
        </p:spPr>
      </p:pic>
      <p:sp>
        <p:nvSpPr>
          <p:cNvPr id="34" name="テキスト ボックス 33">
            <a:extLst>
              <a:ext uri="{FF2B5EF4-FFF2-40B4-BE49-F238E27FC236}">
                <a16:creationId xmlns:a16="http://schemas.microsoft.com/office/drawing/2014/main" id="{A620E566-38EC-4388-96AA-417B6AAB16A7}"/>
              </a:ext>
            </a:extLst>
          </p:cNvPr>
          <p:cNvSpPr txBox="1"/>
          <p:nvPr/>
        </p:nvSpPr>
        <p:spPr>
          <a:xfrm>
            <a:off x="275771" y="6264142"/>
            <a:ext cx="7401379"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spc="-150" dirty="0">
                <a:latin typeface="ＭＳ Ｐゴシック" panose="020B0600070205080204" pitchFamily="50" charset="-128"/>
                <a:ea typeface="ＭＳ Ｐゴシック" panose="020B0600070205080204" pitchFamily="50" charset="-128"/>
              </a:rPr>
              <a:t>最新の府</a:t>
            </a:r>
            <a:r>
              <a:rPr lang="en-US" altLang="ja-JP" b="1" spc="-150" dirty="0">
                <a:latin typeface="ＭＳ Ｐゴシック" panose="020B0600070205080204" pitchFamily="50" charset="-128"/>
                <a:ea typeface="ＭＳ Ｐゴシック" panose="020B0600070205080204" pitchFamily="50" charset="-128"/>
              </a:rPr>
              <a:t>HP</a:t>
            </a:r>
            <a:r>
              <a:rPr lang="ja-JP" altLang="en-US" b="1" spc="-150" dirty="0">
                <a:latin typeface="ＭＳ Ｐゴシック" panose="020B0600070205080204" pitchFamily="50" charset="-128"/>
                <a:ea typeface="ＭＳ Ｐゴシック" panose="020B0600070205080204" pitchFamily="50" charset="-128"/>
              </a:rPr>
              <a:t>に掲載している様式を</a:t>
            </a:r>
            <a:r>
              <a:rPr kumimoji="1" lang="ja-JP" altLang="en-US" b="1" spc="-150" dirty="0">
                <a:latin typeface="ＭＳ Ｐゴシック" panose="020B0600070205080204" pitchFamily="50" charset="-128"/>
                <a:ea typeface="ＭＳ Ｐゴシック" panose="020B0600070205080204" pitchFamily="50" charset="-128"/>
              </a:rPr>
              <a:t>活用の上、感染防止対策を講じてください。</a:t>
            </a:r>
            <a:endParaRPr kumimoji="1" lang="ja-JP" altLang="en-US" b="1" u="sng" spc="-150" dirty="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690" y="3654286"/>
            <a:ext cx="1005601" cy="1005601"/>
          </a:xfrm>
          <a:prstGeom prst="rect">
            <a:avLst/>
          </a:prstGeom>
        </p:spPr>
      </p:pic>
      <p:sp>
        <p:nvSpPr>
          <p:cNvPr id="42" name="テキスト ボックス 41">
            <a:extLst>
              <a:ext uri="{FF2B5EF4-FFF2-40B4-BE49-F238E27FC236}">
                <a16:creationId xmlns:a16="http://schemas.microsoft.com/office/drawing/2014/main" id="{97FBE367-FF14-4FA3-A4B1-C87A0BC1655A}"/>
              </a:ext>
            </a:extLst>
          </p:cNvPr>
          <p:cNvSpPr txBox="1"/>
          <p:nvPr/>
        </p:nvSpPr>
        <p:spPr>
          <a:xfrm>
            <a:off x="8331690" y="4654176"/>
            <a:ext cx="999540" cy="276999"/>
          </a:xfrm>
          <a:prstGeom prst="rect">
            <a:avLst/>
          </a:prstGeom>
          <a:noFill/>
          <a:ln>
            <a:noFill/>
          </a:ln>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大阪府</a:t>
            </a:r>
            <a:r>
              <a:rPr kumimoji="1" lang="en-US" altLang="ja-JP" sz="1200" dirty="0">
                <a:latin typeface="Meiryo UI" panose="020B0604030504040204" pitchFamily="50" charset="-128"/>
                <a:ea typeface="Meiryo UI" panose="020B0604030504040204" pitchFamily="50" charset="-128"/>
              </a:rPr>
              <a:t>HP</a:t>
            </a:r>
            <a:endParaRPr kumimoji="1" lang="ja-JP" altLang="en-US" sz="1200"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790EB7F5-AB44-41FC-A342-4146987F831D}"/>
              </a:ext>
            </a:extLst>
          </p:cNvPr>
          <p:cNvSpPr txBox="1"/>
          <p:nvPr/>
        </p:nvSpPr>
        <p:spPr>
          <a:xfrm>
            <a:off x="6268217" y="5994503"/>
            <a:ext cx="1942405" cy="253916"/>
          </a:xfrm>
          <a:prstGeom prst="rect">
            <a:avLst/>
          </a:prstGeom>
          <a:noFill/>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令和５年２月１日時点</a:t>
            </a: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71" y="2443289"/>
            <a:ext cx="7845888" cy="3535492"/>
          </a:xfrm>
          <a:prstGeom prst="rect">
            <a:avLst/>
          </a:prstGeom>
        </p:spPr>
      </p:pic>
    </p:spTree>
    <p:extLst>
      <p:ext uri="{BB962C8B-B14F-4D97-AF65-F5344CB8AC3E}">
        <p14:creationId xmlns:p14="http://schemas.microsoft.com/office/powerpoint/2010/main" val="219542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9303658"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大阪府における感染症対策の主な取組み　大阪モデル</a:t>
            </a:r>
            <a:r>
              <a:rPr lang="ja-JP" altLang="en-US" b="1" dirty="0">
                <a:latin typeface="Meiryo UI" panose="020B0604030504040204" pitchFamily="50" charset="-128"/>
                <a:ea typeface="Meiryo UI" panose="020B0604030504040204" pitchFamily="50" charset="-128"/>
              </a:rPr>
              <a:t>・イベント開催等における感染防止対策</a:t>
            </a:r>
            <a:endParaRPr kumimoji="1" lang="ja-JP" altLang="en-US"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スライド番号プレースホルダー 17">
            <a:extLst>
              <a:ext uri="{FF2B5EF4-FFF2-40B4-BE49-F238E27FC236}">
                <a16:creationId xmlns:a16="http://schemas.microsoft.com/office/drawing/2014/main" id="{6D57D013-FF31-4E4A-9001-F12DE7819210}"/>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16</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4550" y="734115"/>
            <a:ext cx="3117850" cy="5589411"/>
          </a:xfrm>
          <a:prstGeom prst="rect">
            <a:avLst/>
          </a:prstGeom>
          <a:ln>
            <a:solidFill>
              <a:schemeClr val="bg1">
                <a:lumMod val="50000"/>
              </a:schemeClr>
            </a:solidFill>
          </a:ln>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549" y="734115"/>
            <a:ext cx="3117850" cy="5589411"/>
          </a:xfrm>
          <a:prstGeom prst="rect">
            <a:avLst/>
          </a:prstGeom>
          <a:ln>
            <a:solidFill>
              <a:schemeClr val="bg1">
                <a:lumMod val="50000"/>
              </a:schemeClr>
            </a:solidFill>
          </a:ln>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1" y="734115"/>
            <a:ext cx="3117850" cy="5589411"/>
          </a:xfrm>
          <a:prstGeom prst="rect">
            <a:avLst/>
          </a:prstGeom>
          <a:ln>
            <a:solidFill>
              <a:schemeClr val="bg1">
                <a:lumMod val="50000"/>
              </a:schemeClr>
            </a:solidFill>
          </a:ln>
        </p:spPr>
      </p:pic>
    </p:spTree>
    <p:extLst>
      <p:ext uri="{BB962C8B-B14F-4D97-AF65-F5344CB8AC3E}">
        <p14:creationId xmlns:p14="http://schemas.microsoft.com/office/powerpoint/2010/main" val="11390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5771" y="203200"/>
            <a:ext cx="9303657"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大阪府における感染症対策の主な取組み　感染防止宣言ステッカー・ゴールドステッカー</a:t>
            </a:r>
          </a:p>
        </p:txBody>
      </p:sp>
      <p:cxnSp>
        <p:nvCxnSpPr>
          <p:cNvPr id="3" name="直線コネクタ 2"/>
          <p:cNvCxnSpPr>
            <a:cxnSpLocks/>
          </p:cNvCxnSpPr>
          <p:nvPr/>
        </p:nvCxnSpPr>
        <p:spPr>
          <a:xfrm>
            <a:off x="352839" y="572532"/>
            <a:ext cx="91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351931" y="722634"/>
            <a:ext cx="9173708" cy="98606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1080000" rtlCol="0" anchor="ctr"/>
          <a:lstStyle/>
          <a:p>
            <a:pPr marL="285750" indent="-196850">
              <a:buFont typeface="Arial" panose="020B0604020202020204" pitchFamily="34" charset="0"/>
              <a:buChar char="•"/>
            </a:pPr>
            <a:r>
              <a:rPr kumimoji="1" lang="ja-JP" altLang="en-US" dirty="0">
                <a:solidFill>
                  <a:schemeClr val="tx1"/>
                </a:solidFill>
                <a:latin typeface="Meiryo UI" panose="020B0604030504040204" pitchFamily="50" charset="-128"/>
                <a:ea typeface="Meiryo UI" panose="020B0604030504040204" pitchFamily="50" charset="-128"/>
              </a:rPr>
              <a:t>事業者の皆様を対象とし、ガイドラインを遵守している施設（店舗）であることを</a:t>
            </a:r>
            <a:r>
              <a:rPr kumimoji="1" lang="en-US" altLang="ja-JP" dirty="0">
                <a:solidFill>
                  <a:schemeClr val="tx1"/>
                </a:solidFill>
                <a:latin typeface="Meiryo UI" panose="020B0604030504040204" pitchFamily="50" charset="-128"/>
                <a:ea typeface="Meiryo UI" panose="020B0604030504040204" pitchFamily="50" charset="-128"/>
              </a:rPr>
              <a:t/>
            </a:r>
            <a:br>
              <a:rPr kumimoji="1" lang="en-US" altLang="ja-JP" dirty="0">
                <a:solidFill>
                  <a:schemeClr val="tx1"/>
                </a:solidFill>
                <a:latin typeface="Meiryo UI" panose="020B0604030504040204" pitchFamily="50" charset="-128"/>
                <a:ea typeface="Meiryo UI" panose="020B0604030504040204" pitchFamily="50" charset="-128"/>
              </a:rPr>
            </a:br>
            <a:r>
              <a:rPr kumimoji="1" lang="ja-JP" altLang="en-US" dirty="0">
                <a:solidFill>
                  <a:schemeClr val="tx1"/>
                </a:solidFill>
                <a:latin typeface="Meiryo UI" panose="020B0604030504040204" pitchFamily="50" charset="-128"/>
                <a:ea typeface="Meiryo UI" panose="020B0604030504040204" pitchFamily="50" charset="-128"/>
              </a:rPr>
              <a:t>府民の皆様に示す「感染防止宣言ステッカー」を発行しています。</a:t>
            </a:r>
            <a:endParaRPr kumimoji="1" lang="en-US" altLang="ja-JP" dirty="0">
              <a:solidFill>
                <a:schemeClr val="tx1"/>
              </a:solidFill>
              <a:latin typeface="Meiryo UI" panose="020B0604030504040204" pitchFamily="50" charset="-128"/>
              <a:ea typeface="Meiryo UI" panose="020B0604030504040204" pitchFamily="50" charset="-128"/>
            </a:endParaRPr>
          </a:p>
          <a:p>
            <a:pPr marL="285750" indent="-196850">
              <a:buFont typeface="Arial" panose="020B0604020202020204" pitchFamily="34" charset="0"/>
              <a:buChar char="•"/>
            </a:pPr>
            <a:r>
              <a:rPr lang="ja-JP" altLang="en-US" dirty="0">
                <a:solidFill>
                  <a:schemeClr val="tx1"/>
                </a:solidFill>
                <a:latin typeface="Meiryo UI" panose="020B0604030504040204" pitchFamily="50" charset="-128"/>
                <a:ea typeface="Meiryo UI" panose="020B0604030504040204" pitchFamily="50" charset="-128"/>
              </a:rPr>
              <a:t>必要事項（ガイドライン遵守宣言等）を登録していただくことで取得できます。</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75772" y="1743939"/>
            <a:ext cx="9303657"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spc="-150" dirty="0">
                <a:latin typeface="ＭＳ Ｐゴシック" panose="020B0600070205080204" pitchFamily="50" charset="-128"/>
                <a:ea typeface="ＭＳ Ｐゴシック" panose="020B0600070205080204" pitchFamily="50" charset="-128"/>
              </a:rPr>
              <a:t>府民の皆様への安心の提供による利用促進と感染拡大防止のため、この取組みにご協力ください。</a:t>
            </a:r>
            <a:endParaRPr kumimoji="1" lang="ja-JP" altLang="en-US" b="1" u="sng" spc="-150" dirty="0">
              <a:latin typeface="ＭＳ Ｐゴシック" panose="020B0600070205080204" pitchFamily="50" charset="-128"/>
              <a:ea typeface="ＭＳ Ｐゴシック" panose="020B0600070205080204" pitchFamily="50" charset="-128"/>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772" y="2032637"/>
            <a:ext cx="5959928" cy="1663235"/>
          </a:xfrm>
          <a:prstGeom prst="rect">
            <a:avLst/>
          </a:prstGeom>
        </p:spPr>
      </p:pic>
      <p:sp>
        <p:nvSpPr>
          <p:cNvPr id="12" name="スライド番号プレースホルダー 11">
            <a:extLst>
              <a:ext uri="{FF2B5EF4-FFF2-40B4-BE49-F238E27FC236}">
                <a16:creationId xmlns:a16="http://schemas.microsoft.com/office/drawing/2014/main" id="{C8880376-4F30-4CED-9765-B278E5E339FE}"/>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17</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10" name="グループ化 9">
            <a:extLst>
              <a:ext uri="{FF2B5EF4-FFF2-40B4-BE49-F238E27FC236}">
                <a16:creationId xmlns:a16="http://schemas.microsoft.com/office/drawing/2014/main" id="{E2BBE954-2419-4380-4E93-FB326B95B0C0}"/>
              </a:ext>
            </a:extLst>
          </p:cNvPr>
          <p:cNvGrpSpPr/>
          <p:nvPr/>
        </p:nvGrpSpPr>
        <p:grpSpPr>
          <a:xfrm>
            <a:off x="8276742" y="803411"/>
            <a:ext cx="1169747" cy="913817"/>
            <a:chOff x="8419405" y="803411"/>
            <a:chExt cx="1169747" cy="913817"/>
          </a:xfrm>
        </p:grpSpPr>
        <p:pic>
          <p:nvPicPr>
            <p:cNvPr id="6" name="図 5">
              <a:extLst>
                <a:ext uri="{FF2B5EF4-FFF2-40B4-BE49-F238E27FC236}">
                  <a16:creationId xmlns:a16="http://schemas.microsoft.com/office/drawing/2014/main" id="{1A99AB53-E9D4-4875-BCEE-3A7C9C694DFB}"/>
                </a:ext>
              </a:extLst>
            </p:cNvPr>
            <p:cNvPicPr>
              <a:picLocks noChangeAspect="1"/>
            </p:cNvPicPr>
            <p:nvPr/>
          </p:nvPicPr>
          <p:blipFill>
            <a:blip r:embed="rId3"/>
            <a:stretch>
              <a:fillRect/>
            </a:stretch>
          </p:blipFill>
          <p:spPr>
            <a:xfrm>
              <a:off x="8664129" y="803411"/>
              <a:ext cx="680298" cy="680298"/>
            </a:xfrm>
            <a:prstGeom prst="rect">
              <a:avLst/>
            </a:prstGeom>
          </p:spPr>
        </p:pic>
        <p:sp>
          <p:nvSpPr>
            <p:cNvPr id="24" name="テキスト ボックス 23"/>
            <p:cNvSpPr txBox="1"/>
            <p:nvPr/>
          </p:nvSpPr>
          <p:spPr>
            <a:xfrm>
              <a:off x="8419405" y="1440229"/>
              <a:ext cx="1169747" cy="276999"/>
            </a:xfrm>
            <a:prstGeom prst="rect">
              <a:avLst/>
            </a:prstGeom>
            <a:noFill/>
            <a:ln>
              <a:noFill/>
            </a:ln>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登録</a:t>
              </a:r>
              <a:r>
                <a:rPr kumimoji="1" lang="en-US" altLang="ja-JP" sz="1200" dirty="0">
                  <a:latin typeface="Meiryo UI" panose="020B0604030504040204" pitchFamily="50" charset="-128"/>
                  <a:ea typeface="Meiryo UI" panose="020B0604030504040204" pitchFamily="50" charset="-128"/>
                </a:rPr>
                <a:t>HP</a:t>
              </a:r>
              <a:endParaRPr kumimoji="1" lang="ja-JP" altLang="en-US" sz="1200" dirty="0">
                <a:latin typeface="Meiryo UI" panose="020B0604030504040204" pitchFamily="50" charset="-128"/>
                <a:ea typeface="Meiryo UI" panose="020B0604030504040204" pitchFamily="50" charset="-128"/>
              </a:endParaRPr>
            </a:p>
          </p:txBody>
        </p:sp>
      </p:grpSp>
      <p:sp>
        <p:nvSpPr>
          <p:cNvPr id="26" name="正方形/長方形 25">
            <a:extLst>
              <a:ext uri="{FF2B5EF4-FFF2-40B4-BE49-F238E27FC236}">
                <a16:creationId xmlns:a16="http://schemas.microsoft.com/office/drawing/2014/main" id="{701BCF89-FD60-4441-ADCC-B3DD14E9D838}"/>
              </a:ext>
            </a:extLst>
          </p:cNvPr>
          <p:cNvSpPr/>
          <p:nvPr/>
        </p:nvSpPr>
        <p:spPr>
          <a:xfrm>
            <a:off x="352839" y="3819291"/>
            <a:ext cx="9172800" cy="98606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1980000" rtlCol="0" anchor="ctr"/>
          <a:lstStyle/>
          <a:p>
            <a:pPr marL="285750" indent="-196850">
              <a:buFont typeface="Arial" panose="020B0604020202020204" pitchFamily="34" charset="0"/>
              <a:buChar char="•"/>
            </a:pPr>
            <a:r>
              <a:rPr kumimoji="1" lang="ja-JP" altLang="en-US" dirty="0">
                <a:solidFill>
                  <a:schemeClr val="tx1"/>
                </a:solidFill>
                <a:latin typeface="Meiryo UI" panose="020B0604030504040204" pitchFamily="50" charset="-128"/>
                <a:ea typeface="Meiryo UI" panose="020B0604030504040204" pitchFamily="50" charset="-128"/>
              </a:rPr>
              <a:t>飲食店における感染防止対策のさらなる促進や府民が安心して利用できる環境整備につながる認証制度として「ゴールドステッカー」を交付しています。</a:t>
            </a:r>
            <a:endParaRPr kumimoji="1" lang="en-US" altLang="ja-JP" dirty="0">
              <a:solidFill>
                <a:schemeClr val="tx1"/>
              </a:solidFill>
              <a:latin typeface="Meiryo UI" panose="020B0604030504040204" pitchFamily="50" charset="-128"/>
              <a:ea typeface="Meiryo UI" panose="020B0604030504040204" pitchFamily="50" charset="-128"/>
            </a:endParaRPr>
          </a:p>
          <a:p>
            <a:pPr marL="285750" indent="-196850">
              <a:buFont typeface="Arial" panose="020B0604020202020204" pitchFamily="34" charset="0"/>
              <a:buChar char="•"/>
            </a:pPr>
            <a:r>
              <a:rPr lang="ja-JP" altLang="en-US" dirty="0">
                <a:solidFill>
                  <a:schemeClr val="tx1"/>
                </a:solidFill>
                <a:latin typeface="Meiryo UI" panose="020B0604030504040204" pitchFamily="50" charset="-128"/>
                <a:ea typeface="Meiryo UI" panose="020B0604030504040204" pitchFamily="50" charset="-128"/>
              </a:rPr>
              <a:t>申請後、書類審査に加え現地確認を実施、認証後に取得できます。</a:t>
            </a:r>
            <a:endParaRPr kumimoji="1" lang="en-US" altLang="ja-JP" dirty="0">
              <a:solidFill>
                <a:schemeClr val="tx1"/>
              </a:solidFill>
              <a:latin typeface="Meiryo UI" panose="020B0604030504040204" pitchFamily="50" charset="-128"/>
              <a:ea typeface="Meiryo UI" panose="020B0604030504040204" pitchFamily="50" charset="-128"/>
            </a:endParaRPr>
          </a:p>
        </p:txBody>
      </p:sp>
      <p:pic>
        <p:nvPicPr>
          <p:cNvPr id="1026" name="Picture 2" descr="ゴールドステッカー　発行フロー">
            <a:extLst>
              <a:ext uri="{FF2B5EF4-FFF2-40B4-BE49-F238E27FC236}">
                <a16:creationId xmlns:a16="http://schemas.microsoft.com/office/drawing/2014/main" id="{21E7F2C1-8F87-42F7-B5E8-2EBDADBF6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31" y="5243961"/>
            <a:ext cx="6070434" cy="13299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ゴールドステッカー">
            <a:extLst>
              <a:ext uri="{FF2B5EF4-FFF2-40B4-BE49-F238E27FC236}">
                <a16:creationId xmlns:a16="http://schemas.microsoft.com/office/drawing/2014/main" id="{49307D23-7F18-4672-8C07-2B49F9A053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5935" y="5243961"/>
            <a:ext cx="1429590" cy="1421055"/>
          </a:xfrm>
          <a:prstGeom prst="rect">
            <a:avLst/>
          </a:prstGeom>
          <a:noFill/>
          <a:extLst>
            <a:ext uri="{909E8E84-426E-40DD-AFC4-6F175D3DCCD1}">
              <a14:hiddenFill xmlns:a14="http://schemas.microsoft.com/office/drawing/2010/main">
                <a:solidFill>
                  <a:srgbClr val="FFFFFF"/>
                </a:solidFill>
              </a14:hiddenFill>
            </a:ext>
          </a:extLst>
        </p:spPr>
      </p:pic>
      <p:sp>
        <p:nvSpPr>
          <p:cNvPr id="5" name="二等辺三角形 4">
            <a:extLst>
              <a:ext uri="{FF2B5EF4-FFF2-40B4-BE49-F238E27FC236}">
                <a16:creationId xmlns:a16="http://schemas.microsoft.com/office/drawing/2014/main" id="{A91EB908-18E6-4825-8766-E402FC5FD699}"/>
              </a:ext>
            </a:extLst>
          </p:cNvPr>
          <p:cNvSpPr/>
          <p:nvPr/>
        </p:nvSpPr>
        <p:spPr>
          <a:xfrm rot="5400000">
            <a:off x="7165433" y="5822336"/>
            <a:ext cx="306593" cy="26430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BF7900F9-7A32-1430-0BCC-13340E3022F3}"/>
              </a:ext>
            </a:extLst>
          </p:cNvPr>
          <p:cNvGrpSpPr/>
          <p:nvPr/>
        </p:nvGrpSpPr>
        <p:grpSpPr>
          <a:xfrm>
            <a:off x="8276742" y="3887568"/>
            <a:ext cx="1169747" cy="915526"/>
            <a:chOff x="8419405" y="3887568"/>
            <a:chExt cx="1169747" cy="915526"/>
          </a:xfrm>
        </p:grpSpPr>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514" y="3887568"/>
              <a:ext cx="681529" cy="681529"/>
            </a:xfrm>
            <a:prstGeom prst="rect">
              <a:avLst/>
            </a:prstGeom>
          </p:spPr>
        </p:pic>
        <p:sp>
          <p:nvSpPr>
            <p:cNvPr id="29" name="テキスト ボックス 28">
              <a:extLst>
                <a:ext uri="{FF2B5EF4-FFF2-40B4-BE49-F238E27FC236}">
                  <a16:creationId xmlns:a16="http://schemas.microsoft.com/office/drawing/2014/main" id="{0C65B6A7-5E37-42AE-A2C2-A3929DD2DD83}"/>
                </a:ext>
              </a:extLst>
            </p:cNvPr>
            <p:cNvSpPr txBox="1"/>
            <p:nvPr/>
          </p:nvSpPr>
          <p:spPr>
            <a:xfrm>
              <a:off x="8419405" y="4526095"/>
              <a:ext cx="1169747" cy="276999"/>
            </a:xfrm>
            <a:prstGeom prst="rect">
              <a:avLst/>
            </a:prstGeom>
            <a:noFill/>
            <a:ln>
              <a:noFill/>
            </a:ln>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登録</a:t>
              </a:r>
              <a:r>
                <a:rPr kumimoji="1" lang="en-US" altLang="ja-JP" sz="1200" dirty="0">
                  <a:latin typeface="Meiryo UI" panose="020B0604030504040204" pitchFamily="50" charset="-128"/>
                  <a:ea typeface="Meiryo UI" panose="020B0604030504040204" pitchFamily="50" charset="-128"/>
                </a:rPr>
                <a:t>HP</a:t>
              </a:r>
              <a:endParaRPr kumimoji="1" lang="ja-JP" altLang="en-US" sz="1200" dirty="0">
                <a:latin typeface="Meiryo UI" panose="020B0604030504040204" pitchFamily="50" charset="-128"/>
                <a:ea typeface="Meiryo UI" panose="020B0604030504040204" pitchFamily="50" charset="-128"/>
              </a:endParaRPr>
            </a:p>
          </p:txBody>
        </p:sp>
      </p:grpSp>
      <p:sp>
        <p:nvSpPr>
          <p:cNvPr id="27" name="テキスト ボックス 26">
            <a:extLst>
              <a:ext uri="{FF2B5EF4-FFF2-40B4-BE49-F238E27FC236}">
                <a16:creationId xmlns:a16="http://schemas.microsoft.com/office/drawing/2014/main" id="{4F9580C5-D95A-4DC4-8E26-95F6DD2D58BC}"/>
              </a:ext>
            </a:extLst>
          </p:cNvPr>
          <p:cNvSpPr txBox="1"/>
          <p:nvPr/>
        </p:nvSpPr>
        <p:spPr>
          <a:xfrm>
            <a:off x="275772" y="4863157"/>
            <a:ext cx="9303657"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spc="-150" dirty="0">
                <a:latin typeface="ＭＳ Ｐゴシック" panose="020B0600070205080204" pitchFamily="50" charset="-128"/>
                <a:ea typeface="ＭＳ Ｐゴシック" panose="020B0600070205080204" pitchFamily="50" charset="-128"/>
              </a:rPr>
              <a:t>飲食店における府民の皆様への安心の提供による利用促進と感染拡大防止のため、ご協力ください。</a:t>
            </a:r>
          </a:p>
        </p:txBody>
      </p:sp>
    </p:spTree>
    <p:extLst>
      <p:ext uri="{BB962C8B-B14F-4D97-AF65-F5344CB8AC3E}">
        <p14:creationId xmlns:p14="http://schemas.microsoft.com/office/powerpoint/2010/main" val="3050075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45460" y="3064649"/>
            <a:ext cx="8606116" cy="646331"/>
          </a:xfrm>
          <a:prstGeom prst="rect">
            <a:avLst/>
          </a:prstGeom>
          <a:noFill/>
        </p:spPr>
        <p:txBody>
          <a:bodyPr wrap="square" rtlCol="0">
            <a:spAutoFit/>
          </a:bodyPr>
          <a:lstStyle/>
          <a:p>
            <a:pPr algn="ctr"/>
            <a:r>
              <a:rPr kumimoji="1" lang="ja-JP" altLang="en-US" sz="3600" b="1" dirty="0">
                <a:latin typeface="Meiryo UI" panose="020B0604030504040204" pitchFamily="50" charset="-128"/>
                <a:ea typeface="Meiryo UI" panose="020B0604030504040204" pitchFamily="50" charset="-128"/>
              </a:rPr>
              <a:t>２．イベント等の取組み事例</a:t>
            </a:r>
            <a:r>
              <a:rPr lang="ja-JP" altLang="en-US" sz="3600" b="1" dirty="0">
                <a:latin typeface="Meiryo UI" panose="020B0604030504040204" pitchFamily="50" charset="-128"/>
                <a:ea typeface="Meiryo UI" panose="020B0604030504040204" pitchFamily="50" charset="-128"/>
              </a:rPr>
              <a:t>集</a:t>
            </a:r>
            <a:endParaRPr kumimoji="1" lang="ja-JP" altLang="en-US" sz="3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928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手操作入力 2"/>
          <p:cNvSpPr/>
          <p:nvPr/>
        </p:nvSpPr>
        <p:spPr>
          <a:xfrm>
            <a:off x="609600" y="5114538"/>
            <a:ext cx="8694057" cy="1464785"/>
          </a:xfrm>
          <a:prstGeom prst="flowChartManualInp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0" name="フローチャート: 手操作入力 19"/>
          <p:cNvSpPr/>
          <p:nvPr/>
        </p:nvSpPr>
        <p:spPr>
          <a:xfrm rot="10800000">
            <a:off x="609597" y="3815759"/>
            <a:ext cx="8694057" cy="1457053"/>
          </a:xfrm>
          <a:prstGeom prst="flowChartManualInp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275772" y="203200"/>
            <a:ext cx="4180115"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はじめに</a:t>
            </a:r>
          </a:p>
        </p:txBody>
      </p:sp>
      <p:cxnSp>
        <p:nvCxnSpPr>
          <p:cNvPr id="7" name="直線コネクタ 6"/>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5772" y="711200"/>
            <a:ext cx="9407490" cy="2585323"/>
          </a:xfrm>
          <a:prstGeom prst="rect">
            <a:avLst/>
          </a:prstGeom>
          <a:noFill/>
        </p:spPr>
        <p:txBody>
          <a:bodyPr wrap="square" rIns="0" rtlCol="0">
            <a:spAutoFit/>
          </a:bodyPr>
          <a:lstStyle/>
          <a:p>
            <a:r>
              <a:rPr kumimoji="1" lang="ja-JP" altLang="en-US" dirty="0">
                <a:latin typeface="Meiryo UI" panose="020B0604030504040204" pitchFamily="50" charset="-128"/>
                <a:ea typeface="Meiryo UI" panose="020B0604030504040204" pitchFamily="50" charset="-128"/>
              </a:rPr>
              <a:t>　府民の暮らしや雇用を支える商店街は、地域のインフラとして重要な役割を果たすとともに、地域の方々の交流の場としての魅力を備えています。</a:t>
            </a:r>
          </a:p>
          <a:p>
            <a:r>
              <a:rPr kumimoji="1" lang="ja-JP" altLang="en-US" dirty="0">
                <a:latin typeface="Meiryo UI" panose="020B0604030504040204" pitchFamily="50" charset="-128"/>
                <a:ea typeface="Meiryo UI" panose="020B0604030504040204" pitchFamily="50" charset="-128"/>
              </a:rPr>
              <a:t>　今後、商店街において感染症対策と経済活動を両立させていくためには、感染症の状況を踏まえつつ、商店街の活性化につながる需要喚起の取組みが必要です。</a:t>
            </a:r>
          </a:p>
          <a:p>
            <a:r>
              <a:rPr kumimoji="1" lang="ja-JP" altLang="en-US" dirty="0">
                <a:latin typeface="Meiryo UI" panose="020B0604030504040204" pitchFamily="50" charset="-128"/>
                <a:ea typeface="Meiryo UI" panose="020B0604030504040204" pitchFamily="50" charset="-128"/>
              </a:rPr>
              <a:t>　本マニュアルでは、商店街における需要喚起の取組みの準備等を支援するとともに、府民のみなさんが安心して商店街に訪れ、買い物していただけるよう、</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１．</a:t>
            </a:r>
            <a:r>
              <a:rPr kumimoji="1" lang="ja-JP" altLang="en-US" dirty="0">
                <a:latin typeface="Meiryo UI" panose="020B0604030504040204" pitchFamily="50" charset="-128"/>
                <a:ea typeface="Meiryo UI" panose="020B0604030504040204" pitchFamily="50" charset="-128"/>
              </a:rPr>
              <a:t>感染症対策のために把握しておくべき基本的な「みんなで守るルール」</a:t>
            </a:r>
            <a:endParaRPr kumimoji="1" lang="en-US" altLang="ja-JP" dirty="0">
              <a:latin typeface="Meiryo UI" panose="020B0604030504040204" pitchFamily="50" charset="-128"/>
              <a:ea typeface="Meiryo UI" panose="020B0604030504040204" pitchFamily="50" charset="-128"/>
            </a:endParaRPr>
          </a:p>
          <a:p>
            <a:pPr marL="365125" indent="-365125"/>
            <a:r>
              <a:rPr lang="ja-JP" altLang="en-US" dirty="0">
                <a:latin typeface="Meiryo UI" panose="020B0604030504040204" pitchFamily="50" charset="-128"/>
                <a:ea typeface="Meiryo UI" panose="020B0604030504040204" pitchFamily="50" charset="-128"/>
              </a:rPr>
              <a:t>　２．</a:t>
            </a:r>
            <a:r>
              <a:rPr lang="en-US" altLang="ja-JP" dirty="0">
                <a:latin typeface="Meiryo UI" panose="020B0604030504040204" pitchFamily="50" charset="-128"/>
                <a:ea typeface="Meiryo UI" panose="020B0604030504040204" pitchFamily="50" charset="-128"/>
              </a:rPr>
              <a:t>With</a:t>
            </a:r>
            <a:r>
              <a:rPr lang="ja-JP" altLang="en-US" dirty="0">
                <a:latin typeface="Meiryo UI" panose="020B0604030504040204" pitchFamily="50" charset="-128"/>
                <a:ea typeface="Meiryo UI" panose="020B0604030504040204" pitchFamily="50" charset="-128"/>
              </a:rPr>
              <a:t>コロナに対応した商店街</a:t>
            </a:r>
            <a:r>
              <a:rPr kumimoji="1" lang="ja-JP" altLang="en-US" dirty="0">
                <a:latin typeface="Meiryo UI" panose="020B0604030504040204" pitchFamily="50" charset="-128"/>
                <a:ea typeface="Meiryo UI" panose="020B0604030504040204" pitchFamily="50" charset="-128"/>
              </a:rPr>
              <a:t>活性化に向けた様々な「イベント等の取組み事例・ヒント」　を掲載し公表していますので、参考にしてください。</a:t>
            </a:r>
          </a:p>
        </p:txBody>
      </p:sp>
      <p:sp>
        <p:nvSpPr>
          <p:cNvPr id="10" name="テキスト ボックス 9"/>
          <p:cNvSpPr txBox="1"/>
          <p:nvPr/>
        </p:nvSpPr>
        <p:spPr>
          <a:xfrm>
            <a:off x="2862563" y="3420387"/>
            <a:ext cx="4180115" cy="338554"/>
          </a:xfrm>
          <a:prstGeom prst="rect">
            <a:avLst/>
          </a:prstGeom>
          <a:no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本マニュアルの構成</a:t>
            </a:r>
          </a:p>
        </p:txBody>
      </p:sp>
      <p:sp>
        <p:nvSpPr>
          <p:cNvPr id="16" name="環状矢印 15"/>
          <p:cNvSpPr/>
          <p:nvPr/>
        </p:nvSpPr>
        <p:spPr>
          <a:xfrm rot="5400000" flipV="1">
            <a:off x="2530511" y="4270951"/>
            <a:ext cx="1712683" cy="1702637"/>
          </a:xfrm>
          <a:prstGeom prst="circular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7" name="環状矢印 16"/>
          <p:cNvSpPr/>
          <p:nvPr/>
        </p:nvSpPr>
        <p:spPr>
          <a:xfrm rot="16200000" flipV="1">
            <a:off x="5563996" y="4270951"/>
            <a:ext cx="1712683" cy="1702637"/>
          </a:xfrm>
          <a:prstGeom prst="circular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 name="楕円 1"/>
          <p:cNvSpPr/>
          <p:nvPr/>
        </p:nvSpPr>
        <p:spPr>
          <a:xfrm>
            <a:off x="834501" y="4063774"/>
            <a:ext cx="1976021" cy="1262993"/>
          </a:xfrm>
          <a:prstGeom prst="ellipse">
            <a:avLst/>
          </a:prstGeom>
        </p:spPr>
        <p:style>
          <a:lnRef idx="2">
            <a:schemeClr val="accent1"/>
          </a:lnRef>
          <a:fillRef idx="1">
            <a:schemeClr val="lt1"/>
          </a:fillRef>
          <a:effectRef idx="0">
            <a:schemeClr val="accent1"/>
          </a:effectRef>
          <a:fontRef idx="minor">
            <a:schemeClr val="dk1"/>
          </a:fontRef>
        </p:style>
        <p:txBody>
          <a:bodyPr wrap="none" rtlCol="0" anchor="ctr"/>
          <a:lstStyle/>
          <a:p>
            <a:pPr algn="ctr"/>
            <a:r>
              <a:rPr kumimoji="1" lang="ja-JP" altLang="en-US" dirty="0">
                <a:latin typeface="Meiryo UI" panose="020B0604030504040204" pitchFamily="50" charset="-128"/>
                <a:ea typeface="Meiryo UI" panose="020B0604030504040204" pitchFamily="50" charset="-128"/>
              </a:rPr>
              <a:t>＜実施前＞</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ルールを踏まえて</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イベント等を準備</a:t>
            </a:r>
          </a:p>
        </p:txBody>
      </p:sp>
      <p:sp>
        <p:nvSpPr>
          <p:cNvPr id="15" name="楕円 14"/>
          <p:cNvSpPr/>
          <p:nvPr/>
        </p:nvSpPr>
        <p:spPr>
          <a:xfrm>
            <a:off x="6936298" y="5071262"/>
            <a:ext cx="1761565" cy="1262993"/>
          </a:xfrm>
          <a:prstGeom prst="ellipse">
            <a:avLst/>
          </a:prstGeom>
        </p:spPr>
        <p:style>
          <a:lnRef idx="2">
            <a:schemeClr val="accent1"/>
          </a:lnRef>
          <a:fillRef idx="1">
            <a:schemeClr val="lt1"/>
          </a:fillRef>
          <a:effectRef idx="0">
            <a:schemeClr val="accent1"/>
          </a:effectRef>
          <a:fontRef idx="minor">
            <a:schemeClr val="dk1"/>
          </a:fontRef>
        </p:style>
        <p:txBody>
          <a:bodyPr wrap="none" rtlCol="0" anchor="ctr"/>
          <a:lstStyle/>
          <a:p>
            <a:pPr algn="ctr"/>
            <a:r>
              <a:rPr kumimoji="1" lang="ja-JP" altLang="en-US" dirty="0">
                <a:latin typeface="Meiryo UI" panose="020B0604030504040204" pitchFamily="50" charset="-128"/>
                <a:ea typeface="Meiryo UI" panose="020B0604030504040204" pitchFamily="50" charset="-128"/>
              </a:rPr>
              <a:t>＜実施後＞</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ルールに照らして</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たゆまず改善</a:t>
            </a:r>
          </a:p>
        </p:txBody>
      </p:sp>
      <p:sp>
        <p:nvSpPr>
          <p:cNvPr id="4" name="テキスト ボックス 3"/>
          <p:cNvSpPr txBox="1"/>
          <p:nvPr/>
        </p:nvSpPr>
        <p:spPr>
          <a:xfrm>
            <a:off x="1822511" y="4174954"/>
            <a:ext cx="5738032" cy="369332"/>
          </a:xfrm>
          <a:prstGeom prst="rect">
            <a:avLst/>
          </a:prstGeom>
          <a:noFill/>
        </p:spPr>
        <p:txBody>
          <a:bodyPr wrap="square" rtlCol="0">
            <a:spAutoFit/>
          </a:bodyPr>
          <a:lstStyle/>
          <a:p>
            <a:pPr lvl="0" algn="ctr"/>
            <a:r>
              <a:rPr kumimoji="1" lang="ja-JP" altLang="en-US" dirty="0">
                <a:solidFill>
                  <a:prstClr val="black"/>
                </a:solidFill>
                <a:latin typeface="Meiryo UI" panose="020B0604030504040204" pitchFamily="50" charset="-128"/>
                <a:ea typeface="Meiryo UI" panose="020B0604030504040204" pitchFamily="50" charset="-128"/>
              </a:rPr>
              <a:t>１．みんなで守るルール編</a:t>
            </a:r>
          </a:p>
        </p:txBody>
      </p:sp>
      <p:sp>
        <p:nvSpPr>
          <p:cNvPr id="21" name="テキスト ボックス 20"/>
          <p:cNvSpPr txBox="1"/>
          <p:nvPr/>
        </p:nvSpPr>
        <p:spPr>
          <a:xfrm>
            <a:off x="2083605" y="5915084"/>
            <a:ext cx="5738032" cy="369332"/>
          </a:xfrm>
          <a:prstGeom prst="rect">
            <a:avLst/>
          </a:prstGeom>
          <a:noFill/>
        </p:spPr>
        <p:txBody>
          <a:bodyPr wrap="square" rtlCol="0">
            <a:spAutoFit/>
          </a:bodyPr>
          <a:lstStyle/>
          <a:p>
            <a:pPr lvl="0" algn="ctr"/>
            <a:r>
              <a:rPr kumimoji="1" lang="ja-JP" altLang="en-US" dirty="0">
                <a:solidFill>
                  <a:prstClr val="black"/>
                </a:solidFill>
                <a:latin typeface="Meiryo UI" panose="020B0604030504040204" pitchFamily="50" charset="-128"/>
                <a:ea typeface="Meiryo UI" panose="020B0604030504040204" pitchFamily="50" charset="-128"/>
              </a:rPr>
              <a:t>２．イベント等の</a:t>
            </a:r>
            <a:r>
              <a:rPr kumimoji="1" lang="ja-JP" altLang="en-US" dirty="0">
                <a:latin typeface="Meiryo UI" panose="020B0604030504040204" pitchFamily="50" charset="-128"/>
                <a:ea typeface="Meiryo UI" panose="020B0604030504040204" pitchFamily="50" charset="-128"/>
              </a:rPr>
              <a:t>取組み事例・ヒント編</a:t>
            </a:r>
          </a:p>
        </p:txBody>
      </p:sp>
      <p:sp>
        <p:nvSpPr>
          <p:cNvPr id="6" name="スライド番号プレースホルダー 5">
            <a:extLst>
              <a:ext uri="{FF2B5EF4-FFF2-40B4-BE49-F238E27FC236}">
                <a16:creationId xmlns:a16="http://schemas.microsoft.com/office/drawing/2014/main" id="{7D179DC6-F5AE-469A-972C-EA01D0009F01}"/>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84429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取組み事例　</a:t>
            </a:r>
            <a:r>
              <a:rPr lang="en-US" altLang="ja-JP" b="1" dirty="0">
                <a:latin typeface="Meiryo UI" panose="020B0604030504040204" pitchFamily="50" charset="-128"/>
                <a:ea typeface="Meiryo UI" panose="020B0604030504040204" pitchFamily="50" charset="-128"/>
              </a:rPr>
              <a:t>(1)ICT</a:t>
            </a:r>
            <a:r>
              <a:rPr lang="ja-JP" altLang="en-US" b="1" dirty="0">
                <a:latin typeface="Meiryo UI" panose="020B0604030504040204" pitchFamily="50" charset="-128"/>
                <a:ea typeface="Meiryo UI" panose="020B0604030504040204" pitchFamily="50" charset="-128"/>
              </a:rPr>
              <a:t>活用の取組み事例①</a:t>
            </a:r>
            <a:endParaRPr kumimoji="1" lang="ja-JP" altLang="en-US"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ADCF03EF-1134-479E-953E-4AFA521250A6}"/>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19</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275772" y="725714"/>
            <a:ext cx="9303657" cy="537945"/>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dirty="0">
                <a:solidFill>
                  <a:schemeClr val="tx1"/>
                </a:solidFill>
                <a:latin typeface="Meiryo UI" panose="020B0604030504040204" pitchFamily="50" charset="-128"/>
                <a:ea typeface="Meiryo UI" panose="020B0604030504040204" pitchFamily="50" charset="-128"/>
              </a:rPr>
              <a:t>『ICT</a:t>
            </a:r>
            <a:r>
              <a:rPr lang="ja-JP" altLang="en-US" dirty="0">
                <a:solidFill>
                  <a:schemeClr val="tx1"/>
                </a:solidFill>
                <a:latin typeface="Meiryo UI" panose="020B0604030504040204" pitchFamily="50" charset="-128"/>
                <a:ea typeface="Meiryo UI" panose="020B0604030504040204" pitchFamily="50" charset="-128"/>
              </a:rPr>
              <a:t>活用</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の取組み事例➀　～動画を使って商店街の魅力を発信～</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6D083A1-81DB-40FB-995E-F725057585B8}"/>
              </a:ext>
            </a:extLst>
          </p:cNvPr>
          <p:cNvSpPr txBox="1"/>
          <p:nvPr/>
        </p:nvSpPr>
        <p:spPr>
          <a:xfrm>
            <a:off x="275771" y="1447979"/>
            <a:ext cx="9303658" cy="833305"/>
          </a:xfrm>
          <a:prstGeom prst="rect">
            <a:avLst/>
          </a:prstGeom>
          <a:noFill/>
        </p:spPr>
        <p:txBody>
          <a:bodyPr wrap="square" rtlCol="0">
            <a:spAutoFit/>
          </a:bodyPr>
          <a:lstStyle/>
          <a:p>
            <a:pPr>
              <a:lnSpc>
                <a:spcPts val="2000"/>
              </a:lnSpc>
            </a:pPr>
            <a:r>
              <a:rPr lang="ja-JP" altLang="en-US" sz="1400" b="1" u="sng" dirty="0">
                <a:latin typeface="Meiryo UI" panose="020B0604030504040204" pitchFamily="50" charset="-128"/>
                <a:ea typeface="Meiryo UI" panose="020B0604030504040204" pitchFamily="50" charset="-128"/>
              </a:rPr>
              <a:t>動画を活用した魅力的な商品やサービス、個性的な店主等の放映を通じた活気ある商店街の浸透</a:t>
            </a:r>
            <a:endParaRPr kumimoji="1" lang="en-US" altLang="ja-JP" sz="1400" b="1" u="sng" dirty="0">
              <a:latin typeface="Meiryo UI" panose="020B0604030504040204" pitchFamily="50" charset="-128"/>
              <a:ea typeface="Meiryo UI" panose="020B0604030504040204" pitchFamily="50" charset="-128"/>
            </a:endParaRPr>
          </a:p>
          <a:p>
            <a:pPr>
              <a:lnSpc>
                <a:spcPts val="2000"/>
              </a:lnSpc>
            </a:pPr>
            <a:r>
              <a:rPr lang="ja-JP" altLang="en-US" sz="1400" dirty="0">
                <a:latin typeface="Meiryo UI" panose="020B0604030504040204" pitchFamily="50" charset="-128"/>
                <a:ea typeface="Meiryo UI" panose="020B0604030504040204" pitchFamily="50" charset="-128"/>
              </a:rPr>
              <a:t>　デジタル技術の進展により、収録・編集・放映をより簡単に行えるようになったことから、商店街の魅力をリアルに発信することで、今までに商店街に来たことがない方にも興味を持ってもらい商店街を訪れるきっかけづくりにつなげる。</a:t>
            </a:r>
            <a:endParaRPr lang="en-US" altLang="ja-JP" sz="1400" dirty="0">
              <a:latin typeface="Meiryo UI" panose="020B0604030504040204" pitchFamily="50" charset="-128"/>
              <a:ea typeface="Meiryo UI" panose="020B0604030504040204" pitchFamily="50" charset="-128"/>
            </a:endParaRPr>
          </a:p>
        </p:txBody>
      </p:sp>
      <p:pic>
        <p:nvPicPr>
          <p:cNvPr id="66" name="図 65">
            <a:extLst>
              <a:ext uri="{FF2B5EF4-FFF2-40B4-BE49-F238E27FC236}">
                <a16:creationId xmlns:a16="http://schemas.microsoft.com/office/drawing/2014/main" id="{8E802B8E-C67D-4BFD-9B4A-70D4148F6D5A}"/>
              </a:ext>
            </a:extLst>
          </p:cNvPr>
          <p:cNvPicPr>
            <a:picLocks noChangeAspect="1"/>
          </p:cNvPicPr>
          <p:nvPr/>
        </p:nvPicPr>
        <p:blipFill>
          <a:blip r:embed="rId2"/>
          <a:stretch>
            <a:fillRect/>
          </a:stretch>
        </p:blipFill>
        <p:spPr>
          <a:xfrm>
            <a:off x="2702211" y="4475750"/>
            <a:ext cx="1737554" cy="1280033"/>
          </a:xfrm>
          <a:prstGeom prst="rect">
            <a:avLst/>
          </a:prstGeom>
        </p:spPr>
      </p:pic>
      <p:pic>
        <p:nvPicPr>
          <p:cNvPr id="69" name="図 68">
            <a:extLst>
              <a:ext uri="{FF2B5EF4-FFF2-40B4-BE49-F238E27FC236}">
                <a16:creationId xmlns:a16="http://schemas.microsoft.com/office/drawing/2014/main" id="{25BEE673-D42A-43F7-95B3-7474880E03D9}"/>
              </a:ext>
            </a:extLst>
          </p:cNvPr>
          <p:cNvPicPr>
            <a:picLocks noChangeAspect="1"/>
          </p:cNvPicPr>
          <p:nvPr/>
        </p:nvPicPr>
        <p:blipFill>
          <a:blip r:embed="rId3"/>
          <a:stretch>
            <a:fillRect/>
          </a:stretch>
        </p:blipFill>
        <p:spPr>
          <a:xfrm>
            <a:off x="2654691" y="2648686"/>
            <a:ext cx="1968792" cy="1500688"/>
          </a:xfrm>
          <a:prstGeom prst="rect">
            <a:avLst/>
          </a:prstGeom>
        </p:spPr>
      </p:pic>
      <p:sp>
        <p:nvSpPr>
          <p:cNvPr id="76" name="テキスト ボックス 75">
            <a:extLst>
              <a:ext uri="{FF2B5EF4-FFF2-40B4-BE49-F238E27FC236}">
                <a16:creationId xmlns:a16="http://schemas.microsoft.com/office/drawing/2014/main" id="{331BB057-A3D8-4381-AE52-0038AF87BF74}"/>
              </a:ext>
            </a:extLst>
          </p:cNvPr>
          <p:cNvSpPr txBox="1"/>
          <p:nvPr/>
        </p:nvSpPr>
        <p:spPr>
          <a:xfrm>
            <a:off x="2652338" y="5762054"/>
            <a:ext cx="1665841" cy="415498"/>
          </a:xfrm>
          <a:prstGeom prst="rect">
            <a:avLst/>
          </a:prstGeom>
          <a:noFill/>
        </p:spPr>
        <p:txBody>
          <a:bodyPr wrap="none" rtlCol="0">
            <a:spAutoFit/>
          </a:bodyPr>
          <a:lstStyle/>
          <a:p>
            <a:pPr algn="ctr"/>
            <a:r>
              <a:rPr kumimoji="1" lang="ja-JP" altLang="en-US" sz="1050" dirty="0">
                <a:latin typeface="Meiryo UI" panose="020B0604030504040204" pitchFamily="50" charset="-128"/>
                <a:ea typeface="Meiryo UI" panose="020B0604030504040204" pitchFamily="50" charset="-128"/>
              </a:rPr>
              <a:t>個店魅力</a:t>
            </a:r>
            <a:r>
              <a:rPr kumimoji="1" lang="en-US" altLang="ja-JP" sz="1050" dirty="0">
                <a:latin typeface="Meiryo UI" panose="020B0604030504040204" pitchFamily="50" charset="-128"/>
                <a:ea typeface="Meiryo UI" panose="020B0604030504040204" pitchFamily="50" charset="-128"/>
              </a:rPr>
              <a:t>PR</a:t>
            </a:r>
            <a:r>
              <a:rPr kumimoji="1" lang="ja-JP" altLang="en-US" sz="1050" dirty="0">
                <a:latin typeface="Meiryo UI" panose="020B0604030504040204" pitchFamily="50" charset="-128"/>
                <a:ea typeface="Meiryo UI" panose="020B0604030504040204" pitchFamily="50" charset="-128"/>
              </a:rPr>
              <a:t>動画</a:t>
            </a:r>
            <a:endParaRPr kumimoji="1"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（生野本通中央商店街）</a:t>
            </a:r>
            <a:endParaRPr kumimoji="1" lang="ja-JP" altLang="en-US" sz="1050" dirty="0">
              <a:latin typeface="Meiryo UI" panose="020B0604030504040204" pitchFamily="50" charset="-128"/>
              <a:ea typeface="Meiryo UI" panose="020B0604030504040204" pitchFamily="50" charset="-128"/>
            </a:endParaRPr>
          </a:p>
        </p:txBody>
      </p:sp>
      <p:sp>
        <p:nvSpPr>
          <p:cNvPr id="78" name="テキスト ボックス 77">
            <a:extLst>
              <a:ext uri="{FF2B5EF4-FFF2-40B4-BE49-F238E27FC236}">
                <a16:creationId xmlns:a16="http://schemas.microsoft.com/office/drawing/2014/main" id="{C1705704-B90F-4E7A-8073-8F12312C111B}"/>
              </a:ext>
            </a:extLst>
          </p:cNvPr>
          <p:cNvSpPr txBox="1"/>
          <p:nvPr/>
        </p:nvSpPr>
        <p:spPr>
          <a:xfrm>
            <a:off x="2898631" y="4096080"/>
            <a:ext cx="1499128" cy="415498"/>
          </a:xfrm>
          <a:prstGeom prst="rect">
            <a:avLst/>
          </a:prstGeom>
          <a:noFill/>
        </p:spPr>
        <p:txBody>
          <a:bodyPr wrap="none" rtlCol="0">
            <a:spAutoFit/>
          </a:bodyPr>
          <a:lstStyle/>
          <a:p>
            <a:pPr algn="ctr"/>
            <a:r>
              <a:rPr lang="ja-JP" altLang="en-US" sz="1050" dirty="0">
                <a:latin typeface="Meiryo UI" panose="020B0604030504040204" pitchFamily="50" charset="-128"/>
                <a:ea typeface="Meiryo UI" panose="020B0604030504040204" pitchFamily="50" charset="-128"/>
              </a:rPr>
              <a:t>「くろもんちゃんねる」動画</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（黒門市場商店街）</a:t>
            </a:r>
            <a:endParaRPr kumimoji="1" lang="en-US" altLang="ja-JP" sz="1050" dirty="0">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2BECAEDC-F319-47DE-ACC4-A625D1FA5862}"/>
              </a:ext>
            </a:extLst>
          </p:cNvPr>
          <p:cNvSpPr txBox="1"/>
          <p:nvPr/>
        </p:nvSpPr>
        <p:spPr>
          <a:xfrm>
            <a:off x="741372" y="5762054"/>
            <a:ext cx="1261884" cy="415498"/>
          </a:xfrm>
          <a:prstGeom prst="rect">
            <a:avLst/>
          </a:prstGeom>
          <a:noFill/>
        </p:spPr>
        <p:txBody>
          <a:bodyPr wrap="none" rtlCol="0">
            <a:spAutoFit/>
          </a:bodyPr>
          <a:lstStyle/>
          <a:p>
            <a:pPr algn="ctr"/>
            <a:r>
              <a:rPr lang="zh-CN" altLang="en-US" sz="1050" dirty="0">
                <a:latin typeface="Meiryo UI" panose="020B0604030504040204" pitchFamily="50" charset="-128"/>
                <a:ea typeface="Meiryo UI" panose="020B0604030504040204" pitchFamily="50" charset="-128"/>
              </a:rPr>
              <a:t>音楽祭動画配信</a:t>
            </a:r>
          </a:p>
          <a:p>
            <a:pPr algn="ctr"/>
            <a:r>
              <a:rPr lang="zh-CN" altLang="en-US" sz="1050" dirty="0">
                <a:latin typeface="Meiryo UI" panose="020B0604030504040204" pitchFamily="50" charset="-128"/>
                <a:ea typeface="Meiryo UI" panose="020B0604030504040204" pitchFamily="50" charset="-128"/>
              </a:rPr>
              <a:t>（瓢箪山商店街）</a:t>
            </a:r>
          </a:p>
        </p:txBody>
      </p:sp>
      <p:cxnSp>
        <p:nvCxnSpPr>
          <p:cNvPr id="81" name="直線コネクタ 80">
            <a:extLst>
              <a:ext uri="{FF2B5EF4-FFF2-40B4-BE49-F238E27FC236}">
                <a16:creationId xmlns:a16="http://schemas.microsoft.com/office/drawing/2014/main" id="{66CD5BEC-902A-4A22-A682-581652163FBB}"/>
              </a:ext>
            </a:extLst>
          </p:cNvPr>
          <p:cNvCxnSpPr>
            <a:cxnSpLocks/>
          </p:cNvCxnSpPr>
          <p:nvPr/>
        </p:nvCxnSpPr>
        <p:spPr>
          <a:xfrm>
            <a:off x="430088" y="6298722"/>
            <a:ext cx="92958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642D85F3-6276-4583-84C6-A9931F94032F}"/>
              </a:ext>
            </a:extLst>
          </p:cNvPr>
          <p:cNvCxnSpPr>
            <a:cxnSpLocks/>
          </p:cNvCxnSpPr>
          <p:nvPr/>
        </p:nvCxnSpPr>
        <p:spPr>
          <a:xfrm>
            <a:off x="283554" y="2381752"/>
            <a:ext cx="930365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5CDB135-8CAA-4DBC-AB9B-C516DC8FEF55}"/>
              </a:ext>
            </a:extLst>
          </p:cNvPr>
          <p:cNvSpPr txBox="1"/>
          <p:nvPr/>
        </p:nvSpPr>
        <p:spPr>
          <a:xfrm>
            <a:off x="7562797" y="5828854"/>
            <a:ext cx="1780792"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国</a:t>
            </a:r>
            <a:r>
              <a:rPr lang="en-US" altLang="ja-JP" sz="1200" dirty="0">
                <a:latin typeface="Meiryo UI" panose="020B0604030504040204" pitchFamily="50" charset="-128"/>
                <a:ea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rPr>
              <a:t>掲載事例</a:t>
            </a:r>
          </a:p>
        </p:txBody>
      </p:sp>
      <p:cxnSp>
        <p:nvCxnSpPr>
          <p:cNvPr id="40" name="直線コネクタ 39">
            <a:extLst>
              <a:ext uri="{FF2B5EF4-FFF2-40B4-BE49-F238E27FC236}">
                <a16:creationId xmlns:a16="http://schemas.microsoft.com/office/drawing/2014/main" id="{642D85F3-6276-4583-84C6-A9931F94032F}"/>
              </a:ext>
            </a:extLst>
          </p:cNvPr>
          <p:cNvCxnSpPr>
            <a:cxnSpLocks/>
          </p:cNvCxnSpPr>
          <p:nvPr/>
        </p:nvCxnSpPr>
        <p:spPr>
          <a:xfrm flipV="1">
            <a:off x="7212658" y="2575247"/>
            <a:ext cx="0" cy="345716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45B2AD1F-6211-4995-8A57-20E830799496}"/>
              </a:ext>
            </a:extLst>
          </p:cNvPr>
          <p:cNvSpPr txBox="1"/>
          <p:nvPr/>
        </p:nvSpPr>
        <p:spPr>
          <a:xfrm>
            <a:off x="283553" y="2717334"/>
            <a:ext cx="2427731" cy="1384995"/>
          </a:xfrm>
          <a:prstGeom prst="rect">
            <a:avLst/>
          </a:prstGeom>
          <a:noFill/>
        </p:spPr>
        <p:txBody>
          <a:bodyPr wrap="square">
            <a:spAutoFit/>
          </a:bodyPr>
          <a:lstStyle/>
          <a:p>
            <a:r>
              <a:rPr lang="ja-JP" altLang="en-US" sz="1200" b="1" dirty="0">
                <a:solidFill>
                  <a:prstClr val="black"/>
                </a:solidFill>
                <a:latin typeface="Meiryo UI" panose="020B0604030504040204" pitchFamily="50" charset="-128"/>
                <a:ea typeface="Meiryo UI" panose="020B0604030504040204" pitchFamily="50" charset="-128"/>
              </a:rPr>
              <a:t>商店街動画制作・配信</a:t>
            </a:r>
            <a:endParaRPr lang="en-US" altLang="ja-JP" sz="1200" b="1" dirty="0">
              <a:solidFill>
                <a:prstClr val="black"/>
              </a:solidFill>
              <a:latin typeface="Meiryo UI" panose="020B0604030504040204" pitchFamily="50" charset="-128"/>
              <a:ea typeface="Meiryo UI" panose="020B0604030504040204" pitchFamily="50" charset="-128"/>
            </a:endParaRPr>
          </a:p>
          <a:p>
            <a:pPr indent="93663"/>
            <a:r>
              <a:rPr lang="ja-JP" altLang="en-US" sz="1200" dirty="0">
                <a:solidFill>
                  <a:prstClr val="black"/>
                </a:solidFill>
                <a:latin typeface="Meiryo UI" panose="020B0604030504040204" pitchFamily="50" charset="-128"/>
                <a:ea typeface="Meiryo UI" panose="020B0604030504040204" pitchFamily="50" charset="-128"/>
              </a:rPr>
              <a:t>商店街</a:t>
            </a: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店舗</a:t>
            </a: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や</a:t>
            </a:r>
            <a:r>
              <a:rPr lang="ja-JP" altLang="en-US" sz="1200" dirty="0">
                <a:latin typeface="Meiryo UI" panose="020B0604030504040204" pitchFamily="50" charset="-128"/>
                <a:ea typeface="Meiryo UI" panose="020B0604030504040204" pitchFamily="50" charset="-128"/>
              </a:rPr>
              <a:t>イベント</a:t>
            </a:r>
            <a:r>
              <a:rPr lang="ja-JP" altLang="en-US" sz="1200" dirty="0">
                <a:solidFill>
                  <a:prstClr val="black"/>
                </a:solidFill>
                <a:latin typeface="Meiryo UI" panose="020B0604030504040204" pitchFamily="50" charset="-128"/>
                <a:ea typeface="Meiryo UI" panose="020B0604030504040204" pitchFamily="50" charset="-128"/>
              </a:rPr>
              <a:t>を動画撮影・編集したものを動画サイトで公開　</a:t>
            </a:r>
            <a:endParaRPr lang="en-US" altLang="ja-JP" sz="1200" dirty="0">
              <a:solidFill>
                <a:prstClr val="black"/>
              </a:solidFill>
              <a:latin typeface="Meiryo UI" panose="020B0604030504040204" pitchFamily="50" charset="-128"/>
              <a:ea typeface="Meiryo UI" panose="020B0604030504040204" pitchFamily="50" charset="-128"/>
            </a:endParaRPr>
          </a:p>
          <a:p>
            <a:pPr indent="93663"/>
            <a:r>
              <a:rPr lang="ja-JP" altLang="en-US" sz="1200" dirty="0">
                <a:solidFill>
                  <a:prstClr val="black"/>
                </a:solidFill>
                <a:latin typeface="Meiryo UI" panose="020B0604030504040204" pitchFamily="50" charset="-128"/>
                <a:ea typeface="Meiryo UI" panose="020B0604030504040204" pitchFamily="50" charset="-128"/>
              </a:rPr>
              <a:t>動画の撮影にあたっては、地域団体と連携して取り上げるスポットを絞り込むなど、収録を通じて地域のファンづくりにも繋がるよう工夫</a:t>
            </a:r>
          </a:p>
        </p:txBody>
      </p:sp>
      <p:sp>
        <p:nvSpPr>
          <p:cNvPr id="32" name="テキスト ボックス 31">
            <a:extLst>
              <a:ext uri="{FF2B5EF4-FFF2-40B4-BE49-F238E27FC236}">
                <a16:creationId xmlns:a16="http://schemas.microsoft.com/office/drawing/2014/main" id="{45B2AD1F-6211-4995-8A57-20E830799496}"/>
              </a:ext>
            </a:extLst>
          </p:cNvPr>
          <p:cNvSpPr txBox="1"/>
          <p:nvPr/>
        </p:nvSpPr>
        <p:spPr>
          <a:xfrm>
            <a:off x="4740950" y="2648686"/>
            <a:ext cx="2319310" cy="1015663"/>
          </a:xfrm>
          <a:prstGeom prst="rect">
            <a:avLst/>
          </a:prstGeom>
          <a:noFill/>
        </p:spPr>
        <p:txBody>
          <a:bodyPr wrap="square">
            <a:spAutoFit/>
          </a:bodyPr>
          <a:lstStyle/>
          <a:p>
            <a:r>
              <a:rPr lang="ja-JP" altLang="en-US" sz="1200" b="1" dirty="0">
                <a:solidFill>
                  <a:prstClr val="black"/>
                </a:solidFill>
                <a:latin typeface="Meiryo UI" panose="020B0604030504040204" pitchFamily="50" charset="-128"/>
                <a:ea typeface="Meiryo UI" panose="020B0604030504040204" pitchFamily="50" charset="-128"/>
              </a:rPr>
              <a:t>オンラインテレビショッピング</a:t>
            </a:r>
            <a:endParaRPr lang="en-US" altLang="ja-JP" sz="1200" b="1"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動画共有サイトのライブ機能を用いてオンラインショッピングを開催</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出店店舗の魅力を伝えるとともに、商品の販売を実施</a:t>
            </a:r>
          </a:p>
        </p:txBody>
      </p:sp>
      <p:sp>
        <p:nvSpPr>
          <p:cNvPr id="33" name="テキスト ボックス 32"/>
          <p:cNvSpPr txBox="1"/>
          <p:nvPr/>
        </p:nvSpPr>
        <p:spPr>
          <a:xfrm>
            <a:off x="4989537" y="5146261"/>
            <a:ext cx="1823498" cy="415498"/>
          </a:xfrm>
          <a:prstGeom prst="rect">
            <a:avLst/>
          </a:prstGeom>
          <a:noFill/>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オンラインショッピング</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（みのおサンプラザ名店会）</a:t>
            </a:r>
          </a:p>
        </p:txBody>
      </p:sp>
      <p:pic>
        <p:nvPicPr>
          <p:cNvPr id="34" name="図 33">
            <a:extLst>
              <a:ext uri="{FF2B5EF4-FFF2-40B4-BE49-F238E27FC236}">
                <a16:creationId xmlns:a16="http://schemas.microsoft.com/office/drawing/2014/main" id="{64E43102-0F99-42DF-8791-23BFF27012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1803" y="3777193"/>
            <a:ext cx="2298967" cy="129929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369BCAF3-A9DF-4764-AB62-E789EA14CA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3553" y="4239031"/>
            <a:ext cx="2177523" cy="146243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474634" y="2648686"/>
            <a:ext cx="1957118" cy="3164763"/>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A07E6736-F492-D56D-99EC-236C31E36DEC}"/>
              </a:ext>
            </a:extLst>
          </p:cNvPr>
          <p:cNvSpPr txBox="1"/>
          <p:nvPr/>
        </p:nvSpPr>
        <p:spPr>
          <a:xfrm>
            <a:off x="7590795" y="2699222"/>
            <a:ext cx="1737554" cy="523220"/>
          </a:xfrm>
          <a:prstGeom prst="rect">
            <a:avLst/>
          </a:prstGeom>
          <a:noFill/>
        </p:spPr>
        <p:txBody>
          <a:bodyPr wrap="square">
            <a:spAutoFit/>
          </a:bodyPr>
          <a:lstStyle/>
          <a:p>
            <a:pPr algn="ctr"/>
            <a:endParaRPr lang="en-US" altLang="ja-JP" sz="1000" b="1" dirty="0">
              <a:solidFill>
                <a:schemeClr val="bg1"/>
              </a:solidFill>
              <a:latin typeface="+mn-ea"/>
            </a:endParaRPr>
          </a:p>
          <a:p>
            <a:pPr algn="ctr"/>
            <a:r>
              <a:rPr lang="ja-JP" altLang="en-US" sz="900" b="1" dirty="0">
                <a:solidFill>
                  <a:prstClr val="black"/>
                </a:solidFill>
                <a:latin typeface="+mn-ea"/>
              </a:rPr>
              <a:t>　</a:t>
            </a:r>
            <a:endParaRPr lang="en-US" altLang="ja-JP" sz="900" b="1" dirty="0">
              <a:solidFill>
                <a:prstClr val="black"/>
              </a:solidFill>
              <a:latin typeface="+mn-ea"/>
            </a:endParaRPr>
          </a:p>
          <a:p>
            <a:pPr algn="ctr"/>
            <a:r>
              <a:rPr lang="ja-JP" altLang="en-US" sz="900" b="1" dirty="0">
                <a:solidFill>
                  <a:srgbClr val="378C85"/>
                </a:solidFill>
                <a:latin typeface="+mn-ea"/>
              </a:rPr>
              <a:t>商店主の動画チャンネル</a:t>
            </a:r>
            <a:endParaRPr lang="ja-JP" altLang="en-US" sz="1000" dirty="0">
              <a:solidFill>
                <a:srgbClr val="378C85"/>
              </a:solidFill>
              <a:latin typeface="+mn-ea"/>
            </a:endParaRPr>
          </a:p>
        </p:txBody>
      </p:sp>
    </p:spTree>
    <p:extLst>
      <p:ext uri="{BB962C8B-B14F-4D97-AF65-F5344CB8AC3E}">
        <p14:creationId xmlns:p14="http://schemas.microsoft.com/office/powerpoint/2010/main" val="381311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取組み事例　</a:t>
            </a:r>
            <a:r>
              <a:rPr lang="en-US" altLang="ja-JP" b="1" dirty="0">
                <a:latin typeface="Meiryo UI" panose="020B0604030504040204" pitchFamily="50" charset="-128"/>
                <a:ea typeface="Meiryo UI" panose="020B0604030504040204" pitchFamily="50" charset="-128"/>
              </a:rPr>
              <a:t>(1)ICT</a:t>
            </a:r>
            <a:r>
              <a:rPr lang="ja-JP" altLang="en-US" b="1" dirty="0">
                <a:latin typeface="Meiryo UI" panose="020B0604030504040204" pitchFamily="50" charset="-128"/>
                <a:ea typeface="Meiryo UI" panose="020B0604030504040204" pitchFamily="50" charset="-128"/>
              </a:rPr>
              <a:t>活用の取組み事例②</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ADCF03EF-1134-479E-953E-4AFA521250A6}"/>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20</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275772" y="725714"/>
            <a:ext cx="9303657" cy="5543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dirty="0">
                <a:solidFill>
                  <a:schemeClr val="tx1"/>
                </a:solidFill>
                <a:latin typeface="Meiryo UI" panose="020B0604030504040204" pitchFamily="50" charset="-128"/>
                <a:ea typeface="Meiryo UI" panose="020B0604030504040204" pitchFamily="50" charset="-128"/>
              </a:rPr>
              <a:t>『</a:t>
            </a:r>
            <a:r>
              <a:rPr lang="en-US" altLang="zh-TW" dirty="0">
                <a:solidFill>
                  <a:schemeClr val="tx1"/>
                </a:solidFill>
                <a:latin typeface="Meiryo UI" panose="020B0604030504040204" pitchFamily="50" charset="-128"/>
                <a:ea typeface="Meiryo UI" panose="020B0604030504040204" pitchFamily="50" charset="-128"/>
              </a:rPr>
              <a:t>ICT</a:t>
            </a:r>
            <a:r>
              <a:rPr lang="zh-TW" altLang="en-US" dirty="0">
                <a:solidFill>
                  <a:schemeClr val="tx1"/>
                </a:solidFill>
                <a:latin typeface="Meiryo UI" panose="020B0604030504040204" pitchFamily="50" charset="-128"/>
                <a:ea typeface="Meiryo UI" panose="020B0604030504040204" pitchFamily="50" charset="-128"/>
              </a:rPr>
              <a:t>活用</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の取組み事例②　～様々なデジタルツールを使って商店街や周辺エリアの魅力を発信～</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6D083A1-81DB-40FB-995E-F725057585B8}"/>
              </a:ext>
            </a:extLst>
          </p:cNvPr>
          <p:cNvSpPr txBox="1"/>
          <p:nvPr/>
        </p:nvSpPr>
        <p:spPr>
          <a:xfrm>
            <a:off x="293415" y="1454958"/>
            <a:ext cx="9303658" cy="833305"/>
          </a:xfrm>
          <a:prstGeom prst="rect">
            <a:avLst/>
          </a:prstGeom>
          <a:noFill/>
        </p:spPr>
        <p:txBody>
          <a:bodyPr wrap="square" rtlCol="0">
            <a:spAutoFit/>
          </a:bodyPr>
          <a:lstStyle/>
          <a:p>
            <a:pPr>
              <a:lnSpc>
                <a:spcPts val="2000"/>
              </a:lnSpc>
            </a:pPr>
            <a:r>
              <a:rPr lang="ja-JP" altLang="en-US" sz="1400" b="1" u="sng" dirty="0">
                <a:latin typeface="Meiryo UI" panose="020B0604030504040204" pitchFamily="50" charset="-128"/>
                <a:ea typeface="Meiryo UI" panose="020B0604030504040204" pitchFamily="50" charset="-128"/>
              </a:rPr>
              <a:t>スマートフォンを利用したイベント開催や音声ガイドの活用など、ニューノーマルに沿った商店街活性化</a:t>
            </a:r>
          </a:p>
          <a:p>
            <a:pPr>
              <a:lnSpc>
                <a:spcPts val="2000"/>
              </a:lnSpc>
            </a:pPr>
            <a:r>
              <a:rPr lang="ja-JP" altLang="en-US" sz="1400" dirty="0">
                <a:latin typeface="Meiryo UI" panose="020B0604030504040204" pitchFamily="50" charset="-128"/>
                <a:ea typeface="Meiryo UI" panose="020B0604030504040204" pitchFamily="50" charset="-128"/>
              </a:rPr>
              <a:t>　商店街情報を発信したり、歴史のスポットの語り部の音声をスマートフォンでその場で聴けるなど、様々なデジタルツールを活用し商店街の魅力を発信します。</a:t>
            </a:r>
          </a:p>
        </p:txBody>
      </p:sp>
      <p:cxnSp>
        <p:nvCxnSpPr>
          <p:cNvPr id="81" name="直線コネクタ 80">
            <a:extLst>
              <a:ext uri="{FF2B5EF4-FFF2-40B4-BE49-F238E27FC236}">
                <a16:creationId xmlns:a16="http://schemas.microsoft.com/office/drawing/2014/main" id="{66CD5BEC-902A-4A22-A682-581652163FBB}"/>
              </a:ext>
            </a:extLst>
          </p:cNvPr>
          <p:cNvCxnSpPr>
            <a:cxnSpLocks/>
          </p:cNvCxnSpPr>
          <p:nvPr/>
        </p:nvCxnSpPr>
        <p:spPr>
          <a:xfrm>
            <a:off x="283553" y="6303753"/>
            <a:ext cx="92958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642D85F3-6276-4583-84C6-A9931F94032F}"/>
              </a:ext>
            </a:extLst>
          </p:cNvPr>
          <p:cNvCxnSpPr>
            <a:cxnSpLocks/>
          </p:cNvCxnSpPr>
          <p:nvPr/>
        </p:nvCxnSpPr>
        <p:spPr>
          <a:xfrm>
            <a:off x="322159" y="2327963"/>
            <a:ext cx="930365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45B2AD1F-6211-4995-8A57-20E830799496}"/>
              </a:ext>
            </a:extLst>
          </p:cNvPr>
          <p:cNvSpPr txBox="1"/>
          <p:nvPr/>
        </p:nvSpPr>
        <p:spPr>
          <a:xfrm>
            <a:off x="3066811" y="2499315"/>
            <a:ext cx="228877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商店街魅力の音声ガイド</a:t>
            </a:r>
            <a:endParaRPr lang="en-US" altLang="ja-JP" sz="1200" b="1" dirty="0">
              <a:solidFill>
                <a:prstClr val="black"/>
              </a:solidFill>
              <a:latin typeface="Meiryo UI" panose="020B0604030504040204" pitchFamily="50" charset="-128"/>
              <a:ea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rPr>
              <a:t>　紹介スポットの特色を音声収録し、商店街の</a:t>
            </a:r>
            <a:r>
              <a:rPr lang="en-US" altLang="ja-JP" sz="1200" dirty="0">
                <a:latin typeface="Meiryo UI" panose="020B0604030504040204" pitchFamily="50" charset="-128"/>
                <a:ea typeface="Meiryo UI" panose="020B0604030504040204" pitchFamily="50" charset="-128"/>
              </a:rPr>
              <a:t>Web</a:t>
            </a:r>
            <a:r>
              <a:rPr lang="ja-JP" altLang="en-US" sz="1200" dirty="0">
                <a:latin typeface="Meiryo UI" panose="020B0604030504040204" pitchFamily="50" charset="-128"/>
                <a:ea typeface="Meiryo UI" panose="020B0604030504040204" pitchFamily="50" charset="-128"/>
              </a:rPr>
              <a:t>サイトや、ガイドマップに</a:t>
            </a:r>
            <a:r>
              <a:rPr lang="en-US" altLang="ja-JP" sz="1200" dirty="0">
                <a:latin typeface="Meiryo UI" panose="020B0604030504040204" pitchFamily="50" charset="-128"/>
                <a:ea typeface="Meiryo UI" panose="020B0604030504040204" pitchFamily="50" charset="-128"/>
              </a:rPr>
              <a:t>QR</a:t>
            </a:r>
            <a:r>
              <a:rPr lang="ja-JP" altLang="en-US" sz="1200" dirty="0">
                <a:latin typeface="Meiryo UI" panose="020B0604030504040204" pitchFamily="50" charset="-128"/>
                <a:ea typeface="Meiryo UI" panose="020B0604030504040204" pitchFamily="50" charset="-128"/>
              </a:rPr>
              <a:t>コードを掲載</a:t>
            </a:r>
            <a:endParaRPr lang="en-US" altLang="ja-JP" sz="1200" dirty="0">
              <a:latin typeface="Meiryo UI" panose="020B0604030504040204" pitchFamily="50" charset="-128"/>
              <a:ea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Web</a:t>
            </a:r>
            <a:r>
              <a:rPr lang="ja-JP" altLang="en-US" sz="1200" dirty="0">
                <a:latin typeface="Meiryo UI" panose="020B0604030504040204" pitchFamily="50" charset="-128"/>
                <a:ea typeface="Meiryo UI" panose="020B0604030504040204" pitchFamily="50" charset="-128"/>
              </a:rPr>
              <a:t>サイトや現地での音声ガイドを通じて商店街の魅力を発信</a:t>
            </a:r>
            <a:endParaRPr lang="en-US" altLang="ja-JP" sz="120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819C1AD4-4F7B-4ABC-A682-F5D1BC68A24A}"/>
              </a:ext>
            </a:extLst>
          </p:cNvPr>
          <p:cNvSpPr txBox="1"/>
          <p:nvPr/>
        </p:nvSpPr>
        <p:spPr>
          <a:xfrm>
            <a:off x="2990186" y="4666175"/>
            <a:ext cx="1093569"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紹介スポットの</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案内音声を収録</a:t>
            </a:r>
            <a:endPar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E58F7A28-B160-4785-965A-507E56856540}"/>
              </a:ext>
            </a:extLst>
          </p:cNvPr>
          <p:cNvPicPr>
            <a:picLocks noChangeAspect="1"/>
          </p:cNvPicPr>
          <p:nvPr/>
        </p:nvPicPr>
        <p:blipFill>
          <a:blip r:embed="rId2"/>
          <a:stretch>
            <a:fillRect/>
          </a:stretch>
        </p:blipFill>
        <p:spPr>
          <a:xfrm>
            <a:off x="3039214" y="3816250"/>
            <a:ext cx="992642" cy="867357"/>
          </a:xfrm>
          <a:prstGeom prst="rect">
            <a:avLst/>
          </a:prstGeom>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08C26680-8165-4C54-8352-B0965F21FC29}"/>
              </a:ext>
            </a:extLst>
          </p:cNvPr>
          <p:cNvPicPr>
            <a:picLocks noChangeAspect="1"/>
          </p:cNvPicPr>
          <p:nvPr/>
        </p:nvPicPr>
        <p:blipFill>
          <a:blip r:embed="rId3"/>
          <a:stretch>
            <a:fillRect/>
          </a:stretch>
        </p:blipFill>
        <p:spPr>
          <a:xfrm>
            <a:off x="3339814" y="5467544"/>
            <a:ext cx="400109" cy="420627"/>
          </a:xfrm>
          <a:prstGeom prst="rect">
            <a:avLst/>
          </a:prstGeom>
        </p:spPr>
      </p:pic>
      <p:pic>
        <p:nvPicPr>
          <p:cNvPr id="51" name="図 50">
            <a:extLst>
              <a:ext uri="{FF2B5EF4-FFF2-40B4-BE49-F238E27FC236}">
                <a16:creationId xmlns:a16="http://schemas.microsoft.com/office/drawing/2014/main" id="{04A0CD08-2925-4BB8-9E94-5070AB44CCD9}"/>
              </a:ext>
            </a:extLst>
          </p:cNvPr>
          <p:cNvPicPr>
            <a:picLocks noChangeAspect="1"/>
          </p:cNvPicPr>
          <p:nvPr/>
        </p:nvPicPr>
        <p:blipFill>
          <a:blip r:embed="rId4"/>
          <a:stretch>
            <a:fillRect/>
          </a:stretch>
        </p:blipFill>
        <p:spPr>
          <a:xfrm>
            <a:off x="4297803" y="3757947"/>
            <a:ext cx="1039558" cy="1793360"/>
          </a:xfrm>
          <a:prstGeom prst="rect">
            <a:avLst/>
          </a:prstGeom>
        </p:spPr>
      </p:pic>
      <p:pic>
        <p:nvPicPr>
          <p:cNvPr id="59" name="図 58">
            <a:extLst>
              <a:ext uri="{FF2B5EF4-FFF2-40B4-BE49-F238E27FC236}">
                <a16:creationId xmlns:a16="http://schemas.microsoft.com/office/drawing/2014/main" id="{FCA1A63D-AF71-42DE-9EA0-5BD270323DEC}"/>
              </a:ext>
            </a:extLst>
          </p:cNvPr>
          <p:cNvPicPr>
            <a:picLocks noChangeAspect="1"/>
          </p:cNvPicPr>
          <p:nvPr/>
        </p:nvPicPr>
        <p:blipFill>
          <a:blip r:embed="rId5"/>
          <a:stretch>
            <a:fillRect/>
          </a:stretch>
        </p:blipFill>
        <p:spPr>
          <a:xfrm>
            <a:off x="378241" y="3786775"/>
            <a:ext cx="1166756" cy="1090993"/>
          </a:xfrm>
          <a:prstGeom prst="rect">
            <a:avLst/>
          </a:prstGeom>
        </p:spPr>
      </p:pic>
      <p:sp>
        <p:nvSpPr>
          <p:cNvPr id="61" name="テキスト ボックス 60">
            <a:extLst>
              <a:ext uri="{FF2B5EF4-FFF2-40B4-BE49-F238E27FC236}">
                <a16:creationId xmlns:a16="http://schemas.microsoft.com/office/drawing/2014/main" id="{45B2AD1F-6211-4995-8A57-20E830799496}"/>
              </a:ext>
            </a:extLst>
          </p:cNvPr>
          <p:cNvSpPr txBox="1"/>
          <p:nvPr/>
        </p:nvSpPr>
        <p:spPr>
          <a:xfrm>
            <a:off x="373085" y="2502567"/>
            <a:ext cx="2590805" cy="1200329"/>
          </a:xfrm>
          <a:prstGeom prst="rect">
            <a:avLst/>
          </a:prstGeom>
          <a:noFill/>
        </p:spPr>
        <p:txBody>
          <a:bodyPr wrap="square">
            <a:spAutoFit/>
          </a:bodyPr>
          <a:lstStyle/>
          <a:p>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GPS</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アートラン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歩いた経路をスマートフォンに表示して絵を完成させるイベント</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商店街周辺の地図を配布することで、エリアの店舗や名所の魅力発見のきっかけづくりに寄与</a:t>
            </a:r>
            <a:endParaRPr lang="ja-JP" altLang="en-US" sz="1200" dirty="0">
              <a:latin typeface="Meiryo UI" panose="020B0604030504040204" pitchFamily="50" charset="-128"/>
              <a:ea typeface="Meiryo UI" panose="020B0604030504040204" pitchFamily="50" charset="-128"/>
            </a:endParaRPr>
          </a:p>
        </p:txBody>
      </p:sp>
      <p:pic>
        <p:nvPicPr>
          <p:cNvPr id="62" name="図 61">
            <a:extLst>
              <a:ext uri="{FF2B5EF4-FFF2-40B4-BE49-F238E27FC236}">
                <a16:creationId xmlns:a16="http://schemas.microsoft.com/office/drawing/2014/main" id="{FD9064FA-1650-41CB-86CB-B7F132DA3A15}"/>
              </a:ext>
            </a:extLst>
          </p:cNvPr>
          <p:cNvPicPr>
            <a:picLocks noChangeAspect="1"/>
          </p:cNvPicPr>
          <p:nvPr/>
        </p:nvPicPr>
        <p:blipFill>
          <a:blip r:embed="rId6"/>
          <a:stretch>
            <a:fillRect/>
          </a:stretch>
        </p:blipFill>
        <p:spPr>
          <a:xfrm>
            <a:off x="1582779" y="3776984"/>
            <a:ext cx="1290673" cy="1982692"/>
          </a:xfrm>
          <a:prstGeom prst="rect">
            <a:avLst/>
          </a:prstGeom>
        </p:spPr>
      </p:pic>
      <p:sp>
        <p:nvSpPr>
          <p:cNvPr id="67" name="二等辺三角形 66"/>
          <p:cNvSpPr/>
          <p:nvPr/>
        </p:nvSpPr>
        <p:spPr>
          <a:xfrm rot="10800000">
            <a:off x="3352176" y="5158362"/>
            <a:ext cx="377267" cy="233546"/>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819C1AD4-4F7B-4ABC-A682-F5D1BC68A24A}"/>
              </a:ext>
            </a:extLst>
          </p:cNvPr>
          <p:cNvSpPr txBox="1"/>
          <p:nvPr/>
        </p:nvSpPr>
        <p:spPr>
          <a:xfrm>
            <a:off x="3914696" y="5665740"/>
            <a:ext cx="1800493" cy="5770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音声ガイドを聴取できる</a:t>
            </a:r>
            <a:endParaRPr lang="en-US" altLang="ja-JP" sz="105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Web</a:t>
            </a:r>
            <a:r>
              <a:rPr kumimoji="1" lang="ja-JP" altLang="en-US"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サイト</a:t>
            </a:r>
            <a:endParaRPr kumimoji="1" lang="en-US" altLang="ja-JP"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（千日前道具屋筋商店街）</a:t>
            </a:r>
            <a:endParaRPr kumimoji="1" lang="en-US" altLang="ja-JP"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819C1AD4-4F7B-4ABC-A682-F5D1BC68A24A}"/>
              </a:ext>
            </a:extLst>
          </p:cNvPr>
          <p:cNvSpPr txBox="1"/>
          <p:nvPr/>
        </p:nvSpPr>
        <p:spPr>
          <a:xfrm>
            <a:off x="239165" y="4929266"/>
            <a:ext cx="1375698"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Meiryo UI" panose="020B0604030504040204" pitchFamily="50" charset="-128"/>
                <a:ea typeface="Meiryo UI" panose="020B0604030504040204" pitchFamily="50" charset="-128"/>
              </a:rPr>
              <a:t>GPS</a:t>
            </a:r>
            <a:r>
              <a:rPr lang="ja-JP" altLang="en-US" sz="1050" dirty="0">
                <a:solidFill>
                  <a:prstClr val="black"/>
                </a:solidFill>
                <a:latin typeface="Meiryo UI" panose="020B0604030504040204" pitchFamily="50" charset="-128"/>
                <a:ea typeface="Meiryo UI" panose="020B0604030504040204" pitchFamily="50" charset="-128"/>
              </a:rPr>
              <a:t>アートランの様子</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（京橋商店街）</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819C1AD4-4F7B-4ABC-A682-F5D1BC68A24A}"/>
              </a:ext>
            </a:extLst>
          </p:cNvPr>
          <p:cNvSpPr txBox="1"/>
          <p:nvPr/>
        </p:nvSpPr>
        <p:spPr>
          <a:xfrm>
            <a:off x="1461124" y="5795429"/>
            <a:ext cx="1489510"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Meiryo UI" panose="020B0604030504040204" pitchFamily="50" charset="-128"/>
                <a:ea typeface="Meiryo UI" panose="020B0604030504040204" pitchFamily="50" charset="-128"/>
              </a:rPr>
              <a:t>GPS</a:t>
            </a:r>
            <a:r>
              <a:rPr lang="ja-JP" altLang="en-US" sz="1050" dirty="0">
                <a:solidFill>
                  <a:prstClr val="black"/>
                </a:solidFill>
                <a:latin typeface="Meiryo UI" panose="020B0604030504040204" pitchFamily="50" charset="-128"/>
                <a:ea typeface="Meiryo UI" panose="020B0604030504040204" pitchFamily="50" charset="-128"/>
              </a:rPr>
              <a:t>アートラン用のマップ</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（京橋商店街）</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45B2AD1F-6211-4995-8A57-20E830799496}"/>
              </a:ext>
            </a:extLst>
          </p:cNvPr>
          <p:cNvSpPr txBox="1"/>
          <p:nvPr/>
        </p:nvSpPr>
        <p:spPr>
          <a:xfrm>
            <a:off x="5630782" y="2499315"/>
            <a:ext cx="186072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商店街公式アプリ</a:t>
            </a:r>
            <a:endParaRPr lang="en-US" altLang="ja-JP" sz="1200" b="1" dirty="0">
              <a:solidFill>
                <a:prstClr val="black"/>
              </a:solidFill>
              <a:latin typeface="Meiryo UI" panose="020B0604030504040204" pitchFamily="50" charset="-128"/>
              <a:ea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rPr>
              <a:t>　観光・待ち合わせスポット・便利情報と、商店街ニュースなどを掲載</a:t>
            </a:r>
            <a:endParaRPr lang="en-US" altLang="ja-JP" sz="1200" dirty="0">
              <a:latin typeface="Meiryo UI" panose="020B0604030504040204" pitchFamily="50" charset="-128"/>
              <a:ea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rPr>
              <a:t>　更新情報を直接利用者にお届け</a:t>
            </a:r>
            <a:endParaRPr lang="en-US" altLang="ja-JP" sz="1200" dirty="0">
              <a:latin typeface="Meiryo UI" panose="020B0604030504040204" pitchFamily="50" charset="-128"/>
              <a:ea typeface="Meiryo UI" panose="020B0604030504040204" pitchFamily="50" charset="-128"/>
            </a:endParaRPr>
          </a:p>
        </p:txBody>
      </p:sp>
      <p:pic>
        <p:nvPicPr>
          <p:cNvPr id="35" name="図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3283" y="3747586"/>
            <a:ext cx="1085680" cy="1931062"/>
          </a:xfrm>
          <a:prstGeom prst="rect">
            <a:avLst/>
          </a:prstGeom>
          <a:ln>
            <a:noFill/>
          </a:ln>
          <a:effectLst>
            <a:outerShdw blurRad="50800" dist="38100" dir="2700000" algn="tl" rotWithShape="0">
              <a:prstClr val="black">
                <a:alpha val="40000"/>
              </a:prstClr>
            </a:outerShdw>
          </a:effectLst>
        </p:spPr>
      </p:pic>
      <p:sp>
        <p:nvSpPr>
          <p:cNvPr id="38" name="テキスト ボックス 37">
            <a:extLst>
              <a:ext uri="{FF2B5EF4-FFF2-40B4-BE49-F238E27FC236}">
                <a16:creationId xmlns:a16="http://schemas.microsoft.com/office/drawing/2014/main" id="{819C1AD4-4F7B-4ABC-A682-F5D1BC68A24A}"/>
              </a:ext>
            </a:extLst>
          </p:cNvPr>
          <p:cNvSpPr txBox="1"/>
          <p:nvPr/>
        </p:nvSpPr>
        <p:spPr>
          <a:xfrm>
            <a:off x="5835181" y="5795429"/>
            <a:ext cx="1261884"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商店街アプリ</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（戎橋筋商店街）</a:t>
            </a:r>
            <a:endPar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FEE2DEA5-A212-4A77-BDC8-371DD2AC4ABE}"/>
              </a:ext>
            </a:extLst>
          </p:cNvPr>
          <p:cNvSpPr txBox="1"/>
          <p:nvPr/>
        </p:nvSpPr>
        <p:spPr>
          <a:xfrm>
            <a:off x="3077242" y="5152897"/>
            <a:ext cx="92525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音声データ化</a:t>
            </a:r>
            <a:endPar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36" name="図 35">
            <a:extLst>
              <a:ext uri="{FF2B5EF4-FFF2-40B4-BE49-F238E27FC236}">
                <a16:creationId xmlns:a16="http://schemas.microsoft.com/office/drawing/2014/main" id="{FD9064FA-1650-41CB-86CB-B7F132DA3A1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589905" y="3954916"/>
            <a:ext cx="1814916" cy="1384995"/>
          </a:xfrm>
          <a:prstGeom prst="rect">
            <a:avLst/>
          </a:prstGeom>
          <a:effectLst>
            <a:outerShdw blurRad="50800" dist="38100" dir="2700000" algn="tl" rotWithShape="0">
              <a:prstClr val="black">
                <a:alpha val="40000"/>
              </a:prstClr>
            </a:outerShdw>
          </a:effectLst>
        </p:spPr>
      </p:pic>
      <p:sp>
        <p:nvSpPr>
          <p:cNvPr id="37" name="テキスト ボックス 36">
            <a:extLst>
              <a:ext uri="{FF2B5EF4-FFF2-40B4-BE49-F238E27FC236}">
                <a16:creationId xmlns:a16="http://schemas.microsoft.com/office/drawing/2014/main" id="{FD5F0F00-F4EC-95CB-9223-96812DD4916F}"/>
              </a:ext>
            </a:extLst>
          </p:cNvPr>
          <p:cNvSpPr txBox="1"/>
          <p:nvPr/>
        </p:nvSpPr>
        <p:spPr>
          <a:xfrm>
            <a:off x="7443023" y="5665740"/>
            <a:ext cx="2137969"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放送は</a:t>
            </a:r>
            <a:r>
              <a:rPr kumimoji="1" lang="en-US" altLang="ja-JP" sz="1050"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rPr>
              <a:t>radiko</a:t>
            </a:r>
            <a:r>
              <a:rPr kumimoji="1" lang="ja-JP" altLang="en-US"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アプリからも聴くことができ、エリア外にも商店街を広く</a:t>
            </a:r>
            <a:r>
              <a:rPr kumimoji="1" lang="en-US" altLang="ja-JP"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PR</a:t>
            </a:r>
            <a:r>
              <a:rPr kumimoji="1" lang="ja-JP" altLang="en-US"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ja-JP" altLang="en-US"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森小路京かい道商店会</a:t>
            </a:r>
            <a:r>
              <a:rPr kumimoji="1" lang="en-US" altLang="ja-JP"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p>
        </p:txBody>
      </p:sp>
      <p:sp>
        <p:nvSpPr>
          <p:cNvPr id="39" name="テキスト ボックス 38">
            <a:extLst>
              <a:ext uri="{FF2B5EF4-FFF2-40B4-BE49-F238E27FC236}">
                <a16:creationId xmlns:a16="http://schemas.microsoft.com/office/drawing/2014/main" id="{BE3F319B-8757-8F0E-E945-473BE39EA964}"/>
              </a:ext>
            </a:extLst>
          </p:cNvPr>
          <p:cNvSpPr txBox="1"/>
          <p:nvPr/>
        </p:nvSpPr>
        <p:spPr>
          <a:xfrm>
            <a:off x="7589905" y="2499315"/>
            <a:ext cx="194469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latin typeface="Meiryo UI" panose="020B0604030504040204" pitchFamily="50" charset="-128"/>
                <a:ea typeface="Meiryo UI" panose="020B0604030504040204" pitchFamily="50" charset="-128"/>
              </a:rPr>
              <a:t>商店街から</a:t>
            </a:r>
            <a:r>
              <a:rPr lang="en-US" altLang="ja-JP" sz="1200" b="1" dirty="0">
                <a:latin typeface="Meiryo UI" panose="020B0604030504040204" pitchFamily="50" charset="-128"/>
                <a:ea typeface="Meiryo UI" panose="020B0604030504040204" pitchFamily="50" charset="-128"/>
              </a:rPr>
              <a:t>FM</a:t>
            </a:r>
            <a:r>
              <a:rPr lang="ja-JP" altLang="en-US" sz="1200" b="1" dirty="0">
                <a:latin typeface="Meiryo UI" panose="020B0604030504040204" pitchFamily="50" charset="-128"/>
                <a:ea typeface="Meiryo UI" panose="020B0604030504040204" pitchFamily="50" charset="-128"/>
              </a:rPr>
              <a:t>ラジオ放送をリアルタイム配信</a:t>
            </a:r>
            <a:endParaRPr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ラジオの番組内で、番組名物</a:t>
            </a:r>
            <a:r>
              <a:rPr lang="en-US" altLang="ja-JP" sz="1200" dirty="0">
                <a:latin typeface="Meiryo UI" panose="020B0604030504040204" pitchFamily="50" charset="-128"/>
                <a:ea typeface="Meiryo UI" panose="020B0604030504040204" pitchFamily="50" charset="-128"/>
              </a:rPr>
              <a:t>DJ</a:t>
            </a:r>
            <a:r>
              <a:rPr lang="ja-JP" altLang="en-US" sz="1200" dirty="0">
                <a:latin typeface="Meiryo UI" panose="020B0604030504040204" pitchFamily="50" charset="-128"/>
                <a:ea typeface="Meiryo UI" panose="020B0604030504040204" pitchFamily="50" charset="-128"/>
              </a:rPr>
              <a:t>が商店街に設置した</a:t>
            </a:r>
            <a:r>
              <a:rPr lang="en-US" altLang="ja-JP" sz="1200" dirty="0">
                <a:latin typeface="Meiryo UI" panose="020B0604030504040204" pitchFamily="50" charset="-128"/>
                <a:ea typeface="Meiryo UI" panose="020B0604030504040204" pitchFamily="50" charset="-128"/>
              </a:rPr>
              <a:t>DJ</a:t>
            </a:r>
            <a:r>
              <a:rPr lang="ja-JP" altLang="en-US" sz="1200" dirty="0">
                <a:latin typeface="Meiryo UI" panose="020B0604030504040204" pitchFamily="50" charset="-128"/>
                <a:ea typeface="Meiryo UI" panose="020B0604030504040204" pitchFamily="50" charset="-128"/>
              </a:rPr>
              <a:t>ブースから商店街の生の賑わいをリアルタイム配信</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91185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取組み事例　</a:t>
            </a:r>
            <a:r>
              <a:rPr lang="en-US" altLang="ja-JP" b="1" dirty="0">
                <a:latin typeface="Meiryo UI" panose="020B0604030504040204" pitchFamily="50" charset="-128"/>
                <a:ea typeface="Meiryo UI" panose="020B0604030504040204" pitchFamily="50" charset="-128"/>
              </a:rPr>
              <a:t> (1)ICT</a:t>
            </a:r>
            <a:r>
              <a:rPr lang="ja-JP" altLang="en-US" b="1" dirty="0">
                <a:latin typeface="Meiryo UI" panose="020B0604030504040204" pitchFamily="50" charset="-128"/>
                <a:ea typeface="Meiryo UI" panose="020B0604030504040204" pitchFamily="50" charset="-128"/>
              </a:rPr>
              <a:t>活用の取組み事例③</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ADCF03EF-1134-479E-953E-4AFA521250A6}"/>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21</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275772" y="768500"/>
            <a:ext cx="9303657" cy="58196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dirty="0">
                <a:solidFill>
                  <a:schemeClr val="tx1"/>
                </a:solidFill>
                <a:latin typeface="Meiryo UI" panose="020B0604030504040204" pitchFamily="50" charset="-128"/>
                <a:ea typeface="Meiryo UI" panose="020B0604030504040204" pitchFamily="50" charset="-128"/>
              </a:rPr>
              <a:t>DX</a:t>
            </a:r>
            <a:r>
              <a:rPr lang="ja-JP" altLang="en-US" dirty="0">
                <a:solidFill>
                  <a:schemeClr val="tx1"/>
                </a:solidFill>
                <a:latin typeface="Meiryo UI" panose="020B0604030504040204" pitchFamily="50" charset="-128"/>
                <a:ea typeface="Meiryo UI" panose="020B0604030504040204" pitchFamily="50" charset="-128"/>
              </a:rPr>
              <a:t>を導入した取組み事例　 ～</a:t>
            </a:r>
            <a:r>
              <a:rPr lang="en-US" altLang="ja-JP" dirty="0">
                <a:solidFill>
                  <a:schemeClr val="tx1"/>
                </a:solidFill>
                <a:latin typeface="Meiryo UI" panose="020B0604030504040204" pitchFamily="50" charset="-128"/>
                <a:ea typeface="Meiryo UI" panose="020B0604030504040204" pitchFamily="50" charset="-128"/>
              </a:rPr>
              <a:t>DX</a:t>
            </a:r>
            <a:r>
              <a:rPr lang="ja-JP" altLang="en-US" dirty="0">
                <a:solidFill>
                  <a:schemeClr val="tx1"/>
                </a:solidFill>
                <a:latin typeface="Meiryo UI" panose="020B0604030504040204" pitchFamily="50" charset="-128"/>
                <a:ea typeface="Meiryo UI" panose="020B0604030504040204" pitchFamily="50" charset="-128"/>
              </a:rPr>
              <a:t>活用による商店街の様々な魅力発信～</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6D083A1-81DB-40FB-995E-F725057585B8}"/>
              </a:ext>
            </a:extLst>
          </p:cNvPr>
          <p:cNvSpPr txBox="1"/>
          <p:nvPr/>
        </p:nvSpPr>
        <p:spPr>
          <a:xfrm>
            <a:off x="275771" y="1520896"/>
            <a:ext cx="9303658" cy="833305"/>
          </a:xfrm>
          <a:prstGeom prst="rect">
            <a:avLst/>
          </a:prstGeom>
          <a:noFill/>
        </p:spPr>
        <p:txBody>
          <a:bodyPr wrap="square" rtlCol="0">
            <a:spAutoFit/>
          </a:bodyPr>
          <a:lstStyle/>
          <a:p>
            <a:pPr>
              <a:lnSpc>
                <a:spcPts val="2000"/>
              </a:lnSpc>
            </a:pPr>
            <a:r>
              <a:rPr lang="ja-JP" altLang="en-US" sz="1400" b="1" u="sng" dirty="0">
                <a:latin typeface="Meiryo UI" panose="020B0604030504040204" pitchFamily="50" charset="-128"/>
                <a:ea typeface="Meiryo UI" panose="020B0604030504040204" pitchFamily="50" charset="-128"/>
              </a:rPr>
              <a:t>仮想空間でのデジタルや</a:t>
            </a:r>
            <a:r>
              <a:rPr lang="en-US" altLang="ja-JP" sz="1400" b="1" u="sng" dirty="0">
                <a:latin typeface="Meiryo UI" panose="020B0604030504040204" pitchFamily="50" charset="-128"/>
                <a:ea typeface="Meiryo UI" panose="020B0604030504040204" pitchFamily="50" charset="-128"/>
              </a:rPr>
              <a:t>CG</a:t>
            </a:r>
            <a:r>
              <a:rPr lang="ja-JP" altLang="en-US" sz="1400" b="1" u="sng" dirty="0">
                <a:latin typeface="Meiryo UI" panose="020B0604030504040204" pitchFamily="50" charset="-128"/>
                <a:ea typeface="Meiryo UI" panose="020B0604030504040204" pitchFamily="50" charset="-128"/>
              </a:rPr>
              <a:t>技術、リアルタイム配信を活用してコンテンツや体験を通じて商店街の楽しみ方を多様化</a:t>
            </a:r>
          </a:p>
          <a:p>
            <a:pPr>
              <a:lnSpc>
                <a:spcPts val="2000"/>
              </a:lnSpc>
            </a:pPr>
            <a:r>
              <a:rPr lang="ja-JP" altLang="en-US" sz="1400" dirty="0">
                <a:latin typeface="Meiryo UI" panose="020B0604030504040204" pitchFamily="50" charset="-128"/>
                <a:ea typeface="Meiryo UI" panose="020B0604030504040204" pitchFamily="50" charset="-128"/>
              </a:rPr>
              <a:t>　誰もがどこでも繋がることが可能なバーチャル商店街やリアルタイム等の配信で、商店街と人がインタラクティブに繋がることができ、</a:t>
            </a:r>
            <a:endParaRPr lang="en-US" altLang="ja-JP" sz="1400" dirty="0">
              <a:latin typeface="Meiryo UI" panose="020B0604030504040204" pitchFamily="50" charset="-128"/>
              <a:ea typeface="Meiryo UI" panose="020B0604030504040204" pitchFamily="50" charset="-128"/>
            </a:endParaRPr>
          </a:p>
          <a:p>
            <a:pPr>
              <a:lnSpc>
                <a:spcPts val="2000"/>
              </a:lnSpc>
            </a:pPr>
            <a:r>
              <a:rPr lang="ja-JP" altLang="en-US" sz="1400" dirty="0">
                <a:latin typeface="Meiryo UI" panose="020B0604030504040204" pitchFamily="50" charset="-128"/>
                <a:ea typeface="Meiryo UI" panose="020B0604030504040204" pitchFamily="50" charset="-128"/>
              </a:rPr>
              <a:t>世代を越えて様々なコンテンツや体験が共有可能になることで、集客の新規世代開拓や活性化。</a:t>
            </a:r>
          </a:p>
        </p:txBody>
      </p:sp>
      <p:cxnSp>
        <p:nvCxnSpPr>
          <p:cNvPr id="82" name="直線コネクタ 81">
            <a:extLst>
              <a:ext uri="{FF2B5EF4-FFF2-40B4-BE49-F238E27FC236}">
                <a16:creationId xmlns:a16="http://schemas.microsoft.com/office/drawing/2014/main" id="{642D85F3-6276-4583-84C6-A9931F94032F}"/>
              </a:ext>
            </a:extLst>
          </p:cNvPr>
          <p:cNvCxnSpPr>
            <a:cxnSpLocks/>
          </p:cNvCxnSpPr>
          <p:nvPr/>
        </p:nvCxnSpPr>
        <p:spPr>
          <a:xfrm>
            <a:off x="275771" y="2391806"/>
            <a:ext cx="93036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42D85F3-6276-4583-84C6-A9931F94032F}"/>
              </a:ext>
            </a:extLst>
          </p:cNvPr>
          <p:cNvCxnSpPr>
            <a:cxnSpLocks/>
          </p:cNvCxnSpPr>
          <p:nvPr/>
        </p:nvCxnSpPr>
        <p:spPr>
          <a:xfrm flipV="1">
            <a:off x="7212658" y="2578401"/>
            <a:ext cx="0" cy="345716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5CDB135-8CAA-4DBC-AB9B-C516DC8FEF55}"/>
              </a:ext>
            </a:extLst>
          </p:cNvPr>
          <p:cNvSpPr txBox="1"/>
          <p:nvPr/>
        </p:nvSpPr>
        <p:spPr>
          <a:xfrm>
            <a:off x="7562797" y="5832008"/>
            <a:ext cx="1780792"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国</a:t>
            </a:r>
            <a:r>
              <a:rPr lang="en-US" altLang="ja-JP" sz="1200" dirty="0">
                <a:latin typeface="Meiryo UI" panose="020B0604030504040204" pitchFamily="50" charset="-128"/>
                <a:ea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rPr>
              <a:t>掲載事例</a:t>
            </a:r>
          </a:p>
        </p:txBody>
      </p:sp>
      <p:sp>
        <p:nvSpPr>
          <p:cNvPr id="27" name="テキスト ボックス 26">
            <a:extLst>
              <a:ext uri="{FF2B5EF4-FFF2-40B4-BE49-F238E27FC236}">
                <a16:creationId xmlns:a16="http://schemas.microsoft.com/office/drawing/2014/main" id="{45B2AD1F-6211-4995-8A57-20E830799496}"/>
              </a:ext>
            </a:extLst>
          </p:cNvPr>
          <p:cNvSpPr txBox="1"/>
          <p:nvPr/>
        </p:nvSpPr>
        <p:spPr>
          <a:xfrm>
            <a:off x="4260548" y="2589709"/>
            <a:ext cx="287587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商店街で体験できる</a:t>
            </a:r>
            <a:r>
              <a:rPr lang="en-US" altLang="ja-JP" sz="1200" b="1" dirty="0">
                <a:solidFill>
                  <a:prstClr val="black"/>
                </a:solidFill>
                <a:latin typeface="Meiryo UI" panose="020B0604030504040204" pitchFamily="50" charset="-128"/>
                <a:ea typeface="Meiryo UI" panose="020B0604030504040204" pitchFamily="50" charset="-128"/>
              </a:rPr>
              <a:t>AR</a:t>
            </a:r>
            <a:r>
              <a:rPr lang="ja-JP" altLang="en-US" sz="1200" b="1" dirty="0">
                <a:solidFill>
                  <a:prstClr val="black"/>
                </a:solidFill>
                <a:latin typeface="Meiryo UI" panose="020B0604030504040204" pitchFamily="50" charset="-128"/>
                <a:ea typeface="Meiryo UI" panose="020B0604030504040204" pitchFamily="50" charset="-128"/>
              </a:rPr>
              <a:t>コンテンツ</a:t>
            </a:r>
            <a:r>
              <a:rPr lang="ja-JP" altLang="en-US" sz="12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スマートフォンカメラで</a:t>
            </a:r>
            <a:r>
              <a:rPr lang="en-US" altLang="ja-JP" sz="1200" dirty="0">
                <a:latin typeface="Meiryo UI" panose="020B0604030504040204" pitchFamily="50" charset="-128"/>
                <a:ea typeface="Meiryo UI" panose="020B0604030504040204" pitchFamily="50" charset="-128"/>
              </a:rPr>
              <a:t>MAP</a:t>
            </a:r>
            <a:r>
              <a:rPr lang="ja-JP" altLang="en-US" sz="1200" dirty="0">
                <a:latin typeface="Meiryo UI" panose="020B0604030504040204" pitchFamily="50" charset="-128"/>
                <a:ea typeface="Meiryo UI" panose="020B0604030504040204" pitchFamily="50" charset="-128"/>
              </a:rPr>
              <a:t>の</a:t>
            </a:r>
            <a:r>
              <a:rPr lang="en-US" altLang="ja-JP" sz="1200" dirty="0">
                <a:latin typeface="Meiryo UI" panose="020B0604030504040204" pitchFamily="50" charset="-128"/>
                <a:ea typeface="Meiryo UI" panose="020B0604030504040204" pitchFamily="50" charset="-128"/>
              </a:rPr>
              <a:t>XR</a:t>
            </a:r>
            <a:r>
              <a:rPr lang="ja-JP" altLang="en-US" sz="1200" dirty="0">
                <a:latin typeface="Meiryo UI" panose="020B0604030504040204" pitchFamily="50" charset="-128"/>
                <a:ea typeface="Meiryo UI" panose="020B0604030504040204" pitchFamily="50" charset="-128"/>
              </a:rPr>
              <a:t>アイコン</a:t>
            </a:r>
            <a:r>
              <a:rPr lang="en-US" altLang="ja-JP" sz="1200" dirty="0">
                <a:latin typeface="Meiryo UI" panose="020B0604030504040204" pitchFamily="50" charset="-128"/>
                <a:ea typeface="Meiryo UI" panose="020B0604030504040204" pitchFamily="50" charset="-128"/>
              </a:rPr>
              <a:t>(AR</a:t>
            </a:r>
            <a:r>
              <a:rPr lang="ja-JP" altLang="en-US" sz="1200" dirty="0">
                <a:latin typeface="Meiryo UI" panose="020B0604030504040204" pitchFamily="50" charset="-128"/>
                <a:ea typeface="Meiryo UI" panose="020B0604030504040204" pitchFamily="50" charset="-128"/>
              </a:rPr>
              <a:t>マーカー</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を読み込み、スポットの歴史やクイズが</a:t>
            </a:r>
            <a:r>
              <a:rPr lang="en-US" altLang="ja-JP" sz="1200" dirty="0">
                <a:latin typeface="Meiryo UI" panose="020B0604030504040204" pitchFamily="50" charset="-128"/>
                <a:ea typeface="Meiryo UI" panose="020B0604030504040204" pitchFamily="50" charset="-128"/>
              </a:rPr>
              <a:t>CG</a:t>
            </a:r>
            <a:r>
              <a:rPr lang="ja-JP" altLang="en-US" sz="1200" dirty="0">
                <a:latin typeface="Meiryo UI" panose="020B0604030504040204" pitchFamily="50" charset="-128"/>
                <a:ea typeface="Meiryo UI" panose="020B0604030504040204" pitchFamily="50" charset="-128"/>
              </a:rPr>
              <a:t>でマップ上に表示。コンテンツで楽しみ方が増え、商店街周辺の回遊の促進に</a:t>
            </a:r>
            <a:endParaRPr lang="en-US" altLang="ja-JP" sz="120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819C1AD4-4F7B-4ABC-A682-F5D1BC68A24A}"/>
              </a:ext>
            </a:extLst>
          </p:cNvPr>
          <p:cNvSpPr txBox="1"/>
          <p:nvPr/>
        </p:nvSpPr>
        <p:spPr>
          <a:xfrm>
            <a:off x="4769838" y="5383012"/>
            <a:ext cx="1789786"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dirty="0">
                <a:latin typeface="Meiryo UI" panose="020B0604030504040204" pitchFamily="50" charset="-128"/>
                <a:ea typeface="Meiryo UI" panose="020B0604030504040204" pitchFamily="50" charset="-128"/>
              </a:rPr>
              <a:t>XR</a:t>
            </a:r>
            <a:r>
              <a:rPr lang="ja-JP" altLang="en-US" sz="1050" dirty="0">
                <a:latin typeface="Meiryo UI" panose="020B0604030504040204" pitchFamily="50" charset="-128"/>
                <a:ea typeface="Meiryo UI" panose="020B0604030504040204" pitchFamily="50" charset="-128"/>
              </a:rPr>
              <a:t>アイコン</a:t>
            </a:r>
            <a:r>
              <a:rPr lang="en-US" altLang="ja-JP" sz="1050" dirty="0">
                <a:latin typeface="Meiryo UI" panose="020B0604030504040204" pitchFamily="50" charset="-128"/>
                <a:ea typeface="Meiryo UI" panose="020B0604030504040204" pitchFamily="50" charset="-128"/>
              </a:rPr>
              <a:t>(AR</a:t>
            </a:r>
            <a:r>
              <a:rPr lang="ja-JP" altLang="en-US" sz="1050" dirty="0">
                <a:latin typeface="Meiryo UI" panose="020B0604030504040204" pitchFamily="50" charset="-128"/>
                <a:ea typeface="Meiryo UI" panose="020B0604030504040204" pitchFamily="50" charset="-128"/>
              </a:rPr>
              <a:t>マーカー</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を</a:t>
            </a:r>
            <a:endParaRPr lang="en-US" altLang="ja-JP" sz="105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掲載した商店街</a:t>
            </a:r>
            <a:r>
              <a:rPr lang="en-US" altLang="ja-JP" sz="1050" dirty="0">
                <a:latin typeface="Meiryo UI" panose="020B0604030504040204" pitchFamily="50" charset="-128"/>
                <a:ea typeface="Meiryo UI" panose="020B0604030504040204" pitchFamily="50" charset="-128"/>
              </a:rPr>
              <a:t>MAP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千日前道具屋筋商店街</a:t>
            </a:r>
            <a:r>
              <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p>
        </p:txBody>
      </p:sp>
      <p:pic>
        <p:nvPicPr>
          <p:cNvPr id="30" name="図 29">
            <a:extLst>
              <a:ext uri="{FF2B5EF4-FFF2-40B4-BE49-F238E27FC236}">
                <a16:creationId xmlns:a16="http://schemas.microsoft.com/office/drawing/2014/main" id="{E58F7A28-B160-4785-965A-507E568565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661338" y="3694764"/>
            <a:ext cx="2006787" cy="1596258"/>
          </a:xfrm>
          <a:prstGeom prst="rect">
            <a:avLst/>
          </a:prstGeom>
          <a:effectLst>
            <a:outerShdw blurRad="50800" dist="38100" dir="2700000" algn="tl" rotWithShape="0">
              <a:prstClr val="black">
                <a:alpha val="40000"/>
              </a:prstClr>
            </a:outerShdw>
          </a:effectLst>
        </p:spPr>
      </p:pic>
      <p:pic>
        <p:nvPicPr>
          <p:cNvPr id="59" name="図 58">
            <a:extLst>
              <a:ext uri="{FF2B5EF4-FFF2-40B4-BE49-F238E27FC236}">
                <a16:creationId xmlns:a16="http://schemas.microsoft.com/office/drawing/2014/main" id="{FCA1A63D-AF71-42DE-9EA0-5BD270323D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6571" y="3638568"/>
            <a:ext cx="1698044" cy="1471636"/>
          </a:xfrm>
          <a:prstGeom prst="rect">
            <a:avLst/>
          </a:prstGeom>
          <a:effectLst>
            <a:outerShdw blurRad="50800" dist="38100" dir="2700000" algn="tl" rotWithShape="0">
              <a:prstClr val="black">
                <a:alpha val="40000"/>
              </a:prstClr>
            </a:outerShdw>
          </a:effectLst>
        </p:spPr>
      </p:pic>
      <p:sp>
        <p:nvSpPr>
          <p:cNvPr id="61" name="テキスト ボックス 60">
            <a:extLst>
              <a:ext uri="{FF2B5EF4-FFF2-40B4-BE49-F238E27FC236}">
                <a16:creationId xmlns:a16="http://schemas.microsoft.com/office/drawing/2014/main" id="{45B2AD1F-6211-4995-8A57-20E830799496}"/>
              </a:ext>
            </a:extLst>
          </p:cNvPr>
          <p:cNvSpPr txBox="1"/>
          <p:nvPr/>
        </p:nvSpPr>
        <p:spPr>
          <a:xfrm>
            <a:off x="326570" y="2589709"/>
            <a:ext cx="3338647" cy="1015663"/>
          </a:xfrm>
          <a:prstGeom prst="rect">
            <a:avLst/>
          </a:prstGeom>
          <a:noFill/>
        </p:spPr>
        <p:txBody>
          <a:bodyPr wrap="square">
            <a:spAutoFit/>
          </a:bodyPr>
          <a:lstStyle/>
          <a:p>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VR(</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バーチャル･リアリティ</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rPr>
              <a:t>商店街</a:t>
            </a:r>
            <a:endParaRPr lang="en-US" altLang="ja-JP" sz="1200" b="1" dirty="0">
              <a:solidFill>
                <a:prstClr val="black"/>
              </a:solidFill>
              <a:latin typeface="Meiryo UI" panose="020B0604030504040204" pitchFamily="50" charset="-128"/>
              <a:ea typeface="Meiryo UI" panose="020B0604030504040204" pitchFamily="50" charset="-128"/>
            </a:endParaRPr>
          </a:p>
          <a:p>
            <a:r>
              <a:rPr lang="en-US" altLang="ja-JP" sz="1200" dirty="0">
                <a:solidFill>
                  <a:prstClr val="black"/>
                </a:solidFill>
                <a:latin typeface="Meiryo UI" panose="020B0604030504040204" pitchFamily="50" charset="-128"/>
                <a:ea typeface="Meiryo UI" panose="020B0604030504040204" pitchFamily="50" charset="-128"/>
              </a:rPr>
              <a:t>VR(</a:t>
            </a:r>
            <a:r>
              <a:rPr lang="ja-JP" altLang="en-US" sz="1200" dirty="0">
                <a:solidFill>
                  <a:prstClr val="black"/>
                </a:solidFill>
                <a:latin typeface="Meiryo UI" panose="020B0604030504040204" pitchFamily="50" charset="-128"/>
                <a:ea typeface="Meiryo UI" panose="020B0604030504040204" pitchFamily="50" charset="-128"/>
              </a:rPr>
              <a:t>バーチャル･リアリティ</a:t>
            </a:r>
            <a:r>
              <a:rPr lang="en-US" altLang="ja-JP" sz="1200" dirty="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技術を使ってオンライン上のメタバース空間で商店街の中を見て歩いたり、オンライン上で買い物や店舗との双方向コミュニケーションやインタラクティ</a:t>
            </a:r>
            <a:r>
              <a:rPr lang="ja-JP" altLang="en-US" sz="1200" dirty="0">
                <a:latin typeface="Meiryo UI" panose="020B0604030504040204" pitchFamily="50" charset="-128"/>
                <a:ea typeface="Meiryo UI" panose="020B0604030504040204" pitchFamily="50" charset="-128"/>
              </a:rPr>
              <a:t>ブ</a:t>
            </a:r>
            <a:r>
              <a:rPr lang="ja-JP" altLang="en-US" sz="1200" dirty="0">
                <a:solidFill>
                  <a:prstClr val="black"/>
                </a:solidFill>
                <a:latin typeface="Meiryo UI" panose="020B0604030504040204" pitchFamily="50" charset="-128"/>
                <a:ea typeface="Meiryo UI" panose="020B0604030504040204" pitchFamily="50" charset="-128"/>
              </a:rPr>
              <a:t>な体験が可能に</a:t>
            </a:r>
            <a:endParaRPr lang="en-US" altLang="ja-JP" sz="1200" dirty="0">
              <a:solidFill>
                <a:prstClr val="black"/>
              </a:solidFill>
              <a:latin typeface="Meiryo UI" panose="020B0604030504040204" pitchFamily="50" charset="-128"/>
              <a:ea typeface="Meiryo UI" panose="020B0604030504040204" pitchFamily="50" charset="-128"/>
            </a:endParaRPr>
          </a:p>
        </p:txBody>
      </p:sp>
      <p:pic>
        <p:nvPicPr>
          <p:cNvPr id="65" name="図 6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64182" y="2627027"/>
            <a:ext cx="1966645" cy="3180168"/>
          </a:xfrm>
          <a:prstGeom prst="rect">
            <a:avLst/>
          </a:prstGeom>
          <a:effectLst>
            <a:outerShdw blurRad="50800" dist="38100" dir="2700000" algn="tl" rotWithShape="0">
              <a:prstClr val="black">
                <a:alpha val="40000"/>
              </a:prstClr>
            </a:outerShdw>
          </a:effectLst>
        </p:spPr>
      </p:pic>
      <p:sp>
        <p:nvSpPr>
          <p:cNvPr id="31" name="テキスト ボックス 30">
            <a:extLst>
              <a:ext uri="{FF2B5EF4-FFF2-40B4-BE49-F238E27FC236}">
                <a16:creationId xmlns:a16="http://schemas.microsoft.com/office/drawing/2014/main" id="{819C1AD4-4F7B-4ABC-A682-F5D1BC68A24A}"/>
              </a:ext>
            </a:extLst>
          </p:cNvPr>
          <p:cNvSpPr txBox="1"/>
          <p:nvPr/>
        </p:nvSpPr>
        <p:spPr>
          <a:xfrm>
            <a:off x="2495299" y="5189254"/>
            <a:ext cx="1553461" cy="90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Meiryo UI" panose="020B0604030504040204" pitchFamily="50" charset="-128"/>
                <a:ea typeface="Meiryo UI" panose="020B0604030504040204" pitchFamily="50" charset="-128"/>
              </a:rPr>
              <a:t>Google</a:t>
            </a:r>
            <a:r>
              <a:rPr lang="ja-JP" altLang="en-US" sz="1050" dirty="0">
                <a:solidFill>
                  <a:prstClr val="black"/>
                </a:solidFill>
                <a:latin typeface="Meiryo UI" panose="020B0604030504040204" pitchFamily="50" charset="-128"/>
                <a:ea typeface="Meiryo UI" panose="020B0604030504040204" pitchFamily="50" charset="-128"/>
              </a:rPr>
              <a:t> </a:t>
            </a:r>
            <a:r>
              <a:rPr lang="en-US" altLang="ja-JP" sz="1050" dirty="0">
                <a:solidFill>
                  <a:prstClr val="black"/>
                </a:solidFill>
                <a:latin typeface="Meiryo UI" panose="020B0604030504040204" pitchFamily="50" charset="-128"/>
                <a:ea typeface="Meiryo UI" panose="020B0604030504040204" pitchFamily="50" charset="-128"/>
              </a:rPr>
              <a:t>Map</a:t>
            </a:r>
            <a:r>
              <a:rPr lang="ja-JP" altLang="en-US" sz="1050" dirty="0">
                <a:solidFill>
                  <a:prstClr val="black"/>
                </a:solidFill>
                <a:latin typeface="Meiryo UI" panose="020B0604030504040204" pitchFamily="50" charset="-128"/>
                <a:ea typeface="Meiryo UI" panose="020B0604030504040204" pitchFamily="50" charset="-128"/>
              </a:rPr>
              <a:t>を使用、</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ストリートビューを動かす</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感覚で、</a:t>
            </a:r>
            <a:r>
              <a:rPr lang="en-US" altLang="ja-JP" sz="1050" dirty="0">
                <a:solidFill>
                  <a:prstClr val="black"/>
                </a:solidFill>
                <a:latin typeface="Meiryo UI" panose="020B0604030504040204" pitchFamily="50" charset="-128"/>
                <a:ea typeface="Meiryo UI" panose="020B0604030504040204" pitchFamily="50" charset="-128"/>
              </a:rPr>
              <a:t>VR</a:t>
            </a:r>
            <a:r>
              <a:rPr lang="ja-JP" altLang="en-US" sz="1050" dirty="0">
                <a:solidFill>
                  <a:prstClr val="black"/>
                </a:solidFill>
                <a:latin typeface="Meiryo UI" panose="020B0604030504040204" pitchFamily="50" charset="-128"/>
                <a:ea typeface="Meiryo UI" panose="020B0604030504040204" pitchFamily="50" charset="-128"/>
              </a:rPr>
              <a:t>商店街に</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アクセスできる。</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（宮之阪中央商店街）</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819C1AD4-4F7B-4ABC-A682-F5D1BC68A24A}"/>
              </a:ext>
            </a:extLst>
          </p:cNvPr>
          <p:cNvSpPr txBox="1"/>
          <p:nvPr/>
        </p:nvSpPr>
        <p:spPr>
          <a:xfrm>
            <a:off x="326571" y="5194060"/>
            <a:ext cx="1800493" cy="5770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誰もがアクセス可能な</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Meiryo UI" panose="020B0604030504040204" pitchFamily="50" charset="-128"/>
                <a:ea typeface="Meiryo UI" panose="020B0604030504040204" pitchFamily="50" charset="-128"/>
              </a:rPr>
              <a:t>VR</a:t>
            </a:r>
            <a:r>
              <a:rPr lang="ja-JP" altLang="en-US" sz="1050" dirty="0">
                <a:solidFill>
                  <a:prstClr val="black"/>
                </a:solidFill>
                <a:latin typeface="Meiryo UI" panose="020B0604030504040204" pitchFamily="50" charset="-128"/>
                <a:ea typeface="Meiryo UI" panose="020B0604030504040204" pitchFamily="50" charset="-128"/>
              </a:rPr>
              <a:t>道具屋筋商店街</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（千日前道具屋筋商店街）</a:t>
            </a:r>
            <a:endParaRPr lang="en-US" altLang="ja-JP" sz="1050" dirty="0">
              <a:solidFill>
                <a:prstClr val="black"/>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15B73280-221D-45B3-7FE2-4CFFB4EF0E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33092" y="3638570"/>
            <a:ext cx="1877875" cy="1471634"/>
          </a:xfrm>
          <a:prstGeom prst="rect">
            <a:avLst/>
          </a:prstGeom>
          <a:effectLst>
            <a:outerShdw blurRad="50800" dist="38100" dir="2700000" algn="tl" rotWithShape="0">
              <a:prstClr val="black">
                <a:alpha val="40000"/>
              </a:prstClr>
            </a:outerShdw>
          </a:effectLst>
        </p:spPr>
      </p:pic>
      <p:cxnSp>
        <p:nvCxnSpPr>
          <p:cNvPr id="10" name="直線コネクタ 9">
            <a:extLst>
              <a:ext uri="{FF2B5EF4-FFF2-40B4-BE49-F238E27FC236}">
                <a16:creationId xmlns:a16="http://schemas.microsoft.com/office/drawing/2014/main" id="{9F68ED68-FFE8-BB57-C146-6BA8021EBC0A}"/>
              </a:ext>
            </a:extLst>
          </p:cNvPr>
          <p:cNvCxnSpPr>
            <a:cxnSpLocks/>
          </p:cNvCxnSpPr>
          <p:nvPr/>
        </p:nvCxnSpPr>
        <p:spPr>
          <a:xfrm>
            <a:off x="283553" y="6312168"/>
            <a:ext cx="92958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73083429-E59C-C0EA-4961-9DF462ADDADF}"/>
              </a:ext>
            </a:extLst>
          </p:cNvPr>
          <p:cNvSpPr txBox="1"/>
          <p:nvPr/>
        </p:nvSpPr>
        <p:spPr>
          <a:xfrm>
            <a:off x="7588217" y="2686612"/>
            <a:ext cx="1737554" cy="538609"/>
          </a:xfrm>
          <a:prstGeom prst="rect">
            <a:avLst/>
          </a:prstGeom>
          <a:noFill/>
        </p:spPr>
        <p:txBody>
          <a:bodyPr wrap="square">
            <a:spAutoFit/>
          </a:bodyPr>
          <a:lstStyle/>
          <a:p>
            <a:pPr algn="ctr"/>
            <a:r>
              <a:rPr lang="ja-JP" altLang="en-US" sz="1000" b="1" dirty="0">
                <a:solidFill>
                  <a:schemeClr val="bg1"/>
                </a:solidFill>
                <a:latin typeface="+mn-ea"/>
              </a:rPr>
              <a:t>　</a:t>
            </a:r>
            <a:endParaRPr lang="en-US" altLang="ja-JP" sz="1000" b="1" dirty="0">
              <a:solidFill>
                <a:schemeClr val="bg1"/>
              </a:solidFill>
              <a:latin typeface="+mn-ea"/>
            </a:endParaRPr>
          </a:p>
          <a:p>
            <a:pPr algn="ctr"/>
            <a:r>
              <a:rPr lang="ja-JP" altLang="en-US" sz="900" b="1" spc="-150" dirty="0">
                <a:solidFill>
                  <a:prstClr val="black"/>
                </a:solidFill>
                <a:latin typeface="+mn-ea"/>
              </a:rPr>
              <a:t>　</a:t>
            </a:r>
            <a:endParaRPr lang="en-US" altLang="ja-JP" sz="900" b="1" spc="-150" dirty="0">
              <a:solidFill>
                <a:prstClr val="black"/>
              </a:solidFill>
              <a:latin typeface="+mn-ea"/>
            </a:endParaRPr>
          </a:p>
          <a:p>
            <a:pPr algn="ctr"/>
            <a:r>
              <a:rPr lang="ja-JP" altLang="en-US" sz="900" b="1" spc="-150" dirty="0">
                <a:solidFill>
                  <a:srgbClr val="378C85"/>
                </a:solidFill>
                <a:latin typeface="+mn-ea"/>
              </a:rPr>
              <a:t>オンライン</a:t>
            </a:r>
            <a:r>
              <a:rPr lang="ja-JP" altLang="en-US" sz="900" b="1" dirty="0">
                <a:solidFill>
                  <a:srgbClr val="378C85"/>
                </a:solidFill>
                <a:latin typeface="+mn-ea"/>
              </a:rPr>
              <a:t>商店街ツアー</a:t>
            </a:r>
            <a:endParaRPr lang="ja-JP" altLang="en-US" sz="1000" dirty="0">
              <a:solidFill>
                <a:srgbClr val="378C85"/>
              </a:solidFill>
              <a:latin typeface="+mn-ea"/>
            </a:endParaRPr>
          </a:p>
        </p:txBody>
      </p:sp>
    </p:spTree>
    <p:extLst>
      <p:ext uri="{BB962C8B-B14F-4D97-AF65-F5344CB8AC3E}">
        <p14:creationId xmlns:p14="http://schemas.microsoft.com/office/powerpoint/2010/main" val="2451921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取組み事例　</a:t>
            </a:r>
            <a:r>
              <a:rPr lang="en-US" altLang="ja-JP" b="1" dirty="0">
                <a:latin typeface="Meiryo UI" panose="020B0604030504040204" pitchFamily="50" charset="-128"/>
                <a:ea typeface="Meiryo UI" panose="020B0604030504040204" pitchFamily="50" charset="-128"/>
              </a:rPr>
              <a:t> (2)</a:t>
            </a:r>
            <a:r>
              <a:rPr lang="ja-JP" altLang="en-US" b="1" dirty="0">
                <a:latin typeface="Meiryo UI" panose="020B0604030504040204" pitchFamily="50" charset="-128"/>
                <a:ea typeface="Meiryo UI" panose="020B0604030504040204" pitchFamily="50" charset="-128"/>
              </a:rPr>
              <a:t>商店街周辺回遊の取組み事例</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ADCF03EF-1134-479E-953E-4AFA521250A6}"/>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22</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275772" y="725715"/>
            <a:ext cx="9303657" cy="54004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dirty="0">
                <a:solidFill>
                  <a:schemeClr val="tx1"/>
                </a:solidFill>
                <a:latin typeface="Meiryo UI" panose="020B0604030504040204" pitchFamily="50" charset="-128"/>
                <a:ea typeface="Meiryo UI" panose="020B0604030504040204" pitchFamily="50" charset="-128"/>
              </a:rPr>
              <a:t>『</a:t>
            </a:r>
            <a:r>
              <a:rPr lang="zh-TW" altLang="en-US" dirty="0">
                <a:solidFill>
                  <a:schemeClr val="tx1"/>
                </a:solidFill>
                <a:latin typeface="Meiryo UI" panose="020B0604030504040204" pitchFamily="50" charset="-128"/>
                <a:ea typeface="Meiryo UI" panose="020B0604030504040204" pitchFamily="50" charset="-128"/>
              </a:rPr>
              <a:t>商店街周辺回遊</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の取組み事例　～地域エリアの魅力を発信～</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6D083A1-81DB-40FB-995E-F725057585B8}"/>
              </a:ext>
            </a:extLst>
          </p:cNvPr>
          <p:cNvSpPr txBox="1"/>
          <p:nvPr/>
        </p:nvSpPr>
        <p:spPr>
          <a:xfrm>
            <a:off x="312747" y="1458653"/>
            <a:ext cx="9174153" cy="833305"/>
          </a:xfrm>
          <a:prstGeom prst="rect">
            <a:avLst/>
          </a:prstGeom>
          <a:noFill/>
        </p:spPr>
        <p:txBody>
          <a:bodyPr wrap="square" rtlCol="0">
            <a:spAutoFit/>
          </a:bodyPr>
          <a:lstStyle/>
          <a:p>
            <a:pPr>
              <a:lnSpc>
                <a:spcPts val="2000"/>
              </a:lnSpc>
            </a:pPr>
            <a:r>
              <a:rPr lang="ja-JP" altLang="en-US" sz="1400" b="1" u="sng" dirty="0">
                <a:latin typeface="Meiryo UI" panose="020B0604030504040204" pitchFamily="50" charset="-128"/>
                <a:ea typeface="Meiryo UI" panose="020B0604030504040204" pitchFamily="50" charset="-128"/>
              </a:rPr>
              <a:t>こだわりマップによる地域エリアの魅力発信を通じた商店街の回遊促進</a:t>
            </a:r>
          </a:p>
          <a:p>
            <a:pPr>
              <a:lnSpc>
                <a:spcPts val="2000"/>
              </a:lnSpc>
            </a:pPr>
            <a:r>
              <a:rPr lang="ja-JP" altLang="en-US" sz="1400" dirty="0">
                <a:latin typeface="Meiryo UI" panose="020B0604030504040204" pitchFamily="50" charset="-128"/>
                <a:ea typeface="Meiryo UI" panose="020B0604030504040204" pitchFamily="50" charset="-128"/>
              </a:rPr>
              <a:t>　商店街やその周辺の神社仏閣、自然や観光資源もマップに掲載し、</a:t>
            </a:r>
            <a:r>
              <a:rPr lang="en-US" altLang="ja-JP" sz="1400" dirty="0">
                <a:latin typeface="Meiryo UI" panose="020B0604030504040204" pitchFamily="50" charset="-128"/>
                <a:ea typeface="Meiryo UI" panose="020B0604030504040204" pitchFamily="50" charset="-128"/>
              </a:rPr>
              <a:t>HP</a:t>
            </a:r>
            <a:r>
              <a:rPr lang="ja-JP" altLang="en-US" sz="1400" dirty="0" err="1">
                <a:latin typeface="Meiryo UI" panose="020B0604030504040204" pitchFamily="50" charset="-128"/>
                <a:ea typeface="Meiryo UI" panose="020B0604030504040204" pitchFamily="50" charset="-128"/>
              </a:rPr>
              <a:t>での</a:t>
            </a:r>
            <a:r>
              <a:rPr lang="ja-JP" altLang="en-US" sz="1400" dirty="0">
                <a:latin typeface="Meiryo UI" panose="020B0604030504040204" pitchFamily="50" charset="-128"/>
                <a:ea typeface="Meiryo UI" panose="020B0604030504040204" pitchFamily="50" charset="-128"/>
              </a:rPr>
              <a:t>掲載やイベント等での配布を通じて、商店街を含む地域エリアの回遊を促進します。</a:t>
            </a:r>
          </a:p>
        </p:txBody>
      </p:sp>
      <p:cxnSp>
        <p:nvCxnSpPr>
          <p:cNvPr id="81" name="直線コネクタ 80">
            <a:extLst>
              <a:ext uri="{FF2B5EF4-FFF2-40B4-BE49-F238E27FC236}">
                <a16:creationId xmlns:a16="http://schemas.microsoft.com/office/drawing/2014/main" id="{66CD5BEC-902A-4A22-A682-581652163FBB}"/>
              </a:ext>
            </a:extLst>
          </p:cNvPr>
          <p:cNvCxnSpPr>
            <a:cxnSpLocks/>
          </p:cNvCxnSpPr>
          <p:nvPr/>
        </p:nvCxnSpPr>
        <p:spPr>
          <a:xfrm>
            <a:off x="268550" y="6325616"/>
            <a:ext cx="92958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642D85F3-6276-4583-84C6-A9931F94032F}"/>
              </a:ext>
            </a:extLst>
          </p:cNvPr>
          <p:cNvCxnSpPr>
            <a:cxnSpLocks/>
          </p:cNvCxnSpPr>
          <p:nvPr/>
        </p:nvCxnSpPr>
        <p:spPr>
          <a:xfrm>
            <a:off x="275771" y="2354856"/>
            <a:ext cx="930365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D72B3959-8544-40F5-BB1C-5E35FE38644A}"/>
              </a:ext>
            </a:extLst>
          </p:cNvPr>
          <p:cNvSpPr txBox="1"/>
          <p:nvPr/>
        </p:nvSpPr>
        <p:spPr>
          <a:xfrm>
            <a:off x="284216" y="2640691"/>
            <a:ext cx="3073467" cy="1200329"/>
          </a:xfrm>
          <a:prstGeom prst="rect">
            <a:avLst/>
          </a:prstGeom>
          <a:noFill/>
        </p:spPr>
        <p:txBody>
          <a:bodyPr wrap="square">
            <a:spAutoFit/>
          </a:bodyPr>
          <a:lstStyle/>
          <a:p>
            <a:r>
              <a:rPr lang="ja-JP" altLang="en-US" sz="1200" b="1" dirty="0">
                <a:solidFill>
                  <a:prstClr val="black"/>
                </a:solidFill>
                <a:latin typeface="Meiryo UI" panose="020B0604030504040204" pitchFamily="50" charset="-128"/>
                <a:ea typeface="Meiryo UI" panose="020B0604030504040204" pitchFamily="50" charset="-128"/>
              </a:rPr>
              <a:t>商店街マップ制作・配布</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商店街を中心にした周辺エリアガイドマップを制作し、配布したり、電子書籍として公表して認知率を高め、商店街への来街を促進</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制作にあたっては、地域団体とも連携し、地域の方に愛される内容に編集</a:t>
            </a:r>
            <a:endParaRPr lang="en-US" altLang="ja-JP" sz="1200" dirty="0">
              <a:solidFill>
                <a:prstClr val="black"/>
              </a:solidFill>
              <a:latin typeface="Meiryo UI" panose="020B0604030504040204" pitchFamily="50" charset="-128"/>
              <a:ea typeface="Meiryo UI" panose="020B0604030504040204" pitchFamily="50" charset="-128"/>
            </a:endParaRPr>
          </a:p>
        </p:txBody>
      </p:sp>
      <p:pic>
        <p:nvPicPr>
          <p:cNvPr id="41" name="図 40">
            <a:extLst>
              <a:ext uri="{FF2B5EF4-FFF2-40B4-BE49-F238E27FC236}">
                <a16:creationId xmlns:a16="http://schemas.microsoft.com/office/drawing/2014/main" id="{9B585411-5A38-4989-A6F6-CFE56B0C1A96}"/>
              </a:ext>
            </a:extLst>
          </p:cNvPr>
          <p:cNvPicPr>
            <a:picLocks noChangeAspect="1"/>
          </p:cNvPicPr>
          <p:nvPr/>
        </p:nvPicPr>
        <p:blipFill>
          <a:blip r:embed="rId2"/>
          <a:stretch>
            <a:fillRect/>
          </a:stretch>
        </p:blipFill>
        <p:spPr>
          <a:xfrm>
            <a:off x="5938421" y="2808299"/>
            <a:ext cx="1202806" cy="1634306"/>
          </a:xfrm>
          <a:prstGeom prst="rect">
            <a:avLst/>
          </a:prstGeom>
        </p:spPr>
      </p:pic>
      <p:sp>
        <p:nvSpPr>
          <p:cNvPr id="42" name="テキスト ボックス 41">
            <a:extLst>
              <a:ext uri="{FF2B5EF4-FFF2-40B4-BE49-F238E27FC236}">
                <a16:creationId xmlns:a16="http://schemas.microsoft.com/office/drawing/2014/main" id="{58458B6C-F603-4947-8895-85834E76C500}"/>
              </a:ext>
            </a:extLst>
          </p:cNvPr>
          <p:cNvSpPr txBox="1"/>
          <p:nvPr/>
        </p:nvSpPr>
        <p:spPr>
          <a:xfrm>
            <a:off x="5908425" y="4369891"/>
            <a:ext cx="1261884" cy="415498"/>
          </a:xfrm>
          <a:prstGeom prst="rect">
            <a:avLst/>
          </a:prstGeom>
          <a:noFill/>
        </p:spPr>
        <p:txBody>
          <a:bodyPr wrap="none" rtlCol="0">
            <a:spAutoFit/>
          </a:bodyPr>
          <a:lstStyle/>
          <a:p>
            <a:pPr algn="ctr"/>
            <a:r>
              <a:rPr lang="ja-JP" altLang="en-US" sz="1050" dirty="0">
                <a:latin typeface="Meiryo UI" panose="020B0604030504040204" pitchFamily="50" charset="-128"/>
                <a:ea typeface="Meiryo UI" panose="020B0604030504040204" pitchFamily="50" charset="-128"/>
              </a:rPr>
              <a:t>お散歩マップ</a:t>
            </a:r>
            <a:endParaRPr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（八幡屋商店街）</a:t>
            </a:r>
          </a:p>
        </p:txBody>
      </p:sp>
      <p:pic>
        <p:nvPicPr>
          <p:cNvPr id="43" name="図 42">
            <a:extLst>
              <a:ext uri="{FF2B5EF4-FFF2-40B4-BE49-F238E27FC236}">
                <a16:creationId xmlns:a16="http://schemas.microsoft.com/office/drawing/2014/main" id="{95A89F15-1A47-4B77-A5EB-07FDA9F2B075}"/>
              </a:ext>
            </a:extLst>
          </p:cNvPr>
          <p:cNvPicPr>
            <a:picLocks noChangeAspect="1"/>
          </p:cNvPicPr>
          <p:nvPr/>
        </p:nvPicPr>
        <p:blipFill>
          <a:blip r:embed="rId3"/>
          <a:stretch>
            <a:fillRect/>
          </a:stretch>
        </p:blipFill>
        <p:spPr>
          <a:xfrm>
            <a:off x="3675012" y="4787504"/>
            <a:ext cx="1738388" cy="1111515"/>
          </a:xfrm>
          <a:prstGeom prst="rect">
            <a:avLst/>
          </a:prstGeom>
        </p:spPr>
      </p:pic>
      <p:sp>
        <p:nvSpPr>
          <p:cNvPr id="44" name="テキスト ボックス 43">
            <a:extLst>
              <a:ext uri="{FF2B5EF4-FFF2-40B4-BE49-F238E27FC236}">
                <a16:creationId xmlns:a16="http://schemas.microsoft.com/office/drawing/2014/main" id="{BFEFFE7F-F11A-4D9C-8BC2-70A7BA6993A2}"/>
              </a:ext>
            </a:extLst>
          </p:cNvPr>
          <p:cNvSpPr txBox="1"/>
          <p:nvPr/>
        </p:nvSpPr>
        <p:spPr>
          <a:xfrm>
            <a:off x="3551787" y="5892041"/>
            <a:ext cx="1984839" cy="253916"/>
          </a:xfrm>
          <a:prstGeom prst="rect">
            <a:avLst/>
          </a:prstGeom>
          <a:noFill/>
        </p:spPr>
        <p:txBody>
          <a:bodyPr wrap="none" rtlCol="0">
            <a:spAutoFit/>
          </a:bodyPr>
          <a:lstStyle/>
          <a:p>
            <a:pPr algn="ctr"/>
            <a:r>
              <a:rPr lang="ja-JP" altLang="en-US" sz="1050" dirty="0">
                <a:latin typeface="Meiryo UI" panose="020B0604030504040204" pitchFamily="50" charset="-128"/>
                <a:ea typeface="Meiryo UI" panose="020B0604030504040204" pitchFamily="50" charset="-128"/>
              </a:rPr>
              <a:t>おでかけマップ（西田辺商店街）</a:t>
            </a:r>
            <a:endParaRPr kumimoji="1" lang="ja-JP" altLang="en-US" sz="1050" dirty="0">
              <a:latin typeface="Meiryo UI" panose="020B0604030504040204" pitchFamily="50" charset="-128"/>
              <a:ea typeface="Meiryo UI" panose="020B0604030504040204" pitchFamily="50" charset="-128"/>
            </a:endParaRPr>
          </a:p>
        </p:txBody>
      </p:sp>
      <p:pic>
        <p:nvPicPr>
          <p:cNvPr id="45" name="図 44">
            <a:extLst>
              <a:ext uri="{FF2B5EF4-FFF2-40B4-BE49-F238E27FC236}">
                <a16:creationId xmlns:a16="http://schemas.microsoft.com/office/drawing/2014/main" id="{D66DC7B6-EE0D-4998-A926-582C02707CA0}"/>
              </a:ext>
            </a:extLst>
          </p:cNvPr>
          <p:cNvPicPr>
            <a:picLocks noChangeAspect="1"/>
          </p:cNvPicPr>
          <p:nvPr/>
        </p:nvPicPr>
        <p:blipFill>
          <a:blip r:embed="rId4"/>
          <a:stretch>
            <a:fillRect/>
          </a:stretch>
        </p:blipFill>
        <p:spPr>
          <a:xfrm>
            <a:off x="4693511" y="2765478"/>
            <a:ext cx="1252397" cy="1653163"/>
          </a:xfrm>
          <a:prstGeom prst="rect">
            <a:avLst/>
          </a:prstGeom>
        </p:spPr>
      </p:pic>
      <p:sp>
        <p:nvSpPr>
          <p:cNvPr id="46" name="テキスト ボックス 45">
            <a:extLst>
              <a:ext uri="{FF2B5EF4-FFF2-40B4-BE49-F238E27FC236}">
                <a16:creationId xmlns:a16="http://schemas.microsoft.com/office/drawing/2014/main" id="{D3560A29-A16C-43F6-B0E5-750FB90A4C9E}"/>
              </a:ext>
            </a:extLst>
          </p:cNvPr>
          <p:cNvSpPr txBox="1"/>
          <p:nvPr/>
        </p:nvSpPr>
        <p:spPr>
          <a:xfrm>
            <a:off x="4733734" y="4383214"/>
            <a:ext cx="1127232" cy="415498"/>
          </a:xfrm>
          <a:prstGeom prst="rect">
            <a:avLst/>
          </a:prstGeom>
          <a:noFill/>
        </p:spPr>
        <p:txBody>
          <a:bodyPr wrap="none" rtlCol="0">
            <a:spAutoFit/>
          </a:bodyPr>
          <a:lstStyle/>
          <a:p>
            <a:pPr algn="ctr"/>
            <a:r>
              <a:rPr lang="ja-JP" altLang="en-US" sz="1050" dirty="0">
                <a:latin typeface="Meiryo UI" panose="020B0604030504040204" pitchFamily="50" charset="-128"/>
                <a:ea typeface="Meiryo UI" panose="020B0604030504040204" pitchFamily="50" charset="-128"/>
              </a:rPr>
              <a:t>まち歩きマップ</a:t>
            </a:r>
            <a:endParaRPr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（千林商店街）</a:t>
            </a:r>
          </a:p>
        </p:txBody>
      </p:sp>
      <p:pic>
        <p:nvPicPr>
          <p:cNvPr id="47" name="図 46">
            <a:extLst>
              <a:ext uri="{FF2B5EF4-FFF2-40B4-BE49-F238E27FC236}">
                <a16:creationId xmlns:a16="http://schemas.microsoft.com/office/drawing/2014/main" id="{9E5C0A63-B5E4-4D7B-A1FE-1E596849D85B}"/>
              </a:ext>
            </a:extLst>
          </p:cNvPr>
          <p:cNvPicPr>
            <a:picLocks noChangeAspect="1"/>
          </p:cNvPicPr>
          <p:nvPr/>
        </p:nvPicPr>
        <p:blipFill>
          <a:blip r:embed="rId5"/>
          <a:stretch>
            <a:fillRect/>
          </a:stretch>
        </p:blipFill>
        <p:spPr>
          <a:xfrm>
            <a:off x="3509279" y="2765861"/>
            <a:ext cx="1196925" cy="1671071"/>
          </a:xfrm>
          <a:prstGeom prst="rect">
            <a:avLst/>
          </a:prstGeom>
        </p:spPr>
      </p:pic>
      <p:sp>
        <p:nvSpPr>
          <p:cNvPr id="48" name="テキスト ボックス 47">
            <a:extLst>
              <a:ext uri="{FF2B5EF4-FFF2-40B4-BE49-F238E27FC236}">
                <a16:creationId xmlns:a16="http://schemas.microsoft.com/office/drawing/2014/main" id="{819C1AD4-4F7B-4ABC-A682-F5D1BC68A24A}"/>
              </a:ext>
            </a:extLst>
          </p:cNvPr>
          <p:cNvSpPr txBox="1"/>
          <p:nvPr/>
        </p:nvSpPr>
        <p:spPr>
          <a:xfrm>
            <a:off x="3549575" y="4369891"/>
            <a:ext cx="1127232" cy="415498"/>
          </a:xfrm>
          <a:prstGeom prst="rect">
            <a:avLst/>
          </a:prstGeom>
          <a:noFill/>
        </p:spPr>
        <p:txBody>
          <a:bodyPr wrap="none" rtlCol="0">
            <a:spAutoFit/>
          </a:bodyPr>
          <a:lstStyle/>
          <a:p>
            <a:pPr algn="ctr"/>
            <a:r>
              <a:rPr lang="ja-JP" altLang="en-US" sz="1050" dirty="0">
                <a:latin typeface="Meiryo UI" panose="020B0604030504040204" pitchFamily="50" charset="-128"/>
                <a:ea typeface="Meiryo UI" panose="020B0604030504040204" pitchFamily="50" charset="-128"/>
              </a:rPr>
              <a:t>街歩きマップ</a:t>
            </a:r>
            <a:endParaRPr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（布施商店街）</a:t>
            </a:r>
          </a:p>
        </p:txBody>
      </p:sp>
      <p:cxnSp>
        <p:nvCxnSpPr>
          <p:cNvPr id="49" name="直線コネクタ 48">
            <a:extLst>
              <a:ext uri="{FF2B5EF4-FFF2-40B4-BE49-F238E27FC236}">
                <a16:creationId xmlns:a16="http://schemas.microsoft.com/office/drawing/2014/main" id="{642D85F3-6276-4583-84C6-A9931F94032F}"/>
              </a:ext>
            </a:extLst>
          </p:cNvPr>
          <p:cNvCxnSpPr>
            <a:cxnSpLocks/>
          </p:cNvCxnSpPr>
          <p:nvPr/>
        </p:nvCxnSpPr>
        <p:spPr>
          <a:xfrm flipV="1">
            <a:off x="7123758" y="2564954"/>
            <a:ext cx="0" cy="345716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5CDB135-8CAA-4DBC-AB9B-C516DC8FEF55}"/>
              </a:ext>
            </a:extLst>
          </p:cNvPr>
          <p:cNvSpPr txBox="1"/>
          <p:nvPr/>
        </p:nvSpPr>
        <p:spPr>
          <a:xfrm>
            <a:off x="7506366" y="5875614"/>
            <a:ext cx="1780792"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国</a:t>
            </a:r>
            <a:r>
              <a:rPr lang="en-US" altLang="ja-JP" sz="1200" dirty="0">
                <a:latin typeface="Meiryo UI" panose="020B0604030504040204" pitchFamily="50" charset="-128"/>
                <a:ea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rPr>
              <a:t>掲載事例</a:t>
            </a:r>
          </a:p>
        </p:txBody>
      </p:sp>
      <p:pic>
        <p:nvPicPr>
          <p:cNvPr id="51" name="図 50">
            <a:extLst>
              <a:ext uri="{FF2B5EF4-FFF2-40B4-BE49-F238E27FC236}">
                <a16:creationId xmlns:a16="http://schemas.microsoft.com/office/drawing/2014/main" id="{30CDA84A-7AEE-492E-AE77-802B38DE0E21}"/>
              </a:ext>
            </a:extLst>
          </p:cNvPr>
          <p:cNvPicPr>
            <a:picLocks noChangeAspect="1"/>
          </p:cNvPicPr>
          <p:nvPr/>
        </p:nvPicPr>
        <p:blipFill>
          <a:blip r:embed="rId6"/>
          <a:stretch>
            <a:fillRect/>
          </a:stretch>
        </p:blipFill>
        <p:spPr>
          <a:xfrm>
            <a:off x="5421355" y="4771224"/>
            <a:ext cx="1596035" cy="1153809"/>
          </a:xfrm>
          <a:prstGeom prst="rect">
            <a:avLst/>
          </a:prstGeom>
        </p:spPr>
      </p:pic>
      <p:sp>
        <p:nvSpPr>
          <p:cNvPr id="52" name="テキスト ボックス 51">
            <a:extLst>
              <a:ext uri="{FF2B5EF4-FFF2-40B4-BE49-F238E27FC236}">
                <a16:creationId xmlns:a16="http://schemas.microsoft.com/office/drawing/2014/main" id="{A777D29D-04F3-4EAE-AB03-2C00D0EBEDE1}"/>
              </a:ext>
            </a:extLst>
          </p:cNvPr>
          <p:cNvSpPr txBox="1"/>
          <p:nvPr/>
        </p:nvSpPr>
        <p:spPr>
          <a:xfrm>
            <a:off x="5240562" y="5887811"/>
            <a:ext cx="2034792" cy="253916"/>
          </a:xfrm>
          <a:prstGeom prst="rect">
            <a:avLst/>
          </a:prstGeom>
          <a:noFill/>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魅力マップ（諏訪森商店街）</a:t>
            </a:r>
            <a:endParaRPr kumimoji="1" lang="ja-JP" altLang="en-US" sz="1050" dirty="0">
              <a:latin typeface="Meiryo UI" panose="020B0604030504040204" pitchFamily="50" charset="-128"/>
              <a:ea typeface="Meiryo UI" panose="020B0604030504040204" pitchFamily="50" charset="-128"/>
            </a:endParaRPr>
          </a:p>
        </p:txBody>
      </p:sp>
      <p:pic>
        <p:nvPicPr>
          <p:cNvPr id="55" name="図 54"/>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413440" y="2669559"/>
            <a:ext cx="1966645" cy="3180168"/>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D72B3959-8544-40F5-BB1C-5E35FE38644A}"/>
              </a:ext>
            </a:extLst>
          </p:cNvPr>
          <p:cNvSpPr txBox="1"/>
          <p:nvPr/>
        </p:nvSpPr>
        <p:spPr>
          <a:xfrm>
            <a:off x="4414426" y="2526631"/>
            <a:ext cx="1825288" cy="253916"/>
          </a:xfrm>
          <a:prstGeom prst="rect">
            <a:avLst/>
          </a:prstGeom>
          <a:noFill/>
        </p:spPr>
        <p:txBody>
          <a:bodyPr wrap="square">
            <a:spAutoFit/>
          </a:bodyPr>
          <a:lstStyle/>
          <a:p>
            <a:pPr algn="ctr"/>
            <a:r>
              <a:rPr lang="ja-JP" altLang="en-US" sz="1050" b="1" dirty="0">
                <a:solidFill>
                  <a:prstClr val="black"/>
                </a:solidFill>
                <a:latin typeface="Meiryo UI" panose="020B0604030504040204" pitchFamily="50" charset="-128"/>
                <a:ea typeface="Meiryo UI" panose="020B0604030504040204" pitchFamily="50" charset="-128"/>
              </a:rPr>
              <a:t>リーフレットタイプ</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D72B3959-8544-40F5-BB1C-5E35FE38644A}"/>
              </a:ext>
            </a:extLst>
          </p:cNvPr>
          <p:cNvSpPr txBox="1"/>
          <p:nvPr/>
        </p:nvSpPr>
        <p:spPr>
          <a:xfrm>
            <a:off x="2233148" y="3717030"/>
            <a:ext cx="1163240" cy="253916"/>
          </a:xfrm>
          <a:prstGeom prst="rect">
            <a:avLst/>
          </a:prstGeom>
          <a:noFill/>
        </p:spPr>
        <p:txBody>
          <a:bodyPr wrap="square">
            <a:spAutoFit/>
          </a:bodyPr>
          <a:lstStyle/>
          <a:p>
            <a:pPr algn="ctr"/>
            <a:r>
              <a:rPr lang="ja-JP" altLang="en-US" sz="1050" b="1" dirty="0">
                <a:solidFill>
                  <a:prstClr val="black"/>
                </a:solidFill>
                <a:latin typeface="Meiryo UI" panose="020B0604030504040204" pitchFamily="50" charset="-128"/>
                <a:ea typeface="Meiryo UI" panose="020B0604030504040204" pitchFamily="50" charset="-128"/>
              </a:rPr>
              <a:t>ミニコミ誌タイプ</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D72B3959-8544-40F5-BB1C-5E35FE38644A}"/>
              </a:ext>
            </a:extLst>
          </p:cNvPr>
          <p:cNvSpPr txBox="1"/>
          <p:nvPr/>
        </p:nvSpPr>
        <p:spPr>
          <a:xfrm>
            <a:off x="604647" y="4199653"/>
            <a:ext cx="1163240" cy="253916"/>
          </a:xfrm>
          <a:prstGeom prst="rect">
            <a:avLst/>
          </a:prstGeom>
          <a:noFill/>
        </p:spPr>
        <p:txBody>
          <a:bodyPr wrap="square">
            <a:spAutoFit/>
          </a:bodyPr>
          <a:lstStyle/>
          <a:p>
            <a:pPr algn="ctr"/>
            <a:r>
              <a:rPr lang="ja-JP" altLang="en-US" sz="1050" b="1" noProof="0" dirty="0">
                <a:solidFill>
                  <a:prstClr val="black"/>
                </a:solidFill>
                <a:latin typeface="Meiryo UI" panose="020B0604030504040204" pitchFamily="50" charset="-128"/>
                <a:ea typeface="Meiryo UI" panose="020B0604030504040204" pitchFamily="50" charset="-128"/>
              </a:rPr>
              <a:t>冊子タイプ</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35" name="図 34">
            <a:extLst>
              <a:ext uri="{FF2B5EF4-FFF2-40B4-BE49-F238E27FC236}">
                <a16:creationId xmlns:a16="http://schemas.microsoft.com/office/drawing/2014/main" id="{38BAB70A-57B7-403B-B598-9627C3F7CF6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12747" y="4453569"/>
            <a:ext cx="1765528" cy="1215821"/>
          </a:xfrm>
          <a:prstGeom prst="rect">
            <a:avLst/>
          </a:prstGeom>
          <a:effectLst>
            <a:outerShdw blurRad="50800" dist="38100" dir="2700000" algn="tl" rotWithShape="0">
              <a:prstClr val="black">
                <a:alpha val="40000"/>
              </a:prstClr>
            </a:outerShdw>
          </a:effectLst>
        </p:spPr>
      </p:pic>
      <p:sp>
        <p:nvSpPr>
          <p:cNvPr id="36" name="テキスト ボックス 35">
            <a:extLst>
              <a:ext uri="{FF2B5EF4-FFF2-40B4-BE49-F238E27FC236}">
                <a16:creationId xmlns:a16="http://schemas.microsoft.com/office/drawing/2014/main" id="{A777D29D-04F3-4EAE-AB03-2C00D0EBEDE1}"/>
              </a:ext>
            </a:extLst>
          </p:cNvPr>
          <p:cNvSpPr txBox="1"/>
          <p:nvPr/>
        </p:nvSpPr>
        <p:spPr>
          <a:xfrm>
            <a:off x="397493" y="5709274"/>
            <a:ext cx="1596035" cy="415498"/>
          </a:xfrm>
          <a:prstGeom prst="rect">
            <a:avLst/>
          </a:prstGeom>
          <a:noFill/>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商店街店舗紹介冊子</a:t>
            </a:r>
            <a:endParaRPr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（駒川商店街）</a:t>
            </a:r>
          </a:p>
        </p:txBody>
      </p:sp>
      <p:pic>
        <p:nvPicPr>
          <p:cNvPr id="37" name="図 36"/>
          <p:cNvPicPr>
            <a:picLocks noChangeAspect="1"/>
          </p:cNvPicPr>
          <p:nvPr/>
        </p:nvPicPr>
        <p:blipFill rotWithShape="1">
          <a:blip r:embed="rId9" cstate="print">
            <a:extLst>
              <a:ext uri="{28A0092B-C50C-407E-A947-70E740481C1C}">
                <a14:useLocalDpi xmlns:a14="http://schemas.microsoft.com/office/drawing/2010/main" val="0"/>
              </a:ext>
            </a:extLst>
          </a:blip>
          <a:srcRect l="630" t="4107" b="2548"/>
          <a:stretch/>
        </p:blipFill>
        <p:spPr>
          <a:xfrm rot="5400000">
            <a:off x="1972056" y="4237538"/>
            <a:ext cx="1695595" cy="1194604"/>
          </a:xfrm>
          <a:prstGeom prst="rect">
            <a:avLst/>
          </a:prstGeom>
          <a:effectLst>
            <a:outerShdw blurRad="50800" dist="38100" dir="2700000" algn="tl" rotWithShape="0">
              <a:prstClr val="black">
                <a:alpha val="40000"/>
              </a:prstClr>
            </a:outerShdw>
          </a:effectLst>
        </p:spPr>
      </p:pic>
      <p:sp>
        <p:nvSpPr>
          <p:cNvPr id="39" name="テキスト ボックス 38">
            <a:extLst>
              <a:ext uri="{FF2B5EF4-FFF2-40B4-BE49-F238E27FC236}">
                <a16:creationId xmlns:a16="http://schemas.microsoft.com/office/drawing/2014/main" id="{A777D29D-04F3-4EAE-AB03-2C00D0EBEDE1}"/>
              </a:ext>
            </a:extLst>
          </p:cNvPr>
          <p:cNvSpPr txBox="1"/>
          <p:nvPr/>
        </p:nvSpPr>
        <p:spPr>
          <a:xfrm>
            <a:off x="2080795" y="5712167"/>
            <a:ext cx="1596035" cy="415498"/>
          </a:xfrm>
          <a:prstGeom prst="rect">
            <a:avLst/>
          </a:prstGeom>
          <a:noFill/>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「ミニコミ誌</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こはま日和</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（粉浜商店街）</a:t>
            </a:r>
          </a:p>
        </p:txBody>
      </p:sp>
      <p:sp>
        <p:nvSpPr>
          <p:cNvPr id="7" name="テキスト ボックス 6">
            <a:extLst>
              <a:ext uri="{FF2B5EF4-FFF2-40B4-BE49-F238E27FC236}">
                <a16:creationId xmlns:a16="http://schemas.microsoft.com/office/drawing/2014/main" id="{664F64A4-34F1-CF20-6216-6317C0ADBA6B}"/>
              </a:ext>
            </a:extLst>
          </p:cNvPr>
          <p:cNvSpPr txBox="1"/>
          <p:nvPr/>
        </p:nvSpPr>
        <p:spPr>
          <a:xfrm>
            <a:off x="7527985" y="2733962"/>
            <a:ext cx="1737554" cy="707886"/>
          </a:xfrm>
          <a:prstGeom prst="rect">
            <a:avLst/>
          </a:prstGeom>
          <a:noFill/>
        </p:spPr>
        <p:txBody>
          <a:bodyPr wrap="square">
            <a:spAutoFit/>
          </a:bodyPr>
          <a:lstStyle/>
          <a:p>
            <a:pPr algn="ctr"/>
            <a:r>
              <a:rPr lang="ja-JP" altLang="en-US" sz="1000" b="1" dirty="0">
                <a:solidFill>
                  <a:schemeClr val="bg1"/>
                </a:solidFill>
                <a:latin typeface="+mn-ea"/>
              </a:rPr>
              <a:t>　</a:t>
            </a:r>
            <a:endParaRPr lang="en-US" altLang="ja-JP" sz="1000" b="1" dirty="0">
              <a:solidFill>
                <a:schemeClr val="bg1"/>
              </a:solidFill>
              <a:latin typeface="+mn-ea"/>
            </a:endParaRPr>
          </a:p>
          <a:p>
            <a:pPr algn="ctr"/>
            <a:r>
              <a:rPr lang="ja-JP" altLang="en-US" sz="1000" b="1" dirty="0">
                <a:solidFill>
                  <a:prstClr val="black"/>
                </a:solidFill>
                <a:latin typeface="+mn-ea"/>
              </a:rPr>
              <a:t>　</a:t>
            </a:r>
            <a:endParaRPr lang="en-US" altLang="ja-JP" sz="1000" b="1" dirty="0">
              <a:solidFill>
                <a:prstClr val="black"/>
              </a:solidFill>
              <a:latin typeface="+mn-ea"/>
            </a:endParaRPr>
          </a:p>
          <a:p>
            <a:pPr algn="ctr"/>
            <a:r>
              <a:rPr lang="ja-JP" altLang="en-US" sz="1000" b="1" dirty="0">
                <a:solidFill>
                  <a:srgbClr val="378C85"/>
                </a:solidFill>
                <a:latin typeface="+mn-ea"/>
              </a:rPr>
              <a:t>商地域情報を発信する</a:t>
            </a:r>
            <a:endParaRPr lang="en-US" altLang="ja-JP" sz="1000" b="1" dirty="0">
              <a:solidFill>
                <a:srgbClr val="378C85"/>
              </a:solidFill>
              <a:latin typeface="+mn-ea"/>
            </a:endParaRPr>
          </a:p>
          <a:p>
            <a:pPr algn="ctr"/>
            <a:r>
              <a:rPr lang="ja-JP" altLang="en-US" sz="1000" b="1" dirty="0">
                <a:solidFill>
                  <a:srgbClr val="378C85"/>
                </a:solidFill>
                <a:latin typeface="+mn-ea"/>
              </a:rPr>
              <a:t>コミュニティ誌創刊</a:t>
            </a:r>
            <a:endParaRPr lang="ja-JP" altLang="en-US" sz="1050" dirty="0">
              <a:solidFill>
                <a:srgbClr val="378C85"/>
              </a:solidFill>
              <a:latin typeface="+mn-ea"/>
            </a:endParaRPr>
          </a:p>
        </p:txBody>
      </p:sp>
    </p:spTree>
    <p:extLst>
      <p:ext uri="{BB962C8B-B14F-4D97-AF65-F5344CB8AC3E}">
        <p14:creationId xmlns:p14="http://schemas.microsoft.com/office/powerpoint/2010/main" val="355351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取組み事例　</a:t>
            </a:r>
            <a:r>
              <a:rPr lang="en-US" altLang="ja-JP" b="1" dirty="0">
                <a:latin typeface="Meiryo UI" panose="020B0604030504040204" pitchFamily="50" charset="-128"/>
                <a:ea typeface="Meiryo UI" panose="020B0604030504040204" pitchFamily="50" charset="-128"/>
              </a:rPr>
              <a:t> (3)</a:t>
            </a:r>
            <a:r>
              <a:rPr lang="ja-JP" altLang="en-US" b="1" dirty="0">
                <a:latin typeface="Meiryo UI" panose="020B0604030504040204" pitchFamily="50" charset="-128"/>
                <a:ea typeface="Meiryo UI" panose="020B0604030504040204" pitchFamily="50" charset="-128"/>
              </a:rPr>
              <a:t>地域との連携の取組み事例</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ADCF03EF-1134-479E-953E-4AFA521250A6}"/>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23</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275772" y="725714"/>
            <a:ext cx="9303657" cy="57296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地域との連携</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の取組み事例 　～地域との連携で商店街ファンを創出～</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6D083A1-81DB-40FB-995E-F725057585B8}"/>
              </a:ext>
            </a:extLst>
          </p:cNvPr>
          <p:cNvSpPr txBox="1"/>
          <p:nvPr/>
        </p:nvSpPr>
        <p:spPr>
          <a:xfrm>
            <a:off x="299903" y="1449338"/>
            <a:ext cx="9291592" cy="833305"/>
          </a:xfrm>
          <a:prstGeom prst="rect">
            <a:avLst/>
          </a:prstGeom>
          <a:noFill/>
        </p:spPr>
        <p:txBody>
          <a:bodyPr wrap="square" rtlCol="0">
            <a:spAutoFit/>
          </a:bodyPr>
          <a:lstStyle/>
          <a:p>
            <a:pPr>
              <a:lnSpc>
                <a:spcPts val="2000"/>
              </a:lnSpc>
            </a:pPr>
            <a:r>
              <a:rPr lang="ja-JP" altLang="en-US" sz="1400" b="1" u="sng" dirty="0">
                <a:latin typeface="Meiryo UI" panose="020B0604030504040204" pitchFamily="50" charset="-128"/>
                <a:ea typeface="Meiryo UI" panose="020B0604030504040204" pitchFamily="50" charset="-128"/>
              </a:rPr>
              <a:t>地域の商店街サポーターとの連携による商店街ファンの創出</a:t>
            </a:r>
          </a:p>
          <a:p>
            <a:pPr>
              <a:lnSpc>
                <a:spcPts val="2000"/>
              </a:lnSpc>
            </a:pPr>
            <a:r>
              <a:rPr lang="ja-JP" altLang="en-US" sz="1400" dirty="0">
                <a:latin typeface="Meiryo UI" panose="020B0604030504040204" pitchFamily="50" charset="-128"/>
                <a:ea typeface="Meiryo UI" panose="020B0604030504040204" pitchFamily="50" charset="-128"/>
              </a:rPr>
              <a:t>　近隣住民や周辺のオフィスの従業員らの身近な買物客を対象に生活情報を配信し、地元での消費を促す「バイローカル」の考え方に基づき、地域の学校、地元団体等と連携してイベント等に取り組むことで、身近なエリアの商店街のファンを創出します。</a:t>
            </a:r>
          </a:p>
        </p:txBody>
      </p:sp>
      <p:cxnSp>
        <p:nvCxnSpPr>
          <p:cNvPr id="81" name="直線コネクタ 80">
            <a:extLst>
              <a:ext uri="{FF2B5EF4-FFF2-40B4-BE49-F238E27FC236}">
                <a16:creationId xmlns:a16="http://schemas.microsoft.com/office/drawing/2014/main" id="{66CD5BEC-902A-4A22-A682-581652163FBB}"/>
              </a:ext>
            </a:extLst>
          </p:cNvPr>
          <p:cNvCxnSpPr>
            <a:cxnSpLocks/>
          </p:cNvCxnSpPr>
          <p:nvPr/>
        </p:nvCxnSpPr>
        <p:spPr>
          <a:xfrm>
            <a:off x="295619" y="6313420"/>
            <a:ext cx="92958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642D85F3-6276-4583-84C6-A9931F94032F}"/>
              </a:ext>
            </a:extLst>
          </p:cNvPr>
          <p:cNvCxnSpPr>
            <a:cxnSpLocks/>
          </p:cNvCxnSpPr>
          <p:nvPr/>
        </p:nvCxnSpPr>
        <p:spPr>
          <a:xfrm>
            <a:off x="200037" y="2376070"/>
            <a:ext cx="93036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42D85F3-6276-4583-84C6-A9931F94032F}"/>
              </a:ext>
            </a:extLst>
          </p:cNvPr>
          <p:cNvCxnSpPr>
            <a:cxnSpLocks/>
          </p:cNvCxnSpPr>
          <p:nvPr/>
        </p:nvCxnSpPr>
        <p:spPr>
          <a:xfrm flipV="1">
            <a:off x="7224724" y="2512301"/>
            <a:ext cx="0" cy="345716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5CDB135-8CAA-4DBC-AB9B-C516DC8FEF55}"/>
              </a:ext>
            </a:extLst>
          </p:cNvPr>
          <p:cNvSpPr txBox="1"/>
          <p:nvPr/>
        </p:nvSpPr>
        <p:spPr>
          <a:xfrm>
            <a:off x="7574863" y="5765908"/>
            <a:ext cx="1780792"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国</a:t>
            </a:r>
            <a:r>
              <a:rPr lang="en-US" altLang="ja-JP" sz="1200" dirty="0">
                <a:latin typeface="Meiryo UI" panose="020B0604030504040204" pitchFamily="50" charset="-128"/>
                <a:ea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rPr>
              <a:t>掲載事例</a:t>
            </a:r>
          </a:p>
        </p:txBody>
      </p:sp>
      <p:sp>
        <p:nvSpPr>
          <p:cNvPr id="38" name="テキスト ボックス 37">
            <a:extLst>
              <a:ext uri="{FF2B5EF4-FFF2-40B4-BE49-F238E27FC236}">
                <a16:creationId xmlns:a16="http://schemas.microsoft.com/office/drawing/2014/main" id="{45B2AD1F-6211-4995-8A57-20E830799496}"/>
              </a:ext>
            </a:extLst>
          </p:cNvPr>
          <p:cNvSpPr txBox="1"/>
          <p:nvPr/>
        </p:nvSpPr>
        <p:spPr>
          <a:xfrm>
            <a:off x="263705" y="2517796"/>
            <a:ext cx="176917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小学校・高校との連携による子ども物産展</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小学生等の社会学習体験イベントとして</a:t>
            </a:r>
            <a:r>
              <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自ら物産販売の企画～販売に至るまでを</a:t>
            </a:r>
            <a:r>
              <a:rPr lang="ja-JP" altLang="en-US" sz="1200" dirty="0">
                <a:solidFill>
                  <a:prstClr val="black"/>
                </a:solidFill>
                <a:latin typeface="Meiryo UI" panose="020B0604030504040204" pitchFamily="50" charset="-128"/>
                <a:ea typeface="Meiryo UI" panose="020B0604030504040204" pitchFamily="50" charset="-128"/>
              </a:rPr>
              <a:t>商店街で事業化</a:t>
            </a:r>
            <a:endParaRPr kumimoji="1" lang="en-US" altLang="ja-JP"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A777D29D-04F3-4EAE-AB03-2C00D0EBEDE1}"/>
              </a:ext>
            </a:extLst>
          </p:cNvPr>
          <p:cNvSpPr txBox="1"/>
          <p:nvPr/>
        </p:nvSpPr>
        <p:spPr>
          <a:xfrm>
            <a:off x="2119812" y="5375956"/>
            <a:ext cx="130972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子どもたちの</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お使い</a:t>
            </a:r>
            <a:r>
              <a:rPr kumimoji="1" lang="ja-JP" altLang="en-US"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撮影風景</a:t>
            </a:r>
            <a:endPar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（石橋商店</a:t>
            </a:r>
            <a:r>
              <a:rPr lang="ja-JP" altLang="en-US" sz="1050" dirty="0">
                <a:latin typeface="Meiryo UI" panose="020B0604030504040204" pitchFamily="50" charset="-128"/>
                <a:ea typeface="Meiryo UI" panose="020B0604030504040204" pitchFamily="50" charset="-128"/>
              </a:rPr>
              <a:t>会</a:t>
            </a:r>
            <a:r>
              <a:rPr lang="ja-JP" altLang="en-US" sz="1050" dirty="0">
                <a:solidFill>
                  <a:prstClr val="black"/>
                </a:solidFill>
                <a:latin typeface="Meiryo UI" panose="020B0604030504040204" pitchFamily="50" charset="-128"/>
                <a:ea typeface="Meiryo UI" panose="020B0604030504040204" pitchFamily="50" charset="-128"/>
              </a:rPr>
              <a:t>）</a:t>
            </a:r>
            <a:endParaRPr kumimoji="1" lang="ja-JP" altLang="en-US"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D3560A29-A16C-43F6-B0E5-750FB90A4C9E}"/>
              </a:ext>
            </a:extLst>
          </p:cNvPr>
          <p:cNvSpPr txBox="1"/>
          <p:nvPr/>
        </p:nvSpPr>
        <p:spPr>
          <a:xfrm>
            <a:off x="3597854" y="5366609"/>
            <a:ext cx="1784332"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スタイリングや撮影協力で完成した「ハレの日の食卓」</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（粉浜商店街）</a:t>
            </a:r>
          </a:p>
        </p:txBody>
      </p:sp>
      <p:pic>
        <p:nvPicPr>
          <p:cNvPr id="45" name="図 44">
            <a:extLst>
              <a:ext uri="{FF2B5EF4-FFF2-40B4-BE49-F238E27FC236}">
                <a16:creationId xmlns:a16="http://schemas.microsoft.com/office/drawing/2014/main" id="{BB398032-AC3A-43C8-B16B-E21F4778FBED}"/>
              </a:ext>
            </a:extLst>
          </p:cNvPr>
          <p:cNvPicPr>
            <a:picLocks noChangeAspect="1"/>
          </p:cNvPicPr>
          <p:nvPr/>
        </p:nvPicPr>
        <p:blipFill>
          <a:blip r:embed="rId2"/>
          <a:stretch>
            <a:fillRect/>
          </a:stretch>
        </p:blipFill>
        <p:spPr>
          <a:xfrm>
            <a:off x="297440" y="4156214"/>
            <a:ext cx="1655478" cy="1208600"/>
          </a:xfrm>
          <a:prstGeom prst="rect">
            <a:avLst/>
          </a:prstGeom>
        </p:spPr>
      </p:pic>
      <p:sp>
        <p:nvSpPr>
          <p:cNvPr id="46" name="テキスト ボックス 45">
            <a:extLst>
              <a:ext uri="{FF2B5EF4-FFF2-40B4-BE49-F238E27FC236}">
                <a16:creationId xmlns:a16="http://schemas.microsoft.com/office/drawing/2014/main" id="{8F118BCD-A97A-4D90-A1FE-F8DEF80C9B44}"/>
              </a:ext>
            </a:extLst>
          </p:cNvPr>
          <p:cNvSpPr txBox="1"/>
          <p:nvPr/>
        </p:nvSpPr>
        <p:spPr>
          <a:xfrm>
            <a:off x="271183" y="5427777"/>
            <a:ext cx="1665841"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子ども物産展の様子</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（生野本通中央商店街）</a:t>
            </a:r>
            <a:endPar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C144F3E4-2E67-4F9E-956E-B4ABDD9211D0}"/>
              </a:ext>
            </a:extLst>
          </p:cNvPr>
          <p:cNvSpPr txBox="1"/>
          <p:nvPr/>
        </p:nvSpPr>
        <p:spPr>
          <a:xfrm>
            <a:off x="1981176" y="2513514"/>
            <a:ext cx="173448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大学サークルとの連携によるおつかいイベント</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地域の子どもだけのお使い初体験イベントを開催</a:t>
            </a:r>
            <a:endParaRPr lang="en-US" altLang="ja-JP" sz="12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地元大学のサークルと協働して企画を実施</a:t>
            </a:r>
            <a:endParaRPr kumimoji="1" lang="en-US" altLang="ja-JP"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59" name="図 58">
            <a:extLst>
              <a:ext uri="{FF2B5EF4-FFF2-40B4-BE49-F238E27FC236}">
                <a16:creationId xmlns:a16="http://schemas.microsoft.com/office/drawing/2014/main" id="{82D0AD66-BE45-4CE1-946E-1956EB0C6F70}"/>
              </a:ext>
            </a:extLst>
          </p:cNvPr>
          <p:cNvPicPr>
            <a:picLocks noChangeAspect="1"/>
          </p:cNvPicPr>
          <p:nvPr/>
        </p:nvPicPr>
        <p:blipFill>
          <a:blip r:embed="rId3"/>
          <a:stretch>
            <a:fillRect/>
          </a:stretch>
        </p:blipFill>
        <p:spPr>
          <a:xfrm>
            <a:off x="1977004" y="4156214"/>
            <a:ext cx="1667069" cy="1258369"/>
          </a:xfrm>
          <a:prstGeom prst="rect">
            <a:avLst/>
          </a:prstGeom>
        </p:spPr>
      </p:pic>
      <p:sp>
        <p:nvSpPr>
          <p:cNvPr id="63" name="テキスト ボックス 62">
            <a:extLst>
              <a:ext uri="{FF2B5EF4-FFF2-40B4-BE49-F238E27FC236}">
                <a16:creationId xmlns:a16="http://schemas.microsoft.com/office/drawing/2014/main" id="{FD5365F1-3DE6-4524-80D3-5FECA01048DF}"/>
              </a:ext>
            </a:extLst>
          </p:cNvPr>
          <p:cNvSpPr txBox="1"/>
          <p:nvPr/>
        </p:nvSpPr>
        <p:spPr>
          <a:xfrm>
            <a:off x="3684486" y="2512301"/>
            <a:ext cx="177080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NPO</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団体との連携によるブログサイト運営</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lang="en-US" altLang="ja-JP" sz="1200" dirty="0">
                <a:solidFill>
                  <a:prstClr val="black"/>
                </a:solidFill>
                <a:latin typeface="Meiryo UI" panose="020B0604030504040204" pitchFamily="50" charset="-128"/>
                <a:ea typeface="Meiryo UI" panose="020B0604030504040204" pitchFamily="50" charset="-128"/>
              </a:rPr>
              <a:t>NPO</a:t>
            </a:r>
            <a:r>
              <a:rPr lang="ja-JP" altLang="en-US" sz="1200" dirty="0">
                <a:solidFill>
                  <a:prstClr val="black"/>
                </a:solidFill>
                <a:latin typeface="Meiryo UI" panose="020B0604030504040204" pitchFamily="50" charset="-128"/>
                <a:ea typeface="Meiryo UI" panose="020B0604030504040204" pitchFamily="50" charset="-128"/>
              </a:rPr>
              <a:t>団体等の協力を得て、ミニコミ誌やブログサイト</a:t>
            </a:r>
            <a:r>
              <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で店舗や商品情報を発信するための企画、写真</a:t>
            </a:r>
            <a:r>
              <a:rPr lang="ja-JP" altLang="en-US" sz="1200" dirty="0">
                <a:solidFill>
                  <a:prstClr val="black"/>
                </a:solidFill>
                <a:latin typeface="Meiryo UI" panose="020B0604030504040204" pitchFamily="50" charset="-128"/>
                <a:ea typeface="Meiryo UI" panose="020B0604030504040204" pitchFamily="50" charset="-128"/>
              </a:rPr>
              <a:t>撮影やスタイリングを実施</a:t>
            </a:r>
            <a:endParaRPr kumimoji="1" lang="en-US" altLang="ja-JP"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64" name="図 63">
            <a:extLst>
              <a:ext uri="{FF2B5EF4-FFF2-40B4-BE49-F238E27FC236}">
                <a16:creationId xmlns:a16="http://schemas.microsoft.com/office/drawing/2014/main" id="{317735B6-693E-4137-A033-2802B26253B4}"/>
              </a:ext>
            </a:extLst>
          </p:cNvPr>
          <p:cNvPicPr>
            <a:picLocks noChangeAspect="1"/>
          </p:cNvPicPr>
          <p:nvPr/>
        </p:nvPicPr>
        <p:blipFill>
          <a:blip r:embed="rId4"/>
          <a:stretch>
            <a:fillRect/>
          </a:stretch>
        </p:blipFill>
        <p:spPr>
          <a:xfrm>
            <a:off x="3674625" y="4176809"/>
            <a:ext cx="1744082" cy="1162430"/>
          </a:xfrm>
          <a:prstGeom prst="rect">
            <a:avLst/>
          </a:prstGeom>
          <a:effectLst>
            <a:outerShdw blurRad="50800" dist="38100" dir="2700000" algn="tl" rotWithShape="0">
              <a:prstClr val="black">
                <a:alpha val="40000"/>
              </a:prstClr>
            </a:outerShdw>
          </a:effectLst>
        </p:spPr>
      </p:pic>
      <p:pic>
        <p:nvPicPr>
          <p:cNvPr id="67" name="図 66">
            <a:extLst>
              <a:ext uri="{FF2B5EF4-FFF2-40B4-BE49-F238E27FC236}">
                <a16:creationId xmlns:a16="http://schemas.microsoft.com/office/drawing/2014/main" id="{CFA3C17E-3349-4108-BA39-FBD89FDD0C6F}"/>
              </a:ext>
            </a:extLst>
          </p:cNvPr>
          <p:cNvPicPr>
            <a:picLocks noChangeAspect="1"/>
          </p:cNvPicPr>
          <p:nvPr/>
        </p:nvPicPr>
        <p:blipFill>
          <a:blip r:embed="rId5"/>
          <a:stretch>
            <a:fillRect/>
          </a:stretch>
        </p:blipFill>
        <p:spPr>
          <a:xfrm>
            <a:off x="5587984" y="4171266"/>
            <a:ext cx="1479132" cy="1241311"/>
          </a:xfrm>
          <a:prstGeom prst="rect">
            <a:avLst/>
          </a:prstGeom>
        </p:spPr>
      </p:pic>
      <p:sp>
        <p:nvSpPr>
          <p:cNvPr id="68" name="テキスト ボックス 67">
            <a:extLst>
              <a:ext uri="{FF2B5EF4-FFF2-40B4-BE49-F238E27FC236}">
                <a16:creationId xmlns:a16="http://schemas.microsoft.com/office/drawing/2014/main" id="{03506D89-132E-4944-817C-A29CB4E8DF1B}"/>
              </a:ext>
            </a:extLst>
          </p:cNvPr>
          <p:cNvSpPr txBox="1"/>
          <p:nvPr/>
        </p:nvSpPr>
        <p:spPr>
          <a:xfrm>
            <a:off x="5512918" y="5366609"/>
            <a:ext cx="1583897"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商店街サポーター</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「まちプランナー」のみなさん</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（吹田</a:t>
            </a:r>
            <a:r>
              <a:rPr kumimoji="1" lang="ja-JP" altLang="en-US" sz="105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市</a:t>
            </a:r>
            <a:r>
              <a:rPr kumimoji="1" lang="ja-JP" altLang="en-US"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旭通商店街）</a:t>
            </a:r>
          </a:p>
        </p:txBody>
      </p:sp>
      <p:pic>
        <p:nvPicPr>
          <p:cNvPr id="71" name="図 70"/>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490575" y="2552570"/>
            <a:ext cx="1970328" cy="3186124"/>
          </a:xfrm>
          <a:prstGeom prst="rect">
            <a:avLst/>
          </a:prstGeom>
          <a:effectLst>
            <a:outerShdw blurRad="50800" dist="38100" dir="2700000" algn="tl" rotWithShape="0">
              <a:prstClr val="black">
                <a:alpha val="40000"/>
              </a:prstClr>
            </a:outerShdw>
          </a:effectLst>
        </p:spPr>
      </p:pic>
      <p:sp>
        <p:nvSpPr>
          <p:cNvPr id="73" name="テキスト ボックス 72">
            <a:extLst>
              <a:ext uri="{FF2B5EF4-FFF2-40B4-BE49-F238E27FC236}">
                <a16:creationId xmlns:a16="http://schemas.microsoft.com/office/drawing/2014/main" id="{AAB2F7BB-4C8E-432C-BD99-C9695013CFB8}"/>
              </a:ext>
            </a:extLst>
          </p:cNvPr>
          <p:cNvSpPr txBox="1"/>
          <p:nvPr/>
        </p:nvSpPr>
        <p:spPr>
          <a:xfrm>
            <a:off x="5430378" y="2507332"/>
            <a:ext cx="179434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地元団体との連携による</a:t>
            </a:r>
            <a:r>
              <a:rPr lang="ja-JP" altLang="en-US" sz="1200" b="1" dirty="0">
                <a:solidFill>
                  <a:prstClr val="black"/>
                </a:solidFill>
                <a:latin typeface="Meiryo UI" panose="020B0604030504040204" pitchFamily="50" charset="-128"/>
                <a:ea typeface="Meiryo UI" panose="020B0604030504040204" pitchFamily="50" charset="-128"/>
              </a:rPr>
              <a:t>商店街の</a:t>
            </a:r>
            <a:r>
              <a:rPr lang="en-US" altLang="ja-JP" sz="1200" b="1" dirty="0">
                <a:solidFill>
                  <a:prstClr val="black"/>
                </a:solidFill>
                <a:latin typeface="Meiryo UI" panose="020B0604030504040204" pitchFamily="50" charset="-128"/>
                <a:ea typeface="Meiryo UI" panose="020B0604030504040204" pitchFamily="50" charset="-128"/>
              </a:rPr>
              <a:t>PR</a:t>
            </a:r>
            <a:r>
              <a:rPr lang="ja-JP" altLang="en-US" sz="1200" b="1" dirty="0">
                <a:solidFill>
                  <a:prstClr val="black"/>
                </a:solidFill>
                <a:latin typeface="Meiryo UI" panose="020B0604030504040204" pitchFamily="50" charset="-128"/>
                <a:ea typeface="Meiryo UI" panose="020B0604030504040204" pitchFamily="50" charset="-128"/>
              </a:rPr>
              <a:t>強化</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子育て中の世代で構成された「まちプランナー」の参画を得て、子育て感覚コンテンツの導入や、大学生による</a:t>
            </a:r>
            <a:r>
              <a:rPr kumimoji="1" lang="en-US" altLang="ja-JP"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SNS</a:t>
            </a:r>
            <a:r>
              <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発信サポートを</a:t>
            </a:r>
            <a:r>
              <a:rPr lang="ja-JP" altLang="en-US" sz="1200" dirty="0">
                <a:solidFill>
                  <a:prstClr val="black"/>
                </a:solidFill>
                <a:latin typeface="Meiryo UI" panose="020B0604030504040204" pitchFamily="50" charset="-128"/>
                <a:ea typeface="Meiryo UI" panose="020B0604030504040204" pitchFamily="50" charset="-128"/>
              </a:rPr>
              <a:t>受けて商店街</a:t>
            </a:r>
            <a:r>
              <a:rPr lang="en-US" altLang="ja-JP" sz="1200" dirty="0">
                <a:solidFill>
                  <a:prstClr val="black"/>
                </a:solidFill>
                <a:latin typeface="Meiryo UI" panose="020B0604030504040204" pitchFamily="50" charset="-128"/>
                <a:ea typeface="Meiryo UI" panose="020B0604030504040204" pitchFamily="50" charset="-128"/>
              </a:rPr>
              <a:t>PR</a:t>
            </a:r>
            <a:r>
              <a:rPr lang="ja-JP" altLang="en-US" sz="1200" dirty="0">
                <a:solidFill>
                  <a:prstClr val="black"/>
                </a:solidFill>
                <a:latin typeface="Meiryo UI" panose="020B0604030504040204" pitchFamily="50" charset="-128"/>
                <a:ea typeface="Meiryo UI" panose="020B0604030504040204" pitchFamily="50" charset="-128"/>
              </a:rPr>
              <a:t>を強化</a:t>
            </a:r>
            <a:endParaRPr kumimoji="1" lang="en-US" altLang="ja-JP"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BC3752A-1676-6701-9C6B-1ECC5056CE00}"/>
              </a:ext>
            </a:extLst>
          </p:cNvPr>
          <p:cNvSpPr txBox="1"/>
          <p:nvPr/>
        </p:nvSpPr>
        <p:spPr>
          <a:xfrm>
            <a:off x="7606962" y="2625158"/>
            <a:ext cx="1737554" cy="553998"/>
          </a:xfrm>
          <a:prstGeom prst="rect">
            <a:avLst/>
          </a:prstGeom>
          <a:noFill/>
        </p:spPr>
        <p:txBody>
          <a:bodyPr wrap="square">
            <a:spAutoFit/>
          </a:bodyPr>
          <a:lstStyle/>
          <a:p>
            <a:pPr algn="ctr"/>
            <a:r>
              <a:rPr lang="ja-JP" altLang="en-US" sz="1000" b="1" dirty="0">
                <a:solidFill>
                  <a:schemeClr val="bg1"/>
                </a:solidFill>
                <a:latin typeface="+mn-ea"/>
              </a:rPr>
              <a:t>　</a:t>
            </a:r>
            <a:endParaRPr lang="en-US" altLang="ja-JP" sz="1000" b="1" dirty="0">
              <a:solidFill>
                <a:schemeClr val="bg1"/>
              </a:solidFill>
              <a:latin typeface="+mn-ea"/>
            </a:endParaRPr>
          </a:p>
          <a:p>
            <a:pPr algn="ctr"/>
            <a:r>
              <a:rPr lang="ja-JP" altLang="en-US" sz="1000" b="1" dirty="0">
                <a:solidFill>
                  <a:prstClr val="black"/>
                </a:solidFill>
                <a:latin typeface="+mn-ea"/>
              </a:rPr>
              <a:t>　</a:t>
            </a:r>
            <a:endParaRPr lang="en-US" altLang="ja-JP" sz="1000" b="1" dirty="0">
              <a:solidFill>
                <a:prstClr val="black"/>
              </a:solidFill>
              <a:latin typeface="+mn-ea"/>
            </a:endParaRPr>
          </a:p>
          <a:p>
            <a:pPr algn="ctr"/>
            <a:r>
              <a:rPr lang="ja-JP" altLang="en-US" sz="1000" b="1" dirty="0">
                <a:solidFill>
                  <a:srgbClr val="378C85"/>
                </a:solidFill>
                <a:latin typeface="+mn-ea"/>
              </a:rPr>
              <a:t>商店街でのクラブ活動</a:t>
            </a:r>
            <a:endParaRPr lang="ja-JP" altLang="en-US" sz="1050" dirty="0">
              <a:solidFill>
                <a:srgbClr val="378C85"/>
              </a:solidFill>
              <a:latin typeface="+mn-ea"/>
            </a:endParaRPr>
          </a:p>
        </p:txBody>
      </p:sp>
    </p:spTree>
    <p:extLst>
      <p:ext uri="{BB962C8B-B14F-4D97-AF65-F5344CB8AC3E}">
        <p14:creationId xmlns:p14="http://schemas.microsoft.com/office/powerpoint/2010/main" val="2086233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取組み事例　</a:t>
            </a:r>
            <a:r>
              <a:rPr lang="en-US" altLang="ja-JP" b="1" dirty="0">
                <a:latin typeface="Meiryo UI" panose="020B0604030504040204" pitchFamily="50" charset="-128"/>
                <a:ea typeface="Meiryo UI" panose="020B0604030504040204" pitchFamily="50" charset="-128"/>
              </a:rPr>
              <a:t> (4)</a:t>
            </a:r>
            <a:r>
              <a:rPr lang="ja-JP" altLang="en-US" b="1" dirty="0">
                <a:latin typeface="Meiryo UI" panose="020B0604030504040204" pitchFamily="50" charset="-128"/>
                <a:ea typeface="Meiryo UI" panose="020B0604030504040204" pitchFamily="50" charset="-128"/>
              </a:rPr>
              <a:t>商店街を彩る新たな取組み事例</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ADCF03EF-1134-479E-953E-4AFA521250A6}"/>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24</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275772" y="725715"/>
            <a:ext cx="9303657" cy="54005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b="1"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商店街を彩る新たな</a:t>
            </a:r>
            <a:r>
              <a:rPr lang="en-US" altLang="ja-JP" b="1"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取組み事例 　～イルミネーションでナイトタイムエコノミーの創出～</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6D083A1-81DB-40FB-995E-F725057585B8}"/>
              </a:ext>
            </a:extLst>
          </p:cNvPr>
          <p:cNvSpPr txBox="1"/>
          <p:nvPr/>
        </p:nvSpPr>
        <p:spPr>
          <a:xfrm>
            <a:off x="298502" y="1484257"/>
            <a:ext cx="9303658" cy="833305"/>
          </a:xfrm>
          <a:prstGeom prst="rect">
            <a:avLst/>
          </a:prstGeom>
          <a:noFill/>
        </p:spPr>
        <p:txBody>
          <a:bodyPr wrap="square" rtlCol="0">
            <a:spAutoFit/>
          </a:bodyPr>
          <a:lstStyle/>
          <a:p>
            <a:pPr>
              <a:lnSpc>
                <a:spcPts val="2000"/>
              </a:lnSpc>
            </a:pPr>
            <a:r>
              <a:rPr lang="en-US" altLang="ja-JP" sz="1400" b="1" u="sng" dirty="0">
                <a:uFill>
                  <a:solidFill>
                    <a:schemeClr val="tx1">
                      <a:lumMod val="75000"/>
                      <a:lumOff val="25000"/>
                    </a:schemeClr>
                  </a:solidFill>
                </a:uFill>
                <a:latin typeface="Meiryo UI" panose="020B0604030504040204" pitchFamily="50" charset="-128"/>
                <a:ea typeface="Meiryo UI" panose="020B0604030504040204" pitchFamily="50" charset="-128"/>
              </a:rPr>
              <a:t>LED</a:t>
            </a:r>
            <a:r>
              <a:rPr lang="ja-JP" altLang="en-US" sz="1400" b="1" u="sng" dirty="0">
                <a:uFill>
                  <a:solidFill>
                    <a:schemeClr val="tx1">
                      <a:lumMod val="75000"/>
                      <a:lumOff val="25000"/>
                    </a:schemeClr>
                  </a:solidFill>
                </a:uFill>
                <a:latin typeface="Meiryo UI" panose="020B0604030504040204" pitchFamily="50" charset="-128"/>
                <a:ea typeface="Meiryo UI" panose="020B0604030504040204" pitchFamily="50" charset="-128"/>
              </a:rPr>
              <a:t>を使ったイルミネーションやキャンドルライトで夜の商店街ならではの楽しみ方の提案</a:t>
            </a:r>
            <a:endParaRPr lang="en-US" altLang="ja-JP" sz="1400" b="1" u="sng" dirty="0">
              <a:solidFill>
                <a:schemeClr val="tx1"/>
              </a:solidFill>
              <a:uFill>
                <a:solidFill>
                  <a:schemeClr val="tx1">
                    <a:lumMod val="75000"/>
                    <a:lumOff val="25000"/>
                  </a:schemeClr>
                </a:solidFill>
              </a:uFill>
              <a:latin typeface="Meiryo UI" panose="020B0604030504040204" pitchFamily="50" charset="-128"/>
              <a:ea typeface="Meiryo UI" panose="020B0604030504040204" pitchFamily="50" charset="-128"/>
            </a:endParaRPr>
          </a:p>
          <a:p>
            <a:pPr>
              <a:lnSpc>
                <a:spcPts val="2000"/>
              </a:lnSpc>
            </a:pPr>
            <a:r>
              <a:rPr lang="ja-JP" altLang="en-US" sz="1400" dirty="0">
                <a:latin typeface="Meiryo UI" panose="020B0604030504040204" pitchFamily="50" charset="-128"/>
                <a:ea typeface="Meiryo UI" panose="020B0604030504040204" pitchFamily="50" charset="-128"/>
              </a:rPr>
              <a:t>　イルミネーションやキャンドルナイトなどで、商店街ならではの夜の楽しみ方を創出。夜間に、来街や周辺を回遊するきっかけとして、取組みが広がっています。</a:t>
            </a:r>
          </a:p>
        </p:txBody>
      </p:sp>
      <p:cxnSp>
        <p:nvCxnSpPr>
          <p:cNvPr id="82" name="直線コネクタ 81">
            <a:extLst>
              <a:ext uri="{FF2B5EF4-FFF2-40B4-BE49-F238E27FC236}">
                <a16:creationId xmlns:a16="http://schemas.microsoft.com/office/drawing/2014/main" id="{642D85F3-6276-4583-84C6-A9931F94032F}"/>
              </a:ext>
            </a:extLst>
          </p:cNvPr>
          <p:cNvCxnSpPr>
            <a:cxnSpLocks/>
          </p:cNvCxnSpPr>
          <p:nvPr/>
        </p:nvCxnSpPr>
        <p:spPr>
          <a:xfrm>
            <a:off x="320002" y="2327964"/>
            <a:ext cx="930365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42D85F3-6276-4583-84C6-A9931F94032F}"/>
              </a:ext>
            </a:extLst>
          </p:cNvPr>
          <p:cNvCxnSpPr>
            <a:cxnSpLocks/>
          </p:cNvCxnSpPr>
          <p:nvPr/>
        </p:nvCxnSpPr>
        <p:spPr>
          <a:xfrm flipV="1">
            <a:off x="7212659" y="2559722"/>
            <a:ext cx="0" cy="345716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5CDB135-8CAA-4DBC-AB9B-C516DC8FEF55}"/>
              </a:ext>
            </a:extLst>
          </p:cNvPr>
          <p:cNvSpPr txBox="1"/>
          <p:nvPr/>
        </p:nvSpPr>
        <p:spPr>
          <a:xfrm>
            <a:off x="7555435" y="5778996"/>
            <a:ext cx="1780792"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国</a:t>
            </a:r>
            <a:r>
              <a:rPr lang="en-US" altLang="ja-JP" sz="1200" dirty="0">
                <a:latin typeface="Meiryo UI" panose="020B0604030504040204" pitchFamily="50" charset="-128"/>
                <a:ea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rPr>
              <a:t>掲載事例</a:t>
            </a:r>
          </a:p>
        </p:txBody>
      </p:sp>
      <p:sp>
        <p:nvSpPr>
          <p:cNvPr id="27" name="テキスト ボックス 26">
            <a:extLst>
              <a:ext uri="{FF2B5EF4-FFF2-40B4-BE49-F238E27FC236}">
                <a16:creationId xmlns:a16="http://schemas.microsoft.com/office/drawing/2014/main" id="{45B2AD1F-6211-4995-8A57-20E830799496}"/>
              </a:ext>
            </a:extLst>
          </p:cNvPr>
          <p:cNvSpPr txBox="1"/>
          <p:nvPr/>
        </p:nvSpPr>
        <p:spPr>
          <a:xfrm>
            <a:off x="3863397" y="2474735"/>
            <a:ext cx="325776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solidFill>
                  <a:prstClr val="black"/>
                </a:solidFill>
                <a:latin typeface="Meiryo UI" panose="020B0604030504040204" pitchFamily="50" charset="-128"/>
                <a:ea typeface="Meiryo UI" panose="020B0604030504040204" pitchFamily="50" charset="-128"/>
              </a:rPr>
              <a:t>LED</a:t>
            </a:r>
            <a:r>
              <a:rPr lang="ja-JP" altLang="en-US" sz="1200" b="1" dirty="0">
                <a:solidFill>
                  <a:prstClr val="black"/>
                </a:solidFill>
                <a:latin typeface="Meiryo UI" panose="020B0604030504040204" pitchFamily="50" charset="-128"/>
                <a:ea typeface="Meiryo UI" panose="020B0604030504040204" pitchFamily="50" charset="-128"/>
              </a:rPr>
              <a:t>ライトを使ったキャンドルナイトを演出</a:t>
            </a:r>
            <a:endParaRPr lang="en-US" altLang="ja-JP" sz="1200" b="1"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商店街と地域のスポットとが協働し、</a:t>
            </a:r>
            <a:r>
              <a:rPr lang="en-US" altLang="ja-JP" sz="1200" dirty="0">
                <a:latin typeface="Meiryo UI" panose="020B0604030504040204" pitchFamily="50" charset="-128"/>
                <a:ea typeface="Meiryo UI" panose="020B0604030504040204" pitchFamily="50" charset="-128"/>
              </a:rPr>
              <a:t>LED</a:t>
            </a:r>
            <a:r>
              <a:rPr lang="ja-JP" altLang="en-US" sz="1200" dirty="0">
                <a:latin typeface="Meiryo UI" panose="020B0604030504040204" pitchFamily="50" charset="-128"/>
                <a:ea typeface="Meiryo UI" panose="020B0604030504040204" pitchFamily="50" charset="-128"/>
              </a:rPr>
              <a:t>を使ったキャンドルライトで日本ならではのスポット風景と音楽で演出</a:t>
            </a:r>
            <a:endParaRPr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夜間の地域内、さらには観光客の集客を活性化し商店街周辺の回遊へとつなげる</a:t>
            </a:r>
            <a:endParaRPr lang="en-US" altLang="ja-JP" sz="120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819C1AD4-4F7B-4ABC-A682-F5D1BC68A24A}"/>
              </a:ext>
            </a:extLst>
          </p:cNvPr>
          <p:cNvSpPr txBox="1"/>
          <p:nvPr/>
        </p:nvSpPr>
        <p:spPr>
          <a:xfrm>
            <a:off x="2125905" y="5168229"/>
            <a:ext cx="1606592" cy="1061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　水路にライトを設置、</a:t>
            </a:r>
            <a:endParaRPr lang="en-US" altLang="ja-JP" sz="1050" dirty="0">
              <a:solidFill>
                <a:prstClr val="black"/>
              </a:solidFill>
              <a:latin typeface="Meiryo UI" panose="020B0604030504040204" pitchFamily="50" charset="-128"/>
              <a:ea typeface="Meiryo UI" panose="020B0604030504040204" pitchFamily="50" charset="-128"/>
            </a:endParaRPr>
          </a:p>
          <a:p>
            <a:pPr algn="ctr">
              <a:defRPr/>
            </a:pPr>
            <a:r>
              <a:rPr lang="ja-JP" altLang="en-US" sz="1050" dirty="0">
                <a:solidFill>
                  <a:prstClr val="black"/>
                </a:solidFill>
                <a:latin typeface="Meiryo UI" panose="020B0604030504040204" pitchFamily="50" charset="-128"/>
                <a:ea typeface="Meiryo UI" panose="020B0604030504040204" pitchFamily="50" charset="-128"/>
              </a:rPr>
              <a:t>幻想的なイルミネーションに</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点灯式には家族連れなど多くの人が来街</a:t>
            </a:r>
            <a:endPar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（瓢箪山中央商店街）</a:t>
            </a:r>
            <a:endPar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30" name="図 29">
            <a:extLst>
              <a:ext uri="{FF2B5EF4-FFF2-40B4-BE49-F238E27FC236}">
                <a16:creationId xmlns:a16="http://schemas.microsoft.com/office/drawing/2014/main" id="{E58F7A28-B160-4785-965A-507E568565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029286" y="3787833"/>
            <a:ext cx="1786604" cy="1339347"/>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04A0CD08-2925-4BB8-9E94-5070AB44CCD9}"/>
              </a:ext>
            </a:extLst>
          </p:cNvPr>
          <p:cNvPicPr>
            <a:picLocks noChangeAspect="1"/>
          </p:cNvPicPr>
          <p:nvPr/>
        </p:nvPicPr>
        <p:blipFill>
          <a:blip r:embed="rId3" cstate="print">
            <a:extLst>
              <a:ext uri="{28A0092B-C50C-407E-A947-70E740481C1C}">
                <a14:useLocalDpi xmlns:a14="http://schemas.microsoft.com/office/drawing/2010/main" val="0"/>
              </a:ext>
            </a:extLst>
          </a:blip>
          <a:srcRect l="4083" r="4083"/>
          <a:stretch/>
        </p:blipFill>
        <p:spPr>
          <a:xfrm>
            <a:off x="348915" y="3787833"/>
            <a:ext cx="1538197" cy="2232027"/>
          </a:xfrm>
          <a:prstGeom prst="rect">
            <a:avLst/>
          </a:prstGeom>
          <a:effectLst>
            <a:outerShdw blurRad="50800" dist="38100" dir="2700000" algn="tl" rotWithShape="0">
              <a:prstClr val="black">
                <a:alpha val="40000"/>
              </a:prstClr>
            </a:outerShdw>
          </a:effectLst>
        </p:spPr>
      </p:pic>
      <p:pic>
        <p:nvPicPr>
          <p:cNvPr id="59" name="図 58">
            <a:extLst>
              <a:ext uri="{FF2B5EF4-FFF2-40B4-BE49-F238E27FC236}">
                <a16:creationId xmlns:a16="http://schemas.microsoft.com/office/drawing/2014/main" id="{FCA1A63D-AF71-42DE-9EA0-5BD270323DE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88170" y="3768588"/>
            <a:ext cx="1469555" cy="1837448"/>
          </a:xfrm>
          <a:prstGeom prst="rect">
            <a:avLst/>
          </a:prstGeom>
          <a:ln>
            <a:noFill/>
          </a:ln>
          <a:effectLst>
            <a:outerShdw blurRad="50800" dist="38100" dir="2700000" algn="tl" rotWithShape="0">
              <a:prstClr val="black">
                <a:alpha val="40000"/>
              </a:prstClr>
            </a:outerShdw>
          </a:effectLst>
        </p:spPr>
      </p:pic>
      <p:sp>
        <p:nvSpPr>
          <p:cNvPr id="61" name="テキスト ボックス 60">
            <a:extLst>
              <a:ext uri="{FF2B5EF4-FFF2-40B4-BE49-F238E27FC236}">
                <a16:creationId xmlns:a16="http://schemas.microsoft.com/office/drawing/2014/main" id="{45B2AD1F-6211-4995-8A57-20E830799496}"/>
              </a:ext>
            </a:extLst>
          </p:cNvPr>
          <p:cNvSpPr txBox="1"/>
          <p:nvPr/>
        </p:nvSpPr>
        <p:spPr>
          <a:xfrm>
            <a:off x="275771" y="2474735"/>
            <a:ext cx="3496130" cy="1015663"/>
          </a:xfrm>
          <a:prstGeom prst="rect">
            <a:avLst/>
          </a:prstGeom>
          <a:noFill/>
        </p:spPr>
        <p:txBody>
          <a:bodyPr wrap="square">
            <a:spAutoFit/>
          </a:bodyPr>
          <a:lstStyle/>
          <a:p>
            <a:r>
              <a:rPr lang="ja-JP" altLang="en-US" sz="1200" b="1" dirty="0">
                <a:solidFill>
                  <a:prstClr val="black"/>
                </a:solidFill>
                <a:latin typeface="Meiryo UI" panose="020B0604030504040204" pitchFamily="50" charset="-128"/>
                <a:ea typeface="Meiryo UI" panose="020B0604030504040204" pitchFamily="50" charset="-128"/>
              </a:rPr>
              <a:t>商店街のイルミネーション</a:t>
            </a:r>
            <a:endParaRPr lang="en-US" altLang="ja-JP" sz="1200" b="1"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広場に流れる水路や周辺にイルミネーションを設置</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夜間</a:t>
            </a:r>
            <a:r>
              <a:rPr lang="ja-JP" altLang="en-US" sz="1200" dirty="0">
                <a:solidFill>
                  <a:prstClr val="black"/>
                </a:solidFill>
                <a:latin typeface="Meiryo UI" panose="020B0604030504040204" pitchFamily="50" charset="-128"/>
                <a:ea typeface="Meiryo UI" panose="020B0604030504040204" pitchFamily="50" charset="-128"/>
              </a:rPr>
              <a:t>にも商店街に足を運ぶきっかけとなる</a:t>
            </a:r>
            <a:endParaRPr lang="en-US" altLang="ja-JP" sz="1200" dirty="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集客を活性化させることで、コロナ禍で減少していたナイトタイムエコノミーの向上、活性化につなげることが可能</a:t>
            </a:r>
            <a:endParaRPr lang="en-US" altLang="ja-JP" sz="1200" dirty="0">
              <a:solidFill>
                <a:prstClr val="black"/>
              </a:solidFill>
              <a:latin typeface="Meiryo UI" panose="020B0604030504040204" pitchFamily="50" charset="-128"/>
              <a:ea typeface="Meiryo UI" panose="020B0604030504040204" pitchFamily="50" charset="-128"/>
            </a:endParaRPr>
          </a:p>
        </p:txBody>
      </p:sp>
      <p:pic>
        <p:nvPicPr>
          <p:cNvPr id="65" name="図 64"/>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35288" y="2593347"/>
            <a:ext cx="2242080" cy="3129840"/>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819C1AD4-4F7B-4ABC-A682-F5D1BC68A24A}"/>
              </a:ext>
            </a:extLst>
          </p:cNvPr>
          <p:cNvSpPr txBox="1"/>
          <p:nvPr/>
        </p:nvSpPr>
        <p:spPr>
          <a:xfrm>
            <a:off x="3815306" y="3723348"/>
            <a:ext cx="1901483" cy="10618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　商店街と大阪天満宮境内に</a:t>
            </a:r>
            <a:r>
              <a:rPr lang="ja-JP" altLang="en-US" sz="1050" dirty="0">
                <a:solidFill>
                  <a:srgbClr val="FF0000"/>
                </a:solidFill>
                <a:latin typeface="Meiryo UI" panose="020B0604030504040204" pitchFamily="50" charset="-128"/>
                <a:ea typeface="Meiryo UI" panose="020B0604030504040204" pitchFamily="50" charset="-128"/>
              </a:rPr>
              <a:t>、</a:t>
            </a:r>
            <a:endParaRPr lang="en-US" altLang="ja-JP" sz="1050" dirty="0">
              <a:solidFill>
                <a:srgbClr val="FF0000"/>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キャンドルに見立て</a:t>
            </a:r>
            <a:r>
              <a:rPr lang="en-US" altLang="ja-JP" sz="1050" dirty="0">
                <a:solidFill>
                  <a:prstClr val="black"/>
                </a:solidFill>
                <a:latin typeface="Meiryo UI" panose="020B0604030504040204" pitchFamily="50" charset="-128"/>
                <a:ea typeface="Meiryo UI" panose="020B0604030504040204" pitchFamily="50" charset="-128"/>
              </a:rPr>
              <a:t>LED</a:t>
            </a:r>
            <a:r>
              <a:rPr lang="ja-JP" altLang="en-US" sz="1050" dirty="0">
                <a:solidFill>
                  <a:prstClr val="black"/>
                </a:solidFill>
                <a:latin typeface="Meiryo UI" panose="020B0604030504040204" pitchFamily="50" charset="-128"/>
                <a:ea typeface="Meiryo UI" panose="020B0604030504040204" pitchFamily="50" charset="-128"/>
              </a:rPr>
              <a:t>ライト</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を設置、観光客も多く訪れた</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商店街には子ども達が描いた</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メッセージアートキャンドルも</a:t>
            </a:r>
            <a:endParaRPr lang="en-US" altLang="ja-JP" sz="1050" dirty="0">
              <a:solidFill>
                <a:prstClr val="black"/>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（天神橋一丁目商店街）</a:t>
            </a:r>
            <a:endParaRPr lang="en-US" altLang="ja-JP" sz="1050" dirty="0">
              <a:solidFill>
                <a:prstClr val="black"/>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15B73280-221D-45B3-7FE2-4CFFB4EF0EB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889575" y="4822907"/>
            <a:ext cx="1685876" cy="1196953"/>
          </a:xfrm>
          <a:prstGeom prst="rect">
            <a:avLst/>
          </a:prstGeom>
          <a:effectLst>
            <a:outerShdw blurRad="50800" dist="38100" dir="2700000" algn="tl" rotWithShape="0">
              <a:prstClr val="black">
                <a:alpha val="40000"/>
              </a:prstClr>
            </a:outerShdw>
          </a:effectLst>
        </p:spPr>
      </p:pic>
      <p:cxnSp>
        <p:nvCxnSpPr>
          <p:cNvPr id="11" name="直線コネクタ 10">
            <a:extLst>
              <a:ext uri="{FF2B5EF4-FFF2-40B4-BE49-F238E27FC236}">
                <a16:creationId xmlns:a16="http://schemas.microsoft.com/office/drawing/2014/main" id="{CC2B09B8-4926-3DAA-B927-775D58966DD6}"/>
              </a:ext>
            </a:extLst>
          </p:cNvPr>
          <p:cNvCxnSpPr>
            <a:cxnSpLocks/>
          </p:cNvCxnSpPr>
          <p:nvPr/>
        </p:nvCxnSpPr>
        <p:spPr>
          <a:xfrm>
            <a:off x="283553" y="6312169"/>
            <a:ext cx="92958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CEC8FEE-9756-CC2E-62C9-AC95D99028D6}"/>
              </a:ext>
            </a:extLst>
          </p:cNvPr>
          <p:cNvSpPr txBox="1"/>
          <p:nvPr/>
        </p:nvSpPr>
        <p:spPr>
          <a:xfrm>
            <a:off x="7577054" y="2711493"/>
            <a:ext cx="1737554" cy="553998"/>
          </a:xfrm>
          <a:prstGeom prst="rect">
            <a:avLst/>
          </a:prstGeom>
          <a:noFill/>
        </p:spPr>
        <p:txBody>
          <a:bodyPr wrap="square">
            <a:spAutoFit/>
          </a:bodyPr>
          <a:lstStyle/>
          <a:p>
            <a:pPr algn="ctr"/>
            <a:r>
              <a:rPr lang="ja-JP" altLang="en-US" sz="1000" b="1" dirty="0">
                <a:solidFill>
                  <a:schemeClr val="bg1"/>
                </a:solidFill>
                <a:latin typeface="+mn-ea"/>
              </a:rPr>
              <a:t>　</a:t>
            </a:r>
            <a:endParaRPr lang="en-US" altLang="ja-JP" sz="1000" b="1" dirty="0">
              <a:solidFill>
                <a:schemeClr val="bg1"/>
              </a:solidFill>
              <a:latin typeface="+mn-ea"/>
            </a:endParaRPr>
          </a:p>
          <a:p>
            <a:pPr algn="ctr"/>
            <a:r>
              <a:rPr lang="ja-JP" altLang="en-US" sz="1000" b="1" dirty="0">
                <a:solidFill>
                  <a:prstClr val="black"/>
                </a:solidFill>
                <a:latin typeface="+mn-ea"/>
              </a:rPr>
              <a:t>　</a:t>
            </a:r>
            <a:endParaRPr lang="en-US" altLang="ja-JP" sz="1000" b="1" dirty="0">
              <a:solidFill>
                <a:prstClr val="black"/>
              </a:solidFill>
              <a:latin typeface="+mn-ea"/>
            </a:endParaRPr>
          </a:p>
          <a:p>
            <a:pPr algn="ctr"/>
            <a:r>
              <a:rPr lang="ja-JP" altLang="en-US" sz="1000" b="1" spc="-150" dirty="0">
                <a:solidFill>
                  <a:srgbClr val="378C85"/>
                </a:solidFill>
                <a:latin typeface="+mn-ea"/>
              </a:rPr>
              <a:t>オフピーク･ナイトバザール</a:t>
            </a:r>
            <a:endParaRPr lang="ja-JP" altLang="en-US" sz="1050" spc="-150" dirty="0">
              <a:solidFill>
                <a:srgbClr val="378C85"/>
              </a:solidFill>
              <a:latin typeface="+mn-ea"/>
            </a:endParaRPr>
          </a:p>
        </p:txBody>
      </p:sp>
    </p:spTree>
    <p:extLst>
      <p:ext uri="{BB962C8B-B14F-4D97-AF65-F5344CB8AC3E}">
        <p14:creationId xmlns:p14="http://schemas.microsoft.com/office/powerpoint/2010/main" val="1413609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4</a:t>
            </a:r>
            <a:r>
              <a:rPr kumimoji="1" lang="ja-JP" altLang="en-US" b="1" dirty="0">
                <a:latin typeface="Meiryo UI" panose="020B0604030504040204" pitchFamily="50" charset="-128"/>
                <a:ea typeface="Meiryo UI" panose="020B0604030504040204" pitchFamily="50" charset="-128"/>
              </a:rPr>
              <a:t>つのパッケージ事例　</a:t>
            </a:r>
            <a:r>
              <a:rPr kumimoji="1" lang="en-US" altLang="ja-JP" b="1" dirty="0">
                <a:latin typeface="Meiryo UI" panose="020B0604030504040204" pitchFamily="50" charset="-128"/>
                <a:ea typeface="Meiryo UI" panose="020B0604030504040204" pitchFamily="50" charset="-128"/>
              </a:rPr>
              <a:t>(1)</a:t>
            </a:r>
            <a:r>
              <a:rPr kumimoji="1" lang="ja-JP" altLang="en-US" b="1" dirty="0">
                <a:latin typeface="Meiryo UI" panose="020B0604030504040204" pitchFamily="50" charset="-128"/>
                <a:ea typeface="Meiryo UI" panose="020B0604030504040204" pitchFamily="50" charset="-128"/>
              </a:rPr>
              <a:t>人の流れと街のにぎわいを創出するイベント</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E78520AE-A84F-454F-83F1-AC93208B360A}"/>
              </a:ext>
            </a:extLst>
          </p:cNvPr>
          <p:cNvGrpSpPr/>
          <p:nvPr/>
        </p:nvGrpSpPr>
        <p:grpSpPr>
          <a:xfrm>
            <a:off x="3686914" y="1572089"/>
            <a:ext cx="1139574" cy="1277930"/>
            <a:chOff x="3686914" y="1572089"/>
            <a:chExt cx="1139574" cy="1277930"/>
          </a:xfrm>
        </p:grpSpPr>
        <p:pic>
          <p:nvPicPr>
            <p:cNvPr id="14" name="図 13">
              <a:extLst>
                <a:ext uri="{FF2B5EF4-FFF2-40B4-BE49-F238E27FC236}">
                  <a16:creationId xmlns:a16="http://schemas.microsoft.com/office/drawing/2014/main" id="{87071844-0A34-43FC-8F12-B672756D5B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2291">
              <a:off x="3686914" y="1572089"/>
              <a:ext cx="1139574" cy="1277930"/>
            </a:xfrm>
            <a:prstGeom prst="rect">
              <a:avLst/>
            </a:prstGeom>
          </p:spPr>
        </p:pic>
        <p:pic>
          <p:nvPicPr>
            <p:cNvPr id="15" name="図 14">
              <a:extLst>
                <a:ext uri="{FF2B5EF4-FFF2-40B4-BE49-F238E27FC236}">
                  <a16:creationId xmlns:a16="http://schemas.microsoft.com/office/drawing/2014/main" id="{92D6B662-656F-484F-A71A-95577F2A6473}"/>
                </a:ext>
              </a:extLst>
            </p:cNvPr>
            <p:cNvPicPr>
              <a:picLocks noChangeAspect="1"/>
            </p:cNvPicPr>
            <p:nvPr/>
          </p:nvPicPr>
          <p:blipFill>
            <a:blip r:embed="rId3"/>
            <a:stretch>
              <a:fillRect/>
            </a:stretch>
          </p:blipFill>
          <p:spPr>
            <a:xfrm rot="1152419">
              <a:off x="4084561" y="2337879"/>
              <a:ext cx="165331" cy="229329"/>
            </a:xfrm>
            <a:prstGeom prst="rect">
              <a:avLst/>
            </a:prstGeom>
          </p:spPr>
        </p:pic>
      </p:grp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25</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bwMode="auto">
          <a:xfrm>
            <a:off x="275770" y="2219185"/>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角丸四角形 28"/>
          <p:cNvSpPr/>
          <p:nvPr/>
        </p:nvSpPr>
        <p:spPr bwMode="auto">
          <a:xfrm>
            <a:off x="275770" y="1495255"/>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角丸四角形 29"/>
          <p:cNvSpPr/>
          <p:nvPr/>
        </p:nvSpPr>
        <p:spPr bwMode="auto">
          <a:xfrm>
            <a:off x="275770" y="328582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正方形/長方形 31"/>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kumimoji="1" lang="en-US" altLang="ja-JP" sz="1600" dirty="0">
                <a:solidFill>
                  <a:schemeClr val="tx1"/>
                </a:solidFill>
                <a:latin typeface="Meiryo UI" panose="020B0604030504040204" pitchFamily="50" charset="-128"/>
                <a:ea typeface="Meiryo UI" panose="020B0604030504040204" pitchFamily="50" charset="-128"/>
              </a:rPr>
              <a:t>(1)-1</a:t>
            </a:r>
            <a:r>
              <a:rPr kumimoji="1" lang="ja-JP" altLang="en-US" sz="1600" dirty="0">
                <a:solidFill>
                  <a:schemeClr val="tx1"/>
                </a:solidFill>
                <a:latin typeface="Meiryo UI" panose="020B0604030504040204" pitchFamily="50" charset="-128"/>
                <a:ea typeface="Meiryo UI" panose="020B0604030504040204" pitchFamily="50" charset="-128"/>
              </a:rPr>
              <a:t>　フォトセッションやワークショップ</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CAC8A8D6-E5B8-48D4-A2BC-77525D87A14B}"/>
              </a:ext>
            </a:extLst>
          </p:cNvPr>
          <p:cNvSpPr txBox="1"/>
          <p:nvPr/>
        </p:nvSpPr>
        <p:spPr>
          <a:xfrm>
            <a:off x="356892" y="1755908"/>
            <a:ext cx="2922612"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来街者が</a:t>
            </a:r>
            <a:r>
              <a:rPr lang="ja-JP" altLang="en-US" sz="1000" dirty="0">
                <a:latin typeface="Meiryo UI" panose="020B0604030504040204" pitchFamily="50" charset="-128"/>
                <a:ea typeface="Meiryo UI" panose="020B0604030504040204" pitchFamily="50" charset="-128"/>
              </a:rPr>
              <a:t>楽しみながら、</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密を避ける行動啓発を共有できるイベントを開催。</a:t>
            </a:r>
            <a:endParaRPr lang="en-US" altLang="ja-JP" sz="10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CAC8A8D6-E5B8-48D4-A2BC-77525D87A14B}"/>
              </a:ext>
            </a:extLst>
          </p:cNvPr>
          <p:cNvSpPr txBox="1"/>
          <p:nvPr/>
        </p:nvSpPr>
        <p:spPr>
          <a:xfrm>
            <a:off x="356891" y="2480668"/>
            <a:ext cx="4529434" cy="709656"/>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①感染対策をデザイン化したパネルの前でスマｰトフォンで</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来街者が撮影するコーナー設置。</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②自分だけのフェイスシールドを作るオリジナルワークショップ開催。</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③店舗と店舗利用者双方に対する</a:t>
            </a:r>
            <a:r>
              <a:rPr kumimoji="1" lang="ja-JP" altLang="en-US" sz="1000" dirty="0">
                <a:solidFill>
                  <a:schemeClr val="tx1"/>
                </a:solidFill>
                <a:latin typeface="Meiryo UI" panose="020B0604030504040204" pitchFamily="50" charset="-128"/>
                <a:ea typeface="Meiryo UI" panose="020B0604030504040204" pitchFamily="50" charset="-128"/>
              </a:rPr>
              <a:t>健康観察アプリや抗原検査キット等</a:t>
            </a:r>
            <a:r>
              <a:rPr lang="ja-JP" altLang="en-US" sz="1000" dirty="0">
                <a:latin typeface="Meiryo UI" panose="020B0604030504040204" pitchFamily="50" charset="-128"/>
                <a:ea typeface="Meiryo UI" panose="020B0604030504040204" pitchFamily="50" charset="-128"/>
              </a:rPr>
              <a:t>の</a:t>
            </a:r>
            <a:r>
              <a:rPr kumimoji="1" lang="ja-JP" altLang="en-US" sz="1000" dirty="0">
                <a:solidFill>
                  <a:schemeClr val="tx1"/>
                </a:solidFill>
                <a:latin typeface="Meiryo UI" panose="020B0604030504040204" pitchFamily="50" charset="-128"/>
                <a:ea typeface="Meiryo UI" panose="020B0604030504040204" pitchFamily="50" charset="-128"/>
              </a:rPr>
              <a:t>活用。</a:t>
            </a:r>
            <a:endParaRPr lang="en-US" altLang="ja-JP" sz="1000" b="1" dirty="0">
              <a:solidFill>
                <a:prstClr val="black"/>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CAC8A8D6-E5B8-48D4-A2BC-77525D87A14B}"/>
              </a:ext>
            </a:extLst>
          </p:cNvPr>
          <p:cNvSpPr txBox="1"/>
          <p:nvPr/>
        </p:nvSpPr>
        <p:spPr>
          <a:xfrm>
            <a:off x="356891" y="3539470"/>
            <a:ext cx="4401530" cy="545691"/>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①フォトセッションパネル（デザイン、データ制作、パネル製作と設営撤去）。</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②ワークショップ運営スタッフ、材料手配、イベント案内サイン製作。</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で発信）、賞品　など。</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CAC8A8D6-E5B8-48D4-A2BC-77525D87A14B}"/>
              </a:ext>
            </a:extLst>
          </p:cNvPr>
          <p:cNvSpPr txBox="1"/>
          <p:nvPr/>
        </p:nvSpPr>
        <p:spPr>
          <a:xfrm>
            <a:off x="356890" y="4407413"/>
            <a:ext cx="4558150" cy="1471226"/>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①各フォトセッション会場やワークショップ会場</a:t>
            </a:r>
            <a:r>
              <a:rPr lang="ja-JP" altLang="en-US" sz="1000" dirty="0">
                <a:latin typeface="Meiryo UI" panose="020B0604030504040204" pitchFamily="50" charset="-128"/>
                <a:ea typeface="Meiryo UI" panose="020B0604030504040204" pitchFamily="50" charset="-128"/>
              </a:rPr>
              <a:t>での</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密対策が必要。時間を指定した参　　</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latin typeface="Meiryo UI" panose="020B0604030504040204" pitchFamily="50" charset="-128"/>
                <a:ea typeface="Meiryo UI" panose="020B0604030504040204" pitchFamily="50" charset="-128"/>
              </a:rPr>
              <a:t>　 加整理券配布、並び列の人との距離の確保、整理員配置など密にならないよう対策。</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②来街者から、スタッフがカメラ撮影を</a:t>
            </a:r>
            <a:r>
              <a:rPr lang="ja-JP" altLang="en-US" sz="1000" dirty="0">
                <a:latin typeface="Meiryo UI" panose="020B0604030504040204" pitchFamily="50" charset="-128"/>
                <a:ea typeface="Meiryo UI" panose="020B0604030504040204" pitchFamily="50" charset="-128"/>
              </a:rPr>
              <a:t>依頼された場合は、消毒液等で手指を拭くなどの </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除菌対策をしてから、撮影。また、撮影後も再度、手指消毒を心掛け。</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latin typeface="Meiryo UI" panose="020B0604030504040204" pitchFamily="50" charset="-128"/>
                <a:ea typeface="Meiryo UI" panose="020B0604030504040204" pitchFamily="50" charset="-128"/>
              </a:rPr>
              <a:t>③ワークショップ会場のキャパシティ・動線などの事前チェックを基に、運営マニュアルを策定。</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ワークショップ参加希望者への案内やワークショップ用具</a:t>
            </a:r>
            <a:r>
              <a:rPr lang="ja-JP" altLang="en-US" sz="1000" dirty="0">
                <a:solidFill>
                  <a:prstClr val="black"/>
                </a:solidFill>
                <a:latin typeface="Meiryo UI" panose="020B0604030504040204" pitchFamily="50" charset="-128"/>
                <a:ea typeface="Meiryo UI" panose="020B0604030504040204" pitchFamily="50" charset="-128"/>
              </a:rPr>
              <a:t>の個別消毒、参加者への手指 </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消毒励行などの配慮が必要。</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④参加者や運営スタッフのマスクやフェイスシールド着用を励行。</a:t>
            </a:r>
          </a:p>
        </p:txBody>
      </p:sp>
      <p:sp>
        <p:nvSpPr>
          <p:cNvPr id="39" name="正方形/長方形 38"/>
          <p:cNvSpPr/>
          <p:nvPr/>
        </p:nvSpPr>
        <p:spPr>
          <a:xfrm>
            <a:off x="4968874"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kumimoji="1" lang="en-US" altLang="ja-JP" sz="1600" dirty="0">
                <a:solidFill>
                  <a:schemeClr val="tx1"/>
                </a:solidFill>
                <a:latin typeface="Meiryo UI" panose="020B0604030504040204" pitchFamily="50" charset="-128"/>
                <a:ea typeface="Meiryo UI" panose="020B0604030504040204" pitchFamily="50" charset="-128"/>
              </a:rPr>
              <a:t>(1)-2</a:t>
            </a:r>
            <a:r>
              <a:rPr kumimoji="1" lang="ja-JP" altLang="en-US" sz="1600" dirty="0">
                <a:solidFill>
                  <a:schemeClr val="tx1"/>
                </a:solidFill>
                <a:latin typeface="Meiryo UI" panose="020B0604030504040204" pitchFamily="50" charset="-128"/>
                <a:ea typeface="Meiryo UI" panose="020B0604030504040204" pitchFamily="50" charset="-128"/>
              </a:rPr>
              <a:t>　</a:t>
            </a:r>
            <a:r>
              <a:rPr lang="ja-JP" altLang="en-US" sz="1500" dirty="0">
                <a:solidFill>
                  <a:schemeClr val="tx1"/>
                </a:solidFill>
                <a:latin typeface="Meiryo UI" panose="020B0604030504040204" pitchFamily="50" charset="-128"/>
                <a:ea typeface="Meiryo UI" panose="020B0604030504040204" pitchFamily="50" charset="-128"/>
              </a:rPr>
              <a:t>商店街と地域の旧所・名跡を巡るスタンプラリー　</a:t>
            </a:r>
            <a:endParaRPr lang="en-US" altLang="ja-JP" sz="1500" dirty="0">
              <a:solidFill>
                <a:schemeClr val="tx1"/>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CAC8A8D6-E5B8-48D4-A2BC-77525D87A14B}"/>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啓発活動は楽しく、学ぶ！</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　＝安心・安全確保に取り組む地域商店街＝</a:t>
            </a:r>
          </a:p>
        </p:txBody>
      </p:sp>
      <p:pic>
        <p:nvPicPr>
          <p:cNvPr id="8" name="図 7">
            <a:extLst>
              <a:ext uri="{FF2B5EF4-FFF2-40B4-BE49-F238E27FC236}">
                <a16:creationId xmlns:a16="http://schemas.microsoft.com/office/drawing/2014/main" id="{C9297E26-16F0-4A5E-9224-FDA0146C1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087" y="5753466"/>
            <a:ext cx="653143" cy="924850"/>
          </a:xfrm>
          <a:prstGeom prst="rect">
            <a:avLst/>
          </a:prstGeom>
        </p:spPr>
      </p:pic>
      <p:pic>
        <p:nvPicPr>
          <p:cNvPr id="10" name="図 9">
            <a:extLst>
              <a:ext uri="{FF2B5EF4-FFF2-40B4-BE49-F238E27FC236}">
                <a16:creationId xmlns:a16="http://schemas.microsoft.com/office/drawing/2014/main" id="{8048E6FB-5443-455F-9D38-1BEC9EB1C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676" y="5755434"/>
            <a:ext cx="653143" cy="924850"/>
          </a:xfrm>
          <a:prstGeom prst="rect">
            <a:avLst/>
          </a:prstGeom>
        </p:spPr>
      </p:pic>
      <p:pic>
        <p:nvPicPr>
          <p:cNvPr id="12" name="図 11">
            <a:extLst>
              <a:ext uri="{FF2B5EF4-FFF2-40B4-BE49-F238E27FC236}">
                <a16:creationId xmlns:a16="http://schemas.microsoft.com/office/drawing/2014/main" id="{AC44A5A9-7A12-4542-8670-A884B03B5F6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151636" y="5750625"/>
            <a:ext cx="653143" cy="924279"/>
          </a:xfrm>
          <a:prstGeom prst="rect">
            <a:avLst/>
          </a:prstGeom>
          <a:ln w="76200">
            <a:noFill/>
          </a:ln>
        </p:spPr>
      </p:pic>
      <p:sp>
        <p:nvSpPr>
          <p:cNvPr id="34" name="角丸四角形 25">
            <a:extLst>
              <a:ext uri="{FF2B5EF4-FFF2-40B4-BE49-F238E27FC236}">
                <a16:creationId xmlns:a16="http://schemas.microsoft.com/office/drawing/2014/main" id="{CA56B0C8-62C9-433A-8523-1F3B66CFB821}"/>
              </a:ext>
            </a:extLst>
          </p:cNvPr>
          <p:cNvSpPr/>
          <p:nvPr/>
        </p:nvSpPr>
        <p:spPr bwMode="auto">
          <a:xfrm>
            <a:off x="4962684" y="2517238"/>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1" name="角丸四角形 28">
            <a:extLst>
              <a:ext uri="{FF2B5EF4-FFF2-40B4-BE49-F238E27FC236}">
                <a16:creationId xmlns:a16="http://schemas.microsoft.com/office/drawing/2014/main" id="{B807C90D-98DA-4BCB-AA92-3935B3355AA4}"/>
              </a:ext>
            </a:extLst>
          </p:cNvPr>
          <p:cNvSpPr/>
          <p:nvPr/>
        </p:nvSpPr>
        <p:spPr bwMode="auto">
          <a:xfrm>
            <a:off x="4962684" y="149838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角丸四角形 29">
            <a:extLst>
              <a:ext uri="{FF2B5EF4-FFF2-40B4-BE49-F238E27FC236}">
                <a16:creationId xmlns:a16="http://schemas.microsoft.com/office/drawing/2014/main" id="{2F954DE1-57BF-4F72-B786-C9040FC5C08B}"/>
              </a:ext>
            </a:extLst>
          </p:cNvPr>
          <p:cNvSpPr/>
          <p:nvPr/>
        </p:nvSpPr>
        <p:spPr bwMode="auto">
          <a:xfrm>
            <a:off x="4962684" y="3410986"/>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45A5BC9C-4A33-448D-911E-503B7EF35569}"/>
              </a:ext>
            </a:extLst>
          </p:cNvPr>
          <p:cNvSpPr txBox="1"/>
          <p:nvPr/>
        </p:nvSpPr>
        <p:spPr>
          <a:xfrm>
            <a:off x="5043806" y="1750156"/>
            <a:ext cx="3193826" cy="758706"/>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商店街が地域社会と連携し、安全でかつ人に優しい商店街として地域の住民に「地域の魅力再発見」をテーマにスタンプ</a:t>
            </a:r>
          </a:p>
          <a:p>
            <a:pPr lvl="0">
              <a:defRPr/>
            </a:pPr>
            <a:r>
              <a:rPr lang="ja-JP" altLang="en-US" sz="1000" dirty="0">
                <a:solidFill>
                  <a:prstClr val="black"/>
                </a:solidFill>
                <a:latin typeface="Meiryo UI" panose="020B0604030504040204" pitchFamily="50" charset="-128"/>
                <a:ea typeface="Meiryo UI" panose="020B0604030504040204" pitchFamily="50" charset="-128"/>
              </a:rPr>
              <a:t>ラリーを実施。</a:t>
            </a:r>
          </a:p>
          <a:p>
            <a:pPr lvl="0">
              <a:defRPr/>
            </a:pPr>
            <a:r>
              <a:rPr lang="ja-JP" altLang="en-US" sz="1000" dirty="0">
                <a:solidFill>
                  <a:prstClr val="black"/>
                </a:solidFill>
                <a:latin typeface="Meiryo UI" panose="020B0604030504040204" pitchFamily="50" charset="-128"/>
                <a:ea typeface="Meiryo UI" panose="020B0604030504040204" pitchFamily="50" charset="-128"/>
              </a:rPr>
              <a:t>ラリーポイントとなる施設の管理者の協力を得て実施。</a:t>
            </a:r>
          </a:p>
        </p:txBody>
      </p:sp>
      <p:sp>
        <p:nvSpPr>
          <p:cNvPr id="45" name="テキスト ボックス 44">
            <a:extLst>
              <a:ext uri="{FF2B5EF4-FFF2-40B4-BE49-F238E27FC236}">
                <a16:creationId xmlns:a16="http://schemas.microsoft.com/office/drawing/2014/main" id="{219CFC95-7981-451B-B380-BE6E6E3BCC3A}"/>
              </a:ext>
            </a:extLst>
          </p:cNvPr>
          <p:cNvSpPr txBox="1"/>
          <p:nvPr/>
        </p:nvSpPr>
        <p:spPr>
          <a:xfrm>
            <a:off x="5043805" y="2778721"/>
            <a:ext cx="4529434" cy="599301"/>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①商店街をスタート･ゴールにした地域ウォーキングイベント。</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②マップ付き</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にて商店街を中心に周辺地域の魅力を紹介。</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③ガイドパンフレットを作成配布し、完歩者には商店街ならではの賞品をプレゼント！。</a:t>
            </a:r>
          </a:p>
        </p:txBody>
      </p:sp>
      <p:sp>
        <p:nvSpPr>
          <p:cNvPr id="46" name="テキスト ボックス 45">
            <a:extLst>
              <a:ext uri="{FF2B5EF4-FFF2-40B4-BE49-F238E27FC236}">
                <a16:creationId xmlns:a16="http://schemas.microsoft.com/office/drawing/2014/main" id="{9530F025-E727-4197-829A-4F727E31BDA5}"/>
              </a:ext>
            </a:extLst>
          </p:cNvPr>
          <p:cNvSpPr txBox="1"/>
          <p:nvPr/>
        </p:nvSpPr>
        <p:spPr>
          <a:xfrm>
            <a:off x="5043805" y="3673512"/>
            <a:ext cx="4401530" cy="545691"/>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a:t>
            </a:r>
            <a:r>
              <a:rPr lang="ja-JP" altLang="en-US" sz="1000" dirty="0">
                <a:latin typeface="Meiryo UI" panose="020B0604030504040204" pitchFamily="50" charset="-128"/>
                <a:ea typeface="Meiryo UI" panose="020B0604030504040204" pitchFamily="50" charset="-128"/>
              </a:rPr>
              <a:t>スタンプラリーポイントとなる施設の管理者の協力を得る。</a:t>
            </a:r>
            <a:endParaRPr lang="en-US" altLang="ja-JP" sz="1000" dirty="0">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latin typeface="Meiryo UI" panose="020B0604030504040204" pitchFamily="50" charset="-128"/>
                <a:ea typeface="Meiryo UI" panose="020B0604030504040204" pitchFamily="50" charset="-128"/>
              </a:rPr>
              <a:t>②スタンプラリー運営スタッフ、資材手配、イベント案内サイン製作。</a:t>
            </a:r>
            <a:endParaRPr lang="en-US" altLang="ja-JP" sz="1000" dirty="0">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latin typeface="Meiryo UI" panose="020B0604030504040204" pitchFamily="50" charset="-128"/>
                <a:ea typeface="Meiryo UI" panose="020B0604030504040204" pitchFamily="50" charset="-128"/>
              </a:rPr>
              <a:t>③事業広報（チラシ折り込み、</a:t>
            </a:r>
            <a:r>
              <a:rPr lang="en-US" altLang="ja-JP" sz="1000" dirty="0">
                <a:latin typeface="Meiryo UI" panose="020B0604030504040204" pitchFamily="50" charset="-128"/>
                <a:ea typeface="Meiryo UI" panose="020B0604030504040204" pitchFamily="50" charset="-128"/>
              </a:rPr>
              <a:t>SNS</a:t>
            </a:r>
            <a:r>
              <a:rPr lang="ja-JP" altLang="en-US" sz="1000" dirty="0">
                <a:latin typeface="Meiryo UI" panose="020B0604030504040204" pitchFamily="50" charset="-128"/>
                <a:ea typeface="Meiryo UI" panose="020B0604030504040204" pitchFamily="50" charset="-128"/>
              </a:rPr>
              <a:t>で発信）、賞品　など。</a:t>
            </a:r>
            <a:endParaRPr lang="en-US" altLang="ja-JP" sz="10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0B53B3B3-3D56-47D1-9873-E44132F9DA7F}"/>
              </a:ext>
            </a:extLst>
          </p:cNvPr>
          <p:cNvSpPr txBox="1"/>
          <p:nvPr/>
        </p:nvSpPr>
        <p:spPr>
          <a:xfrm>
            <a:off x="5043805" y="4566092"/>
            <a:ext cx="4529434" cy="1085602"/>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①スタート時間を決めて参加者集合させるのは</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密に繋がる</a:t>
            </a:r>
            <a:r>
              <a:rPr lang="ja-JP" altLang="en-US" sz="1000" dirty="0">
                <a:latin typeface="Meiryo UI" panose="020B0604030504040204" pitchFamily="50" charset="-128"/>
                <a:ea typeface="Meiryo UI" panose="020B0604030504040204" pitchFamily="50" charset="-128"/>
              </a:rPr>
              <a:t>ため注意。</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latin typeface="Meiryo UI" panose="020B0604030504040204" pitchFamily="50" charset="-128"/>
                <a:ea typeface="Meiryo UI" panose="020B0604030504040204" pitchFamily="50" charset="-128"/>
              </a:rPr>
              <a:t>②ラリーポイントでは常駐スタッフが参加者のラリーカードにスタンプを押す。</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⇒スタンプを不特定多数に触らせないように注意。</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③雨天時実施も想定して、ラリーポイントなどではミニテント設置など可能な対応を。</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④参加者や運営スタッフのマスクやフェイスシールド着用を励行。</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⑤ラリー参加者を対象にした事業保険を掛ける。</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詳細は保険会社へ相談。</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⑥ラリーポイント敷地の管理者には必ず、事前に敷地借用を申請。　</a:t>
            </a:r>
          </a:p>
        </p:txBody>
      </p:sp>
      <p:sp>
        <p:nvSpPr>
          <p:cNvPr id="48" name="テキスト ボックス 47">
            <a:extLst>
              <a:ext uri="{FF2B5EF4-FFF2-40B4-BE49-F238E27FC236}">
                <a16:creationId xmlns:a16="http://schemas.microsoft.com/office/drawing/2014/main" id="{AA785937-A96E-4BE0-8222-02CCD12DBBAC}"/>
              </a:ext>
            </a:extLst>
          </p:cNvPr>
          <p:cNvSpPr txBox="1"/>
          <p:nvPr/>
        </p:nvSpPr>
        <p:spPr>
          <a:xfrm>
            <a:off x="4962684" y="1092532"/>
            <a:ext cx="4610555" cy="385336"/>
          </a:xfrm>
          <a:prstGeom prst="rect">
            <a:avLst/>
          </a:prstGeom>
          <a:noFill/>
          <a:ln>
            <a:noFill/>
            <a:prstDash val="dashDot"/>
          </a:ln>
        </p:spPr>
        <p:txBody>
          <a:bodyPr wrap="square" rtlCol="0">
            <a:noAutofit/>
          </a:bodyPr>
          <a:lstStyle/>
          <a:p>
            <a:pPr marL="93662"/>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周辺に寺社仏閣、旧所、名跡が点在する商店街に最適</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　＝顧客との親交関係構築と商店街魅力打ち出し＝</a:t>
            </a:r>
          </a:p>
        </p:txBody>
      </p:sp>
      <p:pic>
        <p:nvPicPr>
          <p:cNvPr id="49" name="図 48">
            <a:extLst>
              <a:ext uri="{FF2B5EF4-FFF2-40B4-BE49-F238E27FC236}">
                <a16:creationId xmlns:a16="http://schemas.microsoft.com/office/drawing/2014/main" id="{29E9706E-1B2E-4BC5-8F51-0CB4786F0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184" y="5744050"/>
            <a:ext cx="653143" cy="924850"/>
          </a:xfrm>
          <a:prstGeom prst="rect">
            <a:avLst/>
          </a:prstGeom>
        </p:spPr>
      </p:pic>
      <p:pic>
        <p:nvPicPr>
          <p:cNvPr id="51" name="図 50">
            <a:extLst>
              <a:ext uri="{FF2B5EF4-FFF2-40B4-BE49-F238E27FC236}">
                <a16:creationId xmlns:a16="http://schemas.microsoft.com/office/drawing/2014/main" id="{45C49953-2B67-4671-938F-87B4F633AD3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37995" y="5741994"/>
            <a:ext cx="653143" cy="924279"/>
          </a:xfrm>
          <a:prstGeom prst="rect">
            <a:avLst/>
          </a:prstGeom>
          <a:ln w="76200">
            <a:noFill/>
          </a:ln>
        </p:spPr>
      </p:pic>
      <p:pic>
        <p:nvPicPr>
          <p:cNvPr id="52" name="図 51">
            <a:extLst>
              <a:ext uri="{FF2B5EF4-FFF2-40B4-BE49-F238E27FC236}">
                <a16:creationId xmlns:a16="http://schemas.microsoft.com/office/drawing/2014/main" id="{073318EB-952E-434F-8A52-4567CD2838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5276" y="1474313"/>
            <a:ext cx="1583546" cy="1583546"/>
          </a:xfrm>
          <a:prstGeom prst="rect">
            <a:avLst/>
          </a:prstGeom>
        </p:spPr>
      </p:pic>
      <p:pic>
        <p:nvPicPr>
          <p:cNvPr id="53" name="図 52">
            <a:extLst>
              <a:ext uri="{FF2B5EF4-FFF2-40B4-BE49-F238E27FC236}">
                <a16:creationId xmlns:a16="http://schemas.microsoft.com/office/drawing/2014/main" id="{18E6B627-D884-4469-AFE0-0BF01E0056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0890" y="1532322"/>
            <a:ext cx="726647" cy="494623"/>
          </a:xfrm>
          <a:prstGeom prst="rect">
            <a:avLst/>
          </a:prstGeom>
        </p:spPr>
      </p:pic>
      <p:pic>
        <p:nvPicPr>
          <p:cNvPr id="18" name="図 17">
            <a:extLst>
              <a:ext uri="{FF2B5EF4-FFF2-40B4-BE49-F238E27FC236}">
                <a16:creationId xmlns:a16="http://schemas.microsoft.com/office/drawing/2014/main" id="{6A3A371E-F2BD-4C3A-A122-DBFE12E7B9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0601" y="5741709"/>
            <a:ext cx="653143" cy="924850"/>
          </a:xfrm>
          <a:prstGeom prst="rect">
            <a:avLst/>
          </a:prstGeom>
        </p:spPr>
      </p:pic>
      <p:sp>
        <p:nvSpPr>
          <p:cNvPr id="6" name="角丸四角形 30">
            <a:extLst>
              <a:ext uri="{FF2B5EF4-FFF2-40B4-BE49-F238E27FC236}">
                <a16:creationId xmlns:a16="http://schemas.microsoft.com/office/drawing/2014/main" id="{CF2DDAD5-61D3-4A8A-B36F-D7955121118D}"/>
              </a:ext>
            </a:extLst>
          </p:cNvPr>
          <p:cNvSpPr/>
          <p:nvPr/>
        </p:nvSpPr>
        <p:spPr bwMode="auto">
          <a:xfrm>
            <a:off x="4962684" y="430398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 name="角丸四角形 30">
            <a:extLst>
              <a:ext uri="{FF2B5EF4-FFF2-40B4-BE49-F238E27FC236}">
                <a16:creationId xmlns:a16="http://schemas.microsoft.com/office/drawing/2014/main" id="{1EF626DE-1B1E-482E-9C6D-F561D0A9B58D}"/>
              </a:ext>
            </a:extLst>
          </p:cNvPr>
          <p:cNvSpPr/>
          <p:nvPr/>
        </p:nvSpPr>
        <p:spPr bwMode="auto">
          <a:xfrm>
            <a:off x="275770" y="4163057"/>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77576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4</a:t>
            </a:r>
            <a:r>
              <a:rPr kumimoji="1" lang="ja-JP" altLang="en-US" b="1" dirty="0" err="1">
                <a:latin typeface="Meiryo UI" panose="020B0604030504040204" pitchFamily="50" charset="-128"/>
                <a:ea typeface="Meiryo UI" panose="020B0604030504040204" pitchFamily="50" charset="-128"/>
              </a:rPr>
              <a:t>つの</a:t>
            </a:r>
            <a:r>
              <a:rPr kumimoji="1" lang="ja-JP" altLang="en-US" b="1" dirty="0">
                <a:latin typeface="Meiryo UI" panose="020B0604030504040204" pitchFamily="50" charset="-128"/>
                <a:ea typeface="Meiryo UI" panose="020B0604030504040204" pitchFamily="50" charset="-128"/>
              </a:rPr>
              <a:t>パッケージ事例　</a:t>
            </a:r>
            <a:r>
              <a:rPr kumimoji="1" lang="en-US" altLang="ja-JP" b="1" dirty="0">
                <a:latin typeface="Meiryo UI" panose="020B0604030504040204" pitchFamily="50" charset="-128"/>
                <a:ea typeface="Meiryo UI" panose="020B0604030504040204" pitchFamily="50" charset="-128"/>
              </a:rPr>
              <a:t>(1)</a:t>
            </a:r>
            <a:r>
              <a:rPr kumimoji="1" lang="ja-JP" altLang="en-US" b="1" dirty="0">
                <a:latin typeface="Meiryo UI" panose="020B0604030504040204" pitchFamily="50" charset="-128"/>
                <a:ea typeface="Meiryo UI" panose="020B0604030504040204" pitchFamily="50" charset="-128"/>
              </a:rPr>
              <a:t>人の流れと街のにぎわいを創出するイベント</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26</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bwMode="auto">
          <a:xfrm>
            <a:off x="275770" y="2285026"/>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角丸四角形 28"/>
          <p:cNvSpPr/>
          <p:nvPr/>
        </p:nvSpPr>
        <p:spPr bwMode="auto">
          <a:xfrm>
            <a:off x="275770" y="1495255"/>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角丸四角形 29"/>
          <p:cNvSpPr/>
          <p:nvPr/>
        </p:nvSpPr>
        <p:spPr bwMode="auto">
          <a:xfrm>
            <a:off x="275770" y="3323756"/>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1" name="角丸四角形 30"/>
          <p:cNvSpPr/>
          <p:nvPr/>
        </p:nvSpPr>
        <p:spPr bwMode="auto">
          <a:xfrm>
            <a:off x="275770" y="451201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正方形/長方形 31"/>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rPr>
              <a:t>　商店街スポーツ縁日</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CAC8A8D6-E5B8-48D4-A2BC-77525D87A14B}"/>
              </a:ext>
            </a:extLst>
          </p:cNvPr>
          <p:cNvSpPr txBox="1"/>
          <p:nvPr/>
        </p:nvSpPr>
        <p:spPr>
          <a:xfrm>
            <a:off x="356891" y="1755908"/>
            <a:ext cx="3442751"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商店街でファミリーが楽しめる「スポーツ」をテーマに</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した縁日を開催。</a:t>
            </a:r>
          </a:p>
        </p:txBody>
      </p:sp>
      <p:sp>
        <p:nvSpPr>
          <p:cNvPr id="36" name="テキスト ボックス 35">
            <a:extLst>
              <a:ext uri="{FF2B5EF4-FFF2-40B4-BE49-F238E27FC236}">
                <a16:creationId xmlns:a16="http://schemas.microsoft.com/office/drawing/2014/main" id="{CAC8A8D6-E5B8-48D4-A2BC-77525D87A14B}"/>
              </a:ext>
            </a:extLst>
          </p:cNvPr>
          <p:cNvSpPr txBox="1"/>
          <p:nvPr/>
        </p:nvSpPr>
        <p:spPr>
          <a:xfrm>
            <a:off x="356891" y="2546509"/>
            <a:ext cx="4529434" cy="709656"/>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①商店街の店舗を利用されるごとに「縁日参加券」を提供。　</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②商店街店前でスポーツ遊具を中心にした「スポーツ縁日」を実施。</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③各スポーツ遊具コーナーごとに入賞ルールを決め、入賞者には、商店街ならではの入 </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賞品をプレゼント！。</a:t>
            </a:r>
          </a:p>
        </p:txBody>
      </p:sp>
      <p:sp>
        <p:nvSpPr>
          <p:cNvPr id="37" name="テキスト ボックス 36">
            <a:extLst>
              <a:ext uri="{FF2B5EF4-FFF2-40B4-BE49-F238E27FC236}">
                <a16:creationId xmlns:a16="http://schemas.microsoft.com/office/drawing/2014/main" id="{CAC8A8D6-E5B8-48D4-A2BC-77525D87A14B}"/>
              </a:ext>
            </a:extLst>
          </p:cNvPr>
          <p:cNvSpPr txBox="1"/>
          <p:nvPr/>
        </p:nvSpPr>
        <p:spPr>
          <a:xfrm>
            <a:off x="356891" y="3586282"/>
            <a:ext cx="4401530" cy="813608"/>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①スポーツ遊具レンタル。</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②運営スタッフ。</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③諸申請</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場所によっては公道使用許可申請必要。</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④縁日参加券制作・印刷。</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⑤事業広報（チラシ折り込み、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で発信）、賞品　など。</a:t>
            </a:r>
          </a:p>
        </p:txBody>
      </p:sp>
      <p:sp>
        <p:nvSpPr>
          <p:cNvPr id="38" name="テキスト ボックス 37">
            <a:extLst>
              <a:ext uri="{FF2B5EF4-FFF2-40B4-BE49-F238E27FC236}">
                <a16:creationId xmlns:a16="http://schemas.microsoft.com/office/drawing/2014/main" id="{CAC8A8D6-E5B8-48D4-A2BC-77525D87A14B}"/>
              </a:ext>
            </a:extLst>
          </p:cNvPr>
          <p:cNvSpPr txBox="1"/>
          <p:nvPr/>
        </p:nvSpPr>
        <p:spPr>
          <a:xfrm>
            <a:off x="356891" y="4765246"/>
            <a:ext cx="4432153" cy="1029362"/>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①各縁日に参加する受付などでの</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密対策が必要。</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時間を指定した参加整理券配布、並び列の</a:t>
            </a:r>
            <a:r>
              <a:rPr lang="ja-JP" altLang="en-US" sz="1000" dirty="0">
                <a:latin typeface="Meiryo UI" panose="020B0604030504040204" pitchFamily="50" charset="-128"/>
                <a:ea typeface="Meiryo UI" panose="020B0604030504040204" pitchFamily="50" charset="-128"/>
              </a:rPr>
              <a:t>人との距離の確保、整理員配置など</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密にならないよう心掛ける。</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②参加者、スタッフがスポーツ遊具に接触する際はその都度、スタッフが消毒液等で用</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具を拭くなどの除菌対策を実施。</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③参加者や運営スタッフのマスクやフェイスシールド着用を励行。</a:t>
            </a:r>
          </a:p>
        </p:txBody>
      </p:sp>
      <p:sp>
        <p:nvSpPr>
          <p:cNvPr id="39" name="正方形/長方形 38"/>
          <p:cNvSpPr/>
          <p:nvPr/>
        </p:nvSpPr>
        <p:spPr>
          <a:xfrm>
            <a:off x="4968874"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(1)-4 </a:t>
            </a:r>
            <a:r>
              <a:rPr lang="ja-JP" altLang="en-US" sz="1600" dirty="0">
                <a:solidFill>
                  <a:schemeClr val="tx1"/>
                </a:solidFill>
                <a:latin typeface="Meiryo UI" panose="020B0604030504040204" pitchFamily="50" charset="-128"/>
                <a:ea typeface="Meiryo UI" panose="020B0604030504040204" pitchFamily="50" charset="-128"/>
              </a:rPr>
              <a:t>　商店街みせゼミ</a:t>
            </a:r>
          </a:p>
        </p:txBody>
      </p:sp>
      <p:sp>
        <p:nvSpPr>
          <p:cNvPr id="40" name="テキスト ボックス 39">
            <a:extLst>
              <a:ext uri="{FF2B5EF4-FFF2-40B4-BE49-F238E27FC236}">
                <a16:creationId xmlns:a16="http://schemas.microsoft.com/office/drawing/2014/main" id="{CAC8A8D6-E5B8-48D4-A2BC-77525D87A14B}"/>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縁日をスポーツ大会にアレンジ！</a:t>
            </a:r>
          </a:p>
          <a:p>
            <a:pPr marL="93662"/>
            <a:r>
              <a:rPr lang="ja-JP" altLang="en-US" sz="1000" dirty="0">
                <a:latin typeface="Meiryo UI" panose="020B0604030504040204" pitchFamily="50" charset="-128"/>
                <a:ea typeface="Meiryo UI" panose="020B0604030504040204" pitchFamily="50" charset="-128"/>
              </a:rPr>
              <a:t>　＝地域と協働</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町・子ども会などとの連動＝</a:t>
            </a:r>
          </a:p>
        </p:txBody>
      </p:sp>
      <p:pic>
        <p:nvPicPr>
          <p:cNvPr id="8" name="図 7">
            <a:extLst>
              <a:ext uri="{FF2B5EF4-FFF2-40B4-BE49-F238E27FC236}">
                <a16:creationId xmlns:a16="http://schemas.microsoft.com/office/drawing/2014/main" id="{C9297E26-16F0-4A5E-9224-FDA0146C1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270" y="5810668"/>
            <a:ext cx="653143" cy="924850"/>
          </a:xfrm>
          <a:prstGeom prst="rect">
            <a:avLst/>
          </a:prstGeom>
        </p:spPr>
      </p:pic>
      <p:pic>
        <p:nvPicPr>
          <p:cNvPr id="12" name="図 11">
            <a:extLst>
              <a:ext uri="{FF2B5EF4-FFF2-40B4-BE49-F238E27FC236}">
                <a16:creationId xmlns:a16="http://schemas.microsoft.com/office/drawing/2014/main" id="{AC44A5A9-7A12-4542-8670-A884B03B5F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51696" y="5810953"/>
            <a:ext cx="653143" cy="924279"/>
          </a:xfrm>
          <a:prstGeom prst="rect">
            <a:avLst/>
          </a:prstGeom>
          <a:ln w="76200">
            <a:noFill/>
          </a:ln>
        </p:spPr>
      </p:pic>
      <p:sp>
        <p:nvSpPr>
          <p:cNvPr id="34" name="角丸四角形 25">
            <a:extLst>
              <a:ext uri="{FF2B5EF4-FFF2-40B4-BE49-F238E27FC236}">
                <a16:creationId xmlns:a16="http://schemas.microsoft.com/office/drawing/2014/main" id="{CA56B0C8-62C9-433A-8523-1F3B66CFB821}"/>
              </a:ext>
            </a:extLst>
          </p:cNvPr>
          <p:cNvSpPr/>
          <p:nvPr/>
        </p:nvSpPr>
        <p:spPr bwMode="auto">
          <a:xfrm>
            <a:off x="4962684" y="227101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1" name="角丸四角形 28">
            <a:extLst>
              <a:ext uri="{FF2B5EF4-FFF2-40B4-BE49-F238E27FC236}">
                <a16:creationId xmlns:a16="http://schemas.microsoft.com/office/drawing/2014/main" id="{B807C90D-98DA-4BCB-AA92-3935B3355AA4}"/>
              </a:ext>
            </a:extLst>
          </p:cNvPr>
          <p:cNvSpPr/>
          <p:nvPr/>
        </p:nvSpPr>
        <p:spPr bwMode="auto">
          <a:xfrm>
            <a:off x="4962684" y="149838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角丸四角形 29">
            <a:extLst>
              <a:ext uri="{FF2B5EF4-FFF2-40B4-BE49-F238E27FC236}">
                <a16:creationId xmlns:a16="http://schemas.microsoft.com/office/drawing/2014/main" id="{2F954DE1-57BF-4F72-B786-C9040FC5C08B}"/>
              </a:ext>
            </a:extLst>
          </p:cNvPr>
          <p:cNvSpPr/>
          <p:nvPr/>
        </p:nvSpPr>
        <p:spPr bwMode="auto">
          <a:xfrm>
            <a:off x="4962684" y="3510393"/>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角丸四角形 30">
            <a:extLst>
              <a:ext uri="{FF2B5EF4-FFF2-40B4-BE49-F238E27FC236}">
                <a16:creationId xmlns:a16="http://schemas.microsoft.com/office/drawing/2014/main" id="{60C853D9-3897-4DF6-B727-6EF43D6029D6}"/>
              </a:ext>
            </a:extLst>
          </p:cNvPr>
          <p:cNvSpPr/>
          <p:nvPr/>
        </p:nvSpPr>
        <p:spPr bwMode="auto">
          <a:xfrm>
            <a:off x="4962684" y="450190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45A5BC9C-4A33-448D-911E-503B7EF35569}"/>
              </a:ext>
            </a:extLst>
          </p:cNvPr>
          <p:cNvSpPr txBox="1"/>
          <p:nvPr/>
        </p:nvSpPr>
        <p:spPr>
          <a:xfrm>
            <a:off x="5043806" y="1759034"/>
            <a:ext cx="3193826" cy="417321"/>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多業種で構成される商店街の強みを活かして</a:t>
            </a:r>
          </a:p>
          <a:p>
            <a:pPr lvl="0">
              <a:defRPr/>
            </a:pPr>
            <a:r>
              <a:rPr lang="ja-JP" altLang="en-US" sz="1000" dirty="0">
                <a:solidFill>
                  <a:prstClr val="black"/>
                </a:solidFill>
                <a:latin typeface="Meiryo UI" panose="020B0604030504040204" pitchFamily="50" charset="-128"/>
                <a:ea typeface="Meiryo UI" panose="020B0604030504040204" pitchFamily="50" charset="-128"/>
              </a:rPr>
              <a:t>各店舗ごとに独自のミニゼミナールを開催。</a:t>
            </a:r>
          </a:p>
        </p:txBody>
      </p:sp>
      <p:sp>
        <p:nvSpPr>
          <p:cNvPr id="45" name="テキスト ボックス 44">
            <a:extLst>
              <a:ext uri="{FF2B5EF4-FFF2-40B4-BE49-F238E27FC236}">
                <a16:creationId xmlns:a16="http://schemas.microsoft.com/office/drawing/2014/main" id="{219CFC95-7981-451B-B380-BE6E6E3BCC3A}"/>
              </a:ext>
            </a:extLst>
          </p:cNvPr>
          <p:cNvSpPr txBox="1"/>
          <p:nvPr/>
        </p:nvSpPr>
        <p:spPr>
          <a:xfrm>
            <a:off x="5043805" y="2535601"/>
            <a:ext cx="4529434" cy="859036"/>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①期間を設定して、各店舗が取り組める体験型、聴講型の</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ゼミナールを企画・実施。</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②一人からでも参加できるゼミから、複数人が参加できる教室タイプまで、　　</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多種多様に魅力的な事業を実施。</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③オンライン会議ツールを活用したゼミの開催。</a:t>
            </a:r>
          </a:p>
        </p:txBody>
      </p:sp>
      <p:sp>
        <p:nvSpPr>
          <p:cNvPr id="46" name="テキスト ボックス 45">
            <a:extLst>
              <a:ext uri="{FF2B5EF4-FFF2-40B4-BE49-F238E27FC236}">
                <a16:creationId xmlns:a16="http://schemas.microsoft.com/office/drawing/2014/main" id="{9530F025-E727-4197-829A-4F727E31BDA5}"/>
              </a:ext>
            </a:extLst>
          </p:cNvPr>
          <p:cNvSpPr txBox="1"/>
          <p:nvPr/>
        </p:nvSpPr>
        <p:spPr>
          <a:xfrm>
            <a:off x="5043805" y="3772919"/>
            <a:ext cx="4401530" cy="545691"/>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①ゼミ講師、運営スタッフ。</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②ゼミ開催に伴う材料や講師代、会場装飾など。　　　　　　　　 </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0B53B3B3-3D56-47D1-9873-E44132F9DA7F}"/>
              </a:ext>
            </a:extLst>
          </p:cNvPr>
          <p:cNvSpPr txBox="1"/>
          <p:nvPr/>
        </p:nvSpPr>
        <p:spPr>
          <a:xfrm>
            <a:off x="5043805" y="4764012"/>
            <a:ext cx="4529434" cy="729546"/>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①各ゼミに参加する人数制限など店舗</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ゼミ会場</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の広さに応じた</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密対策が必要。</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②参加者、スタッフがゼミ関連用品に接触する際はその都度、スタッフが消毒液等で用</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具を拭くなどの除菌対策をする。可能な限り、用具を共用しないゼミスタイルを検討。</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③参加者や運営スタッフのマスクやフェイスシールド着用を励行。</a:t>
            </a:r>
          </a:p>
        </p:txBody>
      </p:sp>
      <p:sp>
        <p:nvSpPr>
          <p:cNvPr id="48" name="テキスト ボックス 47">
            <a:extLst>
              <a:ext uri="{FF2B5EF4-FFF2-40B4-BE49-F238E27FC236}">
                <a16:creationId xmlns:a16="http://schemas.microsoft.com/office/drawing/2014/main" id="{AA785937-A96E-4BE0-8222-02CCD12DBBAC}"/>
              </a:ext>
            </a:extLst>
          </p:cNvPr>
          <p:cNvSpPr txBox="1"/>
          <p:nvPr/>
        </p:nvSpPr>
        <p:spPr>
          <a:xfrm>
            <a:off x="4962684" y="1092532"/>
            <a:ext cx="4610555" cy="385336"/>
          </a:xfrm>
          <a:prstGeom prst="rect">
            <a:avLst/>
          </a:prstGeom>
          <a:noFill/>
          <a:ln>
            <a:noFill/>
            <a:prstDash val="dashDot"/>
          </a:ln>
        </p:spPr>
        <p:txBody>
          <a:bodyPr wrap="square" rtlCol="0">
            <a:noAutofit/>
          </a:bodyPr>
          <a:lstStyle/>
          <a:p>
            <a:pPr marL="93662"/>
            <a:r>
              <a:rPr lang="ja-JP" altLang="en-US" sz="11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店舗と来街者をもっと身近な関係に。生活に役立つ商店街店舗の裏技教えます。</a:t>
            </a:r>
            <a:endParaRPr lang="en-US" altLang="ja-JP" sz="1100"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　＝顧客との親交関係構築と商店街魅力打ち出し＝</a:t>
            </a:r>
          </a:p>
        </p:txBody>
      </p:sp>
      <p:pic>
        <p:nvPicPr>
          <p:cNvPr id="49" name="図 48">
            <a:extLst>
              <a:ext uri="{FF2B5EF4-FFF2-40B4-BE49-F238E27FC236}">
                <a16:creationId xmlns:a16="http://schemas.microsoft.com/office/drawing/2014/main" id="{29E9706E-1B2E-4BC5-8F51-0CB4786F0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4184" y="5514198"/>
            <a:ext cx="653143" cy="924850"/>
          </a:xfrm>
          <a:prstGeom prst="rect">
            <a:avLst/>
          </a:prstGeom>
        </p:spPr>
      </p:pic>
      <p:pic>
        <p:nvPicPr>
          <p:cNvPr id="51" name="図 50">
            <a:extLst>
              <a:ext uri="{FF2B5EF4-FFF2-40B4-BE49-F238E27FC236}">
                <a16:creationId xmlns:a16="http://schemas.microsoft.com/office/drawing/2014/main" id="{45C49953-2B67-4671-938F-87B4F633AD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32854" y="5514483"/>
            <a:ext cx="653143" cy="924279"/>
          </a:xfrm>
          <a:prstGeom prst="rect">
            <a:avLst/>
          </a:prstGeom>
          <a:ln w="76200">
            <a:noFill/>
          </a:ln>
        </p:spPr>
      </p:pic>
      <p:pic>
        <p:nvPicPr>
          <p:cNvPr id="18" name="図 17">
            <a:extLst>
              <a:ext uri="{FF2B5EF4-FFF2-40B4-BE49-F238E27FC236}">
                <a16:creationId xmlns:a16="http://schemas.microsoft.com/office/drawing/2014/main" id="{6A3A371E-F2BD-4C3A-A122-DBFE12E7B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8519" y="5513912"/>
            <a:ext cx="653143" cy="924850"/>
          </a:xfrm>
          <a:prstGeom prst="rect">
            <a:avLst/>
          </a:prstGeom>
        </p:spPr>
      </p:pic>
      <p:pic>
        <p:nvPicPr>
          <p:cNvPr id="50" name="図 49">
            <a:extLst>
              <a:ext uri="{FF2B5EF4-FFF2-40B4-BE49-F238E27FC236}">
                <a16:creationId xmlns:a16="http://schemas.microsoft.com/office/drawing/2014/main" id="{7909391D-1AA6-4B4D-941C-1D42204370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0592" y="1296006"/>
            <a:ext cx="1458452" cy="1185324"/>
          </a:xfrm>
          <a:prstGeom prst="rect">
            <a:avLst/>
          </a:prstGeom>
        </p:spPr>
      </p:pic>
      <p:pic>
        <p:nvPicPr>
          <p:cNvPr id="6" name="図 5">
            <a:extLst>
              <a:ext uri="{FF2B5EF4-FFF2-40B4-BE49-F238E27FC236}">
                <a16:creationId xmlns:a16="http://schemas.microsoft.com/office/drawing/2014/main" id="{0DA49233-E579-4205-9D42-34814F89D9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483" y="5810668"/>
            <a:ext cx="653143" cy="924850"/>
          </a:xfrm>
          <a:prstGeom prst="rect">
            <a:avLst/>
          </a:prstGeom>
        </p:spPr>
      </p:pic>
      <p:pic>
        <p:nvPicPr>
          <p:cNvPr id="54" name="図 53">
            <a:extLst>
              <a:ext uri="{FF2B5EF4-FFF2-40B4-BE49-F238E27FC236}">
                <a16:creationId xmlns:a16="http://schemas.microsoft.com/office/drawing/2014/main" id="{C6CB3523-43A8-4142-8AF5-A52EBD6558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5302" y="1395212"/>
            <a:ext cx="1187937" cy="1187937"/>
          </a:xfrm>
          <a:prstGeom prst="rect">
            <a:avLst/>
          </a:prstGeom>
        </p:spPr>
      </p:pic>
    </p:spTree>
    <p:extLst>
      <p:ext uri="{BB962C8B-B14F-4D97-AF65-F5344CB8AC3E}">
        <p14:creationId xmlns:p14="http://schemas.microsoft.com/office/powerpoint/2010/main" val="3975131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つのパッケージ事例　</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インバウンド等の呼び込み、商品開発</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27</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bwMode="auto">
          <a:xfrm>
            <a:off x="275770" y="234874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角丸四角形 28"/>
          <p:cNvSpPr/>
          <p:nvPr/>
        </p:nvSpPr>
        <p:spPr bwMode="auto">
          <a:xfrm>
            <a:off x="275770" y="1548523"/>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角丸四角形 29"/>
          <p:cNvSpPr/>
          <p:nvPr/>
        </p:nvSpPr>
        <p:spPr bwMode="auto">
          <a:xfrm>
            <a:off x="275770" y="3153413"/>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1" name="角丸四角形 30"/>
          <p:cNvSpPr/>
          <p:nvPr/>
        </p:nvSpPr>
        <p:spPr bwMode="auto">
          <a:xfrm>
            <a:off x="275770" y="4242034"/>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正方形/長方形 31"/>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rPr>
              <a:t>１　インスタ映え商店街</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CAC8A8D6-E5B8-48D4-A2BC-77525D87A14B}"/>
              </a:ext>
            </a:extLst>
          </p:cNvPr>
          <p:cNvSpPr txBox="1"/>
          <p:nvPr/>
        </p:nvSpPr>
        <p:spPr>
          <a:xfrm>
            <a:off x="356891" y="1809176"/>
            <a:ext cx="3442751"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外国人訪日客が「和の美：日本の魅力」を商店街で凝縮して</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楽しめる造作物の企画・製作・設置。</a:t>
            </a:r>
          </a:p>
        </p:txBody>
      </p:sp>
      <p:sp>
        <p:nvSpPr>
          <p:cNvPr id="36" name="テキスト ボックス 35">
            <a:extLst>
              <a:ext uri="{FF2B5EF4-FFF2-40B4-BE49-F238E27FC236}">
                <a16:creationId xmlns:a16="http://schemas.microsoft.com/office/drawing/2014/main" id="{CAC8A8D6-E5B8-48D4-A2BC-77525D87A14B}"/>
              </a:ext>
            </a:extLst>
          </p:cNvPr>
          <p:cNvSpPr txBox="1"/>
          <p:nvPr/>
        </p:nvSpPr>
        <p:spPr>
          <a:xfrm>
            <a:off x="356891" y="2610224"/>
            <a:ext cx="4529434" cy="406367"/>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①日本の美をテーマに写真パネルや造作物、衣装ヘアメイク</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などを駆使して、商店街全体を日本風で統一。</a:t>
            </a:r>
          </a:p>
        </p:txBody>
      </p:sp>
      <p:sp>
        <p:nvSpPr>
          <p:cNvPr id="37" name="テキスト ボックス 36">
            <a:extLst>
              <a:ext uri="{FF2B5EF4-FFF2-40B4-BE49-F238E27FC236}">
                <a16:creationId xmlns:a16="http://schemas.microsoft.com/office/drawing/2014/main" id="{CAC8A8D6-E5B8-48D4-A2BC-77525D87A14B}"/>
              </a:ext>
            </a:extLst>
          </p:cNvPr>
          <p:cNvSpPr txBox="1"/>
          <p:nvPr/>
        </p:nvSpPr>
        <p:spPr>
          <a:xfrm>
            <a:off x="356891" y="3415939"/>
            <a:ext cx="4401530" cy="813608"/>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①各種画像版権使用料。</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②造作物企画・製作。</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③衣装、ヘアメイクなど手配。</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a:t>
            </a:r>
          </a:p>
        </p:txBody>
      </p:sp>
      <p:sp>
        <p:nvSpPr>
          <p:cNvPr id="38" name="テキスト ボックス 37">
            <a:extLst>
              <a:ext uri="{FF2B5EF4-FFF2-40B4-BE49-F238E27FC236}">
                <a16:creationId xmlns:a16="http://schemas.microsoft.com/office/drawing/2014/main" id="{CAC8A8D6-E5B8-48D4-A2BC-77525D87A14B}"/>
              </a:ext>
            </a:extLst>
          </p:cNvPr>
          <p:cNvSpPr txBox="1"/>
          <p:nvPr/>
        </p:nvSpPr>
        <p:spPr>
          <a:xfrm>
            <a:off x="356891" y="4495267"/>
            <a:ext cx="4401530" cy="1023340"/>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①各インスタ映えスポットでの</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密対策が必要。</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②時間を指定した参加整理券配布、</a:t>
            </a:r>
            <a:r>
              <a:rPr lang="ja-JP" altLang="en-US" sz="1000" dirty="0">
                <a:latin typeface="Meiryo UI" panose="020B0604030504040204" pitchFamily="50" charset="-128"/>
                <a:ea typeface="Meiryo UI" panose="020B0604030504040204" pitchFamily="50" charset="-128"/>
              </a:rPr>
              <a:t>並び列の人との距離の確保、整理員配置など </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密にならないよう対策が必要。</a:t>
            </a:r>
          </a:p>
          <a:p>
            <a:pPr marL="88900" lvl="0" indent="-88900" fontAlgn="base">
              <a:spcBef>
                <a:spcPct val="0"/>
              </a:spcBef>
              <a:spcAft>
                <a:spcPct val="0"/>
              </a:spcAft>
              <a:defRPr/>
            </a:pPr>
            <a:r>
              <a:rPr lang="ja-JP" altLang="en-US" sz="1000" dirty="0">
                <a:latin typeface="Meiryo UI" panose="020B0604030504040204" pitchFamily="50" charset="-128"/>
                <a:ea typeface="Meiryo UI" panose="020B0604030504040204" pitchFamily="50" charset="-128"/>
              </a:rPr>
              <a:t>③来街者から、スタッフがカメラ撮影を依頼された場合</a:t>
            </a:r>
            <a:r>
              <a:rPr lang="ja-JP" altLang="en-US" sz="1000" dirty="0">
                <a:solidFill>
                  <a:prstClr val="black"/>
                </a:solidFill>
                <a:latin typeface="Meiryo UI" panose="020B0604030504040204" pitchFamily="50" charset="-128"/>
                <a:ea typeface="Meiryo UI" panose="020B0604030504040204" pitchFamily="50" charset="-128"/>
              </a:rPr>
              <a:t>は消毒液等で手指を拭くなどの</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除菌対策をし撮影。また撮影後も再度、手指消毒を心掛け。　</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④参加者や運営スタッフのマスクやフェイスシールド着用を励行。</a:t>
            </a:r>
          </a:p>
        </p:txBody>
      </p:sp>
      <p:sp>
        <p:nvSpPr>
          <p:cNvPr id="39" name="正方形/長方形 38"/>
          <p:cNvSpPr/>
          <p:nvPr/>
        </p:nvSpPr>
        <p:spPr>
          <a:xfrm>
            <a:off x="4968874"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rPr>
              <a:t>　伝統品マルシェ</a:t>
            </a:r>
          </a:p>
        </p:txBody>
      </p:sp>
      <p:sp>
        <p:nvSpPr>
          <p:cNvPr id="40" name="テキスト ボックス 39">
            <a:extLst>
              <a:ext uri="{FF2B5EF4-FFF2-40B4-BE49-F238E27FC236}">
                <a16:creationId xmlns:a16="http://schemas.microsoft.com/office/drawing/2014/main" id="{CAC8A8D6-E5B8-48D4-A2BC-77525D87A14B}"/>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大阪の魅力を世界に人々に</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＝和の美！インスタ映え商店街＝</a:t>
            </a:r>
          </a:p>
        </p:txBody>
      </p:sp>
      <p:pic>
        <p:nvPicPr>
          <p:cNvPr id="8" name="図 7">
            <a:extLst>
              <a:ext uri="{FF2B5EF4-FFF2-40B4-BE49-F238E27FC236}">
                <a16:creationId xmlns:a16="http://schemas.microsoft.com/office/drawing/2014/main" id="{C9297E26-16F0-4A5E-9224-FDA0146C1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270" y="5633266"/>
            <a:ext cx="653143" cy="924850"/>
          </a:xfrm>
          <a:prstGeom prst="rect">
            <a:avLst/>
          </a:prstGeom>
        </p:spPr>
      </p:pic>
      <p:pic>
        <p:nvPicPr>
          <p:cNvPr id="12" name="図 11">
            <a:extLst>
              <a:ext uri="{FF2B5EF4-FFF2-40B4-BE49-F238E27FC236}">
                <a16:creationId xmlns:a16="http://schemas.microsoft.com/office/drawing/2014/main" id="{AC44A5A9-7A12-4542-8670-A884B03B5F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24962" y="5633551"/>
            <a:ext cx="653143" cy="924279"/>
          </a:xfrm>
          <a:prstGeom prst="rect">
            <a:avLst/>
          </a:prstGeom>
          <a:ln w="76200">
            <a:noFill/>
          </a:ln>
        </p:spPr>
      </p:pic>
      <p:sp>
        <p:nvSpPr>
          <p:cNvPr id="34" name="角丸四角形 25">
            <a:extLst>
              <a:ext uri="{FF2B5EF4-FFF2-40B4-BE49-F238E27FC236}">
                <a16:creationId xmlns:a16="http://schemas.microsoft.com/office/drawing/2014/main" id="{CA56B0C8-62C9-433A-8523-1F3B66CFB821}"/>
              </a:ext>
            </a:extLst>
          </p:cNvPr>
          <p:cNvSpPr/>
          <p:nvPr/>
        </p:nvSpPr>
        <p:spPr bwMode="auto">
          <a:xfrm>
            <a:off x="4962684" y="230135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1" name="角丸四角形 28">
            <a:extLst>
              <a:ext uri="{FF2B5EF4-FFF2-40B4-BE49-F238E27FC236}">
                <a16:creationId xmlns:a16="http://schemas.microsoft.com/office/drawing/2014/main" id="{B807C90D-98DA-4BCB-AA92-3935B3355AA4}"/>
              </a:ext>
            </a:extLst>
          </p:cNvPr>
          <p:cNvSpPr/>
          <p:nvPr/>
        </p:nvSpPr>
        <p:spPr bwMode="auto">
          <a:xfrm>
            <a:off x="4962684" y="151301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角丸四角形 29">
            <a:extLst>
              <a:ext uri="{FF2B5EF4-FFF2-40B4-BE49-F238E27FC236}">
                <a16:creationId xmlns:a16="http://schemas.microsoft.com/office/drawing/2014/main" id="{2F954DE1-57BF-4F72-B786-C9040FC5C08B}"/>
              </a:ext>
            </a:extLst>
          </p:cNvPr>
          <p:cNvSpPr/>
          <p:nvPr/>
        </p:nvSpPr>
        <p:spPr bwMode="auto">
          <a:xfrm>
            <a:off x="4962684" y="3295326"/>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角丸四角形 30">
            <a:extLst>
              <a:ext uri="{FF2B5EF4-FFF2-40B4-BE49-F238E27FC236}">
                <a16:creationId xmlns:a16="http://schemas.microsoft.com/office/drawing/2014/main" id="{60C853D9-3897-4DF6-B727-6EF43D6029D6}"/>
              </a:ext>
            </a:extLst>
          </p:cNvPr>
          <p:cNvSpPr/>
          <p:nvPr/>
        </p:nvSpPr>
        <p:spPr bwMode="auto">
          <a:xfrm>
            <a:off x="4962684" y="423192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45A5BC9C-4A33-448D-911E-503B7EF35569}"/>
              </a:ext>
            </a:extLst>
          </p:cNvPr>
          <p:cNvSpPr txBox="1"/>
          <p:nvPr/>
        </p:nvSpPr>
        <p:spPr>
          <a:xfrm>
            <a:off x="5043806" y="1767912"/>
            <a:ext cx="3193826" cy="417321"/>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商店街内にて外国人訪日客が好む</a:t>
            </a:r>
          </a:p>
          <a:p>
            <a:pPr lvl="0">
              <a:defRPr/>
            </a:pPr>
            <a:r>
              <a:rPr lang="ja-JP" altLang="en-US" sz="1000" dirty="0">
                <a:solidFill>
                  <a:prstClr val="black"/>
                </a:solidFill>
                <a:latin typeface="Meiryo UI" panose="020B0604030504040204" pitchFamily="50" charset="-128"/>
                <a:ea typeface="Meiryo UI" panose="020B0604030504040204" pitchFamily="50" charset="-128"/>
              </a:rPr>
              <a:t>日本伝統工芸品を販売。</a:t>
            </a:r>
          </a:p>
        </p:txBody>
      </p:sp>
      <p:sp>
        <p:nvSpPr>
          <p:cNvPr id="45" name="テキスト ボックス 44">
            <a:extLst>
              <a:ext uri="{FF2B5EF4-FFF2-40B4-BE49-F238E27FC236}">
                <a16:creationId xmlns:a16="http://schemas.microsoft.com/office/drawing/2014/main" id="{219CFC95-7981-451B-B380-BE6E6E3BCC3A}"/>
              </a:ext>
            </a:extLst>
          </p:cNvPr>
          <p:cNvSpPr txBox="1"/>
          <p:nvPr/>
        </p:nvSpPr>
        <p:spPr>
          <a:xfrm>
            <a:off x="5043805" y="2553955"/>
            <a:ext cx="4529434" cy="574219"/>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①関係団体・機関との連携により伝統工芸品の入手ルートを確保。</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②商店街内の空きスペース等で、日本の伝統工芸品などを販売</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委託販売も含む</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③新たな流通販路や観光誘致からの多角的事業を開拓。</a:t>
            </a:r>
          </a:p>
        </p:txBody>
      </p:sp>
      <p:sp>
        <p:nvSpPr>
          <p:cNvPr id="46" name="テキスト ボックス 45">
            <a:extLst>
              <a:ext uri="{FF2B5EF4-FFF2-40B4-BE49-F238E27FC236}">
                <a16:creationId xmlns:a16="http://schemas.microsoft.com/office/drawing/2014/main" id="{9530F025-E727-4197-829A-4F727E31BDA5}"/>
              </a:ext>
            </a:extLst>
          </p:cNvPr>
          <p:cNvSpPr txBox="1"/>
          <p:nvPr/>
        </p:nvSpPr>
        <p:spPr>
          <a:xfrm>
            <a:off x="5043805" y="3557852"/>
            <a:ext cx="4401530" cy="545691"/>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①当該商品を取り扱う店舗の出張依頼。</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②会場装飾など。　　　　　　　　　 </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0B53B3B3-3D56-47D1-9873-E44132F9DA7F}"/>
              </a:ext>
            </a:extLst>
          </p:cNvPr>
          <p:cNvSpPr txBox="1"/>
          <p:nvPr/>
        </p:nvSpPr>
        <p:spPr>
          <a:xfrm>
            <a:off x="5043805" y="4494034"/>
            <a:ext cx="4529434" cy="772335"/>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①販売スペースでの</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密対策が必要。</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②時間を指定した参加整理券配布、</a:t>
            </a:r>
            <a:r>
              <a:rPr lang="ja-JP" altLang="en-US" sz="1000" dirty="0">
                <a:latin typeface="Meiryo UI" panose="020B0604030504040204" pitchFamily="50" charset="-128"/>
                <a:ea typeface="Meiryo UI" panose="020B0604030504040204" pitchFamily="50" charset="-128"/>
              </a:rPr>
              <a:t>並び列の人との距離の確保、整理員配置など密</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にならないよう心掛ける。</a:t>
            </a:r>
            <a:endParaRPr lang="ja-JP" altLang="en-US"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③参加者や運営スタッフのマスクやフェイスシールド着用を励行。</a:t>
            </a:r>
          </a:p>
        </p:txBody>
      </p:sp>
      <p:sp>
        <p:nvSpPr>
          <p:cNvPr id="48" name="テキスト ボックス 47">
            <a:extLst>
              <a:ext uri="{FF2B5EF4-FFF2-40B4-BE49-F238E27FC236}">
                <a16:creationId xmlns:a16="http://schemas.microsoft.com/office/drawing/2014/main" id="{AA785937-A96E-4BE0-8222-02CCD12DBBAC}"/>
              </a:ext>
            </a:extLst>
          </p:cNvPr>
          <p:cNvSpPr txBox="1"/>
          <p:nvPr/>
        </p:nvSpPr>
        <p:spPr>
          <a:xfrm>
            <a:off x="4962684" y="1092532"/>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日本が誇る伝統を世界に発信</a:t>
            </a:r>
          </a:p>
          <a:p>
            <a:pPr marL="93662"/>
            <a:r>
              <a:rPr lang="ja-JP" altLang="en-US" sz="1000" dirty="0">
                <a:latin typeface="Meiryo UI" panose="020B0604030504040204" pitchFamily="50" charset="-128"/>
                <a:ea typeface="Meiryo UI" panose="020B0604030504040204" pitchFamily="50" charset="-128"/>
              </a:rPr>
              <a:t>＝伝統工芸品産地との協働＝</a:t>
            </a:r>
          </a:p>
        </p:txBody>
      </p:sp>
      <p:pic>
        <p:nvPicPr>
          <p:cNvPr id="51" name="図 50">
            <a:extLst>
              <a:ext uri="{FF2B5EF4-FFF2-40B4-BE49-F238E27FC236}">
                <a16:creationId xmlns:a16="http://schemas.microsoft.com/office/drawing/2014/main" id="{45C49953-2B67-4671-938F-87B4F633AD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4004" y="5314468"/>
            <a:ext cx="653143" cy="924279"/>
          </a:xfrm>
          <a:prstGeom prst="rect">
            <a:avLst/>
          </a:prstGeom>
          <a:ln w="76200">
            <a:noFill/>
          </a:ln>
        </p:spPr>
      </p:pic>
      <p:pic>
        <p:nvPicPr>
          <p:cNvPr id="52" name="図 51">
            <a:extLst>
              <a:ext uri="{FF2B5EF4-FFF2-40B4-BE49-F238E27FC236}">
                <a16:creationId xmlns:a16="http://schemas.microsoft.com/office/drawing/2014/main" id="{5C38C324-28CD-4437-8FBC-4F9EBE187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628" y="1243902"/>
            <a:ext cx="1143386" cy="1376014"/>
          </a:xfrm>
          <a:prstGeom prst="rect">
            <a:avLst/>
          </a:prstGeom>
        </p:spPr>
      </p:pic>
      <p:pic>
        <p:nvPicPr>
          <p:cNvPr id="7" name="図 6">
            <a:extLst>
              <a:ext uri="{FF2B5EF4-FFF2-40B4-BE49-F238E27FC236}">
                <a16:creationId xmlns:a16="http://schemas.microsoft.com/office/drawing/2014/main" id="{CB574ADD-28A6-4D37-B018-B1404E336B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1116" y="5633266"/>
            <a:ext cx="653143" cy="924850"/>
          </a:xfrm>
          <a:prstGeom prst="rect">
            <a:avLst/>
          </a:prstGeom>
        </p:spPr>
      </p:pic>
      <p:pic>
        <p:nvPicPr>
          <p:cNvPr id="55" name="図 54">
            <a:extLst>
              <a:ext uri="{FF2B5EF4-FFF2-40B4-BE49-F238E27FC236}">
                <a16:creationId xmlns:a16="http://schemas.microsoft.com/office/drawing/2014/main" id="{4A744F64-51DE-421F-B3E5-20F905D9E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9842" y="1187994"/>
            <a:ext cx="1053397" cy="1236977"/>
          </a:xfrm>
          <a:prstGeom prst="rect">
            <a:avLst/>
          </a:prstGeom>
        </p:spPr>
      </p:pic>
      <p:pic>
        <p:nvPicPr>
          <p:cNvPr id="10" name="図 9">
            <a:extLst>
              <a:ext uri="{FF2B5EF4-FFF2-40B4-BE49-F238E27FC236}">
                <a16:creationId xmlns:a16="http://schemas.microsoft.com/office/drawing/2014/main" id="{78D18CED-3205-4FF8-B14D-758539A57A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8036" y="5313897"/>
            <a:ext cx="653143" cy="924850"/>
          </a:xfrm>
          <a:prstGeom prst="rect">
            <a:avLst/>
          </a:prstGeom>
        </p:spPr>
      </p:pic>
      <p:pic>
        <p:nvPicPr>
          <p:cNvPr id="13" name="図 12">
            <a:extLst>
              <a:ext uri="{FF2B5EF4-FFF2-40B4-BE49-F238E27FC236}">
                <a16:creationId xmlns:a16="http://schemas.microsoft.com/office/drawing/2014/main" id="{E1B32BBA-1F45-4684-8CEE-6861009E95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2068" y="5314183"/>
            <a:ext cx="653143" cy="924850"/>
          </a:xfrm>
          <a:prstGeom prst="rect">
            <a:avLst/>
          </a:prstGeom>
        </p:spPr>
      </p:pic>
    </p:spTree>
    <p:extLst>
      <p:ext uri="{BB962C8B-B14F-4D97-AF65-F5344CB8AC3E}">
        <p14:creationId xmlns:p14="http://schemas.microsoft.com/office/powerpoint/2010/main" val="2815185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つのパッケージ事例　</a:t>
            </a:r>
            <a:r>
              <a:rPr lang="en-US" altLang="ja-JP" b="1" dirty="0">
                <a:latin typeface="Meiryo UI" panose="020B0604030504040204" pitchFamily="50" charset="-128"/>
                <a:ea typeface="Meiryo UI" panose="020B0604030504040204" pitchFamily="50" charset="-128"/>
              </a:rPr>
              <a:t>(2)</a:t>
            </a:r>
            <a:r>
              <a:rPr lang="ja-JP" altLang="en-US" b="1" dirty="0">
                <a:latin typeface="Meiryo UI" panose="020B0604030504040204" pitchFamily="50" charset="-128"/>
                <a:ea typeface="Meiryo UI" panose="020B0604030504040204" pitchFamily="50" charset="-128"/>
              </a:rPr>
              <a:t>インバウンド等の呼び込み、商品開発</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28</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bwMode="auto">
          <a:xfrm>
            <a:off x="275770" y="228371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角丸四角形 28"/>
          <p:cNvSpPr/>
          <p:nvPr/>
        </p:nvSpPr>
        <p:spPr bwMode="auto">
          <a:xfrm>
            <a:off x="275770" y="1539645"/>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角丸四角形 29"/>
          <p:cNvSpPr/>
          <p:nvPr/>
        </p:nvSpPr>
        <p:spPr bwMode="auto">
          <a:xfrm>
            <a:off x="275770" y="3235776"/>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1" name="角丸四角形 30"/>
          <p:cNvSpPr/>
          <p:nvPr/>
        </p:nvSpPr>
        <p:spPr bwMode="auto">
          <a:xfrm>
            <a:off x="275770" y="4150754"/>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正方形/長方形 31"/>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rPr>
              <a:t>　日本文化パフォーマンス商店街</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CAC8A8D6-E5B8-48D4-A2BC-77525D87A14B}"/>
              </a:ext>
            </a:extLst>
          </p:cNvPr>
          <p:cNvSpPr txBox="1"/>
          <p:nvPr/>
        </p:nvSpPr>
        <p:spPr>
          <a:xfrm>
            <a:off x="356891" y="1800298"/>
            <a:ext cx="3442751"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外国人訪日客が好むサムライ、忍者をテーマに商店街で</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イベント実施。</a:t>
            </a:r>
          </a:p>
        </p:txBody>
      </p:sp>
      <p:sp>
        <p:nvSpPr>
          <p:cNvPr id="36" name="テキスト ボックス 35">
            <a:extLst>
              <a:ext uri="{FF2B5EF4-FFF2-40B4-BE49-F238E27FC236}">
                <a16:creationId xmlns:a16="http://schemas.microsoft.com/office/drawing/2014/main" id="{CAC8A8D6-E5B8-48D4-A2BC-77525D87A14B}"/>
              </a:ext>
            </a:extLst>
          </p:cNvPr>
          <p:cNvSpPr txBox="1"/>
          <p:nvPr/>
        </p:nvSpPr>
        <p:spPr>
          <a:xfrm>
            <a:off x="356891" y="2545195"/>
            <a:ext cx="4529434" cy="573478"/>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①忍者ショーや日本武術実演などのパフォーマンス、忍者体験、忍者教室等</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体験型イベントを実施。</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②忍者用具を楽しみながら作るワークショップ等の実施。</a:t>
            </a:r>
          </a:p>
        </p:txBody>
      </p:sp>
      <p:sp>
        <p:nvSpPr>
          <p:cNvPr id="37" name="テキスト ボックス 36">
            <a:extLst>
              <a:ext uri="{FF2B5EF4-FFF2-40B4-BE49-F238E27FC236}">
                <a16:creationId xmlns:a16="http://schemas.microsoft.com/office/drawing/2014/main" id="{CAC8A8D6-E5B8-48D4-A2BC-77525D87A14B}"/>
              </a:ext>
            </a:extLst>
          </p:cNvPr>
          <p:cNvSpPr txBox="1"/>
          <p:nvPr/>
        </p:nvSpPr>
        <p:spPr>
          <a:xfrm>
            <a:off x="356891" y="3498302"/>
            <a:ext cx="4401530" cy="545691"/>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①忍者関連プロダクション、日本武術プロダクションへの出演料</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手配料など。</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②ステージ、音響、その他備品手配。</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a:t>
            </a:r>
          </a:p>
        </p:txBody>
      </p:sp>
      <p:sp>
        <p:nvSpPr>
          <p:cNvPr id="38" name="テキスト ボックス 37">
            <a:extLst>
              <a:ext uri="{FF2B5EF4-FFF2-40B4-BE49-F238E27FC236}">
                <a16:creationId xmlns:a16="http://schemas.microsoft.com/office/drawing/2014/main" id="{CAC8A8D6-E5B8-48D4-A2BC-77525D87A14B}"/>
              </a:ext>
            </a:extLst>
          </p:cNvPr>
          <p:cNvSpPr txBox="1"/>
          <p:nvPr/>
        </p:nvSpPr>
        <p:spPr>
          <a:xfrm>
            <a:off x="356891" y="4403988"/>
            <a:ext cx="4432152" cy="1034044"/>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①イベントスペースでの</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密対策が必要。</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②時間を</a:t>
            </a:r>
            <a:r>
              <a:rPr lang="ja-JP" altLang="en-US" sz="1000" dirty="0">
                <a:latin typeface="Meiryo UI" panose="020B0604030504040204" pitchFamily="50" charset="-128"/>
                <a:ea typeface="Meiryo UI" panose="020B0604030504040204" pitchFamily="50" charset="-128"/>
              </a:rPr>
              <a:t>指定した参加整理券配布、並び列の人との距離の確保、整理員配置など</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密にならないよう心掛ける。</a:t>
            </a:r>
          </a:p>
          <a:p>
            <a:pPr marL="88900" lvl="0" indent="-88900" fontAlgn="base">
              <a:spcBef>
                <a:spcPct val="0"/>
              </a:spcBef>
              <a:spcAft>
                <a:spcPct val="0"/>
              </a:spcAft>
              <a:defRPr/>
            </a:pPr>
            <a:r>
              <a:rPr lang="ja-JP" altLang="en-US" sz="1000" dirty="0">
                <a:latin typeface="Meiryo UI" panose="020B0604030504040204" pitchFamily="50" charset="-128"/>
                <a:ea typeface="Meiryo UI" panose="020B0604030504040204" pitchFamily="50" charset="-128"/>
              </a:rPr>
              <a:t>③参加者、スタッフが運営用具に接触する際はその</a:t>
            </a:r>
            <a:r>
              <a:rPr lang="ja-JP" altLang="en-US" sz="1000" dirty="0">
                <a:solidFill>
                  <a:prstClr val="black"/>
                </a:solidFill>
                <a:latin typeface="Meiryo UI" panose="020B0604030504040204" pitchFamily="50" charset="-128"/>
                <a:ea typeface="Meiryo UI" panose="020B0604030504040204" pitchFamily="50" charset="-128"/>
              </a:rPr>
              <a:t>都度、消毒液等で用具を拭くなど</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の除菌対策を実施。　</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④参加者や運営スタッフのマスクやフェイスシールド着用を励行。</a:t>
            </a:r>
          </a:p>
        </p:txBody>
      </p:sp>
      <p:sp>
        <p:nvSpPr>
          <p:cNvPr id="39" name="正方形/長方形 38"/>
          <p:cNvSpPr/>
          <p:nvPr/>
        </p:nvSpPr>
        <p:spPr>
          <a:xfrm>
            <a:off x="4968874"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(2)-4</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越境</a:t>
            </a:r>
            <a:r>
              <a:rPr lang="en-US" altLang="ja-JP" sz="1200" dirty="0">
                <a:solidFill>
                  <a:schemeClr val="tx1"/>
                </a:solidFill>
                <a:latin typeface="Meiryo UI" panose="020B0604030504040204" pitchFamily="50" charset="-128"/>
                <a:ea typeface="Meiryo UI" panose="020B0604030504040204" pitchFamily="50" charset="-128"/>
              </a:rPr>
              <a:t>EC</a:t>
            </a:r>
            <a:r>
              <a:rPr lang="ja-JP" altLang="en-US" sz="1200" dirty="0">
                <a:solidFill>
                  <a:schemeClr val="tx1"/>
                </a:solidFill>
                <a:latin typeface="Meiryo UI" panose="020B0604030504040204" pitchFamily="50" charset="-128"/>
                <a:ea typeface="Meiryo UI" panose="020B0604030504040204" pitchFamily="50" charset="-128"/>
              </a:rPr>
              <a:t>で海外へ向けたインターネットショッピングサイト紹介</a:t>
            </a:r>
          </a:p>
        </p:txBody>
      </p:sp>
      <p:sp>
        <p:nvSpPr>
          <p:cNvPr id="40" name="テキスト ボックス 39">
            <a:extLst>
              <a:ext uri="{FF2B5EF4-FFF2-40B4-BE49-F238E27FC236}">
                <a16:creationId xmlns:a16="http://schemas.microsoft.com/office/drawing/2014/main" id="{CAC8A8D6-E5B8-48D4-A2BC-77525D87A14B}"/>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古来より続く忍術を体感　</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＝歴史を今に再現する＝</a:t>
            </a:r>
          </a:p>
        </p:txBody>
      </p:sp>
      <p:pic>
        <p:nvPicPr>
          <p:cNvPr id="8" name="図 7">
            <a:extLst>
              <a:ext uri="{FF2B5EF4-FFF2-40B4-BE49-F238E27FC236}">
                <a16:creationId xmlns:a16="http://schemas.microsoft.com/office/drawing/2014/main" id="{C9297E26-16F0-4A5E-9224-FDA0146C1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270" y="5438032"/>
            <a:ext cx="653143" cy="924850"/>
          </a:xfrm>
          <a:prstGeom prst="rect">
            <a:avLst/>
          </a:prstGeom>
        </p:spPr>
      </p:pic>
      <p:pic>
        <p:nvPicPr>
          <p:cNvPr id="12" name="図 11">
            <a:extLst>
              <a:ext uri="{FF2B5EF4-FFF2-40B4-BE49-F238E27FC236}">
                <a16:creationId xmlns:a16="http://schemas.microsoft.com/office/drawing/2014/main" id="{AC44A5A9-7A12-4542-8670-A884B03B5F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78266" y="5438317"/>
            <a:ext cx="653143" cy="924279"/>
          </a:xfrm>
          <a:prstGeom prst="rect">
            <a:avLst/>
          </a:prstGeom>
          <a:ln w="76200">
            <a:noFill/>
          </a:ln>
        </p:spPr>
      </p:pic>
      <p:sp>
        <p:nvSpPr>
          <p:cNvPr id="34" name="角丸四角形 25">
            <a:extLst>
              <a:ext uri="{FF2B5EF4-FFF2-40B4-BE49-F238E27FC236}">
                <a16:creationId xmlns:a16="http://schemas.microsoft.com/office/drawing/2014/main" id="{CA56B0C8-62C9-433A-8523-1F3B66CFB821}"/>
              </a:ext>
            </a:extLst>
          </p:cNvPr>
          <p:cNvSpPr/>
          <p:nvPr/>
        </p:nvSpPr>
        <p:spPr bwMode="auto">
          <a:xfrm>
            <a:off x="4962684" y="228164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1" name="角丸四角形 28">
            <a:extLst>
              <a:ext uri="{FF2B5EF4-FFF2-40B4-BE49-F238E27FC236}">
                <a16:creationId xmlns:a16="http://schemas.microsoft.com/office/drawing/2014/main" id="{B807C90D-98DA-4BCB-AA92-3935B3355AA4}"/>
              </a:ext>
            </a:extLst>
          </p:cNvPr>
          <p:cNvSpPr/>
          <p:nvPr/>
        </p:nvSpPr>
        <p:spPr bwMode="auto">
          <a:xfrm>
            <a:off x="4962684" y="1504133"/>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角丸四角形 29">
            <a:extLst>
              <a:ext uri="{FF2B5EF4-FFF2-40B4-BE49-F238E27FC236}">
                <a16:creationId xmlns:a16="http://schemas.microsoft.com/office/drawing/2014/main" id="{2F954DE1-57BF-4F72-B786-C9040FC5C08B}"/>
              </a:ext>
            </a:extLst>
          </p:cNvPr>
          <p:cNvSpPr/>
          <p:nvPr/>
        </p:nvSpPr>
        <p:spPr bwMode="auto">
          <a:xfrm>
            <a:off x="4962684" y="341421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角丸四角形 30">
            <a:extLst>
              <a:ext uri="{FF2B5EF4-FFF2-40B4-BE49-F238E27FC236}">
                <a16:creationId xmlns:a16="http://schemas.microsoft.com/office/drawing/2014/main" id="{60C853D9-3897-4DF6-B727-6EF43D6029D6}"/>
              </a:ext>
            </a:extLst>
          </p:cNvPr>
          <p:cNvSpPr/>
          <p:nvPr/>
        </p:nvSpPr>
        <p:spPr bwMode="auto">
          <a:xfrm>
            <a:off x="4962684" y="435727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45A5BC9C-4A33-448D-911E-503B7EF35569}"/>
              </a:ext>
            </a:extLst>
          </p:cNvPr>
          <p:cNvSpPr txBox="1"/>
          <p:nvPr/>
        </p:nvSpPr>
        <p:spPr>
          <a:xfrm>
            <a:off x="5043805" y="1767912"/>
            <a:ext cx="3302395" cy="417321"/>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国境を超えて行われる</a:t>
            </a:r>
            <a:r>
              <a:rPr lang="en-US" altLang="ja-JP" sz="1000" dirty="0">
                <a:solidFill>
                  <a:prstClr val="black"/>
                </a:solidFill>
                <a:latin typeface="Meiryo UI" panose="020B0604030504040204" pitchFamily="50" charset="-128"/>
                <a:ea typeface="Meiryo UI" panose="020B0604030504040204" pitchFamily="50" charset="-128"/>
              </a:rPr>
              <a:t>EC(</a:t>
            </a:r>
            <a:r>
              <a:rPr lang="ja-JP" altLang="en-US" sz="1000" dirty="0">
                <a:solidFill>
                  <a:prstClr val="black"/>
                </a:solidFill>
                <a:latin typeface="Meiryo UI" panose="020B0604030504040204" pitchFamily="50" charset="-128"/>
                <a:ea typeface="Meiryo UI" panose="020B0604030504040204" pitchFamily="50" charset="-128"/>
              </a:rPr>
              <a:t>エレクトロニックコマース</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電子商取引</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サイトの取引（ 「越境</a:t>
            </a:r>
            <a:r>
              <a:rPr lang="en-US" altLang="ja-JP" sz="1000" dirty="0">
                <a:solidFill>
                  <a:prstClr val="black"/>
                </a:solidFill>
                <a:latin typeface="Meiryo UI" panose="020B0604030504040204" pitchFamily="50" charset="-128"/>
                <a:ea typeface="Meiryo UI" panose="020B0604030504040204" pitchFamily="50" charset="-128"/>
              </a:rPr>
              <a:t>EC</a:t>
            </a:r>
            <a:r>
              <a:rPr lang="ja-JP" altLang="en-US" sz="1000" dirty="0">
                <a:solidFill>
                  <a:prstClr val="black"/>
                </a:solidFill>
                <a:latin typeface="Meiryo UI" panose="020B0604030504040204" pitchFamily="50" charset="-128"/>
                <a:ea typeface="Meiryo UI" panose="020B0604030504040204" pitchFamily="50" charset="-128"/>
              </a:rPr>
              <a:t>」 ）の実施。</a:t>
            </a:r>
          </a:p>
        </p:txBody>
      </p:sp>
      <p:sp>
        <p:nvSpPr>
          <p:cNvPr id="45" name="テキスト ボックス 44">
            <a:extLst>
              <a:ext uri="{FF2B5EF4-FFF2-40B4-BE49-F238E27FC236}">
                <a16:creationId xmlns:a16="http://schemas.microsoft.com/office/drawing/2014/main" id="{219CFC95-7981-451B-B380-BE6E6E3BCC3A}"/>
              </a:ext>
            </a:extLst>
          </p:cNvPr>
          <p:cNvSpPr txBox="1"/>
          <p:nvPr/>
        </p:nvSpPr>
        <p:spPr>
          <a:xfrm>
            <a:off x="5043805" y="2543124"/>
            <a:ext cx="4529434" cy="755208"/>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①越境</a:t>
            </a:r>
            <a:r>
              <a:rPr lang="en-US" altLang="ja-JP" sz="1000" dirty="0">
                <a:solidFill>
                  <a:prstClr val="black"/>
                </a:solidFill>
                <a:latin typeface="Meiryo UI" panose="020B0604030504040204" pitchFamily="50" charset="-128"/>
                <a:ea typeface="Meiryo UI" panose="020B0604030504040204" pitchFamily="50" charset="-128"/>
              </a:rPr>
              <a:t>EC</a:t>
            </a:r>
            <a:r>
              <a:rPr lang="ja-JP" altLang="en-US" sz="1000" dirty="0">
                <a:solidFill>
                  <a:prstClr val="black"/>
                </a:solidFill>
                <a:latin typeface="Meiryo UI" panose="020B0604030504040204" pitchFamily="50" charset="-128"/>
                <a:ea typeface="Meiryo UI" panose="020B0604030504040204" pitchFamily="50" charset="-128"/>
              </a:rPr>
              <a:t>サイトのコンサルティング等と協力してサイトを開設、運営。</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②商品ラインナップの充実のためエリア単位・複数の商店街の共同運営の実施。</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③単なる買物サイトではなく総合サイトとして、商店街</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・観光、細やかなローカル</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情報も掲載。</a:t>
            </a:r>
          </a:p>
        </p:txBody>
      </p:sp>
      <p:sp>
        <p:nvSpPr>
          <p:cNvPr id="46" name="テキスト ボックス 45">
            <a:extLst>
              <a:ext uri="{FF2B5EF4-FFF2-40B4-BE49-F238E27FC236}">
                <a16:creationId xmlns:a16="http://schemas.microsoft.com/office/drawing/2014/main" id="{9530F025-E727-4197-829A-4F727E31BDA5}"/>
              </a:ext>
            </a:extLst>
          </p:cNvPr>
          <p:cNvSpPr txBox="1"/>
          <p:nvPr/>
        </p:nvSpPr>
        <p:spPr>
          <a:xfrm>
            <a:off x="5043805" y="3676738"/>
            <a:ext cx="4401530" cy="545691"/>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①外国語の堪能な運営スタッフ。</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②商品選定・掲載・受注・発送・集金などの経路開拓。　　　　　　　　　 </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0B53B3B3-3D56-47D1-9873-E44132F9DA7F}"/>
              </a:ext>
            </a:extLst>
          </p:cNvPr>
          <p:cNvSpPr txBox="1"/>
          <p:nvPr/>
        </p:nvSpPr>
        <p:spPr>
          <a:xfrm>
            <a:off x="5043805" y="4619382"/>
            <a:ext cx="4529434" cy="607213"/>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①海外のお客様が相手となる為、言語、時差、習慣などあらゆる場面で通常の商売と</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異なることに留意。</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②商品発送や入金のシステムなど、信頼のおける運営会社を選ぶ。</a:t>
            </a:r>
          </a:p>
        </p:txBody>
      </p:sp>
      <p:sp>
        <p:nvSpPr>
          <p:cNvPr id="48" name="テキスト ボックス 47">
            <a:extLst>
              <a:ext uri="{FF2B5EF4-FFF2-40B4-BE49-F238E27FC236}">
                <a16:creationId xmlns:a16="http://schemas.microsoft.com/office/drawing/2014/main" id="{AA785937-A96E-4BE0-8222-02CCD12DBBAC}"/>
              </a:ext>
            </a:extLst>
          </p:cNvPr>
          <p:cNvSpPr txBox="1"/>
          <p:nvPr/>
        </p:nvSpPr>
        <p:spPr>
          <a:xfrm>
            <a:off x="4962684" y="1092532"/>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お客さんは世界中に！</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＝世界へ情報発信で魅力発信と顧客獲得＝</a:t>
            </a:r>
          </a:p>
        </p:txBody>
      </p:sp>
      <p:pic>
        <p:nvPicPr>
          <p:cNvPr id="13" name="図 12">
            <a:extLst>
              <a:ext uri="{FF2B5EF4-FFF2-40B4-BE49-F238E27FC236}">
                <a16:creationId xmlns:a16="http://schemas.microsoft.com/office/drawing/2014/main" id="{E1B32BBA-1F45-4684-8CEE-6861009E9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184" y="5224043"/>
            <a:ext cx="653143" cy="924850"/>
          </a:xfrm>
          <a:prstGeom prst="rect">
            <a:avLst/>
          </a:prstGeom>
        </p:spPr>
      </p:pic>
      <p:pic>
        <p:nvPicPr>
          <p:cNvPr id="33" name="図 32">
            <a:extLst>
              <a:ext uri="{FF2B5EF4-FFF2-40B4-BE49-F238E27FC236}">
                <a16:creationId xmlns:a16="http://schemas.microsoft.com/office/drawing/2014/main" id="{6D5575CE-2628-45DF-8454-C07AF22919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384" y="1212045"/>
            <a:ext cx="1456659" cy="1132309"/>
          </a:xfrm>
          <a:prstGeom prst="rect">
            <a:avLst/>
          </a:prstGeom>
        </p:spPr>
      </p:pic>
      <p:pic>
        <p:nvPicPr>
          <p:cNvPr id="6" name="図 5">
            <a:extLst>
              <a:ext uri="{FF2B5EF4-FFF2-40B4-BE49-F238E27FC236}">
                <a16:creationId xmlns:a16="http://schemas.microsoft.com/office/drawing/2014/main" id="{3695C085-4BB0-4613-909A-BF4F6DEC9D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534" y="5438032"/>
            <a:ext cx="653143" cy="924850"/>
          </a:xfrm>
          <a:prstGeom prst="rect">
            <a:avLst/>
          </a:prstGeom>
        </p:spPr>
      </p:pic>
      <p:pic>
        <p:nvPicPr>
          <p:cNvPr id="49" name="図 48">
            <a:extLst>
              <a:ext uri="{FF2B5EF4-FFF2-40B4-BE49-F238E27FC236}">
                <a16:creationId xmlns:a16="http://schemas.microsoft.com/office/drawing/2014/main" id="{2885240B-263A-4FF1-A08E-5408200E13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5693" y="1219365"/>
            <a:ext cx="1163608" cy="1196926"/>
          </a:xfrm>
          <a:prstGeom prst="rect">
            <a:avLst/>
          </a:prstGeom>
        </p:spPr>
      </p:pic>
    </p:spTree>
    <p:extLst>
      <p:ext uri="{BB962C8B-B14F-4D97-AF65-F5344CB8AC3E}">
        <p14:creationId xmlns:p14="http://schemas.microsoft.com/office/powerpoint/2010/main" val="3956232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5772" y="203200"/>
            <a:ext cx="4180115"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目次</a:t>
            </a:r>
          </a:p>
        </p:txBody>
      </p:sp>
      <p:cxnSp>
        <p:nvCxnSpPr>
          <p:cNvPr id="3" name="直線コネクタ 2"/>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275772" y="711200"/>
            <a:ext cx="9303657" cy="5878532"/>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１．みんなで守るルール編</a:t>
            </a:r>
            <a:endParaRPr kumimoji="1" lang="en-US" altLang="ja-JP" sz="16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　新しい生活様式の実践例（国）</a:t>
            </a:r>
            <a:r>
              <a:rPr kumimoji="1" lang="en-US" altLang="ja-JP"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４</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　商店街における感染症防止対策に向けた基本的な方針（国・全振連）</a:t>
            </a: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５　</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　商店街における感染症防止対策のチェックリスト</a:t>
            </a: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９</a:t>
            </a:r>
            <a:endParaRPr kumimoji="1"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　商店街における感染症防止対策と啓発サインの対応一覧</a:t>
            </a:r>
            <a:r>
              <a:rPr lang="en-US" altLang="ja-JP" sz="1600" dirty="0">
                <a:latin typeface="Meiryo UI" panose="020B0604030504040204" pitchFamily="50" charset="-128"/>
                <a:ea typeface="Meiryo UI" panose="020B0604030504040204" pitchFamily="50" charset="-128"/>
              </a:rPr>
              <a:t>			……12</a:t>
            </a:r>
            <a:endParaRPr kumimoji="1"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　大阪府における感染症対策の主な取組み</a:t>
            </a:r>
            <a:r>
              <a:rPr kumimoji="1" lang="en-US" altLang="ja-JP" sz="1600" dirty="0">
                <a:latin typeface="Meiryo UI" panose="020B0604030504040204" pitchFamily="50" charset="-128"/>
                <a:ea typeface="Meiryo UI" panose="020B0604030504040204" pitchFamily="50" charset="-128"/>
              </a:rPr>
              <a:t>				</a:t>
            </a:r>
          </a:p>
          <a:p>
            <a:r>
              <a:rPr kumimoji="1" lang="ja-JP" altLang="en-US" sz="1600" dirty="0">
                <a:latin typeface="Meiryo UI" panose="020B0604030504040204" pitchFamily="50" charset="-128"/>
                <a:ea typeface="Meiryo UI" panose="020B0604030504040204" pitchFamily="50" charset="-128"/>
              </a:rPr>
              <a:t>　　－　大阪モデル・イベント開催等における感染防止対策</a:t>
            </a:r>
            <a:r>
              <a:rPr kumimoji="1" lang="en-US" altLang="ja-JP"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……15</a:t>
            </a:r>
            <a:endParaRPr kumimoji="1"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　感染防止宣言ステッカー・ゴールドステッカー</a:t>
            </a:r>
            <a:r>
              <a:rPr lang="en-US" altLang="ja-JP" sz="1600" dirty="0">
                <a:latin typeface="Meiryo UI" panose="020B0604030504040204" pitchFamily="50" charset="-128"/>
                <a:ea typeface="Meiryo UI" panose="020B0604030504040204" pitchFamily="50" charset="-128"/>
              </a:rPr>
              <a:t>				……17</a:t>
            </a:r>
            <a:endParaRPr lang="ja-JP" altLang="en-US"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２．イベント等の取組み事例</a:t>
            </a:r>
            <a:r>
              <a:rPr lang="ja-JP" altLang="en-US" sz="1600" dirty="0">
                <a:latin typeface="Meiryo UI" panose="020B0604030504040204" pitchFamily="50" charset="-128"/>
                <a:ea typeface="Meiryo UI" panose="020B0604030504040204" pitchFamily="50" charset="-128"/>
              </a:rPr>
              <a:t>集</a:t>
            </a:r>
            <a:endParaRPr kumimoji="1" lang="en-US" altLang="ja-JP" sz="16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取組み事例　</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　</a:t>
            </a:r>
            <a:r>
              <a:rPr lang="en-US" altLang="ja-JP" sz="1600" dirty="0">
                <a:latin typeface="Meiryo UI" panose="020B0604030504040204" pitchFamily="50" charset="-128"/>
                <a:ea typeface="Meiryo UI" panose="020B0604030504040204" pitchFamily="50" charset="-128"/>
              </a:rPr>
              <a:t>(1)ICT</a:t>
            </a:r>
            <a:r>
              <a:rPr lang="ja-JP" altLang="en-US" sz="1600" dirty="0">
                <a:latin typeface="Meiryo UI" panose="020B0604030504040204" pitchFamily="50" charset="-128"/>
                <a:ea typeface="Meiryo UI" panose="020B0604030504040204" pitchFamily="50" charset="-128"/>
              </a:rPr>
              <a:t>活用の取組み事例①　　　　　　　　　　　　</a:t>
            </a:r>
            <a:r>
              <a:rPr lang="en-US" altLang="ja-JP" sz="1600" dirty="0">
                <a:latin typeface="Meiryo UI" panose="020B0604030504040204" pitchFamily="50" charset="-128"/>
                <a:ea typeface="Meiryo UI" panose="020B0604030504040204" pitchFamily="50" charset="-128"/>
              </a:rPr>
              <a:t>			……19</a:t>
            </a:r>
          </a:p>
          <a:p>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　</a:t>
            </a:r>
            <a:r>
              <a:rPr lang="en-US" altLang="ja-JP" sz="1600" dirty="0">
                <a:latin typeface="Meiryo UI" panose="020B0604030504040204" pitchFamily="50" charset="-128"/>
                <a:ea typeface="Meiryo UI" panose="020B0604030504040204" pitchFamily="50" charset="-128"/>
              </a:rPr>
              <a:t>(1)ICT</a:t>
            </a:r>
            <a:r>
              <a:rPr lang="ja-JP" altLang="en-US" sz="1600" dirty="0">
                <a:latin typeface="Meiryo UI" panose="020B0604030504040204" pitchFamily="50" charset="-128"/>
                <a:ea typeface="Meiryo UI" panose="020B0604030504040204" pitchFamily="50" charset="-128"/>
              </a:rPr>
              <a:t>活用の取組み事例②</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……20</a:t>
            </a:r>
          </a:p>
          <a:p>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　</a:t>
            </a:r>
            <a:r>
              <a:rPr lang="en-US" altLang="ja-JP" sz="1600" dirty="0">
                <a:latin typeface="Meiryo UI" panose="020B0604030504040204" pitchFamily="50" charset="-128"/>
                <a:ea typeface="Meiryo UI" panose="020B0604030504040204" pitchFamily="50" charset="-128"/>
              </a:rPr>
              <a:t>(1)ICT</a:t>
            </a:r>
            <a:r>
              <a:rPr lang="ja-JP" altLang="en-US" sz="1600" dirty="0">
                <a:latin typeface="Meiryo UI" panose="020B0604030504040204" pitchFamily="50" charset="-128"/>
                <a:ea typeface="Meiryo UI" panose="020B0604030504040204" pitchFamily="50" charset="-128"/>
              </a:rPr>
              <a:t>活用の取組み事例③</a:t>
            </a:r>
            <a:r>
              <a:rPr lang="en-US" altLang="ja-JP" sz="1600" dirty="0">
                <a:latin typeface="Meiryo UI" panose="020B0604030504040204" pitchFamily="50" charset="-128"/>
                <a:ea typeface="Meiryo UI" panose="020B0604030504040204" pitchFamily="50" charset="-128"/>
              </a:rPr>
              <a:t>					……21</a:t>
            </a:r>
          </a:p>
          <a:p>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　</a:t>
            </a:r>
            <a:r>
              <a:rPr lang="en-US" altLang="ja-JP" sz="16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商店街周辺回遊の取組み事例　　　　　　　　　　　　</a:t>
            </a:r>
            <a:r>
              <a:rPr lang="en-US" altLang="ja-JP" sz="1600" dirty="0">
                <a:latin typeface="Meiryo UI" panose="020B0604030504040204" pitchFamily="50" charset="-128"/>
                <a:ea typeface="Meiryo UI" panose="020B0604030504040204" pitchFamily="50" charset="-128"/>
              </a:rPr>
              <a:t>			……22 </a:t>
            </a:r>
          </a:p>
          <a:p>
            <a:r>
              <a:rPr kumimoji="1" lang="ja-JP" altLang="en-US"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(3)</a:t>
            </a:r>
            <a:r>
              <a:rPr lang="ja-JP" altLang="en-US" sz="1600" dirty="0">
                <a:latin typeface="Meiryo UI" panose="020B0604030504040204" pitchFamily="50" charset="-128"/>
                <a:ea typeface="Meiryo UI" panose="020B0604030504040204" pitchFamily="50" charset="-128"/>
              </a:rPr>
              <a:t>地域との連携の取組み事例　　　　　　　　　　　　</a:t>
            </a:r>
            <a:r>
              <a:rPr lang="en-US" altLang="ja-JP" sz="1600" dirty="0">
                <a:latin typeface="Meiryo UI" panose="020B0604030504040204" pitchFamily="50" charset="-128"/>
                <a:ea typeface="Meiryo UI" panose="020B0604030504040204" pitchFamily="50" charset="-128"/>
              </a:rPr>
              <a:t>			……23</a:t>
            </a:r>
          </a:p>
          <a:p>
            <a:r>
              <a:rPr lang="ja-JP" altLang="en-US" sz="1600" dirty="0">
                <a:latin typeface="Meiryo UI" panose="020B0604030504040204" pitchFamily="50" charset="-128"/>
                <a:ea typeface="Meiryo UI" panose="020B0604030504040204" pitchFamily="50" charset="-128"/>
              </a:rPr>
              <a:t>　　－　</a:t>
            </a:r>
            <a:r>
              <a:rPr lang="en-US" altLang="ja-JP" sz="1600" dirty="0">
                <a:latin typeface="Meiryo UI" panose="020B0604030504040204" pitchFamily="50" charset="-128"/>
                <a:ea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rPr>
              <a:t>商店街を彩る新たな取組み事例　　　　　　　　　　　　</a:t>
            </a:r>
            <a:r>
              <a:rPr lang="en-US" altLang="ja-JP" sz="1600" dirty="0">
                <a:latin typeface="Meiryo UI" panose="020B0604030504040204" pitchFamily="50" charset="-128"/>
                <a:ea typeface="Meiryo UI" panose="020B0604030504040204" pitchFamily="50" charset="-128"/>
              </a:rPr>
              <a:t>			……24</a:t>
            </a:r>
          </a:p>
          <a:p>
            <a:r>
              <a:rPr kumimoji="1" lang="ja-JP" altLang="en-US" sz="800" dirty="0">
                <a:latin typeface="Meiryo UI" panose="020B0604030504040204" pitchFamily="50" charset="-128"/>
                <a:ea typeface="Meiryo UI" panose="020B0604030504040204" pitchFamily="50" charset="-128"/>
              </a:rPr>
              <a:t>　</a:t>
            </a:r>
            <a:endParaRPr kumimoji="1" lang="en-US" altLang="ja-JP" sz="8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rPr>
              <a:t>4</a:t>
            </a:r>
            <a:r>
              <a:rPr kumimoji="1" lang="ja-JP" altLang="en-US" sz="1600" dirty="0">
                <a:latin typeface="Meiryo UI" panose="020B0604030504040204" pitchFamily="50" charset="-128"/>
                <a:ea typeface="Meiryo UI" panose="020B0604030504040204" pitchFamily="50" charset="-128"/>
              </a:rPr>
              <a:t>つのパッケージ事例</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rPr>
              <a:t>(1)</a:t>
            </a:r>
            <a:r>
              <a:rPr kumimoji="1" lang="ja-JP" altLang="en-US" sz="1600" dirty="0">
                <a:latin typeface="Meiryo UI" panose="020B0604030504040204" pitchFamily="50" charset="-128"/>
                <a:ea typeface="Meiryo UI" panose="020B0604030504040204" pitchFamily="50" charset="-128"/>
              </a:rPr>
              <a:t>人の流れと街のにぎわいを創出するイベント</a:t>
            </a:r>
            <a:r>
              <a:rPr kumimoji="1" lang="en-US" altLang="ja-JP"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25</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rPr>
              <a:t>(2)</a:t>
            </a:r>
            <a:r>
              <a:rPr kumimoji="1" lang="ja-JP" altLang="en-US" sz="1600" dirty="0">
                <a:latin typeface="Meiryo UI" panose="020B0604030504040204" pitchFamily="50" charset="-128"/>
                <a:ea typeface="Meiryo UI" panose="020B0604030504040204" pitchFamily="50" charset="-128"/>
              </a:rPr>
              <a:t>インバウンド等の呼び込み、商品開発</a:t>
            </a:r>
            <a:r>
              <a:rPr kumimoji="1" lang="en-US" altLang="ja-JP"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27</a:t>
            </a:r>
          </a:p>
          <a:p>
            <a:r>
              <a:rPr kumimoji="1" lang="ja-JP" altLang="en-US" sz="1600" dirty="0">
                <a:latin typeface="Meiryo UI" panose="020B0604030504040204" pitchFamily="50" charset="-128"/>
                <a:ea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rPr>
              <a:t>(3)</a:t>
            </a:r>
            <a:r>
              <a:rPr kumimoji="1" lang="ja-JP" altLang="en-US" sz="1600" dirty="0">
                <a:latin typeface="Meiryo UI" panose="020B0604030504040204" pitchFamily="50" charset="-128"/>
                <a:ea typeface="Meiryo UI" panose="020B0604030504040204" pitchFamily="50" charset="-128"/>
              </a:rPr>
              <a:t>スマート化等の取組み促進、プロモーション</a:t>
            </a:r>
            <a:r>
              <a:rPr kumimoji="1" lang="en-US" altLang="ja-JP"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29</a:t>
            </a:r>
          </a:p>
          <a:p>
            <a:r>
              <a:rPr kumimoji="1" lang="ja-JP" altLang="en-US" sz="1600" dirty="0">
                <a:latin typeface="Meiryo UI" panose="020B0604030504040204" pitchFamily="50" charset="-128"/>
                <a:ea typeface="Meiryo UI" panose="020B0604030504040204" pitchFamily="50" charset="-128"/>
              </a:rPr>
              <a:t>　　－　</a:t>
            </a:r>
            <a:r>
              <a:rPr kumimoji="1" lang="en-US" altLang="ja-JP" sz="1600" dirty="0">
                <a:latin typeface="Meiryo UI" panose="020B0604030504040204" pitchFamily="50" charset="-128"/>
                <a:ea typeface="Meiryo UI" panose="020B0604030504040204" pitchFamily="50" charset="-128"/>
              </a:rPr>
              <a:t>(4)</a:t>
            </a:r>
            <a:r>
              <a:rPr kumimoji="1" lang="ja-JP" altLang="en-US" sz="1600" dirty="0">
                <a:latin typeface="Meiryo UI" panose="020B0604030504040204" pitchFamily="50" charset="-128"/>
                <a:ea typeface="Meiryo UI" panose="020B0604030504040204" pitchFamily="50" charset="-128"/>
              </a:rPr>
              <a:t>若者等のチャレンジや新規出店の促進</a:t>
            </a:r>
            <a:r>
              <a:rPr kumimoji="1" lang="en-US" altLang="ja-JP"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33</a:t>
            </a:r>
            <a:r>
              <a:rPr kumimoji="1" lang="ja-JP" altLang="en-US" sz="1600" dirty="0">
                <a:latin typeface="Meiryo UI" panose="020B0604030504040204" pitchFamily="50" charset="-128"/>
                <a:ea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343007" y="1008530"/>
            <a:ext cx="27094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343007" y="3331459"/>
            <a:ext cx="360669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2658B799-5AFC-4318-BF78-54E08A3D0782}"/>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7483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kumimoji="1" lang="en-US" altLang="ja-JP" b="1" dirty="0">
                <a:latin typeface="Meiryo UI" panose="020B0604030504040204" pitchFamily="50" charset="-128"/>
                <a:ea typeface="Meiryo UI" panose="020B0604030504040204" pitchFamily="50" charset="-128"/>
              </a:rPr>
              <a:t>4</a:t>
            </a:r>
            <a:r>
              <a:rPr kumimoji="1" lang="ja-JP" altLang="en-US" b="1" dirty="0" err="1">
                <a:latin typeface="Meiryo UI" panose="020B0604030504040204" pitchFamily="50" charset="-128"/>
                <a:ea typeface="Meiryo UI" panose="020B0604030504040204" pitchFamily="50" charset="-128"/>
              </a:rPr>
              <a:t>つの</a:t>
            </a:r>
            <a:r>
              <a:rPr kumimoji="1" lang="ja-JP" altLang="en-US" b="1" dirty="0">
                <a:latin typeface="Meiryo UI" panose="020B0604030504040204" pitchFamily="50" charset="-128"/>
                <a:ea typeface="Meiryo UI" panose="020B0604030504040204" pitchFamily="50" charset="-128"/>
              </a:rPr>
              <a:t>パッケージ事例　</a:t>
            </a:r>
            <a:r>
              <a:rPr kumimoji="1" lang="en-US" altLang="ja-JP" b="1" dirty="0">
                <a:latin typeface="Meiryo UI" panose="020B0604030504040204" pitchFamily="50" charset="-128"/>
                <a:ea typeface="Meiryo UI" panose="020B0604030504040204" pitchFamily="50" charset="-128"/>
              </a:rPr>
              <a:t>(3)</a:t>
            </a:r>
            <a:r>
              <a:rPr kumimoji="1" lang="ja-JP" altLang="en-US" b="1" dirty="0">
                <a:latin typeface="Meiryo UI" panose="020B0604030504040204" pitchFamily="50" charset="-128"/>
                <a:ea typeface="Meiryo UI" panose="020B0604030504040204" pitchFamily="50" charset="-128"/>
              </a:rPr>
              <a:t>スマート化等の取組み促進、プロモーション</a:t>
            </a:r>
            <a:endParaRPr kumimoji="1" lang="en-US" altLang="ja-JP"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E42C27F2-0ACA-4F40-826D-95A7E38DAB2D}"/>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29</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63A1E1E1-A4D8-487A-BD64-1DBC9D764ECF}"/>
              </a:ext>
            </a:extLst>
          </p:cNvPr>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(3)-1</a:t>
            </a:r>
            <a:r>
              <a:rPr lang="ja-JP" altLang="en-US" sz="1600" dirty="0">
                <a:solidFill>
                  <a:schemeClr val="tx1"/>
                </a:solidFill>
                <a:latin typeface="Meiryo UI" panose="020B0604030504040204" pitchFamily="50" charset="-128"/>
                <a:ea typeface="Meiryo UI" panose="020B0604030504040204" pitchFamily="50" charset="-128"/>
              </a:rPr>
              <a:t>　デリバリーチャレンジ商店街</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ED30B23E-C476-43BC-B57B-211B67A132AA}"/>
              </a:ext>
            </a:extLst>
          </p:cNvPr>
          <p:cNvSpPr/>
          <p:nvPr/>
        </p:nvSpPr>
        <p:spPr>
          <a:xfrm>
            <a:off x="4968874"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(3)-2</a:t>
            </a:r>
            <a:r>
              <a:rPr lang="ja-JP" altLang="en-US" sz="1600" dirty="0">
                <a:solidFill>
                  <a:schemeClr val="tx1"/>
                </a:solidFill>
                <a:latin typeface="Meiryo UI" panose="020B0604030504040204" pitchFamily="50" charset="-128"/>
                <a:ea typeface="Meiryo UI" panose="020B0604030504040204" pitchFamily="50" charset="-128"/>
              </a:rPr>
              <a:t>　キャッシュレス商店街</a:t>
            </a:r>
          </a:p>
        </p:txBody>
      </p:sp>
      <p:sp>
        <p:nvSpPr>
          <p:cNvPr id="22" name="テキスト ボックス 21">
            <a:extLst>
              <a:ext uri="{FF2B5EF4-FFF2-40B4-BE49-F238E27FC236}">
                <a16:creationId xmlns:a16="http://schemas.microsoft.com/office/drawing/2014/main" id="{30952FEA-EE83-44D2-8D97-6C9F570BA948}"/>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「待つ」から「攻める」へ　</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＝新しい販売経路の確保と高齢化社会に対応した商品販売モデル＝</a:t>
            </a:r>
          </a:p>
        </p:txBody>
      </p:sp>
      <p:sp>
        <p:nvSpPr>
          <p:cNvPr id="23" name="テキスト ボックス 22">
            <a:extLst>
              <a:ext uri="{FF2B5EF4-FFF2-40B4-BE49-F238E27FC236}">
                <a16:creationId xmlns:a16="http://schemas.microsoft.com/office/drawing/2014/main" id="{958236D2-92B2-4041-890F-CEDDE4824AFD}"/>
              </a:ext>
            </a:extLst>
          </p:cNvPr>
          <p:cNvSpPr txBox="1"/>
          <p:nvPr/>
        </p:nvSpPr>
        <p:spPr>
          <a:xfrm>
            <a:off x="4962684" y="1074776"/>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今や財布を持たない人が続出！</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＝新規客開拓と時代の流れに沿う商売化にチャレンジ＝</a:t>
            </a:r>
          </a:p>
        </p:txBody>
      </p:sp>
      <p:sp>
        <p:nvSpPr>
          <p:cNvPr id="24" name="角丸四角形 25">
            <a:extLst>
              <a:ext uri="{FF2B5EF4-FFF2-40B4-BE49-F238E27FC236}">
                <a16:creationId xmlns:a16="http://schemas.microsoft.com/office/drawing/2014/main" id="{03272ECB-77F0-4C18-9542-42609B3B8BCE}"/>
              </a:ext>
            </a:extLst>
          </p:cNvPr>
          <p:cNvSpPr/>
          <p:nvPr/>
        </p:nvSpPr>
        <p:spPr bwMode="auto">
          <a:xfrm>
            <a:off x="275770" y="2276417"/>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5" name="角丸四角形 28">
            <a:extLst>
              <a:ext uri="{FF2B5EF4-FFF2-40B4-BE49-F238E27FC236}">
                <a16:creationId xmlns:a16="http://schemas.microsoft.com/office/drawing/2014/main" id="{CA8F3359-260C-4519-B8B1-318C011E3A00}"/>
              </a:ext>
            </a:extLst>
          </p:cNvPr>
          <p:cNvSpPr/>
          <p:nvPr/>
        </p:nvSpPr>
        <p:spPr bwMode="auto">
          <a:xfrm>
            <a:off x="275770" y="1525938"/>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6" name="角丸四角形 29">
            <a:extLst>
              <a:ext uri="{FF2B5EF4-FFF2-40B4-BE49-F238E27FC236}">
                <a16:creationId xmlns:a16="http://schemas.microsoft.com/office/drawing/2014/main" id="{6DE8981A-326A-449F-BD2E-1B86020D9C2C}"/>
              </a:ext>
            </a:extLst>
          </p:cNvPr>
          <p:cNvSpPr/>
          <p:nvPr/>
        </p:nvSpPr>
        <p:spPr bwMode="auto">
          <a:xfrm>
            <a:off x="275770" y="3511715"/>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7" name="角丸四角形 30">
            <a:extLst>
              <a:ext uri="{FF2B5EF4-FFF2-40B4-BE49-F238E27FC236}">
                <a16:creationId xmlns:a16="http://schemas.microsoft.com/office/drawing/2014/main" id="{9571EC62-48AC-49CB-B4D8-65473A8B4592}"/>
              </a:ext>
            </a:extLst>
          </p:cNvPr>
          <p:cNvSpPr/>
          <p:nvPr/>
        </p:nvSpPr>
        <p:spPr bwMode="auto">
          <a:xfrm>
            <a:off x="275770" y="4747013"/>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8" name="テキスト ボックス 27">
            <a:extLst>
              <a:ext uri="{FF2B5EF4-FFF2-40B4-BE49-F238E27FC236}">
                <a16:creationId xmlns:a16="http://schemas.microsoft.com/office/drawing/2014/main" id="{4EC19F7C-3AAD-4BA8-96F9-765926F6B234}"/>
              </a:ext>
            </a:extLst>
          </p:cNvPr>
          <p:cNvSpPr txBox="1"/>
          <p:nvPr/>
        </p:nvSpPr>
        <p:spPr>
          <a:xfrm>
            <a:off x="356891" y="1786591"/>
            <a:ext cx="3442751"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商店街が配達注文を取りまとめて受注し、雇用契約した配達要員により発注宅に届ける運用組織を創設。</a:t>
            </a:r>
          </a:p>
        </p:txBody>
      </p:sp>
      <p:sp>
        <p:nvSpPr>
          <p:cNvPr id="29" name="テキスト ボックス 28">
            <a:extLst>
              <a:ext uri="{FF2B5EF4-FFF2-40B4-BE49-F238E27FC236}">
                <a16:creationId xmlns:a16="http://schemas.microsoft.com/office/drawing/2014/main" id="{2C616681-EEEB-4A71-BD7C-C1784673C89F}"/>
              </a:ext>
            </a:extLst>
          </p:cNvPr>
          <p:cNvSpPr txBox="1"/>
          <p:nvPr/>
        </p:nvSpPr>
        <p:spPr>
          <a:xfrm>
            <a:off x="356891" y="2537900"/>
            <a:ext cx="4529434" cy="885938"/>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①これまで対面販売が主だった商店街の新しい販売経路モデルとして、</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   商店街が「</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密を避けたデリバリー</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出前</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」の運用組織作りに取り組む。</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②外出できない高齢者や障がい者に対するホスピタリティの実現。</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③商店街組織の強化。</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④配達パートナーの確保など地域の雇用促進に貢献。</a:t>
            </a:r>
          </a:p>
        </p:txBody>
      </p:sp>
      <p:sp>
        <p:nvSpPr>
          <p:cNvPr id="30" name="テキスト ボックス 29">
            <a:extLst>
              <a:ext uri="{FF2B5EF4-FFF2-40B4-BE49-F238E27FC236}">
                <a16:creationId xmlns:a16="http://schemas.microsoft.com/office/drawing/2014/main" id="{A02AD1BF-2DE1-4268-B3A1-DDDCDFE30830}"/>
              </a:ext>
            </a:extLst>
          </p:cNvPr>
          <p:cNvSpPr txBox="1"/>
          <p:nvPr/>
        </p:nvSpPr>
        <p:spPr>
          <a:xfrm>
            <a:off x="356891" y="3774241"/>
            <a:ext cx="4401530" cy="893773"/>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①配達要員雇用費</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期間指定</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②受注集約環境整備</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レンタル品対応</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　</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③コンサルティング相談。</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④事業広報（街内掲示物チラシ折り込み、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　</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中長期的には商店街組織で事業費捻出を検討。</a:t>
            </a:r>
          </a:p>
        </p:txBody>
      </p:sp>
      <p:sp>
        <p:nvSpPr>
          <p:cNvPr id="31" name="テキスト ボックス 30">
            <a:extLst>
              <a:ext uri="{FF2B5EF4-FFF2-40B4-BE49-F238E27FC236}">
                <a16:creationId xmlns:a16="http://schemas.microsoft.com/office/drawing/2014/main" id="{F48C8E5E-36BC-41E4-8275-A45A62B32F4D}"/>
              </a:ext>
            </a:extLst>
          </p:cNvPr>
          <p:cNvSpPr txBox="1"/>
          <p:nvPr/>
        </p:nvSpPr>
        <p:spPr>
          <a:xfrm>
            <a:off x="356891" y="5000247"/>
            <a:ext cx="4529434" cy="773564"/>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①配達員雇用においては、配達上における事故などに対応する保険の契約を。</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②配達料金設定については組織内で充分に検討。</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③配達スタッフのマスクやフェイスシールド着用を励行。</a:t>
            </a:r>
            <a:r>
              <a:rPr lang="ja-JP" altLang="en-US" sz="1000" dirty="0">
                <a:solidFill>
                  <a:prstClr val="black"/>
                </a:solidFill>
                <a:latin typeface="ＭＳ Ｐゴシック" panose="020B0600070205080204" pitchFamily="50" charset="-128"/>
                <a:ea typeface="ＭＳ Ｐゴシック" panose="020B060007020508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A7EEA92D-E94F-438F-84BC-4DE1B6B33C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170764" y="5670168"/>
            <a:ext cx="653143" cy="924279"/>
          </a:xfrm>
          <a:prstGeom prst="rect">
            <a:avLst/>
          </a:prstGeom>
          <a:ln w="76200">
            <a:noFill/>
          </a:ln>
        </p:spPr>
      </p:pic>
      <p:pic>
        <p:nvPicPr>
          <p:cNvPr id="14" name="図 13">
            <a:extLst>
              <a:ext uri="{FF2B5EF4-FFF2-40B4-BE49-F238E27FC236}">
                <a16:creationId xmlns:a16="http://schemas.microsoft.com/office/drawing/2014/main" id="{828A80AE-2BCD-472D-B92E-64BCEAF03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70" y="5669883"/>
            <a:ext cx="653143" cy="924850"/>
          </a:xfrm>
          <a:prstGeom prst="rect">
            <a:avLst/>
          </a:prstGeom>
        </p:spPr>
      </p:pic>
      <p:pic>
        <p:nvPicPr>
          <p:cNvPr id="36" name="図 35">
            <a:extLst>
              <a:ext uri="{FF2B5EF4-FFF2-40B4-BE49-F238E27FC236}">
                <a16:creationId xmlns:a16="http://schemas.microsoft.com/office/drawing/2014/main" id="{CCBD2C0E-B16A-461A-B85A-6A7D2511C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2823" y="5673316"/>
            <a:ext cx="653143" cy="924850"/>
          </a:xfrm>
          <a:prstGeom prst="rect">
            <a:avLst/>
          </a:prstGeom>
        </p:spPr>
      </p:pic>
      <p:sp>
        <p:nvSpPr>
          <p:cNvPr id="37" name="角丸四角形 25">
            <a:extLst>
              <a:ext uri="{FF2B5EF4-FFF2-40B4-BE49-F238E27FC236}">
                <a16:creationId xmlns:a16="http://schemas.microsoft.com/office/drawing/2014/main" id="{C8339FD0-D7AE-4507-8982-7D47BB2D8F74}"/>
              </a:ext>
            </a:extLst>
          </p:cNvPr>
          <p:cNvSpPr/>
          <p:nvPr/>
        </p:nvSpPr>
        <p:spPr bwMode="auto">
          <a:xfrm>
            <a:off x="4962684" y="2279888"/>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8" name="角丸四角形 28">
            <a:extLst>
              <a:ext uri="{FF2B5EF4-FFF2-40B4-BE49-F238E27FC236}">
                <a16:creationId xmlns:a16="http://schemas.microsoft.com/office/drawing/2014/main" id="{03DED189-1F43-444B-BCF2-5DDCA705BED2}"/>
              </a:ext>
            </a:extLst>
          </p:cNvPr>
          <p:cNvSpPr/>
          <p:nvPr/>
        </p:nvSpPr>
        <p:spPr bwMode="auto">
          <a:xfrm>
            <a:off x="4962684" y="1513997"/>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9" name="角丸四角形 29">
            <a:extLst>
              <a:ext uri="{FF2B5EF4-FFF2-40B4-BE49-F238E27FC236}">
                <a16:creationId xmlns:a16="http://schemas.microsoft.com/office/drawing/2014/main" id="{8CE71E48-EF06-46DD-912D-F3FE4A090D01}"/>
              </a:ext>
            </a:extLst>
          </p:cNvPr>
          <p:cNvSpPr/>
          <p:nvPr/>
        </p:nvSpPr>
        <p:spPr bwMode="auto">
          <a:xfrm>
            <a:off x="4962684" y="340623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0" name="角丸四角形 30">
            <a:extLst>
              <a:ext uri="{FF2B5EF4-FFF2-40B4-BE49-F238E27FC236}">
                <a16:creationId xmlns:a16="http://schemas.microsoft.com/office/drawing/2014/main" id="{EA14F78C-4B49-49F4-B3F5-DA9EBA5CAA67}"/>
              </a:ext>
            </a:extLst>
          </p:cNvPr>
          <p:cNvSpPr/>
          <p:nvPr/>
        </p:nvSpPr>
        <p:spPr bwMode="auto">
          <a:xfrm>
            <a:off x="4962684" y="443051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571A5EF3-41C5-485C-9F52-07887C430956}"/>
              </a:ext>
            </a:extLst>
          </p:cNvPr>
          <p:cNvSpPr txBox="1"/>
          <p:nvPr/>
        </p:nvSpPr>
        <p:spPr>
          <a:xfrm>
            <a:off x="5043805" y="1774650"/>
            <a:ext cx="3442751"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国によるキャッシュレス導入の促進が進む中、感染症対策としても注目されているキャッシュレス決済を活用。</a:t>
            </a:r>
          </a:p>
        </p:txBody>
      </p:sp>
      <p:sp>
        <p:nvSpPr>
          <p:cNvPr id="42" name="テキスト ボックス 41">
            <a:extLst>
              <a:ext uri="{FF2B5EF4-FFF2-40B4-BE49-F238E27FC236}">
                <a16:creationId xmlns:a16="http://schemas.microsoft.com/office/drawing/2014/main" id="{D20FFE06-F4C6-494D-8E86-57B70193208A}"/>
              </a:ext>
            </a:extLst>
          </p:cNvPr>
          <p:cNvSpPr txBox="1"/>
          <p:nvPr/>
        </p:nvSpPr>
        <p:spPr>
          <a:xfrm>
            <a:off x="5043805" y="2541371"/>
            <a:ext cx="4529434" cy="686225"/>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①</a:t>
            </a:r>
            <a:r>
              <a:rPr lang="ja-JP" altLang="en-US" sz="1000" dirty="0">
                <a:latin typeface="Meiryo UI" panose="020B0604030504040204" pitchFamily="50" charset="-128"/>
                <a:ea typeface="Meiryo UI" panose="020B0604030504040204" pitchFamily="50" charset="-128"/>
              </a:rPr>
              <a:t>店舗にて決済端末のタブレットを導入しキャッシュレス決済事業者</a:t>
            </a:r>
            <a:endParaRPr lang="en-US" altLang="ja-JP" sz="1000" dirty="0">
              <a:latin typeface="Meiryo UI" panose="020B0604030504040204" pitchFamily="50" charset="-128"/>
              <a:ea typeface="Meiryo UI" panose="020B0604030504040204" pitchFamily="50" charset="-128"/>
            </a:endParaRPr>
          </a:p>
          <a:p>
            <a:pPr lvl="0">
              <a:defRPr/>
            </a:pPr>
            <a:r>
              <a:rPr lang="ja-JP" altLang="en-US" sz="1000" dirty="0">
                <a:latin typeface="Meiryo UI" panose="020B0604030504040204" pitchFamily="50" charset="-128"/>
                <a:ea typeface="Meiryo UI" panose="020B0604030504040204" pitchFamily="50" charset="-128"/>
              </a:rPr>
              <a:t>　 との契約促進を商店街組織として取り組む。</a:t>
            </a:r>
            <a:r>
              <a:rPr lang="ja-JP" altLang="en-US" sz="1000" dirty="0">
                <a:solidFill>
                  <a:prstClr val="black"/>
                </a:solidFill>
                <a:latin typeface="Meiryo UI" panose="020B0604030504040204" pitchFamily="50" charset="-128"/>
                <a:ea typeface="Meiryo UI" panose="020B0604030504040204" pitchFamily="50" charset="-128"/>
              </a:rPr>
              <a:t>　　</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②決済事業者とタイアップして、便利・クリーンな商店街を</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するイベ</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　 ントを実施。利用に不慣れな方を対象とした決済体験会を実施。</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04F5F565-696E-4D38-95B9-E55FAF4AE659}"/>
              </a:ext>
            </a:extLst>
          </p:cNvPr>
          <p:cNvSpPr txBox="1"/>
          <p:nvPr/>
        </p:nvSpPr>
        <p:spPr>
          <a:xfrm>
            <a:off x="5043805" y="3659879"/>
            <a:ext cx="4401530" cy="760603"/>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①キャッシュレス導入</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費</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街内掲示物、チラシ折込、</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など。</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②キャッシュレス店舗利用者を対象にした独自の抽選会運営など。</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キャッシュレス対応するために不可欠な店舗用タブレットは、あらかじめ準備が必要。　　</a:t>
            </a:r>
          </a:p>
        </p:txBody>
      </p:sp>
      <p:sp>
        <p:nvSpPr>
          <p:cNvPr id="44" name="テキスト ボックス 43">
            <a:extLst>
              <a:ext uri="{FF2B5EF4-FFF2-40B4-BE49-F238E27FC236}">
                <a16:creationId xmlns:a16="http://schemas.microsoft.com/office/drawing/2014/main" id="{99C7F56A-6F75-45D1-B152-6783FAB9C6C0}"/>
              </a:ext>
            </a:extLst>
          </p:cNvPr>
          <p:cNvSpPr txBox="1"/>
          <p:nvPr/>
        </p:nvSpPr>
        <p:spPr>
          <a:xfrm>
            <a:off x="5043805" y="4691614"/>
            <a:ext cx="4473109" cy="570700"/>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①各キャッシュレス決済事業者により決済手数料、入金間隔、入金口座・手数料の</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条件などが異なったり、契約店舗数によっては特典がある場合があるため、契約に</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おいては商店街組織として交渉することを勧める。</a:t>
            </a:r>
            <a:r>
              <a:rPr lang="ja-JP" altLang="en-US" sz="1000" dirty="0">
                <a:solidFill>
                  <a:prstClr val="black"/>
                </a:solidFill>
                <a:latin typeface="ＭＳ Ｐゴシック" panose="020B0600070205080204" pitchFamily="50" charset="-128"/>
                <a:ea typeface="ＭＳ Ｐゴシック" panose="020B0600070205080204" pitchFamily="50" charset="-128"/>
              </a:rPr>
              <a:t>　</a:t>
            </a:r>
            <a:endParaRPr lang="en-US" altLang="ja-JP" sz="1000" dirty="0">
              <a:solidFill>
                <a:prstClr val="black"/>
              </a:solidFill>
              <a:latin typeface="ＭＳ Ｐゴシック" panose="020B0600070205080204" pitchFamily="50" charset="-128"/>
              <a:ea typeface="ＭＳ Ｐゴシック" panose="020B0600070205080204" pitchFamily="50" charset="-128"/>
            </a:endParaRPr>
          </a:p>
          <a:p>
            <a:pPr marL="88900" lvl="0" indent="-88900" fontAlgn="base">
              <a:spcBef>
                <a:spcPct val="0"/>
              </a:spcBef>
              <a:spcAft>
                <a:spcPct val="0"/>
              </a:spcAft>
              <a:defRPr/>
            </a:pPr>
            <a:endParaRPr lang="ja-JP" altLang="en-US" sz="1000" dirty="0">
              <a:solidFill>
                <a:prstClr val="black"/>
              </a:solidFill>
              <a:latin typeface="Meiryo UI" panose="020B0604030504040204" pitchFamily="50" charset="-128"/>
              <a:ea typeface="Meiryo UI" panose="020B0604030504040204" pitchFamily="50" charset="-128"/>
            </a:endParaRPr>
          </a:p>
        </p:txBody>
      </p:sp>
      <p:pic>
        <p:nvPicPr>
          <p:cNvPr id="45" name="図 44">
            <a:extLst>
              <a:ext uri="{FF2B5EF4-FFF2-40B4-BE49-F238E27FC236}">
                <a16:creationId xmlns:a16="http://schemas.microsoft.com/office/drawing/2014/main" id="{A4004C3E-A3CA-4BB9-8612-8AEF706CCE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58930" y="5379509"/>
            <a:ext cx="653143" cy="924279"/>
          </a:xfrm>
          <a:prstGeom prst="rect">
            <a:avLst/>
          </a:prstGeom>
          <a:ln w="76200">
            <a:noFill/>
          </a:ln>
        </p:spPr>
      </p:pic>
      <p:pic>
        <p:nvPicPr>
          <p:cNvPr id="46" name="図 45">
            <a:extLst>
              <a:ext uri="{FF2B5EF4-FFF2-40B4-BE49-F238E27FC236}">
                <a16:creationId xmlns:a16="http://schemas.microsoft.com/office/drawing/2014/main" id="{C44E64FF-B4EC-4ADE-AE3A-1D431E089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5215" y="5379509"/>
            <a:ext cx="653143" cy="924850"/>
          </a:xfrm>
          <a:prstGeom prst="rect">
            <a:avLst/>
          </a:prstGeom>
        </p:spPr>
      </p:pic>
      <p:pic>
        <p:nvPicPr>
          <p:cNvPr id="49" name="図 48">
            <a:extLst>
              <a:ext uri="{FF2B5EF4-FFF2-40B4-BE49-F238E27FC236}">
                <a16:creationId xmlns:a16="http://schemas.microsoft.com/office/drawing/2014/main" id="{1A17EDCD-E8A5-44BD-BF8A-CA642E066D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9884" y="1388268"/>
            <a:ext cx="1097417" cy="785415"/>
          </a:xfrm>
          <a:prstGeom prst="rect">
            <a:avLst/>
          </a:prstGeom>
        </p:spPr>
      </p:pic>
      <p:pic>
        <p:nvPicPr>
          <p:cNvPr id="51" name="図 50">
            <a:extLst>
              <a:ext uri="{FF2B5EF4-FFF2-40B4-BE49-F238E27FC236}">
                <a16:creationId xmlns:a16="http://schemas.microsoft.com/office/drawing/2014/main" id="{ECD48EF8-9045-4527-A514-94F67F76B5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500" y="5379509"/>
            <a:ext cx="653143" cy="924850"/>
          </a:xfrm>
          <a:prstGeom prst="rect">
            <a:avLst/>
          </a:prstGeom>
        </p:spPr>
      </p:pic>
      <p:pic>
        <p:nvPicPr>
          <p:cNvPr id="52" name="図 51">
            <a:extLst>
              <a:ext uri="{FF2B5EF4-FFF2-40B4-BE49-F238E27FC236}">
                <a16:creationId xmlns:a16="http://schemas.microsoft.com/office/drawing/2014/main" id="{E8F691BA-AD41-4BA5-A03D-5840F3F3F4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4515" y="1448809"/>
            <a:ext cx="1268169" cy="951127"/>
          </a:xfrm>
          <a:prstGeom prst="rect">
            <a:avLst/>
          </a:prstGeom>
        </p:spPr>
      </p:pic>
    </p:spTree>
    <p:extLst>
      <p:ext uri="{BB962C8B-B14F-4D97-AF65-F5344CB8AC3E}">
        <p14:creationId xmlns:p14="http://schemas.microsoft.com/office/powerpoint/2010/main" val="2477266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0378" y="230798"/>
            <a:ext cx="7429393"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つのパッケージ事例　</a:t>
            </a:r>
            <a:r>
              <a:rPr lang="en-US" altLang="ja-JP" b="1" dirty="0">
                <a:latin typeface="Meiryo UI" panose="020B0604030504040204" pitchFamily="50" charset="-128"/>
                <a:ea typeface="Meiryo UI" panose="020B0604030504040204" pitchFamily="50" charset="-128"/>
              </a:rPr>
              <a:t>(3)</a:t>
            </a:r>
            <a:r>
              <a:rPr lang="ja-JP" altLang="en-US" b="1" dirty="0">
                <a:latin typeface="Meiryo UI" panose="020B0604030504040204" pitchFamily="50" charset="-128"/>
                <a:ea typeface="Meiryo UI" panose="020B0604030504040204" pitchFamily="50" charset="-128"/>
              </a:rPr>
              <a:t>スマート化等の取組み促進、プロモーション</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30</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bwMode="auto">
          <a:xfrm>
            <a:off x="4967446" y="3008634"/>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角丸四角形 28"/>
          <p:cNvSpPr/>
          <p:nvPr/>
        </p:nvSpPr>
        <p:spPr bwMode="auto">
          <a:xfrm>
            <a:off x="4967446" y="1530767"/>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角丸四角形 29"/>
          <p:cNvSpPr/>
          <p:nvPr/>
        </p:nvSpPr>
        <p:spPr bwMode="auto">
          <a:xfrm>
            <a:off x="4967446" y="3867456"/>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正方形/長方形 31"/>
          <p:cNvSpPr/>
          <p:nvPr/>
        </p:nvSpPr>
        <p:spPr>
          <a:xfrm>
            <a:off x="4967446" y="708254"/>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(3)-4</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VR</a:t>
            </a:r>
            <a:r>
              <a:rPr lang="ja-JP" altLang="en-US" sz="1600" dirty="0">
                <a:solidFill>
                  <a:schemeClr val="tx1"/>
                </a:solidFill>
                <a:latin typeface="Meiryo UI" panose="020B0604030504040204" pitchFamily="50" charset="-128"/>
                <a:ea typeface="Meiryo UI" panose="020B0604030504040204" pitchFamily="50" charset="-128"/>
              </a:rPr>
              <a:t>映像で商店街をバーチャル体験　　</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CAC8A8D6-E5B8-48D4-A2BC-77525D87A14B}"/>
              </a:ext>
            </a:extLst>
          </p:cNvPr>
          <p:cNvSpPr txBox="1"/>
          <p:nvPr/>
        </p:nvSpPr>
        <p:spPr>
          <a:xfrm>
            <a:off x="5048567" y="1791421"/>
            <a:ext cx="4221087" cy="1181906"/>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人の目線の向き・傾き</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スマートフォンや映像筐体の傾き</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に</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応じて、写真や映像がシンクロして動き、あたかもそこに自分</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がいるような映像体験を実施。</a:t>
            </a:r>
          </a:p>
          <a:p>
            <a:pPr lvl="0">
              <a:defRPr/>
            </a:pPr>
            <a:r>
              <a:rPr lang="en-US" altLang="ja-JP" sz="1000" dirty="0">
                <a:solidFill>
                  <a:prstClr val="black"/>
                </a:solidFill>
                <a:latin typeface="Meiryo UI" panose="020B0604030504040204" pitchFamily="50" charset="-128"/>
                <a:ea typeface="Meiryo UI" panose="020B0604030504040204" pitchFamily="50" charset="-128"/>
              </a:rPr>
              <a:t>360</a:t>
            </a:r>
            <a:r>
              <a:rPr lang="ja-JP" altLang="en-US" sz="1000" dirty="0">
                <a:solidFill>
                  <a:prstClr val="black"/>
                </a:solidFill>
                <a:latin typeface="Meiryo UI" panose="020B0604030504040204" pitchFamily="50" charset="-128"/>
                <a:ea typeface="Meiryo UI" panose="020B0604030504040204" pitchFamily="50" charset="-128"/>
              </a:rPr>
              <a:t>度映像などの</a:t>
            </a:r>
            <a:r>
              <a:rPr lang="en-US" altLang="ja-JP" sz="1000" dirty="0">
                <a:solidFill>
                  <a:prstClr val="black"/>
                </a:solidFill>
                <a:latin typeface="Meiryo UI" panose="020B0604030504040204" pitchFamily="50" charset="-128"/>
                <a:ea typeface="Meiryo UI" panose="020B0604030504040204" pitchFamily="50" charset="-128"/>
              </a:rPr>
              <a:t>VR(</a:t>
            </a:r>
            <a:r>
              <a:rPr lang="ja-JP" altLang="en-US" sz="1000" dirty="0">
                <a:solidFill>
                  <a:prstClr val="black"/>
                </a:solidFill>
                <a:latin typeface="Meiryo UI" panose="020B0604030504040204" pitchFamily="50" charset="-128"/>
                <a:ea typeface="Meiryo UI" panose="020B0604030504040204" pitchFamily="50" charset="-128"/>
              </a:rPr>
              <a:t>バーチャルリアリティ</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映像を使った商</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店街の</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映像を作成し、専用ウェブサイト・</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で閲覧。</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遠方に住んでおり、気軽に商店街へ来られない人にも臨場感豊かな商店街体験をしてもらい、行きたい感</a:t>
            </a:r>
            <a:r>
              <a:rPr lang="en-US" altLang="ja-JP" sz="1000" dirty="0">
                <a:solidFill>
                  <a:prstClr val="black"/>
                </a:solidFill>
                <a:latin typeface="Meiryo UI" panose="020B0604030504040204" pitchFamily="50" charset="-128"/>
                <a:ea typeface="Meiryo UI" panose="020B0604030504040204" pitchFamily="50" charset="-128"/>
              </a:rPr>
              <a:t>(GO TO</a:t>
            </a:r>
            <a:r>
              <a:rPr lang="ja-JP" altLang="en-US" sz="1000" dirty="0">
                <a:solidFill>
                  <a:prstClr val="black"/>
                </a:solidFill>
                <a:latin typeface="Meiryo UI" panose="020B0604030504040204" pitchFamily="50" charset="-128"/>
                <a:ea typeface="Meiryo UI" panose="020B0604030504040204" pitchFamily="50" charset="-128"/>
              </a:rPr>
              <a:t>感</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を高めてもらう。</a:t>
            </a:r>
          </a:p>
        </p:txBody>
      </p:sp>
      <p:sp>
        <p:nvSpPr>
          <p:cNvPr id="36" name="テキスト ボックス 35">
            <a:extLst>
              <a:ext uri="{FF2B5EF4-FFF2-40B4-BE49-F238E27FC236}">
                <a16:creationId xmlns:a16="http://schemas.microsoft.com/office/drawing/2014/main" id="{CAC8A8D6-E5B8-48D4-A2BC-77525D87A14B}"/>
              </a:ext>
            </a:extLst>
          </p:cNvPr>
          <p:cNvSpPr txBox="1"/>
          <p:nvPr/>
        </p:nvSpPr>
        <p:spPr>
          <a:xfrm>
            <a:off x="5048567" y="3270115"/>
            <a:ext cx="4529434" cy="569716"/>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としての</a:t>
            </a:r>
            <a:r>
              <a:rPr lang="en-US" altLang="ja-JP" sz="1000" dirty="0">
                <a:solidFill>
                  <a:prstClr val="black"/>
                </a:solidFill>
                <a:latin typeface="Meiryo UI" panose="020B0604030504040204" pitchFamily="50" charset="-128"/>
                <a:ea typeface="Meiryo UI" panose="020B0604030504040204" pitchFamily="50" charset="-128"/>
              </a:rPr>
              <a:t>VR</a:t>
            </a:r>
            <a:r>
              <a:rPr lang="ja-JP" altLang="en-US" sz="1000" dirty="0">
                <a:solidFill>
                  <a:prstClr val="black"/>
                </a:solidFill>
                <a:latin typeface="Meiryo UI" panose="020B0604030504040204" pitchFamily="50" charset="-128"/>
                <a:ea typeface="Meiryo UI" panose="020B0604030504040204" pitchFamily="50" charset="-128"/>
              </a:rPr>
              <a:t>商店街サイトの閲覧によるリアリティ</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②立ち上げたショッピングサイトへの流用など広く映像素材を使用。</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③最新の</a:t>
            </a:r>
            <a:r>
              <a:rPr lang="en-US" altLang="ja-JP" sz="1000" dirty="0">
                <a:solidFill>
                  <a:prstClr val="black"/>
                </a:solidFill>
                <a:latin typeface="Meiryo UI" panose="020B0604030504040204" pitchFamily="50" charset="-128"/>
                <a:ea typeface="Meiryo UI" panose="020B0604030504040204" pitchFamily="50" charset="-128"/>
              </a:rPr>
              <a:t>IT</a:t>
            </a:r>
            <a:r>
              <a:rPr lang="ja-JP" altLang="en-US" sz="1000" dirty="0">
                <a:solidFill>
                  <a:prstClr val="black"/>
                </a:solidFill>
                <a:latin typeface="Meiryo UI" panose="020B0604030504040204" pitchFamily="50" charset="-128"/>
                <a:ea typeface="Meiryo UI" panose="020B0604030504040204" pitchFamily="50" charset="-128"/>
              </a:rPr>
              <a:t>を使ったリアルなバーチャルお買物体験などイベント企画への展開も可能。</a:t>
            </a:r>
          </a:p>
        </p:txBody>
      </p:sp>
      <p:sp>
        <p:nvSpPr>
          <p:cNvPr id="37" name="テキスト ボックス 36">
            <a:extLst>
              <a:ext uri="{FF2B5EF4-FFF2-40B4-BE49-F238E27FC236}">
                <a16:creationId xmlns:a16="http://schemas.microsoft.com/office/drawing/2014/main" id="{CAC8A8D6-E5B8-48D4-A2BC-77525D87A14B}"/>
              </a:ext>
            </a:extLst>
          </p:cNvPr>
          <p:cNvSpPr txBox="1"/>
          <p:nvPr/>
        </p:nvSpPr>
        <p:spPr>
          <a:xfrm>
            <a:off x="5048567" y="4121102"/>
            <a:ext cx="4401530" cy="813608"/>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a:t>
            </a:r>
            <a:r>
              <a:rPr lang="en-US" altLang="ja-JP" sz="1000" dirty="0">
                <a:solidFill>
                  <a:prstClr val="black"/>
                </a:solidFill>
                <a:latin typeface="Meiryo UI" panose="020B0604030504040204" pitchFamily="50" charset="-128"/>
                <a:ea typeface="Meiryo UI" panose="020B0604030504040204" pitchFamily="50" charset="-128"/>
              </a:rPr>
              <a:t>VR</a:t>
            </a:r>
            <a:r>
              <a:rPr lang="ja-JP" altLang="en-US" sz="1000" dirty="0">
                <a:solidFill>
                  <a:prstClr val="black"/>
                </a:solidFill>
                <a:latin typeface="Meiryo UI" panose="020B0604030504040204" pitchFamily="50" charset="-128"/>
                <a:ea typeface="Meiryo UI" panose="020B0604030504040204" pitchFamily="50" charset="-128"/>
              </a:rPr>
              <a:t>制作一式。</a:t>
            </a:r>
            <a:r>
              <a:rPr lang="en-US" altLang="ja-JP" sz="1000" dirty="0">
                <a:solidFill>
                  <a:prstClr val="black"/>
                </a:solidFill>
                <a:latin typeface="Meiryo UI" panose="020B0604030504040204" pitchFamily="50" charset="-128"/>
                <a:ea typeface="Meiryo UI" panose="020B0604030504040204" pitchFamily="50" charset="-128"/>
              </a:rPr>
              <a:t>VR</a:t>
            </a:r>
            <a:r>
              <a:rPr lang="ja-JP" altLang="en-US" sz="1000" dirty="0">
                <a:solidFill>
                  <a:prstClr val="black"/>
                </a:solidFill>
                <a:latin typeface="Meiryo UI" panose="020B0604030504040204" pitchFamily="50" charset="-128"/>
                <a:ea typeface="Meiryo UI" panose="020B0604030504040204" pitchFamily="50" charset="-128"/>
              </a:rPr>
              <a:t>体験イベントの企画運営。</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②運営スタッフ。</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a:t>
            </a:r>
          </a:p>
        </p:txBody>
      </p:sp>
      <p:pic>
        <p:nvPicPr>
          <p:cNvPr id="12" name="図 11">
            <a:extLst>
              <a:ext uri="{FF2B5EF4-FFF2-40B4-BE49-F238E27FC236}">
                <a16:creationId xmlns:a16="http://schemas.microsoft.com/office/drawing/2014/main" id="{AC44A5A9-7A12-4542-8670-A884B03B5F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58493" y="5874738"/>
            <a:ext cx="653143" cy="924279"/>
          </a:xfrm>
          <a:prstGeom prst="rect">
            <a:avLst/>
          </a:prstGeom>
          <a:ln w="76200">
            <a:noFill/>
          </a:ln>
        </p:spPr>
      </p:pic>
      <p:pic>
        <p:nvPicPr>
          <p:cNvPr id="6" name="図 5">
            <a:extLst>
              <a:ext uri="{FF2B5EF4-FFF2-40B4-BE49-F238E27FC236}">
                <a16:creationId xmlns:a16="http://schemas.microsoft.com/office/drawing/2014/main" id="{3695C085-4BB0-4613-909A-BF4F6DEC9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719" y="5874453"/>
            <a:ext cx="653143" cy="924850"/>
          </a:xfrm>
          <a:prstGeom prst="rect">
            <a:avLst/>
          </a:prstGeom>
        </p:spPr>
      </p:pic>
      <p:sp>
        <p:nvSpPr>
          <p:cNvPr id="50" name="テキスト ボックス 49">
            <a:extLst>
              <a:ext uri="{FF2B5EF4-FFF2-40B4-BE49-F238E27FC236}">
                <a16:creationId xmlns:a16="http://schemas.microsoft.com/office/drawing/2014/main" id="{F6B13B8C-7690-46A4-A8B0-949E36943E51}"/>
              </a:ext>
            </a:extLst>
          </p:cNvPr>
          <p:cNvSpPr txBox="1"/>
          <p:nvPr/>
        </p:nvSpPr>
        <p:spPr>
          <a:xfrm>
            <a:off x="4967446" y="1091003"/>
            <a:ext cx="4610555" cy="385336"/>
          </a:xfrm>
          <a:prstGeom prst="rect">
            <a:avLst/>
          </a:prstGeom>
          <a:noFill/>
          <a:ln>
            <a:noFill/>
            <a:prstDash val="dashDot"/>
          </a:ln>
        </p:spPr>
        <p:txBody>
          <a:bodyPr wrap="square" rtlCol="0">
            <a:noAutofit/>
          </a:bodyPr>
          <a:lstStyle/>
          <a:p>
            <a:pPr marL="93662"/>
            <a:r>
              <a:rPr lang="ja-JP" altLang="en-US" sz="1100" dirty="0">
                <a:latin typeface="Meiryo UI" panose="020B0604030504040204" pitchFamily="50" charset="-128"/>
                <a:ea typeface="Meiryo UI" panose="020B0604030504040204" pitchFamily="50" charset="-128"/>
              </a:rPr>
              <a:t>　</a:t>
            </a:r>
            <a:r>
              <a:rPr lang="en-US" altLang="ja-JP" sz="1100" b="1" dirty="0">
                <a:latin typeface="Meiryo UI" panose="020B0604030504040204" pitchFamily="50" charset="-128"/>
                <a:ea typeface="Meiryo UI" panose="020B0604030504040204" pitchFamily="50" charset="-128"/>
              </a:rPr>
              <a:t>HP</a:t>
            </a:r>
            <a:r>
              <a:rPr lang="ja-JP" altLang="en-US" sz="1100" b="1" dirty="0">
                <a:latin typeface="Meiryo UI" panose="020B0604030504040204" pitchFamily="50" charset="-128"/>
                <a:ea typeface="Meiryo UI" panose="020B0604030504040204" pitchFamily="50" charset="-128"/>
              </a:rPr>
              <a:t>や</a:t>
            </a:r>
            <a:r>
              <a:rPr lang="en-US" altLang="ja-JP" sz="1100" b="1" dirty="0">
                <a:latin typeface="Meiryo UI" panose="020B0604030504040204" pitchFamily="50" charset="-128"/>
                <a:ea typeface="Meiryo UI" panose="020B0604030504040204" pitchFamily="50" charset="-128"/>
              </a:rPr>
              <a:t>SNS</a:t>
            </a:r>
            <a:r>
              <a:rPr lang="ja-JP" altLang="en-US" sz="1100" b="1" dirty="0">
                <a:latin typeface="Meiryo UI" panose="020B0604030504040204" pitchFamily="50" charset="-128"/>
                <a:ea typeface="Meiryo UI" panose="020B0604030504040204" pitchFamily="50" charset="-128"/>
              </a:rPr>
              <a:t>で発信</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　＝大阪らしい</a:t>
            </a:r>
            <a:r>
              <a:rPr lang="en-US" altLang="ja-JP" sz="1000" dirty="0">
                <a:latin typeface="Meiryo UI" panose="020B0604030504040204" pitchFamily="50" charset="-128"/>
                <a:ea typeface="Meiryo UI" panose="020B0604030504040204" pitchFamily="50" charset="-128"/>
              </a:rPr>
              <a:t>VR</a:t>
            </a:r>
            <a:r>
              <a:rPr lang="ja-JP" altLang="en-US" sz="1000" dirty="0">
                <a:latin typeface="Meiryo UI" panose="020B0604030504040204" pitchFamily="50" charset="-128"/>
                <a:ea typeface="Meiryo UI" panose="020B0604030504040204" pitchFamily="50" charset="-128"/>
              </a:rPr>
              <a:t>体験。店主</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おっちゃん、おばちゃん</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との賑やかなやり取りも＝</a:t>
            </a:r>
          </a:p>
        </p:txBody>
      </p:sp>
      <p:pic>
        <p:nvPicPr>
          <p:cNvPr id="51" name="図 50">
            <a:extLst>
              <a:ext uri="{FF2B5EF4-FFF2-40B4-BE49-F238E27FC236}">
                <a16:creationId xmlns:a16="http://schemas.microsoft.com/office/drawing/2014/main" id="{74803CB8-9D6F-4D9C-95F0-D5753CA22B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8407" y="1559589"/>
            <a:ext cx="1009641" cy="1009641"/>
          </a:xfrm>
          <a:prstGeom prst="rect">
            <a:avLst/>
          </a:prstGeom>
        </p:spPr>
      </p:pic>
      <p:pic>
        <p:nvPicPr>
          <p:cNvPr id="52" name="図 51">
            <a:extLst>
              <a:ext uri="{FF2B5EF4-FFF2-40B4-BE49-F238E27FC236}">
                <a16:creationId xmlns:a16="http://schemas.microsoft.com/office/drawing/2014/main" id="{5243E233-D5F1-45B1-B7DE-1D28009EB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946" y="5874453"/>
            <a:ext cx="653143" cy="924850"/>
          </a:xfrm>
          <a:prstGeom prst="rect">
            <a:avLst/>
          </a:prstGeom>
        </p:spPr>
      </p:pic>
      <p:sp>
        <p:nvSpPr>
          <p:cNvPr id="53" name="角丸四角形 30">
            <a:extLst>
              <a:ext uri="{FF2B5EF4-FFF2-40B4-BE49-F238E27FC236}">
                <a16:creationId xmlns:a16="http://schemas.microsoft.com/office/drawing/2014/main" id="{204C64FB-A07E-47B1-A74B-3911B7BD5E22}"/>
              </a:ext>
            </a:extLst>
          </p:cNvPr>
          <p:cNvSpPr/>
          <p:nvPr/>
        </p:nvSpPr>
        <p:spPr bwMode="auto">
          <a:xfrm>
            <a:off x="4994080" y="4717963"/>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4" name="テキスト ボックス 53">
            <a:extLst>
              <a:ext uri="{FF2B5EF4-FFF2-40B4-BE49-F238E27FC236}">
                <a16:creationId xmlns:a16="http://schemas.microsoft.com/office/drawing/2014/main" id="{3D883F16-817B-48A0-9070-E6CA692A7DCC}"/>
              </a:ext>
            </a:extLst>
          </p:cNvPr>
          <p:cNvSpPr txBox="1"/>
          <p:nvPr/>
        </p:nvSpPr>
        <p:spPr>
          <a:xfrm>
            <a:off x="5048567" y="4971197"/>
            <a:ext cx="4529434" cy="1100854"/>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a:t>
            </a:r>
            <a:r>
              <a:rPr lang="en-US" altLang="ja-JP" sz="1000" dirty="0">
                <a:solidFill>
                  <a:prstClr val="black"/>
                </a:solidFill>
                <a:latin typeface="Meiryo UI" panose="020B0604030504040204" pitchFamily="50" charset="-128"/>
                <a:ea typeface="Meiryo UI" panose="020B0604030504040204" pitchFamily="50" charset="-128"/>
              </a:rPr>
              <a:t>VR</a:t>
            </a:r>
            <a:r>
              <a:rPr lang="ja-JP" altLang="en-US" sz="1000" dirty="0">
                <a:solidFill>
                  <a:prstClr val="black"/>
                </a:solidFill>
                <a:latin typeface="Meiryo UI" panose="020B0604030504040204" pitchFamily="50" charset="-128"/>
                <a:ea typeface="Meiryo UI" panose="020B0604030504040204" pitchFamily="50" charset="-128"/>
              </a:rPr>
              <a:t>体験イベント等を開催する場合、時間を指定した参加整理券配布、並び列の</a:t>
            </a:r>
            <a:r>
              <a:rPr lang="ja-JP" altLang="en-US" sz="1000" dirty="0">
                <a:latin typeface="Meiryo UI" panose="020B0604030504040204" pitchFamily="50" charset="-128"/>
                <a:ea typeface="Meiryo UI" panose="020B0604030504040204" pitchFamily="50" charset="-128"/>
              </a:rPr>
              <a:t>人</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との距離の確保、整理員</a:t>
            </a:r>
            <a:r>
              <a:rPr lang="ja-JP" altLang="en-US" sz="1000" dirty="0">
                <a:solidFill>
                  <a:prstClr val="black"/>
                </a:solidFill>
                <a:latin typeface="Meiryo UI" panose="020B0604030504040204" pitchFamily="50" charset="-128"/>
                <a:ea typeface="Meiryo UI" panose="020B0604030504040204" pitchFamily="50" charset="-128"/>
              </a:rPr>
              <a:t>配置など密にならないよう心掛け。</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②参加者、スタッフが運営用具に接触する際はその都度、消毒液等で用具を拭くなどの</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除菌対策を実施。　</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③参加者や運営スタッフのマスクやフェイスシールド着用を励行。</a:t>
            </a:r>
          </a:p>
        </p:txBody>
      </p:sp>
      <p:sp>
        <p:nvSpPr>
          <p:cNvPr id="20" name="正方形/長方形 19">
            <a:extLst>
              <a:ext uri="{FF2B5EF4-FFF2-40B4-BE49-F238E27FC236}">
                <a16:creationId xmlns:a16="http://schemas.microsoft.com/office/drawing/2014/main" id="{931A1024-FC5E-4E44-9983-5082E346D4EC}"/>
              </a:ext>
            </a:extLst>
          </p:cNvPr>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(3)-3</a:t>
            </a:r>
            <a:r>
              <a:rPr lang="ja-JP" altLang="en-US" sz="1600" dirty="0">
                <a:solidFill>
                  <a:schemeClr val="tx1"/>
                </a:solidFill>
                <a:latin typeface="Meiryo UI" panose="020B0604030504040204" pitchFamily="50" charset="-128"/>
                <a:ea typeface="Meiryo UI" panose="020B0604030504040204" pitchFamily="50" charset="-128"/>
              </a:rPr>
              <a:t>　クラウドファンディング活用</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20EDCCC6-C2F9-4F49-98FD-9585BDA6F101}"/>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人と人とのつながりが生まれ、新たな理解者や支援者を創出</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＝インターネット活用で財源を確保 情報発信力と組織力の強化＝</a:t>
            </a:r>
          </a:p>
        </p:txBody>
      </p:sp>
      <p:sp>
        <p:nvSpPr>
          <p:cNvPr id="22" name="角丸四角形 25">
            <a:extLst>
              <a:ext uri="{FF2B5EF4-FFF2-40B4-BE49-F238E27FC236}">
                <a16:creationId xmlns:a16="http://schemas.microsoft.com/office/drawing/2014/main" id="{822AC7CC-265A-4564-B5A5-00ED2C249985}"/>
              </a:ext>
            </a:extLst>
          </p:cNvPr>
          <p:cNvSpPr/>
          <p:nvPr/>
        </p:nvSpPr>
        <p:spPr bwMode="auto">
          <a:xfrm>
            <a:off x="275770" y="2725185"/>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角丸四角形 28">
            <a:extLst>
              <a:ext uri="{FF2B5EF4-FFF2-40B4-BE49-F238E27FC236}">
                <a16:creationId xmlns:a16="http://schemas.microsoft.com/office/drawing/2014/main" id="{E0EE9916-F579-409C-9D59-511B75625B19}"/>
              </a:ext>
            </a:extLst>
          </p:cNvPr>
          <p:cNvSpPr/>
          <p:nvPr/>
        </p:nvSpPr>
        <p:spPr bwMode="auto">
          <a:xfrm>
            <a:off x="275770" y="1584035"/>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角丸四角形 29">
            <a:extLst>
              <a:ext uri="{FF2B5EF4-FFF2-40B4-BE49-F238E27FC236}">
                <a16:creationId xmlns:a16="http://schemas.microsoft.com/office/drawing/2014/main" id="{2D37F3E7-9DB1-423F-94D7-DBABB0AFBEF1}"/>
              </a:ext>
            </a:extLst>
          </p:cNvPr>
          <p:cNvSpPr/>
          <p:nvPr/>
        </p:nvSpPr>
        <p:spPr bwMode="auto">
          <a:xfrm>
            <a:off x="275770" y="3577826"/>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5" name="角丸四角形 30">
            <a:extLst>
              <a:ext uri="{FF2B5EF4-FFF2-40B4-BE49-F238E27FC236}">
                <a16:creationId xmlns:a16="http://schemas.microsoft.com/office/drawing/2014/main" id="{EA573B7C-FDAE-4FEE-8C61-A1008DFDA60E}"/>
              </a:ext>
            </a:extLst>
          </p:cNvPr>
          <p:cNvSpPr/>
          <p:nvPr/>
        </p:nvSpPr>
        <p:spPr bwMode="auto">
          <a:xfrm>
            <a:off x="275770" y="485138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4A019E1D-9E15-49E8-9BBE-A6BC88CDFB06}"/>
              </a:ext>
            </a:extLst>
          </p:cNvPr>
          <p:cNvSpPr txBox="1"/>
          <p:nvPr/>
        </p:nvSpPr>
        <p:spPr>
          <a:xfrm>
            <a:off x="356891" y="1844688"/>
            <a:ext cx="3442751" cy="691175"/>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インターネット上で不特定多数の賛同者から支援、資金を</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募る仕組みの「クラウドファンディング」を活用。</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（収入が落ち込み、通常の販売促進計画が難しい状況</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において、チャレンジ意義が高い事業）。</a:t>
            </a:r>
          </a:p>
        </p:txBody>
      </p:sp>
      <p:sp>
        <p:nvSpPr>
          <p:cNvPr id="28" name="テキスト ボックス 27">
            <a:extLst>
              <a:ext uri="{FF2B5EF4-FFF2-40B4-BE49-F238E27FC236}">
                <a16:creationId xmlns:a16="http://schemas.microsoft.com/office/drawing/2014/main" id="{0C890627-F2F0-4E26-ADBB-38A89E550E6D}"/>
              </a:ext>
            </a:extLst>
          </p:cNvPr>
          <p:cNvSpPr txBox="1"/>
          <p:nvPr/>
        </p:nvSpPr>
        <p:spPr>
          <a:xfrm>
            <a:off x="356891" y="2986668"/>
            <a:ext cx="3442751" cy="556325"/>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①商店街組織でクラウドファンディングを活用、資金を集めるテー</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マとそのコストを算出し、各ファンディングのプラットフォーム管理</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者にファンディング実施申込をする。</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47F62C8D-6699-411D-B9CC-88AB79137FF4}"/>
              </a:ext>
            </a:extLst>
          </p:cNvPr>
          <p:cNvSpPr txBox="1"/>
          <p:nvPr/>
        </p:nvSpPr>
        <p:spPr>
          <a:xfrm>
            <a:off x="356891" y="3839831"/>
            <a:ext cx="3442751" cy="913276"/>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①クラウドファンディングコンサルティング費用。</a:t>
            </a:r>
            <a:endParaRPr lang="en-US" altLang="ja-JP" sz="1000" dirty="0">
              <a:solidFill>
                <a:prstClr val="black"/>
              </a:solidFill>
              <a:latin typeface="Meiryo UI" panose="020B0604030504040204" pitchFamily="50" charset="-128"/>
              <a:ea typeface="Meiryo UI" panose="020B0604030504040204" pitchFamily="50" charset="-128"/>
            </a:endParaRPr>
          </a:p>
          <a:p>
            <a:pPr lvl="0" defTabSz="457200"/>
            <a:r>
              <a:rPr kumimoji="0" lang="en-US" altLang="ja-JP" sz="1000" dirty="0">
                <a:solidFill>
                  <a:prstClr val="black"/>
                </a:solidFill>
                <a:latin typeface="Meiryo UI" panose="020B0604030504040204" pitchFamily="50" charset="-128"/>
                <a:ea typeface="Meiryo UI" panose="020B0604030504040204" pitchFamily="50" charset="-128"/>
              </a:rPr>
              <a:t> </a:t>
            </a:r>
            <a:r>
              <a:rPr kumimoji="0" lang="ja-JP" altLang="en-US" sz="1000" dirty="0">
                <a:solidFill>
                  <a:prstClr val="black"/>
                </a:solidFill>
                <a:latin typeface="Meiryo UI" panose="020B0604030504040204" pitchFamily="50" charset="-128"/>
                <a:ea typeface="Meiryo UI" panose="020B0604030504040204" pitchFamily="50" charset="-128"/>
              </a:rPr>
              <a:t>  システムレクチャー、目標プロジェクト・資金調達額設定、クラウ</a:t>
            </a:r>
            <a:endParaRPr kumimoji="0" lang="en-US" altLang="ja-JP" sz="1000" dirty="0">
              <a:solidFill>
                <a:prstClr val="black"/>
              </a:solidFill>
              <a:latin typeface="Meiryo UI" panose="020B0604030504040204" pitchFamily="50" charset="-128"/>
              <a:ea typeface="Meiryo UI" panose="020B0604030504040204" pitchFamily="50" charset="-128"/>
            </a:endParaRPr>
          </a:p>
          <a:p>
            <a:pPr lvl="0" defTabSz="457200"/>
            <a:r>
              <a:rPr kumimoji="0" lang="ja-JP" altLang="en-US" sz="1000" dirty="0">
                <a:solidFill>
                  <a:prstClr val="black"/>
                </a:solidFill>
                <a:latin typeface="Meiryo UI" panose="020B0604030504040204" pitchFamily="50" charset="-128"/>
                <a:ea typeface="Meiryo UI" panose="020B0604030504040204" pitchFamily="50" charset="-128"/>
              </a:rPr>
              <a:t>　 ドファンディング返礼品の設定、目標金額達成に向けた、募集</a:t>
            </a:r>
            <a:endParaRPr kumimoji="0" lang="en-US" altLang="ja-JP" sz="1000" dirty="0">
              <a:solidFill>
                <a:prstClr val="black"/>
              </a:solidFill>
              <a:latin typeface="Meiryo UI" panose="020B0604030504040204" pitchFamily="50" charset="-128"/>
              <a:ea typeface="Meiryo UI" panose="020B0604030504040204" pitchFamily="50" charset="-128"/>
            </a:endParaRPr>
          </a:p>
          <a:p>
            <a:pPr lvl="0" defTabSz="457200"/>
            <a:r>
              <a:rPr kumimoji="0" lang="ja-JP" altLang="en-US" sz="1000" dirty="0">
                <a:solidFill>
                  <a:prstClr val="black"/>
                </a:solidFill>
                <a:latin typeface="Meiryo UI" panose="020B0604030504040204" pitchFamily="50" charset="-128"/>
                <a:ea typeface="Meiryo UI" panose="020B0604030504040204" pitchFamily="50" charset="-128"/>
              </a:rPr>
              <a:t>　 サイトの構築、運用のフォロー。</a:t>
            </a:r>
            <a:endParaRPr kumimoji="0" lang="en-US" altLang="ja-JP" sz="1000" dirty="0">
              <a:solidFill>
                <a:prstClr val="black"/>
              </a:solidFill>
              <a:latin typeface="Meiryo UI" panose="020B0604030504040204" pitchFamily="50" charset="-128"/>
              <a:ea typeface="Meiryo UI" panose="020B0604030504040204" pitchFamily="50" charset="-128"/>
            </a:endParaRPr>
          </a:p>
          <a:p>
            <a:pPr lvl="0" defTabSz="457200"/>
            <a:r>
              <a:rPr lang="ja-JP" altLang="en-US" sz="1000" dirty="0">
                <a:solidFill>
                  <a:prstClr val="black"/>
                </a:solidFill>
                <a:latin typeface="Meiryo UI" panose="020B0604030504040204" pitchFamily="50" charset="-128"/>
                <a:ea typeface="Meiryo UI" panose="020B0604030504040204" pitchFamily="50" charset="-128"/>
              </a:rPr>
              <a:t>②返礼品手配。　　</a:t>
            </a:r>
            <a:r>
              <a:rPr lang="ja-JP" altLang="en-US" sz="1200" dirty="0">
                <a:solidFill>
                  <a:prstClr val="black"/>
                </a:solidFill>
                <a:latin typeface="Meiryo UI" panose="020B0604030504040204" pitchFamily="50" charset="-128"/>
                <a:ea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B9E94329-C5DC-40F4-BD29-8A0E2BE396C2}"/>
              </a:ext>
            </a:extLst>
          </p:cNvPr>
          <p:cNvSpPr txBox="1"/>
          <p:nvPr/>
        </p:nvSpPr>
        <p:spPr>
          <a:xfrm>
            <a:off x="356891" y="5104623"/>
            <a:ext cx="4456746" cy="740732"/>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①取り組みにあたってはクラウドファンディングでの資金獲得に精通した専門家のアドバ</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イスを受けながら企画を検討。</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②資金を支援してくださった方へのお礼（リターン）は、その商店街ならではの物を用</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意し、ファンづくりに繋げる。</a:t>
            </a:r>
          </a:p>
        </p:txBody>
      </p:sp>
      <p:pic>
        <p:nvPicPr>
          <p:cNvPr id="38" name="図 37">
            <a:extLst>
              <a:ext uri="{FF2B5EF4-FFF2-40B4-BE49-F238E27FC236}">
                <a16:creationId xmlns:a16="http://schemas.microsoft.com/office/drawing/2014/main" id="{F39E328D-62F0-4CAE-8A94-0B6701762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270" y="5829786"/>
            <a:ext cx="653143" cy="924850"/>
          </a:xfrm>
          <a:prstGeom prst="rect">
            <a:avLst/>
          </a:prstGeom>
        </p:spPr>
      </p:pic>
      <p:pic>
        <p:nvPicPr>
          <p:cNvPr id="41" name="図 40">
            <a:extLst>
              <a:ext uri="{FF2B5EF4-FFF2-40B4-BE49-F238E27FC236}">
                <a16:creationId xmlns:a16="http://schemas.microsoft.com/office/drawing/2014/main" id="{AF14391C-B9AB-4255-AE4C-B09E140766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1248" y="1715545"/>
            <a:ext cx="1346186" cy="1009640"/>
          </a:xfrm>
          <a:prstGeom prst="rect">
            <a:avLst/>
          </a:prstGeom>
        </p:spPr>
      </p:pic>
    </p:spTree>
    <p:extLst>
      <p:ext uri="{BB962C8B-B14F-4D97-AF65-F5344CB8AC3E}">
        <p14:creationId xmlns:p14="http://schemas.microsoft.com/office/powerpoint/2010/main" val="1800399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0378" y="230798"/>
            <a:ext cx="7429393"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つのパッケージ事例　</a:t>
            </a:r>
            <a:r>
              <a:rPr lang="en-US" altLang="ja-JP" b="1" dirty="0">
                <a:latin typeface="Meiryo UI" panose="020B0604030504040204" pitchFamily="50" charset="-128"/>
                <a:ea typeface="Meiryo UI" panose="020B0604030504040204" pitchFamily="50" charset="-128"/>
              </a:rPr>
              <a:t>(3)</a:t>
            </a:r>
            <a:r>
              <a:rPr lang="ja-JP" altLang="en-US" b="1" dirty="0">
                <a:latin typeface="Meiryo UI" panose="020B0604030504040204" pitchFamily="50" charset="-128"/>
                <a:ea typeface="Meiryo UI" panose="020B0604030504040204" pitchFamily="50" charset="-128"/>
              </a:rPr>
              <a:t>スマート化等の取組み促進、プロモーション</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31</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4967446" y="708254"/>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(3)-6</a:t>
            </a:r>
            <a:r>
              <a:rPr lang="ja-JP" altLang="en-US" sz="1600" dirty="0">
                <a:solidFill>
                  <a:schemeClr val="tx1"/>
                </a:solidFill>
                <a:latin typeface="Meiryo UI" panose="020B0604030504040204" pitchFamily="50" charset="-128"/>
                <a:ea typeface="Meiryo UI" panose="020B0604030504040204" pitchFamily="50" charset="-128"/>
              </a:rPr>
              <a:t>　オンラインでの抽選や金券販売　　</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931A1024-FC5E-4E44-9983-5082E346D4EC}"/>
              </a:ext>
            </a:extLst>
          </p:cNvPr>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(3)-5</a:t>
            </a:r>
            <a:r>
              <a:rPr lang="ja-JP" altLang="en-US" sz="1600" dirty="0">
                <a:solidFill>
                  <a:schemeClr val="tx1"/>
                </a:solidFill>
                <a:latin typeface="Meiryo UI" panose="020B0604030504040204" pitchFamily="50" charset="-128"/>
                <a:ea typeface="Meiryo UI" panose="020B0604030504040204" pitchFamily="50" charset="-128"/>
              </a:rPr>
              <a:t>　動画や電子書籍を活用した商店街ＰＲ</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4" name="角丸四角形 33"/>
          <p:cNvSpPr/>
          <p:nvPr/>
        </p:nvSpPr>
        <p:spPr bwMode="auto">
          <a:xfrm>
            <a:off x="275770" y="297983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取組み内容例</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9" name="角丸四角形 38"/>
          <p:cNvSpPr/>
          <p:nvPr/>
        </p:nvSpPr>
        <p:spPr bwMode="auto">
          <a:xfrm>
            <a:off x="275770" y="150511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事業概要</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0" name="角丸四角形 39"/>
          <p:cNvSpPr/>
          <p:nvPr/>
        </p:nvSpPr>
        <p:spPr bwMode="auto">
          <a:xfrm>
            <a:off x="275770" y="408463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事前準備例</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テキスト ボックス 41">
            <a:extLst>
              <a:ext uri="{FF2B5EF4-FFF2-40B4-BE49-F238E27FC236}">
                <a16:creationId xmlns:a16="http://schemas.microsoft.com/office/drawing/2014/main" id="{CAC8A8D6-E5B8-48D4-A2BC-77525D87A14B}"/>
              </a:ext>
            </a:extLst>
          </p:cNvPr>
          <p:cNvSpPr txBox="1"/>
          <p:nvPr/>
        </p:nvSpPr>
        <p:spPr>
          <a:xfrm>
            <a:off x="356892" y="1764785"/>
            <a:ext cx="2922612" cy="1133633"/>
          </a:xfrm>
          <a:prstGeom prst="rect">
            <a:avLst/>
          </a:prstGeom>
          <a:noFill/>
          <a:ln>
            <a:noFill/>
            <a:prstDash val="dashDot"/>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商店街</a:t>
            </a:r>
            <a:r>
              <a:rPr lang="ja-JP" altLang="en-US" sz="1000" dirty="0">
                <a:latin typeface="Meiryo UI" panose="020B0604030504040204" pitchFamily="50" charset="-128"/>
                <a:ea typeface="Meiryo UI" panose="020B0604030504040204" pitchFamily="50" charset="-128"/>
              </a:rPr>
              <a:t>の</a:t>
            </a:r>
            <a:r>
              <a:rPr lang="ja-JP" altLang="en-US" sz="1000" dirty="0">
                <a:solidFill>
                  <a:prstClr val="black"/>
                </a:solidFill>
                <a:latin typeface="Meiryo UI" panose="020B0604030504040204" pitchFamily="50" charset="-128"/>
                <a:ea typeface="Meiryo UI" panose="020B0604030504040204" pitchFamily="50" charset="-128"/>
              </a:rPr>
              <a:t>魅力を紹介する</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動画などを収録・編集し</a:t>
            </a:r>
            <a:endParaRPr lang="en-US" altLang="ja-JP" sz="10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で立ち上げ。</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チラシ、ポスター等の印刷物に</a:t>
            </a:r>
            <a:r>
              <a:rPr lang="en-US" altLang="ja-JP" sz="1000" dirty="0">
                <a:solidFill>
                  <a:prstClr val="black"/>
                </a:solidFill>
                <a:latin typeface="Meiryo UI" panose="020B0604030504040204" pitchFamily="50" charset="-128"/>
                <a:ea typeface="Meiryo UI" panose="020B0604030504040204" pitchFamily="50" charset="-128"/>
              </a:rPr>
              <a:t>HP</a:t>
            </a:r>
            <a:r>
              <a:rPr lang="ja-JP" altLang="en-US" sz="1000" dirty="0">
                <a:solidFill>
                  <a:prstClr val="black"/>
                </a:solidFill>
                <a:latin typeface="Meiryo UI" panose="020B0604030504040204" pitchFamily="50" charset="-128"/>
                <a:ea typeface="Meiryo UI" panose="020B0604030504040204" pitchFamily="50" charset="-128"/>
              </a:rPr>
              <a:t>動画に誘引する</a:t>
            </a:r>
            <a:r>
              <a:rPr lang="en-US" altLang="ja-JP" sz="1000" dirty="0">
                <a:solidFill>
                  <a:prstClr val="black"/>
                </a:solidFill>
                <a:latin typeface="Meiryo UI" panose="020B0604030504040204" pitchFamily="50" charset="-128"/>
                <a:ea typeface="Meiryo UI" panose="020B0604030504040204" pitchFamily="50" charset="-128"/>
              </a:rPr>
              <a:t>QR</a:t>
            </a:r>
            <a:r>
              <a:rPr lang="ja-JP" altLang="en-US" sz="1000" dirty="0">
                <a:solidFill>
                  <a:prstClr val="black"/>
                </a:solidFill>
                <a:latin typeface="Meiryo UI" panose="020B0604030504040204" pitchFamily="50" charset="-128"/>
                <a:ea typeface="Meiryo UI" panose="020B0604030504040204" pitchFamily="50" charset="-128"/>
              </a:rPr>
              <a:t>コードを掲載したり</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で発信したりして、紙離れ世代に対して</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する手法。</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商店街ニュース、話題作りとして盛り上げる。</a:t>
            </a:r>
          </a:p>
        </p:txBody>
      </p:sp>
      <p:sp>
        <p:nvSpPr>
          <p:cNvPr id="43" name="テキスト ボックス 42">
            <a:extLst>
              <a:ext uri="{FF2B5EF4-FFF2-40B4-BE49-F238E27FC236}">
                <a16:creationId xmlns:a16="http://schemas.microsoft.com/office/drawing/2014/main" id="{CAC8A8D6-E5B8-48D4-A2BC-77525D87A14B}"/>
              </a:ext>
            </a:extLst>
          </p:cNvPr>
          <p:cNvSpPr txBox="1"/>
          <p:nvPr/>
        </p:nvSpPr>
        <p:spPr>
          <a:xfrm>
            <a:off x="356891" y="3241315"/>
            <a:ext cx="4529434" cy="842012"/>
          </a:xfrm>
          <a:prstGeom prst="rect">
            <a:avLst/>
          </a:prstGeom>
          <a:noFill/>
          <a:ln>
            <a:noFill/>
            <a:prstDash val="dashDot"/>
          </a:ln>
        </p:spPr>
        <p:txBody>
          <a:bodyPr wrap="square" rtlCol="0">
            <a:noAutofit/>
          </a:bodyPr>
          <a:lstStyle/>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lang="ja-JP" altLang="en-US" sz="1000" dirty="0">
                <a:solidFill>
                  <a:prstClr val="black"/>
                </a:solidFill>
                <a:latin typeface="Meiryo UI" panose="020B0604030504040204" pitchFamily="50" charset="-128"/>
                <a:ea typeface="Meiryo UI" panose="020B0604030504040204" pitchFamily="50" charset="-128"/>
              </a:rPr>
              <a:t>周辺の有名スポットやインスタ映えするポイントなどを紹介し、地域</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も兼ねて商店街</a:t>
            </a:r>
            <a:endParaRPr lang="en-US" altLang="ja-JP" sz="1000" dirty="0">
              <a:solidFill>
                <a:prstClr val="black"/>
              </a:solidFill>
              <a:latin typeface="Meiryo UI" panose="020B0604030504040204" pitchFamily="50" charset="-128"/>
              <a:ea typeface="Meiryo UI" panose="020B0604030504040204" pitchFamily="50" charset="-128"/>
            </a:endParaRPr>
          </a:p>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en-US" altLang="ja-JP" sz="1000" dirty="0">
                <a:solidFill>
                  <a:prstClr val="black"/>
                </a:solidFill>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認知を図る取組み。</a:t>
            </a:r>
          </a:p>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②動画を放送したり、</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画面上で書籍をページ</a:t>
            </a:r>
            <a:r>
              <a:rPr lang="ja-JP" altLang="en-US" sz="1000" dirty="0">
                <a:solidFill>
                  <a:prstClr val="black"/>
                </a:solidFill>
                <a:latin typeface="Meiryo UI" panose="020B0604030504040204" pitchFamily="50" charset="-128"/>
                <a:ea typeface="Meiryo UI" panose="020B0604030504040204" pitchFamily="50" charset="-128"/>
              </a:rPr>
              <a:t>繰りできる電子書籍技術を活用するな</a:t>
            </a:r>
            <a:endParaRPr lang="en-US" altLang="ja-JP" sz="1000" dirty="0">
              <a:solidFill>
                <a:prstClr val="black"/>
              </a:solidFill>
              <a:latin typeface="Meiryo UI" panose="020B0604030504040204" pitchFamily="50" charset="-128"/>
              <a:ea typeface="Meiryo UI" panose="020B0604030504040204" pitchFamily="50" charset="-128"/>
            </a:endParaRPr>
          </a:p>
          <a:p>
            <a:pPr marL="88900" marR="0" lvl="0" indent="-88900" algn="l" defTabSz="914400" rtl="0" eaLnBrk="1" fontAlgn="base" latinLnBrk="0" hangingPunct="1">
              <a:lnSpc>
                <a:spcPct val="100000"/>
              </a:lnSpc>
              <a:spcBef>
                <a:spcPct val="0"/>
              </a:spcBef>
              <a:spcAft>
                <a:spcPct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ど、</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バリエーションを変えて</a:t>
            </a:r>
            <a:r>
              <a:rPr lang="ja-JP" altLang="en-US" sz="1000" dirty="0">
                <a:solidFill>
                  <a:prstClr val="black"/>
                </a:solidFill>
                <a:latin typeface="Meiryo UI" panose="020B0604030504040204" pitchFamily="50" charset="-128"/>
                <a:ea typeface="Meiryo UI" panose="020B0604030504040204" pitchFamily="50" charset="-128"/>
              </a:rPr>
              <a:t>スマホユーザーにも</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a:extLst>
              <a:ext uri="{FF2B5EF4-FFF2-40B4-BE49-F238E27FC236}">
                <a16:creationId xmlns:a16="http://schemas.microsoft.com/office/drawing/2014/main" id="{CAC8A8D6-E5B8-48D4-A2BC-77525D87A14B}"/>
              </a:ext>
            </a:extLst>
          </p:cNvPr>
          <p:cNvSpPr txBox="1"/>
          <p:nvPr/>
        </p:nvSpPr>
        <p:spPr>
          <a:xfrm>
            <a:off x="356891" y="4347158"/>
            <a:ext cx="4401530" cy="599740"/>
          </a:xfrm>
          <a:prstGeom prst="rect">
            <a:avLst/>
          </a:prstGeom>
          <a:noFill/>
          <a:ln>
            <a:noFill/>
            <a:prstDash val="dashDot"/>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lang="ja-JP" altLang="en-US" sz="1000" dirty="0">
                <a:solidFill>
                  <a:prstClr val="black"/>
                </a:solidFill>
                <a:latin typeface="Meiryo UI" panose="020B0604030504040204" pitchFamily="50" charset="-128"/>
                <a:ea typeface="Meiryo UI" panose="020B0604030504040204" pitchFamily="50" charset="-128"/>
              </a:rPr>
              <a:t>配信内容や配信ツールの企画構成。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fontAlgn="base">
              <a:spcBef>
                <a:spcPct val="0"/>
              </a:spcBef>
              <a:spcAft>
                <a:spcPct val="0"/>
              </a:spcAf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lang="en-US" altLang="ja-JP" sz="1000" dirty="0">
                <a:solidFill>
                  <a:prstClr val="black"/>
                </a:solidFill>
                <a:latin typeface="Meiryo UI" panose="020B0604030504040204" pitchFamily="50" charset="-128"/>
                <a:ea typeface="Meiryo UI" panose="020B0604030504040204" pitchFamily="50" charset="-128"/>
              </a:rPr>
              <a:t>HP</a:t>
            </a:r>
            <a:r>
              <a:rPr lang="ja-JP" altLang="en-US" sz="1000" dirty="0">
                <a:solidFill>
                  <a:prstClr val="black"/>
                </a:solidFill>
                <a:latin typeface="Meiryo UI" panose="020B0604030504040204" pitchFamily="50" charset="-128"/>
                <a:ea typeface="Meiryo UI" panose="020B0604030504040204" pitchFamily="50" charset="-128"/>
              </a:rPr>
              <a:t>などのサーバ</a:t>
            </a:r>
            <a:r>
              <a:rPr lang="ja-JP" altLang="en-US" sz="1000" dirty="0">
                <a:latin typeface="Meiryo UI" panose="020B0604030504040204" pitchFamily="50" charset="-128"/>
                <a:ea typeface="Meiryo UI" panose="020B0604030504040204" pitchFamily="50" charset="-128"/>
              </a:rPr>
              <a:t>ー</a:t>
            </a:r>
            <a:r>
              <a:rPr lang="ja-JP" altLang="en-US" sz="1000" dirty="0">
                <a:solidFill>
                  <a:prstClr val="black"/>
                </a:solidFill>
                <a:latin typeface="Meiryo UI" panose="020B0604030504040204" pitchFamily="50" charset="-128"/>
                <a:ea typeface="Meiryo UI" panose="020B0604030504040204" pitchFamily="50" charset="-128"/>
              </a:rPr>
              <a:t>確保</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lang="en-US" altLang="ja-JP" sz="1000" dirty="0">
                <a:solidFill>
                  <a:prstClr val="black"/>
                </a:solidFill>
                <a:latin typeface="Meiryo UI" panose="020B0604030504040204" pitchFamily="50" charset="-128"/>
                <a:ea typeface="Meiryo UI" panose="020B0604030504040204" pitchFamily="50" charset="-128"/>
              </a:rPr>
              <a:t>QR</a:t>
            </a:r>
            <a:r>
              <a:rPr lang="ja-JP" altLang="en-US" sz="1000" dirty="0">
                <a:solidFill>
                  <a:prstClr val="black"/>
                </a:solidFill>
                <a:latin typeface="Meiryo UI" panose="020B0604030504040204" pitchFamily="50" charset="-128"/>
                <a:ea typeface="Meiryo UI" panose="020B0604030504040204" pitchFamily="50" charset="-128"/>
              </a:rPr>
              <a:t>コード取得</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5" name="テキスト ボックス 44">
            <a:extLst>
              <a:ext uri="{FF2B5EF4-FFF2-40B4-BE49-F238E27FC236}">
                <a16:creationId xmlns:a16="http://schemas.microsoft.com/office/drawing/2014/main" id="{CAC8A8D6-E5B8-48D4-A2BC-77525D87A14B}"/>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Meiryo UI" panose="020B0604030504040204" pitchFamily="50" charset="-128"/>
                <a:ea typeface="Meiryo UI" panose="020B0604030504040204" pitchFamily="50" charset="-128"/>
              </a:rPr>
              <a:t>ニューノーマルに則した商店街</a:t>
            </a:r>
            <a:r>
              <a:rPr lang="en-US" altLang="ja-JP" sz="1100" b="1" dirty="0">
                <a:solidFill>
                  <a:prstClr val="black"/>
                </a:solidFill>
                <a:latin typeface="Meiryo UI" panose="020B0604030504040204" pitchFamily="50" charset="-128"/>
                <a:ea typeface="Meiryo UI" panose="020B0604030504040204" pitchFamily="50" charset="-128"/>
              </a:rPr>
              <a:t>PR</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3662"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1000" dirty="0">
                <a:solidFill>
                  <a:prstClr val="black"/>
                </a:solidFill>
                <a:latin typeface="Meiryo UI" panose="020B0604030504040204" pitchFamily="50" charset="-128"/>
                <a:ea typeface="Meiryo UI" panose="020B0604030504040204" pitchFamily="50" charset="-128"/>
              </a:rPr>
              <a:t>商店街</a:t>
            </a:r>
            <a:r>
              <a:rPr lang="en-US" altLang="ja-JP" sz="1000" dirty="0">
                <a:solidFill>
                  <a:prstClr val="black"/>
                </a:solidFill>
                <a:latin typeface="Meiryo UI" panose="020B0604030504040204" pitchFamily="50" charset="-128"/>
                <a:ea typeface="Meiryo UI" panose="020B0604030504040204" pitchFamily="50" charset="-128"/>
              </a:rPr>
              <a:t>HP</a:t>
            </a:r>
            <a:r>
              <a:rPr lang="ja-JP" altLang="en-US" sz="1000" dirty="0">
                <a:solidFill>
                  <a:prstClr val="black"/>
                </a:solidFill>
                <a:latin typeface="Meiryo UI" panose="020B0604030504040204" pitchFamily="50" charset="-128"/>
                <a:ea typeface="Meiryo UI" panose="020B0604030504040204" pitchFamily="50" charset="-128"/>
              </a:rPr>
              <a:t>の活用</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6" name="角丸四角形 30">
            <a:extLst>
              <a:ext uri="{FF2B5EF4-FFF2-40B4-BE49-F238E27FC236}">
                <a16:creationId xmlns:a16="http://schemas.microsoft.com/office/drawing/2014/main" id="{BC467741-E3AA-4AD8-9530-9CBFB3A6A9FB}"/>
              </a:ext>
            </a:extLst>
          </p:cNvPr>
          <p:cNvSpPr/>
          <p:nvPr/>
        </p:nvSpPr>
        <p:spPr bwMode="auto">
          <a:xfrm>
            <a:off x="275770" y="502698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主な注意事項</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BA5CC82C-8386-477A-8355-6B892912E78E}"/>
              </a:ext>
            </a:extLst>
          </p:cNvPr>
          <p:cNvSpPr txBox="1"/>
          <p:nvPr/>
        </p:nvSpPr>
        <p:spPr>
          <a:xfrm>
            <a:off x="356891" y="5289092"/>
            <a:ext cx="3847247" cy="408933"/>
          </a:xfrm>
          <a:prstGeom prst="rect">
            <a:avLst/>
          </a:prstGeom>
          <a:noFill/>
          <a:ln>
            <a:noFill/>
            <a:prstDash val="dashDot"/>
          </a:ln>
        </p:spPr>
        <p:txBody>
          <a:bodyPr wrap="square" rtlCol="0">
            <a:noAutofit/>
          </a:bodyPr>
          <a:lstStyle/>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lang="ja-JP" altLang="en-US" sz="1000" dirty="0">
                <a:solidFill>
                  <a:prstClr val="black"/>
                </a:solidFill>
                <a:latin typeface="Meiryo UI" panose="020B0604030504040204" pitchFamily="50" charset="-128"/>
                <a:ea typeface="Meiryo UI" panose="020B0604030504040204" pitchFamily="50" charset="-128"/>
              </a:rPr>
              <a:t>制作費用やサーバー更新料は期間やバリエーションによって異なるので、</a:t>
            </a:r>
            <a:endParaRPr lang="en-US" altLang="ja-JP" sz="1000" dirty="0">
              <a:solidFill>
                <a:prstClr val="black"/>
              </a:solidFill>
              <a:latin typeface="Meiryo UI" panose="020B0604030504040204" pitchFamily="50" charset="-128"/>
              <a:ea typeface="Meiryo UI" panose="020B0604030504040204" pitchFamily="50" charset="-128"/>
            </a:endParaRPr>
          </a:p>
          <a:p>
            <a:pPr marL="88900" marR="0" lvl="0" indent="-88900" algn="l" defTabSz="914400" rtl="0" eaLnBrk="1" fontAlgn="base" latinLnBrk="0" hangingPunct="1">
              <a:lnSpc>
                <a:spcPct val="100000"/>
              </a:lnSpc>
              <a:spcBef>
                <a:spcPct val="0"/>
              </a:spcBef>
              <a:spcAft>
                <a:spcPct val="0"/>
              </a:spcAft>
              <a:buClrTx/>
              <a:buSzTx/>
              <a:buFontTx/>
              <a:buNone/>
              <a:tabLs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事前に必ず、見積を取り、内容を把握すること。</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8" name="図 47">
            <a:extLst>
              <a:ext uri="{FF2B5EF4-FFF2-40B4-BE49-F238E27FC236}">
                <a16:creationId xmlns:a16="http://schemas.microsoft.com/office/drawing/2014/main" id="{CAA1F063-4FDC-42EF-B574-55DC2431B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595" y="5702457"/>
            <a:ext cx="653143" cy="924850"/>
          </a:xfrm>
          <a:prstGeom prst="rect">
            <a:avLst/>
          </a:prstGeom>
        </p:spPr>
      </p:pic>
      <p:sp>
        <p:nvSpPr>
          <p:cNvPr id="49" name="テキスト ボックス 48">
            <a:extLst>
              <a:ext uri="{FF2B5EF4-FFF2-40B4-BE49-F238E27FC236}">
                <a16:creationId xmlns:a16="http://schemas.microsoft.com/office/drawing/2014/main" id="{9624FA34-9CCD-4F8D-99D2-B80EBA15D9E4}"/>
              </a:ext>
            </a:extLst>
          </p:cNvPr>
          <p:cNvSpPr txBox="1"/>
          <p:nvPr/>
        </p:nvSpPr>
        <p:spPr>
          <a:xfrm>
            <a:off x="4962684" y="1092532"/>
            <a:ext cx="4610555" cy="385336"/>
          </a:xfrm>
          <a:prstGeom prst="rect">
            <a:avLst/>
          </a:prstGeom>
          <a:noFill/>
          <a:ln>
            <a:noFill/>
            <a:prstDash val="dashDot"/>
          </a:ln>
        </p:spPr>
        <p:txBody>
          <a:bodyPr wrap="square" rtlCol="0">
            <a:noAutofit/>
          </a:bodyPr>
          <a:lstStyle/>
          <a:p>
            <a:pPr marL="93662"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Meiryo UI" panose="020B0604030504040204" pitchFamily="50" charset="-128"/>
                <a:ea typeface="Meiryo UI" panose="020B0604030504040204" pitchFamily="50" charset="-128"/>
              </a:rPr>
              <a:t>手間ひま掛けずに、非接触型の販売促進を！</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93662"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a:t>
            </a:r>
            <a:r>
              <a:rPr lang="ja-JP" altLang="en-US" sz="1000" dirty="0">
                <a:solidFill>
                  <a:prstClr val="black"/>
                </a:solidFill>
                <a:latin typeface="Meiryo UI" panose="020B0604030504040204" pitchFamily="50" charset="-128"/>
                <a:ea typeface="Meiryo UI" panose="020B0604030504040204" pitchFamily="50" charset="-128"/>
              </a:rPr>
              <a:t>販売促進</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方法へのチャレンジ促進＝</a:t>
            </a:r>
          </a:p>
        </p:txBody>
      </p:sp>
      <p:sp>
        <p:nvSpPr>
          <p:cNvPr id="55" name="角丸四角形 25">
            <a:extLst>
              <a:ext uri="{FF2B5EF4-FFF2-40B4-BE49-F238E27FC236}">
                <a16:creationId xmlns:a16="http://schemas.microsoft.com/office/drawing/2014/main" id="{E2251F7C-EEBD-48C5-9655-EDD2D4E16797}"/>
              </a:ext>
            </a:extLst>
          </p:cNvPr>
          <p:cNvSpPr/>
          <p:nvPr/>
        </p:nvSpPr>
        <p:spPr bwMode="auto">
          <a:xfrm>
            <a:off x="4982271" y="221735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取組み内容例</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6" name="角丸四角形 28">
            <a:extLst>
              <a:ext uri="{FF2B5EF4-FFF2-40B4-BE49-F238E27FC236}">
                <a16:creationId xmlns:a16="http://schemas.microsoft.com/office/drawing/2014/main" id="{D99C9EAD-E0D1-4FA4-9084-DF1F1594D275}"/>
              </a:ext>
            </a:extLst>
          </p:cNvPr>
          <p:cNvSpPr/>
          <p:nvPr/>
        </p:nvSpPr>
        <p:spPr bwMode="auto">
          <a:xfrm>
            <a:off x="4982271" y="150511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事業概要</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7" name="角丸四角形 29">
            <a:extLst>
              <a:ext uri="{FF2B5EF4-FFF2-40B4-BE49-F238E27FC236}">
                <a16:creationId xmlns:a16="http://schemas.microsoft.com/office/drawing/2014/main" id="{6B8822E6-B7C6-4089-AEA0-948FBC6A12B1}"/>
              </a:ext>
            </a:extLst>
          </p:cNvPr>
          <p:cNvSpPr/>
          <p:nvPr/>
        </p:nvSpPr>
        <p:spPr bwMode="auto">
          <a:xfrm>
            <a:off x="4982271" y="309844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事前準備例</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角丸四角形 30">
            <a:extLst>
              <a:ext uri="{FF2B5EF4-FFF2-40B4-BE49-F238E27FC236}">
                <a16:creationId xmlns:a16="http://schemas.microsoft.com/office/drawing/2014/main" id="{352A0916-2986-4971-8ABE-4C49502BDC05}"/>
              </a:ext>
            </a:extLst>
          </p:cNvPr>
          <p:cNvSpPr/>
          <p:nvPr/>
        </p:nvSpPr>
        <p:spPr bwMode="auto">
          <a:xfrm>
            <a:off x="5019677" y="385931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主な注意事項</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9" name="テキスト ボックス 58">
            <a:extLst>
              <a:ext uri="{FF2B5EF4-FFF2-40B4-BE49-F238E27FC236}">
                <a16:creationId xmlns:a16="http://schemas.microsoft.com/office/drawing/2014/main" id="{92058874-9D95-4753-9CA4-3491ECDCD44D}"/>
              </a:ext>
            </a:extLst>
          </p:cNvPr>
          <p:cNvSpPr txBox="1"/>
          <p:nvPr/>
        </p:nvSpPr>
        <p:spPr>
          <a:xfrm>
            <a:off x="5063392" y="1765772"/>
            <a:ext cx="3442751" cy="412689"/>
          </a:xfrm>
          <a:prstGeom prst="rect">
            <a:avLst/>
          </a:prstGeom>
          <a:noFill/>
          <a:ln>
            <a:noFill/>
            <a:prstDash val="dashDot"/>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従来のスタッフ運営による販促抽選会や、商店街で利用出来る</a:t>
            </a:r>
            <a:endParaRPr lang="en-US" altLang="ja-JP" sz="1000" dirty="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金券などの販売をネット上で完結。</a:t>
            </a:r>
          </a:p>
        </p:txBody>
      </p:sp>
      <p:sp>
        <p:nvSpPr>
          <p:cNvPr id="60" name="テキスト ボックス 59">
            <a:extLst>
              <a:ext uri="{FF2B5EF4-FFF2-40B4-BE49-F238E27FC236}">
                <a16:creationId xmlns:a16="http://schemas.microsoft.com/office/drawing/2014/main" id="{D7B52631-2E9A-4008-AA0B-D8A450C478FC}"/>
              </a:ext>
            </a:extLst>
          </p:cNvPr>
          <p:cNvSpPr txBox="1"/>
          <p:nvPr/>
        </p:nvSpPr>
        <p:spPr>
          <a:xfrm>
            <a:off x="5063392" y="2478843"/>
            <a:ext cx="4529434" cy="450756"/>
          </a:xfrm>
          <a:prstGeom prst="rect">
            <a:avLst/>
          </a:prstGeom>
          <a:noFill/>
          <a:ln>
            <a:noFill/>
            <a:prstDash val="dashDot"/>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lang="ja-JP" altLang="en-US" sz="1000" dirty="0">
                <a:solidFill>
                  <a:prstClr val="black">
                    <a:lumMod val="75000"/>
                    <a:lumOff val="25000"/>
                  </a:prstClr>
                </a:solidFill>
                <a:latin typeface="Meiryo UI" panose="020B0604030504040204" pitchFamily="50" charset="-128"/>
                <a:ea typeface="Meiryo UI" panose="020B0604030504040204" pitchFamily="50" charset="-128"/>
              </a:rPr>
              <a:t>商店街</a:t>
            </a:r>
            <a:r>
              <a:rPr lang="en-US" altLang="ja-JP" sz="1000" dirty="0">
                <a:solidFill>
                  <a:prstClr val="black">
                    <a:lumMod val="75000"/>
                    <a:lumOff val="25000"/>
                  </a:prstClr>
                </a:solidFill>
                <a:latin typeface="Meiryo UI" panose="020B0604030504040204" pitchFamily="50" charset="-128"/>
                <a:ea typeface="Meiryo UI" panose="020B0604030504040204" pitchFamily="50" charset="-128"/>
              </a:rPr>
              <a:t>HP</a:t>
            </a:r>
            <a:r>
              <a:rPr lang="ja-JP" altLang="en-US" sz="1000" dirty="0">
                <a:solidFill>
                  <a:prstClr val="black">
                    <a:lumMod val="75000"/>
                    <a:lumOff val="25000"/>
                  </a:prstClr>
                </a:solidFill>
                <a:latin typeface="Meiryo UI" panose="020B0604030504040204" pitchFamily="50" charset="-128"/>
                <a:ea typeface="Meiryo UI" panose="020B0604030504040204" pitchFamily="50" charset="-128"/>
              </a:rPr>
              <a:t>のショッピングサイトで金券を販売。</a:t>
            </a:r>
            <a:endParaRPr lang="en-US" altLang="ja-JP" sz="1000" dirty="0">
              <a:solidFill>
                <a:prstClr val="black">
                  <a:lumMod val="75000"/>
                  <a:lumOff val="25000"/>
                </a:prstClr>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②</a:t>
            </a:r>
            <a:r>
              <a:rPr kumimoji="1" lang="en-US" altLang="ja-JP" sz="10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LINE</a:t>
            </a:r>
            <a:r>
              <a:rPr kumimoji="1" lang="ja-JP" altLang="en-US" sz="10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等のアプリ機能を活用した抽選会の実施。</a:t>
            </a:r>
            <a:endParaRPr kumimoji="1" lang="en-US" altLang="ja-JP" sz="1000" b="0" i="0" u="none" strike="noStrike" kern="1200" cap="none" spc="0" normalizeH="0" baseline="0" noProof="0" dirty="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a:extLst>
              <a:ext uri="{FF2B5EF4-FFF2-40B4-BE49-F238E27FC236}">
                <a16:creationId xmlns:a16="http://schemas.microsoft.com/office/drawing/2014/main" id="{73DD2802-6C90-48CA-958E-32B944290440}"/>
              </a:ext>
            </a:extLst>
          </p:cNvPr>
          <p:cNvSpPr txBox="1"/>
          <p:nvPr/>
        </p:nvSpPr>
        <p:spPr>
          <a:xfrm>
            <a:off x="5063392" y="3352088"/>
            <a:ext cx="4529434" cy="459449"/>
          </a:xfrm>
          <a:prstGeom prst="rect">
            <a:avLst/>
          </a:prstGeom>
          <a:noFill/>
          <a:ln>
            <a:noFill/>
            <a:prstDash val="dashDot"/>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①サイト</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費</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街内掲示物、チラシ折込、</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lang="ja-JP" altLang="en-US" sz="1000" dirty="0">
                <a:solidFill>
                  <a:prstClr val="black"/>
                </a:solidFill>
                <a:latin typeface="Meiryo UI" panose="020B0604030504040204" pitchFamily="50" charset="-128"/>
                <a:ea typeface="Meiryo UI" panose="020B0604030504040204" pitchFamily="50" charset="-128"/>
              </a:rPr>
              <a:t>アプリ活用契約</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テキスト ボックス 61">
            <a:extLst>
              <a:ext uri="{FF2B5EF4-FFF2-40B4-BE49-F238E27FC236}">
                <a16:creationId xmlns:a16="http://schemas.microsoft.com/office/drawing/2014/main" id="{20869AD6-F5DD-4C95-AD01-A6003194C97C}"/>
              </a:ext>
            </a:extLst>
          </p:cNvPr>
          <p:cNvSpPr txBox="1"/>
          <p:nvPr/>
        </p:nvSpPr>
        <p:spPr>
          <a:xfrm>
            <a:off x="5063392" y="4121991"/>
            <a:ext cx="4509846" cy="737808"/>
          </a:xfrm>
          <a:prstGeom prst="rect">
            <a:avLst/>
          </a:prstGeom>
          <a:noFill/>
          <a:ln>
            <a:noFill/>
            <a:prstDash val="dashDot"/>
          </a:ln>
        </p:spPr>
        <p:txBody>
          <a:bodyPr wrap="square" rtlCol="0">
            <a:no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lang="ja-JP" altLang="en-US" sz="1000" noProof="0" dirty="0">
                <a:latin typeface="Meiryo UI" panose="020B0604030504040204" pitchFamily="50" charset="-128"/>
                <a:ea typeface="Meiryo UI" panose="020B0604030504040204" pitchFamily="50" charset="-128"/>
              </a:rPr>
              <a:t>スマートフォンを所有していない方が不公平にならないよう留意すること</a:t>
            </a:r>
            <a:r>
              <a:rPr lang="ja-JP" altLang="en-US" sz="1000" dirty="0" err="1">
                <a:latin typeface="Meiryo UI" panose="020B0604030504040204" pitchFamily="50" charset="-128"/>
                <a:ea typeface="Meiryo UI" panose="020B0604030504040204" pitchFamily="50" charset="-128"/>
              </a:rPr>
              <a:t>。</a:t>
            </a:r>
            <a:endParaRPr kumimoji="1" lang="en-US" altLang="ja-JP" sz="10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②金券販売や抽選会賞品選定にあたっては、景品法に違反していないかを事前に</a:t>
            </a:r>
            <a:endParaRPr lang="en-US" altLang="ja-JP" sz="1000" dirty="0">
              <a:solidFill>
                <a:prstClr val="black"/>
              </a:solidFill>
              <a:latin typeface="Meiryo UI" panose="020B0604030504040204" pitchFamily="50" charset="-128"/>
              <a:ea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lang="ja-JP" altLang="en-US" sz="1000" dirty="0">
                <a:solidFill>
                  <a:prstClr val="black"/>
                </a:solidFill>
                <a:latin typeface="Meiryo UI" panose="020B0604030504040204" pitchFamily="50" charset="-128"/>
                <a:ea typeface="Meiryo UI" panose="020B0604030504040204" pitchFamily="50" charset="-128"/>
              </a:rPr>
              <a:t> </a:t>
            </a:r>
            <a:r>
              <a:rPr kumimoji="1" lang="ja-JP" altLang="en-US"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確認すること。</a:t>
            </a:r>
            <a:endParaRPr kumimoji="1" lang="en-US" altLang="ja-JP"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0" indent="-8890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3" name="図 62">
            <a:extLst>
              <a:ext uri="{FF2B5EF4-FFF2-40B4-BE49-F238E27FC236}">
                <a16:creationId xmlns:a16="http://schemas.microsoft.com/office/drawing/2014/main" id="{15C48350-90FE-455A-A5C6-D32DABAE484F}"/>
              </a:ext>
            </a:extLst>
          </p:cNvPr>
          <p:cNvPicPr>
            <a:picLocks noChangeAspect="1"/>
          </p:cNvPicPr>
          <p:nvPr/>
        </p:nvPicPr>
        <p:blipFill>
          <a:blip r:embed="rId4"/>
          <a:stretch>
            <a:fillRect/>
          </a:stretch>
        </p:blipFill>
        <p:spPr>
          <a:xfrm>
            <a:off x="3137959" y="1564521"/>
            <a:ext cx="1677341" cy="1118227"/>
          </a:xfrm>
          <a:prstGeom prst="rect">
            <a:avLst/>
          </a:prstGeom>
        </p:spPr>
      </p:pic>
      <p:pic>
        <p:nvPicPr>
          <p:cNvPr id="30" name="図 29">
            <a:extLst>
              <a:ext uri="{FF2B5EF4-FFF2-40B4-BE49-F238E27FC236}">
                <a16:creationId xmlns:a16="http://schemas.microsoft.com/office/drawing/2014/main" id="{CAA1F063-4FDC-42EF-B574-55DC2431B3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771" y="4705349"/>
            <a:ext cx="653143" cy="929807"/>
          </a:xfrm>
          <a:prstGeom prst="rect">
            <a:avLst/>
          </a:prstGeom>
        </p:spPr>
      </p:pic>
      <p:pic>
        <p:nvPicPr>
          <p:cNvPr id="31" name="Picture 10" descr="「その場で当選発表」型のオンライン抽選会　シリアル番号を配布しない場合の抽選フロー">
            <a:extLst>
              <a:ext uri="{FF2B5EF4-FFF2-40B4-BE49-F238E27FC236}">
                <a16:creationId xmlns:a16="http://schemas.microsoft.com/office/drawing/2014/main" id="{F28D2DFA-682D-4CFF-B5DE-B0AFB31553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230" r="39792" b="22609"/>
          <a:stretch/>
        </p:blipFill>
        <p:spPr bwMode="auto">
          <a:xfrm>
            <a:off x="8167298" y="2006093"/>
            <a:ext cx="1296144" cy="98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876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00378" y="230798"/>
            <a:ext cx="7429393"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つのパッケージ事例　</a:t>
            </a:r>
            <a:r>
              <a:rPr lang="en-US" altLang="ja-JP" b="1" dirty="0">
                <a:latin typeface="Meiryo UI" panose="020B0604030504040204" pitchFamily="50" charset="-128"/>
                <a:ea typeface="Meiryo UI" panose="020B0604030504040204" pitchFamily="50" charset="-128"/>
              </a:rPr>
              <a:t>(3)</a:t>
            </a:r>
            <a:r>
              <a:rPr lang="ja-JP" altLang="en-US" b="1" dirty="0">
                <a:latin typeface="Meiryo UI" panose="020B0604030504040204" pitchFamily="50" charset="-128"/>
                <a:ea typeface="Meiryo UI" panose="020B0604030504040204" pitchFamily="50" charset="-128"/>
              </a:rPr>
              <a:t>スマート化等の取組み促進、プロモーション</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32</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4967446" y="708254"/>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(3)-8</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QR</a:t>
            </a:r>
            <a:r>
              <a:rPr lang="ja-JP" altLang="en-US" sz="1600" dirty="0">
                <a:solidFill>
                  <a:schemeClr val="tx1"/>
                </a:solidFill>
                <a:latin typeface="Meiryo UI" panose="020B0604030504040204" pitchFamily="50" charset="-128"/>
                <a:ea typeface="Meiryo UI" panose="020B0604030504040204" pitchFamily="50" charset="-128"/>
              </a:rPr>
              <a:t>コード付きのカードを活用したポイント制度</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931A1024-FC5E-4E44-9983-5082E346D4EC}"/>
              </a:ext>
            </a:extLst>
          </p:cNvPr>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(3)-7</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GPS</a:t>
            </a:r>
            <a:r>
              <a:rPr lang="ja-JP" altLang="en-US" sz="1600" dirty="0">
                <a:solidFill>
                  <a:schemeClr val="tx1"/>
                </a:solidFill>
                <a:latin typeface="Meiryo UI" panose="020B0604030504040204" pitchFamily="50" charset="-128"/>
                <a:ea typeface="Meiryo UI" panose="020B0604030504040204" pitchFamily="50" charset="-128"/>
              </a:rPr>
              <a:t>機能を活用した商店街の回遊</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4" name="角丸四角形 33"/>
          <p:cNvSpPr/>
          <p:nvPr/>
        </p:nvSpPr>
        <p:spPr bwMode="auto">
          <a:xfrm>
            <a:off x="275770" y="297983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取組み内容例</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39" name="角丸四角形 38"/>
          <p:cNvSpPr/>
          <p:nvPr/>
        </p:nvSpPr>
        <p:spPr bwMode="auto">
          <a:xfrm>
            <a:off x="275770" y="150511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事業概要</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0" name="角丸四角形 39"/>
          <p:cNvSpPr/>
          <p:nvPr/>
        </p:nvSpPr>
        <p:spPr bwMode="auto">
          <a:xfrm>
            <a:off x="275770" y="372268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事前準備例</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テキスト ボックス 41">
            <a:extLst>
              <a:ext uri="{FF2B5EF4-FFF2-40B4-BE49-F238E27FC236}">
                <a16:creationId xmlns:a16="http://schemas.microsoft.com/office/drawing/2014/main" id="{CAC8A8D6-E5B8-48D4-A2BC-77525D87A14B}"/>
              </a:ext>
            </a:extLst>
          </p:cNvPr>
          <p:cNvSpPr txBox="1"/>
          <p:nvPr/>
        </p:nvSpPr>
        <p:spPr>
          <a:xfrm>
            <a:off x="356891" y="1764786"/>
            <a:ext cx="4032229" cy="1215046"/>
          </a:xfrm>
          <a:prstGeom prst="rect">
            <a:avLst/>
          </a:prstGeom>
          <a:noFill/>
          <a:ln>
            <a:noFill/>
            <a:prstDash val="dashDot"/>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Meiryo UI" panose="020B0604030504040204" pitchFamily="50" charset="-128"/>
                <a:ea typeface="Meiryo UI" panose="020B0604030504040204" pitchFamily="50" charset="-128"/>
              </a:rPr>
              <a:t>専用アプリを活用し、走行箇所をスマホやタブレット端末の</a:t>
            </a:r>
            <a:endParaRPr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Meiryo UI" panose="020B0604030504040204" pitchFamily="50" charset="-128"/>
                <a:ea typeface="Meiryo UI" panose="020B0604030504040204" pitchFamily="50" charset="-128"/>
              </a:rPr>
              <a:t>地図上に表示。商店街を歩く・走る軌跡でアートやメッセ</a:t>
            </a:r>
            <a:endParaRPr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Meiryo UI" panose="020B0604030504040204" pitchFamily="50" charset="-128"/>
                <a:ea typeface="Meiryo UI" panose="020B0604030504040204" pitchFamily="50" charset="-128"/>
              </a:rPr>
              <a:t>ージに変身させる挑戦もできる。</a:t>
            </a:r>
            <a:endParaRPr lang="en-US" altLang="ja-JP" sz="1000" dirty="0">
              <a:latin typeface="Meiryo UI" panose="020B0604030504040204" pitchFamily="50" charset="-128"/>
              <a:ea typeface="Meiryo UI" panose="020B0604030504040204" pitchFamily="50" charset="-128"/>
            </a:endParaRPr>
          </a:p>
          <a:p>
            <a:pPr>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あらかじめ、軌跡を計画するための地域マップを用意すれば、商店街内や周辺の魅力あるエリアへの回遊を促すことができる。</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歩きながらゴミを拾い、地域の環境保全も、といった取組みにも発展できる。</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Meiryo UI" panose="020B0604030504040204" pitchFamily="50" charset="-128"/>
                <a:ea typeface="Meiryo UI" panose="020B0604030504040204" pitchFamily="50" charset="-128"/>
              </a:rPr>
              <a:t>集客型イベントが制約される中でも、一人でも参加可能。</a:t>
            </a:r>
            <a:endPar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CAC8A8D6-E5B8-48D4-A2BC-77525D87A14B}"/>
              </a:ext>
            </a:extLst>
          </p:cNvPr>
          <p:cNvSpPr txBox="1"/>
          <p:nvPr/>
        </p:nvSpPr>
        <p:spPr>
          <a:xfrm>
            <a:off x="356891" y="3241357"/>
            <a:ext cx="4529434" cy="479306"/>
          </a:xfrm>
          <a:prstGeom prst="rect">
            <a:avLst/>
          </a:prstGeom>
          <a:noFill/>
          <a:ln>
            <a:noFill/>
            <a:prstDash val="dashDot"/>
          </a:ln>
        </p:spPr>
        <p:txBody>
          <a:bodyPr wrap="square" rtlCol="0">
            <a:noAutofit/>
          </a:bodyPr>
          <a:lstStyle/>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①</a:t>
            </a:r>
            <a:r>
              <a:rPr lang="en-US" altLang="ja-JP" sz="1000" dirty="0">
                <a:latin typeface="Meiryo UI" panose="020B0604030504040204" pitchFamily="50" charset="-128"/>
                <a:ea typeface="Meiryo UI" panose="020B0604030504040204" pitchFamily="50" charset="-128"/>
              </a:rPr>
              <a:t>GPS</a:t>
            </a:r>
            <a:r>
              <a:rPr lang="ja-JP" altLang="en-US" sz="1000" dirty="0">
                <a:latin typeface="Meiryo UI" panose="020B0604030504040204" pitchFamily="50" charset="-128"/>
                <a:ea typeface="Meiryo UI" panose="020B0604030504040204" pitchFamily="50" charset="-128"/>
              </a:rPr>
              <a:t>アート作品のスクリーンショットを</a:t>
            </a:r>
            <a:r>
              <a:rPr lang="en-US" altLang="ja-JP" sz="1000" dirty="0">
                <a:latin typeface="Meiryo UI" panose="020B0604030504040204" pitchFamily="50" charset="-128"/>
                <a:ea typeface="Meiryo UI" panose="020B0604030504040204" pitchFamily="50" charset="-128"/>
              </a:rPr>
              <a:t>HP</a:t>
            </a:r>
            <a:r>
              <a:rPr lang="ja-JP" altLang="en-US" sz="1000" dirty="0">
                <a:latin typeface="Meiryo UI" panose="020B0604030504040204" pitchFamily="50" charset="-128"/>
                <a:ea typeface="Meiryo UI" panose="020B0604030504040204" pitchFamily="50" charset="-128"/>
              </a:rPr>
              <a:t>に投稿すると、抽選で商品券を交付</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88900" marR="0" lvl="0" indent="-88900" algn="l" defTabSz="914400" rtl="0" eaLnBrk="1" fontAlgn="base" latinLnBrk="0" hangingPunct="1">
              <a:lnSpc>
                <a:spcPct val="100000"/>
              </a:lnSpc>
              <a:spcBef>
                <a:spcPct val="0"/>
              </a:spcBef>
              <a:spcAft>
                <a:spcPct val="0"/>
              </a:spcAft>
              <a:buClrTx/>
              <a:buSzTx/>
              <a:buFontTx/>
              <a:buNone/>
              <a:tabLst/>
              <a:defRPr/>
            </a:pPr>
            <a:r>
              <a:rPr lang="ja-JP" altLang="en-US" sz="1000" dirty="0">
                <a:latin typeface="Meiryo UI" panose="020B0604030504040204" pitchFamily="50" charset="-128"/>
                <a:ea typeface="Meiryo UI" panose="020B0604030504040204" pitchFamily="50" charset="-128"/>
              </a:rPr>
              <a:t>②商店街を歩いた軌跡の出来栄えを競う</a:t>
            </a:r>
            <a:r>
              <a:rPr lang="en-US" altLang="ja-JP" sz="1000" dirty="0">
                <a:latin typeface="Meiryo UI" panose="020B0604030504040204" pitchFamily="50" charset="-128"/>
                <a:ea typeface="Meiryo UI" panose="020B0604030504040204" pitchFamily="50" charset="-128"/>
              </a:rPr>
              <a:t>Web</a:t>
            </a:r>
            <a:r>
              <a:rPr lang="ja-JP" altLang="en-US" sz="1000" dirty="0">
                <a:latin typeface="Meiryo UI" panose="020B0604030504040204" pitchFamily="50" charset="-128"/>
                <a:ea typeface="Meiryo UI" panose="020B0604030504040204" pitchFamily="50" charset="-128"/>
              </a:rPr>
              <a:t>作品コンテスト</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CAC8A8D6-E5B8-48D4-A2BC-77525D87A14B}"/>
              </a:ext>
            </a:extLst>
          </p:cNvPr>
          <p:cNvSpPr txBox="1"/>
          <p:nvPr/>
        </p:nvSpPr>
        <p:spPr>
          <a:xfrm>
            <a:off x="275770" y="3998030"/>
            <a:ext cx="4401530" cy="599740"/>
          </a:xfrm>
          <a:prstGeom prst="rect">
            <a:avLst/>
          </a:prstGeom>
          <a:noFill/>
          <a:ln>
            <a:noFill/>
            <a:prstDash val="dashDot"/>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①軌跡を計画するための</a:t>
            </a:r>
            <a:r>
              <a:rPr lang="ja-JP" altLang="en-US" sz="1000" dirty="0">
                <a:latin typeface="Meiryo UI" panose="020B0604030504040204" pitchFamily="50" charset="-128"/>
                <a:ea typeface="Meiryo UI" panose="020B0604030504040204" pitchFamily="50" charset="-128"/>
              </a:rPr>
              <a:t>地域マップ</a:t>
            </a:r>
            <a:endParaRPr lang="en-US" altLang="ja-JP" sz="1000" dirty="0">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②</a:t>
            </a:r>
            <a:r>
              <a:rPr lang="ja-JP" altLang="en-US" sz="1000" dirty="0">
                <a:latin typeface="Meiryo UI" panose="020B0604030504040204" pitchFamily="50" charset="-128"/>
                <a:ea typeface="Meiryo UI" panose="020B0604030504040204" pitchFamily="50" charset="-128"/>
              </a:rPr>
              <a:t>アプリ取得方法の説明ガイド</a:t>
            </a:r>
            <a:endParaRPr lang="en-US" altLang="ja-JP" sz="1000" dirty="0">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dirty="0">
                <a:latin typeface="Meiryo UI" panose="020B0604030504040204" pitchFamily="50" charset="-128"/>
                <a:ea typeface="Meiryo UI" panose="020B0604030504040204" pitchFamily="50" charset="-128"/>
              </a:rPr>
              <a:t>　③投稿方式とする場合の応募フォーム作成</a:t>
            </a:r>
            <a:endParaRPr lang="en-US" altLang="ja-JP" sz="10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CAC8A8D6-E5B8-48D4-A2BC-77525D87A14B}"/>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eiryo UI" panose="020B0604030504040204" pitchFamily="50" charset="-128"/>
                <a:ea typeface="Meiryo UI" panose="020B0604030504040204" pitchFamily="50" charset="-128"/>
              </a:rPr>
              <a:t>アプリを活用して商店街の情報発信</a:t>
            </a: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endPar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93662"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＝歩く・走る軌跡</a:t>
            </a:r>
            <a:r>
              <a:rPr lang="ja-JP" altLang="en-US" sz="1000" dirty="0">
                <a:latin typeface="Meiryo UI" panose="020B0604030504040204" pitchFamily="50" charset="-128"/>
                <a:ea typeface="Meiryo UI" panose="020B0604030504040204" pitchFamily="50" charset="-128"/>
              </a:rPr>
              <a:t>の</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アートから</a:t>
            </a:r>
            <a:r>
              <a:rPr lang="ja-JP" altLang="en-US" sz="1000" dirty="0">
                <a:latin typeface="Meiryo UI" panose="020B0604030504040204" pitchFamily="50" charset="-128"/>
                <a:ea typeface="Meiryo UI" panose="020B0604030504040204" pitchFamily="50" charset="-128"/>
              </a:rPr>
              <a:t>繋がりに</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p>
        </p:txBody>
      </p:sp>
      <p:sp>
        <p:nvSpPr>
          <p:cNvPr id="46" name="角丸四角形 30">
            <a:extLst>
              <a:ext uri="{FF2B5EF4-FFF2-40B4-BE49-F238E27FC236}">
                <a16:creationId xmlns:a16="http://schemas.microsoft.com/office/drawing/2014/main" id="{BC467741-E3AA-4AD8-9530-9CBFB3A6A9FB}"/>
              </a:ext>
            </a:extLst>
          </p:cNvPr>
          <p:cNvSpPr/>
          <p:nvPr/>
        </p:nvSpPr>
        <p:spPr bwMode="auto">
          <a:xfrm>
            <a:off x="275770" y="466503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主な注意事項</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BA5CC82C-8386-477A-8355-6B892912E78E}"/>
              </a:ext>
            </a:extLst>
          </p:cNvPr>
          <p:cNvSpPr txBox="1"/>
          <p:nvPr/>
        </p:nvSpPr>
        <p:spPr>
          <a:xfrm>
            <a:off x="356891" y="4927142"/>
            <a:ext cx="3876073" cy="680236"/>
          </a:xfrm>
          <a:prstGeom prst="rect">
            <a:avLst/>
          </a:prstGeom>
          <a:noFill/>
          <a:ln>
            <a:noFill/>
            <a:prstDash val="dashDot"/>
          </a:ln>
        </p:spPr>
        <p:txBody>
          <a:bodyPr wrap="square" rtlCol="0">
            <a:noAutofit/>
          </a:bodyPr>
          <a:lstStyle/>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①参加者には、</a:t>
            </a:r>
            <a:r>
              <a:rPr lang="en-US" altLang="ja-JP" sz="1000" dirty="0">
                <a:latin typeface="Meiryo UI" panose="020B0604030504040204" pitchFamily="50" charset="-128"/>
                <a:ea typeface="Meiryo UI" panose="020B0604030504040204" pitchFamily="50" charset="-128"/>
              </a:rPr>
              <a:t>GPS</a:t>
            </a:r>
            <a:r>
              <a:rPr lang="ja-JP" altLang="en-US" sz="1000" dirty="0">
                <a:latin typeface="Meiryo UI" panose="020B0604030504040204" pitchFamily="50" charset="-128"/>
                <a:ea typeface="Meiryo UI" panose="020B0604030504040204" pitchFamily="50" charset="-128"/>
              </a:rPr>
              <a:t>機能が搭載されたスマートフォン等が必要。</a:t>
            </a:r>
            <a:endParaRPr lang="en-US" altLang="ja-JP" sz="1000" dirty="0">
              <a:latin typeface="Meiryo UI" panose="020B0604030504040204" pitchFamily="50" charset="-128"/>
              <a:ea typeface="Meiryo UI" panose="020B0604030504040204" pitchFamily="50" charset="-128"/>
            </a:endParaRPr>
          </a:p>
          <a:p>
            <a:pPr marL="88900" marR="0" lvl="0" indent="-8890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GPS</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アート制作時は、必ず交通ルールを順守し、また、歩きスマホになら</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88900" marR="0" lvl="0" indent="-88900" algn="l" defTabSz="914400" rtl="0" eaLnBrk="1" fontAlgn="base" latinLnBrk="0" hangingPunct="1">
              <a:lnSpc>
                <a:spcPct val="100000"/>
              </a:lnSpc>
              <a:spcBef>
                <a:spcPct val="0"/>
              </a:spcBef>
              <a:spcAft>
                <a:spcPct val="0"/>
              </a:spcAft>
              <a:buClrTx/>
              <a:buSzTx/>
              <a:buFontTx/>
              <a:buNone/>
              <a:tabLst/>
              <a:defRPr/>
            </a:pPr>
            <a:r>
              <a:rPr lang="en-US" altLang="ja-JP" sz="1000" dirty="0">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ないように「安全第一」で取り組むこと。</a:t>
            </a:r>
          </a:p>
        </p:txBody>
      </p:sp>
      <p:sp>
        <p:nvSpPr>
          <p:cNvPr id="49" name="テキスト ボックス 48">
            <a:extLst>
              <a:ext uri="{FF2B5EF4-FFF2-40B4-BE49-F238E27FC236}">
                <a16:creationId xmlns:a16="http://schemas.microsoft.com/office/drawing/2014/main" id="{9624FA34-9CCD-4F8D-99D2-B80EBA15D9E4}"/>
              </a:ext>
            </a:extLst>
          </p:cNvPr>
          <p:cNvSpPr txBox="1"/>
          <p:nvPr/>
        </p:nvSpPr>
        <p:spPr>
          <a:xfrm>
            <a:off x="4962684" y="1092532"/>
            <a:ext cx="4610555" cy="355268"/>
          </a:xfrm>
          <a:prstGeom prst="rect">
            <a:avLst/>
          </a:prstGeom>
          <a:noFill/>
          <a:ln>
            <a:noFill/>
            <a:prstDash val="dashDot"/>
          </a:ln>
        </p:spPr>
        <p:txBody>
          <a:bodyPr wrap="square" rtlCol="0">
            <a:noAutofit/>
          </a:bodyPr>
          <a:lstStyle/>
          <a:p>
            <a:pPr marL="93662"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eiryo UI" panose="020B0604030504040204" pitchFamily="50" charset="-128"/>
                <a:ea typeface="Meiryo UI" panose="020B0604030504040204" pitchFamily="50" charset="-128"/>
              </a:rPr>
              <a:t>ICT</a:t>
            </a:r>
            <a:r>
              <a:rPr lang="ja-JP" altLang="en-US" sz="1100" b="1" dirty="0">
                <a:latin typeface="Meiryo UI" panose="020B0604030504040204" pitchFamily="50" charset="-128"/>
                <a:ea typeface="Meiryo UI" panose="020B0604030504040204" pitchFamily="50" charset="-128"/>
              </a:rPr>
              <a:t>商店街の活性化！多世代を結ぶ</a:t>
            </a:r>
            <a:r>
              <a:rPr lang="en-US" altLang="ja-JP" sz="1100" b="1" dirty="0">
                <a:latin typeface="Meiryo UI" panose="020B0604030504040204" pitchFamily="50" charset="-128"/>
                <a:ea typeface="Meiryo UI" panose="020B0604030504040204" pitchFamily="50" charset="-128"/>
              </a:rPr>
              <a:t>QR</a:t>
            </a:r>
            <a:r>
              <a:rPr lang="ja-JP" altLang="en-US" sz="1100" b="1" dirty="0">
                <a:latin typeface="Meiryo UI" panose="020B0604030504040204" pitchFamily="50" charset="-128"/>
                <a:ea typeface="Meiryo UI" panose="020B0604030504040204" pitchFamily="50" charset="-128"/>
              </a:rPr>
              <a:t>カード</a:t>
            </a:r>
            <a:endPar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93662"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QR</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カードでスマート化＝</a:t>
            </a:r>
          </a:p>
        </p:txBody>
      </p:sp>
      <p:sp>
        <p:nvSpPr>
          <p:cNvPr id="55" name="角丸四角形 25">
            <a:extLst>
              <a:ext uri="{FF2B5EF4-FFF2-40B4-BE49-F238E27FC236}">
                <a16:creationId xmlns:a16="http://schemas.microsoft.com/office/drawing/2014/main" id="{E2251F7C-EEBD-48C5-9655-EDD2D4E16797}"/>
              </a:ext>
            </a:extLst>
          </p:cNvPr>
          <p:cNvSpPr/>
          <p:nvPr/>
        </p:nvSpPr>
        <p:spPr bwMode="auto">
          <a:xfrm>
            <a:off x="4982271" y="276980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取組み内容例</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6" name="角丸四角形 28">
            <a:extLst>
              <a:ext uri="{FF2B5EF4-FFF2-40B4-BE49-F238E27FC236}">
                <a16:creationId xmlns:a16="http://schemas.microsoft.com/office/drawing/2014/main" id="{D99C9EAD-E0D1-4FA4-9084-DF1F1594D275}"/>
              </a:ext>
            </a:extLst>
          </p:cNvPr>
          <p:cNvSpPr/>
          <p:nvPr/>
        </p:nvSpPr>
        <p:spPr bwMode="auto">
          <a:xfrm>
            <a:off x="4982271" y="150511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事業概要</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7" name="角丸四角形 29">
            <a:extLst>
              <a:ext uri="{FF2B5EF4-FFF2-40B4-BE49-F238E27FC236}">
                <a16:creationId xmlns:a16="http://schemas.microsoft.com/office/drawing/2014/main" id="{6B8822E6-B7C6-4089-AEA0-948FBC6A12B1}"/>
              </a:ext>
            </a:extLst>
          </p:cNvPr>
          <p:cNvSpPr/>
          <p:nvPr/>
        </p:nvSpPr>
        <p:spPr bwMode="auto">
          <a:xfrm>
            <a:off x="4982271" y="382234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事前準備例</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角丸四角形 30">
            <a:extLst>
              <a:ext uri="{FF2B5EF4-FFF2-40B4-BE49-F238E27FC236}">
                <a16:creationId xmlns:a16="http://schemas.microsoft.com/office/drawing/2014/main" id="{352A0916-2986-4971-8ABE-4C49502BDC05}"/>
              </a:ext>
            </a:extLst>
          </p:cNvPr>
          <p:cNvSpPr/>
          <p:nvPr/>
        </p:nvSpPr>
        <p:spPr bwMode="auto">
          <a:xfrm>
            <a:off x="5019677" y="458321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主な注意事項</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9" name="テキスト ボックス 58">
            <a:extLst>
              <a:ext uri="{FF2B5EF4-FFF2-40B4-BE49-F238E27FC236}">
                <a16:creationId xmlns:a16="http://schemas.microsoft.com/office/drawing/2014/main" id="{92058874-9D95-4753-9CA4-3491ECDCD44D}"/>
              </a:ext>
            </a:extLst>
          </p:cNvPr>
          <p:cNvSpPr txBox="1"/>
          <p:nvPr/>
        </p:nvSpPr>
        <p:spPr>
          <a:xfrm>
            <a:off x="5063392" y="1765771"/>
            <a:ext cx="4366358" cy="971098"/>
          </a:xfrm>
          <a:prstGeom prst="rect">
            <a:avLst/>
          </a:prstGeom>
          <a:noFill/>
          <a:ln>
            <a:noFill/>
            <a:prstDash val="dashDot"/>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Meiryo UI" panose="020B0604030504040204" pitchFamily="50" charset="-128"/>
                <a:ea typeface="Meiryo UI" panose="020B0604030504040204" pitchFamily="50" charset="-128"/>
              </a:rPr>
              <a:t>QR</a:t>
            </a:r>
            <a:r>
              <a:rPr lang="ja-JP" altLang="en-US" sz="1000" dirty="0">
                <a:latin typeface="Meiryo UI" panose="020B0604030504040204" pitchFamily="50" charset="-128"/>
                <a:ea typeface="Meiryo UI" panose="020B0604030504040204" pitchFamily="50" charset="-128"/>
              </a:rPr>
              <a:t>コード付きのカード導入により、商店街独自のポイント付与で</a:t>
            </a:r>
            <a:endParaRPr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Meiryo UI" panose="020B0604030504040204" pitchFamily="50" charset="-128"/>
                <a:ea typeface="Meiryo UI" panose="020B0604030504040204" pitchFamily="50" charset="-128"/>
              </a:rPr>
              <a:t>地域内経済循環・消費者還元をスマート化。</a:t>
            </a:r>
            <a:endParaRPr lang="en-US" altLang="ja-JP" sz="1000" dirty="0">
              <a:latin typeface="Meiryo UI" panose="020B0604030504040204" pitchFamily="50" charset="-128"/>
              <a:ea typeface="Meiryo UI" panose="020B0604030504040204" pitchFamily="50" charset="-128"/>
            </a:endParaRPr>
          </a:p>
          <a:p>
            <a:pPr>
              <a:defRPr/>
            </a:pPr>
            <a:r>
              <a:rPr lang="ja-JP" altLang="en-US" sz="1000" dirty="0">
                <a:latin typeface="Meiryo UI" panose="020B0604030504040204" pitchFamily="50" charset="-128"/>
                <a:ea typeface="Meiryo UI" panose="020B0604030504040204" pitchFamily="50" charset="-128"/>
              </a:rPr>
              <a:t>スマホ内の</a:t>
            </a:r>
            <a:r>
              <a:rPr lang="en-US" altLang="ja-JP" sz="1000" dirty="0">
                <a:latin typeface="Meiryo UI" panose="020B0604030504040204" pitchFamily="50" charset="-128"/>
                <a:ea typeface="Meiryo UI" panose="020B0604030504040204" pitchFamily="50" charset="-128"/>
              </a:rPr>
              <a:t>QR</a:t>
            </a:r>
            <a:r>
              <a:rPr lang="ja-JP" altLang="en-US" sz="1000" dirty="0">
                <a:latin typeface="Meiryo UI" panose="020B0604030504040204" pitchFamily="50" charset="-128"/>
                <a:ea typeface="Meiryo UI" panose="020B0604030504040204" pitchFamily="50" charset="-128"/>
              </a:rPr>
              <a:t>コードではなく、カード形式とし、店舗側が読み取ることで、スマートフォンを持っていない方でも利用できる。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Meiryo UI" panose="020B0604030504040204" pitchFamily="50" charset="-128"/>
                <a:ea typeface="Meiryo UI" panose="020B0604030504040204" pitchFamily="50" charset="-128"/>
              </a:rPr>
              <a:t>ポイント情報を管理するアプリは、既成のシステムを改良すれば開発費を低減できる。</a:t>
            </a:r>
            <a:endParaRPr lang="en-US" altLang="ja-JP" sz="1000"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D7B52631-2E9A-4008-AA0B-D8A450C478FC}"/>
              </a:ext>
            </a:extLst>
          </p:cNvPr>
          <p:cNvSpPr txBox="1"/>
          <p:nvPr/>
        </p:nvSpPr>
        <p:spPr>
          <a:xfrm>
            <a:off x="5063392" y="3031292"/>
            <a:ext cx="4566838" cy="842005"/>
          </a:xfrm>
          <a:prstGeom prst="rect">
            <a:avLst/>
          </a:prstGeom>
          <a:noFill/>
          <a:ln>
            <a:noFill/>
            <a:prstDash val="dashDot"/>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①</a:t>
            </a:r>
            <a:r>
              <a:rPr lang="en-US" altLang="ja-JP" sz="1000" dirty="0">
                <a:latin typeface="Meiryo UI" panose="020B0604030504040204" pitchFamily="50" charset="-128"/>
                <a:ea typeface="Meiryo UI" panose="020B0604030504040204" pitchFamily="50" charset="-128"/>
              </a:rPr>
              <a:t>QR</a:t>
            </a:r>
            <a:r>
              <a:rPr lang="ja-JP" altLang="en-US" sz="1000" dirty="0">
                <a:latin typeface="Meiryo UI" panose="020B0604030504040204" pitchFamily="50" charset="-128"/>
                <a:ea typeface="Meiryo UI" panose="020B0604030504040204" pitchFamily="50" charset="-128"/>
              </a:rPr>
              <a:t>コードが印刷されたカードを配り、買い物や商店街のイベント、ボランティアなどに</a:t>
            </a:r>
            <a:endParaRPr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参加する度に店舗側でカードを読み取り、ポイントを付与。</a:t>
            </a:r>
            <a:endParaRPr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②貯めたポイントは、抽選などにも活用可能。</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Meiryo UI" panose="020B0604030504040204" pitchFamily="50" charset="-128"/>
                <a:ea typeface="Meiryo UI" panose="020B0604030504040204" pitchFamily="50" charset="-128"/>
              </a:rPr>
              <a:t>③</a:t>
            </a:r>
            <a:r>
              <a:rPr lang="en-US" altLang="ja-JP" sz="1000" dirty="0">
                <a:latin typeface="Meiryo UI" panose="020B0604030504040204" pitchFamily="50" charset="-128"/>
                <a:ea typeface="Meiryo UI" panose="020B0604030504040204" pitchFamily="50" charset="-128"/>
              </a:rPr>
              <a:t>QR</a:t>
            </a:r>
            <a:r>
              <a:rPr lang="ja-JP" altLang="en-US" sz="1000" dirty="0">
                <a:latin typeface="Meiryo UI" panose="020B0604030504040204" pitchFamily="50" charset="-128"/>
                <a:ea typeface="Meiryo UI" panose="020B0604030504040204" pitchFamily="50" charset="-128"/>
              </a:rPr>
              <a:t>カード利用店の端末へ各種情報の一斉配信が可能になり情報共有を効率化。</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73DD2802-6C90-48CA-958E-32B944290440}"/>
              </a:ext>
            </a:extLst>
          </p:cNvPr>
          <p:cNvSpPr txBox="1"/>
          <p:nvPr/>
        </p:nvSpPr>
        <p:spPr>
          <a:xfrm>
            <a:off x="5019677" y="4076897"/>
            <a:ext cx="4529434" cy="459449"/>
          </a:xfrm>
          <a:prstGeom prst="rect">
            <a:avLst/>
          </a:prstGeom>
          <a:noFill/>
          <a:ln>
            <a:noFill/>
            <a:prstDash val="dashDot"/>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①</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QR</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コード付きカード作成</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②処理</a:t>
            </a:r>
            <a:r>
              <a:rPr lang="ja-JP" altLang="en-US" sz="1000" dirty="0">
                <a:latin typeface="Meiryo UI" panose="020B0604030504040204" pitchFamily="50" charset="-128"/>
                <a:ea typeface="Meiryo UI" panose="020B0604030504040204" pitchFamily="50" charset="-128"/>
              </a:rPr>
              <a:t>端末活用契約</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62" name="テキスト ボックス 61">
            <a:extLst>
              <a:ext uri="{FF2B5EF4-FFF2-40B4-BE49-F238E27FC236}">
                <a16:creationId xmlns:a16="http://schemas.microsoft.com/office/drawing/2014/main" id="{20869AD6-F5DD-4C95-AD01-A6003194C97C}"/>
              </a:ext>
            </a:extLst>
          </p:cNvPr>
          <p:cNvSpPr txBox="1"/>
          <p:nvPr/>
        </p:nvSpPr>
        <p:spPr>
          <a:xfrm>
            <a:off x="5063392" y="4845891"/>
            <a:ext cx="4509846" cy="737808"/>
          </a:xfrm>
          <a:prstGeom prst="rect">
            <a:avLst/>
          </a:prstGeom>
          <a:noFill/>
          <a:ln>
            <a:noFill/>
            <a:prstDash val="dashDot"/>
          </a:ln>
        </p:spPr>
        <p:txBody>
          <a:bodyPr wrap="square" rtlCol="0">
            <a:no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①カード会員登録が必要なため</a:t>
            </a:r>
            <a:r>
              <a:rPr lang="ja-JP" altLang="en-US" sz="1000" dirty="0">
                <a:solidFill>
                  <a:schemeClr val="accent1"/>
                </a:solidFill>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個人情報の管理に留意。</a:t>
            </a:r>
            <a:endParaRPr kumimoji="1" lang="en-US" altLang="ja-JP" sz="10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②制作費用や処理端末のレンタル等の金額や期間はバリエーションによって異なるので、</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Meiryo UI" panose="020B0604030504040204" pitchFamily="50" charset="-128"/>
                <a:ea typeface="Meiryo UI" panose="020B0604030504040204" pitchFamily="50" charset="-128"/>
              </a:rPr>
              <a:t>　 事前に必ず、見積を取り、内容を把握すること。</a:t>
            </a:r>
            <a:endPar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pic>
        <p:nvPicPr>
          <p:cNvPr id="1026" name="Picture 2" descr="QRコードを撮影している人のイラスト">
            <a:extLst>
              <a:ext uri="{FF2B5EF4-FFF2-40B4-BE49-F238E27FC236}">
                <a16:creationId xmlns:a16="http://schemas.microsoft.com/office/drawing/2014/main" id="{FB4BC2D2-9524-47CF-8F47-E22B7F0F04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696" y="1201266"/>
            <a:ext cx="895054" cy="895054"/>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4881FE56-B53F-424C-8350-42E7E6818407}"/>
              </a:ext>
            </a:extLst>
          </p:cNvPr>
          <p:cNvPicPr>
            <a:picLocks noChangeAspect="1"/>
          </p:cNvPicPr>
          <p:nvPr/>
        </p:nvPicPr>
        <p:blipFill>
          <a:blip r:embed="rId4"/>
          <a:stretch>
            <a:fillRect/>
          </a:stretch>
        </p:blipFill>
        <p:spPr>
          <a:xfrm>
            <a:off x="6100362" y="5438850"/>
            <a:ext cx="647152" cy="924850"/>
          </a:xfrm>
          <a:prstGeom prst="rect">
            <a:avLst/>
          </a:prstGeom>
          <a:ln w="3175">
            <a:noFill/>
          </a:ln>
        </p:spPr>
      </p:pic>
      <p:pic>
        <p:nvPicPr>
          <p:cNvPr id="29" name="図 28">
            <a:extLst>
              <a:ext uri="{FF2B5EF4-FFF2-40B4-BE49-F238E27FC236}">
                <a16:creationId xmlns:a16="http://schemas.microsoft.com/office/drawing/2014/main" id="{E26F11F7-E4E3-46BC-8E68-168F609D49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1998" y="5487148"/>
            <a:ext cx="642990" cy="924850"/>
          </a:xfrm>
          <a:prstGeom prst="rect">
            <a:avLst/>
          </a:prstGeom>
          <a:ln w="3175">
            <a:noFill/>
          </a:ln>
        </p:spPr>
      </p:pic>
      <p:pic>
        <p:nvPicPr>
          <p:cNvPr id="30" name="図 29">
            <a:extLst>
              <a:ext uri="{FF2B5EF4-FFF2-40B4-BE49-F238E27FC236}">
                <a16:creationId xmlns:a16="http://schemas.microsoft.com/office/drawing/2014/main" id="{3B2AC069-7EC4-46EF-B03E-04F80E18C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46" y="5487147"/>
            <a:ext cx="653143" cy="924850"/>
          </a:xfrm>
          <a:prstGeom prst="rect">
            <a:avLst/>
          </a:prstGeom>
        </p:spPr>
      </p:pic>
      <p:pic>
        <p:nvPicPr>
          <p:cNvPr id="31" name="図 30">
            <a:extLst>
              <a:ext uri="{FF2B5EF4-FFF2-40B4-BE49-F238E27FC236}">
                <a16:creationId xmlns:a16="http://schemas.microsoft.com/office/drawing/2014/main" id="{1874791E-FD9D-413E-86AB-A196BE7CD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9254" y="5438850"/>
            <a:ext cx="653143" cy="924850"/>
          </a:xfrm>
          <a:prstGeom prst="rect">
            <a:avLst/>
          </a:prstGeom>
        </p:spPr>
      </p:pic>
      <p:pic>
        <p:nvPicPr>
          <p:cNvPr id="33" name="図 32">
            <a:extLst>
              <a:ext uri="{FF2B5EF4-FFF2-40B4-BE49-F238E27FC236}">
                <a16:creationId xmlns:a16="http://schemas.microsoft.com/office/drawing/2014/main" id="{7B6A2775-AF6F-46BD-A65B-0E62A1B2AF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0176" y="5444733"/>
            <a:ext cx="692789" cy="918967"/>
          </a:xfrm>
          <a:prstGeom prst="rect">
            <a:avLst/>
          </a:prstGeom>
          <a:ln w="3175">
            <a:noFill/>
          </a:ln>
        </p:spPr>
      </p:pic>
      <p:pic>
        <p:nvPicPr>
          <p:cNvPr id="35" name="図 34">
            <a:extLst>
              <a:ext uri="{FF2B5EF4-FFF2-40B4-BE49-F238E27FC236}">
                <a16:creationId xmlns:a16="http://schemas.microsoft.com/office/drawing/2014/main" id="{B175EEA2-DA81-45E7-8F78-EF291E385321}"/>
              </a:ext>
            </a:extLst>
          </p:cNvPr>
          <p:cNvPicPr>
            <a:picLocks noChangeAspect="1"/>
          </p:cNvPicPr>
          <p:nvPr/>
        </p:nvPicPr>
        <p:blipFill>
          <a:blip r:embed="rId4"/>
          <a:stretch>
            <a:fillRect/>
          </a:stretch>
        </p:blipFill>
        <p:spPr>
          <a:xfrm>
            <a:off x="1965894" y="5493685"/>
            <a:ext cx="642990" cy="908787"/>
          </a:xfrm>
          <a:prstGeom prst="rect">
            <a:avLst/>
          </a:prstGeom>
          <a:ln w="3175">
            <a:noFill/>
          </a:ln>
        </p:spPr>
      </p:pic>
      <p:pic>
        <p:nvPicPr>
          <p:cNvPr id="37" name="図 36">
            <a:extLst>
              <a:ext uri="{FF2B5EF4-FFF2-40B4-BE49-F238E27FC236}">
                <a16:creationId xmlns:a16="http://schemas.microsoft.com/office/drawing/2014/main" id="{44306EB4-E7EA-45F4-A143-F01FD24A8DA2}"/>
              </a:ext>
            </a:extLst>
          </p:cNvPr>
          <p:cNvPicPr>
            <a:picLocks noChangeAspect="1"/>
          </p:cNvPicPr>
          <p:nvPr/>
        </p:nvPicPr>
        <p:blipFill>
          <a:blip r:embed="rId8"/>
          <a:stretch>
            <a:fillRect/>
          </a:stretch>
        </p:blipFill>
        <p:spPr>
          <a:xfrm>
            <a:off x="3560826" y="1347544"/>
            <a:ext cx="1167480" cy="859910"/>
          </a:xfrm>
          <a:prstGeom prst="rect">
            <a:avLst/>
          </a:prstGeom>
        </p:spPr>
      </p:pic>
      <p:pic>
        <p:nvPicPr>
          <p:cNvPr id="1028" name="Picture 4" descr="電波発信機のイラスト">
            <a:extLst>
              <a:ext uri="{FF2B5EF4-FFF2-40B4-BE49-F238E27FC236}">
                <a16:creationId xmlns:a16="http://schemas.microsoft.com/office/drawing/2014/main" id="{5350DD31-0B2C-4868-BBFB-3D17C99A79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06944" y="1282585"/>
            <a:ext cx="477523" cy="47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224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つのパッケージ事例　</a:t>
            </a:r>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若者等のチャレンジや新規出店の促進</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33</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bwMode="auto">
          <a:xfrm>
            <a:off x="275770" y="2251885"/>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角丸四角形 28"/>
          <p:cNvSpPr/>
          <p:nvPr/>
        </p:nvSpPr>
        <p:spPr bwMode="auto">
          <a:xfrm>
            <a:off x="275770" y="156627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角丸四角形 29"/>
          <p:cNvSpPr/>
          <p:nvPr/>
        </p:nvSpPr>
        <p:spPr bwMode="auto">
          <a:xfrm>
            <a:off x="275770" y="3240744"/>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1" name="角丸四角形 30"/>
          <p:cNvSpPr/>
          <p:nvPr/>
        </p:nvSpPr>
        <p:spPr bwMode="auto">
          <a:xfrm>
            <a:off x="275770" y="425906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正方形/長方形 31"/>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(4)-1</a:t>
            </a:r>
            <a:r>
              <a:rPr lang="ja-JP" altLang="en-US" sz="1600" dirty="0">
                <a:solidFill>
                  <a:schemeClr val="tx1"/>
                </a:solidFill>
                <a:latin typeface="Meiryo UI" panose="020B0604030504040204" pitchFamily="50" charset="-128"/>
                <a:ea typeface="Meiryo UI" panose="020B0604030504040204" pitchFamily="50" charset="-128"/>
              </a:rPr>
              <a:t>　商店街ブランディング化</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CAC8A8D6-E5B8-48D4-A2BC-77525D87A14B}"/>
              </a:ext>
            </a:extLst>
          </p:cNvPr>
          <p:cNvSpPr txBox="1"/>
          <p:nvPr/>
        </p:nvSpPr>
        <p:spPr>
          <a:xfrm>
            <a:off x="356892" y="1826932"/>
            <a:ext cx="2922612"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芸術大学や専門学校などのゼミ・学生とのタイアップで</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商店街ブランドを構築し、若者等の取り込みを実現。</a:t>
            </a:r>
          </a:p>
        </p:txBody>
      </p:sp>
      <p:sp>
        <p:nvSpPr>
          <p:cNvPr id="36" name="テキスト ボックス 35">
            <a:extLst>
              <a:ext uri="{FF2B5EF4-FFF2-40B4-BE49-F238E27FC236}">
                <a16:creationId xmlns:a16="http://schemas.microsoft.com/office/drawing/2014/main" id="{CAC8A8D6-E5B8-48D4-A2BC-77525D87A14B}"/>
              </a:ext>
            </a:extLst>
          </p:cNvPr>
          <p:cNvSpPr txBox="1"/>
          <p:nvPr/>
        </p:nvSpPr>
        <p:spPr>
          <a:xfrm>
            <a:off x="356891" y="2513368"/>
            <a:ext cx="4529434" cy="709656"/>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①商店街の新規キャラクターの公募コンテストを企画。</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②優秀作品を商店街公式キャラクターに認定。</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③キャラクターを入れた街内の装飾物、</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物、</a:t>
            </a:r>
            <a:r>
              <a:rPr lang="en-US" altLang="ja-JP" sz="1000" dirty="0">
                <a:solidFill>
                  <a:prstClr val="black"/>
                </a:solidFill>
                <a:latin typeface="Meiryo UI" panose="020B0604030504040204" pitchFamily="50" charset="-128"/>
                <a:ea typeface="Meiryo UI" panose="020B0604030504040204" pitchFamily="50" charset="-128"/>
              </a:rPr>
              <a:t>HP</a:t>
            </a:r>
            <a:r>
              <a:rPr lang="ja-JP" altLang="en-US" sz="1000" dirty="0">
                <a:solidFill>
                  <a:prstClr val="black"/>
                </a:solidFill>
                <a:latin typeface="Meiryo UI" panose="020B0604030504040204" pitchFamily="50" charset="-128"/>
                <a:ea typeface="Meiryo UI" panose="020B0604030504040204" pitchFamily="50" charset="-128"/>
              </a:rPr>
              <a:t>、商店街ノベルティ製作などに広く活</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用し、商店街のブランディング事業を実施。　　 </a:t>
            </a:r>
          </a:p>
        </p:txBody>
      </p:sp>
      <p:sp>
        <p:nvSpPr>
          <p:cNvPr id="37" name="テキスト ボックス 36">
            <a:extLst>
              <a:ext uri="{FF2B5EF4-FFF2-40B4-BE49-F238E27FC236}">
                <a16:creationId xmlns:a16="http://schemas.microsoft.com/office/drawing/2014/main" id="{CAC8A8D6-E5B8-48D4-A2BC-77525D87A14B}"/>
              </a:ext>
            </a:extLst>
          </p:cNvPr>
          <p:cNvSpPr txBox="1"/>
          <p:nvPr/>
        </p:nvSpPr>
        <p:spPr>
          <a:xfrm>
            <a:off x="356891" y="3503270"/>
            <a:ext cx="4401530" cy="729692"/>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①コンテスト審査（審査員）、優秀作品制作者への賞金・賞品。</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②着ぐるみの設計・製作、キャラクター入り街内装飾物、</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物、ウェブサイト、商店街</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ノベルティなどの製作。</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で発信）、賞品　など。</a:t>
            </a:r>
          </a:p>
        </p:txBody>
      </p:sp>
      <p:sp>
        <p:nvSpPr>
          <p:cNvPr id="38" name="テキスト ボックス 37">
            <a:extLst>
              <a:ext uri="{FF2B5EF4-FFF2-40B4-BE49-F238E27FC236}">
                <a16:creationId xmlns:a16="http://schemas.microsoft.com/office/drawing/2014/main" id="{CAC8A8D6-E5B8-48D4-A2BC-77525D87A14B}"/>
              </a:ext>
            </a:extLst>
          </p:cNvPr>
          <p:cNvSpPr txBox="1"/>
          <p:nvPr/>
        </p:nvSpPr>
        <p:spPr>
          <a:xfrm>
            <a:off x="356891" y="4512296"/>
            <a:ext cx="4529434" cy="1716362"/>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①作品審査会場での</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密対策が必要。</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a:t>
            </a:r>
            <a:r>
              <a:rPr lang="ja-JP" altLang="en-US" sz="1000" dirty="0">
                <a:latin typeface="Meiryo UI" panose="020B0604030504040204" pitchFamily="50" charset="-128"/>
                <a:ea typeface="Meiryo UI" panose="020B0604030504040204" pitchFamily="50" charset="-128"/>
              </a:rPr>
              <a:t>キャラクターショー等を開催する場合、時間を指定した参加整理券配布、並び列の人</a:t>
            </a:r>
            <a:endParaRPr lang="en-US" altLang="ja-JP" sz="1000" dirty="0">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との距離の確保、整理員配置など密にならないよう心掛ける。</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③来街者から、スタッフがカメラ撮影を依頼された場合は、消毒液等で手指を拭くなどの</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 除菌対策をしてから、撮影。また、撮影後も再度、手指消毒を心掛け。</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④参加者、スタッフが運営用具に接触する際はその都度、消毒液等で用具を拭くなどの</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除菌対策を実施。　　</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⑤参加者や運営スタッフのマスクやフェイスシールド着用を励行。</a:t>
            </a:r>
          </a:p>
        </p:txBody>
      </p:sp>
      <p:sp>
        <p:nvSpPr>
          <p:cNvPr id="39" name="正方形/長方形 38"/>
          <p:cNvSpPr/>
          <p:nvPr/>
        </p:nvSpPr>
        <p:spPr>
          <a:xfrm>
            <a:off x="4968874"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(4)-2</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rPr>
              <a:t>Art</a:t>
            </a:r>
            <a:r>
              <a:rPr lang="ja-JP" altLang="en-US" sz="1600" dirty="0">
                <a:solidFill>
                  <a:schemeClr val="tx1"/>
                </a:solidFill>
                <a:latin typeface="Meiryo UI" panose="020B0604030504040204" pitchFamily="50" charset="-128"/>
                <a:ea typeface="Meiryo UI" panose="020B0604030504040204" pitchFamily="50" charset="-128"/>
              </a:rPr>
              <a:t>商店街</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CAC8A8D6-E5B8-48D4-A2BC-77525D87A14B}"/>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a:r>
              <a:rPr lang="ja-JP" altLang="en-US" sz="1100" dirty="0">
                <a:latin typeface="Meiryo UI" panose="020B0604030504040204" pitchFamily="50" charset="-128"/>
                <a:ea typeface="Meiryo UI" panose="020B0604030504040204" pitchFamily="50" charset="-128"/>
              </a:rPr>
              <a:t>　</a:t>
            </a:r>
            <a:r>
              <a:rPr lang="ja-JP" altLang="en-US" sz="1100" b="1" dirty="0">
                <a:latin typeface="Meiryo UI" panose="020B0604030504040204" pitchFamily="50" charset="-128"/>
                <a:ea typeface="Meiryo UI" panose="020B0604030504040204" pitchFamily="50" charset="-128"/>
              </a:rPr>
              <a:t>芸術大学や専門学校とのコラボレーションで、商店街ブランドの確立！</a:t>
            </a:r>
          </a:p>
          <a:p>
            <a:pPr marL="93662"/>
            <a:r>
              <a:rPr lang="ja-JP" altLang="en-US" sz="1000" dirty="0">
                <a:latin typeface="Meiryo UI" panose="020B0604030504040204" pitchFamily="50" charset="-128"/>
                <a:ea typeface="Meiryo UI" panose="020B0604030504040204" pitchFamily="50" charset="-128"/>
              </a:rPr>
              <a:t>　＝世代間交流による商店街魅力打ち出し＝</a:t>
            </a:r>
          </a:p>
        </p:txBody>
      </p:sp>
      <p:pic>
        <p:nvPicPr>
          <p:cNvPr id="8" name="図 7">
            <a:extLst>
              <a:ext uri="{FF2B5EF4-FFF2-40B4-BE49-F238E27FC236}">
                <a16:creationId xmlns:a16="http://schemas.microsoft.com/office/drawing/2014/main" id="{C9297E26-16F0-4A5E-9224-FDA0146C1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270" y="5839521"/>
            <a:ext cx="653143" cy="924850"/>
          </a:xfrm>
          <a:prstGeom prst="rect">
            <a:avLst/>
          </a:prstGeom>
        </p:spPr>
      </p:pic>
      <p:pic>
        <p:nvPicPr>
          <p:cNvPr id="10" name="図 9">
            <a:extLst>
              <a:ext uri="{FF2B5EF4-FFF2-40B4-BE49-F238E27FC236}">
                <a16:creationId xmlns:a16="http://schemas.microsoft.com/office/drawing/2014/main" id="{8048E6FB-5443-455F-9D38-1BEC9EB1C9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605" y="5839521"/>
            <a:ext cx="653143" cy="924850"/>
          </a:xfrm>
          <a:prstGeom prst="rect">
            <a:avLst/>
          </a:prstGeom>
        </p:spPr>
      </p:pic>
      <p:pic>
        <p:nvPicPr>
          <p:cNvPr id="12" name="図 11">
            <a:extLst>
              <a:ext uri="{FF2B5EF4-FFF2-40B4-BE49-F238E27FC236}">
                <a16:creationId xmlns:a16="http://schemas.microsoft.com/office/drawing/2014/main" id="{AC44A5A9-7A12-4542-8670-A884B03B5F6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11940" y="5841713"/>
            <a:ext cx="653143" cy="922658"/>
          </a:xfrm>
          <a:prstGeom prst="rect">
            <a:avLst/>
          </a:prstGeom>
          <a:ln w="76200">
            <a:noFill/>
          </a:ln>
        </p:spPr>
      </p:pic>
      <p:sp>
        <p:nvSpPr>
          <p:cNvPr id="34" name="角丸四角形 25">
            <a:extLst>
              <a:ext uri="{FF2B5EF4-FFF2-40B4-BE49-F238E27FC236}">
                <a16:creationId xmlns:a16="http://schemas.microsoft.com/office/drawing/2014/main" id="{CA56B0C8-62C9-433A-8523-1F3B66CFB821}"/>
              </a:ext>
            </a:extLst>
          </p:cNvPr>
          <p:cNvSpPr/>
          <p:nvPr/>
        </p:nvSpPr>
        <p:spPr bwMode="auto">
          <a:xfrm>
            <a:off x="4962684" y="2493058"/>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1" name="角丸四角形 28">
            <a:extLst>
              <a:ext uri="{FF2B5EF4-FFF2-40B4-BE49-F238E27FC236}">
                <a16:creationId xmlns:a16="http://schemas.microsoft.com/office/drawing/2014/main" id="{B807C90D-98DA-4BCB-AA92-3935B3355AA4}"/>
              </a:ext>
            </a:extLst>
          </p:cNvPr>
          <p:cNvSpPr/>
          <p:nvPr/>
        </p:nvSpPr>
        <p:spPr bwMode="auto">
          <a:xfrm>
            <a:off x="4962684" y="154277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2" name="角丸四角形 29">
            <a:extLst>
              <a:ext uri="{FF2B5EF4-FFF2-40B4-BE49-F238E27FC236}">
                <a16:creationId xmlns:a16="http://schemas.microsoft.com/office/drawing/2014/main" id="{2F954DE1-57BF-4F72-B786-C9040FC5C08B}"/>
              </a:ext>
            </a:extLst>
          </p:cNvPr>
          <p:cNvSpPr/>
          <p:nvPr/>
        </p:nvSpPr>
        <p:spPr bwMode="auto">
          <a:xfrm>
            <a:off x="4962684" y="3436151"/>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角丸四角形 30">
            <a:extLst>
              <a:ext uri="{FF2B5EF4-FFF2-40B4-BE49-F238E27FC236}">
                <a16:creationId xmlns:a16="http://schemas.microsoft.com/office/drawing/2014/main" id="{60C853D9-3897-4DF6-B727-6EF43D6029D6}"/>
              </a:ext>
            </a:extLst>
          </p:cNvPr>
          <p:cNvSpPr/>
          <p:nvPr/>
        </p:nvSpPr>
        <p:spPr bwMode="auto">
          <a:xfrm>
            <a:off x="4962684" y="4430798"/>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45A5BC9C-4A33-448D-911E-503B7EF35569}"/>
              </a:ext>
            </a:extLst>
          </p:cNvPr>
          <p:cNvSpPr txBox="1"/>
          <p:nvPr/>
        </p:nvSpPr>
        <p:spPr>
          <a:xfrm>
            <a:off x="5043806" y="1803424"/>
            <a:ext cx="3193826"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「アート」をテーマに、商店街全体をミュージアム化、</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新規出店促進や個性的な商店街として活性化に</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取り組む。</a:t>
            </a:r>
          </a:p>
        </p:txBody>
      </p:sp>
      <p:sp>
        <p:nvSpPr>
          <p:cNvPr id="45" name="テキスト ボックス 44">
            <a:extLst>
              <a:ext uri="{FF2B5EF4-FFF2-40B4-BE49-F238E27FC236}">
                <a16:creationId xmlns:a16="http://schemas.microsoft.com/office/drawing/2014/main" id="{219CFC95-7981-451B-B380-BE6E6E3BCC3A}"/>
              </a:ext>
            </a:extLst>
          </p:cNvPr>
          <p:cNvSpPr txBox="1"/>
          <p:nvPr/>
        </p:nvSpPr>
        <p:spPr>
          <a:xfrm>
            <a:off x="5043805" y="2754541"/>
            <a:ext cx="4529434" cy="599301"/>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①商店街店舗シャッターにアート絵をペイント。</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②空き店舗やフリースペースをアート作品の展示ギャラリーや</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   共有スペースに街内アートオブジェを設置。</a:t>
            </a:r>
          </a:p>
          <a:p>
            <a:pPr marL="88900" lvl="0" indent="-88900" fontAlgn="base">
              <a:spcBef>
                <a:spcPct val="0"/>
              </a:spcBef>
              <a:spcAft>
                <a:spcPct val="0"/>
              </a:spcAft>
              <a:defRPr/>
            </a:pP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9530F025-E727-4197-829A-4F727E31BDA5}"/>
              </a:ext>
            </a:extLst>
          </p:cNvPr>
          <p:cNvSpPr txBox="1"/>
          <p:nvPr/>
        </p:nvSpPr>
        <p:spPr>
          <a:xfrm>
            <a:off x="5043805" y="3698677"/>
            <a:ext cx="4401530" cy="545691"/>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①アーティスト謝礼</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②ギャラリー展示備品レンタル</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　　　　　　　　　 </a:t>
            </a:r>
          </a:p>
        </p:txBody>
      </p:sp>
      <p:sp>
        <p:nvSpPr>
          <p:cNvPr id="47" name="テキスト ボックス 46">
            <a:extLst>
              <a:ext uri="{FF2B5EF4-FFF2-40B4-BE49-F238E27FC236}">
                <a16:creationId xmlns:a16="http://schemas.microsoft.com/office/drawing/2014/main" id="{0B53B3B3-3D56-47D1-9873-E44132F9DA7F}"/>
              </a:ext>
            </a:extLst>
          </p:cNvPr>
          <p:cNvSpPr txBox="1"/>
          <p:nvPr/>
        </p:nvSpPr>
        <p:spPr>
          <a:xfrm>
            <a:off x="5043805" y="4692909"/>
            <a:ext cx="4529434" cy="592058"/>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①参加者や運営スタッフのマスクやフェイスシールド着用を励行。</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②時間を指定した参加整理券配布、並び列の人との距離の確保、整理員配置など密</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にならないよう対策。</a:t>
            </a:r>
          </a:p>
        </p:txBody>
      </p:sp>
      <p:sp>
        <p:nvSpPr>
          <p:cNvPr id="48" name="テキスト ボックス 47">
            <a:extLst>
              <a:ext uri="{FF2B5EF4-FFF2-40B4-BE49-F238E27FC236}">
                <a16:creationId xmlns:a16="http://schemas.microsoft.com/office/drawing/2014/main" id="{AA785937-A96E-4BE0-8222-02CCD12DBBAC}"/>
              </a:ext>
            </a:extLst>
          </p:cNvPr>
          <p:cNvSpPr txBox="1"/>
          <p:nvPr/>
        </p:nvSpPr>
        <p:spPr>
          <a:xfrm>
            <a:off x="4962684" y="1092532"/>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商店街を舞台に、日常に入り込んだ芸術を！</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＝若者・アーティストとの協働＝</a:t>
            </a:r>
          </a:p>
        </p:txBody>
      </p:sp>
      <p:pic>
        <p:nvPicPr>
          <p:cNvPr id="49" name="図 48">
            <a:extLst>
              <a:ext uri="{FF2B5EF4-FFF2-40B4-BE49-F238E27FC236}">
                <a16:creationId xmlns:a16="http://schemas.microsoft.com/office/drawing/2014/main" id="{29E9706E-1B2E-4BC5-8F51-0CB4786F0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9927" y="5284967"/>
            <a:ext cx="653143" cy="924850"/>
          </a:xfrm>
          <a:prstGeom prst="rect">
            <a:avLst/>
          </a:prstGeom>
        </p:spPr>
      </p:pic>
      <p:pic>
        <p:nvPicPr>
          <p:cNvPr id="51" name="図 50">
            <a:extLst>
              <a:ext uri="{FF2B5EF4-FFF2-40B4-BE49-F238E27FC236}">
                <a16:creationId xmlns:a16="http://schemas.microsoft.com/office/drawing/2014/main" id="{45C49953-2B67-4671-938F-87B4F633AD3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25993" y="5285252"/>
            <a:ext cx="653143" cy="924279"/>
          </a:xfrm>
          <a:prstGeom prst="rect">
            <a:avLst/>
          </a:prstGeom>
          <a:ln w="76200">
            <a:noFill/>
          </a:ln>
        </p:spPr>
      </p:pic>
      <p:pic>
        <p:nvPicPr>
          <p:cNvPr id="50" name="図 49">
            <a:extLst>
              <a:ext uri="{FF2B5EF4-FFF2-40B4-BE49-F238E27FC236}">
                <a16:creationId xmlns:a16="http://schemas.microsoft.com/office/drawing/2014/main" id="{252E391A-CB74-49CE-9C5F-77A1BF197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0693" y="1498381"/>
            <a:ext cx="1680172" cy="1264277"/>
          </a:xfrm>
          <a:prstGeom prst="rect">
            <a:avLst/>
          </a:prstGeom>
        </p:spPr>
      </p:pic>
      <p:pic>
        <p:nvPicPr>
          <p:cNvPr id="54" name="図 53">
            <a:extLst>
              <a:ext uri="{FF2B5EF4-FFF2-40B4-BE49-F238E27FC236}">
                <a16:creationId xmlns:a16="http://schemas.microsoft.com/office/drawing/2014/main" id="{54FE82F9-DA60-4729-AFE5-89F2D2793D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0127" y="1479999"/>
            <a:ext cx="1731720" cy="992546"/>
          </a:xfrm>
          <a:prstGeom prst="rect">
            <a:avLst/>
          </a:prstGeom>
        </p:spPr>
      </p:pic>
      <p:pic>
        <p:nvPicPr>
          <p:cNvPr id="3" name="図 2">
            <a:extLst>
              <a:ext uri="{FF2B5EF4-FFF2-40B4-BE49-F238E27FC236}">
                <a16:creationId xmlns:a16="http://schemas.microsoft.com/office/drawing/2014/main" id="{816A5950-4B23-4D63-8E7D-E6319C23B23A}"/>
              </a:ext>
            </a:extLst>
          </p:cNvPr>
          <p:cNvPicPr>
            <a:picLocks noChangeAspect="1"/>
          </p:cNvPicPr>
          <p:nvPr/>
        </p:nvPicPr>
        <p:blipFill>
          <a:blip r:embed="rId7"/>
          <a:stretch>
            <a:fillRect/>
          </a:stretch>
        </p:blipFill>
        <p:spPr>
          <a:xfrm>
            <a:off x="6038367" y="5284967"/>
            <a:ext cx="652329" cy="924564"/>
          </a:xfrm>
          <a:prstGeom prst="rect">
            <a:avLst/>
          </a:prstGeom>
        </p:spPr>
      </p:pic>
    </p:spTree>
    <p:extLst>
      <p:ext uri="{BB962C8B-B14F-4D97-AF65-F5344CB8AC3E}">
        <p14:creationId xmlns:p14="http://schemas.microsoft.com/office/powerpoint/2010/main" val="594252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5771" y="203200"/>
            <a:ext cx="7429393" cy="369332"/>
          </a:xfrm>
          <a:prstGeom prst="rect">
            <a:avLst/>
          </a:prstGeom>
          <a:noFill/>
        </p:spPr>
        <p:txBody>
          <a:bodyPr wrap="square" rtlCol="0">
            <a:spAutoFit/>
          </a:bodyPr>
          <a:lstStyle/>
          <a:p>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つのパッケージ事例　</a:t>
            </a:r>
            <a:r>
              <a:rPr lang="en-US" altLang="ja-JP" b="1" dirty="0">
                <a:latin typeface="Meiryo UI" panose="020B0604030504040204" pitchFamily="50" charset="-128"/>
                <a:ea typeface="Meiryo UI" panose="020B0604030504040204" pitchFamily="50" charset="-128"/>
              </a:rPr>
              <a:t>(4)</a:t>
            </a:r>
            <a:r>
              <a:rPr lang="ja-JP" altLang="en-US" b="1" dirty="0">
                <a:latin typeface="Meiryo UI" panose="020B0604030504040204" pitchFamily="50" charset="-128"/>
                <a:ea typeface="Meiryo UI" panose="020B0604030504040204" pitchFamily="50" charset="-128"/>
              </a:rPr>
              <a:t>若者等のチャレンジや新規出店の促進</a:t>
            </a:r>
          </a:p>
        </p:txBody>
      </p:sp>
      <p:cxnSp>
        <p:nvCxnSpPr>
          <p:cNvPr id="5" name="直線コネクタ 4"/>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DB723AC1-A396-4CB7-AD3C-36B7CBAE24C4}"/>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34</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bwMode="auto">
          <a:xfrm>
            <a:off x="275770" y="297983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9" name="角丸四角形 28"/>
          <p:cNvSpPr/>
          <p:nvPr/>
        </p:nvSpPr>
        <p:spPr bwMode="auto">
          <a:xfrm>
            <a:off x="275770" y="150511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0" name="角丸四角形 29"/>
          <p:cNvSpPr/>
          <p:nvPr/>
        </p:nvSpPr>
        <p:spPr bwMode="auto">
          <a:xfrm>
            <a:off x="275770" y="408463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2" name="正方形/長方形 31"/>
          <p:cNvSpPr/>
          <p:nvPr/>
        </p:nvSpPr>
        <p:spPr>
          <a:xfrm>
            <a:off x="275770"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(4)-3</a:t>
            </a:r>
            <a:r>
              <a:rPr lang="ja-JP" altLang="en-US" sz="1600" dirty="0">
                <a:solidFill>
                  <a:schemeClr val="tx1"/>
                </a:solidFill>
                <a:latin typeface="Meiryo UI" panose="020B0604030504040204" pitchFamily="50" charset="-128"/>
                <a:ea typeface="Meiryo UI" panose="020B0604030504040204" pitchFamily="50" charset="-128"/>
              </a:rPr>
              <a:t>　商店街ニュージェネレーションチャレンジカップ</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CAC8A8D6-E5B8-48D4-A2BC-77525D87A14B}"/>
              </a:ext>
            </a:extLst>
          </p:cNvPr>
          <p:cNvSpPr txBox="1"/>
          <p:nvPr/>
        </p:nvSpPr>
        <p:spPr>
          <a:xfrm>
            <a:off x="356892" y="1764785"/>
            <a:ext cx="2922612" cy="1133633"/>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商店街を活性させるアイデア、期間限定ショップ、</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カフェ、イベントなどの事業案を若い世代への「チャ</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レンジカップ」と題しコンペ形式で募集。</a:t>
            </a:r>
          </a:p>
          <a:p>
            <a:pPr lvl="0">
              <a:defRPr/>
            </a:pPr>
            <a:r>
              <a:rPr lang="ja-JP" altLang="en-US" sz="1000" dirty="0">
                <a:solidFill>
                  <a:prstClr val="black"/>
                </a:solidFill>
                <a:latin typeface="Meiryo UI" panose="020B0604030504040204" pitchFamily="50" charset="-128"/>
                <a:ea typeface="Meiryo UI" panose="020B0604030504040204" pitchFamily="50" charset="-128"/>
              </a:rPr>
              <a:t>立ち上げからその過程、実施、その後までを追いかけ、</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で発信し、「チャレンジカップ」自体をイベント化、</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商店街ニュース、話題作りとして盛り上げる。</a:t>
            </a:r>
          </a:p>
        </p:txBody>
      </p:sp>
      <p:sp>
        <p:nvSpPr>
          <p:cNvPr id="36" name="テキスト ボックス 35">
            <a:extLst>
              <a:ext uri="{FF2B5EF4-FFF2-40B4-BE49-F238E27FC236}">
                <a16:creationId xmlns:a16="http://schemas.microsoft.com/office/drawing/2014/main" id="{CAC8A8D6-E5B8-48D4-A2BC-77525D87A14B}"/>
              </a:ext>
            </a:extLst>
          </p:cNvPr>
          <p:cNvSpPr txBox="1"/>
          <p:nvPr/>
        </p:nvSpPr>
        <p:spPr>
          <a:xfrm>
            <a:off x="356891" y="3241315"/>
            <a:ext cx="4529434" cy="842012"/>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①チャレンジカップ「アイデア募集」コンペを開催。</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②バリエーションを変えて優れた３事業を採用、商店街から事業の実現に必要な支援を</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実施。</a:t>
            </a:r>
            <a:endParaRPr lang="en-US" altLang="ja-JP" sz="1000"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③集客</a:t>
            </a:r>
            <a:r>
              <a:rPr lang="en-US" altLang="ja-JP" sz="1000" dirty="0">
                <a:solidFill>
                  <a:prstClr val="black"/>
                </a:solidFill>
                <a:latin typeface="Meiryo UI" panose="020B0604030504040204" pitchFamily="50" charset="-128"/>
                <a:ea typeface="Meiryo UI" panose="020B0604030504040204" pitchFamily="50" charset="-128"/>
              </a:rPr>
              <a:t>No</a:t>
            </a:r>
            <a:r>
              <a:rPr lang="ja-JP" altLang="en-US" sz="1000" dirty="0">
                <a:solidFill>
                  <a:prstClr val="black"/>
                </a:solidFill>
                <a:latin typeface="Meiryo UI" panose="020B0604030504040204" pitchFamily="50" charset="-128"/>
                <a:ea typeface="Meiryo UI" panose="020B0604030504040204" pitchFamily="50" charset="-128"/>
              </a:rPr>
              <a:t>１事業にはさらなる高みへのチャレンジ権や定期・常設営業権などを贈呈。</a:t>
            </a:r>
          </a:p>
        </p:txBody>
      </p:sp>
      <p:sp>
        <p:nvSpPr>
          <p:cNvPr id="37" name="テキスト ボックス 36">
            <a:extLst>
              <a:ext uri="{FF2B5EF4-FFF2-40B4-BE49-F238E27FC236}">
                <a16:creationId xmlns:a16="http://schemas.microsoft.com/office/drawing/2014/main" id="{CAC8A8D6-E5B8-48D4-A2BC-77525D87A14B}"/>
              </a:ext>
            </a:extLst>
          </p:cNvPr>
          <p:cNvSpPr txBox="1"/>
          <p:nvPr/>
        </p:nvSpPr>
        <p:spPr>
          <a:xfrm>
            <a:off x="356891" y="4347158"/>
            <a:ext cx="4401530" cy="599740"/>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①空き店舗の確保（家主との交渉）。</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②店舗設営機材・商品の確保。</a:t>
            </a: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③事業広報（チラシ折り込み、</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で発信）など。</a:t>
            </a:r>
          </a:p>
        </p:txBody>
      </p:sp>
      <p:sp>
        <p:nvSpPr>
          <p:cNvPr id="40" name="テキスト ボックス 39">
            <a:extLst>
              <a:ext uri="{FF2B5EF4-FFF2-40B4-BE49-F238E27FC236}">
                <a16:creationId xmlns:a16="http://schemas.microsoft.com/office/drawing/2014/main" id="{CAC8A8D6-E5B8-48D4-A2BC-77525D87A14B}"/>
              </a:ext>
            </a:extLst>
          </p:cNvPr>
          <p:cNvSpPr txBox="1"/>
          <p:nvPr/>
        </p:nvSpPr>
        <p:spPr>
          <a:xfrm>
            <a:off x="275770" y="1089406"/>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期間限定！自分のお店プロジェクト　</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＝新しいアイデア、若いエッセンスの注入。刺激、世代間の交流＝</a:t>
            </a:r>
          </a:p>
        </p:txBody>
      </p:sp>
      <p:pic>
        <p:nvPicPr>
          <p:cNvPr id="6" name="図 5">
            <a:extLst>
              <a:ext uri="{FF2B5EF4-FFF2-40B4-BE49-F238E27FC236}">
                <a16:creationId xmlns:a16="http://schemas.microsoft.com/office/drawing/2014/main" id="{CE5220D0-1925-4180-925E-E6A1303694FC}"/>
              </a:ext>
            </a:extLst>
          </p:cNvPr>
          <p:cNvPicPr>
            <a:picLocks noChangeAspect="1"/>
          </p:cNvPicPr>
          <p:nvPr/>
        </p:nvPicPr>
        <p:blipFill rotWithShape="1">
          <a:blip r:embed="rId2"/>
          <a:srcRect l="5346" t="14038" r="7289" b="24088"/>
          <a:stretch/>
        </p:blipFill>
        <p:spPr>
          <a:xfrm>
            <a:off x="3061387" y="1581113"/>
            <a:ext cx="1656677" cy="943720"/>
          </a:xfrm>
          <a:prstGeom prst="rect">
            <a:avLst/>
          </a:prstGeom>
        </p:spPr>
      </p:pic>
      <p:sp>
        <p:nvSpPr>
          <p:cNvPr id="52" name="角丸四角形 30">
            <a:extLst>
              <a:ext uri="{FF2B5EF4-FFF2-40B4-BE49-F238E27FC236}">
                <a16:creationId xmlns:a16="http://schemas.microsoft.com/office/drawing/2014/main" id="{BC467741-E3AA-4AD8-9530-9CBFB3A6A9FB}"/>
              </a:ext>
            </a:extLst>
          </p:cNvPr>
          <p:cNvSpPr/>
          <p:nvPr/>
        </p:nvSpPr>
        <p:spPr bwMode="auto">
          <a:xfrm>
            <a:off x="275770" y="502698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3" name="テキスト ボックス 52">
            <a:extLst>
              <a:ext uri="{FF2B5EF4-FFF2-40B4-BE49-F238E27FC236}">
                <a16:creationId xmlns:a16="http://schemas.microsoft.com/office/drawing/2014/main" id="{BA5CC82C-8386-477A-8355-6B892912E78E}"/>
              </a:ext>
            </a:extLst>
          </p:cNvPr>
          <p:cNvSpPr txBox="1"/>
          <p:nvPr/>
        </p:nvSpPr>
        <p:spPr>
          <a:xfrm>
            <a:off x="356891" y="5289092"/>
            <a:ext cx="3241471" cy="408933"/>
          </a:xfrm>
          <a:prstGeom prst="rect">
            <a:avLst/>
          </a:prstGeom>
          <a:noFill/>
          <a:ln>
            <a:noFill/>
            <a:prstDash val="dashDot"/>
          </a:ln>
        </p:spPr>
        <p:txBody>
          <a:bodyPr wrap="square" rtlCol="0">
            <a:noAutofit/>
          </a:bodyPr>
          <a:lstStyle/>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①審査会場での</a:t>
            </a:r>
            <a:r>
              <a:rPr lang="en-US" altLang="ja-JP" sz="1000" dirty="0">
                <a:solidFill>
                  <a:prstClr val="black"/>
                </a:solidFill>
                <a:latin typeface="Meiryo UI" panose="020B0604030504040204" pitchFamily="50" charset="-128"/>
                <a:ea typeface="Meiryo UI" panose="020B0604030504040204" pitchFamily="50" charset="-128"/>
              </a:rPr>
              <a:t>3</a:t>
            </a:r>
            <a:r>
              <a:rPr lang="ja-JP" altLang="en-US" sz="1000" dirty="0">
                <a:solidFill>
                  <a:prstClr val="black"/>
                </a:solidFill>
                <a:latin typeface="Meiryo UI" panose="020B0604030504040204" pitchFamily="50" charset="-128"/>
                <a:ea typeface="Meiryo UI" panose="020B0604030504040204" pitchFamily="50" charset="-128"/>
              </a:rPr>
              <a:t>密対策が必要。　</a:t>
            </a:r>
          </a:p>
          <a:p>
            <a:pPr marL="88900" lvl="0" indent="-8890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②参加者や運営スタッフのマスクやフェイスシールド着用を励行。</a:t>
            </a:r>
          </a:p>
        </p:txBody>
      </p:sp>
      <p:pic>
        <p:nvPicPr>
          <p:cNvPr id="56" name="図 55">
            <a:extLst>
              <a:ext uri="{FF2B5EF4-FFF2-40B4-BE49-F238E27FC236}">
                <a16:creationId xmlns:a16="http://schemas.microsoft.com/office/drawing/2014/main" id="{A609CDCF-66D3-4FAB-A7FD-119AF823F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36" y="5702457"/>
            <a:ext cx="653143" cy="924850"/>
          </a:xfrm>
          <a:prstGeom prst="rect">
            <a:avLst/>
          </a:prstGeom>
        </p:spPr>
      </p:pic>
      <p:pic>
        <p:nvPicPr>
          <p:cNvPr id="57" name="図 56">
            <a:extLst>
              <a:ext uri="{FF2B5EF4-FFF2-40B4-BE49-F238E27FC236}">
                <a16:creationId xmlns:a16="http://schemas.microsoft.com/office/drawing/2014/main" id="{E37B65DE-DDE3-4D47-8817-5578969F4D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32202" y="5698310"/>
            <a:ext cx="653143" cy="924279"/>
          </a:xfrm>
          <a:prstGeom prst="rect">
            <a:avLst/>
          </a:prstGeom>
          <a:ln w="76200">
            <a:noFill/>
          </a:ln>
        </p:spPr>
      </p:pic>
      <p:pic>
        <p:nvPicPr>
          <p:cNvPr id="58" name="図 57">
            <a:extLst>
              <a:ext uri="{FF2B5EF4-FFF2-40B4-BE49-F238E27FC236}">
                <a16:creationId xmlns:a16="http://schemas.microsoft.com/office/drawing/2014/main" id="{CAA1F063-4FDC-42EF-B574-55DC2431B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270" y="5702457"/>
            <a:ext cx="653143" cy="924850"/>
          </a:xfrm>
          <a:prstGeom prst="rect">
            <a:avLst/>
          </a:prstGeom>
        </p:spPr>
      </p:pic>
      <p:sp>
        <p:nvSpPr>
          <p:cNvPr id="19" name="正方形/長方形 18">
            <a:extLst>
              <a:ext uri="{FF2B5EF4-FFF2-40B4-BE49-F238E27FC236}">
                <a16:creationId xmlns:a16="http://schemas.microsoft.com/office/drawing/2014/main" id="{0C08D1FB-C731-4D46-8AA8-66AD6D14AAC2}"/>
              </a:ext>
            </a:extLst>
          </p:cNvPr>
          <p:cNvSpPr/>
          <p:nvPr/>
        </p:nvSpPr>
        <p:spPr>
          <a:xfrm>
            <a:off x="4968874" y="706657"/>
            <a:ext cx="4610555" cy="3572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93662"/>
            <a:r>
              <a:rPr lang="en-US" altLang="ja-JP" sz="1600" dirty="0">
                <a:solidFill>
                  <a:schemeClr val="tx1"/>
                </a:solidFill>
                <a:latin typeface="Meiryo UI" panose="020B0604030504040204" pitchFamily="50" charset="-128"/>
                <a:ea typeface="Meiryo UI" panose="020B0604030504040204" pitchFamily="50" charset="-128"/>
              </a:rPr>
              <a:t>(4)-4</a:t>
            </a:r>
            <a:r>
              <a:rPr lang="ja-JP" altLang="en-US" sz="1600" dirty="0">
                <a:solidFill>
                  <a:schemeClr val="tx1"/>
                </a:solidFill>
                <a:latin typeface="Meiryo UI" panose="020B0604030504040204" pitchFamily="50" charset="-128"/>
                <a:ea typeface="Meiryo UI" panose="020B0604030504040204" pitchFamily="50" charset="-128"/>
              </a:rPr>
              <a:t>　商店街テイクアウト食堂</a:t>
            </a:r>
          </a:p>
        </p:txBody>
      </p:sp>
      <p:sp>
        <p:nvSpPr>
          <p:cNvPr id="20" name="テキスト ボックス 19">
            <a:extLst>
              <a:ext uri="{FF2B5EF4-FFF2-40B4-BE49-F238E27FC236}">
                <a16:creationId xmlns:a16="http://schemas.microsoft.com/office/drawing/2014/main" id="{9624FA34-9CCD-4F8D-99D2-B80EBA15D9E4}"/>
              </a:ext>
            </a:extLst>
          </p:cNvPr>
          <p:cNvSpPr txBox="1"/>
          <p:nvPr/>
        </p:nvSpPr>
        <p:spPr>
          <a:xfrm>
            <a:off x="4962684" y="1092532"/>
            <a:ext cx="4610555" cy="385336"/>
          </a:xfrm>
          <a:prstGeom prst="rect">
            <a:avLst/>
          </a:prstGeom>
          <a:noFill/>
          <a:ln>
            <a:noFill/>
            <a:prstDash val="dashDot"/>
          </a:ln>
        </p:spPr>
        <p:txBody>
          <a:bodyPr wrap="square" rtlCol="0">
            <a:noAutofit/>
          </a:bodyPr>
          <a:lstStyle/>
          <a:p>
            <a:pPr marL="93662"/>
            <a:r>
              <a:rPr lang="ja-JP" altLang="en-US" sz="1100" b="1" dirty="0">
                <a:latin typeface="Meiryo UI" panose="020B0604030504040204" pitchFamily="50" charset="-128"/>
                <a:ea typeface="Meiryo UI" panose="020B0604030504040204" pitchFamily="50" charset="-128"/>
              </a:rPr>
              <a:t>自宅で外食気分。おいしさそのまま気軽に満喫　</a:t>
            </a:r>
            <a:endParaRPr lang="en-US" altLang="ja-JP" sz="1100" b="1" dirty="0">
              <a:latin typeface="Meiryo UI" panose="020B0604030504040204" pitchFamily="50" charset="-128"/>
              <a:ea typeface="Meiryo UI" panose="020B0604030504040204" pitchFamily="50" charset="-128"/>
            </a:endParaRPr>
          </a:p>
          <a:p>
            <a:pPr marL="93662"/>
            <a:r>
              <a:rPr lang="ja-JP" altLang="en-US" sz="1000" dirty="0">
                <a:latin typeface="Meiryo UI" panose="020B0604030504040204" pitchFamily="50" charset="-128"/>
                <a:ea typeface="Meiryo UI" panose="020B0604030504040204" pitchFamily="50" charset="-128"/>
              </a:rPr>
              <a:t>＝新たな販売方法へのチャレンジ促進＝</a:t>
            </a:r>
          </a:p>
        </p:txBody>
      </p:sp>
      <p:sp>
        <p:nvSpPr>
          <p:cNvPr id="21" name="角丸四角形 25">
            <a:extLst>
              <a:ext uri="{FF2B5EF4-FFF2-40B4-BE49-F238E27FC236}">
                <a16:creationId xmlns:a16="http://schemas.microsoft.com/office/drawing/2014/main" id="{E2251F7C-EEBD-48C5-9655-EDD2D4E16797}"/>
              </a:ext>
            </a:extLst>
          </p:cNvPr>
          <p:cNvSpPr/>
          <p:nvPr/>
        </p:nvSpPr>
        <p:spPr bwMode="auto">
          <a:xfrm>
            <a:off x="4982271" y="221735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取組み内容例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2" name="角丸四角形 28">
            <a:extLst>
              <a:ext uri="{FF2B5EF4-FFF2-40B4-BE49-F238E27FC236}">
                <a16:creationId xmlns:a16="http://schemas.microsoft.com/office/drawing/2014/main" id="{D99C9EAD-E0D1-4FA4-9084-DF1F1594D275}"/>
              </a:ext>
            </a:extLst>
          </p:cNvPr>
          <p:cNvSpPr/>
          <p:nvPr/>
        </p:nvSpPr>
        <p:spPr bwMode="auto">
          <a:xfrm>
            <a:off x="4982271" y="1505119"/>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事業概要</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角丸四角形 29">
            <a:extLst>
              <a:ext uri="{FF2B5EF4-FFF2-40B4-BE49-F238E27FC236}">
                <a16:creationId xmlns:a16="http://schemas.microsoft.com/office/drawing/2014/main" id="{6B8822E6-B7C6-4089-AEA0-948FBC6A12B1}"/>
              </a:ext>
            </a:extLst>
          </p:cNvPr>
          <p:cNvSpPr/>
          <p:nvPr/>
        </p:nvSpPr>
        <p:spPr bwMode="auto">
          <a:xfrm>
            <a:off x="4982271" y="3098440"/>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事前準備例</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4" name="角丸四角形 30">
            <a:extLst>
              <a:ext uri="{FF2B5EF4-FFF2-40B4-BE49-F238E27FC236}">
                <a16:creationId xmlns:a16="http://schemas.microsoft.com/office/drawing/2014/main" id="{352A0916-2986-4971-8ABE-4C49502BDC05}"/>
              </a:ext>
            </a:extLst>
          </p:cNvPr>
          <p:cNvSpPr/>
          <p:nvPr/>
        </p:nvSpPr>
        <p:spPr bwMode="auto">
          <a:xfrm>
            <a:off x="4982271" y="4298122"/>
            <a:ext cx="1296144" cy="252000"/>
          </a:xfrm>
          <a:prstGeom prst="roundRect">
            <a:avLst>
              <a:gd name="adj" fmla="val 50000"/>
            </a:avLst>
          </a:prstGeom>
          <a:solidFill>
            <a:srgbClr val="0070C0"/>
          </a:solidFill>
          <a:ln>
            <a:noFill/>
          </a:ln>
          <a:effectLst/>
        </p:spPr>
        <p:txBody>
          <a:bodyPr vert="horz" wrap="square" lIns="0" tIns="0" rIns="0" bIns="0" numCol="1" rtlCol="0" anchor="ctr" anchorCtr="1" compatLnSpc="1">
            <a:prstTxWarp prst="textNoShape">
              <a:avLst/>
            </a:prstTxWarp>
            <a:noAutofit/>
          </a:bodyPr>
          <a:lstStyle/>
          <a:p>
            <a:pPr lvl="0" algn="ctr"/>
            <a:r>
              <a:rPr lang="ja-JP" altLang="en-US"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主な注意事項</a:t>
            </a:r>
            <a:endParaRPr lang="en-US" altLang="ja-JP" sz="11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92058874-9D95-4753-9CA4-3491ECDCD44D}"/>
              </a:ext>
            </a:extLst>
          </p:cNvPr>
          <p:cNvSpPr txBox="1"/>
          <p:nvPr/>
        </p:nvSpPr>
        <p:spPr>
          <a:xfrm>
            <a:off x="5063392" y="1765772"/>
            <a:ext cx="3442751" cy="412689"/>
          </a:xfrm>
          <a:prstGeom prst="rect">
            <a:avLst/>
          </a:prstGeom>
          <a:noFill/>
          <a:ln>
            <a:noFill/>
            <a:prstDash val="dashDot"/>
          </a:ln>
        </p:spPr>
        <p:txBody>
          <a:bodyPr wrap="square" rtlCol="0">
            <a:noAutofit/>
          </a:bodyPr>
          <a:lstStyle/>
          <a:p>
            <a:pPr lvl="0">
              <a:defRPr/>
            </a:pPr>
            <a:r>
              <a:rPr lang="ja-JP" altLang="en-US" sz="1000" dirty="0">
                <a:solidFill>
                  <a:prstClr val="black"/>
                </a:solidFill>
                <a:latin typeface="Meiryo UI" panose="020B0604030504040204" pitchFamily="50" charset="-128"/>
                <a:ea typeface="Meiryo UI" panose="020B0604030504040204" pitchFamily="50" charset="-128"/>
              </a:rPr>
              <a:t>飲食店構成比が高い商店街が対象となる</a:t>
            </a:r>
          </a:p>
          <a:p>
            <a:pPr lvl="0">
              <a:defRPr/>
            </a:pPr>
            <a:r>
              <a:rPr lang="ja-JP" altLang="en-US" sz="1000" dirty="0">
                <a:solidFill>
                  <a:prstClr val="black"/>
                </a:solidFill>
                <a:latin typeface="Meiryo UI" panose="020B0604030504040204" pitchFamily="50" charset="-128"/>
                <a:ea typeface="Meiryo UI" panose="020B0604030504040204" pitchFamily="50" charset="-128"/>
              </a:rPr>
              <a:t>テイクアウト店舗</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キャンペーンを実施。</a:t>
            </a:r>
          </a:p>
        </p:txBody>
      </p:sp>
      <p:sp>
        <p:nvSpPr>
          <p:cNvPr id="27" name="テキスト ボックス 26">
            <a:extLst>
              <a:ext uri="{FF2B5EF4-FFF2-40B4-BE49-F238E27FC236}">
                <a16:creationId xmlns:a16="http://schemas.microsoft.com/office/drawing/2014/main" id="{D7B52631-2E9A-4008-AA0B-D8A450C478FC}"/>
              </a:ext>
            </a:extLst>
          </p:cNvPr>
          <p:cNvSpPr txBox="1"/>
          <p:nvPr/>
        </p:nvSpPr>
        <p:spPr>
          <a:xfrm>
            <a:off x="5063392" y="2478843"/>
            <a:ext cx="4529434" cy="573470"/>
          </a:xfrm>
          <a:prstGeom prst="rect">
            <a:avLst/>
          </a:prstGeom>
          <a:noFill/>
          <a:ln>
            <a:noFill/>
            <a:prstDash val="dashDot"/>
          </a:ln>
        </p:spPr>
        <p:txBody>
          <a:bodyPr wrap="square" rtlCol="0">
            <a:noAutofit/>
          </a:bodyPr>
          <a:lstStyle/>
          <a:p>
            <a:pPr>
              <a:defRPr/>
            </a:pPr>
            <a:r>
              <a:rPr lang="ja-JP" altLang="en-US" sz="1000" dirty="0">
                <a:solidFill>
                  <a:prstClr val="black"/>
                </a:solidFill>
                <a:latin typeface="Meiryo UI" panose="020B0604030504040204" pitchFamily="50" charset="-128"/>
                <a:ea typeface="Meiryo UI" panose="020B0604030504040204" pitchFamily="50" charset="-128"/>
              </a:rPr>
              <a:t>①</a:t>
            </a:r>
            <a:r>
              <a:rPr lang="ja-JP" altLang="en-US" sz="1000" dirty="0">
                <a:solidFill>
                  <a:prstClr val="black">
                    <a:lumMod val="75000"/>
                    <a:lumOff val="25000"/>
                  </a:prstClr>
                </a:solidFill>
                <a:latin typeface="Meiryo UI" panose="020B0604030504040204" pitchFamily="50" charset="-128"/>
                <a:ea typeface="Meiryo UI" panose="020B0604030504040204" pitchFamily="50" charset="-128"/>
              </a:rPr>
              <a:t>テイクアウトの特設サイトの立ち上げ、キャンペーン実施をメディア等で</a:t>
            </a:r>
            <a:endParaRPr lang="en-US" altLang="ja-JP" sz="1000" dirty="0">
              <a:solidFill>
                <a:prstClr val="black">
                  <a:lumMod val="75000"/>
                  <a:lumOff val="25000"/>
                </a:prstClr>
              </a:solidFill>
              <a:latin typeface="Meiryo UI" panose="020B0604030504040204" pitchFamily="50" charset="-128"/>
              <a:ea typeface="Meiryo UI" panose="020B0604030504040204" pitchFamily="50" charset="-128"/>
            </a:endParaRPr>
          </a:p>
          <a:p>
            <a:pPr>
              <a:defRPr/>
            </a:pPr>
            <a:r>
              <a:rPr lang="ja-JP" altLang="en-US" sz="1000" dirty="0">
                <a:solidFill>
                  <a:prstClr val="black">
                    <a:lumMod val="75000"/>
                    <a:lumOff val="25000"/>
                  </a:prstClr>
                </a:solidFill>
                <a:latin typeface="Meiryo UI" panose="020B0604030504040204" pitchFamily="50" charset="-128"/>
                <a:ea typeface="Meiryo UI" panose="020B0604030504040204" pitchFamily="50" charset="-128"/>
              </a:rPr>
              <a:t>　 発信することで、商店街の取組みの紹介や店舗への注文促進、</a:t>
            </a:r>
            <a:endParaRPr lang="en-US" altLang="ja-JP" sz="1000" dirty="0">
              <a:solidFill>
                <a:prstClr val="black">
                  <a:lumMod val="75000"/>
                  <a:lumOff val="25000"/>
                </a:prstClr>
              </a:solidFill>
              <a:latin typeface="Meiryo UI" panose="020B0604030504040204" pitchFamily="50" charset="-128"/>
              <a:ea typeface="Meiryo UI" panose="020B0604030504040204" pitchFamily="50" charset="-128"/>
            </a:endParaRPr>
          </a:p>
          <a:p>
            <a:pPr>
              <a:defRPr/>
            </a:pPr>
            <a:r>
              <a:rPr lang="en-US" altLang="ja-JP" sz="1000" dirty="0">
                <a:solidFill>
                  <a:prstClr val="black">
                    <a:lumMod val="75000"/>
                    <a:lumOff val="25000"/>
                  </a:prstClr>
                </a:solidFill>
                <a:latin typeface="Meiryo UI" panose="020B0604030504040204" pitchFamily="50" charset="-128"/>
                <a:ea typeface="Meiryo UI" panose="020B0604030504040204" pitchFamily="50" charset="-128"/>
              </a:rPr>
              <a:t>   SNS</a:t>
            </a:r>
            <a:r>
              <a:rPr lang="ja-JP" altLang="en-US" sz="1000" dirty="0">
                <a:solidFill>
                  <a:prstClr val="black">
                    <a:lumMod val="75000"/>
                    <a:lumOff val="25000"/>
                  </a:prstClr>
                </a:solidFill>
                <a:latin typeface="Meiryo UI" panose="020B0604030504040204" pitchFamily="50" charset="-128"/>
                <a:ea typeface="Meiryo UI" panose="020B0604030504040204" pitchFamily="50" charset="-128"/>
              </a:rPr>
              <a:t>での拡散など複数の集客へのプラス効果を</a:t>
            </a:r>
            <a:r>
              <a:rPr lang="en-US" altLang="ja-JP" sz="1000" dirty="0">
                <a:solidFill>
                  <a:prstClr val="black">
                    <a:lumMod val="75000"/>
                    <a:lumOff val="25000"/>
                  </a:prstClr>
                </a:solidFill>
                <a:latin typeface="Meiryo UI" panose="020B0604030504040204" pitchFamily="50" charset="-128"/>
                <a:ea typeface="Meiryo UI" panose="020B0604030504040204" pitchFamily="50" charset="-128"/>
              </a:rPr>
              <a:t>PR</a:t>
            </a:r>
            <a:r>
              <a:rPr lang="ja-JP" altLang="en-US" sz="1000" dirty="0">
                <a:solidFill>
                  <a:prstClr val="black">
                    <a:lumMod val="75000"/>
                    <a:lumOff val="25000"/>
                  </a:prstClr>
                </a:solidFill>
                <a:latin typeface="Meiryo UI" panose="020B0604030504040204" pitchFamily="50" charset="-128"/>
                <a:ea typeface="Meiryo UI" panose="020B0604030504040204" pitchFamily="50" charset="-128"/>
              </a:rPr>
              <a:t>。</a:t>
            </a:r>
            <a:endParaRPr lang="en-US" altLang="ja-JP" sz="1000" dirty="0">
              <a:solidFill>
                <a:prstClr val="black">
                  <a:lumMod val="75000"/>
                  <a:lumOff val="25000"/>
                </a:prstClr>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73DD2802-6C90-48CA-958E-32B944290440}"/>
              </a:ext>
            </a:extLst>
          </p:cNvPr>
          <p:cNvSpPr txBox="1"/>
          <p:nvPr/>
        </p:nvSpPr>
        <p:spPr>
          <a:xfrm>
            <a:off x="5063392" y="3352088"/>
            <a:ext cx="4529434" cy="924850"/>
          </a:xfrm>
          <a:prstGeom prst="rect">
            <a:avLst/>
          </a:prstGeom>
          <a:noFill/>
          <a:ln>
            <a:noFill/>
            <a:prstDash val="dashDot"/>
          </a:ln>
        </p:spPr>
        <p:txBody>
          <a:bodyPr wrap="square" rtlCol="0">
            <a:noAutofit/>
          </a:bodyPr>
          <a:lstStyle/>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①サイト</a:t>
            </a:r>
            <a:r>
              <a:rPr lang="en-US" altLang="ja-JP" sz="1000" dirty="0">
                <a:solidFill>
                  <a:prstClr val="black"/>
                </a:solidFill>
                <a:latin typeface="Meiryo UI" panose="020B0604030504040204" pitchFamily="50" charset="-128"/>
                <a:ea typeface="Meiryo UI" panose="020B0604030504040204" pitchFamily="50" charset="-128"/>
              </a:rPr>
              <a:t>PR</a:t>
            </a:r>
            <a:r>
              <a:rPr lang="ja-JP" altLang="en-US" sz="1000" dirty="0">
                <a:solidFill>
                  <a:prstClr val="black"/>
                </a:solidFill>
                <a:latin typeface="Meiryo UI" panose="020B0604030504040204" pitchFamily="50" charset="-128"/>
                <a:ea typeface="Meiryo UI" panose="020B0604030504040204" pitchFamily="50" charset="-128"/>
              </a:rPr>
              <a:t>費</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街内掲示物、チラシ折込、</a:t>
            </a:r>
            <a:r>
              <a:rPr lang="en-US" altLang="ja-JP" sz="1000" dirty="0">
                <a:solidFill>
                  <a:prstClr val="black"/>
                </a:solidFill>
                <a:latin typeface="Meiryo UI" panose="020B0604030504040204" pitchFamily="50" charset="-128"/>
                <a:ea typeface="Meiryo UI" panose="020B0604030504040204" pitchFamily="50" charset="-128"/>
              </a:rPr>
              <a:t>SNS)</a:t>
            </a:r>
            <a:r>
              <a:rPr lang="ja-JP" altLang="en-US" sz="1000" dirty="0">
                <a:solidFill>
                  <a:prstClr val="black"/>
                </a:solidFill>
                <a:latin typeface="Meiryo UI" panose="020B0604030504040204" pitchFamily="50" charset="-128"/>
                <a:ea typeface="Meiryo UI" panose="020B0604030504040204" pitchFamily="50" charset="-128"/>
              </a:rPr>
              <a:t>など。</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②配達要員雇用費</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期間指定</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③受注集約環境整備</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レンタル品対応</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ＭＳ Ｐゴシック" panose="020B0600070205080204" pitchFamily="50" charset="-128"/>
                <a:ea typeface="ＭＳ Ｐゴシック" panose="020B0600070205080204" pitchFamily="50" charset="-128"/>
              </a:rPr>
              <a:t>。</a:t>
            </a:r>
            <a:endParaRPr lang="en-US" altLang="ja-JP" sz="1000" dirty="0">
              <a:solidFill>
                <a:prstClr val="black"/>
              </a:solidFill>
              <a:latin typeface="ＭＳ Ｐゴシック" panose="020B0600070205080204" pitchFamily="50" charset="-128"/>
              <a:ea typeface="ＭＳ Ｐゴシック" panose="020B0600070205080204" pitchFamily="50" charset="-128"/>
            </a:endParaRPr>
          </a:p>
          <a:p>
            <a:pPr lvl="0"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④コンサルティング相談など。</a:t>
            </a:r>
            <a:r>
              <a:rPr lang="ja-JP" altLang="en-US" sz="1000" dirty="0">
                <a:solidFill>
                  <a:prstClr val="black"/>
                </a:solidFill>
                <a:latin typeface="ＭＳ Ｐゴシック" panose="020B0600070205080204" pitchFamily="50" charset="-128"/>
                <a:ea typeface="ＭＳ Ｐゴシック" panose="020B0600070205080204" pitchFamily="50" charset="-128"/>
              </a:rPr>
              <a:t>　</a:t>
            </a:r>
            <a:endParaRPr lang="en-US" altLang="ja-JP" sz="1000" dirty="0">
              <a:solidFill>
                <a:prstClr val="black"/>
              </a:solidFill>
              <a:latin typeface="ＭＳ Ｐゴシック" panose="020B0600070205080204" pitchFamily="50" charset="-128"/>
              <a:ea typeface="ＭＳ Ｐゴシック" panose="020B0600070205080204" pitchFamily="50" charset="-128"/>
            </a:endParaRPr>
          </a:p>
          <a:p>
            <a:pPr fontAlgn="base">
              <a:spcBef>
                <a:spcPct val="0"/>
              </a:spcBef>
              <a:spcAft>
                <a:spcPct val="0"/>
              </a:spcAft>
              <a:defRPr/>
            </a:pP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中長期的には商店街組織で事業費捻出を検討。　　　　</a:t>
            </a:r>
            <a:r>
              <a:rPr lang="ja-JP" altLang="en-US" sz="1200" dirty="0">
                <a:solidFill>
                  <a:prstClr val="black"/>
                </a:solidFill>
                <a:latin typeface="Meiryo UI" panose="020B0604030504040204" pitchFamily="50" charset="-128"/>
                <a:ea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endParaRPr>
          </a:p>
          <a:p>
            <a:pPr lvl="0" fontAlgn="base">
              <a:spcBef>
                <a:spcPct val="0"/>
              </a:spcBef>
              <a:spcAft>
                <a:spcPct val="0"/>
              </a:spcAft>
              <a:defRPr/>
            </a:pP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20869AD6-F5DD-4C95-AD01-A6003194C97C}"/>
              </a:ext>
            </a:extLst>
          </p:cNvPr>
          <p:cNvSpPr txBox="1"/>
          <p:nvPr/>
        </p:nvSpPr>
        <p:spPr>
          <a:xfrm>
            <a:off x="5063392" y="4560234"/>
            <a:ext cx="4509847" cy="1183944"/>
          </a:xfrm>
          <a:prstGeom prst="rect">
            <a:avLst/>
          </a:prstGeom>
          <a:noFill/>
          <a:ln>
            <a:noFill/>
            <a:prstDash val="dashDot"/>
          </a:ln>
        </p:spPr>
        <p:txBody>
          <a:bodyPr wrap="square" rtlCol="0">
            <a:noAutofit/>
          </a:bodyPr>
          <a:lstStyle/>
          <a:p>
            <a:pPr marL="177800" indent="-177800">
              <a:defRPr/>
            </a:pPr>
            <a:r>
              <a:rPr lang="ja-JP" altLang="en-US" sz="1000" dirty="0">
                <a:solidFill>
                  <a:prstClr val="black"/>
                </a:solidFill>
                <a:latin typeface="Meiryo UI" panose="020B0604030504040204" pitchFamily="50" charset="-128"/>
                <a:ea typeface="Meiryo UI" panose="020B0604030504040204" pitchFamily="50" charset="-128"/>
              </a:rPr>
              <a:t>①飲食店の営業許可施設であれば、お店で提供しているメニュー等をすぐに喫食する</a:t>
            </a:r>
            <a:r>
              <a:rPr lang="ja-JP" altLang="en-US" sz="1000" dirty="0" err="1">
                <a:solidFill>
                  <a:prstClr val="black"/>
                </a:solidFill>
                <a:latin typeface="Meiryo UI" panose="020B0604030504040204" pitchFamily="50" charset="-128"/>
                <a:ea typeface="Meiryo UI" panose="020B0604030504040204" pitchFamily="50" charset="-128"/>
              </a:rPr>
              <a:t>こ</a:t>
            </a:r>
            <a:endParaRPr lang="en-US" altLang="ja-JP" sz="1000" dirty="0">
              <a:solidFill>
                <a:prstClr val="black"/>
              </a:solidFill>
              <a:latin typeface="Meiryo UI" panose="020B0604030504040204" pitchFamily="50" charset="-128"/>
              <a:ea typeface="Meiryo UI" panose="020B0604030504040204" pitchFamily="50" charset="-128"/>
            </a:endParaRPr>
          </a:p>
          <a:p>
            <a:pPr marL="177800" indent="-177800">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err="1">
                <a:solidFill>
                  <a:prstClr val="black"/>
                </a:solidFill>
                <a:latin typeface="Meiryo UI" panose="020B0604030504040204" pitchFamily="50" charset="-128"/>
                <a:ea typeface="Meiryo UI" panose="020B0604030504040204" pitchFamily="50" charset="-128"/>
              </a:rPr>
              <a:t>とを</a:t>
            </a:r>
            <a:r>
              <a:rPr lang="ja-JP" altLang="en-US" sz="1000" dirty="0">
                <a:solidFill>
                  <a:prstClr val="black"/>
                </a:solidFill>
                <a:latin typeface="Meiryo UI" panose="020B0604030504040204" pitchFamily="50" charset="-128"/>
                <a:ea typeface="Meiryo UI" panose="020B0604030504040204" pitchFamily="50" charset="-128"/>
              </a:rPr>
              <a:t>前提としてテイクアウトやデリバリーすることは、新たな許可や変更の届出なく可能。</a:t>
            </a:r>
            <a:endParaRPr lang="en-US" altLang="ja-JP" sz="1000" dirty="0">
              <a:solidFill>
                <a:prstClr val="black"/>
              </a:solidFill>
              <a:latin typeface="Meiryo UI" panose="020B0604030504040204" pitchFamily="50" charset="-128"/>
              <a:ea typeface="Meiryo UI" panose="020B0604030504040204" pitchFamily="50" charset="-128"/>
            </a:endParaRPr>
          </a:p>
          <a:p>
            <a:pPr marL="177800" indent="-177800">
              <a:defRPr/>
            </a:pPr>
            <a:r>
              <a:rPr lang="ja-JP" altLang="en-US" sz="1000" dirty="0">
                <a:solidFill>
                  <a:prstClr val="black"/>
                </a:solidFill>
                <a:latin typeface="Meiryo UI" panose="020B0604030504040204" pitchFamily="50" charset="-128"/>
                <a:ea typeface="Meiryo UI" panose="020B0604030504040204" pitchFamily="50" charset="-128"/>
              </a:rPr>
              <a:t>②ただし、いわゆる弁当やそうざいパック等については、調理・販売方法などにより喫食ま</a:t>
            </a:r>
            <a:endParaRPr lang="en-US" altLang="ja-JP" sz="1000" dirty="0">
              <a:solidFill>
                <a:prstClr val="black"/>
              </a:solidFill>
              <a:latin typeface="Meiryo UI" panose="020B0604030504040204" pitchFamily="50" charset="-128"/>
              <a:ea typeface="Meiryo UI" panose="020B0604030504040204" pitchFamily="50" charset="-128"/>
            </a:endParaRPr>
          </a:p>
          <a:p>
            <a:pPr marL="177800" indent="-177800">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err="1">
                <a:solidFill>
                  <a:prstClr val="black"/>
                </a:solidFill>
                <a:latin typeface="Meiryo UI" panose="020B0604030504040204" pitchFamily="50" charset="-128"/>
                <a:ea typeface="Meiryo UI" panose="020B0604030504040204" pitchFamily="50" charset="-128"/>
              </a:rPr>
              <a:t>での</a:t>
            </a:r>
            <a:r>
              <a:rPr lang="ja-JP" altLang="en-US" sz="1000" dirty="0">
                <a:solidFill>
                  <a:prstClr val="black"/>
                </a:solidFill>
                <a:latin typeface="Meiryo UI" panose="020B0604030504040204" pitchFamily="50" charset="-128"/>
                <a:ea typeface="Meiryo UI" panose="020B0604030504040204" pitchFamily="50" charset="-128"/>
              </a:rPr>
              <a:t>時間が長くなることで、食中毒のリスクが高まるため、許可や設備変更が必要な</a:t>
            </a:r>
            <a:endParaRPr lang="en-US" altLang="ja-JP" sz="1000" dirty="0">
              <a:solidFill>
                <a:prstClr val="black"/>
              </a:solidFill>
              <a:latin typeface="Meiryo UI" panose="020B0604030504040204" pitchFamily="50" charset="-128"/>
              <a:ea typeface="Meiryo UI" panose="020B0604030504040204" pitchFamily="50" charset="-128"/>
            </a:endParaRPr>
          </a:p>
          <a:p>
            <a:pPr marL="177800" indent="-177800">
              <a:defRPr/>
            </a:pPr>
            <a:r>
              <a:rPr lang="en-US" altLang="ja-JP" sz="1000" dirty="0">
                <a:solidFill>
                  <a:prstClr val="black"/>
                </a:solidFill>
                <a:latin typeface="Meiryo UI" panose="020B0604030504040204" pitchFamily="50" charset="-128"/>
                <a:ea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rPr>
              <a:t>場合がある。　</a:t>
            </a:r>
            <a:r>
              <a:rPr lang="en-US" altLang="ja-JP" sz="1000" dirty="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詳細は、大阪府のウェブサイトで確認。</a:t>
            </a:r>
            <a:endParaRPr lang="en-US" altLang="ja-JP" sz="1000" dirty="0">
              <a:solidFill>
                <a:prstClr val="black"/>
              </a:solidFill>
              <a:latin typeface="Meiryo UI" panose="020B0604030504040204" pitchFamily="50" charset="-128"/>
              <a:ea typeface="Meiryo UI" panose="020B0604030504040204" pitchFamily="50" charset="-128"/>
            </a:endParaRPr>
          </a:p>
          <a:p>
            <a:pPr marL="177800" indent="-177800">
              <a:defRPr/>
            </a:pPr>
            <a:r>
              <a:rPr lang="ja-JP" altLang="en-US" sz="1000" dirty="0">
                <a:solidFill>
                  <a:prstClr val="black"/>
                </a:solidFill>
                <a:latin typeface="Meiryo UI" panose="020B0604030504040204" pitchFamily="50" charset="-128"/>
                <a:ea typeface="Meiryo UI" panose="020B0604030504040204" pitchFamily="50" charset="-128"/>
              </a:rPr>
              <a:t>　　</a:t>
            </a:r>
            <a:r>
              <a:rPr lang="en-US" altLang="ja-JP" sz="900" dirty="0">
                <a:solidFill>
                  <a:prstClr val="black"/>
                </a:solidFill>
                <a:latin typeface="Meiryo UI" panose="020B0604030504040204" pitchFamily="50" charset="-128"/>
                <a:ea typeface="Meiryo UI" panose="020B0604030504040204" pitchFamily="50" charset="-128"/>
                <a:hlinkClick r:id="rId6"/>
              </a:rPr>
              <a:t>http://www.pref.osaka.lg.jp/shokuhin/shinntyaku/osakatakuhai.html</a:t>
            </a:r>
            <a:endParaRPr lang="en-US" altLang="ja-JP" sz="900" b="1" dirty="0">
              <a:solidFill>
                <a:prstClr val="black"/>
              </a:solidFill>
              <a:latin typeface="Meiryo UI" panose="020B0604030504040204" pitchFamily="50" charset="-128"/>
              <a:ea typeface="Meiryo UI" panose="020B0604030504040204" pitchFamily="50" charset="-128"/>
            </a:endParaRPr>
          </a:p>
          <a:p>
            <a:pPr marL="88900" lvl="0" indent="-88900" fontAlgn="base">
              <a:spcBef>
                <a:spcPct val="0"/>
              </a:spcBef>
              <a:spcAft>
                <a:spcPct val="0"/>
              </a:spcAft>
              <a:defRPr/>
            </a:pPr>
            <a:endParaRPr lang="ja-JP" altLang="en-US" sz="1000" dirty="0">
              <a:solidFill>
                <a:prstClr val="black"/>
              </a:solidFill>
              <a:latin typeface="Meiryo UI" panose="020B0604030504040204" pitchFamily="50" charset="-128"/>
              <a:ea typeface="Meiryo UI" panose="020B0604030504040204" pitchFamily="50" charset="-128"/>
            </a:endParaRPr>
          </a:p>
        </p:txBody>
      </p:sp>
      <p:pic>
        <p:nvPicPr>
          <p:cNvPr id="34" name="図 33">
            <a:extLst>
              <a:ext uri="{FF2B5EF4-FFF2-40B4-BE49-F238E27FC236}">
                <a16:creationId xmlns:a16="http://schemas.microsoft.com/office/drawing/2014/main" id="{688B34E7-DCDF-4F06-9096-059D261634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38703" y="5698310"/>
            <a:ext cx="653143" cy="924279"/>
          </a:xfrm>
          <a:prstGeom prst="rect">
            <a:avLst/>
          </a:prstGeom>
          <a:ln w="76200">
            <a:noFill/>
          </a:ln>
        </p:spPr>
      </p:pic>
      <p:pic>
        <p:nvPicPr>
          <p:cNvPr id="38" name="図 37">
            <a:extLst>
              <a:ext uri="{FF2B5EF4-FFF2-40B4-BE49-F238E27FC236}">
                <a16:creationId xmlns:a16="http://schemas.microsoft.com/office/drawing/2014/main" id="{54373A3C-EDE0-4C45-A4BC-BD69ACCC82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3771" y="5698025"/>
            <a:ext cx="653143" cy="924850"/>
          </a:xfrm>
          <a:prstGeom prst="rect">
            <a:avLst/>
          </a:prstGeom>
        </p:spPr>
      </p:pic>
      <p:pic>
        <p:nvPicPr>
          <p:cNvPr id="7" name="図 6">
            <a:extLst>
              <a:ext uri="{FF2B5EF4-FFF2-40B4-BE49-F238E27FC236}">
                <a16:creationId xmlns:a16="http://schemas.microsoft.com/office/drawing/2014/main" id="{DD8BB0EF-5C0C-4C4A-ABFC-1F531EF8F3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1237" y="5698025"/>
            <a:ext cx="653143" cy="924850"/>
          </a:xfrm>
          <a:prstGeom prst="rect">
            <a:avLst/>
          </a:prstGeom>
        </p:spPr>
      </p:pic>
      <p:pic>
        <p:nvPicPr>
          <p:cNvPr id="39" name="図 38">
            <a:extLst>
              <a:ext uri="{FF2B5EF4-FFF2-40B4-BE49-F238E27FC236}">
                <a16:creationId xmlns:a16="http://schemas.microsoft.com/office/drawing/2014/main" id="{19D66FA2-A7A1-476F-B431-DDBE29A496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9711" y="1251884"/>
            <a:ext cx="1323727" cy="1149056"/>
          </a:xfrm>
          <a:prstGeom prst="rect">
            <a:avLst/>
          </a:prstGeom>
        </p:spPr>
      </p:pic>
    </p:spTree>
    <p:extLst>
      <p:ext uri="{BB962C8B-B14F-4D97-AF65-F5344CB8AC3E}">
        <p14:creationId xmlns:p14="http://schemas.microsoft.com/office/powerpoint/2010/main" val="2313489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180647" y="3694678"/>
            <a:ext cx="5464523" cy="1854199"/>
          </a:xfrm>
          <a:prstGeom prst="rect">
            <a:avLst/>
          </a:prstGeom>
          <a:ln w="6350"/>
        </p:spPr>
        <p:style>
          <a:lnRef idx="2">
            <a:schemeClr val="accent1"/>
          </a:lnRef>
          <a:fillRef idx="1">
            <a:schemeClr val="lt1"/>
          </a:fillRef>
          <a:effectRef idx="0">
            <a:schemeClr val="accent1"/>
          </a:effectRef>
          <a:fontRef idx="minor">
            <a:schemeClr val="dk1"/>
          </a:fontRef>
        </p:style>
        <p:txBody>
          <a:bodyPr lIns="144000" tIns="144000" rIns="144000" rtlCol="0" anchor="t"/>
          <a:lstStyle/>
          <a:p>
            <a:r>
              <a:rPr kumimoji="1" lang="ja-JP" altLang="en-US" sz="1600" dirty="0">
                <a:solidFill>
                  <a:schemeClr val="tx1"/>
                </a:solidFill>
                <a:latin typeface="Meiryo UI" panose="020B0604030504040204" pitchFamily="50" charset="-128"/>
                <a:ea typeface="Meiryo UI" panose="020B0604030504040204" pitchFamily="50" charset="-128"/>
              </a:rPr>
              <a:t>　商店街向け感染症対策を</a:t>
            </a:r>
            <a:r>
              <a:rPr lang="ja-JP" altLang="en-US" sz="1600" dirty="0">
                <a:solidFill>
                  <a:schemeClr val="tx1"/>
                </a:solidFill>
                <a:latin typeface="Meiryo UI" panose="020B0604030504040204" pitchFamily="50" charset="-128"/>
                <a:ea typeface="Meiryo UI" panose="020B0604030504040204" pitchFamily="50" charset="-128"/>
              </a:rPr>
              <a:t>踏まえた</a:t>
            </a:r>
            <a:r>
              <a:rPr kumimoji="1" lang="ja-JP" altLang="en-US" sz="1600" dirty="0">
                <a:solidFill>
                  <a:schemeClr val="tx1"/>
                </a:solidFill>
                <a:latin typeface="Meiryo UI" panose="020B0604030504040204" pitchFamily="50" charset="-128"/>
                <a:ea typeface="Meiryo UI" panose="020B0604030504040204" pitchFamily="50" charset="-128"/>
              </a:rPr>
              <a:t>イベント等実施マニュアル</a:t>
            </a:r>
            <a:endParaRPr kumimoji="1"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令和５年２月</a:t>
            </a:r>
          </a:p>
          <a:p>
            <a:endParaRPr kumimoji="1" lang="en-US" altLang="ja-JP" sz="16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編集・発行</a:t>
            </a:r>
            <a:r>
              <a:rPr kumimoji="1" lang="en-US" altLang="ja-JP" sz="1200"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大阪府商店街等需要喚起緊急支援事業事務局</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spc="-150" dirty="0">
                <a:solidFill>
                  <a:schemeClr val="tx1"/>
                </a:solidFill>
                <a:latin typeface="Meiryo UI" panose="020B0604030504040204" pitchFamily="50" charset="-128"/>
                <a:ea typeface="Meiryo UI" panose="020B0604030504040204" pitchFamily="50" charset="-128"/>
              </a:rPr>
              <a:t>大阪府商店街振興組合連合会・株式会社産經アドス共同企業体</a:t>
            </a:r>
            <a:r>
              <a:rPr kumimoji="1" lang="ja-JP" altLang="en-US" sz="1200" dirty="0">
                <a:solidFill>
                  <a:schemeClr val="tx1"/>
                </a:solidFill>
                <a:latin typeface="Meiryo UI" panose="020B0604030504040204" pitchFamily="50" charset="-128"/>
                <a:ea typeface="Meiryo UI" panose="020B0604030504040204" pitchFamily="50" charset="-128"/>
              </a:rPr>
              <a:t>）</a:t>
            </a:r>
          </a:p>
          <a:p>
            <a:r>
              <a:rPr kumimoji="1" lang="en-US" altLang="ja-JP" sz="1200"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住所：〒</a:t>
            </a:r>
            <a:r>
              <a:rPr kumimoji="1" lang="en-US" altLang="ja-JP" sz="1200" dirty="0">
                <a:solidFill>
                  <a:schemeClr val="tx1"/>
                </a:solidFill>
                <a:latin typeface="Meiryo UI" panose="020B0604030504040204" pitchFamily="50" charset="-128"/>
                <a:ea typeface="Meiryo UI" panose="020B0604030504040204" pitchFamily="50" charset="-128"/>
              </a:rPr>
              <a:t>556-0017 </a:t>
            </a:r>
            <a:r>
              <a:rPr kumimoji="1" lang="ja-JP" altLang="en-US" sz="1200" dirty="0">
                <a:solidFill>
                  <a:schemeClr val="tx1"/>
                </a:solidFill>
                <a:latin typeface="Meiryo UI" panose="020B0604030504040204" pitchFamily="50" charset="-128"/>
                <a:ea typeface="Meiryo UI" panose="020B0604030504040204" pitchFamily="50" charset="-128"/>
              </a:rPr>
              <a:t>大阪市浪速区湊町</a:t>
            </a:r>
            <a:r>
              <a:rPr kumimoji="1" lang="en-US" altLang="ja-JP" sz="1200" dirty="0">
                <a:solidFill>
                  <a:schemeClr val="tx1"/>
                </a:solidFill>
                <a:latin typeface="Meiryo UI" panose="020B0604030504040204" pitchFamily="50" charset="-128"/>
                <a:ea typeface="Meiryo UI" panose="020B0604030504040204" pitchFamily="50" charset="-128"/>
              </a:rPr>
              <a:t>2-</a:t>
            </a:r>
            <a:r>
              <a:rPr lang="en-US" altLang="ja-JP" sz="1200" dirty="0">
                <a:solidFill>
                  <a:schemeClr val="tx1"/>
                </a:solidFill>
                <a:latin typeface="Meiryo UI" panose="020B0604030504040204" pitchFamily="50" charset="-128"/>
                <a:ea typeface="Meiryo UI" panose="020B0604030504040204" pitchFamily="50" charset="-128"/>
              </a:rPr>
              <a:t>1-57</a:t>
            </a:r>
          </a:p>
          <a:p>
            <a:r>
              <a:rPr kumimoji="1" lang="ja-JP" altLang="en-US" sz="1200" dirty="0">
                <a:solidFill>
                  <a:schemeClr val="tx1"/>
                </a:solidFill>
                <a:latin typeface="Meiryo UI" panose="020B0604030504040204" pitchFamily="50" charset="-128"/>
                <a:ea typeface="Meiryo UI" panose="020B0604030504040204" pitchFamily="50" charset="-128"/>
              </a:rPr>
              <a:t>　　　　　　　　　　　　　　　　　　　　　　 難波サンケイビル</a:t>
            </a:r>
          </a:p>
          <a:p>
            <a:r>
              <a:rPr kumimoji="1" lang="en-US" altLang="ja-JP" sz="1200"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電話：</a:t>
            </a:r>
            <a:r>
              <a:rPr kumimoji="1" lang="en-US" altLang="ja-JP" sz="1200" dirty="0">
                <a:solidFill>
                  <a:schemeClr val="tx1"/>
                </a:solidFill>
                <a:latin typeface="Meiryo UI" panose="020B0604030504040204" pitchFamily="50" charset="-128"/>
                <a:ea typeface="Meiryo UI" panose="020B0604030504040204" pitchFamily="50" charset="-128"/>
              </a:rPr>
              <a:t>06-6636-1036</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4376134" y="5711357"/>
            <a:ext cx="4235341" cy="646331"/>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このマニュアルは、大阪府商店街等需要喚起緊急支援事業の</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ウエブサイトでもご覧いただけます。</a:t>
            </a:r>
            <a:r>
              <a:rPr lang="ja-JP" altLang="en-US" sz="900" u="sng" dirty="0"/>
              <a:t>　</a:t>
            </a:r>
            <a:endParaRPr lang="ja-JP" altLang="ja-JP" sz="900" dirty="0"/>
          </a:p>
          <a:p>
            <a:endParaRPr kumimoji="1" lang="ja-JP" altLang="en-US" sz="1200"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4376134" y="4432300"/>
            <a:ext cx="503741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4376134" y="6086444"/>
            <a:ext cx="3741615" cy="400110"/>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hlinkClick r:id="rId2"/>
              </a:rPr>
              <a:t>https://www.pref.osaka.lg.jp/shogyoshien/shogyoshinko/juyoukanki.html</a:t>
            </a:r>
            <a:endParaRPr lang="en-US" altLang="ja-JP" sz="1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308" y="5655392"/>
            <a:ext cx="947310" cy="947310"/>
          </a:xfrm>
          <a:prstGeom prst="rect">
            <a:avLst/>
          </a:prstGeom>
        </p:spPr>
      </p:pic>
    </p:spTree>
    <p:extLst>
      <p:ext uri="{BB962C8B-B14F-4D97-AF65-F5344CB8AC3E}">
        <p14:creationId xmlns:p14="http://schemas.microsoft.com/office/powerpoint/2010/main" val="15533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45460" y="3064649"/>
            <a:ext cx="8606116" cy="646331"/>
          </a:xfrm>
          <a:prstGeom prst="rect">
            <a:avLst/>
          </a:prstGeom>
          <a:noFill/>
        </p:spPr>
        <p:txBody>
          <a:bodyPr wrap="square" rtlCol="0">
            <a:spAutoFit/>
          </a:bodyPr>
          <a:lstStyle/>
          <a:p>
            <a:pPr algn="ctr"/>
            <a:r>
              <a:rPr kumimoji="1" lang="ja-JP" altLang="en-US" sz="3600" b="1" dirty="0">
                <a:latin typeface="Meiryo UI" panose="020B0604030504040204" pitchFamily="50" charset="-128"/>
                <a:ea typeface="Meiryo UI" panose="020B0604030504040204" pitchFamily="50" charset="-128"/>
              </a:rPr>
              <a:t>１．みんなで守るルール編</a:t>
            </a:r>
            <a:endParaRPr kumimoji="1" lang="en-US" altLang="ja-JP" sz="3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2619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275772" y="3095151"/>
            <a:ext cx="9303657" cy="3507354"/>
          </a:xfrm>
          <a:prstGeom prst="roundRect">
            <a:avLst>
              <a:gd name="adj" fmla="val 715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275772" y="203200"/>
            <a:ext cx="4766875"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新しい生活様式の実践例（国）</a:t>
            </a:r>
          </a:p>
        </p:txBody>
      </p:sp>
      <p:cxnSp>
        <p:nvCxnSpPr>
          <p:cNvPr id="3" name="直線コネクタ 2"/>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275772" y="725714"/>
            <a:ext cx="9303657" cy="13643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1440000" rtlCol="0" anchor="ctr"/>
          <a:lstStyle/>
          <a:p>
            <a:pPr marL="285750" indent="-192088">
              <a:buFont typeface="Arial" panose="020B0604020202020204" pitchFamily="34" charset="0"/>
              <a:buChar char="•"/>
            </a:pPr>
            <a:r>
              <a:rPr kumimoji="1" lang="ja-JP" altLang="en-US" dirty="0">
                <a:solidFill>
                  <a:schemeClr val="tx1"/>
                </a:solidFill>
                <a:latin typeface="Meiryo UI" panose="020B0604030504040204" pitchFamily="50" charset="-128"/>
                <a:ea typeface="Meiryo UI" panose="020B0604030504040204" pitchFamily="50" charset="-128"/>
              </a:rPr>
              <a:t>国が専門家会議からの提言を踏まえ、今後、日常生活の中で取り入れていただきたい実践例として公表しました。</a:t>
            </a:r>
            <a:endParaRPr kumimoji="1" lang="en-US" altLang="ja-JP" dirty="0">
              <a:solidFill>
                <a:schemeClr val="tx1"/>
              </a:solidFill>
              <a:latin typeface="Meiryo UI" panose="020B0604030504040204" pitchFamily="50" charset="-128"/>
              <a:ea typeface="Meiryo UI" panose="020B0604030504040204" pitchFamily="50" charset="-128"/>
            </a:endParaRPr>
          </a:p>
          <a:p>
            <a:pPr marL="285750" indent="-192088">
              <a:buFont typeface="Arial" panose="020B0604020202020204" pitchFamily="34" charset="0"/>
              <a:buChar char="•"/>
            </a:pPr>
            <a:r>
              <a:rPr kumimoji="1" lang="ja-JP" altLang="en-US" dirty="0">
                <a:solidFill>
                  <a:schemeClr val="tx1"/>
                </a:solidFill>
                <a:latin typeface="Meiryo UI" panose="020B0604030504040204" pitchFamily="50" charset="-128"/>
                <a:ea typeface="Meiryo UI" panose="020B0604030504040204" pitchFamily="50" charset="-128"/>
              </a:rPr>
              <a:t>例を参考に、ご自身や、周りの方、そして地域を感染拡大から守るため、それぞれの日常生活において、ご自身の生活に合った「新しい生活様式」を実践してください。</a:t>
            </a:r>
          </a:p>
        </p:txBody>
      </p:sp>
      <p:sp>
        <p:nvSpPr>
          <p:cNvPr id="6" name="テキスト ボックス 5"/>
          <p:cNvSpPr txBox="1"/>
          <p:nvPr/>
        </p:nvSpPr>
        <p:spPr>
          <a:xfrm>
            <a:off x="275772" y="2243238"/>
            <a:ext cx="9439728" cy="646331"/>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spc="-150" dirty="0">
                <a:latin typeface="ＭＳ Ｐゴシック" panose="020B0600070205080204" pitchFamily="50" charset="-128"/>
                <a:ea typeface="ＭＳ Ｐゴシック" panose="020B0600070205080204" pitchFamily="50" charset="-128"/>
              </a:rPr>
              <a:t>実践例の主な内容を「啓発ポスター」をもとに図示しています。</a:t>
            </a:r>
            <a:endParaRPr kumimoji="1" lang="en-US" altLang="ja-JP" b="1" spc="-150" dirty="0">
              <a:latin typeface="ＭＳ Ｐゴシック" panose="020B0600070205080204" pitchFamily="50" charset="-128"/>
              <a:ea typeface="ＭＳ Ｐゴシック" panose="020B0600070205080204" pitchFamily="50" charset="-128"/>
            </a:endParaRPr>
          </a:p>
          <a:p>
            <a:r>
              <a:rPr kumimoji="1" lang="ja-JP" altLang="en-US" b="1" dirty="0">
                <a:latin typeface="ＭＳ Ｐゴシック" panose="020B0600070205080204" pitchFamily="50" charset="-128"/>
                <a:ea typeface="ＭＳ Ｐゴシック" panose="020B0600070205080204" pitchFamily="50" charset="-128"/>
              </a:rPr>
              <a:t>⇒　</a:t>
            </a:r>
            <a:r>
              <a:rPr kumimoji="1" lang="ja-JP" altLang="en-US" b="1" u="sng" dirty="0">
                <a:latin typeface="ＭＳ Ｐゴシック" panose="020B0600070205080204" pitchFamily="50" charset="-128"/>
                <a:ea typeface="ＭＳ Ｐゴシック" panose="020B0600070205080204" pitchFamily="50" charset="-128"/>
              </a:rPr>
              <a:t>毎日見る所に掲出するなど、感染拡大防止対策にご協力をお願いいたします。</a:t>
            </a:r>
          </a:p>
        </p:txBody>
      </p:sp>
      <p:sp>
        <p:nvSpPr>
          <p:cNvPr id="7" name="テキスト ボックス 6"/>
          <p:cNvSpPr txBox="1"/>
          <p:nvPr/>
        </p:nvSpPr>
        <p:spPr>
          <a:xfrm>
            <a:off x="3651434" y="2902652"/>
            <a:ext cx="2540747" cy="338554"/>
          </a:xfrm>
          <a:prstGeom prst="rect">
            <a:avLst/>
          </a:prstGeom>
          <a:solidFill>
            <a:schemeClr val="bg1"/>
          </a:solid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感染防止の３つの基本</a:t>
            </a:r>
          </a:p>
        </p:txBody>
      </p:sp>
      <p:sp>
        <p:nvSpPr>
          <p:cNvPr id="20" name="テキスト ボックス 19"/>
          <p:cNvSpPr txBox="1"/>
          <p:nvPr/>
        </p:nvSpPr>
        <p:spPr>
          <a:xfrm>
            <a:off x="3732957" y="5897877"/>
            <a:ext cx="2503927" cy="646331"/>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外出時や屋内でも会話するとき等は、症状がなくてもマスクを着用する。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（夏場は、熱中症に十分注意）</a:t>
            </a:r>
          </a:p>
        </p:txBody>
      </p:sp>
      <p:sp>
        <p:nvSpPr>
          <p:cNvPr id="8" name="テキスト ボックス 7"/>
          <p:cNvSpPr txBox="1"/>
          <p:nvPr/>
        </p:nvSpPr>
        <p:spPr>
          <a:xfrm>
            <a:off x="939782" y="3298709"/>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①身体的距離の確保</a:t>
            </a:r>
          </a:p>
        </p:txBody>
      </p:sp>
      <p:sp>
        <p:nvSpPr>
          <p:cNvPr id="9" name="テキスト ボックス 8"/>
          <p:cNvSpPr txBox="1"/>
          <p:nvPr/>
        </p:nvSpPr>
        <p:spPr>
          <a:xfrm>
            <a:off x="3835196" y="3301829"/>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②マスクの着用</a:t>
            </a:r>
          </a:p>
        </p:txBody>
      </p:sp>
      <p:sp>
        <p:nvSpPr>
          <p:cNvPr id="10" name="テキスト ボックス 9"/>
          <p:cNvSpPr txBox="1"/>
          <p:nvPr/>
        </p:nvSpPr>
        <p:spPr>
          <a:xfrm>
            <a:off x="6753981" y="3307576"/>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③手洗い</a:t>
            </a:r>
          </a:p>
        </p:txBody>
      </p:sp>
      <p:sp>
        <p:nvSpPr>
          <p:cNvPr id="22" name="テキスト ボックス 21"/>
          <p:cNvSpPr txBox="1"/>
          <p:nvPr/>
        </p:nvSpPr>
        <p:spPr>
          <a:xfrm>
            <a:off x="939782" y="6585428"/>
            <a:ext cx="8639648" cy="253916"/>
          </a:xfrm>
          <a:prstGeom prst="rect">
            <a:avLst/>
          </a:prstGeom>
          <a:noFill/>
        </p:spPr>
        <p:txBody>
          <a:bodyPr wrap="square" rtlCol="0">
            <a:spAutoFit/>
          </a:bodyPr>
          <a:lstStyle/>
          <a:p>
            <a:pPr algn="r"/>
            <a:r>
              <a:rPr lang="ja-JP" altLang="en-US" sz="1050" dirty="0">
                <a:latin typeface="Meiryo UI" panose="020B0604030504040204" pitchFamily="50" charset="-128"/>
                <a:ea typeface="Meiryo UI" panose="020B0604030504040204" pitchFamily="50" charset="-128"/>
              </a:rPr>
              <a:t>商店街等組織の方へ： 「啓発ポスター」や次ページ以降の「啓発サイン」のデータをご活用される場合は、本事業事務局までお問合せ下さい。</a:t>
            </a:r>
          </a:p>
        </p:txBody>
      </p:sp>
      <p:pic>
        <p:nvPicPr>
          <p:cNvPr id="11" name="図 10">
            <a:extLst>
              <a:ext uri="{FF2B5EF4-FFF2-40B4-BE49-F238E27FC236}">
                <a16:creationId xmlns:a16="http://schemas.microsoft.com/office/drawing/2014/main" id="{2577DA9A-EFAB-40ED-9C0C-7E7670E75B29}"/>
              </a:ext>
            </a:extLst>
          </p:cNvPr>
          <p:cNvPicPr>
            <a:picLocks noChangeAspect="1"/>
          </p:cNvPicPr>
          <p:nvPr/>
        </p:nvPicPr>
        <p:blipFill>
          <a:blip r:embed="rId2"/>
          <a:stretch>
            <a:fillRect/>
          </a:stretch>
        </p:blipFill>
        <p:spPr>
          <a:xfrm>
            <a:off x="8434547" y="787297"/>
            <a:ext cx="1008000" cy="1008000"/>
          </a:xfrm>
          <a:prstGeom prst="rect">
            <a:avLst/>
          </a:prstGeom>
        </p:spPr>
      </p:pic>
      <p:pic>
        <p:nvPicPr>
          <p:cNvPr id="23" name="図 22">
            <a:extLst>
              <a:ext uri="{FF2B5EF4-FFF2-40B4-BE49-F238E27FC236}">
                <a16:creationId xmlns:a16="http://schemas.microsoft.com/office/drawing/2014/main" id="{E39ACBFC-2231-4181-B379-F291721AD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782" y="3726338"/>
            <a:ext cx="2260701" cy="2260701"/>
          </a:xfrm>
          <a:prstGeom prst="rect">
            <a:avLst/>
          </a:prstGeom>
        </p:spPr>
      </p:pic>
      <p:pic>
        <p:nvPicPr>
          <p:cNvPr id="24" name="図 23">
            <a:extLst>
              <a:ext uri="{FF2B5EF4-FFF2-40B4-BE49-F238E27FC236}">
                <a16:creationId xmlns:a16="http://schemas.microsoft.com/office/drawing/2014/main" id="{79773C43-04C2-45A7-9877-3600A1F6C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417" y="3723334"/>
            <a:ext cx="2246783" cy="2246783"/>
          </a:xfrm>
          <a:prstGeom prst="rect">
            <a:avLst/>
          </a:prstGeom>
        </p:spPr>
      </p:pic>
      <p:pic>
        <p:nvPicPr>
          <p:cNvPr id="25" name="図 24">
            <a:extLst>
              <a:ext uri="{FF2B5EF4-FFF2-40B4-BE49-F238E27FC236}">
                <a16:creationId xmlns:a16="http://schemas.microsoft.com/office/drawing/2014/main" id="{8FB2740E-3B79-44E9-8311-B55BD2BD3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7710" y="3718128"/>
            <a:ext cx="2251990" cy="2251990"/>
          </a:xfrm>
          <a:prstGeom prst="rect">
            <a:avLst/>
          </a:prstGeom>
        </p:spPr>
      </p:pic>
      <p:sp>
        <p:nvSpPr>
          <p:cNvPr id="5" name="スライド番号プレースホルダー 4">
            <a:extLst>
              <a:ext uri="{FF2B5EF4-FFF2-40B4-BE49-F238E27FC236}">
                <a16:creationId xmlns:a16="http://schemas.microsoft.com/office/drawing/2014/main" id="{A7A4B30A-91DA-4090-BFF7-DF161DA234B9}"/>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4</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8350279" y="1771933"/>
            <a:ext cx="1176535" cy="276999"/>
          </a:xfrm>
          <a:prstGeom prst="rect">
            <a:avLst/>
          </a:prstGeom>
          <a:noFill/>
          <a:ln>
            <a:noFill/>
          </a:ln>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実践例掲載</a:t>
            </a:r>
            <a:r>
              <a:rPr kumimoji="1" lang="en-US" altLang="ja-JP" sz="1200" dirty="0">
                <a:latin typeface="Meiryo UI" panose="020B0604030504040204" pitchFamily="50" charset="-128"/>
                <a:ea typeface="Meiryo UI" panose="020B0604030504040204" pitchFamily="50" charset="-128"/>
              </a:rPr>
              <a:t>HP</a:t>
            </a:r>
            <a:endParaRPr kumimoji="1" lang="ja-JP" altLang="en-US" sz="12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752401" y="5897877"/>
            <a:ext cx="2503927" cy="461665"/>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人との間隔は、できるだけ２ｍ　　　（最低１ｍ）空ける。</a:t>
            </a:r>
          </a:p>
        </p:txBody>
      </p:sp>
      <p:sp>
        <p:nvSpPr>
          <p:cNvPr id="21" name="テキスト ボックス 20"/>
          <p:cNvSpPr txBox="1"/>
          <p:nvPr/>
        </p:nvSpPr>
        <p:spPr>
          <a:xfrm>
            <a:off x="6746789" y="5897877"/>
            <a:ext cx="2503927" cy="646331"/>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手洗いは</a:t>
            </a:r>
            <a:r>
              <a:rPr kumimoji="1" lang="en-US" altLang="ja-JP" sz="1200" dirty="0">
                <a:latin typeface="Meiryo UI" panose="020B0604030504040204" pitchFamily="50" charset="-128"/>
                <a:ea typeface="Meiryo UI" panose="020B0604030504040204" pitchFamily="50" charset="-128"/>
              </a:rPr>
              <a:t>30</a:t>
            </a:r>
            <a:r>
              <a:rPr kumimoji="1" lang="ja-JP" altLang="en-US" sz="1200" dirty="0">
                <a:latin typeface="Meiryo UI" panose="020B0604030504040204" pitchFamily="50" charset="-128"/>
                <a:ea typeface="Meiryo UI" panose="020B0604030504040204" pitchFamily="50" charset="-128"/>
              </a:rPr>
              <a:t>秒程度かけて水と　　　　石けんで丁寧に洗う。</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（手指消毒液の使用も可）</a:t>
            </a:r>
          </a:p>
        </p:txBody>
      </p:sp>
    </p:spTree>
    <p:extLst>
      <p:ext uri="{BB962C8B-B14F-4D97-AF65-F5344CB8AC3E}">
        <p14:creationId xmlns:p14="http://schemas.microsoft.com/office/powerpoint/2010/main" val="102848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275772" y="3212069"/>
            <a:ext cx="9303658" cy="3299091"/>
          </a:xfrm>
          <a:prstGeom prst="roundRect">
            <a:avLst>
              <a:gd name="adj" fmla="val 715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275772" y="203200"/>
            <a:ext cx="6985640"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商店街における感染症防止対策に向けた基本的な方針（国・全振連）</a:t>
            </a:r>
            <a:endParaRPr kumimoji="1" lang="en-US" altLang="ja-JP" b="1" dirty="0">
              <a:latin typeface="Meiryo UI" panose="020B0604030504040204" pitchFamily="50" charset="-128"/>
              <a:ea typeface="Meiryo UI" panose="020B0604030504040204" pitchFamily="50" charset="-128"/>
            </a:endParaRPr>
          </a:p>
        </p:txBody>
      </p:sp>
      <p:cxnSp>
        <p:nvCxnSpPr>
          <p:cNvPr id="3" name="直線コネクタ 2"/>
          <p:cNvCxnSpPr/>
          <p:nvPr/>
        </p:nvCxnSpPr>
        <p:spPr>
          <a:xfrm>
            <a:off x="275772" y="572532"/>
            <a:ext cx="9303657"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275772" y="725714"/>
            <a:ext cx="9303657" cy="13643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Ins="1440000" rtlCol="0" anchor="ctr"/>
          <a:lstStyle/>
          <a:p>
            <a:pPr marL="285750" indent="-192088">
              <a:buFont typeface="Arial" panose="020B0604020202020204" pitchFamily="34" charset="0"/>
              <a:buChar char="•"/>
            </a:pPr>
            <a:r>
              <a:rPr kumimoji="1" lang="ja-JP" altLang="en-US" dirty="0">
                <a:solidFill>
                  <a:schemeClr val="tx1"/>
                </a:solidFill>
                <a:latin typeface="Meiryo UI" panose="020B0604030504040204" pitchFamily="50" charset="-128"/>
                <a:ea typeface="Meiryo UI" panose="020B0604030504040204" pitchFamily="50" charset="-128"/>
              </a:rPr>
              <a:t>国による方針により、各関係団体等は、業種や施設の種別毎にガイドラインを作成するなど、自主的な感染予防のための取組みを進めることとされました。</a:t>
            </a:r>
            <a:endParaRPr kumimoji="1" lang="en-US" altLang="ja-JP" dirty="0">
              <a:solidFill>
                <a:schemeClr val="tx1"/>
              </a:solidFill>
              <a:latin typeface="Meiryo UI" panose="020B0604030504040204" pitchFamily="50" charset="-128"/>
              <a:ea typeface="Meiryo UI" panose="020B0604030504040204" pitchFamily="50" charset="-128"/>
            </a:endParaRPr>
          </a:p>
          <a:p>
            <a:pPr marL="285750" indent="-192088">
              <a:buFont typeface="Arial" panose="020B0604020202020204" pitchFamily="34" charset="0"/>
              <a:buChar char="•"/>
            </a:pPr>
            <a:r>
              <a:rPr kumimoji="1" lang="ja-JP" altLang="en-US" dirty="0">
                <a:solidFill>
                  <a:schemeClr val="tx1"/>
                </a:solidFill>
                <a:latin typeface="Meiryo UI" panose="020B0604030504040204" pitchFamily="50" charset="-128"/>
                <a:ea typeface="Meiryo UI" panose="020B0604030504040204" pitchFamily="50" charset="-128"/>
              </a:rPr>
              <a:t>これを受け、商店街において適切な感染症防止対策を講じる際のガイドラインとして「商店街における感染症防止対策に向けた基本的な方針」がとりまとめられました。</a:t>
            </a:r>
          </a:p>
        </p:txBody>
      </p:sp>
      <p:sp>
        <p:nvSpPr>
          <p:cNvPr id="6" name="テキスト ボックス 5"/>
          <p:cNvSpPr txBox="1"/>
          <p:nvPr/>
        </p:nvSpPr>
        <p:spPr>
          <a:xfrm>
            <a:off x="275772" y="2272266"/>
            <a:ext cx="9266235" cy="646331"/>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latin typeface="ＭＳ Ｐゴシック" panose="020B0600070205080204" pitchFamily="50" charset="-128"/>
                <a:ea typeface="ＭＳ Ｐゴシック" panose="020B0600070205080204" pitchFamily="50" charset="-128"/>
              </a:rPr>
              <a:t>方針の主な内容を「啓発サイン」をもとに図示しています。</a:t>
            </a:r>
            <a:endParaRPr lang="en-US" altLang="ja-JP" b="1" dirty="0">
              <a:latin typeface="ＭＳ Ｐゴシック" panose="020B0600070205080204" pitchFamily="50" charset="-128"/>
              <a:ea typeface="ＭＳ Ｐゴシック" panose="020B0600070205080204" pitchFamily="50" charset="-128"/>
            </a:endParaRPr>
          </a:p>
          <a:p>
            <a:r>
              <a:rPr kumimoji="1" lang="ja-JP" altLang="en-US" b="1" dirty="0">
                <a:latin typeface="ＭＳ Ｐゴシック" panose="020B0600070205080204" pitchFamily="50" charset="-128"/>
                <a:ea typeface="ＭＳ Ｐゴシック" panose="020B0600070205080204" pitchFamily="50" charset="-128"/>
              </a:rPr>
              <a:t>⇒　</a:t>
            </a:r>
            <a:r>
              <a:rPr kumimoji="1" lang="ja-JP" altLang="en-US" b="1" u="sng" dirty="0">
                <a:latin typeface="ＭＳ Ｐゴシック" panose="020B0600070205080204" pitchFamily="50" charset="-128"/>
                <a:ea typeface="ＭＳ Ｐゴシック" panose="020B0600070205080204" pitchFamily="50" charset="-128"/>
              </a:rPr>
              <a:t>適所に掲出するなど、感染拡大防止対策にご協力をお願いいたします。</a:t>
            </a:r>
          </a:p>
        </p:txBody>
      </p:sp>
      <p:sp>
        <p:nvSpPr>
          <p:cNvPr id="8" name="テキスト ボックス 7"/>
          <p:cNvSpPr txBox="1"/>
          <p:nvPr/>
        </p:nvSpPr>
        <p:spPr>
          <a:xfrm>
            <a:off x="3307229" y="3038010"/>
            <a:ext cx="3240741" cy="338554"/>
          </a:xfrm>
          <a:prstGeom prst="rect">
            <a:avLst/>
          </a:prstGeom>
          <a:solidFill>
            <a:schemeClr val="bg1"/>
          </a:solid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商店街共用部における感染防止</a:t>
            </a:r>
          </a:p>
        </p:txBody>
      </p:sp>
      <p:sp>
        <p:nvSpPr>
          <p:cNvPr id="9" name="テキスト ボックス 8"/>
          <p:cNvSpPr txBox="1"/>
          <p:nvPr/>
        </p:nvSpPr>
        <p:spPr>
          <a:xfrm>
            <a:off x="398968" y="3538716"/>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共用物品の消毒</a:t>
            </a:r>
            <a:r>
              <a:rPr kumimoji="1" lang="en-US" altLang="ja-JP" sz="1200" dirty="0">
                <a:latin typeface="Meiryo UI" panose="020B0604030504040204" pitchFamily="50" charset="-128"/>
                <a:ea typeface="Meiryo UI" panose="020B0604030504040204" pitchFamily="50" charset="-128"/>
              </a:rPr>
              <a:t>(14)</a:t>
            </a:r>
            <a:endParaRPr kumimoji="1" lang="ja-JP" altLang="en-US" sz="12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692450" y="3538716"/>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トイレ使用のお願い</a:t>
            </a:r>
            <a:r>
              <a:rPr kumimoji="1" lang="en-US" altLang="ja-JP" sz="1200" dirty="0">
                <a:latin typeface="Meiryo UI" panose="020B0604030504040204" pitchFamily="50" charset="-128"/>
                <a:ea typeface="Meiryo UI" panose="020B0604030504040204" pitchFamily="50" charset="-128"/>
              </a:rPr>
              <a:t>(15)</a:t>
            </a:r>
            <a:endParaRPr kumimoji="1" lang="ja-JP" altLang="en-US" sz="12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5086327" y="3538716"/>
            <a:ext cx="2178641"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換気をしています</a:t>
            </a:r>
            <a:r>
              <a:rPr kumimoji="1" lang="en-US" altLang="ja-JP" sz="1200" dirty="0">
                <a:latin typeface="Meiryo UI" panose="020B0604030504040204" pitchFamily="50" charset="-128"/>
                <a:ea typeface="Meiryo UI" panose="020B0604030504040204" pitchFamily="50" charset="-128"/>
              </a:rPr>
              <a:t>(16)</a:t>
            </a:r>
            <a:endParaRPr kumimoji="1" lang="ja-JP" altLang="en-US" sz="12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187772" y="3538716"/>
            <a:ext cx="2468855"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ゴミ廃棄後の手洗い</a:t>
            </a:r>
            <a:r>
              <a:rPr kumimoji="1" lang="en-US" altLang="ja-JP" sz="1200" dirty="0">
                <a:latin typeface="Meiryo UI" panose="020B0604030504040204" pitchFamily="50" charset="-128"/>
                <a:ea typeface="Meiryo UI" panose="020B0604030504040204" pitchFamily="50" charset="-128"/>
              </a:rPr>
              <a:t>(17)</a:t>
            </a:r>
            <a:endParaRPr kumimoji="1" lang="ja-JP" altLang="en-US" sz="1200" dirty="0">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52E1A3C0-7567-4589-A1D3-03D436094D9C}"/>
              </a:ext>
            </a:extLst>
          </p:cNvPr>
          <p:cNvPicPr>
            <a:picLocks noChangeAspect="1"/>
          </p:cNvPicPr>
          <p:nvPr/>
        </p:nvPicPr>
        <p:blipFill>
          <a:blip r:embed="rId2"/>
          <a:stretch>
            <a:fillRect/>
          </a:stretch>
        </p:blipFill>
        <p:spPr>
          <a:xfrm>
            <a:off x="8392284" y="798168"/>
            <a:ext cx="1008000" cy="1008000"/>
          </a:xfrm>
          <a:prstGeom prst="rect">
            <a:avLst/>
          </a:prstGeom>
        </p:spPr>
      </p:pic>
      <p:pic>
        <p:nvPicPr>
          <p:cNvPr id="25" name="図 24">
            <a:extLst>
              <a:ext uri="{FF2B5EF4-FFF2-40B4-BE49-F238E27FC236}">
                <a16:creationId xmlns:a16="http://schemas.microsoft.com/office/drawing/2014/main" id="{A6A5E0C1-1EEC-42DE-BEFB-F201ECA2E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004" y="4042976"/>
            <a:ext cx="1583770" cy="2238462"/>
          </a:xfrm>
          <a:prstGeom prst="rect">
            <a:avLst/>
          </a:prstGeom>
          <a:ln w="3175">
            <a:solidFill>
              <a:schemeClr val="bg1">
                <a:lumMod val="75000"/>
              </a:schemeClr>
            </a:solidFill>
          </a:ln>
        </p:spPr>
      </p:pic>
      <p:pic>
        <p:nvPicPr>
          <p:cNvPr id="27" name="図 26">
            <a:extLst>
              <a:ext uri="{FF2B5EF4-FFF2-40B4-BE49-F238E27FC236}">
                <a16:creationId xmlns:a16="http://schemas.microsoft.com/office/drawing/2014/main" id="{9EC8BFA2-6168-4FA9-8D40-515F3EE476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202" y="4042976"/>
            <a:ext cx="1583770" cy="2238462"/>
          </a:xfrm>
          <a:prstGeom prst="rect">
            <a:avLst/>
          </a:prstGeom>
          <a:ln w="3175">
            <a:solidFill>
              <a:schemeClr val="bg1">
                <a:lumMod val="75000"/>
              </a:schemeClr>
            </a:solidFill>
          </a:ln>
        </p:spPr>
      </p:pic>
      <p:pic>
        <p:nvPicPr>
          <p:cNvPr id="29" name="図 28">
            <a:extLst>
              <a:ext uri="{FF2B5EF4-FFF2-40B4-BE49-F238E27FC236}">
                <a16:creationId xmlns:a16="http://schemas.microsoft.com/office/drawing/2014/main" id="{D333847B-D0AF-4AEE-813A-F0B7F4781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0399" y="4056046"/>
            <a:ext cx="1583770" cy="2238462"/>
          </a:xfrm>
          <a:prstGeom prst="rect">
            <a:avLst/>
          </a:prstGeom>
          <a:ln w="3175">
            <a:solidFill>
              <a:schemeClr val="bg1">
                <a:lumMod val="75000"/>
              </a:schemeClr>
            </a:solidFill>
          </a:ln>
        </p:spPr>
      </p:pic>
      <p:sp>
        <p:nvSpPr>
          <p:cNvPr id="30" name="スライド番号プレースホルダー 29">
            <a:extLst>
              <a:ext uri="{FF2B5EF4-FFF2-40B4-BE49-F238E27FC236}">
                <a16:creationId xmlns:a16="http://schemas.microsoft.com/office/drawing/2014/main" id="{02653495-BB21-4429-B032-AB18D8254912}"/>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5</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pic>
        <p:nvPicPr>
          <p:cNvPr id="31" name="図 30">
            <a:extLst>
              <a:ext uri="{FF2B5EF4-FFF2-40B4-BE49-F238E27FC236}">
                <a16:creationId xmlns:a16="http://schemas.microsoft.com/office/drawing/2014/main" id="{803DE52D-6E00-404A-9E8F-AB9F18E4DC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807" y="4042976"/>
            <a:ext cx="1583769" cy="2238462"/>
          </a:xfrm>
          <a:prstGeom prst="rect">
            <a:avLst/>
          </a:prstGeom>
          <a:ln w="3175">
            <a:solidFill>
              <a:schemeClr val="bg1">
                <a:lumMod val="75000"/>
              </a:schemeClr>
            </a:solidFill>
          </a:ln>
        </p:spPr>
      </p:pic>
      <p:sp>
        <p:nvSpPr>
          <p:cNvPr id="23" name="テキスト ボックス 22"/>
          <p:cNvSpPr txBox="1"/>
          <p:nvPr/>
        </p:nvSpPr>
        <p:spPr>
          <a:xfrm>
            <a:off x="8365319" y="1771933"/>
            <a:ext cx="1061930" cy="276999"/>
          </a:xfrm>
          <a:prstGeom prst="rect">
            <a:avLst/>
          </a:prstGeom>
          <a:noFill/>
          <a:ln>
            <a:noFill/>
          </a:ln>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方針掲載</a:t>
            </a:r>
            <a:r>
              <a:rPr kumimoji="1" lang="en-US" altLang="ja-JP" sz="1200" dirty="0">
                <a:latin typeface="Meiryo UI" panose="020B0604030504040204" pitchFamily="50" charset="-128"/>
                <a:ea typeface="Meiryo UI" panose="020B0604030504040204" pitchFamily="50" charset="-128"/>
              </a:rPr>
              <a:t>HP</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200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60860" y="391627"/>
            <a:ext cx="9303657" cy="6195462"/>
          </a:xfrm>
          <a:prstGeom prst="roundRect">
            <a:avLst>
              <a:gd name="adj" fmla="val 310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707470" y="232990"/>
            <a:ext cx="2610436" cy="338554"/>
          </a:xfrm>
          <a:prstGeom prst="rect">
            <a:avLst/>
          </a:prstGeom>
          <a:solidFill>
            <a:schemeClr val="bg1"/>
          </a:solid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来客の皆様への注意喚起</a:t>
            </a:r>
          </a:p>
        </p:txBody>
      </p:sp>
      <p:sp>
        <p:nvSpPr>
          <p:cNvPr id="28" name="テキスト ボックス 27"/>
          <p:cNvSpPr txBox="1"/>
          <p:nvPr/>
        </p:nvSpPr>
        <p:spPr>
          <a:xfrm>
            <a:off x="398968" y="576293"/>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お店からのお願い</a:t>
            </a:r>
            <a:r>
              <a:rPr kumimoji="1" lang="en-US" altLang="ja-JP" sz="1200" dirty="0">
                <a:latin typeface="Meiryo UI" panose="020B0604030504040204" pitchFamily="50" charset="-128"/>
                <a:ea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2653553" y="576293"/>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お店からのお願い</a:t>
            </a:r>
            <a:r>
              <a:rPr kumimoji="1" lang="en-US" altLang="ja-JP" sz="1200" dirty="0">
                <a:latin typeface="Meiryo UI" panose="020B0604030504040204" pitchFamily="50" charset="-128"/>
                <a:ea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5012689" y="576293"/>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入場制限</a:t>
            </a:r>
            <a:r>
              <a:rPr kumimoji="1" lang="en-US" altLang="ja-JP" sz="1200" dirty="0">
                <a:latin typeface="Meiryo UI" panose="020B0604030504040204" pitchFamily="50" charset="-128"/>
                <a:ea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7494988" y="576293"/>
            <a:ext cx="2012044"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入店制限</a:t>
            </a:r>
            <a:r>
              <a:rPr kumimoji="1" lang="en-US" altLang="ja-JP" sz="1200" dirty="0">
                <a:latin typeface="Meiryo UI" panose="020B0604030504040204" pitchFamily="50" charset="-128"/>
                <a:ea typeface="Meiryo UI" panose="020B0604030504040204" pitchFamily="50" charset="-128"/>
              </a:rPr>
              <a:t>(10)</a:t>
            </a:r>
            <a:endParaRPr kumimoji="1" lang="ja-JP" altLang="en-US" sz="1200"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398968" y="3629034"/>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コイントレー受け渡し</a:t>
            </a:r>
            <a:r>
              <a:rPr kumimoji="1" lang="en-US" altLang="ja-JP" sz="1200" dirty="0">
                <a:latin typeface="Meiryo UI" panose="020B0604030504040204" pitchFamily="50" charset="-128"/>
                <a:ea typeface="Meiryo UI" panose="020B0604030504040204" pitchFamily="50" charset="-128"/>
              </a:rPr>
              <a:t>(9)</a:t>
            </a:r>
            <a:endParaRPr kumimoji="1" lang="ja-JP" altLang="en-US" sz="12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2692450" y="3629034"/>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キャッシュレス</a:t>
            </a:r>
            <a:r>
              <a:rPr lang="en-US" altLang="ja-JP" sz="1200" dirty="0">
                <a:latin typeface="Meiryo UI" panose="020B0604030504040204" pitchFamily="50" charset="-128"/>
                <a:ea typeface="Meiryo UI" panose="020B0604030504040204" pitchFamily="50" charset="-128"/>
              </a:rPr>
              <a:t>(11)</a:t>
            </a:r>
            <a:endParaRPr kumimoji="1" lang="en-US" altLang="ja-JP" sz="1200"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92087" y="3629034"/>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テイクアウト対応</a:t>
            </a:r>
            <a:r>
              <a:rPr kumimoji="1" lang="en-US" altLang="ja-JP" sz="1200" dirty="0">
                <a:latin typeface="Meiryo UI" panose="020B0604030504040204" pitchFamily="50" charset="-128"/>
                <a:ea typeface="Meiryo UI" panose="020B0604030504040204" pitchFamily="50" charset="-128"/>
              </a:rPr>
              <a:t>(12)</a:t>
            </a:r>
            <a:endParaRPr kumimoji="1" lang="ja-JP" altLang="en-US" sz="1200" dirty="0">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7299172" y="3629034"/>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デリバリー対応</a:t>
            </a:r>
            <a:r>
              <a:rPr kumimoji="1" lang="en-US" altLang="ja-JP" sz="1200" dirty="0">
                <a:latin typeface="Meiryo UI" panose="020B0604030504040204" pitchFamily="50" charset="-128"/>
                <a:ea typeface="Meiryo UI" panose="020B0604030504040204" pitchFamily="50" charset="-128"/>
              </a:rPr>
              <a:t>(13)</a:t>
            </a:r>
            <a:endParaRPr kumimoji="1" lang="ja-JP" altLang="en-US" sz="1200" dirty="0">
              <a:latin typeface="Meiryo UI" panose="020B0604030504040204" pitchFamily="50" charset="-128"/>
              <a:ea typeface="Meiryo UI" panose="020B0604030504040204" pitchFamily="50" charset="-128"/>
            </a:endParaRPr>
          </a:p>
        </p:txBody>
      </p:sp>
      <p:sp>
        <p:nvSpPr>
          <p:cNvPr id="18" name="スライド番号プレースホルダー 17">
            <a:extLst>
              <a:ext uri="{FF2B5EF4-FFF2-40B4-BE49-F238E27FC236}">
                <a16:creationId xmlns:a16="http://schemas.microsoft.com/office/drawing/2014/main" id="{6D57D013-FF31-4E4A-9001-F12DE7819210}"/>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6</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EC6AD7A8-508E-4DE9-B240-A2CFD7EC5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485" y="1018195"/>
            <a:ext cx="1603424" cy="2345669"/>
          </a:xfrm>
          <a:prstGeom prst="rect">
            <a:avLst/>
          </a:prstGeom>
          <a:ln w="3175">
            <a:solidFill>
              <a:schemeClr val="bg1">
                <a:lumMod val="75000"/>
              </a:schemeClr>
            </a:solidFill>
          </a:ln>
        </p:spPr>
      </p:pic>
      <p:pic>
        <p:nvPicPr>
          <p:cNvPr id="48" name="図 47">
            <a:extLst>
              <a:ext uri="{FF2B5EF4-FFF2-40B4-BE49-F238E27FC236}">
                <a16:creationId xmlns:a16="http://schemas.microsoft.com/office/drawing/2014/main" id="{D45B989D-B875-4DF5-86F4-B5D11964AD9B}"/>
              </a:ext>
            </a:extLst>
          </p:cNvPr>
          <p:cNvPicPr>
            <a:picLocks noChangeAspect="1"/>
          </p:cNvPicPr>
          <p:nvPr/>
        </p:nvPicPr>
        <p:blipFill>
          <a:blip r:embed="rId4"/>
          <a:stretch>
            <a:fillRect/>
          </a:stretch>
        </p:blipFill>
        <p:spPr>
          <a:xfrm>
            <a:off x="732146" y="1025852"/>
            <a:ext cx="1620539" cy="2322777"/>
          </a:xfrm>
          <a:prstGeom prst="rect">
            <a:avLst/>
          </a:prstGeom>
          <a:ln w="3175">
            <a:solidFill>
              <a:schemeClr val="bg1">
                <a:lumMod val="75000"/>
              </a:schemeClr>
            </a:solidFill>
          </a:ln>
        </p:spPr>
      </p:pic>
      <p:pic>
        <p:nvPicPr>
          <p:cNvPr id="53" name="図 52">
            <a:extLst>
              <a:ext uri="{FF2B5EF4-FFF2-40B4-BE49-F238E27FC236}">
                <a16:creationId xmlns:a16="http://schemas.microsoft.com/office/drawing/2014/main" id="{6DBAEDEC-A11A-4F55-9619-D84BE81BD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837" y="4072161"/>
            <a:ext cx="1676642" cy="2322316"/>
          </a:xfrm>
          <a:prstGeom prst="rect">
            <a:avLst/>
          </a:prstGeom>
          <a:ln w="3175">
            <a:solidFill>
              <a:schemeClr val="bg1">
                <a:lumMod val="75000"/>
              </a:schemeClr>
            </a:solidFill>
          </a:ln>
        </p:spPr>
      </p:pic>
      <p:pic>
        <p:nvPicPr>
          <p:cNvPr id="54" name="図 53">
            <a:extLst>
              <a:ext uri="{FF2B5EF4-FFF2-40B4-BE49-F238E27FC236}">
                <a16:creationId xmlns:a16="http://schemas.microsoft.com/office/drawing/2014/main" id="{B1091FD0-CB79-42C9-8743-3AD7C20F9731}"/>
              </a:ext>
            </a:extLst>
          </p:cNvPr>
          <p:cNvPicPr>
            <a:picLocks noChangeAspect="1"/>
          </p:cNvPicPr>
          <p:nvPr/>
        </p:nvPicPr>
        <p:blipFill>
          <a:blip r:embed="rId6"/>
          <a:stretch>
            <a:fillRect/>
          </a:stretch>
        </p:blipFill>
        <p:spPr>
          <a:xfrm>
            <a:off x="3001485" y="4069530"/>
            <a:ext cx="1664031" cy="2351902"/>
          </a:xfrm>
          <a:prstGeom prst="rect">
            <a:avLst/>
          </a:prstGeom>
          <a:ln w="3175">
            <a:solidFill>
              <a:schemeClr val="bg1">
                <a:lumMod val="75000"/>
              </a:schemeClr>
            </a:solidFill>
          </a:ln>
        </p:spPr>
      </p:pic>
      <p:pic>
        <p:nvPicPr>
          <p:cNvPr id="56" name="図 55">
            <a:extLst>
              <a:ext uri="{FF2B5EF4-FFF2-40B4-BE49-F238E27FC236}">
                <a16:creationId xmlns:a16="http://schemas.microsoft.com/office/drawing/2014/main" id="{6F3DEBA9-FDFC-45B0-B215-BEB4E1AF1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8851" y="4082902"/>
            <a:ext cx="1621613" cy="2345690"/>
          </a:xfrm>
          <a:prstGeom prst="rect">
            <a:avLst/>
          </a:prstGeom>
          <a:ln w="3175">
            <a:solidFill>
              <a:schemeClr val="bg1">
                <a:lumMod val="75000"/>
              </a:schemeClr>
            </a:solidFill>
          </a:ln>
        </p:spPr>
      </p:pic>
      <p:pic>
        <p:nvPicPr>
          <p:cNvPr id="57" name="図 56">
            <a:extLst>
              <a:ext uri="{FF2B5EF4-FFF2-40B4-BE49-F238E27FC236}">
                <a16:creationId xmlns:a16="http://schemas.microsoft.com/office/drawing/2014/main" id="{23AF32B3-00A4-4D93-88EC-F34337E3AE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2731" y="4078665"/>
            <a:ext cx="1677204" cy="2349927"/>
          </a:xfrm>
          <a:prstGeom prst="rect">
            <a:avLst/>
          </a:prstGeom>
          <a:ln w="3175">
            <a:solidFill>
              <a:schemeClr val="bg1">
                <a:lumMod val="75000"/>
              </a:schemeClr>
            </a:solidFill>
          </a:ln>
        </p:spPr>
      </p:pic>
      <p:pic>
        <p:nvPicPr>
          <p:cNvPr id="58" name="図 57">
            <a:extLst>
              <a:ext uri="{FF2B5EF4-FFF2-40B4-BE49-F238E27FC236}">
                <a16:creationId xmlns:a16="http://schemas.microsoft.com/office/drawing/2014/main" id="{41D8598D-531E-47B0-83F5-0559696F58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9040" y="1007660"/>
            <a:ext cx="1747137" cy="2354209"/>
          </a:xfrm>
          <a:prstGeom prst="rect">
            <a:avLst/>
          </a:prstGeom>
          <a:ln w="3175">
            <a:solidFill>
              <a:schemeClr val="bg1">
                <a:lumMod val="75000"/>
              </a:schemeClr>
            </a:solidFill>
          </a:ln>
        </p:spPr>
      </p:pic>
      <p:pic>
        <p:nvPicPr>
          <p:cNvPr id="7170" name="Picture 2">
            <a:extLst>
              <a:ext uri="{FF2B5EF4-FFF2-40B4-BE49-F238E27FC236}">
                <a16:creationId xmlns:a16="http://schemas.microsoft.com/office/drawing/2014/main" id="{D80D646A-48BF-421F-A5A1-EB84F1BF68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0972" y="1025354"/>
            <a:ext cx="1669492" cy="2359549"/>
          </a:xfrm>
          <a:prstGeom prst="rect">
            <a:avLst/>
          </a:prstGeom>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380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60860" y="391627"/>
            <a:ext cx="9303657" cy="6195462"/>
          </a:xfrm>
          <a:prstGeom prst="roundRect">
            <a:avLst>
              <a:gd name="adj" fmla="val 310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342905" y="237739"/>
            <a:ext cx="3229041" cy="338554"/>
          </a:xfrm>
          <a:prstGeom prst="rect">
            <a:avLst/>
          </a:prstGeom>
          <a:solidFill>
            <a:schemeClr val="bg1"/>
          </a:solid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イベント実施時の感染防止対策</a:t>
            </a:r>
          </a:p>
        </p:txBody>
      </p:sp>
      <p:sp>
        <p:nvSpPr>
          <p:cNvPr id="28" name="テキスト ボックス 27"/>
          <p:cNvSpPr txBox="1"/>
          <p:nvPr/>
        </p:nvSpPr>
        <p:spPr>
          <a:xfrm>
            <a:off x="398968" y="576293"/>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アルコール消毒</a:t>
            </a:r>
            <a:r>
              <a:rPr kumimoji="1" lang="en-US" altLang="ja-JP" sz="1200" dirty="0">
                <a:latin typeface="Meiryo UI" panose="020B0604030504040204" pitchFamily="50" charset="-128"/>
                <a:ea typeface="Meiryo UI" panose="020B0604030504040204" pitchFamily="50" charset="-128"/>
              </a:rPr>
              <a:t>(18)</a:t>
            </a:r>
            <a:endParaRPr kumimoji="1" lang="ja-JP" altLang="en-US" sz="1200"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2692450" y="576293"/>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消毒や換気</a:t>
            </a:r>
            <a:r>
              <a:rPr kumimoji="1" lang="en-US" altLang="ja-JP" sz="1200" dirty="0">
                <a:latin typeface="Meiryo UI" panose="020B0604030504040204" pitchFamily="50" charset="-128"/>
                <a:ea typeface="Meiryo UI" panose="020B0604030504040204" pitchFamily="50" charset="-128"/>
              </a:rPr>
              <a:t>(19)</a:t>
            </a:r>
            <a:endParaRPr kumimoji="1" lang="ja-JP" altLang="en-US" sz="12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5012689" y="576293"/>
            <a:ext cx="2299447" cy="369332"/>
          </a:xfrm>
          <a:prstGeom prst="rect">
            <a:avLst/>
          </a:prstGeom>
          <a:noFill/>
        </p:spPr>
        <p:txBody>
          <a:bodyPr wrap="square" rtlCol="0">
            <a:spAutoFit/>
          </a:bodyPr>
          <a:lstStyle/>
          <a:p>
            <a:pPr algn="ctr"/>
            <a:r>
              <a:rPr lang="ja-JP" altLang="en-US" dirty="0">
                <a:latin typeface="Meiryo UI" panose="020B0604030504040204" pitchFamily="50" charset="-128"/>
                <a:ea typeface="Meiryo UI" panose="020B0604030504040204" pitchFamily="50" charset="-128"/>
              </a:rPr>
              <a:t>手を触れないで</a:t>
            </a:r>
            <a:r>
              <a:rPr kumimoji="1" lang="en-US" altLang="ja-JP" sz="1200" dirty="0">
                <a:latin typeface="Meiryo UI" panose="020B0604030504040204" pitchFamily="50" charset="-128"/>
                <a:ea typeface="Meiryo UI" panose="020B0604030504040204" pitchFamily="50" charset="-128"/>
              </a:rPr>
              <a:t>(20)</a:t>
            </a:r>
            <a:endParaRPr kumimoji="1" lang="ja-JP" altLang="en-US" sz="12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7420097" y="576293"/>
            <a:ext cx="2225544"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パンフは据え置き</a:t>
            </a:r>
            <a:r>
              <a:rPr kumimoji="1" lang="en-US" altLang="ja-JP" sz="1200" dirty="0">
                <a:latin typeface="Meiryo UI" panose="020B0604030504040204" pitchFamily="50" charset="-128"/>
                <a:ea typeface="Meiryo UI" panose="020B0604030504040204" pitchFamily="50" charset="-128"/>
              </a:rPr>
              <a:t>(21)</a:t>
            </a:r>
            <a:endParaRPr kumimoji="1" lang="ja-JP" altLang="en-US" sz="12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CAC34DA2-5EC3-4269-953B-D90BFA517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78" y="1048792"/>
            <a:ext cx="1644255" cy="2323952"/>
          </a:xfrm>
          <a:prstGeom prst="rect">
            <a:avLst/>
          </a:prstGeom>
          <a:ln w="3175">
            <a:solidFill>
              <a:schemeClr val="bg1">
                <a:lumMod val="75000"/>
              </a:schemeClr>
            </a:solidFill>
          </a:ln>
        </p:spPr>
      </p:pic>
      <p:pic>
        <p:nvPicPr>
          <p:cNvPr id="11" name="図 10">
            <a:extLst>
              <a:ext uri="{FF2B5EF4-FFF2-40B4-BE49-F238E27FC236}">
                <a16:creationId xmlns:a16="http://schemas.microsoft.com/office/drawing/2014/main" id="{78B5A0A6-627D-4D11-AE60-78B9A3484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791" y="1048792"/>
            <a:ext cx="1644255" cy="2323952"/>
          </a:xfrm>
          <a:prstGeom prst="rect">
            <a:avLst/>
          </a:prstGeom>
          <a:ln w="3175">
            <a:solidFill>
              <a:schemeClr val="bg1">
                <a:lumMod val="75000"/>
              </a:schemeClr>
            </a:solidFill>
          </a:ln>
        </p:spPr>
      </p:pic>
      <p:sp>
        <p:nvSpPr>
          <p:cNvPr id="18" name="スライド番号プレースホルダー 17">
            <a:extLst>
              <a:ext uri="{FF2B5EF4-FFF2-40B4-BE49-F238E27FC236}">
                <a16:creationId xmlns:a16="http://schemas.microsoft.com/office/drawing/2014/main" id="{6D57D013-FF31-4E4A-9001-F12DE7819210}"/>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7</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pic>
        <p:nvPicPr>
          <p:cNvPr id="52" name="図 51">
            <a:extLst>
              <a:ext uri="{FF2B5EF4-FFF2-40B4-BE49-F238E27FC236}">
                <a16:creationId xmlns:a16="http://schemas.microsoft.com/office/drawing/2014/main" id="{21DF7DD1-478D-4C48-9727-FE06E9285A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6312" y="1032975"/>
            <a:ext cx="1644255" cy="2323950"/>
          </a:xfrm>
          <a:prstGeom prst="rect">
            <a:avLst/>
          </a:prstGeom>
          <a:ln w="3175">
            <a:solidFill>
              <a:schemeClr val="bg1">
                <a:lumMod val="75000"/>
              </a:schemeClr>
            </a:solidFill>
          </a:ln>
        </p:spPr>
      </p:pic>
      <p:pic>
        <p:nvPicPr>
          <p:cNvPr id="37" name="図 36">
            <a:extLst>
              <a:ext uri="{FF2B5EF4-FFF2-40B4-BE49-F238E27FC236}">
                <a16:creationId xmlns:a16="http://schemas.microsoft.com/office/drawing/2014/main" id="{56534523-0B96-4CB7-8574-9EAD6DEC5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3746" y="1039902"/>
            <a:ext cx="1766319" cy="2317024"/>
          </a:xfrm>
          <a:prstGeom prst="rect">
            <a:avLst/>
          </a:prstGeom>
          <a:ln w="3175">
            <a:solidFill>
              <a:schemeClr val="bg1">
                <a:lumMod val="75000"/>
              </a:schemeClr>
            </a:solidFill>
          </a:ln>
        </p:spPr>
      </p:pic>
      <p:sp>
        <p:nvSpPr>
          <p:cNvPr id="38" name="テキスト ボックス 37">
            <a:extLst>
              <a:ext uri="{FF2B5EF4-FFF2-40B4-BE49-F238E27FC236}">
                <a16:creationId xmlns:a16="http://schemas.microsoft.com/office/drawing/2014/main" id="{CE87F7B5-9FBB-4AC0-8B1D-35A22909C7E5}"/>
              </a:ext>
            </a:extLst>
          </p:cNvPr>
          <p:cNvSpPr txBox="1"/>
          <p:nvPr/>
        </p:nvSpPr>
        <p:spPr>
          <a:xfrm>
            <a:off x="429895" y="3587270"/>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間隔確保</a:t>
            </a:r>
            <a:r>
              <a:rPr kumimoji="1" lang="en-US" altLang="ja-JP" sz="1200" dirty="0">
                <a:latin typeface="Meiryo UI" panose="020B0604030504040204" pitchFamily="50" charset="-128"/>
                <a:ea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9FC9F3E5-BECD-400C-80C8-4F49758B361F}"/>
              </a:ext>
            </a:extLst>
          </p:cNvPr>
          <p:cNvSpPr txBox="1"/>
          <p:nvPr/>
        </p:nvSpPr>
        <p:spPr>
          <a:xfrm>
            <a:off x="5078783" y="3587270"/>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間隔確保</a:t>
            </a:r>
            <a:r>
              <a:rPr kumimoji="1" lang="en-US" altLang="ja-JP" sz="1200" dirty="0">
                <a:latin typeface="Meiryo UI" panose="020B0604030504040204" pitchFamily="50" charset="-128"/>
                <a:ea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A104BB3F-2E91-4C1B-8D84-C8436D7BB1AA}"/>
              </a:ext>
            </a:extLst>
          </p:cNvPr>
          <p:cNvSpPr txBox="1"/>
          <p:nvPr/>
        </p:nvSpPr>
        <p:spPr>
          <a:xfrm>
            <a:off x="2657979" y="3587270"/>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間隔確保</a:t>
            </a:r>
            <a:r>
              <a:rPr kumimoji="1" lang="en-US" altLang="ja-JP" sz="1200" dirty="0">
                <a:latin typeface="Meiryo UI" panose="020B0604030504040204" pitchFamily="50" charset="-128"/>
                <a:ea typeface="Meiryo UI" panose="020B0604030504040204" pitchFamily="50" charset="-128"/>
              </a:rPr>
              <a:t>(6)</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E3979A23-371B-469A-A331-C933B56D171C}"/>
              </a:ext>
            </a:extLst>
          </p:cNvPr>
          <p:cNvSpPr txBox="1"/>
          <p:nvPr/>
        </p:nvSpPr>
        <p:spPr>
          <a:xfrm>
            <a:off x="7346194" y="3587270"/>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間隔確保</a:t>
            </a:r>
            <a:r>
              <a:rPr kumimoji="1" lang="en-US" altLang="ja-JP" sz="1200" dirty="0">
                <a:latin typeface="Meiryo UI" panose="020B0604030504040204" pitchFamily="50" charset="-128"/>
                <a:ea typeface="Meiryo UI" panose="020B0604030504040204" pitchFamily="50" charset="-128"/>
              </a:rPr>
              <a:t>(7)</a:t>
            </a:r>
            <a:endParaRPr kumimoji="1" lang="ja-JP" altLang="en-US" sz="1200" dirty="0">
              <a:latin typeface="Meiryo UI" panose="020B0604030504040204" pitchFamily="50" charset="-128"/>
              <a:ea typeface="Meiryo UI" panose="020B0604030504040204" pitchFamily="50" charset="-128"/>
            </a:endParaRPr>
          </a:p>
        </p:txBody>
      </p:sp>
      <p:pic>
        <p:nvPicPr>
          <p:cNvPr id="57" name="図 56">
            <a:extLst>
              <a:ext uri="{FF2B5EF4-FFF2-40B4-BE49-F238E27FC236}">
                <a16:creationId xmlns:a16="http://schemas.microsoft.com/office/drawing/2014/main" id="{0281232A-770A-4F12-B104-F3EEC3DE0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0374" y="4040939"/>
            <a:ext cx="1644255" cy="2328264"/>
          </a:xfrm>
          <a:prstGeom prst="rect">
            <a:avLst/>
          </a:prstGeom>
          <a:ln w="3175">
            <a:solidFill>
              <a:schemeClr val="bg1">
                <a:lumMod val="75000"/>
              </a:schemeClr>
            </a:solidFill>
          </a:ln>
        </p:spPr>
      </p:pic>
      <p:pic>
        <p:nvPicPr>
          <p:cNvPr id="58" name="図 57">
            <a:extLst>
              <a:ext uri="{FF2B5EF4-FFF2-40B4-BE49-F238E27FC236}">
                <a16:creationId xmlns:a16="http://schemas.microsoft.com/office/drawing/2014/main" id="{A66CE70F-26B2-48FA-8556-B70C78C327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1009" y="4040527"/>
            <a:ext cx="1576542" cy="2328264"/>
          </a:xfrm>
          <a:prstGeom prst="rect">
            <a:avLst/>
          </a:prstGeom>
          <a:ln w="3175">
            <a:solidFill>
              <a:schemeClr val="bg1">
                <a:lumMod val="75000"/>
              </a:schemeClr>
            </a:solidFill>
          </a:ln>
        </p:spPr>
      </p:pic>
      <p:pic>
        <p:nvPicPr>
          <p:cNvPr id="5124" name="Picture 4">
            <a:extLst>
              <a:ext uri="{FF2B5EF4-FFF2-40B4-BE49-F238E27FC236}">
                <a16:creationId xmlns:a16="http://schemas.microsoft.com/office/drawing/2014/main" id="{27E04AFE-95CB-4E25-A64F-BBB4FA33CF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99" y="4040526"/>
            <a:ext cx="1638734" cy="2316077"/>
          </a:xfrm>
          <a:prstGeom prst="rect">
            <a:avLst/>
          </a:prstGeom>
          <a:ln w="3175">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DB6EAAF-7BD6-4FA1-9E60-EFDFC9BE30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3791" y="4040525"/>
            <a:ext cx="1638734" cy="2316077"/>
          </a:xfrm>
          <a:prstGeom prst="rect">
            <a:avLst/>
          </a:prstGeom>
          <a:ln w="3175">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5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60860" y="391627"/>
            <a:ext cx="9303657" cy="6195462"/>
          </a:xfrm>
          <a:prstGeom prst="roundRect">
            <a:avLst>
              <a:gd name="adj" fmla="val 310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332630" y="232361"/>
            <a:ext cx="3240741" cy="338554"/>
          </a:xfrm>
          <a:prstGeom prst="rect">
            <a:avLst/>
          </a:prstGeom>
          <a:solidFill>
            <a:schemeClr val="bg1"/>
          </a:solid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イベント実施時の感染防止対策</a:t>
            </a:r>
          </a:p>
        </p:txBody>
      </p:sp>
      <p:grpSp>
        <p:nvGrpSpPr>
          <p:cNvPr id="8" name="グループ化 7">
            <a:extLst>
              <a:ext uri="{FF2B5EF4-FFF2-40B4-BE49-F238E27FC236}">
                <a16:creationId xmlns:a16="http://schemas.microsoft.com/office/drawing/2014/main" id="{62827693-D2F0-0170-CC09-1109CAE82B56}"/>
              </a:ext>
            </a:extLst>
          </p:cNvPr>
          <p:cNvGrpSpPr/>
          <p:nvPr/>
        </p:nvGrpSpPr>
        <p:grpSpPr>
          <a:xfrm>
            <a:off x="5052506" y="3582997"/>
            <a:ext cx="2299447" cy="2774280"/>
            <a:chOff x="5052506" y="3582997"/>
            <a:chExt cx="2299447" cy="2774280"/>
          </a:xfrm>
        </p:grpSpPr>
        <p:pic>
          <p:nvPicPr>
            <p:cNvPr id="17" name="図 16">
              <a:extLst>
                <a:ext uri="{FF2B5EF4-FFF2-40B4-BE49-F238E27FC236}">
                  <a16:creationId xmlns:a16="http://schemas.microsoft.com/office/drawing/2014/main" id="{BF5280D3-7422-47FC-8EC5-7F847A89D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235" y="4033325"/>
              <a:ext cx="1644255" cy="2323952"/>
            </a:xfrm>
            <a:prstGeom prst="rect">
              <a:avLst/>
            </a:prstGeom>
            <a:ln w="3175">
              <a:solidFill>
                <a:schemeClr val="bg1">
                  <a:lumMod val="75000"/>
                </a:schemeClr>
              </a:solidFill>
            </a:ln>
          </p:spPr>
        </p:pic>
        <p:sp>
          <p:nvSpPr>
            <p:cNvPr id="43" name="テキスト ボックス 42"/>
            <p:cNvSpPr txBox="1"/>
            <p:nvPr/>
          </p:nvSpPr>
          <p:spPr>
            <a:xfrm>
              <a:off x="5052506" y="3582997"/>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検温を</a:t>
              </a:r>
              <a:r>
                <a:rPr lang="ja-JP" altLang="en-US" dirty="0">
                  <a:latin typeface="Meiryo UI" panose="020B0604030504040204" pitchFamily="50" charset="-128"/>
                  <a:ea typeface="Meiryo UI" panose="020B0604030504040204" pitchFamily="50" charset="-128"/>
                </a:rPr>
                <a:t>励行</a:t>
              </a:r>
              <a:r>
                <a:rPr lang="en-US" altLang="ja-JP" sz="1200" dirty="0">
                  <a:latin typeface="Meiryo UI" panose="020B0604030504040204" pitchFamily="50" charset="-128"/>
                  <a:ea typeface="Meiryo UI" panose="020B0604030504040204" pitchFamily="50" charset="-128"/>
                </a:rPr>
                <a:t>(30)</a:t>
              </a:r>
              <a:endParaRPr kumimoji="1" lang="ja-JP" altLang="en-US" sz="1200" dirty="0">
                <a:latin typeface="Meiryo UI" panose="020B0604030504040204" pitchFamily="50" charset="-128"/>
                <a:ea typeface="Meiryo UI" panose="020B0604030504040204" pitchFamily="50" charset="-128"/>
              </a:endParaRPr>
            </a:p>
          </p:txBody>
        </p:sp>
      </p:grpSp>
      <p:sp>
        <p:nvSpPr>
          <p:cNvPr id="18" name="スライド番号プレースホルダー 17">
            <a:extLst>
              <a:ext uri="{FF2B5EF4-FFF2-40B4-BE49-F238E27FC236}">
                <a16:creationId xmlns:a16="http://schemas.microsoft.com/office/drawing/2014/main" id="{6D57D013-FF31-4E4A-9001-F12DE7819210}"/>
              </a:ext>
            </a:extLst>
          </p:cNvPr>
          <p:cNvSpPr>
            <a:spLocks noGrp="1"/>
          </p:cNvSpPr>
          <p:nvPr>
            <p:ph type="sldNum" sz="quarter" idx="12"/>
          </p:nvPr>
        </p:nvSpPr>
        <p:spPr>
          <a:xfrm>
            <a:off x="7677150" y="6492875"/>
            <a:ext cx="2228850" cy="365125"/>
          </a:xfrm>
        </p:spPr>
        <p:txBody>
          <a:bodyPr/>
          <a:lstStyle/>
          <a:p>
            <a:fld id="{FFE9D9A0-8B53-4321-B139-9C796E0709F6}" type="slidenum">
              <a:rPr kumimoji="1" lang="ja-JP" altLang="en-US" b="1" smtClean="0">
                <a:solidFill>
                  <a:schemeClr val="tx1"/>
                </a:solidFill>
                <a:latin typeface="Meiryo UI" panose="020B0604030504040204" pitchFamily="50" charset="-128"/>
                <a:ea typeface="Meiryo UI" panose="020B0604030504040204" pitchFamily="50" charset="-128"/>
              </a:rPr>
              <a:t>8</a:t>
            </a:fld>
            <a:endParaRPr kumimoji="1" lang="ja-JP" altLang="en-US" b="1" dirty="0">
              <a:solidFill>
                <a:schemeClr val="tx1"/>
              </a:solidFill>
              <a:latin typeface="Meiryo UI" panose="020B0604030504040204" pitchFamily="50" charset="-128"/>
              <a:ea typeface="Meiryo UI" panose="020B0604030504040204" pitchFamily="50" charset="-128"/>
            </a:endParaRPr>
          </a:p>
        </p:txBody>
      </p:sp>
      <p:grpSp>
        <p:nvGrpSpPr>
          <p:cNvPr id="11" name="グループ化 10">
            <a:extLst>
              <a:ext uri="{FF2B5EF4-FFF2-40B4-BE49-F238E27FC236}">
                <a16:creationId xmlns:a16="http://schemas.microsoft.com/office/drawing/2014/main" id="{21C98031-A8FC-4B76-55E1-572EF5420E6A}"/>
              </a:ext>
            </a:extLst>
          </p:cNvPr>
          <p:cNvGrpSpPr/>
          <p:nvPr/>
        </p:nvGrpSpPr>
        <p:grpSpPr>
          <a:xfrm>
            <a:off x="7361061" y="583950"/>
            <a:ext cx="2299447" cy="2773248"/>
            <a:chOff x="7361061" y="583950"/>
            <a:chExt cx="2299447" cy="2773248"/>
          </a:xfrm>
        </p:grpSpPr>
        <p:sp>
          <p:nvSpPr>
            <p:cNvPr id="41" name="テキスト ボックス 40"/>
            <p:cNvSpPr txBox="1"/>
            <p:nvPr/>
          </p:nvSpPr>
          <p:spPr>
            <a:xfrm>
              <a:off x="7361061" y="583950"/>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アクリル板で遮蔽</a:t>
              </a:r>
              <a:r>
                <a:rPr kumimoji="1" lang="en-US" altLang="ja-JP" sz="1200" dirty="0">
                  <a:latin typeface="Meiryo UI" panose="020B0604030504040204" pitchFamily="50" charset="-128"/>
                  <a:ea typeface="Meiryo UI" panose="020B0604030504040204" pitchFamily="50" charset="-128"/>
                </a:rPr>
                <a:t>(24)</a:t>
              </a:r>
              <a:endParaRPr kumimoji="1" lang="ja-JP" altLang="en-US" sz="12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B084CE85-DD35-4FFC-A4FF-95268D547644}"/>
                </a:ext>
              </a:extLst>
            </p:cNvPr>
            <p:cNvPicPr>
              <a:picLocks noChangeAspect="1"/>
            </p:cNvPicPr>
            <p:nvPr/>
          </p:nvPicPr>
          <p:blipFill>
            <a:blip r:embed="rId3"/>
            <a:stretch>
              <a:fillRect/>
            </a:stretch>
          </p:blipFill>
          <p:spPr>
            <a:xfrm>
              <a:off x="7688932" y="1025852"/>
              <a:ext cx="1649487" cy="2331346"/>
            </a:xfrm>
            <a:prstGeom prst="rect">
              <a:avLst/>
            </a:prstGeom>
            <a:ln w="3175">
              <a:solidFill>
                <a:schemeClr val="bg1">
                  <a:lumMod val="75000"/>
                </a:schemeClr>
              </a:solidFill>
            </a:ln>
          </p:spPr>
        </p:pic>
      </p:grpSp>
      <p:grpSp>
        <p:nvGrpSpPr>
          <p:cNvPr id="12" name="グループ化 11">
            <a:extLst>
              <a:ext uri="{FF2B5EF4-FFF2-40B4-BE49-F238E27FC236}">
                <a16:creationId xmlns:a16="http://schemas.microsoft.com/office/drawing/2014/main" id="{3431A7A1-E210-FD80-3826-615179367AC6}"/>
              </a:ext>
            </a:extLst>
          </p:cNvPr>
          <p:cNvGrpSpPr/>
          <p:nvPr/>
        </p:nvGrpSpPr>
        <p:grpSpPr>
          <a:xfrm>
            <a:off x="5067579" y="583950"/>
            <a:ext cx="2299447" cy="2773248"/>
            <a:chOff x="5067579" y="583950"/>
            <a:chExt cx="2299447" cy="2773248"/>
          </a:xfrm>
        </p:grpSpPr>
        <p:sp>
          <p:nvSpPr>
            <p:cNvPr id="40" name="テキスト ボックス 39"/>
            <p:cNvSpPr txBox="1"/>
            <p:nvPr/>
          </p:nvSpPr>
          <p:spPr>
            <a:xfrm>
              <a:off x="5067579" y="583950"/>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時間を分散</a:t>
              </a:r>
              <a:r>
                <a:rPr kumimoji="1" lang="en-US" altLang="ja-JP" sz="1200" dirty="0">
                  <a:latin typeface="Meiryo UI" panose="020B0604030504040204" pitchFamily="50" charset="-128"/>
                  <a:ea typeface="Meiryo UI" panose="020B0604030504040204" pitchFamily="50" charset="-128"/>
                </a:rPr>
                <a:t>(23)</a:t>
              </a:r>
              <a:endParaRPr kumimoji="1" lang="ja-JP" altLang="en-US" sz="12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C8D8B00E-E123-46FF-8021-55E9AD8547A1}"/>
                </a:ext>
              </a:extLst>
            </p:cNvPr>
            <p:cNvPicPr>
              <a:picLocks noChangeAspect="1"/>
            </p:cNvPicPr>
            <p:nvPr/>
          </p:nvPicPr>
          <p:blipFill>
            <a:blip r:embed="rId4"/>
            <a:stretch>
              <a:fillRect/>
            </a:stretch>
          </p:blipFill>
          <p:spPr>
            <a:xfrm>
              <a:off x="5375550" y="1025852"/>
              <a:ext cx="1649487" cy="2331346"/>
            </a:xfrm>
            <a:prstGeom prst="rect">
              <a:avLst/>
            </a:prstGeom>
            <a:ln w="3175">
              <a:solidFill>
                <a:schemeClr val="bg1">
                  <a:lumMod val="75000"/>
                </a:schemeClr>
              </a:solidFill>
            </a:ln>
          </p:spPr>
        </p:pic>
      </p:grpSp>
      <p:grpSp>
        <p:nvGrpSpPr>
          <p:cNvPr id="13" name="グループ化 12">
            <a:extLst>
              <a:ext uri="{FF2B5EF4-FFF2-40B4-BE49-F238E27FC236}">
                <a16:creationId xmlns:a16="http://schemas.microsoft.com/office/drawing/2014/main" id="{C19CA99C-AEF1-5D2F-3517-284B551AB3D8}"/>
              </a:ext>
            </a:extLst>
          </p:cNvPr>
          <p:cNvGrpSpPr/>
          <p:nvPr/>
        </p:nvGrpSpPr>
        <p:grpSpPr>
          <a:xfrm>
            <a:off x="2807516" y="595807"/>
            <a:ext cx="2299447" cy="2737908"/>
            <a:chOff x="2807516" y="595807"/>
            <a:chExt cx="2299447" cy="2737908"/>
          </a:xfrm>
        </p:grpSpPr>
        <p:sp>
          <p:nvSpPr>
            <p:cNvPr id="46" name="テキスト ボックス 45">
              <a:extLst>
                <a:ext uri="{FF2B5EF4-FFF2-40B4-BE49-F238E27FC236}">
                  <a16:creationId xmlns:a16="http://schemas.microsoft.com/office/drawing/2014/main" id="{88988AE0-4FFC-4E21-90DC-15F07B14CD34}"/>
                </a:ext>
              </a:extLst>
            </p:cNvPr>
            <p:cNvSpPr txBox="1"/>
            <p:nvPr/>
          </p:nvSpPr>
          <p:spPr>
            <a:xfrm>
              <a:off x="2807516" y="595807"/>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屋外で開催</a:t>
              </a:r>
              <a:r>
                <a:rPr kumimoji="1" lang="en-US" altLang="ja-JP" sz="1200" dirty="0">
                  <a:latin typeface="Meiryo UI" panose="020B0604030504040204" pitchFamily="50" charset="-128"/>
                  <a:ea typeface="Meiryo UI" panose="020B0604030504040204" pitchFamily="50" charset="-128"/>
                </a:rPr>
                <a:t>(22)</a:t>
              </a:r>
              <a:endParaRPr kumimoji="1" lang="ja-JP" altLang="en-US" sz="1200" dirty="0">
                <a:latin typeface="Meiryo UI" panose="020B0604030504040204" pitchFamily="50" charset="-128"/>
                <a:ea typeface="Meiryo UI" panose="020B0604030504040204" pitchFamily="50" charset="-128"/>
              </a:endParaRPr>
            </a:p>
          </p:txBody>
        </p:sp>
        <p:pic>
          <p:nvPicPr>
            <p:cNvPr id="53" name="図 52">
              <a:extLst>
                <a:ext uri="{FF2B5EF4-FFF2-40B4-BE49-F238E27FC236}">
                  <a16:creationId xmlns:a16="http://schemas.microsoft.com/office/drawing/2014/main" id="{CB1B960F-D435-4EA4-B431-9F56DCBF5F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2955" y="1020420"/>
              <a:ext cx="1608288" cy="2313295"/>
            </a:xfrm>
            <a:prstGeom prst="rect">
              <a:avLst/>
            </a:prstGeom>
            <a:ln w="3175">
              <a:solidFill>
                <a:schemeClr val="bg1">
                  <a:lumMod val="75000"/>
                </a:schemeClr>
              </a:solidFill>
            </a:ln>
          </p:spPr>
        </p:pic>
      </p:grpSp>
      <p:grpSp>
        <p:nvGrpSpPr>
          <p:cNvPr id="7" name="グループ化 6">
            <a:extLst>
              <a:ext uri="{FF2B5EF4-FFF2-40B4-BE49-F238E27FC236}">
                <a16:creationId xmlns:a16="http://schemas.microsoft.com/office/drawing/2014/main" id="{82DD519F-4CB4-3CC6-C490-7C664415D35C}"/>
              </a:ext>
            </a:extLst>
          </p:cNvPr>
          <p:cNvGrpSpPr/>
          <p:nvPr/>
        </p:nvGrpSpPr>
        <p:grpSpPr>
          <a:xfrm>
            <a:off x="7365603" y="3582997"/>
            <a:ext cx="2419415" cy="2763623"/>
            <a:chOff x="7365603" y="3582997"/>
            <a:chExt cx="2419415" cy="2763623"/>
          </a:xfrm>
        </p:grpSpPr>
        <p:pic>
          <p:nvPicPr>
            <p:cNvPr id="15" name="図 14">
              <a:extLst>
                <a:ext uri="{FF2B5EF4-FFF2-40B4-BE49-F238E27FC236}">
                  <a16:creationId xmlns:a16="http://schemas.microsoft.com/office/drawing/2014/main" id="{DB26BC3A-3D71-4A0C-958C-8BADFD04A8D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94466" y="4022668"/>
              <a:ext cx="1642222" cy="2323952"/>
            </a:xfrm>
            <a:prstGeom prst="rect">
              <a:avLst/>
            </a:prstGeom>
            <a:ln w="76200">
              <a:noFill/>
            </a:ln>
          </p:spPr>
        </p:pic>
        <p:sp>
          <p:nvSpPr>
            <p:cNvPr id="56" name="テキスト ボックス 55">
              <a:extLst>
                <a:ext uri="{FF2B5EF4-FFF2-40B4-BE49-F238E27FC236}">
                  <a16:creationId xmlns:a16="http://schemas.microsoft.com/office/drawing/2014/main" id="{3954CA02-B370-4B28-A1E8-1D7837A6E783}"/>
                </a:ext>
              </a:extLst>
            </p:cNvPr>
            <p:cNvSpPr txBox="1"/>
            <p:nvPr/>
          </p:nvSpPr>
          <p:spPr>
            <a:xfrm>
              <a:off x="7365603" y="3582997"/>
              <a:ext cx="2419415"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感染拡大の対応</a:t>
              </a:r>
              <a:r>
                <a:rPr kumimoji="1" lang="en-US" altLang="ja-JP" sz="1200" dirty="0">
                  <a:latin typeface="Meiryo UI" panose="020B0604030504040204" pitchFamily="50" charset="-128"/>
                  <a:ea typeface="Meiryo UI" panose="020B0604030504040204" pitchFamily="50" charset="-128"/>
                </a:rPr>
                <a:t>(32)</a:t>
              </a:r>
              <a:endParaRPr kumimoji="1" lang="ja-JP" altLang="en-US" sz="1200" dirty="0">
                <a:latin typeface="Meiryo UI" panose="020B0604030504040204" pitchFamily="50" charset="-128"/>
                <a:ea typeface="Meiryo UI" panose="020B0604030504040204" pitchFamily="50" charset="-128"/>
              </a:endParaRPr>
            </a:p>
          </p:txBody>
        </p:sp>
      </p:grpSp>
      <p:grpSp>
        <p:nvGrpSpPr>
          <p:cNvPr id="10" name="グループ化 9">
            <a:extLst>
              <a:ext uri="{FF2B5EF4-FFF2-40B4-BE49-F238E27FC236}">
                <a16:creationId xmlns:a16="http://schemas.microsoft.com/office/drawing/2014/main" id="{37E13283-90EE-B8FC-CFF1-4B45FA452360}"/>
              </a:ext>
            </a:extLst>
          </p:cNvPr>
          <p:cNvGrpSpPr/>
          <p:nvPr/>
        </p:nvGrpSpPr>
        <p:grpSpPr>
          <a:xfrm>
            <a:off x="414505" y="3586938"/>
            <a:ext cx="4692459" cy="2761594"/>
            <a:chOff x="414505" y="3586938"/>
            <a:chExt cx="4692459" cy="2761594"/>
          </a:xfrm>
        </p:grpSpPr>
        <p:sp>
          <p:nvSpPr>
            <p:cNvPr id="58" name="テキスト ボックス 57">
              <a:extLst>
                <a:ext uri="{FF2B5EF4-FFF2-40B4-BE49-F238E27FC236}">
                  <a16:creationId xmlns:a16="http://schemas.microsoft.com/office/drawing/2014/main" id="{1332A9D0-029A-4C2F-AADD-A20747B29F15}"/>
                </a:ext>
              </a:extLst>
            </p:cNvPr>
            <p:cNvSpPr txBox="1"/>
            <p:nvPr/>
          </p:nvSpPr>
          <p:spPr>
            <a:xfrm>
              <a:off x="414505" y="3615732"/>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自粛を呼びかけ</a:t>
              </a:r>
              <a:r>
                <a:rPr kumimoji="1" lang="en-US" altLang="ja-JP" sz="1200" dirty="0">
                  <a:latin typeface="Meiryo UI" panose="020B0604030504040204" pitchFamily="50" charset="-128"/>
                  <a:ea typeface="Meiryo UI" panose="020B0604030504040204" pitchFamily="50" charset="-128"/>
                </a:rPr>
                <a:t>(27)</a:t>
              </a:r>
              <a:endParaRPr kumimoji="1" lang="ja-JP" altLang="en-US" sz="1200" dirty="0">
                <a:latin typeface="Meiryo UI" panose="020B0604030504040204" pitchFamily="50" charset="-128"/>
                <a:ea typeface="Meiryo UI" panose="020B0604030504040204" pitchFamily="50" charset="-128"/>
              </a:endParaRPr>
            </a:p>
          </p:txBody>
        </p:sp>
        <p:pic>
          <p:nvPicPr>
            <p:cNvPr id="64" name="図 63">
              <a:extLst>
                <a:ext uri="{FF2B5EF4-FFF2-40B4-BE49-F238E27FC236}">
                  <a16:creationId xmlns:a16="http://schemas.microsoft.com/office/drawing/2014/main" id="{3114317B-D74A-4BEC-9EF9-0737080A7A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149" y="4032733"/>
              <a:ext cx="1644255" cy="2307243"/>
            </a:xfrm>
            <a:prstGeom prst="rect">
              <a:avLst/>
            </a:prstGeom>
            <a:ln w="3175">
              <a:solidFill>
                <a:schemeClr val="bg1">
                  <a:lumMod val="75000"/>
                </a:schemeClr>
              </a:solidFill>
            </a:ln>
          </p:spPr>
        </p:pic>
        <p:grpSp>
          <p:nvGrpSpPr>
            <p:cNvPr id="9" name="グループ化 8">
              <a:extLst>
                <a:ext uri="{FF2B5EF4-FFF2-40B4-BE49-F238E27FC236}">
                  <a16:creationId xmlns:a16="http://schemas.microsoft.com/office/drawing/2014/main" id="{C363AE1E-164F-47EC-F134-4EA7D0B49463}"/>
                </a:ext>
              </a:extLst>
            </p:cNvPr>
            <p:cNvGrpSpPr/>
            <p:nvPr/>
          </p:nvGrpSpPr>
          <p:grpSpPr>
            <a:xfrm>
              <a:off x="2807517" y="3586938"/>
              <a:ext cx="2299447" cy="2761594"/>
              <a:chOff x="2807517" y="3586938"/>
              <a:chExt cx="2299447" cy="2761594"/>
            </a:xfrm>
          </p:grpSpPr>
          <p:sp>
            <p:nvSpPr>
              <p:cNvPr id="60" name="テキスト ボックス 59">
                <a:extLst>
                  <a:ext uri="{FF2B5EF4-FFF2-40B4-BE49-F238E27FC236}">
                    <a16:creationId xmlns:a16="http://schemas.microsoft.com/office/drawing/2014/main" id="{753D73DC-8159-461A-9F99-E8EFEB7FD18A}"/>
                  </a:ext>
                </a:extLst>
              </p:cNvPr>
              <p:cNvSpPr txBox="1"/>
              <p:nvPr/>
            </p:nvSpPr>
            <p:spPr>
              <a:xfrm>
                <a:off x="2807517" y="3586938"/>
                <a:ext cx="2299447" cy="369332"/>
              </a:xfrm>
              <a:prstGeom prst="rect">
                <a:avLst/>
              </a:prstGeom>
              <a:noFill/>
            </p:spPr>
            <p:txBody>
              <a:bodyPr wrap="square" rtlCol="0">
                <a:spAutoFit/>
              </a:bodyPr>
              <a:lstStyle/>
              <a:p>
                <a:pPr algn="ctr"/>
                <a:r>
                  <a:rPr kumimoji="1" lang="ja-JP" altLang="en-US" dirty="0">
                    <a:latin typeface="Meiryo UI" panose="020B0604030504040204" pitchFamily="50" charset="-128"/>
                    <a:ea typeface="Meiryo UI" panose="020B0604030504040204" pitchFamily="50" charset="-128"/>
                  </a:rPr>
                  <a:t>マスク着用を徹底</a:t>
                </a:r>
                <a:r>
                  <a:rPr kumimoji="1" lang="en-US" altLang="ja-JP" sz="1200" dirty="0">
                    <a:latin typeface="Meiryo UI" panose="020B0604030504040204" pitchFamily="50" charset="-128"/>
                    <a:ea typeface="Meiryo UI" panose="020B0604030504040204" pitchFamily="50" charset="-128"/>
                  </a:rPr>
                  <a:t>(29)</a:t>
                </a:r>
                <a:endParaRPr kumimoji="1" lang="ja-JP" altLang="en-US" sz="1200" dirty="0">
                  <a:latin typeface="Meiryo UI" panose="020B0604030504040204" pitchFamily="50" charset="-128"/>
                  <a:ea typeface="Meiryo UI" panose="020B0604030504040204" pitchFamily="50" charset="-128"/>
                </a:endParaRPr>
              </a:p>
            </p:txBody>
          </p:sp>
          <p:pic>
            <p:nvPicPr>
              <p:cNvPr id="65" name="図 64">
                <a:extLst>
                  <a:ext uri="{FF2B5EF4-FFF2-40B4-BE49-F238E27FC236}">
                    <a16:creationId xmlns:a16="http://schemas.microsoft.com/office/drawing/2014/main" id="{40F9131B-F4F7-4605-88F8-BF2E6611CD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9711" y="4040697"/>
                <a:ext cx="1644256" cy="2307835"/>
              </a:xfrm>
              <a:prstGeom prst="rect">
                <a:avLst/>
              </a:prstGeom>
              <a:ln w="3175">
                <a:solidFill>
                  <a:schemeClr val="bg1">
                    <a:lumMod val="75000"/>
                  </a:schemeClr>
                </a:solidFill>
              </a:ln>
            </p:spPr>
          </p:pic>
        </p:grpSp>
      </p:grpSp>
      <p:grpSp>
        <p:nvGrpSpPr>
          <p:cNvPr id="5" name="グループ化 4">
            <a:extLst>
              <a:ext uri="{FF2B5EF4-FFF2-40B4-BE49-F238E27FC236}">
                <a16:creationId xmlns:a16="http://schemas.microsoft.com/office/drawing/2014/main" id="{5FC3ADB8-6C42-28BE-D9A3-97643688B376}"/>
              </a:ext>
            </a:extLst>
          </p:cNvPr>
          <p:cNvGrpSpPr/>
          <p:nvPr/>
        </p:nvGrpSpPr>
        <p:grpSpPr>
          <a:xfrm>
            <a:off x="437007" y="570915"/>
            <a:ext cx="2299447" cy="2777972"/>
            <a:chOff x="442174" y="570915"/>
            <a:chExt cx="2299447" cy="2777972"/>
          </a:xfrm>
        </p:grpSpPr>
        <p:sp>
          <p:nvSpPr>
            <p:cNvPr id="67" name="テキスト ボックス 66">
              <a:extLst>
                <a:ext uri="{FF2B5EF4-FFF2-40B4-BE49-F238E27FC236}">
                  <a16:creationId xmlns:a16="http://schemas.microsoft.com/office/drawing/2014/main" id="{73B4C293-446F-454B-B7B6-738F41ED68DF}"/>
                </a:ext>
              </a:extLst>
            </p:cNvPr>
            <p:cNvSpPr txBox="1"/>
            <p:nvPr/>
          </p:nvSpPr>
          <p:spPr>
            <a:xfrm>
              <a:off x="442174" y="570915"/>
              <a:ext cx="2299447" cy="369332"/>
            </a:xfrm>
            <a:prstGeom prst="rect">
              <a:avLst/>
            </a:prstGeom>
            <a:noFill/>
          </p:spPr>
          <p:txBody>
            <a:bodyPr wrap="square" rtlCol="0">
              <a:spAutoFit/>
            </a:bodyPr>
            <a:lstStyle/>
            <a:p>
              <a:pPr algn="ctr"/>
              <a:r>
                <a:rPr kumimoji="1" lang="en-US" altLang="ja-JP" dirty="0">
                  <a:latin typeface="Meiryo UI" panose="020B0604030504040204" pitchFamily="50" charset="-128"/>
                  <a:ea typeface="Meiryo UI" panose="020B0604030504040204" pitchFamily="50" charset="-128"/>
                </a:rPr>
                <a:t>CO2</a:t>
              </a:r>
              <a:r>
                <a:rPr kumimoji="1" lang="ja-JP" altLang="en-US" dirty="0">
                  <a:latin typeface="Meiryo UI" panose="020B0604030504040204" pitchFamily="50" charset="-128"/>
                  <a:ea typeface="Meiryo UI" panose="020B0604030504040204" pitchFamily="50" charset="-128"/>
                </a:rPr>
                <a:t>濃度測定</a:t>
              </a:r>
              <a:r>
                <a:rPr kumimoji="1" lang="en-US" altLang="ja-JP" sz="1200" dirty="0">
                  <a:latin typeface="Meiryo UI" panose="020B0604030504040204" pitchFamily="50" charset="-128"/>
                  <a:ea typeface="Meiryo UI" panose="020B0604030504040204" pitchFamily="50" charset="-128"/>
                </a:rPr>
                <a:t>(31)</a:t>
              </a:r>
              <a:endParaRPr kumimoji="1" lang="ja-JP" altLang="en-US" sz="1200" dirty="0">
                <a:latin typeface="Meiryo UI" panose="020B0604030504040204" pitchFamily="50" charset="-128"/>
                <a:ea typeface="Meiryo UI" panose="020B0604030504040204" pitchFamily="50" charset="-128"/>
              </a:endParaRPr>
            </a:p>
          </p:txBody>
        </p:sp>
        <p:pic>
          <p:nvPicPr>
            <p:cNvPr id="68" name="Picture 2">
              <a:extLst>
                <a:ext uri="{FF2B5EF4-FFF2-40B4-BE49-F238E27FC236}">
                  <a16:creationId xmlns:a16="http://schemas.microsoft.com/office/drawing/2014/main" id="{107A916A-460F-44ED-A55C-78AB53DD54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996" y="1005247"/>
              <a:ext cx="1658236" cy="2343640"/>
            </a:xfrm>
            <a:prstGeom prst="rect">
              <a:avLst/>
            </a:prstGeom>
            <a:ln w="3175">
              <a:solidFill>
                <a:schemeClr val="bg1">
                  <a:lumMod val="75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137778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6070</TotalTime>
  <Words>11576</Words>
  <Application>Microsoft Office PowerPoint</Application>
  <PresentationFormat>A4 210 x 297 mm</PresentationFormat>
  <Paragraphs>936</Paragraphs>
  <Slides>36</Slides>
  <Notes>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36</vt:i4>
      </vt:variant>
    </vt:vector>
  </HeadingPairs>
  <TitlesOfParts>
    <vt:vector size="45" baseType="lpstr">
      <vt:lpstr>Meiryo UI</vt:lpstr>
      <vt:lpstr>ＭＳ Ｐゴシック</vt:lpstr>
      <vt:lpstr>メイリオ</vt:lpstr>
      <vt:lpstr>游ゴシック</vt:lpstr>
      <vt:lpstr>游ゴシック Light</vt:lpstr>
      <vt:lpstr>Arial</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dc:creator>
  <cp:lastModifiedBy>大阪府</cp:lastModifiedBy>
  <cp:revision>702</cp:revision>
  <cp:lastPrinted>2023-02-16T07:46:27Z</cp:lastPrinted>
  <dcterms:created xsi:type="dcterms:W3CDTF">2020-06-30T10:07:36Z</dcterms:created>
  <dcterms:modified xsi:type="dcterms:W3CDTF">2023-02-22T05:04:07Z</dcterms:modified>
</cp:coreProperties>
</file>