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868" autoAdjust="0"/>
    <p:restoredTop sz="94660"/>
  </p:normalViewPr>
  <p:slideViewPr>
    <p:cSldViewPr snapToGrid="0">
      <p:cViewPr varScale="1">
        <p:scale>
          <a:sx n="126" d="100"/>
          <a:sy n="126" d="100"/>
        </p:scale>
        <p:origin x="396"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DBB189A-26BC-41C6-A94F-21373DC5A3DF}" type="datetimeFigureOut">
              <a:rPr kumimoji="1" lang="ja-JP" altLang="en-US" smtClean="0"/>
              <a:t>2022/3/7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2752850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DBB189A-26BC-41C6-A94F-21373DC5A3DF}" type="datetimeFigureOut">
              <a:rPr kumimoji="1" lang="ja-JP" altLang="en-US" smtClean="0"/>
              <a:t>2022/3/7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3413991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DBB189A-26BC-41C6-A94F-21373DC5A3DF}" type="datetimeFigureOut">
              <a:rPr kumimoji="1" lang="ja-JP" altLang="en-US" smtClean="0"/>
              <a:t>2022/3/7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3477895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DBB189A-26BC-41C6-A94F-21373DC5A3DF}" type="datetimeFigureOut">
              <a:rPr kumimoji="1" lang="ja-JP" altLang="en-US" smtClean="0"/>
              <a:t>2022/3/7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3717618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BB189A-26BC-41C6-A94F-21373DC5A3DF}" type="datetimeFigureOut">
              <a:rPr kumimoji="1" lang="ja-JP" altLang="en-US" smtClean="0"/>
              <a:t>2022/3/7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4143818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DBB189A-26BC-41C6-A94F-21373DC5A3DF}" type="datetimeFigureOut">
              <a:rPr kumimoji="1" lang="ja-JP" altLang="en-US" smtClean="0"/>
              <a:t>2022/3/7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2860107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DBB189A-26BC-41C6-A94F-21373DC5A3DF}" type="datetimeFigureOut">
              <a:rPr kumimoji="1" lang="ja-JP" altLang="en-US" smtClean="0"/>
              <a:t>2022/3/7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201317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DBB189A-26BC-41C6-A94F-21373DC5A3DF}" type="datetimeFigureOut">
              <a:rPr kumimoji="1" lang="ja-JP" altLang="en-US" smtClean="0"/>
              <a:t>2022/3/7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70416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BB189A-26BC-41C6-A94F-21373DC5A3DF}" type="datetimeFigureOut">
              <a:rPr kumimoji="1" lang="ja-JP" altLang="en-US" smtClean="0"/>
              <a:t>2022/3/7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1955190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DBB189A-26BC-41C6-A94F-21373DC5A3DF}" type="datetimeFigureOut">
              <a:rPr kumimoji="1" lang="ja-JP" altLang="en-US" smtClean="0"/>
              <a:t>2022/3/7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2865800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DBB189A-26BC-41C6-A94F-21373DC5A3DF}" type="datetimeFigureOut">
              <a:rPr kumimoji="1" lang="ja-JP" altLang="en-US" smtClean="0"/>
              <a:t>2022/3/7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209533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BB189A-26BC-41C6-A94F-21373DC5A3DF}" type="datetimeFigureOut">
              <a:rPr kumimoji="1" lang="ja-JP" altLang="en-US" smtClean="0"/>
              <a:t>2022/3/7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69614B-B471-41E0-B362-E6BA3EFA8138}" type="slidenum">
              <a:rPr kumimoji="1" lang="ja-JP" altLang="en-US" smtClean="0"/>
              <a:t>‹#›</a:t>
            </a:fld>
            <a:endParaRPr kumimoji="1" lang="ja-JP" altLang="en-US"/>
          </a:p>
        </p:txBody>
      </p:sp>
    </p:spTree>
    <p:extLst>
      <p:ext uri="{BB962C8B-B14F-4D97-AF65-F5344CB8AC3E}">
        <p14:creationId xmlns:p14="http://schemas.microsoft.com/office/powerpoint/2010/main" val="4151015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a:extLst>
              <a:ext uri="{FF2B5EF4-FFF2-40B4-BE49-F238E27FC236}">
                <a16:creationId xmlns:a16="http://schemas.microsoft.com/office/drawing/2014/main" id="{5F17E553-60D8-4BBE-B424-23DB80A142AC}"/>
              </a:ext>
            </a:extLst>
          </p:cNvPr>
          <p:cNvSpPr txBox="1"/>
          <p:nvPr/>
        </p:nvSpPr>
        <p:spPr>
          <a:xfrm>
            <a:off x="131892" y="553220"/>
            <a:ext cx="9673914" cy="6235051"/>
          </a:xfrm>
          <a:prstGeom prst="rect">
            <a:avLst/>
          </a:prstGeom>
          <a:noFill/>
          <a:ln w="28575" cmpd="dbl">
            <a:solidFill>
              <a:schemeClr val="accent1">
                <a:lumMod val="75000"/>
              </a:schemeClr>
            </a:solidFill>
          </a:ln>
        </p:spPr>
        <p:txBody>
          <a:bodyPr wrap="square" rtlCol="0">
            <a:noAutofit/>
          </a:bodyPr>
          <a:lstStyle/>
          <a:p>
            <a:endParaRPr lang="en-US" altLang="ja-JP" sz="1200" b="1" dirty="0">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5678E058-F570-4C8A-8F8C-91FE4FDC6E59}"/>
              </a:ext>
            </a:extLst>
          </p:cNvPr>
          <p:cNvSpPr/>
          <p:nvPr/>
        </p:nvSpPr>
        <p:spPr>
          <a:xfrm>
            <a:off x="0" y="-486"/>
            <a:ext cx="9906000" cy="469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r>
              <a:rPr kumimoji="1" lang="ja-JP" altLang="en-US" sz="1600" b="1" dirty="0"/>
              <a:t>令和４年度大阪府商店街等需要喚起緊急支援事業（国事業と連動した需要喚起）</a:t>
            </a:r>
          </a:p>
        </p:txBody>
      </p:sp>
      <p:sp>
        <p:nvSpPr>
          <p:cNvPr id="48" name="テキスト ボックス 47">
            <a:extLst>
              <a:ext uri="{FF2B5EF4-FFF2-40B4-BE49-F238E27FC236}">
                <a16:creationId xmlns:a16="http://schemas.microsoft.com/office/drawing/2014/main" id="{520AC291-A726-4678-8763-9D14B8AE9701}"/>
              </a:ext>
            </a:extLst>
          </p:cNvPr>
          <p:cNvSpPr txBox="1"/>
          <p:nvPr/>
        </p:nvSpPr>
        <p:spPr>
          <a:xfrm>
            <a:off x="8414273" y="86692"/>
            <a:ext cx="1491424" cy="369332"/>
          </a:xfrm>
          <a:prstGeom prst="rect">
            <a:avLst/>
          </a:prstGeom>
          <a:noFill/>
        </p:spPr>
        <p:txBody>
          <a:bodyPr wrap="square" rtlCol="0">
            <a:spAutoFit/>
          </a:bodyPr>
          <a:lstStyle/>
          <a:p>
            <a:pPr algn="dist"/>
            <a:r>
              <a:rPr kumimoji="1" lang="ja-JP" altLang="en-US" sz="900" dirty="0">
                <a:solidFill>
                  <a:schemeClr val="bg1"/>
                </a:solidFill>
                <a:latin typeface="+mn-ea"/>
              </a:rPr>
              <a:t>令和４年４月</a:t>
            </a:r>
            <a:endParaRPr kumimoji="1" lang="en-US" altLang="ja-JP" sz="900" dirty="0">
              <a:solidFill>
                <a:schemeClr val="bg1"/>
              </a:solidFill>
              <a:latin typeface="+mn-ea"/>
            </a:endParaRPr>
          </a:p>
          <a:p>
            <a:pPr algn="dist"/>
            <a:r>
              <a:rPr kumimoji="1" lang="ja-JP" altLang="en-US" sz="900" spc="-150" dirty="0">
                <a:solidFill>
                  <a:schemeClr val="bg1"/>
                </a:solidFill>
                <a:latin typeface="+mn-ea"/>
              </a:rPr>
              <a:t>大阪府商業・サービス産業課</a:t>
            </a:r>
          </a:p>
        </p:txBody>
      </p:sp>
      <p:pic>
        <p:nvPicPr>
          <p:cNvPr id="30" name="図 29">
            <a:extLst>
              <a:ext uri="{FF2B5EF4-FFF2-40B4-BE49-F238E27FC236}">
                <a16:creationId xmlns:a16="http://schemas.microsoft.com/office/drawing/2014/main" id="{C7DDDAE4-BCC8-4EA5-AE32-DF86AAA09C49}"/>
              </a:ext>
            </a:extLst>
          </p:cNvPr>
          <p:cNvPicPr>
            <a:picLocks noChangeAspect="1"/>
          </p:cNvPicPr>
          <p:nvPr/>
        </p:nvPicPr>
        <p:blipFill rotWithShape="1">
          <a:blip r:embed="rId2"/>
          <a:srcRect l="56270" t="53826" r="25747" b="15184"/>
          <a:stretch/>
        </p:blipFill>
        <p:spPr>
          <a:xfrm>
            <a:off x="8584066" y="617776"/>
            <a:ext cx="1041911" cy="970054"/>
          </a:xfrm>
          <a:prstGeom prst="rect">
            <a:avLst/>
          </a:prstGeom>
          <a:ln w="12700">
            <a:noFill/>
          </a:ln>
        </p:spPr>
      </p:pic>
      <p:sp>
        <p:nvSpPr>
          <p:cNvPr id="135" name="テキスト ボックス 134">
            <a:extLst>
              <a:ext uri="{FF2B5EF4-FFF2-40B4-BE49-F238E27FC236}">
                <a16:creationId xmlns:a16="http://schemas.microsoft.com/office/drawing/2014/main" id="{BE9F0641-6154-425A-99D0-0B9999B85EB0}"/>
              </a:ext>
            </a:extLst>
          </p:cNvPr>
          <p:cNvSpPr txBox="1"/>
          <p:nvPr/>
        </p:nvSpPr>
        <p:spPr>
          <a:xfrm>
            <a:off x="269710" y="776073"/>
            <a:ext cx="8218900" cy="600164"/>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コロナ禍の影響が続く中、地域商業や地域コミュニティの担い手として重要な商店街において、「コロナ禍からの回復に向けた需要喚起」に取り組む。　</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本事業では、国の「がんばろう！商店街事業」に連動した商店街の取組みについて、「府域全体を対象とした情報発信」を行うとともに、昨年度の国事業に採択されたものの、感染症の再拡大等により影響を被った「商店街の需要喚起の取組みを支援」する。</a:t>
            </a:r>
          </a:p>
        </p:txBody>
      </p:sp>
      <p:sp>
        <p:nvSpPr>
          <p:cNvPr id="137" name="テキスト ボックス 136">
            <a:extLst>
              <a:ext uri="{FF2B5EF4-FFF2-40B4-BE49-F238E27FC236}">
                <a16:creationId xmlns:a16="http://schemas.microsoft.com/office/drawing/2014/main" id="{BE9F0641-6154-425A-99D0-0B9999B85EB0}"/>
              </a:ext>
            </a:extLst>
          </p:cNvPr>
          <p:cNvSpPr txBox="1"/>
          <p:nvPr/>
        </p:nvSpPr>
        <p:spPr>
          <a:xfrm>
            <a:off x="133351" y="553220"/>
            <a:ext cx="8739857" cy="276999"/>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１．商店街等需要喚起緊急支援事業　概要</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R</a:t>
            </a:r>
            <a:r>
              <a:rPr lang="ja-JP" altLang="en-US" sz="1200" dirty="0">
                <a:latin typeface="Meiryo UI" panose="020B0604030504040204" pitchFamily="50" charset="-128"/>
                <a:ea typeface="Meiryo UI" panose="020B0604030504040204" pitchFamily="50" charset="-128"/>
              </a:rPr>
              <a:t>４予算額：</a:t>
            </a:r>
            <a:r>
              <a:rPr lang="en-US" altLang="ja-JP" sz="1200" dirty="0">
                <a:latin typeface="Meiryo UI" panose="020B0604030504040204" pitchFamily="50" charset="-128"/>
                <a:ea typeface="Meiryo UI" panose="020B0604030504040204" pitchFamily="50" charset="-128"/>
              </a:rPr>
              <a:t>141,182</a:t>
            </a:r>
            <a:r>
              <a:rPr lang="ja-JP" altLang="en-US" sz="1200" dirty="0">
                <a:latin typeface="Meiryo UI" panose="020B0604030504040204" pitchFamily="50" charset="-128"/>
                <a:ea typeface="Meiryo UI" panose="020B0604030504040204" pitchFamily="50" charset="-128"/>
              </a:rPr>
              <a:t>千円）</a:t>
            </a:r>
            <a:endParaRPr lang="en-US" altLang="ja-JP" sz="1200" dirty="0">
              <a:latin typeface="Meiryo UI" panose="020B0604030504040204" pitchFamily="50" charset="-128"/>
              <a:ea typeface="Meiryo UI" panose="020B0604030504040204" pitchFamily="50" charset="-128"/>
            </a:endParaRPr>
          </a:p>
        </p:txBody>
      </p:sp>
      <p:sp>
        <p:nvSpPr>
          <p:cNvPr id="138" name="テキスト ボックス 137">
            <a:extLst>
              <a:ext uri="{FF2B5EF4-FFF2-40B4-BE49-F238E27FC236}">
                <a16:creationId xmlns:a16="http://schemas.microsoft.com/office/drawing/2014/main" id="{BE9F0641-6154-425A-99D0-0B9999B85EB0}"/>
              </a:ext>
            </a:extLst>
          </p:cNvPr>
          <p:cNvSpPr txBox="1"/>
          <p:nvPr/>
        </p:nvSpPr>
        <p:spPr>
          <a:xfrm>
            <a:off x="131892" y="5283568"/>
            <a:ext cx="8739857" cy="276999"/>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３．国の「がんばろう！商店街事業（旧</a:t>
            </a:r>
            <a:r>
              <a:rPr lang="en-US" altLang="ja-JP" sz="1200" b="1" dirty="0">
                <a:latin typeface="Meiryo UI" panose="020B0604030504040204" pitchFamily="50" charset="-128"/>
                <a:ea typeface="Meiryo UI" panose="020B0604030504040204" pitchFamily="50" charset="-128"/>
              </a:rPr>
              <a:t>:Go To </a:t>
            </a:r>
            <a:r>
              <a:rPr lang="ja-JP" altLang="en-US" sz="1200" b="1" dirty="0">
                <a:latin typeface="Meiryo UI" panose="020B0604030504040204" pitchFamily="50" charset="-128"/>
                <a:ea typeface="Meiryo UI" panose="020B0604030504040204" pitchFamily="50" charset="-128"/>
              </a:rPr>
              <a:t>商店街事業）」</a:t>
            </a:r>
            <a:r>
              <a:rPr lang="ja-JP" altLang="en-US" sz="1200" dirty="0">
                <a:latin typeface="Meiryo UI" panose="020B0604030504040204" pitchFamily="50" charset="-128"/>
                <a:ea typeface="Meiryo UI" panose="020B0604030504040204" pitchFamily="50" charset="-128"/>
              </a:rPr>
              <a:t>（予算額：</a:t>
            </a:r>
            <a:r>
              <a:rPr lang="en-US" altLang="ja-JP" sz="1200" dirty="0">
                <a:latin typeface="Meiryo UI" panose="020B0604030504040204" pitchFamily="50" charset="-128"/>
                <a:ea typeface="Meiryo UI" panose="020B0604030504040204" pitchFamily="50" charset="-128"/>
              </a:rPr>
              <a:t>30</a:t>
            </a:r>
            <a:r>
              <a:rPr lang="ja-JP" altLang="en-US" sz="1200" dirty="0">
                <a:latin typeface="Meiryo UI" panose="020B0604030504040204" pitchFamily="50" charset="-128"/>
                <a:ea typeface="Meiryo UI" panose="020B0604030504040204" pitchFamily="50" charset="-128"/>
              </a:rPr>
              <a:t>億円）</a:t>
            </a:r>
            <a:endParaRPr lang="en-US" altLang="ja-JP" sz="1200" dirty="0">
              <a:latin typeface="Meiryo UI" panose="020B0604030504040204" pitchFamily="50" charset="-128"/>
              <a:ea typeface="Meiryo UI" panose="020B0604030504040204" pitchFamily="50" charset="-128"/>
            </a:endParaRPr>
          </a:p>
        </p:txBody>
      </p:sp>
      <p:sp>
        <p:nvSpPr>
          <p:cNvPr id="139" name="テキスト ボックス 138">
            <a:extLst>
              <a:ext uri="{FF2B5EF4-FFF2-40B4-BE49-F238E27FC236}">
                <a16:creationId xmlns:a16="http://schemas.microsoft.com/office/drawing/2014/main" id="{BE9F0641-6154-425A-99D0-0B9999B85EB0}"/>
              </a:ext>
            </a:extLst>
          </p:cNvPr>
          <p:cNvSpPr txBox="1"/>
          <p:nvPr/>
        </p:nvSpPr>
        <p:spPr>
          <a:xfrm>
            <a:off x="133350" y="1423377"/>
            <a:ext cx="8739857" cy="276999"/>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２．取組み内容</a:t>
            </a:r>
            <a:endParaRPr lang="en-US" altLang="ja-JP" sz="1200" b="1" dirty="0">
              <a:latin typeface="Meiryo UI" panose="020B0604030504040204" pitchFamily="50" charset="-128"/>
              <a:ea typeface="Meiryo UI" panose="020B0604030504040204" pitchFamily="50" charset="-128"/>
            </a:endParaRPr>
          </a:p>
        </p:txBody>
      </p:sp>
      <p:graphicFrame>
        <p:nvGraphicFramePr>
          <p:cNvPr id="51" name="表 50">
            <a:extLst>
              <a:ext uri="{FF2B5EF4-FFF2-40B4-BE49-F238E27FC236}">
                <a16:creationId xmlns:a16="http://schemas.microsoft.com/office/drawing/2014/main" id="{5FA2D5C5-26ED-46D8-A222-3FBA75646420}"/>
              </a:ext>
            </a:extLst>
          </p:cNvPr>
          <p:cNvGraphicFramePr>
            <a:graphicFrameLocks noGrp="1"/>
          </p:cNvGraphicFramePr>
          <p:nvPr>
            <p:extLst>
              <p:ext uri="{D42A27DB-BD31-4B8C-83A1-F6EECF244321}">
                <p14:modId xmlns:p14="http://schemas.microsoft.com/office/powerpoint/2010/main" val="1316349289"/>
              </p:ext>
            </p:extLst>
          </p:nvPr>
        </p:nvGraphicFramePr>
        <p:xfrm>
          <a:off x="407057" y="1728907"/>
          <a:ext cx="8597246" cy="3467514"/>
        </p:xfrm>
        <a:graphic>
          <a:graphicData uri="http://schemas.openxmlformats.org/drawingml/2006/table">
            <a:tbl>
              <a:tblPr firstRow="1">
                <a:tableStyleId>{BC89EF96-8CEA-46FF-86C4-4CE0E7609802}</a:tableStyleId>
              </a:tblPr>
              <a:tblGrid>
                <a:gridCol w="211981">
                  <a:extLst>
                    <a:ext uri="{9D8B030D-6E8A-4147-A177-3AD203B41FA5}">
                      <a16:colId xmlns:a16="http://schemas.microsoft.com/office/drawing/2014/main" val="4095795327"/>
                    </a:ext>
                  </a:extLst>
                </a:gridCol>
                <a:gridCol w="1451062">
                  <a:extLst>
                    <a:ext uri="{9D8B030D-6E8A-4147-A177-3AD203B41FA5}">
                      <a16:colId xmlns:a16="http://schemas.microsoft.com/office/drawing/2014/main" val="3427949974"/>
                    </a:ext>
                  </a:extLst>
                </a:gridCol>
                <a:gridCol w="2311401">
                  <a:extLst>
                    <a:ext uri="{9D8B030D-6E8A-4147-A177-3AD203B41FA5}">
                      <a16:colId xmlns:a16="http://schemas.microsoft.com/office/drawing/2014/main" val="2715006303"/>
                    </a:ext>
                  </a:extLst>
                </a:gridCol>
                <a:gridCol w="2311401">
                  <a:extLst>
                    <a:ext uri="{9D8B030D-6E8A-4147-A177-3AD203B41FA5}">
                      <a16:colId xmlns:a16="http://schemas.microsoft.com/office/drawing/2014/main" val="1309857833"/>
                    </a:ext>
                  </a:extLst>
                </a:gridCol>
                <a:gridCol w="2311401">
                  <a:extLst>
                    <a:ext uri="{9D8B030D-6E8A-4147-A177-3AD203B41FA5}">
                      <a16:colId xmlns:a16="http://schemas.microsoft.com/office/drawing/2014/main" val="3099161729"/>
                    </a:ext>
                  </a:extLst>
                </a:gridCol>
              </a:tblGrid>
              <a:tr h="265164">
                <a:tc gridSpan="2">
                  <a:txBody>
                    <a:bodyPr/>
                    <a:lstStyle/>
                    <a:p>
                      <a:pPr algn="ctr"/>
                      <a:r>
                        <a:rPr kumimoji="1" lang="ja-JP" altLang="en-US" sz="1200" dirty="0">
                          <a:latin typeface="Meiryo UI" panose="020B0604030504040204" pitchFamily="50" charset="-128"/>
                          <a:ea typeface="Meiryo UI" panose="020B0604030504040204" pitchFamily="50" charset="-128"/>
                        </a:rPr>
                        <a:t>対象商店街</a:t>
                      </a:r>
                    </a:p>
                  </a:txBody>
                  <a:tcPr marL="65314" marR="65314" marT="32657" marB="32657" anchor="ctr">
                    <a:solidFill>
                      <a:schemeClr val="accent1">
                        <a:lumMod val="20000"/>
                        <a:lumOff val="80000"/>
                      </a:schemeClr>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65314" marR="65314" marT="32657" marB="32657" anchor="ctr">
                    <a:solidFill>
                      <a:schemeClr val="accent1">
                        <a:lumMod val="20000"/>
                        <a:lumOff val="80000"/>
                      </a:schemeClr>
                    </a:solidFill>
                  </a:tcPr>
                </a:tc>
                <a:tc>
                  <a:txBody>
                    <a:bodyPr/>
                    <a:lstStyle/>
                    <a:p>
                      <a:pPr algn="ctr"/>
                      <a:r>
                        <a:rPr kumimoji="1" lang="ja-JP" altLang="en-US" sz="1200" dirty="0">
                          <a:latin typeface="Meiryo UI" panose="020B0604030504040204" pitchFamily="50" charset="-128"/>
                          <a:ea typeface="Meiryo UI" panose="020B0604030504040204" pitchFamily="50" charset="-128"/>
                        </a:rPr>
                        <a:t>１．国事業の申請～採択段階</a:t>
                      </a:r>
                    </a:p>
                  </a:txBody>
                  <a:tcPr marL="65314" marR="65314" marT="32657" marB="32657" anchor="ctr">
                    <a:solidFill>
                      <a:schemeClr val="accent1">
                        <a:lumMod val="20000"/>
                        <a:lumOff val="80000"/>
                      </a:schemeClr>
                    </a:solidFill>
                  </a:tcPr>
                </a:tc>
                <a:tc>
                  <a:txBody>
                    <a:bodyPr/>
                    <a:lstStyle/>
                    <a:p>
                      <a:pPr algn="ctr"/>
                      <a:r>
                        <a:rPr kumimoji="1" lang="ja-JP" altLang="en-US" sz="1200" dirty="0">
                          <a:latin typeface="Meiryo UI" panose="020B0604030504040204" pitchFamily="50" charset="-128"/>
                          <a:ea typeface="Meiryo UI" panose="020B0604030504040204" pitchFamily="50" charset="-128"/>
                        </a:rPr>
                        <a:t>２．事業の準備・広報段階</a:t>
                      </a:r>
                    </a:p>
                  </a:txBody>
                  <a:tcPr marL="65314" marR="65314" marT="32657" marB="32657" anchor="ctr">
                    <a:solidFill>
                      <a:schemeClr val="accent1">
                        <a:lumMod val="20000"/>
                        <a:lumOff val="80000"/>
                      </a:schemeClr>
                    </a:solidFill>
                  </a:tcPr>
                </a:tc>
                <a:tc>
                  <a:txBody>
                    <a:bodyPr/>
                    <a:lstStyle/>
                    <a:p>
                      <a:pPr algn="ctr"/>
                      <a:r>
                        <a:rPr kumimoji="1" lang="ja-JP" altLang="en-US" sz="1200" dirty="0">
                          <a:latin typeface="Meiryo UI" panose="020B0604030504040204" pitchFamily="50" charset="-128"/>
                          <a:ea typeface="Meiryo UI" panose="020B0604030504040204" pitchFamily="50" charset="-128"/>
                        </a:rPr>
                        <a:t>３．事業の実施段階</a:t>
                      </a:r>
                    </a:p>
                  </a:txBody>
                  <a:tcPr marL="65314" marR="65314" marT="32657" marB="32657" anchor="ctr">
                    <a:solidFill>
                      <a:schemeClr val="accent1">
                        <a:lumMod val="20000"/>
                        <a:lumOff val="80000"/>
                      </a:schemeClr>
                    </a:solidFill>
                  </a:tcPr>
                </a:tc>
                <a:extLst>
                  <a:ext uri="{0D108BD9-81ED-4DB2-BD59-A6C34878D82A}">
                    <a16:rowId xmlns:a16="http://schemas.microsoft.com/office/drawing/2014/main" val="3151900327"/>
                  </a:ext>
                </a:extLst>
              </a:tr>
              <a:tr h="2066397">
                <a:tc gridSpan="2">
                  <a:txBody>
                    <a:bodyPr/>
                    <a:lstStyle/>
                    <a:p>
                      <a:pPr algn="ctr"/>
                      <a:r>
                        <a:rPr kumimoji="1" lang="ja-JP" altLang="en-US" sz="1200" b="1" dirty="0">
                          <a:latin typeface="Meiryo UI" panose="020B0604030504040204" pitchFamily="50" charset="-128"/>
                          <a:ea typeface="Meiryo UI" panose="020B0604030504040204" pitchFamily="50" charset="-128"/>
                        </a:rPr>
                        <a:t>府内商店街等組織</a:t>
                      </a:r>
                      <a:endParaRPr kumimoji="1" lang="en-US" altLang="ja-JP" sz="1200" b="1" dirty="0">
                        <a:latin typeface="Meiryo UI" panose="020B0604030504040204" pitchFamily="50" charset="-128"/>
                        <a:ea typeface="Meiryo UI" panose="020B0604030504040204" pitchFamily="50" charset="-128"/>
                      </a:endParaRPr>
                    </a:p>
                  </a:txBody>
                  <a:tcPr marL="65314" marR="65314" marT="32657" marB="32657" anchor="ctr">
                    <a:lnB w="12700" cmpd="sng">
                      <a:noFill/>
                    </a:lnB>
                  </a:tcPr>
                </a:tc>
                <a:tc hMerge="1">
                  <a:txBody>
                    <a:bodyPr/>
                    <a:lstStyle/>
                    <a:p>
                      <a:endParaRPr kumimoji="1" lang="en-US" altLang="ja-JP" sz="1050" dirty="0">
                        <a:latin typeface="Meiryo UI" panose="020B0604030504040204" pitchFamily="50" charset="-128"/>
                        <a:ea typeface="Meiryo UI" panose="020B0604030504040204" pitchFamily="50" charset="-128"/>
                      </a:endParaRPr>
                    </a:p>
                  </a:txBody>
                  <a:tcPr marL="65314" marR="65314" marT="32657" marB="32657" anchor="ctr"/>
                </a:tc>
                <a:tc>
                  <a:txBody>
                    <a:bodyPr/>
                    <a:lstStyle/>
                    <a:p>
                      <a:pPr marL="0" indent="0" algn="l">
                        <a:buFont typeface="Wingdings" panose="05000000000000000000" pitchFamily="2" charset="2"/>
                        <a:buNone/>
                      </a:pPr>
                      <a:endParaRPr kumimoji="1" lang="en-US" altLang="ja-JP" sz="1050"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endParaRPr kumimoji="1" lang="en-US" altLang="ja-JP" sz="1050"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endParaRPr kumimoji="1" lang="en-US" altLang="ja-JP" sz="1050" dirty="0">
                        <a:latin typeface="Meiryo UI" panose="020B0604030504040204" pitchFamily="50" charset="-128"/>
                        <a:ea typeface="Meiryo UI" panose="020B0604030504040204" pitchFamily="50" charset="-128"/>
                      </a:endParaRPr>
                    </a:p>
                    <a:p>
                      <a:pPr marL="171450" indent="-171450" algn="l">
                        <a:buFont typeface="Wingdings" panose="05000000000000000000" pitchFamily="2" charset="2"/>
                        <a:buChar char="Ø"/>
                      </a:pPr>
                      <a:r>
                        <a:rPr kumimoji="1" lang="ja-JP" altLang="en-US" sz="1050" dirty="0">
                          <a:latin typeface="Meiryo UI" panose="020B0604030504040204" pitchFamily="50" charset="-128"/>
                          <a:ea typeface="Meiryo UI" panose="020B0604030504040204" pitchFamily="50" charset="-128"/>
                        </a:rPr>
                        <a:t>商店街活性化に向けた相談に、</a:t>
                      </a:r>
                      <a:endParaRPr kumimoji="1" lang="en-US" altLang="ja-JP" sz="1050"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1050" dirty="0">
                          <a:latin typeface="Meiryo UI" panose="020B0604030504040204" pitchFamily="50" charset="-128"/>
                          <a:ea typeface="Meiryo UI" panose="020B0604030504040204" pitchFamily="50" charset="-128"/>
                        </a:rPr>
                        <a:t>　　事業事務局のアドバイザーが対応</a:t>
                      </a:r>
                      <a:endParaRPr kumimoji="1" lang="en-US" altLang="ja-JP" sz="1050"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1050" dirty="0">
                          <a:latin typeface="Meiryo UI" panose="020B0604030504040204" pitchFamily="50" charset="-128"/>
                          <a:ea typeface="Meiryo UI" panose="020B0604030504040204" pitchFamily="50" charset="-128"/>
                        </a:rPr>
                        <a:t>　（関連事例や専門家の紹介など）</a:t>
                      </a:r>
                      <a:endParaRPr kumimoji="1" lang="en-US" altLang="ja-JP" sz="1050"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endParaRPr kumimoji="1" lang="en-US" altLang="ja-JP" sz="1050" dirty="0">
                        <a:latin typeface="Meiryo UI" panose="020B0604030504040204" pitchFamily="50" charset="-128"/>
                        <a:ea typeface="Meiryo UI" panose="020B0604030504040204" pitchFamily="50" charset="-128"/>
                      </a:endParaRPr>
                    </a:p>
                    <a:p>
                      <a:pPr marL="171450" indent="-171450" algn="l">
                        <a:buFont typeface="Wingdings" panose="05000000000000000000" pitchFamily="2" charset="2"/>
                        <a:buChar char="Ø"/>
                      </a:pPr>
                      <a:r>
                        <a:rPr kumimoji="1" lang="ja-JP" altLang="en-US" sz="1050" dirty="0">
                          <a:latin typeface="Meiryo UI" panose="020B0604030504040204" pitchFamily="50" charset="-128"/>
                          <a:ea typeface="Meiryo UI" panose="020B0604030504040204" pitchFamily="50" charset="-128"/>
                        </a:rPr>
                        <a:t>商店街活性化の参考となる</a:t>
                      </a:r>
                      <a:endParaRPr kumimoji="1" lang="en-US" altLang="ja-JP" sz="1050"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1050" dirty="0">
                          <a:latin typeface="Meiryo UI" panose="020B0604030504040204" pitchFamily="50" charset="-128"/>
                          <a:ea typeface="Meiryo UI" panose="020B0604030504040204" pitchFamily="50" charset="-128"/>
                        </a:rPr>
                        <a:t>　　マニュアルや事例集の作成・周知</a:t>
                      </a:r>
                      <a:endParaRPr kumimoji="1" lang="en-US" altLang="ja-JP" sz="1050"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1050" dirty="0">
                          <a:latin typeface="Meiryo UI" panose="020B0604030504040204" pitchFamily="50" charset="-128"/>
                          <a:ea typeface="Meiryo UI" panose="020B0604030504040204" pitchFamily="50" charset="-128"/>
                        </a:rPr>
                        <a:t>　（市町村やモデル商店街にも送付）</a:t>
                      </a:r>
                      <a:endParaRPr kumimoji="1" lang="en-US" altLang="ja-JP" sz="1050"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endParaRPr kumimoji="1" lang="en-US" altLang="ja-JP" sz="1050" dirty="0">
                        <a:latin typeface="Meiryo UI" panose="020B0604030504040204" pitchFamily="50" charset="-128"/>
                        <a:ea typeface="Meiryo UI" panose="020B0604030504040204" pitchFamily="50" charset="-128"/>
                      </a:endParaRPr>
                    </a:p>
                    <a:p>
                      <a:pPr marL="0" indent="0" algn="ctr">
                        <a:buFont typeface="Wingdings" panose="05000000000000000000" pitchFamily="2" charset="2"/>
                        <a:buNone/>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一部、審査の再開待ちの商店街あり</a:t>
                      </a:r>
                    </a:p>
                  </a:txBody>
                  <a:tcPr marL="65314" marR="65314" marT="32657" marB="32657"/>
                </a:tc>
                <a:tc rowSpan="2">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デジタルでの情報発信</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780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特設</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HP</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を開設、運用</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780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商店街イベントの予告等を周知</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3556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PR</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動画や民間プレスリリースサイトを活用してプロモーション</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780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7800" marR="0" lvl="0" indent="-1778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アナログでの情報発信</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361950" marR="0" lvl="0" indent="-18415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エリア別広告を制作</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361950" marR="0" lvl="0" indent="-18415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新聞折込み等を実施</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780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780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780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7800" marR="0" lvl="0" indent="-17780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HGPｺﾞｼｯｸE" panose="020B0900000000000000" pitchFamily="50" charset="-128"/>
                          <a:ea typeface="HGPｺﾞｼｯｸE" panose="020B0900000000000000" pitchFamily="50" charset="-128"/>
                          <a:cs typeface="+mn-cs"/>
                        </a:rPr>
                        <a:t>府内商店街の回遊を促し、</a:t>
                      </a:r>
                      <a:endParaRPr kumimoji="1" lang="en-US" altLang="ja-JP" sz="1050" b="0" i="0" u="none" strike="noStrike" kern="1200" cap="none" spc="0" normalizeH="0" baseline="0" noProof="0" dirty="0">
                        <a:ln>
                          <a:noFill/>
                        </a:ln>
                        <a:solidFill>
                          <a:prstClr val="black"/>
                        </a:solidFill>
                        <a:effectLst/>
                        <a:uLnTx/>
                        <a:uFillTx/>
                        <a:latin typeface="HGPｺﾞｼｯｸE" panose="020B0900000000000000" pitchFamily="50" charset="-128"/>
                        <a:ea typeface="HGPｺﾞｼｯｸE" panose="020B0900000000000000" pitchFamily="50" charset="-128"/>
                        <a:cs typeface="+mn-cs"/>
                      </a:endParaRPr>
                    </a:p>
                    <a:p>
                      <a:pPr marL="177800" marR="0" lvl="0" indent="-17780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HGPｺﾞｼｯｸE" panose="020B0900000000000000" pitchFamily="50" charset="-128"/>
                          <a:ea typeface="HGPｺﾞｼｯｸE" panose="020B0900000000000000" pitchFamily="50" charset="-128"/>
                          <a:cs typeface="+mn-cs"/>
                        </a:rPr>
                        <a:t>来街者数の増加につなげる</a:t>
                      </a:r>
                      <a:endParaRPr kumimoji="1" lang="en-US" altLang="ja-JP" sz="1050" b="0" i="0" u="none" strike="noStrike" kern="1200" cap="none" spc="0" normalizeH="0" baseline="0" noProof="0" dirty="0">
                        <a:ln>
                          <a:noFill/>
                        </a:ln>
                        <a:solidFill>
                          <a:prstClr val="black"/>
                        </a:solidFill>
                        <a:effectLst/>
                        <a:uLnTx/>
                        <a:uFillTx/>
                        <a:latin typeface="HGPｺﾞｼｯｸE" panose="020B0900000000000000" pitchFamily="50" charset="-128"/>
                        <a:ea typeface="HGPｺﾞｼｯｸE" panose="020B0900000000000000" pitchFamily="50" charset="-128"/>
                        <a:cs typeface="+mn-cs"/>
                      </a:endParaRPr>
                    </a:p>
                  </a:txBody>
                  <a:tcPr marL="65314" marR="65314" marT="32657" marB="32657"/>
                </a:tc>
                <a:tc>
                  <a:txBody>
                    <a:bodyPr/>
                    <a:lstStyle/>
                    <a:p>
                      <a:pPr marL="171450" indent="-171450" algn="l">
                        <a:buFont typeface="Wingdings" panose="05000000000000000000" pitchFamily="2" charset="2"/>
                        <a:buChar char="Ø"/>
                      </a:pPr>
                      <a:r>
                        <a:rPr kumimoji="1" lang="ja-JP" altLang="en-US" sz="1050" dirty="0">
                          <a:latin typeface="Meiryo UI" panose="020B0604030504040204" pitchFamily="50" charset="-128"/>
                          <a:ea typeface="Meiryo UI" panose="020B0604030504040204" pitchFamily="50" charset="-128"/>
                        </a:rPr>
                        <a:t>国「がんばろう！商店街事業」の活用</a:t>
                      </a:r>
                      <a:endParaRPr kumimoji="1" lang="en-US" altLang="ja-JP" sz="1050" dirty="0">
                        <a:latin typeface="Meiryo UI" panose="020B0604030504040204" pitchFamily="50" charset="-128"/>
                        <a:ea typeface="Meiryo UI" panose="020B0604030504040204" pitchFamily="50" charset="-128"/>
                      </a:endParaRPr>
                    </a:p>
                    <a:p>
                      <a:pPr marL="266700" indent="-266700" algn="l">
                        <a:buFont typeface="Wingdings" panose="05000000000000000000" pitchFamily="2" charset="2"/>
                        <a:buNone/>
                      </a:pPr>
                      <a:r>
                        <a:rPr kumimoji="1" lang="ja-JP" altLang="en-US" sz="1050" dirty="0">
                          <a:latin typeface="Meiryo UI" panose="020B0604030504040204" pitchFamily="50" charset="-128"/>
                          <a:ea typeface="Meiryo UI" panose="020B0604030504040204" pitchFamily="50" charset="-128"/>
                        </a:rPr>
                        <a:t>　　・　商店街等組織によるイベント、</a:t>
                      </a:r>
                      <a:endParaRPr kumimoji="1" lang="en-US" altLang="ja-JP" sz="1050" dirty="0">
                        <a:latin typeface="Meiryo UI" panose="020B0604030504040204" pitchFamily="50" charset="-128"/>
                        <a:ea typeface="Meiryo UI" panose="020B0604030504040204" pitchFamily="50" charset="-128"/>
                      </a:endParaRPr>
                    </a:p>
                    <a:p>
                      <a:pPr marL="266700" indent="-266700" algn="l">
                        <a:buFont typeface="Wingdings" panose="05000000000000000000" pitchFamily="2" charset="2"/>
                        <a:buNone/>
                      </a:pPr>
                      <a:r>
                        <a:rPr kumimoji="1" lang="ja-JP" altLang="en-US" sz="1050" dirty="0">
                          <a:latin typeface="Meiryo UI" panose="020B0604030504040204" pitchFamily="50" charset="-128"/>
                          <a:ea typeface="Meiryo UI" panose="020B0604030504040204" pitchFamily="50" charset="-128"/>
                        </a:rPr>
                        <a:t>　　　　プロモーション、商材開発が対象</a:t>
                      </a:r>
                      <a:endParaRPr kumimoji="1" lang="en-US" altLang="ja-JP" sz="1050" dirty="0">
                        <a:latin typeface="Meiryo UI" panose="020B0604030504040204" pitchFamily="50" charset="-128"/>
                        <a:ea typeface="Meiryo UI" panose="020B0604030504040204" pitchFamily="50" charset="-128"/>
                      </a:endParaRPr>
                    </a:p>
                    <a:p>
                      <a:pPr marL="266700" indent="-266700" algn="l">
                        <a:buFont typeface="Wingdings" panose="05000000000000000000" pitchFamily="2" charset="2"/>
                        <a:buNone/>
                      </a:pPr>
                      <a:r>
                        <a:rPr kumimoji="1" lang="ja-JP" altLang="en-US" sz="1050" dirty="0">
                          <a:latin typeface="Meiryo UI" panose="020B0604030504040204" pitchFamily="50" charset="-128"/>
                          <a:ea typeface="Meiryo UI" panose="020B0604030504040204" pitchFamily="50" charset="-128"/>
                        </a:rPr>
                        <a:t>　　・　事業費</a:t>
                      </a:r>
                      <a:r>
                        <a:rPr kumimoji="1" lang="en-US" altLang="ja-JP" sz="1050" dirty="0">
                          <a:latin typeface="Meiryo UI" panose="020B0604030504040204" pitchFamily="50" charset="-128"/>
                          <a:ea typeface="Meiryo UI" panose="020B0604030504040204" pitchFamily="50" charset="-128"/>
                        </a:rPr>
                        <a:t>350</a:t>
                      </a:r>
                      <a:r>
                        <a:rPr kumimoji="1" lang="ja-JP" altLang="en-US" sz="1050" dirty="0">
                          <a:latin typeface="Meiryo UI" panose="020B0604030504040204" pitchFamily="50" charset="-128"/>
                          <a:ea typeface="Meiryo UI" panose="020B0604030504040204" pitchFamily="50" charset="-128"/>
                        </a:rPr>
                        <a:t>万円で採択の場合、</a:t>
                      </a:r>
                      <a:endParaRPr kumimoji="1" lang="en-US" altLang="ja-JP" sz="1050" dirty="0">
                        <a:latin typeface="Meiryo UI" panose="020B0604030504040204" pitchFamily="50" charset="-128"/>
                        <a:ea typeface="Meiryo UI" panose="020B0604030504040204" pitchFamily="50" charset="-128"/>
                      </a:endParaRPr>
                    </a:p>
                    <a:p>
                      <a:pPr marL="266700" indent="-266700" algn="l">
                        <a:buFont typeface="Wingdings" panose="05000000000000000000" pitchFamily="2" charset="2"/>
                        <a:buNone/>
                      </a:pPr>
                      <a:r>
                        <a:rPr kumimoji="1" lang="ja-JP" altLang="en-US" sz="1050" dirty="0">
                          <a:latin typeface="Meiryo UI" panose="020B0604030504040204" pitchFamily="50" charset="-128"/>
                          <a:ea typeface="Meiryo UI" panose="020B0604030504040204" pitchFamily="50" charset="-128"/>
                        </a:rPr>
                        <a:t>　　　　国が</a:t>
                      </a:r>
                      <a:r>
                        <a:rPr kumimoji="1" lang="en-US" altLang="ja-JP" sz="1050" dirty="0">
                          <a:latin typeface="Meiryo UI" panose="020B0604030504040204" pitchFamily="50" charset="-128"/>
                          <a:ea typeface="Meiryo UI" panose="020B0604030504040204" pitchFamily="50" charset="-128"/>
                        </a:rPr>
                        <a:t>275</a:t>
                      </a:r>
                      <a:r>
                        <a:rPr kumimoji="1" lang="ja-JP" altLang="en-US" sz="1050" dirty="0">
                          <a:latin typeface="Meiryo UI" panose="020B0604030504040204" pitchFamily="50" charset="-128"/>
                          <a:ea typeface="Meiryo UI" panose="020B0604030504040204" pitchFamily="50" charset="-128"/>
                        </a:rPr>
                        <a:t>万円を支援</a:t>
                      </a:r>
                    </a:p>
                  </a:txBody>
                  <a:tcPr marL="65314" marR="65314" marT="32657" marB="32657" anchor="ctr"/>
                </a:tc>
                <a:extLst>
                  <a:ext uri="{0D108BD9-81ED-4DB2-BD59-A6C34878D82A}">
                    <a16:rowId xmlns:a16="http://schemas.microsoft.com/office/drawing/2014/main" val="3643754212"/>
                  </a:ext>
                </a:extLst>
              </a:tr>
              <a:tr h="1135953">
                <a:tc>
                  <a:txBody>
                    <a:bodyPr/>
                    <a:lstStyle/>
                    <a:p>
                      <a:pPr algn="l"/>
                      <a:endParaRPr kumimoji="1" lang="ja-JP" altLang="en-US" sz="1050" dirty="0">
                        <a:latin typeface="Meiryo UI" panose="020B0604030504040204" pitchFamily="50" charset="-128"/>
                        <a:ea typeface="Meiryo UI" panose="020B0604030504040204" pitchFamily="50" charset="-128"/>
                      </a:endParaRPr>
                    </a:p>
                  </a:txBody>
                  <a:tcPr marL="65314" marR="65314" marT="32657" marB="32657" anchor="ctr">
                    <a:lnT w="12700" cmpd="sng">
                      <a:noFill/>
                    </a:lnT>
                  </a:tcPr>
                </a:tc>
                <a:tc>
                  <a:txBody>
                    <a:bodyPr/>
                    <a:lstStyle/>
                    <a:p>
                      <a:pPr algn="ctr"/>
                      <a:r>
                        <a:rPr kumimoji="1" lang="ja-JP" altLang="en-US" sz="1200" b="1" dirty="0">
                          <a:latin typeface="Meiryo UI" panose="020B0604030504040204" pitchFamily="50" charset="-128"/>
                          <a:ea typeface="Meiryo UI" panose="020B0604030504040204" pitchFamily="50" charset="-128"/>
                        </a:rPr>
                        <a:t>うち</a:t>
                      </a:r>
                      <a:r>
                        <a:rPr kumimoji="1" lang="en-US" altLang="ja-JP" sz="1200" b="1" dirty="0">
                          <a:latin typeface="Meiryo UI" panose="020B0604030504040204" pitchFamily="50" charset="-128"/>
                          <a:ea typeface="Meiryo UI" panose="020B0604030504040204" pitchFamily="50" charset="-128"/>
                        </a:rPr>
                        <a:t>42</a:t>
                      </a:r>
                      <a:r>
                        <a:rPr kumimoji="1" lang="ja-JP" altLang="en-US" sz="1200" b="1" dirty="0">
                          <a:latin typeface="Meiryo UI" panose="020B0604030504040204" pitchFamily="50" charset="-128"/>
                          <a:ea typeface="Meiryo UI" panose="020B0604030504040204" pitchFamily="50" charset="-128"/>
                        </a:rPr>
                        <a:t>商店街</a:t>
                      </a:r>
                      <a:endParaRPr kumimoji="1" lang="en-US" altLang="ja-JP" sz="1200" b="1" dirty="0">
                        <a:latin typeface="Meiryo UI" panose="020B0604030504040204" pitchFamily="50" charset="-128"/>
                        <a:ea typeface="Meiryo UI" panose="020B0604030504040204" pitchFamily="50" charset="-128"/>
                      </a:endParaRPr>
                    </a:p>
                  </a:txBody>
                  <a:tcPr marL="65314" marR="65314" marT="32657" marB="32657" anchor="ctr"/>
                </a:tc>
                <a:tc>
                  <a:txBody>
                    <a:bodyPr/>
                    <a:lstStyle/>
                    <a:p>
                      <a:pPr algn="l"/>
                      <a:endParaRPr kumimoji="1" lang="ja-JP" altLang="en-US" sz="1050" dirty="0">
                        <a:latin typeface="Meiryo UI" panose="020B0604030504040204" pitchFamily="50" charset="-128"/>
                        <a:ea typeface="Meiryo UI" panose="020B0604030504040204" pitchFamily="50" charset="-128"/>
                      </a:endParaRPr>
                    </a:p>
                  </a:txBody>
                  <a:tcPr marL="65314" marR="65314" marT="32657" marB="32657" anchor="ctr"/>
                </a:tc>
                <a:tc vMerge="1">
                  <a:txBody>
                    <a:bodyPr/>
                    <a:lstStyle/>
                    <a:p>
                      <a:pPr algn="l"/>
                      <a:endParaRPr kumimoji="1" lang="ja-JP" altLang="en-US" sz="1050" dirty="0">
                        <a:latin typeface="Meiryo UI" panose="020B0604030504040204" pitchFamily="50" charset="-128"/>
                        <a:ea typeface="Meiryo UI" panose="020B0604030504040204" pitchFamily="50" charset="-128"/>
                      </a:endParaRPr>
                    </a:p>
                  </a:txBody>
                  <a:tcPr marL="65314" marR="65314" marT="32657" marB="32657" anchor="ctr"/>
                </a:tc>
                <a:tc>
                  <a:txBody>
                    <a:bodyPr/>
                    <a:lstStyle/>
                    <a:p>
                      <a:pPr marL="171450" indent="-171450" algn="l">
                        <a:buFont typeface="Wingdings" panose="05000000000000000000" pitchFamily="2" charset="2"/>
                        <a:buChar char="Ø"/>
                      </a:pPr>
                      <a:endParaRPr kumimoji="1" lang="en-US" altLang="ja-JP" sz="1050" dirty="0">
                        <a:latin typeface="Meiryo UI" panose="020B0604030504040204" pitchFamily="50" charset="-128"/>
                        <a:ea typeface="Meiryo UI" panose="020B0604030504040204" pitchFamily="50" charset="-128"/>
                      </a:endParaRPr>
                    </a:p>
                    <a:p>
                      <a:pPr marL="171450" indent="-171450" algn="l">
                        <a:buFont typeface="Wingdings" panose="05000000000000000000" pitchFamily="2" charset="2"/>
                        <a:buChar char="Ø"/>
                      </a:pPr>
                      <a:endParaRPr kumimoji="1" lang="en-US" altLang="ja-JP" sz="1050" dirty="0">
                        <a:latin typeface="Meiryo UI" panose="020B0604030504040204" pitchFamily="50" charset="-128"/>
                        <a:ea typeface="Meiryo UI" panose="020B0604030504040204" pitchFamily="50" charset="-128"/>
                      </a:endParaRPr>
                    </a:p>
                    <a:p>
                      <a:pPr marL="171450" indent="-171450" algn="l">
                        <a:buFont typeface="Wingdings" panose="05000000000000000000" pitchFamily="2" charset="2"/>
                        <a:buChar char="Ø"/>
                      </a:pPr>
                      <a:endParaRPr kumimoji="1" lang="en-US" altLang="ja-JP" sz="1050" dirty="0">
                        <a:latin typeface="Meiryo UI" panose="020B0604030504040204" pitchFamily="50" charset="-128"/>
                        <a:ea typeface="Meiryo UI" panose="020B0604030504040204" pitchFamily="50" charset="-128"/>
                      </a:endParaRPr>
                    </a:p>
                    <a:p>
                      <a:pPr marL="171450" indent="-171450" algn="l">
                        <a:buFont typeface="Wingdings" panose="05000000000000000000" pitchFamily="2" charset="2"/>
                        <a:buChar char="Ø"/>
                      </a:pPr>
                      <a:r>
                        <a:rPr kumimoji="1" lang="ja-JP" altLang="en-US" sz="1050" dirty="0">
                          <a:latin typeface="Meiryo UI" panose="020B0604030504040204" pitchFamily="50" charset="-128"/>
                          <a:ea typeface="Meiryo UI" panose="020B0604030504040204" pitchFamily="50" charset="-128"/>
                        </a:rPr>
                        <a:t>本事業の活用</a:t>
                      </a:r>
                      <a:endParaRPr kumimoji="1" lang="en-US" altLang="ja-JP" sz="1050"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1050" dirty="0">
                          <a:latin typeface="Meiryo UI" panose="020B0604030504040204" pitchFamily="50" charset="-128"/>
                          <a:ea typeface="Meiryo UI" panose="020B0604030504040204" pitchFamily="50" charset="-128"/>
                        </a:rPr>
                        <a:t>　　・　内容等は国事業に準じる</a:t>
                      </a:r>
                      <a:endParaRPr kumimoji="1" lang="en-US" altLang="ja-JP" sz="1050" dirty="0">
                        <a:latin typeface="Meiryo UI" panose="020B0604030504040204" pitchFamily="50" charset="-128"/>
                        <a:ea typeface="Meiryo UI" panose="020B0604030504040204" pitchFamily="50" charset="-128"/>
                      </a:endParaRPr>
                    </a:p>
                    <a:p>
                      <a:pPr marL="0" indent="0" algn="l">
                        <a:buFont typeface="Wingdings" panose="05000000000000000000" pitchFamily="2" charset="2"/>
                        <a:buNone/>
                      </a:pPr>
                      <a:r>
                        <a:rPr kumimoji="1" lang="ja-JP" altLang="en-US" sz="1050" dirty="0">
                          <a:latin typeface="Meiryo UI" panose="020B0604030504040204" pitchFamily="50" charset="-128"/>
                          <a:ea typeface="Meiryo UI" panose="020B0604030504040204" pitchFamily="50" charset="-128"/>
                        </a:rPr>
                        <a:t>　　・　上限</a:t>
                      </a:r>
                      <a:r>
                        <a:rPr kumimoji="1" lang="en-US" altLang="ja-JP" sz="1050" dirty="0">
                          <a:latin typeface="Meiryo UI" panose="020B0604030504040204" pitchFamily="50" charset="-128"/>
                          <a:ea typeface="Meiryo UI" panose="020B0604030504040204" pitchFamily="50" charset="-128"/>
                        </a:rPr>
                        <a:t>275</a:t>
                      </a:r>
                      <a:r>
                        <a:rPr kumimoji="1" lang="ja-JP" altLang="en-US" sz="1050" dirty="0">
                          <a:latin typeface="Meiryo UI" panose="020B0604030504040204" pitchFamily="50" charset="-128"/>
                          <a:ea typeface="Meiryo UI" panose="020B0604030504040204" pitchFamily="50" charset="-128"/>
                        </a:rPr>
                        <a:t>万円</a:t>
                      </a:r>
                    </a:p>
                  </a:txBody>
                  <a:tcPr marL="65314" marR="65314" marT="32657" marB="32657"/>
                </a:tc>
                <a:extLst>
                  <a:ext uri="{0D108BD9-81ED-4DB2-BD59-A6C34878D82A}">
                    <a16:rowId xmlns:a16="http://schemas.microsoft.com/office/drawing/2014/main" val="111486089"/>
                  </a:ext>
                </a:extLst>
              </a:tr>
            </a:tbl>
          </a:graphicData>
        </a:graphic>
      </p:graphicFrame>
      <p:sp>
        <p:nvSpPr>
          <p:cNvPr id="2" name="大かっこ 1"/>
          <p:cNvSpPr/>
          <p:nvPr/>
        </p:nvSpPr>
        <p:spPr>
          <a:xfrm>
            <a:off x="2096528" y="4245326"/>
            <a:ext cx="2223759" cy="797797"/>
          </a:xfrm>
          <a:prstGeom prst="bracketPair">
            <a:avLst>
              <a:gd name="adj" fmla="val 10761"/>
            </a:avLst>
          </a:prstGeom>
        </p:spPr>
        <p:style>
          <a:lnRef idx="1">
            <a:schemeClr val="accent1"/>
          </a:lnRef>
          <a:fillRef idx="0">
            <a:schemeClr val="accent1"/>
          </a:fillRef>
          <a:effectRef idx="0">
            <a:schemeClr val="accent1"/>
          </a:effectRef>
          <a:fontRef idx="minor">
            <a:schemeClr val="tx1"/>
          </a:fontRef>
        </p:style>
        <p:txBody>
          <a:bodyPr rtlCol="0" anchor="ctr"/>
          <a:lstStyle/>
          <a:p>
            <a:pPr lvl="0" defTabSz="914400"/>
            <a:r>
              <a:rPr kumimoji="1" lang="en-US" altLang="ja-JP" sz="1050" dirty="0">
                <a:solidFill>
                  <a:prstClr val="black"/>
                </a:solidFill>
                <a:latin typeface="Meiryo UI" panose="020B0604030504040204" pitchFamily="50" charset="-128"/>
                <a:ea typeface="Meiryo UI" panose="020B0604030504040204" pitchFamily="50" charset="-128"/>
              </a:rPr>
              <a:t>R2</a:t>
            </a:r>
            <a:r>
              <a:rPr kumimoji="1" lang="ja-JP" altLang="en-US" sz="1050" dirty="0">
                <a:solidFill>
                  <a:prstClr val="black"/>
                </a:solidFill>
                <a:latin typeface="Meiryo UI" panose="020B0604030504040204" pitchFamily="50" charset="-128"/>
                <a:ea typeface="Meiryo UI" panose="020B0604030504040204" pitchFamily="50" charset="-128"/>
              </a:rPr>
              <a:t>年度の国事業に採択されたものの、</a:t>
            </a:r>
            <a:endParaRPr kumimoji="1" lang="en-US" altLang="ja-JP" sz="1050" dirty="0">
              <a:solidFill>
                <a:prstClr val="black"/>
              </a:solidFill>
              <a:latin typeface="Meiryo UI" panose="020B0604030504040204" pitchFamily="50" charset="-128"/>
              <a:ea typeface="Meiryo UI" panose="020B0604030504040204" pitchFamily="50" charset="-128"/>
            </a:endParaRPr>
          </a:p>
          <a:p>
            <a:pPr lvl="0" defTabSz="914400"/>
            <a:r>
              <a:rPr kumimoji="1" lang="ja-JP" altLang="en-US" sz="1050" dirty="0">
                <a:solidFill>
                  <a:prstClr val="black"/>
                </a:solidFill>
                <a:latin typeface="Meiryo UI" panose="020B0604030504040204" pitchFamily="50" charset="-128"/>
                <a:ea typeface="Meiryo UI" panose="020B0604030504040204" pitchFamily="50" charset="-128"/>
              </a:rPr>
              <a:t>感染症の再拡大等により、中止等の影響を被ったモデル商店街が対象</a:t>
            </a:r>
            <a:endParaRPr kumimoji="1" lang="en-US" altLang="ja-JP" sz="1050" dirty="0">
              <a:solidFill>
                <a:prstClr val="black"/>
              </a:solidFill>
              <a:latin typeface="Meiryo UI" panose="020B0604030504040204" pitchFamily="50" charset="-128"/>
              <a:ea typeface="Meiryo UI" panose="020B0604030504040204" pitchFamily="50" charset="-128"/>
            </a:endParaRPr>
          </a:p>
        </p:txBody>
      </p:sp>
      <p:sp>
        <p:nvSpPr>
          <p:cNvPr id="54" name="テキスト ボックス 53">
            <a:extLst>
              <a:ext uri="{FF2B5EF4-FFF2-40B4-BE49-F238E27FC236}">
                <a16:creationId xmlns:a16="http://schemas.microsoft.com/office/drawing/2014/main" id="{BE9F0641-6154-425A-99D0-0B9999B85EB0}"/>
              </a:ext>
            </a:extLst>
          </p:cNvPr>
          <p:cNvSpPr txBox="1"/>
          <p:nvPr/>
        </p:nvSpPr>
        <p:spPr>
          <a:xfrm>
            <a:off x="269711" y="5516471"/>
            <a:ext cx="8218900" cy="1223412"/>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rPr>
              <a:t>（１）対象事業者</a:t>
            </a:r>
            <a:r>
              <a:rPr lang="en-US" altLang="ja-JP" sz="105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・商店街等（中小小売業・サービス業のグループ等）</a:t>
            </a:r>
          </a:p>
          <a:p>
            <a:r>
              <a:rPr lang="ja-JP" altLang="en-US" sz="1050" dirty="0">
                <a:latin typeface="Meiryo UI" panose="020B0604030504040204" pitchFamily="50" charset="-128"/>
                <a:ea typeface="Meiryo UI" panose="020B0604030504040204" pitchFamily="50" charset="-128"/>
              </a:rPr>
              <a:t>（２）事業内容</a:t>
            </a:r>
            <a:r>
              <a:rPr lang="en-US" altLang="ja-JP" sz="105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・商店街イベント、プロモーション制作、新たな商材の開発等</a:t>
            </a:r>
          </a:p>
          <a:p>
            <a:r>
              <a:rPr lang="ja-JP" altLang="en-US" sz="1050" dirty="0">
                <a:latin typeface="Meiryo UI" panose="020B0604030504040204" pitchFamily="50" charset="-128"/>
                <a:ea typeface="Meiryo UI" panose="020B0604030504040204" pitchFamily="50" charset="-128"/>
              </a:rPr>
              <a:t>（３）上限額</a:t>
            </a:r>
            <a:r>
              <a:rPr lang="en-US" altLang="ja-JP" sz="105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・イベント実施や</a:t>
            </a:r>
            <a:r>
              <a:rPr lang="en-US" altLang="ja-JP" sz="1050" dirty="0">
                <a:latin typeface="Meiryo UI" panose="020B0604030504040204" pitchFamily="50" charset="-128"/>
                <a:ea typeface="Meiryo UI" panose="020B0604030504040204" pitchFamily="50" charset="-128"/>
              </a:rPr>
              <a:t>Web</a:t>
            </a:r>
            <a:r>
              <a:rPr lang="ja-JP" altLang="en-US" sz="1050" dirty="0">
                <a:latin typeface="Meiryo UI" panose="020B0604030504040204" pitchFamily="50" charset="-128"/>
                <a:ea typeface="Meiryo UI" panose="020B0604030504040204" pitchFamily="50" charset="-128"/>
              </a:rPr>
              <a:t>サイト制作、商品開発等に係る費用について、</a:t>
            </a:r>
            <a:r>
              <a:rPr lang="en-US" altLang="ja-JP" sz="1050" dirty="0">
                <a:latin typeface="Meiryo UI" panose="020B0604030504040204" pitchFamily="50" charset="-128"/>
                <a:ea typeface="Meiryo UI" panose="020B0604030504040204" pitchFamily="50" charset="-128"/>
              </a:rPr>
              <a:t>1</a:t>
            </a:r>
            <a:r>
              <a:rPr lang="ja-JP" altLang="en-US" sz="1050" dirty="0">
                <a:latin typeface="Meiryo UI" panose="020B0604030504040204" pitchFamily="50" charset="-128"/>
                <a:ea typeface="Meiryo UI" panose="020B0604030504040204" pitchFamily="50" charset="-128"/>
              </a:rPr>
              <a:t>申請あたり、以下の上限額まで支援。</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定額を超えた額については、商店街等が</a:t>
            </a:r>
            <a:r>
              <a:rPr lang="en-US" altLang="ja-JP" sz="1050" dirty="0">
                <a:latin typeface="Meiryo UI" panose="020B0604030504040204" pitchFamily="50" charset="-128"/>
                <a:ea typeface="Meiryo UI" panose="020B0604030504040204" pitchFamily="50" charset="-128"/>
              </a:rPr>
              <a:t>1/2</a:t>
            </a:r>
            <a:r>
              <a:rPr lang="ja-JP" altLang="en-US" sz="1050" dirty="0">
                <a:latin typeface="Meiryo UI" panose="020B0604030504040204" pitchFamily="50" charset="-128"/>
                <a:ea typeface="Meiryo UI" panose="020B0604030504040204" pitchFamily="50" charset="-128"/>
              </a:rPr>
              <a:t>を自己負担</a:t>
            </a:r>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1</a:t>
            </a:r>
            <a:r>
              <a:rPr lang="ja-JP" altLang="en-US" sz="1050" dirty="0">
                <a:latin typeface="Meiryo UI" panose="020B0604030504040204" pitchFamily="50" charset="-128"/>
                <a:ea typeface="Meiryo UI" panose="020B0604030504040204" pitchFamily="50" charset="-128"/>
              </a:rPr>
              <a:t>者による単独申請の場合　</a:t>
            </a:r>
            <a:r>
              <a:rPr lang="en-US" altLang="ja-JP" sz="1050" dirty="0">
                <a:latin typeface="Meiryo UI" panose="020B0604030504040204" pitchFamily="50" charset="-128"/>
                <a:ea typeface="Meiryo UI" panose="020B0604030504040204" pitchFamily="50" charset="-128"/>
              </a:rPr>
              <a:t>1</a:t>
            </a:r>
            <a:r>
              <a:rPr lang="ja-JP" altLang="en-US" sz="1050" dirty="0">
                <a:latin typeface="Meiryo UI" panose="020B0604030504040204" pitchFamily="50" charset="-128"/>
                <a:ea typeface="Meiryo UI" panose="020B0604030504040204" pitchFamily="50" charset="-128"/>
              </a:rPr>
              <a:t>申請当たり</a:t>
            </a:r>
            <a:r>
              <a:rPr lang="en-US" altLang="ja-JP" sz="1050" dirty="0">
                <a:latin typeface="Meiryo UI" panose="020B0604030504040204" pitchFamily="50" charset="-128"/>
                <a:ea typeface="Meiryo UI" panose="020B0604030504040204" pitchFamily="50" charset="-128"/>
              </a:rPr>
              <a:t>400</a:t>
            </a:r>
            <a:r>
              <a:rPr lang="ja-JP" altLang="en-US" sz="1050" dirty="0">
                <a:latin typeface="Meiryo UI" panose="020B0604030504040204" pitchFamily="50" charset="-128"/>
                <a:ea typeface="Meiryo UI" panose="020B0604030504040204" pitchFamily="50" charset="-128"/>
              </a:rPr>
              <a:t>万円上限（</a:t>
            </a:r>
            <a:r>
              <a:rPr lang="en-US" altLang="ja-JP" sz="1050" dirty="0">
                <a:latin typeface="Meiryo UI" panose="020B0604030504040204" pitchFamily="50" charset="-128"/>
                <a:ea typeface="Meiryo UI" panose="020B0604030504040204" pitchFamily="50" charset="-128"/>
              </a:rPr>
              <a:t>200</a:t>
            </a:r>
            <a:r>
              <a:rPr lang="ja-JP" altLang="en-US" sz="1050" dirty="0">
                <a:latin typeface="Meiryo UI" panose="020B0604030504040204" pitchFamily="50" charset="-128"/>
                <a:ea typeface="Meiryo UI" panose="020B0604030504040204" pitchFamily="50" charset="-128"/>
              </a:rPr>
              <a:t>万円まで定額支援）</a:t>
            </a:r>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2</a:t>
            </a:r>
            <a:r>
              <a:rPr lang="ja-JP" altLang="en-US" sz="1050" dirty="0">
                <a:latin typeface="Meiryo UI" panose="020B0604030504040204" pitchFamily="50" charset="-128"/>
                <a:ea typeface="Meiryo UI" panose="020B0604030504040204" pitchFamily="50" charset="-128"/>
              </a:rPr>
              <a:t>者連携による申請の場合　</a:t>
            </a:r>
            <a:r>
              <a:rPr lang="en-US" altLang="ja-JP" sz="1050" dirty="0">
                <a:latin typeface="Meiryo UI" panose="020B0604030504040204" pitchFamily="50" charset="-128"/>
                <a:ea typeface="Meiryo UI" panose="020B0604030504040204" pitchFamily="50" charset="-128"/>
              </a:rPr>
              <a:t>1</a:t>
            </a:r>
            <a:r>
              <a:rPr lang="ja-JP" altLang="en-US" sz="1050" dirty="0">
                <a:latin typeface="Meiryo UI" panose="020B0604030504040204" pitchFamily="50" charset="-128"/>
                <a:ea typeface="Meiryo UI" panose="020B0604030504040204" pitchFamily="50" charset="-128"/>
              </a:rPr>
              <a:t>申請当たり</a:t>
            </a:r>
            <a:r>
              <a:rPr lang="en-US" altLang="ja-JP" sz="1050" dirty="0">
                <a:latin typeface="Meiryo UI" panose="020B0604030504040204" pitchFamily="50" charset="-128"/>
                <a:ea typeface="Meiryo UI" panose="020B0604030504040204" pitchFamily="50" charset="-128"/>
              </a:rPr>
              <a:t>800</a:t>
            </a:r>
            <a:r>
              <a:rPr lang="ja-JP" altLang="en-US" sz="1050" dirty="0">
                <a:latin typeface="Meiryo UI" panose="020B0604030504040204" pitchFamily="50" charset="-128"/>
                <a:ea typeface="Meiryo UI" panose="020B0604030504040204" pitchFamily="50" charset="-128"/>
              </a:rPr>
              <a:t>万円上限（</a:t>
            </a:r>
            <a:r>
              <a:rPr lang="en-US" altLang="ja-JP" sz="1050" dirty="0">
                <a:latin typeface="Meiryo UI" panose="020B0604030504040204" pitchFamily="50" charset="-128"/>
                <a:ea typeface="Meiryo UI" panose="020B0604030504040204" pitchFamily="50" charset="-128"/>
              </a:rPr>
              <a:t>300</a:t>
            </a:r>
            <a:r>
              <a:rPr lang="ja-JP" altLang="en-US" sz="1050" dirty="0">
                <a:latin typeface="Meiryo UI" panose="020B0604030504040204" pitchFamily="50" charset="-128"/>
                <a:ea typeface="Meiryo UI" panose="020B0604030504040204" pitchFamily="50" charset="-128"/>
              </a:rPr>
              <a:t>万円まで定額支援）</a:t>
            </a:r>
          </a:p>
          <a:p>
            <a:pPr algn="r"/>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詳細については現在調整中、今後の事業再開については感染状況等を踏まえて判断</a:t>
            </a:r>
          </a:p>
        </p:txBody>
      </p:sp>
      <p:sp>
        <p:nvSpPr>
          <p:cNvPr id="4" name="二等辺三角形 3"/>
          <p:cNvSpPr/>
          <p:nvPr/>
        </p:nvSpPr>
        <p:spPr>
          <a:xfrm rot="10800000">
            <a:off x="5401611" y="4136250"/>
            <a:ext cx="319314" cy="109075"/>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4524781" y="2066878"/>
            <a:ext cx="2072974" cy="266700"/>
          </a:xfrm>
          <a:prstGeom prst="rect">
            <a:avLst/>
          </a:prstGeom>
          <a:ln w="19050"/>
        </p:spPr>
        <p:style>
          <a:lnRef idx="2">
            <a:schemeClr val="accent1"/>
          </a:lnRef>
          <a:fillRef idx="1">
            <a:schemeClr val="lt1"/>
          </a:fillRef>
          <a:effectRef idx="0">
            <a:schemeClr val="accent1"/>
          </a:effectRef>
          <a:fontRef idx="minor">
            <a:schemeClr val="dk1"/>
          </a:fontRef>
        </p:style>
        <p:txBody>
          <a:bodyPr lIns="36000" rIns="36000" rtlCol="0" anchor="ctr"/>
          <a:lstStyle/>
          <a:p>
            <a:pPr algn="ctr"/>
            <a:r>
              <a:rPr kumimoji="1" lang="ja-JP" altLang="en-US" sz="1200" b="1" dirty="0">
                <a:latin typeface="Meiryo UI" panose="020B0604030504040204" pitchFamily="50" charset="-128"/>
                <a:ea typeface="Meiryo UI" panose="020B0604030504040204" pitchFamily="50" charset="-128"/>
              </a:rPr>
              <a:t>府域全体を対象とした情報発信</a:t>
            </a:r>
          </a:p>
        </p:txBody>
      </p:sp>
      <p:sp>
        <p:nvSpPr>
          <p:cNvPr id="57" name="正方形/長方形 56"/>
          <p:cNvSpPr/>
          <p:nvPr/>
        </p:nvSpPr>
        <p:spPr>
          <a:xfrm>
            <a:off x="6802248" y="4155052"/>
            <a:ext cx="2069501" cy="266700"/>
          </a:xfrm>
          <a:prstGeom prst="rect">
            <a:avLst/>
          </a:prstGeom>
          <a:ln w="19050"/>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rPr>
              <a:t>取組みの支援（実施段階）</a:t>
            </a:r>
          </a:p>
        </p:txBody>
      </p:sp>
      <p:sp>
        <p:nvSpPr>
          <p:cNvPr id="58" name="正方形/長方形 57"/>
          <p:cNvSpPr/>
          <p:nvPr/>
        </p:nvSpPr>
        <p:spPr>
          <a:xfrm>
            <a:off x="2180115" y="2066878"/>
            <a:ext cx="2069501" cy="266700"/>
          </a:xfrm>
          <a:prstGeom prst="rect">
            <a:avLst/>
          </a:prstGeom>
          <a:ln w="19050"/>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rPr>
              <a:t>取組みの支援（申請段階）</a:t>
            </a:r>
          </a:p>
        </p:txBody>
      </p:sp>
      <p:pic>
        <p:nvPicPr>
          <p:cNvPr id="6" name="図 5"/>
          <p:cNvPicPr>
            <a:picLocks noChangeAspect="1"/>
          </p:cNvPicPr>
          <p:nvPr/>
        </p:nvPicPr>
        <p:blipFill rotWithShape="1">
          <a:blip r:embed="rId3" cstate="hqprint">
            <a:extLst>
              <a:ext uri="{28A0092B-C50C-407E-A947-70E740481C1C}">
                <a14:useLocalDpi xmlns:a14="http://schemas.microsoft.com/office/drawing/2010/main" val="0"/>
              </a:ext>
            </a:extLst>
          </a:blip>
          <a:srcRect/>
          <a:stretch/>
        </p:blipFill>
        <p:spPr>
          <a:xfrm>
            <a:off x="8509469" y="5730130"/>
            <a:ext cx="1116248" cy="827489"/>
          </a:xfrm>
          <a:prstGeom prst="rect">
            <a:avLst/>
          </a:prstGeom>
        </p:spPr>
      </p:pic>
      <p:sp>
        <p:nvSpPr>
          <p:cNvPr id="60" name="テキスト ボックス 59">
            <a:extLst>
              <a:ext uri="{FF2B5EF4-FFF2-40B4-BE49-F238E27FC236}">
                <a16:creationId xmlns:a16="http://schemas.microsoft.com/office/drawing/2014/main" id="{BE9F0641-6154-425A-99D0-0B9999B85EB0}"/>
              </a:ext>
            </a:extLst>
          </p:cNvPr>
          <p:cNvSpPr txBox="1"/>
          <p:nvPr/>
        </p:nvSpPr>
        <p:spPr>
          <a:xfrm>
            <a:off x="9279468" y="1631315"/>
            <a:ext cx="346249" cy="3695738"/>
          </a:xfrm>
          <a:prstGeom prst="rect">
            <a:avLst/>
          </a:prstGeom>
          <a:noFill/>
        </p:spPr>
        <p:txBody>
          <a:bodyPr vert="eaVert" wrap="square" rtlCol="0">
            <a:spAutoFit/>
          </a:bodyPr>
          <a:lstStyle/>
          <a:p>
            <a:pPr algn="ctr"/>
            <a:r>
              <a:rPr lang="ja-JP" altLang="en-US" sz="1050" dirty="0">
                <a:latin typeface="HGｺﾞｼｯｸE" panose="020B0909000000000000" pitchFamily="49" charset="-128"/>
                <a:ea typeface="HGｺﾞｼｯｸE" panose="020B0909000000000000" pitchFamily="49" charset="-128"/>
              </a:rPr>
              <a:t>国と連動した本事業を梃に、本格的な回復に向けた取組みへ</a:t>
            </a:r>
          </a:p>
        </p:txBody>
      </p:sp>
      <p:sp>
        <p:nvSpPr>
          <p:cNvPr id="61" name="二等辺三角形 60"/>
          <p:cNvSpPr/>
          <p:nvPr/>
        </p:nvSpPr>
        <p:spPr>
          <a:xfrm rot="5400000">
            <a:off x="8778695" y="3386463"/>
            <a:ext cx="762579" cy="15240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7356972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453</TotalTime>
  <Words>653</Words>
  <Application>Microsoft Office PowerPoint</Application>
  <PresentationFormat>A4 210 x 297 mm</PresentationFormat>
  <Paragraphs>66</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HGPｺﾞｼｯｸE</vt:lpstr>
      <vt:lpstr>HGｺﾞｼｯｸE</vt:lpstr>
      <vt:lpstr>Meiryo UI</vt:lpstr>
      <vt:lpstr>游ゴシック</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masa</dc:creator>
  <cp:lastModifiedBy>中谷　昌功</cp:lastModifiedBy>
  <cp:revision>44</cp:revision>
  <cp:lastPrinted>2022-02-15T10:18:50Z</cp:lastPrinted>
  <dcterms:created xsi:type="dcterms:W3CDTF">2020-08-23T00:42:07Z</dcterms:created>
  <dcterms:modified xsi:type="dcterms:W3CDTF">2022-03-07T07:42:58Z</dcterms:modified>
</cp:coreProperties>
</file>